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2.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4"/>
  </p:sldMasterIdLst>
  <p:sldIdLst>
    <p:sldId id="257" r:id="rId5"/>
  </p:sldIdLst>
  <p:sldSz cx="9144000" cy="6858000" type="letter"/>
  <p:notesSz cx="9144000" cy="6858000"/>
  <p:custDataLst>
    <p:tags r:id="rId6"/>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2" autoAdjust="0"/>
    <p:restoredTop sz="94660"/>
  </p:normalViewPr>
  <p:slideViewPr>
    <p:cSldViewPr snapToGrid="0">
      <p:cViewPr>
        <p:scale>
          <a:sx n="100" d="100"/>
          <a:sy n="100" d="100"/>
        </p:scale>
        <p:origin x="712" y="21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tags" Target="tags/tag1.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1590FB8-A31B-4BA3-A58E-B83F2014BAF0}" type="datetimeFigureOut">
              <a:rPr lang="en-US" smtClean="0"/>
              <a:t>7/21/2025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F93B6A-EEB4-4C5F-B72C-4FD5F6E0DBAC}" type="slidenum">
              <a:rPr lang="en-US" smtClean="0"/>
              <a:t>‹#›</a:t>
            </a:fld>
            <a:endParaRPr lang="en-US"/>
          </a:p>
        </p:txBody>
      </p:sp>
    </p:spTree>
    <p:extLst>
      <p:ext uri="{BB962C8B-B14F-4D97-AF65-F5344CB8AC3E}">
        <p14:creationId xmlns:p14="http://schemas.microsoft.com/office/powerpoint/2010/main" val="15700725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1590FB8-A31B-4BA3-A58E-B83F2014BAF0}" type="datetimeFigureOut">
              <a:rPr lang="en-US" smtClean="0"/>
              <a:t>7/21/2025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F93B6A-EEB4-4C5F-B72C-4FD5F6E0DBAC}" type="slidenum">
              <a:rPr lang="en-US" smtClean="0"/>
              <a:t>‹#›</a:t>
            </a:fld>
            <a:endParaRPr lang="en-US"/>
          </a:p>
        </p:txBody>
      </p:sp>
    </p:spTree>
    <p:extLst>
      <p:ext uri="{BB962C8B-B14F-4D97-AF65-F5344CB8AC3E}">
        <p14:creationId xmlns:p14="http://schemas.microsoft.com/office/powerpoint/2010/main" val="35546267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1590FB8-A31B-4BA3-A58E-B83F2014BAF0}" type="datetimeFigureOut">
              <a:rPr lang="en-US" smtClean="0"/>
              <a:t>7/21/2025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F93B6A-EEB4-4C5F-B72C-4FD5F6E0DBAC}" type="slidenum">
              <a:rPr lang="en-US" smtClean="0"/>
              <a:t>‹#›</a:t>
            </a:fld>
            <a:endParaRPr lang="en-US"/>
          </a:p>
        </p:txBody>
      </p:sp>
    </p:spTree>
    <p:extLst>
      <p:ext uri="{BB962C8B-B14F-4D97-AF65-F5344CB8AC3E}">
        <p14:creationId xmlns:p14="http://schemas.microsoft.com/office/powerpoint/2010/main" val="2962663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1590FB8-A31B-4BA3-A58E-B83F2014BAF0}" type="datetimeFigureOut">
              <a:rPr lang="en-US" smtClean="0"/>
              <a:t>7/21/2025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1F93B6A-EEB4-4C5F-B72C-4FD5F6E0DBAC}" type="slidenum">
              <a:rPr lang="en-US" smtClean="0"/>
              <a:t>‹#›</a:t>
            </a:fld>
            <a:endParaRPr lang="en-US"/>
          </a:p>
        </p:txBody>
      </p:sp>
    </p:spTree>
    <p:extLst>
      <p:ext uri="{BB962C8B-B14F-4D97-AF65-F5344CB8AC3E}">
        <p14:creationId xmlns:p14="http://schemas.microsoft.com/office/powerpoint/2010/main" val="6154416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1590FB8-A31B-4BA3-A58E-B83F2014BAF0}" type="datetimeFigureOut">
              <a:rPr lang="en-US" smtClean="0"/>
              <a:t>7/21/2025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1F93B6A-EEB4-4C5F-B72C-4FD5F6E0DBAC}" type="slidenum">
              <a:rPr lang="en-US" smtClean="0"/>
              <a:t>‹#›</a:t>
            </a:fld>
            <a:endParaRPr lang="en-US"/>
          </a:p>
        </p:txBody>
      </p:sp>
    </p:spTree>
    <p:extLst>
      <p:ext uri="{BB962C8B-B14F-4D97-AF65-F5344CB8AC3E}">
        <p14:creationId xmlns:p14="http://schemas.microsoft.com/office/powerpoint/2010/main" val="7493541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1590FB8-A31B-4BA3-A58E-B83F2014BAF0}" type="datetimeFigureOut">
              <a:rPr lang="en-US" smtClean="0"/>
              <a:t>7/21/2025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1F93B6A-EEB4-4C5F-B72C-4FD5F6E0DBAC}" type="slidenum">
              <a:rPr lang="en-US" smtClean="0"/>
              <a:t>‹#›</a:t>
            </a:fld>
            <a:endParaRPr lang="en-US"/>
          </a:p>
        </p:txBody>
      </p:sp>
    </p:spTree>
    <p:extLst>
      <p:ext uri="{BB962C8B-B14F-4D97-AF65-F5344CB8AC3E}">
        <p14:creationId xmlns:p14="http://schemas.microsoft.com/office/powerpoint/2010/main" val="6599922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1590FB8-A31B-4BA3-A58E-B83F2014BAF0}" type="datetimeFigureOut">
              <a:rPr lang="en-US" smtClean="0"/>
              <a:t>7/21/2025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1F93B6A-EEB4-4C5F-B72C-4FD5F6E0DBAC}" type="slidenum">
              <a:rPr lang="en-US" smtClean="0"/>
              <a:t>‹#›</a:t>
            </a:fld>
            <a:endParaRPr lang="en-US"/>
          </a:p>
        </p:txBody>
      </p:sp>
    </p:spTree>
    <p:extLst>
      <p:ext uri="{BB962C8B-B14F-4D97-AF65-F5344CB8AC3E}">
        <p14:creationId xmlns:p14="http://schemas.microsoft.com/office/powerpoint/2010/main" val="35425357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1590FB8-A31B-4BA3-A58E-B83F2014BAF0}" type="datetimeFigureOut">
              <a:rPr lang="en-US" smtClean="0"/>
              <a:t>7/21/2025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1F93B6A-EEB4-4C5F-B72C-4FD5F6E0DBAC}" type="slidenum">
              <a:rPr lang="en-US" smtClean="0"/>
              <a:t>‹#›</a:t>
            </a:fld>
            <a:endParaRPr lang="en-US"/>
          </a:p>
        </p:txBody>
      </p:sp>
    </p:spTree>
    <p:extLst>
      <p:ext uri="{BB962C8B-B14F-4D97-AF65-F5344CB8AC3E}">
        <p14:creationId xmlns:p14="http://schemas.microsoft.com/office/powerpoint/2010/main" val="20472664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1590FB8-A31B-4BA3-A58E-B83F2014BAF0}" type="datetimeFigureOut">
              <a:rPr lang="en-US" smtClean="0"/>
              <a:t>7/21/2025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1F93B6A-EEB4-4C5F-B72C-4FD5F6E0DBAC}" type="slidenum">
              <a:rPr lang="en-US" smtClean="0"/>
              <a:t>‹#›</a:t>
            </a:fld>
            <a:endParaRPr lang="en-US"/>
          </a:p>
        </p:txBody>
      </p:sp>
    </p:spTree>
    <p:extLst>
      <p:ext uri="{BB962C8B-B14F-4D97-AF65-F5344CB8AC3E}">
        <p14:creationId xmlns:p14="http://schemas.microsoft.com/office/powerpoint/2010/main" val="29155183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1590FB8-A31B-4BA3-A58E-B83F2014BAF0}" type="datetimeFigureOut">
              <a:rPr lang="en-US" smtClean="0"/>
              <a:t>7/21/2025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F93B6A-EEB4-4C5F-B72C-4FD5F6E0DBAC}" type="slidenum">
              <a:rPr lang="en-US" smtClean="0"/>
              <a:t>‹#›</a:t>
            </a:fld>
            <a:endParaRPr lang="en-US"/>
          </a:p>
        </p:txBody>
      </p:sp>
    </p:spTree>
    <p:extLst>
      <p:ext uri="{BB962C8B-B14F-4D97-AF65-F5344CB8AC3E}">
        <p14:creationId xmlns:p14="http://schemas.microsoft.com/office/powerpoint/2010/main" val="25475767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1590FB8-A31B-4BA3-A58E-B83F2014BAF0}" type="datetimeFigureOut">
              <a:rPr lang="en-US" smtClean="0"/>
              <a:t>7/21/2025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F93B6A-EEB4-4C5F-B72C-4FD5F6E0DBAC}" type="slidenum">
              <a:rPr lang="en-US" smtClean="0"/>
              <a:t>‹#›</a:t>
            </a:fld>
            <a:endParaRPr lang="en-US"/>
          </a:p>
        </p:txBody>
      </p:sp>
    </p:spTree>
    <p:extLst>
      <p:ext uri="{BB962C8B-B14F-4D97-AF65-F5344CB8AC3E}">
        <p14:creationId xmlns:p14="http://schemas.microsoft.com/office/powerpoint/2010/main" val="20647494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1590FB8-A31B-4BA3-A58E-B83F2014BAF0}" type="datetimeFigureOut">
              <a:rPr lang="en-US" smtClean="0"/>
              <a:t>7/21/2025</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1F93B6A-EEB4-4C5F-B72C-4FD5F6E0DBAC}" type="slidenum">
              <a:rPr lang="en-US" smtClean="0"/>
              <a:t>‹#›</a:t>
            </a:fld>
            <a:endParaRPr lang="en-US"/>
          </a:p>
        </p:txBody>
      </p:sp>
    </p:spTree>
    <p:extLst>
      <p:ext uri="{BB962C8B-B14F-4D97-AF65-F5344CB8AC3E}">
        <p14:creationId xmlns:p14="http://schemas.microsoft.com/office/powerpoint/2010/main" val="2389805973"/>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7.xml"/><Relationship Id="rId1" Type="http://schemas.openxmlformats.org/officeDocument/2006/relationships/tags" Target="../tags/tag2.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1559AD-20D4-11A5-8B86-38E4927C8733}"/>
            </a:ext>
          </a:extLst>
        </p:cNvPr>
        <p:cNvGrpSpPr/>
        <p:nvPr/>
      </p:nvGrpSpPr>
      <p:grpSpPr>
        <a:xfrm>
          <a:off x="0" y="0"/>
          <a:ext cx="0" cy="0"/>
          <a:chOff x="0" y="0"/>
          <a:chExt cx="0" cy="0"/>
        </a:xfrm>
      </p:grpSpPr>
      <p:pic>
        <p:nvPicPr>
          <p:cNvPr id="2" name="Picture 13">
            <a:extLst>
              <a:ext uri="{FF2B5EF4-FFF2-40B4-BE49-F238E27FC236}">
                <a16:creationId xmlns:a16="http://schemas.microsoft.com/office/drawing/2014/main" id="{4CD5CDC1-A0AE-E8A8-507D-CB6E0DEF878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68483" b="7561"/>
          <a:stretch>
            <a:fillRect/>
          </a:stretch>
        </p:blipFill>
        <p:spPr bwMode="auto">
          <a:xfrm>
            <a:off x="235111" y="163526"/>
            <a:ext cx="917590" cy="1158169"/>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0909AA30-E202-D898-52BF-1AA391CEA3F5}"/>
              </a:ext>
            </a:extLst>
          </p:cNvPr>
          <p:cNvSpPr txBox="1"/>
          <p:nvPr/>
        </p:nvSpPr>
        <p:spPr>
          <a:xfrm>
            <a:off x="1266936" y="347499"/>
            <a:ext cx="7818698" cy="630942"/>
          </a:xfrm>
          <a:prstGeom prst="rect">
            <a:avLst/>
          </a:prstGeom>
          <a:noFill/>
        </p:spPr>
        <p:txBody>
          <a:bodyPr wrap="square">
            <a:spAutoFit/>
          </a:bodyPr>
          <a:lstStyle/>
          <a:p>
            <a:pPr defTabSz="914378" eaLnBrk="0" fontAlgn="base" hangingPunct="0">
              <a:spcBef>
                <a:spcPct val="0"/>
              </a:spcBef>
              <a:spcAft>
                <a:spcPct val="0"/>
              </a:spcAft>
            </a:pPr>
            <a:r>
              <a:rPr lang="en-US" altLang="en-US" sz="2400" b="1" dirty="0">
                <a:solidFill>
                  <a:srgbClr val="5B9BD5"/>
                </a:solidFill>
                <a:latin typeface="Calibri" panose="020F0502020204030204" pitchFamily="34" charset="0"/>
                <a:ea typeface="Times New Roman" panose="02020603050405020304" pitchFamily="18" charset="0"/>
                <a:cs typeface="Times New Roman" panose="02020603050405020304" pitchFamily="18" charset="0"/>
              </a:rPr>
              <a:t>UniServ, Organizer, and Campaign Lab Support Program</a:t>
            </a:r>
          </a:p>
          <a:p>
            <a:pPr defTabSz="914378" eaLnBrk="0" fontAlgn="base" hangingPunct="0">
              <a:spcBef>
                <a:spcPct val="0"/>
              </a:spcBef>
              <a:spcAft>
                <a:spcPct val="0"/>
              </a:spcAft>
            </a:pPr>
            <a:r>
              <a:rPr lang="en-US" altLang="en-US" sz="1100" dirty="0">
                <a:solidFill>
                  <a:srgbClr val="005DAA"/>
                </a:solidFill>
                <a:latin typeface="Calibri" panose="020F0502020204030204" pitchFamily="34" charset="0"/>
                <a:ea typeface="Calibri" panose="020F0502020204030204" pitchFamily="34" charset="0"/>
                <a:cs typeface="RotisSerif"/>
              </a:rPr>
              <a:t>1201 16th St., N.W.   |   Washington, DC  20036   |   Phone: (207) 660-5589</a:t>
            </a:r>
            <a:endParaRPr lang="en-US" altLang="en-US" sz="1100" dirty="0"/>
          </a:p>
        </p:txBody>
      </p:sp>
      <p:pic>
        <p:nvPicPr>
          <p:cNvPr id="5" name="Picture 1">
            <a:extLst>
              <a:ext uri="{FF2B5EF4-FFF2-40B4-BE49-F238E27FC236}">
                <a16:creationId xmlns:a16="http://schemas.microsoft.com/office/drawing/2014/main" id="{B2A5C9CE-F7D6-08EE-3BA7-5612BD6A428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5393" y="5551013"/>
            <a:ext cx="1480778" cy="402996"/>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10">
            <a:extLst>
              <a:ext uri="{FF2B5EF4-FFF2-40B4-BE49-F238E27FC236}">
                <a16:creationId xmlns:a16="http://schemas.microsoft.com/office/drawing/2014/main" id="{D3C52A8E-D1FE-CD5C-DA7B-1C6508B0BCFE}"/>
              </a:ext>
            </a:extLst>
          </p:cNvPr>
          <p:cNvSpPr>
            <a:spLocks noChangeArrowheads="1"/>
          </p:cNvSpPr>
          <p:nvPr/>
        </p:nvSpPr>
        <p:spPr bwMode="auto">
          <a:xfrm>
            <a:off x="235110" y="5954009"/>
            <a:ext cx="4109849"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defTabSz="914378" eaLnBrk="0" fontAlgn="base" hangingPunct="0">
              <a:spcBef>
                <a:spcPct val="0"/>
              </a:spcBef>
              <a:spcAft>
                <a:spcPct val="0"/>
              </a:spcAft>
            </a:pPr>
            <a:r>
              <a:rPr lang="en-US" altLang="en-US" sz="1200" dirty="0">
                <a:latin typeface="Calibri" panose="020F0502020204030204" pitchFamily="34" charset="0"/>
                <a:ea typeface="Calibri" panose="020F0502020204030204" pitchFamily="34" charset="0"/>
                <a:cs typeface="Times New Roman" panose="02020603050405020304" pitchFamily="18" charset="0"/>
              </a:rPr>
              <a:t>Ellen Holmes</a:t>
            </a:r>
            <a:endParaRPr lang="en-US" altLang="en-US" sz="1200" dirty="0"/>
          </a:p>
          <a:p>
            <a:pPr defTabSz="914378" eaLnBrk="0" fontAlgn="base" hangingPunct="0">
              <a:spcBef>
                <a:spcPct val="0"/>
              </a:spcBef>
              <a:spcAft>
                <a:spcPct val="0"/>
              </a:spcAft>
            </a:pPr>
            <a:r>
              <a:rPr lang="en-US" altLang="en-US" sz="1200" dirty="0">
                <a:latin typeface="Calibri" panose="020F0502020204030204" pitchFamily="34" charset="0"/>
                <a:ea typeface="Calibri" panose="020F0502020204030204" pitchFamily="34" charset="0"/>
                <a:cs typeface="Times New Roman" panose="02020603050405020304" pitchFamily="18" charset="0"/>
              </a:rPr>
              <a:t>Program Coordinator</a:t>
            </a:r>
            <a:endParaRPr lang="en-US" altLang="en-US" sz="1200" dirty="0"/>
          </a:p>
          <a:p>
            <a:pPr defTabSz="914378" eaLnBrk="0" fontAlgn="base" hangingPunct="0">
              <a:spcBef>
                <a:spcPct val="0"/>
              </a:spcBef>
              <a:spcAft>
                <a:spcPct val="0"/>
              </a:spcAft>
            </a:pPr>
            <a:r>
              <a:rPr lang="en-US" altLang="en-US" sz="1200" dirty="0">
                <a:latin typeface="Calibri" panose="020F0502020204030204" pitchFamily="34" charset="0"/>
                <a:ea typeface="Calibri" panose="020F0502020204030204" pitchFamily="34" charset="0"/>
                <a:cs typeface="Times New Roman" panose="02020603050405020304" pitchFamily="18" charset="0"/>
              </a:rPr>
              <a:t>NEA Center for Organizing and Affiliate Support</a:t>
            </a:r>
            <a:endParaRPr lang="en-US" altLang="en-US" sz="1200" dirty="0">
              <a:latin typeface="Arial" panose="020B0604020202020204" pitchFamily="34" charset="0"/>
            </a:endParaRPr>
          </a:p>
        </p:txBody>
      </p:sp>
      <p:sp>
        <p:nvSpPr>
          <p:cNvPr id="7" name="TextBox 6">
            <a:extLst>
              <a:ext uri="{FF2B5EF4-FFF2-40B4-BE49-F238E27FC236}">
                <a16:creationId xmlns:a16="http://schemas.microsoft.com/office/drawing/2014/main" id="{24876B16-DAFE-8857-7C75-574BCD6D7840}"/>
              </a:ext>
            </a:extLst>
          </p:cNvPr>
          <p:cNvSpPr txBox="1"/>
          <p:nvPr/>
        </p:nvSpPr>
        <p:spPr>
          <a:xfrm>
            <a:off x="71336" y="1223247"/>
            <a:ext cx="9014298" cy="2015936"/>
          </a:xfrm>
          <a:prstGeom prst="rect">
            <a:avLst/>
          </a:prstGeom>
          <a:noFill/>
        </p:spPr>
        <p:txBody>
          <a:bodyPr wrap="square">
            <a:spAutoFit/>
          </a:bodyPr>
          <a:lstStyle/>
          <a:p>
            <a:pPr algn="ctr"/>
            <a:r>
              <a:rPr lang="en-US" sz="2000" b="1" dirty="0">
                <a:latin typeface="Calibri" panose="020F0502020204030204" pitchFamily="34" charset="0"/>
                <a:cs typeface="Times New Roman" panose="02020603050405020304" pitchFamily="18" charset="0"/>
              </a:rPr>
              <a:t>This is to certify that </a:t>
            </a:r>
          </a:p>
          <a:p>
            <a:pPr algn="ctr"/>
            <a:r>
              <a:rPr lang="en-US" sz="4000" b="1" i="1" dirty="0">
                <a:solidFill>
                  <a:srgbClr val="FFFFFF"/>
                </a:solidFill>
                <a:latin typeface="Calibri" panose="020F0502020204030204" pitchFamily="34" charset="0"/>
                <a:cs typeface="Times New Roman" panose="02020603050405020304" pitchFamily="18" charset="0"/>
              </a:rPr>
              <a:t>Name</a:t>
            </a:r>
            <a:r>
              <a:rPr lang="en-US" b="1" dirty="0">
                <a:solidFill>
                  <a:srgbClr val="FFFFFF"/>
                </a:solidFill>
                <a:latin typeface="Calibri" panose="020F0502020204030204" pitchFamily="34" charset="0"/>
                <a:cs typeface="Times New Roman" panose="02020603050405020304" pitchFamily="18" charset="0"/>
              </a:rPr>
              <a:t> </a:t>
            </a:r>
            <a:endParaRPr lang="en-US" b="1" dirty="0">
              <a:latin typeface="Calibri" panose="020F0502020204030204" pitchFamily="34" charset="0"/>
              <a:cs typeface="Times New Roman" panose="02020603050405020304" pitchFamily="18" charset="0"/>
            </a:endParaRPr>
          </a:p>
          <a:p>
            <a:pPr algn="ctr"/>
            <a:r>
              <a:rPr lang="en-US" sz="2000" b="1" dirty="0">
                <a:latin typeface="Calibri" panose="020F0502020204030204" pitchFamily="34" charset="0"/>
                <a:cs typeface="Times New Roman" panose="02020603050405020304" pitchFamily="18" charset="0"/>
              </a:rPr>
              <a:t>Completed </a:t>
            </a:r>
            <a:r>
              <a:rPr lang="en-US" sz="2000" b="1" dirty="0" smtClean="0">
                <a:latin typeface="Calibri" panose="020F0502020204030204" pitchFamily="34" charset="0"/>
                <a:cs typeface="Times New Roman" panose="02020603050405020304" pitchFamily="18" charset="0"/>
              </a:rPr>
              <a:t>3 </a:t>
            </a:r>
            <a:r>
              <a:rPr lang="en-US" sz="2000" b="1" dirty="0">
                <a:latin typeface="Calibri" panose="020F0502020204030204" pitchFamily="34" charset="0"/>
                <a:cs typeface="Times New Roman" panose="02020603050405020304" pitchFamily="18" charset="0"/>
              </a:rPr>
              <a:t>Hours of Online Professional Learning </a:t>
            </a:r>
          </a:p>
          <a:p>
            <a:pPr algn="ctr"/>
            <a:r>
              <a:rPr lang="en-US" sz="2000" b="1" dirty="0">
                <a:latin typeface="Calibri" panose="020F0502020204030204" pitchFamily="34" charset="0"/>
                <a:ea typeface="Calibri" panose="020F0502020204030204" pitchFamily="34" charset="0"/>
                <a:cs typeface="Times New Roman" panose="02020603050405020304" pitchFamily="18" charset="0"/>
              </a:rPr>
              <a:t>NEA’s UniServ, Organizer, and Campaign Lab:  </a:t>
            </a:r>
          </a:p>
          <a:p>
            <a:pPr algn="ctr"/>
            <a:r>
              <a:rPr lang="en-US" sz="2000" b="1" dirty="0" smtClean="0">
                <a:latin typeface="Calibri" panose="020F0502020204030204" pitchFamily="34" charset="0"/>
                <a:ea typeface="Calibri" panose="020F0502020204030204" pitchFamily="34" charset="0"/>
                <a:cs typeface="Times New Roman" panose="02020603050405020304" pitchFamily="18" charset="0"/>
              </a:rPr>
              <a:t>Centering Equity in Your Campaign</a:t>
            </a:r>
            <a:endParaRPr lang="en-US" sz="2000" dirty="0"/>
          </a:p>
        </p:txBody>
      </p:sp>
      <p:sp>
        <p:nvSpPr>
          <p:cNvPr id="9" name="TextBox 8">
            <a:extLst>
              <a:ext uri="{FF2B5EF4-FFF2-40B4-BE49-F238E27FC236}">
                <a16:creationId xmlns:a16="http://schemas.microsoft.com/office/drawing/2014/main" id="{30E20B4B-A370-BE34-FDE1-AED3B31DF016}"/>
              </a:ext>
            </a:extLst>
          </p:cNvPr>
          <p:cNvSpPr txBox="1"/>
          <p:nvPr/>
        </p:nvSpPr>
        <p:spPr>
          <a:xfrm>
            <a:off x="558587" y="3360879"/>
            <a:ext cx="3429000" cy="325538"/>
          </a:xfrm>
          <a:prstGeom prst="rect">
            <a:avLst/>
          </a:prstGeom>
          <a:noFill/>
        </p:spPr>
        <p:txBody>
          <a:bodyPr wrap="square">
            <a:spAutoFit/>
          </a:bodyPr>
          <a:lstStyle/>
          <a:p>
            <a:pPr>
              <a:lnSpc>
                <a:spcPct val="115000"/>
              </a:lnSpc>
              <a:spcAft>
                <a:spcPts val="1000"/>
              </a:spcAft>
            </a:pPr>
            <a:r>
              <a:rPr lang="en-US" sz="1400" b="1" dirty="0">
                <a:latin typeface="Calibri" panose="020F0502020204030204" pitchFamily="34" charset="0"/>
                <a:ea typeface="Calibri" panose="020F0502020204030204" pitchFamily="34" charset="0"/>
                <a:cs typeface="Times New Roman" panose="02020603050405020304" pitchFamily="18" charset="0"/>
              </a:rPr>
              <a:t>Key Course Outcomes:</a:t>
            </a:r>
            <a:endParaRPr lang="en-US" sz="1400" dirty="0">
              <a:latin typeface="Calibri" panose="020F0502020204030204" pitchFamily="34" charset="0"/>
              <a:ea typeface="Calibri" panose="020F0502020204030204" pitchFamily="34" charset="0"/>
              <a:cs typeface="Times New Roman" panose="02020603050405020304" pitchFamily="18" charset="0"/>
            </a:endParaRPr>
          </a:p>
        </p:txBody>
      </p:sp>
      <p:sp>
        <p:nvSpPr>
          <p:cNvPr id="10" name="TextBox 9">
            <a:extLst>
              <a:ext uri="{FF2B5EF4-FFF2-40B4-BE49-F238E27FC236}">
                <a16:creationId xmlns:a16="http://schemas.microsoft.com/office/drawing/2014/main" id="{D78E8D54-1B46-545E-C0E9-6059EF505B40}"/>
              </a:ext>
            </a:extLst>
          </p:cNvPr>
          <p:cNvSpPr txBox="1"/>
          <p:nvPr/>
        </p:nvSpPr>
        <p:spPr>
          <a:xfrm>
            <a:off x="-475245" y="4648041"/>
            <a:ext cx="9144000" cy="645305"/>
          </a:xfrm>
          <a:prstGeom prst="rect">
            <a:avLst/>
          </a:prstGeom>
          <a:noFill/>
        </p:spPr>
        <p:txBody>
          <a:bodyPr wrap="square">
            <a:spAutoFit/>
          </a:bodyPr>
          <a:lstStyle/>
          <a:p>
            <a:pPr algn="ctr">
              <a:lnSpc>
                <a:spcPct val="115000"/>
              </a:lnSpc>
              <a:spcAft>
                <a:spcPts val="1000"/>
              </a:spcAft>
            </a:pPr>
            <a:r>
              <a:rPr lang="en-US" sz="1200" dirty="0" smtClean="0">
                <a:latin typeface="Calibri" panose="020F0502020204030204" pitchFamily="34" charset="0"/>
                <a:ea typeface="Calibri" panose="020F0502020204030204" pitchFamily="34" charset="0"/>
                <a:cs typeface="Times New Roman" panose="02020603050405020304" pitchFamily="18" charset="0"/>
              </a:rPr>
              <a:t>Centering Equity Overview and Assessment</a:t>
            </a:r>
            <a:r>
              <a:rPr lang="en-US" sz="1200" dirty="0">
                <a:latin typeface="Calibri" panose="020F0502020204030204" pitchFamily="34" charset="0"/>
                <a:ea typeface="Calibri" panose="020F0502020204030204" pitchFamily="34" charset="0"/>
                <a:cs typeface="Times New Roman" panose="02020603050405020304" pitchFamily="18" charset="0"/>
              </a:rPr>
              <a:t>		</a:t>
            </a:r>
            <a:r>
              <a:rPr lang="en-US" sz="1200" dirty="0" smtClean="0">
                <a:latin typeface="Calibri" panose="020F0502020204030204" pitchFamily="34" charset="0"/>
                <a:ea typeface="Calibri" panose="020F0502020204030204" pitchFamily="34" charset="0"/>
                <a:cs typeface="Times New Roman" panose="02020603050405020304" pitchFamily="18" charset="0"/>
              </a:rPr>
              <a:t>1.</a:t>
            </a:r>
            <a:r>
              <a:rPr lang="en-US" sz="1200" dirty="0" smtClean="0">
                <a:latin typeface="Calibri" panose="020F0502020204030204" pitchFamily="34" charset="0"/>
                <a:ea typeface="Calibri" panose="020F0502020204030204" pitchFamily="34" charset="0"/>
                <a:cs typeface="Times New Roman" panose="02020603050405020304" pitchFamily="18" charset="0"/>
              </a:rPr>
              <a:t>0 </a:t>
            </a:r>
            <a:r>
              <a:rPr lang="en-US" sz="1200" dirty="0">
                <a:latin typeface="Calibri" panose="020F0502020204030204" pitchFamily="34" charset="0"/>
                <a:ea typeface="Calibri" panose="020F0502020204030204" pitchFamily="34" charset="0"/>
                <a:cs typeface="Times New Roman" panose="02020603050405020304" pitchFamily="18" charset="0"/>
              </a:rPr>
              <a:t>Contact Hours</a:t>
            </a:r>
          </a:p>
          <a:p>
            <a:pPr algn="ctr">
              <a:lnSpc>
                <a:spcPct val="115000"/>
              </a:lnSpc>
              <a:spcAft>
                <a:spcPts val="1000"/>
              </a:spcAft>
            </a:pPr>
            <a:r>
              <a:rPr lang="en-US" sz="1200" dirty="0" smtClean="0">
                <a:latin typeface="Calibri" panose="020F0502020204030204" pitchFamily="34" charset="0"/>
                <a:ea typeface="Calibri" panose="020F0502020204030204" pitchFamily="34" charset="0"/>
                <a:cs typeface="Times New Roman" panose="02020603050405020304" pitchFamily="18" charset="0"/>
              </a:rPr>
              <a:t>Application of Equity Tool </a:t>
            </a:r>
            <a:r>
              <a:rPr lang="en-US" sz="1200" dirty="0">
                <a:latin typeface="Calibri" panose="020F0502020204030204" pitchFamily="34" charset="0"/>
                <a:ea typeface="Calibri" panose="020F0502020204030204" pitchFamily="34" charset="0"/>
                <a:cs typeface="Times New Roman" panose="02020603050405020304" pitchFamily="18" charset="0"/>
              </a:rPr>
              <a:t>				</a:t>
            </a:r>
            <a:r>
              <a:rPr lang="en-US" sz="1200" dirty="0" smtClean="0">
                <a:latin typeface="Calibri" panose="020F0502020204030204" pitchFamily="34" charset="0"/>
                <a:ea typeface="Calibri" panose="020F0502020204030204" pitchFamily="34" charset="0"/>
                <a:cs typeface="Times New Roman" panose="02020603050405020304" pitchFamily="18" charset="0"/>
              </a:rPr>
              <a:t>2.0 </a:t>
            </a:r>
            <a:r>
              <a:rPr lang="en-US" sz="1200" dirty="0">
                <a:latin typeface="Calibri" panose="020F0502020204030204" pitchFamily="34" charset="0"/>
                <a:ea typeface="Calibri" panose="020F0502020204030204" pitchFamily="34" charset="0"/>
                <a:cs typeface="Times New Roman" panose="02020603050405020304" pitchFamily="18" charset="0"/>
              </a:rPr>
              <a:t>Contact </a:t>
            </a:r>
            <a:r>
              <a:rPr lang="en-US" sz="1200" dirty="0" smtClean="0">
                <a:latin typeface="Calibri" panose="020F0502020204030204" pitchFamily="34" charset="0"/>
                <a:ea typeface="Calibri" panose="020F0502020204030204" pitchFamily="34" charset="0"/>
                <a:cs typeface="Times New Roman" panose="02020603050405020304" pitchFamily="18" charset="0"/>
              </a:rPr>
              <a:t>Hours</a:t>
            </a:r>
            <a:endParaRPr lang="en-US" sz="1200" dirty="0">
              <a:latin typeface="Calibri" panose="020F0502020204030204" pitchFamily="34" charset="0"/>
              <a:ea typeface="Calibri" panose="020F0502020204030204" pitchFamily="34" charset="0"/>
              <a:cs typeface="Times New Roman" panose="02020603050405020304" pitchFamily="18" charset="0"/>
            </a:endParaRPr>
          </a:p>
        </p:txBody>
      </p:sp>
      <p:cxnSp>
        <p:nvCxnSpPr>
          <p:cNvPr id="11" name="Straight Connector 10"/>
          <p:cNvCxnSpPr>
            <a:cxnSpLocks/>
          </p:cNvCxnSpPr>
          <p:nvPr/>
        </p:nvCxnSpPr>
        <p:spPr>
          <a:xfrm flipV="1">
            <a:off x="1384645" y="992431"/>
            <a:ext cx="7065449" cy="19071"/>
          </a:xfrm>
          <a:prstGeom prst="line">
            <a:avLst/>
          </a:prstGeom>
        </p:spPr>
        <p:style>
          <a:lnRef idx="1">
            <a:schemeClr val="accent1"/>
          </a:lnRef>
          <a:fillRef idx="0">
            <a:schemeClr val="accent1"/>
          </a:fillRef>
          <a:effectRef idx="0">
            <a:schemeClr val="accent1"/>
          </a:effectRef>
          <a:fontRef idx="minor">
            <a:schemeClr val="tx1"/>
          </a:fontRef>
        </p:style>
      </p:cxnSp>
      <p:sp>
        <p:nvSpPr>
          <p:cNvPr id="15" name="Rectangle 10">
            <a:extLst>
              <a:ext uri="{FF2B5EF4-FFF2-40B4-BE49-F238E27FC236}">
                <a16:creationId xmlns:a16="http://schemas.microsoft.com/office/drawing/2014/main" id="{04D206FF-3B82-E684-B191-A6FE2F19801B}"/>
              </a:ext>
            </a:extLst>
          </p:cNvPr>
          <p:cNvSpPr>
            <a:spLocks noChangeArrowheads="1"/>
          </p:cNvSpPr>
          <p:nvPr/>
        </p:nvSpPr>
        <p:spPr bwMode="auto">
          <a:xfrm>
            <a:off x="7149548" y="6285172"/>
            <a:ext cx="1519207"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defTabSz="914378" eaLnBrk="0" fontAlgn="base" hangingPunct="0">
              <a:spcBef>
                <a:spcPct val="0"/>
              </a:spcBef>
              <a:spcAft>
                <a:spcPct val="0"/>
              </a:spcAft>
            </a:pPr>
            <a:r>
              <a:rPr lang="en-US" altLang="en-US" sz="1200" dirty="0">
                <a:latin typeface="Calibri" panose="020F0502020204030204" pitchFamily="34" charset="0"/>
                <a:ea typeface="Calibri" panose="020F0502020204030204" pitchFamily="34" charset="0"/>
                <a:cs typeface="Times New Roman" panose="02020603050405020304" pitchFamily="18" charset="0"/>
              </a:rPr>
              <a:t>Completion Date</a:t>
            </a:r>
            <a:endParaRPr lang="en-US" altLang="en-US" sz="1200" dirty="0">
              <a:latin typeface="Arial" panose="020B0604020202020204" pitchFamily="34" charset="0"/>
            </a:endParaRPr>
          </a:p>
        </p:txBody>
      </p:sp>
      <p:sp>
        <p:nvSpPr>
          <p:cNvPr id="8" name="TextBox 7"/>
          <p:cNvSpPr txBox="1"/>
          <p:nvPr/>
        </p:nvSpPr>
        <p:spPr>
          <a:xfrm>
            <a:off x="558587" y="3621686"/>
            <a:ext cx="8210763" cy="1200329"/>
          </a:xfrm>
          <a:prstGeom prst="rect">
            <a:avLst/>
          </a:prstGeom>
          <a:noFill/>
        </p:spPr>
        <p:txBody>
          <a:bodyPr wrap="square" rtlCol="0">
            <a:spAutoFit/>
          </a:bodyPr>
          <a:lstStyle/>
          <a:p>
            <a:pPr fontAlgn="base"/>
            <a:r>
              <a:rPr lang="en-US" sz="1200" dirty="0"/>
              <a:t>Participants will understand that centering equity in their campaigns at all stages of the planning ensures that they are focused on building power with those most likely to be experiencing the highest levels of oppression in the current systems of power.  </a:t>
            </a:r>
          </a:p>
          <a:p>
            <a:pPr fontAlgn="base"/>
            <a:r>
              <a:rPr lang="en-US" sz="1200" dirty="0"/>
              <a:t> </a:t>
            </a:r>
          </a:p>
          <a:p>
            <a:pPr fontAlgn="base"/>
            <a:r>
              <a:rPr lang="en-US" sz="1200" dirty="0"/>
              <a:t>Participants will apply a tool that helps them build the habit of practice for centering equity. </a:t>
            </a:r>
            <a:r>
              <a:rPr lang="en-US" dirty="0"/>
              <a:t> </a:t>
            </a:r>
          </a:p>
          <a:p>
            <a:endParaRPr lang="en-US" dirty="0"/>
          </a:p>
        </p:txBody>
      </p:sp>
    </p:spTree>
    <p:custDataLst>
      <p:tags r:id="rId1"/>
    </p:custDataLst>
    <p:extLst>
      <p:ext uri="{BB962C8B-B14F-4D97-AF65-F5344CB8AC3E}">
        <p14:creationId xmlns:p14="http://schemas.microsoft.com/office/powerpoint/2010/main" val="245700669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COUNT" val="1"/>
  <p:tag name="ARTICULATE_SLIDE_THUMBNAIL_REFRESH" val="1"/>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2013 - 2022 Theme">
  <a:themeElements>
    <a:clrScheme name="Office 2013 - 2022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cbbceaf49378e41fa0f2a26c1b01b966">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30975a3875a9ba9f4d0532d357812a78"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Section xmlns="05627597-0322-42fc-bc19-1d0dde15c694"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A116BF5-04E1-4903-BFE1-7103D3361A7E}"/>
</file>

<file path=customXml/itemProps2.xml><?xml version="1.0" encoding="utf-8"?>
<ds:datastoreItem xmlns:ds="http://schemas.openxmlformats.org/officeDocument/2006/customXml" ds:itemID="{4FE58D77-68F6-4DD5-9BCA-6787BEA810CB}">
  <ds:schemaRefs>
    <ds:schemaRef ds:uri="http://purl.org/dc/dcmitype/"/>
    <ds:schemaRef ds:uri="http://purl.org/dc/elements/1.1/"/>
    <ds:schemaRef ds:uri="http://schemas.microsoft.com/office/2006/documentManagement/types"/>
    <ds:schemaRef ds:uri="http://www.w3.org/XML/1998/namespace"/>
    <ds:schemaRef ds:uri="http://schemas.microsoft.com/office/infopath/2007/PartnerControls"/>
    <ds:schemaRef ds:uri="http://schemas.openxmlformats.org/package/2006/metadata/core-properties"/>
    <ds:schemaRef ds:uri="http://purl.org/dc/terms/"/>
    <ds:schemaRef ds:uri="b891f0bc-c2e0-4096-ba95-63d9ad5383e5"/>
    <ds:schemaRef ds:uri="f4adc256-1af6-498f-b253-d417b21902d6"/>
    <ds:schemaRef ds:uri="http://schemas.microsoft.com/office/2006/metadata/properties"/>
  </ds:schemaRefs>
</ds:datastoreItem>
</file>

<file path=customXml/itemProps3.xml><?xml version="1.0" encoding="utf-8"?>
<ds:datastoreItem xmlns:ds="http://schemas.openxmlformats.org/officeDocument/2006/customXml" ds:itemID="{261C3777-D70E-42ED-9428-CDA42383E4A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2013 - 2022 Theme</Template>
  <TotalTime>124</TotalTime>
  <Words>156</Words>
  <Application>Microsoft Office PowerPoint</Application>
  <PresentationFormat>Letter Paper (8.5x11 in)</PresentationFormat>
  <Paragraphs>17</Paragraphs>
  <Slides>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Arial</vt:lpstr>
      <vt:lpstr>Calibri</vt:lpstr>
      <vt:lpstr>Calibri Light</vt:lpstr>
      <vt:lpstr>RotisSerif</vt:lpstr>
      <vt:lpstr>Times New Roman</vt:lpstr>
      <vt:lpstr>Office 2013 - 2022 Theme</vt:lpstr>
      <vt:lpstr>PowerPoint Presentation</vt:lpstr>
    </vt:vector>
  </TitlesOfParts>
  <Company>NEA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Holmes, Ellen [NEA]</dc:creator>
  <cp:lastModifiedBy>Holmes, Ellen [NEA]</cp:lastModifiedBy>
  <cp:revision>8</cp:revision>
  <cp:lastPrinted>2025-07-15T17:27:19Z</cp:lastPrinted>
  <dcterms:created xsi:type="dcterms:W3CDTF">2025-06-11T19:55:17Z</dcterms:created>
  <dcterms:modified xsi:type="dcterms:W3CDTF">2025-07-21T22:13:59Z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y fmtid="{D5CDD505-2E9C-101B-9397-08002B2CF9AE}" pid="3" name="MediaServiceImageTags">
    <vt:lpwstr/>
  </property>
  <property fmtid="{D5CDD505-2E9C-101B-9397-08002B2CF9AE}" pid="4" name="ArticulateGUID">
    <vt:lpwstr>A01A4410-86C1-4D39-9034-442CF77510E5</vt:lpwstr>
  </property>
  <property fmtid="{D5CDD505-2E9C-101B-9397-08002B2CF9AE}" pid="5" name="ArticulatePath">
    <vt:lpwstr>https://neahq.sharepoint.com/sites/CampaignLab/Shared Documents/F2F Campaign and Coaching/0 June 2025/0 Facilitator Materials/Certificate</vt:lpwstr>
  </property>
  <property fmtid="{D5CDD505-2E9C-101B-9397-08002B2CF9AE}" pid="6" name="xd_ProgID">
    <vt:lpwstr/>
  </property>
  <property fmtid="{D5CDD505-2E9C-101B-9397-08002B2CF9AE}" pid="7" name="_SourceUrl">
    <vt:lpwstr/>
  </property>
  <property fmtid="{D5CDD505-2E9C-101B-9397-08002B2CF9AE}" pid="8" name="_SharedFileIndex">
    <vt:lpwstr/>
  </property>
  <property fmtid="{D5CDD505-2E9C-101B-9397-08002B2CF9AE}" pid="9" name="ComplianceAssetId">
    <vt:lpwstr/>
  </property>
  <property fmtid="{D5CDD505-2E9C-101B-9397-08002B2CF9AE}" pid="10" name="TemplateUrl">
    <vt:lpwstr/>
  </property>
  <property fmtid="{D5CDD505-2E9C-101B-9397-08002B2CF9AE}" pid="11" name="_ExtendedDescription">
    <vt:lpwstr/>
  </property>
  <property fmtid="{D5CDD505-2E9C-101B-9397-08002B2CF9AE}" pid="12" name="TriggerFlowInfo">
    <vt:lpwstr/>
  </property>
  <property fmtid="{D5CDD505-2E9C-101B-9397-08002B2CF9AE}" pid="13" name="xd_Signature">
    <vt:bool>false</vt:bool>
  </property>
</Properties>
</file>