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7" r:id="rId5"/>
  </p:sldIdLst>
  <p:sldSz cx="9144000" cy="6858000" type="letter"/>
  <p:notesSz cx="9144000" cy="6858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9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mes, Ellen [NEA]" userId="8df78491-616d-4641-a13e-176bb27a1b7f" providerId="ADAL" clId="{99F31D30-34A9-42AF-B4CD-6C5952E75C32}"/>
    <pc:docChg chg="modSld">
      <pc:chgData name="Holmes, Ellen [NEA]" userId="8df78491-616d-4641-a13e-176bb27a1b7f" providerId="ADAL" clId="{99F31D30-34A9-42AF-B4CD-6C5952E75C32}" dt="2025-10-11T17:12:32.876" v="74" actId="20577"/>
      <pc:docMkLst>
        <pc:docMk/>
      </pc:docMkLst>
      <pc:sldChg chg="modSp mod">
        <pc:chgData name="Holmes, Ellen [NEA]" userId="8df78491-616d-4641-a13e-176bb27a1b7f" providerId="ADAL" clId="{99F31D30-34A9-42AF-B4CD-6C5952E75C32}" dt="2025-10-11T17:12:32.876" v="74" actId="20577"/>
        <pc:sldMkLst>
          <pc:docMk/>
          <pc:sldMk cId="2457006694" sldId="257"/>
        </pc:sldMkLst>
        <pc:spChg chg="mod">
          <ac:chgData name="Holmes, Ellen [NEA]" userId="8df78491-616d-4641-a13e-176bb27a1b7f" providerId="ADAL" clId="{99F31D30-34A9-42AF-B4CD-6C5952E75C32}" dt="2025-10-11T17:12:32.876" v="74" actId="20577"/>
          <ac:spMkLst>
            <pc:docMk/>
            <pc:sldMk cId="2457006694" sldId="257"/>
            <ac:spMk id="7" creationId="{24876B16-DAFE-8857-7C75-574BCD6D7840}"/>
          </ac:spMkLst>
        </pc:spChg>
        <pc:spChg chg="mod">
          <ac:chgData name="Holmes, Ellen [NEA]" userId="8df78491-616d-4641-a13e-176bb27a1b7f" providerId="ADAL" clId="{99F31D30-34A9-42AF-B4CD-6C5952E75C32}" dt="2025-10-11T17:11:51.951" v="13" actId="6549"/>
          <ac:spMkLst>
            <pc:docMk/>
            <pc:sldMk cId="2457006694" sldId="257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7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2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44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5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9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6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1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76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49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0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59AD-20D4-11A5-8B86-38E4927C8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4CD5CDC1-A0AE-E8A8-507D-CB6E0DEF8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83" b="7561"/>
          <a:stretch>
            <a:fillRect/>
          </a:stretch>
        </p:blipFill>
        <p:spPr bwMode="auto">
          <a:xfrm>
            <a:off x="235111" y="163526"/>
            <a:ext cx="917590" cy="11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9AA30-E202-D898-52BF-1AA391CEA3F5}"/>
              </a:ext>
            </a:extLst>
          </p:cNvPr>
          <p:cNvSpPr txBox="1"/>
          <p:nvPr/>
        </p:nvSpPr>
        <p:spPr>
          <a:xfrm>
            <a:off x="1266936" y="347499"/>
            <a:ext cx="781869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5B9BD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UniServ, Organizer, and Campaign Lab Support Program</a:t>
            </a:r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solidFill>
                  <a:srgbClr val="005DAA"/>
                </a:solidFill>
                <a:latin typeface="Calibri" panose="020F0502020204030204" pitchFamily="34" charset="0"/>
                <a:ea typeface="Calibri" panose="020F0502020204030204" pitchFamily="34" charset="0"/>
                <a:cs typeface="RotisSerif"/>
              </a:rPr>
              <a:t>1201 16th St., N.W.   |   Washington, DC  20036   |   Phone: (207) 660-5589</a:t>
            </a:r>
            <a:endParaRPr lang="en-US" altLang="en-US" sz="110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2A5C9CE-F7D6-08EE-3BA7-5612BD6A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93" y="5551013"/>
            <a:ext cx="1480778" cy="40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D3C52A8E-D1FE-CD5C-DA7B-1C6508B0B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10" y="5954009"/>
            <a:ext cx="41098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Ellen Holmes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Coordinator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 Center for Organizing and Affiliate Support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76B16-DAFE-8857-7C75-574BCD6D7840}"/>
              </a:ext>
            </a:extLst>
          </p:cNvPr>
          <p:cNvSpPr txBox="1"/>
          <p:nvPr/>
        </p:nvSpPr>
        <p:spPr>
          <a:xfrm>
            <a:off x="71336" y="1223247"/>
            <a:ext cx="9014298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This is to certify that </a:t>
            </a:r>
          </a:p>
          <a:p>
            <a:pPr algn="ctr"/>
            <a:r>
              <a:rPr lang="en-US" sz="4000" b="1" i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en-US" b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Completed 3 Hours of Online Professional Learning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NEA’s UniServ, Organizer, and Campaign Lab:  </a:t>
            </a:r>
          </a:p>
          <a:p>
            <a:pPr algn="ctr"/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Strategic Mapping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Using the Spectrum of Allies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E20B4B-A370-BE34-FDE1-AED3B31DF016}"/>
              </a:ext>
            </a:extLst>
          </p:cNvPr>
          <p:cNvSpPr txBox="1"/>
          <p:nvPr/>
        </p:nvSpPr>
        <p:spPr>
          <a:xfrm>
            <a:off x="558587" y="3360879"/>
            <a:ext cx="3429000" cy="325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Course Outcomes: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E8D54-1B46-545E-C0E9-6059EF505B40}"/>
              </a:ext>
            </a:extLst>
          </p:cNvPr>
          <p:cNvSpPr txBox="1"/>
          <p:nvPr/>
        </p:nvSpPr>
        <p:spPr>
          <a:xfrm>
            <a:off x="6485" y="4958424"/>
            <a:ext cx="9144000" cy="292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Contact Hours 3.0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384645" y="992431"/>
            <a:ext cx="7065449" cy="190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0">
            <a:extLst>
              <a:ext uri="{FF2B5EF4-FFF2-40B4-BE49-F238E27FC236}">
                <a16:creationId xmlns:a16="http://schemas.microsoft.com/office/drawing/2014/main" id="{04D206FF-3B82-E684-B191-A6FE2F198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548" y="6285172"/>
            <a:ext cx="151920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Completion Date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587" y="3621686"/>
            <a:ext cx="82107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Participants will:</a:t>
            </a:r>
          </a:p>
          <a:p>
            <a:r>
              <a:rPr lang="en-US" sz="1200" dirty="0"/>
              <a:t>• Describe the five categories in the Spectrum of Allies framework and their significance.</a:t>
            </a:r>
          </a:p>
          <a:p>
            <a:r>
              <a:rPr lang="en-US" sz="1200" dirty="0"/>
              <a:t>• Identify key individuals or groups relevant to a campaign and place them appropriately on the spectrum.</a:t>
            </a:r>
          </a:p>
          <a:p>
            <a:r>
              <a:rPr lang="en-US" sz="1200" dirty="0"/>
              <a:t>• Develop tailored narratives and tactics for each stakeholder group to encourage progression towards active allyship.</a:t>
            </a:r>
          </a:p>
          <a:p>
            <a:r>
              <a:rPr lang="en-US" sz="1200" dirty="0"/>
              <a:t>• Assess and adjust campaign strategies based on movement along the spectrum as part of ongoing planning and evaluation.</a:t>
            </a:r>
          </a:p>
          <a:p>
            <a:r>
              <a:rPr lang="en-US" sz="1200" dirty="0"/>
              <a:t>• Recognize the value of incremental shifts rather than wholesale conversion in achieving campaign success.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70066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1C3777-D70E-42ED-9428-CDA42383E4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E58D77-68F6-4DD5-9BCA-6787BEA810CB}">
  <ds:schemaRefs>
    <ds:schemaRef ds:uri="b891f0bc-c2e0-4096-ba95-63d9ad5383e5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f4adc256-1af6-498f-b253-d417b21902d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49C3CAE-97E5-4463-A250-0EC3C3E53637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140</TotalTime>
  <Words>169</Words>
  <Application>Microsoft Office PowerPoint</Application>
  <PresentationFormat>Letter Paper (8.5x11 in)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Holmes, Ellen [NEA]</dc:creator>
  <cp:lastModifiedBy>Holmes, Ellen [NEA]</cp:lastModifiedBy>
  <cp:revision>13</cp:revision>
  <cp:lastPrinted>2025-07-15T17:27:19Z</cp:lastPrinted>
  <dcterms:created xsi:type="dcterms:W3CDTF">2025-06-11T19:55:17Z</dcterms:created>
  <dcterms:modified xsi:type="dcterms:W3CDTF">2025-10-11T17:12:34Z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ArticulateGUID">
    <vt:lpwstr>A01A4410-86C1-4D39-9034-442CF77510E5</vt:lpwstr>
  </property>
  <property fmtid="{D5CDD505-2E9C-101B-9397-08002B2CF9AE}" pid="5" name="ArticulatePath">
    <vt:lpwstr>https://neahq.sharepoint.com/sites/CampaignLab/Shared Documents/F2F Campaign and Coaching/0 June 2025/0 Facilitator Materials/Certificate</vt:lpwstr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  <property fmtid="{D5CDD505-2E9C-101B-9397-08002B2CF9AE}" pid="13" name="xd_Signature">
    <vt:bool>false</vt:bool>
  </property>
</Properties>
</file>