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7" r:id="rId5"/>
  </p:sldIdLst>
  <p:sldSz cx="9144000" cy="6858000" type="letter"/>
  <p:notesSz cx="9144000" cy="6858000"/>
  <p:custDataLst>
    <p:tags r:id="rId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2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692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tags" Target="tags/tag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lmes, Ellen [NEA]" userId="8df78491-616d-4641-a13e-176bb27a1b7f" providerId="ADAL" clId="{99F31D30-34A9-42AF-B4CD-6C5952E75C32}"/>
    <pc:docChg chg="modSld">
      <pc:chgData name="Holmes, Ellen [NEA]" userId="8df78491-616d-4641-a13e-176bb27a1b7f" providerId="ADAL" clId="{99F31D30-34A9-42AF-B4CD-6C5952E75C32}" dt="2025-09-20T01:20:59.815" v="70" actId="20577"/>
      <pc:docMkLst>
        <pc:docMk/>
      </pc:docMkLst>
      <pc:sldChg chg="modSp mod">
        <pc:chgData name="Holmes, Ellen [NEA]" userId="8df78491-616d-4641-a13e-176bb27a1b7f" providerId="ADAL" clId="{99F31D30-34A9-42AF-B4CD-6C5952E75C32}" dt="2025-09-20T01:20:59.815" v="70" actId="20577"/>
        <pc:sldMkLst>
          <pc:docMk/>
          <pc:sldMk cId="2457006694" sldId="257"/>
        </pc:sldMkLst>
        <pc:spChg chg="mod">
          <ac:chgData name="Holmes, Ellen [NEA]" userId="8df78491-616d-4641-a13e-176bb27a1b7f" providerId="ADAL" clId="{99F31D30-34A9-42AF-B4CD-6C5952E75C32}" dt="2025-09-20T01:20:59.815" v="70" actId="20577"/>
          <ac:spMkLst>
            <pc:docMk/>
            <pc:sldMk cId="2457006694" sldId="257"/>
            <ac:spMk id="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072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46267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6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441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354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9922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3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266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18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576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90FB8-A31B-4BA3-A58E-B83F2014BAF0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7494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90FB8-A31B-4BA3-A58E-B83F2014BAF0}" type="datetimeFigureOut">
              <a:rPr lang="en-US" smtClean="0"/>
              <a:t>9/19/2025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F93B6A-EEB4-4C5F-B72C-4FD5F6E0DB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98059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1559AD-20D4-11A5-8B86-38E4927C8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3">
            <a:extLst>
              <a:ext uri="{FF2B5EF4-FFF2-40B4-BE49-F238E27FC236}">
                <a16:creationId xmlns:a16="http://schemas.microsoft.com/office/drawing/2014/main" id="{4CD5CDC1-A0AE-E8A8-507D-CB6E0DEF87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483" b="7561"/>
          <a:stretch>
            <a:fillRect/>
          </a:stretch>
        </p:blipFill>
        <p:spPr bwMode="auto">
          <a:xfrm>
            <a:off x="235111" y="163526"/>
            <a:ext cx="917590" cy="115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09AA30-E202-D898-52BF-1AA391CEA3F5}"/>
              </a:ext>
            </a:extLst>
          </p:cNvPr>
          <p:cNvSpPr txBox="1"/>
          <p:nvPr/>
        </p:nvSpPr>
        <p:spPr>
          <a:xfrm>
            <a:off x="1266936" y="347499"/>
            <a:ext cx="7818698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2400" b="1" dirty="0">
                <a:solidFill>
                  <a:srgbClr val="5B9BD5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UniServ, Organizer, and Campaign Lab Support Program</a:t>
            </a:r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100" dirty="0">
                <a:solidFill>
                  <a:srgbClr val="005DAA"/>
                </a:solidFill>
                <a:latin typeface="Calibri" panose="020F0502020204030204" pitchFamily="34" charset="0"/>
                <a:ea typeface="Calibri" panose="020F0502020204030204" pitchFamily="34" charset="0"/>
                <a:cs typeface="RotisSerif"/>
              </a:rPr>
              <a:t>1201 16th St., N.W.   |   Washington, DC  20036   |   Phone: (207) 660-5589</a:t>
            </a:r>
            <a:endParaRPr lang="en-US" altLang="en-US" sz="1100" dirty="0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B2A5C9CE-F7D6-08EE-3BA7-5612BD6A42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393" y="5551013"/>
            <a:ext cx="1480778" cy="4029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10">
            <a:extLst>
              <a:ext uri="{FF2B5EF4-FFF2-40B4-BE49-F238E27FC236}">
                <a16:creationId xmlns:a16="http://schemas.microsoft.com/office/drawing/2014/main" id="{D3C52A8E-D1FE-CD5C-DA7B-1C6508B0BC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110" y="5954009"/>
            <a:ext cx="410984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Ellen Holmes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Program Coordinator</a:t>
            </a:r>
            <a:endParaRPr lang="en-US" altLang="en-US" sz="1200" dirty="0"/>
          </a:p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 Center for Organizing and Affiliate Support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876B16-DAFE-8857-7C75-574BCD6D7840}"/>
              </a:ext>
            </a:extLst>
          </p:cNvPr>
          <p:cNvSpPr txBox="1"/>
          <p:nvPr/>
        </p:nvSpPr>
        <p:spPr>
          <a:xfrm>
            <a:off x="71336" y="1223247"/>
            <a:ext cx="9014298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This is to certify that </a:t>
            </a:r>
          </a:p>
          <a:p>
            <a:pPr algn="ctr"/>
            <a:r>
              <a:rPr lang="en-US" sz="4000" b="1" i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Name</a:t>
            </a:r>
            <a:r>
              <a:rPr lang="en-US" b="1" dirty="0">
                <a:solidFill>
                  <a:srgbClr val="FFFFFF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US" b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2000" b="1" dirty="0">
                <a:latin typeface="Calibri" panose="020F0502020204030204" pitchFamily="34" charset="0"/>
                <a:cs typeface="Times New Roman" panose="02020603050405020304" pitchFamily="18" charset="0"/>
              </a:rPr>
              <a:t>Completed 3 Hours of Online Professional Learning 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NEA’s UniServ, Organizer, and Campaign Lab:  </a:t>
            </a:r>
          </a:p>
          <a:p>
            <a:pPr algn="ctr"/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First Four Steps of Campaign Lab</a:t>
            </a:r>
            <a:endParaRPr lang="en-US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E20B4B-A370-BE34-FDE1-AED3B31DF016}"/>
              </a:ext>
            </a:extLst>
          </p:cNvPr>
          <p:cNvSpPr txBox="1"/>
          <p:nvPr/>
        </p:nvSpPr>
        <p:spPr>
          <a:xfrm>
            <a:off x="558587" y="3360879"/>
            <a:ext cx="3429000" cy="325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Key Course Outcomes:</a:t>
            </a:r>
            <a:endParaRPr lang="en-US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78E8D54-1B46-545E-C0E9-6059EF505B40}"/>
              </a:ext>
            </a:extLst>
          </p:cNvPr>
          <p:cNvSpPr txBox="1"/>
          <p:nvPr/>
        </p:nvSpPr>
        <p:spPr>
          <a:xfrm>
            <a:off x="6485" y="4958424"/>
            <a:ext cx="9144000" cy="292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Contact Hours 3.0</a:t>
            </a:r>
          </a:p>
        </p:txBody>
      </p:sp>
      <p:cxnSp>
        <p:nvCxnSpPr>
          <p:cNvPr id="11" name="Straight Connector 10"/>
          <p:cNvCxnSpPr>
            <a:cxnSpLocks/>
          </p:cNvCxnSpPr>
          <p:nvPr/>
        </p:nvCxnSpPr>
        <p:spPr>
          <a:xfrm flipV="1">
            <a:off x="1384645" y="992431"/>
            <a:ext cx="7065449" cy="190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0">
            <a:extLst>
              <a:ext uri="{FF2B5EF4-FFF2-40B4-BE49-F238E27FC236}">
                <a16:creationId xmlns:a16="http://schemas.microsoft.com/office/drawing/2014/main" id="{04D206FF-3B82-E684-B191-A6FE2F1980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49548" y="6285172"/>
            <a:ext cx="151920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378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Completion Date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8587" y="3621686"/>
            <a:ext cx="821076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Establish and launch an organizing team</a:t>
            </a:r>
          </a:p>
          <a:p>
            <a:r>
              <a:rPr lang="en-US" sz="1200" dirty="0"/>
              <a:t>Complete a comprehensive assessment of their local </a:t>
            </a:r>
          </a:p>
          <a:p>
            <a:r>
              <a:rPr lang="en-US" sz="1200" dirty="0"/>
              <a:t>Develop a strategic campaign plan with a concise one-page summary</a:t>
            </a:r>
          </a:p>
          <a:p>
            <a:r>
              <a:rPr lang="en-US" sz="1200" dirty="0"/>
              <a:t>Identify a fiscal agent and obtaining a written agreement to meet grant requirements</a:t>
            </a:r>
          </a:p>
          <a:p>
            <a:r>
              <a:rPr lang="en-US" sz="1200" dirty="0"/>
              <a:t>By the end of this course, attendees will be fully prepared to complete the four essential steps for grant application and approval.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700669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1"/>
  <p:tag name="ARTICULATE_SLIDE_THUMBNAIL_REFRESH" val="1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5627597-0322-42fc-bc19-1d0dde15c694">
      <Terms xmlns="http://schemas.microsoft.com/office/infopath/2007/PartnerControls"/>
    </lcf76f155ced4ddcb4097134ff3c332f>
    <TaxCatchAll xmlns="5ed5bd0d-9aa5-480d-8c58-25f9f57090c9" xsi:nil="true"/>
    <Section xmlns="05627597-0322-42fc-bc19-1d0dde15c69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15A52AE31FEC4EB9E74AAFCF7B6AD7" ma:contentTypeVersion="17" ma:contentTypeDescription="Create a new document." ma:contentTypeScope="" ma:versionID="cbbceaf49378e41fa0f2a26c1b01b966">
  <xsd:schema xmlns:xsd="http://www.w3.org/2001/XMLSchema" xmlns:xs="http://www.w3.org/2001/XMLSchema" xmlns:p="http://schemas.microsoft.com/office/2006/metadata/properties" xmlns:ns2="05627597-0322-42fc-bc19-1d0dde15c694" xmlns:ns3="5ed5bd0d-9aa5-480d-8c58-25f9f57090c9" targetNamespace="http://schemas.microsoft.com/office/2006/metadata/properties" ma:root="true" ma:fieldsID="30975a3875a9ba9f4d0532d357812a78" ns2:_="" ns3:_="">
    <xsd:import namespace="05627597-0322-42fc-bc19-1d0dde15c694"/>
    <xsd:import namespace="5ed5bd0d-9aa5-480d-8c58-25f9f57090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Location" minOccurs="0"/>
                <xsd:element ref="ns2:Sec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627597-0322-42fc-bc19-1d0dde15c69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565cbde-19fe-4772-9eab-df48b2eef6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Section" ma:index="22" nillable="true" ma:displayName="Section " ma:format="Dropdown" ma:internalName="Section" ma:percentage="FALSE">
      <xsd:simpleType>
        <xsd:restriction base="dms:Number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ed5bd0d-9aa5-480d-8c58-25f9f57090c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ac8cdd5-1c68-4e1f-91cb-72d35c0d1364}" ma:internalName="TaxCatchAll" ma:showField="CatchAllData" ma:web="5ed5bd0d-9aa5-480d-8c58-25f9f57090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E58D77-68F6-4DD5-9BCA-6787BEA810CB}">
  <ds:schemaRefs>
    <ds:schemaRef ds:uri="b891f0bc-c2e0-4096-ba95-63d9ad5383e5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f4adc256-1af6-498f-b253-d417b21902d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61C3777-D70E-42ED-9428-CDA42383E4A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FBF8FF6-9A19-4E89-A32E-D131A4E3EDBB}"/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136</TotalTime>
  <Words>138</Words>
  <Application>Microsoft Office PowerPoint</Application>
  <PresentationFormat>Letter Paper (8.5x11 in)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Theme</vt:lpstr>
      <vt:lpstr>PowerPoint Presentation</vt:lpstr>
    </vt:vector>
  </TitlesOfParts>
  <Company>NEA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Holmes, Ellen [NEA]</dc:creator>
  <cp:lastModifiedBy>Holmes, Ellen [NEA]</cp:lastModifiedBy>
  <cp:revision>13</cp:revision>
  <cp:lastPrinted>2025-07-15T17:27:19Z</cp:lastPrinted>
  <dcterms:created xsi:type="dcterms:W3CDTF">2025-06-11T19:55:17Z</dcterms:created>
  <dcterms:modified xsi:type="dcterms:W3CDTF">2025-09-20T01:21:04Z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0x0101004F15A52AE31FEC4EB9E74AAFCF7B6AD7</vt:lpwstr>
  </property>
  <property fmtid="{D5CDD505-2E9C-101B-9397-08002B2CF9AE}" pid="3" name="MediaServiceImageTags">
    <vt:lpwstr/>
  </property>
  <property fmtid="{D5CDD505-2E9C-101B-9397-08002B2CF9AE}" pid="4" name="ArticulateGUID">
    <vt:lpwstr>A01A4410-86C1-4D39-9034-442CF77510E5</vt:lpwstr>
  </property>
  <property fmtid="{D5CDD505-2E9C-101B-9397-08002B2CF9AE}" pid="5" name="ArticulatePath">
    <vt:lpwstr>https://neahq.sharepoint.com/sites/CampaignLab/Shared Documents/F2F Campaign and Coaching/0 June 2025/0 Facilitator Materials/Certificate</vt:lpwstr>
  </property>
  <property fmtid="{D5CDD505-2E9C-101B-9397-08002B2CF9AE}" pid="6" name="xd_ProgID">
    <vt:lpwstr/>
  </property>
  <property fmtid="{D5CDD505-2E9C-101B-9397-08002B2CF9AE}" pid="7" name="_SourceUrl">
    <vt:lpwstr/>
  </property>
  <property fmtid="{D5CDD505-2E9C-101B-9397-08002B2CF9AE}" pid="8" name="_SharedFileIndex">
    <vt:lpwstr/>
  </property>
  <property fmtid="{D5CDD505-2E9C-101B-9397-08002B2CF9AE}" pid="9" name="ComplianceAssetId">
    <vt:lpwstr/>
  </property>
  <property fmtid="{D5CDD505-2E9C-101B-9397-08002B2CF9AE}" pid="10" name="TemplateUrl">
    <vt:lpwstr/>
  </property>
  <property fmtid="{D5CDD505-2E9C-101B-9397-08002B2CF9AE}" pid="11" name="_ExtendedDescription">
    <vt:lpwstr/>
  </property>
  <property fmtid="{D5CDD505-2E9C-101B-9397-08002B2CF9AE}" pid="12" name="TriggerFlowInfo">
    <vt:lpwstr/>
  </property>
  <property fmtid="{D5CDD505-2E9C-101B-9397-08002B2CF9AE}" pid="13" name="xd_Signature">
    <vt:bool>false</vt:bool>
  </property>
</Properties>
</file>