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7" r:id="rId5"/>
  </p:sldIdLst>
  <p:sldSz cx="6858000" cy="9144000" type="letter"/>
  <p:notesSz cx="6858000" cy="9144000"/>
  <p:custDataLst>
    <p:tags r:id="rId6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2" autoAdjust="0"/>
    <p:restoredTop sz="94660"/>
  </p:normalViewPr>
  <p:slideViewPr>
    <p:cSldViewPr snapToGrid="0">
      <p:cViewPr>
        <p:scale>
          <a:sx n="78" d="100"/>
          <a:sy n="78" d="100"/>
        </p:scale>
        <p:origin x="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tags" Target="tags/tag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olmes, Ellen [NEA]" userId="8df78491-616d-4641-a13e-176bb27a1b7f" providerId="ADAL" clId="{99F31D30-34A9-42AF-B4CD-6C5952E75C32}"/>
    <pc:docChg chg="modSld">
      <pc:chgData name="Holmes, Ellen [NEA]" userId="8df78491-616d-4641-a13e-176bb27a1b7f" providerId="ADAL" clId="{99F31D30-34A9-42AF-B4CD-6C5952E75C32}" dt="2026-04-07T21:00:26.130" v="84" actId="1076"/>
      <pc:docMkLst>
        <pc:docMk/>
      </pc:docMkLst>
      <pc:sldChg chg="modSp mod">
        <pc:chgData name="Holmes, Ellen [NEA]" userId="8df78491-616d-4641-a13e-176bb27a1b7f" providerId="ADAL" clId="{99F31D30-34A9-42AF-B4CD-6C5952E75C32}" dt="2026-04-07T21:00:26.130" v="84" actId="1076"/>
        <pc:sldMkLst>
          <pc:docMk/>
          <pc:sldMk cId="2457006694" sldId="257"/>
        </pc:sldMkLst>
        <pc:spChg chg="mod">
          <ac:chgData name="Holmes, Ellen [NEA]" userId="8df78491-616d-4641-a13e-176bb27a1b7f" providerId="ADAL" clId="{99F31D30-34A9-42AF-B4CD-6C5952E75C32}" dt="2026-04-07T20:58:14.993" v="47" actId="20577"/>
          <ac:spMkLst>
            <pc:docMk/>
            <pc:sldMk cId="2457006694" sldId="257"/>
            <ac:spMk id="7" creationId="{24876B16-DAFE-8857-7C75-574BCD6D7840}"/>
          </ac:spMkLst>
        </pc:spChg>
        <pc:spChg chg="mod">
          <ac:chgData name="Holmes, Ellen [NEA]" userId="8df78491-616d-4641-a13e-176bb27a1b7f" providerId="ADAL" clId="{99F31D30-34A9-42AF-B4CD-6C5952E75C32}" dt="2026-04-07T21:00:16.145" v="82" actId="14100"/>
          <ac:spMkLst>
            <pc:docMk/>
            <pc:sldMk cId="2457006694" sldId="257"/>
            <ac:spMk id="8" creationId="{9F360BD9-0B09-7CA2-F8A5-FB0BCED0BC6D}"/>
          </ac:spMkLst>
        </pc:spChg>
        <pc:spChg chg="mod">
          <ac:chgData name="Holmes, Ellen [NEA]" userId="8df78491-616d-4641-a13e-176bb27a1b7f" providerId="ADAL" clId="{99F31D30-34A9-42AF-B4CD-6C5952E75C32}" dt="2026-04-07T21:00:22.222" v="83" actId="14100"/>
          <ac:spMkLst>
            <pc:docMk/>
            <pc:sldMk cId="2457006694" sldId="257"/>
            <ac:spMk id="10" creationId="{D78E8D54-1B46-545E-C0E9-6059EF505B40}"/>
          </ac:spMkLst>
        </pc:spChg>
        <pc:picChg chg="mod">
          <ac:chgData name="Holmes, Ellen [NEA]" userId="8df78491-616d-4641-a13e-176bb27a1b7f" providerId="ADAL" clId="{99F31D30-34A9-42AF-B4CD-6C5952E75C32}" dt="2026-04-07T21:00:26.130" v="84" actId="1076"/>
          <ac:picMkLst>
            <pc:docMk/>
            <pc:sldMk cId="2457006694" sldId="257"/>
            <ac:picMk id="5" creationId="{B2A5C9CE-F7D6-08EE-3BA7-5612BD6A428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9579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220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223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3516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247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9165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841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5311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742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597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894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590FB8-A31B-4BA3-A58E-B83F2014BAF0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910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1559AD-20D4-11A5-8B86-38E4927C87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3">
            <a:extLst>
              <a:ext uri="{FF2B5EF4-FFF2-40B4-BE49-F238E27FC236}">
                <a16:creationId xmlns:a16="http://schemas.microsoft.com/office/drawing/2014/main" id="{4CD5CDC1-A0AE-E8A8-507D-CB6E0DEF87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483" b="7561"/>
          <a:stretch>
            <a:fillRect/>
          </a:stretch>
        </p:blipFill>
        <p:spPr bwMode="auto">
          <a:xfrm>
            <a:off x="298525" y="48169"/>
            <a:ext cx="1033979" cy="1305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909AA30-E202-D898-52BF-1AA391CEA3F5}"/>
              </a:ext>
            </a:extLst>
          </p:cNvPr>
          <p:cNvSpPr txBox="1"/>
          <p:nvPr/>
        </p:nvSpPr>
        <p:spPr>
          <a:xfrm>
            <a:off x="1431334" y="177638"/>
            <a:ext cx="5299075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5B9BD5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UniServ, Organizer, and </a:t>
            </a:r>
            <a:b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5B9BD5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5B9BD5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Campaign </a:t>
            </a:r>
            <a:r>
              <a:rPr kumimoji="0" lang="en-US" altLang="en-US" sz="2800" b="1" i="0" u="none" strike="noStrike" cap="none" normalizeH="0" baseline="0">
                <a:ln>
                  <a:noFill/>
                </a:ln>
                <a:solidFill>
                  <a:srgbClr val="5B9BD5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Lab Support </a:t>
            </a: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5B9BD5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Program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5DA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RotisSerif"/>
              </a:rPr>
              <a:t>1201 16th St., N.W.   |   Washington, DC  20036   |   Phone: (207) 660-5589</a:t>
            </a:r>
            <a:endParaRPr kumimoji="0" lang="en-US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B2A5C9CE-F7D6-08EE-3BA7-5612BD6A42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029" y="7593555"/>
            <a:ext cx="1504950" cy="409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10">
            <a:extLst>
              <a:ext uri="{FF2B5EF4-FFF2-40B4-BE49-F238E27FC236}">
                <a16:creationId xmlns:a16="http://schemas.microsoft.com/office/drawing/2014/main" id="{D3C52A8E-D1FE-CD5C-DA7B-1C6508B0BC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2020" y="8516679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Ellen Holmes</a:t>
            </a:r>
            <a:endParaRPr kumimoji="0" lang="en-US" altLang="en-US" sz="3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Program Coordinator</a:t>
            </a:r>
            <a:endParaRPr kumimoji="0" lang="en-US" altLang="en-US" sz="3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NEA Center for Organizing and Affiliate Support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876B16-DAFE-8857-7C75-574BCD6D7840}"/>
              </a:ext>
            </a:extLst>
          </p:cNvPr>
          <p:cNvSpPr txBox="1"/>
          <p:nvPr/>
        </p:nvSpPr>
        <p:spPr>
          <a:xfrm>
            <a:off x="-104229" y="1353243"/>
            <a:ext cx="68580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buNone/>
            </a:pPr>
            <a:r>
              <a:rPr lang="en-US" sz="1600" b="1" dirty="0"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This is to certify that </a:t>
            </a:r>
          </a:p>
          <a:p>
            <a:pPr marL="0" marR="0" algn="ctr">
              <a:buNone/>
            </a:pPr>
            <a:r>
              <a:rPr lang="en-US" sz="1600" b="1" i="1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Name</a:t>
            </a:r>
            <a:r>
              <a:rPr lang="en-US" sz="1600" b="1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1600" b="1" dirty="0">
              <a:effectLst/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buNone/>
            </a:pPr>
            <a:r>
              <a:rPr lang="en-US" sz="1600" b="1" dirty="0"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Completed 3 Hours of Professional Learning </a:t>
            </a:r>
          </a:p>
          <a:p>
            <a:pPr algn="ctr">
              <a:spcAft>
                <a:spcPts val="1000"/>
              </a:spcAft>
            </a:pPr>
            <a:r>
              <a:rPr lang="en-US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NEA’s </a:t>
            </a:r>
            <a:r>
              <a:rPr lang="en-US" sz="1600" b="1" dirty="0"/>
              <a:t>Preventing and Addressing Safe Schools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360BD9-0B09-7CA2-F8A5-FB0BCED0BC6D}"/>
              </a:ext>
            </a:extLst>
          </p:cNvPr>
          <p:cNvSpPr txBox="1"/>
          <p:nvPr/>
        </p:nvSpPr>
        <p:spPr>
          <a:xfrm>
            <a:off x="432707" y="2545814"/>
            <a:ext cx="6001680" cy="4324261"/>
          </a:xfrm>
          <a:prstGeom prst="rect">
            <a:avLst/>
          </a:prstGeom>
          <a:noFill/>
        </p:spPr>
        <p:txBody>
          <a:bodyPr wrap="square" numCol="1">
            <a:spAutoFit/>
          </a:bodyPr>
          <a:lstStyle/>
          <a:p>
            <a:r>
              <a:rPr lang="en-US" sz="1100" dirty="0"/>
              <a:t>The learner will understand the scope and impact of violence against school personnel, identify strategies for prevention and response, promote positive school culture, advocate for staff well-being and retention, and take actionable steps to support safer work environments.</a:t>
            </a:r>
          </a:p>
          <a:p>
            <a:r>
              <a:rPr lang="en-US" sz="1100" b="1" dirty="0"/>
              <a:t>LEARNING OBJECTIVES</a:t>
            </a:r>
            <a:endParaRPr lang="en-US" sz="1100" dirty="0"/>
          </a:p>
          <a:p>
            <a:r>
              <a:rPr lang="en-US" sz="1100" dirty="0"/>
              <a:t>•     Distribute research-based prevention resources to address all students’ academic, social, and mental health needs.</a:t>
            </a:r>
          </a:p>
          <a:p>
            <a:r>
              <a:rPr lang="en-US" sz="1100" dirty="0"/>
              <a:t>•     Replace zero-tolerance responses with alternative strategies, such as conflict resolution, mediation, and trauma-informed approaches, to reduce punitive disciplinary actions.</a:t>
            </a:r>
          </a:p>
          <a:p>
            <a:r>
              <a:rPr lang="en-US" sz="1100" dirty="0"/>
              <a:t>•     Prioritize and advocate for policies that secure funding and resources for educator training in violence prevention, response, and positive behavior support strategies.</a:t>
            </a:r>
          </a:p>
          <a:p>
            <a:r>
              <a:rPr lang="en-US" sz="1100" dirty="0"/>
              <a:t>•     Advocate for organizing and collective bargaining efforts that expand employee assistance programs and additional benefits to address physical and psychological injury risks within the school environment.</a:t>
            </a:r>
          </a:p>
          <a:p>
            <a:r>
              <a:rPr lang="en-US" sz="1100" dirty="0"/>
              <a:t>•     Establish and support locally developed violence-prevention committees that include administrators, educators, families, and, where developmentally appropriate, students, and integrate violence prevention into existing health and safety committees’ work.</a:t>
            </a:r>
          </a:p>
          <a:p>
            <a:r>
              <a:rPr lang="en-US" sz="1100" dirty="0"/>
              <a:t>•     Promote and implement policies and practices that foster a school environment championing diversity among students and educators and supporting all members.</a:t>
            </a:r>
          </a:p>
          <a:p>
            <a:r>
              <a:rPr lang="en-US" sz="1100" dirty="0"/>
              <a:t>•     Deliver training and support for educators and school leaders on working with diverse populations and fostering positive relationships with and among students.</a:t>
            </a:r>
          </a:p>
          <a:p>
            <a:r>
              <a:rPr lang="en-US" sz="1100" dirty="0"/>
              <a:t>•     Implement student support services that build resilience, positive relationships, and emotional regulation among students.</a:t>
            </a:r>
          </a:p>
          <a:p>
            <a:r>
              <a:rPr lang="en-US" sz="1100" dirty="0"/>
              <a:t>•     Advocate for organizing and bargaining efforts that support racial and social justice, diversity, and cultural representation training and resources.</a:t>
            </a:r>
          </a:p>
          <a:p>
            <a:endParaRPr lang="en-US" sz="11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78E8D54-1B46-545E-C0E9-6059EF505B40}"/>
              </a:ext>
            </a:extLst>
          </p:cNvPr>
          <p:cNvSpPr txBox="1"/>
          <p:nvPr/>
        </p:nvSpPr>
        <p:spPr>
          <a:xfrm>
            <a:off x="432707" y="7165909"/>
            <a:ext cx="6001680" cy="3255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Online Course Work			3.0 Course Hours</a:t>
            </a:r>
            <a:endParaRPr lang="en-US" sz="1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5700669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THUMBNAIL_REFRESH" val="1"/>
  <p:tag name="ARTICULATE_SLIDE_COUNT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5627597-0322-42fc-bc19-1d0dde15c694">
      <Terms xmlns="http://schemas.microsoft.com/office/infopath/2007/PartnerControls"/>
    </lcf76f155ced4ddcb4097134ff3c332f>
    <TaxCatchAll xmlns="5ed5bd0d-9aa5-480d-8c58-25f9f57090c9" xsi:nil="true"/>
    <Section xmlns="05627597-0322-42fc-bc19-1d0dde15c69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15A52AE31FEC4EB9E74AAFCF7B6AD7" ma:contentTypeVersion="17" ma:contentTypeDescription="Create a new document." ma:contentTypeScope="" ma:versionID="cbbceaf49378e41fa0f2a26c1b01b966">
  <xsd:schema xmlns:xsd="http://www.w3.org/2001/XMLSchema" xmlns:xs="http://www.w3.org/2001/XMLSchema" xmlns:p="http://schemas.microsoft.com/office/2006/metadata/properties" xmlns:ns2="05627597-0322-42fc-bc19-1d0dde15c694" xmlns:ns3="5ed5bd0d-9aa5-480d-8c58-25f9f57090c9" targetNamespace="http://schemas.microsoft.com/office/2006/metadata/properties" ma:root="true" ma:fieldsID="30975a3875a9ba9f4d0532d357812a78" ns2:_="" ns3:_="">
    <xsd:import namespace="05627597-0322-42fc-bc19-1d0dde15c694"/>
    <xsd:import namespace="5ed5bd0d-9aa5-480d-8c58-25f9f57090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Location" minOccurs="0"/>
                <xsd:element ref="ns2:Sec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627597-0322-42fc-bc19-1d0dde15c6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565cbde-19fe-4772-9eab-df48b2eef6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Section" ma:index="22" nillable="true" ma:displayName="Section " ma:format="Dropdown" ma:internalName="Section" ma:percentage="FALSE">
      <xsd:simpleType>
        <xsd:restriction base="dms:Number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d5bd0d-9aa5-480d-8c58-25f9f57090c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ac8cdd5-1c68-4e1f-91cb-72d35c0d1364}" ma:internalName="TaxCatchAll" ma:showField="CatchAllData" ma:web="5ed5bd0d-9aa5-480d-8c58-25f9f57090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FE58D77-68F6-4DD5-9BCA-6787BEA810CB}">
  <ds:schemaRefs>
    <ds:schemaRef ds:uri="http://schemas.openxmlformats.org/package/2006/metadata/core-properties"/>
    <ds:schemaRef ds:uri="http://schemas.microsoft.com/office/2006/documentManagement/types"/>
    <ds:schemaRef ds:uri="http://purl.org/dc/terms/"/>
    <ds:schemaRef ds:uri="f4adc256-1af6-498f-b253-d417b21902d6"/>
    <ds:schemaRef ds:uri="http://purl.org/dc/dcmitype/"/>
    <ds:schemaRef ds:uri="http://purl.org/dc/elements/1.1/"/>
    <ds:schemaRef ds:uri="http://schemas.microsoft.com/office/infopath/2007/PartnerControls"/>
    <ds:schemaRef ds:uri="b891f0bc-c2e0-4096-ba95-63d9ad5383e5"/>
    <ds:schemaRef ds:uri="http://schemas.microsoft.com/office/2006/metadata/properties"/>
    <ds:schemaRef ds:uri="http://www.w3.org/XML/1998/namespace"/>
    <ds:schemaRef ds:uri="05627597-0322-42fc-bc19-1d0dde15c694"/>
    <ds:schemaRef ds:uri="5ed5bd0d-9aa5-480d-8c58-25f9f57090c9"/>
  </ds:schemaRefs>
</ds:datastoreItem>
</file>

<file path=customXml/itemProps2.xml><?xml version="1.0" encoding="utf-8"?>
<ds:datastoreItem xmlns:ds="http://schemas.openxmlformats.org/officeDocument/2006/customXml" ds:itemID="{261C3777-D70E-42ED-9428-CDA42383E4A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58749DD-5732-4D0A-8E8A-D0DBE687793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5627597-0322-42fc-bc19-1d0dde15c694"/>
    <ds:schemaRef ds:uri="5ed5bd0d-9aa5-480d-8c58-25f9f57090c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20</TotalTime>
  <Words>336</Words>
  <Application>Microsoft Office PowerPoint</Application>
  <PresentationFormat>Letter Paper (8.5x11 in)</PresentationFormat>
  <Paragraphs>21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2013 - 2022 Theme</vt:lpstr>
      <vt:lpstr>PowerPoint Presentation</vt:lpstr>
    </vt:vector>
  </TitlesOfParts>
  <Company>NEA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Holmes, Ellen [NEA]</dc:creator>
  <cp:lastModifiedBy>Holmes, Ellen [NEA]</cp:lastModifiedBy>
  <cp:revision>2</cp:revision>
  <dcterms:created xsi:type="dcterms:W3CDTF">2025-06-11T19:55:17Z</dcterms:created>
  <dcterms:modified xsi:type="dcterms:W3CDTF">2026-04-07T21:00:35Z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0x0101004F15A52AE31FEC4EB9E74AAFCF7B6AD7</vt:lpwstr>
  </property>
  <property fmtid="{D5CDD505-2E9C-101B-9397-08002B2CF9AE}" pid="3" name="MediaServiceImageTags">
    <vt:lpwstr/>
  </property>
  <property fmtid="{D5CDD505-2E9C-101B-9397-08002B2CF9AE}" pid="4" name="ArticulateGUID">
    <vt:lpwstr>A01A4410-86C1-4D39-9034-442CF77510E5</vt:lpwstr>
  </property>
  <property fmtid="{D5CDD505-2E9C-101B-9397-08002B2CF9AE}" pid="5" name="ArticulatePath">
    <vt:lpwstr>https://neahq.sharepoint.com/sites/CampaignLab/Shared Documents/F2F Campaign and Coaching/0 June 2025/0 Facilitator Materials/Certificate</vt:lpwstr>
  </property>
</Properties>
</file>