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12192000" cy="6858000"/>
  <p:notesSz cx="6858000" cy="9144000"/>
  <p:embeddedFontLst>
    <p:embeddedFont>
      <p:font typeface="Roboto" panose="02000000000000000000" pitchFamily="2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A72D97-A447-CC06-53AC-8B4BF28C97FD}" v="1" dt="2025-09-23T21:14:09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5"/>
  </p:normalViewPr>
  <p:slideViewPr>
    <p:cSldViewPr snapToGrid="0">
      <p:cViewPr varScale="1">
        <p:scale>
          <a:sx n="113" d="100"/>
          <a:sy n="113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0A72D97-A447-CC06-53AC-8B4BF28C97FD}"/>
    <pc:docChg chg="modSld">
      <pc:chgData name="" userId="" providerId="" clId="Web-{60A72D97-A447-CC06-53AC-8B4BF28C97FD}" dt="2025-09-23T21:14:09.286" v="0" actId="1076"/>
      <pc:docMkLst>
        <pc:docMk/>
      </pc:docMkLst>
      <pc:sldChg chg="modSp">
        <pc:chgData name="" userId="" providerId="" clId="Web-{60A72D97-A447-CC06-53AC-8B4BF28C97FD}" dt="2025-09-23T21:14:09.286" v="0" actId="1076"/>
        <pc:sldMkLst>
          <pc:docMk/>
          <pc:sldMk cId="0" sldId="257"/>
        </pc:sldMkLst>
        <pc:picChg chg="mod">
          <ac:chgData name="" userId="" providerId="" clId="Web-{60A72D97-A447-CC06-53AC-8B4BF28C97FD}" dt="2025-09-23T21:14:09.286" v="0" actId="1076"/>
          <ac:picMkLst>
            <pc:docMk/>
            <pc:sldMk cId="0" sldId="257"/>
            <ac:picMk id="9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33e163a46a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33e163a46a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3ce10210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33ce10210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33ce102106_1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33ce102106_1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rgbClr val="1482A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 extrusionOk="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6" name="Google Shape;26;p3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rgbClr val="1D9A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4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 extrusionOk="0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5" name="Google Shape;35;p4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rgbClr val="1482AB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1"/>
          </p:nvPr>
        </p:nvSpPr>
        <p:spPr>
          <a:xfrm>
            <a:off x="1024127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2"/>
          </p:nvPr>
        </p:nvSpPr>
        <p:spPr>
          <a:xfrm>
            <a:off x="5989320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102412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3"/>
          </p:nvPr>
        </p:nvSpPr>
        <p:spPr>
          <a:xfrm>
            <a:off x="599088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4"/>
          </p:nvPr>
        </p:nvSpPr>
        <p:spPr>
          <a:xfrm>
            <a:off x="599088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5715000" y="822960"/>
            <a:ext cx="5678424" cy="5184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🢝"/>
              <a:defRPr sz="20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🢝"/>
              <a:defRPr sz="16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1024128" y="2257506"/>
            <a:ext cx="4389120" cy="3762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>
            <a:spLocks noGrp="1"/>
          </p:cNvSpPr>
          <p:nvPr>
            <p:ph type="pic" idx="2"/>
          </p:nvPr>
        </p:nvSpPr>
        <p:spPr>
          <a:xfrm>
            <a:off x="0" y="-1"/>
            <a:ext cx="12188952" cy="4572000"/>
          </a:xfrm>
          <a:prstGeom prst="rect">
            <a:avLst/>
          </a:prstGeom>
          <a:solidFill>
            <a:srgbClr val="76CEEF"/>
          </a:solidFill>
          <a:ln>
            <a:noFill/>
          </a:ln>
        </p:spPr>
      </p:sp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8610600" y="4960138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5" name="Google Shape;75;p10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 rot="5400000">
            <a:off x="3872485" y="-562356"/>
            <a:ext cx="4023360" cy="972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 rot="5400000">
            <a:off x="7334251" y="2152650"/>
            <a:ext cx="54102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91425" rIns="45700" bIns="91425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 rot="5400000">
            <a:off x="2076451" y="-323850"/>
            <a:ext cx="5410200" cy="7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88" name="Google Shape;88;p12"/>
          <p:cNvCxnSpPr/>
          <p:nvPr/>
        </p:nvCxnSpPr>
        <p:spPr>
          <a:xfrm rot="10800000">
            <a:off x="10058400" y="59263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Twentieth Century"/>
              <a:buChar char=" "/>
              <a:defRPr sz="2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🢝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 rtl="0">
              <a:spcBef>
                <a:spcPts val="0"/>
              </a:spcBef>
              <a:buNone/>
              <a:defRPr sz="1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" name="Google Shape;11;p1"/>
          <p:cNvCxnSpPr/>
          <p:nvPr/>
        </p:nvCxnSpPr>
        <p:spPr>
          <a:xfrm rot="10800000">
            <a:off x="762000" y="826324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921038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743" y="1896436"/>
            <a:ext cx="11942951" cy="3939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991703" y="621916"/>
            <a:ext cx="9720000" cy="149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the Campaign Lab works</a:t>
            </a:r>
            <a:endParaRPr/>
          </a:p>
        </p:txBody>
      </p:sp>
      <p:grpSp>
        <p:nvGrpSpPr>
          <p:cNvPr id="104" name="Google Shape;104;p15"/>
          <p:cNvGrpSpPr/>
          <p:nvPr/>
        </p:nvGrpSpPr>
        <p:grpSpPr>
          <a:xfrm>
            <a:off x="7995943" y="2121627"/>
            <a:ext cx="4407490" cy="4643651"/>
            <a:chOff x="5997107" y="1190000"/>
            <a:chExt cx="3305700" cy="3482825"/>
          </a:xfrm>
        </p:grpSpPr>
        <p:sp>
          <p:nvSpPr>
            <p:cNvPr id="105" name="Google Shape;105;p15"/>
            <p:cNvSpPr/>
            <p:nvPr/>
          </p:nvSpPr>
          <p:spPr>
            <a:xfrm>
              <a:off x="5997107" y="1190000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D837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Team starts planning their campaign with a coach.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6" name="Google Shape;106;p15"/>
            <p:cNvSpPr txBox="1"/>
            <p:nvPr/>
          </p:nvSpPr>
          <p:spPr>
            <a:xfrm>
              <a:off x="6167063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Team meets with coach to start planning their campaigns.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They determine what type of training they need to run their campaign.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7" name="Google Shape;107;p15"/>
          <p:cNvGrpSpPr/>
          <p:nvPr/>
        </p:nvGrpSpPr>
        <p:grpSpPr>
          <a:xfrm>
            <a:off x="0" y="2121613"/>
            <a:ext cx="4729082" cy="4643690"/>
            <a:chOff x="0" y="1189989"/>
            <a:chExt cx="3546900" cy="3482854"/>
          </a:xfrm>
        </p:grpSpPr>
        <p:sp>
          <p:nvSpPr>
            <p:cNvPr id="108" name="Google Shape;108;p15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rgbClr val="801F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Local or State team wants to run a campaign 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" name="Google Shape;109;p15"/>
            <p:cNvSpPr txBox="1"/>
            <p:nvPr/>
          </p:nvSpPr>
          <p:spPr>
            <a:xfrm>
              <a:off x="144636" y="2057144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Local or states have a team that wants to run a campaign on a particular issue.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They notify their state affiliate. 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" name="Google Shape;110;p15"/>
          <p:cNvGrpSpPr/>
          <p:nvPr/>
        </p:nvGrpSpPr>
        <p:grpSpPr>
          <a:xfrm>
            <a:off x="3925507" y="2121327"/>
            <a:ext cx="4407490" cy="4643961"/>
            <a:chOff x="2944204" y="1189775"/>
            <a:chExt cx="3305700" cy="3483058"/>
          </a:xfrm>
        </p:grpSpPr>
        <p:sp>
          <p:nvSpPr>
            <p:cNvPr id="111" name="Google Shape;111;p15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B02B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Team applies to the Campaign Lab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15"/>
            <p:cNvSpPr txBox="1"/>
            <p:nvPr/>
          </p:nvSpPr>
          <p:spPr>
            <a:xfrm>
              <a:off x="3198042" y="2057133"/>
              <a:ext cx="27237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NEA will review the Campaign Lab application and conduct an interview with the team to make sure we are aligned.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991703" y="621916"/>
            <a:ext cx="9720000" cy="1499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the Campaign Lab works</a:t>
            </a:r>
            <a:endParaRPr/>
          </a:p>
        </p:txBody>
      </p:sp>
      <p:grpSp>
        <p:nvGrpSpPr>
          <p:cNvPr id="118" name="Google Shape;118;p16"/>
          <p:cNvGrpSpPr/>
          <p:nvPr/>
        </p:nvGrpSpPr>
        <p:grpSpPr>
          <a:xfrm>
            <a:off x="0" y="2121613"/>
            <a:ext cx="4729082" cy="4643665"/>
            <a:chOff x="0" y="1189989"/>
            <a:chExt cx="3546900" cy="3482836"/>
          </a:xfrm>
        </p:grpSpPr>
        <p:sp>
          <p:nvSpPr>
            <p:cNvPr id="119" name="Google Shape;119;p16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rgbClr val="801F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Execute their campaign &amp; Apply for grant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" name="Google Shape;120;p16"/>
            <p:cNvSpPr txBox="1"/>
            <p:nvPr/>
          </p:nvSpPr>
          <p:spPr>
            <a:xfrm>
              <a:off x="412167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Execute campaign plan.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highlight>
                    <a:srgbClr val="FFFF00"/>
                  </a:highlight>
                  <a:latin typeface="Roboto"/>
                  <a:ea typeface="Roboto"/>
                  <a:cs typeface="Roboto"/>
                  <a:sym typeface="Roboto"/>
                </a:rPr>
                <a:t>Bi-weekly meeting with their member coach.</a:t>
              </a:r>
              <a:endParaRPr sz="1600"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Apply for grant up to $2500.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1" name="Google Shape;121;p16"/>
          <p:cNvGrpSpPr/>
          <p:nvPr/>
        </p:nvGrpSpPr>
        <p:grpSpPr>
          <a:xfrm>
            <a:off x="3925507" y="2121327"/>
            <a:ext cx="4407490" cy="4643951"/>
            <a:chOff x="2944204" y="1189775"/>
            <a:chExt cx="3305700" cy="3483050"/>
          </a:xfrm>
        </p:grpSpPr>
        <p:sp>
          <p:nvSpPr>
            <p:cNvPr id="122" name="Google Shape;122;p16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B02B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Campaign Lab Community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3" name="Google Shape;123;p16"/>
            <p:cNvSpPr txBox="1"/>
            <p:nvPr/>
          </p:nvSpPr>
          <p:spPr>
            <a:xfrm>
              <a:off x="3454021" y="2057125"/>
              <a:ext cx="22362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457200" lvl="0" indent="-3302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SzPts val="1600"/>
                <a:buFont typeface="Roboto"/>
                <a:buChar char="●"/>
              </a:pPr>
              <a:r>
                <a:rPr lang="en-US" sz="1600">
                  <a:latin typeface="Roboto"/>
                  <a:ea typeface="Roboto"/>
                  <a:cs typeface="Roboto"/>
                  <a:sym typeface="Roboto"/>
                </a:rPr>
                <a:t>Monthly meeting with all of the other locals and states that are running campaigns</a:t>
              </a:r>
              <a:endParaRPr sz="16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24" name="Google Shape;12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1055" y="2121637"/>
            <a:ext cx="2064099" cy="181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tegral">
  <a:themeElements>
    <a:clrScheme name="Integral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423C13-EB04-452A-B21F-009AD7FAA3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14194A-5060-4BFE-B4EA-D89B751A8E8A}">
  <ds:schemaRefs>
    <ds:schemaRef ds:uri="http://schemas.microsoft.com/office/2006/metadata/properties"/>
    <ds:schemaRef ds:uri="http://schemas.microsoft.com/office/infopath/2007/PartnerControls"/>
    <ds:schemaRef ds:uri="05627597-0322-42fc-bc19-1d0dde15c694"/>
    <ds:schemaRef ds:uri="5ed5bd0d-9aa5-480d-8c58-25f9f57090c9"/>
    <ds:schemaRef ds:uri="f4adc256-1af6-498f-b253-d417b21902d6"/>
    <ds:schemaRef ds:uri="b891f0bc-c2e0-4096-ba95-63d9ad5383e5"/>
  </ds:schemaRefs>
</ds:datastoreItem>
</file>

<file path=customXml/itemProps3.xml><?xml version="1.0" encoding="utf-8"?>
<ds:datastoreItem xmlns:ds="http://schemas.openxmlformats.org/officeDocument/2006/customXml" ds:itemID="{92F0EA4C-F03E-418C-93BF-0C96D997B75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Widescreen</PresentationFormat>
  <Paragraphs>22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Integral</vt:lpstr>
      <vt:lpstr>PowerPoint Presentation</vt:lpstr>
      <vt:lpstr>PowerPoint Presentation</vt:lpstr>
      <vt:lpstr>How the Campaign Lab works</vt:lpstr>
      <vt:lpstr>How the Campaign Lab 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Serrette, Kyle [NEA]</cp:lastModifiedBy>
  <cp:revision>3</cp:revision>
  <dcterms:modified xsi:type="dcterms:W3CDTF">2025-09-23T21:14:10Z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