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 id="2147483657" r:id="rId5"/>
    <p:sldMasterId id="2147483666" r:id="rId6"/>
  </p:sldMasterIdLst>
  <p:notesMasterIdLst>
    <p:notesMasterId r:id="rId37"/>
  </p:notesMasterIdLst>
  <p:sldIdLst>
    <p:sldId id="256" r:id="rId7"/>
    <p:sldId id="264" r:id="rId8"/>
    <p:sldId id="262" r:id="rId9"/>
    <p:sldId id="265" r:id="rId10"/>
    <p:sldId id="267" r:id="rId11"/>
    <p:sldId id="259" r:id="rId12"/>
    <p:sldId id="260" r:id="rId13"/>
    <p:sldId id="346" r:id="rId14"/>
    <p:sldId id="297" r:id="rId15"/>
    <p:sldId id="367" r:id="rId16"/>
    <p:sldId id="368" r:id="rId17"/>
    <p:sldId id="369" r:id="rId18"/>
    <p:sldId id="390" r:id="rId19"/>
    <p:sldId id="391" r:id="rId20"/>
    <p:sldId id="379" r:id="rId21"/>
    <p:sldId id="381" r:id="rId22"/>
    <p:sldId id="384" r:id="rId23"/>
    <p:sldId id="385" r:id="rId24"/>
    <p:sldId id="387" r:id="rId25"/>
    <p:sldId id="349" r:id="rId26"/>
    <p:sldId id="309" r:id="rId27"/>
    <p:sldId id="389" r:id="rId28"/>
    <p:sldId id="347" r:id="rId29"/>
    <p:sldId id="323" r:id="rId30"/>
    <p:sldId id="382" r:id="rId31"/>
    <p:sldId id="383" r:id="rId32"/>
    <p:sldId id="392" r:id="rId33"/>
    <p:sldId id="393" r:id="rId34"/>
    <p:sldId id="336" r:id="rId35"/>
    <p:sldId id="275" r:id="rId36"/>
  </p:sldIdLst>
  <p:sldSz cx="9144000" cy="6858000" type="screen4x3"/>
  <p:notesSz cx="6858000" cy="9144000"/>
  <p:embeddedFontLst>
    <p:embeddedFont>
      <p:font typeface="Libre Franklin" pitchFamily="2" charset="0"/>
      <p:regular r:id="rId38"/>
      <p:bold r:id="rId39"/>
      <p:italic r:id="rId40"/>
      <p:boldItalic r:id="rId4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01" roundtripDataSignature="AMtx7mgW14W2sLiHZiAsw1U806fzDy+WM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35B3E46-C140-E62A-D668-BF91BAEE210B}" v="146" dt="2025-10-15T18:23:28.025"/>
    <p1510:client id="{C922B98C-67B6-DB94-8B61-B90E45FED450}" v="235" dt="2025-10-15T18:21:04.55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font" Target="fonts/font2.fntdata"/><Relationship Id="rId21" Type="http://schemas.openxmlformats.org/officeDocument/2006/relationships/slide" Target="slides/slide15.xml"/><Relationship Id="rId34" Type="http://schemas.openxmlformats.org/officeDocument/2006/relationships/slide" Target="slides/slide28.xml"/><Relationship Id="rId104" Type="http://schemas.openxmlformats.org/officeDocument/2006/relationships/theme" Target="theme/theme1.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07"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notesMaster" Target="notesMasters/notesMaster1.xml"/><Relationship Id="rId40" Type="http://schemas.openxmlformats.org/officeDocument/2006/relationships/font" Target="fonts/font3.fntdata"/><Relationship Id="rId102"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6" Type="http://schemas.microsoft.com/office/2016/11/relationships/changesInfo" Target="changesInfos/changesInfo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101" Type="http://customschemas.google.com/relationships/presentationmetadata" Target="metadata"/><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105" Type="http://schemas.openxmlformats.org/officeDocument/2006/relationships/tableStyles" Target="tableStyles.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font" Target="fonts/font1.fntdata"/><Relationship Id="rId103" Type="http://schemas.openxmlformats.org/officeDocument/2006/relationships/viewProps" Target="viewProps.xml"/><Relationship Id="rId20" Type="http://schemas.openxmlformats.org/officeDocument/2006/relationships/slide" Target="slides/slide14.xml"/><Relationship Id="rId41" Type="http://schemas.openxmlformats.org/officeDocument/2006/relationships/font" Target="fonts/font4.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xon, Bekah [CT]" userId="S::bekahs_cea.org#ext#@neahq.onmicrosoft.com::997a9d4e-d144-43cf-9e47-2d5b5cf1c158" providerId="AD" clId="Web-{C922B98C-67B6-DB94-8B61-B90E45FED450}"/>
    <pc:docChg chg="delSld modSld">
      <pc:chgData name="Saxon, Bekah [CT]" userId="S::bekahs_cea.org#ext#@neahq.onmicrosoft.com::997a9d4e-d144-43cf-9e47-2d5b5cf1c158" providerId="AD" clId="Web-{C922B98C-67B6-DB94-8B61-B90E45FED450}" dt="2025-10-15T18:21:04.554" v="143" actId="20577"/>
      <pc:docMkLst>
        <pc:docMk/>
      </pc:docMkLst>
      <pc:sldChg chg="modSp">
        <pc:chgData name="Saxon, Bekah [CT]" userId="S::bekahs_cea.org#ext#@neahq.onmicrosoft.com::997a9d4e-d144-43cf-9e47-2d5b5cf1c158" providerId="AD" clId="Web-{C922B98C-67B6-DB94-8B61-B90E45FED450}" dt="2025-10-15T18:17:27.551" v="16" actId="20577"/>
        <pc:sldMkLst>
          <pc:docMk/>
          <pc:sldMk cId="0" sldId="264"/>
        </pc:sldMkLst>
        <pc:spChg chg="mod">
          <ac:chgData name="Saxon, Bekah [CT]" userId="S::bekahs_cea.org#ext#@neahq.onmicrosoft.com::997a9d4e-d144-43cf-9e47-2d5b5cf1c158" providerId="AD" clId="Web-{C922B98C-67B6-DB94-8B61-B90E45FED450}" dt="2025-10-15T18:17:27.551" v="16" actId="20577"/>
          <ac:spMkLst>
            <pc:docMk/>
            <pc:sldMk cId="0" sldId="264"/>
            <ac:spMk id="168" creationId="{00000000-0000-0000-0000-000000000000}"/>
          </ac:spMkLst>
        </pc:spChg>
      </pc:sldChg>
      <pc:sldChg chg="del">
        <pc:chgData name="Saxon, Bekah [CT]" userId="S::bekahs_cea.org#ext#@neahq.onmicrosoft.com::997a9d4e-d144-43cf-9e47-2d5b5cf1c158" providerId="AD" clId="Web-{C922B98C-67B6-DB94-8B61-B90E45FED450}" dt="2025-10-15T18:17:52.442" v="17"/>
        <pc:sldMkLst>
          <pc:docMk/>
          <pc:sldMk cId="1162337975" sldId="361"/>
        </pc:sldMkLst>
      </pc:sldChg>
      <pc:sldChg chg="del">
        <pc:chgData name="Saxon, Bekah [CT]" userId="S::bekahs_cea.org#ext#@neahq.onmicrosoft.com::997a9d4e-d144-43cf-9e47-2d5b5cf1c158" providerId="AD" clId="Web-{C922B98C-67B6-DB94-8B61-B90E45FED450}" dt="2025-10-15T18:17:53.583" v="18"/>
        <pc:sldMkLst>
          <pc:docMk/>
          <pc:sldMk cId="1038363332" sldId="362"/>
        </pc:sldMkLst>
      </pc:sldChg>
      <pc:sldChg chg="del">
        <pc:chgData name="Saxon, Bekah [CT]" userId="S::bekahs_cea.org#ext#@neahq.onmicrosoft.com::997a9d4e-d144-43cf-9e47-2d5b5cf1c158" providerId="AD" clId="Web-{C922B98C-67B6-DB94-8B61-B90E45FED450}" dt="2025-10-15T18:17:56.098" v="19"/>
        <pc:sldMkLst>
          <pc:docMk/>
          <pc:sldMk cId="670777565" sldId="363"/>
        </pc:sldMkLst>
      </pc:sldChg>
      <pc:sldChg chg="modSp">
        <pc:chgData name="Saxon, Bekah [CT]" userId="S::bekahs_cea.org#ext#@neahq.onmicrosoft.com::997a9d4e-d144-43cf-9e47-2d5b5cf1c158" providerId="AD" clId="Web-{C922B98C-67B6-DB94-8B61-B90E45FED450}" dt="2025-10-15T18:21:04.554" v="143" actId="20577"/>
        <pc:sldMkLst>
          <pc:docMk/>
          <pc:sldMk cId="3024025484" sldId="381"/>
        </pc:sldMkLst>
        <pc:spChg chg="mod">
          <ac:chgData name="Saxon, Bekah [CT]" userId="S::bekahs_cea.org#ext#@neahq.onmicrosoft.com::997a9d4e-d144-43cf-9e47-2d5b5cf1c158" providerId="AD" clId="Web-{C922B98C-67B6-DB94-8B61-B90E45FED450}" dt="2025-10-15T18:21:04.554" v="143" actId="20577"/>
          <ac:spMkLst>
            <pc:docMk/>
            <pc:sldMk cId="3024025484" sldId="381"/>
            <ac:spMk id="3" creationId="{00000000-0000-0000-0000-000000000000}"/>
          </ac:spMkLst>
        </pc:spChg>
      </pc:sldChg>
      <pc:sldChg chg="modSp">
        <pc:chgData name="Saxon, Bekah [CT]" userId="S::bekahs_cea.org#ext#@neahq.onmicrosoft.com::997a9d4e-d144-43cf-9e47-2d5b5cf1c158" providerId="AD" clId="Web-{C922B98C-67B6-DB94-8B61-B90E45FED450}" dt="2025-10-15T18:19:24.474" v="76" actId="20577"/>
        <pc:sldMkLst>
          <pc:docMk/>
          <pc:sldMk cId="2336938129" sldId="390"/>
        </pc:sldMkLst>
        <pc:spChg chg="mod">
          <ac:chgData name="Saxon, Bekah [CT]" userId="S::bekahs_cea.org#ext#@neahq.onmicrosoft.com::997a9d4e-d144-43cf-9e47-2d5b5cf1c158" providerId="AD" clId="Web-{C922B98C-67B6-DB94-8B61-B90E45FED450}" dt="2025-10-15T18:19:24.474" v="76" actId="20577"/>
          <ac:spMkLst>
            <pc:docMk/>
            <pc:sldMk cId="2336938129" sldId="390"/>
            <ac:spMk id="8" creationId="{E93695F8-1698-8E41-E9BA-09810FBD0079}"/>
          </ac:spMkLst>
        </pc:spChg>
      </pc:sldChg>
      <pc:sldChg chg="modSp">
        <pc:chgData name="Saxon, Bekah [CT]" userId="S::bekahs_cea.org#ext#@neahq.onmicrosoft.com::997a9d4e-d144-43cf-9e47-2d5b5cf1c158" providerId="AD" clId="Web-{C922B98C-67B6-DB94-8B61-B90E45FED450}" dt="2025-10-15T18:20:29.022" v="135" actId="20577"/>
        <pc:sldMkLst>
          <pc:docMk/>
          <pc:sldMk cId="182058302" sldId="391"/>
        </pc:sldMkLst>
        <pc:spChg chg="mod">
          <ac:chgData name="Saxon, Bekah [CT]" userId="S::bekahs_cea.org#ext#@neahq.onmicrosoft.com::997a9d4e-d144-43cf-9e47-2d5b5cf1c158" providerId="AD" clId="Web-{C922B98C-67B6-DB94-8B61-B90E45FED450}" dt="2025-10-15T18:20:29.022" v="135" actId="20577"/>
          <ac:spMkLst>
            <pc:docMk/>
            <pc:sldMk cId="182058302" sldId="391"/>
            <ac:spMk id="10" creationId="{A2FE6A3A-1959-8667-871D-8144BA0DD2C0}"/>
          </ac:spMkLst>
        </pc:spChg>
      </pc:sldChg>
    </pc:docChg>
  </pc:docChgLst>
  <pc:docChgLst>
    <pc:chgData name="Saxon, Bekah [CT]" userId="S::bekahs_cea.org#ext#@neahq.onmicrosoft.com::997a9d4e-d144-43cf-9e47-2d5b5cf1c158" providerId="AD" clId="Web-{B35B3E46-C140-E62A-D668-BF91BAEE210B}"/>
    <pc:docChg chg="modSld">
      <pc:chgData name="Saxon, Bekah [CT]" userId="S::bekahs_cea.org#ext#@neahq.onmicrosoft.com::997a9d4e-d144-43cf-9e47-2d5b5cf1c158" providerId="AD" clId="Web-{B35B3E46-C140-E62A-D668-BF91BAEE210B}" dt="2025-10-15T18:23:26.947" v="144" actId="20577"/>
      <pc:docMkLst>
        <pc:docMk/>
      </pc:docMkLst>
      <pc:sldChg chg="modSp">
        <pc:chgData name="Saxon, Bekah [CT]" userId="S::bekahs_cea.org#ext#@neahq.onmicrosoft.com::997a9d4e-d144-43cf-9e47-2d5b5cf1c158" providerId="AD" clId="Web-{B35B3E46-C140-E62A-D668-BF91BAEE210B}" dt="2025-10-15T18:23:26.947" v="144" actId="20577"/>
        <pc:sldMkLst>
          <pc:docMk/>
          <pc:sldMk cId="3024025484" sldId="381"/>
        </pc:sldMkLst>
        <pc:spChg chg="mod">
          <ac:chgData name="Saxon, Bekah [CT]" userId="S::bekahs_cea.org#ext#@neahq.onmicrosoft.com::997a9d4e-d144-43cf-9e47-2d5b5cf1c158" providerId="AD" clId="Web-{B35B3E46-C140-E62A-D668-BF91BAEE210B}" dt="2025-10-15T18:23:26.947" v="144" actId="20577"/>
          <ac:spMkLst>
            <pc:docMk/>
            <pc:sldMk cId="3024025484" sldId="381"/>
            <ac:spMk id="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p5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85" name="Google Shape;85;p5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82550" algn="l" rtl="0">
              <a:lnSpc>
                <a:spcPct val="100000"/>
              </a:lnSpc>
              <a:spcBef>
                <a:spcPts val="0"/>
              </a:spcBef>
              <a:spcAft>
                <a:spcPts val="0"/>
              </a:spcAft>
              <a:buSzPts val="1400"/>
              <a:buFont typeface="Calibri"/>
              <a:buNone/>
            </a:pPr>
            <a:endParaRPr sz="1100"/>
          </a:p>
          <a:p>
            <a:pPr marL="171450" lvl="0" indent="-82550" algn="l" rtl="0">
              <a:lnSpc>
                <a:spcPct val="100000"/>
              </a:lnSpc>
              <a:spcBef>
                <a:spcPts val="0"/>
              </a:spcBef>
              <a:spcAft>
                <a:spcPts val="0"/>
              </a:spcAft>
              <a:buSzPts val="1400"/>
              <a:buFont typeface="Calibri"/>
              <a:buNone/>
            </a:pPr>
            <a:endParaRPr sz="1100"/>
          </a:p>
          <a:p>
            <a:pPr marL="171450" lvl="0" indent="-82550" algn="l" rtl="0">
              <a:lnSpc>
                <a:spcPct val="100000"/>
              </a:lnSpc>
              <a:spcBef>
                <a:spcPts val="0"/>
              </a:spcBef>
              <a:spcAft>
                <a:spcPts val="0"/>
              </a:spcAft>
              <a:buSzPts val="1400"/>
              <a:buFont typeface="Calibri"/>
              <a:buNone/>
            </a:pPr>
            <a:endParaRPr sz="1100"/>
          </a:p>
        </p:txBody>
      </p:sp>
      <p:sp>
        <p:nvSpPr>
          <p:cNvPr id="86" name="Google Shape;86;p5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en-US"/>
              <a:t>1</a:t>
            </a:fld>
            <a:endParaRPr/>
          </a:p>
        </p:txBody>
      </p:sp>
      <p:sp>
        <p:nvSpPr>
          <p:cNvPr id="87" name="Google Shape;87;p51: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4/25/22</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13ce6eadda9_2_9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13ce6eadda9_2_9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5" name="Google Shape;165;g13ce6eadda9_2_9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1353501599d_0_5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 name="Google Shape;131;g1353501599d_0_5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2" name="Google Shape;132;g1353501599d_0_5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135435d5bc1_0_2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g135435d5bc1_0_2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2" name="Google Shape;172;g135435d5bc1_0_2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1353501599d_0_6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1353501599d_0_6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8" name="Google Shape;188;g1353501599d_0_6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136e0e83276_0_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136e0e83276_0_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0" name="Google Shape;110;g136e0e83276_0_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13ce6eadda9_2_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7" name="Google Shape;117;g13ce6eadda9_2_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Throughout today’s training, we will be sharing the words of NEA members who are a part of the LGBTQ+ community. We shared an anonymous survey and think it’s important to hear the words of our colleagues—whether they are out or not—about their experiences as LGBTQ+ educators.</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1978 LGBTQ educators in California were successful in defeating Proposition 6/the Briggs Initiative (a statewide ban on LGBTQ educators) by building solidarity with other members of their communities. They built a multi-racial, inter-faith, coalition both within and outside their unions to win this fight. Solidarity is Successful!</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35357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1"/>
        <p:cNvGrpSpPr/>
        <p:nvPr/>
      </p:nvGrpSpPr>
      <p:grpSpPr>
        <a:xfrm>
          <a:off x="0" y="0"/>
          <a:ext cx="0" cy="0"/>
          <a:chOff x="0" y="0"/>
          <a:chExt cx="0" cy="0"/>
        </a:xfrm>
      </p:grpSpPr>
      <p:sp>
        <p:nvSpPr>
          <p:cNvPr id="522" name="Google Shape;522;p6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3" name="Google Shape;523;p6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The Civil Rights Act of 1964 prohibits discrimination based on race, color, religion, sex, or national origin. The courts and the federal government have long refused to recognize LGBTQ+ discrimination as a form of sex discrimination. Over the past 20 years, however, federal courts and the government have at times recognized LGBTQ+ discrimination as sex discrimination. </a:t>
            </a:r>
            <a:endParaRPr/>
          </a:p>
          <a:p>
            <a:pPr marL="571500" lvl="0" indent="-184150" algn="l" rtl="0">
              <a:lnSpc>
                <a:spcPct val="100000"/>
              </a:lnSpc>
              <a:spcBef>
                <a:spcPts val="0"/>
              </a:spcBef>
              <a:spcAft>
                <a:spcPts val="0"/>
              </a:spcAft>
              <a:buSzPts val="2500"/>
              <a:buFont typeface="Arial"/>
              <a:buNone/>
            </a:pPr>
            <a:endParaRPr sz="2500"/>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It was not until June 15, 2020 that the Supreme Court finally recognized that LGBTQ+ employment discrimination is prohibited sex discrimination under Title VII of the Civil Rights Act of 1964. </a:t>
            </a:r>
            <a:endParaRPr/>
          </a:p>
          <a:p>
            <a:pPr marL="571500" lvl="0" indent="-184150" algn="l" rtl="0">
              <a:lnSpc>
                <a:spcPct val="100000"/>
              </a:lnSpc>
              <a:spcBef>
                <a:spcPts val="0"/>
              </a:spcBef>
              <a:spcAft>
                <a:spcPts val="0"/>
              </a:spcAft>
              <a:buSzPts val="2500"/>
              <a:buFont typeface="Arial"/>
              <a:buNone/>
            </a:pPr>
            <a:endParaRPr sz="2500"/>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This ruling recognized that it is illegal to discriminate against or fire an employee based on their sexual orientation or gender identity. Now lower federal courts and the Biden Administration are applying that ruling to education, health care, housing, credit discrimination, and more. </a:t>
            </a:r>
            <a:endParaRPr sz="2500"/>
          </a:p>
          <a:p>
            <a:pPr marL="457200" lvl="0" indent="-228600" algn="l" rtl="0">
              <a:lnSpc>
                <a:spcPct val="100000"/>
              </a:lnSpc>
              <a:spcBef>
                <a:spcPts val="0"/>
              </a:spcBef>
              <a:spcAft>
                <a:spcPts val="0"/>
              </a:spcAft>
              <a:buSzPts val="1400"/>
              <a:buNone/>
            </a:pPr>
            <a:endParaRPr sz="2500"/>
          </a:p>
        </p:txBody>
      </p:sp>
      <p:sp>
        <p:nvSpPr>
          <p:cNvPr id="524" name="Google Shape;524;p6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10</a:t>
            </a:fld>
            <a:endParaRPr/>
          </a:p>
        </p:txBody>
      </p:sp>
    </p:spTree>
    <p:extLst>
      <p:ext uri="{BB962C8B-B14F-4D97-AF65-F5344CB8AC3E}">
        <p14:creationId xmlns:p14="http://schemas.microsoft.com/office/powerpoint/2010/main" val="19420103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p6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8" name="Google Shape;538;p6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The </a:t>
            </a:r>
            <a:r>
              <a:rPr lang="en-US" sz="2500" err="1"/>
              <a:t>Bostock</a:t>
            </a:r>
            <a:r>
              <a:rPr lang="en-US" sz="2500"/>
              <a:t> ruling specifically states that employment discrimination on the basis of </a:t>
            </a:r>
            <a:r>
              <a:rPr lang="en-US" sz="2500" b="1"/>
              <a:t>gender identity </a:t>
            </a:r>
            <a:r>
              <a:rPr lang="en-US" sz="2500"/>
              <a:t>and </a:t>
            </a:r>
            <a:r>
              <a:rPr lang="en-US" sz="2500" b="1"/>
              <a:t>sexual orientation </a:t>
            </a:r>
            <a:r>
              <a:rPr lang="en-US" sz="2500"/>
              <a:t>is illegal.</a:t>
            </a:r>
            <a:endParaRPr/>
          </a:p>
          <a:p>
            <a:pPr marL="457200" lvl="0" indent="-69850" algn="l" rtl="0">
              <a:lnSpc>
                <a:spcPct val="100000"/>
              </a:lnSpc>
              <a:spcBef>
                <a:spcPts val="0"/>
              </a:spcBef>
              <a:spcAft>
                <a:spcPts val="0"/>
              </a:spcAft>
              <a:buSzPts val="2500"/>
              <a:buFont typeface="Arial"/>
              <a:buNone/>
            </a:pPr>
            <a:endParaRPr sz="2500"/>
          </a:p>
          <a:p>
            <a:pPr marL="457200" marR="0" lvl="0" indent="-228600" algn="l" rtl="0">
              <a:lnSpc>
                <a:spcPct val="100000"/>
              </a:lnSpc>
              <a:spcBef>
                <a:spcPts val="0"/>
              </a:spcBef>
              <a:spcAft>
                <a:spcPts val="0"/>
              </a:spcAft>
              <a:buClr>
                <a:srgbClr val="000000"/>
              </a:buClr>
              <a:buSzPts val="2500"/>
              <a:buFont typeface="Arial"/>
              <a:buChar char="•"/>
            </a:pPr>
            <a:r>
              <a:rPr lang="en-US" sz="2500" b="0" i="0" u="none" strike="noStrike" cap="none">
                <a:solidFill>
                  <a:schemeClr val="dk1"/>
                </a:solidFill>
                <a:latin typeface="Calibri"/>
                <a:ea typeface="Calibri"/>
                <a:cs typeface="Calibri"/>
                <a:sym typeface="Calibri"/>
              </a:rPr>
              <a:t>Title VII of the Civil Rights Act covers the full spectrum of employment decisions, including recruitment, selections, terminations, and other actions concerning terms and conditions of employment. This is significant for the LGBTQ+ community because, as we saw, in many states it was legal to be denied an interview or a promotion, and even to be fired because of one’s gender identity or sexual orientation. </a:t>
            </a:r>
            <a:endParaRPr sz="2500"/>
          </a:p>
          <a:p>
            <a:pPr marL="457200" lvl="0" indent="-228600" algn="l" rtl="0">
              <a:lnSpc>
                <a:spcPct val="100000"/>
              </a:lnSpc>
              <a:spcBef>
                <a:spcPts val="0"/>
              </a:spcBef>
              <a:spcAft>
                <a:spcPts val="0"/>
              </a:spcAft>
              <a:buSzPts val="1400"/>
              <a:buNone/>
            </a:pPr>
            <a:endParaRPr/>
          </a:p>
        </p:txBody>
      </p:sp>
      <p:sp>
        <p:nvSpPr>
          <p:cNvPr id="539" name="Google Shape;539;p6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11</a:t>
            </a:fld>
            <a:endParaRPr/>
          </a:p>
        </p:txBody>
      </p:sp>
    </p:spTree>
    <p:extLst>
      <p:ext uri="{BB962C8B-B14F-4D97-AF65-F5344CB8AC3E}">
        <p14:creationId xmlns:p14="http://schemas.microsoft.com/office/powerpoint/2010/main" val="42257354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6"/>
        <p:cNvGrpSpPr/>
        <p:nvPr/>
      </p:nvGrpSpPr>
      <p:grpSpPr>
        <a:xfrm>
          <a:off x="0" y="0"/>
          <a:ext cx="0" cy="0"/>
          <a:chOff x="0" y="0"/>
          <a:chExt cx="0" cy="0"/>
        </a:xfrm>
      </p:grpSpPr>
      <p:sp>
        <p:nvSpPr>
          <p:cNvPr id="547" name="Google Shape;547;p6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8" name="Google Shape;548;p6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2500"/>
              <a:buFont typeface="Arial"/>
              <a:buChar char="•"/>
            </a:pPr>
            <a:r>
              <a:rPr lang="en-US" sz="2500" b="0" i="0" u="none" strike="noStrike" cap="none">
                <a:solidFill>
                  <a:schemeClr val="dk1"/>
                </a:solidFill>
                <a:latin typeface="Calibri"/>
                <a:ea typeface="Calibri"/>
                <a:cs typeface="Calibri"/>
                <a:sym typeface="Calibri"/>
              </a:rPr>
              <a:t>On March 26, 2021, the Department of Justice concluded that, as a result of the </a:t>
            </a:r>
            <a:r>
              <a:rPr lang="en-US" sz="2500" b="0" i="0" u="none" strike="noStrike" cap="none" err="1">
                <a:solidFill>
                  <a:schemeClr val="dk1"/>
                </a:solidFill>
                <a:latin typeface="Calibri"/>
                <a:ea typeface="Calibri"/>
                <a:cs typeface="Calibri"/>
                <a:sym typeface="Calibri"/>
              </a:rPr>
              <a:t>Bostock</a:t>
            </a:r>
            <a:r>
              <a:rPr lang="en-US" sz="2500" b="0" i="0" u="none" strike="noStrike" cap="none">
                <a:solidFill>
                  <a:schemeClr val="dk1"/>
                </a:solidFill>
                <a:latin typeface="Calibri"/>
                <a:ea typeface="Calibri"/>
                <a:cs typeface="Calibri"/>
                <a:sym typeface="Calibri"/>
              </a:rPr>
              <a:t> ruling, Title IX of the Education Amendments Act of 1972 also prohibits sexual-orientation and gender-identity discrimination in educational institutions that receive federal funding. This means all public schools. This means that students cannot be discriminated against in schools based on their LGBTQ+ identity. </a:t>
            </a:r>
            <a:endParaRPr/>
          </a:p>
          <a:p>
            <a:pPr marL="457200" marR="0" lvl="0" indent="-69850" algn="l" rtl="0">
              <a:lnSpc>
                <a:spcPct val="100000"/>
              </a:lnSpc>
              <a:spcBef>
                <a:spcPts val="0"/>
              </a:spcBef>
              <a:spcAft>
                <a:spcPts val="0"/>
              </a:spcAft>
              <a:buClr>
                <a:srgbClr val="000000"/>
              </a:buClr>
              <a:buSzPts val="2500"/>
              <a:buFont typeface="Arial"/>
              <a:buNone/>
            </a:pPr>
            <a:endParaRPr sz="2500"/>
          </a:p>
          <a:p>
            <a:pPr marL="457200" marR="0" lvl="0" indent="-228600" algn="l" rtl="0">
              <a:lnSpc>
                <a:spcPct val="100000"/>
              </a:lnSpc>
              <a:spcBef>
                <a:spcPts val="0"/>
              </a:spcBef>
              <a:spcAft>
                <a:spcPts val="0"/>
              </a:spcAft>
              <a:buClr>
                <a:srgbClr val="000000"/>
              </a:buClr>
              <a:buSzPts val="2500"/>
              <a:buFont typeface="Arial"/>
              <a:buChar char="•"/>
            </a:pPr>
            <a:r>
              <a:rPr lang="en-US" sz="2500" b="0" i="0" u="none" strike="noStrike" cap="none">
                <a:solidFill>
                  <a:schemeClr val="dk1"/>
                </a:solidFill>
                <a:latin typeface="Calibri"/>
                <a:ea typeface="Calibri"/>
                <a:cs typeface="Calibri"/>
                <a:sym typeface="Calibri"/>
              </a:rPr>
              <a:t>There have been some significant wins recently for LGBTQ+ rights in the US But while progress is being made, attacks on LGBTQ+ rights in certain states have accelerated. </a:t>
            </a:r>
            <a:endParaRPr sz="2500"/>
          </a:p>
          <a:p>
            <a:pPr marL="457200" lvl="0" indent="-69850" algn="l" rtl="0">
              <a:lnSpc>
                <a:spcPct val="100000"/>
              </a:lnSpc>
              <a:spcBef>
                <a:spcPts val="0"/>
              </a:spcBef>
              <a:spcAft>
                <a:spcPts val="0"/>
              </a:spcAft>
              <a:buSzPts val="2500"/>
              <a:buFont typeface="Arial"/>
              <a:buNone/>
            </a:pPr>
            <a:endParaRPr sz="2500"/>
          </a:p>
          <a:p>
            <a:pPr marL="457200" lvl="0" indent="-69850" algn="l" rtl="0">
              <a:lnSpc>
                <a:spcPct val="100000"/>
              </a:lnSpc>
              <a:spcBef>
                <a:spcPts val="0"/>
              </a:spcBef>
              <a:spcAft>
                <a:spcPts val="0"/>
              </a:spcAft>
              <a:buSzPts val="2500"/>
              <a:buFont typeface="Arial"/>
              <a:buNone/>
            </a:pPr>
            <a:endParaRPr sz="2500"/>
          </a:p>
          <a:p>
            <a:pPr marL="457200" lvl="0" indent="-69850" algn="l" rtl="0">
              <a:lnSpc>
                <a:spcPct val="100000"/>
              </a:lnSpc>
              <a:spcBef>
                <a:spcPts val="0"/>
              </a:spcBef>
              <a:spcAft>
                <a:spcPts val="0"/>
              </a:spcAft>
              <a:buSzPts val="2500"/>
              <a:buFont typeface="Arial"/>
              <a:buNone/>
            </a:pPr>
            <a:endParaRPr sz="2500"/>
          </a:p>
          <a:p>
            <a:pPr marL="228600" marR="0" lvl="0" indent="0" algn="l" rtl="0">
              <a:lnSpc>
                <a:spcPct val="100000"/>
              </a:lnSpc>
              <a:spcBef>
                <a:spcPts val="0"/>
              </a:spcBef>
              <a:spcAft>
                <a:spcPts val="0"/>
              </a:spcAft>
              <a:buClr>
                <a:srgbClr val="000000"/>
              </a:buClr>
              <a:buSzPts val="2500"/>
              <a:buFont typeface="Calibri"/>
              <a:buNone/>
            </a:pPr>
            <a:r>
              <a:rPr lang="en-US" sz="2500" i="1"/>
              <a:t>Reference: </a:t>
            </a:r>
            <a:r>
              <a:rPr lang="en-US" sz="2500" b="0" i="1" u="none" strike="noStrike" cap="none">
                <a:solidFill>
                  <a:schemeClr val="dk1"/>
                </a:solidFill>
                <a:latin typeface="Calibri"/>
                <a:ea typeface="Calibri"/>
                <a:cs typeface="Calibri"/>
                <a:sym typeface="Calibri"/>
              </a:rPr>
              <a:t>Department of Justice, “Application of </a:t>
            </a:r>
            <a:r>
              <a:rPr lang="en-US" sz="2500" b="0" i="1" u="none" strike="noStrike" cap="none" err="1">
                <a:solidFill>
                  <a:schemeClr val="dk1"/>
                </a:solidFill>
                <a:latin typeface="Calibri"/>
                <a:ea typeface="Calibri"/>
                <a:cs typeface="Calibri"/>
                <a:sym typeface="Calibri"/>
              </a:rPr>
              <a:t>Bostock</a:t>
            </a:r>
            <a:r>
              <a:rPr lang="en-US" sz="2500" b="0" i="1" u="none" strike="noStrike" cap="none">
                <a:solidFill>
                  <a:schemeClr val="dk1"/>
                </a:solidFill>
                <a:latin typeface="Calibri"/>
                <a:ea typeface="Calibri"/>
                <a:cs typeface="Calibri"/>
                <a:sym typeface="Calibri"/>
              </a:rPr>
              <a:t> v. Clayton County to Title IX of the Education Amendments of 1972,” March 26, 2021, https://www.justice.gov/crt/page/file/1383026/download </a:t>
            </a:r>
            <a:endParaRPr sz="2500" i="1"/>
          </a:p>
          <a:p>
            <a:pPr marL="457200" lvl="0" indent="-69850" algn="l" rtl="0">
              <a:lnSpc>
                <a:spcPct val="100000"/>
              </a:lnSpc>
              <a:spcBef>
                <a:spcPts val="0"/>
              </a:spcBef>
              <a:spcAft>
                <a:spcPts val="0"/>
              </a:spcAft>
              <a:buSzPts val="2500"/>
              <a:buFont typeface="Arial"/>
              <a:buNone/>
            </a:pPr>
            <a:endParaRPr sz="2500"/>
          </a:p>
        </p:txBody>
      </p:sp>
      <p:sp>
        <p:nvSpPr>
          <p:cNvPr id="549" name="Google Shape;549;p6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12</a:t>
            </a:fld>
            <a:endParaRPr/>
          </a:p>
        </p:txBody>
      </p:sp>
    </p:spTree>
    <p:extLst>
      <p:ext uri="{BB962C8B-B14F-4D97-AF65-F5344CB8AC3E}">
        <p14:creationId xmlns:p14="http://schemas.microsoft.com/office/powerpoint/2010/main" val="2635090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p6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8" name="Google Shape;538;p6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The </a:t>
            </a:r>
            <a:r>
              <a:rPr lang="en-US" sz="2500" err="1"/>
              <a:t>Bostock</a:t>
            </a:r>
            <a:r>
              <a:rPr lang="en-US" sz="2500"/>
              <a:t> ruling specifically states that employment discrimination on the basis of </a:t>
            </a:r>
            <a:r>
              <a:rPr lang="en-US" sz="2500" b="1"/>
              <a:t>gender identity </a:t>
            </a:r>
            <a:r>
              <a:rPr lang="en-US" sz="2500"/>
              <a:t>and </a:t>
            </a:r>
            <a:r>
              <a:rPr lang="en-US" sz="2500" b="1"/>
              <a:t>sexual orientation </a:t>
            </a:r>
            <a:r>
              <a:rPr lang="en-US" sz="2500"/>
              <a:t>is illegal.</a:t>
            </a:r>
            <a:endParaRPr/>
          </a:p>
          <a:p>
            <a:pPr marL="457200" lvl="0" indent="-69850" algn="l" rtl="0">
              <a:lnSpc>
                <a:spcPct val="100000"/>
              </a:lnSpc>
              <a:spcBef>
                <a:spcPts val="0"/>
              </a:spcBef>
              <a:spcAft>
                <a:spcPts val="0"/>
              </a:spcAft>
              <a:buSzPts val="2500"/>
              <a:buFont typeface="Arial"/>
              <a:buNone/>
            </a:pPr>
            <a:endParaRPr sz="2500"/>
          </a:p>
          <a:p>
            <a:pPr marL="457200" marR="0" lvl="0" indent="-228600" algn="l" rtl="0">
              <a:lnSpc>
                <a:spcPct val="100000"/>
              </a:lnSpc>
              <a:spcBef>
                <a:spcPts val="0"/>
              </a:spcBef>
              <a:spcAft>
                <a:spcPts val="0"/>
              </a:spcAft>
              <a:buClr>
                <a:srgbClr val="000000"/>
              </a:buClr>
              <a:buSzPts val="2500"/>
              <a:buFont typeface="Arial"/>
              <a:buChar char="•"/>
            </a:pPr>
            <a:r>
              <a:rPr lang="en-US" sz="2500" b="0" i="0" u="none" strike="noStrike" cap="none">
                <a:solidFill>
                  <a:schemeClr val="dk1"/>
                </a:solidFill>
                <a:latin typeface="Calibri"/>
                <a:ea typeface="Calibri"/>
                <a:cs typeface="Calibri"/>
                <a:sym typeface="Calibri"/>
              </a:rPr>
              <a:t>Title VII of the Civil Rights Act covers the full spectrum of employment decisions, including recruitment, selections, terminations, and other actions concerning terms and conditions of employment. This is significant for the LGBTQ+ community because, as we saw, in many states it was legal to be denied an interview or a promotion, and even to be fired because of one’s gender identity or sexual orientation. </a:t>
            </a:r>
            <a:endParaRPr sz="2500"/>
          </a:p>
          <a:p>
            <a:pPr marL="457200" lvl="0" indent="-228600" algn="l" rtl="0">
              <a:lnSpc>
                <a:spcPct val="100000"/>
              </a:lnSpc>
              <a:spcBef>
                <a:spcPts val="0"/>
              </a:spcBef>
              <a:spcAft>
                <a:spcPts val="0"/>
              </a:spcAft>
              <a:buSzPts val="1400"/>
              <a:buNone/>
            </a:pPr>
            <a:endParaRPr/>
          </a:p>
        </p:txBody>
      </p:sp>
      <p:sp>
        <p:nvSpPr>
          <p:cNvPr id="539" name="Google Shape;539;p6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13</a:t>
            </a:fld>
            <a:endParaRPr/>
          </a:p>
        </p:txBody>
      </p:sp>
    </p:spTree>
    <p:extLst>
      <p:ext uri="{BB962C8B-B14F-4D97-AF65-F5344CB8AC3E}">
        <p14:creationId xmlns:p14="http://schemas.microsoft.com/office/powerpoint/2010/main" val="16241268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p6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8" name="Google Shape;538;p6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The </a:t>
            </a:r>
            <a:r>
              <a:rPr lang="en-US" sz="2500" err="1"/>
              <a:t>Bostock</a:t>
            </a:r>
            <a:r>
              <a:rPr lang="en-US" sz="2500"/>
              <a:t> ruling specifically states that employment discrimination on the basis of </a:t>
            </a:r>
            <a:r>
              <a:rPr lang="en-US" sz="2500" b="1"/>
              <a:t>gender identity </a:t>
            </a:r>
            <a:r>
              <a:rPr lang="en-US" sz="2500"/>
              <a:t>and </a:t>
            </a:r>
            <a:r>
              <a:rPr lang="en-US" sz="2500" b="1"/>
              <a:t>sexual orientation </a:t>
            </a:r>
            <a:r>
              <a:rPr lang="en-US" sz="2500"/>
              <a:t>is illegal.</a:t>
            </a:r>
            <a:endParaRPr/>
          </a:p>
          <a:p>
            <a:pPr marL="457200" lvl="0" indent="-69850" algn="l" rtl="0">
              <a:lnSpc>
                <a:spcPct val="100000"/>
              </a:lnSpc>
              <a:spcBef>
                <a:spcPts val="0"/>
              </a:spcBef>
              <a:spcAft>
                <a:spcPts val="0"/>
              </a:spcAft>
              <a:buSzPts val="2500"/>
              <a:buFont typeface="Arial"/>
              <a:buNone/>
            </a:pPr>
            <a:endParaRPr sz="2500"/>
          </a:p>
          <a:p>
            <a:pPr marL="457200" marR="0" lvl="0" indent="-228600" algn="l" rtl="0">
              <a:lnSpc>
                <a:spcPct val="100000"/>
              </a:lnSpc>
              <a:spcBef>
                <a:spcPts val="0"/>
              </a:spcBef>
              <a:spcAft>
                <a:spcPts val="0"/>
              </a:spcAft>
              <a:buClr>
                <a:srgbClr val="000000"/>
              </a:buClr>
              <a:buSzPts val="2500"/>
              <a:buFont typeface="Arial"/>
              <a:buChar char="•"/>
            </a:pPr>
            <a:r>
              <a:rPr lang="en-US" sz="2500" b="0" i="0" u="none" strike="noStrike" cap="none">
                <a:solidFill>
                  <a:schemeClr val="dk1"/>
                </a:solidFill>
                <a:latin typeface="Calibri"/>
                <a:ea typeface="Calibri"/>
                <a:cs typeface="Calibri"/>
                <a:sym typeface="Calibri"/>
              </a:rPr>
              <a:t>Title VII of the Civil Rights Act covers the full spectrum of employment decisions, including recruitment, selections, terminations, and other actions concerning terms and conditions of employment. This is significant for the LGBTQ+ community because, as we saw, in many states it was legal to be denied an interview or a promotion, and even to be fired because of one’s gender identity or sexual orientation. </a:t>
            </a:r>
            <a:endParaRPr sz="2500"/>
          </a:p>
          <a:p>
            <a:pPr marL="457200" lvl="0" indent="-228600" algn="l" rtl="0">
              <a:lnSpc>
                <a:spcPct val="100000"/>
              </a:lnSpc>
              <a:spcBef>
                <a:spcPts val="0"/>
              </a:spcBef>
              <a:spcAft>
                <a:spcPts val="0"/>
              </a:spcAft>
              <a:buSzPts val="1400"/>
              <a:buNone/>
            </a:pPr>
            <a:endParaRPr/>
          </a:p>
        </p:txBody>
      </p:sp>
      <p:sp>
        <p:nvSpPr>
          <p:cNvPr id="539" name="Google Shape;539;p6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14</a:t>
            </a:fld>
            <a:endParaRPr/>
          </a:p>
        </p:txBody>
      </p:sp>
    </p:spTree>
    <p:extLst>
      <p:ext uri="{BB962C8B-B14F-4D97-AF65-F5344CB8AC3E}">
        <p14:creationId xmlns:p14="http://schemas.microsoft.com/office/powerpoint/2010/main" val="30909895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rtl="0">
              <a:lnSpc>
                <a:spcPct val="100000"/>
              </a:lnSpc>
              <a:spcBef>
                <a:spcPts val="0"/>
              </a:spcBef>
              <a:spcAft>
                <a:spcPts val="0"/>
              </a:spcAft>
              <a:buSzPts val="1400"/>
              <a:buNone/>
            </a:pPr>
            <a:r>
              <a:rPr lang="en-US" sz="1200"/>
              <a:t>Look at Your State’s Equality Profile.</a:t>
            </a:r>
            <a:endParaRPr lang="en-US"/>
          </a:p>
          <a:p>
            <a:pPr marL="457200" marR="0" lvl="0" indent="-228600" algn="l" rtl="0">
              <a:lnSpc>
                <a:spcPct val="100000"/>
              </a:lnSpc>
              <a:spcBef>
                <a:spcPts val="0"/>
              </a:spcBef>
              <a:spcAft>
                <a:spcPts val="0"/>
              </a:spcAft>
              <a:buSzPts val="1400"/>
              <a:buNone/>
            </a:pPr>
            <a:r>
              <a:rPr lang="en-US" sz="1200" i="1"/>
              <a:t>How might this impact members who are transitioning or transgender?</a:t>
            </a:r>
            <a:endParaRPr lang="en-US"/>
          </a:p>
          <a:p>
            <a:pPr marL="457200" marR="0" lvl="0" indent="-228600" algn="l" rtl="0">
              <a:lnSpc>
                <a:spcPct val="100000"/>
              </a:lnSpc>
              <a:spcBef>
                <a:spcPts val="0"/>
              </a:spcBef>
              <a:spcAft>
                <a:spcPts val="0"/>
              </a:spcAft>
              <a:buSzPts val="1400"/>
              <a:buNone/>
            </a:pPr>
            <a:endParaRPr lang="en-US" sz="1200"/>
          </a:p>
          <a:p>
            <a:pPr marL="457200" marR="0" lvl="0" indent="-228600" algn="l" rtl="0">
              <a:lnSpc>
                <a:spcPct val="100000"/>
              </a:lnSpc>
              <a:spcBef>
                <a:spcPts val="0"/>
              </a:spcBef>
              <a:spcAft>
                <a:spcPts val="0"/>
              </a:spcAft>
              <a:buSzPts val="1400"/>
              <a:buNone/>
            </a:pPr>
            <a:r>
              <a:rPr lang="en-US" sz="1200" u="sng"/>
              <a:t>Instructions:</a:t>
            </a:r>
            <a:endParaRPr lang="en-US"/>
          </a:p>
          <a:p>
            <a:pPr marL="457200" marR="0" lvl="0" indent="-228600" algn="l" rtl="0">
              <a:lnSpc>
                <a:spcPct val="100000"/>
              </a:lnSpc>
              <a:spcBef>
                <a:spcPts val="0"/>
              </a:spcBef>
              <a:spcAft>
                <a:spcPts val="0"/>
              </a:spcAft>
              <a:buSzPts val="1400"/>
              <a:buNone/>
            </a:pPr>
            <a:r>
              <a:rPr lang="en-US" sz="1200"/>
              <a:t>Go to www.lgbtqmap.org</a:t>
            </a:r>
          </a:p>
          <a:p>
            <a:pPr marL="457200" marR="0" lvl="0" indent="-228600" algn="l" rtl="0">
              <a:lnSpc>
                <a:spcPct val="100000"/>
              </a:lnSpc>
              <a:spcBef>
                <a:spcPts val="0"/>
              </a:spcBef>
              <a:spcAft>
                <a:spcPts val="0"/>
              </a:spcAft>
              <a:buSzPts val="1400"/>
              <a:buNone/>
            </a:pPr>
            <a:r>
              <a:rPr lang="en-US" sz="1200"/>
              <a:t>Click Equality Maps</a:t>
            </a:r>
            <a:endParaRPr lang="en-US"/>
          </a:p>
          <a:p>
            <a:pPr marL="457200" marR="0" lvl="0" indent="-228600" algn="l" rtl="0">
              <a:lnSpc>
                <a:spcPct val="100000"/>
              </a:lnSpc>
              <a:spcBef>
                <a:spcPts val="0"/>
              </a:spcBef>
              <a:spcAft>
                <a:spcPts val="0"/>
              </a:spcAft>
              <a:buSzPts val="1400"/>
              <a:buNone/>
            </a:pPr>
            <a:r>
              <a:rPr lang="en-US" sz="1200"/>
              <a:t>Select “Choose a State” in the drop down menu.</a:t>
            </a:r>
            <a:endParaRPr lang="en-US"/>
          </a:p>
          <a:p>
            <a:pPr marL="457200" marR="0" lvl="0" indent="-228600" algn="l" rtl="0">
              <a:lnSpc>
                <a:spcPct val="100000"/>
              </a:lnSpc>
              <a:spcBef>
                <a:spcPts val="0"/>
              </a:spcBef>
              <a:spcAft>
                <a:spcPts val="0"/>
              </a:spcAft>
              <a:buSzPts val="1400"/>
              <a:buNone/>
            </a:pPr>
            <a:r>
              <a:rPr lang="en-US" sz="1200"/>
              <a:t>Select a state and review the data. </a:t>
            </a:r>
            <a:r>
              <a:rPr lang="en-US" sz="1200" i="1"/>
              <a:t>How might this data impact members who are transitioning or transgender in your selected state?</a:t>
            </a:r>
            <a:endParaRPr lang="en-US"/>
          </a:p>
          <a:p>
            <a:pPr marL="457200" marR="0" lvl="0" indent="-228600" algn="l" rtl="0">
              <a:lnSpc>
                <a:spcPct val="100000"/>
              </a:lnSpc>
              <a:spcBef>
                <a:spcPts val="0"/>
              </a:spcBef>
              <a:spcAft>
                <a:spcPts val="0"/>
              </a:spcAft>
              <a:buSzPts val="1400"/>
              <a:buNone/>
            </a:pPr>
            <a:endParaRPr lang="en-US" sz="1200"/>
          </a:p>
          <a:p>
            <a:endParaRPr lang="en-US"/>
          </a:p>
        </p:txBody>
      </p:sp>
      <p:sp>
        <p:nvSpPr>
          <p:cNvPr id="4" name="Slide Number Placeholder 3"/>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432686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2"/>
        <p:cNvGrpSpPr/>
        <p:nvPr/>
      </p:nvGrpSpPr>
      <p:grpSpPr>
        <a:xfrm>
          <a:off x="0" y="0"/>
          <a:ext cx="0" cy="0"/>
          <a:chOff x="0" y="0"/>
          <a:chExt cx="0" cy="0"/>
        </a:xfrm>
      </p:grpSpPr>
      <p:sp>
        <p:nvSpPr>
          <p:cNvPr id="943" name="Google Shape;943;g1468bb3220c_0_1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4" name="Google Shape;944;g1468bb3220c_0_11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45" name="Google Shape;945;g1468bb3220c_0_11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17</a:t>
            </a:fld>
            <a:endParaRPr/>
          </a:p>
        </p:txBody>
      </p:sp>
    </p:spTree>
    <p:extLst>
      <p:ext uri="{BB962C8B-B14F-4D97-AF65-F5344CB8AC3E}">
        <p14:creationId xmlns:p14="http://schemas.microsoft.com/office/powerpoint/2010/main" val="4260516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9"/>
        <p:cNvGrpSpPr/>
        <p:nvPr/>
      </p:nvGrpSpPr>
      <p:grpSpPr>
        <a:xfrm>
          <a:off x="0" y="0"/>
          <a:ext cx="0" cy="0"/>
          <a:chOff x="0" y="0"/>
          <a:chExt cx="0" cy="0"/>
        </a:xfrm>
      </p:grpSpPr>
      <p:sp>
        <p:nvSpPr>
          <p:cNvPr id="950" name="Google Shape;950;g1468bb3220c_0_19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1" name="Google Shape;951;g1468bb3220c_0_19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52" name="Google Shape;952;g1468bb3220c_0_19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18</a:t>
            </a:fld>
            <a:endParaRPr/>
          </a:p>
        </p:txBody>
      </p:sp>
    </p:spTree>
    <p:extLst>
      <p:ext uri="{BB962C8B-B14F-4D97-AF65-F5344CB8AC3E}">
        <p14:creationId xmlns:p14="http://schemas.microsoft.com/office/powerpoint/2010/main" val="29730555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3"/>
        <p:cNvGrpSpPr/>
        <p:nvPr/>
      </p:nvGrpSpPr>
      <p:grpSpPr>
        <a:xfrm>
          <a:off x="0" y="0"/>
          <a:ext cx="0" cy="0"/>
          <a:chOff x="0" y="0"/>
          <a:chExt cx="0" cy="0"/>
        </a:xfrm>
      </p:grpSpPr>
      <p:sp>
        <p:nvSpPr>
          <p:cNvPr id="964" name="Google Shape;964;g1468bb3220c_0_20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5" name="Google Shape;965;g1468bb3220c_0_20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66" name="Google Shape;966;g1468bb3220c_0_20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19</a:t>
            </a:fld>
            <a:endParaRPr/>
          </a:p>
        </p:txBody>
      </p:sp>
    </p:spTree>
    <p:extLst>
      <p:ext uri="{BB962C8B-B14F-4D97-AF65-F5344CB8AC3E}">
        <p14:creationId xmlns:p14="http://schemas.microsoft.com/office/powerpoint/2010/main" val="8715040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Slide Time Allotment: 10 minutes</a:t>
            </a:r>
            <a:endParaRPr lang="en-US"/>
          </a:p>
          <a:p>
            <a:r>
              <a:rPr lang="en-US"/>
              <a:t>Share out issues from around the room.</a:t>
            </a:r>
            <a:endParaRPr lang="en-US">
              <a:cs typeface="Calibri"/>
            </a:endParaRPr>
          </a:p>
        </p:txBody>
      </p:sp>
      <p:sp>
        <p:nvSpPr>
          <p:cNvPr id="4" name="Slide Number Placeholder 3"/>
          <p:cNvSpPr>
            <a:spLocks noGrp="1"/>
          </p:cNvSpPr>
          <p:nvPr>
            <p:ph type="sldNum" sz="quarter" idx="5"/>
          </p:nvPr>
        </p:nvSpPr>
        <p:spPr/>
        <p:txBody>
          <a:bodyPr/>
          <a:lstStyle/>
          <a:p>
            <a:fld id="{979DA763-8D56-48F7-A1A9-3B4AE30C1F04}" type="slidenum">
              <a:rPr lang="en-US" smtClean="0"/>
              <a:t>20</a:t>
            </a:fld>
            <a:endParaRPr lang="en-US"/>
          </a:p>
        </p:txBody>
      </p:sp>
    </p:spTree>
    <p:extLst>
      <p:ext uri="{BB962C8B-B14F-4D97-AF65-F5344CB8AC3E}">
        <p14:creationId xmlns:p14="http://schemas.microsoft.com/office/powerpoint/2010/main" val="39945011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1353501599d_0_10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1" name="Google Shape;251;g1353501599d_0_10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11:00-11:30</a:t>
            </a:r>
            <a:endParaRPr/>
          </a:p>
        </p:txBody>
      </p:sp>
      <p:sp>
        <p:nvSpPr>
          <p:cNvPr id="252" name="Google Shape;252;g1353501599d_0_10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22</a:t>
            </a:fld>
            <a:endParaRPr/>
          </a:p>
        </p:txBody>
      </p:sp>
    </p:spTree>
    <p:extLst>
      <p:ext uri="{BB962C8B-B14F-4D97-AF65-F5344CB8AC3E}">
        <p14:creationId xmlns:p14="http://schemas.microsoft.com/office/powerpoint/2010/main" val="25484871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7"/>
        <p:cNvGrpSpPr/>
        <p:nvPr/>
      </p:nvGrpSpPr>
      <p:grpSpPr>
        <a:xfrm>
          <a:off x="0" y="0"/>
          <a:ext cx="0" cy="0"/>
          <a:chOff x="0" y="0"/>
          <a:chExt cx="0" cy="0"/>
        </a:xfrm>
      </p:grpSpPr>
      <p:sp>
        <p:nvSpPr>
          <p:cNvPr id="728" name="Google Shape;728;g13d9adbac24_0_14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9" name="Google Shape;729;g13d9adbac24_0_14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730" name="Google Shape;730;g13d9adbac24_0_14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25</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591225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7"/>
        <p:cNvGrpSpPr/>
        <p:nvPr/>
      </p:nvGrpSpPr>
      <p:grpSpPr>
        <a:xfrm>
          <a:off x="0" y="0"/>
          <a:ext cx="0" cy="0"/>
          <a:chOff x="0" y="0"/>
          <a:chExt cx="0" cy="0"/>
        </a:xfrm>
      </p:grpSpPr>
      <p:sp>
        <p:nvSpPr>
          <p:cNvPr id="738" name="Google Shape;738;g13d9adbac24_0_20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9" name="Google Shape;739;g13d9adbac24_0_20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40" name="Google Shape;740;g13d9adbac24_0_20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26</a:t>
            </a:fld>
            <a:endParaRPr/>
          </a:p>
        </p:txBody>
      </p:sp>
    </p:spTree>
    <p:extLst>
      <p:ext uri="{BB962C8B-B14F-4D97-AF65-F5344CB8AC3E}">
        <p14:creationId xmlns:p14="http://schemas.microsoft.com/office/powerpoint/2010/main" val="4881942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1353501599d_0_10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1" name="Google Shape;251;g1353501599d_0_10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11:00-11:30</a:t>
            </a:r>
            <a:endParaRPr/>
          </a:p>
        </p:txBody>
      </p:sp>
      <p:sp>
        <p:nvSpPr>
          <p:cNvPr id="252" name="Google Shape;252;g1353501599d_0_10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30</a:t>
            </a:fld>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3"/>
        <p:cNvGrpSpPr/>
        <p:nvPr/>
      </p:nvGrpSpPr>
      <p:grpSpPr>
        <a:xfrm>
          <a:off x="0" y="0"/>
          <a:ext cx="0" cy="0"/>
          <a:chOff x="0" y="0"/>
          <a:chExt cx="0" cy="0"/>
        </a:xfrm>
      </p:grpSpPr>
      <p:pic>
        <p:nvPicPr>
          <p:cNvPr id="14" name="Google Shape;14;p111"/>
          <p:cNvPicPr preferRelativeResize="0"/>
          <p:nvPr/>
        </p:nvPicPr>
        <p:blipFill rotWithShape="1">
          <a:blip r:embed="rId2">
            <a:alphaModFix/>
          </a:blip>
          <a:srcRect/>
          <a:stretch/>
        </p:blipFill>
        <p:spPr>
          <a:xfrm>
            <a:off x="0" y="0"/>
            <a:ext cx="9144000" cy="6858000"/>
          </a:xfrm>
          <a:prstGeom prst="rect">
            <a:avLst/>
          </a:prstGeom>
          <a:noFill/>
          <a:ln>
            <a:noFill/>
          </a:ln>
        </p:spPr>
      </p:pic>
      <p:pic>
        <p:nvPicPr>
          <p:cNvPr id="15" name="Google Shape;15;p111"/>
          <p:cNvPicPr preferRelativeResize="0"/>
          <p:nvPr/>
        </p:nvPicPr>
        <p:blipFill rotWithShape="1">
          <a:blip r:embed="rId3">
            <a:alphaModFix/>
          </a:blip>
          <a:srcRect/>
          <a:stretch/>
        </p:blipFill>
        <p:spPr>
          <a:xfrm>
            <a:off x="5628503" y="4704190"/>
            <a:ext cx="3838318" cy="3070654"/>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and photo" type="obj">
  <p:cSld name="OBJECT">
    <p:spTree>
      <p:nvGrpSpPr>
        <p:cNvPr id="1" name="Shape 16"/>
        <p:cNvGrpSpPr/>
        <p:nvPr/>
      </p:nvGrpSpPr>
      <p:grpSpPr>
        <a:xfrm>
          <a:off x="0" y="0"/>
          <a:ext cx="0" cy="0"/>
          <a:chOff x="0" y="0"/>
          <a:chExt cx="0" cy="0"/>
        </a:xfrm>
      </p:grpSpPr>
      <p:pic>
        <p:nvPicPr>
          <p:cNvPr id="17" name="Google Shape;17;p112"/>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18" name="Google Shape;18;p112"/>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lvl1pPr lvl="0" algn="r">
              <a:lnSpc>
                <a:spcPct val="100000"/>
              </a:lnSpc>
              <a:spcBef>
                <a:spcPts val="0"/>
              </a:spcBef>
              <a:spcAft>
                <a:spcPts val="0"/>
              </a:spcAft>
              <a:buSzPts val="1400"/>
              <a:buNone/>
              <a:defRPr sz="36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9" name="Google Shape;19;p112"/>
          <p:cNvSpPr txBox="1">
            <a:spLocks noGrp="1"/>
          </p:cNvSpPr>
          <p:nvPr>
            <p:ph type="body" idx="1"/>
          </p:nvPr>
        </p:nvSpPr>
        <p:spPr>
          <a:xfrm>
            <a:off x="457200" y="2351163"/>
            <a:ext cx="8229600" cy="3774999"/>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2"/>
              </a:buClr>
              <a:buSzPts val="3200"/>
              <a:buChar char="•"/>
              <a:defRPr>
                <a:solidFill>
                  <a:schemeClr val="dk2"/>
                </a:solidFill>
              </a:defRPr>
            </a:lvl1pPr>
            <a:lvl2pPr marL="914400" lvl="1" indent="-406400" algn="l">
              <a:lnSpc>
                <a:spcPct val="100000"/>
              </a:lnSpc>
              <a:spcBef>
                <a:spcPts val="560"/>
              </a:spcBef>
              <a:spcAft>
                <a:spcPts val="0"/>
              </a:spcAft>
              <a:buClr>
                <a:schemeClr val="dk2"/>
              </a:buClr>
              <a:buSzPts val="2800"/>
              <a:buChar char="–"/>
              <a:defRPr>
                <a:solidFill>
                  <a:schemeClr val="dk2"/>
                </a:solidFill>
              </a:defRPr>
            </a:lvl2pPr>
            <a:lvl3pPr marL="1371600" lvl="2" indent="-381000" algn="l">
              <a:lnSpc>
                <a:spcPct val="100000"/>
              </a:lnSpc>
              <a:spcBef>
                <a:spcPts val="480"/>
              </a:spcBef>
              <a:spcAft>
                <a:spcPts val="0"/>
              </a:spcAft>
              <a:buClr>
                <a:schemeClr val="dk2"/>
              </a:buClr>
              <a:buSzPts val="2400"/>
              <a:buChar char="•"/>
              <a:defRPr>
                <a:solidFill>
                  <a:schemeClr val="dk2"/>
                </a:solidFill>
              </a:defRPr>
            </a:lvl3pPr>
            <a:lvl4pPr marL="1828800" lvl="3" indent="-355600" algn="l">
              <a:lnSpc>
                <a:spcPct val="100000"/>
              </a:lnSpc>
              <a:spcBef>
                <a:spcPts val="400"/>
              </a:spcBef>
              <a:spcAft>
                <a:spcPts val="0"/>
              </a:spcAft>
              <a:buClr>
                <a:schemeClr val="dk2"/>
              </a:buClr>
              <a:buSzPts val="2000"/>
              <a:buChar char="–"/>
              <a:defRPr>
                <a:solidFill>
                  <a:schemeClr val="dk2"/>
                </a:solidFill>
              </a:defRPr>
            </a:lvl4pPr>
            <a:lvl5pPr marL="2286000" lvl="4" indent="-355600" algn="l">
              <a:lnSpc>
                <a:spcPct val="100000"/>
              </a:lnSpc>
              <a:spcBef>
                <a:spcPts val="400"/>
              </a:spcBef>
              <a:spcAft>
                <a:spcPts val="0"/>
              </a:spcAft>
              <a:buClr>
                <a:schemeClr val="dk2"/>
              </a:buClr>
              <a:buSzPts val="2000"/>
              <a:buChar char="»"/>
              <a:defRPr>
                <a:solidFill>
                  <a:schemeClr val="dk2"/>
                </a:solidFill>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pic>
        <p:nvPicPr>
          <p:cNvPr id="20" name="Google Shape;20;p112"/>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21"/>
        <p:cNvGrpSpPr/>
        <p:nvPr/>
      </p:nvGrpSpPr>
      <p:grpSpPr>
        <a:xfrm>
          <a:off x="0" y="0"/>
          <a:ext cx="0" cy="0"/>
          <a:chOff x="0" y="0"/>
          <a:chExt cx="0" cy="0"/>
        </a:xfrm>
      </p:grpSpPr>
      <p:pic>
        <p:nvPicPr>
          <p:cNvPr id="22" name="Google Shape;22;p113"/>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3" name="Google Shape;23;p113"/>
          <p:cNvSpPr txBox="1">
            <a:spLocks noGrp="1"/>
          </p:cNvSpPr>
          <p:nvPr>
            <p:ph type="title"/>
          </p:nvPr>
        </p:nvSpPr>
        <p:spPr>
          <a:xfrm>
            <a:off x="2151529" y="1"/>
            <a:ext cx="7189694" cy="815788"/>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8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2">
  <p:cSld name="Title and Content 2">
    <p:spTree>
      <p:nvGrpSpPr>
        <p:cNvPr id="1" name="Shape 24"/>
        <p:cNvGrpSpPr/>
        <p:nvPr/>
      </p:nvGrpSpPr>
      <p:grpSpPr>
        <a:xfrm>
          <a:off x="0" y="0"/>
          <a:ext cx="0" cy="0"/>
          <a:chOff x="0" y="0"/>
          <a:chExt cx="0" cy="0"/>
        </a:xfrm>
      </p:grpSpPr>
      <p:pic>
        <p:nvPicPr>
          <p:cNvPr id="25" name="Google Shape;25;p114"/>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6" name="Google Shape;26;p114"/>
          <p:cNvSpPr txBox="1">
            <a:spLocks noGrp="1"/>
          </p:cNvSpPr>
          <p:nvPr>
            <p:ph type="title"/>
          </p:nvPr>
        </p:nvSpPr>
        <p:spPr>
          <a:xfrm>
            <a:off x="457200" y="533314"/>
            <a:ext cx="8229600"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7" name="Google Shape;27;p114"/>
          <p:cNvSpPr txBox="1">
            <a:spLocks noGrp="1"/>
          </p:cNvSpPr>
          <p:nvPr>
            <p:ph type="body" idx="1"/>
          </p:nvPr>
        </p:nvSpPr>
        <p:spPr>
          <a:xfrm>
            <a:off x="457200" y="1676314"/>
            <a:ext cx="8229600" cy="4449850"/>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chemeClr val="dk2"/>
              </a:buClr>
              <a:buSzPts val="2800"/>
              <a:buChar char="•"/>
              <a:defRPr sz="2800">
                <a:solidFill>
                  <a:schemeClr val="dk2"/>
                </a:solidFill>
              </a:defRPr>
            </a:lvl1pPr>
            <a:lvl2pPr marL="914400" lvl="1" indent="-381000" algn="l">
              <a:lnSpc>
                <a:spcPct val="100000"/>
              </a:lnSpc>
              <a:spcBef>
                <a:spcPts val="480"/>
              </a:spcBef>
              <a:spcAft>
                <a:spcPts val="0"/>
              </a:spcAft>
              <a:buClr>
                <a:schemeClr val="dk2"/>
              </a:buClr>
              <a:buSzPts val="2400"/>
              <a:buChar char="–"/>
              <a:defRPr sz="2400">
                <a:solidFill>
                  <a:schemeClr val="dk2"/>
                </a:solidFill>
              </a:defRPr>
            </a:lvl2pPr>
            <a:lvl3pPr marL="1371600" lvl="2" indent="-355600" algn="l">
              <a:lnSpc>
                <a:spcPct val="100000"/>
              </a:lnSpc>
              <a:spcBef>
                <a:spcPts val="400"/>
              </a:spcBef>
              <a:spcAft>
                <a:spcPts val="0"/>
              </a:spcAft>
              <a:buClr>
                <a:schemeClr val="dk2"/>
              </a:buClr>
              <a:buSzPts val="2000"/>
              <a:buChar char="•"/>
              <a:defRPr sz="2000">
                <a:solidFill>
                  <a:schemeClr val="dk2"/>
                </a:solidFill>
              </a:defRPr>
            </a:lvl3pPr>
            <a:lvl4pPr marL="1828800" lvl="3" indent="-342900" algn="l">
              <a:lnSpc>
                <a:spcPct val="100000"/>
              </a:lnSpc>
              <a:spcBef>
                <a:spcPts val="360"/>
              </a:spcBef>
              <a:spcAft>
                <a:spcPts val="0"/>
              </a:spcAft>
              <a:buClr>
                <a:schemeClr val="dk2"/>
              </a:buClr>
              <a:buSzPts val="1800"/>
              <a:buChar char="–"/>
              <a:defRPr sz="1800">
                <a:solidFill>
                  <a:schemeClr val="dk2"/>
                </a:solidFill>
              </a:defRPr>
            </a:lvl4pPr>
            <a:lvl5pPr marL="2286000" lvl="4" indent="-342900" algn="l">
              <a:lnSpc>
                <a:spcPct val="100000"/>
              </a:lnSpc>
              <a:spcBef>
                <a:spcPts val="360"/>
              </a:spcBef>
              <a:spcAft>
                <a:spcPts val="0"/>
              </a:spcAft>
              <a:buClr>
                <a:schemeClr val="dk2"/>
              </a:buClr>
              <a:buSzPts val="1800"/>
              <a:buChar char="»"/>
              <a:defRPr sz="1800">
                <a:solidFill>
                  <a:schemeClr val="dk2"/>
                </a:solidFill>
              </a:defRPr>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pic>
        <p:nvPicPr>
          <p:cNvPr id="28" name="Google Shape;28;p114"/>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29"/>
        <p:cNvGrpSpPr/>
        <p:nvPr/>
      </p:nvGrpSpPr>
      <p:grpSpPr>
        <a:xfrm>
          <a:off x="0" y="0"/>
          <a:ext cx="0" cy="0"/>
          <a:chOff x="0" y="0"/>
          <a:chExt cx="0" cy="0"/>
        </a:xfrm>
      </p:grpSpPr>
      <p:pic>
        <p:nvPicPr>
          <p:cNvPr id="30" name="Google Shape;30;p115"/>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1" name="Google Shape;31;p115"/>
          <p:cNvSpPr txBox="1">
            <a:spLocks noGrp="1"/>
          </p:cNvSpPr>
          <p:nvPr>
            <p:ph type="title"/>
          </p:nvPr>
        </p:nvSpPr>
        <p:spPr>
          <a:xfrm>
            <a:off x="457200" y="1063532"/>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32" name="Google Shape;32;p115"/>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33"/>
        <p:cNvGrpSpPr/>
        <p:nvPr/>
      </p:nvGrpSpPr>
      <p:grpSpPr>
        <a:xfrm>
          <a:off x="0" y="0"/>
          <a:ext cx="0" cy="0"/>
          <a:chOff x="0" y="0"/>
          <a:chExt cx="0" cy="0"/>
        </a:xfrm>
      </p:grpSpPr>
      <p:pic>
        <p:nvPicPr>
          <p:cNvPr id="34" name="Google Shape;34;p116"/>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5" name="Google Shape;35;p116"/>
          <p:cNvSpPr txBox="1">
            <a:spLocks noGrp="1"/>
          </p:cNvSpPr>
          <p:nvPr>
            <p:ph type="title"/>
          </p:nvPr>
        </p:nvSpPr>
        <p:spPr>
          <a:xfrm>
            <a:off x="2626658" y="0"/>
            <a:ext cx="6517341" cy="753034"/>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800">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36" name="Google Shape;36;p116"/>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37"/>
        <p:cNvGrpSpPr/>
        <p:nvPr/>
      </p:nvGrpSpPr>
      <p:grpSpPr>
        <a:xfrm>
          <a:off x="0" y="0"/>
          <a:ext cx="0" cy="0"/>
          <a:chOff x="0" y="0"/>
          <a:chExt cx="0" cy="0"/>
        </a:xfrm>
      </p:grpSpPr>
      <p:pic>
        <p:nvPicPr>
          <p:cNvPr id="38" name="Google Shape;38;p117"/>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9" name="Google Shape;39;p117"/>
          <p:cNvSpPr txBox="1">
            <a:spLocks noGrp="1"/>
          </p:cNvSpPr>
          <p:nvPr>
            <p:ph type="title"/>
          </p:nvPr>
        </p:nvSpPr>
        <p:spPr>
          <a:xfrm>
            <a:off x="457200" y="1189038"/>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40" name="Google Shape;40;p117"/>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41"/>
        <p:cNvGrpSpPr/>
        <p:nvPr/>
      </p:nvGrpSpPr>
      <p:grpSpPr>
        <a:xfrm>
          <a:off x="0" y="0"/>
          <a:ext cx="0" cy="0"/>
          <a:chOff x="0" y="0"/>
          <a:chExt cx="0" cy="0"/>
        </a:xfrm>
      </p:grpSpPr>
      <p:pic>
        <p:nvPicPr>
          <p:cNvPr id="42" name="Google Shape;42;p118"/>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43" name="Google Shape;43;p118"/>
          <p:cNvSpPr txBox="1">
            <a:spLocks noGrp="1"/>
          </p:cNvSpPr>
          <p:nvPr>
            <p:ph type="title"/>
          </p:nvPr>
        </p:nvSpPr>
        <p:spPr>
          <a:xfrm>
            <a:off x="457200" y="949232"/>
            <a:ext cx="83185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6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4" name="Google Shape;44;p118"/>
          <p:cNvSpPr>
            <a:spLocks noGrp="1"/>
          </p:cNvSpPr>
          <p:nvPr>
            <p:ph type="dgm" idx="2"/>
          </p:nvPr>
        </p:nvSpPr>
        <p:spPr>
          <a:xfrm>
            <a:off x="457200" y="2235200"/>
            <a:ext cx="8318500" cy="36703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R="0" lvl="1"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R="0" lvl="2"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45" name="Google Shape;45;p118"/>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defTabSz="342900">
              <a:buClrTx/>
              <a:defRPr/>
            </a:pPr>
            <a:fld id="{54CA239C-7FE4-431A-B410-1A24B2CF232F}" type="datetimeFigureOut">
              <a:rPr lang="en-US" sz="675" kern="1200" smtClean="0">
                <a:solidFill>
                  <a:srgbClr val="FFFFFF"/>
                </a:solidFill>
                <a:latin typeface="Calibri" panose="020F0502020204030204"/>
                <a:ea typeface="+mn-ea"/>
                <a:cs typeface="+mn-cs"/>
              </a:rPr>
              <a:pPr defTabSz="342900">
                <a:buClrTx/>
                <a:defRPr/>
              </a:pPr>
              <a:t>10/15/2025</a:t>
            </a:fld>
            <a:endParaRPr lang="en-US" sz="675" kern="1200">
              <a:solidFill>
                <a:srgbClr val="FFFFFF"/>
              </a:solidFill>
              <a:latin typeface="Calibri" panose="020F0502020204030204"/>
              <a:ea typeface="+mn-ea"/>
              <a:cs typeface="+mn-cs"/>
            </a:endParaRPr>
          </a:p>
        </p:txBody>
      </p:sp>
      <p:sp>
        <p:nvSpPr>
          <p:cNvPr id="8" name="Footer Placeholder 7"/>
          <p:cNvSpPr>
            <a:spLocks noGrp="1"/>
          </p:cNvSpPr>
          <p:nvPr>
            <p:ph type="ftr" sz="quarter" idx="11"/>
          </p:nvPr>
        </p:nvSpPr>
        <p:spPr/>
        <p:txBody>
          <a:bodyPr/>
          <a:lstStyle>
            <a:lvl1pPr>
              <a:defRPr>
                <a:solidFill>
                  <a:srgbClr val="FFFFFF"/>
                </a:solidFill>
              </a:defRPr>
            </a:lvl1pPr>
          </a:lstStyle>
          <a:p>
            <a:pPr algn="ctr" defTabSz="342900">
              <a:buClrTx/>
              <a:defRPr/>
            </a:pPr>
            <a:endParaRPr lang="en-US" sz="675" kern="1200" cap="all">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defTabSz="342900">
              <a:buClrTx/>
              <a:buSzTx/>
              <a:defRPr/>
            </a:pPr>
            <a:fld id="{666D95C9-CAC2-4332-B7B3-31CF6CA65E5D}" type="slidenum">
              <a:rPr lang="en-US" sz="788" kern="1200" smtClean="0">
                <a:solidFill>
                  <a:srgbClr val="FFFFFF"/>
                </a:solidFill>
                <a:ea typeface="+mn-ea"/>
                <a:cs typeface="+mn-cs"/>
              </a:rPr>
              <a:pPr defTabSz="342900">
                <a:buClrTx/>
                <a:buSzTx/>
                <a:defRPr/>
              </a:pPr>
              <a:t>‹#›</a:t>
            </a:fld>
            <a:endParaRPr lang="en-US" sz="788" kern="1200">
              <a:solidFill>
                <a:srgbClr val="FFFFFF"/>
              </a:solidFill>
              <a:ea typeface="+mn-ea"/>
              <a:cs typeface="+mn-cs"/>
            </a:endParaRPr>
          </a:p>
        </p:txBody>
      </p: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641" b="1437"/>
          <a:stretch/>
        </p:blipFill>
        <p:spPr>
          <a:xfrm>
            <a:off x="8688629" y="6433184"/>
            <a:ext cx="254204" cy="418326"/>
          </a:xfrm>
          <a:prstGeom prst="rect">
            <a:avLst/>
          </a:prstGeom>
        </p:spPr>
      </p:pic>
    </p:spTree>
    <p:extLst>
      <p:ext uri="{BB962C8B-B14F-4D97-AF65-F5344CB8AC3E}">
        <p14:creationId xmlns:p14="http://schemas.microsoft.com/office/powerpoint/2010/main" val="15298244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50"/>
        <p:cNvGrpSpPr/>
        <p:nvPr/>
      </p:nvGrpSpPr>
      <p:grpSpPr>
        <a:xfrm>
          <a:off x="0" y="0"/>
          <a:ext cx="0" cy="0"/>
          <a:chOff x="0" y="0"/>
          <a:chExt cx="0" cy="0"/>
        </a:xfrm>
      </p:grpSpPr>
      <p:pic>
        <p:nvPicPr>
          <p:cNvPr id="51" name="Google Shape;51;g142c65d6c24_0_55"/>
          <p:cNvPicPr preferRelativeResize="0"/>
          <p:nvPr/>
        </p:nvPicPr>
        <p:blipFill rotWithShape="1">
          <a:blip r:embed="rId2">
            <a:alphaModFix/>
          </a:blip>
          <a:srcRect/>
          <a:stretch/>
        </p:blipFill>
        <p:spPr>
          <a:xfrm>
            <a:off x="0" y="0"/>
            <a:ext cx="9144000" cy="6858001"/>
          </a:xfrm>
          <a:prstGeom prst="rect">
            <a:avLst/>
          </a:prstGeom>
          <a:noFill/>
          <a:ln>
            <a:noFill/>
          </a:ln>
        </p:spPr>
      </p:pic>
      <p:pic>
        <p:nvPicPr>
          <p:cNvPr id="52" name="Google Shape;52;g142c65d6c24_0_55"/>
          <p:cNvPicPr preferRelativeResize="0"/>
          <p:nvPr/>
        </p:nvPicPr>
        <p:blipFill rotWithShape="1">
          <a:blip r:embed="rId3">
            <a:alphaModFix/>
          </a:blip>
          <a:srcRect/>
          <a:stretch/>
        </p:blipFill>
        <p:spPr>
          <a:xfrm>
            <a:off x="5628503" y="4704190"/>
            <a:ext cx="3838318" cy="3070654"/>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Content and photo" type="obj">
  <p:cSld name="OBJECT">
    <p:spTree>
      <p:nvGrpSpPr>
        <p:cNvPr id="1" name="Shape 53"/>
        <p:cNvGrpSpPr/>
        <p:nvPr/>
      </p:nvGrpSpPr>
      <p:grpSpPr>
        <a:xfrm>
          <a:off x="0" y="0"/>
          <a:ext cx="0" cy="0"/>
          <a:chOff x="0" y="0"/>
          <a:chExt cx="0" cy="0"/>
        </a:xfrm>
      </p:grpSpPr>
      <p:pic>
        <p:nvPicPr>
          <p:cNvPr id="54" name="Google Shape;54;g142c65d6c24_0_58"/>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55" name="Google Shape;55;g142c65d6c24_0_58"/>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lvl1pPr lvl="0" algn="r" rtl="0">
              <a:lnSpc>
                <a:spcPct val="100000"/>
              </a:lnSpc>
              <a:spcBef>
                <a:spcPts val="0"/>
              </a:spcBef>
              <a:spcAft>
                <a:spcPts val="0"/>
              </a:spcAft>
              <a:buSzPts val="1400"/>
              <a:buNone/>
              <a:defRPr sz="36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6" name="Google Shape;56;g142c65d6c24_0_58"/>
          <p:cNvSpPr txBox="1">
            <a:spLocks noGrp="1"/>
          </p:cNvSpPr>
          <p:nvPr>
            <p:ph type="body" idx="1"/>
          </p:nvPr>
        </p:nvSpPr>
        <p:spPr>
          <a:xfrm>
            <a:off x="457200" y="2351163"/>
            <a:ext cx="8229600" cy="3774900"/>
          </a:xfrm>
          <a:prstGeom prst="rect">
            <a:avLst/>
          </a:prstGeom>
          <a:noFill/>
          <a:ln>
            <a:noFill/>
          </a:ln>
        </p:spPr>
        <p:txBody>
          <a:bodyPr spcFirstLastPara="1" wrap="square" lIns="91425" tIns="45700" rIns="91425" bIns="45700" anchor="t" anchorCtr="0">
            <a:noAutofit/>
          </a:bodyPr>
          <a:lstStyle>
            <a:lvl1pPr marL="457200" lvl="0" indent="-431800" algn="l" rtl="0">
              <a:lnSpc>
                <a:spcPct val="100000"/>
              </a:lnSpc>
              <a:spcBef>
                <a:spcPts val="640"/>
              </a:spcBef>
              <a:spcAft>
                <a:spcPts val="0"/>
              </a:spcAft>
              <a:buClr>
                <a:schemeClr val="dk2"/>
              </a:buClr>
              <a:buSzPts val="3200"/>
              <a:buChar char="•"/>
              <a:defRPr>
                <a:solidFill>
                  <a:schemeClr val="dk2"/>
                </a:solidFill>
              </a:defRPr>
            </a:lvl1pPr>
            <a:lvl2pPr marL="914400" lvl="1" indent="-406400" algn="l" rtl="0">
              <a:lnSpc>
                <a:spcPct val="100000"/>
              </a:lnSpc>
              <a:spcBef>
                <a:spcPts val="560"/>
              </a:spcBef>
              <a:spcAft>
                <a:spcPts val="0"/>
              </a:spcAft>
              <a:buClr>
                <a:schemeClr val="dk2"/>
              </a:buClr>
              <a:buSzPts val="2800"/>
              <a:buChar char="–"/>
              <a:defRPr>
                <a:solidFill>
                  <a:schemeClr val="dk2"/>
                </a:solidFill>
              </a:defRPr>
            </a:lvl2pPr>
            <a:lvl3pPr marL="1371600" lvl="2" indent="-381000" algn="l" rtl="0">
              <a:lnSpc>
                <a:spcPct val="100000"/>
              </a:lnSpc>
              <a:spcBef>
                <a:spcPts val="480"/>
              </a:spcBef>
              <a:spcAft>
                <a:spcPts val="0"/>
              </a:spcAft>
              <a:buClr>
                <a:schemeClr val="dk2"/>
              </a:buClr>
              <a:buSzPts val="2400"/>
              <a:buChar char="•"/>
              <a:defRPr>
                <a:solidFill>
                  <a:schemeClr val="dk2"/>
                </a:solidFill>
              </a:defRPr>
            </a:lvl3pPr>
            <a:lvl4pPr marL="1828800" lvl="3" indent="-355600" algn="l" rtl="0">
              <a:lnSpc>
                <a:spcPct val="100000"/>
              </a:lnSpc>
              <a:spcBef>
                <a:spcPts val="400"/>
              </a:spcBef>
              <a:spcAft>
                <a:spcPts val="0"/>
              </a:spcAft>
              <a:buClr>
                <a:schemeClr val="dk2"/>
              </a:buClr>
              <a:buSzPts val="2000"/>
              <a:buChar char="–"/>
              <a:defRPr>
                <a:solidFill>
                  <a:schemeClr val="dk2"/>
                </a:solidFill>
              </a:defRPr>
            </a:lvl4pPr>
            <a:lvl5pPr marL="2286000" lvl="4" indent="-355600" algn="l" rtl="0">
              <a:lnSpc>
                <a:spcPct val="100000"/>
              </a:lnSpc>
              <a:spcBef>
                <a:spcPts val="400"/>
              </a:spcBef>
              <a:spcAft>
                <a:spcPts val="0"/>
              </a:spcAft>
              <a:buClr>
                <a:schemeClr val="dk2"/>
              </a:buClr>
              <a:buSzPts val="2000"/>
              <a:buChar char="»"/>
              <a:defRPr>
                <a:solidFill>
                  <a:schemeClr val="dk2"/>
                </a:solidFill>
              </a:defRPr>
            </a:lvl5pPr>
            <a:lvl6pPr marL="2743200" lvl="5" indent="-342900" algn="l" rtl="0">
              <a:lnSpc>
                <a:spcPct val="100000"/>
              </a:lnSpc>
              <a:spcBef>
                <a:spcPts val="360"/>
              </a:spcBef>
              <a:spcAft>
                <a:spcPts val="0"/>
              </a:spcAft>
              <a:buClr>
                <a:schemeClr val="dk1"/>
              </a:buClr>
              <a:buSzPts val="1800"/>
              <a:buChar char="•"/>
              <a:defRPr/>
            </a:lvl6pPr>
            <a:lvl7pPr marL="3200400" lvl="6" indent="-342900" algn="l" rtl="0">
              <a:lnSpc>
                <a:spcPct val="100000"/>
              </a:lnSpc>
              <a:spcBef>
                <a:spcPts val="360"/>
              </a:spcBef>
              <a:spcAft>
                <a:spcPts val="0"/>
              </a:spcAft>
              <a:buClr>
                <a:schemeClr val="dk1"/>
              </a:buClr>
              <a:buSzPts val="1800"/>
              <a:buChar char="•"/>
              <a:defRPr/>
            </a:lvl7pPr>
            <a:lvl8pPr marL="3657600" lvl="7" indent="-342900" algn="l" rtl="0">
              <a:lnSpc>
                <a:spcPct val="100000"/>
              </a:lnSpc>
              <a:spcBef>
                <a:spcPts val="360"/>
              </a:spcBef>
              <a:spcAft>
                <a:spcPts val="0"/>
              </a:spcAft>
              <a:buClr>
                <a:schemeClr val="dk1"/>
              </a:buClr>
              <a:buSzPts val="1800"/>
              <a:buChar char="•"/>
              <a:defRPr/>
            </a:lvl8pPr>
            <a:lvl9pPr marL="4114800" lvl="8" indent="-342900" algn="l" rtl="0">
              <a:lnSpc>
                <a:spcPct val="100000"/>
              </a:lnSpc>
              <a:spcBef>
                <a:spcPts val="360"/>
              </a:spcBef>
              <a:spcAft>
                <a:spcPts val="0"/>
              </a:spcAft>
              <a:buClr>
                <a:schemeClr val="dk1"/>
              </a:buClr>
              <a:buSzPts val="1800"/>
              <a:buChar char="•"/>
              <a:defRPr/>
            </a:lvl9pPr>
          </a:lstStyle>
          <a:p>
            <a:endParaRPr/>
          </a:p>
        </p:txBody>
      </p:sp>
      <p:pic>
        <p:nvPicPr>
          <p:cNvPr id="57" name="Google Shape;57;g142c65d6c24_0_58"/>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58"/>
        <p:cNvGrpSpPr/>
        <p:nvPr/>
      </p:nvGrpSpPr>
      <p:grpSpPr>
        <a:xfrm>
          <a:off x="0" y="0"/>
          <a:ext cx="0" cy="0"/>
          <a:chOff x="0" y="0"/>
          <a:chExt cx="0" cy="0"/>
        </a:xfrm>
      </p:grpSpPr>
      <p:pic>
        <p:nvPicPr>
          <p:cNvPr id="59" name="Google Shape;59;g142c65d6c24_0_63"/>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60" name="Google Shape;60;g142c65d6c24_0_63"/>
          <p:cNvSpPr txBox="1">
            <a:spLocks noGrp="1"/>
          </p:cNvSpPr>
          <p:nvPr>
            <p:ph type="title"/>
          </p:nvPr>
        </p:nvSpPr>
        <p:spPr>
          <a:xfrm>
            <a:off x="2151529" y="1"/>
            <a:ext cx="7189800" cy="8157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2">
  <p:cSld name="Title and Content 2">
    <p:spTree>
      <p:nvGrpSpPr>
        <p:cNvPr id="1" name="Shape 61"/>
        <p:cNvGrpSpPr/>
        <p:nvPr/>
      </p:nvGrpSpPr>
      <p:grpSpPr>
        <a:xfrm>
          <a:off x="0" y="0"/>
          <a:ext cx="0" cy="0"/>
          <a:chOff x="0" y="0"/>
          <a:chExt cx="0" cy="0"/>
        </a:xfrm>
      </p:grpSpPr>
      <p:pic>
        <p:nvPicPr>
          <p:cNvPr id="62" name="Google Shape;62;g142c65d6c24_0_66"/>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63" name="Google Shape;63;g142c65d6c24_0_66"/>
          <p:cNvSpPr txBox="1">
            <a:spLocks noGrp="1"/>
          </p:cNvSpPr>
          <p:nvPr>
            <p:ph type="title"/>
          </p:nvPr>
        </p:nvSpPr>
        <p:spPr>
          <a:xfrm>
            <a:off x="457200" y="533314"/>
            <a:ext cx="8229600" cy="11430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4" name="Google Shape;64;g142c65d6c24_0_66"/>
          <p:cNvSpPr txBox="1">
            <a:spLocks noGrp="1"/>
          </p:cNvSpPr>
          <p:nvPr>
            <p:ph type="body" idx="1"/>
          </p:nvPr>
        </p:nvSpPr>
        <p:spPr>
          <a:xfrm>
            <a:off x="457200" y="1676314"/>
            <a:ext cx="8229600" cy="4449900"/>
          </a:xfrm>
          <a:prstGeom prst="rect">
            <a:avLst/>
          </a:prstGeom>
          <a:noFill/>
          <a:ln>
            <a:noFill/>
          </a:ln>
        </p:spPr>
        <p:txBody>
          <a:bodyPr spcFirstLastPara="1" wrap="square" lIns="91425" tIns="45700" rIns="91425" bIns="45700" anchor="t" anchorCtr="0">
            <a:noAutofit/>
          </a:bodyPr>
          <a:lstStyle>
            <a:lvl1pPr marL="457200" lvl="0" indent="-406400" algn="l" rtl="0">
              <a:lnSpc>
                <a:spcPct val="100000"/>
              </a:lnSpc>
              <a:spcBef>
                <a:spcPts val="560"/>
              </a:spcBef>
              <a:spcAft>
                <a:spcPts val="0"/>
              </a:spcAft>
              <a:buClr>
                <a:schemeClr val="dk2"/>
              </a:buClr>
              <a:buSzPts val="2800"/>
              <a:buChar char="•"/>
              <a:defRPr sz="2800">
                <a:solidFill>
                  <a:schemeClr val="dk2"/>
                </a:solidFill>
              </a:defRPr>
            </a:lvl1pPr>
            <a:lvl2pPr marL="914400" lvl="1" indent="-381000" algn="l" rtl="0">
              <a:lnSpc>
                <a:spcPct val="100000"/>
              </a:lnSpc>
              <a:spcBef>
                <a:spcPts val="480"/>
              </a:spcBef>
              <a:spcAft>
                <a:spcPts val="0"/>
              </a:spcAft>
              <a:buClr>
                <a:schemeClr val="dk2"/>
              </a:buClr>
              <a:buSzPts val="2400"/>
              <a:buChar char="–"/>
              <a:defRPr sz="2400">
                <a:solidFill>
                  <a:schemeClr val="dk2"/>
                </a:solidFill>
              </a:defRPr>
            </a:lvl2pPr>
            <a:lvl3pPr marL="1371600" lvl="2" indent="-355600" algn="l" rtl="0">
              <a:lnSpc>
                <a:spcPct val="100000"/>
              </a:lnSpc>
              <a:spcBef>
                <a:spcPts val="400"/>
              </a:spcBef>
              <a:spcAft>
                <a:spcPts val="0"/>
              </a:spcAft>
              <a:buClr>
                <a:schemeClr val="dk2"/>
              </a:buClr>
              <a:buSzPts val="2000"/>
              <a:buChar char="•"/>
              <a:defRPr sz="2000">
                <a:solidFill>
                  <a:schemeClr val="dk2"/>
                </a:solidFill>
              </a:defRPr>
            </a:lvl3pPr>
            <a:lvl4pPr marL="1828800" lvl="3" indent="-342900" algn="l" rtl="0">
              <a:lnSpc>
                <a:spcPct val="100000"/>
              </a:lnSpc>
              <a:spcBef>
                <a:spcPts val="360"/>
              </a:spcBef>
              <a:spcAft>
                <a:spcPts val="0"/>
              </a:spcAft>
              <a:buClr>
                <a:schemeClr val="dk2"/>
              </a:buClr>
              <a:buSzPts val="1800"/>
              <a:buChar char="–"/>
              <a:defRPr sz="1800">
                <a:solidFill>
                  <a:schemeClr val="dk2"/>
                </a:solidFill>
              </a:defRPr>
            </a:lvl4pPr>
            <a:lvl5pPr marL="2286000" lvl="4" indent="-342900" algn="l" rtl="0">
              <a:lnSpc>
                <a:spcPct val="100000"/>
              </a:lnSpc>
              <a:spcBef>
                <a:spcPts val="360"/>
              </a:spcBef>
              <a:spcAft>
                <a:spcPts val="0"/>
              </a:spcAft>
              <a:buClr>
                <a:schemeClr val="dk2"/>
              </a:buClr>
              <a:buSzPts val="1800"/>
              <a:buChar char="»"/>
              <a:defRPr sz="1800">
                <a:solidFill>
                  <a:schemeClr val="dk2"/>
                </a:solidFill>
              </a:defRPr>
            </a:lvl5pPr>
            <a:lvl6pPr marL="2743200" lvl="5" indent="-342900" algn="l" rtl="0">
              <a:lnSpc>
                <a:spcPct val="100000"/>
              </a:lnSpc>
              <a:spcBef>
                <a:spcPts val="360"/>
              </a:spcBef>
              <a:spcAft>
                <a:spcPts val="0"/>
              </a:spcAft>
              <a:buClr>
                <a:schemeClr val="dk1"/>
              </a:buClr>
              <a:buSzPts val="1800"/>
              <a:buChar char="•"/>
              <a:defRPr sz="1800"/>
            </a:lvl6pPr>
            <a:lvl7pPr marL="3200400" lvl="6" indent="-342900" algn="l" rtl="0">
              <a:lnSpc>
                <a:spcPct val="100000"/>
              </a:lnSpc>
              <a:spcBef>
                <a:spcPts val="360"/>
              </a:spcBef>
              <a:spcAft>
                <a:spcPts val="0"/>
              </a:spcAft>
              <a:buClr>
                <a:schemeClr val="dk1"/>
              </a:buClr>
              <a:buSzPts val="1800"/>
              <a:buChar char="•"/>
              <a:defRPr sz="1800"/>
            </a:lvl7pPr>
            <a:lvl8pPr marL="3657600" lvl="7" indent="-342900" algn="l" rtl="0">
              <a:lnSpc>
                <a:spcPct val="100000"/>
              </a:lnSpc>
              <a:spcBef>
                <a:spcPts val="360"/>
              </a:spcBef>
              <a:spcAft>
                <a:spcPts val="0"/>
              </a:spcAft>
              <a:buClr>
                <a:schemeClr val="dk1"/>
              </a:buClr>
              <a:buSzPts val="1800"/>
              <a:buChar char="•"/>
              <a:defRPr sz="1800"/>
            </a:lvl8pPr>
            <a:lvl9pPr marL="4114800" lvl="8" indent="-342900" algn="l" rtl="0">
              <a:lnSpc>
                <a:spcPct val="100000"/>
              </a:lnSpc>
              <a:spcBef>
                <a:spcPts val="360"/>
              </a:spcBef>
              <a:spcAft>
                <a:spcPts val="0"/>
              </a:spcAft>
              <a:buClr>
                <a:schemeClr val="dk1"/>
              </a:buClr>
              <a:buSzPts val="1800"/>
              <a:buChar char="•"/>
              <a:defRPr sz="1800"/>
            </a:lvl9pPr>
          </a:lstStyle>
          <a:p>
            <a:endParaRPr/>
          </a:p>
        </p:txBody>
      </p:sp>
      <p:pic>
        <p:nvPicPr>
          <p:cNvPr id="65" name="Google Shape;65;g142c65d6c24_0_66"/>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66"/>
        <p:cNvGrpSpPr/>
        <p:nvPr/>
      </p:nvGrpSpPr>
      <p:grpSpPr>
        <a:xfrm>
          <a:off x="0" y="0"/>
          <a:ext cx="0" cy="0"/>
          <a:chOff x="0" y="0"/>
          <a:chExt cx="0" cy="0"/>
        </a:xfrm>
      </p:grpSpPr>
      <p:pic>
        <p:nvPicPr>
          <p:cNvPr id="67" name="Google Shape;67;g142c65d6c24_0_71"/>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68" name="Google Shape;68;g142c65d6c24_0_71"/>
          <p:cNvSpPr txBox="1">
            <a:spLocks noGrp="1"/>
          </p:cNvSpPr>
          <p:nvPr>
            <p:ph type="title"/>
          </p:nvPr>
        </p:nvSpPr>
        <p:spPr>
          <a:xfrm>
            <a:off x="457200" y="1063532"/>
            <a:ext cx="8229600"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69" name="Google Shape;69;g142c65d6c24_0_71"/>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70"/>
        <p:cNvGrpSpPr/>
        <p:nvPr/>
      </p:nvGrpSpPr>
      <p:grpSpPr>
        <a:xfrm>
          <a:off x="0" y="0"/>
          <a:ext cx="0" cy="0"/>
          <a:chOff x="0" y="0"/>
          <a:chExt cx="0" cy="0"/>
        </a:xfrm>
      </p:grpSpPr>
      <p:pic>
        <p:nvPicPr>
          <p:cNvPr id="71" name="Google Shape;71;g142c65d6c24_0_75"/>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72" name="Google Shape;72;g142c65d6c24_0_75"/>
          <p:cNvSpPr txBox="1">
            <a:spLocks noGrp="1"/>
          </p:cNvSpPr>
          <p:nvPr>
            <p:ph type="title"/>
          </p:nvPr>
        </p:nvSpPr>
        <p:spPr>
          <a:xfrm>
            <a:off x="2626658" y="0"/>
            <a:ext cx="6517200" cy="75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3" name="Google Shape;73;g142c65d6c24_0_75"/>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74"/>
        <p:cNvGrpSpPr/>
        <p:nvPr/>
      </p:nvGrpSpPr>
      <p:grpSpPr>
        <a:xfrm>
          <a:off x="0" y="0"/>
          <a:ext cx="0" cy="0"/>
          <a:chOff x="0" y="0"/>
          <a:chExt cx="0" cy="0"/>
        </a:xfrm>
      </p:grpSpPr>
      <p:pic>
        <p:nvPicPr>
          <p:cNvPr id="75" name="Google Shape;75;g142c65d6c24_0_79"/>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76" name="Google Shape;76;g142c65d6c24_0_79"/>
          <p:cNvSpPr txBox="1">
            <a:spLocks noGrp="1"/>
          </p:cNvSpPr>
          <p:nvPr>
            <p:ph type="title"/>
          </p:nvPr>
        </p:nvSpPr>
        <p:spPr>
          <a:xfrm>
            <a:off x="457200" y="1189038"/>
            <a:ext cx="8229600"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7" name="Google Shape;77;g142c65d6c24_0_79"/>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78"/>
        <p:cNvGrpSpPr/>
        <p:nvPr/>
      </p:nvGrpSpPr>
      <p:grpSpPr>
        <a:xfrm>
          <a:off x="0" y="0"/>
          <a:ext cx="0" cy="0"/>
          <a:chOff x="0" y="0"/>
          <a:chExt cx="0" cy="0"/>
        </a:xfrm>
      </p:grpSpPr>
      <p:pic>
        <p:nvPicPr>
          <p:cNvPr id="79" name="Google Shape;79;g142c65d6c24_0_83"/>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80" name="Google Shape;80;g142c65d6c24_0_83"/>
          <p:cNvSpPr txBox="1">
            <a:spLocks noGrp="1"/>
          </p:cNvSpPr>
          <p:nvPr>
            <p:ph type="title"/>
          </p:nvPr>
        </p:nvSpPr>
        <p:spPr>
          <a:xfrm>
            <a:off x="457200" y="949232"/>
            <a:ext cx="8318400" cy="114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1" name="Google Shape;81;g142c65d6c24_0_83"/>
          <p:cNvSpPr>
            <a:spLocks noGrp="1"/>
          </p:cNvSpPr>
          <p:nvPr>
            <p:ph type="dgm" idx="2"/>
          </p:nvPr>
        </p:nvSpPr>
        <p:spPr>
          <a:xfrm>
            <a:off x="457200" y="2235200"/>
            <a:ext cx="8318400" cy="3670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R="0" lvl="1"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R="0" lvl="2"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82" name="Google Shape;82;g142c65d6c24_0_83"/>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572000" y="1895733"/>
            <a:ext cx="4114800" cy="2341600"/>
          </a:xfrm>
          <a:prstGeom prst="rect">
            <a:avLst/>
          </a:prstGeom>
        </p:spPr>
        <p:txBody>
          <a:bodyPr spcFirstLastPara="1" wrap="square" lIns="91425" tIns="91425" rIns="91425" bIns="91425" anchor="b" anchorCtr="0">
            <a:noAutofit/>
          </a:bodyPr>
          <a:lstStyle>
            <a:lvl1pPr lvl="0" algn="r">
              <a:spcBef>
                <a:spcPts val="0"/>
              </a:spcBef>
              <a:spcAft>
                <a:spcPts val="0"/>
              </a:spcAft>
              <a:buSzPts val="4800"/>
              <a:buNone/>
              <a:defRPr sz="48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4572000" y="4203600"/>
            <a:ext cx="4114800" cy="6428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1400"/>
              <a:buNone/>
              <a:defRPr sz="1400">
                <a:solidFill>
                  <a:schemeClr val="dk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solidFill>
                  <a:srgbClr val="595959"/>
                </a:solidFill>
              </a:rPr>
              <a:pPr/>
              <a:t>‹#›</a:t>
            </a:fld>
            <a:endParaRPr lang="en">
              <a:solidFill>
                <a:srgbClr val="595959"/>
              </a:solidFill>
            </a:endParaRPr>
          </a:p>
        </p:txBody>
      </p:sp>
    </p:spTree>
    <p:extLst>
      <p:ext uri="{BB962C8B-B14F-4D97-AF65-F5344CB8AC3E}">
        <p14:creationId xmlns:p14="http://schemas.microsoft.com/office/powerpoint/2010/main" val="19891215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Content and photo" type="obj">
  <p:cSld name="Title and Content and photo">
    <p:spTree>
      <p:nvGrpSpPr>
        <p:cNvPr id="1" name="Shape 16"/>
        <p:cNvGrpSpPr/>
        <p:nvPr/>
      </p:nvGrpSpPr>
      <p:grpSpPr>
        <a:xfrm>
          <a:off x="0" y="0"/>
          <a:ext cx="0" cy="0"/>
          <a:chOff x="0" y="0"/>
          <a:chExt cx="0" cy="0"/>
        </a:xfrm>
      </p:grpSpPr>
      <p:pic>
        <p:nvPicPr>
          <p:cNvPr id="17" name="Google Shape;17;p112"/>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18" name="Google Shape;18;p112"/>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lvl1pPr lvl="0" algn="r">
              <a:lnSpc>
                <a:spcPct val="100000"/>
              </a:lnSpc>
              <a:spcBef>
                <a:spcPts val="0"/>
              </a:spcBef>
              <a:spcAft>
                <a:spcPts val="0"/>
              </a:spcAft>
              <a:buSzPts val="1400"/>
              <a:buNone/>
              <a:defRPr sz="36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9" name="Google Shape;19;p112"/>
          <p:cNvSpPr txBox="1">
            <a:spLocks noGrp="1"/>
          </p:cNvSpPr>
          <p:nvPr>
            <p:ph type="body" idx="1"/>
          </p:nvPr>
        </p:nvSpPr>
        <p:spPr>
          <a:xfrm>
            <a:off x="457200" y="2351163"/>
            <a:ext cx="8229600" cy="3774999"/>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2"/>
              </a:buClr>
              <a:buSzPts val="3200"/>
              <a:buChar char="•"/>
              <a:defRPr>
                <a:solidFill>
                  <a:schemeClr val="dk2"/>
                </a:solidFill>
              </a:defRPr>
            </a:lvl1pPr>
            <a:lvl2pPr marL="914400" lvl="1" indent="-406400" algn="l">
              <a:lnSpc>
                <a:spcPct val="100000"/>
              </a:lnSpc>
              <a:spcBef>
                <a:spcPts val="560"/>
              </a:spcBef>
              <a:spcAft>
                <a:spcPts val="0"/>
              </a:spcAft>
              <a:buClr>
                <a:schemeClr val="dk2"/>
              </a:buClr>
              <a:buSzPts val="2800"/>
              <a:buChar char="–"/>
              <a:defRPr>
                <a:solidFill>
                  <a:schemeClr val="dk2"/>
                </a:solidFill>
              </a:defRPr>
            </a:lvl2pPr>
            <a:lvl3pPr marL="1371600" lvl="2" indent="-381000" algn="l">
              <a:lnSpc>
                <a:spcPct val="100000"/>
              </a:lnSpc>
              <a:spcBef>
                <a:spcPts val="480"/>
              </a:spcBef>
              <a:spcAft>
                <a:spcPts val="0"/>
              </a:spcAft>
              <a:buClr>
                <a:schemeClr val="dk2"/>
              </a:buClr>
              <a:buSzPts val="2400"/>
              <a:buChar char="•"/>
              <a:defRPr>
                <a:solidFill>
                  <a:schemeClr val="dk2"/>
                </a:solidFill>
              </a:defRPr>
            </a:lvl3pPr>
            <a:lvl4pPr marL="1828800" lvl="3" indent="-355600" algn="l">
              <a:lnSpc>
                <a:spcPct val="100000"/>
              </a:lnSpc>
              <a:spcBef>
                <a:spcPts val="400"/>
              </a:spcBef>
              <a:spcAft>
                <a:spcPts val="0"/>
              </a:spcAft>
              <a:buClr>
                <a:schemeClr val="dk2"/>
              </a:buClr>
              <a:buSzPts val="2000"/>
              <a:buChar char="–"/>
              <a:defRPr>
                <a:solidFill>
                  <a:schemeClr val="dk2"/>
                </a:solidFill>
              </a:defRPr>
            </a:lvl4pPr>
            <a:lvl5pPr marL="2286000" lvl="4" indent="-355600" algn="l">
              <a:lnSpc>
                <a:spcPct val="100000"/>
              </a:lnSpc>
              <a:spcBef>
                <a:spcPts val="400"/>
              </a:spcBef>
              <a:spcAft>
                <a:spcPts val="0"/>
              </a:spcAft>
              <a:buClr>
                <a:schemeClr val="dk2"/>
              </a:buClr>
              <a:buSzPts val="2000"/>
              <a:buChar char="»"/>
              <a:defRPr>
                <a:solidFill>
                  <a:schemeClr val="dk2"/>
                </a:solidFill>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pic>
        <p:nvPicPr>
          <p:cNvPr id="20" name="Google Shape;20;p112"/>
          <p:cNvPicPr preferRelativeResize="0"/>
          <p:nvPr/>
        </p:nvPicPr>
        <p:blipFill rotWithShape="1">
          <a:blip r:embed="rId3">
            <a:alphaModFix/>
          </a:blip>
          <a:srcRect/>
          <a:stretch/>
        </p:blipFill>
        <p:spPr>
          <a:xfrm>
            <a:off x="1" y="5833639"/>
            <a:ext cx="1950920" cy="1560736"/>
          </a:xfrm>
          <a:prstGeom prst="rect">
            <a:avLst/>
          </a:prstGeom>
          <a:noFill/>
          <a:ln>
            <a:noFill/>
          </a:ln>
        </p:spPr>
      </p:pic>
    </p:spTree>
    <p:extLst>
      <p:ext uri="{BB962C8B-B14F-4D97-AF65-F5344CB8AC3E}">
        <p14:creationId xmlns:p14="http://schemas.microsoft.com/office/powerpoint/2010/main" val="2372599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37"/>
        <p:cNvGrpSpPr/>
        <p:nvPr/>
      </p:nvGrpSpPr>
      <p:grpSpPr>
        <a:xfrm>
          <a:off x="0" y="0"/>
          <a:ext cx="0" cy="0"/>
          <a:chOff x="0" y="0"/>
          <a:chExt cx="0" cy="0"/>
        </a:xfrm>
      </p:grpSpPr>
      <p:pic>
        <p:nvPicPr>
          <p:cNvPr id="38" name="Google Shape;38;p96"/>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9" name="Google Shape;39;p96"/>
          <p:cNvSpPr txBox="1">
            <a:spLocks noGrp="1"/>
          </p:cNvSpPr>
          <p:nvPr>
            <p:ph type="title"/>
          </p:nvPr>
        </p:nvSpPr>
        <p:spPr>
          <a:xfrm>
            <a:off x="457200" y="1189038"/>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40" name="Google Shape;40;p96"/>
          <p:cNvPicPr preferRelativeResize="0"/>
          <p:nvPr/>
        </p:nvPicPr>
        <p:blipFill rotWithShape="1">
          <a:blip r:embed="rId3">
            <a:alphaModFix/>
          </a:blip>
          <a:srcRect/>
          <a:stretch/>
        </p:blipFill>
        <p:spPr>
          <a:xfrm>
            <a:off x="1" y="5833639"/>
            <a:ext cx="1950920" cy="1560736"/>
          </a:xfrm>
          <a:prstGeom prst="rect">
            <a:avLst/>
          </a:prstGeom>
          <a:noFill/>
          <a:ln>
            <a:noFill/>
          </a:ln>
        </p:spPr>
      </p:pic>
    </p:spTree>
    <p:extLst>
      <p:ext uri="{BB962C8B-B14F-4D97-AF65-F5344CB8AC3E}">
        <p14:creationId xmlns:p14="http://schemas.microsoft.com/office/powerpoint/2010/main" val="39919975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21"/>
        <p:cNvGrpSpPr/>
        <p:nvPr/>
      </p:nvGrpSpPr>
      <p:grpSpPr>
        <a:xfrm>
          <a:off x="0" y="0"/>
          <a:ext cx="0" cy="0"/>
          <a:chOff x="0" y="0"/>
          <a:chExt cx="0" cy="0"/>
        </a:xfrm>
      </p:grpSpPr>
      <p:pic>
        <p:nvPicPr>
          <p:cNvPr id="22" name="Google Shape;22;p92"/>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3" name="Google Shape;23;p92"/>
          <p:cNvSpPr txBox="1">
            <a:spLocks noGrp="1"/>
          </p:cNvSpPr>
          <p:nvPr>
            <p:ph type="title"/>
          </p:nvPr>
        </p:nvSpPr>
        <p:spPr>
          <a:xfrm>
            <a:off x="2626658" y="0"/>
            <a:ext cx="6517341" cy="753034"/>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800">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24" name="Google Shape;24;p92"/>
          <p:cNvPicPr preferRelativeResize="0"/>
          <p:nvPr/>
        </p:nvPicPr>
        <p:blipFill rotWithShape="1">
          <a:blip r:embed="rId3">
            <a:alphaModFix/>
          </a:blip>
          <a:srcRect/>
          <a:stretch/>
        </p:blipFill>
        <p:spPr>
          <a:xfrm>
            <a:off x="1" y="5833639"/>
            <a:ext cx="1950920" cy="1560736"/>
          </a:xfrm>
          <a:prstGeom prst="rect">
            <a:avLst/>
          </a:prstGeom>
          <a:noFill/>
          <a:ln>
            <a:noFill/>
          </a:ln>
        </p:spPr>
      </p:pic>
    </p:spTree>
    <p:extLst>
      <p:ext uri="{BB962C8B-B14F-4D97-AF65-F5344CB8AC3E}">
        <p14:creationId xmlns:p14="http://schemas.microsoft.com/office/powerpoint/2010/main" val="41087348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41"/>
        <p:cNvGrpSpPr/>
        <p:nvPr/>
      </p:nvGrpSpPr>
      <p:grpSpPr>
        <a:xfrm>
          <a:off x="0" y="0"/>
          <a:ext cx="0" cy="0"/>
          <a:chOff x="0" y="0"/>
          <a:chExt cx="0" cy="0"/>
        </a:xfrm>
      </p:grpSpPr>
      <p:pic>
        <p:nvPicPr>
          <p:cNvPr id="42" name="Google Shape;42;p97"/>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43" name="Google Shape;43;p97"/>
          <p:cNvSpPr txBox="1">
            <a:spLocks noGrp="1"/>
          </p:cNvSpPr>
          <p:nvPr>
            <p:ph type="title"/>
          </p:nvPr>
        </p:nvSpPr>
        <p:spPr>
          <a:xfrm>
            <a:off x="457200" y="949232"/>
            <a:ext cx="83185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6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4" name="Google Shape;44;p97"/>
          <p:cNvSpPr>
            <a:spLocks noGrp="1"/>
          </p:cNvSpPr>
          <p:nvPr>
            <p:ph type="dgm" idx="2"/>
          </p:nvPr>
        </p:nvSpPr>
        <p:spPr>
          <a:xfrm>
            <a:off x="457200" y="2235200"/>
            <a:ext cx="8318500" cy="36703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R="0" lvl="1"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R="0" lvl="2"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45" name="Google Shape;45;p97"/>
          <p:cNvPicPr preferRelativeResize="0"/>
          <p:nvPr/>
        </p:nvPicPr>
        <p:blipFill rotWithShape="1">
          <a:blip r:embed="rId3">
            <a:alphaModFix/>
          </a:blip>
          <a:srcRect/>
          <a:stretch/>
        </p:blipFill>
        <p:spPr>
          <a:xfrm>
            <a:off x="1" y="5833639"/>
            <a:ext cx="1950920" cy="1560736"/>
          </a:xfrm>
          <a:prstGeom prst="rect">
            <a:avLst/>
          </a:prstGeom>
          <a:noFill/>
          <a:ln>
            <a:noFill/>
          </a:ln>
        </p:spPr>
      </p:pic>
    </p:spTree>
    <p:extLst>
      <p:ext uri="{BB962C8B-B14F-4D97-AF65-F5344CB8AC3E}">
        <p14:creationId xmlns:p14="http://schemas.microsoft.com/office/powerpoint/2010/main" val="14881684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4" Type="http://schemas.openxmlformats.org/officeDocument/2006/relationships/slideLayout" Target="../slideLayouts/slideLayout13.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theme" Target="../theme/theme3.xml"/><Relationship Id="rId5" Type="http://schemas.openxmlformats.org/officeDocument/2006/relationships/slideLayout" Target="../slideLayouts/slideLayout22.xml"/><Relationship Id="rId4"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endParaRPr/>
          </a:p>
        </p:txBody>
      </p:sp>
      <p:sp>
        <p:nvSpPr>
          <p:cNvPr id="11" name="Google Shape;11;p110"/>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1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9"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6"/>
        <p:cNvGrpSpPr/>
        <p:nvPr/>
      </p:nvGrpSpPr>
      <p:grpSpPr>
        <a:xfrm>
          <a:off x="0" y="0"/>
          <a:ext cx="0" cy="0"/>
          <a:chOff x="0" y="0"/>
          <a:chExt cx="0" cy="0"/>
        </a:xfrm>
      </p:grpSpPr>
      <p:sp>
        <p:nvSpPr>
          <p:cNvPr id="47" name="Google Shape;47;g142c65d6c24_0_5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endParaRPr/>
          </a:p>
        </p:txBody>
      </p:sp>
      <p:sp>
        <p:nvSpPr>
          <p:cNvPr id="48" name="Google Shape;48;g142c65d6c24_0_51"/>
          <p:cNvSpPr txBox="1">
            <a:spLocks noGrp="1"/>
          </p:cNvSpPr>
          <p:nvPr>
            <p:ph type="body" idx="1"/>
          </p:nvPr>
        </p:nvSpPr>
        <p:spPr>
          <a:xfrm>
            <a:off x="457200" y="1600200"/>
            <a:ext cx="8229600" cy="4526100"/>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9" name="Google Shape;49;g142c65d6c24_0_5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547200"/>
            <a:ext cx="82296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Font typeface="Fira Sans Extra Condensed"/>
              <a:buNone/>
              <a:defRPr sz="2800" b="1">
                <a:solidFill>
                  <a:schemeClr val="dk1"/>
                </a:solidFill>
                <a:latin typeface="Fira Sans Extra Condensed"/>
                <a:ea typeface="Fira Sans Extra Condensed"/>
                <a:cs typeface="Fira Sans Extra Condensed"/>
                <a:sym typeface="Fira Sans Extra Condensed"/>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57200" y="1547767"/>
            <a:ext cx="82296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Font typeface="Roboto"/>
              <a:buChar char="●"/>
              <a:defRPr sz="1800">
                <a:solidFill>
                  <a:schemeClr val="dk2"/>
                </a:solidFill>
                <a:latin typeface="Roboto"/>
                <a:ea typeface="Roboto"/>
                <a:cs typeface="Roboto"/>
                <a:sym typeface="Roboto"/>
              </a:defRPr>
            </a:lvl1pPr>
            <a:lvl2pPr marL="914400" lvl="1"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2pPr>
            <a:lvl3pPr marL="1371600" lvl="2"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3pPr>
            <a:lvl4pPr marL="1828800" lvl="3"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4pPr>
            <a:lvl5pPr marL="2286000" lvl="4"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5pPr>
            <a:lvl6pPr marL="2743200" lvl="5"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6pPr>
            <a:lvl7pPr marL="3200400" lvl="6"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7pPr>
            <a:lvl8pPr marL="3657600" lvl="7"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8pPr>
            <a:lvl9pPr marL="4114800" lvl="8" indent="-317500">
              <a:lnSpc>
                <a:spcPct val="115000"/>
              </a:lnSpc>
              <a:spcBef>
                <a:spcPts val="1600"/>
              </a:spcBef>
              <a:spcAft>
                <a:spcPts val="1600"/>
              </a:spcAft>
              <a:buClr>
                <a:schemeClr val="dk2"/>
              </a:buClr>
              <a:buSzPts val="1400"/>
              <a:buFont typeface="Roboto"/>
              <a:buChar char="■"/>
              <a:defRPr>
                <a:solidFill>
                  <a:schemeClr val="dk2"/>
                </a:solidFill>
                <a:latin typeface="Roboto"/>
                <a:ea typeface="Roboto"/>
                <a:cs typeface="Roboto"/>
                <a:sym typeface="Roboto"/>
              </a:defRPr>
            </a:lvl9pPr>
          </a:lstStyle>
          <a:p>
            <a:endParaRPr/>
          </a:p>
        </p:txBody>
      </p:sp>
      <p:sp>
        <p:nvSpPr>
          <p:cNvPr id="8" name="Google Shape;8;p1"/>
          <p:cNvSpPr txBox="1">
            <a:spLocks noGrp="1"/>
          </p:cNvSpPr>
          <p:nvPr>
            <p:ph type="sldNum" idx="12"/>
          </p:nvPr>
        </p:nvSpPr>
        <p:spPr>
          <a:xfrm>
            <a:off x="8472458" y="6217623"/>
            <a:ext cx="548700" cy="5248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243266207"/>
      </p:ext>
    </p:extLst>
  </p:cSld>
  <p:clrMap bg1="lt1" tx1="dk1" bg2="dk2" tx2="lt2" accent1="accent1" accent2="accent2" accent3="accent3" accent4="accent4" accent5="accent5" accent6="accent6" hlink="hlink" folHlink="folHlink"/>
  <p:sldLayoutIdLst>
    <p:sldLayoutId id="2147483667" r:id="rId1"/>
    <p:sldLayoutId id="2147483668" r:id="rId2"/>
    <p:sldLayoutId id="2147483670" r:id="rId3"/>
    <p:sldLayoutId id="2147483671" r:id="rId4"/>
    <p:sldLayoutId id="2147483672"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11.xml"/><Relationship Id="rId5" Type="http://schemas.openxmlformats.org/officeDocument/2006/relationships/image" Target="../media/image16.jpeg"/><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11.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hyperlink" Target="http://www.lgbtmap.org/" TargetMode="External"/><Relationship Id="rId2" Type="http://schemas.openxmlformats.org/officeDocument/2006/relationships/notesSlide" Target="../notesSlides/notesSlide14.xml"/><Relationship Id="rId1" Type="http://schemas.openxmlformats.org/officeDocument/2006/relationships/slideLayout" Target="../slideLayouts/slideLayout11.xml"/><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9.xml"/><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hyperlink" Target="https://padlet.com/neckart2/remake-of-what-are-all-the-issues-that-lgbtq-people-face-in--6ck8whbeczceni0l" TargetMode="External"/><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9.xml"/></Relationships>
</file>

<file path=ppt/slides/_rels/slide2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9.xml"/></Relationships>
</file>

<file path=ppt/slides/_rels/slide2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9.xml"/></Relationships>
</file>

<file path=ppt/slides/_rels/slide3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51"/>
          <p:cNvSpPr txBox="1"/>
          <p:nvPr/>
        </p:nvSpPr>
        <p:spPr>
          <a:xfrm>
            <a:off x="685800" y="1467652"/>
            <a:ext cx="7772400" cy="846138"/>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4400"/>
              <a:buFont typeface="Arial"/>
              <a:buNone/>
            </a:pPr>
            <a:endParaRPr sz="1400" b="0" i="0" u="none" strike="noStrike" cap="none">
              <a:solidFill>
                <a:srgbClr val="000000"/>
              </a:solidFill>
              <a:latin typeface="Arial"/>
              <a:ea typeface="Arial"/>
              <a:cs typeface="Arial"/>
              <a:sym typeface="Arial"/>
            </a:endParaRPr>
          </a:p>
        </p:txBody>
      </p:sp>
      <p:sp>
        <p:nvSpPr>
          <p:cNvPr id="90" name="Google Shape;90;p51"/>
          <p:cNvSpPr txBox="1"/>
          <p:nvPr/>
        </p:nvSpPr>
        <p:spPr>
          <a:xfrm>
            <a:off x="207963" y="5884863"/>
            <a:ext cx="48498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endParaRPr sz="1400" b="0" i="0" u="none" strike="noStrike" cap="none">
              <a:solidFill>
                <a:srgbClr val="000000"/>
              </a:solidFill>
              <a:latin typeface="Arial"/>
              <a:ea typeface="Arial"/>
              <a:cs typeface="Arial"/>
              <a:sym typeface="Arial"/>
            </a:endParaRPr>
          </a:p>
        </p:txBody>
      </p:sp>
      <p:sp>
        <p:nvSpPr>
          <p:cNvPr id="91" name="Google Shape;91;p51"/>
          <p:cNvSpPr txBox="1"/>
          <p:nvPr/>
        </p:nvSpPr>
        <p:spPr>
          <a:xfrm>
            <a:off x="1939332" y="879388"/>
            <a:ext cx="5265300" cy="307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endParaRPr sz="1400" b="0" i="0" u="none" strike="noStrike" cap="none">
              <a:solidFill>
                <a:srgbClr val="000000"/>
              </a:solidFill>
              <a:latin typeface="Arial"/>
              <a:ea typeface="Arial"/>
              <a:cs typeface="Arial"/>
              <a:sym typeface="Arial"/>
            </a:endParaRPr>
          </a:p>
        </p:txBody>
      </p:sp>
      <p:sp>
        <p:nvSpPr>
          <p:cNvPr id="92" name="Google Shape;92;p51"/>
          <p:cNvSpPr txBox="1">
            <a:spLocks noGrp="1"/>
          </p:cNvSpPr>
          <p:nvPr>
            <p:ph type="title" idx="4294967295"/>
          </p:nvPr>
        </p:nvSpPr>
        <p:spPr>
          <a:xfrm>
            <a:off x="457200" y="1951146"/>
            <a:ext cx="8229600" cy="786900"/>
          </a:xfrm>
          <a:prstGeom prst="rect">
            <a:avLst/>
          </a:prstGeom>
        </p:spPr>
        <p:txBody>
          <a:bodyPr spcFirstLastPara="1" wrap="square" lIns="91425" tIns="45700" rIns="91425" bIns="45700" anchor="ctr" anchorCtr="0">
            <a:noAutofit/>
          </a:bodyPr>
          <a:lstStyle/>
          <a:p>
            <a:r>
              <a:rPr lang="en-US"/>
              <a:t>Foundations of LGBTQ+ Justice</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g13ce6eadda9_2_91"/>
          <p:cNvSpPr txBox="1">
            <a:spLocks noGrp="1"/>
          </p:cNvSpPr>
          <p:nvPr>
            <p:ph type="title"/>
          </p:nvPr>
        </p:nvSpPr>
        <p:spPr>
          <a:xfrm>
            <a:off x="914400" y="36096"/>
            <a:ext cx="7211028"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Who are we?</a:t>
            </a:r>
            <a:endParaRPr/>
          </a:p>
        </p:txBody>
      </p:sp>
      <p:sp>
        <p:nvSpPr>
          <p:cNvPr id="168" name="Google Shape;168;g13ce6eadda9_2_91"/>
          <p:cNvSpPr txBox="1">
            <a:spLocks noGrp="1"/>
          </p:cNvSpPr>
          <p:nvPr>
            <p:ph type="body" idx="1"/>
          </p:nvPr>
        </p:nvSpPr>
        <p:spPr>
          <a:xfrm>
            <a:off x="126460" y="1280651"/>
            <a:ext cx="8229600" cy="5357750"/>
          </a:xfrm>
          <a:prstGeom prst="rect">
            <a:avLst/>
          </a:prstGeom>
        </p:spPr>
        <p:txBody>
          <a:bodyPr spcFirstLastPara="1" wrap="square" lIns="91425" tIns="45700" rIns="91425" bIns="45700" anchor="t" anchorCtr="0">
            <a:noAutofit/>
          </a:bodyPr>
          <a:lstStyle/>
          <a:p>
            <a:pPr indent="-400050">
              <a:lnSpc>
                <a:spcPct val="90000"/>
              </a:lnSpc>
              <a:spcBef>
                <a:spcPts val="1200"/>
              </a:spcBef>
              <a:buSzPts val="2700"/>
            </a:pPr>
            <a:endParaRPr lang="en-US" sz="3700" dirty="0">
              <a:solidFill>
                <a:srgbClr val="1CADE4"/>
              </a:solidFill>
            </a:endParaRPr>
          </a:p>
          <a:p>
            <a:pPr indent="-400050">
              <a:lnSpc>
                <a:spcPct val="90000"/>
              </a:lnSpc>
              <a:spcBef>
                <a:spcPts val="1200"/>
              </a:spcBef>
              <a:buSzPts val="2700"/>
            </a:pPr>
            <a:r>
              <a:rPr lang="en-US" sz="3700" dirty="0">
                <a:solidFill>
                  <a:srgbClr val="1CADE4"/>
                </a:solidFill>
              </a:rPr>
              <a:t>Bekah</a:t>
            </a:r>
            <a:endParaRPr lang="en-US" dirty="0"/>
          </a:p>
          <a:p>
            <a:pPr indent="-400050">
              <a:lnSpc>
                <a:spcPct val="90000"/>
              </a:lnSpc>
              <a:spcBef>
                <a:spcPts val="1200"/>
              </a:spcBef>
              <a:buSzPts val="2700"/>
            </a:pPr>
            <a:r>
              <a:rPr lang="en-US" sz="3700" dirty="0">
                <a:solidFill>
                  <a:srgbClr val="1CADE4"/>
                </a:solidFill>
              </a:rPr>
              <a:t>Beth </a:t>
            </a:r>
          </a:p>
          <a:p>
            <a:pPr indent="-400050">
              <a:lnSpc>
                <a:spcPct val="90000"/>
              </a:lnSpc>
              <a:spcBef>
                <a:spcPts val="1200"/>
              </a:spcBef>
              <a:buSzPts val="2700"/>
            </a:pPr>
            <a:r>
              <a:rPr lang="en-US" sz="3700" dirty="0">
                <a:solidFill>
                  <a:srgbClr val="1CADE4"/>
                </a:solidFill>
              </a:rPr>
              <a:t>Michelle</a:t>
            </a:r>
          </a:p>
          <a:p>
            <a:pPr indent="-400050">
              <a:lnSpc>
                <a:spcPct val="90000"/>
              </a:lnSpc>
              <a:spcBef>
                <a:spcPts val="1200"/>
              </a:spcBef>
              <a:buSzPts val="2700"/>
            </a:pPr>
            <a:r>
              <a:rPr lang="en-US" sz="3700" dirty="0">
                <a:solidFill>
                  <a:srgbClr val="1CADE4"/>
                </a:solidFill>
              </a:rPr>
              <a:t>Anthony</a:t>
            </a:r>
          </a:p>
          <a:p>
            <a:pPr indent="-400050">
              <a:lnSpc>
                <a:spcPct val="90000"/>
              </a:lnSpc>
              <a:spcBef>
                <a:spcPts val="1200"/>
              </a:spcBef>
              <a:buSzPts val="2700"/>
            </a:pPr>
            <a:r>
              <a:rPr lang="en-US" sz="3700" dirty="0">
                <a:solidFill>
                  <a:srgbClr val="1CADE4"/>
                </a:solidFill>
              </a:rPr>
              <a:t>Taraja</a:t>
            </a:r>
          </a:p>
          <a:p>
            <a:pPr indent="-400050">
              <a:lnSpc>
                <a:spcPct val="90000"/>
              </a:lnSpc>
              <a:spcBef>
                <a:spcPts val="1200"/>
              </a:spcBef>
              <a:buSzPts val="2700"/>
            </a:pPr>
            <a:endParaRPr lang="en-US" sz="3700" dirty="0">
              <a:solidFill>
                <a:srgbClr val="1CADE4"/>
              </a:solidFill>
            </a:endParaRPr>
          </a:p>
          <a:p>
            <a:pPr indent="-400050">
              <a:lnSpc>
                <a:spcPct val="90000"/>
              </a:lnSpc>
              <a:spcBef>
                <a:spcPts val="1200"/>
              </a:spcBef>
              <a:buSzPts val="2700"/>
            </a:pPr>
            <a:endParaRPr lang="en-US" sz="3700" dirty="0">
              <a:solidFill>
                <a:srgbClr val="1CADE4"/>
              </a:solidFill>
            </a:endParaRPr>
          </a:p>
          <a:p>
            <a:pPr marL="0" lvl="0" indent="0" algn="l" rtl="0">
              <a:spcBef>
                <a:spcPts val="640"/>
              </a:spcBef>
              <a:spcAft>
                <a:spcPts val="0"/>
              </a:spcAft>
              <a:buNone/>
            </a:pPr>
            <a:endParaRPr/>
          </a:p>
        </p:txBody>
      </p:sp>
      <p:pic>
        <p:nvPicPr>
          <p:cNvPr id="5" name="Google Shape;200;g135435d5bc1_0_38"/>
          <p:cNvPicPr preferRelativeResize="0"/>
          <p:nvPr/>
        </p:nvPicPr>
        <p:blipFill>
          <a:blip r:embed="rId3">
            <a:alphaModFix/>
          </a:blip>
          <a:stretch>
            <a:fillRect/>
          </a:stretch>
        </p:blipFill>
        <p:spPr>
          <a:xfrm>
            <a:off x="3112850" y="1374843"/>
            <a:ext cx="5832984" cy="4364476"/>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g1353501599d_0_5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Land Acknowledgement</a:t>
            </a:r>
            <a:endParaRPr/>
          </a:p>
        </p:txBody>
      </p:sp>
      <p:sp>
        <p:nvSpPr>
          <p:cNvPr id="135" name="Google Shape;135;g1353501599d_0_51"/>
          <p:cNvSpPr txBox="1">
            <a:spLocks noGrp="1"/>
          </p:cNvSpPr>
          <p:nvPr>
            <p:ph type="body" idx="1"/>
          </p:nvPr>
        </p:nvSpPr>
        <p:spPr>
          <a:xfrm>
            <a:off x="457200" y="953235"/>
            <a:ext cx="8229600" cy="5006734"/>
          </a:xfrm>
          <a:prstGeom prst="rect">
            <a:avLst/>
          </a:prstGeom>
        </p:spPr>
        <p:txBody>
          <a:bodyPr spcFirstLastPara="1" wrap="square" lIns="91425" tIns="45700" rIns="91425" bIns="45700" anchor="t" anchorCtr="0">
            <a:noAutofit/>
          </a:bodyPr>
          <a:lstStyle/>
          <a:p>
            <a:pPr marL="0" indent="0">
              <a:lnSpc>
                <a:spcPct val="114999"/>
              </a:lnSpc>
              <a:spcBef>
                <a:spcPts val="0"/>
              </a:spcBef>
              <a:buNone/>
            </a:pPr>
            <a:r>
              <a:rPr lang="en-US" sz="2200">
                <a:solidFill>
                  <a:schemeClr val="dk1"/>
                </a:solidFill>
                <a:ea typeface="Arial"/>
                <a:sym typeface="Arial"/>
              </a:rPr>
              <a:t>Every community owes its existence and vitality to generations from around the world who contributed their hopes, dreams, and energy to making the history that led to this moment. Some were brought here against their will, some were drawn to leave their distant homes in hope of a better life, and some have lived on this land for more generations than can be counted. Truth and acknowledgment are critical to building mutual respect and connection across all barriers of heritage and difference. We begin this effort to acknowledge what has been buried by honoring the truth. We are standing on the ancestral lands of Indigenous People. We pay respects to their elders past and present. Please take a moment to consider the many legacies of violence, displacement, migration, and settlement that bring us together here today.</a:t>
            </a:r>
            <a:r>
              <a:rPr lang="en-US" sz="2200">
                <a:solidFill>
                  <a:schemeClr val="dk1"/>
                </a:solidFill>
                <a:latin typeface="Arial"/>
                <a:ea typeface="Arial"/>
                <a:cs typeface="Arial"/>
                <a:sym typeface="Arial"/>
              </a:rPr>
              <a:t> </a:t>
            </a:r>
            <a:endParaRPr lang="en-US" sz="2200">
              <a:solidFill>
                <a:schemeClr val="dk1"/>
              </a:solidFill>
              <a:latin typeface="Arial"/>
              <a:ea typeface="Arial"/>
              <a:cs typeface="Arial"/>
            </a:endParaRPr>
          </a:p>
          <a:p>
            <a:pPr marL="0" lvl="0" indent="0" algn="l" rtl="0">
              <a:spcBef>
                <a:spcPts val="640"/>
              </a:spcBef>
              <a:spcAft>
                <a:spcPts val="0"/>
              </a:spcAft>
              <a:buNone/>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g135435d5bc1_0_28"/>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Our Time Together</a:t>
            </a:r>
            <a:endParaRPr/>
          </a:p>
        </p:txBody>
      </p:sp>
      <p:sp>
        <p:nvSpPr>
          <p:cNvPr id="175" name="Google Shape;175;g135435d5bc1_0_28"/>
          <p:cNvSpPr txBox="1">
            <a:spLocks noGrp="1"/>
          </p:cNvSpPr>
          <p:nvPr>
            <p:ph type="body" idx="1"/>
          </p:nvPr>
        </p:nvSpPr>
        <p:spPr>
          <a:xfrm>
            <a:off x="97109" y="896890"/>
            <a:ext cx="5218200" cy="3774900"/>
          </a:xfrm>
          <a:prstGeom prst="rect">
            <a:avLst/>
          </a:prstGeom>
        </p:spPr>
        <p:txBody>
          <a:bodyPr spcFirstLastPara="1" wrap="square" lIns="91425" tIns="45700" rIns="91425" bIns="45700" anchor="t" anchorCtr="0">
            <a:noAutofit/>
          </a:bodyPr>
          <a:lstStyle/>
          <a:p>
            <a:pPr marL="0" lvl="0" indent="0" algn="l" rtl="0">
              <a:lnSpc>
                <a:spcPct val="90000"/>
              </a:lnSpc>
              <a:spcBef>
                <a:spcPts val="1200"/>
              </a:spcBef>
              <a:spcAft>
                <a:spcPts val="0"/>
              </a:spcAft>
              <a:buClr>
                <a:schemeClr val="dk1"/>
              </a:buClr>
              <a:buSzPts val="1100"/>
              <a:buFont typeface="Arial"/>
              <a:buNone/>
            </a:pPr>
            <a:r>
              <a:rPr lang="en-US" sz="2200" b="1">
                <a:solidFill>
                  <a:srgbClr val="1CADE4"/>
                </a:solidFill>
              </a:rPr>
              <a:t> </a:t>
            </a:r>
            <a:r>
              <a:rPr lang="en-US" sz="4000" b="1">
                <a:solidFill>
                  <a:schemeClr val="tx1"/>
                </a:solidFill>
              </a:rPr>
              <a:t>90 Minute Dash</a:t>
            </a:r>
          </a:p>
          <a:p>
            <a:pPr marL="800100" lvl="1" indent="-342900">
              <a:lnSpc>
                <a:spcPct val="90000"/>
              </a:lnSpc>
              <a:spcBef>
                <a:spcPts val="1200"/>
              </a:spcBef>
              <a:buClr>
                <a:schemeClr val="dk1"/>
              </a:buClr>
              <a:buSzPts val="1100"/>
              <a:buFont typeface="Wingdings" panose="05000000000000000000" pitchFamily="2" charset="2"/>
              <a:buChar char="v"/>
            </a:pPr>
            <a:r>
              <a:rPr lang="en-US" sz="3200">
                <a:solidFill>
                  <a:schemeClr val="tx1"/>
                </a:solidFill>
              </a:rPr>
              <a:t>Starting the conversation outside the umbrella</a:t>
            </a:r>
          </a:p>
          <a:p>
            <a:pPr marL="800100" lvl="1" indent="-342900">
              <a:lnSpc>
                <a:spcPct val="90000"/>
              </a:lnSpc>
              <a:spcBef>
                <a:spcPts val="1200"/>
              </a:spcBef>
              <a:buClr>
                <a:schemeClr val="dk1"/>
              </a:buClr>
              <a:buSzPts val="1100"/>
              <a:buFont typeface="Wingdings" panose="05000000000000000000" pitchFamily="2" charset="2"/>
              <a:buChar char="v"/>
            </a:pPr>
            <a:r>
              <a:rPr lang="en-US" sz="3200">
                <a:solidFill>
                  <a:schemeClr val="tx1"/>
                </a:solidFill>
              </a:rPr>
              <a:t>Issues </a:t>
            </a:r>
          </a:p>
          <a:p>
            <a:pPr marL="800100" lvl="1" indent="-342900">
              <a:lnSpc>
                <a:spcPct val="90000"/>
              </a:lnSpc>
              <a:spcBef>
                <a:spcPts val="1200"/>
              </a:spcBef>
              <a:buClr>
                <a:schemeClr val="dk1"/>
              </a:buClr>
              <a:buSzPts val="1100"/>
              <a:buFont typeface="Wingdings" panose="05000000000000000000" pitchFamily="2" charset="2"/>
              <a:buChar char="v"/>
            </a:pPr>
            <a:r>
              <a:rPr lang="en-US" sz="3200">
                <a:solidFill>
                  <a:schemeClr val="tx1"/>
                </a:solidFill>
              </a:rPr>
              <a:t>Framework for Determining Actions</a:t>
            </a:r>
          </a:p>
          <a:p>
            <a:pPr marL="800100" lvl="1" indent="-342900">
              <a:lnSpc>
                <a:spcPct val="90000"/>
              </a:lnSpc>
              <a:spcBef>
                <a:spcPts val="1200"/>
              </a:spcBef>
              <a:buClr>
                <a:schemeClr val="dk1"/>
              </a:buClr>
              <a:buSzPts val="1100"/>
              <a:buFont typeface="Wingdings" panose="05000000000000000000" pitchFamily="2" charset="2"/>
              <a:buChar char="v"/>
            </a:pPr>
            <a:r>
              <a:rPr lang="en-US" sz="3200">
                <a:solidFill>
                  <a:schemeClr val="tx1"/>
                </a:solidFill>
              </a:rPr>
              <a:t>A Little Law Talk</a:t>
            </a:r>
          </a:p>
          <a:p>
            <a:pPr marL="800100" lvl="1" indent="-342900">
              <a:lnSpc>
                <a:spcPct val="90000"/>
              </a:lnSpc>
              <a:spcBef>
                <a:spcPts val="1200"/>
              </a:spcBef>
              <a:buClr>
                <a:schemeClr val="dk1"/>
              </a:buClr>
              <a:buSzPts val="1100"/>
              <a:buFont typeface="Wingdings" panose="05000000000000000000" pitchFamily="2" charset="2"/>
              <a:buChar char="v"/>
            </a:pPr>
            <a:r>
              <a:rPr lang="en-US" sz="3200">
                <a:solidFill>
                  <a:schemeClr val="tx1"/>
                </a:solidFill>
              </a:rPr>
              <a:t>Lessons Learned and Actions to Apply</a:t>
            </a:r>
          </a:p>
          <a:p>
            <a:pPr marL="0" lvl="0" indent="0" algn="l" rtl="0">
              <a:lnSpc>
                <a:spcPct val="90000"/>
              </a:lnSpc>
              <a:spcBef>
                <a:spcPts val="1200"/>
              </a:spcBef>
              <a:spcAft>
                <a:spcPts val="0"/>
              </a:spcAft>
              <a:buClr>
                <a:schemeClr val="dk1"/>
              </a:buClr>
              <a:buSzPts val="1100"/>
              <a:buFont typeface="Arial"/>
              <a:buNone/>
            </a:pPr>
            <a:r>
              <a:rPr lang="en-US" sz="2200">
                <a:solidFill>
                  <a:schemeClr val="tx1"/>
                </a:solidFill>
              </a:rPr>
              <a:t> </a:t>
            </a:r>
            <a:endParaRPr sz="2100">
              <a:solidFill>
                <a:schemeClr val="tx1"/>
              </a:solidFill>
            </a:endParaRPr>
          </a:p>
          <a:p>
            <a:pPr marL="0" lvl="0" indent="0" algn="l" rtl="0">
              <a:spcBef>
                <a:spcPts val="640"/>
              </a:spcBef>
              <a:spcAft>
                <a:spcPts val="0"/>
              </a:spcAft>
              <a:buNone/>
            </a:pPr>
            <a:endParaRPr/>
          </a:p>
        </p:txBody>
      </p:sp>
      <p:pic>
        <p:nvPicPr>
          <p:cNvPr id="176" name="Google Shape;176;g135435d5bc1_0_28"/>
          <p:cNvPicPr preferRelativeResize="0"/>
          <p:nvPr/>
        </p:nvPicPr>
        <p:blipFill rotWithShape="1">
          <a:blip r:embed="rId3">
            <a:alphaModFix/>
          </a:blip>
          <a:srcRect l="26324" t="700" r="13888" b="700"/>
          <a:stretch/>
        </p:blipFill>
        <p:spPr>
          <a:xfrm>
            <a:off x="4670176" y="2198451"/>
            <a:ext cx="4357092" cy="3710917"/>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g1353501599d_0_6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Autofit/>
          </a:bodyPr>
          <a:lstStyle/>
          <a:p>
            <a:pPr>
              <a:buSzPts val="990"/>
            </a:pPr>
            <a:r>
              <a:rPr lang="en-US">
                <a:solidFill>
                  <a:srgbClr val="404040"/>
                </a:solidFill>
              </a:rPr>
              <a:t>Community Agreements </a:t>
            </a:r>
            <a:endParaRPr>
              <a:solidFill>
                <a:srgbClr val="404040"/>
              </a:solidFill>
            </a:endParaRPr>
          </a:p>
        </p:txBody>
      </p:sp>
      <p:sp>
        <p:nvSpPr>
          <p:cNvPr id="191" name="Google Shape;191;g1353501599d_0_66"/>
          <p:cNvSpPr txBox="1">
            <a:spLocks noGrp="1"/>
          </p:cNvSpPr>
          <p:nvPr>
            <p:ph type="body" idx="1"/>
          </p:nvPr>
        </p:nvSpPr>
        <p:spPr>
          <a:xfrm>
            <a:off x="457200" y="1541538"/>
            <a:ext cx="8229600" cy="3774900"/>
          </a:xfrm>
          <a:prstGeom prst="rect">
            <a:avLst/>
          </a:prstGeom>
        </p:spPr>
        <p:txBody>
          <a:bodyPr spcFirstLastPara="1" wrap="square" lIns="91425" tIns="45700" rIns="91425" bIns="45700" anchor="t" anchorCtr="0">
            <a:noAutofit/>
          </a:bodyPr>
          <a:lstStyle/>
          <a:p>
            <a:pPr marL="457200" lvl="0" indent="-381000" algn="l" rtl="0">
              <a:lnSpc>
                <a:spcPct val="115000"/>
              </a:lnSpc>
              <a:spcBef>
                <a:spcPts val="120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Awareness and Self-Knowledge</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Listen for Understanding</a:t>
            </a:r>
            <a:endParaRPr sz="2400">
              <a:solidFill>
                <a:schemeClr val="dk1"/>
              </a:solidFill>
              <a:highlight>
                <a:schemeClr val="lt1"/>
              </a:highlight>
              <a:latin typeface="Arial"/>
              <a:ea typeface="Arial"/>
              <a:cs typeface="Arial"/>
              <a:sym typeface="Arial"/>
            </a:endParaRPr>
          </a:p>
          <a:p>
            <a:pPr marL="457200" lvl="0" indent="-330200" algn="l" rtl="0">
              <a:lnSpc>
                <a:spcPct val="115000"/>
              </a:lnSpc>
              <a:spcBef>
                <a:spcPts val="0"/>
              </a:spcBef>
              <a:spcAft>
                <a:spcPts val="0"/>
              </a:spcAft>
              <a:buClr>
                <a:schemeClr val="dk1"/>
              </a:buClr>
              <a:buSzPts val="1600"/>
              <a:buChar char="•"/>
            </a:pPr>
            <a:r>
              <a:rPr lang="en-US" sz="2300">
                <a:solidFill>
                  <a:schemeClr val="dk1"/>
                </a:solidFill>
                <a:highlight>
                  <a:schemeClr val="lt1"/>
                </a:highlight>
                <a:latin typeface="Arial"/>
                <a:ea typeface="Arial"/>
                <a:cs typeface="Arial"/>
                <a:sym typeface="Arial"/>
              </a:rPr>
              <a:t>Be Gracious</a:t>
            </a:r>
            <a:r>
              <a:rPr lang="en-US" sz="2400">
                <a:solidFill>
                  <a:schemeClr val="dk1"/>
                </a:solidFill>
                <a:highlight>
                  <a:schemeClr val="lt1"/>
                </a:highlight>
                <a:latin typeface="Arial"/>
                <a:ea typeface="Arial"/>
                <a:cs typeface="Arial"/>
                <a:sym typeface="Arial"/>
              </a:rPr>
              <a:t> </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Stay Engaged</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Be Open and Suspend Judgment</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Say “I”- tell your truth</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Seek Discomfort</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Reach for Empathy</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Expect non- Resolution and non-Closure</a:t>
            </a:r>
            <a:endParaRPr sz="2400">
              <a:solidFill>
                <a:schemeClr val="dk1"/>
              </a:solidFill>
              <a:highlight>
                <a:schemeClr val="lt1"/>
              </a:highlight>
              <a:latin typeface="Arial"/>
              <a:ea typeface="Arial"/>
              <a:cs typeface="Arial"/>
              <a:sym typeface="Arial"/>
            </a:endParaRPr>
          </a:p>
          <a:p>
            <a:pPr marL="0" lvl="0" indent="0" algn="l" rtl="0">
              <a:spcBef>
                <a:spcPts val="1200"/>
              </a:spcBef>
              <a:spcAft>
                <a:spcPts val="0"/>
              </a:spcAft>
              <a:buNone/>
            </a:pPr>
            <a:endParaRPr sz="4000"/>
          </a:p>
        </p:txBody>
      </p:sp>
      <p:pic>
        <p:nvPicPr>
          <p:cNvPr id="192" name="Google Shape;192;g1353501599d_0_66"/>
          <p:cNvPicPr preferRelativeResize="0"/>
          <p:nvPr/>
        </p:nvPicPr>
        <p:blipFill>
          <a:blip r:embed="rId3">
            <a:alphaModFix amt="20000"/>
          </a:blip>
          <a:stretch>
            <a:fillRect/>
          </a:stretch>
        </p:blipFill>
        <p:spPr>
          <a:xfrm>
            <a:off x="3060774" y="2333250"/>
            <a:ext cx="6163076" cy="38368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g136e0e83276_0_2"/>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Why we are here!</a:t>
            </a:r>
            <a:endParaRPr/>
          </a:p>
        </p:txBody>
      </p:sp>
      <p:sp>
        <p:nvSpPr>
          <p:cNvPr id="113" name="Google Shape;113;g136e0e83276_0_2"/>
          <p:cNvSpPr txBox="1">
            <a:spLocks noGrp="1"/>
          </p:cNvSpPr>
          <p:nvPr>
            <p:ph type="body" idx="1"/>
          </p:nvPr>
        </p:nvSpPr>
        <p:spPr>
          <a:xfrm>
            <a:off x="457200" y="823688"/>
            <a:ext cx="8229600" cy="3774900"/>
          </a:xfrm>
          <a:prstGeom prst="rect">
            <a:avLst/>
          </a:prstGeom>
        </p:spPr>
        <p:txBody>
          <a:bodyPr spcFirstLastPara="1" wrap="square" lIns="91425" tIns="45700" rIns="91425" bIns="45700" anchor="t" anchorCtr="0">
            <a:noAutofit/>
          </a:bodyPr>
          <a:lstStyle/>
          <a:p>
            <a:pPr marL="457200" lvl="0" indent="-387350" algn="l" rtl="0">
              <a:spcBef>
                <a:spcPts val="640"/>
              </a:spcBef>
              <a:spcAft>
                <a:spcPts val="0"/>
              </a:spcAft>
              <a:buClr>
                <a:schemeClr val="dk1"/>
              </a:buClr>
              <a:buSzPts val="2500"/>
              <a:buFont typeface="Calibri"/>
              <a:buChar char="•"/>
            </a:pPr>
            <a:r>
              <a:rPr lang="en-US" sz="2500">
                <a:solidFill>
                  <a:schemeClr val="dk1"/>
                </a:solidFill>
                <a:highlight>
                  <a:srgbClr val="FFFFFF"/>
                </a:highlight>
              </a:rPr>
              <a:t>LGBTQ+ youth are more than four times as likely to attempt suicide than their peers</a:t>
            </a:r>
            <a:endParaRPr sz="2500">
              <a:solidFill>
                <a:schemeClr val="dk1"/>
              </a:solidFill>
              <a:highlight>
                <a:srgbClr val="FFFFFF"/>
              </a:highlight>
            </a:endParaRPr>
          </a:p>
          <a:p>
            <a:pPr marL="457200" lvl="0" indent="0" algn="l" rtl="0">
              <a:spcBef>
                <a:spcPts val="640"/>
              </a:spcBef>
              <a:spcAft>
                <a:spcPts val="0"/>
              </a:spcAft>
              <a:buNone/>
            </a:pPr>
            <a:endParaRPr sz="1300">
              <a:solidFill>
                <a:schemeClr val="dk1"/>
              </a:solidFill>
              <a:highlight>
                <a:srgbClr val="FFFFFF"/>
              </a:highlight>
            </a:endParaRPr>
          </a:p>
          <a:p>
            <a:pPr indent="-387350">
              <a:buClr>
                <a:schemeClr val="dk1"/>
              </a:buClr>
              <a:buSzPts val="2500"/>
              <a:buFont typeface="Calibri"/>
              <a:buChar char="•"/>
            </a:pPr>
            <a:r>
              <a:rPr lang="en-US" sz="2500">
                <a:solidFill>
                  <a:schemeClr val="dk1"/>
                </a:solidFill>
                <a:highlight>
                  <a:srgbClr val="FFFFFF"/>
                </a:highlight>
              </a:rPr>
              <a:t>A majority of LGBTQ+ people say that they or an LGBTQ+ friend or family member have been threatened or non-sexually harassed (57 percent), been sexually harassed (51 percent), or experienced violence (51 percent) because of their sexuality or gender identity.  [2]</a:t>
            </a:r>
          </a:p>
          <a:p>
            <a:pPr indent="-387350">
              <a:buClr>
                <a:schemeClr val="dk1"/>
              </a:buClr>
              <a:buSzPts val="2500"/>
              <a:buFont typeface="Calibri"/>
              <a:buChar char="•"/>
            </a:pPr>
            <a:endParaRPr lang="en-US" sz="2500">
              <a:solidFill>
                <a:schemeClr val="dk1"/>
              </a:solidFill>
              <a:highlight>
                <a:srgbClr val="FFFFFF"/>
              </a:highlight>
            </a:endParaRPr>
          </a:p>
          <a:p>
            <a:pPr indent="-387350">
              <a:buClr>
                <a:schemeClr val="dk1"/>
              </a:buClr>
              <a:buSzPts val="2500"/>
              <a:buFont typeface="Calibri"/>
              <a:buChar char="•"/>
            </a:pPr>
            <a:r>
              <a:rPr lang="en-US" sz="2500">
                <a:solidFill>
                  <a:schemeClr val="dk1"/>
                </a:solidFill>
                <a:highlight>
                  <a:srgbClr val="FFFFFF"/>
                </a:highlight>
              </a:rPr>
              <a:t>NEA RA Support and Part of NEA Mission and Vision Pg 5</a:t>
            </a:r>
          </a:p>
          <a:p>
            <a:pPr marL="0" lvl="0" indent="0" algn="l" rtl="0">
              <a:spcBef>
                <a:spcPts val="640"/>
              </a:spcBef>
              <a:spcAft>
                <a:spcPts val="0"/>
              </a:spcAft>
              <a:buNone/>
            </a:pPr>
            <a:endParaRPr sz="2800">
              <a:solidFill>
                <a:schemeClr val="dk1"/>
              </a:solidFill>
              <a:highlight>
                <a:srgbClr val="FFFFFF"/>
              </a:highlight>
            </a:endParaRPr>
          </a:p>
          <a:p>
            <a:pPr marL="0" indent="0">
              <a:buNone/>
            </a:pPr>
            <a:endParaRPr lang="en-US" sz="2800">
              <a:solidFill>
                <a:schemeClr val="dk1"/>
              </a:solidFill>
              <a:highlight>
                <a:srgbClr val="FFFFFF"/>
              </a:highlight>
            </a:endParaRPr>
          </a:p>
        </p:txBody>
      </p:sp>
      <p:sp>
        <p:nvSpPr>
          <p:cNvPr id="114" name="Google Shape;114;g136e0e83276_0_2"/>
          <p:cNvSpPr txBox="1"/>
          <p:nvPr/>
        </p:nvSpPr>
        <p:spPr>
          <a:xfrm>
            <a:off x="612450" y="4865300"/>
            <a:ext cx="7919100" cy="1477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200"/>
              <a:t>[1] Human Rights Campaign Foundation. (2017, July). Mental health and the LGBTQ community. https://suicidepreventionlifeline.org/wp-content/uploads/2017/07/LGBTQ_MentalHealth_OnePager.pdf</a:t>
            </a:r>
            <a:endParaRPr sz="1200"/>
          </a:p>
          <a:p>
            <a:pPr marL="0" lvl="0" indent="0" algn="l" rtl="0">
              <a:spcBef>
                <a:spcPts val="0"/>
              </a:spcBef>
              <a:spcAft>
                <a:spcPts val="0"/>
              </a:spcAft>
              <a:buNone/>
            </a:pPr>
            <a:endParaRPr sz="1200"/>
          </a:p>
          <a:p>
            <a:pPr marL="0" lvl="0" indent="0" algn="l" rtl="0">
              <a:spcBef>
                <a:spcPts val="0"/>
              </a:spcBef>
              <a:spcAft>
                <a:spcPts val="0"/>
              </a:spcAft>
              <a:buNone/>
            </a:pPr>
            <a:r>
              <a:rPr lang="en-US" sz="1200"/>
              <a:t>[2] National Public Radio, the Robert Wood Johnson Foundation, &amp; The Harvard T.H. Chan School of Public Health. (2017, November). Discrimination in America: Experiences and views of LGBTQ Americans. Retrieved June 24, 2020 from https://www.rwjf.org/en/library/research/2017/10/discrimination-in-america--experiences-and-views.html</a:t>
            </a:r>
            <a:endParaRPr sz="12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g13ce6eadda9_2_12"/>
          <p:cNvSpPr txBox="1"/>
          <p:nvPr/>
        </p:nvSpPr>
        <p:spPr>
          <a:xfrm>
            <a:off x="759279" y="2090172"/>
            <a:ext cx="7625400" cy="26781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800" b="1" i="0" u="none" strike="noStrike" cap="none">
                <a:solidFill>
                  <a:schemeClr val="dk2"/>
                </a:solidFill>
                <a:latin typeface="Calibri"/>
                <a:ea typeface="Calibri"/>
                <a:cs typeface="Calibri"/>
                <a:sym typeface="Calibri"/>
              </a:rPr>
              <a:t>“Know that even if you do not personally know of any LGBTQ+ staff person in your district, they are there. Be an ally even if you do not know them. Speak up when you hear, see, or perceive bias and/or discrimination. Advocate for inclusive policies for both students and staff.”</a:t>
            </a:r>
            <a:endParaRPr b="1"/>
          </a:p>
        </p:txBody>
      </p:sp>
      <p:sp>
        <p:nvSpPr>
          <p:cNvPr id="120" name="Google Shape;120;g13ce6eadda9_2_12"/>
          <p:cNvSpPr txBox="1">
            <a:spLocks noGrp="1"/>
          </p:cNvSpPr>
          <p:nvPr>
            <p:ph type="title"/>
          </p:nvPr>
        </p:nvSpPr>
        <p:spPr>
          <a:xfrm>
            <a:off x="1823677" y="0"/>
            <a:ext cx="7189800" cy="81570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Clr>
                <a:schemeClr val="dk2"/>
              </a:buClr>
              <a:buSzPts val="3800"/>
              <a:buFont typeface="Calibri"/>
              <a:buNone/>
            </a:pPr>
            <a:r>
              <a:rPr lang="en-US" sz="3300">
                <a:latin typeface="Libre Franklin"/>
                <a:ea typeface="Libre Franklin"/>
                <a:cs typeface="Libre Franklin"/>
                <a:sym typeface="Libre Franklin"/>
              </a:rPr>
              <a:t>The Words of Our Members</a:t>
            </a:r>
            <a:endParaRPr sz="3500"/>
          </a:p>
        </p:txBody>
      </p:sp>
      <p:sp>
        <p:nvSpPr>
          <p:cNvPr id="121" name="Google Shape;121;g13ce6eadda9_2_12"/>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lt1"/>
                </a:solidFill>
                <a:latin typeface="Calibri"/>
                <a:ea typeface="Calibri"/>
                <a:cs typeface="Calibri"/>
                <a:sym typeface="Calibri"/>
              </a:rPr>
              <a:t>7</a:t>
            </a:fld>
            <a:endParaRPr sz="1800" b="0" i="0" u="none" strike="noStrike" cap="none">
              <a:solidFill>
                <a:schemeClr val="lt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3,416 Rainbow Speech Bubble Stock Photos and Images - 123RF"/>
          <p:cNvPicPr>
            <a:picLocks noChangeAspect="1" noChangeArrowheads="1"/>
          </p:cNvPicPr>
          <p:nvPr/>
        </p:nvPicPr>
        <p:blipFill rotWithShape="1">
          <a:blip r:embed="rId2">
            <a:extLst>
              <a:ext uri="{28A0092B-C50C-407E-A947-70E740481C1C}">
                <a14:useLocalDpi xmlns:a14="http://schemas.microsoft.com/office/drawing/2010/main" val="0"/>
              </a:ext>
            </a:extLst>
          </a:blip>
          <a:srcRect l="9659" t="12046" r="8846" b="13558"/>
          <a:stretch/>
        </p:blipFill>
        <p:spPr bwMode="auto">
          <a:xfrm>
            <a:off x="77821" y="1018163"/>
            <a:ext cx="9150485" cy="481154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a:t>Building Beyond the Umbrella</a:t>
            </a:r>
          </a:p>
        </p:txBody>
      </p:sp>
      <p:sp>
        <p:nvSpPr>
          <p:cNvPr id="3" name="Text Placeholder 2"/>
          <p:cNvSpPr>
            <a:spLocks noGrp="1"/>
          </p:cNvSpPr>
          <p:nvPr>
            <p:ph type="body" idx="1"/>
          </p:nvPr>
        </p:nvSpPr>
        <p:spPr>
          <a:xfrm>
            <a:off x="914400" y="2133600"/>
            <a:ext cx="6666690" cy="3326860"/>
          </a:xfrm>
        </p:spPr>
        <p:txBody>
          <a:bodyPr/>
          <a:lstStyle/>
          <a:p>
            <a:pPr marL="25400" indent="0" algn="ctr">
              <a:buNone/>
            </a:pPr>
            <a:r>
              <a:rPr lang="en-US" sz="3600" b="1">
                <a:solidFill>
                  <a:schemeClr val="bg1"/>
                </a:solidFill>
              </a:rPr>
              <a:t>How do you begin the work with your colleagues of seeking justice with those who don’t share the experiences, identities, and issues that you do? </a:t>
            </a:r>
          </a:p>
        </p:txBody>
      </p:sp>
    </p:spTree>
    <p:extLst>
      <p:ext uri="{BB962C8B-B14F-4D97-AF65-F5344CB8AC3E}">
        <p14:creationId xmlns:p14="http://schemas.microsoft.com/office/powerpoint/2010/main" val="26074302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0323" y="-156795"/>
            <a:ext cx="5526559" cy="1088068"/>
          </a:xfrm>
        </p:spPr>
        <p:txBody>
          <a:bodyPr>
            <a:normAutofit fontScale="90000"/>
          </a:bodyPr>
          <a:lstStyle/>
          <a:p>
            <a:r>
              <a:rPr lang="en-US" b="1"/>
              <a:t>Building Beyond the Umbrella</a:t>
            </a:r>
          </a:p>
        </p:txBody>
      </p:sp>
      <p:sp>
        <p:nvSpPr>
          <p:cNvPr id="31" name="Content Placeholder 2"/>
          <p:cNvSpPr txBox="1">
            <a:spLocks/>
          </p:cNvSpPr>
          <p:nvPr/>
        </p:nvSpPr>
        <p:spPr>
          <a:xfrm>
            <a:off x="-374" y="2479082"/>
            <a:ext cx="9071100" cy="3751283"/>
          </a:xfrm>
          <a:prstGeom prst="rect">
            <a:avLst/>
          </a:prstGeom>
          <a:noFill/>
          <a:ln>
            <a:noFill/>
          </a:ln>
        </p:spPr>
        <p:txBody>
          <a:bodyPr spcFirstLastPara="1" wrap="square" lIns="91425" tIns="45700" rIns="91425" bIns="45700" anchor="t" anchorCtr="0">
            <a:normAutofit fontScale="92500" lnSpcReduction="20000"/>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25400" indent="0">
              <a:buNone/>
            </a:pPr>
            <a:r>
              <a:rPr lang="en-US" sz="4200" b="1"/>
              <a:t>Solidarity</a:t>
            </a:r>
          </a:p>
          <a:p>
            <a:pPr marL="25400" indent="0">
              <a:buNone/>
            </a:pPr>
            <a:r>
              <a:rPr lang="en-US" sz="4200"/>
              <a:t>sol / </a:t>
            </a:r>
            <a:r>
              <a:rPr lang="en-US" sz="4200" err="1"/>
              <a:t>i</a:t>
            </a:r>
            <a:r>
              <a:rPr lang="en-US" sz="4200"/>
              <a:t> / </a:t>
            </a:r>
            <a:r>
              <a:rPr lang="en-US" sz="4200" err="1"/>
              <a:t>dar</a:t>
            </a:r>
            <a:r>
              <a:rPr lang="en-US" sz="4200"/>
              <a:t> / </a:t>
            </a:r>
            <a:r>
              <a:rPr lang="en-US" sz="4200" err="1"/>
              <a:t>i</a:t>
            </a:r>
            <a:r>
              <a:rPr lang="en-US" sz="4200"/>
              <a:t> / ty  </a:t>
            </a:r>
          </a:p>
          <a:p>
            <a:pPr marL="25400" indent="0">
              <a:buNone/>
            </a:pPr>
            <a:r>
              <a:rPr lang="en-US" sz="4200"/>
              <a:t>Noun</a:t>
            </a:r>
          </a:p>
          <a:p>
            <a:pPr marL="482600" lvl="1" indent="0">
              <a:buNone/>
            </a:pPr>
            <a:r>
              <a:rPr lang="en-US" sz="4000"/>
              <a:t>1. Unity or agreement of feeling or action especially among individuals with a common interest, mutual support; mutual support within a group.</a:t>
            </a:r>
          </a:p>
        </p:txBody>
      </p:sp>
      <p:pic>
        <p:nvPicPr>
          <p:cNvPr id="32" name="Picture 31"/>
          <p:cNvPicPr>
            <a:picLocks noChangeAspect="1"/>
          </p:cNvPicPr>
          <p:nvPr/>
        </p:nvPicPr>
        <p:blipFill rotWithShape="1">
          <a:blip r:embed="rId3"/>
          <a:srcRect l="23345" r="20898"/>
          <a:stretch/>
        </p:blipFill>
        <p:spPr>
          <a:xfrm>
            <a:off x="3752648" y="933671"/>
            <a:ext cx="1632578" cy="2871409"/>
          </a:xfrm>
          <a:prstGeom prst="rect">
            <a:avLst/>
          </a:prstGeom>
        </p:spPr>
      </p:pic>
      <p:pic>
        <p:nvPicPr>
          <p:cNvPr id="3" name="Picture 2" descr="The Briggs Initiative: A Scary Proposition — GLBT Historical Society">
            <a:extLst>
              <a:ext uri="{FF2B5EF4-FFF2-40B4-BE49-F238E27FC236}">
                <a16:creationId xmlns:a16="http://schemas.microsoft.com/office/drawing/2014/main" id="{C98B3735-FBC2-AF72-82FF-B9EEF99ADEF0}"/>
              </a:ext>
            </a:extLst>
          </p:cNvPr>
          <p:cNvPicPr>
            <a:picLocks noChangeAspect="1"/>
          </p:cNvPicPr>
          <p:nvPr/>
        </p:nvPicPr>
        <p:blipFill>
          <a:blip r:embed="rId4"/>
          <a:stretch>
            <a:fillRect/>
          </a:stretch>
        </p:blipFill>
        <p:spPr>
          <a:xfrm>
            <a:off x="5774518" y="933613"/>
            <a:ext cx="3365168" cy="3079654"/>
          </a:xfrm>
          <a:prstGeom prst="rect">
            <a:avLst/>
          </a:prstGeom>
        </p:spPr>
      </p:pic>
      <p:pic>
        <p:nvPicPr>
          <p:cNvPr id="4" name="Picture 3" descr="Primary Source Set: Briggs Initiative — GLBT Historical Society">
            <a:extLst>
              <a:ext uri="{FF2B5EF4-FFF2-40B4-BE49-F238E27FC236}">
                <a16:creationId xmlns:a16="http://schemas.microsoft.com/office/drawing/2014/main" id="{1783916F-00C1-8E50-07B5-0F417278D664}"/>
              </a:ext>
            </a:extLst>
          </p:cNvPr>
          <p:cNvPicPr>
            <a:picLocks noChangeAspect="1"/>
          </p:cNvPicPr>
          <p:nvPr/>
        </p:nvPicPr>
        <p:blipFill>
          <a:blip r:embed="rId5"/>
          <a:stretch>
            <a:fillRect/>
          </a:stretch>
        </p:blipFill>
        <p:spPr>
          <a:xfrm>
            <a:off x="-5411" y="14879"/>
            <a:ext cx="2459141" cy="2459142"/>
          </a:xfrm>
          <a:prstGeom prst="rect">
            <a:avLst/>
          </a:prstGeom>
        </p:spPr>
      </p:pic>
    </p:spTree>
    <p:extLst>
      <p:ext uri="{BB962C8B-B14F-4D97-AF65-F5344CB8AC3E}">
        <p14:creationId xmlns:p14="http://schemas.microsoft.com/office/powerpoint/2010/main" val="38799999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25"/>
        <p:cNvGrpSpPr/>
        <p:nvPr/>
      </p:nvGrpSpPr>
      <p:grpSpPr>
        <a:xfrm>
          <a:off x="0" y="0"/>
          <a:ext cx="0" cy="0"/>
          <a:chOff x="0" y="0"/>
          <a:chExt cx="0" cy="0"/>
        </a:xfrm>
      </p:grpSpPr>
      <p:sp>
        <p:nvSpPr>
          <p:cNvPr id="526" name="Google Shape;526;p61"/>
          <p:cNvSpPr/>
          <p:nvPr/>
        </p:nvSpPr>
        <p:spPr>
          <a:xfrm>
            <a:off x="5261771" y="3612824"/>
            <a:ext cx="3478191" cy="1952658"/>
          </a:xfrm>
          <a:prstGeom prst="rect">
            <a:avLst/>
          </a:prstGeom>
          <a:solidFill>
            <a:srgbClr val="F2A840">
              <a:alpha val="69019"/>
            </a:srgbClr>
          </a:solidFill>
          <a:ln>
            <a:noFill/>
          </a:ln>
          <a:effectLst>
            <a:outerShdw blurRad="40000" dist="23000" dir="5400000" rotWithShape="0">
              <a:srgbClr val="000000">
                <a:alpha val="34117"/>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27" name="Google Shape;527;p61"/>
          <p:cNvSpPr txBox="1">
            <a:spLocks noGrp="1"/>
          </p:cNvSpPr>
          <p:nvPr>
            <p:ph type="title"/>
          </p:nvPr>
        </p:nvSpPr>
        <p:spPr>
          <a:xfrm>
            <a:off x="914400" y="0"/>
            <a:ext cx="8229600" cy="78697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Clr>
                <a:schemeClr val="dk2"/>
              </a:buClr>
              <a:buSzPts val="3600"/>
              <a:buFont typeface="Calibri"/>
              <a:buNone/>
            </a:pPr>
            <a:r>
              <a:rPr lang="en-US">
                <a:latin typeface="Libre Franklin"/>
                <a:ea typeface="Libre Franklin"/>
                <a:cs typeface="Libre Franklin"/>
                <a:sym typeface="Libre Franklin"/>
              </a:rPr>
              <a:t>A LANDMARK RULING</a:t>
            </a:r>
            <a:endParaRPr>
              <a:latin typeface="Libre Franklin"/>
              <a:ea typeface="Libre Franklin"/>
              <a:cs typeface="Libre Franklin"/>
              <a:sym typeface="Libre Franklin"/>
            </a:endParaRPr>
          </a:p>
        </p:txBody>
      </p:sp>
      <p:cxnSp>
        <p:nvCxnSpPr>
          <p:cNvPr id="528" name="Google Shape;528;p61"/>
          <p:cNvCxnSpPr/>
          <p:nvPr/>
        </p:nvCxnSpPr>
        <p:spPr>
          <a:xfrm>
            <a:off x="691116" y="2822185"/>
            <a:ext cx="7761768" cy="0"/>
          </a:xfrm>
          <a:prstGeom prst="straightConnector1">
            <a:avLst/>
          </a:prstGeom>
          <a:noFill/>
          <a:ln w="76200" cap="flat" cmpd="sng">
            <a:solidFill>
              <a:schemeClr val="dk2"/>
            </a:solidFill>
            <a:prstDash val="solid"/>
            <a:round/>
            <a:headEnd type="none" w="sm" len="sm"/>
            <a:tailEnd type="triangle" w="med" len="med"/>
          </a:ln>
          <a:effectLst>
            <a:outerShdw blurRad="40000" dist="20000" dir="5400000" rotWithShape="0">
              <a:srgbClr val="000000">
                <a:alpha val="36862"/>
              </a:srgbClr>
            </a:outerShdw>
          </a:effectLst>
        </p:spPr>
      </p:cxnSp>
      <p:cxnSp>
        <p:nvCxnSpPr>
          <p:cNvPr id="529" name="Google Shape;529;p61"/>
          <p:cNvCxnSpPr/>
          <p:nvPr/>
        </p:nvCxnSpPr>
        <p:spPr>
          <a:xfrm>
            <a:off x="6961364" y="2822184"/>
            <a:ext cx="0" cy="637953"/>
          </a:xfrm>
          <a:prstGeom prst="straightConnector1">
            <a:avLst/>
          </a:prstGeom>
          <a:noFill/>
          <a:ln w="76200" cap="flat" cmpd="sng">
            <a:solidFill>
              <a:schemeClr val="dk2"/>
            </a:solidFill>
            <a:prstDash val="solid"/>
            <a:round/>
            <a:headEnd type="none" w="sm" len="sm"/>
            <a:tailEnd type="none" w="sm" len="sm"/>
          </a:ln>
          <a:effectLst>
            <a:outerShdw blurRad="40000" dist="20000" dir="5400000" rotWithShape="0">
              <a:srgbClr val="000000">
                <a:alpha val="36862"/>
              </a:srgbClr>
            </a:outerShdw>
          </a:effectLst>
        </p:spPr>
      </p:cxnSp>
      <p:cxnSp>
        <p:nvCxnSpPr>
          <p:cNvPr id="530" name="Google Shape;530;p61"/>
          <p:cNvCxnSpPr/>
          <p:nvPr/>
        </p:nvCxnSpPr>
        <p:spPr>
          <a:xfrm>
            <a:off x="2779449" y="2822184"/>
            <a:ext cx="0" cy="637953"/>
          </a:xfrm>
          <a:prstGeom prst="straightConnector1">
            <a:avLst/>
          </a:prstGeom>
          <a:noFill/>
          <a:ln w="76200" cap="flat" cmpd="sng">
            <a:solidFill>
              <a:schemeClr val="dk2"/>
            </a:solidFill>
            <a:prstDash val="solid"/>
            <a:round/>
            <a:headEnd type="none" w="sm" len="sm"/>
            <a:tailEnd type="none" w="sm" len="sm"/>
          </a:ln>
          <a:effectLst>
            <a:outerShdw blurRad="40000" dist="20000" dir="5400000" rotWithShape="0">
              <a:srgbClr val="000000">
                <a:alpha val="36862"/>
              </a:srgbClr>
            </a:outerShdw>
          </a:effectLst>
        </p:spPr>
      </p:cxnSp>
      <p:sp>
        <p:nvSpPr>
          <p:cNvPr id="531" name="Google Shape;531;p61"/>
          <p:cNvSpPr txBox="1"/>
          <p:nvPr/>
        </p:nvSpPr>
        <p:spPr>
          <a:xfrm>
            <a:off x="5261771" y="3626494"/>
            <a:ext cx="3478192" cy="193899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dk2"/>
                </a:solidFill>
                <a:latin typeface="Calibri"/>
                <a:ea typeface="Calibri"/>
                <a:cs typeface="Calibri"/>
                <a:sym typeface="Calibri"/>
              </a:rPr>
              <a:t>June 15, 2020</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chemeClr val="dk2"/>
                </a:solidFill>
                <a:latin typeface="Calibri"/>
                <a:ea typeface="Calibri"/>
                <a:cs typeface="Calibri"/>
                <a:sym typeface="Calibri"/>
              </a:rPr>
              <a:t>The Supreme Court rules it is </a:t>
            </a:r>
            <a:r>
              <a:rPr lang="en-US" sz="2000" b="1" i="0" u="sng" strike="noStrike" cap="none">
                <a:solidFill>
                  <a:schemeClr val="dk2"/>
                </a:solidFill>
                <a:latin typeface="Calibri"/>
                <a:ea typeface="Calibri"/>
                <a:cs typeface="Calibri"/>
                <a:sym typeface="Calibri"/>
              </a:rPr>
              <a:t>illegal</a:t>
            </a:r>
            <a:r>
              <a:rPr lang="en-US" sz="2000" b="0" i="0" u="none" strike="noStrike" cap="none">
                <a:solidFill>
                  <a:schemeClr val="dk2"/>
                </a:solidFill>
                <a:latin typeface="Calibri"/>
                <a:ea typeface="Calibri"/>
                <a:cs typeface="Calibri"/>
                <a:sym typeface="Calibri"/>
              </a:rPr>
              <a:t> to discriminate against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chemeClr val="dk2"/>
                </a:solidFill>
                <a:latin typeface="Calibri"/>
                <a:ea typeface="Calibri"/>
                <a:cs typeface="Calibri"/>
                <a:sym typeface="Calibri"/>
              </a:rPr>
              <a:t>or fire an employee based on their sexual orientation or gender identity. </a:t>
            </a:r>
            <a:endParaRPr sz="1400" b="0" i="0" u="none" strike="noStrike" cap="none">
              <a:solidFill>
                <a:srgbClr val="000000"/>
              </a:solidFill>
              <a:latin typeface="Arial"/>
              <a:ea typeface="Arial"/>
              <a:cs typeface="Arial"/>
              <a:sym typeface="Arial"/>
            </a:endParaRPr>
          </a:p>
        </p:txBody>
      </p:sp>
      <p:sp>
        <p:nvSpPr>
          <p:cNvPr id="532" name="Google Shape;532;p61"/>
          <p:cNvSpPr txBox="1"/>
          <p:nvPr/>
        </p:nvSpPr>
        <p:spPr>
          <a:xfrm>
            <a:off x="691116" y="3722654"/>
            <a:ext cx="4433100" cy="132343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dk2"/>
                </a:solidFill>
                <a:latin typeface="Calibri"/>
                <a:ea typeface="Calibri"/>
                <a:cs typeface="Calibri"/>
                <a:sym typeface="Calibri"/>
              </a:rPr>
              <a:t>Prior to June 15, 2020</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chemeClr val="dk2"/>
                </a:solidFill>
                <a:latin typeface="Calibri"/>
                <a:ea typeface="Calibri"/>
                <a:cs typeface="Calibri"/>
                <a:sym typeface="Calibri"/>
              </a:rPr>
              <a:t>It was </a:t>
            </a:r>
            <a:r>
              <a:rPr lang="en-US" sz="2000" b="1" i="1" u="none" strike="noStrike" cap="none">
                <a:solidFill>
                  <a:schemeClr val="dk2"/>
                </a:solidFill>
                <a:latin typeface="Calibri"/>
                <a:ea typeface="Calibri"/>
                <a:cs typeface="Calibri"/>
                <a:sym typeface="Calibri"/>
              </a:rPr>
              <a:t>legal</a:t>
            </a:r>
            <a:r>
              <a:rPr lang="en-US" sz="2000" b="0" i="0" u="none" strike="noStrike" cap="none">
                <a:solidFill>
                  <a:schemeClr val="dk2"/>
                </a:solidFill>
                <a:latin typeface="Calibri"/>
                <a:ea typeface="Calibri"/>
                <a:cs typeface="Calibri"/>
                <a:sym typeface="Calibri"/>
              </a:rPr>
              <a:t> to fire an employee for being gay, bisexual or transgender, </a:t>
            </a:r>
            <a:r>
              <a:rPr lang="en-US" sz="2000" b="0" i="1" u="none" strike="noStrike" cap="none">
                <a:solidFill>
                  <a:schemeClr val="dk2"/>
                </a:solidFill>
                <a:latin typeface="Calibri"/>
                <a:ea typeface="Calibri"/>
                <a:cs typeface="Calibri"/>
                <a:sym typeface="Calibri"/>
              </a:rPr>
              <a:t>in more than half of the 50 states</a:t>
            </a:r>
            <a:r>
              <a:rPr lang="en-US" sz="2000" b="0" i="0" u="none" strike="noStrike" cap="none">
                <a:solidFill>
                  <a:schemeClr val="dk2"/>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533" name="Google Shape;533;p61"/>
          <p:cNvSpPr txBox="1"/>
          <p:nvPr/>
        </p:nvSpPr>
        <p:spPr>
          <a:xfrm>
            <a:off x="1877786" y="1659522"/>
            <a:ext cx="5633357" cy="86177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1" i="0" u="none" strike="noStrike" cap="none">
                <a:solidFill>
                  <a:schemeClr val="dk2"/>
                </a:solidFill>
                <a:latin typeface="Calibri"/>
                <a:ea typeface="Calibri"/>
                <a:cs typeface="Calibri"/>
                <a:sym typeface="Calibri"/>
              </a:rPr>
              <a:t>Bostock v. Clayton County</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4" name="Google Shape;534;p61"/>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10</a:t>
            </a:fld>
            <a:endParaRPr sz="1800" b="0" i="0" u="none" strike="noStrike" cap="none">
              <a:solidFill>
                <a:schemeClr val="dk1"/>
              </a:solidFill>
              <a:latin typeface="Calibri"/>
              <a:ea typeface="Calibri"/>
              <a:cs typeface="Calibri"/>
              <a:sym typeface="Calibri"/>
            </a:endParaRPr>
          </a:p>
        </p:txBody>
      </p:sp>
      <p:pic>
        <p:nvPicPr>
          <p:cNvPr id="535" name="Google Shape;535;p61"/>
          <p:cNvPicPr preferRelativeResize="0"/>
          <p:nvPr/>
        </p:nvPicPr>
        <p:blipFill rotWithShape="1">
          <a:blip r:embed="rId3">
            <a:alphaModFix/>
          </a:blip>
          <a:srcRect/>
          <a:stretch/>
        </p:blipFill>
        <p:spPr>
          <a:xfrm>
            <a:off x="165100" y="137205"/>
            <a:ext cx="1035051" cy="944789"/>
          </a:xfrm>
          <a:prstGeom prst="rect">
            <a:avLst/>
          </a:prstGeom>
          <a:noFill/>
          <a:ln>
            <a:noFill/>
          </a:ln>
        </p:spPr>
      </p:pic>
    </p:spTree>
    <p:extLst>
      <p:ext uri="{BB962C8B-B14F-4D97-AF65-F5344CB8AC3E}">
        <p14:creationId xmlns:p14="http://schemas.microsoft.com/office/powerpoint/2010/main" val="14609898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40"/>
        <p:cNvGrpSpPr/>
        <p:nvPr/>
      </p:nvGrpSpPr>
      <p:grpSpPr>
        <a:xfrm>
          <a:off x="0" y="0"/>
          <a:ext cx="0" cy="0"/>
          <a:chOff x="0" y="0"/>
          <a:chExt cx="0" cy="0"/>
        </a:xfrm>
      </p:grpSpPr>
      <p:sp>
        <p:nvSpPr>
          <p:cNvPr id="541" name="Google Shape;541;p62"/>
          <p:cNvSpPr txBox="1">
            <a:spLocks noGrp="1"/>
          </p:cNvSpPr>
          <p:nvPr>
            <p:ph type="title"/>
          </p:nvPr>
        </p:nvSpPr>
        <p:spPr>
          <a:xfrm>
            <a:off x="914400" y="0"/>
            <a:ext cx="8229600" cy="78697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Clr>
                <a:schemeClr val="dk2"/>
              </a:buClr>
              <a:buSzPts val="3600"/>
              <a:buFont typeface="Calibri"/>
              <a:buNone/>
            </a:pPr>
            <a:r>
              <a:rPr lang="en-US" sz="3400">
                <a:latin typeface="Calibri Light" panose="020F0302020204030204" pitchFamily="34" charset="0"/>
                <a:ea typeface="Libre Franklin"/>
                <a:cs typeface="Calibri Light" panose="020F0302020204030204" pitchFamily="34" charset="0"/>
                <a:sym typeface="Libre Franklin"/>
              </a:rPr>
              <a:t>BOSTOCK V. CLAYTON COUNTY</a:t>
            </a:r>
            <a:endParaRPr sz="3400">
              <a:latin typeface="Calibri Light" panose="020F0302020204030204" pitchFamily="34" charset="0"/>
              <a:ea typeface="Libre Franklin"/>
              <a:cs typeface="Calibri Light" panose="020F0302020204030204" pitchFamily="34" charset="0"/>
              <a:sym typeface="Libre Franklin"/>
            </a:endParaRPr>
          </a:p>
        </p:txBody>
      </p:sp>
      <p:sp>
        <p:nvSpPr>
          <p:cNvPr id="542" name="Google Shape;542;p62"/>
          <p:cNvSpPr txBox="1"/>
          <p:nvPr/>
        </p:nvSpPr>
        <p:spPr>
          <a:xfrm>
            <a:off x="914400" y="1659522"/>
            <a:ext cx="7625443"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a:solidFill>
                  <a:schemeClr val="dk2"/>
                </a:solidFill>
                <a:latin typeface="Calibri"/>
                <a:ea typeface="Calibri"/>
                <a:cs typeface="Calibri"/>
                <a:sym typeface="Calibri"/>
              </a:rPr>
              <a:t>Employment Discrimination is Illegal</a:t>
            </a:r>
            <a:endParaRPr sz="1400" b="0" i="0" u="none" strike="noStrike" cap="none">
              <a:solidFill>
                <a:srgbClr val="000000"/>
              </a:solidFill>
              <a:latin typeface="Arial"/>
              <a:ea typeface="Arial"/>
              <a:cs typeface="Arial"/>
              <a:sym typeface="Arial"/>
            </a:endParaRPr>
          </a:p>
        </p:txBody>
      </p:sp>
      <p:sp>
        <p:nvSpPr>
          <p:cNvPr id="543" name="Google Shape;543;p62"/>
          <p:cNvSpPr txBox="1"/>
          <p:nvPr/>
        </p:nvSpPr>
        <p:spPr>
          <a:xfrm>
            <a:off x="759278" y="3162076"/>
            <a:ext cx="7625443" cy="156966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dk2"/>
                </a:solidFill>
                <a:latin typeface="Calibri"/>
                <a:ea typeface="Calibri"/>
                <a:cs typeface="Calibri"/>
                <a:sym typeface="Calibri"/>
              </a:rPr>
              <a:t>Title VII of the 1964 Civil Rights Act </a:t>
            </a:r>
            <a:r>
              <a:rPr lang="en-US" sz="2400" b="0" i="0" u="none" strike="noStrike" cap="none">
                <a:solidFill>
                  <a:schemeClr val="dk2"/>
                </a:solidFill>
                <a:latin typeface="Calibri"/>
                <a:ea typeface="Calibri"/>
                <a:cs typeface="Calibri"/>
                <a:sym typeface="Calibri"/>
              </a:rPr>
              <a:t>prohibits employment discrimination based on race, color, religion, sex and national origin. </a:t>
            </a:r>
            <a:r>
              <a:rPr lang="en-US" sz="2400" b="1" i="0" u="none" strike="noStrike" cap="none">
                <a:solidFill>
                  <a:schemeClr val="dk2"/>
                </a:solidFill>
                <a:latin typeface="Calibri"/>
                <a:ea typeface="Calibri"/>
                <a:cs typeface="Calibri"/>
                <a:sym typeface="Calibri"/>
              </a:rPr>
              <a:t>Bostock interprets “sex” to </a:t>
            </a:r>
            <a:r>
              <a:rPr lang="en-US" sz="2400" b="1" i="0" u="sng" strike="noStrike" cap="none">
                <a:solidFill>
                  <a:schemeClr val="dk2"/>
                </a:solidFill>
                <a:latin typeface="Calibri"/>
                <a:ea typeface="Calibri"/>
                <a:cs typeface="Calibri"/>
                <a:sym typeface="Calibri"/>
              </a:rPr>
              <a:t>include</a:t>
            </a:r>
            <a:r>
              <a:rPr lang="en-US" sz="2400" b="1" i="0" u="none" strike="noStrike" cap="none">
                <a:solidFill>
                  <a:schemeClr val="dk2"/>
                </a:solidFill>
                <a:latin typeface="Calibri"/>
                <a:ea typeface="Calibri"/>
                <a:cs typeface="Calibri"/>
                <a:sym typeface="Calibri"/>
              </a:rPr>
              <a:t> gender identity and sexual orientation.</a:t>
            </a:r>
            <a:endParaRPr sz="1400" b="0" i="0" u="none" strike="noStrike" cap="none">
              <a:solidFill>
                <a:srgbClr val="000000"/>
              </a:solidFill>
              <a:latin typeface="Arial"/>
              <a:ea typeface="Arial"/>
              <a:cs typeface="Arial"/>
              <a:sym typeface="Arial"/>
            </a:endParaRPr>
          </a:p>
        </p:txBody>
      </p:sp>
      <p:sp>
        <p:nvSpPr>
          <p:cNvPr id="544" name="Google Shape;544;p62"/>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11</a:t>
            </a:fld>
            <a:endParaRPr sz="1800" b="0" i="0" u="none" strike="noStrike" cap="none">
              <a:solidFill>
                <a:schemeClr val="dk1"/>
              </a:solidFill>
              <a:latin typeface="Calibri"/>
              <a:ea typeface="Calibri"/>
              <a:cs typeface="Calibri"/>
              <a:sym typeface="Calibri"/>
            </a:endParaRPr>
          </a:p>
        </p:txBody>
      </p:sp>
      <p:pic>
        <p:nvPicPr>
          <p:cNvPr id="545" name="Google Shape;545;p62"/>
          <p:cNvPicPr preferRelativeResize="0"/>
          <p:nvPr/>
        </p:nvPicPr>
        <p:blipFill rotWithShape="1">
          <a:blip r:embed="rId3">
            <a:alphaModFix/>
          </a:blip>
          <a:srcRect/>
          <a:stretch/>
        </p:blipFill>
        <p:spPr>
          <a:xfrm>
            <a:off x="165100" y="137205"/>
            <a:ext cx="1035051" cy="944789"/>
          </a:xfrm>
          <a:prstGeom prst="rect">
            <a:avLst/>
          </a:prstGeom>
          <a:noFill/>
          <a:ln>
            <a:noFill/>
          </a:ln>
        </p:spPr>
      </p:pic>
    </p:spTree>
    <p:extLst>
      <p:ext uri="{BB962C8B-B14F-4D97-AF65-F5344CB8AC3E}">
        <p14:creationId xmlns:p14="http://schemas.microsoft.com/office/powerpoint/2010/main" val="33591204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50"/>
        <p:cNvGrpSpPr/>
        <p:nvPr/>
      </p:nvGrpSpPr>
      <p:grpSpPr>
        <a:xfrm>
          <a:off x="0" y="0"/>
          <a:ext cx="0" cy="0"/>
          <a:chOff x="0" y="0"/>
          <a:chExt cx="0" cy="0"/>
        </a:xfrm>
      </p:grpSpPr>
      <p:sp>
        <p:nvSpPr>
          <p:cNvPr id="551" name="Google Shape;551;p63"/>
          <p:cNvSpPr txBox="1"/>
          <p:nvPr/>
        </p:nvSpPr>
        <p:spPr>
          <a:xfrm>
            <a:off x="914400" y="1659522"/>
            <a:ext cx="7625443" cy="120032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a:solidFill>
                  <a:schemeClr val="dk2"/>
                </a:solidFill>
                <a:latin typeface="Calibri"/>
                <a:ea typeface="Calibri"/>
                <a:cs typeface="Calibri"/>
                <a:sym typeface="Calibri"/>
              </a:rPr>
              <a:t>Discrimination in Educational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a:solidFill>
                  <a:schemeClr val="dk2"/>
                </a:solidFill>
                <a:latin typeface="Calibri"/>
                <a:ea typeface="Calibri"/>
                <a:cs typeface="Calibri"/>
                <a:sym typeface="Calibri"/>
              </a:rPr>
              <a:t>Programs is Illegal</a:t>
            </a:r>
            <a:endParaRPr sz="1400" b="0" i="0" u="none" strike="noStrike" cap="none">
              <a:solidFill>
                <a:srgbClr val="000000"/>
              </a:solidFill>
              <a:latin typeface="Arial"/>
              <a:ea typeface="Arial"/>
              <a:cs typeface="Arial"/>
              <a:sym typeface="Arial"/>
            </a:endParaRPr>
          </a:p>
        </p:txBody>
      </p:sp>
      <p:sp>
        <p:nvSpPr>
          <p:cNvPr id="552" name="Google Shape;552;p63"/>
          <p:cNvSpPr txBox="1"/>
          <p:nvPr/>
        </p:nvSpPr>
        <p:spPr>
          <a:xfrm>
            <a:off x="759278" y="3429000"/>
            <a:ext cx="7625443" cy="193899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dk2"/>
                </a:solidFill>
                <a:latin typeface="Calibri"/>
                <a:ea typeface="Calibri"/>
                <a:cs typeface="Calibri"/>
                <a:sym typeface="Calibri"/>
              </a:rPr>
              <a:t>Title IX of the Education Amendments Act of 1972 </a:t>
            </a:r>
            <a:r>
              <a:rPr lang="en-US" sz="2400" b="0" i="0" u="none" strike="noStrike" cap="none">
                <a:solidFill>
                  <a:schemeClr val="dk2"/>
                </a:solidFill>
                <a:latin typeface="Calibri"/>
                <a:ea typeface="Calibri"/>
                <a:cs typeface="Calibri"/>
                <a:sym typeface="Calibri"/>
              </a:rPr>
              <a:t>states: "No person in the United States shall, on the basis of sex, be excluded from participation in, be denied the benefits of, or be subjected to discrimination under any education program or activity receiving Federal financial assistance."</a:t>
            </a:r>
            <a:endParaRPr sz="1400" b="0" i="0" u="none" strike="noStrike" cap="none">
              <a:solidFill>
                <a:srgbClr val="000000"/>
              </a:solidFill>
              <a:latin typeface="Arial"/>
              <a:ea typeface="Arial"/>
              <a:cs typeface="Arial"/>
              <a:sym typeface="Arial"/>
            </a:endParaRPr>
          </a:p>
        </p:txBody>
      </p:sp>
      <p:sp>
        <p:nvSpPr>
          <p:cNvPr id="553" name="Google Shape;553;p63"/>
          <p:cNvSpPr txBox="1"/>
          <p:nvPr/>
        </p:nvSpPr>
        <p:spPr>
          <a:xfrm>
            <a:off x="155121" y="0"/>
            <a:ext cx="8229600" cy="786970"/>
          </a:xfrm>
          <a:prstGeom prst="rect">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Clr>
                <a:schemeClr val="dk2"/>
              </a:buClr>
              <a:buSzPts val="3600"/>
              <a:buFont typeface="Calibri"/>
              <a:buNone/>
            </a:pPr>
            <a:r>
              <a:rPr lang="en-US" sz="3400" b="0" i="0" u="none" strike="noStrike" cap="none">
                <a:solidFill>
                  <a:schemeClr val="dk2"/>
                </a:solidFill>
                <a:latin typeface="Libre Franklin"/>
                <a:ea typeface="Libre Franklin"/>
                <a:cs typeface="Libre Franklin"/>
                <a:sym typeface="Libre Franklin"/>
              </a:rPr>
              <a:t>Title IX</a:t>
            </a:r>
            <a:endParaRPr sz="1200" b="0" i="0" u="none" strike="noStrike" cap="none">
              <a:solidFill>
                <a:srgbClr val="000000"/>
              </a:solidFill>
              <a:latin typeface="Arial"/>
              <a:ea typeface="Arial"/>
              <a:cs typeface="Arial"/>
              <a:sym typeface="Arial"/>
            </a:endParaRPr>
          </a:p>
        </p:txBody>
      </p:sp>
      <p:sp>
        <p:nvSpPr>
          <p:cNvPr id="554" name="Google Shape;554;p63"/>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12</a:t>
            </a:fld>
            <a:endParaRPr sz="1800" b="0" i="0" u="none" strike="noStrike" cap="none">
              <a:solidFill>
                <a:schemeClr val="dk1"/>
              </a:solidFill>
              <a:latin typeface="Calibri"/>
              <a:ea typeface="Calibri"/>
              <a:cs typeface="Calibri"/>
              <a:sym typeface="Calibri"/>
            </a:endParaRPr>
          </a:p>
        </p:txBody>
      </p:sp>
      <p:pic>
        <p:nvPicPr>
          <p:cNvPr id="555" name="Google Shape;555;p63"/>
          <p:cNvPicPr preferRelativeResize="0"/>
          <p:nvPr/>
        </p:nvPicPr>
        <p:blipFill rotWithShape="1">
          <a:blip r:embed="rId3">
            <a:alphaModFix/>
          </a:blip>
          <a:srcRect/>
          <a:stretch/>
        </p:blipFill>
        <p:spPr>
          <a:xfrm>
            <a:off x="165100" y="137205"/>
            <a:ext cx="1035051" cy="944789"/>
          </a:xfrm>
          <a:prstGeom prst="rect">
            <a:avLst/>
          </a:prstGeom>
          <a:noFill/>
          <a:ln>
            <a:noFill/>
          </a:ln>
        </p:spPr>
      </p:pic>
    </p:spTree>
    <p:extLst>
      <p:ext uri="{BB962C8B-B14F-4D97-AF65-F5344CB8AC3E}">
        <p14:creationId xmlns:p14="http://schemas.microsoft.com/office/powerpoint/2010/main" val="37531639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40"/>
        <p:cNvGrpSpPr/>
        <p:nvPr/>
      </p:nvGrpSpPr>
      <p:grpSpPr>
        <a:xfrm>
          <a:off x="0" y="0"/>
          <a:ext cx="0" cy="0"/>
          <a:chOff x="0" y="0"/>
          <a:chExt cx="0" cy="0"/>
        </a:xfrm>
      </p:grpSpPr>
      <p:sp>
        <p:nvSpPr>
          <p:cNvPr id="541" name="Google Shape;541;p62"/>
          <p:cNvSpPr txBox="1">
            <a:spLocks noGrp="1"/>
          </p:cNvSpPr>
          <p:nvPr>
            <p:ph type="title"/>
          </p:nvPr>
        </p:nvSpPr>
        <p:spPr>
          <a:xfrm>
            <a:off x="914400" y="0"/>
            <a:ext cx="8229600" cy="786970"/>
          </a:xfrm>
          <a:prstGeom prst="rect">
            <a:avLst/>
          </a:prstGeom>
          <a:noFill/>
          <a:ln>
            <a:noFill/>
          </a:ln>
        </p:spPr>
        <p:txBody>
          <a:bodyPr spcFirstLastPara="1" wrap="square" lIns="91425" tIns="45700" rIns="91425" bIns="45700" anchor="ctr" anchorCtr="0">
            <a:normAutofit/>
          </a:bodyPr>
          <a:lstStyle/>
          <a:p>
            <a:pPr>
              <a:buClr>
                <a:schemeClr val="dk2"/>
              </a:buClr>
              <a:buSzPts val="3600"/>
            </a:pPr>
            <a:r>
              <a:rPr lang="en-US" sz="3400">
                <a:latin typeface="Calibri Light"/>
                <a:ea typeface="Libre Franklin"/>
                <a:cs typeface="Calibri Light"/>
                <a:sym typeface="Libre Franklin"/>
              </a:rPr>
              <a:t>LAYERED PROTECTIONS</a:t>
            </a:r>
            <a:endParaRPr sz="3400">
              <a:latin typeface="Calibri Light" panose="020F0302020204030204" pitchFamily="34" charset="0"/>
              <a:ea typeface="Libre Franklin"/>
              <a:cs typeface="Calibri Light" panose="020F0302020204030204" pitchFamily="34" charset="0"/>
              <a:sym typeface="Libre Franklin"/>
            </a:endParaRPr>
          </a:p>
        </p:txBody>
      </p:sp>
      <p:sp>
        <p:nvSpPr>
          <p:cNvPr id="544" name="Google Shape;544;p62"/>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13</a:t>
            </a:fld>
            <a:endParaRPr sz="1800" b="0" i="0" u="none" strike="noStrike" cap="none">
              <a:solidFill>
                <a:schemeClr val="dk1"/>
              </a:solidFill>
              <a:latin typeface="Calibri"/>
              <a:ea typeface="Calibri"/>
              <a:cs typeface="Calibri"/>
              <a:sym typeface="Calibri"/>
            </a:endParaRPr>
          </a:p>
        </p:txBody>
      </p:sp>
      <p:pic>
        <p:nvPicPr>
          <p:cNvPr id="545" name="Google Shape;545;p62"/>
          <p:cNvPicPr preferRelativeResize="0"/>
          <p:nvPr/>
        </p:nvPicPr>
        <p:blipFill rotWithShape="1">
          <a:blip r:embed="rId3">
            <a:alphaModFix/>
          </a:blip>
          <a:srcRect/>
          <a:stretch/>
        </p:blipFill>
        <p:spPr>
          <a:xfrm>
            <a:off x="165100" y="137205"/>
            <a:ext cx="1035051" cy="944789"/>
          </a:xfrm>
          <a:prstGeom prst="rect">
            <a:avLst/>
          </a:prstGeom>
          <a:noFill/>
          <a:ln>
            <a:noFill/>
          </a:ln>
        </p:spPr>
      </p:pic>
      <p:grpSp>
        <p:nvGrpSpPr>
          <p:cNvPr id="4" name="Group 3">
            <a:extLst>
              <a:ext uri="{FF2B5EF4-FFF2-40B4-BE49-F238E27FC236}">
                <a16:creationId xmlns:a16="http://schemas.microsoft.com/office/drawing/2014/main" id="{4CDC86AB-BDBE-922C-E808-5D4CF5F31F94}"/>
              </a:ext>
            </a:extLst>
          </p:cNvPr>
          <p:cNvGrpSpPr/>
          <p:nvPr/>
        </p:nvGrpSpPr>
        <p:grpSpPr>
          <a:xfrm>
            <a:off x="912253" y="1083972"/>
            <a:ext cx="7501942" cy="4711520"/>
            <a:chOff x="912253" y="1717183"/>
            <a:chExt cx="6299914" cy="4078309"/>
          </a:xfrm>
        </p:grpSpPr>
        <p:sp>
          <p:nvSpPr>
            <p:cNvPr id="2" name="Oval 1">
              <a:extLst>
                <a:ext uri="{FF2B5EF4-FFF2-40B4-BE49-F238E27FC236}">
                  <a16:creationId xmlns:a16="http://schemas.microsoft.com/office/drawing/2014/main" id="{38CEE30E-1BEB-468B-8FD5-0C7C11F5F50E}"/>
                </a:ext>
              </a:extLst>
            </p:cNvPr>
            <p:cNvSpPr/>
            <p:nvPr/>
          </p:nvSpPr>
          <p:spPr>
            <a:xfrm>
              <a:off x="912253" y="1717183"/>
              <a:ext cx="4121238" cy="4078309"/>
            </a:xfrm>
            <a:prstGeom prst="ellipse">
              <a:avLst/>
            </a:prstGeom>
            <a:noFill/>
            <a:ln w="28575">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id="{127954F9-CA1A-3E6F-2B59-1041BE8BBAED}"/>
                </a:ext>
              </a:extLst>
            </p:cNvPr>
            <p:cNvSpPr/>
            <p:nvPr/>
          </p:nvSpPr>
          <p:spPr>
            <a:xfrm>
              <a:off x="3090929" y="1717183"/>
              <a:ext cx="4121238" cy="4078309"/>
            </a:xfrm>
            <a:prstGeom prst="ellipse">
              <a:avLst/>
            </a:prstGeom>
            <a:no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TextBox 4">
            <a:extLst>
              <a:ext uri="{FF2B5EF4-FFF2-40B4-BE49-F238E27FC236}">
                <a16:creationId xmlns:a16="http://schemas.microsoft.com/office/drawing/2014/main" id="{9E1410C2-B70C-1B90-8AEC-BEC4FE6F7A80}"/>
              </a:ext>
            </a:extLst>
          </p:cNvPr>
          <p:cNvSpPr txBox="1"/>
          <p:nvPr/>
        </p:nvSpPr>
        <p:spPr>
          <a:xfrm>
            <a:off x="1738648" y="2178675"/>
            <a:ext cx="1599126" cy="22467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a:solidFill>
                  <a:schemeClr val="bg2">
                    <a:lumMod val="76000"/>
                  </a:schemeClr>
                </a:solidFill>
              </a:rPr>
              <a:t>Title VII Employment</a:t>
            </a:r>
          </a:p>
          <a:p>
            <a:r>
              <a:rPr lang="en-US" sz="2000">
                <a:solidFill>
                  <a:schemeClr val="bg2">
                    <a:lumMod val="76000"/>
                  </a:schemeClr>
                </a:solidFill>
              </a:rPr>
              <a:t>Protections</a:t>
            </a:r>
          </a:p>
          <a:p>
            <a:r>
              <a:rPr lang="en-US" sz="2000">
                <a:solidFill>
                  <a:schemeClr val="bg2">
                    <a:lumMod val="76000"/>
                  </a:schemeClr>
                </a:solidFill>
              </a:rPr>
              <a:t>Redefined under the  Bostock case</a:t>
            </a:r>
          </a:p>
        </p:txBody>
      </p:sp>
      <p:sp>
        <p:nvSpPr>
          <p:cNvPr id="8" name="TextBox 7">
            <a:extLst>
              <a:ext uri="{FF2B5EF4-FFF2-40B4-BE49-F238E27FC236}">
                <a16:creationId xmlns:a16="http://schemas.microsoft.com/office/drawing/2014/main" id="{E93695F8-1698-8E41-E9BA-09810FBD0079}"/>
              </a:ext>
            </a:extLst>
          </p:cNvPr>
          <p:cNvSpPr txBox="1"/>
          <p:nvPr/>
        </p:nvSpPr>
        <p:spPr>
          <a:xfrm>
            <a:off x="6160394" y="2178675"/>
            <a:ext cx="1749379"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solidFill>
                  <a:schemeClr val="accent6">
                    <a:lumMod val="76000"/>
                  </a:schemeClr>
                </a:solidFill>
              </a:rPr>
              <a:t>Title IX Program Protections were stronger under Biden, but have reverted to Trump's rules </a:t>
            </a:r>
            <a:r>
              <a:rPr lang="en-US" sz="2000" dirty="0">
                <a:solidFill>
                  <a:schemeClr val="bg2">
                    <a:lumMod val="76000"/>
                  </a:schemeClr>
                </a:solidFill>
              </a:rPr>
              <a:t> </a:t>
            </a:r>
            <a:endParaRPr lang="en-US" dirty="0">
              <a:solidFill>
                <a:schemeClr val="bg2">
                  <a:lumMod val="76000"/>
                </a:schemeClr>
              </a:solidFill>
            </a:endParaRPr>
          </a:p>
        </p:txBody>
      </p:sp>
      <p:sp>
        <p:nvSpPr>
          <p:cNvPr id="9" name="TextBox 8">
            <a:extLst>
              <a:ext uri="{FF2B5EF4-FFF2-40B4-BE49-F238E27FC236}">
                <a16:creationId xmlns:a16="http://schemas.microsoft.com/office/drawing/2014/main" id="{FAA7120C-5E3F-D434-F76D-C7B11F25344C}"/>
              </a:ext>
            </a:extLst>
          </p:cNvPr>
          <p:cNvSpPr txBox="1"/>
          <p:nvPr/>
        </p:nvSpPr>
        <p:spPr>
          <a:xfrm>
            <a:off x="3813915" y="1997588"/>
            <a:ext cx="1695717" cy="31700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a:solidFill>
                  <a:schemeClr val="tx1"/>
                </a:solidFill>
              </a:rPr>
              <a:t>Our responsibility to provide service, advocacy support  and help to those directly and indirectly affected</a:t>
            </a:r>
            <a:r>
              <a:rPr lang="en-US" sz="2000">
                <a:solidFill>
                  <a:schemeClr val="bg2">
                    <a:lumMod val="76000"/>
                  </a:schemeClr>
                </a:solidFill>
              </a:rPr>
              <a:t> </a:t>
            </a:r>
            <a:endParaRPr lang="en-US">
              <a:solidFill>
                <a:schemeClr val="bg2">
                  <a:lumMod val="76000"/>
                </a:schemeClr>
              </a:solidFill>
            </a:endParaRPr>
          </a:p>
        </p:txBody>
      </p:sp>
    </p:spTree>
    <p:extLst>
      <p:ext uri="{BB962C8B-B14F-4D97-AF65-F5344CB8AC3E}">
        <p14:creationId xmlns:p14="http://schemas.microsoft.com/office/powerpoint/2010/main" val="23369381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40"/>
        <p:cNvGrpSpPr/>
        <p:nvPr/>
      </p:nvGrpSpPr>
      <p:grpSpPr>
        <a:xfrm>
          <a:off x="0" y="0"/>
          <a:ext cx="0" cy="0"/>
          <a:chOff x="0" y="0"/>
          <a:chExt cx="0" cy="0"/>
        </a:xfrm>
      </p:grpSpPr>
      <p:sp>
        <p:nvSpPr>
          <p:cNvPr id="541" name="Google Shape;541;p62"/>
          <p:cNvSpPr txBox="1">
            <a:spLocks noGrp="1"/>
          </p:cNvSpPr>
          <p:nvPr>
            <p:ph type="title"/>
          </p:nvPr>
        </p:nvSpPr>
        <p:spPr>
          <a:xfrm>
            <a:off x="914400" y="0"/>
            <a:ext cx="8229600" cy="786970"/>
          </a:xfrm>
          <a:prstGeom prst="rect">
            <a:avLst/>
          </a:prstGeom>
          <a:noFill/>
          <a:ln>
            <a:noFill/>
          </a:ln>
        </p:spPr>
        <p:txBody>
          <a:bodyPr spcFirstLastPara="1" wrap="square" lIns="91425" tIns="45700" rIns="91425" bIns="45700" anchor="ctr" anchorCtr="0">
            <a:normAutofit/>
          </a:bodyPr>
          <a:lstStyle/>
          <a:p>
            <a:r>
              <a:rPr lang="en-US" sz="3400">
                <a:latin typeface="Calibri Light"/>
                <a:cs typeface="Calibri Light"/>
                <a:sym typeface="Libre Franklin"/>
              </a:rPr>
              <a:t>SERVICE vs. ADVOCACY </a:t>
            </a:r>
            <a:endParaRPr lang="en-US"/>
          </a:p>
        </p:txBody>
      </p:sp>
      <p:sp>
        <p:nvSpPr>
          <p:cNvPr id="544" name="Google Shape;544;p62"/>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14</a:t>
            </a:fld>
            <a:endParaRPr sz="1800" b="0" i="0" u="none" strike="noStrike" cap="none">
              <a:solidFill>
                <a:schemeClr val="dk1"/>
              </a:solidFill>
              <a:latin typeface="Calibri"/>
              <a:ea typeface="Calibri"/>
              <a:cs typeface="Calibri"/>
              <a:sym typeface="Calibri"/>
            </a:endParaRPr>
          </a:p>
        </p:txBody>
      </p:sp>
      <p:pic>
        <p:nvPicPr>
          <p:cNvPr id="545" name="Google Shape;545;p62"/>
          <p:cNvPicPr preferRelativeResize="0"/>
          <p:nvPr/>
        </p:nvPicPr>
        <p:blipFill rotWithShape="1">
          <a:blip r:embed="rId3">
            <a:alphaModFix/>
          </a:blip>
          <a:srcRect/>
          <a:stretch/>
        </p:blipFill>
        <p:spPr>
          <a:xfrm>
            <a:off x="165100" y="137205"/>
            <a:ext cx="1035051" cy="944789"/>
          </a:xfrm>
          <a:prstGeom prst="rect">
            <a:avLst/>
          </a:prstGeom>
          <a:noFill/>
          <a:ln>
            <a:noFill/>
          </a:ln>
        </p:spPr>
      </p:pic>
      <p:pic>
        <p:nvPicPr>
          <p:cNvPr id="6" name="Picture 5" descr="A white background with black text&#10;&#10;Description automatically generated">
            <a:extLst>
              <a:ext uri="{FF2B5EF4-FFF2-40B4-BE49-F238E27FC236}">
                <a16:creationId xmlns:a16="http://schemas.microsoft.com/office/drawing/2014/main" id="{3A043CF7-08E8-EA4C-4E2B-6C7C69343F4D}"/>
              </a:ext>
            </a:extLst>
          </p:cNvPr>
          <p:cNvPicPr>
            <a:picLocks noChangeAspect="1"/>
          </p:cNvPicPr>
          <p:nvPr/>
        </p:nvPicPr>
        <p:blipFill>
          <a:blip r:embed="rId4"/>
          <a:srcRect t="45" r="2160" b="818"/>
          <a:stretch/>
        </p:blipFill>
        <p:spPr>
          <a:xfrm>
            <a:off x="444474" y="1073789"/>
            <a:ext cx="2970999" cy="4543843"/>
          </a:xfrm>
          <a:prstGeom prst="rect">
            <a:avLst/>
          </a:prstGeom>
        </p:spPr>
      </p:pic>
      <p:sp>
        <p:nvSpPr>
          <p:cNvPr id="10" name="TextBox 9">
            <a:extLst>
              <a:ext uri="{FF2B5EF4-FFF2-40B4-BE49-F238E27FC236}">
                <a16:creationId xmlns:a16="http://schemas.microsoft.com/office/drawing/2014/main" id="{A2FE6A3A-1959-8667-871D-8144BA0DD2C0}"/>
              </a:ext>
            </a:extLst>
          </p:cNvPr>
          <p:cNvSpPr txBox="1"/>
          <p:nvPr/>
        </p:nvSpPr>
        <p:spPr>
          <a:xfrm>
            <a:off x="3566583" y="1238250"/>
            <a:ext cx="5249333" cy="458587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t>GUIDING QUESTIONS:</a:t>
            </a:r>
          </a:p>
          <a:p>
            <a:pPr marL="285750" indent="-285750">
              <a:buChar char="•"/>
            </a:pPr>
            <a:r>
              <a:rPr lang="en-US" sz="2400" dirty="0"/>
              <a:t>What positions are protected by my contract?</a:t>
            </a:r>
            <a:endParaRPr lang="en-US" dirty="0"/>
          </a:p>
          <a:p>
            <a:pPr marL="285750" indent="-285750">
              <a:buChar char="•"/>
            </a:pPr>
            <a:r>
              <a:rPr lang="en-US" sz="2400" dirty="0"/>
              <a:t>Is this a student issue or an educator issue?</a:t>
            </a:r>
          </a:p>
          <a:p>
            <a:pPr marL="285750" indent="-285750">
              <a:buChar char="•"/>
            </a:pPr>
            <a:r>
              <a:rPr lang="en-US" sz="2400" dirty="0"/>
              <a:t>What School Policies/Current Language is in place? What changes need to happen?</a:t>
            </a:r>
          </a:p>
          <a:p>
            <a:pPr marL="285750" indent="-285750">
              <a:buChar char="•"/>
            </a:pPr>
            <a:r>
              <a:rPr lang="en-US" sz="2400" dirty="0"/>
              <a:t>How can we center the humanity and dignity of the people being affected?</a:t>
            </a:r>
          </a:p>
          <a:p>
            <a:endParaRPr lang="en-US"/>
          </a:p>
          <a:p>
            <a:endParaRPr lang="en-US"/>
          </a:p>
        </p:txBody>
      </p:sp>
    </p:spTree>
    <p:extLst>
      <p:ext uri="{BB962C8B-B14F-4D97-AF65-F5344CB8AC3E}">
        <p14:creationId xmlns:p14="http://schemas.microsoft.com/office/powerpoint/2010/main" val="1820583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457200" indent="-228600"/>
            <a:br>
              <a:rPr lang="en-US"/>
            </a:br>
            <a:r>
              <a:rPr lang="en-US"/>
              <a:t>Review the Laws in Your State</a:t>
            </a:r>
            <a:br>
              <a:rPr lang="en-US"/>
            </a:br>
            <a:endParaRPr lang="en-US"/>
          </a:p>
        </p:txBody>
      </p:sp>
      <p:sp>
        <p:nvSpPr>
          <p:cNvPr id="3" name="Text Placeholder 2"/>
          <p:cNvSpPr>
            <a:spLocks noGrp="1"/>
          </p:cNvSpPr>
          <p:nvPr>
            <p:ph type="body" idx="1"/>
          </p:nvPr>
        </p:nvSpPr>
        <p:spPr>
          <a:xfrm>
            <a:off x="300625" y="973301"/>
            <a:ext cx="5029635" cy="3774999"/>
          </a:xfrm>
        </p:spPr>
        <p:txBody>
          <a:bodyPr/>
          <a:lstStyle/>
          <a:p>
            <a:pPr marL="25400" indent="0">
              <a:buNone/>
            </a:pPr>
            <a:r>
              <a:rPr lang="en-US" sz="2400"/>
              <a:t>1. Go to </a:t>
            </a:r>
            <a:r>
              <a:rPr lang="en-US" sz="2400">
                <a:hlinkClick r:id="rId3"/>
              </a:rPr>
              <a:t>www.lgbtmap.org</a:t>
            </a:r>
            <a:r>
              <a:rPr lang="en-US" sz="2400"/>
              <a:t> and Click Equality Maps or use the QR Code</a:t>
            </a:r>
            <a:endParaRPr lang="en-US"/>
          </a:p>
          <a:p>
            <a:pPr marL="25400" indent="0">
              <a:buNone/>
            </a:pPr>
            <a:br>
              <a:rPr lang="en-US" sz="2400"/>
            </a:br>
            <a:r>
              <a:rPr lang="en-US" sz="2400"/>
              <a:t>2. Select “Choose a State” in the drop down menu.</a:t>
            </a:r>
            <a:br>
              <a:rPr lang="en-US" sz="2400"/>
            </a:br>
            <a:endParaRPr lang="en-US" sz="2400"/>
          </a:p>
          <a:p>
            <a:pPr marL="25400" indent="0">
              <a:buNone/>
            </a:pPr>
            <a:r>
              <a:rPr lang="en-US" sz="2400"/>
              <a:t>3. Select a state and review the data. </a:t>
            </a:r>
            <a:endParaRPr lang="en-US"/>
          </a:p>
          <a:p>
            <a:pPr marL="25400" indent="0">
              <a:buNone/>
            </a:pPr>
            <a:endParaRPr lang="en-US" sz="2400" i="1"/>
          </a:p>
          <a:p>
            <a:pPr marL="25400" indent="0">
              <a:buNone/>
            </a:pPr>
            <a:r>
              <a:rPr lang="en-US" sz="2400" i="1"/>
              <a:t>How might this data impact members who are transitioning or transgender in your selected state?</a:t>
            </a:r>
            <a:br>
              <a:rPr lang="en-US" sz="2400"/>
            </a:br>
            <a:endParaRPr lang="en-US" sz="2400"/>
          </a:p>
        </p:txBody>
      </p:sp>
      <p:pic>
        <p:nvPicPr>
          <p:cNvPr id="6" name="Picture 2" descr="Qr code&#10;&#10;Description automatically generated">
            <a:extLst>
              <a:ext uri="{FF2B5EF4-FFF2-40B4-BE49-F238E27FC236}">
                <a16:creationId xmlns:a16="http://schemas.microsoft.com/office/drawing/2014/main" id="{CAC585FC-189A-6A32-70BF-A212983852E6}"/>
              </a:ext>
            </a:extLst>
          </p:cNvPr>
          <p:cNvPicPr>
            <a:picLocks noChangeAspect="1"/>
          </p:cNvPicPr>
          <p:nvPr/>
        </p:nvPicPr>
        <p:blipFill>
          <a:blip r:embed="rId4"/>
          <a:stretch>
            <a:fillRect/>
          </a:stretch>
        </p:blipFill>
        <p:spPr>
          <a:xfrm>
            <a:off x="5622483" y="1784481"/>
            <a:ext cx="3211723" cy="3170448"/>
          </a:xfrm>
          <a:prstGeom prst="rect">
            <a:avLst/>
          </a:prstGeom>
        </p:spPr>
      </p:pic>
    </p:spTree>
    <p:extLst>
      <p:ext uri="{BB962C8B-B14F-4D97-AF65-F5344CB8AC3E}">
        <p14:creationId xmlns:p14="http://schemas.microsoft.com/office/powerpoint/2010/main" val="37512919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97852" y="-156795"/>
            <a:ext cx="3318551" cy="1088068"/>
          </a:xfrm>
        </p:spPr>
        <p:txBody>
          <a:bodyPr/>
          <a:lstStyle/>
          <a:p>
            <a:r>
              <a:rPr lang="en-US" b="1">
                <a:latin typeface="Calibri" panose="020F0502020204030204" pitchFamily="34" charset="0"/>
                <a:cs typeface="Calibri" panose="020F0502020204030204" pitchFamily="34" charset="0"/>
              </a:rPr>
              <a:t>Key Ideas</a:t>
            </a:r>
          </a:p>
        </p:txBody>
      </p:sp>
      <p:sp>
        <p:nvSpPr>
          <p:cNvPr id="3" name="Content Placeholder 2"/>
          <p:cNvSpPr>
            <a:spLocks noGrp="1"/>
          </p:cNvSpPr>
          <p:nvPr>
            <p:ph idx="1"/>
          </p:nvPr>
        </p:nvSpPr>
        <p:spPr>
          <a:xfrm>
            <a:off x="2954226" y="1081317"/>
            <a:ext cx="5837984" cy="4690945"/>
          </a:xfrm>
        </p:spPr>
        <p:txBody>
          <a:bodyPr spcFirstLastPara="1" wrap="square" lIns="91425" tIns="45700" rIns="91425" bIns="45700" anchor="t" anchorCtr="0">
            <a:noAutofit/>
          </a:bodyPr>
          <a:lstStyle/>
          <a:p>
            <a:r>
              <a:rPr lang="en-US" sz="3200" dirty="0">
                <a:latin typeface="Calibri"/>
                <a:cs typeface="Calibri"/>
              </a:rPr>
              <a:t>At least for now, </a:t>
            </a:r>
            <a:r>
              <a:rPr lang="en-US" sz="3200" u="sng" dirty="0">
                <a:latin typeface="Calibri"/>
                <a:cs typeface="Calibri"/>
              </a:rPr>
              <a:t>ALL </a:t>
            </a:r>
            <a:r>
              <a:rPr lang="en-US" sz="3200" dirty="0">
                <a:latin typeface="Calibri"/>
                <a:cs typeface="Calibri"/>
              </a:rPr>
              <a:t>LGBTQ+ workers are protected under Bostock - BUT Bostock is limited to Employment</a:t>
            </a:r>
          </a:p>
          <a:p>
            <a:r>
              <a:rPr lang="en-US" dirty="0"/>
              <a:t>Title IX has some limited application.</a:t>
            </a:r>
          </a:p>
          <a:p>
            <a:r>
              <a:rPr lang="en-US" dirty="0"/>
              <a:t>State &amp; local laws and language in the CBA or board policy are more important than ever.</a:t>
            </a:r>
          </a:p>
          <a:p>
            <a:endParaRPr lang="en-US" dirty="0">
              <a:latin typeface="Calibri" panose="020F0502020204030204" pitchFamily="34" charset="0"/>
              <a:cs typeface="Calibri" panose="020F0502020204030204" pitchFamily="34" charset="0"/>
            </a:endParaRPr>
          </a:p>
        </p:txBody>
      </p:sp>
      <p:pic>
        <p:nvPicPr>
          <p:cNvPr id="32" name="Picture 31"/>
          <p:cNvPicPr>
            <a:picLocks noChangeAspect="1"/>
          </p:cNvPicPr>
          <p:nvPr/>
        </p:nvPicPr>
        <p:blipFill rotWithShape="1">
          <a:blip r:embed="rId2"/>
          <a:srcRect l="23345" r="20898"/>
          <a:stretch/>
        </p:blipFill>
        <p:spPr>
          <a:xfrm>
            <a:off x="682402" y="1219736"/>
            <a:ext cx="2275865" cy="4081784"/>
          </a:xfrm>
          <a:prstGeom prst="rect">
            <a:avLst/>
          </a:prstGeom>
        </p:spPr>
      </p:pic>
    </p:spTree>
    <p:extLst>
      <p:ext uri="{BB962C8B-B14F-4D97-AF65-F5344CB8AC3E}">
        <p14:creationId xmlns:p14="http://schemas.microsoft.com/office/powerpoint/2010/main" val="30240254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46"/>
        <p:cNvGrpSpPr/>
        <p:nvPr/>
      </p:nvGrpSpPr>
      <p:grpSpPr>
        <a:xfrm>
          <a:off x="0" y="0"/>
          <a:ext cx="0" cy="0"/>
          <a:chOff x="0" y="0"/>
          <a:chExt cx="0" cy="0"/>
        </a:xfrm>
      </p:grpSpPr>
      <p:sp>
        <p:nvSpPr>
          <p:cNvPr id="947" name="Google Shape;947;g1468bb3220c_0_112"/>
          <p:cNvSpPr txBox="1">
            <a:spLocks noGrp="1"/>
          </p:cNvSpPr>
          <p:nvPr>
            <p:ph type="title"/>
          </p:nvPr>
        </p:nvSpPr>
        <p:spPr>
          <a:xfrm>
            <a:off x="366408" y="0"/>
            <a:ext cx="8318400" cy="11430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a:t>PROBLEM vs. ISSUE</a:t>
            </a:r>
            <a:endParaRPr/>
          </a:p>
        </p:txBody>
      </p:sp>
      <p:sp>
        <p:nvSpPr>
          <p:cNvPr id="948" name="Google Shape;948;g1468bb3220c_0_112"/>
          <p:cNvSpPr>
            <a:spLocks noGrp="1"/>
          </p:cNvSpPr>
          <p:nvPr>
            <p:ph type="dgm" idx="2"/>
          </p:nvPr>
        </p:nvSpPr>
        <p:spPr>
          <a:xfrm>
            <a:off x="-51881" y="817123"/>
            <a:ext cx="9125931" cy="5350213"/>
          </a:xfrm>
          <a:prstGeom prst="rect">
            <a:avLst/>
          </a:prstGeom>
        </p:spPr>
        <p:txBody>
          <a:bodyPr spcFirstLastPara="1" wrap="square" lIns="91425" tIns="45700" rIns="91425" bIns="45700" anchor="t" anchorCtr="0">
            <a:noAutofit/>
          </a:bodyPr>
          <a:lstStyle/>
          <a:p>
            <a:pPr marL="457200" lvl="0" indent="-419100" algn="l" rtl="0">
              <a:lnSpc>
                <a:spcPct val="90000"/>
              </a:lnSpc>
              <a:spcBef>
                <a:spcPts val="1200"/>
              </a:spcBef>
              <a:spcAft>
                <a:spcPts val="0"/>
              </a:spcAft>
              <a:buClr>
                <a:srgbClr val="404040"/>
              </a:buClr>
              <a:buSzPts val="3000"/>
              <a:buChar char="-"/>
            </a:pPr>
            <a:r>
              <a:rPr lang="en-US" sz="3000" b="1">
                <a:solidFill>
                  <a:srgbClr val="404040"/>
                </a:solidFill>
              </a:rPr>
              <a:t>Campaigns</a:t>
            </a:r>
            <a:r>
              <a:rPr lang="en-US" sz="3000">
                <a:solidFill>
                  <a:srgbClr val="404040"/>
                </a:solidFill>
              </a:rPr>
              <a:t> start with issues that workers have value-based solidarity around.</a:t>
            </a:r>
            <a:endParaRPr sz="3000">
              <a:solidFill>
                <a:srgbClr val="404040"/>
              </a:solidFill>
            </a:endParaRPr>
          </a:p>
          <a:p>
            <a:pPr marL="457200" lvl="0" indent="-419100" algn="l" rtl="0">
              <a:lnSpc>
                <a:spcPct val="90000"/>
              </a:lnSpc>
              <a:spcBef>
                <a:spcPts val="0"/>
              </a:spcBef>
              <a:spcAft>
                <a:spcPts val="0"/>
              </a:spcAft>
              <a:buClr>
                <a:srgbClr val="404040"/>
              </a:buClr>
              <a:buSzPts val="3000"/>
              <a:buChar char="-"/>
            </a:pPr>
            <a:r>
              <a:rPr lang="en-US" sz="3000">
                <a:solidFill>
                  <a:srgbClr val="404040"/>
                </a:solidFill>
              </a:rPr>
              <a:t>An </a:t>
            </a:r>
            <a:r>
              <a:rPr lang="en-US" sz="3000" b="1" i="1">
                <a:solidFill>
                  <a:srgbClr val="404040"/>
                </a:solidFill>
              </a:rPr>
              <a:t>issue</a:t>
            </a:r>
            <a:r>
              <a:rPr lang="en-US" sz="3000">
                <a:solidFill>
                  <a:srgbClr val="404040"/>
                </a:solidFill>
              </a:rPr>
              <a:t> is a slice of a workplace </a:t>
            </a:r>
            <a:r>
              <a:rPr lang="en-US" sz="3000" i="1">
                <a:solidFill>
                  <a:srgbClr val="404040"/>
                </a:solidFill>
              </a:rPr>
              <a:t>problem</a:t>
            </a:r>
            <a:r>
              <a:rPr lang="en-US" sz="3000">
                <a:solidFill>
                  <a:srgbClr val="404040"/>
                </a:solidFill>
              </a:rPr>
              <a:t>.</a:t>
            </a:r>
            <a:endParaRPr sz="3000">
              <a:solidFill>
                <a:srgbClr val="404040"/>
              </a:solidFill>
            </a:endParaRPr>
          </a:p>
          <a:p>
            <a:pPr marL="457200" lvl="0" indent="-419100" algn="l" rtl="0">
              <a:lnSpc>
                <a:spcPct val="90000"/>
              </a:lnSpc>
              <a:spcBef>
                <a:spcPts val="0"/>
              </a:spcBef>
              <a:spcAft>
                <a:spcPts val="0"/>
              </a:spcAft>
              <a:buClr>
                <a:srgbClr val="404040"/>
              </a:buClr>
              <a:buSzPts val="3000"/>
              <a:buChar char="-"/>
            </a:pPr>
            <a:r>
              <a:rPr lang="en-US" sz="3000">
                <a:solidFill>
                  <a:srgbClr val="404040"/>
                </a:solidFill>
              </a:rPr>
              <a:t>Often a </a:t>
            </a:r>
            <a:r>
              <a:rPr lang="en-US" sz="3000" b="1" i="1">
                <a:solidFill>
                  <a:srgbClr val="404040"/>
                </a:solidFill>
              </a:rPr>
              <a:t>problem</a:t>
            </a:r>
            <a:r>
              <a:rPr lang="en-US" sz="3000" b="1">
                <a:solidFill>
                  <a:srgbClr val="404040"/>
                </a:solidFill>
              </a:rPr>
              <a:t> can have different </a:t>
            </a:r>
            <a:r>
              <a:rPr lang="en-US" sz="3000" b="1" i="1">
                <a:solidFill>
                  <a:srgbClr val="404040"/>
                </a:solidFill>
              </a:rPr>
              <a:t>issues</a:t>
            </a:r>
            <a:r>
              <a:rPr lang="en-US" sz="3000">
                <a:solidFill>
                  <a:srgbClr val="404040"/>
                </a:solidFill>
              </a:rPr>
              <a:t> depending on the perspective of the people we are working with.</a:t>
            </a:r>
            <a:endParaRPr sz="3000">
              <a:solidFill>
                <a:srgbClr val="404040"/>
              </a:solidFill>
            </a:endParaRPr>
          </a:p>
          <a:p>
            <a:pPr marL="457200" lvl="0" indent="-419100" algn="l" rtl="0">
              <a:lnSpc>
                <a:spcPct val="90000"/>
              </a:lnSpc>
              <a:spcBef>
                <a:spcPts val="0"/>
              </a:spcBef>
              <a:spcAft>
                <a:spcPts val="0"/>
              </a:spcAft>
              <a:buClr>
                <a:srgbClr val="404040"/>
              </a:buClr>
              <a:buSzPts val="3000"/>
              <a:buChar char="-"/>
            </a:pPr>
            <a:r>
              <a:rPr lang="en-US" sz="3000">
                <a:solidFill>
                  <a:srgbClr val="404040"/>
                </a:solidFill>
              </a:rPr>
              <a:t>It is</a:t>
            </a:r>
            <a:r>
              <a:rPr lang="en-US" sz="3000" b="1">
                <a:solidFill>
                  <a:srgbClr val="404040"/>
                </a:solidFill>
              </a:rPr>
              <a:t> KEY</a:t>
            </a:r>
            <a:r>
              <a:rPr lang="en-US" sz="3000">
                <a:solidFill>
                  <a:srgbClr val="404040"/>
                </a:solidFill>
              </a:rPr>
              <a:t> to get enough input on what the</a:t>
            </a:r>
            <a:r>
              <a:rPr lang="en-US" sz="3000" i="1">
                <a:solidFill>
                  <a:srgbClr val="404040"/>
                </a:solidFill>
              </a:rPr>
              <a:t> issues</a:t>
            </a:r>
            <a:r>
              <a:rPr lang="en-US" sz="3000">
                <a:solidFill>
                  <a:srgbClr val="404040"/>
                </a:solidFill>
              </a:rPr>
              <a:t> are that make up the </a:t>
            </a:r>
            <a:r>
              <a:rPr lang="en-US" sz="3000" i="1">
                <a:solidFill>
                  <a:srgbClr val="404040"/>
                </a:solidFill>
              </a:rPr>
              <a:t>problem</a:t>
            </a:r>
            <a:r>
              <a:rPr lang="en-US" sz="3000">
                <a:solidFill>
                  <a:srgbClr val="404040"/>
                </a:solidFill>
              </a:rPr>
              <a:t> so that YOU do not drive the solution.</a:t>
            </a:r>
          </a:p>
          <a:p>
            <a:pPr lvl="0" indent="-419100">
              <a:lnSpc>
                <a:spcPct val="90000"/>
              </a:lnSpc>
              <a:spcBef>
                <a:spcPts val="0"/>
              </a:spcBef>
              <a:buClr>
                <a:srgbClr val="404040"/>
              </a:buClr>
              <a:buSzPts val="3000"/>
              <a:buChar char="-"/>
            </a:pPr>
            <a:r>
              <a:rPr lang="en-US" sz="3000">
                <a:solidFill>
                  <a:srgbClr val="404040"/>
                </a:solidFill>
              </a:rPr>
              <a:t>Investigating the issue is necessary but not sufficient – we also need to identify workers’ </a:t>
            </a:r>
            <a:r>
              <a:rPr lang="en-US" sz="3000" b="1">
                <a:solidFill>
                  <a:srgbClr val="404040"/>
                </a:solidFill>
              </a:rPr>
              <a:t>SHARED</a:t>
            </a:r>
            <a:r>
              <a:rPr lang="en-US" sz="3000">
                <a:solidFill>
                  <a:srgbClr val="404040"/>
                </a:solidFill>
              </a:rPr>
              <a:t> values – </a:t>
            </a:r>
            <a:r>
              <a:rPr lang="en-US" sz="3000" b="1">
                <a:solidFill>
                  <a:srgbClr val="404040"/>
                </a:solidFill>
              </a:rPr>
              <a:t>WHY</a:t>
            </a:r>
            <a:r>
              <a:rPr lang="en-US" sz="3000">
                <a:solidFill>
                  <a:srgbClr val="404040"/>
                </a:solidFill>
              </a:rPr>
              <a:t> is this an issue? </a:t>
            </a:r>
            <a:r>
              <a:rPr lang="en-US" sz="3000" b="1">
                <a:solidFill>
                  <a:srgbClr val="404040"/>
                </a:solidFill>
              </a:rPr>
              <a:t>WHY</a:t>
            </a:r>
            <a:r>
              <a:rPr lang="en-US" sz="3000">
                <a:solidFill>
                  <a:srgbClr val="404040"/>
                </a:solidFill>
              </a:rPr>
              <a:t> do you want to fix this? </a:t>
            </a:r>
            <a:endParaRPr sz="3000">
              <a:solidFill>
                <a:srgbClr val="404040"/>
              </a:solidFill>
            </a:endParaRPr>
          </a:p>
          <a:p>
            <a:pPr marL="0" lvl="0" indent="0" algn="l" rtl="0">
              <a:spcBef>
                <a:spcPts val="640"/>
              </a:spcBef>
              <a:spcAft>
                <a:spcPts val="0"/>
              </a:spcAft>
              <a:buNone/>
            </a:pPr>
            <a:endParaRPr/>
          </a:p>
        </p:txBody>
      </p:sp>
    </p:spTree>
    <p:extLst>
      <p:ext uri="{BB962C8B-B14F-4D97-AF65-F5344CB8AC3E}">
        <p14:creationId xmlns:p14="http://schemas.microsoft.com/office/powerpoint/2010/main" val="16675398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53"/>
        <p:cNvGrpSpPr/>
        <p:nvPr/>
      </p:nvGrpSpPr>
      <p:grpSpPr>
        <a:xfrm>
          <a:off x="0" y="0"/>
          <a:ext cx="0" cy="0"/>
          <a:chOff x="0" y="0"/>
          <a:chExt cx="0" cy="0"/>
        </a:xfrm>
      </p:grpSpPr>
      <p:sp>
        <p:nvSpPr>
          <p:cNvPr id="954" name="Google Shape;954;g1468bb3220c_0_193"/>
          <p:cNvSpPr txBox="1">
            <a:spLocks noGrp="1"/>
          </p:cNvSpPr>
          <p:nvPr>
            <p:ph type="title"/>
          </p:nvPr>
        </p:nvSpPr>
        <p:spPr>
          <a:xfrm>
            <a:off x="204281" y="230279"/>
            <a:ext cx="8229600" cy="690606"/>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US"/>
              <a:t>PROBLEM        vs.         ISSUE</a:t>
            </a:r>
            <a:endParaRPr/>
          </a:p>
        </p:txBody>
      </p:sp>
      <p:pic>
        <p:nvPicPr>
          <p:cNvPr id="955" name="Google Shape;955;g1468bb3220c_0_193"/>
          <p:cNvPicPr preferRelativeResize="0"/>
          <p:nvPr/>
        </p:nvPicPr>
        <p:blipFill rotWithShape="1">
          <a:blip r:embed="rId3">
            <a:alphaModFix/>
          </a:blip>
          <a:srcRect l="1516" b="-5196"/>
          <a:stretch/>
        </p:blipFill>
        <p:spPr>
          <a:xfrm>
            <a:off x="811230" y="1234757"/>
            <a:ext cx="7844698" cy="3152080"/>
          </a:xfrm>
          <a:prstGeom prst="rect">
            <a:avLst/>
          </a:prstGeom>
          <a:noFill/>
          <a:ln>
            <a:noFill/>
          </a:ln>
        </p:spPr>
      </p:pic>
      <p:sp>
        <p:nvSpPr>
          <p:cNvPr id="2" name="TextBox 1"/>
          <p:cNvSpPr txBox="1"/>
          <p:nvPr/>
        </p:nvSpPr>
        <p:spPr>
          <a:xfrm>
            <a:off x="400388" y="4386837"/>
            <a:ext cx="8613910" cy="1569660"/>
          </a:xfrm>
          <a:prstGeom prst="rect">
            <a:avLst/>
          </a:prstGeom>
          <a:noFill/>
        </p:spPr>
        <p:txBody>
          <a:bodyPr wrap="square" rtlCol="0">
            <a:spAutoFit/>
          </a:bodyPr>
          <a:lstStyle/>
          <a:p>
            <a:r>
              <a:rPr lang="en-US" sz="3200"/>
              <a:t>Values that build a relatable “why” </a:t>
            </a:r>
          </a:p>
          <a:p>
            <a:r>
              <a:rPr lang="en-US" sz="3200"/>
              <a:t>	Deserve safe and reliable transportation</a:t>
            </a:r>
          </a:p>
          <a:p>
            <a:r>
              <a:rPr lang="en-US" sz="3200"/>
              <a:t>	Access to quality parts</a:t>
            </a:r>
          </a:p>
        </p:txBody>
      </p:sp>
    </p:spTree>
    <p:extLst>
      <p:ext uri="{BB962C8B-B14F-4D97-AF65-F5344CB8AC3E}">
        <p14:creationId xmlns:p14="http://schemas.microsoft.com/office/powerpoint/2010/main" val="19666761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67"/>
        <p:cNvGrpSpPr/>
        <p:nvPr/>
      </p:nvGrpSpPr>
      <p:grpSpPr>
        <a:xfrm>
          <a:off x="0" y="0"/>
          <a:ext cx="0" cy="0"/>
          <a:chOff x="0" y="0"/>
          <a:chExt cx="0" cy="0"/>
        </a:xfrm>
      </p:grpSpPr>
      <p:sp>
        <p:nvSpPr>
          <p:cNvPr id="968" name="Google Shape;968;g1468bb3220c_0_20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EXAMPLE- Problem and Issue</a:t>
            </a:r>
            <a:endParaRPr/>
          </a:p>
        </p:txBody>
      </p:sp>
      <p:sp>
        <p:nvSpPr>
          <p:cNvPr id="969" name="Google Shape;969;g1468bb3220c_0_206"/>
          <p:cNvSpPr txBox="1">
            <a:spLocks noGrp="1"/>
          </p:cNvSpPr>
          <p:nvPr>
            <p:ph type="body" idx="1"/>
          </p:nvPr>
        </p:nvSpPr>
        <p:spPr>
          <a:xfrm>
            <a:off x="262647" y="683136"/>
            <a:ext cx="8699770" cy="4950000"/>
          </a:xfrm>
          <a:prstGeom prst="rect">
            <a:avLst/>
          </a:prstGeom>
        </p:spPr>
        <p:txBody>
          <a:bodyPr spcFirstLastPara="1" wrap="square" lIns="91425" tIns="45700" rIns="91425" bIns="45700" anchor="t" anchorCtr="0">
            <a:noAutofit/>
          </a:bodyPr>
          <a:lstStyle/>
          <a:p>
            <a:pPr marL="0" indent="0">
              <a:lnSpc>
                <a:spcPct val="120000"/>
              </a:lnSpc>
              <a:spcBef>
                <a:spcPts val="800"/>
              </a:spcBef>
              <a:buClr>
                <a:schemeClr val="dk1"/>
              </a:buClr>
              <a:buSzPts val="1100"/>
              <a:buNone/>
            </a:pPr>
            <a:r>
              <a:rPr lang="en-US" sz="2400">
                <a:solidFill>
                  <a:srgbClr val="1CADE4"/>
                </a:solidFill>
              </a:rPr>
              <a:t> </a:t>
            </a:r>
            <a:r>
              <a:rPr lang="en-US" sz="2400" b="1">
                <a:solidFill>
                  <a:srgbClr val="404040"/>
                </a:solidFill>
              </a:rPr>
              <a:t>PROBLEM</a:t>
            </a:r>
            <a:r>
              <a:rPr lang="en-US" sz="2400">
                <a:solidFill>
                  <a:srgbClr val="404040"/>
                </a:solidFill>
              </a:rPr>
              <a:t> -Our school is hostile to LGBTQ+ staff and students</a:t>
            </a:r>
          </a:p>
          <a:p>
            <a:pPr marL="0" lvl="0" indent="0" algn="l" rtl="0">
              <a:lnSpc>
                <a:spcPct val="120000"/>
              </a:lnSpc>
              <a:spcBef>
                <a:spcPts val="400"/>
              </a:spcBef>
              <a:spcAft>
                <a:spcPts val="0"/>
              </a:spcAft>
              <a:buNone/>
            </a:pPr>
            <a:r>
              <a:rPr lang="en-US" sz="2400">
                <a:solidFill>
                  <a:srgbClr val="1CADE4"/>
                </a:solidFill>
              </a:rPr>
              <a:t>◦ </a:t>
            </a:r>
            <a:r>
              <a:rPr lang="en-US" sz="2400" b="1">
                <a:solidFill>
                  <a:srgbClr val="404040"/>
                </a:solidFill>
              </a:rPr>
              <a:t>Issue</a:t>
            </a:r>
            <a:r>
              <a:rPr lang="en-US" sz="2400">
                <a:solidFill>
                  <a:srgbClr val="404040"/>
                </a:solidFill>
              </a:rPr>
              <a:t> – There are no gender inclusive bathrooms and/or transgender students are forced to use the wrong restroom</a:t>
            </a:r>
          </a:p>
          <a:p>
            <a:pPr marL="0" lvl="0" indent="0" algn="l" rtl="0">
              <a:lnSpc>
                <a:spcPct val="120000"/>
              </a:lnSpc>
              <a:spcBef>
                <a:spcPts val="400"/>
              </a:spcBef>
              <a:spcAft>
                <a:spcPts val="0"/>
              </a:spcAft>
              <a:buNone/>
            </a:pPr>
            <a:r>
              <a:rPr lang="en-US" sz="2400">
                <a:solidFill>
                  <a:srgbClr val="404040"/>
                </a:solidFill>
              </a:rPr>
              <a:t>	</a:t>
            </a:r>
            <a:r>
              <a:rPr lang="en-US" sz="2400" b="1">
                <a:solidFill>
                  <a:srgbClr val="404040"/>
                </a:solidFill>
              </a:rPr>
              <a:t>Values</a:t>
            </a:r>
            <a:r>
              <a:rPr lang="en-US" sz="2400">
                <a:solidFill>
                  <a:srgbClr val="404040"/>
                </a:solidFill>
              </a:rPr>
              <a:t> – Equity, Safety, Personal Choice, Student Choice</a:t>
            </a:r>
            <a:endParaRPr sz="2400">
              <a:solidFill>
                <a:srgbClr val="404040"/>
              </a:solidFill>
            </a:endParaRPr>
          </a:p>
          <a:p>
            <a:pPr marL="0" indent="0">
              <a:lnSpc>
                <a:spcPct val="120000"/>
              </a:lnSpc>
              <a:spcBef>
                <a:spcPts val="400"/>
              </a:spcBef>
              <a:buNone/>
            </a:pPr>
            <a:r>
              <a:rPr lang="en-US" sz="2400">
                <a:solidFill>
                  <a:srgbClr val="1CADE4"/>
                </a:solidFill>
              </a:rPr>
              <a:t>◦ </a:t>
            </a:r>
            <a:r>
              <a:rPr lang="en-US" sz="2400" b="1">
                <a:solidFill>
                  <a:srgbClr val="404040"/>
                </a:solidFill>
              </a:rPr>
              <a:t>Issue</a:t>
            </a:r>
            <a:r>
              <a:rPr lang="en-US" sz="2400">
                <a:solidFill>
                  <a:srgbClr val="404040"/>
                </a:solidFill>
              </a:rPr>
              <a:t> – Our healthcare and leave benefits do not cover non-“traditional” family structures or are not fully accessible to people with same-gender partners.</a:t>
            </a:r>
          </a:p>
          <a:p>
            <a:pPr marL="0" indent="0">
              <a:lnSpc>
                <a:spcPct val="120000"/>
              </a:lnSpc>
              <a:spcBef>
                <a:spcPts val="400"/>
              </a:spcBef>
              <a:buNone/>
            </a:pPr>
            <a:r>
              <a:rPr lang="en-US" sz="2400" b="1">
                <a:solidFill>
                  <a:srgbClr val="404040"/>
                </a:solidFill>
              </a:rPr>
              <a:t>	Values – </a:t>
            </a:r>
            <a:r>
              <a:rPr lang="en-US" sz="2400">
                <a:solidFill>
                  <a:srgbClr val="404040"/>
                </a:solidFill>
              </a:rPr>
              <a:t>Equitable Access, Fair Pay, Family </a:t>
            </a:r>
            <a:endParaRPr sz="2400" b="1">
              <a:solidFill>
                <a:srgbClr val="404040"/>
              </a:solidFill>
            </a:endParaRPr>
          </a:p>
          <a:p>
            <a:pPr marL="0" lvl="0" indent="0" algn="l" rtl="0">
              <a:lnSpc>
                <a:spcPct val="120000"/>
              </a:lnSpc>
              <a:spcBef>
                <a:spcPts val="400"/>
              </a:spcBef>
              <a:spcAft>
                <a:spcPts val="400"/>
              </a:spcAft>
              <a:buNone/>
            </a:pPr>
            <a:r>
              <a:rPr lang="en-US" sz="2400">
                <a:solidFill>
                  <a:srgbClr val="1CADE4"/>
                </a:solidFill>
              </a:rPr>
              <a:t>◦ </a:t>
            </a:r>
            <a:r>
              <a:rPr lang="en-US" sz="2400" b="1">
                <a:solidFill>
                  <a:srgbClr val="404040"/>
                </a:solidFill>
              </a:rPr>
              <a:t>Issue</a:t>
            </a:r>
            <a:r>
              <a:rPr lang="en-US" sz="2400">
                <a:solidFill>
                  <a:srgbClr val="404040"/>
                </a:solidFill>
              </a:rPr>
              <a:t> – Our administration forces us to “out” trans and queer students to their families.</a:t>
            </a:r>
          </a:p>
          <a:p>
            <a:pPr marL="0" lvl="0" indent="0" algn="l" rtl="0">
              <a:lnSpc>
                <a:spcPct val="120000"/>
              </a:lnSpc>
              <a:spcBef>
                <a:spcPts val="400"/>
              </a:spcBef>
              <a:spcAft>
                <a:spcPts val="400"/>
              </a:spcAft>
              <a:buNone/>
            </a:pPr>
            <a:r>
              <a:rPr lang="en-US" sz="2400">
                <a:solidFill>
                  <a:srgbClr val="404040"/>
                </a:solidFill>
              </a:rPr>
              <a:t>	</a:t>
            </a:r>
            <a:r>
              <a:rPr lang="en-US" sz="2400" b="1">
                <a:solidFill>
                  <a:srgbClr val="404040"/>
                </a:solidFill>
              </a:rPr>
              <a:t>Values-</a:t>
            </a:r>
            <a:r>
              <a:rPr lang="en-US" sz="2400">
                <a:solidFill>
                  <a:srgbClr val="404040"/>
                </a:solidFill>
              </a:rPr>
              <a:t> Professional Judgement, Safety, Student Choice</a:t>
            </a:r>
            <a:endParaRPr/>
          </a:p>
        </p:txBody>
      </p:sp>
    </p:spTree>
    <p:extLst>
      <p:ext uri="{BB962C8B-B14F-4D97-AF65-F5344CB8AC3E}">
        <p14:creationId xmlns:p14="http://schemas.microsoft.com/office/powerpoint/2010/main" val="18155227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4511" y="146171"/>
            <a:ext cx="7543800" cy="625425"/>
          </a:xfrm>
        </p:spPr>
        <p:txBody>
          <a:bodyPr>
            <a:normAutofit fontScale="90000"/>
          </a:bodyPr>
          <a:lstStyle/>
          <a:p>
            <a:pPr>
              <a:defRPr/>
            </a:pPr>
            <a:r>
              <a:rPr lang="en-US"/>
              <a:t>Issues Lead to Collective Action</a:t>
            </a:r>
            <a:endParaRPr lang="en-US">
              <a:ea typeface="+mj-lt"/>
              <a:cs typeface="+mj-lt"/>
            </a:endParaRPr>
          </a:p>
        </p:txBody>
      </p:sp>
      <p:pic>
        <p:nvPicPr>
          <p:cNvPr id="6" name="Picture 7" descr="http://cambridge.tab.co.uk/files/2013/02/Big-Issue-log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135644">
            <a:off x="467588" y="2399931"/>
            <a:ext cx="2889651" cy="2088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Content Placeholder 3">
            <a:extLst>
              <a:ext uri="{FF2B5EF4-FFF2-40B4-BE49-F238E27FC236}">
                <a16:creationId xmlns:a16="http://schemas.microsoft.com/office/drawing/2014/main" id="{189FCB9D-B8F0-4372-96B8-123B94619212}"/>
              </a:ext>
            </a:extLst>
          </p:cNvPr>
          <p:cNvSpPr>
            <a:spLocks noGrp="1"/>
          </p:cNvSpPr>
          <p:nvPr>
            <p:ph idx="1"/>
          </p:nvPr>
        </p:nvSpPr>
        <p:spPr>
          <a:xfrm>
            <a:off x="3936460" y="1371873"/>
            <a:ext cx="4617395" cy="4652791"/>
          </a:xfrm>
        </p:spPr>
        <p:txBody>
          <a:bodyPr spcFirstLastPara="1" vert="horz" wrap="square" lIns="0" tIns="34290" rIns="0" bIns="34290" rtlCol="0" anchor="t" anchorCtr="0">
            <a:normAutofit/>
          </a:bodyPr>
          <a:lstStyle/>
          <a:p>
            <a:pPr marL="0" indent="0">
              <a:buNone/>
            </a:pPr>
            <a:r>
              <a:rPr lang="en-US" sz="3600">
                <a:solidFill>
                  <a:srgbClr val="404040"/>
                </a:solidFill>
              </a:rPr>
              <a:t>• It is widely felt</a:t>
            </a:r>
          </a:p>
          <a:p>
            <a:pPr marL="0" indent="0">
              <a:buNone/>
            </a:pPr>
            <a:r>
              <a:rPr lang="en-US" sz="3600">
                <a:solidFill>
                  <a:srgbClr val="404040"/>
                </a:solidFill>
              </a:rPr>
              <a:t>• It is deeply felt</a:t>
            </a:r>
          </a:p>
          <a:p>
            <a:pPr marL="0" indent="0">
              <a:buNone/>
            </a:pPr>
            <a:r>
              <a:rPr lang="en-US" sz="3600">
                <a:solidFill>
                  <a:srgbClr val="404040"/>
                </a:solidFill>
              </a:rPr>
              <a:t>• It is winnable</a:t>
            </a:r>
          </a:p>
          <a:p>
            <a:pPr marL="0" indent="0">
              <a:buNone/>
            </a:pPr>
            <a:r>
              <a:rPr lang="en-US" sz="3600">
                <a:solidFill>
                  <a:srgbClr val="404040"/>
                </a:solidFill>
              </a:rPr>
              <a:t>• It builds the union and builds leaders</a:t>
            </a:r>
          </a:p>
          <a:p>
            <a:pPr marL="0" indent="0">
              <a:buNone/>
            </a:pPr>
            <a:r>
              <a:rPr lang="en-US" sz="3600">
                <a:solidFill>
                  <a:srgbClr val="404040"/>
                </a:solidFill>
              </a:rPr>
              <a:t>• It has a connection to students and the public</a:t>
            </a:r>
          </a:p>
          <a:p>
            <a:endParaRPr lang="en-US"/>
          </a:p>
        </p:txBody>
      </p:sp>
    </p:spTree>
    <p:extLst>
      <p:ext uri="{BB962C8B-B14F-4D97-AF65-F5344CB8AC3E}">
        <p14:creationId xmlns:p14="http://schemas.microsoft.com/office/powerpoint/2010/main" val="20866761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Ideas</a:t>
            </a:r>
          </a:p>
        </p:txBody>
      </p:sp>
      <p:sp>
        <p:nvSpPr>
          <p:cNvPr id="3" name="Text Placeholder 2"/>
          <p:cNvSpPr>
            <a:spLocks noGrp="1"/>
          </p:cNvSpPr>
          <p:nvPr>
            <p:ph type="body" idx="1"/>
          </p:nvPr>
        </p:nvSpPr>
        <p:spPr>
          <a:xfrm>
            <a:off x="2846963" y="1731523"/>
            <a:ext cx="5953326" cy="3416739"/>
          </a:xfrm>
        </p:spPr>
        <p:txBody>
          <a:bodyPr/>
          <a:lstStyle/>
          <a:p>
            <a:pPr marL="25400" indent="0">
              <a:buNone/>
            </a:pPr>
            <a:r>
              <a:rPr lang="en-US"/>
              <a:t>Problems are disabling.</a:t>
            </a:r>
          </a:p>
          <a:p>
            <a:pPr marL="25400" indent="0">
              <a:buNone/>
            </a:pPr>
            <a:r>
              <a:rPr lang="en-US"/>
              <a:t>Issues build solidarity.</a:t>
            </a:r>
          </a:p>
          <a:p>
            <a:pPr marL="25400" indent="0">
              <a:buNone/>
            </a:pPr>
            <a:r>
              <a:rPr lang="en-US"/>
              <a:t>We don’t choose the issues, the people who want the change choose the issue AND work to build a bigger base.</a:t>
            </a:r>
          </a:p>
        </p:txBody>
      </p:sp>
      <p:pic>
        <p:nvPicPr>
          <p:cNvPr id="4" name="Picture 3"/>
          <p:cNvPicPr>
            <a:picLocks noChangeAspect="1"/>
          </p:cNvPicPr>
          <p:nvPr/>
        </p:nvPicPr>
        <p:blipFill rotWithShape="1">
          <a:blip r:embed="rId2"/>
          <a:srcRect l="23922" r="19074"/>
          <a:stretch/>
        </p:blipFill>
        <p:spPr>
          <a:xfrm>
            <a:off x="538264" y="1731523"/>
            <a:ext cx="1932562" cy="3390221"/>
          </a:xfrm>
          <a:prstGeom prst="rect">
            <a:avLst/>
          </a:prstGeom>
        </p:spPr>
      </p:pic>
    </p:spTree>
    <p:extLst>
      <p:ext uri="{BB962C8B-B14F-4D97-AF65-F5344CB8AC3E}">
        <p14:creationId xmlns:p14="http://schemas.microsoft.com/office/powerpoint/2010/main" val="12872443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g1353501599d_0_10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endParaRPr>
              <a:solidFill>
                <a:schemeClr val="dk1"/>
              </a:solidFill>
            </a:endParaRPr>
          </a:p>
        </p:txBody>
      </p:sp>
      <p:pic>
        <p:nvPicPr>
          <p:cNvPr id="2050" name="Picture 2" descr="LGBT diversity and inclusion within organization | IMD Artic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972" y="2269949"/>
            <a:ext cx="7645078" cy="4019834"/>
          </a:xfrm>
          <a:prstGeom prst="rect">
            <a:avLst/>
          </a:prstGeom>
          <a:noFill/>
          <a:extLst>
            <a:ext uri="{909E8E84-426E-40DD-AFC4-6F175D3DCCD1}">
              <a14:hiddenFill xmlns:a14="http://schemas.microsoft.com/office/drawing/2010/main">
                <a:solidFill>
                  <a:srgbClr val="FFFFFF"/>
                </a:solidFill>
              </a14:hiddenFill>
            </a:ext>
          </a:extLst>
        </p:spPr>
      </p:pic>
      <p:sp>
        <p:nvSpPr>
          <p:cNvPr id="2" name="Text Placeholder 1"/>
          <p:cNvSpPr>
            <a:spLocks noGrp="1"/>
          </p:cNvSpPr>
          <p:nvPr>
            <p:ph type="body" idx="1"/>
          </p:nvPr>
        </p:nvSpPr>
        <p:spPr>
          <a:xfrm>
            <a:off x="171450" y="789063"/>
            <a:ext cx="8972550" cy="3774999"/>
          </a:xfrm>
        </p:spPr>
        <p:txBody>
          <a:bodyPr/>
          <a:lstStyle/>
          <a:p>
            <a:pPr marL="25400" indent="0" algn="ctr">
              <a:buNone/>
            </a:pPr>
            <a:r>
              <a:rPr lang="en-US" sz="3600"/>
              <a:t>What are all the issues that LGBTQ+ people face in their work and union lives? </a:t>
            </a:r>
          </a:p>
        </p:txBody>
      </p:sp>
    </p:spTree>
    <p:extLst>
      <p:ext uri="{BB962C8B-B14F-4D97-AF65-F5344CB8AC3E}">
        <p14:creationId xmlns:p14="http://schemas.microsoft.com/office/powerpoint/2010/main" val="18071658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atin typeface="Calibri" panose="020F0502020204030204" pitchFamily="34" charset="0"/>
                <a:cs typeface="Calibri" panose="020F0502020204030204" pitchFamily="34" charset="0"/>
              </a:rPr>
              <a:t>What are the issues?  </a:t>
            </a:r>
          </a:p>
        </p:txBody>
      </p:sp>
      <p:sp>
        <p:nvSpPr>
          <p:cNvPr id="3" name="Text Placeholder 2"/>
          <p:cNvSpPr>
            <a:spLocks noGrp="1"/>
          </p:cNvSpPr>
          <p:nvPr>
            <p:ph type="body" idx="1"/>
          </p:nvPr>
        </p:nvSpPr>
        <p:spPr>
          <a:xfrm>
            <a:off x="4672520" y="1067112"/>
            <a:ext cx="4367718" cy="5048343"/>
          </a:xfrm>
        </p:spPr>
        <p:txBody>
          <a:bodyPr/>
          <a:lstStyle/>
          <a:p>
            <a:pPr marL="25400" indent="0">
              <a:buNone/>
            </a:pPr>
            <a:r>
              <a:rPr lang="en-US" sz="2400"/>
              <a:t>Padlet Activity </a:t>
            </a:r>
          </a:p>
          <a:p>
            <a:pPr>
              <a:buNone/>
            </a:pPr>
            <a:r>
              <a:rPr lang="en-US" sz="2400">
                <a:cs typeface="Calibri"/>
              </a:rPr>
              <a:t>Go to the </a:t>
            </a:r>
            <a:r>
              <a:rPr lang="en-US" sz="2400" u="sng">
                <a:solidFill>
                  <a:srgbClr val="000000"/>
                </a:solidFill>
                <a:cs typeface="Calibri"/>
                <a:hlinkClick r:id="rId2"/>
              </a:rPr>
              <a:t>Padlet Link</a:t>
            </a:r>
            <a:r>
              <a:rPr lang="en-US" sz="2400">
                <a:cs typeface="Calibri"/>
              </a:rPr>
              <a:t> </a:t>
            </a:r>
            <a:endParaRPr lang="en-US" sz="2400">
              <a:solidFill>
                <a:srgbClr val="FF0000"/>
              </a:solidFill>
              <a:cs typeface="Calibri"/>
            </a:endParaRPr>
          </a:p>
          <a:p>
            <a:pPr>
              <a:buNone/>
            </a:pPr>
            <a:r>
              <a:rPr lang="en-US" sz="2400">
                <a:cs typeface="Calibri"/>
              </a:rPr>
              <a:t>3 FULL Minutes, list one issue that LGBTQ members face in their work or union life. Put one issue per post. Feel free to post more than one.</a:t>
            </a:r>
          </a:p>
          <a:p>
            <a:pPr>
              <a:buNone/>
            </a:pPr>
            <a:r>
              <a:rPr lang="en-US" sz="2400">
                <a:cs typeface="Calibri"/>
              </a:rPr>
              <a:t>5 Minutes – in breakout groups, sort the issues into categories – name the categories, and write those names in the chat </a:t>
            </a:r>
            <a:endParaRPr lang="en-US" sz="2400">
              <a:solidFill>
                <a:srgbClr val="FF0000"/>
              </a:solidFill>
              <a:cs typeface="Calibri"/>
            </a:endParaRPr>
          </a:p>
        </p:txBody>
      </p:sp>
      <p:pic>
        <p:nvPicPr>
          <p:cNvPr id="2050" name="Picture 2" descr="Alexandria Ocasio-Cortez's Office Wall Covered With Handwritten Notes"/>
          <p:cNvPicPr>
            <a:picLocks noChangeAspect="1" noChangeArrowheads="1"/>
          </p:cNvPicPr>
          <p:nvPr/>
        </p:nvPicPr>
        <p:blipFill rotWithShape="1">
          <a:blip r:embed="rId3">
            <a:extLst>
              <a:ext uri="{28A0092B-C50C-407E-A947-70E740481C1C}">
                <a14:useLocalDpi xmlns:a14="http://schemas.microsoft.com/office/drawing/2010/main" val="0"/>
              </a:ext>
            </a:extLst>
          </a:blip>
          <a:srcRect l="17885" r="19568" b="-652"/>
          <a:stretch/>
        </p:blipFill>
        <p:spPr bwMode="auto">
          <a:xfrm>
            <a:off x="64850" y="1115438"/>
            <a:ext cx="4468239" cy="35951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90449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AE74C-D9FB-7C3B-948A-8D81FC868884}"/>
              </a:ext>
            </a:extLst>
          </p:cNvPr>
          <p:cNvSpPr>
            <a:spLocks noGrp="1"/>
          </p:cNvSpPr>
          <p:nvPr>
            <p:ph type="title"/>
          </p:nvPr>
        </p:nvSpPr>
        <p:spPr/>
        <p:txBody>
          <a:bodyPr/>
          <a:lstStyle/>
          <a:p>
            <a:r>
              <a:rPr lang="en-US"/>
              <a:t>What are the issues?  </a:t>
            </a:r>
          </a:p>
        </p:txBody>
      </p:sp>
      <p:sp>
        <p:nvSpPr>
          <p:cNvPr id="3" name="Text Placeholder 2">
            <a:extLst>
              <a:ext uri="{FF2B5EF4-FFF2-40B4-BE49-F238E27FC236}">
                <a16:creationId xmlns:a16="http://schemas.microsoft.com/office/drawing/2014/main" id="{893FB424-53D7-AE0B-FBC8-08B9F1EA49C1}"/>
              </a:ext>
            </a:extLst>
          </p:cNvPr>
          <p:cNvSpPr>
            <a:spLocks noGrp="1"/>
          </p:cNvSpPr>
          <p:nvPr>
            <p:ph type="body" idx="1"/>
          </p:nvPr>
        </p:nvSpPr>
        <p:spPr>
          <a:xfrm>
            <a:off x="359217" y="1610036"/>
            <a:ext cx="4340022" cy="3774999"/>
          </a:xfrm>
        </p:spPr>
        <p:txBody>
          <a:bodyPr/>
          <a:lstStyle/>
          <a:p>
            <a:pPr marL="25400" indent="0">
              <a:buNone/>
            </a:pPr>
            <a:r>
              <a:rPr lang="en-US" sz="4400"/>
              <a:t>What did you see that was common?</a:t>
            </a:r>
          </a:p>
          <a:p>
            <a:pPr marL="25400" indent="0">
              <a:buNone/>
            </a:pPr>
            <a:r>
              <a:rPr lang="en-US" sz="4400"/>
              <a:t>What was new to you?</a:t>
            </a:r>
          </a:p>
        </p:txBody>
      </p:sp>
      <p:pic>
        <p:nvPicPr>
          <p:cNvPr id="5" name="Picture 4">
            <a:extLst>
              <a:ext uri="{FF2B5EF4-FFF2-40B4-BE49-F238E27FC236}">
                <a16:creationId xmlns:a16="http://schemas.microsoft.com/office/drawing/2014/main" id="{EDEC9BE0-9C3D-6E2F-BE91-BF21F12C40D1}"/>
              </a:ext>
            </a:extLst>
          </p:cNvPr>
          <p:cNvPicPr>
            <a:picLocks noChangeAspect="1"/>
          </p:cNvPicPr>
          <p:nvPr/>
        </p:nvPicPr>
        <p:blipFill rotWithShape="1">
          <a:blip r:embed="rId2"/>
          <a:srcRect l="42724" t="34981" r="28793" b="20437"/>
          <a:stretch/>
        </p:blipFill>
        <p:spPr>
          <a:xfrm>
            <a:off x="4409872" y="823066"/>
            <a:ext cx="4851599" cy="5062538"/>
          </a:xfrm>
          <a:prstGeom prst="rect">
            <a:avLst/>
          </a:prstGeom>
        </p:spPr>
      </p:pic>
    </p:spTree>
    <p:extLst>
      <p:ext uri="{BB962C8B-B14F-4D97-AF65-F5344CB8AC3E}">
        <p14:creationId xmlns:p14="http://schemas.microsoft.com/office/powerpoint/2010/main" val="26982044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731"/>
        <p:cNvGrpSpPr/>
        <p:nvPr/>
      </p:nvGrpSpPr>
      <p:grpSpPr>
        <a:xfrm>
          <a:off x="0" y="0"/>
          <a:ext cx="0" cy="0"/>
          <a:chOff x="0" y="0"/>
          <a:chExt cx="0" cy="0"/>
        </a:xfrm>
      </p:grpSpPr>
      <p:sp>
        <p:nvSpPr>
          <p:cNvPr id="732" name="Google Shape;732;g13d9adbac24_0_149"/>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r>
              <a:rPr lang="en-US" sz="3200"/>
              <a:t>SCENARIO: Supporting a Trans Educator</a:t>
            </a:r>
            <a:endParaRPr sz="3200"/>
          </a:p>
        </p:txBody>
      </p:sp>
      <p:sp>
        <p:nvSpPr>
          <p:cNvPr id="733" name="Google Shape;733;g13d9adbac24_0_149"/>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25</a:t>
            </a:fld>
            <a:endParaRPr sz="1800" b="0" i="0" u="none" strike="noStrike" cap="none">
              <a:solidFill>
                <a:schemeClr val="dk1"/>
              </a:solidFill>
              <a:latin typeface="Calibri"/>
              <a:ea typeface="Calibri"/>
              <a:cs typeface="Calibri"/>
              <a:sym typeface="Calibri"/>
            </a:endParaRPr>
          </a:p>
        </p:txBody>
      </p:sp>
      <p:sp>
        <p:nvSpPr>
          <p:cNvPr id="734" name="Google Shape;734;g13d9adbac24_0_149"/>
          <p:cNvSpPr txBox="1"/>
          <p:nvPr/>
        </p:nvSpPr>
        <p:spPr>
          <a:xfrm>
            <a:off x="435850" y="1049625"/>
            <a:ext cx="8414700" cy="1647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900"/>
              <a:t>You are a Leader in a medium-sized conservative school district. A member reaches out to you and asks for your help. They explain to you that they are a returning employee who is transgender and began transitioning over  the summer break. They are nervous about coming back in the fall and are asking for your help in navigating their return. </a:t>
            </a:r>
            <a:endParaRPr sz="1900"/>
          </a:p>
        </p:txBody>
      </p:sp>
      <p:sp>
        <p:nvSpPr>
          <p:cNvPr id="735" name="Google Shape;735;g13d9adbac24_0_149"/>
          <p:cNvSpPr txBox="1"/>
          <p:nvPr/>
        </p:nvSpPr>
        <p:spPr>
          <a:xfrm>
            <a:off x="1036900" y="2792600"/>
            <a:ext cx="7212600" cy="18294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1600">
                <a:solidFill>
                  <a:srgbClr val="1F497D"/>
                </a:solidFill>
              </a:rPr>
              <a:t>•What additional information would you need? How would you go about finding that information? What resources would you use or seek out?</a:t>
            </a:r>
            <a:endParaRPr sz="1600">
              <a:solidFill>
                <a:srgbClr val="1F497D"/>
              </a:solidFill>
            </a:endParaRPr>
          </a:p>
          <a:p>
            <a:pPr marL="0" lvl="0" indent="0" algn="l" rtl="0">
              <a:lnSpc>
                <a:spcPct val="115000"/>
              </a:lnSpc>
              <a:spcBef>
                <a:spcPts val="0"/>
              </a:spcBef>
              <a:spcAft>
                <a:spcPts val="0"/>
              </a:spcAft>
              <a:buNone/>
            </a:pPr>
            <a:endParaRPr sz="900">
              <a:solidFill>
                <a:srgbClr val="1F497D"/>
              </a:solidFill>
            </a:endParaRPr>
          </a:p>
          <a:p>
            <a:pPr marL="0" lvl="0" indent="0" algn="l" rtl="0">
              <a:lnSpc>
                <a:spcPct val="115000"/>
              </a:lnSpc>
              <a:spcBef>
                <a:spcPts val="0"/>
              </a:spcBef>
              <a:spcAft>
                <a:spcPts val="0"/>
              </a:spcAft>
              <a:buNone/>
            </a:pPr>
            <a:r>
              <a:rPr lang="en-US" sz="1600">
                <a:solidFill>
                  <a:srgbClr val="1F497D"/>
                </a:solidFill>
              </a:rPr>
              <a:t>•What would be your first steps? </a:t>
            </a:r>
            <a:endParaRPr sz="1600">
              <a:solidFill>
                <a:srgbClr val="1F497D"/>
              </a:solidFill>
            </a:endParaRPr>
          </a:p>
          <a:p>
            <a:pPr marL="0" lvl="0" indent="0" algn="l" rtl="0">
              <a:lnSpc>
                <a:spcPct val="115000"/>
              </a:lnSpc>
              <a:spcBef>
                <a:spcPts val="0"/>
              </a:spcBef>
              <a:spcAft>
                <a:spcPts val="0"/>
              </a:spcAft>
              <a:buNone/>
            </a:pPr>
            <a:endParaRPr sz="600">
              <a:solidFill>
                <a:srgbClr val="1F497D"/>
              </a:solidFill>
            </a:endParaRPr>
          </a:p>
          <a:p>
            <a:pPr marL="0" lvl="0" indent="0" algn="l" rtl="0">
              <a:lnSpc>
                <a:spcPct val="115000"/>
              </a:lnSpc>
              <a:spcBef>
                <a:spcPts val="0"/>
              </a:spcBef>
              <a:spcAft>
                <a:spcPts val="0"/>
              </a:spcAft>
              <a:buNone/>
            </a:pPr>
            <a:r>
              <a:rPr lang="en-US" sz="1600">
                <a:solidFill>
                  <a:srgbClr val="1F497D"/>
                </a:solidFill>
              </a:rPr>
              <a:t>•Knowing  what we know now about transitioning and gender, what would you avoid doing?</a:t>
            </a:r>
            <a:endParaRPr sz="1200"/>
          </a:p>
        </p:txBody>
      </p:sp>
      <p:sp>
        <p:nvSpPr>
          <p:cNvPr id="736" name="Google Shape;736;g13d9adbac24_0_149"/>
          <p:cNvSpPr txBox="1"/>
          <p:nvPr/>
        </p:nvSpPr>
        <p:spPr>
          <a:xfrm>
            <a:off x="836125" y="4705425"/>
            <a:ext cx="7413300" cy="861900"/>
          </a:xfrm>
          <a:prstGeom prst="rect">
            <a:avLst/>
          </a:prstGeom>
          <a:noFill/>
          <a:ln>
            <a:noFill/>
          </a:ln>
        </p:spPr>
        <p:txBody>
          <a:bodyPr spcFirstLastPara="1" wrap="square" lIns="91425" tIns="91425" rIns="91425" bIns="91425" anchor="t" anchorCtr="0">
            <a:spAutoFit/>
          </a:bodyPr>
          <a:lstStyle/>
          <a:p>
            <a:pPr algn="ctr"/>
            <a:r>
              <a:rPr lang="en-US" sz="2200" b="1">
                <a:solidFill>
                  <a:srgbClr val="FF0000"/>
                </a:solidFill>
                <a:latin typeface="Calibri"/>
                <a:ea typeface="Calibri"/>
                <a:cs typeface="Calibri"/>
                <a:sym typeface="Calibri"/>
              </a:rPr>
              <a:t>In break out groups discuss the questions.</a:t>
            </a:r>
            <a:endParaRPr lang="en-US"/>
          </a:p>
          <a:p>
            <a:pPr marL="0" lvl="0" indent="0" algn="ctr" rtl="0">
              <a:spcBef>
                <a:spcPts val="0"/>
              </a:spcBef>
              <a:spcAft>
                <a:spcPts val="0"/>
              </a:spcAft>
              <a:buNone/>
            </a:pPr>
            <a:r>
              <a:rPr lang="en-US" sz="2200" b="1">
                <a:solidFill>
                  <a:srgbClr val="FF0000"/>
                </a:solidFill>
                <a:latin typeface="Calibri"/>
                <a:ea typeface="Calibri"/>
                <a:cs typeface="Calibri"/>
                <a:sym typeface="Calibri"/>
              </a:rPr>
              <a:t>One person from each group will report out on the questions.</a:t>
            </a:r>
            <a:endParaRPr sz="2200" b="1">
              <a:solidFill>
                <a:srgbClr val="FF0000"/>
              </a:solidFill>
              <a:latin typeface="Calibri"/>
              <a:ea typeface="Calibri"/>
              <a:cs typeface="Calibri"/>
              <a:sym typeface="Calibri"/>
            </a:endParaRPr>
          </a:p>
        </p:txBody>
      </p:sp>
    </p:spTree>
    <p:extLst>
      <p:ext uri="{BB962C8B-B14F-4D97-AF65-F5344CB8AC3E}">
        <p14:creationId xmlns:p14="http://schemas.microsoft.com/office/powerpoint/2010/main" val="36382340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741"/>
        <p:cNvGrpSpPr/>
        <p:nvPr/>
      </p:nvGrpSpPr>
      <p:grpSpPr>
        <a:xfrm>
          <a:off x="0" y="0"/>
          <a:ext cx="0" cy="0"/>
          <a:chOff x="0" y="0"/>
          <a:chExt cx="0" cy="0"/>
        </a:xfrm>
      </p:grpSpPr>
      <p:sp>
        <p:nvSpPr>
          <p:cNvPr id="742" name="Google Shape;742;g13d9adbac24_0_202"/>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r>
              <a:rPr lang="en-US"/>
              <a:t>DEBRIEF</a:t>
            </a:r>
            <a:endParaRPr/>
          </a:p>
        </p:txBody>
      </p:sp>
      <p:sp>
        <p:nvSpPr>
          <p:cNvPr id="743" name="Google Shape;743;g13d9adbac24_0_202"/>
          <p:cNvSpPr txBox="1">
            <a:spLocks noGrp="1"/>
          </p:cNvSpPr>
          <p:nvPr>
            <p:ph type="body" idx="1"/>
          </p:nvPr>
        </p:nvSpPr>
        <p:spPr>
          <a:xfrm>
            <a:off x="457200" y="1337138"/>
            <a:ext cx="8229600" cy="3774900"/>
          </a:xfrm>
          <a:prstGeom prst="rect">
            <a:avLst/>
          </a:prstGeom>
        </p:spPr>
        <p:txBody>
          <a:bodyPr spcFirstLastPara="1" wrap="square" lIns="91425" tIns="45700" rIns="91425" bIns="45700" anchor="t" anchorCtr="0">
            <a:noAutofit/>
          </a:bodyPr>
          <a:lstStyle/>
          <a:p>
            <a:pPr marL="457200" lvl="0" indent="-355600" algn="l" rtl="0">
              <a:lnSpc>
                <a:spcPct val="115000"/>
              </a:lnSpc>
              <a:spcBef>
                <a:spcPts val="0"/>
              </a:spcBef>
              <a:spcAft>
                <a:spcPts val="0"/>
              </a:spcAft>
              <a:buClr>
                <a:srgbClr val="1F497D"/>
              </a:buClr>
              <a:buSzPts val="2000"/>
              <a:buFont typeface="Arial"/>
              <a:buChar char="●"/>
            </a:pPr>
            <a:r>
              <a:rPr lang="en-US" sz="2000">
                <a:solidFill>
                  <a:srgbClr val="1F497D"/>
                </a:solidFill>
                <a:latin typeface="Arial"/>
                <a:ea typeface="Arial"/>
                <a:cs typeface="Arial"/>
                <a:sym typeface="Arial"/>
              </a:rPr>
              <a:t>What additional information would you need? How would you go about finding that information? What resources would you use or seek out?</a:t>
            </a:r>
            <a:endParaRPr sz="2000">
              <a:solidFill>
                <a:srgbClr val="1F497D"/>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300">
              <a:solidFill>
                <a:srgbClr val="1F497D"/>
              </a:solidFill>
              <a:latin typeface="Arial"/>
              <a:ea typeface="Arial"/>
              <a:cs typeface="Arial"/>
              <a:sym typeface="Arial"/>
            </a:endParaRPr>
          </a:p>
          <a:p>
            <a:pPr marL="457200" lvl="0" indent="-355600" algn="l" rtl="0">
              <a:lnSpc>
                <a:spcPct val="115000"/>
              </a:lnSpc>
              <a:spcBef>
                <a:spcPts val="0"/>
              </a:spcBef>
              <a:spcAft>
                <a:spcPts val="0"/>
              </a:spcAft>
              <a:buClr>
                <a:srgbClr val="1F497D"/>
              </a:buClr>
              <a:buSzPts val="2000"/>
              <a:buFont typeface="Arial"/>
              <a:buChar char="●"/>
            </a:pPr>
            <a:r>
              <a:rPr lang="en-US" sz="2000">
                <a:solidFill>
                  <a:srgbClr val="1F497D"/>
                </a:solidFill>
                <a:latin typeface="Arial"/>
                <a:ea typeface="Arial"/>
                <a:cs typeface="Arial"/>
                <a:sym typeface="Arial"/>
              </a:rPr>
              <a:t>What would be your first steps? </a:t>
            </a:r>
            <a:endParaRPr sz="2000">
              <a:solidFill>
                <a:srgbClr val="1F497D"/>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000">
              <a:solidFill>
                <a:srgbClr val="1F497D"/>
              </a:solidFill>
              <a:latin typeface="Arial"/>
              <a:ea typeface="Arial"/>
              <a:cs typeface="Arial"/>
              <a:sym typeface="Arial"/>
            </a:endParaRPr>
          </a:p>
          <a:p>
            <a:pPr marL="457200" lvl="0" indent="-355600" algn="l" rtl="0">
              <a:lnSpc>
                <a:spcPct val="115000"/>
              </a:lnSpc>
              <a:spcBef>
                <a:spcPts val="0"/>
              </a:spcBef>
              <a:spcAft>
                <a:spcPts val="0"/>
              </a:spcAft>
              <a:buClr>
                <a:srgbClr val="1F497D"/>
              </a:buClr>
              <a:buSzPts val="2000"/>
              <a:buFont typeface="Arial"/>
              <a:buChar char="●"/>
            </a:pPr>
            <a:r>
              <a:rPr lang="en-US" sz="2000">
                <a:solidFill>
                  <a:srgbClr val="1F497D"/>
                </a:solidFill>
                <a:latin typeface="Arial"/>
                <a:ea typeface="Arial"/>
                <a:cs typeface="Arial"/>
                <a:sym typeface="Arial"/>
              </a:rPr>
              <a:t>Knowing  what we know now about transitioning and gender, what would you avoid doing? </a:t>
            </a:r>
            <a:endParaRPr sz="3600"/>
          </a:p>
        </p:txBody>
      </p:sp>
    </p:spTree>
    <p:extLst>
      <p:ext uri="{BB962C8B-B14F-4D97-AF65-F5344CB8AC3E}">
        <p14:creationId xmlns:p14="http://schemas.microsoft.com/office/powerpoint/2010/main" val="8829365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2DB1EC-32E1-89DA-C097-7DEFD8AC6126}"/>
              </a:ext>
            </a:extLst>
          </p:cNvPr>
          <p:cNvSpPr>
            <a:spLocks noGrp="1"/>
          </p:cNvSpPr>
          <p:nvPr>
            <p:ph type="title"/>
          </p:nvPr>
        </p:nvSpPr>
        <p:spPr/>
        <p:txBody>
          <a:bodyPr/>
          <a:lstStyle/>
          <a:p>
            <a:r>
              <a:rPr lang="en-US"/>
              <a:t>Turning Your Issue into Action</a:t>
            </a:r>
          </a:p>
        </p:txBody>
      </p:sp>
      <p:pic>
        <p:nvPicPr>
          <p:cNvPr id="4" name="Picture 3">
            <a:extLst>
              <a:ext uri="{FF2B5EF4-FFF2-40B4-BE49-F238E27FC236}">
                <a16:creationId xmlns:a16="http://schemas.microsoft.com/office/drawing/2014/main" id="{7F486375-3593-FF00-5DD6-15F59D79BBF2}"/>
              </a:ext>
            </a:extLst>
          </p:cNvPr>
          <p:cNvPicPr>
            <a:picLocks noChangeAspect="1"/>
          </p:cNvPicPr>
          <p:nvPr/>
        </p:nvPicPr>
        <p:blipFill>
          <a:blip r:embed="rId2"/>
          <a:stretch>
            <a:fillRect/>
          </a:stretch>
        </p:blipFill>
        <p:spPr>
          <a:xfrm>
            <a:off x="0" y="645702"/>
            <a:ext cx="9144000" cy="5566597"/>
          </a:xfrm>
          <a:prstGeom prst="rect">
            <a:avLst/>
          </a:prstGeom>
        </p:spPr>
      </p:pic>
    </p:spTree>
    <p:extLst>
      <p:ext uri="{BB962C8B-B14F-4D97-AF65-F5344CB8AC3E}">
        <p14:creationId xmlns:p14="http://schemas.microsoft.com/office/powerpoint/2010/main" val="11808625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71376B-D6BE-DCB7-7A39-D17BCCAF5874}"/>
              </a:ext>
            </a:extLst>
          </p:cNvPr>
          <p:cNvSpPr>
            <a:spLocks noGrp="1"/>
          </p:cNvSpPr>
          <p:nvPr>
            <p:ph type="title"/>
          </p:nvPr>
        </p:nvSpPr>
        <p:spPr/>
        <p:txBody>
          <a:bodyPr/>
          <a:lstStyle/>
          <a:p>
            <a:r>
              <a:rPr lang="en-US"/>
              <a:t>Turning Your Issue into Action</a:t>
            </a:r>
          </a:p>
        </p:txBody>
      </p:sp>
      <p:pic>
        <p:nvPicPr>
          <p:cNvPr id="4" name="Picture 3" descr="A white rectangular object with black text&#10;&#10;Description automatically generated">
            <a:extLst>
              <a:ext uri="{FF2B5EF4-FFF2-40B4-BE49-F238E27FC236}">
                <a16:creationId xmlns:a16="http://schemas.microsoft.com/office/drawing/2014/main" id="{F6C2FE2D-95BF-026C-0D59-34B4F69252C1}"/>
              </a:ext>
            </a:extLst>
          </p:cNvPr>
          <p:cNvPicPr>
            <a:picLocks noChangeAspect="1"/>
          </p:cNvPicPr>
          <p:nvPr/>
        </p:nvPicPr>
        <p:blipFill>
          <a:blip r:embed="rId2"/>
          <a:stretch>
            <a:fillRect/>
          </a:stretch>
        </p:blipFill>
        <p:spPr>
          <a:xfrm>
            <a:off x="0" y="934484"/>
            <a:ext cx="9144000" cy="4989032"/>
          </a:xfrm>
          <a:prstGeom prst="rect">
            <a:avLst/>
          </a:prstGeom>
        </p:spPr>
      </p:pic>
    </p:spTree>
    <p:extLst>
      <p:ext uri="{BB962C8B-B14F-4D97-AF65-F5344CB8AC3E}">
        <p14:creationId xmlns:p14="http://schemas.microsoft.com/office/powerpoint/2010/main" val="35654217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Ending It Right</a:t>
            </a:r>
          </a:p>
        </p:txBody>
      </p:sp>
      <p:sp>
        <p:nvSpPr>
          <p:cNvPr id="3" name="Text Placeholder 2"/>
          <p:cNvSpPr>
            <a:spLocks noGrp="1"/>
          </p:cNvSpPr>
          <p:nvPr>
            <p:ph type="body" idx="1"/>
          </p:nvPr>
        </p:nvSpPr>
        <p:spPr>
          <a:xfrm>
            <a:off x="220980" y="1077067"/>
            <a:ext cx="6187440" cy="4589355"/>
          </a:xfrm>
        </p:spPr>
        <p:txBody>
          <a:bodyPr/>
          <a:lstStyle/>
          <a:p>
            <a:pPr marL="25400" indent="0">
              <a:buNone/>
            </a:pPr>
            <a:endParaRPr lang="en-US"/>
          </a:p>
          <a:p>
            <a:pPr marL="25400" indent="0">
              <a:buNone/>
            </a:pPr>
            <a:r>
              <a:rPr lang="en-US" sz="2800"/>
              <a:t>What did you learn about today that:</a:t>
            </a:r>
          </a:p>
          <a:p>
            <a:r>
              <a:rPr lang="en-US" sz="2800"/>
              <a:t>You’re going to immediately tell your union bestie?</a:t>
            </a:r>
          </a:p>
          <a:p>
            <a:r>
              <a:rPr lang="en-US" sz="2800"/>
              <a:t>You’re going to use in the near future as part of your union work?</a:t>
            </a:r>
          </a:p>
          <a:p>
            <a:r>
              <a:rPr lang="en-US" sz="2800"/>
              <a:t>You’re going to work to learn more about?</a:t>
            </a:r>
          </a:p>
          <a:p>
            <a:pPr marL="25400" indent="0">
              <a:buNone/>
            </a:pPr>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38363" y="1759212"/>
            <a:ext cx="2060627" cy="3225064"/>
          </a:xfrm>
          <a:prstGeom prst="rect">
            <a:avLst/>
          </a:prstGeom>
        </p:spPr>
      </p:pic>
      <p:sp>
        <p:nvSpPr>
          <p:cNvPr id="5" name="TextBox 4">
            <a:extLst>
              <a:ext uri="{FF2B5EF4-FFF2-40B4-BE49-F238E27FC236}">
                <a16:creationId xmlns:a16="http://schemas.microsoft.com/office/drawing/2014/main" id="{205D8262-2BBC-0C5C-D948-59250221CC65}"/>
              </a:ext>
            </a:extLst>
          </p:cNvPr>
          <p:cNvSpPr txBox="1"/>
          <p:nvPr/>
        </p:nvSpPr>
        <p:spPr>
          <a:xfrm>
            <a:off x="1025065" y="5079431"/>
            <a:ext cx="7190761"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solidFill>
                  <a:srgbClr val="FF0000"/>
                </a:solidFill>
              </a:rPr>
              <a:t>Share your ideas and thoughts in the chat</a:t>
            </a:r>
          </a:p>
        </p:txBody>
      </p:sp>
    </p:spTree>
    <p:extLst>
      <p:ext uri="{BB962C8B-B14F-4D97-AF65-F5344CB8AC3E}">
        <p14:creationId xmlns:p14="http://schemas.microsoft.com/office/powerpoint/2010/main" val="39887715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g1353501599d_0_10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r>
              <a:rPr lang="en-US">
                <a:solidFill>
                  <a:schemeClr val="dk1"/>
                </a:solidFill>
              </a:rPr>
              <a:t>Thank you!</a:t>
            </a:r>
            <a:endParaRPr>
              <a:solidFill>
                <a:schemeClr val="dk1"/>
              </a:solidFill>
            </a:endParaRPr>
          </a:p>
        </p:txBody>
      </p:sp>
      <p:pic>
        <p:nvPicPr>
          <p:cNvPr id="2050" name="Picture 2" descr="LGBT diversity and inclusion within organization | IMD Artic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2828" y="1636179"/>
            <a:ext cx="8123972" cy="4271640"/>
          </a:xfrm>
          <a:prstGeom prst="rect">
            <a:avLst/>
          </a:prstGeom>
          <a:noFill/>
          <a:extLst>
            <a:ext uri="{909E8E84-426E-40DD-AFC4-6F175D3DCCD1}">
              <a14:hiddenFill xmlns:a14="http://schemas.microsoft.com/office/drawing/2010/main">
                <a:solidFill>
                  <a:srgbClr val="FFFFFF"/>
                </a:solidFill>
              </a14:hiddenFill>
            </a:ext>
          </a:extLst>
        </p:spPr>
      </p:pic>
      <p:sp>
        <p:nvSpPr>
          <p:cNvPr id="2" name="Text Placeholder 1"/>
          <p:cNvSpPr>
            <a:spLocks noGrp="1"/>
          </p:cNvSpPr>
          <p:nvPr>
            <p:ph type="body" idx="1"/>
          </p:nvPr>
        </p:nvSpPr>
        <p:spPr>
          <a:xfrm>
            <a:off x="171450" y="789063"/>
            <a:ext cx="8229600" cy="3774999"/>
          </a:xfrm>
        </p:spPr>
        <p:txBody>
          <a:bodyPr/>
          <a:lstStyle/>
          <a:p>
            <a:pPr marL="25400" indent="0">
              <a:buNone/>
            </a:pPr>
            <a:endParaRPr lang="en-US"/>
          </a:p>
        </p:txBody>
      </p:sp>
    </p:spTree>
  </p:cSld>
  <p:clrMapOvr>
    <a:masterClrMapping/>
  </p:clrMapOvr>
</p:sld>
</file>

<file path=ppt/theme/theme1.xml><?xml version="1.0" encoding="utf-8"?>
<a:theme xmlns:a="http://schemas.openxmlformats.org/drawingml/2006/main" name="2015 Leadership Summit">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015 Leadership Summit">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GBT+ Infographics by Slidesgo">
  <a:themeElements>
    <a:clrScheme name="Simple Light">
      <a:dk1>
        <a:srgbClr val="000000"/>
      </a:dk1>
      <a:lt1>
        <a:srgbClr val="FFFFFF"/>
      </a:lt1>
      <a:dk2>
        <a:srgbClr val="595959"/>
      </a:dk2>
      <a:lt2>
        <a:srgbClr val="E4E4E4"/>
      </a:lt2>
      <a:accent1>
        <a:srgbClr val="EF1818"/>
      </a:accent1>
      <a:accent2>
        <a:srgbClr val="FF9022"/>
      </a:accent2>
      <a:accent3>
        <a:srgbClr val="F0CC22"/>
      </a:accent3>
      <a:accent4>
        <a:srgbClr val="07AA35"/>
      </a:accent4>
      <a:accent5>
        <a:srgbClr val="277AFF"/>
      </a:accent5>
      <a:accent6>
        <a:srgbClr val="8C1CA6"/>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fe38b274f234111a294edeb7f0b07493">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c2c4aa400ea998a730c421a6ef03a9f1"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5A24763-E76A-424B-A1CE-320704EF20E0}">
  <ds:schemaRefs>
    <ds:schemaRef ds:uri="05627597-0322-42fc-bc19-1d0dde15c694"/>
    <ds:schemaRef ds:uri="5ed5bd0d-9aa5-480d-8c58-25f9f57090c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AFB77E19-66A5-465E-8828-11AC207068E2}">
  <ds:schemaRefs>
    <ds:schemaRef ds:uri="http://schemas.microsoft.com/sharepoint/v3/contenttype/forms"/>
  </ds:schemaRefs>
</ds:datastoreItem>
</file>

<file path=customXml/itemProps3.xml><?xml version="1.0" encoding="utf-8"?>
<ds:datastoreItem xmlns:ds="http://schemas.openxmlformats.org/officeDocument/2006/customXml" ds:itemID="{62EF56F7-50C6-4214-BDE1-07F9D942164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5627597-0322-42fc-bc19-1d0dde15c694"/>
    <ds:schemaRef ds:uri="5ed5bd0d-9aa5-480d-8c58-25f9f57090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(4:3)</PresentationFormat>
  <Slides>30</Slides>
  <Notes>22</Notes>
  <HiddenSlides>0</HiddenSlides>
  <ScaleCrop>false</ScaleCrop>
  <HeadingPairs>
    <vt:vector size="4" baseType="variant">
      <vt:variant>
        <vt:lpstr>Theme</vt:lpstr>
      </vt:variant>
      <vt:variant>
        <vt:i4>3</vt:i4>
      </vt:variant>
      <vt:variant>
        <vt:lpstr>Slide Titles</vt:lpstr>
      </vt:variant>
      <vt:variant>
        <vt:i4>30</vt:i4>
      </vt:variant>
    </vt:vector>
  </HeadingPairs>
  <TitlesOfParts>
    <vt:vector size="33" baseType="lpstr">
      <vt:lpstr>2015 Leadership Summit</vt:lpstr>
      <vt:lpstr>2015 Leadership Summit</vt:lpstr>
      <vt:lpstr>LGBT+ Infographics by Slidesgo</vt:lpstr>
      <vt:lpstr>Foundations of LGBTQ+ Justice</vt:lpstr>
      <vt:lpstr>Who are we?</vt:lpstr>
      <vt:lpstr>Land Acknowledgement</vt:lpstr>
      <vt:lpstr>Our Time Together</vt:lpstr>
      <vt:lpstr>Community Agreements </vt:lpstr>
      <vt:lpstr>Why we are here!</vt:lpstr>
      <vt:lpstr>The Words of Our Members</vt:lpstr>
      <vt:lpstr>Building Beyond the Umbrella</vt:lpstr>
      <vt:lpstr>Building Beyond the Umbrella</vt:lpstr>
      <vt:lpstr>A LANDMARK RULING</vt:lpstr>
      <vt:lpstr>BOSTOCK V. CLAYTON COUNTY</vt:lpstr>
      <vt:lpstr>PowerPoint Presentation</vt:lpstr>
      <vt:lpstr>LAYERED PROTECTIONS</vt:lpstr>
      <vt:lpstr>SERVICE vs. ADVOCACY </vt:lpstr>
      <vt:lpstr> Review the Laws in Your State </vt:lpstr>
      <vt:lpstr>Key Ideas</vt:lpstr>
      <vt:lpstr>PROBLEM vs. ISSUE</vt:lpstr>
      <vt:lpstr>PROBLEM        vs.         ISSUE</vt:lpstr>
      <vt:lpstr>EXAMPLE- Problem and Issue</vt:lpstr>
      <vt:lpstr>Issues Lead to Collective Action</vt:lpstr>
      <vt:lpstr>Key Ideas</vt:lpstr>
      <vt:lpstr>PowerPoint Presentation</vt:lpstr>
      <vt:lpstr>What are the issues?  </vt:lpstr>
      <vt:lpstr>What are the issues?  </vt:lpstr>
      <vt:lpstr>SCENARIO: Supporting a Trans Educator</vt:lpstr>
      <vt:lpstr>DEBRIEF</vt:lpstr>
      <vt:lpstr>Turning Your Issue into Action</vt:lpstr>
      <vt:lpstr>Turning Your Issue into Action</vt:lpstr>
      <vt:lpstr>Ending It Right</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Entry activity-Mapping</dc:title>
  <dc:creator>Julye Williams</dc:creator>
  <cp:revision>43</cp:revision>
  <dcterms:created xsi:type="dcterms:W3CDTF">2022-03-02T19:40:14Z</dcterms:created>
  <dcterms:modified xsi:type="dcterms:W3CDTF">2025-10-15T18:23:30Z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