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4"/>
  </p:notesMasterIdLst>
  <p:handoutMasterIdLst>
    <p:handoutMasterId r:id="rId25"/>
  </p:handoutMasterIdLst>
  <p:sldIdLst>
    <p:sldId id="256" r:id="rId5"/>
    <p:sldId id="257" r:id="rId6"/>
    <p:sldId id="286" r:id="rId7"/>
    <p:sldId id="258" r:id="rId8"/>
    <p:sldId id="272" r:id="rId9"/>
    <p:sldId id="275" r:id="rId10"/>
    <p:sldId id="281" r:id="rId11"/>
    <p:sldId id="279" r:id="rId12"/>
    <p:sldId id="276" r:id="rId13"/>
    <p:sldId id="273" r:id="rId14"/>
    <p:sldId id="280" r:id="rId15"/>
    <p:sldId id="282" r:id="rId16"/>
    <p:sldId id="277" r:id="rId17"/>
    <p:sldId id="283" r:id="rId18"/>
    <p:sldId id="284" r:id="rId19"/>
    <p:sldId id="269" r:id="rId20"/>
    <p:sldId id="259" r:id="rId21"/>
    <p:sldId id="270" r:id="rId22"/>
    <p:sldId id="265"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89898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6F360A-8A03-4F0B-821C-0A7093814F30}" v="10" dt="2022-09-24T00:12:48.120"/>
    <p1510:client id="{3BB7D011-1301-45F6-AA26-C3F6EC525638}" v="111" dt="2022-09-12T18:29:24.496"/>
    <p1510:client id="{8E263F38-B48C-4B24-9D9B-63AC9DED4B11}" v="1181" dt="2022-09-12T01:54:18.270"/>
    <p1510:client id="{9E5E62F9-D8ED-4438-ACBB-9C6AC09C2A2E}" v="2344" vWet="2346" dt="2022-09-12T18:40:00.724"/>
    <p1510:client id="{D208B772-41C6-47AD-8EE0-AF582236C5ED}" v="12" dt="2022-09-12T18:11:19.14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5/10/relationships/revisionInfo" Target="revisionInfo.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D8915E-DC14-41D6-9BB5-F49E1C265163}" type="doc">
      <dgm:prSet loTypeId="urn:microsoft.com/office/officeart/2016/7/layout/HorizontalActionList" loCatId="list" qsTypeId="urn:microsoft.com/office/officeart/2005/8/quickstyle/simple1" qsCatId="simple" csTypeId="urn:microsoft.com/office/officeart/2005/8/colors/accent1_2" csCatId="accent1" phldr="1"/>
      <dgm:spPr/>
      <dgm:t>
        <a:bodyPr/>
        <a:lstStyle/>
        <a:p>
          <a:endParaRPr lang="en-US"/>
        </a:p>
      </dgm:t>
    </dgm:pt>
    <dgm:pt modelId="{8FE81FEC-2664-411F-AEB3-065F29F52751}">
      <dgm:prSet custT="1"/>
      <dgm:spPr/>
      <dgm:t>
        <a:bodyPr lIns="182880" tIns="182880" rIns="182880" bIns="182880"/>
        <a:lstStyle/>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Analyze and Target</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Reflect on calendars and Time</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Analysis of bigger picture</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Course Correction</a:t>
          </a:r>
        </a:p>
      </dgm:t>
    </dgm:pt>
    <dgm:pt modelId="{BCBC007E-0269-421B-9C41-DE26D5C3A822}" type="parTrans" cxnId="{711E093C-AD42-45A4-8D40-A2D39702062E}">
      <dgm:prSet/>
      <dgm:spPr/>
      <dgm:t>
        <a:bodyPr/>
        <a:lstStyle/>
        <a:p>
          <a:endParaRPr lang="en-US">
            <a:latin typeface="+mn-lt"/>
          </a:endParaRPr>
        </a:p>
      </dgm:t>
    </dgm:pt>
    <dgm:pt modelId="{80230EB7-7230-4881-A631-309C07417378}" type="sibTrans" cxnId="{711E093C-AD42-45A4-8D40-A2D39702062E}">
      <dgm:prSet/>
      <dgm:spPr/>
      <dgm:t>
        <a:bodyPr/>
        <a:lstStyle/>
        <a:p>
          <a:endParaRPr lang="en-US">
            <a:latin typeface="+mn-lt"/>
          </a:endParaRPr>
        </a:p>
      </dgm:t>
    </dgm:pt>
    <dgm:pt modelId="{73D947E0-108F-4D20-A71E-3CF329F97212}">
      <dgm:prSet phldr="0" custT="1"/>
      <dgm:spPr/>
      <dgm:t>
        <a:bodyPr/>
        <a:lstStyle/>
        <a:p>
          <a:pPr marL="0" indent="0" algn="ctr" defTabSz="914400" rtl="0" eaLnBrk="1" latinLnBrk="0" hangingPunct="1">
            <a:lnSpc>
              <a:spcPct val="90000"/>
            </a:lnSpc>
            <a:spcBef>
              <a:spcPts val="1000"/>
            </a:spcBef>
            <a:buFont typeface="Arial" panose="020B0604020202020204" pitchFamily="34" charset="0"/>
            <a:buNone/>
          </a:pPr>
          <a:r>
            <a:rPr lang="en-US" sz="1600" kern="1200" spc="150" baseline="0">
              <a:solidFill>
                <a:schemeClr val="tx1"/>
              </a:solidFill>
              <a:latin typeface="+mj-lt"/>
              <a:ea typeface="+mj-ea"/>
              <a:cs typeface="+mj-cs"/>
            </a:rPr>
            <a:t>PLANNING</a:t>
          </a:r>
        </a:p>
      </dgm:t>
    </dgm:pt>
    <dgm:pt modelId="{9D249532-A24D-4D8F-848A-9F42F2E486C9}" type="parTrans" cxnId="{A0077D09-C12C-46D0-8DF7-194B6911362A}">
      <dgm:prSet/>
      <dgm:spPr/>
      <dgm:t>
        <a:bodyPr/>
        <a:lstStyle/>
        <a:p>
          <a:endParaRPr lang="en-US">
            <a:latin typeface="+mn-lt"/>
          </a:endParaRPr>
        </a:p>
      </dgm:t>
    </dgm:pt>
    <dgm:pt modelId="{AE813459-65AB-4FA9-B717-330DDA6DFA4E}" type="sibTrans" cxnId="{A0077D09-C12C-46D0-8DF7-194B6911362A}">
      <dgm:prSet/>
      <dgm:spPr/>
      <dgm:t>
        <a:bodyPr/>
        <a:lstStyle/>
        <a:p>
          <a:endParaRPr lang="en-US">
            <a:latin typeface="+mn-lt"/>
          </a:endParaRPr>
        </a:p>
      </dgm:t>
    </dgm:pt>
    <dgm:pt modelId="{30A490C8-22B4-4D68-875C-0F0DE2FF864D}">
      <dgm:prSet phldr="0" custT="1"/>
      <dgm:spPr/>
      <dgm:t>
        <a:bodyPr/>
        <a:lstStyle/>
        <a:p>
          <a:pPr marL="0">
            <a:lnSpc>
              <a:spcPct val="100000"/>
            </a:lnSpc>
          </a:pPr>
          <a:r>
            <a:rPr lang="en-US" sz="1400" spc="50" baseline="0">
              <a:latin typeface="+mn-lt"/>
            </a:rPr>
            <a:t>Weekly strategy meetings</a:t>
          </a:r>
        </a:p>
        <a:p>
          <a:pPr marL="0">
            <a:lnSpc>
              <a:spcPct val="100000"/>
            </a:lnSpc>
          </a:pPr>
          <a:r>
            <a:rPr lang="en-US" sz="1400" spc="50" baseline="0">
              <a:latin typeface="+mn-lt"/>
            </a:rPr>
            <a:t>Strategy Briefs</a:t>
          </a:r>
        </a:p>
        <a:p>
          <a:pPr marL="0">
            <a:lnSpc>
              <a:spcPct val="100000"/>
            </a:lnSpc>
          </a:pPr>
          <a:r>
            <a:rPr lang="en-US" sz="1400" spc="50" baseline="0">
              <a:latin typeface="+mn-lt"/>
            </a:rPr>
            <a:t>1:1 practice</a:t>
          </a:r>
        </a:p>
        <a:p>
          <a:pPr marL="0">
            <a:lnSpc>
              <a:spcPct val="100000"/>
            </a:lnSpc>
          </a:pPr>
          <a:r>
            <a:rPr lang="en-US" sz="1400" spc="50" baseline="0">
              <a:latin typeface="+mn-lt"/>
            </a:rPr>
            <a:t>Data – tracking potential members and leaders</a:t>
          </a:r>
        </a:p>
      </dgm:t>
    </dgm:pt>
    <dgm:pt modelId="{035C64B0-4F0C-4FD1-BD23-B1D4C9887CBE}" type="parTrans" cxnId="{381FE1CC-8184-4745-8EB3-6DE11655998D}">
      <dgm:prSet/>
      <dgm:spPr/>
      <dgm:t>
        <a:bodyPr/>
        <a:lstStyle/>
        <a:p>
          <a:endParaRPr lang="en-US">
            <a:latin typeface="+mn-lt"/>
          </a:endParaRPr>
        </a:p>
      </dgm:t>
    </dgm:pt>
    <dgm:pt modelId="{45495DA8-8707-41E3-A12B-FA5766269C44}" type="sibTrans" cxnId="{381FE1CC-8184-4745-8EB3-6DE11655998D}">
      <dgm:prSet/>
      <dgm:spPr/>
      <dgm:t>
        <a:bodyPr/>
        <a:lstStyle/>
        <a:p>
          <a:endParaRPr lang="en-US">
            <a:latin typeface="+mn-lt"/>
          </a:endParaRPr>
        </a:p>
      </dgm:t>
    </dgm:pt>
    <dgm:pt modelId="{B1AFA1AF-0FF8-45B3-A6D0-0E255A2F637D}">
      <dgm:prSet phldr="0" custT="1"/>
      <dgm:spPr/>
      <dgm:t>
        <a:bodyPr/>
        <a:lstStyle/>
        <a:p>
          <a:pPr marL="0"/>
          <a:r>
            <a:rPr lang="en-US" sz="1600" kern="1200" spc="150" baseline="0">
              <a:solidFill>
                <a:prstClr val="black"/>
              </a:solidFill>
              <a:latin typeface="Tenorite"/>
              <a:ea typeface="+mn-ea"/>
              <a:cs typeface="+mn-cs"/>
            </a:rPr>
            <a:t>ORGANIZING</a:t>
          </a:r>
        </a:p>
      </dgm:t>
    </dgm:pt>
    <dgm:pt modelId="{10C68AF5-481C-45AA-A216-8BBBB04515B9}" type="parTrans" cxnId="{F28D7702-2FC3-49BD-BB13-C989E5EE622A}">
      <dgm:prSet/>
      <dgm:spPr/>
      <dgm:t>
        <a:bodyPr/>
        <a:lstStyle/>
        <a:p>
          <a:endParaRPr lang="en-US">
            <a:latin typeface="+mn-lt"/>
          </a:endParaRPr>
        </a:p>
      </dgm:t>
    </dgm:pt>
    <dgm:pt modelId="{88649F7A-400B-4056-965D-C9AC0B3AD942}" type="sibTrans" cxnId="{F28D7702-2FC3-49BD-BB13-C989E5EE622A}">
      <dgm:prSet/>
      <dgm:spPr/>
      <dgm:t>
        <a:bodyPr/>
        <a:lstStyle/>
        <a:p>
          <a:endParaRPr lang="en-US">
            <a:latin typeface="+mn-lt"/>
          </a:endParaRPr>
        </a:p>
      </dgm:t>
    </dgm:pt>
    <dgm:pt modelId="{50418D2B-9486-42DE-AFDD-1D31420040FF}">
      <dgm:prSet phldr="0" custT="1"/>
      <dgm:spPr/>
      <dgm:t>
        <a:bodyPr/>
        <a:lstStyle/>
        <a:p>
          <a:pPr marL="0">
            <a:lnSpc>
              <a:spcPct val="100000"/>
            </a:lnSpc>
          </a:pPr>
          <a:r>
            <a:rPr lang="en-US" sz="1400" spc="50" baseline="0">
              <a:latin typeface="+mn-lt"/>
            </a:rPr>
            <a:t>Weekly building blitzes and 1:1s, </a:t>
          </a:r>
        </a:p>
        <a:p>
          <a:pPr marL="0">
            <a:lnSpc>
              <a:spcPct val="100000"/>
            </a:lnSpc>
          </a:pPr>
          <a:r>
            <a:rPr lang="en-US" sz="1400" spc="50" baseline="0">
              <a:latin typeface="+mn-lt"/>
            </a:rPr>
            <a:t>Recruit members and leaders</a:t>
          </a:r>
        </a:p>
        <a:p>
          <a:pPr marL="0">
            <a:lnSpc>
              <a:spcPct val="100000"/>
            </a:lnSpc>
          </a:pPr>
          <a:r>
            <a:rPr lang="en-US" sz="1400" spc="50" baseline="0">
              <a:latin typeface="+mn-lt"/>
            </a:rPr>
            <a:t>Training</a:t>
          </a:r>
        </a:p>
        <a:p>
          <a:pPr marL="0">
            <a:lnSpc>
              <a:spcPct val="100000"/>
            </a:lnSpc>
          </a:pPr>
          <a:r>
            <a:rPr lang="en-US" sz="1400" spc="50" baseline="0">
              <a:latin typeface="+mn-lt"/>
            </a:rPr>
            <a:t>Issue campaigns</a:t>
          </a:r>
        </a:p>
        <a:p>
          <a:pPr marL="0">
            <a:lnSpc>
              <a:spcPct val="100000"/>
            </a:lnSpc>
          </a:pPr>
          <a:r>
            <a:rPr lang="en-US" sz="1400" spc="50" baseline="0">
              <a:solidFill>
                <a:prstClr val="black">
                  <a:hueOff val="0"/>
                  <a:satOff val="0"/>
                  <a:lumOff val="0"/>
                  <a:alphaOff val="0"/>
                </a:prstClr>
              </a:solidFill>
              <a:latin typeface="Tenorite"/>
              <a:ea typeface="+mn-ea"/>
              <a:cs typeface="+mn-cs"/>
            </a:rPr>
            <a:t>Strategy meetings</a:t>
          </a:r>
          <a:endParaRPr lang="en-US" sz="1400" spc="50" baseline="0">
            <a:latin typeface="+mn-lt"/>
          </a:endParaRPr>
        </a:p>
      </dgm:t>
    </dgm:pt>
    <dgm:pt modelId="{D5A17F6B-93F5-442B-938A-0F38C281BE88}" type="parTrans" cxnId="{5A5BA622-5DEB-48B9-88D9-C1DE36C711E5}">
      <dgm:prSet/>
      <dgm:spPr/>
      <dgm:t>
        <a:bodyPr/>
        <a:lstStyle/>
        <a:p>
          <a:endParaRPr lang="en-US">
            <a:latin typeface="+mn-lt"/>
          </a:endParaRPr>
        </a:p>
      </dgm:t>
    </dgm:pt>
    <dgm:pt modelId="{1D87A0A5-8024-4710-846B-D5BFAC785107}" type="sibTrans" cxnId="{5A5BA622-5DEB-48B9-88D9-C1DE36C711E5}">
      <dgm:prSet/>
      <dgm:spPr/>
      <dgm:t>
        <a:bodyPr/>
        <a:lstStyle/>
        <a:p>
          <a:endParaRPr lang="en-US">
            <a:latin typeface="+mn-lt"/>
          </a:endParaRPr>
        </a:p>
      </dgm:t>
    </dgm:pt>
    <dgm:pt modelId="{E9682B4F-0217-4B50-923E-C104AA24290F}">
      <dgm:prSet phldr="0" custT="1"/>
      <dgm:spPr/>
      <dgm:t>
        <a:bodyPr/>
        <a:lstStyle/>
        <a:p>
          <a:pPr marL="0" lvl="0" indent="0" algn="ctr" defTabSz="889000">
            <a:lnSpc>
              <a:spcPct val="90000"/>
            </a:lnSpc>
            <a:spcBef>
              <a:spcPct val="0"/>
            </a:spcBef>
            <a:spcAft>
              <a:spcPct val="35000"/>
            </a:spcAft>
            <a:buNone/>
          </a:pPr>
          <a:r>
            <a:rPr lang="en-US" sz="1600" kern="1200" spc="150" baseline="0">
              <a:solidFill>
                <a:prstClr val="black"/>
              </a:solidFill>
              <a:latin typeface="Tenorite"/>
              <a:ea typeface="+mn-ea"/>
              <a:cs typeface="+mn-cs"/>
            </a:rPr>
            <a:t>LEADERSHIP</a:t>
          </a:r>
        </a:p>
      </dgm:t>
    </dgm:pt>
    <dgm:pt modelId="{E0F6C4AF-9BBB-4698-91D7-F9AE3EACBD5D}" type="parTrans" cxnId="{6C23D0C9-74B2-4C8B-AB2F-A03B3B0EBE56}">
      <dgm:prSet/>
      <dgm:spPr/>
      <dgm:t>
        <a:bodyPr/>
        <a:lstStyle/>
        <a:p>
          <a:endParaRPr lang="en-US">
            <a:latin typeface="+mn-lt"/>
          </a:endParaRPr>
        </a:p>
      </dgm:t>
    </dgm:pt>
    <dgm:pt modelId="{B8632E42-D7EB-4C31-877E-6F1B2801851A}" type="sibTrans" cxnId="{6C23D0C9-74B2-4C8B-AB2F-A03B3B0EBE56}">
      <dgm:prSet/>
      <dgm:spPr/>
      <dgm:t>
        <a:bodyPr/>
        <a:lstStyle/>
        <a:p>
          <a:endParaRPr lang="en-US">
            <a:latin typeface="+mn-lt"/>
          </a:endParaRPr>
        </a:p>
      </dgm:t>
    </dgm:pt>
    <dgm:pt modelId="{0EC0C300-11E4-45CF-8418-973585107209}">
      <dgm:prSet phldr="0" custT="1"/>
      <dgm:spPr/>
      <dgm:t>
        <a:bodyPr/>
        <a:lstStyle/>
        <a:p>
          <a:pPr marL="0" lvl="0" indent="0" algn="l" defTabSz="66675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Leadership assignments</a:t>
          </a:r>
        </a:p>
        <a:p>
          <a:pPr marL="0" lvl="0" indent="0" algn="l" defTabSz="66675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Organizing Charts</a:t>
          </a:r>
        </a:p>
        <a:p>
          <a:pPr marL="0" lvl="0" indent="0" algn="l" defTabSz="66675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Snowflake model – Organizing Committee/Core Development</a:t>
          </a:r>
        </a:p>
      </dgm:t>
    </dgm:pt>
    <dgm:pt modelId="{1E4DD98E-100E-46B7-B24A-408BBF69E9FA}" type="parTrans" cxnId="{51563A4F-C0EB-47D6-B5BC-47A4E599AD4B}">
      <dgm:prSet/>
      <dgm:spPr/>
      <dgm:t>
        <a:bodyPr/>
        <a:lstStyle/>
        <a:p>
          <a:endParaRPr lang="en-US">
            <a:latin typeface="+mn-lt"/>
          </a:endParaRPr>
        </a:p>
      </dgm:t>
    </dgm:pt>
    <dgm:pt modelId="{90FAB5D1-62B3-4FF6-A07D-EE607F529C32}" type="sibTrans" cxnId="{51563A4F-C0EB-47D6-B5BC-47A4E599AD4B}">
      <dgm:prSet/>
      <dgm:spPr/>
      <dgm:t>
        <a:bodyPr/>
        <a:lstStyle/>
        <a:p>
          <a:endParaRPr lang="en-US">
            <a:latin typeface="+mn-lt"/>
          </a:endParaRPr>
        </a:p>
      </dgm:t>
    </dgm:pt>
    <dgm:pt modelId="{FEB4A941-E9FA-4A86-A673-85FF34B35F20}">
      <dgm:prSet phldr="0" custT="1"/>
      <dgm:spPr/>
      <dgm:t>
        <a:bodyPr/>
        <a:lstStyle/>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All bargaining unit communications</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Weekly news</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Leader communications</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Transparency</a:t>
          </a:r>
        </a:p>
        <a:p>
          <a:pPr marL="0" lvl="0" indent="0" algn="l" defTabSz="666750" rtl="0">
            <a:lnSpc>
              <a:spcPct val="100000"/>
            </a:lnSpc>
            <a:spcBef>
              <a:spcPct val="0"/>
            </a:spcBef>
            <a:spcAft>
              <a:spcPct val="35000"/>
            </a:spcAft>
            <a:buNone/>
          </a:pPr>
          <a:endParaRPr lang="en-US" sz="1400" kern="1200" spc="50" baseline="0">
            <a:solidFill>
              <a:prstClr val="black">
                <a:hueOff val="0"/>
                <a:satOff val="0"/>
                <a:lumOff val="0"/>
                <a:alphaOff val="0"/>
              </a:prstClr>
            </a:solidFill>
            <a:latin typeface="Tenorite"/>
            <a:ea typeface="+mn-ea"/>
            <a:cs typeface="+mn-cs"/>
          </a:endParaRPr>
        </a:p>
        <a:p>
          <a:pPr marL="0" lvl="0" indent="0" algn="l" defTabSz="666750" rtl="0">
            <a:lnSpc>
              <a:spcPct val="100000"/>
            </a:lnSpc>
            <a:spcBef>
              <a:spcPct val="0"/>
            </a:spcBef>
            <a:spcAft>
              <a:spcPct val="35000"/>
            </a:spcAft>
            <a:buNone/>
          </a:pPr>
          <a:endParaRPr lang="en-US" sz="1400" kern="1200" spc="50" baseline="0">
            <a:solidFill>
              <a:prstClr val="black">
                <a:hueOff val="0"/>
                <a:satOff val="0"/>
                <a:lumOff val="0"/>
                <a:alphaOff val="0"/>
              </a:prstClr>
            </a:solidFill>
            <a:latin typeface="Tenorite"/>
            <a:ea typeface="+mn-ea"/>
            <a:cs typeface="+mn-cs"/>
          </a:endParaRPr>
        </a:p>
      </dgm:t>
    </dgm:pt>
    <dgm:pt modelId="{39522508-BC4E-4DD5-A744-AFEFFE36DB74}" type="parTrans" cxnId="{F942F56C-9025-4AA1-9B36-C5AE0A93B0F5}">
      <dgm:prSet/>
      <dgm:spPr/>
      <dgm:t>
        <a:bodyPr/>
        <a:lstStyle/>
        <a:p>
          <a:endParaRPr lang="en-US">
            <a:latin typeface="+mn-lt"/>
          </a:endParaRPr>
        </a:p>
      </dgm:t>
    </dgm:pt>
    <dgm:pt modelId="{97624CC8-6315-4683-B26C-C30D552DA5A6}" type="sibTrans" cxnId="{F942F56C-9025-4AA1-9B36-C5AE0A93B0F5}">
      <dgm:prSet/>
      <dgm:spPr/>
      <dgm:t>
        <a:bodyPr/>
        <a:lstStyle/>
        <a:p>
          <a:endParaRPr lang="en-US">
            <a:latin typeface="+mn-lt"/>
          </a:endParaRPr>
        </a:p>
      </dgm:t>
    </dgm:pt>
    <dgm:pt modelId="{A2322D3A-7AC2-4C5C-9D7E-EAB2313D47D4}">
      <dgm:prSet phldr="0" custT="1"/>
      <dgm:spPr/>
      <dgm:t>
        <a:bodyPr/>
        <a:lstStyle/>
        <a:p>
          <a:pPr marL="0" lvl="0" indent="0" algn="ctr" defTabSz="889000">
            <a:lnSpc>
              <a:spcPct val="90000"/>
            </a:lnSpc>
            <a:spcBef>
              <a:spcPct val="0"/>
            </a:spcBef>
            <a:spcAft>
              <a:spcPct val="35000"/>
            </a:spcAft>
            <a:buNone/>
          </a:pPr>
          <a:r>
            <a:rPr lang="en-US" sz="1600" kern="1200" spc="150" baseline="0">
              <a:solidFill>
                <a:prstClr val="black"/>
              </a:solidFill>
              <a:latin typeface="Tenorite"/>
              <a:ea typeface="+mn-ea"/>
              <a:cs typeface="+mn-cs"/>
            </a:rPr>
            <a:t>REFLECT</a:t>
          </a:r>
        </a:p>
      </dgm:t>
    </dgm:pt>
    <dgm:pt modelId="{4A8C15D4-B36F-4764-B4FF-F2AF790D3E17}" type="parTrans" cxnId="{179FAFCF-F878-464E-A8A6-1185EFA0E380}">
      <dgm:prSet/>
      <dgm:spPr/>
      <dgm:t>
        <a:bodyPr/>
        <a:lstStyle/>
        <a:p>
          <a:endParaRPr lang="en-US">
            <a:latin typeface="+mn-lt"/>
          </a:endParaRPr>
        </a:p>
      </dgm:t>
    </dgm:pt>
    <dgm:pt modelId="{84DE1C3A-3FC7-4DB3-88ED-33F65A71557A}" type="sibTrans" cxnId="{179FAFCF-F878-464E-A8A6-1185EFA0E380}">
      <dgm:prSet/>
      <dgm:spPr/>
      <dgm:t>
        <a:bodyPr/>
        <a:lstStyle/>
        <a:p>
          <a:endParaRPr lang="en-US">
            <a:latin typeface="+mn-lt"/>
          </a:endParaRPr>
        </a:p>
      </dgm:t>
    </dgm:pt>
    <dgm:pt modelId="{4F85505A-81B6-4FDA-A144-900B71DAD946}">
      <dgm:prSet phldr="0" custT="1"/>
      <dgm:spPr/>
      <dgm:t>
        <a:bodyPr/>
        <a:lstStyle/>
        <a:p>
          <a:pPr marL="0"/>
          <a:r>
            <a:rPr lang="en-US" sz="1600" kern="1200" spc="150" baseline="0">
              <a:solidFill>
                <a:prstClr val="black"/>
              </a:solidFill>
              <a:latin typeface="Tenorite"/>
              <a:ea typeface="+mn-ea"/>
              <a:cs typeface="+mn-cs"/>
            </a:rPr>
            <a:t>COMMS</a:t>
          </a:r>
        </a:p>
      </dgm:t>
    </dgm:pt>
    <dgm:pt modelId="{D9A96E25-7BBE-4DDD-8DDE-B4970D4340A8}" type="parTrans" cxnId="{2D633B56-E147-4EFC-B9EE-6C0413F329B0}">
      <dgm:prSet/>
      <dgm:spPr/>
      <dgm:t>
        <a:bodyPr/>
        <a:lstStyle/>
        <a:p>
          <a:endParaRPr lang="en-US">
            <a:latin typeface="+mn-lt"/>
          </a:endParaRPr>
        </a:p>
      </dgm:t>
    </dgm:pt>
    <dgm:pt modelId="{68F74A88-49DC-44B1-BC0D-220A7B97601C}" type="sibTrans" cxnId="{2D633B56-E147-4EFC-B9EE-6C0413F329B0}">
      <dgm:prSet/>
      <dgm:spPr/>
      <dgm:t>
        <a:bodyPr/>
        <a:lstStyle/>
        <a:p>
          <a:endParaRPr lang="en-US">
            <a:latin typeface="+mn-lt"/>
          </a:endParaRPr>
        </a:p>
      </dgm:t>
    </dgm:pt>
    <dgm:pt modelId="{E4B4F7C4-5024-45F0-9FD7-C5068A1AE6C4}" type="pres">
      <dgm:prSet presAssocID="{0DD8915E-DC14-41D6-9BB5-F49E1C265163}" presName="Name0" presStyleCnt="0">
        <dgm:presLayoutVars>
          <dgm:dir/>
          <dgm:animLvl val="lvl"/>
          <dgm:resizeHandles val="exact"/>
        </dgm:presLayoutVars>
      </dgm:prSet>
      <dgm:spPr/>
    </dgm:pt>
    <dgm:pt modelId="{473E2436-1BC1-4A6C-8568-5C38418F52D1}" type="pres">
      <dgm:prSet presAssocID="{73D947E0-108F-4D20-A71E-3CF329F97212}" presName="composite" presStyleCnt="0"/>
      <dgm:spPr/>
    </dgm:pt>
    <dgm:pt modelId="{BDBD7220-3F85-45D2-BED6-5BBFBC23EAE3}" type="pres">
      <dgm:prSet presAssocID="{73D947E0-108F-4D20-A71E-3CF329F97212}" presName="parTx" presStyleLbl="alignNode1" presStyleIdx="0" presStyleCnt="5">
        <dgm:presLayoutVars>
          <dgm:chMax val="0"/>
          <dgm:chPref val="0"/>
        </dgm:presLayoutVars>
      </dgm:prSet>
      <dgm:spPr/>
    </dgm:pt>
    <dgm:pt modelId="{22359DD7-1BFB-4900-BAE6-6084F2F57988}" type="pres">
      <dgm:prSet presAssocID="{73D947E0-108F-4D20-A71E-3CF329F97212}" presName="desTx" presStyleLbl="alignAccFollowNode1" presStyleIdx="0" presStyleCnt="5">
        <dgm:presLayoutVars/>
      </dgm:prSet>
      <dgm:spPr/>
    </dgm:pt>
    <dgm:pt modelId="{38C65349-0C40-499F-9765-B6F38C2DC3C3}" type="pres">
      <dgm:prSet presAssocID="{AE813459-65AB-4FA9-B717-330DDA6DFA4E}" presName="space" presStyleCnt="0"/>
      <dgm:spPr/>
    </dgm:pt>
    <dgm:pt modelId="{C6650FDC-3601-45F5-9125-6E3F90A53F8A}" type="pres">
      <dgm:prSet presAssocID="{B1AFA1AF-0FF8-45B3-A6D0-0E255A2F637D}" presName="composite" presStyleCnt="0"/>
      <dgm:spPr/>
    </dgm:pt>
    <dgm:pt modelId="{C4F84DEA-2002-4D32-8E80-70EEE05E345A}" type="pres">
      <dgm:prSet presAssocID="{B1AFA1AF-0FF8-45B3-A6D0-0E255A2F637D}" presName="parTx" presStyleLbl="alignNode1" presStyleIdx="1" presStyleCnt="5">
        <dgm:presLayoutVars>
          <dgm:chMax val="0"/>
          <dgm:chPref val="0"/>
        </dgm:presLayoutVars>
      </dgm:prSet>
      <dgm:spPr/>
    </dgm:pt>
    <dgm:pt modelId="{4FEB85EB-D046-4CDB-8A62-BBCE260C4490}" type="pres">
      <dgm:prSet presAssocID="{B1AFA1AF-0FF8-45B3-A6D0-0E255A2F637D}" presName="desTx" presStyleLbl="alignAccFollowNode1" presStyleIdx="1" presStyleCnt="5">
        <dgm:presLayoutVars/>
      </dgm:prSet>
      <dgm:spPr/>
    </dgm:pt>
    <dgm:pt modelId="{40F59683-723F-44D1-8379-95635EED1AA8}" type="pres">
      <dgm:prSet presAssocID="{88649F7A-400B-4056-965D-C9AC0B3AD942}" presName="space" presStyleCnt="0"/>
      <dgm:spPr/>
    </dgm:pt>
    <dgm:pt modelId="{BB2E4F65-C461-40C3-BC82-6A29AA851F44}" type="pres">
      <dgm:prSet presAssocID="{E9682B4F-0217-4B50-923E-C104AA24290F}" presName="composite" presStyleCnt="0"/>
      <dgm:spPr/>
    </dgm:pt>
    <dgm:pt modelId="{49B7F8FA-D256-41EF-9327-52A3551D9A60}" type="pres">
      <dgm:prSet presAssocID="{E9682B4F-0217-4B50-923E-C104AA24290F}" presName="parTx" presStyleLbl="alignNode1" presStyleIdx="2" presStyleCnt="5">
        <dgm:presLayoutVars>
          <dgm:chMax val="0"/>
          <dgm:chPref val="0"/>
        </dgm:presLayoutVars>
      </dgm:prSet>
      <dgm:spPr/>
    </dgm:pt>
    <dgm:pt modelId="{6B5FE59C-B471-448A-AA7A-B526DCC4D4CA}" type="pres">
      <dgm:prSet presAssocID="{E9682B4F-0217-4B50-923E-C104AA24290F}" presName="desTx" presStyleLbl="alignAccFollowNode1" presStyleIdx="2" presStyleCnt="5">
        <dgm:presLayoutVars/>
      </dgm:prSet>
      <dgm:spPr/>
    </dgm:pt>
    <dgm:pt modelId="{A91542D9-4FB3-4302-AD03-3D6EF82E6748}" type="pres">
      <dgm:prSet presAssocID="{B8632E42-D7EB-4C31-877E-6F1B2801851A}" presName="space" presStyleCnt="0"/>
      <dgm:spPr/>
    </dgm:pt>
    <dgm:pt modelId="{1A7C3045-2DAF-4A19-82DB-79436B2E4575}" type="pres">
      <dgm:prSet presAssocID="{4F85505A-81B6-4FDA-A144-900B71DAD946}" presName="composite" presStyleCnt="0"/>
      <dgm:spPr/>
    </dgm:pt>
    <dgm:pt modelId="{4132ECB1-6BEF-4935-AFA3-B2EAA48FDE7E}" type="pres">
      <dgm:prSet presAssocID="{4F85505A-81B6-4FDA-A144-900B71DAD946}" presName="parTx" presStyleLbl="alignNode1" presStyleIdx="3" presStyleCnt="5">
        <dgm:presLayoutVars>
          <dgm:chMax val="0"/>
          <dgm:chPref val="0"/>
        </dgm:presLayoutVars>
      </dgm:prSet>
      <dgm:spPr/>
    </dgm:pt>
    <dgm:pt modelId="{C42A8BDE-B838-475D-AFDE-17B60D744AB6}" type="pres">
      <dgm:prSet presAssocID="{4F85505A-81B6-4FDA-A144-900B71DAD946}" presName="desTx" presStyleLbl="alignAccFollowNode1" presStyleIdx="3" presStyleCnt="5">
        <dgm:presLayoutVars/>
      </dgm:prSet>
      <dgm:spPr/>
    </dgm:pt>
    <dgm:pt modelId="{D0DC94A3-770A-4810-A89A-7DB7918862F6}" type="pres">
      <dgm:prSet presAssocID="{68F74A88-49DC-44B1-BC0D-220A7B97601C}" presName="space" presStyleCnt="0"/>
      <dgm:spPr/>
    </dgm:pt>
    <dgm:pt modelId="{647B2244-AC3A-441A-A6FB-6136FA04F429}" type="pres">
      <dgm:prSet presAssocID="{A2322D3A-7AC2-4C5C-9D7E-EAB2313D47D4}" presName="composite" presStyleCnt="0"/>
      <dgm:spPr/>
    </dgm:pt>
    <dgm:pt modelId="{59606EB9-9F10-4D12-A33F-A242FDCC0D0F}" type="pres">
      <dgm:prSet presAssocID="{A2322D3A-7AC2-4C5C-9D7E-EAB2313D47D4}" presName="parTx" presStyleLbl="alignNode1" presStyleIdx="4" presStyleCnt="5">
        <dgm:presLayoutVars>
          <dgm:chMax val="0"/>
          <dgm:chPref val="0"/>
        </dgm:presLayoutVars>
      </dgm:prSet>
      <dgm:spPr/>
    </dgm:pt>
    <dgm:pt modelId="{C8429E68-36DD-4F6A-A2F4-7CCDADCEFAD1}" type="pres">
      <dgm:prSet presAssocID="{A2322D3A-7AC2-4C5C-9D7E-EAB2313D47D4}" presName="desTx" presStyleLbl="alignAccFollowNode1" presStyleIdx="4" presStyleCnt="5">
        <dgm:presLayoutVars/>
      </dgm:prSet>
      <dgm:spPr/>
    </dgm:pt>
  </dgm:ptLst>
  <dgm:cxnLst>
    <dgm:cxn modelId="{F28D7702-2FC3-49BD-BB13-C989E5EE622A}" srcId="{0DD8915E-DC14-41D6-9BB5-F49E1C265163}" destId="{B1AFA1AF-0FF8-45B3-A6D0-0E255A2F637D}" srcOrd="1" destOrd="0" parTransId="{10C68AF5-481C-45AA-A216-8BBBB04515B9}" sibTransId="{88649F7A-400B-4056-965D-C9AC0B3AD942}"/>
    <dgm:cxn modelId="{31826907-E438-4A1B-A800-F181C547104F}" type="presOf" srcId="{30A490C8-22B4-4D68-875C-0F0DE2FF864D}" destId="{22359DD7-1BFB-4900-BAE6-6084F2F57988}" srcOrd="0" destOrd="0" presId="urn:microsoft.com/office/officeart/2016/7/layout/HorizontalActionList"/>
    <dgm:cxn modelId="{A0077D09-C12C-46D0-8DF7-194B6911362A}" srcId="{0DD8915E-DC14-41D6-9BB5-F49E1C265163}" destId="{73D947E0-108F-4D20-A71E-3CF329F97212}" srcOrd="0" destOrd="0" parTransId="{9D249532-A24D-4D8F-848A-9F42F2E486C9}" sibTransId="{AE813459-65AB-4FA9-B717-330DDA6DFA4E}"/>
    <dgm:cxn modelId="{5A5BA622-5DEB-48B9-88D9-C1DE36C711E5}" srcId="{B1AFA1AF-0FF8-45B3-A6D0-0E255A2F637D}" destId="{50418D2B-9486-42DE-AFDD-1D31420040FF}" srcOrd="0" destOrd="0" parTransId="{D5A17F6B-93F5-442B-938A-0F38C281BE88}" sibTransId="{1D87A0A5-8024-4710-846B-D5BFAC785107}"/>
    <dgm:cxn modelId="{711E093C-AD42-45A4-8D40-A2D39702062E}" srcId="{A2322D3A-7AC2-4C5C-9D7E-EAB2313D47D4}" destId="{8FE81FEC-2664-411F-AEB3-065F29F52751}" srcOrd="0" destOrd="0" parTransId="{BCBC007E-0269-421B-9C41-DE26D5C3A822}" sibTransId="{80230EB7-7230-4881-A631-309C07417378}"/>
    <dgm:cxn modelId="{77A55366-077C-403B-A9E1-B9C6B5CA3288}" type="presOf" srcId="{73D947E0-108F-4D20-A71E-3CF329F97212}" destId="{BDBD7220-3F85-45D2-BED6-5BBFBC23EAE3}" srcOrd="0" destOrd="0" presId="urn:microsoft.com/office/officeart/2016/7/layout/HorizontalActionList"/>
    <dgm:cxn modelId="{F942F56C-9025-4AA1-9B36-C5AE0A93B0F5}" srcId="{4F85505A-81B6-4FDA-A144-900B71DAD946}" destId="{FEB4A941-E9FA-4A86-A673-85FF34B35F20}" srcOrd="0" destOrd="0" parTransId="{39522508-BC4E-4DD5-A744-AFEFFE36DB74}" sibTransId="{97624CC8-6315-4683-B26C-C30D552DA5A6}"/>
    <dgm:cxn modelId="{B7F6ED6E-855A-4A7B-AE18-3BD04546002C}" type="presOf" srcId="{B1AFA1AF-0FF8-45B3-A6D0-0E255A2F637D}" destId="{C4F84DEA-2002-4D32-8E80-70EEE05E345A}" srcOrd="0" destOrd="0" presId="urn:microsoft.com/office/officeart/2016/7/layout/HorizontalActionList"/>
    <dgm:cxn modelId="{51563A4F-C0EB-47D6-B5BC-47A4E599AD4B}" srcId="{E9682B4F-0217-4B50-923E-C104AA24290F}" destId="{0EC0C300-11E4-45CF-8418-973585107209}" srcOrd="0" destOrd="0" parTransId="{1E4DD98E-100E-46B7-B24A-408BBF69E9FA}" sibTransId="{90FAB5D1-62B3-4FF6-A07D-EE607F529C32}"/>
    <dgm:cxn modelId="{6291F24F-B536-4688-99BC-6A4CB5E15E15}" type="presOf" srcId="{4F85505A-81B6-4FDA-A144-900B71DAD946}" destId="{4132ECB1-6BEF-4935-AFA3-B2EAA48FDE7E}" srcOrd="0" destOrd="0" presId="urn:microsoft.com/office/officeart/2016/7/layout/HorizontalActionList"/>
    <dgm:cxn modelId="{2D633B56-E147-4EFC-B9EE-6C0413F329B0}" srcId="{0DD8915E-DC14-41D6-9BB5-F49E1C265163}" destId="{4F85505A-81B6-4FDA-A144-900B71DAD946}" srcOrd="3" destOrd="0" parTransId="{D9A96E25-7BBE-4DDD-8DDE-B4970D4340A8}" sibTransId="{68F74A88-49DC-44B1-BC0D-220A7B97601C}"/>
    <dgm:cxn modelId="{110097B3-0B24-42EE-9C79-845C028B379B}" type="presOf" srcId="{E9682B4F-0217-4B50-923E-C104AA24290F}" destId="{49B7F8FA-D256-41EF-9327-52A3551D9A60}" srcOrd="0" destOrd="0" presId="urn:microsoft.com/office/officeart/2016/7/layout/HorizontalActionList"/>
    <dgm:cxn modelId="{C54EA6C2-0E6B-42D8-9A4A-4456127A91A8}" type="presOf" srcId="{A2322D3A-7AC2-4C5C-9D7E-EAB2313D47D4}" destId="{59606EB9-9F10-4D12-A33F-A242FDCC0D0F}" srcOrd="0" destOrd="0" presId="urn:microsoft.com/office/officeart/2016/7/layout/HorizontalActionList"/>
    <dgm:cxn modelId="{E339F9C8-AD35-4E33-9434-788C81500EB2}" type="presOf" srcId="{8FE81FEC-2664-411F-AEB3-065F29F52751}" destId="{C8429E68-36DD-4F6A-A2F4-7CCDADCEFAD1}" srcOrd="0" destOrd="0" presId="urn:microsoft.com/office/officeart/2016/7/layout/HorizontalActionList"/>
    <dgm:cxn modelId="{6C23D0C9-74B2-4C8B-AB2F-A03B3B0EBE56}" srcId="{0DD8915E-DC14-41D6-9BB5-F49E1C265163}" destId="{E9682B4F-0217-4B50-923E-C104AA24290F}" srcOrd="2" destOrd="0" parTransId="{E0F6C4AF-9BBB-4698-91D7-F9AE3EACBD5D}" sibTransId="{B8632E42-D7EB-4C31-877E-6F1B2801851A}"/>
    <dgm:cxn modelId="{381FE1CC-8184-4745-8EB3-6DE11655998D}" srcId="{73D947E0-108F-4D20-A71E-3CF329F97212}" destId="{30A490C8-22B4-4D68-875C-0F0DE2FF864D}" srcOrd="0" destOrd="0" parTransId="{035C64B0-4F0C-4FD1-BD23-B1D4C9887CBE}" sibTransId="{45495DA8-8707-41E3-A12B-FA5766269C44}"/>
    <dgm:cxn modelId="{179FAFCF-F878-464E-A8A6-1185EFA0E380}" srcId="{0DD8915E-DC14-41D6-9BB5-F49E1C265163}" destId="{A2322D3A-7AC2-4C5C-9D7E-EAB2313D47D4}" srcOrd="4" destOrd="0" parTransId="{4A8C15D4-B36F-4764-B4FF-F2AF790D3E17}" sibTransId="{84DE1C3A-3FC7-4DB3-88ED-33F65A71557A}"/>
    <dgm:cxn modelId="{8CB96BD1-8B01-481A-B525-C5C507C9951C}" type="presOf" srcId="{0EC0C300-11E4-45CF-8418-973585107209}" destId="{6B5FE59C-B471-448A-AA7A-B526DCC4D4CA}" srcOrd="0" destOrd="0" presId="urn:microsoft.com/office/officeart/2016/7/layout/HorizontalActionList"/>
    <dgm:cxn modelId="{36A4EED2-16DE-4F21-9B57-BD053CD7ED3D}" type="presOf" srcId="{FEB4A941-E9FA-4A86-A673-85FF34B35F20}" destId="{C42A8BDE-B838-475D-AFDE-17B60D744AB6}" srcOrd="0" destOrd="0" presId="urn:microsoft.com/office/officeart/2016/7/layout/HorizontalActionList"/>
    <dgm:cxn modelId="{BF1349D4-34AE-476D-8D7B-F3ABAB74304F}" type="presOf" srcId="{50418D2B-9486-42DE-AFDD-1D31420040FF}" destId="{4FEB85EB-D046-4CDB-8A62-BBCE260C4490}" srcOrd="0" destOrd="0" presId="urn:microsoft.com/office/officeart/2016/7/layout/HorizontalActionList"/>
    <dgm:cxn modelId="{825BC9D8-F515-4FBF-8CF8-23CD32968E1D}" type="presOf" srcId="{0DD8915E-DC14-41D6-9BB5-F49E1C265163}" destId="{E4B4F7C4-5024-45F0-9FD7-C5068A1AE6C4}" srcOrd="0" destOrd="0" presId="urn:microsoft.com/office/officeart/2016/7/layout/HorizontalActionList"/>
    <dgm:cxn modelId="{E9D2B9D9-3B26-471C-AF45-E02D1C258CD3}" type="presParOf" srcId="{E4B4F7C4-5024-45F0-9FD7-C5068A1AE6C4}" destId="{473E2436-1BC1-4A6C-8568-5C38418F52D1}" srcOrd="0" destOrd="0" presId="urn:microsoft.com/office/officeart/2016/7/layout/HorizontalActionList"/>
    <dgm:cxn modelId="{A151C920-5872-4C88-8534-922E9C800B9B}" type="presParOf" srcId="{473E2436-1BC1-4A6C-8568-5C38418F52D1}" destId="{BDBD7220-3F85-45D2-BED6-5BBFBC23EAE3}" srcOrd="0" destOrd="0" presId="urn:microsoft.com/office/officeart/2016/7/layout/HorizontalActionList"/>
    <dgm:cxn modelId="{45373909-AB37-4D9A-936C-DC8447BC111D}" type="presParOf" srcId="{473E2436-1BC1-4A6C-8568-5C38418F52D1}" destId="{22359DD7-1BFB-4900-BAE6-6084F2F57988}" srcOrd="1" destOrd="0" presId="urn:microsoft.com/office/officeart/2016/7/layout/HorizontalActionList"/>
    <dgm:cxn modelId="{CFC7E7C1-85BC-47FC-BC11-D0BACA8440B9}" type="presParOf" srcId="{E4B4F7C4-5024-45F0-9FD7-C5068A1AE6C4}" destId="{38C65349-0C40-499F-9765-B6F38C2DC3C3}" srcOrd="1" destOrd="0" presId="urn:microsoft.com/office/officeart/2016/7/layout/HorizontalActionList"/>
    <dgm:cxn modelId="{86FF1107-69E9-4310-A0D8-2BF61292A72B}" type="presParOf" srcId="{E4B4F7C4-5024-45F0-9FD7-C5068A1AE6C4}" destId="{C6650FDC-3601-45F5-9125-6E3F90A53F8A}" srcOrd="2" destOrd="0" presId="urn:microsoft.com/office/officeart/2016/7/layout/HorizontalActionList"/>
    <dgm:cxn modelId="{1C7F1C64-2F3D-4695-A56C-92B1B848B0C2}" type="presParOf" srcId="{C6650FDC-3601-45F5-9125-6E3F90A53F8A}" destId="{C4F84DEA-2002-4D32-8E80-70EEE05E345A}" srcOrd="0" destOrd="0" presId="urn:microsoft.com/office/officeart/2016/7/layout/HorizontalActionList"/>
    <dgm:cxn modelId="{DC59A3FF-666D-48A7-B3BE-98A9F829402D}" type="presParOf" srcId="{C6650FDC-3601-45F5-9125-6E3F90A53F8A}" destId="{4FEB85EB-D046-4CDB-8A62-BBCE260C4490}" srcOrd="1" destOrd="0" presId="urn:microsoft.com/office/officeart/2016/7/layout/HorizontalActionList"/>
    <dgm:cxn modelId="{AAE65B9C-F662-4FAA-8FDB-82E7FB86BB24}" type="presParOf" srcId="{E4B4F7C4-5024-45F0-9FD7-C5068A1AE6C4}" destId="{40F59683-723F-44D1-8379-95635EED1AA8}" srcOrd="3" destOrd="0" presId="urn:microsoft.com/office/officeart/2016/7/layout/HorizontalActionList"/>
    <dgm:cxn modelId="{F5BE37E3-59D0-4D56-B08C-9B1D93695802}" type="presParOf" srcId="{E4B4F7C4-5024-45F0-9FD7-C5068A1AE6C4}" destId="{BB2E4F65-C461-40C3-BC82-6A29AA851F44}" srcOrd="4" destOrd="0" presId="urn:microsoft.com/office/officeart/2016/7/layout/HorizontalActionList"/>
    <dgm:cxn modelId="{1FC3B8DB-8632-4AA8-99E5-4F0C12504130}" type="presParOf" srcId="{BB2E4F65-C461-40C3-BC82-6A29AA851F44}" destId="{49B7F8FA-D256-41EF-9327-52A3551D9A60}" srcOrd="0" destOrd="0" presId="urn:microsoft.com/office/officeart/2016/7/layout/HorizontalActionList"/>
    <dgm:cxn modelId="{03A1CBF9-FFCE-4B8C-9850-8B297556CCF4}" type="presParOf" srcId="{BB2E4F65-C461-40C3-BC82-6A29AA851F44}" destId="{6B5FE59C-B471-448A-AA7A-B526DCC4D4CA}" srcOrd="1" destOrd="0" presId="urn:microsoft.com/office/officeart/2016/7/layout/HorizontalActionList"/>
    <dgm:cxn modelId="{BAB9C1C4-8A05-4AE7-B42E-55875981524E}" type="presParOf" srcId="{E4B4F7C4-5024-45F0-9FD7-C5068A1AE6C4}" destId="{A91542D9-4FB3-4302-AD03-3D6EF82E6748}" srcOrd="5" destOrd="0" presId="urn:microsoft.com/office/officeart/2016/7/layout/HorizontalActionList"/>
    <dgm:cxn modelId="{F7DEAAC8-FCAD-4F6B-92BD-91B8342F3277}" type="presParOf" srcId="{E4B4F7C4-5024-45F0-9FD7-C5068A1AE6C4}" destId="{1A7C3045-2DAF-4A19-82DB-79436B2E4575}" srcOrd="6" destOrd="0" presId="urn:microsoft.com/office/officeart/2016/7/layout/HorizontalActionList"/>
    <dgm:cxn modelId="{13555CA3-20BE-41F8-BD09-0BA8CEE1C702}" type="presParOf" srcId="{1A7C3045-2DAF-4A19-82DB-79436B2E4575}" destId="{4132ECB1-6BEF-4935-AFA3-B2EAA48FDE7E}" srcOrd="0" destOrd="0" presId="urn:microsoft.com/office/officeart/2016/7/layout/HorizontalActionList"/>
    <dgm:cxn modelId="{0848E8B2-6BD5-4CB6-B7E0-F8F1B1F78E2F}" type="presParOf" srcId="{1A7C3045-2DAF-4A19-82DB-79436B2E4575}" destId="{C42A8BDE-B838-475D-AFDE-17B60D744AB6}" srcOrd="1" destOrd="0" presId="urn:microsoft.com/office/officeart/2016/7/layout/HorizontalActionList"/>
    <dgm:cxn modelId="{FD5AD2F1-E5D1-4359-99EB-D3225676DF7F}" type="presParOf" srcId="{E4B4F7C4-5024-45F0-9FD7-C5068A1AE6C4}" destId="{D0DC94A3-770A-4810-A89A-7DB7918862F6}" srcOrd="7" destOrd="0" presId="urn:microsoft.com/office/officeart/2016/7/layout/HorizontalActionList"/>
    <dgm:cxn modelId="{2608DA2F-9259-4A20-98D1-9A5F5780B66F}" type="presParOf" srcId="{E4B4F7C4-5024-45F0-9FD7-C5068A1AE6C4}" destId="{647B2244-AC3A-441A-A6FB-6136FA04F429}" srcOrd="8" destOrd="0" presId="urn:microsoft.com/office/officeart/2016/7/layout/HorizontalActionList"/>
    <dgm:cxn modelId="{F55613FD-292F-4CCF-A44A-E9FC24D70E0E}" type="presParOf" srcId="{647B2244-AC3A-441A-A6FB-6136FA04F429}" destId="{59606EB9-9F10-4D12-A33F-A242FDCC0D0F}" srcOrd="0" destOrd="0" presId="urn:microsoft.com/office/officeart/2016/7/layout/HorizontalActionList"/>
    <dgm:cxn modelId="{7B4FE576-C66F-4D92-B6AC-DA1D068316E4}" type="presParOf" srcId="{647B2244-AC3A-441A-A6FB-6136FA04F429}" destId="{C8429E68-36DD-4F6A-A2F4-7CCDADCEFAD1}"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BD7220-3F85-45D2-BED6-5BBFBC23EAE3}">
      <dsp:nvSpPr>
        <dsp:cNvPr id="0" name=""/>
        <dsp:cNvSpPr/>
      </dsp:nvSpPr>
      <dsp:spPr>
        <a:xfrm>
          <a:off x="8634" y="317285"/>
          <a:ext cx="2013350" cy="6040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9099" tIns="159099" rIns="159099" bIns="159099" numCol="1" spcCol="1270" anchor="ctr" anchorCtr="0">
          <a:noAutofit/>
        </a:bodyPr>
        <a:lstStyle/>
        <a:p>
          <a:pPr marL="0" lvl="0" indent="0" algn="ctr" defTabSz="914400" rtl="0" eaLnBrk="1" latinLnBrk="0" hangingPunct="1">
            <a:lnSpc>
              <a:spcPct val="90000"/>
            </a:lnSpc>
            <a:spcBef>
              <a:spcPct val="0"/>
            </a:spcBef>
            <a:spcAft>
              <a:spcPct val="35000"/>
            </a:spcAft>
            <a:buFont typeface="Arial" panose="020B0604020202020204" pitchFamily="34" charset="0"/>
            <a:buNone/>
          </a:pPr>
          <a:r>
            <a:rPr lang="en-US" sz="1600" kern="1200" spc="150" baseline="0">
              <a:solidFill>
                <a:schemeClr val="tx1"/>
              </a:solidFill>
              <a:latin typeface="+mj-lt"/>
              <a:ea typeface="+mj-ea"/>
              <a:cs typeface="+mj-cs"/>
            </a:rPr>
            <a:t>PLANNING</a:t>
          </a:r>
        </a:p>
      </dsp:txBody>
      <dsp:txXfrm>
        <a:off x="8634" y="317285"/>
        <a:ext cx="2013350" cy="604005"/>
      </dsp:txXfrm>
    </dsp:sp>
    <dsp:sp modelId="{22359DD7-1BFB-4900-BAE6-6084F2F57988}">
      <dsp:nvSpPr>
        <dsp:cNvPr id="0" name=""/>
        <dsp:cNvSpPr/>
      </dsp:nvSpPr>
      <dsp:spPr>
        <a:xfrm>
          <a:off x="8634" y="921290"/>
          <a:ext cx="2013350" cy="25063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874" tIns="198874" rIns="198874" bIns="198874" numCol="1" spcCol="1270" anchor="t" anchorCtr="0">
          <a:noAutofit/>
        </a:bodyPr>
        <a:lstStyle/>
        <a:p>
          <a:pPr marL="0" lvl="0" indent="0" algn="l" defTabSz="622300">
            <a:lnSpc>
              <a:spcPct val="100000"/>
            </a:lnSpc>
            <a:spcBef>
              <a:spcPct val="0"/>
            </a:spcBef>
            <a:spcAft>
              <a:spcPct val="35000"/>
            </a:spcAft>
            <a:buNone/>
          </a:pPr>
          <a:r>
            <a:rPr lang="en-US" sz="1400" kern="1200" spc="50" baseline="0">
              <a:latin typeface="+mn-lt"/>
            </a:rPr>
            <a:t>Weekly strategy meetings</a:t>
          </a:r>
        </a:p>
        <a:p>
          <a:pPr marL="0" lvl="0" indent="0" algn="l" defTabSz="622300">
            <a:lnSpc>
              <a:spcPct val="100000"/>
            </a:lnSpc>
            <a:spcBef>
              <a:spcPct val="0"/>
            </a:spcBef>
            <a:spcAft>
              <a:spcPct val="35000"/>
            </a:spcAft>
            <a:buNone/>
          </a:pPr>
          <a:r>
            <a:rPr lang="en-US" sz="1400" kern="1200" spc="50" baseline="0">
              <a:latin typeface="+mn-lt"/>
            </a:rPr>
            <a:t>Strategy Briefs</a:t>
          </a:r>
        </a:p>
        <a:p>
          <a:pPr marL="0" lvl="0" indent="0" algn="l" defTabSz="622300">
            <a:lnSpc>
              <a:spcPct val="100000"/>
            </a:lnSpc>
            <a:spcBef>
              <a:spcPct val="0"/>
            </a:spcBef>
            <a:spcAft>
              <a:spcPct val="35000"/>
            </a:spcAft>
            <a:buNone/>
          </a:pPr>
          <a:r>
            <a:rPr lang="en-US" sz="1400" kern="1200" spc="50" baseline="0">
              <a:latin typeface="+mn-lt"/>
            </a:rPr>
            <a:t>1:1 practice</a:t>
          </a:r>
        </a:p>
        <a:p>
          <a:pPr marL="0" lvl="0" indent="0" algn="l" defTabSz="622300">
            <a:lnSpc>
              <a:spcPct val="100000"/>
            </a:lnSpc>
            <a:spcBef>
              <a:spcPct val="0"/>
            </a:spcBef>
            <a:spcAft>
              <a:spcPct val="35000"/>
            </a:spcAft>
            <a:buNone/>
          </a:pPr>
          <a:r>
            <a:rPr lang="en-US" sz="1400" kern="1200" spc="50" baseline="0">
              <a:latin typeface="+mn-lt"/>
            </a:rPr>
            <a:t>Data – tracking potential members and leaders</a:t>
          </a:r>
        </a:p>
      </dsp:txBody>
      <dsp:txXfrm>
        <a:off x="8634" y="921290"/>
        <a:ext cx="2013350" cy="2506337"/>
      </dsp:txXfrm>
    </dsp:sp>
    <dsp:sp modelId="{C4F84DEA-2002-4D32-8E80-70EEE05E345A}">
      <dsp:nvSpPr>
        <dsp:cNvPr id="0" name=""/>
        <dsp:cNvSpPr/>
      </dsp:nvSpPr>
      <dsp:spPr>
        <a:xfrm>
          <a:off x="2129879" y="317285"/>
          <a:ext cx="2013350" cy="6040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9099" tIns="159099" rIns="159099" bIns="159099" numCol="1" spcCol="1270" anchor="ctr" anchorCtr="0">
          <a:noAutofit/>
        </a:bodyPr>
        <a:lstStyle/>
        <a:p>
          <a:pPr marL="0" lvl="0" indent="0" algn="ctr" defTabSz="711200">
            <a:lnSpc>
              <a:spcPct val="90000"/>
            </a:lnSpc>
            <a:spcBef>
              <a:spcPct val="0"/>
            </a:spcBef>
            <a:spcAft>
              <a:spcPct val="35000"/>
            </a:spcAft>
            <a:buNone/>
          </a:pPr>
          <a:r>
            <a:rPr lang="en-US" sz="1600" kern="1200" spc="150" baseline="0">
              <a:solidFill>
                <a:prstClr val="black"/>
              </a:solidFill>
              <a:latin typeface="Tenorite"/>
              <a:ea typeface="+mn-ea"/>
              <a:cs typeface="+mn-cs"/>
            </a:rPr>
            <a:t>ORGANIZING</a:t>
          </a:r>
        </a:p>
      </dsp:txBody>
      <dsp:txXfrm>
        <a:off x="2129879" y="317285"/>
        <a:ext cx="2013350" cy="604005"/>
      </dsp:txXfrm>
    </dsp:sp>
    <dsp:sp modelId="{4FEB85EB-D046-4CDB-8A62-BBCE260C4490}">
      <dsp:nvSpPr>
        <dsp:cNvPr id="0" name=""/>
        <dsp:cNvSpPr/>
      </dsp:nvSpPr>
      <dsp:spPr>
        <a:xfrm>
          <a:off x="2129879" y="921290"/>
          <a:ext cx="2013350" cy="25063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874" tIns="198874" rIns="198874" bIns="198874" numCol="1" spcCol="1270" anchor="t" anchorCtr="0">
          <a:noAutofit/>
        </a:bodyPr>
        <a:lstStyle/>
        <a:p>
          <a:pPr marL="0" lvl="0" indent="0" algn="l" defTabSz="622300">
            <a:lnSpc>
              <a:spcPct val="100000"/>
            </a:lnSpc>
            <a:spcBef>
              <a:spcPct val="0"/>
            </a:spcBef>
            <a:spcAft>
              <a:spcPct val="35000"/>
            </a:spcAft>
            <a:buNone/>
          </a:pPr>
          <a:r>
            <a:rPr lang="en-US" sz="1400" kern="1200" spc="50" baseline="0">
              <a:latin typeface="+mn-lt"/>
            </a:rPr>
            <a:t>Weekly building blitzes and 1:1s, </a:t>
          </a:r>
        </a:p>
        <a:p>
          <a:pPr marL="0" lvl="0" indent="0" algn="l" defTabSz="622300">
            <a:lnSpc>
              <a:spcPct val="100000"/>
            </a:lnSpc>
            <a:spcBef>
              <a:spcPct val="0"/>
            </a:spcBef>
            <a:spcAft>
              <a:spcPct val="35000"/>
            </a:spcAft>
            <a:buNone/>
          </a:pPr>
          <a:r>
            <a:rPr lang="en-US" sz="1400" kern="1200" spc="50" baseline="0">
              <a:latin typeface="+mn-lt"/>
            </a:rPr>
            <a:t>Recruit members and leaders</a:t>
          </a:r>
        </a:p>
        <a:p>
          <a:pPr marL="0" lvl="0" indent="0" algn="l" defTabSz="622300">
            <a:lnSpc>
              <a:spcPct val="100000"/>
            </a:lnSpc>
            <a:spcBef>
              <a:spcPct val="0"/>
            </a:spcBef>
            <a:spcAft>
              <a:spcPct val="35000"/>
            </a:spcAft>
            <a:buNone/>
          </a:pPr>
          <a:r>
            <a:rPr lang="en-US" sz="1400" kern="1200" spc="50" baseline="0">
              <a:latin typeface="+mn-lt"/>
            </a:rPr>
            <a:t>Training</a:t>
          </a:r>
        </a:p>
        <a:p>
          <a:pPr marL="0" lvl="0" indent="0" algn="l" defTabSz="622300">
            <a:lnSpc>
              <a:spcPct val="100000"/>
            </a:lnSpc>
            <a:spcBef>
              <a:spcPct val="0"/>
            </a:spcBef>
            <a:spcAft>
              <a:spcPct val="35000"/>
            </a:spcAft>
            <a:buNone/>
          </a:pPr>
          <a:r>
            <a:rPr lang="en-US" sz="1400" kern="1200" spc="50" baseline="0">
              <a:latin typeface="+mn-lt"/>
            </a:rPr>
            <a:t>Issue campaigns</a:t>
          </a:r>
        </a:p>
        <a:p>
          <a:pPr marL="0" lvl="0" indent="0" algn="l" defTabSz="62230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Strategy meetings</a:t>
          </a:r>
          <a:endParaRPr lang="en-US" sz="1400" kern="1200" spc="50" baseline="0">
            <a:latin typeface="+mn-lt"/>
          </a:endParaRPr>
        </a:p>
      </dsp:txBody>
      <dsp:txXfrm>
        <a:off x="2129879" y="921290"/>
        <a:ext cx="2013350" cy="2506337"/>
      </dsp:txXfrm>
    </dsp:sp>
    <dsp:sp modelId="{49B7F8FA-D256-41EF-9327-52A3551D9A60}">
      <dsp:nvSpPr>
        <dsp:cNvPr id="0" name=""/>
        <dsp:cNvSpPr/>
      </dsp:nvSpPr>
      <dsp:spPr>
        <a:xfrm>
          <a:off x="4251124" y="317285"/>
          <a:ext cx="2013350" cy="6040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9099" tIns="159099" rIns="159099" bIns="159099" numCol="1" spcCol="1270" anchor="ctr" anchorCtr="0">
          <a:noAutofit/>
        </a:bodyPr>
        <a:lstStyle/>
        <a:p>
          <a:pPr marL="0" lvl="0" indent="0" algn="ctr" defTabSz="889000">
            <a:lnSpc>
              <a:spcPct val="90000"/>
            </a:lnSpc>
            <a:spcBef>
              <a:spcPct val="0"/>
            </a:spcBef>
            <a:spcAft>
              <a:spcPct val="35000"/>
            </a:spcAft>
            <a:buNone/>
          </a:pPr>
          <a:r>
            <a:rPr lang="en-US" sz="1600" kern="1200" spc="150" baseline="0">
              <a:solidFill>
                <a:prstClr val="black"/>
              </a:solidFill>
              <a:latin typeface="Tenorite"/>
              <a:ea typeface="+mn-ea"/>
              <a:cs typeface="+mn-cs"/>
            </a:rPr>
            <a:t>LEADERSHIP</a:t>
          </a:r>
        </a:p>
      </dsp:txBody>
      <dsp:txXfrm>
        <a:off x="4251124" y="317285"/>
        <a:ext cx="2013350" cy="604005"/>
      </dsp:txXfrm>
    </dsp:sp>
    <dsp:sp modelId="{6B5FE59C-B471-448A-AA7A-B526DCC4D4CA}">
      <dsp:nvSpPr>
        <dsp:cNvPr id="0" name=""/>
        <dsp:cNvSpPr/>
      </dsp:nvSpPr>
      <dsp:spPr>
        <a:xfrm>
          <a:off x="4251124" y="921290"/>
          <a:ext cx="2013350" cy="25063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874" tIns="198874" rIns="198874" bIns="198874" numCol="1" spcCol="1270" anchor="t" anchorCtr="0">
          <a:noAutofit/>
        </a:bodyPr>
        <a:lstStyle/>
        <a:p>
          <a:pPr marL="0" lvl="0" indent="0" algn="l" defTabSz="66675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Leadership assignments</a:t>
          </a:r>
        </a:p>
        <a:p>
          <a:pPr marL="0" lvl="0" indent="0" algn="l" defTabSz="66675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Organizing Charts</a:t>
          </a:r>
        </a:p>
        <a:p>
          <a:pPr marL="0" lvl="0" indent="0" algn="l" defTabSz="66675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Snowflake model – Organizing Committee/Core Development</a:t>
          </a:r>
        </a:p>
      </dsp:txBody>
      <dsp:txXfrm>
        <a:off x="4251124" y="921290"/>
        <a:ext cx="2013350" cy="2506337"/>
      </dsp:txXfrm>
    </dsp:sp>
    <dsp:sp modelId="{4132ECB1-6BEF-4935-AFA3-B2EAA48FDE7E}">
      <dsp:nvSpPr>
        <dsp:cNvPr id="0" name=""/>
        <dsp:cNvSpPr/>
      </dsp:nvSpPr>
      <dsp:spPr>
        <a:xfrm>
          <a:off x="6372369" y="317285"/>
          <a:ext cx="2013350" cy="6040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9099" tIns="159099" rIns="159099" bIns="159099" numCol="1" spcCol="1270" anchor="ctr" anchorCtr="0">
          <a:noAutofit/>
        </a:bodyPr>
        <a:lstStyle/>
        <a:p>
          <a:pPr marL="0" lvl="0" indent="0" algn="ctr" defTabSz="711200">
            <a:lnSpc>
              <a:spcPct val="90000"/>
            </a:lnSpc>
            <a:spcBef>
              <a:spcPct val="0"/>
            </a:spcBef>
            <a:spcAft>
              <a:spcPct val="35000"/>
            </a:spcAft>
            <a:buNone/>
          </a:pPr>
          <a:r>
            <a:rPr lang="en-US" sz="1600" kern="1200" spc="150" baseline="0">
              <a:solidFill>
                <a:prstClr val="black"/>
              </a:solidFill>
              <a:latin typeface="Tenorite"/>
              <a:ea typeface="+mn-ea"/>
              <a:cs typeface="+mn-cs"/>
            </a:rPr>
            <a:t>COMMS</a:t>
          </a:r>
        </a:p>
      </dsp:txBody>
      <dsp:txXfrm>
        <a:off x="6372369" y="317285"/>
        <a:ext cx="2013350" cy="604005"/>
      </dsp:txXfrm>
    </dsp:sp>
    <dsp:sp modelId="{C42A8BDE-B838-475D-AFDE-17B60D744AB6}">
      <dsp:nvSpPr>
        <dsp:cNvPr id="0" name=""/>
        <dsp:cNvSpPr/>
      </dsp:nvSpPr>
      <dsp:spPr>
        <a:xfrm>
          <a:off x="6372369" y="921290"/>
          <a:ext cx="2013350" cy="25063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98874" tIns="198874" rIns="198874" bIns="198874" numCol="1" spcCol="1270" anchor="t" anchorCtr="0">
          <a:noAutofit/>
        </a:bodyPr>
        <a:lstStyle/>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All bargaining unit communications</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Weekly news</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Leader communications</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Transparency</a:t>
          </a:r>
        </a:p>
        <a:p>
          <a:pPr marL="0" lvl="0" indent="0" algn="l" defTabSz="666750" rtl="0">
            <a:lnSpc>
              <a:spcPct val="100000"/>
            </a:lnSpc>
            <a:spcBef>
              <a:spcPct val="0"/>
            </a:spcBef>
            <a:spcAft>
              <a:spcPct val="35000"/>
            </a:spcAft>
            <a:buNone/>
          </a:pPr>
          <a:endParaRPr lang="en-US" sz="1400" kern="1200" spc="50" baseline="0">
            <a:solidFill>
              <a:prstClr val="black">
                <a:hueOff val="0"/>
                <a:satOff val="0"/>
                <a:lumOff val="0"/>
                <a:alphaOff val="0"/>
              </a:prstClr>
            </a:solidFill>
            <a:latin typeface="Tenorite"/>
            <a:ea typeface="+mn-ea"/>
            <a:cs typeface="+mn-cs"/>
          </a:endParaRPr>
        </a:p>
        <a:p>
          <a:pPr marL="0" lvl="0" indent="0" algn="l" defTabSz="666750" rtl="0">
            <a:lnSpc>
              <a:spcPct val="100000"/>
            </a:lnSpc>
            <a:spcBef>
              <a:spcPct val="0"/>
            </a:spcBef>
            <a:spcAft>
              <a:spcPct val="35000"/>
            </a:spcAft>
            <a:buNone/>
          </a:pPr>
          <a:endParaRPr lang="en-US" sz="1400" kern="1200" spc="50" baseline="0">
            <a:solidFill>
              <a:prstClr val="black">
                <a:hueOff val="0"/>
                <a:satOff val="0"/>
                <a:lumOff val="0"/>
                <a:alphaOff val="0"/>
              </a:prstClr>
            </a:solidFill>
            <a:latin typeface="Tenorite"/>
            <a:ea typeface="+mn-ea"/>
            <a:cs typeface="+mn-cs"/>
          </a:endParaRPr>
        </a:p>
      </dsp:txBody>
      <dsp:txXfrm>
        <a:off x="6372369" y="921290"/>
        <a:ext cx="2013350" cy="2506337"/>
      </dsp:txXfrm>
    </dsp:sp>
    <dsp:sp modelId="{59606EB9-9F10-4D12-A33F-A242FDCC0D0F}">
      <dsp:nvSpPr>
        <dsp:cNvPr id="0" name=""/>
        <dsp:cNvSpPr/>
      </dsp:nvSpPr>
      <dsp:spPr>
        <a:xfrm>
          <a:off x="8493615" y="317285"/>
          <a:ext cx="2013350" cy="60400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9099" tIns="159099" rIns="159099" bIns="159099" numCol="1" spcCol="1270" anchor="ctr" anchorCtr="0">
          <a:noAutofit/>
        </a:bodyPr>
        <a:lstStyle/>
        <a:p>
          <a:pPr marL="0" lvl="0" indent="0" algn="ctr" defTabSz="889000">
            <a:lnSpc>
              <a:spcPct val="90000"/>
            </a:lnSpc>
            <a:spcBef>
              <a:spcPct val="0"/>
            </a:spcBef>
            <a:spcAft>
              <a:spcPct val="35000"/>
            </a:spcAft>
            <a:buNone/>
          </a:pPr>
          <a:r>
            <a:rPr lang="en-US" sz="1600" kern="1200" spc="150" baseline="0">
              <a:solidFill>
                <a:prstClr val="black"/>
              </a:solidFill>
              <a:latin typeface="Tenorite"/>
              <a:ea typeface="+mn-ea"/>
              <a:cs typeface="+mn-cs"/>
            </a:rPr>
            <a:t>REFLECT</a:t>
          </a:r>
        </a:p>
      </dsp:txBody>
      <dsp:txXfrm>
        <a:off x="8493615" y="317285"/>
        <a:ext cx="2013350" cy="604005"/>
      </dsp:txXfrm>
    </dsp:sp>
    <dsp:sp modelId="{C8429E68-36DD-4F6A-A2F4-7CCDADCEFAD1}">
      <dsp:nvSpPr>
        <dsp:cNvPr id="0" name=""/>
        <dsp:cNvSpPr/>
      </dsp:nvSpPr>
      <dsp:spPr>
        <a:xfrm>
          <a:off x="8493615" y="921290"/>
          <a:ext cx="2013350" cy="250633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82880" tIns="182880" rIns="182880" bIns="182880" numCol="1" spcCol="1270" anchor="t" anchorCtr="0">
          <a:noAutofit/>
        </a:bodyPr>
        <a:lstStyle/>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Analyze and Target</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Reflect on calendars and Time</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Analysis of bigger picture</a:t>
          </a:r>
        </a:p>
        <a:p>
          <a:pPr marL="0" lvl="0" indent="0" algn="l" defTabSz="666750" rtl="0">
            <a:lnSpc>
              <a:spcPct val="100000"/>
            </a:lnSpc>
            <a:spcBef>
              <a:spcPct val="0"/>
            </a:spcBef>
            <a:spcAft>
              <a:spcPct val="35000"/>
            </a:spcAft>
            <a:buNone/>
          </a:pPr>
          <a:r>
            <a:rPr lang="en-US" sz="1400" kern="1200" spc="50" baseline="0">
              <a:solidFill>
                <a:prstClr val="black">
                  <a:hueOff val="0"/>
                  <a:satOff val="0"/>
                  <a:lumOff val="0"/>
                  <a:alphaOff val="0"/>
                </a:prstClr>
              </a:solidFill>
              <a:latin typeface="Tenorite"/>
              <a:ea typeface="+mn-ea"/>
              <a:cs typeface="+mn-cs"/>
            </a:rPr>
            <a:t>Course Correction</a:t>
          </a:r>
        </a:p>
      </dsp:txBody>
      <dsp:txXfrm>
        <a:off x="8493615" y="921290"/>
        <a:ext cx="2013350" cy="2506337"/>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11/10/2022</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11/10/2022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a:p>
        </p:txBody>
      </p:sp>
    </p:spTree>
    <p:extLst>
      <p:ext uri="{BB962C8B-B14F-4D97-AF65-F5344CB8AC3E}">
        <p14:creationId xmlns:p14="http://schemas.microsoft.com/office/powerpoint/2010/main" val="1972831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Quick introduction to the JESPA staff whom you'll be hearing from in a bit.</a:t>
            </a:r>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a:p>
        </p:txBody>
      </p:sp>
    </p:spTree>
    <p:extLst>
      <p:ext uri="{BB962C8B-B14F-4D97-AF65-F5344CB8AC3E}">
        <p14:creationId xmlns:p14="http://schemas.microsoft.com/office/powerpoint/2010/main" val="3624993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A group preschool workers reached to JESPA and were desperate to have union rights. We asked them "how angry are you?" They were ready to take lead and roll up their sleeves and get to work.  The JESPA office was key to guiding them in rolling the work. But we did not do it for them. Long story short they are now recognized as a stand alone local under the JESPA contract and have their own article.  </a:t>
            </a:r>
          </a:p>
          <a:p>
            <a:endParaRPr lang="en-US">
              <a:cs typeface="Calibri"/>
            </a:endParaRPr>
          </a:p>
          <a:p>
            <a:r>
              <a:rPr lang="en-US">
                <a:cs typeface="Calibri"/>
              </a:rPr>
              <a:t>This was not an easy process but we worked with the </a:t>
            </a:r>
            <a:r>
              <a:rPr lang="en-US" err="1">
                <a:cs typeface="Calibri"/>
              </a:rPr>
              <a:t>prek</a:t>
            </a:r>
            <a:r>
              <a:rPr lang="en-US">
                <a:cs typeface="Calibri"/>
              </a:rPr>
              <a:t> leaders </a:t>
            </a:r>
          </a:p>
          <a:p>
            <a:endParaRPr lang="en-US">
              <a:cs typeface="Calibri"/>
            </a:endParaRPr>
          </a:p>
          <a:p>
            <a:r>
              <a:rPr lang="en-US">
                <a:cs typeface="Calibri"/>
              </a:rPr>
              <a:t>THis Momentum from PreK and recognition energized other locals to take collective action</a:t>
            </a:r>
          </a:p>
        </p:txBody>
      </p:sp>
      <p:sp>
        <p:nvSpPr>
          <p:cNvPr id="4" name="Slide Number Placeholder 3"/>
          <p:cNvSpPr>
            <a:spLocks noGrp="1"/>
          </p:cNvSpPr>
          <p:nvPr>
            <p:ph type="sldNum" sz="quarter" idx="5"/>
          </p:nvPr>
        </p:nvSpPr>
        <p:spPr/>
        <p:txBody>
          <a:bodyPr/>
          <a:lstStyle/>
          <a:p>
            <a:fld id="{22289C57-55D7-40A4-A101-E74FAC7A092B}" type="slidenum">
              <a:rPr lang="en-US" smtClean="0"/>
              <a:t>3</a:t>
            </a:fld>
            <a:endParaRPr lang="en-US"/>
          </a:p>
        </p:txBody>
      </p:sp>
    </p:spTree>
    <p:extLst>
      <p:ext uri="{BB962C8B-B14F-4D97-AF65-F5344CB8AC3E}">
        <p14:creationId xmlns:p14="http://schemas.microsoft.com/office/powerpoint/2010/main" val="10461254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Given the power built up through heavy communication with our members; we were able to make demands and win big this year in bargaining.  Pause to let them read slide</a:t>
            </a:r>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a:p>
        </p:txBody>
      </p:sp>
    </p:spTree>
    <p:extLst>
      <p:ext uri="{BB962C8B-B14F-4D97-AF65-F5344CB8AC3E}">
        <p14:creationId xmlns:p14="http://schemas.microsoft.com/office/powerpoint/2010/main" val="36457727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had a history of not winning much, but we weren’t losing much either.  </a:t>
            </a:r>
          </a:p>
          <a:p>
            <a:r>
              <a:rPr lang="en-US"/>
              <a:t>It was almost a culture of powerlessness that held us back.</a:t>
            </a:r>
          </a:p>
          <a:p>
            <a:endParaRPr lang="en-US"/>
          </a:p>
          <a:p>
            <a:r>
              <a:rPr lang="en-US"/>
              <a:t>Lara’s story:</a:t>
            </a:r>
            <a:endParaRPr lang="en-US">
              <a:cs typeface="Calibri" panose="020F0502020204030204"/>
            </a:endParaRPr>
          </a:p>
          <a:p>
            <a:r>
              <a:rPr lang="en-US"/>
              <a:t>I was checking out books to students</a:t>
            </a:r>
            <a:endParaRPr lang="en-US">
              <a:cs typeface="Calibri" panose="020F0502020204030204"/>
            </a:endParaRPr>
          </a:p>
          <a:p>
            <a:r>
              <a:rPr lang="en-US"/>
              <a:t>Students who need consistent paras in their lives, consistent lunch staff, consistent bus assistants – as you heard from Kyle</a:t>
            </a:r>
            <a:endParaRPr lang="en-US">
              <a:cs typeface="Calibri" panose="020F0502020204030204"/>
            </a:endParaRPr>
          </a:p>
          <a:p>
            <a:r>
              <a:rPr lang="en-US"/>
              <a:t>I know that each of our students need this consistency for their educational growth</a:t>
            </a:r>
            <a:endParaRPr lang="en-US">
              <a:cs typeface="Calibri" panose="020F0502020204030204"/>
            </a:endParaRPr>
          </a:p>
          <a:p>
            <a:r>
              <a:rPr lang="en-US"/>
              <a:t>There is no light between the students and the Union</a:t>
            </a:r>
            <a:endParaRPr lang="en-US">
              <a:cs typeface="Calibri" panose="020F0502020204030204"/>
            </a:endParaRPr>
          </a:p>
          <a:p>
            <a:r>
              <a:rPr lang="en-US"/>
              <a:t>I was in my position for the first three years and we were not doing anything to improve our member’s lives…in other words, we were hurting our students</a:t>
            </a:r>
            <a:endParaRPr lang="en-US">
              <a:cs typeface="Calibri" panose="020F0502020204030204"/>
            </a:endParaRPr>
          </a:p>
          <a:p>
            <a:r>
              <a:rPr lang="en-US"/>
              <a:t>Me being afraid could have negative impact on our members and our students. I had to stop being afraid.</a:t>
            </a:r>
          </a:p>
          <a:p>
            <a:r>
              <a:rPr lang="en-US"/>
              <a:t>JESPA made uncomfortable but necessary choices because the alternative was not acceptable</a:t>
            </a:r>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a:p>
        </p:txBody>
      </p:sp>
    </p:spTree>
    <p:extLst>
      <p:ext uri="{BB962C8B-B14F-4D97-AF65-F5344CB8AC3E}">
        <p14:creationId xmlns:p14="http://schemas.microsoft.com/office/powerpoint/2010/main" val="3992587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Our first strategy to rebuild started before the pandemic hit! </a:t>
            </a:r>
          </a:p>
          <a:p>
            <a:r>
              <a:rPr lang="en-US"/>
              <a:t>We took on every single righteous fight we could and publicized everything we were doing</a:t>
            </a:r>
            <a:endParaRPr lang="en-US">
              <a:cs typeface="Calibri"/>
            </a:endParaRPr>
          </a:p>
          <a:p>
            <a:endParaRPr lang="en-US"/>
          </a:p>
          <a:p>
            <a:r>
              <a:rPr lang="en-US"/>
              <a:t>Open letters</a:t>
            </a:r>
            <a:endParaRPr lang="en-US">
              <a:cs typeface="Calibri"/>
            </a:endParaRPr>
          </a:p>
          <a:p>
            <a:r>
              <a:rPr lang="en-US">
                <a:cs typeface="Calibri"/>
              </a:rPr>
              <a:t>We sent serial postcards to the district asking the superintendent and other cabinet admin why they weren't interested in feeding kids</a:t>
            </a:r>
            <a:endParaRPr lang="en-US"/>
          </a:p>
          <a:p>
            <a:r>
              <a:rPr lang="en-US">
                <a:cs typeface="Calibri"/>
              </a:rPr>
              <a:t>We continued tickling our members with Hustle texts declaring the </a:t>
            </a:r>
            <a:r>
              <a:rPr lang="en-US" err="1">
                <a:cs typeface="Calibri"/>
              </a:rPr>
              <a:t>Prek</a:t>
            </a:r>
            <a:r>
              <a:rPr lang="en-US">
                <a:cs typeface="Calibri"/>
              </a:rPr>
              <a:t> win and holding a rally on the day they were certified by </a:t>
            </a:r>
            <a:endParaRPr lang="en-US"/>
          </a:p>
          <a:p>
            <a:r>
              <a:rPr lang="en-US">
                <a:cs typeface="Calibri"/>
              </a:rPr>
              <a:t>We had to take every single opportunity no matter how small to elevate the work and hold district leadership and our "friendly" school board that never just falls in line with the district and hold them accountable to their campaign promises.</a:t>
            </a:r>
            <a:endParaRPr lang="en-US"/>
          </a:p>
          <a:p>
            <a:r>
              <a:rPr lang="en-US"/>
              <a:t>Public press conferences</a:t>
            </a:r>
            <a:endParaRPr lang="en-US">
              <a:cs typeface="Calibri"/>
            </a:endParaRPr>
          </a:p>
          <a:p>
            <a:r>
              <a:rPr lang="en-US"/>
              <a:t>Live streamed round tables</a:t>
            </a:r>
            <a:endParaRPr lang="en-US">
              <a:cs typeface="Calibri"/>
            </a:endParaRPr>
          </a:p>
          <a:p>
            <a:endParaRPr lang="en-US"/>
          </a:p>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6</a:t>
            </a:fld>
            <a:endParaRPr lang="en-US"/>
          </a:p>
        </p:txBody>
      </p:sp>
    </p:spTree>
    <p:extLst>
      <p:ext uri="{BB962C8B-B14F-4D97-AF65-F5344CB8AC3E}">
        <p14:creationId xmlns:p14="http://schemas.microsoft.com/office/powerpoint/2010/main" val="736174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7</a:t>
            </a:fld>
            <a:endParaRPr lang="en-US"/>
          </a:p>
        </p:txBody>
      </p:sp>
    </p:spTree>
    <p:extLst>
      <p:ext uri="{BB962C8B-B14F-4D97-AF65-F5344CB8AC3E}">
        <p14:creationId xmlns:p14="http://schemas.microsoft.com/office/powerpoint/2010/main" val="1781426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8</a:t>
            </a:fld>
            <a:endParaRPr lang="en-US"/>
          </a:p>
        </p:txBody>
      </p:sp>
    </p:spTree>
    <p:extLst>
      <p:ext uri="{BB962C8B-B14F-4D97-AF65-F5344CB8AC3E}">
        <p14:creationId xmlns:p14="http://schemas.microsoft.com/office/powerpoint/2010/main" val="35279870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Every fight we fight, we fight publicly.  </a:t>
            </a:r>
          </a:p>
          <a:p>
            <a:endParaRPr lang="en-US"/>
          </a:p>
          <a:p>
            <a:r>
              <a:rPr lang="en-US"/>
              <a:t>Fact finding. </a:t>
            </a:r>
          </a:p>
          <a:p>
            <a:r>
              <a:rPr lang="en-US"/>
              <a:t>Fighting confidentiality agreements</a:t>
            </a:r>
          </a:p>
          <a:p>
            <a:r>
              <a:rPr lang="en-US"/>
              <a:t>Public bargaining </a:t>
            </a:r>
          </a:p>
          <a:p>
            <a:r>
              <a:rPr lang="en-US"/>
              <a:t>Visible tactics</a:t>
            </a:r>
          </a:p>
          <a:p>
            <a:r>
              <a:rPr lang="en-US"/>
              <a:t>Direct action training</a:t>
            </a:r>
          </a:p>
          <a:p>
            <a:r>
              <a:rPr lang="en-US"/>
              <a:t>Press conferences</a:t>
            </a:r>
          </a:p>
          <a:p>
            <a:r>
              <a:rPr lang="en-US"/>
              <a:t>Communications</a:t>
            </a:r>
          </a:p>
          <a:p>
            <a:endParaRPr lang="en-US"/>
          </a:p>
          <a:p>
            <a:r>
              <a:rPr lang="en-US"/>
              <a:t>Democratic Decision Making</a:t>
            </a:r>
          </a:p>
          <a:p>
            <a:endParaRPr lang="en-US"/>
          </a:p>
          <a:p>
            <a:r>
              <a:rPr lang="en-US"/>
              <a:t>GRIEVANCES</a:t>
            </a:r>
          </a:p>
          <a:p>
            <a:pPr marL="285750" indent="-285750">
              <a:buFont typeface="Arial" panose="020B0604020202020204" pitchFamily="34" charset="0"/>
              <a:buChar char="•"/>
            </a:pPr>
            <a:r>
              <a:rPr lang="en-US"/>
              <a:t>Over 100 grievances filed over the course of 3 years, with an increasing number of class action grievances</a:t>
            </a:r>
          </a:p>
          <a:p>
            <a:pPr marL="285750" indent="-285750">
              <a:buFont typeface="Arial" panose="020B0604020202020204" pitchFamily="34" charset="0"/>
              <a:buChar char="•"/>
            </a:pPr>
            <a:r>
              <a:rPr lang="en-US"/>
              <a:t>Very public grievances – 7 arbitrations filed and 6 wins, with a recent victory for our member to the tune of $600,000</a:t>
            </a:r>
          </a:p>
          <a:p>
            <a:pPr marL="285750" indent="-285750">
              <a:buFont typeface="Arial" panose="020B0604020202020204" pitchFamily="34" charset="0"/>
              <a:buChar char="•"/>
            </a:pPr>
            <a:r>
              <a:rPr lang="en-US"/>
              <a:t>Every Step 2 lost save for one,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The supposed “union friendly” board of education elected after the recall voted every single one of our wins down, and refused the arbitrator’s decision</a:t>
            </a:r>
          </a:p>
          <a:p>
            <a:pPr marL="285750" indent="-285750">
              <a:buFont typeface="Arial" panose="020B0604020202020204" pitchFamily="34" charset="0"/>
              <a:buChar char="•"/>
            </a:pPr>
            <a:endParaRPr lang="en-US"/>
          </a:p>
          <a:p>
            <a:pPr marL="0" indent="0">
              <a:buFont typeface="Arial" panose="020B0604020202020204" pitchFamily="34" charset="0"/>
              <a:buNone/>
            </a:pPr>
            <a:r>
              <a:rPr lang="en-US"/>
              <a:t>BARGAINING: </a:t>
            </a:r>
          </a:p>
          <a:p>
            <a:pPr marL="285750" indent="-285750">
              <a:buFont typeface="Arial" panose="020B0604020202020204" pitchFamily="34" charset="0"/>
              <a:buChar char="•"/>
            </a:pPr>
            <a:r>
              <a:rPr lang="en-US"/>
              <a:t>We stayed at the table in 2020 for 10 months – the longest bargaining fight in JESPA’s history.  We wanted to keep the fight public and continue putting pressure as long as we could - keeping the fight public.  </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Forcing the district to declare impasse, cancel bargaining, and then fight to move behind closed doors only served to get more and more members interested.</a:t>
            </a:r>
          </a:p>
          <a:p>
            <a:pPr marL="0" indent="0">
              <a:buFont typeface="Arial" panose="020B0604020202020204" pitchFamily="34" charset="0"/>
              <a:buNone/>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PUBLIC FIGHTS AROUND THE COMMON GOOD</a:t>
            </a:r>
          </a:p>
          <a:p>
            <a:pPr marL="285750" indent="-285750">
              <a:buFont typeface="Arial" panose="020B0604020202020204" pitchFamily="34" charset="0"/>
              <a:buChar char="•"/>
            </a:pPr>
            <a:r>
              <a:rPr lang="en-US"/>
              <a:t>More and more members taking action – including Kyle, a bus assistant turned JESPA organizer</a:t>
            </a:r>
          </a:p>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9</a:t>
            </a:fld>
            <a:endParaRPr lang="en-US"/>
          </a:p>
        </p:txBody>
      </p:sp>
    </p:spTree>
    <p:extLst>
      <p:ext uri="{BB962C8B-B14F-4D97-AF65-F5344CB8AC3E}">
        <p14:creationId xmlns:p14="http://schemas.microsoft.com/office/powerpoint/2010/main" val="27900966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Organizing is raising expectations –</a:t>
            </a:r>
          </a:p>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10</a:t>
            </a:fld>
            <a:endParaRPr lang="en-US"/>
          </a:p>
        </p:txBody>
      </p:sp>
    </p:spTree>
    <p:extLst>
      <p:ext uri="{BB962C8B-B14F-4D97-AF65-F5344CB8AC3E}">
        <p14:creationId xmlns:p14="http://schemas.microsoft.com/office/powerpoint/2010/main" val="1684100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 bargaining caucus</a:t>
            </a:r>
          </a:p>
        </p:txBody>
      </p:sp>
      <p:sp>
        <p:nvSpPr>
          <p:cNvPr id="4" name="Slide Number Placeholder 3"/>
          <p:cNvSpPr>
            <a:spLocks noGrp="1"/>
          </p:cNvSpPr>
          <p:nvPr>
            <p:ph type="sldNum" sz="quarter" idx="5"/>
          </p:nvPr>
        </p:nvSpPr>
        <p:spPr/>
        <p:txBody>
          <a:bodyPr/>
          <a:lstStyle/>
          <a:p>
            <a:fld id="{22289C57-55D7-40A4-A101-E74FAC7A092B}" type="slidenum">
              <a:rPr lang="en-US" smtClean="0"/>
              <a:t>12</a:t>
            </a:fld>
            <a:endParaRPr lang="en-US"/>
          </a:p>
        </p:txBody>
      </p:sp>
    </p:spTree>
    <p:extLst>
      <p:ext uri="{BB962C8B-B14F-4D97-AF65-F5344CB8AC3E}">
        <p14:creationId xmlns:p14="http://schemas.microsoft.com/office/powerpoint/2010/main" val="1126769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Pick the target, freeze it, personalize it, polarize it. Don't try to attack abstract corporations or bureaucracies. Identify a responsible individual. Ignore attempts to shift or spread the blame.</a:t>
            </a:r>
          </a:p>
          <a:p>
            <a:endParaRPr lang="en-US"/>
          </a:p>
          <a:p>
            <a:r>
              <a:rPr lang="en-US"/>
              <a:t>This is probably the most controversial part of our approach, but it is key to successful organizing.</a:t>
            </a:r>
          </a:p>
          <a:p>
            <a:endParaRPr lang="en-US"/>
          </a:p>
          <a:p>
            <a:r>
              <a:rPr lang="en-US"/>
              <a:t>We also refused to engage in IBB.  To effectively polarize and win, we moved to traditional bargaining</a:t>
            </a:r>
          </a:p>
        </p:txBody>
      </p:sp>
      <p:sp>
        <p:nvSpPr>
          <p:cNvPr id="4" name="Slide Number Placeholder 3"/>
          <p:cNvSpPr>
            <a:spLocks noGrp="1"/>
          </p:cNvSpPr>
          <p:nvPr>
            <p:ph type="sldNum" sz="quarter" idx="5"/>
          </p:nvPr>
        </p:nvSpPr>
        <p:spPr/>
        <p:txBody>
          <a:bodyPr/>
          <a:lstStyle/>
          <a:p>
            <a:fld id="{22289C57-55D7-40A4-A101-E74FAC7A092B}" type="slidenum">
              <a:rPr lang="en-US" smtClean="0"/>
              <a:t>13</a:t>
            </a:fld>
            <a:endParaRPr lang="en-US"/>
          </a:p>
        </p:txBody>
      </p:sp>
    </p:spTree>
    <p:extLst>
      <p:ext uri="{BB962C8B-B14F-4D97-AF65-F5344CB8AC3E}">
        <p14:creationId xmlns:p14="http://schemas.microsoft.com/office/powerpoint/2010/main" val="29677919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15</a:t>
            </a:fld>
            <a:endParaRPr lang="en-US"/>
          </a:p>
        </p:txBody>
      </p:sp>
    </p:spTree>
    <p:extLst>
      <p:ext uri="{BB962C8B-B14F-4D97-AF65-F5344CB8AC3E}">
        <p14:creationId xmlns:p14="http://schemas.microsoft.com/office/powerpoint/2010/main" val="5413903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Over this time we saw our building representatives calling to be more active in their buildings. Some called wondering why they don't have a JESPA rep in their building. This is progress! This is how we know that workers are listening to each other and wanting to  get involved by becoming an activist and also more confident in asking others to join! </a:t>
            </a:r>
            <a:endParaRPr lang="en-US"/>
          </a:p>
          <a:p>
            <a:endParaRPr lang="en-US"/>
          </a:p>
          <a:p>
            <a:r>
              <a:rPr lang="en-US"/>
              <a:t>HIGH TURNOVER – if our strategy proves successful, the turnover rate will start to decrease as wages and benefits improve.</a:t>
            </a:r>
            <a:endParaRPr lang="en-US">
              <a:cs typeface="Calibri" panose="020F0502020204030204"/>
            </a:endParaRPr>
          </a:p>
          <a:p>
            <a:r>
              <a:rPr lang="en-US"/>
              <a:t>We have a long way to go toward sustainable leadership in buildings</a:t>
            </a:r>
            <a:endParaRPr lang="en-US">
              <a:cs typeface="Calibri" panose="020F0502020204030204"/>
            </a:endParaRPr>
          </a:p>
          <a:p>
            <a:endParaRPr lang="en-US"/>
          </a:p>
          <a:p>
            <a:r>
              <a:rPr lang="en-US"/>
              <a:t>Signed up over 800 members but netted the 237</a:t>
            </a:r>
          </a:p>
          <a:p>
            <a:r>
              <a:rPr lang="en-US">
                <a:cs typeface="Calibri"/>
              </a:rPr>
              <a:t>*Estimate</a:t>
            </a:r>
          </a:p>
        </p:txBody>
      </p:sp>
      <p:sp>
        <p:nvSpPr>
          <p:cNvPr id="4" name="Slide Number Placeholder 3"/>
          <p:cNvSpPr>
            <a:spLocks noGrp="1"/>
          </p:cNvSpPr>
          <p:nvPr>
            <p:ph type="sldNum" sz="quarter" idx="5"/>
          </p:nvPr>
        </p:nvSpPr>
        <p:spPr/>
        <p:txBody>
          <a:bodyPr/>
          <a:lstStyle/>
          <a:p>
            <a:fld id="{22289C57-55D7-40A4-A101-E74FAC7A092B}" type="slidenum">
              <a:rPr lang="en-US" smtClean="0"/>
              <a:t>16</a:t>
            </a:fld>
            <a:endParaRPr lang="en-US"/>
          </a:p>
        </p:txBody>
      </p:sp>
    </p:spTree>
    <p:extLst>
      <p:ext uri="{BB962C8B-B14F-4D97-AF65-F5344CB8AC3E}">
        <p14:creationId xmlns:p14="http://schemas.microsoft.com/office/powerpoint/2010/main" val="480452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So to sum up, we planned and executed strategically about how to leverage our growing power. We had to keep assessing where we were at and where we still needed to go, alter our course, etc.</a:t>
            </a:r>
          </a:p>
          <a:p>
            <a:endParaRPr lang="en-US">
              <a:cs typeface="Calibri"/>
            </a:endParaRPr>
          </a:p>
          <a:p>
            <a:r>
              <a:rPr lang="en-US">
                <a:cs typeface="Calibri"/>
              </a:rPr>
              <a:t>The district is finally truly collaborating with JESPA. Last week at our monthly meeting with the Superintendent she invited her new Director whose only job is to focus on pd for ESP.</a:t>
            </a:r>
          </a:p>
          <a:p>
            <a:endParaRPr lang="en-US">
              <a:cs typeface="Calibri"/>
            </a:endParaRPr>
          </a:p>
          <a:p>
            <a:r>
              <a:rPr lang="en-US">
                <a:cs typeface="Calibri"/>
              </a:rPr>
              <a:t>Further, Jeffco is reaching out to JESPA for input on how to best support ESPs – one of those ways is by utilizing the upcoming non-contact days to train our members and the district is going to pay them for this training.</a:t>
            </a:r>
          </a:p>
          <a:p>
            <a:endParaRPr lang="en-US">
              <a:cs typeface="Calibri"/>
            </a:endParaRPr>
          </a:p>
          <a:p>
            <a:r>
              <a:rPr lang="en-US">
                <a:cs typeface="Calibri"/>
              </a:rPr>
              <a:t>We could never have stood up to the district if we didn't have our members paying attention and being engaged.  The district grew to understand that we could turnout a lot of angry employees if necessary.</a:t>
            </a:r>
          </a:p>
          <a:p>
            <a:endParaRPr lang="en-US">
              <a:cs typeface="Calibri"/>
            </a:endParaRPr>
          </a:p>
          <a:p>
            <a:r>
              <a:rPr lang="en-US">
                <a:cs typeface="Calibri"/>
              </a:rPr>
              <a:t>Thank you! Do you have any questions for us? </a:t>
            </a:r>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17</a:t>
            </a:fld>
            <a:endParaRPr lang="en-US"/>
          </a:p>
        </p:txBody>
      </p:sp>
    </p:spTree>
    <p:extLst>
      <p:ext uri="{BB962C8B-B14F-4D97-AF65-F5344CB8AC3E}">
        <p14:creationId xmlns:p14="http://schemas.microsoft.com/office/powerpoint/2010/main" val="1972458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What does working at JESPA day to day look like? Probably what everyone else is doing!</a:t>
            </a:r>
          </a:p>
        </p:txBody>
      </p:sp>
      <p:sp>
        <p:nvSpPr>
          <p:cNvPr id="4" name="Slide Number Placeholder 3"/>
          <p:cNvSpPr>
            <a:spLocks noGrp="1"/>
          </p:cNvSpPr>
          <p:nvPr>
            <p:ph type="sldNum" sz="quarter" idx="5"/>
          </p:nvPr>
        </p:nvSpPr>
        <p:spPr/>
        <p:txBody>
          <a:bodyPr/>
          <a:lstStyle/>
          <a:p>
            <a:fld id="{22289C57-55D7-40A4-A101-E74FAC7A092B}" type="slidenum">
              <a:rPr lang="en-US" smtClean="0"/>
              <a:t>18</a:t>
            </a:fld>
            <a:endParaRPr lang="en-US"/>
          </a:p>
        </p:txBody>
      </p:sp>
    </p:spTree>
    <p:extLst>
      <p:ext uri="{BB962C8B-B14F-4D97-AF65-F5344CB8AC3E}">
        <p14:creationId xmlns:p14="http://schemas.microsoft.com/office/powerpoint/2010/main" val="36874298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19</a:t>
            </a:fld>
            <a:endParaRPr lang="en-US"/>
          </a:p>
        </p:txBody>
      </p:sp>
    </p:spTree>
    <p:extLst>
      <p:ext uri="{BB962C8B-B14F-4D97-AF65-F5344CB8AC3E}">
        <p14:creationId xmlns:p14="http://schemas.microsoft.com/office/powerpoint/2010/main" val="45605384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spc="150" baseline="0"/>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8" name="Graphic 7">
            <a:extLst>
              <a:ext uri="{FF2B5EF4-FFF2-40B4-BE49-F238E27FC236}">
                <a16:creationId xmlns:a16="http://schemas.microsoft.com/office/drawing/2014/main" id="{A04F1E16-9A84-4D0E-9706-79C396AF6A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500" y="2924175"/>
            <a:ext cx="2895600" cy="2519363"/>
          </a:xfrm>
        </p:spPr>
        <p:txBody>
          <a:bodyPr>
            <a:normAutofit/>
          </a:bodyPr>
          <a:lstStyle>
            <a:lvl1pPr marL="0" indent="0">
              <a:lnSpc>
                <a:spcPct val="150000"/>
              </a:lnSpc>
              <a:buNone/>
              <a:defRPr sz="1400">
                <a:solidFill>
                  <a:schemeClr val="bg1"/>
                </a:solidFill>
              </a:defRPr>
            </a:lvl1pPr>
            <a:lvl2pPr marL="457200" indent="0">
              <a:lnSpc>
                <a:spcPct val="150000"/>
              </a:lnSpc>
              <a:buNone/>
              <a:defRPr sz="1400">
                <a:solidFill>
                  <a:schemeClr val="bg1"/>
                </a:solidFill>
              </a:defRPr>
            </a:lvl2pPr>
            <a:lvl3pPr marL="914400" indent="0">
              <a:lnSpc>
                <a:spcPct val="150000"/>
              </a:lnSpc>
              <a:buNone/>
              <a:defRPr sz="1400">
                <a:solidFill>
                  <a:schemeClr val="bg1"/>
                </a:solidFill>
              </a:defRPr>
            </a:lvl3pPr>
            <a:lvl4pPr marL="1371600" indent="0">
              <a:lnSpc>
                <a:spcPct val="150000"/>
              </a:lnSpc>
              <a:buNone/>
              <a:defRPr sz="1400">
                <a:solidFill>
                  <a:schemeClr val="bg1"/>
                </a:solidFill>
              </a:defRPr>
            </a:lvl4pPr>
            <a:lvl5pPr marL="1828800" indent="0">
              <a:lnSpc>
                <a:spcPct val="150000"/>
              </a:lnSpc>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11EBF9-6826-475B-8079-C11128991BAE}"/>
              </a:ext>
            </a:extLst>
          </p:cNvPr>
          <p:cNvSpPr>
            <a:spLocks noGrp="1"/>
          </p:cNvSpPr>
          <p:nvPr>
            <p:ph type="dt" sz="half" idx="10"/>
          </p:nvPr>
        </p:nvSpPr>
        <p:spPr>
          <a:xfrm>
            <a:off x="838200" y="6356350"/>
            <a:ext cx="1219200" cy="365125"/>
          </a:xfrm>
        </p:spPr>
        <p:txBody>
          <a:bodyPr/>
          <a:lstStyle>
            <a:lvl1pPr>
              <a:defRPr sz="900"/>
            </a:lvl1pPr>
          </a:lstStyle>
          <a:p>
            <a:r>
              <a:rPr lang="en-US"/>
              <a:t>20XX</a:t>
            </a:r>
          </a:p>
        </p:txBody>
      </p:sp>
      <p:sp>
        <p:nvSpPr>
          <p:cNvPr id="5" name="Footer Placeholder 4">
            <a:extLst>
              <a:ext uri="{FF2B5EF4-FFF2-40B4-BE49-F238E27FC236}">
                <a16:creationId xmlns:a16="http://schemas.microsoft.com/office/drawing/2014/main" id="{3FB726A3-DF54-47D2-8C3A-34FD43A19E8E}"/>
              </a:ext>
            </a:extLst>
          </p:cNvPr>
          <p:cNvSpPr>
            <a:spLocks noGrp="1"/>
          </p:cNvSpPr>
          <p:nvPr>
            <p:ph type="ftr" sz="quarter" idx="11"/>
          </p:nvPr>
        </p:nvSpPr>
        <p:spPr>
          <a:xfrm>
            <a:off x="2463800" y="6356350"/>
            <a:ext cx="3479800" cy="365125"/>
          </a:xfrm>
        </p:spPr>
        <p:txBody>
          <a:bodyPr/>
          <a:lstStyle>
            <a:lvl1pPr>
              <a:defRPr sz="900"/>
            </a:lvl1pPr>
          </a:lstStyle>
          <a:p>
            <a:r>
              <a:rPr lang="en-US"/>
              <a:t>PRESENTATION TITLE</a:t>
            </a:r>
          </a:p>
        </p:txBody>
      </p:sp>
      <p:sp>
        <p:nvSpPr>
          <p:cNvPr id="6" name="Slide Number Placeholder 5">
            <a:extLst>
              <a:ext uri="{FF2B5EF4-FFF2-40B4-BE49-F238E27FC236}">
                <a16:creationId xmlns:a16="http://schemas.microsoft.com/office/drawing/2014/main" id="{D0CD125A-4493-4967-9146-841D0EF3BC63}"/>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grpSp>
        <p:nvGrpSpPr>
          <p:cNvPr id="7" name="Group 6">
            <a:extLst>
              <a:ext uri="{FF2B5EF4-FFF2-40B4-BE49-F238E27FC236}">
                <a16:creationId xmlns:a16="http://schemas.microsoft.com/office/drawing/2014/main" id="{D7A1CF8B-3479-49A3-A30E-2F2ECE962075}"/>
              </a:ext>
            </a:extLst>
          </p:cNvPr>
          <p:cNvGrpSpPr/>
          <p:nvPr userDrawn="1"/>
        </p:nvGrpSpPr>
        <p:grpSpPr>
          <a:xfrm>
            <a:off x="6953250" y="-25401"/>
            <a:ext cx="5238750" cy="6902451"/>
            <a:chOff x="6953250" y="-25401"/>
            <a:chExt cx="5238750" cy="6902451"/>
          </a:xfrm>
        </p:grpSpPr>
        <p:cxnSp>
          <p:nvCxnSpPr>
            <p:cNvPr id="14" name="Straight Connector 13">
              <a:extLst>
                <a:ext uri="{FF2B5EF4-FFF2-40B4-BE49-F238E27FC236}">
                  <a16:creationId xmlns:a16="http://schemas.microsoft.com/office/drawing/2014/main" id="{49FBD260-5143-4B12-B9F8-33E48D548909}"/>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userDrawn="1"/>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7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148840"/>
            <a:ext cx="4179570" cy="1715531"/>
          </a:xfrm>
        </p:spPr>
        <p:txBody>
          <a:bodyPr anchor="b">
            <a:noAutofit/>
          </a:bodyPr>
          <a:lstStyle>
            <a:lvl1pPr algn="l">
              <a:defRPr sz="36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991350" y="3962003"/>
            <a:ext cx="4179570" cy="365125"/>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269951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111608"/>
            <a:ext cx="10515600" cy="3744912"/>
          </a:xfrm>
        </p:spPr>
        <p:txBody>
          <a:bodyPr/>
          <a:lstStyle/>
          <a:p>
            <a:r>
              <a:rPr lang="en-US"/>
              <a:t>Click icon to add chart</a:t>
            </a:r>
          </a:p>
        </p:txBody>
      </p:sp>
    </p:spTree>
    <p:extLst>
      <p:ext uri="{BB962C8B-B14F-4D97-AF65-F5344CB8AC3E}">
        <p14:creationId xmlns:p14="http://schemas.microsoft.com/office/powerpoint/2010/main" val="148527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744913"/>
          </a:xfrm>
        </p:spPr>
        <p:txBody>
          <a:bodyPr/>
          <a:lstStyle/>
          <a:p>
            <a:r>
              <a:rPr lang="en-US"/>
              <a:t>Click icon to add table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p:nvPr>
        </p:nvSpPr>
        <p:spPr>
          <a:xfrm>
            <a:off x="4657725" y="5028803"/>
            <a:ext cx="6696074" cy="365125"/>
          </a:xfrm>
        </p:spPr>
        <p:txBody>
          <a:bodyPr anchor="b">
            <a:normAutofit/>
          </a:bodyPr>
          <a:lstStyle>
            <a:lvl1pPr marL="0" indent="0" algn="l">
              <a:buNone/>
              <a:defRPr sz="16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Date Placeholder 2">
            <a:extLst>
              <a:ext uri="{FF2B5EF4-FFF2-40B4-BE49-F238E27FC236}">
                <a16:creationId xmlns:a16="http://schemas.microsoft.com/office/drawing/2014/main" id="{D9303E9A-96BC-4283-A6E1-5948AEB119F4}"/>
              </a:ext>
            </a:extLst>
          </p:cNvPr>
          <p:cNvSpPr>
            <a:spLocks noGrp="1"/>
          </p:cNvSpPr>
          <p:nvPr>
            <p:ph type="dt" sz="half" idx="10"/>
          </p:nvPr>
        </p:nvSpPr>
        <p:spPr>
          <a:xfrm>
            <a:off x="4676774" y="6356350"/>
            <a:ext cx="1695450" cy="365125"/>
          </a:xfrm>
        </p:spPr>
        <p:txBody>
          <a:bodyPr/>
          <a:lstStyle>
            <a:lvl1pPr>
              <a:defRPr sz="900"/>
            </a:lvl1pPr>
          </a:lstStyle>
          <a:p>
            <a:r>
              <a:rPr lang="en-US"/>
              <a:t>20XX</a:t>
            </a:r>
          </a:p>
        </p:txBody>
      </p:sp>
      <p:sp>
        <p:nvSpPr>
          <p:cNvPr id="4" name="Footer Placeholder 3">
            <a:extLst>
              <a:ext uri="{FF2B5EF4-FFF2-40B4-BE49-F238E27FC236}">
                <a16:creationId xmlns:a16="http://schemas.microsoft.com/office/drawing/2014/main" id="{45A19C49-052B-4D3E-B227-1D787463CE96}"/>
              </a:ext>
            </a:extLst>
          </p:cNvPr>
          <p:cNvSpPr>
            <a:spLocks noGrp="1"/>
          </p:cNvSpPr>
          <p:nvPr>
            <p:ph type="ftr" sz="quarter" idx="11"/>
          </p:nvPr>
        </p:nvSpPr>
        <p:spPr>
          <a:xfrm>
            <a:off x="6743699" y="6356350"/>
            <a:ext cx="2543175" cy="365125"/>
          </a:xfrm>
        </p:spPr>
        <p:txBody>
          <a:bodyPr/>
          <a:lstStyle>
            <a:lvl1pPr>
              <a:defRPr sz="900"/>
            </a:lvl1pPr>
          </a:lstStyle>
          <a:p>
            <a:r>
              <a:rPr lang="en-US"/>
              <a:t>PRESENTATION TITLE</a:t>
            </a:r>
          </a:p>
        </p:txBody>
      </p:sp>
      <p:sp>
        <p:nvSpPr>
          <p:cNvPr id="5" name="Slide Number Placeholder 4">
            <a:extLst>
              <a:ext uri="{FF2B5EF4-FFF2-40B4-BE49-F238E27FC236}">
                <a16:creationId xmlns:a16="http://schemas.microsoft.com/office/drawing/2014/main" id="{4E5E724A-95F0-41B6-A77E-EDD067272C27}"/>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a:p>
        </p:txBody>
      </p:sp>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p:nvPr userDrawn="1"/>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06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lstStyle/>
          <a:p>
            <a:r>
              <a:rPr lang="en-US"/>
              <a:t>Click icon to add picture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28568"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lstStyle/>
          <a:p>
            <a:r>
              <a:rPr lang="en-US"/>
              <a:t>Click icon to add picture</a:t>
            </a:r>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578300" y="5084524"/>
            <a:ext cx="233081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lstStyle/>
          <a:p>
            <a:pPr lvl="1"/>
            <a:r>
              <a:rPr lang="en-US"/>
              <a:t>Click icon to add picture</a:t>
            </a:r>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068964"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lstStyle/>
          <a:p>
            <a:r>
              <a:rPr lang="en-US"/>
              <a:t>Click icon to add picture</a:t>
            </a:r>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488845" y="5084524"/>
            <a:ext cx="231770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grpSp>
        <p:nvGrpSpPr>
          <p:cNvPr id="4" name="Group 3">
            <a:extLst>
              <a:ext uri="{FF2B5EF4-FFF2-40B4-BE49-F238E27FC236}">
                <a16:creationId xmlns:a16="http://schemas.microsoft.com/office/drawing/2014/main" id="{73C911F2-9041-416A-B83C-F23B354E063B}"/>
              </a:ext>
              <a:ext uri="{C183D7F6-B498-43B3-948B-1728B52AA6E4}">
                <adec:decorative xmlns:adec="http://schemas.microsoft.com/office/drawing/2017/decorative" val="1"/>
              </a:ext>
            </a:extLst>
          </p:cNvPr>
          <p:cNvGrpSpPr/>
          <p:nvPr userDrawn="1"/>
        </p:nvGrpSpPr>
        <p:grpSpPr>
          <a:xfrm>
            <a:off x="7334250" y="0"/>
            <a:ext cx="4857750" cy="1724025"/>
            <a:chOff x="7334250" y="0"/>
            <a:chExt cx="4857750" cy="1724025"/>
          </a:xfrm>
        </p:grpSpPr>
        <p:cxnSp>
          <p:nvCxnSpPr>
            <p:cNvPr id="10" name="Straight Connector 9">
              <a:extLst>
                <a:ext uri="{FF2B5EF4-FFF2-40B4-BE49-F238E27FC236}">
                  <a16:creationId xmlns:a16="http://schemas.microsoft.com/office/drawing/2014/main" id="{4E4B72DA-52CB-4D39-A342-8857B4D959B2}"/>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1227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8 Peop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87AAB93-862D-455E-9E73-3D0DAEFDEDB4}"/>
              </a:ext>
              <a:ext uri="{C183D7F6-B498-43B3-948B-1728B52AA6E4}">
                <adec:decorative xmlns:adec="http://schemas.microsoft.com/office/drawing/2017/decorative" val="1"/>
              </a:ext>
            </a:extLst>
          </p:cNvPr>
          <p:cNvGrpSpPr/>
          <p:nvPr userDrawn="1"/>
        </p:nvGrpSpPr>
        <p:grpSpPr>
          <a:xfrm>
            <a:off x="0" y="473953"/>
            <a:ext cx="12192000" cy="5621336"/>
            <a:chOff x="0" y="473953"/>
            <a:chExt cx="12192000" cy="5621336"/>
          </a:xfrm>
        </p:grpSpPr>
        <p:pic>
          <p:nvPicPr>
            <p:cNvPr id="13" name="Graphic 12">
              <a:extLst>
                <a:ext uri="{FF2B5EF4-FFF2-40B4-BE49-F238E27FC236}">
                  <a16:creationId xmlns:a16="http://schemas.microsoft.com/office/drawing/2014/main" id="{B0DFD584-E5CF-41EF-B51E-679CE22DDF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gn="l">
              <a:lnSpc>
                <a:spcPct val="100000"/>
              </a:lnSpc>
              <a:buFont typeface="Arial" panose="020B0604020202020204" pitchFamily="34" charset="0"/>
              <a:buNone/>
              <a:defRPr sz="900">
                <a:solidFill>
                  <a:sysClr val="windowText" lastClr="000000"/>
                </a:solidFill>
              </a:defRPr>
            </a:lvl1pPr>
          </a:lstStyle>
          <a:p>
            <a:r>
              <a:rPr lang="en-US"/>
              <a:t>Click icon to add picture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500168"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49262"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32" name="Picture Placeholder 10">
            <a:extLst>
              <a:ext uri="{FF2B5EF4-FFF2-40B4-BE49-F238E27FC236}">
                <a16:creationId xmlns:a16="http://schemas.microsoft.com/office/drawing/2014/main" id="{1938DB4D-239F-4E8E-8802-0470B0131189}"/>
              </a:ext>
            </a:extLst>
          </p:cNvPr>
          <p:cNvSpPr>
            <a:spLocks noGrp="1"/>
          </p:cNvSpPr>
          <p:nvPr>
            <p:ph type="pic" sz="quarter" idx="37"/>
          </p:nvPr>
        </p:nvSpPr>
        <p:spPr>
          <a:xfrm>
            <a:off x="665558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355" y="3654378"/>
            <a:ext cx="2105135"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095999" y="3809747"/>
            <a:ext cx="2299855"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4480" y="3809747"/>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500168"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849262"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33" name="Picture Placeholder 10">
            <a:extLst>
              <a:ext uri="{FF2B5EF4-FFF2-40B4-BE49-F238E27FC236}">
                <a16:creationId xmlns:a16="http://schemas.microsoft.com/office/drawing/2014/main" id="{E029C5CA-EDDA-4BF9-9051-8B09E98EE1E2}"/>
              </a:ext>
            </a:extLst>
          </p:cNvPr>
          <p:cNvSpPr>
            <a:spLocks noGrp="1"/>
          </p:cNvSpPr>
          <p:nvPr>
            <p:ph type="pic" sz="quarter" idx="38"/>
          </p:nvPr>
        </p:nvSpPr>
        <p:spPr>
          <a:xfrm>
            <a:off x="665558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339926" y="5668583"/>
            <a:ext cx="1813474"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744480" y="5668583"/>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857120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786F69D-D4FA-4075-A7EC-8D31A184F630}"/>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0" name="Straight Connector 9">
              <a:extLst>
                <a:ext uri="{FF2B5EF4-FFF2-40B4-BE49-F238E27FC236}">
                  <a16:creationId xmlns:a16="http://schemas.microsoft.com/office/drawing/2014/main" id="{66988B2D-0240-4256-8268-4B9FF1E72363}"/>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11375"/>
            <a:ext cx="10515600" cy="3744913"/>
          </a:xfrm>
        </p:spPr>
        <p:txBody>
          <a:bodyPr/>
          <a:lstStyle/>
          <a:p>
            <a:r>
              <a:rPr lang="en-US"/>
              <a:t>Click icon to add SmartArt graphic</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6831155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p:nvPr>
        </p:nvSpPr>
        <p:spPr>
          <a:xfrm>
            <a:off x="166074" y="1507772"/>
            <a:ext cx="2141764" cy="514350"/>
          </a:xfrm>
        </p:spPr>
        <p:txBody>
          <a:bodyPr anchor="ctr">
            <a:normAutofit/>
          </a:bodyPr>
          <a:lstStyle>
            <a:lvl1pPr marL="0" indent="0" algn="r">
              <a:buNone/>
              <a:defRPr sz="2000"/>
            </a:lvl1pPr>
          </a:lstStyle>
          <a:p>
            <a:pPr lvl="0"/>
            <a:r>
              <a:rPr lang="en-US"/>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p:nvPr>
        </p:nvSpPr>
        <p:spPr>
          <a:xfrm>
            <a:off x="732131" y="2584097"/>
            <a:ext cx="2141764" cy="514350"/>
          </a:xfrm>
        </p:spPr>
        <p:txBody>
          <a:bodyPr anchor="ctr">
            <a:normAutofit/>
          </a:bodyPr>
          <a:lstStyle>
            <a:lvl1pPr marL="0" indent="0" algn="r">
              <a:buNone/>
              <a:defRPr sz="200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p:nvPr>
        </p:nvSpPr>
        <p:spPr>
          <a:xfrm>
            <a:off x="1338556" y="3660422"/>
            <a:ext cx="2141764" cy="514350"/>
          </a:xfrm>
        </p:spPr>
        <p:txBody>
          <a:bodyPr anchor="ctr">
            <a:normAutofit/>
          </a:bodyPr>
          <a:lstStyle>
            <a:lvl1pPr marL="0" indent="0" algn="r">
              <a:buNone/>
              <a:defRPr sz="200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p:nvPr>
        </p:nvSpPr>
        <p:spPr>
          <a:xfrm>
            <a:off x="1922756" y="4736748"/>
            <a:ext cx="2141764" cy="514350"/>
          </a:xfrm>
        </p:spPr>
        <p:txBody>
          <a:bodyPr anchor="ctr">
            <a:normAutofit/>
          </a:bodyPr>
          <a:lstStyle>
            <a:lvl1pPr marL="0" indent="0" algn="r">
              <a:buNone/>
              <a:defRPr sz="200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6" y="1613528"/>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9" y="268256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8" y="375539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80" y="4824430"/>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749143" y="6356350"/>
            <a:ext cx="3775981" cy="365125"/>
          </a:xfrm>
        </p:spPr>
        <p:txBody>
          <a:bodyPr/>
          <a:lstStyle>
            <a:lvl1pPr>
              <a:defRPr sz="900"/>
            </a:lvl1pPr>
          </a:lstStyle>
          <a:p>
            <a:r>
              <a:rPr lang="en-US"/>
              <a:t>PRESENTATION TITLE</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A49DFD55-3C28-40EF-9E31-A92D2E4017FF}" type="slidenum">
              <a:rPr lang="en-US" smtClean="0"/>
              <a:pPr/>
              <a:t>‹#›</a:t>
            </a:fld>
            <a:endParaRPr lang="en-US"/>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userDrawn="1"/>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userDrawn="1"/>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userDrawn="1"/>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userDrawn="1"/>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65259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grpSp>
        <p:nvGrpSpPr>
          <p:cNvPr id="10" name="Group 9">
            <a:extLst>
              <a:ext uri="{FF2B5EF4-FFF2-40B4-BE49-F238E27FC236}">
                <a16:creationId xmlns:a16="http://schemas.microsoft.com/office/drawing/2014/main" id="{B2368EF4-1233-48C7-8DB5-75844BFCD594}"/>
              </a:ext>
              <a:ext uri="{C183D7F6-B498-43B3-948B-1728B52AA6E4}">
                <adec:decorative xmlns:adec="http://schemas.microsoft.com/office/drawing/2017/decorative" val="1"/>
              </a:ext>
            </a:extLst>
          </p:cNvPr>
          <p:cNvGrpSpPr/>
          <p:nvPr userDrawn="1"/>
        </p:nvGrpSpPr>
        <p:grpSpPr>
          <a:xfrm>
            <a:off x="0" y="0"/>
            <a:ext cx="2238376" cy="3105150"/>
            <a:chOff x="0" y="0"/>
            <a:chExt cx="2238376" cy="3105150"/>
          </a:xfrm>
        </p:grpSpPr>
        <p:cxnSp>
          <p:nvCxnSpPr>
            <p:cNvPr id="16" name="Straight Connector 15">
              <a:extLst>
                <a:ext uri="{FF2B5EF4-FFF2-40B4-BE49-F238E27FC236}">
                  <a16:creationId xmlns:a16="http://schemas.microsoft.com/office/drawing/2014/main" id="{463D7850-C2A6-43CE-BBE4-8E81A0A593BF}"/>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88967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4" name="Group 3">
            <a:extLst>
              <a:ext uri="{FF2B5EF4-FFF2-40B4-BE49-F238E27FC236}">
                <a16:creationId xmlns:a16="http://schemas.microsoft.com/office/drawing/2014/main" id="{D74AA03A-263D-4B5F-B05B-7D6923A9A4D3}"/>
              </a:ext>
            </a:extLst>
          </p:cNvPr>
          <p:cNvGrpSpPr/>
          <p:nvPr userDrawn="1"/>
        </p:nvGrpSpPr>
        <p:grpSpPr>
          <a:xfrm>
            <a:off x="0" y="0"/>
            <a:ext cx="4762501" cy="5186363"/>
            <a:chOff x="0" y="0"/>
            <a:chExt cx="4762501" cy="5186363"/>
          </a:xfrm>
        </p:grpSpPr>
        <p:cxnSp>
          <p:nvCxnSpPr>
            <p:cNvPr id="23" name="Straight Connector 22">
              <a:extLst>
                <a:ext uri="{FF2B5EF4-FFF2-40B4-BE49-F238E27FC236}">
                  <a16:creationId xmlns:a16="http://schemas.microsoft.com/office/drawing/2014/main" id="{D87F08D6-2CA7-4A5A-BE34-07113DCA535D}"/>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a:t>PRESENTATION TITLE</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1371997"/>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6" r:id="rId5"/>
    <p:sldLayoutId id="2147483667" r:id="rId6"/>
    <p:sldLayoutId id="2147483654" r:id="rId7"/>
    <p:sldLayoutId id="2147483663" r:id="rId8"/>
    <p:sldLayoutId id="2147483662" r:id="rId9"/>
    <p:sldLayoutId id="2147483668" r:id="rId10"/>
    <p:sldLayoutId id="2147483652" r:id="rId11"/>
    <p:sldLayoutId id="2147483653" r:id="rId12"/>
    <p:sldLayoutId id="2147483660" r:id="rId13"/>
    <p:sldLayoutId id="2147483664" r:id="rId14"/>
    <p:sldLayoutId id="2147483665" r:id="rId15"/>
  </p:sldLayoutIdLst>
  <p:hf hd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2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16040" y="4434840"/>
            <a:ext cx="5442880" cy="1122202"/>
          </a:xfrm>
        </p:spPr>
        <p:txBody>
          <a:bodyPr/>
          <a:lstStyle/>
          <a:p>
            <a:r>
              <a:rPr lang="en-US"/>
              <a:t>Raising expectations</a:t>
            </a:r>
          </a:p>
        </p:txBody>
      </p:sp>
      <p:sp>
        <p:nvSpPr>
          <p:cNvPr id="3" name="Subtitle 2">
            <a:extLst>
              <a:ext uri="{FF2B5EF4-FFF2-40B4-BE49-F238E27FC236}">
                <a16:creationId xmlns:a16="http://schemas.microsoft.com/office/drawing/2014/main" id="{0236A1B4-B8D1-4A72-8E20-0703F54BF1FE}"/>
              </a:ext>
            </a:extLst>
          </p:cNvPr>
          <p:cNvSpPr>
            <a:spLocks noGrp="1"/>
          </p:cNvSpPr>
          <p:nvPr>
            <p:ph type="subTitle" idx="1"/>
          </p:nvPr>
        </p:nvSpPr>
        <p:spPr>
          <a:xfrm>
            <a:off x="6416041" y="5586890"/>
            <a:ext cx="4941770" cy="396660"/>
          </a:xfrm>
        </p:spPr>
        <p:txBody>
          <a:bodyPr>
            <a:normAutofit/>
          </a:bodyPr>
          <a:lstStyle/>
          <a:p>
            <a:r>
              <a:rPr lang="en-US"/>
              <a:t>A STORY ABOUT REBULDING JESPA</a:t>
            </a:r>
          </a:p>
        </p:txBody>
      </p:sp>
      <p:pic>
        <p:nvPicPr>
          <p:cNvPr id="5" name="Picture 4" descr="A person walking in front of a crowd of people&#10;&#10;Description automatically generated with low confidence">
            <a:extLst>
              <a:ext uri="{FF2B5EF4-FFF2-40B4-BE49-F238E27FC236}">
                <a16:creationId xmlns:a16="http://schemas.microsoft.com/office/drawing/2014/main" id="{ED650873-6B99-5E40-AEA6-9746478BBF7D}"/>
              </a:ext>
            </a:extLst>
          </p:cNvPr>
          <p:cNvPicPr>
            <a:picLocks noChangeAspect="1"/>
          </p:cNvPicPr>
          <p:nvPr/>
        </p:nvPicPr>
        <p:blipFill rotWithShape="1">
          <a:blip r:embed="rId3">
            <a:alphaModFix amt="35000"/>
          </a:blip>
          <a:srcRect l="26014" t="23527" r="9072" b="26262"/>
          <a:stretch/>
        </p:blipFill>
        <p:spPr>
          <a:xfrm>
            <a:off x="0" y="-1"/>
            <a:ext cx="12192000" cy="7072959"/>
          </a:xfrm>
          <a:prstGeom prst="rect">
            <a:avLst/>
          </a:prstGeom>
        </p:spPr>
      </p:pic>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4445000" y="474345"/>
            <a:ext cx="2895600" cy="1325563"/>
          </a:xfrm>
        </p:spPr>
        <p:txBody>
          <a:bodyPr>
            <a:normAutofit/>
          </a:bodyPr>
          <a:lstStyle/>
          <a:p>
            <a:pPr algn="ctr"/>
            <a:r>
              <a:rPr lang="en-US" sz="4000" b="1"/>
              <a:t>AGENDA</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1333500" y="2080591"/>
            <a:ext cx="3662570" cy="3362947"/>
          </a:xfrm>
        </p:spPr>
        <p:txBody>
          <a:bodyPr>
            <a:normAutofit/>
          </a:bodyPr>
          <a:lstStyle/>
          <a:p>
            <a:r>
              <a:rPr lang="en-US" sz="2400"/>
              <a:t>Introductions </a:t>
            </a:r>
          </a:p>
          <a:p>
            <a:r>
              <a:rPr lang="en-US" sz="2400"/>
              <a:t>Achievements</a:t>
            </a:r>
          </a:p>
          <a:p>
            <a:r>
              <a:rPr lang="en-US" sz="2400"/>
              <a:t>Road to achievements</a:t>
            </a:r>
          </a:p>
          <a:p>
            <a:r>
              <a:rPr lang="en-US" sz="2400"/>
              <a:t>What we did</a:t>
            </a:r>
          </a:p>
          <a:p>
            <a:r>
              <a:rPr lang="en-US" sz="2400"/>
              <a:t>JESPAs Trajectory</a:t>
            </a:r>
          </a:p>
        </p:txBody>
      </p:sp>
      <p:sp>
        <p:nvSpPr>
          <p:cNvPr id="5" name="Date Placeholder 4">
            <a:extLst>
              <a:ext uri="{FF2B5EF4-FFF2-40B4-BE49-F238E27FC236}">
                <a16:creationId xmlns:a16="http://schemas.microsoft.com/office/drawing/2014/main" id="{9AB5BAF8-EA80-4AD4-8D83-5960C299573A}"/>
              </a:ext>
            </a:extLst>
          </p:cNvPr>
          <p:cNvSpPr>
            <a:spLocks noGrp="1"/>
          </p:cNvSpPr>
          <p:nvPr>
            <p:ph type="dt" sz="half" idx="10"/>
          </p:nvPr>
        </p:nvSpPr>
        <p:spPr>
          <a:xfrm>
            <a:off x="1333500" y="6356350"/>
            <a:ext cx="985157" cy="365125"/>
          </a:xfrm>
        </p:spPr>
        <p:txBody>
          <a:bodyPr/>
          <a:lstStyle/>
          <a:p>
            <a:r>
              <a:rPr lang="en-US"/>
              <a:t>20XX</a:t>
            </a:r>
          </a:p>
        </p:txBody>
      </p:sp>
      <p:sp>
        <p:nvSpPr>
          <p:cNvPr id="4" name="Footer Placeholder 3">
            <a:extLst>
              <a:ext uri="{FF2B5EF4-FFF2-40B4-BE49-F238E27FC236}">
                <a16:creationId xmlns:a16="http://schemas.microsoft.com/office/drawing/2014/main" id="{36C19884-873C-4D13-BE6D-318CF07B0D12}"/>
              </a:ext>
            </a:extLst>
          </p:cNvPr>
          <p:cNvSpPr>
            <a:spLocks noGrp="1"/>
          </p:cNvSpPr>
          <p:nvPr>
            <p:ph type="ftr" sz="quarter" idx="11"/>
          </p:nvPr>
        </p:nvSpPr>
        <p:spPr>
          <a:xfrm>
            <a:off x="2669886" y="6356349"/>
            <a:ext cx="2482842" cy="365125"/>
          </a:xfrm>
        </p:spPr>
        <p:txBody>
          <a:bodyPr/>
          <a:lstStyle/>
          <a:p>
            <a:r>
              <a:rPr lang="en-US"/>
              <a:t>PRESENTATION TITLE</a:t>
            </a:r>
          </a:p>
        </p:txBody>
      </p:sp>
      <p:sp>
        <p:nvSpPr>
          <p:cNvPr id="6" name="Slide Number Placeholder 5">
            <a:extLst>
              <a:ext uri="{FF2B5EF4-FFF2-40B4-BE49-F238E27FC236}">
                <a16:creationId xmlns:a16="http://schemas.microsoft.com/office/drawing/2014/main" id="{7C991F00-87A7-45A6-8029-B097FA72498D}"/>
              </a:ext>
            </a:extLst>
          </p:cNvPr>
          <p:cNvSpPr>
            <a:spLocks noGrp="1"/>
          </p:cNvSpPr>
          <p:nvPr>
            <p:ph type="sldNum" sz="quarter" idx="12"/>
          </p:nvPr>
        </p:nvSpPr>
        <p:spPr>
          <a:xfrm>
            <a:off x="5536305" y="6356350"/>
            <a:ext cx="987552" cy="365125"/>
          </a:xfrm>
        </p:spPr>
        <p:txBody>
          <a:bodyPr/>
          <a:lstStyle/>
          <a:p>
            <a:fld id="{A49DFD55-3C28-40EF-9E31-A92D2E4017FF}" type="slidenum">
              <a:rPr lang="en-US" smtClean="0"/>
              <a:pPr/>
              <a:t>2</a:t>
            </a:fld>
            <a:endParaRPr lang="en-US"/>
          </a:p>
        </p:txBody>
      </p:sp>
    </p:spTree>
    <p:extLst>
      <p:ext uri="{BB962C8B-B14F-4D97-AF65-F5344CB8AC3E}">
        <p14:creationId xmlns:p14="http://schemas.microsoft.com/office/powerpoint/2010/main" val="17132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84DF1-25C0-9CD8-F4D2-FD9728B150BB}"/>
              </a:ext>
            </a:extLst>
          </p:cNvPr>
          <p:cNvSpPr>
            <a:spLocks noGrp="1"/>
          </p:cNvSpPr>
          <p:nvPr>
            <p:ph type="title"/>
          </p:nvPr>
        </p:nvSpPr>
        <p:spPr>
          <a:xfrm>
            <a:off x="1362075" y="1069182"/>
            <a:ext cx="5111750" cy="1204912"/>
          </a:xfrm>
        </p:spPr>
        <p:txBody>
          <a:bodyPr/>
          <a:lstStyle/>
          <a:p>
            <a:r>
              <a:rPr lang="en-US"/>
              <a:t>Bargaining 2021 – coming off a loss</a:t>
            </a:r>
          </a:p>
        </p:txBody>
      </p:sp>
      <p:sp>
        <p:nvSpPr>
          <p:cNvPr id="3" name="Text Placeholder 2">
            <a:extLst>
              <a:ext uri="{FF2B5EF4-FFF2-40B4-BE49-F238E27FC236}">
                <a16:creationId xmlns:a16="http://schemas.microsoft.com/office/drawing/2014/main" id="{DFD62DEB-13EE-2677-D9F4-584A6862F66D}"/>
              </a:ext>
            </a:extLst>
          </p:cNvPr>
          <p:cNvSpPr>
            <a:spLocks noGrp="1"/>
          </p:cNvSpPr>
          <p:nvPr>
            <p:ph type="body" idx="1"/>
          </p:nvPr>
        </p:nvSpPr>
        <p:spPr>
          <a:xfrm>
            <a:off x="1362074" y="2666206"/>
            <a:ext cx="7248525" cy="2610644"/>
          </a:xfrm>
        </p:spPr>
        <p:txBody>
          <a:bodyPr vert="horz" lIns="91440" tIns="45720" rIns="91440" bIns="45720" rtlCol="0" anchor="t">
            <a:normAutofit/>
          </a:bodyPr>
          <a:lstStyle/>
          <a:p>
            <a:r>
              <a:rPr lang="en-US"/>
              <a:t>JESPA moved to impasse and suffered a huge loss for ESPs at spring 2020 bargaining. </a:t>
            </a:r>
          </a:p>
          <a:p>
            <a:r>
              <a:rPr lang="en-US"/>
              <a:t>We took the loss and immediately made certain demands for 2021. </a:t>
            </a:r>
          </a:p>
          <a:p>
            <a:r>
              <a:rPr lang="en-US" b="1" u="sng"/>
              <a:t>Resulting in wins:</a:t>
            </a:r>
          </a:p>
          <a:p>
            <a:pPr marL="285750" indent="-285750">
              <a:buFont typeface="Arial" panose="020B0604020202020204" pitchFamily="34" charset="0"/>
              <a:buChar char="•"/>
            </a:pPr>
            <a:r>
              <a:rPr lang="en-US"/>
              <a:t>$12.49 to $15.00 per hour starting pay</a:t>
            </a:r>
          </a:p>
          <a:p>
            <a:pPr marL="285750" indent="-285750">
              <a:buFont typeface="Arial" panose="020B0604020202020204" pitchFamily="34" charset="0"/>
              <a:buChar char="•"/>
            </a:pPr>
            <a:r>
              <a:rPr lang="en-US"/>
              <a:t>Step increases</a:t>
            </a:r>
          </a:p>
          <a:p>
            <a:pPr marL="285750" indent="-285750">
              <a:buFont typeface="Arial" panose="020B0604020202020204" pitchFamily="34" charset="0"/>
              <a:buChar char="•"/>
            </a:pPr>
            <a:r>
              <a:rPr lang="en-US"/>
              <a:t>A preschool organizing fight resulting in recognition for preschool ESPs</a:t>
            </a:r>
          </a:p>
          <a:p>
            <a:endParaRPr lang="en-US"/>
          </a:p>
        </p:txBody>
      </p:sp>
      <p:sp>
        <p:nvSpPr>
          <p:cNvPr id="6" name="Slide Number Placeholder 5">
            <a:extLst>
              <a:ext uri="{FF2B5EF4-FFF2-40B4-BE49-F238E27FC236}">
                <a16:creationId xmlns:a16="http://schemas.microsoft.com/office/drawing/2014/main" id="{A6FB61F5-B263-3306-A080-23BF003B73CB}"/>
              </a:ext>
            </a:extLst>
          </p:cNvPr>
          <p:cNvSpPr>
            <a:spLocks noGrp="1"/>
          </p:cNvSpPr>
          <p:nvPr>
            <p:ph type="sldNum" sz="quarter" idx="12"/>
          </p:nvPr>
        </p:nvSpPr>
        <p:spPr/>
        <p:txBody>
          <a:bodyPr/>
          <a:lstStyle/>
          <a:p>
            <a:fld id="{A49DFD55-3C28-40EF-9E31-A92D2E4017FF}" type="slidenum">
              <a:rPr lang="en-US" smtClean="0"/>
              <a:pPr/>
              <a:t>3</a:t>
            </a:fld>
            <a:endParaRPr lang="en-US"/>
          </a:p>
        </p:txBody>
      </p:sp>
    </p:spTree>
    <p:extLst>
      <p:ext uri="{BB962C8B-B14F-4D97-AF65-F5344CB8AC3E}">
        <p14:creationId xmlns:p14="http://schemas.microsoft.com/office/powerpoint/2010/main" val="3473545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190625" y="136525"/>
            <a:ext cx="5111750" cy="1204912"/>
          </a:xfrm>
        </p:spPr>
        <p:txBody>
          <a:bodyPr/>
          <a:lstStyle/>
          <a:p>
            <a:r>
              <a:rPr lang="en-US"/>
              <a:t>Bargaining 2022 – gaining momentum</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190625" y="1475580"/>
            <a:ext cx="6759576" cy="4677570"/>
          </a:xfrm>
        </p:spPr>
        <p:txBody>
          <a:bodyPr vert="horz" lIns="91440" tIns="45720" rIns="91440" bIns="45720" rtlCol="0" anchor="t">
            <a:normAutofit/>
          </a:bodyPr>
          <a:lstStyle/>
          <a:p>
            <a:pPr marL="285750" indent="-285750">
              <a:buFont typeface="Arial" panose="020B0604020202020204" pitchFamily="34" charset="0"/>
              <a:buChar char="•"/>
            </a:pPr>
            <a:r>
              <a:rPr lang="en-US" sz="1600" dirty="0"/>
              <a:t>2022 $17 in September 2022</a:t>
            </a:r>
          </a:p>
          <a:p>
            <a:pPr marL="285750" indent="-285750">
              <a:buFont typeface="Arial" panose="020B0604020202020204" pitchFamily="34" charset="0"/>
              <a:buChar char="•"/>
            </a:pPr>
            <a:r>
              <a:rPr lang="en-US" sz="1600" dirty="0"/>
              <a:t>2023 at least $18 in September 2023</a:t>
            </a:r>
          </a:p>
          <a:p>
            <a:r>
              <a:rPr lang="en-US" sz="1600" dirty="0"/>
              <a:t>Major improvements to leave time including:</a:t>
            </a:r>
          </a:p>
          <a:p>
            <a:pPr marL="742950" lvl="1" indent="-285750">
              <a:buFont typeface="Arial" panose="020B0604020202020204" pitchFamily="34" charset="0"/>
              <a:buChar char="•"/>
            </a:pPr>
            <a:r>
              <a:rPr lang="en-US" sz="1600" dirty="0">
                <a:solidFill>
                  <a:schemeClr val="tx1"/>
                </a:solidFill>
              </a:rPr>
              <a:t>ADA discrimination language and ability to go on long term disability without termination</a:t>
            </a:r>
          </a:p>
          <a:p>
            <a:pPr marL="742950" lvl="1" indent="-285750">
              <a:buFont typeface="Arial" panose="020B0604020202020204" pitchFamily="34" charset="0"/>
              <a:buChar char="•"/>
            </a:pPr>
            <a:r>
              <a:rPr lang="en-US" sz="1600" dirty="0">
                <a:solidFill>
                  <a:schemeClr val="tx1"/>
                </a:solidFill>
              </a:rPr>
              <a:t>Payouts for unused PTO for paraprofessionals</a:t>
            </a:r>
          </a:p>
          <a:p>
            <a:pPr marL="742950" lvl="1" indent="-285750">
              <a:buFont typeface="Arial" panose="020B0604020202020204" pitchFamily="34" charset="0"/>
              <a:buChar char="•"/>
            </a:pPr>
            <a:r>
              <a:rPr lang="en-US" sz="1600" dirty="0">
                <a:solidFill>
                  <a:schemeClr val="tx1"/>
                </a:solidFill>
              </a:rPr>
              <a:t>Bereavement language for all</a:t>
            </a:r>
          </a:p>
          <a:p>
            <a:pPr marL="742950" lvl="1" indent="-285750">
              <a:buFont typeface="Arial" panose="020B0604020202020204" pitchFamily="34" charset="0"/>
              <a:buChar char="•"/>
            </a:pPr>
            <a:r>
              <a:rPr lang="en-US" sz="1600" dirty="0">
                <a:solidFill>
                  <a:schemeClr val="tx1"/>
                </a:solidFill>
              </a:rPr>
              <a:t>“Family” definition expanded to be more inclusive</a:t>
            </a:r>
          </a:p>
          <a:p>
            <a:pPr marL="742950" lvl="1" indent="-285750">
              <a:buFont typeface="Arial" panose="020B0604020202020204" pitchFamily="34" charset="0"/>
              <a:buChar char="•"/>
            </a:pPr>
            <a:r>
              <a:rPr lang="en-US" sz="1600" dirty="0">
                <a:solidFill>
                  <a:schemeClr val="tx1"/>
                </a:solidFill>
              </a:rPr>
              <a:t>Improvements to RIF language – eliminating any performance factors and winning seniority only </a:t>
            </a:r>
          </a:p>
          <a:p>
            <a:pPr marL="285750" indent="-285750">
              <a:buFont typeface="Arial" panose="020B0604020202020204" pitchFamily="34" charset="0"/>
              <a:buChar char="•"/>
            </a:pPr>
            <a:r>
              <a:rPr lang="en-US" sz="1600" dirty="0"/>
              <a:t>Adequate preschool classroom supplies and ordering process</a:t>
            </a:r>
          </a:p>
          <a:p>
            <a:pPr marL="285750" indent="-285750">
              <a:buFont typeface="Arial" panose="020B0604020202020204" pitchFamily="34" charset="0"/>
              <a:buChar char="•"/>
            </a:pPr>
            <a:r>
              <a:rPr lang="en-US" sz="1600" dirty="0"/>
              <a:t>The district withdrew most of their proposals</a:t>
            </a:r>
            <a:endParaRPr lang="en-US" dirty="0"/>
          </a:p>
          <a:p>
            <a:endParaRPr lang="en-US"/>
          </a:p>
          <a:p>
            <a:endParaRPr lang="en-US"/>
          </a:p>
          <a:p>
            <a:endParaRPr lang="en-US"/>
          </a:p>
          <a:p>
            <a:endParaRPr lang="en-US"/>
          </a:p>
        </p:txBody>
      </p:sp>
    </p:spTree>
    <p:extLst>
      <p:ext uri="{BB962C8B-B14F-4D97-AF65-F5344CB8AC3E}">
        <p14:creationId xmlns:p14="http://schemas.microsoft.com/office/powerpoint/2010/main" val="35715163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03D03-2799-68F9-7E87-0F9DBA638C37}"/>
              </a:ext>
            </a:extLst>
          </p:cNvPr>
          <p:cNvSpPr>
            <a:spLocks noGrp="1"/>
          </p:cNvSpPr>
          <p:nvPr>
            <p:ph type="title"/>
          </p:nvPr>
        </p:nvSpPr>
        <p:spPr>
          <a:xfrm>
            <a:off x="5476875" y="384175"/>
            <a:ext cx="5111750" cy="1204912"/>
          </a:xfrm>
        </p:spPr>
        <p:txBody>
          <a:bodyPr/>
          <a:lstStyle/>
          <a:p>
            <a:r>
              <a:rPr lang="en-US"/>
              <a:t>we didn’t always win</a:t>
            </a:r>
          </a:p>
        </p:txBody>
      </p:sp>
      <p:sp>
        <p:nvSpPr>
          <p:cNvPr id="3" name="Text Placeholder 2">
            <a:extLst>
              <a:ext uri="{FF2B5EF4-FFF2-40B4-BE49-F238E27FC236}">
                <a16:creationId xmlns:a16="http://schemas.microsoft.com/office/drawing/2014/main" id="{1BF6B530-27B7-783F-3BE2-0DD33AF8FBAD}"/>
              </a:ext>
            </a:extLst>
          </p:cNvPr>
          <p:cNvSpPr>
            <a:spLocks noGrp="1"/>
          </p:cNvSpPr>
          <p:nvPr>
            <p:ph type="body" idx="1"/>
          </p:nvPr>
        </p:nvSpPr>
        <p:spPr>
          <a:xfrm>
            <a:off x="5476875" y="1755773"/>
            <a:ext cx="5111750" cy="4302127"/>
          </a:xfrm>
        </p:spPr>
        <p:txBody>
          <a:bodyPr vert="horz" lIns="91440" tIns="45720" rIns="91440" bIns="45720" rtlCol="0" anchor="t">
            <a:normAutofit/>
          </a:bodyPr>
          <a:lstStyle/>
          <a:p>
            <a:r>
              <a:rPr lang="en-US" dirty="0"/>
              <a:t>A HISTORY OF POWERLESSNESS AND LOSING</a:t>
            </a:r>
          </a:p>
          <a:p>
            <a:r>
              <a:rPr lang="en-US" dirty="0"/>
              <a:t>A DIVIDED MEMBERSHIP</a:t>
            </a:r>
          </a:p>
          <a:p>
            <a:r>
              <a:rPr lang="en-US" dirty="0"/>
              <a:t>LOW MORALE AND HOPELESSNESS AMONGST LEADERS</a:t>
            </a:r>
          </a:p>
          <a:p>
            <a:pPr algn="ctr"/>
            <a:r>
              <a:rPr lang="en-US" b="1" u="sng" dirty="0"/>
              <a:t>COMMON PHRASES WE REPEATED</a:t>
            </a:r>
          </a:p>
          <a:p>
            <a:pPr marL="285750" indent="-285750">
              <a:buFont typeface="Arial" panose="020B0604020202020204" pitchFamily="34" charset="0"/>
              <a:buChar char="•"/>
            </a:pPr>
            <a:r>
              <a:rPr lang="en-US" dirty="0"/>
              <a:t>WE CAN’T DO THAT</a:t>
            </a:r>
          </a:p>
          <a:p>
            <a:pPr marL="285750" indent="-285750">
              <a:buFont typeface="Arial" panose="020B0604020202020204" pitchFamily="34" charset="0"/>
              <a:buChar char="•"/>
            </a:pPr>
            <a:r>
              <a:rPr lang="en-US" dirty="0"/>
              <a:t>THAT’S NOT HOW IT WORKS</a:t>
            </a:r>
          </a:p>
          <a:p>
            <a:pPr marL="285750" indent="-285750">
              <a:buFont typeface="Arial" panose="020B0604020202020204" pitchFamily="34" charset="0"/>
              <a:buChar char="•"/>
            </a:pPr>
            <a:r>
              <a:rPr lang="en-US" dirty="0"/>
              <a:t>WE HAVE TO KEEP STRONG RELATIONSHIPS WITH MANAGEMENT/ADMINISTRATION</a:t>
            </a:r>
          </a:p>
          <a:p>
            <a:pPr marL="285750" indent="-285750">
              <a:buFont typeface="Arial" panose="020B0604020202020204" pitchFamily="34" charset="0"/>
              <a:buChar char="•"/>
            </a:pPr>
            <a:r>
              <a:rPr lang="en-US" dirty="0"/>
              <a:t>WE CAN’T RAISE OUR MEMBER’S EXPECTATIONS</a:t>
            </a:r>
          </a:p>
          <a:p>
            <a:pPr marL="285750" indent="-285750">
              <a:buFont typeface="Arial" panose="020B0604020202020204" pitchFamily="34" charset="0"/>
              <a:buChar char="•"/>
            </a:pPr>
            <a:r>
              <a:rPr lang="en-US" dirty="0"/>
              <a:t>WE HAVE TO BE COLLABORATIVE</a:t>
            </a:r>
          </a:p>
          <a:p>
            <a:pPr marL="285750" indent="-285750">
              <a:buFont typeface="Arial" panose="020B0604020202020204" pitchFamily="34" charset="0"/>
              <a:buChar char="•"/>
            </a:pPr>
            <a:r>
              <a:rPr lang="en-US" dirty="0"/>
              <a:t>WE CAN’T AGITATE OUR MEMBERS</a:t>
            </a:r>
          </a:p>
          <a:p>
            <a:pPr marL="285750" indent="-285750">
              <a:buFont typeface="Arial" panose="020B0604020202020204" pitchFamily="34" charset="0"/>
              <a:buChar char="•"/>
            </a:pPr>
            <a:r>
              <a:rPr lang="en-US" dirty="0"/>
              <a:t>THERE’S NOTHING WE CAN DO ABOUT THAT</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3434204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2F53C-F10A-03D0-82DB-2C3CBBFC2B1E}"/>
              </a:ext>
            </a:extLst>
          </p:cNvPr>
          <p:cNvSpPr>
            <a:spLocks noGrp="1"/>
          </p:cNvSpPr>
          <p:nvPr>
            <p:ph type="title"/>
          </p:nvPr>
        </p:nvSpPr>
        <p:spPr/>
        <p:txBody>
          <a:bodyPr/>
          <a:lstStyle/>
          <a:p>
            <a:r>
              <a:rPr lang="en-US"/>
              <a:t>In order to start winning, we had to start fighting</a:t>
            </a:r>
          </a:p>
        </p:txBody>
      </p:sp>
      <p:sp>
        <p:nvSpPr>
          <p:cNvPr id="5" name="Footer Placeholder 4">
            <a:extLst>
              <a:ext uri="{FF2B5EF4-FFF2-40B4-BE49-F238E27FC236}">
                <a16:creationId xmlns:a16="http://schemas.microsoft.com/office/drawing/2014/main" id="{0D4C510B-A4A4-B86B-402C-CD162B03F894}"/>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A3B17004-52B5-F340-3AE6-BB19BEB8760A}"/>
              </a:ext>
            </a:extLst>
          </p:cNvPr>
          <p:cNvSpPr>
            <a:spLocks noGrp="1"/>
          </p:cNvSpPr>
          <p:nvPr>
            <p:ph type="sldNum" sz="quarter" idx="12"/>
          </p:nvPr>
        </p:nvSpPr>
        <p:spPr/>
        <p:txBody>
          <a:bodyPr/>
          <a:lstStyle/>
          <a:p>
            <a:fld id="{A49DFD55-3C28-40EF-9E31-A92D2E4017FF}" type="slidenum">
              <a:rPr lang="en-US" smtClean="0"/>
              <a:pPr/>
              <a:t>6</a:t>
            </a:fld>
            <a:endParaRPr lang="en-US"/>
          </a:p>
        </p:txBody>
      </p:sp>
      <p:sp>
        <p:nvSpPr>
          <p:cNvPr id="14" name="TextBox 13">
            <a:extLst>
              <a:ext uri="{FF2B5EF4-FFF2-40B4-BE49-F238E27FC236}">
                <a16:creationId xmlns:a16="http://schemas.microsoft.com/office/drawing/2014/main" id="{F1D7DC0D-0029-A6C2-EC7A-728B3E3D892B}"/>
              </a:ext>
            </a:extLst>
          </p:cNvPr>
          <p:cNvSpPr txBox="1"/>
          <p:nvPr/>
        </p:nvSpPr>
        <p:spPr>
          <a:xfrm>
            <a:off x="1504950" y="1690688"/>
            <a:ext cx="9296400" cy="369332"/>
          </a:xfrm>
          <a:prstGeom prst="rect">
            <a:avLst/>
          </a:prstGeom>
          <a:noFill/>
        </p:spPr>
        <p:txBody>
          <a:bodyPr wrap="square" rtlCol="0">
            <a:spAutoFit/>
          </a:bodyPr>
          <a:lstStyle/>
          <a:p>
            <a:r>
              <a:rPr lang="en-US"/>
              <a:t> </a:t>
            </a:r>
          </a:p>
        </p:txBody>
      </p:sp>
      <p:pic>
        <p:nvPicPr>
          <p:cNvPr id="16" name="Picture 15" descr="A person wearing a mask holding a sign&#10;&#10;Description automatically generated with low confidence">
            <a:extLst>
              <a:ext uri="{FF2B5EF4-FFF2-40B4-BE49-F238E27FC236}">
                <a16:creationId xmlns:a16="http://schemas.microsoft.com/office/drawing/2014/main" id="{4D6E0BB8-8AFC-253C-031C-0C04366C8143}"/>
              </a:ext>
            </a:extLst>
          </p:cNvPr>
          <p:cNvPicPr>
            <a:picLocks noChangeAspect="1"/>
          </p:cNvPicPr>
          <p:nvPr/>
        </p:nvPicPr>
        <p:blipFill>
          <a:blip r:embed="rId3"/>
          <a:stretch>
            <a:fillRect/>
          </a:stretch>
        </p:blipFill>
        <p:spPr>
          <a:xfrm>
            <a:off x="7971497" y="2923162"/>
            <a:ext cx="3964437" cy="2970767"/>
          </a:xfrm>
          <a:prstGeom prst="rect">
            <a:avLst/>
          </a:prstGeom>
        </p:spPr>
      </p:pic>
      <p:pic>
        <p:nvPicPr>
          <p:cNvPr id="20" name="Picture 19" descr="A picture containing tree, outdoor, sky, ground&#10;&#10;Description automatically generated">
            <a:extLst>
              <a:ext uri="{FF2B5EF4-FFF2-40B4-BE49-F238E27FC236}">
                <a16:creationId xmlns:a16="http://schemas.microsoft.com/office/drawing/2014/main" id="{C89F87BD-3808-11C9-7322-F366CFB5F0EA}"/>
              </a:ext>
            </a:extLst>
          </p:cNvPr>
          <p:cNvPicPr>
            <a:picLocks noChangeAspect="1"/>
          </p:cNvPicPr>
          <p:nvPr/>
        </p:nvPicPr>
        <p:blipFill rotWithShape="1">
          <a:blip r:embed="rId4"/>
          <a:srcRect t="10973" b="18657"/>
          <a:stretch/>
        </p:blipFill>
        <p:spPr>
          <a:xfrm>
            <a:off x="256066" y="4374037"/>
            <a:ext cx="3964437" cy="2092307"/>
          </a:xfrm>
          <a:prstGeom prst="rect">
            <a:avLst/>
          </a:prstGeom>
        </p:spPr>
      </p:pic>
      <p:pic>
        <p:nvPicPr>
          <p:cNvPr id="22" name="Picture 21">
            <a:extLst>
              <a:ext uri="{FF2B5EF4-FFF2-40B4-BE49-F238E27FC236}">
                <a16:creationId xmlns:a16="http://schemas.microsoft.com/office/drawing/2014/main" id="{24F138E1-D032-7C1F-FD7E-6F0E42884EEB}"/>
              </a:ext>
            </a:extLst>
          </p:cNvPr>
          <p:cNvPicPr>
            <a:picLocks noChangeAspect="1"/>
          </p:cNvPicPr>
          <p:nvPr/>
        </p:nvPicPr>
        <p:blipFill>
          <a:blip r:embed="rId5"/>
          <a:stretch>
            <a:fillRect/>
          </a:stretch>
        </p:blipFill>
        <p:spPr>
          <a:xfrm>
            <a:off x="4427649" y="3327147"/>
            <a:ext cx="3304951" cy="2460304"/>
          </a:xfrm>
          <a:prstGeom prst="rect">
            <a:avLst/>
          </a:prstGeom>
        </p:spPr>
      </p:pic>
      <p:sp>
        <p:nvSpPr>
          <p:cNvPr id="23" name="TextBox 22">
            <a:extLst>
              <a:ext uri="{FF2B5EF4-FFF2-40B4-BE49-F238E27FC236}">
                <a16:creationId xmlns:a16="http://schemas.microsoft.com/office/drawing/2014/main" id="{F75BD9A9-EE8C-673C-4101-9C99D0227A6C}"/>
              </a:ext>
            </a:extLst>
          </p:cNvPr>
          <p:cNvSpPr txBox="1"/>
          <p:nvPr/>
        </p:nvSpPr>
        <p:spPr>
          <a:xfrm>
            <a:off x="1123950" y="1415238"/>
            <a:ext cx="9810750" cy="3416320"/>
          </a:xfrm>
          <a:prstGeom prst="rect">
            <a:avLst/>
          </a:prstGeom>
          <a:noFill/>
        </p:spPr>
        <p:txBody>
          <a:bodyPr wrap="square" rtlCol="0">
            <a:spAutoFit/>
          </a:bodyPr>
          <a:lstStyle/>
          <a:p>
            <a:r>
              <a:rPr lang="en-US" b="1"/>
              <a:t>Headlines:</a:t>
            </a:r>
          </a:p>
          <a:p>
            <a:pPr marL="285750" indent="-285750">
              <a:buFont typeface="Arial" panose="020B0604020202020204" pitchFamily="34" charset="0"/>
              <a:buChar char="•"/>
            </a:pPr>
            <a:r>
              <a:rPr lang="en-US" b="1"/>
              <a:t>Open Letter re: the district’s decision to close 141 of 156 school cafeterias during remote learning.</a:t>
            </a:r>
          </a:p>
          <a:p>
            <a:pPr marL="285750" indent="-285750">
              <a:buFont typeface="Arial" panose="020B0604020202020204" pitchFamily="34" charset="0"/>
              <a:buChar char="•"/>
            </a:pPr>
            <a:r>
              <a:rPr lang="en-US" b="1"/>
              <a:t>Open Letter to Supt. Schuh, Stop the Furloughs, Feed Our Students </a:t>
            </a:r>
          </a:p>
          <a:p>
            <a:pPr marL="285750" indent="-285750">
              <a:buFont typeface="Arial" panose="020B0604020202020204" pitchFamily="34" charset="0"/>
              <a:buChar char="•"/>
            </a:pPr>
            <a:r>
              <a:rPr lang="en-US" b="1"/>
              <a:t>Jeffco cancels bargaining with JESPA, Declares Impasse</a:t>
            </a:r>
          </a:p>
          <a:p>
            <a:endParaRPr lang="en-US" b="1"/>
          </a:p>
          <a:p>
            <a:endParaRPr lang="en-US" b="1"/>
          </a:p>
          <a:p>
            <a:endParaRPr lang="en-US" b="1"/>
          </a:p>
          <a:p>
            <a:endParaRPr lang="en-US" b="1"/>
          </a:p>
          <a:p>
            <a:endParaRPr lang="en-US" b="1"/>
          </a:p>
          <a:p>
            <a:endParaRPr lang="en-US" b="1"/>
          </a:p>
          <a:p>
            <a:endParaRPr lang="en-US" b="1"/>
          </a:p>
        </p:txBody>
      </p:sp>
    </p:spTree>
    <p:extLst>
      <p:ext uri="{BB962C8B-B14F-4D97-AF65-F5344CB8AC3E}">
        <p14:creationId xmlns:p14="http://schemas.microsoft.com/office/powerpoint/2010/main" val="42862300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43623-AE1E-2BBD-6C87-474BF24A41BC}"/>
              </a:ext>
            </a:extLst>
          </p:cNvPr>
          <p:cNvSpPr>
            <a:spLocks noGrp="1"/>
          </p:cNvSpPr>
          <p:nvPr>
            <p:ph type="title"/>
          </p:nvPr>
        </p:nvSpPr>
        <p:spPr>
          <a:xfrm>
            <a:off x="2933700" y="892177"/>
            <a:ext cx="8675688" cy="1325563"/>
          </a:xfrm>
        </p:spPr>
        <p:txBody>
          <a:bodyPr anchor="ctr">
            <a:normAutofit/>
          </a:bodyPr>
          <a:lstStyle/>
          <a:p>
            <a:pPr algn="ctr"/>
            <a:r>
              <a:rPr lang="en-US"/>
              <a:t>Kyle Martinez</a:t>
            </a:r>
            <a:br>
              <a:rPr lang="en-US"/>
            </a:br>
            <a:r>
              <a:rPr lang="en-US"/>
              <a:t>Jeffco Bus Assistant</a:t>
            </a:r>
          </a:p>
        </p:txBody>
      </p:sp>
      <p:pic>
        <p:nvPicPr>
          <p:cNvPr id="3" name="Picture 3" descr="Close-up of school bus side view mirror and door">
            <a:extLst>
              <a:ext uri="{FF2B5EF4-FFF2-40B4-BE49-F238E27FC236}">
                <a16:creationId xmlns:a16="http://schemas.microsoft.com/office/drawing/2014/main" id="{68D7A9EC-F099-2F60-76E5-EA8F82430AA6}"/>
              </a:ext>
            </a:extLst>
          </p:cNvPr>
          <p:cNvPicPr>
            <a:picLocks noChangeAspect="1"/>
          </p:cNvPicPr>
          <p:nvPr/>
        </p:nvPicPr>
        <p:blipFill rotWithShape="1">
          <a:blip r:embed="rId3"/>
          <a:srcRect t="1762" r="3" b="21970"/>
          <a:stretch/>
        </p:blipFill>
        <p:spPr>
          <a:xfrm>
            <a:off x="4103915" y="2129177"/>
            <a:ext cx="6337299" cy="3222509"/>
          </a:xfrm>
          <a:prstGeom prst="rect">
            <a:avLst/>
          </a:prstGeom>
          <a:noFill/>
        </p:spPr>
      </p:pic>
      <p:sp>
        <p:nvSpPr>
          <p:cNvPr id="14" name="Date Placeholder 6">
            <a:extLst>
              <a:ext uri="{FF2B5EF4-FFF2-40B4-BE49-F238E27FC236}">
                <a16:creationId xmlns:a16="http://schemas.microsoft.com/office/drawing/2014/main" id="{732DD2D8-5076-3BEC-2830-5B59EBF49A52}"/>
              </a:ext>
            </a:extLst>
          </p:cNvPr>
          <p:cNvSpPr>
            <a:spLocks noGrp="1"/>
          </p:cNvSpPr>
          <p:nvPr>
            <p:ph type="dt" sz="half" idx="10"/>
          </p:nvPr>
        </p:nvSpPr>
        <p:spPr>
          <a:xfrm>
            <a:off x="838200" y="6356350"/>
            <a:ext cx="2743200" cy="365125"/>
          </a:xfrm>
        </p:spPr>
        <p:txBody>
          <a:bodyPr/>
          <a:lstStyle/>
          <a:p>
            <a:pPr>
              <a:spcAft>
                <a:spcPts val="600"/>
              </a:spcAft>
            </a:pPr>
            <a:r>
              <a:rPr lang="en-US"/>
              <a:t>20XX</a:t>
            </a:r>
          </a:p>
        </p:txBody>
      </p:sp>
      <p:sp>
        <p:nvSpPr>
          <p:cNvPr id="16" name="Footer Placeholder 7">
            <a:extLst>
              <a:ext uri="{FF2B5EF4-FFF2-40B4-BE49-F238E27FC236}">
                <a16:creationId xmlns:a16="http://schemas.microsoft.com/office/drawing/2014/main" id="{576E1B33-2F97-91A6-B0F7-2751277316A5}"/>
              </a:ext>
            </a:extLst>
          </p:cNvPr>
          <p:cNvSpPr>
            <a:spLocks noGrp="1"/>
          </p:cNvSpPr>
          <p:nvPr>
            <p:ph type="ftr" sz="quarter" idx="11"/>
          </p:nvPr>
        </p:nvSpPr>
        <p:spPr>
          <a:xfrm>
            <a:off x="4038600" y="6356350"/>
            <a:ext cx="4114800" cy="365125"/>
          </a:xfrm>
        </p:spPr>
        <p:txBody>
          <a:bodyPr/>
          <a:lstStyle/>
          <a:p>
            <a:pPr>
              <a:spcAft>
                <a:spcPts val="600"/>
              </a:spcAft>
            </a:pPr>
            <a:r>
              <a:rPr lang="en-US"/>
              <a:t>PRESENTATION TITLE</a:t>
            </a:r>
          </a:p>
        </p:txBody>
      </p:sp>
      <p:sp>
        <p:nvSpPr>
          <p:cNvPr id="18" name="Slide Number Placeholder 8">
            <a:extLst>
              <a:ext uri="{FF2B5EF4-FFF2-40B4-BE49-F238E27FC236}">
                <a16:creationId xmlns:a16="http://schemas.microsoft.com/office/drawing/2014/main" id="{04385A5D-99B0-28DE-8099-4715BE5A2802}"/>
              </a:ext>
            </a:extLst>
          </p:cNvPr>
          <p:cNvSpPr>
            <a:spLocks noGrp="1"/>
          </p:cNvSpPr>
          <p:nvPr>
            <p:ph type="sldNum" sz="quarter" idx="12"/>
          </p:nvPr>
        </p:nvSpPr>
        <p:spPr>
          <a:xfrm>
            <a:off x="8610600" y="6356350"/>
            <a:ext cx="2743200" cy="365125"/>
          </a:xfrm>
        </p:spPr>
        <p:txBody>
          <a:bodyPr/>
          <a:lstStyle/>
          <a:p>
            <a:pPr>
              <a:spcAft>
                <a:spcPts val="600"/>
              </a:spcAft>
            </a:pPr>
            <a:fld id="{A49DFD55-3C28-40EF-9E31-A92D2E4017FF}" type="slidenum">
              <a:rPr lang="en-US" smtClean="0"/>
              <a:pPr>
                <a:spcAft>
                  <a:spcPts val="600"/>
                </a:spcAft>
              </a:pPr>
              <a:t>7</a:t>
            </a:fld>
            <a:endParaRPr lang="en-US"/>
          </a:p>
        </p:txBody>
      </p:sp>
    </p:spTree>
    <p:extLst>
      <p:ext uri="{BB962C8B-B14F-4D97-AF65-F5344CB8AC3E}">
        <p14:creationId xmlns:p14="http://schemas.microsoft.com/office/powerpoint/2010/main" val="356394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9A7A8-8A1E-5E6F-578D-A743A0872B8F}"/>
              </a:ext>
            </a:extLst>
          </p:cNvPr>
          <p:cNvSpPr>
            <a:spLocks noGrp="1"/>
          </p:cNvSpPr>
          <p:nvPr>
            <p:ph type="ctrTitle"/>
          </p:nvPr>
        </p:nvSpPr>
        <p:spPr/>
        <p:txBody>
          <a:bodyPr/>
          <a:lstStyle/>
          <a:p>
            <a:r>
              <a:rPr lang="en-US"/>
              <a:t>Key highlights of </a:t>
            </a:r>
            <a:r>
              <a:rPr lang="en-US" err="1"/>
              <a:t>jespa</a:t>
            </a:r>
            <a:r>
              <a:rPr lang="en-US"/>
              <a:t> strategy</a:t>
            </a:r>
          </a:p>
        </p:txBody>
      </p:sp>
    </p:spTree>
    <p:extLst>
      <p:ext uri="{BB962C8B-B14F-4D97-AF65-F5344CB8AC3E}">
        <p14:creationId xmlns:p14="http://schemas.microsoft.com/office/powerpoint/2010/main" val="3189489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4535A-2A2C-B251-087A-4637E05196BD}"/>
              </a:ext>
            </a:extLst>
          </p:cNvPr>
          <p:cNvSpPr>
            <a:spLocks noGrp="1"/>
          </p:cNvSpPr>
          <p:nvPr>
            <p:ph type="ctrTitle"/>
          </p:nvPr>
        </p:nvSpPr>
        <p:spPr>
          <a:xfrm>
            <a:off x="6991350" y="586740"/>
            <a:ext cx="4179570" cy="1715531"/>
          </a:xfrm>
        </p:spPr>
        <p:txBody>
          <a:bodyPr/>
          <a:lstStyle/>
          <a:p>
            <a:r>
              <a:rPr lang="en-US" sz="2800"/>
              <a:t>Fight key fights publicly</a:t>
            </a:r>
          </a:p>
        </p:txBody>
      </p:sp>
      <p:sp>
        <p:nvSpPr>
          <p:cNvPr id="9" name="TextBox 8">
            <a:extLst>
              <a:ext uri="{FF2B5EF4-FFF2-40B4-BE49-F238E27FC236}">
                <a16:creationId xmlns:a16="http://schemas.microsoft.com/office/drawing/2014/main" id="{C4159BDA-F5EE-41BD-4138-8876F6436553}"/>
              </a:ext>
            </a:extLst>
          </p:cNvPr>
          <p:cNvSpPr txBox="1"/>
          <p:nvPr/>
        </p:nvSpPr>
        <p:spPr>
          <a:xfrm>
            <a:off x="5931176" y="2693504"/>
            <a:ext cx="5942772" cy="3139321"/>
          </a:xfrm>
          <a:prstGeom prst="rect">
            <a:avLst/>
          </a:prstGeom>
          <a:noFill/>
        </p:spPr>
        <p:txBody>
          <a:bodyPr wrap="square">
            <a:spAutoFit/>
          </a:bodyPr>
          <a:lstStyle/>
          <a:p>
            <a:r>
              <a:rPr lang="en-US" b="1">
                <a:solidFill>
                  <a:srgbClr val="FFFFFF"/>
                </a:solidFill>
              </a:rPr>
              <a:t>District Moves to Close Fact-Finding to the Public; Loses.</a:t>
            </a:r>
          </a:p>
          <a:p>
            <a:endParaRPr lang="en-US">
              <a:solidFill>
                <a:srgbClr val="FFFFFF"/>
              </a:solidFill>
            </a:endParaRPr>
          </a:p>
          <a:p>
            <a:r>
              <a:rPr lang="en-US">
                <a:solidFill>
                  <a:srgbClr val="FFFFFF"/>
                </a:solidFill>
              </a:rPr>
              <a:t>Just days before the start of fact-finding over 2020 financial bargaining, the district filed a motion to close the proceeding to the public. JESPA’s attorney filed a counter motion to keep fact-finding open to the public. The fact-finder sided with JESPA and upheld Colorado Public Bargaining Law, meaning, if the district brings 3 or more officials to fact-finding the proceeding must be open to the public.</a:t>
            </a:r>
          </a:p>
        </p:txBody>
      </p:sp>
    </p:spTree>
    <p:extLst>
      <p:ext uri="{BB962C8B-B14F-4D97-AF65-F5344CB8AC3E}">
        <p14:creationId xmlns:p14="http://schemas.microsoft.com/office/powerpoint/2010/main" val="145336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0DE0D-646F-5F88-FCC4-5307607DF476}"/>
              </a:ext>
            </a:extLst>
          </p:cNvPr>
          <p:cNvSpPr>
            <a:spLocks noGrp="1"/>
          </p:cNvSpPr>
          <p:nvPr>
            <p:ph type="title"/>
          </p:nvPr>
        </p:nvSpPr>
        <p:spPr>
          <a:xfrm>
            <a:off x="1333500" y="1020445"/>
            <a:ext cx="4457700" cy="1325563"/>
          </a:xfrm>
        </p:spPr>
        <p:txBody>
          <a:bodyPr>
            <a:normAutofit/>
          </a:bodyPr>
          <a:lstStyle/>
          <a:p>
            <a:r>
              <a:rPr lang="en-US"/>
              <a:t>build power with a common good approach</a:t>
            </a:r>
          </a:p>
        </p:txBody>
      </p:sp>
      <p:sp>
        <p:nvSpPr>
          <p:cNvPr id="6" name="Slide Number Placeholder 5">
            <a:extLst>
              <a:ext uri="{FF2B5EF4-FFF2-40B4-BE49-F238E27FC236}">
                <a16:creationId xmlns:a16="http://schemas.microsoft.com/office/drawing/2014/main" id="{5C9412DC-DF0A-3412-EBD3-753F44AE4D98}"/>
              </a:ext>
            </a:extLst>
          </p:cNvPr>
          <p:cNvSpPr>
            <a:spLocks noGrp="1"/>
          </p:cNvSpPr>
          <p:nvPr>
            <p:ph type="sldNum" sz="quarter" idx="12"/>
          </p:nvPr>
        </p:nvSpPr>
        <p:spPr/>
        <p:txBody>
          <a:bodyPr/>
          <a:lstStyle/>
          <a:p>
            <a:fld id="{A49DFD55-3C28-40EF-9E31-A92D2E4017FF}" type="slidenum">
              <a:rPr lang="en-US" smtClean="0"/>
              <a:pPr/>
              <a:t>10</a:t>
            </a:fld>
            <a:endParaRPr lang="en-US"/>
          </a:p>
        </p:txBody>
      </p:sp>
      <p:sp>
        <p:nvSpPr>
          <p:cNvPr id="3" name="TextBox 2">
            <a:extLst>
              <a:ext uri="{FF2B5EF4-FFF2-40B4-BE49-F238E27FC236}">
                <a16:creationId xmlns:a16="http://schemas.microsoft.com/office/drawing/2014/main" id="{EF31B5D6-4AE5-EA54-836A-EE89CC38BDED}"/>
              </a:ext>
            </a:extLst>
          </p:cNvPr>
          <p:cNvSpPr txBox="1"/>
          <p:nvPr/>
        </p:nvSpPr>
        <p:spPr>
          <a:xfrm>
            <a:off x="965200" y="3200400"/>
            <a:ext cx="3289300" cy="2585323"/>
          </a:xfrm>
          <a:prstGeom prst="rect">
            <a:avLst/>
          </a:prstGeom>
          <a:noFill/>
        </p:spPr>
        <p:txBody>
          <a:bodyPr wrap="square" rtlCol="0">
            <a:spAutoFit/>
          </a:bodyPr>
          <a:lstStyle/>
          <a:p>
            <a:r>
              <a:rPr lang="en-US">
                <a:solidFill>
                  <a:schemeClr val="bg1"/>
                </a:solidFill>
              </a:rPr>
              <a:t>Working together with community and other local partners</a:t>
            </a:r>
          </a:p>
          <a:p>
            <a:endParaRPr lang="en-US">
              <a:solidFill>
                <a:schemeClr val="bg1"/>
              </a:solidFill>
            </a:endParaRPr>
          </a:p>
          <a:p>
            <a:r>
              <a:rPr lang="en-US">
                <a:solidFill>
                  <a:schemeClr val="bg1"/>
                </a:solidFill>
              </a:rPr>
              <a:t>Joined CCG and supported other member institutions’ actions – UFCW strike</a:t>
            </a:r>
          </a:p>
          <a:p>
            <a:endParaRPr lang="en-US">
              <a:solidFill>
                <a:schemeClr val="bg1"/>
              </a:solidFill>
            </a:endParaRPr>
          </a:p>
          <a:p>
            <a:endParaRPr lang="en-US">
              <a:solidFill>
                <a:schemeClr val="bg1"/>
              </a:solidFill>
            </a:endParaRPr>
          </a:p>
        </p:txBody>
      </p:sp>
    </p:spTree>
    <p:extLst>
      <p:ext uri="{BB962C8B-B14F-4D97-AF65-F5344CB8AC3E}">
        <p14:creationId xmlns:p14="http://schemas.microsoft.com/office/powerpoint/2010/main" val="50653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EE52BD6-BBE9-4720-413B-B72FA9B6839C}"/>
              </a:ext>
            </a:extLst>
          </p:cNvPr>
          <p:cNvSpPr>
            <a:spLocks noGrp="1"/>
          </p:cNvSpPr>
          <p:nvPr>
            <p:ph type="ctrTitle"/>
          </p:nvPr>
        </p:nvSpPr>
        <p:spPr>
          <a:xfrm>
            <a:off x="6991350" y="2149475"/>
            <a:ext cx="4179888" cy="1714500"/>
          </a:xfrm>
        </p:spPr>
        <p:txBody>
          <a:bodyPr>
            <a:normAutofit/>
          </a:bodyPr>
          <a:lstStyle/>
          <a:p>
            <a:r>
              <a:rPr lang="en-US" sz="2800"/>
              <a:t>Increase member participation in strategy and tactical decisions</a:t>
            </a:r>
          </a:p>
        </p:txBody>
      </p:sp>
    </p:spTree>
    <p:extLst>
      <p:ext uri="{BB962C8B-B14F-4D97-AF65-F5344CB8AC3E}">
        <p14:creationId xmlns:p14="http://schemas.microsoft.com/office/powerpoint/2010/main" val="691816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group of people sitting at tables&#10;&#10;Description automatically generated with low confidence">
            <a:extLst>
              <a:ext uri="{FF2B5EF4-FFF2-40B4-BE49-F238E27FC236}">
                <a16:creationId xmlns:a16="http://schemas.microsoft.com/office/drawing/2014/main" id="{A1962CEE-AA3D-BCA1-BCE5-26F45DC81935}"/>
              </a:ext>
            </a:extLst>
          </p:cNvPr>
          <p:cNvPicPr>
            <a:picLocks noChangeAspect="1"/>
          </p:cNvPicPr>
          <p:nvPr/>
        </p:nvPicPr>
        <p:blipFill>
          <a:blip r:embed="rId3"/>
          <a:stretch>
            <a:fillRect/>
          </a:stretch>
        </p:blipFill>
        <p:spPr>
          <a:xfrm>
            <a:off x="2028825" y="470951"/>
            <a:ext cx="8134350" cy="6100763"/>
          </a:xfrm>
          <a:prstGeom prst="rect">
            <a:avLst/>
          </a:prstGeom>
        </p:spPr>
      </p:pic>
      <p:sp>
        <p:nvSpPr>
          <p:cNvPr id="9" name="TextBox 8">
            <a:extLst>
              <a:ext uri="{FF2B5EF4-FFF2-40B4-BE49-F238E27FC236}">
                <a16:creationId xmlns:a16="http://schemas.microsoft.com/office/drawing/2014/main" id="{96DFF049-659E-E845-BE3D-7DBE7407B7F8}"/>
              </a:ext>
            </a:extLst>
          </p:cNvPr>
          <p:cNvSpPr txBox="1"/>
          <p:nvPr/>
        </p:nvSpPr>
        <p:spPr>
          <a:xfrm>
            <a:off x="3200400" y="6110049"/>
            <a:ext cx="6438900" cy="461665"/>
          </a:xfrm>
          <a:prstGeom prst="rect">
            <a:avLst/>
          </a:prstGeom>
          <a:noFill/>
        </p:spPr>
        <p:txBody>
          <a:bodyPr wrap="square" rtlCol="0">
            <a:spAutoFit/>
          </a:bodyPr>
          <a:lstStyle/>
          <a:p>
            <a:r>
              <a:rPr lang="en-US" sz="2400" b="1">
                <a:solidFill>
                  <a:srgbClr val="FFFFFF"/>
                </a:solidFill>
              </a:rPr>
              <a:t>A TYPICAL JESPA BARGAINING CAUCUS</a:t>
            </a:r>
          </a:p>
        </p:txBody>
      </p:sp>
    </p:spTree>
    <p:extLst>
      <p:ext uri="{BB962C8B-B14F-4D97-AF65-F5344CB8AC3E}">
        <p14:creationId xmlns:p14="http://schemas.microsoft.com/office/powerpoint/2010/main" val="6939840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0DE0D-646F-5F88-FCC4-5307607DF476}"/>
              </a:ext>
            </a:extLst>
          </p:cNvPr>
          <p:cNvSpPr>
            <a:spLocks noGrp="1"/>
          </p:cNvSpPr>
          <p:nvPr>
            <p:ph type="title"/>
          </p:nvPr>
        </p:nvSpPr>
        <p:spPr>
          <a:xfrm>
            <a:off x="1333500" y="1020445"/>
            <a:ext cx="4457700" cy="1325563"/>
          </a:xfrm>
        </p:spPr>
        <p:txBody>
          <a:bodyPr>
            <a:normAutofit/>
          </a:bodyPr>
          <a:lstStyle/>
          <a:p>
            <a:r>
              <a:rPr lang="en-US"/>
              <a:t>Polarize and personalize</a:t>
            </a:r>
          </a:p>
        </p:txBody>
      </p:sp>
      <p:sp>
        <p:nvSpPr>
          <p:cNvPr id="4" name="Date Placeholder 3">
            <a:extLst>
              <a:ext uri="{FF2B5EF4-FFF2-40B4-BE49-F238E27FC236}">
                <a16:creationId xmlns:a16="http://schemas.microsoft.com/office/drawing/2014/main" id="{25B7D877-91BF-83EA-EAB9-3A80020EF2A7}"/>
              </a:ext>
            </a:extLst>
          </p:cNvPr>
          <p:cNvSpPr>
            <a:spLocks noGrp="1"/>
          </p:cNvSpPr>
          <p:nvPr>
            <p:ph type="dt" sz="half" idx="10"/>
          </p:nvPr>
        </p:nvSpPr>
        <p:spPr/>
        <p:txBody>
          <a:bodyPr/>
          <a:lstStyle/>
          <a:p>
            <a:r>
              <a:rPr lang="en-US"/>
              <a:t>20XX</a:t>
            </a:r>
          </a:p>
        </p:txBody>
      </p:sp>
      <p:sp>
        <p:nvSpPr>
          <p:cNvPr id="5" name="Footer Placeholder 4">
            <a:extLst>
              <a:ext uri="{FF2B5EF4-FFF2-40B4-BE49-F238E27FC236}">
                <a16:creationId xmlns:a16="http://schemas.microsoft.com/office/drawing/2014/main" id="{7B00534B-27BE-5F5D-2EA0-BF5AB7DFAE97}"/>
              </a:ext>
            </a:extLst>
          </p:cNvPr>
          <p:cNvSpPr>
            <a:spLocks noGrp="1"/>
          </p:cNvSpPr>
          <p:nvPr>
            <p:ph type="ftr" sz="quarter" idx="11"/>
          </p:nvPr>
        </p:nvSpPr>
        <p:spPr/>
        <p:txBody>
          <a:bodyPr/>
          <a:lstStyle/>
          <a:p>
            <a:r>
              <a:rPr lang="en-US"/>
              <a:t>PRESENTATION TITLE</a:t>
            </a:r>
          </a:p>
        </p:txBody>
      </p:sp>
      <p:sp>
        <p:nvSpPr>
          <p:cNvPr id="6" name="Slide Number Placeholder 5">
            <a:extLst>
              <a:ext uri="{FF2B5EF4-FFF2-40B4-BE49-F238E27FC236}">
                <a16:creationId xmlns:a16="http://schemas.microsoft.com/office/drawing/2014/main" id="{5C9412DC-DF0A-3412-EBD3-753F44AE4D98}"/>
              </a:ext>
            </a:extLst>
          </p:cNvPr>
          <p:cNvSpPr>
            <a:spLocks noGrp="1"/>
          </p:cNvSpPr>
          <p:nvPr>
            <p:ph type="sldNum" sz="quarter" idx="12"/>
          </p:nvPr>
        </p:nvSpPr>
        <p:spPr/>
        <p:txBody>
          <a:bodyPr/>
          <a:lstStyle/>
          <a:p>
            <a:fld id="{A49DFD55-3C28-40EF-9E31-A92D2E4017FF}" type="slidenum">
              <a:rPr lang="en-US" smtClean="0"/>
              <a:pPr/>
              <a:t>13</a:t>
            </a:fld>
            <a:endParaRPr lang="en-US"/>
          </a:p>
        </p:txBody>
      </p:sp>
    </p:spTree>
    <p:extLst>
      <p:ext uri="{BB962C8B-B14F-4D97-AF65-F5344CB8AC3E}">
        <p14:creationId xmlns:p14="http://schemas.microsoft.com/office/powerpoint/2010/main" val="2729648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descr="A group of people in a room&#10;&#10;Description automatically generated with medium confidence">
            <a:extLst>
              <a:ext uri="{FF2B5EF4-FFF2-40B4-BE49-F238E27FC236}">
                <a16:creationId xmlns:a16="http://schemas.microsoft.com/office/drawing/2014/main" id="{293B156C-91E0-DD67-F1A2-88F1E01C9B6B}"/>
              </a:ext>
            </a:extLst>
          </p:cNvPr>
          <p:cNvPicPr>
            <a:picLocks noChangeAspect="1"/>
          </p:cNvPicPr>
          <p:nvPr/>
        </p:nvPicPr>
        <p:blipFill>
          <a:blip r:embed="rId2"/>
          <a:stretch>
            <a:fillRect/>
          </a:stretch>
        </p:blipFill>
        <p:spPr>
          <a:xfrm>
            <a:off x="0" y="171450"/>
            <a:ext cx="12192000" cy="5630542"/>
          </a:xfrm>
          <a:prstGeom prst="rect">
            <a:avLst/>
          </a:prstGeom>
        </p:spPr>
      </p:pic>
      <p:pic>
        <p:nvPicPr>
          <p:cNvPr id="19" name="Picture 18" descr="A person giving a presentation&#10;&#10;Description automatically generated with low confidence">
            <a:extLst>
              <a:ext uri="{FF2B5EF4-FFF2-40B4-BE49-F238E27FC236}">
                <a16:creationId xmlns:a16="http://schemas.microsoft.com/office/drawing/2014/main" id="{D61D76B0-6111-846E-E7BB-EEA95750629A}"/>
              </a:ext>
            </a:extLst>
          </p:cNvPr>
          <p:cNvPicPr>
            <a:picLocks noChangeAspect="1"/>
          </p:cNvPicPr>
          <p:nvPr/>
        </p:nvPicPr>
        <p:blipFill>
          <a:blip r:embed="rId3"/>
          <a:stretch>
            <a:fillRect/>
          </a:stretch>
        </p:blipFill>
        <p:spPr>
          <a:xfrm>
            <a:off x="6477000" y="2743200"/>
            <a:ext cx="5257800" cy="3943350"/>
          </a:xfrm>
          <a:prstGeom prst="rect">
            <a:avLst/>
          </a:prstGeom>
        </p:spPr>
      </p:pic>
    </p:spTree>
    <p:extLst>
      <p:ext uri="{BB962C8B-B14F-4D97-AF65-F5344CB8AC3E}">
        <p14:creationId xmlns:p14="http://schemas.microsoft.com/office/powerpoint/2010/main" val="1020986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door, table, several&#10;&#10;Description automatically generated">
            <a:extLst>
              <a:ext uri="{FF2B5EF4-FFF2-40B4-BE49-F238E27FC236}">
                <a16:creationId xmlns:a16="http://schemas.microsoft.com/office/drawing/2014/main" id="{3F2360F0-7793-7655-48F2-0C9843D0CB2F}"/>
              </a:ext>
            </a:extLst>
          </p:cNvPr>
          <p:cNvPicPr>
            <a:picLocks noChangeAspect="1"/>
          </p:cNvPicPr>
          <p:nvPr/>
        </p:nvPicPr>
        <p:blipFill>
          <a:blip r:embed="rId3"/>
          <a:stretch>
            <a:fillRect/>
          </a:stretch>
        </p:blipFill>
        <p:spPr>
          <a:xfrm rot="11095434">
            <a:off x="4629150" y="1256495"/>
            <a:ext cx="7086958" cy="5315219"/>
          </a:xfrm>
          <a:prstGeom prst="rect">
            <a:avLst/>
          </a:prstGeom>
        </p:spPr>
      </p:pic>
      <p:pic>
        <p:nvPicPr>
          <p:cNvPr id="3" name="Picture 2" descr="A picture containing person, ceiling, indoor, people&#10;&#10;Description automatically generated">
            <a:extLst>
              <a:ext uri="{FF2B5EF4-FFF2-40B4-BE49-F238E27FC236}">
                <a16:creationId xmlns:a16="http://schemas.microsoft.com/office/drawing/2014/main" id="{992C5500-8B8D-BD90-CD05-212AD0892EE2}"/>
              </a:ext>
            </a:extLst>
          </p:cNvPr>
          <p:cNvPicPr>
            <a:picLocks noChangeAspect="1"/>
          </p:cNvPicPr>
          <p:nvPr/>
        </p:nvPicPr>
        <p:blipFill>
          <a:blip r:embed="rId4"/>
          <a:stretch>
            <a:fillRect/>
          </a:stretch>
        </p:blipFill>
        <p:spPr>
          <a:xfrm rot="21361785">
            <a:off x="628726" y="1599796"/>
            <a:ext cx="6171485" cy="4628614"/>
          </a:xfrm>
          <a:prstGeom prst="rect">
            <a:avLst/>
          </a:prstGeom>
        </p:spPr>
      </p:pic>
      <p:sp>
        <p:nvSpPr>
          <p:cNvPr id="9" name="TextBox 8">
            <a:extLst>
              <a:ext uri="{FF2B5EF4-FFF2-40B4-BE49-F238E27FC236}">
                <a16:creationId xmlns:a16="http://schemas.microsoft.com/office/drawing/2014/main" id="{96DFF049-659E-E845-BE3D-7DBE7407B7F8}"/>
              </a:ext>
            </a:extLst>
          </p:cNvPr>
          <p:cNvSpPr txBox="1"/>
          <p:nvPr/>
        </p:nvSpPr>
        <p:spPr>
          <a:xfrm>
            <a:off x="2456377" y="1633299"/>
            <a:ext cx="6819900" cy="461665"/>
          </a:xfrm>
          <a:prstGeom prst="rect">
            <a:avLst/>
          </a:prstGeom>
          <a:noFill/>
        </p:spPr>
        <p:txBody>
          <a:bodyPr wrap="square" rtlCol="0">
            <a:spAutoFit/>
          </a:bodyPr>
          <a:lstStyle/>
          <a:p>
            <a:r>
              <a:rPr lang="en-US" sz="2400" b="1">
                <a:solidFill>
                  <a:srgbClr val="FFFFFF"/>
                </a:solidFill>
              </a:rPr>
              <a:t>BARGAINING ACTION AND BOARD OF ED ACTION</a:t>
            </a:r>
          </a:p>
        </p:txBody>
      </p:sp>
    </p:spTree>
    <p:extLst>
      <p:ext uri="{BB962C8B-B14F-4D97-AF65-F5344CB8AC3E}">
        <p14:creationId xmlns:p14="http://schemas.microsoft.com/office/powerpoint/2010/main" val="1031363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5FEE2D-79E5-4C1D-8BF7-EE619CA7039A}"/>
              </a:ext>
            </a:extLst>
          </p:cNvPr>
          <p:cNvSpPr>
            <a:spLocks noGrp="1"/>
          </p:cNvSpPr>
          <p:nvPr>
            <p:ph type="title"/>
          </p:nvPr>
        </p:nvSpPr>
        <p:spPr>
          <a:xfrm>
            <a:off x="838200" y="365125"/>
            <a:ext cx="10515600" cy="1325563"/>
          </a:xfrm>
        </p:spPr>
        <p:txBody>
          <a:bodyPr/>
          <a:lstStyle/>
          <a:p>
            <a:r>
              <a:rPr lang="en-US"/>
              <a:t>AREAS OF GROWTH</a:t>
            </a:r>
          </a:p>
        </p:txBody>
      </p:sp>
      <p:graphicFrame>
        <p:nvGraphicFramePr>
          <p:cNvPr id="4" name="Table 4">
            <a:extLst>
              <a:ext uri="{FF2B5EF4-FFF2-40B4-BE49-F238E27FC236}">
                <a16:creationId xmlns:a16="http://schemas.microsoft.com/office/drawing/2014/main" id="{390E7E75-E57A-4FF0-A0E4-A4DBCF6EA89A}"/>
              </a:ext>
            </a:extLst>
          </p:cNvPr>
          <p:cNvGraphicFramePr>
            <a:graphicFrameLocks noGrp="1"/>
          </p:cNvGraphicFramePr>
          <p:nvPr>
            <p:ph type="tbl" sz="quarter" idx="14"/>
            <p:extLst>
              <p:ext uri="{D42A27DB-BD31-4B8C-83A1-F6EECF244321}">
                <p14:modId xmlns:p14="http://schemas.microsoft.com/office/powerpoint/2010/main" val="1052601333"/>
              </p:ext>
            </p:extLst>
          </p:nvPr>
        </p:nvGraphicFramePr>
        <p:xfrm>
          <a:off x="838200" y="1690688"/>
          <a:ext cx="10515600" cy="3172460"/>
        </p:xfrm>
        <a:graphic>
          <a:graphicData uri="http://schemas.openxmlformats.org/drawingml/2006/table">
            <a:tbl>
              <a:tblPr firstRow="1" bandRow="1">
                <a:tableStyleId>{7E9639D4-E3E2-4D34-9284-5A2195B3D0D7}</a:tableStyleId>
              </a:tblPr>
              <a:tblGrid>
                <a:gridCol w="2628900">
                  <a:extLst>
                    <a:ext uri="{9D8B030D-6E8A-4147-A177-3AD203B41FA5}">
                      <a16:colId xmlns:a16="http://schemas.microsoft.com/office/drawing/2014/main" val="3261104555"/>
                    </a:ext>
                  </a:extLst>
                </a:gridCol>
                <a:gridCol w="2628900">
                  <a:extLst>
                    <a:ext uri="{9D8B030D-6E8A-4147-A177-3AD203B41FA5}">
                      <a16:colId xmlns:a16="http://schemas.microsoft.com/office/drawing/2014/main" val="2547279344"/>
                    </a:ext>
                  </a:extLst>
                </a:gridCol>
                <a:gridCol w="2628900">
                  <a:extLst>
                    <a:ext uri="{9D8B030D-6E8A-4147-A177-3AD203B41FA5}">
                      <a16:colId xmlns:a16="http://schemas.microsoft.com/office/drawing/2014/main" val="2366228292"/>
                    </a:ext>
                  </a:extLst>
                </a:gridCol>
                <a:gridCol w="2628900">
                  <a:extLst>
                    <a:ext uri="{9D8B030D-6E8A-4147-A177-3AD203B41FA5}">
                      <a16:colId xmlns:a16="http://schemas.microsoft.com/office/drawing/2014/main" val="934788178"/>
                    </a:ext>
                  </a:extLst>
                </a:gridCol>
              </a:tblGrid>
              <a:tr h="793115">
                <a:tc>
                  <a:txBody>
                    <a:bodyPr/>
                    <a:lstStyle/>
                    <a:p>
                      <a:pPr algn="ctr" rtl="0" fontAlgn="auto"/>
                      <a:r>
                        <a:rPr lang="en-US" sz="1600" b="1">
                          <a:solidFill>
                            <a:srgbClr val="FFFFFF"/>
                          </a:solidFill>
                          <a:effectLst/>
                        </a:rPr>
                        <a:t>​</a:t>
                      </a:r>
                      <a:endParaRPr lang="en-US" sz="1600" b="1" i="0">
                        <a:solidFill>
                          <a:srgbClr val="FFFFFF"/>
                        </a:solidFill>
                        <a:effectLst/>
                        <a:latin typeface="+mn-lt"/>
                      </a:endParaRPr>
                    </a:p>
                  </a:txBody>
                  <a:tcPr anchor="ctr"/>
                </a:tc>
                <a:tc>
                  <a:txBody>
                    <a:bodyPr/>
                    <a:lstStyle/>
                    <a:p>
                      <a:pPr algn="ctr" rtl="0" fontAlgn="base"/>
                      <a:r>
                        <a:rPr lang="en-US" sz="1600" b="0">
                          <a:solidFill>
                            <a:schemeClr val="accent1"/>
                          </a:solidFill>
                          <a:effectLst/>
                        </a:rPr>
                        <a:t>Building Leadership</a:t>
                      </a:r>
                      <a:endParaRPr lang="en-US" sz="1600" b="1" i="0">
                        <a:solidFill>
                          <a:schemeClr val="accent1"/>
                        </a:solidFill>
                        <a:effectLst/>
                        <a:latin typeface="+mn-lt"/>
                      </a:endParaRPr>
                    </a:p>
                  </a:txBody>
                  <a:tcPr anchor="ctr"/>
                </a:tc>
                <a:tc>
                  <a:txBody>
                    <a:bodyPr/>
                    <a:lstStyle/>
                    <a:p>
                      <a:pPr algn="ctr" rtl="0" fontAlgn="base"/>
                      <a:r>
                        <a:rPr lang="en-US" sz="1600" b="0">
                          <a:solidFill>
                            <a:schemeClr val="accent1"/>
                          </a:solidFill>
                          <a:effectLst/>
                        </a:rPr>
                        <a:t>Membership</a:t>
                      </a:r>
                      <a:endParaRPr lang="en-US" sz="1600" b="1" i="0">
                        <a:solidFill>
                          <a:schemeClr val="accent1"/>
                        </a:solidFill>
                        <a:effectLst/>
                        <a:latin typeface="+mn-lt"/>
                      </a:endParaRPr>
                    </a:p>
                  </a:txBody>
                  <a:tcPr anchor="ctr"/>
                </a:tc>
                <a:tc>
                  <a:txBody>
                    <a:bodyPr/>
                    <a:lstStyle/>
                    <a:p>
                      <a:pPr algn="ctr" rtl="0" fontAlgn="base"/>
                      <a:r>
                        <a:rPr lang="en-US" sz="1600" b="0" kern="1200">
                          <a:solidFill>
                            <a:schemeClr val="accent1"/>
                          </a:solidFill>
                          <a:effectLst/>
                        </a:rPr>
                        <a:t>Activists</a:t>
                      </a:r>
                      <a:endParaRPr lang="en-US" sz="1600" b="1" i="0">
                        <a:solidFill>
                          <a:srgbClr val="FFFFFF"/>
                        </a:solidFill>
                        <a:effectLst/>
                        <a:latin typeface="+mn-lt"/>
                      </a:endParaRPr>
                    </a:p>
                  </a:txBody>
                  <a:tcPr anchor="ctr"/>
                </a:tc>
                <a:extLst>
                  <a:ext uri="{0D108BD9-81ED-4DB2-BD59-A6C34878D82A}">
                    <a16:rowId xmlns:a16="http://schemas.microsoft.com/office/drawing/2014/main" val="3441328149"/>
                  </a:ext>
                </a:extLst>
              </a:tr>
              <a:tr h="793115">
                <a:tc>
                  <a:txBody>
                    <a:bodyPr/>
                    <a:lstStyle/>
                    <a:p>
                      <a:pPr algn="ctr" rtl="0" fontAlgn="base"/>
                      <a:r>
                        <a:rPr lang="en-US" sz="1400" b="0">
                          <a:solidFill>
                            <a:srgbClr val="333F50"/>
                          </a:solidFill>
                          <a:effectLst/>
                        </a:rPr>
                        <a:t>2020</a:t>
                      </a:r>
                      <a:endParaRPr lang="en-US" sz="1400" b="0" i="0">
                        <a:solidFill>
                          <a:srgbClr val="000000"/>
                        </a:solidFill>
                        <a:effectLst/>
                        <a:latin typeface="+mn-lt"/>
                      </a:endParaRPr>
                    </a:p>
                  </a:txBody>
                  <a:tcPr anchor="ctr"/>
                </a:tc>
                <a:tc>
                  <a:txBody>
                    <a:bodyPr/>
                    <a:lstStyle/>
                    <a:p>
                      <a:pPr algn="ctr" rtl="0" fontAlgn="base"/>
                      <a:r>
                        <a:rPr lang="en-US" sz="1400" b="0">
                          <a:solidFill>
                            <a:srgbClr val="000000"/>
                          </a:solidFill>
                          <a:effectLst/>
                        </a:rPr>
                        <a:t>30</a:t>
                      </a:r>
                      <a:endParaRPr lang="en-US" sz="1400" b="0" i="0">
                        <a:solidFill>
                          <a:srgbClr val="000000"/>
                        </a:solidFill>
                        <a:effectLst/>
                        <a:latin typeface="+mn-lt"/>
                      </a:endParaRPr>
                    </a:p>
                  </a:txBody>
                  <a:tcPr anchor="ctr"/>
                </a:tc>
                <a:tc>
                  <a:txBody>
                    <a:bodyPr/>
                    <a:lstStyle/>
                    <a:p>
                      <a:pPr algn="ctr" rtl="0" fontAlgn="base"/>
                      <a:r>
                        <a:rPr lang="en-US" sz="1400" b="0" i="0">
                          <a:solidFill>
                            <a:srgbClr val="000000"/>
                          </a:solidFill>
                          <a:effectLst/>
                          <a:latin typeface="+mn-lt"/>
                        </a:rPr>
                        <a:t>171*</a:t>
                      </a:r>
                    </a:p>
                  </a:txBody>
                  <a:tcPr anchor="ctr"/>
                </a:tc>
                <a:tc>
                  <a:txBody>
                    <a:bodyPr/>
                    <a:lstStyle/>
                    <a:p>
                      <a:pPr algn="ctr" rtl="0" fontAlgn="base"/>
                      <a:r>
                        <a:rPr lang="en-US" sz="1400" b="0" i="0">
                          <a:solidFill>
                            <a:srgbClr val="000000"/>
                          </a:solidFill>
                          <a:effectLst/>
                          <a:latin typeface="+mn-lt"/>
                        </a:rPr>
                        <a:t>11</a:t>
                      </a:r>
                    </a:p>
                  </a:txBody>
                  <a:tcPr anchor="ctr"/>
                </a:tc>
                <a:extLst>
                  <a:ext uri="{0D108BD9-81ED-4DB2-BD59-A6C34878D82A}">
                    <a16:rowId xmlns:a16="http://schemas.microsoft.com/office/drawing/2014/main" val="4129140390"/>
                  </a:ext>
                </a:extLst>
              </a:tr>
              <a:tr h="793115">
                <a:tc>
                  <a:txBody>
                    <a:bodyPr/>
                    <a:lstStyle/>
                    <a:p>
                      <a:pPr algn="ctr" rtl="0" fontAlgn="base"/>
                      <a:r>
                        <a:rPr lang="en-US" sz="1400" b="0">
                          <a:solidFill>
                            <a:srgbClr val="333F50"/>
                          </a:solidFill>
                          <a:effectLst/>
                        </a:rPr>
                        <a:t>2021</a:t>
                      </a:r>
                      <a:endParaRPr lang="en-US" sz="1400" b="0" i="0">
                        <a:solidFill>
                          <a:srgbClr val="000000"/>
                        </a:solidFill>
                        <a:effectLst/>
                        <a:latin typeface="+mn-lt"/>
                      </a:endParaRPr>
                    </a:p>
                  </a:txBody>
                  <a:tcPr anchor="ctr"/>
                </a:tc>
                <a:tc>
                  <a:txBody>
                    <a:bodyPr/>
                    <a:lstStyle/>
                    <a:p>
                      <a:pPr algn="ctr" rtl="0" fontAlgn="base"/>
                      <a:r>
                        <a:rPr lang="en-US" sz="1400" b="0">
                          <a:solidFill>
                            <a:srgbClr val="000000"/>
                          </a:solidFill>
                          <a:effectLst/>
                        </a:rPr>
                        <a:t>40</a:t>
                      </a:r>
                      <a:endParaRPr lang="en-US" sz="1400" b="0" i="0">
                        <a:solidFill>
                          <a:srgbClr val="000000"/>
                        </a:solidFill>
                        <a:effectLst/>
                        <a:latin typeface="+mn-lt"/>
                      </a:endParaRPr>
                    </a:p>
                  </a:txBody>
                  <a:tcPr anchor="ctr"/>
                </a:tc>
                <a:tc>
                  <a:txBody>
                    <a:bodyPr/>
                    <a:lstStyle/>
                    <a:p>
                      <a:pPr algn="ctr" rtl="0" fontAlgn="base"/>
                      <a:r>
                        <a:rPr lang="en-US" sz="1400" b="0" i="0">
                          <a:solidFill>
                            <a:srgbClr val="000000"/>
                          </a:solidFill>
                          <a:effectLst/>
                          <a:latin typeface="+mn-lt"/>
                        </a:rPr>
                        <a:t>127*</a:t>
                      </a:r>
                    </a:p>
                  </a:txBody>
                  <a:tcPr anchor="ctr"/>
                </a:tc>
                <a:tc>
                  <a:txBody>
                    <a:bodyPr/>
                    <a:lstStyle/>
                    <a:p>
                      <a:pPr algn="ctr" rtl="0" fontAlgn="base"/>
                      <a:r>
                        <a:rPr lang="en-US" sz="1400" b="0" i="0">
                          <a:solidFill>
                            <a:srgbClr val="000000"/>
                          </a:solidFill>
                          <a:effectLst/>
                          <a:latin typeface="+mn-lt"/>
                        </a:rPr>
                        <a:t>27</a:t>
                      </a:r>
                    </a:p>
                  </a:txBody>
                  <a:tcPr anchor="ctr"/>
                </a:tc>
                <a:extLst>
                  <a:ext uri="{0D108BD9-81ED-4DB2-BD59-A6C34878D82A}">
                    <a16:rowId xmlns:a16="http://schemas.microsoft.com/office/drawing/2014/main" val="1699990805"/>
                  </a:ext>
                </a:extLst>
              </a:tr>
              <a:tr h="793115">
                <a:tc>
                  <a:txBody>
                    <a:bodyPr/>
                    <a:lstStyle/>
                    <a:p>
                      <a:pPr algn="ctr" rtl="0" fontAlgn="base"/>
                      <a:r>
                        <a:rPr lang="en-US" sz="1400" b="0">
                          <a:solidFill>
                            <a:srgbClr val="333F50"/>
                          </a:solidFill>
                          <a:effectLst/>
                        </a:rPr>
                        <a:t>2022</a:t>
                      </a:r>
                      <a:endParaRPr lang="en-US" sz="1400" b="0" i="0">
                        <a:solidFill>
                          <a:srgbClr val="000000"/>
                        </a:solidFill>
                        <a:effectLst/>
                        <a:latin typeface="+mn-lt"/>
                      </a:endParaRPr>
                    </a:p>
                  </a:txBody>
                  <a:tcPr anchor="ctr"/>
                </a:tc>
                <a:tc>
                  <a:txBody>
                    <a:bodyPr/>
                    <a:lstStyle/>
                    <a:p>
                      <a:pPr algn="ctr" rtl="0" fontAlgn="base"/>
                      <a:r>
                        <a:rPr lang="en-US" sz="1400" b="0">
                          <a:solidFill>
                            <a:srgbClr val="000000"/>
                          </a:solidFill>
                          <a:effectLst/>
                        </a:rPr>
                        <a:t>88</a:t>
                      </a:r>
                      <a:endParaRPr lang="en-US" sz="1400" b="0" i="0">
                        <a:solidFill>
                          <a:srgbClr val="000000"/>
                        </a:solidFill>
                        <a:effectLst/>
                        <a:latin typeface="+mn-lt"/>
                      </a:endParaRPr>
                    </a:p>
                  </a:txBody>
                  <a:tcPr anchor="ctr"/>
                </a:tc>
                <a:tc>
                  <a:txBody>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lang="en-US" sz="1400" b="0">
                          <a:solidFill>
                            <a:srgbClr val="000000"/>
                          </a:solidFill>
                          <a:effectLst/>
                        </a:rPr>
                        <a:t>237</a:t>
                      </a:r>
                      <a:endParaRPr lang="en-US" sz="1400" b="0" i="0">
                        <a:solidFill>
                          <a:srgbClr val="000000"/>
                        </a:solidFill>
                        <a:effectLst/>
                        <a:latin typeface="+mn-lt"/>
                      </a:endParaRPr>
                    </a:p>
                  </a:txBody>
                  <a:tcPr anchor="ctr"/>
                </a:tc>
                <a:tc>
                  <a:txBody>
                    <a:bodyPr/>
                    <a:lstStyle/>
                    <a:p>
                      <a:pPr algn="ctr" rtl="0" fontAlgn="base"/>
                      <a:r>
                        <a:rPr lang="en-US" sz="1400" b="0" i="0">
                          <a:solidFill>
                            <a:srgbClr val="000000"/>
                          </a:solidFill>
                          <a:effectLst/>
                          <a:latin typeface="+mn-lt"/>
                        </a:rPr>
                        <a:t>38</a:t>
                      </a:r>
                    </a:p>
                  </a:txBody>
                  <a:tcPr anchor="ctr"/>
                </a:tc>
                <a:extLst>
                  <a:ext uri="{0D108BD9-81ED-4DB2-BD59-A6C34878D82A}">
                    <a16:rowId xmlns:a16="http://schemas.microsoft.com/office/drawing/2014/main" val="3388671141"/>
                  </a:ext>
                </a:extLst>
              </a:tr>
            </a:tbl>
          </a:graphicData>
        </a:graphic>
      </p:graphicFrame>
    </p:spTree>
    <p:extLst>
      <p:ext uri="{BB962C8B-B14F-4D97-AF65-F5344CB8AC3E}">
        <p14:creationId xmlns:p14="http://schemas.microsoft.com/office/powerpoint/2010/main" val="2499682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F37E83-2D8B-42EF-A2C4-5D2BBDB1F05B}"/>
              </a:ext>
            </a:extLst>
          </p:cNvPr>
          <p:cNvSpPr>
            <a:spLocks noGrp="1"/>
          </p:cNvSpPr>
          <p:nvPr>
            <p:ph type="body" sz="quarter" idx="13"/>
          </p:nvPr>
        </p:nvSpPr>
        <p:spPr>
          <a:xfrm>
            <a:off x="166074" y="1507772"/>
            <a:ext cx="2141764" cy="514350"/>
          </a:xfrm>
        </p:spPr>
        <p:txBody>
          <a:bodyPr/>
          <a:lstStyle/>
          <a:p>
            <a:r>
              <a:rPr lang="en-US"/>
              <a:t>Phase 1</a:t>
            </a:r>
          </a:p>
        </p:txBody>
      </p:sp>
      <p:sp>
        <p:nvSpPr>
          <p:cNvPr id="4" name="Text Placeholder 3">
            <a:extLst>
              <a:ext uri="{FF2B5EF4-FFF2-40B4-BE49-F238E27FC236}">
                <a16:creationId xmlns:a16="http://schemas.microsoft.com/office/drawing/2014/main" id="{B0D77839-2CFD-4BC8-85DA-9EE69CCE1B20}"/>
              </a:ext>
            </a:extLst>
          </p:cNvPr>
          <p:cNvSpPr>
            <a:spLocks noGrp="1"/>
          </p:cNvSpPr>
          <p:nvPr>
            <p:ph type="body" sz="quarter" idx="14"/>
          </p:nvPr>
        </p:nvSpPr>
        <p:spPr>
          <a:xfrm>
            <a:off x="732131" y="2584097"/>
            <a:ext cx="2141764" cy="514350"/>
          </a:xfrm>
        </p:spPr>
        <p:txBody>
          <a:bodyPr/>
          <a:lstStyle/>
          <a:p>
            <a:r>
              <a:rPr lang="en-US"/>
              <a:t>Phase 2</a:t>
            </a:r>
          </a:p>
        </p:txBody>
      </p:sp>
      <p:sp>
        <p:nvSpPr>
          <p:cNvPr id="5" name="Text Placeholder 4">
            <a:extLst>
              <a:ext uri="{FF2B5EF4-FFF2-40B4-BE49-F238E27FC236}">
                <a16:creationId xmlns:a16="http://schemas.microsoft.com/office/drawing/2014/main" id="{57E386FF-C90F-4484-A843-D4BA75FFF002}"/>
              </a:ext>
            </a:extLst>
          </p:cNvPr>
          <p:cNvSpPr>
            <a:spLocks noGrp="1"/>
          </p:cNvSpPr>
          <p:nvPr>
            <p:ph type="body" sz="quarter" idx="15"/>
          </p:nvPr>
        </p:nvSpPr>
        <p:spPr>
          <a:xfrm>
            <a:off x="1338556" y="3660422"/>
            <a:ext cx="2141764" cy="514350"/>
          </a:xfrm>
        </p:spPr>
        <p:txBody>
          <a:bodyPr/>
          <a:lstStyle/>
          <a:p>
            <a:r>
              <a:rPr lang="en-US"/>
              <a:t>Phase 3</a:t>
            </a:r>
          </a:p>
        </p:txBody>
      </p:sp>
      <p:sp>
        <p:nvSpPr>
          <p:cNvPr id="6" name="Text Placeholder 5">
            <a:extLst>
              <a:ext uri="{FF2B5EF4-FFF2-40B4-BE49-F238E27FC236}">
                <a16:creationId xmlns:a16="http://schemas.microsoft.com/office/drawing/2014/main" id="{F30780D1-5C1B-411C-81ED-7B9970FCBF8A}"/>
              </a:ext>
            </a:extLst>
          </p:cNvPr>
          <p:cNvSpPr>
            <a:spLocks noGrp="1"/>
          </p:cNvSpPr>
          <p:nvPr>
            <p:ph type="body" sz="quarter" idx="16"/>
          </p:nvPr>
        </p:nvSpPr>
        <p:spPr>
          <a:xfrm>
            <a:off x="1922756" y="4736748"/>
            <a:ext cx="2141764" cy="514350"/>
          </a:xfrm>
        </p:spPr>
        <p:txBody>
          <a:bodyPr/>
          <a:lstStyle/>
          <a:p>
            <a:r>
              <a:rPr lang="en-US"/>
              <a:t>Phase 4</a:t>
            </a:r>
          </a:p>
        </p:txBody>
      </p:sp>
      <p:sp>
        <p:nvSpPr>
          <p:cNvPr id="12" name="Text Placeholder 11">
            <a:extLst>
              <a:ext uri="{FF2B5EF4-FFF2-40B4-BE49-F238E27FC236}">
                <a16:creationId xmlns:a16="http://schemas.microsoft.com/office/drawing/2014/main" id="{FABE7D8B-D1CD-44C0-AD2D-2ABA67684E97}"/>
              </a:ext>
            </a:extLst>
          </p:cNvPr>
          <p:cNvSpPr>
            <a:spLocks noGrp="1"/>
          </p:cNvSpPr>
          <p:nvPr>
            <p:ph type="body" sz="quarter" idx="17"/>
          </p:nvPr>
        </p:nvSpPr>
        <p:spPr>
          <a:xfrm>
            <a:off x="4401536" y="1613528"/>
            <a:ext cx="5102680" cy="1010842"/>
          </a:xfrm>
        </p:spPr>
        <p:txBody>
          <a:bodyPr>
            <a:normAutofit/>
          </a:bodyPr>
          <a:lstStyle/>
          <a:p>
            <a:r>
              <a:rPr lang="en-US"/>
              <a:t>Rebuild from crisis – low membership/consistent loss/etc.</a:t>
            </a:r>
          </a:p>
        </p:txBody>
      </p:sp>
      <p:sp>
        <p:nvSpPr>
          <p:cNvPr id="13" name="Text Placeholder 12">
            <a:extLst>
              <a:ext uri="{FF2B5EF4-FFF2-40B4-BE49-F238E27FC236}">
                <a16:creationId xmlns:a16="http://schemas.microsoft.com/office/drawing/2014/main" id="{8C2F0B15-120C-423F-8EE5-F303B19D5CC5}"/>
              </a:ext>
            </a:extLst>
          </p:cNvPr>
          <p:cNvSpPr>
            <a:spLocks noGrp="1"/>
          </p:cNvSpPr>
          <p:nvPr>
            <p:ph type="body" sz="quarter" idx="18"/>
          </p:nvPr>
        </p:nvSpPr>
        <p:spPr>
          <a:xfrm>
            <a:off x="4986029" y="2682564"/>
            <a:ext cx="5102680" cy="1010842"/>
          </a:xfrm>
        </p:spPr>
        <p:txBody>
          <a:bodyPr>
            <a:normAutofit/>
          </a:bodyPr>
          <a:lstStyle/>
          <a:p>
            <a:r>
              <a:rPr lang="en-US"/>
              <a:t>Pick some smaller, winnable fights by filing grievances, and using bargaining to achieve some wins.  Build community, increase leadership and membership capacity</a:t>
            </a:r>
          </a:p>
        </p:txBody>
      </p:sp>
      <p:sp>
        <p:nvSpPr>
          <p:cNvPr id="14" name="Text Placeholder 13">
            <a:extLst>
              <a:ext uri="{FF2B5EF4-FFF2-40B4-BE49-F238E27FC236}">
                <a16:creationId xmlns:a16="http://schemas.microsoft.com/office/drawing/2014/main" id="{300D2644-F516-41F1-A88D-93673EA209A4}"/>
              </a:ext>
            </a:extLst>
          </p:cNvPr>
          <p:cNvSpPr>
            <a:spLocks noGrp="1"/>
          </p:cNvSpPr>
          <p:nvPr>
            <p:ph type="body" sz="quarter" idx="19"/>
          </p:nvPr>
        </p:nvSpPr>
        <p:spPr>
          <a:xfrm>
            <a:off x="5576938" y="3755394"/>
            <a:ext cx="5102680" cy="1010842"/>
          </a:xfrm>
        </p:spPr>
        <p:txBody>
          <a:bodyPr>
            <a:normAutofit/>
          </a:bodyPr>
          <a:lstStyle/>
          <a:p>
            <a:r>
              <a:rPr lang="en-US"/>
              <a:t>Fight bigger, common good fights, and win some previously unwinnable fights</a:t>
            </a:r>
          </a:p>
        </p:txBody>
      </p:sp>
      <p:sp>
        <p:nvSpPr>
          <p:cNvPr id="15" name="Text Placeholder 14">
            <a:extLst>
              <a:ext uri="{FF2B5EF4-FFF2-40B4-BE49-F238E27FC236}">
                <a16:creationId xmlns:a16="http://schemas.microsoft.com/office/drawing/2014/main" id="{9405A1F0-98C1-4B11-8D9A-3C009ADC44D0}"/>
              </a:ext>
            </a:extLst>
          </p:cNvPr>
          <p:cNvSpPr>
            <a:spLocks noGrp="1"/>
          </p:cNvSpPr>
          <p:nvPr>
            <p:ph type="body" sz="quarter" idx="20"/>
          </p:nvPr>
        </p:nvSpPr>
        <p:spPr>
          <a:xfrm>
            <a:off x="6175280" y="4824430"/>
            <a:ext cx="5102680" cy="1010842"/>
          </a:xfrm>
        </p:spPr>
        <p:txBody>
          <a:bodyPr>
            <a:normAutofit/>
          </a:bodyPr>
          <a:lstStyle/>
          <a:p>
            <a:r>
              <a:rPr lang="en-US"/>
              <a:t>Use momentum to work toward vision of member owned union.</a:t>
            </a:r>
          </a:p>
        </p:txBody>
      </p:sp>
    </p:spTree>
    <p:extLst>
      <p:ext uri="{BB962C8B-B14F-4D97-AF65-F5344CB8AC3E}">
        <p14:creationId xmlns:p14="http://schemas.microsoft.com/office/powerpoint/2010/main" val="3321043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7762301-F83A-4BEA-9D11-E6C99FB574A8}"/>
              </a:ext>
            </a:extLst>
          </p:cNvPr>
          <p:cNvSpPr>
            <a:spLocks noGrp="1"/>
          </p:cNvSpPr>
          <p:nvPr>
            <p:ph type="title"/>
          </p:nvPr>
        </p:nvSpPr>
        <p:spPr>
          <a:xfrm>
            <a:off x="838200" y="365125"/>
            <a:ext cx="10515600" cy="1325563"/>
          </a:xfrm>
        </p:spPr>
        <p:txBody>
          <a:bodyPr/>
          <a:lstStyle/>
          <a:p>
            <a:r>
              <a:rPr lang="en-US"/>
              <a:t>Day to day operations practices</a:t>
            </a:r>
          </a:p>
        </p:txBody>
      </p:sp>
      <p:graphicFrame>
        <p:nvGraphicFramePr>
          <p:cNvPr id="33" name="Content Placeholder 3" descr="Timeline Placeholder ">
            <a:extLst>
              <a:ext uri="{FF2B5EF4-FFF2-40B4-BE49-F238E27FC236}">
                <a16:creationId xmlns:a16="http://schemas.microsoft.com/office/drawing/2014/main" id="{7BC1F95D-CCD2-421B-B06B-706699FAAD5D}"/>
              </a:ext>
            </a:extLst>
          </p:cNvPr>
          <p:cNvGraphicFramePr>
            <a:graphicFrameLocks noGrp="1"/>
          </p:cNvGraphicFramePr>
          <p:nvPr>
            <p:ph type="dgm" sz="quarter" idx="15"/>
            <p:extLst>
              <p:ext uri="{D42A27DB-BD31-4B8C-83A1-F6EECF244321}">
                <p14:modId xmlns:p14="http://schemas.microsoft.com/office/powerpoint/2010/main" val="3996210016"/>
              </p:ext>
            </p:extLst>
          </p:nvPr>
        </p:nvGraphicFramePr>
        <p:xfrm>
          <a:off x="838200" y="2111375"/>
          <a:ext cx="10515600" cy="374491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963854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A2CD4-732A-43E4-BCB9-CBA2055E0AC6}"/>
              </a:ext>
            </a:extLst>
          </p:cNvPr>
          <p:cNvSpPr>
            <a:spLocks noGrp="1"/>
          </p:cNvSpPr>
          <p:nvPr>
            <p:ph type="title"/>
          </p:nvPr>
        </p:nvSpPr>
        <p:spPr>
          <a:xfrm>
            <a:off x="4657724" y="2809875"/>
            <a:ext cx="6696075" cy="1909763"/>
          </a:xfrm>
        </p:spPr>
        <p:txBody>
          <a:bodyPr>
            <a:normAutofit fontScale="90000"/>
          </a:bodyPr>
          <a:lstStyle/>
          <a:p>
            <a:r>
              <a:rPr lang="en-US" b="1"/>
              <a:t>“I am not interested in picking up crumbs of compassion thrown from the table of someone who considers himself my master. I want the full menu of rights.” </a:t>
            </a:r>
            <a:endParaRPr lang="en-US"/>
          </a:p>
        </p:txBody>
      </p:sp>
      <p:sp>
        <p:nvSpPr>
          <p:cNvPr id="3" name="Subtitle 2">
            <a:extLst>
              <a:ext uri="{FF2B5EF4-FFF2-40B4-BE49-F238E27FC236}">
                <a16:creationId xmlns:a16="http://schemas.microsoft.com/office/drawing/2014/main" id="{45FD0450-A909-4CD9-8912-96A19ACEB7CB}"/>
              </a:ext>
            </a:extLst>
          </p:cNvPr>
          <p:cNvSpPr>
            <a:spLocks noGrp="1"/>
          </p:cNvSpPr>
          <p:nvPr>
            <p:ph type="subTitle" idx="1"/>
          </p:nvPr>
        </p:nvSpPr>
        <p:spPr>
          <a:xfrm>
            <a:off x="4657725" y="5028803"/>
            <a:ext cx="6696074" cy="365125"/>
          </a:xfrm>
        </p:spPr>
        <p:txBody>
          <a:bodyPr/>
          <a:lstStyle/>
          <a:p>
            <a:pPr algn="r"/>
            <a:r>
              <a:rPr lang="en-US"/>
              <a:t>Archbishop Desmond Tutu</a:t>
            </a:r>
          </a:p>
        </p:txBody>
      </p:sp>
      <p:sp>
        <p:nvSpPr>
          <p:cNvPr id="4" name="Date Placeholder 3">
            <a:extLst>
              <a:ext uri="{FF2B5EF4-FFF2-40B4-BE49-F238E27FC236}">
                <a16:creationId xmlns:a16="http://schemas.microsoft.com/office/drawing/2014/main" id="{DA53D834-F1E2-4848-8093-D412A7B081AF}"/>
              </a:ext>
            </a:extLst>
          </p:cNvPr>
          <p:cNvSpPr>
            <a:spLocks noGrp="1"/>
          </p:cNvSpPr>
          <p:nvPr>
            <p:ph type="dt" sz="half" idx="10"/>
          </p:nvPr>
        </p:nvSpPr>
        <p:spPr>
          <a:xfrm>
            <a:off x="4676774" y="6356350"/>
            <a:ext cx="1695450" cy="365125"/>
          </a:xfrm>
        </p:spPr>
        <p:txBody>
          <a:bodyPr/>
          <a:lstStyle/>
          <a:p>
            <a:r>
              <a:rPr lang="en-US"/>
              <a:t>20XX</a:t>
            </a:r>
          </a:p>
        </p:txBody>
      </p:sp>
      <p:sp>
        <p:nvSpPr>
          <p:cNvPr id="5" name="Footer Placeholder 4">
            <a:extLst>
              <a:ext uri="{FF2B5EF4-FFF2-40B4-BE49-F238E27FC236}">
                <a16:creationId xmlns:a16="http://schemas.microsoft.com/office/drawing/2014/main" id="{3555A49C-96F4-440D-B89E-A0AE94F70108}"/>
              </a:ext>
            </a:extLst>
          </p:cNvPr>
          <p:cNvSpPr>
            <a:spLocks noGrp="1"/>
          </p:cNvSpPr>
          <p:nvPr>
            <p:ph type="ftr" sz="quarter" idx="11"/>
          </p:nvPr>
        </p:nvSpPr>
        <p:spPr>
          <a:xfrm>
            <a:off x="6743699" y="6356350"/>
            <a:ext cx="2543175" cy="365125"/>
          </a:xfrm>
        </p:spPr>
        <p:txBody>
          <a:bodyPr/>
          <a:lstStyle/>
          <a:p>
            <a:r>
              <a:rPr lang="en-US"/>
              <a:t>PRESENTATION TITLE</a:t>
            </a:r>
          </a:p>
        </p:txBody>
      </p:sp>
      <p:sp>
        <p:nvSpPr>
          <p:cNvPr id="6" name="Slide Number Placeholder 5">
            <a:extLst>
              <a:ext uri="{FF2B5EF4-FFF2-40B4-BE49-F238E27FC236}">
                <a16:creationId xmlns:a16="http://schemas.microsoft.com/office/drawing/2014/main" id="{F2A39FA3-9AE3-4689-A469-B7D2DFCCC2D9}"/>
              </a:ext>
            </a:extLst>
          </p:cNvPr>
          <p:cNvSpPr>
            <a:spLocks noGrp="1"/>
          </p:cNvSpPr>
          <p:nvPr>
            <p:ph type="sldNum" sz="quarter" idx="12"/>
          </p:nvPr>
        </p:nvSpPr>
        <p:spPr>
          <a:xfrm>
            <a:off x="9658350" y="6356350"/>
            <a:ext cx="1695450" cy="365125"/>
          </a:xfrm>
        </p:spPr>
        <p:txBody>
          <a:bodyPr/>
          <a:lstStyle/>
          <a:p>
            <a:fld id="{A49DFD55-3C28-40EF-9E31-A92D2E4017FF}" type="slidenum">
              <a:rPr lang="en-US" smtClean="0"/>
              <a:pPr/>
              <a:t>19</a:t>
            </a:fld>
            <a:endParaRPr lang="en-US"/>
          </a:p>
        </p:txBody>
      </p:sp>
    </p:spTree>
    <p:extLst>
      <p:ext uri="{BB962C8B-B14F-4D97-AF65-F5344CB8AC3E}">
        <p14:creationId xmlns:p14="http://schemas.microsoft.com/office/powerpoint/2010/main" val="744379741"/>
      </p:ext>
    </p:extLst>
  </p:cSld>
  <p:clrMapOvr>
    <a:masterClrMapping/>
  </p:clrMapOvr>
</p:sld>
</file>

<file path=ppt/theme/theme1.xml><?xml version="1.0" encoding="utf-8"?>
<a:theme xmlns:a="http://schemas.openxmlformats.org/drawingml/2006/main" name="Office Them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_tm67328976_Win32_LW_SL_v3" id="{B5A5B451-F186-4F05-917D-430247B33515}" vid="{C0610F80-F57F-4E6B-A096-3AEBDD5FC5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ection xmlns="05627597-0322-42fc-bc19-1d0dde15c694"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78FD810-733B-44CA-890D-91BD968CBCC4}"/>
</file>

<file path=customXml/itemProps2.xml><?xml version="1.0" encoding="utf-8"?>
<ds:datastoreItem xmlns:ds="http://schemas.openxmlformats.org/officeDocument/2006/customXml" ds:itemID="{29C43685-694E-4579-B109-3C418D49DA65}">
  <ds:schemaRefs>
    <ds:schemaRef ds:uri="1689b75f-47c4-462a-8e56-21242adf3ed4"/>
    <ds:schemaRef ds:uri="99e8868e-5e59-44a6-9693-0f22aa88854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0FD6FE22-81A0-4500-AFD0-342D21BB9A2C}">
  <ds:schemaRefs>
    <ds:schemaRef ds:uri="http://schemas.microsoft.com/sharepoint/v3/contenttype/forms"/>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Minimalist presentation</Template>
  <Application>Microsoft Office PowerPoint</Application>
  <PresentationFormat>Widescreen</PresentationFormat>
  <Slides>19</Slides>
  <Notes>17</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Raising expectations</vt:lpstr>
      <vt:lpstr>AGENDA</vt:lpstr>
      <vt:lpstr>Bargaining 2021 – coming off a loss</vt:lpstr>
      <vt:lpstr>Bargaining 2022 – gaining momentum</vt:lpstr>
      <vt:lpstr>we didn’t always win</vt:lpstr>
      <vt:lpstr>In order to start winning, we had to start fighting</vt:lpstr>
      <vt:lpstr>Kyle Martinez Jeffco Bus Assistant</vt:lpstr>
      <vt:lpstr>Key highlights of jespa strategy</vt:lpstr>
      <vt:lpstr>Fight key fights publicly</vt:lpstr>
      <vt:lpstr>build power with a common good approach</vt:lpstr>
      <vt:lpstr>Increase member participation in strategy and tactical decisions</vt:lpstr>
      <vt:lpstr>PowerPoint Presentation</vt:lpstr>
      <vt:lpstr>Polarize and personalize</vt:lpstr>
      <vt:lpstr>PowerPoint Presentation</vt:lpstr>
      <vt:lpstr>PowerPoint Presentation</vt:lpstr>
      <vt:lpstr>AREAS OF GROWTH</vt:lpstr>
      <vt:lpstr>PowerPoint Presentation</vt:lpstr>
      <vt:lpstr>Day to day operations practices</vt:lpstr>
      <vt:lpstr>“I am not interested in picking up crumbs of compassion thrown from the table of someone who considers himself my master. I want the full menu of rights.”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Raising expectations</dc:title>
  <dc:creator>Flores, Vicki [CO]</dc:creator>
  <cp:revision>5</cp:revision>
  <dcterms:created xsi:type="dcterms:W3CDTF">2022-09-11T22:32:29Z</dcterms:created>
  <dcterms:modified xsi:type="dcterms:W3CDTF">2022-11-10T22:03:27Z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