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2192000" cy="6858000"/>
  <p:notesSz cx="6858000" cy="9144000"/>
  <p:embeddedFontLst>
    <p:embeddedFont>
      <p:font typeface="Roboto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5"/>
  </p:normalViewPr>
  <p:slideViewPr>
    <p:cSldViewPr snapToGrid="0">
      <p:cViewPr>
        <p:scale>
          <a:sx n="42" d="100"/>
          <a:sy n="42" d="100"/>
        </p:scale>
        <p:origin x="6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3e163a46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3e163a46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3ce10210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3ce10210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3ce102106_1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33ce102106_1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Google Shape;26;p3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5" name="Google Shape;35;p4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1024127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5989320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102412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599088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599088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715000" y="822960"/>
            <a:ext cx="5678424" cy="51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🢝"/>
              <a:defRPr sz="20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🢝"/>
              <a:defRPr sz="16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1024128" y="2257506"/>
            <a:ext cx="4389120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0" y="-1"/>
            <a:ext cx="12188952" cy="45720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8610600" y="4960138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5" name="Google Shape;75;p10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 rot="5400000">
            <a:off x="3872485" y="-562356"/>
            <a:ext cx="4023360" cy="972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 rot="5400000">
            <a:off x="7334251" y="2152650"/>
            <a:ext cx="54102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 rot="5400000">
            <a:off x="2076451" y="-323850"/>
            <a:ext cx="5410200" cy="7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8" name="Google Shape;88;p12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Twentieth Century"/>
              <a:buChar char=" "/>
              <a:defRPr sz="2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🢝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" name="Google Shape;11;p1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21038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r="37433" b="50059"/>
          <a:stretch/>
        </p:blipFill>
        <p:spPr>
          <a:xfrm>
            <a:off x="472348" y="623281"/>
            <a:ext cx="7472330" cy="196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8;p14"/>
          <p:cNvPicPr preferRelativeResize="0"/>
          <p:nvPr/>
        </p:nvPicPr>
        <p:blipFill rotWithShape="1">
          <a:blip r:embed="rId3">
            <a:alphaModFix/>
          </a:blip>
          <a:srcRect t="57509"/>
          <a:stretch/>
        </p:blipFill>
        <p:spPr>
          <a:xfrm>
            <a:off x="68157" y="4671391"/>
            <a:ext cx="11942951" cy="1674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640" y="1393593"/>
            <a:ext cx="41148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991703" y="6219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the Campaign Lab works</a:t>
            </a:r>
            <a:endParaRPr/>
          </a:p>
        </p:txBody>
      </p:sp>
      <p:grpSp>
        <p:nvGrpSpPr>
          <p:cNvPr id="104" name="Google Shape;104;p15"/>
          <p:cNvGrpSpPr/>
          <p:nvPr/>
        </p:nvGrpSpPr>
        <p:grpSpPr>
          <a:xfrm>
            <a:off x="7995943" y="2121627"/>
            <a:ext cx="4407490" cy="4643651"/>
            <a:chOff x="5997107" y="1190000"/>
            <a:chExt cx="3305700" cy="3482825"/>
          </a:xfrm>
        </p:grpSpPr>
        <p:sp>
          <p:nvSpPr>
            <p:cNvPr id="105" name="Google Shape;105;p15"/>
            <p:cNvSpPr/>
            <p:nvPr/>
          </p:nvSpPr>
          <p:spPr>
            <a:xfrm>
              <a:off x="5997107" y="1190000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D837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starts planning their campaign with a coach.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15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Team meets with coach to start planning their campaigns.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They determine what type of training they need to run their campaign.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7" name="Google Shape;107;p15"/>
          <p:cNvGrpSpPr/>
          <p:nvPr/>
        </p:nvGrpSpPr>
        <p:grpSpPr>
          <a:xfrm>
            <a:off x="0" y="2121613"/>
            <a:ext cx="4729082" cy="4643690"/>
            <a:chOff x="0" y="1189989"/>
            <a:chExt cx="3546900" cy="3482854"/>
          </a:xfrm>
        </p:grpSpPr>
        <p:sp>
          <p:nvSpPr>
            <p:cNvPr id="108" name="Google Shape;108;p15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801F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or State team wants to run a campaign 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" name="Google Shape;109;p15"/>
            <p:cNvSpPr txBox="1"/>
            <p:nvPr/>
          </p:nvSpPr>
          <p:spPr>
            <a:xfrm>
              <a:off x="144636" y="2057144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Local or states have a team that wants to run a campaign on a particular issue.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They notify their state affiliate. 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" name="Google Shape;110;p15"/>
          <p:cNvGrpSpPr/>
          <p:nvPr/>
        </p:nvGrpSpPr>
        <p:grpSpPr>
          <a:xfrm>
            <a:off x="3925507" y="2121327"/>
            <a:ext cx="4407490" cy="4643961"/>
            <a:chOff x="2944204" y="1189775"/>
            <a:chExt cx="3305700" cy="3483058"/>
          </a:xfrm>
        </p:grpSpPr>
        <p:sp>
          <p:nvSpPr>
            <p:cNvPr id="111" name="Google Shape;111;p15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B02B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applies to the Campaign Lab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3198042" y="2057133"/>
              <a:ext cx="27237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NEA will review the Campaign Lab application and conduct an interview with the team to make sure we are aligned.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991703" y="6219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the Campaign Lab works</a:t>
            </a:r>
            <a:endParaRPr/>
          </a:p>
        </p:txBody>
      </p:sp>
      <p:grpSp>
        <p:nvGrpSpPr>
          <p:cNvPr id="118" name="Google Shape;118;p16"/>
          <p:cNvGrpSpPr/>
          <p:nvPr/>
        </p:nvGrpSpPr>
        <p:grpSpPr>
          <a:xfrm>
            <a:off x="0" y="2121613"/>
            <a:ext cx="4729082" cy="4643665"/>
            <a:chOff x="0" y="1189989"/>
            <a:chExt cx="3546900" cy="3482836"/>
          </a:xfrm>
        </p:grpSpPr>
        <p:sp>
          <p:nvSpPr>
            <p:cNvPr id="119" name="Google Shape;119;p16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801F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Execute their campaign &amp; Apply for grant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16"/>
            <p:cNvSpPr txBox="1"/>
            <p:nvPr/>
          </p:nvSpPr>
          <p:spPr>
            <a:xfrm>
              <a:off x="412167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Execute campaign plan.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highlight>
                    <a:srgbClr val="FFFF00"/>
                  </a:highlight>
                  <a:latin typeface="Roboto"/>
                  <a:ea typeface="Roboto"/>
                  <a:cs typeface="Roboto"/>
                  <a:sym typeface="Roboto"/>
                </a:rPr>
                <a:t>Bi-weekly meeting with their member coach.</a:t>
              </a:r>
              <a:endParaRPr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Apply for grant up to $2500.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" name="Google Shape;121;p16"/>
          <p:cNvGrpSpPr/>
          <p:nvPr/>
        </p:nvGrpSpPr>
        <p:grpSpPr>
          <a:xfrm>
            <a:off x="3925507" y="2121327"/>
            <a:ext cx="4407490" cy="4643951"/>
            <a:chOff x="2944204" y="1189775"/>
            <a:chExt cx="3305700" cy="3483050"/>
          </a:xfrm>
        </p:grpSpPr>
        <p:sp>
          <p:nvSpPr>
            <p:cNvPr id="122" name="Google Shape;122;p16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B02B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Campaign Lab Community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16"/>
            <p:cNvSpPr txBox="1"/>
            <p:nvPr/>
          </p:nvSpPr>
          <p:spPr>
            <a:xfrm>
              <a:off x="3454021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Monthly meeting with all of the other locals and states that are running campaigns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1055" y="2121637"/>
            <a:ext cx="2064099" cy="181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090" y="2678458"/>
            <a:ext cx="1198613" cy="11986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tegral">
  <a:themeElements>
    <a:clrScheme name="Integral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145D3FA1-A5B0-4BA1-9219-964E09D4B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423C13-EB04-452A-B21F-009AD7FAA3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14194A-5060-4BFE-B4EA-D89B751A8E8A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5ed5bd0d-9aa5-480d-8c58-25f9f57090c9"/>
    <ds:schemaRef ds:uri="05627597-0322-42fc-bc19-1d0dde15c69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145</Words>
  <Application>Microsoft Office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Roboto</vt:lpstr>
      <vt:lpstr>Arial</vt:lpstr>
      <vt:lpstr>Twentieth Century</vt:lpstr>
      <vt:lpstr>Noto Sans Symbols</vt:lpstr>
      <vt:lpstr>Integral</vt:lpstr>
      <vt:lpstr>PowerPoint Presentation</vt:lpstr>
      <vt:lpstr>PowerPoint Presentation</vt:lpstr>
      <vt:lpstr>How the Campaign Lab works</vt:lpstr>
      <vt:lpstr>How the Campaign Lab 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Holmes, Ellen [NEA]</cp:lastModifiedBy>
  <cp:revision>3</cp:revision>
  <dcterms:modified xsi:type="dcterms:W3CDTF">2025-07-17T15:22:14Z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