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theme/theme1.xml" ContentType="application/vnd.openxmlformats-officedocument.theme+xml"/>
  <Override PartName="/word/glossary/document.xml" ContentType="application/vnd.openxmlformats-officedocument.wordprocessingml.document.glossary+xml"/>
  <Override PartName="/word/settings.xml" ContentType="application/vnd.openxmlformats-officedocument.wordprocessingml.settings+xml"/>
  <Override PartName="/word/glossary/settings.xml" ContentType="application/vnd.openxmlformats-officedocument.wordprocessingml.settings+xml"/>
  <Override PartName="/word/styles.xml" ContentType="application/vnd.openxmlformats-officedocument.wordprocessingml.styles+xml"/>
  <Override PartName="/docProps/app.xml" ContentType="application/vnd.openxmlformats-officedocument.extended-properties+xml"/>
  <Override PartName="/word/webSettings.xml" ContentType="application/vnd.openxmlformats-officedocument.wordprocessingml.webSettings+xml"/>
  <Override PartName="/word/numbering.xml" ContentType="application/vnd.openxmlformats-officedocument.wordprocessingml.numbering+xml"/>
  <Override PartName="/word/glossary/fontTable.xml" ContentType="application/vnd.openxmlformats-officedocument.wordprocessingml.fontTable+xml"/>
  <Override PartName="/word/glossary/webSettings.xml" ContentType="application/vnd.openxmlformats-officedocument.wordprocessingml.webSettings+xml"/>
  <Override PartName="/word/glossary/styles.xml" ContentType="application/vnd.openxmlformats-officedocument.wordprocessingml.style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="http://schemas.openxmlformats.org/drawingml/2006/main" xmlns:pic="http://schemas.openxmlformats.org/drawingml/2006/picture" xmlns:a14="http://schemas.microsoft.com/office/drawing/2010/main" mc:Ignorable="w14 w15 w16se wp14">
  <w:background w:color="FFFFFF"/>
  <w:body>
    <w:p w:rsidR="00B618BA" w:rsidP="00B618BA" w:rsidRDefault="00B618BA" w14:paraId="4A2F8064" w14:textId="396C5D04">
      <w:pPr>
        <w:spacing w:after="0"/>
      </w:pPr>
      <w:r>
        <w:rPr>
          <w:b/>
          <w:sz w:val="52"/>
          <w:szCs w:val="52"/>
        </w:rPr>
        <w:t>Facilitator Agenda: Day #</w:t>
      </w:r>
      <w:r w:rsidR="008F7BF4">
        <w:rPr>
          <w:b/>
          <w:sz w:val="52"/>
          <w:szCs w:val="52"/>
        </w:rPr>
        <w:t xml:space="preserve">3 Bargaining for All </w:t>
      </w:r>
    </w:p>
    <w:tbl>
      <w:tblPr>
        <w:tblStyle w:val="1"/>
        <w:tblW w:w="14870" w:type="dxa"/>
        <w:tblInd w:w="-230" w:type="dxa"/>
        <w:tblBorders>
          <w:top w:val="single" w:color="000000" w:themeColor="text1" w:sz="4" w:space="0"/>
          <w:left w:val="single" w:color="000000" w:themeColor="text1" w:sz="4" w:space="0"/>
          <w:bottom w:val="single" w:color="000000" w:themeColor="text1" w:sz="4" w:space="0"/>
          <w:right w:val="single" w:color="000000" w:themeColor="text1" w:sz="4" w:space="0"/>
          <w:insideH w:val="single" w:color="000000" w:themeColor="text1" w:sz="4" w:space="0"/>
          <w:insideV w:val="single" w:color="000000" w:themeColor="text1" w:sz="4" w:space="0"/>
        </w:tblBorders>
        <w:tblLayout w:type="fixed"/>
        <w:tblLook w:val="0400" w:firstRow="0" w:lastRow="0" w:firstColumn="0" w:lastColumn="0" w:noHBand="0" w:noVBand="1"/>
      </w:tblPr>
      <w:tblGrid>
        <w:gridCol w:w="1395"/>
        <w:gridCol w:w="1620"/>
        <w:gridCol w:w="676"/>
        <w:gridCol w:w="1034"/>
        <w:gridCol w:w="2895"/>
        <w:gridCol w:w="4755"/>
        <w:gridCol w:w="2495"/>
      </w:tblGrid>
      <w:tr w:rsidR="00B618BA" w:rsidTr="6602A9F6" w14:paraId="5C0E2DD9" w14:textId="77777777">
        <w:tc>
          <w:tcPr>
            <w:tcW w:w="7620" w:type="dxa"/>
            <w:gridSpan w:val="5"/>
            <w:shd w:val="clear" w:color="auto" w:fill="AEAAAA" w:themeFill="background2" w:themeFillShade="BF"/>
            <w:tcMar/>
          </w:tcPr>
          <w:p w:rsidR="00B618BA" w:rsidP="00911F1C" w:rsidRDefault="00B618BA" w14:paraId="1B5D4C6E" w14:textId="77777777">
            <w:r>
              <w:rPr>
                <w:b/>
              </w:rPr>
              <w:t>General Materials Needed:</w:t>
            </w:r>
          </w:p>
        </w:tc>
        <w:tc>
          <w:tcPr>
            <w:tcW w:w="7250" w:type="dxa"/>
            <w:gridSpan w:val="2"/>
            <w:shd w:val="clear" w:color="auto" w:fill="AEAAAA" w:themeFill="background2" w:themeFillShade="BF"/>
            <w:tcMar/>
          </w:tcPr>
          <w:p w:rsidR="00B618BA" w:rsidP="00911F1C" w:rsidRDefault="00B618BA" w14:paraId="6549D21A" w14:textId="77777777">
            <w:r>
              <w:rPr>
                <w:b/>
              </w:rPr>
              <w:t>Room Set-up:</w:t>
            </w:r>
          </w:p>
        </w:tc>
      </w:tr>
      <w:tr w:rsidR="00B618BA" w:rsidTr="6602A9F6" w14:paraId="5BD911C2" w14:textId="77777777">
        <w:trPr>
          <w:trHeight w:val="1060"/>
        </w:trPr>
        <w:tc>
          <w:tcPr>
            <w:tcW w:w="3691" w:type="dxa"/>
            <w:gridSpan w:val="3"/>
            <w:tcBorders>
              <w:right w:val="nil"/>
            </w:tcBorders>
            <w:tcMar/>
          </w:tcPr>
          <w:p w:rsidR="00B618BA" w:rsidP="00911F1C" w:rsidRDefault="00B618BA" w14:paraId="2701C815" w14:textId="77777777">
            <w:r>
              <w:t>1 Set of Handouts per Person</w:t>
            </w:r>
          </w:p>
          <w:p w:rsidR="00B618BA" w:rsidP="00911F1C" w:rsidRDefault="00B618BA" w14:paraId="0A6596D6" w14:textId="77777777">
            <w:r>
              <w:t>Name Tags or Name Tents</w:t>
            </w:r>
          </w:p>
          <w:p w:rsidR="00B618BA" w:rsidP="00911F1C" w:rsidRDefault="00B618BA" w14:paraId="765854F9" w14:textId="77777777">
            <w:r>
              <w:t>Sign-in Sheet</w:t>
            </w:r>
          </w:p>
          <w:p w:rsidR="00B618BA" w:rsidP="00911F1C" w:rsidRDefault="00B618BA" w14:paraId="35C0CE5E" w14:textId="77777777">
            <w:r>
              <w:t>UBL Form Folder</w:t>
            </w:r>
          </w:p>
          <w:p w:rsidR="00B618BA" w:rsidP="00911F1C" w:rsidRDefault="00B618BA" w14:paraId="40B9B401" w14:textId="77777777">
            <w:r>
              <w:t>Agendas on the table (1 per)</w:t>
            </w:r>
          </w:p>
          <w:p w:rsidR="00B618BA" w:rsidP="00911F1C" w:rsidRDefault="00B618BA" w14:paraId="2F3B6B9F" w14:textId="77777777">
            <w:r>
              <w:t>Room signs, sign in signs</w:t>
            </w:r>
          </w:p>
        </w:tc>
        <w:tc>
          <w:tcPr>
            <w:tcW w:w="3929" w:type="dxa"/>
            <w:gridSpan w:val="2"/>
            <w:tcBorders>
              <w:top w:val="nil"/>
              <w:left w:val="nil"/>
              <w:bottom w:val="single" w:color="000000" w:themeColor="text1" w:sz="4" w:space="0"/>
              <w:right w:val="single" w:color="000000" w:themeColor="text1" w:sz="4" w:space="0"/>
            </w:tcBorders>
            <w:tcMar/>
          </w:tcPr>
          <w:p w:rsidR="00B618BA" w:rsidP="00911F1C" w:rsidRDefault="00B618BA" w14:paraId="159C83C3" w14:textId="77777777">
            <w:r>
              <w:t>Chart Paper</w:t>
            </w:r>
          </w:p>
          <w:p w:rsidR="00B618BA" w:rsidP="00911F1C" w:rsidRDefault="00B618BA" w14:paraId="307790E1" w14:textId="77777777">
            <w:r>
              <w:t>Markers</w:t>
            </w:r>
          </w:p>
          <w:p w:rsidR="00B618BA" w:rsidP="00911F1C" w:rsidRDefault="00B618BA" w14:paraId="75FDD4B0" w14:textId="77777777">
            <w:r>
              <w:t>Post its</w:t>
            </w:r>
          </w:p>
          <w:p w:rsidR="00B618BA" w:rsidP="00911F1C" w:rsidRDefault="00B618BA" w14:paraId="25D552AF" w14:textId="77777777">
            <w:r>
              <w:t xml:space="preserve">Index Cards </w:t>
            </w:r>
          </w:p>
          <w:p w:rsidR="00B618BA" w:rsidP="00911F1C" w:rsidRDefault="00B618BA" w14:paraId="03D1C909" w14:textId="77777777">
            <w:r>
              <w:t xml:space="preserve">Highlighters – 3 colors </w:t>
            </w:r>
          </w:p>
          <w:p w:rsidR="00B618BA" w:rsidP="00911F1C" w:rsidRDefault="00B618BA" w14:paraId="221A205C" w14:textId="77777777">
            <w:r>
              <w:t>Chart Markers – non-permanent</w:t>
            </w:r>
          </w:p>
          <w:p w:rsidR="00B618BA" w:rsidP="00911F1C" w:rsidRDefault="00B618BA" w14:paraId="5F5824D7" w14:textId="77777777">
            <w:r>
              <w:t>Pens and Pencils</w:t>
            </w:r>
          </w:p>
        </w:tc>
        <w:tc>
          <w:tcPr>
            <w:tcW w:w="7250" w:type="dxa"/>
            <w:gridSpan w:val="2"/>
            <w:tcBorders>
              <w:left w:val="single" w:color="000000" w:themeColor="text1" w:sz="4" w:space="0"/>
            </w:tcBorders>
            <w:tcMar/>
          </w:tcPr>
          <w:p w:rsidR="00B618BA" w:rsidP="00911F1C" w:rsidRDefault="00B618BA" w14:paraId="538A2784" w14:textId="77777777">
            <w:r>
              <w:t>Round Tables</w:t>
            </w:r>
          </w:p>
          <w:p w:rsidR="00B618BA" w:rsidP="00911F1C" w:rsidRDefault="00B618BA" w14:paraId="761AE3DE" w14:textId="77777777">
            <w:r>
              <w:t>Projector, Screen and Speakers</w:t>
            </w:r>
          </w:p>
          <w:p w:rsidR="00B618BA" w:rsidP="00911F1C" w:rsidRDefault="00B618BA" w14:paraId="00A4B197" w14:textId="77777777">
            <w:r>
              <w:t>Carousel stations and reporting stations around the perimeter</w:t>
            </w:r>
          </w:p>
          <w:p w:rsidR="00B618BA" w:rsidP="00911F1C" w:rsidRDefault="00B618BA" w14:paraId="493D9DBC" w14:textId="77777777">
            <w:r>
              <w:t>50 people</w:t>
            </w:r>
          </w:p>
        </w:tc>
      </w:tr>
      <w:tr w:rsidR="00B618BA" w:rsidTr="6602A9F6" w14:paraId="42E38CBE" w14:textId="77777777">
        <w:trPr>
          <w:trHeight w:val="1060"/>
        </w:trPr>
        <w:tc>
          <w:tcPr>
            <w:tcW w:w="14870" w:type="dxa"/>
            <w:gridSpan w:val="7"/>
            <w:tcMar/>
          </w:tcPr>
          <w:p w:rsidR="008F7BF4" w:rsidP="00911F1C" w:rsidRDefault="00B618BA" w14:paraId="4BD7F9A3" w14:textId="77777777">
            <w:pPr>
              <w:rPr>
                <w:sz w:val="24"/>
                <w:szCs w:val="24"/>
              </w:rPr>
            </w:pPr>
            <w:r>
              <w:rPr>
                <w:sz w:val="24"/>
                <w:szCs w:val="24"/>
              </w:rPr>
              <w:t xml:space="preserve">Key Outcomes for the Day    </w:t>
            </w:r>
          </w:p>
          <w:p w:rsidR="008F7BF4" w:rsidP="00911F1C" w:rsidRDefault="008F7BF4" w14:paraId="59614728" w14:textId="77777777">
            <w:pPr>
              <w:rPr>
                <w:sz w:val="24"/>
                <w:szCs w:val="24"/>
              </w:rPr>
            </w:pPr>
            <w:r>
              <w:rPr>
                <w:sz w:val="24"/>
                <w:szCs w:val="24"/>
              </w:rPr>
              <w:t>Apply concepts to develop a plan to achieve the first contract</w:t>
            </w:r>
          </w:p>
          <w:p w:rsidR="008F7BF4" w:rsidP="00911F1C" w:rsidRDefault="008F7BF4" w14:paraId="163B8637" w14:textId="15141CA9">
            <w:pPr>
              <w:rPr>
                <w:sz w:val="24"/>
                <w:szCs w:val="24"/>
              </w:rPr>
            </w:pPr>
            <w:r>
              <w:rPr>
                <w:sz w:val="24"/>
                <w:szCs w:val="24"/>
              </w:rPr>
              <w:t>Escalation of actions, structures, and messages</w:t>
            </w:r>
          </w:p>
          <w:p w:rsidRPr="00B46A5A" w:rsidR="00B618BA" w:rsidP="00911F1C" w:rsidRDefault="00B618BA" w14:paraId="318B2A53" w14:textId="3B53BB0C">
            <w:pPr>
              <w:rPr>
                <w:sz w:val="24"/>
                <w:szCs w:val="24"/>
              </w:rPr>
            </w:pPr>
            <w:r>
              <w:rPr>
                <w:sz w:val="24"/>
                <w:szCs w:val="24"/>
              </w:rPr>
              <w:t xml:space="preserve">                        </w:t>
            </w:r>
          </w:p>
        </w:tc>
      </w:tr>
      <w:tr w:rsidR="00B618BA" w:rsidTr="6602A9F6" w14:paraId="078F9599" w14:textId="77777777">
        <w:tc>
          <w:tcPr>
            <w:tcW w:w="1395" w:type="dxa"/>
            <w:shd w:val="clear" w:color="auto" w:fill="3B3838" w:themeFill="background2" w:themeFillShade="40"/>
            <w:tcMar/>
          </w:tcPr>
          <w:p w:rsidRPr="00D93A9F" w:rsidR="00B618BA" w:rsidP="00911F1C" w:rsidRDefault="00B618BA" w14:paraId="2E9B1FA7" w14:textId="77777777">
            <w:pPr>
              <w:rPr>
                <w:color w:val="FFFFFF" w:themeColor="background1"/>
              </w:rPr>
            </w:pPr>
            <w:r w:rsidRPr="00D93A9F">
              <w:rPr>
                <w:b/>
                <w:color w:val="FFFFFF" w:themeColor="background1"/>
                <w:sz w:val="28"/>
                <w:szCs w:val="28"/>
              </w:rPr>
              <w:t>Time</w:t>
            </w:r>
          </w:p>
        </w:tc>
        <w:tc>
          <w:tcPr>
            <w:tcW w:w="1620" w:type="dxa"/>
            <w:shd w:val="clear" w:color="auto" w:fill="3B3838" w:themeFill="background2" w:themeFillShade="40"/>
            <w:tcMar/>
          </w:tcPr>
          <w:p w:rsidRPr="00D93A9F" w:rsidR="00B618BA" w:rsidP="00911F1C" w:rsidRDefault="00B618BA" w14:paraId="101A2037" w14:textId="77777777">
            <w:pPr>
              <w:rPr>
                <w:color w:val="FFFFFF" w:themeColor="background1"/>
              </w:rPr>
            </w:pPr>
            <w:r>
              <w:rPr>
                <w:b/>
                <w:color w:val="FFFFFF" w:themeColor="background1"/>
                <w:sz w:val="28"/>
                <w:szCs w:val="28"/>
              </w:rPr>
              <w:t>Essential Questions</w:t>
            </w:r>
          </w:p>
        </w:tc>
        <w:tc>
          <w:tcPr>
            <w:tcW w:w="1710" w:type="dxa"/>
            <w:gridSpan w:val="2"/>
            <w:shd w:val="clear" w:color="auto" w:fill="3B3838" w:themeFill="background2" w:themeFillShade="40"/>
            <w:tcMar/>
          </w:tcPr>
          <w:p w:rsidRPr="00D93A9F" w:rsidR="00B618BA" w:rsidP="00911F1C" w:rsidRDefault="00B618BA" w14:paraId="55528996" w14:textId="77777777">
            <w:pPr>
              <w:rPr>
                <w:color w:val="FFFFFF" w:themeColor="background1"/>
              </w:rPr>
            </w:pPr>
            <w:r>
              <w:rPr>
                <w:b/>
                <w:color w:val="FFFFFF" w:themeColor="background1"/>
                <w:sz w:val="28"/>
                <w:szCs w:val="28"/>
              </w:rPr>
              <w:t>Resources</w:t>
            </w:r>
          </w:p>
        </w:tc>
        <w:tc>
          <w:tcPr>
            <w:tcW w:w="7650" w:type="dxa"/>
            <w:gridSpan w:val="2"/>
            <w:shd w:val="clear" w:color="auto" w:fill="3B3838" w:themeFill="background2" w:themeFillShade="40"/>
            <w:tcMar/>
          </w:tcPr>
          <w:p w:rsidRPr="00D93A9F" w:rsidR="00B618BA" w:rsidP="00911F1C" w:rsidRDefault="00B618BA" w14:paraId="5A7534C1" w14:textId="57F56221">
            <w:pPr>
              <w:rPr>
                <w:color w:val="FFFFFF" w:themeColor="background1"/>
              </w:rPr>
            </w:pPr>
            <w:r w:rsidRPr="00D93A9F">
              <w:rPr>
                <w:b/>
                <w:color w:val="FFFFFF" w:themeColor="background1"/>
                <w:sz w:val="28"/>
                <w:szCs w:val="28"/>
              </w:rPr>
              <w:t xml:space="preserve">Instructions, Activity and </w:t>
            </w:r>
            <w:r>
              <w:rPr>
                <w:b/>
                <w:color w:val="FFFFFF" w:themeColor="background1"/>
                <w:sz w:val="28"/>
                <w:szCs w:val="28"/>
              </w:rPr>
              <w:t>Debrief</w:t>
            </w:r>
            <w:r w:rsidR="00201517">
              <w:rPr>
                <w:b/>
                <w:color w:val="FFFFFF" w:themeColor="background1"/>
                <w:sz w:val="28"/>
                <w:szCs w:val="28"/>
              </w:rPr>
              <w:t xml:space="preserve"> (Facilitators)</w:t>
            </w:r>
          </w:p>
        </w:tc>
        <w:tc>
          <w:tcPr>
            <w:tcW w:w="2495" w:type="dxa"/>
            <w:shd w:val="clear" w:color="auto" w:fill="3B3838" w:themeFill="background2" w:themeFillShade="40"/>
            <w:tcMar/>
          </w:tcPr>
          <w:p w:rsidRPr="00D93A9F" w:rsidR="00B618BA" w:rsidP="00911F1C" w:rsidRDefault="00B618BA" w14:paraId="5D75B437" w14:textId="77777777">
            <w:pPr>
              <w:rPr>
                <w:color w:val="FFFFFF" w:themeColor="background1"/>
              </w:rPr>
            </w:pPr>
            <w:r w:rsidRPr="00D93A9F">
              <w:rPr>
                <w:b/>
                <w:color w:val="FFFFFF" w:themeColor="background1"/>
                <w:sz w:val="28"/>
                <w:szCs w:val="28"/>
              </w:rPr>
              <w:t>Outcome</w:t>
            </w:r>
            <w:r>
              <w:rPr>
                <w:b/>
                <w:color w:val="FFFFFF" w:themeColor="background1"/>
                <w:sz w:val="28"/>
                <w:szCs w:val="28"/>
              </w:rPr>
              <w:t>s</w:t>
            </w:r>
          </w:p>
        </w:tc>
      </w:tr>
      <w:tr w:rsidR="00B618BA" w:rsidTr="6602A9F6" w14:paraId="67D4B877" w14:textId="77777777">
        <w:tc>
          <w:tcPr>
            <w:tcW w:w="1395" w:type="dxa"/>
            <w:shd w:val="clear" w:color="auto" w:fill="BFBFBF" w:themeFill="background1" w:themeFillShade="BF"/>
            <w:tcMar/>
          </w:tcPr>
          <w:p w:rsidR="00B618BA" w:rsidP="00911F1C" w:rsidRDefault="00B618BA" w14:paraId="2A6ACC79" w14:textId="77777777"/>
          <w:p w:rsidR="00B618BA" w:rsidP="00911F1C" w:rsidRDefault="00B618BA" w14:paraId="5E331925" w14:textId="77777777"/>
        </w:tc>
        <w:tc>
          <w:tcPr>
            <w:tcW w:w="1620" w:type="dxa"/>
            <w:shd w:val="clear" w:color="auto" w:fill="BFBFBF" w:themeFill="background1" w:themeFillShade="BF"/>
            <w:tcMar/>
          </w:tcPr>
          <w:p w:rsidR="00B618BA" w:rsidP="00911F1C" w:rsidRDefault="00B618BA" w14:paraId="69587C73" w14:textId="3A3F5C90">
            <w:r>
              <w:t xml:space="preserve">What </w:t>
            </w:r>
            <w:r w:rsidR="00201517">
              <w:t xml:space="preserve">question(s) </w:t>
            </w:r>
            <w:r>
              <w:t xml:space="preserve">should this learning section answer? </w:t>
            </w:r>
          </w:p>
        </w:tc>
        <w:tc>
          <w:tcPr>
            <w:tcW w:w="1710" w:type="dxa"/>
            <w:gridSpan w:val="2"/>
            <w:shd w:val="clear" w:color="auto" w:fill="BFBFBF" w:themeFill="background1" w:themeFillShade="BF"/>
            <w:tcMar/>
          </w:tcPr>
          <w:p w:rsidRPr="008E4CA9" w:rsidR="00B618BA" w:rsidP="00911F1C" w:rsidRDefault="00B618BA" w14:paraId="02AB4A15" w14:textId="77777777">
            <w:pPr>
              <w:rPr>
                <w:color w:val="auto"/>
              </w:rPr>
            </w:pPr>
            <w:r>
              <w:rPr>
                <w:color w:val="auto"/>
              </w:rPr>
              <w:t>Charts, handouts, articles, materials, slide</w:t>
            </w:r>
          </w:p>
        </w:tc>
        <w:tc>
          <w:tcPr>
            <w:tcW w:w="7650" w:type="dxa"/>
            <w:gridSpan w:val="2"/>
            <w:shd w:val="clear" w:color="auto" w:fill="BFBFBF" w:themeFill="background1" w:themeFillShade="BF"/>
            <w:tcMar/>
          </w:tcPr>
          <w:p w:rsidR="00B618BA" w:rsidP="00911F1C" w:rsidRDefault="00B618BA" w14:paraId="0045B63D" w14:textId="77777777">
            <w:r>
              <w:t>What are you saying, what are they doing, what questions will you use to guide learning and make clear the important points</w:t>
            </w:r>
          </w:p>
          <w:p w:rsidR="00B618BA" w:rsidP="00911F1C" w:rsidRDefault="00B618BA" w14:paraId="0D6CF4E4" w14:textId="77777777">
            <w:r>
              <w:t>Include an estimate for how long each section of the learning will take</w:t>
            </w:r>
          </w:p>
          <w:p w:rsidR="00B618BA" w:rsidP="00911F1C" w:rsidRDefault="00B618BA" w14:paraId="27FB982E" w14:textId="77777777"/>
        </w:tc>
        <w:tc>
          <w:tcPr>
            <w:tcW w:w="2495" w:type="dxa"/>
            <w:shd w:val="clear" w:color="auto" w:fill="BFBFBF" w:themeFill="background1" w:themeFillShade="BF"/>
            <w:tcMar/>
          </w:tcPr>
          <w:p w:rsidR="00B618BA" w:rsidP="00911F1C" w:rsidRDefault="00B618BA" w14:paraId="7A09DF9E" w14:textId="77777777">
            <w:r>
              <w:t>As a result of this section of learning, what will participants know or be able to do?</w:t>
            </w:r>
          </w:p>
        </w:tc>
      </w:tr>
      <w:tr w:rsidR="00D3131D" w:rsidTr="6602A9F6" w14:paraId="129A3782" w14:textId="77777777">
        <w:trPr>
          <w:trHeight w:val="323"/>
        </w:trPr>
        <w:tc>
          <w:tcPr>
            <w:tcW w:w="1395" w:type="dxa"/>
            <w:tcMar/>
          </w:tcPr>
          <w:p w:rsidR="00D3131D" w:rsidP="00D3131D" w:rsidRDefault="00D3131D" w14:paraId="66641A36" w14:textId="77777777">
            <w:r>
              <w:t>8:30-8:40</w:t>
            </w:r>
          </w:p>
          <w:p w:rsidR="00D3131D" w:rsidP="00D3131D" w:rsidRDefault="00D3131D" w14:paraId="294E7BF6" w14:textId="77777777">
            <w:r>
              <w:t>Ellen</w:t>
            </w:r>
          </w:p>
          <w:p w:rsidR="00D3131D" w:rsidP="00D3131D" w:rsidRDefault="00D3131D" w14:paraId="42F646E3" w14:textId="77777777">
            <w:r w:rsidRPr="00E14DA6">
              <w:rPr>
                <w:noProof/>
              </w:rPr>
              <w:drawing>
                <wp:inline distT="0" distB="0" distL="0" distR="0" wp14:anchorId="72DAAB37" wp14:editId="49E762E1">
                  <wp:extent cx="854075" cy="480060"/>
                  <wp:effectExtent l="0" t="0" r="3175" b="0"/>
                  <wp:docPr id="2" name="Picture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D3131D" w:rsidP="00D3131D" w:rsidRDefault="00D3131D" w14:paraId="7D0A46FB" w14:textId="77777777"/>
          <w:p w:rsidR="00D3131D" w:rsidP="00D3131D" w:rsidRDefault="00D3131D" w14:paraId="0E520731" w14:textId="77777777">
            <w:r w:rsidRPr="00E14DA6">
              <w:rPr>
                <w:noProof/>
              </w:rPr>
              <w:drawing>
                <wp:inline distT="0" distB="0" distL="0" distR="0" wp14:anchorId="4CC91BFE" wp14:editId="5A43B956">
                  <wp:extent cx="854075" cy="480060"/>
                  <wp:effectExtent l="0" t="0" r="3175" b="0"/>
                  <wp:docPr id="1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D3131D" w:rsidP="00D3131D" w:rsidRDefault="00D3131D" w14:paraId="7BEAADF3" w14:textId="77777777">
            <w:r w:rsidRPr="00E14DA6">
              <w:rPr>
                <w:noProof/>
              </w:rPr>
              <w:drawing>
                <wp:inline distT="0" distB="0" distL="0" distR="0" wp14:anchorId="7329FED1" wp14:editId="2D218B51">
                  <wp:extent cx="854075" cy="480060"/>
                  <wp:effectExtent l="0" t="0" r="3175" b="0"/>
                  <wp:docPr id="4" name="Picture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D3131D" w:rsidP="00D3131D" w:rsidRDefault="00D3131D" w14:paraId="66B5A809" w14:textId="75204A98">
            <w:r w:rsidRPr="00E14DA6">
              <w:rPr>
                <w:noProof/>
              </w:rPr>
              <w:drawing>
                <wp:inline distT="0" distB="0" distL="0" distR="0" wp14:anchorId="7AEA71C6" wp14:editId="0F1BA07C">
                  <wp:extent cx="854075" cy="480060"/>
                  <wp:effectExtent l="0" t="0" r="3175" b="0"/>
                  <wp:docPr id="3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620" w:type="dxa"/>
            <w:tcMar/>
          </w:tcPr>
          <w:p w:rsidR="00D3131D" w:rsidP="00D3131D" w:rsidRDefault="00D3131D" w14:paraId="61FC564E" w14:textId="312624C9">
            <w:r>
              <w:t xml:space="preserve">How and what will I be learning today? </w:t>
            </w:r>
          </w:p>
        </w:tc>
        <w:tc>
          <w:tcPr>
            <w:tcW w:w="1710" w:type="dxa"/>
            <w:gridSpan w:val="2"/>
            <w:tcMar/>
          </w:tcPr>
          <w:p w:rsidR="00D3131D" w:rsidP="00D3131D" w:rsidRDefault="00D3131D" w14:paraId="2887E3E6" w14:textId="77777777"/>
        </w:tc>
        <w:tc>
          <w:tcPr>
            <w:tcW w:w="7650" w:type="dxa"/>
            <w:gridSpan w:val="2"/>
            <w:tcMar/>
          </w:tcPr>
          <w:p w:rsidR="00D3131D" w:rsidP="00D3131D" w:rsidRDefault="00D3131D" w14:paraId="3C2CAC48" w14:textId="77777777">
            <w:r>
              <w:t>Re-entry</w:t>
            </w:r>
          </w:p>
          <w:p w:rsidR="00D3131D" w:rsidP="00D3131D" w:rsidRDefault="00D3131D" w14:paraId="18DA2A57" w14:textId="77777777">
            <w:r>
              <w:t>Review the Norms</w:t>
            </w:r>
          </w:p>
          <w:p w:rsidR="00D3131D" w:rsidP="00D3131D" w:rsidRDefault="00D3131D" w14:paraId="0496F977" w14:textId="77777777">
            <w:r>
              <w:t>Today’s Outcomes</w:t>
            </w:r>
          </w:p>
          <w:p w:rsidR="00D3131D" w:rsidP="00D3131D" w:rsidRDefault="00D3131D" w14:paraId="2EED0400" w14:textId="77777777">
            <w:r>
              <w:t>Housekeeping Details</w:t>
            </w:r>
          </w:p>
          <w:p w:rsidR="00D3131D" w:rsidP="00D3131D" w:rsidRDefault="00D3131D" w14:paraId="003EC82C" w14:textId="55BF4F90">
            <w:r>
              <w:t>Feedback on Feedback</w:t>
            </w:r>
          </w:p>
        </w:tc>
        <w:tc>
          <w:tcPr>
            <w:tcW w:w="2495" w:type="dxa"/>
            <w:tcMar/>
          </w:tcPr>
          <w:p w:rsidR="00D3131D" w:rsidP="00D3131D" w:rsidRDefault="00D3131D" w14:paraId="0391FCC1" w14:textId="70EAC466">
            <w:r>
              <w:t xml:space="preserve">Participants will understand how the final day of learning will proceed and have the ability to see how their feedback is incorporated. </w:t>
            </w:r>
          </w:p>
        </w:tc>
      </w:tr>
      <w:tr w:rsidR="28118D1E" w:rsidTr="6602A9F6" w14:paraId="3E6ABE8D" w14:textId="77777777">
        <w:trPr>
          <w:trHeight w:val="300"/>
        </w:trPr>
        <w:tc>
          <w:tcPr>
            <w:tcW w:w="1395" w:type="dxa"/>
            <w:tcMar/>
          </w:tcPr>
          <w:p w:rsidR="28118D1E" w:rsidP="28118D1E" w:rsidRDefault="28118D1E" w14:paraId="3BF74D3C" w14:textId="5C687DCC">
            <w:r w:rsidR="0479E40A">
              <w:rPr/>
              <w:t>8:40-9:10am</w:t>
            </w:r>
          </w:p>
          <w:p w:rsidR="28118D1E" w:rsidP="28118D1E" w:rsidRDefault="28118D1E" w14:paraId="38C13FAE" w14:textId="01DCFCA0">
            <w:r w:rsidR="0479E40A">
              <w:rPr/>
              <w:t xml:space="preserve"> </w:t>
            </w:r>
          </w:p>
          <w:p w:rsidR="28118D1E" w:rsidP="0479E40A" w:rsidRDefault="28118D1E" w14:paraId="06BB36B9" w14:textId="350AF7AC">
            <w:pPr>
              <w:pStyle w:val="Normal"/>
            </w:pPr>
            <w:r w:rsidR="0479E40A">
              <w:rPr/>
              <w:t>Charles</w:t>
            </w:r>
          </w:p>
        </w:tc>
        <w:tc>
          <w:tcPr>
            <w:tcW w:w="1620" w:type="dxa"/>
            <w:tcMar/>
          </w:tcPr>
          <w:p w:rsidR="28118D1E" w:rsidRDefault="28118D1E" w14:paraId="37693C2C" w14:textId="796DC305">
            <w:r w:rsidR="416DCF26">
              <w:rPr/>
              <w:t>Bargaining Team and First Contract</w:t>
            </w:r>
          </w:p>
        </w:tc>
        <w:tc>
          <w:tcPr>
            <w:tcW w:w="1710" w:type="dxa"/>
            <w:gridSpan w:val="2"/>
            <w:tcMar/>
          </w:tcPr>
          <w:p w:rsidR="28118D1E" w:rsidRDefault="28118D1E" w14:paraId="61FED3A6" w14:textId="77777777"/>
        </w:tc>
        <w:tc>
          <w:tcPr>
            <w:tcW w:w="7650" w:type="dxa"/>
            <w:gridSpan w:val="2"/>
            <w:tcMar/>
          </w:tcPr>
          <w:p w:rsidR="28118D1E" w:rsidP="416DCF26" w:rsidRDefault="28118D1E" w14:paraId="52F7FAEC" w14:textId="3BD70413">
            <w:pPr>
              <w:rPr>
                <w:b w:val="1"/>
                <w:bCs w:val="1"/>
              </w:rPr>
            </w:pPr>
            <w:r w:rsidRPr="416DCF26" w:rsidR="416DCF26">
              <w:rPr>
                <w:b w:val="1"/>
                <w:bCs w:val="1"/>
              </w:rPr>
              <w:t xml:space="preserve">30 min: Importance of Constitution/Bylaws re Bargaining concepts and creation of the Bargaining team; Bargaining Team Roles; Topics for the First Contract </w:t>
            </w:r>
          </w:p>
          <w:p w:rsidR="416DCF26" w:rsidP="416DCF26" w:rsidRDefault="416DCF26" w14:paraId="2E5ADB56" w14:textId="1F05F82E">
            <w:pPr>
              <w:pStyle w:val="Normal"/>
            </w:pPr>
          </w:p>
          <w:p w:rsidR="416DCF26" w:rsidP="416DCF26" w:rsidRDefault="416DCF26" w14:paraId="42DBB84B" w14:textId="392CC928">
            <w:pPr>
              <w:pStyle w:val="Normal"/>
              <w:rPr>
                <w:b w:val="0"/>
                <w:bCs w:val="0"/>
              </w:rPr>
            </w:pPr>
            <w:r w:rsidRPr="416DCF26" w:rsidR="416DCF26">
              <w:rPr>
                <w:b w:val="1"/>
                <w:bCs w:val="1"/>
              </w:rPr>
              <w:t xml:space="preserve">10 min </w:t>
            </w:r>
            <w:r w:rsidR="416DCF26">
              <w:rPr>
                <w:b w:val="0"/>
                <w:bCs w:val="0"/>
              </w:rPr>
              <w:t>Constitution/bylaws re Bargaining and the creation of the bargaining team:</w:t>
            </w:r>
          </w:p>
          <w:p w:rsidR="416DCF26" w:rsidP="416DCF26" w:rsidRDefault="416DCF26" w14:paraId="6D05A98F" w14:textId="307C5162">
            <w:pPr>
              <w:pStyle w:val="Normal"/>
            </w:pPr>
          </w:p>
          <w:p w:rsidR="416DCF26" w:rsidP="416DCF26" w:rsidRDefault="416DCF26" w14:paraId="5E6285A0" w14:textId="304F2F37">
            <w:pPr>
              <w:pStyle w:val="Normal"/>
            </w:pPr>
            <w:r w:rsidR="416DCF26">
              <w:rPr/>
              <w:t xml:space="preserve">For internal transparency and protocol, concepts re the bargaining process and the creation of the bargaining team must be in the local’s </w:t>
            </w:r>
            <w:r w:rsidR="416DCF26">
              <w:rPr/>
              <w:t>constitution</w:t>
            </w:r>
            <w:r w:rsidR="416DCF26">
              <w:rPr/>
              <w:t>/bylaws</w:t>
            </w:r>
          </w:p>
          <w:p w:rsidR="416DCF26" w:rsidP="416DCF26" w:rsidRDefault="416DCF26" w14:paraId="339100D5" w14:textId="31B86C38">
            <w:pPr>
              <w:pStyle w:val="Normal"/>
            </w:pPr>
          </w:p>
          <w:p w:rsidR="416DCF26" w:rsidP="416DCF26" w:rsidRDefault="416DCF26" w14:paraId="503BDBCF" w14:textId="3E117E44">
            <w:pPr>
              <w:pStyle w:val="Normal"/>
            </w:pPr>
            <w:r w:rsidR="4D811932">
              <w:rPr/>
              <w:t>Speak to the sample bargaining bylaw concepts listed on the slides:</w:t>
            </w:r>
          </w:p>
          <w:p w:rsidR="4D811932" w:rsidP="4D811932" w:rsidRDefault="4D811932" w14:paraId="23D88900" w14:textId="35A0FBF8">
            <w:pPr>
              <w:pStyle w:val="Normal"/>
            </w:pPr>
          </w:p>
          <w:p w:rsidR="4D811932" w:rsidP="4D811932" w:rsidRDefault="4D811932" w14:paraId="333374CA" w14:textId="7BA8EE47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Bargaining Team to be “</w:t>
            </w:r>
            <w:proofErr w:type="gramStart"/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elected” ..</w:t>
            </w:r>
            <w:proofErr w:type="gramEnd"/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(or appointed)</w:t>
            </w:r>
          </w:p>
          <w:p w:rsidR="4D811932" w:rsidP="4D811932" w:rsidRDefault="4D811932" w14:paraId="20661124" w14:textId="3E6739C0">
            <w:pPr>
              <w:pStyle w:val="ListParagraph"/>
              <w:numPr>
                <w:ilvl w:val="2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 Racial Diversity</w:t>
            </w:r>
          </w:p>
          <w:p w:rsidR="4D811932" w:rsidP="4D811932" w:rsidRDefault="4D811932" w14:paraId="10592E3C" w14:textId="56FFCCF7">
            <w:pPr>
              <w:pStyle w:val="ListParagraph"/>
              <w:numPr>
                <w:ilvl w:val="2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 Representative of bargaining unit job</w:t>
            </w:r>
          </w:p>
          <w:p w:rsidR="4D811932" w:rsidP="4D811932" w:rsidRDefault="4D811932" w14:paraId="1FA0464D" w14:textId="1CB34923">
            <w:p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  assignments/classifications/specialists etc.</w:t>
            </w:r>
          </w:p>
          <w:p w:rsidR="4D811932" w:rsidP="4D811932" w:rsidRDefault="4D811932" w14:paraId="4384ED85" w14:textId="5D8E4D84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Responsibilities of the bargaining team</w:t>
            </w:r>
          </w:p>
          <w:p w:rsidR="4D811932" w:rsidP="4D811932" w:rsidRDefault="4D811932" w14:paraId="45C1DA0C" w14:textId="3084DA27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Communication with members including the proposals from both sides</w:t>
            </w:r>
          </w:p>
          <w:p w:rsidR="4D811932" w:rsidP="4D811932" w:rsidRDefault="4D811932" w14:paraId="47553086" w14:textId="2708214B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Share ENTIRE Tentative Agreement (NOT just a summary)</w:t>
            </w:r>
          </w:p>
          <w:p w:rsidR="4D811932" w:rsidP="4D811932" w:rsidRDefault="4D811932" w14:paraId="597DB429" w14:textId="231A2C59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Ratification Process</w:t>
            </w:r>
          </w:p>
          <w:p w:rsidR="4D811932" w:rsidP="4D811932" w:rsidRDefault="4D811932" w14:paraId="7038F907" w14:textId="108E0554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Quorum (members present …or…total membership)</w:t>
            </w:r>
          </w:p>
          <w:p w:rsidR="4D811932" w:rsidP="4D811932" w:rsidRDefault="4D811932" w14:paraId="7074927F" w14:textId="489C9313">
            <w:pPr>
              <w:pStyle w:val="Normal"/>
              <w:spacing w:line="240" w:lineRule="exact"/>
              <w:ind w:left="0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</w:p>
          <w:p w:rsidR="4D811932" w:rsidP="4D811932" w:rsidRDefault="4D811932" w14:paraId="506520E7" w14:textId="0BBC4E7E">
            <w:pPr>
              <w:pStyle w:val="Normal"/>
            </w:pPr>
          </w:p>
          <w:p w:rsidR="416DCF26" w:rsidP="416DCF26" w:rsidRDefault="416DCF26" w14:paraId="47F02530" w14:textId="552F14AB">
            <w:pPr>
              <w:pStyle w:val="Normal"/>
            </w:pPr>
          </w:p>
          <w:p w:rsidR="416DCF26" w:rsidP="416DCF26" w:rsidRDefault="416DCF26" w14:paraId="6E2C171F" w14:textId="374AA30F">
            <w:pPr>
              <w:pStyle w:val="Normal"/>
            </w:pPr>
            <w:r w:rsidR="416DCF26">
              <w:rPr/>
              <w:t>Bargaining Team roles:</w:t>
            </w:r>
          </w:p>
          <w:p w:rsidR="416DCF26" w:rsidP="416DCF26" w:rsidRDefault="416DCF26" w14:paraId="1E9538C3" w14:textId="23EB3205">
            <w:pPr>
              <w:pStyle w:val="ListParagraph"/>
              <w:numPr>
                <w:ilvl w:val="0"/>
                <w:numId w:val="16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single"/>
                <w:vertAlign w:val="superscript"/>
                <w:lang w:val="en-US"/>
              </w:rPr>
              <w:t>Spokesperson</w:t>
            </w: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: Advocates the Association’s positions and responds to those of the employer</w:t>
            </w:r>
          </w:p>
          <w:p w:rsidR="416DCF26" w:rsidP="416DCF26" w:rsidRDefault="416DCF26" w14:paraId="459EECA7" w14:textId="18C80BC3">
            <w:pPr>
              <w:pStyle w:val="ListParagraph"/>
              <w:numPr>
                <w:ilvl w:val="0"/>
                <w:numId w:val="16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single"/>
                <w:vertAlign w:val="superscript"/>
                <w:lang w:val="en-US"/>
              </w:rPr>
              <w:t>Communications Person</w:t>
            </w: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: Sends updates to membership &amp; passes notes to Spokesperson</w:t>
            </w:r>
          </w:p>
          <w:p w:rsidR="416DCF26" w:rsidP="416DCF26" w:rsidRDefault="416DCF26" w14:paraId="06148ED5" w14:textId="74BEC9E1">
            <w:pPr>
              <w:pStyle w:val="ListParagraph"/>
              <w:numPr>
                <w:ilvl w:val="0"/>
                <w:numId w:val="16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single"/>
                <w:vertAlign w:val="superscript"/>
                <w:lang w:val="en-US"/>
              </w:rPr>
              <w:t>Official Note taker</w:t>
            </w: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: Takes the official notes/including intent of the parties for record keeping </w:t>
            </w:r>
          </w:p>
          <w:p w:rsidR="416DCF26" w:rsidP="416DCF26" w:rsidRDefault="416DCF26" w14:paraId="250ADF3B" w14:textId="65D40981">
            <w:pPr>
              <w:pStyle w:val="ListParagraph"/>
              <w:numPr>
                <w:ilvl w:val="0"/>
                <w:numId w:val="16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single"/>
                <w:vertAlign w:val="superscript"/>
                <w:lang w:val="en-US"/>
              </w:rPr>
              <w:t>Numbers Person</w:t>
            </w: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: Does quick math at the table/caucusing and might do the costing</w:t>
            </w:r>
          </w:p>
          <w:p w:rsidR="416DCF26" w:rsidP="416DCF26" w:rsidRDefault="416DCF26" w14:paraId="737E683C" w14:textId="78886D90">
            <w:pPr>
              <w:pStyle w:val="ListParagraph"/>
              <w:numPr>
                <w:ilvl w:val="0"/>
                <w:numId w:val="16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single"/>
                <w:vertAlign w:val="superscript"/>
                <w:lang w:val="en-US"/>
              </w:rPr>
              <w:t>Board Reaction Observer</w:t>
            </w: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: Interpreting Board/District behaviors/reactions/reading upside down</w:t>
            </w:r>
          </w:p>
          <w:p w:rsidR="416DCF26" w:rsidP="416DCF26" w:rsidRDefault="416DCF26" w14:paraId="1D33DD1B" w14:textId="6304CC0E">
            <w:pPr>
              <w:pStyle w:val="Normal"/>
            </w:pPr>
          </w:p>
          <w:p w:rsidR="416DCF26" w:rsidP="416DCF26" w:rsidRDefault="416DCF26" w14:paraId="332EDD2E" w14:textId="54C0C6A0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  <w:r w:rsidRPr="416DCF26" w:rsidR="416DCF26">
              <w:rPr>
                <w:b w:val="1"/>
                <w:bCs w:val="1"/>
              </w:rPr>
              <w:t>10 min</w:t>
            </w:r>
            <w:r w:rsidRPr="416DCF26" w:rsidR="416DCF26">
              <w:rPr>
                <w:b w:val="1"/>
                <w:bCs w:val="1"/>
                <w:sz w:val="24"/>
                <w:szCs w:val="24"/>
              </w:rPr>
              <w:t xml:space="preserve"> </w:t>
            </w:r>
            <w:r w:rsidRPr="416DCF26" w:rsidR="416DCF26">
              <w:rPr>
                <w:b w:val="0"/>
                <w:bCs w:val="0"/>
                <w:sz w:val="24"/>
                <w:szCs w:val="24"/>
              </w:rPr>
              <w:t>Topics in the First contract</w:t>
            </w:r>
          </w:p>
          <w:p w:rsidR="416DCF26" w:rsidP="416DCF26" w:rsidRDefault="416DCF26" w14:paraId="323EE29E" w14:textId="2D4E06A2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</w:p>
          <w:p w:rsidR="416DCF26" w:rsidP="416DCF26" w:rsidRDefault="416DCF26" w14:paraId="1FC8A69C" w14:textId="4330BF6A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  <w:r w:rsidRPr="416DCF26" w:rsidR="416DCF26">
              <w:rPr>
                <w:b w:val="0"/>
                <w:bCs w:val="0"/>
                <w:sz w:val="24"/>
                <w:szCs w:val="24"/>
              </w:rPr>
              <w:t>There are important topics that should be in the first contract because of the immediate and direct impact on the lives of members on a daily basis during the school year</w:t>
            </w:r>
          </w:p>
          <w:p w:rsidR="416DCF26" w:rsidP="416DCF26" w:rsidRDefault="416DCF26" w14:paraId="5D3A0E79" w14:textId="79BD855B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</w:p>
          <w:p w:rsidR="416DCF26" w:rsidP="416DCF26" w:rsidRDefault="416DCF26" w14:paraId="68B7D960" w14:textId="09DA5A76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  <w:r w:rsidRPr="4D811932" w:rsidR="4D811932">
              <w:rPr>
                <w:b w:val="0"/>
                <w:bCs w:val="0"/>
                <w:sz w:val="24"/>
                <w:szCs w:val="24"/>
              </w:rPr>
              <w:t>Briefly speak to and go over the listed topics on the slides</w:t>
            </w:r>
          </w:p>
          <w:p w:rsidR="4D811932" w:rsidP="4D811932" w:rsidRDefault="4D811932" w14:paraId="0B2F260E" w14:textId="097285B0">
            <w:pPr>
              <w:pStyle w:val="Normal"/>
              <w:rPr>
                <w:b w:val="0"/>
                <w:bCs w:val="0"/>
                <w:sz w:val="24"/>
                <w:szCs w:val="24"/>
              </w:rPr>
            </w:pPr>
          </w:p>
          <w:p w:rsidR="4D811932" w:rsidP="4D811932" w:rsidRDefault="4D811932" w14:paraId="7564B824" w14:textId="69C14692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Recognition</w:t>
            </w:r>
          </w:p>
          <w:p w:rsidR="4D811932" w:rsidP="4D811932" w:rsidRDefault="4D811932" w14:paraId="13B77087" w14:textId="6B40152F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Workday/ workweek / work year</w:t>
            </w:r>
          </w:p>
          <w:p w:rsidR="4D811932" w:rsidP="4D811932" w:rsidRDefault="4D811932" w14:paraId="2946D8E2" w14:textId="3973085A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Just Cause</w:t>
            </w:r>
          </w:p>
          <w:p w:rsidR="4D811932" w:rsidP="4D811932" w:rsidRDefault="4D811932" w14:paraId="52027BD6" w14:textId="587B2934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Grievance Procedure with Binding Arbitration</w:t>
            </w:r>
          </w:p>
          <w:p w:rsidR="4D811932" w:rsidP="4D811932" w:rsidRDefault="4D811932" w14:paraId="1F074739" w14:textId="5B3C2DDB">
            <w:pPr>
              <w:pStyle w:val="ListParagraph"/>
              <w:numPr>
                <w:ilvl w:val="0"/>
                <w:numId w:val="17"/>
              </w:numPr>
              <w:spacing w:line="240" w:lineRule="exact"/>
              <w:ind w:left="360" w:firstLine="2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Union Rights </w:t>
            </w:r>
          </w:p>
          <w:p w:rsidR="4D811932" w:rsidP="4D811932" w:rsidRDefault="4D811932" w14:paraId="69733DE3" w14:textId="5E0A5B19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Representation</w:t>
            </w:r>
          </w:p>
          <w:p w:rsidR="4D811932" w:rsidP="4D811932" w:rsidRDefault="4D811932" w14:paraId="4339363B" w14:textId="41FFFDBE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Nondiscrimination</w:t>
            </w:r>
          </w:p>
          <w:p w:rsidR="4D811932" w:rsidP="4D811932" w:rsidRDefault="4D811932" w14:paraId="085D30FF" w14:textId="0642D157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Duty-Free Lunch (might be statutory)</w:t>
            </w:r>
          </w:p>
          <w:p w:rsidR="4D811932" w:rsidP="4D811932" w:rsidRDefault="4D811932" w14:paraId="752DBBA8" w14:textId="0081F386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Transfers (voluntary &amp; involuntary)</w:t>
            </w:r>
          </w:p>
          <w:p w:rsidR="4D811932" w:rsidP="4D811932" w:rsidRDefault="4D811932" w14:paraId="39909D17" w14:textId="1C90D4B5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Seniority Rights</w:t>
            </w:r>
          </w:p>
          <w:p w:rsidR="4D811932" w:rsidP="4D811932" w:rsidRDefault="4D811932" w14:paraId="36B1DF5C" w14:textId="6F530A17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Reduction in Force/Layoffs/Recall Rights</w:t>
            </w:r>
          </w:p>
          <w:p w:rsidR="4D811932" w:rsidP="4D811932" w:rsidRDefault="4D811932" w14:paraId="5E0AE91B" w14:textId="4B34660F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Personnel Files</w:t>
            </w:r>
          </w:p>
          <w:p w:rsidR="4D811932" w:rsidP="4D811932" w:rsidRDefault="4D811932" w14:paraId="5ACCF682" w14:textId="25A34033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Leave </w:t>
            </w:r>
          </w:p>
          <w:p w:rsidR="4D811932" w:rsidP="4D811932" w:rsidRDefault="4D811932" w14:paraId="119B1299" w14:textId="6D2A753C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Holidays </w:t>
            </w:r>
          </w:p>
          <w:p w:rsidR="4D811932" w:rsidP="4D811932" w:rsidRDefault="4D811932" w14:paraId="18ECB06F" w14:textId="37CA598A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Health and Safety provisions</w:t>
            </w:r>
          </w:p>
          <w:p w:rsidR="4D811932" w:rsidP="4D811932" w:rsidRDefault="4D811932" w14:paraId="693F4BD0" w14:textId="243925C0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Salary</w:t>
            </w:r>
          </w:p>
          <w:p w:rsidR="4D811932" w:rsidP="4D811932" w:rsidRDefault="4D811932" w14:paraId="0FC3FE5E" w14:textId="17448312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Health Insurance</w:t>
            </w:r>
          </w:p>
          <w:p w:rsidR="4D811932" w:rsidP="4D811932" w:rsidRDefault="4D811932" w14:paraId="442F0E39" w14:textId="762F81CA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Dues Deduction </w:t>
            </w:r>
          </w:p>
          <w:p w:rsidR="4D811932" w:rsidP="4D811932" w:rsidRDefault="4D811932" w14:paraId="786D1785" w14:textId="6A7E9820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Successor Contract</w:t>
            </w:r>
          </w:p>
          <w:p w:rsidR="4D811932" w:rsidP="4D811932" w:rsidRDefault="4D811932" w14:paraId="578E48B5" w14:textId="5E0CAEEC">
            <w:pPr>
              <w:pStyle w:val="ListParagraph"/>
              <w:numPr>
                <w:ilvl w:val="0"/>
                <w:numId w:val="17"/>
              </w:numPr>
              <w:spacing w:line="240" w:lineRule="exact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D811932" w:rsidR="4D811932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Duration Clause</w:t>
            </w:r>
          </w:p>
          <w:p w:rsidR="4D811932" w:rsidP="4D811932" w:rsidRDefault="4D811932" w14:paraId="0DAA0A59" w14:textId="6A7ABE3C">
            <w:pPr>
              <w:pStyle w:val="Normal"/>
              <w:spacing w:line="240" w:lineRule="exact"/>
              <w:ind w:left="0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</w:p>
          <w:p w:rsidR="4D811932" w:rsidP="4D811932" w:rsidRDefault="4D811932" w14:paraId="597C088C" w14:textId="65DA1046">
            <w:pPr>
              <w:pStyle w:val="Normal"/>
              <w:spacing w:line="240" w:lineRule="exact"/>
              <w:ind w:left="0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</w:p>
          <w:p w:rsidR="416DCF26" w:rsidP="416DCF26" w:rsidRDefault="416DCF26" w14:paraId="0188A95B" w14:textId="11DC1A40">
            <w:pPr>
              <w:pStyle w:val="Normal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</w:pPr>
          </w:p>
          <w:p w:rsidR="416DCF26" w:rsidP="416DCF26" w:rsidRDefault="416DCF26" w14:paraId="4B5F271F" w14:textId="6681D693">
            <w:pPr>
              <w:pStyle w:val="Normal"/>
              <w:rPr>
                <w:rFonts w:ascii="Calibri" w:hAnsi="Calibri" w:eastAsia="Calibri" w:cs="Calibri"/>
                <w:noProof w:val="0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5 min</w:t>
            </w:r>
            <w:proofErr w:type="gramStart"/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….Take</w:t>
            </w:r>
            <w:proofErr w:type="gramEnd"/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 5 min and write down 3 additional topics that have been areas of concern/need final written clarification regarding your local/district relations that must be in the 1st contract</w:t>
            </w:r>
          </w:p>
          <w:p w:rsidR="416DCF26" w:rsidP="416DCF26" w:rsidRDefault="416DCF26" w14:paraId="0A669A54" w14:textId="6BCE7F68">
            <w:pPr>
              <w:pStyle w:val="Normal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</w:pPr>
          </w:p>
          <w:p w:rsidR="416DCF26" w:rsidP="416DCF26" w:rsidRDefault="416DCF26" w14:paraId="079421B4" w14:textId="34A7E82D">
            <w:pPr>
              <w:pStyle w:val="Normal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</w:pPr>
            <w:r w:rsidRPr="416DCF26" w:rsidR="416DCF26">
              <w:rPr>
                <w:rFonts w:ascii="Calibri" w:hAnsi="Calibri" w:eastAsia="Calibri" w:cs="Calibri"/>
                <w:b w:val="1"/>
                <w:bCs w:val="1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5 mi</w:t>
            </w:r>
            <w:r w:rsidRPr="416DCF26" w:rsidR="416DCF26">
              <w:rPr>
                <w:rFonts w:ascii="Calibri" w:hAnsi="Calibri" w:eastAsia="Calibri" w:cs="Calibri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n.</w:t>
            </w:r>
            <w:proofErr w:type="gramStart"/>
            <w:r w:rsidRPr="416DCF26" w:rsidR="416DCF26">
              <w:rPr>
                <w:rFonts w:ascii="Calibri" w:hAnsi="Calibri" w:eastAsia="Calibri" w:cs="Calibri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..Key</w:t>
            </w:r>
            <w:proofErr w:type="gramEnd"/>
            <w:r w:rsidRPr="416DCF26" w:rsidR="416DCF26">
              <w:rPr>
                <w:rFonts w:ascii="Calibri" w:hAnsi="Calibri" w:eastAsia="Calibri" w:cs="Calibri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 xml:space="preserve"> Take Aways:</w:t>
            </w:r>
          </w:p>
          <w:p w:rsidR="416DCF26" w:rsidP="416DCF26" w:rsidRDefault="416DCF26" w14:paraId="5DAFA321" w14:textId="303C9AA2">
            <w:pPr>
              <w:pStyle w:val="Normal"/>
              <w:ind w:left="0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-Internal concepts and protocols re Bargaining and the Bargaining Team must be in the Local Constitution and Bylaws</w:t>
            </w:r>
          </w:p>
          <w:p w:rsidR="416DCF26" w:rsidP="416DCF26" w:rsidRDefault="416DCF26" w14:paraId="58BD4DEF" w14:textId="5D97A4AD">
            <w:pPr>
              <w:pStyle w:val="Normal"/>
              <w:spacing w:line="240" w:lineRule="exact"/>
              <w:ind w:left="0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416DCF26" w:rsidR="416DCF2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-Each person on the bargaining table team should have an active role</w:t>
            </w:r>
          </w:p>
          <w:p w:rsidR="416DCF26" w:rsidP="416DCF26" w:rsidRDefault="416DCF26" w14:paraId="75C57203" w14:textId="24997B95">
            <w:pPr>
              <w:pStyle w:val="Normal"/>
              <w:spacing w:line="240" w:lineRule="exact"/>
              <w:ind w:left="0"/>
              <w:jc w:val="left"/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noProof w:val="0"/>
                <w:color w:val="465562"/>
                <w:sz w:val="24"/>
                <w:szCs w:val="24"/>
                <w:lang w:val="en-US"/>
              </w:rPr>
            </w:pPr>
            <w:r w:rsidRPr="6602A9F6" w:rsidR="6602A9F6">
              <w:rPr>
                <w:rFonts w:ascii="Euphemia" w:hAnsi="Euphemia" w:eastAsia="Euphemia" w:cs="Euphemia"/>
                <w:b w:val="0"/>
                <w:bCs w:val="0"/>
                <w:i w:val="0"/>
                <w:iCs w:val="0"/>
                <w:caps w:val="0"/>
                <w:smallCaps w:val="0"/>
                <w:strike w:val="0"/>
                <w:dstrike w:val="0"/>
                <w:noProof w:val="0"/>
                <w:color w:val="465562"/>
                <w:sz w:val="24"/>
                <w:szCs w:val="24"/>
                <w:u w:val="none"/>
                <w:vertAlign w:val="superscript"/>
                <w:lang w:val="en-US"/>
              </w:rPr>
              <w:t>-There are important topics that must be in the 1st contract because the   topics immediately and directly impact the lives of members on a daily basis during the school year</w:t>
            </w:r>
          </w:p>
          <w:p w:rsidR="00B24D0A" w:rsidP="416DCF26" w:rsidRDefault="00B24D0A" w14:paraId="233A9864" w14:textId="1D374617">
            <w:pPr>
              <w:rPr>
                <w:sz w:val="24"/>
                <w:szCs w:val="24"/>
              </w:rPr>
            </w:pPr>
          </w:p>
          <w:p w:rsidR="28118D1E" w:rsidP="28118D1E" w:rsidRDefault="28118D1E" w14:paraId="6C918494" w14:textId="266DDDDD"/>
        </w:tc>
        <w:tc>
          <w:tcPr>
            <w:tcW w:w="2495" w:type="dxa"/>
            <w:tcMar/>
          </w:tcPr>
          <w:p w:rsidR="28118D1E" w:rsidP="28118D1E" w:rsidRDefault="28118D1E" w14:paraId="76776DE7" w14:textId="3DB6F984"/>
        </w:tc>
      </w:tr>
      <w:tr w:rsidR="00494085" w:rsidTr="6602A9F6" w14:paraId="0BFD6EB0" w14:textId="77777777">
        <w:tc>
          <w:tcPr>
            <w:tcW w:w="1395" w:type="dxa"/>
            <w:tcMar/>
          </w:tcPr>
          <w:p w:rsidR="00494085" w:rsidP="00494085" w:rsidRDefault="28118D1E" w14:paraId="2A40A77E" w14:textId="77777777">
            <w:r w:rsidR="0479E40A">
              <w:rPr/>
              <w:t xml:space="preserve">9:10-10:30 </w:t>
            </w:r>
          </w:p>
          <w:p w:rsidR="0479E40A" w:rsidP="0479E40A" w:rsidRDefault="0479E40A" w14:paraId="7AF2C74D" w14:textId="5BBF7B91">
            <w:pPr>
              <w:pStyle w:val="Normal"/>
            </w:pPr>
            <w:r w:rsidR="0479E40A">
              <w:rPr/>
              <w:t>Zac</w:t>
            </w:r>
          </w:p>
          <w:p w:rsidR="00B24D0A" w:rsidP="00494085" w:rsidRDefault="00B24D0A" w14:paraId="06424E1E" w14:textId="77777777">
            <w:r w:rsidRPr="00B24D0A">
              <w:drawing>
                <wp:inline distT="0" distB="0" distL="0" distR="0" wp14:anchorId="6E46D293" wp14:editId="2E0937D5">
                  <wp:extent cx="739775" cy="415925"/>
                  <wp:effectExtent l="0" t="0" r="3175" b="3175"/>
                  <wp:docPr id="18" name="Picture 1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23B6905D" w14:textId="77777777"/>
          <w:p w:rsidR="00CC3E66" w:rsidP="00494085" w:rsidRDefault="00CC3E66" w14:paraId="46BA5C0C" w14:textId="77777777">
            <w:r w:rsidRPr="00CC3E66">
              <w:drawing>
                <wp:inline distT="0" distB="0" distL="0" distR="0" wp14:anchorId="32E3C36D" wp14:editId="66CCEE62">
                  <wp:extent cx="739775" cy="415925"/>
                  <wp:effectExtent l="0" t="0" r="3175" b="3175"/>
                  <wp:docPr id="19" name="Picture 1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32803C1C" w14:textId="77777777"/>
          <w:p w:rsidR="00CC3E66" w:rsidP="00494085" w:rsidRDefault="00CC3E66" w14:paraId="25B06629" w14:textId="123A99E7"/>
          <w:p w:rsidR="00CC3E66" w:rsidP="00494085" w:rsidRDefault="00CC3E66" w14:paraId="43D485B0" w14:textId="77777777"/>
          <w:p w:rsidR="00CC3E66" w:rsidP="00494085" w:rsidRDefault="00CC3E66" w14:paraId="7962EEE8" w14:textId="1CD260AA">
            <w:r w:rsidRPr="00CC3E66">
              <w:drawing>
                <wp:inline distT="0" distB="0" distL="0" distR="0" wp14:anchorId="4DD30F55" wp14:editId="350004D9">
                  <wp:extent cx="739775" cy="415925"/>
                  <wp:effectExtent l="0" t="0" r="3175" b="3175"/>
                  <wp:docPr id="20" name="Picture 2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557CDF32" w14:textId="77777777"/>
          <w:p w:rsidR="00CC3E66" w:rsidP="00494085" w:rsidRDefault="00CC3E66" w14:paraId="39CA04B8" w14:textId="77777777"/>
          <w:p w:rsidR="00CC3E66" w:rsidP="00494085" w:rsidRDefault="00CC3E66" w14:paraId="2B41BFCB" w14:textId="77777777">
            <w:r w:rsidRPr="00CC3E66">
              <w:drawing>
                <wp:inline distT="0" distB="0" distL="0" distR="0" wp14:anchorId="295218A2" wp14:editId="4D87C79B">
                  <wp:extent cx="739775" cy="415925"/>
                  <wp:effectExtent l="0" t="0" r="3175" b="3175"/>
                  <wp:docPr id="21" name="Picture 2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41AAF61A" w14:textId="4E4FCADA"/>
          <w:p w:rsidR="00CC3E66" w:rsidP="00494085" w:rsidRDefault="00CC3E66" w14:paraId="6625DBDE" w14:textId="582C9AC9"/>
          <w:p w:rsidR="00CC3E66" w:rsidP="00494085" w:rsidRDefault="00CC3E66" w14:paraId="423AF859" w14:textId="6A3219DD"/>
          <w:p w:rsidR="00CC3E66" w:rsidP="00494085" w:rsidRDefault="00CC3E66" w14:paraId="1F17113F" w14:textId="77777777"/>
          <w:p w:rsidR="00CC3E66" w:rsidP="00494085" w:rsidRDefault="00CC3E66" w14:paraId="48B31462" w14:textId="0E7F1505"/>
          <w:p w:rsidR="00CC3E66" w:rsidP="00494085" w:rsidRDefault="00CC3E66" w14:paraId="0215625B" w14:textId="77777777"/>
          <w:p w:rsidR="00CC3E66" w:rsidP="00494085" w:rsidRDefault="00CC3E66" w14:paraId="3364FA2F" w14:textId="77777777"/>
          <w:p w:rsidR="00CC3E66" w:rsidP="00494085" w:rsidRDefault="00CC3E66" w14:paraId="1E471AAA" w14:textId="77777777"/>
          <w:p w:rsidR="00CC3E66" w:rsidP="00494085" w:rsidRDefault="00CC3E66" w14:paraId="407F9D07" w14:textId="77777777"/>
          <w:p w:rsidR="00CC3E66" w:rsidP="00494085" w:rsidRDefault="00CC3E66" w14:paraId="213DD369" w14:textId="77777777"/>
          <w:p w:rsidR="00CC3E66" w:rsidP="00494085" w:rsidRDefault="00CC3E66" w14:paraId="5113E55A" w14:textId="77777777"/>
          <w:p w:rsidR="00CC3E66" w:rsidP="00494085" w:rsidRDefault="00CC3E66" w14:paraId="5ED60AEB" w14:textId="77777777"/>
          <w:p w:rsidR="00CC3E66" w:rsidP="00494085" w:rsidRDefault="00CC3E66" w14:paraId="722ECC51" w14:textId="77777777"/>
          <w:p w:rsidR="00CC3E66" w:rsidP="00494085" w:rsidRDefault="00CC3E66" w14:paraId="6286B753" w14:textId="77777777"/>
          <w:p w:rsidR="00CC3E66" w:rsidP="00494085" w:rsidRDefault="00CC3E66" w14:paraId="651693C1" w14:textId="77777777"/>
          <w:p w:rsidR="00CC3E66" w:rsidP="00494085" w:rsidRDefault="00CC3E66" w14:paraId="0C900D82" w14:textId="77777777"/>
          <w:p w:rsidR="00CC3E66" w:rsidP="00494085" w:rsidRDefault="00CC3E66" w14:paraId="44B0BF6F" w14:textId="77777777">
            <w:r w:rsidRPr="00CC3E66">
              <w:drawing>
                <wp:inline distT="0" distB="0" distL="0" distR="0" wp14:anchorId="46C20881" wp14:editId="1CCD1D4C">
                  <wp:extent cx="739775" cy="415925"/>
                  <wp:effectExtent l="0" t="0" r="3175" b="3175"/>
                  <wp:docPr id="23" name="Picture 2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7866FD55" w14:textId="77777777"/>
          <w:p w:rsidR="00CC3E66" w:rsidP="00494085" w:rsidRDefault="00CC3E66" w14:paraId="065094A0" w14:textId="77777777"/>
          <w:p w:rsidR="00CC3E66" w:rsidP="00494085" w:rsidRDefault="00CC3E66" w14:paraId="6DB68A21" w14:textId="77777777"/>
          <w:p w:rsidR="00CC3E66" w:rsidP="00494085" w:rsidRDefault="00CC3E66" w14:paraId="45D4AD96" w14:textId="77777777"/>
          <w:p w:rsidR="00CC3E66" w:rsidP="00494085" w:rsidRDefault="00CC3E66" w14:paraId="170D2F8F" w14:textId="77777777"/>
          <w:p w:rsidR="00CC3E66" w:rsidP="00494085" w:rsidRDefault="00CC3E66" w14:paraId="7EC6739C" w14:textId="77777777"/>
          <w:p w:rsidR="00CC3E66" w:rsidP="00494085" w:rsidRDefault="00CC3E66" w14:paraId="4462A7FD" w14:textId="77777777"/>
          <w:p w:rsidR="00CC3E66" w:rsidP="00494085" w:rsidRDefault="00CC3E66" w14:paraId="0743488D" w14:textId="77777777"/>
          <w:p w:rsidR="00CC3E66" w:rsidP="00494085" w:rsidRDefault="00CC3E66" w14:paraId="628CB373" w14:textId="77777777"/>
          <w:p w:rsidR="00CC3E66" w:rsidP="00494085" w:rsidRDefault="00CC3E66" w14:paraId="3664EF91" w14:textId="77777777"/>
          <w:p w:rsidR="00CC3E66" w:rsidP="00494085" w:rsidRDefault="00CC3E66" w14:paraId="24FEBF1A" w14:textId="77777777"/>
          <w:p w:rsidR="00CC3E66" w:rsidP="00494085" w:rsidRDefault="00CC3E66" w14:paraId="0EDC5382" w14:textId="77777777"/>
          <w:p w:rsidR="00CC3E66" w:rsidP="00494085" w:rsidRDefault="00CC3E66" w14:paraId="3472D3F4" w14:textId="77777777"/>
          <w:p w:rsidR="00CC3E66" w:rsidP="00494085" w:rsidRDefault="00CC3E66" w14:paraId="0F43EB0F" w14:textId="77777777"/>
          <w:p w:rsidR="00CC3E66" w:rsidP="00494085" w:rsidRDefault="00CC3E66" w14:paraId="5ED2E9A7" w14:textId="6285F544">
            <w:r w:rsidRPr="00CC3E66">
              <w:drawing>
                <wp:inline distT="0" distB="0" distL="0" distR="0" wp14:anchorId="481F258B" wp14:editId="6DF0184A">
                  <wp:extent cx="739775" cy="415925"/>
                  <wp:effectExtent l="0" t="0" r="3175" b="3175"/>
                  <wp:docPr id="22" name="Picture 2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7D3B8F13" w14:textId="77777777"/>
          <w:p w:rsidR="00CC3E66" w:rsidP="00494085" w:rsidRDefault="00CC3E66" w14:paraId="7545FDDC" w14:textId="77777777"/>
          <w:p w:rsidR="00CC3E66" w:rsidP="00494085" w:rsidRDefault="00CC3E66" w14:paraId="39EE655A" w14:textId="77777777">
            <w:r w:rsidRPr="00CC3E66">
              <w:drawing>
                <wp:inline distT="0" distB="0" distL="0" distR="0" wp14:anchorId="2F0FA3C0" wp14:editId="0609C79B">
                  <wp:extent cx="739775" cy="415925"/>
                  <wp:effectExtent l="0" t="0" r="3175" b="3175"/>
                  <wp:docPr id="24" name="Picture 2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CC3E66" w:rsidP="00494085" w:rsidRDefault="00CC3E66" w14:paraId="552E7058" w14:textId="77777777"/>
          <w:p w:rsidR="00CC3E66" w:rsidP="00494085" w:rsidRDefault="00CC3E66" w14:paraId="589862EA" w14:textId="77777777"/>
          <w:p w:rsidR="00CC3E66" w:rsidP="00494085" w:rsidRDefault="00CC3E66" w14:paraId="54E3BE62" w14:textId="77777777"/>
          <w:p w:rsidR="00CC3E66" w:rsidP="00494085" w:rsidRDefault="00CC3E66" w14:paraId="2D73F117" w14:textId="77777777"/>
          <w:p w:rsidR="00CC3E66" w:rsidP="00494085" w:rsidRDefault="00CC3E66" w14:paraId="234CB0A4" w14:textId="77777777"/>
          <w:p w:rsidR="00CC3E66" w:rsidP="00494085" w:rsidRDefault="00CC3E66" w14:paraId="018A4495" w14:textId="77777777"/>
          <w:p w:rsidR="00CC3E66" w:rsidP="00494085" w:rsidRDefault="00CC3E66" w14:paraId="41502B56" w14:textId="3555EC1A">
            <w:r w:rsidRPr="00CC3E66">
              <w:drawing>
                <wp:inline distT="0" distB="0" distL="0" distR="0" wp14:anchorId="3C4F7271" wp14:editId="4EE64074">
                  <wp:extent cx="739775" cy="415925"/>
                  <wp:effectExtent l="0" t="0" r="3175" b="3175"/>
                  <wp:docPr id="25" name="Picture 2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bookmarkStart w:name="_GoBack" w:id="0"/>
            <w:bookmarkEnd w:id="0"/>
          </w:p>
        </w:tc>
        <w:tc>
          <w:tcPr>
            <w:tcW w:w="1620" w:type="dxa"/>
            <w:tcMar/>
          </w:tcPr>
          <w:p w:rsidR="00494085" w:rsidP="00494085" w:rsidRDefault="00494085" w14:paraId="3B9B633D" w14:textId="111D8F6A">
            <w:r>
              <w:t xml:space="preserve">What is the roadmap to a first contract? </w:t>
            </w:r>
          </w:p>
        </w:tc>
        <w:tc>
          <w:tcPr>
            <w:tcW w:w="1710" w:type="dxa"/>
            <w:gridSpan w:val="2"/>
            <w:tcMar/>
          </w:tcPr>
          <w:p w:rsidR="00494085" w:rsidP="00494085" w:rsidRDefault="00494085" w14:paraId="1E569C48" w14:textId="77777777">
            <w:pPr>
              <w:rPr>
                <w:color w:val="auto"/>
              </w:rPr>
            </w:pPr>
          </w:p>
          <w:p w:rsidR="00494085" w:rsidP="00494085" w:rsidRDefault="00494085" w14:paraId="7BB62A87" w14:textId="77777777">
            <w:pPr>
              <w:rPr>
                <w:color w:val="auto"/>
              </w:rPr>
            </w:pPr>
            <w:r w:rsidRPr="6ABCFAE2">
              <w:rPr>
                <w:color w:val="auto"/>
              </w:rPr>
              <w:t xml:space="preserve">Strategies Step to Win a Collective Bargaining Agreement </w:t>
            </w:r>
          </w:p>
          <w:p w:rsidR="00494085" w:rsidP="00494085" w:rsidRDefault="00494085" w14:paraId="168A7BF9" w14:textId="77777777">
            <w:pPr>
              <w:rPr>
                <w:color w:val="auto"/>
              </w:rPr>
            </w:pPr>
          </w:p>
          <w:p w:rsidR="00494085" w:rsidP="00494085" w:rsidRDefault="00494085" w14:paraId="59C2CDE8" w14:textId="77777777">
            <w:pPr>
              <w:rPr>
                <w:color w:val="auto"/>
              </w:rPr>
            </w:pPr>
            <w:r w:rsidRPr="6ABCFAE2">
              <w:rPr>
                <w:color w:val="auto"/>
              </w:rPr>
              <w:t xml:space="preserve">Roadmap to Collective Bargaining  </w:t>
            </w:r>
          </w:p>
          <w:p w:rsidR="00494085" w:rsidP="00494085" w:rsidRDefault="00494085" w14:paraId="21621DF1" w14:textId="77777777">
            <w:pPr>
              <w:rPr>
                <w:color w:val="auto"/>
              </w:rPr>
            </w:pPr>
          </w:p>
          <w:p w:rsidR="00494085" w:rsidP="00494085" w:rsidRDefault="00494085" w14:paraId="4C23662A" w14:textId="77777777">
            <w:pPr>
              <w:rPr>
                <w:color w:val="auto"/>
              </w:rPr>
            </w:pPr>
            <w:r>
              <w:rPr>
                <w:color w:val="auto"/>
              </w:rPr>
              <w:t>Participants bring –</w:t>
            </w:r>
          </w:p>
          <w:p w:rsidR="00494085" w:rsidP="00494085" w:rsidRDefault="00494085" w14:paraId="05133B45" w14:textId="77777777">
            <w:pPr>
              <w:rPr>
                <w:color w:val="auto"/>
              </w:rPr>
            </w:pPr>
            <w:r>
              <w:rPr>
                <w:color w:val="auto"/>
              </w:rPr>
              <w:t>List of all locals with membership density</w:t>
            </w:r>
          </w:p>
          <w:p w:rsidR="00494085" w:rsidP="00494085" w:rsidRDefault="00494085" w14:paraId="4DD569A8" w14:textId="77777777">
            <w:pPr>
              <w:rPr>
                <w:color w:val="auto"/>
              </w:rPr>
            </w:pPr>
          </w:p>
          <w:p w:rsidR="00494085" w:rsidP="00494085" w:rsidRDefault="00494085" w14:paraId="0F433697" w14:textId="77777777">
            <w:pPr>
              <w:rPr>
                <w:color w:val="auto"/>
              </w:rPr>
            </w:pPr>
            <w:r>
              <w:rPr>
                <w:color w:val="auto"/>
              </w:rPr>
              <w:t>Building Lists and Leader Lists</w:t>
            </w:r>
          </w:p>
          <w:p w:rsidR="00494085" w:rsidP="00494085" w:rsidRDefault="00494085" w14:paraId="2091E931" w14:textId="77777777">
            <w:pPr>
              <w:rPr>
                <w:color w:val="auto"/>
              </w:rPr>
            </w:pPr>
          </w:p>
          <w:p w:rsidR="00494085" w:rsidP="00494085" w:rsidRDefault="00494085" w14:paraId="18ABC855" w14:textId="77777777">
            <w:r w:rsidRPr="6ABCFAE2">
              <w:rPr>
                <w:color w:val="auto"/>
              </w:rPr>
              <w:t xml:space="preserve">Rules and Regulations that Exist in Order for you to Bargain </w:t>
            </w:r>
          </w:p>
          <w:p w:rsidR="00494085" w:rsidP="00494085" w:rsidRDefault="00494085" w14:paraId="11311BF4" w14:textId="77777777">
            <w:pPr>
              <w:rPr>
                <w:color w:val="auto"/>
              </w:rPr>
            </w:pPr>
          </w:p>
          <w:p w:rsidR="00494085" w:rsidP="00494085" w:rsidRDefault="00494085" w14:paraId="533AE6FD" w14:textId="77777777"/>
        </w:tc>
        <w:tc>
          <w:tcPr>
            <w:tcW w:w="7650" w:type="dxa"/>
            <w:gridSpan w:val="2"/>
            <w:tcMar/>
          </w:tcPr>
          <w:p w:rsidR="00494085" w:rsidP="00494085" w:rsidRDefault="00494085" w14:paraId="240A2686" w14:textId="2F832AA4">
            <w:pPr>
              <w:pStyle w:val="Heading5"/>
              <w:keepLines w:val="0"/>
              <w:spacing w:before="0" w:after="0"/>
              <w:outlineLvl w:val="4"/>
            </w:pPr>
            <w:r w:rsidR="1357E2B5">
              <w:rPr/>
              <w:t xml:space="preserve">60 Minutes Your Roadmap to Collective Bargaining </w:t>
            </w:r>
            <w:r w:rsidRPr="1357E2B5" w:rsidR="1357E2B5">
              <w:rPr>
                <w:highlight w:val="yellow"/>
              </w:rPr>
              <w:t>break in the space-time continuum has gifted us a bonus 20 minutes here</w:t>
            </w:r>
          </w:p>
          <w:p w:rsidR="00E62579" w:rsidP="0479E40A" w:rsidRDefault="00E62579" w14:paraId="75EE8161" w14:textId="0FF86334">
            <w:pPr>
              <w:spacing w:line="259" w:lineRule="auto"/>
              <w:rPr>
                <w:b w:val="1"/>
                <w:bCs w:val="1"/>
              </w:rPr>
            </w:pPr>
            <w:r w:rsidRPr="0479E40A" w:rsidR="0479E40A">
              <w:rPr>
                <w:b w:val="1"/>
                <w:bCs w:val="1"/>
              </w:rPr>
              <w:t xml:space="preserve">First Section Boss Problems and Worker Solutions 20 </w:t>
            </w:r>
            <w:r w:rsidRPr="0479E40A" w:rsidR="0479E40A">
              <w:rPr>
                <w:b w:val="1"/>
                <w:bCs w:val="1"/>
              </w:rPr>
              <w:t>Minutes</w:t>
            </w:r>
          </w:p>
          <w:p w:rsidR="28118D1E" w:rsidP="28118D1E" w:rsidRDefault="00E62579" w14:paraId="7EBADCA7" w14:textId="5E762822">
            <w:pPr>
              <w:spacing w:line="259" w:lineRule="auto"/>
            </w:pPr>
            <w:r>
              <w:rPr>
                <w:b/>
              </w:rPr>
              <w:t>3</w:t>
            </w:r>
            <w:r w:rsidRPr="00E62579">
              <w:rPr>
                <w:b/>
              </w:rPr>
              <w:t xml:space="preserve"> Minutes Introduction and Directions for Whole Group</w:t>
            </w:r>
            <w:r>
              <w:t xml:space="preserve"> - </w:t>
            </w:r>
            <w:r w:rsidR="28118D1E">
              <w:t>Knowing what we need in a 1</w:t>
            </w:r>
            <w:r w:rsidRPr="28118D1E" w:rsidR="28118D1E">
              <w:rPr>
                <w:vertAlign w:val="superscript"/>
              </w:rPr>
              <w:t>st</w:t>
            </w:r>
            <w:r w:rsidR="28118D1E">
              <w:t xml:space="preserve"> contract, how will the boss react or try to disrupt that? </w:t>
            </w:r>
            <w:r>
              <w:t xml:space="preserve"> </w:t>
            </w:r>
          </w:p>
          <w:p w:rsidRPr="001E7CCA" w:rsidR="00494085" w:rsidP="00494085" w:rsidRDefault="00494085" w14:paraId="693E2FB3" w14:textId="77777777">
            <w:r w:rsidR="1357E2B5">
              <w:rPr/>
              <w:t>“What are all the ways the boss jacks up/take advantage the workers?”  Divide into groups of (</w:t>
            </w:r>
            <w:r w:rsidRPr="1357E2B5" w:rsidR="1357E2B5">
              <w:rPr>
                <w:highlight w:val="yellow"/>
              </w:rPr>
              <w:t>SIZE</w:t>
            </w:r>
            <w:r w:rsidR="1357E2B5">
              <w:rPr/>
              <w:t xml:space="preserve">) and put up the issues on a piece of poster paper. Create a column for the problems the boss creates and a column for how collective bargaining could solve the issues. </w:t>
            </w:r>
          </w:p>
          <w:p w:rsidR="00494085" w:rsidP="00494085" w:rsidRDefault="00494085" w14:paraId="11B8E0D7" w14:textId="2E90EEB0">
            <w:r w:rsidR="1357E2B5">
              <w:rPr/>
              <w:t xml:space="preserve">Chart up your answers and look for what is the same. Come to consensus on your top 4 issues. What could be the solutions you could bargain to what the boss is doing? </w:t>
            </w:r>
            <w:r w:rsidRPr="1357E2B5" w:rsidR="1357E2B5">
              <w:rPr>
                <w:highlight w:val="yellow"/>
              </w:rPr>
              <w:t>Are we asking for bargaining solutions to boss antics, or solutions to get through boss antics to bargaining?</w:t>
            </w:r>
          </w:p>
          <w:p w:rsidR="00E62579" w:rsidP="00494085" w:rsidRDefault="00E62579" w14:paraId="7A24BDDA" w14:textId="35DB6103"/>
          <w:p w:rsidR="00E62579" w:rsidP="00E62579" w:rsidRDefault="00E62579" w14:paraId="0B7C8FD4" w14:textId="77777777">
            <w:pPr>
              <w:pStyle w:val="Heading5"/>
              <w:keepLines w:val="0"/>
              <w:spacing w:before="0" w:after="0"/>
              <w:outlineLvl w:val="4"/>
            </w:pPr>
            <w:r w:rsidRPr="00E62579">
              <w:t>15 Minutes Group Work Time</w:t>
            </w:r>
            <w:r>
              <w:t xml:space="preserve"> Chart and Discuss</w:t>
            </w:r>
          </w:p>
          <w:p w:rsidR="00E62579" w:rsidP="00E62579" w:rsidRDefault="00E62579" w14:paraId="28FFC4F7" w14:textId="77777777">
            <w:pPr>
              <w:pStyle w:val="Heading5"/>
              <w:keepLines w:val="0"/>
              <w:spacing w:before="0" w:after="0"/>
              <w:outlineLvl w:val="4"/>
            </w:pPr>
          </w:p>
          <w:p w:rsidRPr="00E62579" w:rsidR="00494085" w:rsidP="00E62579" w:rsidRDefault="00E62579" w14:paraId="2B321812" w14:textId="5278F589">
            <w:pPr>
              <w:pStyle w:val="Heading5"/>
              <w:keepLines w:val="0"/>
              <w:spacing w:before="0" w:after="0"/>
            </w:pPr>
            <w:r w:rsidRPr="00E62579">
              <w:rPr>
                <w:bCs/>
                <w:i/>
                <w:iCs/>
              </w:rPr>
              <w:t>2 Minute Whole group</w:t>
            </w:r>
            <w:r>
              <w:rPr>
                <w:b w:val="0"/>
                <w:bCs/>
                <w:i/>
                <w:iCs/>
              </w:rPr>
              <w:t xml:space="preserve"> </w:t>
            </w:r>
            <w:r w:rsidRPr="6ABCFAE2" w:rsidR="00494085">
              <w:rPr>
                <w:bCs/>
                <w:i/>
                <w:iCs/>
              </w:rPr>
              <w:t>K</w:t>
            </w:r>
            <w:r w:rsidRPr="6ABCFAE2" w:rsidR="00494085">
              <w:rPr>
                <w:bCs/>
              </w:rPr>
              <w:t>ey Take Away:</w:t>
            </w:r>
            <w:r w:rsidR="00494085">
              <w:t xml:space="preserve"> </w:t>
            </w:r>
            <w:r w:rsidRPr="00E62579" w:rsidR="00494085">
              <w:rPr>
                <w:b w:val="0"/>
              </w:rPr>
              <w:t>Currently we tinker with Decisive Power and we capitulate to get what we want. We want to move to a place where we have collective power to demand, win, and protect</w:t>
            </w:r>
          </w:p>
          <w:p w:rsidRPr="001E7CCA" w:rsidR="00494085" w:rsidP="00494085" w:rsidRDefault="00494085" w14:paraId="3BD2443B" w14:textId="77777777"/>
          <w:p w:rsidR="00494085" w:rsidP="00494085" w:rsidRDefault="00E62579" w14:paraId="0C904F2C" w14:textId="32B03875">
            <w:pPr>
              <w:pStyle w:val="Heading5"/>
              <w:keepLines w:val="0"/>
              <w:spacing w:before="0" w:after="0"/>
              <w:outlineLvl w:val="4"/>
            </w:pPr>
            <w:r>
              <w:t xml:space="preserve">Second Section </w:t>
            </w:r>
            <w:proofErr w:type="gramStart"/>
            <w:r w:rsidR="00494085">
              <w:t>What</w:t>
            </w:r>
            <w:proofErr w:type="gramEnd"/>
            <w:r w:rsidR="00494085">
              <w:t xml:space="preserve"> is the Roadmap (40 minutes)</w:t>
            </w:r>
          </w:p>
          <w:p w:rsidR="00E62579" w:rsidP="00E62579" w:rsidRDefault="00E62579" w14:paraId="02DADD06" w14:textId="672F4D8E"/>
          <w:p w:rsidRPr="00E62579" w:rsidR="00494085" w:rsidP="00E62579" w:rsidRDefault="00E62579" w14:paraId="173A0641" w14:textId="659BB132">
            <w:pPr>
              <w:pStyle w:val="Heading5"/>
              <w:keepLines w:val="0"/>
              <w:spacing w:before="0" w:after="0"/>
            </w:pPr>
            <w:r w:rsidRPr="00E62579">
              <w:t xml:space="preserve">3 Minutes Introduction and Content  to whole group  </w:t>
            </w:r>
          </w:p>
          <w:p w:rsidR="00494085" w:rsidP="00494085" w:rsidRDefault="00494085" w14:paraId="280EB917" w14:textId="353705F8">
            <w:r>
              <w:t xml:space="preserve">Knowing the rules of engagement and being able to convey this is a core to setting our membership teams on a pathway to success. We want you to </w:t>
            </w:r>
            <w:r w:rsidR="00E62579">
              <w:t xml:space="preserve">develop a plan for what your state or </w:t>
            </w:r>
            <w:proofErr w:type="gramStart"/>
            <w:r w:rsidR="00E62579">
              <w:t>local  needs</w:t>
            </w:r>
            <w:proofErr w:type="gramEnd"/>
            <w:r w:rsidR="00E62579">
              <w:t xml:space="preserve"> to do to get to the Collective Bargaining</w:t>
            </w:r>
            <w:r>
              <w:t xml:space="preserve"> table. What is your local </w:t>
            </w:r>
            <w:proofErr w:type="gramStart"/>
            <w:r>
              <w:t>process.</w:t>
            </w:r>
            <w:proofErr w:type="gramEnd"/>
            <w:r>
              <w:t xml:space="preserve"> Looking at the O2B roadmap and using the information from the prior presentation, what is your </w:t>
            </w:r>
            <w:proofErr w:type="gramStart"/>
            <w:r w:rsidR="00E62579">
              <w:t xml:space="preserve">roadmap </w:t>
            </w:r>
            <w:r>
              <w:t xml:space="preserve"> to</w:t>
            </w:r>
            <w:proofErr w:type="gramEnd"/>
            <w:r>
              <w:t xml:space="preserve"> the bargaining table? </w:t>
            </w:r>
          </w:p>
          <w:p w:rsidR="00494085" w:rsidP="00494085" w:rsidRDefault="00494085" w14:paraId="57DF7A26" w14:textId="77777777">
            <w:r>
              <w:t xml:space="preserve">Combine the rules you know apply and how many members (potential and active) in the local you are focusing on. </w:t>
            </w:r>
          </w:p>
          <w:p w:rsidR="00494085" w:rsidP="00494085" w:rsidRDefault="00494085" w14:paraId="335DF8FE" w14:textId="77777777"/>
          <w:p w:rsidR="00494085" w:rsidP="00494085" w:rsidRDefault="00494085" w14:paraId="37260569" w14:textId="77777777">
            <w:r>
              <w:t xml:space="preserve">Your map should clearly show the following: </w:t>
            </w:r>
          </w:p>
          <w:p w:rsidR="00494085" w:rsidP="00494085" w:rsidRDefault="00494085" w14:paraId="48AA5E84" w14:textId="77777777">
            <w:pPr>
              <w:pStyle w:val="ListParagraph"/>
              <w:numPr>
                <w:ilvl w:val="0"/>
                <w:numId w:val="12"/>
              </w:numPr>
            </w:pPr>
            <w:r>
              <w:t>Who are the decision maker (school board, state board, county council, etc.), what decision do they make?</w:t>
            </w:r>
          </w:p>
          <w:p w:rsidR="00494085" w:rsidP="00494085" w:rsidRDefault="00494085" w14:paraId="4AF8D1D5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How do the members indicate their support or interest (formally) with the decision makers? </w:t>
            </w:r>
          </w:p>
          <w:p w:rsidR="00494085" w:rsidP="00494085" w:rsidRDefault="00494085" w14:paraId="4696B717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What happens if you get denied on your petition for recognition? </w:t>
            </w:r>
          </w:p>
          <w:p w:rsidR="00494085" w:rsidP="00494085" w:rsidRDefault="00494085" w14:paraId="1EFAB79D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What are the deadlines, if any? </w:t>
            </w:r>
          </w:p>
          <w:p w:rsidR="00494085" w:rsidP="00494085" w:rsidRDefault="00494085" w14:paraId="1362B5BD" w14:textId="77777777">
            <w:pPr>
              <w:pStyle w:val="ListParagraph"/>
              <w:numPr>
                <w:ilvl w:val="0"/>
                <w:numId w:val="12"/>
              </w:numPr>
            </w:pPr>
            <w:r>
              <w:t>What is the minimum support workers have to show to win recognition?</w:t>
            </w:r>
          </w:p>
          <w:p w:rsidR="00494085" w:rsidP="00494085" w:rsidRDefault="00494085" w14:paraId="4CE2D3E0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What do you have to do to be ready to get recognition? </w:t>
            </w:r>
          </w:p>
          <w:p w:rsidR="00494085" w:rsidP="00494085" w:rsidRDefault="00494085" w14:paraId="34E70567" w14:textId="77777777">
            <w:pPr>
              <w:pStyle w:val="ListParagraph"/>
              <w:numPr>
                <w:ilvl w:val="0"/>
                <w:numId w:val="12"/>
              </w:numPr>
            </w:pPr>
            <w:r>
              <w:t>Add some thoughts on time to do each step (1 month, 2 months, etc.)</w:t>
            </w:r>
          </w:p>
          <w:p w:rsidR="00494085" w:rsidP="00494085" w:rsidRDefault="00494085" w14:paraId="1DC70FC5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How many members are in your unit? </w:t>
            </w:r>
          </w:p>
          <w:p w:rsidR="00494085" w:rsidP="00494085" w:rsidRDefault="00494085" w14:paraId="78B4B9C0" w14:textId="77777777">
            <w:pPr>
              <w:pStyle w:val="ListParagraph"/>
              <w:numPr>
                <w:ilvl w:val="0"/>
                <w:numId w:val="12"/>
              </w:numPr>
            </w:pPr>
            <w:r>
              <w:t>How many work sites?</w:t>
            </w:r>
          </w:p>
          <w:p w:rsidR="00494085" w:rsidP="00494085" w:rsidRDefault="00494085" w14:paraId="4846FC00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How many leaders do you need? </w:t>
            </w:r>
          </w:p>
          <w:p w:rsidR="00494085" w:rsidP="00494085" w:rsidRDefault="00494085" w14:paraId="663E7293" w14:textId="77777777">
            <w:pPr>
              <w:pStyle w:val="ListParagraph"/>
              <w:numPr>
                <w:ilvl w:val="0"/>
                <w:numId w:val="12"/>
              </w:numPr>
            </w:pPr>
            <w:r>
              <w:t xml:space="preserve">What will you do to test your </w:t>
            </w:r>
            <w:proofErr w:type="gramStart"/>
            <w:r>
              <w:t>leaderships</w:t>
            </w:r>
            <w:proofErr w:type="gramEnd"/>
            <w:r>
              <w:t xml:space="preserve"> team ability to move people? </w:t>
            </w:r>
          </w:p>
          <w:p w:rsidR="00494085" w:rsidP="00494085" w:rsidRDefault="00494085" w14:paraId="04BE64CC" w14:textId="77777777">
            <w:r>
              <w:t xml:space="preserve"> </w:t>
            </w:r>
          </w:p>
          <w:p w:rsidR="00494085" w:rsidP="00494085" w:rsidRDefault="00E62579" w14:paraId="172D8F19" w14:textId="674141CC">
            <w:r w:rsidRPr="00E62579">
              <w:rPr>
                <w:b/>
              </w:rPr>
              <w:t>15 Minutes Individual draft on Chart Paper</w:t>
            </w:r>
            <w:r>
              <w:t xml:space="preserve"> -  As an individual first – make a rough draft of your roa</w:t>
            </w:r>
            <w:r w:rsidR="00494085">
              <w:t>dmap  (15 minutes)</w:t>
            </w:r>
          </w:p>
          <w:p w:rsidR="00494085" w:rsidP="00494085" w:rsidRDefault="00494085" w14:paraId="3AF48F25" w14:textId="304FA4E2"/>
          <w:p w:rsidR="00494085" w:rsidP="00494085" w:rsidRDefault="00E62579" w14:paraId="53244480" w14:textId="0A684934">
            <w:r w:rsidRPr="00E62579">
              <w:rPr>
                <w:b/>
              </w:rPr>
              <w:t>12 Minutes to move and Share with others</w:t>
            </w:r>
            <w:r>
              <w:t xml:space="preserve"> - </w:t>
            </w:r>
            <w:r w:rsidR="00494085">
              <w:t>Find states that have similar laws as yours (groups no bigger tha</w:t>
            </w:r>
            <w:r>
              <w:t xml:space="preserve">n 3) and share your road maps. </w:t>
            </w:r>
          </w:p>
          <w:p w:rsidR="00E257CE" w:rsidP="00494085" w:rsidRDefault="00E257CE" w14:paraId="504199CD" w14:textId="7FB63EB0"/>
          <w:p w:rsidR="00E257CE" w:rsidP="00494085" w:rsidRDefault="00E62579" w14:paraId="0D8FD163" w14:textId="58589C2C">
            <w:pPr>
              <w:rPr>
                <w:b w:val="1"/>
                <w:bCs w:val="1"/>
              </w:rPr>
            </w:pPr>
            <w:r w:rsidRPr="6602A9F6" w:rsidR="6602A9F6">
              <w:rPr>
                <w:b w:val="1"/>
                <w:bCs w:val="1"/>
              </w:rPr>
              <w:t xml:space="preserve">20 Minutes – </w:t>
            </w:r>
            <w:r w:rsidR="6602A9F6">
              <w:rPr/>
              <w:t xml:space="preserve">NOW THAT YOU HAVE some input from others, develop a </w:t>
            </w:r>
            <w:r w:rsidRPr="6602A9F6" w:rsidR="6602A9F6">
              <w:rPr>
                <w:b w:val="1"/>
                <w:bCs w:val="1"/>
              </w:rPr>
              <w:t xml:space="preserve">Timeline for CB (18-24 months) that includes as much detail as possible.  A way to get you started might be to </w:t>
            </w:r>
            <w:r w:rsidRPr="6602A9F6" w:rsidR="6602A9F6">
              <w:rPr>
                <w:b w:val="1"/>
                <w:bCs w:val="1"/>
              </w:rPr>
              <w:t>work</w:t>
            </w:r>
            <w:r w:rsidRPr="6602A9F6" w:rsidR="6602A9F6">
              <w:rPr>
                <w:b w:val="1"/>
                <w:bCs w:val="1"/>
              </w:rPr>
              <w:t xml:space="preserve"> backwards. </w:t>
            </w:r>
          </w:p>
          <w:p w:rsidR="00881CDE" w:rsidP="00881CDE" w:rsidRDefault="00881CDE" w14:paraId="5A61C8A3" w14:textId="2094DA77">
            <w:pPr>
              <w:pStyle w:val="ListParagraph"/>
              <w:numPr>
                <w:ilvl w:val="0"/>
                <w:numId w:val="12"/>
              </w:numPr>
              <w:rPr>
                <w:b/>
                <w:bCs/>
              </w:rPr>
            </w:pPr>
            <w:r>
              <w:rPr>
                <w:b/>
                <w:bCs/>
              </w:rPr>
              <w:t xml:space="preserve">Write out timeline with deadlines for your campaign </w:t>
            </w:r>
          </w:p>
          <w:p w:rsidRPr="00881CDE" w:rsidR="00881CDE" w:rsidP="00CA3A04" w:rsidRDefault="00881CDE" w14:paraId="2242489B" w14:textId="3621E52C">
            <w:pPr>
              <w:pStyle w:val="ListParagraph"/>
              <w:numPr>
                <w:ilvl w:val="0"/>
                <w:numId w:val="12"/>
              </w:numPr>
            </w:pPr>
            <w:r w:rsidRPr="00881CDE">
              <w:rPr>
                <w:b/>
                <w:bCs/>
              </w:rPr>
              <w:t xml:space="preserve">Ensure to build your team </w:t>
            </w:r>
          </w:p>
          <w:p w:rsidR="00881CDE" w:rsidP="00881CDE" w:rsidRDefault="00881CDE" w14:paraId="4D61902A" w14:textId="77777777">
            <w:pPr>
              <w:pStyle w:val="ListParagraph"/>
            </w:pPr>
          </w:p>
          <w:p w:rsidR="00494085" w:rsidP="00494085" w:rsidRDefault="00494085" w14:paraId="3164B5F9" w14:textId="77777777"/>
          <w:p w:rsidR="00494085" w:rsidP="00494085" w:rsidRDefault="00494085" w14:paraId="7FA5D244" w14:textId="77777777">
            <w:r w:rsidRPr="6ABCFAE2">
              <w:rPr>
                <w:b/>
                <w:bCs/>
              </w:rPr>
              <w:t>Key Take Away:</w:t>
            </w:r>
          </w:p>
          <w:p w:rsidR="00494085" w:rsidP="00494085" w:rsidRDefault="00494085" w14:paraId="17807F7B" w14:textId="77777777">
            <w:pPr>
              <w:pStyle w:val="ListParagraph"/>
              <w:numPr>
                <w:ilvl w:val="0"/>
                <w:numId w:val="11"/>
              </w:numPr>
            </w:pPr>
            <w:r>
              <w:t xml:space="preserve">You need a diverse, trusted/respected, large, stable, committed team to generate the power to make it to the bargaining table. </w:t>
            </w:r>
          </w:p>
          <w:p w:rsidR="00494085" w:rsidP="00494085" w:rsidRDefault="00494085" w14:paraId="37A74011" w14:textId="77777777">
            <w:pPr>
              <w:pStyle w:val="ListParagraph"/>
              <w:numPr>
                <w:ilvl w:val="0"/>
                <w:numId w:val="11"/>
              </w:numPr>
            </w:pPr>
            <w:r>
              <w:t xml:space="preserve">Knowing your pathway to win CB is critical to giving strategic and campaign advice to leaders. </w:t>
            </w:r>
          </w:p>
          <w:p w:rsidR="00494085" w:rsidP="00494085" w:rsidRDefault="00494085" w14:paraId="2651905D" w14:textId="77777777">
            <w:pPr>
              <w:pStyle w:val="ListParagraph"/>
              <w:numPr>
                <w:ilvl w:val="0"/>
                <w:numId w:val="11"/>
              </w:numPr>
            </w:pPr>
            <w:r>
              <w:t xml:space="preserve">You need to set deadlines for your work, especially where there are no statutory limits. Your team needs to know there is a timeline for this work. </w:t>
            </w:r>
          </w:p>
          <w:p w:rsidR="00494085" w:rsidP="00494085" w:rsidRDefault="00494085" w14:paraId="221BFE81" w14:textId="77777777">
            <w:pPr>
              <w:pStyle w:val="ListParagraph"/>
              <w:numPr>
                <w:ilvl w:val="0"/>
                <w:numId w:val="11"/>
              </w:numPr>
            </w:pPr>
            <w:r>
              <w:t>More people invited, identified, and doing the work of the union</w:t>
            </w:r>
          </w:p>
          <w:p w:rsidR="00494085" w:rsidP="00494085" w:rsidRDefault="00494085" w14:paraId="26FF4F9D" w14:textId="77777777">
            <w:pPr>
              <w:pStyle w:val="ListParagraph"/>
              <w:numPr>
                <w:ilvl w:val="0"/>
                <w:numId w:val="11"/>
              </w:numPr>
            </w:pPr>
            <w:r>
              <w:t>You can’t have power if your reach and ability to activate the entire unit is under 65%.</w:t>
            </w:r>
          </w:p>
          <w:p w:rsidR="00494085" w:rsidP="00494085" w:rsidRDefault="00494085" w14:paraId="2B9E0F15" w14:textId="77777777">
            <w:pPr>
              <w:pStyle w:val="ListParagraph"/>
              <w:numPr>
                <w:ilvl w:val="0"/>
                <w:numId w:val="11"/>
              </w:numPr>
            </w:pPr>
            <w:r>
              <w:t>Power is built from shared relationships between workers doing authentic work on teams across worksites and with other allies.</w:t>
            </w:r>
          </w:p>
          <w:p w:rsidR="00494085" w:rsidP="00494085" w:rsidRDefault="00494085" w14:paraId="15BC4ADC" w14:textId="243287F7">
            <w:pPr>
              <w:pStyle w:val="ListParagraph"/>
              <w:numPr>
                <w:ilvl w:val="0"/>
                <w:numId w:val="11"/>
              </w:numPr>
            </w:pPr>
            <w:r w:rsidRPr="6ABCFAE2">
              <w:rPr>
                <w:b/>
                <w:bCs/>
                <w:i/>
                <w:iCs/>
              </w:rPr>
              <w:t xml:space="preserve">The real win is not a bargaining agreement – it is a union with enough power to win the demands that materially improve the lives of members and students. </w:t>
            </w:r>
          </w:p>
        </w:tc>
        <w:tc>
          <w:tcPr>
            <w:tcW w:w="2495" w:type="dxa"/>
            <w:tcMar/>
          </w:tcPr>
          <w:p w:rsidR="00494085" w:rsidP="00494085" w:rsidRDefault="00494085" w14:paraId="73909051" w14:textId="77777777"/>
        </w:tc>
      </w:tr>
      <w:tr w:rsidR="00494085" w:rsidTr="6602A9F6" w14:paraId="36B24BD6" w14:textId="77777777">
        <w:tc>
          <w:tcPr>
            <w:tcW w:w="1395" w:type="dxa"/>
            <w:tcMar/>
          </w:tcPr>
          <w:p w:rsidR="00494085" w:rsidP="00494085" w:rsidRDefault="008F5F0A" w14:paraId="045D0764" w14:textId="77777777">
            <w:r w:rsidR="0479E40A">
              <w:rPr/>
              <w:t>10:30-11:00</w:t>
            </w:r>
          </w:p>
          <w:p w:rsidR="0479E40A" w:rsidP="0479E40A" w:rsidRDefault="0479E40A" w14:paraId="4542EB18" w14:textId="5D47B5F1">
            <w:pPr>
              <w:pStyle w:val="Normal"/>
            </w:pPr>
            <w:r w:rsidR="0479E40A">
              <w:rPr/>
              <w:t>Sara</w:t>
            </w:r>
          </w:p>
          <w:p w:rsidR="00F077D6" w:rsidP="00494085" w:rsidRDefault="00F077D6" w14:paraId="4255D675" w14:textId="77777777">
            <w:r>
              <w:drawing>
                <wp:inline wp14:editId="55C19D86" wp14:anchorId="3A129826">
                  <wp:extent cx="739775" cy="415925"/>
                  <wp:effectExtent l="0" t="0" r="3175" b="3175"/>
                  <wp:docPr id="11" name="Picture 11" title=""/>
                  <wp:cNvGraphicFramePr>
                    <a:graphicFrameLocks noChangeAspect="1"/>
                  </wp:cNvGraphicFramePr>
                  <a:graphic>
                    <a:graphicData uri="http://schemas.openxmlformats.org/drawingml/2006/picture">
                      <pic:pic>
                        <pic:nvPicPr>
                          <pic:cNvPr id="0" name="Picture 11"/>
                          <pic:cNvPicPr/>
                        </pic:nvPicPr>
                        <pic:blipFill>
                          <a:blip r:embed="R92c077ba073b462a">
                            <a:extLst>
                              <a:ext xmlns:a="http://schemas.openxmlformats.org/drawingml/2006/main" uri="{28A0092B-C50C-407E-A947-70E740481C1C}">
                                <a14:useLocalDpi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 rot="0" flipH="0" flipV="0"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F077D6" w:rsidP="00494085" w:rsidRDefault="00B24D0A" w14:paraId="0730A329" w14:textId="77777777">
            <w:r>
              <w:drawing>
                <wp:inline wp14:editId="09ED9A2D" wp14:anchorId="06EF526E">
                  <wp:extent cx="739775" cy="415925"/>
                  <wp:effectExtent l="0" t="0" r="3175" b="3175"/>
                  <wp:docPr id="12" name="Picture 12" title=""/>
                  <wp:cNvGraphicFramePr>
                    <a:graphicFrameLocks noChangeAspect="1"/>
                  </wp:cNvGraphicFramePr>
                  <a:graphic>
                    <a:graphicData uri="http://schemas.openxmlformats.org/drawingml/2006/picture">
                      <pic:pic>
                        <pic:nvPicPr>
                          <pic:cNvPr id="0" name="Picture 12"/>
                          <pic:cNvPicPr/>
                        </pic:nvPicPr>
                        <pic:blipFill>
                          <a:blip r:embed="R807b83c7ed624253">
                            <a:extLst>
                              <a:ext xmlns:a="http://schemas.openxmlformats.org/drawingml/2006/main" uri="{28A0092B-C50C-407E-A947-70E740481C1C}">
                                <a14:useLocalDpi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 rot="0" flipH="0" flipV="0"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B24D0A" w:rsidP="00494085" w:rsidRDefault="00B24D0A" w14:paraId="15ECCED5" w14:textId="77777777"/>
          <w:p w:rsidR="00B24D0A" w:rsidP="00494085" w:rsidRDefault="00B24D0A" w14:paraId="14DB530C" w14:textId="77777777">
            <w:r>
              <w:drawing>
                <wp:inline wp14:editId="02D28DFC" wp14:anchorId="36C6C5D6">
                  <wp:extent cx="739775" cy="415925"/>
                  <wp:effectExtent l="0" t="0" r="3175" b="3175"/>
                  <wp:docPr id="13" name="Picture 13" title=""/>
                  <wp:cNvGraphicFramePr>
                    <a:graphicFrameLocks noChangeAspect="1"/>
                  </wp:cNvGraphicFramePr>
                  <a:graphic>
                    <a:graphicData uri="http://schemas.openxmlformats.org/drawingml/2006/picture">
                      <pic:pic>
                        <pic:nvPicPr>
                          <pic:cNvPr id="0" name="Picture 13"/>
                          <pic:cNvPicPr/>
                        </pic:nvPicPr>
                        <pic:blipFill>
                          <a:blip r:embed="Rc565d08749ce4326">
                            <a:extLst>
                              <a:ext xmlns:a="http://schemas.openxmlformats.org/drawingml/2006/main" uri="{28A0092B-C50C-407E-A947-70E740481C1C}">
                                <a14:useLocalDpi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 rot="0" flipH="0" flipV="0"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B24D0A" w:rsidP="00494085" w:rsidRDefault="00B24D0A" w14:paraId="538A1DB6" w14:textId="77777777">
            <w:r w:rsidRPr="00B24D0A">
              <w:drawing>
                <wp:inline distT="0" distB="0" distL="0" distR="0" wp14:anchorId="248B87F3" wp14:editId="17EB2A41">
                  <wp:extent cx="739775" cy="415925"/>
                  <wp:effectExtent l="0" t="0" r="3175" b="3175"/>
                  <wp:docPr id="14" name="Picture 1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B24D0A" w:rsidP="00494085" w:rsidRDefault="00B24D0A" w14:paraId="7D8BFF75" w14:textId="77777777"/>
          <w:p w:rsidR="00B24D0A" w:rsidP="00494085" w:rsidRDefault="00B24D0A" w14:paraId="5BF3BB17" w14:textId="25A1D255">
            <w:r w:rsidRPr="00B24D0A">
              <w:drawing>
                <wp:inline distT="0" distB="0" distL="0" distR="0" wp14:anchorId="72AC178A" wp14:editId="4F0FFB3F">
                  <wp:extent cx="739775" cy="415925"/>
                  <wp:effectExtent l="0" t="0" r="3175" b="3175"/>
                  <wp:docPr id="15" name="Picture 1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B24D0A" w:rsidP="00494085" w:rsidRDefault="00B24D0A" w14:paraId="4C0ED926" w14:textId="0D5C8C44"/>
          <w:p w:rsidR="00B24D0A" w:rsidP="00494085" w:rsidRDefault="00B24D0A" w14:paraId="327DC5F3" w14:textId="19177ABC">
            <w:r w:rsidRPr="00B24D0A">
              <w:drawing>
                <wp:inline distT="0" distB="0" distL="0" distR="0" wp14:anchorId="47217545" wp14:editId="699CC349">
                  <wp:extent cx="739775" cy="415925"/>
                  <wp:effectExtent l="0" t="0" r="3175" b="3175"/>
                  <wp:docPr id="16" name="Picture 1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B24D0A" w:rsidP="00494085" w:rsidRDefault="00B24D0A" w14:paraId="34CC4DF2" w14:textId="4F30C936"/>
          <w:p w:rsidR="00B24D0A" w:rsidP="00B24D0A" w:rsidRDefault="00B24D0A" w14:paraId="4563223D" w14:textId="1141EDF1">
            <w:r w:rsidRPr="00B24D0A">
              <w:drawing>
                <wp:inline distT="0" distB="0" distL="0" distR="0" wp14:anchorId="5A04F52F" wp14:editId="0B3EF4D4">
                  <wp:extent cx="739775" cy="415925"/>
                  <wp:effectExtent l="0" t="0" r="3175" b="3175"/>
                  <wp:docPr id="17" name="Picture 1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620" w:type="dxa"/>
            <w:tcMar/>
          </w:tcPr>
          <w:p w:rsidR="00494085" w:rsidP="00494085" w:rsidRDefault="00CF729D" w14:paraId="072562CB" w14:textId="664871D3">
            <w:r>
              <w:t>Theory of Change</w:t>
            </w:r>
          </w:p>
        </w:tc>
        <w:tc>
          <w:tcPr>
            <w:tcW w:w="1710" w:type="dxa"/>
            <w:gridSpan w:val="2"/>
            <w:tcMar/>
          </w:tcPr>
          <w:p w:rsidR="00494085" w:rsidP="00494085" w:rsidRDefault="00494085" w14:paraId="404BB70D" w14:textId="77777777"/>
        </w:tc>
        <w:tc>
          <w:tcPr>
            <w:tcW w:w="7650" w:type="dxa"/>
            <w:gridSpan w:val="2"/>
            <w:tcMar/>
          </w:tcPr>
          <w:p w:rsidR="00494085" w:rsidP="0479E40A" w:rsidRDefault="00F077D6" w14:paraId="1DE0C7F8" w14:textId="71E71AFD">
            <w:pPr>
              <w:rPr>
                <w:b w:val="1"/>
                <w:bCs w:val="1"/>
              </w:rPr>
            </w:pPr>
            <w:r w:rsidRPr="0479E40A" w:rsidR="0479E40A">
              <w:rPr>
                <w:b w:val="1"/>
                <w:bCs w:val="1"/>
              </w:rPr>
              <w:t xml:space="preserve">30 Minutes </w:t>
            </w:r>
            <w:r w:rsidRPr="0479E40A" w:rsidR="0479E40A">
              <w:rPr>
                <w:b w:val="1"/>
                <w:bCs w:val="1"/>
              </w:rPr>
              <w:t>Theory of Change</w:t>
            </w:r>
          </w:p>
          <w:p w:rsidR="00B24D0A" w:rsidP="00494085" w:rsidRDefault="00B24D0A" w14:paraId="3F34E97B" w14:textId="77777777"/>
          <w:p w:rsidR="00B24D0A" w:rsidP="00494085" w:rsidRDefault="00B24D0A" w14:paraId="317A9D46" w14:textId="04795EC2">
            <w:r>
              <w:t xml:space="preserve">Work Backwards - that is a lot of work – how do you get more and more people </w:t>
            </w:r>
            <w:proofErr w:type="gramStart"/>
            <w:r>
              <w:t>engaged ?</w:t>
            </w:r>
            <w:proofErr w:type="gramEnd"/>
            <w:r>
              <w:t xml:space="preserve">  </w:t>
            </w:r>
          </w:p>
          <w:p w:rsidR="00B24D0A" w:rsidP="00494085" w:rsidRDefault="00B24D0A" w14:paraId="1F932E8A" w14:textId="77777777"/>
          <w:p w:rsidR="00B24D0A" w:rsidP="00494085" w:rsidRDefault="00B24D0A" w14:paraId="4A035944" w14:textId="7E806AEE">
            <w:r>
              <w:t xml:space="preserve">You invite and agitate around a WHY that meets the needs and values of the people you are inviting.  You need a story about that why that is authentic and succinctly communicates what you are doing.  This is a theory of change. </w:t>
            </w:r>
          </w:p>
          <w:p w:rsidR="00B24D0A" w:rsidP="00494085" w:rsidRDefault="00B24D0A" w14:paraId="3AADA07F" w14:textId="4522F71A">
            <w:r>
              <w:t xml:space="preserve">An organizing theory of change is even more specific.  </w:t>
            </w:r>
          </w:p>
          <w:p w:rsidR="00B24D0A" w:rsidP="00494085" w:rsidRDefault="00B24D0A" w14:paraId="5E414B0A" w14:textId="1C80DDBA"/>
          <w:p w:rsidR="00881CDE" w:rsidP="00494085" w:rsidRDefault="00881CDE" w14:paraId="1B7EC80C" w14:textId="7B32050D">
            <w:r>
              <w:t xml:space="preserve"> </w:t>
            </w:r>
          </w:p>
          <w:p w:rsidR="00CF729D" w:rsidP="00494085" w:rsidRDefault="00CF729D" w14:paraId="3B0128C6" w14:textId="77F7CBCF">
            <w:r>
              <w:t xml:space="preserve">Write a theory of change for your </w:t>
            </w:r>
            <w:r w:rsidR="00881CDE">
              <w:t>campaign.</w:t>
            </w:r>
            <w:r>
              <w:t xml:space="preserve"> </w:t>
            </w:r>
          </w:p>
          <w:p w:rsidR="00B24D0A" w:rsidP="00494085" w:rsidRDefault="00B24D0A" w14:paraId="7852CCDE" w14:textId="2A9C360F"/>
          <w:p w:rsidR="00B24D0A" w:rsidP="00494085" w:rsidRDefault="00B24D0A" w14:paraId="23BFECBA" w14:textId="77777777"/>
          <w:p w:rsidR="00B24D0A" w:rsidP="00494085" w:rsidRDefault="00B24D0A" w14:paraId="6610958F" w14:textId="77777777"/>
          <w:p w:rsidR="00B24D0A" w:rsidP="00494085" w:rsidRDefault="00B24D0A" w14:paraId="35901206" w14:textId="77777777"/>
          <w:p w:rsidR="00B24D0A" w:rsidP="00494085" w:rsidRDefault="00B24D0A" w14:paraId="3F41EABD" w14:textId="77777777"/>
          <w:p w:rsidR="00B24D0A" w:rsidP="00494085" w:rsidRDefault="00B24D0A" w14:paraId="2E2D8C1D" w14:textId="77777777"/>
          <w:p w:rsidR="00B24D0A" w:rsidP="00494085" w:rsidRDefault="00B24D0A" w14:paraId="45D2945F" w14:textId="0CE0FBEE">
            <w:r>
              <w:t xml:space="preserve">Coach that into an organizing theory of change. </w:t>
            </w:r>
          </w:p>
          <w:p w:rsidR="00CF729D" w:rsidP="00494085" w:rsidRDefault="00CF729D" w14:paraId="1DD8E0FE" w14:textId="77777777"/>
          <w:p w:rsidR="00B24D0A" w:rsidP="00494085" w:rsidRDefault="00B24D0A" w14:paraId="79E1484A" w14:textId="3C76F965"/>
          <w:p w:rsidR="00B24D0A" w:rsidP="00494085" w:rsidRDefault="00B24D0A" w14:paraId="3B4A59B4" w14:textId="77777777"/>
          <w:p w:rsidR="00B24D0A" w:rsidP="00494085" w:rsidRDefault="00B24D0A" w14:paraId="420BB0EC" w14:textId="77777777"/>
          <w:p w:rsidR="00B24D0A" w:rsidP="00494085" w:rsidRDefault="00B24D0A" w14:paraId="17CD23AF" w14:textId="39DACAC8">
            <w:r>
              <w:t>Key Points –</w:t>
            </w:r>
          </w:p>
          <w:p w:rsidRPr="00B24D0A" w:rsidR="00000000" w:rsidP="00B24D0A" w:rsidRDefault="00A50EC4" w14:paraId="60BD901B" w14:textId="66EFDEC1">
            <w:pPr>
              <w:numPr>
                <w:ilvl w:val="0"/>
                <w:numId w:val="13"/>
              </w:numPr>
            </w:pPr>
            <w:r w:rsidRPr="00B24D0A">
              <w:t xml:space="preserve">People need to know why they are </w:t>
            </w:r>
            <w:r w:rsidRPr="00B24D0A" w:rsidR="00B24D0A">
              <w:t>engaging</w:t>
            </w:r>
            <w:r w:rsidRPr="00B24D0A">
              <w:t>.</w:t>
            </w:r>
          </w:p>
          <w:p w:rsidRPr="00B24D0A" w:rsidR="00000000" w:rsidP="00B24D0A" w:rsidRDefault="00A50EC4" w14:paraId="634E3BA4" w14:textId="77777777">
            <w:pPr>
              <w:numPr>
                <w:ilvl w:val="0"/>
                <w:numId w:val="13"/>
              </w:numPr>
            </w:pPr>
            <w:r w:rsidRPr="00B24D0A">
              <w:t xml:space="preserve">Theories of change succinctly describe why – they tell the story. </w:t>
            </w:r>
          </w:p>
          <w:p w:rsidR="00B24D0A" w:rsidP="00494085" w:rsidRDefault="00B24D0A" w14:paraId="33BA3521" w14:textId="639CF76E"/>
        </w:tc>
        <w:tc>
          <w:tcPr>
            <w:tcW w:w="2495" w:type="dxa"/>
            <w:tcMar/>
          </w:tcPr>
          <w:p w:rsidR="00494085" w:rsidP="00494085" w:rsidRDefault="00494085" w14:paraId="099510CD" w14:textId="77777777"/>
        </w:tc>
      </w:tr>
      <w:tr w:rsidR="00494085" w:rsidTr="6602A9F6" w14:paraId="02C30242" w14:textId="77777777">
        <w:tc>
          <w:tcPr>
            <w:tcW w:w="1395" w:type="dxa"/>
            <w:shd w:val="clear" w:color="auto" w:fill="E7E6E6" w:themeFill="background2"/>
            <w:tcMar/>
          </w:tcPr>
          <w:p w:rsidR="00494085" w:rsidP="00494085" w:rsidRDefault="00494085" w14:paraId="6DB7340C" w14:textId="77777777">
            <w:r>
              <w:t>11:00-11:15</w:t>
            </w:r>
          </w:p>
          <w:p w:rsidR="00F077D6" w:rsidP="00494085" w:rsidRDefault="00F077D6" w14:paraId="148C01C6" w14:textId="4E14F133">
            <w:r w:rsidRPr="00F077D6">
              <w:drawing>
                <wp:inline distT="0" distB="0" distL="0" distR="0" wp14:anchorId="14761F60" wp14:editId="129E644B">
                  <wp:extent cx="739775" cy="415925"/>
                  <wp:effectExtent l="0" t="0" r="3175" b="3175"/>
                  <wp:docPr id="8" name="Picture 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3475" w:type="dxa"/>
            <w:gridSpan w:val="6"/>
            <w:shd w:val="clear" w:color="auto" w:fill="E7E6E6" w:themeFill="background2"/>
            <w:tcMar/>
          </w:tcPr>
          <w:p w:rsidRPr="005068AA" w:rsidR="00494085" w:rsidP="00494085" w:rsidRDefault="00494085" w14:paraId="5A2CC65F" w14:textId="77777777">
            <w:pPr>
              <w:rPr>
                <w:b/>
              </w:rPr>
            </w:pPr>
            <w:r w:rsidRPr="005068AA">
              <w:rPr>
                <w:b/>
              </w:rPr>
              <w:t>BREAK</w:t>
            </w:r>
          </w:p>
        </w:tc>
      </w:tr>
      <w:tr w:rsidR="00494085" w:rsidTr="6602A9F6" w14:paraId="6694201D" w14:textId="77777777">
        <w:tc>
          <w:tcPr>
            <w:tcW w:w="1395" w:type="dxa"/>
            <w:tcMar/>
          </w:tcPr>
          <w:p w:rsidR="00494085" w:rsidP="00494085" w:rsidRDefault="00F077D6" w14:paraId="332D34FC" w14:textId="77777777">
            <w:r w:rsidR="51753F52">
              <w:rPr/>
              <w:t>11:15-12:00</w:t>
            </w:r>
          </w:p>
          <w:p w:rsidR="51753F52" w:rsidP="51753F52" w:rsidRDefault="51753F52" w14:paraId="54285C09" w14:textId="5C59E4BC">
            <w:pPr>
              <w:pStyle w:val="Normal"/>
            </w:pPr>
            <w:r w:rsidR="51753F52">
              <w:rPr/>
              <w:t>Heidi</w:t>
            </w:r>
          </w:p>
          <w:p w:rsidR="00F077D6" w:rsidP="00494085" w:rsidRDefault="00F077D6" w14:paraId="67337154" w14:textId="77777777">
            <w:r w:rsidRPr="00F077D6">
              <w:drawing>
                <wp:inline distT="0" distB="0" distL="0" distR="0" wp14:anchorId="4F48155F" wp14:editId="1B68C8F6">
                  <wp:extent cx="739775" cy="415925"/>
                  <wp:effectExtent l="0" t="0" r="3175" b="3175"/>
                  <wp:docPr id="10" name="Picture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F077D6" w:rsidP="00494085" w:rsidRDefault="00F077D6" w14:paraId="3F163702" w14:textId="77777777"/>
          <w:p w:rsidR="00F077D6" w:rsidP="00494085" w:rsidRDefault="00F077D6" w14:paraId="192BD6B4" w14:textId="77777777"/>
          <w:p w:rsidR="00F077D6" w:rsidP="00494085" w:rsidRDefault="00F077D6" w14:paraId="7D5A6C68" w14:textId="0D8C54D4">
            <w:r w:rsidRPr="00F077D6">
              <w:drawing>
                <wp:inline distT="0" distB="0" distL="0" distR="0" wp14:anchorId="5B9F0CD3" wp14:editId="7FBBE340">
                  <wp:extent cx="739775" cy="415925"/>
                  <wp:effectExtent l="0" t="0" r="3175" b="3175"/>
                  <wp:docPr id="6" name="Picture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620" w:type="dxa"/>
            <w:tcMar/>
          </w:tcPr>
          <w:p w:rsidR="00494085" w:rsidP="00494085" w:rsidRDefault="00494085" w14:paraId="10FDD31C" w14:textId="77777777"/>
        </w:tc>
        <w:tc>
          <w:tcPr>
            <w:tcW w:w="1710" w:type="dxa"/>
            <w:gridSpan w:val="2"/>
            <w:tcMar/>
          </w:tcPr>
          <w:p w:rsidR="00494085" w:rsidP="00494085" w:rsidRDefault="00494085" w14:paraId="7498A06D" w14:textId="77777777"/>
        </w:tc>
        <w:tc>
          <w:tcPr>
            <w:tcW w:w="7650" w:type="dxa"/>
            <w:gridSpan w:val="2"/>
            <w:tcMar/>
          </w:tcPr>
          <w:p w:rsidR="00494085" w:rsidP="00494085" w:rsidRDefault="00F077D6" w14:paraId="0A0467EC" w14:textId="747F3145">
            <w:r>
              <w:t xml:space="preserve">45 Minutes </w:t>
            </w:r>
            <w:r w:rsidR="28118D1E">
              <w:t xml:space="preserve">Work on your back home plan </w:t>
            </w:r>
          </w:p>
          <w:p w:rsidR="00EE0EDB" w:rsidP="28118D1E" w:rsidRDefault="28118D1E" w14:paraId="775D64E7" w14:textId="7E827780">
            <w:pPr>
              <w:pStyle w:val="ListParagraph"/>
              <w:numPr>
                <w:ilvl w:val="0"/>
                <w:numId w:val="11"/>
              </w:numPr>
              <w:spacing w:line="259" w:lineRule="auto"/>
            </w:pPr>
            <w:r>
              <w:t>Triage Chart</w:t>
            </w:r>
          </w:p>
          <w:p w:rsidR="00EE0EDB" w:rsidP="28118D1E" w:rsidRDefault="28118D1E" w14:paraId="00D756BC" w14:textId="35D798D8">
            <w:pPr>
              <w:pStyle w:val="ListParagraph"/>
              <w:numPr>
                <w:ilvl w:val="0"/>
                <w:numId w:val="11"/>
              </w:numPr>
              <w:spacing w:line="259" w:lineRule="auto"/>
            </w:pPr>
            <w:r>
              <w:t>Top Left corner: things you will do before the end of the school year, who’s doing it, and resources needed to complete</w:t>
            </w:r>
          </w:p>
          <w:p w:rsidR="00EE0EDB" w:rsidP="28118D1E" w:rsidRDefault="28118D1E" w14:paraId="5194066A" w14:textId="3D14D506">
            <w:pPr>
              <w:pStyle w:val="ListParagraph"/>
              <w:numPr>
                <w:ilvl w:val="0"/>
                <w:numId w:val="11"/>
              </w:numPr>
              <w:spacing w:line="259" w:lineRule="auto"/>
            </w:pPr>
            <w:r>
              <w:t>Top right corner: things will you do between summer and the end of 1</w:t>
            </w:r>
            <w:r w:rsidRPr="28118D1E">
              <w:rPr>
                <w:vertAlign w:val="superscript"/>
              </w:rPr>
              <w:t>st</w:t>
            </w:r>
            <w:r>
              <w:t xml:space="preserve"> semester including who’s doing it, and resources needed to complete</w:t>
            </w:r>
          </w:p>
          <w:p w:rsidR="00EE0EDB" w:rsidP="28118D1E" w:rsidRDefault="28118D1E" w14:paraId="382CEE91" w14:textId="641865E4">
            <w:pPr>
              <w:pStyle w:val="ListParagraph"/>
              <w:numPr>
                <w:ilvl w:val="0"/>
                <w:numId w:val="11"/>
              </w:numPr>
              <w:spacing w:line="259" w:lineRule="auto"/>
            </w:pPr>
            <w:r>
              <w:t>Bottom left corner: things you will do in second semester or through the following summer, who’s doing it, and resources needed to complete</w:t>
            </w:r>
          </w:p>
          <w:p w:rsidR="00EE0EDB" w:rsidP="28118D1E" w:rsidRDefault="28118D1E" w14:paraId="1E4F6BD6" w14:textId="7CDB003C">
            <w:pPr>
              <w:pStyle w:val="ListParagraph"/>
              <w:numPr>
                <w:ilvl w:val="0"/>
                <w:numId w:val="11"/>
              </w:numPr>
              <w:spacing w:line="259" w:lineRule="auto"/>
            </w:pPr>
            <w:r>
              <w:t xml:space="preserve">Bottom right corner: things that you don’t see the capacity to overcome before start of school 2024, including what the specific barriers are. </w:t>
            </w:r>
          </w:p>
        </w:tc>
        <w:tc>
          <w:tcPr>
            <w:tcW w:w="2495" w:type="dxa"/>
            <w:tcMar/>
          </w:tcPr>
          <w:p w:rsidR="00494085" w:rsidP="00494085" w:rsidRDefault="00494085" w14:paraId="67E8BC7E" w14:textId="77777777"/>
        </w:tc>
      </w:tr>
      <w:tr w:rsidR="00494085" w:rsidTr="6602A9F6" w14:paraId="4BAF28D9" w14:textId="77777777">
        <w:tc>
          <w:tcPr>
            <w:tcW w:w="1395" w:type="dxa"/>
            <w:tcMar/>
          </w:tcPr>
          <w:p w:rsidR="00494085" w:rsidP="00494085" w:rsidRDefault="00EE0EDB" w14:paraId="1DE69C9C" w14:textId="77777777">
            <w:r>
              <w:t>12</w:t>
            </w:r>
            <w:r w:rsidR="0002049D">
              <w:t>:00-12:45</w:t>
            </w:r>
          </w:p>
          <w:p w:rsidR="00F077D6" w:rsidP="00494085" w:rsidRDefault="00F077D6" w14:paraId="31B2708D" w14:textId="77777777">
            <w:r>
              <w:drawing>
                <wp:inline wp14:editId="6CD857A2" wp14:anchorId="4D972946">
                  <wp:extent cx="739775" cy="415925"/>
                  <wp:effectExtent l="0" t="0" r="3175" b="3175"/>
                  <wp:docPr id="5" name="Picture 5" title=""/>
                  <wp:cNvGraphicFramePr>
                    <a:graphicFrameLocks noChangeAspect="1"/>
                  </wp:cNvGraphicFramePr>
                  <a:graphic>
                    <a:graphicData uri="http://schemas.openxmlformats.org/drawingml/2006/picture">
                      <pic:pic>
                        <pic:nvPicPr>
                          <pic:cNvPr id="0" name="Picture 5"/>
                          <pic:cNvPicPr/>
                        </pic:nvPicPr>
                        <pic:blipFill>
                          <a:blip r:embed="Rb28cfd6ba9f74ddb">
                            <a:extLst>
                              <a:ext xmlns:a="http://schemas.openxmlformats.org/drawingml/2006/main" uri="{28A0092B-C50C-407E-A947-70E740481C1C}">
                                <a14:useLocalDpi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 rot="0" flipH="0" flipV="0"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F077D6" w:rsidP="00494085" w:rsidRDefault="00F077D6" w14:paraId="60FF50B6" w14:textId="2B447548"/>
          <w:p w:rsidR="00F077D6" w:rsidP="00494085" w:rsidRDefault="00F077D6" w14:paraId="52C2AEBA" w14:textId="77777777"/>
          <w:p w:rsidR="00F077D6" w:rsidP="00494085" w:rsidRDefault="00F077D6" w14:paraId="4767DA13" w14:textId="77777777">
            <w:r w:rsidRPr="00F077D6">
              <w:drawing>
                <wp:inline distT="0" distB="0" distL="0" distR="0" wp14:anchorId="05A4BEA2" wp14:editId="1C31F6E4">
                  <wp:extent cx="739775" cy="415925"/>
                  <wp:effectExtent l="0" t="0" r="3175" b="3175"/>
                  <wp:docPr id="7" name="Picture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39775" cy="4159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F077D6" w:rsidP="00494085" w:rsidRDefault="00F077D6" w14:paraId="0E3A45FE" w14:textId="146D7D2D"/>
        </w:tc>
        <w:tc>
          <w:tcPr>
            <w:tcW w:w="1620" w:type="dxa"/>
            <w:tcMar/>
          </w:tcPr>
          <w:p w:rsidR="00494085" w:rsidP="00494085" w:rsidRDefault="00494085" w14:paraId="6C9BD499" w14:textId="77777777"/>
        </w:tc>
        <w:tc>
          <w:tcPr>
            <w:tcW w:w="1710" w:type="dxa"/>
            <w:gridSpan w:val="2"/>
            <w:tcMar/>
          </w:tcPr>
          <w:p w:rsidR="00494085" w:rsidP="00494085" w:rsidRDefault="00494085" w14:paraId="3137F2AF" w14:textId="77777777"/>
        </w:tc>
        <w:tc>
          <w:tcPr>
            <w:tcW w:w="7650" w:type="dxa"/>
            <w:gridSpan w:val="2"/>
            <w:tcMar/>
          </w:tcPr>
          <w:p w:rsidR="00494085" w:rsidP="00494085" w:rsidRDefault="00B24D0A" w14:paraId="214A57F4" w14:textId="520EED20">
            <w:r>
              <w:t xml:space="preserve">45 Minutes </w:t>
            </w:r>
            <w:r w:rsidR="001E3307">
              <w:t>Coaching Triads on their plans</w:t>
            </w:r>
          </w:p>
          <w:p w:rsidR="001E3307" w:rsidP="001E3307" w:rsidRDefault="28118D1E" w14:paraId="39DB8B56" w14:textId="77777777">
            <w:pPr>
              <w:pStyle w:val="ListParagraph"/>
              <w:numPr>
                <w:ilvl w:val="0"/>
                <w:numId w:val="11"/>
              </w:numPr>
            </w:pPr>
            <w:r>
              <w:t xml:space="preserve">Get into threes with people not from your home state. </w:t>
            </w:r>
          </w:p>
          <w:p w:rsidR="001E3307" w:rsidP="001E3307" w:rsidRDefault="28118D1E" w14:paraId="6391F2D4" w14:textId="77777777">
            <w:pPr>
              <w:pStyle w:val="ListParagraph"/>
              <w:numPr>
                <w:ilvl w:val="0"/>
                <w:numId w:val="11"/>
              </w:numPr>
            </w:pPr>
            <w:r>
              <w:t xml:space="preserve">Present, ask questions. </w:t>
            </w:r>
          </w:p>
          <w:p w:rsidR="001E3307" w:rsidP="001E3307" w:rsidRDefault="28118D1E" w14:paraId="4A65FC37" w14:textId="5AD7670C">
            <w:pPr>
              <w:pStyle w:val="ListParagraph"/>
              <w:numPr>
                <w:ilvl w:val="0"/>
                <w:numId w:val="11"/>
              </w:numPr>
            </w:pPr>
            <w:r>
              <w:t xml:space="preserve">Be specific in your feedback. </w:t>
            </w:r>
          </w:p>
        </w:tc>
        <w:tc>
          <w:tcPr>
            <w:tcW w:w="2495" w:type="dxa"/>
            <w:tcMar/>
          </w:tcPr>
          <w:p w:rsidR="00494085" w:rsidP="00494085" w:rsidRDefault="00494085" w14:paraId="45899F40" w14:textId="77777777"/>
        </w:tc>
      </w:tr>
      <w:tr w:rsidR="00494085" w:rsidTr="6602A9F6" w14:paraId="300C3753" w14:textId="77777777">
        <w:tc>
          <w:tcPr>
            <w:tcW w:w="1395" w:type="dxa"/>
            <w:tcMar/>
          </w:tcPr>
          <w:p w:rsidR="00494085" w:rsidP="00494085" w:rsidRDefault="00494085" w14:paraId="580A9FA1" w14:textId="77777777">
            <w:r>
              <w:t>12:45-1:00</w:t>
            </w:r>
          </w:p>
          <w:p w:rsidR="00494085" w:rsidP="00494085" w:rsidRDefault="00494085" w14:paraId="2A9ADB4D" w14:textId="77777777">
            <w:r>
              <w:t>Ellen</w:t>
            </w:r>
          </w:p>
          <w:p w:rsidR="00494085" w:rsidP="00494085" w:rsidRDefault="00494085" w14:paraId="11DBDD76" w14:textId="77777777">
            <w:r w:rsidRPr="00A30054">
              <w:rPr>
                <w:noProof/>
              </w:rPr>
              <w:drawing>
                <wp:inline distT="0" distB="0" distL="0" distR="0" wp14:anchorId="3295DF59" wp14:editId="3AA62FE0">
                  <wp:extent cx="854075" cy="480060"/>
                  <wp:effectExtent l="0" t="0" r="3175" b="0"/>
                  <wp:docPr id="33" name="Picture 3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:rsidR="00494085" w:rsidP="00494085" w:rsidRDefault="00494085" w14:paraId="19BEFB6E" w14:textId="3ACBAC18">
            <w:r w:rsidRPr="00A30054">
              <w:rPr>
                <w:noProof/>
              </w:rPr>
              <w:drawing>
                <wp:inline distT="0" distB="0" distL="0" distR="0" wp14:anchorId="14877659" wp14:editId="2BD4033C">
                  <wp:extent cx="854075" cy="480060"/>
                  <wp:effectExtent l="0" t="0" r="3175" b="0"/>
                  <wp:docPr id="34" name="Picture 3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54075" cy="4800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620" w:type="dxa"/>
            <w:tcMar/>
          </w:tcPr>
          <w:p w:rsidR="00494085" w:rsidP="00494085" w:rsidRDefault="00494085" w14:paraId="4EC06255" w14:textId="77777777"/>
        </w:tc>
        <w:tc>
          <w:tcPr>
            <w:tcW w:w="1710" w:type="dxa"/>
            <w:gridSpan w:val="2"/>
            <w:tcMar/>
          </w:tcPr>
          <w:p w:rsidR="00494085" w:rsidP="00494085" w:rsidRDefault="00494085" w14:paraId="458939A2" w14:textId="77777777"/>
        </w:tc>
        <w:tc>
          <w:tcPr>
            <w:tcW w:w="7650" w:type="dxa"/>
            <w:gridSpan w:val="2"/>
            <w:tcMar/>
          </w:tcPr>
          <w:p w:rsidR="00494085" w:rsidP="00494085" w:rsidRDefault="00494085" w14:paraId="7F8CD289" w14:textId="77777777">
            <w:r>
              <w:t>Closing</w:t>
            </w:r>
          </w:p>
          <w:p w:rsidRPr="005173B9" w:rsidR="00494085" w:rsidP="00494085" w:rsidRDefault="00494085" w14:paraId="3C74E520" w14:textId="5875C562">
            <w:r>
              <w:t xml:space="preserve">Some kind of recognition and time to do evaluations? </w:t>
            </w:r>
          </w:p>
        </w:tc>
        <w:tc>
          <w:tcPr>
            <w:tcW w:w="2495" w:type="dxa"/>
            <w:tcMar/>
          </w:tcPr>
          <w:p w:rsidR="00494085" w:rsidP="00494085" w:rsidRDefault="00494085" w14:paraId="6B86DE54" w14:textId="77777777"/>
        </w:tc>
      </w:tr>
      <w:tr w:rsidR="00494085" w:rsidTr="6602A9F6" w14:paraId="0252067D" w14:textId="77777777">
        <w:tc>
          <w:tcPr>
            <w:tcW w:w="1395" w:type="dxa"/>
            <w:shd w:val="clear" w:color="auto" w:fill="D0CECE" w:themeFill="background2" w:themeFillShade="E6"/>
            <w:tcMar/>
          </w:tcPr>
          <w:p w:rsidRPr="007B432F" w:rsidR="00494085" w:rsidP="00494085" w:rsidRDefault="00494085" w14:paraId="5FB339E6" w14:textId="6076614E">
            <w:pPr>
              <w:rPr>
                <w:b/>
              </w:rPr>
            </w:pPr>
            <w:r>
              <w:rPr>
                <w:b/>
              </w:rPr>
              <w:t>1:00 -2:00</w:t>
            </w:r>
          </w:p>
        </w:tc>
        <w:tc>
          <w:tcPr>
            <w:tcW w:w="13475" w:type="dxa"/>
            <w:gridSpan w:val="6"/>
            <w:shd w:val="clear" w:color="auto" w:fill="D0CECE" w:themeFill="background2" w:themeFillShade="E6"/>
            <w:tcMar/>
          </w:tcPr>
          <w:p w:rsidRPr="007B432F" w:rsidR="00494085" w:rsidP="00494085" w:rsidRDefault="00494085" w14:paraId="79C12915" w14:textId="1C0035AB">
            <w:pPr>
              <w:rPr>
                <w:b/>
              </w:rPr>
            </w:pPr>
            <w:r>
              <w:rPr>
                <w:b/>
              </w:rPr>
              <w:t>LUNCH  and Networking</w:t>
            </w:r>
          </w:p>
        </w:tc>
      </w:tr>
      <w:tr w:rsidR="00494085" w:rsidTr="6602A9F6" w14:paraId="2CF6918F" w14:textId="77777777">
        <w:tc>
          <w:tcPr>
            <w:tcW w:w="1395" w:type="dxa"/>
            <w:shd w:val="clear" w:color="auto" w:fill="D0CECE" w:themeFill="background2" w:themeFillShade="E6"/>
            <w:tcMar/>
          </w:tcPr>
          <w:p w:rsidRPr="00477F3E" w:rsidR="00494085" w:rsidP="00494085" w:rsidRDefault="00494085" w14:paraId="32AB918F" w14:textId="06E53871">
            <w:pPr>
              <w:rPr>
                <w:b/>
              </w:rPr>
            </w:pPr>
            <w:r>
              <w:rPr>
                <w:b/>
              </w:rPr>
              <w:t xml:space="preserve">2:00 </w:t>
            </w:r>
          </w:p>
        </w:tc>
        <w:tc>
          <w:tcPr>
            <w:tcW w:w="13475" w:type="dxa"/>
            <w:gridSpan w:val="6"/>
            <w:shd w:val="clear" w:color="auto" w:fill="D0CECE" w:themeFill="background2" w:themeFillShade="E6"/>
            <w:tcMar/>
          </w:tcPr>
          <w:p w:rsidRPr="00477F3E" w:rsidR="00494085" w:rsidP="00494085" w:rsidRDefault="00494085" w14:paraId="7AFBE7BF" w14:textId="77777777">
            <w:pPr>
              <w:rPr>
                <w:b/>
              </w:rPr>
            </w:pPr>
            <w:r>
              <w:rPr>
                <w:b/>
              </w:rPr>
              <w:t>ADJOURN</w:t>
            </w:r>
          </w:p>
        </w:tc>
      </w:tr>
    </w:tbl>
    <w:p w:rsidR="00B618BA" w:rsidP="005068AA" w:rsidRDefault="00B618BA" w14:paraId="73654F2E" w14:textId="0A3AE881">
      <w:pPr>
        <w:spacing w:after="0"/>
      </w:pPr>
    </w:p>
    <w:p w:rsidR="00B618BA" w:rsidP="005068AA" w:rsidRDefault="00B618BA" w14:paraId="10F65044" w14:textId="54720B68">
      <w:pPr>
        <w:spacing w:after="0"/>
      </w:pPr>
    </w:p>
    <w:sectPr w:rsidR="00B618BA" w:rsidSect="006B4ECA">
      <w:headerReference w:type="default" r:id="rId29"/>
      <w:footerReference w:type="default" r:id="rId30"/>
      <w:pgSz w:w="15840" w:h="12240" w:orient="landscape" w:code="1"/>
      <w:pgMar w:top="720" w:right="720" w:bottom="720" w:left="720" w:header="0" w:footer="720" w:gutter="0"/>
      <w:pgNumType w:start="1"/>
      <w:cols w:space="720"/>
      <w:titlePg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:rsidR="00A50EC4" w:rsidRDefault="00A50EC4" w14:paraId="48225F7C" w14:textId="77777777">
      <w:pPr>
        <w:spacing w:after="0" w:line="240" w:lineRule="auto"/>
      </w:pPr>
      <w:r>
        <w:separator/>
      </w:r>
    </w:p>
  </w:endnote>
  <w:endnote w:type="continuationSeparator" w:id="0">
    <w:p w:rsidR="00A50EC4" w:rsidRDefault="00A50EC4" w14:paraId="03892917" w14:textId="77777777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Euphemia">
    <w:altName w:val="Times New Roman"/>
    <w:panose1 w:val="00000000000000000000"/>
    <w:charset w:val="00"/>
    <w:family w:val="roman"/>
    <w:notTrueType/>
    <w:pitch w:val="default"/>
  </w:font>
  <w:font w:name="Noto Sans Symbols">
    <w:altName w:val="Times New Roman"/>
    <w:charset w:val="00"/>
    <w:family w:val="auto"/>
    <w:pitch w:val="default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9B64BA" w:rsidRDefault="009B64BA" w14:paraId="5F0B0356" w14:textId="77777777">
    <w:pPr>
      <w:tabs>
        <w:tab w:val="center" w:pos="4680"/>
        <w:tab w:val="right" w:pos="9360"/>
      </w:tabs>
      <w:spacing w:after="720" w:line="240" w:lineRule="auto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:rsidR="00A50EC4" w:rsidRDefault="00A50EC4" w14:paraId="36E23604" w14:textId="77777777">
      <w:pPr>
        <w:spacing w:after="0" w:line="240" w:lineRule="auto"/>
      </w:pPr>
      <w:r>
        <w:separator/>
      </w:r>
    </w:p>
  </w:footnote>
  <w:footnote w:type="continuationSeparator" w:id="0">
    <w:p w:rsidR="00A50EC4" w:rsidRDefault="00A50EC4" w14:paraId="4F2B9713" w14:textId="77777777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sdt>
    <w:sdtPr>
      <w:id w:val="1988661443"/>
      <w:docPartObj>
        <w:docPartGallery w:val="Page Numbers (Top of Page)"/>
        <w:docPartUnique/>
      </w:docPartObj>
    </w:sdtPr>
    <w:sdtEndPr>
      <w:rPr>
        <w:noProof/>
      </w:rPr>
    </w:sdtEndPr>
    <w:sdtContent>
      <w:p w:rsidR="009B64BA" w:rsidRDefault="009B64BA" w14:paraId="60038FEE" w14:textId="0FABEA32">
        <w:pPr>
          <w:pStyle w:val="Header"/>
          <w:jc w:val="right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CC3E66">
          <w:rPr>
            <w:noProof/>
          </w:rPr>
          <w:t>6</w:t>
        </w:r>
        <w:r>
          <w:rPr>
            <w:noProof/>
          </w:rPr>
          <w:fldChar w:fldCharType="end"/>
        </w:r>
      </w:p>
    </w:sdtContent>
  </w:sdt>
  <w:p w:rsidR="009B64BA" w:rsidRDefault="009B64BA" w14:paraId="03B580E5" w14:textId="7777777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xmlns:w="http://schemas.openxmlformats.org/wordprocessingml/2006/main" w:abstractNumId="16">
    <w:nsid w:val="11d52f08"/>
    <w:multiLevelType xmlns:w="http://schemas.openxmlformats.org/wordprocessingml/2006/main" w:val="hybridMultilevel"/>
    <w:lvl xmlns:w="http://schemas.openxmlformats.org/wordprocessingml/2006/main" w:ilvl="0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xmlns:w="http://schemas.openxmlformats.org/wordprocessingml/2006/main" w:ilvl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xmlns:w="http://schemas.openxmlformats.org/wordprocessingml/2006/main" w:ilvl="2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xmlns:w="http://schemas.openxmlformats.org/wordprocessingml/2006/main" w:ilvl="3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xmlns:w="http://schemas.openxmlformats.org/wordprocessingml/2006/main" w:ilvl="4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xmlns:w="http://schemas.openxmlformats.org/wordprocessingml/2006/main" w:ilvl="5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xmlns:w="http://schemas.openxmlformats.org/wordprocessingml/2006/main" w:ilvl="6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xmlns:w="http://schemas.openxmlformats.org/wordprocessingml/2006/main" w:ilvl="7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xmlns:w="http://schemas.openxmlformats.org/wordprocessingml/2006/main" w:ilvl="8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xmlns:w="http://schemas.openxmlformats.org/wordprocessingml/2006/main" w:abstractNumId="15">
    <w:nsid w:val="11044183"/>
    <w:multiLevelType xmlns:w="http://schemas.openxmlformats.org/wordprocessingml/2006/main" w:val="hybridMultilevel"/>
    <w:lvl xmlns:w="http://schemas.openxmlformats.org/wordprocessingml/2006/main" w:ilvl="0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xmlns:w="http://schemas.openxmlformats.org/wordprocessingml/2006/main" w:ilvl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xmlns:w="http://schemas.openxmlformats.org/wordprocessingml/2006/main" w:ilvl="2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xmlns:w="http://schemas.openxmlformats.org/wordprocessingml/2006/main" w:ilvl="3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xmlns:w="http://schemas.openxmlformats.org/wordprocessingml/2006/main" w:ilvl="4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xmlns:w="http://schemas.openxmlformats.org/wordprocessingml/2006/main" w:ilvl="5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xmlns:w="http://schemas.openxmlformats.org/wordprocessingml/2006/main" w:ilvl="6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xmlns:w="http://schemas.openxmlformats.org/wordprocessingml/2006/main" w:ilvl="7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xmlns:w="http://schemas.openxmlformats.org/wordprocessingml/2006/main" w:ilvl="8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xmlns:w="http://schemas.openxmlformats.org/wordprocessingml/2006/main" w:abstractNumId="14">
    <w:nsid w:val="3ed3c6f0"/>
    <w:multiLevelType xmlns:w="http://schemas.openxmlformats.org/wordprocessingml/2006/main" w:val="hybridMultilevel"/>
    <w:lvl xmlns:w="http://schemas.openxmlformats.org/wordprocessingml/2006/main" w:ilvl="0">
      <w:start w:val="1"/>
      <w:numFmt w:val="bullet"/>
      <w:lvlText w:val=""/>
      <w:lvlJc w:val="left"/>
      <w:pPr>
        <w:ind w:left="720" w:hanging="360"/>
      </w:pPr>
      <w:rPr>
        <w:rFonts w:hint="default" w:ascii="Wingdings" w:hAnsi="Wingdings"/>
      </w:rPr>
    </w:lvl>
    <w:lvl xmlns:w="http://schemas.openxmlformats.org/wordprocessingml/2006/main" w:ilvl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xmlns:w="http://schemas.openxmlformats.org/wordprocessingml/2006/main" w:ilvl="2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xmlns:w="http://schemas.openxmlformats.org/wordprocessingml/2006/main" w:ilvl="3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xmlns:w="http://schemas.openxmlformats.org/wordprocessingml/2006/main" w:ilvl="4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xmlns:w="http://schemas.openxmlformats.org/wordprocessingml/2006/main" w:ilvl="5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xmlns:w="http://schemas.openxmlformats.org/wordprocessingml/2006/main" w:ilvl="6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xmlns:w="http://schemas.openxmlformats.org/wordprocessingml/2006/main" w:ilvl="7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xmlns:w="http://schemas.openxmlformats.org/wordprocessingml/2006/main" w:ilvl="8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xmlns:w="http://schemas.openxmlformats.org/wordprocessingml/2006/main" w:abstractNumId="13">
    <w:nsid w:val="41e26e29"/>
    <w:multiLevelType xmlns:w="http://schemas.openxmlformats.org/wordprocessingml/2006/main" w:val="hybridMultilevel"/>
    <w:lvl xmlns:w="http://schemas.openxmlformats.org/wordprocessingml/2006/main" w:ilvl="0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xmlns:w="http://schemas.openxmlformats.org/wordprocessingml/2006/main" w:ilvl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xmlns:w="http://schemas.openxmlformats.org/wordprocessingml/2006/main" w:ilvl="2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xmlns:w="http://schemas.openxmlformats.org/wordprocessingml/2006/main" w:ilvl="3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xmlns:w="http://schemas.openxmlformats.org/wordprocessingml/2006/main" w:ilvl="4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xmlns:w="http://schemas.openxmlformats.org/wordprocessingml/2006/main" w:ilvl="5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xmlns:w="http://schemas.openxmlformats.org/wordprocessingml/2006/main" w:ilvl="6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xmlns:w="http://schemas.openxmlformats.org/wordprocessingml/2006/main" w:ilvl="7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xmlns:w="http://schemas.openxmlformats.org/wordprocessingml/2006/main" w:ilvl="8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0" w15:restartNumberingAfterBreak="0">
    <w:nsid w:val="06B9215E"/>
    <w:multiLevelType w:val="multilevel"/>
    <w:tmpl w:val="8B6882C8"/>
    <w:lvl w:ilvl="0">
      <w:start w:val="1"/>
      <w:numFmt w:val="bullet"/>
      <w:lvlText w:val="•"/>
      <w:lvlJc w:val="left"/>
      <w:pPr>
        <w:ind w:left="720" w:firstLine="360"/>
      </w:pPr>
      <w:rPr>
        <w:rFonts w:ascii="Arial" w:hAnsi="Arial" w:eastAsia="Arial" w:cs="Arial"/>
      </w:rPr>
    </w:lvl>
    <w:lvl w:ilvl="1">
      <w:start w:val="1"/>
      <w:numFmt w:val="bullet"/>
      <w:lvlText w:val="•"/>
      <w:lvlJc w:val="left"/>
      <w:pPr>
        <w:ind w:left="1440" w:firstLine="1080"/>
      </w:pPr>
      <w:rPr>
        <w:rFonts w:ascii="Arial" w:hAnsi="Arial" w:eastAsia="Arial" w:cs="Arial"/>
      </w:rPr>
    </w:lvl>
    <w:lvl w:ilvl="2">
      <w:start w:val="1"/>
      <w:numFmt w:val="bullet"/>
      <w:lvlText w:val="•"/>
      <w:lvlJc w:val="left"/>
      <w:pPr>
        <w:ind w:left="2160" w:firstLine="1800"/>
      </w:pPr>
      <w:rPr>
        <w:rFonts w:ascii="Arial" w:hAnsi="Arial" w:eastAsia="Arial" w:cs="Arial"/>
      </w:rPr>
    </w:lvl>
    <w:lvl w:ilvl="3">
      <w:start w:val="1"/>
      <w:numFmt w:val="bullet"/>
      <w:lvlText w:val="•"/>
      <w:lvlJc w:val="left"/>
      <w:pPr>
        <w:ind w:left="2880" w:firstLine="2520"/>
      </w:pPr>
      <w:rPr>
        <w:rFonts w:ascii="Arial" w:hAnsi="Arial" w:eastAsia="Arial" w:cs="Arial"/>
      </w:rPr>
    </w:lvl>
    <w:lvl w:ilvl="4">
      <w:start w:val="1"/>
      <w:numFmt w:val="bullet"/>
      <w:lvlText w:val="•"/>
      <w:lvlJc w:val="left"/>
      <w:pPr>
        <w:ind w:left="3600" w:firstLine="3240"/>
      </w:pPr>
      <w:rPr>
        <w:rFonts w:ascii="Arial" w:hAnsi="Arial" w:eastAsia="Arial" w:cs="Arial"/>
      </w:rPr>
    </w:lvl>
    <w:lvl w:ilvl="5">
      <w:start w:val="1"/>
      <w:numFmt w:val="bullet"/>
      <w:lvlText w:val="•"/>
      <w:lvlJc w:val="left"/>
      <w:pPr>
        <w:ind w:left="4320" w:firstLine="3960"/>
      </w:pPr>
      <w:rPr>
        <w:rFonts w:ascii="Arial" w:hAnsi="Arial" w:eastAsia="Arial" w:cs="Arial"/>
      </w:rPr>
    </w:lvl>
    <w:lvl w:ilvl="6">
      <w:start w:val="1"/>
      <w:numFmt w:val="bullet"/>
      <w:lvlText w:val="•"/>
      <w:lvlJc w:val="left"/>
      <w:pPr>
        <w:ind w:left="5040" w:firstLine="4680"/>
      </w:pPr>
      <w:rPr>
        <w:rFonts w:ascii="Arial" w:hAnsi="Arial" w:eastAsia="Arial" w:cs="Arial"/>
      </w:rPr>
    </w:lvl>
    <w:lvl w:ilvl="7">
      <w:start w:val="1"/>
      <w:numFmt w:val="bullet"/>
      <w:lvlText w:val="•"/>
      <w:lvlJc w:val="left"/>
      <w:pPr>
        <w:ind w:left="5760" w:firstLine="5400"/>
      </w:pPr>
      <w:rPr>
        <w:rFonts w:ascii="Arial" w:hAnsi="Arial" w:eastAsia="Arial" w:cs="Arial"/>
      </w:rPr>
    </w:lvl>
    <w:lvl w:ilvl="8">
      <w:start w:val="1"/>
      <w:numFmt w:val="bullet"/>
      <w:lvlText w:val="•"/>
      <w:lvlJc w:val="left"/>
      <w:pPr>
        <w:ind w:left="6480" w:firstLine="6120"/>
      </w:pPr>
      <w:rPr>
        <w:rFonts w:ascii="Arial" w:hAnsi="Arial" w:eastAsia="Arial" w:cs="Arial"/>
      </w:rPr>
    </w:lvl>
  </w:abstractNum>
  <w:abstractNum w:abstractNumId="1" w15:restartNumberingAfterBreak="0">
    <w:nsid w:val="146E7B65"/>
    <w:multiLevelType w:val="hybridMultilevel"/>
    <w:tmpl w:val="34D41D04"/>
    <w:lvl w:ilvl="0" w:tplc="04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2" w15:restartNumberingAfterBreak="0">
    <w:nsid w:val="21D64694"/>
    <w:multiLevelType w:val="hybridMultilevel"/>
    <w:tmpl w:val="C630ACB4"/>
    <w:lvl w:ilvl="0" w:tplc="F7D409CE">
      <w:start w:val="1"/>
      <w:numFmt w:val="bullet"/>
      <w:lvlText w:val="›"/>
      <w:lvlJc w:val="left"/>
      <w:pPr>
        <w:tabs>
          <w:tab w:val="num" w:pos="720"/>
        </w:tabs>
        <w:ind w:left="720" w:hanging="360"/>
      </w:pPr>
      <w:rPr>
        <w:rFonts w:hint="default" w:ascii="Euphemia" w:hAnsi="Euphemia"/>
      </w:rPr>
    </w:lvl>
    <w:lvl w:ilvl="1" w:tplc="6F6AC348" w:tentative="1">
      <w:start w:val="1"/>
      <w:numFmt w:val="bullet"/>
      <w:lvlText w:val="›"/>
      <w:lvlJc w:val="left"/>
      <w:pPr>
        <w:tabs>
          <w:tab w:val="num" w:pos="1440"/>
        </w:tabs>
        <w:ind w:left="1440" w:hanging="360"/>
      </w:pPr>
      <w:rPr>
        <w:rFonts w:hint="default" w:ascii="Euphemia" w:hAnsi="Euphemia"/>
      </w:rPr>
    </w:lvl>
    <w:lvl w:ilvl="2" w:tplc="1ABAB5BE" w:tentative="1">
      <w:start w:val="1"/>
      <w:numFmt w:val="bullet"/>
      <w:lvlText w:val="›"/>
      <w:lvlJc w:val="left"/>
      <w:pPr>
        <w:tabs>
          <w:tab w:val="num" w:pos="2160"/>
        </w:tabs>
        <w:ind w:left="2160" w:hanging="360"/>
      </w:pPr>
      <w:rPr>
        <w:rFonts w:hint="default" w:ascii="Euphemia" w:hAnsi="Euphemia"/>
      </w:rPr>
    </w:lvl>
    <w:lvl w:ilvl="3" w:tplc="ED3C9800" w:tentative="1">
      <w:start w:val="1"/>
      <w:numFmt w:val="bullet"/>
      <w:lvlText w:val="›"/>
      <w:lvlJc w:val="left"/>
      <w:pPr>
        <w:tabs>
          <w:tab w:val="num" w:pos="2880"/>
        </w:tabs>
        <w:ind w:left="2880" w:hanging="360"/>
      </w:pPr>
      <w:rPr>
        <w:rFonts w:hint="default" w:ascii="Euphemia" w:hAnsi="Euphemia"/>
      </w:rPr>
    </w:lvl>
    <w:lvl w:ilvl="4" w:tplc="D47657A6" w:tentative="1">
      <w:start w:val="1"/>
      <w:numFmt w:val="bullet"/>
      <w:lvlText w:val="›"/>
      <w:lvlJc w:val="left"/>
      <w:pPr>
        <w:tabs>
          <w:tab w:val="num" w:pos="3600"/>
        </w:tabs>
        <w:ind w:left="3600" w:hanging="360"/>
      </w:pPr>
      <w:rPr>
        <w:rFonts w:hint="default" w:ascii="Euphemia" w:hAnsi="Euphemia"/>
      </w:rPr>
    </w:lvl>
    <w:lvl w:ilvl="5" w:tplc="0848F088" w:tentative="1">
      <w:start w:val="1"/>
      <w:numFmt w:val="bullet"/>
      <w:lvlText w:val="›"/>
      <w:lvlJc w:val="left"/>
      <w:pPr>
        <w:tabs>
          <w:tab w:val="num" w:pos="4320"/>
        </w:tabs>
        <w:ind w:left="4320" w:hanging="360"/>
      </w:pPr>
      <w:rPr>
        <w:rFonts w:hint="default" w:ascii="Euphemia" w:hAnsi="Euphemia"/>
      </w:rPr>
    </w:lvl>
    <w:lvl w:ilvl="6" w:tplc="1C9255F4" w:tentative="1">
      <w:start w:val="1"/>
      <w:numFmt w:val="bullet"/>
      <w:lvlText w:val="›"/>
      <w:lvlJc w:val="left"/>
      <w:pPr>
        <w:tabs>
          <w:tab w:val="num" w:pos="5040"/>
        </w:tabs>
        <w:ind w:left="5040" w:hanging="360"/>
      </w:pPr>
      <w:rPr>
        <w:rFonts w:hint="default" w:ascii="Euphemia" w:hAnsi="Euphemia"/>
      </w:rPr>
    </w:lvl>
    <w:lvl w:ilvl="7" w:tplc="F8824402" w:tentative="1">
      <w:start w:val="1"/>
      <w:numFmt w:val="bullet"/>
      <w:lvlText w:val="›"/>
      <w:lvlJc w:val="left"/>
      <w:pPr>
        <w:tabs>
          <w:tab w:val="num" w:pos="5760"/>
        </w:tabs>
        <w:ind w:left="5760" w:hanging="360"/>
      </w:pPr>
      <w:rPr>
        <w:rFonts w:hint="default" w:ascii="Euphemia" w:hAnsi="Euphemia"/>
      </w:rPr>
    </w:lvl>
    <w:lvl w:ilvl="8" w:tplc="8E2A6B48" w:tentative="1">
      <w:start w:val="1"/>
      <w:numFmt w:val="bullet"/>
      <w:lvlText w:val="›"/>
      <w:lvlJc w:val="left"/>
      <w:pPr>
        <w:tabs>
          <w:tab w:val="num" w:pos="6480"/>
        </w:tabs>
        <w:ind w:left="6480" w:hanging="360"/>
      </w:pPr>
      <w:rPr>
        <w:rFonts w:hint="default" w:ascii="Euphemia" w:hAnsi="Euphemia"/>
      </w:rPr>
    </w:lvl>
  </w:abstractNum>
  <w:abstractNum w:abstractNumId="3" w15:restartNumberingAfterBreak="0">
    <w:nsid w:val="287D0E8E"/>
    <w:multiLevelType w:val="hybridMultilevel"/>
    <w:tmpl w:val="8B5E220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3A739AE"/>
    <w:multiLevelType w:val="hybridMultilevel"/>
    <w:tmpl w:val="CD106AE2"/>
    <w:lvl w:ilvl="0" w:tplc="BBB22DE4">
      <w:start w:val="25"/>
      <w:numFmt w:val="decimal"/>
      <w:lvlText w:val="%1"/>
      <w:lvlJc w:val="left"/>
      <w:pPr>
        <w:ind w:left="72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05677D5"/>
    <w:multiLevelType w:val="hybridMultilevel"/>
    <w:tmpl w:val="F8DA533E"/>
    <w:lvl w:ilvl="0" w:tplc="FE80F936">
      <w:start w:val="1"/>
      <w:numFmt w:val="bullet"/>
      <w:lvlText w:val="●"/>
      <w:lvlJc w:val="left"/>
      <w:pPr>
        <w:tabs>
          <w:tab w:val="num" w:pos="720"/>
        </w:tabs>
        <w:ind w:left="720" w:hanging="360"/>
      </w:pPr>
      <w:rPr>
        <w:rFonts w:hint="default" w:ascii="Noto Sans Symbols" w:hAnsi="Noto Sans Symbols"/>
      </w:rPr>
    </w:lvl>
    <w:lvl w:ilvl="1" w:tplc="11789856" w:tentative="1">
      <w:start w:val="1"/>
      <w:numFmt w:val="bullet"/>
      <w:lvlText w:val="●"/>
      <w:lvlJc w:val="left"/>
      <w:pPr>
        <w:tabs>
          <w:tab w:val="num" w:pos="1440"/>
        </w:tabs>
        <w:ind w:left="1440" w:hanging="360"/>
      </w:pPr>
      <w:rPr>
        <w:rFonts w:hint="default" w:ascii="Noto Sans Symbols" w:hAnsi="Noto Sans Symbols"/>
      </w:rPr>
    </w:lvl>
    <w:lvl w:ilvl="2" w:tplc="B3D0DC0E" w:tentative="1">
      <w:start w:val="1"/>
      <w:numFmt w:val="bullet"/>
      <w:lvlText w:val="●"/>
      <w:lvlJc w:val="left"/>
      <w:pPr>
        <w:tabs>
          <w:tab w:val="num" w:pos="2160"/>
        </w:tabs>
        <w:ind w:left="2160" w:hanging="360"/>
      </w:pPr>
      <w:rPr>
        <w:rFonts w:hint="default" w:ascii="Noto Sans Symbols" w:hAnsi="Noto Sans Symbols"/>
      </w:rPr>
    </w:lvl>
    <w:lvl w:ilvl="3" w:tplc="BD608D6A" w:tentative="1">
      <w:start w:val="1"/>
      <w:numFmt w:val="bullet"/>
      <w:lvlText w:val="●"/>
      <w:lvlJc w:val="left"/>
      <w:pPr>
        <w:tabs>
          <w:tab w:val="num" w:pos="2880"/>
        </w:tabs>
        <w:ind w:left="2880" w:hanging="360"/>
      </w:pPr>
      <w:rPr>
        <w:rFonts w:hint="default" w:ascii="Noto Sans Symbols" w:hAnsi="Noto Sans Symbols"/>
      </w:rPr>
    </w:lvl>
    <w:lvl w:ilvl="4" w:tplc="8F5AF382" w:tentative="1">
      <w:start w:val="1"/>
      <w:numFmt w:val="bullet"/>
      <w:lvlText w:val="●"/>
      <w:lvlJc w:val="left"/>
      <w:pPr>
        <w:tabs>
          <w:tab w:val="num" w:pos="3600"/>
        </w:tabs>
        <w:ind w:left="3600" w:hanging="360"/>
      </w:pPr>
      <w:rPr>
        <w:rFonts w:hint="default" w:ascii="Noto Sans Symbols" w:hAnsi="Noto Sans Symbols"/>
      </w:rPr>
    </w:lvl>
    <w:lvl w:ilvl="5" w:tplc="8DD00FA2" w:tentative="1">
      <w:start w:val="1"/>
      <w:numFmt w:val="bullet"/>
      <w:lvlText w:val="●"/>
      <w:lvlJc w:val="left"/>
      <w:pPr>
        <w:tabs>
          <w:tab w:val="num" w:pos="4320"/>
        </w:tabs>
        <w:ind w:left="4320" w:hanging="360"/>
      </w:pPr>
      <w:rPr>
        <w:rFonts w:hint="default" w:ascii="Noto Sans Symbols" w:hAnsi="Noto Sans Symbols"/>
      </w:rPr>
    </w:lvl>
    <w:lvl w:ilvl="6" w:tplc="FC641CE0" w:tentative="1">
      <w:start w:val="1"/>
      <w:numFmt w:val="bullet"/>
      <w:lvlText w:val="●"/>
      <w:lvlJc w:val="left"/>
      <w:pPr>
        <w:tabs>
          <w:tab w:val="num" w:pos="5040"/>
        </w:tabs>
        <w:ind w:left="5040" w:hanging="360"/>
      </w:pPr>
      <w:rPr>
        <w:rFonts w:hint="default" w:ascii="Noto Sans Symbols" w:hAnsi="Noto Sans Symbols"/>
      </w:rPr>
    </w:lvl>
    <w:lvl w:ilvl="7" w:tplc="330CCCA2" w:tentative="1">
      <w:start w:val="1"/>
      <w:numFmt w:val="bullet"/>
      <w:lvlText w:val="●"/>
      <w:lvlJc w:val="left"/>
      <w:pPr>
        <w:tabs>
          <w:tab w:val="num" w:pos="5760"/>
        </w:tabs>
        <w:ind w:left="5760" w:hanging="360"/>
      </w:pPr>
      <w:rPr>
        <w:rFonts w:hint="default" w:ascii="Noto Sans Symbols" w:hAnsi="Noto Sans Symbols"/>
      </w:rPr>
    </w:lvl>
    <w:lvl w:ilvl="8" w:tplc="067E65C8" w:tentative="1">
      <w:start w:val="1"/>
      <w:numFmt w:val="bullet"/>
      <w:lvlText w:val="●"/>
      <w:lvlJc w:val="left"/>
      <w:pPr>
        <w:tabs>
          <w:tab w:val="num" w:pos="6480"/>
        </w:tabs>
        <w:ind w:left="6480" w:hanging="360"/>
      </w:pPr>
      <w:rPr>
        <w:rFonts w:hint="default" w:ascii="Noto Sans Symbols" w:hAnsi="Noto Sans Symbols"/>
      </w:rPr>
    </w:lvl>
  </w:abstractNum>
  <w:abstractNum w:abstractNumId="6" w15:restartNumberingAfterBreak="0">
    <w:nsid w:val="4BE41CC7"/>
    <w:multiLevelType w:val="hybridMultilevel"/>
    <w:tmpl w:val="40460E74"/>
    <w:lvl w:ilvl="0" w:tplc="7206F4FE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4F356FE8"/>
    <w:multiLevelType w:val="hybridMultilevel"/>
    <w:tmpl w:val="5B320E02"/>
    <w:lvl w:ilvl="0" w:tplc="02061914">
      <w:start w:val="25"/>
      <w:numFmt w:val="decimal"/>
      <w:lvlText w:val="%1"/>
      <w:lvlJc w:val="left"/>
      <w:pPr>
        <w:ind w:left="72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60CF3AE0"/>
    <w:multiLevelType w:val="hybridMultilevel"/>
    <w:tmpl w:val="43685D1A"/>
    <w:lvl w:ilvl="0" w:tplc="B66E339C">
      <w:start w:val="25"/>
      <w:numFmt w:val="decimal"/>
      <w:lvlText w:val="%1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68803EF1"/>
    <w:multiLevelType w:val="hybridMultilevel"/>
    <w:tmpl w:val="E814F1D0"/>
    <w:lvl w:ilvl="0" w:tplc="04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0" w15:restartNumberingAfterBreak="0">
    <w:nsid w:val="6BCA1028"/>
    <w:multiLevelType w:val="hybridMultilevel"/>
    <w:tmpl w:val="AB8C8680"/>
    <w:lvl w:ilvl="0" w:tplc="50FEAF70">
      <w:start w:val="1"/>
      <w:numFmt w:val="bullet"/>
      <w:lvlText w:val="-"/>
      <w:lvlJc w:val="left"/>
      <w:pPr>
        <w:ind w:left="720" w:hanging="360"/>
      </w:pPr>
      <w:rPr>
        <w:rFonts w:hint="default" w:ascii="Calibri" w:hAnsi="Calibri"/>
      </w:rPr>
    </w:lvl>
    <w:lvl w:ilvl="1" w:tplc="E3281032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w:ilvl="2" w:tplc="8CA88EC2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D0D8C6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E5160BC6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w:ilvl="5" w:tplc="112E5B8A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35347138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F3D8586C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w:ilvl="8" w:tplc="9A66CFCA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1" w15:restartNumberingAfterBreak="0">
    <w:nsid w:val="71272FF8"/>
    <w:multiLevelType w:val="hybridMultilevel"/>
    <w:tmpl w:val="D1FC663A"/>
    <w:lvl w:ilvl="0" w:tplc="43D0DC5A">
      <w:start w:val="1"/>
      <w:numFmt w:val="bullet"/>
      <w:lvlText w:val="●"/>
      <w:lvlJc w:val="left"/>
      <w:pPr>
        <w:tabs>
          <w:tab w:val="num" w:pos="720"/>
        </w:tabs>
        <w:ind w:left="720" w:hanging="360"/>
      </w:pPr>
      <w:rPr>
        <w:rFonts w:hint="default" w:ascii="Noto Sans Symbols" w:hAnsi="Noto Sans Symbols"/>
      </w:rPr>
    </w:lvl>
    <w:lvl w:ilvl="1" w:tplc="FA2CF35E" w:tentative="1">
      <w:start w:val="1"/>
      <w:numFmt w:val="bullet"/>
      <w:lvlText w:val="●"/>
      <w:lvlJc w:val="left"/>
      <w:pPr>
        <w:tabs>
          <w:tab w:val="num" w:pos="1440"/>
        </w:tabs>
        <w:ind w:left="1440" w:hanging="360"/>
      </w:pPr>
      <w:rPr>
        <w:rFonts w:hint="default" w:ascii="Noto Sans Symbols" w:hAnsi="Noto Sans Symbols"/>
      </w:rPr>
    </w:lvl>
    <w:lvl w:ilvl="2" w:tplc="06344EFE" w:tentative="1">
      <w:start w:val="1"/>
      <w:numFmt w:val="bullet"/>
      <w:lvlText w:val="●"/>
      <w:lvlJc w:val="left"/>
      <w:pPr>
        <w:tabs>
          <w:tab w:val="num" w:pos="2160"/>
        </w:tabs>
        <w:ind w:left="2160" w:hanging="360"/>
      </w:pPr>
      <w:rPr>
        <w:rFonts w:hint="default" w:ascii="Noto Sans Symbols" w:hAnsi="Noto Sans Symbols"/>
      </w:rPr>
    </w:lvl>
    <w:lvl w:ilvl="3" w:tplc="CA42E7C4" w:tentative="1">
      <w:start w:val="1"/>
      <w:numFmt w:val="bullet"/>
      <w:lvlText w:val="●"/>
      <w:lvlJc w:val="left"/>
      <w:pPr>
        <w:tabs>
          <w:tab w:val="num" w:pos="2880"/>
        </w:tabs>
        <w:ind w:left="2880" w:hanging="360"/>
      </w:pPr>
      <w:rPr>
        <w:rFonts w:hint="default" w:ascii="Noto Sans Symbols" w:hAnsi="Noto Sans Symbols"/>
      </w:rPr>
    </w:lvl>
    <w:lvl w:ilvl="4" w:tplc="FDB48F34" w:tentative="1">
      <w:start w:val="1"/>
      <w:numFmt w:val="bullet"/>
      <w:lvlText w:val="●"/>
      <w:lvlJc w:val="left"/>
      <w:pPr>
        <w:tabs>
          <w:tab w:val="num" w:pos="3600"/>
        </w:tabs>
        <w:ind w:left="3600" w:hanging="360"/>
      </w:pPr>
      <w:rPr>
        <w:rFonts w:hint="default" w:ascii="Noto Sans Symbols" w:hAnsi="Noto Sans Symbols"/>
      </w:rPr>
    </w:lvl>
    <w:lvl w:ilvl="5" w:tplc="4014BA9C" w:tentative="1">
      <w:start w:val="1"/>
      <w:numFmt w:val="bullet"/>
      <w:lvlText w:val="●"/>
      <w:lvlJc w:val="left"/>
      <w:pPr>
        <w:tabs>
          <w:tab w:val="num" w:pos="4320"/>
        </w:tabs>
        <w:ind w:left="4320" w:hanging="360"/>
      </w:pPr>
      <w:rPr>
        <w:rFonts w:hint="default" w:ascii="Noto Sans Symbols" w:hAnsi="Noto Sans Symbols"/>
      </w:rPr>
    </w:lvl>
    <w:lvl w:ilvl="6" w:tplc="A2808B8C" w:tentative="1">
      <w:start w:val="1"/>
      <w:numFmt w:val="bullet"/>
      <w:lvlText w:val="●"/>
      <w:lvlJc w:val="left"/>
      <w:pPr>
        <w:tabs>
          <w:tab w:val="num" w:pos="5040"/>
        </w:tabs>
        <w:ind w:left="5040" w:hanging="360"/>
      </w:pPr>
      <w:rPr>
        <w:rFonts w:hint="default" w:ascii="Noto Sans Symbols" w:hAnsi="Noto Sans Symbols"/>
      </w:rPr>
    </w:lvl>
    <w:lvl w:ilvl="7" w:tplc="F4EA402C" w:tentative="1">
      <w:start w:val="1"/>
      <w:numFmt w:val="bullet"/>
      <w:lvlText w:val="●"/>
      <w:lvlJc w:val="left"/>
      <w:pPr>
        <w:tabs>
          <w:tab w:val="num" w:pos="5760"/>
        </w:tabs>
        <w:ind w:left="5760" w:hanging="360"/>
      </w:pPr>
      <w:rPr>
        <w:rFonts w:hint="default" w:ascii="Noto Sans Symbols" w:hAnsi="Noto Sans Symbols"/>
      </w:rPr>
    </w:lvl>
    <w:lvl w:ilvl="8" w:tplc="39668A9E" w:tentative="1">
      <w:start w:val="1"/>
      <w:numFmt w:val="bullet"/>
      <w:lvlText w:val="●"/>
      <w:lvlJc w:val="left"/>
      <w:pPr>
        <w:tabs>
          <w:tab w:val="num" w:pos="6480"/>
        </w:tabs>
        <w:ind w:left="6480" w:hanging="360"/>
      </w:pPr>
      <w:rPr>
        <w:rFonts w:hint="default" w:ascii="Noto Sans Symbols" w:hAnsi="Noto Sans Symbols"/>
      </w:rPr>
    </w:lvl>
  </w:abstractNum>
  <w:abstractNum w:abstractNumId="12" w15:restartNumberingAfterBreak="0">
    <w:nsid w:val="79A1EF91"/>
    <w:multiLevelType w:val="hybridMultilevel"/>
    <w:tmpl w:val="0ECC186C"/>
    <w:lvl w:ilvl="0" w:tplc="684A5FA2">
      <w:start w:val="1"/>
      <w:numFmt w:val="bullet"/>
      <w:lvlText w:val="-"/>
      <w:lvlJc w:val="left"/>
      <w:pPr>
        <w:ind w:left="720" w:hanging="360"/>
      </w:pPr>
      <w:rPr>
        <w:rFonts w:hint="default" w:ascii="Calibri" w:hAnsi="Calibri"/>
      </w:rPr>
    </w:lvl>
    <w:lvl w:ilvl="1" w:tplc="5046F230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/>
      </w:rPr>
    </w:lvl>
    <w:lvl w:ilvl="2" w:tplc="AB22B1CA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22906234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CAB28940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/>
      </w:rPr>
    </w:lvl>
    <w:lvl w:ilvl="5" w:tplc="E0944C46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8B3ABDC6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2DCF7E0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/>
      </w:rPr>
    </w:lvl>
    <w:lvl w:ilvl="8" w:tplc="174E824A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num w:numId="17">
    <w:abstractNumId w:val="16"/>
  </w:num>
  <w:num w:numId="16">
    <w:abstractNumId w:val="15"/>
  </w:num>
  <w:num w:numId="15">
    <w:abstractNumId w:val="14"/>
  </w:num>
  <w:num w:numId="14">
    <w:abstractNumId w:val="13"/>
  </w:num>
  <w:num w:numId="1">
    <w:abstractNumId w:val="0"/>
  </w:num>
  <w:num w:numId="2">
    <w:abstractNumId w:val="6"/>
  </w:num>
  <w:num w:numId="3">
    <w:abstractNumId w:val="9"/>
  </w:num>
  <w:num w:numId="4">
    <w:abstractNumId w:val="5"/>
  </w:num>
  <w:num w:numId="5">
    <w:abstractNumId w:val="4"/>
  </w:num>
  <w:num w:numId="6">
    <w:abstractNumId w:val="7"/>
  </w:num>
  <w:num w:numId="7">
    <w:abstractNumId w:val="8"/>
  </w:num>
  <w:num w:numId="8">
    <w:abstractNumId w:val="1"/>
  </w:num>
  <w:num w:numId="9">
    <w:abstractNumId w:val="11"/>
  </w:num>
  <w:num w:numId="10">
    <w:abstractNumId w:val="3"/>
  </w:num>
  <w:num w:numId="11">
    <w:abstractNumId w:val="10"/>
  </w:num>
  <w:num w:numId="12">
    <w:abstractNumId w:val="12"/>
  </w:num>
  <w:num w:numId="13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73"/>
  <w:displayBackgroundShape/>
  <w:trackRevisions w:val="false"/>
  <w:defaultTabStop w:val="720"/>
  <w:characterSpacingControl w:val="doNotCompress"/>
  <w:savePreviewPicture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F2736E"/>
    <w:rsid w:val="00000677"/>
    <w:rsid w:val="0002049D"/>
    <w:rsid w:val="000809ED"/>
    <w:rsid w:val="000A69F7"/>
    <w:rsid w:val="000B35FE"/>
    <w:rsid w:val="000B7625"/>
    <w:rsid w:val="000D2591"/>
    <w:rsid w:val="000D34D2"/>
    <w:rsid w:val="000D5ACA"/>
    <w:rsid w:val="00100665"/>
    <w:rsid w:val="00103388"/>
    <w:rsid w:val="001778CD"/>
    <w:rsid w:val="001951F2"/>
    <w:rsid w:val="001A1E5C"/>
    <w:rsid w:val="001A6BAD"/>
    <w:rsid w:val="001C5374"/>
    <w:rsid w:val="001E3307"/>
    <w:rsid w:val="00201517"/>
    <w:rsid w:val="0021238C"/>
    <w:rsid w:val="00221197"/>
    <w:rsid w:val="00224930"/>
    <w:rsid w:val="002928E4"/>
    <w:rsid w:val="002C35BD"/>
    <w:rsid w:val="002D1532"/>
    <w:rsid w:val="002D58DC"/>
    <w:rsid w:val="003138DD"/>
    <w:rsid w:val="00354CF6"/>
    <w:rsid w:val="00370957"/>
    <w:rsid w:val="003743BA"/>
    <w:rsid w:val="00377905"/>
    <w:rsid w:val="00444952"/>
    <w:rsid w:val="00446022"/>
    <w:rsid w:val="0044667A"/>
    <w:rsid w:val="0045180B"/>
    <w:rsid w:val="00461898"/>
    <w:rsid w:val="00477F3E"/>
    <w:rsid w:val="00494085"/>
    <w:rsid w:val="005068AA"/>
    <w:rsid w:val="00516FE1"/>
    <w:rsid w:val="005173B9"/>
    <w:rsid w:val="00524FC0"/>
    <w:rsid w:val="0053780E"/>
    <w:rsid w:val="005511B4"/>
    <w:rsid w:val="0056021E"/>
    <w:rsid w:val="0057060A"/>
    <w:rsid w:val="00582D15"/>
    <w:rsid w:val="00592D1E"/>
    <w:rsid w:val="005A0885"/>
    <w:rsid w:val="005C3FCD"/>
    <w:rsid w:val="005E7ABF"/>
    <w:rsid w:val="0060666C"/>
    <w:rsid w:val="00614380"/>
    <w:rsid w:val="0064094A"/>
    <w:rsid w:val="006578D5"/>
    <w:rsid w:val="006B4ECA"/>
    <w:rsid w:val="006D7B14"/>
    <w:rsid w:val="006E6408"/>
    <w:rsid w:val="007728CB"/>
    <w:rsid w:val="007A5E97"/>
    <w:rsid w:val="007B432F"/>
    <w:rsid w:val="007B68CF"/>
    <w:rsid w:val="007B6AF5"/>
    <w:rsid w:val="007D5DB5"/>
    <w:rsid w:val="00800D0B"/>
    <w:rsid w:val="00881CDE"/>
    <w:rsid w:val="00897897"/>
    <w:rsid w:val="008A7212"/>
    <w:rsid w:val="008C0D51"/>
    <w:rsid w:val="008C6FF6"/>
    <w:rsid w:val="008E4CA9"/>
    <w:rsid w:val="008F5F0A"/>
    <w:rsid w:val="008F7BF4"/>
    <w:rsid w:val="0090097D"/>
    <w:rsid w:val="00950AF9"/>
    <w:rsid w:val="00991AAA"/>
    <w:rsid w:val="009B64BA"/>
    <w:rsid w:val="009D2E4D"/>
    <w:rsid w:val="009D7430"/>
    <w:rsid w:val="00A27538"/>
    <w:rsid w:val="00A306E4"/>
    <w:rsid w:val="00A337BE"/>
    <w:rsid w:val="00A35347"/>
    <w:rsid w:val="00A412BA"/>
    <w:rsid w:val="00A50EC4"/>
    <w:rsid w:val="00A51E94"/>
    <w:rsid w:val="00A647F4"/>
    <w:rsid w:val="00A701A3"/>
    <w:rsid w:val="00AF2BFF"/>
    <w:rsid w:val="00AF6D53"/>
    <w:rsid w:val="00B24D0A"/>
    <w:rsid w:val="00B3719F"/>
    <w:rsid w:val="00B46A5A"/>
    <w:rsid w:val="00B618BA"/>
    <w:rsid w:val="00B878A0"/>
    <w:rsid w:val="00BD113B"/>
    <w:rsid w:val="00C17467"/>
    <w:rsid w:val="00C41664"/>
    <w:rsid w:val="00C83FF0"/>
    <w:rsid w:val="00C967B1"/>
    <w:rsid w:val="00CA520D"/>
    <w:rsid w:val="00CB1DB7"/>
    <w:rsid w:val="00CB33C0"/>
    <w:rsid w:val="00CB7DC5"/>
    <w:rsid w:val="00CC3E66"/>
    <w:rsid w:val="00CC5AC8"/>
    <w:rsid w:val="00CF233B"/>
    <w:rsid w:val="00CF729D"/>
    <w:rsid w:val="00D21902"/>
    <w:rsid w:val="00D3131D"/>
    <w:rsid w:val="00D434F9"/>
    <w:rsid w:val="00D46C2B"/>
    <w:rsid w:val="00D93A9F"/>
    <w:rsid w:val="00DA0595"/>
    <w:rsid w:val="00DC3798"/>
    <w:rsid w:val="00E20068"/>
    <w:rsid w:val="00E24F38"/>
    <w:rsid w:val="00E257CE"/>
    <w:rsid w:val="00E54FBF"/>
    <w:rsid w:val="00E5531C"/>
    <w:rsid w:val="00E62579"/>
    <w:rsid w:val="00E74E2A"/>
    <w:rsid w:val="00E8008A"/>
    <w:rsid w:val="00E87D8B"/>
    <w:rsid w:val="00E9660B"/>
    <w:rsid w:val="00EE0EDB"/>
    <w:rsid w:val="00EF5AF7"/>
    <w:rsid w:val="00F077D6"/>
    <w:rsid w:val="00F2736E"/>
    <w:rsid w:val="00F35DB1"/>
    <w:rsid w:val="00F411C6"/>
    <w:rsid w:val="00F71D8F"/>
    <w:rsid w:val="00FB67A3"/>
    <w:rsid w:val="0479E40A"/>
    <w:rsid w:val="1357E2B5"/>
    <w:rsid w:val="28118D1E"/>
    <w:rsid w:val="416DCF26"/>
    <w:rsid w:val="4D811932"/>
    <w:rsid w:val="51753F52"/>
    <w:rsid w:val="6602A9F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5ADB5289"/>
  <w15:docId w15:val="{A40A271D-9164-48DF-9EA0-00CE9231A94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Calibri" w:hAnsi="Calibri" w:eastAsia="Calibri" w:cs="Calibri"/>
        <w:color w:val="000000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uiPriority="9" w:semiHidden="1" w:unhideWhenUsed="1" w:qFormat="1"/>
    <w:lsdException w:name="heading 3" w:uiPriority="9" w:semiHidden="1" w:unhideWhenUsed="1" w:qFormat="1"/>
    <w:lsdException w:name="heading 4" w:uiPriority="9" w:semiHidden="1" w:unhideWhenUsed="1" w:qFormat="1"/>
    <w:lsdException w:name="heading 5" w:uiPriority="9" w:semiHidden="1" w:unhideWhenUsed="1" w:qFormat="1"/>
    <w:lsdException w:name="heading 6" w:uiPriority="9" w:semiHidden="1" w:unhideWhenUsed="1" w:qFormat="1"/>
    <w:lsdException w:name="heading 7" w:uiPriority="9" w:semiHidden="1" w:unhideWhenUsed="1" w:qFormat="1"/>
    <w:lsdException w:name="heading 8" w:uiPriority="9" w:semiHidden="1" w:unhideWhenUsed="1" w:qFormat="1"/>
    <w:lsdException w:name="heading 9" w:uiPriority="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semiHidden="1" w:unhideWhenUsed="1"/>
    <w:lsdException w:name="toc 2" w:uiPriority="39" w:semiHidden="1" w:unhideWhenUsed="1"/>
    <w:lsdException w:name="toc 3" w:uiPriority="39" w:semiHidden="1" w:unhideWhenUsed="1"/>
    <w:lsdException w:name="toc 4" w:uiPriority="39" w:semiHidden="1" w:unhideWhenUsed="1"/>
    <w:lsdException w:name="toc 5" w:uiPriority="39" w:semiHidden="1" w:unhideWhenUsed="1"/>
    <w:lsdException w:name="toc 6" w:uiPriority="39" w:semiHidden="1" w:unhideWhenUsed="1"/>
    <w:lsdException w:name="toc 7" w:uiPriority="39" w:semiHidden="1" w:unhideWhenUsed="1"/>
    <w:lsdException w:name="toc 8" w:uiPriority="39" w:semiHidden="1" w:unhideWhenUsed="1"/>
    <w:lsdException w:name="toc 9" w:uiPriority="3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uiPriority="1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uiPriority="37" w:semiHidden="1" w:unhideWhenUsed="1"/>
    <w:lsdException w:name="TOC Heading" w:uiPriority="39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styleId="Normal" w:default="1">
    <w:name w:val="Normal"/>
  </w:style>
  <w:style w:type="paragraph" w:styleId="Heading1">
    <w:name w:val="heading 1"/>
    <w:basedOn w:val="Normal"/>
    <w:next w:val="Normal"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Heading2">
    <w:name w:val="heading 2"/>
    <w:basedOn w:val="Normal"/>
    <w:next w:val="Normal"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Heading3">
    <w:name w:val="heading 3"/>
    <w:basedOn w:val="Normal"/>
    <w:next w:val="Normal"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Heading5">
    <w:name w:val="heading 5"/>
    <w:basedOn w:val="Normal"/>
    <w:next w:val="Normal"/>
    <w:link w:val="Heading5Char"/>
    <w:pPr>
      <w:keepNext/>
      <w:keepLines/>
      <w:spacing w:before="220" w:after="40"/>
      <w:outlineLvl w:val="4"/>
    </w:pPr>
    <w:rPr>
      <w:b/>
    </w:rPr>
  </w:style>
  <w:style w:type="paragraph" w:styleId="Heading6">
    <w:name w:val="heading 6"/>
    <w:basedOn w:val="Normal"/>
    <w:next w:val="Normal"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styleId="DefaultParagraphFont" w:default="1">
    <w:name w:val="Default Paragraph Font"/>
    <w:uiPriority w:val="1"/>
    <w:unhideWhenUsed/>
  </w:style>
  <w:style w:type="table" w:styleId="TableNormal" w:default="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styleId="NoList" w:default="1">
    <w:name w:val="No List"/>
    <w:uiPriority w:val="99"/>
    <w:semiHidden/>
    <w:unhideWhenUsed/>
  </w:style>
  <w:style w:type="paragraph" w:styleId="Title">
    <w:name w:val="Title"/>
    <w:basedOn w:val="Normal"/>
    <w:next w:val="Normal"/>
    <w:pPr>
      <w:keepNext/>
      <w:keepLines/>
      <w:spacing w:before="480" w:after="120"/>
    </w:pPr>
    <w:rPr>
      <w:b/>
      <w:sz w:val="72"/>
      <w:szCs w:val="72"/>
    </w:rPr>
  </w:style>
  <w:style w:type="paragraph" w:styleId="Subtitle">
    <w:name w:val="Subtitle"/>
    <w:basedOn w:val="Normal"/>
    <w:next w:val="Normal"/>
    <w:pPr>
      <w:keepNext/>
      <w:keepLines/>
      <w:spacing w:before="360" w:after="80"/>
    </w:pPr>
    <w:rPr>
      <w:rFonts w:ascii="Georgia" w:hAnsi="Georgia" w:eastAsia="Georgia" w:cs="Georgia"/>
      <w:i/>
      <w:color w:val="666666"/>
      <w:sz w:val="48"/>
      <w:szCs w:val="48"/>
    </w:rPr>
  </w:style>
  <w:style w:type="table" w:styleId="1" w:customStyle="1">
    <w:name w:val="1"/>
    <w:basedOn w:val="TableNormal"/>
    <w:pPr>
      <w:spacing w:after="0" w:line="240" w:lineRule="auto"/>
    </w:pPr>
    <w:tblPr>
      <w:tblStyleRowBandSize w:val="1"/>
      <w:tblStyleColBandSize w:val="1"/>
      <w:tblCellMar>
        <w:left w:w="115" w:type="dxa"/>
        <w:right w:w="115" w:type="dxa"/>
      </w:tblCellMar>
    </w:tblPr>
  </w:style>
  <w:style w:type="paragraph" w:styleId="Header">
    <w:name w:val="header"/>
    <w:basedOn w:val="Normal"/>
    <w:link w:val="HeaderChar"/>
    <w:uiPriority w:val="99"/>
    <w:unhideWhenUsed/>
    <w:rsid w:val="0044667A"/>
    <w:pPr>
      <w:tabs>
        <w:tab w:val="center" w:pos="4680"/>
        <w:tab w:val="right" w:pos="9360"/>
      </w:tabs>
      <w:spacing w:after="0" w:line="240" w:lineRule="auto"/>
    </w:pPr>
  </w:style>
  <w:style w:type="character" w:styleId="HeaderChar" w:customStyle="1">
    <w:name w:val="Header Char"/>
    <w:basedOn w:val="DefaultParagraphFont"/>
    <w:link w:val="Header"/>
    <w:uiPriority w:val="99"/>
    <w:rsid w:val="0044667A"/>
  </w:style>
  <w:style w:type="paragraph" w:styleId="Footer">
    <w:name w:val="footer"/>
    <w:basedOn w:val="Normal"/>
    <w:link w:val="FooterChar"/>
    <w:uiPriority w:val="99"/>
    <w:unhideWhenUsed/>
    <w:rsid w:val="0044667A"/>
    <w:pPr>
      <w:tabs>
        <w:tab w:val="center" w:pos="4680"/>
        <w:tab w:val="right" w:pos="9360"/>
      </w:tabs>
      <w:spacing w:after="0" w:line="240" w:lineRule="auto"/>
    </w:pPr>
  </w:style>
  <w:style w:type="character" w:styleId="FooterChar" w:customStyle="1">
    <w:name w:val="Footer Char"/>
    <w:basedOn w:val="DefaultParagraphFont"/>
    <w:link w:val="Footer"/>
    <w:uiPriority w:val="99"/>
    <w:rsid w:val="0044667A"/>
  </w:style>
  <w:style w:type="paragraph" w:styleId="ListParagraph">
    <w:name w:val="List Paragraph"/>
    <w:basedOn w:val="Normal"/>
    <w:uiPriority w:val="34"/>
    <w:qFormat/>
    <w:rsid w:val="00E8008A"/>
    <w:pPr>
      <w:ind w:left="720"/>
      <w:contextualSpacing/>
    </w:pPr>
  </w:style>
  <w:style w:type="character" w:styleId="aqj" w:customStyle="1">
    <w:name w:val="aqj"/>
    <w:basedOn w:val="DefaultParagraphFont"/>
    <w:rsid w:val="0045180B"/>
  </w:style>
  <w:style w:type="character" w:styleId="apple-converted-space" w:customStyle="1">
    <w:name w:val="apple-converted-space"/>
    <w:basedOn w:val="DefaultParagraphFont"/>
    <w:rsid w:val="0045180B"/>
  </w:style>
  <w:style w:type="paragraph" w:styleId="NormalWeb">
    <w:name w:val="Normal (Web)"/>
    <w:basedOn w:val="Normal"/>
    <w:uiPriority w:val="99"/>
    <w:unhideWhenUsed/>
    <w:rsid w:val="00897897"/>
    <w:pPr>
      <w:spacing w:before="100" w:beforeAutospacing="1" w:after="100" w:afterAutospacing="1" w:line="240" w:lineRule="auto"/>
    </w:pPr>
    <w:rPr>
      <w:rFonts w:ascii="Times New Roman" w:hAnsi="Times New Roman" w:eastAsia="Times New Roman" w:cs="Times New Roman"/>
      <w:color w:val="17037C"/>
      <w:sz w:val="24"/>
      <w:szCs w:val="24"/>
    </w:rPr>
  </w:style>
  <w:style w:type="character" w:styleId="Heading5Char" w:customStyle="1">
    <w:name w:val="Heading 5 Char"/>
    <w:basedOn w:val="DefaultParagraphFont"/>
    <w:link w:val="Heading5"/>
    <w:rsid w:val="00494085"/>
    <w:rPr>
      <w:b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912400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4925835">
          <w:marLeft w:val="389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2342191">
          <w:marLeft w:val="389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41457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2604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34191490">
          <w:marLeft w:val="547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78386">
          <w:marLeft w:val="72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0667155">
          <w:marLeft w:val="72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4178373">
          <w:marLeft w:val="72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22557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9857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981277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560594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707094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694051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7902852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7201247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06957812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9356155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2412323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118983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13552200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79238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49380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7730405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5064402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953860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053888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0390891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683169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262459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8743902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6377242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2924444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9935513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4213199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344568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9860907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585253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02867401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553406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4816647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3548606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353683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1121407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515826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0320033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1571168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76796614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1957114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439770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02023731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92179113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2787410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9455702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46936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1036337">
          <w:marLeft w:val="72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98679792">
          <w:marLeft w:val="72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7.png"/><Relationship Id="rId18" Type="http://schemas.openxmlformats.org/officeDocument/2006/relationships/image" Target="media/image12.png"/><Relationship Id="rId26" Type="http://schemas.openxmlformats.org/officeDocument/2006/relationships/image" Target="media/image20.png"/><Relationship Id="rId21" Type="http://schemas.openxmlformats.org/officeDocument/2006/relationships/image" Target="media/image15.png"/><Relationship Id="R807b83c7ed624253" Type="http://schemas.openxmlformats.org/officeDocument/2006/relationships/image" Target="/media/image18.png"/><Relationship Id="rId34" Type="http://schemas.openxmlformats.org/officeDocument/2006/relationships/customXml" Target="../customXml/item1.xml"/><Relationship Id="rId7" Type="http://schemas.openxmlformats.org/officeDocument/2006/relationships/image" Target="media/image1.png"/><Relationship Id="rId12" Type="http://schemas.openxmlformats.org/officeDocument/2006/relationships/image" Target="media/image6.png"/><Relationship Id="rId17" Type="http://schemas.openxmlformats.org/officeDocument/2006/relationships/image" Target="media/image11.png"/><Relationship Id="rId25" Type="http://schemas.openxmlformats.org/officeDocument/2006/relationships/image" Target="media/image19.png"/><Relationship Id="rId33" Type="http://schemas.openxmlformats.org/officeDocument/2006/relationships/theme" Target="theme/theme1.xml"/><Relationship Id="rId2" Type="http://schemas.openxmlformats.org/officeDocument/2006/relationships/styles" Target="styles.xml"/><Relationship Id="rId16" Type="http://schemas.openxmlformats.org/officeDocument/2006/relationships/image" Target="media/image10.png"/><Relationship Id="rId29" Type="http://schemas.openxmlformats.org/officeDocument/2006/relationships/header" Target="header1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image" Target="media/image5.png"/><Relationship Id="rId24" Type="http://schemas.openxmlformats.org/officeDocument/2006/relationships/image" Target="media/image18.png"/><Relationship Id="rId32" Type="http://schemas.openxmlformats.org/officeDocument/2006/relationships/glossaryDocument" Target="glossary/document.xml"/><Relationship Id="rId5" Type="http://schemas.openxmlformats.org/officeDocument/2006/relationships/footnotes" Target="footnotes.xml"/><Relationship Id="rId15" Type="http://schemas.openxmlformats.org/officeDocument/2006/relationships/image" Target="media/image9.png"/><Relationship Id="rId23" Type="http://schemas.openxmlformats.org/officeDocument/2006/relationships/image" Target="media/image17.png"/><Relationship Id="rId28" Type="http://schemas.openxmlformats.org/officeDocument/2006/relationships/image" Target="media/image22.png"/><Relationship Id="rId36" Type="http://schemas.openxmlformats.org/officeDocument/2006/relationships/customXml" Target="../customXml/item3.xml"/><Relationship Id="rId10" Type="http://schemas.openxmlformats.org/officeDocument/2006/relationships/image" Target="media/image4.png"/><Relationship Id="rId31" Type="http://schemas.openxmlformats.org/officeDocument/2006/relationships/fontTable" Target="fontTable.xml"/><Relationship Id="R92c077ba073b462a" Type="http://schemas.openxmlformats.org/officeDocument/2006/relationships/image" Target="/media/image17.png"/><Relationship Id="Rc565d08749ce4326" Type="http://schemas.openxmlformats.org/officeDocument/2006/relationships/image" Target="/media/image19.png"/><Relationship Id="rId4" Type="http://schemas.openxmlformats.org/officeDocument/2006/relationships/webSettings" Target="webSettings.xml"/><Relationship Id="rId9" Type="http://schemas.openxmlformats.org/officeDocument/2006/relationships/image" Target="media/image3.png"/><Relationship Id="rId14" Type="http://schemas.openxmlformats.org/officeDocument/2006/relationships/image" Target="media/image8.png"/><Relationship Id="rId22" Type="http://schemas.openxmlformats.org/officeDocument/2006/relationships/image" Target="media/image16.png"/><Relationship Id="rId27" Type="http://schemas.openxmlformats.org/officeDocument/2006/relationships/image" Target="media/image21.png"/><Relationship Id="rId30" Type="http://schemas.openxmlformats.org/officeDocument/2006/relationships/footer" Target="footer1.xml"/><Relationship Id="Rb28cfd6ba9f74ddb" Type="http://schemas.openxmlformats.org/officeDocument/2006/relationships/image" Target="/media/image1a.png"/><Relationship Id="rId35" Type="http://schemas.openxmlformats.org/officeDocument/2006/relationships/customXml" Target="../customXml/item2.xml"/><Relationship Id="rId8" Type="http://schemas.openxmlformats.org/officeDocument/2006/relationships/image" Target="media/image2.png"/><Relationship Id="rId3" Type="http://schemas.openxmlformats.org/officeDocument/2006/relationships/settings" Target="settings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/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Euphemia">
    <w:altName w:val="Times New Roman"/>
    <w:panose1 w:val="00000000000000000000"/>
    <w:charset w:val="00"/>
    <w:family w:val="roman"/>
    <w:notTrueType/>
    <w:pitch w:val="default"/>
  </w:font>
  <w:font w:name="Noto Sans Symbols">
    <w:altName w:val="Times New Roman"/>
    <w:charset w:val="00"/>
    <w:family w:val="auto"/>
    <w:pitch w:val="default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revisionView w:inkAnnotations="0"/>
  <w:defaultTabStop w:val="720"/>
  <w:characterSpacingControl w:val="doNotCompress"/>
  <w:compat>
    <w:useFELayout/>
    <w:compatSetting w:name="compatibilityMode" w:uri="http://schemas.microsoft.com/office/word" w:val="12"/>
  </w:compat>
  <w:rsids>
    <w:rsidRoot w:val="00497318"/>
    <w:rsid w:val="00497318"/>
    <w:rsid w:val="00F9761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F15A52AE31FEC4EB9E74AAFCF7B6AD7" ma:contentTypeVersion="12" ma:contentTypeDescription="Create a new document." ma:contentTypeScope="" ma:versionID="7dd1ce6e427627f64c1ab6d1f19b6c8d">
  <xsd:schema xmlns:xsd="http://www.w3.org/2001/XMLSchema" xmlns:xs="http://www.w3.org/2001/XMLSchema" xmlns:p="http://schemas.microsoft.com/office/2006/metadata/properties" xmlns:ns2="05627597-0322-42fc-bc19-1d0dde15c694" xmlns:ns3="5ed5bd0d-9aa5-480d-8c58-25f9f57090c9" targetNamespace="http://schemas.microsoft.com/office/2006/metadata/properties" ma:root="true" ma:fieldsID="d9c6fcaf88c9e20a785b418a5be8a788" ns2:_="" ns3:_="">
    <xsd:import namespace="05627597-0322-42fc-bc19-1d0dde15c694"/>
    <xsd:import namespace="5ed5bd0d-9aa5-480d-8c58-25f9f57090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627597-0322-42fc-bc19-1d0dde15c6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1565cbde-19fe-4772-9eab-df48b2eef6d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d5bd0d-9aa5-480d-8c58-25f9f57090c9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ac8cdd5-1c68-4e1f-91cb-72d35c0d1364}" ma:internalName="TaxCatchAll" ma:showField="CatchAllData" ma:web="5ed5bd0d-9aa5-480d-8c58-25f9f57090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627597-0322-42fc-bc19-1d0dde15c694">
      <Terms xmlns="http://schemas.microsoft.com/office/infopath/2007/PartnerControls"/>
    </lcf76f155ced4ddcb4097134ff3c332f>
    <TaxCatchAll xmlns="5ed5bd0d-9aa5-480d-8c58-25f9f57090c9" xsi:nil="true"/>
  </documentManagement>
</p:properties>
</file>

<file path=customXml/itemProps1.xml><?xml version="1.0" encoding="utf-8"?>
<ds:datastoreItem xmlns:ds="http://schemas.openxmlformats.org/officeDocument/2006/customXml" ds:itemID="{F0BFC12B-66B7-46A4-8ED5-FF1ED3840CF6}"/>
</file>

<file path=customXml/itemProps2.xml><?xml version="1.0" encoding="utf-8"?>
<ds:datastoreItem xmlns:ds="http://schemas.openxmlformats.org/officeDocument/2006/customXml" ds:itemID="{B769B997-5D8D-489E-ABD8-BE7CDF582CDD}"/>
</file>

<file path=customXml/itemProps3.xml><?xml version="1.0" encoding="utf-8"?>
<ds:datastoreItem xmlns:ds="http://schemas.openxmlformats.org/officeDocument/2006/customXml" ds:itemID="{D1016987-CFFE-4CE6-AFEE-C03CCAD7B1C8}"/>
</file>

<file path=docProps/app.xml><?xml version="1.0" encoding="utf-8"?>
<ap:Properties xmlns="http://schemas.openxmlformats.org/officeDocument/2006/extended-properties" xmlns:vt="http://schemas.openxmlformats.org/officeDocument/2006/docPropsVTypes" xmlns:ap="http://schemas.openxmlformats.org/officeDocument/2006/extended-properties">
  <ap:Template>Normal</ap:Template>
  <ap:Application>Microsoft Word for the web</ap:Application>
  <ap:DocSecurity>0</ap:DocSecurity>
  <ap:ScaleCrop>false</ap:ScaleCrop>
  <ap:Company/>
  <ap:SharedDoc>false</ap:SharedDoc>
  <ap:HyperlinksChanged>false</ap:HyperlinksChanged>
  <ap:AppVersion>16.0000</ap:AppVersion>
  <ap:LinksUpToDate>false</ap:LinksUpToDate>
</ap: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Ellen Holmes</dc:creator>
  <cp:keywords/>
  <dc:description/>
  <cp:lastModifiedBy>Guest User</cp:lastModifiedBy>
  <cp:revision>30</cp:revision>
  <cp:lastPrinted>2017-06-05T15:26:00Z</cp:lastPrinted>
  <dcterms:created xsi:type="dcterms:W3CDTF">2017-08-04T17:59:00Z</dcterms:created>
  <dcterms:modified xsi:type="dcterms:W3CDTF">2023-04-03T21:22:31Z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0x0101004F15A52AE31FEC4EB9E74AAFCF7B6AD7</vt:lpwstr>
  </property>
</Properties>
</file>