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mp4" ContentType="video/mp4"/>
  <Default Extension="wmv" ContentType="video/x-ms-wm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1.xml" ContentType="application/inkml+xml"/>
  <Override PartName="/ppt/ink/ink2.xml" ContentType="application/inkml+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61"/>
  </p:notesMasterIdLst>
  <p:sldIdLst>
    <p:sldId id="1566" r:id="rId2"/>
    <p:sldId id="1567" r:id="rId3"/>
    <p:sldId id="1568" r:id="rId4"/>
    <p:sldId id="1569" r:id="rId5"/>
    <p:sldId id="1570" r:id="rId6"/>
    <p:sldId id="1571" r:id="rId7"/>
    <p:sldId id="1572" r:id="rId8"/>
    <p:sldId id="1573" r:id="rId9"/>
    <p:sldId id="1574" r:id="rId10"/>
    <p:sldId id="1575" r:id="rId11"/>
    <p:sldId id="1576" r:id="rId12"/>
    <p:sldId id="1577" r:id="rId13"/>
    <p:sldId id="1578" r:id="rId14"/>
    <p:sldId id="1579" r:id="rId15"/>
    <p:sldId id="1580" r:id="rId16"/>
    <p:sldId id="1581" r:id="rId17"/>
    <p:sldId id="1582" r:id="rId18"/>
    <p:sldId id="1583" r:id="rId19"/>
    <p:sldId id="1584" r:id="rId20"/>
    <p:sldId id="1585" r:id="rId21"/>
    <p:sldId id="1586" r:id="rId22"/>
    <p:sldId id="1587" r:id="rId23"/>
    <p:sldId id="1588" r:id="rId24"/>
    <p:sldId id="1589" r:id="rId25"/>
    <p:sldId id="1307" r:id="rId26"/>
    <p:sldId id="1316" r:id="rId27"/>
    <p:sldId id="1590" r:id="rId28"/>
    <p:sldId id="1360" r:id="rId29"/>
    <p:sldId id="1370" r:id="rId30"/>
    <p:sldId id="1371" r:id="rId31"/>
    <p:sldId id="1372" r:id="rId32"/>
    <p:sldId id="1373" r:id="rId33"/>
    <p:sldId id="1594" r:id="rId34"/>
    <p:sldId id="1595" r:id="rId35"/>
    <p:sldId id="1376" r:id="rId36"/>
    <p:sldId id="1374" r:id="rId37"/>
    <p:sldId id="1591" r:id="rId38"/>
    <p:sldId id="1592" r:id="rId39"/>
    <p:sldId id="1379" r:id="rId40"/>
    <p:sldId id="1340" r:id="rId41"/>
    <p:sldId id="1603" r:id="rId42"/>
    <p:sldId id="1347" r:id="rId43"/>
    <p:sldId id="1348" r:id="rId44"/>
    <p:sldId id="1593" r:id="rId45"/>
    <p:sldId id="1356" r:id="rId46"/>
    <p:sldId id="1598" r:id="rId47"/>
    <p:sldId id="1599" r:id="rId48"/>
    <p:sldId id="1600" r:id="rId49"/>
    <p:sldId id="1380" r:id="rId50"/>
    <p:sldId id="1382" r:id="rId51"/>
    <p:sldId id="1383" r:id="rId52"/>
    <p:sldId id="1384" r:id="rId53"/>
    <p:sldId id="1601" r:id="rId54"/>
    <p:sldId id="1597" r:id="rId55"/>
    <p:sldId id="1349" r:id="rId56"/>
    <p:sldId id="1387" r:id="rId57"/>
    <p:sldId id="1596" r:id="rId58"/>
    <p:sldId id="1623" r:id="rId59"/>
    <p:sldId id="1602" r:id="rId60"/>
    <p:sldId id="1369" r:id="rId61"/>
    <p:sldId id="1308" r:id="rId62"/>
    <p:sldId id="1318" r:id="rId63"/>
    <p:sldId id="1604" r:id="rId64"/>
    <p:sldId id="1389" r:id="rId65"/>
    <p:sldId id="1390" r:id="rId66"/>
    <p:sldId id="1391" r:id="rId67"/>
    <p:sldId id="1393" r:id="rId68"/>
    <p:sldId id="1394" r:id="rId69"/>
    <p:sldId id="1624" r:id="rId70"/>
    <p:sldId id="1397" r:id="rId71"/>
    <p:sldId id="1398" r:id="rId72"/>
    <p:sldId id="1625" r:id="rId73"/>
    <p:sldId id="1399" r:id="rId74"/>
    <p:sldId id="1400" r:id="rId75"/>
    <p:sldId id="1540" r:id="rId76"/>
    <p:sldId id="1626" r:id="rId77"/>
    <p:sldId id="1402" r:id="rId78"/>
    <p:sldId id="1403" r:id="rId79"/>
    <p:sldId id="1627" r:id="rId80"/>
    <p:sldId id="1632" r:id="rId81"/>
    <p:sldId id="1409" r:id="rId82"/>
    <p:sldId id="1419" r:id="rId83"/>
    <p:sldId id="1420" r:id="rId84"/>
    <p:sldId id="1421" r:id="rId85"/>
    <p:sldId id="1422" r:id="rId86"/>
    <p:sldId id="1631" r:id="rId87"/>
    <p:sldId id="1630" r:id="rId88"/>
    <p:sldId id="1423" r:id="rId89"/>
    <p:sldId id="1424" r:id="rId90"/>
    <p:sldId id="1425" r:id="rId91"/>
    <p:sldId id="1426" r:id="rId92"/>
    <p:sldId id="1427" r:id="rId93"/>
    <p:sldId id="1428" r:id="rId94"/>
    <p:sldId id="1628" r:id="rId95"/>
    <p:sldId id="1429" r:id="rId96"/>
    <p:sldId id="1430" r:id="rId97"/>
    <p:sldId id="1633" r:id="rId98"/>
    <p:sldId id="1431" r:id="rId99"/>
    <p:sldId id="1635" r:id="rId100"/>
    <p:sldId id="1634" r:id="rId101"/>
    <p:sldId id="1435" r:id="rId102"/>
    <p:sldId id="1309" r:id="rId103"/>
    <p:sldId id="1320" r:id="rId104"/>
    <p:sldId id="1605" r:id="rId105"/>
    <p:sldId id="1661" r:id="rId106"/>
    <p:sldId id="1654" r:id="rId107"/>
    <p:sldId id="1655" r:id="rId108"/>
    <p:sldId id="1464" r:id="rId109"/>
    <p:sldId id="1657" r:id="rId110"/>
    <p:sldId id="1465" r:id="rId111"/>
    <p:sldId id="1658" r:id="rId112"/>
    <p:sldId id="1675" r:id="rId113"/>
    <p:sldId id="1468" r:id="rId114"/>
    <p:sldId id="1668" r:id="rId115"/>
    <p:sldId id="1674" r:id="rId116"/>
    <p:sldId id="1667" r:id="rId117"/>
    <p:sldId id="1660" r:id="rId118"/>
    <p:sldId id="1659" r:id="rId119"/>
    <p:sldId id="1666" r:id="rId120"/>
    <p:sldId id="1470" r:id="rId121"/>
    <p:sldId id="1669" r:id="rId122"/>
    <p:sldId id="1670" r:id="rId123"/>
    <p:sldId id="1471" r:id="rId124"/>
    <p:sldId id="1472" r:id="rId125"/>
    <p:sldId id="1681" r:id="rId126"/>
    <p:sldId id="1672" r:id="rId127"/>
    <p:sldId id="1663" r:id="rId128"/>
    <p:sldId id="1662" r:id="rId129"/>
    <p:sldId id="1473" r:id="rId130"/>
    <p:sldId id="1664" r:id="rId131"/>
    <p:sldId id="1474" r:id="rId132"/>
    <p:sldId id="1673" r:id="rId133"/>
    <p:sldId id="1475" r:id="rId134"/>
    <p:sldId id="1677" r:id="rId135"/>
    <p:sldId id="1479" r:id="rId136"/>
    <p:sldId id="1538" r:id="rId137"/>
    <p:sldId id="1679" r:id="rId138"/>
    <p:sldId id="1539" r:id="rId139"/>
    <p:sldId id="1525" r:id="rId140"/>
    <p:sldId id="1680" r:id="rId141"/>
    <p:sldId id="1310" r:id="rId142"/>
    <p:sldId id="1322" r:id="rId143"/>
    <p:sldId id="1606" r:id="rId144"/>
    <p:sldId id="1336" r:id="rId145"/>
    <p:sldId id="1337" r:id="rId146"/>
    <p:sldId id="1311" r:id="rId147"/>
    <p:sldId id="1324" r:id="rId148"/>
    <p:sldId id="1607" r:id="rId149"/>
    <p:sldId id="1334" r:id="rId150"/>
    <p:sldId id="1335" r:id="rId151"/>
    <p:sldId id="1312" r:id="rId152"/>
    <p:sldId id="1326" r:id="rId153"/>
    <p:sldId id="1608" r:id="rId154"/>
    <p:sldId id="1332" r:id="rId155"/>
    <p:sldId id="1333" r:id="rId156"/>
    <p:sldId id="1313" r:id="rId157"/>
    <p:sldId id="1328" r:id="rId158"/>
    <p:sldId id="1609" r:id="rId159"/>
    <p:sldId id="1331" r:id="rId1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24971" autoAdjust="0"/>
    <p:restoredTop sz="93519" autoAdjust="0"/>
  </p:normalViewPr>
  <p:slideViewPr>
    <p:cSldViewPr snapToGrid="0">
      <p:cViewPr varScale="1">
        <p:scale>
          <a:sx n="85" d="100"/>
          <a:sy n="85" d="100"/>
        </p:scale>
        <p:origin x="72" y="560"/>
      </p:cViewPr>
      <p:guideLst/>
    </p:cSldViewPr>
  </p:slideViewPr>
  <p:outlineViewPr>
    <p:cViewPr>
      <p:scale>
        <a:sx n="33" d="100"/>
        <a:sy n="33" d="100"/>
      </p:scale>
      <p:origin x="0" y="-36848"/>
    </p:cViewPr>
  </p:outlineViewPr>
  <p:notesTextViewPr>
    <p:cViewPr>
      <p:scale>
        <a:sx n="1" d="1"/>
        <a:sy n="1" d="1"/>
      </p:scale>
      <p:origin x="0" y="0"/>
    </p:cViewPr>
  </p:notesTextViewPr>
  <p:sorterViewPr>
    <p:cViewPr>
      <p:scale>
        <a:sx n="19" d="25"/>
        <a:sy n="19" d="25"/>
      </p:scale>
      <p:origin x="0" y="-36344"/>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viewProps" Target="view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tableStyles" Target="tableStyle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s>
</file>

<file path=ppt/diagrams/_rels/data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9.svg"/><Relationship Id="rId1" Type="http://schemas.openxmlformats.org/officeDocument/2006/relationships/image" Target="../media/image48.png"/><Relationship Id="rId6" Type="http://schemas.openxmlformats.org/officeDocument/2006/relationships/image" Target="../media/image63.svg"/><Relationship Id="rId5" Type="http://schemas.openxmlformats.org/officeDocument/2006/relationships/image" Target="../media/image50.png"/><Relationship Id="rId4" Type="http://schemas.openxmlformats.org/officeDocument/2006/relationships/image" Target="../media/image61.svg"/></Relationships>
</file>

<file path=ppt/diagrams/_rels/data5.xml.rels><?xml version="1.0" encoding="UTF-8" standalone="yes"?>
<Relationships xmlns="http://schemas.openxmlformats.org/package/2006/relationships"><Relationship Id="rId8" Type="http://schemas.openxmlformats.org/officeDocument/2006/relationships/image" Target="../media/image89.sv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image" Target="../media/image83.svg"/><Relationship Id="rId1" Type="http://schemas.openxmlformats.org/officeDocument/2006/relationships/image" Target="../media/image61.png"/><Relationship Id="rId6" Type="http://schemas.openxmlformats.org/officeDocument/2006/relationships/image" Target="../media/image87.svg"/><Relationship Id="rId5" Type="http://schemas.openxmlformats.org/officeDocument/2006/relationships/image" Target="../media/image63.png"/><Relationship Id="rId4" Type="http://schemas.openxmlformats.org/officeDocument/2006/relationships/image" Target="../media/image85.svg"/></Relationships>
</file>

<file path=ppt/diagrams/_rels/data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90.svg"/><Relationship Id="rId1" Type="http://schemas.openxmlformats.org/officeDocument/2006/relationships/image" Target="../media/image48.png"/><Relationship Id="rId6" Type="http://schemas.openxmlformats.org/officeDocument/2006/relationships/image" Target="../media/image630.svg"/><Relationship Id="rId5" Type="http://schemas.openxmlformats.org/officeDocument/2006/relationships/image" Target="../media/image50.png"/><Relationship Id="rId4" Type="http://schemas.openxmlformats.org/officeDocument/2006/relationships/image" Target="../media/image61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9.svg"/><Relationship Id="rId1" Type="http://schemas.openxmlformats.org/officeDocument/2006/relationships/image" Target="../media/image48.png"/><Relationship Id="rId6" Type="http://schemas.openxmlformats.org/officeDocument/2006/relationships/image" Target="../media/image63.svg"/><Relationship Id="rId5" Type="http://schemas.openxmlformats.org/officeDocument/2006/relationships/image" Target="../media/image50.png"/><Relationship Id="rId4" Type="http://schemas.openxmlformats.org/officeDocument/2006/relationships/image" Target="../media/image61.svg"/></Relationships>
</file>

<file path=ppt/diagrams/_rels/drawing5.xml.rels><?xml version="1.0" encoding="UTF-8" standalone="yes"?>
<Relationships xmlns="http://schemas.openxmlformats.org/package/2006/relationships"><Relationship Id="rId8" Type="http://schemas.openxmlformats.org/officeDocument/2006/relationships/image" Target="../media/image89.svg"/><Relationship Id="rId3" Type="http://schemas.openxmlformats.org/officeDocument/2006/relationships/image" Target="../media/image62.png"/><Relationship Id="rId7" Type="http://schemas.openxmlformats.org/officeDocument/2006/relationships/image" Target="../media/image64.png"/><Relationship Id="rId2" Type="http://schemas.openxmlformats.org/officeDocument/2006/relationships/image" Target="../media/image83.svg"/><Relationship Id="rId1" Type="http://schemas.openxmlformats.org/officeDocument/2006/relationships/image" Target="../media/image61.png"/><Relationship Id="rId6" Type="http://schemas.openxmlformats.org/officeDocument/2006/relationships/image" Target="../media/image87.svg"/><Relationship Id="rId5" Type="http://schemas.openxmlformats.org/officeDocument/2006/relationships/image" Target="../media/image63.png"/><Relationship Id="rId4" Type="http://schemas.openxmlformats.org/officeDocument/2006/relationships/image" Target="../media/image8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90.svg"/><Relationship Id="rId1" Type="http://schemas.openxmlformats.org/officeDocument/2006/relationships/image" Target="../media/image48.png"/><Relationship Id="rId6" Type="http://schemas.openxmlformats.org/officeDocument/2006/relationships/image" Target="../media/image630.svg"/><Relationship Id="rId5" Type="http://schemas.openxmlformats.org/officeDocument/2006/relationships/image" Target="../media/image50.png"/><Relationship Id="rId4" Type="http://schemas.openxmlformats.org/officeDocument/2006/relationships/image" Target="../media/image610.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8FEB8B59-ED24-4899-A5AB-97D22C8D2727}"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0ED6335B-4EF4-4A55-818C-0E1A5D6826A8}">
      <dgm:prSet/>
      <dgm:spPr/>
      <dgm:t>
        <a:bodyPr/>
        <a:lstStyle/>
        <a:p>
          <a:r>
            <a:rPr lang="en-US"/>
            <a:t>Service</a:t>
          </a:r>
        </a:p>
      </dgm:t>
    </dgm:pt>
    <dgm:pt modelId="{096E2620-9005-4A43-B649-4C547568FEBA}" type="parTrans" cxnId="{B0A0941E-8A85-406A-A771-812F0B83552A}">
      <dgm:prSet/>
      <dgm:spPr/>
      <dgm:t>
        <a:bodyPr/>
        <a:lstStyle/>
        <a:p>
          <a:endParaRPr lang="en-US"/>
        </a:p>
      </dgm:t>
    </dgm:pt>
    <dgm:pt modelId="{64892559-26EA-41EF-BB10-BD57BBE73499}" type="sibTrans" cxnId="{B0A0941E-8A85-406A-A771-812F0B83552A}">
      <dgm:prSet/>
      <dgm:spPr/>
      <dgm:t>
        <a:bodyPr/>
        <a:lstStyle/>
        <a:p>
          <a:endParaRPr lang="en-US"/>
        </a:p>
      </dgm:t>
    </dgm:pt>
    <dgm:pt modelId="{B1BA895D-6138-4D93-8518-EAD3675724BE}">
      <dgm:prSet/>
      <dgm:spPr/>
      <dgm:t>
        <a:bodyPr/>
        <a:lstStyle/>
        <a:p>
          <a:r>
            <a:rPr lang="en-US"/>
            <a:t>Organizing</a:t>
          </a:r>
        </a:p>
      </dgm:t>
    </dgm:pt>
    <dgm:pt modelId="{22DD7B96-F730-4565-9A95-AD4FD0955549}" type="parTrans" cxnId="{294329B3-CACB-4A76-99AB-5B73622AEF70}">
      <dgm:prSet/>
      <dgm:spPr/>
      <dgm:t>
        <a:bodyPr/>
        <a:lstStyle/>
        <a:p>
          <a:endParaRPr lang="en-US"/>
        </a:p>
      </dgm:t>
    </dgm:pt>
    <dgm:pt modelId="{C7C7985E-C6FE-4886-8E34-53A5FA205E65}" type="sibTrans" cxnId="{294329B3-CACB-4A76-99AB-5B73622AEF70}">
      <dgm:prSet/>
      <dgm:spPr/>
      <dgm:t>
        <a:bodyPr/>
        <a:lstStyle/>
        <a:p>
          <a:endParaRPr lang="en-US"/>
        </a:p>
      </dgm:t>
    </dgm:pt>
    <dgm:pt modelId="{485EC49C-50B8-4436-8576-69E4C9D186C1}" type="pres">
      <dgm:prSet presAssocID="{8FEB8B59-ED24-4899-A5AB-97D22C8D2727}" presName="linear" presStyleCnt="0">
        <dgm:presLayoutVars>
          <dgm:dir/>
          <dgm:animLvl val="lvl"/>
          <dgm:resizeHandles val="exact"/>
        </dgm:presLayoutVars>
      </dgm:prSet>
      <dgm:spPr/>
      <dgm:t>
        <a:bodyPr/>
        <a:lstStyle/>
        <a:p>
          <a:endParaRPr lang="en-US"/>
        </a:p>
      </dgm:t>
    </dgm:pt>
    <dgm:pt modelId="{301B1134-3A48-47D9-812A-0A572943C56D}" type="pres">
      <dgm:prSet presAssocID="{0ED6335B-4EF4-4A55-818C-0E1A5D6826A8}" presName="parentLin" presStyleCnt="0"/>
      <dgm:spPr/>
    </dgm:pt>
    <dgm:pt modelId="{CEE323E2-AA85-4D6D-B42A-54CFE0BD95D3}" type="pres">
      <dgm:prSet presAssocID="{0ED6335B-4EF4-4A55-818C-0E1A5D6826A8}" presName="parentLeftMargin" presStyleLbl="node1" presStyleIdx="0" presStyleCnt="2"/>
      <dgm:spPr/>
      <dgm:t>
        <a:bodyPr/>
        <a:lstStyle/>
        <a:p>
          <a:endParaRPr lang="en-US"/>
        </a:p>
      </dgm:t>
    </dgm:pt>
    <dgm:pt modelId="{F9C0E1C4-BC24-493B-AEA1-C4D197D4880D}" type="pres">
      <dgm:prSet presAssocID="{0ED6335B-4EF4-4A55-818C-0E1A5D6826A8}" presName="parentText" presStyleLbl="node1" presStyleIdx="0" presStyleCnt="2">
        <dgm:presLayoutVars>
          <dgm:chMax val="0"/>
          <dgm:bulletEnabled val="1"/>
        </dgm:presLayoutVars>
      </dgm:prSet>
      <dgm:spPr/>
      <dgm:t>
        <a:bodyPr/>
        <a:lstStyle/>
        <a:p>
          <a:endParaRPr lang="en-US"/>
        </a:p>
      </dgm:t>
    </dgm:pt>
    <dgm:pt modelId="{C25FFB2E-82F5-49E0-B22F-8C759714FAD3}" type="pres">
      <dgm:prSet presAssocID="{0ED6335B-4EF4-4A55-818C-0E1A5D6826A8}" presName="negativeSpace" presStyleCnt="0"/>
      <dgm:spPr/>
    </dgm:pt>
    <dgm:pt modelId="{539C84F3-0C82-496B-9C86-C1FC68DEC7F6}" type="pres">
      <dgm:prSet presAssocID="{0ED6335B-4EF4-4A55-818C-0E1A5D6826A8}" presName="childText" presStyleLbl="conFgAcc1" presStyleIdx="0" presStyleCnt="2">
        <dgm:presLayoutVars>
          <dgm:bulletEnabled val="1"/>
        </dgm:presLayoutVars>
      </dgm:prSet>
      <dgm:spPr/>
    </dgm:pt>
    <dgm:pt modelId="{B35A073B-0517-4722-B784-1DCE81C7AF75}" type="pres">
      <dgm:prSet presAssocID="{64892559-26EA-41EF-BB10-BD57BBE73499}" presName="spaceBetweenRectangles" presStyleCnt="0"/>
      <dgm:spPr/>
    </dgm:pt>
    <dgm:pt modelId="{6C173440-551E-4403-B3F6-929C9F89C89A}" type="pres">
      <dgm:prSet presAssocID="{B1BA895D-6138-4D93-8518-EAD3675724BE}" presName="parentLin" presStyleCnt="0"/>
      <dgm:spPr/>
    </dgm:pt>
    <dgm:pt modelId="{555F3F15-A089-4C8B-A764-03E15B483EE1}" type="pres">
      <dgm:prSet presAssocID="{B1BA895D-6138-4D93-8518-EAD3675724BE}" presName="parentLeftMargin" presStyleLbl="node1" presStyleIdx="0" presStyleCnt="2"/>
      <dgm:spPr/>
      <dgm:t>
        <a:bodyPr/>
        <a:lstStyle/>
        <a:p>
          <a:endParaRPr lang="en-US"/>
        </a:p>
      </dgm:t>
    </dgm:pt>
    <dgm:pt modelId="{77D7F8F2-D6D7-445D-932B-691EDB24B408}" type="pres">
      <dgm:prSet presAssocID="{B1BA895D-6138-4D93-8518-EAD3675724BE}" presName="parentText" presStyleLbl="node1" presStyleIdx="1" presStyleCnt="2">
        <dgm:presLayoutVars>
          <dgm:chMax val="0"/>
          <dgm:bulletEnabled val="1"/>
        </dgm:presLayoutVars>
      </dgm:prSet>
      <dgm:spPr/>
      <dgm:t>
        <a:bodyPr/>
        <a:lstStyle/>
        <a:p>
          <a:endParaRPr lang="en-US"/>
        </a:p>
      </dgm:t>
    </dgm:pt>
    <dgm:pt modelId="{DBEA5C3C-AD28-4783-BA78-EA9BDB72AE70}" type="pres">
      <dgm:prSet presAssocID="{B1BA895D-6138-4D93-8518-EAD3675724BE}" presName="negativeSpace" presStyleCnt="0"/>
      <dgm:spPr/>
    </dgm:pt>
    <dgm:pt modelId="{9562FEF5-0BD3-4FCA-A477-AEA9A7D41BE4}" type="pres">
      <dgm:prSet presAssocID="{B1BA895D-6138-4D93-8518-EAD3675724BE}" presName="childText" presStyleLbl="conFgAcc1" presStyleIdx="1" presStyleCnt="2">
        <dgm:presLayoutVars>
          <dgm:bulletEnabled val="1"/>
        </dgm:presLayoutVars>
      </dgm:prSet>
      <dgm:spPr/>
    </dgm:pt>
  </dgm:ptLst>
  <dgm:cxnLst>
    <dgm:cxn modelId="{25BE23D2-B0C1-497D-B18C-8E49ECB1D5AA}" type="presOf" srcId="{0ED6335B-4EF4-4A55-818C-0E1A5D6826A8}" destId="{CEE323E2-AA85-4D6D-B42A-54CFE0BD95D3}" srcOrd="0" destOrd="0" presId="urn:microsoft.com/office/officeart/2005/8/layout/list1"/>
    <dgm:cxn modelId="{D1FCCADE-70AA-458A-AF47-80DF4BBBFC43}" type="presOf" srcId="{8FEB8B59-ED24-4899-A5AB-97D22C8D2727}" destId="{485EC49C-50B8-4436-8576-69E4C9D186C1}" srcOrd="0" destOrd="0" presId="urn:microsoft.com/office/officeart/2005/8/layout/list1"/>
    <dgm:cxn modelId="{753506EC-7DD7-4C19-9EE3-E8EC52B7F94A}" type="presOf" srcId="{0ED6335B-4EF4-4A55-818C-0E1A5D6826A8}" destId="{F9C0E1C4-BC24-493B-AEA1-C4D197D4880D}" srcOrd="1" destOrd="0" presId="urn:microsoft.com/office/officeart/2005/8/layout/list1"/>
    <dgm:cxn modelId="{61AB6D9E-0174-478C-99F8-268C4826C656}" type="presOf" srcId="{B1BA895D-6138-4D93-8518-EAD3675724BE}" destId="{555F3F15-A089-4C8B-A764-03E15B483EE1}" srcOrd="0" destOrd="0" presId="urn:microsoft.com/office/officeart/2005/8/layout/list1"/>
    <dgm:cxn modelId="{481436C8-7236-45E9-A031-CA4A889DC596}" type="presOf" srcId="{B1BA895D-6138-4D93-8518-EAD3675724BE}" destId="{77D7F8F2-D6D7-445D-932B-691EDB24B408}" srcOrd="1" destOrd="0" presId="urn:microsoft.com/office/officeart/2005/8/layout/list1"/>
    <dgm:cxn modelId="{294329B3-CACB-4A76-99AB-5B73622AEF70}" srcId="{8FEB8B59-ED24-4899-A5AB-97D22C8D2727}" destId="{B1BA895D-6138-4D93-8518-EAD3675724BE}" srcOrd="1" destOrd="0" parTransId="{22DD7B96-F730-4565-9A95-AD4FD0955549}" sibTransId="{C7C7985E-C6FE-4886-8E34-53A5FA205E65}"/>
    <dgm:cxn modelId="{B0A0941E-8A85-406A-A771-812F0B83552A}" srcId="{8FEB8B59-ED24-4899-A5AB-97D22C8D2727}" destId="{0ED6335B-4EF4-4A55-818C-0E1A5D6826A8}" srcOrd="0" destOrd="0" parTransId="{096E2620-9005-4A43-B649-4C547568FEBA}" sibTransId="{64892559-26EA-41EF-BB10-BD57BBE73499}"/>
    <dgm:cxn modelId="{95ACC0BB-6806-4FB9-9F1C-8BB4F220DD56}" type="presParOf" srcId="{485EC49C-50B8-4436-8576-69E4C9D186C1}" destId="{301B1134-3A48-47D9-812A-0A572943C56D}" srcOrd="0" destOrd="0" presId="urn:microsoft.com/office/officeart/2005/8/layout/list1"/>
    <dgm:cxn modelId="{D7ABBE8E-A492-48EA-A6BA-2E38D8F54B22}" type="presParOf" srcId="{301B1134-3A48-47D9-812A-0A572943C56D}" destId="{CEE323E2-AA85-4D6D-B42A-54CFE0BD95D3}" srcOrd="0" destOrd="0" presId="urn:microsoft.com/office/officeart/2005/8/layout/list1"/>
    <dgm:cxn modelId="{ADC0E820-67BB-4909-9E66-2979CE0BC203}" type="presParOf" srcId="{301B1134-3A48-47D9-812A-0A572943C56D}" destId="{F9C0E1C4-BC24-493B-AEA1-C4D197D4880D}" srcOrd="1" destOrd="0" presId="urn:microsoft.com/office/officeart/2005/8/layout/list1"/>
    <dgm:cxn modelId="{A8447874-EAD3-431C-8093-16FA17CDFBAC}" type="presParOf" srcId="{485EC49C-50B8-4436-8576-69E4C9D186C1}" destId="{C25FFB2E-82F5-49E0-B22F-8C759714FAD3}" srcOrd="1" destOrd="0" presId="urn:microsoft.com/office/officeart/2005/8/layout/list1"/>
    <dgm:cxn modelId="{0596FF91-6BC8-4000-8C26-C6AA22AA0BE6}" type="presParOf" srcId="{485EC49C-50B8-4436-8576-69E4C9D186C1}" destId="{539C84F3-0C82-496B-9C86-C1FC68DEC7F6}" srcOrd="2" destOrd="0" presId="urn:microsoft.com/office/officeart/2005/8/layout/list1"/>
    <dgm:cxn modelId="{5C50B60D-1545-4065-B1B5-5A47EF3BB240}" type="presParOf" srcId="{485EC49C-50B8-4436-8576-69E4C9D186C1}" destId="{B35A073B-0517-4722-B784-1DCE81C7AF75}" srcOrd="3" destOrd="0" presId="urn:microsoft.com/office/officeart/2005/8/layout/list1"/>
    <dgm:cxn modelId="{D6A69864-E5E0-4B90-A2A2-20FEF333DE8F}" type="presParOf" srcId="{485EC49C-50B8-4436-8576-69E4C9D186C1}" destId="{6C173440-551E-4403-B3F6-929C9F89C89A}" srcOrd="4" destOrd="0" presId="urn:microsoft.com/office/officeart/2005/8/layout/list1"/>
    <dgm:cxn modelId="{DD01BA35-024B-4DF1-B3E6-F29F86E2F18F}" type="presParOf" srcId="{6C173440-551E-4403-B3F6-929C9F89C89A}" destId="{555F3F15-A089-4C8B-A764-03E15B483EE1}" srcOrd="0" destOrd="0" presId="urn:microsoft.com/office/officeart/2005/8/layout/list1"/>
    <dgm:cxn modelId="{608B2DE2-B688-482D-A09B-33A1772FB536}" type="presParOf" srcId="{6C173440-551E-4403-B3F6-929C9F89C89A}" destId="{77D7F8F2-D6D7-445D-932B-691EDB24B408}" srcOrd="1" destOrd="0" presId="urn:microsoft.com/office/officeart/2005/8/layout/list1"/>
    <dgm:cxn modelId="{32B96F34-05C7-4C98-8AF7-600772D641C4}" type="presParOf" srcId="{485EC49C-50B8-4436-8576-69E4C9D186C1}" destId="{DBEA5C3C-AD28-4783-BA78-EA9BDB72AE70}" srcOrd="5" destOrd="0" presId="urn:microsoft.com/office/officeart/2005/8/layout/list1"/>
    <dgm:cxn modelId="{3A612246-9FE7-4933-BA1E-374C8081F19E}" type="presParOf" srcId="{485EC49C-50B8-4436-8576-69E4C9D186C1}" destId="{9562FEF5-0BD3-4FCA-A477-AEA9A7D41BE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EB8B59-ED24-4899-A5AB-97D22C8D2727}"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0ED6335B-4EF4-4A55-818C-0E1A5D6826A8}">
      <dgm:prSet/>
      <dgm:spPr/>
      <dgm:t>
        <a:bodyPr/>
        <a:lstStyle/>
        <a:p>
          <a:r>
            <a:rPr lang="en-US"/>
            <a:t>Service</a:t>
          </a:r>
        </a:p>
      </dgm:t>
    </dgm:pt>
    <dgm:pt modelId="{096E2620-9005-4A43-B649-4C547568FEBA}" type="parTrans" cxnId="{B0A0941E-8A85-406A-A771-812F0B83552A}">
      <dgm:prSet/>
      <dgm:spPr/>
      <dgm:t>
        <a:bodyPr/>
        <a:lstStyle/>
        <a:p>
          <a:endParaRPr lang="en-US"/>
        </a:p>
      </dgm:t>
    </dgm:pt>
    <dgm:pt modelId="{64892559-26EA-41EF-BB10-BD57BBE73499}" type="sibTrans" cxnId="{B0A0941E-8A85-406A-A771-812F0B83552A}">
      <dgm:prSet/>
      <dgm:spPr/>
      <dgm:t>
        <a:bodyPr/>
        <a:lstStyle/>
        <a:p>
          <a:endParaRPr lang="en-US"/>
        </a:p>
      </dgm:t>
    </dgm:pt>
    <dgm:pt modelId="{B1BA895D-6138-4D93-8518-EAD3675724BE}">
      <dgm:prSet/>
      <dgm:spPr/>
      <dgm:t>
        <a:bodyPr/>
        <a:lstStyle/>
        <a:p>
          <a:r>
            <a:rPr lang="en-US"/>
            <a:t>Organizing</a:t>
          </a:r>
        </a:p>
      </dgm:t>
    </dgm:pt>
    <dgm:pt modelId="{22DD7B96-F730-4565-9A95-AD4FD0955549}" type="parTrans" cxnId="{294329B3-CACB-4A76-99AB-5B73622AEF70}">
      <dgm:prSet/>
      <dgm:spPr/>
      <dgm:t>
        <a:bodyPr/>
        <a:lstStyle/>
        <a:p>
          <a:endParaRPr lang="en-US"/>
        </a:p>
      </dgm:t>
    </dgm:pt>
    <dgm:pt modelId="{C7C7985E-C6FE-4886-8E34-53A5FA205E65}" type="sibTrans" cxnId="{294329B3-CACB-4A76-99AB-5B73622AEF70}">
      <dgm:prSet/>
      <dgm:spPr/>
      <dgm:t>
        <a:bodyPr/>
        <a:lstStyle/>
        <a:p>
          <a:endParaRPr lang="en-US"/>
        </a:p>
      </dgm:t>
    </dgm:pt>
    <dgm:pt modelId="{485EC49C-50B8-4436-8576-69E4C9D186C1}" type="pres">
      <dgm:prSet presAssocID="{8FEB8B59-ED24-4899-A5AB-97D22C8D2727}" presName="linear" presStyleCnt="0">
        <dgm:presLayoutVars>
          <dgm:dir/>
          <dgm:animLvl val="lvl"/>
          <dgm:resizeHandles val="exact"/>
        </dgm:presLayoutVars>
      </dgm:prSet>
      <dgm:spPr/>
      <dgm:t>
        <a:bodyPr/>
        <a:lstStyle/>
        <a:p>
          <a:endParaRPr lang="en-US"/>
        </a:p>
      </dgm:t>
    </dgm:pt>
    <dgm:pt modelId="{301B1134-3A48-47D9-812A-0A572943C56D}" type="pres">
      <dgm:prSet presAssocID="{0ED6335B-4EF4-4A55-818C-0E1A5D6826A8}" presName="parentLin" presStyleCnt="0"/>
      <dgm:spPr/>
    </dgm:pt>
    <dgm:pt modelId="{CEE323E2-AA85-4D6D-B42A-54CFE0BD95D3}" type="pres">
      <dgm:prSet presAssocID="{0ED6335B-4EF4-4A55-818C-0E1A5D6826A8}" presName="parentLeftMargin" presStyleLbl="node1" presStyleIdx="0" presStyleCnt="2"/>
      <dgm:spPr/>
      <dgm:t>
        <a:bodyPr/>
        <a:lstStyle/>
        <a:p>
          <a:endParaRPr lang="en-US"/>
        </a:p>
      </dgm:t>
    </dgm:pt>
    <dgm:pt modelId="{F9C0E1C4-BC24-493B-AEA1-C4D197D4880D}" type="pres">
      <dgm:prSet presAssocID="{0ED6335B-4EF4-4A55-818C-0E1A5D6826A8}" presName="parentText" presStyleLbl="node1" presStyleIdx="0" presStyleCnt="2">
        <dgm:presLayoutVars>
          <dgm:chMax val="0"/>
          <dgm:bulletEnabled val="1"/>
        </dgm:presLayoutVars>
      </dgm:prSet>
      <dgm:spPr/>
      <dgm:t>
        <a:bodyPr/>
        <a:lstStyle/>
        <a:p>
          <a:endParaRPr lang="en-US"/>
        </a:p>
      </dgm:t>
    </dgm:pt>
    <dgm:pt modelId="{C25FFB2E-82F5-49E0-B22F-8C759714FAD3}" type="pres">
      <dgm:prSet presAssocID="{0ED6335B-4EF4-4A55-818C-0E1A5D6826A8}" presName="negativeSpace" presStyleCnt="0"/>
      <dgm:spPr/>
    </dgm:pt>
    <dgm:pt modelId="{539C84F3-0C82-496B-9C86-C1FC68DEC7F6}" type="pres">
      <dgm:prSet presAssocID="{0ED6335B-4EF4-4A55-818C-0E1A5D6826A8}" presName="childText" presStyleLbl="conFgAcc1" presStyleIdx="0" presStyleCnt="2">
        <dgm:presLayoutVars>
          <dgm:bulletEnabled val="1"/>
        </dgm:presLayoutVars>
      </dgm:prSet>
      <dgm:spPr/>
    </dgm:pt>
    <dgm:pt modelId="{B35A073B-0517-4722-B784-1DCE81C7AF75}" type="pres">
      <dgm:prSet presAssocID="{64892559-26EA-41EF-BB10-BD57BBE73499}" presName="spaceBetweenRectangles" presStyleCnt="0"/>
      <dgm:spPr/>
    </dgm:pt>
    <dgm:pt modelId="{6C173440-551E-4403-B3F6-929C9F89C89A}" type="pres">
      <dgm:prSet presAssocID="{B1BA895D-6138-4D93-8518-EAD3675724BE}" presName="parentLin" presStyleCnt="0"/>
      <dgm:spPr/>
    </dgm:pt>
    <dgm:pt modelId="{555F3F15-A089-4C8B-A764-03E15B483EE1}" type="pres">
      <dgm:prSet presAssocID="{B1BA895D-6138-4D93-8518-EAD3675724BE}" presName="parentLeftMargin" presStyleLbl="node1" presStyleIdx="0" presStyleCnt="2"/>
      <dgm:spPr/>
      <dgm:t>
        <a:bodyPr/>
        <a:lstStyle/>
        <a:p>
          <a:endParaRPr lang="en-US"/>
        </a:p>
      </dgm:t>
    </dgm:pt>
    <dgm:pt modelId="{77D7F8F2-D6D7-445D-932B-691EDB24B408}" type="pres">
      <dgm:prSet presAssocID="{B1BA895D-6138-4D93-8518-EAD3675724BE}" presName="parentText" presStyleLbl="node1" presStyleIdx="1" presStyleCnt="2">
        <dgm:presLayoutVars>
          <dgm:chMax val="0"/>
          <dgm:bulletEnabled val="1"/>
        </dgm:presLayoutVars>
      </dgm:prSet>
      <dgm:spPr/>
      <dgm:t>
        <a:bodyPr/>
        <a:lstStyle/>
        <a:p>
          <a:endParaRPr lang="en-US"/>
        </a:p>
      </dgm:t>
    </dgm:pt>
    <dgm:pt modelId="{DBEA5C3C-AD28-4783-BA78-EA9BDB72AE70}" type="pres">
      <dgm:prSet presAssocID="{B1BA895D-6138-4D93-8518-EAD3675724BE}" presName="negativeSpace" presStyleCnt="0"/>
      <dgm:spPr/>
    </dgm:pt>
    <dgm:pt modelId="{9562FEF5-0BD3-4FCA-A477-AEA9A7D41BE4}" type="pres">
      <dgm:prSet presAssocID="{B1BA895D-6138-4D93-8518-EAD3675724BE}" presName="childText" presStyleLbl="conFgAcc1" presStyleIdx="1" presStyleCnt="2">
        <dgm:presLayoutVars>
          <dgm:bulletEnabled val="1"/>
        </dgm:presLayoutVars>
      </dgm:prSet>
      <dgm:spPr/>
    </dgm:pt>
  </dgm:ptLst>
  <dgm:cxnLst>
    <dgm:cxn modelId="{25BE23D2-B0C1-497D-B18C-8E49ECB1D5AA}" type="presOf" srcId="{0ED6335B-4EF4-4A55-818C-0E1A5D6826A8}" destId="{CEE323E2-AA85-4D6D-B42A-54CFE0BD95D3}" srcOrd="0" destOrd="0" presId="urn:microsoft.com/office/officeart/2005/8/layout/list1"/>
    <dgm:cxn modelId="{D1FCCADE-70AA-458A-AF47-80DF4BBBFC43}" type="presOf" srcId="{8FEB8B59-ED24-4899-A5AB-97D22C8D2727}" destId="{485EC49C-50B8-4436-8576-69E4C9D186C1}" srcOrd="0" destOrd="0" presId="urn:microsoft.com/office/officeart/2005/8/layout/list1"/>
    <dgm:cxn modelId="{753506EC-7DD7-4C19-9EE3-E8EC52B7F94A}" type="presOf" srcId="{0ED6335B-4EF4-4A55-818C-0E1A5D6826A8}" destId="{F9C0E1C4-BC24-493B-AEA1-C4D197D4880D}" srcOrd="1" destOrd="0" presId="urn:microsoft.com/office/officeart/2005/8/layout/list1"/>
    <dgm:cxn modelId="{61AB6D9E-0174-478C-99F8-268C4826C656}" type="presOf" srcId="{B1BA895D-6138-4D93-8518-EAD3675724BE}" destId="{555F3F15-A089-4C8B-A764-03E15B483EE1}" srcOrd="0" destOrd="0" presId="urn:microsoft.com/office/officeart/2005/8/layout/list1"/>
    <dgm:cxn modelId="{481436C8-7236-45E9-A031-CA4A889DC596}" type="presOf" srcId="{B1BA895D-6138-4D93-8518-EAD3675724BE}" destId="{77D7F8F2-D6D7-445D-932B-691EDB24B408}" srcOrd="1" destOrd="0" presId="urn:microsoft.com/office/officeart/2005/8/layout/list1"/>
    <dgm:cxn modelId="{294329B3-CACB-4A76-99AB-5B73622AEF70}" srcId="{8FEB8B59-ED24-4899-A5AB-97D22C8D2727}" destId="{B1BA895D-6138-4D93-8518-EAD3675724BE}" srcOrd="1" destOrd="0" parTransId="{22DD7B96-F730-4565-9A95-AD4FD0955549}" sibTransId="{C7C7985E-C6FE-4886-8E34-53A5FA205E65}"/>
    <dgm:cxn modelId="{B0A0941E-8A85-406A-A771-812F0B83552A}" srcId="{8FEB8B59-ED24-4899-A5AB-97D22C8D2727}" destId="{0ED6335B-4EF4-4A55-818C-0E1A5D6826A8}" srcOrd="0" destOrd="0" parTransId="{096E2620-9005-4A43-B649-4C547568FEBA}" sibTransId="{64892559-26EA-41EF-BB10-BD57BBE73499}"/>
    <dgm:cxn modelId="{95ACC0BB-6806-4FB9-9F1C-8BB4F220DD56}" type="presParOf" srcId="{485EC49C-50B8-4436-8576-69E4C9D186C1}" destId="{301B1134-3A48-47D9-812A-0A572943C56D}" srcOrd="0" destOrd="0" presId="urn:microsoft.com/office/officeart/2005/8/layout/list1"/>
    <dgm:cxn modelId="{D7ABBE8E-A492-48EA-A6BA-2E38D8F54B22}" type="presParOf" srcId="{301B1134-3A48-47D9-812A-0A572943C56D}" destId="{CEE323E2-AA85-4D6D-B42A-54CFE0BD95D3}" srcOrd="0" destOrd="0" presId="urn:microsoft.com/office/officeart/2005/8/layout/list1"/>
    <dgm:cxn modelId="{ADC0E820-67BB-4909-9E66-2979CE0BC203}" type="presParOf" srcId="{301B1134-3A48-47D9-812A-0A572943C56D}" destId="{F9C0E1C4-BC24-493B-AEA1-C4D197D4880D}" srcOrd="1" destOrd="0" presId="urn:microsoft.com/office/officeart/2005/8/layout/list1"/>
    <dgm:cxn modelId="{A8447874-EAD3-431C-8093-16FA17CDFBAC}" type="presParOf" srcId="{485EC49C-50B8-4436-8576-69E4C9D186C1}" destId="{C25FFB2E-82F5-49E0-B22F-8C759714FAD3}" srcOrd="1" destOrd="0" presId="urn:microsoft.com/office/officeart/2005/8/layout/list1"/>
    <dgm:cxn modelId="{0596FF91-6BC8-4000-8C26-C6AA22AA0BE6}" type="presParOf" srcId="{485EC49C-50B8-4436-8576-69E4C9D186C1}" destId="{539C84F3-0C82-496B-9C86-C1FC68DEC7F6}" srcOrd="2" destOrd="0" presId="urn:microsoft.com/office/officeart/2005/8/layout/list1"/>
    <dgm:cxn modelId="{5C50B60D-1545-4065-B1B5-5A47EF3BB240}" type="presParOf" srcId="{485EC49C-50B8-4436-8576-69E4C9D186C1}" destId="{B35A073B-0517-4722-B784-1DCE81C7AF75}" srcOrd="3" destOrd="0" presId="urn:microsoft.com/office/officeart/2005/8/layout/list1"/>
    <dgm:cxn modelId="{D6A69864-E5E0-4B90-A2A2-20FEF333DE8F}" type="presParOf" srcId="{485EC49C-50B8-4436-8576-69E4C9D186C1}" destId="{6C173440-551E-4403-B3F6-929C9F89C89A}" srcOrd="4" destOrd="0" presId="urn:microsoft.com/office/officeart/2005/8/layout/list1"/>
    <dgm:cxn modelId="{DD01BA35-024B-4DF1-B3E6-F29F86E2F18F}" type="presParOf" srcId="{6C173440-551E-4403-B3F6-929C9F89C89A}" destId="{555F3F15-A089-4C8B-A764-03E15B483EE1}" srcOrd="0" destOrd="0" presId="urn:microsoft.com/office/officeart/2005/8/layout/list1"/>
    <dgm:cxn modelId="{608B2DE2-B688-482D-A09B-33A1772FB536}" type="presParOf" srcId="{6C173440-551E-4403-B3F6-929C9F89C89A}" destId="{77D7F8F2-D6D7-445D-932B-691EDB24B408}" srcOrd="1" destOrd="0" presId="urn:microsoft.com/office/officeart/2005/8/layout/list1"/>
    <dgm:cxn modelId="{32B96F34-05C7-4C98-8AF7-600772D641C4}" type="presParOf" srcId="{485EC49C-50B8-4436-8576-69E4C9D186C1}" destId="{DBEA5C3C-AD28-4783-BA78-EA9BDB72AE70}" srcOrd="5" destOrd="0" presId="urn:microsoft.com/office/officeart/2005/8/layout/list1"/>
    <dgm:cxn modelId="{3A612246-9FE7-4933-BA1E-374C8081F19E}" type="presParOf" srcId="{485EC49C-50B8-4436-8576-69E4C9D186C1}" destId="{9562FEF5-0BD3-4FCA-A477-AEA9A7D41BE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146C89-A39F-4A80-8B7E-4DBA07709B8E}"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1510CAD1-AEEB-4FE2-A82F-32DB22368D05}">
      <dgm:prSet phldrT="[Text]"/>
      <dgm:spPr/>
      <dgm:t>
        <a:bodyPr/>
        <a:lstStyle/>
        <a:p>
          <a:r>
            <a:rPr lang="en-US" dirty="0"/>
            <a:t>Members self-select into leadership roles</a:t>
          </a:r>
        </a:p>
      </dgm:t>
    </dgm:pt>
    <dgm:pt modelId="{5227D96C-1512-49FC-996C-9033614DF004}" type="parTrans" cxnId="{87C5FFD4-1484-4158-9D4E-A167F8B7F442}">
      <dgm:prSet/>
      <dgm:spPr/>
      <dgm:t>
        <a:bodyPr/>
        <a:lstStyle/>
        <a:p>
          <a:endParaRPr lang="en-US"/>
        </a:p>
      </dgm:t>
    </dgm:pt>
    <dgm:pt modelId="{D6E2F2DF-516E-4120-99D8-E3BF16C0D05B}" type="sibTrans" cxnId="{87C5FFD4-1484-4158-9D4E-A167F8B7F442}">
      <dgm:prSet/>
      <dgm:spPr/>
      <dgm:t>
        <a:bodyPr/>
        <a:lstStyle/>
        <a:p>
          <a:endParaRPr lang="en-US"/>
        </a:p>
      </dgm:t>
    </dgm:pt>
    <dgm:pt modelId="{C4BA70D2-11A1-4D80-8766-82D00568E50B}">
      <dgm:prSet phldrT="[Text]" custT="1"/>
      <dgm:spPr/>
      <dgm:t>
        <a:bodyPr/>
        <a:lstStyle/>
        <a:p>
          <a:r>
            <a:rPr lang="en-US" sz="2000" dirty="0"/>
            <a:t>“We don’t have a building rep, so I told everyone I would volunteer.”</a:t>
          </a:r>
        </a:p>
      </dgm:t>
    </dgm:pt>
    <dgm:pt modelId="{9B69223B-D567-44C9-8F41-A3C0D27D0411}" type="parTrans" cxnId="{3B0A5ACD-6755-4BEE-A971-A592E42857BE}">
      <dgm:prSet/>
      <dgm:spPr/>
      <dgm:t>
        <a:bodyPr/>
        <a:lstStyle/>
        <a:p>
          <a:endParaRPr lang="en-US"/>
        </a:p>
      </dgm:t>
    </dgm:pt>
    <dgm:pt modelId="{DF32D319-9798-430A-83B2-3725812806D7}" type="sibTrans" cxnId="{3B0A5ACD-6755-4BEE-A971-A592E42857BE}">
      <dgm:prSet/>
      <dgm:spPr/>
      <dgm:t>
        <a:bodyPr/>
        <a:lstStyle/>
        <a:p>
          <a:endParaRPr lang="en-US"/>
        </a:p>
      </dgm:t>
    </dgm:pt>
    <dgm:pt modelId="{3DCA6EE7-902A-429C-A693-4FE2FB7587FB}">
      <dgm:prSet phldrT="[Text]"/>
      <dgm:spPr/>
      <dgm:t>
        <a:bodyPr/>
        <a:lstStyle/>
        <a:p>
          <a:r>
            <a:rPr lang="en-US" dirty="0"/>
            <a:t>We recruit members without confirming their leadership</a:t>
          </a:r>
        </a:p>
      </dgm:t>
    </dgm:pt>
    <dgm:pt modelId="{3F421D27-599D-4279-AA69-C63ACCB5FD18}" type="parTrans" cxnId="{9DD1FA39-D9CA-456A-9C21-53AC2D121FE7}">
      <dgm:prSet/>
      <dgm:spPr/>
      <dgm:t>
        <a:bodyPr/>
        <a:lstStyle/>
        <a:p>
          <a:endParaRPr lang="en-US"/>
        </a:p>
      </dgm:t>
    </dgm:pt>
    <dgm:pt modelId="{A5CF1FA6-FBB4-40EF-8C80-906EEBA88440}" type="sibTrans" cxnId="{9DD1FA39-D9CA-456A-9C21-53AC2D121FE7}">
      <dgm:prSet/>
      <dgm:spPr/>
      <dgm:t>
        <a:bodyPr/>
        <a:lstStyle/>
        <a:p>
          <a:endParaRPr lang="en-US"/>
        </a:p>
      </dgm:t>
    </dgm:pt>
    <dgm:pt modelId="{7EEF7956-17E0-4CE2-890C-D14245886E77}">
      <dgm:prSet phldrT="[Text]"/>
      <dgm:spPr/>
      <dgm:t>
        <a:bodyPr/>
        <a:lstStyle/>
        <a:p>
          <a:r>
            <a:rPr lang="en-US" dirty="0"/>
            <a:t>“She’s excited about the union; I invited her to an event and to become a building rep.”</a:t>
          </a:r>
        </a:p>
      </dgm:t>
    </dgm:pt>
    <dgm:pt modelId="{B612EBF7-19D5-4438-AB46-E1D0FC9E157D}" type="parTrans" cxnId="{488D44C0-8951-4B2A-B9E5-05383D13BFAA}">
      <dgm:prSet/>
      <dgm:spPr/>
      <dgm:t>
        <a:bodyPr/>
        <a:lstStyle/>
        <a:p>
          <a:endParaRPr lang="en-US"/>
        </a:p>
      </dgm:t>
    </dgm:pt>
    <dgm:pt modelId="{2DF8424C-BAD4-4B07-BA14-4E880495810B}" type="sibTrans" cxnId="{488D44C0-8951-4B2A-B9E5-05383D13BFAA}">
      <dgm:prSet/>
      <dgm:spPr/>
      <dgm:t>
        <a:bodyPr/>
        <a:lstStyle/>
        <a:p>
          <a:endParaRPr lang="en-US"/>
        </a:p>
      </dgm:t>
    </dgm:pt>
    <dgm:pt modelId="{481B50EC-19D2-4542-A4F5-F1A62E39DE61}" type="pres">
      <dgm:prSet presAssocID="{85146C89-A39F-4A80-8B7E-4DBA07709B8E}" presName="Name0" presStyleCnt="0">
        <dgm:presLayoutVars>
          <dgm:dir/>
          <dgm:animLvl val="lvl"/>
          <dgm:resizeHandles/>
        </dgm:presLayoutVars>
      </dgm:prSet>
      <dgm:spPr/>
      <dgm:t>
        <a:bodyPr/>
        <a:lstStyle/>
        <a:p>
          <a:endParaRPr lang="en-US"/>
        </a:p>
      </dgm:t>
    </dgm:pt>
    <dgm:pt modelId="{48481C4F-4CFF-40D5-A0E7-F78AB1E399DB}" type="pres">
      <dgm:prSet presAssocID="{1510CAD1-AEEB-4FE2-A82F-32DB22368D05}" presName="linNode" presStyleCnt="0"/>
      <dgm:spPr/>
    </dgm:pt>
    <dgm:pt modelId="{208EF902-26C1-4A5E-AA2C-7107FC5A6151}" type="pres">
      <dgm:prSet presAssocID="{1510CAD1-AEEB-4FE2-A82F-32DB22368D05}" presName="parentShp" presStyleLbl="node1" presStyleIdx="0" presStyleCnt="2" custLinFactNeighborY="-26">
        <dgm:presLayoutVars>
          <dgm:bulletEnabled val="1"/>
        </dgm:presLayoutVars>
      </dgm:prSet>
      <dgm:spPr/>
      <dgm:t>
        <a:bodyPr/>
        <a:lstStyle/>
        <a:p>
          <a:endParaRPr lang="en-US"/>
        </a:p>
      </dgm:t>
    </dgm:pt>
    <dgm:pt modelId="{F47C628C-0EDC-4342-B592-90D88613FDEA}" type="pres">
      <dgm:prSet presAssocID="{1510CAD1-AEEB-4FE2-A82F-32DB22368D05}" presName="childShp" presStyleLbl="bgAccFollowNode1" presStyleIdx="0" presStyleCnt="2" custScaleY="73588">
        <dgm:presLayoutVars>
          <dgm:bulletEnabled val="1"/>
        </dgm:presLayoutVars>
      </dgm:prSet>
      <dgm:spPr/>
      <dgm:t>
        <a:bodyPr/>
        <a:lstStyle/>
        <a:p>
          <a:endParaRPr lang="en-US"/>
        </a:p>
      </dgm:t>
    </dgm:pt>
    <dgm:pt modelId="{C1F92655-07FB-455F-9685-97DA453DDE2D}" type="pres">
      <dgm:prSet presAssocID="{D6E2F2DF-516E-4120-99D8-E3BF16C0D05B}" presName="spacing" presStyleCnt="0"/>
      <dgm:spPr/>
    </dgm:pt>
    <dgm:pt modelId="{71E36D5E-B19D-4350-86CA-B2D413E0CF86}" type="pres">
      <dgm:prSet presAssocID="{3DCA6EE7-902A-429C-A693-4FE2FB7587FB}" presName="linNode" presStyleCnt="0"/>
      <dgm:spPr/>
    </dgm:pt>
    <dgm:pt modelId="{60F959BB-E440-4AAC-84D1-89B167030CA3}" type="pres">
      <dgm:prSet presAssocID="{3DCA6EE7-902A-429C-A693-4FE2FB7587FB}" presName="parentShp" presStyleLbl="node1" presStyleIdx="1" presStyleCnt="2">
        <dgm:presLayoutVars>
          <dgm:bulletEnabled val="1"/>
        </dgm:presLayoutVars>
      </dgm:prSet>
      <dgm:spPr/>
      <dgm:t>
        <a:bodyPr/>
        <a:lstStyle/>
        <a:p>
          <a:endParaRPr lang="en-US"/>
        </a:p>
      </dgm:t>
    </dgm:pt>
    <dgm:pt modelId="{3642506A-C9DB-4141-B501-377CFB93F7F6}" type="pres">
      <dgm:prSet presAssocID="{3DCA6EE7-902A-429C-A693-4FE2FB7587FB}" presName="childShp" presStyleLbl="bgAccFollowNode1" presStyleIdx="1" presStyleCnt="2" custScaleY="71618">
        <dgm:presLayoutVars>
          <dgm:bulletEnabled val="1"/>
        </dgm:presLayoutVars>
      </dgm:prSet>
      <dgm:spPr/>
      <dgm:t>
        <a:bodyPr/>
        <a:lstStyle/>
        <a:p>
          <a:endParaRPr lang="en-US"/>
        </a:p>
      </dgm:t>
    </dgm:pt>
  </dgm:ptLst>
  <dgm:cxnLst>
    <dgm:cxn modelId="{D10D8F29-87B3-432E-A8FE-E5658B7F7423}" type="presOf" srcId="{7EEF7956-17E0-4CE2-890C-D14245886E77}" destId="{3642506A-C9DB-4141-B501-377CFB93F7F6}" srcOrd="0" destOrd="0" presId="urn:microsoft.com/office/officeart/2005/8/layout/vList6"/>
    <dgm:cxn modelId="{E6D2AE9E-4399-4432-92FC-BFD2DF4944B1}" type="presOf" srcId="{3DCA6EE7-902A-429C-A693-4FE2FB7587FB}" destId="{60F959BB-E440-4AAC-84D1-89B167030CA3}" srcOrd="0" destOrd="0" presId="urn:microsoft.com/office/officeart/2005/8/layout/vList6"/>
    <dgm:cxn modelId="{488D44C0-8951-4B2A-B9E5-05383D13BFAA}" srcId="{3DCA6EE7-902A-429C-A693-4FE2FB7587FB}" destId="{7EEF7956-17E0-4CE2-890C-D14245886E77}" srcOrd="0" destOrd="0" parTransId="{B612EBF7-19D5-4438-AB46-E1D0FC9E157D}" sibTransId="{2DF8424C-BAD4-4B07-BA14-4E880495810B}"/>
    <dgm:cxn modelId="{87C5FFD4-1484-4158-9D4E-A167F8B7F442}" srcId="{85146C89-A39F-4A80-8B7E-4DBA07709B8E}" destId="{1510CAD1-AEEB-4FE2-A82F-32DB22368D05}" srcOrd="0" destOrd="0" parTransId="{5227D96C-1512-49FC-996C-9033614DF004}" sibTransId="{D6E2F2DF-516E-4120-99D8-E3BF16C0D05B}"/>
    <dgm:cxn modelId="{A6433DA1-5F6D-4E62-85D3-39AF48C634B7}" type="presOf" srcId="{85146C89-A39F-4A80-8B7E-4DBA07709B8E}" destId="{481B50EC-19D2-4542-A4F5-F1A62E39DE61}" srcOrd="0" destOrd="0" presId="urn:microsoft.com/office/officeart/2005/8/layout/vList6"/>
    <dgm:cxn modelId="{9DD1FA39-D9CA-456A-9C21-53AC2D121FE7}" srcId="{85146C89-A39F-4A80-8B7E-4DBA07709B8E}" destId="{3DCA6EE7-902A-429C-A693-4FE2FB7587FB}" srcOrd="1" destOrd="0" parTransId="{3F421D27-599D-4279-AA69-C63ACCB5FD18}" sibTransId="{A5CF1FA6-FBB4-40EF-8C80-906EEBA88440}"/>
    <dgm:cxn modelId="{46E1F81B-195B-42CE-B184-F3B81B4A844C}" type="presOf" srcId="{1510CAD1-AEEB-4FE2-A82F-32DB22368D05}" destId="{208EF902-26C1-4A5E-AA2C-7107FC5A6151}" srcOrd="0" destOrd="0" presId="urn:microsoft.com/office/officeart/2005/8/layout/vList6"/>
    <dgm:cxn modelId="{3B0A5ACD-6755-4BEE-A971-A592E42857BE}" srcId="{1510CAD1-AEEB-4FE2-A82F-32DB22368D05}" destId="{C4BA70D2-11A1-4D80-8766-82D00568E50B}" srcOrd="0" destOrd="0" parTransId="{9B69223B-D567-44C9-8F41-A3C0D27D0411}" sibTransId="{DF32D319-9798-430A-83B2-3725812806D7}"/>
    <dgm:cxn modelId="{CF3E7F2E-B2B5-4D0B-A365-E8F0EFC17558}" type="presOf" srcId="{C4BA70D2-11A1-4D80-8766-82D00568E50B}" destId="{F47C628C-0EDC-4342-B592-90D88613FDEA}" srcOrd="0" destOrd="0" presId="urn:microsoft.com/office/officeart/2005/8/layout/vList6"/>
    <dgm:cxn modelId="{FE920CC3-F234-4892-8691-EAECF72591DA}" type="presParOf" srcId="{481B50EC-19D2-4542-A4F5-F1A62E39DE61}" destId="{48481C4F-4CFF-40D5-A0E7-F78AB1E399DB}" srcOrd="0" destOrd="0" presId="urn:microsoft.com/office/officeart/2005/8/layout/vList6"/>
    <dgm:cxn modelId="{0C97B864-AA9A-4F81-842C-3EE75B805A78}" type="presParOf" srcId="{48481C4F-4CFF-40D5-A0E7-F78AB1E399DB}" destId="{208EF902-26C1-4A5E-AA2C-7107FC5A6151}" srcOrd="0" destOrd="0" presId="urn:microsoft.com/office/officeart/2005/8/layout/vList6"/>
    <dgm:cxn modelId="{DD99F441-19B8-4472-BDE8-B7B8AE728B2F}" type="presParOf" srcId="{48481C4F-4CFF-40D5-A0E7-F78AB1E399DB}" destId="{F47C628C-0EDC-4342-B592-90D88613FDEA}" srcOrd="1" destOrd="0" presId="urn:microsoft.com/office/officeart/2005/8/layout/vList6"/>
    <dgm:cxn modelId="{27F7C706-987E-4C55-91C6-8A4F5CBDAD94}" type="presParOf" srcId="{481B50EC-19D2-4542-A4F5-F1A62E39DE61}" destId="{C1F92655-07FB-455F-9685-97DA453DDE2D}" srcOrd="1" destOrd="0" presId="urn:microsoft.com/office/officeart/2005/8/layout/vList6"/>
    <dgm:cxn modelId="{ACD1D0BD-5EB9-49EA-8242-3BF2F9129D31}" type="presParOf" srcId="{481B50EC-19D2-4542-A4F5-F1A62E39DE61}" destId="{71E36D5E-B19D-4350-86CA-B2D413E0CF86}" srcOrd="2" destOrd="0" presId="urn:microsoft.com/office/officeart/2005/8/layout/vList6"/>
    <dgm:cxn modelId="{4E8BB962-585F-4538-B786-32CF00163205}" type="presParOf" srcId="{71E36D5E-B19D-4350-86CA-B2D413E0CF86}" destId="{60F959BB-E440-4AAC-84D1-89B167030CA3}" srcOrd="0" destOrd="0" presId="urn:microsoft.com/office/officeart/2005/8/layout/vList6"/>
    <dgm:cxn modelId="{57BFC06F-1ED8-4E40-A199-D87BEC74DBE5}" type="presParOf" srcId="{71E36D5E-B19D-4350-86CA-B2D413E0CF86}" destId="{3642506A-C9DB-4141-B501-377CFB93F7F6}"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96775A-A46A-4FC6-9C09-6CFAE05F513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C08D5DD-5198-4731-A21D-3AC272675F3E}">
      <dgm:prSet/>
      <dgm:spPr/>
      <dgm:t>
        <a:bodyPr/>
        <a:lstStyle/>
        <a:p>
          <a:r>
            <a:rPr lang="en-US"/>
            <a:t>Leaders from different worksites connect through structures</a:t>
          </a:r>
        </a:p>
      </dgm:t>
    </dgm:pt>
    <dgm:pt modelId="{BA614D6E-238E-42E5-B0F8-F59F0EB1A712}" type="parTrans" cxnId="{18303482-84C3-4686-B025-E4E16BE64687}">
      <dgm:prSet/>
      <dgm:spPr/>
      <dgm:t>
        <a:bodyPr/>
        <a:lstStyle/>
        <a:p>
          <a:endParaRPr lang="en-US"/>
        </a:p>
      </dgm:t>
    </dgm:pt>
    <dgm:pt modelId="{B9C185F5-F3D2-4F75-A819-CAA89E065AF2}" type="sibTrans" cxnId="{18303482-84C3-4686-B025-E4E16BE64687}">
      <dgm:prSet/>
      <dgm:spPr/>
      <dgm:t>
        <a:bodyPr/>
        <a:lstStyle/>
        <a:p>
          <a:endParaRPr lang="en-US"/>
        </a:p>
      </dgm:t>
    </dgm:pt>
    <dgm:pt modelId="{8EFA13F8-41E4-4797-B44A-912AF783CD7F}">
      <dgm:prSet/>
      <dgm:spPr/>
      <dgm:t>
        <a:bodyPr/>
        <a:lstStyle/>
        <a:p>
          <a:r>
            <a:rPr lang="en-US"/>
            <a:t>We create (or re-create) structures so that we can connect leaders in pursuit of important shared agendas</a:t>
          </a:r>
        </a:p>
      </dgm:t>
    </dgm:pt>
    <dgm:pt modelId="{64B0E246-3D68-4E51-AF46-560D3675686F}" type="parTrans" cxnId="{A36586BF-BEA2-4C64-B27C-F30ACA7D287B}">
      <dgm:prSet/>
      <dgm:spPr/>
      <dgm:t>
        <a:bodyPr/>
        <a:lstStyle/>
        <a:p>
          <a:endParaRPr lang="en-US"/>
        </a:p>
      </dgm:t>
    </dgm:pt>
    <dgm:pt modelId="{DFCE282D-F5D2-4AB6-918C-1F865F5D25E2}" type="sibTrans" cxnId="{A36586BF-BEA2-4C64-B27C-F30ACA7D287B}">
      <dgm:prSet/>
      <dgm:spPr/>
      <dgm:t>
        <a:bodyPr/>
        <a:lstStyle/>
        <a:p>
          <a:endParaRPr lang="en-US"/>
        </a:p>
      </dgm:t>
    </dgm:pt>
    <dgm:pt modelId="{50D1EA31-D050-4FE9-BC47-E027849BBDE0}">
      <dgm:prSet/>
      <dgm:spPr/>
      <dgm:t>
        <a:bodyPr/>
        <a:lstStyle/>
        <a:p>
          <a:r>
            <a:rPr lang="en-US"/>
            <a:t>Also a way to invite leaders into the union. They could see their agenda being realized through the union. </a:t>
          </a:r>
        </a:p>
      </dgm:t>
    </dgm:pt>
    <dgm:pt modelId="{D5FF6FE7-896C-4F35-8410-0F4A73CECF7C}" type="parTrans" cxnId="{E2321140-4CE6-443D-8C36-F8CFE03D3716}">
      <dgm:prSet/>
      <dgm:spPr/>
      <dgm:t>
        <a:bodyPr/>
        <a:lstStyle/>
        <a:p>
          <a:endParaRPr lang="en-US"/>
        </a:p>
      </dgm:t>
    </dgm:pt>
    <dgm:pt modelId="{B06495A0-FA5E-4A30-9AC0-6AF53DD7DBE9}" type="sibTrans" cxnId="{E2321140-4CE6-443D-8C36-F8CFE03D3716}">
      <dgm:prSet/>
      <dgm:spPr/>
      <dgm:t>
        <a:bodyPr/>
        <a:lstStyle/>
        <a:p>
          <a:endParaRPr lang="en-US"/>
        </a:p>
      </dgm:t>
    </dgm:pt>
    <dgm:pt modelId="{64CCA313-6DD6-4C9A-8BDC-C414478A9D0F}" type="pres">
      <dgm:prSet presAssocID="{5196775A-A46A-4FC6-9C09-6CFAE05F513C}" presName="root" presStyleCnt="0">
        <dgm:presLayoutVars>
          <dgm:dir/>
          <dgm:resizeHandles val="exact"/>
        </dgm:presLayoutVars>
      </dgm:prSet>
      <dgm:spPr/>
      <dgm:t>
        <a:bodyPr/>
        <a:lstStyle/>
        <a:p>
          <a:endParaRPr lang="en-US"/>
        </a:p>
      </dgm:t>
    </dgm:pt>
    <dgm:pt modelId="{ECD6A281-3D5F-4CF3-81F7-5EE42BC02821}" type="pres">
      <dgm:prSet presAssocID="{6C08D5DD-5198-4731-A21D-3AC272675F3E}" presName="compNode" presStyleCnt="0"/>
      <dgm:spPr/>
    </dgm:pt>
    <dgm:pt modelId="{16856A01-43CE-46A5-8889-4E04369F38F2}" type="pres">
      <dgm:prSet presAssocID="{6C08D5DD-5198-4731-A21D-3AC272675F3E}" presName="bgRect" presStyleLbl="bgShp" presStyleIdx="0" presStyleCnt="3"/>
      <dgm:spPr/>
    </dgm:pt>
    <dgm:pt modelId="{320F824F-13BF-4265-910C-BC9ADD2F802D}" type="pres">
      <dgm:prSet presAssocID="{6C08D5DD-5198-4731-A21D-3AC272675F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onnected"/>
        </a:ext>
      </dgm:extLst>
    </dgm:pt>
    <dgm:pt modelId="{E730706F-2F83-438D-9460-301021200B0B}" type="pres">
      <dgm:prSet presAssocID="{6C08D5DD-5198-4731-A21D-3AC272675F3E}" presName="spaceRect" presStyleCnt="0"/>
      <dgm:spPr/>
    </dgm:pt>
    <dgm:pt modelId="{9BE77C5A-A0F2-441A-B759-C3F0D512E4F0}" type="pres">
      <dgm:prSet presAssocID="{6C08D5DD-5198-4731-A21D-3AC272675F3E}" presName="parTx" presStyleLbl="revTx" presStyleIdx="0" presStyleCnt="3">
        <dgm:presLayoutVars>
          <dgm:chMax val="0"/>
          <dgm:chPref val="0"/>
        </dgm:presLayoutVars>
      </dgm:prSet>
      <dgm:spPr/>
      <dgm:t>
        <a:bodyPr/>
        <a:lstStyle/>
        <a:p>
          <a:endParaRPr lang="en-US"/>
        </a:p>
      </dgm:t>
    </dgm:pt>
    <dgm:pt modelId="{500ACD8A-BF5D-452C-A1AC-1D810F70517E}" type="pres">
      <dgm:prSet presAssocID="{B9C185F5-F3D2-4F75-A819-CAA89E065AF2}" presName="sibTrans" presStyleCnt="0"/>
      <dgm:spPr/>
    </dgm:pt>
    <dgm:pt modelId="{9E7392F6-19BF-4CB1-AA80-373C232AD87C}" type="pres">
      <dgm:prSet presAssocID="{8EFA13F8-41E4-4797-B44A-912AF783CD7F}" presName="compNode" presStyleCnt="0"/>
      <dgm:spPr/>
    </dgm:pt>
    <dgm:pt modelId="{BE72DA90-8646-4346-A56B-2D51CC5DB785}" type="pres">
      <dgm:prSet presAssocID="{8EFA13F8-41E4-4797-B44A-912AF783CD7F}" presName="bgRect" presStyleLbl="bgShp" presStyleIdx="1" presStyleCnt="3"/>
      <dgm:spPr/>
    </dgm:pt>
    <dgm:pt modelId="{70DD5F5F-CEAA-4027-B5B3-6AA414B23206}" type="pres">
      <dgm:prSet presAssocID="{8EFA13F8-41E4-4797-B44A-912AF783CD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onnections"/>
        </a:ext>
      </dgm:extLst>
    </dgm:pt>
    <dgm:pt modelId="{9416662D-323F-49C0-838B-829CB3DCABA5}" type="pres">
      <dgm:prSet presAssocID="{8EFA13F8-41E4-4797-B44A-912AF783CD7F}" presName="spaceRect" presStyleCnt="0"/>
      <dgm:spPr/>
    </dgm:pt>
    <dgm:pt modelId="{D60F9426-989B-4B1B-A4FF-2C1DD8556C2C}" type="pres">
      <dgm:prSet presAssocID="{8EFA13F8-41E4-4797-B44A-912AF783CD7F}" presName="parTx" presStyleLbl="revTx" presStyleIdx="1" presStyleCnt="3">
        <dgm:presLayoutVars>
          <dgm:chMax val="0"/>
          <dgm:chPref val="0"/>
        </dgm:presLayoutVars>
      </dgm:prSet>
      <dgm:spPr/>
      <dgm:t>
        <a:bodyPr/>
        <a:lstStyle/>
        <a:p>
          <a:endParaRPr lang="en-US"/>
        </a:p>
      </dgm:t>
    </dgm:pt>
    <dgm:pt modelId="{E28C0704-050D-42DD-A31F-9B6CB896CD0F}" type="pres">
      <dgm:prSet presAssocID="{DFCE282D-F5D2-4AB6-918C-1F865F5D25E2}" presName="sibTrans" presStyleCnt="0"/>
      <dgm:spPr/>
    </dgm:pt>
    <dgm:pt modelId="{782BEA62-9B68-422C-8EDE-6DCFDD58D395}" type="pres">
      <dgm:prSet presAssocID="{50D1EA31-D050-4FE9-BC47-E027849BBDE0}" presName="compNode" presStyleCnt="0"/>
      <dgm:spPr/>
    </dgm:pt>
    <dgm:pt modelId="{C69E6C5A-E1B7-427B-A6EE-EE4246BCE9BF}" type="pres">
      <dgm:prSet presAssocID="{50D1EA31-D050-4FE9-BC47-E027849BBDE0}" presName="bgRect" presStyleLbl="bgShp" presStyleIdx="2" presStyleCnt="3"/>
      <dgm:spPr/>
    </dgm:pt>
    <dgm:pt modelId="{419E08A2-13AC-4C19-95B3-40284FDBB3EF}" type="pres">
      <dgm:prSet presAssocID="{50D1EA31-D050-4FE9-BC47-E027849BBD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eeting"/>
        </a:ext>
      </dgm:extLst>
    </dgm:pt>
    <dgm:pt modelId="{5771DD9C-F69F-41B8-B3CF-9CA01B0EF791}" type="pres">
      <dgm:prSet presAssocID="{50D1EA31-D050-4FE9-BC47-E027849BBDE0}" presName="spaceRect" presStyleCnt="0"/>
      <dgm:spPr/>
    </dgm:pt>
    <dgm:pt modelId="{B4E95748-3842-4172-AA09-9F3EBCF2B23D}" type="pres">
      <dgm:prSet presAssocID="{50D1EA31-D050-4FE9-BC47-E027849BBDE0}" presName="parTx" presStyleLbl="revTx" presStyleIdx="2" presStyleCnt="3">
        <dgm:presLayoutVars>
          <dgm:chMax val="0"/>
          <dgm:chPref val="0"/>
        </dgm:presLayoutVars>
      </dgm:prSet>
      <dgm:spPr/>
      <dgm:t>
        <a:bodyPr/>
        <a:lstStyle/>
        <a:p>
          <a:endParaRPr lang="en-US"/>
        </a:p>
      </dgm:t>
    </dgm:pt>
  </dgm:ptLst>
  <dgm:cxnLst>
    <dgm:cxn modelId="{A36586BF-BEA2-4C64-B27C-F30ACA7D287B}" srcId="{5196775A-A46A-4FC6-9C09-6CFAE05F513C}" destId="{8EFA13F8-41E4-4797-B44A-912AF783CD7F}" srcOrd="1" destOrd="0" parTransId="{64B0E246-3D68-4E51-AF46-560D3675686F}" sibTransId="{DFCE282D-F5D2-4AB6-918C-1F865F5D25E2}"/>
    <dgm:cxn modelId="{41234EF8-07AC-4F58-BD54-EB58C19E660E}" type="presOf" srcId="{6C08D5DD-5198-4731-A21D-3AC272675F3E}" destId="{9BE77C5A-A0F2-441A-B759-C3F0D512E4F0}" srcOrd="0" destOrd="0" presId="urn:microsoft.com/office/officeart/2018/2/layout/IconVerticalSolidList"/>
    <dgm:cxn modelId="{E2321140-4CE6-443D-8C36-F8CFE03D3716}" srcId="{5196775A-A46A-4FC6-9C09-6CFAE05F513C}" destId="{50D1EA31-D050-4FE9-BC47-E027849BBDE0}" srcOrd="2" destOrd="0" parTransId="{D5FF6FE7-896C-4F35-8410-0F4A73CECF7C}" sibTransId="{B06495A0-FA5E-4A30-9AC0-6AF53DD7DBE9}"/>
    <dgm:cxn modelId="{A5A94CA8-5F61-41AB-870F-57235CC7B87C}" type="presOf" srcId="{8EFA13F8-41E4-4797-B44A-912AF783CD7F}" destId="{D60F9426-989B-4B1B-A4FF-2C1DD8556C2C}" srcOrd="0" destOrd="0" presId="urn:microsoft.com/office/officeart/2018/2/layout/IconVerticalSolidList"/>
    <dgm:cxn modelId="{18303482-84C3-4686-B025-E4E16BE64687}" srcId="{5196775A-A46A-4FC6-9C09-6CFAE05F513C}" destId="{6C08D5DD-5198-4731-A21D-3AC272675F3E}" srcOrd="0" destOrd="0" parTransId="{BA614D6E-238E-42E5-B0F8-F59F0EB1A712}" sibTransId="{B9C185F5-F3D2-4F75-A819-CAA89E065AF2}"/>
    <dgm:cxn modelId="{7A125BFC-1D1F-48AD-B8DD-36ED11211386}" type="presOf" srcId="{5196775A-A46A-4FC6-9C09-6CFAE05F513C}" destId="{64CCA313-6DD6-4C9A-8BDC-C414478A9D0F}" srcOrd="0" destOrd="0" presId="urn:microsoft.com/office/officeart/2018/2/layout/IconVerticalSolidList"/>
    <dgm:cxn modelId="{0E42ECAF-FEEE-4CE5-9944-10758C0E37C8}" type="presOf" srcId="{50D1EA31-D050-4FE9-BC47-E027849BBDE0}" destId="{B4E95748-3842-4172-AA09-9F3EBCF2B23D}" srcOrd="0" destOrd="0" presId="urn:microsoft.com/office/officeart/2018/2/layout/IconVerticalSolidList"/>
    <dgm:cxn modelId="{93211D7F-F889-4F73-BC50-E53614CA8BBC}" type="presParOf" srcId="{64CCA313-6DD6-4C9A-8BDC-C414478A9D0F}" destId="{ECD6A281-3D5F-4CF3-81F7-5EE42BC02821}" srcOrd="0" destOrd="0" presId="urn:microsoft.com/office/officeart/2018/2/layout/IconVerticalSolidList"/>
    <dgm:cxn modelId="{B1BA2A21-6E2F-4E76-A7F3-A9A8CB40D32E}" type="presParOf" srcId="{ECD6A281-3D5F-4CF3-81F7-5EE42BC02821}" destId="{16856A01-43CE-46A5-8889-4E04369F38F2}" srcOrd="0" destOrd="0" presId="urn:microsoft.com/office/officeart/2018/2/layout/IconVerticalSolidList"/>
    <dgm:cxn modelId="{F6DC94C7-72FC-4F91-B49E-A319AB590A31}" type="presParOf" srcId="{ECD6A281-3D5F-4CF3-81F7-5EE42BC02821}" destId="{320F824F-13BF-4265-910C-BC9ADD2F802D}" srcOrd="1" destOrd="0" presId="urn:microsoft.com/office/officeart/2018/2/layout/IconVerticalSolidList"/>
    <dgm:cxn modelId="{00CF8830-7D81-4602-99B7-C31AAF3FE1A7}" type="presParOf" srcId="{ECD6A281-3D5F-4CF3-81F7-5EE42BC02821}" destId="{E730706F-2F83-438D-9460-301021200B0B}" srcOrd="2" destOrd="0" presId="urn:microsoft.com/office/officeart/2018/2/layout/IconVerticalSolidList"/>
    <dgm:cxn modelId="{1177D060-ADD2-4839-AEE4-24B70E44FE94}" type="presParOf" srcId="{ECD6A281-3D5F-4CF3-81F7-5EE42BC02821}" destId="{9BE77C5A-A0F2-441A-B759-C3F0D512E4F0}" srcOrd="3" destOrd="0" presId="urn:microsoft.com/office/officeart/2018/2/layout/IconVerticalSolidList"/>
    <dgm:cxn modelId="{81134FC1-0245-4AEC-A822-2A4636712C44}" type="presParOf" srcId="{64CCA313-6DD6-4C9A-8BDC-C414478A9D0F}" destId="{500ACD8A-BF5D-452C-A1AC-1D810F70517E}" srcOrd="1" destOrd="0" presId="urn:microsoft.com/office/officeart/2018/2/layout/IconVerticalSolidList"/>
    <dgm:cxn modelId="{2D363B70-37CF-4F3B-9143-457E4B575B12}" type="presParOf" srcId="{64CCA313-6DD6-4C9A-8BDC-C414478A9D0F}" destId="{9E7392F6-19BF-4CB1-AA80-373C232AD87C}" srcOrd="2" destOrd="0" presId="urn:microsoft.com/office/officeart/2018/2/layout/IconVerticalSolidList"/>
    <dgm:cxn modelId="{968A3531-8836-4929-97EC-44572BC97A8C}" type="presParOf" srcId="{9E7392F6-19BF-4CB1-AA80-373C232AD87C}" destId="{BE72DA90-8646-4346-A56B-2D51CC5DB785}" srcOrd="0" destOrd="0" presId="urn:microsoft.com/office/officeart/2018/2/layout/IconVerticalSolidList"/>
    <dgm:cxn modelId="{63F2B946-71C7-40D9-8952-470F79ECE31A}" type="presParOf" srcId="{9E7392F6-19BF-4CB1-AA80-373C232AD87C}" destId="{70DD5F5F-CEAA-4027-B5B3-6AA414B23206}" srcOrd="1" destOrd="0" presId="urn:microsoft.com/office/officeart/2018/2/layout/IconVerticalSolidList"/>
    <dgm:cxn modelId="{A882AC62-C963-4A09-98BB-2FFB002DAB79}" type="presParOf" srcId="{9E7392F6-19BF-4CB1-AA80-373C232AD87C}" destId="{9416662D-323F-49C0-838B-829CB3DCABA5}" srcOrd="2" destOrd="0" presId="urn:microsoft.com/office/officeart/2018/2/layout/IconVerticalSolidList"/>
    <dgm:cxn modelId="{1FE4BCE9-85E5-4A8D-854A-FF04F352B817}" type="presParOf" srcId="{9E7392F6-19BF-4CB1-AA80-373C232AD87C}" destId="{D60F9426-989B-4B1B-A4FF-2C1DD8556C2C}" srcOrd="3" destOrd="0" presId="urn:microsoft.com/office/officeart/2018/2/layout/IconVerticalSolidList"/>
    <dgm:cxn modelId="{208929D8-60A9-4301-ACAC-F30EDF13DFE8}" type="presParOf" srcId="{64CCA313-6DD6-4C9A-8BDC-C414478A9D0F}" destId="{E28C0704-050D-42DD-A31F-9B6CB896CD0F}" srcOrd="3" destOrd="0" presId="urn:microsoft.com/office/officeart/2018/2/layout/IconVerticalSolidList"/>
    <dgm:cxn modelId="{2F713C8E-4E2D-4228-8E5F-326CDFD0813B}" type="presParOf" srcId="{64CCA313-6DD6-4C9A-8BDC-C414478A9D0F}" destId="{782BEA62-9B68-422C-8EDE-6DCFDD58D395}" srcOrd="4" destOrd="0" presId="urn:microsoft.com/office/officeart/2018/2/layout/IconVerticalSolidList"/>
    <dgm:cxn modelId="{6EBAF00F-464F-4620-BD1E-FBC43CC86C52}" type="presParOf" srcId="{782BEA62-9B68-422C-8EDE-6DCFDD58D395}" destId="{C69E6C5A-E1B7-427B-A6EE-EE4246BCE9BF}" srcOrd="0" destOrd="0" presId="urn:microsoft.com/office/officeart/2018/2/layout/IconVerticalSolidList"/>
    <dgm:cxn modelId="{0386AFF6-09AD-4EF3-95CE-95D49BE6BF10}" type="presParOf" srcId="{782BEA62-9B68-422C-8EDE-6DCFDD58D395}" destId="{419E08A2-13AC-4C19-95B3-40284FDBB3EF}" srcOrd="1" destOrd="0" presId="urn:microsoft.com/office/officeart/2018/2/layout/IconVerticalSolidList"/>
    <dgm:cxn modelId="{D4803077-3DF2-48CC-A562-8057CA79F6D1}" type="presParOf" srcId="{782BEA62-9B68-422C-8EDE-6DCFDD58D395}" destId="{5771DD9C-F69F-41B8-B3CF-9CA01B0EF791}" srcOrd="2" destOrd="0" presId="urn:microsoft.com/office/officeart/2018/2/layout/IconVerticalSolidList"/>
    <dgm:cxn modelId="{08490AE7-0E00-44E3-9C4F-0CBA5E41F8AA}" type="presParOf" srcId="{782BEA62-9B68-422C-8EDE-6DCFDD58D395}" destId="{B4E95748-3842-4172-AA09-9F3EBCF2B23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A0EA375-75AD-493A-AD9A-AD9A246D0608}"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6AC9B98-E204-4829-805E-86FD983D0A80}">
      <dgm:prSet custT="1"/>
      <dgm:spPr/>
      <dgm:t>
        <a:bodyPr/>
        <a:lstStyle/>
        <a:p>
          <a:pPr>
            <a:lnSpc>
              <a:spcPct val="100000"/>
            </a:lnSpc>
          </a:pPr>
          <a:r>
            <a:rPr lang="en-US" sz="2800" b="1" dirty="0"/>
            <a:t>Identify Leaders</a:t>
          </a:r>
        </a:p>
      </dgm:t>
    </dgm:pt>
    <dgm:pt modelId="{DC48175C-A055-4CC3-8EE4-D21657052FFC}" type="parTrans" cxnId="{1790CFE9-F00F-4C9A-B881-4FCB47C740E9}">
      <dgm:prSet/>
      <dgm:spPr/>
      <dgm:t>
        <a:bodyPr/>
        <a:lstStyle/>
        <a:p>
          <a:endParaRPr lang="en-US"/>
        </a:p>
      </dgm:t>
    </dgm:pt>
    <dgm:pt modelId="{1B90A91B-E234-4241-AD3B-04F16E1D367D}" type="sibTrans" cxnId="{1790CFE9-F00F-4C9A-B881-4FCB47C740E9}">
      <dgm:prSet/>
      <dgm:spPr/>
      <dgm:t>
        <a:bodyPr/>
        <a:lstStyle/>
        <a:p>
          <a:endParaRPr lang="en-US"/>
        </a:p>
      </dgm:t>
    </dgm:pt>
    <dgm:pt modelId="{FC7E7C55-55D0-45B6-A5B3-C4FC38663489}">
      <dgm:prSet custT="1"/>
      <dgm:spPr/>
      <dgm:t>
        <a:bodyPr/>
        <a:lstStyle/>
        <a:p>
          <a:pPr>
            <a:lnSpc>
              <a:spcPct val="100000"/>
            </a:lnSpc>
          </a:pPr>
          <a:r>
            <a:rPr lang="en-US" sz="2800" b="1" dirty="0"/>
            <a:t>Know what your leader's issues are </a:t>
          </a:r>
        </a:p>
      </dgm:t>
    </dgm:pt>
    <dgm:pt modelId="{05F76717-7F3A-4EE5-AD4F-93829C11C141}" type="parTrans" cxnId="{5199F15D-FF20-49F8-8D9F-2E2BEF226BE4}">
      <dgm:prSet/>
      <dgm:spPr/>
      <dgm:t>
        <a:bodyPr/>
        <a:lstStyle/>
        <a:p>
          <a:endParaRPr lang="en-US"/>
        </a:p>
      </dgm:t>
    </dgm:pt>
    <dgm:pt modelId="{07407499-37F0-4618-8BF4-F2B7260906AE}" type="sibTrans" cxnId="{5199F15D-FF20-49F8-8D9F-2E2BEF226BE4}">
      <dgm:prSet/>
      <dgm:spPr/>
      <dgm:t>
        <a:bodyPr/>
        <a:lstStyle/>
        <a:p>
          <a:endParaRPr lang="en-US"/>
        </a:p>
      </dgm:t>
    </dgm:pt>
    <dgm:pt modelId="{450A1959-021E-4AE2-BAB7-4BB31FE71152}">
      <dgm:prSet custT="1"/>
      <dgm:spPr/>
      <dgm:t>
        <a:bodyPr/>
        <a:lstStyle/>
        <a:p>
          <a:pPr>
            <a:lnSpc>
              <a:spcPct val="100000"/>
            </a:lnSpc>
          </a:pPr>
          <a:r>
            <a:rPr lang="en-US" sz="2800" b="1" dirty="0"/>
            <a:t>Ask them to join in shaping the agenda with other leaders</a:t>
          </a:r>
        </a:p>
      </dgm:t>
    </dgm:pt>
    <dgm:pt modelId="{E27722FC-1912-44E7-9E02-56EB43576533}" type="parTrans" cxnId="{CC787A17-AC1B-46CC-A355-9B458EC339B4}">
      <dgm:prSet/>
      <dgm:spPr/>
      <dgm:t>
        <a:bodyPr/>
        <a:lstStyle/>
        <a:p>
          <a:endParaRPr lang="en-US"/>
        </a:p>
      </dgm:t>
    </dgm:pt>
    <dgm:pt modelId="{C572587F-9ECD-4508-A92A-508E61B47BEE}" type="sibTrans" cxnId="{CC787A17-AC1B-46CC-A355-9B458EC339B4}">
      <dgm:prSet/>
      <dgm:spPr/>
      <dgm:t>
        <a:bodyPr/>
        <a:lstStyle/>
        <a:p>
          <a:endParaRPr lang="en-US"/>
        </a:p>
      </dgm:t>
    </dgm:pt>
    <dgm:pt modelId="{259EF508-C10B-4A51-B1B8-D359EC1B4AB4}">
      <dgm:prSet custT="1"/>
      <dgm:spPr/>
      <dgm:t>
        <a:bodyPr/>
        <a:lstStyle/>
        <a:p>
          <a:pPr>
            <a:lnSpc>
              <a:spcPct val="100000"/>
            </a:lnSpc>
          </a:pPr>
          <a:r>
            <a:rPr lang="en-US" sz="2800" b="1" dirty="0"/>
            <a:t>Give leaders meaningful tasks/roles around the issues they care about. </a:t>
          </a:r>
        </a:p>
      </dgm:t>
    </dgm:pt>
    <dgm:pt modelId="{3F4FC626-6C48-4440-8C61-2704CB76CD21}" type="parTrans" cxnId="{1456EA89-A5F8-4963-AB92-F00359959182}">
      <dgm:prSet/>
      <dgm:spPr/>
      <dgm:t>
        <a:bodyPr/>
        <a:lstStyle/>
        <a:p>
          <a:endParaRPr lang="en-US"/>
        </a:p>
      </dgm:t>
    </dgm:pt>
    <dgm:pt modelId="{6AA83BC9-C0EE-4C2F-9258-416D9FC2A312}" type="sibTrans" cxnId="{1456EA89-A5F8-4963-AB92-F00359959182}">
      <dgm:prSet/>
      <dgm:spPr/>
      <dgm:t>
        <a:bodyPr/>
        <a:lstStyle/>
        <a:p>
          <a:endParaRPr lang="en-US"/>
        </a:p>
      </dgm:t>
    </dgm:pt>
    <dgm:pt modelId="{9DA2CF4D-18B0-4219-802E-F338BACAE459}" type="pres">
      <dgm:prSet presAssocID="{3A0EA375-75AD-493A-AD9A-AD9A246D0608}" presName="root" presStyleCnt="0">
        <dgm:presLayoutVars>
          <dgm:dir/>
          <dgm:resizeHandles val="exact"/>
        </dgm:presLayoutVars>
      </dgm:prSet>
      <dgm:spPr/>
      <dgm:t>
        <a:bodyPr/>
        <a:lstStyle/>
        <a:p>
          <a:endParaRPr lang="en-US"/>
        </a:p>
      </dgm:t>
    </dgm:pt>
    <dgm:pt modelId="{BDD3BAEC-5662-4ACF-85BD-3BFCBC4DA426}" type="pres">
      <dgm:prSet presAssocID="{26AC9B98-E204-4829-805E-86FD983D0A80}" presName="compNode" presStyleCnt="0"/>
      <dgm:spPr/>
    </dgm:pt>
    <dgm:pt modelId="{69BB60DA-62D8-42DB-9215-607C41C37BB4}" type="pres">
      <dgm:prSet presAssocID="{26AC9B98-E204-4829-805E-86FD983D0A8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Magnifying glass"/>
        </a:ext>
      </dgm:extLst>
    </dgm:pt>
    <dgm:pt modelId="{ED03E0FE-232A-4DB7-B4C1-2B2875A05896}" type="pres">
      <dgm:prSet presAssocID="{26AC9B98-E204-4829-805E-86FD983D0A80}" presName="spaceRect" presStyleCnt="0"/>
      <dgm:spPr/>
    </dgm:pt>
    <dgm:pt modelId="{B5EE54D4-745B-4DF8-B960-91C38FA6132C}" type="pres">
      <dgm:prSet presAssocID="{26AC9B98-E204-4829-805E-86FD983D0A80}" presName="textRect" presStyleLbl="revTx" presStyleIdx="0" presStyleCnt="4">
        <dgm:presLayoutVars>
          <dgm:chMax val="1"/>
          <dgm:chPref val="1"/>
        </dgm:presLayoutVars>
      </dgm:prSet>
      <dgm:spPr/>
      <dgm:t>
        <a:bodyPr/>
        <a:lstStyle/>
        <a:p>
          <a:endParaRPr lang="en-US"/>
        </a:p>
      </dgm:t>
    </dgm:pt>
    <dgm:pt modelId="{62D2E233-51F7-4789-9BE8-C03F6E7B087C}" type="pres">
      <dgm:prSet presAssocID="{1B90A91B-E234-4241-AD3B-04F16E1D367D}" presName="sibTrans" presStyleCnt="0"/>
      <dgm:spPr/>
    </dgm:pt>
    <dgm:pt modelId="{2514DC52-46AA-496A-A2A1-90FA4DCC068F}" type="pres">
      <dgm:prSet presAssocID="{FC7E7C55-55D0-45B6-A5B3-C4FC38663489}" presName="compNode" presStyleCnt="0"/>
      <dgm:spPr/>
    </dgm:pt>
    <dgm:pt modelId="{B8B31852-9E62-4678-B915-F78F05264653}" type="pres">
      <dgm:prSet presAssocID="{FC7E7C55-55D0-45B6-A5B3-C4FC3866348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Questions"/>
        </a:ext>
      </dgm:extLst>
    </dgm:pt>
    <dgm:pt modelId="{C9818C62-DB41-46B8-A935-7C30AE4CB8B2}" type="pres">
      <dgm:prSet presAssocID="{FC7E7C55-55D0-45B6-A5B3-C4FC38663489}" presName="spaceRect" presStyleCnt="0"/>
      <dgm:spPr/>
    </dgm:pt>
    <dgm:pt modelId="{42BD6F0D-C76C-43A3-AEB6-0E4812B43DD0}" type="pres">
      <dgm:prSet presAssocID="{FC7E7C55-55D0-45B6-A5B3-C4FC38663489}" presName="textRect" presStyleLbl="revTx" presStyleIdx="1" presStyleCnt="4">
        <dgm:presLayoutVars>
          <dgm:chMax val="1"/>
          <dgm:chPref val="1"/>
        </dgm:presLayoutVars>
      </dgm:prSet>
      <dgm:spPr/>
      <dgm:t>
        <a:bodyPr/>
        <a:lstStyle/>
        <a:p>
          <a:endParaRPr lang="en-US"/>
        </a:p>
      </dgm:t>
    </dgm:pt>
    <dgm:pt modelId="{C6674B55-030E-4224-8DA4-7A59877FC348}" type="pres">
      <dgm:prSet presAssocID="{07407499-37F0-4618-8BF4-F2B7260906AE}" presName="sibTrans" presStyleCnt="0"/>
      <dgm:spPr/>
    </dgm:pt>
    <dgm:pt modelId="{2AB82E51-35EC-4305-981B-6304B0DDED7C}" type="pres">
      <dgm:prSet presAssocID="{450A1959-021E-4AE2-BAB7-4BB31FE71152}" presName="compNode" presStyleCnt="0"/>
      <dgm:spPr/>
    </dgm:pt>
    <dgm:pt modelId="{70E91000-1D6E-454C-A640-014CC760B814}" type="pres">
      <dgm:prSet presAssocID="{450A1959-021E-4AE2-BAB7-4BB31FE7115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eeting"/>
        </a:ext>
      </dgm:extLst>
    </dgm:pt>
    <dgm:pt modelId="{663E8212-7B3B-4691-844A-1037F81D2536}" type="pres">
      <dgm:prSet presAssocID="{450A1959-021E-4AE2-BAB7-4BB31FE71152}" presName="spaceRect" presStyleCnt="0"/>
      <dgm:spPr/>
    </dgm:pt>
    <dgm:pt modelId="{0CCEC083-28D2-4CDA-8C6F-6FC926A87176}" type="pres">
      <dgm:prSet presAssocID="{450A1959-021E-4AE2-BAB7-4BB31FE71152}" presName="textRect" presStyleLbl="revTx" presStyleIdx="2" presStyleCnt="4">
        <dgm:presLayoutVars>
          <dgm:chMax val="1"/>
          <dgm:chPref val="1"/>
        </dgm:presLayoutVars>
      </dgm:prSet>
      <dgm:spPr/>
      <dgm:t>
        <a:bodyPr/>
        <a:lstStyle/>
        <a:p>
          <a:endParaRPr lang="en-US"/>
        </a:p>
      </dgm:t>
    </dgm:pt>
    <dgm:pt modelId="{5EC74476-EF2D-4B6E-8614-000E5D768EC7}" type="pres">
      <dgm:prSet presAssocID="{C572587F-9ECD-4508-A92A-508E61B47BEE}" presName="sibTrans" presStyleCnt="0"/>
      <dgm:spPr/>
    </dgm:pt>
    <dgm:pt modelId="{ED437DF9-40F6-4E35-B04D-34AD05C202B1}" type="pres">
      <dgm:prSet presAssocID="{259EF508-C10B-4A51-B1B8-D359EC1B4AB4}" presName="compNode" presStyleCnt="0"/>
      <dgm:spPr/>
    </dgm:pt>
    <dgm:pt modelId="{29B76410-74DE-4F4A-8A45-E46BB49D4129}" type="pres">
      <dgm:prSet presAssocID="{259EF508-C10B-4A51-B1B8-D359EC1B4AB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Group"/>
        </a:ext>
      </dgm:extLst>
    </dgm:pt>
    <dgm:pt modelId="{EBB3632F-D021-40AD-82CE-02C9B4742CEE}" type="pres">
      <dgm:prSet presAssocID="{259EF508-C10B-4A51-B1B8-D359EC1B4AB4}" presName="spaceRect" presStyleCnt="0"/>
      <dgm:spPr/>
    </dgm:pt>
    <dgm:pt modelId="{E6A36D15-8ADA-45FD-B734-947498721143}" type="pres">
      <dgm:prSet presAssocID="{259EF508-C10B-4A51-B1B8-D359EC1B4AB4}" presName="textRect" presStyleLbl="revTx" presStyleIdx="3" presStyleCnt="4">
        <dgm:presLayoutVars>
          <dgm:chMax val="1"/>
          <dgm:chPref val="1"/>
        </dgm:presLayoutVars>
      </dgm:prSet>
      <dgm:spPr/>
      <dgm:t>
        <a:bodyPr/>
        <a:lstStyle/>
        <a:p>
          <a:endParaRPr lang="en-US"/>
        </a:p>
      </dgm:t>
    </dgm:pt>
  </dgm:ptLst>
  <dgm:cxnLst>
    <dgm:cxn modelId="{CC787A17-AC1B-46CC-A355-9B458EC339B4}" srcId="{3A0EA375-75AD-493A-AD9A-AD9A246D0608}" destId="{450A1959-021E-4AE2-BAB7-4BB31FE71152}" srcOrd="2" destOrd="0" parTransId="{E27722FC-1912-44E7-9E02-56EB43576533}" sibTransId="{C572587F-9ECD-4508-A92A-508E61B47BEE}"/>
    <dgm:cxn modelId="{1456EA89-A5F8-4963-AB92-F00359959182}" srcId="{3A0EA375-75AD-493A-AD9A-AD9A246D0608}" destId="{259EF508-C10B-4A51-B1B8-D359EC1B4AB4}" srcOrd="3" destOrd="0" parTransId="{3F4FC626-6C48-4440-8C61-2704CB76CD21}" sibTransId="{6AA83BC9-C0EE-4C2F-9258-416D9FC2A312}"/>
    <dgm:cxn modelId="{F55E623D-263E-4FF0-A19D-20715CA34B87}" type="presOf" srcId="{259EF508-C10B-4A51-B1B8-D359EC1B4AB4}" destId="{E6A36D15-8ADA-45FD-B734-947498721143}" srcOrd="0" destOrd="0" presId="urn:microsoft.com/office/officeart/2018/2/layout/IconLabelList"/>
    <dgm:cxn modelId="{3B7DEFE9-D031-4F6A-B0D4-9A6B21D69D10}" type="presOf" srcId="{450A1959-021E-4AE2-BAB7-4BB31FE71152}" destId="{0CCEC083-28D2-4CDA-8C6F-6FC926A87176}" srcOrd="0" destOrd="0" presId="urn:microsoft.com/office/officeart/2018/2/layout/IconLabelList"/>
    <dgm:cxn modelId="{AC1C2697-D014-43D6-AF8D-EA17D875789E}" type="presOf" srcId="{3A0EA375-75AD-493A-AD9A-AD9A246D0608}" destId="{9DA2CF4D-18B0-4219-802E-F338BACAE459}" srcOrd="0" destOrd="0" presId="urn:microsoft.com/office/officeart/2018/2/layout/IconLabelList"/>
    <dgm:cxn modelId="{5199F15D-FF20-49F8-8D9F-2E2BEF226BE4}" srcId="{3A0EA375-75AD-493A-AD9A-AD9A246D0608}" destId="{FC7E7C55-55D0-45B6-A5B3-C4FC38663489}" srcOrd="1" destOrd="0" parTransId="{05F76717-7F3A-4EE5-AD4F-93829C11C141}" sibTransId="{07407499-37F0-4618-8BF4-F2B7260906AE}"/>
    <dgm:cxn modelId="{20A07CAB-7D75-48E3-A2E2-E36EE9018B67}" type="presOf" srcId="{FC7E7C55-55D0-45B6-A5B3-C4FC38663489}" destId="{42BD6F0D-C76C-43A3-AEB6-0E4812B43DD0}" srcOrd="0" destOrd="0" presId="urn:microsoft.com/office/officeart/2018/2/layout/IconLabelList"/>
    <dgm:cxn modelId="{6B5F82AC-C8F1-4896-9383-35FD0CA2D2A6}" type="presOf" srcId="{26AC9B98-E204-4829-805E-86FD983D0A80}" destId="{B5EE54D4-745B-4DF8-B960-91C38FA6132C}" srcOrd="0" destOrd="0" presId="urn:microsoft.com/office/officeart/2018/2/layout/IconLabelList"/>
    <dgm:cxn modelId="{1790CFE9-F00F-4C9A-B881-4FCB47C740E9}" srcId="{3A0EA375-75AD-493A-AD9A-AD9A246D0608}" destId="{26AC9B98-E204-4829-805E-86FD983D0A80}" srcOrd="0" destOrd="0" parTransId="{DC48175C-A055-4CC3-8EE4-D21657052FFC}" sibTransId="{1B90A91B-E234-4241-AD3B-04F16E1D367D}"/>
    <dgm:cxn modelId="{5A544188-5E84-4D8F-B0A2-E1A190612096}" type="presParOf" srcId="{9DA2CF4D-18B0-4219-802E-F338BACAE459}" destId="{BDD3BAEC-5662-4ACF-85BD-3BFCBC4DA426}" srcOrd="0" destOrd="0" presId="urn:microsoft.com/office/officeart/2018/2/layout/IconLabelList"/>
    <dgm:cxn modelId="{FC74E473-4A0F-43A2-A0B7-A811939A7D7D}" type="presParOf" srcId="{BDD3BAEC-5662-4ACF-85BD-3BFCBC4DA426}" destId="{69BB60DA-62D8-42DB-9215-607C41C37BB4}" srcOrd="0" destOrd="0" presId="urn:microsoft.com/office/officeart/2018/2/layout/IconLabelList"/>
    <dgm:cxn modelId="{8476EB4F-494E-4213-9934-04EB0B95076B}" type="presParOf" srcId="{BDD3BAEC-5662-4ACF-85BD-3BFCBC4DA426}" destId="{ED03E0FE-232A-4DB7-B4C1-2B2875A05896}" srcOrd="1" destOrd="0" presId="urn:microsoft.com/office/officeart/2018/2/layout/IconLabelList"/>
    <dgm:cxn modelId="{8B8A07AA-AB71-444B-A4E9-EB3ED5D8A244}" type="presParOf" srcId="{BDD3BAEC-5662-4ACF-85BD-3BFCBC4DA426}" destId="{B5EE54D4-745B-4DF8-B960-91C38FA6132C}" srcOrd="2" destOrd="0" presId="urn:microsoft.com/office/officeart/2018/2/layout/IconLabelList"/>
    <dgm:cxn modelId="{158F4162-7B34-4098-BD97-069B35EA46CA}" type="presParOf" srcId="{9DA2CF4D-18B0-4219-802E-F338BACAE459}" destId="{62D2E233-51F7-4789-9BE8-C03F6E7B087C}" srcOrd="1" destOrd="0" presId="urn:microsoft.com/office/officeart/2018/2/layout/IconLabelList"/>
    <dgm:cxn modelId="{CC6C8085-6656-465F-887E-3B85C41F630F}" type="presParOf" srcId="{9DA2CF4D-18B0-4219-802E-F338BACAE459}" destId="{2514DC52-46AA-496A-A2A1-90FA4DCC068F}" srcOrd="2" destOrd="0" presId="urn:microsoft.com/office/officeart/2018/2/layout/IconLabelList"/>
    <dgm:cxn modelId="{3559B358-DC94-4CEF-AEF5-E100B040333E}" type="presParOf" srcId="{2514DC52-46AA-496A-A2A1-90FA4DCC068F}" destId="{B8B31852-9E62-4678-B915-F78F05264653}" srcOrd="0" destOrd="0" presId="urn:microsoft.com/office/officeart/2018/2/layout/IconLabelList"/>
    <dgm:cxn modelId="{1A77DC4E-6C29-47F6-96E4-483503A0998B}" type="presParOf" srcId="{2514DC52-46AA-496A-A2A1-90FA4DCC068F}" destId="{C9818C62-DB41-46B8-A935-7C30AE4CB8B2}" srcOrd="1" destOrd="0" presId="urn:microsoft.com/office/officeart/2018/2/layout/IconLabelList"/>
    <dgm:cxn modelId="{E90A72BC-8812-4FCA-BC9E-3053C6F5CBB2}" type="presParOf" srcId="{2514DC52-46AA-496A-A2A1-90FA4DCC068F}" destId="{42BD6F0D-C76C-43A3-AEB6-0E4812B43DD0}" srcOrd="2" destOrd="0" presId="urn:microsoft.com/office/officeart/2018/2/layout/IconLabelList"/>
    <dgm:cxn modelId="{8CA400D9-4E03-43ED-9085-711D1546CAB7}" type="presParOf" srcId="{9DA2CF4D-18B0-4219-802E-F338BACAE459}" destId="{C6674B55-030E-4224-8DA4-7A59877FC348}" srcOrd="3" destOrd="0" presId="urn:microsoft.com/office/officeart/2018/2/layout/IconLabelList"/>
    <dgm:cxn modelId="{BA1D548B-2086-4BA1-9B89-50DF77A34244}" type="presParOf" srcId="{9DA2CF4D-18B0-4219-802E-F338BACAE459}" destId="{2AB82E51-35EC-4305-981B-6304B0DDED7C}" srcOrd="4" destOrd="0" presId="urn:microsoft.com/office/officeart/2018/2/layout/IconLabelList"/>
    <dgm:cxn modelId="{165DBBEF-2820-4CC6-99AB-BF3D23E0D6AA}" type="presParOf" srcId="{2AB82E51-35EC-4305-981B-6304B0DDED7C}" destId="{70E91000-1D6E-454C-A640-014CC760B814}" srcOrd="0" destOrd="0" presId="urn:microsoft.com/office/officeart/2018/2/layout/IconLabelList"/>
    <dgm:cxn modelId="{3F5A2963-F66B-449B-854E-09ABD782E8FB}" type="presParOf" srcId="{2AB82E51-35EC-4305-981B-6304B0DDED7C}" destId="{663E8212-7B3B-4691-844A-1037F81D2536}" srcOrd="1" destOrd="0" presId="urn:microsoft.com/office/officeart/2018/2/layout/IconLabelList"/>
    <dgm:cxn modelId="{C1786604-25B2-458E-9E85-F4665437AC66}" type="presParOf" srcId="{2AB82E51-35EC-4305-981B-6304B0DDED7C}" destId="{0CCEC083-28D2-4CDA-8C6F-6FC926A87176}" srcOrd="2" destOrd="0" presId="urn:microsoft.com/office/officeart/2018/2/layout/IconLabelList"/>
    <dgm:cxn modelId="{71442B0B-DF30-4E81-B404-B235B75B002D}" type="presParOf" srcId="{9DA2CF4D-18B0-4219-802E-F338BACAE459}" destId="{5EC74476-EF2D-4B6E-8614-000E5D768EC7}" srcOrd="5" destOrd="0" presId="urn:microsoft.com/office/officeart/2018/2/layout/IconLabelList"/>
    <dgm:cxn modelId="{B7F16B30-9369-4E1F-B2E6-D0863EFE66DF}" type="presParOf" srcId="{9DA2CF4D-18B0-4219-802E-F338BACAE459}" destId="{ED437DF9-40F6-4E35-B04D-34AD05C202B1}" srcOrd="6" destOrd="0" presId="urn:microsoft.com/office/officeart/2018/2/layout/IconLabelList"/>
    <dgm:cxn modelId="{7E121B3C-6BB2-478E-B620-8C0202FB54EF}" type="presParOf" srcId="{ED437DF9-40F6-4E35-B04D-34AD05C202B1}" destId="{29B76410-74DE-4F4A-8A45-E46BB49D4129}" srcOrd="0" destOrd="0" presId="urn:microsoft.com/office/officeart/2018/2/layout/IconLabelList"/>
    <dgm:cxn modelId="{DCB029EE-C6A2-4F7B-A0F1-D2658D3C7EF5}" type="presParOf" srcId="{ED437DF9-40F6-4E35-B04D-34AD05C202B1}" destId="{EBB3632F-D021-40AD-82CE-02C9B4742CEE}" srcOrd="1" destOrd="0" presId="urn:microsoft.com/office/officeart/2018/2/layout/IconLabelList"/>
    <dgm:cxn modelId="{B71F4635-C025-487A-BC12-C59926241F2B}" type="presParOf" srcId="{ED437DF9-40F6-4E35-B04D-34AD05C202B1}" destId="{E6A36D15-8ADA-45FD-B734-947498721143}"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196775A-A46A-4FC6-9C09-6CFAE05F513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C08D5DD-5198-4731-A21D-3AC272675F3E}">
      <dgm:prSet/>
      <dgm:spPr/>
      <dgm:t>
        <a:bodyPr/>
        <a:lstStyle/>
        <a:p>
          <a:r>
            <a:rPr lang="en-US"/>
            <a:t>Leaders from different worksites connect through structures</a:t>
          </a:r>
        </a:p>
      </dgm:t>
    </dgm:pt>
    <dgm:pt modelId="{BA614D6E-238E-42E5-B0F8-F59F0EB1A712}" type="parTrans" cxnId="{18303482-84C3-4686-B025-E4E16BE64687}">
      <dgm:prSet/>
      <dgm:spPr/>
      <dgm:t>
        <a:bodyPr/>
        <a:lstStyle/>
        <a:p>
          <a:endParaRPr lang="en-US"/>
        </a:p>
      </dgm:t>
    </dgm:pt>
    <dgm:pt modelId="{B9C185F5-F3D2-4F75-A819-CAA89E065AF2}" type="sibTrans" cxnId="{18303482-84C3-4686-B025-E4E16BE64687}">
      <dgm:prSet/>
      <dgm:spPr/>
      <dgm:t>
        <a:bodyPr/>
        <a:lstStyle/>
        <a:p>
          <a:endParaRPr lang="en-US"/>
        </a:p>
      </dgm:t>
    </dgm:pt>
    <dgm:pt modelId="{8EFA13F8-41E4-4797-B44A-912AF783CD7F}">
      <dgm:prSet/>
      <dgm:spPr/>
      <dgm:t>
        <a:bodyPr/>
        <a:lstStyle/>
        <a:p>
          <a:r>
            <a:rPr lang="en-US"/>
            <a:t>We create (or re-create) structures so that we can connect leaders in pursuit of important shared agendas</a:t>
          </a:r>
        </a:p>
      </dgm:t>
    </dgm:pt>
    <dgm:pt modelId="{64B0E246-3D68-4E51-AF46-560D3675686F}" type="parTrans" cxnId="{A36586BF-BEA2-4C64-B27C-F30ACA7D287B}">
      <dgm:prSet/>
      <dgm:spPr/>
      <dgm:t>
        <a:bodyPr/>
        <a:lstStyle/>
        <a:p>
          <a:endParaRPr lang="en-US"/>
        </a:p>
      </dgm:t>
    </dgm:pt>
    <dgm:pt modelId="{DFCE282D-F5D2-4AB6-918C-1F865F5D25E2}" type="sibTrans" cxnId="{A36586BF-BEA2-4C64-B27C-F30ACA7D287B}">
      <dgm:prSet/>
      <dgm:spPr/>
      <dgm:t>
        <a:bodyPr/>
        <a:lstStyle/>
        <a:p>
          <a:endParaRPr lang="en-US"/>
        </a:p>
      </dgm:t>
    </dgm:pt>
    <dgm:pt modelId="{50D1EA31-D050-4FE9-BC47-E027849BBDE0}">
      <dgm:prSet/>
      <dgm:spPr/>
      <dgm:t>
        <a:bodyPr/>
        <a:lstStyle/>
        <a:p>
          <a:r>
            <a:rPr lang="en-US"/>
            <a:t>Also a way to invite leaders into the union. They could see their agenda being realized through the union. </a:t>
          </a:r>
        </a:p>
      </dgm:t>
    </dgm:pt>
    <dgm:pt modelId="{D5FF6FE7-896C-4F35-8410-0F4A73CECF7C}" type="parTrans" cxnId="{E2321140-4CE6-443D-8C36-F8CFE03D3716}">
      <dgm:prSet/>
      <dgm:spPr/>
      <dgm:t>
        <a:bodyPr/>
        <a:lstStyle/>
        <a:p>
          <a:endParaRPr lang="en-US"/>
        </a:p>
      </dgm:t>
    </dgm:pt>
    <dgm:pt modelId="{B06495A0-FA5E-4A30-9AC0-6AF53DD7DBE9}" type="sibTrans" cxnId="{E2321140-4CE6-443D-8C36-F8CFE03D3716}">
      <dgm:prSet/>
      <dgm:spPr/>
      <dgm:t>
        <a:bodyPr/>
        <a:lstStyle/>
        <a:p>
          <a:endParaRPr lang="en-US"/>
        </a:p>
      </dgm:t>
    </dgm:pt>
    <dgm:pt modelId="{64CCA313-6DD6-4C9A-8BDC-C414478A9D0F}" type="pres">
      <dgm:prSet presAssocID="{5196775A-A46A-4FC6-9C09-6CFAE05F513C}" presName="root" presStyleCnt="0">
        <dgm:presLayoutVars>
          <dgm:dir/>
          <dgm:resizeHandles val="exact"/>
        </dgm:presLayoutVars>
      </dgm:prSet>
      <dgm:spPr/>
      <dgm:t>
        <a:bodyPr/>
        <a:lstStyle/>
        <a:p>
          <a:endParaRPr lang="en-US"/>
        </a:p>
      </dgm:t>
    </dgm:pt>
    <dgm:pt modelId="{ECD6A281-3D5F-4CF3-81F7-5EE42BC02821}" type="pres">
      <dgm:prSet presAssocID="{6C08D5DD-5198-4731-A21D-3AC272675F3E}" presName="compNode" presStyleCnt="0"/>
      <dgm:spPr/>
    </dgm:pt>
    <dgm:pt modelId="{16856A01-43CE-46A5-8889-4E04369F38F2}" type="pres">
      <dgm:prSet presAssocID="{6C08D5DD-5198-4731-A21D-3AC272675F3E}" presName="bgRect" presStyleLbl="bgShp" presStyleIdx="0" presStyleCnt="3"/>
      <dgm:spPr/>
    </dgm:pt>
    <dgm:pt modelId="{320F824F-13BF-4265-910C-BC9ADD2F802D}" type="pres">
      <dgm:prSet presAssocID="{6C08D5DD-5198-4731-A21D-3AC272675F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onnected"/>
        </a:ext>
      </dgm:extLst>
    </dgm:pt>
    <dgm:pt modelId="{E730706F-2F83-438D-9460-301021200B0B}" type="pres">
      <dgm:prSet presAssocID="{6C08D5DD-5198-4731-A21D-3AC272675F3E}" presName="spaceRect" presStyleCnt="0"/>
      <dgm:spPr/>
    </dgm:pt>
    <dgm:pt modelId="{9BE77C5A-A0F2-441A-B759-C3F0D512E4F0}" type="pres">
      <dgm:prSet presAssocID="{6C08D5DD-5198-4731-A21D-3AC272675F3E}" presName="parTx" presStyleLbl="revTx" presStyleIdx="0" presStyleCnt="3">
        <dgm:presLayoutVars>
          <dgm:chMax val="0"/>
          <dgm:chPref val="0"/>
        </dgm:presLayoutVars>
      </dgm:prSet>
      <dgm:spPr/>
      <dgm:t>
        <a:bodyPr/>
        <a:lstStyle/>
        <a:p>
          <a:endParaRPr lang="en-US"/>
        </a:p>
      </dgm:t>
    </dgm:pt>
    <dgm:pt modelId="{500ACD8A-BF5D-452C-A1AC-1D810F70517E}" type="pres">
      <dgm:prSet presAssocID="{B9C185F5-F3D2-4F75-A819-CAA89E065AF2}" presName="sibTrans" presStyleCnt="0"/>
      <dgm:spPr/>
    </dgm:pt>
    <dgm:pt modelId="{9E7392F6-19BF-4CB1-AA80-373C232AD87C}" type="pres">
      <dgm:prSet presAssocID="{8EFA13F8-41E4-4797-B44A-912AF783CD7F}" presName="compNode" presStyleCnt="0"/>
      <dgm:spPr/>
    </dgm:pt>
    <dgm:pt modelId="{BE72DA90-8646-4346-A56B-2D51CC5DB785}" type="pres">
      <dgm:prSet presAssocID="{8EFA13F8-41E4-4797-B44A-912AF783CD7F}" presName="bgRect" presStyleLbl="bgShp" presStyleIdx="1" presStyleCnt="3"/>
      <dgm:spPr/>
    </dgm:pt>
    <dgm:pt modelId="{70DD5F5F-CEAA-4027-B5B3-6AA414B23206}" type="pres">
      <dgm:prSet presAssocID="{8EFA13F8-41E4-4797-B44A-912AF783CD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onnections"/>
        </a:ext>
      </dgm:extLst>
    </dgm:pt>
    <dgm:pt modelId="{9416662D-323F-49C0-838B-829CB3DCABA5}" type="pres">
      <dgm:prSet presAssocID="{8EFA13F8-41E4-4797-B44A-912AF783CD7F}" presName="spaceRect" presStyleCnt="0"/>
      <dgm:spPr/>
    </dgm:pt>
    <dgm:pt modelId="{D60F9426-989B-4B1B-A4FF-2C1DD8556C2C}" type="pres">
      <dgm:prSet presAssocID="{8EFA13F8-41E4-4797-B44A-912AF783CD7F}" presName="parTx" presStyleLbl="revTx" presStyleIdx="1" presStyleCnt="3">
        <dgm:presLayoutVars>
          <dgm:chMax val="0"/>
          <dgm:chPref val="0"/>
        </dgm:presLayoutVars>
      </dgm:prSet>
      <dgm:spPr/>
      <dgm:t>
        <a:bodyPr/>
        <a:lstStyle/>
        <a:p>
          <a:endParaRPr lang="en-US"/>
        </a:p>
      </dgm:t>
    </dgm:pt>
    <dgm:pt modelId="{E28C0704-050D-42DD-A31F-9B6CB896CD0F}" type="pres">
      <dgm:prSet presAssocID="{DFCE282D-F5D2-4AB6-918C-1F865F5D25E2}" presName="sibTrans" presStyleCnt="0"/>
      <dgm:spPr/>
    </dgm:pt>
    <dgm:pt modelId="{782BEA62-9B68-422C-8EDE-6DCFDD58D395}" type="pres">
      <dgm:prSet presAssocID="{50D1EA31-D050-4FE9-BC47-E027849BBDE0}" presName="compNode" presStyleCnt="0"/>
      <dgm:spPr/>
    </dgm:pt>
    <dgm:pt modelId="{C69E6C5A-E1B7-427B-A6EE-EE4246BCE9BF}" type="pres">
      <dgm:prSet presAssocID="{50D1EA31-D050-4FE9-BC47-E027849BBDE0}" presName="bgRect" presStyleLbl="bgShp" presStyleIdx="2" presStyleCnt="3"/>
      <dgm:spPr/>
    </dgm:pt>
    <dgm:pt modelId="{419E08A2-13AC-4C19-95B3-40284FDBB3EF}" type="pres">
      <dgm:prSet presAssocID="{50D1EA31-D050-4FE9-BC47-E027849BBD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eeting"/>
        </a:ext>
      </dgm:extLst>
    </dgm:pt>
    <dgm:pt modelId="{5771DD9C-F69F-41B8-B3CF-9CA01B0EF791}" type="pres">
      <dgm:prSet presAssocID="{50D1EA31-D050-4FE9-BC47-E027849BBDE0}" presName="spaceRect" presStyleCnt="0"/>
      <dgm:spPr/>
    </dgm:pt>
    <dgm:pt modelId="{B4E95748-3842-4172-AA09-9F3EBCF2B23D}" type="pres">
      <dgm:prSet presAssocID="{50D1EA31-D050-4FE9-BC47-E027849BBDE0}" presName="parTx" presStyleLbl="revTx" presStyleIdx="2" presStyleCnt="3">
        <dgm:presLayoutVars>
          <dgm:chMax val="0"/>
          <dgm:chPref val="0"/>
        </dgm:presLayoutVars>
      </dgm:prSet>
      <dgm:spPr/>
      <dgm:t>
        <a:bodyPr/>
        <a:lstStyle/>
        <a:p>
          <a:endParaRPr lang="en-US"/>
        </a:p>
      </dgm:t>
    </dgm:pt>
  </dgm:ptLst>
  <dgm:cxnLst>
    <dgm:cxn modelId="{A36586BF-BEA2-4C64-B27C-F30ACA7D287B}" srcId="{5196775A-A46A-4FC6-9C09-6CFAE05F513C}" destId="{8EFA13F8-41E4-4797-B44A-912AF783CD7F}" srcOrd="1" destOrd="0" parTransId="{64B0E246-3D68-4E51-AF46-560D3675686F}" sibTransId="{DFCE282D-F5D2-4AB6-918C-1F865F5D25E2}"/>
    <dgm:cxn modelId="{41234EF8-07AC-4F58-BD54-EB58C19E660E}" type="presOf" srcId="{6C08D5DD-5198-4731-A21D-3AC272675F3E}" destId="{9BE77C5A-A0F2-441A-B759-C3F0D512E4F0}" srcOrd="0" destOrd="0" presId="urn:microsoft.com/office/officeart/2018/2/layout/IconVerticalSolidList"/>
    <dgm:cxn modelId="{E2321140-4CE6-443D-8C36-F8CFE03D3716}" srcId="{5196775A-A46A-4FC6-9C09-6CFAE05F513C}" destId="{50D1EA31-D050-4FE9-BC47-E027849BBDE0}" srcOrd="2" destOrd="0" parTransId="{D5FF6FE7-896C-4F35-8410-0F4A73CECF7C}" sibTransId="{B06495A0-FA5E-4A30-9AC0-6AF53DD7DBE9}"/>
    <dgm:cxn modelId="{A5A94CA8-5F61-41AB-870F-57235CC7B87C}" type="presOf" srcId="{8EFA13F8-41E4-4797-B44A-912AF783CD7F}" destId="{D60F9426-989B-4B1B-A4FF-2C1DD8556C2C}" srcOrd="0" destOrd="0" presId="urn:microsoft.com/office/officeart/2018/2/layout/IconVerticalSolidList"/>
    <dgm:cxn modelId="{18303482-84C3-4686-B025-E4E16BE64687}" srcId="{5196775A-A46A-4FC6-9C09-6CFAE05F513C}" destId="{6C08D5DD-5198-4731-A21D-3AC272675F3E}" srcOrd="0" destOrd="0" parTransId="{BA614D6E-238E-42E5-B0F8-F59F0EB1A712}" sibTransId="{B9C185F5-F3D2-4F75-A819-CAA89E065AF2}"/>
    <dgm:cxn modelId="{7A125BFC-1D1F-48AD-B8DD-36ED11211386}" type="presOf" srcId="{5196775A-A46A-4FC6-9C09-6CFAE05F513C}" destId="{64CCA313-6DD6-4C9A-8BDC-C414478A9D0F}" srcOrd="0" destOrd="0" presId="urn:microsoft.com/office/officeart/2018/2/layout/IconVerticalSolidList"/>
    <dgm:cxn modelId="{0E42ECAF-FEEE-4CE5-9944-10758C0E37C8}" type="presOf" srcId="{50D1EA31-D050-4FE9-BC47-E027849BBDE0}" destId="{B4E95748-3842-4172-AA09-9F3EBCF2B23D}" srcOrd="0" destOrd="0" presId="urn:microsoft.com/office/officeart/2018/2/layout/IconVerticalSolidList"/>
    <dgm:cxn modelId="{93211D7F-F889-4F73-BC50-E53614CA8BBC}" type="presParOf" srcId="{64CCA313-6DD6-4C9A-8BDC-C414478A9D0F}" destId="{ECD6A281-3D5F-4CF3-81F7-5EE42BC02821}" srcOrd="0" destOrd="0" presId="urn:microsoft.com/office/officeart/2018/2/layout/IconVerticalSolidList"/>
    <dgm:cxn modelId="{B1BA2A21-6E2F-4E76-A7F3-A9A8CB40D32E}" type="presParOf" srcId="{ECD6A281-3D5F-4CF3-81F7-5EE42BC02821}" destId="{16856A01-43CE-46A5-8889-4E04369F38F2}" srcOrd="0" destOrd="0" presId="urn:microsoft.com/office/officeart/2018/2/layout/IconVerticalSolidList"/>
    <dgm:cxn modelId="{F6DC94C7-72FC-4F91-B49E-A319AB590A31}" type="presParOf" srcId="{ECD6A281-3D5F-4CF3-81F7-5EE42BC02821}" destId="{320F824F-13BF-4265-910C-BC9ADD2F802D}" srcOrd="1" destOrd="0" presId="urn:microsoft.com/office/officeart/2018/2/layout/IconVerticalSolidList"/>
    <dgm:cxn modelId="{00CF8830-7D81-4602-99B7-C31AAF3FE1A7}" type="presParOf" srcId="{ECD6A281-3D5F-4CF3-81F7-5EE42BC02821}" destId="{E730706F-2F83-438D-9460-301021200B0B}" srcOrd="2" destOrd="0" presId="urn:microsoft.com/office/officeart/2018/2/layout/IconVerticalSolidList"/>
    <dgm:cxn modelId="{1177D060-ADD2-4839-AEE4-24B70E44FE94}" type="presParOf" srcId="{ECD6A281-3D5F-4CF3-81F7-5EE42BC02821}" destId="{9BE77C5A-A0F2-441A-B759-C3F0D512E4F0}" srcOrd="3" destOrd="0" presId="urn:microsoft.com/office/officeart/2018/2/layout/IconVerticalSolidList"/>
    <dgm:cxn modelId="{81134FC1-0245-4AEC-A822-2A4636712C44}" type="presParOf" srcId="{64CCA313-6DD6-4C9A-8BDC-C414478A9D0F}" destId="{500ACD8A-BF5D-452C-A1AC-1D810F70517E}" srcOrd="1" destOrd="0" presId="urn:microsoft.com/office/officeart/2018/2/layout/IconVerticalSolidList"/>
    <dgm:cxn modelId="{2D363B70-37CF-4F3B-9143-457E4B575B12}" type="presParOf" srcId="{64CCA313-6DD6-4C9A-8BDC-C414478A9D0F}" destId="{9E7392F6-19BF-4CB1-AA80-373C232AD87C}" srcOrd="2" destOrd="0" presId="urn:microsoft.com/office/officeart/2018/2/layout/IconVerticalSolidList"/>
    <dgm:cxn modelId="{968A3531-8836-4929-97EC-44572BC97A8C}" type="presParOf" srcId="{9E7392F6-19BF-4CB1-AA80-373C232AD87C}" destId="{BE72DA90-8646-4346-A56B-2D51CC5DB785}" srcOrd="0" destOrd="0" presId="urn:microsoft.com/office/officeart/2018/2/layout/IconVerticalSolidList"/>
    <dgm:cxn modelId="{63F2B946-71C7-40D9-8952-470F79ECE31A}" type="presParOf" srcId="{9E7392F6-19BF-4CB1-AA80-373C232AD87C}" destId="{70DD5F5F-CEAA-4027-B5B3-6AA414B23206}" srcOrd="1" destOrd="0" presId="urn:microsoft.com/office/officeart/2018/2/layout/IconVerticalSolidList"/>
    <dgm:cxn modelId="{A882AC62-C963-4A09-98BB-2FFB002DAB79}" type="presParOf" srcId="{9E7392F6-19BF-4CB1-AA80-373C232AD87C}" destId="{9416662D-323F-49C0-838B-829CB3DCABA5}" srcOrd="2" destOrd="0" presId="urn:microsoft.com/office/officeart/2018/2/layout/IconVerticalSolidList"/>
    <dgm:cxn modelId="{1FE4BCE9-85E5-4A8D-854A-FF04F352B817}" type="presParOf" srcId="{9E7392F6-19BF-4CB1-AA80-373C232AD87C}" destId="{D60F9426-989B-4B1B-A4FF-2C1DD8556C2C}" srcOrd="3" destOrd="0" presId="urn:microsoft.com/office/officeart/2018/2/layout/IconVerticalSolidList"/>
    <dgm:cxn modelId="{208929D8-60A9-4301-ACAC-F30EDF13DFE8}" type="presParOf" srcId="{64CCA313-6DD6-4C9A-8BDC-C414478A9D0F}" destId="{E28C0704-050D-42DD-A31F-9B6CB896CD0F}" srcOrd="3" destOrd="0" presId="urn:microsoft.com/office/officeart/2018/2/layout/IconVerticalSolidList"/>
    <dgm:cxn modelId="{2F713C8E-4E2D-4228-8E5F-326CDFD0813B}" type="presParOf" srcId="{64CCA313-6DD6-4C9A-8BDC-C414478A9D0F}" destId="{782BEA62-9B68-422C-8EDE-6DCFDD58D395}" srcOrd="4" destOrd="0" presId="urn:microsoft.com/office/officeart/2018/2/layout/IconVerticalSolidList"/>
    <dgm:cxn modelId="{6EBAF00F-464F-4620-BD1E-FBC43CC86C52}" type="presParOf" srcId="{782BEA62-9B68-422C-8EDE-6DCFDD58D395}" destId="{C69E6C5A-E1B7-427B-A6EE-EE4246BCE9BF}" srcOrd="0" destOrd="0" presId="urn:microsoft.com/office/officeart/2018/2/layout/IconVerticalSolidList"/>
    <dgm:cxn modelId="{0386AFF6-09AD-4EF3-95CE-95D49BE6BF10}" type="presParOf" srcId="{782BEA62-9B68-422C-8EDE-6DCFDD58D395}" destId="{419E08A2-13AC-4C19-95B3-40284FDBB3EF}" srcOrd="1" destOrd="0" presId="urn:microsoft.com/office/officeart/2018/2/layout/IconVerticalSolidList"/>
    <dgm:cxn modelId="{D4803077-3DF2-48CC-A562-8057CA79F6D1}" type="presParOf" srcId="{782BEA62-9B68-422C-8EDE-6DCFDD58D395}" destId="{5771DD9C-F69F-41B8-B3CF-9CA01B0EF791}" srcOrd="2" destOrd="0" presId="urn:microsoft.com/office/officeart/2018/2/layout/IconVerticalSolidList"/>
    <dgm:cxn modelId="{08490AE7-0E00-44E3-9C4F-0CBA5E41F8AA}" type="presParOf" srcId="{782BEA62-9B68-422C-8EDE-6DCFDD58D395}" destId="{B4E95748-3842-4172-AA09-9F3EBCF2B23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9C84F3-0C82-496B-9C86-C1FC68DEC7F6}">
      <dsp:nvSpPr>
        <dsp:cNvPr id="0" name=""/>
        <dsp:cNvSpPr/>
      </dsp:nvSpPr>
      <dsp:spPr>
        <a:xfrm>
          <a:off x="0" y="879612"/>
          <a:ext cx="6910387" cy="14868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C0E1C4-BC24-493B-AEA1-C4D197D4880D}">
      <dsp:nvSpPr>
        <dsp:cNvPr id="0" name=""/>
        <dsp:cNvSpPr/>
      </dsp:nvSpPr>
      <dsp:spPr>
        <a:xfrm>
          <a:off x="345519" y="8772"/>
          <a:ext cx="4837270" cy="174168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Service</a:t>
          </a:r>
        </a:p>
      </dsp:txBody>
      <dsp:txXfrm>
        <a:off x="430541" y="93794"/>
        <a:ext cx="4667226" cy="1571636"/>
      </dsp:txXfrm>
    </dsp:sp>
    <dsp:sp modelId="{9562FEF5-0BD3-4FCA-A477-AEA9A7D41BE4}">
      <dsp:nvSpPr>
        <dsp:cNvPr id="0" name=""/>
        <dsp:cNvSpPr/>
      </dsp:nvSpPr>
      <dsp:spPr>
        <a:xfrm>
          <a:off x="0" y="3555852"/>
          <a:ext cx="6910387" cy="1486800"/>
        </a:xfrm>
        <a:prstGeom prst="rect">
          <a:avLst/>
        </a:prstGeom>
        <a:solidFill>
          <a:schemeClr val="lt1">
            <a:alpha val="90000"/>
            <a:hueOff val="0"/>
            <a:satOff val="0"/>
            <a:lumOff val="0"/>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dsp:style>
    </dsp:sp>
    <dsp:sp modelId="{77D7F8F2-D6D7-445D-932B-691EDB24B408}">
      <dsp:nvSpPr>
        <dsp:cNvPr id="0" name=""/>
        <dsp:cNvSpPr/>
      </dsp:nvSpPr>
      <dsp:spPr>
        <a:xfrm>
          <a:off x="345519" y="2685012"/>
          <a:ext cx="4837270" cy="1741680"/>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Organizing</a:t>
          </a:r>
        </a:p>
      </dsp:txBody>
      <dsp:txXfrm>
        <a:off x="430541" y="2770034"/>
        <a:ext cx="4667226" cy="15716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9C84F3-0C82-496B-9C86-C1FC68DEC7F6}">
      <dsp:nvSpPr>
        <dsp:cNvPr id="0" name=""/>
        <dsp:cNvSpPr/>
      </dsp:nvSpPr>
      <dsp:spPr>
        <a:xfrm>
          <a:off x="0" y="879612"/>
          <a:ext cx="6910387" cy="14868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C0E1C4-BC24-493B-AEA1-C4D197D4880D}">
      <dsp:nvSpPr>
        <dsp:cNvPr id="0" name=""/>
        <dsp:cNvSpPr/>
      </dsp:nvSpPr>
      <dsp:spPr>
        <a:xfrm>
          <a:off x="345519" y="8772"/>
          <a:ext cx="4837270" cy="174168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Service</a:t>
          </a:r>
        </a:p>
      </dsp:txBody>
      <dsp:txXfrm>
        <a:off x="430541" y="93794"/>
        <a:ext cx="4667226" cy="1571636"/>
      </dsp:txXfrm>
    </dsp:sp>
    <dsp:sp modelId="{9562FEF5-0BD3-4FCA-A477-AEA9A7D41BE4}">
      <dsp:nvSpPr>
        <dsp:cNvPr id="0" name=""/>
        <dsp:cNvSpPr/>
      </dsp:nvSpPr>
      <dsp:spPr>
        <a:xfrm>
          <a:off x="0" y="3555852"/>
          <a:ext cx="6910387" cy="1486800"/>
        </a:xfrm>
        <a:prstGeom prst="rect">
          <a:avLst/>
        </a:prstGeom>
        <a:solidFill>
          <a:schemeClr val="lt1">
            <a:alpha val="90000"/>
            <a:hueOff val="0"/>
            <a:satOff val="0"/>
            <a:lumOff val="0"/>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dsp:style>
    </dsp:sp>
    <dsp:sp modelId="{77D7F8F2-D6D7-445D-932B-691EDB24B408}">
      <dsp:nvSpPr>
        <dsp:cNvPr id="0" name=""/>
        <dsp:cNvSpPr/>
      </dsp:nvSpPr>
      <dsp:spPr>
        <a:xfrm>
          <a:off x="345519" y="2685012"/>
          <a:ext cx="4837270" cy="1741680"/>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Organizing</a:t>
          </a:r>
        </a:p>
      </dsp:txBody>
      <dsp:txXfrm>
        <a:off x="430541" y="2770034"/>
        <a:ext cx="4667226" cy="15716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7C628C-0EDC-4342-B592-90D88613FDEA}">
      <dsp:nvSpPr>
        <dsp:cNvPr id="0" name=""/>
        <dsp:cNvSpPr/>
      </dsp:nvSpPr>
      <dsp:spPr>
        <a:xfrm>
          <a:off x="2438399" y="256001"/>
          <a:ext cx="3657600" cy="1423755"/>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“We don’t have a building rep, so I told everyone I would volunteer.”</a:t>
          </a:r>
        </a:p>
      </dsp:txBody>
      <dsp:txXfrm>
        <a:off x="2438399" y="433970"/>
        <a:ext cx="3123692" cy="1067817"/>
      </dsp:txXfrm>
    </dsp:sp>
    <dsp:sp modelId="{208EF902-26C1-4A5E-AA2C-7107FC5A6151}">
      <dsp:nvSpPr>
        <dsp:cNvPr id="0" name=""/>
        <dsp:cNvSpPr/>
      </dsp:nvSpPr>
      <dsp:spPr>
        <a:xfrm>
          <a:off x="0" y="0"/>
          <a:ext cx="2438400" cy="193476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a:lnSpc>
              <a:spcPct val="90000"/>
            </a:lnSpc>
            <a:spcBef>
              <a:spcPct val="0"/>
            </a:spcBef>
            <a:spcAft>
              <a:spcPct val="35000"/>
            </a:spcAft>
          </a:pPr>
          <a:r>
            <a:rPr lang="en-US" sz="2300" kern="1200" dirty="0"/>
            <a:t>Members self-select into leadership roles</a:t>
          </a:r>
        </a:p>
      </dsp:txBody>
      <dsp:txXfrm>
        <a:off x="94447" y="94447"/>
        <a:ext cx="2249506" cy="1745871"/>
      </dsp:txXfrm>
    </dsp:sp>
    <dsp:sp modelId="{3642506A-C9DB-4141-B501-377CFB93F7F6}">
      <dsp:nvSpPr>
        <dsp:cNvPr id="0" name=""/>
        <dsp:cNvSpPr/>
      </dsp:nvSpPr>
      <dsp:spPr>
        <a:xfrm>
          <a:off x="2438400" y="2403300"/>
          <a:ext cx="3657600" cy="138564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a:t>“She’s excited about the union; I invited her to an event and to become a building rep.”</a:t>
          </a:r>
        </a:p>
      </dsp:txBody>
      <dsp:txXfrm>
        <a:off x="2438400" y="2576505"/>
        <a:ext cx="3137985" cy="1039230"/>
      </dsp:txXfrm>
    </dsp:sp>
    <dsp:sp modelId="{60F959BB-E440-4AAC-84D1-89B167030CA3}">
      <dsp:nvSpPr>
        <dsp:cNvPr id="0" name=""/>
        <dsp:cNvSpPr/>
      </dsp:nvSpPr>
      <dsp:spPr>
        <a:xfrm>
          <a:off x="0" y="2128738"/>
          <a:ext cx="2438400" cy="193476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a:lnSpc>
              <a:spcPct val="90000"/>
            </a:lnSpc>
            <a:spcBef>
              <a:spcPct val="0"/>
            </a:spcBef>
            <a:spcAft>
              <a:spcPct val="35000"/>
            </a:spcAft>
          </a:pPr>
          <a:r>
            <a:rPr lang="en-US" sz="2300" kern="1200" dirty="0"/>
            <a:t>We recruit members without confirming their leadership</a:t>
          </a:r>
        </a:p>
      </dsp:txBody>
      <dsp:txXfrm>
        <a:off x="94447" y="2223185"/>
        <a:ext cx="2249506" cy="17458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56A01-43CE-46A5-8889-4E04369F38F2}">
      <dsp:nvSpPr>
        <dsp:cNvPr id="0" name=""/>
        <dsp:cNvSpPr/>
      </dsp:nvSpPr>
      <dsp:spPr>
        <a:xfrm>
          <a:off x="0" y="682"/>
          <a:ext cx="6000277" cy="15965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0F824F-13BF-4265-910C-BC9ADD2F802D}">
      <dsp:nvSpPr>
        <dsp:cNvPr id="0" name=""/>
        <dsp:cNvSpPr/>
      </dsp:nvSpPr>
      <dsp:spPr>
        <a:xfrm>
          <a:off x="482968" y="359915"/>
          <a:ext cx="878125" cy="87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E77C5A-A0F2-441A-B759-C3F0D512E4F0}">
      <dsp:nvSpPr>
        <dsp:cNvPr id="0" name=""/>
        <dsp:cNvSpPr/>
      </dsp:nvSpPr>
      <dsp:spPr>
        <a:xfrm>
          <a:off x="1844062" y="682"/>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Leaders from different worksites connect through structures</a:t>
          </a:r>
        </a:p>
      </dsp:txBody>
      <dsp:txXfrm>
        <a:off x="1844062" y="682"/>
        <a:ext cx="4156214" cy="1596590"/>
      </dsp:txXfrm>
    </dsp:sp>
    <dsp:sp modelId="{BE72DA90-8646-4346-A56B-2D51CC5DB785}">
      <dsp:nvSpPr>
        <dsp:cNvPr id="0" name=""/>
        <dsp:cNvSpPr/>
      </dsp:nvSpPr>
      <dsp:spPr>
        <a:xfrm>
          <a:off x="0" y="1996421"/>
          <a:ext cx="6000277" cy="159659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D5F5F-CEAA-4027-B5B3-6AA414B23206}">
      <dsp:nvSpPr>
        <dsp:cNvPr id="0" name=""/>
        <dsp:cNvSpPr/>
      </dsp:nvSpPr>
      <dsp:spPr>
        <a:xfrm>
          <a:off x="482968" y="2355653"/>
          <a:ext cx="878125" cy="87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0F9426-989B-4B1B-A4FF-2C1DD8556C2C}">
      <dsp:nvSpPr>
        <dsp:cNvPr id="0" name=""/>
        <dsp:cNvSpPr/>
      </dsp:nvSpPr>
      <dsp:spPr>
        <a:xfrm>
          <a:off x="1844062" y="1996421"/>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We create (or re-create) structures so that we can connect leaders in pursuit of important shared agendas</a:t>
          </a:r>
        </a:p>
      </dsp:txBody>
      <dsp:txXfrm>
        <a:off x="1844062" y="1996421"/>
        <a:ext cx="4156214" cy="1596590"/>
      </dsp:txXfrm>
    </dsp:sp>
    <dsp:sp modelId="{C69E6C5A-E1B7-427B-A6EE-EE4246BCE9BF}">
      <dsp:nvSpPr>
        <dsp:cNvPr id="0" name=""/>
        <dsp:cNvSpPr/>
      </dsp:nvSpPr>
      <dsp:spPr>
        <a:xfrm>
          <a:off x="0" y="3992159"/>
          <a:ext cx="6000277" cy="159659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9E08A2-13AC-4C19-95B3-40284FDBB3EF}">
      <dsp:nvSpPr>
        <dsp:cNvPr id="0" name=""/>
        <dsp:cNvSpPr/>
      </dsp:nvSpPr>
      <dsp:spPr>
        <a:xfrm>
          <a:off x="482968" y="4351392"/>
          <a:ext cx="878125" cy="87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E95748-3842-4172-AA09-9F3EBCF2B23D}">
      <dsp:nvSpPr>
        <dsp:cNvPr id="0" name=""/>
        <dsp:cNvSpPr/>
      </dsp:nvSpPr>
      <dsp:spPr>
        <a:xfrm>
          <a:off x="1844062" y="3992159"/>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Also a way to invite leaders into the union. They could see their agenda being realized through the union. </a:t>
          </a:r>
        </a:p>
      </dsp:txBody>
      <dsp:txXfrm>
        <a:off x="1844062" y="3992159"/>
        <a:ext cx="4156214" cy="15965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BB60DA-62D8-42DB-9215-607C41C37BB4}">
      <dsp:nvSpPr>
        <dsp:cNvPr id="0" name=""/>
        <dsp:cNvSpPr/>
      </dsp:nvSpPr>
      <dsp:spPr>
        <a:xfrm>
          <a:off x="999185" y="164842"/>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5EE54D4-745B-4DF8-B960-91C38FA6132C}">
      <dsp:nvSpPr>
        <dsp:cNvPr id="0" name=""/>
        <dsp:cNvSpPr/>
      </dsp:nvSpPr>
      <dsp:spPr>
        <a:xfrm>
          <a:off x="504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Identify Leaders</a:t>
          </a:r>
        </a:p>
      </dsp:txBody>
      <dsp:txXfrm>
        <a:off x="504185" y="1655129"/>
        <a:ext cx="1800000" cy="3043828"/>
      </dsp:txXfrm>
    </dsp:sp>
    <dsp:sp modelId="{B8B31852-9E62-4678-B915-F78F05264653}">
      <dsp:nvSpPr>
        <dsp:cNvPr id="0" name=""/>
        <dsp:cNvSpPr/>
      </dsp:nvSpPr>
      <dsp:spPr>
        <a:xfrm>
          <a:off x="3114185" y="164842"/>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2BD6F0D-C76C-43A3-AEB6-0E4812B43DD0}">
      <dsp:nvSpPr>
        <dsp:cNvPr id="0" name=""/>
        <dsp:cNvSpPr/>
      </dsp:nvSpPr>
      <dsp:spPr>
        <a:xfrm>
          <a:off x="2619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Know what your leader's issues are </a:t>
          </a:r>
        </a:p>
      </dsp:txBody>
      <dsp:txXfrm>
        <a:off x="2619185" y="1655129"/>
        <a:ext cx="1800000" cy="3043828"/>
      </dsp:txXfrm>
    </dsp:sp>
    <dsp:sp modelId="{70E91000-1D6E-454C-A640-014CC760B814}">
      <dsp:nvSpPr>
        <dsp:cNvPr id="0" name=""/>
        <dsp:cNvSpPr/>
      </dsp:nvSpPr>
      <dsp:spPr>
        <a:xfrm>
          <a:off x="5229185" y="164842"/>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CEC083-28D2-4CDA-8C6F-6FC926A87176}">
      <dsp:nvSpPr>
        <dsp:cNvPr id="0" name=""/>
        <dsp:cNvSpPr/>
      </dsp:nvSpPr>
      <dsp:spPr>
        <a:xfrm>
          <a:off x="4734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Ask them to join in shaping the agenda with other leaders</a:t>
          </a:r>
        </a:p>
      </dsp:txBody>
      <dsp:txXfrm>
        <a:off x="4734185" y="1655129"/>
        <a:ext cx="1800000" cy="3043828"/>
      </dsp:txXfrm>
    </dsp:sp>
    <dsp:sp modelId="{29B76410-74DE-4F4A-8A45-E46BB49D4129}">
      <dsp:nvSpPr>
        <dsp:cNvPr id="0" name=""/>
        <dsp:cNvSpPr/>
      </dsp:nvSpPr>
      <dsp:spPr>
        <a:xfrm>
          <a:off x="7344185" y="164842"/>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6A36D15-8ADA-45FD-B734-947498721143}">
      <dsp:nvSpPr>
        <dsp:cNvPr id="0" name=""/>
        <dsp:cNvSpPr/>
      </dsp:nvSpPr>
      <dsp:spPr>
        <a:xfrm>
          <a:off x="6849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Give leaders meaningful tasks/roles around the issues they care about. </a:t>
          </a:r>
        </a:p>
      </dsp:txBody>
      <dsp:txXfrm>
        <a:off x="6849185" y="1655129"/>
        <a:ext cx="1800000" cy="30438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56A01-43CE-46A5-8889-4E04369F38F2}">
      <dsp:nvSpPr>
        <dsp:cNvPr id="0" name=""/>
        <dsp:cNvSpPr/>
      </dsp:nvSpPr>
      <dsp:spPr>
        <a:xfrm>
          <a:off x="0" y="682"/>
          <a:ext cx="6000277" cy="15965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0F824F-13BF-4265-910C-BC9ADD2F802D}">
      <dsp:nvSpPr>
        <dsp:cNvPr id="0" name=""/>
        <dsp:cNvSpPr/>
      </dsp:nvSpPr>
      <dsp:spPr>
        <a:xfrm>
          <a:off x="482968" y="359915"/>
          <a:ext cx="878125" cy="87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E77C5A-A0F2-441A-B759-C3F0D512E4F0}">
      <dsp:nvSpPr>
        <dsp:cNvPr id="0" name=""/>
        <dsp:cNvSpPr/>
      </dsp:nvSpPr>
      <dsp:spPr>
        <a:xfrm>
          <a:off x="1844062" y="682"/>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Leaders from different worksites connect through structures</a:t>
          </a:r>
        </a:p>
      </dsp:txBody>
      <dsp:txXfrm>
        <a:off x="1844062" y="682"/>
        <a:ext cx="4156214" cy="1596590"/>
      </dsp:txXfrm>
    </dsp:sp>
    <dsp:sp modelId="{BE72DA90-8646-4346-A56B-2D51CC5DB785}">
      <dsp:nvSpPr>
        <dsp:cNvPr id="0" name=""/>
        <dsp:cNvSpPr/>
      </dsp:nvSpPr>
      <dsp:spPr>
        <a:xfrm>
          <a:off x="0" y="1996421"/>
          <a:ext cx="6000277" cy="159659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D5F5F-CEAA-4027-B5B3-6AA414B23206}">
      <dsp:nvSpPr>
        <dsp:cNvPr id="0" name=""/>
        <dsp:cNvSpPr/>
      </dsp:nvSpPr>
      <dsp:spPr>
        <a:xfrm>
          <a:off x="482968" y="2355653"/>
          <a:ext cx="878125" cy="87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0F9426-989B-4B1B-A4FF-2C1DD8556C2C}">
      <dsp:nvSpPr>
        <dsp:cNvPr id="0" name=""/>
        <dsp:cNvSpPr/>
      </dsp:nvSpPr>
      <dsp:spPr>
        <a:xfrm>
          <a:off x="1844062" y="1996421"/>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We create (or re-create) structures so that we can connect leaders in pursuit of important shared agendas</a:t>
          </a:r>
        </a:p>
      </dsp:txBody>
      <dsp:txXfrm>
        <a:off x="1844062" y="1996421"/>
        <a:ext cx="4156214" cy="1596590"/>
      </dsp:txXfrm>
    </dsp:sp>
    <dsp:sp modelId="{C69E6C5A-E1B7-427B-A6EE-EE4246BCE9BF}">
      <dsp:nvSpPr>
        <dsp:cNvPr id="0" name=""/>
        <dsp:cNvSpPr/>
      </dsp:nvSpPr>
      <dsp:spPr>
        <a:xfrm>
          <a:off x="0" y="3992159"/>
          <a:ext cx="6000277" cy="159659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9E08A2-13AC-4C19-95B3-40284FDBB3EF}">
      <dsp:nvSpPr>
        <dsp:cNvPr id="0" name=""/>
        <dsp:cNvSpPr/>
      </dsp:nvSpPr>
      <dsp:spPr>
        <a:xfrm>
          <a:off x="482968" y="4351392"/>
          <a:ext cx="878125" cy="87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E95748-3842-4172-AA09-9F3EBCF2B23D}">
      <dsp:nvSpPr>
        <dsp:cNvPr id="0" name=""/>
        <dsp:cNvSpPr/>
      </dsp:nvSpPr>
      <dsp:spPr>
        <a:xfrm>
          <a:off x="1844062" y="3992159"/>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Also a way to invite leaders into the union. They could see their agenda being realized through the union. </a:t>
          </a:r>
        </a:p>
      </dsp:txBody>
      <dsp:txXfrm>
        <a:off x="1844062" y="3992159"/>
        <a:ext cx="4156214" cy="159659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8-16T17:48:13.693"/>
    </inkml:context>
    <inkml:brush xml:id="br0">
      <inkml:brushProperty name="width" value="0.0175" units="cm"/>
      <inkml:brushProperty name="height" value="0.0175" units="cm"/>
      <inkml:brushProperty name="ignorePressure" value="1"/>
    </inkml:brush>
  </inkml:definitions>
  <inkml:trace contextRef="#ctx0" brushRef="#br0">9786 17017,'0'0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8-16T17:48:16.879"/>
    </inkml:context>
    <inkml:brush xml:id="br0">
      <inkml:brushProperty name="width" value="0.0175" units="cm"/>
      <inkml:brushProperty name="height" value="0.0175" units="cm"/>
      <inkml:brushProperty name="ignorePressure" value="1"/>
    </inkml:brush>
  </inkml:definitions>
  <inkml:trace contextRef="#ctx0" brushRef="#br0">9833 17143,'0'0</inkml:trace>
  <inkml:trace contextRef="#ctx0" brushRef="#br0" timeOffset="969">9771 17111,'0'0</inkml:trace>
  <inkml:trace contextRef="#ctx0" brushRef="#br0" timeOffset="1428">9771 17111,'0'0</inkml:trace>
  <inkml:trace contextRef="#ctx0" brushRef="#br0" timeOffset="1709">9771 17111,'0'0</inkml:trace>
  <inkml:trace contextRef="#ctx0" brushRef="#br0" timeOffset="2045">9771 17111,'0'0</inkml:trace>
  <inkml:trace contextRef="#ctx0" brushRef="#br0" timeOffset="2155">9771 17111,'0'0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177B1-582D-48D9-93DD-44A5CAE750B2}" type="datetimeFigureOut">
              <a:rPr lang="en-US" smtClean="0"/>
              <a:t>11/18/2021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9DA763-8D56-48F7-A1A9-3B4AE30C1F04}" type="slidenum">
              <a:rPr lang="en-US" smtClean="0"/>
              <a:t>‹#›</a:t>
            </a:fld>
            <a:endParaRPr lang="en-US"/>
          </a:p>
        </p:txBody>
      </p:sp>
    </p:spTree>
    <p:extLst>
      <p:ext uri="{BB962C8B-B14F-4D97-AF65-F5344CB8AC3E}">
        <p14:creationId xmlns:p14="http://schemas.microsoft.com/office/powerpoint/2010/main" val="275789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a:t>
            </a:fld>
            <a:endParaRPr lang="en-US"/>
          </a:p>
        </p:txBody>
      </p:sp>
    </p:spTree>
    <p:extLst>
      <p:ext uri="{BB962C8B-B14F-4D97-AF65-F5344CB8AC3E}">
        <p14:creationId xmlns:p14="http://schemas.microsoft.com/office/powerpoint/2010/main" val="2684090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52277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217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5</a:t>
            </a:fld>
            <a:endParaRPr lang="en-US" dirty="0"/>
          </a:p>
        </p:txBody>
      </p:sp>
    </p:spTree>
    <p:extLst>
      <p:ext uri="{BB962C8B-B14F-4D97-AF65-F5344CB8AC3E}">
        <p14:creationId xmlns:p14="http://schemas.microsoft.com/office/powerpoint/2010/main" val="99372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a:t>
            </a:r>
          </a:p>
        </p:txBody>
      </p:sp>
      <p:sp>
        <p:nvSpPr>
          <p:cNvPr id="4" name="Slide Number Placeholder 3"/>
          <p:cNvSpPr>
            <a:spLocks noGrp="1"/>
          </p:cNvSpPr>
          <p:nvPr>
            <p:ph type="sldNum" sz="quarter" idx="5"/>
          </p:nvPr>
        </p:nvSpPr>
        <p:spPr/>
        <p:txBody>
          <a:bodyPr/>
          <a:lstStyle/>
          <a:p>
            <a:fld id="{979DA763-8D56-48F7-A1A9-3B4AE30C1F04}" type="slidenum">
              <a:rPr lang="en-US" smtClean="0"/>
              <a:t>7</a:t>
            </a:fld>
            <a:endParaRPr lang="en-US"/>
          </a:p>
        </p:txBody>
      </p:sp>
    </p:spTree>
    <p:extLst>
      <p:ext uri="{BB962C8B-B14F-4D97-AF65-F5344CB8AC3E}">
        <p14:creationId xmlns:p14="http://schemas.microsoft.com/office/powerpoint/2010/main" val="105460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a:t>
            </a:r>
          </a:p>
        </p:txBody>
      </p:sp>
      <p:sp>
        <p:nvSpPr>
          <p:cNvPr id="4" name="Slide Number Placeholder 3"/>
          <p:cNvSpPr>
            <a:spLocks noGrp="1"/>
          </p:cNvSpPr>
          <p:nvPr>
            <p:ph type="sldNum" sz="quarter" idx="5"/>
          </p:nvPr>
        </p:nvSpPr>
        <p:spPr/>
        <p:txBody>
          <a:bodyPr/>
          <a:lstStyle/>
          <a:p>
            <a:fld id="{979DA763-8D56-48F7-A1A9-3B4AE30C1F04}" type="slidenum">
              <a:rPr lang="en-US" smtClean="0"/>
              <a:t>8</a:t>
            </a:fld>
            <a:endParaRPr lang="en-US"/>
          </a:p>
        </p:txBody>
      </p:sp>
    </p:spTree>
    <p:extLst>
      <p:ext uri="{BB962C8B-B14F-4D97-AF65-F5344CB8AC3E}">
        <p14:creationId xmlns:p14="http://schemas.microsoft.com/office/powerpoint/2010/main" val="1008181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Heidi</a:t>
            </a:r>
          </a:p>
        </p:txBody>
      </p:sp>
      <p:sp>
        <p:nvSpPr>
          <p:cNvPr id="4" name="Slide Number Placeholder 3"/>
          <p:cNvSpPr>
            <a:spLocks noGrp="1"/>
          </p:cNvSpPr>
          <p:nvPr>
            <p:ph type="sldNum" sz="quarter" idx="5"/>
          </p:nvPr>
        </p:nvSpPr>
        <p:spPr/>
        <p:txBody>
          <a:bodyPr/>
          <a:lstStyle/>
          <a:p>
            <a:fld id="{979DA763-8D56-48F7-A1A9-3B4AE30C1F04}" type="slidenum">
              <a:rPr lang="en-US" smtClean="0"/>
              <a:t>20</a:t>
            </a:fld>
            <a:endParaRPr lang="en-US"/>
          </a:p>
        </p:txBody>
      </p:sp>
    </p:spTree>
    <p:extLst>
      <p:ext uri="{BB962C8B-B14F-4D97-AF65-F5344CB8AC3E}">
        <p14:creationId xmlns:p14="http://schemas.microsoft.com/office/powerpoint/2010/main" val="4281386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21</a:t>
            </a:fld>
            <a:endParaRPr lang="en-US"/>
          </a:p>
        </p:txBody>
      </p:sp>
    </p:spTree>
    <p:extLst>
      <p:ext uri="{BB962C8B-B14F-4D97-AF65-F5344CB8AC3E}">
        <p14:creationId xmlns:p14="http://schemas.microsoft.com/office/powerpoint/2010/main" val="4431315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22</a:t>
            </a:fld>
            <a:endParaRPr lang="en-US"/>
          </a:p>
        </p:txBody>
      </p:sp>
    </p:spTree>
    <p:extLst>
      <p:ext uri="{BB962C8B-B14F-4D97-AF65-F5344CB8AC3E}">
        <p14:creationId xmlns:p14="http://schemas.microsoft.com/office/powerpoint/2010/main" val="2551620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 </a:t>
            </a:r>
          </a:p>
        </p:txBody>
      </p:sp>
      <p:sp>
        <p:nvSpPr>
          <p:cNvPr id="4" name="Slide Number Placeholder 3"/>
          <p:cNvSpPr>
            <a:spLocks noGrp="1"/>
          </p:cNvSpPr>
          <p:nvPr>
            <p:ph type="sldNum" sz="quarter" idx="5"/>
          </p:nvPr>
        </p:nvSpPr>
        <p:spPr/>
        <p:txBody>
          <a:bodyPr/>
          <a:lstStyle/>
          <a:p>
            <a:fld id="{979DA763-8D56-48F7-A1A9-3B4AE30C1F04}" type="slidenum">
              <a:rPr lang="en-US" smtClean="0"/>
              <a:t>23</a:t>
            </a:fld>
            <a:endParaRPr lang="en-US"/>
          </a:p>
        </p:txBody>
      </p:sp>
    </p:spTree>
    <p:extLst>
      <p:ext uri="{BB962C8B-B14F-4D97-AF65-F5344CB8AC3E}">
        <p14:creationId xmlns:p14="http://schemas.microsoft.com/office/powerpoint/2010/main" val="8705589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 </a:t>
            </a:r>
          </a:p>
        </p:txBody>
      </p:sp>
      <p:sp>
        <p:nvSpPr>
          <p:cNvPr id="4" name="Slide Number Placeholder 3"/>
          <p:cNvSpPr>
            <a:spLocks noGrp="1"/>
          </p:cNvSpPr>
          <p:nvPr>
            <p:ph type="sldNum" sz="quarter" idx="5"/>
          </p:nvPr>
        </p:nvSpPr>
        <p:spPr/>
        <p:txBody>
          <a:bodyPr/>
          <a:lstStyle/>
          <a:p>
            <a:fld id="{979DA763-8D56-48F7-A1A9-3B4AE30C1F04}" type="slidenum">
              <a:rPr lang="en-US" smtClean="0"/>
              <a:t>24</a:t>
            </a:fld>
            <a:endParaRPr lang="en-US"/>
          </a:p>
        </p:txBody>
      </p:sp>
    </p:spTree>
    <p:extLst>
      <p:ext uri="{BB962C8B-B14F-4D97-AF65-F5344CB8AC3E}">
        <p14:creationId xmlns:p14="http://schemas.microsoft.com/office/powerpoint/2010/main" val="3030189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395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3104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27</a:t>
            </a:fld>
            <a:endParaRPr lang="en-US" dirty="0"/>
          </a:p>
        </p:txBody>
      </p:sp>
    </p:spTree>
    <p:extLst>
      <p:ext uri="{BB962C8B-B14F-4D97-AF65-F5344CB8AC3E}">
        <p14:creationId xmlns:p14="http://schemas.microsoft.com/office/powerpoint/2010/main" val="4065457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a:t>
            </a:r>
          </a:p>
        </p:txBody>
      </p:sp>
      <p:sp>
        <p:nvSpPr>
          <p:cNvPr id="4" name="Slide Number Placeholder 3"/>
          <p:cNvSpPr>
            <a:spLocks noGrp="1"/>
          </p:cNvSpPr>
          <p:nvPr>
            <p:ph type="sldNum" sz="quarter" idx="5"/>
          </p:nvPr>
        </p:nvSpPr>
        <p:spPr/>
        <p:txBody>
          <a:bodyPr/>
          <a:lstStyle/>
          <a:p>
            <a:fld id="{979DA763-8D56-48F7-A1A9-3B4AE30C1F04}" type="slidenum">
              <a:rPr lang="en-US" smtClean="0"/>
              <a:t>28</a:t>
            </a:fld>
            <a:endParaRPr lang="en-US"/>
          </a:p>
        </p:txBody>
      </p:sp>
    </p:spTree>
    <p:extLst>
      <p:ext uri="{BB962C8B-B14F-4D97-AF65-F5344CB8AC3E}">
        <p14:creationId xmlns:p14="http://schemas.microsoft.com/office/powerpoint/2010/main" val="31833549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A167D0-ABD8-2146-B398-F4CEC802515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339927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Ellen</a:t>
            </a:r>
          </a:p>
          <a:p>
            <a:r>
              <a:rPr lang="en-US" altLang="en-US" dirty="0"/>
              <a:t>As a leader you need to cultivate a compelling why for asking people to join you</a:t>
            </a:r>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55650" indent="-290513">
              <a:defRPr>
                <a:solidFill>
                  <a:schemeClr val="tx1"/>
                </a:solidFill>
                <a:latin typeface="Arial" panose="020B0604020202020204" pitchFamily="34" charset="0"/>
                <a:cs typeface="Arial" panose="020B0604020202020204" pitchFamily="34" charset="0"/>
              </a:defRPr>
            </a:lvl2pPr>
            <a:lvl3pPr marL="1163638" indent="-231775">
              <a:defRPr>
                <a:solidFill>
                  <a:schemeClr val="tx1"/>
                </a:solidFill>
                <a:latin typeface="Arial" panose="020B0604020202020204" pitchFamily="34" charset="0"/>
                <a:cs typeface="Arial" panose="020B0604020202020204" pitchFamily="34" charset="0"/>
              </a:defRPr>
            </a:lvl3pPr>
            <a:lvl4pPr marL="1630363" indent="-231775">
              <a:defRPr>
                <a:solidFill>
                  <a:schemeClr val="tx1"/>
                </a:solidFill>
                <a:latin typeface="Arial" panose="020B0604020202020204" pitchFamily="34" charset="0"/>
                <a:cs typeface="Arial" panose="020B0604020202020204" pitchFamily="34" charset="0"/>
              </a:defRPr>
            </a:lvl4pPr>
            <a:lvl5pPr marL="2095500" indent="-231775">
              <a:defRPr>
                <a:solidFill>
                  <a:schemeClr val="tx1"/>
                </a:solidFill>
                <a:latin typeface="Arial" panose="020B0604020202020204" pitchFamily="34" charset="0"/>
                <a:cs typeface="Arial" panose="020B0604020202020204" pitchFamily="34" charset="0"/>
              </a:defRPr>
            </a:lvl5pPr>
            <a:lvl6pPr marL="25527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099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671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243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D0CCC5B-C33D-4F16-951C-E241DB8083FF}" type="slidenum">
              <a:rPr lang="en-US" altLang="en-US" smtClean="0"/>
              <a:pPr/>
              <a:t>30</a:t>
            </a:fld>
            <a:endParaRPr lang="en-US" altLang="en-US"/>
          </a:p>
        </p:txBody>
      </p:sp>
    </p:spTree>
    <p:extLst>
      <p:ext uri="{BB962C8B-B14F-4D97-AF65-F5344CB8AC3E}">
        <p14:creationId xmlns:p14="http://schemas.microsoft.com/office/powerpoint/2010/main" val="2783401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Stories have</a:t>
            </a:r>
            <a:r>
              <a:rPr lang="en-US" baseline="0" dirty="0"/>
              <a:t> the power to move us from stagnation to motivation</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A167D0-ABD8-2146-B398-F4CEC802515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1576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445BC7F-458E-45F7-A6B4-7C108DDEA11B}" type="slidenum">
              <a:rPr lang="en-US" smtClean="0"/>
              <a:t>33</a:t>
            </a:fld>
            <a:endParaRPr lang="en-US"/>
          </a:p>
        </p:txBody>
      </p:sp>
    </p:spTree>
    <p:extLst>
      <p:ext uri="{BB962C8B-B14F-4D97-AF65-F5344CB8AC3E}">
        <p14:creationId xmlns:p14="http://schemas.microsoft.com/office/powerpoint/2010/main" val="1736628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Heidi</a:t>
            </a:r>
          </a:p>
        </p:txBody>
      </p:sp>
      <p:sp>
        <p:nvSpPr>
          <p:cNvPr id="4" name="Slide Number Placeholder 3"/>
          <p:cNvSpPr>
            <a:spLocks noGrp="1"/>
          </p:cNvSpPr>
          <p:nvPr>
            <p:ph type="sldNum" sz="quarter" idx="5"/>
          </p:nvPr>
        </p:nvSpPr>
        <p:spPr/>
        <p:txBody>
          <a:bodyPr/>
          <a:lstStyle/>
          <a:p>
            <a:fld id="{979DA763-8D56-48F7-A1A9-3B4AE30C1F04}" type="slidenum">
              <a:rPr lang="en-US" smtClean="0"/>
              <a:t>39</a:t>
            </a:fld>
            <a:endParaRPr lang="en-US"/>
          </a:p>
        </p:txBody>
      </p:sp>
    </p:spTree>
    <p:extLst>
      <p:ext uri="{BB962C8B-B14F-4D97-AF65-F5344CB8AC3E}">
        <p14:creationId xmlns:p14="http://schemas.microsoft.com/office/powerpoint/2010/main" val="2076938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Ellen</a:t>
            </a:r>
          </a:p>
          <a:p>
            <a:r>
              <a:rPr lang="en-US" sz="1200" kern="1200" dirty="0">
                <a:solidFill>
                  <a:schemeClr val="tx1"/>
                </a:solidFill>
                <a:effectLst/>
                <a:latin typeface="+mn-lt"/>
                <a:ea typeface="+mn-ea"/>
                <a:cs typeface="+mn-cs"/>
              </a:rPr>
              <a:t>Strategic Framework</a:t>
            </a:r>
          </a:p>
          <a:p>
            <a:pPr lvl="0"/>
            <a:r>
              <a:rPr lang="en-US" sz="1200" kern="1200" dirty="0">
                <a:solidFill>
                  <a:schemeClr val="tx1"/>
                </a:solidFill>
                <a:effectLst/>
                <a:latin typeface="+mn-lt"/>
                <a:ea typeface="+mn-ea"/>
                <a:cs typeface="+mn-cs"/>
              </a:rPr>
              <a:t>To achieve our mission, and realize our vision of a great public school for every student, we, the NEA, will grow and strengthen our Association and promote quality public education by:</a:t>
            </a:r>
            <a:r>
              <a:rPr lang="en-US" dirty="0">
                <a:effectLst/>
              </a:rPr>
              <a:t> </a:t>
            </a:r>
            <a:r>
              <a:rPr lang="en-US" sz="1200" b="1" kern="1200" dirty="0">
                <a:solidFill>
                  <a:schemeClr val="tx1"/>
                </a:solidFill>
                <a:effectLst/>
                <a:latin typeface="+mn-lt"/>
                <a:ea typeface="+mn-ea"/>
                <a:cs typeface="+mn-cs"/>
              </a:rPr>
              <a:t>advancing opportunities</a:t>
            </a:r>
            <a:r>
              <a:rPr lang="en-US" sz="1200" kern="1200" dirty="0">
                <a:solidFill>
                  <a:schemeClr val="tx1"/>
                </a:solidFill>
                <a:effectLst/>
                <a:latin typeface="+mn-lt"/>
                <a:ea typeface="+mn-ea"/>
                <a:cs typeface="+mn-cs"/>
              </a:rPr>
              <a:t> that will identify, organize, and engage new and early career educators; amplify the voices of all educators; support our members’ professional growth; and promote social justice for our students, our communities, and our nation;</a:t>
            </a:r>
          </a:p>
          <a:p>
            <a:pPr lvl="0"/>
            <a:r>
              <a:rPr lang="en-US" sz="1200" b="1" kern="1200" dirty="0">
                <a:solidFill>
                  <a:schemeClr val="tx1"/>
                </a:solidFill>
                <a:effectLst/>
                <a:latin typeface="+mn-lt"/>
                <a:ea typeface="+mn-ea"/>
                <a:cs typeface="+mn-cs"/>
              </a:rPr>
              <a:t>securing a  pro-public education environment for </a:t>
            </a:r>
            <a:r>
              <a:rPr lang="en-US" sz="1200" kern="1200" dirty="0">
                <a:solidFill>
                  <a:schemeClr val="tx1"/>
                </a:solidFill>
                <a:effectLst/>
                <a:latin typeface="+mn-lt"/>
                <a:ea typeface="+mn-ea"/>
                <a:cs typeface="+mn-cs"/>
              </a:rPr>
              <a:t> students, educators, and families; and</a:t>
            </a:r>
          </a:p>
          <a:p>
            <a:pPr lvl="0"/>
            <a:r>
              <a:rPr lang="en-US" sz="1200" b="1" kern="1200" dirty="0">
                <a:solidFill>
                  <a:schemeClr val="tx1"/>
                </a:solidFill>
                <a:effectLst/>
                <a:latin typeface="+mn-lt"/>
                <a:ea typeface="+mn-ea"/>
                <a:cs typeface="+mn-cs"/>
              </a:rPr>
              <a:t>building the capacity of the local, state and national union</a:t>
            </a:r>
            <a:r>
              <a:rPr lang="en-US" sz="1200" kern="1200" dirty="0">
                <a:solidFill>
                  <a:schemeClr val="tx1"/>
                </a:solidFill>
                <a:effectLst/>
                <a:latin typeface="+mn-lt"/>
                <a:ea typeface="+mn-ea"/>
                <a:cs typeface="+mn-cs"/>
              </a:rPr>
              <a:t> to ensure the success of public education.</a:t>
            </a:r>
          </a:p>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40</a:t>
            </a:fld>
            <a:endParaRPr lang="en-US"/>
          </a:p>
        </p:txBody>
      </p:sp>
    </p:spTree>
    <p:extLst>
      <p:ext uri="{BB962C8B-B14F-4D97-AF65-F5344CB8AC3E}">
        <p14:creationId xmlns:p14="http://schemas.microsoft.com/office/powerpoint/2010/main" val="26316642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94427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49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FD39063-D2F5-4915-9F78-2B617CF7BF02}" type="slidenum">
              <a:rPr lang="en-US" altLang="en-US" smtClean="0"/>
              <a:pPr/>
              <a:t>50</a:t>
            </a:fld>
            <a:endParaRPr lang="en-US" altLang="en-US"/>
          </a:p>
        </p:txBody>
      </p:sp>
    </p:spTree>
    <p:extLst>
      <p:ext uri="{BB962C8B-B14F-4D97-AF65-F5344CB8AC3E}">
        <p14:creationId xmlns:p14="http://schemas.microsoft.com/office/powerpoint/2010/main" val="2599507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686126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ea typeface="MS PGothic" panose="020B0600070205080204" pitchFamily="34" charset="-128"/>
            </a:endParaRPr>
          </a:p>
        </p:txBody>
      </p:sp>
    </p:spTree>
    <p:extLst>
      <p:ext uri="{BB962C8B-B14F-4D97-AF65-F5344CB8AC3E}">
        <p14:creationId xmlns:p14="http://schemas.microsoft.com/office/powerpoint/2010/main" val="37964217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3817931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60</a:t>
            </a:fld>
            <a:endParaRPr lang="en-US"/>
          </a:p>
        </p:txBody>
      </p:sp>
    </p:spTree>
    <p:extLst>
      <p:ext uri="{BB962C8B-B14F-4D97-AF65-F5344CB8AC3E}">
        <p14:creationId xmlns:p14="http://schemas.microsoft.com/office/powerpoint/2010/main" val="32332317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80125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47654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63</a:t>
            </a:fld>
            <a:endParaRPr lang="en-US" dirty="0"/>
          </a:p>
        </p:txBody>
      </p:sp>
    </p:spTree>
    <p:extLst>
      <p:ext uri="{BB962C8B-B14F-4D97-AF65-F5344CB8AC3E}">
        <p14:creationId xmlns:p14="http://schemas.microsoft.com/office/powerpoint/2010/main" val="16124398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ea typeface="MS PGothic" panose="020B0600070205080204" pitchFamily="34" charset="-128"/>
              </a:rPr>
              <a:t>Chauncey</a:t>
            </a:r>
          </a:p>
        </p:txBody>
      </p:sp>
    </p:spTree>
    <p:extLst>
      <p:ext uri="{BB962C8B-B14F-4D97-AF65-F5344CB8AC3E}">
        <p14:creationId xmlns:p14="http://schemas.microsoft.com/office/powerpoint/2010/main" val="27799500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19855044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7D0342-DB5D-4FB1-9CB5-53D59A1AB7A5}" type="slidenum">
              <a:rPr lang="en-US" altLang="en-US" smtClean="0">
                <a:solidFill>
                  <a:srgbClr val="000000"/>
                </a:solidFill>
              </a:rPr>
              <a:pPr/>
              <a:t>68</a:t>
            </a:fld>
            <a:endParaRPr lang="en-US" altLang="en-US">
              <a:solidFill>
                <a:srgbClr val="000000"/>
              </a:solidFill>
            </a:endParaRPr>
          </a:p>
        </p:txBody>
      </p:sp>
    </p:spTree>
    <p:extLst>
      <p:ext uri="{BB962C8B-B14F-4D97-AF65-F5344CB8AC3E}">
        <p14:creationId xmlns:p14="http://schemas.microsoft.com/office/powerpoint/2010/main" val="29976984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8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1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21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D50FAF8A-6D28-4B66-9A0C-2CD45C44D6DB}" type="slidenum">
              <a:rPr lang="en-US" altLang="en-US" sz="1200"/>
              <a:pPr/>
              <a:t>80</a:t>
            </a:fld>
            <a:endParaRPr lang="en-US" altLang="en-US" sz="1200"/>
          </a:p>
        </p:txBody>
      </p:sp>
    </p:spTree>
    <p:extLst>
      <p:ext uri="{BB962C8B-B14F-4D97-AF65-F5344CB8AC3E}">
        <p14:creationId xmlns:p14="http://schemas.microsoft.com/office/powerpoint/2010/main" val="3535832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3FD1B5E-10FC-455B-A465-93839355D6EB}" type="slidenum">
              <a:rPr lang="en-US" smtClean="0"/>
              <a:t>81</a:t>
            </a:fld>
            <a:endParaRPr lang="en-US"/>
          </a:p>
        </p:txBody>
      </p:sp>
    </p:spTree>
    <p:extLst>
      <p:ext uri="{BB962C8B-B14F-4D97-AF65-F5344CB8AC3E}">
        <p14:creationId xmlns:p14="http://schemas.microsoft.com/office/powerpoint/2010/main" val="9021912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2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2A5A36B-CA83-4788-93B7-D744159EEFD1}" type="slidenum">
              <a:rPr lang="en-US" altLang="en-US" smtClean="0">
                <a:solidFill>
                  <a:srgbClr val="000000"/>
                </a:solidFill>
              </a:rPr>
              <a:pPr/>
              <a:t>82</a:t>
            </a:fld>
            <a:endParaRPr lang="en-US" altLang="en-US">
              <a:solidFill>
                <a:srgbClr val="000000"/>
              </a:solidFill>
            </a:endParaRPr>
          </a:p>
        </p:txBody>
      </p:sp>
    </p:spTree>
    <p:extLst>
      <p:ext uri="{BB962C8B-B14F-4D97-AF65-F5344CB8AC3E}">
        <p14:creationId xmlns:p14="http://schemas.microsoft.com/office/powerpoint/2010/main" val="22444116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7D0342-DB5D-4FB1-9CB5-53D59A1AB7A5}" type="slidenum">
              <a:rPr lang="en-US" altLang="en-US" smtClean="0">
                <a:solidFill>
                  <a:srgbClr val="000000"/>
                </a:solidFill>
              </a:rPr>
              <a:pPr/>
              <a:t>83</a:t>
            </a:fld>
            <a:endParaRPr lang="en-US" altLang="en-US">
              <a:solidFill>
                <a:srgbClr val="000000"/>
              </a:solidFill>
            </a:endParaRPr>
          </a:p>
        </p:txBody>
      </p:sp>
    </p:spTree>
    <p:extLst>
      <p:ext uri="{BB962C8B-B14F-4D97-AF65-F5344CB8AC3E}">
        <p14:creationId xmlns:p14="http://schemas.microsoft.com/office/powerpoint/2010/main" val="18026058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0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For the purpose of our working together today, let’s use this definition, “Leadership is taking responsibility for enabling others to achieve purpose, in the face of uncertainty”</a:t>
            </a:r>
          </a:p>
        </p:txBody>
      </p:sp>
      <p:sp>
        <p:nvSpPr>
          <p:cNvPr id="150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5EDD512-0CE3-4DBE-9247-022360D95756}" type="slidenum">
              <a:rPr lang="en-US" altLang="en-US" smtClean="0">
                <a:solidFill>
                  <a:srgbClr val="000000"/>
                </a:solidFill>
              </a:rPr>
              <a:pPr/>
              <a:t>85</a:t>
            </a:fld>
            <a:endParaRPr lang="en-US" altLang="en-US">
              <a:solidFill>
                <a:srgbClr val="000000"/>
              </a:solidFill>
            </a:endParaRPr>
          </a:p>
        </p:txBody>
      </p:sp>
    </p:spTree>
    <p:extLst>
      <p:ext uri="{BB962C8B-B14F-4D97-AF65-F5344CB8AC3E}">
        <p14:creationId xmlns:p14="http://schemas.microsoft.com/office/powerpoint/2010/main" val="23455537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8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1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21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D50FAF8A-6D28-4B66-9A0C-2CD45C44D6DB}" type="slidenum">
              <a:rPr lang="en-US" altLang="en-US" sz="1200"/>
              <a:pPr/>
              <a:t>86</a:t>
            </a:fld>
            <a:endParaRPr lang="en-US" altLang="en-US" sz="1200"/>
          </a:p>
        </p:txBody>
      </p:sp>
    </p:spTree>
    <p:extLst>
      <p:ext uri="{BB962C8B-B14F-4D97-AF65-F5344CB8AC3E}">
        <p14:creationId xmlns:p14="http://schemas.microsoft.com/office/powerpoint/2010/main" val="35734862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Has anyone been a part of this model of leadership? What’s in like to be the dot in the middle? What’s it like to be someone on the outside trying to get in?</a:t>
            </a:r>
          </a:p>
          <a:p>
            <a:pPr eaLnBrk="1" hangingPunct="1"/>
            <a:endParaRPr lang="en-US" altLang="en-US"/>
          </a:p>
          <a:p>
            <a:pPr eaLnBrk="1" hangingPunct="1"/>
            <a:r>
              <a:rPr lang="en-US" altLang="en-US"/>
              <a:t>Why, if this is so frustrating, is this model of leadership so commonly practiced?</a:t>
            </a:r>
          </a:p>
        </p:txBody>
      </p:sp>
    </p:spTree>
    <p:extLst>
      <p:ext uri="{BB962C8B-B14F-4D97-AF65-F5344CB8AC3E}">
        <p14:creationId xmlns:p14="http://schemas.microsoft.com/office/powerpoint/2010/main" val="22637740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Flaming Parachute Guy</a:t>
            </a:r>
          </a:p>
        </p:txBody>
      </p:sp>
      <p:sp>
        <p:nvSpPr>
          <p:cNvPr id="1157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55650" indent="-290513">
              <a:defRPr>
                <a:solidFill>
                  <a:schemeClr val="tx1"/>
                </a:solidFill>
                <a:latin typeface="Arial" panose="020B0604020202020204" pitchFamily="34" charset="0"/>
                <a:cs typeface="Arial" panose="020B0604020202020204" pitchFamily="34" charset="0"/>
              </a:defRPr>
            </a:lvl2pPr>
            <a:lvl3pPr marL="1163638" indent="-231775">
              <a:defRPr>
                <a:solidFill>
                  <a:schemeClr val="tx1"/>
                </a:solidFill>
                <a:latin typeface="Arial" panose="020B0604020202020204" pitchFamily="34" charset="0"/>
                <a:cs typeface="Arial" panose="020B0604020202020204" pitchFamily="34" charset="0"/>
              </a:defRPr>
            </a:lvl3pPr>
            <a:lvl4pPr marL="1630363" indent="-231775">
              <a:defRPr>
                <a:solidFill>
                  <a:schemeClr val="tx1"/>
                </a:solidFill>
                <a:latin typeface="Arial" panose="020B0604020202020204" pitchFamily="34" charset="0"/>
                <a:cs typeface="Arial" panose="020B0604020202020204" pitchFamily="34" charset="0"/>
              </a:defRPr>
            </a:lvl4pPr>
            <a:lvl5pPr marL="2095500" indent="-231775">
              <a:defRPr>
                <a:solidFill>
                  <a:schemeClr val="tx1"/>
                </a:solidFill>
                <a:latin typeface="Arial" panose="020B0604020202020204" pitchFamily="34" charset="0"/>
                <a:cs typeface="Arial" panose="020B0604020202020204" pitchFamily="34" charset="0"/>
              </a:defRPr>
            </a:lvl5pPr>
            <a:lvl6pPr marL="25527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099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671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243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BCEFE62-676F-49D8-ABEB-7705189AFF01}" type="slidenum">
              <a:rPr lang="en-US" altLang="en-US" smtClean="0"/>
              <a:pPr/>
              <a:t>89</a:t>
            </a:fld>
            <a:endParaRPr lang="en-US" altLang="en-US"/>
          </a:p>
        </p:txBody>
      </p:sp>
    </p:spTree>
    <p:extLst>
      <p:ext uri="{BB962C8B-B14F-4D97-AF65-F5344CB8AC3E}">
        <p14:creationId xmlns:p14="http://schemas.microsoft.com/office/powerpoint/2010/main" val="205693868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Tree>
    <p:extLst>
      <p:ext uri="{BB962C8B-B14F-4D97-AF65-F5344CB8AC3E}">
        <p14:creationId xmlns:p14="http://schemas.microsoft.com/office/powerpoint/2010/main" val="14572945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31349160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8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231BFD0-541A-47A2-B4F6-CF1E6B1A9454}" type="slidenum">
              <a:rPr lang="en-US" altLang="en-US" smtClean="0"/>
              <a:pPr/>
              <a:t>93</a:t>
            </a:fld>
            <a:endParaRPr lang="en-US" altLang="en-US"/>
          </a:p>
        </p:txBody>
      </p:sp>
    </p:spTree>
    <p:extLst>
      <p:ext uri="{BB962C8B-B14F-4D97-AF65-F5344CB8AC3E}">
        <p14:creationId xmlns:p14="http://schemas.microsoft.com/office/powerpoint/2010/main" val="17831110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Tree>
    <p:extLst>
      <p:ext uri="{BB962C8B-B14F-4D97-AF65-F5344CB8AC3E}">
        <p14:creationId xmlns:p14="http://schemas.microsoft.com/office/powerpoint/2010/main" val="39508763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Heidi</a:t>
            </a:r>
          </a:p>
        </p:txBody>
      </p:sp>
      <p:sp>
        <p:nvSpPr>
          <p:cNvPr id="4" name="Slide Number Placeholder 3"/>
          <p:cNvSpPr>
            <a:spLocks noGrp="1"/>
          </p:cNvSpPr>
          <p:nvPr>
            <p:ph type="sldNum" sz="quarter" idx="5"/>
          </p:nvPr>
        </p:nvSpPr>
        <p:spPr/>
        <p:txBody>
          <a:bodyPr/>
          <a:lstStyle/>
          <a:p>
            <a:fld id="{979DA763-8D56-48F7-A1A9-3B4AE30C1F04}" type="slidenum">
              <a:rPr lang="en-US" smtClean="0"/>
              <a:t>101</a:t>
            </a:fld>
            <a:endParaRPr lang="en-US"/>
          </a:p>
        </p:txBody>
      </p:sp>
    </p:spTree>
    <p:extLst>
      <p:ext uri="{BB962C8B-B14F-4D97-AF65-F5344CB8AC3E}">
        <p14:creationId xmlns:p14="http://schemas.microsoft.com/office/powerpoint/2010/main" val="96957775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89445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469315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104</a:t>
            </a:fld>
            <a:endParaRPr lang="en-US" dirty="0"/>
          </a:p>
        </p:txBody>
      </p:sp>
    </p:spTree>
    <p:extLst>
      <p:ext uri="{BB962C8B-B14F-4D97-AF65-F5344CB8AC3E}">
        <p14:creationId xmlns:p14="http://schemas.microsoft.com/office/powerpoint/2010/main" val="333749580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5445BC7F-458E-45F7-A6B4-7C108DDEA11B}" type="slidenum">
              <a:rPr lang="en-US" smtClean="0"/>
              <a:t>110</a:t>
            </a:fld>
            <a:endParaRPr lang="en-US"/>
          </a:p>
        </p:txBody>
      </p:sp>
    </p:spTree>
    <p:extLst>
      <p:ext uri="{BB962C8B-B14F-4D97-AF65-F5344CB8AC3E}">
        <p14:creationId xmlns:p14="http://schemas.microsoft.com/office/powerpoint/2010/main" val="48501055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114</a:t>
            </a:fld>
            <a:endParaRPr lang="en-US"/>
          </a:p>
        </p:txBody>
      </p:sp>
    </p:spTree>
    <p:extLst>
      <p:ext uri="{BB962C8B-B14F-4D97-AF65-F5344CB8AC3E}">
        <p14:creationId xmlns:p14="http://schemas.microsoft.com/office/powerpoint/2010/main" val="74116659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116</a:t>
            </a:fld>
            <a:endParaRPr lang="en-US"/>
          </a:p>
        </p:txBody>
      </p:sp>
    </p:spTree>
    <p:extLst>
      <p:ext uri="{BB962C8B-B14F-4D97-AF65-F5344CB8AC3E}">
        <p14:creationId xmlns:p14="http://schemas.microsoft.com/office/powerpoint/2010/main" val="323581708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laceholder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Placeholder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335268623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121</a:t>
            </a:fld>
            <a:endParaRPr lang="en-US"/>
          </a:p>
        </p:txBody>
      </p:sp>
    </p:spTree>
    <p:extLst>
      <p:ext uri="{BB962C8B-B14F-4D97-AF65-F5344CB8AC3E}">
        <p14:creationId xmlns:p14="http://schemas.microsoft.com/office/powerpoint/2010/main" val="77086253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a:t>
            </a:r>
          </a:p>
        </p:txBody>
      </p:sp>
      <p:sp>
        <p:nvSpPr>
          <p:cNvPr id="4" name="Slide Number Placeholder 3"/>
          <p:cNvSpPr>
            <a:spLocks noGrp="1"/>
          </p:cNvSpPr>
          <p:nvPr>
            <p:ph type="sldNum" sz="quarter" idx="5"/>
          </p:nvPr>
        </p:nvSpPr>
        <p:spPr/>
        <p:txBody>
          <a:bodyPr/>
          <a:lstStyle/>
          <a:p>
            <a:fld id="{979DA763-8D56-48F7-A1A9-3B4AE30C1F04}" type="slidenum">
              <a:rPr lang="en-US" smtClean="0"/>
              <a:t>122</a:t>
            </a:fld>
            <a:endParaRPr lang="en-US"/>
          </a:p>
        </p:txBody>
      </p:sp>
    </p:spTree>
    <p:extLst>
      <p:ext uri="{BB962C8B-B14F-4D97-AF65-F5344CB8AC3E}">
        <p14:creationId xmlns:p14="http://schemas.microsoft.com/office/powerpoint/2010/main" val="220353873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Placeholder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Placeholder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159199286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7D0342-DB5D-4FB1-9CB5-53D59A1AB7A5}" type="slidenum">
              <a:rPr lang="en-US" altLang="en-US" smtClean="0">
                <a:solidFill>
                  <a:srgbClr val="000000"/>
                </a:solidFill>
              </a:rPr>
              <a:pPr/>
              <a:t>137</a:t>
            </a:fld>
            <a:endParaRPr lang="en-US" altLang="en-US">
              <a:solidFill>
                <a:srgbClr val="000000"/>
              </a:solidFill>
            </a:endParaRPr>
          </a:p>
        </p:txBody>
      </p:sp>
    </p:spTree>
    <p:extLst>
      <p:ext uri="{BB962C8B-B14F-4D97-AF65-F5344CB8AC3E}">
        <p14:creationId xmlns:p14="http://schemas.microsoft.com/office/powerpoint/2010/main" val="217366957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823582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87856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143</a:t>
            </a:fld>
            <a:endParaRPr lang="en-US" dirty="0"/>
          </a:p>
        </p:txBody>
      </p:sp>
    </p:spTree>
    <p:extLst>
      <p:ext uri="{BB962C8B-B14F-4D97-AF65-F5344CB8AC3E}">
        <p14:creationId xmlns:p14="http://schemas.microsoft.com/office/powerpoint/2010/main" val="388563952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145</a:t>
            </a:fld>
            <a:endParaRPr lang="en-US"/>
          </a:p>
        </p:txBody>
      </p:sp>
    </p:spTree>
    <p:extLst>
      <p:ext uri="{BB962C8B-B14F-4D97-AF65-F5344CB8AC3E}">
        <p14:creationId xmlns:p14="http://schemas.microsoft.com/office/powerpoint/2010/main" val="396289211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163823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44074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148</a:t>
            </a:fld>
            <a:endParaRPr lang="en-US" dirty="0"/>
          </a:p>
        </p:txBody>
      </p:sp>
    </p:spTree>
    <p:extLst>
      <p:ext uri="{BB962C8B-B14F-4D97-AF65-F5344CB8AC3E}">
        <p14:creationId xmlns:p14="http://schemas.microsoft.com/office/powerpoint/2010/main" val="288537824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150</a:t>
            </a:fld>
            <a:endParaRPr lang="en-US"/>
          </a:p>
        </p:txBody>
      </p:sp>
    </p:spTree>
    <p:extLst>
      <p:ext uri="{BB962C8B-B14F-4D97-AF65-F5344CB8AC3E}">
        <p14:creationId xmlns:p14="http://schemas.microsoft.com/office/powerpoint/2010/main" val="86220257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882643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169713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153</a:t>
            </a:fld>
            <a:endParaRPr lang="en-US" dirty="0"/>
          </a:p>
        </p:txBody>
      </p:sp>
    </p:spTree>
    <p:extLst>
      <p:ext uri="{BB962C8B-B14F-4D97-AF65-F5344CB8AC3E}">
        <p14:creationId xmlns:p14="http://schemas.microsoft.com/office/powerpoint/2010/main" val="205547882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155</a:t>
            </a:fld>
            <a:endParaRPr lang="en-US"/>
          </a:p>
        </p:txBody>
      </p:sp>
    </p:spTree>
    <p:extLst>
      <p:ext uri="{BB962C8B-B14F-4D97-AF65-F5344CB8AC3E}">
        <p14:creationId xmlns:p14="http://schemas.microsoft.com/office/powerpoint/2010/main" val="244535686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764950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82287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158</a:t>
            </a:fld>
            <a:endParaRPr lang="en-US" dirty="0"/>
          </a:p>
        </p:txBody>
      </p:sp>
    </p:spTree>
    <p:extLst>
      <p:ext uri="{BB962C8B-B14F-4D97-AF65-F5344CB8AC3E}">
        <p14:creationId xmlns:p14="http://schemas.microsoft.com/office/powerpoint/2010/main" val="184806932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159</a:t>
            </a:fld>
            <a:endParaRPr lang="en-US"/>
          </a:p>
        </p:txBody>
      </p:sp>
    </p:spTree>
    <p:extLst>
      <p:ext uri="{BB962C8B-B14F-4D97-AF65-F5344CB8AC3E}">
        <p14:creationId xmlns:p14="http://schemas.microsoft.com/office/powerpoint/2010/main" val="20730737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6801" y="1307789"/>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097280" y="4979738"/>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D0AF1F66-4891-439C-B787-A823E5FDF34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67389"/>
          <a:stretch/>
        </p:blipFill>
        <p:spPr>
          <a:xfrm>
            <a:off x="910192" y="440336"/>
            <a:ext cx="3414470" cy="4505040"/>
          </a:xfrm>
          <a:prstGeom prst="rect">
            <a:avLst/>
          </a:prstGeom>
        </p:spPr>
      </p:pic>
    </p:spTree>
    <p:extLst>
      <p:ext uri="{BB962C8B-B14F-4D97-AF65-F5344CB8AC3E}">
        <p14:creationId xmlns:p14="http://schemas.microsoft.com/office/powerpoint/2010/main" val="396773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1986" y="-361460"/>
            <a:ext cx="10058400" cy="1450757"/>
          </a:xfrm>
        </p:spPr>
        <p:txBody>
          <a:bodyPr/>
          <a:lstStyle/>
          <a:p>
            <a:r>
              <a:rPr lang="en-US"/>
              <a:t>Click to edit Master title style</a:t>
            </a:r>
            <a:endParaRPr lang="en-US" dirty="0"/>
          </a:p>
        </p:txBody>
      </p:sp>
      <p:sp>
        <p:nvSpPr>
          <p:cNvPr id="3" name="Content Placeholder 2"/>
          <p:cNvSpPr>
            <a:spLocks noGrp="1"/>
          </p:cNvSpPr>
          <p:nvPr>
            <p:ph idx="1"/>
          </p:nvPr>
        </p:nvSpPr>
        <p:spPr>
          <a:xfrm>
            <a:off x="1097280" y="1429789"/>
            <a:ext cx="10058400" cy="443930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4CA239C-7FE4-431A-B410-1A24B2CF232F}" type="datetimeFigureOut">
              <a:rPr lang="en-US" smtClean="0"/>
              <a:t>11/18/2021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
        <p:nvSpPr>
          <p:cNvPr id="11" name="Rectangle 10">
            <a:extLst>
              <a:ext uri="{FF2B5EF4-FFF2-40B4-BE49-F238E27FC236}">
                <a16:creationId xmlns:a16="http://schemas.microsoft.com/office/drawing/2014/main" id="{3BA6A50B-AD82-4A2C-ABE5-2C6F9CFA358E}"/>
              </a:ext>
            </a:extLst>
          </p:cNvPr>
          <p:cNvSpPr/>
          <p:nvPr userDrawn="1"/>
        </p:nvSpPr>
        <p:spPr>
          <a:xfrm>
            <a:off x="1047404" y="1646158"/>
            <a:ext cx="10246821" cy="1549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38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CA239C-7FE4-431A-B410-1A24B2CF232F}" type="datetimeFigureOut">
              <a:rPr lang="en-US" smtClean="0"/>
              <a:t>11/18/2021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953267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CA239C-7FE4-431A-B410-1A24B2CF232F}" type="datetimeFigureOut">
              <a:rPr lang="en-US" smtClean="0"/>
              <a:t>11/18/2021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34775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CA239C-7FE4-431A-B410-1A24B2CF232F}" type="datetimeFigureOut">
              <a:rPr lang="en-US" smtClean="0"/>
              <a:t>11/18/2021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2" name="Picture 11"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2478413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097280" y="73539"/>
            <a:ext cx="10058400" cy="145075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CA239C-7FE4-431A-B410-1A24B2CF232F}" type="datetimeFigureOut">
              <a:rPr lang="en-US" smtClean="0"/>
              <a:t>11/18/2021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95C9-CAC2-4332-B7B3-31CF6CA65E5D}" type="slidenum">
              <a:rPr lang="en-US" smtClean="0"/>
              <a:t>‹#›</a:t>
            </a:fld>
            <a:endParaRPr lang="en-US"/>
          </a:p>
        </p:txBody>
      </p:sp>
      <p:sp>
        <p:nvSpPr>
          <p:cNvPr id="7" name="Rectangle 6"/>
          <p:cNvSpPr/>
          <p:nvPr userDrawn="1"/>
        </p:nvSpPr>
        <p:spPr>
          <a:xfrm>
            <a:off x="949911" y="1624614"/>
            <a:ext cx="10466772" cy="2840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30459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4CA239C-7FE4-431A-B410-1A24B2CF232F}" type="datetimeFigureOut">
              <a:rPr lang="en-US" smtClean="0"/>
              <a:t>11/18/2021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868786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4CA239C-7FE4-431A-B410-1A24B2CF232F}" type="datetimeFigureOut">
              <a:rPr lang="en-US" smtClean="0"/>
              <a:t>11/18/2021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71E5BBD0-68A6-4C0A-AD71-30FFA0AFC6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66536" b="3221"/>
          <a:stretch/>
        </p:blipFill>
        <p:spPr>
          <a:xfrm>
            <a:off x="465512" y="256308"/>
            <a:ext cx="1775517" cy="2209323"/>
          </a:xfrm>
          <a:prstGeom prst="rect">
            <a:avLst/>
          </a:prstGeom>
        </p:spPr>
      </p:pic>
    </p:spTree>
    <p:extLst>
      <p:ext uri="{BB962C8B-B14F-4D97-AF65-F5344CB8AC3E}">
        <p14:creationId xmlns:p14="http://schemas.microsoft.com/office/powerpoint/2010/main" val="72559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4CA239C-7FE4-431A-B410-1A24B2CF232F}" type="datetimeFigureOut">
              <a:rPr lang="en-US" smtClean="0"/>
              <a:t>11/18/2021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64492" b="-6234"/>
          <a:stretch/>
        </p:blipFill>
        <p:spPr>
          <a:xfrm>
            <a:off x="11094720" y="6392125"/>
            <a:ext cx="350270" cy="450885"/>
          </a:xfrm>
          <a:prstGeom prst="rect">
            <a:avLst/>
          </a:prstGeom>
        </p:spPr>
      </p:pic>
    </p:spTree>
    <p:extLst>
      <p:ext uri="{BB962C8B-B14F-4D97-AF65-F5344CB8AC3E}">
        <p14:creationId xmlns:p14="http://schemas.microsoft.com/office/powerpoint/2010/main" val="367957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7" name="Picture 6" descr="A close up of a sign&#10;&#10;Description generated with very high confidence">
            <a:extLst>
              <a:ext uri="{FF2B5EF4-FFF2-40B4-BE49-F238E27FC236}">
                <a16:creationId xmlns:a16="http://schemas.microsoft.com/office/drawing/2014/main" id="{BE31AA32-31CE-46BF-BD54-0EDA3902416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490061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B8C13D19-9BD1-48E6-829D-F774A87F819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009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4CA239C-7FE4-431A-B410-1A24B2CF232F}" type="datetimeFigureOut">
              <a:rPr lang="en-US" smtClean="0"/>
              <a:t>11/18/2021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66D95C9-CAC2-4332-B7B3-31CF6CA65E5D}"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860957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3.wmv"/><Relationship Id="rId1" Type="http://schemas.microsoft.com/office/2007/relationships/media" Target="../media/media3.wmv"/><Relationship Id="rId4" Type="http://schemas.openxmlformats.org/officeDocument/2006/relationships/image" Target="../media/image46.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image" Target="NULL"/><Relationship Id="rId5" Type="http://schemas.openxmlformats.org/officeDocument/2006/relationships/diagramQuickStyle" Target="../diagrams/quickStyle3.xml"/><Relationship Id="rId10" Type="http://schemas.openxmlformats.org/officeDocument/2006/relationships/customXml" Target="../ink/ink2.xml"/><Relationship Id="rId4" Type="http://schemas.openxmlformats.org/officeDocument/2006/relationships/diagramLayout" Target="../diagrams/layout3.xml"/><Relationship Id="rId9" Type="http://schemas.openxmlformats.org/officeDocument/2006/relationships/image" Target="NULL"/></Relationships>
</file>

<file path=ppt/slides/_rels/slide8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51.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8.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wmv"/><Relationship Id="rId1" Type="http://schemas.microsoft.com/office/2007/relationships/media" Target="../media/media4.wmv"/><Relationship Id="rId5" Type="http://schemas.openxmlformats.org/officeDocument/2006/relationships/image" Target="../media/image53.png"/><Relationship Id="rId4" Type="http://schemas.openxmlformats.org/officeDocument/2006/relationships/notesSlide" Target="../notesSlides/notesSlide41.xml"/></Relationships>
</file>

<file path=ppt/slides/_rels/slide90.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55.png"/></Relationships>
</file>

<file path=ppt/slides/_rels/slide92.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wmv"/><Relationship Id="rId1" Type="http://schemas.microsoft.com/office/2007/relationships/media" Target="../media/media6.wmv"/><Relationship Id="rId5" Type="http://schemas.openxmlformats.org/officeDocument/2006/relationships/image" Target="../media/image57.png"/><Relationship Id="rId4" Type="http://schemas.openxmlformats.org/officeDocument/2006/relationships/notesSlide" Target="../notesSlides/notesSlide4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hyperlink" Target="http://www.theadvertiser.com/story/news/local/education/2018/01/09/vermilion-parish-teacher-removed-board-meeting-handcuffs/1016013001/" TargetMode="External"/><Relationship Id="rId2" Type="http://schemas.openxmlformats.org/officeDocument/2006/relationships/hyperlink" Target="http://kpel965.com/meet-vermilion-parish-superintendent-jerome-puyau/" TargetMode="Externa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51.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76.png"/></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77.png"/></Relationships>
</file>

<file path=ppt/slides/_rels/slide13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13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3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73.xml"/><Relationship Id="rId1" Type="http://schemas.openxmlformats.org/officeDocument/2006/relationships/slideLayout" Target="../slideLayouts/slideLayout2.xml"/><Relationship Id="rId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6731389" y="786169"/>
            <a:ext cx="5282419" cy="4175752"/>
          </a:xfrm>
        </p:spPr>
        <p:txBody>
          <a:bodyPr>
            <a:normAutofit/>
          </a:bodyPr>
          <a:lstStyle/>
          <a:p>
            <a:r>
              <a:rPr lang="en-US" b="1" dirty="0" smtClean="0"/>
              <a:t>Foundations of Organizing</a:t>
            </a:r>
            <a:endParaRPr lang="en-US" b="1" dirty="0"/>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4810441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thinking african american">
            <a:extLst>
              <a:ext uri="{FF2B5EF4-FFF2-40B4-BE49-F238E27FC236}">
                <a16:creationId xmlns:a16="http://schemas.microsoft.com/office/drawing/2014/main" id="{E859FD0B-11D8-48F5-B93D-544818367250}"/>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b="10000"/>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685398D-812F-444B-A806-695A72A5FA07}"/>
              </a:ext>
            </a:extLst>
          </p:cNvPr>
          <p:cNvSpPr>
            <a:spLocks noGrp="1"/>
          </p:cNvSpPr>
          <p:nvPr>
            <p:ph type="title"/>
          </p:nvPr>
        </p:nvSpPr>
        <p:spPr>
          <a:xfrm>
            <a:off x="5291848" y="1685391"/>
            <a:ext cx="5866604" cy="2228522"/>
          </a:xfrm>
        </p:spPr>
        <p:txBody>
          <a:bodyPr vert="horz" lIns="91440" tIns="45720" rIns="91440" bIns="45720" rtlCol="0" anchor="b">
            <a:normAutofit/>
          </a:bodyPr>
          <a:lstStyle/>
          <a:p>
            <a:pPr algn="r"/>
            <a:r>
              <a:rPr lang="en-US" sz="8000" b="1" dirty="0" smtClean="0">
                <a:solidFill>
                  <a:schemeClr val="tx1"/>
                </a:solidFill>
              </a:rPr>
              <a:t>Chat Window Entry </a:t>
            </a:r>
            <a:r>
              <a:rPr lang="en-US" sz="8000" b="1" dirty="0">
                <a:solidFill>
                  <a:schemeClr val="tx1"/>
                </a:solidFill>
              </a:rPr>
              <a:t>Activity</a:t>
            </a:r>
          </a:p>
        </p:txBody>
      </p:sp>
      <p:sp>
        <p:nvSpPr>
          <p:cNvPr id="3" name="Content Placeholder 2">
            <a:extLst>
              <a:ext uri="{FF2B5EF4-FFF2-40B4-BE49-F238E27FC236}">
                <a16:creationId xmlns:a16="http://schemas.microsoft.com/office/drawing/2014/main" id="{0835B4E0-1508-4E7E-9403-DEBEA573E330}"/>
              </a:ext>
            </a:extLst>
          </p:cNvPr>
          <p:cNvSpPr>
            <a:spLocks noGrp="1"/>
          </p:cNvSpPr>
          <p:nvPr>
            <p:ph idx="1"/>
          </p:nvPr>
        </p:nvSpPr>
        <p:spPr>
          <a:xfrm>
            <a:off x="1100051" y="4207193"/>
            <a:ext cx="10058400" cy="2125874"/>
          </a:xfrm>
        </p:spPr>
        <p:txBody>
          <a:bodyPr vert="horz" lIns="91440" tIns="45720" rIns="91440" bIns="45720" rtlCol="0">
            <a:noAutofit/>
          </a:bodyPr>
          <a:lstStyle/>
          <a:p>
            <a:pPr marL="0" indent="0" algn="ctr">
              <a:buNone/>
            </a:pPr>
            <a:r>
              <a:rPr lang="en-US" sz="4400" b="1" spc="200" dirty="0">
                <a:solidFill>
                  <a:schemeClr val="tx1"/>
                </a:solidFill>
                <a:latin typeface="+mj-lt"/>
              </a:rPr>
              <a:t>Among your leaders in your local(s) who do you consider a leader? Why? </a:t>
            </a:r>
          </a:p>
          <a:p>
            <a:pPr marL="0" indent="0" algn="ctr">
              <a:buNone/>
            </a:pPr>
            <a:r>
              <a:rPr lang="en-US" sz="4400" b="1" spc="200" dirty="0">
                <a:latin typeface="+mj-lt"/>
              </a:rPr>
              <a:t>- </a:t>
            </a:r>
            <a:r>
              <a:rPr lang="en-US" sz="4400" b="1" spc="200" dirty="0" smtClean="0">
                <a:latin typeface="+mj-lt"/>
              </a:rPr>
              <a:t>Enter into the Chat Window- </a:t>
            </a:r>
            <a:endParaRPr lang="en-US" sz="4400" b="1" spc="200" dirty="0">
              <a:solidFill>
                <a:schemeClr val="tx1"/>
              </a:solidFill>
              <a:latin typeface="+mj-lt"/>
            </a:endParaRPr>
          </a:p>
        </p:txBody>
      </p:sp>
      <p:sp>
        <p:nvSpPr>
          <p:cNvPr id="4" name="TextBox 3">
            <a:extLst>
              <a:ext uri="{FF2B5EF4-FFF2-40B4-BE49-F238E27FC236}">
                <a16:creationId xmlns:a16="http://schemas.microsoft.com/office/drawing/2014/main" id="{4DFACDF3-1959-4802-9074-35C9729BC119}"/>
              </a:ext>
            </a:extLst>
          </p:cNvPr>
          <p:cNvSpPr txBox="1"/>
          <p:nvPr/>
        </p:nvSpPr>
        <p:spPr>
          <a:xfrm>
            <a:off x="6997903" y="457980"/>
            <a:ext cx="4160548" cy="769441"/>
          </a:xfrm>
          <a:prstGeom prst="rect">
            <a:avLst/>
          </a:prstGeom>
          <a:noFill/>
        </p:spPr>
        <p:txBody>
          <a:bodyPr wrap="square" rtlCol="0">
            <a:spAutoFit/>
          </a:bodyPr>
          <a:lstStyle/>
          <a:p>
            <a:r>
              <a:rPr lang="en-US" sz="4400" dirty="0"/>
              <a:t>Who Is A Leader?</a:t>
            </a:r>
          </a:p>
        </p:txBody>
      </p:sp>
    </p:spTree>
    <p:extLst>
      <p:ext uri="{BB962C8B-B14F-4D97-AF65-F5344CB8AC3E}">
        <p14:creationId xmlns:p14="http://schemas.microsoft.com/office/powerpoint/2010/main" val="13982828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smtClean="0"/>
              <a:t>Module 1 Your Locals and the Campaign</a:t>
            </a:r>
            <a:endParaRPr lang="en-US" b="1" dirty="0"/>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12899883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smtClean="0"/>
              <a:t>Module </a:t>
            </a:r>
            <a:r>
              <a:rPr lang="en-US" sz="4400" b="1" dirty="0"/>
              <a:t>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28494320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8516579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1A649D-7413-4B63-880E-73741D2F80D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53243" y="158227"/>
            <a:ext cx="11255023" cy="6032260"/>
          </a:xfrm>
          <a:prstGeom prst="rect">
            <a:avLst/>
          </a:prstGeom>
        </p:spPr>
      </p:pic>
      <p:sp>
        <p:nvSpPr>
          <p:cNvPr id="2" name="Title 1">
            <a:extLst>
              <a:ext uri="{FF2B5EF4-FFF2-40B4-BE49-F238E27FC236}">
                <a16:creationId xmlns:a16="http://schemas.microsoft.com/office/drawing/2014/main" id="{005CF54C-CCE2-47F9-A974-2EF25127E06E}"/>
              </a:ext>
            </a:extLst>
          </p:cNvPr>
          <p:cNvSpPr>
            <a:spLocks noGrp="1"/>
          </p:cNvSpPr>
          <p:nvPr>
            <p:ph type="title"/>
          </p:nvPr>
        </p:nvSpPr>
        <p:spPr>
          <a:xfrm>
            <a:off x="6839456" y="1851378"/>
            <a:ext cx="3401961" cy="1153646"/>
          </a:xfrm>
        </p:spPr>
        <p:txBody>
          <a:bodyPr vert="horz" lIns="91440" tIns="45720" rIns="91440" bIns="45720" rtlCol="0" anchor="b">
            <a:normAutofit/>
          </a:bodyPr>
          <a:lstStyle/>
          <a:p>
            <a:pPr algn="ctr"/>
            <a:r>
              <a:rPr lang="en-US" sz="4000" dirty="0">
                <a:solidFill>
                  <a:schemeClr val="tx1">
                    <a:lumMod val="85000"/>
                    <a:lumOff val="15000"/>
                  </a:schemeClr>
                </a:solidFill>
                <a:effectLst>
                  <a:outerShdw blurRad="38100" dist="38100" dir="2700000" algn="tl">
                    <a:srgbClr val="000000">
                      <a:alpha val="43137"/>
                    </a:srgbClr>
                  </a:outerShdw>
                </a:effectLst>
              </a:rPr>
              <a:t>Meet </a:t>
            </a:r>
            <a:br>
              <a:rPr lang="en-US" sz="4000" dirty="0">
                <a:solidFill>
                  <a:schemeClr val="tx1">
                    <a:lumMod val="85000"/>
                    <a:lumOff val="15000"/>
                  </a:schemeClr>
                </a:solidFill>
                <a:effectLst>
                  <a:outerShdw blurRad="38100" dist="38100" dir="2700000" algn="tl">
                    <a:srgbClr val="000000">
                      <a:alpha val="43137"/>
                    </a:srgbClr>
                  </a:outerShdw>
                </a:effectLst>
              </a:rPr>
            </a:br>
            <a:r>
              <a:rPr lang="en-US" sz="4000" dirty="0">
                <a:solidFill>
                  <a:schemeClr val="tx1">
                    <a:lumMod val="85000"/>
                    <a:lumOff val="15000"/>
                  </a:schemeClr>
                </a:solidFill>
                <a:effectLst>
                  <a:outerShdw blurRad="38100" dist="38100" dir="2700000" algn="tl">
                    <a:srgbClr val="000000">
                      <a:alpha val="43137"/>
                    </a:srgbClr>
                  </a:outerShdw>
                </a:effectLst>
              </a:rPr>
              <a:t>the Team</a:t>
            </a:r>
          </a:p>
        </p:txBody>
      </p:sp>
    </p:spTree>
    <p:extLst>
      <p:ext uri="{BB962C8B-B14F-4D97-AF65-F5344CB8AC3E}">
        <p14:creationId xmlns:p14="http://schemas.microsoft.com/office/powerpoint/2010/main" val="1875087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55163-A1FB-43B2-AE88-A8839016052F}"/>
              </a:ext>
            </a:extLst>
          </p:cNvPr>
          <p:cNvSpPr>
            <a:spLocks noGrp="1"/>
          </p:cNvSpPr>
          <p:nvPr>
            <p:ph type="title"/>
          </p:nvPr>
        </p:nvSpPr>
        <p:spPr/>
        <p:txBody>
          <a:bodyPr/>
          <a:lstStyle/>
          <a:p>
            <a:r>
              <a:rPr lang="en-US" dirty="0"/>
              <a:t>Core Value</a:t>
            </a:r>
          </a:p>
        </p:txBody>
      </p:sp>
      <p:sp>
        <p:nvSpPr>
          <p:cNvPr id="3" name="Content Placeholder 2">
            <a:extLst>
              <a:ext uri="{FF2B5EF4-FFF2-40B4-BE49-F238E27FC236}">
                <a16:creationId xmlns:a16="http://schemas.microsoft.com/office/drawing/2014/main" id="{518173DE-CAF6-4D7F-817B-8F3D44D66298}"/>
              </a:ext>
            </a:extLst>
          </p:cNvPr>
          <p:cNvSpPr>
            <a:spLocks noGrp="1"/>
          </p:cNvSpPr>
          <p:nvPr>
            <p:ph idx="1"/>
          </p:nvPr>
        </p:nvSpPr>
        <p:spPr/>
        <p:txBody>
          <a:bodyPr>
            <a:normAutofit/>
          </a:bodyPr>
          <a:lstStyle/>
          <a:p>
            <a:r>
              <a:rPr lang="en-US" sz="4800" i="1" dirty="0"/>
              <a:t>A core value is the fundamental belief of a person. This guiding principle dictates behavior and can help people understand the difference between right and wrong – These can be expressed using one or two words.</a:t>
            </a:r>
            <a:endParaRPr lang="en-US" sz="4800" dirty="0"/>
          </a:p>
        </p:txBody>
      </p:sp>
    </p:spTree>
    <p:extLst>
      <p:ext uri="{BB962C8B-B14F-4D97-AF65-F5344CB8AC3E}">
        <p14:creationId xmlns:p14="http://schemas.microsoft.com/office/powerpoint/2010/main" val="1618511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462985" y="190489"/>
            <a:ext cx="5119415" cy="993557"/>
          </a:xfrm>
        </p:spPr>
        <p:txBody>
          <a:bodyPr>
            <a:normAutofit/>
          </a:bodyPr>
          <a:lstStyle/>
          <a:p>
            <a:r>
              <a:rPr lang="en-US" sz="5400" b="1" dirty="0"/>
              <a:t>Why Core Values? </a:t>
            </a:r>
          </a:p>
        </p:txBody>
      </p:sp>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462985" y="1184046"/>
            <a:ext cx="5500416" cy="4917659"/>
          </a:xfrm>
          <a:solidFill>
            <a:schemeClr val="bg1"/>
          </a:solidFill>
        </p:spPr>
        <p:txBody>
          <a:bodyPr>
            <a:normAutofit/>
          </a:bodyPr>
          <a:lstStyle/>
          <a:p>
            <a:pPr lvl="0"/>
            <a:r>
              <a:rPr lang="en-US" sz="4000" dirty="0"/>
              <a:t>Values are at the core of relationships, community and solidarity</a:t>
            </a:r>
          </a:p>
          <a:p>
            <a:pPr lvl="0"/>
            <a:r>
              <a:rPr lang="en-US" sz="4000" dirty="0"/>
              <a:t>People “join” with their values and their values and SHARED values keep people together in tough times.</a:t>
            </a:r>
          </a:p>
          <a:p>
            <a:endParaRPr lang="en-US" dirty="0"/>
          </a:p>
        </p:txBody>
      </p:sp>
      <p:pic>
        <p:nvPicPr>
          <p:cNvPr id="1028" name="Picture 4" descr="Image result for core value">
            <a:extLst>
              <a:ext uri="{FF2B5EF4-FFF2-40B4-BE49-F238E27FC236}">
                <a16:creationId xmlns:a16="http://schemas.microsoft.com/office/drawing/2014/main" id="{FEB37E73-1543-4016-9544-33ADDBFDB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400" y="939803"/>
            <a:ext cx="6056585" cy="4937314"/>
          </a:xfrm>
          <a:prstGeom prst="rect">
            <a:avLst/>
          </a:prstGeom>
          <a:noFill/>
          <a:extLst>
            <a:ext uri="{909E8E84-426E-40DD-AFC4-6F175D3DCCD1}">
              <a14:hiddenFill xmlns:a14="http://schemas.microsoft.com/office/drawing/2010/main">
                <a:solidFill>
                  <a:srgbClr val="FFFFFF"/>
                </a:solidFill>
              </a14:hiddenFill>
            </a:ext>
          </a:extLst>
        </p:spPr>
      </p:pic>
      <p:sp>
        <p:nvSpPr>
          <p:cNvPr id="4" name="Isosceles Triangle 3">
            <a:extLst>
              <a:ext uri="{FF2B5EF4-FFF2-40B4-BE49-F238E27FC236}">
                <a16:creationId xmlns:a16="http://schemas.microsoft.com/office/drawing/2014/main" id="{BEA45081-9604-4746-9E30-60BAE837E36A}"/>
              </a:ext>
            </a:extLst>
          </p:cNvPr>
          <p:cNvSpPr/>
          <p:nvPr/>
        </p:nvSpPr>
        <p:spPr>
          <a:xfrm rot="1080977">
            <a:off x="5406374" y="2315293"/>
            <a:ext cx="1096284" cy="1214493"/>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2305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C74C2-301F-4E39-9FE1-60EB79607EB7}"/>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dirty="0" smtClean="0">
                <a:solidFill>
                  <a:schemeClr val="tx1">
                    <a:lumMod val="85000"/>
                    <a:lumOff val="15000"/>
                  </a:schemeClr>
                </a:solidFill>
              </a:rPr>
              <a:t>Katie and Todd </a:t>
            </a:r>
            <a:endParaRPr lang="en-US" sz="6600" dirty="0">
              <a:solidFill>
                <a:schemeClr val="tx1">
                  <a:lumMod val="85000"/>
                  <a:lumOff val="15000"/>
                </a:schemeClr>
              </a:solidFill>
            </a:endParaRPr>
          </a:p>
        </p:txBody>
      </p:sp>
      <p:pic>
        <p:nvPicPr>
          <p:cNvPr id="1026" name="Picture 2" descr="Image result for why">
            <a:extLst>
              <a:ext uri="{FF2B5EF4-FFF2-40B4-BE49-F238E27FC236}">
                <a16:creationId xmlns:a16="http://schemas.microsoft.com/office/drawing/2014/main" id="{EE1DB582-C795-4E33-9335-5710F6BB24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4782" y="1303380"/>
            <a:ext cx="6912217" cy="404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3076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Organizing 2 Bargain Campaign Plan</a:t>
            </a:r>
            <a:endParaRPr lang="en-US" dirty="0"/>
          </a:p>
        </p:txBody>
      </p:sp>
      <p:sp>
        <p:nvSpPr>
          <p:cNvPr id="3" name="Content Placeholder 2"/>
          <p:cNvSpPr>
            <a:spLocks noGrp="1"/>
          </p:cNvSpPr>
          <p:nvPr>
            <p:ph idx="1"/>
          </p:nvPr>
        </p:nvSpPr>
        <p:spPr>
          <a:xfrm>
            <a:off x="1097280" y="1429789"/>
            <a:ext cx="7478549" cy="4439305"/>
          </a:xfrm>
        </p:spPr>
        <p:txBody>
          <a:bodyPr>
            <a:normAutofit/>
          </a:bodyPr>
          <a:lstStyle/>
          <a:p>
            <a:r>
              <a:rPr lang="en-US" sz="3600" dirty="0" smtClean="0"/>
              <a:t>What are our goals</a:t>
            </a:r>
            <a:r>
              <a:rPr lang="en-US" sz="3600" dirty="0"/>
              <a:t>, and timeline, and </a:t>
            </a:r>
            <a:r>
              <a:rPr lang="en-US" sz="3600" dirty="0" smtClean="0"/>
              <a:t>expectations?</a:t>
            </a:r>
            <a:endParaRPr lang="en-US" sz="3600" dirty="0"/>
          </a:p>
          <a:p>
            <a:r>
              <a:rPr lang="en-US" sz="3600" dirty="0" smtClean="0"/>
              <a:t>What </a:t>
            </a:r>
            <a:r>
              <a:rPr lang="en-US" sz="3600" dirty="0"/>
              <a:t>are the opportunities to build your locals?</a:t>
            </a:r>
          </a:p>
          <a:p>
            <a:r>
              <a:rPr lang="en-US" sz="3600" dirty="0" smtClean="0"/>
              <a:t>What </a:t>
            </a:r>
            <a:r>
              <a:rPr lang="en-US" sz="3600" dirty="0"/>
              <a:t>are our roles in making this happen </a:t>
            </a:r>
            <a:r>
              <a:rPr lang="en-US" sz="3600" dirty="0" smtClean="0"/>
              <a:t>(</a:t>
            </a:r>
            <a:r>
              <a:rPr lang="en-US" sz="3600" dirty="0"/>
              <a:t>managers, communications, and field)?</a:t>
            </a:r>
          </a:p>
        </p:txBody>
      </p:sp>
      <p:pic>
        <p:nvPicPr>
          <p:cNvPr id="5" name="Picture 4"/>
          <p:cNvPicPr>
            <a:picLocks noChangeAspect="1"/>
          </p:cNvPicPr>
          <p:nvPr/>
        </p:nvPicPr>
        <p:blipFill>
          <a:blip r:embed="rId2"/>
          <a:stretch>
            <a:fillRect/>
          </a:stretch>
        </p:blipFill>
        <p:spPr>
          <a:xfrm>
            <a:off x="9209893" y="1784413"/>
            <a:ext cx="3066445" cy="3080134"/>
          </a:xfrm>
          <a:prstGeom prst="rect">
            <a:avLst/>
          </a:prstGeom>
        </p:spPr>
      </p:pic>
    </p:spTree>
    <p:extLst>
      <p:ext uri="{BB962C8B-B14F-4D97-AF65-F5344CB8AC3E}">
        <p14:creationId xmlns:p14="http://schemas.microsoft.com/office/powerpoint/2010/main" val="17779590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1344) 4 Tier Red &amp; Black Topsy Turvy Cake - ABC Cake Shop &amp; Bak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8324" y="328407"/>
            <a:ext cx="5715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0853" y="-254928"/>
            <a:ext cx="10058400" cy="1450757"/>
          </a:xfrm>
        </p:spPr>
        <p:txBody>
          <a:bodyPr/>
          <a:lstStyle/>
          <a:p>
            <a:r>
              <a:rPr lang="en-US" dirty="0" smtClean="0"/>
              <a:t>Tiers of Readiness to Bargain </a:t>
            </a:r>
            <a:endParaRPr lang="en-US" dirty="0"/>
          </a:p>
        </p:txBody>
      </p:sp>
      <p:sp>
        <p:nvSpPr>
          <p:cNvPr id="3" name="Content Placeholder 2"/>
          <p:cNvSpPr>
            <a:spLocks noGrp="1"/>
          </p:cNvSpPr>
          <p:nvPr>
            <p:ph idx="1"/>
          </p:nvPr>
        </p:nvSpPr>
        <p:spPr>
          <a:xfrm>
            <a:off x="1097280" y="1429789"/>
            <a:ext cx="5211044" cy="4439305"/>
          </a:xfrm>
        </p:spPr>
        <p:txBody>
          <a:bodyPr>
            <a:normAutofit/>
          </a:bodyPr>
          <a:lstStyle/>
          <a:p>
            <a:endParaRPr lang="en-US" dirty="0"/>
          </a:p>
          <a:p>
            <a:pPr lvl="1"/>
            <a:r>
              <a:rPr lang="en-US" sz="4800" dirty="0"/>
              <a:t>Lighthouse </a:t>
            </a:r>
            <a:r>
              <a:rPr lang="en-US" sz="4800" dirty="0" smtClean="0"/>
              <a:t>Locals</a:t>
            </a:r>
            <a:endParaRPr lang="en-US" sz="4800" dirty="0"/>
          </a:p>
          <a:p>
            <a:pPr lvl="1"/>
            <a:r>
              <a:rPr lang="en-US" sz="4800" dirty="0"/>
              <a:t>Leadership </a:t>
            </a:r>
            <a:r>
              <a:rPr lang="en-US" sz="4800" dirty="0" smtClean="0"/>
              <a:t>Locals</a:t>
            </a:r>
            <a:endParaRPr lang="en-US" sz="4800" dirty="0"/>
          </a:p>
          <a:p>
            <a:pPr lvl="1"/>
            <a:r>
              <a:rPr lang="en-US" sz="4800" dirty="0"/>
              <a:t>List </a:t>
            </a:r>
            <a:r>
              <a:rPr lang="en-US" sz="4800" dirty="0" smtClean="0"/>
              <a:t>Locals</a:t>
            </a:r>
          </a:p>
          <a:p>
            <a:pPr lvl="1"/>
            <a:r>
              <a:rPr lang="en-US" sz="4800" dirty="0" smtClean="0"/>
              <a:t>Latent Locals </a:t>
            </a:r>
            <a:endParaRPr lang="en-US" sz="4800" dirty="0"/>
          </a:p>
        </p:txBody>
      </p:sp>
    </p:spTree>
    <p:extLst>
      <p:ext uri="{BB962C8B-B14F-4D97-AF65-F5344CB8AC3E}">
        <p14:creationId xmlns:p14="http://schemas.microsoft.com/office/powerpoint/2010/main" val="30895310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Breakout Time – 30 Minutes</a:t>
            </a:r>
            <a:endParaRPr lang="en-US" dirty="0"/>
          </a:p>
        </p:txBody>
      </p:sp>
      <p:sp>
        <p:nvSpPr>
          <p:cNvPr id="3" name="Content Placeholder 2"/>
          <p:cNvSpPr>
            <a:spLocks noGrp="1"/>
          </p:cNvSpPr>
          <p:nvPr>
            <p:ph idx="1"/>
          </p:nvPr>
        </p:nvSpPr>
        <p:spPr>
          <a:xfrm>
            <a:off x="452761" y="1429789"/>
            <a:ext cx="10702919" cy="4439305"/>
          </a:xfrm>
        </p:spPr>
        <p:txBody>
          <a:bodyPr>
            <a:normAutofit/>
          </a:bodyPr>
          <a:lstStyle/>
          <a:p>
            <a:r>
              <a:rPr lang="en-US" sz="2800" dirty="0" smtClean="0"/>
              <a:t>Working with your colleagues, grouped by NEA Organizer, take a look at the Four Tiers of Readiness to Bargain Document. You and your team are going to need to add measurable descriptors for each of the tiers that might include membership density, leadership density, engagement measures – and anything else that will help you as a team  “diagnose” what level your locals or worksites are at.    </a:t>
            </a:r>
          </a:p>
          <a:p>
            <a:endParaRPr lang="en-US" sz="2800" dirty="0" smtClean="0"/>
          </a:p>
          <a:p>
            <a:r>
              <a:rPr lang="en-US" sz="2800" dirty="0" smtClean="0"/>
              <a:t>This work will be ongoing,  think of this time as a beginning point of conversation with your colleagues to make a document you will use together often to monitor your progress and inform your next steps.  </a:t>
            </a:r>
            <a:endParaRPr lang="en-US" sz="2800" dirty="0"/>
          </a:p>
        </p:txBody>
      </p:sp>
    </p:spTree>
    <p:extLst>
      <p:ext uri="{BB962C8B-B14F-4D97-AF65-F5344CB8AC3E}">
        <p14:creationId xmlns:p14="http://schemas.microsoft.com/office/powerpoint/2010/main" val="2553491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1344) 4 Tier Red &amp; Black Topsy Turvy Cake - ABC Cake Shop &amp; Bak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8324" y="328407"/>
            <a:ext cx="5715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0853" y="-254928"/>
            <a:ext cx="10058400" cy="1450757"/>
          </a:xfrm>
        </p:spPr>
        <p:txBody>
          <a:bodyPr/>
          <a:lstStyle/>
          <a:p>
            <a:r>
              <a:rPr lang="en-US" dirty="0" smtClean="0"/>
              <a:t>Debrief </a:t>
            </a:r>
            <a:endParaRPr lang="en-US" dirty="0"/>
          </a:p>
        </p:txBody>
      </p:sp>
      <p:sp>
        <p:nvSpPr>
          <p:cNvPr id="3" name="Content Placeholder 2"/>
          <p:cNvSpPr>
            <a:spLocks noGrp="1"/>
          </p:cNvSpPr>
          <p:nvPr>
            <p:ph idx="1"/>
          </p:nvPr>
        </p:nvSpPr>
        <p:spPr>
          <a:xfrm>
            <a:off x="1097280" y="1429789"/>
            <a:ext cx="5211044" cy="4439305"/>
          </a:xfrm>
        </p:spPr>
        <p:txBody>
          <a:bodyPr>
            <a:normAutofit/>
          </a:bodyPr>
          <a:lstStyle/>
          <a:p>
            <a:endParaRPr lang="en-US" dirty="0"/>
          </a:p>
          <a:p>
            <a:pPr lvl="1"/>
            <a:r>
              <a:rPr lang="en-US" sz="4800" dirty="0"/>
              <a:t>Lighthouse </a:t>
            </a:r>
            <a:r>
              <a:rPr lang="en-US" sz="4800" dirty="0" smtClean="0"/>
              <a:t>Locals</a:t>
            </a:r>
            <a:endParaRPr lang="en-US" sz="4800" dirty="0"/>
          </a:p>
          <a:p>
            <a:pPr lvl="1"/>
            <a:r>
              <a:rPr lang="en-US" sz="4800" dirty="0"/>
              <a:t>Leadership </a:t>
            </a:r>
            <a:r>
              <a:rPr lang="en-US" sz="4800" dirty="0" smtClean="0"/>
              <a:t>Locals</a:t>
            </a:r>
            <a:endParaRPr lang="en-US" sz="4800" dirty="0"/>
          </a:p>
          <a:p>
            <a:pPr lvl="1"/>
            <a:r>
              <a:rPr lang="en-US" sz="4800" dirty="0"/>
              <a:t>List </a:t>
            </a:r>
            <a:r>
              <a:rPr lang="en-US" sz="4800" dirty="0" smtClean="0"/>
              <a:t>Locals</a:t>
            </a:r>
          </a:p>
          <a:p>
            <a:pPr lvl="1"/>
            <a:r>
              <a:rPr lang="en-US" sz="4800" dirty="0" smtClean="0"/>
              <a:t>Latent Locals </a:t>
            </a:r>
            <a:endParaRPr lang="en-US" sz="4800" dirty="0"/>
          </a:p>
        </p:txBody>
      </p:sp>
    </p:spTree>
    <p:extLst>
      <p:ext uri="{BB962C8B-B14F-4D97-AF65-F5344CB8AC3E}">
        <p14:creationId xmlns:p14="http://schemas.microsoft.com/office/powerpoint/2010/main" val="40794971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BDA1C-D1A8-4817-8F55-5D928DF40CA7}"/>
              </a:ext>
            </a:extLst>
          </p:cNvPr>
          <p:cNvSpPr>
            <a:spLocks noGrp="1"/>
          </p:cNvSpPr>
          <p:nvPr>
            <p:ph type="title"/>
          </p:nvPr>
        </p:nvSpPr>
        <p:spPr/>
        <p:txBody>
          <a:bodyPr/>
          <a:lstStyle/>
          <a:p>
            <a:r>
              <a:rPr lang="en-US" dirty="0"/>
              <a:t>Pre- Meeting Reading Roundup</a:t>
            </a:r>
          </a:p>
        </p:txBody>
      </p:sp>
      <p:sp>
        <p:nvSpPr>
          <p:cNvPr id="3" name="Content Placeholder 2">
            <a:extLst>
              <a:ext uri="{FF2B5EF4-FFF2-40B4-BE49-F238E27FC236}">
                <a16:creationId xmlns:a16="http://schemas.microsoft.com/office/drawing/2014/main" id="{D60307CB-35FA-4FEC-BC9B-9C93DC511903}"/>
              </a:ext>
            </a:extLst>
          </p:cNvPr>
          <p:cNvSpPr>
            <a:spLocks noGrp="1"/>
          </p:cNvSpPr>
          <p:nvPr>
            <p:ph idx="1"/>
          </p:nvPr>
        </p:nvSpPr>
        <p:spPr/>
        <p:txBody>
          <a:bodyPr/>
          <a:lstStyle/>
          <a:p>
            <a:r>
              <a:rPr lang="en-US" sz="4400" dirty="0" smtClean="0"/>
              <a:t>1. The Power of Deep Organizing</a:t>
            </a:r>
            <a:endParaRPr lang="en-US" sz="4400" dirty="0"/>
          </a:p>
          <a:p>
            <a:r>
              <a:rPr lang="en-US" sz="4400" dirty="0" smtClean="0"/>
              <a:t>2. Services </a:t>
            </a:r>
            <a:r>
              <a:rPr lang="en-US" sz="4400" dirty="0"/>
              <a:t>are Bad for People</a:t>
            </a:r>
          </a:p>
          <a:p>
            <a:r>
              <a:rPr lang="en-US" sz="4400" dirty="0" smtClean="0"/>
              <a:t>3. How </a:t>
            </a:r>
            <a:r>
              <a:rPr lang="en-US" sz="4400" dirty="0"/>
              <a:t>Organizations Develop Activists</a:t>
            </a:r>
          </a:p>
          <a:p>
            <a:endParaRPr lang="en-US" dirty="0"/>
          </a:p>
        </p:txBody>
      </p:sp>
      <p:pic>
        <p:nvPicPr>
          <p:cNvPr id="4" name="Picture 2" descr="Image result for puzzle">
            <a:extLst>
              <a:ext uri="{FF2B5EF4-FFF2-40B4-BE49-F238E27FC236}">
                <a16:creationId xmlns:a16="http://schemas.microsoft.com/office/drawing/2014/main" id="{C291724A-0A45-4EE8-9371-1596E23E82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92" r="29412" b="1"/>
          <a:stretch/>
        </p:blipFill>
        <p:spPr bwMode="auto">
          <a:xfrm>
            <a:off x="10026994" y="2510894"/>
            <a:ext cx="2165006" cy="3698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135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BCEBB-238F-4019-A8B5-FFB68A652E2E}"/>
              </a:ext>
            </a:extLst>
          </p:cNvPr>
          <p:cNvSpPr>
            <a:spLocks noGrp="1"/>
          </p:cNvSpPr>
          <p:nvPr>
            <p:ph type="title"/>
          </p:nvPr>
        </p:nvSpPr>
        <p:spPr>
          <a:xfrm>
            <a:off x="4005778" y="109719"/>
            <a:ext cx="6574972" cy="757126"/>
          </a:xfrm>
        </p:spPr>
        <p:txBody>
          <a:bodyPr>
            <a:normAutofit/>
          </a:bodyPr>
          <a:lstStyle/>
          <a:p>
            <a:r>
              <a:rPr lang="en-US" dirty="0" smtClean="0"/>
              <a:t>Breakout – 15 Minutes</a:t>
            </a:r>
            <a:endParaRPr lang="en-US" dirty="0"/>
          </a:p>
        </p:txBody>
      </p:sp>
      <p:pic>
        <p:nvPicPr>
          <p:cNvPr id="3074" name="Picture 2" descr="Image result for puzzle">
            <a:extLst>
              <a:ext uri="{FF2B5EF4-FFF2-40B4-BE49-F238E27FC236}">
                <a16:creationId xmlns:a16="http://schemas.microsoft.com/office/drawing/2014/main" id="{878F519E-9C7B-40B4-A02E-2F6A382CD9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92" r="29412" b="1"/>
          <a:stretch/>
        </p:blipFill>
        <p:spPr bwMode="auto">
          <a:xfrm>
            <a:off x="0" y="109719"/>
            <a:ext cx="3643528" cy="622459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0AED945-1C85-48F2-AA5E-96828CB3F50C}"/>
              </a:ext>
            </a:extLst>
          </p:cNvPr>
          <p:cNvSpPr>
            <a:spLocks noGrp="1"/>
          </p:cNvSpPr>
          <p:nvPr>
            <p:ph idx="1"/>
          </p:nvPr>
        </p:nvSpPr>
        <p:spPr>
          <a:xfrm>
            <a:off x="3643528" y="1043094"/>
            <a:ext cx="8420668" cy="5291222"/>
          </a:xfrm>
          <a:solidFill>
            <a:schemeClr val="bg1"/>
          </a:solidFill>
        </p:spPr>
        <p:txBody>
          <a:bodyPr>
            <a:normAutofit lnSpcReduction="10000"/>
          </a:bodyPr>
          <a:lstStyle/>
          <a:p>
            <a:r>
              <a:rPr lang="en-US" sz="3200" b="1" dirty="0" smtClean="0"/>
              <a:t>Configuration -</a:t>
            </a:r>
            <a:r>
              <a:rPr lang="en-US" sz="3200" dirty="0" smtClean="0"/>
              <a:t>Random Zoom Rooms of 3 </a:t>
            </a:r>
          </a:p>
          <a:p>
            <a:r>
              <a:rPr lang="en-US" sz="3200" dirty="0" smtClean="0"/>
              <a:t>Each person will be either article 1, 2, or 3 to focus 5 minutes of your comments on. </a:t>
            </a:r>
            <a:endParaRPr lang="en-US" sz="3200" dirty="0"/>
          </a:p>
          <a:p>
            <a:r>
              <a:rPr lang="en-US" sz="3200" b="1" dirty="0" smtClean="0"/>
              <a:t>In your Zoom Room Use YOUR 5 minutes to address</a:t>
            </a:r>
            <a:r>
              <a:rPr lang="en-US" sz="3200" dirty="0" smtClean="0"/>
              <a:t>:</a:t>
            </a:r>
            <a:endParaRPr lang="en-US" sz="3200" dirty="0"/>
          </a:p>
          <a:p>
            <a:pPr lvl="1">
              <a:buFont typeface="Arial" panose="020B0604020202020204" pitchFamily="34" charset="0"/>
              <a:buChar char="•"/>
            </a:pPr>
            <a:r>
              <a:rPr lang="en-US" sz="3200" dirty="0"/>
              <a:t>What would it take for my locals to be like the locals in this article? </a:t>
            </a:r>
          </a:p>
          <a:p>
            <a:pPr lvl="1">
              <a:buFont typeface="Arial" panose="020B0604020202020204" pitchFamily="34" charset="0"/>
              <a:buChar char="•"/>
            </a:pPr>
            <a:r>
              <a:rPr lang="en-US" sz="3200" dirty="0"/>
              <a:t>What would be my role in supporting the development of this example?</a:t>
            </a:r>
          </a:p>
          <a:p>
            <a:pPr lvl="1">
              <a:buFont typeface="Arial" panose="020B0604020202020204" pitchFamily="34" charset="0"/>
              <a:buChar char="•"/>
            </a:pPr>
            <a:r>
              <a:rPr lang="en-US" sz="3200" dirty="0"/>
              <a:t>What would I need to know and be able to do to implement this example?</a:t>
            </a:r>
          </a:p>
          <a:p>
            <a:endParaRPr lang="en-US" sz="1700" dirty="0"/>
          </a:p>
        </p:txBody>
      </p:sp>
    </p:spTree>
    <p:extLst>
      <p:ext uri="{BB962C8B-B14F-4D97-AF65-F5344CB8AC3E}">
        <p14:creationId xmlns:p14="http://schemas.microsoft.com/office/powerpoint/2010/main" val="29654015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BDA1C-D1A8-4817-8F55-5D928DF40CA7}"/>
              </a:ext>
            </a:extLst>
          </p:cNvPr>
          <p:cNvSpPr>
            <a:spLocks noGrp="1"/>
          </p:cNvSpPr>
          <p:nvPr>
            <p:ph type="title"/>
          </p:nvPr>
        </p:nvSpPr>
        <p:spPr/>
        <p:txBody>
          <a:bodyPr/>
          <a:lstStyle/>
          <a:p>
            <a:r>
              <a:rPr lang="en-US" dirty="0" smtClean="0"/>
              <a:t>Debrief</a:t>
            </a:r>
            <a:endParaRPr lang="en-US" dirty="0"/>
          </a:p>
        </p:txBody>
      </p:sp>
      <p:sp>
        <p:nvSpPr>
          <p:cNvPr id="3" name="Content Placeholder 2">
            <a:extLst>
              <a:ext uri="{FF2B5EF4-FFF2-40B4-BE49-F238E27FC236}">
                <a16:creationId xmlns:a16="http://schemas.microsoft.com/office/drawing/2014/main" id="{D60307CB-35FA-4FEC-BC9B-9C93DC511903}"/>
              </a:ext>
            </a:extLst>
          </p:cNvPr>
          <p:cNvSpPr>
            <a:spLocks noGrp="1"/>
          </p:cNvSpPr>
          <p:nvPr>
            <p:ph idx="1"/>
          </p:nvPr>
        </p:nvSpPr>
        <p:spPr/>
        <p:txBody>
          <a:bodyPr/>
          <a:lstStyle/>
          <a:p>
            <a:r>
              <a:rPr lang="en-US" sz="4400" dirty="0" smtClean="0"/>
              <a:t>1. The Power of Deep Organizing</a:t>
            </a:r>
            <a:endParaRPr lang="en-US" sz="4400" dirty="0"/>
          </a:p>
          <a:p>
            <a:r>
              <a:rPr lang="en-US" sz="4400" dirty="0" smtClean="0"/>
              <a:t>2. Services </a:t>
            </a:r>
            <a:r>
              <a:rPr lang="en-US" sz="4400" dirty="0"/>
              <a:t>are Bad for People</a:t>
            </a:r>
          </a:p>
          <a:p>
            <a:r>
              <a:rPr lang="en-US" sz="4400" dirty="0" smtClean="0"/>
              <a:t>3. How </a:t>
            </a:r>
            <a:r>
              <a:rPr lang="en-US" sz="4400" dirty="0"/>
              <a:t>Organizations Develop Activists</a:t>
            </a:r>
          </a:p>
          <a:p>
            <a:endParaRPr lang="en-US" dirty="0"/>
          </a:p>
        </p:txBody>
      </p:sp>
      <p:pic>
        <p:nvPicPr>
          <p:cNvPr id="4" name="Picture 2" descr="Image result for puzzle">
            <a:extLst>
              <a:ext uri="{FF2B5EF4-FFF2-40B4-BE49-F238E27FC236}">
                <a16:creationId xmlns:a16="http://schemas.microsoft.com/office/drawing/2014/main" id="{C291724A-0A45-4EE8-9371-1596E23E82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92" r="29412" b="1"/>
          <a:stretch/>
        </p:blipFill>
        <p:spPr bwMode="auto">
          <a:xfrm>
            <a:off x="10026994" y="2510894"/>
            <a:ext cx="2165006" cy="3698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5445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76DD0-4CF9-43A9-B04C-912B95B5DD07}"/>
              </a:ext>
            </a:extLst>
          </p:cNvPr>
          <p:cNvSpPr>
            <a:spLocks noGrp="1"/>
          </p:cNvSpPr>
          <p:nvPr>
            <p:ph type="title"/>
          </p:nvPr>
        </p:nvSpPr>
        <p:spPr>
          <a:xfrm>
            <a:off x="7699403" y="1164131"/>
            <a:ext cx="4227934" cy="5943600"/>
          </a:xfrm>
        </p:spPr>
        <p:txBody>
          <a:bodyPr anchor="ctr">
            <a:normAutofit fontScale="90000"/>
          </a:bodyPr>
          <a:lstStyle/>
          <a:p>
            <a:pPr algn="ctr"/>
            <a:r>
              <a:rPr lang="en-US" dirty="0"/>
              <a:t>Where is the power, visibility and accountability:</a:t>
            </a:r>
            <a:br>
              <a:rPr lang="en-US" dirty="0"/>
            </a:br>
            <a:r>
              <a:rPr lang="en-US" dirty="0"/>
              <a:t/>
            </a:r>
            <a:br>
              <a:rPr lang="en-US" dirty="0"/>
            </a:br>
            <a:r>
              <a:rPr lang="en-US" dirty="0"/>
              <a:t>Affiliate?</a:t>
            </a:r>
            <a:br>
              <a:rPr lang="en-US" dirty="0"/>
            </a:br>
            <a:r>
              <a:rPr lang="en-US" dirty="0"/>
              <a:t>UniServ Staff?</a:t>
            </a:r>
            <a:br>
              <a:rPr lang="en-US" dirty="0"/>
            </a:br>
            <a:r>
              <a:rPr lang="en-US" dirty="0"/>
              <a:t>Member</a:t>
            </a:r>
            <a:r>
              <a:rPr lang="en-US" dirty="0" smtClean="0"/>
              <a:t>?</a:t>
            </a:r>
            <a:r>
              <a:rPr lang="en-US" dirty="0"/>
              <a:t/>
            </a:r>
            <a:br>
              <a:rPr lang="en-US" dirty="0"/>
            </a:br>
            <a:r>
              <a:rPr lang="en-US" dirty="0"/>
              <a:t/>
            </a:r>
            <a:br>
              <a:rPr lang="en-US" dirty="0"/>
            </a:br>
            <a:endParaRPr lang="en-US" dirty="0"/>
          </a:p>
        </p:txBody>
      </p:sp>
      <p:graphicFrame>
        <p:nvGraphicFramePr>
          <p:cNvPr id="5" name="Content Placeholder 2">
            <a:extLst>
              <a:ext uri="{FF2B5EF4-FFF2-40B4-BE49-F238E27FC236}">
                <a16:creationId xmlns:a16="http://schemas.microsoft.com/office/drawing/2014/main" id="{05D7EBF8-1862-4198-8022-1356D3DF7E24}"/>
              </a:ext>
            </a:extLst>
          </p:cNvPr>
          <p:cNvGraphicFramePr>
            <a:graphicFrameLocks noGrp="1"/>
          </p:cNvGraphicFramePr>
          <p:nvPr>
            <p:ph idx="1"/>
            <p:extLst/>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8833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59CFF-53A5-43B9-9F35-7C41BFC8621C}"/>
              </a:ext>
            </a:extLst>
          </p:cNvPr>
          <p:cNvSpPr>
            <a:spLocks noGrp="1"/>
          </p:cNvSpPr>
          <p:nvPr>
            <p:ph type="title"/>
          </p:nvPr>
        </p:nvSpPr>
        <p:spPr/>
        <p:txBody>
          <a:bodyPr/>
          <a:lstStyle/>
          <a:p>
            <a:r>
              <a:rPr lang="en-US" dirty="0"/>
              <a:t>From our reading…</a:t>
            </a:r>
          </a:p>
        </p:txBody>
      </p:sp>
      <p:sp>
        <p:nvSpPr>
          <p:cNvPr id="3" name="Content Placeholder 2">
            <a:extLst>
              <a:ext uri="{FF2B5EF4-FFF2-40B4-BE49-F238E27FC236}">
                <a16:creationId xmlns:a16="http://schemas.microsoft.com/office/drawing/2014/main" id="{FF5E578F-FAAC-4AEE-BC46-C33E5A5B968E}"/>
              </a:ext>
            </a:extLst>
          </p:cNvPr>
          <p:cNvSpPr>
            <a:spLocks noGrp="1"/>
          </p:cNvSpPr>
          <p:nvPr>
            <p:ph idx="1"/>
          </p:nvPr>
        </p:nvSpPr>
        <p:spPr>
          <a:xfrm>
            <a:off x="300251" y="1596788"/>
            <a:ext cx="11450471" cy="4653887"/>
          </a:xfrm>
        </p:spPr>
        <p:txBody>
          <a:bodyPr>
            <a:normAutofit/>
          </a:bodyPr>
          <a:lstStyle/>
          <a:p>
            <a:r>
              <a:rPr lang="en-US" sz="4000" i="1" dirty="0"/>
              <a:t>“ The professional/client model is a superior versus inferior, or dominant versus submissive relationship. While well-run services have their place. they are never going to empower neighborhoods. ln fact. when analyzing communities, you'll find that the more services there are in the neighborhood, the less power that community has to control its future.” </a:t>
            </a:r>
          </a:p>
          <a:p>
            <a:pPr algn="r"/>
            <a:r>
              <a:rPr lang="en-US" sz="2800" i="1" dirty="0"/>
              <a:t>-Services are Bad for People</a:t>
            </a:r>
            <a:endParaRPr lang="en-US" sz="2800" dirty="0"/>
          </a:p>
          <a:p>
            <a:endParaRPr lang="en-US" dirty="0"/>
          </a:p>
        </p:txBody>
      </p:sp>
    </p:spTree>
    <p:extLst>
      <p:ext uri="{BB962C8B-B14F-4D97-AF65-F5344CB8AC3E}">
        <p14:creationId xmlns:p14="http://schemas.microsoft.com/office/powerpoint/2010/main" val="3282440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1821" y="3812954"/>
            <a:ext cx="6465287" cy="2448034"/>
          </a:xfrm>
        </p:spPr>
        <p:txBody>
          <a:bodyPr vert="horz" lIns="91440" tIns="45720" rIns="91440" bIns="45720" rtlCol="0" anchor="b">
            <a:normAutofit/>
          </a:bodyPr>
          <a:lstStyle/>
          <a:p>
            <a:r>
              <a:rPr lang="en-US" sz="5000" dirty="0">
                <a:solidFill>
                  <a:srgbClr val="FFFFFF"/>
                </a:solidFill>
              </a:rPr>
              <a:t>Which represents how you handle grievances?</a:t>
            </a:r>
            <a:br>
              <a:rPr lang="en-US" sz="5000" dirty="0">
                <a:solidFill>
                  <a:srgbClr val="FFFFFF"/>
                </a:solidFill>
              </a:rPr>
            </a:br>
            <a:r>
              <a:rPr lang="en-US" sz="5000" dirty="0">
                <a:solidFill>
                  <a:srgbClr val="FFFFFF"/>
                </a:solidFill>
              </a:rPr>
              <a:t>Pg. 23</a:t>
            </a:r>
          </a:p>
        </p:txBody>
      </p:sp>
      <p:pic>
        <p:nvPicPr>
          <p:cNvPr id="10242" name="Picture 2" descr="http://www.centralvendingservices.com/pics/soda/coke_machine_350x572.jpg"/>
          <p:cNvPicPr>
            <a:picLocks noChangeAspect="1" noChangeArrowheads="1"/>
          </p:cNvPicPr>
          <p:nvPr/>
        </p:nvPicPr>
        <p:blipFill rotWithShape="1">
          <a:blip r:embed="rId2">
            <a:extLst>
              <a:ext uri="{28A0092B-C50C-407E-A947-70E740481C1C}">
                <a14:useLocalDpi xmlns:a14="http://schemas.microsoft.com/office/drawing/2010/main" val="0"/>
              </a:ext>
            </a:extLst>
          </a:blip>
          <a:srcRect t="3558" r="2" b="2339"/>
          <a:stretch/>
        </p:blipFill>
        <p:spPr bwMode="auto">
          <a:xfrm>
            <a:off x="317635" y="321733"/>
            <a:ext cx="4160452" cy="621453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ce0ijuan.cloudimg.io/s/crop/875x400/https:/static.clark.com/clark-howard_110781061.jpg"/>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2" b="8894"/>
          <a:stretch/>
        </p:blipFill>
        <p:spPr bwMode="auto">
          <a:xfrm>
            <a:off x="4654296" y="299363"/>
            <a:ext cx="7217085" cy="300818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52976DD0-4CF9-43A9-B04C-912B95B5DD07}"/>
              </a:ext>
            </a:extLst>
          </p:cNvPr>
          <p:cNvSpPr txBox="1">
            <a:spLocks/>
          </p:cNvSpPr>
          <p:nvPr/>
        </p:nvSpPr>
        <p:spPr>
          <a:xfrm>
            <a:off x="4654296" y="3812953"/>
            <a:ext cx="7273041" cy="3294777"/>
          </a:xfrm>
          <a:prstGeom prst="rect">
            <a:avLst/>
          </a:prstGeom>
        </p:spPr>
        <p:txBody>
          <a:bodyPr vert="horz" lIns="91440" tIns="45720" rIns="91440" bIns="45720" rtlCol="0" anchor="ctr">
            <a:normAutofit fontScale="9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dirty="0" smtClean="0"/>
              <a:t>Are we a vending machine? </a:t>
            </a:r>
          </a:p>
          <a:p>
            <a:pPr algn="ctr"/>
            <a:endParaRPr lang="en-US" dirty="0"/>
          </a:p>
          <a:p>
            <a:pPr algn="ctr"/>
            <a:r>
              <a:rPr lang="en-US" dirty="0" smtClean="0"/>
              <a:t>Or are we a gym membership?</a:t>
            </a:r>
            <a:br>
              <a:rPr lang="en-US" dirty="0" smtClean="0"/>
            </a:br>
            <a:r>
              <a:rPr lang="en-US" dirty="0" smtClean="0"/>
              <a:t/>
            </a:r>
            <a:br>
              <a:rPr lang="en-US" dirty="0" smtClean="0"/>
            </a:br>
            <a:endParaRPr lang="en-US" dirty="0"/>
          </a:p>
        </p:txBody>
      </p:sp>
    </p:spTree>
    <p:extLst>
      <p:ext uri="{BB962C8B-B14F-4D97-AF65-F5344CB8AC3E}">
        <p14:creationId xmlns:p14="http://schemas.microsoft.com/office/powerpoint/2010/main" val="3457852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298861"/>
            <a:ext cx="4606776"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634000" y="640081"/>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675052"/>
            <a:ext cx="5076691" cy="4194042"/>
          </a:xfrm>
        </p:spPr>
        <p:txBody>
          <a:bodyPr>
            <a:noAutofit/>
          </a:bodyPr>
          <a:lstStyle/>
          <a:p>
            <a:r>
              <a:rPr lang="en-US" sz="3200" dirty="0"/>
              <a:t>Services are about individual power and credibility </a:t>
            </a:r>
          </a:p>
          <a:p>
            <a:r>
              <a:rPr lang="en-US" sz="3200" dirty="0"/>
              <a:t>Collectivize the services you provide to build power </a:t>
            </a:r>
          </a:p>
          <a:p>
            <a:r>
              <a:rPr lang="en-US" sz="3200" dirty="0"/>
              <a:t>Identify the trusted and respected leaders and coach them</a:t>
            </a:r>
          </a:p>
          <a:p>
            <a:r>
              <a:rPr lang="en-US" sz="3200" dirty="0"/>
              <a:t>You have to let the members lead – then they grow</a:t>
            </a:r>
          </a:p>
        </p:txBody>
      </p:sp>
      <p:cxnSp>
        <p:nvCxnSpPr>
          <p:cNvPr id="5" name="Straight Connector 4">
            <a:extLst>
              <a:ext uri="{FF2B5EF4-FFF2-40B4-BE49-F238E27FC236}">
                <a16:creationId xmlns:a16="http://schemas.microsoft.com/office/drawing/2014/main" id="{F4CA7590-B849-4730-8BCF-71F29702A52D}"/>
              </a:ext>
            </a:extLst>
          </p:cNvPr>
          <p:cNvCxnSpPr>
            <a:cxnSpLocks/>
          </p:cNvCxnSpPr>
          <p:nvPr/>
        </p:nvCxnSpPr>
        <p:spPr>
          <a:xfrm flipV="1">
            <a:off x="6440684" y="1342098"/>
            <a:ext cx="4671512" cy="80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70023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6F3B-EBFA-4198-931F-2EDE49CFBB25}"/>
              </a:ext>
            </a:extLst>
          </p:cNvPr>
          <p:cNvSpPr>
            <a:spLocks noGrp="1"/>
          </p:cNvSpPr>
          <p:nvPr>
            <p:ph type="title"/>
          </p:nvPr>
        </p:nvSpPr>
        <p:spPr/>
        <p:txBody>
          <a:bodyPr/>
          <a:lstStyle/>
          <a:p>
            <a:r>
              <a:rPr lang="en-US" dirty="0" smtClean="0"/>
              <a:t>Why do we focus on a campaign model?  </a:t>
            </a:r>
            <a:endParaRPr lang="en-US" dirty="0"/>
          </a:p>
        </p:txBody>
      </p:sp>
      <p:pic>
        <p:nvPicPr>
          <p:cNvPr id="5122" name="Picture 2" descr="Image result for campaign">
            <a:extLst>
              <a:ext uri="{FF2B5EF4-FFF2-40B4-BE49-F238E27FC236}">
                <a16:creationId xmlns:a16="http://schemas.microsoft.com/office/drawing/2014/main" id="{1897E065-F22E-484E-8154-3F5A86CA527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96824" y="1402892"/>
            <a:ext cx="4491864" cy="488747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grievance">
            <a:extLst>
              <a:ext uri="{FF2B5EF4-FFF2-40B4-BE49-F238E27FC236}">
                <a16:creationId xmlns:a16="http://schemas.microsoft.com/office/drawing/2014/main" id="{AAF3989F-804F-4C4F-9F85-7A516ADC3D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1998" y="1402892"/>
            <a:ext cx="4832941" cy="4887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8279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5B65F-78F2-46C3-AEE2-B528F1E4C043}"/>
              </a:ext>
            </a:extLst>
          </p:cNvPr>
          <p:cNvSpPr>
            <a:spLocks noGrp="1"/>
          </p:cNvSpPr>
          <p:nvPr>
            <p:ph type="title" idx="4294967295"/>
          </p:nvPr>
        </p:nvSpPr>
        <p:spPr>
          <a:xfrm>
            <a:off x="5980733" y="600213"/>
            <a:ext cx="5689600" cy="774700"/>
          </a:xfrm>
        </p:spPr>
        <p:txBody>
          <a:bodyPr>
            <a:normAutofit/>
          </a:bodyPr>
          <a:lstStyle/>
          <a:p>
            <a:r>
              <a:rPr lang="en-US" dirty="0"/>
              <a:t>Grievance</a:t>
            </a:r>
          </a:p>
        </p:txBody>
      </p:sp>
      <p:sp>
        <p:nvSpPr>
          <p:cNvPr id="3" name="Content Placeholder 2">
            <a:extLst>
              <a:ext uri="{FF2B5EF4-FFF2-40B4-BE49-F238E27FC236}">
                <a16:creationId xmlns:a16="http://schemas.microsoft.com/office/drawing/2014/main" id="{FE7DFD2C-19D7-4C65-A14D-6F8F87704459}"/>
              </a:ext>
            </a:extLst>
          </p:cNvPr>
          <p:cNvSpPr>
            <a:spLocks noGrp="1"/>
          </p:cNvSpPr>
          <p:nvPr>
            <p:ph idx="4294967295"/>
          </p:nvPr>
        </p:nvSpPr>
        <p:spPr>
          <a:xfrm>
            <a:off x="5980733" y="1374913"/>
            <a:ext cx="5883275" cy="4813300"/>
          </a:xfrm>
        </p:spPr>
        <p:txBody>
          <a:bodyPr>
            <a:normAutofit/>
          </a:bodyPr>
          <a:lstStyle/>
          <a:p>
            <a:r>
              <a:rPr lang="en-US" sz="2400" dirty="0"/>
              <a:t>Who is speaking, presenting, and doing the most talking/advocacy? </a:t>
            </a:r>
          </a:p>
          <a:p>
            <a:r>
              <a:rPr lang="en-US" sz="2400" dirty="0"/>
              <a:t>Direct, Staff-led Advocacy is the lowest form of member engagement and is most often invisible. </a:t>
            </a:r>
          </a:p>
          <a:p>
            <a:r>
              <a:rPr lang="en-US" sz="2400" dirty="0"/>
              <a:t>Well- organized worksites have a positive, visible union presence and members feel that they have the collective power to solve their problems. </a:t>
            </a:r>
          </a:p>
          <a:p>
            <a:r>
              <a:rPr lang="en-US" sz="2400" dirty="0"/>
              <a:t>When the entire building comes to a grievance meeting- that is powerful! </a:t>
            </a:r>
          </a:p>
        </p:txBody>
      </p:sp>
      <p:pic>
        <p:nvPicPr>
          <p:cNvPr id="4" name="Picture 4" descr="Image result for grievance">
            <a:extLst>
              <a:ext uri="{FF2B5EF4-FFF2-40B4-BE49-F238E27FC236}">
                <a16:creationId xmlns:a16="http://schemas.microsoft.com/office/drawing/2014/main" id="{C8253AA0-09BF-48EF-9DBF-6A3901B464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3093"/>
          <a:stretch/>
        </p:blipFill>
        <p:spPr bwMode="auto">
          <a:xfrm>
            <a:off x="633999" y="640081"/>
            <a:ext cx="5027661" cy="5314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01237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E8C57-D9AC-4DCB-B4AE-DE044EEC1AA4}"/>
              </a:ext>
            </a:extLst>
          </p:cNvPr>
          <p:cNvSpPr>
            <a:spLocks noGrp="1"/>
          </p:cNvSpPr>
          <p:nvPr>
            <p:ph type="title"/>
          </p:nvPr>
        </p:nvSpPr>
        <p:spPr>
          <a:xfrm>
            <a:off x="4974771" y="634946"/>
            <a:ext cx="6574972" cy="1450757"/>
          </a:xfrm>
        </p:spPr>
        <p:txBody>
          <a:bodyPr>
            <a:normAutofit/>
          </a:bodyPr>
          <a:lstStyle/>
          <a:p>
            <a:r>
              <a:rPr lang="en-US"/>
              <a:t>Campaign</a:t>
            </a:r>
            <a:endParaRPr lang="en-US" dirty="0"/>
          </a:p>
        </p:txBody>
      </p:sp>
      <p:pic>
        <p:nvPicPr>
          <p:cNvPr id="4" name="Picture 2" descr="Image result for campaign">
            <a:extLst>
              <a:ext uri="{FF2B5EF4-FFF2-40B4-BE49-F238E27FC236}">
                <a16:creationId xmlns:a16="http://schemas.microsoft.com/office/drawing/2014/main" id="{8E2A5C16-468A-49DB-87FD-97D348C6537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75" r="6264"/>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D48BD96-BC17-4F41-9AF5-54B46A533EC6}"/>
              </a:ext>
            </a:extLst>
          </p:cNvPr>
          <p:cNvSpPr>
            <a:spLocks noGrp="1"/>
          </p:cNvSpPr>
          <p:nvPr>
            <p:ph idx="1"/>
          </p:nvPr>
        </p:nvSpPr>
        <p:spPr>
          <a:xfrm>
            <a:off x="4974770" y="2142199"/>
            <a:ext cx="6574973" cy="3939943"/>
          </a:xfrm>
        </p:spPr>
        <p:txBody>
          <a:bodyPr>
            <a:normAutofit fontScale="92500" lnSpcReduction="10000"/>
          </a:bodyPr>
          <a:lstStyle/>
          <a:p>
            <a:r>
              <a:rPr lang="en-US" sz="2400" dirty="0"/>
              <a:t>A campaign is an action plan with a beginning, middle, and end, working towards a specific demand </a:t>
            </a:r>
          </a:p>
          <a:p>
            <a:r>
              <a:rPr lang="en-US" sz="2400" dirty="0"/>
              <a:t>A campaign involves a series of escalating actions (or tactics)</a:t>
            </a:r>
          </a:p>
          <a:p>
            <a:r>
              <a:rPr lang="en-US" sz="2400" dirty="0"/>
              <a:t>A campaign creates increasing pressure on decision-makers over time by escalating the intensity and visibility of the tactics and increasing the numbers of people involved</a:t>
            </a:r>
          </a:p>
          <a:p>
            <a:r>
              <a:rPr lang="en-US" sz="2400" dirty="0"/>
              <a:t>Campaigns are a way to identify in advance the ingredients we need to win and put them together in a way that maximizes our chances of success</a:t>
            </a:r>
          </a:p>
        </p:txBody>
      </p:sp>
    </p:spTree>
    <p:extLst>
      <p:ext uri="{BB962C8B-B14F-4D97-AF65-F5344CB8AC3E}">
        <p14:creationId xmlns:p14="http://schemas.microsoft.com/office/powerpoint/2010/main" val="7987529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301215"/>
            <a:ext cx="4606776" cy="947180"/>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403341" y="648319"/>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474427"/>
            <a:ext cx="5076691" cy="4942849"/>
          </a:xfrm>
        </p:spPr>
        <p:txBody>
          <a:bodyPr vert="horz" lIns="0" tIns="45720" rIns="0" bIns="45720" rtlCol="0" anchor="t">
            <a:normAutofit/>
          </a:bodyPr>
          <a:lstStyle/>
          <a:p>
            <a:pPr>
              <a:buFont typeface="Arial" panose="020F0502020204030204" pitchFamily="34" charset="0"/>
              <a:buChar char="•"/>
            </a:pPr>
            <a:r>
              <a:rPr lang="en-US" sz="3600" dirty="0"/>
              <a:t>Grievances are typically </a:t>
            </a:r>
            <a:r>
              <a:rPr lang="en-US" sz="3600" dirty="0" smtClean="0"/>
              <a:t>invisible, with private, transactional relationships</a:t>
            </a:r>
            <a:endParaRPr lang="en-US" dirty="0">
              <a:cs typeface="Calibri" panose="020F0502020204030204"/>
            </a:endParaRPr>
          </a:p>
          <a:p>
            <a:pPr>
              <a:buFont typeface="Arial" panose="020F0502020204030204" pitchFamily="34" charset="0"/>
              <a:buChar char="•"/>
            </a:pPr>
            <a:endParaRPr lang="en-US" sz="3600" dirty="0">
              <a:cs typeface="Calibri" panose="020F0502020204030204"/>
            </a:endParaRPr>
          </a:p>
          <a:p>
            <a:pPr>
              <a:buFont typeface="Arial" panose="020F0502020204030204" pitchFamily="34" charset="0"/>
              <a:buChar char="•"/>
            </a:pPr>
            <a:r>
              <a:rPr lang="en-US" sz="3600" dirty="0"/>
              <a:t>Campaigns are </a:t>
            </a:r>
            <a:r>
              <a:rPr lang="en-US" sz="3600" dirty="0" smtClean="0"/>
              <a:t>visible, with collective displays of power,  that transform member relationships with VEA.  </a:t>
            </a:r>
            <a:endParaRPr lang="en-US" sz="3600" dirty="0">
              <a:cs typeface="Calibri" panose="020F0502020204030204"/>
            </a:endParaRPr>
          </a:p>
        </p:txBody>
      </p:sp>
    </p:spTree>
    <p:extLst>
      <p:ext uri="{BB962C8B-B14F-4D97-AF65-F5344CB8AC3E}">
        <p14:creationId xmlns:p14="http://schemas.microsoft.com/office/powerpoint/2010/main" val="12484168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a:t>Module 2 Organizing for Strength and Growth</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1602915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10881028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33332050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3045041" y="190489"/>
            <a:ext cx="8537359" cy="993557"/>
          </a:xfrm>
        </p:spPr>
        <p:txBody>
          <a:bodyPr>
            <a:normAutofit fontScale="90000"/>
          </a:bodyPr>
          <a:lstStyle/>
          <a:p>
            <a:r>
              <a:rPr lang="en-US" sz="5400" b="1" dirty="0" smtClean="0"/>
              <a:t>Remember Core Values and Why? </a:t>
            </a:r>
            <a:endParaRPr lang="en-US" sz="5400" b="1" dirty="0"/>
          </a:p>
        </p:txBody>
      </p:sp>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158882" y="1640125"/>
            <a:ext cx="6033118" cy="4547612"/>
          </a:xfrm>
          <a:solidFill>
            <a:schemeClr val="bg1"/>
          </a:solidFill>
        </p:spPr>
        <p:txBody>
          <a:bodyPr>
            <a:normAutofit/>
          </a:bodyPr>
          <a:lstStyle/>
          <a:p>
            <a:pPr lvl="0"/>
            <a:r>
              <a:rPr lang="en-US" sz="4000" dirty="0"/>
              <a:t>Values are at the core of relationships, community and solidarity</a:t>
            </a:r>
          </a:p>
          <a:p>
            <a:pPr lvl="0"/>
            <a:r>
              <a:rPr lang="en-US" sz="4000" dirty="0"/>
              <a:t>People “join” with their values and their values and SHARED values keep people together in tough times.</a:t>
            </a:r>
          </a:p>
          <a:p>
            <a:endParaRPr lang="en-US" dirty="0"/>
          </a:p>
        </p:txBody>
      </p:sp>
      <p:pic>
        <p:nvPicPr>
          <p:cNvPr id="1028" name="Picture 4" descr="Image result for core value">
            <a:extLst>
              <a:ext uri="{FF2B5EF4-FFF2-40B4-BE49-F238E27FC236}">
                <a16:creationId xmlns:a16="http://schemas.microsoft.com/office/drawing/2014/main" id="{FEB37E73-1543-4016-9544-33ADDBFDB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 y="1055212"/>
            <a:ext cx="6056585" cy="4937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1947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p:cNvPicPr>
            <a:picLocks noChangeAspect="1" noChangeArrowheads="1"/>
          </p:cNvPicPr>
          <p:nvPr/>
        </p:nvPicPr>
        <p:blipFill>
          <a:blip r:embed="rId3">
            <a:alphaModFix amt="73000"/>
            <a:extLst>
              <a:ext uri="{28A0092B-C50C-407E-A947-70E740481C1C}">
                <a14:useLocalDpi xmlns:a14="http://schemas.microsoft.com/office/drawing/2010/main" val="0"/>
              </a:ext>
            </a:extLst>
          </a:blip>
          <a:srcRect/>
          <a:stretch>
            <a:fillRect/>
          </a:stretch>
        </p:blipFill>
        <p:spPr bwMode="auto">
          <a:xfrm>
            <a:off x="1449238" y="-1869635"/>
            <a:ext cx="9213011" cy="8727636"/>
          </a:xfrm>
          <a:prstGeom prst="rect">
            <a:avLst/>
          </a:prstGeom>
          <a:noFill/>
          <a:ln>
            <a:noFill/>
          </a:ln>
          <a:effectLst>
            <a:outerShdw blurRad="38100" dist="114299" dir="5400000" algn="ctr" rotWithShape="0">
              <a:schemeClr val="bg2">
                <a:alpha val="50000"/>
              </a:schemeClr>
            </a:outerShdw>
          </a:effectLst>
          <a:extLst>
            <a:ext uri="{909E8E84-426E-40DD-AFC4-6F175D3DCCD1}">
              <a14:hiddenFill xmlns:a14="http://schemas.microsoft.com/office/drawing/2010/main">
                <a:solidFill>
                  <a:srgbClr val="FFFFFF">
                    <a:alpha val="73000"/>
                  </a:srgbClr>
                </a:solidFill>
              </a14:hiddenFill>
            </a:ext>
            <a:ext uri="{91240B29-F687-4F45-9708-019B960494DF}">
              <a14:hiddenLine xmlns:a14="http://schemas.microsoft.com/office/drawing/2010/main" w="12700" cap="flat">
                <a:solidFill>
                  <a:schemeClr val="tx1">
                    <a:alpha val="73000"/>
                  </a:schemeClr>
                </a:solidFill>
                <a:miter lim="800000"/>
                <a:headEnd/>
                <a:tailEnd/>
              </a14:hiddenLine>
            </a:ext>
          </a:extLst>
        </p:spPr>
      </p:pic>
      <p:sp>
        <p:nvSpPr>
          <p:cNvPr id="23554" name="Rectangle 2"/>
          <p:cNvSpPr>
            <a:spLocks/>
          </p:cNvSpPr>
          <p:nvPr/>
        </p:nvSpPr>
        <p:spPr bwMode="auto">
          <a:xfrm>
            <a:off x="92274" y="1955603"/>
            <a:ext cx="5322093" cy="714375"/>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a:ln>
                  <a:solidFill>
                    <a:schemeClr val="bg1"/>
                  </a:solidFill>
                </a:ln>
                <a:solidFill>
                  <a:schemeClr val="accent6">
                    <a:lumMod val="50000"/>
                  </a:schemeClr>
                </a:solidFill>
                <a:effectLst>
                  <a:glow rad="228600">
                    <a:schemeClr val="accent1">
                      <a:satMod val="175000"/>
                      <a:alpha val="40000"/>
                    </a:schemeClr>
                  </a:glow>
                </a:effectLst>
                <a:uLnTx/>
                <a:uFillTx/>
                <a:latin typeface="Helvetica" charset="0"/>
                <a:ea typeface="ＭＳ Ｐゴシック" charset="0"/>
                <a:cs typeface="Helvetica" charset="0"/>
                <a:sym typeface="Helvetica" charset="0"/>
              </a:rPr>
              <a:t>TWO WAYS OF</a:t>
            </a:r>
          </a:p>
        </p:txBody>
      </p:sp>
      <p:sp>
        <p:nvSpPr>
          <p:cNvPr id="23555" name="Rectangle 3"/>
          <p:cNvSpPr>
            <a:spLocks/>
          </p:cNvSpPr>
          <p:nvPr/>
        </p:nvSpPr>
        <p:spPr bwMode="auto">
          <a:xfrm>
            <a:off x="766597" y="2640409"/>
            <a:ext cx="11227593" cy="2214563"/>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600" b="1" i="0" u="none" strike="noStrike" kern="1200" cap="none" spc="0" normalizeH="0" noProof="0" dirty="0">
                <a:ln>
                  <a:solidFill>
                    <a:schemeClr val="bg1"/>
                  </a:solidFill>
                </a:ln>
                <a:solidFill>
                  <a:schemeClr val="accent6">
                    <a:lumMod val="50000"/>
                  </a:schemeClr>
                </a:solidFill>
                <a:effectLst>
                  <a:glow rad="228600">
                    <a:schemeClr val="accent1">
                      <a:satMod val="175000"/>
                      <a:alpha val="40000"/>
                    </a:schemeClr>
                  </a:glow>
                </a:effectLst>
                <a:uLnTx/>
                <a:uFillTx/>
                <a:latin typeface="Helvetica" charset="0"/>
                <a:ea typeface="ＭＳ Ｐゴシック" charset="0"/>
                <a:cs typeface="Helvetica" charset="0"/>
                <a:sym typeface="Helvetica" charset="0"/>
              </a:rPr>
              <a:t>UNDERSTANDING</a:t>
            </a:r>
            <a:r>
              <a:rPr kumimoji="0" lang="en-US" sz="9600" b="1" i="0" u="none" strike="noStrike" kern="1200" cap="none" spc="0" normalizeH="0" noProof="0" dirty="0">
                <a:ln>
                  <a:solidFill>
                    <a:schemeClr val="bg1"/>
                  </a:solidFill>
                </a:ln>
                <a:solidFill>
                  <a:schemeClr val="accent6">
                    <a:lumMod val="50000"/>
                  </a:schemeClr>
                </a:solidFill>
                <a:effectLst/>
                <a:uLnTx/>
                <a:uFillTx/>
                <a:latin typeface="Helvetica" charset="0"/>
                <a:ea typeface="ＭＳ Ｐゴシック" charset="0"/>
                <a:cs typeface="Helvetica" charset="0"/>
                <a:sym typeface="Helvetica" charset="0"/>
              </a:rPr>
              <a:t> </a:t>
            </a:r>
            <a:r>
              <a:rPr kumimoji="0" lang="en-US" sz="9600" b="1" i="0" u="none" strike="noStrike" kern="1200" cap="none" spc="0" normalizeH="0" noProof="0" dirty="0">
                <a:ln>
                  <a:solidFill>
                    <a:schemeClr val="bg1"/>
                  </a:solidFill>
                </a:ln>
                <a:solidFill>
                  <a:schemeClr val="accent6">
                    <a:lumMod val="50000"/>
                  </a:schemeClr>
                </a:solidFill>
                <a:effectLst>
                  <a:glow rad="228600">
                    <a:schemeClr val="accent1">
                      <a:satMod val="175000"/>
                      <a:alpha val="40000"/>
                    </a:schemeClr>
                  </a:glow>
                </a:effectLst>
                <a:uLnTx/>
                <a:uFillTx/>
                <a:latin typeface="Helvetica" charset="0"/>
                <a:ea typeface="ＭＳ Ｐゴシック" charset="0"/>
                <a:cs typeface="Helvetica" charset="0"/>
                <a:sym typeface="Helvetica" charset="0"/>
              </a:rPr>
              <a:t>THE WORLD</a:t>
            </a:r>
          </a:p>
        </p:txBody>
      </p:sp>
    </p:spTree>
    <p:extLst>
      <p:ext uri="{BB962C8B-B14F-4D97-AF65-F5344CB8AC3E}">
        <p14:creationId xmlns:p14="http://schemas.microsoft.com/office/powerpoint/2010/main" val="11028672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3"/>
          <a:srcRect/>
          <a:stretch>
            <a:fillRect/>
          </a:stretch>
        </p:blipFill>
        <p:spPr bwMode="auto">
          <a:xfrm>
            <a:off x="4935538" y="4438651"/>
            <a:ext cx="2330450" cy="2214563"/>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4" name="Picture 2"/>
          <p:cNvPicPr>
            <a:picLocks noChangeAspect="1" noChangeArrowheads="1"/>
          </p:cNvPicPr>
          <p:nvPr/>
        </p:nvPicPr>
        <p:blipFill>
          <a:blip r:embed="rId4"/>
          <a:srcRect/>
          <a:stretch>
            <a:fillRect/>
          </a:stretch>
        </p:blipFill>
        <p:spPr bwMode="auto">
          <a:xfrm>
            <a:off x="2433638" y="1"/>
            <a:ext cx="2741612" cy="2347913"/>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5" name="Picture 3"/>
          <p:cNvPicPr>
            <a:picLocks noChangeAspect="1" noChangeArrowheads="1"/>
          </p:cNvPicPr>
          <p:nvPr/>
        </p:nvPicPr>
        <p:blipFill>
          <a:blip r:embed="rId5"/>
          <a:srcRect/>
          <a:stretch>
            <a:fillRect/>
          </a:stretch>
        </p:blipFill>
        <p:spPr bwMode="auto">
          <a:xfrm>
            <a:off x="4211639" y="2955925"/>
            <a:ext cx="3768725" cy="195580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6" name="Picture 4"/>
          <p:cNvPicPr>
            <a:picLocks noChangeAspect="1" noChangeArrowheads="1"/>
          </p:cNvPicPr>
          <p:nvPr/>
        </p:nvPicPr>
        <p:blipFill>
          <a:blip r:embed="rId6"/>
          <a:srcRect/>
          <a:stretch>
            <a:fillRect/>
          </a:stretch>
        </p:blipFill>
        <p:spPr bwMode="auto">
          <a:xfrm>
            <a:off x="7569200" y="17463"/>
            <a:ext cx="2420938" cy="239395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7" name="Picture 5"/>
          <p:cNvPicPr>
            <a:picLocks noChangeAspect="1" noChangeArrowheads="1"/>
          </p:cNvPicPr>
          <p:nvPr/>
        </p:nvPicPr>
        <p:blipFill>
          <a:blip r:embed="rId7">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7810501" y="3455789"/>
            <a:ext cx="1562695" cy="1205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8" name="Picture 6"/>
          <p:cNvPicPr>
            <a:picLocks noChangeAspect="1" noChangeArrowheads="1"/>
          </p:cNvPicPr>
          <p:nvPr/>
        </p:nvPicPr>
        <p:blipFill>
          <a:blip r:embed="rId8">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042048" y="3545086"/>
            <a:ext cx="1348383" cy="109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28679" name="Rectangle 7"/>
          <p:cNvSpPr>
            <a:spLocks/>
          </p:cNvSpPr>
          <p:nvPr/>
        </p:nvSpPr>
        <p:spPr bwMode="auto">
          <a:xfrm>
            <a:off x="4165601" y="5214938"/>
            <a:ext cx="4062413" cy="114300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eaLnBrk="1" hangingPunct="1">
              <a:defRPr/>
            </a:pPr>
            <a:r>
              <a:rPr lang="en-US" sz="7000" b="1" dirty="0">
                <a:solidFill>
                  <a:schemeClr val="tx1">
                    <a:lumMod val="50000"/>
                    <a:lumOff val="50000"/>
                  </a:schemeClr>
                </a:solidFill>
                <a:latin typeface="Helvetica" charset="0"/>
                <a:ea typeface="ＭＳ Ｐゴシック" charset="0"/>
                <a:cs typeface="Helvetica" charset="0"/>
                <a:sym typeface="Helvetica" charset="0"/>
              </a:rPr>
              <a:t>ACTION!</a:t>
            </a:r>
          </a:p>
        </p:txBody>
      </p:sp>
      <p:sp>
        <p:nvSpPr>
          <p:cNvPr id="28680" name="Rectangle 8"/>
          <p:cNvSpPr>
            <a:spLocks/>
          </p:cNvSpPr>
          <p:nvPr/>
        </p:nvSpPr>
        <p:spPr bwMode="auto">
          <a:xfrm rot="-1213618">
            <a:off x="2882901" y="2160588"/>
            <a:ext cx="2665413" cy="874712"/>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eaLnBrk="1" hangingPunct="1">
              <a:defRPr/>
            </a:pPr>
            <a:r>
              <a:rPr lang="en-US" sz="5300" b="1" dirty="0">
                <a:solidFill>
                  <a:schemeClr val="tx1">
                    <a:lumMod val="50000"/>
                    <a:lumOff val="50000"/>
                  </a:schemeClr>
                </a:solidFill>
                <a:latin typeface="Helvetica" charset="0"/>
                <a:ea typeface="ＭＳ Ｐゴシック" charset="0"/>
                <a:cs typeface="Helvetica" charset="0"/>
                <a:sym typeface="Helvetica" charset="0"/>
              </a:rPr>
              <a:t>HOW</a:t>
            </a:r>
          </a:p>
        </p:txBody>
      </p:sp>
      <p:sp>
        <p:nvSpPr>
          <p:cNvPr id="28681" name="Rectangle 9"/>
          <p:cNvSpPr>
            <a:spLocks/>
          </p:cNvSpPr>
          <p:nvPr/>
        </p:nvSpPr>
        <p:spPr bwMode="auto">
          <a:xfrm rot="1347483">
            <a:off x="6773863" y="2155825"/>
            <a:ext cx="2786062" cy="87630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eaLnBrk="1" hangingPunct="1">
              <a:defRPr/>
            </a:pPr>
            <a:r>
              <a:rPr lang="en-US" sz="5300" b="1" dirty="0">
                <a:solidFill>
                  <a:schemeClr val="tx1">
                    <a:lumMod val="50000"/>
                    <a:lumOff val="50000"/>
                  </a:schemeClr>
                </a:solidFill>
                <a:latin typeface="Helvetica" charset="0"/>
                <a:ea typeface="ＭＳ Ｐゴシック" charset="0"/>
                <a:cs typeface="Helvetica" charset="0"/>
                <a:sym typeface="Helvetica" charset="0"/>
              </a:rPr>
              <a:t>WHY</a:t>
            </a:r>
          </a:p>
        </p:txBody>
      </p:sp>
    </p:spTree>
    <p:extLst>
      <p:ext uri="{BB962C8B-B14F-4D97-AF65-F5344CB8AC3E}">
        <p14:creationId xmlns:p14="http://schemas.microsoft.com/office/powerpoint/2010/main" val="85196426"/>
      </p:ext>
    </p:extLst>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F8B664-4A5C-4843-9881-DAEF9D107A51}"/>
              </a:ext>
            </a:extLst>
          </p:cNvPr>
          <p:cNvSpPr/>
          <p:nvPr/>
        </p:nvSpPr>
        <p:spPr>
          <a:xfrm>
            <a:off x="1507153" y="472251"/>
            <a:ext cx="9494222" cy="56975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813"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4049" y="696239"/>
            <a:ext cx="3762375" cy="4384477"/>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08"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8425" y="526574"/>
            <a:ext cx="2619375" cy="1214438"/>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09"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6518" y="1499911"/>
            <a:ext cx="2536031" cy="946547"/>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10" name="Picture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3204" y="2464318"/>
            <a:ext cx="3059907" cy="598289"/>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11" name="Picture 1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49423" y="2991169"/>
            <a:ext cx="2262188" cy="946547"/>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12" name="Picture 2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9923" y="3580529"/>
            <a:ext cx="1988344" cy="1276945"/>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23" name="Rectangle 1"/>
          <p:cNvSpPr>
            <a:spLocks/>
          </p:cNvSpPr>
          <p:nvPr/>
        </p:nvSpPr>
        <p:spPr bwMode="auto">
          <a:xfrm>
            <a:off x="11001375" y="457815"/>
            <a:ext cx="1190625" cy="5697596"/>
          </a:xfrm>
          <a:prstGeom prst="rect">
            <a:avLst/>
          </a:prstGeom>
          <a:solidFill>
            <a:srgbClr val="BA164B"/>
          </a:solidFill>
          <a:ln w="25400" cap="flat">
            <a:solidFill>
              <a:srgbClr val="DD2067"/>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4" name="Group 2"/>
          <p:cNvGrpSpPr>
            <a:grpSpLocks/>
          </p:cNvGrpSpPr>
          <p:nvPr/>
        </p:nvGrpSpPr>
        <p:grpSpPr bwMode="auto">
          <a:xfrm>
            <a:off x="138168" y="472251"/>
            <a:ext cx="1189472" cy="5697596"/>
            <a:chOff x="119" y="0"/>
            <a:chExt cx="800" cy="6128"/>
          </a:xfrm>
        </p:grpSpPr>
        <p:sp>
          <p:nvSpPr>
            <p:cNvPr id="25" name="Rectangle 3"/>
            <p:cNvSpPr>
              <a:spLocks/>
            </p:cNvSpPr>
            <p:nvPr/>
          </p:nvSpPr>
          <p:spPr bwMode="auto">
            <a:xfrm>
              <a:off x="119" y="0"/>
              <a:ext cx="800" cy="6128"/>
            </a:xfrm>
            <a:prstGeom prst="rect">
              <a:avLst/>
            </a:prstGeom>
            <a:solidFill>
              <a:srgbClr val="BA164B"/>
            </a:solidFill>
            <a:ln w="25400" cap="flat">
              <a:solidFill>
                <a:srgbClr val="DD2067"/>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Rectangle 4"/>
            <p:cNvSpPr>
              <a:spLocks/>
            </p:cNvSpPr>
            <p:nvPr/>
          </p:nvSpPr>
          <p:spPr bwMode="auto">
            <a:xfrm rot="5394038">
              <a:off x="-2158" y="2749"/>
              <a:ext cx="5349" cy="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STAGNATION</a:t>
              </a:r>
              <a:endParaRPr kumimoji="0" lang="en-US" sz="70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endParaRPr>
            </a:p>
          </p:txBody>
        </p:sp>
      </p:grpSp>
      <p:sp>
        <p:nvSpPr>
          <p:cNvPr id="27" name="Rectangle 5"/>
          <p:cNvSpPr>
            <a:spLocks/>
          </p:cNvSpPr>
          <p:nvPr/>
        </p:nvSpPr>
        <p:spPr bwMode="auto">
          <a:xfrm rot="5394038">
            <a:off x="9108553" y="3133259"/>
            <a:ext cx="511937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squar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MOTIVATION</a:t>
            </a:r>
            <a:endParaRPr kumimoji="0" lang="en-US" sz="72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endParaRPr>
          </a:p>
        </p:txBody>
      </p:sp>
      <p:sp>
        <p:nvSpPr>
          <p:cNvPr id="28" name="Rectangle 6"/>
          <p:cNvSpPr>
            <a:spLocks/>
          </p:cNvSpPr>
          <p:nvPr/>
        </p:nvSpPr>
        <p:spPr bwMode="auto">
          <a:xfrm>
            <a:off x="1550315" y="1689269"/>
            <a:ext cx="99797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Inertia</a:t>
            </a:r>
          </a:p>
        </p:txBody>
      </p:sp>
      <p:sp>
        <p:nvSpPr>
          <p:cNvPr id="29" name="Rectangle 7"/>
          <p:cNvSpPr>
            <a:spLocks/>
          </p:cNvSpPr>
          <p:nvPr/>
        </p:nvSpPr>
        <p:spPr bwMode="auto">
          <a:xfrm>
            <a:off x="1526502" y="2140386"/>
            <a:ext cx="111789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1F497D"/>
                </a:solidFill>
                <a:effectLst/>
                <a:uLnTx/>
                <a:uFillTx/>
                <a:latin typeface="Helvetica" charset="0"/>
                <a:ea typeface="ＭＳ Ｐゴシック" charset="0"/>
                <a:cs typeface="Helvetica" charset="0"/>
                <a:sym typeface="Helvetica" charset="0"/>
              </a:rPr>
              <a:t>Apathy</a:t>
            </a:r>
          </a:p>
        </p:txBody>
      </p:sp>
      <p:sp>
        <p:nvSpPr>
          <p:cNvPr id="30" name="Rectangle 8"/>
          <p:cNvSpPr>
            <a:spLocks/>
          </p:cNvSpPr>
          <p:nvPr/>
        </p:nvSpPr>
        <p:spPr bwMode="auto">
          <a:xfrm>
            <a:off x="1517571" y="2642301"/>
            <a:ext cx="7383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Fear</a:t>
            </a:r>
          </a:p>
        </p:txBody>
      </p:sp>
      <p:sp>
        <p:nvSpPr>
          <p:cNvPr id="31" name="Rectangle 9"/>
          <p:cNvSpPr>
            <a:spLocks/>
          </p:cNvSpPr>
          <p:nvPr/>
        </p:nvSpPr>
        <p:spPr bwMode="auto">
          <a:xfrm>
            <a:off x="1516083" y="3127283"/>
            <a:ext cx="133740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Isolation</a:t>
            </a:r>
          </a:p>
        </p:txBody>
      </p:sp>
      <p:sp>
        <p:nvSpPr>
          <p:cNvPr id="32" name="Rectangle 10"/>
          <p:cNvSpPr>
            <a:spLocks/>
          </p:cNvSpPr>
          <p:nvPr/>
        </p:nvSpPr>
        <p:spPr bwMode="auto">
          <a:xfrm>
            <a:off x="1507153" y="3663064"/>
            <a:ext cx="16766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Self Doubt</a:t>
            </a:r>
          </a:p>
        </p:txBody>
      </p:sp>
      <p:sp>
        <p:nvSpPr>
          <p:cNvPr id="33" name="Rectangle 11"/>
          <p:cNvSpPr>
            <a:spLocks/>
          </p:cNvSpPr>
          <p:nvPr/>
        </p:nvSpPr>
        <p:spPr bwMode="auto">
          <a:xfrm>
            <a:off x="6717627" y="757236"/>
            <a:ext cx="2693308"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URGENCY</a:t>
            </a:r>
          </a:p>
        </p:txBody>
      </p:sp>
      <p:sp>
        <p:nvSpPr>
          <p:cNvPr id="34" name="Rectangle 12"/>
          <p:cNvSpPr>
            <a:spLocks/>
          </p:cNvSpPr>
          <p:nvPr/>
        </p:nvSpPr>
        <p:spPr bwMode="auto">
          <a:xfrm>
            <a:off x="6713161" y="1645907"/>
            <a:ext cx="1915376"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ANGER</a:t>
            </a:r>
          </a:p>
        </p:txBody>
      </p:sp>
      <p:sp>
        <p:nvSpPr>
          <p:cNvPr id="35" name="Rectangle 13"/>
          <p:cNvSpPr>
            <a:spLocks/>
          </p:cNvSpPr>
          <p:nvPr/>
        </p:nvSpPr>
        <p:spPr bwMode="auto">
          <a:xfrm>
            <a:off x="6783111" y="2551511"/>
            <a:ext cx="1526409"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a:ln>
                  <a:noFill/>
                </a:ln>
                <a:solidFill>
                  <a:srgbClr val="FFFFFF"/>
                </a:solidFill>
                <a:effectLst/>
                <a:uLnTx/>
                <a:uFillTx/>
                <a:latin typeface="Helvetica" charset="0"/>
                <a:ea typeface="ＭＳ Ｐゴシック" charset="0"/>
                <a:cs typeface="Helvetica" charset="0"/>
                <a:sym typeface="Helvetica" charset="0"/>
              </a:rPr>
              <a:t>HOPE</a:t>
            </a:r>
          </a:p>
        </p:txBody>
      </p:sp>
      <p:sp>
        <p:nvSpPr>
          <p:cNvPr id="36" name="Rectangle 14"/>
          <p:cNvSpPr>
            <a:spLocks/>
          </p:cNvSpPr>
          <p:nvPr/>
        </p:nvSpPr>
        <p:spPr bwMode="auto">
          <a:xfrm>
            <a:off x="6717627" y="3355517"/>
            <a:ext cx="3206006"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SOLIDARITY</a:t>
            </a:r>
          </a:p>
        </p:txBody>
      </p:sp>
      <p:sp>
        <p:nvSpPr>
          <p:cNvPr id="37" name="Rectangle 15"/>
          <p:cNvSpPr>
            <a:spLocks/>
          </p:cNvSpPr>
          <p:nvPr/>
        </p:nvSpPr>
        <p:spPr bwMode="auto">
          <a:xfrm>
            <a:off x="6719114" y="4193389"/>
            <a:ext cx="1585846"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YCMD</a:t>
            </a:r>
          </a:p>
        </p:txBody>
      </p:sp>
    </p:spTree>
    <p:extLst>
      <p:ext uri="{BB962C8B-B14F-4D97-AF65-F5344CB8AC3E}">
        <p14:creationId xmlns:p14="http://schemas.microsoft.com/office/powerpoint/2010/main" val="34703714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Autofit/>
          </a:bodyPr>
          <a:lstStyle/>
          <a:p>
            <a:r>
              <a:rPr lang="en-US" sz="6600" b="1" dirty="0"/>
              <a:t>Our story…</a:t>
            </a:r>
          </a:p>
        </p:txBody>
      </p:sp>
      <p:sp>
        <p:nvSpPr>
          <p:cNvPr id="5" name="Content Placeholder 2"/>
          <p:cNvSpPr>
            <a:spLocks noGrp="1"/>
          </p:cNvSpPr>
          <p:nvPr>
            <p:ph idx="1"/>
          </p:nvPr>
        </p:nvSpPr>
        <p:spPr>
          <a:xfrm>
            <a:off x="5901618" y="278529"/>
            <a:ext cx="6290382" cy="4439305"/>
          </a:xfrm>
          <a:solidFill>
            <a:schemeClr val="bg1"/>
          </a:solidFill>
        </p:spPr>
        <p:txBody>
          <a:bodyPr>
            <a:noAutofit/>
          </a:bodyPr>
          <a:lstStyle/>
          <a:p>
            <a:pPr lvl="0"/>
            <a:r>
              <a:rPr lang="en-US" sz="4600" dirty="0"/>
              <a:t>What are our </a:t>
            </a:r>
            <a:r>
              <a:rPr lang="en-US" sz="4600" b="1" dirty="0"/>
              <a:t>shared values</a:t>
            </a:r>
            <a:r>
              <a:rPr lang="en-US" sz="4600" dirty="0"/>
              <a:t>? </a:t>
            </a:r>
          </a:p>
          <a:p>
            <a:pPr lvl="0"/>
            <a:r>
              <a:rPr lang="en-US" sz="4600" dirty="0"/>
              <a:t>What are our </a:t>
            </a:r>
            <a:r>
              <a:rPr lang="en-US" sz="4600" b="1" dirty="0"/>
              <a:t>challenges</a:t>
            </a:r>
            <a:r>
              <a:rPr lang="en-US" sz="4600" dirty="0"/>
              <a:t>? </a:t>
            </a:r>
          </a:p>
          <a:p>
            <a:pPr lvl="0"/>
            <a:r>
              <a:rPr lang="en-US" sz="4600" dirty="0"/>
              <a:t>What is the </a:t>
            </a:r>
            <a:r>
              <a:rPr lang="en-US" sz="4600" b="1" dirty="0"/>
              <a:t>choice</a:t>
            </a:r>
            <a:r>
              <a:rPr lang="en-US" sz="4600" dirty="0"/>
              <a:t> our people might be willing to make? </a:t>
            </a:r>
          </a:p>
          <a:p>
            <a:pPr lvl="0"/>
            <a:r>
              <a:rPr lang="en-US" sz="4600" dirty="0"/>
              <a:t>What is the </a:t>
            </a:r>
            <a:r>
              <a:rPr lang="en-US" sz="4600" b="1" dirty="0"/>
              <a:t>change</a:t>
            </a:r>
            <a:r>
              <a:rPr lang="en-US" sz="4600" dirty="0"/>
              <a:t> your narrative might propose?</a:t>
            </a:r>
          </a:p>
        </p:txBody>
      </p:sp>
      <p:pic>
        <p:nvPicPr>
          <p:cNvPr id="6" name="Picture 2" descr="http://zerowastelabs.com/blog/wp-content/uploads/2016/03/ganz.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730" y="1348571"/>
            <a:ext cx="5543462" cy="416085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9030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2422940" y="6350"/>
            <a:ext cx="13967201" cy="9547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
        <p:nvSpPr>
          <p:cNvPr id="10" name="Rectangle 2"/>
          <p:cNvSpPr>
            <a:spLocks/>
          </p:cNvSpPr>
          <p:nvPr/>
        </p:nvSpPr>
        <p:spPr bwMode="auto">
          <a:xfrm>
            <a:off x="855300" y="223163"/>
            <a:ext cx="10688961" cy="861774"/>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square" lIns="0" tIns="0" rIns="0" bIns="0" anchor="ctr">
            <a:spAutoFit/>
          </a:bodyPr>
          <a:lstStyle/>
          <a:p>
            <a:pPr>
              <a:defRPr/>
            </a:pPr>
            <a:r>
              <a:rPr lang="en-US" sz="5600" b="1" dirty="0">
                <a:latin typeface="Helvetica" charset="0"/>
                <a:ea typeface="ＭＳ Ｐゴシック" charset="0"/>
                <a:cs typeface="Helvetica" charset="0"/>
                <a:sym typeface="Helvetica" charset="0"/>
              </a:rPr>
              <a:t>Story of Us- Talks to the Heart</a:t>
            </a:r>
          </a:p>
        </p:txBody>
      </p:sp>
      <p:sp>
        <p:nvSpPr>
          <p:cNvPr id="11" name="Rectangle 3"/>
          <p:cNvSpPr>
            <a:spLocks/>
          </p:cNvSpPr>
          <p:nvPr/>
        </p:nvSpPr>
        <p:spPr bwMode="auto">
          <a:xfrm>
            <a:off x="1546716" y="1301749"/>
            <a:ext cx="8614715" cy="714375"/>
          </a:xfrm>
          <a:prstGeom prst="rect">
            <a:avLst/>
          </a:prstGeom>
          <a:solidFill>
            <a:schemeClr val="accent1"/>
          </a:solidFill>
          <a:ln w="25400" cap="flat">
            <a:solidFill>
              <a:schemeClr val="tx1">
                <a:alpha val="0"/>
              </a:schemeClr>
            </a:solidFill>
            <a:prstDash val="solid"/>
            <a:miter lim="800000"/>
            <a:headEnd type="none" w="med" len="med"/>
            <a:tailEnd type="none" w="med" len="med"/>
          </a:ln>
        </p:spPr>
        <p:txBody>
          <a:bodyPr lIns="0" tIns="0" rIns="0" bIns="0" anchor="ctr"/>
          <a:lstStyle/>
          <a:p>
            <a:pPr>
              <a:defRPr/>
            </a:pPr>
            <a:r>
              <a:rPr lang="en-US" sz="2800" dirty="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rPr>
              <a:t>Weaving together individual stories and shared values</a:t>
            </a:r>
          </a:p>
        </p:txBody>
      </p:sp>
      <p:sp>
        <p:nvSpPr>
          <p:cNvPr id="12" name="Rectangle 4"/>
          <p:cNvSpPr>
            <a:spLocks/>
          </p:cNvSpPr>
          <p:nvPr/>
        </p:nvSpPr>
        <p:spPr bwMode="auto">
          <a:xfrm>
            <a:off x="3903436" y="2016125"/>
            <a:ext cx="4643438" cy="598488"/>
          </a:xfrm>
          <a:prstGeom prst="rect">
            <a:avLst/>
          </a:prstGeom>
          <a:solidFill>
            <a:schemeClr val="accent1"/>
          </a:solidFill>
          <a:ln w="25400" cap="flat">
            <a:solidFill>
              <a:schemeClr val="tx1">
                <a:alpha val="0"/>
              </a:schemeClr>
            </a:solidFill>
            <a:prstDash val="solid"/>
            <a:miter lim="800000"/>
            <a:headEnd type="none" w="med" len="med"/>
            <a:tailEnd type="none" w="med" len="med"/>
          </a:ln>
        </p:spPr>
        <p:txBody>
          <a:bodyPr lIns="0" tIns="0" rIns="0" bIns="0" anchor="ctr"/>
          <a:lstStyle/>
          <a:p>
            <a:pPr>
              <a:defRPr/>
            </a:pPr>
            <a:r>
              <a:rPr lang="en-US" sz="280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rPr>
              <a:t>to create a collective </a:t>
            </a:r>
            <a:r>
              <a:rPr lang="ja-JP" altLang="en-US" sz="2800">
                <a:solidFill>
                  <a:srgbClr val="FFFFFF"/>
                </a:solidFill>
                <a:effectLst>
                  <a:outerShdw blurRad="38100" dist="38100" dir="2700000" algn="tl">
                    <a:srgbClr val="000000"/>
                  </a:outerShdw>
                </a:effectLst>
                <a:latin typeface="Arial"/>
                <a:ea typeface="ＭＳ Ｐゴシック" charset="0"/>
                <a:cs typeface="Helvetica" charset="0"/>
                <a:sym typeface="Helvetica" charset="0"/>
              </a:rPr>
              <a:t>‘</a:t>
            </a:r>
            <a:r>
              <a:rPr lang="en-US" sz="280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rPr>
              <a:t>US</a:t>
            </a:r>
            <a:r>
              <a:rPr lang="ja-JP" altLang="en-US" sz="2800">
                <a:solidFill>
                  <a:srgbClr val="FFFFFF"/>
                </a:solidFill>
                <a:effectLst>
                  <a:outerShdw blurRad="38100" dist="38100" dir="2700000" algn="tl">
                    <a:srgbClr val="000000"/>
                  </a:outerShdw>
                </a:effectLst>
                <a:latin typeface="Arial"/>
                <a:ea typeface="ＭＳ Ｐゴシック" charset="0"/>
                <a:cs typeface="Helvetica" charset="0"/>
                <a:sym typeface="Helvetica" charset="0"/>
              </a:rPr>
              <a:t>’</a:t>
            </a:r>
            <a:endParaRPr lang="en-US" sz="280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endParaRPr>
          </a:p>
        </p:txBody>
      </p:sp>
    </p:spTree>
    <p:extLst>
      <p:ext uri="{BB962C8B-B14F-4D97-AF65-F5344CB8AC3E}">
        <p14:creationId xmlns:p14="http://schemas.microsoft.com/office/powerpoint/2010/main" val="17993262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63498-89CB-4B30-A06F-4FF62502FD66}"/>
              </a:ext>
            </a:extLst>
          </p:cNvPr>
          <p:cNvSpPr>
            <a:spLocks noGrp="1"/>
          </p:cNvSpPr>
          <p:nvPr>
            <p:ph type="title"/>
          </p:nvPr>
        </p:nvSpPr>
        <p:spPr/>
        <p:txBody>
          <a:bodyPr/>
          <a:lstStyle/>
          <a:p>
            <a:r>
              <a:rPr lang="en-US" dirty="0"/>
              <a:t>Story of Now – Talks to the Head</a:t>
            </a:r>
          </a:p>
        </p:txBody>
      </p:sp>
      <p:sp>
        <p:nvSpPr>
          <p:cNvPr id="3" name="Content Placeholder 2">
            <a:extLst>
              <a:ext uri="{FF2B5EF4-FFF2-40B4-BE49-F238E27FC236}">
                <a16:creationId xmlns:a16="http://schemas.microsoft.com/office/drawing/2014/main" id="{726AAC4E-68D3-48CB-A03E-898D17BB1CFE}"/>
              </a:ext>
            </a:extLst>
          </p:cNvPr>
          <p:cNvSpPr>
            <a:spLocks noGrp="1"/>
          </p:cNvSpPr>
          <p:nvPr>
            <p:ph idx="1"/>
          </p:nvPr>
        </p:nvSpPr>
        <p:spPr/>
        <p:txBody>
          <a:bodyPr/>
          <a:lstStyle/>
          <a:p>
            <a:r>
              <a:rPr lang="en-US" dirty="0"/>
              <a:t>Urgency</a:t>
            </a:r>
          </a:p>
          <a:p>
            <a:r>
              <a:rPr lang="en-US" dirty="0"/>
              <a:t>Invitation to Commit</a:t>
            </a:r>
          </a:p>
        </p:txBody>
      </p:sp>
      <p:pic>
        <p:nvPicPr>
          <p:cNvPr id="5122" name="Picture 2" descr="Image result for NOW">
            <a:extLst>
              <a:ext uri="{FF2B5EF4-FFF2-40B4-BE49-F238E27FC236}">
                <a16:creationId xmlns:a16="http://schemas.microsoft.com/office/drawing/2014/main" id="{76C6799A-24A7-4DDE-9C8C-61AF10D5B8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1226" y="1597719"/>
            <a:ext cx="6240820" cy="4378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1445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E2C48-E82F-41CF-B130-364D05AA3C31}"/>
              </a:ext>
            </a:extLst>
          </p:cNvPr>
          <p:cNvSpPr>
            <a:spLocks noGrp="1"/>
          </p:cNvSpPr>
          <p:nvPr>
            <p:ph type="title"/>
          </p:nvPr>
        </p:nvSpPr>
        <p:spPr/>
        <p:txBody>
          <a:bodyPr/>
          <a:lstStyle/>
          <a:p>
            <a:endParaRPr lang="en-US"/>
          </a:p>
        </p:txBody>
      </p:sp>
      <p:pic>
        <p:nvPicPr>
          <p:cNvPr id="4" name="RED for ED Union is Getting Stronger(ipad)">
            <a:hlinkClick r:id="" action="ppaction://media"/>
            <a:extLst>
              <a:ext uri="{FF2B5EF4-FFF2-40B4-BE49-F238E27FC236}">
                <a16:creationId xmlns:a16="http://schemas.microsoft.com/office/drawing/2014/main" id="{2E215593-8FCB-4330-9624-C6C79275E4A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4038" y="363918"/>
            <a:ext cx="10058400" cy="5658020"/>
          </a:xfrm>
        </p:spPr>
      </p:pic>
      <p:sp>
        <p:nvSpPr>
          <p:cNvPr id="5" name="Title 1">
            <a:extLst>
              <a:ext uri="{FF2B5EF4-FFF2-40B4-BE49-F238E27FC236}">
                <a16:creationId xmlns:a16="http://schemas.microsoft.com/office/drawing/2014/main" id="{B87B421B-23AC-4C43-8256-F4B517BDEA69}"/>
              </a:ext>
            </a:extLst>
          </p:cNvPr>
          <p:cNvSpPr txBox="1">
            <a:spLocks/>
          </p:cNvSpPr>
          <p:nvPr/>
        </p:nvSpPr>
        <p:spPr>
          <a:xfrm>
            <a:off x="10394915" y="3035809"/>
            <a:ext cx="1593047" cy="2986130"/>
          </a:xfrm>
          <a:prstGeom prst="rect">
            <a:avLst/>
          </a:prstGeom>
        </p:spPr>
        <p:txBody>
          <a:bodyPr vert="horz" lIns="91440" tIns="45720" rIns="91440" bIns="45720" rtlCol="0" anchor="b">
            <a:normAutofit fontScale="8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5400" b="1" dirty="0" smtClean="0"/>
              <a:t>We want to Flip </a:t>
            </a:r>
            <a:r>
              <a:rPr lang="en-US" sz="5400" b="1" dirty="0"/>
              <a:t>the Script</a:t>
            </a:r>
          </a:p>
        </p:txBody>
      </p:sp>
    </p:spTree>
    <p:extLst>
      <p:ext uri="{BB962C8B-B14F-4D97-AF65-F5344CB8AC3E}">
        <p14:creationId xmlns:p14="http://schemas.microsoft.com/office/powerpoint/2010/main" val="3424519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7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smtClean="0"/>
              <a:t>Breakout Room - Dominant </a:t>
            </a:r>
            <a:r>
              <a:rPr lang="en-US" sz="6000" b="1" dirty="0"/>
              <a:t>Narrative</a:t>
            </a:r>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446415"/>
            <a:ext cx="11155680" cy="4422679"/>
          </a:xfrm>
        </p:spPr>
        <p:txBody>
          <a:bodyPr>
            <a:normAutofit/>
          </a:bodyPr>
          <a:lstStyle/>
          <a:p>
            <a:r>
              <a:rPr lang="en-US" sz="4400" dirty="0"/>
              <a:t>What do our </a:t>
            </a:r>
            <a:r>
              <a:rPr lang="en-US" sz="4400" dirty="0" smtClean="0"/>
              <a:t>rank and file members </a:t>
            </a:r>
            <a:r>
              <a:rPr lang="en-US" sz="4400" dirty="0"/>
              <a:t>say about </a:t>
            </a:r>
            <a:r>
              <a:rPr lang="en-US" sz="4400" dirty="0" smtClean="0"/>
              <a:t>VAE </a:t>
            </a:r>
            <a:r>
              <a:rPr lang="en-US" sz="4400" dirty="0"/>
              <a:t>?</a:t>
            </a:r>
          </a:p>
          <a:p>
            <a:r>
              <a:rPr lang="en-US" sz="4400" dirty="0"/>
              <a:t>What does the general public say about </a:t>
            </a:r>
            <a:r>
              <a:rPr lang="en-US" sz="4400" dirty="0" smtClean="0"/>
              <a:t>VAE?</a:t>
            </a:r>
          </a:p>
          <a:p>
            <a:endParaRPr lang="en-US" sz="4400" dirty="0"/>
          </a:p>
          <a:p>
            <a:pPr marL="0" indent="0">
              <a:buNone/>
            </a:pPr>
            <a:r>
              <a:rPr lang="en-US" sz="4400" dirty="0" smtClean="0"/>
              <a:t>What do you wish they </a:t>
            </a:r>
            <a:br>
              <a:rPr lang="en-US" sz="4400" dirty="0" smtClean="0"/>
            </a:br>
            <a:r>
              <a:rPr lang="en-US" sz="4400" dirty="0" smtClean="0"/>
              <a:t>would say about VAE? </a:t>
            </a:r>
            <a:endParaRPr lang="en-US" sz="4400" dirty="0"/>
          </a:p>
          <a:p>
            <a:endParaRPr lang="en-US" sz="4400" dirty="0"/>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463" y="3857414"/>
            <a:ext cx="6278537" cy="2373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3851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smtClean="0"/>
              <a:t>How do you change a narrative? </a:t>
            </a:r>
            <a:endParaRPr lang="en-US" sz="6000" b="1" dirty="0"/>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261873"/>
            <a:ext cx="11155680" cy="4607222"/>
          </a:xfrm>
        </p:spPr>
        <p:txBody>
          <a:bodyPr>
            <a:normAutofit/>
          </a:bodyPr>
          <a:lstStyle/>
          <a:p>
            <a:pPr marL="0" indent="0">
              <a:buNone/>
            </a:pPr>
            <a:r>
              <a:rPr lang="en-US" sz="2800" b="1" dirty="0"/>
              <a:t>Sustain your efforts and connect with others</a:t>
            </a:r>
          </a:p>
          <a:p>
            <a:pPr lvl="1"/>
            <a:r>
              <a:rPr lang="en-US" sz="2800" dirty="0"/>
              <a:t>Shifting a dominant narrative does not happen quickly – it takes sustained effort, </a:t>
            </a:r>
            <a:r>
              <a:rPr lang="en-US" sz="2800" dirty="0" smtClean="0"/>
              <a:t>over time</a:t>
            </a:r>
            <a:r>
              <a:rPr lang="en-US" sz="2800" dirty="0"/>
              <a:t>, with many people working at it</a:t>
            </a:r>
            <a:r>
              <a:rPr lang="en-US" sz="2800" dirty="0" smtClean="0"/>
              <a:t>.</a:t>
            </a:r>
          </a:p>
          <a:p>
            <a:pPr lvl="1"/>
            <a:r>
              <a:rPr lang="en-US" sz="2800" dirty="0" smtClean="0"/>
              <a:t>Everyone who belongs needs to be able to tell the narrative </a:t>
            </a:r>
            <a:endParaRPr lang="en-US" sz="2800" dirty="0"/>
          </a:p>
          <a:p>
            <a:pPr marL="0" indent="0">
              <a:buNone/>
            </a:pPr>
            <a:r>
              <a:rPr lang="en-US" sz="2800" b="1" dirty="0"/>
              <a:t>Demonstrate your shared values, don’t just write and talk about it.</a:t>
            </a:r>
          </a:p>
          <a:p>
            <a:pPr lvl="1"/>
            <a:r>
              <a:rPr lang="en-US" sz="2800" dirty="0"/>
              <a:t>Our actions say as much or more about our values and beliefs as our words</a:t>
            </a:r>
            <a:r>
              <a:rPr lang="en-US" sz="2800" dirty="0" smtClean="0"/>
              <a:t>.</a:t>
            </a:r>
          </a:p>
          <a:p>
            <a:pPr lvl="1"/>
            <a:r>
              <a:rPr lang="en-US" sz="2800" dirty="0" smtClean="0"/>
              <a:t>Public actions that illustrate your new narrative</a:t>
            </a:r>
            <a:endParaRPr lang="en-US" sz="2800" dirty="0"/>
          </a:p>
          <a:p>
            <a:endParaRPr lang="en-US" sz="4400" dirty="0"/>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5624" y="4572310"/>
            <a:ext cx="3966376" cy="1499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3137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smtClean="0"/>
              <a:t>Why do we care? </a:t>
            </a:r>
            <a:endParaRPr lang="en-US" sz="6000" b="1" dirty="0"/>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446415"/>
            <a:ext cx="11155680" cy="4422679"/>
          </a:xfrm>
        </p:spPr>
        <p:txBody>
          <a:bodyPr>
            <a:normAutofit/>
          </a:bodyPr>
          <a:lstStyle/>
          <a:p>
            <a:r>
              <a:rPr lang="en-US" sz="4400" dirty="0" smtClean="0"/>
              <a:t>Members join something that aligns with their value.  They want to belong to something that provides them a hopeful, purposeful story in which they are key characters. </a:t>
            </a:r>
            <a:endParaRPr lang="en-US" sz="4400" dirty="0"/>
          </a:p>
          <a:p>
            <a:endParaRPr lang="en-US" sz="4400" dirty="0"/>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463" y="3857414"/>
            <a:ext cx="6278537" cy="2373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5374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211662" y="-298861"/>
            <a:ext cx="7038180"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rot="21106967">
            <a:off x="-251397" y="2188306"/>
            <a:ext cx="4022355" cy="407674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3775122" y="146304"/>
            <a:ext cx="8284464" cy="6238966"/>
          </a:xfrm>
        </p:spPr>
        <p:txBody>
          <a:bodyPr>
            <a:noAutofit/>
          </a:bodyPr>
          <a:lstStyle/>
          <a:p>
            <a:pPr lvl="0"/>
            <a:r>
              <a:rPr lang="en-US" sz="2800" dirty="0"/>
              <a:t>Our story is how we present a “relatable” self that allows someone else to want to join in a public relationship with you. </a:t>
            </a:r>
          </a:p>
          <a:p>
            <a:pPr lvl="0"/>
            <a:r>
              <a:rPr lang="en-US" sz="2800" dirty="0"/>
              <a:t>It is how you and the people who have a shared purpose and shared values communicate about the work you want to do and encourage others to join with you. </a:t>
            </a:r>
            <a:endParaRPr lang="en-US" sz="2800" dirty="0" smtClean="0"/>
          </a:p>
          <a:p>
            <a:pPr marL="0" indent="0">
              <a:buNone/>
            </a:pPr>
            <a:r>
              <a:rPr lang="en-US" sz="2800" b="1" dirty="0"/>
              <a:t>Sustain your efforts and connect with others</a:t>
            </a:r>
          </a:p>
          <a:p>
            <a:pPr lvl="1"/>
            <a:r>
              <a:rPr lang="en-US" sz="2800" dirty="0"/>
              <a:t>Shifting a dominant narrative does not happen quickly – it takes sustained effort, over</a:t>
            </a:r>
          </a:p>
          <a:p>
            <a:pPr lvl="1"/>
            <a:r>
              <a:rPr lang="en-US" sz="2800" dirty="0"/>
              <a:t>Time, with many people working at it.</a:t>
            </a:r>
          </a:p>
          <a:p>
            <a:pPr marL="0" indent="0">
              <a:buNone/>
            </a:pPr>
            <a:r>
              <a:rPr lang="en-US" sz="2800" b="1" dirty="0"/>
              <a:t>Demonstrate your shared values, don’t just write and talk about it.</a:t>
            </a:r>
          </a:p>
          <a:p>
            <a:pPr lvl="1"/>
            <a:r>
              <a:rPr lang="en-US" sz="2800" dirty="0"/>
              <a:t>Our actions say as much or more about our values and beliefs as our words.</a:t>
            </a:r>
          </a:p>
          <a:p>
            <a:pPr lvl="0"/>
            <a:r>
              <a:rPr lang="en-US" sz="2400" dirty="0" smtClean="0"/>
              <a:t> </a:t>
            </a:r>
            <a:endParaRPr lang="en-US" sz="2400" dirty="0"/>
          </a:p>
        </p:txBody>
      </p:sp>
    </p:spTree>
    <p:extLst>
      <p:ext uri="{BB962C8B-B14F-4D97-AF65-F5344CB8AC3E}">
        <p14:creationId xmlns:p14="http://schemas.microsoft.com/office/powerpoint/2010/main" val="24800323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A6527-C903-413B-847D-C979DB1A2A33}"/>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Strength and Growth</a:t>
            </a:r>
          </a:p>
        </p:txBody>
      </p:sp>
      <p:pic>
        <p:nvPicPr>
          <p:cNvPr id="25" name="Content Placeholder 24">
            <a:extLst>
              <a:ext uri="{FF2B5EF4-FFF2-40B4-BE49-F238E27FC236}">
                <a16:creationId xmlns:a16="http://schemas.microsoft.com/office/drawing/2014/main" id="{97823640-E8F1-4EC0-9C54-D0A888BE3686}"/>
              </a:ext>
            </a:extLst>
          </p:cNvPr>
          <p:cNvPicPr>
            <a:picLocks noGrp="1" noChangeAspect="1"/>
          </p:cNvPicPr>
          <p:nvPr>
            <p:ph idx="1"/>
          </p:nvPr>
        </p:nvPicPr>
        <p:blipFill rotWithShape="1">
          <a:blip r:embed="rId3"/>
          <a:srcRect l="4311" t="42385" r="50000" b="14735"/>
          <a:stretch/>
        </p:blipFill>
        <p:spPr>
          <a:xfrm>
            <a:off x="633999" y="1002042"/>
            <a:ext cx="6912217" cy="4330235"/>
          </a:xfrm>
          <a:prstGeom prst="rect">
            <a:avLst/>
          </a:prstGeom>
        </p:spPr>
      </p:pic>
    </p:spTree>
    <p:extLst>
      <p:ext uri="{BB962C8B-B14F-4D97-AF65-F5344CB8AC3E}">
        <p14:creationId xmlns:p14="http://schemas.microsoft.com/office/powerpoint/2010/main" val="30210367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normAutofit fontScale="77500" lnSpcReduction="20000"/>
          </a:bodyPr>
          <a:lstStyle/>
          <a:p>
            <a:pPr marL="0" indent="0" algn="ctr">
              <a:buNone/>
            </a:pPr>
            <a:r>
              <a:rPr lang="en-US" altLang="en-US" sz="9600" dirty="0" smtClean="0"/>
              <a:t>We measure BOTH Growth and Strength in our Campaign so we can assess our progress. </a:t>
            </a:r>
            <a:endParaRPr lang="en-US" altLang="en-US" sz="9600" dirty="0"/>
          </a:p>
        </p:txBody>
      </p:sp>
    </p:spTree>
    <p:extLst>
      <p:ext uri="{BB962C8B-B14F-4D97-AF65-F5344CB8AC3E}">
        <p14:creationId xmlns:p14="http://schemas.microsoft.com/office/powerpoint/2010/main" val="13756969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hat is Learned Helplessness_">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2321" y="223012"/>
            <a:ext cx="10316661" cy="5803900"/>
          </a:xfrm>
        </p:spPr>
      </p:pic>
    </p:spTree>
    <p:extLst>
      <p:ext uri="{BB962C8B-B14F-4D97-AF65-F5344CB8AC3E}">
        <p14:creationId xmlns:p14="http://schemas.microsoft.com/office/powerpoint/2010/main" val="38838599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B5FFD7-EAE6-4F16-B2B4-9C2AD597A0DD}"/>
              </a:ext>
            </a:extLst>
          </p:cNvPr>
          <p:cNvSpPr>
            <a:spLocks noGrp="1"/>
          </p:cNvSpPr>
          <p:nvPr>
            <p:ph idx="1"/>
          </p:nvPr>
        </p:nvSpPr>
        <p:spPr>
          <a:xfrm>
            <a:off x="274320" y="512064"/>
            <a:ext cx="10881360" cy="5833871"/>
          </a:xfrm>
        </p:spPr>
        <p:txBody>
          <a:bodyPr>
            <a:normAutofit/>
          </a:bodyPr>
          <a:lstStyle/>
          <a:p>
            <a:pPr marL="0" indent="0">
              <a:buNone/>
            </a:pPr>
            <a:r>
              <a:rPr lang="en-US" sz="7200" b="1" dirty="0">
                <a:ln w="9525">
                  <a:solidFill>
                    <a:schemeClr val="bg1"/>
                  </a:solidFill>
                  <a:prstDash val="solid"/>
                </a:ln>
                <a:solidFill>
                  <a:srgbClr val="FF0000"/>
                </a:solidFill>
                <a:effectLst>
                  <a:outerShdw blurRad="12700" dist="38100" dir="2700000" algn="tl" rotWithShape="0">
                    <a:schemeClr val="bg1">
                      <a:lumMod val="50000"/>
                    </a:schemeClr>
                  </a:outerShdw>
                </a:effectLst>
              </a:rPr>
              <a:t>RULE #</a:t>
            </a:r>
            <a:r>
              <a:rPr lang="en-US" sz="7200" b="1" dirty="0" smtClean="0">
                <a:ln w="9525">
                  <a:solidFill>
                    <a:schemeClr val="bg1"/>
                  </a:solidFill>
                  <a:prstDash val="solid"/>
                </a:ln>
                <a:solidFill>
                  <a:srgbClr val="FF0000"/>
                </a:solidFill>
                <a:effectLst>
                  <a:outerShdw blurRad="12700" dist="38100" dir="2700000" algn="tl" rotWithShape="0">
                    <a:schemeClr val="bg1">
                      <a:lumMod val="50000"/>
                    </a:schemeClr>
                  </a:outerShdw>
                </a:effectLst>
              </a:rPr>
              <a:t>1 for Creating a Story Where Members are the Key Character -</a:t>
            </a:r>
            <a:endParaRPr lang="en-US" sz="7200" b="1" dirty="0">
              <a:ln w="9525">
                <a:solidFill>
                  <a:schemeClr val="bg1"/>
                </a:solidFill>
                <a:prstDash val="solid"/>
              </a:ln>
              <a:solidFill>
                <a:srgbClr val="FF0000"/>
              </a:solidFill>
              <a:effectLst>
                <a:outerShdw blurRad="12700" dist="38100" dir="2700000" algn="tl" rotWithShape="0">
                  <a:schemeClr val="bg1">
                    <a:lumMod val="50000"/>
                  </a:schemeClr>
                </a:outerShdw>
              </a:effectLst>
            </a:endParaRPr>
          </a:p>
          <a:p>
            <a:pPr marL="0" indent="0">
              <a:buNone/>
            </a:pPr>
            <a:r>
              <a:rPr lang="en-US" sz="7200" b="1" dirty="0">
                <a:ln w="9525">
                  <a:solidFill>
                    <a:schemeClr val="bg1"/>
                  </a:solidFill>
                  <a:prstDash val="solid"/>
                </a:ln>
                <a:effectLst>
                  <a:outerShdw blurRad="12700" dist="38100" dir="2700000" algn="tl" rotWithShape="0">
                    <a:schemeClr val="bg1">
                      <a:lumMod val="50000"/>
                    </a:schemeClr>
                  </a:outerShdw>
                </a:effectLst>
              </a:rPr>
              <a:t>Don’t do for others what they can do for themselves.</a:t>
            </a:r>
          </a:p>
        </p:txBody>
      </p:sp>
    </p:spTree>
    <p:extLst>
      <p:ext uri="{BB962C8B-B14F-4D97-AF65-F5344CB8AC3E}">
        <p14:creationId xmlns:p14="http://schemas.microsoft.com/office/powerpoint/2010/main" val="31712318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64F53-E5B5-4C98-8633-9F7025771974}"/>
              </a:ext>
            </a:extLst>
          </p:cNvPr>
          <p:cNvSpPr>
            <a:spLocks noGrp="1"/>
          </p:cNvSpPr>
          <p:nvPr>
            <p:ph type="title"/>
          </p:nvPr>
        </p:nvSpPr>
        <p:spPr>
          <a:xfrm>
            <a:off x="146304" y="-434612"/>
            <a:ext cx="10058400" cy="1450757"/>
          </a:xfrm>
        </p:spPr>
        <p:txBody>
          <a:bodyPr/>
          <a:lstStyle/>
          <a:p>
            <a:r>
              <a:rPr lang="en-US" dirty="0"/>
              <a:t>Key Reasons Members </a:t>
            </a:r>
            <a:r>
              <a:rPr lang="en-US" dirty="0" smtClean="0"/>
              <a:t>Join and Stick</a:t>
            </a:r>
            <a:endParaRPr lang="en-US" dirty="0"/>
          </a:p>
        </p:txBody>
      </p:sp>
      <p:sp>
        <p:nvSpPr>
          <p:cNvPr id="3" name="Content Placeholder 2">
            <a:extLst>
              <a:ext uri="{FF2B5EF4-FFF2-40B4-BE49-F238E27FC236}">
                <a16:creationId xmlns:a16="http://schemas.microsoft.com/office/drawing/2014/main" id="{46764044-9D2F-4049-A892-828B2028CEF1}"/>
              </a:ext>
            </a:extLst>
          </p:cNvPr>
          <p:cNvSpPr>
            <a:spLocks noGrp="1"/>
          </p:cNvSpPr>
          <p:nvPr>
            <p:ph idx="1"/>
          </p:nvPr>
        </p:nvSpPr>
        <p:spPr>
          <a:xfrm>
            <a:off x="512064" y="1142319"/>
            <a:ext cx="11423904" cy="5428211"/>
          </a:xfrm>
        </p:spPr>
        <p:txBody>
          <a:bodyPr>
            <a:normAutofit/>
          </a:bodyPr>
          <a:lstStyle/>
          <a:p>
            <a:pPr marL="0" indent="0">
              <a:buNone/>
            </a:pPr>
            <a:r>
              <a:rPr lang="en-US" sz="2400" b="1" dirty="0"/>
              <a:t>Face to Face Contact </a:t>
            </a:r>
            <a:r>
              <a:rPr lang="en-US" sz="2400" dirty="0"/>
              <a:t>- The more frequently and the more recently </a:t>
            </a:r>
            <a:r>
              <a:rPr lang="en-US" sz="2400" dirty="0" smtClean="0"/>
              <a:t>a person</a:t>
            </a:r>
            <a:br>
              <a:rPr lang="en-US" sz="2400" dirty="0" smtClean="0"/>
            </a:br>
            <a:r>
              <a:rPr lang="en-US" sz="2400" dirty="0" smtClean="0"/>
              <a:t> from the union  has communicated </a:t>
            </a:r>
            <a:r>
              <a:rPr lang="en-US" sz="2400" dirty="0"/>
              <a:t>with members, the more likely they are to want to remain in the union. </a:t>
            </a:r>
          </a:p>
          <a:p>
            <a:pPr marL="0" indent="0">
              <a:buNone/>
            </a:pPr>
            <a:r>
              <a:rPr lang="en-US" sz="2400" b="1" dirty="0"/>
              <a:t>One to One Conversations </a:t>
            </a:r>
            <a:r>
              <a:rPr lang="en-US" sz="2400" dirty="0"/>
              <a:t>- Gathering small groups of members together or having informal and authentic face-to-face conversations are imperative to making sure members feel a bond with their union. </a:t>
            </a:r>
          </a:p>
          <a:p>
            <a:pPr marL="0" indent="0">
              <a:buNone/>
            </a:pPr>
            <a:r>
              <a:rPr lang="en-US" sz="2400" b="1" dirty="0"/>
              <a:t>Listening and Connecting vs. Asking and Telling </a:t>
            </a:r>
            <a:r>
              <a:rPr lang="en-US" sz="2400" dirty="0"/>
              <a:t>-When </a:t>
            </a:r>
            <a:r>
              <a:rPr lang="en-US" sz="2400" dirty="0" smtClean="0"/>
              <a:t>the union is trying </a:t>
            </a:r>
            <a:r>
              <a:rPr lang="en-US" sz="2400" dirty="0"/>
              <a:t>to connect with members, </a:t>
            </a:r>
            <a:r>
              <a:rPr lang="en-US" sz="2400" dirty="0" smtClean="0"/>
              <a:t>it </a:t>
            </a:r>
            <a:r>
              <a:rPr lang="en-US" sz="2400" dirty="0"/>
              <a:t>should be listening, not telling. </a:t>
            </a:r>
          </a:p>
          <a:p>
            <a:pPr marL="0" indent="0">
              <a:buNone/>
            </a:pPr>
            <a:r>
              <a:rPr lang="en-US" sz="2400" b="1" dirty="0"/>
              <a:t>Feeling Supported </a:t>
            </a:r>
            <a:r>
              <a:rPr lang="en-US" sz="2400" dirty="0"/>
              <a:t>- </a:t>
            </a:r>
            <a:r>
              <a:rPr lang="en-US" sz="2400" dirty="0" smtClean="0"/>
              <a:t>Members relate that they are </a:t>
            </a:r>
            <a:r>
              <a:rPr lang="en-US" sz="2400" dirty="0"/>
              <a:t>the best sources of support for one another and connections to the union encourage them to care about, support, and nurture their colleagues. </a:t>
            </a:r>
          </a:p>
          <a:p>
            <a:pPr marL="0" indent="0">
              <a:buNone/>
            </a:pPr>
            <a:r>
              <a:rPr lang="en-US" sz="2400" b="1" dirty="0"/>
              <a:t>Maintain Relationships </a:t>
            </a:r>
            <a:r>
              <a:rPr lang="en-US" sz="2400" dirty="0"/>
              <a:t>- If we want members’ connection to remain intact—and even grow in intensity over time</a:t>
            </a:r>
            <a:r>
              <a:rPr lang="en-US" sz="2400" dirty="0" smtClean="0"/>
              <a:t>— they must be engaged both </a:t>
            </a:r>
            <a:r>
              <a:rPr lang="en-US" sz="2400" dirty="0"/>
              <a:t>continually and continuously. </a:t>
            </a:r>
          </a:p>
          <a:p>
            <a:pPr marL="0" indent="0">
              <a:buNone/>
            </a:pPr>
            <a:endParaRPr lang="en-US" dirty="0"/>
          </a:p>
          <a:p>
            <a:pPr marL="0" indent="0">
              <a:buNone/>
            </a:pPr>
            <a:endParaRPr lang="en-US" dirty="0"/>
          </a:p>
          <a:p>
            <a:endParaRPr lang="en-US" dirty="0"/>
          </a:p>
        </p:txBody>
      </p:sp>
      <p:pic>
        <p:nvPicPr>
          <p:cNvPr id="4" name="Picture 2" descr="Image result for burdocks">
            <a:extLst>
              <a:ext uri="{FF2B5EF4-FFF2-40B4-BE49-F238E27FC236}">
                <a16:creationId xmlns:a16="http://schemas.microsoft.com/office/drawing/2014/main" id="{02135934-DAB6-4CF8-AC57-AD194D4383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5899"/>
          <a:stretch/>
        </p:blipFill>
        <p:spPr bwMode="auto">
          <a:xfrm>
            <a:off x="10140636" y="-308438"/>
            <a:ext cx="2017895" cy="1867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6722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13EC4-EC41-433B-B866-5C0CA2B794F8}"/>
              </a:ext>
            </a:extLst>
          </p:cNvPr>
          <p:cNvSpPr>
            <a:spLocks noGrp="1"/>
          </p:cNvSpPr>
          <p:nvPr>
            <p:ph type="title"/>
          </p:nvPr>
        </p:nvSpPr>
        <p:spPr>
          <a:xfrm>
            <a:off x="351906" y="1119868"/>
            <a:ext cx="2738766" cy="1450757"/>
          </a:xfrm>
        </p:spPr>
        <p:txBody>
          <a:bodyPr>
            <a:normAutofit fontScale="90000"/>
          </a:bodyPr>
          <a:lstStyle/>
          <a:p>
            <a:r>
              <a:rPr lang="en-US" dirty="0" smtClean="0"/>
              <a:t>How many do you need? </a:t>
            </a:r>
            <a:endParaRPr lang="en-US" dirty="0"/>
          </a:p>
        </p:txBody>
      </p:sp>
      <p:pic>
        <p:nvPicPr>
          <p:cNvPr id="4" name="Picture 3">
            <a:extLst>
              <a:ext uri="{FF2B5EF4-FFF2-40B4-BE49-F238E27FC236}">
                <a16:creationId xmlns:a16="http://schemas.microsoft.com/office/drawing/2014/main" id="{9D1A26EA-2FBC-4760-B249-F532B3C846A7}"/>
              </a:ext>
            </a:extLst>
          </p:cNvPr>
          <p:cNvPicPr>
            <a:picLocks noChangeAspect="1"/>
          </p:cNvPicPr>
          <p:nvPr/>
        </p:nvPicPr>
        <p:blipFill rotWithShape="1">
          <a:blip r:embed="rId2"/>
          <a:srcRect b="7323"/>
          <a:stretch/>
        </p:blipFill>
        <p:spPr>
          <a:xfrm>
            <a:off x="3950208" y="0"/>
            <a:ext cx="8241792" cy="6326179"/>
          </a:xfrm>
          <a:prstGeom prst="rect">
            <a:avLst/>
          </a:prstGeom>
        </p:spPr>
      </p:pic>
    </p:spTree>
    <p:extLst>
      <p:ext uri="{BB962C8B-B14F-4D97-AF65-F5344CB8AC3E}">
        <p14:creationId xmlns:p14="http://schemas.microsoft.com/office/powerpoint/2010/main" val="4792426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485" y="634946"/>
            <a:ext cx="3690257" cy="874877"/>
          </a:xfrm>
        </p:spPr>
        <p:txBody>
          <a:bodyPr>
            <a:normAutofit fontScale="90000"/>
          </a:bodyPr>
          <a:lstStyle/>
          <a:p>
            <a:r>
              <a:rPr lang="en-US" sz="3400" b="1" dirty="0"/>
              <a:t>FOCUS ON WORKSITES</a:t>
            </a:r>
            <a:r>
              <a:rPr lang="en-US" sz="3400" dirty="0"/>
              <a:t/>
            </a:r>
            <a:br>
              <a:rPr lang="en-US" sz="3400" dirty="0"/>
            </a:br>
            <a:r>
              <a:rPr lang="en-US" sz="3400" dirty="0"/>
              <a:t/>
            </a:r>
            <a:br>
              <a:rPr lang="en-US" sz="3400" dirty="0"/>
            </a:br>
            <a:endParaRPr lang="en-US" sz="3400" dirty="0"/>
          </a:p>
        </p:txBody>
      </p:sp>
      <p:pic>
        <p:nvPicPr>
          <p:cNvPr id="9218" name="Picture 2" descr="https://s-media-cache-ak0.pinimg.com/736x/f1/d8/f5/f1d8f5fb37b688e0659dd412f0d00bac.jpg"/>
          <p:cNvPicPr>
            <a:picLocks noChangeAspect="1" noChangeArrowheads="1"/>
          </p:cNvPicPr>
          <p:nvPr/>
        </p:nvPicPr>
        <p:blipFill rotWithShape="1">
          <a:blip r:embed="rId2">
            <a:extLst>
              <a:ext uri="{28A0092B-C50C-407E-A947-70E740481C1C}">
                <a14:useLocalDpi xmlns:a14="http://schemas.microsoft.com/office/drawing/2010/main" val="0"/>
              </a:ext>
            </a:extLst>
          </a:blip>
          <a:srcRect t="25623" r="2" b="21309"/>
          <a:stretch/>
        </p:blipFill>
        <p:spPr bwMode="auto">
          <a:xfrm>
            <a:off x="633999" y="640081"/>
            <a:ext cx="6909801"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859485" y="808074"/>
            <a:ext cx="3690257" cy="5061020"/>
          </a:xfrm>
        </p:spPr>
        <p:txBody>
          <a:bodyPr>
            <a:normAutofit fontScale="92500" lnSpcReduction="10000"/>
          </a:bodyPr>
          <a:lstStyle/>
          <a:p>
            <a:r>
              <a:rPr lang="en-US" sz="3200" dirty="0"/>
              <a:t>The Union is Visible</a:t>
            </a:r>
          </a:p>
          <a:p>
            <a:r>
              <a:rPr lang="en-US" sz="3200" dirty="0"/>
              <a:t>Standards are defended and contract/policy is enforced</a:t>
            </a:r>
          </a:p>
          <a:p>
            <a:r>
              <a:rPr lang="en-US" sz="3200" dirty="0"/>
              <a:t>The Members OWN the Union and Provide </a:t>
            </a:r>
            <a:r>
              <a:rPr lang="en-US" sz="3200" dirty="0" smtClean="0"/>
              <a:t>Support</a:t>
            </a:r>
          </a:p>
          <a:p>
            <a:r>
              <a:rPr lang="en-US" sz="3200" dirty="0" smtClean="0"/>
              <a:t>Leaders are in relationship with all members and non members. </a:t>
            </a:r>
            <a:endParaRPr lang="en-US" sz="3200" dirty="0"/>
          </a:p>
        </p:txBody>
      </p:sp>
    </p:spTree>
    <p:extLst>
      <p:ext uri="{BB962C8B-B14F-4D97-AF65-F5344CB8AC3E}">
        <p14:creationId xmlns:p14="http://schemas.microsoft.com/office/powerpoint/2010/main" val="7686984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Breakout Room – NEA Organizer Teams</a:t>
            </a:r>
            <a:endParaRPr lang="en-US" dirty="0"/>
          </a:p>
        </p:txBody>
      </p:sp>
      <p:sp>
        <p:nvSpPr>
          <p:cNvPr id="3" name="Content Placeholder 2"/>
          <p:cNvSpPr>
            <a:spLocks noGrp="1"/>
          </p:cNvSpPr>
          <p:nvPr>
            <p:ph idx="1"/>
          </p:nvPr>
        </p:nvSpPr>
        <p:spPr>
          <a:xfrm>
            <a:off x="297711" y="1429789"/>
            <a:ext cx="11610753" cy="4439305"/>
          </a:xfrm>
        </p:spPr>
        <p:txBody>
          <a:bodyPr>
            <a:normAutofit fontScale="92500" lnSpcReduction="10000"/>
          </a:bodyPr>
          <a:lstStyle/>
          <a:p>
            <a:r>
              <a:rPr lang="en-US" sz="4000" dirty="0"/>
              <a:t>Consider the names of the locals that you put in your tiers in module 1 -  </a:t>
            </a:r>
            <a:endParaRPr lang="en-US" sz="4000" dirty="0" smtClean="0"/>
          </a:p>
          <a:p>
            <a:r>
              <a:rPr lang="en-US" sz="4000" dirty="0" smtClean="0"/>
              <a:t>What </a:t>
            </a:r>
            <a:r>
              <a:rPr lang="en-US" sz="4000" dirty="0"/>
              <a:t>is your assessment of </a:t>
            </a:r>
            <a:r>
              <a:rPr lang="en-US" sz="4000" dirty="0" smtClean="0"/>
              <a:t>the member </a:t>
            </a:r>
            <a:r>
              <a:rPr lang="en-US" sz="4000" dirty="0"/>
              <a:t>density (growth) </a:t>
            </a:r>
            <a:r>
              <a:rPr lang="en-US" sz="4000" dirty="0" smtClean="0"/>
              <a:t>?</a:t>
            </a:r>
          </a:p>
          <a:p>
            <a:r>
              <a:rPr lang="en-US" sz="4000" dirty="0" smtClean="0"/>
              <a:t>What </a:t>
            </a:r>
            <a:r>
              <a:rPr lang="en-US" sz="4000" dirty="0"/>
              <a:t>is your assessment of their strength </a:t>
            </a:r>
            <a:r>
              <a:rPr lang="en-US" sz="4000" dirty="0" smtClean="0"/>
              <a:t>(what is ratio of identified leaders to members, their skills, resources) ?</a:t>
            </a:r>
          </a:p>
          <a:p>
            <a:r>
              <a:rPr lang="en-US" sz="4000" dirty="0" smtClean="0"/>
              <a:t>What is your assessment of how many well organized  </a:t>
            </a:r>
            <a:r>
              <a:rPr lang="en-US" sz="4000" dirty="0"/>
              <a:t>worksites </a:t>
            </a:r>
            <a:r>
              <a:rPr lang="en-US" sz="4000" dirty="0" smtClean="0"/>
              <a:t>they have?</a:t>
            </a:r>
            <a:endParaRPr lang="en-US" sz="4000" dirty="0"/>
          </a:p>
          <a:p>
            <a:r>
              <a:rPr lang="en-US" dirty="0"/>
              <a:t> </a:t>
            </a:r>
          </a:p>
        </p:txBody>
      </p:sp>
    </p:spTree>
    <p:extLst>
      <p:ext uri="{BB962C8B-B14F-4D97-AF65-F5344CB8AC3E}">
        <p14:creationId xmlns:p14="http://schemas.microsoft.com/office/powerpoint/2010/main" val="12183904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68767-BA6B-4718-8342-805AF4798FBD}"/>
              </a:ext>
            </a:extLst>
          </p:cNvPr>
          <p:cNvSpPr>
            <a:spLocks noGrp="1"/>
          </p:cNvSpPr>
          <p:nvPr>
            <p:ph type="title"/>
          </p:nvPr>
        </p:nvSpPr>
        <p:spPr/>
        <p:txBody>
          <a:bodyPr/>
          <a:lstStyle/>
          <a:p>
            <a:r>
              <a:rPr lang="en-US" b="1" dirty="0"/>
              <a:t>Key Points</a:t>
            </a:r>
          </a:p>
        </p:txBody>
      </p:sp>
      <p:sp>
        <p:nvSpPr>
          <p:cNvPr id="3" name="Content Placeholder 2">
            <a:extLst>
              <a:ext uri="{FF2B5EF4-FFF2-40B4-BE49-F238E27FC236}">
                <a16:creationId xmlns:a16="http://schemas.microsoft.com/office/drawing/2014/main" id="{69824343-BFD3-4AF7-8EC7-60FACFF6FCDE}"/>
              </a:ext>
            </a:extLst>
          </p:cNvPr>
          <p:cNvSpPr>
            <a:spLocks noGrp="1"/>
          </p:cNvSpPr>
          <p:nvPr>
            <p:ph idx="1"/>
          </p:nvPr>
        </p:nvSpPr>
        <p:spPr>
          <a:xfrm>
            <a:off x="4082685" y="235902"/>
            <a:ext cx="8109316" cy="6018594"/>
          </a:xfrm>
        </p:spPr>
        <p:txBody>
          <a:bodyPr>
            <a:noAutofit/>
          </a:bodyPr>
          <a:lstStyle/>
          <a:p>
            <a:r>
              <a:rPr lang="en-US" sz="3600" dirty="0"/>
              <a:t>Without enough leaders who have enough connections with </a:t>
            </a:r>
            <a:r>
              <a:rPr lang="en-US" sz="3600" dirty="0" smtClean="0"/>
              <a:t>members (and non-members), </a:t>
            </a:r>
            <a:r>
              <a:rPr lang="en-US" sz="3600" dirty="0"/>
              <a:t>you can’t build and use  power</a:t>
            </a:r>
          </a:p>
          <a:p>
            <a:pPr lvl="1"/>
            <a:endParaRPr lang="en-US" sz="3600" dirty="0"/>
          </a:p>
          <a:p>
            <a:pPr marL="201168" lvl="1" indent="0">
              <a:buNone/>
            </a:pPr>
            <a:r>
              <a:rPr lang="en-US" sz="3600" dirty="0"/>
              <a:t>The role of staff is in the development of </a:t>
            </a:r>
            <a:r>
              <a:rPr lang="en-US" sz="3600" dirty="0" smtClean="0"/>
              <a:t>relationships </a:t>
            </a:r>
            <a:r>
              <a:rPr lang="en-US" sz="3600" dirty="0"/>
              <a:t>by connecting leaders. </a:t>
            </a:r>
            <a:endParaRPr lang="en-US" sz="3600" dirty="0" smtClean="0"/>
          </a:p>
          <a:p>
            <a:pPr marL="201168" lvl="1" indent="0">
              <a:buNone/>
            </a:pPr>
            <a:endParaRPr lang="en-US" sz="3600" dirty="0"/>
          </a:p>
          <a:p>
            <a:pPr marL="201168" lvl="1" indent="0">
              <a:buNone/>
            </a:pPr>
            <a:r>
              <a:rPr lang="en-US" sz="3600" dirty="0" smtClean="0"/>
              <a:t>WE begin this work by focusing at the worksite level and building the sense of allegiance among workers using a shared narrative. </a:t>
            </a:r>
            <a:endParaRPr lang="en-US" sz="3600" dirty="0"/>
          </a:p>
        </p:txBody>
      </p:sp>
      <p:pic>
        <p:nvPicPr>
          <p:cNvPr id="4" name="Picture 2" descr="Image result for key point">
            <a:extLst>
              <a:ext uri="{FF2B5EF4-FFF2-40B4-BE49-F238E27FC236}">
                <a16:creationId xmlns:a16="http://schemas.microsoft.com/office/drawing/2014/main" id="{FC899F96-C217-48DB-BEF9-B5292B834B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0" y="1397477"/>
            <a:ext cx="4082684" cy="369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4565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What </a:t>
            </a:r>
            <a:r>
              <a:rPr lang="en-US" altLang="en-US" sz="9600" dirty="0" smtClean="0"/>
              <a:t>Organizing Is.  </a:t>
            </a:r>
            <a:endParaRPr lang="en-US" altLang="en-US" sz="9600" dirty="0"/>
          </a:p>
        </p:txBody>
      </p:sp>
    </p:spTree>
    <p:extLst>
      <p:ext uri="{BB962C8B-B14F-4D97-AF65-F5344CB8AC3E}">
        <p14:creationId xmlns:p14="http://schemas.microsoft.com/office/powerpoint/2010/main" val="12751830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normAutofit/>
          </a:bodyPr>
          <a:lstStyle/>
          <a:p>
            <a:pPr>
              <a:defRPr/>
            </a:pPr>
            <a:r>
              <a:rPr lang="en-US" altLang="en-US" dirty="0"/>
              <a:t>What is organizing?</a:t>
            </a:r>
          </a:p>
        </p:txBody>
      </p:sp>
      <p:sp>
        <p:nvSpPr>
          <p:cNvPr id="88067" name="Content Placeholder 2"/>
          <p:cNvSpPr>
            <a:spLocks noGrp="1"/>
          </p:cNvSpPr>
          <p:nvPr>
            <p:ph idx="1"/>
          </p:nvPr>
        </p:nvSpPr>
        <p:spPr>
          <a:xfrm>
            <a:off x="504967" y="1429789"/>
            <a:ext cx="10650713" cy="4439305"/>
          </a:xfrm>
          <a:solidFill>
            <a:schemeClr val="bg1">
              <a:lumMod val="95000"/>
            </a:schemeClr>
          </a:solidFill>
        </p:spPr>
        <p:txBody>
          <a:bodyPr>
            <a:noAutofit/>
          </a:bodyPr>
          <a:lstStyle/>
          <a:p>
            <a:pPr marL="0" indent="0">
              <a:buNone/>
              <a:defRPr/>
            </a:pPr>
            <a:r>
              <a:rPr lang="en-US" altLang="en-US" sz="4800" dirty="0"/>
              <a:t>Organizing is identifying leaders and coordinating them into leadership teams, Building community and commitment around common goals, Building power from the resources of that community, Using that power strategically to make concrete change in the world. </a:t>
            </a:r>
          </a:p>
        </p:txBody>
      </p:sp>
    </p:spTree>
    <p:extLst>
      <p:ext uri="{BB962C8B-B14F-4D97-AF65-F5344CB8AC3E}">
        <p14:creationId xmlns:p14="http://schemas.microsoft.com/office/powerpoint/2010/main" val="10768409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625475" y="3967164"/>
            <a:ext cx="9882188"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r">
              <a:defRPr/>
            </a:pPr>
            <a:r>
              <a:rPr lang="en-US" sz="6000" b="1" dirty="0">
                <a:solidFill>
                  <a:schemeClr val="bg1"/>
                </a:solidFill>
                <a:latin typeface="Franklin Gothic Medium"/>
              </a:rPr>
              <a:t>building power</a:t>
            </a:r>
          </a:p>
        </p:txBody>
      </p:sp>
      <p:sp>
        <p:nvSpPr>
          <p:cNvPr id="129027" name="TextBox 2"/>
          <p:cNvSpPr txBox="1">
            <a:spLocks noChangeArrowheads="1"/>
          </p:cNvSpPr>
          <p:nvPr/>
        </p:nvSpPr>
        <p:spPr bwMode="auto">
          <a:xfrm>
            <a:off x="1808163" y="2878138"/>
            <a:ext cx="7696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6000" b="1" dirty="0">
                <a:solidFill>
                  <a:srgbClr val="000000"/>
                </a:solidFill>
                <a:latin typeface="Helvetica" panose="020B0604020202020204" pitchFamily="34" charset="0"/>
                <a:ea typeface="MS PGothic" panose="020B0600070205080204" pitchFamily="34" charset="-128"/>
              </a:rPr>
              <a:t>Organizing is about</a:t>
            </a:r>
          </a:p>
        </p:txBody>
      </p:sp>
      <p:sp>
        <p:nvSpPr>
          <p:cNvPr id="2" name="Title 1">
            <a:extLst>
              <a:ext uri="{FF2B5EF4-FFF2-40B4-BE49-F238E27FC236}">
                <a16:creationId xmlns:a16="http://schemas.microsoft.com/office/drawing/2014/main" id="{6E6D94D2-4683-4973-A3C1-E83896C97FF3}"/>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7979300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What is Power? </a:t>
            </a:r>
          </a:p>
        </p:txBody>
      </p:sp>
    </p:spTree>
    <p:extLst>
      <p:ext uri="{BB962C8B-B14F-4D97-AF65-F5344CB8AC3E}">
        <p14:creationId xmlns:p14="http://schemas.microsoft.com/office/powerpoint/2010/main" val="21138437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692458" y="3944939"/>
            <a:ext cx="10357928" cy="1966763"/>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r">
              <a:defRPr/>
            </a:pPr>
            <a:r>
              <a:rPr lang="en-US" sz="6000" b="1" dirty="0">
                <a:solidFill>
                  <a:schemeClr val="bg1"/>
                </a:solidFill>
                <a:latin typeface="Franklin Gothic Medium"/>
              </a:rPr>
              <a:t>Power is the ability to </a:t>
            </a:r>
            <a:r>
              <a:rPr lang="en-US" sz="6000" b="1" dirty="0" smtClean="0">
                <a:solidFill>
                  <a:schemeClr val="bg1"/>
                </a:solidFill>
                <a:latin typeface="Franklin Gothic Medium"/>
              </a:rPr>
              <a:t>act and cause others to act. </a:t>
            </a:r>
            <a:endParaRPr lang="en-US" sz="6000" b="1" dirty="0">
              <a:solidFill>
                <a:schemeClr val="bg1"/>
              </a:solidFill>
              <a:latin typeface="Franklin Gothic Medium"/>
            </a:endParaRPr>
          </a:p>
        </p:txBody>
      </p:sp>
      <p:sp>
        <p:nvSpPr>
          <p:cNvPr id="131075" name="TextBox 2"/>
          <p:cNvSpPr txBox="1">
            <a:spLocks noChangeArrowheads="1"/>
          </p:cNvSpPr>
          <p:nvPr/>
        </p:nvSpPr>
        <p:spPr bwMode="auto">
          <a:xfrm>
            <a:off x="1738313" y="2813050"/>
            <a:ext cx="7696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6000" b="1">
                <a:solidFill>
                  <a:srgbClr val="000000"/>
                </a:solidFill>
                <a:latin typeface="Helvetica" panose="020B0604020202020204" pitchFamily="34" charset="0"/>
                <a:ea typeface="MS PGothic" panose="020B0600070205080204" pitchFamily="34" charset="-128"/>
              </a:rPr>
              <a:t>What is power?</a:t>
            </a:r>
          </a:p>
        </p:txBody>
      </p:sp>
      <p:sp>
        <p:nvSpPr>
          <p:cNvPr id="2" name="Title 1">
            <a:extLst>
              <a:ext uri="{FF2B5EF4-FFF2-40B4-BE49-F238E27FC236}">
                <a16:creationId xmlns:a16="http://schemas.microsoft.com/office/drawing/2014/main" id="{F5051FA0-C104-41B1-AD51-FE9A07BEA03B}"/>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9592256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smtClean="0"/>
              <a:t>Is Bargaining a Service or is it Organizing? </a:t>
            </a:r>
            <a:endParaRPr lang="en-US" altLang="en-US" sz="9600" dirty="0"/>
          </a:p>
        </p:txBody>
      </p:sp>
    </p:spTree>
    <p:extLst>
      <p:ext uri="{BB962C8B-B14F-4D97-AF65-F5344CB8AC3E}">
        <p14:creationId xmlns:p14="http://schemas.microsoft.com/office/powerpoint/2010/main" val="13135692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76DD0-4CF9-43A9-B04C-912B95B5DD07}"/>
              </a:ext>
            </a:extLst>
          </p:cNvPr>
          <p:cNvSpPr>
            <a:spLocks noGrp="1"/>
          </p:cNvSpPr>
          <p:nvPr>
            <p:ph type="title"/>
          </p:nvPr>
        </p:nvSpPr>
        <p:spPr>
          <a:xfrm>
            <a:off x="7699403" y="329184"/>
            <a:ext cx="4227934" cy="6778547"/>
          </a:xfrm>
        </p:spPr>
        <p:txBody>
          <a:bodyPr anchor="ctr">
            <a:normAutofit fontScale="90000"/>
          </a:bodyPr>
          <a:lstStyle/>
          <a:p>
            <a:pPr algn="ctr"/>
            <a:r>
              <a:rPr lang="en-US" dirty="0"/>
              <a:t>Where is the power, visibility and </a:t>
            </a:r>
            <a:r>
              <a:rPr lang="en-US" dirty="0" smtClean="0"/>
              <a:t>accountability in a bargain …</a:t>
            </a:r>
            <a:br>
              <a:rPr lang="en-US" dirty="0" smtClean="0"/>
            </a:br>
            <a:r>
              <a:rPr lang="en-US" dirty="0" smtClean="0"/>
              <a:t>If you do it?</a:t>
            </a:r>
            <a:br>
              <a:rPr lang="en-US" dirty="0" smtClean="0"/>
            </a:br>
            <a:r>
              <a:rPr lang="en-US" dirty="0" smtClean="0"/>
              <a:t> If the members do it? </a:t>
            </a:r>
            <a:br>
              <a:rPr lang="en-US" dirty="0" smtClean="0"/>
            </a:br>
            <a:r>
              <a:rPr lang="en-US" dirty="0" smtClean="0"/>
              <a:t>Who will the story be about? </a:t>
            </a:r>
            <a:r>
              <a:rPr lang="en-US" dirty="0"/>
              <a:t/>
            </a:r>
            <a:br>
              <a:rPr lang="en-US" dirty="0"/>
            </a:br>
            <a:endParaRPr lang="en-US" dirty="0"/>
          </a:p>
        </p:txBody>
      </p:sp>
      <p:graphicFrame>
        <p:nvGraphicFramePr>
          <p:cNvPr id="5" name="Content Placeholder 2">
            <a:extLst>
              <a:ext uri="{FF2B5EF4-FFF2-40B4-BE49-F238E27FC236}">
                <a16:creationId xmlns:a16="http://schemas.microsoft.com/office/drawing/2014/main" id="{05D7EBF8-1862-4198-8022-1356D3DF7E24}"/>
              </a:ext>
            </a:extLst>
          </p:cNvPr>
          <p:cNvGraphicFramePr>
            <a:graphicFrameLocks noGrp="1"/>
          </p:cNvGraphicFramePr>
          <p:nvPr>
            <p:ph idx="1"/>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88043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Box 7"/>
          <p:cNvSpPr txBox="1">
            <a:spLocks noChangeArrowheads="1"/>
          </p:cNvSpPr>
          <p:nvPr/>
        </p:nvSpPr>
        <p:spPr bwMode="auto">
          <a:xfrm>
            <a:off x="2236788" y="268288"/>
            <a:ext cx="7593012"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E68422"/>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9pPr>
          </a:lstStyle>
          <a:p>
            <a:pPr algn="ctr" eaLnBrk="1" hangingPunct="1">
              <a:spcBef>
                <a:spcPct val="0"/>
              </a:spcBef>
              <a:buClrTx/>
              <a:buSzTx/>
              <a:buFontTx/>
              <a:buNone/>
            </a:pPr>
            <a:r>
              <a:rPr lang="en-US" altLang="en-US" sz="5000" b="1">
                <a:solidFill>
                  <a:srgbClr val="54362A"/>
                </a:solidFill>
                <a:latin typeface="Century Gothic" panose="020B0502020202020204" pitchFamily="34" charset="0"/>
              </a:rPr>
              <a:t>Power is not fixed.</a:t>
            </a:r>
          </a:p>
        </p:txBody>
      </p:sp>
      <p:pic>
        <p:nvPicPr>
          <p:cNvPr id="110596" name="Content Placeholder 9" descr="balance of power 2.jpe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9678" y="1701772"/>
            <a:ext cx="7287904" cy="4372742"/>
          </a:xfrm>
        </p:spPr>
      </p:pic>
      <p:sp>
        <p:nvSpPr>
          <p:cNvPr id="110598" name="TextBox 5"/>
          <p:cNvSpPr txBox="1">
            <a:spLocks noChangeArrowheads="1"/>
          </p:cNvSpPr>
          <p:nvPr/>
        </p:nvSpPr>
        <p:spPr bwMode="auto">
          <a:xfrm>
            <a:off x="9048751" y="6294438"/>
            <a:ext cx="1655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Ellen</a:t>
            </a:r>
          </a:p>
        </p:txBody>
      </p:sp>
    </p:spTree>
    <p:extLst>
      <p:ext uri="{BB962C8B-B14F-4D97-AF65-F5344CB8AC3E}">
        <p14:creationId xmlns:p14="http://schemas.microsoft.com/office/powerpoint/2010/main" val="4341211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5570538" y="170497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sp>
        <p:nvSpPr>
          <p:cNvPr id="4" name="Rectangle 3"/>
          <p:cNvSpPr>
            <a:spLocks noChangeArrowheads="1"/>
          </p:cNvSpPr>
          <p:nvPr/>
        </p:nvSpPr>
        <p:spPr bwMode="auto">
          <a:xfrm>
            <a:off x="2041525" y="82232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pic>
        <p:nvPicPr>
          <p:cNvPr id="13312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2819400"/>
            <a:ext cx="91440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733550" y="735807"/>
            <a:ext cx="87630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6000" b="1" dirty="0">
                <a:solidFill>
                  <a:srgbClr val="000000"/>
                </a:solidFill>
                <a:latin typeface="Helvetica" panose="020B0604020202020204" pitchFamily="34" charset="0"/>
                <a:ea typeface="MS PGothic" panose="020B0600070205080204" pitchFamily="34" charset="-128"/>
              </a:rPr>
              <a:t>People are the base of our power</a:t>
            </a:r>
          </a:p>
        </p:txBody>
      </p:sp>
    </p:spTree>
    <p:extLst>
      <p:ext uri="{BB962C8B-B14F-4D97-AF65-F5344CB8AC3E}">
        <p14:creationId xmlns:p14="http://schemas.microsoft.com/office/powerpoint/2010/main" val="10137818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Remember this…</a:t>
            </a:r>
            <a:endParaRPr lang="en-US" dirty="0"/>
          </a:p>
        </p:txBody>
      </p:sp>
      <p:sp>
        <p:nvSpPr>
          <p:cNvPr id="3" name="Content Placeholder 2"/>
          <p:cNvSpPr>
            <a:spLocks noGrp="1"/>
          </p:cNvSpPr>
          <p:nvPr>
            <p:ph idx="1"/>
          </p:nvPr>
        </p:nvSpPr>
        <p:spPr>
          <a:xfrm>
            <a:off x="622852" y="1089297"/>
            <a:ext cx="11423374" cy="4779797"/>
          </a:xfrm>
        </p:spPr>
        <p:txBody>
          <a:bodyPr>
            <a:noAutofit/>
          </a:bodyPr>
          <a:lstStyle/>
          <a:p>
            <a:r>
              <a:rPr lang="en-US" sz="3600" dirty="0" smtClean="0"/>
              <a:t>The best measure of powerless union is a large, well-funded staff-led, lobbying department.  You might win some legal and policy demands – but you will not have enough power to implement them and keep them.   </a:t>
            </a:r>
          </a:p>
          <a:p>
            <a:endParaRPr lang="en-US" sz="3600" dirty="0"/>
          </a:p>
          <a:p>
            <a:r>
              <a:rPr lang="en-US" sz="3600" dirty="0" smtClean="0"/>
              <a:t>Power is built through money,  position, or people.</a:t>
            </a:r>
          </a:p>
          <a:p>
            <a:endParaRPr lang="en-US" sz="3600" dirty="0"/>
          </a:p>
          <a:p>
            <a:pPr algn="ctr"/>
            <a:r>
              <a:rPr lang="en-US" sz="6000" dirty="0" smtClean="0"/>
              <a:t>We have people. </a:t>
            </a:r>
            <a:endParaRPr lang="en-US" sz="6000" dirty="0"/>
          </a:p>
        </p:txBody>
      </p:sp>
    </p:spTree>
    <p:extLst>
      <p:ext uri="{BB962C8B-B14F-4D97-AF65-F5344CB8AC3E}">
        <p14:creationId xmlns:p14="http://schemas.microsoft.com/office/powerpoint/2010/main" val="324803188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normAutofit fontScale="77500" lnSpcReduction="20000"/>
          </a:bodyPr>
          <a:lstStyle/>
          <a:p>
            <a:pPr marL="0" indent="0" algn="ctr">
              <a:buNone/>
            </a:pPr>
            <a:r>
              <a:rPr lang="en-US" altLang="en-US" sz="9600" dirty="0" smtClean="0"/>
              <a:t>We measure BOTH Growth and Strength in our Campaign so we can assess our progress. </a:t>
            </a:r>
            <a:endParaRPr lang="en-US" altLang="en-US" sz="9600" dirty="0"/>
          </a:p>
        </p:txBody>
      </p:sp>
    </p:spTree>
    <p:extLst>
      <p:ext uri="{BB962C8B-B14F-4D97-AF65-F5344CB8AC3E}">
        <p14:creationId xmlns:p14="http://schemas.microsoft.com/office/powerpoint/2010/main" val="12917824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298861"/>
            <a:ext cx="4606776"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403341" y="648319"/>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474427"/>
            <a:ext cx="5076691" cy="4942849"/>
          </a:xfrm>
        </p:spPr>
        <p:txBody>
          <a:bodyPr>
            <a:normAutofit/>
          </a:bodyPr>
          <a:lstStyle/>
          <a:p>
            <a:pPr lvl="0"/>
            <a:r>
              <a:rPr lang="en-US" sz="3600" dirty="0"/>
              <a:t>Power is built through organizing</a:t>
            </a:r>
          </a:p>
          <a:p>
            <a:pPr lvl="0"/>
            <a:r>
              <a:rPr lang="en-US" sz="3600" dirty="0"/>
              <a:t>Only providing services builds no collective power</a:t>
            </a:r>
          </a:p>
          <a:p>
            <a:pPr lvl="0"/>
            <a:r>
              <a:rPr lang="en-US" sz="3600" dirty="0"/>
              <a:t>Your organizing approach shifts as a group’s capacity and </a:t>
            </a:r>
            <a:r>
              <a:rPr lang="en-US" sz="3600" dirty="0" smtClean="0"/>
              <a:t>relationships are built. </a:t>
            </a:r>
            <a:endParaRPr lang="en-US" sz="3600" dirty="0"/>
          </a:p>
        </p:txBody>
      </p:sp>
    </p:spTree>
    <p:extLst>
      <p:ext uri="{BB962C8B-B14F-4D97-AF65-F5344CB8AC3E}">
        <p14:creationId xmlns:p14="http://schemas.microsoft.com/office/powerpoint/2010/main" val="33544069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a:t>Module 3 People, Leaders, </a:t>
            </a:r>
            <a:r>
              <a:rPr lang="en-US" b="1" dirty="0" smtClean="0"/>
              <a:t>Structures</a:t>
            </a:r>
            <a:endParaRPr lang="en-US" b="1" dirty="0"/>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22178525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27486583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207368658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2C57F-4B48-47BD-BC36-D80D039FA165}"/>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Who are our People?</a:t>
            </a:r>
          </a:p>
        </p:txBody>
      </p:sp>
    </p:spTree>
    <p:extLst>
      <p:ext uri="{BB962C8B-B14F-4D97-AF65-F5344CB8AC3E}">
        <p14:creationId xmlns:p14="http://schemas.microsoft.com/office/powerpoint/2010/main" val="11088725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704975"/>
            <a:ext cx="91440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524000" y="152400"/>
            <a:ext cx="87630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6000" b="1" i="0" u="none" strike="noStrike" kern="1200" cap="none" spc="0" normalizeH="0" baseline="0" noProof="0" dirty="0">
                <a:ln>
                  <a:noFill/>
                </a:ln>
                <a:solidFill>
                  <a:srgbClr val="000000"/>
                </a:solidFill>
                <a:effectLst/>
                <a:uLnTx/>
                <a:uFillTx/>
                <a:latin typeface="Helvetica" panose="020B0604020202020204" pitchFamily="34" charset="0"/>
                <a:ea typeface="MS PGothic" panose="020B0600070205080204" pitchFamily="34" charset="-128"/>
                <a:cs typeface="Arial" panose="020B0604020202020204" pitchFamily="34" charset="0"/>
              </a:rPr>
              <a:t>Who are our people?</a:t>
            </a:r>
          </a:p>
        </p:txBody>
      </p:sp>
      <p:sp>
        <p:nvSpPr>
          <p:cNvPr id="2" name="TextBox 1"/>
          <p:cNvSpPr txBox="1"/>
          <p:nvPr/>
        </p:nvSpPr>
        <p:spPr>
          <a:xfrm>
            <a:off x="5894717" y="2638425"/>
            <a:ext cx="6065043" cy="707886"/>
          </a:xfrm>
          <a:prstGeom prst="rect">
            <a:avLst/>
          </a:prstGeom>
          <a:solidFill>
            <a:schemeClr val="accent2">
              <a:lumMod val="75000"/>
            </a:schemeClr>
          </a:solidFill>
        </p:spPr>
        <p:txBody>
          <a:bodyPr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a:ea typeface="+mn-ea"/>
                <a:cs typeface="+mn-cs"/>
              </a:rPr>
              <a:t>What do they care about?</a:t>
            </a:r>
            <a:endParaRPr kumimoji="0" lang="en-US" sz="4400" b="1" i="0" u="none" strike="noStrike" kern="1200" cap="none" spc="0" normalizeH="0" baseline="0" noProof="0" dirty="0">
              <a:ln>
                <a:noFill/>
              </a:ln>
              <a:solidFill>
                <a:schemeClr val="bg1"/>
              </a:solidFill>
              <a:effectLst/>
              <a:uLnTx/>
              <a:uFillTx/>
              <a:latin typeface="Calibri"/>
              <a:ea typeface="+mn-ea"/>
              <a:cs typeface="+mn-cs"/>
            </a:endParaRPr>
          </a:p>
        </p:txBody>
      </p:sp>
      <p:sp>
        <p:nvSpPr>
          <p:cNvPr id="7" name="TextBox 6"/>
          <p:cNvSpPr txBox="1"/>
          <p:nvPr/>
        </p:nvSpPr>
        <p:spPr>
          <a:xfrm>
            <a:off x="485775" y="4464050"/>
            <a:ext cx="9407525" cy="707886"/>
          </a:xfrm>
          <a:prstGeom prst="rect">
            <a:avLst/>
          </a:prstGeom>
          <a:solidFill>
            <a:schemeClr val="accent2">
              <a:lumMod val="75000"/>
            </a:schemeClr>
          </a:solidFill>
        </p:spPr>
        <p:txBody>
          <a:bodyPr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a:ea typeface="+mn-ea"/>
                <a:cs typeface="+mn-cs"/>
              </a:rPr>
              <a:t>What are their strengths and challenges</a:t>
            </a:r>
            <a:r>
              <a:rPr kumimoji="0" lang="en-US" sz="4000" b="1" i="0" u="none" strike="noStrike" kern="1200" cap="none" spc="0" normalizeH="0" baseline="0" noProof="0" dirty="0">
                <a:ln>
                  <a:noFill/>
                </a:ln>
                <a:solidFill>
                  <a:prstClr val="black"/>
                </a:solidFill>
                <a:effectLst/>
                <a:uLnTx/>
                <a:uFillTx/>
                <a:latin typeface="Calibri"/>
                <a:ea typeface="+mn-ea"/>
                <a:cs typeface="+mn-cs"/>
              </a:rPr>
              <a:t>?</a:t>
            </a:r>
            <a:endParaRPr kumimoji="0" lang="en-US" sz="44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288912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2A2DB-BDB2-4DC6-9B27-9A96C3266E26}"/>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Our people are those</a:t>
            </a:r>
          </a:p>
        </p:txBody>
      </p:sp>
      <p:sp>
        <p:nvSpPr>
          <p:cNvPr id="4" name="Rectangle 3"/>
          <p:cNvSpPr>
            <a:spLocks noChangeArrowheads="1"/>
          </p:cNvSpPr>
          <p:nvPr/>
        </p:nvSpPr>
        <p:spPr bwMode="auto">
          <a:xfrm>
            <a:off x="0" y="4327036"/>
            <a:ext cx="12081231" cy="1450757"/>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r">
              <a:defRPr/>
            </a:pPr>
            <a:r>
              <a:rPr lang="en-US" sz="6000" b="1" dirty="0">
                <a:solidFill>
                  <a:schemeClr val="bg1"/>
                </a:solidFill>
                <a:latin typeface="Franklin Gothic Medium"/>
              </a:rPr>
              <a:t>Who share our values and interests</a:t>
            </a:r>
            <a:r>
              <a:rPr lang="en-US" sz="6000" b="1" dirty="0">
                <a:solidFill>
                  <a:prstClr val="black"/>
                </a:solidFill>
                <a:latin typeface="Franklin Gothic Medium"/>
              </a:rPr>
              <a:t>.</a:t>
            </a:r>
          </a:p>
        </p:txBody>
      </p:sp>
    </p:spTree>
    <p:extLst>
      <p:ext uri="{BB962C8B-B14F-4D97-AF65-F5344CB8AC3E}">
        <p14:creationId xmlns:p14="http://schemas.microsoft.com/office/powerpoint/2010/main" val="5295097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44DBEAC-255C-40C8-9680-191AAEAE09C8}"/>
              </a:ext>
            </a:extLst>
          </p:cNvPr>
          <p:cNvSpPr/>
          <p:nvPr/>
        </p:nvSpPr>
        <p:spPr>
          <a:xfrm>
            <a:off x="928048" y="1009934"/>
            <a:ext cx="10335904" cy="5497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a:spLocks noChangeArrowheads="1"/>
          </p:cNvSpPr>
          <p:nvPr/>
        </p:nvSpPr>
        <p:spPr bwMode="auto">
          <a:xfrm>
            <a:off x="4113852" y="1745859"/>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sp>
        <p:nvSpPr>
          <p:cNvPr id="4" name="Rectangle 3"/>
          <p:cNvSpPr>
            <a:spLocks noChangeArrowheads="1"/>
          </p:cNvSpPr>
          <p:nvPr/>
        </p:nvSpPr>
        <p:spPr bwMode="auto">
          <a:xfrm>
            <a:off x="2041525" y="82232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pic>
        <p:nvPicPr>
          <p:cNvPr id="133124" name="Picture 1"/>
          <p:cNvPicPr>
            <a:picLocks noChangeAspect="1"/>
          </p:cNvPicPr>
          <p:nvPr/>
        </p:nvPicPr>
        <p:blipFill rotWithShape="1">
          <a:blip r:embed="rId3">
            <a:extLst>
              <a:ext uri="{28A0092B-C50C-407E-A947-70E740481C1C}">
                <a14:useLocalDpi xmlns:a14="http://schemas.microsoft.com/office/drawing/2010/main" val="0"/>
              </a:ext>
            </a:extLst>
          </a:blip>
          <a:srcRect r="15940"/>
          <a:stretch/>
        </p:blipFill>
        <p:spPr bwMode="auto">
          <a:xfrm>
            <a:off x="2173857" y="2760663"/>
            <a:ext cx="8322693"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733550" y="683621"/>
            <a:ext cx="87630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6000" b="1" dirty="0">
                <a:solidFill>
                  <a:schemeClr val="bg1"/>
                </a:solidFill>
                <a:latin typeface="Helvetica" panose="020B0604020202020204" pitchFamily="34" charset="0"/>
                <a:ea typeface="MS PGothic" panose="020B0600070205080204" pitchFamily="34" charset="-128"/>
              </a:rPr>
              <a:t>People</a:t>
            </a:r>
            <a:r>
              <a:rPr lang="en-US" altLang="en-US" sz="6000" b="1" dirty="0">
                <a:solidFill>
                  <a:srgbClr val="000000"/>
                </a:solidFill>
                <a:latin typeface="Helvetica" panose="020B0604020202020204" pitchFamily="34" charset="0"/>
                <a:ea typeface="MS PGothic" panose="020B0600070205080204" pitchFamily="34" charset="-128"/>
              </a:rPr>
              <a:t> are the base of our  </a:t>
            </a:r>
            <a:r>
              <a:rPr lang="en-US" altLang="en-US" sz="6000" b="1" dirty="0">
                <a:solidFill>
                  <a:schemeClr val="bg1"/>
                </a:solidFill>
                <a:latin typeface="Helvetica" panose="020B0604020202020204" pitchFamily="34" charset="0"/>
                <a:ea typeface="MS PGothic" panose="020B0600070205080204" pitchFamily="34" charset="-128"/>
              </a:rPr>
              <a:t>power </a:t>
            </a:r>
            <a:r>
              <a:rPr lang="en-US" altLang="en-US" sz="6000" b="1" dirty="0">
                <a:latin typeface="Helvetica" panose="020B0604020202020204" pitchFamily="34" charset="0"/>
                <a:ea typeface="MS PGothic" panose="020B0600070205080204" pitchFamily="34" charset="-128"/>
              </a:rPr>
              <a:t>– to act. </a:t>
            </a:r>
          </a:p>
        </p:txBody>
      </p:sp>
    </p:spTree>
    <p:extLst>
      <p:ext uri="{BB962C8B-B14F-4D97-AF65-F5344CB8AC3E}">
        <p14:creationId xmlns:p14="http://schemas.microsoft.com/office/powerpoint/2010/main" val="24271241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8911237"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How do we find our people?</a:t>
            </a:r>
          </a:p>
        </p:txBody>
      </p:sp>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524001" y="2530475"/>
            <a:ext cx="9161463" cy="1233488"/>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We have to ask the people</a:t>
            </a:r>
          </a:p>
        </p:txBody>
      </p:sp>
      <p:sp>
        <p:nvSpPr>
          <p:cNvPr id="3" name="Title 2">
            <a:extLst>
              <a:ext uri="{FF2B5EF4-FFF2-40B4-BE49-F238E27FC236}">
                <a16:creationId xmlns:a16="http://schemas.microsoft.com/office/drawing/2014/main" id="{A5157F63-DB44-4007-91AD-F6AA581DD3AE}"/>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86C29D9D-1FD6-4C47-AEDD-A6E562248EE2}"/>
              </a:ext>
            </a:extLst>
          </p:cNvPr>
          <p:cNvSpPr>
            <a:spLocks noGrp="1"/>
          </p:cNvSpPr>
          <p:nvPr>
            <p:ph idx="1"/>
          </p:nvPr>
        </p:nvSpPr>
        <p:spPr/>
        <p:txBody>
          <a:bodyPr/>
          <a:lstStyle/>
          <a:p>
            <a:r>
              <a:rPr lang="en-US" dirty="0" smtClean="0"/>
              <a:t> -</a:t>
            </a:r>
            <a:endParaRPr lang="en-US" dirty="0"/>
          </a:p>
        </p:txBody>
      </p:sp>
    </p:spTree>
    <p:extLst>
      <p:ext uri="{BB962C8B-B14F-4D97-AF65-F5344CB8AC3E}">
        <p14:creationId xmlns:p14="http://schemas.microsoft.com/office/powerpoint/2010/main" val="1111057228"/>
      </p:ext>
    </p:extLst>
  </p:cSld>
  <p:clrMapOvr>
    <a:masterClrMapping/>
  </p:clrMapOvr>
  <p:transition spd="slow"/>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800" dirty="0"/>
              <a:t>We do this primarily through conversations – One on ones.   You can not survey your way into a relationship – but you can use your relationships to get a good survey done. </a:t>
            </a:r>
          </a:p>
        </p:txBody>
      </p:sp>
    </p:spTree>
    <p:extLst>
      <p:ext uri="{BB962C8B-B14F-4D97-AF65-F5344CB8AC3E}">
        <p14:creationId xmlns:p14="http://schemas.microsoft.com/office/powerpoint/2010/main" val="60632761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1A909-BED4-48F6-9379-DC3C523995F2}"/>
              </a:ext>
            </a:extLst>
          </p:cNvPr>
          <p:cNvSpPr>
            <a:spLocks noGrp="1"/>
          </p:cNvSpPr>
          <p:nvPr>
            <p:ph type="title"/>
          </p:nvPr>
        </p:nvSpPr>
        <p:spPr>
          <a:xfrm>
            <a:off x="6730000" y="639097"/>
            <a:ext cx="4813072" cy="3686015"/>
          </a:xfrm>
        </p:spPr>
        <p:txBody>
          <a:bodyPr vert="horz" lIns="91440" tIns="45720" rIns="91440" bIns="45720" rtlCol="0" anchor="b">
            <a:normAutofit/>
          </a:bodyPr>
          <a:lstStyle/>
          <a:p>
            <a:r>
              <a:rPr lang="en-US" sz="4400">
                <a:solidFill>
                  <a:schemeClr val="tx1">
                    <a:lumMod val="85000"/>
                    <a:lumOff val="15000"/>
                  </a:schemeClr>
                </a:solidFill>
              </a:rPr>
              <a:t>Have you ever  heard that you need to have a one on one with every worker in your unit?</a:t>
            </a:r>
          </a:p>
        </p:txBody>
      </p:sp>
      <p:pic>
        <p:nvPicPr>
          <p:cNvPr id="3" name="Picture 2">
            <a:extLst>
              <a:ext uri="{FF2B5EF4-FFF2-40B4-BE49-F238E27FC236}">
                <a16:creationId xmlns:a16="http://schemas.microsoft.com/office/drawing/2014/main" id="{C3D8C01C-A35D-4303-9198-55A50B344DB3}"/>
              </a:ext>
            </a:extLst>
          </p:cNvPr>
          <p:cNvPicPr>
            <a:picLocks noChangeAspect="1"/>
          </p:cNvPicPr>
          <p:nvPr/>
        </p:nvPicPr>
        <p:blipFill rotWithShape="1">
          <a:blip r:embed="rId2"/>
          <a:srcRect l="1788" r="3108" b="-3"/>
          <a:stretch/>
        </p:blipFill>
        <p:spPr>
          <a:xfrm>
            <a:off x="185733" y="225287"/>
            <a:ext cx="6387415" cy="5910470"/>
          </a:xfrm>
          <a:prstGeom prst="rect">
            <a:avLst/>
          </a:prstGeom>
        </p:spPr>
      </p:pic>
      <p:pic>
        <p:nvPicPr>
          <p:cNvPr id="16" name="Picture 15">
            <a:extLst>
              <a:ext uri="{FF2B5EF4-FFF2-40B4-BE49-F238E27FC236}">
                <a16:creationId xmlns:a16="http://schemas.microsoft.com/office/drawing/2014/main" id="{0BFD865E-8A69-4A8C-9F6B-765CD2E05129}"/>
              </a:ext>
            </a:extLst>
          </p:cNvPr>
          <p:cNvPicPr>
            <a:picLocks noChangeAspect="1"/>
          </p:cNvPicPr>
          <p:nvPr/>
        </p:nvPicPr>
        <p:blipFill rotWithShape="1">
          <a:blip r:embed="rId3"/>
          <a:srcRect l="18317" r="14072"/>
          <a:stretch/>
        </p:blipFill>
        <p:spPr>
          <a:xfrm flipH="1">
            <a:off x="2523992" y="5044201"/>
            <a:ext cx="1682013" cy="1293655"/>
          </a:xfrm>
          <a:prstGeom prst="rect">
            <a:avLst/>
          </a:prstGeom>
        </p:spPr>
      </p:pic>
    </p:spTree>
    <p:extLst>
      <p:ext uri="{BB962C8B-B14F-4D97-AF65-F5344CB8AC3E}">
        <p14:creationId xmlns:p14="http://schemas.microsoft.com/office/powerpoint/2010/main" val="357663746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7788A-A653-4E22-B11F-6CB98136DD6B}"/>
              </a:ext>
            </a:extLst>
          </p:cNvPr>
          <p:cNvSpPr>
            <a:spLocks noGrp="1"/>
          </p:cNvSpPr>
          <p:nvPr>
            <p:ph type="title"/>
          </p:nvPr>
        </p:nvSpPr>
        <p:spPr>
          <a:xfrm>
            <a:off x="1241744" y="0"/>
            <a:ext cx="10058400" cy="819003"/>
          </a:xfrm>
        </p:spPr>
        <p:txBody>
          <a:bodyPr/>
          <a:lstStyle/>
          <a:p>
            <a:r>
              <a:rPr lang="en-US" b="1" dirty="0"/>
              <a:t>Balancing One on Ones</a:t>
            </a:r>
          </a:p>
        </p:txBody>
      </p:sp>
      <p:sp>
        <p:nvSpPr>
          <p:cNvPr id="3" name="Content Placeholder 2">
            <a:extLst>
              <a:ext uri="{FF2B5EF4-FFF2-40B4-BE49-F238E27FC236}">
                <a16:creationId xmlns:a16="http://schemas.microsoft.com/office/drawing/2014/main" id="{48405CA1-A796-4456-A159-A893AABF6877}"/>
              </a:ext>
            </a:extLst>
          </p:cNvPr>
          <p:cNvSpPr>
            <a:spLocks noGrp="1"/>
          </p:cNvSpPr>
          <p:nvPr>
            <p:ph idx="1"/>
          </p:nvPr>
        </p:nvSpPr>
        <p:spPr>
          <a:xfrm>
            <a:off x="450574" y="801978"/>
            <a:ext cx="10151165" cy="5756919"/>
          </a:xfrm>
        </p:spPr>
        <p:txBody>
          <a:bodyPr vert="horz" lIns="0" tIns="45720" rIns="0" bIns="45720" rtlCol="0" anchor="t">
            <a:normAutofit fontScale="92500" lnSpcReduction="10000"/>
          </a:bodyPr>
          <a:lstStyle/>
          <a:p>
            <a:pPr marL="0" indent="0">
              <a:buNone/>
            </a:pPr>
            <a:r>
              <a:rPr lang="en-US" dirty="0"/>
              <a:t> </a:t>
            </a:r>
            <a:r>
              <a:rPr lang="en-US" sz="2800" b="1" dirty="0"/>
              <a:t>Staff Focus -</a:t>
            </a:r>
          </a:p>
          <a:p>
            <a:pPr>
              <a:buFont typeface="Arial" panose="020B0604020202020204" pitchFamily="34" charset="0"/>
              <a:buChar char="•"/>
            </a:pPr>
            <a:r>
              <a:rPr lang="en-US" sz="2800" dirty="0"/>
              <a:t>Identified leaders and on identifying leaders   -</a:t>
            </a:r>
          </a:p>
          <a:p>
            <a:pPr>
              <a:buFont typeface="Arial" panose="020B0604020202020204" pitchFamily="34" charset="0"/>
              <a:buChar char="•"/>
            </a:pPr>
            <a:r>
              <a:rPr lang="en-US" sz="2800" dirty="0"/>
              <a:t>To build relationships and seek commitment around common agendas</a:t>
            </a:r>
          </a:p>
          <a:p>
            <a:pPr>
              <a:buFont typeface="Arial" panose="020B0604020202020204" pitchFamily="34" charset="0"/>
              <a:buChar char="•"/>
            </a:pPr>
            <a:r>
              <a:rPr lang="en-US" sz="2800" dirty="0"/>
              <a:t>Coaching leaders and escalating commitments</a:t>
            </a:r>
          </a:p>
          <a:p>
            <a:pPr marL="0" indent="0">
              <a:buNone/>
            </a:pPr>
            <a:r>
              <a:rPr lang="en-US" sz="2800" b="1" dirty="0"/>
              <a:t>Governance Focus </a:t>
            </a:r>
            <a:r>
              <a:rPr lang="en-US" sz="2800" b="1" dirty="0" smtClean="0"/>
              <a:t>–(Local </a:t>
            </a:r>
            <a:r>
              <a:rPr lang="en-US" sz="2800" b="1" dirty="0"/>
              <a:t>focus) -</a:t>
            </a:r>
          </a:p>
          <a:p>
            <a:pPr>
              <a:buFont typeface="Arial" panose="020B0604020202020204" pitchFamily="34" charset="0"/>
              <a:buChar char="•"/>
            </a:pPr>
            <a:r>
              <a:rPr lang="en-US" sz="2800" dirty="0"/>
              <a:t>In your context is this closer to staff or closer to Member Leader? </a:t>
            </a:r>
          </a:p>
          <a:p>
            <a:pPr marL="0" indent="0">
              <a:buNone/>
            </a:pPr>
            <a:r>
              <a:rPr lang="en-US" sz="2800" b="1" dirty="0"/>
              <a:t>Member Leader (Building Level)  Focus –</a:t>
            </a:r>
          </a:p>
          <a:p>
            <a:pPr>
              <a:buFont typeface="Arial" panose="020B0604020202020204" pitchFamily="34" charset="0"/>
              <a:buChar char="•"/>
            </a:pPr>
            <a:r>
              <a:rPr lang="en-US" sz="2800" dirty="0"/>
              <a:t>All workers to build a presence and identify possible leaders</a:t>
            </a:r>
          </a:p>
          <a:p>
            <a:pPr>
              <a:buFont typeface="Arial" panose="020B0604020202020204" pitchFamily="34" charset="0"/>
              <a:buChar char="•"/>
            </a:pPr>
            <a:r>
              <a:rPr lang="en-US" sz="2800" dirty="0"/>
              <a:t>To build relationships and seek commitment around common agendas</a:t>
            </a:r>
          </a:p>
          <a:p>
            <a:pPr>
              <a:buFont typeface="Arial" panose="020B0604020202020204" pitchFamily="34" charset="0"/>
              <a:buChar char="•"/>
            </a:pPr>
            <a:r>
              <a:rPr lang="en-US" sz="2800" dirty="0"/>
              <a:t>To gather data about agendas </a:t>
            </a:r>
          </a:p>
          <a:p>
            <a:pPr>
              <a:buFont typeface="Arial" panose="020B0604020202020204" pitchFamily="34" charset="0"/>
              <a:buChar char="•"/>
            </a:pPr>
            <a:r>
              <a:rPr lang="en-US" sz="2800" dirty="0"/>
              <a:t>To ask – Who is trusted and respected? </a:t>
            </a:r>
          </a:p>
          <a:p>
            <a:pPr marL="0" indent="0">
              <a:buNone/>
            </a:pPr>
            <a:endParaRPr lang="en-US" dirty="0"/>
          </a:p>
          <a:p>
            <a:pPr marL="0" indent="0">
              <a:buNone/>
            </a:pPr>
            <a:endParaRPr lang="en-US" dirty="0"/>
          </a:p>
        </p:txBody>
      </p:sp>
      <p:pic>
        <p:nvPicPr>
          <p:cNvPr id="4" name="Picture 3">
            <a:extLst>
              <a:ext uri="{FF2B5EF4-FFF2-40B4-BE49-F238E27FC236}">
                <a16:creationId xmlns:a16="http://schemas.microsoft.com/office/drawing/2014/main" id="{9F78624B-7B69-4592-BDB5-6DE9B4208F77}"/>
              </a:ext>
            </a:extLst>
          </p:cNvPr>
          <p:cNvPicPr>
            <a:picLocks noChangeAspect="1"/>
          </p:cNvPicPr>
          <p:nvPr/>
        </p:nvPicPr>
        <p:blipFill rotWithShape="1">
          <a:blip r:embed="rId2"/>
          <a:srcRect l="18317" r="14072"/>
          <a:stretch/>
        </p:blipFill>
        <p:spPr>
          <a:xfrm>
            <a:off x="9756751" y="2580234"/>
            <a:ext cx="2388382" cy="1836932"/>
          </a:xfrm>
          <a:prstGeom prst="rect">
            <a:avLst/>
          </a:prstGeom>
        </p:spPr>
      </p:pic>
    </p:spTree>
    <p:extLst>
      <p:ext uri="{BB962C8B-B14F-4D97-AF65-F5344CB8AC3E}">
        <p14:creationId xmlns:p14="http://schemas.microsoft.com/office/powerpoint/2010/main" val="336769537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0968"/>
            <a:ext cx="10058400" cy="1450757"/>
          </a:xfrm>
        </p:spPr>
        <p:txBody>
          <a:bodyPr/>
          <a:lstStyle/>
          <a:p>
            <a:r>
              <a:rPr lang="en-US" dirty="0" smtClean="0"/>
              <a:t>Breakout – NEA Organizer Teams – 15 Minutes</a:t>
            </a:r>
            <a:endParaRPr lang="en-US" dirty="0"/>
          </a:p>
        </p:txBody>
      </p:sp>
      <p:sp>
        <p:nvSpPr>
          <p:cNvPr id="3" name="Content Placeholder 2"/>
          <p:cNvSpPr>
            <a:spLocks noGrp="1"/>
          </p:cNvSpPr>
          <p:nvPr>
            <p:ph idx="1"/>
          </p:nvPr>
        </p:nvSpPr>
        <p:spPr>
          <a:xfrm>
            <a:off x="1097280" y="1849582"/>
            <a:ext cx="10058400" cy="4019512"/>
          </a:xfrm>
        </p:spPr>
        <p:txBody>
          <a:bodyPr>
            <a:normAutofit/>
          </a:bodyPr>
          <a:lstStyle/>
          <a:p>
            <a:r>
              <a:rPr lang="en-US" sz="4000" dirty="0"/>
              <a:t>Considering the tiers of locals you have been developing -  How well do you know your people – a big focus on HOW DO YOU KNOW – What are their strengths, their challenges, their interests in this campaign. </a:t>
            </a:r>
          </a:p>
        </p:txBody>
      </p:sp>
    </p:spTree>
    <p:extLst>
      <p:ext uri="{BB962C8B-B14F-4D97-AF65-F5344CB8AC3E}">
        <p14:creationId xmlns:p14="http://schemas.microsoft.com/office/powerpoint/2010/main" val="261640285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1258781" y="242359"/>
            <a:ext cx="4606776" cy="908394"/>
          </a:xfrm>
        </p:spPr>
        <p:txBody>
          <a:bodyPr>
            <a:normAutofit/>
          </a:bodyPr>
          <a:lstStyle/>
          <a:p>
            <a:r>
              <a:rPr lang="en-US" b="1"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54" r="4210" b="2"/>
          <a:stretch/>
        </p:blipFill>
        <p:spPr bwMode="auto">
          <a:xfrm>
            <a:off x="456809" y="1536449"/>
            <a:ext cx="4318196" cy="38156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5049078" y="728871"/>
            <a:ext cx="6891131" cy="5432574"/>
          </a:xfrm>
        </p:spPr>
        <p:txBody>
          <a:bodyPr vert="horz" lIns="0" tIns="45720" rIns="0" bIns="45720" rtlCol="0" anchor="t">
            <a:normAutofit/>
          </a:bodyPr>
          <a:lstStyle/>
          <a:p>
            <a:pPr marL="0" indent="0">
              <a:buNone/>
            </a:pPr>
            <a:r>
              <a:rPr lang="en-US" sz="3200" dirty="0"/>
              <a:t>If you are talking to EVERYONE,  then you don’t have time for the higher level work of developing leaders. </a:t>
            </a:r>
          </a:p>
          <a:p>
            <a:r>
              <a:rPr lang="en-US" sz="3200" dirty="0"/>
              <a:t>The initial meeting with an identified leader has a Relational goal - discover the leader’s agenda – suggest where the union shares that and other leaders share that – explore the dynamics and agendas.</a:t>
            </a:r>
          </a:p>
          <a:p>
            <a:endParaRPr lang="en-US" dirty="0"/>
          </a:p>
        </p:txBody>
      </p:sp>
      <p:sp>
        <p:nvSpPr>
          <p:cNvPr id="8" name="Title 1">
            <a:extLst>
              <a:ext uri="{FF2B5EF4-FFF2-40B4-BE49-F238E27FC236}">
                <a16:creationId xmlns:a16="http://schemas.microsoft.com/office/drawing/2014/main" id="{D18D7E77-B044-4671-85DA-C23E52910846}"/>
              </a:ext>
            </a:extLst>
          </p:cNvPr>
          <p:cNvSpPr txBox="1">
            <a:spLocks/>
          </p:cNvSpPr>
          <p:nvPr/>
        </p:nvSpPr>
        <p:spPr>
          <a:xfrm>
            <a:off x="6280709" y="1828800"/>
            <a:ext cx="5454482" cy="4332645"/>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endParaRPr kumimoji="0" lang="en-US" sz="4800" b="0" i="0" u="none" strike="noStrike" kern="1200" cap="none" spc="-50" normalizeH="0" baseline="0" noProof="0" dirty="0">
              <a:ln>
                <a:noFill/>
              </a:ln>
              <a:solidFill>
                <a:prstClr val="black">
                  <a:lumMod val="75000"/>
                  <a:lumOff val="25000"/>
                </a:prstClr>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75166676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D03D1-0538-46F1-8E94-083E44120F16}"/>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smtClean="0"/>
              <a:t>Who are our leaders? </a:t>
            </a:r>
            <a:endParaRPr lang="en-US" altLang="en-US" sz="9600" dirty="0"/>
          </a:p>
        </p:txBody>
      </p:sp>
    </p:spTree>
    <p:extLst>
      <p:ext uri="{BB962C8B-B14F-4D97-AF65-F5344CB8AC3E}">
        <p14:creationId xmlns:p14="http://schemas.microsoft.com/office/powerpoint/2010/main" val="82821595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Insert dancing guy</a:t>
            </a:r>
          </a:p>
        </p:txBody>
      </p:sp>
      <p:sp>
        <p:nvSpPr>
          <p:cNvPr id="3" name="Text Placeholder 2"/>
          <p:cNvSpPr>
            <a:spLocks noGrp="1"/>
          </p:cNvSpPr>
          <p:nvPr>
            <p:ph type="body" idx="1"/>
          </p:nvPr>
        </p:nvSpPr>
        <p:spPr/>
        <p:txBody>
          <a:bodyPr/>
          <a:lstStyle/>
          <a:p>
            <a:endParaRPr lang="en-US"/>
          </a:p>
        </p:txBody>
      </p:sp>
      <p:pic>
        <p:nvPicPr>
          <p:cNvPr id="4" name="Leadership From A Dancing Guy.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extLst>
              <a:ext uri="{28A0092B-C50C-407E-A947-70E740481C1C}">
                <a14:useLocalDpi xmlns:a14="http://schemas.microsoft.com/office/drawing/2010/main" val="0"/>
              </a:ext>
            </a:extLst>
          </a:blip>
          <a:stretch>
            <a:fillRect/>
          </a:stretch>
        </p:blipFill>
        <p:spPr>
          <a:xfrm>
            <a:off x="841642" y="291882"/>
            <a:ext cx="10674497" cy="6004404"/>
          </a:xfrm>
          <a:prstGeom prst="rect">
            <a:avLst/>
          </a:prstGeom>
        </p:spPr>
      </p:pic>
    </p:spTree>
    <p:extLst>
      <p:ext uri="{BB962C8B-B14F-4D97-AF65-F5344CB8AC3E}">
        <p14:creationId xmlns:p14="http://schemas.microsoft.com/office/powerpoint/2010/main" val="1924689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Breakout Room – 10 Minutes –Random 3</a:t>
            </a:r>
            <a:endParaRPr lang="en-US" dirty="0"/>
          </a:p>
        </p:txBody>
      </p:sp>
      <p:sp>
        <p:nvSpPr>
          <p:cNvPr id="3" name="Content Placeholder 2"/>
          <p:cNvSpPr>
            <a:spLocks noGrp="1"/>
          </p:cNvSpPr>
          <p:nvPr>
            <p:ph idx="1"/>
          </p:nvPr>
        </p:nvSpPr>
        <p:spPr>
          <a:xfrm>
            <a:off x="734291" y="1089297"/>
            <a:ext cx="10573789" cy="5041339"/>
          </a:xfrm>
        </p:spPr>
        <p:txBody>
          <a:bodyPr>
            <a:noAutofit/>
          </a:bodyPr>
          <a:lstStyle/>
          <a:p>
            <a:r>
              <a:rPr lang="en-US" sz="3600" dirty="0" smtClean="0"/>
              <a:t>You are going to be in breakout rooms with two other people,. In this triad discuss and come to consensus about the following three questions:</a:t>
            </a:r>
          </a:p>
          <a:p>
            <a:endParaRPr lang="en-US" sz="3600" dirty="0"/>
          </a:p>
          <a:p>
            <a:r>
              <a:rPr lang="en-US" sz="3600" dirty="0"/>
              <a:t>Who is the most important person in this video?</a:t>
            </a:r>
          </a:p>
          <a:p>
            <a:r>
              <a:rPr lang="en-US" sz="3600" dirty="0"/>
              <a:t>Who is the local leader?</a:t>
            </a:r>
          </a:p>
          <a:p>
            <a:r>
              <a:rPr lang="en-US" sz="3600" dirty="0"/>
              <a:t>Who is the UniServ Director? </a:t>
            </a:r>
            <a:endParaRPr lang="en-US" sz="3600" dirty="0" smtClean="0"/>
          </a:p>
          <a:p>
            <a:r>
              <a:rPr lang="en-US" sz="3600" dirty="0" smtClean="0"/>
              <a:t>Does this change from Tier 1 to Tier 4?  </a:t>
            </a:r>
            <a:endParaRPr lang="en-US" sz="3600" dirty="0"/>
          </a:p>
        </p:txBody>
      </p:sp>
    </p:spTree>
    <p:extLst>
      <p:ext uri="{BB962C8B-B14F-4D97-AF65-F5344CB8AC3E}">
        <p14:creationId xmlns:p14="http://schemas.microsoft.com/office/powerpoint/2010/main" val="309004854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screenshot of a cell phone&#10;&#10;Description generated with high confidence">
            <a:extLst>
              <a:ext uri="{FF2B5EF4-FFF2-40B4-BE49-F238E27FC236}">
                <a16:creationId xmlns:a16="http://schemas.microsoft.com/office/drawing/2014/main" id="{C451CD0A-1648-47DA-B511-A6DC4FDE3542}"/>
              </a:ext>
            </a:extLst>
          </p:cNvPr>
          <p:cNvPicPr>
            <a:picLocks noChangeAspect="1"/>
          </p:cNvPicPr>
          <p:nvPr/>
        </p:nvPicPr>
        <p:blipFill>
          <a:blip r:embed="rId2"/>
          <a:stretch>
            <a:fillRect/>
          </a:stretch>
        </p:blipFill>
        <p:spPr>
          <a:xfrm>
            <a:off x="53623" y="11154"/>
            <a:ext cx="12076511" cy="6829965"/>
          </a:xfrm>
          <a:prstGeom prst="rect">
            <a:avLst/>
          </a:prstGeom>
        </p:spPr>
      </p:pic>
    </p:spTree>
    <p:extLst>
      <p:ext uri="{BB962C8B-B14F-4D97-AF65-F5344CB8AC3E}">
        <p14:creationId xmlns:p14="http://schemas.microsoft.com/office/powerpoint/2010/main" val="427956514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03847"/>
            <a:ext cx="10058400" cy="926219"/>
          </a:xfrm>
          <a:solidFill>
            <a:schemeClr val="tx2">
              <a:lumMod val="20000"/>
              <a:lumOff val="80000"/>
            </a:schemeClr>
          </a:solidFill>
        </p:spPr>
        <p:txBody>
          <a:bodyPr/>
          <a:lstStyle/>
          <a:p>
            <a:r>
              <a:rPr lang="en-US" dirty="0"/>
              <a:t>  Our Theory…</a:t>
            </a:r>
          </a:p>
        </p:txBody>
      </p:sp>
      <p:sp>
        <p:nvSpPr>
          <p:cNvPr id="3" name="Content Placeholder 2"/>
          <p:cNvSpPr>
            <a:spLocks noGrp="1"/>
          </p:cNvSpPr>
          <p:nvPr>
            <p:ph idx="1"/>
          </p:nvPr>
        </p:nvSpPr>
        <p:spPr/>
        <p:txBody>
          <a:bodyPr>
            <a:normAutofit/>
          </a:bodyPr>
          <a:lstStyle/>
          <a:p>
            <a:pPr marL="0" indent="0">
              <a:buNone/>
            </a:pPr>
            <a:r>
              <a:rPr lang="en-US" sz="4400" dirty="0"/>
              <a:t>We can </a:t>
            </a:r>
            <a:r>
              <a:rPr lang="en-US" sz="4400" dirty="0" smtClean="0"/>
              <a:t>win contract bargaining in </a:t>
            </a:r>
            <a:r>
              <a:rPr lang="en-US" sz="4400" dirty="0"/>
              <a:t>VEA </a:t>
            </a:r>
            <a:r>
              <a:rPr lang="en-US" sz="4400" dirty="0" smtClean="0"/>
              <a:t>locals by </a:t>
            </a:r>
            <a:r>
              <a:rPr lang="en-US" sz="4400" dirty="0"/>
              <a:t>identifying natural school leaders, building relationships with them, and inviting them to lend their leadership to a new shared purpose – a strong union that can demand and </a:t>
            </a:r>
            <a:r>
              <a:rPr lang="en-US" sz="4400" dirty="0" smtClean="0"/>
              <a:t>win issues they care about.</a:t>
            </a:r>
            <a:endParaRPr lang="en-US" sz="4400" dirty="0"/>
          </a:p>
        </p:txBody>
      </p:sp>
    </p:spTree>
    <p:extLst>
      <p:ext uri="{BB962C8B-B14F-4D97-AF65-F5344CB8AC3E}">
        <p14:creationId xmlns:p14="http://schemas.microsoft.com/office/powerpoint/2010/main" val="364931353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0496" y="2464868"/>
            <a:ext cx="10058400" cy="1450757"/>
          </a:xfrm>
        </p:spPr>
        <p:txBody>
          <a:bodyPr/>
          <a:lstStyle/>
          <a:p>
            <a:r>
              <a:rPr lang="en-US" dirty="0" smtClean="0"/>
              <a:t>This is intentional work. </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46206305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normAutofit/>
          </a:bodyPr>
          <a:lstStyle/>
          <a:p>
            <a:pPr>
              <a:defRPr/>
            </a:pPr>
            <a:r>
              <a:rPr lang="en-US" altLang="en-US" dirty="0">
                <a:ea typeface="+mj-ea"/>
                <a:cs typeface="+mj-cs"/>
              </a:rPr>
              <a:t>What is organizing?</a:t>
            </a:r>
          </a:p>
        </p:txBody>
      </p:sp>
      <p:sp>
        <p:nvSpPr>
          <p:cNvPr id="88067" name="Content Placeholder 2"/>
          <p:cNvSpPr>
            <a:spLocks noGrp="1"/>
          </p:cNvSpPr>
          <p:nvPr>
            <p:ph idx="1"/>
          </p:nvPr>
        </p:nvSpPr>
        <p:spPr>
          <a:xfrm>
            <a:off x="340944" y="1059607"/>
            <a:ext cx="11109960" cy="4742382"/>
          </a:xfrm>
          <a:solidFill>
            <a:schemeClr val="bg1">
              <a:lumMod val="95000"/>
            </a:schemeClr>
          </a:solidFill>
        </p:spPr>
        <p:txBody>
          <a:bodyPr>
            <a:noAutofit/>
          </a:bodyPr>
          <a:lstStyle/>
          <a:p>
            <a:pPr marL="0" indent="0" algn="ctr">
              <a:buNone/>
              <a:defRPr/>
            </a:pPr>
            <a:r>
              <a:rPr lang="en-US" altLang="en-US" sz="4800" dirty="0">
                <a:highlight>
                  <a:srgbClr val="FFFF00"/>
                </a:highlight>
              </a:rPr>
              <a:t>Organizing is identifying leaders </a:t>
            </a:r>
            <a:r>
              <a:rPr lang="en-US" altLang="en-US" sz="4800" dirty="0"/>
              <a:t>and coordinating them into leadership teams, Building community and commitment around common goals, Building power from the resources of that community, Using that power strategically to make concrete change in the world. </a:t>
            </a:r>
          </a:p>
        </p:txBody>
      </p:sp>
    </p:spTree>
    <p:extLst>
      <p:ext uri="{BB962C8B-B14F-4D97-AF65-F5344CB8AC3E}">
        <p14:creationId xmlns:p14="http://schemas.microsoft.com/office/powerpoint/2010/main" val="278129957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905000" y="135940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p:cNvSpPr txBox="1"/>
          <p:nvPr/>
        </p:nvSpPr>
        <p:spPr>
          <a:xfrm>
            <a:off x="8153400" y="2114130"/>
            <a:ext cx="2362200" cy="2554545"/>
          </a:xfrm>
          <a:prstGeom prst="rect">
            <a:avLst/>
          </a:prstGeom>
          <a:solidFill>
            <a:schemeClr val="accent4">
              <a:lumMod val="60000"/>
              <a:lumOff val="40000"/>
            </a:schemeClr>
          </a:solidFill>
        </p:spPr>
        <p:txBody>
          <a:bodyPr wrap="square" rtlCol="0">
            <a:spAutoFit/>
          </a:bodyPr>
          <a:lstStyle/>
          <a:p>
            <a:r>
              <a:rPr lang="en-US" sz="3200" dirty="0"/>
              <a:t>Result: “leaders” struggle to deliver when it counts</a:t>
            </a:r>
          </a:p>
        </p:txBody>
      </p:sp>
      <p:sp>
        <p:nvSpPr>
          <p:cNvPr id="3" name="TextBox 2"/>
          <p:cNvSpPr txBox="1"/>
          <p:nvPr/>
        </p:nvSpPr>
        <p:spPr>
          <a:xfrm>
            <a:off x="2223824" y="5512394"/>
            <a:ext cx="5458351" cy="830997"/>
          </a:xfrm>
          <a:prstGeom prst="rect">
            <a:avLst/>
          </a:prstGeom>
          <a:noFill/>
        </p:spPr>
        <p:txBody>
          <a:bodyPr wrap="square" rtlCol="0">
            <a:spAutoFit/>
          </a:bodyPr>
          <a:lstStyle/>
          <a:p>
            <a:r>
              <a:rPr lang="en-US" sz="2400" dirty="0"/>
              <a:t>PLUS, lots of implicit bias as we choose “leaders” who meet our criteria</a:t>
            </a:r>
          </a:p>
        </p:txBody>
      </p:sp>
      <mc:AlternateContent xmlns:mc="http://schemas.openxmlformats.org/markup-compatibility/2006" xmlns:p14="http://schemas.microsoft.com/office/powerpoint/2010/main">
        <mc:Choice Requires="p14">
          <p:contentPart p14:bwMode="auto" r:id="rId8">
            <p14:nvContentPartPr>
              <p14:cNvPr id="7" name="Ink 6"/>
              <p14:cNvContentPartPr/>
              <p14:nvPr/>
            </p14:nvContentPartPr>
            <p14:xfrm>
              <a:off x="3433203" y="5696098"/>
              <a:ext cx="180" cy="180"/>
            </p14:xfrm>
          </p:contentPart>
        </mc:Choice>
        <mc:Fallback xmlns="">
          <p:pic>
            <p:nvPicPr>
              <p:cNvPr id="7" name="Ink 6"/>
              <p:cNvPicPr/>
              <p:nvPr/>
            </p:nvPicPr>
            <p:blipFill>
              <a:blip r:embed="rId9"/>
              <a:stretch>
                <a:fillRect/>
              </a:stretch>
            </p:blipFill>
            <p:spPr>
              <a:xfrm>
                <a:off x="3431583" y="5694478"/>
                <a:ext cx="3240" cy="324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p14:cNvContentPartPr/>
              <p14:nvPr/>
            </p14:nvContentPartPr>
            <p14:xfrm>
              <a:off x="3427623" y="5729758"/>
              <a:ext cx="22680" cy="11880"/>
            </p14:xfrm>
          </p:contentPart>
        </mc:Choice>
        <mc:Fallback xmlns="">
          <p:pic>
            <p:nvPicPr>
              <p:cNvPr id="8" name="Ink 7"/>
              <p:cNvPicPr/>
              <p:nvPr/>
            </p:nvPicPr>
            <p:blipFill>
              <a:blip r:embed="rId11"/>
              <a:stretch>
                <a:fillRect/>
              </a:stretch>
            </p:blipFill>
            <p:spPr>
              <a:xfrm>
                <a:off x="3424383" y="5726518"/>
                <a:ext cx="28800" cy="18000"/>
              </a:xfrm>
              <a:prstGeom prst="rect">
                <a:avLst/>
              </a:prstGeom>
            </p:spPr>
          </p:pic>
        </mc:Fallback>
      </mc:AlternateContent>
      <p:sp>
        <p:nvSpPr>
          <p:cNvPr id="15" name="TextBox 14"/>
          <p:cNvSpPr txBox="1"/>
          <p:nvPr/>
        </p:nvSpPr>
        <p:spPr>
          <a:xfrm>
            <a:off x="1288495" y="604389"/>
            <a:ext cx="4709740" cy="646331"/>
          </a:xfrm>
          <a:prstGeom prst="rect">
            <a:avLst/>
          </a:prstGeom>
          <a:noFill/>
        </p:spPr>
        <p:txBody>
          <a:bodyPr wrap="square" rtlCol="0">
            <a:spAutoFit/>
          </a:bodyPr>
          <a:lstStyle/>
          <a:p>
            <a:r>
              <a:rPr lang="en-US" sz="3600" b="1" dirty="0"/>
              <a:t>How it typically goes…</a:t>
            </a:r>
          </a:p>
        </p:txBody>
      </p:sp>
    </p:spTree>
    <p:extLst>
      <p:ext uri="{BB962C8B-B14F-4D97-AF65-F5344CB8AC3E}">
        <p14:creationId xmlns:p14="http://schemas.microsoft.com/office/powerpoint/2010/main" val="2350419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7183793"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Then leaders…</a:t>
            </a:r>
          </a:p>
        </p:txBody>
      </p:sp>
      <p:pic>
        <p:nvPicPr>
          <p:cNvPr id="15155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15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524001" y="2530475"/>
            <a:ext cx="9161463" cy="1233488"/>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Have followers</a:t>
            </a:r>
          </a:p>
        </p:txBody>
      </p:sp>
      <p:sp>
        <p:nvSpPr>
          <p:cNvPr id="3" name="Title 2">
            <a:extLst>
              <a:ext uri="{FF2B5EF4-FFF2-40B4-BE49-F238E27FC236}">
                <a16:creationId xmlns:a16="http://schemas.microsoft.com/office/drawing/2014/main" id="{564C180C-58E7-4CB1-A6DA-E9D4A49250BF}"/>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30F3575F-636D-4BE5-80BC-0304CBDACA23}"/>
              </a:ext>
            </a:extLst>
          </p:cNvPr>
          <p:cNvSpPr>
            <a:spLocks noGrp="1"/>
          </p:cNvSpPr>
          <p:nvPr>
            <p:ph idx="1"/>
          </p:nvPr>
        </p:nvSpPr>
        <p:spPr/>
        <p:txBody>
          <a:bodyPr/>
          <a:lstStyle/>
          <a:p>
            <a:r>
              <a:rPr lang="en-US" dirty="0" smtClean="0"/>
              <a:t> </a:t>
            </a:r>
            <a:endParaRPr lang="en-US" dirty="0"/>
          </a:p>
        </p:txBody>
      </p:sp>
    </p:spTree>
    <p:extLst>
      <p:ext uri="{BB962C8B-B14F-4D97-AF65-F5344CB8AC3E}">
        <p14:creationId xmlns:p14="http://schemas.microsoft.com/office/powerpoint/2010/main" val="3667949120"/>
      </p:ext>
    </p:extLst>
  </p:cSld>
  <p:clrMapOvr>
    <a:masterClrMapping/>
  </p:clrMapOvr>
  <p:transition spd="slow"/>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8911237"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How do we find the leaders?</a:t>
            </a:r>
          </a:p>
        </p:txBody>
      </p:sp>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991986" y="2530474"/>
            <a:ext cx="10877961" cy="1782733"/>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We have to ask the people because the people pick their leaders.</a:t>
            </a:r>
          </a:p>
        </p:txBody>
      </p:sp>
      <p:sp>
        <p:nvSpPr>
          <p:cNvPr id="3" name="Title 2">
            <a:extLst>
              <a:ext uri="{FF2B5EF4-FFF2-40B4-BE49-F238E27FC236}">
                <a16:creationId xmlns:a16="http://schemas.microsoft.com/office/drawing/2014/main" id="{CB504DD9-AA71-4255-B59C-C83ADFEC956F}"/>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966747954"/>
      </p:ext>
    </p:extLst>
  </p:cSld>
  <p:clrMapOvr>
    <a:masterClrMapping/>
  </p:clrMapOvr>
  <p:transition spd="slow"/>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B99C6-A1FC-4F5F-B736-FD7D78E2982A}"/>
              </a:ext>
            </a:extLst>
          </p:cNvPr>
          <p:cNvSpPr>
            <a:spLocks noGrp="1"/>
          </p:cNvSpPr>
          <p:nvPr>
            <p:ph type="title"/>
          </p:nvPr>
        </p:nvSpPr>
        <p:spPr/>
        <p:txBody>
          <a:bodyPr/>
          <a:lstStyle/>
          <a:p>
            <a:endParaRPr lang="en-US"/>
          </a:p>
        </p:txBody>
      </p:sp>
      <p:sp>
        <p:nvSpPr>
          <p:cNvPr id="4" name="Content Placeholder 2">
            <a:extLst>
              <a:ext uri="{FF2B5EF4-FFF2-40B4-BE49-F238E27FC236}">
                <a16:creationId xmlns:a16="http://schemas.microsoft.com/office/drawing/2014/main" id="{A9D5431A-98F1-4A27-AAF1-7473116E414A}"/>
              </a:ext>
            </a:extLst>
          </p:cNvPr>
          <p:cNvSpPr>
            <a:spLocks noGrp="1"/>
          </p:cNvSpPr>
          <p:nvPr>
            <p:ph idx="1"/>
          </p:nvPr>
        </p:nvSpPr>
        <p:spPr>
          <a:xfrm>
            <a:off x="1097280" y="1429789"/>
            <a:ext cx="10058400" cy="4439305"/>
          </a:xfrm>
        </p:spPr>
        <p:txBody>
          <a:bodyPr/>
          <a:lstStyle/>
          <a:p>
            <a:pPr marL="0" indent="0" algn="ctr">
              <a:buNone/>
            </a:pPr>
            <a:r>
              <a:rPr lang="en-US" altLang="en-US" sz="9600" dirty="0"/>
              <a:t>What is  Leadership? </a:t>
            </a:r>
          </a:p>
        </p:txBody>
      </p:sp>
    </p:spTree>
    <p:extLst>
      <p:ext uri="{BB962C8B-B14F-4D97-AF65-F5344CB8AC3E}">
        <p14:creationId xmlns:p14="http://schemas.microsoft.com/office/powerpoint/2010/main" val="250743558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6" y="174130"/>
            <a:ext cx="7629382"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60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Leadership is…</a:t>
            </a:r>
          </a:p>
        </p:txBody>
      </p:sp>
      <p:pic>
        <p:nvPicPr>
          <p:cNvPr id="14950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12" y="1358700"/>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1514475" y="3117850"/>
            <a:ext cx="9144000" cy="1200329"/>
          </a:xfrm>
          <a:prstGeom prst="rect">
            <a:avLst/>
          </a:prstGeom>
          <a:solidFill>
            <a:srgbClr val="9832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E68422"/>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pPr>
            <a:r>
              <a:rPr lang="en-US" altLang="en-US" sz="3600" dirty="0">
                <a:solidFill>
                  <a:schemeClr val="bg1"/>
                </a:solidFill>
                <a:latin typeface="Helvetica" panose="020B0604020202020204" pitchFamily="34" charset="0"/>
                <a:ea typeface="MS PGothic" panose="020B0600070205080204" pitchFamily="34" charset="-128"/>
                <a:cs typeface="Helvetica" panose="020B0604020202020204" pitchFamily="34" charset="0"/>
              </a:rPr>
              <a:t>Taking responsibility for enabling others to achieve purpose in the face of uncertainty</a:t>
            </a:r>
          </a:p>
        </p:txBody>
      </p:sp>
    </p:spTree>
    <p:extLst>
      <p:ext uri="{BB962C8B-B14F-4D97-AF65-F5344CB8AC3E}">
        <p14:creationId xmlns:p14="http://schemas.microsoft.com/office/powerpoint/2010/main" val="2951091171"/>
      </p:ext>
    </p:extLst>
  </p:cSld>
  <p:clrMapOvr>
    <a:masterClrMapping/>
  </p:clrMapOvr>
  <p:transition spd="slow"/>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normAutofit/>
          </a:bodyPr>
          <a:lstStyle/>
          <a:p>
            <a:pPr>
              <a:defRPr/>
            </a:pPr>
            <a:r>
              <a:rPr lang="en-US" altLang="en-US" dirty="0" smtClean="0">
                <a:ea typeface="+mj-ea"/>
                <a:cs typeface="+mj-cs"/>
              </a:rPr>
              <a:t>What are structures?</a:t>
            </a:r>
            <a:endParaRPr lang="en-US" altLang="en-US" dirty="0">
              <a:ea typeface="+mj-ea"/>
              <a:cs typeface="+mj-cs"/>
            </a:endParaRPr>
          </a:p>
        </p:txBody>
      </p:sp>
      <p:sp>
        <p:nvSpPr>
          <p:cNvPr id="88067" name="Content Placeholder 2"/>
          <p:cNvSpPr>
            <a:spLocks noGrp="1"/>
          </p:cNvSpPr>
          <p:nvPr>
            <p:ph idx="1"/>
          </p:nvPr>
        </p:nvSpPr>
        <p:spPr>
          <a:xfrm>
            <a:off x="340944" y="1059607"/>
            <a:ext cx="11109960" cy="4742382"/>
          </a:xfrm>
          <a:solidFill>
            <a:schemeClr val="bg1">
              <a:lumMod val="95000"/>
            </a:schemeClr>
          </a:solidFill>
        </p:spPr>
        <p:txBody>
          <a:bodyPr>
            <a:noAutofit/>
          </a:bodyPr>
          <a:lstStyle/>
          <a:p>
            <a:pPr marL="0" indent="0" algn="ctr">
              <a:buNone/>
              <a:defRPr/>
            </a:pPr>
            <a:r>
              <a:rPr lang="en-US" altLang="en-US" sz="4800" dirty="0"/>
              <a:t>Organizing is </a:t>
            </a:r>
            <a:r>
              <a:rPr lang="en-US" altLang="en-US" sz="4800" dirty="0">
                <a:highlight>
                  <a:srgbClr val="FFFF00"/>
                </a:highlight>
              </a:rPr>
              <a:t>identifying leaders and coordinating them into leadership teams, Building community and commitment </a:t>
            </a:r>
            <a:r>
              <a:rPr lang="en-US" altLang="en-US" sz="4800" dirty="0"/>
              <a:t>around common goals, Building power from the resources of that community, Using that power strategically to make concrete change in the world. </a:t>
            </a:r>
          </a:p>
        </p:txBody>
      </p:sp>
    </p:spTree>
    <p:extLst>
      <p:ext uri="{BB962C8B-B14F-4D97-AF65-F5344CB8AC3E}">
        <p14:creationId xmlns:p14="http://schemas.microsoft.com/office/powerpoint/2010/main" val="414697176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9941-56A6-4001-8BD4-3780F5BCB4C1}"/>
              </a:ext>
            </a:extLst>
          </p:cNvPr>
          <p:cNvSpPr>
            <a:spLocks noGrp="1"/>
          </p:cNvSpPr>
          <p:nvPr>
            <p:ph type="title"/>
          </p:nvPr>
        </p:nvSpPr>
        <p:spPr>
          <a:xfrm>
            <a:off x="863029" y="1012004"/>
            <a:ext cx="3416158" cy="4795408"/>
          </a:xfrm>
        </p:spPr>
        <p:txBody>
          <a:bodyPr>
            <a:normAutofit/>
          </a:bodyPr>
          <a:lstStyle/>
          <a:p>
            <a:r>
              <a:rPr lang="en-US">
                <a:solidFill>
                  <a:srgbClr val="FFFFFF"/>
                </a:solidFill>
              </a:rPr>
              <a:t>Using Structures to Connect Leaders</a:t>
            </a:r>
          </a:p>
        </p:txBody>
      </p:sp>
      <p:graphicFrame>
        <p:nvGraphicFramePr>
          <p:cNvPr id="5" name="Content Placeholder 2">
            <a:extLst>
              <a:ext uri="{FF2B5EF4-FFF2-40B4-BE49-F238E27FC236}">
                <a16:creationId xmlns:a16="http://schemas.microsoft.com/office/drawing/2014/main" id="{8834C559-57EB-40F3-AE0B-A5821D1F8446}"/>
              </a:ext>
            </a:extLst>
          </p:cNvPr>
          <p:cNvGraphicFramePr>
            <a:graphicFrameLocks noGrp="1"/>
          </p:cNvGraphicFramePr>
          <p:nvPr>
            <p:ph idx="1"/>
            <p:extLst/>
          </p:nvPr>
        </p:nvGraphicFramePr>
        <p:xfrm>
          <a:off x="5479026" y="560439"/>
          <a:ext cx="6000277" cy="5589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7E037240-94D6-4FBC-9361-4D0A147AF3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7368" y="2094271"/>
            <a:ext cx="4552336" cy="3414252"/>
          </a:xfrm>
          <a:prstGeom prst="rect">
            <a:avLst/>
          </a:prstGeom>
        </p:spPr>
      </p:pic>
      <p:sp>
        <p:nvSpPr>
          <p:cNvPr id="6" name="Rectangle 5">
            <a:extLst>
              <a:ext uri="{FF2B5EF4-FFF2-40B4-BE49-F238E27FC236}">
                <a16:creationId xmlns:a16="http://schemas.microsoft.com/office/drawing/2014/main" id="{A885D0F1-323D-4222-8C34-75B0E993FA8F}"/>
              </a:ext>
            </a:extLst>
          </p:cNvPr>
          <p:cNvSpPr/>
          <p:nvPr/>
        </p:nvSpPr>
        <p:spPr>
          <a:xfrm>
            <a:off x="1046209" y="719616"/>
            <a:ext cx="4432817" cy="584775"/>
          </a:xfrm>
          <a:prstGeom prst="rect">
            <a:avLst/>
          </a:prstGeom>
        </p:spPr>
        <p:txBody>
          <a:bodyPr wrap="none">
            <a:spAutoFit/>
          </a:bodyPr>
          <a:lstStyle/>
          <a:p>
            <a:r>
              <a:rPr lang="en-US" sz="3200" b="1" dirty="0"/>
              <a:t>Members Into Structures</a:t>
            </a:r>
          </a:p>
        </p:txBody>
      </p:sp>
    </p:spTree>
    <p:extLst>
      <p:ext uri="{BB962C8B-B14F-4D97-AF65-F5344CB8AC3E}">
        <p14:creationId xmlns:p14="http://schemas.microsoft.com/office/powerpoint/2010/main" val="104476711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im the leader.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68A0A508-ADEF-4249-82E2-7E4C618DB39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188A4FB-7963-4BC0-AE4C-0F4CFD690FD7}"/>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80842801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36894" y="3144674"/>
            <a:ext cx="2815740" cy="1450757"/>
          </a:xfrm>
        </p:spPr>
        <p:txBody>
          <a:bodyPr>
            <a:normAutofit fontScale="90000"/>
          </a:bodyPr>
          <a:lstStyle/>
          <a:p>
            <a:pPr>
              <a:defRPr/>
            </a:pPr>
            <a:r>
              <a:rPr lang="en-US" altLang="en-US" dirty="0"/>
              <a:t>If you are acting as the only leader…</a:t>
            </a:r>
          </a:p>
        </p:txBody>
      </p:sp>
      <p:pic>
        <p:nvPicPr>
          <p:cNvPr id="3" name="First rule of leadership_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tretch>
            <a:fillRect/>
          </a:stretch>
        </p:blipFill>
        <p:spPr>
          <a:xfrm>
            <a:off x="3047999" y="1"/>
            <a:ext cx="9144001" cy="6858000"/>
          </a:xfrm>
        </p:spPr>
      </p:pic>
    </p:spTree>
    <p:extLst>
      <p:ext uri="{BB962C8B-B14F-4D97-AF65-F5344CB8AC3E}">
        <p14:creationId xmlns:p14="http://schemas.microsoft.com/office/powerpoint/2010/main" val="908944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were all leaders.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22A83F44-E986-4B5F-9877-4C46FEB176C3}"/>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09725149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DS, an HP Company 'Cat Herders' (deleted 3ccc9cec4fd7aa35335e58bd53e64397)">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23832" y="40943"/>
            <a:ext cx="9089409" cy="6817057"/>
          </a:xfrm>
        </p:spPr>
      </p:pic>
    </p:spTree>
    <p:extLst>
      <p:ext uri="{BB962C8B-B14F-4D97-AF65-F5344CB8AC3E}">
        <p14:creationId xmlns:p14="http://schemas.microsoft.com/office/powerpoint/2010/main" val="39304837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1" descr="interdependent.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EC5A26C9-DD40-4626-8AAB-5DAAF529681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871DC5A-9FD9-4A72-8EE6-815DAFB1556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28785026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8606941" y="2497540"/>
            <a:ext cx="3585059" cy="1588599"/>
          </a:xfrm>
        </p:spPr>
        <p:txBody>
          <a:bodyPr>
            <a:normAutofit fontScale="90000"/>
          </a:bodyPr>
          <a:lstStyle/>
          <a:p>
            <a:pPr>
              <a:defRPr/>
            </a:pPr>
            <a:r>
              <a:rPr lang="en-US" altLang="en-US" dirty="0"/>
              <a:t>Remember interdependent leadership… </a:t>
            </a:r>
          </a:p>
        </p:txBody>
      </p:sp>
      <p:pic>
        <p:nvPicPr>
          <p:cNvPr id="4" name="81-WayStarburst.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rcRect/>
          <a:stretch>
            <a:fillRect/>
          </a:stretch>
        </p:blipFill>
        <p:spPr bwMode="auto">
          <a:xfrm>
            <a:off x="163773" y="406060"/>
            <a:ext cx="8428484" cy="6322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8206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mute="1">
                <p:cTn id="7" fill="hold" display="0">
                  <p:stCondLst>
                    <p:cond delay="indefinite"/>
                  </p:stCondLst>
                </p:cTn>
                <p:tgtEl>
                  <p:spTgt spid="4"/>
                </p:tgtEl>
              </p:cMediaNode>
            </p:video>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0968"/>
            <a:ext cx="10058400" cy="1450757"/>
          </a:xfrm>
        </p:spPr>
        <p:txBody>
          <a:bodyPr/>
          <a:lstStyle/>
          <a:p>
            <a:r>
              <a:rPr lang="en-US" dirty="0" smtClean="0"/>
              <a:t>Breakout Room – 15 Minutes – NEA Organizer Teams</a:t>
            </a:r>
            <a:endParaRPr lang="en-US" dirty="0"/>
          </a:p>
        </p:txBody>
      </p:sp>
      <p:sp>
        <p:nvSpPr>
          <p:cNvPr id="3" name="Content Placeholder 2"/>
          <p:cNvSpPr>
            <a:spLocks noGrp="1"/>
          </p:cNvSpPr>
          <p:nvPr>
            <p:ph idx="1"/>
          </p:nvPr>
        </p:nvSpPr>
        <p:spPr/>
        <p:txBody>
          <a:bodyPr>
            <a:normAutofit/>
          </a:bodyPr>
          <a:lstStyle/>
          <a:p>
            <a:r>
              <a:rPr lang="en-US" sz="2800" dirty="0"/>
              <a:t>We are going to watch three videos.  As you watch consider the following –</a:t>
            </a:r>
          </a:p>
          <a:p>
            <a:r>
              <a:rPr lang="en-US" sz="2800" dirty="0"/>
              <a:t>Looking at your locals that you have begun to identify in your tiers – what type of leadership structure is </a:t>
            </a:r>
            <a:r>
              <a:rPr lang="en-US" sz="2800" dirty="0" smtClean="0"/>
              <a:t>evident</a:t>
            </a:r>
            <a:r>
              <a:rPr lang="en-US" sz="2800" dirty="0"/>
              <a:t> </a:t>
            </a:r>
            <a:r>
              <a:rPr lang="en-US" sz="2800" dirty="0" smtClean="0"/>
              <a:t>in your locals?</a:t>
            </a:r>
          </a:p>
          <a:p>
            <a:r>
              <a:rPr lang="en-US" sz="2800" dirty="0" smtClean="0"/>
              <a:t>What opportunities or challenges does this pose to you in planning your work with them? </a:t>
            </a:r>
            <a:endParaRPr lang="en-US" sz="2800" dirty="0"/>
          </a:p>
        </p:txBody>
      </p:sp>
    </p:spTree>
    <p:extLst>
      <p:ext uri="{BB962C8B-B14F-4D97-AF65-F5344CB8AC3E}">
        <p14:creationId xmlns:p14="http://schemas.microsoft.com/office/powerpoint/2010/main" val="84159602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4721225" y="1995489"/>
            <a:ext cx="0" cy="295275"/>
          </a:xfrm>
          <a:prstGeom prst="line">
            <a:avLst/>
          </a:prstGeom>
        </p:spPr>
        <p:style>
          <a:lnRef idx="2">
            <a:schemeClr val="accent1"/>
          </a:lnRef>
          <a:fillRef idx="0">
            <a:schemeClr val="accent1"/>
          </a:fillRef>
          <a:effectRef idx="1">
            <a:schemeClr val="accent1"/>
          </a:effectRef>
          <a:fontRef idx="minor">
            <a:schemeClr val="tx1"/>
          </a:fontRef>
        </p:style>
      </p:cxnSp>
      <p:sp>
        <p:nvSpPr>
          <p:cNvPr id="109571" name="TextBox 3"/>
          <p:cNvSpPr txBox="1">
            <a:spLocks noChangeArrowheads="1"/>
          </p:cNvSpPr>
          <p:nvPr/>
        </p:nvSpPr>
        <p:spPr bwMode="auto">
          <a:xfrm>
            <a:off x="2064342" y="1583829"/>
            <a:ext cx="7913688"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E68422"/>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9pPr>
          </a:lstStyle>
          <a:p>
            <a:pPr algn="ctr" eaLnBrk="1" hangingPunct="1">
              <a:spcBef>
                <a:spcPct val="0"/>
              </a:spcBef>
              <a:buClrTx/>
              <a:buSzTx/>
              <a:buFontTx/>
              <a:buNone/>
            </a:pPr>
            <a:r>
              <a:rPr lang="en-US" altLang="en-US" sz="7400" dirty="0">
                <a:latin typeface="Century Gothic" panose="020B0502020202020204" pitchFamily="34" charset="0"/>
              </a:rPr>
              <a:t>Leadership is a PRACTICE</a:t>
            </a:r>
          </a:p>
          <a:p>
            <a:pPr algn="ctr" eaLnBrk="1" hangingPunct="1">
              <a:spcBef>
                <a:spcPct val="0"/>
              </a:spcBef>
              <a:buClrTx/>
              <a:buSzTx/>
              <a:buFontTx/>
              <a:buNone/>
            </a:pPr>
            <a:endParaRPr lang="en-US" altLang="en-US" sz="3000" dirty="0">
              <a:latin typeface="Century Gothic" panose="020B0502020202020204" pitchFamily="34" charset="0"/>
            </a:endParaRPr>
          </a:p>
          <a:p>
            <a:pPr algn="ctr" eaLnBrk="1" hangingPunct="1">
              <a:spcBef>
                <a:spcPct val="0"/>
              </a:spcBef>
              <a:buClrTx/>
              <a:buSzTx/>
              <a:buFontTx/>
              <a:buNone/>
            </a:pPr>
            <a:r>
              <a:rPr lang="en-US" altLang="en-US" sz="7400" dirty="0">
                <a:latin typeface="Century Gothic" panose="020B0502020202020204" pitchFamily="34" charset="0"/>
              </a:rPr>
              <a:t>not a position</a:t>
            </a:r>
          </a:p>
        </p:txBody>
      </p:sp>
    </p:spTree>
    <p:extLst>
      <p:ext uri="{BB962C8B-B14F-4D97-AF65-F5344CB8AC3E}">
        <p14:creationId xmlns:p14="http://schemas.microsoft.com/office/powerpoint/2010/main" val="376892670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28992-1A71-4256-89DC-DD1E3F9983B2}"/>
              </a:ext>
            </a:extLst>
          </p:cNvPr>
          <p:cNvSpPr>
            <a:spLocks noGrp="1"/>
          </p:cNvSpPr>
          <p:nvPr>
            <p:ph type="title"/>
          </p:nvPr>
        </p:nvSpPr>
        <p:spPr>
          <a:xfrm>
            <a:off x="1316451" y="149601"/>
            <a:ext cx="10058400" cy="941813"/>
          </a:xfrm>
        </p:spPr>
        <p:txBody>
          <a:bodyPr/>
          <a:lstStyle/>
          <a:p>
            <a:r>
              <a:rPr lang="en-US" dirty="0"/>
              <a:t>Leadership In The Age of Complexity</a:t>
            </a:r>
          </a:p>
        </p:txBody>
      </p:sp>
      <p:pic>
        <p:nvPicPr>
          <p:cNvPr id="4" name="Picture 3">
            <a:extLst>
              <a:ext uri="{FF2B5EF4-FFF2-40B4-BE49-F238E27FC236}">
                <a16:creationId xmlns:a16="http://schemas.microsoft.com/office/drawing/2014/main" id="{8E26F459-445A-4A92-B146-BDDCE74745A5}"/>
              </a:ext>
            </a:extLst>
          </p:cNvPr>
          <p:cNvPicPr>
            <a:picLocks noChangeAspect="1"/>
          </p:cNvPicPr>
          <p:nvPr/>
        </p:nvPicPr>
        <p:blipFill>
          <a:blip r:embed="rId2"/>
          <a:stretch>
            <a:fillRect/>
          </a:stretch>
        </p:blipFill>
        <p:spPr>
          <a:xfrm>
            <a:off x="1316451" y="1411688"/>
            <a:ext cx="6990734" cy="4744688"/>
          </a:xfrm>
          <a:prstGeom prst="rect">
            <a:avLst/>
          </a:prstGeom>
        </p:spPr>
      </p:pic>
      <p:sp>
        <p:nvSpPr>
          <p:cNvPr id="5" name="TextBox 4">
            <a:extLst>
              <a:ext uri="{FF2B5EF4-FFF2-40B4-BE49-F238E27FC236}">
                <a16:creationId xmlns:a16="http://schemas.microsoft.com/office/drawing/2014/main" id="{F9F9B8F4-6C3B-425B-9515-D424A86732E7}"/>
              </a:ext>
            </a:extLst>
          </p:cNvPr>
          <p:cNvSpPr txBox="1"/>
          <p:nvPr/>
        </p:nvSpPr>
        <p:spPr>
          <a:xfrm>
            <a:off x="8618525" y="1681952"/>
            <a:ext cx="3117515" cy="304698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“enabling others to achieve shared purpose in the face of uncertainty” (Ganz)</a:t>
            </a:r>
          </a:p>
        </p:txBody>
      </p:sp>
    </p:spTree>
    <p:extLst>
      <p:ext uri="{BB962C8B-B14F-4D97-AF65-F5344CB8AC3E}">
        <p14:creationId xmlns:p14="http://schemas.microsoft.com/office/powerpoint/2010/main" val="273036326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291" y="-361460"/>
            <a:ext cx="11554691" cy="1450757"/>
          </a:xfrm>
        </p:spPr>
        <p:txBody>
          <a:bodyPr/>
          <a:lstStyle/>
          <a:p>
            <a:r>
              <a:rPr lang="en-US" dirty="0" smtClean="0"/>
              <a:t>We don’t develop leaders by doing it for them. </a:t>
            </a:r>
            <a:endParaRPr lang="en-US" dirty="0"/>
          </a:p>
        </p:txBody>
      </p:sp>
      <p:sp>
        <p:nvSpPr>
          <p:cNvPr id="3" name="Content Placeholder 2"/>
          <p:cNvSpPr>
            <a:spLocks noGrp="1"/>
          </p:cNvSpPr>
          <p:nvPr>
            <p:ph idx="1"/>
          </p:nvPr>
        </p:nvSpPr>
        <p:spPr>
          <a:xfrm>
            <a:off x="353291" y="1429789"/>
            <a:ext cx="11201400" cy="4439305"/>
          </a:xfrm>
        </p:spPr>
        <p:txBody>
          <a:bodyPr>
            <a:noAutofit/>
          </a:bodyPr>
          <a:lstStyle/>
          <a:p>
            <a:r>
              <a:rPr lang="en-US" sz="3200" dirty="0"/>
              <a:t>Many of us can get caught up acting like heroes, not from power drives, but from </a:t>
            </a:r>
            <a:r>
              <a:rPr lang="en-US" sz="3200" dirty="0" smtClean="0"/>
              <a:t>our good </a:t>
            </a:r>
            <a:r>
              <a:rPr lang="en-US" sz="3200" dirty="0"/>
              <a:t>intentions and desires to help. Are you acting as a hero? Here’s how to know</a:t>
            </a:r>
            <a:r>
              <a:rPr lang="en-US" sz="3200" dirty="0" smtClean="0"/>
              <a:t>. You’re </a:t>
            </a:r>
            <a:r>
              <a:rPr lang="en-US" sz="3200" dirty="0"/>
              <a:t>acting as a hero when you believe that if you just work harder, you’ll fix things</a:t>
            </a:r>
            <a:r>
              <a:rPr lang="en-US" sz="3200" dirty="0" smtClean="0"/>
              <a:t>; that </a:t>
            </a:r>
            <a:r>
              <a:rPr lang="en-US" sz="3200" dirty="0"/>
              <a:t>if you just get smarter or learn a new technique, you’ll be able to solve </a:t>
            </a:r>
            <a:r>
              <a:rPr lang="en-US" sz="3200" dirty="0" smtClean="0"/>
              <a:t>problems for </a:t>
            </a:r>
            <a:r>
              <a:rPr lang="en-US" sz="3200" dirty="0"/>
              <a:t>others. You’re acting as a hero if you take on more and more projects and </a:t>
            </a:r>
            <a:r>
              <a:rPr lang="en-US" sz="3200" dirty="0" smtClean="0"/>
              <a:t>causes and </a:t>
            </a:r>
            <a:r>
              <a:rPr lang="en-US" sz="3200" dirty="0"/>
              <a:t>have less time for relationships. You’re playing the hero if you believe that you </a:t>
            </a:r>
            <a:r>
              <a:rPr lang="en-US" sz="3200" dirty="0" smtClean="0"/>
              <a:t>can save </a:t>
            </a:r>
            <a:r>
              <a:rPr lang="en-US" sz="3200" dirty="0"/>
              <a:t>the situation, the person, the world.</a:t>
            </a:r>
          </a:p>
        </p:txBody>
      </p:sp>
    </p:spTree>
    <p:extLst>
      <p:ext uri="{BB962C8B-B14F-4D97-AF65-F5344CB8AC3E}">
        <p14:creationId xmlns:p14="http://schemas.microsoft.com/office/powerpoint/2010/main" val="241795592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25FF14F-AD72-48E4-80FB-6F7D5F866F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6886" y="370181"/>
            <a:ext cx="6581682" cy="5638800"/>
          </a:xfrm>
          <a:prstGeom prst="rect">
            <a:avLst/>
          </a:prstGeom>
        </p:spPr>
      </p:pic>
      <p:sp>
        <p:nvSpPr>
          <p:cNvPr id="2" name="Rectangle 1">
            <a:extLst>
              <a:ext uri="{FF2B5EF4-FFF2-40B4-BE49-F238E27FC236}">
                <a16:creationId xmlns:a16="http://schemas.microsoft.com/office/drawing/2014/main" id="{CE69C296-784A-45C7-A748-6500F4C2A2B2}"/>
              </a:ext>
            </a:extLst>
          </p:cNvPr>
          <p:cNvSpPr/>
          <p:nvPr/>
        </p:nvSpPr>
        <p:spPr>
          <a:xfrm>
            <a:off x="1515912" y="4520090"/>
            <a:ext cx="158043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Hero</a:t>
            </a:r>
          </a:p>
        </p:txBody>
      </p:sp>
      <p:sp>
        <p:nvSpPr>
          <p:cNvPr id="5" name="Rectangle 4">
            <a:extLst>
              <a:ext uri="{FF2B5EF4-FFF2-40B4-BE49-F238E27FC236}">
                <a16:creationId xmlns:a16="http://schemas.microsoft.com/office/drawing/2014/main" id="{1AA45374-9823-4376-8257-7B4F93A9BFF9}"/>
              </a:ext>
            </a:extLst>
          </p:cNvPr>
          <p:cNvSpPr/>
          <p:nvPr/>
        </p:nvSpPr>
        <p:spPr>
          <a:xfrm>
            <a:off x="9137452" y="849019"/>
            <a:ext cx="1502592"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Host</a:t>
            </a:r>
          </a:p>
        </p:txBody>
      </p:sp>
    </p:spTree>
    <p:extLst>
      <p:ext uri="{BB962C8B-B14F-4D97-AF65-F5344CB8AC3E}">
        <p14:creationId xmlns:p14="http://schemas.microsoft.com/office/powerpoint/2010/main" val="83303434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347" y="-607378"/>
            <a:ext cx="10058400" cy="1450757"/>
          </a:xfrm>
        </p:spPr>
        <p:txBody>
          <a:bodyPr/>
          <a:lstStyle/>
          <a:p>
            <a:r>
              <a:rPr lang="en-US" dirty="0" smtClean="0"/>
              <a:t> A Host must…  (from our article)</a:t>
            </a:r>
            <a:endParaRPr lang="en-US" dirty="0"/>
          </a:p>
        </p:txBody>
      </p:sp>
      <p:sp>
        <p:nvSpPr>
          <p:cNvPr id="3" name="Content Placeholder 2"/>
          <p:cNvSpPr>
            <a:spLocks noGrp="1"/>
          </p:cNvSpPr>
          <p:nvPr>
            <p:ph idx="1"/>
          </p:nvPr>
        </p:nvSpPr>
        <p:spPr>
          <a:xfrm>
            <a:off x="124287" y="843379"/>
            <a:ext cx="11762913" cy="5566299"/>
          </a:xfrm>
        </p:spPr>
        <p:txBody>
          <a:bodyPr>
            <a:normAutofit lnSpcReduction="10000"/>
          </a:bodyPr>
          <a:lstStyle/>
          <a:p>
            <a:pPr>
              <a:lnSpc>
                <a:spcPct val="110000"/>
              </a:lnSpc>
            </a:pPr>
            <a:r>
              <a:rPr lang="en-US" dirty="0" smtClean="0"/>
              <a:t>• </a:t>
            </a:r>
            <a:r>
              <a:rPr lang="en-US" dirty="0"/>
              <a:t>provide conditions and good group processes for people to work together.</a:t>
            </a:r>
          </a:p>
          <a:p>
            <a:pPr>
              <a:lnSpc>
                <a:spcPct val="110000"/>
              </a:lnSpc>
            </a:pPr>
            <a:r>
              <a:rPr lang="en-US" dirty="0"/>
              <a:t>• provide resources of time, the scarcest commodity of all.</a:t>
            </a:r>
          </a:p>
          <a:p>
            <a:pPr>
              <a:lnSpc>
                <a:spcPct val="110000"/>
              </a:lnSpc>
            </a:pPr>
            <a:r>
              <a:rPr lang="en-US" dirty="0"/>
              <a:t>• insist that people and the system learn from experience, frequently.</a:t>
            </a:r>
          </a:p>
          <a:p>
            <a:pPr>
              <a:lnSpc>
                <a:spcPct val="110000"/>
              </a:lnSpc>
            </a:pPr>
            <a:r>
              <a:rPr lang="en-US" dirty="0"/>
              <a:t>• offer unequivocal support—people know the leader is there for them.</a:t>
            </a:r>
          </a:p>
          <a:p>
            <a:pPr>
              <a:lnSpc>
                <a:spcPct val="110000"/>
              </a:lnSpc>
            </a:pPr>
            <a:r>
              <a:rPr lang="en-US" dirty="0"/>
              <a:t>• keep the bureaucracy at bay, creating oases (or bunkers) where people are </a:t>
            </a:r>
            <a:r>
              <a:rPr lang="en-US" dirty="0" smtClean="0"/>
              <a:t>less encumbered </a:t>
            </a:r>
            <a:r>
              <a:rPr lang="en-US" dirty="0"/>
              <a:t>by senseless demands for reports and </a:t>
            </a:r>
            <a:r>
              <a:rPr lang="en-US" dirty="0" err="1"/>
              <a:t>administrivia</a:t>
            </a:r>
            <a:r>
              <a:rPr lang="en-US" dirty="0"/>
              <a:t>.</a:t>
            </a:r>
          </a:p>
          <a:p>
            <a:pPr>
              <a:lnSpc>
                <a:spcPct val="110000"/>
              </a:lnSpc>
            </a:pPr>
            <a:r>
              <a:rPr lang="en-US" dirty="0"/>
              <a:t>• play defense with other leaders who want to take back control, who are </a:t>
            </a:r>
            <a:r>
              <a:rPr lang="en-US" dirty="0" smtClean="0"/>
              <a:t>critical that </a:t>
            </a:r>
            <a:r>
              <a:rPr lang="en-US" dirty="0"/>
              <a:t>people have been given too much freedom.</a:t>
            </a:r>
          </a:p>
          <a:p>
            <a:pPr>
              <a:lnSpc>
                <a:spcPct val="110000"/>
              </a:lnSpc>
            </a:pPr>
            <a:r>
              <a:rPr lang="en-US" dirty="0"/>
              <a:t>• reflect back to people on a regular basis how they’re doing, what </a:t>
            </a:r>
            <a:r>
              <a:rPr lang="en-US" dirty="0" smtClean="0"/>
              <a:t>they’re accomplishing</a:t>
            </a:r>
            <a:r>
              <a:rPr lang="en-US" dirty="0"/>
              <a:t>, how far they’ve </a:t>
            </a:r>
            <a:r>
              <a:rPr lang="en-US" dirty="0" smtClean="0"/>
              <a:t> come.</a:t>
            </a:r>
            <a:endParaRPr lang="en-US" dirty="0"/>
          </a:p>
          <a:p>
            <a:pPr>
              <a:lnSpc>
                <a:spcPct val="110000"/>
              </a:lnSpc>
            </a:pPr>
            <a:r>
              <a:rPr lang="en-US" dirty="0"/>
              <a:t>• work with people to develop relevant measures of progress to make </a:t>
            </a:r>
            <a:r>
              <a:rPr lang="en-US" dirty="0" smtClean="0"/>
              <a:t>their achievements </a:t>
            </a:r>
            <a:r>
              <a:rPr lang="en-US" dirty="0"/>
              <a:t>visible.</a:t>
            </a:r>
          </a:p>
          <a:p>
            <a:pPr>
              <a:lnSpc>
                <a:spcPct val="110000"/>
              </a:lnSpc>
            </a:pPr>
            <a:r>
              <a:rPr lang="en-US" dirty="0"/>
              <a:t>• value conviviality and esprit de corps—not false rah‐rah activities, but the </a:t>
            </a:r>
            <a:r>
              <a:rPr lang="en-US" dirty="0" smtClean="0"/>
              <a:t>spirit that </a:t>
            </a:r>
            <a:r>
              <a:rPr lang="en-US" dirty="0"/>
              <a:t>arises in any group that accomplishes difficult work together.</a:t>
            </a:r>
          </a:p>
          <a:p>
            <a:pPr marL="0" indent="0">
              <a:buNone/>
            </a:pPr>
            <a:endParaRPr lang="en-US" dirty="0"/>
          </a:p>
        </p:txBody>
      </p:sp>
    </p:spTree>
    <p:extLst>
      <p:ext uri="{BB962C8B-B14F-4D97-AF65-F5344CB8AC3E}">
        <p14:creationId xmlns:p14="http://schemas.microsoft.com/office/powerpoint/2010/main" val="141137096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7EC076-A3C5-46A1-9405-94F5F18A52BF}"/>
              </a:ext>
            </a:extLst>
          </p:cNvPr>
          <p:cNvPicPr>
            <a:picLocks noChangeAspect="1"/>
          </p:cNvPicPr>
          <p:nvPr/>
        </p:nvPicPr>
        <p:blipFill>
          <a:blip r:embed="rId2"/>
          <a:stretch>
            <a:fillRect/>
          </a:stretch>
        </p:blipFill>
        <p:spPr>
          <a:xfrm>
            <a:off x="8338682" y="23085"/>
            <a:ext cx="3721046" cy="2622349"/>
          </a:xfrm>
          <a:prstGeom prst="rect">
            <a:avLst/>
          </a:prstGeom>
        </p:spPr>
      </p:pic>
      <p:sp>
        <p:nvSpPr>
          <p:cNvPr id="2" name="Title 1">
            <a:extLst>
              <a:ext uri="{FF2B5EF4-FFF2-40B4-BE49-F238E27FC236}">
                <a16:creationId xmlns:a16="http://schemas.microsoft.com/office/drawing/2014/main" id="{A024EF74-811C-4864-83EB-C21E1EF3E1AC}"/>
              </a:ext>
            </a:extLst>
          </p:cNvPr>
          <p:cNvSpPr>
            <a:spLocks noGrp="1"/>
          </p:cNvSpPr>
          <p:nvPr>
            <p:ph type="title"/>
          </p:nvPr>
        </p:nvSpPr>
        <p:spPr>
          <a:xfrm>
            <a:off x="863029" y="1012004"/>
            <a:ext cx="3416158" cy="4795408"/>
          </a:xfrm>
        </p:spPr>
        <p:txBody>
          <a:bodyPr>
            <a:normAutofit/>
          </a:bodyPr>
          <a:lstStyle/>
          <a:p>
            <a:r>
              <a:rPr lang="en-US">
                <a:solidFill>
                  <a:srgbClr val="FFFFFF"/>
                </a:solidFill>
              </a:rPr>
              <a:t>What did Seattle do?</a:t>
            </a:r>
          </a:p>
        </p:txBody>
      </p:sp>
      <p:sp>
        <p:nvSpPr>
          <p:cNvPr id="4" name="Title 1">
            <a:extLst>
              <a:ext uri="{FF2B5EF4-FFF2-40B4-BE49-F238E27FC236}">
                <a16:creationId xmlns:a16="http://schemas.microsoft.com/office/drawing/2014/main" id="{B5F1A2C1-FB6F-4E27-805B-2BD5E796A948}"/>
              </a:ext>
            </a:extLst>
          </p:cNvPr>
          <p:cNvSpPr txBox="1">
            <a:spLocks/>
          </p:cNvSpPr>
          <p:nvPr/>
        </p:nvSpPr>
        <p:spPr>
          <a:xfrm>
            <a:off x="1029419" y="430871"/>
            <a:ext cx="7117054" cy="1093874"/>
          </a:xfrm>
          <a:prstGeom prst="rect">
            <a:avLst/>
          </a:prstGeom>
        </p:spPr>
        <p:txBody>
          <a:bodyPr vert="horz" lIns="91440" tIns="45720" rIns="91440" bIns="45720" rtlCol="0" anchor="ct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r"/>
            <a:r>
              <a:rPr lang="en-US" b="1" dirty="0" smtClean="0"/>
              <a:t>Your Path to Strong Structures</a:t>
            </a:r>
            <a:endParaRPr lang="en-US" b="1" dirty="0"/>
          </a:p>
        </p:txBody>
      </p:sp>
      <p:graphicFrame>
        <p:nvGraphicFramePr>
          <p:cNvPr id="6" name="Content Placeholder 2">
            <a:extLst>
              <a:ext uri="{FF2B5EF4-FFF2-40B4-BE49-F238E27FC236}">
                <a16:creationId xmlns:a16="http://schemas.microsoft.com/office/drawing/2014/main" id="{EE66A676-B89B-4F8B-BA29-6F91F0EDEDA5}"/>
              </a:ext>
            </a:extLst>
          </p:cNvPr>
          <p:cNvGraphicFramePr>
            <a:graphicFrameLocks/>
          </p:cNvGraphicFramePr>
          <p:nvPr>
            <p:extLst/>
          </p:nvPr>
        </p:nvGraphicFramePr>
        <p:xfrm>
          <a:off x="165902" y="1524745"/>
          <a:ext cx="9153370" cy="4863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593872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5718950" y="-298861"/>
            <a:ext cx="5360878" cy="1450757"/>
          </a:xfrm>
        </p:spPr>
        <p:txBody>
          <a:bodyPr>
            <a:normAutofit/>
          </a:bodyPr>
          <a:lstStyle/>
          <a:p>
            <a:r>
              <a:rPr lang="en-US" sz="6000" b="1"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634000" y="640081"/>
            <a:ext cx="4835147"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5469147" y="1151896"/>
            <a:ext cx="6435307" cy="5197146"/>
          </a:xfrm>
          <a:solidFill>
            <a:srgbClr val="FFFFFF"/>
          </a:solidFill>
        </p:spPr>
        <p:txBody>
          <a:bodyPr>
            <a:noAutofit/>
          </a:bodyPr>
          <a:lstStyle/>
          <a:p>
            <a:pPr lvl="0"/>
            <a:r>
              <a:rPr lang="en-US" sz="3600" dirty="0"/>
              <a:t>Our primary job is to identify leaders who can share power, responsibility, and authority</a:t>
            </a:r>
          </a:p>
          <a:p>
            <a:pPr lvl="0"/>
            <a:r>
              <a:rPr lang="en-US" sz="3600" dirty="0"/>
              <a:t>We support members and leaders by helping them identify structures that distribute power, responsibility and authority</a:t>
            </a:r>
          </a:p>
          <a:p>
            <a:pPr lvl="0"/>
            <a:r>
              <a:rPr lang="en-US" sz="3600" dirty="0"/>
              <a:t>We are not the leaders – we are a resource/coach</a:t>
            </a:r>
          </a:p>
        </p:txBody>
      </p:sp>
    </p:spTree>
    <p:extLst>
      <p:ext uri="{BB962C8B-B14F-4D97-AF65-F5344CB8AC3E}">
        <p14:creationId xmlns:p14="http://schemas.microsoft.com/office/powerpoint/2010/main" val="77174005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081875" y="1438667"/>
            <a:ext cx="4653638" cy="4175752"/>
          </a:xfrm>
        </p:spPr>
        <p:txBody>
          <a:bodyPr>
            <a:normAutofit fontScale="90000"/>
          </a:bodyPr>
          <a:lstStyle/>
          <a:p>
            <a:r>
              <a:rPr lang="en-US" b="1" dirty="0"/>
              <a:t>Module 4 What are </a:t>
            </a:r>
            <a:r>
              <a:rPr lang="en-US" b="1" dirty="0" smtClean="0"/>
              <a:t>our People </a:t>
            </a:r>
            <a:r>
              <a:rPr lang="en-US" b="1" dirty="0"/>
              <a:t>willing to do? </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105688772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305546547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4064436804"/>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1" name="Title 1"/>
          <p:cNvSpPr>
            <a:spLocks noGrp="1"/>
          </p:cNvSpPr>
          <p:nvPr>
            <p:ph type="title"/>
          </p:nvPr>
        </p:nvSpPr>
        <p:spPr/>
        <p:txBody>
          <a:bodyPr>
            <a:normAutofit/>
          </a:bodyPr>
          <a:lstStyle/>
          <a:p>
            <a:pPr eaLnBrk="1" hangingPunct="1"/>
            <a:r>
              <a:rPr lang="en-US" altLang="en-US" dirty="0"/>
              <a:t>Vocabulary Alert  ---</a:t>
            </a:r>
          </a:p>
        </p:txBody>
      </p:sp>
      <p:sp>
        <p:nvSpPr>
          <p:cNvPr id="414722" name="Content Placeholder 2"/>
          <p:cNvSpPr>
            <a:spLocks noGrp="1"/>
          </p:cNvSpPr>
          <p:nvPr>
            <p:ph idx="1"/>
          </p:nvPr>
        </p:nvSpPr>
        <p:spPr/>
        <p:txBody>
          <a:bodyPr/>
          <a:lstStyle/>
          <a:p>
            <a:pPr marL="0" indent="0">
              <a:buNone/>
            </a:pPr>
            <a:r>
              <a:rPr lang="en-US" altLang="en-US" sz="4000" b="1" dirty="0">
                <a:solidFill>
                  <a:srgbClr val="FF0000"/>
                </a:solidFill>
              </a:rPr>
              <a:t>Strategy</a:t>
            </a:r>
            <a:r>
              <a:rPr lang="en-US" altLang="en-US" sz="4000" dirty="0"/>
              <a:t> – The narrative or story that drives commitment to the plan - campaign. (why)</a:t>
            </a:r>
          </a:p>
          <a:p>
            <a:pPr marL="0" indent="0">
              <a:buNone/>
            </a:pPr>
            <a:r>
              <a:rPr lang="en-US" altLang="en-US" sz="4000" b="1" dirty="0">
                <a:solidFill>
                  <a:srgbClr val="FF0000"/>
                </a:solidFill>
              </a:rPr>
              <a:t>Campaign</a:t>
            </a:r>
            <a:r>
              <a:rPr lang="en-US" altLang="en-US" sz="4000" dirty="0"/>
              <a:t> – The theory and plan to achieve the goal, change or win you are seeking. (what)</a:t>
            </a:r>
          </a:p>
          <a:p>
            <a:pPr marL="0" indent="0">
              <a:buNone/>
            </a:pPr>
            <a:r>
              <a:rPr lang="en-US" altLang="en-US" sz="4000" b="1" dirty="0">
                <a:solidFill>
                  <a:srgbClr val="FF0000"/>
                </a:solidFill>
              </a:rPr>
              <a:t>Tactics</a:t>
            </a:r>
            <a:r>
              <a:rPr lang="en-US" altLang="en-US" sz="4000" dirty="0">
                <a:solidFill>
                  <a:srgbClr val="FF0000"/>
                </a:solidFill>
              </a:rPr>
              <a:t> </a:t>
            </a:r>
            <a:r>
              <a:rPr lang="en-US" altLang="en-US" sz="4000" dirty="0"/>
              <a:t>–</a:t>
            </a:r>
            <a:r>
              <a:rPr lang="en-US" altLang="en-US" sz="4000" dirty="0">
                <a:solidFill>
                  <a:srgbClr val="FF0000"/>
                </a:solidFill>
              </a:rPr>
              <a:t> </a:t>
            </a:r>
            <a:r>
              <a:rPr lang="en-US" altLang="en-US" sz="4000" dirty="0"/>
              <a:t>Calculated actions that make concrete and measurable progress towards the goal, change or win you are seeking. (how)</a:t>
            </a:r>
          </a:p>
          <a:p>
            <a:pPr marL="0" indent="0">
              <a:buNone/>
            </a:pPr>
            <a:endParaRPr lang="en-US" altLang="en-US" dirty="0"/>
          </a:p>
          <a:p>
            <a:pPr marL="0" indent="0">
              <a:buNone/>
            </a:pPr>
            <a:endParaRPr lang="en-US" altLang="en-US" dirty="0"/>
          </a:p>
          <a:p>
            <a:pPr marL="0" indent="0">
              <a:buNone/>
            </a:pPr>
            <a:endParaRPr lang="en-US" altLang="en-US" dirty="0"/>
          </a:p>
        </p:txBody>
      </p:sp>
    </p:spTree>
    <p:extLst>
      <p:ext uri="{BB962C8B-B14F-4D97-AF65-F5344CB8AC3E}">
        <p14:creationId xmlns:p14="http://schemas.microsoft.com/office/powerpoint/2010/main" val="383154644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4D72A-C5A8-4FDB-B917-A0A4363B21E0}"/>
              </a:ext>
            </a:extLst>
          </p:cNvPr>
          <p:cNvSpPr>
            <a:spLocks noGrp="1"/>
          </p:cNvSpPr>
          <p:nvPr>
            <p:ph type="title"/>
          </p:nvPr>
        </p:nvSpPr>
        <p:spPr/>
        <p:txBody>
          <a:bodyPr>
            <a:normAutofit/>
          </a:bodyPr>
          <a:lstStyle/>
          <a:p>
            <a:r>
              <a:rPr lang="en-US" dirty="0" smtClean="0"/>
              <a:t>A little visit to Louisiana…</a:t>
            </a:r>
            <a:endParaRPr lang="en-US" dirty="0"/>
          </a:p>
        </p:txBody>
      </p:sp>
      <p:pic>
        <p:nvPicPr>
          <p:cNvPr id="1026" name="Picture 2" descr="Image result for vermilion parish school board facts">
            <a:extLst>
              <a:ext uri="{FF2B5EF4-FFF2-40B4-BE49-F238E27FC236}">
                <a16:creationId xmlns:a16="http://schemas.microsoft.com/office/drawing/2014/main" id="{66122ABA-06F6-47F5-90B3-C0EB217293C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55273" y="1396248"/>
            <a:ext cx="6975764" cy="4503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741639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7518F-66CD-4C9C-8533-C2B14CAA9C6F}"/>
              </a:ext>
            </a:extLst>
          </p:cNvPr>
          <p:cNvSpPr>
            <a:spLocks noGrp="1"/>
          </p:cNvSpPr>
          <p:nvPr>
            <p:ph type="title"/>
          </p:nvPr>
        </p:nvSpPr>
        <p:spPr/>
        <p:txBody>
          <a:bodyPr>
            <a:normAutofit/>
          </a:bodyPr>
          <a:lstStyle/>
          <a:p>
            <a:r>
              <a:rPr lang="en-US" dirty="0"/>
              <a:t>A Quick Case Study – The World As It IS</a:t>
            </a:r>
          </a:p>
        </p:txBody>
      </p:sp>
      <p:sp>
        <p:nvSpPr>
          <p:cNvPr id="3" name="Content Placeholder 2">
            <a:extLst>
              <a:ext uri="{FF2B5EF4-FFF2-40B4-BE49-F238E27FC236}">
                <a16:creationId xmlns:a16="http://schemas.microsoft.com/office/drawing/2014/main" id="{361E845D-114A-449A-823C-B87754D89096}"/>
              </a:ext>
            </a:extLst>
          </p:cNvPr>
          <p:cNvSpPr>
            <a:spLocks noGrp="1"/>
          </p:cNvSpPr>
          <p:nvPr>
            <p:ph idx="1"/>
          </p:nvPr>
        </p:nvSpPr>
        <p:spPr>
          <a:xfrm>
            <a:off x="318051" y="1089297"/>
            <a:ext cx="11084239" cy="5181600"/>
          </a:xfrm>
        </p:spPr>
        <p:txBody>
          <a:bodyPr>
            <a:normAutofit/>
          </a:bodyPr>
          <a:lstStyle/>
          <a:p>
            <a:r>
              <a:rPr lang="en-US" dirty="0"/>
              <a:t>Vermilion Parish School Board</a:t>
            </a:r>
          </a:p>
          <a:p>
            <a:r>
              <a:rPr lang="en-US" dirty="0"/>
              <a:t>18 Schools in the District – 4 are rated “F”</a:t>
            </a:r>
          </a:p>
          <a:p>
            <a:r>
              <a:rPr lang="en-US" dirty="0"/>
              <a:t>One of only 4 Parishes that has a Collective Bargaining Agreement – no raises for the past 10 years</a:t>
            </a:r>
          </a:p>
          <a:p>
            <a:r>
              <a:rPr lang="en-US" dirty="0"/>
              <a:t>Relatively engaged local – 3 Big Problems:  Too much testing, discipline plan does not work,  we </a:t>
            </a:r>
            <a:r>
              <a:rPr lang="en-US" dirty="0" smtClean="0"/>
              <a:t>hate our superintendent and  school board – and we can’t make a </a:t>
            </a:r>
            <a:r>
              <a:rPr lang="en-US" dirty="0"/>
              <a:t>living </a:t>
            </a:r>
          </a:p>
          <a:p>
            <a:r>
              <a:rPr lang="en-US" dirty="0"/>
              <a:t>The superintendent is weak, but not the real “bully” – and he is from “away” married into a local and powerful family – a nice guy.</a:t>
            </a:r>
          </a:p>
          <a:p>
            <a:r>
              <a:rPr lang="en-US" dirty="0"/>
              <a:t>The school board president is the real villain and the school board is split with 50% who have been elected with Union Support and 50% that are “good ole’ boy” elected.</a:t>
            </a:r>
          </a:p>
          <a:p>
            <a:r>
              <a:rPr lang="en-US" dirty="0" smtClean="0"/>
              <a:t>34% </a:t>
            </a:r>
            <a:r>
              <a:rPr lang="en-US" dirty="0"/>
              <a:t>Membership in LAE – which </a:t>
            </a:r>
            <a:r>
              <a:rPr lang="en-US" dirty="0" smtClean="0"/>
              <a:t>isn’t unheard of in </a:t>
            </a:r>
            <a:r>
              <a:rPr lang="en-US" dirty="0"/>
              <a:t>Louisiana</a:t>
            </a:r>
          </a:p>
          <a:p>
            <a:r>
              <a:rPr lang="en-US" dirty="0"/>
              <a:t>State President is from here</a:t>
            </a:r>
          </a:p>
          <a:p>
            <a:r>
              <a:rPr lang="en-US" dirty="0"/>
              <a:t>The leadership team has been attending leadership training for 2 years </a:t>
            </a:r>
            <a:r>
              <a:rPr lang="en-US" dirty="0" smtClean="0"/>
              <a:t>and have started </a:t>
            </a:r>
            <a:r>
              <a:rPr lang="en-US" dirty="0"/>
              <a:t>implementing an organizing plan to </a:t>
            </a:r>
            <a:r>
              <a:rPr lang="en-US" dirty="0" smtClean="0"/>
              <a:t>identify building leaders in each school. </a:t>
            </a:r>
            <a:endParaRPr lang="en-US" dirty="0"/>
          </a:p>
          <a:p>
            <a:endParaRPr lang="en-US" dirty="0"/>
          </a:p>
        </p:txBody>
      </p:sp>
    </p:spTree>
    <p:extLst>
      <p:ext uri="{BB962C8B-B14F-4D97-AF65-F5344CB8AC3E}">
        <p14:creationId xmlns:p14="http://schemas.microsoft.com/office/powerpoint/2010/main" val="228061724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6D45E-EBD3-4C72-BE32-5EBB71E44DE0}"/>
              </a:ext>
            </a:extLst>
          </p:cNvPr>
          <p:cNvSpPr>
            <a:spLocks noGrp="1"/>
          </p:cNvSpPr>
          <p:nvPr>
            <p:ph type="title"/>
          </p:nvPr>
        </p:nvSpPr>
        <p:spPr>
          <a:xfrm>
            <a:off x="602673" y="1063394"/>
            <a:ext cx="10515600" cy="681355"/>
          </a:xfrm>
        </p:spPr>
        <p:txBody>
          <a:bodyPr>
            <a:normAutofit fontScale="90000"/>
          </a:bodyPr>
          <a:lstStyle/>
          <a:p>
            <a:r>
              <a:rPr lang="en-US" altLang="en-US" dirty="0" smtClean="0"/>
              <a:t>Our People’s </a:t>
            </a:r>
            <a:r>
              <a:rPr lang="en-US" altLang="en-US" dirty="0"/>
              <a:t>Common Problem…</a:t>
            </a:r>
            <a:br>
              <a:rPr lang="en-US" altLang="en-US" dirty="0"/>
            </a:br>
            <a:endParaRPr lang="en-US" dirty="0"/>
          </a:p>
        </p:txBody>
      </p:sp>
      <p:sp>
        <p:nvSpPr>
          <p:cNvPr id="4" name="TextBox 3">
            <a:extLst>
              <a:ext uri="{FF2B5EF4-FFF2-40B4-BE49-F238E27FC236}">
                <a16:creationId xmlns:a16="http://schemas.microsoft.com/office/drawing/2014/main" id="{B140006D-2CDD-4F7E-994C-C632061FECA7}"/>
              </a:ext>
            </a:extLst>
          </p:cNvPr>
          <p:cNvSpPr txBox="1"/>
          <p:nvPr/>
        </p:nvSpPr>
        <p:spPr>
          <a:xfrm>
            <a:off x="410817" y="1325218"/>
            <a:ext cx="11211340" cy="4524315"/>
          </a:xfrm>
          <a:prstGeom prst="rect">
            <a:avLst/>
          </a:prstGeom>
          <a:solidFill>
            <a:schemeClr val="bg1"/>
          </a:solidFill>
        </p:spPr>
        <p:txBody>
          <a:bodyPr wrap="square" rtlCol="0">
            <a:spAutoFit/>
          </a:bodyPr>
          <a:lstStyle/>
          <a:p>
            <a:r>
              <a:rPr lang="en-US" sz="3200" dirty="0" smtClean="0"/>
              <a:t>Jerome </a:t>
            </a:r>
            <a:r>
              <a:rPr lang="en-US" sz="3200" dirty="0" err="1" smtClean="0"/>
              <a:t>Puyau</a:t>
            </a:r>
            <a:r>
              <a:rPr lang="en-US" sz="3200" dirty="0"/>
              <a:t> </a:t>
            </a:r>
            <a:r>
              <a:rPr lang="en-US" sz="3200" dirty="0">
                <a:hlinkClick r:id="rId2"/>
              </a:rPr>
              <a:t>was hired</a:t>
            </a:r>
            <a:r>
              <a:rPr lang="en-US" sz="3200" dirty="0"/>
              <a:t> as the district’s superintendent in 2013. His </a:t>
            </a:r>
            <a:r>
              <a:rPr lang="en-US" sz="3200" dirty="0" smtClean="0"/>
              <a:t>wife’s family (a prominent one) is long time friends with the School Board Chair’s family (another prominent one). </a:t>
            </a:r>
            <a:r>
              <a:rPr lang="en-US" sz="3200" dirty="0" err="1" smtClean="0"/>
              <a:t>Puyau’s</a:t>
            </a:r>
            <a:r>
              <a:rPr lang="en-US" sz="3200" dirty="0" smtClean="0"/>
              <a:t> previous </a:t>
            </a:r>
            <a:r>
              <a:rPr lang="en-US" sz="3200" dirty="0"/>
              <a:t>salary was $110,130, which will go up to $148,811,</a:t>
            </a:r>
            <a:r>
              <a:rPr lang="en-US" sz="3200" dirty="0">
                <a:hlinkClick r:id="rId3"/>
              </a:rPr>
              <a:t> The Daily Advertiser reports.</a:t>
            </a:r>
            <a:r>
              <a:rPr lang="en-US" sz="3200" dirty="0"/>
              <a:t> According to the newspaper, citing Louisiana Department of Education statistics, teachers in Vermilion Parish earned an average of $47,041 per year in 2015-16, just below the state average of $48,462. </a:t>
            </a:r>
            <a:r>
              <a:rPr lang="en-US" sz="3200" dirty="0" err="1"/>
              <a:t>Puyau’s</a:t>
            </a:r>
            <a:r>
              <a:rPr lang="en-US" sz="3200" dirty="0"/>
              <a:t> salary will be the 32nd highest out of 69 superintendents in Louisiana.</a:t>
            </a:r>
          </a:p>
        </p:txBody>
      </p:sp>
    </p:spTree>
    <p:extLst>
      <p:ext uri="{BB962C8B-B14F-4D97-AF65-F5344CB8AC3E}">
        <p14:creationId xmlns:p14="http://schemas.microsoft.com/office/powerpoint/2010/main" val="344794529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Problem vs. Issue</a:t>
            </a:r>
          </a:p>
        </p:txBody>
      </p:sp>
      <p:sp>
        <p:nvSpPr>
          <p:cNvPr id="3" name="Content Placeholder 2"/>
          <p:cNvSpPr>
            <a:spLocks noGrp="1"/>
          </p:cNvSpPr>
          <p:nvPr>
            <p:ph idx="1"/>
          </p:nvPr>
        </p:nvSpPr>
        <p:spPr/>
        <p:txBody>
          <a:bodyPr>
            <a:normAutofit lnSpcReduction="10000"/>
          </a:bodyPr>
          <a:lstStyle/>
          <a:p>
            <a:r>
              <a:rPr lang="en-US" sz="4000" dirty="0"/>
              <a:t>Problem is something that is focused on the current state and has a limited notion of how the situation could be fixed.</a:t>
            </a:r>
          </a:p>
          <a:p>
            <a:endParaRPr lang="en-US" sz="4000" dirty="0"/>
          </a:p>
          <a:p>
            <a:r>
              <a:rPr lang="en-US" sz="4000" dirty="0"/>
              <a:t>Issue- Is a problem statement that indicates what a solution to the current state might be.  It allows others to see their own interests in the Issue</a:t>
            </a:r>
          </a:p>
        </p:txBody>
      </p:sp>
    </p:spTree>
    <p:extLst>
      <p:ext uri="{BB962C8B-B14F-4D97-AF65-F5344CB8AC3E}">
        <p14:creationId xmlns:p14="http://schemas.microsoft.com/office/powerpoint/2010/main" val="307340163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95835" y="1"/>
            <a:ext cx="11057965" cy="874642"/>
          </a:xfrm>
        </p:spPr>
        <p:txBody>
          <a:bodyPr>
            <a:normAutofit/>
          </a:bodyPr>
          <a:lstStyle/>
          <a:p>
            <a:r>
              <a:rPr lang="en-US" sz="6000" b="1" dirty="0"/>
              <a:t>Assessing </a:t>
            </a:r>
            <a:r>
              <a:rPr lang="en-US" sz="6000" b="1" dirty="0" smtClean="0"/>
              <a:t>an issue…</a:t>
            </a:r>
            <a:endParaRPr lang="en-US" sz="6000" dirty="0"/>
          </a:p>
        </p:txBody>
      </p:sp>
      <p:sp>
        <p:nvSpPr>
          <p:cNvPr id="5" name="Content Placeholder 10"/>
          <p:cNvSpPr>
            <a:spLocks noGrp="1"/>
          </p:cNvSpPr>
          <p:nvPr>
            <p:ph sz="half" idx="1"/>
          </p:nvPr>
        </p:nvSpPr>
        <p:spPr>
          <a:xfrm>
            <a:off x="295835" y="874643"/>
            <a:ext cx="7827748" cy="5983357"/>
          </a:xfrm>
        </p:spPr>
        <p:txBody>
          <a:bodyPr>
            <a:normAutofit/>
          </a:bodyPr>
          <a:lstStyle/>
          <a:p>
            <a:pPr lvl="0"/>
            <a:r>
              <a:rPr lang="en-US" sz="3600" dirty="0"/>
              <a:t>Is it concrete (</a:t>
            </a:r>
            <a:r>
              <a:rPr lang="en-US" sz="4300" b="1" dirty="0"/>
              <a:t>measurable</a:t>
            </a:r>
            <a:r>
              <a:rPr lang="en-US" sz="3600" dirty="0"/>
              <a:t>)? </a:t>
            </a:r>
          </a:p>
          <a:p>
            <a:pPr lvl="0"/>
            <a:r>
              <a:rPr lang="en-US" sz="3600" dirty="0"/>
              <a:t>Does it make a visible impact in people’s lives (</a:t>
            </a:r>
            <a:r>
              <a:rPr lang="en-US" sz="4300" b="1" dirty="0"/>
              <a:t>meaningful</a:t>
            </a:r>
            <a:r>
              <a:rPr lang="en-US" sz="3600" dirty="0"/>
              <a:t>)?</a:t>
            </a:r>
          </a:p>
          <a:p>
            <a:pPr lvl="0"/>
            <a:r>
              <a:rPr lang="en-US" sz="3600" dirty="0"/>
              <a:t>Does it leverage your resources creatively and make for a good story (</a:t>
            </a:r>
            <a:r>
              <a:rPr lang="en-US" sz="4300" b="1" dirty="0"/>
              <a:t>motivational</a:t>
            </a:r>
            <a:r>
              <a:rPr lang="en-US" sz="3600" dirty="0"/>
              <a:t>)?</a:t>
            </a:r>
          </a:p>
          <a:p>
            <a:pPr lvl="0"/>
            <a:r>
              <a:rPr lang="en-US" sz="3600" dirty="0"/>
              <a:t>Must you </a:t>
            </a:r>
            <a:r>
              <a:rPr lang="en-US" sz="4300" b="1" dirty="0"/>
              <a:t>organize</a:t>
            </a:r>
            <a:r>
              <a:rPr lang="en-US" sz="3600" dirty="0"/>
              <a:t> and </a:t>
            </a:r>
            <a:r>
              <a:rPr lang="en-US" sz="4300" b="1" dirty="0"/>
              <a:t>distribute leadership</a:t>
            </a:r>
            <a:r>
              <a:rPr lang="en-US" sz="3600" dirty="0"/>
              <a:t> in order to win</a:t>
            </a:r>
            <a:r>
              <a:rPr lang="en-US" sz="3600" dirty="0" smtClean="0"/>
              <a:t>? AKA – will it build the union? </a:t>
            </a:r>
            <a:endParaRPr lang="en-US" sz="3600" dirty="0"/>
          </a:p>
          <a:p>
            <a:endParaRPr lang="en-US" dirty="0"/>
          </a:p>
        </p:txBody>
      </p:sp>
      <p:pic>
        <p:nvPicPr>
          <p:cNvPr id="6" name="Picture 4" descr="http://www.robyeung.com/wp-content/uploads/2012/09/You-Can-Change-Your-Life-e1348144748909.jpg"/>
          <p:cNvPicPr>
            <a:picLocks noChangeAspect="1" noChangeArrowheads="1"/>
          </p:cNvPicPr>
          <p:nvPr/>
        </p:nvPicPr>
        <p:blipFill rotWithShape="1">
          <a:blip r:embed="rId3">
            <a:extLst>
              <a:ext uri="{28A0092B-C50C-407E-A947-70E740481C1C}">
                <a14:useLocalDpi xmlns:a14="http://schemas.microsoft.com/office/drawing/2010/main" val="0"/>
              </a:ext>
            </a:extLst>
          </a:blip>
          <a:srcRect l="17771" t="36444" r="13524" b="20927"/>
          <a:stretch/>
        </p:blipFill>
        <p:spPr bwMode="auto">
          <a:xfrm>
            <a:off x="8283347" y="742123"/>
            <a:ext cx="3737810" cy="37106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1827063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2AD80-57A2-4099-AD90-2904663BBD1B}"/>
              </a:ext>
            </a:extLst>
          </p:cNvPr>
          <p:cNvSpPr>
            <a:spLocks noGrp="1"/>
          </p:cNvSpPr>
          <p:nvPr>
            <p:ph type="title"/>
          </p:nvPr>
        </p:nvSpPr>
        <p:spPr>
          <a:xfrm>
            <a:off x="203091" y="0"/>
            <a:ext cx="10058400" cy="1450757"/>
          </a:xfrm>
        </p:spPr>
        <p:txBody>
          <a:bodyPr>
            <a:noAutofit/>
          </a:bodyPr>
          <a:lstStyle/>
          <a:p>
            <a:r>
              <a:rPr lang="en-US" sz="8000" dirty="0" smtClean="0"/>
              <a:t>The people’s issues…</a:t>
            </a:r>
            <a:endParaRPr lang="en-US" sz="8000" dirty="0"/>
          </a:p>
        </p:txBody>
      </p:sp>
      <p:sp>
        <p:nvSpPr>
          <p:cNvPr id="3" name="Content Placeholder 2">
            <a:extLst>
              <a:ext uri="{FF2B5EF4-FFF2-40B4-BE49-F238E27FC236}">
                <a16:creationId xmlns:a16="http://schemas.microsoft.com/office/drawing/2014/main" id="{048A56F7-8E85-4782-9930-D030889C0469}"/>
              </a:ext>
            </a:extLst>
          </p:cNvPr>
          <p:cNvSpPr>
            <a:spLocks noGrp="1"/>
          </p:cNvSpPr>
          <p:nvPr>
            <p:ph idx="1"/>
          </p:nvPr>
        </p:nvSpPr>
        <p:spPr>
          <a:xfrm>
            <a:off x="406140" y="1860094"/>
            <a:ext cx="11555895" cy="4439305"/>
          </a:xfrm>
        </p:spPr>
        <p:txBody>
          <a:bodyPr>
            <a:normAutofit lnSpcReduction="10000"/>
          </a:bodyPr>
          <a:lstStyle/>
          <a:p>
            <a:r>
              <a:rPr lang="en-US" sz="4000" dirty="0" smtClean="0"/>
              <a:t>There was no transparency in Parish Budgets</a:t>
            </a:r>
            <a:endParaRPr lang="en-US" sz="4000" dirty="0"/>
          </a:p>
          <a:p>
            <a:r>
              <a:rPr lang="en-US" sz="4000" dirty="0" smtClean="0"/>
              <a:t>Our people had not has a raise in 10 years</a:t>
            </a:r>
            <a:endParaRPr lang="en-US" sz="4000" dirty="0"/>
          </a:p>
          <a:p>
            <a:r>
              <a:rPr lang="en-US" sz="4000" dirty="0" smtClean="0"/>
              <a:t>The School Board was </a:t>
            </a:r>
            <a:r>
              <a:rPr lang="en-US" sz="4000" dirty="0"/>
              <a:t>not Following the </a:t>
            </a:r>
            <a:r>
              <a:rPr lang="en-US" sz="4000" dirty="0" smtClean="0"/>
              <a:t>Rules for audience input</a:t>
            </a:r>
            <a:endParaRPr lang="en-US" sz="4000" dirty="0"/>
          </a:p>
          <a:p>
            <a:r>
              <a:rPr lang="en-US" sz="4000" dirty="0" smtClean="0"/>
              <a:t>There was no explanation for why the Superintendent was getting  a $30 K raise</a:t>
            </a:r>
            <a:endParaRPr lang="en-US" sz="4000" dirty="0"/>
          </a:p>
          <a:p>
            <a:r>
              <a:rPr lang="en-US" sz="4000" dirty="0" smtClean="0"/>
              <a:t>One Board Member was bottle-necking any change</a:t>
            </a:r>
            <a:endParaRPr lang="en-US" sz="40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4306" y="220307"/>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092837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word or two of caution…</a:t>
            </a:r>
            <a:endParaRPr lang="en-US" dirty="0"/>
          </a:p>
        </p:txBody>
      </p:sp>
      <p:sp>
        <p:nvSpPr>
          <p:cNvPr id="3" name="Content Placeholder 2"/>
          <p:cNvSpPr>
            <a:spLocks noGrp="1"/>
          </p:cNvSpPr>
          <p:nvPr>
            <p:ph idx="1"/>
          </p:nvPr>
        </p:nvSpPr>
        <p:spPr>
          <a:xfrm>
            <a:off x="991986" y="1259543"/>
            <a:ext cx="10058400" cy="3745715"/>
          </a:xfrm>
        </p:spPr>
        <p:txBody>
          <a:bodyPr>
            <a:normAutofit/>
          </a:bodyPr>
          <a:lstStyle/>
          <a:p>
            <a:r>
              <a:rPr lang="en-US" sz="4800" dirty="0" smtClean="0"/>
              <a:t>The fact that membership numbers were low IS NOT an issue of the people.  </a:t>
            </a:r>
          </a:p>
          <a:p>
            <a:endParaRPr lang="en-US" sz="4800" dirty="0"/>
          </a:p>
          <a:p>
            <a:pPr marL="0" indent="0">
              <a:buNone/>
            </a:pPr>
            <a:r>
              <a:rPr lang="en-US" sz="4800" dirty="0" smtClean="0"/>
              <a:t>We don’t grow the union by leading with a membership drive as THE issue.</a:t>
            </a:r>
            <a:endParaRPr lang="en-US" sz="4800" dirty="0"/>
          </a:p>
        </p:txBody>
      </p:sp>
      <p:pic>
        <p:nvPicPr>
          <p:cNvPr id="5" name="Picture 4"/>
          <p:cNvPicPr>
            <a:picLocks noChangeAspect="1"/>
          </p:cNvPicPr>
          <p:nvPr/>
        </p:nvPicPr>
        <p:blipFill rotWithShape="1">
          <a:blip r:embed="rId2"/>
          <a:srcRect t="36774" b="36773"/>
          <a:stretch/>
        </p:blipFill>
        <p:spPr>
          <a:xfrm>
            <a:off x="6688645" y="5005258"/>
            <a:ext cx="4631627" cy="1225220"/>
          </a:xfrm>
          <a:prstGeom prst="rect">
            <a:avLst/>
          </a:prstGeom>
        </p:spPr>
      </p:pic>
    </p:spTree>
    <p:extLst>
      <p:ext uri="{BB962C8B-B14F-4D97-AF65-F5344CB8AC3E}">
        <p14:creationId xmlns:p14="http://schemas.microsoft.com/office/powerpoint/2010/main" val="119840815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2AD80-57A2-4099-AD90-2904663BBD1B}"/>
              </a:ext>
            </a:extLst>
          </p:cNvPr>
          <p:cNvSpPr>
            <a:spLocks noGrp="1"/>
          </p:cNvSpPr>
          <p:nvPr>
            <p:ph type="title"/>
          </p:nvPr>
        </p:nvSpPr>
        <p:spPr>
          <a:xfrm>
            <a:off x="92765" y="-361460"/>
            <a:ext cx="11781183" cy="1450757"/>
          </a:xfrm>
        </p:spPr>
        <p:txBody>
          <a:bodyPr>
            <a:noAutofit/>
          </a:bodyPr>
          <a:lstStyle/>
          <a:p>
            <a:r>
              <a:rPr lang="en-US" sz="8000" dirty="0" smtClean="0"/>
              <a:t>Our people demand - Wins</a:t>
            </a:r>
            <a:endParaRPr lang="en-US" sz="8000" dirty="0"/>
          </a:p>
        </p:txBody>
      </p:sp>
      <p:sp>
        <p:nvSpPr>
          <p:cNvPr id="3" name="Content Placeholder 2">
            <a:extLst>
              <a:ext uri="{FF2B5EF4-FFF2-40B4-BE49-F238E27FC236}">
                <a16:creationId xmlns:a16="http://schemas.microsoft.com/office/drawing/2014/main" id="{048A56F7-8E85-4782-9930-D030889C0469}"/>
              </a:ext>
            </a:extLst>
          </p:cNvPr>
          <p:cNvSpPr>
            <a:spLocks noGrp="1"/>
          </p:cNvSpPr>
          <p:nvPr>
            <p:ph idx="1"/>
          </p:nvPr>
        </p:nvSpPr>
        <p:spPr>
          <a:xfrm>
            <a:off x="450574" y="1429789"/>
            <a:ext cx="11317356" cy="4439305"/>
          </a:xfrm>
        </p:spPr>
        <p:txBody>
          <a:bodyPr>
            <a:normAutofit/>
          </a:bodyPr>
          <a:lstStyle/>
          <a:p>
            <a:r>
              <a:rPr lang="en-US" sz="4000" dirty="0"/>
              <a:t>Removal of Board Member – Maybe Superintendent</a:t>
            </a:r>
          </a:p>
          <a:p>
            <a:r>
              <a:rPr lang="en-US" sz="4000" dirty="0" smtClean="0"/>
              <a:t>A </a:t>
            </a:r>
            <a:r>
              <a:rPr lang="en-US" sz="4000" dirty="0"/>
              <a:t>Recognition that the Board is not Following the Rules</a:t>
            </a:r>
          </a:p>
          <a:p>
            <a:r>
              <a:rPr lang="en-US" sz="4000" dirty="0" smtClean="0"/>
              <a:t>An Explanation for the Superintendent’s Raise</a:t>
            </a:r>
          </a:p>
          <a:p>
            <a:r>
              <a:rPr lang="en-US" sz="4000" dirty="0" smtClean="0"/>
              <a:t>Transparency </a:t>
            </a:r>
            <a:r>
              <a:rPr lang="en-US" sz="4000" dirty="0"/>
              <a:t>in Budgeting</a:t>
            </a:r>
          </a:p>
          <a:p>
            <a:r>
              <a:rPr lang="en-US" sz="4000" dirty="0"/>
              <a:t>A </a:t>
            </a:r>
            <a:r>
              <a:rPr lang="en-US" sz="4000" dirty="0" smtClean="0"/>
              <a:t>Raise for the Workers</a:t>
            </a:r>
            <a:endParaRPr lang="en-US" sz="4000" dirty="0"/>
          </a:p>
          <a:p>
            <a:endParaRPr lang="en-US" sz="40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0236" y="4519806"/>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783869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73651-4C55-4888-A17A-92FF39CA607F}"/>
              </a:ext>
            </a:extLst>
          </p:cNvPr>
          <p:cNvSpPr>
            <a:spLocks noGrp="1"/>
          </p:cNvSpPr>
          <p:nvPr>
            <p:ph type="title"/>
          </p:nvPr>
        </p:nvSpPr>
        <p:spPr/>
        <p:txBody>
          <a:bodyPr/>
          <a:lstStyle/>
          <a:p>
            <a:r>
              <a:rPr lang="en-US" dirty="0"/>
              <a:t>When making a demand …</a:t>
            </a:r>
          </a:p>
        </p:txBody>
      </p:sp>
      <p:sp>
        <p:nvSpPr>
          <p:cNvPr id="3" name="Content Placeholder 2">
            <a:extLst>
              <a:ext uri="{FF2B5EF4-FFF2-40B4-BE49-F238E27FC236}">
                <a16:creationId xmlns:a16="http://schemas.microsoft.com/office/drawing/2014/main" id="{630099AC-3DFB-4314-925F-2C89B5468557}"/>
              </a:ext>
            </a:extLst>
          </p:cNvPr>
          <p:cNvSpPr>
            <a:spLocks noGrp="1"/>
          </p:cNvSpPr>
          <p:nvPr>
            <p:ph idx="1"/>
          </p:nvPr>
        </p:nvSpPr>
        <p:spPr>
          <a:xfrm>
            <a:off x="4876801" y="1429789"/>
            <a:ext cx="6952342" cy="4823374"/>
          </a:xfrm>
        </p:spPr>
        <p:txBody>
          <a:bodyPr vert="horz" lIns="0" tIns="45720" rIns="0" bIns="45720" rtlCol="0" anchor="t">
            <a:noAutofit/>
          </a:bodyPr>
          <a:lstStyle/>
          <a:p>
            <a:pPr marL="383540" lvl="1"/>
            <a:r>
              <a:rPr lang="en-US" sz="2800" dirty="0">
                <a:ea typeface="+mn-lt"/>
                <a:cs typeface="+mn-lt"/>
              </a:rPr>
              <a:t>Measurable</a:t>
            </a:r>
          </a:p>
          <a:p>
            <a:pPr marL="383540" lvl="1"/>
            <a:r>
              <a:rPr lang="en-US" sz="2800" dirty="0">
                <a:ea typeface="+mn-lt"/>
                <a:cs typeface="+mn-lt"/>
              </a:rPr>
              <a:t>Achievable</a:t>
            </a:r>
          </a:p>
          <a:p>
            <a:pPr marL="383540" lvl="1"/>
            <a:r>
              <a:rPr lang="en-US" sz="2800" dirty="0">
                <a:ea typeface="+mn-lt"/>
                <a:cs typeface="+mn-lt"/>
              </a:rPr>
              <a:t>Should result in real tangible improvements in workers lives</a:t>
            </a:r>
          </a:p>
          <a:p>
            <a:pPr marL="383540" lvl="1"/>
            <a:r>
              <a:rPr lang="en-US" sz="2800" dirty="0">
                <a:ea typeface="+mn-lt"/>
                <a:cs typeface="+mn-lt"/>
              </a:rPr>
              <a:t>Focuses resources on a single outcome</a:t>
            </a:r>
          </a:p>
          <a:p>
            <a:pPr marL="383540" lvl="1"/>
            <a:r>
              <a:rPr lang="en-US" sz="2800" dirty="0">
                <a:ea typeface="+mn-lt"/>
                <a:cs typeface="+mn-lt"/>
              </a:rPr>
              <a:t>Builds the capacity of our constituency</a:t>
            </a:r>
          </a:p>
          <a:p>
            <a:pPr marL="383540" lvl="1"/>
            <a:r>
              <a:rPr lang="en-US" sz="2800" dirty="0">
                <a:ea typeface="+mn-lt"/>
                <a:cs typeface="+mn-lt"/>
              </a:rPr>
              <a:t>Uses a point of leverage: our constituency’s strength or our opposition’s weakness</a:t>
            </a:r>
          </a:p>
          <a:p>
            <a:pPr marL="383540" lvl="1"/>
            <a:r>
              <a:rPr lang="en-US" sz="2800" dirty="0">
                <a:ea typeface="+mn-lt"/>
                <a:cs typeface="+mn-lt"/>
              </a:rPr>
              <a:t>Focuses on a motivational issue that is visible and significant to our constituency</a:t>
            </a:r>
          </a:p>
          <a:p>
            <a:endParaRPr lang="en-US" sz="2800" dirty="0">
              <a:cs typeface="Calibri"/>
            </a:endParaRPr>
          </a:p>
        </p:txBody>
      </p:sp>
      <p:pic>
        <p:nvPicPr>
          <p:cNvPr id="4" name="Picture 4" descr="Image result for i demand meme">
            <a:extLst>
              <a:ext uri="{FF2B5EF4-FFF2-40B4-BE49-F238E27FC236}">
                <a16:creationId xmlns:a16="http://schemas.microsoft.com/office/drawing/2014/main" id="{7D0F3C5A-9FD3-4477-962A-093FA3E473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011" y="2286132"/>
            <a:ext cx="4251184" cy="3229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47730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7312" y="-100024"/>
            <a:ext cx="10515600" cy="681355"/>
          </a:xfrm>
        </p:spPr>
        <p:txBody>
          <a:bodyPr>
            <a:normAutofit fontScale="90000"/>
          </a:bodyPr>
          <a:lstStyle/>
          <a:p>
            <a:pPr>
              <a:defRPr/>
            </a:pPr>
            <a:r>
              <a:rPr lang="en-US" dirty="0" smtClean="0"/>
              <a:t>From Problem </a:t>
            </a:r>
            <a:r>
              <a:rPr lang="en-US" dirty="0"/>
              <a:t>to Issue to Win</a:t>
            </a:r>
          </a:p>
        </p:txBody>
      </p:sp>
      <p:sp>
        <p:nvSpPr>
          <p:cNvPr id="97283" name="Content Placeholder 2"/>
          <p:cNvSpPr>
            <a:spLocks noGrp="1"/>
          </p:cNvSpPr>
          <p:nvPr>
            <p:ph idx="1"/>
          </p:nvPr>
        </p:nvSpPr>
        <p:spPr>
          <a:xfrm>
            <a:off x="0" y="581331"/>
            <a:ext cx="11482545" cy="5415535"/>
          </a:xfrm>
        </p:spPr>
        <p:txBody>
          <a:bodyPr>
            <a:noAutofit/>
          </a:bodyPr>
          <a:lstStyle/>
          <a:p>
            <a:r>
              <a:rPr lang="en-US" altLang="en-US" sz="3200" b="1" dirty="0" smtClean="0"/>
              <a:t>Strategic PROBLEM</a:t>
            </a:r>
            <a:r>
              <a:rPr lang="en-US" altLang="en-US" sz="3200" dirty="0" smtClean="0"/>
              <a:t> –Employees are unfairly compensated</a:t>
            </a:r>
            <a:endParaRPr lang="en-US" altLang="en-US" sz="3200" dirty="0"/>
          </a:p>
          <a:p>
            <a:pPr lvl="1"/>
            <a:r>
              <a:rPr lang="en-US" altLang="en-US" sz="3200" b="1" dirty="0"/>
              <a:t>Issue</a:t>
            </a:r>
            <a:r>
              <a:rPr lang="en-US" altLang="en-US" sz="3200" dirty="0"/>
              <a:t> – There is </a:t>
            </a:r>
            <a:r>
              <a:rPr lang="en-US" altLang="en-US" sz="3200" dirty="0" smtClean="0"/>
              <a:t>no transparency in the Parish Budgets</a:t>
            </a:r>
            <a:endParaRPr lang="en-US" altLang="en-US" sz="3200" dirty="0"/>
          </a:p>
          <a:p>
            <a:pPr lvl="1"/>
            <a:r>
              <a:rPr lang="en-US" altLang="en-US" sz="3200" b="1" dirty="0"/>
              <a:t>Issue</a:t>
            </a:r>
            <a:r>
              <a:rPr lang="en-US" altLang="en-US" sz="3200" dirty="0"/>
              <a:t> – </a:t>
            </a:r>
            <a:r>
              <a:rPr lang="en-US" altLang="en-US" sz="3200" dirty="0" smtClean="0"/>
              <a:t>The School Board blocks audience input</a:t>
            </a:r>
          </a:p>
          <a:p>
            <a:pPr lvl="1"/>
            <a:r>
              <a:rPr lang="en-US" altLang="en-US" sz="3200" b="1" dirty="0" smtClean="0"/>
              <a:t>Issue</a:t>
            </a:r>
            <a:r>
              <a:rPr lang="en-US" altLang="en-US" sz="3200" dirty="0" smtClean="0"/>
              <a:t> – The School Board Chair is a problem</a:t>
            </a:r>
            <a:endParaRPr lang="en-US" altLang="en-US" sz="3200" dirty="0"/>
          </a:p>
          <a:p>
            <a:pPr lvl="1"/>
            <a:r>
              <a:rPr lang="en-US" altLang="en-US" sz="3200" b="1" dirty="0"/>
              <a:t>Issue</a:t>
            </a:r>
            <a:r>
              <a:rPr lang="en-US" altLang="en-US" sz="3200" dirty="0"/>
              <a:t> – Educators’ work and professional practices </a:t>
            </a:r>
            <a:r>
              <a:rPr lang="en-US" altLang="en-US" sz="3200" dirty="0" smtClean="0"/>
              <a:t/>
            </a:r>
            <a:br>
              <a:rPr lang="en-US" altLang="en-US" sz="3200" dirty="0" smtClean="0"/>
            </a:br>
            <a:r>
              <a:rPr lang="en-US" altLang="en-US" sz="3200" dirty="0" smtClean="0"/>
              <a:t>are </a:t>
            </a:r>
            <a:r>
              <a:rPr lang="en-US" altLang="en-US" sz="3200" dirty="0"/>
              <a:t>not adequately compensated for</a:t>
            </a:r>
          </a:p>
          <a:p>
            <a:r>
              <a:rPr lang="en-US" altLang="en-US" sz="3200" b="1" dirty="0"/>
              <a:t>Strategic WIN – </a:t>
            </a:r>
            <a:r>
              <a:rPr lang="en-US" altLang="en-US" sz="3200" dirty="0" smtClean="0"/>
              <a:t>Employees are fairly compensated</a:t>
            </a:r>
          </a:p>
          <a:p>
            <a:pPr lvl="1"/>
            <a:r>
              <a:rPr lang="en-US" altLang="en-US" sz="3200" b="1" dirty="0" smtClean="0"/>
              <a:t>Tactical WIN – </a:t>
            </a:r>
            <a:r>
              <a:rPr lang="en-US" altLang="en-US" sz="3200" dirty="0" smtClean="0"/>
              <a:t>Teams attend and participate in Public Meetings</a:t>
            </a:r>
          </a:p>
          <a:p>
            <a:pPr lvl="1"/>
            <a:r>
              <a:rPr lang="en-US" altLang="en-US" sz="3200" b="1" dirty="0" smtClean="0"/>
              <a:t>Tactical </a:t>
            </a:r>
            <a:r>
              <a:rPr lang="en-US" altLang="en-US" sz="3200" b="1" dirty="0"/>
              <a:t>WIN – </a:t>
            </a:r>
            <a:r>
              <a:rPr lang="en-US" altLang="en-US" sz="3200" dirty="0" smtClean="0"/>
              <a:t>Push to be heard “or else” at public meetings</a:t>
            </a:r>
          </a:p>
          <a:p>
            <a:pPr lvl="1"/>
            <a:r>
              <a:rPr lang="en-US" altLang="en-US" sz="3200" b="1" dirty="0" smtClean="0"/>
              <a:t>Tactical WIN </a:t>
            </a:r>
            <a:r>
              <a:rPr lang="en-US" altLang="en-US" sz="3200" dirty="0" smtClean="0"/>
              <a:t>– School Board Chair is Replaced</a:t>
            </a:r>
            <a:endParaRPr lang="en-US" altLang="en-US" sz="3200" dirty="0"/>
          </a:p>
          <a:p>
            <a:pPr lvl="1"/>
            <a:r>
              <a:rPr lang="en-US" altLang="en-US" sz="3200" b="1" dirty="0"/>
              <a:t>Tactical WIN – </a:t>
            </a:r>
            <a:r>
              <a:rPr lang="en-US" altLang="en-US" sz="3200" dirty="0"/>
              <a:t>Compensation matches work and expectations</a:t>
            </a:r>
            <a:br>
              <a:rPr lang="en-US" altLang="en-US" sz="3200" dirty="0"/>
            </a:br>
            <a:endParaRPr lang="en-US" altLang="en-US" sz="32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0385" y="1719782"/>
            <a:ext cx="2601615" cy="167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07600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47D6C-25B4-4C0F-B4C8-F30DE32816F1}"/>
              </a:ext>
            </a:extLst>
          </p:cNvPr>
          <p:cNvSpPr>
            <a:spLocks noGrp="1"/>
          </p:cNvSpPr>
          <p:nvPr>
            <p:ph type="title"/>
          </p:nvPr>
        </p:nvSpPr>
        <p:spPr>
          <a:xfrm>
            <a:off x="6599583" y="0"/>
            <a:ext cx="5367130" cy="1450757"/>
          </a:xfrm>
        </p:spPr>
        <p:txBody>
          <a:bodyPr>
            <a:normAutofit/>
          </a:bodyPr>
          <a:lstStyle/>
          <a:p>
            <a:r>
              <a:rPr lang="en-US" dirty="0" smtClean="0"/>
              <a:t>Name Your Targets</a:t>
            </a:r>
            <a:r>
              <a:rPr lang="en-US" dirty="0"/>
              <a:t>:</a:t>
            </a:r>
          </a:p>
        </p:txBody>
      </p:sp>
      <p:pic>
        <p:nvPicPr>
          <p:cNvPr id="7" name="Picture 2" descr="Image result for target">
            <a:extLst>
              <a:ext uri="{FF2B5EF4-FFF2-40B4-BE49-F238E27FC236}">
                <a16:creationId xmlns:a16="http://schemas.microsoft.com/office/drawing/2014/main" id="{98400ABC-EBEE-4811-8BB0-EB86531FA06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059" r="-1" b="11029"/>
          <a:stretch/>
        </p:blipFill>
        <p:spPr bwMode="auto">
          <a:xfrm>
            <a:off x="-310218" y="725378"/>
            <a:ext cx="6909801" cy="5314406"/>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9E7D7472-1C52-4E48-BD4C-58B3E005C7EE}"/>
              </a:ext>
            </a:extLst>
          </p:cNvPr>
          <p:cNvSpPr>
            <a:spLocks noGrp="1"/>
          </p:cNvSpPr>
          <p:nvPr>
            <p:ph idx="1"/>
          </p:nvPr>
        </p:nvSpPr>
        <p:spPr>
          <a:xfrm>
            <a:off x="7643812" y="1727219"/>
            <a:ext cx="4108836" cy="3403562"/>
          </a:xfrm>
        </p:spPr>
        <p:txBody>
          <a:bodyPr vert="horz" lIns="0" tIns="45720" rIns="0" bIns="45720" rtlCol="0" anchor="t">
            <a:noAutofit/>
          </a:bodyPr>
          <a:lstStyle/>
          <a:p>
            <a:pPr>
              <a:buFont typeface="Arial"/>
              <a:buChar char="•"/>
            </a:pPr>
            <a:r>
              <a:rPr lang="en-US" sz="4000"/>
              <a:t>A single person-    a name, face, &amp; address</a:t>
            </a:r>
            <a:endParaRPr lang="en-US" sz="4000">
              <a:cs typeface="Calibri" panose="020F0502020204030204"/>
            </a:endParaRPr>
          </a:p>
          <a:p>
            <a:pPr>
              <a:buFont typeface="Arial"/>
              <a:buChar char="•"/>
            </a:pPr>
            <a:r>
              <a:rPr lang="en-US" sz="4000">
                <a:cs typeface="Calibri" panose="020F0502020204030204"/>
              </a:rPr>
              <a:t>Has the power to give you what you are demanding</a:t>
            </a:r>
            <a:endParaRPr lang="en-US" sz="4000" dirty="0">
              <a:cs typeface="Calibri" panose="020F0502020204030204"/>
            </a:endParaRPr>
          </a:p>
          <a:p>
            <a:endParaRPr lang="en-US" sz="5400" dirty="0">
              <a:cs typeface="Calibri" panose="020F0502020204030204"/>
            </a:endParaRPr>
          </a:p>
        </p:txBody>
      </p:sp>
    </p:spTree>
    <p:extLst>
      <p:ext uri="{BB962C8B-B14F-4D97-AF65-F5344CB8AC3E}">
        <p14:creationId xmlns:p14="http://schemas.microsoft.com/office/powerpoint/2010/main" val="174185965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40896-96E4-4D97-BB92-4F0520363633}"/>
              </a:ext>
            </a:extLst>
          </p:cNvPr>
          <p:cNvSpPr>
            <a:spLocks noGrp="1"/>
          </p:cNvSpPr>
          <p:nvPr>
            <p:ph type="title"/>
          </p:nvPr>
        </p:nvSpPr>
        <p:spPr>
          <a:xfrm>
            <a:off x="872717" y="389249"/>
            <a:ext cx="10058400" cy="1450757"/>
          </a:xfrm>
        </p:spPr>
        <p:txBody>
          <a:bodyPr>
            <a:normAutofit fontScale="90000"/>
          </a:bodyPr>
          <a:lstStyle/>
          <a:p>
            <a:r>
              <a:rPr lang="en-US" dirty="0" smtClean="0"/>
              <a:t>Name a Target …</a:t>
            </a:r>
            <a:br>
              <a:rPr lang="en-US" dirty="0" smtClean="0"/>
            </a:br>
            <a:r>
              <a:rPr lang="en-US" dirty="0" smtClean="0"/>
              <a:t>Anthony Fontana</a:t>
            </a:r>
            <a:br>
              <a:rPr lang="en-US" dirty="0" smtClean="0"/>
            </a:br>
            <a:r>
              <a:rPr lang="en-US" dirty="0" smtClean="0"/>
              <a:t>Jerome </a:t>
            </a:r>
            <a:r>
              <a:rPr lang="en-US" dirty="0" err="1" smtClean="0"/>
              <a:t>Payau</a:t>
            </a:r>
            <a:endParaRPr lang="en-US" dirty="0"/>
          </a:p>
        </p:txBody>
      </p:sp>
      <p:pic>
        <p:nvPicPr>
          <p:cNvPr id="4098" name="Picture 2" descr="Image result for vermilion parish school board">
            <a:extLst>
              <a:ext uri="{FF2B5EF4-FFF2-40B4-BE49-F238E27FC236}">
                <a16:creationId xmlns:a16="http://schemas.microsoft.com/office/drawing/2014/main" id="{1F29BBFC-6B5F-4922-8459-4DD3F9146F1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83" t="8109" r="983" b="36931"/>
          <a:stretch/>
        </p:blipFill>
        <p:spPr bwMode="auto">
          <a:xfrm>
            <a:off x="393701" y="1989418"/>
            <a:ext cx="6491194" cy="26722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media.gannett-cdn.com/29906170001/29906170001_5706101007001_5706083846001-vs.jpg">
            <a:extLst>
              <a:ext uri="{FF2B5EF4-FFF2-40B4-BE49-F238E27FC236}">
                <a16:creationId xmlns:a16="http://schemas.microsoft.com/office/drawing/2014/main" id="{7AE87663-0DD7-4D04-B192-45F1E2D6B3B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847"/>
          <a:stretch/>
        </p:blipFill>
        <p:spPr bwMode="auto">
          <a:xfrm>
            <a:off x="7255435" y="1840006"/>
            <a:ext cx="3788842"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1529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Their narrative…</a:t>
            </a:r>
            <a:endParaRPr lang="en-US" dirty="0"/>
          </a:p>
        </p:txBody>
      </p:sp>
      <p:sp>
        <p:nvSpPr>
          <p:cNvPr id="3" name="Content Placeholder 2"/>
          <p:cNvSpPr>
            <a:spLocks noGrp="1"/>
          </p:cNvSpPr>
          <p:nvPr>
            <p:ph idx="1"/>
          </p:nvPr>
        </p:nvSpPr>
        <p:spPr>
          <a:xfrm>
            <a:off x="715617" y="967409"/>
            <a:ext cx="10440063" cy="4901685"/>
          </a:xfrm>
        </p:spPr>
        <p:txBody>
          <a:bodyPr>
            <a:noAutofit/>
          </a:bodyPr>
          <a:lstStyle/>
          <a:p>
            <a:r>
              <a:rPr lang="en-US" sz="3200" dirty="0" smtClean="0"/>
              <a:t>The community of Vermillion deserves to know how their tax dollars are spent in their public schools.   In the past 10 years this community has lost a lot of good people to neighboring Parishes who pay more. The school board chair is unjustly keeping community members from discovering how he is allocating funds.  While our students and public school employees go without,  our superintendent gets a $30 K  raise from his buddy the school board chair.   </a:t>
            </a:r>
            <a:endParaRPr lang="en-US" sz="3200" dirty="0"/>
          </a:p>
          <a:p>
            <a:r>
              <a:rPr lang="en-US" sz="3200" dirty="0" smtClean="0"/>
              <a:t>Our community deserves better leadership, more transparency, and fair pay for good work. </a:t>
            </a:r>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2426" y="4375427"/>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93307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395" y="222885"/>
            <a:ext cx="10515600" cy="681355"/>
          </a:xfrm>
        </p:spPr>
        <p:txBody>
          <a:bodyPr>
            <a:normAutofit fontScale="90000"/>
          </a:bodyPr>
          <a:lstStyle/>
          <a:p>
            <a:r>
              <a:rPr lang="en-US" dirty="0" smtClean="0"/>
              <a:t>Their Strategic Theory of Change… </a:t>
            </a:r>
            <a:endParaRPr lang="en-US" dirty="0"/>
          </a:p>
        </p:txBody>
      </p:sp>
      <p:sp>
        <p:nvSpPr>
          <p:cNvPr id="3" name="Content Placeholder 2"/>
          <p:cNvSpPr>
            <a:spLocks noGrp="1"/>
          </p:cNvSpPr>
          <p:nvPr>
            <p:ph idx="1"/>
          </p:nvPr>
        </p:nvSpPr>
        <p:spPr>
          <a:xfrm>
            <a:off x="532013" y="1378526"/>
            <a:ext cx="11063238" cy="3789219"/>
          </a:xfrm>
          <a:solidFill>
            <a:schemeClr val="bg1"/>
          </a:solidFill>
        </p:spPr>
        <p:txBody>
          <a:bodyPr>
            <a:normAutofit lnSpcReduction="10000"/>
          </a:bodyPr>
          <a:lstStyle/>
          <a:p>
            <a:pPr marL="0" indent="0">
              <a:buNone/>
            </a:pPr>
            <a:r>
              <a:rPr lang="en-US" sz="3600" dirty="0"/>
              <a:t>We are organizing credible </a:t>
            </a:r>
            <a:r>
              <a:rPr lang="en-US" sz="3600" dirty="0" smtClean="0"/>
              <a:t>Vermillion Parish </a:t>
            </a:r>
            <a:r>
              <a:rPr lang="en-US" sz="3600" dirty="0"/>
              <a:t>members, potential members and stakeholders who believe teachers should be invested in and have a voice in how the school district is run to </a:t>
            </a:r>
            <a:r>
              <a:rPr lang="en-US" sz="3600" dirty="0" smtClean="0"/>
              <a:t>ensure their participation </a:t>
            </a:r>
            <a:r>
              <a:rPr lang="en-US" sz="3600" dirty="0"/>
              <a:t>in public meetings, build the worksite presence of the </a:t>
            </a:r>
            <a:r>
              <a:rPr lang="en-US" sz="3600" dirty="0" smtClean="0"/>
              <a:t>union</a:t>
            </a:r>
            <a:r>
              <a:rPr lang="en-US" sz="3600" dirty="0"/>
              <a:t>,</a:t>
            </a:r>
            <a:r>
              <a:rPr lang="en-US" sz="3600" dirty="0" smtClean="0"/>
              <a:t> </a:t>
            </a:r>
            <a:r>
              <a:rPr lang="en-US" sz="3600" dirty="0"/>
              <a:t>establish positive community </a:t>
            </a:r>
            <a:r>
              <a:rPr lang="en-US" sz="3600" dirty="0" smtClean="0"/>
              <a:t>support, and changes school board leadership  to demand </a:t>
            </a:r>
            <a:r>
              <a:rPr lang="en-US" sz="3600" dirty="0"/>
              <a:t>the school board </a:t>
            </a:r>
            <a:r>
              <a:rPr lang="en-US" sz="3600" dirty="0" smtClean="0"/>
              <a:t> provides </a:t>
            </a:r>
            <a:r>
              <a:rPr lang="en-US" sz="3600" dirty="0"/>
              <a:t>a salary increase by September 2018. </a:t>
            </a:r>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1138" y="4836694"/>
            <a:ext cx="2126791" cy="1372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35304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1"/>
          <p:cNvPicPr>
            <a:picLocks noChangeAspect="1" noChangeArrowheads="1"/>
          </p:cNvPicPr>
          <p:nvPr/>
        </p:nvPicPr>
        <p:blipFill>
          <a:blip r:embed="rId3">
            <a:duotone>
              <a:prstClr val="black"/>
              <a:srgbClr val="7030A0">
                <a:tint val="45000"/>
                <a:satMod val="400000"/>
              </a:srgbClr>
            </a:duotone>
          </a:blip>
          <a:srcRect/>
          <a:stretch>
            <a:fillRect/>
          </a:stretch>
        </p:blipFill>
        <p:spPr bwMode="auto">
          <a:xfrm>
            <a:off x="2957859" y="1049194"/>
            <a:ext cx="9786938" cy="6215063"/>
          </a:xfrm>
          <a:prstGeom prst="rect">
            <a:avLst/>
          </a:prstGeom>
          <a:noFill/>
          <a:ln w="9525">
            <a:noFill/>
            <a:miter lim="800000"/>
            <a:headEnd/>
            <a:tailEnd/>
          </a:ln>
        </p:spPr>
      </p:pic>
      <p:sp>
        <p:nvSpPr>
          <p:cNvPr id="187396" name="Rectangle 3"/>
          <p:cNvSpPr>
            <a:spLocks/>
          </p:cNvSpPr>
          <p:nvPr/>
        </p:nvSpPr>
        <p:spPr bwMode="auto">
          <a:xfrm>
            <a:off x="168287" y="689492"/>
            <a:ext cx="5356750" cy="2164182"/>
          </a:xfrm>
          <a:prstGeom prst="rect">
            <a:avLst/>
          </a:prstGeom>
          <a:noFill/>
          <a:ln w="9525">
            <a:noFill/>
            <a:miter lim="800000"/>
            <a:headEnd/>
            <a:tailEnd/>
          </a:ln>
        </p:spPr>
        <p:txBody>
          <a:bodyPr wrap="square" lIns="0" tIns="0" rIns="0" bIns="0" anchor="ctr">
            <a:spAutoFit/>
          </a:bodyPr>
          <a:lstStyle/>
          <a:p>
            <a:pPr algn="ctr" eaLnBrk="1" hangingPunct="1">
              <a:defRPr/>
            </a:pPr>
            <a:r>
              <a:rPr lang="en-US" sz="3516" b="1" dirty="0">
                <a:latin typeface="Helvetica" pitchFamily="84" charset="0"/>
                <a:cs typeface="ＭＳ Ｐゴシック" pitchFamily="84" charset="-128"/>
                <a:sym typeface="Helvetica" pitchFamily="84" charset="0"/>
              </a:rPr>
              <a:t>There are many small Tactical wins along </a:t>
            </a:r>
          </a:p>
          <a:p>
            <a:pPr algn="ctr" eaLnBrk="1" hangingPunct="1">
              <a:defRPr/>
            </a:pPr>
            <a:r>
              <a:rPr lang="en-US" sz="3516" b="1" dirty="0">
                <a:latin typeface="Helvetica" pitchFamily="84" charset="0"/>
                <a:cs typeface="ＭＳ Ｐゴシック" pitchFamily="84" charset="-128"/>
                <a:sym typeface="Helvetica" pitchFamily="84" charset="0"/>
              </a:rPr>
              <a:t>the way to the big STRATEGIC win</a:t>
            </a:r>
          </a:p>
        </p:txBody>
      </p:sp>
      <p:sp>
        <p:nvSpPr>
          <p:cNvPr id="19460" name="Oval 4"/>
          <p:cNvSpPr>
            <a:spLocks/>
          </p:cNvSpPr>
          <p:nvPr/>
        </p:nvSpPr>
        <p:spPr bwMode="auto">
          <a:xfrm>
            <a:off x="7851328" y="124045"/>
            <a:ext cx="2100263" cy="2047875"/>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4000" b="1" dirty="0">
                <a:solidFill>
                  <a:schemeClr val="bg1"/>
                </a:solidFill>
                <a:latin typeface="Gill Sans" charset="0"/>
                <a:ea typeface="ＭＳ Ｐゴシック" charset="0"/>
                <a:cs typeface="Gill Sans" charset="0"/>
                <a:sym typeface="Gill Sans" charset="0"/>
              </a:rPr>
              <a:t>THE BIG WIN</a:t>
            </a:r>
          </a:p>
        </p:txBody>
      </p:sp>
      <p:sp>
        <p:nvSpPr>
          <p:cNvPr id="9" name="Oval 4"/>
          <p:cNvSpPr>
            <a:spLocks/>
          </p:cNvSpPr>
          <p:nvPr/>
        </p:nvSpPr>
        <p:spPr bwMode="auto">
          <a:xfrm>
            <a:off x="3796249" y="3480451"/>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10" name="Oval 4"/>
          <p:cNvSpPr>
            <a:spLocks/>
          </p:cNvSpPr>
          <p:nvPr/>
        </p:nvSpPr>
        <p:spPr bwMode="auto">
          <a:xfrm>
            <a:off x="5823788" y="2337628"/>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7" name="Oval 4">
            <a:extLst>
              <a:ext uri="{FF2B5EF4-FFF2-40B4-BE49-F238E27FC236}">
                <a16:creationId xmlns:a16="http://schemas.microsoft.com/office/drawing/2014/main" id="{D24C19C7-C98E-4155-BDF7-66298CF957B3}"/>
              </a:ext>
            </a:extLst>
          </p:cNvPr>
          <p:cNvSpPr>
            <a:spLocks/>
          </p:cNvSpPr>
          <p:nvPr/>
        </p:nvSpPr>
        <p:spPr bwMode="auto">
          <a:xfrm>
            <a:off x="2119469" y="5372354"/>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Tree>
    <p:extLst>
      <p:ext uri="{BB962C8B-B14F-4D97-AF65-F5344CB8AC3E}">
        <p14:creationId xmlns:p14="http://schemas.microsoft.com/office/powerpoint/2010/main" val="1003027825"/>
      </p:ext>
    </p:extLst>
  </p:cSld>
  <p:clrMapOvr>
    <a:masterClrMapping/>
  </p:clrMapOvr>
  <p:transition spd="slow"/>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D5FFD-7072-40C6-BF72-64DD29C81EBF}"/>
              </a:ext>
            </a:extLst>
          </p:cNvPr>
          <p:cNvSpPr>
            <a:spLocks noGrp="1"/>
          </p:cNvSpPr>
          <p:nvPr>
            <p:ph type="title"/>
          </p:nvPr>
        </p:nvSpPr>
        <p:spPr>
          <a:xfrm>
            <a:off x="1074876" y="465365"/>
            <a:ext cx="5054254" cy="2244842"/>
          </a:xfrm>
          <a:solidFill>
            <a:schemeClr val="bg1"/>
          </a:solidFill>
        </p:spPr>
        <p:txBody>
          <a:bodyPr vert="horz" lIns="91440" tIns="45720" rIns="91440" bIns="45720" rtlCol="0" anchor="b">
            <a:normAutofit/>
          </a:bodyPr>
          <a:lstStyle/>
          <a:p>
            <a:r>
              <a:rPr lang="en-US" sz="8000">
                <a:solidFill>
                  <a:schemeClr val="tx1">
                    <a:lumMod val="85000"/>
                    <a:lumOff val="15000"/>
                  </a:schemeClr>
                </a:solidFill>
              </a:rPr>
              <a:t>Demand</a:t>
            </a:r>
            <a:r>
              <a:rPr lang="en-US" sz="8000" dirty="0">
                <a:solidFill>
                  <a:schemeClr val="tx1">
                    <a:lumMod val="85000"/>
                    <a:lumOff val="15000"/>
                  </a:schemeClr>
                </a:solidFill>
              </a:rPr>
              <a:t/>
            </a:r>
            <a:br>
              <a:rPr lang="en-US" sz="8000" dirty="0">
                <a:solidFill>
                  <a:schemeClr val="tx1">
                    <a:lumMod val="85000"/>
                    <a:lumOff val="15000"/>
                  </a:schemeClr>
                </a:solidFill>
              </a:rPr>
            </a:br>
            <a:r>
              <a:rPr lang="en-US" sz="8000">
                <a:solidFill>
                  <a:schemeClr val="tx1">
                    <a:lumMod val="85000"/>
                    <a:lumOff val="15000"/>
                  </a:schemeClr>
                </a:solidFill>
              </a:rPr>
              <a:t>Tactics</a:t>
            </a:r>
          </a:p>
        </p:txBody>
      </p:sp>
      <p:sp>
        <p:nvSpPr>
          <p:cNvPr id="6" name="TextBox 5">
            <a:extLst>
              <a:ext uri="{FF2B5EF4-FFF2-40B4-BE49-F238E27FC236}">
                <a16:creationId xmlns:a16="http://schemas.microsoft.com/office/drawing/2014/main" id="{4EE745EB-1E1F-42FB-AA6C-3A69DFADC19B}"/>
              </a:ext>
            </a:extLst>
          </p:cNvPr>
          <p:cNvSpPr txBox="1"/>
          <p:nvPr/>
        </p:nvSpPr>
        <p:spPr>
          <a:xfrm>
            <a:off x="5377400" y="797510"/>
            <a:ext cx="6600636" cy="4154984"/>
          </a:xfrm>
          <a:prstGeom prst="rect">
            <a:avLst/>
          </a:prstGeom>
          <a:solidFill>
            <a:schemeClr val="bg1"/>
          </a:solidFill>
        </p:spPr>
        <p:txBody>
          <a:bodyPr wrap="square" rtlCol="0" anchor="t">
            <a:spAutoFit/>
          </a:bodyPr>
          <a:lstStyle/>
          <a:p>
            <a:r>
              <a:rPr lang="en-US" sz="3600" b="1" u="sng" dirty="0"/>
              <a:t>Demand</a:t>
            </a:r>
            <a:r>
              <a:rPr lang="en-US" sz="3600" dirty="0"/>
              <a:t> – Where you want to go – the destination – the BIG win.</a:t>
            </a:r>
          </a:p>
          <a:p>
            <a:endParaRPr lang="en-US" sz="2400" dirty="0"/>
          </a:p>
          <a:p>
            <a:endParaRPr lang="en-US" sz="2400" dirty="0"/>
          </a:p>
          <a:p>
            <a:r>
              <a:rPr lang="en-US" sz="3600" b="1" u="sng" dirty="0"/>
              <a:t>Tactic</a:t>
            </a:r>
            <a:r>
              <a:rPr lang="en-US" sz="3600" dirty="0"/>
              <a:t> – Small actions you to take to accomplish the small goals along the way to get to your destination. </a:t>
            </a:r>
          </a:p>
        </p:txBody>
      </p:sp>
      <p:pic>
        <p:nvPicPr>
          <p:cNvPr id="1026" name="Picture 2" descr="Image result for gps map">
            <a:extLst>
              <a:ext uri="{FF2B5EF4-FFF2-40B4-BE49-F238E27FC236}">
                <a16:creationId xmlns:a16="http://schemas.microsoft.com/office/drawing/2014/main" id="{9C890F9A-1CEE-44EA-A95F-E6AA26313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467" y="3171416"/>
            <a:ext cx="3686584" cy="368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44711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298861"/>
            <a:ext cx="4606776"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403341" y="648319"/>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474427"/>
            <a:ext cx="5076691" cy="4942849"/>
          </a:xfrm>
        </p:spPr>
        <p:txBody>
          <a:bodyPr>
            <a:normAutofit lnSpcReduction="10000"/>
          </a:bodyPr>
          <a:lstStyle/>
          <a:p>
            <a:r>
              <a:rPr lang="en-US" sz="4000" dirty="0"/>
              <a:t>Strategy without tactics is simply a collection of good ideas and big dreams.</a:t>
            </a:r>
          </a:p>
          <a:p>
            <a:endParaRPr lang="en-US" sz="4000" dirty="0"/>
          </a:p>
          <a:p>
            <a:r>
              <a:rPr lang="en-US" sz="4000" dirty="0"/>
              <a:t>Tactics without strategy are a random collection of activities and wasted resources. </a:t>
            </a:r>
          </a:p>
          <a:p>
            <a:pPr lvl="0"/>
            <a:endParaRPr lang="en-US" sz="3600" dirty="0"/>
          </a:p>
        </p:txBody>
      </p:sp>
    </p:spTree>
    <p:extLst>
      <p:ext uri="{BB962C8B-B14F-4D97-AF65-F5344CB8AC3E}">
        <p14:creationId xmlns:p14="http://schemas.microsoft.com/office/powerpoint/2010/main" val="314130560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BD0C1-0331-4AC6-9B9B-5C0D4A776F4A}"/>
              </a:ext>
            </a:extLst>
          </p:cNvPr>
          <p:cNvSpPr>
            <a:spLocks noGrp="1"/>
          </p:cNvSpPr>
          <p:nvPr>
            <p:ph type="title"/>
          </p:nvPr>
        </p:nvSpPr>
        <p:spPr>
          <a:xfrm>
            <a:off x="382386" y="327653"/>
            <a:ext cx="10058400" cy="1450757"/>
          </a:xfrm>
        </p:spPr>
        <p:txBody>
          <a:bodyPr>
            <a:normAutofit fontScale="90000"/>
          </a:bodyPr>
          <a:lstStyle/>
          <a:p>
            <a:r>
              <a:rPr lang="en-US" dirty="0" smtClean="0"/>
              <a:t>Implementing the Campaign - Find Leaders willing to risk public admonishment to bring community focus on the problem.</a:t>
            </a:r>
            <a:endParaRPr lang="en-US" dirty="0"/>
          </a:p>
        </p:txBody>
      </p:sp>
      <p:sp>
        <p:nvSpPr>
          <p:cNvPr id="3" name="Content Placeholder 2">
            <a:extLst>
              <a:ext uri="{FF2B5EF4-FFF2-40B4-BE49-F238E27FC236}">
                <a16:creationId xmlns:a16="http://schemas.microsoft.com/office/drawing/2014/main" id="{3273C7F2-7401-4B6A-B695-7319D13102D9}"/>
              </a:ext>
            </a:extLst>
          </p:cNvPr>
          <p:cNvSpPr>
            <a:spLocks noGrp="1"/>
          </p:cNvSpPr>
          <p:nvPr>
            <p:ph idx="1"/>
          </p:nvPr>
        </p:nvSpPr>
        <p:spPr>
          <a:xfrm>
            <a:off x="243840" y="2517913"/>
            <a:ext cx="11109960" cy="3659050"/>
          </a:xfrm>
        </p:spPr>
        <p:txBody>
          <a:bodyPr/>
          <a:lstStyle/>
          <a:p>
            <a:pPr marL="0" indent="0">
              <a:buNone/>
            </a:pPr>
            <a:endParaRPr lang="en-US" dirty="0"/>
          </a:p>
          <a:p>
            <a:pPr marL="0" indent="0">
              <a:buNone/>
            </a:pPr>
            <a:r>
              <a:rPr lang="en-US" sz="4800" dirty="0"/>
              <a:t>“What do you want </a:t>
            </a:r>
            <a:br>
              <a:rPr lang="en-US" sz="4800" dirty="0"/>
            </a:br>
            <a:r>
              <a:rPr lang="en-US" sz="4800" dirty="0"/>
              <a:t>            to do about it?” </a:t>
            </a:r>
          </a:p>
          <a:p>
            <a:pPr marL="0" indent="0">
              <a:buNone/>
            </a:pPr>
            <a:endParaRPr lang="en-US" sz="4800" dirty="0"/>
          </a:p>
          <a:p>
            <a:pPr marL="0" indent="0">
              <a:buNone/>
            </a:pPr>
            <a:r>
              <a:rPr lang="en-US" sz="4800" dirty="0" err="1" smtClean="0"/>
              <a:t>Deyisha</a:t>
            </a:r>
            <a:r>
              <a:rPr lang="en-US" sz="4800" dirty="0" smtClean="0"/>
              <a:t> </a:t>
            </a:r>
            <a:r>
              <a:rPr lang="en-US" sz="4800" dirty="0" err="1" smtClean="0"/>
              <a:t>Hargrave</a:t>
            </a:r>
            <a:endParaRPr lang="en-US" sz="4800" dirty="0"/>
          </a:p>
        </p:txBody>
      </p:sp>
      <p:pic>
        <p:nvPicPr>
          <p:cNvPr id="4" name="Picture 6" descr="https://everipedia-storage.s3-accelerate.amazonaws.com/ProfilePics/deyshia-hargrave__37609_100x100.png">
            <a:extLst>
              <a:ext uri="{FF2B5EF4-FFF2-40B4-BE49-F238E27FC236}">
                <a16:creationId xmlns:a16="http://schemas.microsoft.com/office/drawing/2014/main" id="{A088B87E-EFC5-426B-86DF-F08BD89101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4793" y="1555322"/>
            <a:ext cx="4287372" cy="4844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7825763"/>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CF661-54F1-4842-82D1-42AB66DF2BCF}"/>
              </a:ext>
            </a:extLst>
          </p:cNvPr>
          <p:cNvSpPr>
            <a:spLocks noGrp="1"/>
          </p:cNvSpPr>
          <p:nvPr>
            <p:ph type="title"/>
          </p:nvPr>
        </p:nvSpPr>
        <p:spPr>
          <a:xfrm>
            <a:off x="283322" y="3644217"/>
            <a:ext cx="6621060" cy="2637314"/>
          </a:xfrm>
        </p:spPr>
        <p:txBody>
          <a:bodyPr>
            <a:normAutofit fontScale="90000"/>
          </a:bodyPr>
          <a:lstStyle/>
          <a:p>
            <a:r>
              <a:rPr lang="en-US" altLang="en-US" b="1" dirty="0"/>
              <a:t>Tactic </a:t>
            </a:r>
            <a:r>
              <a:rPr lang="en-US" altLang="en-US" b="1" dirty="0" smtClean="0"/>
              <a:t>1– </a:t>
            </a:r>
            <a:r>
              <a:rPr lang="en-US" altLang="en-US" dirty="0" smtClean="0"/>
              <a:t>Build</a:t>
            </a:r>
            <a:r>
              <a:rPr lang="en-US" altLang="en-US" b="1" dirty="0" smtClean="0"/>
              <a:t> a structure that was responsible for scheduling </a:t>
            </a:r>
            <a:r>
              <a:rPr lang="en-US" altLang="en-US" b="1" i="1" dirty="0" smtClean="0"/>
              <a:t>Teams</a:t>
            </a:r>
            <a:r>
              <a:rPr lang="en-US" altLang="en-US" dirty="0" smtClean="0"/>
              <a:t> to attend </a:t>
            </a:r>
            <a:r>
              <a:rPr lang="en-US" altLang="en-US" dirty="0"/>
              <a:t>and participate in every Public </a:t>
            </a:r>
            <a:r>
              <a:rPr lang="en-US" altLang="en-US" dirty="0" smtClean="0"/>
              <a:t>Meeting and push the board to recognize audience participation.  Make sure someone is always responsible for taking pictures and videos to post on social media. </a:t>
            </a:r>
            <a:endParaRPr lang="en-US" dirty="0"/>
          </a:p>
        </p:txBody>
      </p:sp>
      <p:pic>
        <p:nvPicPr>
          <p:cNvPr id="4" name="Picture 4" descr="Image result for vermilion parish rally">
            <a:extLst>
              <a:ext uri="{FF2B5EF4-FFF2-40B4-BE49-F238E27FC236}">
                <a16:creationId xmlns:a16="http://schemas.microsoft.com/office/drawing/2014/main" id="{569E5F2A-7F97-4B7D-8597-CD2D6389FA5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2668" b="13276"/>
          <a:stretch/>
        </p:blipFill>
        <p:spPr bwMode="auto">
          <a:xfrm>
            <a:off x="6758608" y="1729745"/>
            <a:ext cx="4825102" cy="2679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88216"/>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9941-56A6-4001-8BD4-3780F5BCB4C1}"/>
              </a:ext>
            </a:extLst>
          </p:cNvPr>
          <p:cNvSpPr>
            <a:spLocks noGrp="1"/>
          </p:cNvSpPr>
          <p:nvPr>
            <p:ph type="title"/>
          </p:nvPr>
        </p:nvSpPr>
        <p:spPr>
          <a:xfrm>
            <a:off x="863029" y="1012004"/>
            <a:ext cx="3416158" cy="4795408"/>
          </a:xfrm>
        </p:spPr>
        <p:txBody>
          <a:bodyPr>
            <a:normAutofit/>
          </a:bodyPr>
          <a:lstStyle/>
          <a:p>
            <a:r>
              <a:rPr lang="en-US">
                <a:solidFill>
                  <a:srgbClr val="FFFFFF"/>
                </a:solidFill>
              </a:rPr>
              <a:t>Using Structures to Connect Leaders</a:t>
            </a:r>
          </a:p>
        </p:txBody>
      </p:sp>
      <p:graphicFrame>
        <p:nvGraphicFramePr>
          <p:cNvPr id="5" name="Content Placeholder 2">
            <a:extLst>
              <a:ext uri="{FF2B5EF4-FFF2-40B4-BE49-F238E27FC236}">
                <a16:creationId xmlns:a16="http://schemas.microsoft.com/office/drawing/2014/main" id="{8834C559-57EB-40F3-AE0B-A5821D1F8446}"/>
              </a:ext>
            </a:extLst>
          </p:cNvPr>
          <p:cNvGraphicFramePr>
            <a:graphicFrameLocks noGrp="1"/>
          </p:cNvGraphicFramePr>
          <p:nvPr>
            <p:ph idx="1"/>
            <p:extLst/>
          </p:nvPr>
        </p:nvGraphicFramePr>
        <p:xfrm>
          <a:off x="5479026" y="560439"/>
          <a:ext cx="6000277" cy="5589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7E037240-94D6-4FBC-9361-4D0A147AF3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7368" y="2094271"/>
            <a:ext cx="4552336" cy="3414252"/>
          </a:xfrm>
          <a:prstGeom prst="rect">
            <a:avLst/>
          </a:prstGeom>
        </p:spPr>
      </p:pic>
      <p:sp>
        <p:nvSpPr>
          <p:cNvPr id="6" name="Rectangle 5">
            <a:extLst>
              <a:ext uri="{FF2B5EF4-FFF2-40B4-BE49-F238E27FC236}">
                <a16:creationId xmlns:a16="http://schemas.microsoft.com/office/drawing/2014/main" id="{A885D0F1-323D-4222-8C34-75B0E993FA8F}"/>
              </a:ext>
            </a:extLst>
          </p:cNvPr>
          <p:cNvSpPr/>
          <p:nvPr/>
        </p:nvSpPr>
        <p:spPr>
          <a:xfrm>
            <a:off x="1046209" y="719616"/>
            <a:ext cx="4432817" cy="584775"/>
          </a:xfrm>
          <a:prstGeom prst="rect">
            <a:avLst/>
          </a:prstGeom>
        </p:spPr>
        <p:txBody>
          <a:bodyPr wrap="none">
            <a:spAutoFit/>
          </a:bodyPr>
          <a:lstStyle/>
          <a:p>
            <a:r>
              <a:rPr lang="en-US" sz="3200" b="1" dirty="0"/>
              <a:t>Members Into Structures</a:t>
            </a:r>
          </a:p>
        </p:txBody>
      </p:sp>
    </p:spTree>
    <p:extLst>
      <p:ext uri="{BB962C8B-B14F-4D97-AF65-F5344CB8AC3E}">
        <p14:creationId xmlns:p14="http://schemas.microsoft.com/office/powerpoint/2010/main" val="318234727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1"/>
          <p:cNvPicPr>
            <a:picLocks noChangeAspect="1" noChangeArrowheads="1"/>
          </p:cNvPicPr>
          <p:nvPr/>
        </p:nvPicPr>
        <p:blipFill>
          <a:blip r:embed="rId3">
            <a:duotone>
              <a:prstClr val="black"/>
              <a:srgbClr val="7030A0">
                <a:tint val="45000"/>
                <a:satMod val="400000"/>
              </a:srgbClr>
            </a:duotone>
          </a:blip>
          <a:srcRect/>
          <a:stretch>
            <a:fillRect/>
          </a:stretch>
        </p:blipFill>
        <p:spPr bwMode="auto">
          <a:xfrm>
            <a:off x="3788044" y="1454516"/>
            <a:ext cx="9786938" cy="6215063"/>
          </a:xfrm>
          <a:prstGeom prst="rect">
            <a:avLst/>
          </a:prstGeom>
          <a:noFill/>
          <a:ln w="9525">
            <a:noFill/>
            <a:miter lim="800000"/>
            <a:headEnd/>
            <a:tailEnd/>
          </a:ln>
        </p:spPr>
      </p:pic>
      <p:sp>
        <p:nvSpPr>
          <p:cNvPr id="187396" name="Rectangle 3"/>
          <p:cNvSpPr>
            <a:spLocks/>
          </p:cNvSpPr>
          <p:nvPr/>
        </p:nvSpPr>
        <p:spPr bwMode="auto">
          <a:xfrm>
            <a:off x="230112" y="474535"/>
            <a:ext cx="7322853" cy="2705228"/>
          </a:xfrm>
          <a:prstGeom prst="rect">
            <a:avLst/>
          </a:prstGeom>
          <a:noFill/>
          <a:ln w="9525">
            <a:noFill/>
            <a:miter lim="800000"/>
            <a:headEnd/>
            <a:tailEnd/>
          </a:ln>
        </p:spPr>
        <p:txBody>
          <a:bodyPr wrap="square" lIns="0" tIns="0" rIns="0" bIns="0" anchor="ctr">
            <a:spAutoFit/>
          </a:bodyPr>
          <a:lstStyle/>
          <a:p>
            <a:pPr algn="ctr" eaLnBrk="1" hangingPunct="1">
              <a:defRPr/>
            </a:pPr>
            <a:r>
              <a:rPr lang="en-US" sz="3516" b="1" dirty="0">
                <a:latin typeface="Helvetica" pitchFamily="84" charset="0"/>
                <a:cs typeface="ＭＳ Ｐゴシック" pitchFamily="84" charset="-128"/>
                <a:sym typeface="Helvetica" pitchFamily="84" charset="0"/>
              </a:rPr>
              <a:t>Who are the “actors” </a:t>
            </a:r>
            <a:r>
              <a:rPr lang="en-US" sz="3516" b="1" dirty="0" smtClean="0">
                <a:latin typeface="Helvetica" pitchFamily="84" charset="0"/>
                <a:cs typeface="ＭＳ Ｐゴシック" pitchFamily="84" charset="-128"/>
                <a:sym typeface="Helvetica" pitchFamily="84" charset="0"/>
              </a:rPr>
              <a:t> in structures that </a:t>
            </a:r>
            <a:r>
              <a:rPr lang="en-US" sz="3516" b="1" dirty="0">
                <a:latin typeface="Helvetica" pitchFamily="84" charset="0"/>
                <a:cs typeface="ＭＳ Ｐゴシック" pitchFamily="84" charset="-128"/>
                <a:sym typeface="Helvetica" pitchFamily="84" charset="0"/>
              </a:rPr>
              <a:t>perform the tactics, build power </a:t>
            </a:r>
          </a:p>
          <a:p>
            <a:pPr algn="ctr" eaLnBrk="1" hangingPunct="1">
              <a:defRPr/>
            </a:pPr>
            <a:r>
              <a:rPr lang="en-US" sz="3516" b="1" dirty="0">
                <a:latin typeface="Helvetica" pitchFamily="84" charset="0"/>
                <a:cs typeface="ＭＳ Ｐゴシック" pitchFamily="84" charset="-128"/>
                <a:sym typeface="Helvetica" pitchFamily="84" charset="0"/>
              </a:rPr>
              <a:t>and use their collective agency to realize the </a:t>
            </a:r>
            <a:r>
              <a:rPr lang="en-US" sz="3516" b="1" dirty="0" smtClean="0">
                <a:latin typeface="Helvetica" pitchFamily="84" charset="0"/>
                <a:cs typeface="ＭＳ Ｐゴシック" pitchFamily="84" charset="-128"/>
                <a:sym typeface="Helvetica" pitchFamily="84" charset="0"/>
              </a:rPr>
              <a:t>common </a:t>
            </a:r>
            <a:r>
              <a:rPr lang="en-US" sz="3516" b="1" dirty="0">
                <a:latin typeface="Helvetica" pitchFamily="84" charset="0"/>
                <a:cs typeface="ＭＳ Ｐゴシック" pitchFamily="84" charset="-128"/>
                <a:sym typeface="Helvetica" pitchFamily="84" charset="0"/>
              </a:rPr>
              <a:t>strategic win?</a:t>
            </a:r>
          </a:p>
        </p:txBody>
      </p:sp>
      <p:sp>
        <p:nvSpPr>
          <p:cNvPr id="19460" name="Oval 4"/>
          <p:cNvSpPr>
            <a:spLocks/>
          </p:cNvSpPr>
          <p:nvPr/>
        </p:nvSpPr>
        <p:spPr bwMode="auto">
          <a:xfrm>
            <a:off x="8681513" y="636673"/>
            <a:ext cx="2100263" cy="2047875"/>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4000" b="1" dirty="0">
                <a:solidFill>
                  <a:schemeClr val="bg1"/>
                </a:solidFill>
                <a:latin typeface="Gill Sans" charset="0"/>
                <a:ea typeface="ＭＳ Ｐゴシック" charset="0"/>
                <a:cs typeface="Gill Sans" charset="0"/>
                <a:sym typeface="Gill Sans" charset="0"/>
              </a:rPr>
              <a:t>THE BIG WIN</a:t>
            </a:r>
          </a:p>
        </p:txBody>
      </p:sp>
      <p:sp>
        <p:nvSpPr>
          <p:cNvPr id="9" name="Oval 4"/>
          <p:cNvSpPr>
            <a:spLocks/>
          </p:cNvSpPr>
          <p:nvPr/>
        </p:nvSpPr>
        <p:spPr bwMode="auto">
          <a:xfrm>
            <a:off x="4185723" y="4294833"/>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10" name="Oval 4"/>
          <p:cNvSpPr>
            <a:spLocks/>
          </p:cNvSpPr>
          <p:nvPr/>
        </p:nvSpPr>
        <p:spPr bwMode="auto">
          <a:xfrm>
            <a:off x="6546537" y="3179763"/>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
        <p:nvSpPr>
          <p:cNvPr id="7" name="Oval 4">
            <a:extLst>
              <a:ext uri="{FF2B5EF4-FFF2-40B4-BE49-F238E27FC236}">
                <a16:creationId xmlns:a16="http://schemas.microsoft.com/office/drawing/2014/main" id="{EE64479D-71A9-46C4-9450-CE314AF3146B}"/>
              </a:ext>
            </a:extLst>
          </p:cNvPr>
          <p:cNvSpPr>
            <a:spLocks/>
          </p:cNvSpPr>
          <p:nvPr/>
        </p:nvSpPr>
        <p:spPr bwMode="auto">
          <a:xfrm>
            <a:off x="2923650" y="5810250"/>
            <a:ext cx="1728788" cy="1047750"/>
          </a:xfrm>
          <a:prstGeom prst="ellipse">
            <a:avLst/>
          </a:prstGeom>
          <a:solidFill>
            <a:schemeClr val="accent1"/>
          </a:solidFill>
          <a:ln w="76200" cap="flat">
            <a:solidFill>
              <a:schemeClr val="tx1"/>
            </a:solidFill>
            <a:prstDash val="solid"/>
            <a:miter lim="800000"/>
            <a:headEnd type="none" w="med" len="med"/>
            <a:tailEnd type="none" w="med" len="med"/>
          </a:ln>
          <a:effectLst>
            <a:outerShdw blurRad="127000" dist="76199" dir="2700000" algn="ctr" rotWithShape="0">
              <a:schemeClr val="bg2">
                <a:alpha val="75000"/>
              </a:schemeClr>
            </a:outerShdw>
          </a:effectLst>
        </p:spPr>
        <p:txBody>
          <a:bodyPr lIns="0" tIns="0" rIns="0" bIns="0" anchor="ctr"/>
          <a:lstStyle/>
          <a:p>
            <a:pPr algn="ctr" eaLnBrk="1" hangingPunct="1">
              <a:defRPr/>
            </a:pPr>
            <a:r>
              <a:rPr lang="en-US" sz="2400" dirty="0">
                <a:solidFill>
                  <a:schemeClr val="bg1"/>
                </a:solidFill>
                <a:latin typeface="Gill Sans" charset="0"/>
                <a:ea typeface="ＭＳ Ｐゴシック" charset="0"/>
                <a:cs typeface="Gill Sans" charset="0"/>
                <a:sym typeface="Gill Sans" charset="0"/>
              </a:rPr>
              <a:t>TACTIC</a:t>
            </a:r>
          </a:p>
        </p:txBody>
      </p:sp>
    </p:spTree>
    <p:extLst>
      <p:ext uri="{BB962C8B-B14F-4D97-AF65-F5344CB8AC3E}">
        <p14:creationId xmlns:p14="http://schemas.microsoft.com/office/powerpoint/2010/main" val="3567110846"/>
      </p:ext>
    </p:extLst>
  </p:cSld>
  <p:clrMapOvr>
    <a:masterClrMapping/>
  </p:clrMapOvr>
  <p:transition spd="slow"/>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7E048-74E8-4A21-9805-2E00C2046509}"/>
              </a:ext>
            </a:extLst>
          </p:cNvPr>
          <p:cNvSpPr>
            <a:spLocks noGrp="1"/>
          </p:cNvSpPr>
          <p:nvPr>
            <p:ph type="title"/>
          </p:nvPr>
        </p:nvSpPr>
        <p:spPr/>
        <p:txBody>
          <a:bodyPr>
            <a:normAutofit/>
          </a:bodyPr>
          <a:lstStyle/>
          <a:p>
            <a:r>
              <a:rPr lang="en-US" dirty="0" smtClean="0"/>
              <a:t>Tactic 2 – Build Community Support…</a:t>
            </a:r>
            <a:endParaRPr lang="en-US" dirty="0"/>
          </a:p>
        </p:txBody>
      </p:sp>
      <p:pic>
        <p:nvPicPr>
          <p:cNvPr id="4" name="Community Upset by La. Teacher’s Handcuffing">
            <a:hlinkClick r:id="" action="ppaction://media"/>
            <a:extLst>
              <a:ext uri="{FF2B5EF4-FFF2-40B4-BE49-F238E27FC236}">
                <a16:creationId xmlns:a16="http://schemas.microsoft.com/office/drawing/2014/main" id="{7D878C40-8AA3-406C-94D0-23722FBCA07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38275" y="1281952"/>
            <a:ext cx="8723313" cy="4906963"/>
          </a:xfrm>
        </p:spPr>
      </p:pic>
    </p:spTree>
    <p:extLst>
      <p:ext uri="{BB962C8B-B14F-4D97-AF65-F5344CB8AC3E}">
        <p14:creationId xmlns:p14="http://schemas.microsoft.com/office/powerpoint/2010/main" val="4133645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9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230" y="1073427"/>
            <a:ext cx="10058400" cy="4114799"/>
          </a:xfrm>
        </p:spPr>
        <p:txBody>
          <a:bodyPr>
            <a:normAutofit/>
          </a:bodyPr>
          <a:lstStyle/>
          <a:p>
            <a:r>
              <a:rPr lang="en-US" dirty="0" smtClean="0"/>
              <a:t>Tactic 2 – Identify a pivotal meeting and ensure the largest crowd in which a person will push the board to either recognize them to speak – or the board will have to do something to keep them from speaking.</a:t>
            </a:r>
            <a:endParaRPr lang="en-US" dirty="0"/>
          </a:p>
        </p:txBody>
      </p:sp>
    </p:spTree>
    <p:extLst>
      <p:ext uri="{BB962C8B-B14F-4D97-AF65-F5344CB8AC3E}">
        <p14:creationId xmlns:p14="http://schemas.microsoft.com/office/powerpoint/2010/main" val="202833077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97505-3ACC-482C-9527-E2179C9291BF}"/>
              </a:ext>
            </a:extLst>
          </p:cNvPr>
          <p:cNvSpPr>
            <a:spLocks noGrp="1"/>
          </p:cNvSpPr>
          <p:nvPr>
            <p:ph type="title"/>
          </p:nvPr>
        </p:nvSpPr>
        <p:spPr/>
        <p:txBody>
          <a:bodyPr>
            <a:normAutofit/>
          </a:bodyPr>
          <a:lstStyle/>
          <a:p>
            <a:r>
              <a:rPr lang="en-US" dirty="0" smtClean="0"/>
              <a:t>Tactic 3 get noticed and promote….</a:t>
            </a:r>
            <a:endParaRPr lang="en-US" dirty="0"/>
          </a:p>
        </p:txBody>
      </p:sp>
      <p:pic>
        <p:nvPicPr>
          <p:cNvPr id="4" name="Teacher Speaks Out After Removal From Meeting In Handcuffs _ NBC Nightly News">
            <a:hlinkClick r:id="" action="ppaction://media"/>
            <a:extLst>
              <a:ext uri="{FF2B5EF4-FFF2-40B4-BE49-F238E27FC236}">
                <a16:creationId xmlns:a16="http://schemas.microsoft.com/office/drawing/2014/main" id="{0DCEFC98-846C-4521-923F-2C97BD08AC8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38275" y="1281952"/>
            <a:ext cx="8723313" cy="4906963"/>
          </a:xfrm>
        </p:spPr>
      </p:pic>
    </p:spTree>
    <p:extLst>
      <p:ext uri="{BB962C8B-B14F-4D97-AF65-F5344CB8AC3E}">
        <p14:creationId xmlns:p14="http://schemas.microsoft.com/office/powerpoint/2010/main" val="281736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3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6F8CC-32CB-472D-A707-0B6457C67A5F}"/>
              </a:ext>
            </a:extLst>
          </p:cNvPr>
          <p:cNvSpPr>
            <a:spLocks noGrp="1"/>
          </p:cNvSpPr>
          <p:nvPr>
            <p:ph type="title"/>
          </p:nvPr>
        </p:nvSpPr>
        <p:spPr/>
        <p:txBody>
          <a:bodyPr>
            <a:normAutofit/>
          </a:bodyPr>
          <a:lstStyle/>
          <a:p>
            <a:r>
              <a:rPr lang="en-US" dirty="0" smtClean="0"/>
              <a:t>Tactic 3…</a:t>
            </a:r>
            <a:endParaRPr lang="en-US" dirty="0"/>
          </a:p>
        </p:txBody>
      </p:sp>
      <p:pic>
        <p:nvPicPr>
          <p:cNvPr id="5122" name="Picture 2" descr="Image result for vermilion parish rally">
            <a:extLst>
              <a:ext uri="{FF2B5EF4-FFF2-40B4-BE49-F238E27FC236}">
                <a16:creationId xmlns:a16="http://schemas.microsoft.com/office/drawing/2014/main" id="{A31CEDE2-5FDB-410C-9A37-BAE611401C5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530364" y="0"/>
            <a:ext cx="6051848" cy="31821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Image may contain: 1 person, smiling">
            <a:extLst>
              <a:ext uri="{FF2B5EF4-FFF2-40B4-BE49-F238E27FC236}">
                <a16:creationId xmlns:a16="http://schemas.microsoft.com/office/drawing/2014/main" id="{134C74BE-0715-4389-A4AF-75DD347505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6345" y="1228725"/>
            <a:ext cx="3435927" cy="48082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mage result for leaders of vermilion association of educators">
            <a:extLst>
              <a:ext uri="{FF2B5EF4-FFF2-40B4-BE49-F238E27FC236}">
                <a16:creationId xmlns:a16="http://schemas.microsoft.com/office/drawing/2014/main" id="{80920C08-F901-4095-A67F-BEAAD4020D6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62206" t="25754" r="5618"/>
          <a:stretch/>
        </p:blipFill>
        <p:spPr bwMode="auto">
          <a:xfrm>
            <a:off x="5291759" y="3282605"/>
            <a:ext cx="3186545" cy="3416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487325"/>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41024-8A91-4E28-97D5-CF931D6036BE}"/>
              </a:ext>
            </a:extLst>
          </p:cNvPr>
          <p:cNvSpPr>
            <a:spLocks noGrp="1"/>
          </p:cNvSpPr>
          <p:nvPr>
            <p:ph type="title"/>
          </p:nvPr>
        </p:nvSpPr>
        <p:spPr>
          <a:xfrm>
            <a:off x="838199" y="273685"/>
            <a:ext cx="11109959" cy="681355"/>
          </a:xfrm>
        </p:spPr>
        <p:txBody>
          <a:bodyPr>
            <a:normAutofit fontScale="90000"/>
          </a:bodyPr>
          <a:lstStyle/>
          <a:p>
            <a:r>
              <a:rPr lang="en-US" dirty="0" smtClean="0"/>
              <a:t>Tactic 4… Execute Community Rally </a:t>
            </a:r>
            <a:endParaRPr lang="en-US" dirty="0"/>
          </a:p>
        </p:txBody>
      </p:sp>
      <p:sp>
        <p:nvSpPr>
          <p:cNvPr id="3" name="Content Placeholder 2">
            <a:extLst>
              <a:ext uri="{FF2B5EF4-FFF2-40B4-BE49-F238E27FC236}">
                <a16:creationId xmlns:a16="http://schemas.microsoft.com/office/drawing/2014/main" id="{8FA46E38-F93E-406F-9690-EE252F5CA4D6}"/>
              </a:ext>
            </a:extLst>
          </p:cNvPr>
          <p:cNvSpPr>
            <a:spLocks noGrp="1"/>
          </p:cNvSpPr>
          <p:nvPr>
            <p:ph idx="1"/>
          </p:nvPr>
        </p:nvSpPr>
        <p:spPr/>
        <p:txBody>
          <a:bodyPr/>
          <a:lstStyle/>
          <a:p>
            <a:endParaRPr lang="en-US"/>
          </a:p>
        </p:txBody>
      </p:sp>
      <p:pic>
        <p:nvPicPr>
          <p:cNvPr id="3074" name="Picture 2" descr="https://www.vermiliontoday.com/sites/vermiliontoday.etypegoogle8.com/files/styles/large/public/field/image/moresigns.jpg?itok=9-oBBkDk">
            <a:extLst>
              <a:ext uri="{FF2B5EF4-FFF2-40B4-BE49-F238E27FC236}">
                <a16:creationId xmlns:a16="http://schemas.microsoft.com/office/drawing/2014/main" id="{FF2C587F-E4F5-4CB1-B76D-037FCD4E92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82996">
            <a:off x="5473412" y="1717041"/>
            <a:ext cx="5886450" cy="42576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www.vermiliontoday.com/sites/vermiliontoday.etypegoogle8.com/files/styles/large/public/field/image/dbig-picture.jpg?itok=xPalHsff">
            <a:extLst>
              <a:ext uri="{FF2B5EF4-FFF2-40B4-BE49-F238E27FC236}">
                <a16:creationId xmlns:a16="http://schemas.microsoft.com/office/drawing/2014/main" id="{A0E44E10-A4B5-4BA4-8CF5-C4E7B31E7E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26477">
            <a:off x="506728" y="1476375"/>
            <a:ext cx="4864478" cy="3227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10992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Key Idea</a:t>
            </a:r>
          </a:p>
        </p:txBody>
      </p:sp>
      <p:sp>
        <p:nvSpPr>
          <p:cNvPr id="6" name="Content Placeholder 5"/>
          <p:cNvSpPr>
            <a:spLocks noGrp="1"/>
          </p:cNvSpPr>
          <p:nvPr>
            <p:ph idx="1"/>
          </p:nvPr>
        </p:nvSpPr>
        <p:spPr>
          <a:xfrm>
            <a:off x="4465982" y="304801"/>
            <a:ext cx="7328453" cy="5564294"/>
          </a:xfrm>
        </p:spPr>
        <p:txBody>
          <a:bodyPr>
            <a:normAutofit lnSpcReduction="10000"/>
          </a:bodyPr>
          <a:lstStyle/>
          <a:p>
            <a:pPr marL="0" indent="0">
              <a:buNone/>
            </a:pPr>
            <a:r>
              <a:rPr lang="en-US" sz="5400" dirty="0"/>
              <a:t>Each tactic should result in more people engaged, more commitment to the purpose, and more leaders taking responsibility for enabling others in the face of uncertainty. </a:t>
            </a:r>
            <a:r>
              <a:rPr lang="en-US" dirty="0"/>
              <a:t> </a:t>
            </a:r>
          </a:p>
        </p:txBody>
      </p:sp>
      <p:pic>
        <p:nvPicPr>
          <p:cNvPr id="4"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54" r="4210" b="2"/>
          <a:stretch/>
        </p:blipFill>
        <p:spPr bwMode="auto">
          <a:xfrm>
            <a:off x="403341" y="2305877"/>
            <a:ext cx="3651522" cy="280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364327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4F911-236D-4F2D-B49C-3624C178991D}"/>
              </a:ext>
            </a:extLst>
          </p:cNvPr>
          <p:cNvSpPr>
            <a:spLocks noGrp="1"/>
          </p:cNvSpPr>
          <p:nvPr>
            <p:ph type="title"/>
          </p:nvPr>
        </p:nvSpPr>
        <p:spPr/>
        <p:txBody>
          <a:bodyPr>
            <a:normAutofit/>
          </a:bodyPr>
          <a:lstStyle/>
          <a:p>
            <a:r>
              <a:rPr lang="en-US" dirty="0" smtClean="0"/>
              <a:t>“I Quit”</a:t>
            </a:r>
            <a:endParaRPr lang="en-US" dirty="0"/>
          </a:p>
        </p:txBody>
      </p:sp>
      <p:sp>
        <p:nvSpPr>
          <p:cNvPr id="3" name="Content Placeholder 2">
            <a:extLst>
              <a:ext uri="{FF2B5EF4-FFF2-40B4-BE49-F238E27FC236}">
                <a16:creationId xmlns:a16="http://schemas.microsoft.com/office/drawing/2014/main" id="{47DCD137-237B-40C3-8790-CE49D713E08C}"/>
              </a:ext>
            </a:extLst>
          </p:cNvPr>
          <p:cNvSpPr>
            <a:spLocks noGrp="1"/>
          </p:cNvSpPr>
          <p:nvPr>
            <p:ph idx="1"/>
          </p:nvPr>
        </p:nvSpPr>
        <p:spPr/>
        <p:txBody>
          <a:bodyPr/>
          <a:lstStyle/>
          <a:p>
            <a:endParaRPr lang="en-US" dirty="0"/>
          </a:p>
        </p:txBody>
      </p:sp>
      <p:pic>
        <p:nvPicPr>
          <p:cNvPr id="2050" name="Picture 2" descr="Image result for vermilion parish school board facts">
            <a:extLst>
              <a:ext uri="{FF2B5EF4-FFF2-40B4-BE49-F238E27FC236}">
                <a16:creationId xmlns:a16="http://schemas.microsoft.com/office/drawing/2014/main" id="{2D07DDB7-BD6C-4BF1-893F-677123FBAF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950" y="1189758"/>
            <a:ext cx="6612202" cy="38948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tatic1.squarespace.com/static/5249bf2ee4b0b4dd6e27bf32/t/53e251cce4b0ecc5fa311d93/1407341005740/socialtywinning.jpg">
            <a:extLst>
              <a:ext uri="{FF2B5EF4-FFF2-40B4-BE49-F238E27FC236}">
                <a16:creationId xmlns:a16="http://schemas.microsoft.com/office/drawing/2014/main" id="{C10BB52F-B4DD-40F2-9D28-C4D4A78354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rot="1317092">
            <a:off x="5944174" y="592126"/>
            <a:ext cx="6237106" cy="6497608"/>
          </a:xfrm>
          <a:prstGeom prst="flowChartConnector">
            <a:avLst/>
          </a:prstGeom>
        </p:spPr>
      </p:pic>
    </p:spTree>
    <p:extLst>
      <p:ext uri="{BB962C8B-B14F-4D97-AF65-F5344CB8AC3E}">
        <p14:creationId xmlns:p14="http://schemas.microsoft.com/office/powerpoint/2010/main" val="10688383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the year following this…</a:t>
            </a:r>
            <a:endParaRPr lang="en-US" dirty="0"/>
          </a:p>
        </p:txBody>
      </p:sp>
      <p:sp>
        <p:nvSpPr>
          <p:cNvPr id="3" name="Content Placeholder 2"/>
          <p:cNvSpPr>
            <a:spLocks noGrp="1"/>
          </p:cNvSpPr>
          <p:nvPr>
            <p:ph idx="1"/>
          </p:nvPr>
        </p:nvSpPr>
        <p:spPr>
          <a:xfrm>
            <a:off x="611882" y="1688207"/>
            <a:ext cx="10438504" cy="4076489"/>
          </a:xfrm>
        </p:spPr>
        <p:txBody>
          <a:bodyPr>
            <a:normAutofit/>
          </a:bodyPr>
          <a:lstStyle/>
          <a:p>
            <a:r>
              <a:rPr lang="en-US" sz="3600" dirty="0" smtClean="0"/>
              <a:t>Membership density rose to  65.3% </a:t>
            </a:r>
          </a:p>
          <a:p>
            <a:r>
              <a:rPr lang="en-US" sz="3600" dirty="0" smtClean="0"/>
              <a:t>Every worksite had at least two identified and proud Union Reps</a:t>
            </a:r>
          </a:p>
          <a:p>
            <a:r>
              <a:rPr lang="en-US" sz="3600" dirty="0" err="1" smtClean="0"/>
              <a:t>Deyisha</a:t>
            </a:r>
            <a:r>
              <a:rPr lang="en-US" sz="3600" dirty="0" smtClean="0"/>
              <a:t> became the Local President</a:t>
            </a:r>
          </a:p>
          <a:p>
            <a:r>
              <a:rPr lang="en-US" sz="3600" dirty="0" smtClean="0"/>
              <a:t>They won a new contract with a 12% raise over 3 years </a:t>
            </a:r>
          </a:p>
          <a:p>
            <a:r>
              <a:rPr lang="en-US" sz="3600" dirty="0" smtClean="0"/>
              <a:t>Superintendent Jerome stayed for just one more year.</a:t>
            </a:r>
            <a:endParaRPr lang="en-US" sz="3600" dirty="0"/>
          </a:p>
        </p:txBody>
      </p:sp>
      <p:pic>
        <p:nvPicPr>
          <p:cNvPr id="4" name="Picture 2" descr="Image result for vermilion parish school board facts">
            <a:extLst>
              <a:ext uri="{FF2B5EF4-FFF2-40B4-BE49-F238E27FC236}">
                <a16:creationId xmlns:a16="http://schemas.microsoft.com/office/drawing/2014/main" id="{66122ABA-06F6-47F5-90B3-C0EB217293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3886" y="363918"/>
            <a:ext cx="2617694" cy="168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40662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A09C08-8548-4B78-810D-5802B3028415}"/>
              </a:ext>
            </a:extLst>
          </p:cNvPr>
          <p:cNvSpPr>
            <a:spLocks noGrp="1"/>
          </p:cNvSpPr>
          <p:nvPr>
            <p:ph idx="1"/>
          </p:nvPr>
        </p:nvSpPr>
        <p:spPr>
          <a:xfrm>
            <a:off x="424144" y="1431235"/>
            <a:ext cx="11109960" cy="4552122"/>
          </a:xfrm>
        </p:spPr>
        <p:txBody>
          <a:bodyPr>
            <a:noAutofit/>
          </a:bodyPr>
          <a:lstStyle/>
          <a:p>
            <a:pPr marL="0" indent="0">
              <a:buNone/>
            </a:pPr>
            <a:r>
              <a:rPr lang="en-US" sz="3600" dirty="0" smtClean="0"/>
              <a:t>In your breakout rooms discuss the following:</a:t>
            </a:r>
          </a:p>
          <a:p>
            <a:pPr marL="0" indent="0">
              <a:buNone/>
            </a:pPr>
            <a:r>
              <a:rPr lang="en-US" sz="3600" dirty="0" smtClean="0"/>
              <a:t>Why do you think membership rose so dramatically?</a:t>
            </a:r>
            <a:endParaRPr lang="en-US" sz="3600" dirty="0"/>
          </a:p>
          <a:p>
            <a:pPr marL="0" indent="0">
              <a:buNone/>
            </a:pPr>
            <a:r>
              <a:rPr lang="en-US" sz="3600" dirty="0" smtClean="0"/>
              <a:t>Who are the key characters in this story?</a:t>
            </a:r>
          </a:p>
          <a:p>
            <a:pPr marL="0" indent="0">
              <a:buNone/>
            </a:pPr>
            <a:r>
              <a:rPr lang="en-US" sz="3600" dirty="0" smtClean="0"/>
              <a:t>What </a:t>
            </a:r>
            <a:r>
              <a:rPr lang="en-US" sz="3600" dirty="0"/>
              <a:t>was the UniServ Director </a:t>
            </a:r>
            <a:r>
              <a:rPr lang="en-US" sz="3600" dirty="0" smtClean="0"/>
              <a:t>doing </a:t>
            </a:r>
            <a:r>
              <a:rPr lang="en-US" sz="3600" dirty="0"/>
              <a:t>while these actions were taking place? </a:t>
            </a:r>
            <a:endParaRPr lang="en-US" sz="3600" dirty="0" smtClean="0"/>
          </a:p>
          <a:p>
            <a:pPr marL="0" indent="0">
              <a:buNone/>
            </a:pPr>
            <a:r>
              <a:rPr lang="en-US" sz="3600" dirty="0" smtClean="0"/>
              <a:t>How does this story help you think about your work in THIS Campaign 2 Bargain? </a:t>
            </a:r>
            <a:endParaRPr lang="en-US" sz="3600" dirty="0"/>
          </a:p>
        </p:txBody>
      </p:sp>
      <p:sp>
        <p:nvSpPr>
          <p:cNvPr id="4" name="Title 1"/>
          <p:cNvSpPr>
            <a:spLocks noGrp="1"/>
          </p:cNvSpPr>
          <p:nvPr>
            <p:ph type="title"/>
          </p:nvPr>
        </p:nvSpPr>
        <p:spPr>
          <a:xfrm>
            <a:off x="0" y="1"/>
            <a:ext cx="12192000" cy="1192696"/>
          </a:xfrm>
        </p:spPr>
        <p:txBody>
          <a:bodyPr/>
          <a:lstStyle/>
          <a:p>
            <a:r>
              <a:rPr lang="en-US" dirty="0" smtClean="0"/>
              <a:t>Breakout Rooms –Random Triads – 10 minutes</a:t>
            </a:r>
            <a:endParaRPr lang="en-US" dirty="0"/>
          </a:p>
        </p:txBody>
      </p:sp>
    </p:spTree>
    <p:extLst>
      <p:ext uri="{BB962C8B-B14F-4D97-AF65-F5344CB8AC3E}">
        <p14:creationId xmlns:p14="http://schemas.microsoft.com/office/powerpoint/2010/main" val="259069879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1986" y="213852"/>
            <a:ext cx="10058400" cy="875445"/>
          </a:xfrm>
          <a:solidFill>
            <a:schemeClr val="accent5">
              <a:lumMod val="40000"/>
              <a:lumOff val="60000"/>
            </a:schemeClr>
          </a:solidFill>
        </p:spPr>
        <p:txBody>
          <a:bodyPr/>
          <a:lstStyle/>
          <a:p>
            <a:r>
              <a:rPr lang="en-US" b="1" dirty="0"/>
              <a:t>The </a:t>
            </a:r>
            <a:r>
              <a:rPr lang="en-US" b="1" dirty="0" smtClean="0"/>
              <a:t>Blitz</a:t>
            </a:r>
            <a:r>
              <a:rPr lang="en-US" b="1" dirty="0"/>
              <a:t> </a:t>
            </a:r>
            <a:r>
              <a:rPr lang="en-US" b="1" dirty="0" smtClean="0"/>
              <a:t>– a possible tactic to consider</a:t>
            </a:r>
            <a:endParaRPr lang="en-US" b="1" dirty="0"/>
          </a:p>
        </p:txBody>
      </p:sp>
      <p:sp>
        <p:nvSpPr>
          <p:cNvPr id="3" name="Content Placeholder 2"/>
          <p:cNvSpPr>
            <a:spLocks noGrp="1"/>
          </p:cNvSpPr>
          <p:nvPr>
            <p:ph idx="1"/>
          </p:nvPr>
        </p:nvSpPr>
        <p:spPr/>
        <p:txBody>
          <a:bodyPr vert="horz" lIns="0" tIns="45720" rIns="0" bIns="45720" rtlCol="0" anchor="t">
            <a:normAutofit/>
          </a:bodyPr>
          <a:lstStyle/>
          <a:p>
            <a:pPr marL="0" indent="0">
              <a:buNone/>
            </a:pPr>
            <a:r>
              <a:rPr lang="en-US" sz="3200" dirty="0"/>
              <a:t>Have 10 minute individual conversations with as many members as possible in a building</a:t>
            </a:r>
            <a:r>
              <a:rPr lang="en-US" dirty="0"/>
              <a:t>:</a:t>
            </a:r>
          </a:p>
          <a:p>
            <a:pPr marL="457200" indent="-457200">
              <a:buFont typeface="+mj-lt"/>
              <a:buAutoNum type="arabicPeriod"/>
            </a:pPr>
            <a:r>
              <a:rPr lang="en-US" sz="3500" b="1" dirty="0"/>
              <a:t>What do you think are the biggest issues facing us in public education? In our school district? </a:t>
            </a:r>
            <a:r>
              <a:rPr lang="en-US" sz="3500" b="1" dirty="0" smtClean="0"/>
              <a:t> </a:t>
            </a:r>
            <a:endParaRPr lang="en-US" sz="3500" b="1" dirty="0"/>
          </a:p>
          <a:p>
            <a:pPr marL="457200" indent="-457200">
              <a:buFont typeface="+mj-lt"/>
              <a:buAutoNum type="arabicPeriod"/>
            </a:pPr>
            <a:r>
              <a:rPr lang="en-US" sz="3800" b="1" dirty="0"/>
              <a:t>Who’s trusted and </a:t>
            </a:r>
            <a:r>
              <a:rPr lang="en-US" sz="3800" b="1" dirty="0" smtClean="0"/>
              <a:t/>
            </a:r>
            <a:br>
              <a:rPr lang="en-US" sz="3800" b="1" dirty="0" smtClean="0"/>
            </a:br>
            <a:r>
              <a:rPr lang="en-US" sz="3800" b="1" dirty="0" smtClean="0"/>
              <a:t>respected </a:t>
            </a:r>
            <a:r>
              <a:rPr lang="en-US" sz="3800" b="1" dirty="0"/>
              <a:t>here in the </a:t>
            </a:r>
            <a:r>
              <a:rPr lang="en-US" sz="3800" b="1" dirty="0" smtClean="0"/>
              <a:t/>
            </a:r>
            <a:br>
              <a:rPr lang="en-US" sz="3800" b="1" dirty="0" smtClean="0"/>
            </a:br>
            <a:r>
              <a:rPr lang="en-US" sz="3800" b="1" dirty="0" smtClean="0"/>
              <a:t>building</a:t>
            </a:r>
            <a:r>
              <a:rPr lang="en-US" sz="3800" b="1" dirty="0"/>
              <a:t>? </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8D88BADB-372C-4BCE-A960-3A833940B98A}" type="slidenum">
              <a:rPr lang="en-US" smtClean="0"/>
              <a:pPr/>
              <a:t>136</a:t>
            </a:fld>
            <a:endParaRPr lang="en-US" dirty="0"/>
          </a:p>
        </p:txBody>
      </p:sp>
      <p:pic>
        <p:nvPicPr>
          <p:cNvPr id="5" name="Picture 4">
            <a:extLst>
              <a:ext uri="{FF2B5EF4-FFF2-40B4-BE49-F238E27FC236}">
                <a16:creationId xmlns:a16="http://schemas.microsoft.com/office/drawing/2014/main" id="{684452D9-8445-4DBF-A733-80E1356BD66D}"/>
              </a:ext>
            </a:extLst>
          </p:cNvPr>
          <p:cNvPicPr>
            <a:picLocks noChangeAspect="1"/>
          </p:cNvPicPr>
          <p:nvPr/>
        </p:nvPicPr>
        <p:blipFill>
          <a:blip r:embed="rId2"/>
          <a:stretch>
            <a:fillRect/>
          </a:stretch>
        </p:blipFill>
        <p:spPr>
          <a:xfrm>
            <a:off x="6550848" y="3664698"/>
            <a:ext cx="4885557" cy="2544888"/>
          </a:xfrm>
          <a:prstGeom prst="rect">
            <a:avLst/>
          </a:prstGeom>
        </p:spPr>
      </p:pic>
    </p:spTree>
    <p:extLst>
      <p:ext uri="{BB962C8B-B14F-4D97-AF65-F5344CB8AC3E}">
        <p14:creationId xmlns:p14="http://schemas.microsoft.com/office/powerpoint/2010/main" val="2844275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8911237"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How do we find the leaders?</a:t>
            </a:r>
          </a:p>
        </p:txBody>
      </p:sp>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991986" y="2530474"/>
            <a:ext cx="10877961" cy="1782733"/>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We have to ask the people because the people pick their leaders.</a:t>
            </a:r>
          </a:p>
        </p:txBody>
      </p:sp>
      <p:sp>
        <p:nvSpPr>
          <p:cNvPr id="3" name="Title 2">
            <a:extLst>
              <a:ext uri="{FF2B5EF4-FFF2-40B4-BE49-F238E27FC236}">
                <a16:creationId xmlns:a16="http://schemas.microsoft.com/office/drawing/2014/main" id="{CB504DD9-AA71-4255-B59C-C83ADFEC956F}"/>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747683241"/>
      </p:ext>
    </p:extLst>
  </p:cSld>
  <p:clrMapOvr>
    <a:masterClrMapping/>
  </p:clrMapOvr>
  <p:transition spd="slow"/>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61B067-617C-D048-855D-BBBB7B9B0353}"/>
              </a:ext>
            </a:extLst>
          </p:cNvPr>
          <p:cNvSpPr>
            <a:spLocks noGrp="1"/>
          </p:cNvSpPr>
          <p:nvPr>
            <p:ph idx="1"/>
          </p:nvPr>
        </p:nvSpPr>
        <p:spPr>
          <a:xfrm>
            <a:off x="1097280" y="1429789"/>
            <a:ext cx="7195580" cy="4439305"/>
          </a:xfrm>
        </p:spPr>
        <p:txBody>
          <a:bodyPr>
            <a:normAutofit lnSpcReduction="10000"/>
          </a:bodyPr>
          <a:lstStyle/>
          <a:p>
            <a:pPr lvl="1"/>
            <a:r>
              <a:rPr lang="en-US" sz="3400" dirty="0"/>
              <a:t>Why is this any better than </a:t>
            </a:r>
            <a:r>
              <a:rPr lang="en-US" sz="3400" dirty="0" smtClean="0"/>
              <a:t>just showing up with snacks </a:t>
            </a:r>
            <a:r>
              <a:rPr lang="en-US" sz="3400" dirty="0"/>
              <a:t>in the staff lunch room?</a:t>
            </a:r>
          </a:p>
          <a:p>
            <a:pPr lvl="1"/>
            <a:endParaRPr lang="en-US" sz="3400" dirty="0"/>
          </a:p>
          <a:p>
            <a:pPr lvl="1"/>
            <a:r>
              <a:rPr lang="en-US" sz="3400" dirty="0"/>
              <a:t>Isn’t this a great opportunity to ask people to join the union or to contribute to the PAC?</a:t>
            </a:r>
          </a:p>
          <a:p>
            <a:pPr lvl="1"/>
            <a:endParaRPr lang="en-US" sz="3400" dirty="0"/>
          </a:p>
          <a:p>
            <a:pPr lvl="1"/>
            <a:r>
              <a:rPr lang="en-US" sz="3400" dirty="0"/>
              <a:t>Why Trusted and Respected?</a:t>
            </a:r>
          </a:p>
          <a:p>
            <a:endParaRPr lang="en-US" sz="3600" dirty="0"/>
          </a:p>
        </p:txBody>
      </p:sp>
      <p:sp>
        <p:nvSpPr>
          <p:cNvPr id="4" name="Title 1">
            <a:extLst>
              <a:ext uri="{FF2B5EF4-FFF2-40B4-BE49-F238E27FC236}">
                <a16:creationId xmlns:a16="http://schemas.microsoft.com/office/drawing/2014/main" id="{CB350133-FD16-4906-9800-45EAA7E9C693}"/>
              </a:ext>
            </a:extLst>
          </p:cNvPr>
          <p:cNvSpPr txBox="1">
            <a:spLocks/>
          </p:cNvSpPr>
          <p:nvPr/>
        </p:nvSpPr>
        <p:spPr>
          <a:xfrm>
            <a:off x="1176015" y="239344"/>
            <a:ext cx="10058400" cy="951274"/>
          </a:xfrm>
          <a:prstGeom prst="rect">
            <a:avLst/>
          </a:prstGeom>
          <a:solidFill>
            <a:schemeClr val="tx2">
              <a:lumMod val="20000"/>
              <a:lumOff val="80000"/>
            </a:schemeClr>
          </a:solidFill>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b="1" dirty="0"/>
              <a:t>Frequent Questions… </a:t>
            </a:r>
          </a:p>
        </p:txBody>
      </p:sp>
      <p:pic>
        <p:nvPicPr>
          <p:cNvPr id="6" name="Picture 5">
            <a:extLst>
              <a:ext uri="{FF2B5EF4-FFF2-40B4-BE49-F238E27FC236}">
                <a16:creationId xmlns:a16="http://schemas.microsoft.com/office/drawing/2014/main" id="{017D09E4-E60C-4933-9B85-BBD1299391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5215" y="2986853"/>
            <a:ext cx="5887641" cy="3309112"/>
          </a:xfrm>
          <a:prstGeom prst="rect">
            <a:avLst/>
          </a:prstGeom>
        </p:spPr>
      </p:pic>
    </p:spTree>
    <p:extLst>
      <p:ext uri="{BB962C8B-B14F-4D97-AF65-F5344CB8AC3E}">
        <p14:creationId xmlns:p14="http://schemas.microsoft.com/office/powerpoint/2010/main" val="3862844844"/>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72833-8DD4-4371-80C9-E9AEB1D21F43}"/>
              </a:ext>
            </a:extLst>
          </p:cNvPr>
          <p:cNvSpPr>
            <a:spLocks noGrp="1"/>
          </p:cNvSpPr>
          <p:nvPr>
            <p:ph type="title"/>
          </p:nvPr>
        </p:nvSpPr>
        <p:spPr/>
        <p:txBody>
          <a:bodyPr/>
          <a:lstStyle/>
          <a:p>
            <a:r>
              <a:rPr lang="en-US" dirty="0" smtClean="0"/>
              <a:t>Organizing 2 Bargain Campaign Tactics</a:t>
            </a:r>
            <a:endParaRPr lang="en-US" dirty="0"/>
          </a:p>
        </p:txBody>
      </p:sp>
      <p:sp>
        <p:nvSpPr>
          <p:cNvPr id="3" name="Content Placeholder 2">
            <a:extLst>
              <a:ext uri="{FF2B5EF4-FFF2-40B4-BE49-F238E27FC236}">
                <a16:creationId xmlns:a16="http://schemas.microsoft.com/office/drawing/2014/main" id="{6150093D-9363-48A1-BAE1-6CE4DB765FFF}"/>
              </a:ext>
            </a:extLst>
          </p:cNvPr>
          <p:cNvSpPr>
            <a:spLocks noGrp="1"/>
          </p:cNvSpPr>
          <p:nvPr>
            <p:ph idx="1"/>
          </p:nvPr>
        </p:nvSpPr>
        <p:spPr/>
        <p:txBody>
          <a:bodyPr/>
          <a:lstStyle/>
          <a:p>
            <a:endParaRPr lang="en-US"/>
          </a:p>
        </p:txBody>
      </p:sp>
      <p:pic>
        <p:nvPicPr>
          <p:cNvPr id="2050" name="Picture 2" descr="Image result for Thermometer">
            <a:extLst>
              <a:ext uri="{FF2B5EF4-FFF2-40B4-BE49-F238E27FC236}">
                <a16:creationId xmlns:a16="http://schemas.microsoft.com/office/drawing/2014/main" id="{0EB45564-0B12-49C5-8C52-BAE0688BCA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667" b="18000"/>
          <a:stretch/>
        </p:blipFill>
        <p:spPr bwMode="auto">
          <a:xfrm>
            <a:off x="0" y="1429789"/>
            <a:ext cx="5048513" cy="39984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B184F3F-84F5-4C11-B339-C1DDE7AE0EF9}"/>
              </a:ext>
            </a:extLst>
          </p:cNvPr>
          <p:cNvPicPr>
            <a:picLocks noChangeAspect="1"/>
          </p:cNvPicPr>
          <p:nvPr/>
        </p:nvPicPr>
        <p:blipFill>
          <a:blip r:embed="rId3"/>
          <a:stretch>
            <a:fillRect/>
          </a:stretch>
        </p:blipFill>
        <p:spPr>
          <a:xfrm>
            <a:off x="4272477" y="1209347"/>
            <a:ext cx="6822243" cy="4439305"/>
          </a:xfrm>
          <a:prstGeom prst="rect">
            <a:avLst/>
          </a:prstGeom>
        </p:spPr>
      </p:pic>
    </p:spTree>
    <p:extLst>
      <p:ext uri="{BB962C8B-B14F-4D97-AF65-F5344CB8AC3E}">
        <p14:creationId xmlns:p14="http://schemas.microsoft.com/office/powerpoint/2010/main" val="847733236"/>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1460"/>
            <a:ext cx="12046226" cy="1450757"/>
          </a:xfrm>
        </p:spPr>
        <p:txBody>
          <a:bodyPr>
            <a:normAutofit/>
          </a:bodyPr>
          <a:lstStyle/>
          <a:p>
            <a:r>
              <a:rPr lang="en-US" sz="4400" b="1" dirty="0" smtClean="0"/>
              <a:t>Breakout Rooms – NEA Organizer Teams- 20 Minutes</a:t>
            </a:r>
            <a:endParaRPr lang="en-US" sz="4400" b="1" dirty="0"/>
          </a:p>
        </p:txBody>
      </p:sp>
      <p:sp>
        <p:nvSpPr>
          <p:cNvPr id="3" name="Content Placeholder 2"/>
          <p:cNvSpPr>
            <a:spLocks noGrp="1"/>
          </p:cNvSpPr>
          <p:nvPr>
            <p:ph idx="1"/>
          </p:nvPr>
        </p:nvSpPr>
        <p:spPr>
          <a:xfrm>
            <a:off x="357809" y="1429789"/>
            <a:ext cx="10797871" cy="4439305"/>
          </a:xfrm>
        </p:spPr>
        <p:txBody>
          <a:bodyPr>
            <a:normAutofit/>
          </a:bodyPr>
          <a:lstStyle/>
          <a:p>
            <a:r>
              <a:rPr lang="en-US" sz="3600" dirty="0"/>
              <a:t>Looking at the table of tactics (or coming up with your own) – what type of structure(s) would you need to implement your tactics  and achieve some wins</a:t>
            </a:r>
          </a:p>
          <a:p>
            <a:r>
              <a:rPr lang="en-US" sz="3600" dirty="0"/>
              <a:t>What are the tactics you will employ – and at which tier of local?</a:t>
            </a:r>
          </a:p>
          <a:p>
            <a:r>
              <a:rPr lang="en-US" sz="3600" dirty="0"/>
              <a:t>How to use tactics as leadership development – tactic and action design that build the local and the leaders?</a:t>
            </a:r>
          </a:p>
        </p:txBody>
      </p:sp>
    </p:spTree>
    <p:extLst>
      <p:ext uri="{BB962C8B-B14F-4D97-AF65-F5344CB8AC3E}">
        <p14:creationId xmlns:p14="http://schemas.microsoft.com/office/powerpoint/2010/main" val="4189617582"/>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a:t>Module 5 Your Plan – Wins and Targets</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255013333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389308760"/>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2260241435"/>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319321" y="115400"/>
            <a:ext cx="5127171" cy="1208303"/>
          </a:xfrm>
        </p:spPr>
        <p:txBody>
          <a:bodyPr>
            <a:normAutofit/>
          </a:bodyPr>
          <a:lstStyle/>
          <a:p>
            <a:r>
              <a:rPr lang="en-US" sz="4100" b="1" dirty="0"/>
              <a:t>Team Planning for Wins and Targets</a:t>
            </a:r>
          </a:p>
        </p:txBody>
      </p:sp>
      <p:pic>
        <p:nvPicPr>
          <p:cNvPr id="2052" name="Picture 4" descr="Image result for group work meme">
            <a:extLst>
              <a:ext uri="{FF2B5EF4-FFF2-40B4-BE49-F238E27FC236}">
                <a16:creationId xmlns:a16="http://schemas.microsoft.com/office/drawing/2014/main" id="{88526641-EBAA-4BD5-845B-0DFE52F08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32" y="645106"/>
            <a:ext cx="5247747" cy="52477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319320" y="1794823"/>
            <a:ext cx="5127172" cy="3670180"/>
          </a:xfrm>
        </p:spPr>
        <p:txBody>
          <a:bodyPr vert="horz" lIns="0" tIns="45720" rIns="0" bIns="45720" rtlCol="0" anchor="t">
            <a:normAutofit/>
          </a:bodyPr>
          <a:lstStyle/>
          <a:p>
            <a:pPr marL="514350" indent="-514350">
              <a:buAutoNum type="arabicPeriod"/>
            </a:pPr>
            <a:endParaRPr lang="en-US" sz="2800" dirty="0">
              <a:cs typeface="Calibri" panose="020F0502020204030204"/>
            </a:endParaRPr>
          </a:p>
        </p:txBody>
      </p:sp>
    </p:spTree>
    <p:extLst>
      <p:ext uri="{BB962C8B-B14F-4D97-AF65-F5344CB8AC3E}">
        <p14:creationId xmlns:p14="http://schemas.microsoft.com/office/powerpoint/2010/main" val="2882958142"/>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1691-F1B8-40C7-B556-E9AB7004A07C}"/>
              </a:ext>
            </a:extLst>
          </p:cNvPr>
          <p:cNvSpPr>
            <a:spLocks noGrp="1"/>
          </p:cNvSpPr>
          <p:nvPr>
            <p:ph type="title"/>
          </p:nvPr>
        </p:nvSpPr>
        <p:spPr>
          <a:xfrm>
            <a:off x="991986" y="285085"/>
            <a:ext cx="2600037" cy="804212"/>
          </a:xfrm>
        </p:spPr>
        <p:txBody>
          <a:bodyPr/>
          <a:lstStyle/>
          <a:p>
            <a:r>
              <a:rPr lang="en-US" b="1" dirty="0" smtClean="0"/>
              <a:t>Your Tasks</a:t>
            </a:r>
            <a:endParaRPr lang="en-US" b="1" dirty="0"/>
          </a:p>
        </p:txBody>
      </p:sp>
      <p:sp>
        <p:nvSpPr>
          <p:cNvPr id="3" name="Content Placeholder 2">
            <a:extLst>
              <a:ext uri="{FF2B5EF4-FFF2-40B4-BE49-F238E27FC236}">
                <a16:creationId xmlns:a16="http://schemas.microsoft.com/office/drawing/2014/main" id="{D6C43149-8389-4C44-9D75-B8615F12C1BA}"/>
              </a:ext>
            </a:extLst>
          </p:cNvPr>
          <p:cNvSpPr>
            <a:spLocks noGrp="1"/>
          </p:cNvSpPr>
          <p:nvPr>
            <p:ph idx="1"/>
          </p:nvPr>
        </p:nvSpPr>
        <p:spPr>
          <a:xfrm>
            <a:off x="1167442" y="1308757"/>
            <a:ext cx="4959038" cy="5028783"/>
          </a:xfrm>
        </p:spPr>
        <p:txBody>
          <a:bodyPr vert="horz" lIns="0" tIns="45720" rIns="0" bIns="45720" rtlCol="0" anchor="t">
            <a:normAutofit fontScale="92500" lnSpcReduction="10000"/>
          </a:bodyPr>
          <a:lstStyle/>
          <a:p>
            <a:pPr marL="0" indent="0">
              <a:buNone/>
            </a:pPr>
            <a:r>
              <a:rPr lang="en-US" sz="2800" dirty="0" smtClean="0"/>
              <a:t>What are your people’s issues?</a:t>
            </a:r>
          </a:p>
          <a:p>
            <a:pPr marL="0" indent="0">
              <a:buNone/>
            </a:pPr>
            <a:r>
              <a:rPr lang="en-US" sz="2800" dirty="0" smtClean="0"/>
              <a:t>What </a:t>
            </a:r>
            <a:r>
              <a:rPr lang="en-US" sz="2800" dirty="0"/>
              <a:t>are the wins that your leaders and people want ? </a:t>
            </a:r>
            <a:endParaRPr lang="en-US" sz="2800" dirty="0" smtClean="0"/>
          </a:p>
          <a:p>
            <a:pPr marL="0" indent="0">
              <a:buNone/>
            </a:pPr>
            <a:r>
              <a:rPr lang="en-US" sz="2800" dirty="0" smtClean="0"/>
              <a:t>Who </a:t>
            </a:r>
            <a:r>
              <a:rPr lang="en-US" sz="2800" dirty="0"/>
              <a:t>are the targets? </a:t>
            </a:r>
          </a:p>
          <a:p>
            <a:pPr marL="0" indent="0">
              <a:buNone/>
            </a:pPr>
            <a:r>
              <a:rPr lang="en-US" sz="2800" dirty="0" smtClean="0">
                <a:cs typeface="Calibri" panose="020F0502020204030204"/>
              </a:rPr>
              <a:t>Remember -there </a:t>
            </a:r>
            <a:r>
              <a:rPr lang="en-US" sz="2800" dirty="0">
                <a:cs typeface="Calibri" panose="020F0502020204030204"/>
              </a:rPr>
              <a:t>may be small wins along the way to the big win – and there may be a “cast of targets” </a:t>
            </a:r>
            <a:endParaRPr lang="en-US" sz="2800" dirty="0" smtClean="0">
              <a:cs typeface="Calibri" panose="020F0502020204030204"/>
            </a:endParaRPr>
          </a:p>
          <a:p>
            <a:pPr marL="0" indent="0">
              <a:buNone/>
            </a:pPr>
            <a:endParaRPr lang="en-US" sz="2800" dirty="0">
              <a:cs typeface="Calibri" panose="020F0502020204030204"/>
            </a:endParaRPr>
          </a:p>
          <a:p>
            <a:pPr marL="0" indent="0">
              <a:buNone/>
            </a:pPr>
            <a:r>
              <a:rPr lang="en-US" sz="2800" dirty="0" smtClean="0">
                <a:cs typeface="Calibri" panose="020F0502020204030204"/>
              </a:rPr>
              <a:t>How will you measure the progress of these wins – Growth and Strength</a:t>
            </a:r>
            <a:endParaRPr lang="en-US" sz="2800" dirty="0">
              <a:cs typeface="Calibri" panose="020F0502020204030204"/>
            </a:endParaRPr>
          </a:p>
          <a:p>
            <a:endParaRPr lang="en-US" dirty="0"/>
          </a:p>
          <a:p>
            <a:pPr marL="0" indent="0">
              <a:buNone/>
            </a:pPr>
            <a:r>
              <a:rPr lang="en-US" dirty="0"/>
              <a:t>.  </a:t>
            </a:r>
          </a:p>
          <a:p>
            <a:endParaRPr lang="en-US" dirty="0"/>
          </a:p>
        </p:txBody>
      </p:sp>
      <p:pic>
        <p:nvPicPr>
          <p:cNvPr id="5" name="Picture 4">
            <a:extLst>
              <a:ext uri="{FF2B5EF4-FFF2-40B4-BE49-F238E27FC236}">
                <a16:creationId xmlns:a16="http://schemas.microsoft.com/office/drawing/2014/main" id="{332CBE7C-5411-4F4A-8D5F-6424294A85FF}"/>
              </a:ext>
            </a:extLst>
          </p:cNvPr>
          <p:cNvPicPr>
            <a:picLocks noChangeAspect="1"/>
          </p:cNvPicPr>
          <p:nvPr/>
        </p:nvPicPr>
        <p:blipFill rotWithShape="1">
          <a:blip r:embed="rId3"/>
          <a:srcRect l="26280" t="28640" r="32918" b="6086"/>
          <a:stretch/>
        </p:blipFill>
        <p:spPr>
          <a:xfrm rot="5400000">
            <a:off x="6306818" y="283686"/>
            <a:ext cx="5284038" cy="5644714"/>
          </a:xfrm>
          <a:prstGeom prst="rect">
            <a:avLst/>
          </a:prstGeom>
        </p:spPr>
      </p:pic>
      <p:pic>
        <p:nvPicPr>
          <p:cNvPr id="4" name="Picture 3">
            <a:extLst>
              <a:ext uri="{FF2B5EF4-FFF2-40B4-BE49-F238E27FC236}">
                <a16:creationId xmlns:a16="http://schemas.microsoft.com/office/drawing/2014/main" id="{6AED5275-C945-48A0-9CB6-207980D1425D}"/>
              </a:ext>
            </a:extLst>
          </p:cNvPr>
          <p:cNvPicPr>
            <a:picLocks noChangeAspect="1"/>
          </p:cNvPicPr>
          <p:nvPr/>
        </p:nvPicPr>
        <p:blipFill>
          <a:blip r:embed="rId4"/>
          <a:stretch>
            <a:fillRect/>
          </a:stretch>
        </p:blipFill>
        <p:spPr>
          <a:xfrm>
            <a:off x="8836668" y="3934390"/>
            <a:ext cx="3092503" cy="1383895"/>
          </a:xfrm>
          <a:prstGeom prst="rect">
            <a:avLst/>
          </a:prstGeom>
        </p:spPr>
      </p:pic>
    </p:spTree>
    <p:extLst>
      <p:ext uri="{BB962C8B-B14F-4D97-AF65-F5344CB8AC3E}">
        <p14:creationId xmlns:p14="http://schemas.microsoft.com/office/powerpoint/2010/main" val="103559801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a:t>Module 6 Your Plan – Tactics and Strategy</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2624317583"/>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2775701050"/>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2951621407"/>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319321" y="115400"/>
            <a:ext cx="5127171" cy="1208303"/>
          </a:xfrm>
        </p:spPr>
        <p:txBody>
          <a:bodyPr>
            <a:normAutofit/>
          </a:bodyPr>
          <a:lstStyle/>
          <a:p>
            <a:r>
              <a:rPr lang="en-US" sz="4100" b="1" dirty="0"/>
              <a:t>Team Planning for Tactics and Strategy</a:t>
            </a:r>
          </a:p>
        </p:txBody>
      </p:sp>
      <p:pic>
        <p:nvPicPr>
          <p:cNvPr id="2052" name="Picture 4" descr="Image result for group work meme">
            <a:extLst>
              <a:ext uri="{FF2B5EF4-FFF2-40B4-BE49-F238E27FC236}">
                <a16:creationId xmlns:a16="http://schemas.microsoft.com/office/drawing/2014/main" id="{88526641-EBAA-4BD5-845B-0DFE52F08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32" y="645106"/>
            <a:ext cx="5247747" cy="52477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319320" y="1794823"/>
            <a:ext cx="5127172" cy="3670180"/>
          </a:xfrm>
        </p:spPr>
        <p:txBody>
          <a:bodyPr vert="horz" lIns="0" tIns="45720" rIns="0" bIns="45720" rtlCol="0" anchor="t">
            <a:normAutofit/>
          </a:bodyPr>
          <a:lstStyle/>
          <a:p>
            <a:pPr marL="514350" indent="-514350">
              <a:buAutoNum type="arabicPeriod"/>
            </a:pPr>
            <a:endParaRPr lang="en-US" sz="2800" dirty="0">
              <a:cs typeface="Calibri" panose="020F0502020204030204"/>
            </a:endParaRPr>
          </a:p>
        </p:txBody>
      </p:sp>
    </p:spTree>
    <p:extLst>
      <p:ext uri="{BB962C8B-B14F-4D97-AF65-F5344CB8AC3E}">
        <p14:creationId xmlns:p14="http://schemas.microsoft.com/office/powerpoint/2010/main" val="1479786420"/>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1691-F1B8-40C7-B556-E9AB7004A07C}"/>
              </a:ext>
            </a:extLst>
          </p:cNvPr>
          <p:cNvSpPr>
            <a:spLocks noGrp="1"/>
          </p:cNvSpPr>
          <p:nvPr>
            <p:ph type="title"/>
          </p:nvPr>
        </p:nvSpPr>
        <p:spPr>
          <a:xfrm>
            <a:off x="991986" y="285085"/>
            <a:ext cx="2600037" cy="804212"/>
          </a:xfrm>
        </p:spPr>
        <p:txBody>
          <a:bodyPr/>
          <a:lstStyle/>
          <a:p>
            <a:r>
              <a:rPr lang="en-US" b="1" dirty="0" smtClean="0"/>
              <a:t>Your Tasks</a:t>
            </a:r>
            <a:endParaRPr lang="en-US" b="1" dirty="0"/>
          </a:p>
        </p:txBody>
      </p:sp>
      <p:sp>
        <p:nvSpPr>
          <p:cNvPr id="3" name="Content Placeholder 2">
            <a:extLst>
              <a:ext uri="{FF2B5EF4-FFF2-40B4-BE49-F238E27FC236}">
                <a16:creationId xmlns:a16="http://schemas.microsoft.com/office/drawing/2014/main" id="{D6C43149-8389-4C44-9D75-B8615F12C1BA}"/>
              </a:ext>
            </a:extLst>
          </p:cNvPr>
          <p:cNvSpPr>
            <a:spLocks noGrp="1"/>
          </p:cNvSpPr>
          <p:nvPr>
            <p:ph idx="1"/>
          </p:nvPr>
        </p:nvSpPr>
        <p:spPr>
          <a:xfrm>
            <a:off x="1167442" y="1308757"/>
            <a:ext cx="4959038" cy="5028783"/>
          </a:xfrm>
        </p:spPr>
        <p:txBody>
          <a:bodyPr vert="horz" lIns="0" tIns="45720" rIns="0" bIns="45720" rtlCol="0" anchor="t">
            <a:normAutofit/>
          </a:bodyPr>
          <a:lstStyle/>
          <a:p>
            <a:r>
              <a:rPr lang="en-US" dirty="0"/>
              <a:t>For Example:</a:t>
            </a:r>
          </a:p>
          <a:p>
            <a:pPr>
              <a:buFont typeface="Wingdings" panose="020F0502020204030204" pitchFamily="34" charset="0"/>
              <a:buChar char="§"/>
            </a:pPr>
            <a:r>
              <a:rPr lang="en-US" dirty="0"/>
              <a:t>What is the overall strategy for this campaign- example: “We are bargaining to achieve a common good for our communities” </a:t>
            </a:r>
          </a:p>
          <a:p>
            <a:pPr>
              <a:buFont typeface="Wingdings" panose="020F0502020204030204" pitchFamily="34" charset="0"/>
              <a:buChar char="§"/>
            </a:pPr>
            <a:r>
              <a:rPr lang="en-US" dirty="0">
                <a:cs typeface="Calibri" panose="020F0502020204030204"/>
              </a:rPr>
              <a:t>What are the tactics you will employ – from small to big that are going to help you  implement that strategy. </a:t>
            </a:r>
            <a:endParaRPr lang="en-US" dirty="0" smtClean="0">
              <a:cs typeface="Calibri" panose="020F0502020204030204"/>
            </a:endParaRPr>
          </a:p>
          <a:p>
            <a:pPr>
              <a:buFont typeface="Wingdings" panose="020F0502020204030204" pitchFamily="34" charset="0"/>
              <a:buChar char="§"/>
            </a:pPr>
            <a:r>
              <a:rPr lang="en-US" dirty="0" smtClean="0">
                <a:cs typeface="Calibri" panose="020F0502020204030204"/>
              </a:rPr>
              <a:t>What Structures can be developed to implement the tactics? </a:t>
            </a:r>
          </a:p>
          <a:p>
            <a:pPr>
              <a:buFont typeface="Wingdings" panose="020F0502020204030204" pitchFamily="34" charset="0"/>
              <a:buChar char="§"/>
            </a:pPr>
            <a:r>
              <a:rPr lang="en-US" dirty="0" smtClean="0">
                <a:cs typeface="Calibri" panose="020F0502020204030204"/>
              </a:rPr>
              <a:t>Remember the Assessment of Tactics </a:t>
            </a:r>
            <a:endParaRPr lang="en-US" dirty="0">
              <a:cs typeface="Calibri" panose="020F0502020204030204"/>
            </a:endParaRPr>
          </a:p>
          <a:p>
            <a:endParaRPr lang="en-US" dirty="0"/>
          </a:p>
        </p:txBody>
      </p:sp>
      <p:pic>
        <p:nvPicPr>
          <p:cNvPr id="5" name="Picture 4">
            <a:extLst>
              <a:ext uri="{FF2B5EF4-FFF2-40B4-BE49-F238E27FC236}">
                <a16:creationId xmlns:a16="http://schemas.microsoft.com/office/drawing/2014/main" id="{332CBE7C-5411-4F4A-8D5F-6424294A85FF}"/>
              </a:ext>
            </a:extLst>
          </p:cNvPr>
          <p:cNvPicPr>
            <a:picLocks noChangeAspect="1"/>
          </p:cNvPicPr>
          <p:nvPr/>
        </p:nvPicPr>
        <p:blipFill rotWithShape="1">
          <a:blip r:embed="rId3"/>
          <a:srcRect l="26280" t="28640" r="32918" b="6086"/>
          <a:stretch/>
        </p:blipFill>
        <p:spPr>
          <a:xfrm rot="5400000">
            <a:off x="6306818" y="283686"/>
            <a:ext cx="5284038" cy="5644714"/>
          </a:xfrm>
          <a:prstGeom prst="rect">
            <a:avLst/>
          </a:prstGeom>
        </p:spPr>
      </p:pic>
      <p:pic>
        <p:nvPicPr>
          <p:cNvPr id="4" name="Picture 3">
            <a:extLst>
              <a:ext uri="{FF2B5EF4-FFF2-40B4-BE49-F238E27FC236}">
                <a16:creationId xmlns:a16="http://schemas.microsoft.com/office/drawing/2014/main" id="{6AED5275-C945-48A0-9CB6-207980D1425D}"/>
              </a:ext>
            </a:extLst>
          </p:cNvPr>
          <p:cNvPicPr>
            <a:picLocks noChangeAspect="1"/>
          </p:cNvPicPr>
          <p:nvPr/>
        </p:nvPicPr>
        <p:blipFill>
          <a:blip r:embed="rId4"/>
          <a:stretch>
            <a:fillRect/>
          </a:stretch>
        </p:blipFill>
        <p:spPr>
          <a:xfrm>
            <a:off x="8836668" y="3934390"/>
            <a:ext cx="3092503" cy="1383895"/>
          </a:xfrm>
          <a:prstGeom prst="rect">
            <a:avLst/>
          </a:prstGeom>
        </p:spPr>
      </p:pic>
    </p:spTree>
    <p:extLst>
      <p:ext uri="{BB962C8B-B14F-4D97-AF65-F5344CB8AC3E}">
        <p14:creationId xmlns:p14="http://schemas.microsoft.com/office/powerpoint/2010/main" val="864137077"/>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204527" y="1929169"/>
            <a:ext cx="4653638" cy="4175752"/>
          </a:xfrm>
        </p:spPr>
        <p:txBody>
          <a:bodyPr>
            <a:normAutofit fontScale="90000"/>
          </a:bodyPr>
          <a:lstStyle/>
          <a:p>
            <a:r>
              <a:rPr lang="en-US" b="1" dirty="0"/>
              <a:t>Module 7 Your Plan Focus on Data – Strength and Growth</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3756421470"/>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893866772"/>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324381203"/>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319321" y="115400"/>
            <a:ext cx="5127171" cy="1208303"/>
          </a:xfrm>
        </p:spPr>
        <p:txBody>
          <a:bodyPr>
            <a:normAutofit/>
          </a:bodyPr>
          <a:lstStyle/>
          <a:p>
            <a:r>
              <a:rPr lang="en-US" sz="4100" b="1" dirty="0"/>
              <a:t>Team Planning for Data</a:t>
            </a:r>
          </a:p>
        </p:txBody>
      </p:sp>
      <p:pic>
        <p:nvPicPr>
          <p:cNvPr id="2052" name="Picture 4" descr="Image result for group work meme">
            <a:extLst>
              <a:ext uri="{FF2B5EF4-FFF2-40B4-BE49-F238E27FC236}">
                <a16:creationId xmlns:a16="http://schemas.microsoft.com/office/drawing/2014/main" id="{88526641-EBAA-4BD5-845B-0DFE52F08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32" y="645106"/>
            <a:ext cx="5247747" cy="52477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319320" y="1794823"/>
            <a:ext cx="5127172" cy="3670180"/>
          </a:xfrm>
        </p:spPr>
        <p:txBody>
          <a:bodyPr vert="horz" lIns="0" tIns="45720" rIns="0" bIns="45720" rtlCol="0" anchor="t">
            <a:normAutofit/>
          </a:bodyPr>
          <a:lstStyle/>
          <a:p>
            <a:pPr marL="0" indent="0">
              <a:buNone/>
            </a:pPr>
            <a:endParaRPr lang="en-US" sz="2800" dirty="0">
              <a:cs typeface="Calibri" panose="020F0502020204030204"/>
            </a:endParaRPr>
          </a:p>
        </p:txBody>
      </p:sp>
    </p:spTree>
    <p:extLst>
      <p:ext uri="{BB962C8B-B14F-4D97-AF65-F5344CB8AC3E}">
        <p14:creationId xmlns:p14="http://schemas.microsoft.com/office/powerpoint/2010/main" val="2084092038"/>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1691-F1B8-40C7-B556-E9AB7004A07C}"/>
              </a:ext>
            </a:extLst>
          </p:cNvPr>
          <p:cNvSpPr>
            <a:spLocks noGrp="1"/>
          </p:cNvSpPr>
          <p:nvPr>
            <p:ph type="title"/>
          </p:nvPr>
        </p:nvSpPr>
        <p:spPr>
          <a:xfrm>
            <a:off x="991986" y="285085"/>
            <a:ext cx="2600037" cy="804212"/>
          </a:xfrm>
        </p:spPr>
        <p:txBody>
          <a:bodyPr>
            <a:normAutofit fontScale="90000"/>
          </a:bodyPr>
          <a:lstStyle/>
          <a:p>
            <a:r>
              <a:rPr lang="en-US" b="1" dirty="0" smtClean="0"/>
              <a:t>Your Focus </a:t>
            </a:r>
            <a:endParaRPr lang="en-US" b="1" dirty="0"/>
          </a:p>
        </p:txBody>
      </p:sp>
      <p:sp>
        <p:nvSpPr>
          <p:cNvPr id="3" name="Content Placeholder 2">
            <a:extLst>
              <a:ext uri="{FF2B5EF4-FFF2-40B4-BE49-F238E27FC236}">
                <a16:creationId xmlns:a16="http://schemas.microsoft.com/office/drawing/2014/main" id="{D6C43149-8389-4C44-9D75-B8615F12C1BA}"/>
              </a:ext>
            </a:extLst>
          </p:cNvPr>
          <p:cNvSpPr>
            <a:spLocks noGrp="1"/>
          </p:cNvSpPr>
          <p:nvPr>
            <p:ph idx="1"/>
          </p:nvPr>
        </p:nvSpPr>
        <p:spPr>
          <a:xfrm>
            <a:off x="1167442" y="1308757"/>
            <a:ext cx="4959038" cy="5028783"/>
          </a:xfrm>
        </p:spPr>
        <p:txBody>
          <a:bodyPr vert="horz" lIns="0" tIns="45720" rIns="0" bIns="45720" rtlCol="0" anchor="t">
            <a:normAutofit/>
          </a:bodyPr>
          <a:lstStyle/>
          <a:p>
            <a:pPr>
              <a:buFont typeface="Wingdings" panose="020F0502020204030204" pitchFamily="34" charset="0"/>
              <a:buChar char="§"/>
            </a:pPr>
            <a:r>
              <a:rPr lang="en-US" dirty="0" smtClean="0"/>
              <a:t>Each </a:t>
            </a:r>
            <a:r>
              <a:rPr lang="en-US" dirty="0"/>
              <a:t>tactic should have a growth and a strength </a:t>
            </a:r>
            <a:r>
              <a:rPr lang="en-US" dirty="0" smtClean="0"/>
              <a:t>metric</a:t>
            </a:r>
          </a:p>
          <a:p>
            <a:pPr marL="0" indent="0">
              <a:buNone/>
            </a:pPr>
            <a:r>
              <a:rPr lang="en-US" dirty="0">
                <a:cs typeface="Calibri" panose="020F0502020204030204"/>
              </a:rPr>
              <a:t> </a:t>
            </a:r>
            <a:r>
              <a:rPr lang="en-US" dirty="0" smtClean="0">
                <a:cs typeface="Calibri" panose="020F0502020204030204"/>
              </a:rPr>
              <a:t>               How </a:t>
            </a:r>
            <a:r>
              <a:rPr lang="en-US" dirty="0">
                <a:cs typeface="Calibri" panose="020F0502020204030204"/>
              </a:rPr>
              <a:t>many new…..</a:t>
            </a:r>
          </a:p>
          <a:p>
            <a:pPr marL="0" indent="0">
              <a:buNone/>
            </a:pPr>
            <a:r>
              <a:rPr lang="en-US" dirty="0">
                <a:cs typeface="Calibri" panose="020F0502020204030204"/>
              </a:rPr>
              <a:t>	How many did what at what level…</a:t>
            </a:r>
          </a:p>
          <a:p>
            <a:pPr>
              <a:buFont typeface="Wingdings" panose="020F0502020204030204" pitchFamily="34" charset="0"/>
              <a:buChar char="§"/>
            </a:pPr>
            <a:endParaRPr lang="en-US" dirty="0"/>
          </a:p>
          <a:p>
            <a:pPr>
              <a:buFont typeface="Wingdings" panose="020F0502020204030204" pitchFamily="34" charset="0"/>
              <a:buChar char="§"/>
            </a:pPr>
            <a:r>
              <a:rPr lang="en-US" dirty="0" smtClean="0"/>
              <a:t>  What is your strategic growth and strategic strength metric</a:t>
            </a:r>
            <a:endParaRPr lang="en-US" dirty="0"/>
          </a:p>
          <a:p>
            <a:pPr marL="0" indent="0">
              <a:buNone/>
            </a:pPr>
            <a:r>
              <a:rPr lang="en-US" dirty="0">
                <a:cs typeface="Calibri" panose="020F0502020204030204"/>
              </a:rPr>
              <a:t>	</a:t>
            </a:r>
            <a:r>
              <a:rPr lang="en-US" dirty="0" smtClean="0">
                <a:cs typeface="Calibri" panose="020F0502020204030204"/>
              </a:rPr>
              <a:t>How </a:t>
            </a:r>
            <a:r>
              <a:rPr lang="en-US" dirty="0">
                <a:cs typeface="Calibri" panose="020F0502020204030204"/>
              </a:rPr>
              <a:t>many new…..</a:t>
            </a:r>
          </a:p>
          <a:p>
            <a:pPr marL="0" indent="0">
              <a:buNone/>
            </a:pPr>
            <a:r>
              <a:rPr lang="en-US" dirty="0">
                <a:cs typeface="Calibri" panose="020F0502020204030204"/>
              </a:rPr>
              <a:t>	How many did what at what level…</a:t>
            </a:r>
          </a:p>
          <a:p>
            <a:endParaRPr lang="en-US" dirty="0"/>
          </a:p>
          <a:p>
            <a:endParaRPr lang="en-US" dirty="0"/>
          </a:p>
        </p:txBody>
      </p:sp>
      <p:pic>
        <p:nvPicPr>
          <p:cNvPr id="5" name="Picture 4">
            <a:extLst>
              <a:ext uri="{FF2B5EF4-FFF2-40B4-BE49-F238E27FC236}">
                <a16:creationId xmlns:a16="http://schemas.microsoft.com/office/drawing/2014/main" id="{332CBE7C-5411-4F4A-8D5F-6424294A85FF}"/>
              </a:ext>
            </a:extLst>
          </p:cNvPr>
          <p:cNvPicPr>
            <a:picLocks noChangeAspect="1"/>
          </p:cNvPicPr>
          <p:nvPr/>
        </p:nvPicPr>
        <p:blipFill rotWithShape="1">
          <a:blip r:embed="rId3"/>
          <a:srcRect l="26280" t="28640" r="32918" b="6086"/>
          <a:stretch/>
        </p:blipFill>
        <p:spPr>
          <a:xfrm rot="5400000">
            <a:off x="6306818" y="283686"/>
            <a:ext cx="5284038" cy="5644714"/>
          </a:xfrm>
          <a:prstGeom prst="rect">
            <a:avLst/>
          </a:prstGeom>
        </p:spPr>
      </p:pic>
      <p:pic>
        <p:nvPicPr>
          <p:cNvPr id="4" name="Picture 3">
            <a:extLst>
              <a:ext uri="{FF2B5EF4-FFF2-40B4-BE49-F238E27FC236}">
                <a16:creationId xmlns:a16="http://schemas.microsoft.com/office/drawing/2014/main" id="{6AED5275-C945-48A0-9CB6-207980D1425D}"/>
              </a:ext>
            </a:extLst>
          </p:cNvPr>
          <p:cNvPicPr>
            <a:picLocks noChangeAspect="1"/>
          </p:cNvPicPr>
          <p:nvPr/>
        </p:nvPicPr>
        <p:blipFill>
          <a:blip r:embed="rId4"/>
          <a:stretch>
            <a:fillRect/>
          </a:stretch>
        </p:blipFill>
        <p:spPr>
          <a:xfrm>
            <a:off x="8836668" y="3934390"/>
            <a:ext cx="3092503" cy="1383895"/>
          </a:xfrm>
          <a:prstGeom prst="rect">
            <a:avLst/>
          </a:prstGeom>
        </p:spPr>
      </p:pic>
    </p:spTree>
    <p:extLst>
      <p:ext uri="{BB962C8B-B14F-4D97-AF65-F5344CB8AC3E}">
        <p14:creationId xmlns:p14="http://schemas.microsoft.com/office/powerpoint/2010/main" val="409795967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a:bodyPr>
          <a:lstStyle/>
          <a:p>
            <a:r>
              <a:rPr lang="en-US" b="1" dirty="0"/>
              <a:t>Module 8 Peer Sharing</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914883964"/>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3139762007"/>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1174705914"/>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1691-F1B8-40C7-B556-E9AB7004A07C}"/>
              </a:ext>
            </a:extLst>
          </p:cNvPr>
          <p:cNvSpPr>
            <a:spLocks noGrp="1"/>
          </p:cNvSpPr>
          <p:nvPr>
            <p:ph type="title"/>
          </p:nvPr>
        </p:nvSpPr>
        <p:spPr>
          <a:xfrm>
            <a:off x="991986" y="285085"/>
            <a:ext cx="4853002" cy="943080"/>
          </a:xfrm>
        </p:spPr>
        <p:txBody>
          <a:bodyPr>
            <a:normAutofit fontScale="90000"/>
          </a:bodyPr>
          <a:lstStyle/>
          <a:p>
            <a:r>
              <a:rPr lang="en-US" b="1" dirty="0"/>
              <a:t>Sharing and Coaching</a:t>
            </a:r>
          </a:p>
        </p:txBody>
      </p:sp>
      <p:pic>
        <p:nvPicPr>
          <p:cNvPr id="5" name="Picture 4">
            <a:extLst>
              <a:ext uri="{FF2B5EF4-FFF2-40B4-BE49-F238E27FC236}">
                <a16:creationId xmlns:a16="http://schemas.microsoft.com/office/drawing/2014/main" id="{332CBE7C-5411-4F4A-8D5F-6424294A85FF}"/>
              </a:ext>
            </a:extLst>
          </p:cNvPr>
          <p:cNvPicPr>
            <a:picLocks noChangeAspect="1"/>
          </p:cNvPicPr>
          <p:nvPr/>
        </p:nvPicPr>
        <p:blipFill rotWithShape="1">
          <a:blip r:embed="rId3"/>
          <a:srcRect l="26280" t="28640" r="32918" b="6086"/>
          <a:stretch/>
        </p:blipFill>
        <p:spPr>
          <a:xfrm rot="5400000">
            <a:off x="5826040" y="267818"/>
            <a:ext cx="5748949" cy="6141359"/>
          </a:xfrm>
          <a:prstGeom prst="rect">
            <a:avLst/>
          </a:prstGeom>
        </p:spPr>
      </p:pic>
      <p:pic>
        <p:nvPicPr>
          <p:cNvPr id="4" name="Picture 3">
            <a:extLst>
              <a:ext uri="{FF2B5EF4-FFF2-40B4-BE49-F238E27FC236}">
                <a16:creationId xmlns:a16="http://schemas.microsoft.com/office/drawing/2014/main" id="{6AED5275-C945-48A0-9CB6-207980D1425D}"/>
              </a:ext>
            </a:extLst>
          </p:cNvPr>
          <p:cNvPicPr>
            <a:picLocks noChangeAspect="1"/>
          </p:cNvPicPr>
          <p:nvPr/>
        </p:nvPicPr>
        <p:blipFill>
          <a:blip r:embed="rId4"/>
          <a:stretch>
            <a:fillRect/>
          </a:stretch>
        </p:blipFill>
        <p:spPr>
          <a:xfrm>
            <a:off x="8836668" y="3934390"/>
            <a:ext cx="3092503" cy="1383895"/>
          </a:xfrm>
          <a:prstGeom prst="rect">
            <a:avLst/>
          </a:prstGeom>
        </p:spPr>
      </p:pic>
      <p:sp>
        <p:nvSpPr>
          <p:cNvPr id="6" name="Content Placeholder 2">
            <a:extLst>
              <a:ext uri="{FF2B5EF4-FFF2-40B4-BE49-F238E27FC236}">
                <a16:creationId xmlns:a16="http://schemas.microsoft.com/office/drawing/2014/main" id="{D6C43149-8389-4C44-9D75-B8615F12C1BA}"/>
              </a:ext>
            </a:extLst>
          </p:cNvPr>
          <p:cNvSpPr>
            <a:spLocks noGrp="1"/>
          </p:cNvSpPr>
          <p:nvPr>
            <p:ph idx="1"/>
          </p:nvPr>
        </p:nvSpPr>
        <p:spPr>
          <a:xfrm>
            <a:off x="1167442" y="1308757"/>
            <a:ext cx="4959038" cy="5028783"/>
          </a:xfrm>
        </p:spPr>
        <p:txBody>
          <a:bodyPr vert="horz" lIns="0" tIns="45720" rIns="0" bIns="45720" rtlCol="0" anchor="t">
            <a:normAutofit/>
          </a:bodyPr>
          <a:lstStyle/>
          <a:p>
            <a:pPr>
              <a:buFont typeface="Wingdings" panose="020F0502020204030204" pitchFamily="34" charset="0"/>
              <a:buChar char="§"/>
            </a:pPr>
            <a:r>
              <a:rPr lang="en-US" dirty="0" smtClean="0"/>
              <a:t>As you listen -</a:t>
            </a:r>
            <a:endParaRPr lang="en-US" dirty="0">
              <a:cs typeface="Calibri" panose="020F0502020204030204"/>
            </a:endParaRPr>
          </a:p>
          <a:p>
            <a:pPr marL="0" indent="0">
              <a:buNone/>
            </a:pPr>
            <a:r>
              <a:rPr lang="en-US" dirty="0" smtClean="0"/>
              <a:t>What is the narrative? </a:t>
            </a:r>
          </a:p>
          <a:p>
            <a:pPr marL="0" indent="0">
              <a:buNone/>
            </a:pPr>
            <a:r>
              <a:rPr lang="en-US" dirty="0" smtClean="0"/>
              <a:t>What is the issue?</a:t>
            </a:r>
          </a:p>
          <a:p>
            <a:pPr marL="0" indent="0">
              <a:buNone/>
            </a:pPr>
            <a:r>
              <a:rPr lang="en-US" dirty="0" smtClean="0"/>
              <a:t>What are the wins?</a:t>
            </a:r>
          </a:p>
          <a:p>
            <a:pPr marL="0" indent="0">
              <a:buNone/>
            </a:pPr>
            <a:r>
              <a:rPr lang="en-US" dirty="0" smtClean="0"/>
              <a:t>Who are the targets?</a:t>
            </a:r>
          </a:p>
          <a:p>
            <a:pPr marL="0" indent="0">
              <a:buNone/>
            </a:pPr>
            <a:r>
              <a:rPr lang="en-US" dirty="0" smtClean="0"/>
              <a:t>What is the escalation of tactics?</a:t>
            </a:r>
          </a:p>
          <a:p>
            <a:pPr marL="0" indent="0">
              <a:buNone/>
            </a:pPr>
            <a:r>
              <a:rPr lang="en-US" dirty="0" smtClean="0"/>
              <a:t>What are the structures developed?</a:t>
            </a:r>
          </a:p>
          <a:p>
            <a:pPr marL="0" indent="0">
              <a:buNone/>
            </a:pPr>
            <a:r>
              <a:rPr lang="en-US" dirty="0" smtClean="0"/>
              <a:t>What are the measures of strength and growth</a:t>
            </a:r>
            <a:endParaRPr lang="en-US" dirty="0"/>
          </a:p>
          <a:p>
            <a:endParaRPr lang="en-US" dirty="0"/>
          </a:p>
        </p:txBody>
      </p:sp>
    </p:spTree>
    <p:extLst>
      <p:ext uri="{BB962C8B-B14F-4D97-AF65-F5344CB8AC3E}">
        <p14:creationId xmlns:p14="http://schemas.microsoft.com/office/powerpoint/2010/main" val="320790786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3317</TotalTime>
  <Words>5012</Words>
  <Application>Microsoft Office PowerPoint</Application>
  <PresentationFormat>Widescreen</PresentationFormat>
  <Paragraphs>658</Paragraphs>
  <Slides>159</Slides>
  <Notes>73</Notes>
  <HiddenSlides>0</HiddenSlides>
  <MMClips>8</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159</vt:i4>
      </vt:variant>
    </vt:vector>
  </HeadingPairs>
  <TitlesOfParts>
    <vt:vector size="170" baseType="lpstr">
      <vt:lpstr>MS PGothic</vt:lpstr>
      <vt:lpstr>MS PGothic</vt:lpstr>
      <vt:lpstr>Arial</vt:lpstr>
      <vt:lpstr>Calibri</vt:lpstr>
      <vt:lpstr>Calibri Light</vt:lpstr>
      <vt:lpstr>Century Gothic</vt:lpstr>
      <vt:lpstr>Franklin Gothic Medium</vt:lpstr>
      <vt:lpstr>Gill Sans</vt:lpstr>
      <vt:lpstr>Helvetica</vt:lpstr>
      <vt:lpstr>Wingdings</vt:lpstr>
      <vt:lpstr>Retrospect</vt:lpstr>
      <vt:lpstr>Foundations of Organizing</vt:lpstr>
      <vt:lpstr>Chat Window Entry Activity</vt:lpstr>
      <vt:lpstr>Module 1 Your Locals and the Campaign</vt:lpstr>
      <vt:lpstr>Module Agenda Overview </vt:lpstr>
      <vt:lpstr>Community Agreements</vt:lpstr>
      <vt:lpstr>Meet  the Team</vt:lpstr>
      <vt:lpstr>Core Value</vt:lpstr>
      <vt:lpstr>Why Core Values? </vt:lpstr>
      <vt:lpstr>Katie and Todd </vt:lpstr>
      <vt:lpstr>Organizing 2 Bargain Campaign Plan</vt:lpstr>
      <vt:lpstr>Tiers of Readiness to Bargain </vt:lpstr>
      <vt:lpstr>Breakout Time – 30 Minutes</vt:lpstr>
      <vt:lpstr>Debrief </vt:lpstr>
      <vt:lpstr>Pre- Meeting Reading Roundup</vt:lpstr>
      <vt:lpstr>Breakout – 15 Minutes</vt:lpstr>
      <vt:lpstr>Debrief</vt:lpstr>
      <vt:lpstr>Where is the power, visibility and accountability:  Affiliate? UniServ Staff? Member?  </vt:lpstr>
      <vt:lpstr>From our reading…</vt:lpstr>
      <vt:lpstr>Which represents how you handle grievances? Pg. 23</vt:lpstr>
      <vt:lpstr>Key Points</vt:lpstr>
      <vt:lpstr>Why do we focus on a campaign model?  </vt:lpstr>
      <vt:lpstr>Grievance</vt:lpstr>
      <vt:lpstr>Campaign</vt:lpstr>
      <vt:lpstr>Key Points</vt:lpstr>
      <vt:lpstr>Module 2 Organizing for Strength and Growth</vt:lpstr>
      <vt:lpstr>Module Agenda Overview </vt:lpstr>
      <vt:lpstr>Community Agreements</vt:lpstr>
      <vt:lpstr>Remember Core Values and Why? </vt:lpstr>
      <vt:lpstr>PowerPoint Presentation</vt:lpstr>
      <vt:lpstr>PowerPoint Presentation</vt:lpstr>
      <vt:lpstr>PowerPoint Presentation</vt:lpstr>
      <vt:lpstr>Our story…</vt:lpstr>
      <vt:lpstr>PowerPoint Presentation</vt:lpstr>
      <vt:lpstr>Story of Now – Talks to the Head</vt:lpstr>
      <vt:lpstr>PowerPoint Presentation</vt:lpstr>
      <vt:lpstr>Breakout Room - Dominant Narrative</vt:lpstr>
      <vt:lpstr>How do you change a narrative? </vt:lpstr>
      <vt:lpstr>Why do we care? </vt:lpstr>
      <vt:lpstr>Key Points</vt:lpstr>
      <vt:lpstr>Strength and Growth</vt:lpstr>
      <vt:lpstr>PowerPoint Presentation</vt:lpstr>
      <vt:lpstr>PowerPoint Presentation</vt:lpstr>
      <vt:lpstr>PowerPoint Presentation</vt:lpstr>
      <vt:lpstr>Key Reasons Members Join and Stick</vt:lpstr>
      <vt:lpstr>How many do you need? </vt:lpstr>
      <vt:lpstr>FOCUS ON WORKSITES  </vt:lpstr>
      <vt:lpstr>Breakout Room – NEA Organizer Teams</vt:lpstr>
      <vt:lpstr>Key Points</vt:lpstr>
      <vt:lpstr>PowerPoint Presentation</vt:lpstr>
      <vt:lpstr>What is organizing?</vt:lpstr>
      <vt:lpstr>PowerPoint Presentation</vt:lpstr>
      <vt:lpstr>PowerPoint Presentation</vt:lpstr>
      <vt:lpstr>PowerPoint Presentation</vt:lpstr>
      <vt:lpstr>PowerPoint Presentation</vt:lpstr>
      <vt:lpstr>Where is the power, visibility and accountability in a bargain … If you do it?  If the members do it?  Who will the story be about?  </vt:lpstr>
      <vt:lpstr>PowerPoint Presentation</vt:lpstr>
      <vt:lpstr>PowerPoint Presentation</vt:lpstr>
      <vt:lpstr>Remember this…</vt:lpstr>
      <vt:lpstr>PowerPoint Presentation</vt:lpstr>
      <vt:lpstr>Key Points</vt:lpstr>
      <vt:lpstr>Module 3 People, Leaders, Structures</vt:lpstr>
      <vt:lpstr>Module Agenda Overview </vt:lpstr>
      <vt:lpstr>Community Agreements</vt:lpstr>
      <vt:lpstr>PowerPoint Presentation</vt:lpstr>
      <vt:lpstr>PowerPoint Presentation</vt:lpstr>
      <vt:lpstr>PowerPoint Presentation</vt:lpstr>
      <vt:lpstr>PowerPoint Presentation</vt:lpstr>
      <vt:lpstr>PowerPoint Presentation</vt:lpstr>
      <vt:lpstr>PowerPoint Presentation</vt:lpstr>
      <vt:lpstr>Have you ever  heard that you need to have a one on one with every worker in your unit?</vt:lpstr>
      <vt:lpstr>Balancing One on Ones</vt:lpstr>
      <vt:lpstr>Breakout – NEA Organizer Teams – 15 Minutes</vt:lpstr>
      <vt:lpstr>Key Points</vt:lpstr>
      <vt:lpstr>PowerPoint Presentation</vt:lpstr>
      <vt:lpstr>Insert dancing guy</vt:lpstr>
      <vt:lpstr>Breakout Room – 10 Minutes –Random 3</vt:lpstr>
      <vt:lpstr>PowerPoint Presentation</vt:lpstr>
      <vt:lpstr>  Our Theory…</vt:lpstr>
      <vt:lpstr>This is intentional work. </vt:lpstr>
      <vt:lpstr>What is organizing?</vt:lpstr>
      <vt:lpstr>PowerPoint Presentation</vt:lpstr>
      <vt:lpstr>PowerPoint Presentation</vt:lpstr>
      <vt:lpstr>PowerPoint Presentation</vt:lpstr>
      <vt:lpstr>PowerPoint Presentation</vt:lpstr>
      <vt:lpstr>PowerPoint Presentation</vt:lpstr>
      <vt:lpstr>What are structures?</vt:lpstr>
      <vt:lpstr>Using Structures to Connect Leaders</vt:lpstr>
      <vt:lpstr>PowerPoint Presentation</vt:lpstr>
      <vt:lpstr>If you are acting as the only leader…</vt:lpstr>
      <vt:lpstr>PowerPoint Presentation</vt:lpstr>
      <vt:lpstr>PowerPoint Presentation</vt:lpstr>
      <vt:lpstr>PowerPoint Presentation</vt:lpstr>
      <vt:lpstr>Remember interdependent leadership… </vt:lpstr>
      <vt:lpstr>Breakout Room – 15 Minutes – NEA Organizer Teams</vt:lpstr>
      <vt:lpstr>PowerPoint Presentation</vt:lpstr>
      <vt:lpstr>Leadership In The Age of Complexity</vt:lpstr>
      <vt:lpstr>We don’t develop leaders by doing it for them. </vt:lpstr>
      <vt:lpstr>PowerPoint Presentation</vt:lpstr>
      <vt:lpstr> A Host must…  (from our article)</vt:lpstr>
      <vt:lpstr>What did Seattle do?</vt:lpstr>
      <vt:lpstr>Key Points</vt:lpstr>
      <vt:lpstr>Module 4 What are our People willing to do? </vt:lpstr>
      <vt:lpstr>Module Agenda Overview </vt:lpstr>
      <vt:lpstr>Community Agreements</vt:lpstr>
      <vt:lpstr>Vocabulary Alert  ---</vt:lpstr>
      <vt:lpstr>A little visit to Louisiana…</vt:lpstr>
      <vt:lpstr>A Quick Case Study – The World As It IS</vt:lpstr>
      <vt:lpstr>Our People’s Common Problem… </vt:lpstr>
      <vt:lpstr>Problem vs. Issue</vt:lpstr>
      <vt:lpstr>Assessing an issue…</vt:lpstr>
      <vt:lpstr>The people’s issues…</vt:lpstr>
      <vt:lpstr>A word or two of caution…</vt:lpstr>
      <vt:lpstr>Our people demand - Wins</vt:lpstr>
      <vt:lpstr>When making a demand …</vt:lpstr>
      <vt:lpstr>From Problem to Issue to Win</vt:lpstr>
      <vt:lpstr>Name Your Targets:</vt:lpstr>
      <vt:lpstr>Name a Target … Anthony Fontana Jerome Payau</vt:lpstr>
      <vt:lpstr>Their narrative…</vt:lpstr>
      <vt:lpstr>Their Strategic Theory of Change… </vt:lpstr>
      <vt:lpstr>PowerPoint Presentation</vt:lpstr>
      <vt:lpstr>Demand Tactics</vt:lpstr>
      <vt:lpstr>Key Points</vt:lpstr>
      <vt:lpstr>Implementing the Campaign - Find Leaders willing to risk public admonishment to bring community focus on the problem.</vt:lpstr>
      <vt:lpstr>Tactic 1– Build a structure that was responsible for scheduling Teams to attend and participate in every Public Meeting and push the board to recognize audience participation.  Make sure someone is always responsible for taking pictures and videos to post on social media. </vt:lpstr>
      <vt:lpstr>Using Structures to Connect Leaders</vt:lpstr>
      <vt:lpstr>PowerPoint Presentation</vt:lpstr>
      <vt:lpstr>Tactic 2 – Build Community Support…</vt:lpstr>
      <vt:lpstr>Tactic 2 – Identify a pivotal meeting and ensure the largest crowd in which a person will push the board to either recognize them to speak – or the board will have to do something to keep them from speaking.</vt:lpstr>
      <vt:lpstr>Tactic 3 get noticed and promote….</vt:lpstr>
      <vt:lpstr>Tactic 3…</vt:lpstr>
      <vt:lpstr>Tactic 4… Execute Community Rally </vt:lpstr>
      <vt:lpstr>Key Idea</vt:lpstr>
      <vt:lpstr>“I Quit”</vt:lpstr>
      <vt:lpstr>In the year following this…</vt:lpstr>
      <vt:lpstr>Breakout Rooms –Random Triads – 10 minutes</vt:lpstr>
      <vt:lpstr>The Blitz – a possible tactic to consider</vt:lpstr>
      <vt:lpstr>PowerPoint Presentation</vt:lpstr>
      <vt:lpstr>PowerPoint Presentation</vt:lpstr>
      <vt:lpstr>Organizing 2 Bargain Campaign Tactics</vt:lpstr>
      <vt:lpstr>Breakout Rooms – NEA Organizer Teams- 20 Minutes</vt:lpstr>
      <vt:lpstr>Module 5 Your Plan – Wins and Targets</vt:lpstr>
      <vt:lpstr>Module Agenda Overview </vt:lpstr>
      <vt:lpstr>Community Agreements</vt:lpstr>
      <vt:lpstr>Team Planning for Wins and Targets</vt:lpstr>
      <vt:lpstr>Your Tasks</vt:lpstr>
      <vt:lpstr>Module 6 Your Plan – Tactics and Strategy</vt:lpstr>
      <vt:lpstr>Module Agenda Overview </vt:lpstr>
      <vt:lpstr>Community Agreements</vt:lpstr>
      <vt:lpstr>Team Planning for Tactics and Strategy</vt:lpstr>
      <vt:lpstr>Your Tasks</vt:lpstr>
      <vt:lpstr>Module 7 Your Plan Focus on Data – Strength and Growth</vt:lpstr>
      <vt:lpstr>Module Agenda Overview </vt:lpstr>
      <vt:lpstr>Community Agreements</vt:lpstr>
      <vt:lpstr>Team Planning for Data</vt:lpstr>
      <vt:lpstr>Your Focus </vt:lpstr>
      <vt:lpstr>Module 8 Peer Sharing</vt:lpstr>
      <vt:lpstr>Module Agenda Overview </vt:lpstr>
      <vt:lpstr>Community Agreements</vt:lpstr>
      <vt:lpstr>Sharing and Coaching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UniServ Foundations Mississippi</dc:title>
  <dc:creator>Ellen Holmes</dc:creator>
  <cp:lastModifiedBy>Holmes, Ellen [NEA]</cp:lastModifiedBy>
  <cp:revision>105</cp:revision>
  <dcterms:created xsi:type="dcterms:W3CDTF">2019-04-11T13:43:21Z</dcterms:created>
  <dcterms:modified xsi:type="dcterms:W3CDTF">2021-11-18T11:57:23Z</dcterms:modified>
</cp:coreProperties>
</file>