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6"/>
  </p:notesMasterIdLst>
  <p:sldIdLst>
    <p:sldId id="256" r:id="rId2"/>
    <p:sldId id="1297" r:id="rId3"/>
    <p:sldId id="1298" r:id="rId4"/>
    <p:sldId id="1302" r:id="rId5"/>
    <p:sldId id="1306" r:id="rId6"/>
    <p:sldId id="1301" r:id="rId7"/>
    <p:sldId id="1536" r:id="rId8"/>
    <p:sldId id="1537" r:id="rId9"/>
    <p:sldId id="1300" r:id="rId10"/>
    <p:sldId id="1338" r:id="rId11"/>
    <p:sldId id="1339" r:id="rId12"/>
    <p:sldId id="1546" r:id="rId13"/>
    <p:sldId id="1547" r:id="rId14"/>
    <p:sldId id="1361" r:id="rId15"/>
    <p:sldId id="1362" r:id="rId16"/>
    <p:sldId id="1548" r:id="rId17"/>
    <p:sldId id="1543" r:id="rId18"/>
    <p:sldId id="1544" r:id="rId19"/>
    <p:sldId id="1545" r:id="rId20"/>
    <p:sldId id="1363" r:id="rId21"/>
    <p:sldId id="1526" r:id="rId22"/>
    <p:sldId id="1527" r:id="rId23"/>
    <p:sldId id="1528" r:id="rId24"/>
    <p:sldId id="152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5778" autoAdjust="0"/>
    <p:restoredTop sz="93519" autoAdjust="0"/>
  </p:normalViewPr>
  <p:slideViewPr>
    <p:cSldViewPr snapToGrid="0">
      <p:cViewPr>
        <p:scale>
          <a:sx n="72" d="100"/>
          <a:sy n="72" d="100"/>
        </p:scale>
        <p:origin x="72" y="676"/>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215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EB8B59-ED24-4899-A5AB-97D22C8D2727}" type="doc">
      <dgm:prSet loTypeId="urn:microsoft.com/office/officeart/2005/8/layout/list1" loCatId="list" qsTypeId="urn:microsoft.com/office/officeart/2005/8/quickstyle/simple1" qsCatId="simple" csTypeId="urn:microsoft.com/office/officeart/2005/8/colors/colorful2" csCatId="colorful"/>
      <dgm:spPr/>
      <dgm:t>
        <a:bodyPr/>
        <a:lstStyle/>
        <a:p>
          <a:endParaRPr lang="en-US"/>
        </a:p>
      </dgm:t>
    </dgm:pt>
    <dgm:pt modelId="{0ED6335B-4EF4-4A55-818C-0E1A5D6826A8}">
      <dgm:prSet/>
      <dgm:spPr/>
      <dgm:t>
        <a:bodyPr/>
        <a:lstStyle/>
        <a:p>
          <a:r>
            <a:rPr lang="en-US"/>
            <a:t>Service</a:t>
          </a:r>
        </a:p>
      </dgm:t>
    </dgm:pt>
    <dgm:pt modelId="{096E2620-9005-4A43-B649-4C547568FEBA}" type="parTrans" cxnId="{B0A0941E-8A85-406A-A771-812F0B83552A}">
      <dgm:prSet/>
      <dgm:spPr/>
      <dgm:t>
        <a:bodyPr/>
        <a:lstStyle/>
        <a:p>
          <a:endParaRPr lang="en-US"/>
        </a:p>
      </dgm:t>
    </dgm:pt>
    <dgm:pt modelId="{64892559-26EA-41EF-BB10-BD57BBE73499}" type="sibTrans" cxnId="{B0A0941E-8A85-406A-A771-812F0B83552A}">
      <dgm:prSet/>
      <dgm:spPr/>
      <dgm:t>
        <a:bodyPr/>
        <a:lstStyle/>
        <a:p>
          <a:endParaRPr lang="en-US"/>
        </a:p>
      </dgm:t>
    </dgm:pt>
    <dgm:pt modelId="{B1BA895D-6138-4D93-8518-EAD3675724BE}">
      <dgm:prSet/>
      <dgm:spPr/>
      <dgm:t>
        <a:bodyPr/>
        <a:lstStyle/>
        <a:p>
          <a:r>
            <a:rPr lang="en-US"/>
            <a:t>Organizing</a:t>
          </a:r>
        </a:p>
      </dgm:t>
    </dgm:pt>
    <dgm:pt modelId="{22DD7B96-F730-4565-9A95-AD4FD0955549}" type="parTrans" cxnId="{294329B3-CACB-4A76-99AB-5B73622AEF70}">
      <dgm:prSet/>
      <dgm:spPr/>
      <dgm:t>
        <a:bodyPr/>
        <a:lstStyle/>
        <a:p>
          <a:endParaRPr lang="en-US"/>
        </a:p>
      </dgm:t>
    </dgm:pt>
    <dgm:pt modelId="{C7C7985E-C6FE-4886-8E34-53A5FA205E65}" type="sibTrans" cxnId="{294329B3-CACB-4A76-99AB-5B73622AEF70}">
      <dgm:prSet/>
      <dgm:spPr/>
      <dgm:t>
        <a:bodyPr/>
        <a:lstStyle/>
        <a:p>
          <a:endParaRPr lang="en-US"/>
        </a:p>
      </dgm:t>
    </dgm:pt>
    <dgm:pt modelId="{485EC49C-50B8-4436-8576-69E4C9D186C1}" type="pres">
      <dgm:prSet presAssocID="{8FEB8B59-ED24-4899-A5AB-97D22C8D2727}" presName="linear" presStyleCnt="0">
        <dgm:presLayoutVars>
          <dgm:dir/>
          <dgm:animLvl val="lvl"/>
          <dgm:resizeHandles val="exact"/>
        </dgm:presLayoutVars>
      </dgm:prSet>
      <dgm:spPr/>
      <dgm:t>
        <a:bodyPr/>
        <a:lstStyle/>
        <a:p>
          <a:endParaRPr lang="en-US"/>
        </a:p>
      </dgm:t>
    </dgm:pt>
    <dgm:pt modelId="{301B1134-3A48-47D9-812A-0A572943C56D}" type="pres">
      <dgm:prSet presAssocID="{0ED6335B-4EF4-4A55-818C-0E1A5D6826A8}" presName="parentLin" presStyleCnt="0"/>
      <dgm:spPr/>
    </dgm:pt>
    <dgm:pt modelId="{CEE323E2-AA85-4D6D-B42A-54CFE0BD95D3}" type="pres">
      <dgm:prSet presAssocID="{0ED6335B-4EF4-4A55-818C-0E1A5D6826A8}" presName="parentLeftMargin" presStyleLbl="node1" presStyleIdx="0" presStyleCnt="2"/>
      <dgm:spPr/>
      <dgm:t>
        <a:bodyPr/>
        <a:lstStyle/>
        <a:p>
          <a:endParaRPr lang="en-US"/>
        </a:p>
      </dgm:t>
    </dgm:pt>
    <dgm:pt modelId="{F9C0E1C4-BC24-493B-AEA1-C4D197D4880D}" type="pres">
      <dgm:prSet presAssocID="{0ED6335B-4EF4-4A55-818C-0E1A5D6826A8}" presName="parentText" presStyleLbl="node1" presStyleIdx="0" presStyleCnt="2">
        <dgm:presLayoutVars>
          <dgm:chMax val="0"/>
          <dgm:bulletEnabled val="1"/>
        </dgm:presLayoutVars>
      </dgm:prSet>
      <dgm:spPr/>
      <dgm:t>
        <a:bodyPr/>
        <a:lstStyle/>
        <a:p>
          <a:endParaRPr lang="en-US"/>
        </a:p>
      </dgm:t>
    </dgm:pt>
    <dgm:pt modelId="{C25FFB2E-82F5-49E0-B22F-8C759714FAD3}" type="pres">
      <dgm:prSet presAssocID="{0ED6335B-4EF4-4A55-818C-0E1A5D6826A8}" presName="negativeSpace" presStyleCnt="0"/>
      <dgm:spPr/>
    </dgm:pt>
    <dgm:pt modelId="{539C84F3-0C82-496B-9C86-C1FC68DEC7F6}" type="pres">
      <dgm:prSet presAssocID="{0ED6335B-4EF4-4A55-818C-0E1A5D6826A8}" presName="childText" presStyleLbl="conFgAcc1" presStyleIdx="0" presStyleCnt="2">
        <dgm:presLayoutVars>
          <dgm:bulletEnabled val="1"/>
        </dgm:presLayoutVars>
      </dgm:prSet>
      <dgm:spPr/>
    </dgm:pt>
    <dgm:pt modelId="{B35A073B-0517-4722-B784-1DCE81C7AF75}" type="pres">
      <dgm:prSet presAssocID="{64892559-26EA-41EF-BB10-BD57BBE73499}" presName="spaceBetweenRectangles" presStyleCnt="0"/>
      <dgm:spPr/>
    </dgm:pt>
    <dgm:pt modelId="{6C173440-551E-4403-B3F6-929C9F89C89A}" type="pres">
      <dgm:prSet presAssocID="{B1BA895D-6138-4D93-8518-EAD3675724BE}" presName="parentLin" presStyleCnt="0"/>
      <dgm:spPr/>
    </dgm:pt>
    <dgm:pt modelId="{555F3F15-A089-4C8B-A764-03E15B483EE1}" type="pres">
      <dgm:prSet presAssocID="{B1BA895D-6138-4D93-8518-EAD3675724BE}" presName="parentLeftMargin" presStyleLbl="node1" presStyleIdx="0" presStyleCnt="2"/>
      <dgm:spPr/>
      <dgm:t>
        <a:bodyPr/>
        <a:lstStyle/>
        <a:p>
          <a:endParaRPr lang="en-US"/>
        </a:p>
      </dgm:t>
    </dgm:pt>
    <dgm:pt modelId="{77D7F8F2-D6D7-445D-932B-691EDB24B408}" type="pres">
      <dgm:prSet presAssocID="{B1BA895D-6138-4D93-8518-EAD3675724BE}" presName="parentText" presStyleLbl="node1" presStyleIdx="1" presStyleCnt="2">
        <dgm:presLayoutVars>
          <dgm:chMax val="0"/>
          <dgm:bulletEnabled val="1"/>
        </dgm:presLayoutVars>
      </dgm:prSet>
      <dgm:spPr/>
      <dgm:t>
        <a:bodyPr/>
        <a:lstStyle/>
        <a:p>
          <a:endParaRPr lang="en-US"/>
        </a:p>
      </dgm:t>
    </dgm:pt>
    <dgm:pt modelId="{DBEA5C3C-AD28-4783-BA78-EA9BDB72AE70}" type="pres">
      <dgm:prSet presAssocID="{B1BA895D-6138-4D93-8518-EAD3675724BE}" presName="negativeSpace" presStyleCnt="0"/>
      <dgm:spPr/>
    </dgm:pt>
    <dgm:pt modelId="{9562FEF5-0BD3-4FCA-A477-AEA9A7D41BE4}" type="pres">
      <dgm:prSet presAssocID="{B1BA895D-6138-4D93-8518-EAD3675724BE}" presName="childText" presStyleLbl="conFgAcc1" presStyleIdx="1" presStyleCnt="2">
        <dgm:presLayoutVars>
          <dgm:bulletEnabled val="1"/>
        </dgm:presLayoutVars>
      </dgm:prSet>
      <dgm:spPr/>
    </dgm:pt>
  </dgm:ptLst>
  <dgm:cxnLst>
    <dgm:cxn modelId="{25BE23D2-B0C1-497D-B18C-8E49ECB1D5AA}" type="presOf" srcId="{0ED6335B-4EF4-4A55-818C-0E1A5D6826A8}" destId="{CEE323E2-AA85-4D6D-B42A-54CFE0BD95D3}" srcOrd="0" destOrd="0" presId="urn:microsoft.com/office/officeart/2005/8/layout/list1"/>
    <dgm:cxn modelId="{D1FCCADE-70AA-458A-AF47-80DF4BBBFC43}" type="presOf" srcId="{8FEB8B59-ED24-4899-A5AB-97D22C8D2727}" destId="{485EC49C-50B8-4436-8576-69E4C9D186C1}" srcOrd="0" destOrd="0" presId="urn:microsoft.com/office/officeart/2005/8/layout/list1"/>
    <dgm:cxn modelId="{753506EC-7DD7-4C19-9EE3-E8EC52B7F94A}" type="presOf" srcId="{0ED6335B-4EF4-4A55-818C-0E1A5D6826A8}" destId="{F9C0E1C4-BC24-493B-AEA1-C4D197D4880D}" srcOrd="1" destOrd="0" presId="urn:microsoft.com/office/officeart/2005/8/layout/list1"/>
    <dgm:cxn modelId="{61AB6D9E-0174-478C-99F8-268C4826C656}" type="presOf" srcId="{B1BA895D-6138-4D93-8518-EAD3675724BE}" destId="{555F3F15-A089-4C8B-A764-03E15B483EE1}" srcOrd="0" destOrd="0" presId="urn:microsoft.com/office/officeart/2005/8/layout/list1"/>
    <dgm:cxn modelId="{481436C8-7236-45E9-A031-CA4A889DC596}" type="presOf" srcId="{B1BA895D-6138-4D93-8518-EAD3675724BE}" destId="{77D7F8F2-D6D7-445D-932B-691EDB24B408}" srcOrd="1" destOrd="0" presId="urn:microsoft.com/office/officeart/2005/8/layout/list1"/>
    <dgm:cxn modelId="{294329B3-CACB-4A76-99AB-5B73622AEF70}" srcId="{8FEB8B59-ED24-4899-A5AB-97D22C8D2727}" destId="{B1BA895D-6138-4D93-8518-EAD3675724BE}" srcOrd="1" destOrd="0" parTransId="{22DD7B96-F730-4565-9A95-AD4FD0955549}" sibTransId="{C7C7985E-C6FE-4886-8E34-53A5FA205E65}"/>
    <dgm:cxn modelId="{B0A0941E-8A85-406A-A771-812F0B83552A}" srcId="{8FEB8B59-ED24-4899-A5AB-97D22C8D2727}" destId="{0ED6335B-4EF4-4A55-818C-0E1A5D6826A8}" srcOrd="0" destOrd="0" parTransId="{096E2620-9005-4A43-B649-4C547568FEBA}" sibTransId="{64892559-26EA-41EF-BB10-BD57BBE73499}"/>
    <dgm:cxn modelId="{95ACC0BB-6806-4FB9-9F1C-8BB4F220DD56}" type="presParOf" srcId="{485EC49C-50B8-4436-8576-69E4C9D186C1}" destId="{301B1134-3A48-47D9-812A-0A572943C56D}" srcOrd="0" destOrd="0" presId="urn:microsoft.com/office/officeart/2005/8/layout/list1"/>
    <dgm:cxn modelId="{D7ABBE8E-A492-48EA-A6BA-2E38D8F54B22}" type="presParOf" srcId="{301B1134-3A48-47D9-812A-0A572943C56D}" destId="{CEE323E2-AA85-4D6D-B42A-54CFE0BD95D3}" srcOrd="0" destOrd="0" presId="urn:microsoft.com/office/officeart/2005/8/layout/list1"/>
    <dgm:cxn modelId="{ADC0E820-67BB-4909-9E66-2979CE0BC203}" type="presParOf" srcId="{301B1134-3A48-47D9-812A-0A572943C56D}" destId="{F9C0E1C4-BC24-493B-AEA1-C4D197D4880D}" srcOrd="1" destOrd="0" presId="urn:microsoft.com/office/officeart/2005/8/layout/list1"/>
    <dgm:cxn modelId="{A8447874-EAD3-431C-8093-16FA17CDFBAC}" type="presParOf" srcId="{485EC49C-50B8-4436-8576-69E4C9D186C1}" destId="{C25FFB2E-82F5-49E0-B22F-8C759714FAD3}" srcOrd="1" destOrd="0" presId="urn:microsoft.com/office/officeart/2005/8/layout/list1"/>
    <dgm:cxn modelId="{0596FF91-6BC8-4000-8C26-C6AA22AA0BE6}" type="presParOf" srcId="{485EC49C-50B8-4436-8576-69E4C9D186C1}" destId="{539C84F3-0C82-496B-9C86-C1FC68DEC7F6}" srcOrd="2" destOrd="0" presId="urn:microsoft.com/office/officeart/2005/8/layout/list1"/>
    <dgm:cxn modelId="{5C50B60D-1545-4065-B1B5-5A47EF3BB240}" type="presParOf" srcId="{485EC49C-50B8-4436-8576-69E4C9D186C1}" destId="{B35A073B-0517-4722-B784-1DCE81C7AF75}" srcOrd="3" destOrd="0" presId="urn:microsoft.com/office/officeart/2005/8/layout/list1"/>
    <dgm:cxn modelId="{D6A69864-E5E0-4B90-A2A2-20FEF333DE8F}" type="presParOf" srcId="{485EC49C-50B8-4436-8576-69E4C9D186C1}" destId="{6C173440-551E-4403-B3F6-929C9F89C89A}" srcOrd="4" destOrd="0" presId="urn:microsoft.com/office/officeart/2005/8/layout/list1"/>
    <dgm:cxn modelId="{DD01BA35-024B-4DF1-B3E6-F29F86E2F18F}" type="presParOf" srcId="{6C173440-551E-4403-B3F6-929C9F89C89A}" destId="{555F3F15-A089-4C8B-A764-03E15B483EE1}" srcOrd="0" destOrd="0" presId="urn:microsoft.com/office/officeart/2005/8/layout/list1"/>
    <dgm:cxn modelId="{608B2DE2-B688-482D-A09B-33A1772FB536}" type="presParOf" srcId="{6C173440-551E-4403-B3F6-929C9F89C89A}" destId="{77D7F8F2-D6D7-445D-932B-691EDB24B408}" srcOrd="1" destOrd="0" presId="urn:microsoft.com/office/officeart/2005/8/layout/list1"/>
    <dgm:cxn modelId="{32B96F34-05C7-4C98-8AF7-600772D641C4}" type="presParOf" srcId="{485EC49C-50B8-4436-8576-69E4C9D186C1}" destId="{DBEA5C3C-AD28-4783-BA78-EA9BDB72AE70}" srcOrd="5" destOrd="0" presId="urn:microsoft.com/office/officeart/2005/8/layout/list1"/>
    <dgm:cxn modelId="{3A612246-9FE7-4933-BA1E-374C8081F19E}" type="presParOf" srcId="{485EC49C-50B8-4436-8576-69E4C9D186C1}" destId="{9562FEF5-0BD3-4FCA-A477-AEA9A7D41BE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9C84F3-0C82-496B-9C86-C1FC68DEC7F6}">
      <dsp:nvSpPr>
        <dsp:cNvPr id="0" name=""/>
        <dsp:cNvSpPr/>
      </dsp:nvSpPr>
      <dsp:spPr>
        <a:xfrm>
          <a:off x="0" y="879612"/>
          <a:ext cx="6910387" cy="1486800"/>
        </a:xfrm>
        <a:prstGeom prst="rect">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C0E1C4-BC24-493B-AEA1-C4D197D4880D}">
      <dsp:nvSpPr>
        <dsp:cNvPr id="0" name=""/>
        <dsp:cNvSpPr/>
      </dsp:nvSpPr>
      <dsp:spPr>
        <a:xfrm>
          <a:off x="345519" y="8772"/>
          <a:ext cx="4837270" cy="174168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37" tIns="0" rIns="182837" bIns="0" numCol="1" spcCol="1270" anchor="ctr" anchorCtr="0">
          <a:noAutofit/>
        </a:bodyPr>
        <a:lstStyle/>
        <a:p>
          <a:pPr lvl="0" algn="l" defTabSz="2622550">
            <a:lnSpc>
              <a:spcPct val="90000"/>
            </a:lnSpc>
            <a:spcBef>
              <a:spcPct val="0"/>
            </a:spcBef>
            <a:spcAft>
              <a:spcPct val="35000"/>
            </a:spcAft>
          </a:pPr>
          <a:r>
            <a:rPr lang="en-US" sz="5900" kern="1200"/>
            <a:t>Service</a:t>
          </a:r>
        </a:p>
      </dsp:txBody>
      <dsp:txXfrm>
        <a:off x="430541" y="93794"/>
        <a:ext cx="4667226" cy="1571636"/>
      </dsp:txXfrm>
    </dsp:sp>
    <dsp:sp modelId="{9562FEF5-0BD3-4FCA-A477-AEA9A7D41BE4}">
      <dsp:nvSpPr>
        <dsp:cNvPr id="0" name=""/>
        <dsp:cNvSpPr/>
      </dsp:nvSpPr>
      <dsp:spPr>
        <a:xfrm>
          <a:off x="0" y="3555852"/>
          <a:ext cx="6910387" cy="1486800"/>
        </a:xfrm>
        <a:prstGeom prst="rect">
          <a:avLst/>
        </a:prstGeom>
        <a:solidFill>
          <a:schemeClr val="lt1">
            <a:alpha val="90000"/>
            <a:hueOff val="0"/>
            <a:satOff val="0"/>
            <a:lumOff val="0"/>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dsp:style>
    </dsp:sp>
    <dsp:sp modelId="{77D7F8F2-D6D7-445D-932B-691EDB24B408}">
      <dsp:nvSpPr>
        <dsp:cNvPr id="0" name=""/>
        <dsp:cNvSpPr/>
      </dsp:nvSpPr>
      <dsp:spPr>
        <a:xfrm>
          <a:off x="345519" y="2685012"/>
          <a:ext cx="4837270" cy="1741680"/>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37" tIns="0" rIns="182837" bIns="0" numCol="1" spcCol="1270" anchor="ctr" anchorCtr="0">
          <a:noAutofit/>
        </a:bodyPr>
        <a:lstStyle/>
        <a:p>
          <a:pPr lvl="0" algn="l" defTabSz="2622550">
            <a:lnSpc>
              <a:spcPct val="90000"/>
            </a:lnSpc>
            <a:spcBef>
              <a:spcPct val="0"/>
            </a:spcBef>
            <a:spcAft>
              <a:spcPct val="35000"/>
            </a:spcAft>
          </a:pPr>
          <a:r>
            <a:rPr lang="en-US" sz="5900" kern="1200"/>
            <a:t>Organizing</a:t>
          </a:r>
        </a:p>
      </dsp:txBody>
      <dsp:txXfrm>
        <a:off x="430541" y="2770034"/>
        <a:ext cx="4667226" cy="157163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5177B1-582D-48D9-93DD-44A5CAE750B2}" type="datetimeFigureOut">
              <a:rPr lang="en-US" smtClean="0"/>
              <a:t>11/24/2020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9DA763-8D56-48F7-A1A9-3B4AE30C1F04}" type="slidenum">
              <a:rPr lang="en-US" smtClean="0"/>
              <a:t>‹#›</a:t>
            </a:fld>
            <a:endParaRPr lang="en-US"/>
          </a:p>
        </p:txBody>
      </p:sp>
    </p:spTree>
    <p:extLst>
      <p:ext uri="{BB962C8B-B14F-4D97-AF65-F5344CB8AC3E}">
        <p14:creationId xmlns:p14="http://schemas.microsoft.com/office/powerpoint/2010/main" val="2757897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a:t>
            </a:fld>
            <a:endParaRPr lang="en-US"/>
          </a:p>
        </p:txBody>
      </p:sp>
    </p:spTree>
    <p:extLst>
      <p:ext uri="{BB962C8B-B14F-4D97-AF65-F5344CB8AC3E}">
        <p14:creationId xmlns:p14="http://schemas.microsoft.com/office/powerpoint/2010/main" val="30211176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32906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8396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5</a:t>
            </a:fld>
            <a:endParaRPr lang="en-US" dirty="0"/>
          </a:p>
        </p:txBody>
      </p:sp>
    </p:spTree>
    <p:extLst>
      <p:ext uri="{BB962C8B-B14F-4D97-AF65-F5344CB8AC3E}">
        <p14:creationId xmlns:p14="http://schemas.microsoft.com/office/powerpoint/2010/main" val="3769440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a:t>
            </a:r>
          </a:p>
        </p:txBody>
      </p:sp>
      <p:sp>
        <p:nvSpPr>
          <p:cNvPr id="4" name="Slide Number Placeholder 3"/>
          <p:cNvSpPr>
            <a:spLocks noGrp="1"/>
          </p:cNvSpPr>
          <p:nvPr>
            <p:ph type="sldNum" sz="quarter" idx="5"/>
          </p:nvPr>
        </p:nvSpPr>
        <p:spPr/>
        <p:txBody>
          <a:bodyPr/>
          <a:lstStyle/>
          <a:p>
            <a:fld id="{979DA763-8D56-48F7-A1A9-3B4AE30C1F04}" type="slidenum">
              <a:rPr lang="en-US" smtClean="0"/>
              <a:t>7</a:t>
            </a:fld>
            <a:endParaRPr lang="en-US"/>
          </a:p>
        </p:txBody>
      </p:sp>
    </p:spTree>
    <p:extLst>
      <p:ext uri="{BB962C8B-B14F-4D97-AF65-F5344CB8AC3E}">
        <p14:creationId xmlns:p14="http://schemas.microsoft.com/office/powerpoint/2010/main" val="28627312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a:t>
            </a:r>
          </a:p>
        </p:txBody>
      </p:sp>
      <p:sp>
        <p:nvSpPr>
          <p:cNvPr id="4" name="Slide Number Placeholder 3"/>
          <p:cNvSpPr>
            <a:spLocks noGrp="1"/>
          </p:cNvSpPr>
          <p:nvPr>
            <p:ph type="sldNum" sz="quarter" idx="5"/>
          </p:nvPr>
        </p:nvSpPr>
        <p:spPr/>
        <p:txBody>
          <a:bodyPr/>
          <a:lstStyle/>
          <a:p>
            <a:fld id="{979DA763-8D56-48F7-A1A9-3B4AE30C1F04}" type="slidenum">
              <a:rPr lang="en-US" smtClean="0"/>
              <a:t>8</a:t>
            </a:fld>
            <a:endParaRPr lang="en-US"/>
          </a:p>
        </p:txBody>
      </p:sp>
    </p:spTree>
    <p:extLst>
      <p:ext uri="{BB962C8B-B14F-4D97-AF65-F5344CB8AC3E}">
        <p14:creationId xmlns:p14="http://schemas.microsoft.com/office/powerpoint/2010/main" val="198342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Heidi</a:t>
            </a:r>
          </a:p>
        </p:txBody>
      </p:sp>
      <p:sp>
        <p:nvSpPr>
          <p:cNvPr id="4" name="Slide Number Placeholder 3"/>
          <p:cNvSpPr>
            <a:spLocks noGrp="1"/>
          </p:cNvSpPr>
          <p:nvPr>
            <p:ph type="sldNum" sz="quarter" idx="5"/>
          </p:nvPr>
        </p:nvSpPr>
        <p:spPr/>
        <p:txBody>
          <a:bodyPr/>
          <a:lstStyle/>
          <a:p>
            <a:fld id="{979DA763-8D56-48F7-A1A9-3B4AE30C1F04}" type="slidenum">
              <a:rPr lang="en-US" smtClean="0"/>
              <a:t>20</a:t>
            </a:fld>
            <a:endParaRPr lang="en-US"/>
          </a:p>
        </p:txBody>
      </p:sp>
    </p:spTree>
    <p:extLst>
      <p:ext uri="{BB962C8B-B14F-4D97-AF65-F5344CB8AC3E}">
        <p14:creationId xmlns:p14="http://schemas.microsoft.com/office/powerpoint/2010/main" val="38159248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21</a:t>
            </a:fld>
            <a:endParaRPr lang="en-US"/>
          </a:p>
        </p:txBody>
      </p:sp>
    </p:spTree>
    <p:extLst>
      <p:ext uri="{BB962C8B-B14F-4D97-AF65-F5344CB8AC3E}">
        <p14:creationId xmlns:p14="http://schemas.microsoft.com/office/powerpoint/2010/main" val="4007622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22</a:t>
            </a:fld>
            <a:endParaRPr lang="en-US"/>
          </a:p>
        </p:txBody>
      </p:sp>
    </p:spTree>
    <p:extLst>
      <p:ext uri="{BB962C8B-B14F-4D97-AF65-F5344CB8AC3E}">
        <p14:creationId xmlns:p14="http://schemas.microsoft.com/office/powerpoint/2010/main" val="29723409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 </a:t>
            </a:r>
          </a:p>
        </p:txBody>
      </p:sp>
      <p:sp>
        <p:nvSpPr>
          <p:cNvPr id="4" name="Slide Number Placeholder 3"/>
          <p:cNvSpPr>
            <a:spLocks noGrp="1"/>
          </p:cNvSpPr>
          <p:nvPr>
            <p:ph type="sldNum" sz="quarter" idx="5"/>
          </p:nvPr>
        </p:nvSpPr>
        <p:spPr/>
        <p:txBody>
          <a:bodyPr/>
          <a:lstStyle/>
          <a:p>
            <a:fld id="{979DA763-8D56-48F7-A1A9-3B4AE30C1F04}" type="slidenum">
              <a:rPr lang="en-US" smtClean="0"/>
              <a:t>23</a:t>
            </a:fld>
            <a:endParaRPr lang="en-US"/>
          </a:p>
        </p:txBody>
      </p:sp>
    </p:spTree>
    <p:extLst>
      <p:ext uri="{BB962C8B-B14F-4D97-AF65-F5344CB8AC3E}">
        <p14:creationId xmlns:p14="http://schemas.microsoft.com/office/powerpoint/2010/main" val="13546383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 </a:t>
            </a:r>
          </a:p>
        </p:txBody>
      </p:sp>
      <p:sp>
        <p:nvSpPr>
          <p:cNvPr id="4" name="Slide Number Placeholder 3"/>
          <p:cNvSpPr>
            <a:spLocks noGrp="1"/>
          </p:cNvSpPr>
          <p:nvPr>
            <p:ph type="sldNum" sz="quarter" idx="5"/>
          </p:nvPr>
        </p:nvSpPr>
        <p:spPr/>
        <p:txBody>
          <a:bodyPr/>
          <a:lstStyle/>
          <a:p>
            <a:fld id="{979DA763-8D56-48F7-A1A9-3B4AE30C1F04}" type="slidenum">
              <a:rPr lang="en-US" smtClean="0"/>
              <a:t>24</a:t>
            </a:fld>
            <a:endParaRPr lang="en-US"/>
          </a:p>
        </p:txBody>
      </p:sp>
    </p:spTree>
    <p:extLst>
      <p:ext uri="{BB962C8B-B14F-4D97-AF65-F5344CB8AC3E}">
        <p14:creationId xmlns:p14="http://schemas.microsoft.com/office/powerpoint/2010/main" val="16385970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6801" y="1392208"/>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dirty="0"/>
              <a:t>Click to edit Master title style</a:t>
            </a:r>
          </a:p>
        </p:txBody>
      </p:sp>
      <p:sp>
        <p:nvSpPr>
          <p:cNvPr id="3" name="Subtitle 2"/>
          <p:cNvSpPr>
            <a:spLocks noGrp="1"/>
          </p:cNvSpPr>
          <p:nvPr>
            <p:ph type="subTitle" idx="1"/>
          </p:nvPr>
        </p:nvSpPr>
        <p:spPr>
          <a:xfrm>
            <a:off x="1066801" y="5017353"/>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54CA239C-7FE4-431A-B410-1A24B2CF232F}" type="datetimeFigureOut">
              <a:rPr lang="en-US" smtClean="0"/>
              <a:t>11/24/2020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D0AF1F66-4891-439C-B787-A823E5FDF3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0192" y="2556578"/>
            <a:ext cx="5551986" cy="2388798"/>
          </a:xfrm>
          <a:prstGeom prst="rect">
            <a:avLst/>
          </a:prstGeom>
        </p:spPr>
      </p:pic>
    </p:spTree>
    <p:extLst>
      <p:ext uri="{BB962C8B-B14F-4D97-AF65-F5344CB8AC3E}">
        <p14:creationId xmlns:p14="http://schemas.microsoft.com/office/powerpoint/2010/main" val="3967739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91986" y="-361460"/>
            <a:ext cx="10058400" cy="1450757"/>
          </a:xfrm>
        </p:spPr>
        <p:txBody>
          <a:bodyPr/>
          <a:lstStyle/>
          <a:p>
            <a:r>
              <a:rPr lang="en-US"/>
              <a:t>Click to edit Master title style</a:t>
            </a:r>
            <a:endParaRPr lang="en-US" dirty="0"/>
          </a:p>
        </p:txBody>
      </p:sp>
      <p:sp>
        <p:nvSpPr>
          <p:cNvPr id="3" name="Content Placeholder 2"/>
          <p:cNvSpPr>
            <a:spLocks noGrp="1"/>
          </p:cNvSpPr>
          <p:nvPr>
            <p:ph idx="1"/>
          </p:nvPr>
        </p:nvSpPr>
        <p:spPr>
          <a:xfrm>
            <a:off x="1097280" y="1429789"/>
            <a:ext cx="10058400" cy="443930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4CA239C-7FE4-431A-B410-1A24B2CF232F}" type="datetimeFigureOut">
              <a:rPr lang="en-US" smtClean="0"/>
              <a:t>11/24/2020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8" name="Picture 7"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
        <p:nvSpPr>
          <p:cNvPr id="11" name="Rectangle 10">
            <a:extLst>
              <a:ext uri="{FF2B5EF4-FFF2-40B4-BE49-F238E27FC236}">
                <a16:creationId xmlns:a16="http://schemas.microsoft.com/office/drawing/2014/main" id="{3BA6A50B-AD82-4A2C-ABE5-2C6F9CFA358E}"/>
              </a:ext>
            </a:extLst>
          </p:cNvPr>
          <p:cNvSpPr/>
          <p:nvPr userDrawn="1"/>
        </p:nvSpPr>
        <p:spPr>
          <a:xfrm>
            <a:off x="1047404" y="1646158"/>
            <a:ext cx="10246821" cy="1549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1038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CA239C-7FE4-431A-B410-1A24B2CF232F}" type="datetimeFigureOut">
              <a:rPr lang="en-US" smtClean="0"/>
              <a:t>11/24/2020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531FAA20-7EC1-45A4-9227-F14316DBEB56}"/>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953267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CA239C-7FE4-431A-B410-1A24B2CF232F}" type="datetimeFigureOut">
              <a:rPr lang="en-US" smtClean="0"/>
              <a:t>11/24/2020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9" name="Picture 8" descr="A close up of a sign&#10;&#10;Description generated with very high confidence">
            <a:extLst>
              <a:ext uri="{FF2B5EF4-FFF2-40B4-BE49-F238E27FC236}">
                <a16:creationId xmlns:a16="http://schemas.microsoft.com/office/drawing/2014/main" id="{7D5BA1D2-581B-42D6-8537-FCA5A65FB4A8}"/>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347756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CA239C-7FE4-431A-B410-1A24B2CF232F}" type="datetimeFigureOut">
              <a:rPr lang="en-US" smtClean="0"/>
              <a:t>11/24/2020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C2DB87AC-DDC4-462F-B267-6282246BBF9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2478413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CA239C-7FE4-431A-B410-1A24B2CF232F}" type="datetimeFigureOut">
              <a:rPr lang="en-US" smtClean="0"/>
              <a:t>11/24/2020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6D95C9-CAC2-4332-B7B3-31CF6CA65E5D}" type="slidenum">
              <a:rPr lang="en-US" smtClean="0"/>
              <a:t>‹#›</a:t>
            </a:fld>
            <a:endParaRPr lang="en-US"/>
          </a:p>
        </p:txBody>
      </p:sp>
      <p:pic>
        <p:nvPicPr>
          <p:cNvPr id="6" name="Picture 5" descr="A close up of a sign&#10;&#10;Description generated with very high confidence">
            <a:extLst>
              <a:ext uri="{FF2B5EF4-FFF2-40B4-BE49-F238E27FC236}">
                <a16:creationId xmlns:a16="http://schemas.microsoft.com/office/drawing/2014/main" id="{6E5C5983-02E4-46E4-A09B-1C192AAA2F3F}"/>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304594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4CA239C-7FE4-431A-B410-1A24B2CF232F}" type="datetimeFigureOut">
              <a:rPr lang="en-US" smtClean="0"/>
              <a:t>11/24/2020</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F81B4DE5-F108-44EB-921A-159B19F003E0}"/>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868786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4CA239C-7FE4-431A-B410-1A24B2CF232F}" type="datetimeFigureOut">
              <a:rPr lang="en-US" smtClean="0"/>
              <a:t>11/24/2020</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71E5BBD0-68A6-4C0A-AD71-30FFA0AFC66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512" y="256308"/>
            <a:ext cx="3200399" cy="1377002"/>
          </a:xfrm>
          <a:prstGeom prst="rect">
            <a:avLst/>
          </a:prstGeom>
        </p:spPr>
      </p:pic>
    </p:spTree>
    <p:extLst>
      <p:ext uri="{BB962C8B-B14F-4D97-AF65-F5344CB8AC3E}">
        <p14:creationId xmlns:p14="http://schemas.microsoft.com/office/powerpoint/2010/main" val="725591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4CA239C-7FE4-431A-B410-1A24B2CF232F}" type="datetimeFigureOut">
              <a:rPr lang="en-US" smtClean="0"/>
              <a:t>11/24/2020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AAA71059-12B5-4AA1-AAB1-94413AB420F8}"/>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679574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7" name="Picture 6" descr="A close up of a sign&#10;&#10;Description generated with very high confidence">
            <a:extLst>
              <a:ext uri="{FF2B5EF4-FFF2-40B4-BE49-F238E27FC236}">
                <a16:creationId xmlns:a16="http://schemas.microsoft.com/office/drawing/2014/main" id="{BE31AA32-31CE-46BF-BD54-0EDA3902416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490061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9" name="Picture 8" descr="A close up of a sign&#10;&#10;Description generated with very high confidence">
            <a:extLst>
              <a:ext uri="{FF2B5EF4-FFF2-40B4-BE49-F238E27FC236}">
                <a16:creationId xmlns:a16="http://schemas.microsoft.com/office/drawing/2014/main" id="{B8C13D19-9BD1-48E6-829D-F774A87F819A}"/>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950095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4CA239C-7FE4-431A-B410-1A24B2CF232F}" type="datetimeFigureOut">
              <a:rPr lang="en-US" smtClean="0"/>
              <a:t>11/24/2020</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66D95C9-CAC2-4332-B7B3-31CF6CA65E5D}"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860957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6731389" y="786169"/>
            <a:ext cx="5282419" cy="4175752"/>
          </a:xfrm>
        </p:spPr>
        <p:txBody>
          <a:bodyPr>
            <a:normAutofit/>
          </a:bodyPr>
          <a:lstStyle/>
          <a:p>
            <a:r>
              <a:rPr lang="en-US" b="1" dirty="0" smtClean="0"/>
              <a:t>VEA </a:t>
            </a:r>
            <a:r>
              <a:rPr lang="en-US" b="1" dirty="0" smtClean="0"/>
              <a:t>Organizing 2 Bargain</a:t>
            </a:r>
            <a:r>
              <a:rPr lang="en-US" b="1" dirty="0" smtClean="0"/>
              <a:t> </a:t>
            </a:r>
            <a:endParaRPr lang="en-US" b="1" dirty="0"/>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7830269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thinking african american">
            <a:extLst>
              <a:ext uri="{FF2B5EF4-FFF2-40B4-BE49-F238E27FC236}">
                <a16:creationId xmlns:a16="http://schemas.microsoft.com/office/drawing/2014/main" id="{E859FD0B-11D8-48F5-B93D-544818367250}"/>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b="10000"/>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685398D-812F-444B-A806-695A72A5FA07}"/>
              </a:ext>
            </a:extLst>
          </p:cNvPr>
          <p:cNvSpPr>
            <a:spLocks noGrp="1"/>
          </p:cNvSpPr>
          <p:nvPr>
            <p:ph type="title"/>
          </p:nvPr>
        </p:nvSpPr>
        <p:spPr>
          <a:xfrm>
            <a:off x="5291848" y="1685391"/>
            <a:ext cx="5866604" cy="2228522"/>
          </a:xfrm>
        </p:spPr>
        <p:txBody>
          <a:bodyPr vert="horz" lIns="91440" tIns="45720" rIns="91440" bIns="45720" rtlCol="0" anchor="b">
            <a:normAutofit/>
          </a:bodyPr>
          <a:lstStyle/>
          <a:p>
            <a:pPr algn="r"/>
            <a:r>
              <a:rPr lang="en-US" sz="8000" b="1" dirty="0" smtClean="0">
                <a:solidFill>
                  <a:schemeClr val="tx1"/>
                </a:solidFill>
              </a:rPr>
              <a:t>Chat Window Entry </a:t>
            </a:r>
            <a:r>
              <a:rPr lang="en-US" sz="8000" b="1" dirty="0">
                <a:solidFill>
                  <a:schemeClr val="tx1"/>
                </a:solidFill>
              </a:rPr>
              <a:t>Activity</a:t>
            </a:r>
          </a:p>
        </p:txBody>
      </p:sp>
      <p:sp>
        <p:nvSpPr>
          <p:cNvPr id="3" name="Content Placeholder 2">
            <a:extLst>
              <a:ext uri="{FF2B5EF4-FFF2-40B4-BE49-F238E27FC236}">
                <a16:creationId xmlns:a16="http://schemas.microsoft.com/office/drawing/2014/main" id="{0835B4E0-1508-4E7E-9403-DEBEA573E330}"/>
              </a:ext>
            </a:extLst>
          </p:cNvPr>
          <p:cNvSpPr>
            <a:spLocks noGrp="1"/>
          </p:cNvSpPr>
          <p:nvPr>
            <p:ph idx="1"/>
          </p:nvPr>
        </p:nvSpPr>
        <p:spPr>
          <a:xfrm>
            <a:off x="1100051" y="4207193"/>
            <a:ext cx="10058400" cy="2125874"/>
          </a:xfrm>
        </p:spPr>
        <p:txBody>
          <a:bodyPr vert="horz" lIns="91440" tIns="45720" rIns="91440" bIns="45720" rtlCol="0">
            <a:noAutofit/>
          </a:bodyPr>
          <a:lstStyle/>
          <a:p>
            <a:pPr marL="0" indent="0" algn="ctr">
              <a:buNone/>
            </a:pPr>
            <a:r>
              <a:rPr lang="en-US" sz="4400" b="1" spc="200" dirty="0">
                <a:solidFill>
                  <a:schemeClr val="tx1"/>
                </a:solidFill>
                <a:latin typeface="+mj-lt"/>
              </a:rPr>
              <a:t>Among your leaders in your local(s) who do you consider a leader? Why? </a:t>
            </a:r>
          </a:p>
          <a:p>
            <a:pPr marL="0" indent="0" algn="ctr">
              <a:buNone/>
            </a:pPr>
            <a:r>
              <a:rPr lang="en-US" sz="4400" b="1" spc="200" dirty="0">
                <a:latin typeface="+mj-lt"/>
              </a:rPr>
              <a:t>- </a:t>
            </a:r>
            <a:r>
              <a:rPr lang="en-US" sz="4400" b="1" spc="200" dirty="0" smtClean="0">
                <a:latin typeface="+mj-lt"/>
              </a:rPr>
              <a:t>Enter into the Chat Window- </a:t>
            </a:r>
            <a:endParaRPr lang="en-US" sz="4400" b="1" spc="200" dirty="0">
              <a:solidFill>
                <a:schemeClr val="tx1"/>
              </a:solidFill>
              <a:latin typeface="+mj-lt"/>
            </a:endParaRPr>
          </a:p>
        </p:txBody>
      </p:sp>
      <p:sp>
        <p:nvSpPr>
          <p:cNvPr id="4" name="TextBox 3">
            <a:extLst>
              <a:ext uri="{FF2B5EF4-FFF2-40B4-BE49-F238E27FC236}">
                <a16:creationId xmlns:a16="http://schemas.microsoft.com/office/drawing/2014/main" id="{4DFACDF3-1959-4802-9074-35C9729BC119}"/>
              </a:ext>
            </a:extLst>
          </p:cNvPr>
          <p:cNvSpPr txBox="1"/>
          <p:nvPr/>
        </p:nvSpPr>
        <p:spPr>
          <a:xfrm>
            <a:off x="6997903" y="457980"/>
            <a:ext cx="4160548" cy="769441"/>
          </a:xfrm>
          <a:prstGeom prst="rect">
            <a:avLst/>
          </a:prstGeom>
          <a:noFill/>
        </p:spPr>
        <p:txBody>
          <a:bodyPr wrap="square" rtlCol="0">
            <a:spAutoFit/>
          </a:bodyPr>
          <a:lstStyle/>
          <a:p>
            <a:r>
              <a:rPr lang="en-US" sz="4400" dirty="0"/>
              <a:t>Who Is A Leader?</a:t>
            </a:r>
          </a:p>
        </p:txBody>
      </p:sp>
    </p:spTree>
    <p:extLst>
      <p:ext uri="{BB962C8B-B14F-4D97-AF65-F5344CB8AC3E}">
        <p14:creationId xmlns:p14="http://schemas.microsoft.com/office/powerpoint/2010/main" val="13286470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360170" y="786169"/>
            <a:ext cx="4653638" cy="4175752"/>
          </a:xfrm>
        </p:spPr>
        <p:txBody>
          <a:bodyPr>
            <a:normAutofit fontScale="90000"/>
          </a:bodyPr>
          <a:lstStyle/>
          <a:p>
            <a:r>
              <a:rPr lang="en-US" b="1" dirty="0" smtClean="0"/>
              <a:t>Module 1 Your Locals and the Campaign</a:t>
            </a:r>
            <a:endParaRPr lang="en-US" b="1" dirty="0"/>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21444347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smtClean="0"/>
              <a:t>Module </a:t>
            </a:r>
            <a:r>
              <a:rPr lang="en-US" sz="4400" b="1" dirty="0"/>
              <a:t>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37414009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12291204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1A649D-7413-4B63-880E-73741D2F80D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53243" y="158227"/>
            <a:ext cx="11255023" cy="6032260"/>
          </a:xfrm>
          <a:prstGeom prst="rect">
            <a:avLst/>
          </a:prstGeom>
        </p:spPr>
      </p:pic>
      <p:sp>
        <p:nvSpPr>
          <p:cNvPr id="2" name="Title 1">
            <a:extLst>
              <a:ext uri="{FF2B5EF4-FFF2-40B4-BE49-F238E27FC236}">
                <a16:creationId xmlns:a16="http://schemas.microsoft.com/office/drawing/2014/main" id="{005CF54C-CCE2-47F9-A974-2EF25127E06E}"/>
              </a:ext>
            </a:extLst>
          </p:cNvPr>
          <p:cNvSpPr>
            <a:spLocks noGrp="1"/>
          </p:cNvSpPr>
          <p:nvPr>
            <p:ph type="title"/>
          </p:nvPr>
        </p:nvSpPr>
        <p:spPr>
          <a:xfrm>
            <a:off x="6839456" y="1851378"/>
            <a:ext cx="3401961" cy="1153646"/>
          </a:xfrm>
        </p:spPr>
        <p:txBody>
          <a:bodyPr vert="horz" lIns="91440" tIns="45720" rIns="91440" bIns="45720" rtlCol="0" anchor="b">
            <a:normAutofit/>
          </a:bodyPr>
          <a:lstStyle/>
          <a:p>
            <a:pPr algn="ctr"/>
            <a:r>
              <a:rPr lang="en-US" sz="4000" dirty="0">
                <a:solidFill>
                  <a:schemeClr val="tx1">
                    <a:lumMod val="85000"/>
                    <a:lumOff val="15000"/>
                  </a:schemeClr>
                </a:solidFill>
                <a:effectLst>
                  <a:outerShdw blurRad="38100" dist="38100" dir="2700000" algn="tl">
                    <a:srgbClr val="000000">
                      <a:alpha val="43137"/>
                    </a:srgbClr>
                  </a:outerShdw>
                </a:effectLst>
              </a:rPr>
              <a:t>Meet </a:t>
            </a:r>
            <a:br>
              <a:rPr lang="en-US" sz="4000" dirty="0">
                <a:solidFill>
                  <a:schemeClr val="tx1">
                    <a:lumMod val="85000"/>
                    <a:lumOff val="15000"/>
                  </a:schemeClr>
                </a:solidFill>
                <a:effectLst>
                  <a:outerShdw blurRad="38100" dist="38100" dir="2700000" algn="tl">
                    <a:srgbClr val="000000">
                      <a:alpha val="43137"/>
                    </a:srgbClr>
                  </a:outerShdw>
                </a:effectLst>
              </a:rPr>
            </a:br>
            <a:r>
              <a:rPr lang="en-US" sz="4000" dirty="0">
                <a:solidFill>
                  <a:schemeClr val="tx1">
                    <a:lumMod val="85000"/>
                    <a:lumOff val="15000"/>
                  </a:schemeClr>
                </a:solidFill>
                <a:effectLst>
                  <a:outerShdw blurRad="38100" dist="38100" dir="2700000" algn="tl">
                    <a:srgbClr val="000000">
                      <a:alpha val="43137"/>
                    </a:srgbClr>
                  </a:outerShdw>
                </a:effectLst>
              </a:rPr>
              <a:t>the Team</a:t>
            </a:r>
          </a:p>
        </p:txBody>
      </p:sp>
    </p:spTree>
    <p:extLst>
      <p:ext uri="{BB962C8B-B14F-4D97-AF65-F5344CB8AC3E}">
        <p14:creationId xmlns:p14="http://schemas.microsoft.com/office/powerpoint/2010/main" val="13744014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55163-A1FB-43B2-AE88-A8839016052F}"/>
              </a:ext>
            </a:extLst>
          </p:cNvPr>
          <p:cNvSpPr>
            <a:spLocks noGrp="1"/>
          </p:cNvSpPr>
          <p:nvPr>
            <p:ph type="title"/>
          </p:nvPr>
        </p:nvSpPr>
        <p:spPr/>
        <p:txBody>
          <a:bodyPr/>
          <a:lstStyle/>
          <a:p>
            <a:r>
              <a:rPr lang="en-US" dirty="0"/>
              <a:t>Core Value</a:t>
            </a:r>
          </a:p>
        </p:txBody>
      </p:sp>
      <p:sp>
        <p:nvSpPr>
          <p:cNvPr id="3" name="Content Placeholder 2">
            <a:extLst>
              <a:ext uri="{FF2B5EF4-FFF2-40B4-BE49-F238E27FC236}">
                <a16:creationId xmlns:a16="http://schemas.microsoft.com/office/drawing/2014/main" id="{518173DE-CAF6-4D7F-817B-8F3D44D66298}"/>
              </a:ext>
            </a:extLst>
          </p:cNvPr>
          <p:cNvSpPr>
            <a:spLocks noGrp="1"/>
          </p:cNvSpPr>
          <p:nvPr>
            <p:ph idx="1"/>
          </p:nvPr>
        </p:nvSpPr>
        <p:spPr/>
        <p:txBody>
          <a:bodyPr>
            <a:normAutofit/>
          </a:bodyPr>
          <a:lstStyle/>
          <a:p>
            <a:r>
              <a:rPr lang="en-US" sz="4800" i="1" dirty="0"/>
              <a:t>A core value is the fundamental belief of a person. This guiding principle dictates behavior and can help people understand the difference between right and wrong – These can be expressed using one or two words.</a:t>
            </a:r>
            <a:endParaRPr lang="en-US" sz="4800" dirty="0"/>
          </a:p>
        </p:txBody>
      </p:sp>
    </p:spTree>
    <p:extLst>
      <p:ext uri="{BB962C8B-B14F-4D97-AF65-F5344CB8AC3E}">
        <p14:creationId xmlns:p14="http://schemas.microsoft.com/office/powerpoint/2010/main" val="581246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6462985" y="190489"/>
            <a:ext cx="5119415" cy="993557"/>
          </a:xfrm>
        </p:spPr>
        <p:txBody>
          <a:bodyPr>
            <a:normAutofit/>
          </a:bodyPr>
          <a:lstStyle/>
          <a:p>
            <a:r>
              <a:rPr lang="en-US" sz="5400" b="1" dirty="0"/>
              <a:t>Why Core Values? </a:t>
            </a:r>
          </a:p>
        </p:txBody>
      </p:sp>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6462985" y="1184046"/>
            <a:ext cx="5500416" cy="4917659"/>
          </a:xfrm>
          <a:solidFill>
            <a:schemeClr val="bg1"/>
          </a:solidFill>
        </p:spPr>
        <p:txBody>
          <a:bodyPr>
            <a:normAutofit/>
          </a:bodyPr>
          <a:lstStyle/>
          <a:p>
            <a:pPr lvl="0"/>
            <a:r>
              <a:rPr lang="en-US" sz="4000" dirty="0"/>
              <a:t>Values are at the core of relationships, community and solidarity</a:t>
            </a:r>
          </a:p>
          <a:p>
            <a:pPr lvl="0"/>
            <a:r>
              <a:rPr lang="en-US" sz="4000" dirty="0"/>
              <a:t>People “join” with their values and their values and SHARED values keep people together in tough times.</a:t>
            </a:r>
          </a:p>
          <a:p>
            <a:endParaRPr lang="en-US" dirty="0"/>
          </a:p>
        </p:txBody>
      </p:sp>
      <p:pic>
        <p:nvPicPr>
          <p:cNvPr id="1028" name="Picture 4" descr="Image result for core value">
            <a:extLst>
              <a:ext uri="{FF2B5EF4-FFF2-40B4-BE49-F238E27FC236}">
                <a16:creationId xmlns:a16="http://schemas.microsoft.com/office/drawing/2014/main" id="{FEB37E73-1543-4016-9544-33ADDBFDBB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400" y="939803"/>
            <a:ext cx="6056585" cy="4937314"/>
          </a:xfrm>
          <a:prstGeom prst="rect">
            <a:avLst/>
          </a:prstGeom>
          <a:noFill/>
          <a:extLst>
            <a:ext uri="{909E8E84-426E-40DD-AFC4-6F175D3DCCD1}">
              <a14:hiddenFill xmlns:a14="http://schemas.microsoft.com/office/drawing/2010/main">
                <a:solidFill>
                  <a:srgbClr val="FFFFFF"/>
                </a:solidFill>
              </a14:hiddenFill>
            </a:ext>
          </a:extLst>
        </p:spPr>
      </p:pic>
      <p:sp>
        <p:nvSpPr>
          <p:cNvPr id="4" name="Isosceles Triangle 3">
            <a:extLst>
              <a:ext uri="{FF2B5EF4-FFF2-40B4-BE49-F238E27FC236}">
                <a16:creationId xmlns:a16="http://schemas.microsoft.com/office/drawing/2014/main" id="{BEA45081-9604-4746-9E30-60BAE837E36A}"/>
              </a:ext>
            </a:extLst>
          </p:cNvPr>
          <p:cNvSpPr/>
          <p:nvPr/>
        </p:nvSpPr>
        <p:spPr>
          <a:xfrm rot="1080977">
            <a:off x="5406374" y="2315293"/>
            <a:ext cx="1096284" cy="1214493"/>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72926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C74C2-301F-4E39-9FE1-60EB79607EB7}"/>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600" dirty="0" smtClean="0">
                <a:solidFill>
                  <a:schemeClr val="tx1">
                    <a:lumMod val="85000"/>
                    <a:lumOff val="15000"/>
                  </a:schemeClr>
                </a:solidFill>
              </a:rPr>
              <a:t>Katie and Todd</a:t>
            </a:r>
            <a:r>
              <a:rPr lang="en-US" sz="6600" dirty="0" smtClean="0">
                <a:solidFill>
                  <a:schemeClr val="tx1">
                    <a:lumMod val="85000"/>
                    <a:lumOff val="15000"/>
                  </a:schemeClr>
                </a:solidFill>
              </a:rPr>
              <a:t> </a:t>
            </a:r>
            <a:endParaRPr lang="en-US" sz="6600" dirty="0">
              <a:solidFill>
                <a:schemeClr val="tx1">
                  <a:lumMod val="85000"/>
                  <a:lumOff val="15000"/>
                </a:schemeClr>
              </a:solidFill>
            </a:endParaRPr>
          </a:p>
        </p:txBody>
      </p:sp>
      <p:pic>
        <p:nvPicPr>
          <p:cNvPr id="1026" name="Picture 2" descr="Image result for why">
            <a:extLst>
              <a:ext uri="{FF2B5EF4-FFF2-40B4-BE49-F238E27FC236}">
                <a16:creationId xmlns:a16="http://schemas.microsoft.com/office/drawing/2014/main" id="{EE1DB582-C795-4E33-9335-5710F6BB24E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94782" y="1303380"/>
            <a:ext cx="6912217" cy="404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4721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Organizing 2 Bargain Campaign Plan</a:t>
            </a:r>
            <a:endParaRPr lang="en-US" dirty="0"/>
          </a:p>
        </p:txBody>
      </p:sp>
      <p:sp>
        <p:nvSpPr>
          <p:cNvPr id="3" name="Content Placeholder 2"/>
          <p:cNvSpPr>
            <a:spLocks noGrp="1"/>
          </p:cNvSpPr>
          <p:nvPr>
            <p:ph idx="1"/>
          </p:nvPr>
        </p:nvSpPr>
        <p:spPr>
          <a:xfrm>
            <a:off x="1097280" y="1429789"/>
            <a:ext cx="7478549" cy="4439305"/>
          </a:xfrm>
        </p:spPr>
        <p:txBody>
          <a:bodyPr>
            <a:normAutofit/>
          </a:bodyPr>
          <a:lstStyle/>
          <a:p>
            <a:r>
              <a:rPr lang="en-US" sz="3600" dirty="0" smtClean="0"/>
              <a:t>What are our goals</a:t>
            </a:r>
            <a:r>
              <a:rPr lang="en-US" sz="3600" dirty="0"/>
              <a:t>, and timeline, and </a:t>
            </a:r>
            <a:r>
              <a:rPr lang="en-US" sz="3600" dirty="0" smtClean="0"/>
              <a:t>expectations?</a:t>
            </a:r>
            <a:endParaRPr lang="en-US" sz="3600" dirty="0"/>
          </a:p>
          <a:p>
            <a:r>
              <a:rPr lang="en-US" sz="3600" dirty="0" smtClean="0"/>
              <a:t>What </a:t>
            </a:r>
            <a:r>
              <a:rPr lang="en-US" sz="3600" dirty="0"/>
              <a:t>are the opportunities to build your locals?</a:t>
            </a:r>
          </a:p>
          <a:p>
            <a:r>
              <a:rPr lang="en-US" sz="3600" dirty="0" smtClean="0"/>
              <a:t>What </a:t>
            </a:r>
            <a:r>
              <a:rPr lang="en-US" sz="3600" dirty="0"/>
              <a:t>are our roles in making this happen </a:t>
            </a:r>
            <a:r>
              <a:rPr lang="en-US" sz="3600" dirty="0" smtClean="0"/>
              <a:t>(</a:t>
            </a:r>
            <a:r>
              <a:rPr lang="en-US" sz="3600" dirty="0"/>
              <a:t>managers, communications, and field)?</a:t>
            </a:r>
          </a:p>
        </p:txBody>
      </p:sp>
      <p:pic>
        <p:nvPicPr>
          <p:cNvPr id="5" name="Picture 4"/>
          <p:cNvPicPr>
            <a:picLocks noChangeAspect="1"/>
          </p:cNvPicPr>
          <p:nvPr/>
        </p:nvPicPr>
        <p:blipFill>
          <a:blip r:embed="rId2"/>
          <a:stretch>
            <a:fillRect/>
          </a:stretch>
        </p:blipFill>
        <p:spPr>
          <a:xfrm>
            <a:off x="9209893" y="1784413"/>
            <a:ext cx="3066445" cy="3080134"/>
          </a:xfrm>
          <a:prstGeom prst="rect">
            <a:avLst/>
          </a:prstGeom>
        </p:spPr>
      </p:pic>
    </p:spTree>
    <p:extLst>
      <p:ext uri="{BB962C8B-B14F-4D97-AF65-F5344CB8AC3E}">
        <p14:creationId xmlns:p14="http://schemas.microsoft.com/office/powerpoint/2010/main" val="22168991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1344) 4 Tier Red &amp; Black Topsy Turvy Cake - ABC Cake Shop &amp; Bak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8324" y="328407"/>
            <a:ext cx="5715000" cy="5715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30853" y="-254928"/>
            <a:ext cx="10058400" cy="1450757"/>
          </a:xfrm>
        </p:spPr>
        <p:txBody>
          <a:bodyPr/>
          <a:lstStyle/>
          <a:p>
            <a:r>
              <a:rPr lang="en-US" dirty="0" smtClean="0"/>
              <a:t>Tiers of Readiness to Bargain </a:t>
            </a:r>
            <a:endParaRPr lang="en-US" dirty="0"/>
          </a:p>
        </p:txBody>
      </p:sp>
      <p:sp>
        <p:nvSpPr>
          <p:cNvPr id="3" name="Content Placeholder 2"/>
          <p:cNvSpPr>
            <a:spLocks noGrp="1"/>
          </p:cNvSpPr>
          <p:nvPr>
            <p:ph idx="1"/>
          </p:nvPr>
        </p:nvSpPr>
        <p:spPr>
          <a:xfrm>
            <a:off x="1097280" y="1429789"/>
            <a:ext cx="5211044" cy="4439305"/>
          </a:xfrm>
        </p:spPr>
        <p:txBody>
          <a:bodyPr>
            <a:normAutofit/>
          </a:bodyPr>
          <a:lstStyle/>
          <a:p>
            <a:endParaRPr lang="en-US" dirty="0"/>
          </a:p>
          <a:p>
            <a:pPr lvl="1"/>
            <a:r>
              <a:rPr lang="en-US" sz="4800" dirty="0"/>
              <a:t>Lighthouse </a:t>
            </a:r>
            <a:r>
              <a:rPr lang="en-US" sz="4800" dirty="0" smtClean="0"/>
              <a:t>Locals</a:t>
            </a:r>
            <a:endParaRPr lang="en-US" sz="4800" dirty="0"/>
          </a:p>
          <a:p>
            <a:pPr lvl="1"/>
            <a:r>
              <a:rPr lang="en-US" sz="4800" dirty="0"/>
              <a:t>Leadership </a:t>
            </a:r>
            <a:r>
              <a:rPr lang="en-US" sz="4800" dirty="0" smtClean="0"/>
              <a:t>Locals</a:t>
            </a:r>
            <a:endParaRPr lang="en-US" sz="4800" dirty="0"/>
          </a:p>
          <a:p>
            <a:pPr lvl="1"/>
            <a:r>
              <a:rPr lang="en-US" sz="4800" dirty="0"/>
              <a:t>List </a:t>
            </a:r>
            <a:r>
              <a:rPr lang="en-US" sz="4800" dirty="0" smtClean="0"/>
              <a:t>Locals</a:t>
            </a:r>
          </a:p>
          <a:p>
            <a:pPr lvl="1"/>
            <a:r>
              <a:rPr lang="en-US" sz="4800" dirty="0" smtClean="0"/>
              <a:t>Latent Locals </a:t>
            </a:r>
            <a:endParaRPr lang="en-US" sz="4800" dirty="0"/>
          </a:p>
        </p:txBody>
      </p:sp>
    </p:spTree>
    <p:extLst>
      <p:ext uri="{BB962C8B-B14F-4D97-AF65-F5344CB8AC3E}">
        <p14:creationId xmlns:p14="http://schemas.microsoft.com/office/powerpoint/2010/main" val="26634926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Breakout Time – 30 Minutes</a:t>
            </a:r>
            <a:endParaRPr lang="en-US" dirty="0"/>
          </a:p>
        </p:txBody>
      </p:sp>
      <p:sp>
        <p:nvSpPr>
          <p:cNvPr id="3" name="Content Placeholder 2"/>
          <p:cNvSpPr>
            <a:spLocks noGrp="1"/>
          </p:cNvSpPr>
          <p:nvPr>
            <p:ph idx="1"/>
          </p:nvPr>
        </p:nvSpPr>
        <p:spPr>
          <a:xfrm>
            <a:off x="452761" y="1429789"/>
            <a:ext cx="10702919" cy="4439305"/>
          </a:xfrm>
        </p:spPr>
        <p:txBody>
          <a:bodyPr>
            <a:normAutofit/>
          </a:bodyPr>
          <a:lstStyle/>
          <a:p>
            <a:r>
              <a:rPr lang="en-US" sz="2800" dirty="0" smtClean="0"/>
              <a:t>Working with your colleagues, grouped by NEA Organizer, take a look at the Four Tiers of Readiness to Bargain Document. You and your team are going to need to add measurable descriptors for each of the tiers that might include membership density, leadership density, engagement measures – and anything else that will help you as a team  “diagnose” what level your locals or worksites are at.    </a:t>
            </a:r>
          </a:p>
          <a:p>
            <a:endParaRPr lang="en-US" sz="2800" dirty="0" smtClean="0"/>
          </a:p>
          <a:p>
            <a:r>
              <a:rPr lang="en-US" sz="2800" dirty="0" smtClean="0"/>
              <a:t>This work will be ongoing,  think of this time as a beginning point of conversation with your colleagues to make a document you will use together often to monitor your progress and inform your next steps.  </a:t>
            </a:r>
            <a:endParaRPr lang="en-US" sz="2800" dirty="0"/>
          </a:p>
        </p:txBody>
      </p:sp>
    </p:spTree>
    <p:extLst>
      <p:ext uri="{BB962C8B-B14F-4D97-AF65-F5344CB8AC3E}">
        <p14:creationId xmlns:p14="http://schemas.microsoft.com/office/powerpoint/2010/main" val="272861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1344) 4 Tier Red &amp; Black Topsy Turvy Cake - ABC Cake Shop &amp; Bak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8324" y="328407"/>
            <a:ext cx="5715000" cy="5715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30853" y="-254928"/>
            <a:ext cx="10058400" cy="1450757"/>
          </a:xfrm>
        </p:spPr>
        <p:txBody>
          <a:bodyPr/>
          <a:lstStyle/>
          <a:p>
            <a:r>
              <a:rPr lang="en-US" dirty="0" smtClean="0"/>
              <a:t>Debrief </a:t>
            </a:r>
            <a:endParaRPr lang="en-US" dirty="0"/>
          </a:p>
        </p:txBody>
      </p:sp>
      <p:sp>
        <p:nvSpPr>
          <p:cNvPr id="3" name="Content Placeholder 2"/>
          <p:cNvSpPr>
            <a:spLocks noGrp="1"/>
          </p:cNvSpPr>
          <p:nvPr>
            <p:ph idx="1"/>
          </p:nvPr>
        </p:nvSpPr>
        <p:spPr>
          <a:xfrm>
            <a:off x="1097280" y="1429789"/>
            <a:ext cx="5211044" cy="4439305"/>
          </a:xfrm>
        </p:spPr>
        <p:txBody>
          <a:bodyPr>
            <a:normAutofit/>
          </a:bodyPr>
          <a:lstStyle/>
          <a:p>
            <a:endParaRPr lang="en-US" dirty="0"/>
          </a:p>
          <a:p>
            <a:pPr lvl="1"/>
            <a:r>
              <a:rPr lang="en-US" sz="4800" dirty="0"/>
              <a:t>Lighthouse </a:t>
            </a:r>
            <a:r>
              <a:rPr lang="en-US" sz="4800" dirty="0" smtClean="0"/>
              <a:t>Locals</a:t>
            </a:r>
            <a:endParaRPr lang="en-US" sz="4800" dirty="0"/>
          </a:p>
          <a:p>
            <a:pPr lvl="1"/>
            <a:r>
              <a:rPr lang="en-US" sz="4800" dirty="0"/>
              <a:t>Leadership </a:t>
            </a:r>
            <a:r>
              <a:rPr lang="en-US" sz="4800" dirty="0" smtClean="0"/>
              <a:t>Locals</a:t>
            </a:r>
            <a:endParaRPr lang="en-US" sz="4800" dirty="0"/>
          </a:p>
          <a:p>
            <a:pPr lvl="1"/>
            <a:r>
              <a:rPr lang="en-US" sz="4800" dirty="0"/>
              <a:t>List </a:t>
            </a:r>
            <a:r>
              <a:rPr lang="en-US" sz="4800" dirty="0" smtClean="0"/>
              <a:t>Locals</a:t>
            </a:r>
          </a:p>
          <a:p>
            <a:pPr lvl="1"/>
            <a:r>
              <a:rPr lang="en-US" sz="4800" dirty="0" smtClean="0"/>
              <a:t>Latent Locals </a:t>
            </a:r>
            <a:endParaRPr lang="en-US" sz="4800" dirty="0"/>
          </a:p>
        </p:txBody>
      </p:sp>
    </p:spTree>
    <p:extLst>
      <p:ext uri="{BB962C8B-B14F-4D97-AF65-F5344CB8AC3E}">
        <p14:creationId xmlns:p14="http://schemas.microsoft.com/office/powerpoint/2010/main" val="2712572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BDA1C-D1A8-4817-8F55-5D928DF40CA7}"/>
              </a:ext>
            </a:extLst>
          </p:cNvPr>
          <p:cNvSpPr>
            <a:spLocks noGrp="1"/>
          </p:cNvSpPr>
          <p:nvPr>
            <p:ph type="title"/>
          </p:nvPr>
        </p:nvSpPr>
        <p:spPr/>
        <p:txBody>
          <a:bodyPr/>
          <a:lstStyle/>
          <a:p>
            <a:r>
              <a:rPr lang="en-US" dirty="0"/>
              <a:t>Pre- Meeting Reading Roundup</a:t>
            </a:r>
          </a:p>
        </p:txBody>
      </p:sp>
      <p:sp>
        <p:nvSpPr>
          <p:cNvPr id="3" name="Content Placeholder 2">
            <a:extLst>
              <a:ext uri="{FF2B5EF4-FFF2-40B4-BE49-F238E27FC236}">
                <a16:creationId xmlns:a16="http://schemas.microsoft.com/office/drawing/2014/main" id="{D60307CB-35FA-4FEC-BC9B-9C93DC511903}"/>
              </a:ext>
            </a:extLst>
          </p:cNvPr>
          <p:cNvSpPr>
            <a:spLocks noGrp="1"/>
          </p:cNvSpPr>
          <p:nvPr>
            <p:ph idx="1"/>
          </p:nvPr>
        </p:nvSpPr>
        <p:spPr/>
        <p:txBody>
          <a:bodyPr/>
          <a:lstStyle/>
          <a:p>
            <a:r>
              <a:rPr lang="en-US" sz="4400" dirty="0" smtClean="0"/>
              <a:t>1. The </a:t>
            </a:r>
            <a:r>
              <a:rPr lang="en-US" sz="4400" dirty="0" smtClean="0"/>
              <a:t>Power of Deep Organizing</a:t>
            </a:r>
            <a:endParaRPr lang="en-US" sz="4400" dirty="0"/>
          </a:p>
          <a:p>
            <a:r>
              <a:rPr lang="en-US" sz="4400" dirty="0" smtClean="0"/>
              <a:t>2. Services </a:t>
            </a:r>
            <a:r>
              <a:rPr lang="en-US" sz="4400" dirty="0"/>
              <a:t>are Bad for People</a:t>
            </a:r>
          </a:p>
          <a:p>
            <a:r>
              <a:rPr lang="en-US" sz="4400" dirty="0" smtClean="0"/>
              <a:t>3. How </a:t>
            </a:r>
            <a:r>
              <a:rPr lang="en-US" sz="4400" dirty="0"/>
              <a:t>Organizations Develop Activists</a:t>
            </a:r>
          </a:p>
          <a:p>
            <a:endParaRPr lang="en-US" dirty="0"/>
          </a:p>
        </p:txBody>
      </p:sp>
      <p:pic>
        <p:nvPicPr>
          <p:cNvPr id="4" name="Picture 2" descr="Image result for puzzle">
            <a:extLst>
              <a:ext uri="{FF2B5EF4-FFF2-40B4-BE49-F238E27FC236}">
                <a16:creationId xmlns:a16="http://schemas.microsoft.com/office/drawing/2014/main" id="{C291724A-0A45-4EE8-9371-1596E23E82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192" r="29412" b="1"/>
          <a:stretch/>
        </p:blipFill>
        <p:spPr bwMode="auto">
          <a:xfrm>
            <a:off x="10026994" y="2510894"/>
            <a:ext cx="2165006" cy="3698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4959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BCEBB-238F-4019-A8B5-FFB68A652E2E}"/>
              </a:ext>
            </a:extLst>
          </p:cNvPr>
          <p:cNvSpPr>
            <a:spLocks noGrp="1"/>
          </p:cNvSpPr>
          <p:nvPr>
            <p:ph type="title"/>
          </p:nvPr>
        </p:nvSpPr>
        <p:spPr>
          <a:xfrm>
            <a:off x="4005778" y="109719"/>
            <a:ext cx="6574972" cy="757126"/>
          </a:xfrm>
        </p:spPr>
        <p:txBody>
          <a:bodyPr>
            <a:normAutofit/>
          </a:bodyPr>
          <a:lstStyle/>
          <a:p>
            <a:r>
              <a:rPr lang="en-US" dirty="0" smtClean="0"/>
              <a:t>Breakout – 15 Minutes</a:t>
            </a:r>
            <a:endParaRPr lang="en-US" dirty="0"/>
          </a:p>
        </p:txBody>
      </p:sp>
      <p:pic>
        <p:nvPicPr>
          <p:cNvPr id="3074" name="Picture 2" descr="Image result for puzzle">
            <a:extLst>
              <a:ext uri="{FF2B5EF4-FFF2-40B4-BE49-F238E27FC236}">
                <a16:creationId xmlns:a16="http://schemas.microsoft.com/office/drawing/2014/main" id="{878F519E-9C7B-40B4-A02E-2F6A382CD9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192" r="29412" b="1"/>
          <a:stretch/>
        </p:blipFill>
        <p:spPr bwMode="auto">
          <a:xfrm>
            <a:off x="0" y="109719"/>
            <a:ext cx="3643528" cy="622459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0AED945-1C85-48F2-AA5E-96828CB3F50C}"/>
              </a:ext>
            </a:extLst>
          </p:cNvPr>
          <p:cNvSpPr>
            <a:spLocks noGrp="1"/>
          </p:cNvSpPr>
          <p:nvPr>
            <p:ph idx="1"/>
          </p:nvPr>
        </p:nvSpPr>
        <p:spPr>
          <a:xfrm>
            <a:off x="3643528" y="1043094"/>
            <a:ext cx="8420668" cy="5291222"/>
          </a:xfrm>
          <a:solidFill>
            <a:schemeClr val="bg1"/>
          </a:solidFill>
        </p:spPr>
        <p:txBody>
          <a:bodyPr>
            <a:normAutofit lnSpcReduction="10000"/>
          </a:bodyPr>
          <a:lstStyle/>
          <a:p>
            <a:r>
              <a:rPr lang="en-US" sz="3200" b="1" dirty="0" smtClean="0"/>
              <a:t>Configuration -</a:t>
            </a:r>
            <a:r>
              <a:rPr lang="en-US" sz="3200" dirty="0" smtClean="0"/>
              <a:t>Random Zoom Rooms of 3 </a:t>
            </a:r>
          </a:p>
          <a:p>
            <a:r>
              <a:rPr lang="en-US" sz="3200" dirty="0" smtClean="0"/>
              <a:t>Each person will be either article 1, 2, or 3 to focus 5 minutes of your comments on. </a:t>
            </a:r>
            <a:endParaRPr lang="en-US" sz="3200" dirty="0"/>
          </a:p>
          <a:p>
            <a:r>
              <a:rPr lang="en-US" sz="3200" b="1" dirty="0" smtClean="0"/>
              <a:t>In your Zoom Room Use YOUR 5 minutes to address</a:t>
            </a:r>
            <a:r>
              <a:rPr lang="en-US" sz="3200" dirty="0" smtClean="0"/>
              <a:t>:</a:t>
            </a:r>
            <a:endParaRPr lang="en-US" sz="3200" dirty="0"/>
          </a:p>
          <a:p>
            <a:pPr lvl="1">
              <a:buFont typeface="Arial" panose="020B0604020202020204" pitchFamily="34" charset="0"/>
              <a:buChar char="•"/>
            </a:pPr>
            <a:r>
              <a:rPr lang="en-US" sz="3200" dirty="0"/>
              <a:t>What would it take for my locals to be like the locals in this article? </a:t>
            </a:r>
          </a:p>
          <a:p>
            <a:pPr lvl="1">
              <a:buFont typeface="Arial" panose="020B0604020202020204" pitchFamily="34" charset="0"/>
              <a:buChar char="•"/>
            </a:pPr>
            <a:r>
              <a:rPr lang="en-US" sz="3200" dirty="0"/>
              <a:t>What would be my role in supporting the development of this example?</a:t>
            </a:r>
          </a:p>
          <a:p>
            <a:pPr lvl="1">
              <a:buFont typeface="Arial" panose="020B0604020202020204" pitchFamily="34" charset="0"/>
              <a:buChar char="•"/>
            </a:pPr>
            <a:r>
              <a:rPr lang="en-US" sz="3200" dirty="0"/>
              <a:t>What would I need to know and be able to do to implement this example?</a:t>
            </a:r>
          </a:p>
          <a:p>
            <a:endParaRPr lang="en-US" sz="1700" dirty="0"/>
          </a:p>
        </p:txBody>
      </p:sp>
    </p:spTree>
    <p:extLst>
      <p:ext uri="{BB962C8B-B14F-4D97-AF65-F5344CB8AC3E}">
        <p14:creationId xmlns:p14="http://schemas.microsoft.com/office/powerpoint/2010/main" val="5120990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BDA1C-D1A8-4817-8F55-5D928DF40CA7}"/>
              </a:ext>
            </a:extLst>
          </p:cNvPr>
          <p:cNvSpPr>
            <a:spLocks noGrp="1"/>
          </p:cNvSpPr>
          <p:nvPr>
            <p:ph type="title"/>
          </p:nvPr>
        </p:nvSpPr>
        <p:spPr/>
        <p:txBody>
          <a:bodyPr/>
          <a:lstStyle/>
          <a:p>
            <a:r>
              <a:rPr lang="en-US" dirty="0" smtClean="0"/>
              <a:t>Debrief</a:t>
            </a:r>
            <a:endParaRPr lang="en-US" dirty="0"/>
          </a:p>
        </p:txBody>
      </p:sp>
      <p:sp>
        <p:nvSpPr>
          <p:cNvPr id="3" name="Content Placeholder 2">
            <a:extLst>
              <a:ext uri="{FF2B5EF4-FFF2-40B4-BE49-F238E27FC236}">
                <a16:creationId xmlns:a16="http://schemas.microsoft.com/office/drawing/2014/main" id="{D60307CB-35FA-4FEC-BC9B-9C93DC511903}"/>
              </a:ext>
            </a:extLst>
          </p:cNvPr>
          <p:cNvSpPr>
            <a:spLocks noGrp="1"/>
          </p:cNvSpPr>
          <p:nvPr>
            <p:ph idx="1"/>
          </p:nvPr>
        </p:nvSpPr>
        <p:spPr/>
        <p:txBody>
          <a:bodyPr/>
          <a:lstStyle/>
          <a:p>
            <a:r>
              <a:rPr lang="en-US" sz="4400" dirty="0" smtClean="0"/>
              <a:t>1. The Power of Deep Organizing</a:t>
            </a:r>
            <a:endParaRPr lang="en-US" sz="4400" dirty="0"/>
          </a:p>
          <a:p>
            <a:r>
              <a:rPr lang="en-US" sz="4400" dirty="0" smtClean="0"/>
              <a:t>2. Services </a:t>
            </a:r>
            <a:r>
              <a:rPr lang="en-US" sz="4400" dirty="0"/>
              <a:t>are Bad for People</a:t>
            </a:r>
          </a:p>
          <a:p>
            <a:r>
              <a:rPr lang="en-US" sz="4400" dirty="0" smtClean="0"/>
              <a:t>3. How </a:t>
            </a:r>
            <a:r>
              <a:rPr lang="en-US" sz="4400" dirty="0"/>
              <a:t>Organizations Develop Activists</a:t>
            </a:r>
          </a:p>
          <a:p>
            <a:endParaRPr lang="en-US" dirty="0"/>
          </a:p>
        </p:txBody>
      </p:sp>
      <p:pic>
        <p:nvPicPr>
          <p:cNvPr id="4" name="Picture 2" descr="Image result for puzzle">
            <a:extLst>
              <a:ext uri="{FF2B5EF4-FFF2-40B4-BE49-F238E27FC236}">
                <a16:creationId xmlns:a16="http://schemas.microsoft.com/office/drawing/2014/main" id="{C291724A-0A45-4EE8-9371-1596E23E82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192" r="29412" b="1"/>
          <a:stretch/>
        </p:blipFill>
        <p:spPr bwMode="auto">
          <a:xfrm>
            <a:off x="10026994" y="2510894"/>
            <a:ext cx="2165006" cy="3698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51564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76DD0-4CF9-43A9-B04C-912B95B5DD07}"/>
              </a:ext>
            </a:extLst>
          </p:cNvPr>
          <p:cNvSpPr>
            <a:spLocks noGrp="1"/>
          </p:cNvSpPr>
          <p:nvPr>
            <p:ph type="title"/>
          </p:nvPr>
        </p:nvSpPr>
        <p:spPr>
          <a:xfrm>
            <a:off x="7699403" y="1164131"/>
            <a:ext cx="4227934" cy="5943600"/>
          </a:xfrm>
        </p:spPr>
        <p:txBody>
          <a:bodyPr anchor="ctr">
            <a:normAutofit fontScale="90000"/>
          </a:bodyPr>
          <a:lstStyle/>
          <a:p>
            <a:pPr algn="ctr"/>
            <a:r>
              <a:rPr lang="en-US" dirty="0"/>
              <a:t>Where is the power, visibility and accountability:</a:t>
            </a:r>
            <a:br>
              <a:rPr lang="en-US" dirty="0"/>
            </a:br>
            <a:r>
              <a:rPr lang="en-US" dirty="0"/>
              <a:t/>
            </a:r>
            <a:br>
              <a:rPr lang="en-US" dirty="0"/>
            </a:br>
            <a:r>
              <a:rPr lang="en-US" dirty="0"/>
              <a:t>Affiliate?</a:t>
            </a:r>
            <a:br>
              <a:rPr lang="en-US" dirty="0"/>
            </a:br>
            <a:r>
              <a:rPr lang="en-US" dirty="0"/>
              <a:t>UniServ Staff?</a:t>
            </a:r>
            <a:br>
              <a:rPr lang="en-US" dirty="0"/>
            </a:br>
            <a:r>
              <a:rPr lang="en-US" dirty="0"/>
              <a:t>Member</a:t>
            </a:r>
            <a:r>
              <a:rPr lang="en-US" dirty="0" smtClean="0"/>
              <a:t>?</a:t>
            </a:r>
            <a:r>
              <a:rPr lang="en-US" dirty="0"/>
              <a:t/>
            </a:r>
            <a:br>
              <a:rPr lang="en-US" dirty="0"/>
            </a:br>
            <a:r>
              <a:rPr lang="en-US" dirty="0"/>
              <a:t/>
            </a:r>
            <a:br>
              <a:rPr lang="en-US" dirty="0"/>
            </a:br>
            <a:endParaRPr lang="en-US" dirty="0"/>
          </a:p>
        </p:txBody>
      </p:sp>
      <p:graphicFrame>
        <p:nvGraphicFramePr>
          <p:cNvPr id="5" name="Content Placeholder 2">
            <a:extLst>
              <a:ext uri="{FF2B5EF4-FFF2-40B4-BE49-F238E27FC236}">
                <a16:creationId xmlns:a16="http://schemas.microsoft.com/office/drawing/2014/main" id="{05D7EBF8-1862-4198-8022-1356D3DF7E24}"/>
              </a:ext>
            </a:extLst>
          </p:cNvPr>
          <p:cNvGraphicFramePr>
            <a:graphicFrameLocks noGrp="1"/>
          </p:cNvGraphicFramePr>
          <p:nvPr>
            <p:ph idx="1"/>
            <p:extLst/>
          </p:nvPr>
        </p:nvGraphicFramePr>
        <p:xfrm>
          <a:off x="633413"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59218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59CFF-53A5-43B9-9F35-7C41BFC8621C}"/>
              </a:ext>
            </a:extLst>
          </p:cNvPr>
          <p:cNvSpPr>
            <a:spLocks noGrp="1"/>
          </p:cNvSpPr>
          <p:nvPr>
            <p:ph type="title"/>
          </p:nvPr>
        </p:nvSpPr>
        <p:spPr/>
        <p:txBody>
          <a:bodyPr/>
          <a:lstStyle/>
          <a:p>
            <a:r>
              <a:rPr lang="en-US" dirty="0"/>
              <a:t>From our reading…</a:t>
            </a:r>
          </a:p>
        </p:txBody>
      </p:sp>
      <p:sp>
        <p:nvSpPr>
          <p:cNvPr id="3" name="Content Placeholder 2">
            <a:extLst>
              <a:ext uri="{FF2B5EF4-FFF2-40B4-BE49-F238E27FC236}">
                <a16:creationId xmlns:a16="http://schemas.microsoft.com/office/drawing/2014/main" id="{FF5E578F-FAAC-4AEE-BC46-C33E5A5B968E}"/>
              </a:ext>
            </a:extLst>
          </p:cNvPr>
          <p:cNvSpPr>
            <a:spLocks noGrp="1"/>
          </p:cNvSpPr>
          <p:nvPr>
            <p:ph idx="1"/>
          </p:nvPr>
        </p:nvSpPr>
        <p:spPr>
          <a:xfrm>
            <a:off x="300251" y="1596788"/>
            <a:ext cx="11450471" cy="4653887"/>
          </a:xfrm>
        </p:spPr>
        <p:txBody>
          <a:bodyPr>
            <a:normAutofit/>
          </a:bodyPr>
          <a:lstStyle/>
          <a:p>
            <a:r>
              <a:rPr lang="en-US" sz="4000" i="1" dirty="0"/>
              <a:t>“ The professional/client model is a superior versus inferior, or dominant versus submissive relationship. While well-run services have their place. they are never going to empower neighborhoods. ln fact. when analyzing communities, you'll find that the more services there are in the neighborhood, the less power that community has to control its future.” </a:t>
            </a:r>
          </a:p>
          <a:p>
            <a:pPr algn="r"/>
            <a:r>
              <a:rPr lang="en-US" sz="2800" i="1" dirty="0"/>
              <a:t>-Services are Bad for People</a:t>
            </a:r>
            <a:endParaRPr lang="en-US" sz="2800" dirty="0"/>
          </a:p>
          <a:p>
            <a:endParaRPr lang="en-US" dirty="0"/>
          </a:p>
        </p:txBody>
      </p:sp>
    </p:spTree>
    <p:extLst>
      <p:ext uri="{BB962C8B-B14F-4D97-AF65-F5344CB8AC3E}">
        <p14:creationId xmlns:p14="http://schemas.microsoft.com/office/powerpoint/2010/main" val="42825767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1821" y="3812954"/>
            <a:ext cx="6465287" cy="2448034"/>
          </a:xfrm>
        </p:spPr>
        <p:txBody>
          <a:bodyPr vert="horz" lIns="91440" tIns="45720" rIns="91440" bIns="45720" rtlCol="0" anchor="b">
            <a:normAutofit/>
          </a:bodyPr>
          <a:lstStyle/>
          <a:p>
            <a:r>
              <a:rPr lang="en-US" sz="5000" dirty="0">
                <a:solidFill>
                  <a:srgbClr val="FFFFFF"/>
                </a:solidFill>
              </a:rPr>
              <a:t>Which represents how you handle grievances?</a:t>
            </a:r>
            <a:br>
              <a:rPr lang="en-US" sz="5000" dirty="0">
                <a:solidFill>
                  <a:srgbClr val="FFFFFF"/>
                </a:solidFill>
              </a:rPr>
            </a:br>
            <a:r>
              <a:rPr lang="en-US" sz="5000" dirty="0">
                <a:solidFill>
                  <a:srgbClr val="FFFFFF"/>
                </a:solidFill>
              </a:rPr>
              <a:t>Pg. 23</a:t>
            </a:r>
          </a:p>
        </p:txBody>
      </p:sp>
      <p:pic>
        <p:nvPicPr>
          <p:cNvPr id="10242" name="Picture 2" descr="http://www.centralvendingservices.com/pics/soda/coke_machine_350x572.jpg"/>
          <p:cNvPicPr>
            <a:picLocks noChangeAspect="1" noChangeArrowheads="1"/>
          </p:cNvPicPr>
          <p:nvPr/>
        </p:nvPicPr>
        <p:blipFill rotWithShape="1">
          <a:blip r:embed="rId2">
            <a:extLst>
              <a:ext uri="{28A0092B-C50C-407E-A947-70E740481C1C}">
                <a14:useLocalDpi xmlns:a14="http://schemas.microsoft.com/office/drawing/2010/main" val="0"/>
              </a:ext>
            </a:extLst>
          </a:blip>
          <a:srcRect t="3558" r="2" b="2339"/>
          <a:stretch/>
        </p:blipFill>
        <p:spPr bwMode="auto">
          <a:xfrm>
            <a:off x="317635" y="321733"/>
            <a:ext cx="4160452" cy="6214534"/>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ce0ijuan.cloudimg.io/s/crop/875x400/https:/static.clark.com/clark-howard_110781061.jpg"/>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2" b="8894"/>
          <a:stretch/>
        </p:blipFill>
        <p:spPr bwMode="auto">
          <a:xfrm>
            <a:off x="4654296" y="299363"/>
            <a:ext cx="7217085" cy="300818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52976DD0-4CF9-43A9-B04C-912B95B5DD07}"/>
              </a:ext>
            </a:extLst>
          </p:cNvPr>
          <p:cNvSpPr txBox="1">
            <a:spLocks/>
          </p:cNvSpPr>
          <p:nvPr/>
        </p:nvSpPr>
        <p:spPr>
          <a:xfrm>
            <a:off x="4654296" y="3812953"/>
            <a:ext cx="7273041" cy="3294777"/>
          </a:xfrm>
          <a:prstGeom prst="rect">
            <a:avLst/>
          </a:prstGeom>
        </p:spPr>
        <p:txBody>
          <a:bodyPr vert="horz" lIns="91440" tIns="45720" rIns="91440" bIns="45720" rtlCol="0" anchor="ctr">
            <a:normAutofit fontScale="9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dirty="0" smtClean="0"/>
              <a:t>Are we a vending machine? </a:t>
            </a:r>
          </a:p>
          <a:p>
            <a:pPr algn="ctr"/>
            <a:endParaRPr lang="en-US" dirty="0"/>
          </a:p>
          <a:p>
            <a:pPr algn="ctr"/>
            <a:r>
              <a:rPr lang="en-US" dirty="0" smtClean="0"/>
              <a:t>Or are we a gym membership?</a:t>
            </a:r>
            <a:br>
              <a:rPr lang="en-US" dirty="0" smtClean="0"/>
            </a:br>
            <a:r>
              <a:rPr lang="en-US" dirty="0" smtClean="0"/>
              <a:t/>
            </a:r>
            <a:br>
              <a:rPr lang="en-US" dirty="0" smtClean="0"/>
            </a:br>
            <a:endParaRPr lang="en-US" dirty="0"/>
          </a:p>
        </p:txBody>
      </p:sp>
    </p:spTree>
    <p:extLst>
      <p:ext uri="{BB962C8B-B14F-4D97-AF65-F5344CB8AC3E}">
        <p14:creationId xmlns:p14="http://schemas.microsoft.com/office/powerpoint/2010/main" val="30093768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6473052" y="-298861"/>
            <a:ext cx="4606776" cy="1450757"/>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634000" y="640081"/>
            <a:ext cx="5806684"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6473052" y="1675052"/>
            <a:ext cx="5076691" cy="4194042"/>
          </a:xfrm>
        </p:spPr>
        <p:txBody>
          <a:bodyPr>
            <a:noAutofit/>
          </a:bodyPr>
          <a:lstStyle/>
          <a:p>
            <a:r>
              <a:rPr lang="en-US" sz="3200" dirty="0"/>
              <a:t>Services are about individual power and credibility </a:t>
            </a:r>
          </a:p>
          <a:p>
            <a:r>
              <a:rPr lang="en-US" sz="3200" dirty="0"/>
              <a:t>Collectivize the services you provide to build power </a:t>
            </a:r>
          </a:p>
          <a:p>
            <a:r>
              <a:rPr lang="en-US" sz="3200" dirty="0"/>
              <a:t>Identify the trusted and respected leaders and coach them</a:t>
            </a:r>
          </a:p>
          <a:p>
            <a:r>
              <a:rPr lang="en-US" sz="3200" dirty="0"/>
              <a:t>You have to let the members lead – then they grow</a:t>
            </a:r>
          </a:p>
        </p:txBody>
      </p:sp>
      <p:cxnSp>
        <p:nvCxnSpPr>
          <p:cNvPr id="5" name="Straight Connector 4">
            <a:extLst>
              <a:ext uri="{FF2B5EF4-FFF2-40B4-BE49-F238E27FC236}">
                <a16:creationId xmlns:a16="http://schemas.microsoft.com/office/drawing/2014/main" id="{F4CA7590-B849-4730-8BCF-71F29702A52D}"/>
              </a:ext>
            </a:extLst>
          </p:cNvPr>
          <p:cNvCxnSpPr>
            <a:cxnSpLocks/>
          </p:cNvCxnSpPr>
          <p:nvPr/>
        </p:nvCxnSpPr>
        <p:spPr>
          <a:xfrm flipV="1">
            <a:off x="6440684" y="1342098"/>
            <a:ext cx="4671512" cy="809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98378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56F3B-EBFA-4198-931F-2EDE49CFBB25}"/>
              </a:ext>
            </a:extLst>
          </p:cNvPr>
          <p:cNvSpPr>
            <a:spLocks noGrp="1"/>
          </p:cNvSpPr>
          <p:nvPr>
            <p:ph type="title"/>
          </p:nvPr>
        </p:nvSpPr>
        <p:spPr/>
        <p:txBody>
          <a:bodyPr/>
          <a:lstStyle/>
          <a:p>
            <a:r>
              <a:rPr lang="en-US" dirty="0" smtClean="0"/>
              <a:t>Why do we focus on a </a:t>
            </a:r>
            <a:r>
              <a:rPr lang="en-US" dirty="0" smtClean="0"/>
              <a:t>campaign model</a:t>
            </a:r>
            <a:r>
              <a:rPr lang="en-US" dirty="0" smtClean="0"/>
              <a:t>?  </a:t>
            </a:r>
            <a:endParaRPr lang="en-US" dirty="0"/>
          </a:p>
        </p:txBody>
      </p:sp>
      <p:pic>
        <p:nvPicPr>
          <p:cNvPr id="5122" name="Picture 2" descr="Image result for campaign">
            <a:extLst>
              <a:ext uri="{FF2B5EF4-FFF2-40B4-BE49-F238E27FC236}">
                <a16:creationId xmlns:a16="http://schemas.microsoft.com/office/drawing/2014/main" id="{1897E065-F22E-484E-8154-3F5A86CA527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96824" y="1402892"/>
            <a:ext cx="4491864" cy="488747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grievance">
            <a:extLst>
              <a:ext uri="{FF2B5EF4-FFF2-40B4-BE49-F238E27FC236}">
                <a16:creationId xmlns:a16="http://schemas.microsoft.com/office/drawing/2014/main" id="{AAF3989F-804F-4C4F-9F85-7A516ADC3D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1998" y="1402892"/>
            <a:ext cx="4832941" cy="4887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43913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5B65F-78F2-46C3-AEE2-B528F1E4C043}"/>
              </a:ext>
            </a:extLst>
          </p:cNvPr>
          <p:cNvSpPr>
            <a:spLocks noGrp="1"/>
          </p:cNvSpPr>
          <p:nvPr>
            <p:ph type="title" idx="4294967295"/>
          </p:nvPr>
        </p:nvSpPr>
        <p:spPr>
          <a:xfrm>
            <a:off x="5980733" y="600213"/>
            <a:ext cx="5689600" cy="774700"/>
          </a:xfrm>
        </p:spPr>
        <p:txBody>
          <a:bodyPr>
            <a:normAutofit/>
          </a:bodyPr>
          <a:lstStyle/>
          <a:p>
            <a:r>
              <a:rPr lang="en-US" dirty="0"/>
              <a:t>Grievance</a:t>
            </a:r>
          </a:p>
        </p:txBody>
      </p:sp>
      <p:sp>
        <p:nvSpPr>
          <p:cNvPr id="3" name="Content Placeholder 2">
            <a:extLst>
              <a:ext uri="{FF2B5EF4-FFF2-40B4-BE49-F238E27FC236}">
                <a16:creationId xmlns:a16="http://schemas.microsoft.com/office/drawing/2014/main" id="{FE7DFD2C-19D7-4C65-A14D-6F8F87704459}"/>
              </a:ext>
            </a:extLst>
          </p:cNvPr>
          <p:cNvSpPr>
            <a:spLocks noGrp="1"/>
          </p:cNvSpPr>
          <p:nvPr>
            <p:ph idx="4294967295"/>
          </p:nvPr>
        </p:nvSpPr>
        <p:spPr>
          <a:xfrm>
            <a:off x="5980733" y="1374913"/>
            <a:ext cx="5883275" cy="4813300"/>
          </a:xfrm>
        </p:spPr>
        <p:txBody>
          <a:bodyPr>
            <a:normAutofit/>
          </a:bodyPr>
          <a:lstStyle/>
          <a:p>
            <a:r>
              <a:rPr lang="en-US" sz="2400" dirty="0"/>
              <a:t>Who is speaking, presenting, and doing the most talking/advocacy? </a:t>
            </a:r>
          </a:p>
          <a:p>
            <a:r>
              <a:rPr lang="en-US" sz="2400" dirty="0"/>
              <a:t>Direct, Staff-led Advocacy is the lowest form of member engagement and is most often invisible. </a:t>
            </a:r>
          </a:p>
          <a:p>
            <a:r>
              <a:rPr lang="en-US" sz="2400" dirty="0"/>
              <a:t>Well- organized worksites have a positive, visible union presence and members feel that they have the collective power to solve their problems. </a:t>
            </a:r>
          </a:p>
          <a:p>
            <a:r>
              <a:rPr lang="en-US" sz="2400" dirty="0"/>
              <a:t>When the entire building comes to a grievance meeting- that is powerful! </a:t>
            </a:r>
          </a:p>
        </p:txBody>
      </p:sp>
      <p:pic>
        <p:nvPicPr>
          <p:cNvPr id="4" name="Picture 4" descr="Image result for grievance">
            <a:extLst>
              <a:ext uri="{FF2B5EF4-FFF2-40B4-BE49-F238E27FC236}">
                <a16:creationId xmlns:a16="http://schemas.microsoft.com/office/drawing/2014/main" id="{C8253AA0-09BF-48EF-9DBF-6A3901B464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3093"/>
          <a:stretch/>
        </p:blipFill>
        <p:spPr bwMode="auto">
          <a:xfrm>
            <a:off x="633999" y="640081"/>
            <a:ext cx="5027661" cy="5314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46767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E8C57-D9AC-4DCB-B4AE-DE044EEC1AA4}"/>
              </a:ext>
            </a:extLst>
          </p:cNvPr>
          <p:cNvSpPr>
            <a:spLocks noGrp="1"/>
          </p:cNvSpPr>
          <p:nvPr>
            <p:ph type="title"/>
          </p:nvPr>
        </p:nvSpPr>
        <p:spPr>
          <a:xfrm>
            <a:off x="4974771" y="634946"/>
            <a:ext cx="6574972" cy="1450757"/>
          </a:xfrm>
        </p:spPr>
        <p:txBody>
          <a:bodyPr>
            <a:normAutofit/>
          </a:bodyPr>
          <a:lstStyle/>
          <a:p>
            <a:r>
              <a:rPr lang="en-US"/>
              <a:t>Campaign</a:t>
            </a:r>
            <a:endParaRPr lang="en-US" dirty="0"/>
          </a:p>
        </p:txBody>
      </p:sp>
      <p:pic>
        <p:nvPicPr>
          <p:cNvPr id="4" name="Picture 2" descr="Image result for campaign">
            <a:extLst>
              <a:ext uri="{FF2B5EF4-FFF2-40B4-BE49-F238E27FC236}">
                <a16:creationId xmlns:a16="http://schemas.microsoft.com/office/drawing/2014/main" id="{8E2A5C16-468A-49DB-87FD-97D348C6537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75" r="6264"/>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D48BD96-BC17-4F41-9AF5-54B46A533EC6}"/>
              </a:ext>
            </a:extLst>
          </p:cNvPr>
          <p:cNvSpPr>
            <a:spLocks noGrp="1"/>
          </p:cNvSpPr>
          <p:nvPr>
            <p:ph idx="1"/>
          </p:nvPr>
        </p:nvSpPr>
        <p:spPr>
          <a:xfrm>
            <a:off x="4974770" y="2142199"/>
            <a:ext cx="6574973" cy="3939943"/>
          </a:xfrm>
        </p:spPr>
        <p:txBody>
          <a:bodyPr>
            <a:normAutofit fontScale="92500" lnSpcReduction="10000"/>
          </a:bodyPr>
          <a:lstStyle/>
          <a:p>
            <a:r>
              <a:rPr lang="en-US" sz="2400" dirty="0"/>
              <a:t>A campaign is an action plan with a beginning, middle, and end, working towards a specific demand </a:t>
            </a:r>
          </a:p>
          <a:p>
            <a:r>
              <a:rPr lang="en-US" sz="2400" dirty="0"/>
              <a:t>A campaign involves a series of escalating actions (or tactics)</a:t>
            </a:r>
          </a:p>
          <a:p>
            <a:r>
              <a:rPr lang="en-US" sz="2400" dirty="0"/>
              <a:t>A campaign creates increasing pressure on decision-makers over time by escalating the intensity and visibility of the tactics and increasing the numbers of people involved</a:t>
            </a:r>
          </a:p>
          <a:p>
            <a:r>
              <a:rPr lang="en-US" sz="2400" dirty="0"/>
              <a:t>Campaigns are a way to identify in advance the ingredients we need to win and put them together in a way that maximizes our chances of success</a:t>
            </a:r>
          </a:p>
        </p:txBody>
      </p:sp>
    </p:spTree>
    <p:extLst>
      <p:ext uri="{BB962C8B-B14F-4D97-AF65-F5344CB8AC3E}">
        <p14:creationId xmlns:p14="http://schemas.microsoft.com/office/powerpoint/2010/main" val="14174368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6473052" y="301215"/>
            <a:ext cx="4606776" cy="947180"/>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403341" y="648319"/>
            <a:ext cx="5806684"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6473052" y="1474427"/>
            <a:ext cx="5076691" cy="4942849"/>
          </a:xfrm>
        </p:spPr>
        <p:txBody>
          <a:bodyPr vert="horz" lIns="0" tIns="45720" rIns="0" bIns="45720" rtlCol="0" anchor="t">
            <a:normAutofit/>
          </a:bodyPr>
          <a:lstStyle/>
          <a:p>
            <a:pPr>
              <a:buFont typeface="Arial" panose="020F0502020204030204" pitchFamily="34" charset="0"/>
              <a:buChar char="•"/>
            </a:pPr>
            <a:r>
              <a:rPr lang="en-US" sz="3600" dirty="0"/>
              <a:t>Grievances are typically </a:t>
            </a:r>
            <a:r>
              <a:rPr lang="en-US" sz="3600" dirty="0" smtClean="0"/>
              <a:t>invisible, with private, transactional relationships</a:t>
            </a:r>
            <a:endParaRPr lang="en-US" dirty="0">
              <a:cs typeface="Calibri" panose="020F0502020204030204"/>
            </a:endParaRPr>
          </a:p>
          <a:p>
            <a:pPr>
              <a:buFont typeface="Arial" panose="020F0502020204030204" pitchFamily="34" charset="0"/>
              <a:buChar char="•"/>
            </a:pPr>
            <a:endParaRPr lang="en-US" sz="3600" dirty="0">
              <a:cs typeface="Calibri" panose="020F0502020204030204"/>
            </a:endParaRPr>
          </a:p>
          <a:p>
            <a:pPr>
              <a:buFont typeface="Arial" panose="020F0502020204030204" pitchFamily="34" charset="0"/>
              <a:buChar char="•"/>
            </a:pPr>
            <a:r>
              <a:rPr lang="en-US" sz="3600" dirty="0"/>
              <a:t>Campaigns are </a:t>
            </a:r>
            <a:r>
              <a:rPr lang="en-US" sz="3600" dirty="0" smtClean="0"/>
              <a:t>visible, with collective displays of power,  that transform member relationships with VEA.  </a:t>
            </a:r>
            <a:endParaRPr lang="en-US" sz="3600" dirty="0">
              <a:cs typeface="Calibri" panose="020F0502020204030204"/>
            </a:endParaRPr>
          </a:p>
        </p:txBody>
      </p:sp>
    </p:spTree>
    <p:extLst>
      <p:ext uri="{BB962C8B-B14F-4D97-AF65-F5344CB8AC3E}">
        <p14:creationId xmlns:p14="http://schemas.microsoft.com/office/powerpoint/2010/main" val="575463216"/>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2229</TotalTime>
  <Words>789</Words>
  <Application>Microsoft Office PowerPoint</Application>
  <PresentationFormat>Widescreen</PresentationFormat>
  <Paragraphs>108</Paragraphs>
  <Slides>24</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Calibri Light</vt:lpstr>
      <vt:lpstr>Retrospect</vt:lpstr>
      <vt:lpstr>VEA Organizing 2 Bargain </vt:lpstr>
      <vt:lpstr>Chat Window Entry Activity</vt:lpstr>
      <vt:lpstr>Module 1 Your Locals and the Campaign</vt:lpstr>
      <vt:lpstr>Module Agenda Overview </vt:lpstr>
      <vt:lpstr>Community Agreements</vt:lpstr>
      <vt:lpstr>Meet  the Team</vt:lpstr>
      <vt:lpstr>Core Value</vt:lpstr>
      <vt:lpstr>Why Core Values? </vt:lpstr>
      <vt:lpstr>Katie and Todd </vt:lpstr>
      <vt:lpstr>Organizing 2 Bargain Campaign Plan</vt:lpstr>
      <vt:lpstr>Tiers of Readiness to Bargain </vt:lpstr>
      <vt:lpstr>Breakout Time – 30 Minutes</vt:lpstr>
      <vt:lpstr>Debrief </vt:lpstr>
      <vt:lpstr>Pre- Meeting Reading Roundup</vt:lpstr>
      <vt:lpstr>Breakout – 15 Minutes</vt:lpstr>
      <vt:lpstr>Debrief</vt:lpstr>
      <vt:lpstr>Where is the power, visibility and accountability:  Affiliate? UniServ Staff? Member?  </vt:lpstr>
      <vt:lpstr>From our reading…</vt:lpstr>
      <vt:lpstr>Which represents how you handle grievances? Pg. 23</vt:lpstr>
      <vt:lpstr>Key Points</vt:lpstr>
      <vt:lpstr>Why do we focus on a campaign model?  </vt:lpstr>
      <vt:lpstr>Grievance</vt:lpstr>
      <vt:lpstr>Campaign</vt:lpstr>
      <vt:lpstr>Key Points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UniServ Foundations Mississippi</dc:title>
  <dc:creator>Ellen Holmes</dc:creator>
  <cp:lastModifiedBy>Holmes, Ellen [NEA]</cp:lastModifiedBy>
  <cp:revision>69</cp:revision>
  <dcterms:created xsi:type="dcterms:W3CDTF">2019-04-11T13:43:21Z</dcterms:created>
  <dcterms:modified xsi:type="dcterms:W3CDTF">2020-11-24T22:50:01Z</dcterms:modified>
</cp:coreProperties>
</file>