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38"/>
  </p:notesMasterIdLst>
  <p:sldIdLst>
    <p:sldId id="1546" r:id="rId2"/>
    <p:sldId id="1547" r:id="rId3"/>
    <p:sldId id="1548" r:id="rId4"/>
    <p:sldId id="1549" r:id="rId5"/>
    <p:sldId id="1550" r:id="rId6"/>
    <p:sldId id="1551" r:id="rId7"/>
    <p:sldId id="1552" r:id="rId8"/>
    <p:sldId id="1553" r:id="rId9"/>
    <p:sldId id="1554" r:id="rId10"/>
    <p:sldId id="1555" r:id="rId11"/>
    <p:sldId id="1556" r:id="rId12"/>
    <p:sldId id="1557" r:id="rId13"/>
    <p:sldId id="1558" r:id="rId14"/>
    <p:sldId id="1559" r:id="rId15"/>
    <p:sldId id="1560" r:id="rId16"/>
    <p:sldId id="1561" r:id="rId17"/>
    <p:sldId id="1580" r:id="rId18"/>
    <p:sldId id="1562" r:id="rId19"/>
    <p:sldId id="1563" r:id="rId20"/>
    <p:sldId id="1564" r:id="rId21"/>
    <p:sldId id="1565" r:id="rId22"/>
    <p:sldId id="1566" r:id="rId23"/>
    <p:sldId id="1578" r:id="rId24"/>
    <p:sldId id="1567" r:id="rId25"/>
    <p:sldId id="1568" r:id="rId26"/>
    <p:sldId id="1569" r:id="rId27"/>
    <p:sldId id="1570" r:id="rId28"/>
    <p:sldId id="1571" r:id="rId29"/>
    <p:sldId id="1572" r:id="rId30"/>
    <p:sldId id="1573" r:id="rId31"/>
    <p:sldId id="1574" r:id="rId32"/>
    <p:sldId id="1575" r:id="rId33"/>
    <p:sldId id="1576" r:id="rId34"/>
    <p:sldId id="1581" r:id="rId35"/>
    <p:sldId id="1579" r:id="rId36"/>
    <p:sldId id="1577"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5778" autoAdjust="0"/>
    <p:restoredTop sz="93519" autoAdjust="0"/>
  </p:normalViewPr>
  <p:slideViewPr>
    <p:cSldViewPr snapToGrid="0">
      <p:cViewPr varScale="1">
        <p:scale>
          <a:sx n="48" d="100"/>
          <a:sy n="48" d="100"/>
        </p:scale>
        <p:origin x="24" y="1292"/>
      </p:cViewPr>
      <p:guideLst/>
    </p:cSldViewPr>
  </p:slideViewPr>
  <p:outlineViewPr>
    <p:cViewPr>
      <p:scale>
        <a:sx n="33" d="100"/>
        <a:sy n="33" d="100"/>
      </p:scale>
      <p:origin x="0" y="-36848"/>
    </p:cViewPr>
  </p:outlin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EB8B59-ED24-4899-A5AB-97D22C8D2727}" type="doc">
      <dgm:prSet loTypeId="urn:microsoft.com/office/officeart/2005/8/layout/list1" loCatId="list" qsTypeId="urn:microsoft.com/office/officeart/2005/8/quickstyle/simple1" qsCatId="simple" csTypeId="urn:microsoft.com/office/officeart/2005/8/colors/colorful2" csCatId="colorful"/>
      <dgm:spPr/>
      <dgm:t>
        <a:bodyPr/>
        <a:lstStyle/>
        <a:p>
          <a:endParaRPr lang="en-US"/>
        </a:p>
      </dgm:t>
    </dgm:pt>
    <dgm:pt modelId="{0ED6335B-4EF4-4A55-818C-0E1A5D6826A8}">
      <dgm:prSet/>
      <dgm:spPr/>
      <dgm:t>
        <a:bodyPr/>
        <a:lstStyle/>
        <a:p>
          <a:r>
            <a:rPr lang="en-US"/>
            <a:t>Service</a:t>
          </a:r>
        </a:p>
      </dgm:t>
    </dgm:pt>
    <dgm:pt modelId="{096E2620-9005-4A43-B649-4C547568FEBA}" type="parTrans" cxnId="{B0A0941E-8A85-406A-A771-812F0B83552A}">
      <dgm:prSet/>
      <dgm:spPr/>
      <dgm:t>
        <a:bodyPr/>
        <a:lstStyle/>
        <a:p>
          <a:endParaRPr lang="en-US"/>
        </a:p>
      </dgm:t>
    </dgm:pt>
    <dgm:pt modelId="{64892559-26EA-41EF-BB10-BD57BBE73499}" type="sibTrans" cxnId="{B0A0941E-8A85-406A-A771-812F0B83552A}">
      <dgm:prSet/>
      <dgm:spPr/>
      <dgm:t>
        <a:bodyPr/>
        <a:lstStyle/>
        <a:p>
          <a:endParaRPr lang="en-US"/>
        </a:p>
      </dgm:t>
    </dgm:pt>
    <dgm:pt modelId="{B1BA895D-6138-4D93-8518-EAD3675724BE}">
      <dgm:prSet/>
      <dgm:spPr/>
      <dgm:t>
        <a:bodyPr/>
        <a:lstStyle/>
        <a:p>
          <a:r>
            <a:rPr lang="en-US"/>
            <a:t>Organizing</a:t>
          </a:r>
        </a:p>
      </dgm:t>
    </dgm:pt>
    <dgm:pt modelId="{22DD7B96-F730-4565-9A95-AD4FD0955549}" type="parTrans" cxnId="{294329B3-CACB-4A76-99AB-5B73622AEF70}">
      <dgm:prSet/>
      <dgm:spPr/>
      <dgm:t>
        <a:bodyPr/>
        <a:lstStyle/>
        <a:p>
          <a:endParaRPr lang="en-US"/>
        </a:p>
      </dgm:t>
    </dgm:pt>
    <dgm:pt modelId="{C7C7985E-C6FE-4886-8E34-53A5FA205E65}" type="sibTrans" cxnId="{294329B3-CACB-4A76-99AB-5B73622AEF70}">
      <dgm:prSet/>
      <dgm:spPr/>
      <dgm:t>
        <a:bodyPr/>
        <a:lstStyle/>
        <a:p>
          <a:endParaRPr lang="en-US"/>
        </a:p>
      </dgm:t>
    </dgm:pt>
    <dgm:pt modelId="{485EC49C-50B8-4436-8576-69E4C9D186C1}" type="pres">
      <dgm:prSet presAssocID="{8FEB8B59-ED24-4899-A5AB-97D22C8D2727}" presName="linear" presStyleCnt="0">
        <dgm:presLayoutVars>
          <dgm:dir/>
          <dgm:animLvl val="lvl"/>
          <dgm:resizeHandles val="exact"/>
        </dgm:presLayoutVars>
      </dgm:prSet>
      <dgm:spPr/>
      <dgm:t>
        <a:bodyPr/>
        <a:lstStyle/>
        <a:p>
          <a:endParaRPr lang="en-US"/>
        </a:p>
      </dgm:t>
    </dgm:pt>
    <dgm:pt modelId="{301B1134-3A48-47D9-812A-0A572943C56D}" type="pres">
      <dgm:prSet presAssocID="{0ED6335B-4EF4-4A55-818C-0E1A5D6826A8}" presName="parentLin" presStyleCnt="0"/>
      <dgm:spPr/>
    </dgm:pt>
    <dgm:pt modelId="{CEE323E2-AA85-4D6D-B42A-54CFE0BD95D3}" type="pres">
      <dgm:prSet presAssocID="{0ED6335B-4EF4-4A55-818C-0E1A5D6826A8}" presName="parentLeftMargin" presStyleLbl="node1" presStyleIdx="0" presStyleCnt="2"/>
      <dgm:spPr/>
      <dgm:t>
        <a:bodyPr/>
        <a:lstStyle/>
        <a:p>
          <a:endParaRPr lang="en-US"/>
        </a:p>
      </dgm:t>
    </dgm:pt>
    <dgm:pt modelId="{F9C0E1C4-BC24-493B-AEA1-C4D197D4880D}" type="pres">
      <dgm:prSet presAssocID="{0ED6335B-4EF4-4A55-818C-0E1A5D6826A8}" presName="parentText" presStyleLbl="node1" presStyleIdx="0" presStyleCnt="2">
        <dgm:presLayoutVars>
          <dgm:chMax val="0"/>
          <dgm:bulletEnabled val="1"/>
        </dgm:presLayoutVars>
      </dgm:prSet>
      <dgm:spPr/>
      <dgm:t>
        <a:bodyPr/>
        <a:lstStyle/>
        <a:p>
          <a:endParaRPr lang="en-US"/>
        </a:p>
      </dgm:t>
    </dgm:pt>
    <dgm:pt modelId="{C25FFB2E-82F5-49E0-B22F-8C759714FAD3}" type="pres">
      <dgm:prSet presAssocID="{0ED6335B-4EF4-4A55-818C-0E1A5D6826A8}" presName="negativeSpace" presStyleCnt="0"/>
      <dgm:spPr/>
    </dgm:pt>
    <dgm:pt modelId="{539C84F3-0C82-496B-9C86-C1FC68DEC7F6}" type="pres">
      <dgm:prSet presAssocID="{0ED6335B-4EF4-4A55-818C-0E1A5D6826A8}" presName="childText" presStyleLbl="conFgAcc1" presStyleIdx="0" presStyleCnt="2">
        <dgm:presLayoutVars>
          <dgm:bulletEnabled val="1"/>
        </dgm:presLayoutVars>
      </dgm:prSet>
      <dgm:spPr/>
    </dgm:pt>
    <dgm:pt modelId="{B35A073B-0517-4722-B784-1DCE81C7AF75}" type="pres">
      <dgm:prSet presAssocID="{64892559-26EA-41EF-BB10-BD57BBE73499}" presName="spaceBetweenRectangles" presStyleCnt="0"/>
      <dgm:spPr/>
    </dgm:pt>
    <dgm:pt modelId="{6C173440-551E-4403-B3F6-929C9F89C89A}" type="pres">
      <dgm:prSet presAssocID="{B1BA895D-6138-4D93-8518-EAD3675724BE}" presName="parentLin" presStyleCnt="0"/>
      <dgm:spPr/>
    </dgm:pt>
    <dgm:pt modelId="{555F3F15-A089-4C8B-A764-03E15B483EE1}" type="pres">
      <dgm:prSet presAssocID="{B1BA895D-6138-4D93-8518-EAD3675724BE}" presName="parentLeftMargin" presStyleLbl="node1" presStyleIdx="0" presStyleCnt="2"/>
      <dgm:spPr/>
      <dgm:t>
        <a:bodyPr/>
        <a:lstStyle/>
        <a:p>
          <a:endParaRPr lang="en-US"/>
        </a:p>
      </dgm:t>
    </dgm:pt>
    <dgm:pt modelId="{77D7F8F2-D6D7-445D-932B-691EDB24B408}" type="pres">
      <dgm:prSet presAssocID="{B1BA895D-6138-4D93-8518-EAD3675724BE}" presName="parentText" presStyleLbl="node1" presStyleIdx="1" presStyleCnt="2">
        <dgm:presLayoutVars>
          <dgm:chMax val="0"/>
          <dgm:bulletEnabled val="1"/>
        </dgm:presLayoutVars>
      </dgm:prSet>
      <dgm:spPr/>
      <dgm:t>
        <a:bodyPr/>
        <a:lstStyle/>
        <a:p>
          <a:endParaRPr lang="en-US"/>
        </a:p>
      </dgm:t>
    </dgm:pt>
    <dgm:pt modelId="{DBEA5C3C-AD28-4783-BA78-EA9BDB72AE70}" type="pres">
      <dgm:prSet presAssocID="{B1BA895D-6138-4D93-8518-EAD3675724BE}" presName="negativeSpace" presStyleCnt="0"/>
      <dgm:spPr/>
    </dgm:pt>
    <dgm:pt modelId="{9562FEF5-0BD3-4FCA-A477-AEA9A7D41BE4}" type="pres">
      <dgm:prSet presAssocID="{B1BA895D-6138-4D93-8518-EAD3675724BE}" presName="childText" presStyleLbl="conFgAcc1" presStyleIdx="1" presStyleCnt="2">
        <dgm:presLayoutVars>
          <dgm:bulletEnabled val="1"/>
        </dgm:presLayoutVars>
      </dgm:prSet>
      <dgm:spPr/>
    </dgm:pt>
  </dgm:ptLst>
  <dgm:cxnLst>
    <dgm:cxn modelId="{25BE23D2-B0C1-497D-B18C-8E49ECB1D5AA}" type="presOf" srcId="{0ED6335B-4EF4-4A55-818C-0E1A5D6826A8}" destId="{CEE323E2-AA85-4D6D-B42A-54CFE0BD95D3}" srcOrd="0" destOrd="0" presId="urn:microsoft.com/office/officeart/2005/8/layout/list1"/>
    <dgm:cxn modelId="{D1FCCADE-70AA-458A-AF47-80DF4BBBFC43}" type="presOf" srcId="{8FEB8B59-ED24-4899-A5AB-97D22C8D2727}" destId="{485EC49C-50B8-4436-8576-69E4C9D186C1}" srcOrd="0" destOrd="0" presId="urn:microsoft.com/office/officeart/2005/8/layout/list1"/>
    <dgm:cxn modelId="{753506EC-7DD7-4C19-9EE3-E8EC52B7F94A}" type="presOf" srcId="{0ED6335B-4EF4-4A55-818C-0E1A5D6826A8}" destId="{F9C0E1C4-BC24-493B-AEA1-C4D197D4880D}" srcOrd="1" destOrd="0" presId="urn:microsoft.com/office/officeart/2005/8/layout/list1"/>
    <dgm:cxn modelId="{61AB6D9E-0174-478C-99F8-268C4826C656}" type="presOf" srcId="{B1BA895D-6138-4D93-8518-EAD3675724BE}" destId="{555F3F15-A089-4C8B-A764-03E15B483EE1}" srcOrd="0" destOrd="0" presId="urn:microsoft.com/office/officeart/2005/8/layout/list1"/>
    <dgm:cxn modelId="{481436C8-7236-45E9-A031-CA4A889DC596}" type="presOf" srcId="{B1BA895D-6138-4D93-8518-EAD3675724BE}" destId="{77D7F8F2-D6D7-445D-932B-691EDB24B408}" srcOrd="1" destOrd="0" presId="urn:microsoft.com/office/officeart/2005/8/layout/list1"/>
    <dgm:cxn modelId="{294329B3-CACB-4A76-99AB-5B73622AEF70}" srcId="{8FEB8B59-ED24-4899-A5AB-97D22C8D2727}" destId="{B1BA895D-6138-4D93-8518-EAD3675724BE}" srcOrd="1" destOrd="0" parTransId="{22DD7B96-F730-4565-9A95-AD4FD0955549}" sibTransId="{C7C7985E-C6FE-4886-8E34-53A5FA205E65}"/>
    <dgm:cxn modelId="{B0A0941E-8A85-406A-A771-812F0B83552A}" srcId="{8FEB8B59-ED24-4899-A5AB-97D22C8D2727}" destId="{0ED6335B-4EF4-4A55-818C-0E1A5D6826A8}" srcOrd="0" destOrd="0" parTransId="{096E2620-9005-4A43-B649-4C547568FEBA}" sibTransId="{64892559-26EA-41EF-BB10-BD57BBE73499}"/>
    <dgm:cxn modelId="{95ACC0BB-6806-4FB9-9F1C-8BB4F220DD56}" type="presParOf" srcId="{485EC49C-50B8-4436-8576-69E4C9D186C1}" destId="{301B1134-3A48-47D9-812A-0A572943C56D}" srcOrd="0" destOrd="0" presId="urn:microsoft.com/office/officeart/2005/8/layout/list1"/>
    <dgm:cxn modelId="{D7ABBE8E-A492-48EA-A6BA-2E38D8F54B22}" type="presParOf" srcId="{301B1134-3A48-47D9-812A-0A572943C56D}" destId="{CEE323E2-AA85-4D6D-B42A-54CFE0BD95D3}" srcOrd="0" destOrd="0" presId="urn:microsoft.com/office/officeart/2005/8/layout/list1"/>
    <dgm:cxn modelId="{ADC0E820-67BB-4909-9E66-2979CE0BC203}" type="presParOf" srcId="{301B1134-3A48-47D9-812A-0A572943C56D}" destId="{F9C0E1C4-BC24-493B-AEA1-C4D197D4880D}" srcOrd="1" destOrd="0" presId="urn:microsoft.com/office/officeart/2005/8/layout/list1"/>
    <dgm:cxn modelId="{A8447874-EAD3-431C-8093-16FA17CDFBAC}" type="presParOf" srcId="{485EC49C-50B8-4436-8576-69E4C9D186C1}" destId="{C25FFB2E-82F5-49E0-B22F-8C759714FAD3}" srcOrd="1" destOrd="0" presId="urn:microsoft.com/office/officeart/2005/8/layout/list1"/>
    <dgm:cxn modelId="{0596FF91-6BC8-4000-8C26-C6AA22AA0BE6}" type="presParOf" srcId="{485EC49C-50B8-4436-8576-69E4C9D186C1}" destId="{539C84F3-0C82-496B-9C86-C1FC68DEC7F6}" srcOrd="2" destOrd="0" presId="urn:microsoft.com/office/officeart/2005/8/layout/list1"/>
    <dgm:cxn modelId="{5C50B60D-1545-4065-B1B5-5A47EF3BB240}" type="presParOf" srcId="{485EC49C-50B8-4436-8576-69E4C9D186C1}" destId="{B35A073B-0517-4722-B784-1DCE81C7AF75}" srcOrd="3" destOrd="0" presId="urn:microsoft.com/office/officeart/2005/8/layout/list1"/>
    <dgm:cxn modelId="{D6A69864-E5E0-4B90-A2A2-20FEF333DE8F}" type="presParOf" srcId="{485EC49C-50B8-4436-8576-69E4C9D186C1}" destId="{6C173440-551E-4403-B3F6-929C9F89C89A}" srcOrd="4" destOrd="0" presId="urn:microsoft.com/office/officeart/2005/8/layout/list1"/>
    <dgm:cxn modelId="{DD01BA35-024B-4DF1-B3E6-F29F86E2F18F}" type="presParOf" srcId="{6C173440-551E-4403-B3F6-929C9F89C89A}" destId="{555F3F15-A089-4C8B-A764-03E15B483EE1}" srcOrd="0" destOrd="0" presId="urn:microsoft.com/office/officeart/2005/8/layout/list1"/>
    <dgm:cxn modelId="{608B2DE2-B688-482D-A09B-33A1772FB536}" type="presParOf" srcId="{6C173440-551E-4403-B3F6-929C9F89C89A}" destId="{77D7F8F2-D6D7-445D-932B-691EDB24B408}" srcOrd="1" destOrd="0" presId="urn:microsoft.com/office/officeart/2005/8/layout/list1"/>
    <dgm:cxn modelId="{32B96F34-05C7-4C98-8AF7-600772D641C4}" type="presParOf" srcId="{485EC49C-50B8-4436-8576-69E4C9D186C1}" destId="{DBEA5C3C-AD28-4783-BA78-EA9BDB72AE70}" srcOrd="5" destOrd="0" presId="urn:microsoft.com/office/officeart/2005/8/layout/list1"/>
    <dgm:cxn modelId="{3A612246-9FE7-4933-BA1E-374C8081F19E}" type="presParOf" srcId="{485EC49C-50B8-4436-8576-69E4C9D186C1}" destId="{9562FEF5-0BD3-4FCA-A477-AEA9A7D41BE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9C84F3-0C82-496B-9C86-C1FC68DEC7F6}">
      <dsp:nvSpPr>
        <dsp:cNvPr id="0" name=""/>
        <dsp:cNvSpPr/>
      </dsp:nvSpPr>
      <dsp:spPr>
        <a:xfrm>
          <a:off x="0" y="879612"/>
          <a:ext cx="6910387" cy="1486800"/>
        </a:xfrm>
        <a:prstGeom prst="rect">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C0E1C4-BC24-493B-AEA1-C4D197D4880D}">
      <dsp:nvSpPr>
        <dsp:cNvPr id="0" name=""/>
        <dsp:cNvSpPr/>
      </dsp:nvSpPr>
      <dsp:spPr>
        <a:xfrm>
          <a:off x="345519" y="8772"/>
          <a:ext cx="4837270" cy="174168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37" tIns="0" rIns="182837" bIns="0" numCol="1" spcCol="1270" anchor="ctr" anchorCtr="0">
          <a:noAutofit/>
        </a:bodyPr>
        <a:lstStyle/>
        <a:p>
          <a:pPr lvl="0" algn="l" defTabSz="2622550">
            <a:lnSpc>
              <a:spcPct val="90000"/>
            </a:lnSpc>
            <a:spcBef>
              <a:spcPct val="0"/>
            </a:spcBef>
            <a:spcAft>
              <a:spcPct val="35000"/>
            </a:spcAft>
          </a:pPr>
          <a:r>
            <a:rPr lang="en-US" sz="5900" kern="1200"/>
            <a:t>Service</a:t>
          </a:r>
        </a:p>
      </dsp:txBody>
      <dsp:txXfrm>
        <a:off x="430541" y="93794"/>
        <a:ext cx="4667226" cy="1571636"/>
      </dsp:txXfrm>
    </dsp:sp>
    <dsp:sp modelId="{9562FEF5-0BD3-4FCA-A477-AEA9A7D41BE4}">
      <dsp:nvSpPr>
        <dsp:cNvPr id="0" name=""/>
        <dsp:cNvSpPr/>
      </dsp:nvSpPr>
      <dsp:spPr>
        <a:xfrm>
          <a:off x="0" y="3555852"/>
          <a:ext cx="6910387" cy="1486800"/>
        </a:xfrm>
        <a:prstGeom prst="rect">
          <a:avLst/>
        </a:prstGeom>
        <a:solidFill>
          <a:schemeClr val="lt1">
            <a:alpha val="90000"/>
            <a:hueOff val="0"/>
            <a:satOff val="0"/>
            <a:lumOff val="0"/>
            <a:alphaOff val="0"/>
          </a:schemeClr>
        </a:solidFill>
        <a:ln w="15875" cap="flat" cmpd="sng" algn="ctr">
          <a:solidFill>
            <a:schemeClr val="accent2">
              <a:hueOff val="-1331824"/>
              <a:satOff val="-586"/>
              <a:lumOff val="1569"/>
              <a:alphaOff val="0"/>
            </a:schemeClr>
          </a:solidFill>
          <a:prstDash val="solid"/>
        </a:ln>
        <a:effectLst/>
      </dsp:spPr>
      <dsp:style>
        <a:lnRef idx="2">
          <a:scrgbClr r="0" g="0" b="0"/>
        </a:lnRef>
        <a:fillRef idx="1">
          <a:scrgbClr r="0" g="0" b="0"/>
        </a:fillRef>
        <a:effectRef idx="0">
          <a:scrgbClr r="0" g="0" b="0"/>
        </a:effectRef>
        <a:fontRef idx="minor"/>
      </dsp:style>
    </dsp:sp>
    <dsp:sp modelId="{77D7F8F2-D6D7-445D-932B-691EDB24B408}">
      <dsp:nvSpPr>
        <dsp:cNvPr id="0" name=""/>
        <dsp:cNvSpPr/>
      </dsp:nvSpPr>
      <dsp:spPr>
        <a:xfrm>
          <a:off x="345519" y="2685012"/>
          <a:ext cx="4837270" cy="1741680"/>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37" tIns="0" rIns="182837" bIns="0" numCol="1" spcCol="1270" anchor="ctr" anchorCtr="0">
          <a:noAutofit/>
        </a:bodyPr>
        <a:lstStyle/>
        <a:p>
          <a:pPr lvl="0" algn="l" defTabSz="2622550">
            <a:lnSpc>
              <a:spcPct val="90000"/>
            </a:lnSpc>
            <a:spcBef>
              <a:spcPct val="0"/>
            </a:spcBef>
            <a:spcAft>
              <a:spcPct val="35000"/>
            </a:spcAft>
          </a:pPr>
          <a:r>
            <a:rPr lang="en-US" sz="5900" kern="1200"/>
            <a:t>Organizing</a:t>
          </a:r>
        </a:p>
      </dsp:txBody>
      <dsp:txXfrm>
        <a:off x="430541" y="2770034"/>
        <a:ext cx="4667226" cy="157163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5177B1-582D-48D9-93DD-44A5CAE750B2}" type="datetimeFigureOut">
              <a:rPr lang="en-US" smtClean="0"/>
              <a:t>11/26/2020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9DA763-8D56-48F7-A1A9-3B4AE30C1F04}" type="slidenum">
              <a:rPr lang="en-US" smtClean="0"/>
              <a:t>‹#›</a:t>
            </a:fld>
            <a:endParaRPr lang="en-US"/>
          </a:p>
        </p:txBody>
      </p:sp>
    </p:spTree>
    <p:extLst>
      <p:ext uri="{BB962C8B-B14F-4D97-AF65-F5344CB8AC3E}">
        <p14:creationId xmlns:p14="http://schemas.microsoft.com/office/powerpoint/2010/main" val="2757897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3618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M</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0956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3</a:t>
            </a:fld>
            <a:endParaRPr lang="en-US" dirty="0"/>
          </a:p>
        </p:txBody>
      </p:sp>
    </p:spTree>
    <p:extLst>
      <p:ext uri="{BB962C8B-B14F-4D97-AF65-F5344CB8AC3E}">
        <p14:creationId xmlns:p14="http://schemas.microsoft.com/office/powerpoint/2010/main" val="27283761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Ben</a:t>
            </a:r>
          </a:p>
        </p:txBody>
      </p:sp>
      <p:sp>
        <p:nvSpPr>
          <p:cNvPr id="4" name="Slide Number Placeholder 3"/>
          <p:cNvSpPr>
            <a:spLocks noGrp="1"/>
          </p:cNvSpPr>
          <p:nvPr>
            <p:ph type="sldNum" sz="quarter" idx="5"/>
          </p:nvPr>
        </p:nvSpPr>
        <p:spPr/>
        <p:txBody>
          <a:bodyPr/>
          <a:lstStyle/>
          <a:p>
            <a:fld id="{979DA763-8D56-48F7-A1A9-3B4AE30C1F04}" type="slidenum">
              <a:rPr lang="en-US" smtClean="0"/>
              <a:t>4</a:t>
            </a:fld>
            <a:endParaRPr lang="en-US"/>
          </a:p>
        </p:txBody>
      </p:sp>
    </p:spTree>
    <p:extLst>
      <p:ext uri="{BB962C8B-B14F-4D97-AF65-F5344CB8AC3E}">
        <p14:creationId xmlns:p14="http://schemas.microsoft.com/office/powerpoint/2010/main" val="388442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A167D0-ABD8-2146-B398-F4CEC802515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73745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t>Ellen</a:t>
            </a:r>
          </a:p>
          <a:p>
            <a:r>
              <a:rPr lang="en-US" altLang="en-US" dirty="0"/>
              <a:t>As a leader you need to cultivate a compelling why for asking people to join you</a:t>
            </a:r>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55650" indent="-290513">
              <a:defRPr>
                <a:solidFill>
                  <a:schemeClr val="tx1"/>
                </a:solidFill>
                <a:latin typeface="Arial" panose="020B0604020202020204" pitchFamily="34" charset="0"/>
                <a:cs typeface="Arial" panose="020B0604020202020204" pitchFamily="34" charset="0"/>
              </a:defRPr>
            </a:lvl2pPr>
            <a:lvl3pPr marL="1163638" indent="-231775">
              <a:defRPr>
                <a:solidFill>
                  <a:schemeClr val="tx1"/>
                </a:solidFill>
                <a:latin typeface="Arial" panose="020B0604020202020204" pitchFamily="34" charset="0"/>
                <a:cs typeface="Arial" panose="020B0604020202020204" pitchFamily="34" charset="0"/>
              </a:defRPr>
            </a:lvl3pPr>
            <a:lvl4pPr marL="1630363" indent="-231775">
              <a:defRPr>
                <a:solidFill>
                  <a:schemeClr val="tx1"/>
                </a:solidFill>
                <a:latin typeface="Arial" panose="020B0604020202020204" pitchFamily="34" charset="0"/>
                <a:cs typeface="Arial" panose="020B0604020202020204" pitchFamily="34" charset="0"/>
              </a:defRPr>
            </a:lvl4pPr>
            <a:lvl5pPr marL="2095500" indent="-231775">
              <a:defRPr>
                <a:solidFill>
                  <a:schemeClr val="tx1"/>
                </a:solidFill>
                <a:latin typeface="Arial" panose="020B0604020202020204" pitchFamily="34" charset="0"/>
                <a:cs typeface="Arial" panose="020B0604020202020204" pitchFamily="34" charset="0"/>
              </a:defRPr>
            </a:lvl5pPr>
            <a:lvl6pPr marL="25527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099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671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24300" indent="-2317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D0CCC5B-C33D-4F16-951C-E241DB8083FF}" type="slidenum">
              <a:rPr lang="en-US" altLang="en-US" smtClean="0"/>
              <a:pPr/>
              <a:t>6</a:t>
            </a:fld>
            <a:endParaRPr lang="en-US" altLang="en-US"/>
          </a:p>
        </p:txBody>
      </p:sp>
    </p:spTree>
    <p:extLst>
      <p:ext uri="{BB962C8B-B14F-4D97-AF65-F5344CB8AC3E}">
        <p14:creationId xmlns:p14="http://schemas.microsoft.com/office/powerpoint/2010/main" val="36825202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Stories have</a:t>
            </a:r>
            <a:r>
              <a:rPr lang="en-US" baseline="0" dirty="0"/>
              <a:t> the power to move us from stagnation to motivation</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CA167D0-ABD8-2146-B398-F4CEC8025155}"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872869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445BC7F-458E-45F7-A6B4-7C108DDEA11B}" type="slidenum">
              <a:rPr lang="en-US" smtClean="0"/>
              <a:t>9</a:t>
            </a:fld>
            <a:endParaRPr lang="en-US"/>
          </a:p>
        </p:txBody>
      </p:sp>
    </p:spTree>
    <p:extLst>
      <p:ext uri="{BB962C8B-B14F-4D97-AF65-F5344CB8AC3E}">
        <p14:creationId xmlns:p14="http://schemas.microsoft.com/office/powerpoint/2010/main" val="35903314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Heidi</a:t>
            </a:r>
          </a:p>
        </p:txBody>
      </p:sp>
      <p:sp>
        <p:nvSpPr>
          <p:cNvPr id="4" name="Slide Number Placeholder 3"/>
          <p:cNvSpPr>
            <a:spLocks noGrp="1"/>
          </p:cNvSpPr>
          <p:nvPr>
            <p:ph type="sldNum" sz="quarter" idx="5"/>
          </p:nvPr>
        </p:nvSpPr>
        <p:spPr/>
        <p:txBody>
          <a:bodyPr/>
          <a:lstStyle/>
          <a:p>
            <a:fld id="{979DA763-8D56-48F7-A1A9-3B4AE30C1F04}" type="slidenum">
              <a:rPr lang="en-US" smtClean="0"/>
              <a:t>15</a:t>
            </a:fld>
            <a:endParaRPr lang="en-US"/>
          </a:p>
        </p:txBody>
      </p:sp>
    </p:spTree>
    <p:extLst>
      <p:ext uri="{BB962C8B-B14F-4D97-AF65-F5344CB8AC3E}">
        <p14:creationId xmlns:p14="http://schemas.microsoft.com/office/powerpoint/2010/main" val="9557542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Ellen</a:t>
            </a:r>
          </a:p>
          <a:p>
            <a:r>
              <a:rPr lang="en-US" sz="1200" kern="1200" dirty="0">
                <a:solidFill>
                  <a:schemeClr val="tx1"/>
                </a:solidFill>
                <a:effectLst/>
                <a:latin typeface="+mn-lt"/>
                <a:ea typeface="+mn-ea"/>
                <a:cs typeface="+mn-cs"/>
              </a:rPr>
              <a:t>Strategic Framework</a:t>
            </a:r>
          </a:p>
          <a:p>
            <a:pPr lvl="0"/>
            <a:r>
              <a:rPr lang="en-US" sz="1200" kern="1200" dirty="0">
                <a:solidFill>
                  <a:schemeClr val="tx1"/>
                </a:solidFill>
                <a:effectLst/>
                <a:latin typeface="+mn-lt"/>
                <a:ea typeface="+mn-ea"/>
                <a:cs typeface="+mn-cs"/>
              </a:rPr>
              <a:t>To achieve our mission, and realize our vision of a great public school for every student, we, the NEA, will grow and strengthen our Association and promote quality public education by:</a:t>
            </a:r>
            <a:r>
              <a:rPr lang="en-US" dirty="0">
                <a:effectLst/>
              </a:rPr>
              <a:t> </a:t>
            </a:r>
            <a:r>
              <a:rPr lang="en-US" sz="1200" b="1" kern="1200" dirty="0">
                <a:solidFill>
                  <a:schemeClr val="tx1"/>
                </a:solidFill>
                <a:effectLst/>
                <a:latin typeface="+mn-lt"/>
                <a:ea typeface="+mn-ea"/>
                <a:cs typeface="+mn-cs"/>
              </a:rPr>
              <a:t>advancing opportunities</a:t>
            </a:r>
            <a:r>
              <a:rPr lang="en-US" sz="1200" kern="1200" dirty="0">
                <a:solidFill>
                  <a:schemeClr val="tx1"/>
                </a:solidFill>
                <a:effectLst/>
                <a:latin typeface="+mn-lt"/>
                <a:ea typeface="+mn-ea"/>
                <a:cs typeface="+mn-cs"/>
              </a:rPr>
              <a:t> that will identify, organize, and engage new and early career educators; amplify the voices of all educators; support our members’ professional growth; and promote social justice for our students, our communities, and our nation;</a:t>
            </a:r>
          </a:p>
          <a:p>
            <a:pPr lvl="0"/>
            <a:r>
              <a:rPr lang="en-US" sz="1200" b="1" kern="1200" dirty="0">
                <a:solidFill>
                  <a:schemeClr val="tx1"/>
                </a:solidFill>
                <a:effectLst/>
                <a:latin typeface="+mn-lt"/>
                <a:ea typeface="+mn-ea"/>
                <a:cs typeface="+mn-cs"/>
              </a:rPr>
              <a:t>securing a  pro-public education environment for </a:t>
            </a:r>
            <a:r>
              <a:rPr lang="en-US" sz="1200" kern="1200" dirty="0">
                <a:solidFill>
                  <a:schemeClr val="tx1"/>
                </a:solidFill>
                <a:effectLst/>
                <a:latin typeface="+mn-lt"/>
                <a:ea typeface="+mn-ea"/>
                <a:cs typeface="+mn-cs"/>
              </a:rPr>
              <a:t> students, educators, and families; and</a:t>
            </a:r>
          </a:p>
          <a:p>
            <a:pPr lvl="0"/>
            <a:r>
              <a:rPr lang="en-US" sz="1200" b="1" kern="1200" dirty="0">
                <a:solidFill>
                  <a:schemeClr val="tx1"/>
                </a:solidFill>
                <a:effectLst/>
                <a:latin typeface="+mn-lt"/>
                <a:ea typeface="+mn-ea"/>
                <a:cs typeface="+mn-cs"/>
              </a:rPr>
              <a:t>building the capacity of the local, state and national union</a:t>
            </a:r>
            <a:r>
              <a:rPr lang="en-US" sz="1200" kern="1200" dirty="0">
                <a:solidFill>
                  <a:schemeClr val="tx1"/>
                </a:solidFill>
                <a:effectLst/>
                <a:latin typeface="+mn-lt"/>
                <a:ea typeface="+mn-ea"/>
                <a:cs typeface="+mn-cs"/>
              </a:rPr>
              <a:t> to ensure the success of public education.</a:t>
            </a:r>
          </a:p>
          <a:p>
            <a:endParaRPr lang="en-US" dirty="0"/>
          </a:p>
        </p:txBody>
      </p:sp>
      <p:sp>
        <p:nvSpPr>
          <p:cNvPr id="4" name="Slide Number Placeholder 3"/>
          <p:cNvSpPr>
            <a:spLocks noGrp="1"/>
          </p:cNvSpPr>
          <p:nvPr>
            <p:ph type="sldNum" sz="quarter" idx="5"/>
          </p:nvPr>
        </p:nvSpPr>
        <p:spPr/>
        <p:txBody>
          <a:bodyPr/>
          <a:lstStyle/>
          <a:p>
            <a:fld id="{979DA763-8D56-48F7-A1A9-3B4AE30C1F04}" type="slidenum">
              <a:rPr lang="en-US" smtClean="0"/>
              <a:t>16</a:t>
            </a:fld>
            <a:endParaRPr lang="en-US"/>
          </a:p>
        </p:txBody>
      </p:sp>
    </p:spTree>
    <p:extLst>
      <p:ext uri="{BB962C8B-B14F-4D97-AF65-F5344CB8AC3E}">
        <p14:creationId xmlns:p14="http://schemas.microsoft.com/office/powerpoint/2010/main" val="35912990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9DA763-8D56-48F7-A1A9-3B4AE30C1F0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60137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49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49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FD39063-D2F5-4915-9F78-2B617CF7BF02}" type="slidenum">
              <a:rPr lang="en-US" altLang="en-US" smtClean="0"/>
              <a:pPr/>
              <a:t>26</a:t>
            </a:fld>
            <a:endParaRPr lang="en-US" altLang="en-US"/>
          </a:p>
        </p:txBody>
      </p:sp>
    </p:spTree>
    <p:extLst>
      <p:ext uri="{BB962C8B-B14F-4D97-AF65-F5344CB8AC3E}">
        <p14:creationId xmlns:p14="http://schemas.microsoft.com/office/powerpoint/2010/main" val="39039871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0051"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ea typeface="MS PGothic" panose="020B0600070205080204" pitchFamily="34" charset="-128"/>
            </a:endParaRPr>
          </a:p>
        </p:txBody>
      </p:sp>
    </p:spTree>
    <p:extLst>
      <p:ext uri="{BB962C8B-B14F-4D97-AF65-F5344CB8AC3E}">
        <p14:creationId xmlns:p14="http://schemas.microsoft.com/office/powerpoint/2010/main" val="1503741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dirty="0">
              <a:ea typeface="MS PGothic" panose="020B0600070205080204" pitchFamily="34" charset="-128"/>
            </a:endParaRPr>
          </a:p>
        </p:txBody>
      </p:sp>
    </p:spTree>
    <p:extLst>
      <p:ext uri="{BB962C8B-B14F-4D97-AF65-F5344CB8AC3E}">
        <p14:creationId xmlns:p14="http://schemas.microsoft.com/office/powerpoint/2010/main" val="37734204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Placeholder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4147" name="Placeholder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ea typeface="MS PGothic" panose="020B0600070205080204" pitchFamily="34" charset="-128"/>
            </a:endParaRPr>
          </a:p>
        </p:txBody>
      </p:sp>
    </p:spTree>
    <p:extLst>
      <p:ext uri="{BB962C8B-B14F-4D97-AF65-F5344CB8AC3E}">
        <p14:creationId xmlns:p14="http://schemas.microsoft.com/office/powerpoint/2010/main" val="28371379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Ellen</a:t>
            </a:r>
          </a:p>
        </p:txBody>
      </p:sp>
      <p:sp>
        <p:nvSpPr>
          <p:cNvPr id="4" name="Slide Number Placeholder 3"/>
          <p:cNvSpPr>
            <a:spLocks noGrp="1"/>
          </p:cNvSpPr>
          <p:nvPr>
            <p:ph type="sldNum" sz="quarter" idx="5"/>
          </p:nvPr>
        </p:nvSpPr>
        <p:spPr/>
        <p:txBody>
          <a:bodyPr/>
          <a:lstStyle/>
          <a:p>
            <a:fld id="{979DA763-8D56-48F7-A1A9-3B4AE30C1F04}" type="slidenum">
              <a:rPr lang="en-US" smtClean="0"/>
              <a:t>36</a:t>
            </a:fld>
            <a:endParaRPr lang="en-US"/>
          </a:p>
        </p:txBody>
      </p:sp>
    </p:spTree>
    <p:extLst>
      <p:ext uri="{BB962C8B-B14F-4D97-AF65-F5344CB8AC3E}">
        <p14:creationId xmlns:p14="http://schemas.microsoft.com/office/powerpoint/2010/main" val="40741236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6801" y="1167638"/>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dirty="0"/>
              <a:t>Click to edit Master title style</a:t>
            </a:r>
          </a:p>
        </p:txBody>
      </p:sp>
      <p:sp>
        <p:nvSpPr>
          <p:cNvPr id="3" name="Subtitle 2"/>
          <p:cNvSpPr>
            <a:spLocks noGrp="1"/>
          </p:cNvSpPr>
          <p:nvPr>
            <p:ph type="subTitle" idx="1"/>
          </p:nvPr>
        </p:nvSpPr>
        <p:spPr>
          <a:xfrm>
            <a:off x="1097280" y="49619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D0AF1F66-4891-439C-B787-A823E5FDF34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0192" y="2556578"/>
            <a:ext cx="5551986" cy="2388798"/>
          </a:xfrm>
          <a:prstGeom prst="rect">
            <a:avLst/>
          </a:prstGeom>
        </p:spPr>
      </p:pic>
    </p:spTree>
    <p:extLst>
      <p:ext uri="{BB962C8B-B14F-4D97-AF65-F5344CB8AC3E}">
        <p14:creationId xmlns:p14="http://schemas.microsoft.com/office/powerpoint/2010/main" val="3967739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91986" y="-361460"/>
            <a:ext cx="10058400" cy="1450757"/>
          </a:xfrm>
        </p:spPr>
        <p:txBody>
          <a:bodyPr/>
          <a:lstStyle/>
          <a:p>
            <a:r>
              <a:rPr lang="en-US"/>
              <a:t>Click to edit Master title style</a:t>
            </a:r>
            <a:endParaRPr lang="en-US" dirty="0"/>
          </a:p>
        </p:txBody>
      </p:sp>
      <p:sp>
        <p:nvSpPr>
          <p:cNvPr id="3" name="Content Placeholder 2"/>
          <p:cNvSpPr>
            <a:spLocks noGrp="1"/>
          </p:cNvSpPr>
          <p:nvPr>
            <p:ph idx="1"/>
          </p:nvPr>
        </p:nvSpPr>
        <p:spPr>
          <a:xfrm>
            <a:off x="1097280" y="1429789"/>
            <a:ext cx="10058400" cy="443930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4CA239C-7FE4-431A-B410-1A24B2CF232F}" type="datetimeFigureOut">
              <a:rPr lang="en-US" smtClean="0"/>
              <a:t>11/26/2020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8" name="Picture 7" descr="A close up of a sign&#10;&#10;Description generated with very high confidence">
            <a:extLst>
              <a:ext uri="{FF2B5EF4-FFF2-40B4-BE49-F238E27FC236}">
                <a16:creationId xmlns:a16="http://schemas.microsoft.com/office/drawing/2014/main" id="{8800B2C2-8A2B-488D-89BB-FC0E67BE6AC6}"/>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
        <p:nvSpPr>
          <p:cNvPr id="11" name="Rectangle 10">
            <a:extLst>
              <a:ext uri="{FF2B5EF4-FFF2-40B4-BE49-F238E27FC236}">
                <a16:creationId xmlns:a16="http://schemas.microsoft.com/office/drawing/2014/main" id="{3BA6A50B-AD82-4A2C-ABE5-2C6F9CFA358E}"/>
              </a:ext>
            </a:extLst>
          </p:cNvPr>
          <p:cNvSpPr/>
          <p:nvPr userDrawn="1"/>
        </p:nvSpPr>
        <p:spPr>
          <a:xfrm>
            <a:off x="1047404" y="1646158"/>
            <a:ext cx="10246821" cy="1549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1038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CA239C-7FE4-431A-B410-1A24B2CF232F}" type="datetimeFigureOut">
              <a:rPr lang="en-US" smtClean="0"/>
              <a:t>11/26/2020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531FAA20-7EC1-45A4-9227-F14316DBEB56}"/>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953267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4CA239C-7FE4-431A-B410-1A24B2CF232F}" type="datetimeFigureOut">
              <a:rPr lang="en-US" smtClean="0"/>
              <a:t>11/26/2020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95C9-CAC2-4332-B7B3-31CF6CA65E5D}" type="slidenum">
              <a:rPr lang="en-US" smtClean="0"/>
              <a:t>‹#›</a:t>
            </a:fld>
            <a:endParaRPr lang="en-US"/>
          </a:p>
        </p:txBody>
      </p:sp>
      <p:pic>
        <p:nvPicPr>
          <p:cNvPr id="9" name="Picture 8" descr="A close up of a sign&#10;&#10;Description generated with very high confidence">
            <a:extLst>
              <a:ext uri="{FF2B5EF4-FFF2-40B4-BE49-F238E27FC236}">
                <a16:creationId xmlns:a16="http://schemas.microsoft.com/office/drawing/2014/main" id="{7D5BA1D2-581B-42D6-8537-FCA5A65FB4A8}"/>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347756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4CA239C-7FE4-431A-B410-1A24B2CF232F}" type="datetimeFigureOut">
              <a:rPr lang="en-US" smtClean="0"/>
              <a:t>11/26/2020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6D95C9-CAC2-4332-B7B3-31CF6CA65E5D}" type="slidenum">
              <a:rPr lang="en-US" smtClean="0"/>
              <a:t>‹#›</a:t>
            </a:fld>
            <a:endParaRPr lang="en-US"/>
          </a:p>
        </p:txBody>
      </p:sp>
      <p:pic>
        <p:nvPicPr>
          <p:cNvPr id="11" name="Picture 10" descr="A close up of a sign&#10;&#10;Description generated with very high confidence">
            <a:extLst>
              <a:ext uri="{FF2B5EF4-FFF2-40B4-BE49-F238E27FC236}">
                <a16:creationId xmlns:a16="http://schemas.microsoft.com/office/drawing/2014/main" id="{C2DB87AC-DDC4-462F-B267-6282246BBF9E}"/>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2478413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097280" y="162315"/>
            <a:ext cx="10058400" cy="145075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4CA239C-7FE4-431A-B410-1A24B2CF232F}" type="datetimeFigureOut">
              <a:rPr lang="en-US" smtClean="0"/>
              <a:t>11/26/2020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6D95C9-CAC2-4332-B7B3-31CF6CA65E5D}" type="slidenum">
              <a:rPr lang="en-US" smtClean="0"/>
              <a:t>‹#›</a:t>
            </a:fld>
            <a:endParaRPr lang="en-US"/>
          </a:p>
        </p:txBody>
      </p:sp>
      <p:pic>
        <p:nvPicPr>
          <p:cNvPr id="6" name="Picture 5" descr="A close up of a sign&#10;&#10;Description generated with very high confidence">
            <a:extLst>
              <a:ext uri="{FF2B5EF4-FFF2-40B4-BE49-F238E27FC236}">
                <a16:creationId xmlns:a16="http://schemas.microsoft.com/office/drawing/2014/main" id="{6E5C5983-02E4-46E4-A09B-1C192AAA2F3F}"/>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
        <p:nvSpPr>
          <p:cNvPr id="7" name="Rectangle 6"/>
          <p:cNvSpPr/>
          <p:nvPr userDrawn="1"/>
        </p:nvSpPr>
        <p:spPr>
          <a:xfrm>
            <a:off x="905522" y="1677880"/>
            <a:ext cx="10759736" cy="24857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4594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4CA239C-7FE4-431A-B410-1A24B2CF232F}" type="datetimeFigureOut">
              <a:rPr lang="en-US" smtClean="0"/>
              <a:t>11/26/2020</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F81B4DE5-F108-44EB-921A-159B19F003E0}"/>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868786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4CA239C-7FE4-431A-B410-1A24B2CF232F}" type="datetimeFigureOut">
              <a:rPr lang="en-US" smtClean="0"/>
              <a:t>11/26/2020</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71E5BBD0-68A6-4C0A-AD71-30FFA0AFC66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5512" y="256308"/>
            <a:ext cx="3200399" cy="1377002"/>
          </a:xfrm>
          <a:prstGeom prst="rect">
            <a:avLst/>
          </a:prstGeom>
        </p:spPr>
      </p:pic>
    </p:spTree>
    <p:extLst>
      <p:ext uri="{BB962C8B-B14F-4D97-AF65-F5344CB8AC3E}">
        <p14:creationId xmlns:p14="http://schemas.microsoft.com/office/powerpoint/2010/main" val="725591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4CA239C-7FE4-431A-B410-1A24B2CF232F}" type="datetimeFigureOut">
              <a:rPr lang="en-US" smtClean="0"/>
              <a:t>11/26/2020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6D95C9-CAC2-4332-B7B3-31CF6CA65E5D}" type="slidenum">
              <a:rPr lang="en-US" smtClean="0"/>
              <a:t>‹#›</a:t>
            </a:fld>
            <a:endParaRPr lang="en-US"/>
          </a:p>
        </p:txBody>
      </p:sp>
      <p:pic>
        <p:nvPicPr>
          <p:cNvPr id="10" name="Picture 9" descr="A close up of a sign&#10;&#10;Description generated with very high confidence">
            <a:extLst>
              <a:ext uri="{FF2B5EF4-FFF2-40B4-BE49-F238E27FC236}">
                <a16:creationId xmlns:a16="http://schemas.microsoft.com/office/drawing/2014/main" id="{AAA71059-12B5-4AA1-AAB1-94413AB420F8}"/>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679574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7" name="Picture 6" descr="A close up of a sign&#10;&#10;Description generated with very high confidence">
            <a:extLst>
              <a:ext uri="{FF2B5EF4-FFF2-40B4-BE49-F238E27FC236}">
                <a16:creationId xmlns:a16="http://schemas.microsoft.com/office/drawing/2014/main" id="{BE31AA32-31CE-46BF-BD54-0EDA3902416B}"/>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490061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4CA239C-7FE4-431A-B410-1A24B2CF232F}" type="datetimeFigureOut">
              <a:rPr lang="en-US" smtClean="0"/>
              <a:t>11/26/2020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6D95C9-CAC2-4332-B7B3-31CF6CA65E5D}" type="slidenum">
              <a:rPr lang="en-US" smtClean="0"/>
              <a:t>‹#›</a:t>
            </a:fld>
            <a:endParaRPr lang="en-US"/>
          </a:p>
        </p:txBody>
      </p:sp>
      <p:pic>
        <p:nvPicPr>
          <p:cNvPr id="9" name="Picture 8" descr="A close up of a sign&#10;&#10;Description generated with very high confidence">
            <a:extLst>
              <a:ext uri="{FF2B5EF4-FFF2-40B4-BE49-F238E27FC236}">
                <a16:creationId xmlns:a16="http://schemas.microsoft.com/office/drawing/2014/main" id="{B8C13D19-9BD1-48E6-829D-F774A87F819A}"/>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94720" y="6392125"/>
            <a:ext cx="986444" cy="424427"/>
          </a:xfrm>
          <a:prstGeom prst="rect">
            <a:avLst/>
          </a:prstGeom>
        </p:spPr>
      </p:pic>
    </p:spTree>
    <p:extLst>
      <p:ext uri="{BB962C8B-B14F-4D97-AF65-F5344CB8AC3E}">
        <p14:creationId xmlns:p14="http://schemas.microsoft.com/office/powerpoint/2010/main" val="3950095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4CA239C-7FE4-431A-B410-1A24B2CF232F}" type="datetimeFigureOut">
              <a:rPr lang="en-US" smtClean="0"/>
              <a:t>11/26/2020</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66D95C9-CAC2-4332-B7B3-31CF6CA65E5D}"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8609575"/>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CE6FB-546D-4876-B3DF-472A9EDAF445}"/>
              </a:ext>
            </a:extLst>
          </p:cNvPr>
          <p:cNvSpPr>
            <a:spLocks noGrp="1"/>
          </p:cNvSpPr>
          <p:nvPr>
            <p:ph type="ctrTitle"/>
          </p:nvPr>
        </p:nvSpPr>
        <p:spPr>
          <a:xfrm>
            <a:off x="7360170" y="786169"/>
            <a:ext cx="4653638" cy="4175752"/>
          </a:xfrm>
        </p:spPr>
        <p:txBody>
          <a:bodyPr>
            <a:normAutofit fontScale="90000"/>
          </a:bodyPr>
          <a:lstStyle/>
          <a:p>
            <a:r>
              <a:rPr lang="en-US" b="1" dirty="0"/>
              <a:t>Module 2 Organizing for Strength and Growth</a:t>
            </a:r>
          </a:p>
        </p:txBody>
      </p:sp>
      <p:sp>
        <p:nvSpPr>
          <p:cNvPr id="3" name="Subtitle 2">
            <a:extLst>
              <a:ext uri="{FF2B5EF4-FFF2-40B4-BE49-F238E27FC236}">
                <a16:creationId xmlns:a16="http://schemas.microsoft.com/office/drawing/2014/main" id="{A61C28F8-0C3C-43D2-B3D9-2BAE37A5EFA8}"/>
              </a:ext>
            </a:extLst>
          </p:cNvPr>
          <p:cNvSpPr>
            <a:spLocks noGrp="1"/>
          </p:cNvSpPr>
          <p:nvPr>
            <p:ph type="subTitle" idx="1"/>
          </p:nvPr>
        </p:nvSpPr>
        <p:spPr/>
        <p:txBody>
          <a:bodyPr/>
          <a:lstStyle/>
          <a:p>
            <a:r>
              <a:rPr lang="en-US" b="1" dirty="0"/>
              <a:t>UniServ Focus Academy</a:t>
            </a:r>
            <a:endParaRPr lang="en-US" dirty="0"/>
          </a:p>
        </p:txBody>
      </p:sp>
    </p:spTree>
    <p:extLst>
      <p:ext uri="{BB962C8B-B14F-4D97-AF65-F5344CB8AC3E}">
        <p14:creationId xmlns:p14="http://schemas.microsoft.com/office/powerpoint/2010/main" val="14647316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4794149" y="617743"/>
            <a:ext cx="6370562" cy="742325"/>
          </a:xfrm>
        </p:spPr>
        <p:txBody>
          <a:bodyPr>
            <a:normAutofit/>
          </a:bodyPr>
          <a:lstStyle/>
          <a:p>
            <a:r>
              <a:rPr lang="en-US" sz="4400" b="1" dirty="0"/>
              <a:t>Module Agenda Overview </a:t>
            </a:r>
          </a:p>
        </p:txBody>
      </p:sp>
      <p:pic>
        <p:nvPicPr>
          <p:cNvPr id="2052" name="Picture 4" descr="Image result for agenda">
            <a:extLst>
              <a:ext uri="{FF2B5EF4-FFF2-40B4-BE49-F238E27FC236}">
                <a16:creationId xmlns:a16="http://schemas.microsoft.com/office/drawing/2014/main" id="{2A92765A-6DC0-4044-A94F-D43EE5090A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 r="7069"/>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974769" y="2198914"/>
            <a:ext cx="6574973" cy="3670180"/>
          </a:xfrm>
        </p:spPr>
        <p:txBody>
          <a:bodyPr vert="horz" lIns="0" tIns="45720" rIns="0" bIns="45720" rtlCol="0" anchor="t">
            <a:normAutofit/>
          </a:bodyPr>
          <a:lstStyle/>
          <a:p>
            <a:endParaRPr lang="en-US" sz="2800" dirty="0">
              <a:cs typeface="Calibri"/>
            </a:endParaRPr>
          </a:p>
          <a:p>
            <a:endParaRPr lang="en-US" dirty="0"/>
          </a:p>
          <a:p>
            <a:endParaRPr lang="en-US" dirty="0"/>
          </a:p>
        </p:txBody>
      </p:sp>
    </p:spTree>
    <p:extLst>
      <p:ext uri="{BB962C8B-B14F-4D97-AF65-F5344CB8AC3E}">
        <p14:creationId xmlns:p14="http://schemas.microsoft.com/office/powerpoint/2010/main" val="2665351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255861" y="103989"/>
            <a:ext cx="10058400" cy="878650"/>
          </a:xfrm>
        </p:spPr>
        <p:txBody>
          <a:bodyPr>
            <a:normAutofit/>
          </a:bodyPr>
          <a:lstStyle/>
          <a:p>
            <a:r>
              <a:rPr lang="en-US" b="1" dirty="0"/>
              <a:t>Community Agreements</a:t>
            </a:r>
          </a:p>
        </p:txBody>
      </p:sp>
      <p:pic>
        <p:nvPicPr>
          <p:cNvPr id="5122" name="Picture 2" descr="Image result for agreements">
            <a:extLst>
              <a:ext uri="{FF2B5EF4-FFF2-40B4-BE49-F238E27FC236}">
                <a16:creationId xmlns:a16="http://schemas.microsoft.com/office/drawing/2014/main" id="{74B17DC3-8725-480A-B456-B4767EE2318F}"/>
              </a:ext>
            </a:extLst>
          </p:cNvPr>
          <p:cNvPicPr>
            <a:picLocks noChangeAspect="1" noChangeArrowheads="1"/>
          </p:cNvPicPr>
          <p:nvPr/>
        </p:nvPicPr>
        <p:blipFill rotWithShape="1">
          <a:blip r:embed="rId3">
            <a:alphaModFix amt="24000"/>
            <a:extLst>
              <a:ext uri="{28A0092B-C50C-407E-A947-70E740481C1C}">
                <a14:useLocalDpi xmlns:a14="http://schemas.microsoft.com/office/drawing/2010/main" val="0"/>
              </a:ext>
            </a:extLst>
          </a:blip>
          <a:srcRect l="3284" t="36735" r="8716"/>
          <a:stretch/>
        </p:blipFill>
        <p:spPr bwMode="auto">
          <a:xfrm>
            <a:off x="0" y="0"/>
            <a:ext cx="12192000" cy="6312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468925" y="1643694"/>
            <a:ext cx="11427724" cy="5076967"/>
          </a:xfrm>
          <a:noFill/>
        </p:spPr>
        <p:txBody>
          <a:bodyPr vert="horz" lIns="0" tIns="45720" rIns="0" bIns="45720" rtlCol="0" anchor="t">
            <a:noAutofit/>
          </a:bodyPr>
          <a:lstStyle/>
          <a:p>
            <a:pPr marL="514350" lvl="0" indent="-514350">
              <a:buFont typeface="+mj-lt"/>
              <a:buAutoNum type="arabicPeriod"/>
            </a:pPr>
            <a:r>
              <a:rPr lang="en-US" sz="4000" dirty="0" smtClean="0"/>
              <a:t>Share Responsibility for the Success of Each Session</a:t>
            </a:r>
          </a:p>
          <a:p>
            <a:pPr marL="514350" indent="-514350">
              <a:buFont typeface="+mj-lt"/>
              <a:buAutoNum type="arabicPeriod"/>
            </a:pPr>
            <a:r>
              <a:rPr lang="en-US" sz="4000" dirty="0" smtClean="0"/>
              <a:t>Move </a:t>
            </a:r>
            <a:r>
              <a:rPr lang="en-US" sz="4000" dirty="0"/>
              <a:t>up, Move Back – Participate Fully and Evenly</a:t>
            </a:r>
          </a:p>
          <a:p>
            <a:pPr marL="514350" indent="-514350">
              <a:buFont typeface="+mj-lt"/>
              <a:buAutoNum type="arabicPeriod"/>
            </a:pPr>
            <a:r>
              <a:rPr lang="en-US" sz="4000" dirty="0" smtClean="0"/>
              <a:t>Respect Confidentiality </a:t>
            </a:r>
          </a:p>
          <a:p>
            <a:pPr marL="514350" indent="-514350">
              <a:buFont typeface="+mj-lt"/>
              <a:buAutoNum type="arabicPeriod"/>
            </a:pPr>
            <a:r>
              <a:rPr lang="en-US" sz="4000" dirty="0" smtClean="0"/>
              <a:t>Listen Well for Deep Understanding</a:t>
            </a:r>
          </a:p>
          <a:p>
            <a:pPr marL="514350" lvl="0" indent="-514350">
              <a:buFont typeface="+mj-lt"/>
              <a:buAutoNum type="arabicPeriod"/>
            </a:pPr>
            <a:r>
              <a:rPr lang="en-US" sz="4000" dirty="0" smtClean="0"/>
              <a:t>Expect and Accept Non-Closure</a:t>
            </a:r>
          </a:p>
          <a:p>
            <a:pPr marL="514350" lvl="0" indent="-514350">
              <a:buFont typeface="+mj-lt"/>
              <a:buAutoNum type="arabicPeriod"/>
            </a:pPr>
            <a:r>
              <a:rPr lang="en-US" sz="4000" dirty="0" smtClean="0"/>
              <a:t>Expect and Accept imperfection</a:t>
            </a:r>
            <a:endParaRPr lang="en-US" sz="4000" dirty="0"/>
          </a:p>
        </p:txBody>
      </p:sp>
    </p:spTree>
    <p:extLst>
      <p:ext uri="{BB962C8B-B14F-4D97-AF65-F5344CB8AC3E}">
        <p14:creationId xmlns:p14="http://schemas.microsoft.com/office/powerpoint/2010/main" val="11436644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3D9075-0058-4A2B-8FFB-0D242D0FEDB7}"/>
              </a:ext>
            </a:extLst>
          </p:cNvPr>
          <p:cNvSpPr>
            <a:spLocks noGrp="1"/>
          </p:cNvSpPr>
          <p:nvPr>
            <p:ph type="title"/>
          </p:nvPr>
        </p:nvSpPr>
        <p:spPr>
          <a:xfrm>
            <a:off x="3045041" y="190489"/>
            <a:ext cx="8537359" cy="993557"/>
          </a:xfrm>
        </p:spPr>
        <p:txBody>
          <a:bodyPr>
            <a:normAutofit fontScale="90000"/>
          </a:bodyPr>
          <a:lstStyle/>
          <a:p>
            <a:r>
              <a:rPr lang="en-US" sz="5400" b="1" dirty="0" smtClean="0"/>
              <a:t>Remember Core Values and Why? </a:t>
            </a:r>
            <a:endParaRPr lang="en-US" sz="5400" b="1" dirty="0"/>
          </a:p>
        </p:txBody>
      </p:sp>
      <p:sp>
        <p:nvSpPr>
          <p:cNvPr id="3" name="Content Placeholder 2">
            <a:extLst>
              <a:ext uri="{FF2B5EF4-FFF2-40B4-BE49-F238E27FC236}">
                <a16:creationId xmlns:a16="http://schemas.microsoft.com/office/drawing/2014/main" id="{E90F637A-28BF-4A83-9C2E-79664D85C545}"/>
              </a:ext>
            </a:extLst>
          </p:cNvPr>
          <p:cNvSpPr>
            <a:spLocks noGrp="1"/>
          </p:cNvSpPr>
          <p:nvPr>
            <p:ph idx="1"/>
          </p:nvPr>
        </p:nvSpPr>
        <p:spPr>
          <a:xfrm>
            <a:off x="6158882" y="1640125"/>
            <a:ext cx="6033118" cy="4547612"/>
          </a:xfrm>
          <a:solidFill>
            <a:schemeClr val="bg1"/>
          </a:solidFill>
        </p:spPr>
        <p:txBody>
          <a:bodyPr>
            <a:normAutofit/>
          </a:bodyPr>
          <a:lstStyle/>
          <a:p>
            <a:pPr lvl="0"/>
            <a:r>
              <a:rPr lang="en-US" sz="4000" dirty="0"/>
              <a:t>Values are at the core of relationships, community and solidarity</a:t>
            </a:r>
          </a:p>
          <a:p>
            <a:pPr lvl="0"/>
            <a:r>
              <a:rPr lang="en-US" sz="4000" dirty="0"/>
              <a:t>People “join” with their values and their values and SHARED values keep people together in tough times.</a:t>
            </a:r>
          </a:p>
          <a:p>
            <a:endParaRPr lang="en-US" dirty="0"/>
          </a:p>
        </p:txBody>
      </p:sp>
      <p:pic>
        <p:nvPicPr>
          <p:cNvPr id="1028" name="Picture 4" descr="Image result for core value">
            <a:extLst>
              <a:ext uri="{FF2B5EF4-FFF2-40B4-BE49-F238E27FC236}">
                <a16:creationId xmlns:a16="http://schemas.microsoft.com/office/drawing/2014/main" id="{FEB37E73-1543-4016-9544-33ADDBFDBB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76" y="1055212"/>
            <a:ext cx="6056585" cy="4937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67483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1"/>
          <p:cNvPicPr>
            <a:picLocks noChangeAspect="1" noChangeArrowheads="1"/>
          </p:cNvPicPr>
          <p:nvPr/>
        </p:nvPicPr>
        <p:blipFill>
          <a:blip r:embed="rId3">
            <a:alphaModFix amt="73000"/>
            <a:extLst>
              <a:ext uri="{28A0092B-C50C-407E-A947-70E740481C1C}">
                <a14:useLocalDpi xmlns:a14="http://schemas.microsoft.com/office/drawing/2010/main" val="0"/>
              </a:ext>
            </a:extLst>
          </a:blip>
          <a:srcRect/>
          <a:stretch>
            <a:fillRect/>
          </a:stretch>
        </p:blipFill>
        <p:spPr bwMode="auto">
          <a:xfrm>
            <a:off x="1449238" y="-1869635"/>
            <a:ext cx="9213011" cy="8727636"/>
          </a:xfrm>
          <a:prstGeom prst="rect">
            <a:avLst/>
          </a:prstGeom>
          <a:noFill/>
          <a:ln>
            <a:noFill/>
          </a:ln>
          <a:effectLst>
            <a:outerShdw blurRad="38100" dist="114299" dir="5400000" algn="ctr" rotWithShape="0">
              <a:schemeClr val="bg2">
                <a:alpha val="50000"/>
              </a:schemeClr>
            </a:outerShdw>
          </a:effectLst>
          <a:extLst>
            <a:ext uri="{909E8E84-426E-40DD-AFC4-6F175D3DCCD1}">
              <a14:hiddenFill xmlns:a14="http://schemas.microsoft.com/office/drawing/2010/main">
                <a:solidFill>
                  <a:srgbClr val="FFFFFF">
                    <a:alpha val="73000"/>
                  </a:srgbClr>
                </a:solidFill>
              </a14:hiddenFill>
            </a:ext>
            <a:ext uri="{91240B29-F687-4F45-9708-019B960494DF}">
              <a14:hiddenLine xmlns:a14="http://schemas.microsoft.com/office/drawing/2010/main" w="12700" cap="flat">
                <a:solidFill>
                  <a:schemeClr val="tx1">
                    <a:alpha val="73000"/>
                  </a:schemeClr>
                </a:solidFill>
                <a:miter lim="800000"/>
                <a:headEnd/>
                <a:tailEnd/>
              </a14:hiddenLine>
            </a:ext>
          </a:extLst>
        </p:spPr>
      </p:pic>
      <p:sp>
        <p:nvSpPr>
          <p:cNvPr id="23554" name="Rectangle 2"/>
          <p:cNvSpPr>
            <a:spLocks/>
          </p:cNvSpPr>
          <p:nvPr/>
        </p:nvSpPr>
        <p:spPr bwMode="auto">
          <a:xfrm>
            <a:off x="92274" y="1955603"/>
            <a:ext cx="5322093" cy="714375"/>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1" i="0" u="none" strike="noStrike" kern="1200" cap="none" spc="0" normalizeH="0" baseline="0" noProof="0" dirty="0">
                <a:ln>
                  <a:solidFill>
                    <a:schemeClr val="bg1"/>
                  </a:solidFill>
                </a:ln>
                <a:solidFill>
                  <a:schemeClr val="accent6">
                    <a:lumMod val="50000"/>
                  </a:schemeClr>
                </a:solidFill>
                <a:effectLst>
                  <a:glow rad="228600">
                    <a:schemeClr val="accent1">
                      <a:satMod val="175000"/>
                      <a:alpha val="40000"/>
                    </a:schemeClr>
                  </a:glow>
                </a:effectLst>
                <a:uLnTx/>
                <a:uFillTx/>
                <a:latin typeface="Helvetica" charset="0"/>
                <a:ea typeface="ＭＳ Ｐゴシック" charset="0"/>
                <a:cs typeface="Helvetica" charset="0"/>
                <a:sym typeface="Helvetica" charset="0"/>
              </a:rPr>
              <a:t>TWO WAYS OF</a:t>
            </a:r>
          </a:p>
        </p:txBody>
      </p:sp>
      <p:sp>
        <p:nvSpPr>
          <p:cNvPr id="23555" name="Rectangle 3"/>
          <p:cNvSpPr>
            <a:spLocks/>
          </p:cNvSpPr>
          <p:nvPr/>
        </p:nvSpPr>
        <p:spPr bwMode="auto">
          <a:xfrm>
            <a:off x="766597" y="2640409"/>
            <a:ext cx="11227593" cy="2214563"/>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600" b="1" i="0" u="none" strike="noStrike" kern="1200" cap="none" spc="0" normalizeH="0" noProof="0" dirty="0">
                <a:ln>
                  <a:solidFill>
                    <a:schemeClr val="bg1"/>
                  </a:solidFill>
                </a:ln>
                <a:solidFill>
                  <a:schemeClr val="accent6">
                    <a:lumMod val="50000"/>
                  </a:schemeClr>
                </a:solidFill>
                <a:effectLst>
                  <a:glow rad="228600">
                    <a:schemeClr val="accent1">
                      <a:satMod val="175000"/>
                      <a:alpha val="40000"/>
                    </a:schemeClr>
                  </a:glow>
                </a:effectLst>
                <a:uLnTx/>
                <a:uFillTx/>
                <a:latin typeface="Helvetica" charset="0"/>
                <a:ea typeface="ＭＳ Ｐゴシック" charset="0"/>
                <a:cs typeface="Helvetica" charset="0"/>
                <a:sym typeface="Helvetica" charset="0"/>
              </a:rPr>
              <a:t>UNDERSTANDING</a:t>
            </a:r>
            <a:r>
              <a:rPr kumimoji="0" lang="en-US" sz="9600" b="1" i="0" u="none" strike="noStrike" kern="1200" cap="none" spc="0" normalizeH="0" noProof="0" dirty="0">
                <a:ln>
                  <a:solidFill>
                    <a:schemeClr val="bg1"/>
                  </a:solidFill>
                </a:ln>
                <a:solidFill>
                  <a:schemeClr val="accent6">
                    <a:lumMod val="50000"/>
                  </a:schemeClr>
                </a:solidFill>
                <a:effectLst/>
                <a:uLnTx/>
                <a:uFillTx/>
                <a:latin typeface="Helvetica" charset="0"/>
                <a:ea typeface="ＭＳ Ｐゴシック" charset="0"/>
                <a:cs typeface="Helvetica" charset="0"/>
                <a:sym typeface="Helvetica" charset="0"/>
              </a:rPr>
              <a:t> </a:t>
            </a:r>
            <a:r>
              <a:rPr kumimoji="0" lang="en-US" sz="9600" b="1" i="0" u="none" strike="noStrike" kern="1200" cap="none" spc="0" normalizeH="0" noProof="0" dirty="0">
                <a:ln>
                  <a:solidFill>
                    <a:schemeClr val="bg1"/>
                  </a:solidFill>
                </a:ln>
                <a:solidFill>
                  <a:schemeClr val="accent6">
                    <a:lumMod val="50000"/>
                  </a:schemeClr>
                </a:solidFill>
                <a:effectLst>
                  <a:glow rad="228600">
                    <a:schemeClr val="accent1">
                      <a:satMod val="175000"/>
                      <a:alpha val="40000"/>
                    </a:schemeClr>
                  </a:glow>
                </a:effectLst>
                <a:uLnTx/>
                <a:uFillTx/>
                <a:latin typeface="Helvetica" charset="0"/>
                <a:ea typeface="ＭＳ Ｐゴシック" charset="0"/>
                <a:cs typeface="Helvetica" charset="0"/>
                <a:sym typeface="Helvetica" charset="0"/>
              </a:rPr>
              <a:t>THE WORLD</a:t>
            </a:r>
          </a:p>
        </p:txBody>
      </p:sp>
    </p:spTree>
    <p:extLst>
      <p:ext uri="{BB962C8B-B14F-4D97-AF65-F5344CB8AC3E}">
        <p14:creationId xmlns:p14="http://schemas.microsoft.com/office/powerpoint/2010/main" val="816546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1"/>
          <p:cNvPicPr>
            <a:picLocks noChangeAspect="1" noChangeArrowheads="1"/>
          </p:cNvPicPr>
          <p:nvPr/>
        </p:nvPicPr>
        <p:blipFill>
          <a:blip r:embed="rId3"/>
          <a:srcRect/>
          <a:stretch>
            <a:fillRect/>
          </a:stretch>
        </p:blipFill>
        <p:spPr bwMode="auto">
          <a:xfrm>
            <a:off x="4935538" y="4438651"/>
            <a:ext cx="2330450" cy="2214563"/>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8674" name="Picture 2"/>
          <p:cNvPicPr>
            <a:picLocks noChangeAspect="1" noChangeArrowheads="1"/>
          </p:cNvPicPr>
          <p:nvPr/>
        </p:nvPicPr>
        <p:blipFill>
          <a:blip r:embed="rId4"/>
          <a:srcRect/>
          <a:stretch>
            <a:fillRect/>
          </a:stretch>
        </p:blipFill>
        <p:spPr bwMode="auto">
          <a:xfrm>
            <a:off x="2433638" y="1"/>
            <a:ext cx="2741612" cy="2347913"/>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8675" name="Picture 3"/>
          <p:cNvPicPr>
            <a:picLocks noChangeAspect="1" noChangeArrowheads="1"/>
          </p:cNvPicPr>
          <p:nvPr/>
        </p:nvPicPr>
        <p:blipFill>
          <a:blip r:embed="rId5"/>
          <a:srcRect/>
          <a:stretch>
            <a:fillRect/>
          </a:stretch>
        </p:blipFill>
        <p:spPr bwMode="auto">
          <a:xfrm>
            <a:off x="4211639" y="2955925"/>
            <a:ext cx="3768725" cy="1955800"/>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8676" name="Picture 4"/>
          <p:cNvPicPr>
            <a:picLocks noChangeAspect="1" noChangeArrowheads="1"/>
          </p:cNvPicPr>
          <p:nvPr/>
        </p:nvPicPr>
        <p:blipFill>
          <a:blip r:embed="rId6"/>
          <a:srcRect/>
          <a:stretch>
            <a:fillRect/>
          </a:stretch>
        </p:blipFill>
        <p:spPr bwMode="auto">
          <a:xfrm>
            <a:off x="7569200" y="17463"/>
            <a:ext cx="2420938" cy="2393950"/>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8677" name="Picture 5"/>
          <p:cNvPicPr>
            <a:picLocks noChangeAspect="1" noChangeArrowheads="1"/>
          </p:cNvPicPr>
          <p:nvPr/>
        </p:nvPicPr>
        <p:blipFill>
          <a:blip r:embed="rId7">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7810501" y="3455789"/>
            <a:ext cx="1562695" cy="1205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28678" name="Picture 6"/>
          <p:cNvPicPr>
            <a:picLocks noChangeAspect="1" noChangeArrowheads="1"/>
          </p:cNvPicPr>
          <p:nvPr/>
        </p:nvPicPr>
        <p:blipFill>
          <a:blip r:embed="rId8">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3042048" y="3545086"/>
            <a:ext cx="1348383" cy="1098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28679" name="Rectangle 7"/>
          <p:cNvSpPr>
            <a:spLocks/>
          </p:cNvSpPr>
          <p:nvPr/>
        </p:nvSpPr>
        <p:spPr bwMode="auto">
          <a:xfrm>
            <a:off x="4165601" y="5214938"/>
            <a:ext cx="4062413" cy="1143000"/>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eaLnBrk="1" hangingPunct="1">
              <a:defRPr/>
            </a:pPr>
            <a:r>
              <a:rPr lang="en-US" sz="7000" b="1" dirty="0">
                <a:solidFill>
                  <a:schemeClr val="tx1">
                    <a:lumMod val="50000"/>
                    <a:lumOff val="50000"/>
                  </a:schemeClr>
                </a:solidFill>
                <a:latin typeface="Helvetica" charset="0"/>
                <a:ea typeface="ＭＳ Ｐゴシック" charset="0"/>
                <a:cs typeface="Helvetica" charset="0"/>
                <a:sym typeface="Helvetica" charset="0"/>
              </a:rPr>
              <a:t>ACTION!</a:t>
            </a:r>
          </a:p>
        </p:txBody>
      </p:sp>
      <p:sp>
        <p:nvSpPr>
          <p:cNvPr id="28680" name="Rectangle 8"/>
          <p:cNvSpPr>
            <a:spLocks/>
          </p:cNvSpPr>
          <p:nvPr/>
        </p:nvSpPr>
        <p:spPr bwMode="auto">
          <a:xfrm rot="-1213618">
            <a:off x="2882901" y="2160588"/>
            <a:ext cx="2665413" cy="874712"/>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ctr" eaLnBrk="1" hangingPunct="1">
              <a:defRPr/>
            </a:pPr>
            <a:r>
              <a:rPr lang="en-US" sz="5300" b="1" dirty="0">
                <a:solidFill>
                  <a:schemeClr val="tx1">
                    <a:lumMod val="50000"/>
                    <a:lumOff val="50000"/>
                  </a:schemeClr>
                </a:solidFill>
                <a:latin typeface="Helvetica" charset="0"/>
                <a:ea typeface="ＭＳ Ｐゴシック" charset="0"/>
                <a:cs typeface="Helvetica" charset="0"/>
                <a:sym typeface="Helvetica" charset="0"/>
              </a:rPr>
              <a:t>HOW</a:t>
            </a:r>
          </a:p>
        </p:txBody>
      </p:sp>
      <p:sp>
        <p:nvSpPr>
          <p:cNvPr id="28681" name="Rectangle 9"/>
          <p:cNvSpPr>
            <a:spLocks/>
          </p:cNvSpPr>
          <p:nvPr/>
        </p:nvSpPr>
        <p:spPr bwMode="auto">
          <a:xfrm rot="1347483">
            <a:off x="6773863" y="2155825"/>
            <a:ext cx="2786062" cy="876300"/>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ctr" eaLnBrk="1" hangingPunct="1">
              <a:defRPr/>
            </a:pPr>
            <a:r>
              <a:rPr lang="en-US" sz="5300" b="1" dirty="0">
                <a:solidFill>
                  <a:schemeClr val="tx1">
                    <a:lumMod val="50000"/>
                    <a:lumOff val="50000"/>
                  </a:schemeClr>
                </a:solidFill>
                <a:latin typeface="Helvetica" charset="0"/>
                <a:ea typeface="ＭＳ Ｐゴシック" charset="0"/>
                <a:cs typeface="Helvetica" charset="0"/>
                <a:sym typeface="Helvetica" charset="0"/>
              </a:rPr>
              <a:t>WHY</a:t>
            </a:r>
          </a:p>
        </p:txBody>
      </p:sp>
    </p:spTree>
    <p:extLst>
      <p:ext uri="{BB962C8B-B14F-4D97-AF65-F5344CB8AC3E}">
        <p14:creationId xmlns:p14="http://schemas.microsoft.com/office/powerpoint/2010/main" val="3055159533"/>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1F8B664-4A5C-4843-9881-DAEF9D107A51}"/>
              </a:ext>
            </a:extLst>
          </p:cNvPr>
          <p:cNvSpPr/>
          <p:nvPr/>
        </p:nvSpPr>
        <p:spPr>
          <a:xfrm>
            <a:off x="1507153" y="472251"/>
            <a:ext cx="9494222" cy="56975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813" name="Picture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4049" y="696239"/>
            <a:ext cx="3762375" cy="4384477"/>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3808"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8425" y="526574"/>
            <a:ext cx="2619375" cy="1214438"/>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3809"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6518" y="1499911"/>
            <a:ext cx="2536031" cy="946547"/>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3810" name="Picture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23204" y="2464318"/>
            <a:ext cx="3059907" cy="598289"/>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3811" name="Picture 1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49423" y="2991169"/>
            <a:ext cx="2262188" cy="946547"/>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pic>
        <p:nvPicPr>
          <p:cNvPr id="33812" name="Picture 2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39923" y="3580529"/>
            <a:ext cx="1988344" cy="1276945"/>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a:tailEnd/>
              </a14:hiddenLine>
            </a:ext>
          </a:extLst>
        </p:spPr>
      </p:pic>
      <p:sp>
        <p:nvSpPr>
          <p:cNvPr id="23" name="Rectangle 1"/>
          <p:cNvSpPr>
            <a:spLocks/>
          </p:cNvSpPr>
          <p:nvPr/>
        </p:nvSpPr>
        <p:spPr bwMode="auto">
          <a:xfrm>
            <a:off x="11001375" y="457815"/>
            <a:ext cx="1190625" cy="5697596"/>
          </a:xfrm>
          <a:prstGeom prst="rect">
            <a:avLst/>
          </a:prstGeom>
          <a:solidFill>
            <a:srgbClr val="BA164B"/>
          </a:solidFill>
          <a:ln w="25400" cap="flat">
            <a:solidFill>
              <a:srgbClr val="DD2067"/>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24" name="Group 2"/>
          <p:cNvGrpSpPr>
            <a:grpSpLocks/>
          </p:cNvGrpSpPr>
          <p:nvPr/>
        </p:nvGrpSpPr>
        <p:grpSpPr bwMode="auto">
          <a:xfrm>
            <a:off x="138168" y="472251"/>
            <a:ext cx="1189472" cy="5697596"/>
            <a:chOff x="119" y="0"/>
            <a:chExt cx="800" cy="6128"/>
          </a:xfrm>
        </p:grpSpPr>
        <p:sp>
          <p:nvSpPr>
            <p:cNvPr id="25" name="Rectangle 3"/>
            <p:cNvSpPr>
              <a:spLocks/>
            </p:cNvSpPr>
            <p:nvPr/>
          </p:nvSpPr>
          <p:spPr bwMode="auto">
            <a:xfrm>
              <a:off x="119" y="0"/>
              <a:ext cx="800" cy="6128"/>
            </a:xfrm>
            <a:prstGeom prst="rect">
              <a:avLst/>
            </a:prstGeom>
            <a:solidFill>
              <a:srgbClr val="BA164B"/>
            </a:solidFill>
            <a:ln w="25400" cap="flat">
              <a:solidFill>
                <a:srgbClr val="DD2067"/>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Rectangle 4"/>
            <p:cNvSpPr>
              <a:spLocks/>
            </p:cNvSpPr>
            <p:nvPr/>
          </p:nvSpPr>
          <p:spPr bwMode="auto">
            <a:xfrm rot="5394038">
              <a:off x="-2158" y="2749"/>
              <a:ext cx="5349" cy="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rPr>
                <a:t>STAGNATION</a:t>
              </a:r>
              <a:endParaRPr kumimoji="0" lang="en-US" sz="7000" b="1"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endParaRPr>
            </a:p>
          </p:txBody>
        </p:sp>
      </p:grpSp>
      <p:sp>
        <p:nvSpPr>
          <p:cNvPr id="27" name="Rectangle 5"/>
          <p:cNvSpPr>
            <a:spLocks/>
          </p:cNvSpPr>
          <p:nvPr/>
        </p:nvSpPr>
        <p:spPr bwMode="auto">
          <a:xfrm rot="5394038">
            <a:off x="9108553" y="3133259"/>
            <a:ext cx="511937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squar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rPr>
              <a:t>MOTIVATION</a:t>
            </a:r>
            <a:endParaRPr kumimoji="0" lang="en-US" sz="7200" b="1"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endParaRPr>
          </a:p>
        </p:txBody>
      </p:sp>
      <p:sp>
        <p:nvSpPr>
          <p:cNvPr id="28" name="Rectangle 6"/>
          <p:cNvSpPr>
            <a:spLocks/>
          </p:cNvSpPr>
          <p:nvPr/>
        </p:nvSpPr>
        <p:spPr bwMode="auto">
          <a:xfrm>
            <a:off x="1550315" y="1689269"/>
            <a:ext cx="99797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1F497D"/>
                </a:solidFill>
                <a:effectLst/>
                <a:uLnTx/>
                <a:uFillTx/>
                <a:latin typeface="Helvetica" charset="0"/>
                <a:ea typeface="ＭＳ Ｐゴシック" charset="0"/>
                <a:cs typeface="Helvetica" charset="0"/>
                <a:sym typeface="Helvetica" charset="0"/>
              </a:rPr>
              <a:t>Inertia</a:t>
            </a:r>
          </a:p>
        </p:txBody>
      </p:sp>
      <p:sp>
        <p:nvSpPr>
          <p:cNvPr id="29" name="Rectangle 7"/>
          <p:cNvSpPr>
            <a:spLocks/>
          </p:cNvSpPr>
          <p:nvPr/>
        </p:nvSpPr>
        <p:spPr bwMode="auto">
          <a:xfrm>
            <a:off x="1526502" y="2140386"/>
            <a:ext cx="111789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1F497D"/>
                </a:solidFill>
                <a:effectLst/>
                <a:uLnTx/>
                <a:uFillTx/>
                <a:latin typeface="Helvetica" charset="0"/>
                <a:ea typeface="ＭＳ Ｐゴシック" charset="0"/>
                <a:cs typeface="Helvetica" charset="0"/>
                <a:sym typeface="Helvetica" charset="0"/>
              </a:rPr>
              <a:t>Apathy</a:t>
            </a:r>
          </a:p>
        </p:txBody>
      </p:sp>
      <p:sp>
        <p:nvSpPr>
          <p:cNvPr id="30" name="Rectangle 8"/>
          <p:cNvSpPr>
            <a:spLocks/>
          </p:cNvSpPr>
          <p:nvPr/>
        </p:nvSpPr>
        <p:spPr bwMode="auto">
          <a:xfrm>
            <a:off x="1517571" y="2642301"/>
            <a:ext cx="73830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1F497D"/>
                </a:solidFill>
                <a:effectLst/>
                <a:uLnTx/>
                <a:uFillTx/>
                <a:latin typeface="Helvetica" charset="0"/>
                <a:ea typeface="ＭＳ Ｐゴシック" charset="0"/>
                <a:cs typeface="Helvetica" charset="0"/>
                <a:sym typeface="Helvetica" charset="0"/>
              </a:rPr>
              <a:t>Fear</a:t>
            </a:r>
          </a:p>
        </p:txBody>
      </p:sp>
      <p:sp>
        <p:nvSpPr>
          <p:cNvPr id="31" name="Rectangle 9"/>
          <p:cNvSpPr>
            <a:spLocks/>
          </p:cNvSpPr>
          <p:nvPr/>
        </p:nvSpPr>
        <p:spPr bwMode="auto">
          <a:xfrm>
            <a:off x="1516083" y="3127283"/>
            <a:ext cx="133740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1F497D"/>
                </a:solidFill>
                <a:effectLst/>
                <a:uLnTx/>
                <a:uFillTx/>
                <a:latin typeface="Helvetica" charset="0"/>
                <a:ea typeface="ＭＳ Ｐゴシック" charset="0"/>
                <a:cs typeface="Helvetica" charset="0"/>
                <a:sym typeface="Helvetica" charset="0"/>
              </a:rPr>
              <a:t>Isolation</a:t>
            </a:r>
          </a:p>
        </p:txBody>
      </p:sp>
      <p:sp>
        <p:nvSpPr>
          <p:cNvPr id="32" name="Rectangle 10"/>
          <p:cNvSpPr>
            <a:spLocks/>
          </p:cNvSpPr>
          <p:nvPr/>
        </p:nvSpPr>
        <p:spPr bwMode="auto">
          <a:xfrm>
            <a:off x="1507153" y="3663064"/>
            <a:ext cx="16766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1F497D"/>
                </a:solidFill>
                <a:effectLst/>
                <a:uLnTx/>
                <a:uFillTx/>
                <a:latin typeface="Helvetica" charset="0"/>
                <a:ea typeface="ＭＳ Ｐゴシック" charset="0"/>
                <a:cs typeface="Helvetica" charset="0"/>
                <a:sym typeface="Helvetica" charset="0"/>
              </a:rPr>
              <a:t>Self Doubt</a:t>
            </a:r>
          </a:p>
        </p:txBody>
      </p:sp>
      <p:sp>
        <p:nvSpPr>
          <p:cNvPr id="33" name="Rectangle 11"/>
          <p:cNvSpPr>
            <a:spLocks/>
          </p:cNvSpPr>
          <p:nvPr/>
        </p:nvSpPr>
        <p:spPr bwMode="auto">
          <a:xfrm>
            <a:off x="6717627" y="757236"/>
            <a:ext cx="2693308" cy="646331"/>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rPr>
              <a:t>URGENCY</a:t>
            </a:r>
          </a:p>
        </p:txBody>
      </p:sp>
      <p:sp>
        <p:nvSpPr>
          <p:cNvPr id="34" name="Rectangle 12"/>
          <p:cNvSpPr>
            <a:spLocks/>
          </p:cNvSpPr>
          <p:nvPr/>
        </p:nvSpPr>
        <p:spPr bwMode="auto">
          <a:xfrm>
            <a:off x="6713161" y="1645907"/>
            <a:ext cx="1915376" cy="646331"/>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rPr>
              <a:t>ANGER</a:t>
            </a:r>
          </a:p>
        </p:txBody>
      </p:sp>
      <p:sp>
        <p:nvSpPr>
          <p:cNvPr id="35" name="Rectangle 13"/>
          <p:cNvSpPr>
            <a:spLocks/>
          </p:cNvSpPr>
          <p:nvPr/>
        </p:nvSpPr>
        <p:spPr bwMode="auto">
          <a:xfrm>
            <a:off x="6783111" y="2551511"/>
            <a:ext cx="1526409" cy="646331"/>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a:ln>
                  <a:noFill/>
                </a:ln>
                <a:solidFill>
                  <a:srgbClr val="FFFFFF"/>
                </a:solidFill>
                <a:effectLst/>
                <a:uLnTx/>
                <a:uFillTx/>
                <a:latin typeface="Helvetica" charset="0"/>
                <a:ea typeface="ＭＳ Ｐゴシック" charset="0"/>
                <a:cs typeface="Helvetica" charset="0"/>
                <a:sym typeface="Helvetica" charset="0"/>
              </a:rPr>
              <a:t>HOPE</a:t>
            </a:r>
          </a:p>
        </p:txBody>
      </p:sp>
      <p:sp>
        <p:nvSpPr>
          <p:cNvPr id="36" name="Rectangle 14"/>
          <p:cNvSpPr>
            <a:spLocks/>
          </p:cNvSpPr>
          <p:nvPr/>
        </p:nvSpPr>
        <p:spPr bwMode="auto">
          <a:xfrm>
            <a:off x="6717627" y="3355517"/>
            <a:ext cx="3206006" cy="646331"/>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rPr>
              <a:t>SOLIDARITY</a:t>
            </a:r>
          </a:p>
        </p:txBody>
      </p:sp>
      <p:sp>
        <p:nvSpPr>
          <p:cNvPr id="37" name="Rectangle 15"/>
          <p:cNvSpPr>
            <a:spLocks/>
          </p:cNvSpPr>
          <p:nvPr/>
        </p:nvSpPr>
        <p:spPr bwMode="auto">
          <a:xfrm>
            <a:off x="6719114" y="4193389"/>
            <a:ext cx="1585846" cy="646331"/>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none" lIns="0" tIns="0" rIns="0" bIns="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200" b="0" i="0" u="none" strike="noStrike" kern="1200" cap="none" spc="0" normalizeH="0" baseline="0" noProof="0" dirty="0">
                <a:ln>
                  <a:noFill/>
                </a:ln>
                <a:solidFill>
                  <a:srgbClr val="FFFFFF"/>
                </a:solidFill>
                <a:effectLst/>
                <a:uLnTx/>
                <a:uFillTx/>
                <a:latin typeface="Helvetica" charset="0"/>
                <a:ea typeface="ＭＳ Ｐゴシック" charset="0"/>
                <a:cs typeface="Helvetica" charset="0"/>
                <a:sym typeface="Helvetica" charset="0"/>
              </a:rPr>
              <a:t>YCMD</a:t>
            </a:r>
          </a:p>
        </p:txBody>
      </p:sp>
    </p:spTree>
    <p:extLst>
      <p:ext uri="{BB962C8B-B14F-4D97-AF65-F5344CB8AC3E}">
        <p14:creationId xmlns:p14="http://schemas.microsoft.com/office/powerpoint/2010/main" val="23036574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Autofit/>
          </a:bodyPr>
          <a:lstStyle/>
          <a:p>
            <a:r>
              <a:rPr lang="en-US" sz="6600" b="1" dirty="0"/>
              <a:t>Our story…</a:t>
            </a:r>
          </a:p>
        </p:txBody>
      </p:sp>
      <p:sp>
        <p:nvSpPr>
          <p:cNvPr id="5" name="Content Placeholder 2"/>
          <p:cNvSpPr>
            <a:spLocks noGrp="1"/>
          </p:cNvSpPr>
          <p:nvPr>
            <p:ph idx="1"/>
          </p:nvPr>
        </p:nvSpPr>
        <p:spPr>
          <a:xfrm>
            <a:off x="5901618" y="278529"/>
            <a:ext cx="6290382" cy="4439305"/>
          </a:xfrm>
          <a:solidFill>
            <a:schemeClr val="bg1"/>
          </a:solidFill>
        </p:spPr>
        <p:txBody>
          <a:bodyPr>
            <a:noAutofit/>
          </a:bodyPr>
          <a:lstStyle/>
          <a:p>
            <a:pPr lvl="0"/>
            <a:r>
              <a:rPr lang="en-US" sz="4600" dirty="0"/>
              <a:t>What are our </a:t>
            </a:r>
            <a:r>
              <a:rPr lang="en-US" sz="4600" b="1" dirty="0"/>
              <a:t>shared values</a:t>
            </a:r>
            <a:r>
              <a:rPr lang="en-US" sz="4600" dirty="0"/>
              <a:t>? </a:t>
            </a:r>
          </a:p>
          <a:p>
            <a:pPr lvl="0"/>
            <a:r>
              <a:rPr lang="en-US" sz="4600" dirty="0"/>
              <a:t>What are our </a:t>
            </a:r>
            <a:r>
              <a:rPr lang="en-US" sz="4600" b="1" dirty="0"/>
              <a:t>challenges</a:t>
            </a:r>
            <a:r>
              <a:rPr lang="en-US" sz="4600" dirty="0"/>
              <a:t>? </a:t>
            </a:r>
          </a:p>
          <a:p>
            <a:pPr lvl="0"/>
            <a:r>
              <a:rPr lang="en-US" sz="4600" dirty="0"/>
              <a:t>What is the </a:t>
            </a:r>
            <a:r>
              <a:rPr lang="en-US" sz="4600" b="1" dirty="0"/>
              <a:t>choice</a:t>
            </a:r>
            <a:r>
              <a:rPr lang="en-US" sz="4600" dirty="0"/>
              <a:t> our people might be willing to make? </a:t>
            </a:r>
          </a:p>
          <a:p>
            <a:pPr lvl="0"/>
            <a:r>
              <a:rPr lang="en-US" sz="4600" dirty="0"/>
              <a:t>What is the </a:t>
            </a:r>
            <a:r>
              <a:rPr lang="en-US" sz="4600" b="1" dirty="0"/>
              <a:t>change</a:t>
            </a:r>
            <a:r>
              <a:rPr lang="en-US" sz="4600" dirty="0"/>
              <a:t> your narrative might propose?</a:t>
            </a:r>
          </a:p>
        </p:txBody>
      </p:sp>
      <p:pic>
        <p:nvPicPr>
          <p:cNvPr id="6" name="Picture 2" descr="http://zerowastelabs.com/blog/wp-content/uploads/2016/03/ganz.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730" y="1348571"/>
            <a:ext cx="5543462" cy="416085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5197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
          <p:cNvPicPr>
            <a:picLocks noChangeAspect="1" noChangeArrowheads="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2422940" y="6350"/>
            <a:ext cx="13967201" cy="9547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pic>
      <p:sp>
        <p:nvSpPr>
          <p:cNvPr id="10" name="Rectangle 2"/>
          <p:cNvSpPr>
            <a:spLocks/>
          </p:cNvSpPr>
          <p:nvPr/>
        </p:nvSpPr>
        <p:spPr bwMode="auto">
          <a:xfrm>
            <a:off x="855300" y="223163"/>
            <a:ext cx="10688961" cy="861774"/>
          </a:xfrm>
          <a:prstGeom prst="rect">
            <a:avLst/>
          </a:prstGeom>
          <a:noFill/>
          <a:ln>
            <a:noFill/>
          </a:ln>
          <a:effectLst>
            <a:outerShdw blurRad="127000" dist="76199" dir="2700000" algn="ctr" rotWithShape="0">
              <a:schemeClr val="bg2">
                <a:alpha val="75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wrap="square" lIns="0" tIns="0" rIns="0" bIns="0" anchor="ctr">
            <a:spAutoFit/>
          </a:bodyPr>
          <a:lstStyle/>
          <a:p>
            <a:pPr>
              <a:defRPr/>
            </a:pPr>
            <a:r>
              <a:rPr lang="en-US" sz="5600" b="1" dirty="0">
                <a:latin typeface="Helvetica" charset="0"/>
                <a:ea typeface="ＭＳ Ｐゴシック" charset="0"/>
                <a:cs typeface="Helvetica" charset="0"/>
                <a:sym typeface="Helvetica" charset="0"/>
              </a:rPr>
              <a:t>Story of Us- Talks to the Heart</a:t>
            </a:r>
          </a:p>
        </p:txBody>
      </p:sp>
      <p:sp>
        <p:nvSpPr>
          <p:cNvPr id="11" name="Rectangle 3"/>
          <p:cNvSpPr>
            <a:spLocks/>
          </p:cNvSpPr>
          <p:nvPr/>
        </p:nvSpPr>
        <p:spPr bwMode="auto">
          <a:xfrm>
            <a:off x="1546716" y="1301749"/>
            <a:ext cx="8614715" cy="714375"/>
          </a:xfrm>
          <a:prstGeom prst="rect">
            <a:avLst/>
          </a:prstGeom>
          <a:solidFill>
            <a:schemeClr val="accent1"/>
          </a:solidFill>
          <a:ln w="25400" cap="flat">
            <a:solidFill>
              <a:schemeClr val="tx1">
                <a:alpha val="0"/>
              </a:schemeClr>
            </a:solidFill>
            <a:prstDash val="solid"/>
            <a:miter lim="800000"/>
            <a:headEnd type="none" w="med" len="med"/>
            <a:tailEnd type="none" w="med" len="med"/>
          </a:ln>
        </p:spPr>
        <p:txBody>
          <a:bodyPr lIns="0" tIns="0" rIns="0" bIns="0" anchor="ctr"/>
          <a:lstStyle/>
          <a:p>
            <a:pPr>
              <a:defRPr/>
            </a:pPr>
            <a:r>
              <a:rPr lang="en-US" sz="2800" dirty="0">
                <a:solidFill>
                  <a:srgbClr val="FFFFFF"/>
                </a:solidFill>
                <a:effectLst>
                  <a:outerShdw blurRad="38100" dist="38100" dir="2700000" algn="tl">
                    <a:srgbClr val="000000"/>
                  </a:outerShdw>
                </a:effectLst>
                <a:latin typeface="Helvetica" charset="0"/>
                <a:ea typeface="ＭＳ Ｐゴシック" charset="0"/>
                <a:cs typeface="Helvetica" charset="0"/>
                <a:sym typeface="Helvetica" charset="0"/>
              </a:rPr>
              <a:t>Weaving together individual stories and shared values</a:t>
            </a:r>
          </a:p>
        </p:txBody>
      </p:sp>
      <p:sp>
        <p:nvSpPr>
          <p:cNvPr id="12" name="Rectangle 4"/>
          <p:cNvSpPr>
            <a:spLocks/>
          </p:cNvSpPr>
          <p:nvPr/>
        </p:nvSpPr>
        <p:spPr bwMode="auto">
          <a:xfrm>
            <a:off x="3903436" y="2016125"/>
            <a:ext cx="4643438" cy="598488"/>
          </a:xfrm>
          <a:prstGeom prst="rect">
            <a:avLst/>
          </a:prstGeom>
          <a:solidFill>
            <a:schemeClr val="accent1"/>
          </a:solidFill>
          <a:ln w="25400" cap="flat">
            <a:solidFill>
              <a:schemeClr val="tx1">
                <a:alpha val="0"/>
              </a:schemeClr>
            </a:solidFill>
            <a:prstDash val="solid"/>
            <a:miter lim="800000"/>
            <a:headEnd type="none" w="med" len="med"/>
            <a:tailEnd type="none" w="med" len="med"/>
          </a:ln>
        </p:spPr>
        <p:txBody>
          <a:bodyPr lIns="0" tIns="0" rIns="0" bIns="0" anchor="ctr"/>
          <a:lstStyle/>
          <a:p>
            <a:pPr>
              <a:defRPr/>
            </a:pPr>
            <a:r>
              <a:rPr lang="en-US" sz="2800">
                <a:solidFill>
                  <a:srgbClr val="FFFFFF"/>
                </a:solidFill>
                <a:effectLst>
                  <a:outerShdw blurRad="38100" dist="38100" dir="2700000" algn="tl">
                    <a:srgbClr val="000000"/>
                  </a:outerShdw>
                </a:effectLst>
                <a:latin typeface="Helvetica" charset="0"/>
                <a:ea typeface="ＭＳ Ｐゴシック" charset="0"/>
                <a:cs typeface="Helvetica" charset="0"/>
                <a:sym typeface="Helvetica" charset="0"/>
              </a:rPr>
              <a:t>to create a collective </a:t>
            </a:r>
            <a:r>
              <a:rPr lang="ja-JP" altLang="en-US" sz="2800">
                <a:solidFill>
                  <a:srgbClr val="FFFFFF"/>
                </a:solidFill>
                <a:effectLst>
                  <a:outerShdw blurRad="38100" dist="38100" dir="2700000" algn="tl">
                    <a:srgbClr val="000000"/>
                  </a:outerShdw>
                </a:effectLst>
                <a:latin typeface="Arial"/>
                <a:ea typeface="ＭＳ Ｐゴシック" charset="0"/>
                <a:cs typeface="Helvetica" charset="0"/>
                <a:sym typeface="Helvetica" charset="0"/>
              </a:rPr>
              <a:t>‘</a:t>
            </a:r>
            <a:r>
              <a:rPr lang="en-US" sz="2800">
                <a:solidFill>
                  <a:srgbClr val="FFFFFF"/>
                </a:solidFill>
                <a:effectLst>
                  <a:outerShdw blurRad="38100" dist="38100" dir="2700000" algn="tl">
                    <a:srgbClr val="000000"/>
                  </a:outerShdw>
                </a:effectLst>
                <a:latin typeface="Helvetica" charset="0"/>
                <a:ea typeface="ＭＳ Ｐゴシック" charset="0"/>
                <a:cs typeface="Helvetica" charset="0"/>
                <a:sym typeface="Helvetica" charset="0"/>
              </a:rPr>
              <a:t>US</a:t>
            </a:r>
            <a:r>
              <a:rPr lang="ja-JP" altLang="en-US" sz="2800">
                <a:solidFill>
                  <a:srgbClr val="FFFFFF"/>
                </a:solidFill>
                <a:effectLst>
                  <a:outerShdw blurRad="38100" dist="38100" dir="2700000" algn="tl">
                    <a:srgbClr val="000000"/>
                  </a:outerShdw>
                </a:effectLst>
                <a:latin typeface="Arial"/>
                <a:ea typeface="ＭＳ Ｐゴシック" charset="0"/>
                <a:cs typeface="Helvetica" charset="0"/>
                <a:sym typeface="Helvetica" charset="0"/>
              </a:rPr>
              <a:t>’</a:t>
            </a:r>
            <a:endParaRPr lang="en-US" sz="2800">
              <a:solidFill>
                <a:srgbClr val="FFFFFF"/>
              </a:solidFill>
              <a:effectLst>
                <a:outerShdw blurRad="38100" dist="38100" dir="2700000" algn="tl">
                  <a:srgbClr val="000000"/>
                </a:outerShdw>
              </a:effectLst>
              <a:latin typeface="Helvetica" charset="0"/>
              <a:ea typeface="ＭＳ Ｐゴシック" charset="0"/>
              <a:cs typeface="Helvetica" charset="0"/>
              <a:sym typeface="Helvetica" charset="0"/>
            </a:endParaRPr>
          </a:p>
        </p:txBody>
      </p:sp>
    </p:spTree>
    <p:extLst>
      <p:ext uri="{BB962C8B-B14F-4D97-AF65-F5344CB8AC3E}">
        <p14:creationId xmlns:p14="http://schemas.microsoft.com/office/powerpoint/2010/main" val="744961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63498-89CB-4B30-A06F-4FF62502FD66}"/>
              </a:ext>
            </a:extLst>
          </p:cNvPr>
          <p:cNvSpPr>
            <a:spLocks noGrp="1"/>
          </p:cNvSpPr>
          <p:nvPr>
            <p:ph type="title"/>
          </p:nvPr>
        </p:nvSpPr>
        <p:spPr/>
        <p:txBody>
          <a:bodyPr/>
          <a:lstStyle/>
          <a:p>
            <a:r>
              <a:rPr lang="en-US" dirty="0"/>
              <a:t>Story of Now – Talks to the Head</a:t>
            </a:r>
          </a:p>
        </p:txBody>
      </p:sp>
      <p:sp>
        <p:nvSpPr>
          <p:cNvPr id="3" name="Content Placeholder 2">
            <a:extLst>
              <a:ext uri="{FF2B5EF4-FFF2-40B4-BE49-F238E27FC236}">
                <a16:creationId xmlns:a16="http://schemas.microsoft.com/office/drawing/2014/main" id="{726AAC4E-68D3-48CB-A03E-898D17BB1CFE}"/>
              </a:ext>
            </a:extLst>
          </p:cNvPr>
          <p:cNvSpPr>
            <a:spLocks noGrp="1"/>
          </p:cNvSpPr>
          <p:nvPr>
            <p:ph idx="1"/>
          </p:nvPr>
        </p:nvSpPr>
        <p:spPr/>
        <p:txBody>
          <a:bodyPr/>
          <a:lstStyle/>
          <a:p>
            <a:r>
              <a:rPr lang="en-US" dirty="0"/>
              <a:t>Urgency</a:t>
            </a:r>
          </a:p>
          <a:p>
            <a:r>
              <a:rPr lang="en-US" dirty="0"/>
              <a:t>Invitation to Commit</a:t>
            </a:r>
          </a:p>
        </p:txBody>
      </p:sp>
      <p:pic>
        <p:nvPicPr>
          <p:cNvPr id="5122" name="Picture 2" descr="Image result for NOW">
            <a:extLst>
              <a:ext uri="{FF2B5EF4-FFF2-40B4-BE49-F238E27FC236}">
                <a16:creationId xmlns:a16="http://schemas.microsoft.com/office/drawing/2014/main" id="{76C6799A-24A7-4DDE-9C8C-61AF10D5B8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1226" y="1597719"/>
            <a:ext cx="6240820" cy="4378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068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E2C48-E82F-41CF-B130-364D05AA3C31}"/>
              </a:ext>
            </a:extLst>
          </p:cNvPr>
          <p:cNvSpPr>
            <a:spLocks noGrp="1"/>
          </p:cNvSpPr>
          <p:nvPr>
            <p:ph type="title"/>
          </p:nvPr>
        </p:nvSpPr>
        <p:spPr/>
        <p:txBody>
          <a:bodyPr/>
          <a:lstStyle/>
          <a:p>
            <a:endParaRPr lang="en-US"/>
          </a:p>
        </p:txBody>
      </p:sp>
      <p:pic>
        <p:nvPicPr>
          <p:cNvPr id="4" name="RED for ED Union is Getting Stronger(ipad)">
            <a:hlinkClick r:id="" action="ppaction://media"/>
            <a:extLst>
              <a:ext uri="{FF2B5EF4-FFF2-40B4-BE49-F238E27FC236}">
                <a16:creationId xmlns:a16="http://schemas.microsoft.com/office/drawing/2014/main" id="{2E215593-8FCB-4330-9624-C6C79275E4AD}"/>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04038" y="363918"/>
            <a:ext cx="10058400" cy="5658020"/>
          </a:xfrm>
        </p:spPr>
      </p:pic>
      <p:sp>
        <p:nvSpPr>
          <p:cNvPr id="5" name="Title 1">
            <a:extLst>
              <a:ext uri="{FF2B5EF4-FFF2-40B4-BE49-F238E27FC236}">
                <a16:creationId xmlns:a16="http://schemas.microsoft.com/office/drawing/2014/main" id="{B87B421B-23AC-4C43-8256-F4B517BDEA69}"/>
              </a:ext>
            </a:extLst>
          </p:cNvPr>
          <p:cNvSpPr txBox="1">
            <a:spLocks/>
          </p:cNvSpPr>
          <p:nvPr/>
        </p:nvSpPr>
        <p:spPr>
          <a:xfrm>
            <a:off x="10394915" y="3035809"/>
            <a:ext cx="1593047" cy="2986130"/>
          </a:xfrm>
          <a:prstGeom prst="rect">
            <a:avLst/>
          </a:prstGeom>
        </p:spPr>
        <p:txBody>
          <a:bodyPr vert="horz" lIns="91440" tIns="45720" rIns="91440" bIns="45720" rtlCol="0" anchor="b">
            <a:normAutofit fontScale="825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5400" b="1" dirty="0" smtClean="0"/>
              <a:t>We want to Flip </a:t>
            </a:r>
            <a:r>
              <a:rPr lang="en-US" sz="5400" b="1" dirty="0"/>
              <a:t>the Script</a:t>
            </a:r>
          </a:p>
        </p:txBody>
      </p:sp>
    </p:spTree>
    <p:extLst>
      <p:ext uri="{BB962C8B-B14F-4D97-AF65-F5344CB8AC3E}">
        <p14:creationId xmlns:p14="http://schemas.microsoft.com/office/powerpoint/2010/main" val="246401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37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FB008-86DD-4E7E-BD59-3386DEF99368}"/>
              </a:ext>
            </a:extLst>
          </p:cNvPr>
          <p:cNvSpPr>
            <a:spLocks noGrp="1"/>
          </p:cNvSpPr>
          <p:nvPr>
            <p:ph type="title"/>
          </p:nvPr>
        </p:nvSpPr>
        <p:spPr>
          <a:xfrm>
            <a:off x="201168" y="286604"/>
            <a:ext cx="11990832" cy="827302"/>
          </a:xfrm>
        </p:spPr>
        <p:txBody>
          <a:bodyPr>
            <a:noAutofit/>
          </a:bodyPr>
          <a:lstStyle/>
          <a:p>
            <a:r>
              <a:rPr lang="en-US" sz="6000" b="1" dirty="0" smtClean="0"/>
              <a:t>Breakout Room - Dominant </a:t>
            </a:r>
            <a:r>
              <a:rPr lang="en-US" sz="6000" b="1" dirty="0"/>
              <a:t>Narrative</a:t>
            </a:r>
          </a:p>
        </p:txBody>
      </p:sp>
      <p:sp>
        <p:nvSpPr>
          <p:cNvPr id="3" name="Content Placeholder 2">
            <a:extLst>
              <a:ext uri="{FF2B5EF4-FFF2-40B4-BE49-F238E27FC236}">
                <a16:creationId xmlns:a16="http://schemas.microsoft.com/office/drawing/2014/main" id="{3C548094-5F74-4E25-A58D-5C389EAB7689}"/>
              </a:ext>
            </a:extLst>
          </p:cNvPr>
          <p:cNvSpPr>
            <a:spLocks noGrp="1"/>
          </p:cNvSpPr>
          <p:nvPr>
            <p:ph idx="1"/>
          </p:nvPr>
        </p:nvSpPr>
        <p:spPr>
          <a:xfrm>
            <a:off x="493776" y="1446415"/>
            <a:ext cx="11155680" cy="4422679"/>
          </a:xfrm>
        </p:spPr>
        <p:txBody>
          <a:bodyPr>
            <a:normAutofit/>
          </a:bodyPr>
          <a:lstStyle/>
          <a:p>
            <a:r>
              <a:rPr lang="en-US" sz="4400" dirty="0"/>
              <a:t>What do our </a:t>
            </a:r>
            <a:r>
              <a:rPr lang="en-US" sz="4400" dirty="0" smtClean="0"/>
              <a:t>rank and file members </a:t>
            </a:r>
            <a:r>
              <a:rPr lang="en-US" sz="4400" dirty="0"/>
              <a:t>say about </a:t>
            </a:r>
            <a:r>
              <a:rPr lang="en-US" sz="4400" dirty="0" smtClean="0"/>
              <a:t>VAE </a:t>
            </a:r>
            <a:r>
              <a:rPr lang="en-US" sz="4400" dirty="0"/>
              <a:t>?</a:t>
            </a:r>
          </a:p>
          <a:p>
            <a:r>
              <a:rPr lang="en-US" sz="4400" dirty="0"/>
              <a:t>What does the general public say about </a:t>
            </a:r>
            <a:r>
              <a:rPr lang="en-US" sz="4400" dirty="0" smtClean="0"/>
              <a:t>VAE?</a:t>
            </a:r>
          </a:p>
          <a:p>
            <a:endParaRPr lang="en-US" sz="4400" dirty="0"/>
          </a:p>
          <a:p>
            <a:pPr marL="0" indent="0">
              <a:buNone/>
            </a:pPr>
            <a:r>
              <a:rPr lang="en-US" sz="4400" dirty="0" smtClean="0"/>
              <a:t>What do you wish they </a:t>
            </a:r>
            <a:br>
              <a:rPr lang="en-US" sz="4400" dirty="0" smtClean="0"/>
            </a:br>
            <a:r>
              <a:rPr lang="en-US" sz="4400" dirty="0" smtClean="0"/>
              <a:t>would say about VAE? </a:t>
            </a:r>
            <a:endParaRPr lang="en-US" sz="4400" dirty="0"/>
          </a:p>
          <a:p>
            <a:endParaRPr lang="en-US" sz="4400" dirty="0"/>
          </a:p>
        </p:txBody>
      </p:sp>
      <p:pic>
        <p:nvPicPr>
          <p:cNvPr id="4100" name="Picture 4" descr="Image result for narrative">
            <a:extLst>
              <a:ext uri="{FF2B5EF4-FFF2-40B4-BE49-F238E27FC236}">
                <a16:creationId xmlns:a16="http://schemas.microsoft.com/office/drawing/2014/main" id="{801D5B7F-1977-4055-8F81-E4F84B09D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3463" y="3857414"/>
            <a:ext cx="6278537" cy="2373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3958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FB008-86DD-4E7E-BD59-3386DEF99368}"/>
              </a:ext>
            </a:extLst>
          </p:cNvPr>
          <p:cNvSpPr>
            <a:spLocks noGrp="1"/>
          </p:cNvSpPr>
          <p:nvPr>
            <p:ph type="title"/>
          </p:nvPr>
        </p:nvSpPr>
        <p:spPr>
          <a:xfrm>
            <a:off x="201168" y="286604"/>
            <a:ext cx="11990832" cy="827302"/>
          </a:xfrm>
        </p:spPr>
        <p:txBody>
          <a:bodyPr>
            <a:noAutofit/>
          </a:bodyPr>
          <a:lstStyle/>
          <a:p>
            <a:r>
              <a:rPr lang="en-US" sz="6000" b="1" dirty="0" smtClean="0"/>
              <a:t>How do you change a narrative? </a:t>
            </a:r>
            <a:endParaRPr lang="en-US" sz="6000" b="1" dirty="0"/>
          </a:p>
        </p:txBody>
      </p:sp>
      <p:sp>
        <p:nvSpPr>
          <p:cNvPr id="3" name="Content Placeholder 2">
            <a:extLst>
              <a:ext uri="{FF2B5EF4-FFF2-40B4-BE49-F238E27FC236}">
                <a16:creationId xmlns:a16="http://schemas.microsoft.com/office/drawing/2014/main" id="{3C548094-5F74-4E25-A58D-5C389EAB7689}"/>
              </a:ext>
            </a:extLst>
          </p:cNvPr>
          <p:cNvSpPr>
            <a:spLocks noGrp="1"/>
          </p:cNvSpPr>
          <p:nvPr>
            <p:ph idx="1"/>
          </p:nvPr>
        </p:nvSpPr>
        <p:spPr>
          <a:xfrm>
            <a:off x="493776" y="1261873"/>
            <a:ext cx="11155680" cy="4607222"/>
          </a:xfrm>
        </p:spPr>
        <p:txBody>
          <a:bodyPr>
            <a:normAutofit/>
          </a:bodyPr>
          <a:lstStyle/>
          <a:p>
            <a:pPr marL="0" indent="0">
              <a:buNone/>
            </a:pPr>
            <a:r>
              <a:rPr lang="en-US" sz="2800" b="1" dirty="0"/>
              <a:t>Sustain your efforts and connect with others</a:t>
            </a:r>
          </a:p>
          <a:p>
            <a:pPr lvl="1"/>
            <a:r>
              <a:rPr lang="en-US" sz="2800" dirty="0"/>
              <a:t>Shifting a dominant narrative does not happen quickly – it takes sustained effort, </a:t>
            </a:r>
            <a:r>
              <a:rPr lang="en-US" sz="2800" dirty="0" smtClean="0"/>
              <a:t>over time</a:t>
            </a:r>
            <a:r>
              <a:rPr lang="en-US" sz="2800" dirty="0"/>
              <a:t>, with many people working at it</a:t>
            </a:r>
            <a:r>
              <a:rPr lang="en-US" sz="2800" dirty="0" smtClean="0"/>
              <a:t>.</a:t>
            </a:r>
          </a:p>
          <a:p>
            <a:pPr lvl="1"/>
            <a:r>
              <a:rPr lang="en-US" sz="2800" dirty="0" smtClean="0"/>
              <a:t>Everyone who belongs needs to be able to tell the narrative </a:t>
            </a:r>
            <a:endParaRPr lang="en-US" sz="2800" dirty="0"/>
          </a:p>
          <a:p>
            <a:pPr marL="0" indent="0">
              <a:buNone/>
            </a:pPr>
            <a:r>
              <a:rPr lang="en-US" sz="2800" b="1" dirty="0"/>
              <a:t>Demonstrate your shared values, don’t just write and talk about it.</a:t>
            </a:r>
          </a:p>
          <a:p>
            <a:pPr lvl="1"/>
            <a:r>
              <a:rPr lang="en-US" sz="2800" dirty="0"/>
              <a:t>Our actions say as much or more about our values and beliefs as our words</a:t>
            </a:r>
            <a:r>
              <a:rPr lang="en-US" sz="2800" dirty="0" smtClean="0"/>
              <a:t>.</a:t>
            </a:r>
          </a:p>
          <a:p>
            <a:pPr lvl="1"/>
            <a:r>
              <a:rPr lang="en-US" sz="2800" dirty="0" smtClean="0"/>
              <a:t>Public actions that illustrate your new narrative</a:t>
            </a:r>
            <a:endParaRPr lang="en-US" sz="2800" dirty="0"/>
          </a:p>
          <a:p>
            <a:endParaRPr lang="en-US" sz="4400" dirty="0"/>
          </a:p>
        </p:txBody>
      </p:sp>
      <p:pic>
        <p:nvPicPr>
          <p:cNvPr id="4100" name="Picture 4" descr="Image result for narrative">
            <a:extLst>
              <a:ext uri="{FF2B5EF4-FFF2-40B4-BE49-F238E27FC236}">
                <a16:creationId xmlns:a16="http://schemas.microsoft.com/office/drawing/2014/main" id="{801D5B7F-1977-4055-8F81-E4F84B09D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5624" y="4572310"/>
            <a:ext cx="3966376" cy="1499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30721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FB008-86DD-4E7E-BD59-3386DEF99368}"/>
              </a:ext>
            </a:extLst>
          </p:cNvPr>
          <p:cNvSpPr>
            <a:spLocks noGrp="1"/>
          </p:cNvSpPr>
          <p:nvPr>
            <p:ph type="title"/>
          </p:nvPr>
        </p:nvSpPr>
        <p:spPr>
          <a:xfrm>
            <a:off x="201168" y="286604"/>
            <a:ext cx="11990832" cy="827302"/>
          </a:xfrm>
        </p:spPr>
        <p:txBody>
          <a:bodyPr>
            <a:noAutofit/>
          </a:bodyPr>
          <a:lstStyle/>
          <a:p>
            <a:r>
              <a:rPr lang="en-US" sz="6000" b="1" dirty="0" smtClean="0"/>
              <a:t>Why do we care? </a:t>
            </a:r>
            <a:endParaRPr lang="en-US" sz="6000" b="1" dirty="0"/>
          </a:p>
        </p:txBody>
      </p:sp>
      <p:sp>
        <p:nvSpPr>
          <p:cNvPr id="3" name="Content Placeholder 2">
            <a:extLst>
              <a:ext uri="{FF2B5EF4-FFF2-40B4-BE49-F238E27FC236}">
                <a16:creationId xmlns:a16="http://schemas.microsoft.com/office/drawing/2014/main" id="{3C548094-5F74-4E25-A58D-5C389EAB7689}"/>
              </a:ext>
            </a:extLst>
          </p:cNvPr>
          <p:cNvSpPr>
            <a:spLocks noGrp="1"/>
          </p:cNvSpPr>
          <p:nvPr>
            <p:ph idx="1"/>
          </p:nvPr>
        </p:nvSpPr>
        <p:spPr>
          <a:xfrm>
            <a:off x="493776" y="1446415"/>
            <a:ext cx="11155680" cy="4422679"/>
          </a:xfrm>
        </p:spPr>
        <p:txBody>
          <a:bodyPr>
            <a:normAutofit/>
          </a:bodyPr>
          <a:lstStyle/>
          <a:p>
            <a:r>
              <a:rPr lang="en-US" sz="4400" dirty="0" smtClean="0"/>
              <a:t>Members join something that aligns with their value.  They want to belong to something that provides them a hopeful, purposeful story in which they are key characters. </a:t>
            </a:r>
            <a:endParaRPr lang="en-US" sz="4400" dirty="0"/>
          </a:p>
          <a:p>
            <a:endParaRPr lang="en-US" sz="4400" dirty="0"/>
          </a:p>
        </p:txBody>
      </p:sp>
      <p:pic>
        <p:nvPicPr>
          <p:cNvPr id="4100" name="Picture 4" descr="Image result for narrative">
            <a:extLst>
              <a:ext uri="{FF2B5EF4-FFF2-40B4-BE49-F238E27FC236}">
                <a16:creationId xmlns:a16="http://schemas.microsoft.com/office/drawing/2014/main" id="{801D5B7F-1977-4055-8F81-E4F84B09D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3463" y="3857414"/>
            <a:ext cx="6278537" cy="2373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44762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211662" y="-298861"/>
            <a:ext cx="7038180" cy="1450757"/>
          </a:xfrm>
        </p:spPr>
        <p:txBody>
          <a:bodyPr>
            <a:normAutofit/>
          </a:bodyPr>
          <a:lstStyle/>
          <a:p>
            <a:r>
              <a:rPr lang="en-US"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rot="21106967">
            <a:off x="-251397" y="2188306"/>
            <a:ext cx="4022355" cy="407674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3775122" y="146304"/>
            <a:ext cx="8284464" cy="6238966"/>
          </a:xfrm>
        </p:spPr>
        <p:txBody>
          <a:bodyPr>
            <a:noAutofit/>
          </a:bodyPr>
          <a:lstStyle/>
          <a:p>
            <a:pPr lvl="0"/>
            <a:r>
              <a:rPr lang="en-US" sz="2800" dirty="0"/>
              <a:t>Our story is how we present a “relatable” self that allows someone else to want to join in a public relationship with you. </a:t>
            </a:r>
          </a:p>
          <a:p>
            <a:pPr lvl="0"/>
            <a:r>
              <a:rPr lang="en-US" sz="2800" dirty="0"/>
              <a:t>It is how you and the people who have a shared purpose and shared values communicate about the work you want to do and encourage others to join with you. </a:t>
            </a:r>
            <a:endParaRPr lang="en-US" sz="2800" dirty="0" smtClean="0"/>
          </a:p>
          <a:p>
            <a:pPr marL="0" indent="0">
              <a:buNone/>
            </a:pPr>
            <a:r>
              <a:rPr lang="en-US" sz="2800" b="1" dirty="0"/>
              <a:t>Sustain your efforts and connect with others</a:t>
            </a:r>
          </a:p>
          <a:p>
            <a:pPr lvl="1"/>
            <a:r>
              <a:rPr lang="en-US" sz="2800" dirty="0"/>
              <a:t>Shifting a dominant narrative does not happen quickly – it takes sustained effort, over</a:t>
            </a:r>
          </a:p>
          <a:p>
            <a:pPr lvl="1"/>
            <a:r>
              <a:rPr lang="en-US" sz="2800" dirty="0"/>
              <a:t>Time, with many people working at it.</a:t>
            </a:r>
          </a:p>
          <a:p>
            <a:pPr marL="0" indent="0">
              <a:buNone/>
            </a:pPr>
            <a:r>
              <a:rPr lang="en-US" sz="2800" b="1" dirty="0"/>
              <a:t>Demonstrate your shared values, don’t just write and talk about it.</a:t>
            </a:r>
          </a:p>
          <a:p>
            <a:pPr lvl="1"/>
            <a:r>
              <a:rPr lang="en-US" sz="2800" dirty="0"/>
              <a:t>Our actions say as much or more about our values and beliefs as our words.</a:t>
            </a:r>
          </a:p>
          <a:p>
            <a:pPr lvl="0"/>
            <a:r>
              <a:rPr lang="en-US" sz="2400" dirty="0" smtClean="0"/>
              <a:t> </a:t>
            </a:r>
            <a:endParaRPr lang="en-US" sz="2400" dirty="0"/>
          </a:p>
        </p:txBody>
      </p:sp>
    </p:spTree>
    <p:extLst>
      <p:ext uri="{BB962C8B-B14F-4D97-AF65-F5344CB8AC3E}">
        <p14:creationId xmlns:p14="http://schemas.microsoft.com/office/powerpoint/2010/main" val="20620280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A6527-C903-413B-847D-C979DB1A2A33}"/>
              </a:ext>
            </a:extLst>
          </p:cNvPr>
          <p:cNvSpPr>
            <a:spLocks noGrp="1"/>
          </p:cNvSpPr>
          <p:nvPr>
            <p:ph type="title"/>
          </p:nvPr>
        </p:nvSpPr>
        <p:spPr>
          <a:xfrm>
            <a:off x="8141110" y="639097"/>
            <a:ext cx="3401961" cy="3686015"/>
          </a:xfrm>
        </p:spPr>
        <p:txBody>
          <a:bodyPr vert="horz" lIns="91440" tIns="45720" rIns="91440" bIns="45720" rtlCol="0" anchor="b">
            <a:normAutofit/>
          </a:bodyPr>
          <a:lstStyle/>
          <a:p>
            <a:r>
              <a:rPr lang="en-US" sz="6600">
                <a:solidFill>
                  <a:schemeClr val="tx1">
                    <a:lumMod val="85000"/>
                    <a:lumOff val="15000"/>
                  </a:schemeClr>
                </a:solidFill>
              </a:rPr>
              <a:t>Strength and Growth</a:t>
            </a:r>
          </a:p>
        </p:txBody>
      </p:sp>
      <p:pic>
        <p:nvPicPr>
          <p:cNvPr id="25" name="Content Placeholder 24">
            <a:extLst>
              <a:ext uri="{FF2B5EF4-FFF2-40B4-BE49-F238E27FC236}">
                <a16:creationId xmlns:a16="http://schemas.microsoft.com/office/drawing/2014/main" id="{97823640-E8F1-4EC0-9C54-D0A888BE3686}"/>
              </a:ext>
            </a:extLst>
          </p:cNvPr>
          <p:cNvPicPr>
            <a:picLocks noGrp="1" noChangeAspect="1"/>
          </p:cNvPicPr>
          <p:nvPr>
            <p:ph idx="1"/>
          </p:nvPr>
        </p:nvPicPr>
        <p:blipFill rotWithShape="1">
          <a:blip r:embed="rId3"/>
          <a:srcRect l="4311" t="42385" r="50000" b="14735"/>
          <a:stretch/>
        </p:blipFill>
        <p:spPr>
          <a:xfrm>
            <a:off x="633999" y="1002042"/>
            <a:ext cx="6912217" cy="4330235"/>
          </a:xfrm>
          <a:prstGeom prst="rect">
            <a:avLst/>
          </a:prstGeom>
        </p:spPr>
      </p:pic>
    </p:spTree>
    <p:extLst>
      <p:ext uri="{BB962C8B-B14F-4D97-AF65-F5344CB8AC3E}">
        <p14:creationId xmlns:p14="http://schemas.microsoft.com/office/powerpoint/2010/main" val="4407799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3FC6A-6749-492A-82AF-BB7118E69CCB}"/>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normAutofit fontScale="77500" lnSpcReduction="20000"/>
          </a:bodyPr>
          <a:lstStyle/>
          <a:p>
            <a:pPr marL="0" indent="0" algn="ctr">
              <a:buNone/>
            </a:pPr>
            <a:r>
              <a:rPr lang="en-US" altLang="en-US" sz="9600" dirty="0" smtClean="0"/>
              <a:t>We measure BOTH Growth and Strength in our Campaign so we can assess our progress. </a:t>
            </a:r>
            <a:endParaRPr lang="en-US" altLang="en-US" sz="9600" dirty="0"/>
          </a:p>
        </p:txBody>
      </p:sp>
    </p:spTree>
    <p:extLst>
      <p:ext uri="{BB962C8B-B14F-4D97-AF65-F5344CB8AC3E}">
        <p14:creationId xmlns:p14="http://schemas.microsoft.com/office/powerpoint/2010/main" val="2044177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What is Learned Helplessness_">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02321" y="223012"/>
            <a:ext cx="10316661" cy="5803900"/>
          </a:xfrm>
        </p:spPr>
      </p:pic>
    </p:spTree>
    <p:extLst>
      <p:ext uri="{BB962C8B-B14F-4D97-AF65-F5344CB8AC3E}">
        <p14:creationId xmlns:p14="http://schemas.microsoft.com/office/powerpoint/2010/main" val="24061108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B5FFD7-EAE6-4F16-B2B4-9C2AD597A0DD}"/>
              </a:ext>
            </a:extLst>
          </p:cNvPr>
          <p:cNvSpPr>
            <a:spLocks noGrp="1"/>
          </p:cNvSpPr>
          <p:nvPr>
            <p:ph idx="1"/>
          </p:nvPr>
        </p:nvSpPr>
        <p:spPr>
          <a:xfrm>
            <a:off x="274320" y="512064"/>
            <a:ext cx="10881360" cy="5833871"/>
          </a:xfrm>
        </p:spPr>
        <p:txBody>
          <a:bodyPr>
            <a:normAutofit/>
          </a:bodyPr>
          <a:lstStyle/>
          <a:p>
            <a:pPr marL="0" indent="0">
              <a:buNone/>
            </a:pPr>
            <a:r>
              <a:rPr lang="en-US" sz="7200" b="1" dirty="0">
                <a:ln w="9525">
                  <a:solidFill>
                    <a:schemeClr val="bg1"/>
                  </a:solidFill>
                  <a:prstDash val="solid"/>
                </a:ln>
                <a:solidFill>
                  <a:srgbClr val="FF0000"/>
                </a:solidFill>
                <a:effectLst>
                  <a:outerShdw blurRad="12700" dist="38100" dir="2700000" algn="tl" rotWithShape="0">
                    <a:schemeClr val="bg1">
                      <a:lumMod val="50000"/>
                    </a:schemeClr>
                  </a:outerShdw>
                </a:effectLst>
              </a:rPr>
              <a:t>RULE #</a:t>
            </a:r>
            <a:r>
              <a:rPr lang="en-US" sz="7200" b="1" dirty="0" smtClean="0">
                <a:ln w="9525">
                  <a:solidFill>
                    <a:schemeClr val="bg1"/>
                  </a:solidFill>
                  <a:prstDash val="solid"/>
                </a:ln>
                <a:solidFill>
                  <a:srgbClr val="FF0000"/>
                </a:solidFill>
                <a:effectLst>
                  <a:outerShdw blurRad="12700" dist="38100" dir="2700000" algn="tl" rotWithShape="0">
                    <a:schemeClr val="bg1">
                      <a:lumMod val="50000"/>
                    </a:schemeClr>
                  </a:outerShdw>
                </a:effectLst>
              </a:rPr>
              <a:t>1 for Creating a Story Where Members are the Key Character -</a:t>
            </a:r>
            <a:endParaRPr lang="en-US" sz="7200" b="1" dirty="0">
              <a:ln w="9525">
                <a:solidFill>
                  <a:schemeClr val="bg1"/>
                </a:solidFill>
                <a:prstDash val="solid"/>
              </a:ln>
              <a:solidFill>
                <a:srgbClr val="FF0000"/>
              </a:solidFill>
              <a:effectLst>
                <a:outerShdw blurRad="12700" dist="38100" dir="2700000" algn="tl" rotWithShape="0">
                  <a:schemeClr val="bg1">
                    <a:lumMod val="50000"/>
                  </a:schemeClr>
                </a:outerShdw>
              </a:effectLst>
            </a:endParaRPr>
          </a:p>
          <a:p>
            <a:pPr marL="0" indent="0">
              <a:buNone/>
            </a:pPr>
            <a:r>
              <a:rPr lang="en-US" sz="7200" b="1" dirty="0">
                <a:ln w="9525">
                  <a:solidFill>
                    <a:schemeClr val="bg1"/>
                  </a:solidFill>
                  <a:prstDash val="solid"/>
                </a:ln>
                <a:effectLst>
                  <a:outerShdw blurRad="12700" dist="38100" dir="2700000" algn="tl" rotWithShape="0">
                    <a:schemeClr val="bg1">
                      <a:lumMod val="50000"/>
                    </a:schemeClr>
                  </a:outerShdw>
                </a:effectLst>
              </a:rPr>
              <a:t>Don’t do for others what they can do for themselves.</a:t>
            </a:r>
          </a:p>
        </p:txBody>
      </p:sp>
    </p:spTree>
    <p:extLst>
      <p:ext uri="{BB962C8B-B14F-4D97-AF65-F5344CB8AC3E}">
        <p14:creationId xmlns:p14="http://schemas.microsoft.com/office/powerpoint/2010/main" val="26093495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64F53-E5B5-4C98-8633-9F7025771974}"/>
              </a:ext>
            </a:extLst>
          </p:cNvPr>
          <p:cNvSpPr>
            <a:spLocks noGrp="1"/>
          </p:cNvSpPr>
          <p:nvPr>
            <p:ph type="title"/>
          </p:nvPr>
        </p:nvSpPr>
        <p:spPr>
          <a:xfrm>
            <a:off x="146304" y="-434612"/>
            <a:ext cx="10058400" cy="1450757"/>
          </a:xfrm>
        </p:spPr>
        <p:txBody>
          <a:bodyPr/>
          <a:lstStyle/>
          <a:p>
            <a:r>
              <a:rPr lang="en-US" dirty="0"/>
              <a:t>Key Reasons Members </a:t>
            </a:r>
            <a:r>
              <a:rPr lang="en-US" dirty="0" smtClean="0"/>
              <a:t>Join and Stick</a:t>
            </a:r>
            <a:endParaRPr lang="en-US" dirty="0"/>
          </a:p>
        </p:txBody>
      </p:sp>
      <p:sp>
        <p:nvSpPr>
          <p:cNvPr id="3" name="Content Placeholder 2">
            <a:extLst>
              <a:ext uri="{FF2B5EF4-FFF2-40B4-BE49-F238E27FC236}">
                <a16:creationId xmlns:a16="http://schemas.microsoft.com/office/drawing/2014/main" id="{46764044-9D2F-4049-A892-828B2028CEF1}"/>
              </a:ext>
            </a:extLst>
          </p:cNvPr>
          <p:cNvSpPr>
            <a:spLocks noGrp="1"/>
          </p:cNvSpPr>
          <p:nvPr>
            <p:ph idx="1"/>
          </p:nvPr>
        </p:nvSpPr>
        <p:spPr>
          <a:xfrm>
            <a:off x="512064" y="1142319"/>
            <a:ext cx="11423904" cy="5428211"/>
          </a:xfrm>
        </p:spPr>
        <p:txBody>
          <a:bodyPr>
            <a:normAutofit/>
          </a:bodyPr>
          <a:lstStyle/>
          <a:p>
            <a:pPr marL="0" indent="0">
              <a:buNone/>
            </a:pPr>
            <a:r>
              <a:rPr lang="en-US" sz="2400" b="1" dirty="0"/>
              <a:t>Face to Face Contact </a:t>
            </a:r>
            <a:r>
              <a:rPr lang="en-US" sz="2400" dirty="0"/>
              <a:t>- The more frequently and the more recently </a:t>
            </a:r>
            <a:r>
              <a:rPr lang="en-US" sz="2400" dirty="0" smtClean="0"/>
              <a:t>a person</a:t>
            </a:r>
            <a:br>
              <a:rPr lang="en-US" sz="2400" dirty="0" smtClean="0"/>
            </a:br>
            <a:r>
              <a:rPr lang="en-US" sz="2400" dirty="0" smtClean="0"/>
              <a:t> from the union  has communicated </a:t>
            </a:r>
            <a:r>
              <a:rPr lang="en-US" sz="2400" dirty="0"/>
              <a:t>with members, the more likely they are to want to remain in the union. </a:t>
            </a:r>
          </a:p>
          <a:p>
            <a:pPr marL="0" indent="0">
              <a:buNone/>
            </a:pPr>
            <a:r>
              <a:rPr lang="en-US" sz="2400" b="1" dirty="0"/>
              <a:t>One to One Conversations </a:t>
            </a:r>
            <a:r>
              <a:rPr lang="en-US" sz="2400" dirty="0"/>
              <a:t>- Gathering small groups of members together or having informal and authentic face-to-face conversations are imperative to making sure members feel a bond with their union. </a:t>
            </a:r>
          </a:p>
          <a:p>
            <a:pPr marL="0" indent="0">
              <a:buNone/>
            </a:pPr>
            <a:r>
              <a:rPr lang="en-US" sz="2400" b="1" dirty="0"/>
              <a:t>Listening and Connecting vs. Asking and Telling </a:t>
            </a:r>
            <a:r>
              <a:rPr lang="en-US" sz="2400" dirty="0"/>
              <a:t>-When </a:t>
            </a:r>
            <a:r>
              <a:rPr lang="en-US" sz="2400" dirty="0" smtClean="0"/>
              <a:t>the union is trying </a:t>
            </a:r>
            <a:r>
              <a:rPr lang="en-US" sz="2400" dirty="0"/>
              <a:t>to connect with members, </a:t>
            </a:r>
            <a:r>
              <a:rPr lang="en-US" sz="2400" dirty="0" smtClean="0"/>
              <a:t>it </a:t>
            </a:r>
            <a:r>
              <a:rPr lang="en-US" sz="2400" dirty="0"/>
              <a:t>should be listening, not telling. </a:t>
            </a:r>
          </a:p>
          <a:p>
            <a:pPr marL="0" indent="0">
              <a:buNone/>
            </a:pPr>
            <a:r>
              <a:rPr lang="en-US" sz="2400" b="1" dirty="0"/>
              <a:t>Feeling Supported </a:t>
            </a:r>
            <a:r>
              <a:rPr lang="en-US" sz="2400" dirty="0"/>
              <a:t>- </a:t>
            </a:r>
            <a:r>
              <a:rPr lang="en-US" sz="2400" dirty="0" smtClean="0"/>
              <a:t>Members relate that they are </a:t>
            </a:r>
            <a:r>
              <a:rPr lang="en-US" sz="2400" dirty="0"/>
              <a:t>the best sources of support for one another and connections to the union encourage them to care about, support, and nurture their colleagues. </a:t>
            </a:r>
          </a:p>
          <a:p>
            <a:pPr marL="0" indent="0">
              <a:buNone/>
            </a:pPr>
            <a:r>
              <a:rPr lang="en-US" sz="2400" b="1" dirty="0"/>
              <a:t>Maintain Relationships </a:t>
            </a:r>
            <a:r>
              <a:rPr lang="en-US" sz="2400" dirty="0"/>
              <a:t>- If we want members’ connection to remain intact—and even grow in intensity over time</a:t>
            </a:r>
            <a:r>
              <a:rPr lang="en-US" sz="2400" dirty="0" smtClean="0"/>
              <a:t>— they must be engaged both </a:t>
            </a:r>
            <a:r>
              <a:rPr lang="en-US" sz="2400" dirty="0"/>
              <a:t>continually and continuously. </a:t>
            </a:r>
          </a:p>
          <a:p>
            <a:pPr marL="0" indent="0">
              <a:buNone/>
            </a:pPr>
            <a:endParaRPr lang="en-US" dirty="0"/>
          </a:p>
          <a:p>
            <a:pPr marL="0" indent="0">
              <a:buNone/>
            </a:pPr>
            <a:endParaRPr lang="en-US" dirty="0"/>
          </a:p>
          <a:p>
            <a:endParaRPr lang="en-US" dirty="0"/>
          </a:p>
        </p:txBody>
      </p:sp>
      <p:pic>
        <p:nvPicPr>
          <p:cNvPr id="4" name="Picture 2" descr="Image result for burdocks">
            <a:extLst>
              <a:ext uri="{FF2B5EF4-FFF2-40B4-BE49-F238E27FC236}">
                <a16:creationId xmlns:a16="http://schemas.microsoft.com/office/drawing/2014/main" id="{02135934-DAB6-4CF8-AC57-AD194D4383F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5899"/>
          <a:stretch/>
        </p:blipFill>
        <p:spPr bwMode="auto">
          <a:xfrm>
            <a:off x="10140636" y="-308438"/>
            <a:ext cx="2017895" cy="1867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56370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13EC4-EC41-433B-B866-5C0CA2B794F8}"/>
              </a:ext>
            </a:extLst>
          </p:cNvPr>
          <p:cNvSpPr>
            <a:spLocks noGrp="1"/>
          </p:cNvSpPr>
          <p:nvPr>
            <p:ph type="title"/>
          </p:nvPr>
        </p:nvSpPr>
        <p:spPr>
          <a:xfrm>
            <a:off x="351906" y="1119868"/>
            <a:ext cx="2738766" cy="1450757"/>
          </a:xfrm>
        </p:spPr>
        <p:txBody>
          <a:bodyPr>
            <a:normAutofit fontScale="90000"/>
          </a:bodyPr>
          <a:lstStyle/>
          <a:p>
            <a:r>
              <a:rPr lang="en-US" dirty="0" smtClean="0"/>
              <a:t>How many do you need? </a:t>
            </a:r>
            <a:endParaRPr lang="en-US" dirty="0"/>
          </a:p>
        </p:txBody>
      </p:sp>
      <p:pic>
        <p:nvPicPr>
          <p:cNvPr id="4" name="Picture 3">
            <a:extLst>
              <a:ext uri="{FF2B5EF4-FFF2-40B4-BE49-F238E27FC236}">
                <a16:creationId xmlns:a16="http://schemas.microsoft.com/office/drawing/2014/main" id="{9D1A26EA-2FBC-4760-B249-F532B3C846A7}"/>
              </a:ext>
            </a:extLst>
          </p:cNvPr>
          <p:cNvPicPr>
            <a:picLocks noChangeAspect="1"/>
          </p:cNvPicPr>
          <p:nvPr/>
        </p:nvPicPr>
        <p:blipFill rotWithShape="1">
          <a:blip r:embed="rId2"/>
          <a:srcRect b="7323"/>
          <a:stretch/>
        </p:blipFill>
        <p:spPr>
          <a:xfrm>
            <a:off x="3950208" y="0"/>
            <a:ext cx="8241792" cy="6326179"/>
          </a:xfrm>
          <a:prstGeom prst="rect">
            <a:avLst/>
          </a:prstGeom>
        </p:spPr>
      </p:pic>
    </p:spTree>
    <p:extLst>
      <p:ext uri="{BB962C8B-B14F-4D97-AF65-F5344CB8AC3E}">
        <p14:creationId xmlns:p14="http://schemas.microsoft.com/office/powerpoint/2010/main" val="37047260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9485" y="634946"/>
            <a:ext cx="3690257" cy="874877"/>
          </a:xfrm>
        </p:spPr>
        <p:txBody>
          <a:bodyPr>
            <a:normAutofit fontScale="90000"/>
          </a:bodyPr>
          <a:lstStyle/>
          <a:p>
            <a:r>
              <a:rPr lang="en-US" sz="3400" b="1" dirty="0"/>
              <a:t>FOCUS ON WORKSITES</a:t>
            </a:r>
            <a:r>
              <a:rPr lang="en-US" sz="3400" dirty="0"/>
              <a:t/>
            </a:r>
            <a:br>
              <a:rPr lang="en-US" sz="3400" dirty="0"/>
            </a:br>
            <a:r>
              <a:rPr lang="en-US" sz="3400" dirty="0"/>
              <a:t/>
            </a:r>
            <a:br>
              <a:rPr lang="en-US" sz="3400" dirty="0"/>
            </a:br>
            <a:endParaRPr lang="en-US" sz="3400" dirty="0"/>
          </a:p>
        </p:txBody>
      </p:sp>
      <p:pic>
        <p:nvPicPr>
          <p:cNvPr id="9218" name="Picture 2" descr="https://s-media-cache-ak0.pinimg.com/736x/f1/d8/f5/f1d8f5fb37b688e0659dd412f0d00bac.jpg"/>
          <p:cNvPicPr>
            <a:picLocks noChangeAspect="1" noChangeArrowheads="1"/>
          </p:cNvPicPr>
          <p:nvPr/>
        </p:nvPicPr>
        <p:blipFill rotWithShape="1">
          <a:blip r:embed="rId2">
            <a:extLst>
              <a:ext uri="{28A0092B-C50C-407E-A947-70E740481C1C}">
                <a14:useLocalDpi xmlns:a14="http://schemas.microsoft.com/office/drawing/2010/main" val="0"/>
              </a:ext>
            </a:extLst>
          </a:blip>
          <a:srcRect t="25623" r="2" b="21309"/>
          <a:stretch/>
        </p:blipFill>
        <p:spPr bwMode="auto">
          <a:xfrm>
            <a:off x="633999" y="640081"/>
            <a:ext cx="6909801" cy="53144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7859485" y="808074"/>
            <a:ext cx="3690257" cy="5061020"/>
          </a:xfrm>
        </p:spPr>
        <p:txBody>
          <a:bodyPr>
            <a:normAutofit fontScale="92500" lnSpcReduction="10000"/>
          </a:bodyPr>
          <a:lstStyle/>
          <a:p>
            <a:r>
              <a:rPr lang="en-US" sz="3200" dirty="0"/>
              <a:t>The Union is Visible</a:t>
            </a:r>
          </a:p>
          <a:p>
            <a:r>
              <a:rPr lang="en-US" sz="3200" dirty="0"/>
              <a:t>Standards are defended and contract/policy is enforced</a:t>
            </a:r>
          </a:p>
          <a:p>
            <a:r>
              <a:rPr lang="en-US" sz="3200" dirty="0"/>
              <a:t>The Members OWN the Union and Provide </a:t>
            </a:r>
            <a:r>
              <a:rPr lang="en-US" sz="3200" dirty="0" smtClean="0"/>
              <a:t>Support</a:t>
            </a:r>
          </a:p>
          <a:p>
            <a:r>
              <a:rPr lang="en-US" sz="3200" dirty="0" smtClean="0"/>
              <a:t>Leaders are in relationship with all members and non members. </a:t>
            </a:r>
            <a:endParaRPr lang="en-US" sz="3200" dirty="0"/>
          </a:p>
        </p:txBody>
      </p:sp>
    </p:spTree>
    <p:extLst>
      <p:ext uri="{BB962C8B-B14F-4D97-AF65-F5344CB8AC3E}">
        <p14:creationId xmlns:p14="http://schemas.microsoft.com/office/powerpoint/2010/main" val="20218824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Breakout Room – NEA Organizer Teams</a:t>
            </a:r>
            <a:endParaRPr lang="en-US" dirty="0"/>
          </a:p>
        </p:txBody>
      </p:sp>
      <p:sp>
        <p:nvSpPr>
          <p:cNvPr id="3" name="Content Placeholder 2"/>
          <p:cNvSpPr>
            <a:spLocks noGrp="1"/>
          </p:cNvSpPr>
          <p:nvPr>
            <p:ph idx="1"/>
          </p:nvPr>
        </p:nvSpPr>
        <p:spPr>
          <a:xfrm>
            <a:off x="297711" y="1429789"/>
            <a:ext cx="11610753" cy="4439305"/>
          </a:xfrm>
        </p:spPr>
        <p:txBody>
          <a:bodyPr>
            <a:normAutofit fontScale="92500" lnSpcReduction="10000"/>
          </a:bodyPr>
          <a:lstStyle/>
          <a:p>
            <a:r>
              <a:rPr lang="en-US" sz="4000" dirty="0"/>
              <a:t>Consider the names of the locals that you put in your tiers in module 1 -  </a:t>
            </a:r>
            <a:endParaRPr lang="en-US" sz="4000" dirty="0" smtClean="0"/>
          </a:p>
          <a:p>
            <a:r>
              <a:rPr lang="en-US" sz="4000" dirty="0" smtClean="0"/>
              <a:t>What </a:t>
            </a:r>
            <a:r>
              <a:rPr lang="en-US" sz="4000" dirty="0"/>
              <a:t>is your assessment of </a:t>
            </a:r>
            <a:r>
              <a:rPr lang="en-US" sz="4000" dirty="0" smtClean="0"/>
              <a:t>the member </a:t>
            </a:r>
            <a:r>
              <a:rPr lang="en-US" sz="4000" dirty="0"/>
              <a:t>density (growth) </a:t>
            </a:r>
            <a:r>
              <a:rPr lang="en-US" sz="4000" dirty="0" smtClean="0"/>
              <a:t>?</a:t>
            </a:r>
          </a:p>
          <a:p>
            <a:r>
              <a:rPr lang="en-US" sz="4000" dirty="0" smtClean="0"/>
              <a:t>What </a:t>
            </a:r>
            <a:r>
              <a:rPr lang="en-US" sz="4000" dirty="0"/>
              <a:t>is your assessment of their strength </a:t>
            </a:r>
            <a:r>
              <a:rPr lang="en-US" sz="4000" dirty="0" smtClean="0"/>
              <a:t>(what is ratio of identified leaders to members, their skills, resources) ?</a:t>
            </a:r>
          </a:p>
          <a:p>
            <a:r>
              <a:rPr lang="en-US" sz="4000" dirty="0" smtClean="0"/>
              <a:t>What is your assessment of how many well organized  </a:t>
            </a:r>
            <a:r>
              <a:rPr lang="en-US" sz="4000" dirty="0"/>
              <a:t>worksites </a:t>
            </a:r>
            <a:r>
              <a:rPr lang="en-US" sz="4000" dirty="0" smtClean="0"/>
              <a:t>they have?</a:t>
            </a:r>
            <a:endParaRPr lang="en-US" sz="4000" dirty="0"/>
          </a:p>
          <a:p>
            <a:r>
              <a:rPr lang="en-US" dirty="0"/>
              <a:t> </a:t>
            </a:r>
          </a:p>
        </p:txBody>
      </p:sp>
    </p:spTree>
    <p:extLst>
      <p:ext uri="{BB962C8B-B14F-4D97-AF65-F5344CB8AC3E}">
        <p14:creationId xmlns:p14="http://schemas.microsoft.com/office/powerpoint/2010/main" val="30368263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68767-BA6B-4718-8342-805AF4798FBD}"/>
              </a:ext>
            </a:extLst>
          </p:cNvPr>
          <p:cNvSpPr>
            <a:spLocks noGrp="1"/>
          </p:cNvSpPr>
          <p:nvPr>
            <p:ph type="title"/>
          </p:nvPr>
        </p:nvSpPr>
        <p:spPr/>
        <p:txBody>
          <a:bodyPr/>
          <a:lstStyle/>
          <a:p>
            <a:r>
              <a:rPr lang="en-US" b="1" dirty="0"/>
              <a:t>Key Points</a:t>
            </a:r>
          </a:p>
        </p:txBody>
      </p:sp>
      <p:sp>
        <p:nvSpPr>
          <p:cNvPr id="3" name="Content Placeholder 2">
            <a:extLst>
              <a:ext uri="{FF2B5EF4-FFF2-40B4-BE49-F238E27FC236}">
                <a16:creationId xmlns:a16="http://schemas.microsoft.com/office/drawing/2014/main" id="{69824343-BFD3-4AF7-8EC7-60FACFF6FCDE}"/>
              </a:ext>
            </a:extLst>
          </p:cNvPr>
          <p:cNvSpPr>
            <a:spLocks noGrp="1"/>
          </p:cNvSpPr>
          <p:nvPr>
            <p:ph idx="1"/>
          </p:nvPr>
        </p:nvSpPr>
        <p:spPr>
          <a:xfrm>
            <a:off x="4082685" y="235902"/>
            <a:ext cx="8109316" cy="6018594"/>
          </a:xfrm>
        </p:spPr>
        <p:txBody>
          <a:bodyPr>
            <a:noAutofit/>
          </a:bodyPr>
          <a:lstStyle/>
          <a:p>
            <a:r>
              <a:rPr lang="en-US" sz="3600" dirty="0"/>
              <a:t>Without enough leaders who have enough connections with </a:t>
            </a:r>
            <a:r>
              <a:rPr lang="en-US" sz="3600" dirty="0" smtClean="0"/>
              <a:t>members (and non-members), </a:t>
            </a:r>
            <a:r>
              <a:rPr lang="en-US" sz="3600" dirty="0"/>
              <a:t>you can’t build and use  power</a:t>
            </a:r>
          </a:p>
          <a:p>
            <a:pPr lvl="1"/>
            <a:endParaRPr lang="en-US" sz="3600" dirty="0"/>
          </a:p>
          <a:p>
            <a:pPr marL="201168" lvl="1" indent="0">
              <a:buNone/>
            </a:pPr>
            <a:r>
              <a:rPr lang="en-US" sz="3600" dirty="0"/>
              <a:t>The role of staff is in the development of </a:t>
            </a:r>
            <a:r>
              <a:rPr lang="en-US" sz="3600" dirty="0" smtClean="0"/>
              <a:t>relationships </a:t>
            </a:r>
            <a:r>
              <a:rPr lang="en-US" sz="3600" dirty="0"/>
              <a:t>by connecting leaders. </a:t>
            </a:r>
            <a:endParaRPr lang="en-US" sz="3600" dirty="0" smtClean="0"/>
          </a:p>
          <a:p>
            <a:pPr marL="201168" lvl="1" indent="0">
              <a:buNone/>
            </a:pPr>
            <a:endParaRPr lang="en-US" sz="3600" dirty="0"/>
          </a:p>
          <a:p>
            <a:pPr marL="201168" lvl="1" indent="0">
              <a:buNone/>
            </a:pPr>
            <a:r>
              <a:rPr lang="en-US" sz="3600" dirty="0" smtClean="0"/>
              <a:t>WE begin this work by focusing at the worksite level and building the sense of allegiance among workers using a shared narrative. </a:t>
            </a:r>
            <a:endParaRPr lang="en-US" sz="3600" dirty="0"/>
          </a:p>
        </p:txBody>
      </p:sp>
      <p:pic>
        <p:nvPicPr>
          <p:cNvPr id="4" name="Picture 2" descr="Image result for key point">
            <a:extLst>
              <a:ext uri="{FF2B5EF4-FFF2-40B4-BE49-F238E27FC236}">
                <a16:creationId xmlns:a16="http://schemas.microsoft.com/office/drawing/2014/main" id="{FC899F96-C217-48DB-BEF9-B5292B834B4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0" y="1397477"/>
            <a:ext cx="4082684" cy="3695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97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3FC6A-6749-492A-82AF-BB7118E69CCB}"/>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lstStyle/>
          <a:p>
            <a:pPr marL="0" indent="0" algn="ctr">
              <a:buNone/>
            </a:pPr>
            <a:r>
              <a:rPr lang="en-US" altLang="en-US" sz="9600" dirty="0"/>
              <a:t>What </a:t>
            </a:r>
            <a:r>
              <a:rPr lang="en-US" altLang="en-US" sz="9600" dirty="0" smtClean="0"/>
              <a:t>Organizing Is.  </a:t>
            </a:r>
            <a:endParaRPr lang="en-US" altLang="en-US" sz="9600" dirty="0"/>
          </a:p>
        </p:txBody>
      </p:sp>
    </p:spTree>
    <p:extLst>
      <p:ext uri="{BB962C8B-B14F-4D97-AF65-F5344CB8AC3E}">
        <p14:creationId xmlns:p14="http://schemas.microsoft.com/office/powerpoint/2010/main" val="2449953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normAutofit/>
          </a:bodyPr>
          <a:lstStyle/>
          <a:p>
            <a:pPr>
              <a:defRPr/>
            </a:pPr>
            <a:r>
              <a:rPr lang="en-US" altLang="en-US" dirty="0"/>
              <a:t>What is organizing?</a:t>
            </a:r>
          </a:p>
        </p:txBody>
      </p:sp>
      <p:sp>
        <p:nvSpPr>
          <p:cNvPr id="88067" name="Content Placeholder 2"/>
          <p:cNvSpPr>
            <a:spLocks noGrp="1"/>
          </p:cNvSpPr>
          <p:nvPr>
            <p:ph idx="1"/>
          </p:nvPr>
        </p:nvSpPr>
        <p:spPr>
          <a:xfrm>
            <a:off x="504967" y="1429789"/>
            <a:ext cx="10650713" cy="4439305"/>
          </a:xfrm>
          <a:solidFill>
            <a:schemeClr val="bg1">
              <a:lumMod val="95000"/>
            </a:schemeClr>
          </a:solidFill>
        </p:spPr>
        <p:txBody>
          <a:bodyPr>
            <a:noAutofit/>
          </a:bodyPr>
          <a:lstStyle/>
          <a:p>
            <a:pPr marL="0" indent="0">
              <a:buNone/>
              <a:defRPr/>
            </a:pPr>
            <a:r>
              <a:rPr lang="en-US" altLang="en-US" sz="4800" dirty="0"/>
              <a:t>Organizing is identifying leaders and coordinating them into leadership teams, Building community and commitment around common goals, Building power from the resources of that community, Using that power strategically to make concrete change in the world. </a:t>
            </a:r>
          </a:p>
        </p:txBody>
      </p:sp>
    </p:spTree>
    <p:extLst>
      <p:ext uri="{BB962C8B-B14F-4D97-AF65-F5344CB8AC3E}">
        <p14:creationId xmlns:p14="http://schemas.microsoft.com/office/powerpoint/2010/main" val="6787902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625475" y="3967164"/>
            <a:ext cx="9882188"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r">
              <a:defRPr/>
            </a:pPr>
            <a:r>
              <a:rPr lang="en-US" sz="6000" b="1" dirty="0">
                <a:solidFill>
                  <a:schemeClr val="bg1"/>
                </a:solidFill>
                <a:latin typeface="Franklin Gothic Medium"/>
              </a:rPr>
              <a:t>building power</a:t>
            </a:r>
          </a:p>
        </p:txBody>
      </p:sp>
      <p:sp>
        <p:nvSpPr>
          <p:cNvPr id="129027" name="TextBox 2"/>
          <p:cNvSpPr txBox="1">
            <a:spLocks noChangeArrowheads="1"/>
          </p:cNvSpPr>
          <p:nvPr/>
        </p:nvSpPr>
        <p:spPr bwMode="auto">
          <a:xfrm>
            <a:off x="1808163" y="2878138"/>
            <a:ext cx="7696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6000" b="1" dirty="0">
                <a:solidFill>
                  <a:srgbClr val="000000"/>
                </a:solidFill>
                <a:latin typeface="Helvetica" panose="020B0604020202020204" pitchFamily="34" charset="0"/>
                <a:ea typeface="MS PGothic" panose="020B0600070205080204" pitchFamily="34" charset="-128"/>
              </a:rPr>
              <a:t>Organizing is about</a:t>
            </a:r>
          </a:p>
        </p:txBody>
      </p:sp>
      <p:sp>
        <p:nvSpPr>
          <p:cNvPr id="2" name="Title 1">
            <a:extLst>
              <a:ext uri="{FF2B5EF4-FFF2-40B4-BE49-F238E27FC236}">
                <a16:creationId xmlns:a16="http://schemas.microsoft.com/office/drawing/2014/main" id="{6E6D94D2-4683-4973-A3C1-E83896C97FF3}"/>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7739014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3FC6A-6749-492A-82AF-BB7118E69CCB}"/>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lstStyle/>
          <a:p>
            <a:pPr marL="0" indent="0" algn="ctr">
              <a:buNone/>
            </a:pPr>
            <a:r>
              <a:rPr lang="en-US" altLang="en-US" sz="9600" dirty="0"/>
              <a:t>What is Power? </a:t>
            </a:r>
          </a:p>
        </p:txBody>
      </p:sp>
    </p:spTree>
    <p:extLst>
      <p:ext uri="{BB962C8B-B14F-4D97-AF65-F5344CB8AC3E}">
        <p14:creationId xmlns:p14="http://schemas.microsoft.com/office/powerpoint/2010/main" val="41892858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692458" y="3944939"/>
            <a:ext cx="10357928" cy="1966763"/>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r">
              <a:defRPr/>
            </a:pPr>
            <a:r>
              <a:rPr lang="en-US" sz="6000" b="1" dirty="0">
                <a:solidFill>
                  <a:schemeClr val="bg1"/>
                </a:solidFill>
                <a:latin typeface="Franklin Gothic Medium"/>
              </a:rPr>
              <a:t>Power is the ability to </a:t>
            </a:r>
            <a:r>
              <a:rPr lang="en-US" sz="6000" b="1" dirty="0" smtClean="0">
                <a:solidFill>
                  <a:schemeClr val="bg1"/>
                </a:solidFill>
                <a:latin typeface="Franklin Gothic Medium"/>
              </a:rPr>
              <a:t>act and cause others to act. </a:t>
            </a:r>
            <a:endParaRPr lang="en-US" sz="6000" b="1" dirty="0">
              <a:solidFill>
                <a:schemeClr val="bg1"/>
              </a:solidFill>
              <a:latin typeface="Franklin Gothic Medium"/>
            </a:endParaRPr>
          </a:p>
        </p:txBody>
      </p:sp>
      <p:sp>
        <p:nvSpPr>
          <p:cNvPr id="131075" name="TextBox 2"/>
          <p:cNvSpPr txBox="1">
            <a:spLocks noChangeArrowheads="1"/>
          </p:cNvSpPr>
          <p:nvPr/>
        </p:nvSpPr>
        <p:spPr bwMode="auto">
          <a:xfrm>
            <a:off x="1738313" y="2813050"/>
            <a:ext cx="7696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6000" b="1">
                <a:solidFill>
                  <a:srgbClr val="000000"/>
                </a:solidFill>
                <a:latin typeface="Helvetica" panose="020B0604020202020204" pitchFamily="34" charset="0"/>
                <a:ea typeface="MS PGothic" panose="020B0600070205080204" pitchFamily="34" charset="-128"/>
              </a:rPr>
              <a:t>What is power?</a:t>
            </a:r>
          </a:p>
        </p:txBody>
      </p:sp>
      <p:sp>
        <p:nvSpPr>
          <p:cNvPr id="2" name="Title 1">
            <a:extLst>
              <a:ext uri="{FF2B5EF4-FFF2-40B4-BE49-F238E27FC236}">
                <a16:creationId xmlns:a16="http://schemas.microsoft.com/office/drawing/2014/main" id="{F5051FA0-C104-41B1-AD51-FE9A07BEA03B}"/>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8643809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3FC6A-6749-492A-82AF-BB7118E69CCB}"/>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lstStyle/>
          <a:p>
            <a:pPr marL="0" indent="0" algn="ctr">
              <a:buNone/>
            </a:pPr>
            <a:r>
              <a:rPr lang="en-US" altLang="en-US" sz="9600" dirty="0" smtClean="0"/>
              <a:t>Is Bargaining a Service or is it Organizing? </a:t>
            </a:r>
            <a:endParaRPr lang="en-US" altLang="en-US" sz="9600" dirty="0"/>
          </a:p>
        </p:txBody>
      </p:sp>
    </p:spTree>
    <p:extLst>
      <p:ext uri="{BB962C8B-B14F-4D97-AF65-F5344CB8AC3E}">
        <p14:creationId xmlns:p14="http://schemas.microsoft.com/office/powerpoint/2010/main" val="28718488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76DD0-4CF9-43A9-B04C-912B95B5DD07}"/>
              </a:ext>
            </a:extLst>
          </p:cNvPr>
          <p:cNvSpPr>
            <a:spLocks noGrp="1"/>
          </p:cNvSpPr>
          <p:nvPr>
            <p:ph type="title"/>
          </p:nvPr>
        </p:nvSpPr>
        <p:spPr>
          <a:xfrm>
            <a:off x="7699403" y="329184"/>
            <a:ext cx="4227934" cy="6778547"/>
          </a:xfrm>
        </p:spPr>
        <p:txBody>
          <a:bodyPr anchor="ctr">
            <a:normAutofit fontScale="90000"/>
          </a:bodyPr>
          <a:lstStyle/>
          <a:p>
            <a:pPr algn="ctr"/>
            <a:r>
              <a:rPr lang="en-US" dirty="0"/>
              <a:t>Where is the power, visibility and </a:t>
            </a:r>
            <a:r>
              <a:rPr lang="en-US" dirty="0" smtClean="0"/>
              <a:t>accountability in a bargain …</a:t>
            </a:r>
            <a:br>
              <a:rPr lang="en-US" dirty="0" smtClean="0"/>
            </a:br>
            <a:r>
              <a:rPr lang="en-US" dirty="0" smtClean="0"/>
              <a:t>If you do it?</a:t>
            </a:r>
            <a:br>
              <a:rPr lang="en-US" dirty="0" smtClean="0"/>
            </a:br>
            <a:r>
              <a:rPr lang="en-US" dirty="0" smtClean="0"/>
              <a:t> If the members do it? </a:t>
            </a:r>
            <a:br>
              <a:rPr lang="en-US" dirty="0" smtClean="0"/>
            </a:br>
            <a:r>
              <a:rPr lang="en-US" dirty="0" smtClean="0"/>
              <a:t>Who will the story be about? </a:t>
            </a:r>
            <a:r>
              <a:rPr lang="en-US" dirty="0"/>
              <a:t/>
            </a:r>
            <a:br>
              <a:rPr lang="en-US" dirty="0"/>
            </a:br>
            <a:endParaRPr lang="en-US" dirty="0"/>
          </a:p>
        </p:txBody>
      </p:sp>
      <p:graphicFrame>
        <p:nvGraphicFramePr>
          <p:cNvPr id="5" name="Content Placeholder 2">
            <a:extLst>
              <a:ext uri="{FF2B5EF4-FFF2-40B4-BE49-F238E27FC236}">
                <a16:creationId xmlns:a16="http://schemas.microsoft.com/office/drawing/2014/main" id="{05D7EBF8-1862-4198-8022-1356D3DF7E24}"/>
              </a:ext>
            </a:extLst>
          </p:cNvPr>
          <p:cNvGraphicFramePr>
            <a:graphicFrameLocks noGrp="1"/>
          </p:cNvGraphicFramePr>
          <p:nvPr>
            <p:ph idx="1"/>
          </p:nvPr>
        </p:nvGraphicFramePr>
        <p:xfrm>
          <a:off x="633413" y="639763"/>
          <a:ext cx="6910387" cy="5051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95643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extBox 7"/>
          <p:cNvSpPr txBox="1">
            <a:spLocks noChangeArrowheads="1"/>
          </p:cNvSpPr>
          <p:nvPr/>
        </p:nvSpPr>
        <p:spPr bwMode="auto">
          <a:xfrm>
            <a:off x="2236788" y="268288"/>
            <a:ext cx="7593012"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w Cen MT" panose="020B0602020104020603"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w Cen MT" panose="020B0602020104020603"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w Cen MT" panose="020B0602020104020603" pitchFamily="34" charset="0"/>
              </a:defRPr>
            </a:lvl3pPr>
            <a:lvl4pPr marL="1600200" indent="-228600">
              <a:spcBef>
                <a:spcPts val="400"/>
              </a:spcBef>
              <a:buClr>
                <a:srgbClr val="E68422"/>
              </a:buClr>
              <a:buSzPct val="75000"/>
              <a:buFont typeface="Wingdings" panose="05000000000000000000" pitchFamily="2" charset="2"/>
              <a:buChar char=""/>
              <a:defRPr sz="2000">
                <a:solidFill>
                  <a:schemeClr val="tx1"/>
                </a:solidFill>
                <a:latin typeface="Tw Cen MT" panose="020B0602020104020603" pitchFamily="34" charset="0"/>
              </a:defRPr>
            </a:lvl4pPr>
            <a:lvl5pPr marL="2057400" indent="-228600">
              <a:spcBef>
                <a:spcPts val="400"/>
              </a:spcBef>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5pPr>
            <a:lvl6pPr marL="25146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6pPr>
            <a:lvl7pPr marL="29718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7pPr>
            <a:lvl8pPr marL="34290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8pPr>
            <a:lvl9pPr marL="3886200" indent="-228600" eaLnBrk="0" fontAlgn="base" hangingPunct="0">
              <a:spcBef>
                <a:spcPts val="400"/>
              </a:spcBef>
              <a:spcAft>
                <a:spcPct val="0"/>
              </a:spcAft>
              <a:buClr>
                <a:srgbClr val="846648"/>
              </a:buClr>
              <a:buSzPct val="65000"/>
              <a:buFont typeface="Wingdings" panose="05000000000000000000" pitchFamily="2" charset="2"/>
              <a:buChar char=""/>
              <a:defRPr sz="2000">
                <a:solidFill>
                  <a:schemeClr val="tx1"/>
                </a:solidFill>
                <a:latin typeface="Tw Cen MT" panose="020B0602020104020603" pitchFamily="34" charset="0"/>
              </a:defRPr>
            </a:lvl9pPr>
          </a:lstStyle>
          <a:p>
            <a:pPr algn="ctr" eaLnBrk="1" hangingPunct="1">
              <a:spcBef>
                <a:spcPct val="0"/>
              </a:spcBef>
              <a:buClrTx/>
              <a:buSzTx/>
              <a:buFontTx/>
              <a:buNone/>
            </a:pPr>
            <a:r>
              <a:rPr lang="en-US" altLang="en-US" sz="5000" b="1">
                <a:solidFill>
                  <a:srgbClr val="54362A"/>
                </a:solidFill>
                <a:latin typeface="Century Gothic" panose="020B0502020202020204" pitchFamily="34" charset="0"/>
              </a:rPr>
              <a:t>Power is not fixed.</a:t>
            </a:r>
          </a:p>
        </p:txBody>
      </p:sp>
      <p:pic>
        <p:nvPicPr>
          <p:cNvPr id="110596" name="Content Placeholder 9" descr="balance of power 2.jpe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79678" y="1701772"/>
            <a:ext cx="7287904" cy="4372742"/>
          </a:xfrm>
        </p:spPr>
      </p:pic>
      <p:sp>
        <p:nvSpPr>
          <p:cNvPr id="110598" name="TextBox 5"/>
          <p:cNvSpPr txBox="1">
            <a:spLocks noChangeArrowheads="1"/>
          </p:cNvSpPr>
          <p:nvPr/>
        </p:nvSpPr>
        <p:spPr bwMode="auto">
          <a:xfrm>
            <a:off x="9048751" y="6294438"/>
            <a:ext cx="16557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a:t>Ellen</a:t>
            </a:r>
          </a:p>
        </p:txBody>
      </p:sp>
    </p:spTree>
    <p:extLst>
      <p:ext uri="{BB962C8B-B14F-4D97-AF65-F5344CB8AC3E}">
        <p14:creationId xmlns:p14="http://schemas.microsoft.com/office/powerpoint/2010/main" val="33171719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5570538" y="1704976"/>
            <a:ext cx="2533650"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ctr">
              <a:defRPr/>
            </a:pPr>
            <a:endParaRPr lang="en-US">
              <a:solidFill>
                <a:prstClr val="white"/>
              </a:solidFill>
              <a:latin typeface="Franklin Gothic Medium"/>
            </a:endParaRPr>
          </a:p>
        </p:txBody>
      </p:sp>
      <p:sp>
        <p:nvSpPr>
          <p:cNvPr id="4" name="Rectangle 3"/>
          <p:cNvSpPr>
            <a:spLocks noChangeArrowheads="1"/>
          </p:cNvSpPr>
          <p:nvPr/>
        </p:nvSpPr>
        <p:spPr bwMode="auto">
          <a:xfrm>
            <a:off x="2041525" y="822326"/>
            <a:ext cx="2533650" cy="942975"/>
          </a:xfrm>
          <a:prstGeom prst="rect">
            <a:avLst/>
          </a:prstGeom>
          <a:solidFill>
            <a:schemeClr val="accent2">
              <a:lumMod val="75000"/>
            </a:schemeClr>
          </a:solidFill>
          <a:ln>
            <a:noFill/>
          </a:ln>
          <a:effectLst>
            <a:outerShdw blurRad="40000" dist="23000" dir="5400000" rotWithShape="0">
              <a:srgbClr val="000000">
                <a:alpha val="34998"/>
              </a:srgbClr>
            </a:outerShdw>
          </a:effectLst>
          <a:extLst>
            <a:ext uri="{91240B29-F687-4f45-9708-019B960494DF}"/>
          </a:extLst>
        </p:spPr>
        <p:txBody>
          <a:bodyPr anchor="ctr"/>
          <a:lstStyle/>
          <a:p>
            <a:pPr algn="ctr">
              <a:defRPr/>
            </a:pPr>
            <a:endParaRPr lang="en-US">
              <a:solidFill>
                <a:prstClr val="white"/>
              </a:solidFill>
              <a:latin typeface="Franklin Gothic Medium"/>
            </a:endParaRPr>
          </a:p>
        </p:txBody>
      </p:sp>
      <p:pic>
        <p:nvPicPr>
          <p:cNvPr id="13312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2819400"/>
            <a:ext cx="9144000" cy="441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25" name="TextBox 2"/>
          <p:cNvSpPr txBox="1">
            <a:spLocks noChangeArrowheads="1"/>
          </p:cNvSpPr>
          <p:nvPr/>
        </p:nvSpPr>
        <p:spPr bwMode="auto">
          <a:xfrm>
            <a:off x="1733550" y="735807"/>
            <a:ext cx="876300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6000" b="1" dirty="0">
                <a:solidFill>
                  <a:srgbClr val="000000"/>
                </a:solidFill>
                <a:latin typeface="Helvetica" panose="020B0604020202020204" pitchFamily="34" charset="0"/>
                <a:ea typeface="MS PGothic" panose="020B0600070205080204" pitchFamily="34" charset="-128"/>
              </a:rPr>
              <a:t>People are the base of our power</a:t>
            </a:r>
          </a:p>
        </p:txBody>
      </p:sp>
    </p:spTree>
    <p:extLst>
      <p:ext uri="{BB962C8B-B14F-4D97-AF65-F5344CB8AC3E}">
        <p14:creationId xmlns:p14="http://schemas.microsoft.com/office/powerpoint/2010/main" val="27721356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Remember this…</a:t>
            </a:r>
            <a:endParaRPr lang="en-US" dirty="0"/>
          </a:p>
        </p:txBody>
      </p:sp>
      <p:sp>
        <p:nvSpPr>
          <p:cNvPr id="3" name="Content Placeholder 2"/>
          <p:cNvSpPr>
            <a:spLocks noGrp="1"/>
          </p:cNvSpPr>
          <p:nvPr>
            <p:ph idx="1"/>
          </p:nvPr>
        </p:nvSpPr>
        <p:spPr>
          <a:xfrm>
            <a:off x="622852" y="1089297"/>
            <a:ext cx="11423374" cy="4779797"/>
          </a:xfrm>
        </p:spPr>
        <p:txBody>
          <a:bodyPr>
            <a:noAutofit/>
          </a:bodyPr>
          <a:lstStyle/>
          <a:p>
            <a:r>
              <a:rPr lang="en-US" sz="3600" dirty="0" smtClean="0"/>
              <a:t>The best measure of powerless union is a large, well-funded staff-led, lobbying department.  You might win some legal and policy demands – but you will not have enough power to implement them and keep them.   </a:t>
            </a:r>
          </a:p>
          <a:p>
            <a:endParaRPr lang="en-US" sz="3600" dirty="0"/>
          </a:p>
          <a:p>
            <a:r>
              <a:rPr lang="en-US" sz="3600" dirty="0" smtClean="0"/>
              <a:t>Power is built through money,  position, or people.</a:t>
            </a:r>
          </a:p>
          <a:p>
            <a:endParaRPr lang="en-US" sz="3600" dirty="0"/>
          </a:p>
          <a:p>
            <a:pPr algn="ctr"/>
            <a:r>
              <a:rPr lang="en-US" sz="6000" dirty="0" smtClean="0"/>
              <a:t>We have people. </a:t>
            </a:r>
            <a:endParaRPr lang="en-US" sz="6000" dirty="0"/>
          </a:p>
        </p:txBody>
      </p:sp>
    </p:spTree>
    <p:extLst>
      <p:ext uri="{BB962C8B-B14F-4D97-AF65-F5344CB8AC3E}">
        <p14:creationId xmlns:p14="http://schemas.microsoft.com/office/powerpoint/2010/main" val="16491970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3FC6A-6749-492A-82AF-BB7118E69CCB}"/>
              </a:ext>
            </a:extLst>
          </p:cNvPr>
          <p:cNvSpPr>
            <a:spLocks noGrp="1"/>
          </p:cNvSpPr>
          <p:nvPr>
            <p:ph type="title"/>
          </p:nvPr>
        </p:nvSpPr>
        <p:spPr/>
        <p:txBody>
          <a:bodyPr/>
          <a:lstStyle/>
          <a:p>
            <a:endParaRPr lang="en-US"/>
          </a:p>
        </p:txBody>
      </p:sp>
      <p:sp>
        <p:nvSpPr>
          <p:cNvPr id="102402" name="Content Placeholder 2"/>
          <p:cNvSpPr>
            <a:spLocks noGrp="1"/>
          </p:cNvSpPr>
          <p:nvPr>
            <p:ph idx="1"/>
          </p:nvPr>
        </p:nvSpPr>
        <p:spPr/>
        <p:txBody>
          <a:bodyPr>
            <a:normAutofit fontScale="77500" lnSpcReduction="20000"/>
          </a:bodyPr>
          <a:lstStyle/>
          <a:p>
            <a:pPr marL="0" indent="0" algn="ctr">
              <a:buNone/>
            </a:pPr>
            <a:r>
              <a:rPr lang="en-US" altLang="en-US" sz="9600" dirty="0" smtClean="0"/>
              <a:t>We measure BOTH Growth and Strength in our Campaign so we can assess our progress. </a:t>
            </a:r>
            <a:endParaRPr lang="en-US" altLang="en-US" sz="9600" dirty="0"/>
          </a:p>
        </p:txBody>
      </p:sp>
    </p:spTree>
    <p:extLst>
      <p:ext uri="{BB962C8B-B14F-4D97-AF65-F5344CB8AC3E}">
        <p14:creationId xmlns:p14="http://schemas.microsoft.com/office/powerpoint/2010/main" val="10535915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1E87-5E3C-4CDE-99D5-2EDFD44052BC}"/>
              </a:ext>
            </a:extLst>
          </p:cNvPr>
          <p:cNvSpPr>
            <a:spLocks noGrp="1"/>
          </p:cNvSpPr>
          <p:nvPr>
            <p:ph type="title"/>
          </p:nvPr>
        </p:nvSpPr>
        <p:spPr>
          <a:xfrm>
            <a:off x="6473052" y="-298861"/>
            <a:ext cx="4606776" cy="1450757"/>
          </a:xfrm>
        </p:spPr>
        <p:txBody>
          <a:bodyPr>
            <a:normAutofit/>
          </a:bodyPr>
          <a:lstStyle/>
          <a:p>
            <a:r>
              <a:rPr lang="en-US" dirty="0"/>
              <a:t>Key Points</a:t>
            </a:r>
          </a:p>
        </p:txBody>
      </p:sp>
      <p:pic>
        <p:nvPicPr>
          <p:cNvPr id="10242" name="Picture 2" descr="Image result for key point">
            <a:extLst>
              <a:ext uri="{FF2B5EF4-FFF2-40B4-BE49-F238E27FC236}">
                <a16:creationId xmlns:a16="http://schemas.microsoft.com/office/drawing/2014/main" id="{BE559CB4-CC0C-4E57-A306-6AF5B8BE73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54" r="4210" b="2"/>
          <a:stretch/>
        </p:blipFill>
        <p:spPr bwMode="auto">
          <a:xfrm>
            <a:off x="403341" y="648319"/>
            <a:ext cx="5806684" cy="446598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626D2E9-5AF5-4D05-98DA-57F795A8AE70}"/>
              </a:ext>
            </a:extLst>
          </p:cNvPr>
          <p:cNvSpPr>
            <a:spLocks noGrp="1"/>
          </p:cNvSpPr>
          <p:nvPr>
            <p:ph idx="1"/>
          </p:nvPr>
        </p:nvSpPr>
        <p:spPr>
          <a:xfrm>
            <a:off x="6473052" y="1151897"/>
            <a:ext cx="5076691" cy="5265380"/>
          </a:xfrm>
        </p:spPr>
        <p:txBody>
          <a:bodyPr>
            <a:normAutofit/>
          </a:bodyPr>
          <a:lstStyle/>
          <a:p>
            <a:pPr lvl="0"/>
            <a:r>
              <a:rPr lang="en-US" sz="3600" dirty="0"/>
              <a:t>Power is built through organizing</a:t>
            </a:r>
          </a:p>
          <a:p>
            <a:pPr lvl="0"/>
            <a:r>
              <a:rPr lang="en-US" sz="3600" dirty="0"/>
              <a:t>Only providing services builds no collective power</a:t>
            </a:r>
          </a:p>
          <a:p>
            <a:pPr lvl="0"/>
            <a:r>
              <a:rPr lang="en-US" sz="3600" dirty="0"/>
              <a:t>Your organizing approach shifts as a group’s capacity and </a:t>
            </a:r>
            <a:r>
              <a:rPr lang="en-US" sz="3600" dirty="0" smtClean="0"/>
              <a:t>relationships are built.</a:t>
            </a:r>
          </a:p>
          <a:p>
            <a:pPr lvl="0"/>
            <a:r>
              <a:rPr lang="en-US" sz="3600" dirty="0" smtClean="0"/>
              <a:t>You measure both growth and strength.  </a:t>
            </a:r>
            <a:endParaRPr lang="en-US" sz="3600" dirty="0"/>
          </a:p>
        </p:txBody>
      </p:sp>
    </p:spTree>
    <p:extLst>
      <p:ext uri="{BB962C8B-B14F-4D97-AF65-F5344CB8AC3E}">
        <p14:creationId xmlns:p14="http://schemas.microsoft.com/office/powerpoint/2010/main" val="3102169472"/>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2155</TotalTime>
  <Words>1062</Words>
  <Application>Microsoft Office PowerPoint</Application>
  <PresentationFormat>Widescreen</PresentationFormat>
  <Paragraphs>148</Paragraphs>
  <Slides>36</Slides>
  <Notes>16</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ＭＳ Ｐゴシック</vt:lpstr>
      <vt:lpstr>ＭＳ Ｐゴシック</vt:lpstr>
      <vt:lpstr>Arial</vt:lpstr>
      <vt:lpstr>Calibri</vt:lpstr>
      <vt:lpstr>Calibri Light</vt:lpstr>
      <vt:lpstr>Century Gothic</vt:lpstr>
      <vt:lpstr>Franklin Gothic Medium</vt:lpstr>
      <vt:lpstr>Helvetica</vt:lpstr>
      <vt:lpstr>Retrospect</vt:lpstr>
      <vt:lpstr>Module 2 Organizing for Strength and Growth</vt:lpstr>
      <vt:lpstr>Module Agenda Overview </vt:lpstr>
      <vt:lpstr>Community Agreements</vt:lpstr>
      <vt:lpstr>Remember Core Values and Why? </vt:lpstr>
      <vt:lpstr>PowerPoint Presentation</vt:lpstr>
      <vt:lpstr>PowerPoint Presentation</vt:lpstr>
      <vt:lpstr>PowerPoint Presentation</vt:lpstr>
      <vt:lpstr>Our story…</vt:lpstr>
      <vt:lpstr>PowerPoint Presentation</vt:lpstr>
      <vt:lpstr>Story of Now – Talks to the Head</vt:lpstr>
      <vt:lpstr>PowerPoint Presentation</vt:lpstr>
      <vt:lpstr>Breakout Room - Dominant Narrative</vt:lpstr>
      <vt:lpstr>How do you change a narrative? </vt:lpstr>
      <vt:lpstr>Why do we care? </vt:lpstr>
      <vt:lpstr>Key Points</vt:lpstr>
      <vt:lpstr>Strength and Growth</vt:lpstr>
      <vt:lpstr>PowerPoint Presentation</vt:lpstr>
      <vt:lpstr>PowerPoint Presentation</vt:lpstr>
      <vt:lpstr>PowerPoint Presentation</vt:lpstr>
      <vt:lpstr>Key Reasons Members Join and Stick</vt:lpstr>
      <vt:lpstr>How many do you need? </vt:lpstr>
      <vt:lpstr>FOCUS ON WORKSITES  </vt:lpstr>
      <vt:lpstr>Breakout Room – NEA Organizer Teams</vt:lpstr>
      <vt:lpstr>Key Points</vt:lpstr>
      <vt:lpstr>PowerPoint Presentation</vt:lpstr>
      <vt:lpstr>What is organizing?</vt:lpstr>
      <vt:lpstr>PowerPoint Presentation</vt:lpstr>
      <vt:lpstr>PowerPoint Presentation</vt:lpstr>
      <vt:lpstr>PowerPoint Presentation</vt:lpstr>
      <vt:lpstr>PowerPoint Presentation</vt:lpstr>
      <vt:lpstr>Where is the power, visibility and accountability in a bargain … If you do it?  If the members do it?  Who will the story be about?  </vt:lpstr>
      <vt:lpstr>PowerPoint Presentation</vt:lpstr>
      <vt:lpstr>PowerPoint Presentation</vt:lpstr>
      <vt:lpstr>Remember this…</vt:lpstr>
      <vt:lpstr>PowerPoint Presentation</vt:lpstr>
      <vt:lpstr>Key Points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UniServ Foundations Mississippi</dc:title>
  <dc:creator>Ellen Holmes</dc:creator>
  <cp:lastModifiedBy>Holmes, Ellen [NEA]</cp:lastModifiedBy>
  <cp:revision>65</cp:revision>
  <dcterms:created xsi:type="dcterms:W3CDTF">2019-04-11T13:43:21Z</dcterms:created>
  <dcterms:modified xsi:type="dcterms:W3CDTF">2020-11-26T10:40:48Z</dcterms:modified>
</cp:coreProperties>
</file>