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mv" ContentType="video/x-ms-wmv"/>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ppt/ink/ink2.xml" ContentType="application/inkml+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43"/>
  </p:notesMasterIdLst>
  <p:sldIdLst>
    <p:sldId id="1541" r:id="rId2"/>
    <p:sldId id="1542" r:id="rId3"/>
    <p:sldId id="1543" r:id="rId4"/>
    <p:sldId id="1544" r:id="rId5"/>
    <p:sldId id="1545" r:id="rId6"/>
    <p:sldId id="1546" r:id="rId7"/>
    <p:sldId id="1547" r:id="rId8"/>
    <p:sldId id="1548" r:id="rId9"/>
    <p:sldId id="1549" r:id="rId10"/>
    <p:sldId id="1550" r:id="rId11"/>
    <p:sldId id="1551" r:id="rId12"/>
    <p:sldId id="1552" r:id="rId13"/>
    <p:sldId id="1553" r:id="rId14"/>
    <p:sldId id="1554" r:id="rId15"/>
    <p:sldId id="1555" r:id="rId16"/>
    <p:sldId id="1556" r:id="rId17"/>
    <p:sldId id="1557" r:id="rId18"/>
    <p:sldId id="1558" r:id="rId19"/>
    <p:sldId id="1559" r:id="rId20"/>
    <p:sldId id="1560" r:id="rId21"/>
    <p:sldId id="1561" r:id="rId22"/>
    <p:sldId id="1562" r:id="rId23"/>
    <p:sldId id="1563" r:id="rId24"/>
    <p:sldId id="1564" r:id="rId25"/>
    <p:sldId id="1565" r:id="rId26"/>
    <p:sldId id="1566" r:id="rId27"/>
    <p:sldId id="1567" r:id="rId28"/>
    <p:sldId id="1568" r:id="rId29"/>
    <p:sldId id="1569" r:id="rId30"/>
    <p:sldId id="1570" r:id="rId31"/>
    <p:sldId id="1571" r:id="rId32"/>
    <p:sldId id="1572" r:id="rId33"/>
    <p:sldId id="1573" r:id="rId34"/>
    <p:sldId id="1574" r:id="rId35"/>
    <p:sldId id="1575" r:id="rId36"/>
    <p:sldId id="1576" r:id="rId37"/>
    <p:sldId id="1577" r:id="rId38"/>
    <p:sldId id="1578" r:id="rId39"/>
    <p:sldId id="1579" r:id="rId40"/>
    <p:sldId id="1580" r:id="rId41"/>
    <p:sldId id="1581"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35778" autoAdjust="0"/>
    <p:restoredTop sz="93519" autoAdjust="0"/>
  </p:normalViewPr>
  <p:slideViewPr>
    <p:cSldViewPr snapToGrid="0">
      <p:cViewPr varScale="1">
        <p:scale>
          <a:sx n="72" d="100"/>
          <a:sy n="72" d="100"/>
        </p:scale>
        <p:origin x="92" y="676"/>
      </p:cViewPr>
      <p:guideLst/>
    </p:cSldViewPr>
  </p:slideViewPr>
  <p:outlineViewPr>
    <p:cViewPr>
      <p:scale>
        <a:sx n="33" d="100"/>
        <a:sy n="33" d="100"/>
      </p:scale>
      <p:origin x="0" y="-36848"/>
    </p:cViewPr>
  </p:outlin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_rels/data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9.svg"/><Relationship Id="rId1" Type="http://schemas.openxmlformats.org/officeDocument/2006/relationships/image" Target="../media/image13.png"/><Relationship Id="rId6" Type="http://schemas.openxmlformats.org/officeDocument/2006/relationships/image" Target="../media/image63.svg"/><Relationship Id="rId5" Type="http://schemas.openxmlformats.org/officeDocument/2006/relationships/image" Target="../media/image15.png"/><Relationship Id="rId4" Type="http://schemas.openxmlformats.org/officeDocument/2006/relationships/image" Target="../media/image61.svg"/></Relationships>
</file>

<file path=ppt/diagrams/_rels/data3.xml.rels><?xml version="1.0" encoding="UTF-8" standalone="yes"?>
<Relationships xmlns="http://schemas.openxmlformats.org/package/2006/relationships"><Relationship Id="rId8" Type="http://schemas.openxmlformats.org/officeDocument/2006/relationships/image" Target="../media/image89.svg"/><Relationship Id="rId3" Type="http://schemas.openxmlformats.org/officeDocument/2006/relationships/image" Target="../media/image27.png"/><Relationship Id="rId7" Type="http://schemas.openxmlformats.org/officeDocument/2006/relationships/image" Target="../media/image29.png"/><Relationship Id="rId2" Type="http://schemas.openxmlformats.org/officeDocument/2006/relationships/image" Target="../media/image83.svg"/><Relationship Id="rId1" Type="http://schemas.openxmlformats.org/officeDocument/2006/relationships/image" Target="../media/image26.png"/><Relationship Id="rId6" Type="http://schemas.openxmlformats.org/officeDocument/2006/relationships/image" Target="../media/image87.svg"/><Relationship Id="rId5" Type="http://schemas.openxmlformats.org/officeDocument/2006/relationships/image" Target="../media/image28.png"/><Relationship Id="rId4" Type="http://schemas.openxmlformats.org/officeDocument/2006/relationships/image" Target="../media/image8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9.svg"/><Relationship Id="rId1" Type="http://schemas.openxmlformats.org/officeDocument/2006/relationships/image" Target="../media/image13.png"/><Relationship Id="rId6" Type="http://schemas.openxmlformats.org/officeDocument/2006/relationships/image" Target="../media/image63.svg"/><Relationship Id="rId5" Type="http://schemas.openxmlformats.org/officeDocument/2006/relationships/image" Target="../media/image15.png"/><Relationship Id="rId4" Type="http://schemas.openxmlformats.org/officeDocument/2006/relationships/image" Target="../media/image61.svg"/></Relationships>
</file>

<file path=ppt/diagrams/_rels/drawing3.xml.rels><?xml version="1.0" encoding="UTF-8" standalone="yes"?>
<Relationships xmlns="http://schemas.openxmlformats.org/package/2006/relationships"><Relationship Id="rId8" Type="http://schemas.openxmlformats.org/officeDocument/2006/relationships/image" Target="../media/image89.svg"/><Relationship Id="rId3" Type="http://schemas.openxmlformats.org/officeDocument/2006/relationships/image" Target="../media/image27.png"/><Relationship Id="rId7" Type="http://schemas.openxmlformats.org/officeDocument/2006/relationships/image" Target="../media/image29.png"/><Relationship Id="rId2" Type="http://schemas.openxmlformats.org/officeDocument/2006/relationships/image" Target="../media/image83.svg"/><Relationship Id="rId1" Type="http://schemas.openxmlformats.org/officeDocument/2006/relationships/image" Target="../media/image26.png"/><Relationship Id="rId6" Type="http://schemas.openxmlformats.org/officeDocument/2006/relationships/image" Target="../media/image87.svg"/><Relationship Id="rId5" Type="http://schemas.openxmlformats.org/officeDocument/2006/relationships/image" Target="../media/image28.png"/><Relationship Id="rId4" Type="http://schemas.openxmlformats.org/officeDocument/2006/relationships/image" Target="../media/image8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146C89-A39F-4A80-8B7E-4DBA07709B8E}" type="doc">
      <dgm:prSet loTypeId="urn:microsoft.com/office/officeart/2005/8/layout/vList6" loCatId="process" qsTypeId="urn:microsoft.com/office/officeart/2005/8/quickstyle/simple1" qsCatId="simple" csTypeId="urn:microsoft.com/office/officeart/2005/8/colors/accent1_2" csCatId="accent1" phldr="1"/>
      <dgm:spPr/>
      <dgm:t>
        <a:bodyPr/>
        <a:lstStyle/>
        <a:p>
          <a:endParaRPr lang="en-US"/>
        </a:p>
      </dgm:t>
    </dgm:pt>
    <dgm:pt modelId="{1510CAD1-AEEB-4FE2-A82F-32DB22368D05}">
      <dgm:prSet phldrT="[Text]"/>
      <dgm:spPr/>
      <dgm:t>
        <a:bodyPr/>
        <a:lstStyle/>
        <a:p>
          <a:r>
            <a:rPr lang="en-US" dirty="0"/>
            <a:t>Members self-select into leadership roles</a:t>
          </a:r>
        </a:p>
      </dgm:t>
    </dgm:pt>
    <dgm:pt modelId="{5227D96C-1512-49FC-996C-9033614DF004}" type="parTrans" cxnId="{87C5FFD4-1484-4158-9D4E-A167F8B7F442}">
      <dgm:prSet/>
      <dgm:spPr/>
      <dgm:t>
        <a:bodyPr/>
        <a:lstStyle/>
        <a:p>
          <a:endParaRPr lang="en-US"/>
        </a:p>
      </dgm:t>
    </dgm:pt>
    <dgm:pt modelId="{D6E2F2DF-516E-4120-99D8-E3BF16C0D05B}" type="sibTrans" cxnId="{87C5FFD4-1484-4158-9D4E-A167F8B7F442}">
      <dgm:prSet/>
      <dgm:spPr/>
      <dgm:t>
        <a:bodyPr/>
        <a:lstStyle/>
        <a:p>
          <a:endParaRPr lang="en-US"/>
        </a:p>
      </dgm:t>
    </dgm:pt>
    <dgm:pt modelId="{C4BA70D2-11A1-4D80-8766-82D00568E50B}">
      <dgm:prSet phldrT="[Text]" custT="1"/>
      <dgm:spPr/>
      <dgm:t>
        <a:bodyPr/>
        <a:lstStyle/>
        <a:p>
          <a:r>
            <a:rPr lang="en-US" sz="2000" dirty="0"/>
            <a:t>“We don’t have a building rep, so I told everyone I would volunteer.”</a:t>
          </a:r>
        </a:p>
      </dgm:t>
    </dgm:pt>
    <dgm:pt modelId="{9B69223B-D567-44C9-8F41-A3C0D27D0411}" type="parTrans" cxnId="{3B0A5ACD-6755-4BEE-A971-A592E42857BE}">
      <dgm:prSet/>
      <dgm:spPr/>
      <dgm:t>
        <a:bodyPr/>
        <a:lstStyle/>
        <a:p>
          <a:endParaRPr lang="en-US"/>
        </a:p>
      </dgm:t>
    </dgm:pt>
    <dgm:pt modelId="{DF32D319-9798-430A-83B2-3725812806D7}" type="sibTrans" cxnId="{3B0A5ACD-6755-4BEE-A971-A592E42857BE}">
      <dgm:prSet/>
      <dgm:spPr/>
      <dgm:t>
        <a:bodyPr/>
        <a:lstStyle/>
        <a:p>
          <a:endParaRPr lang="en-US"/>
        </a:p>
      </dgm:t>
    </dgm:pt>
    <dgm:pt modelId="{3DCA6EE7-902A-429C-A693-4FE2FB7587FB}">
      <dgm:prSet phldrT="[Text]"/>
      <dgm:spPr/>
      <dgm:t>
        <a:bodyPr/>
        <a:lstStyle/>
        <a:p>
          <a:r>
            <a:rPr lang="en-US" dirty="0"/>
            <a:t>We recruit members without confirming their leadership</a:t>
          </a:r>
        </a:p>
      </dgm:t>
    </dgm:pt>
    <dgm:pt modelId="{3F421D27-599D-4279-AA69-C63ACCB5FD18}" type="parTrans" cxnId="{9DD1FA39-D9CA-456A-9C21-53AC2D121FE7}">
      <dgm:prSet/>
      <dgm:spPr/>
      <dgm:t>
        <a:bodyPr/>
        <a:lstStyle/>
        <a:p>
          <a:endParaRPr lang="en-US"/>
        </a:p>
      </dgm:t>
    </dgm:pt>
    <dgm:pt modelId="{A5CF1FA6-FBB4-40EF-8C80-906EEBA88440}" type="sibTrans" cxnId="{9DD1FA39-D9CA-456A-9C21-53AC2D121FE7}">
      <dgm:prSet/>
      <dgm:spPr/>
      <dgm:t>
        <a:bodyPr/>
        <a:lstStyle/>
        <a:p>
          <a:endParaRPr lang="en-US"/>
        </a:p>
      </dgm:t>
    </dgm:pt>
    <dgm:pt modelId="{7EEF7956-17E0-4CE2-890C-D14245886E77}">
      <dgm:prSet phldrT="[Text]"/>
      <dgm:spPr/>
      <dgm:t>
        <a:bodyPr/>
        <a:lstStyle/>
        <a:p>
          <a:r>
            <a:rPr lang="en-US" dirty="0"/>
            <a:t>“She’s excited about the union; I invited her to an event and to become a building rep.”</a:t>
          </a:r>
        </a:p>
      </dgm:t>
    </dgm:pt>
    <dgm:pt modelId="{B612EBF7-19D5-4438-AB46-E1D0FC9E157D}" type="parTrans" cxnId="{488D44C0-8951-4B2A-B9E5-05383D13BFAA}">
      <dgm:prSet/>
      <dgm:spPr/>
      <dgm:t>
        <a:bodyPr/>
        <a:lstStyle/>
        <a:p>
          <a:endParaRPr lang="en-US"/>
        </a:p>
      </dgm:t>
    </dgm:pt>
    <dgm:pt modelId="{2DF8424C-BAD4-4B07-BA14-4E880495810B}" type="sibTrans" cxnId="{488D44C0-8951-4B2A-B9E5-05383D13BFAA}">
      <dgm:prSet/>
      <dgm:spPr/>
      <dgm:t>
        <a:bodyPr/>
        <a:lstStyle/>
        <a:p>
          <a:endParaRPr lang="en-US"/>
        </a:p>
      </dgm:t>
    </dgm:pt>
    <dgm:pt modelId="{481B50EC-19D2-4542-A4F5-F1A62E39DE61}" type="pres">
      <dgm:prSet presAssocID="{85146C89-A39F-4A80-8B7E-4DBA07709B8E}" presName="Name0" presStyleCnt="0">
        <dgm:presLayoutVars>
          <dgm:dir/>
          <dgm:animLvl val="lvl"/>
          <dgm:resizeHandles/>
        </dgm:presLayoutVars>
      </dgm:prSet>
      <dgm:spPr/>
      <dgm:t>
        <a:bodyPr/>
        <a:lstStyle/>
        <a:p>
          <a:endParaRPr lang="en-US"/>
        </a:p>
      </dgm:t>
    </dgm:pt>
    <dgm:pt modelId="{48481C4F-4CFF-40D5-A0E7-F78AB1E399DB}" type="pres">
      <dgm:prSet presAssocID="{1510CAD1-AEEB-4FE2-A82F-32DB22368D05}" presName="linNode" presStyleCnt="0"/>
      <dgm:spPr/>
    </dgm:pt>
    <dgm:pt modelId="{208EF902-26C1-4A5E-AA2C-7107FC5A6151}" type="pres">
      <dgm:prSet presAssocID="{1510CAD1-AEEB-4FE2-A82F-32DB22368D05}" presName="parentShp" presStyleLbl="node1" presStyleIdx="0" presStyleCnt="2" custLinFactNeighborY="-26">
        <dgm:presLayoutVars>
          <dgm:bulletEnabled val="1"/>
        </dgm:presLayoutVars>
      </dgm:prSet>
      <dgm:spPr/>
      <dgm:t>
        <a:bodyPr/>
        <a:lstStyle/>
        <a:p>
          <a:endParaRPr lang="en-US"/>
        </a:p>
      </dgm:t>
    </dgm:pt>
    <dgm:pt modelId="{F47C628C-0EDC-4342-B592-90D88613FDEA}" type="pres">
      <dgm:prSet presAssocID="{1510CAD1-AEEB-4FE2-A82F-32DB22368D05}" presName="childShp" presStyleLbl="bgAccFollowNode1" presStyleIdx="0" presStyleCnt="2" custScaleY="73588">
        <dgm:presLayoutVars>
          <dgm:bulletEnabled val="1"/>
        </dgm:presLayoutVars>
      </dgm:prSet>
      <dgm:spPr/>
      <dgm:t>
        <a:bodyPr/>
        <a:lstStyle/>
        <a:p>
          <a:endParaRPr lang="en-US"/>
        </a:p>
      </dgm:t>
    </dgm:pt>
    <dgm:pt modelId="{C1F92655-07FB-455F-9685-97DA453DDE2D}" type="pres">
      <dgm:prSet presAssocID="{D6E2F2DF-516E-4120-99D8-E3BF16C0D05B}" presName="spacing" presStyleCnt="0"/>
      <dgm:spPr/>
    </dgm:pt>
    <dgm:pt modelId="{71E36D5E-B19D-4350-86CA-B2D413E0CF86}" type="pres">
      <dgm:prSet presAssocID="{3DCA6EE7-902A-429C-A693-4FE2FB7587FB}" presName="linNode" presStyleCnt="0"/>
      <dgm:spPr/>
    </dgm:pt>
    <dgm:pt modelId="{60F959BB-E440-4AAC-84D1-89B167030CA3}" type="pres">
      <dgm:prSet presAssocID="{3DCA6EE7-902A-429C-A693-4FE2FB7587FB}" presName="parentShp" presStyleLbl="node1" presStyleIdx="1" presStyleCnt="2">
        <dgm:presLayoutVars>
          <dgm:bulletEnabled val="1"/>
        </dgm:presLayoutVars>
      </dgm:prSet>
      <dgm:spPr/>
      <dgm:t>
        <a:bodyPr/>
        <a:lstStyle/>
        <a:p>
          <a:endParaRPr lang="en-US"/>
        </a:p>
      </dgm:t>
    </dgm:pt>
    <dgm:pt modelId="{3642506A-C9DB-4141-B501-377CFB93F7F6}" type="pres">
      <dgm:prSet presAssocID="{3DCA6EE7-902A-429C-A693-4FE2FB7587FB}" presName="childShp" presStyleLbl="bgAccFollowNode1" presStyleIdx="1" presStyleCnt="2" custScaleY="71618">
        <dgm:presLayoutVars>
          <dgm:bulletEnabled val="1"/>
        </dgm:presLayoutVars>
      </dgm:prSet>
      <dgm:spPr/>
      <dgm:t>
        <a:bodyPr/>
        <a:lstStyle/>
        <a:p>
          <a:endParaRPr lang="en-US"/>
        </a:p>
      </dgm:t>
    </dgm:pt>
  </dgm:ptLst>
  <dgm:cxnLst>
    <dgm:cxn modelId="{D10D8F29-87B3-432E-A8FE-E5658B7F7423}" type="presOf" srcId="{7EEF7956-17E0-4CE2-890C-D14245886E77}" destId="{3642506A-C9DB-4141-B501-377CFB93F7F6}" srcOrd="0" destOrd="0" presId="urn:microsoft.com/office/officeart/2005/8/layout/vList6"/>
    <dgm:cxn modelId="{E6D2AE9E-4399-4432-92FC-BFD2DF4944B1}" type="presOf" srcId="{3DCA6EE7-902A-429C-A693-4FE2FB7587FB}" destId="{60F959BB-E440-4AAC-84D1-89B167030CA3}" srcOrd="0" destOrd="0" presId="urn:microsoft.com/office/officeart/2005/8/layout/vList6"/>
    <dgm:cxn modelId="{488D44C0-8951-4B2A-B9E5-05383D13BFAA}" srcId="{3DCA6EE7-902A-429C-A693-4FE2FB7587FB}" destId="{7EEF7956-17E0-4CE2-890C-D14245886E77}" srcOrd="0" destOrd="0" parTransId="{B612EBF7-19D5-4438-AB46-E1D0FC9E157D}" sibTransId="{2DF8424C-BAD4-4B07-BA14-4E880495810B}"/>
    <dgm:cxn modelId="{87C5FFD4-1484-4158-9D4E-A167F8B7F442}" srcId="{85146C89-A39F-4A80-8B7E-4DBA07709B8E}" destId="{1510CAD1-AEEB-4FE2-A82F-32DB22368D05}" srcOrd="0" destOrd="0" parTransId="{5227D96C-1512-49FC-996C-9033614DF004}" sibTransId="{D6E2F2DF-516E-4120-99D8-E3BF16C0D05B}"/>
    <dgm:cxn modelId="{A6433DA1-5F6D-4E62-85D3-39AF48C634B7}" type="presOf" srcId="{85146C89-A39F-4A80-8B7E-4DBA07709B8E}" destId="{481B50EC-19D2-4542-A4F5-F1A62E39DE61}" srcOrd="0" destOrd="0" presId="urn:microsoft.com/office/officeart/2005/8/layout/vList6"/>
    <dgm:cxn modelId="{9DD1FA39-D9CA-456A-9C21-53AC2D121FE7}" srcId="{85146C89-A39F-4A80-8B7E-4DBA07709B8E}" destId="{3DCA6EE7-902A-429C-A693-4FE2FB7587FB}" srcOrd="1" destOrd="0" parTransId="{3F421D27-599D-4279-AA69-C63ACCB5FD18}" sibTransId="{A5CF1FA6-FBB4-40EF-8C80-906EEBA88440}"/>
    <dgm:cxn modelId="{46E1F81B-195B-42CE-B184-F3B81B4A844C}" type="presOf" srcId="{1510CAD1-AEEB-4FE2-A82F-32DB22368D05}" destId="{208EF902-26C1-4A5E-AA2C-7107FC5A6151}" srcOrd="0" destOrd="0" presId="urn:microsoft.com/office/officeart/2005/8/layout/vList6"/>
    <dgm:cxn modelId="{3B0A5ACD-6755-4BEE-A971-A592E42857BE}" srcId="{1510CAD1-AEEB-4FE2-A82F-32DB22368D05}" destId="{C4BA70D2-11A1-4D80-8766-82D00568E50B}" srcOrd="0" destOrd="0" parTransId="{9B69223B-D567-44C9-8F41-A3C0D27D0411}" sibTransId="{DF32D319-9798-430A-83B2-3725812806D7}"/>
    <dgm:cxn modelId="{CF3E7F2E-B2B5-4D0B-A365-E8F0EFC17558}" type="presOf" srcId="{C4BA70D2-11A1-4D80-8766-82D00568E50B}" destId="{F47C628C-0EDC-4342-B592-90D88613FDEA}" srcOrd="0" destOrd="0" presId="urn:microsoft.com/office/officeart/2005/8/layout/vList6"/>
    <dgm:cxn modelId="{FE920CC3-F234-4892-8691-EAECF72591DA}" type="presParOf" srcId="{481B50EC-19D2-4542-A4F5-F1A62E39DE61}" destId="{48481C4F-4CFF-40D5-A0E7-F78AB1E399DB}" srcOrd="0" destOrd="0" presId="urn:microsoft.com/office/officeart/2005/8/layout/vList6"/>
    <dgm:cxn modelId="{0C97B864-AA9A-4F81-842C-3EE75B805A78}" type="presParOf" srcId="{48481C4F-4CFF-40D5-A0E7-F78AB1E399DB}" destId="{208EF902-26C1-4A5E-AA2C-7107FC5A6151}" srcOrd="0" destOrd="0" presId="urn:microsoft.com/office/officeart/2005/8/layout/vList6"/>
    <dgm:cxn modelId="{DD99F441-19B8-4472-BDE8-B7B8AE728B2F}" type="presParOf" srcId="{48481C4F-4CFF-40D5-A0E7-F78AB1E399DB}" destId="{F47C628C-0EDC-4342-B592-90D88613FDEA}" srcOrd="1" destOrd="0" presId="urn:microsoft.com/office/officeart/2005/8/layout/vList6"/>
    <dgm:cxn modelId="{27F7C706-987E-4C55-91C6-8A4F5CBDAD94}" type="presParOf" srcId="{481B50EC-19D2-4542-A4F5-F1A62E39DE61}" destId="{C1F92655-07FB-455F-9685-97DA453DDE2D}" srcOrd="1" destOrd="0" presId="urn:microsoft.com/office/officeart/2005/8/layout/vList6"/>
    <dgm:cxn modelId="{ACD1D0BD-5EB9-49EA-8242-3BF2F9129D31}" type="presParOf" srcId="{481B50EC-19D2-4542-A4F5-F1A62E39DE61}" destId="{71E36D5E-B19D-4350-86CA-B2D413E0CF86}" srcOrd="2" destOrd="0" presId="urn:microsoft.com/office/officeart/2005/8/layout/vList6"/>
    <dgm:cxn modelId="{4E8BB962-585F-4538-B786-32CF00163205}" type="presParOf" srcId="{71E36D5E-B19D-4350-86CA-B2D413E0CF86}" destId="{60F959BB-E440-4AAC-84D1-89B167030CA3}" srcOrd="0" destOrd="0" presId="urn:microsoft.com/office/officeart/2005/8/layout/vList6"/>
    <dgm:cxn modelId="{57BFC06F-1ED8-4E40-A199-D87BEC74DBE5}" type="presParOf" srcId="{71E36D5E-B19D-4350-86CA-B2D413E0CF86}" destId="{3642506A-C9DB-4141-B501-377CFB93F7F6}"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196775A-A46A-4FC6-9C09-6CFAE05F513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C08D5DD-5198-4731-A21D-3AC272675F3E}">
      <dgm:prSet/>
      <dgm:spPr/>
      <dgm:t>
        <a:bodyPr/>
        <a:lstStyle/>
        <a:p>
          <a:r>
            <a:rPr lang="en-US"/>
            <a:t>Leaders from different worksites connect through structures</a:t>
          </a:r>
        </a:p>
      </dgm:t>
    </dgm:pt>
    <dgm:pt modelId="{BA614D6E-238E-42E5-B0F8-F59F0EB1A712}" type="parTrans" cxnId="{18303482-84C3-4686-B025-E4E16BE64687}">
      <dgm:prSet/>
      <dgm:spPr/>
      <dgm:t>
        <a:bodyPr/>
        <a:lstStyle/>
        <a:p>
          <a:endParaRPr lang="en-US"/>
        </a:p>
      </dgm:t>
    </dgm:pt>
    <dgm:pt modelId="{B9C185F5-F3D2-4F75-A819-CAA89E065AF2}" type="sibTrans" cxnId="{18303482-84C3-4686-B025-E4E16BE64687}">
      <dgm:prSet/>
      <dgm:spPr/>
      <dgm:t>
        <a:bodyPr/>
        <a:lstStyle/>
        <a:p>
          <a:endParaRPr lang="en-US"/>
        </a:p>
      </dgm:t>
    </dgm:pt>
    <dgm:pt modelId="{8EFA13F8-41E4-4797-B44A-912AF783CD7F}">
      <dgm:prSet/>
      <dgm:spPr/>
      <dgm:t>
        <a:bodyPr/>
        <a:lstStyle/>
        <a:p>
          <a:r>
            <a:rPr lang="en-US"/>
            <a:t>We create (or re-create) structures so that we can connect leaders in pursuit of important shared agendas</a:t>
          </a:r>
        </a:p>
      </dgm:t>
    </dgm:pt>
    <dgm:pt modelId="{64B0E246-3D68-4E51-AF46-560D3675686F}" type="parTrans" cxnId="{A36586BF-BEA2-4C64-B27C-F30ACA7D287B}">
      <dgm:prSet/>
      <dgm:spPr/>
      <dgm:t>
        <a:bodyPr/>
        <a:lstStyle/>
        <a:p>
          <a:endParaRPr lang="en-US"/>
        </a:p>
      </dgm:t>
    </dgm:pt>
    <dgm:pt modelId="{DFCE282D-F5D2-4AB6-918C-1F865F5D25E2}" type="sibTrans" cxnId="{A36586BF-BEA2-4C64-B27C-F30ACA7D287B}">
      <dgm:prSet/>
      <dgm:spPr/>
      <dgm:t>
        <a:bodyPr/>
        <a:lstStyle/>
        <a:p>
          <a:endParaRPr lang="en-US"/>
        </a:p>
      </dgm:t>
    </dgm:pt>
    <dgm:pt modelId="{50D1EA31-D050-4FE9-BC47-E027849BBDE0}">
      <dgm:prSet/>
      <dgm:spPr/>
      <dgm:t>
        <a:bodyPr/>
        <a:lstStyle/>
        <a:p>
          <a:r>
            <a:rPr lang="en-US"/>
            <a:t>Also a way to invite leaders into the union. They could see their agenda being realized through the union. </a:t>
          </a:r>
        </a:p>
      </dgm:t>
    </dgm:pt>
    <dgm:pt modelId="{D5FF6FE7-896C-4F35-8410-0F4A73CECF7C}" type="parTrans" cxnId="{E2321140-4CE6-443D-8C36-F8CFE03D3716}">
      <dgm:prSet/>
      <dgm:spPr/>
      <dgm:t>
        <a:bodyPr/>
        <a:lstStyle/>
        <a:p>
          <a:endParaRPr lang="en-US"/>
        </a:p>
      </dgm:t>
    </dgm:pt>
    <dgm:pt modelId="{B06495A0-FA5E-4A30-9AC0-6AF53DD7DBE9}" type="sibTrans" cxnId="{E2321140-4CE6-443D-8C36-F8CFE03D3716}">
      <dgm:prSet/>
      <dgm:spPr/>
      <dgm:t>
        <a:bodyPr/>
        <a:lstStyle/>
        <a:p>
          <a:endParaRPr lang="en-US"/>
        </a:p>
      </dgm:t>
    </dgm:pt>
    <dgm:pt modelId="{64CCA313-6DD6-4C9A-8BDC-C414478A9D0F}" type="pres">
      <dgm:prSet presAssocID="{5196775A-A46A-4FC6-9C09-6CFAE05F513C}" presName="root" presStyleCnt="0">
        <dgm:presLayoutVars>
          <dgm:dir/>
          <dgm:resizeHandles val="exact"/>
        </dgm:presLayoutVars>
      </dgm:prSet>
      <dgm:spPr/>
      <dgm:t>
        <a:bodyPr/>
        <a:lstStyle/>
        <a:p>
          <a:endParaRPr lang="en-US"/>
        </a:p>
      </dgm:t>
    </dgm:pt>
    <dgm:pt modelId="{ECD6A281-3D5F-4CF3-81F7-5EE42BC02821}" type="pres">
      <dgm:prSet presAssocID="{6C08D5DD-5198-4731-A21D-3AC272675F3E}" presName="compNode" presStyleCnt="0"/>
      <dgm:spPr/>
    </dgm:pt>
    <dgm:pt modelId="{16856A01-43CE-46A5-8889-4E04369F38F2}" type="pres">
      <dgm:prSet presAssocID="{6C08D5DD-5198-4731-A21D-3AC272675F3E}" presName="bgRect" presStyleLbl="bgShp" presStyleIdx="0" presStyleCnt="3"/>
      <dgm:spPr/>
    </dgm:pt>
    <dgm:pt modelId="{320F824F-13BF-4265-910C-BC9ADD2F802D}" type="pres">
      <dgm:prSet presAssocID="{6C08D5DD-5198-4731-A21D-3AC272675F3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Connected"/>
        </a:ext>
      </dgm:extLst>
    </dgm:pt>
    <dgm:pt modelId="{E730706F-2F83-438D-9460-301021200B0B}" type="pres">
      <dgm:prSet presAssocID="{6C08D5DD-5198-4731-A21D-3AC272675F3E}" presName="spaceRect" presStyleCnt="0"/>
      <dgm:spPr/>
    </dgm:pt>
    <dgm:pt modelId="{9BE77C5A-A0F2-441A-B759-C3F0D512E4F0}" type="pres">
      <dgm:prSet presAssocID="{6C08D5DD-5198-4731-A21D-3AC272675F3E}" presName="parTx" presStyleLbl="revTx" presStyleIdx="0" presStyleCnt="3">
        <dgm:presLayoutVars>
          <dgm:chMax val="0"/>
          <dgm:chPref val="0"/>
        </dgm:presLayoutVars>
      </dgm:prSet>
      <dgm:spPr/>
      <dgm:t>
        <a:bodyPr/>
        <a:lstStyle/>
        <a:p>
          <a:endParaRPr lang="en-US"/>
        </a:p>
      </dgm:t>
    </dgm:pt>
    <dgm:pt modelId="{500ACD8A-BF5D-452C-A1AC-1D810F70517E}" type="pres">
      <dgm:prSet presAssocID="{B9C185F5-F3D2-4F75-A819-CAA89E065AF2}" presName="sibTrans" presStyleCnt="0"/>
      <dgm:spPr/>
    </dgm:pt>
    <dgm:pt modelId="{9E7392F6-19BF-4CB1-AA80-373C232AD87C}" type="pres">
      <dgm:prSet presAssocID="{8EFA13F8-41E4-4797-B44A-912AF783CD7F}" presName="compNode" presStyleCnt="0"/>
      <dgm:spPr/>
    </dgm:pt>
    <dgm:pt modelId="{BE72DA90-8646-4346-A56B-2D51CC5DB785}" type="pres">
      <dgm:prSet presAssocID="{8EFA13F8-41E4-4797-B44A-912AF783CD7F}" presName="bgRect" presStyleLbl="bgShp" presStyleIdx="1" presStyleCnt="3"/>
      <dgm:spPr/>
    </dgm:pt>
    <dgm:pt modelId="{70DD5F5F-CEAA-4027-B5B3-6AA414B23206}" type="pres">
      <dgm:prSet presAssocID="{8EFA13F8-41E4-4797-B44A-912AF783CD7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Connections"/>
        </a:ext>
      </dgm:extLst>
    </dgm:pt>
    <dgm:pt modelId="{9416662D-323F-49C0-838B-829CB3DCABA5}" type="pres">
      <dgm:prSet presAssocID="{8EFA13F8-41E4-4797-B44A-912AF783CD7F}" presName="spaceRect" presStyleCnt="0"/>
      <dgm:spPr/>
    </dgm:pt>
    <dgm:pt modelId="{D60F9426-989B-4B1B-A4FF-2C1DD8556C2C}" type="pres">
      <dgm:prSet presAssocID="{8EFA13F8-41E4-4797-B44A-912AF783CD7F}" presName="parTx" presStyleLbl="revTx" presStyleIdx="1" presStyleCnt="3">
        <dgm:presLayoutVars>
          <dgm:chMax val="0"/>
          <dgm:chPref val="0"/>
        </dgm:presLayoutVars>
      </dgm:prSet>
      <dgm:spPr/>
      <dgm:t>
        <a:bodyPr/>
        <a:lstStyle/>
        <a:p>
          <a:endParaRPr lang="en-US"/>
        </a:p>
      </dgm:t>
    </dgm:pt>
    <dgm:pt modelId="{E28C0704-050D-42DD-A31F-9B6CB896CD0F}" type="pres">
      <dgm:prSet presAssocID="{DFCE282D-F5D2-4AB6-918C-1F865F5D25E2}" presName="sibTrans" presStyleCnt="0"/>
      <dgm:spPr/>
    </dgm:pt>
    <dgm:pt modelId="{782BEA62-9B68-422C-8EDE-6DCFDD58D395}" type="pres">
      <dgm:prSet presAssocID="{50D1EA31-D050-4FE9-BC47-E027849BBDE0}" presName="compNode" presStyleCnt="0"/>
      <dgm:spPr/>
    </dgm:pt>
    <dgm:pt modelId="{C69E6C5A-E1B7-427B-A6EE-EE4246BCE9BF}" type="pres">
      <dgm:prSet presAssocID="{50D1EA31-D050-4FE9-BC47-E027849BBDE0}" presName="bgRect" presStyleLbl="bgShp" presStyleIdx="2" presStyleCnt="3"/>
      <dgm:spPr/>
    </dgm:pt>
    <dgm:pt modelId="{419E08A2-13AC-4C19-95B3-40284FDBB3EF}" type="pres">
      <dgm:prSet presAssocID="{50D1EA31-D050-4FE9-BC47-E027849BBDE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Meeting"/>
        </a:ext>
      </dgm:extLst>
    </dgm:pt>
    <dgm:pt modelId="{5771DD9C-F69F-41B8-B3CF-9CA01B0EF791}" type="pres">
      <dgm:prSet presAssocID="{50D1EA31-D050-4FE9-BC47-E027849BBDE0}" presName="spaceRect" presStyleCnt="0"/>
      <dgm:spPr/>
    </dgm:pt>
    <dgm:pt modelId="{B4E95748-3842-4172-AA09-9F3EBCF2B23D}" type="pres">
      <dgm:prSet presAssocID="{50D1EA31-D050-4FE9-BC47-E027849BBDE0}" presName="parTx" presStyleLbl="revTx" presStyleIdx="2" presStyleCnt="3">
        <dgm:presLayoutVars>
          <dgm:chMax val="0"/>
          <dgm:chPref val="0"/>
        </dgm:presLayoutVars>
      </dgm:prSet>
      <dgm:spPr/>
      <dgm:t>
        <a:bodyPr/>
        <a:lstStyle/>
        <a:p>
          <a:endParaRPr lang="en-US"/>
        </a:p>
      </dgm:t>
    </dgm:pt>
  </dgm:ptLst>
  <dgm:cxnLst>
    <dgm:cxn modelId="{A36586BF-BEA2-4C64-B27C-F30ACA7D287B}" srcId="{5196775A-A46A-4FC6-9C09-6CFAE05F513C}" destId="{8EFA13F8-41E4-4797-B44A-912AF783CD7F}" srcOrd="1" destOrd="0" parTransId="{64B0E246-3D68-4E51-AF46-560D3675686F}" sibTransId="{DFCE282D-F5D2-4AB6-918C-1F865F5D25E2}"/>
    <dgm:cxn modelId="{41234EF8-07AC-4F58-BD54-EB58C19E660E}" type="presOf" srcId="{6C08D5DD-5198-4731-A21D-3AC272675F3E}" destId="{9BE77C5A-A0F2-441A-B759-C3F0D512E4F0}" srcOrd="0" destOrd="0" presId="urn:microsoft.com/office/officeart/2018/2/layout/IconVerticalSolidList"/>
    <dgm:cxn modelId="{E2321140-4CE6-443D-8C36-F8CFE03D3716}" srcId="{5196775A-A46A-4FC6-9C09-6CFAE05F513C}" destId="{50D1EA31-D050-4FE9-BC47-E027849BBDE0}" srcOrd="2" destOrd="0" parTransId="{D5FF6FE7-896C-4F35-8410-0F4A73CECF7C}" sibTransId="{B06495A0-FA5E-4A30-9AC0-6AF53DD7DBE9}"/>
    <dgm:cxn modelId="{A5A94CA8-5F61-41AB-870F-57235CC7B87C}" type="presOf" srcId="{8EFA13F8-41E4-4797-B44A-912AF783CD7F}" destId="{D60F9426-989B-4B1B-A4FF-2C1DD8556C2C}" srcOrd="0" destOrd="0" presId="urn:microsoft.com/office/officeart/2018/2/layout/IconVerticalSolidList"/>
    <dgm:cxn modelId="{18303482-84C3-4686-B025-E4E16BE64687}" srcId="{5196775A-A46A-4FC6-9C09-6CFAE05F513C}" destId="{6C08D5DD-5198-4731-A21D-3AC272675F3E}" srcOrd="0" destOrd="0" parTransId="{BA614D6E-238E-42E5-B0F8-F59F0EB1A712}" sibTransId="{B9C185F5-F3D2-4F75-A819-CAA89E065AF2}"/>
    <dgm:cxn modelId="{7A125BFC-1D1F-48AD-B8DD-36ED11211386}" type="presOf" srcId="{5196775A-A46A-4FC6-9C09-6CFAE05F513C}" destId="{64CCA313-6DD6-4C9A-8BDC-C414478A9D0F}" srcOrd="0" destOrd="0" presId="urn:microsoft.com/office/officeart/2018/2/layout/IconVerticalSolidList"/>
    <dgm:cxn modelId="{0E42ECAF-FEEE-4CE5-9944-10758C0E37C8}" type="presOf" srcId="{50D1EA31-D050-4FE9-BC47-E027849BBDE0}" destId="{B4E95748-3842-4172-AA09-9F3EBCF2B23D}" srcOrd="0" destOrd="0" presId="urn:microsoft.com/office/officeart/2018/2/layout/IconVerticalSolidList"/>
    <dgm:cxn modelId="{93211D7F-F889-4F73-BC50-E53614CA8BBC}" type="presParOf" srcId="{64CCA313-6DD6-4C9A-8BDC-C414478A9D0F}" destId="{ECD6A281-3D5F-4CF3-81F7-5EE42BC02821}" srcOrd="0" destOrd="0" presId="urn:microsoft.com/office/officeart/2018/2/layout/IconVerticalSolidList"/>
    <dgm:cxn modelId="{B1BA2A21-6E2F-4E76-A7F3-A9A8CB40D32E}" type="presParOf" srcId="{ECD6A281-3D5F-4CF3-81F7-5EE42BC02821}" destId="{16856A01-43CE-46A5-8889-4E04369F38F2}" srcOrd="0" destOrd="0" presId="urn:microsoft.com/office/officeart/2018/2/layout/IconVerticalSolidList"/>
    <dgm:cxn modelId="{F6DC94C7-72FC-4F91-B49E-A319AB590A31}" type="presParOf" srcId="{ECD6A281-3D5F-4CF3-81F7-5EE42BC02821}" destId="{320F824F-13BF-4265-910C-BC9ADD2F802D}" srcOrd="1" destOrd="0" presId="urn:microsoft.com/office/officeart/2018/2/layout/IconVerticalSolidList"/>
    <dgm:cxn modelId="{00CF8830-7D81-4602-99B7-C31AAF3FE1A7}" type="presParOf" srcId="{ECD6A281-3D5F-4CF3-81F7-5EE42BC02821}" destId="{E730706F-2F83-438D-9460-301021200B0B}" srcOrd="2" destOrd="0" presId="urn:microsoft.com/office/officeart/2018/2/layout/IconVerticalSolidList"/>
    <dgm:cxn modelId="{1177D060-ADD2-4839-AEE4-24B70E44FE94}" type="presParOf" srcId="{ECD6A281-3D5F-4CF3-81F7-5EE42BC02821}" destId="{9BE77C5A-A0F2-441A-B759-C3F0D512E4F0}" srcOrd="3" destOrd="0" presId="urn:microsoft.com/office/officeart/2018/2/layout/IconVerticalSolidList"/>
    <dgm:cxn modelId="{81134FC1-0245-4AEC-A822-2A4636712C44}" type="presParOf" srcId="{64CCA313-6DD6-4C9A-8BDC-C414478A9D0F}" destId="{500ACD8A-BF5D-452C-A1AC-1D810F70517E}" srcOrd="1" destOrd="0" presId="urn:microsoft.com/office/officeart/2018/2/layout/IconVerticalSolidList"/>
    <dgm:cxn modelId="{2D363B70-37CF-4F3B-9143-457E4B575B12}" type="presParOf" srcId="{64CCA313-6DD6-4C9A-8BDC-C414478A9D0F}" destId="{9E7392F6-19BF-4CB1-AA80-373C232AD87C}" srcOrd="2" destOrd="0" presId="urn:microsoft.com/office/officeart/2018/2/layout/IconVerticalSolidList"/>
    <dgm:cxn modelId="{968A3531-8836-4929-97EC-44572BC97A8C}" type="presParOf" srcId="{9E7392F6-19BF-4CB1-AA80-373C232AD87C}" destId="{BE72DA90-8646-4346-A56B-2D51CC5DB785}" srcOrd="0" destOrd="0" presId="urn:microsoft.com/office/officeart/2018/2/layout/IconVerticalSolidList"/>
    <dgm:cxn modelId="{63F2B946-71C7-40D9-8952-470F79ECE31A}" type="presParOf" srcId="{9E7392F6-19BF-4CB1-AA80-373C232AD87C}" destId="{70DD5F5F-CEAA-4027-B5B3-6AA414B23206}" srcOrd="1" destOrd="0" presId="urn:microsoft.com/office/officeart/2018/2/layout/IconVerticalSolidList"/>
    <dgm:cxn modelId="{A882AC62-C963-4A09-98BB-2FFB002DAB79}" type="presParOf" srcId="{9E7392F6-19BF-4CB1-AA80-373C232AD87C}" destId="{9416662D-323F-49C0-838B-829CB3DCABA5}" srcOrd="2" destOrd="0" presId="urn:microsoft.com/office/officeart/2018/2/layout/IconVerticalSolidList"/>
    <dgm:cxn modelId="{1FE4BCE9-85E5-4A8D-854A-FF04F352B817}" type="presParOf" srcId="{9E7392F6-19BF-4CB1-AA80-373C232AD87C}" destId="{D60F9426-989B-4B1B-A4FF-2C1DD8556C2C}" srcOrd="3" destOrd="0" presId="urn:microsoft.com/office/officeart/2018/2/layout/IconVerticalSolidList"/>
    <dgm:cxn modelId="{208929D8-60A9-4301-ACAC-F30EDF13DFE8}" type="presParOf" srcId="{64CCA313-6DD6-4C9A-8BDC-C414478A9D0F}" destId="{E28C0704-050D-42DD-A31F-9B6CB896CD0F}" srcOrd="3" destOrd="0" presId="urn:microsoft.com/office/officeart/2018/2/layout/IconVerticalSolidList"/>
    <dgm:cxn modelId="{2F713C8E-4E2D-4228-8E5F-326CDFD0813B}" type="presParOf" srcId="{64CCA313-6DD6-4C9A-8BDC-C414478A9D0F}" destId="{782BEA62-9B68-422C-8EDE-6DCFDD58D395}" srcOrd="4" destOrd="0" presId="urn:microsoft.com/office/officeart/2018/2/layout/IconVerticalSolidList"/>
    <dgm:cxn modelId="{6EBAF00F-464F-4620-BD1E-FBC43CC86C52}" type="presParOf" srcId="{782BEA62-9B68-422C-8EDE-6DCFDD58D395}" destId="{C69E6C5A-E1B7-427B-A6EE-EE4246BCE9BF}" srcOrd="0" destOrd="0" presId="urn:microsoft.com/office/officeart/2018/2/layout/IconVerticalSolidList"/>
    <dgm:cxn modelId="{0386AFF6-09AD-4EF3-95CE-95D49BE6BF10}" type="presParOf" srcId="{782BEA62-9B68-422C-8EDE-6DCFDD58D395}" destId="{419E08A2-13AC-4C19-95B3-40284FDBB3EF}" srcOrd="1" destOrd="0" presId="urn:microsoft.com/office/officeart/2018/2/layout/IconVerticalSolidList"/>
    <dgm:cxn modelId="{D4803077-3DF2-48CC-A562-8057CA79F6D1}" type="presParOf" srcId="{782BEA62-9B68-422C-8EDE-6DCFDD58D395}" destId="{5771DD9C-F69F-41B8-B3CF-9CA01B0EF791}" srcOrd="2" destOrd="0" presId="urn:microsoft.com/office/officeart/2018/2/layout/IconVerticalSolidList"/>
    <dgm:cxn modelId="{08490AE7-0E00-44E3-9C4F-0CBA5E41F8AA}" type="presParOf" srcId="{782BEA62-9B68-422C-8EDE-6DCFDD58D395}" destId="{B4E95748-3842-4172-AA09-9F3EBCF2B23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A0EA375-75AD-493A-AD9A-AD9A246D0608}"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6AC9B98-E204-4829-805E-86FD983D0A80}">
      <dgm:prSet custT="1"/>
      <dgm:spPr/>
      <dgm:t>
        <a:bodyPr/>
        <a:lstStyle/>
        <a:p>
          <a:pPr>
            <a:lnSpc>
              <a:spcPct val="100000"/>
            </a:lnSpc>
          </a:pPr>
          <a:r>
            <a:rPr lang="en-US" sz="2800" b="1" dirty="0"/>
            <a:t>Identify Leaders</a:t>
          </a:r>
        </a:p>
      </dgm:t>
    </dgm:pt>
    <dgm:pt modelId="{DC48175C-A055-4CC3-8EE4-D21657052FFC}" type="parTrans" cxnId="{1790CFE9-F00F-4C9A-B881-4FCB47C740E9}">
      <dgm:prSet/>
      <dgm:spPr/>
      <dgm:t>
        <a:bodyPr/>
        <a:lstStyle/>
        <a:p>
          <a:endParaRPr lang="en-US"/>
        </a:p>
      </dgm:t>
    </dgm:pt>
    <dgm:pt modelId="{1B90A91B-E234-4241-AD3B-04F16E1D367D}" type="sibTrans" cxnId="{1790CFE9-F00F-4C9A-B881-4FCB47C740E9}">
      <dgm:prSet/>
      <dgm:spPr/>
      <dgm:t>
        <a:bodyPr/>
        <a:lstStyle/>
        <a:p>
          <a:endParaRPr lang="en-US"/>
        </a:p>
      </dgm:t>
    </dgm:pt>
    <dgm:pt modelId="{FC7E7C55-55D0-45B6-A5B3-C4FC38663489}">
      <dgm:prSet custT="1"/>
      <dgm:spPr/>
      <dgm:t>
        <a:bodyPr/>
        <a:lstStyle/>
        <a:p>
          <a:pPr>
            <a:lnSpc>
              <a:spcPct val="100000"/>
            </a:lnSpc>
          </a:pPr>
          <a:r>
            <a:rPr lang="en-US" sz="2800" b="1" dirty="0"/>
            <a:t>Know what your leader's issues are </a:t>
          </a:r>
        </a:p>
      </dgm:t>
    </dgm:pt>
    <dgm:pt modelId="{05F76717-7F3A-4EE5-AD4F-93829C11C141}" type="parTrans" cxnId="{5199F15D-FF20-49F8-8D9F-2E2BEF226BE4}">
      <dgm:prSet/>
      <dgm:spPr/>
      <dgm:t>
        <a:bodyPr/>
        <a:lstStyle/>
        <a:p>
          <a:endParaRPr lang="en-US"/>
        </a:p>
      </dgm:t>
    </dgm:pt>
    <dgm:pt modelId="{07407499-37F0-4618-8BF4-F2B7260906AE}" type="sibTrans" cxnId="{5199F15D-FF20-49F8-8D9F-2E2BEF226BE4}">
      <dgm:prSet/>
      <dgm:spPr/>
      <dgm:t>
        <a:bodyPr/>
        <a:lstStyle/>
        <a:p>
          <a:endParaRPr lang="en-US"/>
        </a:p>
      </dgm:t>
    </dgm:pt>
    <dgm:pt modelId="{450A1959-021E-4AE2-BAB7-4BB31FE71152}">
      <dgm:prSet custT="1"/>
      <dgm:spPr/>
      <dgm:t>
        <a:bodyPr/>
        <a:lstStyle/>
        <a:p>
          <a:pPr>
            <a:lnSpc>
              <a:spcPct val="100000"/>
            </a:lnSpc>
          </a:pPr>
          <a:r>
            <a:rPr lang="en-US" sz="2800" b="1" dirty="0"/>
            <a:t>Ask them to join in shaping the agenda with other leaders</a:t>
          </a:r>
        </a:p>
      </dgm:t>
    </dgm:pt>
    <dgm:pt modelId="{E27722FC-1912-44E7-9E02-56EB43576533}" type="parTrans" cxnId="{CC787A17-AC1B-46CC-A355-9B458EC339B4}">
      <dgm:prSet/>
      <dgm:spPr/>
      <dgm:t>
        <a:bodyPr/>
        <a:lstStyle/>
        <a:p>
          <a:endParaRPr lang="en-US"/>
        </a:p>
      </dgm:t>
    </dgm:pt>
    <dgm:pt modelId="{C572587F-9ECD-4508-A92A-508E61B47BEE}" type="sibTrans" cxnId="{CC787A17-AC1B-46CC-A355-9B458EC339B4}">
      <dgm:prSet/>
      <dgm:spPr/>
      <dgm:t>
        <a:bodyPr/>
        <a:lstStyle/>
        <a:p>
          <a:endParaRPr lang="en-US"/>
        </a:p>
      </dgm:t>
    </dgm:pt>
    <dgm:pt modelId="{259EF508-C10B-4A51-B1B8-D359EC1B4AB4}">
      <dgm:prSet custT="1"/>
      <dgm:spPr/>
      <dgm:t>
        <a:bodyPr/>
        <a:lstStyle/>
        <a:p>
          <a:pPr>
            <a:lnSpc>
              <a:spcPct val="100000"/>
            </a:lnSpc>
          </a:pPr>
          <a:r>
            <a:rPr lang="en-US" sz="2800" b="1" dirty="0"/>
            <a:t>Give leaders meaningful tasks/roles around the issues they care about. </a:t>
          </a:r>
        </a:p>
      </dgm:t>
    </dgm:pt>
    <dgm:pt modelId="{3F4FC626-6C48-4440-8C61-2704CB76CD21}" type="parTrans" cxnId="{1456EA89-A5F8-4963-AB92-F00359959182}">
      <dgm:prSet/>
      <dgm:spPr/>
      <dgm:t>
        <a:bodyPr/>
        <a:lstStyle/>
        <a:p>
          <a:endParaRPr lang="en-US"/>
        </a:p>
      </dgm:t>
    </dgm:pt>
    <dgm:pt modelId="{6AA83BC9-C0EE-4C2F-9258-416D9FC2A312}" type="sibTrans" cxnId="{1456EA89-A5F8-4963-AB92-F00359959182}">
      <dgm:prSet/>
      <dgm:spPr/>
      <dgm:t>
        <a:bodyPr/>
        <a:lstStyle/>
        <a:p>
          <a:endParaRPr lang="en-US"/>
        </a:p>
      </dgm:t>
    </dgm:pt>
    <dgm:pt modelId="{9DA2CF4D-18B0-4219-802E-F338BACAE459}" type="pres">
      <dgm:prSet presAssocID="{3A0EA375-75AD-493A-AD9A-AD9A246D0608}" presName="root" presStyleCnt="0">
        <dgm:presLayoutVars>
          <dgm:dir/>
          <dgm:resizeHandles val="exact"/>
        </dgm:presLayoutVars>
      </dgm:prSet>
      <dgm:spPr/>
      <dgm:t>
        <a:bodyPr/>
        <a:lstStyle/>
        <a:p>
          <a:endParaRPr lang="en-US"/>
        </a:p>
      </dgm:t>
    </dgm:pt>
    <dgm:pt modelId="{BDD3BAEC-5662-4ACF-85BD-3BFCBC4DA426}" type="pres">
      <dgm:prSet presAssocID="{26AC9B98-E204-4829-805E-86FD983D0A80}" presName="compNode" presStyleCnt="0"/>
      <dgm:spPr/>
    </dgm:pt>
    <dgm:pt modelId="{69BB60DA-62D8-42DB-9215-607C41C37BB4}" type="pres">
      <dgm:prSet presAssocID="{26AC9B98-E204-4829-805E-86FD983D0A8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Magnifying glass"/>
        </a:ext>
      </dgm:extLst>
    </dgm:pt>
    <dgm:pt modelId="{ED03E0FE-232A-4DB7-B4C1-2B2875A05896}" type="pres">
      <dgm:prSet presAssocID="{26AC9B98-E204-4829-805E-86FD983D0A80}" presName="spaceRect" presStyleCnt="0"/>
      <dgm:spPr/>
    </dgm:pt>
    <dgm:pt modelId="{B5EE54D4-745B-4DF8-B960-91C38FA6132C}" type="pres">
      <dgm:prSet presAssocID="{26AC9B98-E204-4829-805E-86FD983D0A80}" presName="textRect" presStyleLbl="revTx" presStyleIdx="0" presStyleCnt="4">
        <dgm:presLayoutVars>
          <dgm:chMax val="1"/>
          <dgm:chPref val="1"/>
        </dgm:presLayoutVars>
      </dgm:prSet>
      <dgm:spPr/>
      <dgm:t>
        <a:bodyPr/>
        <a:lstStyle/>
        <a:p>
          <a:endParaRPr lang="en-US"/>
        </a:p>
      </dgm:t>
    </dgm:pt>
    <dgm:pt modelId="{62D2E233-51F7-4789-9BE8-C03F6E7B087C}" type="pres">
      <dgm:prSet presAssocID="{1B90A91B-E234-4241-AD3B-04F16E1D367D}" presName="sibTrans" presStyleCnt="0"/>
      <dgm:spPr/>
    </dgm:pt>
    <dgm:pt modelId="{2514DC52-46AA-496A-A2A1-90FA4DCC068F}" type="pres">
      <dgm:prSet presAssocID="{FC7E7C55-55D0-45B6-A5B3-C4FC38663489}" presName="compNode" presStyleCnt="0"/>
      <dgm:spPr/>
    </dgm:pt>
    <dgm:pt modelId="{B8B31852-9E62-4678-B915-F78F05264653}" type="pres">
      <dgm:prSet presAssocID="{FC7E7C55-55D0-45B6-A5B3-C4FC3866348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Questions"/>
        </a:ext>
      </dgm:extLst>
    </dgm:pt>
    <dgm:pt modelId="{C9818C62-DB41-46B8-A935-7C30AE4CB8B2}" type="pres">
      <dgm:prSet presAssocID="{FC7E7C55-55D0-45B6-A5B3-C4FC38663489}" presName="spaceRect" presStyleCnt="0"/>
      <dgm:spPr/>
    </dgm:pt>
    <dgm:pt modelId="{42BD6F0D-C76C-43A3-AEB6-0E4812B43DD0}" type="pres">
      <dgm:prSet presAssocID="{FC7E7C55-55D0-45B6-A5B3-C4FC38663489}" presName="textRect" presStyleLbl="revTx" presStyleIdx="1" presStyleCnt="4">
        <dgm:presLayoutVars>
          <dgm:chMax val="1"/>
          <dgm:chPref val="1"/>
        </dgm:presLayoutVars>
      </dgm:prSet>
      <dgm:spPr/>
      <dgm:t>
        <a:bodyPr/>
        <a:lstStyle/>
        <a:p>
          <a:endParaRPr lang="en-US"/>
        </a:p>
      </dgm:t>
    </dgm:pt>
    <dgm:pt modelId="{C6674B55-030E-4224-8DA4-7A59877FC348}" type="pres">
      <dgm:prSet presAssocID="{07407499-37F0-4618-8BF4-F2B7260906AE}" presName="sibTrans" presStyleCnt="0"/>
      <dgm:spPr/>
    </dgm:pt>
    <dgm:pt modelId="{2AB82E51-35EC-4305-981B-6304B0DDED7C}" type="pres">
      <dgm:prSet presAssocID="{450A1959-021E-4AE2-BAB7-4BB31FE71152}" presName="compNode" presStyleCnt="0"/>
      <dgm:spPr/>
    </dgm:pt>
    <dgm:pt modelId="{70E91000-1D6E-454C-A640-014CC760B814}" type="pres">
      <dgm:prSet presAssocID="{450A1959-021E-4AE2-BAB7-4BB31FE7115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Meeting"/>
        </a:ext>
      </dgm:extLst>
    </dgm:pt>
    <dgm:pt modelId="{663E8212-7B3B-4691-844A-1037F81D2536}" type="pres">
      <dgm:prSet presAssocID="{450A1959-021E-4AE2-BAB7-4BB31FE71152}" presName="spaceRect" presStyleCnt="0"/>
      <dgm:spPr/>
    </dgm:pt>
    <dgm:pt modelId="{0CCEC083-28D2-4CDA-8C6F-6FC926A87176}" type="pres">
      <dgm:prSet presAssocID="{450A1959-021E-4AE2-BAB7-4BB31FE71152}" presName="textRect" presStyleLbl="revTx" presStyleIdx="2" presStyleCnt="4">
        <dgm:presLayoutVars>
          <dgm:chMax val="1"/>
          <dgm:chPref val="1"/>
        </dgm:presLayoutVars>
      </dgm:prSet>
      <dgm:spPr/>
      <dgm:t>
        <a:bodyPr/>
        <a:lstStyle/>
        <a:p>
          <a:endParaRPr lang="en-US"/>
        </a:p>
      </dgm:t>
    </dgm:pt>
    <dgm:pt modelId="{5EC74476-EF2D-4B6E-8614-000E5D768EC7}" type="pres">
      <dgm:prSet presAssocID="{C572587F-9ECD-4508-A92A-508E61B47BEE}" presName="sibTrans" presStyleCnt="0"/>
      <dgm:spPr/>
    </dgm:pt>
    <dgm:pt modelId="{ED437DF9-40F6-4E35-B04D-34AD05C202B1}" type="pres">
      <dgm:prSet presAssocID="{259EF508-C10B-4A51-B1B8-D359EC1B4AB4}" presName="compNode" presStyleCnt="0"/>
      <dgm:spPr/>
    </dgm:pt>
    <dgm:pt modelId="{29B76410-74DE-4F4A-8A45-E46BB49D4129}" type="pres">
      <dgm:prSet presAssocID="{259EF508-C10B-4A51-B1B8-D359EC1B4AB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Group"/>
        </a:ext>
      </dgm:extLst>
    </dgm:pt>
    <dgm:pt modelId="{EBB3632F-D021-40AD-82CE-02C9B4742CEE}" type="pres">
      <dgm:prSet presAssocID="{259EF508-C10B-4A51-B1B8-D359EC1B4AB4}" presName="spaceRect" presStyleCnt="0"/>
      <dgm:spPr/>
    </dgm:pt>
    <dgm:pt modelId="{E6A36D15-8ADA-45FD-B734-947498721143}" type="pres">
      <dgm:prSet presAssocID="{259EF508-C10B-4A51-B1B8-D359EC1B4AB4}" presName="textRect" presStyleLbl="revTx" presStyleIdx="3" presStyleCnt="4">
        <dgm:presLayoutVars>
          <dgm:chMax val="1"/>
          <dgm:chPref val="1"/>
        </dgm:presLayoutVars>
      </dgm:prSet>
      <dgm:spPr/>
      <dgm:t>
        <a:bodyPr/>
        <a:lstStyle/>
        <a:p>
          <a:endParaRPr lang="en-US"/>
        </a:p>
      </dgm:t>
    </dgm:pt>
  </dgm:ptLst>
  <dgm:cxnLst>
    <dgm:cxn modelId="{F55E623D-263E-4FF0-A19D-20715CA34B87}" type="presOf" srcId="{259EF508-C10B-4A51-B1B8-D359EC1B4AB4}" destId="{E6A36D15-8ADA-45FD-B734-947498721143}" srcOrd="0" destOrd="0" presId="urn:microsoft.com/office/officeart/2018/2/layout/IconLabelList"/>
    <dgm:cxn modelId="{CC787A17-AC1B-46CC-A355-9B458EC339B4}" srcId="{3A0EA375-75AD-493A-AD9A-AD9A246D0608}" destId="{450A1959-021E-4AE2-BAB7-4BB31FE71152}" srcOrd="2" destOrd="0" parTransId="{E27722FC-1912-44E7-9E02-56EB43576533}" sibTransId="{C572587F-9ECD-4508-A92A-508E61B47BEE}"/>
    <dgm:cxn modelId="{5199F15D-FF20-49F8-8D9F-2E2BEF226BE4}" srcId="{3A0EA375-75AD-493A-AD9A-AD9A246D0608}" destId="{FC7E7C55-55D0-45B6-A5B3-C4FC38663489}" srcOrd="1" destOrd="0" parTransId="{05F76717-7F3A-4EE5-AD4F-93829C11C141}" sibTransId="{07407499-37F0-4618-8BF4-F2B7260906AE}"/>
    <dgm:cxn modelId="{20A07CAB-7D75-48E3-A2E2-E36EE9018B67}" type="presOf" srcId="{FC7E7C55-55D0-45B6-A5B3-C4FC38663489}" destId="{42BD6F0D-C76C-43A3-AEB6-0E4812B43DD0}" srcOrd="0" destOrd="0" presId="urn:microsoft.com/office/officeart/2018/2/layout/IconLabelList"/>
    <dgm:cxn modelId="{AC1C2697-D014-43D6-AF8D-EA17D875789E}" type="presOf" srcId="{3A0EA375-75AD-493A-AD9A-AD9A246D0608}" destId="{9DA2CF4D-18B0-4219-802E-F338BACAE459}" srcOrd="0" destOrd="0" presId="urn:microsoft.com/office/officeart/2018/2/layout/IconLabelList"/>
    <dgm:cxn modelId="{1456EA89-A5F8-4963-AB92-F00359959182}" srcId="{3A0EA375-75AD-493A-AD9A-AD9A246D0608}" destId="{259EF508-C10B-4A51-B1B8-D359EC1B4AB4}" srcOrd="3" destOrd="0" parTransId="{3F4FC626-6C48-4440-8C61-2704CB76CD21}" sibTransId="{6AA83BC9-C0EE-4C2F-9258-416D9FC2A312}"/>
    <dgm:cxn modelId="{6B5F82AC-C8F1-4896-9383-35FD0CA2D2A6}" type="presOf" srcId="{26AC9B98-E204-4829-805E-86FD983D0A80}" destId="{B5EE54D4-745B-4DF8-B960-91C38FA6132C}" srcOrd="0" destOrd="0" presId="urn:microsoft.com/office/officeart/2018/2/layout/IconLabelList"/>
    <dgm:cxn modelId="{1790CFE9-F00F-4C9A-B881-4FCB47C740E9}" srcId="{3A0EA375-75AD-493A-AD9A-AD9A246D0608}" destId="{26AC9B98-E204-4829-805E-86FD983D0A80}" srcOrd="0" destOrd="0" parTransId="{DC48175C-A055-4CC3-8EE4-D21657052FFC}" sibTransId="{1B90A91B-E234-4241-AD3B-04F16E1D367D}"/>
    <dgm:cxn modelId="{3B7DEFE9-D031-4F6A-B0D4-9A6B21D69D10}" type="presOf" srcId="{450A1959-021E-4AE2-BAB7-4BB31FE71152}" destId="{0CCEC083-28D2-4CDA-8C6F-6FC926A87176}" srcOrd="0" destOrd="0" presId="urn:microsoft.com/office/officeart/2018/2/layout/IconLabelList"/>
    <dgm:cxn modelId="{5A544188-5E84-4D8F-B0A2-E1A190612096}" type="presParOf" srcId="{9DA2CF4D-18B0-4219-802E-F338BACAE459}" destId="{BDD3BAEC-5662-4ACF-85BD-3BFCBC4DA426}" srcOrd="0" destOrd="0" presId="urn:microsoft.com/office/officeart/2018/2/layout/IconLabelList"/>
    <dgm:cxn modelId="{FC74E473-4A0F-43A2-A0B7-A811939A7D7D}" type="presParOf" srcId="{BDD3BAEC-5662-4ACF-85BD-3BFCBC4DA426}" destId="{69BB60DA-62D8-42DB-9215-607C41C37BB4}" srcOrd="0" destOrd="0" presId="urn:microsoft.com/office/officeart/2018/2/layout/IconLabelList"/>
    <dgm:cxn modelId="{8476EB4F-494E-4213-9934-04EB0B95076B}" type="presParOf" srcId="{BDD3BAEC-5662-4ACF-85BD-3BFCBC4DA426}" destId="{ED03E0FE-232A-4DB7-B4C1-2B2875A05896}" srcOrd="1" destOrd="0" presId="urn:microsoft.com/office/officeart/2018/2/layout/IconLabelList"/>
    <dgm:cxn modelId="{8B8A07AA-AB71-444B-A4E9-EB3ED5D8A244}" type="presParOf" srcId="{BDD3BAEC-5662-4ACF-85BD-3BFCBC4DA426}" destId="{B5EE54D4-745B-4DF8-B960-91C38FA6132C}" srcOrd="2" destOrd="0" presId="urn:microsoft.com/office/officeart/2018/2/layout/IconLabelList"/>
    <dgm:cxn modelId="{158F4162-7B34-4098-BD97-069B35EA46CA}" type="presParOf" srcId="{9DA2CF4D-18B0-4219-802E-F338BACAE459}" destId="{62D2E233-51F7-4789-9BE8-C03F6E7B087C}" srcOrd="1" destOrd="0" presId="urn:microsoft.com/office/officeart/2018/2/layout/IconLabelList"/>
    <dgm:cxn modelId="{CC6C8085-6656-465F-887E-3B85C41F630F}" type="presParOf" srcId="{9DA2CF4D-18B0-4219-802E-F338BACAE459}" destId="{2514DC52-46AA-496A-A2A1-90FA4DCC068F}" srcOrd="2" destOrd="0" presId="urn:microsoft.com/office/officeart/2018/2/layout/IconLabelList"/>
    <dgm:cxn modelId="{3559B358-DC94-4CEF-AEF5-E100B040333E}" type="presParOf" srcId="{2514DC52-46AA-496A-A2A1-90FA4DCC068F}" destId="{B8B31852-9E62-4678-B915-F78F05264653}" srcOrd="0" destOrd="0" presId="urn:microsoft.com/office/officeart/2018/2/layout/IconLabelList"/>
    <dgm:cxn modelId="{1A77DC4E-6C29-47F6-96E4-483503A0998B}" type="presParOf" srcId="{2514DC52-46AA-496A-A2A1-90FA4DCC068F}" destId="{C9818C62-DB41-46B8-A935-7C30AE4CB8B2}" srcOrd="1" destOrd="0" presId="urn:microsoft.com/office/officeart/2018/2/layout/IconLabelList"/>
    <dgm:cxn modelId="{E90A72BC-8812-4FCA-BC9E-3053C6F5CBB2}" type="presParOf" srcId="{2514DC52-46AA-496A-A2A1-90FA4DCC068F}" destId="{42BD6F0D-C76C-43A3-AEB6-0E4812B43DD0}" srcOrd="2" destOrd="0" presId="urn:microsoft.com/office/officeart/2018/2/layout/IconLabelList"/>
    <dgm:cxn modelId="{8CA400D9-4E03-43ED-9085-711D1546CAB7}" type="presParOf" srcId="{9DA2CF4D-18B0-4219-802E-F338BACAE459}" destId="{C6674B55-030E-4224-8DA4-7A59877FC348}" srcOrd="3" destOrd="0" presId="urn:microsoft.com/office/officeart/2018/2/layout/IconLabelList"/>
    <dgm:cxn modelId="{BA1D548B-2086-4BA1-9B89-50DF77A34244}" type="presParOf" srcId="{9DA2CF4D-18B0-4219-802E-F338BACAE459}" destId="{2AB82E51-35EC-4305-981B-6304B0DDED7C}" srcOrd="4" destOrd="0" presId="urn:microsoft.com/office/officeart/2018/2/layout/IconLabelList"/>
    <dgm:cxn modelId="{165DBBEF-2820-4CC6-99AB-BF3D23E0D6AA}" type="presParOf" srcId="{2AB82E51-35EC-4305-981B-6304B0DDED7C}" destId="{70E91000-1D6E-454C-A640-014CC760B814}" srcOrd="0" destOrd="0" presId="urn:microsoft.com/office/officeart/2018/2/layout/IconLabelList"/>
    <dgm:cxn modelId="{3F5A2963-F66B-449B-854E-09ABD782E8FB}" type="presParOf" srcId="{2AB82E51-35EC-4305-981B-6304B0DDED7C}" destId="{663E8212-7B3B-4691-844A-1037F81D2536}" srcOrd="1" destOrd="0" presId="urn:microsoft.com/office/officeart/2018/2/layout/IconLabelList"/>
    <dgm:cxn modelId="{C1786604-25B2-458E-9E85-F4665437AC66}" type="presParOf" srcId="{2AB82E51-35EC-4305-981B-6304B0DDED7C}" destId="{0CCEC083-28D2-4CDA-8C6F-6FC926A87176}" srcOrd="2" destOrd="0" presId="urn:microsoft.com/office/officeart/2018/2/layout/IconLabelList"/>
    <dgm:cxn modelId="{71442B0B-DF30-4E81-B404-B235B75B002D}" type="presParOf" srcId="{9DA2CF4D-18B0-4219-802E-F338BACAE459}" destId="{5EC74476-EF2D-4B6E-8614-000E5D768EC7}" srcOrd="5" destOrd="0" presId="urn:microsoft.com/office/officeart/2018/2/layout/IconLabelList"/>
    <dgm:cxn modelId="{B7F16B30-9369-4E1F-B2E6-D0863EFE66DF}" type="presParOf" srcId="{9DA2CF4D-18B0-4219-802E-F338BACAE459}" destId="{ED437DF9-40F6-4E35-B04D-34AD05C202B1}" srcOrd="6" destOrd="0" presId="urn:microsoft.com/office/officeart/2018/2/layout/IconLabelList"/>
    <dgm:cxn modelId="{7E121B3C-6BB2-478E-B620-8C0202FB54EF}" type="presParOf" srcId="{ED437DF9-40F6-4E35-B04D-34AD05C202B1}" destId="{29B76410-74DE-4F4A-8A45-E46BB49D4129}" srcOrd="0" destOrd="0" presId="urn:microsoft.com/office/officeart/2018/2/layout/IconLabelList"/>
    <dgm:cxn modelId="{DCB029EE-C6A2-4F7B-A0F1-D2658D3C7EF5}" type="presParOf" srcId="{ED437DF9-40F6-4E35-B04D-34AD05C202B1}" destId="{EBB3632F-D021-40AD-82CE-02C9B4742CEE}" srcOrd="1" destOrd="0" presId="urn:microsoft.com/office/officeart/2018/2/layout/IconLabelList"/>
    <dgm:cxn modelId="{B71F4635-C025-487A-BC12-C59926241F2B}" type="presParOf" srcId="{ED437DF9-40F6-4E35-B04D-34AD05C202B1}" destId="{E6A36D15-8ADA-45FD-B734-947498721143}"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7C628C-0EDC-4342-B592-90D88613FDEA}">
      <dsp:nvSpPr>
        <dsp:cNvPr id="0" name=""/>
        <dsp:cNvSpPr/>
      </dsp:nvSpPr>
      <dsp:spPr>
        <a:xfrm>
          <a:off x="2438399" y="256001"/>
          <a:ext cx="3657600" cy="1423755"/>
        </a:xfrm>
        <a:prstGeom prst="rightArrow">
          <a:avLst>
            <a:gd name="adj1" fmla="val 75000"/>
            <a:gd name="adj2" fmla="val 5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“We don’t have a building rep, so I told everyone I would volunteer.”</a:t>
          </a:r>
        </a:p>
      </dsp:txBody>
      <dsp:txXfrm>
        <a:off x="2438399" y="433970"/>
        <a:ext cx="3123692" cy="1067817"/>
      </dsp:txXfrm>
    </dsp:sp>
    <dsp:sp modelId="{208EF902-26C1-4A5E-AA2C-7107FC5A6151}">
      <dsp:nvSpPr>
        <dsp:cNvPr id="0" name=""/>
        <dsp:cNvSpPr/>
      </dsp:nvSpPr>
      <dsp:spPr>
        <a:xfrm>
          <a:off x="0" y="0"/>
          <a:ext cx="2438400" cy="193476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lvl="0" algn="ctr" defTabSz="1022350">
            <a:lnSpc>
              <a:spcPct val="90000"/>
            </a:lnSpc>
            <a:spcBef>
              <a:spcPct val="0"/>
            </a:spcBef>
            <a:spcAft>
              <a:spcPct val="35000"/>
            </a:spcAft>
          </a:pPr>
          <a:r>
            <a:rPr lang="en-US" sz="2300" kern="1200" dirty="0"/>
            <a:t>Members self-select into leadership roles</a:t>
          </a:r>
        </a:p>
      </dsp:txBody>
      <dsp:txXfrm>
        <a:off x="94447" y="94447"/>
        <a:ext cx="2249506" cy="1745871"/>
      </dsp:txXfrm>
    </dsp:sp>
    <dsp:sp modelId="{3642506A-C9DB-4141-B501-377CFB93F7F6}">
      <dsp:nvSpPr>
        <dsp:cNvPr id="0" name=""/>
        <dsp:cNvSpPr/>
      </dsp:nvSpPr>
      <dsp:spPr>
        <a:xfrm>
          <a:off x="2438400" y="2403300"/>
          <a:ext cx="3657600" cy="1385640"/>
        </a:xfrm>
        <a:prstGeom prst="rightArrow">
          <a:avLst>
            <a:gd name="adj1" fmla="val 75000"/>
            <a:gd name="adj2" fmla="val 50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n-US" sz="1800" kern="1200" dirty="0"/>
            <a:t>“She’s excited about the union; I invited her to an event and to become a building rep.”</a:t>
          </a:r>
        </a:p>
      </dsp:txBody>
      <dsp:txXfrm>
        <a:off x="2438400" y="2576505"/>
        <a:ext cx="3137985" cy="1039230"/>
      </dsp:txXfrm>
    </dsp:sp>
    <dsp:sp modelId="{60F959BB-E440-4AAC-84D1-89B167030CA3}">
      <dsp:nvSpPr>
        <dsp:cNvPr id="0" name=""/>
        <dsp:cNvSpPr/>
      </dsp:nvSpPr>
      <dsp:spPr>
        <a:xfrm>
          <a:off x="0" y="2128738"/>
          <a:ext cx="2438400" cy="193476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lvl="0" algn="ctr" defTabSz="1022350">
            <a:lnSpc>
              <a:spcPct val="90000"/>
            </a:lnSpc>
            <a:spcBef>
              <a:spcPct val="0"/>
            </a:spcBef>
            <a:spcAft>
              <a:spcPct val="35000"/>
            </a:spcAft>
          </a:pPr>
          <a:r>
            <a:rPr lang="en-US" sz="2300" kern="1200" dirty="0"/>
            <a:t>We recruit members without confirming their leadership</a:t>
          </a:r>
        </a:p>
      </dsp:txBody>
      <dsp:txXfrm>
        <a:off x="94447" y="2223185"/>
        <a:ext cx="2249506" cy="17458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856A01-43CE-46A5-8889-4E04369F38F2}">
      <dsp:nvSpPr>
        <dsp:cNvPr id="0" name=""/>
        <dsp:cNvSpPr/>
      </dsp:nvSpPr>
      <dsp:spPr>
        <a:xfrm>
          <a:off x="0" y="682"/>
          <a:ext cx="6000277" cy="159659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0F824F-13BF-4265-910C-BC9ADD2F802D}">
      <dsp:nvSpPr>
        <dsp:cNvPr id="0" name=""/>
        <dsp:cNvSpPr/>
      </dsp:nvSpPr>
      <dsp:spPr>
        <a:xfrm>
          <a:off x="482968" y="359915"/>
          <a:ext cx="878125" cy="8781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BE77C5A-A0F2-441A-B759-C3F0D512E4F0}">
      <dsp:nvSpPr>
        <dsp:cNvPr id="0" name=""/>
        <dsp:cNvSpPr/>
      </dsp:nvSpPr>
      <dsp:spPr>
        <a:xfrm>
          <a:off x="1844062" y="682"/>
          <a:ext cx="4156214" cy="1596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3" tIns="168973" rIns="168973" bIns="168973" numCol="1" spcCol="1270" anchor="ctr" anchorCtr="0">
          <a:noAutofit/>
        </a:bodyPr>
        <a:lstStyle/>
        <a:p>
          <a:pPr lvl="0" algn="l" defTabSz="977900">
            <a:lnSpc>
              <a:spcPct val="90000"/>
            </a:lnSpc>
            <a:spcBef>
              <a:spcPct val="0"/>
            </a:spcBef>
            <a:spcAft>
              <a:spcPct val="35000"/>
            </a:spcAft>
          </a:pPr>
          <a:r>
            <a:rPr lang="en-US" sz="2200" kern="1200"/>
            <a:t>Leaders from different worksites connect through structures</a:t>
          </a:r>
        </a:p>
      </dsp:txBody>
      <dsp:txXfrm>
        <a:off x="1844062" y="682"/>
        <a:ext cx="4156214" cy="1596590"/>
      </dsp:txXfrm>
    </dsp:sp>
    <dsp:sp modelId="{BE72DA90-8646-4346-A56B-2D51CC5DB785}">
      <dsp:nvSpPr>
        <dsp:cNvPr id="0" name=""/>
        <dsp:cNvSpPr/>
      </dsp:nvSpPr>
      <dsp:spPr>
        <a:xfrm>
          <a:off x="0" y="1996421"/>
          <a:ext cx="6000277" cy="159659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DD5F5F-CEAA-4027-B5B3-6AA414B23206}">
      <dsp:nvSpPr>
        <dsp:cNvPr id="0" name=""/>
        <dsp:cNvSpPr/>
      </dsp:nvSpPr>
      <dsp:spPr>
        <a:xfrm>
          <a:off x="482968" y="2355653"/>
          <a:ext cx="878125" cy="8781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60F9426-989B-4B1B-A4FF-2C1DD8556C2C}">
      <dsp:nvSpPr>
        <dsp:cNvPr id="0" name=""/>
        <dsp:cNvSpPr/>
      </dsp:nvSpPr>
      <dsp:spPr>
        <a:xfrm>
          <a:off x="1844062" y="1996421"/>
          <a:ext cx="4156214" cy="1596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3" tIns="168973" rIns="168973" bIns="168973" numCol="1" spcCol="1270" anchor="ctr" anchorCtr="0">
          <a:noAutofit/>
        </a:bodyPr>
        <a:lstStyle/>
        <a:p>
          <a:pPr lvl="0" algn="l" defTabSz="977900">
            <a:lnSpc>
              <a:spcPct val="90000"/>
            </a:lnSpc>
            <a:spcBef>
              <a:spcPct val="0"/>
            </a:spcBef>
            <a:spcAft>
              <a:spcPct val="35000"/>
            </a:spcAft>
          </a:pPr>
          <a:r>
            <a:rPr lang="en-US" sz="2200" kern="1200"/>
            <a:t>We create (or re-create) structures so that we can connect leaders in pursuit of important shared agendas</a:t>
          </a:r>
        </a:p>
      </dsp:txBody>
      <dsp:txXfrm>
        <a:off x="1844062" y="1996421"/>
        <a:ext cx="4156214" cy="1596590"/>
      </dsp:txXfrm>
    </dsp:sp>
    <dsp:sp modelId="{C69E6C5A-E1B7-427B-A6EE-EE4246BCE9BF}">
      <dsp:nvSpPr>
        <dsp:cNvPr id="0" name=""/>
        <dsp:cNvSpPr/>
      </dsp:nvSpPr>
      <dsp:spPr>
        <a:xfrm>
          <a:off x="0" y="3992159"/>
          <a:ext cx="6000277" cy="1596590"/>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9E08A2-13AC-4C19-95B3-40284FDBB3EF}">
      <dsp:nvSpPr>
        <dsp:cNvPr id="0" name=""/>
        <dsp:cNvSpPr/>
      </dsp:nvSpPr>
      <dsp:spPr>
        <a:xfrm>
          <a:off x="482968" y="4351392"/>
          <a:ext cx="878125" cy="8781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4E95748-3842-4172-AA09-9F3EBCF2B23D}">
      <dsp:nvSpPr>
        <dsp:cNvPr id="0" name=""/>
        <dsp:cNvSpPr/>
      </dsp:nvSpPr>
      <dsp:spPr>
        <a:xfrm>
          <a:off x="1844062" y="3992159"/>
          <a:ext cx="4156214" cy="1596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3" tIns="168973" rIns="168973" bIns="168973" numCol="1" spcCol="1270" anchor="ctr" anchorCtr="0">
          <a:noAutofit/>
        </a:bodyPr>
        <a:lstStyle/>
        <a:p>
          <a:pPr lvl="0" algn="l" defTabSz="977900">
            <a:lnSpc>
              <a:spcPct val="90000"/>
            </a:lnSpc>
            <a:spcBef>
              <a:spcPct val="0"/>
            </a:spcBef>
            <a:spcAft>
              <a:spcPct val="35000"/>
            </a:spcAft>
          </a:pPr>
          <a:r>
            <a:rPr lang="en-US" sz="2200" kern="1200"/>
            <a:t>Also a way to invite leaders into the union. They could see their agenda being realized through the union. </a:t>
          </a:r>
        </a:p>
      </dsp:txBody>
      <dsp:txXfrm>
        <a:off x="1844062" y="3992159"/>
        <a:ext cx="4156214" cy="15965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BB60DA-62D8-42DB-9215-607C41C37BB4}">
      <dsp:nvSpPr>
        <dsp:cNvPr id="0" name=""/>
        <dsp:cNvSpPr/>
      </dsp:nvSpPr>
      <dsp:spPr>
        <a:xfrm>
          <a:off x="999185" y="164842"/>
          <a:ext cx="810000" cy="81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5EE54D4-745B-4DF8-B960-91C38FA6132C}">
      <dsp:nvSpPr>
        <dsp:cNvPr id="0" name=""/>
        <dsp:cNvSpPr/>
      </dsp:nvSpPr>
      <dsp:spPr>
        <a:xfrm>
          <a:off x="504185" y="1655129"/>
          <a:ext cx="1800000" cy="3043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244600">
            <a:lnSpc>
              <a:spcPct val="100000"/>
            </a:lnSpc>
            <a:spcBef>
              <a:spcPct val="0"/>
            </a:spcBef>
            <a:spcAft>
              <a:spcPct val="35000"/>
            </a:spcAft>
          </a:pPr>
          <a:r>
            <a:rPr lang="en-US" sz="2800" b="1" kern="1200" dirty="0"/>
            <a:t>Identify Leaders</a:t>
          </a:r>
        </a:p>
      </dsp:txBody>
      <dsp:txXfrm>
        <a:off x="504185" y="1655129"/>
        <a:ext cx="1800000" cy="3043828"/>
      </dsp:txXfrm>
    </dsp:sp>
    <dsp:sp modelId="{B8B31852-9E62-4678-B915-F78F05264653}">
      <dsp:nvSpPr>
        <dsp:cNvPr id="0" name=""/>
        <dsp:cNvSpPr/>
      </dsp:nvSpPr>
      <dsp:spPr>
        <a:xfrm>
          <a:off x="3114185" y="164842"/>
          <a:ext cx="810000" cy="81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2BD6F0D-C76C-43A3-AEB6-0E4812B43DD0}">
      <dsp:nvSpPr>
        <dsp:cNvPr id="0" name=""/>
        <dsp:cNvSpPr/>
      </dsp:nvSpPr>
      <dsp:spPr>
        <a:xfrm>
          <a:off x="2619185" y="1655129"/>
          <a:ext cx="1800000" cy="3043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244600">
            <a:lnSpc>
              <a:spcPct val="100000"/>
            </a:lnSpc>
            <a:spcBef>
              <a:spcPct val="0"/>
            </a:spcBef>
            <a:spcAft>
              <a:spcPct val="35000"/>
            </a:spcAft>
          </a:pPr>
          <a:r>
            <a:rPr lang="en-US" sz="2800" b="1" kern="1200" dirty="0"/>
            <a:t>Know what your leader's issues are </a:t>
          </a:r>
        </a:p>
      </dsp:txBody>
      <dsp:txXfrm>
        <a:off x="2619185" y="1655129"/>
        <a:ext cx="1800000" cy="3043828"/>
      </dsp:txXfrm>
    </dsp:sp>
    <dsp:sp modelId="{70E91000-1D6E-454C-A640-014CC760B814}">
      <dsp:nvSpPr>
        <dsp:cNvPr id="0" name=""/>
        <dsp:cNvSpPr/>
      </dsp:nvSpPr>
      <dsp:spPr>
        <a:xfrm>
          <a:off x="5229185" y="164842"/>
          <a:ext cx="810000" cy="81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CCEC083-28D2-4CDA-8C6F-6FC926A87176}">
      <dsp:nvSpPr>
        <dsp:cNvPr id="0" name=""/>
        <dsp:cNvSpPr/>
      </dsp:nvSpPr>
      <dsp:spPr>
        <a:xfrm>
          <a:off x="4734185" y="1655129"/>
          <a:ext cx="1800000" cy="3043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244600">
            <a:lnSpc>
              <a:spcPct val="100000"/>
            </a:lnSpc>
            <a:spcBef>
              <a:spcPct val="0"/>
            </a:spcBef>
            <a:spcAft>
              <a:spcPct val="35000"/>
            </a:spcAft>
          </a:pPr>
          <a:r>
            <a:rPr lang="en-US" sz="2800" b="1" kern="1200" dirty="0"/>
            <a:t>Ask them to join in shaping the agenda with other leaders</a:t>
          </a:r>
        </a:p>
      </dsp:txBody>
      <dsp:txXfrm>
        <a:off x="4734185" y="1655129"/>
        <a:ext cx="1800000" cy="3043828"/>
      </dsp:txXfrm>
    </dsp:sp>
    <dsp:sp modelId="{29B76410-74DE-4F4A-8A45-E46BB49D4129}">
      <dsp:nvSpPr>
        <dsp:cNvPr id="0" name=""/>
        <dsp:cNvSpPr/>
      </dsp:nvSpPr>
      <dsp:spPr>
        <a:xfrm>
          <a:off x="7344185" y="164842"/>
          <a:ext cx="810000" cy="81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6A36D15-8ADA-45FD-B734-947498721143}">
      <dsp:nvSpPr>
        <dsp:cNvPr id="0" name=""/>
        <dsp:cNvSpPr/>
      </dsp:nvSpPr>
      <dsp:spPr>
        <a:xfrm>
          <a:off x="6849185" y="1655129"/>
          <a:ext cx="1800000" cy="30438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244600">
            <a:lnSpc>
              <a:spcPct val="100000"/>
            </a:lnSpc>
            <a:spcBef>
              <a:spcPct val="0"/>
            </a:spcBef>
            <a:spcAft>
              <a:spcPct val="35000"/>
            </a:spcAft>
          </a:pPr>
          <a:r>
            <a:rPr lang="en-US" sz="2800" b="1" kern="1200" dirty="0"/>
            <a:t>Give leaders meaningful tasks/roles around the issues they care about. </a:t>
          </a:r>
        </a:p>
      </dsp:txBody>
      <dsp:txXfrm>
        <a:off x="6849185" y="1655129"/>
        <a:ext cx="1800000" cy="3043828"/>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8-16T17:48:13.693"/>
    </inkml:context>
    <inkml:brush xml:id="br0">
      <inkml:brushProperty name="width" value="0.0175" units="cm"/>
      <inkml:brushProperty name="height" value="0.0175" units="cm"/>
      <inkml:brushProperty name="ignorePressure" value="1"/>
    </inkml:brush>
  </inkml:definitions>
  <inkml:trace contextRef="#ctx0" brushRef="#br0">9786 17017,'0'0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17-08-16T17:48:16.879"/>
    </inkml:context>
    <inkml:brush xml:id="br0">
      <inkml:brushProperty name="width" value="0.0175" units="cm"/>
      <inkml:brushProperty name="height" value="0.0175" units="cm"/>
      <inkml:brushProperty name="ignorePressure" value="1"/>
    </inkml:brush>
  </inkml:definitions>
  <inkml:trace contextRef="#ctx0" brushRef="#br0">9833 17143,'0'0</inkml:trace>
  <inkml:trace contextRef="#ctx0" brushRef="#br0" timeOffset="969">9771 17111,'0'0</inkml:trace>
  <inkml:trace contextRef="#ctx0" brushRef="#br0" timeOffset="1428">9771 17111,'0'0</inkml:trace>
  <inkml:trace contextRef="#ctx0" brushRef="#br0" timeOffset="1709">9771 17111,'0'0</inkml:trace>
  <inkml:trace contextRef="#ctx0" brushRef="#br0" timeOffset="2045">9771 17111,'0'0</inkml:trace>
  <inkml:trace contextRef="#ctx0" brushRef="#br0" timeOffset="2155">9771 17111,'0'0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5177B1-582D-48D9-93DD-44A5CAE750B2}" type="datetimeFigureOut">
              <a:rPr lang="en-US" smtClean="0"/>
              <a:t>11/25/2020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9DA763-8D56-48F7-A1A9-3B4AE30C1F04}" type="slidenum">
              <a:rPr lang="en-US" smtClean="0"/>
              <a:t>‹#›</a:t>
            </a:fld>
            <a:endParaRPr lang="en-US"/>
          </a:p>
        </p:txBody>
      </p:sp>
    </p:spTree>
    <p:extLst>
      <p:ext uri="{BB962C8B-B14F-4D97-AF65-F5344CB8AC3E}">
        <p14:creationId xmlns:p14="http://schemas.microsoft.com/office/powerpoint/2010/main" val="2757897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720006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M</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89057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a:t>
            </a:r>
          </a:p>
        </p:txBody>
      </p:sp>
      <p:sp>
        <p:nvSpPr>
          <p:cNvPr id="4" name="Slide Number Placeholder 3"/>
          <p:cNvSpPr>
            <a:spLocks noGrp="1"/>
          </p:cNvSpPr>
          <p:nvPr>
            <p:ph type="sldNum" sz="quarter" idx="5"/>
          </p:nvPr>
        </p:nvSpPr>
        <p:spPr/>
        <p:txBody>
          <a:bodyPr/>
          <a:lstStyle/>
          <a:p>
            <a:fld id="{979DA763-8D56-48F7-A1A9-3B4AE30C1F04}" type="slidenum">
              <a:rPr lang="en-US" smtClean="0"/>
              <a:t>3</a:t>
            </a:fld>
            <a:endParaRPr lang="en-US" dirty="0"/>
          </a:p>
        </p:txBody>
      </p:sp>
    </p:spTree>
    <p:extLst>
      <p:ext uri="{BB962C8B-B14F-4D97-AF65-F5344CB8AC3E}">
        <p14:creationId xmlns:p14="http://schemas.microsoft.com/office/powerpoint/2010/main" val="3482943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4147"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dirty="0">
                <a:ea typeface="MS PGothic" panose="020B0600070205080204" pitchFamily="34" charset="-128"/>
              </a:rPr>
              <a:t>Chauncey</a:t>
            </a:r>
          </a:p>
        </p:txBody>
      </p:sp>
    </p:spTree>
    <p:extLst>
      <p:ext uri="{BB962C8B-B14F-4D97-AF65-F5344CB8AC3E}">
        <p14:creationId xmlns:p14="http://schemas.microsoft.com/office/powerpoint/2010/main" val="1525477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4147"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ea typeface="MS PGothic" panose="020B0600070205080204" pitchFamily="34" charset="-128"/>
            </a:endParaRPr>
          </a:p>
        </p:txBody>
      </p:sp>
    </p:spTree>
    <p:extLst>
      <p:ext uri="{BB962C8B-B14F-4D97-AF65-F5344CB8AC3E}">
        <p14:creationId xmlns:p14="http://schemas.microsoft.com/office/powerpoint/2010/main" val="18366808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4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i="1"/>
          </a:p>
        </p:txBody>
      </p:sp>
      <p:sp>
        <p:nvSpPr>
          <p:cNvPr id="154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27D0342-DB5D-4FB1-9CB5-53D59A1AB7A5}" type="slidenum">
              <a:rPr lang="en-US" altLang="en-US" smtClean="0">
                <a:solidFill>
                  <a:srgbClr val="000000"/>
                </a:solidFill>
              </a:rPr>
              <a:pPr/>
              <a:t>8</a:t>
            </a:fld>
            <a:endParaRPr lang="en-US" altLang="en-US">
              <a:solidFill>
                <a:srgbClr val="000000"/>
              </a:solidFill>
            </a:endParaRPr>
          </a:p>
        </p:txBody>
      </p:sp>
    </p:spTree>
    <p:extLst>
      <p:ext uri="{BB962C8B-B14F-4D97-AF65-F5344CB8AC3E}">
        <p14:creationId xmlns:p14="http://schemas.microsoft.com/office/powerpoint/2010/main" val="14143074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88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2189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2189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D50FAF8A-6D28-4B66-9A0C-2CD45C44D6DB}" type="slidenum">
              <a:rPr lang="en-US" altLang="en-US" sz="1200"/>
              <a:pPr/>
              <a:t>20</a:t>
            </a:fld>
            <a:endParaRPr lang="en-US" altLang="en-US" sz="1200"/>
          </a:p>
        </p:txBody>
      </p:sp>
    </p:spTree>
    <p:extLst>
      <p:ext uri="{BB962C8B-B14F-4D97-AF65-F5344CB8AC3E}">
        <p14:creationId xmlns:p14="http://schemas.microsoft.com/office/powerpoint/2010/main" val="13985151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3FD1B5E-10FC-455B-A465-93839355D6EB}" type="slidenum">
              <a:rPr lang="en-US" smtClean="0"/>
              <a:t>21</a:t>
            </a:fld>
            <a:endParaRPr lang="en-US"/>
          </a:p>
        </p:txBody>
      </p:sp>
    </p:spTree>
    <p:extLst>
      <p:ext uri="{BB962C8B-B14F-4D97-AF65-F5344CB8AC3E}">
        <p14:creationId xmlns:p14="http://schemas.microsoft.com/office/powerpoint/2010/main" val="28947487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2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i="1"/>
          </a:p>
        </p:txBody>
      </p:sp>
      <p:sp>
        <p:nvSpPr>
          <p:cNvPr id="152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2A5A36B-CA83-4788-93B7-D744159EEFD1}" type="slidenum">
              <a:rPr lang="en-US" altLang="en-US" smtClean="0">
                <a:solidFill>
                  <a:srgbClr val="000000"/>
                </a:solidFill>
              </a:rPr>
              <a:pPr/>
              <a:t>22</a:t>
            </a:fld>
            <a:endParaRPr lang="en-US" altLang="en-US">
              <a:solidFill>
                <a:srgbClr val="000000"/>
              </a:solidFill>
            </a:endParaRPr>
          </a:p>
        </p:txBody>
      </p:sp>
    </p:spTree>
    <p:extLst>
      <p:ext uri="{BB962C8B-B14F-4D97-AF65-F5344CB8AC3E}">
        <p14:creationId xmlns:p14="http://schemas.microsoft.com/office/powerpoint/2010/main" val="16043276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4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i="1"/>
          </a:p>
        </p:txBody>
      </p:sp>
      <p:sp>
        <p:nvSpPr>
          <p:cNvPr id="154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27D0342-DB5D-4FB1-9CB5-53D59A1AB7A5}" type="slidenum">
              <a:rPr lang="en-US" altLang="en-US" smtClean="0">
                <a:solidFill>
                  <a:srgbClr val="000000"/>
                </a:solidFill>
              </a:rPr>
              <a:pPr/>
              <a:t>23</a:t>
            </a:fld>
            <a:endParaRPr lang="en-US" altLang="en-US">
              <a:solidFill>
                <a:srgbClr val="000000"/>
              </a:solidFill>
            </a:endParaRPr>
          </a:p>
        </p:txBody>
      </p:sp>
    </p:spTree>
    <p:extLst>
      <p:ext uri="{BB962C8B-B14F-4D97-AF65-F5344CB8AC3E}">
        <p14:creationId xmlns:p14="http://schemas.microsoft.com/office/powerpoint/2010/main" val="40521042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0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For the purpose of our working together today, let’s use this definition, “Leadership is taking responsibility for enabling others to achieve purpose, in the face of uncertainty”</a:t>
            </a:r>
          </a:p>
        </p:txBody>
      </p:sp>
      <p:sp>
        <p:nvSpPr>
          <p:cNvPr id="150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5EDD512-0CE3-4DBE-9247-022360D95756}" type="slidenum">
              <a:rPr lang="en-US" altLang="en-US" smtClean="0">
                <a:solidFill>
                  <a:srgbClr val="000000"/>
                </a:solidFill>
              </a:rPr>
              <a:pPr/>
              <a:t>25</a:t>
            </a:fld>
            <a:endParaRPr lang="en-US" altLang="en-US">
              <a:solidFill>
                <a:srgbClr val="000000"/>
              </a:solidFill>
            </a:endParaRPr>
          </a:p>
        </p:txBody>
      </p:sp>
    </p:spTree>
    <p:extLst>
      <p:ext uri="{BB962C8B-B14F-4D97-AF65-F5344CB8AC3E}">
        <p14:creationId xmlns:p14="http://schemas.microsoft.com/office/powerpoint/2010/main" val="39484899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88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2189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2189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D50FAF8A-6D28-4B66-9A0C-2CD45C44D6DB}" type="slidenum">
              <a:rPr lang="en-US" altLang="en-US" sz="1200"/>
              <a:pPr/>
              <a:t>26</a:t>
            </a:fld>
            <a:endParaRPr lang="en-US" altLang="en-US" sz="1200"/>
          </a:p>
        </p:txBody>
      </p:sp>
    </p:spTree>
    <p:extLst>
      <p:ext uri="{BB962C8B-B14F-4D97-AF65-F5344CB8AC3E}">
        <p14:creationId xmlns:p14="http://schemas.microsoft.com/office/powerpoint/2010/main" val="37351110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Flaming Parachute Guy</a:t>
            </a:r>
          </a:p>
        </p:txBody>
      </p:sp>
      <p:sp>
        <p:nvSpPr>
          <p:cNvPr id="1157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55650" indent="-290513">
              <a:defRPr>
                <a:solidFill>
                  <a:schemeClr val="tx1"/>
                </a:solidFill>
                <a:latin typeface="Arial" panose="020B0604020202020204" pitchFamily="34" charset="0"/>
                <a:cs typeface="Arial" panose="020B0604020202020204" pitchFamily="34" charset="0"/>
              </a:defRPr>
            </a:lvl2pPr>
            <a:lvl3pPr marL="1163638" indent="-231775">
              <a:defRPr>
                <a:solidFill>
                  <a:schemeClr val="tx1"/>
                </a:solidFill>
                <a:latin typeface="Arial" panose="020B0604020202020204" pitchFamily="34" charset="0"/>
                <a:cs typeface="Arial" panose="020B0604020202020204" pitchFamily="34" charset="0"/>
              </a:defRPr>
            </a:lvl3pPr>
            <a:lvl4pPr marL="1630363" indent="-231775">
              <a:defRPr>
                <a:solidFill>
                  <a:schemeClr val="tx1"/>
                </a:solidFill>
                <a:latin typeface="Arial" panose="020B0604020202020204" pitchFamily="34" charset="0"/>
                <a:cs typeface="Arial" panose="020B0604020202020204" pitchFamily="34" charset="0"/>
              </a:defRPr>
            </a:lvl4pPr>
            <a:lvl5pPr marL="2095500" indent="-231775">
              <a:defRPr>
                <a:solidFill>
                  <a:schemeClr val="tx1"/>
                </a:solidFill>
                <a:latin typeface="Arial" panose="020B0604020202020204" pitchFamily="34" charset="0"/>
                <a:cs typeface="Arial" panose="020B0604020202020204" pitchFamily="34" charset="0"/>
              </a:defRPr>
            </a:lvl5pPr>
            <a:lvl6pPr marL="2552700"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09900"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67100"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24300"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BCEFE62-676F-49D8-ABEB-7705189AFF01}" type="slidenum">
              <a:rPr lang="en-US" altLang="en-US" smtClean="0"/>
              <a:pPr/>
              <a:t>28</a:t>
            </a:fld>
            <a:endParaRPr lang="en-US" altLang="en-US"/>
          </a:p>
        </p:txBody>
      </p:sp>
    </p:spTree>
    <p:extLst>
      <p:ext uri="{BB962C8B-B14F-4D97-AF65-F5344CB8AC3E}">
        <p14:creationId xmlns:p14="http://schemas.microsoft.com/office/powerpoint/2010/main" val="30310771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3667"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t>Has anyone been a part of this model of leadership? What’s in like to be the dot in the middle? What’s it like to be someone on the outside trying to get in?</a:t>
            </a:r>
          </a:p>
          <a:p>
            <a:pPr eaLnBrk="1" hangingPunct="1"/>
            <a:endParaRPr lang="en-US" altLang="en-US"/>
          </a:p>
          <a:p>
            <a:pPr eaLnBrk="1" hangingPunct="1"/>
            <a:r>
              <a:rPr lang="en-US" altLang="en-US"/>
              <a:t>Why, if this is so frustrating, is this model of leadership so commonly practiced?</a:t>
            </a:r>
          </a:p>
        </p:txBody>
      </p:sp>
    </p:spTree>
    <p:extLst>
      <p:ext uri="{BB962C8B-B14F-4D97-AF65-F5344CB8AC3E}">
        <p14:creationId xmlns:p14="http://schemas.microsoft.com/office/powerpoint/2010/main" val="20347000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7763"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Tree>
    <p:extLst>
      <p:ext uri="{BB962C8B-B14F-4D97-AF65-F5344CB8AC3E}">
        <p14:creationId xmlns:p14="http://schemas.microsoft.com/office/powerpoint/2010/main" val="19560692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8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228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231BFD0-541A-47A2-B4F6-CF1E6B1A9454}" type="slidenum">
              <a:rPr lang="en-US" altLang="en-US" smtClean="0"/>
              <a:pPr/>
              <a:t>32</a:t>
            </a:fld>
            <a:endParaRPr lang="en-US" altLang="en-US"/>
          </a:p>
        </p:txBody>
      </p:sp>
    </p:spTree>
    <p:extLst>
      <p:ext uri="{BB962C8B-B14F-4D97-AF65-F5344CB8AC3E}">
        <p14:creationId xmlns:p14="http://schemas.microsoft.com/office/powerpoint/2010/main" val="40112158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0835"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ea typeface="MS PGothic" panose="020B0600070205080204" pitchFamily="34" charset="-128"/>
            </a:endParaRPr>
          </a:p>
        </p:txBody>
      </p:sp>
    </p:spTree>
    <p:extLst>
      <p:ext uri="{BB962C8B-B14F-4D97-AF65-F5344CB8AC3E}">
        <p14:creationId xmlns:p14="http://schemas.microsoft.com/office/powerpoint/2010/main" val="4820558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0595"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Tree>
    <p:extLst>
      <p:ext uri="{BB962C8B-B14F-4D97-AF65-F5344CB8AC3E}">
        <p14:creationId xmlns:p14="http://schemas.microsoft.com/office/powerpoint/2010/main" val="8451869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Heidi</a:t>
            </a:r>
          </a:p>
        </p:txBody>
      </p:sp>
      <p:sp>
        <p:nvSpPr>
          <p:cNvPr id="4" name="Slide Number Placeholder 3"/>
          <p:cNvSpPr>
            <a:spLocks noGrp="1"/>
          </p:cNvSpPr>
          <p:nvPr>
            <p:ph type="sldNum" sz="quarter" idx="5"/>
          </p:nvPr>
        </p:nvSpPr>
        <p:spPr/>
        <p:txBody>
          <a:bodyPr/>
          <a:lstStyle/>
          <a:p>
            <a:fld id="{979DA763-8D56-48F7-A1A9-3B4AE30C1F04}" type="slidenum">
              <a:rPr lang="en-US" smtClean="0"/>
              <a:t>41</a:t>
            </a:fld>
            <a:endParaRPr lang="en-US"/>
          </a:p>
        </p:txBody>
      </p:sp>
    </p:spTree>
    <p:extLst>
      <p:ext uri="{BB962C8B-B14F-4D97-AF65-F5344CB8AC3E}">
        <p14:creationId xmlns:p14="http://schemas.microsoft.com/office/powerpoint/2010/main" val="40691127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1362671"/>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dirty="0"/>
              <a:t>Click to edit Master title style</a:t>
            </a:r>
          </a:p>
        </p:txBody>
      </p:sp>
      <p:sp>
        <p:nvSpPr>
          <p:cNvPr id="3" name="Subtitle 2"/>
          <p:cNvSpPr>
            <a:spLocks noGrp="1"/>
          </p:cNvSpPr>
          <p:nvPr>
            <p:ph type="subTitle" idx="1"/>
          </p:nvPr>
        </p:nvSpPr>
        <p:spPr>
          <a:xfrm>
            <a:off x="1097280" y="49619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4CA239C-7FE4-431A-B410-1A24B2CF232F}" type="datetimeFigureOut">
              <a:rPr lang="en-US" smtClean="0"/>
              <a:t>11/25/2020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cxnSp>
        <p:nvCxnSpPr>
          <p:cNvPr id="9" name="Straight Connector 8"/>
          <p:cNvCxnSpPr/>
          <p:nvPr/>
        </p:nvCxnSpPr>
        <p:spPr>
          <a:xfrm>
            <a:off x="1280160" y="4954994"/>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1" name="Picture 10" descr="A close up of a sign&#10;&#10;Description generated with very high confidence">
            <a:extLst>
              <a:ext uri="{FF2B5EF4-FFF2-40B4-BE49-F238E27FC236}">
                <a16:creationId xmlns:a16="http://schemas.microsoft.com/office/drawing/2014/main" id="{D0AF1F66-4891-439C-B787-A823E5FDF34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0192" y="2556578"/>
            <a:ext cx="5551986" cy="2388798"/>
          </a:xfrm>
          <a:prstGeom prst="rect">
            <a:avLst/>
          </a:prstGeom>
        </p:spPr>
      </p:pic>
    </p:spTree>
    <p:extLst>
      <p:ext uri="{BB962C8B-B14F-4D97-AF65-F5344CB8AC3E}">
        <p14:creationId xmlns:p14="http://schemas.microsoft.com/office/powerpoint/2010/main" val="3967739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91986" y="-361460"/>
            <a:ext cx="10058400" cy="1450757"/>
          </a:xfrm>
        </p:spPr>
        <p:txBody>
          <a:bodyPr/>
          <a:lstStyle/>
          <a:p>
            <a:r>
              <a:rPr lang="en-US"/>
              <a:t>Click to edit Master title style</a:t>
            </a:r>
            <a:endParaRPr lang="en-US" dirty="0"/>
          </a:p>
        </p:txBody>
      </p:sp>
      <p:sp>
        <p:nvSpPr>
          <p:cNvPr id="3" name="Content Placeholder 2"/>
          <p:cNvSpPr>
            <a:spLocks noGrp="1"/>
          </p:cNvSpPr>
          <p:nvPr>
            <p:ph idx="1"/>
          </p:nvPr>
        </p:nvSpPr>
        <p:spPr>
          <a:xfrm>
            <a:off x="1097280" y="1429789"/>
            <a:ext cx="10058400" cy="443930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4CA239C-7FE4-431A-B410-1A24B2CF232F}" type="datetimeFigureOut">
              <a:rPr lang="en-US" smtClean="0"/>
              <a:t>11/25/2020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8" name="Picture 7" descr="A close up of a sign&#10;&#10;Description generated with very high confidence">
            <a:extLst>
              <a:ext uri="{FF2B5EF4-FFF2-40B4-BE49-F238E27FC236}">
                <a16:creationId xmlns:a16="http://schemas.microsoft.com/office/drawing/2014/main" id="{8800B2C2-8A2B-488D-89BB-FC0E67BE6AC6}"/>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cxnSp>
        <p:nvCxnSpPr>
          <p:cNvPr id="9" name="Straight Connector 8">
            <a:extLst>
              <a:ext uri="{FF2B5EF4-FFF2-40B4-BE49-F238E27FC236}">
                <a16:creationId xmlns:a16="http://schemas.microsoft.com/office/drawing/2014/main" id="{F857A100-EE89-4036-8E27-914352A99F76}"/>
              </a:ext>
            </a:extLst>
          </p:cNvPr>
          <p:cNvCxnSpPr>
            <a:cxnSpLocks/>
          </p:cNvCxnSpPr>
          <p:nvPr userDrawn="1"/>
        </p:nvCxnSpPr>
        <p:spPr>
          <a:xfrm>
            <a:off x="1163782" y="1316982"/>
            <a:ext cx="9991898" cy="572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3BA6A50B-AD82-4A2C-ABE5-2C6F9CFA358E}"/>
              </a:ext>
            </a:extLst>
          </p:cNvPr>
          <p:cNvSpPr/>
          <p:nvPr userDrawn="1"/>
        </p:nvSpPr>
        <p:spPr>
          <a:xfrm>
            <a:off x="1047404" y="1646158"/>
            <a:ext cx="10246821" cy="1549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1038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4CA239C-7FE4-431A-B410-1A24B2CF232F}" type="datetimeFigureOut">
              <a:rPr lang="en-US" smtClean="0"/>
              <a:t>11/25/2020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0" name="Picture 9" descr="A close up of a sign&#10;&#10;Description generated with very high confidence">
            <a:extLst>
              <a:ext uri="{FF2B5EF4-FFF2-40B4-BE49-F238E27FC236}">
                <a16:creationId xmlns:a16="http://schemas.microsoft.com/office/drawing/2014/main" id="{531FAA20-7EC1-45A4-9227-F14316DBEB56}"/>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953267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4CA239C-7FE4-431A-B410-1A24B2CF232F}" type="datetimeFigureOut">
              <a:rPr lang="en-US" smtClean="0"/>
              <a:t>11/25/2020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6D95C9-CAC2-4332-B7B3-31CF6CA65E5D}" type="slidenum">
              <a:rPr lang="en-US" smtClean="0"/>
              <a:t>‹#›</a:t>
            </a:fld>
            <a:endParaRPr lang="en-US"/>
          </a:p>
        </p:txBody>
      </p:sp>
      <p:pic>
        <p:nvPicPr>
          <p:cNvPr id="9" name="Picture 8" descr="A close up of a sign&#10;&#10;Description generated with very high confidence">
            <a:extLst>
              <a:ext uri="{FF2B5EF4-FFF2-40B4-BE49-F238E27FC236}">
                <a16:creationId xmlns:a16="http://schemas.microsoft.com/office/drawing/2014/main" id="{7D5BA1D2-581B-42D6-8537-FCA5A65FB4A8}"/>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347756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4CA239C-7FE4-431A-B410-1A24B2CF232F}" type="datetimeFigureOut">
              <a:rPr lang="en-US" smtClean="0"/>
              <a:t>11/25/2020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6D95C9-CAC2-4332-B7B3-31CF6CA65E5D}" type="slidenum">
              <a:rPr lang="en-US" smtClean="0"/>
              <a:t>‹#›</a:t>
            </a:fld>
            <a:endParaRPr lang="en-US"/>
          </a:p>
        </p:txBody>
      </p:sp>
      <p:pic>
        <p:nvPicPr>
          <p:cNvPr id="11" name="Picture 10" descr="A close up of a sign&#10;&#10;Description generated with very high confidence">
            <a:extLst>
              <a:ext uri="{FF2B5EF4-FFF2-40B4-BE49-F238E27FC236}">
                <a16:creationId xmlns:a16="http://schemas.microsoft.com/office/drawing/2014/main" id="{C2DB87AC-DDC4-462F-B267-6282246BBF9E}"/>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2478413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4CA239C-7FE4-431A-B410-1A24B2CF232F}" type="datetimeFigureOut">
              <a:rPr lang="en-US" smtClean="0"/>
              <a:t>11/25/2020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6D95C9-CAC2-4332-B7B3-31CF6CA65E5D}" type="slidenum">
              <a:rPr lang="en-US" smtClean="0"/>
              <a:t>‹#›</a:t>
            </a:fld>
            <a:endParaRPr lang="en-US"/>
          </a:p>
        </p:txBody>
      </p:sp>
      <p:pic>
        <p:nvPicPr>
          <p:cNvPr id="6" name="Picture 5" descr="A close up of a sign&#10;&#10;Description generated with very high confidence">
            <a:extLst>
              <a:ext uri="{FF2B5EF4-FFF2-40B4-BE49-F238E27FC236}">
                <a16:creationId xmlns:a16="http://schemas.microsoft.com/office/drawing/2014/main" id="{6E5C5983-02E4-46E4-A09B-1C192AAA2F3F}"/>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304594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4CA239C-7FE4-431A-B410-1A24B2CF232F}" type="datetimeFigureOut">
              <a:rPr lang="en-US" smtClean="0"/>
              <a:t>11/25/2020</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F81B4DE5-F108-44EB-921A-159B19F003E0}"/>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868786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4CA239C-7FE4-431A-B410-1A24B2CF232F}" type="datetimeFigureOut">
              <a:rPr lang="en-US" smtClean="0"/>
              <a:t>11/25/2020</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71E5BBD0-68A6-4C0A-AD71-30FFA0AFC66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5512" y="256308"/>
            <a:ext cx="3200399" cy="1377002"/>
          </a:xfrm>
          <a:prstGeom prst="rect">
            <a:avLst/>
          </a:prstGeom>
        </p:spPr>
      </p:pic>
    </p:spTree>
    <p:extLst>
      <p:ext uri="{BB962C8B-B14F-4D97-AF65-F5344CB8AC3E}">
        <p14:creationId xmlns:p14="http://schemas.microsoft.com/office/powerpoint/2010/main" val="725591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4CA239C-7FE4-431A-B410-1A24B2CF232F}" type="datetimeFigureOut">
              <a:rPr lang="en-US" smtClean="0"/>
              <a:t>11/25/2020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AAA71059-12B5-4AA1-AAB1-94413AB420F8}"/>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679574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CA239C-7FE4-431A-B410-1A24B2CF232F}" type="datetimeFigureOut">
              <a:rPr lang="en-US" smtClean="0"/>
              <a:t>11/25/2020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7" name="Picture 6" descr="A close up of a sign&#10;&#10;Description generated with very high confidence">
            <a:extLst>
              <a:ext uri="{FF2B5EF4-FFF2-40B4-BE49-F238E27FC236}">
                <a16:creationId xmlns:a16="http://schemas.microsoft.com/office/drawing/2014/main" id="{BE31AA32-31CE-46BF-BD54-0EDA3902416B}"/>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490061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CA239C-7FE4-431A-B410-1A24B2CF232F}" type="datetimeFigureOut">
              <a:rPr lang="en-US" smtClean="0"/>
              <a:t>11/25/2020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9" name="Picture 8" descr="A close up of a sign&#10;&#10;Description generated with very high confidence">
            <a:extLst>
              <a:ext uri="{FF2B5EF4-FFF2-40B4-BE49-F238E27FC236}">
                <a16:creationId xmlns:a16="http://schemas.microsoft.com/office/drawing/2014/main" id="{B8C13D19-9BD1-48E6-829D-F774A87F819A}"/>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950095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4CA239C-7FE4-431A-B410-1A24B2CF232F}" type="datetimeFigureOut">
              <a:rPr lang="en-US" smtClean="0"/>
              <a:t>11/25/2020</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66D95C9-CAC2-4332-B7B3-31CF6CA65E5D}"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8609575"/>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customXml" Target="../ink/ink1.xm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image" Target="NULL"/><Relationship Id="rId5" Type="http://schemas.openxmlformats.org/officeDocument/2006/relationships/diagramQuickStyle" Target="../diagrams/quickStyle1.xml"/><Relationship Id="rId10" Type="http://schemas.openxmlformats.org/officeDocument/2006/relationships/customXml" Target="../ink/ink2.xml"/><Relationship Id="rId4" Type="http://schemas.openxmlformats.org/officeDocument/2006/relationships/diagramLayout" Target="../diagrams/layout1.xml"/><Relationship Id="rId9" Type="http://schemas.openxmlformats.org/officeDocument/2006/relationships/image" Target="NUL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6.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wmv"/><Relationship Id="rId1" Type="http://schemas.microsoft.com/office/2007/relationships/media" Target="../media/media2.wmv"/><Relationship Id="rId5" Type="http://schemas.openxmlformats.org/officeDocument/2006/relationships/image" Target="../media/image17.png"/><Relationship Id="rId4" Type="http://schemas.openxmlformats.org/officeDocument/2006/relationships/notesSlide" Target="../notesSlides/notesSlide13.xml"/></Relationships>
</file>

<file path=ppt/slides/_rels/slide2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9.png"/></Relationships>
</file>

<file path=ppt/slides/_rels/slide31.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wmv"/><Relationship Id="rId1" Type="http://schemas.microsoft.com/office/2007/relationships/media" Target="../media/media4.wmv"/><Relationship Id="rId5" Type="http://schemas.openxmlformats.org/officeDocument/2006/relationships/image" Target="../media/image21.png"/><Relationship Id="rId4" Type="http://schemas.openxmlformats.org/officeDocument/2006/relationships/notesSlide" Target="../notesSlides/notesSlide16.xml"/></Relationships>
</file>

<file path=ppt/slides/_rels/slide33.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CE6FB-546D-4876-B3DF-472A9EDAF445}"/>
              </a:ext>
            </a:extLst>
          </p:cNvPr>
          <p:cNvSpPr>
            <a:spLocks noGrp="1"/>
          </p:cNvSpPr>
          <p:nvPr>
            <p:ph type="ctrTitle"/>
          </p:nvPr>
        </p:nvSpPr>
        <p:spPr>
          <a:xfrm>
            <a:off x="7360170" y="786169"/>
            <a:ext cx="4653638" cy="4175752"/>
          </a:xfrm>
        </p:spPr>
        <p:txBody>
          <a:bodyPr>
            <a:normAutofit fontScale="90000"/>
          </a:bodyPr>
          <a:lstStyle/>
          <a:p>
            <a:r>
              <a:rPr lang="en-US" b="1" dirty="0"/>
              <a:t>Module 3 People, Leaders, </a:t>
            </a:r>
            <a:r>
              <a:rPr lang="en-US" b="1" dirty="0" smtClean="0"/>
              <a:t>Structures</a:t>
            </a:r>
            <a:endParaRPr lang="en-US" b="1" dirty="0"/>
          </a:p>
        </p:txBody>
      </p:sp>
      <p:sp>
        <p:nvSpPr>
          <p:cNvPr id="3" name="Subtitle 2">
            <a:extLst>
              <a:ext uri="{FF2B5EF4-FFF2-40B4-BE49-F238E27FC236}">
                <a16:creationId xmlns:a16="http://schemas.microsoft.com/office/drawing/2014/main" id="{A61C28F8-0C3C-43D2-B3D9-2BAE37A5EFA8}"/>
              </a:ext>
            </a:extLst>
          </p:cNvPr>
          <p:cNvSpPr>
            <a:spLocks noGrp="1"/>
          </p:cNvSpPr>
          <p:nvPr>
            <p:ph type="subTitle" idx="1"/>
          </p:nvPr>
        </p:nvSpPr>
        <p:spPr/>
        <p:txBody>
          <a:bodyPr/>
          <a:lstStyle/>
          <a:p>
            <a:r>
              <a:rPr lang="en-US" b="1" dirty="0"/>
              <a:t>UniServ Focus Academy</a:t>
            </a:r>
            <a:endParaRPr lang="en-US" dirty="0"/>
          </a:p>
        </p:txBody>
      </p:sp>
    </p:spTree>
    <p:extLst>
      <p:ext uri="{BB962C8B-B14F-4D97-AF65-F5344CB8AC3E}">
        <p14:creationId xmlns:p14="http://schemas.microsoft.com/office/powerpoint/2010/main" val="11843183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4794149" y="617743"/>
            <a:ext cx="6370562" cy="742325"/>
          </a:xfrm>
        </p:spPr>
        <p:txBody>
          <a:bodyPr>
            <a:normAutofit/>
          </a:bodyPr>
          <a:lstStyle/>
          <a:p>
            <a:r>
              <a:rPr lang="en-US" sz="4400" b="1" dirty="0"/>
              <a:t>Module Agenda Overview </a:t>
            </a:r>
          </a:p>
        </p:txBody>
      </p:sp>
      <p:pic>
        <p:nvPicPr>
          <p:cNvPr id="2052" name="Picture 4" descr="Image result for agenda">
            <a:extLst>
              <a:ext uri="{FF2B5EF4-FFF2-40B4-BE49-F238E27FC236}">
                <a16:creationId xmlns:a16="http://schemas.microsoft.com/office/drawing/2014/main" id="{2A92765A-6DC0-4044-A94F-D43EE5090A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70" r="7069"/>
          <a:stretch/>
        </p:blipFill>
        <p:spPr bwMode="auto">
          <a:xfrm>
            <a:off x="633999" y="640081"/>
            <a:ext cx="4001315"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974769" y="2198914"/>
            <a:ext cx="6574973" cy="3670180"/>
          </a:xfrm>
        </p:spPr>
        <p:txBody>
          <a:bodyPr vert="horz" lIns="0" tIns="45720" rIns="0" bIns="45720" rtlCol="0" anchor="t">
            <a:normAutofit/>
          </a:bodyPr>
          <a:lstStyle/>
          <a:p>
            <a:endParaRPr lang="en-US" sz="2800" dirty="0">
              <a:cs typeface="Calibri"/>
            </a:endParaRPr>
          </a:p>
          <a:p>
            <a:endParaRPr lang="en-US" dirty="0"/>
          </a:p>
          <a:p>
            <a:endParaRPr lang="en-US" dirty="0"/>
          </a:p>
        </p:txBody>
      </p:sp>
    </p:spTree>
    <p:extLst>
      <p:ext uri="{BB962C8B-B14F-4D97-AF65-F5344CB8AC3E}">
        <p14:creationId xmlns:p14="http://schemas.microsoft.com/office/powerpoint/2010/main" val="3965112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255861" y="103989"/>
            <a:ext cx="10058400" cy="878650"/>
          </a:xfrm>
        </p:spPr>
        <p:txBody>
          <a:bodyPr>
            <a:normAutofit/>
          </a:bodyPr>
          <a:lstStyle/>
          <a:p>
            <a:r>
              <a:rPr lang="en-US" b="1" dirty="0"/>
              <a:t>Community Agreements</a:t>
            </a:r>
          </a:p>
        </p:txBody>
      </p:sp>
      <p:pic>
        <p:nvPicPr>
          <p:cNvPr id="5122" name="Picture 2" descr="Image result for agreements">
            <a:extLst>
              <a:ext uri="{FF2B5EF4-FFF2-40B4-BE49-F238E27FC236}">
                <a16:creationId xmlns:a16="http://schemas.microsoft.com/office/drawing/2014/main" id="{74B17DC3-8725-480A-B456-B4767EE2318F}"/>
              </a:ext>
            </a:extLst>
          </p:cNvPr>
          <p:cNvPicPr>
            <a:picLocks noChangeAspect="1" noChangeArrowheads="1"/>
          </p:cNvPicPr>
          <p:nvPr/>
        </p:nvPicPr>
        <p:blipFill rotWithShape="1">
          <a:blip r:embed="rId3">
            <a:alphaModFix amt="24000"/>
            <a:extLst>
              <a:ext uri="{28A0092B-C50C-407E-A947-70E740481C1C}">
                <a14:useLocalDpi xmlns:a14="http://schemas.microsoft.com/office/drawing/2010/main" val="0"/>
              </a:ext>
            </a:extLst>
          </a:blip>
          <a:srcRect l="3284" t="36735" r="8716"/>
          <a:stretch/>
        </p:blipFill>
        <p:spPr bwMode="auto">
          <a:xfrm>
            <a:off x="0" y="0"/>
            <a:ext cx="12192000" cy="631257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68925" y="1643694"/>
            <a:ext cx="11427724" cy="5076967"/>
          </a:xfrm>
          <a:noFill/>
        </p:spPr>
        <p:txBody>
          <a:bodyPr vert="horz" lIns="0" tIns="45720" rIns="0" bIns="45720" rtlCol="0" anchor="t">
            <a:noAutofit/>
          </a:bodyPr>
          <a:lstStyle/>
          <a:p>
            <a:pPr marL="514350" lvl="0" indent="-514350">
              <a:buFont typeface="+mj-lt"/>
              <a:buAutoNum type="arabicPeriod"/>
            </a:pPr>
            <a:r>
              <a:rPr lang="en-US" sz="4000" dirty="0" smtClean="0"/>
              <a:t>Share Responsibility for the Success of Each Session</a:t>
            </a:r>
          </a:p>
          <a:p>
            <a:pPr marL="514350" indent="-514350">
              <a:buFont typeface="+mj-lt"/>
              <a:buAutoNum type="arabicPeriod"/>
            </a:pPr>
            <a:r>
              <a:rPr lang="en-US" sz="4000" dirty="0" smtClean="0"/>
              <a:t>Move </a:t>
            </a:r>
            <a:r>
              <a:rPr lang="en-US" sz="4000" dirty="0"/>
              <a:t>up, Move Back – Participate Fully and Evenly</a:t>
            </a:r>
          </a:p>
          <a:p>
            <a:pPr marL="514350" indent="-514350">
              <a:buFont typeface="+mj-lt"/>
              <a:buAutoNum type="arabicPeriod"/>
            </a:pPr>
            <a:r>
              <a:rPr lang="en-US" sz="4000" dirty="0" smtClean="0"/>
              <a:t>Respect Confidentiality </a:t>
            </a:r>
          </a:p>
          <a:p>
            <a:pPr marL="514350" indent="-514350">
              <a:buFont typeface="+mj-lt"/>
              <a:buAutoNum type="arabicPeriod"/>
            </a:pPr>
            <a:r>
              <a:rPr lang="en-US" sz="4000" dirty="0" smtClean="0"/>
              <a:t>Listen Well for Deep Understanding</a:t>
            </a:r>
          </a:p>
          <a:p>
            <a:pPr marL="514350" lvl="0" indent="-514350">
              <a:buFont typeface="+mj-lt"/>
              <a:buAutoNum type="arabicPeriod"/>
            </a:pPr>
            <a:r>
              <a:rPr lang="en-US" sz="4000" dirty="0" smtClean="0"/>
              <a:t>Expect and Accept Non-Closure</a:t>
            </a:r>
          </a:p>
          <a:p>
            <a:pPr marL="514350" lvl="0" indent="-514350">
              <a:buFont typeface="+mj-lt"/>
              <a:buAutoNum type="arabicPeriod"/>
            </a:pPr>
            <a:r>
              <a:rPr lang="en-US" sz="4000" dirty="0" smtClean="0"/>
              <a:t>Expect and Accept imperfection</a:t>
            </a:r>
            <a:endParaRPr lang="en-US" sz="4000" dirty="0"/>
          </a:p>
        </p:txBody>
      </p:sp>
    </p:spTree>
    <p:extLst>
      <p:ext uri="{BB962C8B-B14F-4D97-AF65-F5344CB8AC3E}">
        <p14:creationId xmlns:p14="http://schemas.microsoft.com/office/powerpoint/2010/main" val="39842225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2C57F-4B48-47BD-BC36-D80D039FA165}"/>
              </a:ext>
            </a:extLst>
          </p:cNvPr>
          <p:cNvSpPr>
            <a:spLocks noGrp="1"/>
          </p:cNvSpPr>
          <p:nvPr>
            <p:ph type="title"/>
          </p:nvPr>
        </p:nvSpPr>
        <p:spPr/>
        <p:txBody>
          <a:bodyPr/>
          <a:lstStyle/>
          <a:p>
            <a:endParaRPr lang="en-US"/>
          </a:p>
        </p:txBody>
      </p:sp>
      <p:sp>
        <p:nvSpPr>
          <p:cNvPr id="102402" name="Content Placeholder 2"/>
          <p:cNvSpPr>
            <a:spLocks noGrp="1"/>
          </p:cNvSpPr>
          <p:nvPr>
            <p:ph idx="1"/>
          </p:nvPr>
        </p:nvSpPr>
        <p:spPr/>
        <p:txBody>
          <a:bodyPr/>
          <a:lstStyle/>
          <a:p>
            <a:pPr marL="0" indent="0" algn="ctr">
              <a:buNone/>
            </a:pPr>
            <a:r>
              <a:rPr lang="en-US" altLang="en-US" sz="9600" dirty="0"/>
              <a:t>Who are our People?</a:t>
            </a:r>
          </a:p>
        </p:txBody>
      </p:sp>
    </p:spTree>
    <p:extLst>
      <p:ext uri="{BB962C8B-B14F-4D97-AF65-F5344CB8AC3E}">
        <p14:creationId xmlns:p14="http://schemas.microsoft.com/office/powerpoint/2010/main" val="41482681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704975"/>
            <a:ext cx="9144000" cy="441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25" name="TextBox 2"/>
          <p:cNvSpPr txBox="1">
            <a:spLocks noChangeArrowheads="1"/>
          </p:cNvSpPr>
          <p:nvPr/>
        </p:nvSpPr>
        <p:spPr bwMode="auto">
          <a:xfrm>
            <a:off x="1524000" y="152400"/>
            <a:ext cx="87630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6000" b="1" i="0" u="none" strike="noStrike" kern="1200" cap="none" spc="0" normalizeH="0" baseline="0" noProof="0" dirty="0">
                <a:ln>
                  <a:noFill/>
                </a:ln>
                <a:solidFill>
                  <a:srgbClr val="000000"/>
                </a:solidFill>
                <a:effectLst/>
                <a:uLnTx/>
                <a:uFillTx/>
                <a:latin typeface="Helvetica" panose="020B0604020202020204" pitchFamily="34" charset="0"/>
                <a:ea typeface="MS PGothic" panose="020B0600070205080204" pitchFamily="34" charset="-128"/>
                <a:cs typeface="Arial" panose="020B0604020202020204" pitchFamily="34" charset="0"/>
              </a:rPr>
              <a:t>Who are our people?</a:t>
            </a:r>
          </a:p>
        </p:txBody>
      </p:sp>
      <p:sp>
        <p:nvSpPr>
          <p:cNvPr id="2" name="TextBox 1"/>
          <p:cNvSpPr txBox="1"/>
          <p:nvPr/>
        </p:nvSpPr>
        <p:spPr>
          <a:xfrm>
            <a:off x="5894717" y="2638425"/>
            <a:ext cx="6065043" cy="707886"/>
          </a:xfrm>
          <a:prstGeom prst="rect">
            <a:avLst/>
          </a:prstGeom>
          <a:solidFill>
            <a:schemeClr val="accent2">
              <a:lumMod val="75000"/>
            </a:schemeClr>
          </a:solidFill>
        </p:spPr>
        <p:txBody>
          <a:bodyPr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chemeClr val="bg1"/>
                </a:solidFill>
                <a:effectLst/>
                <a:uLnTx/>
                <a:uFillTx/>
                <a:latin typeface="Calibri"/>
                <a:ea typeface="+mn-ea"/>
                <a:cs typeface="+mn-cs"/>
              </a:rPr>
              <a:t>What do they care about?</a:t>
            </a:r>
            <a:endParaRPr kumimoji="0" lang="en-US" sz="4400" b="1" i="0" u="none" strike="noStrike" kern="1200" cap="none" spc="0" normalizeH="0" baseline="0" noProof="0" dirty="0">
              <a:ln>
                <a:noFill/>
              </a:ln>
              <a:solidFill>
                <a:schemeClr val="bg1"/>
              </a:solidFill>
              <a:effectLst/>
              <a:uLnTx/>
              <a:uFillTx/>
              <a:latin typeface="Calibri"/>
              <a:ea typeface="+mn-ea"/>
              <a:cs typeface="+mn-cs"/>
            </a:endParaRPr>
          </a:p>
        </p:txBody>
      </p:sp>
      <p:sp>
        <p:nvSpPr>
          <p:cNvPr id="7" name="TextBox 6"/>
          <p:cNvSpPr txBox="1"/>
          <p:nvPr/>
        </p:nvSpPr>
        <p:spPr>
          <a:xfrm>
            <a:off x="485775" y="4464050"/>
            <a:ext cx="9407525" cy="707886"/>
          </a:xfrm>
          <a:prstGeom prst="rect">
            <a:avLst/>
          </a:prstGeom>
          <a:solidFill>
            <a:schemeClr val="accent2">
              <a:lumMod val="75000"/>
            </a:schemeClr>
          </a:solidFill>
        </p:spPr>
        <p:txBody>
          <a:bodyPr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chemeClr val="bg1"/>
                </a:solidFill>
                <a:effectLst/>
                <a:uLnTx/>
                <a:uFillTx/>
                <a:latin typeface="Calibri"/>
                <a:ea typeface="+mn-ea"/>
                <a:cs typeface="+mn-cs"/>
              </a:rPr>
              <a:t>What are their strengths and challenges</a:t>
            </a:r>
            <a:r>
              <a:rPr kumimoji="0" lang="en-US" sz="4000" b="1" i="0" u="none" strike="noStrike" kern="1200" cap="none" spc="0" normalizeH="0" baseline="0" noProof="0" dirty="0">
                <a:ln>
                  <a:noFill/>
                </a:ln>
                <a:solidFill>
                  <a:prstClr val="black"/>
                </a:solidFill>
                <a:effectLst/>
                <a:uLnTx/>
                <a:uFillTx/>
                <a:latin typeface="Calibri"/>
                <a:ea typeface="+mn-ea"/>
                <a:cs typeface="+mn-cs"/>
              </a:rPr>
              <a:t>?</a:t>
            </a:r>
            <a:endParaRPr kumimoji="0" lang="en-US" sz="44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025957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2A2DB-BDB2-4DC6-9B27-9A96C3266E26}"/>
              </a:ext>
            </a:extLst>
          </p:cNvPr>
          <p:cNvSpPr>
            <a:spLocks noGrp="1"/>
          </p:cNvSpPr>
          <p:nvPr>
            <p:ph type="title"/>
          </p:nvPr>
        </p:nvSpPr>
        <p:spPr/>
        <p:txBody>
          <a:bodyPr/>
          <a:lstStyle/>
          <a:p>
            <a:endParaRPr lang="en-US"/>
          </a:p>
        </p:txBody>
      </p:sp>
      <p:sp>
        <p:nvSpPr>
          <p:cNvPr id="102402" name="Content Placeholder 2"/>
          <p:cNvSpPr>
            <a:spLocks noGrp="1"/>
          </p:cNvSpPr>
          <p:nvPr>
            <p:ph idx="1"/>
          </p:nvPr>
        </p:nvSpPr>
        <p:spPr/>
        <p:txBody>
          <a:bodyPr/>
          <a:lstStyle/>
          <a:p>
            <a:pPr marL="0" indent="0" algn="ctr">
              <a:buNone/>
            </a:pPr>
            <a:r>
              <a:rPr lang="en-US" altLang="en-US" sz="9600" dirty="0"/>
              <a:t>Our people are those</a:t>
            </a:r>
          </a:p>
        </p:txBody>
      </p:sp>
      <p:sp>
        <p:nvSpPr>
          <p:cNvPr id="4" name="Rectangle 3"/>
          <p:cNvSpPr>
            <a:spLocks noChangeArrowheads="1"/>
          </p:cNvSpPr>
          <p:nvPr/>
        </p:nvSpPr>
        <p:spPr bwMode="auto">
          <a:xfrm>
            <a:off x="0" y="4327036"/>
            <a:ext cx="12081231" cy="1450757"/>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r">
              <a:defRPr/>
            </a:pPr>
            <a:r>
              <a:rPr lang="en-US" sz="6000" b="1" dirty="0">
                <a:solidFill>
                  <a:schemeClr val="bg1"/>
                </a:solidFill>
                <a:latin typeface="Franklin Gothic Medium"/>
              </a:rPr>
              <a:t>Who share our values and interests</a:t>
            </a:r>
            <a:r>
              <a:rPr lang="en-US" sz="6000" b="1" dirty="0">
                <a:solidFill>
                  <a:prstClr val="black"/>
                </a:solidFill>
                <a:latin typeface="Franklin Gothic Medium"/>
              </a:rPr>
              <a:t>.</a:t>
            </a:r>
          </a:p>
        </p:txBody>
      </p:sp>
    </p:spTree>
    <p:extLst>
      <p:ext uri="{BB962C8B-B14F-4D97-AF65-F5344CB8AC3E}">
        <p14:creationId xmlns:p14="http://schemas.microsoft.com/office/powerpoint/2010/main" val="40104509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44DBEAC-255C-40C8-9680-191AAEAE09C8}"/>
              </a:ext>
            </a:extLst>
          </p:cNvPr>
          <p:cNvSpPr/>
          <p:nvPr/>
        </p:nvSpPr>
        <p:spPr>
          <a:xfrm>
            <a:off x="928048" y="1009934"/>
            <a:ext cx="10335904" cy="54978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a:spLocks noChangeArrowheads="1"/>
          </p:cNvSpPr>
          <p:nvPr/>
        </p:nvSpPr>
        <p:spPr bwMode="auto">
          <a:xfrm>
            <a:off x="4113852" y="1745859"/>
            <a:ext cx="2533650" cy="942975"/>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ctr">
              <a:defRPr/>
            </a:pPr>
            <a:endParaRPr lang="en-US">
              <a:solidFill>
                <a:prstClr val="white"/>
              </a:solidFill>
              <a:latin typeface="Franklin Gothic Medium"/>
            </a:endParaRPr>
          </a:p>
        </p:txBody>
      </p:sp>
      <p:sp>
        <p:nvSpPr>
          <p:cNvPr id="4" name="Rectangle 3"/>
          <p:cNvSpPr>
            <a:spLocks noChangeArrowheads="1"/>
          </p:cNvSpPr>
          <p:nvPr/>
        </p:nvSpPr>
        <p:spPr bwMode="auto">
          <a:xfrm>
            <a:off x="2041525" y="822326"/>
            <a:ext cx="2533650" cy="942975"/>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ctr">
              <a:defRPr/>
            </a:pPr>
            <a:endParaRPr lang="en-US">
              <a:solidFill>
                <a:prstClr val="white"/>
              </a:solidFill>
              <a:latin typeface="Franklin Gothic Medium"/>
            </a:endParaRPr>
          </a:p>
        </p:txBody>
      </p:sp>
      <p:pic>
        <p:nvPicPr>
          <p:cNvPr id="133124" name="Picture 1"/>
          <p:cNvPicPr>
            <a:picLocks noChangeAspect="1"/>
          </p:cNvPicPr>
          <p:nvPr/>
        </p:nvPicPr>
        <p:blipFill rotWithShape="1">
          <a:blip r:embed="rId3">
            <a:extLst>
              <a:ext uri="{28A0092B-C50C-407E-A947-70E740481C1C}">
                <a14:useLocalDpi xmlns:a14="http://schemas.microsoft.com/office/drawing/2010/main" val="0"/>
              </a:ext>
            </a:extLst>
          </a:blip>
          <a:srcRect r="15940"/>
          <a:stretch/>
        </p:blipFill>
        <p:spPr bwMode="auto">
          <a:xfrm>
            <a:off x="2173857" y="2760663"/>
            <a:ext cx="8322693" cy="441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25" name="TextBox 2"/>
          <p:cNvSpPr txBox="1">
            <a:spLocks noChangeArrowheads="1"/>
          </p:cNvSpPr>
          <p:nvPr/>
        </p:nvSpPr>
        <p:spPr bwMode="auto">
          <a:xfrm>
            <a:off x="1733550" y="683621"/>
            <a:ext cx="8763000"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6000" b="1" dirty="0">
                <a:solidFill>
                  <a:schemeClr val="bg1"/>
                </a:solidFill>
                <a:latin typeface="Helvetica" panose="020B0604020202020204" pitchFamily="34" charset="0"/>
                <a:ea typeface="MS PGothic" panose="020B0600070205080204" pitchFamily="34" charset="-128"/>
              </a:rPr>
              <a:t>People</a:t>
            </a:r>
            <a:r>
              <a:rPr lang="en-US" altLang="en-US" sz="6000" b="1" dirty="0">
                <a:solidFill>
                  <a:srgbClr val="000000"/>
                </a:solidFill>
                <a:latin typeface="Helvetica" panose="020B0604020202020204" pitchFamily="34" charset="0"/>
                <a:ea typeface="MS PGothic" panose="020B0600070205080204" pitchFamily="34" charset="-128"/>
              </a:rPr>
              <a:t> are the base of our  </a:t>
            </a:r>
            <a:r>
              <a:rPr lang="en-US" altLang="en-US" sz="6000" b="1" dirty="0">
                <a:solidFill>
                  <a:schemeClr val="bg1"/>
                </a:solidFill>
                <a:latin typeface="Helvetica" panose="020B0604020202020204" pitchFamily="34" charset="0"/>
                <a:ea typeface="MS PGothic" panose="020B0600070205080204" pitchFamily="34" charset="-128"/>
              </a:rPr>
              <a:t>power </a:t>
            </a:r>
            <a:r>
              <a:rPr lang="en-US" altLang="en-US" sz="6000" b="1" dirty="0">
                <a:latin typeface="Helvetica" panose="020B0604020202020204" pitchFamily="34" charset="0"/>
                <a:ea typeface="MS PGothic" panose="020B0600070205080204" pitchFamily="34" charset="-128"/>
              </a:rPr>
              <a:t>– to act. </a:t>
            </a:r>
          </a:p>
        </p:txBody>
      </p:sp>
    </p:spTree>
    <p:extLst>
      <p:ext uri="{BB962C8B-B14F-4D97-AF65-F5344CB8AC3E}">
        <p14:creationId xmlns:p14="http://schemas.microsoft.com/office/powerpoint/2010/main" val="9429833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p:cNvSpPr>
          <p:nvPr/>
        </p:nvSpPr>
        <p:spPr bwMode="auto">
          <a:xfrm>
            <a:off x="1595437" y="174130"/>
            <a:ext cx="8911237" cy="875109"/>
          </a:xfrm>
          <a:prstGeom prst="rect">
            <a:avLst/>
          </a:prstGeom>
          <a:noFill/>
          <a:ln>
            <a:noFill/>
          </a:ln>
          <a:effectLst>
            <a:outerShdw blurRad="127000" dist="76199" dir="2700000" algn="ctr" rotWithShape="0">
              <a:schemeClr val="bg2">
                <a:alpha val="75000"/>
              </a:schemeClr>
            </a:outerShdw>
          </a:effectLst>
          <a:extLst>
            <a:ext uri="{909E8E84-426E-40dd-AFC4-6F175D3DCCD1}"/>
            <a:ext uri="{91240B29-F687-4f45-9708-019B960494DF}"/>
          </a:extLst>
        </p:spPr>
        <p:txBody>
          <a:bodyPr lIns="0" tIns="0" rIns="0" bIns="0" anchor="ctr"/>
          <a:lstStyle/>
          <a:p>
            <a:pPr defTabSz="457200">
              <a:defRPr/>
            </a:pPr>
            <a:r>
              <a:rPr lang="en-US" sz="4800" b="1" dirty="0">
                <a:ln>
                  <a:solidFill>
                    <a:prstClr val="white"/>
                  </a:solidFill>
                </a:ln>
                <a:solidFill>
                  <a:srgbClr val="1F497D">
                    <a:lumMod val="75000"/>
                  </a:srgbClr>
                </a:solidFill>
                <a:effectLst>
                  <a:outerShdw blurRad="50800" dist="38100" dir="18900000" algn="bl" rotWithShape="0">
                    <a:prstClr val="black">
                      <a:alpha val="40000"/>
                    </a:prstClr>
                  </a:outerShdw>
                </a:effectLst>
                <a:latin typeface="Helvetica" charset="0"/>
                <a:ea typeface="ＭＳ Ｐゴシック" charset="0"/>
                <a:cs typeface="Helvetica" charset="0"/>
                <a:sym typeface="Helvetica" pitchFamily="96" charset="0"/>
              </a:rPr>
              <a:t>How do we find our people?</a:t>
            </a:r>
          </a:p>
        </p:txBody>
      </p:sp>
      <p:pic>
        <p:nvPicPr>
          <p:cNvPr id="15360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562" y="985838"/>
            <a:ext cx="10580688" cy="450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0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1463" y="2530475"/>
            <a:ext cx="9144000" cy="123348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1524001" y="2530475"/>
            <a:ext cx="9161463" cy="1233488"/>
          </a:xfrm>
          <a:prstGeom prst="rect">
            <a:avLst/>
          </a:prstGeom>
          <a:ln>
            <a:solidFill>
              <a:schemeClr val="bg1"/>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5400" b="1" dirty="0">
                <a:solidFill>
                  <a:prstClr val="white"/>
                </a:solidFill>
              </a:rPr>
              <a:t>We have to ask the people</a:t>
            </a:r>
          </a:p>
        </p:txBody>
      </p:sp>
      <p:sp>
        <p:nvSpPr>
          <p:cNvPr id="3" name="Title 2">
            <a:extLst>
              <a:ext uri="{FF2B5EF4-FFF2-40B4-BE49-F238E27FC236}">
                <a16:creationId xmlns:a16="http://schemas.microsoft.com/office/drawing/2014/main" id="{A5157F63-DB44-4007-91AD-F6AA581DD3AE}"/>
              </a:ext>
            </a:extLst>
          </p:cNvPr>
          <p:cNvSpPr>
            <a:spLocks noGrp="1"/>
          </p:cNvSpPr>
          <p:nvPr>
            <p:ph type="title"/>
          </p:nvPr>
        </p:nvSpPr>
        <p:spPr/>
        <p:txBody>
          <a:bodyPr/>
          <a:lstStyle/>
          <a:p>
            <a:endParaRPr lang="en-US"/>
          </a:p>
        </p:txBody>
      </p:sp>
      <p:sp>
        <p:nvSpPr>
          <p:cNvPr id="5" name="Content Placeholder 4">
            <a:extLst>
              <a:ext uri="{FF2B5EF4-FFF2-40B4-BE49-F238E27FC236}">
                <a16:creationId xmlns:a16="http://schemas.microsoft.com/office/drawing/2014/main" id="{86C29D9D-1FD6-4C47-AEDD-A6E562248EE2}"/>
              </a:ext>
            </a:extLst>
          </p:cNvPr>
          <p:cNvSpPr>
            <a:spLocks noGrp="1"/>
          </p:cNvSpPr>
          <p:nvPr>
            <p:ph idx="1"/>
          </p:nvPr>
        </p:nvSpPr>
        <p:spPr/>
        <p:txBody>
          <a:bodyPr/>
          <a:lstStyle/>
          <a:p>
            <a:r>
              <a:rPr lang="en-US" dirty="0" smtClean="0"/>
              <a:t> -</a:t>
            </a:r>
            <a:endParaRPr lang="en-US" dirty="0"/>
          </a:p>
        </p:txBody>
      </p:sp>
    </p:spTree>
    <p:extLst>
      <p:ext uri="{BB962C8B-B14F-4D97-AF65-F5344CB8AC3E}">
        <p14:creationId xmlns:p14="http://schemas.microsoft.com/office/powerpoint/2010/main" val="2470879970"/>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4800" dirty="0"/>
              <a:t>We do this primarily through conversations – One on ones.   You can not survey your way into a relationship – but you can use your relationships to get a good survey done. </a:t>
            </a:r>
            <a:endParaRPr lang="en-US" sz="4800" dirty="0"/>
          </a:p>
        </p:txBody>
      </p:sp>
    </p:spTree>
    <p:extLst>
      <p:ext uri="{BB962C8B-B14F-4D97-AF65-F5344CB8AC3E}">
        <p14:creationId xmlns:p14="http://schemas.microsoft.com/office/powerpoint/2010/main" val="34099748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1A909-BED4-48F6-9379-DC3C523995F2}"/>
              </a:ext>
            </a:extLst>
          </p:cNvPr>
          <p:cNvSpPr>
            <a:spLocks noGrp="1"/>
          </p:cNvSpPr>
          <p:nvPr>
            <p:ph type="title"/>
          </p:nvPr>
        </p:nvSpPr>
        <p:spPr>
          <a:xfrm>
            <a:off x="6730000" y="639097"/>
            <a:ext cx="4813072" cy="3686015"/>
          </a:xfrm>
        </p:spPr>
        <p:txBody>
          <a:bodyPr vert="horz" lIns="91440" tIns="45720" rIns="91440" bIns="45720" rtlCol="0" anchor="b">
            <a:normAutofit/>
          </a:bodyPr>
          <a:lstStyle/>
          <a:p>
            <a:r>
              <a:rPr lang="en-US" sz="4400">
                <a:solidFill>
                  <a:schemeClr val="tx1">
                    <a:lumMod val="85000"/>
                    <a:lumOff val="15000"/>
                  </a:schemeClr>
                </a:solidFill>
              </a:rPr>
              <a:t>Have you ever  heard that you need to have a one on one with every worker in your unit?</a:t>
            </a:r>
          </a:p>
        </p:txBody>
      </p:sp>
      <p:pic>
        <p:nvPicPr>
          <p:cNvPr id="3" name="Picture 2">
            <a:extLst>
              <a:ext uri="{FF2B5EF4-FFF2-40B4-BE49-F238E27FC236}">
                <a16:creationId xmlns:a16="http://schemas.microsoft.com/office/drawing/2014/main" id="{C3D8C01C-A35D-4303-9198-55A50B344DB3}"/>
              </a:ext>
            </a:extLst>
          </p:cNvPr>
          <p:cNvPicPr>
            <a:picLocks noChangeAspect="1"/>
          </p:cNvPicPr>
          <p:nvPr/>
        </p:nvPicPr>
        <p:blipFill rotWithShape="1">
          <a:blip r:embed="rId2"/>
          <a:srcRect l="1788" r="3108" b="-3"/>
          <a:stretch/>
        </p:blipFill>
        <p:spPr>
          <a:xfrm>
            <a:off x="185733" y="225287"/>
            <a:ext cx="6387415" cy="5910470"/>
          </a:xfrm>
          <a:prstGeom prst="rect">
            <a:avLst/>
          </a:prstGeom>
        </p:spPr>
      </p:pic>
      <p:pic>
        <p:nvPicPr>
          <p:cNvPr id="16" name="Picture 15">
            <a:extLst>
              <a:ext uri="{FF2B5EF4-FFF2-40B4-BE49-F238E27FC236}">
                <a16:creationId xmlns:a16="http://schemas.microsoft.com/office/drawing/2014/main" id="{0BFD865E-8A69-4A8C-9F6B-765CD2E05129}"/>
              </a:ext>
            </a:extLst>
          </p:cNvPr>
          <p:cNvPicPr>
            <a:picLocks noChangeAspect="1"/>
          </p:cNvPicPr>
          <p:nvPr/>
        </p:nvPicPr>
        <p:blipFill rotWithShape="1">
          <a:blip r:embed="rId3"/>
          <a:srcRect l="18317" r="14072"/>
          <a:stretch/>
        </p:blipFill>
        <p:spPr>
          <a:xfrm flipH="1">
            <a:off x="2523992" y="5044201"/>
            <a:ext cx="1682013" cy="1293655"/>
          </a:xfrm>
          <a:prstGeom prst="rect">
            <a:avLst/>
          </a:prstGeom>
        </p:spPr>
      </p:pic>
    </p:spTree>
    <p:extLst>
      <p:ext uri="{BB962C8B-B14F-4D97-AF65-F5344CB8AC3E}">
        <p14:creationId xmlns:p14="http://schemas.microsoft.com/office/powerpoint/2010/main" val="18837740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7788A-A653-4E22-B11F-6CB98136DD6B}"/>
              </a:ext>
            </a:extLst>
          </p:cNvPr>
          <p:cNvSpPr>
            <a:spLocks noGrp="1"/>
          </p:cNvSpPr>
          <p:nvPr>
            <p:ph type="title"/>
          </p:nvPr>
        </p:nvSpPr>
        <p:spPr>
          <a:xfrm>
            <a:off x="1241744" y="0"/>
            <a:ext cx="10058400" cy="819003"/>
          </a:xfrm>
        </p:spPr>
        <p:txBody>
          <a:bodyPr/>
          <a:lstStyle/>
          <a:p>
            <a:r>
              <a:rPr lang="en-US" b="1" dirty="0"/>
              <a:t>Balancing One on Ones</a:t>
            </a:r>
          </a:p>
        </p:txBody>
      </p:sp>
      <p:sp>
        <p:nvSpPr>
          <p:cNvPr id="3" name="Content Placeholder 2">
            <a:extLst>
              <a:ext uri="{FF2B5EF4-FFF2-40B4-BE49-F238E27FC236}">
                <a16:creationId xmlns:a16="http://schemas.microsoft.com/office/drawing/2014/main" id="{48405CA1-A796-4456-A159-A893AABF6877}"/>
              </a:ext>
            </a:extLst>
          </p:cNvPr>
          <p:cNvSpPr>
            <a:spLocks noGrp="1"/>
          </p:cNvSpPr>
          <p:nvPr>
            <p:ph idx="1"/>
          </p:nvPr>
        </p:nvSpPr>
        <p:spPr>
          <a:xfrm>
            <a:off x="450574" y="801978"/>
            <a:ext cx="10151165" cy="5756919"/>
          </a:xfrm>
        </p:spPr>
        <p:txBody>
          <a:bodyPr vert="horz" lIns="0" tIns="45720" rIns="0" bIns="45720" rtlCol="0" anchor="t">
            <a:normAutofit fontScale="92500" lnSpcReduction="10000"/>
          </a:bodyPr>
          <a:lstStyle/>
          <a:p>
            <a:pPr marL="0" indent="0">
              <a:buNone/>
            </a:pPr>
            <a:r>
              <a:rPr lang="en-US" dirty="0"/>
              <a:t> </a:t>
            </a:r>
            <a:r>
              <a:rPr lang="en-US" sz="2800" b="1" dirty="0"/>
              <a:t>Staff Focus -</a:t>
            </a:r>
          </a:p>
          <a:p>
            <a:pPr>
              <a:buFont typeface="Arial" panose="020B0604020202020204" pitchFamily="34" charset="0"/>
              <a:buChar char="•"/>
            </a:pPr>
            <a:r>
              <a:rPr lang="en-US" sz="2800" dirty="0"/>
              <a:t>Identified leaders and on identifying leaders   -</a:t>
            </a:r>
          </a:p>
          <a:p>
            <a:pPr>
              <a:buFont typeface="Arial" panose="020B0604020202020204" pitchFamily="34" charset="0"/>
              <a:buChar char="•"/>
            </a:pPr>
            <a:r>
              <a:rPr lang="en-US" sz="2800" dirty="0"/>
              <a:t>To build relationships and seek commitment around common agendas</a:t>
            </a:r>
          </a:p>
          <a:p>
            <a:pPr>
              <a:buFont typeface="Arial" panose="020B0604020202020204" pitchFamily="34" charset="0"/>
              <a:buChar char="•"/>
            </a:pPr>
            <a:r>
              <a:rPr lang="en-US" sz="2800" dirty="0"/>
              <a:t>Coaching leaders and escalating commitments</a:t>
            </a:r>
          </a:p>
          <a:p>
            <a:pPr marL="0" indent="0">
              <a:buNone/>
            </a:pPr>
            <a:r>
              <a:rPr lang="en-US" sz="2800" b="1" dirty="0"/>
              <a:t>Governance Focus </a:t>
            </a:r>
            <a:r>
              <a:rPr lang="en-US" sz="2800" b="1" dirty="0" smtClean="0"/>
              <a:t>–(Local </a:t>
            </a:r>
            <a:r>
              <a:rPr lang="en-US" sz="2800" b="1" dirty="0"/>
              <a:t>focus) -</a:t>
            </a:r>
          </a:p>
          <a:p>
            <a:pPr>
              <a:buFont typeface="Arial" panose="020B0604020202020204" pitchFamily="34" charset="0"/>
              <a:buChar char="•"/>
            </a:pPr>
            <a:r>
              <a:rPr lang="en-US" sz="2800" dirty="0"/>
              <a:t>In your context is this closer to staff or closer to Member Leader? </a:t>
            </a:r>
          </a:p>
          <a:p>
            <a:pPr marL="0" indent="0">
              <a:buNone/>
            </a:pPr>
            <a:r>
              <a:rPr lang="en-US" sz="2800" b="1" dirty="0"/>
              <a:t>Member Leader (Building Level)  Focus –</a:t>
            </a:r>
          </a:p>
          <a:p>
            <a:pPr>
              <a:buFont typeface="Arial" panose="020B0604020202020204" pitchFamily="34" charset="0"/>
              <a:buChar char="•"/>
            </a:pPr>
            <a:r>
              <a:rPr lang="en-US" sz="2800" dirty="0"/>
              <a:t>All workers to build a presence and identify possible leaders</a:t>
            </a:r>
          </a:p>
          <a:p>
            <a:pPr>
              <a:buFont typeface="Arial" panose="020B0604020202020204" pitchFamily="34" charset="0"/>
              <a:buChar char="•"/>
            </a:pPr>
            <a:r>
              <a:rPr lang="en-US" sz="2800" dirty="0"/>
              <a:t>To build relationships and seek commitment around common agendas</a:t>
            </a:r>
          </a:p>
          <a:p>
            <a:pPr>
              <a:buFont typeface="Arial" panose="020B0604020202020204" pitchFamily="34" charset="0"/>
              <a:buChar char="•"/>
            </a:pPr>
            <a:r>
              <a:rPr lang="en-US" sz="2800" dirty="0"/>
              <a:t>To gather data about agendas </a:t>
            </a:r>
          </a:p>
          <a:p>
            <a:pPr>
              <a:buFont typeface="Arial" panose="020B0604020202020204" pitchFamily="34" charset="0"/>
              <a:buChar char="•"/>
            </a:pPr>
            <a:r>
              <a:rPr lang="en-US" sz="2800" dirty="0"/>
              <a:t>To ask – Who is trusted and respected? </a:t>
            </a:r>
          </a:p>
          <a:p>
            <a:pPr marL="0" indent="0">
              <a:buNone/>
            </a:pPr>
            <a:endParaRPr lang="en-US" dirty="0"/>
          </a:p>
          <a:p>
            <a:pPr marL="0" indent="0">
              <a:buNone/>
            </a:pPr>
            <a:endParaRPr lang="en-US" dirty="0"/>
          </a:p>
        </p:txBody>
      </p:sp>
      <p:pic>
        <p:nvPicPr>
          <p:cNvPr id="4" name="Picture 3">
            <a:extLst>
              <a:ext uri="{FF2B5EF4-FFF2-40B4-BE49-F238E27FC236}">
                <a16:creationId xmlns:a16="http://schemas.microsoft.com/office/drawing/2014/main" id="{9F78624B-7B69-4592-BDB5-6DE9B4208F77}"/>
              </a:ext>
            </a:extLst>
          </p:cNvPr>
          <p:cNvPicPr>
            <a:picLocks noChangeAspect="1"/>
          </p:cNvPicPr>
          <p:nvPr/>
        </p:nvPicPr>
        <p:blipFill rotWithShape="1">
          <a:blip r:embed="rId2"/>
          <a:srcRect l="18317" r="14072"/>
          <a:stretch/>
        </p:blipFill>
        <p:spPr>
          <a:xfrm>
            <a:off x="9756751" y="2580234"/>
            <a:ext cx="2388382" cy="1836932"/>
          </a:xfrm>
          <a:prstGeom prst="rect">
            <a:avLst/>
          </a:prstGeom>
        </p:spPr>
      </p:pic>
    </p:spTree>
    <p:extLst>
      <p:ext uri="{BB962C8B-B14F-4D97-AF65-F5344CB8AC3E}">
        <p14:creationId xmlns:p14="http://schemas.microsoft.com/office/powerpoint/2010/main" val="21421747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0968"/>
            <a:ext cx="10058400" cy="1450757"/>
          </a:xfrm>
        </p:spPr>
        <p:txBody>
          <a:bodyPr/>
          <a:lstStyle/>
          <a:p>
            <a:r>
              <a:rPr lang="en-US" dirty="0" smtClean="0"/>
              <a:t>Breakout – NEA Organizer Teams – 15 Minutes</a:t>
            </a:r>
            <a:endParaRPr lang="en-US" dirty="0"/>
          </a:p>
        </p:txBody>
      </p:sp>
      <p:sp>
        <p:nvSpPr>
          <p:cNvPr id="3" name="Content Placeholder 2"/>
          <p:cNvSpPr>
            <a:spLocks noGrp="1"/>
          </p:cNvSpPr>
          <p:nvPr>
            <p:ph idx="1"/>
          </p:nvPr>
        </p:nvSpPr>
        <p:spPr>
          <a:xfrm>
            <a:off x="1097280" y="1849582"/>
            <a:ext cx="10058400" cy="4019512"/>
          </a:xfrm>
        </p:spPr>
        <p:txBody>
          <a:bodyPr>
            <a:normAutofit/>
          </a:bodyPr>
          <a:lstStyle/>
          <a:p>
            <a:r>
              <a:rPr lang="en-US" sz="4000" dirty="0"/>
              <a:t>Considering the tiers of locals you have been developing -  How well do you know your people – a big focus on HOW DO YOU KNOW – What are their strengths, their challenges, their interests in this campaign. </a:t>
            </a:r>
          </a:p>
        </p:txBody>
      </p:sp>
    </p:spTree>
    <p:extLst>
      <p:ext uri="{BB962C8B-B14F-4D97-AF65-F5344CB8AC3E}">
        <p14:creationId xmlns:p14="http://schemas.microsoft.com/office/powerpoint/2010/main" val="31538310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1E87-5E3C-4CDE-99D5-2EDFD44052BC}"/>
              </a:ext>
            </a:extLst>
          </p:cNvPr>
          <p:cNvSpPr>
            <a:spLocks noGrp="1"/>
          </p:cNvSpPr>
          <p:nvPr>
            <p:ph type="title"/>
          </p:nvPr>
        </p:nvSpPr>
        <p:spPr>
          <a:xfrm>
            <a:off x="1258781" y="242359"/>
            <a:ext cx="4606776" cy="908394"/>
          </a:xfrm>
        </p:spPr>
        <p:txBody>
          <a:bodyPr>
            <a:normAutofit/>
          </a:bodyPr>
          <a:lstStyle/>
          <a:p>
            <a:r>
              <a:rPr lang="en-US" b="1" dirty="0"/>
              <a:t>Key Points</a:t>
            </a:r>
          </a:p>
        </p:txBody>
      </p:sp>
      <p:pic>
        <p:nvPicPr>
          <p:cNvPr id="10242"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754" r="4210" b="2"/>
          <a:stretch/>
        </p:blipFill>
        <p:spPr bwMode="auto">
          <a:xfrm>
            <a:off x="456809" y="1536449"/>
            <a:ext cx="4318196" cy="38156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626D2E9-5AF5-4D05-98DA-57F795A8AE70}"/>
              </a:ext>
            </a:extLst>
          </p:cNvPr>
          <p:cNvSpPr>
            <a:spLocks noGrp="1"/>
          </p:cNvSpPr>
          <p:nvPr>
            <p:ph idx="1"/>
          </p:nvPr>
        </p:nvSpPr>
        <p:spPr>
          <a:xfrm>
            <a:off x="5049078" y="728871"/>
            <a:ext cx="6891131" cy="5432574"/>
          </a:xfrm>
        </p:spPr>
        <p:txBody>
          <a:bodyPr vert="horz" lIns="0" tIns="45720" rIns="0" bIns="45720" rtlCol="0" anchor="t">
            <a:normAutofit/>
          </a:bodyPr>
          <a:lstStyle/>
          <a:p>
            <a:pPr marL="0" indent="0">
              <a:buNone/>
            </a:pPr>
            <a:r>
              <a:rPr lang="en-US" sz="3200" dirty="0"/>
              <a:t>If you are talking to EVERYONE,  then you don’t have time for the higher level work of developing leaders. </a:t>
            </a:r>
          </a:p>
          <a:p>
            <a:r>
              <a:rPr lang="en-US" sz="3200" dirty="0"/>
              <a:t>The initial meeting with an identified leader has a Relational goal - discover the leader’s agenda – suggest where the union shares that and other leaders share that – explore the dynamics and agendas.</a:t>
            </a:r>
          </a:p>
          <a:p>
            <a:endParaRPr lang="en-US" dirty="0"/>
          </a:p>
        </p:txBody>
      </p:sp>
      <p:sp>
        <p:nvSpPr>
          <p:cNvPr id="8" name="Title 1">
            <a:extLst>
              <a:ext uri="{FF2B5EF4-FFF2-40B4-BE49-F238E27FC236}">
                <a16:creationId xmlns:a16="http://schemas.microsoft.com/office/drawing/2014/main" id="{D18D7E77-B044-4671-85DA-C23E52910846}"/>
              </a:ext>
            </a:extLst>
          </p:cNvPr>
          <p:cNvSpPr txBox="1">
            <a:spLocks/>
          </p:cNvSpPr>
          <p:nvPr/>
        </p:nvSpPr>
        <p:spPr>
          <a:xfrm>
            <a:off x="6280709" y="1828800"/>
            <a:ext cx="5454482" cy="4332645"/>
          </a:xfrm>
          <a:prstGeom prst="rect">
            <a:avLst/>
          </a:prstGeom>
        </p:spPr>
        <p:txBody>
          <a:bodyPr vert="horz" lIns="91440" tIns="45720" rIns="91440" bIns="45720" rtlCol="0" anchor="b">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0" marR="0" lvl="0" indent="0" algn="l" defTabSz="914400" rtl="0" eaLnBrk="1" fontAlgn="auto" latinLnBrk="0" hangingPunct="1">
              <a:lnSpc>
                <a:spcPct val="85000"/>
              </a:lnSpc>
              <a:spcBef>
                <a:spcPct val="0"/>
              </a:spcBef>
              <a:spcAft>
                <a:spcPts val="0"/>
              </a:spcAft>
              <a:buClrTx/>
              <a:buSzTx/>
              <a:buFontTx/>
              <a:buNone/>
              <a:tabLst/>
              <a:defRPr/>
            </a:pPr>
            <a:endParaRPr kumimoji="0" lang="en-US" sz="4800" b="0" i="0" u="none" strike="noStrike" kern="1200" cap="none" spc="-50" normalizeH="0" baseline="0" noProof="0" dirty="0">
              <a:ln>
                <a:noFill/>
              </a:ln>
              <a:solidFill>
                <a:prstClr val="black">
                  <a:lumMod val="75000"/>
                  <a:lumOff val="25000"/>
                </a:prstClr>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34577229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D03D1-0538-46F1-8E94-083E44120F16}"/>
              </a:ext>
            </a:extLst>
          </p:cNvPr>
          <p:cNvSpPr>
            <a:spLocks noGrp="1"/>
          </p:cNvSpPr>
          <p:nvPr>
            <p:ph type="title"/>
          </p:nvPr>
        </p:nvSpPr>
        <p:spPr/>
        <p:txBody>
          <a:bodyPr/>
          <a:lstStyle/>
          <a:p>
            <a:endParaRPr lang="en-US"/>
          </a:p>
        </p:txBody>
      </p:sp>
      <p:sp>
        <p:nvSpPr>
          <p:cNvPr id="102402" name="Content Placeholder 2"/>
          <p:cNvSpPr>
            <a:spLocks noGrp="1"/>
          </p:cNvSpPr>
          <p:nvPr>
            <p:ph idx="1"/>
          </p:nvPr>
        </p:nvSpPr>
        <p:spPr/>
        <p:txBody>
          <a:bodyPr/>
          <a:lstStyle/>
          <a:p>
            <a:pPr marL="0" indent="0" algn="ctr">
              <a:buNone/>
            </a:pPr>
            <a:r>
              <a:rPr lang="en-US" altLang="en-US" sz="9600" dirty="0" smtClean="0"/>
              <a:t>Who </a:t>
            </a:r>
            <a:r>
              <a:rPr lang="en-US" altLang="en-US" sz="9600" dirty="0" smtClean="0"/>
              <a:t>are our leaders</a:t>
            </a:r>
            <a:r>
              <a:rPr lang="en-US" altLang="en-US" sz="9600" dirty="0" smtClean="0"/>
              <a:t>? </a:t>
            </a:r>
            <a:endParaRPr lang="en-US" altLang="en-US" sz="9600" dirty="0"/>
          </a:p>
        </p:txBody>
      </p:sp>
    </p:spTree>
    <p:extLst>
      <p:ext uri="{BB962C8B-B14F-4D97-AF65-F5344CB8AC3E}">
        <p14:creationId xmlns:p14="http://schemas.microsoft.com/office/powerpoint/2010/main" val="12746156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Insert dancing guy</a:t>
            </a:r>
          </a:p>
        </p:txBody>
      </p:sp>
      <p:sp>
        <p:nvSpPr>
          <p:cNvPr id="3" name="Text Placeholder 2"/>
          <p:cNvSpPr>
            <a:spLocks noGrp="1"/>
          </p:cNvSpPr>
          <p:nvPr>
            <p:ph type="body" idx="1"/>
          </p:nvPr>
        </p:nvSpPr>
        <p:spPr/>
        <p:txBody>
          <a:bodyPr/>
          <a:lstStyle/>
          <a:p>
            <a:endParaRPr lang="en-US"/>
          </a:p>
        </p:txBody>
      </p:sp>
      <p:pic>
        <p:nvPicPr>
          <p:cNvPr id="4" name="Leadership From A Dancing Guy.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extLst>
              <a:ext uri="{28A0092B-C50C-407E-A947-70E740481C1C}">
                <a14:useLocalDpi xmlns:a14="http://schemas.microsoft.com/office/drawing/2010/main" val="0"/>
              </a:ext>
            </a:extLst>
          </a:blip>
          <a:stretch>
            <a:fillRect/>
          </a:stretch>
        </p:blipFill>
        <p:spPr>
          <a:xfrm>
            <a:off x="841642" y="291882"/>
            <a:ext cx="10674497" cy="6004404"/>
          </a:xfrm>
          <a:prstGeom prst="rect">
            <a:avLst/>
          </a:prstGeom>
        </p:spPr>
      </p:pic>
    </p:spTree>
    <p:extLst>
      <p:ext uri="{BB962C8B-B14F-4D97-AF65-F5344CB8AC3E}">
        <p14:creationId xmlns:p14="http://schemas.microsoft.com/office/powerpoint/2010/main" val="12450267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Breakout Room – 10 Minutes –Random 3</a:t>
            </a:r>
            <a:endParaRPr lang="en-US" dirty="0"/>
          </a:p>
        </p:txBody>
      </p:sp>
      <p:sp>
        <p:nvSpPr>
          <p:cNvPr id="3" name="Content Placeholder 2"/>
          <p:cNvSpPr>
            <a:spLocks noGrp="1"/>
          </p:cNvSpPr>
          <p:nvPr>
            <p:ph idx="1"/>
          </p:nvPr>
        </p:nvSpPr>
        <p:spPr>
          <a:xfrm>
            <a:off x="734291" y="1089297"/>
            <a:ext cx="10573789" cy="5041339"/>
          </a:xfrm>
        </p:spPr>
        <p:txBody>
          <a:bodyPr>
            <a:noAutofit/>
          </a:bodyPr>
          <a:lstStyle/>
          <a:p>
            <a:r>
              <a:rPr lang="en-US" sz="3600" dirty="0" smtClean="0"/>
              <a:t>You are going to be in breakout rooms with two other people,. In this triad discuss and come to consensus about the following three questions:</a:t>
            </a:r>
          </a:p>
          <a:p>
            <a:endParaRPr lang="en-US" sz="3600" dirty="0"/>
          </a:p>
          <a:p>
            <a:r>
              <a:rPr lang="en-US" sz="3600" dirty="0"/>
              <a:t>Who is the most important person in this video?</a:t>
            </a:r>
          </a:p>
          <a:p>
            <a:r>
              <a:rPr lang="en-US" sz="3600" dirty="0"/>
              <a:t>Who is the local leader?</a:t>
            </a:r>
          </a:p>
          <a:p>
            <a:r>
              <a:rPr lang="en-US" sz="3600" dirty="0"/>
              <a:t>Who is the UniServ Director? </a:t>
            </a:r>
            <a:endParaRPr lang="en-US" sz="3600" dirty="0" smtClean="0"/>
          </a:p>
          <a:p>
            <a:r>
              <a:rPr lang="en-US" sz="3600" dirty="0" smtClean="0"/>
              <a:t>Does this change from Tier 1 to Tier 4?  </a:t>
            </a:r>
            <a:endParaRPr lang="en-US" sz="3600" dirty="0"/>
          </a:p>
        </p:txBody>
      </p:sp>
    </p:spTree>
    <p:extLst>
      <p:ext uri="{BB962C8B-B14F-4D97-AF65-F5344CB8AC3E}">
        <p14:creationId xmlns:p14="http://schemas.microsoft.com/office/powerpoint/2010/main" val="4448014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screenshot of a cell phone&#10;&#10;Description generated with high confidence">
            <a:extLst>
              <a:ext uri="{FF2B5EF4-FFF2-40B4-BE49-F238E27FC236}">
                <a16:creationId xmlns:a16="http://schemas.microsoft.com/office/drawing/2014/main" id="{C451CD0A-1648-47DA-B511-A6DC4FDE3542}"/>
              </a:ext>
            </a:extLst>
          </p:cNvPr>
          <p:cNvPicPr>
            <a:picLocks noChangeAspect="1"/>
          </p:cNvPicPr>
          <p:nvPr/>
        </p:nvPicPr>
        <p:blipFill>
          <a:blip r:embed="rId2"/>
          <a:stretch>
            <a:fillRect/>
          </a:stretch>
        </p:blipFill>
        <p:spPr>
          <a:xfrm>
            <a:off x="53623" y="11154"/>
            <a:ext cx="12076511" cy="6829965"/>
          </a:xfrm>
          <a:prstGeom prst="rect">
            <a:avLst/>
          </a:prstGeom>
        </p:spPr>
      </p:pic>
    </p:spTree>
    <p:extLst>
      <p:ext uri="{BB962C8B-B14F-4D97-AF65-F5344CB8AC3E}">
        <p14:creationId xmlns:p14="http://schemas.microsoft.com/office/powerpoint/2010/main" val="8990231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03847"/>
            <a:ext cx="10058400" cy="926219"/>
          </a:xfrm>
          <a:solidFill>
            <a:schemeClr val="tx2">
              <a:lumMod val="20000"/>
              <a:lumOff val="80000"/>
            </a:schemeClr>
          </a:solidFill>
        </p:spPr>
        <p:txBody>
          <a:bodyPr/>
          <a:lstStyle/>
          <a:p>
            <a:r>
              <a:rPr lang="en-US" dirty="0"/>
              <a:t>  Our Theory…</a:t>
            </a:r>
          </a:p>
        </p:txBody>
      </p:sp>
      <p:sp>
        <p:nvSpPr>
          <p:cNvPr id="3" name="Content Placeholder 2"/>
          <p:cNvSpPr>
            <a:spLocks noGrp="1"/>
          </p:cNvSpPr>
          <p:nvPr>
            <p:ph idx="1"/>
          </p:nvPr>
        </p:nvSpPr>
        <p:spPr/>
        <p:txBody>
          <a:bodyPr>
            <a:normAutofit/>
          </a:bodyPr>
          <a:lstStyle/>
          <a:p>
            <a:pPr marL="0" indent="0">
              <a:buNone/>
            </a:pPr>
            <a:r>
              <a:rPr lang="en-US" sz="4400" dirty="0"/>
              <a:t>We can </a:t>
            </a:r>
            <a:r>
              <a:rPr lang="en-US" sz="4400" dirty="0" smtClean="0"/>
              <a:t>win contract bargaining in</a:t>
            </a:r>
            <a:r>
              <a:rPr lang="en-US" sz="4400" dirty="0" smtClean="0"/>
              <a:t> </a:t>
            </a:r>
            <a:r>
              <a:rPr lang="en-US" sz="4400" dirty="0"/>
              <a:t>VEA </a:t>
            </a:r>
            <a:r>
              <a:rPr lang="en-US" sz="4400" dirty="0" smtClean="0"/>
              <a:t>locals by </a:t>
            </a:r>
            <a:r>
              <a:rPr lang="en-US" sz="4400" dirty="0"/>
              <a:t>identifying natural school leaders, building relationships with them, and inviting them to lend their leadership to a new shared purpose – a strong union that can demand and </a:t>
            </a:r>
            <a:r>
              <a:rPr lang="en-US" sz="4400" dirty="0" smtClean="0"/>
              <a:t>win issues they care about.</a:t>
            </a:r>
            <a:endParaRPr lang="en-US" sz="4400" dirty="0"/>
          </a:p>
        </p:txBody>
      </p:sp>
    </p:spTree>
    <p:extLst>
      <p:ext uri="{BB962C8B-B14F-4D97-AF65-F5344CB8AC3E}">
        <p14:creationId xmlns:p14="http://schemas.microsoft.com/office/powerpoint/2010/main" val="29224500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10496" y="2464868"/>
            <a:ext cx="10058400" cy="1450757"/>
          </a:xfrm>
        </p:spPr>
        <p:txBody>
          <a:bodyPr/>
          <a:lstStyle/>
          <a:p>
            <a:r>
              <a:rPr lang="en-US" dirty="0" smtClean="0"/>
              <a:t>This is intentional work. </a:t>
            </a:r>
            <a:endParaRPr lang="en-US" dirty="0"/>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776642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p:txBody>
          <a:bodyPr>
            <a:normAutofit/>
          </a:bodyPr>
          <a:lstStyle/>
          <a:p>
            <a:pPr>
              <a:defRPr/>
            </a:pPr>
            <a:r>
              <a:rPr lang="en-US" altLang="en-US" dirty="0">
                <a:ea typeface="+mj-ea"/>
                <a:cs typeface="+mj-cs"/>
              </a:rPr>
              <a:t>What is organizing?</a:t>
            </a:r>
          </a:p>
        </p:txBody>
      </p:sp>
      <p:sp>
        <p:nvSpPr>
          <p:cNvPr id="88067" name="Content Placeholder 2"/>
          <p:cNvSpPr>
            <a:spLocks noGrp="1"/>
          </p:cNvSpPr>
          <p:nvPr>
            <p:ph idx="1"/>
          </p:nvPr>
        </p:nvSpPr>
        <p:spPr>
          <a:xfrm>
            <a:off x="340944" y="1059607"/>
            <a:ext cx="11109960" cy="4742382"/>
          </a:xfrm>
          <a:solidFill>
            <a:schemeClr val="bg1">
              <a:lumMod val="95000"/>
            </a:schemeClr>
          </a:solidFill>
        </p:spPr>
        <p:txBody>
          <a:bodyPr>
            <a:noAutofit/>
          </a:bodyPr>
          <a:lstStyle/>
          <a:p>
            <a:pPr marL="0" indent="0" algn="ctr">
              <a:buNone/>
              <a:defRPr/>
            </a:pPr>
            <a:r>
              <a:rPr lang="en-US" altLang="en-US" sz="4800" dirty="0">
                <a:highlight>
                  <a:srgbClr val="FFFF00"/>
                </a:highlight>
              </a:rPr>
              <a:t>Organizing is identifying leaders </a:t>
            </a:r>
            <a:r>
              <a:rPr lang="en-US" altLang="en-US" sz="4800" dirty="0"/>
              <a:t>and coordinating them into leadership teams, Building community and commitment around common goals, Building power from the resources of that community, Using that power strategically to make concrete change in the world. </a:t>
            </a:r>
          </a:p>
        </p:txBody>
      </p:sp>
    </p:spTree>
    <p:extLst>
      <p:ext uri="{BB962C8B-B14F-4D97-AF65-F5344CB8AC3E}">
        <p14:creationId xmlns:p14="http://schemas.microsoft.com/office/powerpoint/2010/main" val="19870007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1905000" y="1359402"/>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p:cNvSpPr txBox="1"/>
          <p:nvPr/>
        </p:nvSpPr>
        <p:spPr>
          <a:xfrm>
            <a:off x="8153400" y="2114130"/>
            <a:ext cx="2362200" cy="2554545"/>
          </a:xfrm>
          <a:prstGeom prst="rect">
            <a:avLst/>
          </a:prstGeom>
          <a:solidFill>
            <a:schemeClr val="accent4">
              <a:lumMod val="60000"/>
              <a:lumOff val="40000"/>
            </a:schemeClr>
          </a:solidFill>
        </p:spPr>
        <p:txBody>
          <a:bodyPr wrap="square" rtlCol="0">
            <a:spAutoFit/>
          </a:bodyPr>
          <a:lstStyle/>
          <a:p>
            <a:r>
              <a:rPr lang="en-US" sz="3200" dirty="0"/>
              <a:t>Result: “leaders” struggle to deliver when it counts</a:t>
            </a:r>
          </a:p>
        </p:txBody>
      </p:sp>
      <p:sp>
        <p:nvSpPr>
          <p:cNvPr id="3" name="TextBox 2"/>
          <p:cNvSpPr txBox="1"/>
          <p:nvPr/>
        </p:nvSpPr>
        <p:spPr>
          <a:xfrm>
            <a:off x="2223824" y="5512394"/>
            <a:ext cx="5458351" cy="830997"/>
          </a:xfrm>
          <a:prstGeom prst="rect">
            <a:avLst/>
          </a:prstGeom>
          <a:noFill/>
        </p:spPr>
        <p:txBody>
          <a:bodyPr wrap="square" rtlCol="0">
            <a:spAutoFit/>
          </a:bodyPr>
          <a:lstStyle/>
          <a:p>
            <a:r>
              <a:rPr lang="en-US" sz="2400" dirty="0"/>
              <a:t>PLUS, lots of implicit bias as we choose “leaders” who meet our criteria</a:t>
            </a:r>
          </a:p>
        </p:txBody>
      </p:sp>
      <mc:AlternateContent xmlns:mc="http://schemas.openxmlformats.org/markup-compatibility/2006" xmlns:p14="http://schemas.microsoft.com/office/powerpoint/2010/main">
        <mc:Choice Requires="p14">
          <p:contentPart p14:bwMode="auto" r:id="rId8">
            <p14:nvContentPartPr>
              <p14:cNvPr id="7" name="Ink 6"/>
              <p14:cNvContentPartPr/>
              <p14:nvPr/>
            </p14:nvContentPartPr>
            <p14:xfrm>
              <a:off x="3433203" y="5696098"/>
              <a:ext cx="180" cy="180"/>
            </p14:xfrm>
          </p:contentPart>
        </mc:Choice>
        <mc:Fallback xmlns="">
          <p:pic>
            <p:nvPicPr>
              <p:cNvPr id="7" name="Ink 6"/>
              <p:cNvPicPr/>
              <p:nvPr/>
            </p:nvPicPr>
            <p:blipFill>
              <a:blip r:embed="rId9"/>
              <a:stretch>
                <a:fillRect/>
              </a:stretch>
            </p:blipFill>
            <p:spPr>
              <a:xfrm>
                <a:off x="3431583" y="5694478"/>
                <a:ext cx="3240" cy="324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8" name="Ink 7"/>
              <p14:cNvContentPartPr/>
              <p14:nvPr/>
            </p14:nvContentPartPr>
            <p14:xfrm>
              <a:off x="3427623" y="5729758"/>
              <a:ext cx="22680" cy="11880"/>
            </p14:xfrm>
          </p:contentPart>
        </mc:Choice>
        <mc:Fallback xmlns="">
          <p:pic>
            <p:nvPicPr>
              <p:cNvPr id="8" name="Ink 7"/>
              <p:cNvPicPr/>
              <p:nvPr/>
            </p:nvPicPr>
            <p:blipFill>
              <a:blip r:embed="rId11"/>
              <a:stretch>
                <a:fillRect/>
              </a:stretch>
            </p:blipFill>
            <p:spPr>
              <a:xfrm>
                <a:off x="3424383" y="5726518"/>
                <a:ext cx="28800" cy="18000"/>
              </a:xfrm>
              <a:prstGeom prst="rect">
                <a:avLst/>
              </a:prstGeom>
            </p:spPr>
          </p:pic>
        </mc:Fallback>
      </mc:AlternateContent>
      <p:sp>
        <p:nvSpPr>
          <p:cNvPr id="15" name="TextBox 14"/>
          <p:cNvSpPr txBox="1"/>
          <p:nvPr/>
        </p:nvSpPr>
        <p:spPr>
          <a:xfrm>
            <a:off x="1288495" y="604389"/>
            <a:ext cx="4709740" cy="646331"/>
          </a:xfrm>
          <a:prstGeom prst="rect">
            <a:avLst/>
          </a:prstGeom>
          <a:noFill/>
        </p:spPr>
        <p:txBody>
          <a:bodyPr wrap="square" rtlCol="0">
            <a:spAutoFit/>
          </a:bodyPr>
          <a:lstStyle/>
          <a:p>
            <a:r>
              <a:rPr lang="en-US" sz="3600" b="1" dirty="0"/>
              <a:t>How it typically goes…</a:t>
            </a:r>
          </a:p>
        </p:txBody>
      </p:sp>
    </p:spTree>
    <p:extLst>
      <p:ext uri="{BB962C8B-B14F-4D97-AF65-F5344CB8AC3E}">
        <p14:creationId xmlns:p14="http://schemas.microsoft.com/office/powerpoint/2010/main" val="3280082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p:cNvSpPr>
          <p:nvPr/>
        </p:nvSpPr>
        <p:spPr bwMode="auto">
          <a:xfrm>
            <a:off x="1595437" y="174130"/>
            <a:ext cx="7183793" cy="875109"/>
          </a:xfrm>
          <a:prstGeom prst="rect">
            <a:avLst/>
          </a:prstGeom>
          <a:noFill/>
          <a:ln>
            <a:noFill/>
          </a:ln>
          <a:effectLst>
            <a:outerShdw blurRad="127000" dist="76199" dir="2700000" algn="ctr" rotWithShape="0">
              <a:schemeClr val="bg2">
                <a:alpha val="75000"/>
              </a:schemeClr>
            </a:outerShdw>
          </a:effectLst>
          <a:extLst>
            <a:ext uri="{909E8E84-426E-40dd-AFC4-6F175D3DCCD1}"/>
            <a:ext uri="{91240B29-F687-4f45-9708-019B960494DF}"/>
          </a:extLst>
        </p:spPr>
        <p:txBody>
          <a:bodyPr lIns="0" tIns="0" rIns="0" bIns="0" anchor="ctr"/>
          <a:lstStyle/>
          <a:p>
            <a:pPr defTabSz="457200">
              <a:defRPr/>
            </a:pPr>
            <a:r>
              <a:rPr lang="en-US" sz="4800" b="1" dirty="0">
                <a:ln>
                  <a:solidFill>
                    <a:prstClr val="white"/>
                  </a:solidFill>
                </a:ln>
                <a:solidFill>
                  <a:srgbClr val="1F497D">
                    <a:lumMod val="75000"/>
                  </a:srgbClr>
                </a:solidFill>
                <a:effectLst>
                  <a:outerShdw blurRad="50800" dist="38100" dir="18900000" algn="bl" rotWithShape="0">
                    <a:prstClr val="black">
                      <a:alpha val="40000"/>
                    </a:prstClr>
                  </a:outerShdw>
                </a:effectLst>
                <a:latin typeface="Helvetica" charset="0"/>
                <a:ea typeface="ＭＳ Ｐゴシック" charset="0"/>
                <a:cs typeface="Helvetica" charset="0"/>
                <a:sym typeface="Helvetica" pitchFamily="96" charset="0"/>
              </a:rPr>
              <a:t>Then leaders…</a:t>
            </a:r>
          </a:p>
        </p:txBody>
      </p:sp>
      <p:pic>
        <p:nvPicPr>
          <p:cNvPr id="15155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562" y="985838"/>
            <a:ext cx="10580688" cy="450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155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1463" y="2530475"/>
            <a:ext cx="9144000" cy="123348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1524001" y="2530475"/>
            <a:ext cx="9161463" cy="1233488"/>
          </a:xfrm>
          <a:prstGeom prst="rect">
            <a:avLst/>
          </a:prstGeom>
          <a:ln>
            <a:solidFill>
              <a:schemeClr val="bg1"/>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5400" b="1" dirty="0">
                <a:solidFill>
                  <a:prstClr val="white"/>
                </a:solidFill>
              </a:rPr>
              <a:t>Have followers</a:t>
            </a:r>
          </a:p>
        </p:txBody>
      </p:sp>
      <p:sp>
        <p:nvSpPr>
          <p:cNvPr id="3" name="Title 2">
            <a:extLst>
              <a:ext uri="{FF2B5EF4-FFF2-40B4-BE49-F238E27FC236}">
                <a16:creationId xmlns:a16="http://schemas.microsoft.com/office/drawing/2014/main" id="{564C180C-58E7-4CB1-A6DA-E9D4A49250BF}"/>
              </a:ext>
            </a:extLst>
          </p:cNvPr>
          <p:cNvSpPr>
            <a:spLocks noGrp="1"/>
          </p:cNvSpPr>
          <p:nvPr>
            <p:ph type="title"/>
          </p:nvPr>
        </p:nvSpPr>
        <p:spPr/>
        <p:txBody>
          <a:bodyPr/>
          <a:lstStyle/>
          <a:p>
            <a:endParaRPr lang="en-US"/>
          </a:p>
        </p:txBody>
      </p:sp>
      <p:sp>
        <p:nvSpPr>
          <p:cNvPr id="5" name="Content Placeholder 4">
            <a:extLst>
              <a:ext uri="{FF2B5EF4-FFF2-40B4-BE49-F238E27FC236}">
                <a16:creationId xmlns:a16="http://schemas.microsoft.com/office/drawing/2014/main" id="{30F3575F-636D-4BE5-80BC-0304CBDACA23}"/>
              </a:ext>
            </a:extLst>
          </p:cNvPr>
          <p:cNvSpPr>
            <a:spLocks noGrp="1"/>
          </p:cNvSpPr>
          <p:nvPr>
            <p:ph idx="1"/>
          </p:nvPr>
        </p:nvSpPr>
        <p:spPr/>
        <p:txBody>
          <a:bodyPr/>
          <a:lstStyle/>
          <a:p>
            <a:r>
              <a:rPr lang="en-US" dirty="0" smtClean="0"/>
              <a:t> </a:t>
            </a:r>
            <a:endParaRPr lang="en-US" dirty="0"/>
          </a:p>
        </p:txBody>
      </p:sp>
    </p:spTree>
    <p:extLst>
      <p:ext uri="{BB962C8B-B14F-4D97-AF65-F5344CB8AC3E}">
        <p14:creationId xmlns:p14="http://schemas.microsoft.com/office/powerpoint/2010/main" val="2927867444"/>
      </p:ext>
    </p:extLst>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p:cNvSpPr>
          <p:nvPr/>
        </p:nvSpPr>
        <p:spPr bwMode="auto">
          <a:xfrm>
            <a:off x="1595437" y="174130"/>
            <a:ext cx="8911237" cy="875109"/>
          </a:xfrm>
          <a:prstGeom prst="rect">
            <a:avLst/>
          </a:prstGeom>
          <a:noFill/>
          <a:ln>
            <a:noFill/>
          </a:ln>
          <a:effectLst>
            <a:outerShdw blurRad="127000" dist="76199" dir="2700000" algn="ctr" rotWithShape="0">
              <a:schemeClr val="bg2">
                <a:alpha val="75000"/>
              </a:schemeClr>
            </a:outerShdw>
          </a:effectLst>
          <a:extLst>
            <a:ext uri="{909E8E84-426E-40dd-AFC4-6F175D3DCCD1}"/>
            <a:ext uri="{91240B29-F687-4f45-9708-019B960494DF}"/>
          </a:extLst>
        </p:spPr>
        <p:txBody>
          <a:bodyPr lIns="0" tIns="0" rIns="0" bIns="0" anchor="ctr"/>
          <a:lstStyle/>
          <a:p>
            <a:pPr defTabSz="457200">
              <a:defRPr/>
            </a:pPr>
            <a:r>
              <a:rPr lang="en-US" sz="4800" b="1" dirty="0">
                <a:ln>
                  <a:solidFill>
                    <a:prstClr val="white"/>
                  </a:solidFill>
                </a:ln>
                <a:solidFill>
                  <a:srgbClr val="1F497D">
                    <a:lumMod val="75000"/>
                  </a:srgbClr>
                </a:solidFill>
                <a:effectLst>
                  <a:outerShdw blurRad="50800" dist="38100" dir="18900000" algn="bl" rotWithShape="0">
                    <a:prstClr val="black">
                      <a:alpha val="40000"/>
                    </a:prstClr>
                  </a:outerShdw>
                </a:effectLst>
                <a:latin typeface="Helvetica" charset="0"/>
                <a:ea typeface="ＭＳ Ｐゴシック" charset="0"/>
                <a:cs typeface="Helvetica" charset="0"/>
                <a:sym typeface="Helvetica" pitchFamily="96" charset="0"/>
              </a:rPr>
              <a:t>How do we find the leaders?</a:t>
            </a:r>
          </a:p>
        </p:txBody>
      </p:sp>
      <p:pic>
        <p:nvPicPr>
          <p:cNvPr id="15360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562" y="985838"/>
            <a:ext cx="10580688" cy="450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0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1463" y="2530475"/>
            <a:ext cx="9144000" cy="123348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991986" y="2530474"/>
            <a:ext cx="10877961" cy="1782733"/>
          </a:xfrm>
          <a:prstGeom prst="rect">
            <a:avLst/>
          </a:prstGeom>
          <a:ln>
            <a:solidFill>
              <a:schemeClr val="bg1"/>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5400" b="1" dirty="0">
                <a:solidFill>
                  <a:prstClr val="white"/>
                </a:solidFill>
              </a:rPr>
              <a:t>We have to ask the people because the people pick their leaders.</a:t>
            </a:r>
          </a:p>
        </p:txBody>
      </p:sp>
      <p:sp>
        <p:nvSpPr>
          <p:cNvPr id="3" name="Title 2">
            <a:extLst>
              <a:ext uri="{FF2B5EF4-FFF2-40B4-BE49-F238E27FC236}">
                <a16:creationId xmlns:a16="http://schemas.microsoft.com/office/drawing/2014/main" id="{CB504DD9-AA71-4255-B59C-C83ADFEC956F}"/>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134117879"/>
      </p:ext>
    </p:extLst>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B99C6-A1FC-4F5F-B736-FD7D78E2982A}"/>
              </a:ext>
            </a:extLst>
          </p:cNvPr>
          <p:cNvSpPr>
            <a:spLocks noGrp="1"/>
          </p:cNvSpPr>
          <p:nvPr>
            <p:ph type="title"/>
          </p:nvPr>
        </p:nvSpPr>
        <p:spPr/>
        <p:txBody>
          <a:bodyPr/>
          <a:lstStyle/>
          <a:p>
            <a:endParaRPr lang="en-US"/>
          </a:p>
        </p:txBody>
      </p:sp>
      <p:sp>
        <p:nvSpPr>
          <p:cNvPr id="4" name="Content Placeholder 2">
            <a:extLst>
              <a:ext uri="{FF2B5EF4-FFF2-40B4-BE49-F238E27FC236}">
                <a16:creationId xmlns:a16="http://schemas.microsoft.com/office/drawing/2014/main" id="{A9D5431A-98F1-4A27-AAF1-7473116E414A}"/>
              </a:ext>
            </a:extLst>
          </p:cNvPr>
          <p:cNvSpPr>
            <a:spLocks noGrp="1"/>
          </p:cNvSpPr>
          <p:nvPr>
            <p:ph idx="1"/>
          </p:nvPr>
        </p:nvSpPr>
        <p:spPr>
          <a:xfrm>
            <a:off x="1097280" y="1429789"/>
            <a:ext cx="10058400" cy="4439305"/>
          </a:xfrm>
        </p:spPr>
        <p:txBody>
          <a:bodyPr/>
          <a:lstStyle/>
          <a:p>
            <a:pPr marL="0" indent="0" algn="ctr">
              <a:buNone/>
            </a:pPr>
            <a:r>
              <a:rPr lang="en-US" altLang="en-US" sz="9600" dirty="0"/>
              <a:t>What is  Leadership? </a:t>
            </a:r>
          </a:p>
        </p:txBody>
      </p:sp>
    </p:spTree>
    <p:extLst>
      <p:ext uri="{BB962C8B-B14F-4D97-AF65-F5344CB8AC3E}">
        <p14:creationId xmlns:p14="http://schemas.microsoft.com/office/powerpoint/2010/main" val="5631248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p:cNvSpPr>
          <p:nvPr/>
        </p:nvSpPr>
        <p:spPr bwMode="auto">
          <a:xfrm>
            <a:off x="1595436" y="174130"/>
            <a:ext cx="7629382" cy="875109"/>
          </a:xfrm>
          <a:prstGeom prst="rect">
            <a:avLst/>
          </a:prstGeom>
          <a:noFill/>
          <a:ln>
            <a:noFill/>
          </a:ln>
          <a:effectLst>
            <a:outerShdw blurRad="127000" dist="76199" dir="2700000" algn="ctr" rotWithShape="0">
              <a:schemeClr val="bg2">
                <a:alpha val="75000"/>
              </a:schemeClr>
            </a:outerShdw>
          </a:effectLst>
          <a:extLst>
            <a:ext uri="{909E8E84-426E-40dd-AFC4-6F175D3DCCD1}"/>
            <a:ext uri="{91240B29-F687-4f45-9708-019B960494DF}"/>
          </a:extLst>
        </p:spPr>
        <p:txBody>
          <a:bodyPr lIns="0" tIns="0" rIns="0" bIns="0" anchor="ctr"/>
          <a:lstStyle/>
          <a:p>
            <a:pPr defTabSz="457200">
              <a:defRPr/>
            </a:pPr>
            <a:r>
              <a:rPr lang="en-US" sz="6000" b="1" dirty="0">
                <a:ln>
                  <a:solidFill>
                    <a:prstClr val="white"/>
                  </a:solidFill>
                </a:ln>
                <a:solidFill>
                  <a:srgbClr val="1F497D">
                    <a:lumMod val="75000"/>
                  </a:srgbClr>
                </a:solidFill>
                <a:effectLst>
                  <a:outerShdw blurRad="50800" dist="38100" dir="18900000" algn="bl" rotWithShape="0">
                    <a:prstClr val="black">
                      <a:alpha val="40000"/>
                    </a:prstClr>
                  </a:outerShdw>
                </a:effectLst>
                <a:latin typeface="Helvetica" charset="0"/>
                <a:ea typeface="ＭＳ Ｐゴシック" charset="0"/>
                <a:cs typeface="Helvetica" charset="0"/>
                <a:sym typeface="Helvetica" pitchFamily="96" charset="0"/>
              </a:rPr>
              <a:t>Leadership is…</a:t>
            </a:r>
          </a:p>
        </p:txBody>
      </p:sp>
      <p:pic>
        <p:nvPicPr>
          <p:cNvPr id="14950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112" y="1358700"/>
            <a:ext cx="10580688" cy="450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a:spLocks noChangeArrowheads="1"/>
          </p:cNvSpPr>
          <p:nvPr/>
        </p:nvSpPr>
        <p:spPr bwMode="auto">
          <a:xfrm>
            <a:off x="1514475" y="3117850"/>
            <a:ext cx="9144000" cy="1200329"/>
          </a:xfrm>
          <a:prstGeom prst="rect">
            <a:avLst/>
          </a:prstGeom>
          <a:solidFill>
            <a:srgbClr val="98327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E68422"/>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9pPr>
          </a:lstStyle>
          <a:p>
            <a:pPr eaLnBrk="1" hangingPunct="1">
              <a:spcBef>
                <a:spcPct val="0"/>
              </a:spcBef>
              <a:buClrTx/>
              <a:buSzTx/>
              <a:buFontTx/>
              <a:buNone/>
            </a:pPr>
            <a:r>
              <a:rPr lang="en-US" altLang="en-US" sz="3600" dirty="0">
                <a:solidFill>
                  <a:schemeClr val="bg1"/>
                </a:solidFill>
                <a:latin typeface="Helvetica" panose="020B0604020202020204" pitchFamily="34" charset="0"/>
                <a:ea typeface="MS PGothic" panose="020B0600070205080204" pitchFamily="34" charset="-128"/>
                <a:cs typeface="Helvetica" panose="020B0604020202020204" pitchFamily="34" charset="0"/>
              </a:rPr>
              <a:t>Taking responsibility for enabling others to achieve purpose in the face of uncertainty</a:t>
            </a:r>
          </a:p>
        </p:txBody>
      </p:sp>
    </p:spTree>
    <p:extLst>
      <p:ext uri="{BB962C8B-B14F-4D97-AF65-F5344CB8AC3E}">
        <p14:creationId xmlns:p14="http://schemas.microsoft.com/office/powerpoint/2010/main" val="155529523"/>
      </p:ext>
    </p:extLst>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p:txBody>
          <a:bodyPr>
            <a:normAutofit/>
          </a:bodyPr>
          <a:lstStyle/>
          <a:p>
            <a:pPr>
              <a:defRPr/>
            </a:pPr>
            <a:r>
              <a:rPr lang="en-US" altLang="en-US" dirty="0" smtClean="0">
                <a:ea typeface="+mj-ea"/>
                <a:cs typeface="+mj-cs"/>
              </a:rPr>
              <a:t>What are structures?</a:t>
            </a:r>
            <a:endParaRPr lang="en-US" altLang="en-US" dirty="0">
              <a:ea typeface="+mj-ea"/>
              <a:cs typeface="+mj-cs"/>
            </a:endParaRPr>
          </a:p>
        </p:txBody>
      </p:sp>
      <p:sp>
        <p:nvSpPr>
          <p:cNvPr id="88067" name="Content Placeholder 2"/>
          <p:cNvSpPr>
            <a:spLocks noGrp="1"/>
          </p:cNvSpPr>
          <p:nvPr>
            <p:ph idx="1"/>
          </p:nvPr>
        </p:nvSpPr>
        <p:spPr>
          <a:xfrm>
            <a:off x="340944" y="1059607"/>
            <a:ext cx="11109960" cy="4742382"/>
          </a:xfrm>
          <a:solidFill>
            <a:schemeClr val="bg1">
              <a:lumMod val="95000"/>
            </a:schemeClr>
          </a:solidFill>
        </p:spPr>
        <p:txBody>
          <a:bodyPr>
            <a:noAutofit/>
          </a:bodyPr>
          <a:lstStyle/>
          <a:p>
            <a:pPr marL="0" indent="0" algn="ctr">
              <a:buNone/>
              <a:defRPr/>
            </a:pPr>
            <a:r>
              <a:rPr lang="en-US" altLang="en-US" sz="4800" dirty="0"/>
              <a:t>Organizing is </a:t>
            </a:r>
            <a:r>
              <a:rPr lang="en-US" altLang="en-US" sz="4800" dirty="0">
                <a:highlight>
                  <a:srgbClr val="FFFF00"/>
                </a:highlight>
              </a:rPr>
              <a:t>identifying leaders and coordinating them into leadership teams, Building community and commitment </a:t>
            </a:r>
            <a:r>
              <a:rPr lang="en-US" altLang="en-US" sz="4800" dirty="0"/>
              <a:t>around common goals, Building power from the resources of that community, Using that power strategically to make concrete change in the world. </a:t>
            </a:r>
          </a:p>
        </p:txBody>
      </p:sp>
    </p:spTree>
    <p:extLst>
      <p:ext uri="{BB962C8B-B14F-4D97-AF65-F5344CB8AC3E}">
        <p14:creationId xmlns:p14="http://schemas.microsoft.com/office/powerpoint/2010/main" val="14198168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D9941-56A6-4001-8BD4-3780F5BCB4C1}"/>
              </a:ext>
            </a:extLst>
          </p:cNvPr>
          <p:cNvSpPr>
            <a:spLocks noGrp="1"/>
          </p:cNvSpPr>
          <p:nvPr>
            <p:ph type="title"/>
          </p:nvPr>
        </p:nvSpPr>
        <p:spPr>
          <a:xfrm>
            <a:off x="863029" y="1012004"/>
            <a:ext cx="3416158" cy="4795408"/>
          </a:xfrm>
        </p:spPr>
        <p:txBody>
          <a:bodyPr>
            <a:normAutofit/>
          </a:bodyPr>
          <a:lstStyle/>
          <a:p>
            <a:r>
              <a:rPr lang="en-US">
                <a:solidFill>
                  <a:srgbClr val="FFFFFF"/>
                </a:solidFill>
              </a:rPr>
              <a:t>Using Structures to Connect Leaders</a:t>
            </a:r>
          </a:p>
        </p:txBody>
      </p:sp>
      <p:graphicFrame>
        <p:nvGraphicFramePr>
          <p:cNvPr id="5" name="Content Placeholder 2">
            <a:extLst>
              <a:ext uri="{FF2B5EF4-FFF2-40B4-BE49-F238E27FC236}">
                <a16:creationId xmlns:a16="http://schemas.microsoft.com/office/drawing/2014/main" id="{8834C559-57EB-40F3-AE0B-A5821D1F8446}"/>
              </a:ext>
            </a:extLst>
          </p:cNvPr>
          <p:cNvGraphicFramePr>
            <a:graphicFrameLocks noGrp="1"/>
          </p:cNvGraphicFramePr>
          <p:nvPr>
            <p:ph idx="1"/>
            <p:extLst/>
          </p:nvPr>
        </p:nvGraphicFramePr>
        <p:xfrm>
          <a:off x="5479026" y="560439"/>
          <a:ext cx="6000277" cy="55894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7E037240-94D6-4FBC-9361-4D0A147AF35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7368" y="2094271"/>
            <a:ext cx="4552336" cy="3414252"/>
          </a:xfrm>
          <a:prstGeom prst="rect">
            <a:avLst/>
          </a:prstGeom>
        </p:spPr>
      </p:pic>
      <p:sp>
        <p:nvSpPr>
          <p:cNvPr id="6" name="Rectangle 5">
            <a:extLst>
              <a:ext uri="{FF2B5EF4-FFF2-40B4-BE49-F238E27FC236}">
                <a16:creationId xmlns:a16="http://schemas.microsoft.com/office/drawing/2014/main" id="{A885D0F1-323D-4222-8C34-75B0E993FA8F}"/>
              </a:ext>
            </a:extLst>
          </p:cNvPr>
          <p:cNvSpPr/>
          <p:nvPr/>
        </p:nvSpPr>
        <p:spPr>
          <a:xfrm>
            <a:off x="1046209" y="719616"/>
            <a:ext cx="4432817" cy="584775"/>
          </a:xfrm>
          <a:prstGeom prst="rect">
            <a:avLst/>
          </a:prstGeom>
        </p:spPr>
        <p:txBody>
          <a:bodyPr wrap="none">
            <a:spAutoFit/>
          </a:bodyPr>
          <a:lstStyle/>
          <a:p>
            <a:r>
              <a:rPr lang="en-US" sz="3200" b="1" dirty="0"/>
              <a:t>Members Into Structures</a:t>
            </a:r>
          </a:p>
        </p:txBody>
      </p:sp>
    </p:spTree>
    <p:extLst>
      <p:ext uri="{BB962C8B-B14F-4D97-AF65-F5344CB8AC3E}">
        <p14:creationId xmlns:p14="http://schemas.microsoft.com/office/powerpoint/2010/main" val="13727148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336894" y="3144674"/>
            <a:ext cx="2815740" cy="1450757"/>
          </a:xfrm>
        </p:spPr>
        <p:txBody>
          <a:bodyPr>
            <a:normAutofit fontScale="90000"/>
          </a:bodyPr>
          <a:lstStyle/>
          <a:p>
            <a:pPr>
              <a:defRPr/>
            </a:pPr>
            <a:r>
              <a:rPr lang="en-US" altLang="en-US" dirty="0"/>
              <a:t>If you are acting as the only leader…</a:t>
            </a:r>
          </a:p>
        </p:txBody>
      </p:sp>
      <p:pic>
        <p:nvPicPr>
          <p:cNvPr id="3" name="First rule of leadership_1.wmv">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5">
            <a:extLst>
              <a:ext uri="{28A0092B-C50C-407E-A947-70E740481C1C}">
                <a14:useLocalDpi xmlns:a14="http://schemas.microsoft.com/office/drawing/2010/main" val="0"/>
              </a:ext>
            </a:extLst>
          </a:blip>
          <a:stretch>
            <a:fillRect/>
          </a:stretch>
        </p:blipFill>
        <p:spPr>
          <a:xfrm>
            <a:off x="3047999" y="1"/>
            <a:ext cx="9144001" cy="6858000"/>
          </a:xfrm>
        </p:spPr>
      </p:pic>
    </p:spTree>
    <p:extLst>
      <p:ext uri="{BB962C8B-B14F-4D97-AF65-F5344CB8AC3E}">
        <p14:creationId xmlns:p14="http://schemas.microsoft.com/office/powerpoint/2010/main" val="13410182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im the leader.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68A0A508-ADEF-4249-82E2-7E4C618DB39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188A4FB-7963-4BC0-AE4C-0F4CFD690FD7}"/>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7006019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DS, an HP Company 'Cat Herders' (deleted 3ccc9cec4fd7aa35335e58bd53e64397)">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323832" y="40943"/>
            <a:ext cx="9089409" cy="6817057"/>
          </a:xfrm>
        </p:spPr>
      </p:pic>
    </p:spTree>
    <p:extLst>
      <p:ext uri="{BB962C8B-B14F-4D97-AF65-F5344CB8AC3E}">
        <p14:creationId xmlns:p14="http://schemas.microsoft.com/office/powerpoint/2010/main" val="414715654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descr="were all leaders.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22A83F44-E986-4B5F-9877-4C46FEB176C3}"/>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35404050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a:xfrm>
            <a:off x="8606941" y="2497540"/>
            <a:ext cx="3585059" cy="1588599"/>
          </a:xfrm>
        </p:spPr>
        <p:txBody>
          <a:bodyPr>
            <a:normAutofit fontScale="90000"/>
          </a:bodyPr>
          <a:lstStyle/>
          <a:p>
            <a:pPr>
              <a:defRPr/>
            </a:pPr>
            <a:r>
              <a:rPr lang="en-US" altLang="en-US" dirty="0"/>
              <a:t>Remember interdependent leadership… </a:t>
            </a:r>
          </a:p>
        </p:txBody>
      </p:sp>
      <p:pic>
        <p:nvPicPr>
          <p:cNvPr id="4" name="81-WayStarburst.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extLst>
              <a:ext uri="{28A0092B-C50C-407E-A947-70E740481C1C}">
                <a14:useLocalDpi xmlns:a14="http://schemas.microsoft.com/office/drawing/2010/main" val="0"/>
              </a:ext>
            </a:extLst>
          </a:blip>
          <a:srcRect/>
          <a:stretch>
            <a:fillRect/>
          </a:stretch>
        </p:blipFill>
        <p:spPr bwMode="auto">
          <a:xfrm>
            <a:off x="163773" y="406060"/>
            <a:ext cx="8428484" cy="6322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69375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mute="1">
                <p:cTn id="7" fill="hold" display="0">
                  <p:stCondLst>
                    <p:cond delay="indefinite"/>
                  </p:stCondLst>
                </p:cTn>
                <p:tgtEl>
                  <p:spTgt spid="4"/>
                </p:tgtEl>
              </p:cMediaNode>
            </p:vide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1" descr="interdependent.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EC5A26C9-DD40-4626-8AAB-5DAAF529681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871DC5A-9FD9-4A72-8EE6-815DAFB1556C}"/>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0387257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0968"/>
            <a:ext cx="10058400" cy="1450757"/>
          </a:xfrm>
        </p:spPr>
        <p:txBody>
          <a:bodyPr/>
          <a:lstStyle/>
          <a:p>
            <a:r>
              <a:rPr lang="en-US" dirty="0" smtClean="0"/>
              <a:t>Breakout Room – 15 Minutes – NEA Organizer Teams</a:t>
            </a:r>
            <a:endParaRPr lang="en-US" dirty="0"/>
          </a:p>
        </p:txBody>
      </p:sp>
      <p:sp>
        <p:nvSpPr>
          <p:cNvPr id="3" name="Content Placeholder 2"/>
          <p:cNvSpPr>
            <a:spLocks noGrp="1"/>
          </p:cNvSpPr>
          <p:nvPr>
            <p:ph idx="1"/>
          </p:nvPr>
        </p:nvSpPr>
        <p:spPr/>
        <p:txBody>
          <a:bodyPr>
            <a:normAutofit/>
          </a:bodyPr>
          <a:lstStyle/>
          <a:p>
            <a:r>
              <a:rPr lang="en-US" sz="2800" dirty="0"/>
              <a:t>We are going to watch three videos.  As you watch consider the following –</a:t>
            </a:r>
          </a:p>
          <a:p>
            <a:r>
              <a:rPr lang="en-US" sz="2800" dirty="0"/>
              <a:t>Looking at your locals that you have begun to identify in your tiers – what type of leadership structure is </a:t>
            </a:r>
            <a:r>
              <a:rPr lang="en-US" sz="2800" dirty="0" smtClean="0"/>
              <a:t>evident</a:t>
            </a:r>
            <a:r>
              <a:rPr lang="en-US" sz="2800" dirty="0"/>
              <a:t> </a:t>
            </a:r>
            <a:r>
              <a:rPr lang="en-US" sz="2800" dirty="0" smtClean="0"/>
              <a:t>in your locals?</a:t>
            </a:r>
          </a:p>
          <a:p>
            <a:r>
              <a:rPr lang="en-US" sz="2800" dirty="0" smtClean="0"/>
              <a:t>What opportunities or challenges does this pose to you in planning your work with them? </a:t>
            </a:r>
            <a:endParaRPr lang="en-US" sz="2800" dirty="0"/>
          </a:p>
        </p:txBody>
      </p:sp>
    </p:spTree>
    <p:extLst>
      <p:ext uri="{BB962C8B-B14F-4D97-AF65-F5344CB8AC3E}">
        <p14:creationId xmlns:p14="http://schemas.microsoft.com/office/powerpoint/2010/main" val="25928028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4721225" y="1995489"/>
            <a:ext cx="0" cy="295275"/>
          </a:xfrm>
          <a:prstGeom prst="line">
            <a:avLst/>
          </a:prstGeom>
        </p:spPr>
        <p:style>
          <a:lnRef idx="2">
            <a:schemeClr val="accent1"/>
          </a:lnRef>
          <a:fillRef idx="0">
            <a:schemeClr val="accent1"/>
          </a:fillRef>
          <a:effectRef idx="1">
            <a:schemeClr val="accent1"/>
          </a:effectRef>
          <a:fontRef idx="minor">
            <a:schemeClr val="tx1"/>
          </a:fontRef>
        </p:style>
      </p:cxnSp>
      <p:sp>
        <p:nvSpPr>
          <p:cNvPr id="109571" name="TextBox 3"/>
          <p:cNvSpPr txBox="1">
            <a:spLocks noChangeArrowheads="1"/>
          </p:cNvSpPr>
          <p:nvPr/>
        </p:nvSpPr>
        <p:spPr bwMode="auto">
          <a:xfrm>
            <a:off x="2064342" y="1583829"/>
            <a:ext cx="7913688"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E68422"/>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9pPr>
          </a:lstStyle>
          <a:p>
            <a:pPr algn="ctr" eaLnBrk="1" hangingPunct="1">
              <a:spcBef>
                <a:spcPct val="0"/>
              </a:spcBef>
              <a:buClrTx/>
              <a:buSzTx/>
              <a:buFontTx/>
              <a:buNone/>
            </a:pPr>
            <a:r>
              <a:rPr lang="en-US" altLang="en-US" sz="7400" dirty="0">
                <a:latin typeface="Century Gothic" panose="020B0502020202020204" pitchFamily="34" charset="0"/>
              </a:rPr>
              <a:t>Leadership is a PRACTICE</a:t>
            </a:r>
          </a:p>
          <a:p>
            <a:pPr algn="ctr" eaLnBrk="1" hangingPunct="1">
              <a:spcBef>
                <a:spcPct val="0"/>
              </a:spcBef>
              <a:buClrTx/>
              <a:buSzTx/>
              <a:buFontTx/>
              <a:buNone/>
            </a:pPr>
            <a:endParaRPr lang="en-US" altLang="en-US" sz="3000" dirty="0">
              <a:latin typeface="Century Gothic" panose="020B0502020202020204" pitchFamily="34" charset="0"/>
            </a:endParaRPr>
          </a:p>
          <a:p>
            <a:pPr algn="ctr" eaLnBrk="1" hangingPunct="1">
              <a:spcBef>
                <a:spcPct val="0"/>
              </a:spcBef>
              <a:buClrTx/>
              <a:buSzTx/>
              <a:buFontTx/>
              <a:buNone/>
            </a:pPr>
            <a:r>
              <a:rPr lang="en-US" altLang="en-US" sz="7400" dirty="0">
                <a:latin typeface="Century Gothic" panose="020B0502020202020204" pitchFamily="34" charset="0"/>
              </a:rPr>
              <a:t>not a position</a:t>
            </a:r>
          </a:p>
        </p:txBody>
      </p:sp>
    </p:spTree>
    <p:extLst>
      <p:ext uri="{BB962C8B-B14F-4D97-AF65-F5344CB8AC3E}">
        <p14:creationId xmlns:p14="http://schemas.microsoft.com/office/powerpoint/2010/main" val="29206031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28992-1A71-4256-89DC-DD1E3F9983B2}"/>
              </a:ext>
            </a:extLst>
          </p:cNvPr>
          <p:cNvSpPr>
            <a:spLocks noGrp="1"/>
          </p:cNvSpPr>
          <p:nvPr>
            <p:ph type="title"/>
          </p:nvPr>
        </p:nvSpPr>
        <p:spPr>
          <a:xfrm>
            <a:off x="1316451" y="149601"/>
            <a:ext cx="10058400" cy="941813"/>
          </a:xfrm>
        </p:spPr>
        <p:txBody>
          <a:bodyPr/>
          <a:lstStyle/>
          <a:p>
            <a:r>
              <a:rPr lang="en-US" dirty="0"/>
              <a:t>Leadership In The Age of Complexity</a:t>
            </a:r>
          </a:p>
        </p:txBody>
      </p:sp>
      <p:pic>
        <p:nvPicPr>
          <p:cNvPr id="4" name="Picture 3">
            <a:extLst>
              <a:ext uri="{FF2B5EF4-FFF2-40B4-BE49-F238E27FC236}">
                <a16:creationId xmlns:a16="http://schemas.microsoft.com/office/drawing/2014/main" id="{8E26F459-445A-4A92-B146-BDDCE74745A5}"/>
              </a:ext>
            </a:extLst>
          </p:cNvPr>
          <p:cNvPicPr>
            <a:picLocks noChangeAspect="1"/>
          </p:cNvPicPr>
          <p:nvPr/>
        </p:nvPicPr>
        <p:blipFill>
          <a:blip r:embed="rId2"/>
          <a:stretch>
            <a:fillRect/>
          </a:stretch>
        </p:blipFill>
        <p:spPr>
          <a:xfrm>
            <a:off x="1316451" y="1411688"/>
            <a:ext cx="6990734" cy="4744688"/>
          </a:xfrm>
          <a:prstGeom prst="rect">
            <a:avLst/>
          </a:prstGeom>
        </p:spPr>
      </p:pic>
      <p:sp>
        <p:nvSpPr>
          <p:cNvPr id="5" name="TextBox 4">
            <a:extLst>
              <a:ext uri="{FF2B5EF4-FFF2-40B4-BE49-F238E27FC236}">
                <a16:creationId xmlns:a16="http://schemas.microsoft.com/office/drawing/2014/main" id="{F9F9B8F4-6C3B-425B-9515-D424A86732E7}"/>
              </a:ext>
            </a:extLst>
          </p:cNvPr>
          <p:cNvSpPr txBox="1"/>
          <p:nvPr/>
        </p:nvSpPr>
        <p:spPr>
          <a:xfrm>
            <a:off x="8618525" y="1681952"/>
            <a:ext cx="3117515" cy="304698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“enabling others to achieve shared purpose in the face of uncertainty” (Ganz)</a:t>
            </a:r>
          </a:p>
        </p:txBody>
      </p:sp>
    </p:spTree>
    <p:extLst>
      <p:ext uri="{BB962C8B-B14F-4D97-AF65-F5344CB8AC3E}">
        <p14:creationId xmlns:p14="http://schemas.microsoft.com/office/powerpoint/2010/main" val="35854688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291" y="-361460"/>
            <a:ext cx="11554691" cy="1450757"/>
          </a:xfrm>
        </p:spPr>
        <p:txBody>
          <a:bodyPr/>
          <a:lstStyle/>
          <a:p>
            <a:r>
              <a:rPr lang="en-US" dirty="0" smtClean="0"/>
              <a:t>We don’t develop leaders by doing it for them. </a:t>
            </a:r>
            <a:endParaRPr lang="en-US" dirty="0"/>
          </a:p>
        </p:txBody>
      </p:sp>
      <p:sp>
        <p:nvSpPr>
          <p:cNvPr id="3" name="Content Placeholder 2"/>
          <p:cNvSpPr>
            <a:spLocks noGrp="1"/>
          </p:cNvSpPr>
          <p:nvPr>
            <p:ph idx="1"/>
          </p:nvPr>
        </p:nvSpPr>
        <p:spPr>
          <a:xfrm>
            <a:off x="353291" y="1429789"/>
            <a:ext cx="11201400" cy="4439305"/>
          </a:xfrm>
        </p:spPr>
        <p:txBody>
          <a:bodyPr>
            <a:noAutofit/>
          </a:bodyPr>
          <a:lstStyle/>
          <a:p>
            <a:r>
              <a:rPr lang="en-US" sz="3200" dirty="0"/>
              <a:t>Many of us can get caught up acting like heroes, not from power drives, but from </a:t>
            </a:r>
            <a:r>
              <a:rPr lang="en-US" sz="3200" dirty="0" smtClean="0"/>
              <a:t>our good </a:t>
            </a:r>
            <a:r>
              <a:rPr lang="en-US" sz="3200" dirty="0"/>
              <a:t>intentions and desires to help. Are you acting as a hero? Here’s how to know</a:t>
            </a:r>
            <a:r>
              <a:rPr lang="en-US" sz="3200" dirty="0" smtClean="0"/>
              <a:t>. You’re </a:t>
            </a:r>
            <a:r>
              <a:rPr lang="en-US" sz="3200" dirty="0"/>
              <a:t>acting as a hero when you believe that if you just work harder, you’ll fix things</a:t>
            </a:r>
            <a:r>
              <a:rPr lang="en-US" sz="3200" dirty="0" smtClean="0"/>
              <a:t>; that </a:t>
            </a:r>
            <a:r>
              <a:rPr lang="en-US" sz="3200" dirty="0"/>
              <a:t>if you just get smarter or learn a new technique, you’ll be able to solve </a:t>
            </a:r>
            <a:r>
              <a:rPr lang="en-US" sz="3200" dirty="0" smtClean="0"/>
              <a:t>problems for </a:t>
            </a:r>
            <a:r>
              <a:rPr lang="en-US" sz="3200" dirty="0"/>
              <a:t>others. You’re acting as a hero if you take on more and more projects and </a:t>
            </a:r>
            <a:r>
              <a:rPr lang="en-US" sz="3200" dirty="0" smtClean="0"/>
              <a:t>causes and </a:t>
            </a:r>
            <a:r>
              <a:rPr lang="en-US" sz="3200" dirty="0"/>
              <a:t>have less time for relationships. You’re playing the hero if you believe that you </a:t>
            </a:r>
            <a:r>
              <a:rPr lang="en-US" sz="3200" dirty="0" smtClean="0"/>
              <a:t>can save </a:t>
            </a:r>
            <a:r>
              <a:rPr lang="en-US" sz="3200" dirty="0"/>
              <a:t>the situation, the person, the world.</a:t>
            </a:r>
            <a:endParaRPr lang="en-US" sz="3200" dirty="0"/>
          </a:p>
        </p:txBody>
      </p:sp>
    </p:spTree>
    <p:extLst>
      <p:ext uri="{BB962C8B-B14F-4D97-AF65-F5344CB8AC3E}">
        <p14:creationId xmlns:p14="http://schemas.microsoft.com/office/powerpoint/2010/main" val="4387709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825FF14F-AD72-48E4-80FB-6F7D5F866F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06886" y="370181"/>
            <a:ext cx="6581682" cy="5638800"/>
          </a:xfrm>
          <a:prstGeom prst="rect">
            <a:avLst/>
          </a:prstGeom>
        </p:spPr>
      </p:pic>
      <p:sp>
        <p:nvSpPr>
          <p:cNvPr id="2" name="Rectangle 1">
            <a:extLst>
              <a:ext uri="{FF2B5EF4-FFF2-40B4-BE49-F238E27FC236}">
                <a16:creationId xmlns:a16="http://schemas.microsoft.com/office/drawing/2014/main" id="{CE69C296-784A-45C7-A748-6500F4C2A2B2}"/>
              </a:ext>
            </a:extLst>
          </p:cNvPr>
          <p:cNvSpPr/>
          <p:nvPr/>
        </p:nvSpPr>
        <p:spPr>
          <a:xfrm>
            <a:off x="1515912" y="4520090"/>
            <a:ext cx="1580433"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Hero</a:t>
            </a:r>
          </a:p>
        </p:txBody>
      </p:sp>
      <p:sp>
        <p:nvSpPr>
          <p:cNvPr id="5" name="Rectangle 4">
            <a:extLst>
              <a:ext uri="{FF2B5EF4-FFF2-40B4-BE49-F238E27FC236}">
                <a16:creationId xmlns:a16="http://schemas.microsoft.com/office/drawing/2014/main" id="{1AA45374-9823-4376-8257-7B4F93A9BFF9}"/>
              </a:ext>
            </a:extLst>
          </p:cNvPr>
          <p:cNvSpPr/>
          <p:nvPr/>
        </p:nvSpPr>
        <p:spPr>
          <a:xfrm>
            <a:off x="9137452" y="849019"/>
            <a:ext cx="1502592"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solidFill>
                  <a:schemeClr val="accent2">
                    <a:lumMod val="40000"/>
                    <a:lumOff val="60000"/>
                  </a:schemeClr>
                </a:solidFill>
                <a:effectLst/>
              </a:rPr>
              <a:t>Host</a:t>
            </a:r>
          </a:p>
        </p:txBody>
      </p:sp>
    </p:spTree>
    <p:extLst>
      <p:ext uri="{BB962C8B-B14F-4D97-AF65-F5344CB8AC3E}">
        <p14:creationId xmlns:p14="http://schemas.microsoft.com/office/powerpoint/2010/main" val="10027533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347" y="-607378"/>
            <a:ext cx="10058400" cy="1450757"/>
          </a:xfrm>
        </p:spPr>
        <p:txBody>
          <a:bodyPr/>
          <a:lstStyle/>
          <a:p>
            <a:r>
              <a:rPr lang="en-US" dirty="0" smtClean="0"/>
              <a:t> A Host must…  (from our article)</a:t>
            </a:r>
            <a:endParaRPr lang="en-US" dirty="0"/>
          </a:p>
        </p:txBody>
      </p:sp>
      <p:sp>
        <p:nvSpPr>
          <p:cNvPr id="3" name="Content Placeholder 2"/>
          <p:cNvSpPr>
            <a:spLocks noGrp="1"/>
          </p:cNvSpPr>
          <p:nvPr>
            <p:ph idx="1"/>
          </p:nvPr>
        </p:nvSpPr>
        <p:spPr>
          <a:xfrm>
            <a:off x="124287" y="843379"/>
            <a:ext cx="11762913" cy="5566299"/>
          </a:xfrm>
        </p:spPr>
        <p:txBody>
          <a:bodyPr>
            <a:normAutofit lnSpcReduction="10000"/>
          </a:bodyPr>
          <a:lstStyle/>
          <a:p>
            <a:pPr>
              <a:lnSpc>
                <a:spcPct val="110000"/>
              </a:lnSpc>
            </a:pPr>
            <a:r>
              <a:rPr lang="en-US" dirty="0" smtClean="0"/>
              <a:t>• </a:t>
            </a:r>
            <a:r>
              <a:rPr lang="en-US" dirty="0"/>
              <a:t>provide conditions and good group processes for people to work together.</a:t>
            </a:r>
          </a:p>
          <a:p>
            <a:pPr>
              <a:lnSpc>
                <a:spcPct val="110000"/>
              </a:lnSpc>
            </a:pPr>
            <a:r>
              <a:rPr lang="en-US" dirty="0"/>
              <a:t>• provide resources of time, the scarcest commodity of all.</a:t>
            </a:r>
          </a:p>
          <a:p>
            <a:pPr>
              <a:lnSpc>
                <a:spcPct val="110000"/>
              </a:lnSpc>
            </a:pPr>
            <a:r>
              <a:rPr lang="en-US" dirty="0"/>
              <a:t>• insist that people and the system learn from experience, frequently.</a:t>
            </a:r>
          </a:p>
          <a:p>
            <a:pPr>
              <a:lnSpc>
                <a:spcPct val="110000"/>
              </a:lnSpc>
            </a:pPr>
            <a:r>
              <a:rPr lang="en-US" dirty="0"/>
              <a:t>• offer unequivocal support—people know the leader is there for them.</a:t>
            </a:r>
          </a:p>
          <a:p>
            <a:pPr>
              <a:lnSpc>
                <a:spcPct val="110000"/>
              </a:lnSpc>
            </a:pPr>
            <a:r>
              <a:rPr lang="en-US" dirty="0"/>
              <a:t>• keep the bureaucracy at bay, creating oases (or bunkers) where people are </a:t>
            </a:r>
            <a:r>
              <a:rPr lang="en-US" dirty="0" smtClean="0"/>
              <a:t>less encumbered </a:t>
            </a:r>
            <a:r>
              <a:rPr lang="en-US" dirty="0"/>
              <a:t>by senseless demands for reports and </a:t>
            </a:r>
            <a:r>
              <a:rPr lang="en-US" dirty="0" err="1"/>
              <a:t>administrivia</a:t>
            </a:r>
            <a:r>
              <a:rPr lang="en-US" dirty="0"/>
              <a:t>.</a:t>
            </a:r>
          </a:p>
          <a:p>
            <a:pPr>
              <a:lnSpc>
                <a:spcPct val="110000"/>
              </a:lnSpc>
            </a:pPr>
            <a:r>
              <a:rPr lang="en-US" dirty="0"/>
              <a:t>• play defense with other leaders who want to take back control, who are </a:t>
            </a:r>
            <a:r>
              <a:rPr lang="en-US" dirty="0" smtClean="0"/>
              <a:t>critical that </a:t>
            </a:r>
            <a:r>
              <a:rPr lang="en-US" dirty="0"/>
              <a:t>people have been given too much freedom.</a:t>
            </a:r>
          </a:p>
          <a:p>
            <a:pPr>
              <a:lnSpc>
                <a:spcPct val="110000"/>
              </a:lnSpc>
            </a:pPr>
            <a:r>
              <a:rPr lang="en-US" dirty="0"/>
              <a:t>• reflect back to people on a regular basis how they’re doing, what </a:t>
            </a:r>
            <a:r>
              <a:rPr lang="en-US" dirty="0" smtClean="0"/>
              <a:t>they’re accomplishing</a:t>
            </a:r>
            <a:r>
              <a:rPr lang="en-US" dirty="0"/>
              <a:t>, how far they’ve </a:t>
            </a:r>
            <a:r>
              <a:rPr lang="en-US" dirty="0" smtClean="0"/>
              <a:t> come.</a:t>
            </a:r>
            <a:endParaRPr lang="en-US" dirty="0"/>
          </a:p>
          <a:p>
            <a:pPr>
              <a:lnSpc>
                <a:spcPct val="110000"/>
              </a:lnSpc>
            </a:pPr>
            <a:r>
              <a:rPr lang="en-US" dirty="0"/>
              <a:t>• work with people to develop relevant measures of progress to make </a:t>
            </a:r>
            <a:r>
              <a:rPr lang="en-US" dirty="0" smtClean="0"/>
              <a:t>their achievements </a:t>
            </a:r>
            <a:r>
              <a:rPr lang="en-US" dirty="0"/>
              <a:t>visible.</a:t>
            </a:r>
          </a:p>
          <a:p>
            <a:pPr>
              <a:lnSpc>
                <a:spcPct val="110000"/>
              </a:lnSpc>
            </a:pPr>
            <a:r>
              <a:rPr lang="en-US" dirty="0"/>
              <a:t>• value conviviality and esprit de corps—not false rah‐rah activities, but the </a:t>
            </a:r>
            <a:r>
              <a:rPr lang="en-US" dirty="0" smtClean="0"/>
              <a:t>spirit that </a:t>
            </a:r>
            <a:r>
              <a:rPr lang="en-US" dirty="0"/>
              <a:t>arises in any group that accomplishes difficult work together.</a:t>
            </a:r>
          </a:p>
          <a:p>
            <a:pPr marL="0" indent="0">
              <a:buNone/>
            </a:pPr>
            <a:endParaRPr lang="en-US" dirty="0"/>
          </a:p>
        </p:txBody>
      </p:sp>
    </p:spTree>
    <p:extLst>
      <p:ext uri="{BB962C8B-B14F-4D97-AF65-F5344CB8AC3E}">
        <p14:creationId xmlns:p14="http://schemas.microsoft.com/office/powerpoint/2010/main" val="6027848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47EC076-A3C5-46A1-9405-94F5F18A52BF}"/>
              </a:ext>
            </a:extLst>
          </p:cNvPr>
          <p:cNvPicPr>
            <a:picLocks noChangeAspect="1"/>
          </p:cNvPicPr>
          <p:nvPr/>
        </p:nvPicPr>
        <p:blipFill>
          <a:blip r:embed="rId2"/>
          <a:stretch>
            <a:fillRect/>
          </a:stretch>
        </p:blipFill>
        <p:spPr>
          <a:xfrm>
            <a:off x="8338682" y="23085"/>
            <a:ext cx="3721046" cy="2622349"/>
          </a:xfrm>
          <a:prstGeom prst="rect">
            <a:avLst/>
          </a:prstGeom>
        </p:spPr>
      </p:pic>
      <p:sp>
        <p:nvSpPr>
          <p:cNvPr id="2" name="Title 1">
            <a:extLst>
              <a:ext uri="{FF2B5EF4-FFF2-40B4-BE49-F238E27FC236}">
                <a16:creationId xmlns:a16="http://schemas.microsoft.com/office/drawing/2014/main" id="{A024EF74-811C-4864-83EB-C21E1EF3E1AC}"/>
              </a:ext>
            </a:extLst>
          </p:cNvPr>
          <p:cNvSpPr>
            <a:spLocks noGrp="1"/>
          </p:cNvSpPr>
          <p:nvPr>
            <p:ph type="title"/>
          </p:nvPr>
        </p:nvSpPr>
        <p:spPr>
          <a:xfrm>
            <a:off x="863029" y="1012004"/>
            <a:ext cx="3416158" cy="4795408"/>
          </a:xfrm>
        </p:spPr>
        <p:txBody>
          <a:bodyPr>
            <a:normAutofit/>
          </a:bodyPr>
          <a:lstStyle/>
          <a:p>
            <a:r>
              <a:rPr lang="en-US">
                <a:solidFill>
                  <a:srgbClr val="FFFFFF"/>
                </a:solidFill>
              </a:rPr>
              <a:t>What did Seattle do?</a:t>
            </a:r>
          </a:p>
        </p:txBody>
      </p:sp>
      <p:sp>
        <p:nvSpPr>
          <p:cNvPr id="4" name="Title 1">
            <a:extLst>
              <a:ext uri="{FF2B5EF4-FFF2-40B4-BE49-F238E27FC236}">
                <a16:creationId xmlns:a16="http://schemas.microsoft.com/office/drawing/2014/main" id="{B5F1A2C1-FB6F-4E27-805B-2BD5E796A948}"/>
              </a:ext>
            </a:extLst>
          </p:cNvPr>
          <p:cNvSpPr txBox="1">
            <a:spLocks/>
          </p:cNvSpPr>
          <p:nvPr/>
        </p:nvSpPr>
        <p:spPr>
          <a:xfrm>
            <a:off x="1029419" y="430871"/>
            <a:ext cx="7117054" cy="1093874"/>
          </a:xfrm>
          <a:prstGeom prst="rect">
            <a:avLst/>
          </a:prstGeom>
        </p:spPr>
        <p:txBody>
          <a:bodyPr vert="horz" lIns="91440" tIns="45720" rIns="91440" bIns="45720" rtlCol="0" anchor="ctr">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r"/>
            <a:r>
              <a:rPr lang="en-US" b="1" dirty="0" smtClean="0"/>
              <a:t>Your Path to Strong Structures</a:t>
            </a:r>
            <a:endParaRPr lang="en-US" b="1" dirty="0"/>
          </a:p>
        </p:txBody>
      </p:sp>
      <p:graphicFrame>
        <p:nvGraphicFramePr>
          <p:cNvPr id="6" name="Content Placeholder 2">
            <a:extLst>
              <a:ext uri="{FF2B5EF4-FFF2-40B4-BE49-F238E27FC236}">
                <a16:creationId xmlns:a16="http://schemas.microsoft.com/office/drawing/2014/main" id="{EE66A676-B89B-4F8B-BA29-6F91F0EDEDA5}"/>
              </a:ext>
            </a:extLst>
          </p:cNvPr>
          <p:cNvGraphicFramePr>
            <a:graphicFrameLocks/>
          </p:cNvGraphicFramePr>
          <p:nvPr>
            <p:extLst/>
          </p:nvPr>
        </p:nvGraphicFramePr>
        <p:xfrm>
          <a:off x="165902" y="1524745"/>
          <a:ext cx="9153370" cy="4863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844949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1E87-5E3C-4CDE-99D5-2EDFD44052BC}"/>
              </a:ext>
            </a:extLst>
          </p:cNvPr>
          <p:cNvSpPr>
            <a:spLocks noGrp="1"/>
          </p:cNvSpPr>
          <p:nvPr>
            <p:ph type="title"/>
          </p:nvPr>
        </p:nvSpPr>
        <p:spPr>
          <a:xfrm>
            <a:off x="5718950" y="-298861"/>
            <a:ext cx="5360878" cy="1450757"/>
          </a:xfrm>
        </p:spPr>
        <p:txBody>
          <a:bodyPr>
            <a:normAutofit/>
          </a:bodyPr>
          <a:lstStyle/>
          <a:p>
            <a:r>
              <a:rPr lang="en-US" sz="6000" b="1" dirty="0"/>
              <a:t>Key Points</a:t>
            </a:r>
          </a:p>
        </p:txBody>
      </p:sp>
      <p:pic>
        <p:nvPicPr>
          <p:cNvPr id="10242"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a:off x="634000" y="640081"/>
            <a:ext cx="4835147" cy="446598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626D2E9-5AF5-4D05-98DA-57F795A8AE70}"/>
              </a:ext>
            </a:extLst>
          </p:cNvPr>
          <p:cNvSpPr>
            <a:spLocks noGrp="1"/>
          </p:cNvSpPr>
          <p:nvPr>
            <p:ph idx="1"/>
          </p:nvPr>
        </p:nvSpPr>
        <p:spPr>
          <a:xfrm>
            <a:off x="5469147" y="1151896"/>
            <a:ext cx="6435307" cy="5197146"/>
          </a:xfrm>
          <a:solidFill>
            <a:srgbClr val="FFFFFF"/>
          </a:solidFill>
        </p:spPr>
        <p:txBody>
          <a:bodyPr>
            <a:noAutofit/>
          </a:bodyPr>
          <a:lstStyle/>
          <a:p>
            <a:pPr lvl="0"/>
            <a:r>
              <a:rPr lang="en-US" sz="3600" dirty="0"/>
              <a:t>Our primary job is to identify leaders who can share power, responsibility, and authority</a:t>
            </a:r>
          </a:p>
          <a:p>
            <a:pPr lvl="0"/>
            <a:r>
              <a:rPr lang="en-US" sz="3600" dirty="0"/>
              <a:t>We support members and leaders by helping them identify structures that distribute power, responsibility and authority</a:t>
            </a:r>
          </a:p>
          <a:p>
            <a:pPr lvl="0"/>
            <a:r>
              <a:rPr lang="en-US" sz="3600" dirty="0"/>
              <a:t>We are not the leaders – we are a resource/coach</a:t>
            </a:r>
          </a:p>
        </p:txBody>
      </p:sp>
    </p:spTree>
    <p:extLst>
      <p:ext uri="{BB962C8B-B14F-4D97-AF65-F5344CB8AC3E}">
        <p14:creationId xmlns:p14="http://schemas.microsoft.com/office/powerpoint/2010/main" val="819375362"/>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3077</TotalTime>
  <Words>1235</Words>
  <Application>Microsoft Office PowerPoint</Application>
  <PresentationFormat>Widescreen</PresentationFormat>
  <Paragraphs>133</Paragraphs>
  <Slides>41</Slides>
  <Notes>19</Notes>
  <HiddenSlides>0</HiddenSlides>
  <MMClips>4</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ＭＳ Ｐゴシック</vt:lpstr>
      <vt:lpstr>ＭＳ Ｐゴシック</vt:lpstr>
      <vt:lpstr>Arial</vt:lpstr>
      <vt:lpstr>Calibri</vt:lpstr>
      <vt:lpstr>Calibri Light</vt:lpstr>
      <vt:lpstr>Century Gothic</vt:lpstr>
      <vt:lpstr>Franklin Gothic Medium</vt:lpstr>
      <vt:lpstr>Helvetica</vt:lpstr>
      <vt:lpstr>Retrospect</vt:lpstr>
      <vt:lpstr>Module 3 People, Leaders, Structures</vt:lpstr>
      <vt:lpstr>Module Agenda Overview </vt:lpstr>
      <vt:lpstr>Community Agreements</vt:lpstr>
      <vt:lpstr>PowerPoint Presentation</vt:lpstr>
      <vt:lpstr>PowerPoint Presentation</vt:lpstr>
      <vt:lpstr>PowerPoint Presentation</vt:lpstr>
      <vt:lpstr>PowerPoint Presentation</vt:lpstr>
      <vt:lpstr>PowerPoint Presentation</vt:lpstr>
      <vt:lpstr>PowerPoint Presentation</vt:lpstr>
      <vt:lpstr>Have you ever  heard that you need to have a one on one with every worker in your unit?</vt:lpstr>
      <vt:lpstr>Balancing One on Ones</vt:lpstr>
      <vt:lpstr>Breakout – NEA Organizer Teams – 15 Minutes</vt:lpstr>
      <vt:lpstr>Key Points</vt:lpstr>
      <vt:lpstr>PowerPoint Presentation</vt:lpstr>
      <vt:lpstr>Insert dancing guy</vt:lpstr>
      <vt:lpstr>Breakout Room – 10 Minutes –Random 3</vt:lpstr>
      <vt:lpstr>PowerPoint Presentation</vt:lpstr>
      <vt:lpstr>  Our Theory…</vt:lpstr>
      <vt:lpstr>This is intentional work. </vt:lpstr>
      <vt:lpstr>What is organizing?</vt:lpstr>
      <vt:lpstr>PowerPoint Presentation</vt:lpstr>
      <vt:lpstr>PowerPoint Presentation</vt:lpstr>
      <vt:lpstr>PowerPoint Presentation</vt:lpstr>
      <vt:lpstr>PowerPoint Presentation</vt:lpstr>
      <vt:lpstr>PowerPoint Presentation</vt:lpstr>
      <vt:lpstr>What are structures?</vt:lpstr>
      <vt:lpstr>Using Structures to Connect Leaders</vt:lpstr>
      <vt:lpstr>If you are acting as the only leader…</vt:lpstr>
      <vt:lpstr>PowerPoint Presentation</vt:lpstr>
      <vt:lpstr>PowerPoint Presentation</vt:lpstr>
      <vt:lpstr>PowerPoint Presentation</vt:lpstr>
      <vt:lpstr>Remember interdependent leadership… </vt:lpstr>
      <vt:lpstr>PowerPoint Presentation</vt:lpstr>
      <vt:lpstr>Breakout Room – 15 Minutes – NEA Organizer Teams</vt:lpstr>
      <vt:lpstr>PowerPoint Presentation</vt:lpstr>
      <vt:lpstr>Leadership In The Age of Complexity</vt:lpstr>
      <vt:lpstr>We don’t develop leaders by doing it for them. </vt:lpstr>
      <vt:lpstr>PowerPoint Presentation</vt:lpstr>
      <vt:lpstr> A Host must…  (from our article)</vt:lpstr>
      <vt:lpstr>What did Seattle do?</vt:lpstr>
      <vt:lpstr>Key Points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UniServ Foundations Mississippi</dc:title>
  <dc:creator>Ellen Holmes</dc:creator>
  <cp:lastModifiedBy>Holmes, Ellen [NEA]</cp:lastModifiedBy>
  <cp:revision>59</cp:revision>
  <dcterms:created xsi:type="dcterms:W3CDTF">2019-04-11T13:43:21Z</dcterms:created>
  <dcterms:modified xsi:type="dcterms:W3CDTF">2020-11-26T12:19:06Z</dcterms:modified>
</cp:coreProperties>
</file>