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1"/>
  </p:notesMasterIdLst>
  <p:sldIdLst>
    <p:sldId id="1542" r:id="rId2"/>
    <p:sldId id="1543" r:id="rId3"/>
    <p:sldId id="1544" r:id="rId4"/>
    <p:sldId id="1545" r:id="rId5"/>
    <p:sldId id="1546" r:id="rId6"/>
    <p:sldId id="1547" r:id="rId7"/>
    <p:sldId id="1548" r:id="rId8"/>
    <p:sldId id="1549" r:id="rId9"/>
    <p:sldId id="1550" r:id="rId10"/>
    <p:sldId id="1551" r:id="rId11"/>
    <p:sldId id="1552" r:id="rId12"/>
    <p:sldId id="1553" r:id="rId13"/>
    <p:sldId id="1554" r:id="rId14"/>
    <p:sldId id="1555" r:id="rId15"/>
    <p:sldId id="1556" r:id="rId16"/>
    <p:sldId id="1557" r:id="rId17"/>
    <p:sldId id="1558" r:id="rId18"/>
    <p:sldId id="1559" r:id="rId19"/>
    <p:sldId id="1560" r:id="rId20"/>
    <p:sldId id="1561" r:id="rId21"/>
    <p:sldId id="1562" r:id="rId22"/>
    <p:sldId id="1563" r:id="rId23"/>
    <p:sldId id="1564" r:id="rId24"/>
    <p:sldId id="1565" r:id="rId25"/>
    <p:sldId id="1581" r:id="rId26"/>
    <p:sldId id="1566" r:id="rId27"/>
    <p:sldId id="1567" r:id="rId28"/>
    <p:sldId id="1568" r:id="rId29"/>
    <p:sldId id="1569" r:id="rId30"/>
    <p:sldId id="1570" r:id="rId31"/>
    <p:sldId id="1571" r:id="rId32"/>
    <p:sldId id="1572" r:id="rId33"/>
    <p:sldId id="1573" r:id="rId34"/>
    <p:sldId id="1574" r:id="rId35"/>
    <p:sldId id="1575" r:id="rId36"/>
    <p:sldId id="1576" r:id="rId37"/>
    <p:sldId id="1577" r:id="rId38"/>
    <p:sldId id="1578" r:id="rId39"/>
    <p:sldId id="1579"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5778" autoAdjust="0"/>
    <p:restoredTop sz="93519" autoAdjust="0"/>
  </p:normalViewPr>
  <p:slideViewPr>
    <p:cSldViewPr snapToGrid="0">
      <p:cViewPr varScale="1">
        <p:scale>
          <a:sx n="27" d="100"/>
          <a:sy n="27" d="100"/>
        </p:scale>
        <p:origin x="56" y="1812"/>
      </p:cViewPr>
      <p:guideLst/>
    </p:cSldViewPr>
  </p:slideViewPr>
  <p:outlineViewPr>
    <p:cViewPr>
      <p:scale>
        <a:sx n="33" d="100"/>
        <a:sy n="33" d="100"/>
      </p:scale>
      <p:origin x="0" y="-36848"/>
    </p:cViewPr>
  </p:outlineViewPr>
  <p:notesTextViewPr>
    <p:cViewPr>
      <p:scale>
        <a:sx n="1" d="1"/>
        <a:sy n="1" d="1"/>
      </p:scale>
      <p:origin x="0" y="0"/>
    </p:cViewPr>
  </p:notesTextViewPr>
  <p:sorterViewPr>
    <p:cViewPr varScale="1">
      <p:scale>
        <a:sx n="1" d="1"/>
        <a:sy n="1" d="1"/>
      </p:scale>
      <p:origin x="0" y="-514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9.svg"/><Relationship Id="rId1" Type="http://schemas.openxmlformats.org/officeDocument/2006/relationships/image" Target="../media/image17.png"/><Relationship Id="rId6" Type="http://schemas.openxmlformats.org/officeDocument/2006/relationships/image" Target="../media/image63.svg"/><Relationship Id="rId5" Type="http://schemas.openxmlformats.org/officeDocument/2006/relationships/image" Target="../media/image19.png"/><Relationship Id="rId4" Type="http://schemas.openxmlformats.org/officeDocument/2006/relationships/image" Target="../media/image6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9.svg"/><Relationship Id="rId1" Type="http://schemas.openxmlformats.org/officeDocument/2006/relationships/image" Target="../media/image17.png"/><Relationship Id="rId6" Type="http://schemas.openxmlformats.org/officeDocument/2006/relationships/image" Target="../media/image63.svg"/><Relationship Id="rId5" Type="http://schemas.openxmlformats.org/officeDocument/2006/relationships/image" Target="../media/image19.png"/><Relationship Id="rId4" Type="http://schemas.openxmlformats.org/officeDocument/2006/relationships/image" Target="../media/image6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5196775A-A46A-4FC6-9C09-6CFAE05F513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C08D5DD-5198-4731-A21D-3AC272675F3E}">
      <dgm:prSet/>
      <dgm:spPr/>
      <dgm:t>
        <a:bodyPr/>
        <a:lstStyle/>
        <a:p>
          <a:r>
            <a:rPr lang="en-US"/>
            <a:t>Leaders from different worksites connect through structures</a:t>
          </a:r>
        </a:p>
      </dgm:t>
    </dgm:pt>
    <dgm:pt modelId="{BA614D6E-238E-42E5-B0F8-F59F0EB1A712}" type="parTrans" cxnId="{18303482-84C3-4686-B025-E4E16BE64687}">
      <dgm:prSet/>
      <dgm:spPr/>
      <dgm:t>
        <a:bodyPr/>
        <a:lstStyle/>
        <a:p>
          <a:endParaRPr lang="en-US"/>
        </a:p>
      </dgm:t>
    </dgm:pt>
    <dgm:pt modelId="{B9C185F5-F3D2-4F75-A819-CAA89E065AF2}" type="sibTrans" cxnId="{18303482-84C3-4686-B025-E4E16BE64687}">
      <dgm:prSet/>
      <dgm:spPr/>
      <dgm:t>
        <a:bodyPr/>
        <a:lstStyle/>
        <a:p>
          <a:endParaRPr lang="en-US"/>
        </a:p>
      </dgm:t>
    </dgm:pt>
    <dgm:pt modelId="{8EFA13F8-41E4-4797-B44A-912AF783CD7F}">
      <dgm:prSet/>
      <dgm:spPr/>
      <dgm:t>
        <a:bodyPr/>
        <a:lstStyle/>
        <a:p>
          <a:r>
            <a:rPr lang="en-US"/>
            <a:t>We create (or re-create) structures so that we can connect leaders in pursuit of important shared agendas</a:t>
          </a:r>
        </a:p>
      </dgm:t>
    </dgm:pt>
    <dgm:pt modelId="{64B0E246-3D68-4E51-AF46-560D3675686F}" type="parTrans" cxnId="{A36586BF-BEA2-4C64-B27C-F30ACA7D287B}">
      <dgm:prSet/>
      <dgm:spPr/>
      <dgm:t>
        <a:bodyPr/>
        <a:lstStyle/>
        <a:p>
          <a:endParaRPr lang="en-US"/>
        </a:p>
      </dgm:t>
    </dgm:pt>
    <dgm:pt modelId="{DFCE282D-F5D2-4AB6-918C-1F865F5D25E2}" type="sibTrans" cxnId="{A36586BF-BEA2-4C64-B27C-F30ACA7D287B}">
      <dgm:prSet/>
      <dgm:spPr/>
      <dgm:t>
        <a:bodyPr/>
        <a:lstStyle/>
        <a:p>
          <a:endParaRPr lang="en-US"/>
        </a:p>
      </dgm:t>
    </dgm:pt>
    <dgm:pt modelId="{50D1EA31-D050-4FE9-BC47-E027849BBDE0}">
      <dgm:prSet/>
      <dgm:spPr/>
      <dgm:t>
        <a:bodyPr/>
        <a:lstStyle/>
        <a:p>
          <a:r>
            <a:rPr lang="en-US"/>
            <a:t>Also a way to invite leaders into the union. They could see their agenda being realized through the union. </a:t>
          </a:r>
        </a:p>
      </dgm:t>
    </dgm:pt>
    <dgm:pt modelId="{D5FF6FE7-896C-4F35-8410-0F4A73CECF7C}" type="parTrans" cxnId="{E2321140-4CE6-443D-8C36-F8CFE03D3716}">
      <dgm:prSet/>
      <dgm:spPr/>
      <dgm:t>
        <a:bodyPr/>
        <a:lstStyle/>
        <a:p>
          <a:endParaRPr lang="en-US"/>
        </a:p>
      </dgm:t>
    </dgm:pt>
    <dgm:pt modelId="{B06495A0-FA5E-4A30-9AC0-6AF53DD7DBE9}" type="sibTrans" cxnId="{E2321140-4CE6-443D-8C36-F8CFE03D3716}">
      <dgm:prSet/>
      <dgm:spPr/>
      <dgm:t>
        <a:bodyPr/>
        <a:lstStyle/>
        <a:p>
          <a:endParaRPr lang="en-US"/>
        </a:p>
      </dgm:t>
    </dgm:pt>
    <dgm:pt modelId="{64CCA313-6DD6-4C9A-8BDC-C414478A9D0F}" type="pres">
      <dgm:prSet presAssocID="{5196775A-A46A-4FC6-9C09-6CFAE05F513C}" presName="root" presStyleCnt="0">
        <dgm:presLayoutVars>
          <dgm:dir/>
          <dgm:resizeHandles val="exact"/>
        </dgm:presLayoutVars>
      </dgm:prSet>
      <dgm:spPr/>
      <dgm:t>
        <a:bodyPr/>
        <a:lstStyle/>
        <a:p>
          <a:endParaRPr lang="en-US"/>
        </a:p>
      </dgm:t>
    </dgm:pt>
    <dgm:pt modelId="{ECD6A281-3D5F-4CF3-81F7-5EE42BC02821}" type="pres">
      <dgm:prSet presAssocID="{6C08D5DD-5198-4731-A21D-3AC272675F3E}" presName="compNode" presStyleCnt="0"/>
      <dgm:spPr/>
    </dgm:pt>
    <dgm:pt modelId="{16856A01-43CE-46A5-8889-4E04369F38F2}" type="pres">
      <dgm:prSet presAssocID="{6C08D5DD-5198-4731-A21D-3AC272675F3E}" presName="bgRect" presStyleLbl="bgShp" presStyleIdx="0" presStyleCnt="3"/>
      <dgm:spPr/>
    </dgm:pt>
    <dgm:pt modelId="{320F824F-13BF-4265-910C-BC9ADD2F802D}" type="pres">
      <dgm:prSet presAssocID="{6C08D5DD-5198-4731-A21D-3AC272675F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onnected"/>
        </a:ext>
      </dgm:extLst>
    </dgm:pt>
    <dgm:pt modelId="{E730706F-2F83-438D-9460-301021200B0B}" type="pres">
      <dgm:prSet presAssocID="{6C08D5DD-5198-4731-A21D-3AC272675F3E}" presName="spaceRect" presStyleCnt="0"/>
      <dgm:spPr/>
    </dgm:pt>
    <dgm:pt modelId="{9BE77C5A-A0F2-441A-B759-C3F0D512E4F0}" type="pres">
      <dgm:prSet presAssocID="{6C08D5DD-5198-4731-A21D-3AC272675F3E}" presName="parTx" presStyleLbl="revTx" presStyleIdx="0" presStyleCnt="3">
        <dgm:presLayoutVars>
          <dgm:chMax val="0"/>
          <dgm:chPref val="0"/>
        </dgm:presLayoutVars>
      </dgm:prSet>
      <dgm:spPr/>
      <dgm:t>
        <a:bodyPr/>
        <a:lstStyle/>
        <a:p>
          <a:endParaRPr lang="en-US"/>
        </a:p>
      </dgm:t>
    </dgm:pt>
    <dgm:pt modelId="{500ACD8A-BF5D-452C-A1AC-1D810F70517E}" type="pres">
      <dgm:prSet presAssocID="{B9C185F5-F3D2-4F75-A819-CAA89E065AF2}" presName="sibTrans" presStyleCnt="0"/>
      <dgm:spPr/>
    </dgm:pt>
    <dgm:pt modelId="{9E7392F6-19BF-4CB1-AA80-373C232AD87C}" type="pres">
      <dgm:prSet presAssocID="{8EFA13F8-41E4-4797-B44A-912AF783CD7F}" presName="compNode" presStyleCnt="0"/>
      <dgm:spPr/>
    </dgm:pt>
    <dgm:pt modelId="{BE72DA90-8646-4346-A56B-2D51CC5DB785}" type="pres">
      <dgm:prSet presAssocID="{8EFA13F8-41E4-4797-B44A-912AF783CD7F}" presName="bgRect" presStyleLbl="bgShp" presStyleIdx="1" presStyleCnt="3"/>
      <dgm:spPr/>
    </dgm:pt>
    <dgm:pt modelId="{70DD5F5F-CEAA-4027-B5B3-6AA414B23206}" type="pres">
      <dgm:prSet presAssocID="{8EFA13F8-41E4-4797-B44A-912AF783CD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onnections"/>
        </a:ext>
      </dgm:extLst>
    </dgm:pt>
    <dgm:pt modelId="{9416662D-323F-49C0-838B-829CB3DCABA5}" type="pres">
      <dgm:prSet presAssocID="{8EFA13F8-41E4-4797-B44A-912AF783CD7F}" presName="spaceRect" presStyleCnt="0"/>
      <dgm:spPr/>
    </dgm:pt>
    <dgm:pt modelId="{D60F9426-989B-4B1B-A4FF-2C1DD8556C2C}" type="pres">
      <dgm:prSet presAssocID="{8EFA13F8-41E4-4797-B44A-912AF783CD7F}" presName="parTx" presStyleLbl="revTx" presStyleIdx="1" presStyleCnt="3">
        <dgm:presLayoutVars>
          <dgm:chMax val="0"/>
          <dgm:chPref val="0"/>
        </dgm:presLayoutVars>
      </dgm:prSet>
      <dgm:spPr/>
      <dgm:t>
        <a:bodyPr/>
        <a:lstStyle/>
        <a:p>
          <a:endParaRPr lang="en-US"/>
        </a:p>
      </dgm:t>
    </dgm:pt>
    <dgm:pt modelId="{E28C0704-050D-42DD-A31F-9B6CB896CD0F}" type="pres">
      <dgm:prSet presAssocID="{DFCE282D-F5D2-4AB6-918C-1F865F5D25E2}" presName="sibTrans" presStyleCnt="0"/>
      <dgm:spPr/>
    </dgm:pt>
    <dgm:pt modelId="{782BEA62-9B68-422C-8EDE-6DCFDD58D395}" type="pres">
      <dgm:prSet presAssocID="{50D1EA31-D050-4FE9-BC47-E027849BBDE0}" presName="compNode" presStyleCnt="0"/>
      <dgm:spPr/>
    </dgm:pt>
    <dgm:pt modelId="{C69E6C5A-E1B7-427B-A6EE-EE4246BCE9BF}" type="pres">
      <dgm:prSet presAssocID="{50D1EA31-D050-4FE9-BC47-E027849BBDE0}" presName="bgRect" presStyleLbl="bgShp" presStyleIdx="2" presStyleCnt="3"/>
      <dgm:spPr/>
    </dgm:pt>
    <dgm:pt modelId="{419E08A2-13AC-4C19-95B3-40284FDBB3EF}" type="pres">
      <dgm:prSet presAssocID="{50D1EA31-D050-4FE9-BC47-E027849BBD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5771DD9C-F69F-41B8-B3CF-9CA01B0EF791}" type="pres">
      <dgm:prSet presAssocID="{50D1EA31-D050-4FE9-BC47-E027849BBDE0}" presName="spaceRect" presStyleCnt="0"/>
      <dgm:spPr/>
    </dgm:pt>
    <dgm:pt modelId="{B4E95748-3842-4172-AA09-9F3EBCF2B23D}" type="pres">
      <dgm:prSet presAssocID="{50D1EA31-D050-4FE9-BC47-E027849BBDE0}" presName="parTx" presStyleLbl="revTx" presStyleIdx="2" presStyleCnt="3">
        <dgm:presLayoutVars>
          <dgm:chMax val="0"/>
          <dgm:chPref val="0"/>
        </dgm:presLayoutVars>
      </dgm:prSet>
      <dgm:spPr/>
      <dgm:t>
        <a:bodyPr/>
        <a:lstStyle/>
        <a:p>
          <a:endParaRPr lang="en-US"/>
        </a:p>
      </dgm:t>
    </dgm:pt>
  </dgm:ptLst>
  <dgm:cxnLst>
    <dgm:cxn modelId="{A36586BF-BEA2-4C64-B27C-F30ACA7D287B}" srcId="{5196775A-A46A-4FC6-9C09-6CFAE05F513C}" destId="{8EFA13F8-41E4-4797-B44A-912AF783CD7F}" srcOrd="1" destOrd="0" parTransId="{64B0E246-3D68-4E51-AF46-560D3675686F}" sibTransId="{DFCE282D-F5D2-4AB6-918C-1F865F5D25E2}"/>
    <dgm:cxn modelId="{41234EF8-07AC-4F58-BD54-EB58C19E660E}" type="presOf" srcId="{6C08D5DD-5198-4731-A21D-3AC272675F3E}" destId="{9BE77C5A-A0F2-441A-B759-C3F0D512E4F0}" srcOrd="0" destOrd="0" presId="urn:microsoft.com/office/officeart/2018/2/layout/IconVerticalSolidList"/>
    <dgm:cxn modelId="{E2321140-4CE6-443D-8C36-F8CFE03D3716}" srcId="{5196775A-A46A-4FC6-9C09-6CFAE05F513C}" destId="{50D1EA31-D050-4FE9-BC47-E027849BBDE0}" srcOrd="2" destOrd="0" parTransId="{D5FF6FE7-896C-4F35-8410-0F4A73CECF7C}" sibTransId="{B06495A0-FA5E-4A30-9AC0-6AF53DD7DBE9}"/>
    <dgm:cxn modelId="{A5A94CA8-5F61-41AB-870F-57235CC7B87C}" type="presOf" srcId="{8EFA13F8-41E4-4797-B44A-912AF783CD7F}" destId="{D60F9426-989B-4B1B-A4FF-2C1DD8556C2C}" srcOrd="0" destOrd="0" presId="urn:microsoft.com/office/officeart/2018/2/layout/IconVerticalSolidList"/>
    <dgm:cxn modelId="{18303482-84C3-4686-B025-E4E16BE64687}" srcId="{5196775A-A46A-4FC6-9C09-6CFAE05F513C}" destId="{6C08D5DD-5198-4731-A21D-3AC272675F3E}" srcOrd="0" destOrd="0" parTransId="{BA614D6E-238E-42E5-B0F8-F59F0EB1A712}" sibTransId="{B9C185F5-F3D2-4F75-A819-CAA89E065AF2}"/>
    <dgm:cxn modelId="{7A125BFC-1D1F-48AD-B8DD-36ED11211386}" type="presOf" srcId="{5196775A-A46A-4FC6-9C09-6CFAE05F513C}" destId="{64CCA313-6DD6-4C9A-8BDC-C414478A9D0F}" srcOrd="0" destOrd="0" presId="urn:microsoft.com/office/officeart/2018/2/layout/IconVerticalSolidList"/>
    <dgm:cxn modelId="{0E42ECAF-FEEE-4CE5-9944-10758C0E37C8}" type="presOf" srcId="{50D1EA31-D050-4FE9-BC47-E027849BBDE0}" destId="{B4E95748-3842-4172-AA09-9F3EBCF2B23D}" srcOrd="0" destOrd="0" presId="urn:microsoft.com/office/officeart/2018/2/layout/IconVerticalSolidList"/>
    <dgm:cxn modelId="{93211D7F-F889-4F73-BC50-E53614CA8BBC}" type="presParOf" srcId="{64CCA313-6DD6-4C9A-8BDC-C414478A9D0F}" destId="{ECD6A281-3D5F-4CF3-81F7-5EE42BC02821}" srcOrd="0" destOrd="0" presId="urn:microsoft.com/office/officeart/2018/2/layout/IconVerticalSolidList"/>
    <dgm:cxn modelId="{B1BA2A21-6E2F-4E76-A7F3-A9A8CB40D32E}" type="presParOf" srcId="{ECD6A281-3D5F-4CF3-81F7-5EE42BC02821}" destId="{16856A01-43CE-46A5-8889-4E04369F38F2}" srcOrd="0" destOrd="0" presId="urn:microsoft.com/office/officeart/2018/2/layout/IconVerticalSolidList"/>
    <dgm:cxn modelId="{F6DC94C7-72FC-4F91-B49E-A319AB590A31}" type="presParOf" srcId="{ECD6A281-3D5F-4CF3-81F7-5EE42BC02821}" destId="{320F824F-13BF-4265-910C-BC9ADD2F802D}" srcOrd="1" destOrd="0" presId="urn:microsoft.com/office/officeart/2018/2/layout/IconVerticalSolidList"/>
    <dgm:cxn modelId="{00CF8830-7D81-4602-99B7-C31AAF3FE1A7}" type="presParOf" srcId="{ECD6A281-3D5F-4CF3-81F7-5EE42BC02821}" destId="{E730706F-2F83-438D-9460-301021200B0B}" srcOrd="2" destOrd="0" presId="urn:microsoft.com/office/officeart/2018/2/layout/IconVerticalSolidList"/>
    <dgm:cxn modelId="{1177D060-ADD2-4839-AEE4-24B70E44FE94}" type="presParOf" srcId="{ECD6A281-3D5F-4CF3-81F7-5EE42BC02821}" destId="{9BE77C5A-A0F2-441A-B759-C3F0D512E4F0}" srcOrd="3" destOrd="0" presId="urn:microsoft.com/office/officeart/2018/2/layout/IconVerticalSolidList"/>
    <dgm:cxn modelId="{81134FC1-0245-4AEC-A822-2A4636712C44}" type="presParOf" srcId="{64CCA313-6DD6-4C9A-8BDC-C414478A9D0F}" destId="{500ACD8A-BF5D-452C-A1AC-1D810F70517E}" srcOrd="1" destOrd="0" presId="urn:microsoft.com/office/officeart/2018/2/layout/IconVerticalSolidList"/>
    <dgm:cxn modelId="{2D363B70-37CF-4F3B-9143-457E4B575B12}" type="presParOf" srcId="{64CCA313-6DD6-4C9A-8BDC-C414478A9D0F}" destId="{9E7392F6-19BF-4CB1-AA80-373C232AD87C}" srcOrd="2" destOrd="0" presId="urn:microsoft.com/office/officeart/2018/2/layout/IconVerticalSolidList"/>
    <dgm:cxn modelId="{968A3531-8836-4929-97EC-44572BC97A8C}" type="presParOf" srcId="{9E7392F6-19BF-4CB1-AA80-373C232AD87C}" destId="{BE72DA90-8646-4346-A56B-2D51CC5DB785}" srcOrd="0" destOrd="0" presId="urn:microsoft.com/office/officeart/2018/2/layout/IconVerticalSolidList"/>
    <dgm:cxn modelId="{63F2B946-71C7-40D9-8952-470F79ECE31A}" type="presParOf" srcId="{9E7392F6-19BF-4CB1-AA80-373C232AD87C}" destId="{70DD5F5F-CEAA-4027-B5B3-6AA414B23206}" srcOrd="1" destOrd="0" presId="urn:microsoft.com/office/officeart/2018/2/layout/IconVerticalSolidList"/>
    <dgm:cxn modelId="{A882AC62-C963-4A09-98BB-2FFB002DAB79}" type="presParOf" srcId="{9E7392F6-19BF-4CB1-AA80-373C232AD87C}" destId="{9416662D-323F-49C0-838B-829CB3DCABA5}" srcOrd="2" destOrd="0" presId="urn:microsoft.com/office/officeart/2018/2/layout/IconVerticalSolidList"/>
    <dgm:cxn modelId="{1FE4BCE9-85E5-4A8D-854A-FF04F352B817}" type="presParOf" srcId="{9E7392F6-19BF-4CB1-AA80-373C232AD87C}" destId="{D60F9426-989B-4B1B-A4FF-2C1DD8556C2C}" srcOrd="3" destOrd="0" presId="urn:microsoft.com/office/officeart/2018/2/layout/IconVerticalSolidList"/>
    <dgm:cxn modelId="{208929D8-60A9-4301-ACAC-F30EDF13DFE8}" type="presParOf" srcId="{64CCA313-6DD6-4C9A-8BDC-C414478A9D0F}" destId="{E28C0704-050D-42DD-A31F-9B6CB896CD0F}" srcOrd="3" destOrd="0" presId="urn:microsoft.com/office/officeart/2018/2/layout/IconVerticalSolidList"/>
    <dgm:cxn modelId="{2F713C8E-4E2D-4228-8E5F-326CDFD0813B}" type="presParOf" srcId="{64CCA313-6DD6-4C9A-8BDC-C414478A9D0F}" destId="{782BEA62-9B68-422C-8EDE-6DCFDD58D395}" srcOrd="4" destOrd="0" presId="urn:microsoft.com/office/officeart/2018/2/layout/IconVerticalSolidList"/>
    <dgm:cxn modelId="{6EBAF00F-464F-4620-BD1E-FBC43CC86C52}" type="presParOf" srcId="{782BEA62-9B68-422C-8EDE-6DCFDD58D395}" destId="{C69E6C5A-E1B7-427B-A6EE-EE4246BCE9BF}" srcOrd="0" destOrd="0" presId="urn:microsoft.com/office/officeart/2018/2/layout/IconVerticalSolidList"/>
    <dgm:cxn modelId="{0386AFF6-09AD-4EF3-95CE-95D49BE6BF10}" type="presParOf" srcId="{782BEA62-9B68-422C-8EDE-6DCFDD58D395}" destId="{419E08A2-13AC-4C19-95B3-40284FDBB3EF}" srcOrd="1" destOrd="0" presId="urn:microsoft.com/office/officeart/2018/2/layout/IconVerticalSolidList"/>
    <dgm:cxn modelId="{D4803077-3DF2-48CC-A562-8057CA79F6D1}" type="presParOf" srcId="{782BEA62-9B68-422C-8EDE-6DCFDD58D395}" destId="{5771DD9C-F69F-41B8-B3CF-9CA01B0EF791}" srcOrd="2" destOrd="0" presId="urn:microsoft.com/office/officeart/2018/2/layout/IconVerticalSolidList"/>
    <dgm:cxn modelId="{08490AE7-0E00-44E3-9C4F-0CBA5E41F8AA}" type="presParOf" srcId="{782BEA62-9B68-422C-8EDE-6DCFDD58D395}" destId="{B4E95748-3842-4172-AA09-9F3EBCF2B23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56A01-43CE-46A5-8889-4E04369F38F2}">
      <dsp:nvSpPr>
        <dsp:cNvPr id="0" name=""/>
        <dsp:cNvSpPr/>
      </dsp:nvSpPr>
      <dsp:spPr>
        <a:xfrm>
          <a:off x="0" y="682"/>
          <a:ext cx="6000277" cy="15965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0F824F-13BF-4265-910C-BC9ADD2F802D}">
      <dsp:nvSpPr>
        <dsp:cNvPr id="0" name=""/>
        <dsp:cNvSpPr/>
      </dsp:nvSpPr>
      <dsp:spPr>
        <a:xfrm>
          <a:off x="482968" y="359915"/>
          <a:ext cx="878125" cy="87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E77C5A-A0F2-441A-B759-C3F0D512E4F0}">
      <dsp:nvSpPr>
        <dsp:cNvPr id="0" name=""/>
        <dsp:cNvSpPr/>
      </dsp:nvSpPr>
      <dsp:spPr>
        <a:xfrm>
          <a:off x="1844062" y="682"/>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Leaders from different worksites connect through structures</a:t>
          </a:r>
        </a:p>
      </dsp:txBody>
      <dsp:txXfrm>
        <a:off x="1844062" y="682"/>
        <a:ext cx="4156214" cy="1596590"/>
      </dsp:txXfrm>
    </dsp:sp>
    <dsp:sp modelId="{BE72DA90-8646-4346-A56B-2D51CC5DB785}">
      <dsp:nvSpPr>
        <dsp:cNvPr id="0" name=""/>
        <dsp:cNvSpPr/>
      </dsp:nvSpPr>
      <dsp:spPr>
        <a:xfrm>
          <a:off x="0" y="1996421"/>
          <a:ext cx="6000277" cy="15965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D5F5F-CEAA-4027-B5B3-6AA414B23206}">
      <dsp:nvSpPr>
        <dsp:cNvPr id="0" name=""/>
        <dsp:cNvSpPr/>
      </dsp:nvSpPr>
      <dsp:spPr>
        <a:xfrm>
          <a:off x="482968" y="2355653"/>
          <a:ext cx="878125" cy="87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0F9426-989B-4B1B-A4FF-2C1DD8556C2C}">
      <dsp:nvSpPr>
        <dsp:cNvPr id="0" name=""/>
        <dsp:cNvSpPr/>
      </dsp:nvSpPr>
      <dsp:spPr>
        <a:xfrm>
          <a:off x="1844062" y="1996421"/>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We create (or re-create) structures so that we can connect leaders in pursuit of important shared agendas</a:t>
          </a:r>
        </a:p>
      </dsp:txBody>
      <dsp:txXfrm>
        <a:off x="1844062" y="1996421"/>
        <a:ext cx="4156214" cy="1596590"/>
      </dsp:txXfrm>
    </dsp:sp>
    <dsp:sp modelId="{C69E6C5A-E1B7-427B-A6EE-EE4246BCE9BF}">
      <dsp:nvSpPr>
        <dsp:cNvPr id="0" name=""/>
        <dsp:cNvSpPr/>
      </dsp:nvSpPr>
      <dsp:spPr>
        <a:xfrm>
          <a:off x="0" y="3992159"/>
          <a:ext cx="6000277" cy="15965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E08A2-13AC-4C19-95B3-40284FDBB3EF}">
      <dsp:nvSpPr>
        <dsp:cNvPr id="0" name=""/>
        <dsp:cNvSpPr/>
      </dsp:nvSpPr>
      <dsp:spPr>
        <a:xfrm>
          <a:off x="482968" y="4351392"/>
          <a:ext cx="878125" cy="87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E95748-3842-4172-AA09-9F3EBCF2B23D}">
      <dsp:nvSpPr>
        <dsp:cNvPr id="0" name=""/>
        <dsp:cNvSpPr/>
      </dsp:nvSpPr>
      <dsp:spPr>
        <a:xfrm>
          <a:off x="1844062" y="3992159"/>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Also a way to invite leaders into the union. They could see their agenda being realized through the union. </a:t>
          </a:r>
        </a:p>
      </dsp:txBody>
      <dsp:txXfrm>
        <a:off x="1844062" y="3992159"/>
        <a:ext cx="4156214" cy="15965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177B1-582D-48D9-93DD-44A5CAE750B2}" type="datetimeFigureOut">
              <a:rPr lang="en-US" smtClean="0"/>
              <a:t>11/27/2020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9DA763-8D56-48F7-A1A9-3B4AE30C1F04}" type="slidenum">
              <a:rPr lang="en-US" smtClean="0"/>
              <a:t>‹#›</a:t>
            </a:fld>
            <a:endParaRPr lang="en-US"/>
          </a:p>
        </p:txBody>
      </p:sp>
    </p:spTree>
    <p:extLst>
      <p:ext uri="{BB962C8B-B14F-4D97-AF65-F5344CB8AC3E}">
        <p14:creationId xmlns:p14="http://schemas.microsoft.com/office/powerpoint/2010/main" val="275789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9362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0857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3</a:t>
            </a:fld>
            <a:endParaRPr lang="en-US" dirty="0"/>
          </a:p>
        </p:txBody>
      </p:sp>
    </p:spTree>
    <p:extLst>
      <p:ext uri="{BB962C8B-B14F-4D97-AF65-F5344CB8AC3E}">
        <p14:creationId xmlns:p14="http://schemas.microsoft.com/office/powerpoint/2010/main" val="3779378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5445BC7F-458E-45F7-A6B4-7C108DDEA11B}" type="slidenum">
              <a:rPr lang="en-US" smtClean="0"/>
              <a:t>9</a:t>
            </a:fld>
            <a:endParaRPr lang="en-US"/>
          </a:p>
        </p:txBody>
      </p:sp>
    </p:spTree>
    <p:extLst>
      <p:ext uri="{BB962C8B-B14F-4D97-AF65-F5344CB8AC3E}">
        <p14:creationId xmlns:p14="http://schemas.microsoft.com/office/powerpoint/2010/main" val="155513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13</a:t>
            </a:fld>
            <a:endParaRPr lang="en-US"/>
          </a:p>
        </p:txBody>
      </p:sp>
    </p:spTree>
    <p:extLst>
      <p:ext uri="{BB962C8B-B14F-4D97-AF65-F5344CB8AC3E}">
        <p14:creationId xmlns:p14="http://schemas.microsoft.com/office/powerpoint/2010/main" val="29267977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15</a:t>
            </a:fld>
            <a:endParaRPr lang="en-US"/>
          </a:p>
        </p:txBody>
      </p:sp>
    </p:spTree>
    <p:extLst>
      <p:ext uri="{BB962C8B-B14F-4D97-AF65-F5344CB8AC3E}">
        <p14:creationId xmlns:p14="http://schemas.microsoft.com/office/powerpoint/2010/main" val="2612280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Placeholder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2889357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20</a:t>
            </a:fld>
            <a:endParaRPr lang="en-US"/>
          </a:p>
        </p:txBody>
      </p:sp>
    </p:spTree>
    <p:extLst>
      <p:ext uri="{BB962C8B-B14F-4D97-AF65-F5344CB8AC3E}">
        <p14:creationId xmlns:p14="http://schemas.microsoft.com/office/powerpoint/2010/main" val="2062404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21</a:t>
            </a:fld>
            <a:endParaRPr lang="en-US"/>
          </a:p>
        </p:txBody>
      </p:sp>
    </p:spTree>
    <p:extLst>
      <p:ext uri="{BB962C8B-B14F-4D97-AF65-F5344CB8AC3E}">
        <p14:creationId xmlns:p14="http://schemas.microsoft.com/office/powerpoint/2010/main" val="7531541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Placeholder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4228183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36</a:t>
            </a:fld>
            <a:endParaRPr lang="en-US" altLang="en-US">
              <a:solidFill>
                <a:srgbClr val="000000"/>
              </a:solidFill>
            </a:endParaRPr>
          </a:p>
        </p:txBody>
      </p:sp>
    </p:spTree>
    <p:extLst>
      <p:ext uri="{BB962C8B-B14F-4D97-AF65-F5344CB8AC3E}">
        <p14:creationId xmlns:p14="http://schemas.microsoft.com/office/powerpoint/2010/main" val="25773750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1362671"/>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097280" y="49619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cxnSp>
        <p:nvCxnSpPr>
          <p:cNvPr id="9" name="Straight Connector 8"/>
          <p:cNvCxnSpPr/>
          <p:nvPr/>
        </p:nvCxnSpPr>
        <p:spPr>
          <a:xfrm>
            <a:off x="1280160" y="4954994"/>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descr="A close up of a sign&#10;&#10;Description generated with very high confidence">
            <a:extLst>
              <a:ext uri="{FF2B5EF4-FFF2-40B4-BE49-F238E27FC236}">
                <a16:creationId xmlns:a16="http://schemas.microsoft.com/office/drawing/2014/main" id="{D0AF1F66-4891-439C-B787-A823E5FDF3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0192" y="2556578"/>
            <a:ext cx="5551986" cy="2388798"/>
          </a:xfrm>
          <a:prstGeom prst="rect">
            <a:avLst/>
          </a:prstGeom>
        </p:spPr>
      </p:pic>
    </p:spTree>
    <p:extLst>
      <p:ext uri="{BB962C8B-B14F-4D97-AF65-F5344CB8AC3E}">
        <p14:creationId xmlns:p14="http://schemas.microsoft.com/office/powerpoint/2010/main" val="39677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1986" y="-361460"/>
            <a:ext cx="10058400" cy="1450757"/>
          </a:xfrm>
        </p:spPr>
        <p:txBody>
          <a:bodyPr/>
          <a:lstStyle/>
          <a:p>
            <a:r>
              <a:rPr lang="en-US"/>
              <a:t>Click to edit Master title style</a:t>
            </a:r>
            <a:endParaRPr lang="en-US" dirty="0"/>
          </a:p>
        </p:txBody>
      </p:sp>
      <p:sp>
        <p:nvSpPr>
          <p:cNvPr id="3" name="Content Placeholder 2"/>
          <p:cNvSpPr>
            <a:spLocks noGrp="1"/>
          </p:cNvSpPr>
          <p:nvPr>
            <p:ph idx="1"/>
          </p:nvPr>
        </p:nvSpPr>
        <p:spPr>
          <a:xfrm>
            <a:off x="1097280" y="1429789"/>
            <a:ext cx="10058400" cy="443930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4CA239C-7FE4-431A-B410-1A24B2CF232F}"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
        <p:nvSpPr>
          <p:cNvPr id="11" name="Rectangle 10">
            <a:extLst>
              <a:ext uri="{FF2B5EF4-FFF2-40B4-BE49-F238E27FC236}">
                <a16:creationId xmlns:a16="http://schemas.microsoft.com/office/drawing/2014/main" id="{3BA6A50B-AD82-4A2C-ABE5-2C6F9CFA358E}"/>
              </a:ext>
            </a:extLst>
          </p:cNvPr>
          <p:cNvSpPr/>
          <p:nvPr userDrawn="1"/>
        </p:nvSpPr>
        <p:spPr>
          <a:xfrm>
            <a:off x="1047404" y="1646158"/>
            <a:ext cx="10246821" cy="154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3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667513"/>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CA239C-7FE4-431A-B410-1A24B2CF232F}"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531FAA20-7EC1-45A4-9227-F14316DBEB5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326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CA239C-7FE4-431A-B410-1A24B2CF232F}"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7D5BA1D2-581B-42D6-8537-FCA5A65FB4A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34775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CA239C-7FE4-431A-B410-1A24B2CF232F}" type="datetimeFigureOut">
              <a:rPr lang="en-US" smtClean="0"/>
              <a:t>11/27/2020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C2DB87AC-DDC4-462F-B267-6282246BBF9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247841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4083" y="153438"/>
            <a:ext cx="10058400" cy="145075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CA239C-7FE4-431A-B410-1A24B2CF232F}" type="datetimeFigureOut">
              <a:rPr lang="en-US" smtClean="0"/>
              <a:t>11/27/2020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95C9-CAC2-4332-B7B3-31CF6CA65E5D}" type="slidenum">
              <a:rPr lang="en-US" smtClean="0"/>
              <a:t>‹#›</a:t>
            </a:fld>
            <a:endParaRPr lang="en-US"/>
          </a:p>
        </p:txBody>
      </p:sp>
      <p:pic>
        <p:nvPicPr>
          <p:cNvPr id="6" name="Picture 5" descr="A close up of a sign&#10;&#10;Description generated with very high confidence">
            <a:extLst>
              <a:ext uri="{FF2B5EF4-FFF2-40B4-BE49-F238E27FC236}">
                <a16:creationId xmlns:a16="http://schemas.microsoft.com/office/drawing/2014/main" id="{6E5C5983-02E4-46E4-A09B-1C192AAA2F3F}"/>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
        <p:nvSpPr>
          <p:cNvPr id="7" name="Rectangle 6"/>
          <p:cNvSpPr/>
          <p:nvPr userDrawn="1"/>
        </p:nvSpPr>
        <p:spPr>
          <a:xfrm>
            <a:off x="941033" y="1604195"/>
            <a:ext cx="10449017" cy="34001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459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4CA239C-7FE4-431A-B410-1A24B2CF232F}" type="datetimeFigureOut">
              <a:rPr lang="en-US" smtClean="0"/>
              <a:t>11/27/2020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F81B4DE5-F108-44EB-921A-159B19F003E0}"/>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868786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4CA239C-7FE4-431A-B410-1A24B2CF232F}" type="datetimeFigureOut">
              <a:rPr lang="en-US" smtClean="0"/>
              <a:t>11/27/2020</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71E5BBD0-68A6-4C0A-AD71-30FFA0AFC66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512" y="256308"/>
            <a:ext cx="3200399" cy="1377002"/>
          </a:xfrm>
          <a:prstGeom prst="rect">
            <a:avLst/>
          </a:prstGeom>
        </p:spPr>
      </p:pic>
    </p:spTree>
    <p:extLst>
      <p:ext uri="{BB962C8B-B14F-4D97-AF65-F5344CB8AC3E}">
        <p14:creationId xmlns:p14="http://schemas.microsoft.com/office/powerpoint/2010/main" val="7255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4CA239C-7FE4-431A-B410-1A24B2CF232F}"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AAA71059-12B5-4AA1-AAB1-94413AB420F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67957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7" name="Picture 6" descr="A close up of a sign&#10;&#10;Description generated with very high confidence">
            <a:extLst>
              <a:ext uri="{FF2B5EF4-FFF2-40B4-BE49-F238E27FC236}">
                <a16:creationId xmlns:a16="http://schemas.microsoft.com/office/drawing/2014/main" id="{BE31AA32-31CE-46BF-BD54-0EDA3902416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490061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B8C13D19-9BD1-48E6-829D-F774A87F819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009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4CA239C-7FE4-431A-B410-1A24B2CF232F}" type="datetimeFigureOut">
              <a:rPr lang="en-US" smtClean="0"/>
              <a:t>11/27/2020</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66D95C9-CAC2-4332-B7B3-31CF6CA65E5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86095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theadvertiser.com/story/news/local/education/2018/01/09/vermilion-parish-teacher-removed-board-meeting-handcuffs/1016013001/" TargetMode="External"/><Relationship Id="rId2" Type="http://schemas.openxmlformats.org/officeDocument/2006/relationships/hyperlink" Target="http://kpel965.com/meet-vermilion-parish-superintendent-jerome-puyau/"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0.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6985622" y="786169"/>
            <a:ext cx="4653638" cy="4175752"/>
          </a:xfrm>
        </p:spPr>
        <p:txBody>
          <a:bodyPr>
            <a:normAutofit fontScale="90000"/>
          </a:bodyPr>
          <a:lstStyle/>
          <a:p>
            <a:r>
              <a:rPr lang="en-US" b="1" dirty="0"/>
              <a:t>Module 4 What are </a:t>
            </a:r>
            <a:r>
              <a:rPr lang="en-US" b="1" dirty="0" smtClean="0"/>
              <a:t>our People </a:t>
            </a:r>
            <a:r>
              <a:rPr lang="en-US" b="1" dirty="0"/>
              <a:t>willing to do? </a:t>
            </a:r>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18075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4195808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331603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1" name="Title 1"/>
          <p:cNvSpPr>
            <a:spLocks noGrp="1"/>
          </p:cNvSpPr>
          <p:nvPr>
            <p:ph type="title"/>
          </p:nvPr>
        </p:nvSpPr>
        <p:spPr/>
        <p:txBody>
          <a:bodyPr>
            <a:normAutofit/>
          </a:bodyPr>
          <a:lstStyle/>
          <a:p>
            <a:pPr eaLnBrk="1" hangingPunct="1"/>
            <a:r>
              <a:rPr lang="en-US" altLang="en-US" dirty="0"/>
              <a:t>Vocabulary Alert  ---</a:t>
            </a:r>
          </a:p>
        </p:txBody>
      </p:sp>
      <p:sp>
        <p:nvSpPr>
          <p:cNvPr id="414722" name="Content Placeholder 2"/>
          <p:cNvSpPr>
            <a:spLocks noGrp="1"/>
          </p:cNvSpPr>
          <p:nvPr>
            <p:ph idx="1"/>
          </p:nvPr>
        </p:nvSpPr>
        <p:spPr/>
        <p:txBody>
          <a:bodyPr/>
          <a:lstStyle/>
          <a:p>
            <a:pPr marL="0" indent="0">
              <a:buNone/>
            </a:pPr>
            <a:r>
              <a:rPr lang="en-US" altLang="en-US" sz="4000" b="1" dirty="0">
                <a:solidFill>
                  <a:srgbClr val="FF0000"/>
                </a:solidFill>
              </a:rPr>
              <a:t>Strategy</a:t>
            </a:r>
            <a:r>
              <a:rPr lang="en-US" altLang="en-US" sz="4000" dirty="0"/>
              <a:t> – The narrative or story that drives commitment to the plan - campaign. (why)</a:t>
            </a:r>
          </a:p>
          <a:p>
            <a:pPr marL="0" indent="0">
              <a:buNone/>
            </a:pPr>
            <a:r>
              <a:rPr lang="en-US" altLang="en-US" sz="4000" b="1" dirty="0">
                <a:solidFill>
                  <a:srgbClr val="FF0000"/>
                </a:solidFill>
              </a:rPr>
              <a:t>Campaign</a:t>
            </a:r>
            <a:r>
              <a:rPr lang="en-US" altLang="en-US" sz="4000" dirty="0"/>
              <a:t> – The theory and plan to achieve the goal, change or win you are seeking. (what)</a:t>
            </a:r>
          </a:p>
          <a:p>
            <a:pPr marL="0" indent="0">
              <a:buNone/>
            </a:pPr>
            <a:r>
              <a:rPr lang="en-US" altLang="en-US" sz="4000" b="1" dirty="0">
                <a:solidFill>
                  <a:srgbClr val="FF0000"/>
                </a:solidFill>
              </a:rPr>
              <a:t>Tactics</a:t>
            </a:r>
            <a:r>
              <a:rPr lang="en-US" altLang="en-US" sz="4000" dirty="0">
                <a:solidFill>
                  <a:srgbClr val="FF0000"/>
                </a:solidFill>
              </a:rPr>
              <a:t> </a:t>
            </a:r>
            <a:r>
              <a:rPr lang="en-US" altLang="en-US" sz="4000" dirty="0"/>
              <a:t>–</a:t>
            </a:r>
            <a:r>
              <a:rPr lang="en-US" altLang="en-US" sz="4000" dirty="0">
                <a:solidFill>
                  <a:srgbClr val="FF0000"/>
                </a:solidFill>
              </a:rPr>
              <a:t> </a:t>
            </a:r>
            <a:r>
              <a:rPr lang="en-US" altLang="en-US" sz="4000" dirty="0"/>
              <a:t>Calculated actions that make concrete and measurable progress towards the goal, change or win you are seeking. (how)</a:t>
            </a:r>
          </a:p>
          <a:p>
            <a:pPr marL="0" indent="0">
              <a:buNone/>
            </a:pPr>
            <a:endParaRPr lang="en-US" altLang="en-US" dirty="0"/>
          </a:p>
          <a:p>
            <a:pPr marL="0" indent="0">
              <a:buNone/>
            </a:pPr>
            <a:endParaRPr lang="en-US" altLang="en-US" dirty="0"/>
          </a:p>
          <a:p>
            <a:pPr marL="0" indent="0">
              <a:buNone/>
            </a:pPr>
            <a:endParaRPr lang="en-US" altLang="en-US" dirty="0"/>
          </a:p>
        </p:txBody>
      </p:sp>
    </p:spTree>
    <p:extLst>
      <p:ext uri="{BB962C8B-B14F-4D97-AF65-F5344CB8AC3E}">
        <p14:creationId xmlns:p14="http://schemas.microsoft.com/office/powerpoint/2010/main" val="2982545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4D72A-C5A8-4FDB-B917-A0A4363B21E0}"/>
              </a:ext>
            </a:extLst>
          </p:cNvPr>
          <p:cNvSpPr>
            <a:spLocks noGrp="1"/>
          </p:cNvSpPr>
          <p:nvPr>
            <p:ph type="title"/>
          </p:nvPr>
        </p:nvSpPr>
        <p:spPr/>
        <p:txBody>
          <a:bodyPr>
            <a:normAutofit/>
          </a:bodyPr>
          <a:lstStyle/>
          <a:p>
            <a:r>
              <a:rPr lang="en-US" dirty="0" smtClean="0"/>
              <a:t>A little visit to Louisiana…</a:t>
            </a:r>
            <a:endParaRPr lang="en-US" dirty="0"/>
          </a:p>
        </p:txBody>
      </p:sp>
      <p:pic>
        <p:nvPicPr>
          <p:cNvPr id="1026" name="Picture 2" descr="Image result for vermilion parish school board facts">
            <a:extLst>
              <a:ext uri="{FF2B5EF4-FFF2-40B4-BE49-F238E27FC236}">
                <a16:creationId xmlns:a16="http://schemas.microsoft.com/office/drawing/2014/main" id="{66122ABA-06F6-47F5-90B3-C0EB217293C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55273" y="1396248"/>
            <a:ext cx="6975764" cy="4503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163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7518F-66CD-4C9C-8533-C2B14CAA9C6F}"/>
              </a:ext>
            </a:extLst>
          </p:cNvPr>
          <p:cNvSpPr>
            <a:spLocks noGrp="1"/>
          </p:cNvSpPr>
          <p:nvPr>
            <p:ph type="title"/>
          </p:nvPr>
        </p:nvSpPr>
        <p:spPr/>
        <p:txBody>
          <a:bodyPr>
            <a:normAutofit/>
          </a:bodyPr>
          <a:lstStyle/>
          <a:p>
            <a:r>
              <a:rPr lang="en-US" dirty="0"/>
              <a:t>A Quick Case Study – The World As It IS</a:t>
            </a:r>
          </a:p>
        </p:txBody>
      </p:sp>
      <p:sp>
        <p:nvSpPr>
          <p:cNvPr id="3" name="Content Placeholder 2">
            <a:extLst>
              <a:ext uri="{FF2B5EF4-FFF2-40B4-BE49-F238E27FC236}">
                <a16:creationId xmlns:a16="http://schemas.microsoft.com/office/drawing/2014/main" id="{361E845D-114A-449A-823C-B87754D89096}"/>
              </a:ext>
            </a:extLst>
          </p:cNvPr>
          <p:cNvSpPr>
            <a:spLocks noGrp="1"/>
          </p:cNvSpPr>
          <p:nvPr>
            <p:ph idx="1"/>
          </p:nvPr>
        </p:nvSpPr>
        <p:spPr>
          <a:xfrm>
            <a:off x="318051" y="1089297"/>
            <a:ext cx="11084239" cy="5181600"/>
          </a:xfrm>
        </p:spPr>
        <p:txBody>
          <a:bodyPr>
            <a:normAutofit/>
          </a:bodyPr>
          <a:lstStyle/>
          <a:p>
            <a:r>
              <a:rPr lang="en-US" dirty="0"/>
              <a:t>Vermilion Parish School Board</a:t>
            </a:r>
          </a:p>
          <a:p>
            <a:r>
              <a:rPr lang="en-US" dirty="0"/>
              <a:t>18 Schools in the District – 4 are rated “F”</a:t>
            </a:r>
          </a:p>
          <a:p>
            <a:r>
              <a:rPr lang="en-US" dirty="0"/>
              <a:t>One of only 4 Parishes that has a Collective Bargaining Agreement – no raises for the past 10 years</a:t>
            </a:r>
          </a:p>
          <a:p>
            <a:r>
              <a:rPr lang="en-US" dirty="0"/>
              <a:t>Relatively engaged local – 3 Big Problems:  Too much testing, discipline plan does not work,  we </a:t>
            </a:r>
            <a:r>
              <a:rPr lang="en-US" dirty="0" smtClean="0"/>
              <a:t>hate our superintendent and  school board – and we can’t make a </a:t>
            </a:r>
            <a:r>
              <a:rPr lang="en-US" dirty="0"/>
              <a:t>living </a:t>
            </a:r>
          </a:p>
          <a:p>
            <a:r>
              <a:rPr lang="en-US" dirty="0"/>
              <a:t>The superintendent is weak, but not the real “bully” – and he is from “away” married into a local and powerful family – a nice guy.</a:t>
            </a:r>
          </a:p>
          <a:p>
            <a:r>
              <a:rPr lang="en-US" dirty="0"/>
              <a:t>The school board president is the real villain and the school board is split with 50% who have been elected with Union Support and 50% that are “good ole’ boy” elected.</a:t>
            </a:r>
          </a:p>
          <a:p>
            <a:r>
              <a:rPr lang="en-US" dirty="0" smtClean="0"/>
              <a:t>34% </a:t>
            </a:r>
            <a:r>
              <a:rPr lang="en-US" dirty="0"/>
              <a:t>Membership in LAE – which </a:t>
            </a:r>
            <a:r>
              <a:rPr lang="en-US" dirty="0" smtClean="0"/>
              <a:t>isn’t unheard of in </a:t>
            </a:r>
            <a:r>
              <a:rPr lang="en-US" dirty="0"/>
              <a:t>Louisiana</a:t>
            </a:r>
          </a:p>
          <a:p>
            <a:r>
              <a:rPr lang="en-US" dirty="0"/>
              <a:t>State President is from here</a:t>
            </a:r>
          </a:p>
          <a:p>
            <a:r>
              <a:rPr lang="en-US" dirty="0"/>
              <a:t>The leadership team has been attending leadership training for 2 years </a:t>
            </a:r>
            <a:r>
              <a:rPr lang="en-US" dirty="0" smtClean="0"/>
              <a:t>and have started </a:t>
            </a:r>
            <a:r>
              <a:rPr lang="en-US" dirty="0"/>
              <a:t>implementing an organizing plan to </a:t>
            </a:r>
            <a:r>
              <a:rPr lang="en-US" dirty="0" smtClean="0"/>
              <a:t>identify building leaders in each school. </a:t>
            </a:r>
            <a:endParaRPr lang="en-US" dirty="0"/>
          </a:p>
          <a:p>
            <a:endParaRPr lang="en-US" dirty="0"/>
          </a:p>
        </p:txBody>
      </p:sp>
    </p:spTree>
    <p:extLst>
      <p:ext uri="{BB962C8B-B14F-4D97-AF65-F5344CB8AC3E}">
        <p14:creationId xmlns:p14="http://schemas.microsoft.com/office/powerpoint/2010/main" val="1099495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6D45E-EBD3-4C72-BE32-5EBB71E44DE0}"/>
              </a:ext>
            </a:extLst>
          </p:cNvPr>
          <p:cNvSpPr>
            <a:spLocks noGrp="1"/>
          </p:cNvSpPr>
          <p:nvPr>
            <p:ph type="title"/>
          </p:nvPr>
        </p:nvSpPr>
        <p:spPr>
          <a:xfrm>
            <a:off x="602673" y="1063394"/>
            <a:ext cx="10515600" cy="681355"/>
          </a:xfrm>
        </p:spPr>
        <p:txBody>
          <a:bodyPr>
            <a:normAutofit fontScale="90000"/>
          </a:bodyPr>
          <a:lstStyle/>
          <a:p>
            <a:r>
              <a:rPr lang="en-US" altLang="en-US" dirty="0" smtClean="0"/>
              <a:t>Our People’s </a:t>
            </a:r>
            <a:r>
              <a:rPr lang="en-US" altLang="en-US" dirty="0"/>
              <a:t>Common Problem…</a:t>
            </a:r>
            <a:br>
              <a:rPr lang="en-US" altLang="en-US" dirty="0"/>
            </a:br>
            <a:endParaRPr lang="en-US" dirty="0"/>
          </a:p>
        </p:txBody>
      </p:sp>
      <p:sp>
        <p:nvSpPr>
          <p:cNvPr id="4" name="TextBox 3">
            <a:extLst>
              <a:ext uri="{FF2B5EF4-FFF2-40B4-BE49-F238E27FC236}">
                <a16:creationId xmlns:a16="http://schemas.microsoft.com/office/drawing/2014/main" id="{B140006D-2CDD-4F7E-994C-C632061FECA7}"/>
              </a:ext>
            </a:extLst>
          </p:cNvPr>
          <p:cNvSpPr txBox="1"/>
          <p:nvPr/>
        </p:nvSpPr>
        <p:spPr>
          <a:xfrm>
            <a:off x="410817" y="1325218"/>
            <a:ext cx="11211340" cy="4524315"/>
          </a:xfrm>
          <a:prstGeom prst="rect">
            <a:avLst/>
          </a:prstGeom>
          <a:solidFill>
            <a:schemeClr val="bg1"/>
          </a:solidFill>
        </p:spPr>
        <p:txBody>
          <a:bodyPr wrap="square" rtlCol="0">
            <a:spAutoFit/>
          </a:bodyPr>
          <a:lstStyle/>
          <a:p>
            <a:r>
              <a:rPr lang="en-US" sz="3200" dirty="0" smtClean="0"/>
              <a:t>Jerome </a:t>
            </a:r>
            <a:r>
              <a:rPr lang="en-US" sz="3200" dirty="0" err="1" smtClean="0"/>
              <a:t>Puyau</a:t>
            </a:r>
            <a:r>
              <a:rPr lang="en-US" sz="3200" dirty="0"/>
              <a:t> </a:t>
            </a:r>
            <a:r>
              <a:rPr lang="en-US" sz="3200" dirty="0">
                <a:hlinkClick r:id="rId2"/>
              </a:rPr>
              <a:t>was hired</a:t>
            </a:r>
            <a:r>
              <a:rPr lang="en-US" sz="3200" dirty="0"/>
              <a:t> as the district’s superintendent in 2013. His </a:t>
            </a:r>
            <a:r>
              <a:rPr lang="en-US" sz="3200" dirty="0" smtClean="0"/>
              <a:t>wife’s family (a prominent one) is long time friends with the School Board Chair’s family (another prominent one). </a:t>
            </a:r>
            <a:r>
              <a:rPr lang="en-US" sz="3200" dirty="0" err="1" smtClean="0"/>
              <a:t>Puyau’s</a:t>
            </a:r>
            <a:r>
              <a:rPr lang="en-US" sz="3200" dirty="0" smtClean="0"/>
              <a:t> previous </a:t>
            </a:r>
            <a:r>
              <a:rPr lang="en-US" sz="3200" dirty="0"/>
              <a:t>salary was $110,130, which will go up to $148,811,</a:t>
            </a:r>
            <a:r>
              <a:rPr lang="en-US" sz="3200" dirty="0">
                <a:hlinkClick r:id="rId3"/>
              </a:rPr>
              <a:t> The Daily Advertiser reports.</a:t>
            </a:r>
            <a:r>
              <a:rPr lang="en-US" sz="3200" dirty="0"/>
              <a:t> According to the newspaper, citing Louisiana Department of Education statistics, teachers in Vermilion Parish earned an average of $47,041 per year in 2015-16, just below the state average of $48,462. </a:t>
            </a:r>
            <a:r>
              <a:rPr lang="en-US" sz="3200" dirty="0" err="1"/>
              <a:t>Puyau’s</a:t>
            </a:r>
            <a:r>
              <a:rPr lang="en-US" sz="3200" dirty="0"/>
              <a:t> salary will be the 32nd highest out of 69 superintendents in Louisiana.</a:t>
            </a:r>
          </a:p>
        </p:txBody>
      </p:sp>
    </p:spTree>
    <p:extLst>
      <p:ext uri="{BB962C8B-B14F-4D97-AF65-F5344CB8AC3E}">
        <p14:creationId xmlns:p14="http://schemas.microsoft.com/office/powerpoint/2010/main" val="3825850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Problem vs. Issue</a:t>
            </a:r>
          </a:p>
        </p:txBody>
      </p:sp>
      <p:sp>
        <p:nvSpPr>
          <p:cNvPr id="3" name="Content Placeholder 2"/>
          <p:cNvSpPr>
            <a:spLocks noGrp="1"/>
          </p:cNvSpPr>
          <p:nvPr>
            <p:ph idx="1"/>
          </p:nvPr>
        </p:nvSpPr>
        <p:spPr/>
        <p:txBody>
          <a:bodyPr>
            <a:normAutofit lnSpcReduction="10000"/>
          </a:bodyPr>
          <a:lstStyle/>
          <a:p>
            <a:r>
              <a:rPr lang="en-US" sz="4000" dirty="0"/>
              <a:t>Problem is something that is focused on the current state and has a limited notion of how the situation could be fixed.</a:t>
            </a:r>
          </a:p>
          <a:p>
            <a:endParaRPr lang="en-US" sz="4000" dirty="0"/>
          </a:p>
          <a:p>
            <a:r>
              <a:rPr lang="en-US" sz="4000" dirty="0"/>
              <a:t>Issue- Is a problem statement that indicates what a solution to the current state might be.  It allows others to see their own interests in the Issue</a:t>
            </a:r>
          </a:p>
        </p:txBody>
      </p:sp>
    </p:spTree>
    <p:extLst>
      <p:ext uri="{BB962C8B-B14F-4D97-AF65-F5344CB8AC3E}">
        <p14:creationId xmlns:p14="http://schemas.microsoft.com/office/powerpoint/2010/main" val="244024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95835" y="1"/>
            <a:ext cx="11057965" cy="874642"/>
          </a:xfrm>
        </p:spPr>
        <p:txBody>
          <a:bodyPr>
            <a:normAutofit/>
          </a:bodyPr>
          <a:lstStyle/>
          <a:p>
            <a:r>
              <a:rPr lang="en-US" sz="6000" b="1" dirty="0"/>
              <a:t>Assessing </a:t>
            </a:r>
            <a:r>
              <a:rPr lang="en-US" sz="6000" b="1" dirty="0" smtClean="0"/>
              <a:t>an issue…</a:t>
            </a:r>
            <a:endParaRPr lang="en-US" sz="6000" dirty="0"/>
          </a:p>
        </p:txBody>
      </p:sp>
      <p:sp>
        <p:nvSpPr>
          <p:cNvPr id="5" name="Content Placeholder 10"/>
          <p:cNvSpPr>
            <a:spLocks noGrp="1"/>
          </p:cNvSpPr>
          <p:nvPr>
            <p:ph sz="half" idx="1"/>
          </p:nvPr>
        </p:nvSpPr>
        <p:spPr>
          <a:xfrm>
            <a:off x="295835" y="874643"/>
            <a:ext cx="7827748" cy="5983357"/>
          </a:xfrm>
        </p:spPr>
        <p:txBody>
          <a:bodyPr>
            <a:normAutofit/>
          </a:bodyPr>
          <a:lstStyle/>
          <a:p>
            <a:pPr lvl="0"/>
            <a:r>
              <a:rPr lang="en-US" sz="3600" dirty="0"/>
              <a:t>Is it concrete (</a:t>
            </a:r>
            <a:r>
              <a:rPr lang="en-US" sz="4300" b="1" dirty="0"/>
              <a:t>measurable</a:t>
            </a:r>
            <a:r>
              <a:rPr lang="en-US" sz="3600" dirty="0"/>
              <a:t>)? </a:t>
            </a:r>
          </a:p>
          <a:p>
            <a:pPr lvl="0"/>
            <a:r>
              <a:rPr lang="en-US" sz="3600" dirty="0"/>
              <a:t>Does it make a visible impact in people’s lives (</a:t>
            </a:r>
            <a:r>
              <a:rPr lang="en-US" sz="4300" b="1" dirty="0"/>
              <a:t>meaningful</a:t>
            </a:r>
            <a:r>
              <a:rPr lang="en-US" sz="3600" dirty="0"/>
              <a:t>)?</a:t>
            </a:r>
          </a:p>
          <a:p>
            <a:pPr lvl="0"/>
            <a:r>
              <a:rPr lang="en-US" sz="3600" dirty="0"/>
              <a:t>Does it leverage your resources creatively and make for a good story (</a:t>
            </a:r>
            <a:r>
              <a:rPr lang="en-US" sz="4300" b="1" dirty="0"/>
              <a:t>motivational</a:t>
            </a:r>
            <a:r>
              <a:rPr lang="en-US" sz="3600" dirty="0"/>
              <a:t>)?</a:t>
            </a:r>
          </a:p>
          <a:p>
            <a:pPr lvl="0"/>
            <a:r>
              <a:rPr lang="en-US" sz="3600" dirty="0"/>
              <a:t>Must you </a:t>
            </a:r>
            <a:r>
              <a:rPr lang="en-US" sz="4300" b="1" dirty="0"/>
              <a:t>organize</a:t>
            </a:r>
            <a:r>
              <a:rPr lang="en-US" sz="3600" dirty="0"/>
              <a:t> and </a:t>
            </a:r>
            <a:r>
              <a:rPr lang="en-US" sz="4300" b="1" dirty="0"/>
              <a:t>distribute leadership</a:t>
            </a:r>
            <a:r>
              <a:rPr lang="en-US" sz="3600" dirty="0"/>
              <a:t> in order to win</a:t>
            </a:r>
            <a:r>
              <a:rPr lang="en-US" sz="3600" dirty="0" smtClean="0"/>
              <a:t>? AKA – will it build the union? </a:t>
            </a:r>
            <a:endParaRPr lang="en-US" sz="3600" dirty="0"/>
          </a:p>
          <a:p>
            <a:endParaRPr lang="en-US" dirty="0"/>
          </a:p>
        </p:txBody>
      </p:sp>
      <p:pic>
        <p:nvPicPr>
          <p:cNvPr id="6" name="Picture 4" descr="http://www.robyeung.com/wp-content/uploads/2012/09/You-Can-Change-Your-Life-e1348144748909.jpg"/>
          <p:cNvPicPr>
            <a:picLocks noChangeAspect="1" noChangeArrowheads="1"/>
          </p:cNvPicPr>
          <p:nvPr/>
        </p:nvPicPr>
        <p:blipFill rotWithShape="1">
          <a:blip r:embed="rId3">
            <a:extLst>
              <a:ext uri="{28A0092B-C50C-407E-A947-70E740481C1C}">
                <a14:useLocalDpi xmlns:a14="http://schemas.microsoft.com/office/drawing/2010/main" val="0"/>
              </a:ext>
            </a:extLst>
          </a:blip>
          <a:srcRect l="17771" t="36444" r="13524" b="20927"/>
          <a:stretch/>
        </p:blipFill>
        <p:spPr bwMode="auto">
          <a:xfrm>
            <a:off x="8283347" y="742123"/>
            <a:ext cx="3737810" cy="37106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51842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AD80-57A2-4099-AD90-2904663BBD1B}"/>
              </a:ext>
            </a:extLst>
          </p:cNvPr>
          <p:cNvSpPr>
            <a:spLocks noGrp="1"/>
          </p:cNvSpPr>
          <p:nvPr>
            <p:ph type="title"/>
          </p:nvPr>
        </p:nvSpPr>
        <p:spPr>
          <a:xfrm>
            <a:off x="203091" y="0"/>
            <a:ext cx="10058400" cy="1450757"/>
          </a:xfrm>
        </p:spPr>
        <p:txBody>
          <a:bodyPr>
            <a:noAutofit/>
          </a:bodyPr>
          <a:lstStyle/>
          <a:p>
            <a:r>
              <a:rPr lang="en-US" sz="8000" dirty="0" smtClean="0"/>
              <a:t>The people’s issues…</a:t>
            </a:r>
            <a:endParaRPr lang="en-US" sz="8000" dirty="0"/>
          </a:p>
        </p:txBody>
      </p:sp>
      <p:sp>
        <p:nvSpPr>
          <p:cNvPr id="3" name="Content Placeholder 2">
            <a:extLst>
              <a:ext uri="{FF2B5EF4-FFF2-40B4-BE49-F238E27FC236}">
                <a16:creationId xmlns:a16="http://schemas.microsoft.com/office/drawing/2014/main" id="{048A56F7-8E85-4782-9930-D030889C0469}"/>
              </a:ext>
            </a:extLst>
          </p:cNvPr>
          <p:cNvSpPr>
            <a:spLocks noGrp="1"/>
          </p:cNvSpPr>
          <p:nvPr>
            <p:ph idx="1"/>
          </p:nvPr>
        </p:nvSpPr>
        <p:spPr>
          <a:xfrm>
            <a:off x="406140" y="1860094"/>
            <a:ext cx="11555895" cy="4439305"/>
          </a:xfrm>
        </p:spPr>
        <p:txBody>
          <a:bodyPr>
            <a:normAutofit lnSpcReduction="10000"/>
          </a:bodyPr>
          <a:lstStyle/>
          <a:p>
            <a:r>
              <a:rPr lang="en-US" sz="4000" dirty="0" smtClean="0"/>
              <a:t>There was no transparency in Parish Budgets</a:t>
            </a:r>
            <a:endParaRPr lang="en-US" sz="4000" dirty="0"/>
          </a:p>
          <a:p>
            <a:r>
              <a:rPr lang="en-US" sz="4000" dirty="0" smtClean="0"/>
              <a:t>Our people had not has a raise in 10 years</a:t>
            </a:r>
            <a:endParaRPr lang="en-US" sz="4000" dirty="0"/>
          </a:p>
          <a:p>
            <a:r>
              <a:rPr lang="en-US" sz="4000" dirty="0" smtClean="0"/>
              <a:t>The School Board was </a:t>
            </a:r>
            <a:r>
              <a:rPr lang="en-US" sz="4000" dirty="0"/>
              <a:t>not Following the </a:t>
            </a:r>
            <a:r>
              <a:rPr lang="en-US" sz="4000" dirty="0" smtClean="0"/>
              <a:t>Rules for audience input</a:t>
            </a:r>
            <a:endParaRPr lang="en-US" sz="4000" dirty="0"/>
          </a:p>
          <a:p>
            <a:r>
              <a:rPr lang="en-US" sz="4000" dirty="0" smtClean="0"/>
              <a:t>There was no explanation for why the Superintendent was getting  a $30 K raise</a:t>
            </a:r>
            <a:endParaRPr lang="en-US" sz="4000" dirty="0"/>
          </a:p>
          <a:p>
            <a:r>
              <a:rPr lang="en-US" sz="4000" dirty="0" smtClean="0"/>
              <a:t>One Board Member was bottle-necking any change</a:t>
            </a:r>
            <a:endParaRPr lang="en-US" sz="40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4306" y="220307"/>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637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word or two of caution…</a:t>
            </a:r>
            <a:endParaRPr lang="en-US" dirty="0"/>
          </a:p>
        </p:txBody>
      </p:sp>
      <p:sp>
        <p:nvSpPr>
          <p:cNvPr id="3" name="Content Placeholder 2"/>
          <p:cNvSpPr>
            <a:spLocks noGrp="1"/>
          </p:cNvSpPr>
          <p:nvPr>
            <p:ph idx="1"/>
          </p:nvPr>
        </p:nvSpPr>
        <p:spPr>
          <a:xfrm>
            <a:off x="991986" y="1259543"/>
            <a:ext cx="10058400" cy="3745715"/>
          </a:xfrm>
        </p:spPr>
        <p:txBody>
          <a:bodyPr>
            <a:normAutofit/>
          </a:bodyPr>
          <a:lstStyle/>
          <a:p>
            <a:r>
              <a:rPr lang="en-US" sz="4800" dirty="0" smtClean="0"/>
              <a:t>The fact that membership numbers were low IS NOT an issue of the people.  </a:t>
            </a:r>
          </a:p>
          <a:p>
            <a:endParaRPr lang="en-US" sz="4800" dirty="0"/>
          </a:p>
          <a:p>
            <a:pPr marL="0" indent="0">
              <a:buNone/>
            </a:pPr>
            <a:r>
              <a:rPr lang="en-US" sz="4800" dirty="0" smtClean="0"/>
              <a:t>We don’t grow the union by leading with a membership drive as THE issue.</a:t>
            </a:r>
            <a:endParaRPr lang="en-US" sz="4800" dirty="0"/>
          </a:p>
        </p:txBody>
      </p:sp>
      <p:pic>
        <p:nvPicPr>
          <p:cNvPr id="5" name="Picture 4"/>
          <p:cNvPicPr>
            <a:picLocks noChangeAspect="1"/>
          </p:cNvPicPr>
          <p:nvPr/>
        </p:nvPicPr>
        <p:blipFill rotWithShape="1">
          <a:blip r:embed="rId2"/>
          <a:srcRect t="36774" b="36773"/>
          <a:stretch/>
        </p:blipFill>
        <p:spPr>
          <a:xfrm>
            <a:off x="6688645" y="5005258"/>
            <a:ext cx="4631627" cy="1225220"/>
          </a:xfrm>
          <a:prstGeom prst="rect">
            <a:avLst/>
          </a:prstGeom>
        </p:spPr>
      </p:pic>
    </p:spTree>
    <p:extLst>
      <p:ext uri="{BB962C8B-B14F-4D97-AF65-F5344CB8AC3E}">
        <p14:creationId xmlns:p14="http://schemas.microsoft.com/office/powerpoint/2010/main" val="995756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AD80-57A2-4099-AD90-2904663BBD1B}"/>
              </a:ext>
            </a:extLst>
          </p:cNvPr>
          <p:cNvSpPr>
            <a:spLocks noGrp="1"/>
          </p:cNvSpPr>
          <p:nvPr>
            <p:ph type="title"/>
          </p:nvPr>
        </p:nvSpPr>
        <p:spPr>
          <a:xfrm>
            <a:off x="92765" y="-361460"/>
            <a:ext cx="11781183" cy="1450757"/>
          </a:xfrm>
        </p:spPr>
        <p:txBody>
          <a:bodyPr>
            <a:noAutofit/>
          </a:bodyPr>
          <a:lstStyle/>
          <a:p>
            <a:r>
              <a:rPr lang="en-US" sz="8000" dirty="0" smtClean="0"/>
              <a:t>Our people demand - Wins</a:t>
            </a:r>
            <a:endParaRPr lang="en-US" sz="8000" dirty="0"/>
          </a:p>
        </p:txBody>
      </p:sp>
      <p:sp>
        <p:nvSpPr>
          <p:cNvPr id="3" name="Content Placeholder 2">
            <a:extLst>
              <a:ext uri="{FF2B5EF4-FFF2-40B4-BE49-F238E27FC236}">
                <a16:creationId xmlns:a16="http://schemas.microsoft.com/office/drawing/2014/main" id="{048A56F7-8E85-4782-9930-D030889C0469}"/>
              </a:ext>
            </a:extLst>
          </p:cNvPr>
          <p:cNvSpPr>
            <a:spLocks noGrp="1"/>
          </p:cNvSpPr>
          <p:nvPr>
            <p:ph idx="1"/>
          </p:nvPr>
        </p:nvSpPr>
        <p:spPr>
          <a:xfrm>
            <a:off x="450574" y="1429789"/>
            <a:ext cx="11317356" cy="4439305"/>
          </a:xfrm>
        </p:spPr>
        <p:txBody>
          <a:bodyPr>
            <a:normAutofit/>
          </a:bodyPr>
          <a:lstStyle/>
          <a:p>
            <a:r>
              <a:rPr lang="en-US" sz="4000" dirty="0"/>
              <a:t>Removal of Board Member – Maybe Superintendent</a:t>
            </a:r>
          </a:p>
          <a:p>
            <a:r>
              <a:rPr lang="en-US" sz="4000" dirty="0" smtClean="0"/>
              <a:t>A </a:t>
            </a:r>
            <a:r>
              <a:rPr lang="en-US" sz="4000" dirty="0"/>
              <a:t>Recognition that the Board is not Following the Rules</a:t>
            </a:r>
          </a:p>
          <a:p>
            <a:r>
              <a:rPr lang="en-US" sz="4000" dirty="0" smtClean="0"/>
              <a:t>An Explanation for the Superintendent’s Raise</a:t>
            </a:r>
          </a:p>
          <a:p>
            <a:r>
              <a:rPr lang="en-US" sz="4000" dirty="0" smtClean="0"/>
              <a:t>Transparency </a:t>
            </a:r>
            <a:r>
              <a:rPr lang="en-US" sz="4000" dirty="0"/>
              <a:t>in Budgeting</a:t>
            </a:r>
          </a:p>
          <a:p>
            <a:r>
              <a:rPr lang="en-US" sz="4000" dirty="0"/>
              <a:t>A </a:t>
            </a:r>
            <a:r>
              <a:rPr lang="en-US" sz="4000" dirty="0" smtClean="0"/>
              <a:t>Raise for the Workers</a:t>
            </a:r>
            <a:endParaRPr lang="en-US" sz="4000" dirty="0"/>
          </a:p>
          <a:p>
            <a:endParaRPr lang="en-US" sz="40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236" y="4519806"/>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173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73651-4C55-4888-A17A-92FF39CA607F}"/>
              </a:ext>
            </a:extLst>
          </p:cNvPr>
          <p:cNvSpPr>
            <a:spLocks noGrp="1"/>
          </p:cNvSpPr>
          <p:nvPr>
            <p:ph type="title"/>
          </p:nvPr>
        </p:nvSpPr>
        <p:spPr/>
        <p:txBody>
          <a:bodyPr/>
          <a:lstStyle/>
          <a:p>
            <a:r>
              <a:rPr lang="en-US" dirty="0"/>
              <a:t>When making a demand …</a:t>
            </a:r>
          </a:p>
        </p:txBody>
      </p:sp>
      <p:sp>
        <p:nvSpPr>
          <p:cNvPr id="3" name="Content Placeholder 2">
            <a:extLst>
              <a:ext uri="{FF2B5EF4-FFF2-40B4-BE49-F238E27FC236}">
                <a16:creationId xmlns:a16="http://schemas.microsoft.com/office/drawing/2014/main" id="{630099AC-3DFB-4314-925F-2C89B5468557}"/>
              </a:ext>
            </a:extLst>
          </p:cNvPr>
          <p:cNvSpPr>
            <a:spLocks noGrp="1"/>
          </p:cNvSpPr>
          <p:nvPr>
            <p:ph idx="1"/>
          </p:nvPr>
        </p:nvSpPr>
        <p:spPr>
          <a:xfrm>
            <a:off x="4876801" y="1429789"/>
            <a:ext cx="6952342" cy="4823374"/>
          </a:xfrm>
        </p:spPr>
        <p:txBody>
          <a:bodyPr vert="horz" lIns="0" tIns="45720" rIns="0" bIns="45720" rtlCol="0" anchor="t">
            <a:noAutofit/>
          </a:bodyPr>
          <a:lstStyle/>
          <a:p>
            <a:pPr marL="383540" lvl="1"/>
            <a:r>
              <a:rPr lang="en-US" sz="2800" dirty="0">
                <a:ea typeface="+mn-lt"/>
                <a:cs typeface="+mn-lt"/>
              </a:rPr>
              <a:t>Measurable</a:t>
            </a:r>
          </a:p>
          <a:p>
            <a:pPr marL="383540" lvl="1"/>
            <a:r>
              <a:rPr lang="en-US" sz="2800" dirty="0">
                <a:ea typeface="+mn-lt"/>
                <a:cs typeface="+mn-lt"/>
              </a:rPr>
              <a:t>Achievable</a:t>
            </a:r>
          </a:p>
          <a:p>
            <a:pPr marL="383540" lvl="1"/>
            <a:r>
              <a:rPr lang="en-US" sz="2800" dirty="0">
                <a:ea typeface="+mn-lt"/>
                <a:cs typeface="+mn-lt"/>
              </a:rPr>
              <a:t>Should result in real tangible improvements in workers lives</a:t>
            </a:r>
          </a:p>
          <a:p>
            <a:pPr marL="383540" lvl="1"/>
            <a:r>
              <a:rPr lang="en-US" sz="2800" dirty="0">
                <a:ea typeface="+mn-lt"/>
                <a:cs typeface="+mn-lt"/>
              </a:rPr>
              <a:t>Focuses resources on a single outcome</a:t>
            </a:r>
          </a:p>
          <a:p>
            <a:pPr marL="383540" lvl="1"/>
            <a:r>
              <a:rPr lang="en-US" sz="2800" dirty="0">
                <a:ea typeface="+mn-lt"/>
                <a:cs typeface="+mn-lt"/>
              </a:rPr>
              <a:t>Builds the capacity of our constituency</a:t>
            </a:r>
          </a:p>
          <a:p>
            <a:pPr marL="383540" lvl="1"/>
            <a:r>
              <a:rPr lang="en-US" sz="2800" dirty="0">
                <a:ea typeface="+mn-lt"/>
                <a:cs typeface="+mn-lt"/>
              </a:rPr>
              <a:t>Uses a point of leverage: our constituency’s strength or our opposition’s weakness</a:t>
            </a:r>
          </a:p>
          <a:p>
            <a:pPr marL="383540" lvl="1"/>
            <a:r>
              <a:rPr lang="en-US" sz="2800" dirty="0">
                <a:ea typeface="+mn-lt"/>
                <a:cs typeface="+mn-lt"/>
              </a:rPr>
              <a:t>Focuses on a motivational issue that is visible and significant to our constituency</a:t>
            </a:r>
          </a:p>
          <a:p>
            <a:endParaRPr lang="en-US" sz="2800" dirty="0">
              <a:cs typeface="Calibri"/>
            </a:endParaRPr>
          </a:p>
        </p:txBody>
      </p:sp>
      <p:pic>
        <p:nvPicPr>
          <p:cNvPr id="4" name="Picture 4" descr="Image result for i demand meme">
            <a:extLst>
              <a:ext uri="{FF2B5EF4-FFF2-40B4-BE49-F238E27FC236}">
                <a16:creationId xmlns:a16="http://schemas.microsoft.com/office/drawing/2014/main" id="{7D0F3C5A-9FD3-4477-962A-093FA3E473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011" y="2286132"/>
            <a:ext cx="4251184" cy="3229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020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7312" y="-100024"/>
            <a:ext cx="10515600" cy="681355"/>
          </a:xfrm>
        </p:spPr>
        <p:txBody>
          <a:bodyPr>
            <a:normAutofit fontScale="90000"/>
          </a:bodyPr>
          <a:lstStyle/>
          <a:p>
            <a:pPr>
              <a:defRPr/>
            </a:pPr>
            <a:r>
              <a:rPr lang="en-US" dirty="0" smtClean="0"/>
              <a:t>From Problem </a:t>
            </a:r>
            <a:r>
              <a:rPr lang="en-US" dirty="0"/>
              <a:t>to Issue to Win</a:t>
            </a:r>
          </a:p>
        </p:txBody>
      </p:sp>
      <p:sp>
        <p:nvSpPr>
          <p:cNvPr id="97283" name="Content Placeholder 2"/>
          <p:cNvSpPr>
            <a:spLocks noGrp="1"/>
          </p:cNvSpPr>
          <p:nvPr>
            <p:ph idx="1"/>
          </p:nvPr>
        </p:nvSpPr>
        <p:spPr>
          <a:xfrm>
            <a:off x="0" y="581331"/>
            <a:ext cx="11482545" cy="5415535"/>
          </a:xfrm>
        </p:spPr>
        <p:txBody>
          <a:bodyPr>
            <a:noAutofit/>
          </a:bodyPr>
          <a:lstStyle/>
          <a:p>
            <a:r>
              <a:rPr lang="en-US" altLang="en-US" sz="3200" b="1" dirty="0" smtClean="0"/>
              <a:t>Strategic PROBLEM</a:t>
            </a:r>
            <a:r>
              <a:rPr lang="en-US" altLang="en-US" sz="3200" dirty="0" smtClean="0"/>
              <a:t> –Employees are unfairly compensated</a:t>
            </a:r>
            <a:endParaRPr lang="en-US" altLang="en-US" sz="3200" dirty="0"/>
          </a:p>
          <a:p>
            <a:pPr lvl="1"/>
            <a:r>
              <a:rPr lang="en-US" altLang="en-US" sz="3200" b="1" dirty="0"/>
              <a:t>Issue</a:t>
            </a:r>
            <a:r>
              <a:rPr lang="en-US" altLang="en-US" sz="3200" dirty="0"/>
              <a:t> – There is </a:t>
            </a:r>
            <a:r>
              <a:rPr lang="en-US" altLang="en-US" sz="3200" dirty="0" smtClean="0"/>
              <a:t>no transparency in the Parish Budgets</a:t>
            </a:r>
            <a:endParaRPr lang="en-US" altLang="en-US" sz="3200" dirty="0"/>
          </a:p>
          <a:p>
            <a:pPr lvl="1"/>
            <a:r>
              <a:rPr lang="en-US" altLang="en-US" sz="3200" b="1" dirty="0"/>
              <a:t>Issue</a:t>
            </a:r>
            <a:r>
              <a:rPr lang="en-US" altLang="en-US" sz="3200" dirty="0"/>
              <a:t> – </a:t>
            </a:r>
            <a:r>
              <a:rPr lang="en-US" altLang="en-US" sz="3200" dirty="0" smtClean="0"/>
              <a:t>The School Board blocks audience input</a:t>
            </a:r>
          </a:p>
          <a:p>
            <a:pPr lvl="1"/>
            <a:r>
              <a:rPr lang="en-US" altLang="en-US" sz="3200" b="1" dirty="0" smtClean="0"/>
              <a:t>Issue</a:t>
            </a:r>
            <a:r>
              <a:rPr lang="en-US" altLang="en-US" sz="3200" dirty="0" smtClean="0"/>
              <a:t> – The School Board Chair is a problem</a:t>
            </a:r>
            <a:endParaRPr lang="en-US" altLang="en-US" sz="3200" dirty="0"/>
          </a:p>
          <a:p>
            <a:pPr lvl="1"/>
            <a:r>
              <a:rPr lang="en-US" altLang="en-US" sz="3200" b="1" dirty="0"/>
              <a:t>Issue</a:t>
            </a:r>
            <a:r>
              <a:rPr lang="en-US" altLang="en-US" sz="3200" dirty="0"/>
              <a:t> – Educators’ work and professional practices </a:t>
            </a:r>
            <a:r>
              <a:rPr lang="en-US" altLang="en-US" sz="3200" dirty="0" smtClean="0"/>
              <a:t/>
            </a:r>
            <a:br>
              <a:rPr lang="en-US" altLang="en-US" sz="3200" dirty="0" smtClean="0"/>
            </a:br>
            <a:r>
              <a:rPr lang="en-US" altLang="en-US" sz="3200" dirty="0" smtClean="0"/>
              <a:t>are </a:t>
            </a:r>
            <a:r>
              <a:rPr lang="en-US" altLang="en-US" sz="3200" dirty="0"/>
              <a:t>not adequately compensated for</a:t>
            </a:r>
          </a:p>
          <a:p>
            <a:r>
              <a:rPr lang="en-US" altLang="en-US" sz="3200" b="1" dirty="0"/>
              <a:t>Strategic WIN – </a:t>
            </a:r>
            <a:r>
              <a:rPr lang="en-US" altLang="en-US" sz="3200" dirty="0" smtClean="0"/>
              <a:t>Employees are fairly compensated</a:t>
            </a:r>
          </a:p>
          <a:p>
            <a:pPr lvl="1"/>
            <a:r>
              <a:rPr lang="en-US" altLang="en-US" sz="3200" b="1" dirty="0" smtClean="0"/>
              <a:t>Tactical WIN – </a:t>
            </a:r>
            <a:r>
              <a:rPr lang="en-US" altLang="en-US" sz="3200" dirty="0" smtClean="0"/>
              <a:t>Teams attend and participate in Public Meetings</a:t>
            </a:r>
          </a:p>
          <a:p>
            <a:pPr lvl="1"/>
            <a:r>
              <a:rPr lang="en-US" altLang="en-US" sz="3200" b="1" dirty="0" smtClean="0"/>
              <a:t>Tactical </a:t>
            </a:r>
            <a:r>
              <a:rPr lang="en-US" altLang="en-US" sz="3200" b="1" dirty="0"/>
              <a:t>WIN – </a:t>
            </a:r>
            <a:r>
              <a:rPr lang="en-US" altLang="en-US" sz="3200" dirty="0" smtClean="0"/>
              <a:t>Push to be heard “or else” at public meetings</a:t>
            </a:r>
          </a:p>
          <a:p>
            <a:pPr lvl="1"/>
            <a:r>
              <a:rPr lang="en-US" altLang="en-US" sz="3200" b="1" dirty="0" smtClean="0"/>
              <a:t>Tactical WIN </a:t>
            </a:r>
            <a:r>
              <a:rPr lang="en-US" altLang="en-US" sz="3200" dirty="0" smtClean="0"/>
              <a:t>– School Board Chair is Replaced</a:t>
            </a:r>
            <a:endParaRPr lang="en-US" altLang="en-US" sz="3200" dirty="0"/>
          </a:p>
          <a:p>
            <a:pPr lvl="1"/>
            <a:r>
              <a:rPr lang="en-US" altLang="en-US" sz="3200" b="1" dirty="0"/>
              <a:t>Tactical WIN – </a:t>
            </a:r>
            <a:r>
              <a:rPr lang="en-US" altLang="en-US" sz="3200" dirty="0"/>
              <a:t>Compensation matches work and expectations</a:t>
            </a:r>
            <a:br>
              <a:rPr lang="en-US" altLang="en-US" sz="3200" dirty="0"/>
            </a:br>
            <a:endParaRPr lang="en-US" altLang="en-US" sz="32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0385" y="1719782"/>
            <a:ext cx="2601615" cy="167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924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47D6C-25B4-4C0F-B4C8-F30DE32816F1}"/>
              </a:ext>
            </a:extLst>
          </p:cNvPr>
          <p:cNvSpPr>
            <a:spLocks noGrp="1"/>
          </p:cNvSpPr>
          <p:nvPr>
            <p:ph type="title"/>
          </p:nvPr>
        </p:nvSpPr>
        <p:spPr>
          <a:xfrm>
            <a:off x="6599583" y="0"/>
            <a:ext cx="5367130" cy="1450757"/>
          </a:xfrm>
        </p:spPr>
        <p:txBody>
          <a:bodyPr>
            <a:normAutofit/>
          </a:bodyPr>
          <a:lstStyle/>
          <a:p>
            <a:r>
              <a:rPr lang="en-US" dirty="0" smtClean="0"/>
              <a:t>Name Your Targets</a:t>
            </a:r>
            <a:r>
              <a:rPr lang="en-US" dirty="0"/>
              <a:t>:</a:t>
            </a:r>
          </a:p>
        </p:txBody>
      </p:sp>
      <p:pic>
        <p:nvPicPr>
          <p:cNvPr id="7" name="Picture 2" descr="Image result for target">
            <a:extLst>
              <a:ext uri="{FF2B5EF4-FFF2-40B4-BE49-F238E27FC236}">
                <a16:creationId xmlns:a16="http://schemas.microsoft.com/office/drawing/2014/main" id="{98400ABC-EBEE-4811-8BB0-EB86531FA06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059" r="-1" b="11029"/>
          <a:stretch/>
        </p:blipFill>
        <p:spPr bwMode="auto">
          <a:xfrm>
            <a:off x="-310218" y="725378"/>
            <a:ext cx="6909801" cy="5314406"/>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9E7D7472-1C52-4E48-BD4C-58B3E005C7EE}"/>
              </a:ext>
            </a:extLst>
          </p:cNvPr>
          <p:cNvSpPr>
            <a:spLocks noGrp="1"/>
          </p:cNvSpPr>
          <p:nvPr>
            <p:ph idx="1"/>
          </p:nvPr>
        </p:nvSpPr>
        <p:spPr>
          <a:xfrm>
            <a:off x="7643812" y="1727219"/>
            <a:ext cx="4108836" cy="3403562"/>
          </a:xfrm>
        </p:spPr>
        <p:txBody>
          <a:bodyPr vert="horz" lIns="0" tIns="45720" rIns="0" bIns="45720" rtlCol="0" anchor="t">
            <a:noAutofit/>
          </a:bodyPr>
          <a:lstStyle/>
          <a:p>
            <a:pPr>
              <a:buFont typeface="Arial"/>
              <a:buChar char="•"/>
            </a:pPr>
            <a:r>
              <a:rPr lang="en-US" sz="4000"/>
              <a:t>A single person-    a name, face, &amp; address</a:t>
            </a:r>
            <a:endParaRPr lang="en-US" sz="4000">
              <a:cs typeface="Calibri" panose="020F0502020204030204"/>
            </a:endParaRPr>
          </a:p>
          <a:p>
            <a:pPr>
              <a:buFont typeface="Arial"/>
              <a:buChar char="•"/>
            </a:pPr>
            <a:r>
              <a:rPr lang="en-US" sz="4000">
                <a:cs typeface="Calibri" panose="020F0502020204030204"/>
              </a:rPr>
              <a:t>Has the power to give you what you are demanding</a:t>
            </a:r>
            <a:endParaRPr lang="en-US" sz="4000" dirty="0">
              <a:cs typeface="Calibri" panose="020F0502020204030204"/>
            </a:endParaRPr>
          </a:p>
          <a:p>
            <a:endParaRPr lang="en-US" sz="5400" dirty="0">
              <a:cs typeface="Calibri" panose="020F0502020204030204"/>
            </a:endParaRPr>
          </a:p>
        </p:txBody>
      </p:sp>
    </p:spTree>
    <p:extLst>
      <p:ext uri="{BB962C8B-B14F-4D97-AF65-F5344CB8AC3E}">
        <p14:creationId xmlns:p14="http://schemas.microsoft.com/office/powerpoint/2010/main" val="2407820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40896-96E4-4D97-BB92-4F0520363633}"/>
              </a:ext>
            </a:extLst>
          </p:cNvPr>
          <p:cNvSpPr>
            <a:spLocks noGrp="1"/>
          </p:cNvSpPr>
          <p:nvPr>
            <p:ph type="title"/>
          </p:nvPr>
        </p:nvSpPr>
        <p:spPr>
          <a:xfrm>
            <a:off x="872717" y="389249"/>
            <a:ext cx="10058400" cy="1450757"/>
          </a:xfrm>
        </p:spPr>
        <p:txBody>
          <a:bodyPr>
            <a:normAutofit fontScale="90000"/>
          </a:bodyPr>
          <a:lstStyle/>
          <a:p>
            <a:r>
              <a:rPr lang="en-US" dirty="0" smtClean="0"/>
              <a:t>Name a Target …</a:t>
            </a:r>
            <a:br>
              <a:rPr lang="en-US" dirty="0" smtClean="0"/>
            </a:br>
            <a:r>
              <a:rPr lang="en-US" dirty="0" smtClean="0"/>
              <a:t>Anthony Fontana</a:t>
            </a:r>
            <a:br>
              <a:rPr lang="en-US" dirty="0" smtClean="0"/>
            </a:br>
            <a:r>
              <a:rPr lang="en-US" dirty="0" smtClean="0"/>
              <a:t>Jerome </a:t>
            </a:r>
            <a:r>
              <a:rPr lang="en-US" dirty="0" err="1" smtClean="0"/>
              <a:t>Payau</a:t>
            </a:r>
            <a:endParaRPr lang="en-US" dirty="0"/>
          </a:p>
        </p:txBody>
      </p:sp>
      <p:pic>
        <p:nvPicPr>
          <p:cNvPr id="4098" name="Picture 2" descr="Image result for vermilion parish school board">
            <a:extLst>
              <a:ext uri="{FF2B5EF4-FFF2-40B4-BE49-F238E27FC236}">
                <a16:creationId xmlns:a16="http://schemas.microsoft.com/office/drawing/2014/main" id="{1F29BBFC-6B5F-4922-8459-4DD3F9146F1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83" t="8109" r="983" b="36931"/>
          <a:stretch/>
        </p:blipFill>
        <p:spPr bwMode="auto">
          <a:xfrm>
            <a:off x="393701" y="1989418"/>
            <a:ext cx="6491194" cy="26722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media.gannett-cdn.com/29906170001/29906170001_5706101007001_5706083846001-vs.jpg">
            <a:extLst>
              <a:ext uri="{FF2B5EF4-FFF2-40B4-BE49-F238E27FC236}">
                <a16:creationId xmlns:a16="http://schemas.microsoft.com/office/drawing/2014/main" id="{7AE87663-0DD7-4D04-B192-45F1E2D6B3B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847"/>
          <a:stretch/>
        </p:blipFill>
        <p:spPr bwMode="auto">
          <a:xfrm>
            <a:off x="7255435" y="1840006"/>
            <a:ext cx="3788842"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99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Their narrative…</a:t>
            </a:r>
            <a:endParaRPr lang="en-US" dirty="0"/>
          </a:p>
        </p:txBody>
      </p:sp>
      <p:sp>
        <p:nvSpPr>
          <p:cNvPr id="3" name="Content Placeholder 2"/>
          <p:cNvSpPr>
            <a:spLocks noGrp="1"/>
          </p:cNvSpPr>
          <p:nvPr>
            <p:ph idx="1"/>
          </p:nvPr>
        </p:nvSpPr>
        <p:spPr>
          <a:xfrm>
            <a:off x="715617" y="967409"/>
            <a:ext cx="10440063" cy="4901685"/>
          </a:xfrm>
        </p:spPr>
        <p:txBody>
          <a:bodyPr>
            <a:noAutofit/>
          </a:bodyPr>
          <a:lstStyle/>
          <a:p>
            <a:r>
              <a:rPr lang="en-US" sz="3200" dirty="0" smtClean="0"/>
              <a:t>The community of Vermillion deserves to know how their tax dollars are spent in their public schools.   In the past 10 years this community has lost a lot of good people to neighboring Parishes who pay more. The school board chair is unjustly keeping community members from discovering how he is allocating funds.  While our students and public school employees go without,  our superintendent gets a $30 K  raise from his buddy the school board chair.   </a:t>
            </a:r>
            <a:endParaRPr lang="en-US" sz="3200" dirty="0"/>
          </a:p>
          <a:p>
            <a:r>
              <a:rPr lang="en-US" sz="3200" dirty="0" smtClean="0"/>
              <a:t>Our community deserves better leadership, more transparency, and fair pay for good work. </a:t>
            </a:r>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2426" y="4375427"/>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139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395" y="222885"/>
            <a:ext cx="10515600" cy="681355"/>
          </a:xfrm>
        </p:spPr>
        <p:txBody>
          <a:bodyPr>
            <a:normAutofit fontScale="90000"/>
          </a:bodyPr>
          <a:lstStyle/>
          <a:p>
            <a:r>
              <a:rPr lang="en-US" dirty="0" smtClean="0"/>
              <a:t>Their Strategic Theory of Change… </a:t>
            </a:r>
            <a:endParaRPr lang="en-US" dirty="0"/>
          </a:p>
        </p:txBody>
      </p:sp>
      <p:sp>
        <p:nvSpPr>
          <p:cNvPr id="3" name="Content Placeholder 2"/>
          <p:cNvSpPr>
            <a:spLocks noGrp="1"/>
          </p:cNvSpPr>
          <p:nvPr>
            <p:ph idx="1"/>
          </p:nvPr>
        </p:nvSpPr>
        <p:spPr>
          <a:xfrm>
            <a:off x="532013" y="1378526"/>
            <a:ext cx="11063238" cy="3789219"/>
          </a:xfrm>
          <a:solidFill>
            <a:schemeClr val="bg1"/>
          </a:solidFill>
        </p:spPr>
        <p:txBody>
          <a:bodyPr>
            <a:normAutofit lnSpcReduction="10000"/>
          </a:bodyPr>
          <a:lstStyle/>
          <a:p>
            <a:pPr marL="0" indent="0">
              <a:buNone/>
            </a:pPr>
            <a:r>
              <a:rPr lang="en-US" sz="3600" dirty="0"/>
              <a:t>We are organizing credible </a:t>
            </a:r>
            <a:r>
              <a:rPr lang="en-US" sz="3600" dirty="0" smtClean="0"/>
              <a:t>Vermillion Parish </a:t>
            </a:r>
            <a:r>
              <a:rPr lang="en-US" sz="3600" dirty="0"/>
              <a:t>members, potential members and stakeholders who believe teachers should be invested in and have a voice in how the school district is run to </a:t>
            </a:r>
            <a:r>
              <a:rPr lang="en-US" sz="3600" dirty="0" smtClean="0"/>
              <a:t>ensure their participation </a:t>
            </a:r>
            <a:r>
              <a:rPr lang="en-US" sz="3600" dirty="0"/>
              <a:t>in public meetings, build the worksite presence of the </a:t>
            </a:r>
            <a:r>
              <a:rPr lang="en-US" sz="3600" dirty="0" smtClean="0"/>
              <a:t>union</a:t>
            </a:r>
            <a:r>
              <a:rPr lang="en-US" sz="3600" dirty="0"/>
              <a:t>,</a:t>
            </a:r>
            <a:r>
              <a:rPr lang="en-US" sz="3600" dirty="0" smtClean="0"/>
              <a:t> </a:t>
            </a:r>
            <a:r>
              <a:rPr lang="en-US" sz="3600" dirty="0"/>
              <a:t>establish positive community </a:t>
            </a:r>
            <a:r>
              <a:rPr lang="en-US" sz="3600" dirty="0" smtClean="0"/>
              <a:t>support, and changes school board leadership  to demand </a:t>
            </a:r>
            <a:r>
              <a:rPr lang="en-US" sz="3600" dirty="0"/>
              <a:t>the school board </a:t>
            </a:r>
            <a:r>
              <a:rPr lang="en-US" sz="3600" dirty="0" smtClean="0"/>
              <a:t> provides </a:t>
            </a:r>
            <a:r>
              <a:rPr lang="en-US" sz="3600" dirty="0"/>
              <a:t>a salary increase by September 2018. </a:t>
            </a:r>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1138" y="4836694"/>
            <a:ext cx="2126791" cy="1372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774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1"/>
          <p:cNvPicPr>
            <a:picLocks noChangeAspect="1" noChangeArrowheads="1"/>
          </p:cNvPicPr>
          <p:nvPr/>
        </p:nvPicPr>
        <p:blipFill>
          <a:blip r:embed="rId3">
            <a:duotone>
              <a:prstClr val="black"/>
              <a:srgbClr val="7030A0">
                <a:tint val="45000"/>
                <a:satMod val="400000"/>
              </a:srgbClr>
            </a:duotone>
          </a:blip>
          <a:srcRect/>
          <a:stretch>
            <a:fillRect/>
          </a:stretch>
        </p:blipFill>
        <p:spPr bwMode="auto">
          <a:xfrm>
            <a:off x="2957859" y="1049194"/>
            <a:ext cx="9786938" cy="6215063"/>
          </a:xfrm>
          <a:prstGeom prst="rect">
            <a:avLst/>
          </a:prstGeom>
          <a:noFill/>
          <a:ln w="9525">
            <a:noFill/>
            <a:miter lim="800000"/>
            <a:headEnd/>
            <a:tailEnd/>
          </a:ln>
        </p:spPr>
      </p:pic>
      <p:sp>
        <p:nvSpPr>
          <p:cNvPr id="187396" name="Rectangle 3"/>
          <p:cNvSpPr>
            <a:spLocks/>
          </p:cNvSpPr>
          <p:nvPr/>
        </p:nvSpPr>
        <p:spPr bwMode="auto">
          <a:xfrm>
            <a:off x="168287" y="689492"/>
            <a:ext cx="5356750" cy="2164182"/>
          </a:xfrm>
          <a:prstGeom prst="rect">
            <a:avLst/>
          </a:prstGeom>
          <a:noFill/>
          <a:ln w="9525">
            <a:noFill/>
            <a:miter lim="800000"/>
            <a:headEnd/>
            <a:tailEnd/>
          </a:ln>
        </p:spPr>
        <p:txBody>
          <a:bodyPr wrap="square" lIns="0" tIns="0" rIns="0" bIns="0" anchor="ctr">
            <a:spAutoFit/>
          </a:bodyPr>
          <a:lstStyle/>
          <a:p>
            <a:pPr algn="ctr" eaLnBrk="1" hangingPunct="1">
              <a:defRPr/>
            </a:pPr>
            <a:r>
              <a:rPr lang="en-US" sz="3516" b="1" dirty="0">
                <a:latin typeface="Helvetica" pitchFamily="84" charset="0"/>
                <a:cs typeface="ＭＳ Ｐゴシック" pitchFamily="84" charset="-128"/>
                <a:sym typeface="Helvetica" pitchFamily="84" charset="0"/>
              </a:rPr>
              <a:t>There are many small Tactical wins along </a:t>
            </a:r>
          </a:p>
          <a:p>
            <a:pPr algn="ctr" eaLnBrk="1" hangingPunct="1">
              <a:defRPr/>
            </a:pPr>
            <a:r>
              <a:rPr lang="en-US" sz="3516" b="1" dirty="0">
                <a:latin typeface="Helvetica" pitchFamily="84" charset="0"/>
                <a:cs typeface="ＭＳ Ｐゴシック" pitchFamily="84" charset="-128"/>
                <a:sym typeface="Helvetica" pitchFamily="84" charset="0"/>
              </a:rPr>
              <a:t>the way to the big STRATEGIC win</a:t>
            </a:r>
          </a:p>
        </p:txBody>
      </p:sp>
      <p:sp>
        <p:nvSpPr>
          <p:cNvPr id="19460" name="Oval 4"/>
          <p:cNvSpPr>
            <a:spLocks/>
          </p:cNvSpPr>
          <p:nvPr/>
        </p:nvSpPr>
        <p:spPr bwMode="auto">
          <a:xfrm>
            <a:off x="7851328" y="124045"/>
            <a:ext cx="2100263" cy="2047875"/>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4000" b="1" dirty="0">
                <a:solidFill>
                  <a:schemeClr val="bg1"/>
                </a:solidFill>
                <a:latin typeface="Gill Sans" charset="0"/>
                <a:ea typeface="ＭＳ Ｐゴシック" charset="0"/>
                <a:cs typeface="Gill Sans" charset="0"/>
                <a:sym typeface="Gill Sans" charset="0"/>
              </a:rPr>
              <a:t>THE BIG WIN</a:t>
            </a:r>
          </a:p>
        </p:txBody>
      </p:sp>
      <p:sp>
        <p:nvSpPr>
          <p:cNvPr id="9" name="Oval 4"/>
          <p:cNvSpPr>
            <a:spLocks/>
          </p:cNvSpPr>
          <p:nvPr/>
        </p:nvSpPr>
        <p:spPr bwMode="auto">
          <a:xfrm>
            <a:off x="3796249" y="3480451"/>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10" name="Oval 4"/>
          <p:cNvSpPr>
            <a:spLocks/>
          </p:cNvSpPr>
          <p:nvPr/>
        </p:nvSpPr>
        <p:spPr bwMode="auto">
          <a:xfrm>
            <a:off x="5823788" y="2337628"/>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7" name="Oval 4">
            <a:extLst>
              <a:ext uri="{FF2B5EF4-FFF2-40B4-BE49-F238E27FC236}">
                <a16:creationId xmlns:a16="http://schemas.microsoft.com/office/drawing/2014/main" id="{D24C19C7-C98E-4155-BDF7-66298CF957B3}"/>
              </a:ext>
            </a:extLst>
          </p:cNvPr>
          <p:cNvSpPr>
            <a:spLocks/>
          </p:cNvSpPr>
          <p:nvPr/>
        </p:nvSpPr>
        <p:spPr bwMode="auto">
          <a:xfrm>
            <a:off x="2119469" y="5372354"/>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Tree>
    <p:extLst>
      <p:ext uri="{BB962C8B-B14F-4D97-AF65-F5344CB8AC3E}">
        <p14:creationId xmlns:p14="http://schemas.microsoft.com/office/powerpoint/2010/main" val="4284668251"/>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D5FFD-7072-40C6-BF72-64DD29C81EBF}"/>
              </a:ext>
            </a:extLst>
          </p:cNvPr>
          <p:cNvSpPr>
            <a:spLocks noGrp="1"/>
          </p:cNvSpPr>
          <p:nvPr>
            <p:ph type="title"/>
          </p:nvPr>
        </p:nvSpPr>
        <p:spPr>
          <a:xfrm>
            <a:off x="1074876" y="465365"/>
            <a:ext cx="5054254" cy="2244842"/>
          </a:xfrm>
          <a:solidFill>
            <a:schemeClr val="bg1"/>
          </a:solidFill>
        </p:spPr>
        <p:txBody>
          <a:bodyPr vert="horz" lIns="91440" tIns="45720" rIns="91440" bIns="45720" rtlCol="0" anchor="b">
            <a:normAutofit/>
          </a:bodyPr>
          <a:lstStyle/>
          <a:p>
            <a:r>
              <a:rPr lang="en-US" sz="8000">
                <a:solidFill>
                  <a:schemeClr val="tx1">
                    <a:lumMod val="85000"/>
                    <a:lumOff val="15000"/>
                  </a:schemeClr>
                </a:solidFill>
              </a:rPr>
              <a:t>Demand</a:t>
            </a:r>
            <a:r>
              <a:rPr lang="en-US" sz="8000" dirty="0">
                <a:solidFill>
                  <a:schemeClr val="tx1">
                    <a:lumMod val="85000"/>
                    <a:lumOff val="15000"/>
                  </a:schemeClr>
                </a:solidFill>
              </a:rPr>
              <a:t/>
            </a:r>
            <a:br>
              <a:rPr lang="en-US" sz="8000" dirty="0">
                <a:solidFill>
                  <a:schemeClr val="tx1">
                    <a:lumMod val="85000"/>
                    <a:lumOff val="15000"/>
                  </a:schemeClr>
                </a:solidFill>
              </a:rPr>
            </a:br>
            <a:r>
              <a:rPr lang="en-US" sz="8000">
                <a:solidFill>
                  <a:schemeClr val="tx1">
                    <a:lumMod val="85000"/>
                    <a:lumOff val="15000"/>
                  </a:schemeClr>
                </a:solidFill>
              </a:rPr>
              <a:t>Tactics</a:t>
            </a:r>
          </a:p>
        </p:txBody>
      </p:sp>
      <p:sp>
        <p:nvSpPr>
          <p:cNvPr id="6" name="TextBox 5">
            <a:extLst>
              <a:ext uri="{FF2B5EF4-FFF2-40B4-BE49-F238E27FC236}">
                <a16:creationId xmlns:a16="http://schemas.microsoft.com/office/drawing/2014/main" id="{4EE745EB-1E1F-42FB-AA6C-3A69DFADC19B}"/>
              </a:ext>
            </a:extLst>
          </p:cNvPr>
          <p:cNvSpPr txBox="1"/>
          <p:nvPr/>
        </p:nvSpPr>
        <p:spPr>
          <a:xfrm>
            <a:off x="5377400" y="797510"/>
            <a:ext cx="6600636" cy="4154984"/>
          </a:xfrm>
          <a:prstGeom prst="rect">
            <a:avLst/>
          </a:prstGeom>
          <a:solidFill>
            <a:schemeClr val="bg1"/>
          </a:solidFill>
        </p:spPr>
        <p:txBody>
          <a:bodyPr wrap="square" rtlCol="0" anchor="t">
            <a:spAutoFit/>
          </a:bodyPr>
          <a:lstStyle/>
          <a:p>
            <a:r>
              <a:rPr lang="en-US" sz="3600" b="1" u="sng" dirty="0"/>
              <a:t>Demand</a:t>
            </a:r>
            <a:r>
              <a:rPr lang="en-US" sz="3600" dirty="0"/>
              <a:t> – Where you want to go – the destination – the BIG win.</a:t>
            </a:r>
          </a:p>
          <a:p>
            <a:endParaRPr lang="en-US" sz="2400" dirty="0"/>
          </a:p>
          <a:p>
            <a:endParaRPr lang="en-US" sz="2400" dirty="0"/>
          </a:p>
          <a:p>
            <a:r>
              <a:rPr lang="en-US" sz="3600" b="1" u="sng" dirty="0"/>
              <a:t>Tactic</a:t>
            </a:r>
            <a:r>
              <a:rPr lang="en-US" sz="3600" dirty="0"/>
              <a:t> – Small actions you to take to accomplish the small goals along the way to get to your destination. </a:t>
            </a:r>
          </a:p>
        </p:txBody>
      </p:sp>
      <p:pic>
        <p:nvPicPr>
          <p:cNvPr id="1026" name="Picture 2" descr="Image result for gps map">
            <a:extLst>
              <a:ext uri="{FF2B5EF4-FFF2-40B4-BE49-F238E27FC236}">
                <a16:creationId xmlns:a16="http://schemas.microsoft.com/office/drawing/2014/main" id="{9C890F9A-1CEE-44EA-A95F-E6AA26313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467" y="3171416"/>
            <a:ext cx="3686584" cy="368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537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474427"/>
            <a:ext cx="5076691" cy="4942849"/>
          </a:xfrm>
        </p:spPr>
        <p:txBody>
          <a:bodyPr>
            <a:normAutofit lnSpcReduction="10000"/>
          </a:bodyPr>
          <a:lstStyle/>
          <a:p>
            <a:r>
              <a:rPr lang="en-US" sz="4000" dirty="0"/>
              <a:t>Strategy without tactics is simply a collection of good ideas and big dreams.</a:t>
            </a:r>
          </a:p>
          <a:p>
            <a:endParaRPr lang="en-US" sz="4000" dirty="0"/>
          </a:p>
          <a:p>
            <a:r>
              <a:rPr lang="en-US" sz="4000" dirty="0"/>
              <a:t>Tactics without strategy are a random collection of activities and wasted resources. </a:t>
            </a:r>
          </a:p>
          <a:p>
            <a:pPr lvl="0"/>
            <a:endParaRPr lang="en-US" sz="3600" dirty="0"/>
          </a:p>
        </p:txBody>
      </p:sp>
    </p:spTree>
    <p:extLst>
      <p:ext uri="{BB962C8B-B14F-4D97-AF65-F5344CB8AC3E}">
        <p14:creationId xmlns:p14="http://schemas.microsoft.com/office/powerpoint/2010/main" val="1118743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BD0C1-0331-4AC6-9B9B-5C0D4A776F4A}"/>
              </a:ext>
            </a:extLst>
          </p:cNvPr>
          <p:cNvSpPr>
            <a:spLocks noGrp="1"/>
          </p:cNvSpPr>
          <p:nvPr>
            <p:ph type="title"/>
          </p:nvPr>
        </p:nvSpPr>
        <p:spPr>
          <a:xfrm>
            <a:off x="382386" y="327653"/>
            <a:ext cx="10058400" cy="1450757"/>
          </a:xfrm>
        </p:spPr>
        <p:txBody>
          <a:bodyPr>
            <a:normAutofit fontScale="90000"/>
          </a:bodyPr>
          <a:lstStyle/>
          <a:p>
            <a:r>
              <a:rPr lang="en-US" dirty="0" smtClean="0"/>
              <a:t>Implementing the Campaign - Find Leaders willing to risk public admonishment to bring community focus on the problem.</a:t>
            </a:r>
            <a:endParaRPr lang="en-US" dirty="0"/>
          </a:p>
        </p:txBody>
      </p:sp>
      <p:sp>
        <p:nvSpPr>
          <p:cNvPr id="3" name="Content Placeholder 2">
            <a:extLst>
              <a:ext uri="{FF2B5EF4-FFF2-40B4-BE49-F238E27FC236}">
                <a16:creationId xmlns:a16="http://schemas.microsoft.com/office/drawing/2014/main" id="{3273C7F2-7401-4B6A-B695-7319D13102D9}"/>
              </a:ext>
            </a:extLst>
          </p:cNvPr>
          <p:cNvSpPr>
            <a:spLocks noGrp="1"/>
          </p:cNvSpPr>
          <p:nvPr>
            <p:ph idx="1"/>
          </p:nvPr>
        </p:nvSpPr>
        <p:spPr>
          <a:xfrm>
            <a:off x="243840" y="2517913"/>
            <a:ext cx="11109960" cy="3659050"/>
          </a:xfrm>
        </p:spPr>
        <p:txBody>
          <a:bodyPr/>
          <a:lstStyle/>
          <a:p>
            <a:pPr marL="0" indent="0">
              <a:buNone/>
            </a:pPr>
            <a:endParaRPr lang="en-US" dirty="0"/>
          </a:p>
          <a:p>
            <a:pPr marL="0" indent="0">
              <a:buNone/>
            </a:pPr>
            <a:r>
              <a:rPr lang="en-US" sz="4800" dirty="0"/>
              <a:t>“What do you want </a:t>
            </a:r>
            <a:br>
              <a:rPr lang="en-US" sz="4800" dirty="0"/>
            </a:br>
            <a:r>
              <a:rPr lang="en-US" sz="4800" dirty="0"/>
              <a:t>            to do about it?” </a:t>
            </a:r>
          </a:p>
          <a:p>
            <a:pPr marL="0" indent="0">
              <a:buNone/>
            </a:pPr>
            <a:endParaRPr lang="en-US" sz="4800" dirty="0"/>
          </a:p>
          <a:p>
            <a:pPr marL="0" indent="0">
              <a:buNone/>
            </a:pPr>
            <a:r>
              <a:rPr lang="en-US" sz="4800" dirty="0" err="1" smtClean="0"/>
              <a:t>Deyisha</a:t>
            </a:r>
            <a:r>
              <a:rPr lang="en-US" sz="4800" dirty="0" smtClean="0"/>
              <a:t> </a:t>
            </a:r>
            <a:r>
              <a:rPr lang="en-US" sz="4800" dirty="0" err="1" smtClean="0"/>
              <a:t>Hargrave</a:t>
            </a:r>
            <a:endParaRPr lang="en-US" sz="4800" dirty="0"/>
          </a:p>
        </p:txBody>
      </p:sp>
      <p:pic>
        <p:nvPicPr>
          <p:cNvPr id="4" name="Picture 6" descr="https://everipedia-storage.s3-accelerate.amazonaws.com/ProfilePics/deyshia-hargrave__37609_100x100.png">
            <a:extLst>
              <a:ext uri="{FF2B5EF4-FFF2-40B4-BE49-F238E27FC236}">
                <a16:creationId xmlns:a16="http://schemas.microsoft.com/office/drawing/2014/main" id="{A088B87E-EFC5-426B-86DF-F08BD89101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4793" y="1555322"/>
            <a:ext cx="4287372" cy="4844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5450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CF661-54F1-4842-82D1-42AB66DF2BCF}"/>
              </a:ext>
            </a:extLst>
          </p:cNvPr>
          <p:cNvSpPr>
            <a:spLocks noGrp="1"/>
          </p:cNvSpPr>
          <p:nvPr>
            <p:ph type="title"/>
          </p:nvPr>
        </p:nvSpPr>
        <p:spPr>
          <a:xfrm>
            <a:off x="283322" y="3644217"/>
            <a:ext cx="6621060" cy="2637314"/>
          </a:xfrm>
        </p:spPr>
        <p:txBody>
          <a:bodyPr>
            <a:normAutofit fontScale="90000"/>
          </a:bodyPr>
          <a:lstStyle/>
          <a:p>
            <a:r>
              <a:rPr lang="en-US" altLang="en-US" b="1" dirty="0"/>
              <a:t>Tactic </a:t>
            </a:r>
            <a:r>
              <a:rPr lang="en-US" altLang="en-US" b="1" dirty="0" smtClean="0"/>
              <a:t>1– </a:t>
            </a:r>
            <a:r>
              <a:rPr lang="en-US" altLang="en-US" dirty="0" smtClean="0"/>
              <a:t>Build</a:t>
            </a:r>
            <a:r>
              <a:rPr lang="en-US" altLang="en-US" b="1" dirty="0" smtClean="0"/>
              <a:t> a structure that was responsible for scheduling </a:t>
            </a:r>
            <a:r>
              <a:rPr lang="en-US" altLang="en-US" b="1" i="1" dirty="0" smtClean="0"/>
              <a:t>Teams</a:t>
            </a:r>
            <a:r>
              <a:rPr lang="en-US" altLang="en-US" dirty="0" smtClean="0"/>
              <a:t> to attend </a:t>
            </a:r>
            <a:r>
              <a:rPr lang="en-US" altLang="en-US" dirty="0"/>
              <a:t>and participate in every Public </a:t>
            </a:r>
            <a:r>
              <a:rPr lang="en-US" altLang="en-US" dirty="0" smtClean="0"/>
              <a:t>Meeting and push the board to recognize audience participation.  Make sure someone is always responsible for taking pictures and videos to post on social media. </a:t>
            </a:r>
            <a:endParaRPr lang="en-US" dirty="0"/>
          </a:p>
        </p:txBody>
      </p:sp>
      <p:pic>
        <p:nvPicPr>
          <p:cNvPr id="4" name="Picture 4" descr="Image result for vermilion parish rally">
            <a:extLst>
              <a:ext uri="{FF2B5EF4-FFF2-40B4-BE49-F238E27FC236}">
                <a16:creationId xmlns:a16="http://schemas.microsoft.com/office/drawing/2014/main" id="{569E5F2A-7F97-4B7D-8597-CD2D6389FA5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668" b="13276"/>
          <a:stretch/>
        </p:blipFill>
        <p:spPr bwMode="auto">
          <a:xfrm>
            <a:off x="6758608" y="1729745"/>
            <a:ext cx="4825102" cy="2679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447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1"/>
          <p:cNvPicPr>
            <a:picLocks noChangeAspect="1" noChangeArrowheads="1"/>
          </p:cNvPicPr>
          <p:nvPr/>
        </p:nvPicPr>
        <p:blipFill>
          <a:blip r:embed="rId3">
            <a:duotone>
              <a:prstClr val="black"/>
              <a:srgbClr val="7030A0">
                <a:tint val="45000"/>
                <a:satMod val="400000"/>
              </a:srgbClr>
            </a:duotone>
          </a:blip>
          <a:srcRect/>
          <a:stretch>
            <a:fillRect/>
          </a:stretch>
        </p:blipFill>
        <p:spPr bwMode="auto">
          <a:xfrm>
            <a:off x="3788044" y="1454516"/>
            <a:ext cx="9786938" cy="6215063"/>
          </a:xfrm>
          <a:prstGeom prst="rect">
            <a:avLst/>
          </a:prstGeom>
          <a:noFill/>
          <a:ln w="9525">
            <a:noFill/>
            <a:miter lim="800000"/>
            <a:headEnd/>
            <a:tailEnd/>
          </a:ln>
        </p:spPr>
      </p:pic>
      <p:sp>
        <p:nvSpPr>
          <p:cNvPr id="187396" name="Rectangle 3"/>
          <p:cNvSpPr>
            <a:spLocks/>
          </p:cNvSpPr>
          <p:nvPr/>
        </p:nvSpPr>
        <p:spPr bwMode="auto">
          <a:xfrm>
            <a:off x="230112" y="474535"/>
            <a:ext cx="7322853" cy="2705228"/>
          </a:xfrm>
          <a:prstGeom prst="rect">
            <a:avLst/>
          </a:prstGeom>
          <a:noFill/>
          <a:ln w="9525">
            <a:noFill/>
            <a:miter lim="800000"/>
            <a:headEnd/>
            <a:tailEnd/>
          </a:ln>
        </p:spPr>
        <p:txBody>
          <a:bodyPr wrap="square" lIns="0" tIns="0" rIns="0" bIns="0" anchor="ctr">
            <a:spAutoFit/>
          </a:bodyPr>
          <a:lstStyle/>
          <a:p>
            <a:pPr algn="ctr" eaLnBrk="1" hangingPunct="1">
              <a:defRPr/>
            </a:pPr>
            <a:r>
              <a:rPr lang="en-US" sz="3516" b="1" dirty="0">
                <a:latin typeface="Helvetica" pitchFamily="84" charset="0"/>
                <a:cs typeface="ＭＳ Ｐゴシック" pitchFamily="84" charset="-128"/>
                <a:sym typeface="Helvetica" pitchFamily="84" charset="0"/>
              </a:rPr>
              <a:t>Who are the “actors” </a:t>
            </a:r>
            <a:r>
              <a:rPr lang="en-US" sz="3516" b="1" dirty="0" smtClean="0">
                <a:latin typeface="Helvetica" pitchFamily="84" charset="0"/>
                <a:cs typeface="ＭＳ Ｐゴシック" pitchFamily="84" charset="-128"/>
                <a:sym typeface="Helvetica" pitchFamily="84" charset="0"/>
              </a:rPr>
              <a:t> in structures that </a:t>
            </a:r>
            <a:r>
              <a:rPr lang="en-US" sz="3516" b="1" dirty="0">
                <a:latin typeface="Helvetica" pitchFamily="84" charset="0"/>
                <a:cs typeface="ＭＳ Ｐゴシック" pitchFamily="84" charset="-128"/>
                <a:sym typeface="Helvetica" pitchFamily="84" charset="0"/>
              </a:rPr>
              <a:t>perform the tactics, build power </a:t>
            </a:r>
          </a:p>
          <a:p>
            <a:pPr algn="ctr" eaLnBrk="1" hangingPunct="1">
              <a:defRPr/>
            </a:pPr>
            <a:r>
              <a:rPr lang="en-US" sz="3516" b="1" dirty="0">
                <a:latin typeface="Helvetica" pitchFamily="84" charset="0"/>
                <a:cs typeface="ＭＳ Ｐゴシック" pitchFamily="84" charset="-128"/>
                <a:sym typeface="Helvetica" pitchFamily="84" charset="0"/>
              </a:rPr>
              <a:t>and use their collective agency to realize the </a:t>
            </a:r>
            <a:r>
              <a:rPr lang="en-US" sz="3516" b="1" dirty="0" smtClean="0">
                <a:latin typeface="Helvetica" pitchFamily="84" charset="0"/>
                <a:cs typeface="ＭＳ Ｐゴシック" pitchFamily="84" charset="-128"/>
                <a:sym typeface="Helvetica" pitchFamily="84" charset="0"/>
              </a:rPr>
              <a:t>common </a:t>
            </a:r>
            <a:r>
              <a:rPr lang="en-US" sz="3516" b="1" dirty="0">
                <a:latin typeface="Helvetica" pitchFamily="84" charset="0"/>
                <a:cs typeface="ＭＳ Ｐゴシック" pitchFamily="84" charset="-128"/>
                <a:sym typeface="Helvetica" pitchFamily="84" charset="0"/>
              </a:rPr>
              <a:t>strategic win?</a:t>
            </a:r>
          </a:p>
        </p:txBody>
      </p:sp>
      <p:sp>
        <p:nvSpPr>
          <p:cNvPr id="19460" name="Oval 4"/>
          <p:cNvSpPr>
            <a:spLocks/>
          </p:cNvSpPr>
          <p:nvPr/>
        </p:nvSpPr>
        <p:spPr bwMode="auto">
          <a:xfrm>
            <a:off x="8681513" y="636673"/>
            <a:ext cx="2100263" cy="2047875"/>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4000" b="1" dirty="0">
                <a:solidFill>
                  <a:schemeClr val="bg1"/>
                </a:solidFill>
                <a:latin typeface="Gill Sans" charset="0"/>
                <a:ea typeface="ＭＳ Ｐゴシック" charset="0"/>
                <a:cs typeface="Gill Sans" charset="0"/>
                <a:sym typeface="Gill Sans" charset="0"/>
              </a:rPr>
              <a:t>THE BIG WIN</a:t>
            </a:r>
          </a:p>
        </p:txBody>
      </p:sp>
      <p:sp>
        <p:nvSpPr>
          <p:cNvPr id="9" name="Oval 4"/>
          <p:cNvSpPr>
            <a:spLocks/>
          </p:cNvSpPr>
          <p:nvPr/>
        </p:nvSpPr>
        <p:spPr bwMode="auto">
          <a:xfrm>
            <a:off x="4185723" y="4294833"/>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10" name="Oval 4"/>
          <p:cNvSpPr>
            <a:spLocks/>
          </p:cNvSpPr>
          <p:nvPr/>
        </p:nvSpPr>
        <p:spPr bwMode="auto">
          <a:xfrm>
            <a:off x="6546537" y="3179763"/>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7" name="Oval 4">
            <a:extLst>
              <a:ext uri="{FF2B5EF4-FFF2-40B4-BE49-F238E27FC236}">
                <a16:creationId xmlns:a16="http://schemas.microsoft.com/office/drawing/2014/main" id="{EE64479D-71A9-46C4-9450-CE314AF3146B}"/>
              </a:ext>
            </a:extLst>
          </p:cNvPr>
          <p:cNvSpPr>
            <a:spLocks/>
          </p:cNvSpPr>
          <p:nvPr/>
        </p:nvSpPr>
        <p:spPr bwMode="auto">
          <a:xfrm>
            <a:off x="2923650" y="5810250"/>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Tree>
    <p:extLst>
      <p:ext uri="{BB962C8B-B14F-4D97-AF65-F5344CB8AC3E}">
        <p14:creationId xmlns:p14="http://schemas.microsoft.com/office/powerpoint/2010/main" val="1028802058"/>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9941-56A6-4001-8BD4-3780F5BCB4C1}"/>
              </a:ext>
            </a:extLst>
          </p:cNvPr>
          <p:cNvSpPr>
            <a:spLocks noGrp="1"/>
          </p:cNvSpPr>
          <p:nvPr>
            <p:ph type="title"/>
          </p:nvPr>
        </p:nvSpPr>
        <p:spPr>
          <a:xfrm>
            <a:off x="863029" y="1012004"/>
            <a:ext cx="3416158" cy="4795408"/>
          </a:xfrm>
        </p:spPr>
        <p:txBody>
          <a:bodyPr>
            <a:normAutofit/>
          </a:bodyPr>
          <a:lstStyle/>
          <a:p>
            <a:r>
              <a:rPr lang="en-US">
                <a:solidFill>
                  <a:srgbClr val="FFFFFF"/>
                </a:solidFill>
              </a:rPr>
              <a:t>Using Structures to Connect Leaders</a:t>
            </a:r>
          </a:p>
        </p:txBody>
      </p:sp>
      <p:graphicFrame>
        <p:nvGraphicFramePr>
          <p:cNvPr id="5" name="Content Placeholder 2">
            <a:extLst>
              <a:ext uri="{FF2B5EF4-FFF2-40B4-BE49-F238E27FC236}">
                <a16:creationId xmlns:a16="http://schemas.microsoft.com/office/drawing/2014/main" id="{8834C559-57EB-40F3-AE0B-A5821D1F8446}"/>
              </a:ext>
            </a:extLst>
          </p:cNvPr>
          <p:cNvGraphicFramePr>
            <a:graphicFrameLocks noGrp="1"/>
          </p:cNvGraphicFramePr>
          <p:nvPr>
            <p:ph idx="1"/>
            <p:extLst/>
          </p:nvPr>
        </p:nvGraphicFramePr>
        <p:xfrm>
          <a:off x="5479026" y="560439"/>
          <a:ext cx="6000277" cy="5589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7E037240-94D6-4FBC-9361-4D0A147AF3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368" y="2094271"/>
            <a:ext cx="4552336" cy="3414252"/>
          </a:xfrm>
          <a:prstGeom prst="rect">
            <a:avLst/>
          </a:prstGeom>
        </p:spPr>
      </p:pic>
      <p:sp>
        <p:nvSpPr>
          <p:cNvPr id="6" name="Rectangle 5">
            <a:extLst>
              <a:ext uri="{FF2B5EF4-FFF2-40B4-BE49-F238E27FC236}">
                <a16:creationId xmlns:a16="http://schemas.microsoft.com/office/drawing/2014/main" id="{A885D0F1-323D-4222-8C34-75B0E993FA8F}"/>
              </a:ext>
            </a:extLst>
          </p:cNvPr>
          <p:cNvSpPr/>
          <p:nvPr/>
        </p:nvSpPr>
        <p:spPr>
          <a:xfrm>
            <a:off x="1046209" y="719616"/>
            <a:ext cx="4432817" cy="584775"/>
          </a:xfrm>
          <a:prstGeom prst="rect">
            <a:avLst/>
          </a:prstGeom>
        </p:spPr>
        <p:txBody>
          <a:bodyPr wrap="none">
            <a:spAutoFit/>
          </a:bodyPr>
          <a:lstStyle/>
          <a:p>
            <a:r>
              <a:rPr lang="en-US" sz="3200" b="1" dirty="0"/>
              <a:t>Members Into Structures</a:t>
            </a:r>
          </a:p>
        </p:txBody>
      </p:sp>
    </p:spTree>
    <p:extLst>
      <p:ext uri="{BB962C8B-B14F-4D97-AF65-F5344CB8AC3E}">
        <p14:creationId xmlns:p14="http://schemas.microsoft.com/office/powerpoint/2010/main" val="41261182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7E048-74E8-4A21-9805-2E00C2046509}"/>
              </a:ext>
            </a:extLst>
          </p:cNvPr>
          <p:cNvSpPr>
            <a:spLocks noGrp="1"/>
          </p:cNvSpPr>
          <p:nvPr>
            <p:ph type="title"/>
          </p:nvPr>
        </p:nvSpPr>
        <p:spPr/>
        <p:txBody>
          <a:bodyPr>
            <a:normAutofit/>
          </a:bodyPr>
          <a:lstStyle/>
          <a:p>
            <a:r>
              <a:rPr lang="en-US" dirty="0" smtClean="0"/>
              <a:t>Tactic 2 – Build Community Support…</a:t>
            </a:r>
            <a:endParaRPr lang="en-US" dirty="0"/>
          </a:p>
        </p:txBody>
      </p:sp>
      <p:pic>
        <p:nvPicPr>
          <p:cNvPr id="4" name="Community Upset by La. Teacher’s Handcuffing">
            <a:hlinkClick r:id="" action="ppaction://media"/>
            <a:extLst>
              <a:ext uri="{FF2B5EF4-FFF2-40B4-BE49-F238E27FC236}">
                <a16:creationId xmlns:a16="http://schemas.microsoft.com/office/drawing/2014/main" id="{7D878C40-8AA3-406C-94D0-23722FBCA07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38275" y="1281952"/>
            <a:ext cx="8723313" cy="4906963"/>
          </a:xfrm>
        </p:spPr>
      </p:pic>
    </p:spTree>
    <p:extLst>
      <p:ext uri="{BB962C8B-B14F-4D97-AF65-F5344CB8AC3E}">
        <p14:creationId xmlns:p14="http://schemas.microsoft.com/office/powerpoint/2010/main" val="16567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9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230" y="1073427"/>
            <a:ext cx="10058400" cy="4114799"/>
          </a:xfrm>
        </p:spPr>
        <p:txBody>
          <a:bodyPr>
            <a:normAutofit/>
          </a:bodyPr>
          <a:lstStyle/>
          <a:p>
            <a:r>
              <a:rPr lang="en-US" dirty="0" smtClean="0"/>
              <a:t>Tactic 2 – Identify a pivotal meeting and ensure the largest crowd in which a person will push the board to either recognize them to speak – or the board will have to do something to keep them from speaking.</a:t>
            </a:r>
            <a:endParaRPr lang="en-US" dirty="0"/>
          </a:p>
        </p:txBody>
      </p:sp>
    </p:spTree>
    <p:extLst>
      <p:ext uri="{BB962C8B-B14F-4D97-AF65-F5344CB8AC3E}">
        <p14:creationId xmlns:p14="http://schemas.microsoft.com/office/powerpoint/2010/main" val="3390314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97505-3ACC-482C-9527-E2179C9291BF}"/>
              </a:ext>
            </a:extLst>
          </p:cNvPr>
          <p:cNvSpPr>
            <a:spLocks noGrp="1"/>
          </p:cNvSpPr>
          <p:nvPr>
            <p:ph type="title"/>
          </p:nvPr>
        </p:nvSpPr>
        <p:spPr/>
        <p:txBody>
          <a:bodyPr>
            <a:normAutofit/>
          </a:bodyPr>
          <a:lstStyle/>
          <a:p>
            <a:r>
              <a:rPr lang="en-US" dirty="0" smtClean="0"/>
              <a:t>Tactic 3 get noticed and promote….</a:t>
            </a:r>
            <a:endParaRPr lang="en-US" dirty="0"/>
          </a:p>
        </p:txBody>
      </p:sp>
      <p:pic>
        <p:nvPicPr>
          <p:cNvPr id="4" name="Teacher Speaks Out After Removal From Meeting In Handcuffs _ NBC Nightly News">
            <a:hlinkClick r:id="" action="ppaction://media"/>
            <a:extLst>
              <a:ext uri="{FF2B5EF4-FFF2-40B4-BE49-F238E27FC236}">
                <a16:creationId xmlns:a16="http://schemas.microsoft.com/office/drawing/2014/main" id="{0DCEFC98-846C-4521-923F-2C97BD08AC8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38275" y="1281952"/>
            <a:ext cx="8723313" cy="4906963"/>
          </a:xfrm>
        </p:spPr>
      </p:pic>
    </p:spTree>
    <p:extLst>
      <p:ext uri="{BB962C8B-B14F-4D97-AF65-F5344CB8AC3E}">
        <p14:creationId xmlns:p14="http://schemas.microsoft.com/office/powerpoint/2010/main" val="24936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3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6F8CC-32CB-472D-A707-0B6457C67A5F}"/>
              </a:ext>
            </a:extLst>
          </p:cNvPr>
          <p:cNvSpPr>
            <a:spLocks noGrp="1"/>
          </p:cNvSpPr>
          <p:nvPr>
            <p:ph type="title"/>
          </p:nvPr>
        </p:nvSpPr>
        <p:spPr/>
        <p:txBody>
          <a:bodyPr>
            <a:normAutofit/>
          </a:bodyPr>
          <a:lstStyle/>
          <a:p>
            <a:r>
              <a:rPr lang="en-US" dirty="0" smtClean="0"/>
              <a:t>Tactic 3…</a:t>
            </a:r>
            <a:endParaRPr lang="en-US" dirty="0"/>
          </a:p>
        </p:txBody>
      </p:sp>
      <p:pic>
        <p:nvPicPr>
          <p:cNvPr id="5122" name="Picture 2" descr="Image result for vermilion parish rally">
            <a:extLst>
              <a:ext uri="{FF2B5EF4-FFF2-40B4-BE49-F238E27FC236}">
                <a16:creationId xmlns:a16="http://schemas.microsoft.com/office/drawing/2014/main" id="{A31CEDE2-5FDB-410C-9A37-BAE611401C5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30364" y="0"/>
            <a:ext cx="6051848" cy="31821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Image may contain: 1 person, smiling">
            <a:extLst>
              <a:ext uri="{FF2B5EF4-FFF2-40B4-BE49-F238E27FC236}">
                <a16:creationId xmlns:a16="http://schemas.microsoft.com/office/drawing/2014/main" id="{134C74BE-0715-4389-A4AF-75DD347505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6345" y="1228725"/>
            <a:ext cx="3435927" cy="48082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leaders of vermilion association of educators">
            <a:extLst>
              <a:ext uri="{FF2B5EF4-FFF2-40B4-BE49-F238E27FC236}">
                <a16:creationId xmlns:a16="http://schemas.microsoft.com/office/drawing/2014/main" id="{80920C08-F901-4095-A67F-BEAAD4020D6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2206" t="25754" r="5618"/>
          <a:stretch/>
        </p:blipFill>
        <p:spPr bwMode="auto">
          <a:xfrm>
            <a:off x="5291759" y="3282605"/>
            <a:ext cx="3186545" cy="3416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9756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41024-8A91-4E28-97D5-CF931D6036BE}"/>
              </a:ext>
            </a:extLst>
          </p:cNvPr>
          <p:cNvSpPr>
            <a:spLocks noGrp="1"/>
          </p:cNvSpPr>
          <p:nvPr>
            <p:ph type="title"/>
          </p:nvPr>
        </p:nvSpPr>
        <p:spPr>
          <a:xfrm>
            <a:off x="838199" y="273685"/>
            <a:ext cx="11109959" cy="681355"/>
          </a:xfrm>
        </p:spPr>
        <p:txBody>
          <a:bodyPr>
            <a:normAutofit fontScale="90000"/>
          </a:bodyPr>
          <a:lstStyle/>
          <a:p>
            <a:r>
              <a:rPr lang="en-US" dirty="0" smtClean="0"/>
              <a:t>Tactic 4… Execute Community Rally </a:t>
            </a:r>
            <a:endParaRPr lang="en-US" dirty="0"/>
          </a:p>
        </p:txBody>
      </p:sp>
      <p:sp>
        <p:nvSpPr>
          <p:cNvPr id="3" name="Content Placeholder 2">
            <a:extLst>
              <a:ext uri="{FF2B5EF4-FFF2-40B4-BE49-F238E27FC236}">
                <a16:creationId xmlns:a16="http://schemas.microsoft.com/office/drawing/2014/main" id="{8FA46E38-F93E-406F-9690-EE252F5CA4D6}"/>
              </a:ext>
            </a:extLst>
          </p:cNvPr>
          <p:cNvSpPr>
            <a:spLocks noGrp="1"/>
          </p:cNvSpPr>
          <p:nvPr>
            <p:ph idx="1"/>
          </p:nvPr>
        </p:nvSpPr>
        <p:spPr/>
        <p:txBody>
          <a:bodyPr/>
          <a:lstStyle/>
          <a:p>
            <a:endParaRPr lang="en-US"/>
          </a:p>
        </p:txBody>
      </p:sp>
      <p:pic>
        <p:nvPicPr>
          <p:cNvPr id="3074" name="Picture 2" descr="https://www.vermiliontoday.com/sites/vermiliontoday.etypegoogle8.com/files/styles/large/public/field/image/moresigns.jpg?itok=9-oBBkDk">
            <a:extLst>
              <a:ext uri="{FF2B5EF4-FFF2-40B4-BE49-F238E27FC236}">
                <a16:creationId xmlns:a16="http://schemas.microsoft.com/office/drawing/2014/main" id="{FF2C587F-E4F5-4CB1-B76D-037FCD4E92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82996">
            <a:off x="5473412" y="1717041"/>
            <a:ext cx="5886450" cy="42576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vermiliontoday.com/sites/vermiliontoday.etypegoogle8.com/files/styles/large/public/field/image/dbig-picture.jpg?itok=xPalHsff">
            <a:extLst>
              <a:ext uri="{FF2B5EF4-FFF2-40B4-BE49-F238E27FC236}">
                <a16:creationId xmlns:a16="http://schemas.microsoft.com/office/drawing/2014/main" id="{A0E44E10-A4B5-4BA4-8CF5-C4E7B31E7E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26477">
            <a:off x="506728" y="1476375"/>
            <a:ext cx="4864478" cy="3227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6744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Key Idea</a:t>
            </a:r>
          </a:p>
        </p:txBody>
      </p:sp>
      <p:sp>
        <p:nvSpPr>
          <p:cNvPr id="6" name="Content Placeholder 5"/>
          <p:cNvSpPr>
            <a:spLocks noGrp="1"/>
          </p:cNvSpPr>
          <p:nvPr>
            <p:ph idx="1"/>
          </p:nvPr>
        </p:nvSpPr>
        <p:spPr>
          <a:xfrm>
            <a:off x="4465982" y="304801"/>
            <a:ext cx="7328453" cy="5564294"/>
          </a:xfrm>
        </p:spPr>
        <p:txBody>
          <a:bodyPr>
            <a:normAutofit lnSpcReduction="10000"/>
          </a:bodyPr>
          <a:lstStyle/>
          <a:p>
            <a:pPr marL="0" indent="0">
              <a:buNone/>
            </a:pPr>
            <a:r>
              <a:rPr lang="en-US" sz="5400" dirty="0"/>
              <a:t>Each tactic should result in more people engaged, more commitment to the purpose, and more leaders taking responsibility for enabling others in the face of uncertainty. </a:t>
            </a:r>
            <a:r>
              <a:rPr lang="en-US" dirty="0"/>
              <a:t> </a:t>
            </a:r>
          </a:p>
        </p:txBody>
      </p:sp>
      <p:pic>
        <p:nvPicPr>
          <p:cNvPr id="4"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54" r="4210" b="2"/>
          <a:stretch/>
        </p:blipFill>
        <p:spPr bwMode="auto">
          <a:xfrm>
            <a:off x="403341" y="2305877"/>
            <a:ext cx="3651522" cy="280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0821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4F911-236D-4F2D-B49C-3624C178991D}"/>
              </a:ext>
            </a:extLst>
          </p:cNvPr>
          <p:cNvSpPr>
            <a:spLocks noGrp="1"/>
          </p:cNvSpPr>
          <p:nvPr>
            <p:ph type="title"/>
          </p:nvPr>
        </p:nvSpPr>
        <p:spPr/>
        <p:txBody>
          <a:bodyPr>
            <a:normAutofit/>
          </a:bodyPr>
          <a:lstStyle/>
          <a:p>
            <a:r>
              <a:rPr lang="en-US" dirty="0" smtClean="0"/>
              <a:t>“I Quit”</a:t>
            </a:r>
            <a:endParaRPr lang="en-US" dirty="0"/>
          </a:p>
        </p:txBody>
      </p:sp>
      <p:sp>
        <p:nvSpPr>
          <p:cNvPr id="3" name="Content Placeholder 2">
            <a:extLst>
              <a:ext uri="{FF2B5EF4-FFF2-40B4-BE49-F238E27FC236}">
                <a16:creationId xmlns:a16="http://schemas.microsoft.com/office/drawing/2014/main" id="{47DCD137-237B-40C3-8790-CE49D713E08C}"/>
              </a:ext>
            </a:extLst>
          </p:cNvPr>
          <p:cNvSpPr>
            <a:spLocks noGrp="1"/>
          </p:cNvSpPr>
          <p:nvPr>
            <p:ph idx="1"/>
          </p:nvPr>
        </p:nvSpPr>
        <p:spPr/>
        <p:txBody>
          <a:bodyPr/>
          <a:lstStyle/>
          <a:p>
            <a:endParaRPr lang="en-US" dirty="0"/>
          </a:p>
        </p:txBody>
      </p:sp>
      <p:pic>
        <p:nvPicPr>
          <p:cNvPr id="2050" name="Picture 2" descr="Image result for vermilion parish school board facts">
            <a:extLst>
              <a:ext uri="{FF2B5EF4-FFF2-40B4-BE49-F238E27FC236}">
                <a16:creationId xmlns:a16="http://schemas.microsoft.com/office/drawing/2014/main" id="{2D07DDB7-BD6C-4BF1-893F-677123FBAF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50" y="1189758"/>
            <a:ext cx="6612202" cy="38948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tatic1.squarespace.com/static/5249bf2ee4b0b4dd6e27bf32/t/53e251cce4b0ecc5fa311d93/1407341005740/socialtywinning.jpg">
            <a:extLst>
              <a:ext uri="{FF2B5EF4-FFF2-40B4-BE49-F238E27FC236}">
                <a16:creationId xmlns:a16="http://schemas.microsoft.com/office/drawing/2014/main" id="{C10BB52F-B4DD-40F2-9D28-C4D4A7835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rot="1317092">
            <a:off x="5944174" y="592126"/>
            <a:ext cx="6237106" cy="6497608"/>
          </a:xfrm>
          <a:prstGeom prst="flowChartConnector">
            <a:avLst/>
          </a:prstGeom>
        </p:spPr>
      </p:pic>
    </p:spTree>
    <p:extLst>
      <p:ext uri="{BB962C8B-B14F-4D97-AF65-F5344CB8AC3E}">
        <p14:creationId xmlns:p14="http://schemas.microsoft.com/office/powerpoint/2010/main" val="9959492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the year following this…</a:t>
            </a:r>
            <a:endParaRPr lang="en-US" dirty="0"/>
          </a:p>
        </p:txBody>
      </p:sp>
      <p:sp>
        <p:nvSpPr>
          <p:cNvPr id="3" name="Content Placeholder 2"/>
          <p:cNvSpPr>
            <a:spLocks noGrp="1"/>
          </p:cNvSpPr>
          <p:nvPr>
            <p:ph idx="1"/>
          </p:nvPr>
        </p:nvSpPr>
        <p:spPr>
          <a:xfrm>
            <a:off x="611882" y="1688207"/>
            <a:ext cx="10438504" cy="4076489"/>
          </a:xfrm>
        </p:spPr>
        <p:txBody>
          <a:bodyPr>
            <a:normAutofit/>
          </a:bodyPr>
          <a:lstStyle/>
          <a:p>
            <a:r>
              <a:rPr lang="en-US" sz="3600" dirty="0" smtClean="0"/>
              <a:t>Membership density rose to  65.3% </a:t>
            </a:r>
          </a:p>
          <a:p>
            <a:r>
              <a:rPr lang="en-US" sz="3600" dirty="0" smtClean="0"/>
              <a:t>Every worksite had at least two identified and proud Union Reps</a:t>
            </a:r>
          </a:p>
          <a:p>
            <a:r>
              <a:rPr lang="en-US" sz="3600" dirty="0" err="1" smtClean="0"/>
              <a:t>Deyisha</a:t>
            </a:r>
            <a:r>
              <a:rPr lang="en-US" sz="3600" dirty="0" smtClean="0"/>
              <a:t> became the Local President</a:t>
            </a:r>
          </a:p>
          <a:p>
            <a:r>
              <a:rPr lang="en-US" sz="3600" dirty="0" smtClean="0"/>
              <a:t>They won a new contract with a 12% raise over 3 years </a:t>
            </a:r>
          </a:p>
          <a:p>
            <a:r>
              <a:rPr lang="en-US" sz="3600" dirty="0" smtClean="0"/>
              <a:t>Superintendent Jerome stayed for just one more year.</a:t>
            </a:r>
            <a:endParaRPr lang="en-US" sz="36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3886" y="363918"/>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1917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A09C08-8548-4B78-810D-5802B3028415}"/>
              </a:ext>
            </a:extLst>
          </p:cNvPr>
          <p:cNvSpPr>
            <a:spLocks noGrp="1"/>
          </p:cNvSpPr>
          <p:nvPr>
            <p:ph idx="1"/>
          </p:nvPr>
        </p:nvSpPr>
        <p:spPr>
          <a:xfrm>
            <a:off x="424144" y="1431235"/>
            <a:ext cx="11109960" cy="4552122"/>
          </a:xfrm>
        </p:spPr>
        <p:txBody>
          <a:bodyPr>
            <a:noAutofit/>
          </a:bodyPr>
          <a:lstStyle/>
          <a:p>
            <a:pPr marL="0" indent="0">
              <a:buNone/>
            </a:pPr>
            <a:r>
              <a:rPr lang="en-US" sz="3600" dirty="0" smtClean="0"/>
              <a:t>In your breakout rooms discuss the following:</a:t>
            </a:r>
          </a:p>
          <a:p>
            <a:pPr marL="0" indent="0">
              <a:buNone/>
            </a:pPr>
            <a:r>
              <a:rPr lang="en-US" sz="3600" dirty="0" smtClean="0"/>
              <a:t>Why do you think membership rose so dramatically?</a:t>
            </a:r>
            <a:endParaRPr lang="en-US" sz="3600" dirty="0"/>
          </a:p>
          <a:p>
            <a:pPr marL="0" indent="0">
              <a:buNone/>
            </a:pPr>
            <a:r>
              <a:rPr lang="en-US" sz="3600" dirty="0" smtClean="0"/>
              <a:t>Who are the key characters in this story?</a:t>
            </a:r>
          </a:p>
          <a:p>
            <a:pPr marL="0" indent="0">
              <a:buNone/>
            </a:pPr>
            <a:r>
              <a:rPr lang="en-US" sz="3600" dirty="0" smtClean="0"/>
              <a:t>What </a:t>
            </a:r>
            <a:r>
              <a:rPr lang="en-US" sz="3600" dirty="0"/>
              <a:t>was the UniServ Director </a:t>
            </a:r>
            <a:r>
              <a:rPr lang="en-US" sz="3600" dirty="0" smtClean="0"/>
              <a:t>doing </a:t>
            </a:r>
            <a:r>
              <a:rPr lang="en-US" sz="3600" dirty="0"/>
              <a:t>while these actions were taking place? </a:t>
            </a:r>
            <a:endParaRPr lang="en-US" sz="3600" dirty="0" smtClean="0"/>
          </a:p>
          <a:p>
            <a:pPr marL="0" indent="0">
              <a:buNone/>
            </a:pPr>
            <a:r>
              <a:rPr lang="en-US" sz="3600" dirty="0" smtClean="0"/>
              <a:t>How does this story help you think about your work in THIS Campaign 2 Bargain? </a:t>
            </a:r>
            <a:endParaRPr lang="en-US" sz="3600" dirty="0"/>
          </a:p>
        </p:txBody>
      </p:sp>
      <p:sp>
        <p:nvSpPr>
          <p:cNvPr id="4" name="Title 1"/>
          <p:cNvSpPr>
            <a:spLocks noGrp="1"/>
          </p:cNvSpPr>
          <p:nvPr>
            <p:ph type="title"/>
          </p:nvPr>
        </p:nvSpPr>
        <p:spPr>
          <a:xfrm>
            <a:off x="0" y="1"/>
            <a:ext cx="12192000" cy="1192696"/>
          </a:xfrm>
        </p:spPr>
        <p:txBody>
          <a:bodyPr/>
          <a:lstStyle/>
          <a:p>
            <a:r>
              <a:rPr lang="en-US" dirty="0" smtClean="0"/>
              <a:t>Breakout Rooms –Random Triads – 10 minutes</a:t>
            </a:r>
            <a:endParaRPr lang="en-US" dirty="0"/>
          </a:p>
        </p:txBody>
      </p:sp>
    </p:spTree>
    <p:extLst>
      <p:ext uri="{BB962C8B-B14F-4D97-AF65-F5344CB8AC3E}">
        <p14:creationId xmlns:p14="http://schemas.microsoft.com/office/powerpoint/2010/main" val="2084541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1986" y="213852"/>
            <a:ext cx="10058400" cy="875445"/>
          </a:xfrm>
          <a:solidFill>
            <a:schemeClr val="accent5">
              <a:lumMod val="40000"/>
              <a:lumOff val="60000"/>
            </a:schemeClr>
          </a:solidFill>
        </p:spPr>
        <p:txBody>
          <a:bodyPr/>
          <a:lstStyle/>
          <a:p>
            <a:r>
              <a:rPr lang="en-US" b="1" dirty="0"/>
              <a:t>The </a:t>
            </a:r>
            <a:r>
              <a:rPr lang="en-US" b="1" dirty="0" smtClean="0"/>
              <a:t>Blitz</a:t>
            </a:r>
            <a:r>
              <a:rPr lang="en-US" b="1" dirty="0"/>
              <a:t> </a:t>
            </a:r>
            <a:r>
              <a:rPr lang="en-US" b="1" dirty="0" smtClean="0"/>
              <a:t>– a possible tactic to consider</a:t>
            </a:r>
            <a:endParaRPr lang="en-US" b="1" dirty="0"/>
          </a:p>
        </p:txBody>
      </p:sp>
      <p:sp>
        <p:nvSpPr>
          <p:cNvPr id="3" name="Content Placeholder 2"/>
          <p:cNvSpPr>
            <a:spLocks noGrp="1"/>
          </p:cNvSpPr>
          <p:nvPr>
            <p:ph idx="1"/>
          </p:nvPr>
        </p:nvSpPr>
        <p:spPr/>
        <p:txBody>
          <a:bodyPr vert="horz" lIns="0" tIns="45720" rIns="0" bIns="45720" rtlCol="0" anchor="t">
            <a:normAutofit/>
          </a:bodyPr>
          <a:lstStyle/>
          <a:p>
            <a:pPr marL="0" indent="0">
              <a:buNone/>
            </a:pPr>
            <a:r>
              <a:rPr lang="en-US" sz="3200" dirty="0"/>
              <a:t>Have 10 minute individual conversations with as many members as possible in a building</a:t>
            </a:r>
            <a:r>
              <a:rPr lang="en-US" dirty="0"/>
              <a:t>:</a:t>
            </a:r>
          </a:p>
          <a:p>
            <a:pPr marL="457200" indent="-457200">
              <a:buFont typeface="+mj-lt"/>
              <a:buAutoNum type="arabicPeriod"/>
            </a:pPr>
            <a:r>
              <a:rPr lang="en-US" sz="3500" b="1" dirty="0"/>
              <a:t>What do you think are the biggest issues facing us in public education? In our school district? </a:t>
            </a:r>
            <a:r>
              <a:rPr lang="en-US" sz="3500" b="1" dirty="0" smtClean="0"/>
              <a:t> </a:t>
            </a:r>
            <a:endParaRPr lang="en-US" sz="3500" b="1" dirty="0"/>
          </a:p>
          <a:p>
            <a:pPr marL="457200" indent="-457200">
              <a:buFont typeface="+mj-lt"/>
              <a:buAutoNum type="arabicPeriod"/>
            </a:pPr>
            <a:r>
              <a:rPr lang="en-US" sz="3800" b="1" dirty="0"/>
              <a:t>Who’s trusted and </a:t>
            </a:r>
            <a:r>
              <a:rPr lang="en-US" sz="3800" b="1" dirty="0" smtClean="0"/>
              <a:t/>
            </a:r>
            <a:br>
              <a:rPr lang="en-US" sz="3800" b="1" dirty="0" smtClean="0"/>
            </a:br>
            <a:r>
              <a:rPr lang="en-US" sz="3800" b="1" dirty="0" smtClean="0"/>
              <a:t>respected </a:t>
            </a:r>
            <a:r>
              <a:rPr lang="en-US" sz="3800" b="1" dirty="0"/>
              <a:t>here in the </a:t>
            </a:r>
            <a:r>
              <a:rPr lang="en-US" sz="3800" b="1" dirty="0" smtClean="0"/>
              <a:t/>
            </a:r>
            <a:br>
              <a:rPr lang="en-US" sz="3800" b="1" dirty="0" smtClean="0"/>
            </a:br>
            <a:r>
              <a:rPr lang="en-US" sz="3800" b="1" dirty="0" smtClean="0"/>
              <a:t>building</a:t>
            </a:r>
            <a:r>
              <a:rPr lang="en-US" sz="3800" b="1" dirty="0"/>
              <a:t>? </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8D88BADB-372C-4BCE-A960-3A833940B98A}" type="slidenum">
              <a:rPr lang="en-US" smtClean="0"/>
              <a:pPr/>
              <a:t>35</a:t>
            </a:fld>
            <a:endParaRPr lang="en-US" dirty="0"/>
          </a:p>
        </p:txBody>
      </p:sp>
      <p:pic>
        <p:nvPicPr>
          <p:cNvPr id="5" name="Picture 4">
            <a:extLst>
              <a:ext uri="{FF2B5EF4-FFF2-40B4-BE49-F238E27FC236}">
                <a16:creationId xmlns:a16="http://schemas.microsoft.com/office/drawing/2014/main" id="{684452D9-8445-4DBF-A733-80E1356BD66D}"/>
              </a:ext>
            </a:extLst>
          </p:cNvPr>
          <p:cNvPicPr>
            <a:picLocks noChangeAspect="1"/>
          </p:cNvPicPr>
          <p:nvPr/>
        </p:nvPicPr>
        <p:blipFill>
          <a:blip r:embed="rId2"/>
          <a:stretch>
            <a:fillRect/>
          </a:stretch>
        </p:blipFill>
        <p:spPr>
          <a:xfrm>
            <a:off x="6550848" y="3664698"/>
            <a:ext cx="4885557" cy="2544888"/>
          </a:xfrm>
          <a:prstGeom prst="rect">
            <a:avLst/>
          </a:prstGeom>
        </p:spPr>
      </p:pic>
    </p:spTree>
    <p:extLst>
      <p:ext uri="{BB962C8B-B14F-4D97-AF65-F5344CB8AC3E}">
        <p14:creationId xmlns:p14="http://schemas.microsoft.com/office/powerpoint/2010/main" val="34750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the leaders?</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991986" y="2530474"/>
            <a:ext cx="10877961" cy="1782733"/>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 because the people pick their leaders.</a:t>
            </a:r>
          </a:p>
        </p:txBody>
      </p:sp>
      <p:sp>
        <p:nvSpPr>
          <p:cNvPr id="3" name="Title 2">
            <a:extLst>
              <a:ext uri="{FF2B5EF4-FFF2-40B4-BE49-F238E27FC236}">
                <a16:creationId xmlns:a16="http://schemas.microsoft.com/office/drawing/2014/main" id="{CB504DD9-AA71-4255-B59C-C83ADFEC956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2874560"/>
      </p:ext>
    </p:extLst>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61B067-617C-D048-855D-BBBB7B9B0353}"/>
              </a:ext>
            </a:extLst>
          </p:cNvPr>
          <p:cNvSpPr>
            <a:spLocks noGrp="1"/>
          </p:cNvSpPr>
          <p:nvPr>
            <p:ph idx="1"/>
          </p:nvPr>
        </p:nvSpPr>
        <p:spPr>
          <a:xfrm>
            <a:off x="1097280" y="1429789"/>
            <a:ext cx="7195580" cy="4439305"/>
          </a:xfrm>
        </p:spPr>
        <p:txBody>
          <a:bodyPr>
            <a:normAutofit lnSpcReduction="10000"/>
          </a:bodyPr>
          <a:lstStyle/>
          <a:p>
            <a:pPr lvl="1"/>
            <a:r>
              <a:rPr lang="en-US" sz="3400" dirty="0"/>
              <a:t>Why is this any better than </a:t>
            </a:r>
            <a:r>
              <a:rPr lang="en-US" sz="3400" dirty="0" smtClean="0"/>
              <a:t>just showing up with snacks </a:t>
            </a:r>
            <a:r>
              <a:rPr lang="en-US" sz="3400" dirty="0"/>
              <a:t>in the staff lunch room?</a:t>
            </a:r>
          </a:p>
          <a:p>
            <a:pPr lvl="1"/>
            <a:endParaRPr lang="en-US" sz="3400" dirty="0"/>
          </a:p>
          <a:p>
            <a:pPr lvl="1"/>
            <a:r>
              <a:rPr lang="en-US" sz="3400" dirty="0"/>
              <a:t>Isn’t this a great opportunity to ask people to join the union or to contribute to the PAC?</a:t>
            </a:r>
          </a:p>
          <a:p>
            <a:pPr lvl="1"/>
            <a:endParaRPr lang="en-US" sz="3400" dirty="0"/>
          </a:p>
          <a:p>
            <a:pPr lvl="1"/>
            <a:r>
              <a:rPr lang="en-US" sz="3400" dirty="0"/>
              <a:t>Why Trusted and Respected?</a:t>
            </a:r>
          </a:p>
          <a:p>
            <a:endParaRPr lang="en-US" sz="3600" dirty="0"/>
          </a:p>
        </p:txBody>
      </p:sp>
      <p:sp>
        <p:nvSpPr>
          <p:cNvPr id="4" name="Title 1">
            <a:extLst>
              <a:ext uri="{FF2B5EF4-FFF2-40B4-BE49-F238E27FC236}">
                <a16:creationId xmlns:a16="http://schemas.microsoft.com/office/drawing/2014/main" id="{CB350133-FD16-4906-9800-45EAA7E9C693}"/>
              </a:ext>
            </a:extLst>
          </p:cNvPr>
          <p:cNvSpPr txBox="1">
            <a:spLocks/>
          </p:cNvSpPr>
          <p:nvPr/>
        </p:nvSpPr>
        <p:spPr>
          <a:xfrm>
            <a:off x="1176015" y="239344"/>
            <a:ext cx="10058400" cy="951274"/>
          </a:xfrm>
          <a:prstGeom prst="rect">
            <a:avLst/>
          </a:prstGeom>
          <a:solidFill>
            <a:schemeClr val="tx2">
              <a:lumMod val="20000"/>
              <a:lumOff val="80000"/>
            </a:schemeClr>
          </a:solidFill>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b="1" dirty="0"/>
              <a:t>Frequent Questions… </a:t>
            </a:r>
          </a:p>
        </p:txBody>
      </p:sp>
      <p:pic>
        <p:nvPicPr>
          <p:cNvPr id="6" name="Picture 5">
            <a:extLst>
              <a:ext uri="{FF2B5EF4-FFF2-40B4-BE49-F238E27FC236}">
                <a16:creationId xmlns:a16="http://schemas.microsoft.com/office/drawing/2014/main" id="{017D09E4-E60C-4933-9B85-BBD1299391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5215" y="2986853"/>
            <a:ext cx="5887641" cy="3309112"/>
          </a:xfrm>
          <a:prstGeom prst="rect">
            <a:avLst/>
          </a:prstGeom>
        </p:spPr>
      </p:pic>
    </p:spTree>
    <p:extLst>
      <p:ext uri="{BB962C8B-B14F-4D97-AF65-F5344CB8AC3E}">
        <p14:creationId xmlns:p14="http://schemas.microsoft.com/office/powerpoint/2010/main" val="11289866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72833-8DD4-4371-80C9-E9AEB1D21F43}"/>
              </a:ext>
            </a:extLst>
          </p:cNvPr>
          <p:cNvSpPr>
            <a:spLocks noGrp="1"/>
          </p:cNvSpPr>
          <p:nvPr>
            <p:ph type="title"/>
          </p:nvPr>
        </p:nvSpPr>
        <p:spPr/>
        <p:txBody>
          <a:bodyPr/>
          <a:lstStyle/>
          <a:p>
            <a:r>
              <a:rPr lang="en-US" dirty="0" smtClean="0"/>
              <a:t>Organizing 2 Bargain Campaign Tactics</a:t>
            </a:r>
            <a:endParaRPr lang="en-US" dirty="0"/>
          </a:p>
        </p:txBody>
      </p:sp>
      <p:sp>
        <p:nvSpPr>
          <p:cNvPr id="3" name="Content Placeholder 2">
            <a:extLst>
              <a:ext uri="{FF2B5EF4-FFF2-40B4-BE49-F238E27FC236}">
                <a16:creationId xmlns:a16="http://schemas.microsoft.com/office/drawing/2014/main" id="{6150093D-9363-48A1-BAE1-6CE4DB765FFF}"/>
              </a:ext>
            </a:extLst>
          </p:cNvPr>
          <p:cNvSpPr>
            <a:spLocks noGrp="1"/>
          </p:cNvSpPr>
          <p:nvPr>
            <p:ph idx="1"/>
          </p:nvPr>
        </p:nvSpPr>
        <p:spPr/>
        <p:txBody>
          <a:bodyPr/>
          <a:lstStyle/>
          <a:p>
            <a:endParaRPr lang="en-US"/>
          </a:p>
        </p:txBody>
      </p:sp>
      <p:pic>
        <p:nvPicPr>
          <p:cNvPr id="2050" name="Picture 2" descr="Image result for Thermometer">
            <a:extLst>
              <a:ext uri="{FF2B5EF4-FFF2-40B4-BE49-F238E27FC236}">
                <a16:creationId xmlns:a16="http://schemas.microsoft.com/office/drawing/2014/main" id="{0EB45564-0B12-49C5-8C52-BAE0688BCA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667" b="18000"/>
          <a:stretch/>
        </p:blipFill>
        <p:spPr bwMode="auto">
          <a:xfrm>
            <a:off x="0" y="1429789"/>
            <a:ext cx="5048513" cy="39984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184F3F-84F5-4C11-B339-C1DDE7AE0EF9}"/>
              </a:ext>
            </a:extLst>
          </p:cNvPr>
          <p:cNvPicPr>
            <a:picLocks noChangeAspect="1"/>
          </p:cNvPicPr>
          <p:nvPr/>
        </p:nvPicPr>
        <p:blipFill>
          <a:blip r:embed="rId3"/>
          <a:stretch>
            <a:fillRect/>
          </a:stretch>
        </p:blipFill>
        <p:spPr>
          <a:xfrm>
            <a:off x="4272477" y="1209347"/>
            <a:ext cx="6822243" cy="4439305"/>
          </a:xfrm>
          <a:prstGeom prst="rect">
            <a:avLst/>
          </a:prstGeom>
        </p:spPr>
      </p:pic>
    </p:spTree>
    <p:extLst>
      <p:ext uri="{BB962C8B-B14F-4D97-AF65-F5344CB8AC3E}">
        <p14:creationId xmlns:p14="http://schemas.microsoft.com/office/powerpoint/2010/main" val="36723027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1460"/>
            <a:ext cx="12046226" cy="1450757"/>
          </a:xfrm>
        </p:spPr>
        <p:txBody>
          <a:bodyPr>
            <a:normAutofit/>
          </a:bodyPr>
          <a:lstStyle/>
          <a:p>
            <a:r>
              <a:rPr lang="en-US" sz="4400" b="1" dirty="0" smtClean="0"/>
              <a:t>Breakout Rooms – NEA Organizer Teams- 20 Minutes</a:t>
            </a:r>
            <a:endParaRPr lang="en-US" sz="4400" b="1" dirty="0"/>
          </a:p>
        </p:txBody>
      </p:sp>
      <p:sp>
        <p:nvSpPr>
          <p:cNvPr id="3" name="Content Placeholder 2"/>
          <p:cNvSpPr>
            <a:spLocks noGrp="1"/>
          </p:cNvSpPr>
          <p:nvPr>
            <p:ph idx="1"/>
          </p:nvPr>
        </p:nvSpPr>
        <p:spPr>
          <a:xfrm>
            <a:off x="357809" y="1429789"/>
            <a:ext cx="10797871" cy="4439305"/>
          </a:xfrm>
        </p:spPr>
        <p:txBody>
          <a:bodyPr>
            <a:normAutofit/>
          </a:bodyPr>
          <a:lstStyle/>
          <a:p>
            <a:r>
              <a:rPr lang="en-US" sz="3600" dirty="0"/>
              <a:t>Looking at the table of tactics (or coming up with your own) – what type of structure(s) would you need to implement your tactics  and achieve some wins</a:t>
            </a:r>
          </a:p>
          <a:p>
            <a:r>
              <a:rPr lang="en-US" sz="3600" dirty="0"/>
              <a:t>What are the tactics you will employ – and at which tier of local?</a:t>
            </a:r>
          </a:p>
          <a:p>
            <a:r>
              <a:rPr lang="en-US" sz="3600" dirty="0"/>
              <a:t>How to use tactics as leadership development – tactic and action design that build the local and the leaders?</a:t>
            </a:r>
          </a:p>
        </p:txBody>
      </p:sp>
    </p:spTree>
    <p:extLst>
      <p:ext uri="{BB962C8B-B14F-4D97-AF65-F5344CB8AC3E}">
        <p14:creationId xmlns:p14="http://schemas.microsoft.com/office/powerpoint/2010/main" val="157415814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2133</TotalTime>
  <Words>1503</Words>
  <Application>Microsoft Office PowerPoint</Application>
  <PresentationFormat>Widescreen</PresentationFormat>
  <Paragraphs>166</Paragraphs>
  <Slides>39</Slides>
  <Notes>11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ＭＳ Ｐゴシック</vt:lpstr>
      <vt:lpstr>Arial</vt:lpstr>
      <vt:lpstr>Calibri</vt:lpstr>
      <vt:lpstr>Calibri Light</vt:lpstr>
      <vt:lpstr>Gill Sans</vt:lpstr>
      <vt:lpstr>Helvetica</vt:lpstr>
      <vt:lpstr>Retrospect</vt:lpstr>
      <vt:lpstr>Module 4 What are our People willing to do? </vt:lpstr>
      <vt:lpstr>Module Agenda Overview </vt:lpstr>
      <vt:lpstr>Community Agreements</vt:lpstr>
      <vt:lpstr>Vocabulary Alert  ---</vt:lpstr>
      <vt:lpstr>A little visit to Louisiana…</vt:lpstr>
      <vt:lpstr>A Quick Case Study – The World As It IS</vt:lpstr>
      <vt:lpstr>Our People’s Common Problem… </vt:lpstr>
      <vt:lpstr>Problem vs. Issue</vt:lpstr>
      <vt:lpstr>Assessing an issue…</vt:lpstr>
      <vt:lpstr>The people’s issues…</vt:lpstr>
      <vt:lpstr>A word or two of caution…</vt:lpstr>
      <vt:lpstr>Our people demand - Wins</vt:lpstr>
      <vt:lpstr>When making a demand …</vt:lpstr>
      <vt:lpstr>From Problem to Issue to Win</vt:lpstr>
      <vt:lpstr>Name Your Targets:</vt:lpstr>
      <vt:lpstr>Name a Target … Anthony Fontana Jerome Payau</vt:lpstr>
      <vt:lpstr>Their narrative…</vt:lpstr>
      <vt:lpstr>Their Strategic Theory of Change… </vt:lpstr>
      <vt:lpstr>PowerPoint Presentation</vt:lpstr>
      <vt:lpstr>Demand Tactics</vt:lpstr>
      <vt:lpstr>Key Points</vt:lpstr>
      <vt:lpstr>Implementing the Campaign - Find Leaders willing to risk public admonishment to bring community focus on the problem.</vt:lpstr>
      <vt:lpstr>Tactic 1– Build a structure that was responsible for scheduling Teams to attend and participate in every Public Meeting and push the board to recognize audience participation.  Make sure someone is always responsible for taking pictures and videos to post on social media. </vt:lpstr>
      <vt:lpstr>PowerPoint Presentation</vt:lpstr>
      <vt:lpstr>Using Structures to Connect Leaders</vt:lpstr>
      <vt:lpstr>Tactic 2 – Build Community Support…</vt:lpstr>
      <vt:lpstr>Tactic 2 – Identify a pivotal meeting and ensure the largest crowd in which a person will push the board to either recognize them to speak – or the board will have to do something to keep them from speaking.</vt:lpstr>
      <vt:lpstr>Tactic 3 get noticed and promote….</vt:lpstr>
      <vt:lpstr>Tactic 3…</vt:lpstr>
      <vt:lpstr>Tactic 4… Execute Community Rally </vt:lpstr>
      <vt:lpstr>Key Idea</vt:lpstr>
      <vt:lpstr>“I Quit”</vt:lpstr>
      <vt:lpstr>In the year following this…</vt:lpstr>
      <vt:lpstr>Breakout Rooms –Random Triads – 10 minutes</vt:lpstr>
      <vt:lpstr>The Blitz – a possible tactic to consider</vt:lpstr>
      <vt:lpstr>PowerPoint Presentation</vt:lpstr>
      <vt:lpstr>PowerPoint Presentation</vt:lpstr>
      <vt:lpstr>Organizing 2 Bargain Campaign Tactics</vt:lpstr>
      <vt:lpstr>Breakout Rooms – NEA Organizer Teams- 20 Minutes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UniServ Foundations Mississippi</dc:title>
  <dc:creator>Ellen Holmes</dc:creator>
  <cp:lastModifiedBy>Holmes, Ellen [NEA]</cp:lastModifiedBy>
  <cp:revision>62</cp:revision>
  <dcterms:created xsi:type="dcterms:W3CDTF">2019-04-11T13:43:21Z</dcterms:created>
  <dcterms:modified xsi:type="dcterms:W3CDTF">2020-11-27T13:47:04Z</dcterms:modified>
</cp:coreProperties>
</file>