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331" r:id="rId3"/>
    <p:sldId id="332" r:id="rId4"/>
    <p:sldId id="329" r:id="rId5"/>
    <p:sldId id="328" r:id="rId6"/>
    <p:sldId id="326" r:id="rId7"/>
    <p:sldId id="333" r:id="rId8"/>
    <p:sldId id="323" r:id="rId9"/>
    <p:sldId id="307" r:id="rId10"/>
    <p:sldId id="309" r:id="rId11"/>
    <p:sldId id="310" r:id="rId12"/>
    <p:sldId id="311" r:id="rId13"/>
    <p:sldId id="294" r:id="rId14"/>
    <p:sldId id="320" r:id="rId15"/>
    <p:sldId id="293" r:id="rId16"/>
    <p:sldId id="317" r:id="rId17"/>
    <p:sldId id="313" r:id="rId18"/>
    <p:sldId id="325" r:id="rId19"/>
    <p:sldId id="319" r:id="rId20"/>
    <p:sldId id="264" r:id="rId21"/>
    <p:sldId id="257" r:id="rId22"/>
    <p:sldId id="314" r:id="rId23"/>
    <p:sldId id="334" r:id="rId24"/>
    <p:sldId id="316" r:id="rId25"/>
    <p:sldId id="315" r:id="rId26"/>
    <p:sldId id="324" r:id="rId27"/>
    <p:sldId id="318" r:id="rId28"/>
    <p:sldId id="263"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35" autoAdjust="0"/>
    <p:restoredTop sz="84750" autoAdjust="0"/>
  </p:normalViewPr>
  <p:slideViewPr>
    <p:cSldViewPr snapToGrid="0">
      <p:cViewPr varScale="1">
        <p:scale>
          <a:sx n="56" d="100"/>
          <a:sy n="56" d="100"/>
        </p:scale>
        <p:origin x="106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5.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10" Type="http://schemas.openxmlformats.org/officeDocument/2006/relationships/image" Target="../media/image33.svg"/><Relationship Id="rId4" Type="http://schemas.openxmlformats.org/officeDocument/2006/relationships/image" Target="../media/image27.svg"/><Relationship Id="rId9" Type="http://schemas.openxmlformats.org/officeDocument/2006/relationships/image" Target="../media/image32.pn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10" Type="http://schemas.openxmlformats.org/officeDocument/2006/relationships/image" Target="../media/image33.svg"/><Relationship Id="rId4" Type="http://schemas.openxmlformats.org/officeDocument/2006/relationships/image" Target="../media/image27.svg"/><Relationship Id="rId9" Type="http://schemas.openxmlformats.org/officeDocument/2006/relationships/image" Target="../media/image32.png"/></Relationships>
</file>

<file path=ppt/diagrams/colors1.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A8908AA-ACAA-4853-8C99-AE0C143A2B86}" type="doc">
      <dgm:prSet loTypeId="urn:microsoft.com/office/officeart/2018/2/layout/IconVerticalSolidList" loCatId="icon" qsTypeId="urn:microsoft.com/office/officeart/2005/8/quickstyle/simple1" qsCatId="simple" csTypeId="urn:microsoft.com/office/officeart/2018/5/colors/Iconchunking_neutralbg_accent3_2" csCatId="accent3" phldr="1"/>
      <dgm:spPr/>
      <dgm:t>
        <a:bodyPr/>
        <a:lstStyle/>
        <a:p>
          <a:endParaRPr lang="en-US"/>
        </a:p>
      </dgm:t>
    </dgm:pt>
    <dgm:pt modelId="{C478DE62-4135-4EC5-A234-9B0BAC6502DC}">
      <dgm:prSet/>
      <dgm:spPr/>
      <dgm:t>
        <a:bodyPr/>
        <a:lstStyle/>
        <a:p>
          <a:r>
            <a:rPr lang="en-US" b="0" i="0" dirty="0">
              <a:latin typeface="Times New Roman" panose="02020603050405020304" pitchFamily="18" charset="0"/>
              <a:cs typeface="Times New Roman" panose="02020603050405020304" pitchFamily="18" charset="0"/>
            </a:rPr>
            <a:t>Generally, “</a:t>
          </a:r>
          <a:r>
            <a:rPr lang="en-US" b="1" i="0" dirty="0">
              <a:latin typeface="Times New Roman" panose="02020603050405020304" pitchFamily="18" charset="0"/>
              <a:cs typeface="Times New Roman" panose="02020603050405020304" pitchFamily="18" charset="0"/>
            </a:rPr>
            <a:t>traditional</a:t>
          </a:r>
          <a:r>
            <a:rPr lang="en-US" b="0" i="0" dirty="0">
              <a:latin typeface="Times New Roman" panose="02020603050405020304" pitchFamily="18" charset="0"/>
              <a:cs typeface="Times New Roman" panose="02020603050405020304" pitchFamily="18" charset="0"/>
            </a:rPr>
            <a:t>” </a:t>
          </a:r>
          <a:r>
            <a:rPr lang="en-US" b="1" i="0" dirty="0">
              <a:latin typeface="Times New Roman" panose="02020603050405020304" pitchFamily="18" charset="0"/>
              <a:cs typeface="Times New Roman" panose="02020603050405020304" pitchFamily="18" charset="0"/>
            </a:rPr>
            <a:t>bargaining</a:t>
          </a:r>
          <a:r>
            <a:rPr lang="en-US" b="0" i="0" dirty="0">
              <a:latin typeface="Times New Roman" panose="02020603050405020304" pitchFamily="18" charset="0"/>
              <a:cs typeface="Times New Roman" panose="02020603050405020304" pitchFamily="18" charset="0"/>
            </a:rPr>
            <a:t> refers to a situation where each side places their demands and proposals on the table and the other side responds with counter-proposals. The process is characterized each side clarifying their positions and handing written proposals back and forth, then discussing the proposals.  </a:t>
          </a:r>
          <a:endParaRPr lang="en-US" dirty="0">
            <a:latin typeface="Times New Roman" panose="02020603050405020304" pitchFamily="18" charset="0"/>
            <a:cs typeface="Times New Roman" panose="02020603050405020304" pitchFamily="18" charset="0"/>
          </a:endParaRPr>
        </a:p>
      </dgm:t>
    </dgm:pt>
    <dgm:pt modelId="{EECC1BDD-C2C7-4802-947E-3359FA01F6AF}" type="parTrans" cxnId="{EAE245B8-E09D-4213-9054-25C7B15C805C}">
      <dgm:prSet/>
      <dgm:spPr/>
      <dgm:t>
        <a:bodyPr/>
        <a:lstStyle/>
        <a:p>
          <a:endParaRPr lang="en-US"/>
        </a:p>
      </dgm:t>
    </dgm:pt>
    <dgm:pt modelId="{28F0DD5C-C87D-4043-8FC3-50F6EE3AFFD8}" type="sibTrans" cxnId="{EAE245B8-E09D-4213-9054-25C7B15C805C}">
      <dgm:prSet/>
      <dgm:spPr/>
      <dgm:t>
        <a:bodyPr/>
        <a:lstStyle/>
        <a:p>
          <a:endParaRPr lang="en-US"/>
        </a:p>
      </dgm:t>
    </dgm:pt>
    <dgm:pt modelId="{C8D82989-0C85-4124-BAA9-7A9AEC6D80ED}">
      <dgm:prSet/>
      <dgm:spPr/>
      <dgm:t>
        <a:bodyPr/>
        <a:lstStyle/>
        <a:p>
          <a:r>
            <a:rPr lang="en-US" dirty="0">
              <a:latin typeface="Times New Roman" panose="02020603050405020304" pitchFamily="18" charset="0"/>
              <a:cs typeface="Times New Roman" panose="02020603050405020304" pitchFamily="18" charset="0"/>
            </a:rPr>
            <a:t>Interest Based </a:t>
          </a:r>
          <a:r>
            <a:rPr lang="en-US" b="0" i="0" dirty="0">
              <a:latin typeface="Times New Roman" panose="02020603050405020304" pitchFamily="18" charset="0"/>
              <a:cs typeface="Times New Roman" panose="02020603050405020304" pitchFamily="18" charset="0"/>
            </a:rPr>
            <a:t>IBB is focused on interests and working through options to get to proposals. Through the process, parties proactively identify durable solutions to outcomes at the </a:t>
          </a:r>
          <a:r>
            <a:rPr lang="en-US" b="1" i="0" dirty="0">
              <a:latin typeface="Times New Roman" panose="02020603050405020304" pitchFamily="18" charset="0"/>
              <a:cs typeface="Times New Roman" panose="02020603050405020304" pitchFamily="18" charset="0"/>
            </a:rPr>
            <a:t>bargaining</a:t>
          </a:r>
          <a:r>
            <a:rPr lang="en-US" b="0" i="0" dirty="0">
              <a:latin typeface="Times New Roman" panose="02020603050405020304" pitchFamily="18" charset="0"/>
              <a:cs typeface="Times New Roman" panose="02020603050405020304" pitchFamily="18" charset="0"/>
            </a:rPr>
            <a:t> table. Agreements are </a:t>
          </a:r>
          <a:r>
            <a:rPr lang="en-US" b="1" i="0" dirty="0">
              <a:latin typeface="Times New Roman" panose="02020603050405020304" pitchFamily="18" charset="0"/>
              <a:cs typeface="Times New Roman" panose="02020603050405020304" pitchFamily="18" charset="0"/>
            </a:rPr>
            <a:t>based</a:t>
          </a:r>
          <a:r>
            <a:rPr lang="en-US" b="0" i="0" dirty="0">
              <a:latin typeface="Times New Roman" panose="02020603050405020304" pitchFamily="18" charset="0"/>
              <a:cs typeface="Times New Roman" panose="02020603050405020304" pitchFamily="18" charset="0"/>
            </a:rPr>
            <a:t> on reaching agreements that mirror both sides interests. You first discuss the problem, then work to get what you think both sides need written down. </a:t>
          </a:r>
          <a:endParaRPr lang="en-US" dirty="0">
            <a:latin typeface="Times New Roman" panose="02020603050405020304" pitchFamily="18" charset="0"/>
            <a:cs typeface="Times New Roman" panose="02020603050405020304" pitchFamily="18" charset="0"/>
          </a:endParaRPr>
        </a:p>
      </dgm:t>
    </dgm:pt>
    <dgm:pt modelId="{369B5027-B7AA-457C-8922-F1C9ADBE6497}" type="parTrans" cxnId="{282A2A24-AABD-4807-9618-1E9BB3D50EB0}">
      <dgm:prSet/>
      <dgm:spPr/>
      <dgm:t>
        <a:bodyPr/>
        <a:lstStyle/>
        <a:p>
          <a:endParaRPr lang="en-US"/>
        </a:p>
      </dgm:t>
    </dgm:pt>
    <dgm:pt modelId="{6C5DB680-F730-4F50-A078-AEEACAE31DD7}" type="sibTrans" cxnId="{282A2A24-AABD-4807-9618-1E9BB3D50EB0}">
      <dgm:prSet/>
      <dgm:spPr/>
      <dgm:t>
        <a:bodyPr/>
        <a:lstStyle/>
        <a:p>
          <a:endParaRPr lang="en-US"/>
        </a:p>
      </dgm:t>
    </dgm:pt>
    <dgm:pt modelId="{DC25FE8A-C52B-495B-A7BB-A4AAD0ADEE7B}" type="pres">
      <dgm:prSet presAssocID="{CA8908AA-ACAA-4853-8C99-AE0C143A2B86}" presName="root" presStyleCnt="0">
        <dgm:presLayoutVars>
          <dgm:dir/>
          <dgm:resizeHandles val="exact"/>
        </dgm:presLayoutVars>
      </dgm:prSet>
      <dgm:spPr/>
    </dgm:pt>
    <dgm:pt modelId="{15365BE3-1272-4B07-AFB7-425429AED275}" type="pres">
      <dgm:prSet presAssocID="{C478DE62-4135-4EC5-A234-9B0BAC6502DC}" presName="compNode" presStyleCnt="0"/>
      <dgm:spPr/>
    </dgm:pt>
    <dgm:pt modelId="{D2A54FE3-795F-40B6-B38C-29998264841B}" type="pres">
      <dgm:prSet presAssocID="{C478DE62-4135-4EC5-A234-9B0BAC6502DC}" presName="bgRect" presStyleLbl="bgShp" presStyleIdx="0" presStyleCnt="2"/>
      <dgm:spPr/>
    </dgm:pt>
    <dgm:pt modelId="{F96F9247-801F-4F0F-BFAE-28D85307F1B4}" type="pres">
      <dgm:prSet presAssocID="{C478DE62-4135-4EC5-A234-9B0BAC6502D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nching Diagram"/>
        </a:ext>
      </dgm:extLst>
    </dgm:pt>
    <dgm:pt modelId="{9858EC26-2E7F-44ED-9949-A1EF93FB30E1}" type="pres">
      <dgm:prSet presAssocID="{C478DE62-4135-4EC5-A234-9B0BAC6502DC}" presName="spaceRect" presStyleCnt="0"/>
      <dgm:spPr/>
    </dgm:pt>
    <dgm:pt modelId="{2528C8FC-DDE2-4BF4-BB7D-E6865FC9702E}" type="pres">
      <dgm:prSet presAssocID="{C478DE62-4135-4EC5-A234-9B0BAC6502DC}" presName="parTx" presStyleLbl="revTx" presStyleIdx="0" presStyleCnt="2">
        <dgm:presLayoutVars>
          <dgm:chMax val="0"/>
          <dgm:chPref val="0"/>
        </dgm:presLayoutVars>
      </dgm:prSet>
      <dgm:spPr/>
    </dgm:pt>
    <dgm:pt modelId="{C55A9870-588C-45EF-A915-7FDA37BD1480}" type="pres">
      <dgm:prSet presAssocID="{28F0DD5C-C87D-4043-8FC3-50F6EE3AFFD8}" presName="sibTrans" presStyleCnt="0"/>
      <dgm:spPr/>
    </dgm:pt>
    <dgm:pt modelId="{FC8CFBFC-B776-4E61-8E97-FDA002E88C31}" type="pres">
      <dgm:prSet presAssocID="{C8D82989-0C85-4124-BAA9-7A9AEC6D80ED}" presName="compNode" presStyleCnt="0"/>
      <dgm:spPr/>
    </dgm:pt>
    <dgm:pt modelId="{284C39D3-FE2C-4460-A7E7-FA408B8147CA}" type="pres">
      <dgm:prSet presAssocID="{C8D82989-0C85-4124-BAA9-7A9AEC6D80ED}" presName="bgRect" presStyleLbl="bgShp" presStyleIdx="1" presStyleCnt="2"/>
      <dgm:spPr/>
    </dgm:pt>
    <dgm:pt modelId="{7EE9629B-96B1-4062-9754-B1E54029368E}" type="pres">
      <dgm:prSet presAssocID="{C8D82989-0C85-4124-BAA9-7A9AEC6D80E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92334930-8110-401E-8787-5C43BC023A03}" type="pres">
      <dgm:prSet presAssocID="{C8D82989-0C85-4124-BAA9-7A9AEC6D80ED}" presName="spaceRect" presStyleCnt="0"/>
      <dgm:spPr/>
    </dgm:pt>
    <dgm:pt modelId="{D4F97516-5F1B-4E63-A84A-EBDA21D367D4}" type="pres">
      <dgm:prSet presAssocID="{C8D82989-0C85-4124-BAA9-7A9AEC6D80ED}" presName="parTx" presStyleLbl="revTx" presStyleIdx="1" presStyleCnt="2" custScaleY="111887">
        <dgm:presLayoutVars>
          <dgm:chMax val="0"/>
          <dgm:chPref val="0"/>
        </dgm:presLayoutVars>
      </dgm:prSet>
      <dgm:spPr/>
    </dgm:pt>
  </dgm:ptLst>
  <dgm:cxnLst>
    <dgm:cxn modelId="{282A2A24-AABD-4807-9618-1E9BB3D50EB0}" srcId="{CA8908AA-ACAA-4853-8C99-AE0C143A2B86}" destId="{C8D82989-0C85-4124-BAA9-7A9AEC6D80ED}" srcOrd="1" destOrd="0" parTransId="{369B5027-B7AA-457C-8922-F1C9ADBE6497}" sibTransId="{6C5DB680-F730-4F50-A078-AEEACAE31DD7}"/>
    <dgm:cxn modelId="{51934566-FEF4-44A4-812B-8C732F7CAA7F}" type="presOf" srcId="{C8D82989-0C85-4124-BAA9-7A9AEC6D80ED}" destId="{D4F97516-5F1B-4E63-A84A-EBDA21D367D4}" srcOrd="0" destOrd="0" presId="urn:microsoft.com/office/officeart/2018/2/layout/IconVerticalSolidList"/>
    <dgm:cxn modelId="{BDC9BB75-4A98-43B7-9AC2-C7A684F0935A}" type="presOf" srcId="{CA8908AA-ACAA-4853-8C99-AE0C143A2B86}" destId="{DC25FE8A-C52B-495B-A7BB-A4AAD0ADEE7B}" srcOrd="0" destOrd="0" presId="urn:microsoft.com/office/officeart/2018/2/layout/IconVerticalSolidList"/>
    <dgm:cxn modelId="{EAE245B8-E09D-4213-9054-25C7B15C805C}" srcId="{CA8908AA-ACAA-4853-8C99-AE0C143A2B86}" destId="{C478DE62-4135-4EC5-A234-9B0BAC6502DC}" srcOrd="0" destOrd="0" parTransId="{EECC1BDD-C2C7-4802-947E-3359FA01F6AF}" sibTransId="{28F0DD5C-C87D-4043-8FC3-50F6EE3AFFD8}"/>
    <dgm:cxn modelId="{F6A152C9-2A4C-4BE7-A95C-D8A7C9C39520}" type="presOf" srcId="{C478DE62-4135-4EC5-A234-9B0BAC6502DC}" destId="{2528C8FC-DDE2-4BF4-BB7D-E6865FC9702E}" srcOrd="0" destOrd="0" presId="urn:microsoft.com/office/officeart/2018/2/layout/IconVerticalSolidList"/>
    <dgm:cxn modelId="{2E518FB5-D506-4E4B-B9F9-BFAF1411CEB0}" type="presParOf" srcId="{DC25FE8A-C52B-495B-A7BB-A4AAD0ADEE7B}" destId="{15365BE3-1272-4B07-AFB7-425429AED275}" srcOrd="0" destOrd="0" presId="urn:microsoft.com/office/officeart/2018/2/layout/IconVerticalSolidList"/>
    <dgm:cxn modelId="{4E8EC9D3-1BB7-4132-8E78-94000C97E834}" type="presParOf" srcId="{15365BE3-1272-4B07-AFB7-425429AED275}" destId="{D2A54FE3-795F-40B6-B38C-29998264841B}" srcOrd="0" destOrd="0" presId="urn:microsoft.com/office/officeart/2018/2/layout/IconVerticalSolidList"/>
    <dgm:cxn modelId="{E93F50B5-A329-4006-9479-50D5AB56DEC8}" type="presParOf" srcId="{15365BE3-1272-4B07-AFB7-425429AED275}" destId="{F96F9247-801F-4F0F-BFAE-28D85307F1B4}" srcOrd="1" destOrd="0" presId="urn:microsoft.com/office/officeart/2018/2/layout/IconVerticalSolidList"/>
    <dgm:cxn modelId="{2A8509D8-D3D7-431C-AE4C-909035ED36AD}" type="presParOf" srcId="{15365BE3-1272-4B07-AFB7-425429AED275}" destId="{9858EC26-2E7F-44ED-9949-A1EF93FB30E1}" srcOrd="2" destOrd="0" presId="urn:microsoft.com/office/officeart/2018/2/layout/IconVerticalSolidList"/>
    <dgm:cxn modelId="{B54F89DB-5C50-4876-8ED6-3852AFCD036E}" type="presParOf" srcId="{15365BE3-1272-4B07-AFB7-425429AED275}" destId="{2528C8FC-DDE2-4BF4-BB7D-E6865FC9702E}" srcOrd="3" destOrd="0" presId="urn:microsoft.com/office/officeart/2018/2/layout/IconVerticalSolidList"/>
    <dgm:cxn modelId="{832B361A-C684-4D15-B10F-0BCDB2FCD602}" type="presParOf" srcId="{DC25FE8A-C52B-495B-A7BB-A4AAD0ADEE7B}" destId="{C55A9870-588C-45EF-A915-7FDA37BD1480}" srcOrd="1" destOrd="0" presId="urn:microsoft.com/office/officeart/2018/2/layout/IconVerticalSolidList"/>
    <dgm:cxn modelId="{80E4CB31-BDB1-477E-A711-29BCB789C99E}" type="presParOf" srcId="{DC25FE8A-C52B-495B-A7BB-A4AAD0ADEE7B}" destId="{FC8CFBFC-B776-4E61-8E97-FDA002E88C31}" srcOrd="2" destOrd="0" presId="urn:microsoft.com/office/officeart/2018/2/layout/IconVerticalSolidList"/>
    <dgm:cxn modelId="{92D7FFC8-D8DA-4C98-A3F6-09D96CFDA7B7}" type="presParOf" srcId="{FC8CFBFC-B776-4E61-8E97-FDA002E88C31}" destId="{284C39D3-FE2C-4460-A7E7-FA408B8147CA}" srcOrd="0" destOrd="0" presId="urn:microsoft.com/office/officeart/2018/2/layout/IconVerticalSolidList"/>
    <dgm:cxn modelId="{A6BF6B0D-5306-4A16-B7FE-CD290208AA52}" type="presParOf" srcId="{FC8CFBFC-B776-4E61-8E97-FDA002E88C31}" destId="{7EE9629B-96B1-4062-9754-B1E54029368E}" srcOrd="1" destOrd="0" presId="urn:microsoft.com/office/officeart/2018/2/layout/IconVerticalSolidList"/>
    <dgm:cxn modelId="{BF73740E-F1A3-4D49-9333-544C6372BD62}" type="presParOf" srcId="{FC8CFBFC-B776-4E61-8E97-FDA002E88C31}" destId="{92334930-8110-401E-8787-5C43BC023A03}" srcOrd="2" destOrd="0" presId="urn:microsoft.com/office/officeart/2018/2/layout/IconVerticalSolidList"/>
    <dgm:cxn modelId="{C346ABC8-6B66-4EA4-A666-8C89E881AEF2}" type="presParOf" srcId="{FC8CFBFC-B776-4E61-8E97-FDA002E88C31}" destId="{D4F97516-5F1B-4E63-A84A-EBDA21D367D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C60D555-39CD-4520-AC41-780EFCBAA51A}"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CDF6798A-253D-4BBA-83B4-9974732D7364}">
      <dgm:prSet custT="1"/>
      <dgm:spPr/>
      <dgm:t>
        <a:bodyPr/>
        <a:lstStyle/>
        <a:p>
          <a:r>
            <a:rPr lang="en-US" sz="2400" dirty="0"/>
            <a:t>Repeals the ban on public employee bargaining on May 1, 2021 </a:t>
          </a:r>
        </a:p>
      </dgm:t>
    </dgm:pt>
    <dgm:pt modelId="{379160A9-BB72-47B7-B2AB-D5BCEFFAB8D6}" type="parTrans" cxnId="{4A1B55D2-4307-48A5-B576-8402AD0A153D}">
      <dgm:prSet/>
      <dgm:spPr/>
      <dgm:t>
        <a:bodyPr/>
        <a:lstStyle/>
        <a:p>
          <a:endParaRPr lang="en-US"/>
        </a:p>
      </dgm:t>
    </dgm:pt>
    <dgm:pt modelId="{F83C821D-5A5C-4714-80D2-5AFD8711A83D}" type="sibTrans" cxnId="{4A1B55D2-4307-48A5-B576-8402AD0A153D}">
      <dgm:prSet/>
      <dgm:spPr/>
      <dgm:t>
        <a:bodyPr/>
        <a:lstStyle/>
        <a:p>
          <a:endParaRPr lang="en-US"/>
        </a:p>
      </dgm:t>
    </dgm:pt>
    <dgm:pt modelId="{EC7F5C25-6880-46DC-B203-55889E419225}">
      <dgm:prSet custT="1"/>
      <dgm:spPr/>
      <dgm:t>
        <a:bodyPr/>
        <a:lstStyle/>
        <a:p>
          <a:r>
            <a:rPr lang="en-US" sz="2400" dirty="0"/>
            <a:t>School Boards can pass resolutions to support collective bargaining in their districts. </a:t>
          </a:r>
        </a:p>
      </dgm:t>
    </dgm:pt>
    <dgm:pt modelId="{8ED59B4C-EDCA-4410-AC9A-159AF3E8F1F6}" type="parTrans" cxnId="{586359EA-607F-48EC-A426-B4F35D44F1FE}">
      <dgm:prSet/>
      <dgm:spPr/>
      <dgm:t>
        <a:bodyPr/>
        <a:lstStyle/>
        <a:p>
          <a:endParaRPr lang="en-US"/>
        </a:p>
      </dgm:t>
    </dgm:pt>
    <dgm:pt modelId="{0AA43723-1AC3-4121-9D9B-50157473F8BE}" type="sibTrans" cxnId="{586359EA-607F-48EC-A426-B4F35D44F1FE}">
      <dgm:prSet/>
      <dgm:spPr/>
      <dgm:t>
        <a:bodyPr/>
        <a:lstStyle/>
        <a:p>
          <a:endParaRPr lang="en-US"/>
        </a:p>
      </dgm:t>
    </dgm:pt>
    <dgm:pt modelId="{5F530D72-303C-406C-A88C-217205EDBDCB}">
      <dgm:prSet custT="1"/>
      <dgm:spPr/>
      <dgm:t>
        <a:bodyPr/>
        <a:lstStyle/>
        <a:p>
          <a:r>
            <a:rPr lang="en-US" sz="1600" dirty="0"/>
            <a:t>If districts do not pass a resolution, the employees can file for recognition. This means 50%+1 of the unit you represent must indicate they want to be represented. </a:t>
          </a:r>
        </a:p>
      </dgm:t>
    </dgm:pt>
    <dgm:pt modelId="{C8E91B6D-5AA4-447D-8CA9-4B016505E07A}" type="parTrans" cxnId="{82F630E2-2FA8-42A4-9316-009D5C7C8689}">
      <dgm:prSet/>
      <dgm:spPr/>
      <dgm:t>
        <a:bodyPr/>
        <a:lstStyle/>
        <a:p>
          <a:endParaRPr lang="en-US"/>
        </a:p>
      </dgm:t>
    </dgm:pt>
    <dgm:pt modelId="{ABB5D7BA-3714-40AA-833B-968C5B3257E9}" type="sibTrans" cxnId="{82F630E2-2FA8-42A4-9316-009D5C7C8689}">
      <dgm:prSet/>
      <dgm:spPr/>
      <dgm:t>
        <a:bodyPr/>
        <a:lstStyle/>
        <a:p>
          <a:endParaRPr lang="en-US"/>
        </a:p>
      </dgm:t>
    </dgm:pt>
    <dgm:pt modelId="{CF86D777-F90D-49BE-80DB-64891723C655}">
      <dgm:prSet/>
      <dgm:spPr/>
      <dgm:t>
        <a:bodyPr/>
        <a:lstStyle/>
        <a:p>
          <a:r>
            <a:rPr lang="en-US"/>
            <a:t>The board has 120 days to consider the employee's request. </a:t>
          </a:r>
        </a:p>
      </dgm:t>
    </dgm:pt>
    <dgm:pt modelId="{C374BAEA-B621-44E4-B887-6AA9A0C0ACC8}" type="parTrans" cxnId="{D2BAFABE-C00F-4D85-B3F7-6D3344A12D88}">
      <dgm:prSet/>
      <dgm:spPr/>
      <dgm:t>
        <a:bodyPr/>
        <a:lstStyle/>
        <a:p>
          <a:endParaRPr lang="en-US"/>
        </a:p>
      </dgm:t>
    </dgm:pt>
    <dgm:pt modelId="{B9620106-5AC2-4AC8-B615-D873053DD5C3}" type="sibTrans" cxnId="{D2BAFABE-C00F-4D85-B3F7-6D3344A12D88}">
      <dgm:prSet/>
      <dgm:spPr/>
      <dgm:t>
        <a:bodyPr/>
        <a:lstStyle/>
        <a:p>
          <a:endParaRPr lang="en-US"/>
        </a:p>
      </dgm:t>
    </dgm:pt>
    <dgm:pt modelId="{FBE23CA4-F6A0-406A-89F3-C5D7B2CF801B}">
      <dgm:prSet/>
      <dgm:spPr/>
      <dgm:t>
        <a:bodyPr/>
        <a:lstStyle/>
        <a:p>
          <a:r>
            <a:rPr lang="en-US"/>
            <a:t>VEA believes an authorization card is the most defensible way to have locals file for recognition. </a:t>
          </a:r>
        </a:p>
      </dgm:t>
    </dgm:pt>
    <dgm:pt modelId="{DFFDD027-405A-4A1A-B1DB-B174837BCC5C}" type="parTrans" cxnId="{F82A0BFC-A2F3-4219-A8C5-3174E3248F18}">
      <dgm:prSet/>
      <dgm:spPr/>
      <dgm:t>
        <a:bodyPr/>
        <a:lstStyle/>
        <a:p>
          <a:endParaRPr lang="en-US"/>
        </a:p>
      </dgm:t>
    </dgm:pt>
    <dgm:pt modelId="{7AE7DDEF-2C51-487A-A32B-0CE5CDDD6EE7}" type="sibTrans" cxnId="{F82A0BFC-A2F3-4219-A8C5-3174E3248F18}">
      <dgm:prSet/>
      <dgm:spPr/>
      <dgm:t>
        <a:bodyPr/>
        <a:lstStyle/>
        <a:p>
          <a:endParaRPr lang="en-US"/>
        </a:p>
      </dgm:t>
    </dgm:pt>
    <dgm:pt modelId="{37536FFA-6398-47D4-A067-9FEF800AEFF9}" type="pres">
      <dgm:prSet presAssocID="{CC60D555-39CD-4520-AC41-780EFCBAA51A}" presName="Name0" presStyleCnt="0">
        <dgm:presLayoutVars>
          <dgm:dir/>
          <dgm:animLvl val="lvl"/>
          <dgm:resizeHandles val="exact"/>
        </dgm:presLayoutVars>
      </dgm:prSet>
      <dgm:spPr/>
    </dgm:pt>
    <dgm:pt modelId="{FB6B36C6-DED1-4EC3-8959-2FFDF2C3072B}" type="pres">
      <dgm:prSet presAssocID="{5F530D72-303C-406C-A88C-217205EDBDCB}" presName="boxAndChildren" presStyleCnt="0"/>
      <dgm:spPr/>
    </dgm:pt>
    <dgm:pt modelId="{7BF1845F-518F-4BD5-95FA-35CD4F5F58E7}" type="pres">
      <dgm:prSet presAssocID="{5F530D72-303C-406C-A88C-217205EDBDCB}" presName="parentTextBox" presStyleLbl="node1" presStyleIdx="0" presStyleCnt="3"/>
      <dgm:spPr/>
    </dgm:pt>
    <dgm:pt modelId="{B880380B-15C3-4F29-922F-C421F13DCA02}" type="pres">
      <dgm:prSet presAssocID="{5F530D72-303C-406C-A88C-217205EDBDCB}" presName="entireBox" presStyleLbl="node1" presStyleIdx="0" presStyleCnt="3"/>
      <dgm:spPr/>
    </dgm:pt>
    <dgm:pt modelId="{A9E78006-1C09-4E53-9C0E-C066BFB0A324}" type="pres">
      <dgm:prSet presAssocID="{5F530D72-303C-406C-A88C-217205EDBDCB}" presName="descendantBox" presStyleCnt="0"/>
      <dgm:spPr/>
    </dgm:pt>
    <dgm:pt modelId="{972BD5C4-E6D7-4EED-B400-A5764A7520D2}" type="pres">
      <dgm:prSet presAssocID="{CF86D777-F90D-49BE-80DB-64891723C655}" presName="childTextBox" presStyleLbl="fgAccFollowNode1" presStyleIdx="0" presStyleCnt="2">
        <dgm:presLayoutVars>
          <dgm:bulletEnabled val="1"/>
        </dgm:presLayoutVars>
      </dgm:prSet>
      <dgm:spPr/>
    </dgm:pt>
    <dgm:pt modelId="{2DE357EF-5146-4AE4-BF6A-2215FD62D8B0}" type="pres">
      <dgm:prSet presAssocID="{FBE23CA4-F6A0-406A-89F3-C5D7B2CF801B}" presName="childTextBox" presStyleLbl="fgAccFollowNode1" presStyleIdx="1" presStyleCnt="2">
        <dgm:presLayoutVars>
          <dgm:bulletEnabled val="1"/>
        </dgm:presLayoutVars>
      </dgm:prSet>
      <dgm:spPr/>
    </dgm:pt>
    <dgm:pt modelId="{723B4E62-6276-42D1-9D27-9CCD88D6D967}" type="pres">
      <dgm:prSet presAssocID="{0AA43723-1AC3-4121-9D9B-50157473F8BE}" presName="sp" presStyleCnt="0"/>
      <dgm:spPr/>
    </dgm:pt>
    <dgm:pt modelId="{8B51716B-887F-46AD-A597-69CE54398945}" type="pres">
      <dgm:prSet presAssocID="{EC7F5C25-6880-46DC-B203-55889E419225}" presName="arrowAndChildren" presStyleCnt="0"/>
      <dgm:spPr/>
    </dgm:pt>
    <dgm:pt modelId="{34FD2FFA-87ED-414C-B56C-94F20508B047}" type="pres">
      <dgm:prSet presAssocID="{EC7F5C25-6880-46DC-B203-55889E419225}" presName="parentTextArrow" presStyleLbl="node1" presStyleIdx="1" presStyleCnt="3"/>
      <dgm:spPr/>
    </dgm:pt>
    <dgm:pt modelId="{5C7D71BE-2635-4B62-BB33-E5849C38ECE8}" type="pres">
      <dgm:prSet presAssocID="{F83C821D-5A5C-4714-80D2-5AFD8711A83D}" presName="sp" presStyleCnt="0"/>
      <dgm:spPr/>
    </dgm:pt>
    <dgm:pt modelId="{4214E14D-C899-4298-88D7-548C65DAD4B0}" type="pres">
      <dgm:prSet presAssocID="{CDF6798A-253D-4BBA-83B4-9974732D7364}" presName="arrowAndChildren" presStyleCnt="0"/>
      <dgm:spPr/>
    </dgm:pt>
    <dgm:pt modelId="{7E631163-0F90-407D-9137-13E6BBC09747}" type="pres">
      <dgm:prSet presAssocID="{CDF6798A-253D-4BBA-83B4-9974732D7364}" presName="parentTextArrow" presStyleLbl="node1" presStyleIdx="2" presStyleCnt="3"/>
      <dgm:spPr/>
    </dgm:pt>
  </dgm:ptLst>
  <dgm:cxnLst>
    <dgm:cxn modelId="{FF71753B-D683-48D6-BBB6-D4B1839E9CE3}" type="presOf" srcId="{5F530D72-303C-406C-A88C-217205EDBDCB}" destId="{B880380B-15C3-4F29-922F-C421F13DCA02}" srcOrd="1" destOrd="0" presId="urn:microsoft.com/office/officeart/2005/8/layout/process4"/>
    <dgm:cxn modelId="{7F099C65-B99C-4B4C-8A83-98D4170A8C89}" type="presOf" srcId="{CF86D777-F90D-49BE-80DB-64891723C655}" destId="{972BD5C4-E6D7-4EED-B400-A5764A7520D2}" srcOrd="0" destOrd="0" presId="urn:microsoft.com/office/officeart/2005/8/layout/process4"/>
    <dgm:cxn modelId="{9D348D4F-9FE5-4254-8F29-0C3DD04D41F1}" type="presOf" srcId="{EC7F5C25-6880-46DC-B203-55889E419225}" destId="{34FD2FFA-87ED-414C-B56C-94F20508B047}" srcOrd="0" destOrd="0" presId="urn:microsoft.com/office/officeart/2005/8/layout/process4"/>
    <dgm:cxn modelId="{2C76C4BE-80D6-4506-BBD5-C4982A50E8B3}" type="presOf" srcId="{FBE23CA4-F6A0-406A-89F3-C5D7B2CF801B}" destId="{2DE357EF-5146-4AE4-BF6A-2215FD62D8B0}" srcOrd="0" destOrd="0" presId="urn:microsoft.com/office/officeart/2005/8/layout/process4"/>
    <dgm:cxn modelId="{D2BAFABE-C00F-4D85-B3F7-6D3344A12D88}" srcId="{5F530D72-303C-406C-A88C-217205EDBDCB}" destId="{CF86D777-F90D-49BE-80DB-64891723C655}" srcOrd="0" destOrd="0" parTransId="{C374BAEA-B621-44E4-B887-6AA9A0C0ACC8}" sibTransId="{B9620106-5AC2-4AC8-B615-D873053DD5C3}"/>
    <dgm:cxn modelId="{4A1B55D2-4307-48A5-B576-8402AD0A153D}" srcId="{CC60D555-39CD-4520-AC41-780EFCBAA51A}" destId="{CDF6798A-253D-4BBA-83B4-9974732D7364}" srcOrd="0" destOrd="0" parTransId="{379160A9-BB72-47B7-B2AB-D5BCEFFAB8D6}" sibTransId="{F83C821D-5A5C-4714-80D2-5AFD8711A83D}"/>
    <dgm:cxn modelId="{36BC61D5-2BE7-4AF6-AFDF-342226086007}" type="presOf" srcId="{CDF6798A-253D-4BBA-83B4-9974732D7364}" destId="{7E631163-0F90-407D-9137-13E6BBC09747}" srcOrd="0" destOrd="0" presId="urn:microsoft.com/office/officeart/2005/8/layout/process4"/>
    <dgm:cxn modelId="{7884F6DE-D380-4AE7-B189-90B1E6EF1594}" type="presOf" srcId="{CC60D555-39CD-4520-AC41-780EFCBAA51A}" destId="{37536FFA-6398-47D4-A067-9FEF800AEFF9}" srcOrd="0" destOrd="0" presId="urn:microsoft.com/office/officeart/2005/8/layout/process4"/>
    <dgm:cxn modelId="{82F630E2-2FA8-42A4-9316-009D5C7C8689}" srcId="{CC60D555-39CD-4520-AC41-780EFCBAA51A}" destId="{5F530D72-303C-406C-A88C-217205EDBDCB}" srcOrd="2" destOrd="0" parTransId="{C8E91B6D-5AA4-447D-8CA9-4B016505E07A}" sibTransId="{ABB5D7BA-3714-40AA-833B-968C5B3257E9}"/>
    <dgm:cxn modelId="{586359EA-607F-48EC-A426-B4F35D44F1FE}" srcId="{CC60D555-39CD-4520-AC41-780EFCBAA51A}" destId="{EC7F5C25-6880-46DC-B203-55889E419225}" srcOrd="1" destOrd="0" parTransId="{8ED59B4C-EDCA-4410-AC9A-159AF3E8F1F6}" sibTransId="{0AA43723-1AC3-4121-9D9B-50157473F8BE}"/>
    <dgm:cxn modelId="{F82A0BFC-A2F3-4219-A8C5-3174E3248F18}" srcId="{5F530D72-303C-406C-A88C-217205EDBDCB}" destId="{FBE23CA4-F6A0-406A-89F3-C5D7B2CF801B}" srcOrd="1" destOrd="0" parTransId="{DFFDD027-405A-4A1A-B1DB-B174837BCC5C}" sibTransId="{7AE7DDEF-2C51-487A-A32B-0CE5CDDD6EE7}"/>
    <dgm:cxn modelId="{F474E2FC-A8E3-44A7-9C1A-A79CE629E292}" type="presOf" srcId="{5F530D72-303C-406C-A88C-217205EDBDCB}" destId="{7BF1845F-518F-4BD5-95FA-35CD4F5F58E7}" srcOrd="0" destOrd="0" presId="urn:microsoft.com/office/officeart/2005/8/layout/process4"/>
    <dgm:cxn modelId="{FD209B79-3DAF-406C-AE04-C0DE25D282A0}" type="presParOf" srcId="{37536FFA-6398-47D4-A067-9FEF800AEFF9}" destId="{FB6B36C6-DED1-4EC3-8959-2FFDF2C3072B}" srcOrd="0" destOrd="0" presId="urn:microsoft.com/office/officeart/2005/8/layout/process4"/>
    <dgm:cxn modelId="{97B659D4-CB58-465A-8A50-72FC46AF307F}" type="presParOf" srcId="{FB6B36C6-DED1-4EC3-8959-2FFDF2C3072B}" destId="{7BF1845F-518F-4BD5-95FA-35CD4F5F58E7}" srcOrd="0" destOrd="0" presId="urn:microsoft.com/office/officeart/2005/8/layout/process4"/>
    <dgm:cxn modelId="{E1947B5F-4DC7-436B-93F8-F900518C51BA}" type="presParOf" srcId="{FB6B36C6-DED1-4EC3-8959-2FFDF2C3072B}" destId="{B880380B-15C3-4F29-922F-C421F13DCA02}" srcOrd="1" destOrd="0" presId="urn:microsoft.com/office/officeart/2005/8/layout/process4"/>
    <dgm:cxn modelId="{6D61451B-250A-4E21-BE48-5658C97DB4F6}" type="presParOf" srcId="{FB6B36C6-DED1-4EC3-8959-2FFDF2C3072B}" destId="{A9E78006-1C09-4E53-9C0E-C066BFB0A324}" srcOrd="2" destOrd="0" presId="urn:microsoft.com/office/officeart/2005/8/layout/process4"/>
    <dgm:cxn modelId="{3D8FD4FD-F7BD-4889-9246-3C727819EED3}" type="presParOf" srcId="{A9E78006-1C09-4E53-9C0E-C066BFB0A324}" destId="{972BD5C4-E6D7-4EED-B400-A5764A7520D2}" srcOrd="0" destOrd="0" presId="urn:microsoft.com/office/officeart/2005/8/layout/process4"/>
    <dgm:cxn modelId="{204C1434-E4C2-4113-9D85-699A8BA3E359}" type="presParOf" srcId="{A9E78006-1C09-4E53-9C0E-C066BFB0A324}" destId="{2DE357EF-5146-4AE4-BF6A-2215FD62D8B0}" srcOrd="1" destOrd="0" presId="urn:microsoft.com/office/officeart/2005/8/layout/process4"/>
    <dgm:cxn modelId="{AD600445-85C5-4930-9BDE-488D35AEDB8F}" type="presParOf" srcId="{37536FFA-6398-47D4-A067-9FEF800AEFF9}" destId="{723B4E62-6276-42D1-9D27-9CCD88D6D967}" srcOrd="1" destOrd="0" presId="urn:microsoft.com/office/officeart/2005/8/layout/process4"/>
    <dgm:cxn modelId="{4AD4132B-1DE4-4619-AF89-EADAF2B712E7}" type="presParOf" srcId="{37536FFA-6398-47D4-A067-9FEF800AEFF9}" destId="{8B51716B-887F-46AD-A597-69CE54398945}" srcOrd="2" destOrd="0" presId="urn:microsoft.com/office/officeart/2005/8/layout/process4"/>
    <dgm:cxn modelId="{EA540672-9DFA-4220-8E29-E3500DCF3C04}" type="presParOf" srcId="{8B51716B-887F-46AD-A597-69CE54398945}" destId="{34FD2FFA-87ED-414C-B56C-94F20508B047}" srcOrd="0" destOrd="0" presId="urn:microsoft.com/office/officeart/2005/8/layout/process4"/>
    <dgm:cxn modelId="{4FF02CF3-2092-47E3-8E10-AED27ABBA5E9}" type="presParOf" srcId="{37536FFA-6398-47D4-A067-9FEF800AEFF9}" destId="{5C7D71BE-2635-4B62-BB33-E5849C38ECE8}" srcOrd="3" destOrd="0" presId="urn:microsoft.com/office/officeart/2005/8/layout/process4"/>
    <dgm:cxn modelId="{AEA97F6D-7A60-40C1-BE8B-3B55F6B7B110}" type="presParOf" srcId="{37536FFA-6398-47D4-A067-9FEF800AEFF9}" destId="{4214E14D-C899-4298-88D7-548C65DAD4B0}" srcOrd="4" destOrd="0" presId="urn:microsoft.com/office/officeart/2005/8/layout/process4"/>
    <dgm:cxn modelId="{C443258C-0E4E-4666-8B3E-40FF86308F8D}" type="presParOf" srcId="{4214E14D-C899-4298-88D7-548C65DAD4B0}" destId="{7E631163-0F90-407D-9137-13E6BBC09747}"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288A41-ECAA-44C0-8960-AA072CBA1E36}" type="doc">
      <dgm:prSet loTypeId="urn:microsoft.com/office/officeart/2005/8/layout/hierarchy1" loCatId="hierarchy" qsTypeId="urn:microsoft.com/office/officeart/2005/8/quickstyle/simple2" qsCatId="simple" csTypeId="urn:microsoft.com/office/officeart/2005/8/colors/colorful2" csCatId="colorful"/>
      <dgm:spPr/>
      <dgm:t>
        <a:bodyPr/>
        <a:lstStyle/>
        <a:p>
          <a:endParaRPr lang="en-US"/>
        </a:p>
      </dgm:t>
    </dgm:pt>
    <dgm:pt modelId="{64E3E59D-4FF4-47B4-816C-45B82CCDBB8F}">
      <dgm:prSet/>
      <dgm:spPr/>
      <dgm:t>
        <a:bodyPr/>
        <a:lstStyle/>
        <a:p>
          <a:r>
            <a:rPr lang="en-US"/>
            <a:t>Does NOT guarantee the employer will recognize and bargain with the employee. </a:t>
          </a:r>
        </a:p>
      </dgm:t>
    </dgm:pt>
    <dgm:pt modelId="{A4D82565-D246-40C5-BCB6-53B81BB1EDA4}" type="parTrans" cxnId="{F3F2EF9A-33D2-4CEE-A20E-586F6CEA8635}">
      <dgm:prSet/>
      <dgm:spPr/>
      <dgm:t>
        <a:bodyPr/>
        <a:lstStyle/>
        <a:p>
          <a:endParaRPr lang="en-US"/>
        </a:p>
      </dgm:t>
    </dgm:pt>
    <dgm:pt modelId="{99DB918F-43E0-47BB-A160-2E14BF717168}" type="sibTrans" cxnId="{F3F2EF9A-33D2-4CEE-A20E-586F6CEA8635}">
      <dgm:prSet/>
      <dgm:spPr/>
      <dgm:t>
        <a:bodyPr/>
        <a:lstStyle/>
        <a:p>
          <a:endParaRPr lang="en-US"/>
        </a:p>
      </dgm:t>
    </dgm:pt>
    <dgm:pt modelId="{E70A0B9F-DFE7-4C65-AC52-4FB810F95E06}">
      <dgm:prSet/>
      <dgm:spPr/>
      <dgm:t>
        <a:bodyPr/>
        <a:lstStyle/>
        <a:p>
          <a:r>
            <a:rPr lang="en-US"/>
            <a:t>Does NOT set parameters on what you can or cannot bargain. </a:t>
          </a:r>
        </a:p>
      </dgm:t>
    </dgm:pt>
    <dgm:pt modelId="{BD73BE49-FB2C-48F3-A077-C334AEC45683}" type="parTrans" cxnId="{6F4EC2E2-3F02-4213-A7E5-FC6ABF70EB96}">
      <dgm:prSet/>
      <dgm:spPr/>
      <dgm:t>
        <a:bodyPr/>
        <a:lstStyle/>
        <a:p>
          <a:endParaRPr lang="en-US"/>
        </a:p>
      </dgm:t>
    </dgm:pt>
    <dgm:pt modelId="{99EB6EFB-8043-4F7D-B654-67DBC6253431}" type="sibTrans" cxnId="{6F4EC2E2-3F02-4213-A7E5-FC6ABF70EB96}">
      <dgm:prSet/>
      <dgm:spPr/>
      <dgm:t>
        <a:bodyPr/>
        <a:lstStyle/>
        <a:p>
          <a:endParaRPr lang="en-US"/>
        </a:p>
      </dgm:t>
    </dgm:pt>
    <dgm:pt modelId="{38C2B1E2-ADED-40B4-A37D-36D771DC05BE}">
      <dgm:prSet/>
      <dgm:spPr/>
      <dgm:t>
        <a:bodyPr/>
        <a:lstStyle/>
        <a:p>
          <a:r>
            <a:rPr lang="en-US"/>
            <a:t>Does NOT create a labor board for employer/employee disagreement resolution. </a:t>
          </a:r>
        </a:p>
      </dgm:t>
    </dgm:pt>
    <dgm:pt modelId="{03E479EC-9AA9-462A-8EC9-09F6EEAFDADC}" type="parTrans" cxnId="{FDB5423F-598A-4C10-8653-C385E32E9FB0}">
      <dgm:prSet/>
      <dgm:spPr/>
      <dgm:t>
        <a:bodyPr/>
        <a:lstStyle/>
        <a:p>
          <a:endParaRPr lang="en-US"/>
        </a:p>
      </dgm:t>
    </dgm:pt>
    <dgm:pt modelId="{DB45324A-ABBB-42FD-A9BE-77919D7BC219}" type="sibTrans" cxnId="{FDB5423F-598A-4C10-8653-C385E32E9FB0}">
      <dgm:prSet/>
      <dgm:spPr/>
      <dgm:t>
        <a:bodyPr/>
        <a:lstStyle/>
        <a:p>
          <a:endParaRPr lang="en-US"/>
        </a:p>
      </dgm:t>
    </dgm:pt>
    <dgm:pt modelId="{4640D447-FDBE-430E-AEDA-74A42293F8E9}" type="pres">
      <dgm:prSet presAssocID="{D1288A41-ECAA-44C0-8960-AA072CBA1E36}" presName="hierChild1" presStyleCnt="0">
        <dgm:presLayoutVars>
          <dgm:chPref val="1"/>
          <dgm:dir/>
          <dgm:animOne val="branch"/>
          <dgm:animLvl val="lvl"/>
          <dgm:resizeHandles/>
        </dgm:presLayoutVars>
      </dgm:prSet>
      <dgm:spPr/>
    </dgm:pt>
    <dgm:pt modelId="{B581BB3F-4D22-43C1-86C3-B3346DCD7A63}" type="pres">
      <dgm:prSet presAssocID="{64E3E59D-4FF4-47B4-816C-45B82CCDBB8F}" presName="hierRoot1" presStyleCnt="0"/>
      <dgm:spPr/>
    </dgm:pt>
    <dgm:pt modelId="{7CB0D385-B2B2-453B-BA51-EEDF3891E463}" type="pres">
      <dgm:prSet presAssocID="{64E3E59D-4FF4-47B4-816C-45B82CCDBB8F}" presName="composite" presStyleCnt="0"/>
      <dgm:spPr/>
    </dgm:pt>
    <dgm:pt modelId="{695FE1AC-F122-4F29-941D-881BAF8AE094}" type="pres">
      <dgm:prSet presAssocID="{64E3E59D-4FF4-47B4-816C-45B82CCDBB8F}" presName="background" presStyleLbl="node0" presStyleIdx="0" presStyleCnt="3"/>
      <dgm:spPr/>
    </dgm:pt>
    <dgm:pt modelId="{5028E8FE-5073-49B4-9CB4-B7FDC9574C47}" type="pres">
      <dgm:prSet presAssocID="{64E3E59D-4FF4-47B4-816C-45B82CCDBB8F}" presName="text" presStyleLbl="fgAcc0" presStyleIdx="0" presStyleCnt="3">
        <dgm:presLayoutVars>
          <dgm:chPref val="3"/>
        </dgm:presLayoutVars>
      </dgm:prSet>
      <dgm:spPr/>
    </dgm:pt>
    <dgm:pt modelId="{98C741C9-4D77-4801-91D0-33F590A4AA12}" type="pres">
      <dgm:prSet presAssocID="{64E3E59D-4FF4-47B4-816C-45B82CCDBB8F}" presName="hierChild2" presStyleCnt="0"/>
      <dgm:spPr/>
    </dgm:pt>
    <dgm:pt modelId="{A7B75AEE-3BE5-4AFA-85B3-3ED2E683DAF6}" type="pres">
      <dgm:prSet presAssocID="{E70A0B9F-DFE7-4C65-AC52-4FB810F95E06}" presName="hierRoot1" presStyleCnt="0"/>
      <dgm:spPr/>
    </dgm:pt>
    <dgm:pt modelId="{243F09E6-45E9-454A-ACF1-A124BDB05187}" type="pres">
      <dgm:prSet presAssocID="{E70A0B9F-DFE7-4C65-AC52-4FB810F95E06}" presName="composite" presStyleCnt="0"/>
      <dgm:spPr/>
    </dgm:pt>
    <dgm:pt modelId="{BD4AB1B9-31F7-4758-BAC4-458A9B1968F7}" type="pres">
      <dgm:prSet presAssocID="{E70A0B9F-DFE7-4C65-AC52-4FB810F95E06}" presName="background" presStyleLbl="node0" presStyleIdx="1" presStyleCnt="3"/>
      <dgm:spPr/>
    </dgm:pt>
    <dgm:pt modelId="{8AFE5FCA-0784-46BB-B3BF-B3A6221A8D8C}" type="pres">
      <dgm:prSet presAssocID="{E70A0B9F-DFE7-4C65-AC52-4FB810F95E06}" presName="text" presStyleLbl="fgAcc0" presStyleIdx="1" presStyleCnt="3">
        <dgm:presLayoutVars>
          <dgm:chPref val="3"/>
        </dgm:presLayoutVars>
      </dgm:prSet>
      <dgm:spPr/>
    </dgm:pt>
    <dgm:pt modelId="{95E93093-6BFE-42A4-809B-FE32E8456624}" type="pres">
      <dgm:prSet presAssocID="{E70A0B9F-DFE7-4C65-AC52-4FB810F95E06}" presName="hierChild2" presStyleCnt="0"/>
      <dgm:spPr/>
    </dgm:pt>
    <dgm:pt modelId="{91A370A8-A598-49AB-AC4C-F3EC4F7A557A}" type="pres">
      <dgm:prSet presAssocID="{38C2B1E2-ADED-40B4-A37D-36D771DC05BE}" presName="hierRoot1" presStyleCnt="0"/>
      <dgm:spPr/>
    </dgm:pt>
    <dgm:pt modelId="{E64EFE54-4E7D-492B-8F25-B86AE3604179}" type="pres">
      <dgm:prSet presAssocID="{38C2B1E2-ADED-40B4-A37D-36D771DC05BE}" presName="composite" presStyleCnt="0"/>
      <dgm:spPr/>
    </dgm:pt>
    <dgm:pt modelId="{B6BA1EBF-F36A-4AF3-9702-DA9FCAB17B8B}" type="pres">
      <dgm:prSet presAssocID="{38C2B1E2-ADED-40B4-A37D-36D771DC05BE}" presName="background" presStyleLbl="node0" presStyleIdx="2" presStyleCnt="3"/>
      <dgm:spPr/>
    </dgm:pt>
    <dgm:pt modelId="{47B12AF1-8508-45C4-AF26-7A22FE333F95}" type="pres">
      <dgm:prSet presAssocID="{38C2B1E2-ADED-40B4-A37D-36D771DC05BE}" presName="text" presStyleLbl="fgAcc0" presStyleIdx="2" presStyleCnt="3">
        <dgm:presLayoutVars>
          <dgm:chPref val="3"/>
        </dgm:presLayoutVars>
      </dgm:prSet>
      <dgm:spPr/>
    </dgm:pt>
    <dgm:pt modelId="{4AC472CC-4C53-497A-AD1B-CD388AC960B2}" type="pres">
      <dgm:prSet presAssocID="{38C2B1E2-ADED-40B4-A37D-36D771DC05BE}" presName="hierChild2" presStyleCnt="0"/>
      <dgm:spPr/>
    </dgm:pt>
  </dgm:ptLst>
  <dgm:cxnLst>
    <dgm:cxn modelId="{FDB5423F-598A-4C10-8653-C385E32E9FB0}" srcId="{D1288A41-ECAA-44C0-8960-AA072CBA1E36}" destId="{38C2B1E2-ADED-40B4-A37D-36D771DC05BE}" srcOrd="2" destOrd="0" parTransId="{03E479EC-9AA9-462A-8EC9-09F6EEAFDADC}" sibTransId="{DB45324A-ABBB-42FD-A9BE-77919D7BC219}"/>
    <dgm:cxn modelId="{F4CE0047-5B10-48B4-AC22-B6BE0D3C833B}" type="presOf" srcId="{64E3E59D-4FF4-47B4-816C-45B82CCDBB8F}" destId="{5028E8FE-5073-49B4-9CB4-B7FDC9574C47}" srcOrd="0" destOrd="0" presId="urn:microsoft.com/office/officeart/2005/8/layout/hierarchy1"/>
    <dgm:cxn modelId="{0CA71E84-56C2-45B6-87A0-1B2E6CE86412}" type="presOf" srcId="{38C2B1E2-ADED-40B4-A37D-36D771DC05BE}" destId="{47B12AF1-8508-45C4-AF26-7A22FE333F95}" srcOrd="0" destOrd="0" presId="urn:microsoft.com/office/officeart/2005/8/layout/hierarchy1"/>
    <dgm:cxn modelId="{F3F2EF9A-33D2-4CEE-A20E-586F6CEA8635}" srcId="{D1288A41-ECAA-44C0-8960-AA072CBA1E36}" destId="{64E3E59D-4FF4-47B4-816C-45B82CCDBB8F}" srcOrd="0" destOrd="0" parTransId="{A4D82565-D246-40C5-BCB6-53B81BB1EDA4}" sibTransId="{99DB918F-43E0-47BB-A160-2E14BF717168}"/>
    <dgm:cxn modelId="{010E30A6-B5E0-4481-89EB-C4595CE4F3C7}" type="presOf" srcId="{E70A0B9F-DFE7-4C65-AC52-4FB810F95E06}" destId="{8AFE5FCA-0784-46BB-B3BF-B3A6221A8D8C}" srcOrd="0" destOrd="0" presId="urn:microsoft.com/office/officeart/2005/8/layout/hierarchy1"/>
    <dgm:cxn modelId="{FBE203BB-D134-43D1-8A46-8AB7FAC4CF86}" type="presOf" srcId="{D1288A41-ECAA-44C0-8960-AA072CBA1E36}" destId="{4640D447-FDBE-430E-AEDA-74A42293F8E9}" srcOrd="0" destOrd="0" presId="urn:microsoft.com/office/officeart/2005/8/layout/hierarchy1"/>
    <dgm:cxn modelId="{6F4EC2E2-3F02-4213-A7E5-FC6ABF70EB96}" srcId="{D1288A41-ECAA-44C0-8960-AA072CBA1E36}" destId="{E70A0B9F-DFE7-4C65-AC52-4FB810F95E06}" srcOrd="1" destOrd="0" parTransId="{BD73BE49-FB2C-48F3-A077-C334AEC45683}" sibTransId="{99EB6EFB-8043-4F7D-B654-67DBC6253431}"/>
    <dgm:cxn modelId="{E29F1382-2C79-4497-A785-D61FA51DA798}" type="presParOf" srcId="{4640D447-FDBE-430E-AEDA-74A42293F8E9}" destId="{B581BB3F-4D22-43C1-86C3-B3346DCD7A63}" srcOrd="0" destOrd="0" presId="urn:microsoft.com/office/officeart/2005/8/layout/hierarchy1"/>
    <dgm:cxn modelId="{5273B952-1358-4E99-90BB-9ADE46C9EF69}" type="presParOf" srcId="{B581BB3F-4D22-43C1-86C3-B3346DCD7A63}" destId="{7CB0D385-B2B2-453B-BA51-EEDF3891E463}" srcOrd="0" destOrd="0" presId="urn:microsoft.com/office/officeart/2005/8/layout/hierarchy1"/>
    <dgm:cxn modelId="{4F07DED7-7A53-4349-855D-6CF3B64AB2D3}" type="presParOf" srcId="{7CB0D385-B2B2-453B-BA51-EEDF3891E463}" destId="{695FE1AC-F122-4F29-941D-881BAF8AE094}" srcOrd="0" destOrd="0" presId="urn:microsoft.com/office/officeart/2005/8/layout/hierarchy1"/>
    <dgm:cxn modelId="{EB0E0845-0496-4FCE-99A3-3036F6332213}" type="presParOf" srcId="{7CB0D385-B2B2-453B-BA51-EEDF3891E463}" destId="{5028E8FE-5073-49B4-9CB4-B7FDC9574C47}" srcOrd="1" destOrd="0" presId="urn:microsoft.com/office/officeart/2005/8/layout/hierarchy1"/>
    <dgm:cxn modelId="{3D1343BD-C07D-41FB-8BDF-87799403D18D}" type="presParOf" srcId="{B581BB3F-4D22-43C1-86C3-B3346DCD7A63}" destId="{98C741C9-4D77-4801-91D0-33F590A4AA12}" srcOrd="1" destOrd="0" presId="urn:microsoft.com/office/officeart/2005/8/layout/hierarchy1"/>
    <dgm:cxn modelId="{B63159C3-5182-4896-A556-836E2A3949F2}" type="presParOf" srcId="{4640D447-FDBE-430E-AEDA-74A42293F8E9}" destId="{A7B75AEE-3BE5-4AFA-85B3-3ED2E683DAF6}" srcOrd="1" destOrd="0" presId="urn:microsoft.com/office/officeart/2005/8/layout/hierarchy1"/>
    <dgm:cxn modelId="{3D1EC32A-3B95-4008-B334-08E691B78165}" type="presParOf" srcId="{A7B75AEE-3BE5-4AFA-85B3-3ED2E683DAF6}" destId="{243F09E6-45E9-454A-ACF1-A124BDB05187}" srcOrd="0" destOrd="0" presId="urn:microsoft.com/office/officeart/2005/8/layout/hierarchy1"/>
    <dgm:cxn modelId="{2A2E62D0-2816-4B22-A5C8-B02D2A9851C0}" type="presParOf" srcId="{243F09E6-45E9-454A-ACF1-A124BDB05187}" destId="{BD4AB1B9-31F7-4758-BAC4-458A9B1968F7}" srcOrd="0" destOrd="0" presId="urn:microsoft.com/office/officeart/2005/8/layout/hierarchy1"/>
    <dgm:cxn modelId="{A860911E-8912-485A-8091-76AE0B321A9A}" type="presParOf" srcId="{243F09E6-45E9-454A-ACF1-A124BDB05187}" destId="{8AFE5FCA-0784-46BB-B3BF-B3A6221A8D8C}" srcOrd="1" destOrd="0" presId="urn:microsoft.com/office/officeart/2005/8/layout/hierarchy1"/>
    <dgm:cxn modelId="{7547AE43-4696-474B-B26B-156C0862CD9B}" type="presParOf" srcId="{A7B75AEE-3BE5-4AFA-85B3-3ED2E683DAF6}" destId="{95E93093-6BFE-42A4-809B-FE32E8456624}" srcOrd="1" destOrd="0" presId="urn:microsoft.com/office/officeart/2005/8/layout/hierarchy1"/>
    <dgm:cxn modelId="{672D7A61-B01C-43F7-A4FF-4889864D8DA4}" type="presParOf" srcId="{4640D447-FDBE-430E-AEDA-74A42293F8E9}" destId="{91A370A8-A598-49AB-AC4C-F3EC4F7A557A}" srcOrd="2" destOrd="0" presId="urn:microsoft.com/office/officeart/2005/8/layout/hierarchy1"/>
    <dgm:cxn modelId="{CE6BFE48-A382-4E95-A9A3-21881D95607C}" type="presParOf" srcId="{91A370A8-A598-49AB-AC4C-F3EC4F7A557A}" destId="{E64EFE54-4E7D-492B-8F25-B86AE3604179}" srcOrd="0" destOrd="0" presId="urn:microsoft.com/office/officeart/2005/8/layout/hierarchy1"/>
    <dgm:cxn modelId="{ACAAFB2A-1E51-4871-A49C-FE4DF71C06D1}" type="presParOf" srcId="{E64EFE54-4E7D-492B-8F25-B86AE3604179}" destId="{B6BA1EBF-F36A-4AF3-9702-DA9FCAB17B8B}" srcOrd="0" destOrd="0" presId="urn:microsoft.com/office/officeart/2005/8/layout/hierarchy1"/>
    <dgm:cxn modelId="{DB375C70-1D3E-4232-92EC-F5A98AFFD5B3}" type="presParOf" srcId="{E64EFE54-4E7D-492B-8F25-B86AE3604179}" destId="{47B12AF1-8508-45C4-AF26-7A22FE333F95}" srcOrd="1" destOrd="0" presId="urn:microsoft.com/office/officeart/2005/8/layout/hierarchy1"/>
    <dgm:cxn modelId="{8390FF5A-B862-4B26-8DAF-1979542D0873}" type="presParOf" srcId="{91A370A8-A598-49AB-AC4C-F3EC4F7A557A}" destId="{4AC472CC-4C53-497A-AD1B-CD388AC960B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ED7DD66-F358-4735-B706-297922EEB7F3}" type="doc">
      <dgm:prSet loTypeId="urn:microsoft.com/office/officeart/2005/8/layout/vList5" loCatId="list" qsTypeId="urn:microsoft.com/office/officeart/2005/8/quickstyle/simple2" qsCatId="simple" csTypeId="urn:microsoft.com/office/officeart/2005/8/colors/colorful5" csCatId="colorful" phldr="1"/>
      <dgm:spPr/>
      <dgm:t>
        <a:bodyPr/>
        <a:lstStyle/>
        <a:p>
          <a:endParaRPr lang="en-US"/>
        </a:p>
      </dgm:t>
    </dgm:pt>
    <dgm:pt modelId="{4D02AA30-1BF6-4140-A8A6-73C3D6A7FA5F}">
      <dgm:prSet/>
      <dgm:spPr/>
      <dgm:t>
        <a:bodyPr/>
        <a:lstStyle/>
        <a:p>
          <a:r>
            <a:rPr lang="en-US"/>
            <a:t>Identify Leaders</a:t>
          </a:r>
        </a:p>
      </dgm:t>
    </dgm:pt>
    <dgm:pt modelId="{DF55952F-0EA5-4177-A8A1-4065571C8FB5}" type="parTrans" cxnId="{C12748CD-3470-4612-83E4-57049E0CF435}">
      <dgm:prSet/>
      <dgm:spPr/>
      <dgm:t>
        <a:bodyPr/>
        <a:lstStyle/>
        <a:p>
          <a:endParaRPr lang="en-US"/>
        </a:p>
      </dgm:t>
    </dgm:pt>
    <dgm:pt modelId="{E708DEB3-F245-4E19-9993-23C1ED599D12}" type="sibTrans" cxnId="{C12748CD-3470-4612-83E4-57049E0CF435}">
      <dgm:prSet/>
      <dgm:spPr/>
      <dgm:t>
        <a:bodyPr/>
        <a:lstStyle/>
        <a:p>
          <a:endParaRPr lang="en-US"/>
        </a:p>
      </dgm:t>
    </dgm:pt>
    <dgm:pt modelId="{52377964-79ED-4EEF-93CD-A88D07A15675}">
      <dgm:prSet/>
      <dgm:spPr/>
      <dgm:t>
        <a:bodyPr/>
        <a:lstStyle/>
        <a:p>
          <a:r>
            <a:rPr lang="en-US" dirty="0"/>
            <a:t>Creating A Plan</a:t>
          </a:r>
        </a:p>
      </dgm:t>
    </dgm:pt>
    <dgm:pt modelId="{6B8D55B2-7062-4F5E-B30E-CACB309E1818}" type="parTrans" cxnId="{86241F09-3604-45D2-B024-31EDD264F8A4}">
      <dgm:prSet/>
      <dgm:spPr/>
      <dgm:t>
        <a:bodyPr/>
        <a:lstStyle/>
        <a:p>
          <a:endParaRPr lang="en-US"/>
        </a:p>
      </dgm:t>
    </dgm:pt>
    <dgm:pt modelId="{B18CE450-3530-494F-87A5-10BC854D8C96}" type="sibTrans" cxnId="{86241F09-3604-45D2-B024-31EDD264F8A4}">
      <dgm:prSet/>
      <dgm:spPr/>
      <dgm:t>
        <a:bodyPr/>
        <a:lstStyle/>
        <a:p>
          <a:endParaRPr lang="en-US"/>
        </a:p>
      </dgm:t>
    </dgm:pt>
    <dgm:pt modelId="{75CF56A7-EDD7-4C96-BB64-F27D7F55E458}">
      <dgm:prSet/>
      <dgm:spPr/>
      <dgm:t>
        <a:bodyPr/>
        <a:lstStyle/>
        <a:p>
          <a:r>
            <a:rPr lang="en-US" dirty="0"/>
            <a:t>Mapping Your Worksite</a:t>
          </a:r>
        </a:p>
      </dgm:t>
    </dgm:pt>
    <dgm:pt modelId="{9671011B-DE0C-423A-8C1D-2CC88FB5600E}" type="parTrans" cxnId="{804401BE-1EC7-490C-A729-04260031DBD0}">
      <dgm:prSet/>
      <dgm:spPr/>
      <dgm:t>
        <a:bodyPr/>
        <a:lstStyle/>
        <a:p>
          <a:endParaRPr lang="en-US"/>
        </a:p>
      </dgm:t>
    </dgm:pt>
    <dgm:pt modelId="{4F59507D-FC43-435C-9564-9F0B2BF4D286}" type="sibTrans" cxnId="{804401BE-1EC7-490C-A729-04260031DBD0}">
      <dgm:prSet/>
      <dgm:spPr/>
      <dgm:t>
        <a:bodyPr/>
        <a:lstStyle/>
        <a:p>
          <a:endParaRPr lang="en-US"/>
        </a:p>
      </dgm:t>
    </dgm:pt>
    <dgm:pt modelId="{38E3468C-6900-4959-9862-A3262B624EAE}" type="pres">
      <dgm:prSet presAssocID="{BED7DD66-F358-4735-B706-297922EEB7F3}" presName="Name0" presStyleCnt="0">
        <dgm:presLayoutVars>
          <dgm:dir/>
          <dgm:animLvl val="lvl"/>
          <dgm:resizeHandles val="exact"/>
        </dgm:presLayoutVars>
      </dgm:prSet>
      <dgm:spPr/>
    </dgm:pt>
    <dgm:pt modelId="{4787D3AE-E161-4E3D-857C-01FFC114E920}" type="pres">
      <dgm:prSet presAssocID="{4D02AA30-1BF6-4140-A8A6-73C3D6A7FA5F}" presName="linNode" presStyleCnt="0"/>
      <dgm:spPr/>
    </dgm:pt>
    <dgm:pt modelId="{9DEBA8A9-9569-456F-A734-C65812E6AE1B}" type="pres">
      <dgm:prSet presAssocID="{4D02AA30-1BF6-4140-A8A6-73C3D6A7FA5F}" presName="parentText" presStyleLbl="node1" presStyleIdx="0" presStyleCnt="3">
        <dgm:presLayoutVars>
          <dgm:chMax val="1"/>
          <dgm:bulletEnabled val="1"/>
        </dgm:presLayoutVars>
      </dgm:prSet>
      <dgm:spPr/>
    </dgm:pt>
    <dgm:pt modelId="{26201972-9ABB-444B-A4AD-B0AC0355B336}" type="pres">
      <dgm:prSet presAssocID="{E708DEB3-F245-4E19-9993-23C1ED599D12}" presName="sp" presStyleCnt="0"/>
      <dgm:spPr/>
    </dgm:pt>
    <dgm:pt modelId="{4459D3B0-BE2B-4AE2-90F2-3B806B44D8C8}" type="pres">
      <dgm:prSet presAssocID="{52377964-79ED-4EEF-93CD-A88D07A15675}" presName="linNode" presStyleCnt="0"/>
      <dgm:spPr/>
    </dgm:pt>
    <dgm:pt modelId="{418BEFC2-7568-4AE4-A337-6BF7F871AC1F}" type="pres">
      <dgm:prSet presAssocID="{52377964-79ED-4EEF-93CD-A88D07A15675}" presName="parentText" presStyleLbl="node1" presStyleIdx="1" presStyleCnt="3" custLinFactNeighborY="98760">
        <dgm:presLayoutVars>
          <dgm:chMax val="1"/>
          <dgm:bulletEnabled val="1"/>
        </dgm:presLayoutVars>
      </dgm:prSet>
      <dgm:spPr/>
    </dgm:pt>
    <dgm:pt modelId="{33FDEE36-3F58-4595-8C27-82BCF7EDCD4D}" type="pres">
      <dgm:prSet presAssocID="{B18CE450-3530-494F-87A5-10BC854D8C96}" presName="sp" presStyleCnt="0"/>
      <dgm:spPr/>
    </dgm:pt>
    <dgm:pt modelId="{F6EAAEB7-FA52-4A75-BBC7-6C3AF54940F5}" type="pres">
      <dgm:prSet presAssocID="{75CF56A7-EDD7-4C96-BB64-F27D7F55E458}" presName="linNode" presStyleCnt="0"/>
      <dgm:spPr/>
    </dgm:pt>
    <dgm:pt modelId="{CEEE472E-0A8D-45F3-8004-6412F95A3E53}" type="pres">
      <dgm:prSet presAssocID="{75CF56A7-EDD7-4C96-BB64-F27D7F55E458}" presName="parentText" presStyleLbl="node1" presStyleIdx="2" presStyleCnt="3" custLinFactY="-7840" custLinFactNeighborY="-100000">
        <dgm:presLayoutVars>
          <dgm:chMax val="1"/>
          <dgm:bulletEnabled val="1"/>
        </dgm:presLayoutVars>
      </dgm:prSet>
      <dgm:spPr/>
    </dgm:pt>
  </dgm:ptLst>
  <dgm:cxnLst>
    <dgm:cxn modelId="{86241F09-3604-45D2-B024-31EDD264F8A4}" srcId="{BED7DD66-F358-4735-B706-297922EEB7F3}" destId="{52377964-79ED-4EEF-93CD-A88D07A15675}" srcOrd="1" destOrd="0" parTransId="{6B8D55B2-7062-4F5E-B30E-CACB309E1818}" sibTransId="{B18CE450-3530-494F-87A5-10BC854D8C96}"/>
    <dgm:cxn modelId="{55B7BC8E-5D63-49CF-9E0A-B767C260F861}" type="presOf" srcId="{4D02AA30-1BF6-4140-A8A6-73C3D6A7FA5F}" destId="{9DEBA8A9-9569-456F-A734-C65812E6AE1B}" srcOrd="0" destOrd="0" presId="urn:microsoft.com/office/officeart/2005/8/layout/vList5"/>
    <dgm:cxn modelId="{E5CB0595-E586-4EEB-9BD2-44508734B735}" type="presOf" srcId="{52377964-79ED-4EEF-93CD-A88D07A15675}" destId="{418BEFC2-7568-4AE4-A337-6BF7F871AC1F}" srcOrd="0" destOrd="0" presId="urn:microsoft.com/office/officeart/2005/8/layout/vList5"/>
    <dgm:cxn modelId="{804401BE-1EC7-490C-A729-04260031DBD0}" srcId="{BED7DD66-F358-4735-B706-297922EEB7F3}" destId="{75CF56A7-EDD7-4C96-BB64-F27D7F55E458}" srcOrd="2" destOrd="0" parTransId="{9671011B-DE0C-423A-8C1D-2CC88FB5600E}" sibTransId="{4F59507D-FC43-435C-9564-9F0B2BF4D286}"/>
    <dgm:cxn modelId="{C12748CD-3470-4612-83E4-57049E0CF435}" srcId="{BED7DD66-F358-4735-B706-297922EEB7F3}" destId="{4D02AA30-1BF6-4140-A8A6-73C3D6A7FA5F}" srcOrd="0" destOrd="0" parTransId="{DF55952F-0EA5-4177-A8A1-4065571C8FB5}" sibTransId="{E708DEB3-F245-4E19-9993-23C1ED599D12}"/>
    <dgm:cxn modelId="{692BE0DB-D1BE-45B3-B43B-2B4BA2A03BC1}" type="presOf" srcId="{75CF56A7-EDD7-4C96-BB64-F27D7F55E458}" destId="{CEEE472E-0A8D-45F3-8004-6412F95A3E53}" srcOrd="0" destOrd="0" presId="urn:microsoft.com/office/officeart/2005/8/layout/vList5"/>
    <dgm:cxn modelId="{5608BEFC-630B-4A1C-B97C-35805D8CA68F}" type="presOf" srcId="{BED7DD66-F358-4735-B706-297922EEB7F3}" destId="{38E3468C-6900-4959-9862-A3262B624EAE}" srcOrd="0" destOrd="0" presId="urn:microsoft.com/office/officeart/2005/8/layout/vList5"/>
    <dgm:cxn modelId="{BDAE9D63-B11E-440F-AAD8-845A3262762B}" type="presParOf" srcId="{38E3468C-6900-4959-9862-A3262B624EAE}" destId="{4787D3AE-E161-4E3D-857C-01FFC114E920}" srcOrd="0" destOrd="0" presId="urn:microsoft.com/office/officeart/2005/8/layout/vList5"/>
    <dgm:cxn modelId="{7C720B16-D286-46AC-8482-0ABECC04B280}" type="presParOf" srcId="{4787D3AE-E161-4E3D-857C-01FFC114E920}" destId="{9DEBA8A9-9569-456F-A734-C65812E6AE1B}" srcOrd="0" destOrd="0" presId="urn:microsoft.com/office/officeart/2005/8/layout/vList5"/>
    <dgm:cxn modelId="{98163BC3-ACA1-4515-BA54-20EF7EDCF48D}" type="presParOf" srcId="{38E3468C-6900-4959-9862-A3262B624EAE}" destId="{26201972-9ABB-444B-A4AD-B0AC0355B336}" srcOrd="1" destOrd="0" presId="urn:microsoft.com/office/officeart/2005/8/layout/vList5"/>
    <dgm:cxn modelId="{29BA32BC-E26E-4DE0-9EFC-1D865024D892}" type="presParOf" srcId="{38E3468C-6900-4959-9862-A3262B624EAE}" destId="{4459D3B0-BE2B-4AE2-90F2-3B806B44D8C8}" srcOrd="2" destOrd="0" presId="urn:microsoft.com/office/officeart/2005/8/layout/vList5"/>
    <dgm:cxn modelId="{0F2E4CD7-F2B5-46C3-85B2-600DAD5866AB}" type="presParOf" srcId="{4459D3B0-BE2B-4AE2-90F2-3B806B44D8C8}" destId="{418BEFC2-7568-4AE4-A337-6BF7F871AC1F}" srcOrd="0" destOrd="0" presId="urn:microsoft.com/office/officeart/2005/8/layout/vList5"/>
    <dgm:cxn modelId="{17F4024E-DA40-4B25-8F7E-EB0A37D1E5A9}" type="presParOf" srcId="{38E3468C-6900-4959-9862-A3262B624EAE}" destId="{33FDEE36-3F58-4595-8C27-82BCF7EDCD4D}" srcOrd="3" destOrd="0" presId="urn:microsoft.com/office/officeart/2005/8/layout/vList5"/>
    <dgm:cxn modelId="{BECBEBA4-A7AC-4724-BE06-F2DAACE7F72B}" type="presParOf" srcId="{38E3468C-6900-4959-9862-A3262B624EAE}" destId="{F6EAAEB7-FA52-4A75-BBC7-6C3AF54940F5}" srcOrd="4" destOrd="0" presId="urn:microsoft.com/office/officeart/2005/8/layout/vList5"/>
    <dgm:cxn modelId="{164292F1-4359-4EE8-9F7E-B9DE46F6E0AD}" type="presParOf" srcId="{F6EAAEB7-FA52-4A75-BBC7-6C3AF54940F5}" destId="{CEEE472E-0A8D-45F3-8004-6412F95A3E53}"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CEA9480-FB3A-4A52-BE84-A436BB0EE764}"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95629EA5-3C63-4EE7-BE07-593C9F72C5B1}">
      <dgm:prSet custT="1"/>
      <dgm:spPr/>
      <dgm:t>
        <a:bodyPr/>
        <a:lstStyle/>
        <a:p>
          <a:pPr>
            <a:lnSpc>
              <a:spcPct val="100000"/>
            </a:lnSpc>
          </a:pPr>
          <a:r>
            <a:rPr lang="en-US" sz="2400" dirty="0"/>
            <a:t>Validate coworker issues.</a:t>
          </a:r>
        </a:p>
      </dgm:t>
    </dgm:pt>
    <dgm:pt modelId="{35DD32C5-B58B-4611-B5B5-B156AA921722}" type="parTrans" cxnId="{6EA775DD-26C0-4766-A6E6-5775835F6348}">
      <dgm:prSet/>
      <dgm:spPr/>
      <dgm:t>
        <a:bodyPr/>
        <a:lstStyle/>
        <a:p>
          <a:endParaRPr lang="en-US"/>
        </a:p>
      </dgm:t>
    </dgm:pt>
    <dgm:pt modelId="{397A1CC3-ADA0-446E-93F1-B499E06B80CB}" type="sibTrans" cxnId="{6EA775DD-26C0-4766-A6E6-5775835F6348}">
      <dgm:prSet/>
      <dgm:spPr/>
      <dgm:t>
        <a:bodyPr/>
        <a:lstStyle/>
        <a:p>
          <a:pPr>
            <a:lnSpc>
              <a:spcPct val="100000"/>
            </a:lnSpc>
          </a:pPr>
          <a:endParaRPr lang="en-US"/>
        </a:p>
      </dgm:t>
    </dgm:pt>
    <dgm:pt modelId="{06EF91B8-D39B-42EC-A2F6-A70DC8AC3762}">
      <dgm:prSet custT="1"/>
      <dgm:spPr/>
      <dgm:t>
        <a:bodyPr/>
        <a:lstStyle/>
        <a:p>
          <a:pPr>
            <a:lnSpc>
              <a:spcPct val="100000"/>
            </a:lnSpc>
          </a:pPr>
          <a:r>
            <a:rPr lang="en-US" sz="2400" dirty="0"/>
            <a:t>Provide a solution on how to work together. </a:t>
          </a:r>
        </a:p>
      </dgm:t>
    </dgm:pt>
    <dgm:pt modelId="{8D89CF93-58FB-4A38-90AC-0BF0E53C6164}" type="parTrans" cxnId="{2B99CDFC-DC5E-49BD-9215-CA5AD616AD54}">
      <dgm:prSet/>
      <dgm:spPr/>
      <dgm:t>
        <a:bodyPr/>
        <a:lstStyle/>
        <a:p>
          <a:endParaRPr lang="en-US"/>
        </a:p>
      </dgm:t>
    </dgm:pt>
    <dgm:pt modelId="{6942C768-6A6A-40C5-B657-CA7B5E81DE63}" type="sibTrans" cxnId="{2B99CDFC-DC5E-49BD-9215-CA5AD616AD54}">
      <dgm:prSet/>
      <dgm:spPr/>
      <dgm:t>
        <a:bodyPr/>
        <a:lstStyle/>
        <a:p>
          <a:pPr>
            <a:lnSpc>
              <a:spcPct val="100000"/>
            </a:lnSpc>
          </a:pPr>
          <a:endParaRPr lang="en-US"/>
        </a:p>
      </dgm:t>
    </dgm:pt>
    <dgm:pt modelId="{E001AE7A-73C8-4F2F-858F-31422C7801F1}">
      <dgm:prSet custT="1"/>
      <dgm:spPr/>
      <dgm:t>
        <a:bodyPr/>
        <a:lstStyle/>
        <a:p>
          <a:pPr>
            <a:lnSpc>
              <a:spcPct val="100000"/>
            </a:lnSpc>
          </a:pPr>
          <a:r>
            <a:rPr lang="en-US" sz="2400" dirty="0"/>
            <a:t>Create urgency to act now. </a:t>
          </a:r>
        </a:p>
      </dgm:t>
    </dgm:pt>
    <dgm:pt modelId="{BEF5A999-99B8-49A3-9A60-E9C829941D5A}" type="parTrans" cxnId="{AF474F13-CB26-4DFE-BD59-8C0A98F5C252}">
      <dgm:prSet/>
      <dgm:spPr/>
      <dgm:t>
        <a:bodyPr/>
        <a:lstStyle/>
        <a:p>
          <a:endParaRPr lang="en-US"/>
        </a:p>
      </dgm:t>
    </dgm:pt>
    <dgm:pt modelId="{E6DAB25F-1952-4059-9968-192641C72540}" type="sibTrans" cxnId="{AF474F13-CB26-4DFE-BD59-8C0A98F5C252}">
      <dgm:prSet/>
      <dgm:spPr/>
      <dgm:t>
        <a:bodyPr/>
        <a:lstStyle/>
        <a:p>
          <a:pPr>
            <a:lnSpc>
              <a:spcPct val="100000"/>
            </a:lnSpc>
          </a:pPr>
          <a:endParaRPr lang="en-US"/>
        </a:p>
      </dgm:t>
    </dgm:pt>
    <dgm:pt modelId="{516C94C7-7438-4D30-9FAE-BFE0495263B3}">
      <dgm:prSet custT="1"/>
      <dgm:spPr/>
      <dgm:t>
        <a:bodyPr/>
        <a:lstStyle/>
        <a:p>
          <a:pPr>
            <a:lnSpc>
              <a:spcPct val="100000"/>
            </a:lnSpc>
          </a:pPr>
          <a:r>
            <a:rPr lang="en-US" sz="2400" dirty="0"/>
            <a:t>Educate what is being done or could be done to address an issue.</a:t>
          </a:r>
        </a:p>
      </dgm:t>
    </dgm:pt>
    <dgm:pt modelId="{312C1C85-8EE8-412D-A169-1C18ECDA26BD}" type="parTrans" cxnId="{607B7335-D711-4AF6-BB49-AC11E4A7FCAE}">
      <dgm:prSet/>
      <dgm:spPr/>
      <dgm:t>
        <a:bodyPr/>
        <a:lstStyle/>
        <a:p>
          <a:endParaRPr lang="en-US"/>
        </a:p>
      </dgm:t>
    </dgm:pt>
    <dgm:pt modelId="{5978E940-A155-4275-B757-50F6CFE440D8}" type="sibTrans" cxnId="{607B7335-D711-4AF6-BB49-AC11E4A7FCAE}">
      <dgm:prSet/>
      <dgm:spPr/>
      <dgm:t>
        <a:bodyPr/>
        <a:lstStyle/>
        <a:p>
          <a:pPr>
            <a:lnSpc>
              <a:spcPct val="100000"/>
            </a:lnSpc>
          </a:pPr>
          <a:endParaRPr lang="en-US"/>
        </a:p>
      </dgm:t>
    </dgm:pt>
    <dgm:pt modelId="{5F6C5396-4B30-4F4B-B199-2057DF7C8829}">
      <dgm:prSet custT="1"/>
      <dgm:spPr/>
      <dgm:t>
        <a:bodyPr/>
        <a:lstStyle/>
        <a:p>
          <a:pPr>
            <a:lnSpc>
              <a:spcPct val="100000"/>
            </a:lnSpc>
          </a:pPr>
          <a:r>
            <a:rPr lang="en-US" sz="2400" dirty="0"/>
            <a:t>Ask for a meaningful commitment. </a:t>
          </a:r>
        </a:p>
      </dgm:t>
    </dgm:pt>
    <dgm:pt modelId="{85191BA2-B919-4701-B439-8B5F2A16F7AF}" type="parTrans" cxnId="{A49EAE2F-CE64-41D3-A827-A2ED4E0E5C72}">
      <dgm:prSet/>
      <dgm:spPr/>
      <dgm:t>
        <a:bodyPr/>
        <a:lstStyle/>
        <a:p>
          <a:endParaRPr lang="en-US"/>
        </a:p>
      </dgm:t>
    </dgm:pt>
    <dgm:pt modelId="{A149C92C-2DC5-4DB2-8719-4BC91E0640BE}" type="sibTrans" cxnId="{A49EAE2F-CE64-41D3-A827-A2ED4E0E5C72}">
      <dgm:prSet/>
      <dgm:spPr/>
      <dgm:t>
        <a:bodyPr/>
        <a:lstStyle/>
        <a:p>
          <a:endParaRPr lang="en-US"/>
        </a:p>
      </dgm:t>
    </dgm:pt>
    <dgm:pt modelId="{3D161B75-51E1-4C32-8045-FD8FD3D61D93}" type="pres">
      <dgm:prSet presAssocID="{1CEA9480-FB3A-4A52-BE84-A436BB0EE764}" presName="root" presStyleCnt="0">
        <dgm:presLayoutVars>
          <dgm:dir/>
          <dgm:resizeHandles val="exact"/>
        </dgm:presLayoutVars>
      </dgm:prSet>
      <dgm:spPr/>
    </dgm:pt>
    <dgm:pt modelId="{61C98E30-D0CF-467F-9923-55707F24B9CD}" type="pres">
      <dgm:prSet presAssocID="{1CEA9480-FB3A-4A52-BE84-A436BB0EE764}" presName="container" presStyleCnt="0">
        <dgm:presLayoutVars>
          <dgm:dir/>
          <dgm:resizeHandles val="exact"/>
        </dgm:presLayoutVars>
      </dgm:prSet>
      <dgm:spPr/>
    </dgm:pt>
    <dgm:pt modelId="{4A3B0BE7-6625-42B2-85D5-9CB550AB91BA}" type="pres">
      <dgm:prSet presAssocID="{95629EA5-3C63-4EE7-BE07-593C9F72C5B1}" presName="compNode" presStyleCnt="0"/>
      <dgm:spPr/>
    </dgm:pt>
    <dgm:pt modelId="{D1EE5E21-12AB-43A3-8C71-1EA63C047AA8}" type="pres">
      <dgm:prSet presAssocID="{95629EA5-3C63-4EE7-BE07-593C9F72C5B1}" presName="iconBgRect" presStyleLbl="bgShp" presStyleIdx="0" presStyleCnt="5"/>
      <dgm:spPr/>
    </dgm:pt>
    <dgm:pt modelId="{C28B5A6C-2DA4-46B0-969C-E50E45426B1D}" type="pres">
      <dgm:prSet presAssocID="{95629EA5-3C63-4EE7-BE07-593C9F72C5B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Question mark"/>
        </a:ext>
      </dgm:extLst>
    </dgm:pt>
    <dgm:pt modelId="{7D33D57D-4E33-4156-8DA7-498C68E10F7D}" type="pres">
      <dgm:prSet presAssocID="{95629EA5-3C63-4EE7-BE07-593C9F72C5B1}" presName="spaceRect" presStyleCnt="0"/>
      <dgm:spPr/>
    </dgm:pt>
    <dgm:pt modelId="{677A7EE7-C3A4-45FB-AB4F-2EE82BD594DC}" type="pres">
      <dgm:prSet presAssocID="{95629EA5-3C63-4EE7-BE07-593C9F72C5B1}" presName="textRect" presStyleLbl="revTx" presStyleIdx="0" presStyleCnt="5">
        <dgm:presLayoutVars>
          <dgm:chMax val="1"/>
          <dgm:chPref val="1"/>
        </dgm:presLayoutVars>
      </dgm:prSet>
      <dgm:spPr/>
    </dgm:pt>
    <dgm:pt modelId="{43F3A12F-706B-4E9C-BDD8-1E7AD6274523}" type="pres">
      <dgm:prSet presAssocID="{397A1CC3-ADA0-446E-93F1-B499E06B80CB}" presName="sibTrans" presStyleLbl="sibTrans2D1" presStyleIdx="0" presStyleCnt="0"/>
      <dgm:spPr/>
    </dgm:pt>
    <dgm:pt modelId="{879338F6-22A6-4DB1-AA45-0F38F5468CFE}" type="pres">
      <dgm:prSet presAssocID="{06EF91B8-D39B-42EC-A2F6-A70DC8AC3762}" presName="compNode" presStyleCnt="0"/>
      <dgm:spPr/>
    </dgm:pt>
    <dgm:pt modelId="{93F1B12E-8D25-47F7-8C7B-D275097024BB}" type="pres">
      <dgm:prSet presAssocID="{06EF91B8-D39B-42EC-A2F6-A70DC8AC3762}" presName="iconBgRect" presStyleLbl="bgShp" presStyleIdx="1" presStyleCnt="5"/>
      <dgm:spPr/>
    </dgm:pt>
    <dgm:pt modelId="{0B7BDFA5-52C3-404D-BD29-F68925ADCD99}" type="pres">
      <dgm:prSet presAssocID="{06EF91B8-D39B-42EC-A2F6-A70DC8AC376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C5A077EB-7BC7-4D2C-A987-A1506080587E}" type="pres">
      <dgm:prSet presAssocID="{06EF91B8-D39B-42EC-A2F6-A70DC8AC3762}" presName="spaceRect" presStyleCnt="0"/>
      <dgm:spPr/>
    </dgm:pt>
    <dgm:pt modelId="{1CA1EA1D-015A-4A54-92F1-B5F00B9AB3E2}" type="pres">
      <dgm:prSet presAssocID="{06EF91B8-D39B-42EC-A2F6-A70DC8AC3762}" presName="textRect" presStyleLbl="revTx" presStyleIdx="1" presStyleCnt="5">
        <dgm:presLayoutVars>
          <dgm:chMax val="1"/>
          <dgm:chPref val="1"/>
        </dgm:presLayoutVars>
      </dgm:prSet>
      <dgm:spPr/>
    </dgm:pt>
    <dgm:pt modelId="{994E86B3-757F-4E0C-8259-3D24084A34CC}" type="pres">
      <dgm:prSet presAssocID="{6942C768-6A6A-40C5-B657-CA7B5E81DE63}" presName="sibTrans" presStyleLbl="sibTrans2D1" presStyleIdx="0" presStyleCnt="0"/>
      <dgm:spPr/>
    </dgm:pt>
    <dgm:pt modelId="{B5900843-4CD8-461C-A17F-8EAA6A8D61D5}" type="pres">
      <dgm:prSet presAssocID="{E001AE7A-73C8-4F2F-858F-31422C7801F1}" presName="compNode" presStyleCnt="0"/>
      <dgm:spPr/>
    </dgm:pt>
    <dgm:pt modelId="{D8B7D0E4-61CC-4C2F-AEBE-CB0352FA4D92}" type="pres">
      <dgm:prSet presAssocID="{E001AE7A-73C8-4F2F-858F-31422C7801F1}" presName="iconBgRect" presStyleLbl="bgShp" presStyleIdx="2" presStyleCnt="5"/>
      <dgm:spPr/>
    </dgm:pt>
    <dgm:pt modelId="{CC3D2939-13B6-4E29-BB24-1F8333B83B63}" type="pres">
      <dgm:prSet presAssocID="{E001AE7A-73C8-4F2F-858F-31422C7801F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pper board"/>
        </a:ext>
      </dgm:extLst>
    </dgm:pt>
    <dgm:pt modelId="{48C91A35-53CA-4FE7-A922-57A897CD2F2B}" type="pres">
      <dgm:prSet presAssocID="{E001AE7A-73C8-4F2F-858F-31422C7801F1}" presName="spaceRect" presStyleCnt="0"/>
      <dgm:spPr/>
    </dgm:pt>
    <dgm:pt modelId="{F61A2203-EF35-41ED-9DBB-D9274B6F6FD2}" type="pres">
      <dgm:prSet presAssocID="{E001AE7A-73C8-4F2F-858F-31422C7801F1}" presName="textRect" presStyleLbl="revTx" presStyleIdx="2" presStyleCnt="5">
        <dgm:presLayoutVars>
          <dgm:chMax val="1"/>
          <dgm:chPref val="1"/>
        </dgm:presLayoutVars>
      </dgm:prSet>
      <dgm:spPr/>
    </dgm:pt>
    <dgm:pt modelId="{99E1E953-EBB3-415C-9477-990905A6D3F8}" type="pres">
      <dgm:prSet presAssocID="{E6DAB25F-1952-4059-9968-192641C72540}" presName="sibTrans" presStyleLbl="sibTrans2D1" presStyleIdx="0" presStyleCnt="0"/>
      <dgm:spPr/>
    </dgm:pt>
    <dgm:pt modelId="{5F6CDECA-A6DE-44EA-BB7E-1AB596F5A5FF}" type="pres">
      <dgm:prSet presAssocID="{516C94C7-7438-4D30-9FAE-BFE0495263B3}" presName="compNode" presStyleCnt="0"/>
      <dgm:spPr/>
    </dgm:pt>
    <dgm:pt modelId="{91DC0ACE-C65C-4BD8-9CB8-01F203C0089B}" type="pres">
      <dgm:prSet presAssocID="{516C94C7-7438-4D30-9FAE-BFE0495263B3}" presName="iconBgRect" presStyleLbl="bgShp" presStyleIdx="3" presStyleCnt="5"/>
      <dgm:spPr/>
    </dgm:pt>
    <dgm:pt modelId="{24BA16A6-3FD9-4A31-8440-626FAB889A1C}" type="pres">
      <dgm:prSet presAssocID="{516C94C7-7438-4D30-9FAE-BFE0495263B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lassroom"/>
        </a:ext>
      </dgm:extLst>
    </dgm:pt>
    <dgm:pt modelId="{C07B0F16-FCA5-4D15-8A40-5D77D07E40CC}" type="pres">
      <dgm:prSet presAssocID="{516C94C7-7438-4D30-9FAE-BFE0495263B3}" presName="spaceRect" presStyleCnt="0"/>
      <dgm:spPr/>
    </dgm:pt>
    <dgm:pt modelId="{9A77D46E-5B1B-4059-994A-C753A5C2C0B4}" type="pres">
      <dgm:prSet presAssocID="{516C94C7-7438-4D30-9FAE-BFE0495263B3}" presName="textRect" presStyleLbl="revTx" presStyleIdx="3" presStyleCnt="5">
        <dgm:presLayoutVars>
          <dgm:chMax val="1"/>
          <dgm:chPref val="1"/>
        </dgm:presLayoutVars>
      </dgm:prSet>
      <dgm:spPr/>
    </dgm:pt>
    <dgm:pt modelId="{75AEA0AD-2A9E-407B-8513-30CE07B23ECB}" type="pres">
      <dgm:prSet presAssocID="{5978E940-A155-4275-B757-50F6CFE440D8}" presName="sibTrans" presStyleLbl="sibTrans2D1" presStyleIdx="0" presStyleCnt="0"/>
      <dgm:spPr/>
    </dgm:pt>
    <dgm:pt modelId="{65523C95-9B68-4460-8BA2-33178E2EC8E4}" type="pres">
      <dgm:prSet presAssocID="{5F6C5396-4B30-4F4B-B199-2057DF7C8829}" presName="compNode" presStyleCnt="0"/>
      <dgm:spPr/>
    </dgm:pt>
    <dgm:pt modelId="{7F01DD67-4BB9-4D6E-9BC0-822870AE3FBA}" type="pres">
      <dgm:prSet presAssocID="{5F6C5396-4B30-4F4B-B199-2057DF7C8829}" presName="iconBgRect" presStyleLbl="bgShp" presStyleIdx="4" presStyleCnt="5"/>
      <dgm:spPr/>
    </dgm:pt>
    <dgm:pt modelId="{EB5C12E7-AFE7-4807-9313-2C95D67BC9E3}" type="pres">
      <dgm:prSet presAssocID="{5F6C5396-4B30-4F4B-B199-2057DF7C882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Judge"/>
        </a:ext>
      </dgm:extLst>
    </dgm:pt>
    <dgm:pt modelId="{294AF56E-6A9B-4E43-8E8F-B783DAAA0D57}" type="pres">
      <dgm:prSet presAssocID="{5F6C5396-4B30-4F4B-B199-2057DF7C8829}" presName="spaceRect" presStyleCnt="0"/>
      <dgm:spPr/>
    </dgm:pt>
    <dgm:pt modelId="{30C5A9ED-B601-44E8-BA93-E3BC7DD418BA}" type="pres">
      <dgm:prSet presAssocID="{5F6C5396-4B30-4F4B-B199-2057DF7C8829}" presName="textRect" presStyleLbl="revTx" presStyleIdx="4" presStyleCnt="5">
        <dgm:presLayoutVars>
          <dgm:chMax val="1"/>
          <dgm:chPref val="1"/>
        </dgm:presLayoutVars>
      </dgm:prSet>
      <dgm:spPr/>
    </dgm:pt>
  </dgm:ptLst>
  <dgm:cxnLst>
    <dgm:cxn modelId="{AF474F13-CB26-4DFE-BD59-8C0A98F5C252}" srcId="{1CEA9480-FB3A-4A52-BE84-A436BB0EE764}" destId="{E001AE7A-73C8-4F2F-858F-31422C7801F1}" srcOrd="2" destOrd="0" parTransId="{BEF5A999-99B8-49A3-9A60-E9C829941D5A}" sibTransId="{E6DAB25F-1952-4059-9968-192641C72540}"/>
    <dgm:cxn modelId="{68169A20-BB0B-4A7C-8D03-A314EC1B32D6}" type="presOf" srcId="{E001AE7A-73C8-4F2F-858F-31422C7801F1}" destId="{F61A2203-EF35-41ED-9DBB-D9274B6F6FD2}" srcOrd="0" destOrd="0" presId="urn:microsoft.com/office/officeart/2018/2/layout/IconCircleList"/>
    <dgm:cxn modelId="{A49EAE2F-CE64-41D3-A827-A2ED4E0E5C72}" srcId="{1CEA9480-FB3A-4A52-BE84-A436BB0EE764}" destId="{5F6C5396-4B30-4F4B-B199-2057DF7C8829}" srcOrd="4" destOrd="0" parTransId="{85191BA2-B919-4701-B439-8B5F2A16F7AF}" sibTransId="{A149C92C-2DC5-4DB2-8719-4BC91E0640BE}"/>
    <dgm:cxn modelId="{607B7335-D711-4AF6-BB49-AC11E4A7FCAE}" srcId="{1CEA9480-FB3A-4A52-BE84-A436BB0EE764}" destId="{516C94C7-7438-4D30-9FAE-BFE0495263B3}" srcOrd="3" destOrd="0" parTransId="{312C1C85-8EE8-412D-A169-1C18ECDA26BD}" sibTransId="{5978E940-A155-4275-B757-50F6CFE440D8}"/>
    <dgm:cxn modelId="{C4417D67-E5FE-4D79-9C66-45EE17730467}" type="presOf" srcId="{E6DAB25F-1952-4059-9968-192641C72540}" destId="{99E1E953-EBB3-415C-9477-990905A6D3F8}" srcOrd="0" destOrd="0" presId="urn:microsoft.com/office/officeart/2018/2/layout/IconCircleList"/>
    <dgm:cxn modelId="{01C9A256-57F8-47C3-8425-01FA1CC92BDD}" type="presOf" srcId="{1CEA9480-FB3A-4A52-BE84-A436BB0EE764}" destId="{3D161B75-51E1-4C32-8045-FD8FD3D61D93}" srcOrd="0" destOrd="0" presId="urn:microsoft.com/office/officeart/2018/2/layout/IconCircleList"/>
    <dgm:cxn modelId="{87A2109F-E0C8-4951-BBE7-B855D1E492CF}" type="presOf" srcId="{5978E940-A155-4275-B757-50F6CFE440D8}" destId="{75AEA0AD-2A9E-407B-8513-30CE07B23ECB}" srcOrd="0" destOrd="0" presId="urn:microsoft.com/office/officeart/2018/2/layout/IconCircleList"/>
    <dgm:cxn modelId="{94F8DBB4-1062-4D39-8057-ABACDD3829F7}" type="presOf" srcId="{06EF91B8-D39B-42EC-A2F6-A70DC8AC3762}" destId="{1CA1EA1D-015A-4A54-92F1-B5F00B9AB3E2}" srcOrd="0" destOrd="0" presId="urn:microsoft.com/office/officeart/2018/2/layout/IconCircleList"/>
    <dgm:cxn modelId="{B00130B6-617C-4B02-869F-16AED18C9A58}" type="presOf" srcId="{5F6C5396-4B30-4F4B-B199-2057DF7C8829}" destId="{30C5A9ED-B601-44E8-BA93-E3BC7DD418BA}" srcOrd="0" destOrd="0" presId="urn:microsoft.com/office/officeart/2018/2/layout/IconCircleList"/>
    <dgm:cxn modelId="{1016EDBF-DBFF-4D59-911F-394AA9200B46}" type="presOf" srcId="{6942C768-6A6A-40C5-B657-CA7B5E81DE63}" destId="{994E86B3-757F-4E0C-8259-3D24084A34CC}" srcOrd="0" destOrd="0" presId="urn:microsoft.com/office/officeart/2018/2/layout/IconCircleList"/>
    <dgm:cxn modelId="{22127CC1-02D7-44E4-947D-3E5D3A7D52D1}" type="presOf" srcId="{95629EA5-3C63-4EE7-BE07-593C9F72C5B1}" destId="{677A7EE7-C3A4-45FB-AB4F-2EE82BD594DC}" srcOrd="0" destOrd="0" presId="urn:microsoft.com/office/officeart/2018/2/layout/IconCircleList"/>
    <dgm:cxn modelId="{72CD39D1-EA10-44AC-ABA6-89E2FD923B2B}" type="presOf" srcId="{516C94C7-7438-4D30-9FAE-BFE0495263B3}" destId="{9A77D46E-5B1B-4059-994A-C753A5C2C0B4}" srcOrd="0" destOrd="0" presId="urn:microsoft.com/office/officeart/2018/2/layout/IconCircleList"/>
    <dgm:cxn modelId="{6EA775DD-26C0-4766-A6E6-5775835F6348}" srcId="{1CEA9480-FB3A-4A52-BE84-A436BB0EE764}" destId="{95629EA5-3C63-4EE7-BE07-593C9F72C5B1}" srcOrd="0" destOrd="0" parTransId="{35DD32C5-B58B-4611-B5B5-B156AA921722}" sibTransId="{397A1CC3-ADA0-446E-93F1-B499E06B80CB}"/>
    <dgm:cxn modelId="{FB16C9F0-402D-41AB-AE03-B2787AE3C390}" type="presOf" srcId="{397A1CC3-ADA0-446E-93F1-B499E06B80CB}" destId="{43F3A12F-706B-4E9C-BDD8-1E7AD6274523}" srcOrd="0" destOrd="0" presId="urn:microsoft.com/office/officeart/2018/2/layout/IconCircleList"/>
    <dgm:cxn modelId="{2B99CDFC-DC5E-49BD-9215-CA5AD616AD54}" srcId="{1CEA9480-FB3A-4A52-BE84-A436BB0EE764}" destId="{06EF91B8-D39B-42EC-A2F6-A70DC8AC3762}" srcOrd="1" destOrd="0" parTransId="{8D89CF93-58FB-4A38-90AC-0BF0E53C6164}" sibTransId="{6942C768-6A6A-40C5-B657-CA7B5E81DE63}"/>
    <dgm:cxn modelId="{061D1AED-57F0-4C9E-8696-D6A064D12605}" type="presParOf" srcId="{3D161B75-51E1-4C32-8045-FD8FD3D61D93}" destId="{61C98E30-D0CF-467F-9923-55707F24B9CD}" srcOrd="0" destOrd="0" presId="urn:microsoft.com/office/officeart/2018/2/layout/IconCircleList"/>
    <dgm:cxn modelId="{A397EC8F-5510-4D72-A803-0C23EC04B782}" type="presParOf" srcId="{61C98E30-D0CF-467F-9923-55707F24B9CD}" destId="{4A3B0BE7-6625-42B2-85D5-9CB550AB91BA}" srcOrd="0" destOrd="0" presId="urn:microsoft.com/office/officeart/2018/2/layout/IconCircleList"/>
    <dgm:cxn modelId="{7AB4C050-FA60-45F1-B689-4F9FC5FB6761}" type="presParOf" srcId="{4A3B0BE7-6625-42B2-85D5-9CB550AB91BA}" destId="{D1EE5E21-12AB-43A3-8C71-1EA63C047AA8}" srcOrd="0" destOrd="0" presId="urn:microsoft.com/office/officeart/2018/2/layout/IconCircleList"/>
    <dgm:cxn modelId="{645B065C-7ADD-421D-B455-048766133E44}" type="presParOf" srcId="{4A3B0BE7-6625-42B2-85D5-9CB550AB91BA}" destId="{C28B5A6C-2DA4-46B0-969C-E50E45426B1D}" srcOrd="1" destOrd="0" presId="urn:microsoft.com/office/officeart/2018/2/layout/IconCircleList"/>
    <dgm:cxn modelId="{56EBD639-06C4-4D97-8545-D8FC87E60B33}" type="presParOf" srcId="{4A3B0BE7-6625-42B2-85D5-9CB550AB91BA}" destId="{7D33D57D-4E33-4156-8DA7-498C68E10F7D}" srcOrd="2" destOrd="0" presId="urn:microsoft.com/office/officeart/2018/2/layout/IconCircleList"/>
    <dgm:cxn modelId="{5863BBF8-8F79-407B-B77C-CF6F6C848E9B}" type="presParOf" srcId="{4A3B0BE7-6625-42B2-85D5-9CB550AB91BA}" destId="{677A7EE7-C3A4-45FB-AB4F-2EE82BD594DC}" srcOrd="3" destOrd="0" presId="urn:microsoft.com/office/officeart/2018/2/layout/IconCircleList"/>
    <dgm:cxn modelId="{54BFD662-9311-4703-AD51-F187E0692D1B}" type="presParOf" srcId="{61C98E30-D0CF-467F-9923-55707F24B9CD}" destId="{43F3A12F-706B-4E9C-BDD8-1E7AD6274523}" srcOrd="1" destOrd="0" presId="urn:microsoft.com/office/officeart/2018/2/layout/IconCircleList"/>
    <dgm:cxn modelId="{A07FA2BB-0E53-4246-8829-4595773617E6}" type="presParOf" srcId="{61C98E30-D0CF-467F-9923-55707F24B9CD}" destId="{879338F6-22A6-4DB1-AA45-0F38F5468CFE}" srcOrd="2" destOrd="0" presId="urn:microsoft.com/office/officeart/2018/2/layout/IconCircleList"/>
    <dgm:cxn modelId="{C4B9C473-BD91-4A40-9DEF-E840F12E2DA1}" type="presParOf" srcId="{879338F6-22A6-4DB1-AA45-0F38F5468CFE}" destId="{93F1B12E-8D25-47F7-8C7B-D275097024BB}" srcOrd="0" destOrd="0" presId="urn:microsoft.com/office/officeart/2018/2/layout/IconCircleList"/>
    <dgm:cxn modelId="{BB1A35AC-C525-415B-9E54-28E9D1A91B9D}" type="presParOf" srcId="{879338F6-22A6-4DB1-AA45-0F38F5468CFE}" destId="{0B7BDFA5-52C3-404D-BD29-F68925ADCD99}" srcOrd="1" destOrd="0" presId="urn:microsoft.com/office/officeart/2018/2/layout/IconCircleList"/>
    <dgm:cxn modelId="{DD685647-565C-4147-836E-B1BE92804319}" type="presParOf" srcId="{879338F6-22A6-4DB1-AA45-0F38F5468CFE}" destId="{C5A077EB-7BC7-4D2C-A987-A1506080587E}" srcOrd="2" destOrd="0" presId="urn:microsoft.com/office/officeart/2018/2/layout/IconCircleList"/>
    <dgm:cxn modelId="{0CEE0B9B-2D98-46F2-A362-451372F186BA}" type="presParOf" srcId="{879338F6-22A6-4DB1-AA45-0F38F5468CFE}" destId="{1CA1EA1D-015A-4A54-92F1-B5F00B9AB3E2}" srcOrd="3" destOrd="0" presId="urn:microsoft.com/office/officeart/2018/2/layout/IconCircleList"/>
    <dgm:cxn modelId="{3218687B-701B-41FF-8841-0E6414CFE783}" type="presParOf" srcId="{61C98E30-D0CF-467F-9923-55707F24B9CD}" destId="{994E86B3-757F-4E0C-8259-3D24084A34CC}" srcOrd="3" destOrd="0" presId="urn:microsoft.com/office/officeart/2018/2/layout/IconCircleList"/>
    <dgm:cxn modelId="{A7FB557C-80C0-403D-92F2-01A1A9FAA8D3}" type="presParOf" srcId="{61C98E30-D0CF-467F-9923-55707F24B9CD}" destId="{B5900843-4CD8-461C-A17F-8EAA6A8D61D5}" srcOrd="4" destOrd="0" presId="urn:microsoft.com/office/officeart/2018/2/layout/IconCircleList"/>
    <dgm:cxn modelId="{14A1A797-475B-486C-BC58-42BF32C38053}" type="presParOf" srcId="{B5900843-4CD8-461C-A17F-8EAA6A8D61D5}" destId="{D8B7D0E4-61CC-4C2F-AEBE-CB0352FA4D92}" srcOrd="0" destOrd="0" presId="urn:microsoft.com/office/officeart/2018/2/layout/IconCircleList"/>
    <dgm:cxn modelId="{235D3BD9-DA4C-48EA-91A9-E07D3658A406}" type="presParOf" srcId="{B5900843-4CD8-461C-A17F-8EAA6A8D61D5}" destId="{CC3D2939-13B6-4E29-BB24-1F8333B83B63}" srcOrd="1" destOrd="0" presId="urn:microsoft.com/office/officeart/2018/2/layout/IconCircleList"/>
    <dgm:cxn modelId="{7F686B40-05A4-4909-8560-D8837205CF0C}" type="presParOf" srcId="{B5900843-4CD8-461C-A17F-8EAA6A8D61D5}" destId="{48C91A35-53CA-4FE7-A922-57A897CD2F2B}" srcOrd="2" destOrd="0" presId="urn:microsoft.com/office/officeart/2018/2/layout/IconCircleList"/>
    <dgm:cxn modelId="{2A008FA9-80FC-4F03-9A56-A2D29FCF4807}" type="presParOf" srcId="{B5900843-4CD8-461C-A17F-8EAA6A8D61D5}" destId="{F61A2203-EF35-41ED-9DBB-D9274B6F6FD2}" srcOrd="3" destOrd="0" presId="urn:microsoft.com/office/officeart/2018/2/layout/IconCircleList"/>
    <dgm:cxn modelId="{BC8BCFC1-5FB7-4E0B-BA9F-4FB85D9F7BB3}" type="presParOf" srcId="{61C98E30-D0CF-467F-9923-55707F24B9CD}" destId="{99E1E953-EBB3-415C-9477-990905A6D3F8}" srcOrd="5" destOrd="0" presId="urn:microsoft.com/office/officeart/2018/2/layout/IconCircleList"/>
    <dgm:cxn modelId="{3E491A8A-D083-466F-B8B2-A892EFAC2C11}" type="presParOf" srcId="{61C98E30-D0CF-467F-9923-55707F24B9CD}" destId="{5F6CDECA-A6DE-44EA-BB7E-1AB596F5A5FF}" srcOrd="6" destOrd="0" presId="urn:microsoft.com/office/officeart/2018/2/layout/IconCircleList"/>
    <dgm:cxn modelId="{7E0D7B2C-63A5-4596-8C5B-D07C397C8735}" type="presParOf" srcId="{5F6CDECA-A6DE-44EA-BB7E-1AB596F5A5FF}" destId="{91DC0ACE-C65C-4BD8-9CB8-01F203C0089B}" srcOrd="0" destOrd="0" presId="urn:microsoft.com/office/officeart/2018/2/layout/IconCircleList"/>
    <dgm:cxn modelId="{A850FF7C-DE2F-4A63-861E-F48C3ADE3929}" type="presParOf" srcId="{5F6CDECA-A6DE-44EA-BB7E-1AB596F5A5FF}" destId="{24BA16A6-3FD9-4A31-8440-626FAB889A1C}" srcOrd="1" destOrd="0" presId="urn:microsoft.com/office/officeart/2018/2/layout/IconCircleList"/>
    <dgm:cxn modelId="{F3DE32E6-3C61-4FBE-B670-7A51FDFDF347}" type="presParOf" srcId="{5F6CDECA-A6DE-44EA-BB7E-1AB596F5A5FF}" destId="{C07B0F16-FCA5-4D15-8A40-5D77D07E40CC}" srcOrd="2" destOrd="0" presId="urn:microsoft.com/office/officeart/2018/2/layout/IconCircleList"/>
    <dgm:cxn modelId="{656057C0-C0E3-4A73-9E38-31479570F970}" type="presParOf" srcId="{5F6CDECA-A6DE-44EA-BB7E-1AB596F5A5FF}" destId="{9A77D46E-5B1B-4059-994A-C753A5C2C0B4}" srcOrd="3" destOrd="0" presId="urn:microsoft.com/office/officeart/2018/2/layout/IconCircleList"/>
    <dgm:cxn modelId="{E789AD7B-87A7-4E8B-9D3F-93EDA8116F42}" type="presParOf" srcId="{61C98E30-D0CF-467F-9923-55707F24B9CD}" destId="{75AEA0AD-2A9E-407B-8513-30CE07B23ECB}" srcOrd="7" destOrd="0" presId="urn:microsoft.com/office/officeart/2018/2/layout/IconCircleList"/>
    <dgm:cxn modelId="{8A8DD9B0-5B1F-4CEF-957C-0435FFEE478F}" type="presParOf" srcId="{61C98E30-D0CF-467F-9923-55707F24B9CD}" destId="{65523C95-9B68-4460-8BA2-33178E2EC8E4}" srcOrd="8" destOrd="0" presId="urn:microsoft.com/office/officeart/2018/2/layout/IconCircleList"/>
    <dgm:cxn modelId="{D0B7D140-41D8-4C42-8D5B-8FB8B348B2EC}" type="presParOf" srcId="{65523C95-9B68-4460-8BA2-33178E2EC8E4}" destId="{7F01DD67-4BB9-4D6E-9BC0-822870AE3FBA}" srcOrd="0" destOrd="0" presId="urn:microsoft.com/office/officeart/2018/2/layout/IconCircleList"/>
    <dgm:cxn modelId="{F6CEBAF4-41D9-4FB9-96A1-7375419AC720}" type="presParOf" srcId="{65523C95-9B68-4460-8BA2-33178E2EC8E4}" destId="{EB5C12E7-AFE7-4807-9313-2C95D67BC9E3}" srcOrd="1" destOrd="0" presId="urn:microsoft.com/office/officeart/2018/2/layout/IconCircleList"/>
    <dgm:cxn modelId="{2EA9A30A-729A-432D-B902-5E49AEDD1521}" type="presParOf" srcId="{65523C95-9B68-4460-8BA2-33178E2EC8E4}" destId="{294AF56E-6A9B-4E43-8E8F-B783DAAA0D57}" srcOrd="2" destOrd="0" presId="urn:microsoft.com/office/officeart/2018/2/layout/IconCircleList"/>
    <dgm:cxn modelId="{D71EF5C6-7637-4631-80F1-015D2767C1EB}" type="presParOf" srcId="{65523C95-9B68-4460-8BA2-33178E2EC8E4}" destId="{30C5A9ED-B601-44E8-BA93-E3BC7DD418BA}"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A54FE3-795F-40B6-B38C-29998264841B}">
      <dsp:nvSpPr>
        <dsp:cNvPr id="0" name=""/>
        <dsp:cNvSpPr/>
      </dsp:nvSpPr>
      <dsp:spPr>
        <a:xfrm>
          <a:off x="0" y="614183"/>
          <a:ext cx="11048999" cy="12736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6F9247-801F-4F0F-BFAE-28D85307F1B4}">
      <dsp:nvSpPr>
        <dsp:cNvPr id="0" name=""/>
        <dsp:cNvSpPr/>
      </dsp:nvSpPr>
      <dsp:spPr>
        <a:xfrm>
          <a:off x="385272" y="900750"/>
          <a:ext cx="700495" cy="70049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528C8FC-DDE2-4BF4-BB7D-E6865FC9702E}">
      <dsp:nvSpPr>
        <dsp:cNvPr id="0" name=""/>
        <dsp:cNvSpPr/>
      </dsp:nvSpPr>
      <dsp:spPr>
        <a:xfrm>
          <a:off x="1471040" y="614183"/>
          <a:ext cx="9577958" cy="1273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792" tIns="134792" rIns="134792" bIns="134792" numCol="1" spcCol="1270" anchor="ctr" anchorCtr="0">
          <a:noAutofit/>
        </a:bodyPr>
        <a:lstStyle/>
        <a:p>
          <a:pPr marL="0" lvl="0" indent="0" algn="l" defTabSz="800100">
            <a:lnSpc>
              <a:spcPct val="90000"/>
            </a:lnSpc>
            <a:spcBef>
              <a:spcPct val="0"/>
            </a:spcBef>
            <a:spcAft>
              <a:spcPct val="35000"/>
            </a:spcAft>
            <a:buNone/>
          </a:pPr>
          <a:r>
            <a:rPr lang="en-US" sz="1800" b="0" i="0" kern="1200" dirty="0">
              <a:latin typeface="Times New Roman" panose="02020603050405020304" pitchFamily="18" charset="0"/>
              <a:cs typeface="Times New Roman" panose="02020603050405020304" pitchFamily="18" charset="0"/>
            </a:rPr>
            <a:t>Generally, “</a:t>
          </a:r>
          <a:r>
            <a:rPr lang="en-US" sz="1800" b="1" i="0" kern="1200" dirty="0">
              <a:latin typeface="Times New Roman" panose="02020603050405020304" pitchFamily="18" charset="0"/>
              <a:cs typeface="Times New Roman" panose="02020603050405020304" pitchFamily="18" charset="0"/>
            </a:rPr>
            <a:t>traditional</a:t>
          </a:r>
          <a:r>
            <a:rPr lang="en-US" sz="1800" b="0" i="0" kern="1200" dirty="0">
              <a:latin typeface="Times New Roman" panose="02020603050405020304" pitchFamily="18" charset="0"/>
              <a:cs typeface="Times New Roman" panose="02020603050405020304" pitchFamily="18" charset="0"/>
            </a:rPr>
            <a:t>” </a:t>
          </a:r>
          <a:r>
            <a:rPr lang="en-US" sz="1800" b="1" i="0" kern="1200" dirty="0">
              <a:latin typeface="Times New Roman" panose="02020603050405020304" pitchFamily="18" charset="0"/>
              <a:cs typeface="Times New Roman" panose="02020603050405020304" pitchFamily="18" charset="0"/>
            </a:rPr>
            <a:t>bargaining</a:t>
          </a:r>
          <a:r>
            <a:rPr lang="en-US" sz="1800" b="0" i="0" kern="1200" dirty="0">
              <a:latin typeface="Times New Roman" panose="02020603050405020304" pitchFamily="18" charset="0"/>
              <a:cs typeface="Times New Roman" panose="02020603050405020304" pitchFamily="18" charset="0"/>
            </a:rPr>
            <a:t> refers to a situation where each side places their demands and proposals on the table and the other side responds with counter-proposals. The process is characterized each side clarifying their positions and handing written proposals back and forth, then discussing the proposals.  </a:t>
          </a:r>
          <a:endParaRPr lang="en-US" sz="1800" kern="1200" dirty="0">
            <a:latin typeface="Times New Roman" panose="02020603050405020304" pitchFamily="18" charset="0"/>
            <a:cs typeface="Times New Roman" panose="02020603050405020304" pitchFamily="18" charset="0"/>
          </a:endParaRPr>
        </a:p>
      </dsp:txBody>
      <dsp:txXfrm>
        <a:off x="1471040" y="614183"/>
        <a:ext cx="9577958" cy="1273628"/>
      </dsp:txXfrm>
    </dsp:sp>
    <dsp:sp modelId="{284C39D3-FE2C-4460-A7E7-FA408B8147CA}">
      <dsp:nvSpPr>
        <dsp:cNvPr id="0" name=""/>
        <dsp:cNvSpPr/>
      </dsp:nvSpPr>
      <dsp:spPr>
        <a:xfrm>
          <a:off x="0" y="2281917"/>
          <a:ext cx="11048999" cy="127362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E9629B-96B1-4062-9754-B1E54029368E}">
      <dsp:nvSpPr>
        <dsp:cNvPr id="0" name=""/>
        <dsp:cNvSpPr/>
      </dsp:nvSpPr>
      <dsp:spPr>
        <a:xfrm>
          <a:off x="385272" y="2568483"/>
          <a:ext cx="700495" cy="70049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F97516-5F1B-4E63-A84A-EBDA21D367D4}">
      <dsp:nvSpPr>
        <dsp:cNvPr id="0" name=""/>
        <dsp:cNvSpPr/>
      </dsp:nvSpPr>
      <dsp:spPr>
        <a:xfrm>
          <a:off x="1471040" y="2206218"/>
          <a:ext cx="9577958" cy="14250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792" tIns="134792" rIns="134792" bIns="134792"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Interest Based </a:t>
          </a:r>
          <a:r>
            <a:rPr lang="en-US" sz="1800" b="0" i="0" kern="1200" dirty="0">
              <a:latin typeface="Times New Roman" panose="02020603050405020304" pitchFamily="18" charset="0"/>
              <a:cs typeface="Times New Roman" panose="02020603050405020304" pitchFamily="18" charset="0"/>
            </a:rPr>
            <a:t>IBB is focused on interests and working through options to get to proposals. Through the process, parties proactively identify durable solutions to outcomes at the </a:t>
          </a:r>
          <a:r>
            <a:rPr lang="en-US" sz="1800" b="1" i="0" kern="1200" dirty="0">
              <a:latin typeface="Times New Roman" panose="02020603050405020304" pitchFamily="18" charset="0"/>
              <a:cs typeface="Times New Roman" panose="02020603050405020304" pitchFamily="18" charset="0"/>
            </a:rPr>
            <a:t>bargaining</a:t>
          </a:r>
          <a:r>
            <a:rPr lang="en-US" sz="1800" b="0" i="0" kern="1200" dirty="0">
              <a:latin typeface="Times New Roman" panose="02020603050405020304" pitchFamily="18" charset="0"/>
              <a:cs typeface="Times New Roman" panose="02020603050405020304" pitchFamily="18" charset="0"/>
            </a:rPr>
            <a:t> table. Agreements are </a:t>
          </a:r>
          <a:r>
            <a:rPr lang="en-US" sz="1800" b="1" i="0" kern="1200" dirty="0">
              <a:latin typeface="Times New Roman" panose="02020603050405020304" pitchFamily="18" charset="0"/>
              <a:cs typeface="Times New Roman" panose="02020603050405020304" pitchFamily="18" charset="0"/>
            </a:rPr>
            <a:t>based</a:t>
          </a:r>
          <a:r>
            <a:rPr lang="en-US" sz="1800" b="0" i="0" kern="1200" dirty="0">
              <a:latin typeface="Times New Roman" panose="02020603050405020304" pitchFamily="18" charset="0"/>
              <a:cs typeface="Times New Roman" panose="02020603050405020304" pitchFamily="18" charset="0"/>
            </a:rPr>
            <a:t> on reaching agreements that mirror both sides interests. You first discuss the problem, then work to get what you think both sides need written down. </a:t>
          </a:r>
          <a:endParaRPr lang="en-US" sz="1800" kern="1200" dirty="0">
            <a:latin typeface="Times New Roman" panose="02020603050405020304" pitchFamily="18" charset="0"/>
            <a:cs typeface="Times New Roman" panose="02020603050405020304" pitchFamily="18" charset="0"/>
          </a:endParaRPr>
        </a:p>
      </dsp:txBody>
      <dsp:txXfrm>
        <a:off x="1471040" y="2206218"/>
        <a:ext cx="9577958" cy="14250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80380B-15C3-4F29-922F-C421F13DCA02}">
      <dsp:nvSpPr>
        <dsp:cNvPr id="0" name=""/>
        <dsp:cNvSpPr/>
      </dsp:nvSpPr>
      <dsp:spPr>
        <a:xfrm>
          <a:off x="0" y="3495361"/>
          <a:ext cx="10515600" cy="114725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US" sz="1600" kern="1200" dirty="0"/>
            <a:t>If districts do not pass a resolution, the employees can file for recognition. This means 50%+1 of the unit you represent must indicate they want to be represented. </a:t>
          </a:r>
        </a:p>
      </dsp:txBody>
      <dsp:txXfrm>
        <a:off x="0" y="3495361"/>
        <a:ext cx="10515600" cy="619518"/>
      </dsp:txXfrm>
    </dsp:sp>
    <dsp:sp modelId="{972BD5C4-E6D7-4EED-B400-A5764A7520D2}">
      <dsp:nvSpPr>
        <dsp:cNvPr id="0" name=""/>
        <dsp:cNvSpPr/>
      </dsp:nvSpPr>
      <dsp:spPr>
        <a:xfrm>
          <a:off x="0" y="4091934"/>
          <a:ext cx="5257799" cy="527737"/>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a:lnSpc>
              <a:spcPct val="90000"/>
            </a:lnSpc>
            <a:spcBef>
              <a:spcPct val="0"/>
            </a:spcBef>
            <a:spcAft>
              <a:spcPct val="35000"/>
            </a:spcAft>
            <a:buNone/>
          </a:pPr>
          <a:r>
            <a:rPr lang="en-US" sz="1700" kern="1200"/>
            <a:t>The board has 120 days to consider the employee's request. </a:t>
          </a:r>
        </a:p>
      </dsp:txBody>
      <dsp:txXfrm>
        <a:off x="0" y="4091934"/>
        <a:ext cx="5257799" cy="527737"/>
      </dsp:txXfrm>
    </dsp:sp>
    <dsp:sp modelId="{2DE357EF-5146-4AE4-BF6A-2215FD62D8B0}">
      <dsp:nvSpPr>
        <dsp:cNvPr id="0" name=""/>
        <dsp:cNvSpPr/>
      </dsp:nvSpPr>
      <dsp:spPr>
        <a:xfrm>
          <a:off x="5257800" y="4091934"/>
          <a:ext cx="5257799" cy="527737"/>
        </a:xfrm>
        <a:prstGeom prst="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a:lnSpc>
              <a:spcPct val="90000"/>
            </a:lnSpc>
            <a:spcBef>
              <a:spcPct val="0"/>
            </a:spcBef>
            <a:spcAft>
              <a:spcPct val="35000"/>
            </a:spcAft>
            <a:buNone/>
          </a:pPr>
          <a:r>
            <a:rPr lang="en-US" sz="1700" kern="1200"/>
            <a:t>VEA believes an authorization card is the most defensible way to have locals file for recognition. </a:t>
          </a:r>
        </a:p>
      </dsp:txBody>
      <dsp:txXfrm>
        <a:off x="5257800" y="4091934"/>
        <a:ext cx="5257799" cy="527737"/>
      </dsp:txXfrm>
    </dsp:sp>
    <dsp:sp modelId="{34FD2FFA-87ED-414C-B56C-94F20508B047}">
      <dsp:nvSpPr>
        <dsp:cNvPr id="0" name=""/>
        <dsp:cNvSpPr/>
      </dsp:nvSpPr>
      <dsp:spPr>
        <a:xfrm rot="10800000">
          <a:off x="0" y="1748091"/>
          <a:ext cx="10515600" cy="1764479"/>
        </a:xfrm>
        <a:prstGeom prst="upArrowCallou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School Boards can pass resolutions to support collective bargaining in their districts. </a:t>
          </a:r>
        </a:p>
      </dsp:txBody>
      <dsp:txXfrm rot="10800000">
        <a:off x="0" y="1748091"/>
        <a:ext cx="10515600" cy="1146506"/>
      </dsp:txXfrm>
    </dsp:sp>
    <dsp:sp modelId="{7E631163-0F90-407D-9137-13E6BBC09747}">
      <dsp:nvSpPr>
        <dsp:cNvPr id="0" name=""/>
        <dsp:cNvSpPr/>
      </dsp:nvSpPr>
      <dsp:spPr>
        <a:xfrm rot="10800000">
          <a:off x="0" y="820"/>
          <a:ext cx="10515600" cy="1764479"/>
        </a:xfrm>
        <a:prstGeom prst="upArrowCallou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Repeals the ban on public employee bargaining on May 1, 2021 </a:t>
          </a:r>
        </a:p>
      </dsp:txBody>
      <dsp:txXfrm rot="10800000">
        <a:off x="0" y="820"/>
        <a:ext cx="10515600" cy="11465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5FE1AC-F122-4F29-941D-881BAF8AE094}">
      <dsp:nvSpPr>
        <dsp:cNvPr id="0" name=""/>
        <dsp:cNvSpPr/>
      </dsp:nvSpPr>
      <dsp:spPr>
        <a:xfrm>
          <a:off x="0" y="986284"/>
          <a:ext cx="2974656" cy="188890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5028E8FE-5073-49B4-9CB4-B7FDC9574C47}">
      <dsp:nvSpPr>
        <dsp:cNvPr id="0" name=""/>
        <dsp:cNvSpPr/>
      </dsp:nvSpPr>
      <dsp:spPr>
        <a:xfrm>
          <a:off x="330517" y="1300276"/>
          <a:ext cx="2974656" cy="18889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Does NOT guarantee the employer will recognize and bargain with the employee. </a:t>
          </a:r>
        </a:p>
      </dsp:txBody>
      <dsp:txXfrm>
        <a:off x="385841" y="1355600"/>
        <a:ext cx="2864008" cy="1778259"/>
      </dsp:txXfrm>
    </dsp:sp>
    <dsp:sp modelId="{BD4AB1B9-31F7-4758-BAC4-458A9B1968F7}">
      <dsp:nvSpPr>
        <dsp:cNvPr id="0" name=""/>
        <dsp:cNvSpPr/>
      </dsp:nvSpPr>
      <dsp:spPr>
        <a:xfrm>
          <a:off x="3635691" y="986284"/>
          <a:ext cx="2974656" cy="188890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8AFE5FCA-0784-46BB-B3BF-B3A6221A8D8C}">
      <dsp:nvSpPr>
        <dsp:cNvPr id="0" name=""/>
        <dsp:cNvSpPr/>
      </dsp:nvSpPr>
      <dsp:spPr>
        <a:xfrm>
          <a:off x="3966209" y="1300276"/>
          <a:ext cx="2974656" cy="18889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Does NOT set parameters on what you can or cannot bargain. </a:t>
          </a:r>
        </a:p>
      </dsp:txBody>
      <dsp:txXfrm>
        <a:off x="4021533" y="1355600"/>
        <a:ext cx="2864008" cy="1778259"/>
      </dsp:txXfrm>
    </dsp:sp>
    <dsp:sp modelId="{B6BA1EBF-F36A-4AF3-9702-DA9FCAB17B8B}">
      <dsp:nvSpPr>
        <dsp:cNvPr id="0" name=""/>
        <dsp:cNvSpPr/>
      </dsp:nvSpPr>
      <dsp:spPr>
        <a:xfrm>
          <a:off x="7271383" y="986284"/>
          <a:ext cx="2974656" cy="188890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7B12AF1-8508-45C4-AF26-7A22FE333F95}">
      <dsp:nvSpPr>
        <dsp:cNvPr id="0" name=""/>
        <dsp:cNvSpPr/>
      </dsp:nvSpPr>
      <dsp:spPr>
        <a:xfrm>
          <a:off x="7601901" y="1300276"/>
          <a:ext cx="2974656" cy="18889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Does NOT create a labor board for employer/employee disagreement resolution. </a:t>
          </a:r>
        </a:p>
      </dsp:txBody>
      <dsp:txXfrm>
        <a:off x="7657225" y="1355600"/>
        <a:ext cx="2864008" cy="177825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EBA8A9-9569-456F-A734-C65812E6AE1B}">
      <dsp:nvSpPr>
        <dsp:cNvPr id="0" name=""/>
        <dsp:cNvSpPr/>
      </dsp:nvSpPr>
      <dsp:spPr>
        <a:xfrm>
          <a:off x="3364992" y="2124"/>
          <a:ext cx="3785616" cy="140228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US" sz="3900" kern="1200"/>
            <a:t>Identify Leaders</a:t>
          </a:r>
        </a:p>
      </dsp:txBody>
      <dsp:txXfrm>
        <a:off x="3433446" y="70578"/>
        <a:ext cx="3648708" cy="1265378"/>
      </dsp:txXfrm>
    </dsp:sp>
    <dsp:sp modelId="{418BEFC2-7568-4AE4-A337-6BF7F871AC1F}">
      <dsp:nvSpPr>
        <dsp:cNvPr id="0" name=""/>
        <dsp:cNvSpPr/>
      </dsp:nvSpPr>
      <dsp:spPr>
        <a:xfrm>
          <a:off x="3364992" y="2859423"/>
          <a:ext cx="3785616" cy="1402286"/>
        </a:xfrm>
        <a:prstGeom prst="roundRect">
          <a:avLst/>
        </a:prstGeom>
        <a:solidFill>
          <a:schemeClr val="accent5">
            <a:hueOff val="-3379271"/>
            <a:satOff val="-8710"/>
            <a:lumOff val="-588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US" sz="3900" kern="1200" dirty="0"/>
            <a:t>Creating A Plan</a:t>
          </a:r>
        </a:p>
      </dsp:txBody>
      <dsp:txXfrm>
        <a:off x="3433446" y="2927877"/>
        <a:ext cx="3648708" cy="1265378"/>
      </dsp:txXfrm>
    </dsp:sp>
    <dsp:sp modelId="{CEEE472E-0A8D-45F3-8004-6412F95A3E53}">
      <dsp:nvSpPr>
        <dsp:cNvPr id="0" name=""/>
        <dsp:cNvSpPr/>
      </dsp:nvSpPr>
      <dsp:spPr>
        <a:xfrm>
          <a:off x="3364992" y="1434700"/>
          <a:ext cx="3785616" cy="1402286"/>
        </a:xfrm>
        <a:prstGeom prst="roundRect">
          <a:avLst/>
        </a:prstGeom>
        <a:solidFill>
          <a:schemeClr val="accent5">
            <a:hueOff val="-6758543"/>
            <a:satOff val="-17419"/>
            <a:lumOff val="-11765"/>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8590" tIns="74295" rIns="148590" bIns="74295" numCol="1" spcCol="1270" anchor="ctr" anchorCtr="0">
          <a:noAutofit/>
        </a:bodyPr>
        <a:lstStyle/>
        <a:p>
          <a:pPr marL="0" lvl="0" indent="0" algn="ctr" defTabSz="1733550">
            <a:lnSpc>
              <a:spcPct val="90000"/>
            </a:lnSpc>
            <a:spcBef>
              <a:spcPct val="0"/>
            </a:spcBef>
            <a:spcAft>
              <a:spcPct val="35000"/>
            </a:spcAft>
            <a:buNone/>
          </a:pPr>
          <a:r>
            <a:rPr lang="en-US" sz="3900" kern="1200" dirty="0"/>
            <a:t>Mapping Your Worksite</a:t>
          </a:r>
        </a:p>
      </dsp:txBody>
      <dsp:txXfrm>
        <a:off x="3433446" y="1503154"/>
        <a:ext cx="3648708" cy="12653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EE5E21-12AB-43A3-8C71-1EA63C047AA8}">
      <dsp:nvSpPr>
        <dsp:cNvPr id="0" name=""/>
        <dsp:cNvSpPr/>
      </dsp:nvSpPr>
      <dsp:spPr>
        <a:xfrm>
          <a:off x="82613" y="90855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8B5A6C-2DA4-46B0-969C-E50E45426B1D}">
      <dsp:nvSpPr>
        <dsp:cNvPr id="0" name=""/>
        <dsp:cNvSpPr/>
      </dsp:nvSpPr>
      <dsp:spPr>
        <a:xfrm>
          <a:off x="271034" y="1096980"/>
          <a:ext cx="520402" cy="520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7A7EE7-C3A4-45FB-AB4F-2EE82BD594DC}">
      <dsp:nvSpPr>
        <dsp:cNvPr id="0" name=""/>
        <dsp:cNvSpPr/>
      </dsp:nvSpPr>
      <dsp:spPr>
        <a:xfrm>
          <a:off x="1172126"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Validate coworker issues.</a:t>
          </a:r>
        </a:p>
      </dsp:txBody>
      <dsp:txXfrm>
        <a:off x="1172126" y="908559"/>
        <a:ext cx="2114937" cy="897246"/>
      </dsp:txXfrm>
    </dsp:sp>
    <dsp:sp modelId="{93F1B12E-8D25-47F7-8C7B-D275097024BB}">
      <dsp:nvSpPr>
        <dsp:cNvPr id="0" name=""/>
        <dsp:cNvSpPr/>
      </dsp:nvSpPr>
      <dsp:spPr>
        <a:xfrm>
          <a:off x="3655575" y="90855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7BDFA5-52C3-404D-BD29-F68925ADCD99}">
      <dsp:nvSpPr>
        <dsp:cNvPr id="0" name=""/>
        <dsp:cNvSpPr/>
      </dsp:nvSpPr>
      <dsp:spPr>
        <a:xfrm>
          <a:off x="3843996" y="1096980"/>
          <a:ext cx="520402" cy="520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A1EA1D-015A-4A54-92F1-B5F00B9AB3E2}">
      <dsp:nvSpPr>
        <dsp:cNvPr id="0" name=""/>
        <dsp:cNvSpPr/>
      </dsp:nvSpPr>
      <dsp:spPr>
        <a:xfrm>
          <a:off x="4745088"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Provide a solution on how to work together. </a:t>
          </a:r>
        </a:p>
      </dsp:txBody>
      <dsp:txXfrm>
        <a:off x="4745088" y="908559"/>
        <a:ext cx="2114937" cy="897246"/>
      </dsp:txXfrm>
    </dsp:sp>
    <dsp:sp modelId="{D8B7D0E4-61CC-4C2F-AEBE-CB0352FA4D92}">
      <dsp:nvSpPr>
        <dsp:cNvPr id="0" name=""/>
        <dsp:cNvSpPr/>
      </dsp:nvSpPr>
      <dsp:spPr>
        <a:xfrm>
          <a:off x="7228536" y="908559"/>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3D2939-13B6-4E29-BB24-1F8333B83B63}">
      <dsp:nvSpPr>
        <dsp:cNvPr id="0" name=""/>
        <dsp:cNvSpPr/>
      </dsp:nvSpPr>
      <dsp:spPr>
        <a:xfrm>
          <a:off x="7416958" y="1096980"/>
          <a:ext cx="520402" cy="5204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1A2203-EF35-41ED-9DBB-D9274B6F6FD2}">
      <dsp:nvSpPr>
        <dsp:cNvPr id="0" name=""/>
        <dsp:cNvSpPr/>
      </dsp:nvSpPr>
      <dsp:spPr>
        <a:xfrm>
          <a:off x="8318049"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Create urgency to act now. </a:t>
          </a:r>
        </a:p>
      </dsp:txBody>
      <dsp:txXfrm>
        <a:off x="8318049" y="908559"/>
        <a:ext cx="2114937" cy="897246"/>
      </dsp:txXfrm>
    </dsp:sp>
    <dsp:sp modelId="{91DC0ACE-C65C-4BD8-9CB8-01F203C0089B}">
      <dsp:nvSpPr>
        <dsp:cNvPr id="0" name=""/>
        <dsp:cNvSpPr/>
      </dsp:nvSpPr>
      <dsp:spPr>
        <a:xfrm>
          <a:off x="82613" y="254553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BA16A6-3FD9-4A31-8440-626FAB889A1C}">
      <dsp:nvSpPr>
        <dsp:cNvPr id="0" name=""/>
        <dsp:cNvSpPr/>
      </dsp:nvSpPr>
      <dsp:spPr>
        <a:xfrm>
          <a:off x="271034" y="2733954"/>
          <a:ext cx="520402" cy="5204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77D46E-5B1B-4059-994A-C753A5C2C0B4}">
      <dsp:nvSpPr>
        <dsp:cNvPr id="0" name=""/>
        <dsp:cNvSpPr/>
      </dsp:nvSpPr>
      <dsp:spPr>
        <a:xfrm>
          <a:off x="1172126" y="254553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Educate what is being done or could be done to address an issue.</a:t>
          </a:r>
        </a:p>
      </dsp:txBody>
      <dsp:txXfrm>
        <a:off x="1172126" y="2545532"/>
        <a:ext cx="2114937" cy="897246"/>
      </dsp:txXfrm>
    </dsp:sp>
    <dsp:sp modelId="{7F01DD67-4BB9-4D6E-9BC0-822870AE3FBA}">
      <dsp:nvSpPr>
        <dsp:cNvPr id="0" name=""/>
        <dsp:cNvSpPr/>
      </dsp:nvSpPr>
      <dsp:spPr>
        <a:xfrm>
          <a:off x="3655575" y="2545532"/>
          <a:ext cx="897246" cy="8972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5C12E7-AFE7-4807-9313-2C95D67BC9E3}">
      <dsp:nvSpPr>
        <dsp:cNvPr id="0" name=""/>
        <dsp:cNvSpPr/>
      </dsp:nvSpPr>
      <dsp:spPr>
        <a:xfrm>
          <a:off x="3843996" y="2733954"/>
          <a:ext cx="520402" cy="52040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C5A9ED-B601-44E8-BA93-E3BC7DD418BA}">
      <dsp:nvSpPr>
        <dsp:cNvPr id="0" name=""/>
        <dsp:cNvSpPr/>
      </dsp:nvSpPr>
      <dsp:spPr>
        <a:xfrm>
          <a:off x="4745088" y="254553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dirty="0"/>
            <a:t>Ask for a meaningful commitment. </a:t>
          </a:r>
        </a:p>
      </dsp:txBody>
      <dsp:txXfrm>
        <a:off x="4745088" y="2545532"/>
        <a:ext cx="2114937" cy="89724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BF830-1C86-4FEE-9F8D-B7FE675D9589}" type="datetimeFigureOut">
              <a:rPr lang="en-US" smtClean="0"/>
              <a:t>3/26/2021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ABDFB4-2FE0-423E-A0F6-8453822C2012}" type="slidenum">
              <a:rPr lang="en-US" smtClean="0"/>
              <a:t>‹#›</a:t>
            </a:fld>
            <a:endParaRPr lang="en-US"/>
          </a:p>
        </p:txBody>
      </p:sp>
    </p:spTree>
    <p:extLst>
      <p:ext uri="{BB962C8B-B14F-4D97-AF65-F5344CB8AC3E}">
        <p14:creationId xmlns:p14="http://schemas.microsoft.com/office/powerpoint/2010/main" val="26519168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BDFB4-2FE0-423E-A0F6-8453822C201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7830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ABDFB4-2FE0-423E-A0F6-8453822C201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545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Regardless of the process of bargaining you use, bargaining for the common good is a style of bargaining taking root in many local unions. Bargaining for the common good looks at addressing community issues at the bargaining table. From recess in Seattle, to increased mental health supports and EL instructors in St. Paul, MN, people are recognizing the opportunity to improve the lives of students through their contracts. Read your materials for more information.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29F3DC-F3A9-4B7A-9D33-3FB5D9892D1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6897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1977 decision by Virginia Supreme Court in Commonwealth v. Arlington County Board (217 VA 558, 1977) held that the State had not given local government or school boards authority to engage in collective bargaining. </a:t>
            </a:r>
            <a:endParaRPr lang="en-US" dirty="0"/>
          </a:p>
        </p:txBody>
      </p:sp>
      <p:sp>
        <p:nvSpPr>
          <p:cNvPr id="4" name="Slide Number Placeholder 3"/>
          <p:cNvSpPr>
            <a:spLocks noGrp="1"/>
          </p:cNvSpPr>
          <p:nvPr>
            <p:ph type="sldNum" sz="quarter" idx="5"/>
          </p:nvPr>
        </p:nvSpPr>
        <p:spPr/>
        <p:txBody>
          <a:bodyPr/>
          <a:lstStyle/>
          <a:p>
            <a:fld id="{F729F3DC-F3A9-4B7A-9D33-3FB5D9892D1A}" type="slidenum">
              <a:rPr lang="en-US" smtClean="0"/>
              <a:t>8</a:t>
            </a:fld>
            <a:endParaRPr lang="en-US"/>
          </a:p>
        </p:txBody>
      </p:sp>
    </p:spTree>
    <p:extLst>
      <p:ext uri="{BB962C8B-B14F-4D97-AF65-F5344CB8AC3E}">
        <p14:creationId xmlns:p14="http://schemas.microsoft.com/office/powerpoint/2010/main" val="96344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Other RTW states that have bargaining; Colorado, Missouri, Nevada, Indiana,  Florida. </a:t>
            </a:r>
          </a:p>
        </p:txBody>
      </p:sp>
      <p:sp>
        <p:nvSpPr>
          <p:cNvPr id="4" name="Slide Number Placeholder 3"/>
          <p:cNvSpPr>
            <a:spLocks noGrp="1"/>
          </p:cNvSpPr>
          <p:nvPr>
            <p:ph type="sldNum" sz="quarter" idx="5"/>
          </p:nvPr>
        </p:nvSpPr>
        <p:spPr/>
        <p:txBody>
          <a:bodyPr/>
          <a:lstStyle/>
          <a:p>
            <a:fld id="{00ABDFB4-2FE0-423E-A0F6-8453822C2012}" type="slidenum">
              <a:rPr lang="en-US" smtClean="0"/>
              <a:t>12</a:t>
            </a:fld>
            <a:endParaRPr lang="en-US"/>
          </a:p>
        </p:txBody>
      </p:sp>
    </p:spTree>
    <p:extLst>
      <p:ext uri="{BB962C8B-B14F-4D97-AF65-F5344CB8AC3E}">
        <p14:creationId xmlns:p14="http://schemas.microsoft.com/office/powerpoint/2010/main" val="2055392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29F3DC-F3A9-4B7A-9D33-3FB5D9892D1A}" type="slidenum">
              <a:rPr lang="en-US" smtClean="0"/>
              <a:t>13</a:t>
            </a:fld>
            <a:endParaRPr lang="en-US"/>
          </a:p>
        </p:txBody>
      </p:sp>
    </p:spTree>
    <p:extLst>
      <p:ext uri="{BB962C8B-B14F-4D97-AF65-F5344CB8AC3E}">
        <p14:creationId xmlns:p14="http://schemas.microsoft.com/office/powerpoint/2010/main" val="720813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Recognition requires the school board to:</a:t>
            </a:r>
          </a:p>
          <a:p>
            <a:r>
              <a:rPr lang="en-US" dirty="0"/>
              <a:t>specify appropriate unit of school employees for collective bargaining and </a:t>
            </a:r>
          </a:p>
          <a:p>
            <a:r>
              <a:rPr lang="en-US" dirty="0"/>
              <a:t>establish procedures for certification of exclusive representatives. </a:t>
            </a:r>
          </a:p>
          <a:p>
            <a:endParaRPr lang="en-US" dirty="0"/>
          </a:p>
          <a:p>
            <a:r>
              <a:rPr lang="en-US" dirty="0"/>
              <a:t>Unit and certification are not defined in statute, which allows the local association/union to use general definitions and experience with collective bargaining to persuade the school board on local meaning. </a:t>
            </a:r>
          </a:p>
          <a:p>
            <a:endParaRPr lang="en-US" dirty="0"/>
          </a:p>
        </p:txBody>
      </p:sp>
      <p:sp>
        <p:nvSpPr>
          <p:cNvPr id="4" name="Slide Number Placeholder 3"/>
          <p:cNvSpPr>
            <a:spLocks noGrp="1"/>
          </p:cNvSpPr>
          <p:nvPr>
            <p:ph type="sldNum" sz="quarter" idx="5"/>
          </p:nvPr>
        </p:nvSpPr>
        <p:spPr/>
        <p:txBody>
          <a:bodyPr/>
          <a:lstStyle/>
          <a:p>
            <a:fld id="{F729F3DC-F3A9-4B7A-9D33-3FB5D9892D1A}" type="slidenum">
              <a:rPr lang="en-US" smtClean="0"/>
              <a:t>14</a:t>
            </a:fld>
            <a:endParaRPr lang="en-US"/>
          </a:p>
        </p:txBody>
      </p:sp>
    </p:spTree>
    <p:extLst>
      <p:ext uri="{BB962C8B-B14F-4D97-AF65-F5344CB8AC3E}">
        <p14:creationId xmlns:p14="http://schemas.microsoft.com/office/powerpoint/2010/main" val="502700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Power WITH not OVER. This is not Nixon-style power, but power focused on people coming together around a shared vision for what our work life and public education should be. </a:t>
            </a:r>
          </a:p>
          <a:p>
            <a:endParaRPr lang="en-US" dirty="0"/>
          </a:p>
        </p:txBody>
      </p:sp>
      <p:sp>
        <p:nvSpPr>
          <p:cNvPr id="4" name="Slide Number Placeholder 3"/>
          <p:cNvSpPr>
            <a:spLocks noGrp="1"/>
          </p:cNvSpPr>
          <p:nvPr>
            <p:ph type="sldNum" sz="quarter" idx="5"/>
          </p:nvPr>
        </p:nvSpPr>
        <p:spPr/>
        <p:txBody>
          <a:bodyPr/>
          <a:lstStyle/>
          <a:p>
            <a:fld id="{00ABDFB4-2FE0-423E-A0F6-8453822C2012}" type="slidenum">
              <a:rPr lang="en-US" smtClean="0"/>
              <a:t>16</a:t>
            </a:fld>
            <a:endParaRPr lang="en-US"/>
          </a:p>
        </p:txBody>
      </p:sp>
    </p:spTree>
    <p:extLst>
      <p:ext uri="{BB962C8B-B14F-4D97-AF65-F5344CB8AC3E}">
        <p14:creationId xmlns:p14="http://schemas.microsoft.com/office/powerpoint/2010/main" val="258569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Calibri" panose="020F0502020204030204" pitchFamily="34" charset="0"/>
                <a:ea typeface="Times New Roman" panose="02020603050405020304" pitchFamily="18" charset="0"/>
              </a:rPr>
              <a:t>Where does power over come from? Unity in action. </a:t>
            </a:r>
            <a:endParaRPr lang="en-US" sz="1200" dirty="0">
              <a:effectLst/>
              <a:latin typeface="Calibri" panose="020F0502020204030204" pitchFamily="34" charset="0"/>
              <a:ea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fld id="{00ABDFB4-2FE0-423E-A0F6-8453822C2012}" type="slidenum">
              <a:rPr lang="en-US" smtClean="0"/>
              <a:t>17</a:t>
            </a:fld>
            <a:endParaRPr lang="en-US"/>
          </a:p>
        </p:txBody>
      </p:sp>
    </p:spTree>
    <p:extLst>
      <p:ext uri="{BB962C8B-B14F-4D97-AF65-F5344CB8AC3E}">
        <p14:creationId xmlns:p14="http://schemas.microsoft.com/office/powerpoint/2010/main" val="1772390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Let’s discuss the difference between Strength and Growth. They work together. Growth is simply the number of members. It is possible to have a very high membership density, and very weak union. So, what is strength? It is the ability (skills, leadership, resources) to achieve change, to act and win both in opportunities and in fighting against challenges. It is impossible to demonstrate strength without growth. People want to belong to something that allows them to be a character in a meaningful story. A local with high density numbers, that receives a lot of services, that views their membership as a product or transaction – will not automatically be able to act collectively.</a:t>
            </a:r>
            <a:endParaRPr lang="en-US" sz="1200" kern="1200" dirty="0">
              <a:solidFill>
                <a:schemeClr val="tx1"/>
              </a:solidFill>
              <a:effectLst/>
              <a:latin typeface="+mn-lt"/>
              <a:cs typeface="Calibri"/>
            </a:endParaRPr>
          </a:p>
          <a:p>
            <a:endParaRPr lang="en-US" dirty="0"/>
          </a:p>
        </p:txBody>
      </p:sp>
      <p:sp>
        <p:nvSpPr>
          <p:cNvPr id="4" name="Slide Number Placeholder 3"/>
          <p:cNvSpPr>
            <a:spLocks noGrp="1"/>
          </p:cNvSpPr>
          <p:nvPr>
            <p:ph type="sldNum" sz="quarter" idx="5"/>
          </p:nvPr>
        </p:nvSpPr>
        <p:spPr/>
        <p:txBody>
          <a:bodyPr/>
          <a:lstStyle/>
          <a:p>
            <a:fld id="{00ABDFB4-2FE0-423E-A0F6-8453822C2012}" type="slidenum">
              <a:rPr lang="en-US" smtClean="0"/>
              <a:t>18</a:t>
            </a:fld>
            <a:endParaRPr lang="en-US"/>
          </a:p>
        </p:txBody>
      </p:sp>
    </p:spTree>
    <p:extLst>
      <p:ext uri="{BB962C8B-B14F-4D97-AF65-F5344CB8AC3E}">
        <p14:creationId xmlns:p14="http://schemas.microsoft.com/office/powerpoint/2010/main" val="28590558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https://forms.veanea.net/view.php?id=547633</a:t>
            </a:r>
          </a:p>
          <a:p>
            <a:endParaRPr lang="en-US" dirty="0"/>
          </a:p>
          <a:p>
            <a:r>
              <a:rPr lang="en-US" dirty="0"/>
              <a:t>https://veafund.org/easypay/ </a:t>
            </a:r>
          </a:p>
        </p:txBody>
      </p:sp>
      <p:sp>
        <p:nvSpPr>
          <p:cNvPr id="4" name="Slide Number Placeholder 3"/>
          <p:cNvSpPr>
            <a:spLocks noGrp="1"/>
          </p:cNvSpPr>
          <p:nvPr>
            <p:ph type="sldNum" sz="quarter" idx="5"/>
          </p:nvPr>
        </p:nvSpPr>
        <p:spPr/>
        <p:txBody>
          <a:bodyPr/>
          <a:lstStyle/>
          <a:p>
            <a:fld id="{00ABDFB4-2FE0-423E-A0F6-8453822C2012}" type="slidenum">
              <a:rPr lang="en-US" smtClean="0"/>
              <a:t>27</a:t>
            </a:fld>
            <a:endParaRPr lang="en-US"/>
          </a:p>
        </p:txBody>
      </p:sp>
    </p:spTree>
    <p:extLst>
      <p:ext uri="{BB962C8B-B14F-4D97-AF65-F5344CB8AC3E}">
        <p14:creationId xmlns:p14="http://schemas.microsoft.com/office/powerpoint/2010/main" val="82518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63A49-0E22-4B8D-81AD-1B743670FD2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B3FB723-EBB6-4AED-9646-9EDA3B98CA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F0DE4DA-46CB-49F4-9304-170FB5A934EA}"/>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5" name="Footer Placeholder 4">
            <a:extLst>
              <a:ext uri="{FF2B5EF4-FFF2-40B4-BE49-F238E27FC236}">
                <a16:creationId xmlns:a16="http://schemas.microsoft.com/office/drawing/2014/main" id="{AE3F7367-D1AE-4564-AAF2-3F89381C06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59B238-31AC-40B7-BAB9-731C8AE6A990}"/>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2692955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B6D09-EE7B-460E-9316-194742434E0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65E3E29-F94B-46F9-A605-803A6A59DD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8AC77D-0EB9-48A9-BCDD-CA06392EA60E}"/>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5" name="Footer Placeholder 4">
            <a:extLst>
              <a:ext uri="{FF2B5EF4-FFF2-40B4-BE49-F238E27FC236}">
                <a16:creationId xmlns:a16="http://schemas.microsoft.com/office/drawing/2014/main" id="{83CE4D78-DF35-4B7A-B8C9-9F26E2FE32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79EE4A-A28A-4A9C-BBCF-0C3D3F171B17}"/>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1370187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7ADD8-3E00-4511-9814-CB05C8E348D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9E6D7BE-68E2-493B-A594-7B3566AEDD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A1036FA-9B20-42DB-9D49-8D0BDDAE87F6}"/>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5" name="Footer Placeholder 4">
            <a:extLst>
              <a:ext uri="{FF2B5EF4-FFF2-40B4-BE49-F238E27FC236}">
                <a16:creationId xmlns:a16="http://schemas.microsoft.com/office/drawing/2014/main" id="{2C77C01C-5304-48FA-88A3-25CE30903F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D359B2-44ED-412B-89CA-8A4B5FA570CA}"/>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1572881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2FBDA-40C4-4280-B702-0162DFFC7C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BF0FA90-BF98-4FEC-8A1D-AC57953B505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7D9E831-9579-49B4-B335-5922D3B1548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EBB383-8734-4B02-ABFF-47E937D8D74C}"/>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6" name="Footer Placeholder 5">
            <a:extLst>
              <a:ext uri="{FF2B5EF4-FFF2-40B4-BE49-F238E27FC236}">
                <a16:creationId xmlns:a16="http://schemas.microsoft.com/office/drawing/2014/main" id="{A0924613-F155-4F01-BBD2-DEEF2DF14E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6BBC34B-1BB3-4068-A493-856C98124255}"/>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1966808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23463-95C6-471F-986C-342811F1FA9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D11A76D-9E2F-4572-B8A0-CF5586F1A7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F4A2365-B6FB-47FD-92F7-236BD8F32B2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222DA91-2770-44D8-80C3-202BB48BDA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911251-568F-43B8-9CAB-58C63F5E9A9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39151F0-BF5E-40C9-A307-6F591F59B6E5}"/>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8" name="Footer Placeholder 7">
            <a:extLst>
              <a:ext uri="{FF2B5EF4-FFF2-40B4-BE49-F238E27FC236}">
                <a16:creationId xmlns:a16="http://schemas.microsoft.com/office/drawing/2014/main" id="{4799E3A7-D0B7-4098-8287-E9053CBBC90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61D0FD9-9338-4F27-8DC0-97D720FB84A6}"/>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1099287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55948-210E-4A84-8A14-EB60C5845A1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99B7172-671D-469E-B6EA-2DA6A7D134BB}"/>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4" name="Footer Placeholder 3">
            <a:extLst>
              <a:ext uri="{FF2B5EF4-FFF2-40B4-BE49-F238E27FC236}">
                <a16:creationId xmlns:a16="http://schemas.microsoft.com/office/drawing/2014/main" id="{DF89D4F8-7A75-4BBB-ACD1-C383474F0B1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AD479DF-9674-40A9-8A12-28524D575D90}"/>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1340681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D0BB6B-3A00-469F-8A84-A6C28B02E669}"/>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3" name="Footer Placeholder 2">
            <a:extLst>
              <a:ext uri="{FF2B5EF4-FFF2-40B4-BE49-F238E27FC236}">
                <a16:creationId xmlns:a16="http://schemas.microsoft.com/office/drawing/2014/main" id="{D5BED73F-0DF1-46F2-83C0-4DEC4286CB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EA0011D-2D93-4A2B-9A97-6C21CDE81B2A}"/>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656829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7B947-BF3E-48F8-A7B9-7F419F1AE9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166A16F-9059-4F92-8DAD-5634B7CF31F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D01A32D-A4D7-453D-9A9F-E58245346A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B24937-1D37-4843-925A-3B63E91B9D31}"/>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6" name="Footer Placeholder 5">
            <a:extLst>
              <a:ext uri="{FF2B5EF4-FFF2-40B4-BE49-F238E27FC236}">
                <a16:creationId xmlns:a16="http://schemas.microsoft.com/office/drawing/2014/main" id="{8A1A48DC-633C-4CB3-8EB5-B6BC22FCF37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635B88-A670-42E0-93AE-E924394B6932}"/>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174436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54D2C-4228-4F83-B4BE-6719EC0491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78F1723-2F9C-4AF8-A881-E908E5A725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FC1AB1F-8982-4170-822B-54DF652FF0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C73BC8-830B-4CE4-A3B0-45939A9F4412}"/>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6" name="Footer Placeholder 5">
            <a:extLst>
              <a:ext uri="{FF2B5EF4-FFF2-40B4-BE49-F238E27FC236}">
                <a16:creationId xmlns:a16="http://schemas.microsoft.com/office/drawing/2014/main" id="{0FD47CB6-B7B0-4DE3-800A-B38A7A3CDB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F8B37F-060F-4418-821A-8E9E4873AFEF}"/>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396001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30D45-6463-42F0-8916-4917D869728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2CC075D-A6E2-447A-8BCD-F8E905750DF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16C3F0-DABD-44DB-BB51-CE34FE42F982}"/>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5" name="Footer Placeholder 4">
            <a:extLst>
              <a:ext uri="{FF2B5EF4-FFF2-40B4-BE49-F238E27FC236}">
                <a16:creationId xmlns:a16="http://schemas.microsoft.com/office/drawing/2014/main" id="{DFB9B72F-AA9A-4030-9C6B-78BC822FCC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98F839-76F3-4385-BD53-CA36211FC016}"/>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2804182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FF4D4F0-3F82-4F18-ACC3-FC7745CCCF6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002299-644C-4F97-92BA-5289D121DE7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495D99-88B9-4E4D-94AD-4461BA6F439F}"/>
              </a:ext>
            </a:extLst>
          </p:cNvPr>
          <p:cNvSpPr>
            <a:spLocks noGrp="1"/>
          </p:cNvSpPr>
          <p:nvPr>
            <p:ph type="dt" sz="half" idx="10"/>
          </p:nvPr>
        </p:nvSpPr>
        <p:spPr/>
        <p:txBody>
          <a:bodyPr/>
          <a:lstStyle/>
          <a:p>
            <a:fld id="{901B0198-5E9C-4B18-9D30-3CEA9422DE02}" type="datetimeFigureOut">
              <a:rPr lang="en-US" smtClean="0"/>
              <a:t>3/26/2021</a:t>
            </a:fld>
            <a:endParaRPr lang="en-US"/>
          </a:p>
        </p:txBody>
      </p:sp>
      <p:sp>
        <p:nvSpPr>
          <p:cNvPr id="5" name="Footer Placeholder 4">
            <a:extLst>
              <a:ext uri="{FF2B5EF4-FFF2-40B4-BE49-F238E27FC236}">
                <a16:creationId xmlns:a16="http://schemas.microsoft.com/office/drawing/2014/main" id="{2B22D8CC-7CA3-4530-9F48-4E5A22776B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AB281B-CE9E-45EB-9B64-61B54EA572E5}"/>
              </a:ext>
            </a:extLst>
          </p:cNvPr>
          <p:cNvSpPr>
            <a:spLocks noGrp="1"/>
          </p:cNvSpPr>
          <p:nvPr>
            <p:ph type="sldNum" sz="quarter" idx="12"/>
          </p:nvPr>
        </p:nvSpPr>
        <p:spPr/>
        <p:txBody>
          <a:bodyPr/>
          <a:lstStyle/>
          <a:p>
            <a:fld id="{508CF444-1C60-45E0-955B-062AFC29D2A2}" type="slidenum">
              <a:rPr lang="en-US" smtClean="0"/>
              <a:t>‹#›</a:t>
            </a:fld>
            <a:endParaRPr lang="en-US"/>
          </a:p>
        </p:txBody>
      </p:sp>
    </p:spTree>
    <p:extLst>
      <p:ext uri="{BB962C8B-B14F-4D97-AF65-F5344CB8AC3E}">
        <p14:creationId xmlns:p14="http://schemas.microsoft.com/office/powerpoint/2010/main" val="9976975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D92678D-ACEF-4333-94F8-A7272410AE21}"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A3851-3E60-418B-9CF7-781DFB9D6B2B}"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99274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2678D-ACEF-4333-94F8-A7272410AE21}"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A3851-3E60-418B-9CF7-781DFB9D6B2B}" type="slidenum">
              <a:rPr lang="en-US" smtClean="0"/>
              <a:t>‹#›</a:t>
            </a:fld>
            <a:endParaRPr lang="en-US"/>
          </a:p>
        </p:txBody>
      </p:sp>
    </p:spTree>
    <p:extLst>
      <p:ext uri="{BB962C8B-B14F-4D97-AF65-F5344CB8AC3E}">
        <p14:creationId xmlns:p14="http://schemas.microsoft.com/office/powerpoint/2010/main" val="23308485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D92678D-ACEF-4333-94F8-A7272410AE21}"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A3851-3E60-418B-9CF7-781DFB9D6B2B}"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4355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92678D-ACEF-4333-94F8-A7272410AE21}" type="datetimeFigureOut">
              <a:rPr lang="en-US" smtClean="0"/>
              <a:t>3/26/2021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B8A3851-3E60-418B-9CF7-781DFB9D6B2B}" type="slidenum">
              <a:rPr lang="en-US" smtClean="0"/>
              <a:t>‹#›</a:t>
            </a:fld>
            <a:endParaRPr lang="en-US"/>
          </a:p>
        </p:txBody>
      </p:sp>
    </p:spTree>
    <p:extLst>
      <p:ext uri="{BB962C8B-B14F-4D97-AF65-F5344CB8AC3E}">
        <p14:creationId xmlns:p14="http://schemas.microsoft.com/office/powerpoint/2010/main" val="30230217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92678D-ACEF-4333-94F8-A7272410AE21}" type="datetimeFigureOut">
              <a:rPr lang="en-US" smtClean="0"/>
              <a:t>3/26/2021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B8A3851-3E60-418B-9CF7-781DFB9D6B2B}" type="slidenum">
              <a:rPr lang="en-US" smtClean="0"/>
              <a:t>‹#›</a:t>
            </a:fld>
            <a:endParaRPr lang="en-US"/>
          </a:p>
        </p:txBody>
      </p:sp>
    </p:spTree>
    <p:extLst>
      <p:ext uri="{BB962C8B-B14F-4D97-AF65-F5344CB8AC3E}">
        <p14:creationId xmlns:p14="http://schemas.microsoft.com/office/powerpoint/2010/main" val="19454078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92678D-ACEF-4333-94F8-A7272410AE21}" type="datetimeFigureOut">
              <a:rPr lang="en-US" smtClean="0"/>
              <a:t>3/26/2021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B8A3851-3E60-418B-9CF7-781DFB9D6B2B}" type="slidenum">
              <a:rPr lang="en-US" smtClean="0"/>
              <a:t>‹#›</a:t>
            </a:fld>
            <a:endParaRPr lang="en-US"/>
          </a:p>
        </p:txBody>
      </p:sp>
    </p:spTree>
    <p:extLst>
      <p:ext uri="{BB962C8B-B14F-4D97-AF65-F5344CB8AC3E}">
        <p14:creationId xmlns:p14="http://schemas.microsoft.com/office/powerpoint/2010/main" val="14468893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D92678D-ACEF-4333-94F8-A7272410AE21}" type="datetimeFigureOut">
              <a:rPr lang="en-US" smtClean="0"/>
              <a:t>3/26/2021</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0B8A3851-3E60-418B-9CF7-781DFB9D6B2B}" type="slidenum">
              <a:rPr lang="en-US" smtClean="0"/>
              <a:t>‹#›</a:t>
            </a:fld>
            <a:endParaRPr lang="en-US"/>
          </a:p>
        </p:txBody>
      </p:sp>
    </p:spTree>
    <p:extLst>
      <p:ext uri="{BB962C8B-B14F-4D97-AF65-F5344CB8AC3E}">
        <p14:creationId xmlns:p14="http://schemas.microsoft.com/office/powerpoint/2010/main" val="20531737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D92678D-ACEF-4333-94F8-A7272410AE21}" type="datetimeFigureOut">
              <a:rPr lang="en-US" smtClean="0"/>
              <a:t>3/26/2021</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B8A3851-3E60-418B-9CF7-781DFB9D6B2B}" type="slidenum">
              <a:rPr lang="en-US" smtClean="0"/>
              <a:t>‹#›</a:t>
            </a:fld>
            <a:endParaRPr lang="en-US"/>
          </a:p>
        </p:txBody>
      </p:sp>
    </p:spTree>
    <p:extLst>
      <p:ext uri="{BB962C8B-B14F-4D97-AF65-F5344CB8AC3E}">
        <p14:creationId xmlns:p14="http://schemas.microsoft.com/office/powerpoint/2010/main" val="37187489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D92678D-ACEF-4333-94F8-A7272410AE21}" type="datetimeFigureOut">
              <a:rPr lang="en-US" smtClean="0"/>
              <a:t>3/26/2021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B8A3851-3E60-418B-9CF7-781DFB9D6B2B}" type="slidenum">
              <a:rPr lang="en-US" smtClean="0"/>
              <a:t>‹#›</a:t>
            </a:fld>
            <a:endParaRPr lang="en-US"/>
          </a:p>
        </p:txBody>
      </p:sp>
    </p:spTree>
    <p:extLst>
      <p:ext uri="{BB962C8B-B14F-4D97-AF65-F5344CB8AC3E}">
        <p14:creationId xmlns:p14="http://schemas.microsoft.com/office/powerpoint/2010/main" val="14183734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2678D-ACEF-4333-94F8-A7272410AE21}"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A3851-3E60-418B-9CF7-781DFB9D6B2B}" type="slidenum">
              <a:rPr lang="en-US" smtClean="0"/>
              <a:t>‹#›</a:t>
            </a:fld>
            <a:endParaRPr lang="en-US"/>
          </a:p>
        </p:txBody>
      </p:sp>
    </p:spTree>
    <p:extLst>
      <p:ext uri="{BB962C8B-B14F-4D97-AF65-F5344CB8AC3E}">
        <p14:creationId xmlns:p14="http://schemas.microsoft.com/office/powerpoint/2010/main" val="9020524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2678D-ACEF-4333-94F8-A7272410AE21}"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A3851-3E60-418B-9CF7-781DFB9D6B2B}" type="slidenum">
              <a:rPr lang="en-US" smtClean="0"/>
              <a:t>‹#›</a:t>
            </a:fld>
            <a:endParaRPr lang="en-US"/>
          </a:p>
        </p:txBody>
      </p:sp>
    </p:spTree>
    <p:extLst>
      <p:ext uri="{BB962C8B-B14F-4D97-AF65-F5344CB8AC3E}">
        <p14:creationId xmlns:p14="http://schemas.microsoft.com/office/powerpoint/2010/main" val="6220207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92678D-ACEF-4333-94F8-A7272410AE21}" type="datetimeFigureOut">
              <a:rPr lang="en-US" smtClean="0"/>
              <a:t>3/26/2021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B8A3851-3E60-418B-9CF7-781DFB9D6B2B}" type="slidenum">
              <a:rPr lang="en-US" smtClean="0"/>
              <a:t>‹#›</a:t>
            </a:fld>
            <a:endParaRPr lang="en-US"/>
          </a:p>
        </p:txBody>
      </p:sp>
    </p:spTree>
    <p:extLst>
      <p:ext uri="{BB962C8B-B14F-4D97-AF65-F5344CB8AC3E}">
        <p14:creationId xmlns:p14="http://schemas.microsoft.com/office/powerpoint/2010/main" val="671715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B14D74-34AB-4ADA-A883-F5950EB719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150124A-274C-4130-ACDE-198D816E9F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EBD0B1C-6D2F-4DCD-A302-D8FA05DEC0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1B0198-5E9C-4B18-9D30-3CEA9422DE02}" type="datetimeFigureOut">
              <a:rPr lang="en-US" smtClean="0"/>
              <a:t>3/26/2021</a:t>
            </a:fld>
            <a:endParaRPr lang="en-US"/>
          </a:p>
        </p:txBody>
      </p:sp>
      <p:sp>
        <p:nvSpPr>
          <p:cNvPr id="5" name="Footer Placeholder 4">
            <a:extLst>
              <a:ext uri="{FF2B5EF4-FFF2-40B4-BE49-F238E27FC236}">
                <a16:creationId xmlns:a16="http://schemas.microsoft.com/office/drawing/2014/main" id="{138CB74C-DCDD-458A-AF35-D8B25C0BDF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4033D8F-58B1-4266-B73E-C91C5C47E1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8CF444-1C60-45E0-955B-062AFC29D2A2}" type="slidenum">
              <a:rPr lang="en-US" smtClean="0"/>
              <a:t>‹#›</a:t>
            </a:fld>
            <a:endParaRPr lang="en-US"/>
          </a:p>
        </p:txBody>
      </p:sp>
    </p:spTree>
    <p:extLst>
      <p:ext uri="{BB962C8B-B14F-4D97-AF65-F5344CB8AC3E}">
        <p14:creationId xmlns:p14="http://schemas.microsoft.com/office/powerpoint/2010/main" val="37358293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D92678D-ACEF-4333-94F8-A7272410AE21}" type="datetimeFigureOut">
              <a:rPr lang="en-US" smtClean="0"/>
              <a:t>3/26/2021</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B8A3851-3E60-418B-9CF7-781DFB9D6B2B}"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44285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hyperlink" Target="https://creativecommons.org/licenses/by/3.0/" TargetMode="External"/><Relationship Id="rId4" Type="http://schemas.openxmlformats.org/officeDocument/2006/relationships/hyperlink" Target="https://hellasfrappe.blogspot.com/2013/06/millions-of-computers-blocked-from.html"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f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13.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20.sv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jpe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9">
            <a:extLst>
              <a:ext uri="{FF2B5EF4-FFF2-40B4-BE49-F238E27FC236}">
                <a16:creationId xmlns:a16="http://schemas.microsoft.com/office/drawing/2014/main" id="{9C898F85-4225-4931-9F2F-17B4AF8BA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745225-E9E7-40BB-A9C3-9D4D233EE647}"/>
              </a:ext>
            </a:extLst>
          </p:cNvPr>
          <p:cNvSpPr>
            <a:spLocks noGrp="1"/>
          </p:cNvSpPr>
          <p:nvPr>
            <p:ph type="ctrTitle"/>
          </p:nvPr>
        </p:nvSpPr>
        <p:spPr>
          <a:xfrm>
            <a:off x="599089" y="935422"/>
            <a:ext cx="4761186" cy="2039009"/>
          </a:xfrm>
        </p:spPr>
        <p:txBody>
          <a:bodyPr anchor="b">
            <a:noAutofit/>
          </a:bodyPr>
          <a:lstStyle/>
          <a:p>
            <a:r>
              <a:rPr lang="en-US" sz="4400" b="1" dirty="0">
                <a:solidFill>
                  <a:schemeClr val="bg1">
                    <a:alpha val="60000"/>
                  </a:schemeClr>
                </a:solidFill>
              </a:rPr>
              <a:t>Welcome to VEA’s</a:t>
            </a:r>
            <a:br>
              <a:rPr lang="en-US" sz="4400" b="1" dirty="0">
                <a:solidFill>
                  <a:schemeClr val="bg1">
                    <a:alpha val="60000"/>
                  </a:schemeClr>
                </a:solidFill>
              </a:rPr>
            </a:br>
            <a:r>
              <a:rPr lang="en-US" sz="4400" b="1" dirty="0">
                <a:solidFill>
                  <a:schemeClr val="bg1">
                    <a:alpha val="60000"/>
                  </a:schemeClr>
                </a:solidFill>
              </a:rPr>
              <a:t>Collective Bargaining Session!</a:t>
            </a:r>
          </a:p>
        </p:txBody>
      </p:sp>
      <p:sp>
        <p:nvSpPr>
          <p:cNvPr id="3" name="Subtitle 2">
            <a:extLst>
              <a:ext uri="{FF2B5EF4-FFF2-40B4-BE49-F238E27FC236}">
                <a16:creationId xmlns:a16="http://schemas.microsoft.com/office/drawing/2014/main" id="{7348965B-0818-433C-B7D5-1A972EDB9991}"/>
              </a:ext>
            </a:extLst>
          </p:cNvPr>
          <p:cNvSpPr>
            <a:spLocks noGrp="1"/>
          </p:cNvSpPr>
          <p:nvPr>
            <p:ph type="subTitle" idx="1"/>
          </p:nvPr>
        </p:nvSpPr>
        <p:spPr>
          <a:xfrm>
            <a:off x="1203588" y="3599580"/>
            <a:ext cx="3930553" cy="1769922"/>
          </a:xfrm>
        </p:spPr>
        <p:txBody>
          <a:bodyPr anchor="t">
            <a:noAutofit/>
          </a:bodyPr>
          <a:lstStyle/>
          <a:p>
            <a:pPr algn="l"/>
            <a:r>
              <a:rPr lang="en-US" dirty="0">
                <a:solidFill>
                  <a:schemeClr val="bg1"/>
                </a:solidFill>
              </a:rPr>
              <a:t>Introductions: </a:t>
            </a:r>
          </a:p>
          <a:p>
            <a:pPr marL="342900" indent="-342900" algn="l">
              <a:buFont typeface="Arial" panose="020B0604020202020204" pitchFamily="34" charset="0"/>
              <a:buChar char="•"/>
            </a:pPr>
            <a:r>
              <a:rPr lang="en-US" dirty="0">
                <a:solidFill>
                  <a:schemeClr val="bg1"/>
                </a:solidFill>
              </a:rPr>
              <a:t>Name</a:t>
            </a:r>
          </a:p>
          <a:p>
            <a:pPr marL="342900" indent="-342900" algn="l">
              <a:buFont typeface="Arial" panose="020B0604020202020204" pitchFamily="34" charset="0"/>
              <a:buChar char="•"/>
            </a:pPr>
            <a:r>
              <a:rPr lang="en-US" dirty="0">
                <a:solidFill>
                  <a:schemeClr val="bg1"/>
                </a:solidFill>
              </a:rPr>
              <a:t>Work Position (teacher, bus driver, </a:t>
            </a:r>
            <a:r>
              <a:rPr lang="en-US" dirty="0" err="1">
                <a:solidFill>
                  <a:schemeClr val="bg1"/>
                </a:solidFill>
              </a:rPr>
              <a:t>etc</a:t>
            </a:r>
            <a:r>
              <a:rPr lang="en-US" dirty="0">
                <a:solidFill>
                  <a:schemeClr val="bg1"/>
                </a:solidFill>
              </a:rPr>
              <a:t>…)</a:t>
            </a:r>
          </a:p>
          <a:p>
            <a:pPr marL="342900" indent="-342900" algn="l">
              <a:buFont typeface="Arial" panose="020B0604020202020204" pitchFamily="34" charset="0"/>
              <a:buChar char="•"/>
            </a:pPr>
            <a:r>
              <a:rPr lang="en-US" dirty="0">
                <a:solidFill>
                  <a:schemeClr val="bg1"/>
                </a:solidFill>
              </a:rPr>
              <a:t> Local Union</a:t>
            </a:r>
          </a:p>
        </p:txBody>
      </p:sp>
      <p:sp>
        <p:nvSpPr>
          <p:cNvPr id="12" name="Rectangle 11">
            <a:extLst>
              <a:ext uri="{FF2B5EF4-FFF2-40B4-BE49-F238E27FC236}">
                <a16:creationId xmlns:a16="http://schemas.microsoft.com/office/drawing/2014/main" id="{BEC14D36-68AD-4546-A67C-CE0F66374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685800"/>
            <a:ext cx="5410200"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10;&#10;Description automatically generated">
            <a:extLst>
              <a:ext uri="{FF2B5EF4-FFF2-40B4-BE49-F238E27FC236}">
                <a16:creationId xmlns:a16="http://schemas.microsoft.com/office/drawing/2014/main" id="{D267E975-09C9-4C40-BADA-5360A84D655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146" r="4" b="4"/>
          <a:stretch/>
        </p:blipFill>
        <p:spPr>
          <a:xfrm>
            <a:off x="6781799" y="1371601"/>
            <a:ext cx="4076701" cy="4114800"/>
          </a:xfrm>
          <a:prstGeom prst="rect">
            <a:avLst/>
          </a:prstGeom>
        </p:spPr>
      </p:pic>
    </p:spTree>
    <p:extLst>
      <p:ext uri="{BB962C8B-B14F-4D97-AF65-F5344CB8AC3E}">
        <p14:creationId xmlns:p14="http://schemas.microsoft.com/office/powerpoint/2010/main" val="3251809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9EA88-8D83-4F3F-A4C1-4B16E2377F9E}"/>
              </a:ext>
            </a:extLst>
          </p:cNvPr>
          <p:cNvSpPr>
            <a:spLocks noGrp="1"/>
          </p:cNvSpPr>
          <p:nvPr>
            <p:ph type="title"/>
          </p:nvPr>
        </p:nvSpPr>
        <p:spPr>
          <a:xfrm>
            <a:off x="2148313" y="-102277"/>
            <a:ext cx="10058400" cy="1450757"/>
          </a:xfrm>
        </p:spPr>
        <p:txBody>
          <a:bodyPr>
            <a:normAutofit/>
          </a:bodyPr>
          <a:lstStyle/>
          <a:p>
            <a:r>
              <a:rPr lang="en-US" b="1" dirty="0">
                <a:latin typeface="Times New Roman" panose="02020603050405020304" pitchFamily="18" charset="0"/>
                <a:cs typeface="Times New Roman" panose="02020603050405020304" pitchFamily="18" charset="0"/>
              </a:rPr>
              <a:t>What Is Collective Bargaining </a:t>
            </a:r>
            <a:r>
              <a:rPr lang="en-US" dirty="0">
                <a:latin typeface="Times New Roman" panose="02020603050405020304" pitchFamily="18" charset="0"/>
                <a:cs typeface="Times New Roman" panose="02020603050405020304" pitchFamily="18" charset="0"/>
              </a:rPr>
              <a:t>?</a:t>
            </a:r>
          </a:p>
        </p:txBody>
      </p:sp>
      <p:pic>
        <p:nvPicPr>
          <p:cNvPr id="7" name="Graphic 6" descr="Commitments">
            <a:extLst>
              <a:ext uri="{FF2B5EF4-FFF2-40B4-BE49-F238E27FC236}">
                <a16:creationId xmlns:a16="http://schemas.microsoft.com/office/drawing/2014/main" id="{8F5EF545-6303-48E5-BB47-91B104A198D5}"/>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24791" y="2158897"/>
            <a:ext cx="2540205" cy="2540205"/>
          </a:xfrm>
          <a:prstGeom prst="rect">
            <a:avLst/>
          </a:prstGeom>
        </p:spPr>
      </p:pic>
      <p:sp>
        <p:nvSpPr>
          <p:cNvPr id="13" name="Content Placeholder 2">
            <a:extLst>
              <a:ext uri="{FF2B5EF4-FFF2-40B4-BE49-F238E27FC236}">
                <a16:creationId xmlns:a16="http://schemas.microsoft.com/office/drawing/2014/main" id="{9F541FAF-730D-47FE-9638-C05616C31320}"/>
              </a:ext>
            </a:extLst>
          </p:cNvPr>
          <p:cNvSpPr>
            <a:spLocks noGrp="1"/>
          </p:cNvSpPr>
          <p:nvPr>
            <p:ph idx="1"/>
          </p:nvPr>
        </p:nvSpPr>
        <p:spPr>
          <a:xfrm>
            <a:off x="3499945" y="1348480"/>
            <a:ext cx="7655735" cy="4978748"/>
          </a:xfrm>
        </p:spPr>
        <p:txBody>
          <a:bodyPr>
            <a:normAutofit fontScale="92500"/>
          </a:bodyPr>
          <a:lstStyle/>
          <a:p>
            <a:pPr marL="0" marR="0">
              <a:spcBef>
                <a:spcPts val="0"/>
              </a:spcBef>
              <a:spcAft>
                <a:spcPts val="80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Collective bargaining</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800"/>
              </a:spcAft>
            </a:pP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0"/>
              </a:spcBef>
              <a:spcAft>
                <a:spcPts val="800"/>
              </a:spcAft>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 process by which management and union representatives negotiate the employment conditions for a bargaining unit for a designated period of time. The parties have a mutual obligation to bargain in good faith in an effort to reach agreement with respect to wages, hours, and working conditions. </a:t>
            </a:r>
          </a:p>
          <a:p>
            <a:pPr marL="0" marR="0" indent="0">
              <a:spcBef>
                <a:spcPts val="0"/>
              </a:spcBef>
              <a:spcAft>
                <a:spcPts val="800"/>
              </a:spcAft>
              <a:buNone/>
            </a:pP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0"/>
              </a:spcBef>
              <a:spcAft>
                <a:spcPts val="800"/>
              </a:spcAft>
            </a:pP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This obligation does not compel either party to agree to a proposal or to make a concession. Commonly referred to as “negotiations” or “contract bargaining.”</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pic>
        <p:nvPicPr>
          <p:cNvPr id="5" name="Picture 4" descr="Logo&#10;&#10;Description automatically generated">
            <a:extLst>
              <a:ext uri="{FF2B5EF4-FFF2-40B4-BE49-F238E27FC236}">
                <a16:creationId xmlns:a16="http://schemas.microsoft.com/office/drawing/2014/main" id="{EC8A837C-4D2A-4F47-9000-96A6B071587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15323149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2D569-0746-41E7-BF2C-574AD08C8117}"/>
              </a:ext>
            </a:extLst>
          </p:cNvPr>
          <p:cNvSpPr>
            <a:spLocks noGrp="1"/>
          </p:cNvSpPr>
          <p:nvPr>
            <p:ph type="title" idx="4294967295"/>
          </p:nvPr>
        </p:nvSpPr>
        <p:spPr>
          <a:xfrm>
            <a:off x="1096963" y="678210"/>
            <a:ext cx="10058400" cy="686802"/>
          </a:xfrm>
        </p:spPr>
        <p:txBody>
          <a:bodyPr vert="horz" lIns="91440" tIns="45720" rIns="91440" bIns="45720" rtlCol="0" anchor="b">
            <a:normAutofit/>
          </a:bodyPr>
          <a:lstStyle/>
          <a:p>
            <a:pPr algn="ctr"/>
            <a:r>
              <a:rPr lang="en-US" sz="2600" b="1" dirty="0"/>
              <a:t>Conducting Negotiations	</a:t>
            </a:r>
          </a:p>
        </p:txBody>
      </p:sp>
      <p:graphicFrame>
        <p:nvGraphicFramePr>
          <p:cNvPr id="7" name="TextBox 4">
            <a:extLst>
              <a:ext uri="{FF2B5EF4-FFF2-40B4-BE49-F238E27FC236}">
                <a16:creationId xmlns:a16="http://schemas.microsoft.com/office/drawing/2014/main" id="{428B1AD7-B0B5-4AE1-A7D2-3A6486A05D76}"/>
              </a:ext>
            </a:extLst>
          </p:cNvPr>
          <p:cNvGraphicFramePr/>
          <p:nvPr/>
        </p:nvGraphicFramePr>
        <p:xfrm>
          <a:off x="522514" y="1502230"/>
          <a:ext cx="11048999" cy="4245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09509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76C16B5-927C-4734-B09F-8A868899F701}"/>
              </a:ext>
            </a:extLst>
          </p:cNvPr>
          <p:cNvSpPr>
            <a:spLocks noGrp="1"/>
          </p:cNvSpPr>
          <p:nvPr>
            <p:ph type="title"/>
          </p:nvPr>
        </p:nvSpPr>
        <p:spPr>
          <a:xfrm>
            <a:off x="686834" y="591344"/>
            <a:ext cx="3200400" cy="5585619"/>
          </a:xfrm>
        </p:spPr>
        <p:txBody>
          <a:bodyPr>
            <a:normAutofit/>
          </a:bodyPr>
          <a:lstStyle/>
          <a:p>
            <a:r>
              <a:rPr lang="en-US">
                <a:solidFill>
                  <a:srgbClr val="FFFFFF"/>
                </a:solidFill>
              </a:rPr>
              <a:t>Traditional Pattern to Bargaining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AE32F6F-A882-4898-83F8-DC82B89611AE}"/>
              </a:ext>
            </a:extLst>
          </p:cNvPr>
          <p:cNvSpPr>
            <a:spLocks noGrp="1"/>
          </p:cNvSpPr>
          <p:nvPr>
            <p:ph idx="1"/>
          </p:nvPr>
        </p:nvSpPr>
        <p:spPr>
          <a:xfrm>
            <a:off x="4447308" y="591344"/>
            <a:ext cx="6906491" cy="5585619"/>
          </a:xfrm>
        </p:spPr>
        <p:txBody>
          <a:bodyPr anchor="ctr">
            <a:normAutofit lnSpcReduction="10000"/>
          </a:bodyPr>
          <a:lstStyle/>
          <a:p>
            <a:pPr marL="514350" indent="-514350">
              <a:buAutoNum type="arabicParenR"/>
            </a:pPr>
            <a:r>
              <a:rPr lang="en-US" sz="2600" dirty="0"/>
              <a:t>Get a resolution passed by your school board</a:t>
            </a:r>
          </a:p>
          <a:p>
            <a:pPr marL="514350" indent="-514350">
              <a:buAutoNum type="arabicParenR"/>
            </a:pPr>
            <a:r>
              <a:rPr lang="en-US" sz="2600" dirty="0"/>
              <a:t>Select your local bargaining team, should be representative. </a:t>
            </a:r>
          </a:p>
          <a:p>
            <a:pPr marL="514350" indent="-514350">
              <a:buAutoNum type="arabicParenR"/>
            </a:pPr>
            <a:r>
              <a:rPr lang="en-US" sz="2600" dirty="0"/>
              <a:t>Prepare for bargaining</a:t>
            </a:r>
          </a:p>
          <a:p>
            <a:pPr marL="971550" lvl="1" indent="-514350">
              <a:buAutoNum type="arabicParenR"/>
            </a:pPr>
            <a:r>
              <a:rPr lang="en-US" sz="2200" dirty="0"/>
              <a:t>Research the district budget</a:t>
            </a:r>
          </a:p>
          <a:p>
            <a:pPr marL="971550" lvl="1" indent="-514350">
              <a:buAutoNum type="arabicParenR"/>
            </a:pPr>
            <a:r>
              <a:rPr lang="en-US" sz="2200" dirty="0"/>
              <a:t>Survey members</a:t>
            </a:r>
          </a:p>
          <a:p>
            <a:pPr marL="971550" lvl="1" indent="-514350">
              <a:buAutoNum type="arabicParenR"/>
            </a:pPr>
            <a:r>
              <a:rPr lang="en-US" sz="2200" dirty="0"/>
              <a:t>Make sure your members know what your bargaining priorities are. </a:t>
            </a:r>
          </a:p>
          <a:p>
            <a:pPr marL="514350" indent="-514350">
              <a:buAutoNum type="arabicParenR"/>
            </a:pPr>
            <a:r>
              <a:rPr lang="en-US" sz="2600" dirty="0"/>
              <a:t>Conduct negotiations with School Board.</a:t>
            </a:r>
          </a:p>
          <a:p>
            <a:pPr marL="514350" indent="-514350">
              <a:buAutoNum type="arabicParenR"/>
            </a:pPr>
            <a:r>
              <a:rPr lang="en-US" sz="2600" dirty="0"/>
              <a:t>Ratify an agreement, your membership should vote to accept or not accept the contract </a:t>
            </a:r>
          </a:p>
          <a:p>
            <a:pPr marL="514350" indent="-514350">
              <a:buAutoNum type="arabicParenR"/>
            </a:pPr>
            <a:r>
              <a:rPr lang="en-US" sz="2600" dirty="0"/>
              <a:t>Resolving contract disputes </a:t>
            </a:r>
          </a:p>
          <a:p>
            <a:pPr marL="514350" indent="-514350">
              <a:buAutoNum type="arabicParenR"/>
            </a:pPr>
            <a:r>
              <a:rPr lang="en-US" sz="2600" dirty="0"/>
              <a:t>Changing or modifying the contract </a:t>
            </a:r>
          </a:p>
        </p:txBody>
      </p:sp>
      <p:pic>
        <p:nvPicPr>
          <p:cNvPr id="7" name="Picture 6" descr="Logo&#10;&#10;Description automatically generated">
            <a:extLst>
              <a:ext uri="{FF2B5EF4-FFF2-40B4-BE49-F238E27FC236}">
                <a16:creationId xmlns:a16="http://schemas.microsoft.com/office/drawing/2014/main" id="{AD60D38D-028C-4D54-9E02-BD846E126BE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4075194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FCE29-96EC-4904-BBCA-A02957BC5692}"/>
              </a:ext>
            </a:extLst>
          </p:cNvPr>
          <p:cNvSpPr>
            <a:spLocks noGrp="1"/>
          </p:cNvSpPr>
          <p:nvPr>
            <p:ph type="title"/>
          </p:nvPr>
        </p:nvSpPr>
        <p:spPr>
          <a:xfrm>
            <a:off x="8020794" y="1324150"/>
            <a:ext cx="3770153" cy="3686015"/>
          </a:xfrm>
        </p:spPr>
        <p:txBody>
          <a:bodyPr vert="horz" lIns="91440" tIns="45720" rIns="91440" bIns="45720" rtlCol="0" anchor="b">
            <a:normAutofit/>
          </a:bodyPr>
          <a:lstStyle/>
          <a:p>
            <a:r>
              <a:rPr lang="en-US" sz="6100" dirty="0">
                <a:solidFill>
                  <a:schemeClr val="tx1">
                    <a:lumMod val="85000"/>
                    <a:lumOff val="15000"/>
                  </a:schemeClr>
                </a:solidFill>
              </a:rPr>
              <a:t>Bargaining for the Common Good</a:t>
            </a:r>
          </a:p>
        </p:txBody>
      </p:sp>
      <p:pic>
        <p:nvPicPr>
          <p:cNvPr id="4" name="Content Placeholder 3">
            <a:extLst>
              <a:ext uri="{FF2B5EF4-FFF2-40B4-BE49-F238E27FC236}">
                <a16:creationId xmlns:a16="http://schemas.microsoft.com/office/drawing/2014/main" id="{AF11B8AE-D160-4F7D-9F16-D46448DF2B05}"/>
              </a:ext>
            </a:extLst>
          </p:cNvPr>
          <p:cNvPicPr>
            <a:picLocks noGrp="1" noChangeAspect="1"/>
          </p:cNvPicPr>
          <p:nvPr>
            <p:ph idx="1"/>
          </p:nvPr>
        </p:nvPicPr>
        <p:blipFill>
          <a:blip r:embed="rId3"/>
          <a:stretch>
            <a:fillRect/>
          </a:stretch>
        </p:blipFill>
        <p:spPr>
          <a:xfrm>
            <a:off x="633999" y="1231738"/>
            <a:ext cx="6912217" cy="3870841"/>
          </a:xfrm>
          <a:prstGeom prst="rect">
            <a:avLst/>
          </a:prstGeom>
        </p:spPr>
      </p:pic>
      <p:pic>
        <p:nvPicPr>
          <p:cNvPr id="5" name="Picture 4" descr="Logo&#10;&#10;Description automatically generated">
            <a:extLst>
              <a:ext uri="{FF2B5EF4-FFF2-40B4-BE49-F238E27FC236}">
                <a16:creationId xmlns:a16="http://schemas.microsoft.com/office/drawing/2014/main" id="{45761B95-6E9C-4AD8-9498-D923E79E84A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377840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6FF4763-FD25-4875-9168-5821CE875CDB}"/>
              </a:ext>
            </a:extLst>
          </p:cNvPr>
          <p:cNvSpPr txBox="1"/>
          <p:nvPr/>
        </p:nvSpPr>
        <p:spPr>
          <a:xfrm>
            <a:off x="4122682" y="6175266"/>
            <a:ext cx="7315200" cy="571500"/>
          </a:xfrm>
          <a:prstGeom prst="rect">
            <a:avLst/>
          </a:prstGeom>
          <a:noFill/>
        </p:spPr>
        <p:txBody>
          <a:bodyPr wrap="square" rtlCol="0" anchor="t">
            <a:normAutofit/>
          </a:bodyPr>
          <a:lstStyle/>
          <a:p>
            <a:pPr>
              <a:lnSpc>
                <a:spcPct val="90000"/>
              </a:lnSpc>
              <a:spcAft>
                <a:spcPts val="600"/>
              </a:spcAft>
            </a:pPr>
            <a:r>
              <a:rPr lang="en-US" sz="1500" dirty="0"/>
              <a:t>Study entitled, “Unions, and the Allocation of School Resources” October 24, 2018</a:t>
            </a:r>
          </a:p>
          <a:p>
            <a:pPr>
              <a:lnSpc>
                <a:spcPct val="90000"/>
              </a:lnSpc>
              <a:spcAft>
                <a:spcPts val="600"/>
              </a:spcAft>
            </a:pPr>
            <a:endParaRPr lang="en-US" sz="1500" dirty="0"/>
          </a:p>
        </p:txBody>
      </p:sp>
      <p:sp>
        <p:nvSpPr>
          <p:cNvPr id="2" name="Title 1">
            <a:extLst>
              <a:ext uri="{FF2B5EF4-FFF2-40B4-BE49-F238E27FC236}">
                <a16:creationId xmlns:a16="http://schemas.microsoft.com/office/drawing/2014/main" id="{5438E907-3F82-49FC-95AE-811350B9F124}"/>
              </a:ext>
            </a:extLst>
          </p:cNvPr>
          <p:cNvSpPr>
            <a:spLocks noGrp="1"/>
          </p:cNvSpPr>
          <p:nvPr>
            <p:ph type="title"/>
          </p:nvPr>
        </p:nvSpPr>
        <p:spPr>
          <a:xfrm>
            <a:off x="838200" y="2511972"/>
            <a:ext cx="2314903" cy="2288628"/>
          </a:xfrm>
          <a:prstGeom prst="ellipse">
            <a:avLst/>
          </a:prstGeom>
          <a:solidFill>
            <a:srgbClr val="262626"/>
          </a:solidFill>
          <a:ln w="174625" cmpd="thinThick">
            <a:solidFill>
              <a:srgbClr val="262626"/>
            </a:solidFill>
          </a:ln>
        </p:spPr>
        <p:txBody>
          <a:bodyPr anchor="ctr">
            <a:normAutofit/>
          </a:bodyPr>
          <a:lstStyle/>
          <a:p>
            <a:pPr algn="ctr"/>
            <a:r>
              <a:rPr lang="en-US" sz="2600" dirty="0">
                <a:solidFill>
                  <a:srgbClr val="FFFFFF"/>
                </a:solidFill>
              </a:rPr>
              <a:t>Benefits of Collective Bargaining</a:t>
            </a:r>
          </a:p>
        </p:txBody>
      </p:sp>
      <p:sp>
        <p:nvSpPr>
          <p:cNvPr id="3" name="Content Placeholder 2">
            <a:extLst>
              <a:ext uri="{FF2B5EF4-FFF2-40B4-BE49-F238E27FC236}">
                <a16:creationId xmlns:a16="http://schemas.microsoft.com/office/drawing/2014/main" id="{1C74D112-73E4-4F6A-89FD-F10690A12E32}"/>
              </a:ext>
            </a:extLst>
          </p:cNvPr>
          <p:cNvSpPr>
            <a:spLocks noGrp="1"/>
          </p:cNvSpPr>
          <p:nvPr>
            <p:ph idx="1"/>
          </p:nvPr>
        </p:nvSpPr>
        <p:spPr>
          <a:xfrm>
            <a:off x="3153103" y="536031"/>
            <a:ext cx="8463454" cy="4918838"/>
          </a:xfrm>
        </p:spPr>
        <p:txBody>
          <a:bodyPr wrap="square" anchor="t">
            <a:normAutofit lnSpcReduction="10000"/>
          </a:bodyPr>
          <a:lstStyle/>
          <a:p>
            <a:pPr>
              <a:buFont typeface="Wingdings" panose="05000000000000000000" pitchFamily="2" charset="2"/>
              <a:buChar char="Ø"/>
            </a:pPr>
            <a:endParaRPr lang="en-US" sz="2400" dirty="0"/>
          </a:p>
          <a:p>
            <a:pPr>
              <a:buFont typeface="Wingdings" panose="05000000000000000000" pitchFamily="2" charset="2"/>
              <a:buChar char="Ø"/>
            </a:pPr>
            <a:r>
              <a:rPr lang="en-US" sz="2400" dirty="0"/>
              <a:t>In states with strong unions, all or most of the state money earmarked for schools got spent on schools.  In places with weak unions, we see less resources going toward students and being used to enhance the educational experience for our students.</a:t>
            </a:r>
          </a:p>
          <a:p>
            <a:pPr marL="0" indent="0">
              <a:buNone/>
            </a:pPr>
            <a:endParaRPr lang="en-US" sz="2400" dirty="0"/>
          </a:p>
          <a:p>
            <a:pPr>
              <a:buFont typeface="Wingdings" panose="05000000000000000000" pitchFamily="2" charset="2"/>
              <a:buChar char="Ø"/>
            </a:pPr>
            <a:r>
              <a:rPr lang="en-US" sz="2400" dirty="0"/>
              <a:t>The study finds that in strong union states more money goes into educator salaries not in district slush funds. Having higher paid educators that can spend their time on one job, not two, led to benefits for students. </a:t>
            </a:r>
          </a:p>
          <a:p>
            <a:pPr marL="0" indent="0">
              <a:buNone/>
            </a:pPr>
            <a:endParaRPr lang="en-US" sz="2400" dirty="0"/>
          </a:p>
          <a:p>
            <a:pPr>
              <a:buFont typeface="Wingdings" panose="05000000000000000000" pitchFamily="2" charset="2"/>
              <a:buChar char="Ø"/>
            </a:pPr>
            <a:r>
              <a:rPr lang="en-US" sz="2400" dirty="0"/>
              <a:t> In states with strong unions, state funding increases led to be greater test scores improvements.</a:t>
            </a:r>
          </a:p>
          <a:p>
            <a:pPr marL="0" indent="0">
              <a:buNone/>
            </a:pPr>
            <a:endParaRPr lang="en-US" sz="1800" dirty="0"/>
          </a:p>
          <a:p>
            <a:pPr marL="0" indent="0">
              <a:buNone/>
            </a:pPr>
            <a:endParaRPr lang="en-US" sz="1800" dirty="0"/>
          </a:p>
        </p:txBody>
      </p:sp>
      <p:pic>
        <p:nvPicPr>
          <p:cNvPr id="6" name="Picture 5" descr="Logo&#10;&#10;Description automatically generated">
            <a:extLst>
              <a:ext uri="{FF2B5EF4-FFF2-40B4-BE49-F238E27FC236}">
                <a16:creationId xmlns:a16="http://schemas.microsoft.com/office/drawing/2014/main" id="{4F7A8A41-5BA4-447C-A851-C06C455B582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1741178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22" name="Freeform: Shape 21">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Content Placeholder 2">
            <a:extLst>
              <a:ext uri="{FF2B5EF4-FFF2-40B4-BE49-F238E27FC236}">
                <a16:creationId xmlns:a16="http://schemas.microsoft.com/office/drawing/2014/main" id="{198C3C3F-9B7E-4409-B5EF-A8C39499FE3E}"/>
              </a:ext>
            </a:extLst>
          </p:cNvPr>
          <p:cNvSpPr>
            <a:spLocks noGrp="1"/>
          </p:cNvSpPr>
          <p:nvPr>
            <p:ph type="body" idx="1"/>
          </p:nvPr>
        </p:nvSpPr>
        <p:spPr>
          <a:xfrm>
            <a:off x="4315743" y="4473799"/>
            <a:ext cx="3312734" cy="1141851"/>
          </a:xfrm>
          <a:noFill/>
        </p:spPr>
        <p:txBody>
          <a:bodyPr vert="horz" lIns="91440" tIns="45720" rIns="91440" bIns="45720" rtlCol="0">
            <a:normAutofit/>
          </a:bodyPr>
          <a:lstStyle/>
          <a:p>
            <a:pPr algn="ctr"/>
            <a:r>
              <a:rPr lang="en-US" sz="1400" b="1" kern="1200" dirty="0">
                <a:solidFill>
                  <a:srgbClr val="080808"/>
                </a:solidFill>
                <a:latin typeface="+mn-lt"/>
                <a:ea typeface="+mn-ea"/>
                <a:cs typeface="+mn-cs"/>
              </a:rPr>
              <a:t>BREAK OUT! </a:t>
            </a:r>
          </a:p>
          <a:p>
            <a:pPr algn="ctr"/>
            <a:endParaRPr lang="en-US" sz="1400" b="1" kern="1200" dirty="0">
              <a:solidFill>
                <a:srgbClr val="080808"/>
              </a:solidFill>
              <a:latin typeface="+mn-lt"/>
              <a:ea typeface="+mn-ea"/>
              <a:cs typeface="+mn-cs"/>
            </a:endParaRPr>
          </a:p>
          <a:p>
            <a:pPr algn="ctr"/>
            <a:r>
              <a:rPr lang="en-US" sz="1400" kern="1200" dirty="0">
                <a:solidFill>
                  <a:srgbClr val="080808"/>
                </a:solidFill>
                <a:latin typeface="+mn-lt"/>
                <a:ea typeface="+mn-ea"/>
                <a:cs typeface="+mn-cs"/>
              </a:rPr>
              <a:t>- Produce the things you want to have voice in and share them with the group</a:t>
            </a:r>
            <a:r>
              <a:rPr lang="en-US" sz="1400" b="1" kern="1200" dirty="0">
                <a:solidFill>
                  <a:srgbClr val="080808"/>
                </a:solidFill>
                <a:latin typeface="+mn-lt"/>
                <a:ea typeface="+mn-ea"/>
                <a:cs typeface="+mn-cs"/>
              </a:rPr>
              <a:t>. </a:t>
            </a:r>
          </a:p>
        </p:txBody>
      </p:sp>
      <p:sp>
        <p:nvSpPr>
          <p:cNvPr id="26" name="Freeform: Shape 25">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Rectangle 27">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Title 1">
            <a:extLst>
              <a:ext uri="{FF2B5EF4-FFF2-40B4-BE49-F238E27FC236}">
                <a16:creationId xmlns:a16="http://schemas.microsoft.com/office/drawing/2014/main" id="{072AD4ED-64FE-4AD3-BBE8-6D5E13576451}"/>
              </a:ext>
            </a:extLst>
          </p:cNvPr>
          <p:cNvSpPr txBox="1">
            <a:spLocks/>
          </p:cNvSpPr>
          <p:nvPr/>
        </p:nvSpPr>
        <p:spPr>
          <a:xfrm>
            <a:off x="3378047" y="2198121"/>
            <a:ext cx="5782716" cy="2150719"/>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en-US" sz="3600" dirty="0">
                <a:solidFill>
                  <a:srgbClr val="080808"/>
                </a:solidFill>
              </a:rPr>
              <a:t>Would you want a voice in your district? If so, how would you make your voice heard?</a:t>
            </a:r>
          </a:p>
        </p:txBody>
      </p:sp>
      <p:pic>
        <p:nvPicPr>
          <p:cNvPr id="19" name="Picture 18" descr="Logo&#10;&#10;Description automatically generated">
            <a:extLst>
              <a:ext uri="{FF2B5EF4-FFF2-40B4-BE49-F238E27FC236}">
                <a16:creationId xmlns:a16="http://schemas.microsoft.com/office/drawing/2014/main" id="{3CF49D74-7275-48D7-9701-9FAEC1C9D4D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4293289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480648-BC50-4C68-B7E1-663FAA05E5FB}"/>
              </a:ext>
            </a:extLst>
          </p:cNvPr>
          <p:cNvSpPr>
            <a:spLocks noGrp="1"/>
          </p:cNvSpPr>
          <p:nvPr>
            <p:ph type="title"/>
          </p:nvPr>
        </p:nvSpPr>
        <p:spPr>
          <a:xfrm>
            <a:off x="6513788" y="365125"/>
            <a:ext cx="4840010" cy="1807305"/>
          </a:xfrm>
        </p:spPr>
        <p:txBody>
          <a:bodyPr vert="horz" lIns="91440" tIns="45720" rIns="91440" bIns="45720" rtlCol="0" anchor="ctr">
            <a:normAutofit/>
          </a:bodyPr>
          <a:lstStyle/>
          <a:p>
            <a:r>
              <a:rPr lang="en-US" sz="4100"/>
              <a:t>What Has Previously Prevented Collective Bargaining in Virginia?</a:t>
            </a:r>
          </a:p>
        </p:txBody>
      </p:sp>
      <p:pic>
        <p:nvPicPr>
          <p:cNvPr id="6" name="Content Placeholder 5" descr="A red circle with black text&#10;&#10;Description automatically generated with medium confidence">
            <a:extLst>
              <a:ext uri="{FF2B5EF4-FFF2-40B4-BE49-F238E27FC236}">
                <a16:creationId xmlns:a16="http://schemas.microsoft.com/office/drawing/2014/main" id="{A990149A-95FC-45BA-AEC3-6A5CA22AA3C6}"/>
              </a:ext>
            </a:extLst>
          </p:cNvPr>
          <p:cNvPicPr>
            <a:picLocks noGrp="1" noChangeAspect="1"/>
          </p:cNvPicPr>
          <p:nvPr>
            <p:ph sz="half" idx="1"/>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6280" r="6985"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4" name="Content Placeholder 3">
            <a:extLst>
              <a:ext uri="{FF2B5EF4-FFF2-40B4-BE49-F238E27FC236}">
                <a16:creationId xmlns:a16="http://schemas.microsoft.com/office/drawing/2014/main" id="{0E1512E4-AA42-4CB8-B423-C74AE9D1F3E2}"/>
              </a:ext>
            </a:extLst>
          </p:cNvPr>
          <p:cNvSpPr>
            <a:spLocks noGrp="1"/>
          </p:cNvSpPr>
          <p:nvPr>
            <p:ph sz="half" idx="2"/>
          </p:nvPr>
        </p:nvSpPr>
        <p:spPr>
          <a:xfrm>
            <a:off x="6513788" y="2333297"/>
            <a:ext cx="4840010" cy="3843666"/>
          </a:xfrm>
        </p:spPr>
        <p:txBody>
          <a:bodyPr vert="horz" lIns="91440" tIns="45720" rIns="91440" bIns="45720" rtlCol="0">
            <a:normAutofit/>
          </a:bodyPr>
          <a:lstStyle/>
          <a:p>
            <a:pPr marL="0"/>
            <a:r>
              <a:rPr lang="en-US" sz="2000"/>
              <a:t>1977 decision by Virginia Supreme Court in Commonwealth v. Arlington County Board (217 VA 558, 1977) held that the State had not given local government or school boards authority to engage in collective bargaining.</a:t>
            </a:r>
          </a:p>
        </p:txBody>
      </p:sp>
      <p:sp>
        <p:nvSpPr>
          <p:cNvPr id="3" name="TextBox 2">
            <a:extLst>
              <a:ext uri="{FF2B5EF4-FFF2-40B4-BE49-F238E27FC236}">
                <a16:creationId xmlns:a16="http://schemas.microsoft.com/office/drawing/2014/main" id="{1867AB19-11C0-427D-A2CF-38196A6B6C5B}"/>
              </a:ext>
            </a:extLst>
          </p:cNvPr>
          <p:cNvSpPr txBox="1"/>
          <p:nvPr/>
        </p:nvSpPr>
        <p:spPr>
          <a:xfrm>
            <a:off x="10005184" y="6657945"/>
            <a:ext cx="2186816"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4" tooltip="https://hellasfrappe.blogspot.com/2013/06/millions-of-computers-blocked-from.html">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3.0/">
                  <a:extLst>
                    <a:ext uri="{A12FA001-AC4F-418D-AE19-62706E023703}">
                      <ahyp:hlinkClr xmlns:ahyp="http://schemas.microsoft.com/office/drawing/2018/hyperlinkcolor" val="tx"/>
                    </a:ext>
                  </a:extLst>
                </a:hlinkClick>
              </a:rPr>
              <a:t>CC BY</a:t>
            </a:r>
            <a:endParaRPr lang="en-US" sz="700">
              <a:solidFill>
                <a:srgbClr val="FFFFFF"/>
              </a:solidFill>
            </a:endParaRPr>
          </a:p>
        </p:txBody>
      </p:sp>
    </p:spTree>
    <p:extLst>
      <p:ext uri="{BB962C8B-B14F-4D97-AF65-F5344CB8AC3E}">
        <p14:creationId xmlns:p14="http://schemas.microsoft.com/office/powerpoint/2010/main" val="1223959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83FAC-4503-4F6B-A27A-0644BCE182E5}"/>
              </a:ext>
            </a:extLst>
          </p:cNvPr>
          <p:cNvSpPr>
            <a:spLocks noGrp="1"/>
          </p:cNvSpPr>
          <p:nvPr>
            <p:ph type="title"/>
          </p:nvPr>
        </p:nvSpPr>
        <p:spPr>
          <a:xfrm>
            <a:off x="7859485" y="634946"/>
            <a:ext cx="3690257" cy="1450757"/>
          </a:xfrm>
        </p:spPr>
        <p:txBody>
          <a:bodyPr vert="horz" lIns="91440" tIns="45720" rIns="91440" bIns="45720" rtlCol="0" anchor="b">
            <a:normAutofit/>
          </a:bodyPr>
          <a:lstStyle/>
          <a:p>
            <a:r>
              <a:rPr lang="en-US" kern="1200" spc="-50" baseline="0" dirty="0">
                <a:solidFill>
                  <a:schemeClr val="tx1">
                    <a:lumMod val="75000"/>
                    <a:lumOff val="25000"/>
                  </a:schemeClr>
                </a:solidFill>
                <a:latin typeface="+mj-lt"/>
                <a:ea typeface="+mj-ea"/>
                <a:cs typeface="+mj-cs"/>
              </a:rPr>
              <a:t>It’s A New Day!</a:t>
            </a:r>
          </a:p>
        </p:txBody>
      </p:sp>
      <p:pic>
        <p:nvPicPr>
          <p:cNvPr id="6" name="Content Placeholder 5">
            <a:extLst>
              <a:ext uri="{FF2B5EF4-FFF2-40B4-BE49-F238E27FC236}">
                <a16:creationId xmlns:a16="http://schemas.microsoft.com/office/drawing/2014/main" id="{897CB275-B034-42BE-8AD4-6A52541E3B0B}"/>
              </a:ext>
            </a:extLst>
          </p:cNvPr>
          <p:cNvPicPr>
            <a:picLocks noGrp="1" noChangeAspect="1"/>
          </p:cNvPicPr>
          <p:nvPr>
            <p:ph sz="half" idx="1"/>
          </p:nvPr>
        </p:nvPicPr>
        <p:blipFill rotWithShape="1">
          <a:blip r:embed="rId2"/>
          <a:srcRect r="2611" b="1"/>
          <a:stretch/>
        </p:blipFill>
        <p:spPr>
          <a:xfrm>
            <a:off x="633999" y="640081"/>
            <a:ext cx="6909801" cy="5314406"/>
          </a:xfrm>
          <a:prstGeom prst="rect">
            <a:avLst/>
          </a:prstGeom>
          <a:noFill/>
        </p:spPr>
      </p:pic>
      <p:sp>
        <p:nvSpPr>
          <p:cNvPr id="13" name="Content Placeholder 3">
            <a:extLst>
              <a:ext uri="{FF2B5EF4-FFF2-40B4-BE49-F238E27FC236}">
                <a16:creationId xmlns:a16="http://schemas.microsoft.com/office/drawing/2014/main" id="{D700E5D8-93DE-41CB-9404-BA5856BE2FD0}"/>
              </a:ext>
            </a:extLst>
          </p:cNvPr>
          <p:cNvSpPr>
            <a:spLocks noGrp="1"/>
          </p:cNvSpPr>
          <p:nvPr>
            <p:ph sz="half" idx="2"/>
          </p:nvPr>
        </p:nvSpPr>
        <p:spPr>
          <a:xfrm>
            <a:off x="7859485" y="2198913"/>
            <a:ext cx="3690257" cy="3755565"/>
          </a:xfrm>
        </p:spPr>
        <p:txBody>
          <a:bodyPr vert="horz" lIns="0" tIns="45720" rIns="0" bIns="45720" rtlCol="0">
            <a:normAutofit/>
          </a:bodyPr>
          <a:lstStyle/>
          <a:p>
            <a:pPr marL="0" indent="0">
              <a:buFont typeface="Calibri" panose="020F0502020204030204" pitchFamily="34" charset="0"/>
              <a:buNone/>
            </a:pPr>
            <a:r>
              <a:rPr lang="en-US" sz="2800" dirty="0"/>
              <a:t>Chapter 1276 of the 2020 Acts of Assembly </a:t>
            </a:r>
            <a:r>
              <a:rPr lang="en-US" sz="2800" b="1" dirty="0"/>
              <a:t>permits</a:t>
            </a:r>
            <a:r>
              <a:rPr lang="en-US" sz="2800" dirty="0"/>
              <a:t> </a:t>
            </a:r>
            <a:r>
              <a:rPr lang="en-US" sz="2800" b="1" dirty="0"/>
              <a:t>but does not require local school boards </a:t>
            </a:r>
            <a:r>
              <a:rPr lang="en-US" sz="2800" dirty="0"/>
              <a:t>to extend recognition to and bargain collectively with local association/union representing employees</a:t>
            </a:r>
          </a:p>
        </p:txBody>
      </p:sp>
      <p:pic>
        <p:nvPicPr>
          <p:cNvPr id="5" name="Picture 4" descr="Logo&#10;&#10;Description automatically generated">
            <a:extLst>
              <a:ext uri="{FF2B5EF4-FFF2-40B4-BE49-F238E27FC236}">
                <a16:creationId xmlns:a16="http://schemas.microsoft.com/office/drawing/2014/main" id="{72667C53-A638-4F8B-9DED-398191B8C8E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1420122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77EF243-D8A2-4726-BAAB-921A59CC1CCA}"/>
              </a:ext>
            </a:extLst>
          </p:cNvPr>
          <p:cNvSpPr>
            <a:spLocks noGrp="1"/>
          </p:cNvSpPr>
          <p:nvPr>
            <p:ph type="title"/>
          </p:nvPr>
        </p:nvSpPr>
        <p:spPr>
          <a:xfrm>
            <a:off x="4267816" y="397788"/>
            <a:ext cx="3895282" cy="1135737"/>
          </a:xfrm>
        </p:spPr>
        <p:txBody>
          <a:bodyPr>
            <a:normAutofit/>
          </a:bodyPr>
          <a:lstStyle/>
          <a:p>
            <a:r>
              <a:rPr lang="en-US" sz="3600" dirty="0"/>
              <a:t>What the Law says	</a:t>
            </a:r>
          </a:p>
        </p:txBody>
      </p:sp>
      <p:graphicFrame>
        <p:nvGraphicFramePr>
          <p:cNvPr id="7" name="Content Placeholder 4">
            <a:extLst>
              <a:ext uri="{FF2B5EF4-FFF2-40B4-BE49-F238E27FC236}">
                <a16:creationId xmlns:a16="http://schemas.microsoft.com/office/drawing/2014/main" id="{13D63147-F377-4C01-82A9-5E317FE5A131}"/>
              </a:ext>
            </a:extLst>
          </p:cNvPr>
          <p:cNvGraphicFramePr>
            <a:graphicFrameLocks noGrp="1"/>
          </p:cNvGraphicFramePr>
          <p:nvPr>
            <p:ph idx="1"/>
          </p:nvPr>
        </p:nvGraphicFramePr>
        <p:xfrm>
          <a:off x="838200" y="1533525"/>
          <a:ext cx="10515600" cy="46434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Logo&#10;&#10;Description automatically generated">
            <a:extLst>
              <a:ext uri="{FF2B5EF4-FFF2-40B4-BE49-F238E27FC236}">
                <a16:creationId xmlns:a16="http://schemas.microsoft.com/office/drawing/2014/main" id="{BCBB76E0-6A19-4DB3-B228-1FF19901B0A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35432104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F6484-89AE-40F2-99AE-4EC134414B8C}"/>
              </a:ext>
            </a:extLst>
          </p:cNvPr>
          <p:cNvSpPr>
            <a:spLocks noGrp="1"/>
          </p:cNvSpPr>
          <p:nvPr>
            <p:ph type="title"/>
          </p:nvPr>
        </p:nvSpPr>
        <p:spPr>
          <a:xfrm>
            <a:off x="1759287" y="798881"/>
            <a:ext cx="8673427" cy="1048945"/>
          </a:xfrm>
        </p:spPr>
        <p:txBody>
          <a:bodyPr>
            <a:normAutofit/>
          </a:bodyPr>
          <a:lstStyle/>
          <a:p>
            <a:pPr algn="ctr"/>
            <a:r>
              <a:rPr lang="en-US" sz="4000"/>
              <a:t>What the law does not do? </a:t>
            </a:r>
          </a:p>
        </p:txBody>
      </p:sp>
      <p:graphicFrame>
        <p:nvGraphicFramePr>
          <p:cNvPr id="5" name="Content Placeholder 2">
            <a:extLst>
              <a:ext uri="{FF2B5EF4-FFF2-40B4-BE49-F238E27FC236}">
                <a16:creationId xmlns:a16="http://schemas.microsoft.com/office/drawing/2014/main" id="{EFCB6998-63A0-4330-8795-B0D21F466E92}"/>
              </a:ext>
            </a:extLst>
          </p:cNvPr>
          <p:cNvGraphicFramePr>
            <a:graphicFrameLocks noGrp="1"/>
          </p:cNvGraphicFramePr>
          <p:nvPr>
            <p:ph idx="1"/>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Logo&#10;&#10;Description automatically generated">
            <a:extLst>
              <a:ext uri="{FF2B5EF4-FFF2-40B4-BE49-F238E27FC236}">
                <a16:creationId xmlns:a16="http://schemas.microsoft.com/office/drawing/2014/main" id="{EE5CEA01-CEC8-4716-9D62-0F71CD84C80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1941084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4AF211BB-2872-4239-B432-F4135D0092EE}"/>
              </a:ext>
            </a:extLst>
          </p:cNvPr>
          <p:cNvSpPr>
            <a:spLocks noGrp="1"/>
          </p:cNvSpPr>
          <p:nvPr>
            <p:ph type="title"/>
          </p:nvPr>
        </p:nvSpPr>
        <p:spPr>
          <a:xfrm>
            <a:off x="6411685" y="634946"/>
            <a:ext cx="5127171" cy="1450757"/>
          </a:xfrm>
        </p:spPr>
        <p:txBody>
          <a:bodyPr vert="horz" lIns="91440" tIns="45720" rIns="91440" bIns="45720" rtlCol="0" anchor="b">
            <a:normAutofit/>
          </a:bodyPr>
          <a:lstStyle/>
          <a:p>
            <a:r>
              <a:rPr lang="en-US" dirty="0"/>
              <a:t>What About Right to Work?</a:t>
            </a:r>
          </a:p>
        </p:txBody>
      </p:sp>
      <p:pic>
        <p:nvPicPr>
          <p:cNvPr id="18" name="Content Placeholder 17">
            <a:extLst>
              <a:ext uri="{FF2B5EF4-FFF2-40B4-BE49-F238E27FC236}">
                <a16:creationId xmlns:a16="http://schemas.microsoft.com/office/drawing/2014/main" id="{35200E2C-E8CB-43F9-B826-CC0BD1F59C4C}"/>
              </a:ext>
            </a:extLst>
          </p:cNvPr>
          <p:cNvPicPr>
            <a:picLocks noGrp="1" noChangeAspect="1"/>
          </p:cNvPicPr>
          <p:nvPr>
            <p:ph sz="half" idx="1"/>
          </p:nvPr>
        </p:nvPicPr>
        <p:blipFill>
          <a:blip r:embed="rId3"/>
          <a:stretch>
            <a:fillRect/>
          </a:stretch>
        </p:blipFill>
        <p:spPr>
          <a:xfrm>
            <a:off x="745132" y="645106"/>
            <a:ext cx="5247747" cy="5247747"/>
          </a:xfrm>
          <a:prstGeom prst="rect">
            <a:avLst/>
          </a:prstGeom>
          <a:noFill/>
        </p:spPr>
      </p:pic>
      <p:sp>
        <p:nvSpPr>
          <p:cNvPr id="12" name="Title 1">
            <a:extLst>
              <a:ext uri="{FF2B5EF4-FFF2-40B4-BE49-F238E27FC236}">
                <a16:creationId xmlns:a16="http://schemas.microsoft.com/office/drawing/2014/main" id="{B0BA8B2A-44EC-437F-B63D-C98888A64FD6}"/>
              </a:ext>
            </a:extLst>
          </p:cNvPr>
          <p:cNvSpPr txBox="1">
            <a:spLocks/>
          </p:cNvSpPr>
          <p:nvPr/>
        </p:nvSpPr>
        <p:spPr>
          <a:xfrm>
            <a:off x="6411685" y="3137158"/>
            <a:ext cx="5127171" cy="14507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Doesn’t stop our unity and power. </a:t>
            </a:r>
          </a:p>
        </p:txBody>
      </p:sp>
      <p:pic>
        <p:nvPicPr>
          <p:cNvPr id="5" name="Picture 4" descr="Logo&#10;&#10;Description automatically generated">
            <a:extLst>
              <a:ext uri="{FF2B5EF4-FFF2-40B4-BE49-F238E27FC236}">
                <a16:creationId xmlns:a16="http://schemas.microsoft.com/office/drawing/2014/main" id="{034649BF-E2E8-4923-9E45-1A6A674335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28401437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1D5F1-8417-44E0-B297-C3F7BCD3A98E}"/>
              </a:ext>
            </a:extLst>
          </p:cNvPr>
          <p:cNvSpPr>
            <a:spLocks noGrp="1"/>
          </p:cNvSpPr>
          <p:nvPr>
            <p:ph type="title"/>
          </p:nvPr>
        </p:nvSpPr>
        <p:spPr>
          <a:xfrm>
            <a:off x="6411685" y="634946"/>
            <a:ext cx="5127171" cy="1450757"/>
          </a:xfrm>
        </p:spPr>
        <p:txBody>
          <a:bodyPr vert="horz" lIns="91440" tIns="45720" rIns="91440" bIns="45720" rtlCol="0" anchor="b">
            <a:normAutofit/>
          </a:bodyPr>
          <a:lstStyle/>
          <a:p>
            <a:r>
              <a:rPr lang="en-US" dirty="0"/>
              <a:t>At the Local Level:</a:t>
            </a:r>
          </a:p>
        </p:txBody>
      </p:sp>
      <p:pic>
        <p:nvPicPr>
          <p:cNvPr id="6" name="Content Placeholder 5" descr="A picture containing text, clipart&#10;&#10;Description automatically generated">
            <a:extLst>
              <a:ext uri="{FF2B5EF4-FFF2-40B4-BE49-F238E27FC236}">
                <a16:creationId xmlns:a16="http://schemas.microsoft.com/office/drawing/2014/main" id="{C347F912-9C7C-444C-803B-C9A1E130413F}"/>
              </a:ext>
            </a:extLst>
          </p:cNvPr>
          <p:cNvPicPr>
            <a:picLocks noGrp="1" noChangeAspect="1"/>
          </p:cNvPicPr>
          <p:nvPr>
            <p:ph sz="half" idx="1"/>
          </p:nvPr>
        </p:nvPicPr>
        <p:blipFill>
          <a:blip r:embed="rId3"/>
          <a:stretch>
            <a:fillRect/>
          </a:stretch>
        </p:blipFill>
        <p:spPr>
          <a:xfrm>
            <a:off x="643193" y="1455075"/>
            <a:ext cx="4748808" cy="3160115"/>
          </a:xfrm>
          <a:prstGeom prst="rect">
            <a:avLst/>
          </a:prstGeom>
          <a:noFill/>
        </p:spPr>
      </p:pic>
      <p:sp>
        <p:nvSpPr>
          <p:cNvPr id="5" name="Content Placeholder 2">
            <a:extLst>
              <a:ext uri="{FF2B5EF4-FFF2-40B4-BE49-F238E27FC236}">
                <a16:creationId xmlns:a16="http://schemas.microsoft.com/office/drawing/2014/main" id="{83941AED-D799-4848-A6EB-CAEE7571908C}"/>
              </a:ext>
            </a:extLst>
          </p:cNvPr>
          <p:cNvSpPr txBox="1">
            <a:spLocks/>
          </p:cNvSpPr>
          <p:nvPr/>
        </p:nvSpPr>
        <p:spPr>
          <a:xfrm>
            <a:off x="6505894" y="2153986"/>
            <a:ext cx="4748808" cy="2870391"/>
          </a:xfrm>
          <a:prstGeom prst="rect">
            <a:avLst/>
          </a:prstGeom>
        </p:spPr>
        <p:txBody>
          <a:bodyPr vert="horz" lIns="0" tIns="45720" rIns="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Calibri" panose="020F0502020204030204" pitchFamily="34" charset="0"/>
              <a:buNone/>
            </a:pPr>
            <a:r>
              <a:rPr lang="en-US" dirty="0"/>
              <a:t>To bargain collectively a VEA local association must win a school board resolution in favor of bargaining &amp; board recognition as the exclusive representative of school employees. There are many ways this can happen.</a:t>
            </a:r>
          </a:p>
          <a:p>
            <a:endParaRPr lang="en-US" dirty="0"/>
          </a:p>
        </p:txBody>
      </p:sp>
      <p:pic>
        <p:nvPicPr>
          <p:cNvPr id="8" name="Picture 7" descr="Logo&#10;&#10;Description automatically generated">
            <a:extLst>
              <a:ext uri="{FF2B5EF4-FFF2-40B4-BE49-F238E27FC236}">
                <a16:creationId xmlns:a16="http://schemas.microsoft.com/office/drawing/2014/main" id="{B40164B8-643A-491F-A3B0-1960843EAC8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22861581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4A7A522-423D-4053-90C4-1B174A38C0C7}"/>
              </a:ext>
            </a:extLst>
          </p:cNvPr>
          <p:cNvSpPr>
            <a:spLocks noGrp="1"/>
          </p:cNvSpPr>
          <p:nvPr>
            <p:ph type="title"/>
          </p:nvPr>
        </p:nvSpPr>
        <p:spPr>
          <a:xfrm>
            <a:off x="7859485" y="634946"/>
            <a:ext cx="3690257" cy="1450757"/>
          </a:xfrm>
        </p:spPr>
        <p:txBody>
          <a:bodyPr vert="horz" lIns="91440" tIns="45720" rIns="91440" bIns="45720" rtlCol="0" anchor="b">
            <a:normAutofit fontScale="90000"/>
          </a:bodyPr>
          <a:lstStyle/>
          <a:p>
            <a:r>
              <a:rPr lang="en-US" sz="3400" kern="1200" spc="-50" baseline="0" dirty="0">
                <a:solidFill>
                  <a:schemeClr val="tx1">
                    <a:lumMod val="75000"/>
                    <a:lumOff val="25000"/>
                  </a:schemeClr>
                </a:solidFill>
                <a:latin typeface="+mj-lt"/>
                <a:ea typeface="+mj-ea"/>
                <a:cs typeface="+mj-cs"/>
              </a:rPr>
              <a:t>Our Union Can Influence Recognition</a:t>
            </a:r>
          </a:p>
        </p:txBody>
      </p:sp>
      <p:pic>
        <p:nvPicPr>
          <p:cNvPr id="10" name="Content Placeholder 9" descr="A picture containing text, black&#10;&#10;Description automatically generated">
            <a:extLst>
              <a:ext uri="{FF2B5EF4-FFF2-40B4-BE49-F238E27FC236}">
                <a16:creationId xmlns:a16="http://schemas.microsoft.com/office/drawing/2014/main" id="{B9BCC9A4-BB10-4B15-91E9-ACB764DF27B3}"/>
              </a:ext>
            </a:extLst>
          </p:cNvPr>
          <p:cNvPicPr>
            <a:picLocks noGrp="1" noChangeAspect="1"/>
          </p:cNvPicPr>
          <p:nvPr>
            <p:ph sz="half" idx="1"/>
          </p:nvPr>
        </p:nvPicPr>
        <p:blipFill rotWithShape="1">
          <a:blip r:embed="rId3"/>
          <a:srcRect r="8012" b="1"/>
          <a:stretch/>
        </p:blipFill>
        <p:spPr>
          <a:xfrm>
            <a:off x="633999" y="640081"/>
            <a:ext cx="6909801" cy="5314406"/>
          </a:xfrm>
          <a:prstGeom prst="rect">
            <a:avLst/>
          </a:prstGeom>
          <a:noFill/>
        </p:spPr>
      </p:pic>
      <p:sp>
        <p:nvSpPr>
          <p:cNvPr id="7" name="Content Placeholder 6">
            <a:extLst>
              <a:ext uri="{FF2B5EF4-FFF2-40B4-BE49-F238E27FC236}">
                <a16:creationId xmlns:a16="http://schemas.microsoft.com/office/drawing/2014/main" id="{E4AC9B70-B8F2-4E7E-97E2-F02927471524}"/>
              </a:ext>
            </a:extLst>
          </p:cNvPr>
          <p:cNvSpPr>
            <a:spLocks noGrp="1"/>
          </p:cNvSpPr>
          <p:nvPr>
            <p:ph sz="half" idx="2"/>
          </p:nvPr>
        </p:nvSpPr>
        <p:spPr>
          <a:xfrm>
            <a:off x="7859485" y="2198913"/>
            <a:ext cx="3690257" cy="3755565"/>
          </a:xfrm>
        </p:spPr>
        <p:txBody>
          <a:bodyPr vert="horz" lIns="0" tIns="45720" rIns="0" bIns="45720" rtlCol="0">
            <a:normAutofit/>
          </a:bodyPr>
          <a:lstStyle/>
          <a:p>
            <a:pPr marL="0" indent="0">
              <a:buFont typeface="Calibri" panose="020F0502020204030204" pitchFamily="34" charset="0"/>
              <a:buNone/>
            </a:pPr>
            <a:r>
              <a:rPr lang="en-US" sz="2400" dirty="0"/>
              <a:t>Recognition requires the school board to:</a:t>
            </a:r>
          </a:p>
          <a:p>
            <a:r>
              <a:rPr lang="en-US" sz="2400" dirty="0"/>
              <a:t>Specify appropriate unit of school employees for collective bargaining and </a:t>
            </a:r>
          </a:p>
          <a:p>
            <a:endParaRPr lang="en-US" sz="2400" dirty="0"/>
          </a:p>
          <a:p>
            <a:r>
              <a:rPr lang="en-US" sz="2400" dirty="0"/>
              <a:t>Establish procedures for certification of exclusive representatives. </a:t>
            </a:r>
          </a:p>
          <a:p>
            <a:endParaRPr lang="en-US" dirty="0"/>
          </a:p>
        </p:txBody>
      </p:sp>
    </p:spTree>
    <p:extLst>
      <p:ext uri="{BB962C8B-B14F-4D97-AF65-F5344CB8AC3E}">
        <p14:creationId xmlns:p14="http://schemas.microsoft.com/office/powerpoint/2010/main" val="38832982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E4490D0-3672-446A-AC12-B4830333BD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39CB82C2-DF65-4EC1-8280-F201D50F5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a:extLst>
              <a:ext uri="{FF2B5EF4-FFF2-40B4-BE49-F238E27FC236}">
                <a16:creationId xmlns:a16="http://schemas.microsoft.com/office/drawing/2014/main" id="{7E1D4427-852B-4B37-8E76-0E9F1810BA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5A1B47C8-47A0-4A88-8830-6DEA3B5DE3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a:p>
        </p:txBody>
      </p:sp>
      <p:pic>
        <p:nvPicPr>
          <p:cNvPr id="7" name="Graphic 6" descr="Help">
            <a:extLst>
              <a:ext uri="{FF2B5EF4-FFF2-40B4-BE49-F238E27FC236}">
                <a16:creationId xmlns:a16="http://schemas.microsoft.com/office/drawing/2014/main" id="{A2C1ABCC-B42D-4335-A0B9-93533083E00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82912" y="640080"/>
            <a:ext cx="5577840" cy="5577840"/>
          </a:xfrm>
          <a:prstGeom prst="rect">
            <a:avLst/>
          </a:prstGeom>
        </p:spPr>
      </p:pic>
      <p:sp>
        <p:nvSpPr>
          <p:cNvPr id="18" name="Rectangle 17">
            <a:extLst>
              <a:ext uri="{FF2B5EF4-FFF2-40B4-BE49-F238E27FC236}">
                <a16:creationId xmlns:a16="http://schemas.microsoft.com/office/drawing/2014/main" id="{984BBFDD-E720-4805-A9C8-129FBBF6DD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7613486" y="0"/>
            <a:ext cx="458473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29BCB37-F846-4AA6-B6E0-D04A59CB9FDA}"/>
              </a:ext>
            </a:extLst>
          </p:cNvPr>
          <p:cNvSpPr>
            <a:spLocks noGrp="1"/>
          </p:cNvSpPr>
          <p:nvPr>
            <p:ph type="title"/>
          </p:nvPr>
        </p:nvSpPr>
        <p:spPr>
          <a:xfrm>
            <a:off x="8096885" y="640080"/>
            <a:ext cx="3659246" cy="2926080"/>
          </a:xfrm>
        </p:spPr>
        <p:txBody>
          <a:bodyPr vert="horz" lIns="91440" tIns="45720" rIns="91440" bIns="45720" rtlCol="0" anchor="b">
            <a:normAutofit/>
          </a:bodyPr>
          <a:lstStyle/>
          <a:p>
            <a:r>
              <a:rPr lang="en-US" sz="4400">
                <a:solidFill>
                  <a:srgbClr val="FFFFFF"/>
                </a:solidFill>
              </a:rPr>
              <a:t>Questions</a:t>
            </a:r>
          </a:p>
        </p:txBody>
      </p:sp>
      <p:sp>
        <p:nvSpPr>
          <p:cNvPr id="20" name="Rectangle 19">
            <a:extLst>
              <a:ext uri="{FF2B5EF4-FFF2-40B4-BE49-F238E27FC236}">
                <a16:creationId xmlns:a16="http://schemas.microsoft.com/office/drawing/2014/main" id="{5AC4BE46-4A77-42FE-9D15-065CDB2F8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06"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descr="Logo&#10;&#10;Description automatically generated">
            <a:extLst>
              <a:ext uri="{FF2B5EF4-FFF2-40B4-BE49-F238E27FC236}">
                <a16:creationId xmlns:a16="http://schemas.microsoft.com/office/drawing/2014/main" id="{513AD7A8-6A92-401C-BE46-40822EEF08C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2336260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Text&#10;&#10;Description automatically generated">
            <a:extLst>
              <a:ext uri="{FF2B5EF4-FFF2-40B4-BE49-F238E27FC236}">
                <a16:creationId xmlns:a16="http://schemas.microsoft.com/office/drawing/2014/main" id="{82AC51C3-8709-4C89-8B3E-DA80BEBE3738}"/>
              </a:ext>
            </a:extLst>
          </p:cNvPr>
          <p:cNvPicPr>
            <a:picLocks noChangeAspect="1"/>
          </p:cNvPicPr>
          <p:nvPr/>
        </p:nvPicPr>
        <p:blipFill rotWithShape="1">
          <a:blip r:embed="rId3">
            <a:alphaModFix amt="40000"/>
            <a:extLst>
              <a:ext uri="{28A0092B-C50C-407E-A947-70E740481C1C}">
                <a14:useLocalDpi xmlns:a14="http://schemas.microsoft.com/office/drawing/2010/main" val="0"/>
              </a:ext>
            </a:extLst>
          </a:blip>
          <a:srcRect l="5055" r="6056"/>
          <a:stretch/>
        </p:blipFill>
        <p:spPr>
          <a:xfrm>
            <a:off x="20" y="-20967"/>
            <a:ext cx="12191980" cy="6857999"/>
          </a:xfrm>
          <a:prstGeom prst="rect">
            <a:avLst/>
          </a:prstGeom>
        </p:spPr>
      </p:pic>
      <p:sp>
        <p:nvSpPr>
          <p:cNvPr id="2" name="Title 1">
            <a:extLst>
              <a:ext uri="{FF2B5EF4-FFF2-40B4-BE49-F238E27FC236}">
                <a16:creationId xmlns:a16="http://schemas.microsoft.com/office/drawing/2014/main" id="{9C745134-9749-4ED9-ACD6-B469E0CFE54C}"/>
              </a:ext>
            </a:extLst>
          </p:cNvPr>
          <p:cNvSpPr>
            <a:spLocks noGrp="1"/>
          </p:cNvSpPr>
          <p:nvPr>
            <p:ph type="ctrTitle"/>
          </p:nvPr>
        </p:nvSpPr>
        <p:spPr>
          <a:xfrm>
            <a:off x="1107440" y="41927"/>
            <a:ext cx="10261600" cy="2244071"/>
          </a:xfrm>
        </p:spPr>
        <p:txBody>
          <a:bodyPr>
            <a:normAutofit/>
          </a:bodyPr>
          <a:lstStyle/>
          <a:p>
            <a:pPr algn="l"/>
            <a:r>
              <a:rPr lang="en-US" sz="11500" dirty="0">
                <a:ln w="22225">
                  <a:solidFill>
                    <a:schemeClr val="tx1"/>
                  </a:solidFill>
                  <a:miter lim="800000"/>
                </a:ln>
                <a:noFill/>
              </a:rPr>
              <a:t>Building Power</a:t>
            </a:r>
          </a:p>
        </p:txBody>
      </p:sp>
      <p:sp>
        <p:nvSpPr>
          <p:cNvPr id="7" name="Subtitle 2">
            <a:extLst>
              <a:ext uri="{FF2B5EF4-FFF2-40B4-BE49-F238E27FC236}">
                <a16:creationId xmlns:a16="http://schemas.microsoft.com/office/drawing/2014/main" id="{1CF2090D-50DC-4A10-AC76-E32FB994F817}"/>
              </a:ext>
            </a:extLst>
          </p:cNvPr>
          <p:cNvSpPr>
            <a:spLocks noGrp="1"/>
          </p:cNvSpPr>
          <p:nvPr>
            <p:ph type="subTitle" idx="1"/>
          </p:nvPr>
        </p:nvSpPr>
        <p:spPr>
          <a:xfrm>
            <a:off x="1507375" y="4233802"/>
            <a:ext cx="9144000" cy="1655762"/>
          </a:xfrm>
        </p:spPr>
        <p:txBody>
          <a:bodyPr>
            <a:normAutofit fontScale="92500"/>
          </a:bodyPr>
          <a:lstStyle/>
          <a:p>
            <a:pPr algn="l"/>
            <a:r>
              <a:rPr lang="en-US" sz="3600" dirty="0"/>
              <a:t>“</a:t>
            </a:r>
            <a:r>
              <a:rPr lang="en-US" sz="3600" b="1" dirty="0"/>
              <a:t>Organizing</a:t>
            </a:r>
            <a:r>
              <a:rPr lang="en-US" sz="3600" dirty="0"/>
              <a:t> is turning the </a:t>
            </a:r>
            <a:r>
              <a:rPr lang="en-US" sz="3600" b="1" dirty="0"/>
              <a:t>Resources</a:t>
            </a:r>
            <a:r>
              <a:rPr lang="en-US" sz="3600" dirty="0"/>
              <a:t> we have into the </a:t>
            </a:r>
            <a:r>
              <a:rPr lang="en-US" sz="3600" b="1" dirty="0"/>
              <a:t>Power</a:t>
            </a:r>
            <a:r>
              <a:rPr lang="en-US" sz="3600" dirty="0"/>
              <a:t> we need to make change we want.”</a:t>
            </a:r>
          </a:p>
          <a:p>
            <a:pPr algn="l"/>
            <a:r>
              <a:rPr lang="en-US" sz="2200" dirty="0"/>
              <a:t>                                        				 Marshall Ganz</a:t>
            </a:r>
          </a:p>
        </p:txBody>
      </p:sp>
    </p:spTree>
    <p:extLst>
      <p:ext uri="{BB962C8B-B14F-4D97-AF65-F5344CB8AC3E}">
        <p14:creationId xmlns:p14="http://schemas.microsoft.com/office/powerpoint/2010/main" val="3184872538"/>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D897DE9-D17A-4C2B-BC3B-ABC39B4BE499}"/>
              </a:ext>
            </a:extLst>
          </p:cNvPr>
          <p:cNvSpPr>
            <a:spLocks noGrp="1"/>
          </p:cNvSpPr>
          <p:nvPr>
            <p:ph type="title"/>
          </p:nvPr>
        </p:nvSpPr>
        <p:spPr>
          <a:xfrm>
            <a:off x="6094105" y="802955"/>
            <a:ext cx="4977976" cy="1454051"/>
          </a:xfrm>
        </p:spPr>
        <p:txBody>
          <a:bodyPr>
            <a:normAutofit/>
          </a:bodyPr>
          <a:lstStyle/>
          <a:p>
            <a:r>
              <a:rPr lang="en-US">
                <a:solidFill>
                  <a:srgbClr val="000000"/>
                </a:solidFill>
              </a:rPr>
              <a:t>Power? </a:t>
            </a:r>
          </a:p>
        </p:txBody>
      </p:sp>
      <p:sp>
        <p:nvSpPr>
          <p:cNvPr id="14"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Cycle with People">
            <a:extLst>
              <a:ext uri="{FF2B5EF4-FFF2-40B4-BE49-F238E27FC236}">
                <a16:creationId xmlns:a16="http://schemas.microsoft.com/office/drawing/2014/main" id="{C45CE6F6-9687-4EF5-A123-DAE7A40F811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0254" y="1629089"/>
            <a:ext cx="3620021" cy="3620021"/>
          </a:xfrm>
          <a:prstGeom prst="rect">
            <a:avLst/>
          </a:prstGeom>
        </p:spPr>
      </p:pic>
      <p:sp>
        <p:nvSpPr>
          <p:cNvPr id="3" name="Content Placeholder 2">
            <a:extLst>
              <a:ext uri="{FF2B5EF4-FFF2-40B4-BE49-F238E27FC236}">
                <a16:creationId xmlns:a16="http://schemas.microsoft.com/office/drawing/2014/main" id="{E86668A9-81B9-4AC3-B692-91D42B57FB4D}"/>
              </a:ext>
            </a:extLst>
          </p:cNvPr>
          <p:cNvSpPr>
            <a:spLocks noGrp="1"/>
          </p:cNvSpPr>
          <p:nvPr>
            <p:ph idx="1"/>
          </p:nvPr>
        </p:nvSpPr>
        <p:spPr>
          <a:xfrm>
            <a:off x="6090574" y="2421682"/>
            <a:ext cx="4977578" cy="3639289"/>
          </a:xfrm>
        </p:spPr>
        <p:txBody>
          <a:bodyPr anchor="ctr">
            <a:normAutofit/>
          </a:bodyPr>
          <a:lstStyle/>
          <a:p>
            <a:pPr marL="0" indent="0">
              <a:buNone/>
            </a:pPr>
            <a:r>
              <a:rPr lang="en-US" sz="2000" b="1" dirty="0">
                <a:solidFill>
                  <a:srgbClr val="000000"/>
                </a:solidFill>
              </a:rPr>
              <a:t>Not POWER OVER </a:t>
            </a:r>
          </a:p>
          <a:p>
            <a:pPr marL="0" indent="0">
              <a:buNone/>
            </a:pPr>
            <a:endParaRPr lang="en-US" sz="2000" b="1" dirty="0">
              <a:solidFill>
                <a:srgbClr val="000000"/>
              </a:solidFill>
            </a:endParaRPr>
          </a:p>
          <a:p>
            <a:pPr marL="0" indent="0">
              <a:buNone/>
            </a:pPr>
            <a:r>
              <a:rPr lang="en-US" sz="2000" b="1" dirty="0">
                <a:solidFill>
                  <a:srgbClr val="000000"/>
                </a:solidFill>
              </a:rPr>
              <a:t>Power WITH </a:t>
            </a:r>
          </a:p>
          <a:p>
            <a:pPr marL="0" marR="0" indent="0">
              <a:spcBef>
                <a:spcPts val="0"/>
              </a:spcBef>
              <a:spcAft>
                <a:spcPts val="0"/>
              </a:spcAft>
              <a:buNone/>
            </a:pPr>
            <a:endParaRPr lang="en-US" sz="2000" dirty="0">
              <a:solidFill>
                <a:srgbClr val="000000"/>
              </a:solidFill>
            </a:endParaRPr>
          </a:p>
          <a:p>
            <a:pPr marL="0" marR="0" indent="0">
              <a:spcBef>
                <a:spcPts val="0"/>
              </a:spcBef>
              <a:spcAft>
                <a:spcPts val="0"/>
              </a:spcAft>
              <a:buNone/>
            </a:pPr>
            <a:r>
              <a:rPr lang="en-US" sz="2000" dirty="0">
                <a:solidFill>
                  <a:srgbClr val="000000"/>
                </a:solidFill>
                <a:effectLst/>
                <a:latin typeface="Calibri" panose="020F0502020204030204" pitchFamily="34" charset="0"/>
                <a:ea typeface="Times New Roman" panose="02020603050405020304" pitchFamily="18" charset="0"/>
              </a:rPr>
              <a:t>The ability of people coming together and influencing the workplace decision makers (boss/managers) to do things the workers want. (</a:t>
            </a:r>
            <a:r>
              <a:rPr lang="en-US" sz="2000" dirty="0">
                <a:solidFill>
                  <a:srgbClr val="000000"/>
                </a:solidFill>
                <a:latin typeface="Calibri" panose="020F0502020204030204" pitchFamily="34" charset="0"/>
                <a:ea typeface="Times New Roman" panose="02020603050405020304" pitchFamily="18" charset="0"/>
              </a:rPr>
              <a:t>Sometimes, preventing </a:t>
            </a:r>
            <a:r>
              <a:rPr lang="en-US" sz="2000" dirty="0">
                <a:solidFill>
                  <a:srgbClr val="000000"/>
                </a:solidFill>
                <a:effectLst/>
                <a:latin typeface="Calibri" panose="020F0502020204030204" pitchFamily="34" charset="0"/>
                <a:ea typeface="Times New Roman" panose="02020603050405020304" pitchFamily="18" charset="0"/>
              </a:rPr>
              <a:t>the boss from doing things the workers don't want). </a:t>
            </a:r>
          </a:p>
          <a:p>
            <a:pPr marL="0" marR="0" indent="0">
              <a:spcBef>
                <a:spcPts val="0"/>
              </a:spcBef>
              <a:spcAft>
                <a:spcPts val="0"/>
              </a:spcAft>
              <a:buNone/>
            </a:pPr>
            <a:endParaRPr lang="en-US" sz="2000" dirty="0">
              <a:solidFill>
                <a:srgbClr val="000000"/>
              </a:solidFill>
              <a:latin typeface="Calibri" panose="020F0502020204030204" pitchFamily="34" charset="0"/>
              <a:ea typeface="Times New Roman" panose="02020603050405020304" pitchFamily="18" charset="0"/>
            </a:endParaRPr>
          </a:p>
          <a:p>
            <a:pPr marL="0" marR="0" indent="0">
              <a:spcBef>
                <a:spcPts val="0"/>
              </a:spcBef>
              <a:spcAft>
                <a:spcPts val="0"/>
              </a:spcAft>
              <a:buNone/>
            </a:pPr>
            <a:endParaRPr lang="en-US" sz="2000" dirty="0">
              <a:solidFill>
                <a:srgbClr val="000000"/>
              </a:solidFill>
              <a:effectLst/>
              <a:latin typeface="Calibri" panose="020F0502020204030204" pitchFamily="34" charset="0"/>
              <a:ea typeface="Calibri" panose="020F0502020204030204" pitchFamily="34" charset="0"/>
            </a:endParaRPr>
          </a:p>
          <a:p>
            <a:pPr marL="0" indent="0">
              <a:buNone/>
            </a:pPr>
            <a:endParaRPr lang="en-US" sz="2000" dirty="0">
              <a:solidFill>
                <a:srgbClr val="000000"/>
              </a:solidFill>
            </a:endParaRPr>
          </a:p>
        </p:txBody>
      </p:sp>
      <p:pic>
        <p:nvPicPr>
          <p:cNvPr id="8" name="Picture 7" descr="Logo&#10;&#10;Description automatically generated">
            <a:extLst>
              <a:ext uri="{FF2B5EF4-FFF2-40B4-BE49-F238E27FC236}">
                <a16:creationId xmlns:a16="http://schemas.microsoft.com/office/drawing/2014/main" id="{98060100-2588-457E-996C-FF2E1B4725C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6424560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608344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50A959-5C72-4EC4-A10D-295EFB49B9AA}"/>
              </a:ext>
            </a:extLst>
          </p:cNvPr>
          <p:cNvSpPr>
            <a:spLocks noGrp="1"/>
          </p:cNvSpPr>
          <p:nvPr>
            <p:ph type="title"/>
          </p:nvPr>
        </p:nvSpPr>
        <p:spPr>
          <a:xfrm>
            <a:off x="1155556" y="6214530"/>
            <a:ext cx="4284418" cy="321736"/>
          </a:xfrm>
        </p:spPr>
        <p:txBody>
          <a:bodyPr vert="horz" lIns="91440" tIns="45720" rIns="91440" bIns="45720" rtlCol="0" anchor="b">
            <a:normAutofit/>
          </a:bodyPr>
          <a:lstStyle/>
          <a:p>
            <a:r>
              <a:rPr lang="en-US" sz="1500">
                <a:solidFill>
                  <a:schemeClr val="bg1"/>
                </a:solidFill>
              </a:rPr>
              <a:t>Density and Strength	</a:t>
            </a:r>
          </a:p>
        </p:txBody>
      </p:sp>
      <p:sp>
        <p:nvSpPr>
          <p:cNvPr id="11" name="Rectangle 10">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5990"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Diagram&#10;&#10;Description automatically generated">
            <a:extLst>
              <a:ext uri="{FF2B5EF4-FFF2-40B4-BE49-F238E27FC236}">
                <a16:creationId xmlns:a16="http://schemas.microsoft.com/office/drawing/2014/main" id="{3701BFEC-19E7-4FA0-AFC6-55C940258AED}"/>
              </a:ext>
            </a:extLst>
          </p:cNvPr>
          <p:cNvPicPr>
            <a:picLocks noGrp="1" noChangeAspect="1"/>
          </p:cNvPicPr>
          <p:nvPr>
            <p:ph idx="1"/>
          </p:nvPr>
        </p:nvPicPr>
        <p:blipFill rotWithShape="1">
          <a:blip r:embed="rId3"/>
          <a:srcRect t="10137" r="-2" b="-2"/>
          <a:stretch/>
        </p:blipFill>
        <p:spPr>
          <a:xfrm>
            <a:off x="1155556" y="637761"/>
            <a:ext cx="9889765" cy="5576763"/>
          </a:xfrm>
          <a:prstGeom prst="rect">
            <a:avLst/>
          </a:prstGeom>
        </p:spPr>
      </p:pic>
      <p:pic>
        <p:nvPicPr>
          <p:cNvPr id="6" name="Picture 5" descr="Logo&#10;&#10;Description automatically generated">
            <a:extLst>
              <a:ext uri="{FF2B5EF4-FFF2-40B4-BE49-F238E27FC236}">
                <a16:creationId xmlns:a16="http://schemas.microsoft.com/office/drawing/2014/main" id="{4ECC600E-6D7D-4A2D-BBFD-BC51B1A7B93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3704428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1A5F18CC-707E-4FEC-B27B-C08DBB272747}"/>
              </a:ext>
            </a:extLst>
          </p:cNvPr>
          <p:cNvPicPr>
            <a:picLocks noChangeAspect="1"/>
          </p:cNvPicPr>
          <p:nvPr/>
        </p:nvPicPr>
        <p:blipFill rotWithShape="1">
          <a:blip r:embed="rId2">
            <a:alphaModFix amt="35000"/>
          </a:blip>
          <a:srcRect t="11232" b="6351"/>
          <a:stretch/>
        </p:blipFill>
        <p:spPr>
          <a:xfrm>
            <a:off x="20" y="10"/>
            <a:ext cx="12191980" cy="6857990"/>
          </a:xfrm>
          <a:prstGeom prst="rect">
            <a:avLst/>
          </a:prstGeom>
        </p:spPr>
      </p:pic>
      <p:sp>
        <p:nvSpPr>
          <p:cNvPr id="2" name="Title 1">
            <a:extLst>
              <a:ext uri="{FF2B5EF4-FFF2-40B4-BE49-F238E27FC236}">
                <a16:creationId xmlns:a16="http://schemas.microsoft.com/office/drawing/2014/main" id="{9C552C70-74C7-48E7-8F9E-9EFDAFFC98FA}"/>
              </a:ext>
            </a:extLst>
          </p:cNvPr>
          <p:cNvSpPr>
            <a:spLocks noGrp="1"/>
          </p:cNvSpPr>
          <p:nvPr>
            <p:ph type="title"/>
          </p:nvPr>
        </p:nvSpPr>
        <p:spPr>
          <a:xfrm>
            <a:off x="4645429" y="500062"/>
            <a:ext cx="3284913" cy="1325563"/>
          </a:xfrm>
        </p:spPr>
        <p:txBody>
          <a:bodyPr>
            <a:normAutofit/>
          </a:bodyPr>
          <a:lstStyle/>
          <a:p>
            <a:r>
              <a:rPr lang="en-US" sz="5400" b="1" dirty="0">
                <a:solidFill>
                  <a:schemeClr val="tx1">
                    <a:lumMod val="95000"/>
                    <a:lumOff val="5000"/>
                  </a:schemeClr>
                </a:solidFill>
              </a:rPr>
              <a:t>First Steps</a:t>
            </a:r>
          </a:p>
        </p:txBody>
      </p:sp>
      <p:graphicFrame>
        <p:nvGraphicFramePr>
          <p:cNvPr id="5" name="Content Placeholder 2">
            <a:extLst>
              <a:ext uri="{FF2B5EF4-FFF2-40B4-BE49-F238E27FC236}">
                <a16:creationId xmlns:a16="http://schemas.microsoft.com/office/drawing/2014/main" id="{08F973AD-B78D-40A7-98AA-1307115A29C8}"/>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descr="Logo&#10;&#10;Description automatically generated">
            <a:extLst>
              <a:ext uri="{FF2B5EF4-FFF2-40B4-BE49-F238E27FC236}">
                <a16:creationId xmlns:a16="http://schemas.microsoft.com/office/drawing/2014/main" id="{17B00496-1DC1-4A81-A459-B3A9971E24EC}"/>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8653617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7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AF99A4-3FAD-414A-88B7-0BE2A39FEB45}"/>
              </a:ext>
            </a:extLst>
          </p:cNvPr>
          <p:cNvSpPr>
            <a:spLocks noGrp="1"/>
          </p:cNvSpPr>
          <p:nvPr>
            <p:ph type="title"/>
          </p:nvPr>
        </p:nvSpPr>
        <p:spPr>
          <a:xfrm>
            <a:off x="572493" y="238539"/>
            <a:ext cx="11018520" cy="1434415"/>
          </a:xfrm>
        </p:spPr>
        <p:txBody>
          <a:bodyPr anchor="b">
            <a:normAutofit/>
          </a:bodyPr>
          <a:lstStyle/>
          <a:p>
            <a:r>
              <a:rPr lang="en-US" sz="5400" b="1" dirty="0"/>
              <a:t>Identifying Leaders</a:t>
            </a:r>
          </a:p>
        </p:txBody>
      </p:sp>
      <p:sp>
        <p:nvSpPr>
          <p:cNvPr id="102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D4C22D7-C98D-47C8-A961-6FF75743C98B}"/>
              </a:ext>
            </a:extLst>
          </p:cNvPr>
          <p:cNvSpPr>
            <a:spLocks noGrp="1"/>
          </p:cNvSpPr>
          <p:nvPr>
            <p:ph idx="1"/>
          </p:nvPr>
        </p:nvSpPr>
        <p:spPr>
          <a:xfrm>
            <a:off x="572493" y="2071316"/>
            <a:ext cx="6713552" cy="4119172"/>
          </a:xfrm>
        </p:spPr>
        <p:txBody>
          <a:bodyPr anchor="t">
            <a:normAutofit/>
          </a:bodyPr>
          <a:lstStyle/>
          <a:p>
            <a:pPr marL="0" indent="0">
              <a:buNone/>
            </a:pPr>
            <a:r>
              <a:rPr lang="en-US" sz="2200" dirty="0"/>
              <a:t>One way to building power is our worksite networks and relationships. It is a key resource because we find mentoring, guidance, friendships, collaboration, and support in those relationships. </a:t>
            </a:r>
          </a:p>
          <a:p>
            <a:pPr marL="0" indent="0">
              <a:buNone/>
            </a:pPr>
            <a:endParaRPr lang="en-US" sz="2200" dirty="0"/>
          </a:p>
          <a:p>
            <a:pPr marL="0" indent="0">
              <a:buNone/>
            </a:pPr>
            <a:r>
              <a:rPr lang="en-US" sz="2200" dirty="0"/>
              <a:t>There are several networks in our worksites. You must identify the leaders of those networks.</a:t>
            </a:r>
          </a:p>
          <a:p>
            <a:pPr marL="0" indent="0">
              <a:buNone/>
            </a:pPr>
            <a:r>
              <a:rPr lang="en-US" sz="2200" dirty="0"/>
              <a:t> </a:t>
            </a:r>
          </a:p>
          <a:p>
            <a:pPr marL="0" indent="0">
              <a:buNone/>
            </a:pPr>
            <a:r>
              <a:rPr lang="en-US" sz="2200" dirty="0"/>
              <a:t>Build relationships within those networks to build the power needed to be effective no matter what tier you are in. </a:t>
            </a:r>
          </a:p>
          <a:p>
            <a:endParaRPr lang="en-US" sz="2200" dirty="0"/>
          </a:p>
          <a:p>
            <a:endParaRPr lang="en-US" sz="2200" dirty="0"/>
          </a:p>
        </p:txBody>
      </p:sp>
      <p:pic>
        <p:nvPicPr>
          <p:cNvPr id="1026" name="Picture 2" descr="The 5 Types of Leaders">
            <a:extLst>
              <a:ext uri="{FF2B5EF4-FFF2-40B4-BE49-F238E27FC236}">
                <a16:creationId xmlns:a16="http://schemas.microsoft.com/office/drawing/2014/main" id="{A4039D25-DD07-40A7-A4A2-421C981F7C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36" r="14503"/>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24181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FA9DBFC-3430-49FF-AE6E-1CAEF6D8EE29}"/>
              </a:ext>
            </a:extLst>
          </p:cNvPr>
          <p:cNvSpPr txBox="1"/>
          <p:nvPr/>
        </p:nvSpPr>
        <p:spPr>
          <a:xfrm>
            <a:off x="437224" y="741910"/>
            <a:ext cx="6094520" cy="2862322"/>
          </a:xfrm>
          <a:prstGeom prst="rect">
            <a:avLst/>
          </a:prstGeom>
          <a:noFill/>
        </p:spPr>
        <p:txBody>
          <a:bodyPr wrap="square">
            <a:spAutoFit/>
          </a:bodyPr>
          <a:lstStyle/>
          <a:p>
            <a:pPr algn="l"/>
            <a:endParaRPr lang="en-US" sz="1800" b="1" i="0" u="none" strike="noStrike" baseline="0" dirty="0">
              <a:solidFill>
                <a:srgbClr val="0000A4"/>
              </a:solidFill>
              <a:latin typeface="Montserrat-Bold"/>
            </a:endParaRPr>
          </a:p>
          <a:p>
            <a:pPr algn="l"/>
            <a:r>
              <a:rPr lang="en-US" sz="1800" b="1" i="0" u="none" strike="noStrike" baseline="0" dirty="0">
                <a:solidFill>
                  <a:srgbClr val="0000A4"/>
                </a:solidFill>
                <a:latin typeface="Montserrat-Bold"/>
              </a:rPr>
              <a:t>Worksite: _________________________</a:t>
            </a:r>
          </a:p>
          <a:p>
            <a:pPr algn="l"/>
            <a:endParaRPr lang="en-US" sz="1800" b="1" i="0" u="none" strike="noStrike" baseline="0" dirty="0">
              <a:solidFill>
                <a:srgbClr val="0000A4"/>
              </a:solidFill>
              <a:latin typeface="Montserrat-Bold"/>
            </a:endParaRPr>
          </a:p>
          <a:p>
            <a:pPr algn="l"/>
            <a:r>
              <a:rPr lang="en-US" sz="1800" b="0" i="0" u="none" strike="noStrike" baseline="0" dirty="0">
                <a:solidFill>
                  <a:srgbClr val="1C3338"/>
                </a:solidFill>
                <a:latin typeface="GoodHeadlinePro-CondBook"/>
              </a:rPr>
              <a:t>1. Place the name of someone who is trusted and respected in  </a:t>
            </a:r>
          </a:p>
          <a:p>
            <a:pPr algn="l"/>
            <a:r>
              <a:rPr lang="en-US" dirty="0">
                <a:solidFill>
                  <a:srgbClr val="1C3338"/>
                </a:solidFill>
                <a:latin typeface="GoodHeadlinePro-CondBook"/>
              </a:rPr>
              <a:t>       </a:t>
            </a:r>
            <a:r>
              <a:rPr lang="en-US" sz="1800" b="0" i="0" u="none" strike="noStrike" baseline="0" dirty="0">
                <a:solidFill>
                  <a:srgbClr val="1C3338"/>
                </a:solidFill>
                <a:latin typeface="GoodHeadlinePro-CondBook"/>
              </a:rPr>
              <a:t>a circle.</a:t>
            </a:r>
          </a:p>
          <a:p>
            <a:pPr algn="l"/>
            <a:endParaRPr lang="en-US" sz="1800" b="0" i="0" u="none" strike="noStrike" baseline="0" dirty="0">
              <a:solidFill>
                <a:srgbClr val="1C3338"/>
              </a:solidFill>
              <a:latin typeface="GoodHeadlinePro-CondBook"/>
            </a:endParaRPr>
          </a:p>
          <a:p>
            <a:pPr algn="l"/>
            <a:r>
              <a:rPr lang="en-US" sz="1800" b="0" i="0" u="none" strike="noStrike" baseline="0" dirty="0">
                <a:solidFill>
                  <a:srgbClr val="1C3338"/>
                </a:solidFill>
                <a:latin typeface="GoodHeadlinePro-CondBook"/>
              </a:rPr>
              <a:t>2. Write the names of people they have influence with around </a:t>
            </a:r>
          </a:p>
          <a:p>
            <a:pPr algn="l"/>
            <a:r>
              <a:rPr lang="en-US" dirty="0">
                <a:solidFill>
                  <a:srgbClr val="1C3338"/>
                </a:solidFill>
                <a:latin typeface="GoodHeadlinePro-CondBook"/>
              </a:rPr>
              <a:t>      </a:t>
            </a:r>
            <a:r>
              <a:rPr lang="en-US" sz="1800" b="0" i="0" u="none" strike="noStrike" baseline="0" dirty="0">
                <a:solidFill>
                  <a:srgbClr val="1C3338"/>
                </a:solidFill>
                <a:latin typeface="GoodHeadlinePro-CondBook"/>
              </a:rPr>
              <a:t>the circle and connect them with a line.</a:t>
            </a:r>
          </a:p>
          <a:p>
            <a:pPr algn="l"/>
            <a:endParaRPr lang="en-US" sz="1800" b="0" i="0" u="none" strike="noStrike" baseline="0" dirty="0">
              <a:solidFill>
                <a:srgbClr val="1C3338"/>
              </a:solidFill>
              <a:latin typeface="GoodHeadlinePro-CondBook"/>
            </a:endParaRPr>
          </a:p>
          <a:p>
            <a:pPr algn="l"/>
            <a:r>
              <a:rPr lang="en-US" sz="1800" b="0" i="0" u="none" strike="noStrike" baseline="0" dirty="0">
                <a:solidFill>
                  <a:srgbClr val="1C3338"/>
                </a:solidFill>
                <a:latin typeface="GoodHeadlinePro-CondBook"/>
              </a:rPr>
              <a:t>3. Repeat until you place everyone you can.</a:t>
            </a:r>
          </a:p>
        </p:txBody>
      </p:sp>
      <p:sp>
        <p:nvSpPr>
          <p:cNvPr id="6" name="TextBox 5">
            <a:extLst>
              <a:ext uri="{FF2B5EF4-FFF2-40B4-BE49-F238E27FC236}">
                <a16:creationId xmlns:a16="http://schemas.microsoft.com/office/drawing/2014/main" id="{BDFE9642-0A83-4515-AAC8-FBB0ADE49165}"/>
              </a:ext>
            </a:extLst>
          </p:cNvPr>
          <p:cNvSpPr txBox="1"/>
          <p:nvPr/>
        </p:nvSpPr>
        <p:spPr>
          <a:xfrm>
            <a:off x="282998" y="6036427"/>
            <a:ext cx="2752485" cy="369332"/>
          </a:xfrm>
          <a:prstGeom prst="rect">
            <a:avLst/>
          </a:prstGeom>
          <a:noFill/>
        </p:spPr>
        <p:txBody>
          <a:bodyPr wrap="none" rtlCol="0">
            <a:spAutoFit/>
          </a:bodyPr>
          <a:lstStyle/>
          <a:p>
            <a:r>
              <a:rPr lang="en-US" dirty="0">
                <a:solidFill>
                  <a:schemeClr val="accent5">
                    <a:lumMod val="75000"/>
                  </a:schemeClr>
                </a:solidFill>
              </a:rPr>
              <a:t>Key:</a:t>
            </a:r>
            <a:r>
              <a:rPr lang="en-US" dirty="0"/>
              <a:t>  </a:t>
            </a:r>
            <a:r>
              <a:rPr lang="en-US" dirty="0">
                <a:highlight>
                  <a:srgbClr val="FFFF00"/>
                </a:highlight>
              </a:rPr>
              <a:t>Member</a:t>
            </a:r>
            <a:r>
              <a:rPr lang="en-US" dirty="0"/>
              <a:t>     *New Hire</a:t>
            </a:r>
          </a:p>
        </p:txBody>
      </p:sp>
      <p:sp>
        <p:nvSpPr>
          <p:cNvPr id="7" name="Flowchart: Connector 6">
            <a:extLst>
              <a:ext uri="{FF2B5EF4-FFF2-40B4-BE49-F238E27FC236}">
                <a16:creationId xmlns:a16="http://schemas.microsoft.com/office/drawing/2014/main" id="{E97A9B83-03C7-4C89-B078-EF8E4C45C93A}"/>
              </a:ext>
            </a:extLst>
          </p:cNvPr>
          <p:cNvSpPr/>
          <p:nvPr/>
        </p:nvSpPr>
        <p:spPr>
          <a:xfrm>
            <a:off x="6531744" y="3045040"/>
            <a:ext cx="3384613" cy="2958107"/>
          </a:xfrm>
          <a:prstGeom prst="flowChartConnecto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Randy</a:t>
            </a:r>
          </a:p>
        </p:txBody>
      </p:sp>
      <p:sp>
        <p:nvSpPr>
          <p:cNvPr id="8" name="Rectangle 7">
            <a:extLst>
              <a:ext uri="{FF2B5EF4-FFF2-40B4-BE49-F238E27FC236}">
                <a16:creationId xmlns:a16="http://schemas.microsoft.com/office/drawing/2014/main" id="{E31171CE-88C4-4A6B-8570-8DC18FCDFF79}"/>
              </a:ext>
            </a:extLst>
          </p:cNvPr>
          <p:cNvSpPr/>
          <p:nvPr/>
        </p:nvSpPr>
        <p:spPr>
          <a:xfrm>
            <a:off x="7202621" y="3913287"/>
            <a:ext cx="1988045" cy="923330"/>
          </a:xfrm>
          <a:prstGeom prst="rect">
            <a:avLst/>
          </a:prstGeom>
          <a:noFill/>
        </p:spPr>
        <p:txBody>
          <a:bodyPr wrap="none" lIns="91440" tIns="45720" rIns="91440" bIns="45720">
            <a:spAutoFit/>
          </a:bodyPr>
          <a:lstStyle/>
          <a:p>
            <a:pPr algn="ctr"/>
            <a:r>
              <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Randy</a:t>
            </a:r>
          </a:p>
        </p:txBody>
      </p:sp>
      <p:cxnSp>
        <p:nvCxnSpPr>
          <p:cNvPr id="10" name="Straight Arrow Connector 9">
            <a:extLst>
              <a:ext uri="{FF2B5EF4-FFF2-40B4-BE49-F238E27FC236}">
                <a16:creationId xmlns:a16="http://schemas.microsoft.com/office/drawing/2014/main" id="{E5B4A429-CC0F-41E3-AAB6-7CB548EC5F44}"/>
              </a:ext>
            </a:extLst>
          </p:cNvPr>
          <p:cNvCxnSpPr>
            <a:cxnSpLocks/>
          </p:cNvCxnSpPr>
          <p:nvPr/>
        </p:nvCxnSpPr>
        <p:spPr>
          <a:xfrm>
            <a:off x="9650027" y="5088747"/>
            <a:ext cx="763480" cy="7261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453BBA25-F60B-4B72-A032-64B057F7B1C6}"/>
              </a:ext>
            </a:extLst>
          </p:cNvPr>
          <p:cNvCxnSpPr>
            <a:cxnSpLocks/>
          </p:cNvCxnSpPr>
          <p:nvPr/>
        </p:nvCxnSpPr>
        <p:spPr>
          <a:xfrm flipV="1">
            <a:off x="8895016" y="2410392"/>
            <a:ext cx="790112"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6CFA3090-074B-4985-BA70-323E0E5FB061}"/>
              </a:ext>
            </a:extLst>
          </p:cNvPr>
          <p:cNvCxnSpPr>
            <a:cxnSpLocks/>
          </p:cNvCxnSpPr>
          <p:nvPr/>
        </p:nvCxnSpPr>
        <p:spPr>
          <a:xfrm flipV="1">
            <a:off x="9861543" y="3614225"/>
            <a:ext cx="917359" cy="4837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4E67F0BA-0D0A-4627-A389-6285F4B88583}"/>
              </a:ext>
            </a:extLst>
          </p:cNvPr>
          <p:cNvCxnSpPr>
            <a:cxnSpLocks/>
          </p:cNvCxnSpPr>
          <p:nvPr/>
        </p:nvCxnSpPr>
        <p:spPr>
          <a:xfrm flipH="1">
            <a:off x="5825971" y="5198796"/>
            <a:ext cx="887767" cy="5060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27263885-F6D9-46EA-BA52-574D61F9A736}"/>
              </a:ext>
            </a:extLst>
          </p:cNvPr>
          <p:cNvCxnSpPr>
            <a:cxnSpLocks/>
          </p:cNvCxnSpPr>
          <p:nvPr/>
        </p:nvCxnSpPr>
        <p:spPr>
          <a:xfrm flipH="1">
            <a:off x="5909097" y="3533313"/>
            <a:ext cx="1015486" cy="2454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Rectangle 26">
            <a:extLst>
              <a:ext uri="{FF2B5EF4-FFF2-40B4-BE49-F238E27FC236}">
                <a16:creationId xmlns:a16="http://schemas.microsoft.com/office/drawing/2014/main" id="{8A36690D-9D2A-4E2B-9891-F6A3027DA9B1}"/>
              </a:ext>
            </a:extLst>
          </p:cNvPr>
          <p:cNvSpPr/>
          <p:nvPr/>
        </p:nvSpPr>
        <p:spPr>
          <a:xfrm>
            <a:off x="9181158" y="1791205"/>
            <a:ext cx="1701218" cy="707886"/>
          </a:xfrm>
          <a:prstGeom prst="rect">
            <a:avLst/>
          </a:prstGeom>
          <a:noFill/>
        </p:spPr>
        <p:txBody>
          <a:bodyPr wrap="squar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Rob</a:t>
            </a:r>
          </a:p>
        </p:txBody>
      </p:sp>
      <p:sp>
        <p:nvSpPr>
          <p:cNvPr id="28" name="Rectangle 27">
            <a:extLst>
              <a:ext uri="{FF2B5EF4-FFF2-40B4-BE49-F238E27FC236}">
                <a16:creationId xmlns:a16="http://schemas.microsoft.com/office/drawing/2014/main" id="{0BCB2B29-1A6D-4253-A85F-1E2435CFB527}"/>
              </a:ext>
            </a:extLst>
          </p:cNvPr>
          <p:cNvSpPr/>
          <p:nvPr/>
        </p:nvSpPr>
        <p:spPr>
          <a:xfrm>
            <a:off x="10587234" y="3089275"/>
            <a:ext cx="1218602"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*Lisa</a:t>
            </a:r>
          </a:p>
        </p:txBody>
      </p:sp>
      <p:sp>
        <p:nvSpPr>
          <p:cNvPr id="29" name="Rectangle 28">
            <a:extLst>
              <a:ext uri="{FF2B5EF4-FFF2-40B4-BE49-F238E27FC236}">
                <a16:creationId xmlns:a16="http://schemas.microsoft.com/office/drawing/2014/main" id="{AE25D553-2C0C-48FE-B497-DAD7DED67482}"/>
              </a:ext>
            </a:extLst>
          </p:cNvPr>
          <p:cNvSpPr/>
          <p:nvPr/>
        </p:nvSpPr>
        <p:spPr>
          <a:xfrm>
            <a:off x="9748347" y="5649204"/>
            <a:ext cx="2268058" cy="707886"/>
          </a:xfrm>
          <a:prstGeom prst="rect">
            <a:avLst/>
          </a:prstGeom>
          <a:noFill/>
        </p:spPr>
        <p:txBody>
          <a:bodyPr wrap="squar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Marcus</a:t>
            </a:r>
          </a:p>
        </p:txBody>
      </p:sp>
      <p:sp>
        <p:nvSpPr>
          <p:cNvPr id="30" name="Rectangle 29">
            <a:extLst>
              <a:ext uri="{FF2B5EF4-FFF2-40B4-BE49-F238E27FC236}">
                <a16:creationId xmlns:a16="http://schemas.microsoft.com/office/drawing/2014/main" id="{CD4666E0-0BB6-4C65-8E19-777E698298A2}"/>
              </a:ext>
            </a:extLst>
          </p:cNvPr>
          <p:cNvSpPr/>
          <p:nvPr/>
        </p:nvSpPr>
        <p:spPr>
          <a:xfrm>
            <a:off x="5232220" y="5480688"/>
            <a:ext cx="873957"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highlight>
                  <a:srgbClr val="FFFF00"/>
                </a:highlight>
              </a:rPr>
              <a:t>Joe</a:t>
            </a:r>
          </a:p>
        </p:txBody>
      </p:sp>
      <p:sp>
        <p:nvSpPr>
          <p:cNvPr id="31" name="Rectangle 30">
            <a:extLst>
              <a:ext uri="{FF2B5EF4-FFF2-40B4-BE49-F238E27FC236}">
                <a16:creationId xmlns:a16="http://schemas.microsoft.com/office/drawing/2014/main" id="{1BB7F88B-C8D2-4453-A8BF-69A11F6F0848}"/>
              </a:ext>
            </a:extLst>
          </p:cNvPr>
          <p:cNvSpPr/>
          <p:nvPr/>
        </p:nvSpPr>
        <p:spPr>
          <a:xfrm>
            <a:off x="4470883" y="3502146"/>
            <a:ext cx="1438214" cy="707886"/>
          </a:xfrm>
          <a:prstGeom prst="rect">
            <a:avLst/>
          </a:prstGeom>
          <a:noFill/>
        </p:spPr>
        <p:txBody>
          <a:bodyPr wrap="none" lIns="91440" tIns="45720" rIns="91440" bIns="45720">
            <a:spAutoFit/>
          </a:bodyPr>
          <a:lstStyle/>
          <a:p>
            <a:pPr algn="ctr"/>
            <a:r>
              <a:rPr lang="en-US" sz="4000" b="0" cap="none" spc="0" dirty="0">
                <a:ln w="0"/>
                <a:solidFill>
                  <a:schemeClr val="accent1"/>
                </a:solidFill>
                <a:effectLst>
                  <a:outerShdw blurRad="38100" dist="25400" dir="5400000" algn="ctr" rotWithShape="0">
                    <a:srgbClr val="6E747A">
                      <a:alpha val="43000"/>
                    </a:srgbClr>
                  </a:outerShdw>
                </a:effectLst>
              </a:rPr>
              <a:t>Elaine</a:t>
            </a:r>
          </a:p>
        </p:txBody>
      </p:sp>
      <p:sp>
        <p:nvSpPr>
          <p:cNvPr id="2" name="TextBox 1">
            <a:extLst>
              <a:ext uri="{FF2B5EF4-FFF2-40B4-BE49-F238E27FC236}">
                <a16:creationId xmlns:a16="http://schemas.microsoft.com/office/drawing/2014/main" id="{ADF7E9AE-46A7-4DC0-8E9A-DD8999F5C687}"/>
              </a:ext>
            </a:extLst>
          </p:cNvPr>
          <p:cNvSpPr txBox="1"/>
          <p:nvPr/>
        </p:nvSpPr>
        <p:spPr>
          <a:xfrm>
            <a:off x="4234649" y="84651"/>
            <a:ext cx="3874972" cy="584775"/>
          </a:xfrm>
          <a:prstGeom prst="rect">
            <a:avLst/>
          </a:prstGeom>
          <a:noFill/>
        </p:spPr>
        <p:txBody>
          <a:bodyPr wrap="none" rtlCol="0">
            <a:spAutoFit/>
          </a:bodyPr>
          <a:lstStyle/>
          <a:p>
            <a:r>
              <a:rPr lang="en-US" sz="3200" dirty="0"/>
              <a:t>Mapping My Worksite</a:t>
            </a:r>
          </a:p>
        </p:txBody>
      </p:sp>
    </p:spTree>
    <p:extLst>
      <p:ext uri="{BB962C8B-B14F-4D97-AF65-F5344CB8AC3E}">
        <p14:creationId xmlns:p14="http://schemas.microsoft.com/office/powerpoint/2010/main" val="20388769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D47FC-1AB8-4A2D-A4F0-A62D8528D4EF}"/>
              </a:ext>
            </a:extLst>
          </p:cNvPr>
          <p:cNvSpPr>
            <a:spLocks noGrp="1"/>
          </p:cNvSpPr>
          <p:nvPr>
            <p:ph type="title"/>
          </p:nvPr>
        </p:nvSpPr>
        <p:spPr/>
        <p:txBody>
          <a:bodyPr>
            <a:normAutofit fontScale="90000"/>
          </a:bodyPr>
          <a:lstStyle/>
          <a:p>
            <a:pPr algn="ctr"/>
            <a:br>
              <a:rPr lang="en-US" dirty="0"/>
            </a:br>
            <a:r>
              <a:rPr lang="en-US" dirty="0"/>
              <a:t>POWER - </a:t>
            </a:r>
            <a:r>
              <a:rPr lang="en-US" sz="3600" b="1" u="sng" dirty="0"/>
              <a:t>P</a:t>
            </a:r>
            <a:r>
              <a:rPr lang="en-US" sz="3600" dirty="0"/>
              <a:t>eople </a:t>
            </a:r>
            <a:r>
              <a:rPr lang="en-US" sz="3600" b="1" u="sng" dirty="0"/>
              <a:t>O</a:t>
            </a:r>
            <a:r>
              <a:rPr lang="en-US" sz="3600" dirty="0"/>
              <a:t>rganizing  </a:t>
            </a:r>
            <a:r>
              <a:rPr lang="en-US" sz="3600" b="1" u="sng" dirty="0"/>
              <a:t>W</a:t>
            </a:r>
            <a:r>
              <a:rPr lang="en-US" sz="3600" dirty="0"/>
              <a:t>ith </a:t>
            </a:r>
            <a:r>
              <a:rPr lang="en-US" sz="3600" b="1" u="sng" dirty="0"/>
              <a:t>E</a:t>
            </a:r>
            <a:r>
              <a:rPr lang="en-US" sz="3600" dirty="0"/>
              <a:t>ffective </a:t>
            </a:r>
            <a:r>
              <a:rPr lang="en-US" sz="3600" b="1" u="sng" dirty="0"/>
              <a:t>R</a:t>
            </a:r>
            <a:r>
              <a:rPr lang="en-US" sz="3600" dirty="0"/>
              <a:t>esults</a:t>
            </a:r>
            <a:br>
              <a:rPr lang="en-US" sz="3600" dirty="0"/>
            </a:br>
            <a:br>
              <a:rPr lang="en-US" sz="3600" dirty="0"/>
            </a:br>
            <a:r>
              <a:rPr lang="en-US" sz="3100" dirty="0"/>
              <a:t>During Conversations:</a:t>
            </a:r>
            <a:br>
              <a:rPr lang="en-US" sz="3100" dirty="0"/>
            </a:br>
            <a:endParaRPr lang="en-US" sz="3100" dirty="0"/>
          </a:p>
        </p:txBody>
      </p:sp>
      <p:graphicFrame>
        <p:nvGraphicFramePr>
          <p:cNvPr id="5" name="Content Placeholder 2">
            <a:extLst>
              <a:ext uri="{FF2B5EF4-FFF2-40B4-BE49-F238E27FC236}">
                <a16:creationId xmlns:a16="http://schemas.microsoft.com/office/drawing/2014/main" id="{9193A0AF-6D90-4045-8552-727827CC6BEA}"/>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Logo&#10;&#10;Description automatically generated">
            <a:extLst>
              <a:ext uri="{FF2B5EF4-FFF2-40B4-BE49-F238E27FC236}">
                <a16:creationId xmlns:a16="http://schemas.microsoft.com/office/drawing/2014/main" id="{6CAB558F-EA5D-4EC6-8C52-C6D216E35A3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2171469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56A4D-BC0E-44CC-8275-02560C49A369}"/>
              </a:ext>
            </a:extLst>
          </p:cNvPr>
          <p:cNvSpPr>
            <a:spLocks noGrp="1"/>
          </p:cNvSpPr>
          <p:nvPr>
            <p:ph type="title"/>
          </p:nvPr>
        </p:nvSpPr>
        <p:spPr>
          <a:xfrm>
            <a:off x="838200" y="1825625"/>
            <a:ext cx="10515600" cy="850899"/>
          </a:xfrm>
        </p:spPr>
        <p:txBody>
          <a:bodyPr>
            <a:normAutofit fontScale="90000"/>
          </a:bodyPr>
          <a:lstStyle/>
          <a:p>
            <a:pPr algn="ctr"/>
            <a:r>
              <a:rPr lang="en-US" b="1" dirty="0"/>
              <a:t>For Presidents, Map Your Local </a:t>
            </a:r>
            <a:br>
              <a:rPr lang="en-US" dirty="0"/>
            </a:br>
            <a:r>
              <a:rPr lang="en-US" dirty="0"/>
              <a:t>- Density (% of potential bargaining unit) </a:t>
            </a:r>
            <a:br>
              <a:rPr lang="en-US" dirty="0"/>
            </a:br>
            <a:r>
              <a:rPr lang="en-US" dirty="0"/>
              <a:t>- Buildings with reps </a:t>
            </a:r>
            <a:br>
              <a:rPr lang="en-US" dirty="0"/>
            </a:br>
            <a:r>
              <a:rPr lang="en-US" dirty="0"/>
              <a:t>-Do your reps meet the 1 rep for 20 people in a building. </a:t>
            </a:r>
            <a:br>
              <a:rPr lang="en-US" dirty="0"/>
            </a:br>
            <a:br>
              <a:rPr lang="en-US" dirty="0"/>
            </a:br>
            <a:endParaRPr lang="en-US" dirty="0"/>
          </a:p>
        </p:txBody>
      </p:sp>
      <p:sp>
        <p:nvSpPr>
          <p:cNvPr id="3" name="Content Placeholder 2">
            <a:extLst>
              <a:ext uri="{FF2B5EF4-FFF2-40B4-BE49-F238E27FC236}">
                <a16:creationId xmlns:a16="http://schemas.microsoft.com/office/drawing/2014/main" id="{86AC2E89-D560-4006-921B-6219DDCC0F08}"/>
              </a:ext>
            </a:extLst>
          </p:cNvPr>
          <p:cNvSpPr>
            <a:spLocks noGrp="1"/>
          </p:cNvSpPr>
          <p:nvPr>
            <p:ph idx="1"/>
          </p:nvPr>
        </p:nvSpPr>
        <p:spPr/>
        <p:txBody>
          <a:bodyPr/>
          <a:lstStyle/>
          <a:p>
            <a:pPr marL="0" indent="0">
              <a:buNone/>
            </a:pPr>
            <a:endParaRPr lang="en-US" dirty="0"/>
          </a:p>
          <a:p>
            <a:pPr marL="0" indent="0">
              <a:buNone/>
            </a:pPr>
            <a:endParaRPr lang="en-US" dirty="0"/>
          </a:p>
        </p:txBody>
      </p:sp>
      <p:sp>
        <p:nvSpPr>
          <p:cNvPr id="4" name="Oval 3">
            <a:extLst>
              <a:ext uri="{FF2B5EF4-FFF2-40B4-BE49-F238E27FC236}">
                <a16:creationId xmlns:a16="http://schemas.microsoft.com/office/drawing/2014/main" id="{456335A2-DE75-4FD7-8E2B-235A70643BEA}"/>
              </a:ext>
            </a:extLst>
          </p:cNvPr>
          <p:cNvSpPr/>
          <p:nvPr/>
        </p:nvSpPr>
        <p:spPr>
          <a:xfrm>
            <a:off x="838200" y="3102769"/>
            <a:ext cx="4024313" cy="2752725"/>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HS </a:t>
            </a:r>
          </a:p>
          <a:p>
            <a:pPr algn="ctr"/>
            <a:r>
              <a:rPr lang="en-US" dirty="0"/>
              <a:t>Building Reps?  </a:t>
            </a:r>
          </a:p>
          <a:p>
            <a:pPr algn="ctr"/>
            <a:r>
              <a:rPr lang="en-US" dirty="0"/>
              <a:t>1:20? </a:t>
            </a:r>
          </a:p>
          <a:p>
            <a:pPr algn="ctr"/>
            <a:r>
              <a:rPr lang="en-US" dirty="0"/>
              <a:t>Trusted/Respected </a:t>
            </a:r>
          </a:p>
          <a:p>
            <a:pPr algn="ctr"/>
            <a:r>
              <a:rPr lang="en-US" dirty="0"/>
              <a:t>People ID?</a:t>
            </a:r>
          </a:p>
        </p:txBody>
      </p:sp>
      <p:sp>
        <p:nvSpPr>
          <p:cNvPr id="5" name="Oval 4">
            <a:extLst>
              <a:ext uri="{FF2B5EF4-FFF2-40B4-BE49-F238E27FC236}">
                <a16:creationId xmlns:a16="http://schemas.microsoft.com/office/drawing/2014/main" id="{AC7BFC24-7272-4FBA-A024-98BDD7FBB13D}"/>
              </a:ext>
            </a:extLst>
          </p:cNvPr>
          <p:cNvSpPr/>
          <p:nvPr/>
        </p:nvSpPr>
        <p:spPr>
          <a:xfrm>
            <a:off x="7915275" y="4619627"/>
            <a:ext cx="3881438" cy="2052637"/>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MS </a:t>
            </a:r>
          </a:p>
          <a:p>
            <a:pPr algn="ctr"/>
            <a:r>
              <a:rPr lang="en-US" dirty="0"/>
              <a:t>1:20?</a:t>
            </a:r>
          </a:p>
          <a:p>
            <a:pPr algn="ctr"/>
            <a:r>
              <a:rPr lang="en-US" dirty="0"/>
              <a:t>Building Reps? </a:t>
            </a:r>
          </a:p>
          <a:p>
            <a:pPr algn="ctr"/>
            <a:r>
              <a:rPr lang="en-US" dirty="0"/>
              <a:t>Trusted/Respected </a:t>
            </a:r>
          </a:p>
          <a:p>
            <a:pPr algn="ctr"/>
            <a:r>
              <a:rPr lang="en-US" dirty="0"/>
              <a:t>People ID?</a:t>
            </a:r>
          </a:p>
        </p:txBody>
      </p:sp>
      <p:sp>
        <p:nvSpPr>
          <p:cNvPr id="7" name="Oval 6">
            <a:extLst>
              <a:ext uri="{FF2B5EF4-FFF2-40B4-BE49-F238E27FC236}">
                <a16:creationId xmlns:a16="http://schemas.microsoft.com/office/drawing/2014/main" id="{9E6F69BB-3740-4F90-BD95-AC044FD6EFBD}"/>
              </a:ext>
            </a:extLst>
          </p:cNvPr>
          <p:cNvSpPr/>
          <p:nvPr/>
        </p:nvSpPr>
        <p:spPr>
          <a:xfrm>
            <a:off x="6512718" y="2969418"/>
            <a:ext cx="3762375" cy="1760538"/>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ES</a:t>
            </a:r>
            <a:br>
              <a:rPr lang="en-US" dirty="0"/>
            </a:br>
            <a:r>
              <a:rPr lang="en-US" dirty="0"/>
              <a:t>1:20? Building Reps?</a:t>
            </a:r>
          </a:p>
          <a:p>
            <a:pPr algn="ctr"/>
            <a:r>
              <a:rPr lang="en-US" dirty="0"/>
              <a:t>Trusted/Respected People ID? </a:t>
            </a:r>
          </a:p>
        </p:txBody>
      </p:sp>
      <p:sp>
        <p:nvSpPr>
          <p:cNvPr id="8" name="Oval 7">
            <a:extLst>
              <a:ext uri="{FF2B5EF4-FFF2-40B4-BE49-F238E27FC236}">
                <a16:creationId xmlns:a16="http://schemas.microsoft.com/office/drawing/2014/main" id="{37F3C6C1-DCDB-45A8-B622-2CD2BE45CC58}"/>
              </a:ext>
            </a:extLst>
          </p:cNvPr>
          <p:cNvSpPr/>
          <p:nvPr/>
        </p:nvSpPr>
        <p:spPr>
          <a:xfrm>
            <a:off x="4572000" y="4821238"/>
            <a:ext cx="3221831" cy="1851026"/>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a:t>Bus Barn </a:t>
            </a:r>
          </a:p>
          <a:p>
            <a:pPr algn="ctr"/>
            <a:r>
              <a:rPr lang="en-US" dirty="0"/>
              <a:t>Building Reps?</a:t>
            </a:r>
            <a:br>
              <a:rPr lang="en-US" dirty="0"/>
            </a:br>
            <a:r>
              <a:rPr lang="en-US" dirty="0"/>
              <a:t>1:20? </a:t>
            </a:r>
          </a:p>
          <a:p>
            <a:pPr algn="ctr"/>
            <a:r>
              <a:rPr lang="en-US" dirty="0"/>
              <a:t>Trusted/Respected People ID? </a:t>
            </a:r>
          </a:p>
        </p:txBody>
      </p:sp>
      <p:pic>
        <p:nvPicPr>
          <p:cNvPr id="9" name="Picture 8" descr="Logo&#10;&#10;Description automatically generated">
            <a:extLst>
              <a:ext uri="{FF2B5EF4-FFF2-40B4-BE49-F238E27FC236}">
                <a16:creationId xmlns:a16="http://schemas.microsoft.com/office/drawing/2014/main" id="{2E6F5784-93DD-4441-845B-C4A9E93342C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556952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16411-3D28-460A-8DA1-42B95929CA21}"/>
              </a:ext>
            </a:extLst>
          </p:cNvPr>
          <p:cNvSpPr>
            <a:spLocks noGrp="1"/>
          </p:cNvSpPr>
          <p:nvPr>
            <p:ph type="title"/>
          </p:nvPr>
        </p:nvSpPr>
        <p:spPr>
          <a:xfrm>
            <a:off x="3286125" y="633662"/>
            <a:ext cx="7863138" cy="1325563"/>
          </a:xfrm>
        </p:spPr>
        <p:txBody>
          <a:bodyPr>
            <a:normAutofit fontScale="90000"/>
          </a:bodyPr>
          <a:lstStyle/>
          <a:p>
            <a:r>
              <a:rPr lang="en-US" dirty="0"/>
              <a:t>School Board Assessment </a:t>
            </a:r>
            <a:br>
              <a:rPr lang="en-US" dirty="0"/>
            </a:br>
            <a:r>
              <a:rPr lang="en-US" dirty="0"/>
              <a:t>Map your school board’s support of Collective Bargaining </a:t>
            </a:r>
            <a:br>
              <a:rPr lang="en-US" dirty="0"/>
            </a:br>
            <a:endParaRPr lang="en-US" dirty="0"/>
          </a:p>
        </p:txBody>
      </p:sp>
      <p:sp>
        <p:nvSpPr>
          <p:cNvPr id="3" name="Content Placeholder 2">
            <a:extLst>
              <a:ext uri="{FF2B5EF4-FFF2-40B4-BE49-F238E27FC236}">
                <a16:creationId xmlns:a16="http://schemas.microsoft.com/office/drawing/2014/main" id="{7D565E33-1C80-463B-A1C6-6C1971575356}"/>
              </a:ext>
            </a:extLst>
          </p:cNvPr>
          <p:cNvSpPr>
            <a:spLocks noGrp="1"/>
          </p:cNvSpPr>
          <p:nvPr>
            <p:ph idx="1"/>
          </p:nvPr>
        </p:nvSpPr>
        <p:spPr>
          <a:xfrm>
            <a:off x="838200" y="1690688"/>
            <a:ext cx="10515600" cy="4351338"/>
          </a:xfrm>
        </p:spPr>
        <p:txBody>
          <a:bodyPr/>
          <a:lstStyle/>
          <a:p>
            <a:pPr marL="0" indent="0">
              <a:buNone/>
            </a:pPr>
            <a:endParaRPr lang="en-US" dirty="0"/>
          </a:p>
          <a:p>
            <a:pPr marL="0" indent="0">
              <a:buNone/>
            </a:pPr>
            <a:endParaRPr lang="en-US" dirty="0"/>
          </a:p>
        </p:txBody>
      </p:sp>
      <p:graphicFrame>
        <p:nvGraphicFramePr>
          <p:cNvPr id="15" name="Table 15">
            <a:extLst>
              <a:ext uri="{FF2B5EF4-FFF2-40B4-BE49-F238E27FC236}">
                <a16:creationId xmlns:a16="http://schemas.microsoft.com/office/drawing/2014/main" id="{195062BE-BA27-4AEE-B36C-A69951FD0D9D}"/>
              </a:ext>
            </a:extLst>
          </p:cNvPr>
          <p:cNvGraphicFramePr>
            <a:graphicFrameLocks noGrp="1"/>
          </p:cNvGraphicFramePr>
          <p:nvPr>
            <p:extLst>
              <p:ext uri="{D42A27DB-BD31-4B8C-83A1-F6EECF244321}">
                <p14:modId xmlns:p14="http://schemas.microsoft.com/office/powerpoint/2010/main" val="2396498221"/>
              </p:ext>
            </p:extLst>
          </p:nvPr>
        </p:nvGraphicFramePr>
        <p:xfrm>
          <a:off x="762000" y="2295524"/>
          <a:ext cx="10925178" cy="3928814"/>
        </p:xfrm>
        <a:graphic>
          <a:graphicData uri="http://schemas.openxmlformats.org/drawingml/2006/table">
            <a:tbl>
              <a:tblPr firstRow="1" bandRow="1">
                <a:tableStyleId>{BC89EF96-8CEA-46FF-86C4-4CE0E7609802}</a:tableStyleId>
              </a:tblPr>
              <a:tblGrid>
                <a:gridCol w="1820863">
                  <a:extLst>
                    <a:ext uri="{9D8B030D-6E8A-4147-A177-3AD203B41FA5}">
                      <a16:colId xmlns:a16="http://schemas.microsoft.com/office/drawing/2014/main" val="4243607148"/>
                    </a:ext>
                  </a:extLst>
                </a:gridCol>
                <a:gridCol w="1820863">
                  <a:extLst>
                    <a:ext uri="{9D8B030D-6E8A-4147-A177-3AD203B41FA5}">
                      <a16:colId xmlns:a16="http://schemas.microsoft.com/office/drawing/2014/main" val="1968902271"/>
                    </a:ext>
                  </a:extLst>
                </a:gridCol>
                <a:gridCol w="1820863">
                  <a:extLst>
                    <a:ext uri="{9D8B030D-6E8A-4147-A177-3AD203B41FA5}">
                      <a16:colId xmlns:a16="http://schemas.microsoft.com/office/drawing/2014/main" val="213350830"/>
                    </a:ext>
                  </a:extLst>
                </a:gridCol>
                <a:gridCol w="1820863">
                  <a:extLst>
                    <a:ext uri="{9D8B030D-6E8A-4147-A177-3AD203B41FA5}">
                      <a16:colId xmlns:a16="http://schemas.microsoft.com/office/drawing/2014/main" val="1004148191"/>
                    </a:ext>
                  </a:extLst>
                </a:gridCol>
                <a:gridCol w="1820863">
                  <a:extLst>
                    <a:ext uri="{9D8B030D-6E8A-4147-A177-3AD203B41FA5}">
                      <a16:colId xmlns:a16="http://schemas.microsoft.com/office/drawing/2014/main" val="7207523"/>
                    </a:ext>
                  </a:extLst>
                </a:gridCol>
                <a:gridCol w="1820863">
                  <a:extLst>
                    <a:ext uri="{9D8B030D-6E8A-4147-A177-3AD203B41FA5}">
                      <a16:colId xmlns:a16="http://schemas.microsoft.com/office/drawing/2014/main" val="3581794572"/>
                    </a:ext>
                  </a:extLst>
                </a:gridCol>
              </a:tblGrid>
              <a:tr h="749077">
                <a:tc>
                  <a:txBody>
                    <a:bodyPr/>
                    <a:lstStyle/>
                    <a:p>
                      <a:r>
                        <a:rPr lang="en-US" b="1" dirty="0"/>
                        <a:t>Extremely 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bg1"/>
                    </a:solidFill>
                  </a:tcPr>
                </a:tc>
                <a:tc>
                  <a:txBody>
                    <a:bodyPr/>
                    <a:lstStyle/>
                    <a:p>
                      <a:endParaRPr lang="en-US"/>
                    </a:p>
                  </a:txBody>
                  <a:tcPr>
                    <a:solidFill>
                      <a:schemeClr val="accent2">
                        <a:lumMod val="60000"/>
                        <a:lumOff val="40000"/>
                      </a:schemeClr>
                    </a:solidFill>
                  </a:tcPr>
                </a:tc>
                <a:tc>
                  <a:txBody>
                    <a:bodyPr/>
                    <a:lstStyle/>
                    <a:p>
                      <a:endParaRPr lang="en-US"/>
                    </a:p>
                  </a:txBody>
                  <a:tcPr>
                    <a:solidFill>
                      <a:schemeClr val="accent2">
                        <a:lumMod val="60000"/>
                        <a:lumOff val="40000"/>
                      </a:schemeClr>
                    </a:solidFill>
                  </a:tcPr>
                </a:tc>
                <a:extLst>
                  <a:ext uri="{0D108BD9-81ED-4DB2-BD59-A6C34878D82A}">
                    <a16:rowId xmlns:a16="http://schemas.microsoft.com/office/drawing/2014/main" val="4129810518"/>
                  </a:ext>
                </a:extLst>
              </a:tr>
              <a:tr h="749077">
                <a:tc>
                  <a:txBody>
                    <a:bodyPr/>
                    <a:lstStyle/>
                    <a:p>
                      <a:r>
                        <a:rPr lang="en-US" b="1" dirty="0"/>
                        <a:t>Somewhat 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bg1"/>
                    </a:solidFill>
                  </a:tcPr>
                </a:tc>
                <a:tc>
                  <a:txBody>
                    <a:bodyPr/>
                    <a:lstStyle/>
                    <a:p>
                      <a:endParaRPr lang="en-US"/>
                    </a:p>
                  </a:txBody>
                  <a:tcPr>
                    <a:solidFill>
                      <a:schemeClr val="accent2">
                        <a:lumMod val="60000"/>
                        <a:lumOff val="40000"/>
                      </a:schemeClr>
                    </a:solidFill>
                  </a:tcPr>
                </a:tc>
                <a:tc>
                  <a:txBody>
                    <a:bodyPr/>
                    <a:lstStyle/>
                    <a:p>
                      <a:endParaRPr lang="en-US"/>
                    </a:p>
                  </a:txBody>
                  <a:tcPr>
                    <a:solidFill>
                      <a:schemeClr val="accent2">
                        <a:lumMod val="60000"/>
                        <a:lumOff val="40000"/>
                      </a:schemeClr>
                    </a:solidFill>
                  </a:tcPr>
                </a:tc>
                <a:extLst>
                  <a:ext uri="{0D108BD9-81ED-4DB2-BD59-A6C34878D82A}">
                    <a16:rowId xmlns:a16="http://schemas.microsoft.com/office/drawing/2014/main" val="271930556"/>
                  </a:ext>
                </a:extLst>
              </a:tr>
              <a:tr h="466253">
                <a:tc>
                  <a:txBody>
                    <a:bodyPr/>
                    <a:lstStyle/>
                    <a:p>
                      <a:r>
                        <a:rPr lang="en-US" b="1" dirty="0"/>
                        <a:t>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dirty="0"/>
                    </a:p>
                  </a:txBody>
                  <a:tcPr>
                    <a:solidFill>
                      <a:schemeClr val="bg1"/>
                    </a:solidFill>
                  </a:tcPr>
                </a:tc>
                <a:tc>
                  <a:txBody>
                    <a:bodyPr/>
                    <a:lstStyle/>
                    <a:p>
                      <a:endParaRPr lang="en-US"/>
                    </a:p>
                  </a:txBody>
                  <a:tcPr>
                    <a:solidFill>
                      <a:schemeClr val="accent2">
                        <a:lumMod val="60000"/>
                        <a:lumOff val="40000"/>
                      </a:schemeClr>
                    </a:solidFill>
                  </a:tcPr>
                </a:tc>
                <a:tc>
                  <a:txBody>
                    <a:bodyPr/>
                    <a:lstStyle/>
                    <a:p>
                      <a:endParaRPr lang="en-US"/>
                    </a:p>
                  </a:txBody>
                  <a:tcPr>
                    <a:solidFill>
                      <a:schemeClr val="accent2">
                        <a:lumMod val="60000"/>
                        <a:lumOff val="40000"/>
                      </a:schemeClr>
                    </a:solidFill>
                  </a:tcPr>
                </a:tc>
                <a:extLst>
                  <a:ext uri="{0D108BD9-81ED-4DB2-BD59-A6C34878D82A}">
                    <a16:rowId xmlns:a16="http://schemas.microsoft.com/office/drawing/2014/main" val="1207408410"/>
                  </a:ext>
                </a:extLst>
              </a:tr>
              <a:tr h="749077">
                <a:tc>
                  <a:txBody>
                    <a:bodyPr/>
                    <a:lstStyle/>
                    <a:p>
                      <a:r>
                        <a:rPr lang="en-US" b="1" dirty="0"/>
                        <a:t>Not very 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bg1"/>
                    </a:solidFill>
                  </a:tcPr>
                </a:tc>
                <a:tc>
                  <a:txBody>
                    <a:bodyPr/>
                    <a:lstStyle/>
                    <a:p>
                      <a:endParaRPr lang="en-US"/>
                    </a:p>
                  </a:txBody>
                  <a:tcPr>
                    <a:solidFill>
                      <a:schemeClr val="accent2">
                        <a:lumMod val="60000"/>
                        <a:lumOff val="40000"/>
                      </a:schemeClr>
                    </a:solidFill>
                  </a:tcPr>
                </a:tc>
                <a:tc>
                  <a:txBody>
                    <a:bodyPr/>
                    <a:lstStyle/>
                    <a:p>
                      <a:endParaRPr lang="en-US"/>
                    </a:p>
                  </a:txBody>
                  <a:tcPr>
                    <a:solidFill>
                      <a:schemeClr val="accent2">
                        <a:lumMod val="60000"/>
                        <a:lumOff val="40000"/>
                      </a:schemeClr>
                    </a:solidFill>
                  </a:tcPr>
                </a:tc>
                <a:extLst>
                  <a:ext uri="{0D108BD9-81ED-4DB2-BD59-A6C34878D82A}">
                    <a16:rowId xmlns:a16="http://schemas.microsoft.com/office/drawing/2014/main" val="496741236"/>
                  </a:ext>
                </a:extLst>
              </a:tr>
              <a:tr h="466253">
                <a:tc>
                  <a:txBody>
                    <a:bodyPr/>
                    <a:lstStyle/>
                    <a:p>
                      <a:r>
                        <a:rPr lang="en-US" b="1" dirty="0"/>
                        <a:t>Not influential </a:t>
                      </a:r>
                    </a:p>
                  </a:txBody>
                  <a:tcPr>
                    <a:solidFill>
                      <a:schemeClr val="bg1"/>
                    </a:solidFill>
                  </a:tcPr>
                </a:tc>
                <a:tc>
                  <a:txBody>
                    <a:bodyPr/>
                    <a:lstStyle/>
                    <a:p>
                      <a:endParaRPr lang="en-US"/>
                    </a:p>
                  </a:txBody>
                  <a:tcPr>
                    <a:solidFill>
                      <a:schemeClr val="accent6">
                        <a:lumMod val="20000"/>
                        <a:lumOff val="80000"/>
                      </a:schemeClr>
                    </a:solidFill>
                  </a:tcPr>
                </a:tc>
                <a:tc>
                  <a:txBody>
                    <a:bodyPr/>
                    <a:lstStyle/>
                    <a:p>
                      <a:endParaRPr lang="en-US"/>
                    </a:p>
                  </a:txBody>
                  <a:tcPr>
                    <a:solidFill>
                      <a:schemeClr val="accent6">
                        <a:lumMod val="20000"/>
                        <a:lumOff val="80000"/>
                      </a:schemeClr>
                    </a:solidFill>
                  </a:tcPr>
                </a:tc>
                <a:tc>
                  <a:txBody>
                    <a:bodyPr/>
                    <a:lstStyle/>
                    <a:p>
                      <a:endParaRPr lang="en-US" dirty="0"/>
                    </a:p>
                  </a:txBody>
                  <a:tcPr>
                    <a:solidFill>
                      <a:schemeClr val="bg1"/>
                    </a:solidFill>
                  </a:tcPr>
                </a:tc>
                <a:tc>
                  <a:txBody>
                    <a:bodyPr/>
                    <a:lstStyle/>
                    <a:p>
                      <a:endParaRPr lang="en-US" dirty="0"/>
                    </a:p>
                  </a:txBody>
                  <a:tcPr>
                    <a:solidFill>
                      <a:schemeClr val="accent2">
                        <a:lumMod val="60000"/>
                        <a:lumOff val="40000"/>
                      </a:schemeClr>
                    </a:solidFill>
                  </a:tcPr>
                </a:tc>
                <a:tc>
                  <a:txBody>
                    <a:bodyPr/>
                    <a:lstStyle/>
                    <a:p>
                      <a:endParaRPr lang="en-US" dirty="0"/>
                    </a:p>
                  </a:txBody>
                  <a:tcPr>
                    <a:solidFill>
                      <a:schemeClr val="accent2">
                        <a:lumMod val="60000"/>
                        <a:lumOff val="40000"/>
                      </a:schemeClr>
                    </a:solidFill>
                  </a:tcPr>
                </a:tc>
                <a:extLst>
                  <a:ext uri="{0D108BD9-81ED-4DB2-BD59-A6C34878D82A}">
                    <a16:rowId xmlns:a16="http://schemas.microsoft.com/office/drawing/2014/main" val="1128932427"/>
                  </a:ext>
                </a:extLst>
              </a:tr>
              <a:tr h="749077">
                <a:tc>
                  <a:txBody>
                    <a:bodyPr/>
                    <a:lstStyle/>
                    <a:p>
                      <a:endParaRPr lang="en-US" dirty="0"/>
                    </a:p>
                  </a:txBody>
                  <a:tcPr>
                    <a:solidFill>
                      <a:schemeClr val="bg1"/>
                    </a:solidFill>
                  </a:tcPr>
                </a:tc>
                <a:tc>
                  <a:txBody>
                    <a:bodyPr/>
                    <a:lstStyle/>
                    <a:p>
                      <a:r>
                        <a:rPr lang="en-US" b="1" dirty="0"/>
                        <a:t>Outspoken Champion</a:t>
                      </a:r>
                    </a:p>
                  </a:txBody>
                  <a:tcPr>
                    <a:solidFill>
                      <a:schemeClr val="accent6">
                        <a:lumMod val="20000"/>
                        <a:lumOff val="80000"/>
                      </a:schemeClr>
                    </a:solidFill>
                  </a:tcPr>
                </a:tc>
                <a:tc>
                  <a:txBody>
                    <a:bodyPr/>
                    <a:lstStyle/>
                    <a:p>
                      <a:r>
                        <a:rPr lang="en-US" b="1" dirty="0"/>
                        <a:t>Supporter</a:t>
                      </a:r>
                    </a:p>
                  </a:txBody>
                  <a:tcPr>
                    <a:solidFill>
                      <a:schemeClr val="accent6">
                        <a:lumMod val="20000"/>
                        <a:lumOff val="80000"/>
                      </a:schemeClr>
                    </a:solidFill>
                  </a:tcPr>
                </a:tc>
                <a:tc>
                  <a:txBody>
                    <a:bodyPr/>
                    <a:lstStyle/>
                    <a:p>
                      <a:r>
                        <a:rPr lang="en-US" b="1" dirty="0"/>
                        <a:t>Neutral or unknown </a:t>
                      </a:r>
                    </a:p>
                  </a:txBody>
                  <a:tcPr>
                    <a:solidFill>
                      <a:schemeClr val="bg1"/>
                    </a:solidFill>
                  </a:tcPr>
                </a:tc>
                <a:tc>
                  <a:txBody>
                    <a:bodyPr/>
                    <a:lstStyle/>
                    <a:p>
                      <a:r>
                        <a:rPr lang="en-US" b="1" dirty="0"/>
                        <a:t>Opponent </a:t>
                      </a:r>
                    </a:p>
                  </a:txBody>
                  <a:tcPr>
                    <a:solidFill>
                      <a:schemeClr val="accent2">
                        <a:lumMod val="60000"/>
                        <a:lumOff val="40000"/>
                      </a:schemeClr>
                    </a:solidFill>
                  </a:tcPr>
                </a:tc>
                <a:tc>
                  <a:txBody>
                    <a:bodyPr/>
                    <a:lstStyle/>
                    <a:p>
                      <a:r>
                        <a:rPr lang="en-US" b="1" dirty="0"/>
                        <a:t>Actively Opposed</a:t>
                      </a:r>
                    </a:p>
                  </a:txBody>
                  <a:tcPr>
                    <a:solidFill>
                      <a:schemeClr val="accent2">
                        <a:lumMod val="60000"/>
                        <a:lumOff val="40000"/>
                      </a:schemeClr>
                    </a:solidFill>
                  </a:tcPr>
                </a:tc>
                <a:extLst>
                  <a:ext uri="{0D108BD9-81ED-4DB2-BD59-A6C34878D82A}">
                    <a16:rowId xmlns:a16="http://schemas.microsoft.com/office/drawing/2014/main" val="661412867"/>
                  </a:ext>
                </a:extLst>
              </a:tr>
            </a:tbl>
          </a:graphicData>
        </a:graphic>
      </p:graphicFrame>
      <p:pic>
        <p:nvPicPr>
          <p:cNvPr id="5" name="Picture 4" descr="Logo&#10;&#10;Description automatically generated">
            <a:extLst>
              <a:ext uri="{FF2B5EF4-FFF2-40B4-BE49-F238E27FC236}">
                <a16:creationId xmlns:a16="http://schemas.microsoft.com/office/drawing/2014/main" id="{97106659-74F1-4C4F-8791-C5031D20CB6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24814011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4E0A5C5C-2A95-428E-9F6A-0D29EBD57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395" y="1040837"/>
            <a:ext cx="4754948" cy="4754948"/>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1056F38F-7C4E-461D-8709-7D0024AE1F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411" y="1029607"/>
            <a:ext cx="4754948" cy="4754948"/>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C7278469-3C3C-49CE-AEEE-E176A4900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60" y="934855"/>
            <a:ext cx="4754948" cy="4754948"/>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EDEDE1-C6D1-4DA8-B6D1-0324A815B238}"/>
              </a:ext>
            </a:extLst>
          </p:cNvPr>
          <p:cNvSpPr>
            <a:spLocks noGrp="1"/>
          </p:cNvSpPr>
          <p:nvPr>
            <p:ph type="title"/>
          </p:nvPr>
        </p:nvSpPr>
        <p:spPr>
          <a:xfrm>
            <a:off x="1102368" y="1877492"/>
            <a:ext cx="4030132" cy="3215373"/>
          </a:xfrm>
        </p:spPr>
        <p:txBody>
          <a:bodyPr>
            <a:normAutofit/>
          </a:bodyPr>
          <a:lstStyle/>
          <a:p>
            <a:pPr algn="ctr"/>
            <a:r>
              <a:rPr lang="en-US">
                <a:solidFill>
                  <a:schemeClr val="bg1"/>
                </a:solidFill>
              </a:rPr>
              <a:t>Local Organizing to Bargain Committee	</a:t>
            </a:r>
          </a:p>
        </p:txBody>
      </p:sp>
      <p:grpSp>
        <p:nvGrpSpPr>
          <p:cNvPr id="16" name="Group 15">
            <a:extLst>
              <a:ext uri="{FF2B5EF4-FFF2-40B4-BE49-F238E27FC236}">
                <a16:creationId xmlns:a16="http://schemas.microsoft.com/office/drawing/2014/main" id="{93DC754C-7E09-422D-A8BB-AF632E90DF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7" name="Freeform: Shape 16">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8" name="Freeform: Shape 17">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20" name="Graphic 212">
            <a:extLst>
              <a:ext uri="{FF2B5EF4-FFF2-40B4-BE49-F238E27FC236}">
                <a16:creationId xmlns:a16="http://schemas.microsoft.com/office/drawing/2014/main" id="{4C6598AB-1C17-4D54-951C-A082D94AC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C83B66D7-137D-4AC1-B172-53D60F08BE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Oval 23">
            <a:extLst>
              <a:ext uri="{FF2B5EF4-FFF2-40B4-BE49-F238E27FC236}">
                <a16:creationId xmlns:a16="http://schemas.microsoft.com/office/drawing/2014/main" id="{F6B92503-6984-4D15-8B98-8718709B7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Oval 25">
            <a:extLst>
              <a:ext uri="{FF2B5EF4-FFF2-40B4-BE49-F238E27FC236}">
                <a16:creationId xmlns:a16="http://schemas.microsoft.com/office/drawing/2014/main" id="{08DDF938-524E-4C18-A47D-C00627832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EBF0B7A1-45DC-4CA3-B932-780BEDC6344F}"/>
              </a:ext>
            </a:extLst>
          </p:cNvPr>
          <p:cNvSpPr>
            <a:spLocks noGrp="1"/>
          </p:cNvSpPr>
          <p:nvPr>
            <p:ph idx="1"/>
          </p:nvPr>
        </p:nvSpPr>
        <p:spPr>
          <a:xfrm>
            <a:off x="6234868" y="1130846"/>
            <a:ext cx="5217173" cy="4351338"/>
          </a:xfrm>
        </p:spPr>
        <p:txBody>
          <a:bodyPr>
            <a:normAutofit lnSpcReduction="10000"/>
          </a:bodyPr>
          <a:lstStyle/>
          <a:p>
            <a:pPr marL="0" indent="0">
              <a:buNone/>
            </a:pPr>
            <a:r>
              <a:rPr lang="en-US" sz="2400" dirty="0">
                <a:solidFill>
                  <a:schemeClr val="bg1"/>
                </a:solidFill>
              </a:rPr>
              <a:t>Campaigns for recognition have a 15-20% greater likelihood of success with large representative campaign committees. </a:t>
            </a:r>
          </a:p>
          <a:p>
            <a:pPr>
              <a:buFontTx/>
              <a:buChar char="-"/>
            </a:pPr>
            <a:r>
              <a:rPr lang="en-US" sz="2400" dirty="0">
                <a:solidFill>
                  <a:schemeClr val="bg1"/>
                </a:solidFill>
              </a:rPr>
              <a:t>1:15/20 of your potential membership represented. </a:t>
            </a:r>
          </a:p>
          <a:p>
            <a:pPr>
              <a:buFontTx/>
              <a:buChar char="-"/>
            </a:pPr>
            <a:r>
              <a:rPr lang="en-US" sz="2400" dirty="0">
                <a:solidFill>
                  <a:schemeClr val="bg1"/>
                </a:solidFill>
              </a:rPr>
              <a:t>Clear goals and benchmarks</a:t>
            </a:r>
          </a:p>
          <a:p>
            <a:pPr>
              <a:buFontTx/>
              <a:buChar char="-"/>
            </a:pPr>
            <a:r>
              <a:rPr lang="en-US" sz="2400" dirty="0">
                <a:solidFill>
                  <a:schemeClr val="bg1"/>
                </a:solidFill>
              </a:rPr>
              <a:t>Meaningful tasks (Identifying issues, handing out and getting back important surveys, leading meetings, helping trusted and respected staff, giving input into the campaign). </a:t>
            </a:r>
          </a:p>
          <a:p>
            <a:pPr>
              <a:buFontTx/>
              <a:buChar char="-"/>
            </a:pPr>
            <a:endParaRPr lang="en-US" sz="2400" dirty="0">
              <a:solidFill>
                <a:schemeClr val="bg1"/>
              </a:solidFill>
            </a:endParaRPr>
          </a:p>
        </p:txBody>
      </p:sp>
      <p:grpSp>
        <p:nvGrpSpPr>
          <p:cNvPr id="28" name="Graphic 185">
            <a:extLst>
              <a:ext uri="{FF2B5EF4-FFF2-40B4-BE49-F238E27FC236}">
                <a16:creationId xmlns:a16="http://schemas.microsoft.com/office/drawing/2014/main" id="{3773FAF5-C452-4455-9411-D6AF5EBD4C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12239" y="6139464"/>
            <a:ext cx="1054466" cy="469689"/>
            <a:chOff x="9841624" y="4115729"/>
            <a:chExt cx="602169" cy="268223"/>
          </a:xfrm>
          <a:solidFill>
            <a:schemeClr val="bg1"/>
          </a:solidFill>
        </p:grpSpPr>
        <p:sp>
          <p:nvSpPr>
            <p:cNvPr id="29" name="Freeform: Shape 28">
              <a:extLst>
                <a:ext uri="{FF2B5EF4-FFF2-40B4-BE49-F238E27FC236}">
                  <a16:creationId xmlns:a16="http://schemas.microsoft.com/office/drawing/2014/main" id="{1ECA0D96-F63C-4F7B-BE16-0F3FE76D7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74F83A81-0546-400A-918A-90C9C48B81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9741F692-A5B6-4215-86D9-B1FD4FF2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CC0876CB-9C60-4580-8FED-CD64EC7664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A879B3B7-48DB-4D3A-BB33-02766EAD3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6436927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F98F79A4-A6C7-4101-B1E9-27E05CB7CF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3" name="Freeform: Shape 12">
            <a:extLst>
              <a:ext uri="{FF2B5EF4-FFF2-40B4-BE49-F238E27FC236}">
                <a16:creationId xmlns:a16="http://schemas.microsoft.com/office/drawing/2014/main" id="{79AFCB35-9C04-4524-A0B1-57FF6865D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9265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bg1"/>
          </a:solidFill>
          <a:ln w="9525" cap="flat">
            <a:noFill/>
            <a:prstDash val="solid"/>
            <a:miter/>
          </a:ln>
        </p:spPr>
        <p:txBody>
          <a:bodyPr wrap="square" rtlCol="0" anchor="ctr">
            <a:noAutofit/>
          </a:bodyPr>
          <a:lstStyle/>
          <a:p>
            <a:endParaRPr lang="en-US"/>
          </a:p>
        </p:txBody>
      </p:sp>
      <p:sp>
        <p:nvSpPr>
          <p:cNvPr id="15" name="Freeform: Shape 14">
            <a:extLst>
              <a:ext uri="{FF2B5EF4-FFF2-40B4-BE49-F238E27FC236}">
                <a16:creationId xmlns:a16="http://schemas.microsoft.com/office/drawing/2014/main" id="{D11AD2AD-0BA0-4DD3-8EEA-84686A0E71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239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bg1"/>
          </a:solidFill>
          <a:ln w="9525" cap="flat">
            <a:noFill/>
            <a:prstDash val="solid"/>
            <a:miter/>
          </a:ln>
        </p:spPr>
        <p:txBody>
          <a:bodyPr wrap="square" rtlCol="0" anchor="ctr">
            <a:noAutofit/>
          </a:bodyPr>
          <a:lstStyle/>
          <a:p>
            <a:endParaRPr lang="en-US"/>
          </a:p>
        </p:txBody>
      </p:sp>
      <p:sp>
        <p:nvSpPr>
          <p:cNvPr id="3" name="Content Placeholder 2">
            <a:extLst>
              <a:ext uri="{FF2B5EF4-FFF2-40B4-BE49-F238E27FC236}">
                <a16:creationId xmlns:a16="http://schemas.microsoft.com/office/drawing/2014/main" id="{0B6401A1-4B48-4E41-997F-0F41CF3EE0FC}"/>
              </a:ext>
            </a:extLst>
          </p:cNvPr>
          <p:cNvSpPr>
            <a:spLocks noGrp="1"/>
          </p:cNvSpPr>
          <p:nvPr>
            <p:ph idx="1"/>
          </p:nvPr>
        </p:nvSpPr>
        <p:spPr>
          <a:xfrm>
            <a:off x="2232252" y="2125737"/>
            <a:ext cx="4463623" cy="4044463"/>
          </a:xfrm>
        </p:spPr>
        <p:txBody>
          <a:bodyPr>
            <a:normAutofit/>
          </a:bodyPr>
          <a:lstStyle/>
          <a:p>
            <a:pPr marL="0" indent="0">
              <a:buNone/>
            </a:pPr>
            <a:r>
              <a:rPr lang="en-US" sz="2400" dirty="0">
                <a:solidFill>
                  <a:schemeClr val="bg1"/>
                </a:solidFill>
              </a:rPr>
              <a:t>Start your plan: </a:t>
            </a:r>
          </a:p>
          <a:p>
            <a:pPr>
              <a:buFont typeface="Wingdings" panose="05000000000000000000" pitchFamily="2" charset="2"/>
              <a:buChar char="q"/>
            </a:pPr>
            <a:r>
              <a:rPr lang="en-US" sz="2400" dirty="0">
                <a:solidFill>
                  <a:schemeClr val="bg1"/>
                </a:solidFill>
              </a:rPr>
              <a:t>What is the first thing you can do once you are back home?</a:t>
            </a:r>
          </a:p>
          <a:p>
            <a:pPr>
              <a:buFont typeface="Wingdings" panose="05000000000000000000" pitchFamily="2" charset="2"/>
              <a:buChar char="q"/>
            </a:pPr>
            <a:endParaRPr lang="en-US" sz="2400" dirty="0">
              <a:solidFill>
                <a:schemeClr val="bg1"/>
              </a:solidFill>
            </a:endParaRPr>
          </a:p>
          <a:p>
            <a:pPr>
              <a:buFont typeface="Wingdings" panose="05000000000000000000" pitchFamily="2" charset="2"/>
              <a:buChar char="q"/>
            </a:pPr>
            <a:r>
              <a:rPr lang="en-US" sz="2400" dirty="0">
                <a:solidFill>
                  <a:schemeClr val="bg1"/>
                </a:solidFill>
              </a:rPr>
              <a:t>Who will you talk to? </a:t>
            </a:r>
          </a:p>
          <a:p>
            <a:pPr marL="0" indent="0">
              <a:buNone/>
            </a:pPr>
            <a:endParaRPr lang="en-US" sz="2400" dirty="0">
              <a:solidFill>
                <a:schemeClr val="bg1"/>
              </a:solidFill>
            </a:endParaRPr>
          </a:p>
          <a:p>
            <a:pPr>
              <a:buFont typeface="Wingdings" panose="05000000000000000000" pitchFamily="2" charset="2"/>
              <a:buChar char="q"/>
            </a:pPr>
            <a:r>
              <a:rPr lang="en-US" sz="2400" dirty="0">
                <a:solidFill>
                  <a:schemeClr val="bg1"/>
                </a:solidFill>
              </a:rPr>
              <a:t>Who will you approach for your first organizing to bargain committee member?</a:t>
            </a:r>
          </a:p>
        </p:txBody>
      </p:sp>
      <p:sp>
        <p:nvSpPr>
          <p:cNvPr id="17" name="Freeform: Shape 16">
            <a:extLst>
              <a:ext uri="{FF2B5EF4-FFF2-40B4-BE49-F238E27FC236}">
                <a16:creationId xmlns:a16="http://schemas.microsoft.com/office/drawing/2014/main" id="{83C8019B-3985-409B-9B87-494B974EE9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2232251" cy="2361890"/>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6">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9" name="Freeform: Shape 18">
            <a:extLst>
              <a:ext uri="{FF2B5EF4-FFF2-40B4-BE49-F238E27FC236}">
                <a16:creationId xmlns:a16="http://schemas.microsoft.com/office/drawing/2014/main" id="{9E5C5460-229E-46C8-A712-CC31798542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1" name="Freeform: Shape 20">
            <a:extLst>
              <a:ext uri="{FF2B5EF4-FFF2-40B4-BE49-F238E27FC236}">
                <a16:creationId xmlns:a16="http://schemas.microsoft.com/office/drawing/2014/main" id="{B85A4DB3-61AA-49A1-85A9-B3397CD519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59419" y="3564607"/>
            <a:ext cx="3432581" cy="3293393"/>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2">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pic>
        <p:nvPicPr>
          <p:cNvPr id="4" name="Picture 3">
            <a:extLst>
              <a:ext uri="{FF2B5EF4-FFF2-40B4-BE49-F238E27FC236}">
                <a16:creationId xmlns:a16="http://schemas.microsoft.com/office/drawing/2014/main" id="{0F18AC93-A052-4034-A00D-1E01D0CC9AC2}"/>
              </a:ext>
            </a:extLst>
          </p:cNvPr>
          <p:cNvPicPr>
            <a:picLocks noChangeAspect="1"/>
          </p:cNvPicPr>
          <p:nvPr/>
        </p:nvPicPr>
        <p:blipFill rotWithShape="1">
          <a:blip r:embed="rId2"/>
          <a:srcRect l="2238" r="5057" b="-1"/>
          <a:stretch/>
        </p:blipFill>
        <p:spPr>
          <a:xfrm>
            <a:off x="7020480" y="871280"/>
            <a:ext cx="4415738" cy="4415738"/>
          </a:xfrm>
          <a:custGeom>
            <a:avLst/>
            <a:gdLst/>
            <a:ahLst/>
            <a:cxnLst/>
            <a:rect l="l" t="t" r="r" b="b"/>
            <a:pathLst>
              <a:path w="2452978" h="2452978">
                <a:moveTo>
                  <a:pt x="1226489" y="0"/>
                </a:moveTo>
                <a:cubicBezTo>
                  <a:pt x="1903860" y="0"/>
                  <a:pt x="2452978" y="549118"/>
                  <a:pt x="2452978" y="1226489"/>
                </a:cubicBezTo>
                <a:cubicBezTo>
                  <a:pt x="2452978" y="1903860"/>
                  <a:pt x="1903860" y="2452978"/>
                  <a:pt x="1226489" y="2452978"/>
                </a:cubicBezTo>
                <a:cubicBezTo>
                  <a:pt x="549118" y="2452978"/>
                  <a:pt x="0" y="1903860"/>
                  <a:pt x="0" y="1226489"/>
                </a:cubicBezTo>
                <a:cubicBezTo>
                  <a:pt x="0" y="549118"/>
                  <a:pt x="549118" y="0"/>
                  <a:pt x="1226489" y="0"/>
                </a:cubicBezTo>
                <a:close/>
              </a:path>
            </a:pathLst>
          </a:custGeom>
        </p:spPr>
      </p:pic>
      <p:grpSp>
        <p:nvGrpSpPr>
          <p:cNvPr id="23" name="Graphic 185">
            <a:extLst>
              <a:ext uri="{FF2B5EF4-FFF2-40B4-BE49-F238E27FC236}">
                <a16:creationId xmlns:a16="http://schemas.microsoft.com/office/drawing/2014/main" id="{0C156BF8-7FF7-440F-BE2B-417DFFE8BF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4" name="Freeform: Shape 23">
              <a:extLst>
                <a:ext uri="{FF2B5EF4-FFF2-40B4-BE49-F238E27FC236}">
                  <a16:creationId xmlns:a16="http://schemas.microsoft.com/office/drawing/2014/main" id="{B7067280-C3E7-4DF6-A345-B9FEF6EF8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A78365A8-666B-4417-9D3C-554E6E6B2C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E71CAAFA-0A31-4308-AB9F-B1C84ABDF9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96AB1D25-144D-4BB4-A45C-60B8A094F4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69F0FB4-779A-48FC-AC33-784F177C92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18" name="Title 1">
            <a:extLst>
              <a:ext uri="{FF2B5EF4-FFF2-40B4-BE49-F238E27FC236}">
                <a16:creationId xmlns:a16="http://schemas.microsoft.com/office/drawing/2014/main" id="{CCD502A8-0B69-488A-BA33-05BE66124702}"/>
              </a:ext>
            </a:extLst>
          </p:cNvPr>
          <p:cNvSpPr txBox="1">
            <a:spLocks/>
          </p:cNvSpPr>
          <p:nvPr/>
        </p:nvSpPr>
        <p:spPr>
          <a:xfrm>
            <a:off x="2377897" y="259317"/>
            <a:ext cx="6734077" cy="131499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800" dirty="0">
                <a:solidFill>
                  <a:schemeClr val="bg1"/>
                </a:solidFill>
              </a:rPr>
              <a:t>Reflection! Start your plan </a:t>
            </a:r>
            <a:br>
              <a:rPr lang="en-US" sz="4800" dirty="0">
                <a:solidFill>
                  <a:schemeClr val="bg1"/>
                </a:solidFill>
              </a:rPr>
            </a:br>
            <a:endParaRPr lang="en-US" sz="4800" dirty="0">
              <a:solidFill>
                <a:schemeClr val="bg1"/>
              </a:solidFill>
            </a:endParaRPr>
          </a:p>
        </p:txBody>
      </p:sp>
    </p:spTree>
    <p:extLst>
      <p:ext uri="{BB962C8B-B14F-4D97-AF65-F5344CB8AC3E}">
        <p14:creationId xmlns:p14="http://schemas.microsoft.com/office/powerpoint/2010/main" val="10198812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64CD0581-D14B-435C-A310-2FDEC378FC28}"/>
              </a:ext>
            </a:extLst>
          </p:cNvPr>
          <p:cNvSpPr>
            <a:spLocks noGrp="1"/>
          </p:cNvSpPr>
          <p:nvPr>
            <p:ph type="title"/>
          </p:nvPr>
        </p:nvSpPr>
        <p:spPr>
          <a:xfrm>
            <a:off x="1014141" y="1450655"/>
            <a:ext cx="3932030" cy="3956690"/>
          </a:xfrm>
        </p:spPr>
        <p:txBody>
          <a:bodyPr anchor="ctr">
            <a:normAutofit/>
          </a:bodyPr>
          <a:lstStyle/>
          <a:p>
            <a:r>
              <a:rPr lang="en-US" sz="8000">
                <a:solidFill>
                  <a:schemeClr val="bg1"/>
                </a:solidFill>
              </a:rPr>
              <a:t>Next Steps</a:t>
            </a:r>
          </a:p>
        </p:txBody>
      </p:sp>
      <p:cxnSp>
        <p:nvCxnSpPr>
          <p:cNvPr id="10" name="Straight Connector 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A06339E-81F6-4538-B31A-E78B5BD39145}"/>
              </a:ext>
            </a:extLst>
          </p:cNvPr>
          <p:cNvSpPr>
            <a:spLocks noGrp="1"/>
          </p:cNvSpPr>
          <p:nvPr>
            <p:ph idx="1"/>
          </p:nvPr>
        </p:nvSpPr>
        <p:spPr>
          <a:xfrm>
            <a:off x="5746866" y="559420"/>
            <a:ext cx="5008901" cy="5229225"/>
          </a:xfrm>
        </p:spPr>
        <p:txBody>
          <a:bodyPr anchor="ctr">
            <a:normAutofit/>
          </a:bodyPr>
          <a:lstStyle/>
          <a:p>
            <a:pPr marL="514350" indent="-514350">
              <a:buAutoNum type="arabicParenR"/>
            </a:pPr>
            <a:r>
              <a:rPr lang="en-US" sz="2400" dirty="0">
                <a:solidFill>
                  <a:schemeClr val="bg1"/>
                </a:solidFill>
              </a:rPr>
              <a:t>Talk to your colleagues about the issues they care about. </a:t>
            </a:r>
          </a:p>
          <a:p>
            <a:pPr marL="514350" indent="-514350">
              <a:buAutoNum type="arabicParenR"/>
            </a:pPr>
            <a:r>
              <a:rPr lang="en-US" sz="2400" dirty="0">
                <a:solidFill>
                  <a:schemeClr val="bg1"/>
                </a:solidFill>
              </a:rPr>
              <a:t>Create an organizing committee in your local. </a:t>
            </a:r>
          </a:p>
          <a:p>
            <a:pPr marL="514350" indent="-514350">
              <a:buAutoNum type="arabicParenR"/>
            </a:pPr>
            <a:r>
              <a:rPr lang="en-US" sz="2400" dirty="0">
                <a:solidFill>
                  <a:schemeClr val="bg1"/>
                </a:solidFill>
              </a:rPr>
              <a:t>Join the VEA PAC, we will need to protect these new rights. </a:t>
            </a:r>
          </a:p>
          <a:p>
            <a:pPr marL="514350" indent="-514350">
              <a:buAutoNum type="arabicParenR"/>
            </a:pPr>
            <a:r>
              <a:rPr lang="en-US" sz="2400" dirty="0">
                <a:solidFill>
                  <a:schemeClr val="bg1"/>
                </a:solidFill>
              </a:rPr>
              <a:t>Pre-Register for the Organizing to Bargain Conference on May 1.</a:t>
            </a:r>
          </a:p>
        </p:txBody>
      </p:sp>
      <p:pic>
        <p:nvPicPr>
          <p:cNvPr id="7" name="Picture 6" descr="Logo&#10;&#10;Description automatically generated">
            <a:extLst>
              <a:ext uri="{FF2B5EF4-FFF2-40B4-BE49-F238E27FC236}">
                <a16:creationId xmlns:a16="http://schemas.microsoft.com/office/drawing/2014/main" id="{10096105-D7F9-4FBC-A9A5-747828DDF4B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146" r="4" b="4"/>
          <a:stretch/>
        </p:blipFill>
        <p:spPr>
          <a:xfrm>
            <a:off x="383289" y="171950"/>
            <a:ext cx="1195804" cy="1206979"/>
          </a:xfrm>
          <a:prstGeom prst="rect">
            <a:avLst/>
          </a:prstGeom>
        </p:spPr>
      </p:pic>
    </p:spTree>
    <p:extLst>
      <p:ext uri="{BB962C8B-B14F-4D97-AF65-F5344CB8AC3E}">
        <p14:creationId xmlns:p14="http://schemas.microsoft.com/office/powerpoint/2010/main" val="6436680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TotalTime>
  <Words>1752</Words>
  <Application>Microsoft Office PowerPoint</Application>
  <PresentationFormat>Widescreen</PresentationFormat>
  <Paragraphs>179</Paragraphs>
  <Slides>27</Slides>
  <Notes>11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27</vt:i4>
      </vt:variant>
    </vt:vector>
  </HeadingPairs>
  <TitlesOfParts>
    <vt:vector size="36" baseType="lpstr">
      <vt:lpstr>Arial</vt:lpstr>
      <vt:lpstr>Calibri</vt:lpstr>
      <vt:lpstr>Calibri Light</vt:lpstr>
      <vt:lpstr>GoodHeadlinePro-CondBook</vt:lpstr>
      <vt:lpstr>Montserrat-Bold</vt:lpstr>
      <vt:lpstr>Times New Roman</vt:lpstr>
      <vt:lpstr>Wingdings</vt:lpstr>
      <vt:lpstr>Office Theme</vt:lpstr>
      <vt:lpstr>Retrospect</vt:lpstr>
      <vt:lpstr>Welcome to VEA’s Collective Bargaining Session!</vt:lpstr>
      <vt:lpstr>What Is Collective Bargaining ?</vt:lpstr>
      <vt:lpstr>Conducting Negotiations </vt:lpstr>
      <vt:lpstr>Traditional Pattern to Bargaining  </vt:lpstr>
      <vt:lpstr>Bargaining for the Common Good</vt:lpstr>
      <vt:lpstr>Benefits of Collective Bargaining</vt:lpstr>
      <vt:lpstr>PowerPoint Presentation</vt:lpstr>
      <vt:lpstr>What Has Previously Prevented Collective Bargaining in Virginia?</vt:lpstr>
      <vt:lpstr>It’s A New Day!</vt:lpstr>
      <vt:lpstr>What the Law says </vt:lpstr>
      <vt:lpstr>What the law does not do? </vt:lpstr>
      <vt:lpstr>What About Right to Work?</vt:lpstr>
      <vt:lpstr>At the Local Level:</vt:lpstr>
      <vt:lpstr>Our Union Can Influence Recognition</vt:lpstr>
      <vt:lpstr>Questions</vt:lpstr>
      <vt:lpstr>Building Power</vt:lpstr>
      <vt:lpstr>Power? </vt:lpstr>
      <vt:lpstr>Density and Strength </vt:lpstr>
      <vt:lpstr>First Steps</vt:lpstr>
      <vt:lpstr>Identifying Leaders</vt:lpstr>
      <vt:lpstr>PowerPoint Presentation</vt:lpstr>
      <vt:lpstr> POWER - People Organizing  With Effective Results  During Conversations: </vt:lpstr>
      <vt:lpstr>For Presidents, Map Your Local  - Density (% of potential bargaining unit)  - Buildings with reps  -Do your reps meet the 1 rep for 20 people in a building.   </vt:lpstr>
      <vt:lpstr>School Board Assessment  Map your school board’s support of Collective Bargaining  </vt:lpstr>
      <vt:lpstr>Local Organizing to Bargain Committee </vt:lpstr>
      <vt:lpstr>PowerPoint Presentation</vt:lpstr>
      <vt:lpstr>Next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Regional Collective Bargaining Cadre</dc:title>
  <dc:creator>Bishop, Katie [VA]</dc:creator>
  <cp:lastModifiedBy>Bishop, Katie [VA]</cp:lastModifiedBy>
  <cp:revision>8</cp:revision>
  <dcterms:created xsi:type="dcterms:W3CDTF">2021-01-04T20:24:50Z</dcterms:created>
  <dcterms:modified xsi:type="dcterms:W3CDTF">2021-03-26T16:36:55Z</dcterms:modified>
</cp:coreProperties>
</file>