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318" r:id="rId2"/>
    <p:sldId id="319" r:id="rId3"/>
    <p:sldId id="320" r:id="rId4"/>
    <p:sldId id="321" r:id="rId5"/>
    <p:sldId id="322" r:id="rId6"/>
    <p:sldId id="323" r:id="rId7"/>
    <p:sldId id="324" r:id="rId8"/>
    <p:sldId id="325" r:id="rId9"/>
    <p:sldId id="326" r:id="rId10"/>
    <p:sldId id="328" r:id="rId11"/>
    <p:sldId id="327" r:id="rId12"/>
    <p:sldId id="329" r:id="rId13"/>
    <p:sldId id="330" r:id="rId14"/>
    <p:sldId id="331" r:id="rId15"/>
    <p:sldId id="332" r:id="rId16"/>
    <p:sldId id="333" r:id="rId17"/>
    <p:sldId id="334" r:id="rId18"/>
    <p:sldId id="335" r:id="rId19"/>
    <p:sldId id="336" r:id="rId20"/>
    <p:sldId id="337" r:id="rId21"/>
    <p:sldId id="342" r:id="rId22"/>
    <p:sldId id="338" r:id="rId23"/>
    <p:sldId id="339" r:id="rId24"/>
    <p:sldId id="341"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0132" autoAdjust="0"/>
  </p:normalViewPr>
  <p:slideViewPr>
    <p:cSldViewPr snapToGrid="0">
      <p:cViewPr varScale="1">
        <p:scale>
          <a:sx n="57" d="100"/>
          <a:sy n="57" d="100"/>
        </p:scale>
        <p:origin x="1651"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image" Target="../media/image11.jpeg"/><Relationship Id="rId4" Type="http://schemas.openxmlformats.org/officeDocument/2006/relationships/image" Target="../media/image14.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image" Target="../media/image11.jpeg"/><Relationship Id="rId4" Type="http://schemas.openxmlformats.org/officeDocument/2006/relationships/image" Target="../media/image14.jpe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2F6248-9CFA-0848-BC74-16DB12DE454E}" type="doc">
      <dgm:prSet loTypeId="urn:microsoft.com/office/officeart/2005/8/layout/hList7" loCatId="" qsTypeId="urn:microsoft.com/office/officeart/2005/8/quickstyle/simple4" qsCatId="simple" csTypeId="urn:microsoft.com/office/officeart/2005/8/colors/colorful4" csCatId="colorful" phldr="1"/>
      <dgm:spPr/>
      <dgm:t>
        <a:bodyPr/>
        <a:lstStyle/>
        <a:p>
          <a:endParaRPr lang="en-US"/>
        </a:p>
      </dgm:t>
    </dgm:pt>
    <dgm:pt modelId="{656C4535-F8BE-1646-A538-8550AB8258DC}">
      <dgm:prSet phldrT="[Text]"/>
      <dgm:spPr>
        <a:xfrm>
          <a:off x="4838445" y="0"/>
          <a:ext cx="1565356" cy="4380849"/>
        </a:xfrm>
        <a:prstGeom prst="roundRect">
          <a:avLst>
            <a:gd name="adj" fmla="val 10000"/>
          </a:avLst>
        </a:prstGeom>
        <a:gradFill rotWithShape="0">
          <a:gsLst>
            <a:gs pos="0">
              <a:srgbClr val="808DA9">
                <a:hueOff val="-586705"/>
                <a:satOff val="-3325"/>
                <a:lumOff val="-27450"/>
                <a:alphaOff val="0"/>
                <a:tint val="96000"/>
                <a:satMod val="120000"/>
                <a:lumMod val="120000"/>
              </a:srgbClr>
            </a:gs>
            <a:gs pos="100000">
              <a:srgbClr val="808DA9">
                <a:hueOff val="-586705"/>
                <a:satOff val="-3325"/>
                <a:lumOff val="-27450"/>
                <a:alphaOff val="0"/>
                <a:shade val="89000"/>
                <a:lumMod val="90000"/>
              </a:srgb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gm:spPr>
      <dgm:t>
        <a:bodyPr/>
        <a:lstStyle/>
        <a:p>
          <a:pPr algn="l">
            <a:buNone/>
          </a:pPr>
          <a:r>
            <a:rPr lang="en-US">
              <a:solidFill>
                <a:sysClr val="window" lastClr="FFFFFF"/>
              </a:solidFill>
              <a:latin typeface="Candara"/>
              <a:ea typeface="+mn-ea"/>
              <a:cs typeface="+mn-cs"/>
            </a:rPr>
            <a:t>4. The support of most or all of the rest of the group. </a:t>
          </a:r>
        </a:p>
      </dgm:t>
    </dgm:pt>
    <dgm:pt modelId="{5149D344-39B6-B54B-A9E3-9724A64E184B}" type="parTrans" cxnId="{981BDA21-9FA8-0B4B-8363-78882E3F14AD}">
      <dgm:prSet/>
      <dgm:spPr/>
      <dgm:t>
        <a:bodyPr/>
        <a:lstStyle/>
        <a:p>
          <a:endParaRPr lang="en-US"/>
        </a:p>
      </dgm:t>
    </dgm:pt>
    <dgm:pt modelId="{E9EC28AB-2AEC-FB45-935E-BD7B7405F901}" type="sibTrans" cxnId="{981BDA21-9FA8-0B4B-8363-78882E3F14AD}">
      <dgm:prSet/>
      <dgm:spPr/>
      <dgm:t>
        <a:bodyPr/>
        <a:lstStyle/>
        <a:p>
          <a:endParaRPr lang="en-US"/>
        </a:p>
      </dgm:t>
    </dgm:pt>
    <dgm:pt modelId="{A294F55B-AD45-534A-8EF3-85ACB76431AA}">
      <dgm:prSet phldrT="[Text]"/>
      <dgm:spPr>
        <a:xfrm>
          <a:off x="3226128" y="0"/>
          <a:ext cx="1565356" cy="4380849"/>
        </a:xfrm>
        <a:prstGeom prst="roundRect">
          <a:avLst>
            <a:gd name="adj" fmla="val 10000"/>
          </a:avLst>
        </a:prstGeom>
        <a:gradFill rotWithShape="0">
          <a:gsLst>
            <a:gs pos="0">
              <a:srgbClr val="808DA9">
                <a:hueOff val="-391136"/>
                <a:satOff val="-2217"/>
                <a:lumOff val="-18300"/>
                <a:alphaOff val="0"/>
                <a:tint val="96000"/>
                <a:satMod val="120000"/>
                <a:lumMod val="120000"/>
              </a:srgbClr>
            </a:gs>
            <a:gs pos="100000">
              <a:srgbClr val="808DA9">
                <a:hueOff val="-391136"/>
                <a:satOff val="-2217"/>
                <a:lumOff val="-18300"/>
                <a:alphaOff val="0"/>
                <a:shade val="89000"/>
                <a:lumMod val="90000"/>
              </a:srgb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gm:spPr>
      <dgm:t>
        <a:bodyPr/>
        <a:lstStyle/>
        <a:p>
          <a:pPr algn="l">
            <a:buNone/>
          </a:pPr>
          <a:r>
            <a:rPr lang="en-US">
              <a:solidFill>
                <a:sysClr val="window" lastClr="FFFFFF"/>
              </a:solidFill>
              <a:latin typeface="Candara"/>
              <a:ea typeface="+mn-ea"/>
              <a:cs typeface="+mn-cs"/>
            </a:rPr>
            <a:t>3.  A group of co-workers who work with and assist building/worksite leaders. </a:t>
          </a:r>
        </a:p>
      </dgm:t>
    </dgm:pt>
    <dgm:pt modelId="{16FFC724-4BCC-D94F-9DDB-5DD0C3E718A2}" type="parTrans" cxnId="{855DE22D-477B-7F43-B6B7-FFED0B72ED47}">
      <dgm:prSet/>
      <dgm:spPr/>
      <dgm:t>
        <a:bodyPr/>
        <a:lstStyle/>
        <a:p>
          <a:endParaRPr lang="en-US"/>
        </a:p>
      </dgm:t>
    </dgm:pt>
    <dgm:pt modelId="{52C69286-9990-C04F-844A-3CB589280004}" type="sibTrans" cxnId="{855DE22D-477B-7F43-B6B7-FFED0B72ED47}">
      <dgm:prSet/>
      <dgm:spPr/>
      <dgm:t>
        <a:bodyPr/>
        <a:lstStyle/>
        <a:p>
          <a:endParaRPr lang="en-US"/>
        </a:p>
      </dgm:t>
    </dgm:pt>
    <dgm:pt modelId="{757C50CA-076C-4F40-B09D-DE543A9200C7}">
      <dgm:prSet phldrT="[Text]"/>
      <dgm:spPr>
        <a:xfrm>
          <a:off x="1613810" y="0"/>
          <a:ext cx="1565356" cy="4380849"/>
        </a:xfrm>
        <a:prstGeom prst="roundRect">
          <a:avLst>
            <a:gd name="adj" fmla="val 10000"/>
          </a:avLst>
        </a:prstGeom>
        <a:gradFill rotWithShape="0">
          <a:gsLst>
            <a:gs pos="0">
              <a:srgbClr val="808DA9">
                <a:hueOff val="-195568"/>
                <a:satOff val="-1108"/>
                <a:lumOff val="-9150"/>
                <a:alphaOff val="0"/>
                <a:tint val="96000"/>
                <a:satMod val="120000"/>
                <a:lumMod val="120000"/>
              </a:srgbClr>
            </a:gs>
            <a:gs pos="100000">
              <a:srgbClr val="808DA9">
                <a:hueOff val="-195568"/>
                <a:satOff val="-1108"/>
                <a:lumOff val="-9150"/>
                <a:alphaOff val="0"/>
                <a:shade val="89000"/>
                <a:lumMod val="90000"/>
              </a:srgb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gm:spPr>
      <dgm:t>
        <a:bodyPr/>
        <a:lstStyle/>
        <a:p>
          <a:pPr algn="l">
            <a:buNone/>
          </a:pPr>
          <a:r>
            <a:rPr lang="en-US">
              <a:solidFill>
                <a:sysClr val="window" lastClr="FFFFFF"/>
              </a:solidFill>
              <a:latin typeface="Candara"/>
              <a:ea typeface="+mn-ea"/>
              <a:cs typeface="+mn-cs"/>
            </a:rPr>
            <a:t>2.  Building/worksite leaders who put thought into what is happening, speak up, propose action, and assist union wide leaders. </a:t>
          </a:r>
        </a:p>
      </dgm:t>
    </dgm:pt>
    <dgm:pt modelId="{9C740676-11DA-434C-8256-A5F019733368}" type="parTrans" cxnId="{1BF26B50-0786-CC4D-9131-7B35C1CF5CF5}">
      <dgm:prSet/>
      <dgm:spPr/>
      <dgm:t>
        <a:bodyPr/>
        <a:lstStyle/>
        <a:p>
          <a:endParaRPr lang="en-US"/>
        </a:p>
      </dgm:t>
    </dgm:pt>
    <dgm:pt modelId="{9EB9FA59-49F8-9744-A90B-25A472CAED93}" type="sibTrans" cxnId="{1BF26B50-0786-CC4D-9131-7B35C1CF5CF5}">
      <dgm:prSet/>
      <dgm:spPr/>
      <dgm:t>
        <a:bodyPr/>
        <a:lstStyle/>
        <a:p>
          <a:endParaRPr lang="en-US"/>
        </a:p>
      </dgm:t>
    </dgm:pt>
    <dgm:pt modelId="{D50A5CB8-EA39-C14B-923E-3A269FF79F1D}">
      <dgm:prSet/>
      <dgm:spPr>
        <a:xfrm>
          <a:off x="1493" y="0"/>
          <a:ext cx="1565356" cy="4380849"/>
        </a:xfrm>
        <a:prstGeom prst="roundRect">
          <a:avLst>
            <a:gd name="adj" fmla="val 10000"/>
          </a:avLst>
        </a:prstGeom>
        <a:gradFill rotWithShape="0">
          <a:gsLst>
            <a:gs pos="0">
              <a:srgbClr val="808DA9">
                <a:hueOff val="0"/>
                <a:satOff val="0"/>
                <a:lumOff val="0"/>
                <a:alphaOff val="0"/>
                <a:tint val="96000"/>
                <a:satMod val="120000"/>
                <a:lumMod val="120000"/>
              </a:srgbClr>
            </a:gs>
            <a:gs pos="100000">
              <a:srgbClr val="808DA9">
                <a:hueOff val="0"/>
                <a:satOff val="0"/>
                <a:lumOff val="0"/>
                <a:alphaOff val="0"/>
                <a:shade val="89000"/>
                <a:lumMod val="90000"/>
              </a:srgb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gm:spPr>
      <dgm:t>
        <a:bodyPr/>
        <a:lstStyle/>
        <a:p>
          <a:pPr algn="l">
            <a:buNone/>
          </a:pPr>
          <a:r>
            <a:rPr lang="en-US">
              <a:solidFill>
                <a:sysClr val="window" lastClr="FFFFFF"/>
              </a:solidFill>
              <a:latin typeface="Candara"/>
              <a:ea typeface="+mn-ea"/>
              <a:cs typeface="+mn-cs"/>
            </a:rPr>
            <a:t>1. Union wide leaders who put thought into what is happening, speak up, and propose action. </a:t>
          </a:r>
        </a:p>
      </dgm:t>
    </dgm:pt>
    <dgm:pt modelId="{EB7CF00A-B1E7-F44C-9ACC-124791B9EDDF}" type="parTrans" cxnId="{BA6B552A-1549-364E-AD61-FDF42EBEA568}">
      <dgm:prSet/>
      <dgm:spPr/>
      <dgm:t>
        <a:bodyPr/>
        <a:lstStyle/>
        <a:p>
          <a:endParaRPr lang="en-US"/>
        </a:p>
      </dgm:t>
    </dgm:pt>
    <dgm:pt modelId="{936CCF56-A07F-A14B-A06D-1F9E3CE9D968}" type="sibTrans" cxnId="{BA6B552A-1549-364E-AD61-FDF42EBEA568}">
      <dgm:prSet/>
      <dgm:spPr/>
      <dgm:t>
        <a:bodyPr/>
        <a:lstStyle/>
        <a:p>
          <a:endParaRPr lang="en-US"/>
        </a:p>
      </dgm:t>
    </dgm:pt>
    <dgm:pt modelId="{DACA7866-5398-6542-9EB3-843451EF4886}" type="pres">
      <dgm:prSet presAssocID="{B12F6248-9CFA-0848-BC74-16DB12DE454E}" presName="Name0" presStyleCnt="0">
        <dgm:presLayoutVars>
          <dgm:dir/>
          <dgm:resizeHandles val="exact"/>
        </dgm:presLayoutVars>
      </dgm:prSet>
      <dgm:spPr/>
    </dgm:pt>
    <dgm:pt modelId="{F1E32A2B-415E-124B-A317-5A4054FB4161}" type="pres">
      <dgm:prSet presAssocID="{B12F6248-9CFA-0848-BC74-16DB12DE454E}" presName="fgShape" presStyleLbl="fgShp" presStyleIdx="0" presStyleCnt="1"/>
      <dgm:spPr>
        <a:xfrm>
          <a:off x="256211" y="3504679"/>
          <a:ext cx="5892872" cy="657127"/>
        </a:xfrm>
        <a:prstGeom prst="leftRightArrow">
          <a:avLst/>
        </a:prstGeom>
        <a:gradFill rotWithShape="0">
          <a:gsLst>
            <a:gs pos="0">
              <a:srgbClr val="808DA9">
                <a:tint val="40000"/>
                <a:hueOff val="0"/>
                <a:satOff val="0"/>
                <a:lumOff val="0"/>
                <a:alphaOff val="0"/>
                <a:tint val="96000"/>
                <a:satMod val="120000"/>
                <a:lumMod val="120000"/>
              </a:srgbClr>
            </a:gs>
            <a:gs pos="100000">
              <a:srgbClr val="808DA9">
                <a:tint val="40000"/>
                <a:hueOff val="0"/>
                <a:satOff val="0"/>
                <a:lumOff val="0"/>
                <a:alphaOff val="0"/>
                <a:shade val="89000"/>
                <a:lumMod val="90000"/>
              </a:srgb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gm:spPr>
    </dgm:pt>
    <dgm:pt modelId="{AC657463-B6E2-B746-930F-E6DDEFEA0B23}" type="pres">
      <dgm:prSet presAssocID="{B12F6248-9CFA-0848-BC74-16DB12DE454E}" presName="linComp" presStyleCnt="0"/>
      <dgm:spPr/>
    </dgm:pt>
    <dgm:pt modelId="{0027A9AD-103E-674E-AEA9-6E5CCAE7D93B}" type="pres">
      <dgm:prSet presAssocID="{D50A5CB8-EA39-C14B-923E-3A269FF79F1D}" presName="compNode" presStyleCnt="0"/>
      <dgm:spPr/>
    </dgm:pt>
    <dgm:pt modelId="{05101FC7-6187-5B41-A703-93224DF73D2C}" type="pres">
      <dgm:prSet presAssocID="{D50A5CB8-EA39-C14B-923E-3A269FF79F1D}" presName="bkgdShape" presStyleLbl="node1" presStyleIdx="0" presStyleCnt="4"/>
      <dgm:spPr/>
    </dgm:pt>
    <dgm:pt modelId="{85D11D6C-0B07-FC4C-AD76-65FBB80DC5D0}" type="pres">
      <dgm:prSet presAssocID="{D50A5CB8-EA39-C14B-923E-3A269FF79F1D}" presName="nodeTx" presStyleLbl="node1" presStyleIdx="0" presStyleCnt="4">
        <dgm:presLayoutVars>
          <dgm:bulletEnabled val="1"/>
        </dgm:presLayoutVars>
      </dgm:prSet>
      <dgm:spPr/>
    </dgm:pt>
    <dgm:pt modelId="{FE09390A-76CD-1B44-B340-96C5B1614683}" type="pres">
      <dgm:prSet presAssocID="{D50A5CB8-EA39-C14B-923E-3A269FF79F1D}" presName="invisiNode" presStyleLbl="node1" presStyleIdx="0" presStyleCnt="4"/>
      <dgm:spPr/>
    </dgm:pt>
    <dgm:pt modelId="{49ABE6D1-6061-D942-A09A-0D3318306AC1}" type="pres">
      <dgm:prSet presAssocID="{D50A5CB8-EA39-C14B-923E-3A269FF79F1D}" presName="imagNode" presStyleLbl="fgImgPlace1" presStyleIdx="0" presStyleCnt="4" custLinFactNeighborX="-3861" custLinFactNeighborY="2302"/>
      <dgm:spPr>
        <a:xfrm>
          <a:off x="0" y="296433"/>
          <a:ext cx="1458822" cy="1458822"/>
        </a:xfrm>
        <a:prstGeom prst="ellipse">
          <a:avLst/>
        </a:prstGeom>
        <a:blipFill>
          <a:blip xmlns:r="http://schemas.openxmlformats.org/officeDocument/2006/relationships" r:embed="rId1" cstate="email">
            <a:extLst>
              <a:ext uri="{28A0092B-C50C-407E-A947-70E740481C1C}">
                <a14:useLocalDpi xmlns:a14="http://schemas.microsoft.com/office/drawing/2010/main" val="0"/>
              </a:ext>
            </a:extLst>
          </a:blip>
          <a:srcRect/>
          <a:stretch>
            <a:fillRect l="-40000" r="-40000"/>
          </a:stretch>
        </a:blip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gm:spPr>
    </dgm:pt>
    <dgm:pt modelId="{1EB8F397-163E-1A43-9989-A7BBFA8D78A4}" type="pres">
      <dgm:prSet presAssocID="{936CCF56-A07F-A14B-A06D-1F9E3CE9D968}" presName="sibTrans" presStyleLbl="sibTrans2D1" presStyleIdx="0" presStyleCnt="0"/>
      <dgm:spPr/>
    </dgm:pt>
    <dgm:pt modelId="{FE7918FC-E623-8D4B-A7CD-F6B621E2615D}" type="pres">
      <dgm:prSet presAssocID="{757C50CA-076C-4F40-B09D-DE543A9200C7}" presName="compNode" presStyleCnt="0"/>
      <dgm:spPr/>
    </dgm:pt>
    <dgm:pt modelId="{7DAF9124-01D9-9741-80E6-EEA2174234A4}" type="pres">
      <dgm:prSet presAssocID="{757C50CA-076C-4F40-B09D-DE543A9200C7}" presName="bkgdShape" presStyleLbl="node1" presStyleIdx="1" presStyleCnt="4"/>
      <dgm:spPr/>
    </dgm:pt>
    <dgm:pt modelId="{110A37A7-D9D7-6244-9052-45E94AD9A7FE}" type="pres">
      <dgm:prSet presAssocID="{757C50CA-076C-4F40-B09D-DE543A9200C7}" presName="nodeTx" presStyleLbl="node1" presStyleIdx="1" presStyleCnt="4">
        <dgm:presLayoutVars>
          <dgm:bulletEnabled val="1"/>
        </dgm:presLayoutVars>
      </dgm:prSet>
      <dgm:spPr/>
    </dgm:pt>
    <dgm:pt modelId="{747063F3-A788-5549-B6D3-DAF6BDF9F15A}" type="pres">
      <dgm:prSet presAssocID="{757C50CA-076C-4F40-B09D-DE543A9200C7}" presName="invisiNode" presStyleLbl="node1" presStyleIdx="1" presStyleCnt="4"/>
      <dgm:spPr/>
    </dgm:pt>
    <dgm:pt modelId="{743702A8-2B80-D14F-8C90-A9AC32186543}" type="pres">
      <dgm:prSet presAssocID="{757C50CA-076C-4F40-B09D-DE543A9200C7}" presName="imagNode" presStyleLbl="fgImgPlace1" presStyleIdx="1" presStyleCnt="4"/>
      <dgm:spPr>
        <a:xfrm>
          <a:off x="1667077" y="262850"/>
          <a:ext cx="1458822" cy="1458822"/>
        </a:xfrm>
        <a:prstGeom prst="ellipse">
          <a:avLst/>
        </a:prstGeom>
        <a:blipFill>
          <a:blip xmlns:r="http://schemas.openxmlformats.org/officeDocument/2006/relationships" r:embed="rId2" cstate="email">
            <a:extLst>
              <a:ext uri="{28A0092B-C50C-407E-A947-70E740481C1C}">
                <a14:useLocalDpi xmlns:a14="http://schemas.microsoft.com/office/drawing/2010/main" val="0"/>
              </a:ext>
            </a:extLst>
          </a:blip>
          <a:srcRect/>
          <a:stretch>
            <a:fillRect l="-17000" r="-17000"/>
          </a:stretch>
        </a:blip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gm:spPr>
    </dgm:pt>
    <dgm:pt modelId="{328EA6C2-07EC-E044-BD6B-BC9E7FBA345B}" type="pres">
      <dgm:prSet presAssocID="{9EB9FA59-49F8-9744-A90B-25A472CAED93}" presName="sibTrans" presStyleLbl="sibTrans2D1" presStyleIdx="0" presStyleCnt="0"/>
      <dgm:spPr/>
    </dgm:pt>
    <dgm:pt modelId="{40AFC6D6-F23F-A144-ADCA-BAB042CACD26}" type="pres">
      <dgm:prSet presAssocID="{A294F55B-AD45-534A-8EF3-85ACB76431AA}" presName="compNode" presStyleCnt="0"/>
      <dgm:spPr/>
    </dgm:pt>
    <dgm:pt modelId="{C340ABFB-2BA6-5743-9B3A-87F1387CCC97}" type="pres">
      <dgm:prSet presAssocID="{A294F55B-AD45-534A-8EF3-85ACB76431AA}" presName="bkgdShape" presStyleLbl="node1" presStyleIdx="2" presStyleCnt="4"/>
      <dgm:spPr/>
    </dgm:pt>
    <dgm:pt modelId="{E4D8F4F2-46C0-4742-A9E4-E1481EDA29DD}" type="pres">
      <dgm:prSet presAssocID="{A294F55B-AD45-534A-8EF3-85ACB76431AA}" presName="nodeTx" presStyleLbl="node1" presStyleIdx="2" presStyleCnt="4">
        <dgm:presLayoutVars>
          <dgm:bulletEnabled val="1"/>
        </dgm:presLayoutVars>
      </dgm:prSet>
      <dgm:spPr/>
    </dgm:pt>
    <dgm:pt modelId="{5811542A-9DEF-2443-979D-521E87455700}" type="pres">
      <dgm:prSet presAssocID="{A294F55B-AD45-534A-8EF3-85ACB76431AA}" presName="invisiNode" presStyleLbl="node1" presStyleIdx="2" presStyleCnt="4"/>
      <dgm:spPr/>
    </dgm:pt>
    <dgm:pt modelId="{8696C8DD-DF79-5242-904D-D1CF32069C12}" type="pres">
      <dgm:prSet presAssocID="{A294F55B-AD45-534A-8EF3-85ACB76431AA}" presName="imagNode" presStyleLbl="fgImgPlace1" presStyleIdx="2" presStyleCnt="4"/>
      <dgm:spPr>
        <a:xfrm>
          <a:off x="3279395" y="262850"/>
          <a:ext cx="1458822" cy="1458822"/>
        </a:xfrm>
        <a:prstGeom prst="ellipse">
          <a:avLst/>
        </a:prstGeom>
        <a:blipFill>
          <a:blip xmlns:r="http://schemas.openxmlformats.org/officeDocument/2006/relationships" r:embed="rId3" cstate="email">
            <a:extLst>
              <a:ext uri="{28A0092B-C50C-407E-A947-70E740481C1C}">
                <a14:useLocalDpi xmlns:a14="http://schemas.microsoft.com/office/drawing/2010/main" val="0"/>
              </a:ext>
            </a:extLst>
          </a:blip>
          <a:srcRect/>
          <a:stretch>
            <a:fillRect l="-8000" r="-8000"/>
          </a:stretch>
        </a:blip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gm:spPr>
    </dgm:pt>
    <dgm:pt modelId="{9AD304B8-0A83-484F-9AC5-1D3F3B22A7CD}" type="pres">
      <dgm:prSet presAssocID="{52C69286-9990-C04F-844A-3CB589280004}" presName="sibTrans" presStyleLbl="sibTrans2D1" presStyleIdx="0" presStyleCnt="0"/>
      <dgm:spPr/>
    </dgm:pt>
    <dgm:pt modelId="{4C438952-7907-0F42-8959-200DAF1494D4}" type="pres">
      <dgm:prSet presAssocID="{656C4535-F8BE-1646-A538-8550AB8258DC}" presName="compNode" presStyleCnt="0"/>
      <dgm:spPr/>
    </dgm:pt>
    <dgm:pt modelId="{74E12BC0-5D9D-9945-8056-CBF28073769A}" type="pres">
      <dgm:prSet presAssocID="{656C4535-F8BE-1646-A538-8550AB8258DC}" presName="bkgdShape" presStyleLbl="node1" presStyleIdx="3" presStyleCnt="4"/>
      <dgm:spPr/>
    </dgm:pt>
    <dgm:pt modelId="{E30BE941-16D6-5E47-9D30-768EA7095073}" type="pres">
      <dgm:prSet presAssocID="{656C4535-F8BE-1646-A538-8550AB8258DC}" presName="nodeTx" presStyleLbl="node1" presStyleIdx="3" presStyleCnt="4">
        <dgm:presLayoutVars>
          <dgm:bulletEnabled val="1"/>
        </dgm:presLayoutVars>
      </dgm:prSet>
      <dgm:spPr/>
    </dgm:pt>
    <dgm:pt modelId="{16C33449-4A99-1041-8CEF-3F948DB1847D}" type="pres">
      <dgm:prSet presAssocID="{656C4535-F8BE-1646-A538-8550AB8258DC}" presName="invisiNode" presStyleLbl="node1" presStyleIdx="3" presStyleCnt="4"/>
      <dgm:spPr/>
    </dgm:pt>
    <dgm:pt modelId="{A3031E7B-A428-5948-AD9A-6E3371CB72C1}" type="pres">
      <dgm:prSet presAssocID="{656C4535-F8BE-1646-A538-8550AB8258DC}" presName="imagNode" presStyleLbl="fgImgPlace1" presStyleIdx="3" presStyleCnt="4"/>
      <dgm:spPr>
        <a:xfrm>
          <a:off x="4891712" y="262850"/>
          <a:ext cx="1458822" cy="1458822"/>
        </a:xfrm>
        <a:prstGeom prst="ellipse">
          <a:avLst/>
        </a:prstGeom>
        <a:blipFill dpi="0" rotWithShape="1">
          <a:blip xmlns:r="http://schemas.openxmlformats.org/officeDocument/2006/relationships" r:embed="rId4" cstate="email">
            <a:extLst>
              <a:ext uri="{28A0092B-C50C-407E-A947-70E740481C1C}">
                <a14:useLocalDpi xmlns:a14="http://schemas.microsoft.com/office/drawing/2010/main" val="0"/>
              </a:ext>
            </a:extLst>
          </a:blip>
          <a:srcRect/>
          <a:stretch>
            <a:fillRect l="-17000" t="1144" r="-17000"/>
          </a:stretch>
        </a:blip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gm:spPr>
    </dgm:pt>
  </dgm:ptLst>
  <dgm:cxnLst>
    <dgm:cxn modelId="{3E771B08-9AFC-714B-9E81-A4D27026D1B8}" type="presOf" srcId="{D50A5CB8-EA39-C14B-923E-3A269FF79F1D}" destId="{05101FC7-6187-5B41-A703-93224DF73D2C}" srcOrd="0" destOrd="0" presId="urn:microsoft.com/office/officeart/2005/8/layout/hList7"/>
    <dgm:cxn modelId="{981BDA21-9FA8-0B4B-8363-78882E3F14AD}" srcId="{B12F6248-9CFA-0848-BC74-16DB12DE454E}" destId="{656C4535-F8BE-1646-A538-8550AB8258DC}" srcOrd="3" destOrd="0" parTransId="{5149D344-39B6-B54B-A9E3-9724A64E184B}" sibTransId="{E9EC28AB-2AEC-FB45-935E-BD7B7405F901}"/>
    <dgm:cxn modelId="{B79B2922-A4F5-B643-BA8F-7D6F7561CE93}" type="presOf" srcId="{52C69286-9990-C04F-844A-3CB589280004}" destId="{9AD304B8-0A83-484F-9AC5-1D3F3B22A7CD}" srcOrd="0" destOrd="0" presId="urn:microsoft.com/office/officeart/2005/8/layout/hList7"/>
    <dgm:cxn modelId="{BA6B552A-1549-364E-AD61-FDF42EBEA568}" srcId="{B12F6248-9CFA-0848-BC74-16DB12DE454E}" destId="{D50A5CB8-EA39-C14B-923E-3A269FF79F1D}" srcOrd="0" destOrd="0" parTransId="{EB7CF00A-B1E7-F44C-9ACC-124791B9EDDF}" sibTransId="{936CCF56-A07F-A14B-A06D-1F9E3CE9D968}"/>
    <dgm:cxn modelId="{855DE22D-477B-7F43-B6B7-FFED0B72ED47}" srcId="{B12F6248-9CFA-0848-BC74-16DB12DE454E}" destId="{A294F55B-AD45-534A-8EF3-85ACB76431AA}" srcOrd="2" destOrd="0" parTransId="{16FFC724-4BCC-D94F-9DDB-5DD0C3E718A2}" sibTransId="{52C69286-9990-C04F-844A-3CB589280004}"/>
    <dgm:cxn modelId="{962F843D-F13D-C64E-B981-25FCE6A0B731}" type="presOf" srcId="{A294F55B-AD45-534A-8EF3-85ACB76431AA}" destId="{C340ABFB-2BA6-5743-9B3A-87F1387CCC97}" srcOrd="0" destOrd="0" presId="urn:microsoft.com/office/officeart/2005/8/layout/hList7"/>
    <dgm:cxn modelId="{A159606A-BE2C-5740-9096-212C4F24950A}" type="presOf" srcId="{B12F6248-9CFA-0848-BC74-16DB12DE454E}" destId="{DACA7866-5398-6542-9EB3-843451EF4886}" srcOrd="0" destOrd="0" presId="urn:microsoft.com/office/officeart/2005/8/layout/hList7"/>
    <dgm:cxn modelId="{EB5F456C-4179-C34F-901F-51CD9201CFAC}" type="presOf" srcId="{A294F55B-AD45-534A-8EF3-85ACB76431AA}" destId="{E4D8F4F2-46C0-4742-A9E4-E1481EDA29DD}" srcOrd="1" destOrd="0" presId="urn:microsoft.com/office/officeart/2005/8/layout/hList7"/>
    <dgm:cxn modelId="{1BF26B50-0786-CC4D-9131-7B35C1CF5CF5}" srcId="{B12F6248-9CFA-0848-BC74-16DB12DE454E}" destId="{757C50CA-076C-4F40-B09D-DE543A9200C7}" srcOrd="1" destOrd="0" parTransId="{9C740676-11DA-434C-8256-A5F019733368}" sibTransId="{9EB9FA59-49F8-9744-A90B-25A472CAED93}"/>
    <dgm:cxn modelId="{5DC29858-49E9-1D46-AE4C-065FD62D5872}" type="presOf" srcId="{936CCF56-A07F-A14B-A06D-1F9E3CE9D968}" destId="{1EB8F397-163E-1A43-9989-A7BBFA8D78A4}" srcOrd="0" destOrd="0" presId="urn:microsoft.com/office/officeart/2005/8/layout/hList7"/>
    <dgm:cxn modelId="{60618581-5EC4-0144-8060-2F6A82C6EA6B}" type="presOf" srcId="{656C4535-F8BE-1646-A538-8550AB8258DC}" destId="{74E12BC0-5D9D-9945-8056-CBF28073769A}" srcOrd="0" destOrd="0" presId="urn:microsoft.com/office/officeart/2005/8/layout/hList7"/>
    <dgm:cxn modelId="{A2FD29C6-43A7-5647-896C-03B60D04230F}" type="presOf" srcId="{D50A5CB8-EA39-C14B-923E-3A269FF79F1D}" destId="{85D11D6C-0B07-FC4C-AD76-65FBB80DC5D0}" srcOrd="1" destOrd="0" presId="urn:microsoft.com/office/officeart/2005/8/layout/hList7"/>
    <dgm:cxn modelId="{CD8551D0-4575-2544-9B4F-EFBDD03A4B7B}" type="presOf" srcId="{656C4535-F8BE-1646-A538-8550AB8258DC}" destId="{E30BE941-16D6-5E47-9D30-768EA7095073}" srcOrd="1" destOrd="0" presId="urn:microsoft.com/office/officeart/2005/8/layout/hList7"/>
    <dgm:cxn modelId="{1BC1A6E2-AEA1-FD42-B9D3-456BBCAAA045}" type="presOf" srcId="{9EB9FA59-49F8-9744-A90B-25A472CAED93}" destId="{328EA6C2-07EC-E044-BD6B-BC9E7FBA345B}" srcOrd="0" destOrd="0" presId="urn:microsoft.com/office/officeart/2005/8/layout/hList7"/>
    <dgm:cxn modelId="{B80CB1F2-D7A9-3149-AEE5-1F8A46B5E69A}" type="presOf" srcId="{757C50CA-076C-4F40-B09D-DE543A9200C7}" destId="{7DAF9124-01D9-9741-80E6-EEA2174234A4}" srcOrd="0" destOrd="0" presId="urn:microsoft.com/office/officeart/2005/8/layout/hList7"/>
    <dgm:cxn modelId="{B7D7D5FA-AD39-F845-86CF-6C51DB743CC3}" type="presOf" srcId="{757C50CA-076C-4F40-B09D-DE543A9200C7}" destId="{110A37A7-D9D7-6244-9052-45E94AD9A7FE}" srcOrd="1" destOrd="0" presId="urn:microsoft.com/office/officeart/2005/8/layout/hList7"/>
    <dgm:cxn modelId="{152615BA-ABA6-0947-8B34-825397CADC95}" type="presParOf" srcId="{DACA7866-5398-6542-9EB3-843451EF4886}" destId="{F1E32A2B-415E-124B-A317-5A4054FB4161}" srcOrd="0" destOrd="0" presId="urn:microsoft.com/office/officeart/2005/8/layout/hList7"/>
    <dgm:cxn modelId="{33ED8321-251B-2F4E-8476-470FFA66EB6E}" type="presParOf" srcId="{DACA7866-5398-6542-9EB3-843451EF4886}" destId="{AC657463-B6E2-B746-930F-E6DDEFEA0B23}" srcOrd="1" destOrd="0" presId="urn:microsoft.com/office/officeart/2005/8/layout/hList7"/>
    <dgm:cxn modelId="{8EC59E2C-F56D-4743-9DA9-C3C4890D9BF1}" type="presParOf" srcId="{AC657463-B6E2-B746-930F-E6DDEFEA0B23}" destId="{0027A9AD-103E-674E-AEA9-6E5CCAE7D93B}" srcOrd="0" destOrd="0" presId="urn:microsoft.com/office/officeart/2005/8/layout/hList7"/>
    <dgm:cxn modelId="{2FA39D58-178F-844B-86E7-7F9E05E7D177}" type="presParOf" srcId="{0027A9AD-103E-674E-AEA9-6E5CCAE7D93B}" destId="{05101FC7-6187-5B41-A703-93224DF73D2C}" srcOrd="0" destOrd="0" presId="urn:microsoft.com/office/officeart/2005/8/layout/hList7"/>
    <dgm:cxn modelId="{7C9C0E6D-171B-FA42-AE69-FBA0435764B4}" type="presParOf" srcId="{0027A9AD-103E-674E-AEA9-6E5CCAE7D93B}" destId="{85D11D6C-0B07-FC4C-AD76-65FBB80DC5D0}" srcOrd="1" destOrd="0" presId="urn:microsoft.com/office/officeart/2005/8/layout/hList7"/>
    <dgm:cxn modelId="{87027F05-4948-F646-8843-13386EB3B927}" type="presParOf" srcId="{0027A9AD-103E-674E-AEA9-6E5CCAE7D93B}" destId="{FE09390A-76CD-1B44-B340-96C5B1614683}" srcOrd="2" destOrd="0" presId="urn:microsoft.com/office/officeart/2005/8/layout/hList7"/>
    <dgm:cxn modelId="{A533E98F-E914-FF4E-994E-BC991C6521C9}" type="presParOf" srcId="{0027A9AD-103E-674E-AEA9-6E5CCAE7D93B}" destId="{49ABE6D1-6061-D942-A09A-0D3318306AC1}" srcOrd="3" destOrd="0" presId="urn:microsoft.com/office/officeart/2005/8/layout/hList7"/>
    <dgm:cxn modelId="{741E5509-87AD-1B46-9B95-72E63E895315}" type="presParOf" srcId="{AC657463-B6E2-B746-930F-E6DDEFEA0B23}" destId="{1EB8F397-163E-1A43-9989-A7BBFA8D78A4}" srcOrd="1" destOrd="0" presId="urn:microsoft.com/office/officeart/2005/8/layout/hList7"/>
    <dgm:cxn modelId="{85DB846F-41BE-EB45-B754-DD3174B38E69}" type="presParOf" srcId="{AC657463-B6E2-B746-930F-E6DDEFEA0B23}" destId="{FE7918FC-E623-8D4B-A7CD-F6B621E2615D}" srcOrd="2" destOrd="0" presId="urn:microsoft.com/office/officeart/2005/8/layout/hList7"/>
    <dgm:cxn modelId="{39C690F9-9BA2-3F44-83CE-C2CC1C147792}" type="presParOf" srcId="{FE7918FC-E623-8D4B-A7CD-F6B621E2615D}" destId="{7DAF9124-01D9-9741-80E6-EEA2174234A4}" srcOrd="0" destOrd="0" presId="urn:microsoft.com/office/officeart/2005/8/layout/hList7"/>
    <dgm:cxn modelId="{791A919E-805D-B245-9BA0-C4EB3254866B}" type="presParOf" srcId="{FE7918FC-E623-8D4B-A7CD-F6B621E2615D}" destId="{110A37A7-D9D7-6244-9052-45E94AD9A7FE}" srcOrd="1" destOrd="0" presId="urn:microsoft.com/office/officeart/2005/8/layout/hList7"/>
    <dgm:cxn modelId="{1C7DB814-ECCF-3347-B81B-52D6B9B252BA}" type="presParOf" srcId="{FE7918FC-E623-8D4B-A7CD-F6B621E2615D}" destId="{747063F3-A788-5549-B6D3-DAF6BDF9F15A}" srcOrd="2" destOrd="0" presId="urn:microsoft.com/office/officeart/2005/8/layout/hList7"/>
    <dgm:cxn modelId="{375AF2BA-72B7-4A4E-9CD0-A9546048A282}" type="presParOf" srcId="{FE7918FC-E623-8D4B-A7CD-F6B621E2615D}" destId="{743702A8-2B80-D14F-8C90-A9AC32186543}" srcOrd="3" destOrd="0" presId="urn:microsoft.com/office/officeart/2005/8/layout/hList7"/>
    <dgm:cxn modelId="{0EDD4FA8-9BF7-C045-9CF7-9058982580D8}" type="presParOf" srcId="{AC657463-B6E2-B746-930F-E6DDEFEA0B23}" destId="{328EA6C2-07EC-E044-BD6B-BC9E7FBA345B}" srcOrd="3" destOrd="0" presId="urn:microsoft.com/office/officeart/2005/8/layout/hList7"/>
    <dgm:cxn modelId="{37EB809C-30C4-A142-8F13-863C9E369D4D}" type="presParOf" srcId="{AC657463-B6E2-B746-930F-E6DDEFEA0B23}" destId="{40AFC6D6-F23F-A144-ADCA-BAB042CACD26}" srcOrd="4" destOrd="0" presId="urn:microsoft.com/office/officeart/2005/8/layout/hList7"/>
    <dgm:cxn modelId="{E32F5138-6211-2D48-8C95-E0AF3A4F3E6A}" type="presParOf" srcId="{40AFC6D6-F23F-A144-ADCA-BAB042CACD26}" destId="{C340ABFB-2BA6-5743-9B3A-87F1387CCC97}" srcOrd="0" destOrd="0" presId="urn:microsoft.com/office/officeart/2005/8/layout/hList7"/>
    <dgm:cxn modelId="{3CBC2FDE-1FA2-C04E-A74B-AF9C71099015}" type="presParOf" srcId="{40AFC6D6-F23F-A144-ADCA-BAB042CACD26}" destId="{E4D8F4F2-46C0-4742-A9E4-E1481EDA29DD}" srcOrd="1" destOrd="0" presId="urn:microsoft.com/office/officeart/2005/8/layout/hList7"/>
    <dgm:cxn modelId="{D2B38072-0D7B-E343-BA0F-3F0C496BA7E4}" type="presParOf" srcId="{40AFC6D6-F23F-A144-ADCA-BAB042CACD26}" destId="{5811542A-9DEF-2443-979D-521E87455700}" srcOrd="2" destOrd="0" presId="urn:microsoft.com/office/officeart/2005/8/layout/hList7"/>
    <dgm:cxn modelId="{1E0AF48B-200B-2B48-864B-3BCF62045385}" type="presParOf" srcId="{40AFC6D6-F23F-A144-ADCA-BAB042CACD26}" destId="{8696C8DD-DF79-5242-904D-D1CF32069C12}" srcOrd="3" destOrd="0" presId="urn:microsoft.com/office/officeart/2005/8/layout/hList7"/>
    <dgm:cxn modelId="{F9852020-B644-C646-81CE-1F72F99CF82B}" type="presParOf" srcId="{AC657463-B6E2-B746-930F-E6DDEFEA0B23}" destId="{9AD304B8-0A83-484F-9AC5-1D3F3B22A7CD}" srcOrd="5" destOrd="0" presId="urn:microsoft.com/office/officeart/2005/8/layout/hList7"/>
    <dgm:cxn modelId="{2772F8CF-6C99-7543-972A-41CD0F032177}" type="presParOf" srcId="{AC657463-B6E2-B746-930F-E6DDEFEA0B23}" destId="{4C438952-7907-0F42-8959-200DAF1494D4}" srcOrd="6" destOrd="0" presId="urn:microsoft.com/office/officeart/2005/8/layout/hList7"/>
    <dgm:cxn modelId="{82430A32-2A1E-4641-A24B-20E7A02C792B}" type="presParOf" srcId="{4C438952-7907-0F42-8959-200DAF1494D4}" destId="{74E12BC0-5D9D-9945-8056-CBF28073769A}" srcOrd="0" destOrd="0" presId="urn:microsoft.com/office/officeart/2005/8/layout/hList7"/>
    <dgm:cxn modelId="{9E1A1F6A-72FA-FD41-A990-02E97EDCFB92}" type="presParOf" srcId="{4C438952-7907-0F42-8959-200DAF1494D4}" destId="{E30BE941-16D6-5E47-9D30-768EA7095073}" srcOrd="1" destOrd="0" presId="urn:microsoft.com/office/officeart/2005/8/layout/hList7"/>
    <dgm:cxn modelId="{2842F897-2E7F-994D-BB46-3AFBC19B03C6}" type="presParOf" srcId="{4C438952-7907-0F42-8959-200DAF1494D4}" destId="{16C33449-4A99-1041-8CEF-3F948DB1847D}" srcOrd="2" destOrd="0" presId="urn:microsoft.com/office/officeart/2005/8/layout/hList7"/>
    <dgm:cxn modelId="{87FA6F43-3C78-9B4F-A038-D18D8FC5985D}" type="presParOf" srcId="{4C438952-7907-0F42-8959-200DAF1494D4}" destId="{A3031E7B-A428-5948-AD9A-6E3371CB72C1}" srcOrd="3" destOrd="0" presId="urn:microsoft.com/office/officeart/2005/8/layout/hList7"/>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E018E8B-A6EF-41DF-BDA0-3C5C4EB90DCC}"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B313D003-C1FC-4FC1-A926-3250BB29FCFB}">
      <dgm:prSet phldrT="[Text]" phldr="0"/>
      <dgm:spPr/>
      <dgm:t>
        <a:bodyPr/>
        <a:lstStyle/>
        <a:p>
          <a:r>
            <a:rPr lang="en-US">
              <a:latin typeface="Calibri Light" panose="020F0302020204030204"/>
            </a:rPr>
            <a:t>SWOT</a:t>
          </a:r>
          <a:endParaRPr lang="en-US"/>
        </a:p>
      </dgm:t>
    </dgm:pt>
    <dgm:pt modelId="{7ABCE975-E82C-4057-90E8-4594AD86EE0D}" type="parTrans" cxnId="{E27E83A5-03B0-4B1F-86E2-4365B404A9E0}">
      <dgm:prSet/>
      <dgm:spPr/>
      <dgm:t>
        <a:bodyPr/>
        <a:lstStyle/>
        <a:p>
          <a:endParaRPr lang="en-US"/>
        </a:p>
      </dgm:t>
    </dgm:pt>
    <dgm:pt modelId="{13B4537B-D64C-43FC-8E5C-AD269966EEA1}" type="sibTrans" cxnId="{E27E83A5-03B0-4B1F-86E2-4365B404A9E0}">
      <dgm:prSet/>
      <dgm:spPr/>
      <dgm:t>
        <a:bodyPr/>
        <a:lstStyle/>
        <a:p>
          <a:endParaRPr lang="en-US"/>
        </a:p>
      </dgm:t>
    </dgm:pt>
    <dgm:pt modelId="{5FE9987F-8971-4808-8FAC-0102CB6A64DF}">
      <dgm:prSet phldrT="[Text]" phldr="0"/>
      <dgm:spPr/>
      <dgm:t>
        <a:bodyPr/>
        <a:lstStyle/>
        <a:p>
          <a:r>
            <a:rPr lang="en-US">
              <a:latin typeface="Calibri Light" panose="020F0302020204030204"/>
            </a:rPr>
            <a:t>Strengths</a:t>
          </a:r>
          <a:endParaRPr lang="en-US"/>
        </a:p>
      </dgm:t>
    </dgm:pt>
    <dgm:pt modelId="{DC31A32E-15A9-4BAF-AA3E-77A0F513EFC9}" type="parTrans" cxnId="{4D5D84AA-623C-4838-86C4-010696FCFF7E}">
      <dgm:prSet/>
      <dgm:spPr/>
      <dgm:t>
        <a:bodyPr/>
        <a:lstStyle/>
        <a:p>
          <a:endParaRPr lang="en-US"/>
        </a:p>
      </dgm:t>
    </dgm:pt>
    <dgm:pt modelId="{43774EC2-1DD0-4337-8A99-9D0B37DE79BB}" type="sibTrans" cxnId="{4D5D84AA-623C-4838-86C4-010696FCFF7E}">
      <dgm:prSet/>
      <dgm:spPr/>
      <dgm:t>
        <a:bodyPr/>
        <a:lstStyle/>
        <a:p>
          <a:endParaRPr lang="en-US"/>
        </a:p>
      </dgm:t>
    </dgm:pt>
    <dgm:pt modelId="{CA06F335-3ADF-4E9E-9F17-A1E7792CF45F}">
      <dgm:prSet phldrT="[Text]" phldr="0"/>
      <dgm:spPr/>
      <dgm:t>
        <a:bodyPr/>
        <a:lstStyle/>
        <a:p>
          <a:r>
            <a:rPr lang="en-US">
              <a:latin typeface="Calibri Light" panose="020F0302020204030204"/>
            </a:rPr>
            <a:t>Weaknesses</a:t>
          </a:r>
          <a:endParaRPr lang="en-US"/>
        </a:p>
      </dgm:t>
    </dgm:pt>
    <dgm:pt modelId="{F2649C8B-4F06-49F9-A612-866A4E321BA7}" type="parTrans" cxnId="{A5E869F4-F001-4EB0-85C9-70EC944B1365}">
      <dgm:prSet/>
      <dgm:spPr/>
      <dgm:t>
        <a:bodyPr/>
        <a:lstStyle/>
        <a:p>
          <a:endParaRPr lang="en-US"/>
        </a:p>
      </dgm:t>
    </dgm:pt>
    <dgm:pt modelId="{D006304A-43DD-40BE-959F-5AC8C0247F0C}" type="sibTrans" cxnId="{A5E869F4-F001-4EB0-85C9-70EC944B1365}">
      <dgm:prSet/>
      <dgm:spPr/>
      <dgm:t>
        <a:bodyPr/>
        <a:lstStyle/>
        <a:p>
          <a:endParaRPr lang="en-US"/>
        </a:p>
      </dgm:t>
    </dgm:pt>
    <dgm:pt modelId="{9966EDC8-CEE3-4145-80DE-7F943750924F}">
      <dgm:prSet phldrT="[Text]" phldr="0"/>
      <dgm:spPr/>
      <dgm:t>
        <a:bodyPr/>
        <a:lstStyle/>
        <a:p>
          <a:r>
            <a:rPr lang="en-US">
              <a:latin typeface="Calibri Light" panose="020F0302020204030204"/>
            </a:rPr>
            <a:t>Threats</a:t>
          </a:r>
          <a:endParaRPr lang="en-US"/>
        </a:p>
      </dgm:t>
    </dgm:pt>
    <dgm:pt modelId="{8D673A14-2C88-4011-B51A-298189E77824}" type="parTrans" cxnId="{97CCDC6B-85AC-4EB3-82B5-666A5C53BA6C}">
      <dgm:prSet/>
      <dgm:spPr/>
      <dgm:t>
        <a:bodyPr/>
        <a:lstStyle/>
        <a:p>
          <a:endParaRPr lang="en-US"/>
        </a:p>
      </dgm:t>
    </dgm:pt>
    <dgm:pt modelId="{1435D0E7-6884-4196-9E10-96ED70863114}" type="sibTrans" cxnId="{97CCDC6B-85AC-4EB3-82B5-666A5C53BA6C}">
      <dgm:prSet/>
      <dgm:spPr/>
      <dgm:t>
        <a:bodyPr/>
        <a:lstStyle/>
        <a:p>
          <a:endParaRPr lang="en-US"/>
        </a:p>
      </dgm:t>
    </dgm:pt>
    <dgm:pt modelId="{B7E52BE6-8BF3-4089-902F-9E295ABF8FFC}">
      <dgm:prSet phldr="0"/>
      <dgm:spPr/>
      <dgm:t>
        <a:bodyPr/>
        <a:lstStyle/>
        <a:p>
          <a:pPr rtl="0"/>
          <a:r>
            <a:rPr lang="en-US">
              <a:latin typeface="Calibri Light" panose="020F0302020204030204"/>
            </a:rPr>
            <a:t>Opportunities</a:t>
          </a:r>
        </a:p>
      </dgm:t>
    </dgm:pt>
    <dgm:pt modelId="{8FF79873-E2F4-4F37-B61B-5265663ED272}" type="parTrans" cxnId="{62F3E54C-3A65-425A-8DE5-3B874BA45C12}">
      <dgm:prSet/>
      <dgm:spPr/>
    </dgm:pt>
    <dgm:pt modelId="{8014BA99-B68D-4E5A-AAFF-3FE94B7B5A12}" type="sibTrans" cxnId="{62F3E54C-3A65-425A-8DE5-3B874BA45C12}">
      <dgm:prSet/>
      <dgm:spPr/>
    </dgm:pt>
    <dgm:pt modelId="{6A55C1F0-5D0E-46B1-B3FC-D332E984A92B}" type="pres">
      <dgm:prSet presAssocID="{0E018E8B-A6EF-41DF-BDA0-3C5C4EB90DCC}" presName="Name0" presStyleCnt="0">
        <dgm:presLayoutVars>
          <dgm:dir/>
          <dgm:resizeHandles val="exact"/>
        </dgm:presLayoutVars>
      </dgm:prSet>
      <dgm:spPr/>
    </dgm:pt>
    <dgm:pt modelId="{7BEED801-0CB0-4B00-BB77-03293979D7F8}" type="pres">
      <dgm:prSet presAssocID="{0E018E8B-A6EF-41DF-BDA0-3C5C4EB90DCC}" presName="cycle" presStyleCnt="0"/>
      <dgm:spPr/>
    </dgm:pt>
    <dgm:pt modelId="{C61DB1E0-A2CA-4B30-9BC6-E5B17707AC11}" type="pres">
      <dgm:prSet presAssocID="{B313D003-C1FC-4FC1-A926-3250BB29FCFB}" presName="nodeFirstNode" presStyleLbl="node1" presStyleIdx="0" presStyleCnt="5">
        <dgm:presLayoutVars>
          <dgm:bulletEnabled val="1"/>
        </dgm:presLayoutVars>
      </dgm:prSet>
      <dgm:spPr/>
    </dgm:pt>
    <dgm:pt modelId="{69D5BDE2-2EC0-4481-BD52-90911D44EB55}" type="pres">
      <dgm:prSet presAssocID="{13B4537B-D64C-43FC-8E5C-AD269966EEA1}" presName="sibTransFirstNode" presStyleLbl="bgShp" presStyleIdx="0" presStyleCnt="1"/>
      <dgm:spPr/>
    </dgm:pt>
    <dgm:pt modelId="{B5C1E94D-2CA1-434C-91E4-A2755673568F}" type="pres">
      <dgm:prSet presAssocID="{5FE9987F-8971-4808-8FAC-0102CB6A64DF}" presName="nodeFollowingNodes" presStyleLbl="node1" presStyleIdx="1" presStyleCnt="5">
        <dgm:presLayoutVars>
          <dgm:bulletEnabled val="1"/>
        </dgm:presLayoutVars>
      </dgm:prSet>
      <dgm:spPr/>
    </dgm:pt>
    <dgm:pt modelId="{74764542-83ED-4730-A56A-0A2D21D1FD24}" type="pres">
      <dgm:prSet presAssocID="{CA06F335-3ADF-4E9E-9F17-A1E7792CF45F}" presName="nodeFollowingNodes" presStyleLbl="node1" presStyleIdx="2" presStyleCnt="5">
        <dgm:presLayoutVars>
          <dgm:bulletEnabled val="1"/>
        </dgm:presLayoutVars>
      </dgm:prSet>
      <dgm:spPr/>
    </dgm:pt>
    <dgm:pt modelId="{D53EBF0B-F5F0-4D57-8051-3422AF0B37AE}" type="pres">
      <dgm:prSet presAssocID="{B7E52BE6-8BF3-4089-902F-9E295ABF8FFC}" presName="nodeFollowingNodes" presStyleLbl="node1" presStyleIdx="3" presStyleCnt="5">
        <dgm:presLayoutVars>
          <dgm:bulletEnabled val="1"/>
        </dgm:presLayoutVars>
      </dgm:prSet>
      <dgm:spPr/>
    </dgm:pt>
    <dgm:pt modelId="{479E9C47-15C8-4118-8EF1-298682555F9A}" type="pres">
      <dgm:prSet presAssocID="{9966EDC8-CEE3-4145-80DE-7F943750924F}" presName="nodeFollowingNodes" presStyleLbl="node1" presStyleIdx="4" presStyleCnt="5">
        <dgm:presLayoutVars>
          <dgm:bulletEnabled val="1"/>
        </dgm:presLayoutVars>
      </dgm:prSet>
      <dgm:spPr/>
    </dgm:pt>
  </dgm:ptLst>
  <dgm:cxnLst>
    <dgm:cxn modelId="{0C4FAC1E-9D33-4606-9AE6-51C95AAE5C3B}" type="presOf" srcId="{13B4537B-D64C-43FC-8E5C-AD269966EEA1}" destId="{69D5BDE2-2EC0-4481-BD52-90911D44EB55}" srcOrd="0" destOrd="0" presId="urn:microsoft.com/office/officeart/2005/8/layout/cycle3"/>
    <dgm:cxn modelId="{97CCDC6B-85AC-4EB3-82B5-666A5C53BA6C}" srcId="{0E018E8B-A6EF-41DF-BDA0-3C5C4EB90DCC}" destId="{9966EDC8-CEE3-4145-80DE-7F943750924F}" srcOrd="4" destOrd="0" parTransId="{8D673A14-2C88-4011-B51A-298189E77824}" sibTransId="{1435D0E7-6884-4196-9E10-96ED70863114}"/>
    <dgm:cxn modelId="{62F3E54C-3A65-425A-8DE5-3B874BA45C12}" srcId="{0E018E8B-A6EF-41DF-BDA0-3C5C4EB90DCC}" destId="{B7E52BE6-8BF3-4089-902F-9E295ABF8FFC}" srcOrd="3" destOrd="0" parTransId="{8FF79873-E2F4-4F37-B61B-5265663ED272}" sibTransId="{8014BA99-B68D-4E5A-AAFF-3FE94B7B5A12}"/>
    <dgm:cxn modelId="{DB5A516E-9BB8-4391-8F2D-46D78B897CF4}" type="presOf" srcId="{0E018E8B-A6EF-41DF-BDA0-3C5C4EB90DCC}" destId="{6A55C1F0-5D0E-46B1-B3FC-D332E984A92B}" srcOrd="0" destOrd="0" presId="urn:microsoft.com/office/officeart/2005/8/layout/cycle3"/>
    <dgm:cxn modelId="{DF5E2E59-6F1B-491B-90F3-F6E68F6F3ADE}" type="presOf" srcId="{B313D003-C1FC-4FC1-A926-3250BB29FCFB}" destId="{C61DB1E0-A2CA-4B30-9BC6-E5B17707AC11}" srcOrd="0" destOrd="0" presId="urn:microsoft.com/office/officeart/2005/8/layout/cycle3"/>
    <dgm:cxn modelId="{FF8E8399-31C9-46CE-B18F-F4768549903A}" type="presOf" srcId="{CA06F335-3ADF-4E9E-9F17-A1E7792CF45F}" destId="{74764542-83ED-4730-A56A-0A2D21D1FD24}" srcOrd="0" destOrd="0" presId="urn:microsoft.com/office/officeart/2005/8/layout/cycle3"/>
    <dgm:cxn modelId="{E27E83A5-03B0-4B1F-86E2-4365B404A9E0}" srcId="{0E018E8B-A6EF-41DF-BDA0-3C5C4EB90DCC}" destId="{B313D003-C1FC-4FC1-A926-3250BB29FCFB}" srcOrd="0" destOrd="0" parTransId="{7ABCE975-E82C-4057-90E8-4594AD86EE0D}" sibTransId="{13B4537B-D64C-43FC-8E5C-AD269966EEA1}"/>
    <dgm:cxn modelId="{4D5D84AA-623C-4838-86C4-010696FCFF7E}" srcId="{0E018E8B-A6EF-41DF-BDA0-3C5C4EB90DCC}" destId="{5FE9987F-8971-4808-8FAC-0102CB6A64DF}" srcOrd="1" destOrd="0" parTransId="{DC31A32E-15A9-4BAF-AA3E-77A0F513EFC9}" sibTransId="{43774EC2-1DD0-4337-8A99-9D0B37DE79BB}"/>
    <dgm:cxn modelId="{C3E92CCC-B807-4A4D-BAEB-6D03074C53FC}" type="presOf" srcId="{5FE9987F-8971-4808-8FAC-0102CB6A64DF}" destId="{B5C1E94D-2CA1-434C-91E4-A2755673568F}" srcOrd="0" destOrd="0" presId="urn:microsoft.com/office/officeart/2005/8/layout/cycle3"/>
    <dgm:cxn modelId="{8A20ABE7-9072-4C4B-B963-11404594CB6D}" type="presOf" srcId="{B7E52BE6-8BF3-4089-902F-9E295ABF8FFC}" destId="{D53EBF0B-F5F0-4D57-8051-3422AF0B37AE}" srcOrd="0" destOrd="0" presId="urn:microsoft.com/office/officeart/2005/8/layout/cycle3"/>
    <dgm:cxn modelId="{AE2424EF-7F6E-4C8F-821B-3A24E652F9C6}" type="presOf" srcId="{9966EDC8-CEE3-4145-80DE-7F943750924F}" destId="{479E9C47-15C8-4118-8EF1-298682555F9A}" srcOrd="0" destOrd="0" presId="urn:microsoft.com/office/officeart/2005/8/layout/cycle3"/>
    <dgm:cxn modelId="{A5E869F4-F001-4EB0-85C9-70EC944B1365}" srcId="{0E018E8B-A6EF-41DF-BDA0-3C5C4EB90DCC}" destId="{CA06F335-3ADF-4E9E-9F17-A1E7792CF45F}" srcOrd="2" destOrd="0" parTransId="{F2649C8B-4F06-49F9-A612-866A4E321BA7}" sibTransId="{D006304A-43DD-40BE-959F-5AC8C0247F0C}"/>
    <dgm:cxn modelId="{69ADDF2B-7129-4A23-8D1E-23C360C0E878}" type="presParOf" srcId="{6A55C1F0-5D0E-46B1-B3FC-D332E984A92B}" destId="{7BEED801-0CB0-4B00-BB77-03293979D7F8}" srcOrd="0" destOrd="0" presId="urn:microsoft.com/office/officeart/2005/8/layout/cycle3"/>
    <dgm:cxn modelId="{D5317599-F491-467A-A39F-69A17F9B8634}" type="presParOf" srcId="{7BEED801-0CB0-4B00-BB77-03293979D7F8}" destId="{C61DB1E0-A2CA-4B30-9BC6-E5B17707AC11}" srcOrd="0" destOrd="0" presId="urn:microsoft.com/office/officeart/2005/8/layout/cycle3"/>
    <dgm:cxn modelId="{53EB171E-21E7-4E24-BBCF-F41A5B00286F}" type="presParOf" srcId="{7BEED801-0CB0-4B00-BB77-03293979D7F8}" destId="{69D5BDE2-2EC0-4481-BD52-90911D44EB55}" srcOrd="1" destOrd="0" presId="urn:microsoft.com/office/officeart/2005/8/layout/cycle3"/>
    <dgm:cxn modelId="{0D58F302-7A8C-4772-9052-FE187DE33878}" type="presParOf" srcId="{7BEED801-0CB0-4B00-BB77-03293979D7F8}" destId="{B5C1E94D-2CA1-434C-91E4-A2755673568F}" srcOrd="2" destOrd="0" presId="urn:microsoft.com/office/officeart/2005/8/layout/cycle3"/>
    <dgm:cxn modelId="{3A752F68-8FC0-4716-94DA-0C814FB20A2A}" type="presParOf" srcId="{7BEED801-0CB0-4B00-BB77-03293979D7F8}" destId="{74764542-83ED-4730-A56A-0A2D21D1FD24}" srcOrd="3" destOrd="0" presId="urn:microsoft.com/office/officeart/2005/8/layout/cycle3"/>
    <dgm:cxn modelId="{A3175ACF-51D0-43A9-A0AC-A3D8E24EEB43}" type="presParOf" srcId="{7BEED801-0CB0-4B00-BB77-03293979D7F8}" destId="{D53EBF0B-F5F0-4D57-8051-3422AF0B37AE}" srcOrd="4" destOrd="0" presId="urn:microsoft.com/office/officeart/2005/8/layout/cycle3"/>
    <dgm:cxn modelId="{B048B3F3-5797-4089-8B0A-09A8FDE3C2B4}" type="presParOf" srcId="{7BEED801-0CB0-4B00-BB77-03293979D7F8}" destId="{479E9C47-15C8-4118-8EF1-298682555F9A}" srcOrd="5" destOrd="0" presId="urn:microsoft.com/office/officeart/2005/8/layout/cycle3"/>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94B231-E821-49C3-85D0-FA360AAE1BF8}"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6122A13C-5EE3-4863-8CFD-E7E62290307B}">
      <dgm:prSet phldrT="[Text]" phldr="0"/>
      <dgm:spPr/>
      <dgm:t>
        <a:bodyPr/>
        <a:lstStyle/>
        <a:p>
          <a:pPr rtl="0"/>
          <a:r>
            <a:rPr lang="en-US">
              <a:latin typeface="Calibri Light" panose="020F0302020204030204"/>
            </a:rPr>
            <a:t>They show a higher level of engagement.</a:t>
          </a:r>
          <a:endParaRPr lang="en-US"/>
        </a:p>
      </dgm:t>
    </dgm:pt>
    <dgm:pt modelId="{FC14E62C-3AAB-44F6-B4B8-3CD296F1FAE4}" type="parTrans" cxnId="{207D7C4B-40B2-4F1A-A839-51CC458C43F3}">
      <dgm:prSet/>
      <dgm:spPr/>
      <dgm:t>
        <a:bodyPr/>
        <a:lstStyle/>
        <a:p>
          <a:endParaRPr lang="en-US"/>
        </a:p>
      </dgm:t>
    </dgm:pt>
    <dgm:pt modelId="{17E1321F-2413-48C2-A803-9471A10F80F2}" type="sibTrans" cxnId="{207D7C4B-40B2-4F1A-A839-51CC458C43F3}">
      <dgm:prSet/>
      <dgm:spPr/>
      <dgm:t>
        <a:bodyPr/>
        <a:lstStyle/>
        <a:p>
          <a:endParaRPr lang="en-US"/>
        </a:p>
      </dgm:t>
    </dgm:pt>
    <dgm:pt modelId="{0A591BA6-F300-42A7-A845-F6656D8CDA27}">
      <dgm:prSet phldrT="[Text]" phldr="0"/>
      <dgm:spPr/>
      <dgm:t>
        <a:bodyPr/>
        <a:lstStyle/>
        <a:p>
          <a:pPr rtl="0"/>
          <a:r>
            <a:rPr lang="en-US">
              <a:latin typeface="Calibri Light" panose="020F0302020204030204"/>
            </a:rPr>
            <a:t>They have great communication skills.</a:t>
          </a:r>
          <a:endParaRPr lang="en-US"/>
        </a:p>
      </dgm:t>
    </dgm:pt>
    <dgm:pt modelId="{4983B750-B1F2-469E-B7EB-2DA06BDA63FD}" type="parTrans" cxnId="{AD02B830-A231-4B8A-BE13-3ABD793AE767}">
      <dgm:prSet/>
      <dgm:spPr/>
      <dgm:t>
        <a:bodyPr/>
        <a:lstStyle/>
        <a:p>
          <a:endParaRPr lang="en-US"/>
        </a:p>
      </dgm:t>
    </dgm:pt>
    <dgm:pt modelId="{48A5F1C8-FBE6-4303-A4ED-060EA1E6109E}" type="sibTrans" cxnId="{AD02B830-A231-4B8A-BE13-3ABD793AE767}">
      <dgm:prSet/>
      <dgm:spPr/>
      <dgm:t>
        <a:bodyPr/>
        <a:lstStyle/>
        <a:p>
          <a:endParaRPr lang="en-US"/>
        </a:p>
      </dgm:t>
    </dgm:pt>
    <dgm:pt modelId="{0863BB1D-00E0-4B26-8784-1253ED3763FA}">
      <dgm:prSet phldrT="[Text]" phldr="0"/>
      <dgm:spPr/>
      <dgm:t>
        <a:bodyPr/>
        <a:lstStyle/>
        <a:p>
          <a:pPr rtl="0"/>
          <a:r>
            <a:rPr lang="en-US">
              <a:latin typeface="Calibri Light" panose="020F0302020204030204"/>
            </a:rPr>
            <a:t>They get the best out of others.</a:t>
          </a:r>
          <a:endParaRPr lang="en-US"/>
        </a:p>
      </dgm:t>
    </dgm:pt>
    <dgm:pt modelId="{B0553323-437A-4F2E-BEDB-04313A56A8BF}" type="parTrans" cxnId="{0C7B1CB4-50B8-4BE8-8B8B-8793BF5D46AC}">
      <dgm:prSet/>
      <dgm:spPr/>
      <dgm:t>
        <a:bodyPr/>
        <a:lstStyle/>
        <a:p>
          <a:endParaRPr lang="en-US"/>
        </a:p>
      </dgm:t>
    </dgm:pt>
    <dgm:pt modelId="{AF494B9F-AEA1-4D4F-91D2-3632025E4596}" type="sibTrans" cxnId="{0C7B1CB4-50B8-4BE8-8B8B-8793BF5D46AC}">
      <dgm:prSet/>
      <dgm:spPr/>
      <dgm:t>
        <a:bodyPr/>
        <a:lstStyle/>
        <a:p>
          <a:endParaRPr lang="en-US"/>
        </a:p>
      </dgm:t>
    </dgm:pt>
    <dgm:pt modelId="{C61AFE26-667B-42DC-A13A-DDBA82B29179}">
      <dgm:prSet phldrT="[Text]" phldr="0"/>
      <dgm:spPr/>
      <dgm:t>
        <a:bodyPr/>
        <a:lstStyle/>
        <a:p>
          <a:pPr rtl="0"/>
          <a:r>
            <a:rPr lang="en-US">
              <a:latin typeface="Calibri Light" panose="020F0302020204030204"/>
            </a:rPr>
            <a:t>They know when to listen.</a:t>
          </a:r>
          <a:endParaRPr lang="en-US"/>
        </a:p>
      </dgm:t>
    </dgm:pt>
    <dgm:pt modelId="{771F5A8D-63B3-4233-BE1F-57B205A6BDFE}" type="parTrans" cxnId="{0D221AA0-4424-480C-AAE9-B2747B2B4285}">
      <dgm:prSet/>
      <dgm:spPr/>
      <dgm:t>
        <a:bodyPr/>
        <a:lstStyle/>
        <a:p>
          <a:endParaRPr lang="en-US"/>
        </a:p>
      </dgm:t>
    </dgm:pt>
    <dgm:pt modelId="{2D6EB6EB-8124-445B-8F8E-AFDADF335257}" type="sibTrans" cxnId="{0D221AA0-4424-480C-AAE9-B2747B2B4285}">
      <dgm:prSet/>
      <dgm:spPr/>
      <dgm:t>
        <a:bodyPr/>
        <a:lstStyle/>
        <a:p>
          <a:endParaRPr lang="en-US"/>
        </a:p>
      </dgm:t>
    </dgm:pt>
    <dgm:pt modelId="{B3AC5430-3636-42BF-A304-7022AAC94018}">
      <dgm:prSet phldrT="[Text]"/>
      <dgm:spPr/>
      <dgm:t>
        <a:bodyPr/>
        <a:lstStyle/>
        <a:p>
          <a:pPr rtl="0"/>
          <a:r>
            <a:rPr lang="en-US">
              <a:latin typeface="Calibri Light" panose="020F0302020204030204"/>
            </a:rPr>
            <a:t>They're comfortable with failure.</a:t>
          </a:r>
          <a:endParaRPr lang="en-US"/>
        </a:p>
      </dgm:t>
    </dgm:pt>
    <dgm:pt modelId="{AEBBAADD-C160-46A3-B742-7AE5F21C89E5}" type="parTrans" cxnId="{52BCEBA0-8AE3-4C13-BE43-9128A688748E}">
      <dgm:prSet/>
      <dgm:spPr/>
      <dgm:t>
        <a:bodyPr/>
        <a:lstStyle/>
        <a:p>
          <a:endParaRPr lang="en-US"/>
        </a:p>
      </dgm:t>
    </dgm:pt>
    <dgm:pt modelId="{7D4FC145-BF5C-48D9-B049-96CF08B63416}" type="sibTrans" cxnId="{52BCEBA0-8AE3-4C13-BE43-9128A688748E}">
      <dgm:prSet/>
      <dgm:spPr/>
      <dgm:t>
        <a:bodyPr/>
        <a:lstStyle/>
        <a:p>
          <a:endParaRPr lang="en-US"/>
        </a:p>
      </dgm:t>
    </dgm:pt>
    <dgm:pt modelId="{8748B89A-62DE-47C2-9A96-6C2D9131525C}" type="pres">
      <dgm:prSet presAssocID="{B794B231-E821-49C3-85D0-FA360AAE1BF8}" presName="diagram" presStyleCnt="0">
        <dgm:presLayoutVars>
          <dgm:dir/>
          <dgm:resizeHandles val="exact"/>
        </dgm:presLayoutVars>
      </dgm:prSet>
      <dgm:spPr/>
    </dgm:pt>
    <dgm:pt modelId="{F9621DDF-2CA0-433F-93A4-3D10496346B8}" type="pres">
      <dgm:prSet presAssocID="{6122A13C-5EE3-4863-8CFD-E7E62290307B}" presName="node" presStyleLbl="node1" presStyleIdx="0" presStyleCnt="5">
        <dgm:presLayoutVars>
          <dgm:bulletEnabled val="1"/>
        </dgm:presLayoutVars>
      </dgm:prSet>
      <dgm:spPr/>
    </dgm:pt>
    <dgm:pt modelId="{D0784B35-4173-4582-9648-3501AE957E2A}" type="pres">
      <dgm:prSet presAssocID="{17E1321F-2413-48C2-A803-9471A10F80F2}" presName="sibTrans" presStyleCnt="0"/>
      <dgm:spPr/>
    </dgm:pt>
    <dgm:pt modelId="{A7D39514-B2E8-474B-83CA-783F753C85E4}" type="pres">
      <dgm:prSet presAssocID="{0A591BA6-F300-42A7-A845-F6656D8CDA27}" presName="node" presStyleLbl="node1" presStyleIdx="1" presStyleCnt="5">
        <dgm:presLayoutVars>
          <dgm:bulletEnabled val="1"/>
        </dgm:presLayoutVars>
      </dgm:prSet>
      <dgm:spPr/>
    </dgm:pt>
    <dgm:pt modelId="{60854B43-7A23-4DB4-9BDC-9191339727E8}" type="pres">
      <dgm:prSet presAssocID="{48A5F1C8-FBE6-4303-A4ED-060EA1E6109E}" presName="sibTrans" presStyleCnt="0"/>
      <dgm:spPr/>
    </dgm:pt>
    <dgm:pt modelId="{CA3B8EB9-751C-4BE0-BA78-979F2B528095}" type="pres">
      <dgm:prSet presAssocID="{0863BB1D-00E0-4B26-8784-1253ED3763FA}" presName="node" presStyleLbl="node1" presStyleIdx="2" presStyleCnt="5">
        <dgm:presLayoutVars>
          <dgm:bulletEnabled val="1"/>
        </dgm:presLayoutVars>
      </dgm:prSet>
      <dgm:spPr/>
    </dgm:pt>
    <dgm:pt modelId="{C6E40BEB-61AF-408D-A3A9-A9198F202CBE}" type="pres">
      <dgm:prSet presAssocID="{AF494B9F-AEA1-4D4F-91D2-3632025E4596}" presName="sibTrans" presStyleCnt="0"/>
      <dgm:spPr/>
    </dgm:pt>
    <dgm:pt modelId="{6AA41E7D-5D04-4DB3-A055-23D57379EF11}" type="pres">
      <dgm:prSet presAssocID="{C61AFE26-667B-42DC-A13A-DDBA82B29179}" presName="node" presStyleLbl="node1" presStyleIdx="3" presStyleCnt="5">
        <dgm:presLayoutVars>
          <dgm:bulletEnabled val="1"/>
        </dgm:presLayoutVars>
      </dgm:prSet>
      <dgm:spPr/>
    </dgm:pt>
    <dgm:pt modelId="{26F51BE2-20FA-4710-AF0C-E97088E393B2}" type="pres">
      <dgm:prSet presAssocID="{2D6EB6EB-8124-445B-8F8E-AFDADF335257}" presName="sibTrans" presStyleCnt="0"/>
      <dgm:spPr/>
    </dgm:pt>
    <dgm:pt modelId="{E046D1C6-682B-4D11-AA40-E38754DF44E0}" type="pres">
      <dgm:prSet presAssocID="{B3AC5430-3636-42BF-A304-7022AAC94018}" presName="node" presStyleLbl="node1" presStyleIdx="4" presStyleCnt="5">
        <dgm:presLayoutVars>
          <dgm:bulletEnabled val="1"/>
        </dgm:presLayoutVars>
      </dgm:prSet>
      <dgm:spPr/>
    </dgm:pt>
  </dgm:ptLst>
  <dgm:cxnLst>
    <dgm:cxn modelId="{AB31721B-5664-48D1-896C-71D540467C50}" type="presOf" srcId="{B794B231-E821-49C3-85D0-FA360AAE1BF8}" destId="{8748B89A-62DE-47C2-9A96-6C2D9131525C}" srcOrd="0" destOrd="0" presId="urn:microsoft.com/office/officeart/2005/8/layout/default"/>
    <dgm:cxn modelId="{BE25F927-3D1B-41D6-B9F0-344713FFADC2}" type="presOf" srcId="{6122A13C-5EE3-4863-8CFD-E7E62290307B}" destId="{F9621DDF-2CA0-433F-93A4-3D10496346B8}" srcOrd="0" destOrd="0" presId="urn:microsoft.com/office/officeart/2005/8/layout/default"/>
    <dgm:cxn modelId="{9B74282E-A37B-4156-9BC4-C8660DC38C8B}" type="presOf" srcId="{0863BB1D-00E0-4B26-8784-1253ED3763FA}" destId="{CA3B8EB9-751C-4BE0-BA78-979F2B528095}" srcOrd="0" destOrd="0" presId="urn:microsoft.com/office/officeart/2005/8/layout/default"/>
    <dgm:cxn modelId="{AD02B830-A231-4B8A-BE13-3ABD793AE767}" srcId="{B794B231-E821-49C3-85D0-FA360AAE1BF8}" destId="{0A591BA6-F300-42A7-A845-F6656D8CDA27}" srcOrd="1" destOrd="0" parTransId="{4983B750-B1F2-469E-B7EB-2DA06BDA63FD}" sibTransId="{48A5F1C8-FBE6-4303-A4ED-060EA1E6109E}"/>
    <dgm:cxn modelId="{791A9939-57AF-4846-8EDB-71A8952F45AD}" type="presOf" srcId="{B3AC5430-3636-42BF-A304-7022AAC94018}" destId="{E046D1C6-682B-4D11-AA40-E38754DF44E0}" srcOrd="0" destOrd="0" presId="urn:microsoft.com/office/officeart/2005/8/layout/default"/>
    <dgm:cxn modelId="{207D7C4B-40B2-4F1A-A839-51CC458C43F3}" srcId="{B794B231-E821-49C3-85D0-FA360AAE1BF8}" destId="{6122A13C-5EE3-4863-8CFD-E7E62290307B}" srcOrd="0" destOrd="0" parTransId="{FC14E62C-3AAB-44F6-B4B8-3CD296F1FAE4}" sibTransId="{17E1321F-2413-48C2-A803-9471A10F80F2}"/>
    <dgm:cxn modelId="{55C1CB7A-204D-4925-8310-6D8A7EAA1072}" type="presOf" srcId="{0A591BA6-F300-42A7-A845-F6656D8CDA27}" destId="{A7D39514-B2E8-474B-83CA-783F753C85E4}" srcOrd="0" destOrd="0" presId="urn:microsoft.com/office/officeart/2005/8/layout/default"/>
    <dgm:cxn modelId="{0D221AA0-4424-480C-AAE9-B2747B2B4285}" srcId="{B794B231-E821-49C3-85D0-FA360AAE1BF8}" destId="{C61AFE26-667B-42DC-A13A-DDBA82B29179}" srcOrd="3" destOrd="0" parTransId="{771F5A8D-63B3-4233-BE1F-57B205A6BDFE}" sibTransId="{2D6EB6EB-8124-445B-8F8E-AFDADF335257}"/>
    <dgm:cxn modelId="{52BCEBA0-8AE3-4C13-BE43-9128A688748E}" srcId="{B794B231-E821-49C3-85D0-FA360AAE1BF8}" destId="{B3AC5430-3636-42BF-A304-7022AAC94018}" srcOrd="4" destOrd="0" parTransId="{AEBBAADD-C160-46A3-B742-7AE5F21C89E5}" sibTransId="{7D4FC145-BF5C-48D9-B049-96CF08B63416}"/>
    <dgm:cxn modelId="{0C7B1CB4-50B8-4BE8-8B8B-8793BF5D46AC}" srcId="{B794B231-E821-49C3-85D0-FA360AAE1BF8}" destId="{0863BB1D-00E0-4B26-8784-1253ED3763FA}" srcOrd="2" destOrd="0" parTransId="{B0553323-437A-4F2E-BEDB-04313A56A8BF}" sibTransId="{AF494B9F-AEA1-4D4F-91D2-3632025E4596}"/>
    <dgm:cxn modelId="{EAFC44DD-4781-4314-B8D7-7EFB9A16C65E}" type="presOf" srcId="{C61AFE26-667B-42DC-A13A-DDBA82B29179}" destId="{6AA41E7D-5D04-4DB3-A055-23D57379EF11}" srcOrd="0" destOrd="0" presId="urn:microsoft.com/office/officeart/2005/8/layout/default"/>
    <dgm:cxn modelId="{CDA70D43-59CD-46F0-BD39-A6D045128339}" type="presParOf" srcId="{8748B89A-62DE-47C2-9A96-6C2D9131525C}" destId="{F9621DDF-2CA0-433F-93A4-3D10496346B8}" srcOrd="0" destOrd="0" presId="urn:microsoft.com/office/officeart/2005/8/layout/default"/>
    <dgm:cxn modelId="{A73FA407-7094-4876-A8DA-DBF93A104D9F}" type="presParOf" srcId="{8748B89A-62DE-47C2-9A96-6C2D9131525C}" destId="{D0784B35-4173-4582-9648-3501AE957E2A}" srcOrd="1" destOrd="0" presId="urn:microsoft.com/office/officeart/2005/8/layout/default"/>
    <dgm:cxn modelId="{3528FCC8-21F6-4680-820F-108FB1596F71}" type="presParOf" srcId="{8748B89A-62DE-47C2-9A96-6C2D9131525C}" destId="{A7D39514-B2E8-474B-83CA-783F753C85E4}" srcOrd="2" destOrd="0" presId="urn:microsoft.com/office/officeart/2005/8/layout/default"/>
    <dgm:cxn modelId="{00B67DCA-161F-4E0B-8746-D6E5AE86CAEA}" type="presParOf" srcId="{8748B89A-62DE-47C2-9A96-6C2D9131525C}" destId="{60854B43-7A23-4DB4-9BDC-9191339727E8}" srcOrd="3" destOrd="0" presId="urn:microsoft.com/office/officeart/2005/8/layout/default"/>
    <dgm:cxn modelId="{104B008D-29CA-4CF7-937F-C1B8FDCBCA97}" type="presParOf" srcId="{8748B89A-62DE-47C2-9A96-6C2D9131525C}" destId="{CA3B8EB9-751C-4BE0-BA78-979F2B528095}" srcOrd="4" destOrd="0" presId="urn:microsoft.com/office/officeart/2005/8/layout/default"/>
    <dgm:cxn modelId="{0E2062AD-2B1D-41D6-8DEE-42773865099C}" type="presParOf" srcId="{8748B89A-62DE-47C2-9A96-6C2D9131525C}" destId="{C6E40BEB-61AF-408D-A3A9-A9198F202CBE}" srcOrd="5" destOrd="0" presId="urn:microsoft.com/office/officeart/2005/8/layout/default"/>
    <dgm:cxn modelId="{9182836D-1501-4B53-96A9-1129F502ADD9}" type="presParOf" srcId="{8748B89A-62DE-47C2-9A96-6C2D9131525C}" destId="{6AA41E7D-5D04-4DB3-A055-23D57379EF11}" srcOrd="6" destOrd="0" presId="urn:microsoft.com/office/officeart/2005/8/layout/default"/>
    <dgm:cxn modelId="{6533E296-0DA3-4C17-B359-47D871F30D07}" type="presParOf" srcId="{8748B89A-62DE-47C2-9A96-6C2D9131525C}" destId="{26F51BE2-20FA-4710-AF0C-E97088E393B2}" srcOrd="7" destOrd="0" presId="urn:microsoft.com/office/officeart/2005/8/layout/default"/>
    <dgm:cxn modelId="{54B47CD7-8114-4825-9690-0F72AD065A4C}" type="presParOf" srcId="{8748B89A-62DE-47C2-9A96-6C2D9131525C}" destId="{E046D1C6-682B-4D11-AA40-E38754DF44E0}" srcOrd="8"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101FC7-6187-5B41-A703-93224DF73D2C}">
      <dsp:nvSpPr>
        <dsp:cNvPr id="0" name=""/>
        <dsp:cNvSpPr/>
      </dsp:nvSpPr>
      <dsp:spPr>
        <a:xfrm>
          <a:off x="1878" y="0"/>
          <a:ext cx="1968758" cy="4539016"/>
        </a:xfrm>
        <a:prstGeom prst="roundRect">
          <a:avLst>
            <a:gd name="adj" fmla="val 10000"/>
          </a:avLst>
        </a:prstGeom>
        <a:gradFill rotWithShape="0">
          <a:gsLst>
            <a:gs pos="0">
              <a:srgbClr val="808DA9">
                <a:hueOff val="0"/>
                <a:satOff val="0"/>
                <a:lumOff val="0"/>
                <a:alphaOff val="0"/>
                <a:tint val="96000"/>
                <a:satMod val="120000"/>
                <a:lumMod val="120000"/>
              </a:srgbClr>
            </a:gs>
            <a:gs pos="100000">
              <a:srgbClr val="808DA9">
                <a:hueOff val="0"/>
                <a:satOff val="0"/>
                <a:lumOff val="0"/>
                <a:alphaOff val="0"/>
                <a:shade val="89000"/>
                <a:lumMod val="90000"/>
              </a:srgb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666750">
            <a:lnSpc>
              <a:spcPct val="90000"/>
            </a:lnSpc>
            <a:spcBef>
              <a:spcPct val="0"/>
            </a:spcBef>
            <a:spcAft>
              <a:spcPct val="35000"/>
            </a:spcAft>
            <a:buNone/>
          </a:pPr>
          <a:r>
            <a:rPr lang="en-US" sz="1500" kern="1200">
              <a:solidFill>
                <a:sysClr val="window" lastClr="FFFFFF"/>
              </a:solidFill>
              <a:latin typeface="Candara"/>
              <a:ea typeface="+mn-ea"/>
              <a:cs typeface="+mn-cs"/>
            </a:rPr>
            <a:t>1. Union wide leaders who put thought into what is happening, speak up, and propose action. </a:t>
          </a:r>
        </a:p>
      </dsp:txBody>
      <dsp:txXfrm>
        <a:off x="55055" y="1868783"/>
        <a:ext cx="1862404" cy="1709252"/>
      </dsp:txXfrm>
    </dsp:sp>
    <dsp:sp modelId="{49ABE6D1-6061-D942-A09A-0D3318306AC1}">
      <dsp:nvSpPr>
        <dsp:cNvPr id="0" name=""/>
        <dsp:cNvSpPr/>
      </dsp:nvSpPr>
      <dsp:spPr>
        <a:xfrm>
          <a:off x="172152" y="307135"/>
          <a:ext cx="1511492" cy="1511492"/>
        </a:xfrm>
        <a:prstGeom prst="ellipse">
          <a:avLst/>
        </a:prstGeom>
        <a:blipFill>
          <a:blip xmlns:r="http://schemas.openxmlformats.org/officeDocument/2006/relationships" r:embed="rId1" cstate="email">
            <a:extLst>
              <a:ext uri="{28A0092B-C50C-407E-A947-70E740481C1C}">
                <a14:useLocalDpi xmlns:a14="http://schemas.microsoft.com/office/drawing/2010/main" val="0"/>
              </a:ext>
            </a:extLst>
          </a:blip>
          <a:srcRect/>
          <a:stretch>
            <a:fillRect l="-40000" r="-40000"/>
          </a:stretch>
        </a:blip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1">
          <a:scrgbClr r="0" g="0" b="0"/>
        </a:fillRef>
        <a:effectRef idx="2">
          <a:scrgbClr r="0" g="0" b="0"/>
        </a:effectRef>
        <a:fontRef idx="minor"/>
      </dsp:style>
    </dsp:sp>
    <dsp:sp modelId="{7DAF9124-01D9-9741-80E6-EEA2174234A4}">
      <dsp:nvSpPr>
        <dsp:cNvPr id="0" name=""/>
        <dsp:cNvSpPr/>
      </dsp:nvSpPr>
      <dsp:spPr>
        <a:xfrm>
          <a:off x="2029699" y="0"/>
          <a:ext cx="1968758" cy="4539016"/>
        </a:xfrm>
        <a:prstGeom prst="roundRect">
          <a:avLst>
            <a:gd name="adj" fmla="val 10000"/>
          </a:avLst>
        </a:prstGeom>
        <a:gradFill rotWithShape="0">
          <a:gsLst>
            <a:gs pos="0">
              <a:srgbClr val="808DA9">
                <a:hueOff val="-195568"/>
                <a:satOff val="-1108"/>
                <a:lumOff val="-9150"/>
                <a:alphaOff val="0"/>
                <a:tint val="96000"/>
                <a:satMod val="120000"/>
                <a:lumMod val="120000"/>
              </a:srgbClr>
            </a:gs>
            <a:gs pos="100000">
              <a:srgbClr val="808DA9">
                <a:hueOff val="-195568"/>
                <a:satOff val="-1108"/>
                <a:lumOff val="-9150"/>
                <a:alphaOff val="0"/>
                <a:shade val="89000"/>
                <a:lumMod val="90000"/>
              </a:srgb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666750">
            <a:lnSpc>
              <a:spcPct val="90000"/>
            </a:lnSpc>
            <a:spcBef>
              <a:spcPct val="0"/>
            </a:spcBef>
            <a:spcAft>
              <a:spcPct val="35000"/>
            </a:spcAft>
            <a:buNone/>
          </a:pPr>
          <a:r>
            <a:rPr lang="en-US" sz="1500" kern="1200">
              <a:solidFill>
                <a:sysClr val="window" lastClr="FFFFFF"/>
              </a:solidFill>
              <a:latin typeface="Candara"/>
              <a:ea typeface="+mn-ea"/>
              <a:cs typeface="+mn-cs"/>
            </a:rPr>
            <a:t>2.  Building/worksite leaders who put thought into what is happening, speak up, propose action, and assist union wide leaders. </a:t>
          </a:r>
        </a:p>
      </dsp:txBody>
      <dsp:txXfrm>
        <a:off x="2082876" y="1868783"/>
        <a:ext cx="1862404" cy="1709252"/>
      </dsp:txXfrm>
    </dsp:sp>
    <dsp:sp modelId="{743702A8-2B80-D14F-8C90-A9AC32186543}">
      <dsp:nvSpPr>
        <dsp:cNvPr id="0" name=""/>
        <dsp:cNvSpPr/>
      </dsp:nvSpPr>
      <dsp:spPr>
        <a:xfrm>
          <a:off x="2258333" y="272340"/>
          <a:ext cx="1511492" cy="1511492"/>
        </a:xfrm>
        <a:prstGeom prst="ellipse">
          <a:avLst/>
        </a:prstGeom>
        <a:blipFill>
          <a:blip xmlns:r="http://schemas.openxmlformats.org/officeDocument/2006/relationships" r:embed="rId2" cstate="email">
            <a:extLst>
              <a:ext uri="{28A0092B-C50C-407E-A947-70E740481C1C}">
                <a14:useLocalDpi xmlns:a14="http://schemas.microsoft.com/office/drawing/2010/main" val="0"/>
              </a:ext>
            </a:extLst>
          </a:blip>
          <a:srcRect/>
          <a:stretch>
            <a:fillRect l="-17000" r="-17000"/>
          </a:stretch>
        </a:blip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1">
          <a:scrgbClr r="0" g="0" b="0"/>
        </a:fillRef>
        <a:effectRef idx="2">
          <a:scrgbClr r="0" g="0" b="0"/>
        </a:effectRef>
        <a:fontRef idx="minor"/>
      </dsp:style>
    </dsp:sp>
    <dsp:sp modelId="{C340ABFB-2BA6-5743-9B3A-87F1387CCC97}">
      <dsp:nvSpPr>
        <dsp:cNvPr id="0" name=""/>
        <dsp:cNvSpPr/>
      </dsp:nvSpPr>
      <dsp:spPr>
        <a:xfrm>
          <a:off x="4057521" y="0"/>
          <a:ext cx="1968758" cy="4539016"/>
        </a:xfrm>
        <a:prstGeom prst="roundRect">
          <a:avLst>
            <a:gd name="adj" fmla="val 10000"/>
          </a:avLst>
        </a:prstGeom>
        <a:gradFill rotWithShape="0">
          <a:gsLst>
            <a:gs pos="0">
              <a:srgbClr val="808DA9">
                <a:hueOff val="-391136"/>
                <a:satOff val="-2217"/>
                <a:lumOff val="-18300"/>
                <a:alphaOff val="0"/>
                <a:tint val="96000"/>
                <a:satMod val="120000"/>
                <a:lumMod val="120000"/>
              </a:srgbClr>
            </a:gs>
            <a:gs pos="100000">
              <a:srgbClr val="808DA9">
                <a:hueOff val="-391136"/>
                <a:satOff val="-2217"/>
                <a:lumOff val="-18300"/>
                <a:alphaOff val="0"/>
                <a:shade val="89000"/>
                <a:lumMod val="90000"/>
              </a:srgb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666750">
            <a:lnSpc>
              <a:spcPct val="90000"/>
            </a:lnSpc>
            <a:spcBef>
              <a:spcPct val="0"/>
            </a:spcBef>
            <a:spcAft>
              <a:spcPct val="35000"/>
            </a:spcAft>
            <a:buNone/>
          </a:pPr>
          <a:r>
            <a:rPr lang="en-US" sz="1500" kern="1200">
              <a:solidFill>
                <a:sysClr val="window" lastClr="FFFFFF"/>
              </a:solidFill>
              <a:latin typeface="Candara"/>
              <a:ea typeface="+mn-ea"/>
              <a:cs typeface="+mn-cs"/>
            </a:rPr>
            <a:t>3.  A group of co-workers who work with and assist building/worksite leaders. </a:t>
          </a:r>
        </a:p>
      </dsp:txBody>
      <dsp:txXfrm>
        <a:off x="4110698" y="1868783"/>
        <a:ext cx="1862404" cy="1709252"/>
      </dsp:txXfrm>
    </dsp:sp>
    <dsp:sp modelId="{8696C8DD-DF79-5242-904D-D1CF32069C12}">
      <dsp:nvSpPr>
        <dsp:cNvPr id="0" name=""/>
        <dsp:cNvSpPr/>
      </dsp:nvSpPr>
      <dsp:spPr>
        <a:xfrm>
          <a:off x="4286154" y="272340"/>
          <a:ext cx="1511492" cy="1511492"/>
        </a:xfrm>
        <a:prstGeom prst="ellipse">
          <a:avLst/>
        </a:prstGeom>
        <a:blipFill>
          <a:blip xmlns:r="http://schemas.openxmlformats.org/officeDocument/2006/relationships" r:embed="rId3" cstate="email">
            <a:extLst>
              <a:ext uri="{28A0092B-C50C-407E-A947-70E740481C1C}">
                <a14:useLocalDpi xmlns:a14="http://schemas.microsoft.com/office/drawing/2010/main" val="0"/>
              </a:ext>
            </a:extLst>
          </a:blip>
          <a:srcRect/>
          <a:stretch>
            <a:fillRect l="-8000" r="-8000"/>
          </a:stretch>
        </a:blip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1">
          <a:scrgbClr r="0" g="0" b="0"/>
        </a:fillRef>
        <a:effectRef idx="2">
          <a:scrgbClr r="0" g="0" b="0"/>
        </a:effectRef>
        <a:fontRef idx="minor"/>
      </dsp:style>
    </dsp:sp>
    <dsp:sp modelId="{74E12BC0-5D9D-9945-8056-CBF28073769A}">
      <dsp:nvSpPr>
        <dsp:cNvPr id="0" name=""/>
        <dsp:cNvSpPr/>
      </dsp:nvSpPr>
      <dsp:spPr>
        <a:xfrm>
          <a:off x="6085342" y="0"/>
          <a:ext cx="1968758" cy="4539016"/>
        </a:xfrm>
        <a:prstGeom prst="roundRect">
          <a:avLst>
            <a:gd name="adj" fmla="val 10000"/>
          </a:avLst>
        </a:prstGeom>
        <a:gradFill rotWithShape="0">
          <a:gsLst>
            <a:gs pos="0">
              <a:srgbClr val="808DA9">
                <a:hueOff val="-586705"/>
                <a:satOff val="-3325"/>
                <a:lumOff val="-27450"/>
                <a:alphaOff val="0"/>
                <a:tint val="96000"/>
                <a:satMod val="120000"/>
                <a:lumMod val="120000"/>
              </a:srgbClr>
            </a:gs>
            <a:gs pos="100000">
              <a:srgbClr val="808DA9">
                <a:hueOff val="-586705"/>
                <a:satOff val="-3325"/>
                <a:lumOff val="-27450"/>
                <a:alphaOff val="0"/>
                <a:shade val="89000"/>
                <a:lumMod val="90000"/>
              </a:srgb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666750">
            <a:lnSpc>
              <a:spcPct val="90000"/>
            </a:lnSpc>
            <a:spcBef>
              <a:spcPct val="0"/>
            </a:spcBef>
            <a:spcAft>
              <a:spcPct val="35000"/>
            </a:spcAft>
            <a:buNone/>
          </a:pPr>
          <a:r>
            <a:rPr lang="en-US" sz="1500" kern="1200">
              <a:solidFill>
                <a:sysClr val="window" lastClr="FFFFFF"/>
              </a:solidFill>
              <a:latin typeface="Candara"/>
              <a:ea typeface="+mn-ea"/>
              <a:cs typeface="+mn-cs"/>
            </a:rPr>
            <a:t>4. The support of most or all of the rest of the group. </a:t>
          </a:r>
        </a:p>
      </dsp:txBody>
      <dsp:txXfrm>
        <a:off x="6138519" y="1868783"/>
        <a:ext cx="1862404" cy="1709252"/>
      </dsp:txXfrm>
    </dsp:sp>
    <dsp:sp modelId="{A3031E7B-A428-5948-AD9A-6E3371CB72C1}">
      <dsp:nvSpPr>
        <dsp:cNvPr id="0" name=""/>
        <dsp:cNvSpPr/>
      </dsp:nvSpPr>
      <dsp:spPr>
        <a:xfrm>
          <a:off x="6313976" y="272340"/>
          <a:ext cx="1511492" cy="1511492"/>
        </a:xfrm>
        <a:prstGeom prst="ellipse">
          <a:avLst/>
        </a:prstGeom>
        <a:blipFill dpi="0" rotWithShape="1">
          <a:blip xmlns:r="http://schemas.openxmlformats.org/officeDocument/2006/relationships" r:embed="rId4" cstate="email">
            <a:extLst>
              <a:ext uri="{28A0092B-C50C-407E-A947-70E740481C1C}">
                <a14:useLocalDpi xmlns:a14="http://schemas.microsoft.com/office/drawing/2010/main" val="0"/>
              </a:ext>
            </a:extLst>
          </a:blip>
          <a:srcRect/>
          <a:stretch>
            <a:fillRect l="-17000" t="1144" r="-17000"/>
          </a:stretch>
        </a:blip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1">
          <a:scrgbClr r="0" g="0" b="0"/>
        </a:fillRef>
        <a:effectRef idx="2">
          <a:scrgbClr r="0" g="0" b="0"/>
        </a:effectRef>
        <a:fontRef idx="minor"/>
      </dsp:style>
    </dsp:sp>
    <dsp:sp modelId="{F1E32A2B-415E-124B-A317-5A4054FB4161}">
      <dsp:nvSpPr>
        <dsp:cNvPr id="0" name=""/>
        <dsp:cNvSpPr/>
      </dsp:nvSpPr>
      <dsp:spPr>
        <a:xfrm>
          <a:off x="322239" y="3631212"/>
          <a:ext cx="7411501" cy="680852"/>
        </a:xfrm>
        <a:prstGeom prst="leftRightArrow">
          <a:avLst/>
        </a:prstGeom>
        <a:gradFill rotWithShape="0">
          <a:gsLst>
            <a:gs pos="0">
              <a:srgbClr val="808DA9">
                <a:tint val="40000"/>
                <a:hueOff val="0"/>
                <a:satOff val="0"/>
                <a:lumOff val="0"/>
                <a:alphaOff val="0"/>
                <a:tint val="96000"/>
                <a:satMod val="120000"/>
                <a:lumMod val="120000"/>
              </a:srgbClr>
            </a:gs>
            <a:gs pos="100000">
              <a:srgbClr val="808DA9">
                <a:tint val="40000"/>
                <a:hueOff val="0"/>
                <a:satOff val="0"/>
                <a:lumOff val="0"/>
                <a:alphaOff val="0"/>
                <a:shade val="89000"/>
                <a:lumMod val="90000"/>
              </a:srgb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3">
          <a:scrgbClr r="0" g="0" b="0"/>
        </a:fillRef>
        <a:effectRef idx="2">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D5BDE2-2EC0-4481-BD52-90911D44EB55}">
      <dsp:nvSpPr>
        <dsp:cNvPr id="0" name=""/>
        <dsp:cNvSpPr/>
      </dsp:nvSpPr>
      <dsp:spPr>
        <a:xfrm>
          <a:off x="470024" y="2679"/>
          <a:ext cx="3631951" cy="3631951"/>
        </a:xfrm>
        <a:prstGeom prst="circularArrow">
          <a:avLst>
            <a:gd name="adj1" fmla="val 5544"/>
            <a:gd name="adj2" fmla="val 330680"/>
            <a:gd name="adj3" fmla="val 13878066"/>
            <a:gd name="adj4" fmla="val 17324110"/>
            <a:gd name="adj5" fmla="val 5757"/>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1DB1E0-A2CA-4B30-9BC6-E5B17707AC11}">
      <dsp:nvSpPr>
        <dsp:cNvPr id="0" name=""/>
        <dsp:cNvSpPr/>
      </dsp:nvSpPr>
      <dsp:spPr>
        <a:xfrm>
          <a:off x="1473398" y="21590"/>
          <a:ext cx="1625203" cy="81260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latin typeface="Calibri Light" panose="020F0302020204030204"/>
            </a:rPr>
            <a:t>SWOT</a:t>
          </a:r>
          <a:endParaRPr lang="en-US" sz="1900" kern="1200"/>
        </a:p>
      </dsp:txBody>
      <dsp:txXfrm>
        <a:off x="1513066" y="61258"/>
        <a:ext cx="1545867" cy="733265"/>
      </dsp:txXfrm>
    </dsp:sp>
    <dsp:sp modelId="{B5C1E94D-2CA1-434C-91E4-A2755673568F}">
      <dsp:nvSpPr>
        <dsp:cNvPr id="0" name=""/>
        <dsp:cNvSpPr/>
      </dsp:nvSpPr>
      <dsp:spPr>
        <a:xfrm>
          <a:off x="2946400" y="1091789"/>
          <a:ext cx="1625203" cy="81260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latin typeface="Calibri Light" panose="020F0302020204030204"/>
            </a:rPr>
            <a:t>Strengths</a:t>
          </a:r>
          <a:endParaRPr lang="en-US" sz="1900" kern="1200"/>
        </a:p>
      </dsp:txBody>
      <dsp:txXfrm>
        <a:off x="2986068" y="1131457"/>
        <a:ext cx="1545867" cy="733265"/>
      </dsp:txXfrm>
    </dsp:sp>
    <dsp:sp modelId="{74764542-83ED-4730-A56A-0A2D21D1FD24}">
      <dsp:nvSpPr>
        <dsp:cNvPr id="0" name=""/>
        <dsp:cNvSpPr/>
      </dsp:nvSpPr>
      <dsp:spPr>
        <a:xfrm>
          <a:off x="2383764" y="2823407"/>
          <a:ext cx="1625203" cy="81260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latin typeface="Calibri Light" panose="020F0302020204030204"/>
            </a:rPr>
            <a:t>Weaknesses</a:t>
          </a:r>
          <a:endParaRPr lang="en-US" sz="1900" kern="1200"/>
        </a:p>
      </dsp:txBody>
      <dsp:txXfrm>
        <a:off x="2423432" y="2863075"/>
        <a:ext cx="1545867" cy="733265"/>
      </dsp:txXfrm>
    </dsp:sp>
    <dsp:sp modelId="{D53EBF0B-F5F0-4D57-8051-3422AF0B37AE}">
      <dsp:nvSpPr>
        <dsp:cNvPr id="0" name=""/>
        <dsp:cNvSpPr/>
      </dsp:nvSpPr>
      <dsp:spPr>
        <a:xfrm>
          <a:off x="563032" y="2823407"/>
          <a:ext cx="1625203" cy="81260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rtl="0">
            <a:lnSpc>
              <a:spcPct val="90000"/>
            </a:lnSpc>
            <a:spcBef>
              <a:spcPct val="0"/>
            </a:spcBef>
            <a:spcAft>
              <a:spcPct val="35000"/>
            </a:spcAft>
            <a:buNone/>
          </a:pPr>
          <a:r>
            <a:rPr lang="en-US" sz="1900" kern="1200">
              <a:latin typeface="Calibri Light" panose="020F0302020204030204"/>
            </a:rPr>
            <a:t>Opportunities</a:t>
          </a:r>
        </a:p>
      </dsp:txBody>
      <dsp:txXfrm>
        <a:off x="602700" y="2863075"/>
        <a:ext cx="1545867" cy="733265"/>
      </dsp:txXfrm>
    </dsp:sp>
    <dsp:sp modelId="{479E9C47-15C8-4118-8EF1-298682555F9A}">
      <dsp:nvSpPr>
        <dsp:cNvPr id="0" name=""/>
        <dsp:cNvSpPr/>
      </dsp:nvSpPr>
      <dsp:spPr>
        <a:xfrm>
          <a:off x="395" y="1091789"/>
          <a:ext cx="1625203" cy="81260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latin typeface="Calibri Light" panose="020F0302020204030204"/>
            </a:rPr>
            <a:t>Threats</a:t>
          </a:r>
          <a:endParaRPr lang="en-US" sz="1900" kern="1200"/>
        </a:p>
      </dsp:txBody>
      <dsp:txXfrm>
        <a:off x="40063" y="1131457"/>
        <a:ext cx="1545867" cy="73326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621DDF-2CA0-433F-93A4-3D10496346B8}">
      <dsp:nvSpPr>
        <dsp:cNvPr id="0" name=""/>
        <dsp:cNvSpPr/>
      </dsp:nvSpPr>
      <dsp:spPr>
        <a:xfrm>
          <a:off x="0" y="39687"/>
          <a:ext cx="3286125" cy="19716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rtl="0">
            <a:lnSpc>
              <a:spcPct val="90000"/>
            </a:lnSpc>
            <a:spcBef>
              <a:spcPct val="0"/>
            </a:spcBef>
            <a:spcAft>
              <a:spcPct val="35000"/>
            </a:spcAft>
            <a:buNone/>
          </a:pPr>
          <a:r>
            <a:rPr lang="en-US" sz="3400" kern="1200">
              <a:latin typeface="Calibri Light" panose="020F0302020204030204"/>
            </a:rPr>
            <a:t>They show a higher level of engagement.</a:t>
          </a:r>
          <a:endParaRPr lang="en-US" sz="3400" kern="1200"/>
        </a:p>
      </dsp:txBody>
      <dsp:txXfrm>
        <a:off x="0" y="39687"/>
        <a:ext cx="3286125" cy="1971675"/>
      </dsp:txXfrm>
    </dsp:sp>
    <dsp:sp modelId="{A7D39514-B2E8-474B-83CA-783F753C85E4}">
      <dsp:nvSpPr>
        <dsp:cNvPr id="0" name=""/>
        <dsp:cNvSpPr/>
      </dsp:nvSpPr>
      <dsp:spPr>
        <a:xfrm>
          <a:off x="3614737" y="39687"/>
          <a:ext cx="3286125" cy="19716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rtl="0">
            <a:lnSpc>
              <a:spcPct val="90000"/>
            </a:lnSpc>
            <a:spcBef>
              <a:spcPct val="0"/>
            </a:spcBef>
            <a:spcAft>
              <a:spcPct val="35000"/>
            </a:spcAft>
            <a:buNone/>
          </a:pPr>
          <a:r>
            <a:rPr lang="en-US" sz="3400" kern="1200">
              <a:latin typeface="Calibri Light" panose="020F0302020204030204"/>
            </a:rPr>
            <a:t>They have great communication skills.</a:t>
          </a:r>
          <a:endParaRPr lang="en-US" sz="3400" kern="1200"/>
        </a:p>
      </dsp:txBody>
      <dsp:txXfrm>
        <a:off x="3614737" y="39687"/>
        <a:ext cx="3286125" cy="1971675"/>
      </dsp:txXfrm>
    </dsp:sp>
    <dsp:sp modelId="{CA3B8EB9-751C-4BE0-BA78-979F2B528095}">
      <dsp:nvSpPr>
        <dsp:cNvPr id="0" name=""/>
        <dsp:cNvSpPr/>
      </dsp:nvSpPr>
      <dsp:spPr>
        <a:xfrm>
          <a:off x="7229475" y="39687"/>
          <a:ext cx="3286125" cy="19716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rtl="0">
            <a:lnSpc>
              <a:spcPct val="90000"/>
            </a:lnSpc>
            <a:spcBef>
              <a:spcPct val="0"/>
            </a:spcBef>
            <a:spcAft>
              <a:spcPct val="35000"/>
            </a:spcAft>
            <a:buNone/>
          </a:pPr>
          <a:r>
            <a:rPr lang="en-US" sz="3400" kern="1200">
              <a:latin typeface="Calibri Light" panose="020F0302020204030204"/>
            </a:rPr>
            <a:t>They get the best out of others.</a:t>
          </a:r>
          <a:endParaRPr lang="en-US" sz="3400" kern="1200"/>
        </a:p>
      </dsp:txBody>
      <dsp:txXfrm>
        <a:off x="7229475" y="39687"/>
        <a:ext cx="3286125" cy="1971675"/>
      </dsp:txXfrm>
    </dsp:sp>
    <dsp:sp modelId="{6AA41E7D-5D04-4DB3-A055-23D57379EF11}">
      <dsp:nvSpPr>
        <dsp:cNvPr id="0" name=""/>
        <dsp:cNvSpPr/>
      </dsp:nvSpPr>
      <dsp:spPr>
        <a:xfrm>
          <a:off x="1807368" y="2339975"/>
          <a:ext cx="3286125" cy="19716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rtl="0">
            <a:lnSpc>
              <a:spcPct val="90000"/>
            </a:lnSpc>
            <a:spcBef>
              <a:spcPct val="0"/>
            </a:spcBef>
            <a:spcAft>
              <a:spcPct val="35000"/>
            </a:spcAft>
            <a:buNone/>
          </a:pPr>
          <a:r>
            <a:rPr lang="en-US" sz="3400" kern="1200">
              <a:latin typeface="Calibri Light" panose="020F0302020204030204"/>
            </a:rPr>
            <a:t>They know when to listen.</a:t>
          </a:r>
          <a:endParaRPr lang="en-US" sz="3400" kern="1200"/>
        </a:p>
      </dsp:txBody>
      <dsp:txXfrm>
        <a:off x="1807368" y="2339975"/>
        <a:ext cx="3286125" cy="1971675"/>
      </dsp:txXfrm>
    </dsp:sp>
    <dsp:sp modelId="{E046D1C6-682B-4D11-AA40-E38754DF44E0}">
      <dsp:nvSpPr>
        <dsp:cNvPr id="0" name=""/>
        <dsp:cNvSpPr/>
      </dsp:nvSpPr>
      <dsp:spPr>
        <a:xfrm>
          <a:off x="5422106" y="2339975"/>
          <a:ext cx="3286125" cy="19716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rtl="0">
            <a:lnSpc>
              <a:spcPct val="90000"/>
            </a:lnSpc>
            <a:spcBef>
              <a:spcPct val="0"/>
            </a:spcBef>
            <a:spcAft>
              <a:spcPct val="35000"/>
            </a:spcAft>
            <a:buNone/>
          </a:pPr>
          <a:r>
            <a:rPr lang="en-US" sz="3400" kern="1200">
              <a:latin typeface="Calibri Light" panose="020F0302020204030204"/>
            </a:rPr>
            <a:t>They're comfortable with failure.</a:t>
          </a:r>
          <a:endParaRPr lang="en-US" sz="3400" kern="1200"/>
        </a:p>
      </dsp:txBody>
      <dsp:txXfrm>
        <a:off x="5422106" y="2339975"/>
        <a:ext cx="3286125" cy="1971675"/>
      </dsp:txXfrm>
    </dsp:sp>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8C841F-DF8D-4698-B8C1-496D1EDC08DC}" type="datetimeFigureOut">
              <a:rPr lang="en-US"/>
              <a:t>3/8/2021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AF822A-833B-4790-BF78-EB2911829EED}" type="slidenum">
              <a:rPr lang="en-US"/>
              <a:t>‹#›</a:t>
            </a:fld>
            <a:endParaRPr lang="en-US"/>
          </a:p>
        </p:txBody>
      </p:sp>
    </p:spTree>
    <p:extLst>
      <p:ext uri="{BB962C8B-B14F-4D97-AF65-F5344CB8AC3E}">
        <p14:creationId xmlns:p14="http://schemas.microsoft.com/office/powerpoint/2010/main" val="32492962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youtu.be/jop2I5u2F3U"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www.youtube.com/watch?v=JcQbfnyPg1E"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Welcome to The Path to Winning Collective Bargaining. </a:t>
            </a: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L="0" marR="0">
              <a:lnSpc>
                <a:spcPct val="107000"/>
              </a:lnSpc>
              <a:spcBef>
                <a:spcPts val="0"/>
              </a:spcBef>
              <a:spcAft>
                <a:spcPts val="800"/>
              </a:spcAft>
            </a:pPr>
            <a:r>
              <a:rPr lang="en-US" sz="1800" dirty="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Slide 1 Introduce</a:t>
            </a:r>
            <a:r>
              <a:rPr lang="en-US" sz="1800" dirty="0">
                <a:effectLst/>
                <a:latin typeface="Calibri" panose="020F0502020204030204" pitchFamily="34" charset="0"/>
                <a:ea typeface="Calibri" panose="020F0502020204030204" pitchFamily="34" charset="0"/>
                <a:cs typeface="Times New Roman" panose="02020603050405020304" pitchFamily="18" charset="0"/>
              </a:rPr>
              <a:t> the facilitation team by name, position, and work location. Ask Participants to put their name, work position, and local in the chat. </a:t>
            </a:r>
          </a:p>
          <a:p>
            <a:pPr marL="342900" marR="0" lvl="0" indent="-342900">
              <a:lnSpc>
                <a:spcPct val="107000"/>
              </a:lnSpc>
              <a:spcBef>
                <a:spcPts val="0"/>
              </a:spcBef>
              <a:spcAft>
                <a:spcPts val="800"/>
              </a:spcAft>
              <a:buSzPts val="1100"/>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members want and deserve a meaningful seat at the table to ensure that the professionals who work closest with students have the resources they need to ensure that every child receives a quality education regardless of their zip code.  Winning the right to collectively bargain around salary, benefits and working conditions is that meaningful seat at the table. </a:t>
            </a:r>
            <a:r>
              <a:rPr lang="en-US" sz="1800">
                <a:effectLst/>
                <a:latin typeface="Calibri" panose="020F0502020204030204" pitchFamily="34" charset="0"/>
                <a:ea typeface="Calibri" panose="020F0502020204030204" pitchFamily="34" charset="0"/>
                <a:cs typeface="Times New Roman" panose="02020603050405020304" pitchFamily="18" charset="0"/>
              </a:rPr>
              <a:t>We are so excited to have you with us to explore this tonight.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AAF822A-833B-4790-BF78-EB2911829EED}" type="slidenum">
              <a:rPr lang="en-US" smtClean="0"/>
              <a:t>1</a:t>
            </a:fld>
            <a:endParaRPr lang="en-US"/>
          </a:p>
        </p:txBody>
      </p:sp>
    </p:spTree>
    <p:extLst>
      <p:ext uri="{BB962C8B-B14F-4D97-AF65-F5344CB8AC3E}">
        <p14:creationId xmlns:p14="http://schemas.microsoft.com/office/powerpoint/2010/main" val="1319499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Slide 2 AGENDA:</a:t>
            </a:r>
            <a:r>
              <a:rPr lang="en-US" sz="1800" dirty="0">
                <a:effectLst/>
                <a:latin typeface="Calibri" panose="020F0502020204030204" pitchFamily="34" charset="0"/>
                <a:ea typeface="Calibri" panose="020F0502020204030204" pitchFamily="34" charset="0"/>
                <a:cs typeface="Times New Roman" panose="02020603050405020304" pitchFamily="18" charset="0"/>
              </a:rPr>
              <a:t> Have the participants review the agenda, ask if they have any questions before you start. </a:t>
            </a:r>
          </a:p>
          <a:p>
            <a:endParaRPr lang="en-US" dirty="0"/>
          </a:p>
        </p:txBody>
      </p:sp>
      <p:sp>
        <p:nvSpPr>
          <p:cNvPr id="4" name="Slide Number Placeholder 3"/>
          <p:cNvSpPr>
            <a:spLocks noGrp="1"/>
          </p:cNvSpPr>
          <p:nvPr>
            <p:ph type="sldNum" sz="quarter" idx="5"/>
          </p:nvPr>
        </p:nvSpPr>
        <p:spPr/>
        <p:txBody>
          <a:bodyPr/>
          <a:lstStyle/>
          <a:p>
            <a:fld id="{EAAF822A-833B-4790-BF78-EB2911829EED}" type="slidenum">
              <a:rPr lang="en-US" smtClean="0"/>
              <a:t>2</a:t>
            </a:fld>
            <a:endParaRPr lang="en-US"/>
          </a:p>
        </p:txBody>
      </p:sp>
    </p:spTree>
    <p:extLst>
      <p:ext uri="{BB962C8B-B14F-4D97-AF65-F5344CB8AC3E}">
        <p14:creationId xmlns:p14="http://schemas.microsoft.com/office/powerpoint/2010/main" val="341840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Slide 3 Norms</a:t>
            </a:r>
            <a:r>
              <a:rPr lang="en-US" sz="1800" dirty="0">
                <a:effectLst/>
                <a:latin typeface="Calibri" panose="020F0502020204030204" pitchFamily="34" charset="0"/>
                <a:ea typeface="Calibri" panose="020F0502020204030204" pitchFamily="34" charset="0"/>
                <a:cs typeface="Times New Roman" panose="02020603050405020304" pitchFamily="18" charset="0"/>
              </a:rPr>
              <a:t>: Please read these. What else do we need to move forward? Are we okay with these? Have the participants affirm these are your norms.  </a:t>
            </a:r>
          </a:p>
          <a:p>
            <a:endParaRPr lang="en-US" dirty="0"/>
          </a:p>
        </p:txBody>
      </p:sp>
      <p:sp>
        <p:nvSpPr>
          <p:cNvPr id="4" name="Slide Number Placeholder 3"/>
          <p:cNvSpPr>
            <a:spLocks noGrp="1"/>
          </p:cNvSpPr>
          <p:nvPr>
            <p:ph type="sldNum" sz="quarter" idx="5"/>
          </p:nvPr>
        </p:nvSpPr>
        <p:spPr/>
        <p:txBody>
          <a:bodyPr/>
          <a:lstStyle/>
          <a:p>
            <a:fld id="{EAAF822A-833B-4790-BF78-EB2911829EED}" type="slidenum">
              <a:rPr lang="en-US" smtClean="0"/>
              <a:t>3</a:t>
            </a:fld>
            <a:endParaRPr lang="en-US"/>
          </a:p>
        </p:txBody>
      </p:sp>
    </p:spTree>
    <p:extLst>
      <p:ext uri="{BB962C8B-B14F-4D97-AF65-F5344CB8AC3E}">
        <p14:creationId xmlns:p14="http://schemas.microsoft.com/office/powerpoint/2010/main" val="36623508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cs typeface="Calibri"/>
              </a:rPr>
              <a:t>Slide 4: Let's Dive in!</a:t>
            </a:r>
            <a:endParaRPr lang="en-US" dirty="0"/>
          </a:p>
        </p:txBody>
      </p:sp>
      <p:sp>
        <p:nvSpPr>
          <p:cNvPr id="4" name="Slide Number Placeholder 3"/>
          <p:cNvSpPr>
            <a:spLocks noGrp="1"/>
          </p:cNvSpPr>
          <p:nvPr>
            <p:ph type="sldNum" sz="quarter" idx="5"/>
          </p:nvPr>
        </p:nvSpPr>
        <p:spPr/>
        <p:txBody>
          <a:bodyPr/>
          <a:lstStyle/>
          <a:p>
            <a:fld id="{EAAF822A-833B-4790-BF78-EB2911829EED}" type="slidenum">
              <a:rPr lang="en-US" smtClean="0"/>
              <a:t>4</a:t>
            </a:fld>
            <a:endParaRPr lang="en-US"/>
          </a:p>
        </p:txBody>
      </p:sp>
    </p:spTree>
    <p:extLst>
      <p:ext uri="{BB962C8B-B14F-4D97-AF65-F5344CB8AC3E}">
        <p14:creationId xmlns:p14="http://schemas.microsoft.com/office/powerpoint/2010/main" val="38078508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Times New Roman" panose="02020603050405020304" pitchFamily="18" charset="0"/>
              </a:rPr>
              <a:t>Power begins with view of who you are as a union leader and collectively what your local represents. Our Union balances out the level of power.  This is a power that you must assume, your superintendent or site administrator may not grant you this power. Doing so, might make them feel they are ceding power.  Don't wait for equity to be granted, take it. </a:t>
            </a:r>
          </a:p>
          <a:p>
            <a:endParaRPr lang="en" sz="1200"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5</a:t>
            </a:fld>
            <a:endParaRPr lang="en-US"/>
          </a:p>
        </p:txBody>
      </p:sp>
    </p:spTree>
    <p:extLst>
      <p:ext uri="{BB962C8B-B14F-4D97-AF65-F5344CB8AC3E}">
        <p14:creationId xmlns:p14="http://schemas.microsoft.com/office/powerpoint/2010/main" val="11910759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Slide 6: What is power? (MLK Image)</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L="342900" marR="0" lvl="0" indent="-342900">
              <a:lnSpc>
                <a:spcPct val="107000"/>
              </a:lnSpc>
              <a:spcBef>
                <a:spcPts val="0"/>
              </a:spcBef>
              <a:spcAft>
                <a:spcPts val="80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Take a minute to reflect on this, what resonates with you? Share in the chat or share in our group by raising your hand. ( If time allows)</a:t>
            </a: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6</a:t>
            </a:fld>
            <a:endParaRPr lang="en-US"/>
          </a:p>
        </p:txBody>
      </p:sp>
    </p:spTree>
    <p:extLst>
      <p:ext uri="{BB962C8B-B14F-4D97-AF65-F5344CB8AC3E}">
        <p14:creationId xmlns:p14="http://schemas.microsoft.com/office/powerpoint/2010/main" val="735413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Slide 7: Power is…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Read or ask someone in the group to read. Leader may want to repeat the 2nd sentence as emphasis before moving to the next slide. </a:t>
            </a: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7</a:t>
            </a:fld>
            <a:endParaRPr lang="en-US"/>
          </a:p>
        </p:txBody>
      </p:sp>
    </p:spTree>
    <p:extLst>
      <p:ext uri="{BB962C8B-B14F-4D97-AF65-F5344CB8AC3E}">
        <p14:creationId xmlns:p14="http://schemas.microsoft.com/office/powerpoint/2010/main" val="20251297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Slide 8: Recognizing our power</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L="342900" marR="0" lvl="0" indent="-342900">
              <a:lnSpc>
                <a:spcPct val="107000"/>
              </a:lnSpc>
              <a:spcBef>
                <a:spcPts val="0"/>
              </a:spcBef>
              <a:spcAft>
                <a:spcPts val="80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Show Video. If we had all the power in the world, what would we do?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https://youtu.be/jop2I5u2F3U</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l">
              <a:buNone/>
            </a:pPr>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8</a:t>
            </a:fld>
            <a:endParaRPr lang="en-US"/>
          </a:p>
        </p:txBody>
      </p:sp>
    </p:spTree>
    <p:extLst>
      <p:ext uri="{BB962C8B-B14F-4D97-AF65-F5344CB8AC3E}">
        <p14:creationId xmlns:p14="http://schemas.microsoft.com/office/powerpoint/2010/main" val="8619374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Slide 9: Is Power good or bad?</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L="342900" marR="0" lvl="0" indent="-342900">
              <a:lnSpc>
                <a:spcPct val="107000"/>
              </a:lnSpc>
              <a:spcBef>
                <a:spcPts val="0"/>
              </a:spcBef>
              <a:spcAft>
                <a:spcPts val="80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We all hold meaning to the term power.  We may see power through different frames.  The power of a wave to support a surfboard for the ride of your life or the power of a wave to topple boars or buildings.  Power itself is neutral.  How power is used, what structures that power is embedded in to give advantage to some or disadvantage to others, is where we would see the ethics of how power is used or manipulated. When we talk of building power, we are discussing the power necessary to move seemingly immovable objects.</a:t>
            </a: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9</a:t>
            </a:fld>
            <a:endParaRPr lang="en-US"/>
          </a:p>
        </p:txBody>
      </p:sp>
    </p:spTree>
    <p:extLst>
      <p:ext uri="{BB962C8B-B14F-4D97-AF65-F5344CB8AC3E}">
        <p14:creationId xmlns:p14="http://schemas.microsoft.com/office/powerpoint/2010/main" val="20750467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Slide 10: Sources of Power</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Those who have been granted power and who use power for their own benefit will not be easily moved to give up that power.  Remember back to the videos that we recently viewed about collective action.</a:t>
            </a:r>
          </a:p>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In organized people- relationships we have with each other is our strongest sources of power. We will talk about dipping into that later. </a:t>
            </a:r>
          </a:p>
          <a:p>
            <a:pPr marL="457200" marR="0">
              <a:lnSpc>
                <a:spcPct val="107000"/>
              </a:lnSpc>
              <a:spcBef>
                <a:spcPts val="0"/>
              </a:spcBef>
              <a:spcAft>
                <a:spcPts val="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L="342900" marR="0" lvl="0" indent="-342900">
              <a:lnSpc>
                <a:spcPct val="107000"/>
              </a:lnSpc>
              <a:spcBef>
                <a:spcPts val="0"/>
              </a:spcBef>
              <a:spcAft>
                <a:spcPts val="80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These sources of power can become institutionalized and become structuralized. Power was used to influence ideas and norms of thought into policies that lead to outcomes that perpetuate those ideas and norms.  Think structural racism.</a:t>
            </a: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10</a:t>
            </a:fld>
            <a:endParaRPr lang="en-US"/>
          </a:p>
        </p:txBody>
      </p:sp>
    </p:spTree>
    <p:extLst>
      <p:ext uri="{BB962C8B-B14F-4D97-AF65-F5344CB8AC3E}">
        <p14:creationId xmlns:p14="http://schemas.microsoft.com/office/powerpoint/2010/main" val="41807839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0"/>
              </a:spcAft>
            </a:pPr>
            <a:r>
              <a:rPr lang="en-US" sz="1800" dirty="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Slide 11: Four Pillars of Union Participation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Where do your leaders fit into these layers? </a:t>
            </a:r>
          </a:p>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Do our structures provide a path to engagement to reach our desired goals?  This is a structure that provides many levels of engagement. </a:t>
            </a:r>
          </a:p>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Does this look like your local?</a:t>
            </a: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11</a:t>
            </a:fld>
            <a:endParaRPr lang="en-US"/>
          </a:p>
        </p:txBody>
      </p:sp>
    </p:spTree>
    <p:extLst>
      <p:ext uri="{BB962C8B-B14F-4D97-AF65-F5344CB8AC3E}">
        <p14:creationId xmlns:p14="http://schemas.microsoft.com/office/powerpoint/2010/main" val="21605916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L="0" marR="0">
              <a:lnSpc>
                <a:spcPct val="107000"/>
              </a:lnSpc>
              <a:spcBef>
                <a:spcPts val="0"/>
              </a:spcBef>
              <a:spcAft>
                <a:spcPts val="0"/>
              </a:spcAft>
            </a:pPr>
            <a:r>
              <a:rPr lang="en-US" sz="1800" dirty="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Slide 12: How do we exercise our power during issue campaign to win collective bargaining?</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path to winning collective bargaining is similar to the path we use to win on any issue.  </a:t>
            </a:r>
          </a:p>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We organize and escalate engagement and actions. </a:t>
            </a:r>
          </a:p>
          <a:p>
            <a:pPr marL="0" marR="0">
              <a:lnSpc>
                <a:spcPct val="107000"/>
              </a:lnSpc>
              <a:spcBef>
                <a:spcPts val="0"/>
              </a:spcBef>
              <a:spcAft>
                <a:spcPts val="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12</a:t>
            </a:fld>
            <a:endParaRPr lang="en-US"/>
          </a:p>
        </p:txBody>
      </p:sp>
    </p:spTree>
    <p:extLst>
      <p:ext uri="{BB962C8B-B14F-4D97-AF65-F5344CB8AC3E}">
        <p14:creationId xmlns:p14="http://schemas.microsoft.com/office/powerpoint/2010/main" val="4193080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L="0" marR="0">
              <a:lnSpc>
                <a:spcPct val="107000"/>
              </a:lnSpc>
              <a:spcBef>
                <a:spcPts val="0"/>
              </a:spcBef>
              <a:spcAft>
                <a:spcPts val="0"/>
              </a:spcAft>
            </a:pPr>
            <a:r>
              <a:rPr lang="en-US" sz="1800" dirty="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Slide 13: SWOT Analysis Explanation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A Key step to winning collective bargaining in your local Step one: Analyze your local's level of power within the school system and in the community.</a:t>
            </a:r>
          </a:p>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This is what would be done also after winning the right to bargain in order to prepare for negotiating a contract.</a:t>
            </a:r>
          </a:p>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So what is a SWOT analysis? SWOT stands for:</a:t>
            </a:r>
          </a:p>
          <a:p>
            <a:pPr marL="342900" marR="0" lvl="0" indent="-342900">
              <a:lnSpc>
                <a:spcPct val="107000"/>
              </a:lnSpc>
              <a:spcBef>
                <a:spcPts val="0"/>
              </a:spcBef>
              <a:spcAft>
                <a:spcPts val="0"/>
              </a:spcAft>
              <a:buFont typeface="Calibri" panose="020F050202020403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Strengths: What do we do well?</a:t>
            </a:r>
          </a:p>
          <a:p>
            <a:pPr marL="342900" marR="0" lvl="0" indent="-342900">
              <a:lnSpc>
                <a:spcPct val="107000"/>
              </a:lnSpc>
              <a:spcBef>
                <a:spcPts val="0"/>
              </a:spcBef>
              <a:spcAft>
                <a:spcPts val="0"/>
              </a:spcAft>
              <a:buFont typeface="Calibri" panose="020F050202020403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Weaknesses: What structures or systems need improving?</a:t>
            </a:r>
          </a:p>
          <a:p>
            <a:pPr marL="342900" marR="0" lvl="0" indent="-342900">
              <a:lnSpc>
                <a:spcPct val="107000"/>
              </a:lnSpc>
              <a:spcBef>
                <a:spcPts val="0"/>
              </a:spcBef>
              <a:spcAft>
                <a:spcPts val="0"/>
              </a:spcAft>
              <a:buFont typeface="Calibri" panose="020F050202020403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Opportunities: What opportunities to grow and strengthen are local do we see?</a:t>
            </a:r>
          </a:p>
          <a:p>
            <a:pPr marL="342900" marR="0" lvl="0" indent="-342900">
              <a:lnSpc>
                <a:spcPct val="107000"/>
              </a:lnSpc>
              <a:spcBef>
                <a:spcPts val="0"/>
              </a:spcBef>
              <a:spcAft>
                <a:spcPts val="0"/>
              </a:spcAft>
              <a:buFont typeface="Calibri" panose="020F050202020403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Threats: Who is acting against us? What happens if we do nothing?</a:t>
            </a:r>
          </a:p>
          <a:p>
            <a:pPr marL="685800" marR="0">
              <a:lnSpc>
                <a:spcPct val="107000"/>
              </a:lnSpc>
              <a:spcBef>
                <a:spcPts val="0"/>
              </a:spcBef>
              <a:spcAft>
                <a:spcPts val="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4" name="Slide Number Placeholder 3"/>
          <p:cNvSpPr>
            <a:spLocks noGrp="1"/>
          </p:cNvSpPr>
          <p:nvPr>
            <p:ph type="sldNum" sz="quarter" idx="5"/>
          </p:nvPr>
        </p:nvSpPr>
        <p:spPr/>
        <p:txBody>
          <a:bodyPr/>
          <a:lstStyle/>
          <a:p>
            <a:fld id="{EAAF822A-833B-4790-BF78-EB2911829EED}" type="slidenum">
              <a:rPr lang="en-US" smtClean="0"/>
              <a:t>13</a:t>
            </a:fld>
            <a:endParaRPr lang="en-US"/>
          </a:p>
        </p:txBody>
      </p:sp>
    </p:spTree>
    <p:extLst>
      <p:ext uri="{BB962C8B-B14F-4D97-AF65-F5344CB8AC3E}">
        <p14:creationId xmlns:p14="http://schemas.microsoft.com/office/powerpoint/2010/main" val="3582111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685800" marR="0">
              <a:lnSpc>
                <a:spcPct val="107000"/>
              </a:lnSpc>
              <a:spcBef>
                <a:spcPts val="0"/>
              </a:spcBef>
              <a:spcAft>
                <a:spcPts val="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L="0" marR="0">
              <a:lnSpc>
                <a:spcPct val="107000"/>
              </a:lnSpc>
              <a:spcBef>
                <a:spcPts val="0"/>
              </a:spcBef>
              <a:spcAft>
                <a:spcPts val="0"/>
              </a:spcAft>
            </a:pPr>
            <a:r>
              <a:rPr lang="en-US" sz="1800" dirty="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Slide 14: Local Union Activity:</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L="0" marR="0">
              <a:lnSpc>
                <a:spcPct val="107000"/>
              </a:lnSpc>
              <a:spcBef>
                <a:spcPts val="0"/>
              </a:spcBef>
              <a:spcAft>
                <a:spcPts val="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BREAKOUT ROOM: List our your locals SWOT elements. (5 min break out)</a:t>
            </a:r>
          </a:p>
          <a:p>
            <a:pPr marL="0" marR="0">
              <a:lnSpc>
                <a:spcPct val="107000"/>
              </a:lnSpc>
              <a:spcBef>
                <a:spcPts val="0"/>
              </a:spcBef>
              <a:spcAft>
                <a:spcPts val="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We will add them to a shared document that we screen share. </a:t>
            </a:r>
          </a:p>
          <a:p>
            <a:pPr marL="0" marR="0">
              <a:lnSpc>
                <a:spcPct val="107000"/>
              </a:lnSpc>
              <a:spcBef>
                <a:spcPts val="0"/>
              </a:spcBef>
              <a:spcAft>
                <a:spcPts val="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Strengths                Weaknesses</a:t>
            </a:r>
          </a:p>
          <a:p>
            <a:pPr marL="0" marR="0">
              <a:lnSpc>
                <a:spcPct val="107000"/>
              </a:lnSpc>
              <a:spcBef>
                <a:spcPts val="0"/>
              </a:spcBef>
              <a:spcAft>
                <a:spcPts val="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Opportunities         Threats</a:t>
            </a:r>
          </a:p>
          <a:p>
            <a:pPr marL="0" marR="0">
              <a:lnSpc>
                <a:spcPct val="107000"/>
              </a:lnSpc>
              <a:spcBef>
                <a:spcPts val="0"/>
              </a:spcBef>
              <a:spcAft>
                <a:spcPts val="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Think of the level of power in your local: </a:t>
            </a:r>
          </a:p>
          <a:p>
            <a:pPr marL="342900" marR="0" lvl="0" indent="-342900">
              <a:lnSpc>
                <a:spcPct val="107000"/>
              </a:lnSpc>
              <a:spcBef>
                <a:spcPts val="0"/>
              </a:spcBef>
              <a:spcAft>
                <a:spcPts val="0"/>
              </a:spcAft>
              <a:buFont typeface="Calibri" panose="020F050202020403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Make a list under strengths that answers, What does your local do well? Which structures or systems are working well?</a:t>
            </a:r>
          </a:p>
          <a:p>
            <a:pPr marL="342900" marR="0" lvl="0" indent="-342900">
              <a:lnSpc>
                <a:spcPct val="107000"/>
              </a:lnSpc>
              <a:spcBef>
                <a:spcPts val="0"/>
              </a:spcBef>
              <a:spcAft>
                <a:spcPts val="0"/>
              </a:spcAft>
              <a:buFont typeface="Calibri" panose="020F050202020403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Weaknesses: What can be improved? What structures or systems are not working to full capacity? What is still needed?</a:t>
            </a:r>
          </a:p>
          <a:p>
            <a:pPr marL="342900" marR="0" lvl="0" indent="-342900">
              <a:lnSpc>
                <a:spcPct val="107000"/>
              </a:lnSpc>
              <a:spcBef>
                <a:spcPts val="0"/>
              </a:spcBef>
              <a:spcAft>
                <a:spcPts val="0"/>
              </a:spcAft>
              <a:buFont typeface="Calibri" panose="020F050202020403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Opportunities: What are the opportunities to grow and strengthen your local?  How would winning the issue impact the daily lives of your members?</a:t>
            </a:r>
          </a:p>
          <a:p>
            <a:pPr marL="342900" marR="0" lvl="0" indent="-342900">
              <a:lnSpc>
                <a:spcPct val="107000"/>
              </a:lnSpc>
              <a:spcBef>
                <a:spcPts val="0"/>
              </a:spcBef>
              <a:spcAft>
                <a:spcPts val="0"/>
              </a:spcAft>
              <a:buFont typeface="Calibri" panose="020F050202020403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Threats: Who is acting against you? What happens if you do nothing? What barriers are you facing?</a:t>
            </a:r>
          </a:p>
        </p:txBody>
      </p:sp>
      <p:sp>
        <p:nvSpPr>
          <p:cNvPr id="4" name="Slide Number Placeholder 3"/>
          <p:cNvSpPr>
            <a:spLocks noGrp="1"/>
          </p:cNvSpPr>
          <p:nvPr>
            <p:ph type="sldNum" sz="quarter" idx="5"/>
          </p:nvPr>
        </p:nvSpPr>
        <p:spPr/>
        <p:txBody>
          <a:bodyPr/>
          <a:lstStyle/>
          <a:p>
            <a:fld id="{EAAF822A-833B-4790-BF78-EB2911829EED}" type="slidenum">
              <a:rPr lang="en-US" smtClean="0"/>
              <a:t>14</a:t>
            </a:fld>
            <a:endParaRPr lang="en-US"/>
          </a:p>
        </p:txBody>
      </p:sp>
    </p:spTree>
    <p:extLst>
      <p:ext uri="{BB962C8B-B14F-4D97-AF65-F5344CB8AC3E}">
        <p14:creationId xmlns:p14="http://schemas.microsoft.com/office/powerpoint/2010/main" val="36480094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Slide 15: Identifying Leaders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One common weakness is also an opportunity, the need to identify and engage more leaders.  In this discussion we do not mean only those leaders who fill governance positions. We mean a leader simply as someone who has followers. Someone that people respect and will listen to or who are inspired by.</a:t>
            </a: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15</a:t>
            </a:fld>
            <a:endParaRPr lang="en-US"/>
          </a:p>
        </p:txBody>
      </p:sp>
    </p:spTree>
    <p:extLst>
      <p:ext uri="{BB962C8B-B14F-4D97-AF65-F5344CB8AC3E}">
        <p14:creationId xmlns:p14="http://schemas.microsoft.com/office/powerpoint/2010/main" val="8783720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dirty="0">
                <a:cs typeface="Calibri"/>
              </a:rPr>
              <a:t> </a:t>
            </a:r>
            <a:r>
              <a:rPr lang="en-US" sz="1800" dirty="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Slide 16: How to ID leaders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 Have them trad the slide. </a:t>
            </a: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Ask the group… who come to mind for you? Imagine if we engaged those people as part of our bargains… how much power would we have?</a:t>
            </a: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r>
              <a:rPr lang="en-US" sz="1800" dirty="0">
                <a:effectLst/>
                <a:latin typeface="Calibri" panose="020F0502020204030204" pitchFamily="34" charset="0"/>
                <a:ea typeface="Calibri" panose="020F0502020204030204" pitchFamily="34" charset="0"/>
                <a:cs typeface="Times New Roman" panose="02020603050405020304" pitchFamily="18" charset="0"/>
              </a:rPr>
              <a:t>Sum up:  We are looking for those who are willing to get onto the playing field rather than stay in the stands. These may not always be the loudest person in the crowd, they are the ones who can be counted on.</a:t>
            </a:r>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16</a:t>
            </a:fld>
            <a:endParaRPr lang="en-US"/>
          </a:p>
        </p:txBody>
      </p:sp>
    </p:spTree>
    <p:extLst>
      <p:ext uri="{BB962C8B-B14F-4D97-AF65-F5344CB8AC3E}">
        <p14:creationId xmlns:p14="http://schemas.microsoft.com/office/powerpoint/2010/main" val="28885277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Slide 17: Contract Action Teams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L="342900" marR="0" lvl="0" indent="-342900">
              <a:lnSpc>
                <a:spcPct val="107000"/>
              </a:lnSpc>
              <a:spcBef>
                <a:spcPts val="0"/>
              </a:spcBef>
              <a:spcAft>
                <a:spcPts val="80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Contract Action Team is a vehicle for engagement with the purpose of building connections and creating movement that builds power.</a:t>
            </a: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17</a:t>
            </a:fld>
            <a:endParaRPr lang="en-US"/>
          </a:p>
        </p:txBody>
      </p:sp>
    </p:spTree>
    <p:extLst>
      <p:ext uri="{BB962C8B-B14F-4D97-AF65-F5344CB8AC3E}">
        <p14:creationId xmlns:p14="http://schemas.microsoft.com/office/powerpoint/2010/main" val="20945355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Slide 18: Contract Action Team Roles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L="342900" marR="0" lvl="0" indent="-342900">
              <a:lnSpc>
                <a:spcPct val="107000"/>
              </a:lnSpc>
              <a:spcBef>
                <a:spcPts val="0"/>
              </a:spcBef>
              <a:spcAft>
                <a:spcPts val="80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Ration of 1:10, at most 1:20.  Think about, how many people can be spoken to in a day.  Many hands make light the load. This allows opportunity for building members to be engaged in a meaningful way.</a:t>
            </a: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18</a:t>
            </a:fld>
            <a:endParaRPr lang="en-US"/>
          </a:p>
        </p:txBody>
      </p:sp>
    </p:spTree>
    <p:extLst>
      <p:ext uri="{BB962C8B-B14F-4D97-AF65-F5344CB8AC3E}">
        <p14:creationId xmlns:p14="http://schemas.microsoft.com/office/powerpoint/2010/main" val="20659762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L="0" marR="0">
              <a:lnSpc>
                <a:spcPct val="107000"/>
              </a:lnSpc>
              <a:spcBef>
                <a:spcPts val="0"/>
              </a:spcBef>
              <a:spcAft>
                <a:spcPts val="800"/>
              </a:spcAft>
            </a:pPr>
            <a:r>
              <a:rPr lang="en-US" sz="1800" dirty="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Slide 19: Communication Best Practices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Ration of 1:10, at most 1:20.  Think about, how many people can be spoken to in a day.  This team also uses the power of the ripple affect in communication. Speak to 3 and ask them to speak to 3 and so on, with each ripple reporting back to the one who asked them.</a:t>
            </a:r>
          </a:p>
          <a:p>
            <a:pPr marL="45720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L="0" marR="0">
              <a:lnSpc>
                <a:spcPct val="107000"/>
              </a:lnSpc>
              <a:spcBef>
                <a:spcPts val="0"/>
              </a:spcBef>
              <a:spcAft>
                <a:spcPts val="800"/>
              </a:spcAft>
            </a:pPr>
            <a:r>
              <a:rPr lang="en-US" sz="1800" dirty="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Pause, let them reflect.</a:t>
            </a:r>
            <a:r>
              <a:rPr lang="en-US" sz="1800" dirty="0">
                <a:effectLst/>
                <a:latin typeface="Calibri" panose="020F0502020204030204" pitchFamily="34" charset="0"/>
                <a:ea typeface="Calibri" panose="020F0502020204030204" pitchFamily="34" charset="0"/>
                <a:cs typeface="Times New Roman" panose="02020603050405020304" pitchFamily="18" charset="0"/>
              </a:rPr>
              <a:t> What is your reflection when you see this? Where would you place your local at this point? </a:t>
            </a:r>
          </a:p>
          <a:p>
            <a:pPr marL="22860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19</a:t>
            </a:fld>
            <a:endParaRPr lang="en-US"/>
          </a:p>
        </p:txBody>
      </p:sp>
    </p:spTree>
    <p:extLst>
      <p:ext uri="{BB962C8B-B14F-4D97-AF65-F5344CB8AC3E}">
        <p14:creationId xmlns:p14="http://schemas.microsoft.com/office/powerpoint/2010/main" val="16947000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Foundation of power rests in the people. What is meaningful to those in our buildings to move them to action?  The </a:t>
            </a:r>
            <a:r>
              <a:rPr lang="en-US" dirty="0" err="1">
                <a:cs typeface="Calibri"/>
              </a:rPr>
              <a:t>powerwell</a:t>
            </a:r>
            <a:r>
              <a:rPr lang="en-US" dirty="0">
                <a:cs typeface="Calibri"/>
              </a:rPr>
              <a:t> that results from this form of grassroots work is what is needed to meet  or overcome the structural and financial power of our school administration and school board.  While top down is a faster method, it is like a tree that grows quickly but with shallow roots. The first gust of wind can knock it down.  </a:t>
            </a:r>
          </a:p>
          <a:p>
            <a:r>
              <a:rPr lang="en-US" dirty="0">
                <a:cs typeface="Calibri"/>
              </a:rPr>
              <a:t>This is the work of contract team.  Needs to be a network that moves info and call to action quickly.  Generally a ration of 1:10 or at max, 1:20.</a:t>
            </a:r>
          </a:p>
          <a:p>
            <a:endParaRPr lang="en-US"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Times New Roman" panose="02020603050405020304" pitchFamily="18" charset="0"/>
              </a:rPr>
              <a:t>Watch video demonstrating Organizing Conversations.  Note how the organizer Answers the Tough Questions: Affirm, Answer and Redirect</a:t>
            </a: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20</a:t>
            </a:fld>
            <a:endParaRPr lang="en-US"/>
          </a:p>
        </p:txBody>
      </p:sp>
    </p:spTree>
    <p:extLst>
      <p:ext uri="{BB962C8B-B14F-4D97-AF65-F5344CB8AC3E}">
        <p14:creationId xmlns:p14="http://schemas.microsoft.com/office/powerpoint/2010/main" val="37695970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none" dirty="0">
                <a:cs typeface="Calibri"/>
              </a:rPr>
              <a:t>AFSCME Video 1:1 conversations: </a:t>
            </a:r>
            <a:r>
              <a:rPr lang="en-US" sz="1800" u="none" dirty="0">
                <a:effectLst/>
                <a:latin typeface="Calibri" panose="020F0502020204030204" pitchFamily="34" charset="0"/>
                <a:ea typeface="Calibri" panose="020F0502020204030204" pitchFamily="34" charset="0"/>
                <a:cs typeface="Times New Roman" panose="02020603050405020304" pitchFamily="18" charset="0"/>
              </a:rPr>
              <a:t> </a:t>
            </a:r>
            <a:r>
              <a:rPr lang="en-US" sz="1800" u="none"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https://www.youtube.com/watch?v=JcQbfnyPg1E</a:t>
            </a:r>
            <a:endParaRPr lang="en-US" sz="1800" u="none"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r>
              <a:rPr lang="en-US" sz="1800" u="none"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What examples did you see of how he answered the tough questions? (Affirm, Answer, Redirect)</a:t>
            </a:r>
          </a:p>
          <a:p>
            <a:r>
              <a:rPr lang="en-US" sz="1800" u="none"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What take- </a:t>
            </a:r>
            <a:r>
              <a:rPr lang="en-US" sz="1800" u="none" dirty="0" err="1">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aways</a:t>
            </a:r>
            <a:r>
              <a:rPr lang="en-US" sz="1800" u="none"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 do you have from this video?</a:t>
            </a:r>
          </a:p>
          <a:p>
            <a:endParaRPr lang="en-US" sz="1800" u="none"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cs typeface="Calibri"/>
            </a:endParaRPr>
          </a:p>
          <a:p>
            <a:endParaRPr lang="en-US" dirty="0">
              <a:cs typeface="Calibri"/>
            </a:endParaRPr>
          </a:p>
          <a:p>
            <a:r>
              <a:rPr lang="en-US" dirty="0">
                <a:cs typeface="Calibri"/>
              </a:rPr>
              <a:t>Jane  </a:t>
            </a:r>
            <a:r>
              <a:rPr lang="en-US" dirty="0" err="1">
                <a:cs typeface="Calibri"/>
              </a:rPr>
              <a:t>McAlevey</a:t>
            </a:r>
            <a:r>
              <a:rPr lang="en-US" dirty="0">
                <a:cs typeface="Calibri"/>
              </a:rPr>
              <a:t>: Shared prior to training https://hubblecontent.osi.office.net/contentsvc/videohostpage/video?lcid=1033&amp;syslcid=1033&amp;uilcid=1033&amp;app=3&amp;ver=16&amp;build=16.0.13628&amp;platform=Win32&amp;streamsso=true&amp;appCorrelation=8F55ADBE-15EF-4F22-8CD4-8B55684E959D&amp;url=https%3A%2F%2Fwww.youtube.com%2Fembed%2Fbl6P_2jt_Vs%3Ffeature%3Doembed</a:t>
            </a:r>
          </a:p>
          <a:p>
            <a:endParaRPr lang="en-US" dirty="0">
              <a:cs typeface="Calibri"/>
            </a:endParaRPr>
          </a:p>
          <a:p>
            <a:r>
              <a:rPr lang="en-US" dirty="0">
                <a:cs typeface="Calibri"/>
              </a:rPr>
              <a:t>Takeaways</a:t>
            </a:r>
          </a:p>
          <a:p>
            <a:r>
              <a:rPr lang="en-US" dirty="0">
                <a:cs typeface="Calibri"/>
              </a:rPr>
              <a:t>Be persistent and patient in identifying the most respected leader</a:t>
            </a:r>
          </a:p>
          <a:p>
            <a:r>
              <a:rPr lang="en-US" dirty="0">
                <a:cs typeface="Calibri"/>
              </a:rPr>
              <a:t>Find out what matters to them</a:t>
            </a:r>
          </a:p>
          <a:p>
            <a:r>
              <a:rPr lang="en-US" dirty="0">
                <a:cs typeface="Calibri"/>
              </a:rPr>
              <a:t>Can not shy away from hard conversations</a:t>
            </a: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21</a:t>
            </a:fld>
            <a:endParaRPr lang="en-US"/>
          </a:p>
        </p:txBody>
      </p:sp>
    </p:spTree>
    <p:extLst>
      <p:ext uri="{BB962C8B-B14F-4D97-AF65-F5344CB8AC3E}">
        <p14:creationId xmlns:p14="http://schemas.microsoft.com/office/powerpoint/2010/main" val="7430953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Level 21: Levels of Engagement</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What do you see in this chart. </a:t>
            </a:r>
          </a:p>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harder the action and the more people that participate, the more power we have! </a:t>
            </a:r>
          </a:p>
          <a:p>
            <a:pPr marL="342900" marR="0" lvl="0" indent="-342900">
              <a:lnSpc>
                <a:spcPct val="107000"/>
              </a:lnSpc>
              <a:spcBef>
                <a:spcPts val="0"/>
              </a:spcBef>
              <a:spcAft>
                <a:spcPts val="80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All the identification, leader ID, team building, leads us to this point- acting! </a:t>
            </a: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22</a:t>
            </a:fld>
            <a:endParaRPr lang="en-US"/>
          </a:p>
        </p:txBody>
      </p:sp>
    </p:spTree>
    <p:extLst>
      <p:ext uri="{BB962C8B-B14F-4D97-AF65-F5344CB8AC3E}">
        <p14:creationId xmlns:p14="http://schemas.microsoft.com/office/powerpoint/2010/main" val="520702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pPr marL="0" marR="0">
              <a:lnSpc>
                <a:spcPct val="107000"/>
              </a:lnSpc>
              <a:spcBef>
                <a:spcPts val="0"/>
              </a:spcBef>
              <a:spcAft>
                <a:spcPts val="800"/>
              </a:spcAft>
            </a:pPr>
            <a:r>
              <a:rPr lang="en-US" sz="1800" dirty="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Slide 23: Escalating Contract Campaign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When we understand how view to actions based on  levels of engagement and intensity, then we want to build on each action to strategically raise the level of impact of leveraged power to influence stakeholders and decision makers.   Remembering that nobody willing gives up or shares power.</a:t>
            </a:r>
          </a:p>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23</a:t>
            </a:fld>
            <a:endParaRPr lang="en-US"/>
          </a:p>
        </p:txBody>
      </p:sp>
    </p:spTree>
    <p:extLst>
      <p:ext uri="{BB962C8B-B14F-4D97-AF65-F5344CB8AC3E}">
        <p14:creationId xmlns:p14="http://schemas.microsoft.com/office/powerpoint/2010/main" val="32130575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Connect with your UniServ Director. Your UD has more resources to support your work than can be shared in this training.</a:t>
            </a:r>
          </a:p>
          <a:p>
            <a:pPr marL="0" marR="0">
              <a:lnSpc>
                <a:spcPct val="107000"/>
              </a:lnSpc>
              <a:spcBef>
                <a:spcPts val="0"/>
              </a:spcBef>
              <a:spcAft>
                <a:spcPts val="800"/>
              </a:spcAft>
            </a:pPr>
            <a:endParaRPr lang="en-US" sz="1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Step 1</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Calibri" panose="020F0502020204030204" pitchFamily="34" charset="0"/>
              <a:buChar char="-"/>
            </a:pPr>
            <a:r>
              <a:rPr lang="en-US" sz="1100" b="1" dirty="0">
                <a:effectLst/>
                <a:latin typeface="Calibri" panose="020F0502020204030204" pitchFamily="34" charset="0"/>
                <a:ea typeface="Calibri" panose="020F0502020204030204" pitchFamily="34" charset="0"/>
                <a:cs typeface="Times New Roman" panose="02020603050405020304" pitchFamily="18" charset="0"/>
              </a:rPr>
              <a:t>Get your initial organizing team together and identified</a:t>
            </a:r>
            <a:r>
              <a:rPr lang="en-US" sz="1100" dirty="0">
                <a:effectLst/>
                <a:latin typeface="Calibri" panose="020F0502020204030204" pitchFamily="34" charset="0"/>
                <a:ea typeface="Calibri" panose="020F0502020204030204" pitchFamily="34" charset="0"/>
                <a:cs typeface="Times New Roman" panose="02020603050405020304" pitchFamily="18" charset="0"/>
              </a:rPr>
              <a:t>. </a:t>
            </a:r>
          </a:p>
          <a:p>
            <a:pPr marL="342900" marR="0" lvl="0" indent="-342900">
              <a:lnSpc>
                <a:spcPct val="107000"/>
              </a:lnSpc>
              <a:spcBef>
                <a:spcPts val="0"/>
              </a:spcBef>
              <a:spcAft>
                <a:spcPts val="800"/>
              </a:spcAft>
              <a:buFont typeface="Calibri" panose="020F0502020204030204" pitchFamily="34" charset="0"/>
              <a:buChar char="-"/>
            </a:pPr>
            <a:r>
              <a:rPr lang="en-US" sz="1100" dirty="0">
                <a:effectLst/>
                <a:latin typeface="Calibri" panose="020F0502020204030204" pitchFamily="34" charset="0"/>
                <a:ea typeface="Calibri" panose="020F0502020204030204" pitchFamily="34" charset="0"/>
                <a:cs typeface="Times New Roman" panose="02020603050405020304" pitchFamily="18" charset="0"/>
              </a:rPr>
              <a:t>Someone from each building, if possible. (More if the building is big). </a:t>
            </a:r>
          </a:p>
          <a:p>
            <a:pPr marL="342900" marR="0" lvl="0" indent="-342900">
              <a:lnSpc>
                <a:spcPct val="107000"/>
              </a:lnSpc>
              <a:spcBef>
                <a:spcPts val="0"/>
              </a:spcBef>
              <a:spcAft>
                <a:spcPts val="800"/>
              </a:spcAft>
              <a:buFont typeface="Calibri" panose="020F0502020204030204" pitchFamily="34" charset="0"/>
              <a:buChar char="-"/>
            </a:pPr>
            <a:r>
              <a:rPr lang="en-US" sz="1100" dirty="0">
                <a:effectLst/>
                <a:latin typeface="Calibri" panose="020F0502020204030204" pitchFamily="34" charset="0"/>
                <a:ea typeface="Calibri" panose="020F0502020204030204" pitchFamily="34" charset="0"/>
                <a:cs typeface="Times New Roman" panose="02020603050405020304" pitchFamily="18" charset="0"/>
              </a:rPr>
              <a:t>Make sure your team is representative of your members and their work groups.  (You may begin with a core group of 6-10 members)</a:t>
            </a:r>
          </a:p>
          <a:p>
            <a:pPr marL="342900" marR="0" lvl="0" indent="-342900">
              <a:lnSpc>
                <a:spcPct val="107000"/>
              </a:lnSpc>
              <a:spcBef>
                <a:spcPts val="0"/>
              </a:spcBef>
              <a:spcAft>
                <a:spcPts val="800"/>
              </a:spcAft>
              <a:buFont typeface="Calibri" panose="020F0502020204030204" pitchFamily="34" charset="0"/>
              <a:buChar char="-"/>
            </a:pPr>
            <a:r>
              <a:rPr lang="en-US" sz="1100" dirty="0">
                <a:effectLst/>
                <a:latin typeface="Calibri" panose="020F0502020204030204" pitchFamily="34" charset="0"/>
                <a:ea typeface="Calibri" panose="020F0502020204030204" pitchFamily="34" charset="0"/>
                <a:cs typeface="Times New Roman" panose="02020603050405020304" pitchFamily="18" charset="0"/>
              </a:rPr>
              <a:t>This team will use the story of your local and members and create the narrative of the positive impact of having a meaningful seat at the table will be for your members.</a:t>
            </a:r>
          </a:p>
          <a:p>
            <a:pPr marL="342900" marR="0" lvl="0" indent="-342900">
              <a:lnSpc>
                <a:spcPct val="107000"/>
              </a:lnSpc>
              <a:spcBef>
                <a:spcPts val="0"/>
              </a:spcBef>
              <a:spcAft>
                <a:spcPts val="800"/>
              </a:spcAft>
              <a:buFont typeface="Calibri" panose="020F0502020204030204" pitchFamily="34" charset="0"/>
              <a:buChar char="-"/>
            </a:pPr>
            <a:r>
              <a:rPr lang="en-US" sz="1100" dirty="0">
                <a:effectLst/>
                <a:latin typeface="Calibri" panose="020F0502020204030204" pitchFamily="34" charset="0"/>
                <a:ea typeface="Calibri" panose="020F0502020204030204" pitchFamily="34" charset="0"/>
                <a:cs typeface="Times New Roman" panose="02020603050405020304" pitchFamily="18" charset="0"/>
              </a:rPr>
              <a:t>This team will do the SWOT analysis, build the organizing plan, set goals and tactics to win the resolution for collective bargaining.</a:t>
            </a:r>
          </a:p>
          <a:p>
            <a:pPr marL="0" marR="0">
              <a:lnSpc>
                <a:spcPct val="107000"/>
              </a:lnSpc>
              <a:spcBef>
                <a:spcPts val="0"/>
              </a:spcBef>
              <a:spcAft>
                <a:spcPts val="800"/>
              </a:spcAft>
            </a:pPr>
            <a:r>
              <a:rPr lang="en-US" sz="1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Step 2</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Calibri" panose="020F0502020204030204" pitchFamily="34" charset="0"/>
              <a:buChar char="-"/>
            </a:pPr>
            <a:r>
              <a:rPr lang="en-US" sz="1100" b="1" dirty="0">
                <a:effectLst/>
                <a:latin typeface="Calibri" panose="020F0502020204030204" pitchFamily="34" charset="0"/>
                <a:ea typeface="Calibri" panose="020F0502020204030204" pitchFamily="34" charset="0"/>
                <a:cs typeface="Times New Roman" panose="02020603050405020304" pitchFamily="18" charset="0"/>
              </a:rPr>
              <a:t>Map Your Sites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Calibri" panose="020F0502020204030204" pitchFamily="34" charset="0"/>
              <a:buChar char="-"/>
            </a:pPr>
            <a:r>
              <a:rPr lang="en-US" sz="1100" dirty="0">
                <a:effectLst/>
                <a:latin typeface="Calibri" panose="020F0502020204030204" pitchFamily="34" charset="0"/>
                <a:ea typeface="Calibri" panose="020F0502020204030204" pitchFamily="34" charset="0"/>
                <a:cs typeface="Times New Roman" panose="02020603050405020304" pitchFamily="18" charset="0"/>
              </a:rPr>
              <a:t>Have a rep or someone you know map the building or worksite. </a:t>
            </a:r>
          </a:p>
          <a:p>
            <a:pPr marL="742950" marR="0" lvl="1" indent="-285750">
              <a:lnSpc>
                <a:spcPct val="107000"/>
              </a:lnSpc>
              <a:spcBef>
                <a:spcPts val="0"/>
              </a:spcBef>
              <a:spcAft>
                <a:spcPts val="0"/>
              </a:spcAft>
              <a:buFont typeface="Courier New" panose="02070309020205020404" pitchFamily="49" charset="0"/>
              <a:buChar char="o"/>
            </a:pPr>
            <a:r>
              <a:rPr lang="en-US" sz="1100" dirty="0">
                <a:effectLst/>
                <a:latin typeface="Calibri" panose="020F0502020204030204" pitchFamily="34" charset="0"/>
                <a:ea typeface="Calibri" panose="020F0502020204030204" pitchFamily="34" charset="0"/>
                <a:cs typeface="Times New Roman" panose="02020603050405020304" pitchFamily="18" charset="0"/>
              </a:rPr>
              <a:t>Assess their support of collective bargaining, who does or does not support CB? (Add a notation if they are a member or not). </a:t>
            </a:r>
          </a:p>
          <a:p>
            <a:pPr marL="742950" marR="0" lvl="1" indent="-285750">
              <a:lnSpc>
                <a:spcPct val="107000"/>
              </a:lnSpc>
              <a:spcBef>
                <a:spcPts val="0"/>
              </a:spcBef>
              <a:spcAft>
                <a:spcPts val="800"/>
              </a:spcAft>
              <a:buFont typeface="Courier New" panose="02070309020205020404" pitchFamily="49" charset="0"/>
              <a:buChar char="o"/>
            </a:pPr>
            <a:r>
              <a:rPr lang="en-US" sz="1100" dirty="0">
                <a:effectLst/>
                <a:latin typeface="Calibri" panose="020F0502020204030204" pitchFamily="34" charset="0"/>
                <a:ea typeface="Calibri" panose="020F0502020204030204" pitchFamily="34" charset="0"/>
                <a:cs typeface="Times New Roman" panose="02020603050405020304" pitchFamily="18" charset="0"/>
              </a:rPr>
              <a:t>Who is trusted and respected? Just ask people.  You are looking for potential leaders and activists.</a:t>
            </a:r>
          </a:p>
          <a:p>
            <a:pPr marL="457200" marR="0" lvl="1" indent="0">
              <a:lnSpc>
                <a:spcPct val="107000"/>
              </a:lnSpc>
              <a:spcBef>
                <a:spcPts val="0"/>
              </a:spcBef>
              <a:spcAft>
                <a:spcPts val="800"/>
              </a:spcAft>
              <a:buFont typeface="Courier New" panose="02070309020205020404" pitchFamily="49" charset="0"/>
              <a:buNone/>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Step 3</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Calibri" panose="020F0502020204030204" pitchFamily="34" charset="0"/>
              <a:buChar char="-"/>
            </a:pPr>
            <a:r>
              <a:rPr lang="en-US" sz="1100" b="1" dirty="0">
                <a:effectLst/>
                <a:latin typeface="Calibri" panose="020F0502020204030204" pitchFamily="34" charset="0"/>
                <a:ea typeface="Calibri" panose="020F0502020204030204" pitchFamily="34" charset="0"/>
                <a:cs typeface="Times New Roman" panose="02020603050405020304" pitchFamily="18" charset="0"/>
              </a:rPr>
              <a:t>Build Your Team – Includes your Contract Team at each worksite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Calibri" panose="020F0502020204030204" pitchFamily="34" charset="0"/>
              <a:buChar char="-"/>
            </a:pPr>
            <a:r>
              <a:rPr lang="en-US" sz="1100" dirty="0">
                <a:effectLst/>
                <a:latin typeface="Calibri" panose="020F0502020204030204" pitchFamily="34" charset="0"/>
                <a:ea typeface="Calibri" panose="020F0502020204030204" pitchFamily="34" charset="0"/>
                <a:cs typeface="Times New Roman" panose="02020603050405020304" pitchFamily="18" charset="0"/>
              </a:rPr>
              <a:t>Continue to build your team, pull more people into the team, </a:t>
            </a:r>
          </a:p>
          <a:p>
            <a:pPr marL="342900" marR="0" lvl="0" indent="-342900">
              <a:lnSpc>
                <a:spcPct val="107000"/>
              </a:lnSpc>
              <a:spcBef>
                <a:spcPts val="0"/>
              </a:spcBef>
              <a:spcAft>
                <a:spcPts val="0"/>
              </a:spcAft>
              <a:buFont typeface="Calibri" panose="020F0502020204030204" pitchFamily="34" charset="0"/>
              <a:buChar char="-"/>
            </a:pPr>
            <a:r>
              <a:rPr lang="en-US" sz="1100" dirty="0">
                <a:effectLst/>
                <a:latin typeface="Calibri" panose="020F0502020204030204" pitchFamily="34" charset="0"/>
                <a:ea typeface="Calibri" panose="020F0502020204030204" pitchFamily="34" charset="0"/>
                <a:cs typeface="Times New Roman" panose="02020603050405020304" pitchFamily="18" charset="0"/>
              </a:rPr>
              <a:t>Once your organizing team is established have them establish: </a:t>
            </a:r>
          </a:p>
          <a:p>
            <a:pPr marL="742950" marR="0" lvl="1" indent="-285750">
              <a:lnSpc>
                <a:spcPct val="107000"/>
              </a:lnSpc>
              <a:spcBef>
                <a:spcPts val="0"/>
              </a:spcBef>
              <a:spcAft>
                <a:spcPts val="0"/>
              </a:spcAft>
              <a:buFont typeface="Courier New" panose="02070309020205020404" pitchFamily="49" charset="0"/>
              <a:buChar char="o"/>
            </a:pPr>
            <a:r>
              <a:rPr lang="en-US" sz="1100" dirty="0">
                <a:effectLst/>
                <a:latin typeface="Calibri" panose="020F0502020204030204" pitchFamily="34" charset="0"/>
                <a:ea typeface="Calibri" panose="020F0502020204030204" pitchFamily="34" charset="0"/>
                <a:cs typeface="Times New Roman" panose="02020603050405020304" pitchFamily="18" charset="0"/>
              </a:rPr>
              <a:t>Benchmarks to win recognition. </a:t>
            </a:r>
          </a:p>
          <a:p>
            <a:pPr marL="742950" marR="0" lvl="1" indent="-285750">
              <a:lnSpc>
                <a:spcPct val="107000"/>
              </a:lnSpc>
              <a:spcBef>
                <a:spcPts val="0"/>
              </a:spcBef>
              <a:spcAft>
                <a:spcPts val="0"/>
              </a:spcAft>
              <a:buFont typeface="Courier New" panose="02070309020205020404" pitchFamily="49" charset="0"/>
              <a:buChar char="o"/>
            </a:pPr>
            <a:r>
              <a:rPr lang="en-US" sz="1100" dirty="0">
                <a:effectLst/>
                <a:latin typeface="Calibri" panose="020F0502020204030204" pitchFamily="34" charset="0"/>
                <a:ea typeface="Calibri" panose="020F0502020204030204" pitchFamily="34" charset="0"/>
                <a:cs typeface="Times New Roman" panose="02020603050405020304" pitchFamily="18" charset="0"/>
              </a:rPr>
              <a:t>Goals.</a:t>
            </a:r>
          </a:p>
          <a:p>
            <a:pPr marL="742950" marR="0" lvl="1" indent="-285750">
              <a:lnSpc>
                <a:spcPct val="107000"/>
              </a:lnSpc>
              <a:spcBef>
                <a:spcPts val="0"/>
              </a:spcBef>
              <a:spcAft>
                <a:spcPts val="0"/>
              </a:spcAft>
              <a:buFont typeface="Courier New" panose="02070309020205020404" pitchFamily="49" charset="0"/>
              <a:buChar char="o"/>
            </a:pPr>
            <a:r>
              <a:rPr lang="en-US" sz="1100" dirty="0">
                <a:effectLst/>
                <a:latin typeface="Calibri" panose="020F0502020204030204" pitchFamily="34" charset="0"/>
                <a:ea typeface="Calibri" panose="020F0502020204030204" pitchFamily="34" charset="0"/>
                <a:cs typeface="Times New Roman" panose="02020603050405020304" pitchFamily="18" charset="0"/>
              </a:rPr>
              <a:t>Tactics to build density of support for collective bargaining.</a:t>
            </a:r>
          </a:p>
          <a:p>
            <a:pPr marL="742950" marR="0" lvl="1" indent="-285750">
              <a:lnSpc>
                <a:spcPct val="107000"/>
              </a:lnSpc>
              <a:spcBef>
                <a:spcPts val="0"/>
              </a:spcBef>
              <a:spcAft>
                <a:spcPts val="800"/>
              </a:spcAft>
              <a:buFont typeface="Courier New" panose="02070309020205020404" pitchFamily="49" charset="0"/>
              <a:buChar char="o"/>
            </a:pPr>
            <a:r>
              <a:rPr lang="en-US" sz="1100" dirty="0">
                <a:effectLst/>
                <a:latin typeface="Calibri" panose="020F0502020204030204" pitchFamily="34" charset="0"/>
                <a:ea typeface="Calibri" panose="020F0502020204030204" pitchFamily="34" charset="0"/>
                <a:cs typeface="Times New Roman" panose="02020603050405020304" pitchFamily="18" charset="0"/>
              </a:rPr>
              <a:t>Identify community stakeholders.</a:t>
            </a:r>
          </a:p>
          <a:p>
            <a:pPr marL="0" marR="0">
              <a:lnSpc>
                <a:spcPct val="107000"/>
              </a:lnSpc>
              <a:spcBef>
                <a:spcPts val="0"/>
              </a:spcBef>
              <a:spcAft>
                <a:spcPts val="800"/>
              </a:spcAft>
            </a:pPr>
            <a:r>
              <a:rPr lang="en-US" sz="1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Step 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Calibri" panose="020F0502020204030204" pitchFamily="34" charset="0"/>
              <a:buChar char="-"/>
            </a:pPr>
            <a:r>
              <a:rPr lang="en-US" sz="1100" b="1" dirty="0">
                <a:effectLst/>
                <a:latin typeface="Calibri" panose="020F0502020204030204" pitchFamily="34" charset="0"/>
                <a:ea typeface="Calibri" panose="020F0502020204030204" pitchFamily="34" charset="0"/>
                <a:cs typeface="Times New Roman" panose="02020603050405020304" pitchFamily="18" charset="0"/>
              </a:rPr>
              <a:t>Test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Calibri" panose="020F0502020204030204" pitchFamily="34" charset="0"/>
              <a:buChar char="-"/>
            </a:pPr>
            <a:r>
              <a:rPr lang="en-US" sz="1100" dirty="0">
                <a:effectLst/>
                <a:latin typeface="Calibri" panose="020F0502020204030204" pitchFamily="34" charset="0"/>
                <a:ea typeface="Calibri" panose="020F0502020204030204" pitchFamily="34" charset="0"/>
                <a:cs typeface="Times New Roman" panose="02020603050405020304" pitchFamily="18" charset="0"/>
              </a:rPr>
              <a:t>Run a test to see if your team can get people to move. </a:t>
            </a:r>
          </a:p>
          <a:p>
            <a:pPr marL="742950" marR="0" lvl="1" indent="-285750">
              <a:lnSpc>
                <a:spcPct val="107000"/>
              </a:lnSpc>
              <a:spcBef>
                <a:spcPts val="0"/>
              </a:spcBef>
              <a:spcAft>
                <a:spcPts val="0"/>
              </a:spcAft>
              <a:buFont typeface="Courier New" panose="02070309020205020404" pitchFamily="49" charset="0"/>
              <a:buChar char="o"/>
            </a:pPr>
            <a:r>
              <a:rPr lang="en-US" sz="1100" dirty="0">
                <a:effectLst/>
                <a:latin typeface="Calibri" panose="020F0502020204030204" pitchFamily="34" charset="0"/>
                <a:ea typeface="Calibri" panose="020F0502020204030204" pitchFamily="34" charset="0"/>
                <a:cs typeface="Times New Roman" panose="02020603050405020304" pitchFamily="18" charset="0"/>
              </a:rPr>
              <a:t>Sticker up.</a:t>
            </a:r>
          </a:p>
          <a:p>
            <a:pPr marL="742950" marR="0" lvl="1" indent="-285750">
              <a:lnSpc>
                <a:spcPct val="107000"/>
              </a:lnSpc>
              <a:spcBef>
                <a:spcPts val="0"/>
              </a:spcBef>
              <a:spcAft>
                <a:spcPts val="0"/>
              </a:spcAft>
              <a:buFont typeface="Courier New" panose="02070309020205020404" pitchFamily="49" charset="0"/>
              <a:buChar char="o"/>
            </a:pPr>
            <a:r>
              <a:rPr lang="en-US" sz="1100" dirty="0">
                <a:effectLst/>
                <a:latin typeface="Calibri" panose="020F0502020204030204" pitchFamily="34" charset="0"/>
                <a:ea typeface="Calibri" panose="020F0502020204030204" pitchFamily="34" charset="0"/>
                <a:cs typeface="Times New Roman" panose="02020603050405020304" pitchFamily="18" charset="0"/>
              </a:rPr>
              <a:t>Petition that your leads circulate. </a:t>
            </a:r>
          </a:p>
          <a:p>
            <a:pPr marL="742950" marR="0" lvl="1" indent="-285750">
              <a:lnSpc>
                <a:spcPct val="107000"/>
              </a:lnSpc>
              <a:spcBef>
                <a:spcPts val="0"/>
              </a:spcBef>
              <a:spcAft>
                <a:spcPts val="800"/>
              </a:spcAft>
              <a:buFont typeface="Courier New" panose="02070309020205020404" pitchFamily="49" charset="0"/>
              <a:buChar char="o"/>
            </a:pPr>
            <a:r>
              <a:rPr lang="en-US" sz="1100" dirty="0">
                <a:effectLst/>
                <a:latin typeface="Calibri" panose="020F0502020204030204" pitchFamily="34" charset="0"/>
                <a:ea typeface="Calibri" panose="020F0502020204030204" pitchFamily="34" charset="0"/>
                <a:cs typeface="Times New Roman" panose="02020603050405020304" pitchFamily="18" charset="0"/>
              </a:rPr>
              <a:t>Whole group pictures. </a:t>
            </a:r>
          </a:p>
          <a:p>
            <a:pPr marL="0" marR="0">
              <a:lnSpc>
                <a:spcPct val="107000"/>
              </a:lnSpc>
              <a:spcBef>
                <a:spcPts val="0"/>
              </a:spcBef>
              <a:spcAft>
                <a:spcPts val="800"/>
              </a:spcAft>
            </a:pPr>
            <a:r>
              <a:rPr lang="en-US" sz="1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Step 5</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Calibri" panose="020F0502020204030204" pitchFamily="34" charset="0"/>
              <a:buChar char="-"/>
            </a:pPr>
            <a:r>
              <a:rPr lang="en-US" sz="1100" b="1" dirty="0">
                <a:effectLst/>
                <a:latin typeface="Calibri" panose="020F0502020204030204" pitchFamily="34" charset="0"/>
                <a:ea typeface="Calibri" panose="020F0502020204030204" pitchFamily="34" charset="0"/>
                <a:cs typeface="Times New Roman" panose="02020603050405020304" pitchFamily="18" charset="0"/>
              </a:rPr>
              <a:t>Cards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Font typeface="Courier New" panose="02070309020205020404" pitchFamily="49" charset="0"/>
              <a:buChar char="o"/>
            </a:pPr>
            <a:r>
              <a:rPr lang="en-US" sz="1100" dirty="0">
                <a:effectLst/>
                <a:latin typeface="Calibri" panose="020F0502020204030204" pitchFamily="34" charset="0"/>
                <a:ea typeface="Calibri" panose="020F0502020204030204" pitchFamily="34" charset="0"/>
                <a:cs typeface="Times New Roman" panose="02020603050405020304" pitchFamily="18" charset="0"/>
              </a:rPr>
              <a:t>If you have a majority that have/can act, then run them move to get cards filled out. </a:t>
            </a:r>
          </a:p>
          <a:p>
            <a:pPr marL="0" marR="0">
              <a:lnSpc>
                <a:spcPct val="107000"/>
              </a:lnSpc>
              <a:spcBef>
                <a:spcPts val="0"/>
              </a:spcBef>
              <a:spcAft>
                <a:spcPts val="800"/>
              </a:spcAft>
            </a:pPr>
            <a:r>
              <a:rPr lang="en-US" sz="1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Step 6</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Calibri" panose="020F0502020204030204" pitchFamily="34" charset="0"/>
              <a:buChar char="-"/>
            </a:pPr>
            <a:r>
              <a:rPr lang="en-US" sz="1100" b="1" dirty="0">
                <a:effectLst/>
                <a:latin typeface="Calibri" panose="020F0502020204030204" pitchFamily="34" charset="0"/>
                <a:ea typeface="Calibri" panose="020F0502020204030204" pitchFamily="34" charset="0"/>
                <a:cs typeface="Times New Roman" panose="02020603050405020304" pitchFamily="18" charset="0"/>
              </a:rPr>
              <a:t>School Board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Calibri" panose="020F0502020204030204" pitchFamily="34" charset="0"/>
              <a:buChar char="-"/>
            </a:pPr>
            <a:r>
              <a:rPr lang="en-US" sz="1100" dirty="0">
                <a:effectLst/>
                <a:latin typeface="Calibri" panose="020F0502020204030204" pitchFamily="34" charset="0"/>
                <a:ea typeface="Calibri" panose="020F0502020204030204" pitchFamily="34" charset="0"/>
                <a:cs typeface="Times New Roman" panose="02020603050405020304" pitchFamily="18" charset="0"/>
              </a:rPr>
              <a:t>How to get your school board to vote on collective bargaining. </a:t>
            </a:r>
          </a:p>
          <a:p>
            <a:pPr marL="742950" marR="0" lvl="1" indent="-285750">
              <a:lnSpc>
                <a:spcPct val="107000"/>
              </a:lnSpc>
              <a:spcBef>
                <a:spcPts val="0"/>
              </a:spcBef>
              <a:spcAft>
                <a:spcPts val="0"/>
              </a:spcAft>
              <a:buFont typeface="Courier New" panose="02070309020205020404" pitchFamily="49" charset="0"/>
              <a:buChar char="o"/>
            </a:pPr>
            <a:r>
              <a:rPr lang="en-US" sz="1100" dirty="0">
                <a:effectLst/>
                <a:latin typeface="Calibri" panose="020F0502020204030204" pitchFamily="34" charset="0"/>
                <a:ea typeface="Calibri" panose="020F0502020204030204" pitchFamily="34" charset="0"/>
                <a:cs typeface="Times New Roman" panose="02020603050405020304" pitchFamily="18" charset="0"/>
              </a:rPr>
              <a:t>Have your organizing team lobby your board members. </a:t>
            </a:r>
          </a:p>
          <a:p>
            <a:pPr marL="1143000" marR="0" lvl="2" indent="-228600">
              <a:lnSpc>
                <a:spcPct val="107000"/>
              </a:lnSpc>
              <a:spcBef>
                <a:spcPts val="0"/>
              </a:spcBef>
              <a:spcAft>
                <a:spcPts val="0"/>
              </a:spcAft>
              <a:buFont typeface="Wingdings" panose="05000000000000000000" pitchFamily="2" charset="2"/>
              <a:buChar char=""/>
            </a:pPr>
            <a:r>
              <a:rPr lang="en-US" sz="1100" dirty="0">
                <a:effectLst/>
                <a:latin typeface="Calibri" panose="020F0502020204030204" pitchFamily="34" charset="0"/>
                <a:ea typeface="Calibri" panose="020F0502020204030204" pitchFamily="34" charset="0"/>
                <a:cs typeface="Times New Roman" panose="02020603050405020304" pitchFamily="18" charset="0"/>
              </a:rPr>
              <a:t>SB can vote to approve an ordinance outlining the local CB process. </a:t>
            </a:r>
          </a:p>
          <a:p>
            <a:pPr marL="1143000" marR="0" lvl="2" indent="-228600">
              <a:lnSpc>
                <a:spcPct val="107000"/>
              </a:lnSpc>
              <a:spcBef>
                <a:spcPts val="0"/>
              </a:spcBef>
              <a:spcAft>
                <a:spcPts val="800"/>
              </a:spcAft>
              <a:buFont typeface="Wingdings" panose="05000000000000000000" pitchFamily="2" charset="2"/>
              <a:buChar char=""/>
            </a:pPr>
            <a:r>
              <a:rPr lang="en-US" sz="1100" dirty="0">
                <a:effectLst/>
                <a:latin typeface="Calibri" panose="020F0502020204030204" pitchFamily="34" charset="0"/>
                <a:ea typeface="Calibri" panose="020F0502020204030204" pitchFamily="34" charset="0"/>
                <a:cs typeface="Times New Roman" panose="02020603050405020304" pitchFamily="18" charset="0"/>
              </a:rPr>
              <a:t>If the school board has not moved to approve an ordinance, you can file authorization cards. This gives the district 120 days to consider the employee request. </a:t>
            </a: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24</a:t>
            </a:fld>
            <a:endParaRPr lang="en-US"/>
          </a:p>
        </p:txBody>
      </p:sp>
    </p:spTree>
    <p:extLst>
      <p:ext uri="{BB962C8B-B14F-4D97-AF65-F5344CB8AC3E}">
        <p14:creationId xmlns:p14="http://schemas.microsoft.com/office/powerpoint/2010/main" val="511867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C5795-96F3-49A3-A99C-24DEDCA7D75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12772D3-E04F-4B22-BA5C-AD63BD5DD96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30C5C52-D1A8-45ED-AD5A-2DFCC873BD56}"/>
              </a:ext>
            </a:extLst>
          </p:cNvPr>
          <p:cNvSpPr>
            <a:spLocks noGrp="1"/>
          </p:cNvSpPr>
          <p:nvPr>
            <p:ph type="dt" sz="half" idx="10"/>
          </p:nvPr>
        </p:nvSpPr>
        <p:spPr/>
        <p:txBody>
          <a:bodyPr/>
          <a:lstStyle/>
          <a:p>
            <a:fld id="{E2404168-8A11-4494-9B5F-ABF672B7AEE9}" type="datetimeFigureOut">
              <a:rPr lang="en-US" smtClean="0"/>
              <a:t>3/8/2021</a:t>
            </a:fld>
            <a:endParaRPr lang="en-US"/>
          </a:p>
        </p:txBody>
      </p:sp>
      <p:sp>
        <p:nvSpPr>
          <p:cNvPr id="5" name="Footer Placeholder 4">
            <a:extLst>
              <a:ext uri="{FF2B5EF4-FFF2-40B4-BE49-F238E27FC236}">
                <a16:creationId xmlns:a16="http://schemas.microsoft.com/office/drawing/2014/main" id="{B98254EE-F927-4126-B736-2CB9DFC460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BB0A03-E91F-49FE-AD40-31E2214B55FD}"/>
              </a:ext>
            </a:extLst>
          </p:cNvPr>
          <p:cNvSpPr>
            <a:spLocks noGrp="1"/>
          </p:cNvSpPr>
          <p:nvPr>
            <p:ph type="sldNum" sz="quarter" idx="12"/>
          </p:nvPr>
        </p:nvSpPr>
        <p:spPr/>
        <p:txBody>
          <a:bodyPr/>
          <a:lstStyle/>
          <a:p>
            <a:fld id="{637B677B-DBE9-4296-80AB-405246AF1AD7}" type="slidenum">
              <a:rPr lang="en-US" smtClean="0"/>
              <a:t>‹#›</a:t>
            </a:fld>
            <a:endParaRPr lang="en-US"/>
          </a:p>
        </p:txBody>
      </p:sp>
    </p:spTree>
    <p:extLst>
      <p:ext uri="{BB962C8B-B14F-4D97-AF65-F5344CB8AC3E}">
        <p14:creationId xmlns:p14="http://schemas.microsoft.com/office/powerpoint/2010/main" val="4213054110"/>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B66120-C063-4412-9154-62822B9DE5A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DBEF1A-05DA-4D72-ABB3-A637E014AC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26C3715-F650-4CE4-AE9B-78F33153C4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404168-8A11-4494-9B5F-ABF672B7AEE9}" type="datetimeFigureOut">
              <a:rPr lang="en-US" smtClean="0"/>
              <a:t>3/8/2021</a:t>
            </a:fld>
            <a:endParaRPr lang="en-US"/>
          </a:p>
        </p:txBody>
      </p:sp>
      <p:sp>
        <p:nvSpPr>
          <p:cNvPr id="5" name="Footer Placeholder 4">
            <a:extLst>
              <a:ext uri="{FF2B5EF4-FFF2-40B4-BE49-F238E27FC236}">
                <a16:creationId xmlns:a16="http://schemas.microsoft.com/office/drawing/2014/main" id="{9497CBFF-9679-4995-B077-C0B8694ECFC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9F8E43B-7F5B-40AE-901E-FE482C51D7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7B677B-DBE9-4296-80AB-405246AF1AD7}" type="slidenum">
              <a:rPr lang="en-US" smtClean="0"/>
              <a:t>‹#›</a:t>
            </a:fld>
            <a:endParaRPr lang="en-US"/>
          </a:p>
        </p:txBody>
      </p:sp>
    </p:spTree>
    <p:extLst>
      <p:ext uri="{BB962C8B-B14F-4D97-AF65-F5344CB8AC3E}">
        <p14:creationId xmlns:p14="http://schemas.microsoft.com/office/powerpoint/2010/main" val="3820315226"/>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gif"/></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2.gif"/></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2.gif"/></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2.gif"/></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video" Target="https://www.youtube.com/embed/jop2I5u2F3U?feature=oembed" TargetMode="External"/><Relationship Id="rId6" Type="http://schemas.openxmlformats.org/officeDocument/2006/relationships/image" Target="../media/image7.jpeg"/><Relationship Id="rId5" Type="http://schemas.openxmlformats.org/officeDocument/2006/relationships/image" Target="../media/image2.gif"/><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2.gif"/></Relationships>
</file>

<file path=ppt/slides/_rels/slide11.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png"/><Relationship Id="rId7" Type="http://schemas.openxmlformats.org/officeDocument/2006/relationships/diagramQuickStyle" Target="../diagrams/quickStyle1.xml"/><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2.gif"/><Relationship Id="rId9" Type="http://schemas.microsoft.com/office/2007/relationships/diagramDrawing" Target="../diagrams/drawing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13.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1.png"/><Relationship Id="rId7" Type="http://schemas.openxmlformats.org/officeDocument/2006/relationships/diagramQuickStyle" Target="../diagrams/quickStyle2.xml"/><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2.gif"/><Relationship Id="rId9" Type="http://schemas.microsoft.com/office/2007/relationships/diagramDrawing" Target="../diagrams/drawing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2.gif"/></Relationships>
</file>

<file path=ppt/slides/_rels/slide16.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1.png"/><Relationship Id="rId7" Type="http://schemas.openxmlformats.org/officeDocument/2006/relationships/diagramQuickStyle" Target="../diagrams/quickStyle3.xml"/><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2.gif"/><Relationship Id="rId9" Type="http://schemas.microsoft.com/office/2007/relationships/diagramDrawing" Target="../diagrams/drawing3.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2.gif"/></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2.gif"/></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2.gif"/></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2.gif"/></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video" Target="https://www.youtube.com/embed/JcQbfnyPg1E?feature=oembed" TargetMode="External"/><Relationship Id="rId6" Type="http://schemas.openxmlformats.org/officeDocument/2006/relationships/image" Target="../media/image20.jpeg"/><Relationship Id="rId5" Type="http://schemas.openxmlformats.org/officeDocument/2006/relationships/image" Target="../media/image2.gif"/><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gif"/></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2.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91E5804-6BC3-4F05-928F-23CE6627F19D}"/>
              </a:ext>
            </a:extLst>
          </p:cNvPr>
          <p:cNvSpPr/>
          <p:nvPr/>
        </p:nvSpPr>
        <p:spPr>
          <a:xfrm>
            <a:off x="0" y="5707993"/>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03CEB56-545D-49C4-843C-7F42B85CDD61}"/>
              </a:ext>
            </a:extLst>
          </p:cNvPr>
          <p:cNvSpPr/>
          <p:nvPr/>
        </p:nvSpPr>
        <p:spPr>
          <a:xfrm>
            <a:off x="0" y="1049226"/>
            <a:ext cx="12192000" cy="96090"/>
          </a:xfrm>
          <a:prstGeom prst="rect">
            <a:avLst/>
          </a:prstGeom>
          <a:gradFill>
            <a:gsLst>
              <a:gs pos="100000">
                <a:srgbClr val="D31145"/>
              </a:gs>
              <a:gs pos="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E3F660F2-82F0-4762-A85F-8FDD0A3CA2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116" y="790571"/>
            <a:ext cx="4595583" cy="4442192"/>
          </a:xfrm>
          <a:prstGeom prst="rect">
            <a:avLst/>
          </a:prstGeom>
        </p:spPr>
      </p:pic>
      <p:pic>
        <p:nvPicPr>
          <p:cNvPr id="9" name="Picture 8" descr="Logo&#10;&#10;Description automatically generated">
            <a:extLst>
              <a:ext uri="{FF2B5EF4-FFF2-40B4-BE49-F238E27FC236}">
                <a16:creationId xmlns:a16="http://schemas.microsoft.com/office/drawing/2014/main" id="{7BA813AF-ABAE-45BD-838B-A623DA01CE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12877" y="6011207"/>
            <a:ext cx="1325137" cy="533953"/>
          </a:xfrm>
          <a:prstGeom prst="rect">
            <a:avLst/>
          </a:prstGeom>
        </p:spPr>
      </p:pic>
      <p:sp>
        <p:nvSpPr>
          <p:cNvPr id="11" name="Title 1">
            <a:extLst>
              <a:ext uri="{FF2B5EF4-FFF2-40B4-BE49-F238E27FC236}">
                <a16:creationId xmlns:a16="http://schemas.microsoft.com/office/drawing/2014/main" id="{333951F7-FF02-4CD5-AB85-D63DE7C7F85C}"/>
              </a:ext>
            </a:extLst>
          </p:cNvPr>
          <p:cNvSpPr txBox="1">
            <a:spLocks/>
          </p:cNvSpPr>
          <p:nvPr/>
        </p:nvSpPr>
        <p:spPr>
          <a:xfrm>
            <a:off x="1" y="4480593"/>
            <a:ext cx="12192000" cy="81616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US" sz="4400">
              <a:latin typeface="Abadi" panose="020B0604020104020204" pitchFamily="34" charset="0"/>
            </a:endParaRPr>
          </a:p>
        </p:txBody>
      </p:sp>
      <p:sp>
        <p:nvSpPr>
          <p:cNvPr id="7" name="Rectangle 6">
            <a:extLst>
              <a:ext uri="{FF2B5EF4-FFF2-40B4-BE49-F238E27FC236}">
                <a16:creationId xmlns:a16="http://schemas.microsoft.com/office/drawing/2014/main" id="{C027BC29-0F0C-4E2F-9CBA-8FA27E401680}"/>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4CE8F86-B148-4D69-A126-25D2B488BA16}"/>
              </a:ext>
            </a:extLst>
          </p:cNvPr>
          <p:cNvSpPr txBox="1"/>
          <p:nvPr/>
        </p:nvSpPr>
        <p:spPr>
          <a:xfrm>
            <a:off x="5717672" y="2229998"/>
            <a:ext cx="5744863" cy="1446550"/>
          </a:xfrm>
          <a:prstGeom prst="rect">
            <a:avLst/>
          </a:prstGeom>
          <a:noFill/>
        </p:spPr>
        <p:txBody>
          <a:bodyPr wrap="square" rtlCol="0">
            <a:spAutoFit/>
          </a:bodyPr>
          <a:lstStyle/>
          <a:p>
            <a:pPr algn="ctr"/>
            <a:r>
              <a:rPr lang="en-US" sz="4400" b="1">
                <a:latin typeface="Abadi" panose="020B0604020104020204" pitchFamily="34" charset="0"/>
              </a:rPr>
              <a:t>The Path to Winning Collective Bargaining</a:t>
            </a:r>
          </a:p>
        </p:txBody>
      </p:sp>
    </p:spTree>
    <p:extLst>
      <p:ext uri="{BB962C8B-B14F-4D97-AF65-F5344CB8AC3E}">
        <p14:creationId xmlns:p14="http://schemas.microsoft.com/office/powerpoint/2010/main" val="2426729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6" name="Subtitle 5">
            <a:extLst>
              <a:ext uri="{FF2B5EF4-FFF2-40B4-BE49-F238E27FC236}">
                <a16:creationId xmlns:a16="http://schemas.microsoft.com/office/drawing/2014/main" id="{F717CCB6-5C40-415F-BC93-6822C01BC368}"/>
              </a:ext>
            </a:extLst>
          </p:cNvPr>
          <p:cNvSpPr>
            <a:spLocks noGrp="1"/>
          </p:cNvSpPr>
          <p:nvPr>
            <p:ph type="subTitle" idx="1"/>
          </p:nvPr>
        </p:nvSpPr>
        <p:spPr>
          <a:xfrm>
            <a:off x="1597305" y="2037144"/>
            <a:ext cx="9433367" cy="3739039"/>
          </a:xfrm>
        </p:spPr>
        <p:txBody>
          <a:bodyPr>
            <a:normAutofit fontScale="62500" lnSpcReduction="20000"/>
          </a:bodyPr>
          <a:lstStyle/>
          <a:p>
            <a:pPr marL="457200" marR="0" lvl="0" indent="-457200" algn="l" defTabSz="914400" rtl="0" eaLnBrk="1" fontAlgn="auto" latinLnBrk="0" hangingPunct="1">
              <a:lnSpc>
                <a:spcPct val="100000"/>
              </a:lnSpc>
              <a:spcBef>
                <a:spcPct val="20000"/>
              </a:spcBef>
              <a:spcAft>
                <a:spcPts val="0"/>
              </a:spcAft>
              <a:buClr>
                <a:srgbClr val="AD0101"/>
              </a:buClr>
              <a:buSzPct val="100000"/>
              <a:buFont typeface="+mj-lt"/>
              <a:buAutoNum type="arabicPeriod"/>
              <a:tabLst/>
              <a:defRPr/>
            </a:pPr>
            <a:r>
              <a:rPr kumimoji="0" lang="en-US" sz="5800" b="0" i="0" u="none" strike="noStrike" kern="1200" cap="none" spc="0" normalizeH="0" baseline="0" noProof="0">
                <a:ln>
                  <a:noFill/>
                </a:ln>
                <a:solidFill>
                  <a:srgbClr val="303030"/>
                </a:solidFill>
                <a:effectLst/>
                <a:uLnTx/>
                <a:uFillTx/>
                <a:latin typeface="Candara"/>
                <a:ea typeface="+mn-ea"/>
                <a:cs typeface="+mn-cs"/>
              </a:rPr>
              <a:t>Introductions</a:t>
            </a:r>
          </a:p>
          <a:p>
            <a:pPr marL="457200" marR="0" lvl="0" indent="-457200" algn="l" defTabSz="914400" rtl="0" eaLnBrk="1" fontAlgn="auto" latinLnBrk="0" hangingPunct="1">
              <a:lnSpc>
                <a:spcPct val="100000"/>
              </a:lnSpc>
              <a:spcBef>
                <a:spcPct val="20000"/>
              </a:spcBef>
              <a:spcAft>
                <a:spcPts val="0"/>
              </a:spcAft>
              <a:buClr>
                <a:srgbClr val="AD0101"/>
              </a:buClr>
              <a:buSzPct val="100000"/>
              <a:buFont typeface="+mj-lt"/>
              <a:buAutoNum type="arabicPeriod"/>
              <a:tabLst/>
              <a:defRPr/>
            </a:pPr>
            <a:r>
              <a:rPr kumimoji="0" lang="en-US" sz="5800" b="0" i="0" u="none" strike="noStrike" kern="1200" cap="none" spc="0" normalizeH="0" baseline="0" noProof="0">
                <a:ln>
                  <a:noFill/>
                </a:ln>
                <a:solidFill>
                  <a:srgbClr val="303030"/>
                </a:solidFill>
                <a:effectLst/>
                <a:uLnTx/>
                <a:uFillTx/>
                <a:latin typeface="Candara"/>
                <a:ea typeface="+mn-ea"/>
                <a:cs typeface="+mn-cs"/>
              </a:rPr>
              <a:t>Power </a:t>
            </a:r>
          </a:p>
          <a:p>
            <a:pPr marL="457200" marR="0" lvl="0" indent="-457200" algn="l" defTabSz="914400" rtl="0" eaLnBrk="1" fontAlgn="auto" latinLnBrk="0" hangingPunct="1">
              <a:lnSpc>
                <a:spcPct val="100000"/>
              </a:lnSpc>
              <a:spcBef>
                <a:spcPct val="20000"/>
              </a:spcBef>
              <a:spcAft>
                <a:spcPts val="0"/>
              </a:spcAft>
              <a:buClr>
                <a:srgbClr val="AD0101"/>
              </a:buClr>
              <a:buSzPct val="100000"/>
              <a:buFont typeface="Symbol" pitchFamily="18" charset="2"/>
              <a:buAutoNum type="arabicPeriod"/>
              <a:tabLst/>
              <a:defRPr/>
            </a:pPr>
            <a:r>
              <a:rPr kumimoji="0" lang="en-US" sz="5800" b="0" i="0" u="none" strike="noStrike" kern="1200" cap="none" spc="0" normalizeH="0" baseline="0" noProof="0">
                <a:ln>
                  <a:noFill/>
                </a:ln>
                <a:solidFill>
                  <a:srgbClr val="303030"/>
                </a:solidFill>
                <a:effectLst/>
                <a:uLnTx/>
                <a:uFillTx/>
                <a:latin typeface="Candara"/>
                <a:ea typeface="+mn-ea"/>
                <a:cs typeface="+mn-cs"/>
              </a:rPr>
              <a:t>SWOT Analysis</a:t>
            </a:r>
          </a:p>
          <a:p>
            <a:pPr marL="457200" marR="0" lvl="0" indent="-457200" algn="l" defTabSz="914400" rtl="0" eaLnBrk="1" fontAlgn="auto" latinLnBrk="0" hangingPunct="1">
              <a:lnSpc>
                <a:spcPct val="100000"/>
              </a:lnSpc>
              <a:spcBef>
                <a:spcPct val="20000"/>
              </a:spcBef>
              <a:spcAft>
                <a:spcPts val="0"/>
              </a:spcAft>
              <a:buClr>
                <a:srgbClr val="AD0101"/>
              </a:buClr>
              <a:buSzPct val="100000"/>
              <a:buFont typeface="+mj-lt"/>
              <a:buAutoNum type="arabicPeriod"/>
              <a:tabLst/>
              <a:defRPr/>
            </a:pPr>
            <a:r>
              <a:rPr kumimoji="0" lang="en-US" sz="5800" b="0" i="0" u="none" strike="noStrike" kern="1200" cap="none" spc="0" normalizeH="0" baseline="0" noProof="0">
                <a:ln>
                  <a:noFill/>
                </a:ln>
                <a:solidFill>
                  <a:srgbClr val="303030"/>
                </a:solidFill>
                <a:effectLst/>
                <a:uLnTx/>
                <a:uFillTx/>
                <a:latin typeface="Candara"/>
                <a:ea typeface="+mn-ea"/>
                <a:cs typeface="+mn-cs"/>
              </a:rPr>
              <a:t>Union Structure / CAT Roles</a:t>
            </a:r>
          </a:p>
          <a:p>
            <a:pPr marL="457200" marR="0" lvl="0" indent="-457200" algn="l" defTabSz="914400" rtl="0" eaLnBrk="1" fontAlgn="auto" latinLnBrk="0" hangingPunct="1">
              <a:lnSpc>
                <a:spcPct val="100000"/>
              </a:lnSpc>
              <a:spcBef>
                <a:spcPct val="20000"/>
              </a:spcBef>
              <a:spcAft>
                <a:spcPts val="0"/>
              </a:spcAft>
              <a:buClr>
                <a:srgbClr val="AD0101"/>
              </a:buClr>
              <a:buSzPct val="100000"/>
              <a:buFont typeface="+mj-lt"/>
              <a:buAutoNum type="arabicPeriod"/>
              <a:tabLst/>
              <a:defRPr/>
            </a:pPr>
            <a:r>
              <a:rPr kumimoji="0" lang="en-US" sz="5800" b="0" i="0" u="none" strike="noStrike" kern="1200" cap="none" spc="0" normalizeH="0" baseline="0" noProof="0">
                <a:ln>
                  <a:noFill/>
                </a:ln>
                <a:solidFill>
                  <a:srgbClr val="303030"/>
                </a:solidFill>
                <a:effectLst/>
                <a:uLnTx/>
                <a:uFillTx/>
                <a:latin typeface="Candara"/>
                <a:ea typeface="+mn-ea"/>
                <a:cs typeface="+mn-cs"/>
              </a:rPr>
              <a:t>Level of Engagement – Strategies &amp; Tactics</a:t>
            </a:r>
          </a:p>
          <a:p>
            <a:pPr marL="457200" marR="0" lvl="0" indent="-457200" algn="l" defTabSz="914400" rtl="0" eaLnBrk="1" fontAlgn="auto" latinLnBrk="0" hangingPunct="1">
              <a:lnSpc>
                <a:spcPct val="100000"/>
              </a:lnSpc>
              <a:spcBef>
                <a:spcPct val="20000"/>
              </a:spcBef>
              <a:spcAft>
                <a:spcPts val="0"/>
              </a:spcAft>
              <a:buClr>
                <a:srgbClr val="AD0101"/>
              </a:buClr>
              <a:buSzPct val="100000"/>
              <a:buFont typeface="Symbol" pitchFamily="18" charset="2"/>
              <a:buAutoNum type="arabicPeriod"/>
              <a:tabLst/>
              <a:defRPr/>
            </a:pPr>
            <a:r>
              <a:rPr kumimoji="0" lang="en-US" sz="5800" b="0" i="0" u="none" strike="noStrike" kern="1200" cap="none" spc="0" normalizeH="0" baseline="0" noProof="0">
                <a:ln>
                  <a:noFill/>
                </a:ln>
                <a:solidFill>
                  <a:srgbClr val="303030"/>
                </a:solidFill>
                <a:effectLst/>
                <a:uLnTx/>
                <a:uFillTx/>
                <a:latin typeface="Candara"/>
                <a:ea typeface="+mn-ea"/>
                <a:cs typeface="+mn-cs"/>
              </a:rPr>
              <a:t>Next Steps – Readiness Factors</a:t>
            </a:r>
          </a:p>
          <a:p>
            <a:endParaRPr lang="en-US"/>
          </a:p>
        </p:txBody>
      </p:sp>
      <p:sp>
        <p:nvSpPr>
          <p:cNvPr id="9" name="Rectangle 8">
            <a:extLst>
              <a:ext uri="{FF2B5EF4-FFF2-40B4-BE49-F238E27FC236}">
                <a16:creationId xmlns:a16="http://schemas.microsoft.com/office/drawing/2014/main" id="{0C5CB15F-8E36-4408-AA89-77127693922D}"/>
              </a:ext>
            </a:extLst>
          </p:cNvPr>
          <p:cNvSpPr/>
          <p:nvPr/>
        </p:nvSpPr>
        <p:spPr>
          <a:xfrm>
            <a:off x="4135020" y="212382"/>
            <a:ext cx="3400099" cy="1107996"/>
          </a:xfrm>
          <a:prstGeom prst="rect">
            <a:avLst/>
          </a:prstGeom>
          <a:noFill/>
          <a:effectLst>
            <a:outerShdw blurRad="50800" dist="38100" dir="2700000" algn="tl" rotWithShape="0">
              <a:prstClr val="black">
                <a:alpha val="40000"/>
              </a:prstClr>
            </a:outerShdw>
          </a:effectLst>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6600" b="1">
                <a:ln/>
                <a:solidFill>
                  <a:srgbClr val="FF0000"/>
                </a:solidFill>
              </a:rPr>
              <a:t>AGENDA</a:t>
            </a:r>
          </a:p>
        </p:txBody>
      </p:sp>
    </p:spTree>
    <p:extLst>
      <p:ext uri="{BB962C8B-B14F-4D97-AF65-F5344CB8AC3E}">
        <p14:creationId xmlns:p14="http://schemas.microsoft.com/office/powerpoint/2010/main" val="10269048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6" name="Subtitle 5">
            <a:extLst>
              <a:ext uri="{FF2B5EF4-FFF2-40B4-BE49-F238E27FC236}">
                <a16:creationId xmlns:a16="http://schemas.microsoft.com/office/drawing/2014/main" id="{F717CCB6-5C40-415F-BC93-6822C01BC368}"/>
              </a:ext>
            </a:extLst>
          </p:cNvPr>
          <p:cNvSpPr>
            <a:spLocks noGrp="1"/>
          </p:cNvSpPr>
          <p:nvPr>
            <p:ph type="subTitle" idx="1"/>
          </p:nvPr>
        </p:nvSpPr>
        <p:spPr>
          <a:xfrm>
            <a:off x="5162309" y="96870"/>
            <a:ext cx="6759615" cy="5970295"/>
          </a:xfrm>
        </p:spPr>
        <p:txBody>
          <a:bodyPr>
            <a:normAutofit fontScale="47500" lnSpcReduction="20000"/>
          </a:bodyPr>
          <a:lstStyle/>
          <a:p>
            <a:endParaRPr lang="en-US" sz="6000"/>
          </a:p>
          <a:p>
            <a:r>
              <a:rPr lang="en-US" sz="6000"/>
              <a:t>Listen For Understanding</a:t>
            </a:r>
          </a:p>
          <a:p>
            <a:endParaRPr lang="en-US" sz="6000"/>
          </a:p>
          <a:p>
            <a:r>
              <a:rPr lang="en-US" sz="6000"/>
              <a:t>Participate With Intention</a:t>
            </a:r>
          </a:p>
          <a:p>
            <a:endParaRPr lang="en-US" sz="6000"/>
          </a:p>
          <a:p>
            <a:r>
              <a:rPr lang="en-US" sz="6000"/>
              <a:t>Invite Diverse Opinions</a:t>
            </a:r>
          </a:p>
          <a:p>
            <a:endParaRPr lang="en-US" sz="6000"/>
          </a:p>
          <a:p>
            <a:r>
              <a:rPr lang="en-US" sz="6000"/>
              <a:t>Take Care Of Personal And Group Health</a:t>
            </a:r>
          </a:p>
          <a:p>
            <a:endParaRPr lang="en-US" sz="6000"/>
          </a:p>
          <a:p>
            <a:r>
              <a:rPr lang="en-US" sz="6000"/>
              <a:t>Step up and Step Back</a:t>
            </a:r>
          </a:p>
          <a:p>
            <a:endParaRPr lang="en-US" sz="6000"/>
          </a:p>
          <a:p>
            <a:r>
              <a:rPr lang="en-US" sz="6000"/>
              <a:t>Electronic Etiquette</a:t>
            </a:r>
          </a:p>
          <a:p>
            <a:endParaRPr lang="en-US" sz="6000"/>
          </a:p>
          <a:p>
            <a:endParaRPr lang="en-US"/>
          </a:p>
        </p:txBody>
      </p:sp>
      <p:sp>
        <p:nvSpPr>
          <p:cNvPr id="9" name="Rectangle 8">
            <a:extLst>
              <a:ext uri="{FF2B5EF4-FFF2-40B4-BE49-F238E27FC236}">
                <a16:creationId xmlns:a16="http://schemas.microsoft.com/office/drawing/2014/main" id="{0C5CB15F-8E36-4408-AA89-77127693922D}"/>
              </a:ext>
            </a:extLst>
          </p:cNvPr>
          <p:cNvSpPr/>
          <p:nvPr/>
        </p:nvSpPr>
        <p:spPr>
          <a:xfrm>
            <a:off x="708914" y="2321004"/>
            <a:ext cx="3400099" cy="1107996"/>
          </a:xfrm>
          <a:prstGeom prst="rect">
            <a:avLst/>
          </a:prstGeom>
          <a:noFill/>
          <a:effectLst>
            <a:outerShdw blurRad="50800" dist="38100" dir="2700000" algn="tl" rotWithShape="0">
              <a:prstClr val="black">
                <a:alpha val="40000"/>
              </a:prstClr>
            </a:outerShdw>
          </a:effectLst>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6600" b="1">
                <a:ln/>
                <a:solidFill>
                  <a:srgbClr val="FF0000"/>
                </a:solidFill>
              </a:rPr>
              <a:t>Norms</a:t>
            </a:r>
          </a:p>
        </p:txBody>
      </p:sp>
    </p:spTree>
    <p:extLst>
      <p:ext uri="{BB962C8B-B14F-4D97-AF65-F5344CB8AC3E}">
        <p14:creationId xmlns:p14="http://schemas.microsoft.com/office/powerpoint/2010/main" val="28155692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9" name="Rectangle 8">
            <a:extLst>
              <a:ext uri="{FF2B5EF4-FFF2-40B4-BE49-F238E27FC236}">
                <a16:creationId xmlns:a16="http://schemas.microsoft.com/office/drawing/2014/main" id="{0C5CB15F-8E36-4408-AA89-77127693922D}"/>
              </a:ext>
            </a:extLst>
          </p:cNvPr>
          <p:cNvSpPr/>
          <p:nvPr/>
        </p:nvSpPr>
        <p:spPr>
          <a:xfrm>
            <a:off x="896618" y="3676858"/>
            <a:ext cx="10611127" cy="1569660"/>
          </a:xfrm>
          <a:prstGeom prst="rect">
            <a:avLst/>
          </a:prstGeom>
          <a:noFill/>
          <a:effectLst>
            <a:outerShdw blurRad="50800" dist="38100" dir="2700000" algn="tl" rotWithShape="0">
              <a:prstClr val="black">
                <a:alpha val="40000"/>
              </a:prstClr>
            </a:outerShdw>
          </a:effectLst>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9600" b="1">
                <a:ln/>
                <a:solidFill>
                  <a:srgbClr val="FF0000"/>
                </a:solidFill>
              </a:rPr>
              <a:t>POWER</a:t>
            </a:r>
          </a:p>
        </p:txBody>
      </p:sp>
      <p:pic>
        <p:nvPicPr>
          <p:cNvPr id="2052" name="Picture 4" descr="Collective Bargaining in Virginia - VEA">
            <a:extLst>
              <a:ext uri="{FF2B5EF4-FFF2-40B4-BE49-F238E27FC236}">
                <a16:creationId xmlns:a16="http://schemas.microsoft.com/office/drawing/2014/main" id="{38D1E253-7C6C-44E8-8EDF-036E60B9BF4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9625"/>
            <a:ext cx="12192000" cy="35520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36003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9" name="Rectangle 8">
            <a:extLst>
              <a:ext uri="{FF2B5EF4-FFF2-40B4-BE49-F238E27FC236}">
                <a16:creationId xmlns:a16="http://schemas.microsoft.com/office/drawing/2014/main" id="{0C5CB15F-8E36-4408-AA89-77127693922D}"/>
              </a:ext>
            </a:extLst>
          </p:cNvPr>
          <p:cNvSpPr/>
          <p:nvPr/>
        </p:nvSpPr>
        <p:spPr>
          <a:xfrm>
            <a:off x="3462760" y="664956"/>
            <a:ext cx="5266479" cy="769441"/>
          </a:xfrm>
          <a:prstGeom prst="rect">
            <a:avLst/>
          </a:prstGeom>
          <a:noFill/>
          <a:effectLst>
            <a:outerShdw blurRad="50800" dist="38100" dir="2700000" algn="tl" rotWithShape="0">
              <a:prstClr val="black">
                <a:alpha val="40000"/>
              </a:prstClr>
            </a:outerShdw>
          </a:effectLst>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400" b="1">
                <a:ln/>
                <a:solidFill>
                  <a:srgbClr val="FF0000"/>
                </a:solidFill>
              </a:rPr>
              <a:t>The Equity Principle</a:t>
            </a:r>
          </a:p>
        </p:txBody>
      </p:sp>
      <p:pic>
        <p:nvPicPr>
          <p:cNvPr id="3074" name="Picture 2" descr="LOOK IN THE MIRROR AND SAY WOW…!!! – The Neutral View">
            <a:extLst>
              <a:ext uri="{FF2B5EF4-FFF2-40B4-BE49-F238E27FC236}">
                <a16:creationId xmlns:a16="http://schemas.microsoft.com/office/drawing/2014/main" id="{107636DE-4492-45C3-BF8A-B4E8C8CDDA7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9678" y="2033507"/>
            <a:ext cx="4515934" cy="302895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8579D026-4576-4BB4-A672-9BC44A1E7D29}"/>
              </a:ext>
            </a:extLst>
          </p:cNvPr>
          <p:cNvSpPr txBox="1"/>
          <p:nvPr/>
        </p:nvSpPr>
        <p:spPr>
          <a:xfrm>
            <a:off x="5891513" y="1857191"/>
            <a:ext cx="6094070" cy="3143617"/>
          </a:xfrm>
          <a:prstGeom prst="rect">
            <a:avLst/>
          </a:prstGeom>
          <a:noFill/>
        </p:spPr>
        <p:txBody>
          <a:bodyPr wrap="square">
            <a:spAutoFit/>
          </a:bodyPr>
          <a:lstStyle/>
          <a:p>
            <a:pPr marL="365760" indent="-241934">
              <a:lnSpc>
                <a:spcPct val="80000"/>
              </a:lnSpc>
              <a:spcBef>
                <a:spcPts val="1500"/>
              </a:spcBef>
              <a:buClr>
                <a:srgbClr val="000000"/>
              </a:buClr>
              <a:buSzPts val="1800"/>
              <a:buFont typeface="Georgia"/>
              <a:buChar char="•"/>
            </a:pPr>
            <a:r>
              <a:rPr lang="en-US" sz="2400">
                <a:solidFill>
                  <a:srgbClr val="000000"/>
                </a:solidFill>
                <a:ea typeface="Georgia"/>
                <a:cs typeface="Georgia"/>
                <a:sym typeface="Georgia"/>
              </a:rPr>
              <a:t>A frank, and not always complimentary, exchange of views must be expected;</a:t>
            </a:r>
            <a:endParaRPr lang="en-US" sz="2400">
              <a:solidFill>
                <a:srgbClr val="000000"/>
              </a:solidFill>
            </a:endParaRPr>
          </a:p>
          <a:p>
            <a:pPr marL="365760" indent="-241934">
              <a:lnSpc>
                <a:spcPct val="80000"/>
              </a:lnSpc>
              <a:spcBef>
                <a:spcPts val="1500"/>
              </a:spcBef>
              <a:buClr>
                <a:srgbClr val="000000"/>
              </a:buClr>
              <a:buSzPts val="1800"/>
              <a:buFont typeface="Georgia"/>
              <a:buChar char="•"/>
            </a:pPr>
            <a:r>
              <a:rPr lang="en-US" sz="2400">
                <a:solidFill>
                  <a:srgbClr val="000000"/>
                </a:solidFill>
                <a:ea typeface="Georgia"/>
                <a:cs typeface="Georgia"/>
                <a:sym typeface="Georgia"/>
              </a:rPr>
              <a:t>The relationship between union bargaining team and employer is not a “boss-worker” relationship but one of “equal opposing parties;” </a:t>
            </a:r>
            <a:endParaRPr lang="en-US" sz="2400">
              <a:solidFill>
                <a:srgbClr val="000000"/>
              </a:solidFill>
            </a:endParaRPr>
          </a:p>
          <a:p>
            <a:pPr marL="365760" indent="-241934">
              <a:lnSpc>
                <a:spcPct val="80000"/>
              </a:lnSpc>
              <a:spcBef>
                <a:spcPts val="1500"/>
              </a:spcBef>
              <a:buClr>
                <a:srgbClr val="000000"/>
              </a:buClr>
              <a:buSzPts val="1800"/>
              <a:buFont typeface="Georgia"/>
              <a:buChar char="•"/>
            </a:pPr>
            <a:r>
              <a:rPr lang="en-US" sz="2400">
                <a:solidFill>
                  <a:srgbClr val="000000"/>
                </a:solidFill>
                <a:ea typeface="Georgia"/>
                <a:cs typeface="Georgia"/>
                <a:sym typeface="Georgia"/>
              </a:rPr>
              <a:t>“Robust debate” may occur, but </a:t>
            </a:r>
            <a:r>
              <a:rPr lang="en-US" sz="2400" u="sng">
                <a:solidFill>
                  <a:srgbClr val="000000"/>
                </a:solidFill>
                <a:ea typeface="Georgia"/>
                <a:cs typeface="Georgia"/>
                <a:sym typeface="Georgia"/>
              </a:rPr>
              <a:t>not</a:t>
            </a:r>
            <a:r>
              <a:rPr lang="en-US" sz="2400">
                <a:solidFill>
                  <a:srgbClr val="000000"/>
                </a:solidFill>
                <a:ea typeface="Georgia"/>
                <a:cs typeface="Georgia"/>
                <a:sym typeface="Georgia"/>
              </a:rPr>
              <a:t> “intemperate, abusive, or insulting language” (“outrageous” or “indefensible”)</a:t>
            </a:r>
            <a:endParaRPr lang="en-US" sz="2400">
              <a:solidFill>
                <a:srgbClr val="000000"/>
              </a:solidFill>
            </a:endParaRPr>
          </a:p>
        </p:txBody>
      </p:sp>
    </p:spTree>
    <p:extLst>
      <p:ext uri="{BB962C8B-B14F-4D97-AF65-F5344CB8AC3E}">
        <p14:creationId xmlns:p14="http://schemas.microsoft.com/office/powerpoint/2010/main" val="26629906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9" name="Rectangle 8">
            <a:extLst>
              <a:ext uri="{FF2B5EF4-FFF2-40B4-BE49-F238E27FC236}">
                <a16:creationId xmlns:a16="http://schemas.microsoft.com/office/drawing/2014/main" id="{0C5CB15F-8E36-4408-AA89-77127693922D}"/>
              </a:ext>
            </a:extLst>
          </p:cNvPr>
          <p:cNvSpPr/>
          <p:nvPr/>
        </p:nvSpPr>
        <p:spPr>
          <a:xfrm>
            <a:off x="3613231" y="2850"/>
            <a:ext cx="5266479" cy="830997"/>
          </a:xfrm>
          <a:prstGeom prst="rect">
            <a:avLst/>
          </a:prstGeom>
          <a:noFill/>
          <a:effectLst>
            <a:outerShdw blurRad="50800" dist="38100" dir="2700000" algn="tl" rotWithShape="0">
              <a:prstClr val="black">
                <a:alpha val="40000"/>
              </a:prstClr>
            </a:outerShdw>
          </a:effectLst>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800" b="1">
                <a:ln/>
                <a:solidFill>
                  <a:srgbClr val="FF0000"/>
                </a:solidFill>
              </a:rPr>
              <a:t>What is Power?</a:t>
            </a:r>
          </a:p>
        </p:txBody>
      </p:sp>
      <p:pic>
        <p:nvPicPr>
          <p:cNvPr id="4100" name="Picture 4" descr="What would MLK say about Trump and the Republican Party? | TheHill">
            <a:extLst>
              <a:ext uri="{FF2B5EF4-FFF2-40B4-BE49-F238E27FC236}">
                <a16:creationId xmlns:a16="http://schemas.microsoft.com/office/drawing/2014/main" id="{67F3DB0F-22D5-4673-890B-D6D14CAA830C}"/>
              </a:ext>
            </a:extLst>
          </p:cNvPr>
          <p:cNvPicPr>
            <a:picLocks noChangeAspect="1" noChangeArrowheads="1"/>
          </p:cNvPicPr>
          <p:nvPr/>
        </p:nvPicPr>
        <p:blipFill>
          <a:blip r:embed="rId5">
            <a:alphaModFix amt="61000"/>
            <a:extLst>
              <a:ext uri="{28A0092B-C50C-407E-A947-70E740481C1C}">
                <a14:useLocalDpi xmlns:a14="http://schemas.microsoft.com/office/drawing/2010/main" val="0"/>
              </a:ext>
            </a:extLst>
          </a:blip>
          <a:srcRect/>
          <a:stretch>
            <a:fillRect/>
          </a:stretch>
        </p:blipFill>
        <p:spPr bwMode="auto">
          <a:xfrm>
            <a:off x="1" y="882095"/>
            <a:ext cx="12192000" cy="4846442"/>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DBF4ABA-22CC-477F-9983-8C82935281DA}"/>
              </a:ext>
            </a:extLst>
          </p:cNvPr>
          <p:cNvSpPr txBox="1"/>
          <p:nvPr/>
        </p:nvSpPr>
        <p:spPr>
          <a:xfrm>
            <a:off x="162044" y="919907"/>
            <a:ext cx="6227181" cy="4832092"/>
          </a:xfrm>
          <a:prstGeom prst="rect">
            <a:avLst/>
          </a:prstGeom>
          <a:noFill/>
        </p:spPr>
        <p:txBody>
          <a:bodyPr wrap="square" rtlCol="0">
            <a:spAutoFit/>
          </a:bodyPr>
          <a:lstStyle/>
          <a:p>
            <a:r>
              <a:rPr lang="en-US" sz="2800" b="1"/>
              <a:t>“Power, properly understood, is the ability to achieve purpose. It is the strength required to bring about social, political or economic changes. In this sense power is not only desirable but necessary in order to implement the demands of love and justice. One of the greatest problems of history is that the concept of love and power are usually contrasted as polar opposites.”   </a:t>
            </a:r>
          </a:p>
          <a:p>
            <a:r>
              <a:rPr lang="en-US" sz="2800" b="1"/>
              <a:t>             Martin Luther King Jr.</a:t>
            </a:r>
          </a:p>
        </p:txBody>
      </p:sp>
    </p:spTree>
    <p:extLst>
      <p:ext uri="{BB962C8B-B14F-4D97-AF65-F5344CB8AC3E}">
        <p14:creationId xmlns:p14="http://schemas.microsoft.com/office/powerpoint/2010/main" val="24904993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9" name="Rectangle 8">
            <a:extLst>
              <a:ext uri="{FF2B5EF4-FFF2-40B4-BE49-F238E27FC236}">
                <a16:creationId xmlns:a16="http://schemas.microsoft.com/office/drawing/2014/main" id="{0C5CB15F-8E36-4408-AA89-77127693922D}"/>
              </a:ext>
            </a:extLst>
          </p:cNvPr>
          <p:cNvSpPr/>
          <p:nvPr/>
        </p:nvSpPr>
        <p:spPr>
          <a:xfrm>
            <a:off x="694481" y="766380"/>
            <a:ext cx="5266479" cy="830997"/>
          </a:xfrm>
          <a:prstGeom prst="rect">
            <a:avLst/>
          </a:prstGeom>
          <a:noFill/>
          <a:effectLst>
            <a:outerShdw blurRad="50800" dist="38100" dir="2700000" algn="tl" rotWithShape="0">
              <a:prstClr val="black">
                <a:alpha val="40000"/>
              </a:prstClr>
            </a:outerShdw>
          </a:effectLst>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800" b="1">
                <a:ln/>
                <a:solidFill>
                  <a:srgbClr val="FF0000"/>
                </a:solidFill>
              </a:rPr>
              <a:t>Power Is …</a:t>
            </a:r>
          </a:p>
        </p:txBody>
      </p:sp>
      <p:sp>
        <p:nvSpPr>
          <p:cNvPr id="13" name="TextBox 12">
            <a:extLst>
              <a:ext uri="{FF2B5EF4-FFF2-40B4-BE49-F238E27FC236}">
                <a16:creationId xmlns:a16="http://schemas.microsoft.com/office/drawing/2014/main" id="{E611E9A5-D026-47ED-87E4-92B6F01DE0E2}"/>
              </a:ext>
            </a:extLst>
          </p:cNvPr>
          <p:cNvSpPr txBox="1"/>
          <p:nvPr/>
        </p:nvSpPr>
        <p:spPr>
          <a:xfrm>
            <a:off x="3411320" y="2399877"/>
            <a:ext cx="7517151" cy="2062103"/>
          </a:xfrm>
          <a:prstGeom prst="rect">
            <a:avLst/>
          </a:prstGeom>
          <a:noFill/>
        </p:spPr>
        <p:txBody>
          <a:bodyPr wrap="square">
            <a:spAutoFit/>
          </a:bodyPr>
          <a:lstStyle/>
          <a:p>
            <a:pPr marL="0" lvl="0" indent="0">
              <a:spcBef>
                <a:spcPts val="0"/>
              </a:spcBef>
              <a:buNone/>
            </a:pPr>
            <a:r>
              <a:rPr lang="en" sz="3200"/>
              <a:t>The ability to achieve a purpose</a:t>
            </a:r>
            <a:r>
              <a:rPr lang="en-US" sz="3200"/>
              <a:t>. To have power means to have enough deployable resources to influence the outcome in a situation. </a:t>
            </a:r>
            <a:endParaRPr lang="en" sz="3200"/>
          </a:p>
        </p:txBody>
      </p:sp>
      <p:pic>
        <p:nvPicPr>
          <p:cNvPr id="5126" name="Picture 6" descr="What Does Rest In Power Mean? | Politics by Dictionary.com">
            <a:extLst>
              <a:ext uri="{FF2B5EF4-FFF2-40B4-BE49-F238E27FC236}">
                <a16:creationId xmlns:a16="http://schemas.microsoft.com/office/drawing/2014/main" id="{6D0F1447-7E69-463D-B356-8D9B02BB0A7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1253" y="2158624"/>
            <a:ext cx="2143125" cy="2540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32033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9" name="Rectangle 8">
            <a:extLst>
              <a:ext uri="{FF2B5EF4-FFF2-40B4-BE49-F238E27FC236}">
                <a16:creationId xmlns:a16="http://schemas.microsoft.com/office/drawing/2014/main" id="{0C5CB15F-8E36-4408-AA89-77127693922D}"/>
              </a:ext>
            </a:extLst>
          </p:cNvPr>
          <p:cNvSpPr/>
          <p:nvPr/>
        </p:nvSpPr>
        <p:spPr>
          <a:xfrm>
            <a:off x="2613917" y="223317"/>
            <a:ext cx="6782765" cy="830997"/>
          </a:xfrm>
          <a:prstGeom prst="rect">
            <a:avLst/>
          </a:prstGeom>
          <a:noFill/>
          <a:effectLst>
            <a:outerShdw blurRad="50800" dist="38100" dir="2700000" algn="tl" rotWithShape="0">
              <a:prstClr val="black">
                <a:alpha val="40000"/>
              </a:prstClr>
            </a:outerShdw>
          </a:effectLst>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800" b="1">
                <a:ln/>
                <a:solidFill>
                  <a:srgbClr val="FF0000"/>
                </a:solidFill>
              </a:rPr>
              <a:t>Recognizing Our Power</a:t>
            </a:r>
          </a:p>
        </p:txBody>
      </p:sp>
      <p:pic>
        <p:nvPicPr>
          <p:cNvPr id="2" name="Online Media 1" title="The Power of Union is Strength - Crabs VS Ants VS Penguins Advertisement">
            <a:hlinkClick r:id="" action="ppaction://media"/>
            <a:extLst>
              <a:ext uri="{FF2B5EF4-FFF2-40B4-BE49-F238E27FC236}">
                <a16:creationId xmlns:a16="http://schemas.microsoft.com/office/drawing/2014/main" id="{79DF23D4-62BD-4F37-A8E7-1CC65251BE98}"/>
              </a:ext>
            </a:extLst>
          </p:cNvPr>
          <p:cNvPicPr>
            <a:picLocks noRot="1" noChangeAspect="1"/>
          </p:cNvPicPr>
          <p:nvPr>
            <a:videoFile r:link="rId1"/>
          </p:nvPr>
        </p:nvPicPr>
        <p:blipFill>
          <a:blip r:embed="rId6"/>
          <a:stretch>
            <a:fillRect/>
          </a:stretch>
        </p:blipFill>
        <p:spPr>
          <a:xfrm>
            <a:off x="2433759" y="1266226"/>
            <a:ext cx="7143080" cy="4035841"/>
          </a:xfrm>
          <a:prstGeom prst="rect">
            <a:avLst/>
          </a:prstGeom>
        </p:spPr>
      </p:pic>
    </p:spTree>
    <p:extLst>
      <p:ext uri="{BB962C8B-B14F-4D97-AF65-F5344CB8AC3E}">
        <p14:creationId xmlns:p14="http://schemas.microsoft.com/office/powerpoint/2010/main" val="557287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9" name="Rectangle 8">
            <a:extLst>
              <a:ext uri="{FF2B5EF4-FFF2-40B4-BE49-F238E27FC236}">
                <a16:creationId xmlns:a16="http://schemas.microsoft.com/office/drawing/2014/main" id="{0C5CB15F-8E36-4408-AA89-77127693922D}"/>
              </a:ext>
            </a:extLst>
          </p:cNvPr>
          <p:cNvSpPr/>
          <p:nvPr/>
        </p:nvSpPr>
        <p:spPr>
          <a:xfrm>
            <a:off x="1564512" y="272247"/>
            <a:ext cx="9062975" cy="1107996"/>
          </a:xfrm>
          <a:prstGeom prst="rect">
            <a:avLst/>
          </a:prstGeom>
          <a:noFill/>
          <a:effectLst>
            <a:outerShdw blurRad="50800" dist="38100" dir="2700000" algn="tl" rotWithShape="0">
              <a:prstClr val="black">
                <a:alpha val="40000"/>
              </a:prstClr>
            </a:outerShdw>
          </a:effectLst>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6600" b="1">
                <a:ln/>
                <a:solidFill>
                  <a:srgbClr val="FF0000"/>
                </a:solidFill>
              </a:rPr>
              <a:t>Is Power good or bad?</a:t>
            </a:r>
          </a:p>
        </p:txBody>
      </p:sp>
      <p:sp>
        <p:nvSpPr>
          <p:cNvPr id="14" name="Content Placeholder 1">
            <a:extLst>
              <a:ext uri="{FF2B5EF4-FFF2-40B4-BE49-F238E27FC236}">
                <a16:creationId xmlns:a16="http://schemas.microsoft.com/office/drawing/2014/main" id="{F3D93D2F-BE7B-4041-9136-27193ACEC975}"/>
              </a:ext>
            </a:extLst>
          </p:cNvPr>
          <p:cNvSpPr txBox="1">
            <a:spLocks/>
          </p:cNvSpPr>
          <p:nvPr/>
        </p:nvSpPr>
        <p:spPr>
          <a:xfrm>
            <a:off x="1073551" y="1586394"/>
            <a:ext cx="10044896" cy="4385546"/>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spcBef>
                <a:spcPts val="0"/>
              </a:spcBef>
              <a:defRPr/>
            </a:pPr>
            <a:r>
              <a:rPr lang="en-US" sz="3200"/>
              <a:t>Power is morally neutral. </a:t>
            </a:r>
          </a:p>
          <a:p>
            <a:pPr>
              <a:lnSpc>
                <a:spcPct val="100000"/>
              </a:lnSpc>
              <a:spcBef>
                <a:spcPts val="0"/>
              </a:spcBef>
              <a:defRPr/>
            </a:pPr>
            <a:endParaRPr lang="en-US" sz="3200"/>
          </a:p>
          <a:p>
            <a:pPr>
              <a:lnSpc>
                <a:spcPct val="100000"/>
              </a:lnSpc>
              <a:spcBef>
                <a:spcPts val="0"/>
              </a:spcBef>
              <a:defRPr/>
            </a:pPr>
            <a:r>
              <a:rPr lang="en-US" sz="3200"/>
              <a:t>To exercise your power, requires a process of evaluation, choice, and deployment—you need to decide if you exercise your power (or not) and how—which results in varying proportions of helpfulness and harmfulness. </a:t>
            </a:r>
          </a:p>
          <a:p>
            <a:pPr>
              <a:lnSpc>
                <a:spcPct val="100000"/>
              </a:lnSpc>
              <a:spcBef>
                <a:spcPts val="0"/>
              </a:spcBef>
              <a:defRPr/>
            </a:pPr>
            <a:endParaRPr lang="en-US" sz="3200"/>
          </a:p>
          <a:p>
            <a:pPr>
              <a:lnSpc>
                <a:spcPct val="100000"/>
              </a:lnSpc>
              <a:spcBef>
                <a:spcPts val="0"/>
              </a:spcBef>
              <a:defRPr/>
            </a:pPr>
            <a:r>
              <a:rPr lang="en-US" sz="3200"/>
              <a:t> Use your power of influence. </a:t>
            </a:r>
          </a:p>
          <a:p>
            <a:pPr>
              <a:lnSpc>
                <a:spcPct val="100000"/>
              </a:lnSpc>
              <a:spcBef>
                <a:spcPts val="0"/>
              </a:spcBef>
              <a:buFontTx/>
              <a:buNone/>
              <a:defRPr/>
            </a:pPr>
            <a:r>
              <a:rPr lang="en-US"/>
              <a:t> </a:t>
            </a:r>
          </a:p>
        </p:txBody>
      </p:sp>
    </p:spTree>
    <p:extLst>
      <p:ext uri="{BB962C8B-B14F-4D97-AF65-F5344CB8AC3E}">
        <p14:creationId xmlns:p14="http://schemas.microsoft.com/office/powerpoint/2010/main" val="3902207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9" name="Rectangle 8">
            <a:extLst>
              <a:ext uri="{FF2B5EF4-FFF2-40B4-BE49-F238E27FC236}">
                <a16:creationId xmlns:a16="http://schemas.microsoft.com/office/drawing/2014/main" id="{0C5CB15F-8E36-4408-AA89-77127693922D}"/>
              </a:ext>
            </a:extLst>
          </p:cNvPr>
          <p:cNvSpPr/>
          <p:nvPr/>
        </p:nvSpPr>
        <p:spPr>
          <a:xfrm>
            <a:off x="1626000" y="4312429"/>
            <a:ext cx="9062975" cy="1107996"/>
          </a:xfrm>
          <a:prstGeom prst="rect">
            <a:avLst/>
          </a:prstGeom>
          <a:noFill/>
          <a:effectLst>
            <a:outerShdw blurRad="50800" dist="38100" dir="2700000" algn="tl" rotWithShape="0">
              <a:prstClr val="black">
                <a:alpha val="40000"/>
              </a:prstClr>
            </a:outerShdw>
          </a:effectLst>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6600" b="1">
                <a:ln/>
                <a:solidFill>
                  <a:srgbClr val="FF0000"/>
                </a:solidFill>
              </a:rPr>
              <a:t>Sources of Power</a:t>
            </a:r>
          </a:p>
        </p:txBody>
      </p:sp>
      <p:sp>
        <p:nvSpPr>
          <p:cNvPr id="2" name="TextBox 1">
            <a:extLst>
              <a:ext uri="{FF2B5EF4-FFF2-40B4-BE49-F238E27FC236}">
                <a16:creationId xmlns:a16="http://schemas.microsoft.com/office/drawing/2014/main" id="{32332DBD-58E5-4167-A9FB-EFD5008A2F2F}"/>
              </a:ext>
            </a:extLst>
          </p:cNvPr>
          <p:cNvSpPr txBox="1"/>
          <p:nvPr/>
        </p:nvSpPr>
        <p:spPr>
          <a:xfrm>
            <a:off x="870031" y="3222883"/>
            <a:ext cx="3250556" cy="584775"/>
          </a:xfrm>
          <a:prstGeom prst="rect">
            <a:avLst/>
          </a:prstGeom>
          <a:noFill/>
        </p:spPr>
        <p:txBody>
          <a:bodyPr wrap="square" rtlCol="0">
            <a:spAutoFit/>
          </a:bodyPr>
          <a:lstStyle/>
          <a:p>
            <a:r>
              <a:rPr lang="en-US" sz="3200"/>
              <a:t>Organized People</a:t>
            </a:r>
          </a:p>
        </p:txBody>
      </p:sp>
      <p:sp>
        <p:nvSpPr>
          <p:cNvPr id="5" name="TextBox 4">
            <a:extLst>
              <a:ext uri="{FF2B5EF4-FFF2-40B4-BE49-F238E27FC236}">
                <a16:creationId xmlns:a16="http://schemas.microsoft.com/office/drawing/2014/main" id="{48ECF660-1F91-4802-8880-E066B5157951}"/>
              </a:ext>
            </a:extLst>
          </p:cNvPr>
          <p:cNvSpPr txBox="1"/>
          <p:nvPr/>
        </p:nvSpPr>
        <p:spPr>
          <a:xfrm>
            <a:off x="4726596" y="3222883"/>
            <a:ext cx="3680749" cy="584775"/>
          </a:xfrm>
          <a:prstGeom prst="rect">
            <a:avLst/>
          </a:prstGeom>
          <a:noFill/>
        </p:spPr>
        <p:txBody>
          <a:bodyPr wrap="square" rtlCol="0">
            <a:spAutoFit/>
          </a:bodyPr>
          <a:lstStyle/>
          <a:p>
            <a:r>
              <a:rPr lang="en-US" sz="3200"/>
              <a:t>Organized  Money</a:t>
            </a:r>
          </a:p>
        </p:txBody>
      </p:sp>
      <p:sp>
        <p:nvSpPr>
          <p:cNvPr id="7" name="TextBox 6">
            <a:extLst>
              <a:ext uri="{FF2B5EF4-FFF2-40B4-BE49-F238E27FC236}">
                <a16:creationId xmlns:a16="http://schemas.microsoft.com/office/drawing/2014/main" id="{ECB23177-7736-4A8B-B581-03636F9DECD0}"/>
              </a:ext>
            </a:extLst>
          </p:cNvPr>
          <p:cNvSpPr txBox="1"/>
          <p:nvPr/>
        </p:nvSpPr>
        <p:spPr>
          <a:xfrm>
            <a:off x="8522345" y="3255200"/>
            <a:ext cx="3250555" cy="584775"/>
          </a:xfrm>
          <a:prstGeom prst="rect">
            <a:avLst/>
          </a:prstGeom>
          <a:noFill/>
        </p:spPr>
        <p:txBody>
          <a:bodyPr wrap="square" rtlCol="0">
            <a:spAutoFit/>
          </a:bodyPr>
          <a:lstStyle/>
          <a:p>
            <a:r>
              <a:rPr lang="en-US" sz="3200"/>
              <a:t>Organized Ideas</a:t>
            </a:r>
          </a:p>
        </p:txBody>
      </p:sp>
      <p:pic>
        <p:nvPicPr>
          <p:cNvPr id="6146" name="Picture 2" descr="Union Power: Members Step Up in Local Budget Battles - VEA">
            <a:extLst>
              <a:ext uri="{FF2B5EF4-FFF2-40B4-BE49-F238E27FC236}">
                <a16:creationId xmlns:a16="http://schemas.microsoft.com/office/drawing/2014/main" id="{612F4402-ABB3-452A-AE91-83718A2B26A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1135" y="630225"/>
            <a:ext cx="3507578" cy="250541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t is good to be rich and organized #luxury #cash #rich #money #dollar  #green – Your Personal Finance">
            <a:extLst>
              <a:ext uri="{FF2B5EF4-FFF2-40B4-BE49-F238E27FC236}">
                <a16:creationId xmlns:a16="http://schemas.microsoft.com/office/drawing/2014/main" id="{EAF20322-851C-4818-AF7C-83F8DE5CF2C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35052" y="630225"/>
            <a:ext cx="3507578" cy="2549847"/>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Share Your Ideas! | Join in Jericho">
            <a:extLst>
              <a:ext uri="{FF2B5EF4-FFF2-40B4-BE49-F238E27FC236}">
                <a16:creationId xmlns:a16="http://schemas.microsoft.com/office/drawing/2014/main" id="{00093A6B-68F9-460B-8F27-83793117643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81418" y="9625"/>
            <a:ext cx="4490978" cy="33128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6301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9" name="Rectangle 8">
            <a:extLst>
              <a:ext uri="{FF2B5EF4-FFF2-40B4-BE49-F238E27FC236}">
                <a16:creationId xmlns:a16="http://schemas.microsoft.com/office/drawing/2014/main" id="{0C5CB15F-8E36-4408-AA89-77127693922D}"/>
              </a:ext>
            </a:extLst>
          </p:cNvPr>
          <p:cNvSpPr/>
          <p:nvPr/>
        </p:nvSpPr>
        <p:spPr>
          <a:xfrm>
            <a:off x="1475529" y="330738"/>
            <a:ext cx="9062975" cy="707886"/>
          </a:xfrm>
          <a:prstGeom prst="rect">
            <a:avLst/>
          </a:prstGeom>
          <a:noFill/>
          <a:effectLst>
            <a:outerShdw blurRad="50800" dist="38100" dir="2700000" algn="tl" rotWithShape="0">
              <a:prstClr val="black">
                <a:alpha val="40000"/>
              </a:prstClr>
            </a:outerShdw>
          </a:effectLst>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000" b="1">
                <a:ln/>
                <a:solidFill>
                  <a:srgbClr val="FF0000"/>
                </a:solidFill>
              </a:rPr>
              <a:t>Four Pillars of Union Participation </a:t>
            </a:r>
          </a:p>
        </p:txBody>
      </p:sp>
      <p:graphicFrame>
        <p:nvGraphicFramePr>
          <p:cNvPr id="17" name="Diagram 16">
            <a:extLst>
              <a:ext uri="{FF2B5EF4-FFF2-40B4-BE49-F238E27FC236}">
                <a16:creationId xmlns:a16="http://schemas.microsoft.com/office/drawing/2014/main" id="{DF92D8F5-9E07-4E2D-9AEA-467D2CCB9BDA}"/>
              </a:ext>
            </a:extLst>
          </p:cNvPr>
          <p:cNvGraphicFramePr/>
          <p:nvPr>
            <p:extLst>
              <p:ext uri="{D42A27DB-BD31-4B8C-83A1-F6EECF244321}">
                <p14:modId xmlns:p14="http://schemas.microsoft.com/office/powerpoint/2010/main" val="586100634"/>
              </p:ext>
            </p:extLst>
          </p:nvPr>
        </p:nvGraphicFramePr>
        <p:xfrm>
          <a:off x="1979026" y="1247569"/>
          <a:ext cx="8055980" cy="453901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6560211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9" name="Rectangle 8">
            <a:extLst>
              <a:ext uri="{FF2B5EF4-FFF2-40B4-BE49-F238E27FC236}">
                <a16:creationId xmlns:a16="http://schemas.microsoft.com/office/drawing/2014/main" id="{0C5CB15F-8E36-4408-AA89-77127693922D}"/>
              </a:ext>
            </a:extLst>
          </p:cNvPr>
          <p:cNvSpPr/>
          <p:nvPr/>
        </p:nvSpPr>
        <p:spPr>
          <a:xfrm>
            <a:off x="1333018" y="770153"/>
            <a:ext cx="9062975" cy="2585323"/>
          </a:xfrm>
          <a:prstGeom prst="rect">
            <a:avLst/>
          </a:prstGeom>
          <a:noFill/>
          <a:effectLst>
            <a:outerShdw blurRad="50800" dist="38100" dir="2700000" algn="tl" rotWithShape="0">
              <a:prstClr val="black">
                <a:alpha val="40000"/>
              </a:prstClr>
            </a:outerShdw>
          </a:effectLst>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a:ln/>
                <a:solidFill>
                  <a:srgbClr val="FF0000"/>
                </a:solidFill>
              </a:rPr>
              <a:t>How do we exercise our power during issue campaigns to win collective bargaining?   </a:t>
            </a:r>
          </a:p>
        </p:txBody>
      </p:sp>
      <p:sp>
        <p:nvSpPr>
          <p:cNvPr id="14" name="Content Placeholder 1">
            <a:extLst>
              <a:ext uri="{FF2B5EF4-FFF2-40B4-BE49-F238E27FC236}">
                <a16:creationId xmlns:a16="http://schemas.microsoft.com/office/drawing/2014/main" id="{F3D93D2F-BE7B-4041-9136-27193ACEC975}"/>
              </a:ext>
            </a:extLst>
          </p:cNvPr>
          <p:cNvSpPr txBox="1">
            <a:spLocks/>
          </p:cNvSpPr>
          <p:nvPr/>
        </p:nvSpPr>
        <p:spPr>
          <a:xfrm>
            <a:off x="1990847" y="4016141"/>
            <a:ext cx="7923834" cy="797401"/>
          </a:xfrm>
          <a:prstGeom prst="rect">
            <a:avLst/>
          </a:prstGeom>
        </p:spPr>
        <p:txBody>
          <a:bodyPr vert="horz" lIns="91440" tIns="45720" rIns="91440" bIns="45720" rtlCol="0">
            <a:normAutofit fontScale="8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4800"/>
              <a:t>We Organize and Escalate.</a:t>
            </a:r>
          </a:p>
          <a:p>
            <a:pPr>
              <a:lnSpc>
                <a:spcPct val="100000"/>
              </a:lnSpc>
              <a:spcBef>
                <a:spcPts val="0"/>
              </a:spcBef>
              <a:buFontTx/>
              <a:buNone/>
              <a:defRPr/>
            </a:pPr>
            <a:r>
              <a:rPr lang="en-US"/>
              <a:t> </a:t>
            </a:r>
          </a:p>
        </p:txBody>
      </p:sp>
    </p:spTree>
    <p:extLst>
      <p:ext uri="{BB962C8B-B14F-4D97-AF65-F5344CB8AC3E}">
        <p14:creationId xmlns:p14="http://schemas.microsoft.com/office/powerpoint/2010/main" val="1284033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9" name="Rectangle 8">
            <a:extLst>
              <a:ext uri="{FF2B5EF4-FFF2-40B4-BE49-F238E27FC236}">
                <a16:creationId xmlns:a16="http://schemas.microsoft.com/office/drawing/2014/main" id="{0C5CB15F-8E36-4408-AA89-77127693922D}"/>
              </a:ext>
            </a:extLst>
          </p:cNvPr>
          <p:cNvSpPr/>
          <p:nvPr/>
        </p:nvSpPr>
        <p:spPr>
          <a:xfrm>
            <a:off x="3319039" y="-22648"/>
            <a:ext cx="5553919" cy="830997"/>
          </a:xfrm>
          <a:prstGeom prst="rect">
            <a:avLst/>
          </a:prstGeom>
          <a:noFill/>
          <a:effectLst>
            <a:outerShdw blurRad="50800" dist="38100" dir="2700000" algn="tl" rotWithShape="0">
              <a:prstClr val="black">
                <a:alpha val="40000"/>
              </a:prstClr>
            </a:outerShdw>
          </a:effectLst>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800" b="1">
                <a:ln/>
                <a:solidFill>
                  <a:srgbClr val="FF0000"/>
                </a:solidFill>
              </a:rPr>
              <a:t>SWOT Analysis</a:t>
            </a:r>
          </a:p>
        </p:txBody>
      </p:sp>
      <p:graphicFrame>
        <p:nvGraphicFramePr>
          <p:cNvPr id="16" name="Diagram 16">
            <a:extLst>
              <a:ext uri="{FF2B5EF4-FFF2-40B4-BE49-F238E27FC236}">
                <a16:creationId xmlns:a16="http://schemas.microsoft.com/office/drawing/2014/main" id="{87E9C16A-E695-4D5E-B017-F83A55CA3D07}"/>
              </a:ext>
            </a:extLst>
          </p:cNvPr>
          <p:cNvGraphicFramePr/>
          <p:nvPr/>
        </p:nvGraphicFramePr>
        <p:xfrm>
          <a:off x="3810000" y="1600200"/>
          <a:ext cx="4572000" cy="36576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3511755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9" name="Rectangle 8">
            <a:extLst>
              <a:ext uri="{FF2B5EF4-FFF2-40B4-BE49-F238E27FC236}">
                <a16:creationId xmlns:a16="http://schemas.microsoft.com/office/drawing/2014/main" id="{0C5CB15F-8E36-4408-AA89-77127693922D}"/>
              </a:ext>
            </a:extLst>
          </p:cNvPr>
          <p:cNvSpPr/>
          <p:nvPr/>
        </p:nvSpPr>
        <p:spPr>
          <a:xfrm>
            <a:off x="3319039" y="-22648"/>
            <a:ext cx="5553919" cy="830997"/>
          </a:xfrm>
          <a:prstGeom prst="rect">
            <a:avLst/>
          </a:prstGeom>
          <a:noFill/>
          <a:effectLst>
            <a:outerShdw blurRad="50800" dist="38100" dir="2700000" algn="tl" rotWithShape="0">
              <a:prstClr val="black">
                <a:alpha val="40000"/>
              </a:prstClr>
            </a:outerShdw>
          </a:effectLst>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800" b="1">
                <a:ln/>
                <a:solidFill>
                  <a:srgbClr val="FF0000"/>
                </a:solidFill>
              </a:rPr>
              <a:t>Local Union Activity</a:t>
            </a:r>
          </a:p>
        </p:txBody>
      </p:sp>
      <p:sp>
        <p:nvSpPr>
          <p:cNvPr id="14" name="Content Placeholder 2">
            <a:extLst>
              <a:ext uri="{FF2B5EF4-FFF2-40B4-BE49-F238E27FC236}">
                <a16:creationId xmlns:a16="http://schemas.microsoft.com/office/drawing/2014/main" id="{3965F62E-088E-4695-9DCF-F6D4131A5BC8}"/>
              </a:ext>
            </a:extLst>
          </p:cNvPr>
          <p:cNvSpPr txBox="1">
            <a:spLocks/>
          </p:cNvSpPr>
          <p:nvPr/>
        </p:nvSpPr>
        <p:spPr>
          <a:xfrm>
            <a:off x="664580" y="1424846"/>
            <a:ext cx="10515600" cy="4351338"/>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US" sz="2800">
                <a:cs typeface="Calibri"/>
              </a:rPr>
              <a:t>Prepare your SWOT Analysis</a:t>
            </a:r>
          </a:p>
          <a:p>
            <a:pPr marL="342900" indent="-342900" algn="l">
              <a:buFont typeface="Arial" panose="020B0604020202020204" pitchFamily="34" charset="0"/>
              <a:buChar char="•"/>
            </a:pPr>
            <a:r>
              <a:rPr lang="en-US" sz="2800">
                <a:cs typeface="Calibri"/>
              </a:rPr>
              <a:t>Determine the objective of your SWOT analysis</a:t>
            </a:r>
          </a:p>
          <a:p>
            <a:pPr marL="342900" indent="-342900" algn="l">
              <a:buFont typeface="Arial" panose="020B0604020202020204" pitchFamily="34" charset="0"/>
              <a:buChar char="•"/>
            </a:pPr>
            <a:r>
              <a:rPr lang="en-US" sz="2800">
                <a:cs typeface="Calibri"/>
              </a:rPr>
              <a:t>Decide on a key project or strategy to analyze and place it at the top of the page.</a:t>
            </a:r>
          </a:p>
          <a:p>
            <a:pPr marL="342900" indent="-342900" algn="l">
              <a:buFont typeface="Arial" panose="020B0604020202020204" pitchFamily="34" charset="0"/>
              <a:buChar char="•"/>
            </a:pPr>
            <a:r>
              <a:rPr lang="en-US" sz="2800">
                <a:cs typeface="Calibri"/>
              </a:rPr>
              <a:t>Label each box.</a:t>
            </a:r>
          </a:p>
          <a:p>
            <a:pPr marL="342900" indent="-342900" algn="l">
              <a:buFont typeface="Arial" panose="020B0604020202020204" pitchFamily="34" charset="0"/>
              <a:buChar char="•"/>
            </a:pPr>
            <a:r>
              <a:rPr lang="en-US" sz="2800">
                <a:cs typeface="Calibri"/>
              </a:rPr>
              <a:t>Add information and draw conclusions. </a:t>
            </a:r>
          </a:p>
          <a:p>
            <a:pPr marL="342900" indent="-342900" algn="l">
              <a:buFont typeface="Arial" panose="020B0604020202020204" pitchFamily="34" charset="0"/>
              <a:buChar char="•"/>
            </a:pPr>
            <a:r>
              <a:rPr lang="en-US" sz="2800">
                <a:cs typeface="Calibri"/>
              </a:rPr>
              <a:t>Make sure your union understands the SWOT analysis.</a:t>
            </a:r>
          </a:p>
        </p:txBody>
      </p:sp>
    </p:spTree>
    <p:extLst>
      <p:ext uri="{BB962C8B-B14F-4D97-AF65-F5344CB8AC3E}">
        <p14:creationId xmlns:p14="http://schemas.microsoft.com/office/powerpoint/2010/main" val="40254249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9" name="Rectangle 8">
            <a:extLst>
              <a:ext uri="{FF2B5EF4-FFF2-40B4-BE49-F238E27FC236}">
                <a16:creationId xmlns:a16="http://schemas.microsoft.com/office/drawing/2014/main" id="{0C5CB15F-8E36-4408-AA89-77127693922D}"/>
              </a:ext>
            </a:extLst>
          </p:cNvPr>
          <p:cNvSpPr/>
          <p:nvPr/>
        </p:nvSpPr>
        <p:spPr>
          <a:xfrm>
            <a:off x="3319040" y="284718"/>
            <a:ext cx="5553919" cy="830997"/>
          </a:xfrm>
          <a:prstGeom prst="rect">
            <a:avLst/>
          </a:prstGeom>
          <a:noFill/>
          <a:effectLst>
            <a:outerShdw blurRad="50800" dist="38100" dir="2700000" algn="tl" rotWithShape="0">
              <a:prstClr val="black">
                <a:alpha val="40000"/>
              </a:prstClr>
            </a:outerShdw>
          </a:effectLst>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800" b="1">
                <a:ln/>
                <a:solidFill>
                  <a:srgbClr val="FF0000"/>
                </a:solidFill>
              </a:rPr>
              <a:t>Identifying Leaders</a:t>
            </a:r>
          </a:p>
        </p:txBody>
      </p:sp>
      <p:pic>
        <p:nvPicPr>
          <p:cNvPr id="7170" name="Picture 2" descr="How can we identify that who are (or will be) good leaders? | Assessment  Systems">
            <a:extLst>
              <a:ext uri="{FF2B5EF4-FFF2-40B4-BE49-F238E27FC236}">
                <a16:creationId xmlns:a16="http://schemas.microsoft.com/office/drawing/2014/main" id="{AF6CD18C-9852-4508-B3AB-87E5471107E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49150" y="1614376"/>
            <a:ext cx="8710192" cy="362924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41167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9" name="Rectangle 8">
            <a:extLst>
              <a:ext uri="{FF2B5EF4-FFF2-40B4-BE49-F238E27FC236}">
                <a16:creationId xmlns:a16="http://schemas.microsoft.com/office/drawing/2014/main" id="{0C5CB15F-8E36-4408-AA89-77127693922D}"/>
              </a:ext>
            </a:extLst>
          </p:cNvPr>
          <p:cNvSpPr/>
          <p:nvPr/>
        </p:nvSpPr>
        <p:spPr>
          <a:xfrm>
            <a:off x="789588" y="220866"/>
            <a:ext cx="10498238" cy="830997"/>
          </a:xfrm>
          <a:prstGeom prst="rect">
            <a:avLst/>
          </a:prstGeom>
          <a:noFill/>
          <a:effectLst>
            <a:outerShdw blurRad="50800" dist="38100" dir="2700000" algn="tl" rotWithShape="0">
              <a:prstClr val="black">
                <a:alpha val="40000"/>
              </a:prstClr>
            </a:outerShdw>
          </a:effectLst>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800" b="1">
                <a:ln/>
                <a:solidFill>
                  <a:srgbClr val="FF0000"/>
                </a:solidFill>
              </a:rPr>
              <a:t>Basic Ways to  Identify Potential Leaders</a:t>
            </a:r>
          </a:p>
        </p:txBody>
      </p:sp>
      <p:graphicFrame>
        <p:nvGraphicFramePr>
          <p:cNvPr id="13" name="Diagram 4">
            <a:extLst>
              <a:ext uri="{FF2B5EF4-FFF2-40B4-BE49-F238E27FC236}">
                <a16:creationId xmlns:a16="http://schemas.microsoft.com/office/drawing/2014/main" id="{0A71A494-CCA0-49EC-A21A-1BF02474EAE5}"/>
              </a:ext>
            </a:extLst>
          </p:cNvPr>
          <p:cNvGraphicFramePr>
            <a:graphicFrameLocks/>
          </p:cNvGraphicFramePr>
          <p:nvPr>
            <p:extLst>
              <p:ext uri="{D42A27DB-BD31-4B8C-83A1-F6EECF244321}">
                <p14:modId xmlns:p14="http://schemas.microsoft.com/office/powerpoint/2010/main" val="3595794867"/>
              </p:ext>
            </p:extLst>
          </p:nvPr>
        </p:nvGraphicFramePr>
        <p:xfrm>
          <a:off x="942373" y="1348027"/>
          <a:ext cx="10515600" cy="435133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41883854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9" name="Rectangle 8">
            <a:extLst>
              <a:ext uri="{FF2B5EF4-FFF2-40B4-BE49-F238E27FC236}">
                <a16:creationId xmlns:a16="http://schemas.microsoft.com/office/drawing/2014/main" id="{0C5CB15F-8E36-4408-AA89-77127693922D}"/>
              </a:ext>
            </a:extLst>
          </p:cNvPr>
          <p:cNvSpPr/>
          <p:nvPr/>
        </p:nvSpPr>
        <p:spPr>
          <a:xfrm>
            <a:off x="846881" y="4776069"/>
            <a:ext cx="10498238" cy="830997"/>
          </a:xfrm>
          <a:prstGeom prst="rect">
            <a:avLst/>
          </a:prstGeom>
          <a:noFill/>
          <a:effectLst>
            <a:outerShdw blurRad="50800" dist="38100" dir="2700000" algn="tl" rotWithShape="0">
              <a:prstClr val="black">
                <a:alpha val="40000"/>
              </a:prstClr>
            </a:outerShdw>
          </a:effectLst>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800" b="1">
                <a:ln/>
                <a:solidFill>
                  <a:srgbClr val="FF0000"/>
                </a:solidFill>
              </a:rPr>
              <a:t>Contract Action Team</a:t>
            </a:r>
          </a:p>
        </p:txBody>
      </p:sp>
      <p:pic>
        <p:nvPicPr>
          <p:cNvPr id="8194" name="Picture 2" descr="Contract Action Team Archives | Chicago Teachers Union">
            <a:extLst>
              <a:ext uri="{FF2B5EF4-FFF2-40B4-BE49-F238E27FC236}">
                <a16:creationId xmlns:a16="http://schemas.microsoft.com/office/drawing/2014/main" id="{258E35D4-D4C3-4399-8CEF-0C164189817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7929" y="417292"/>
            <a:ext cx="7986531" cy="4199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27438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9" name="Rectangle 8">
            <a:extLst>
              <a:ext uri="{FF2B5EF4-FFF2-40B4-BE49-F238E27FC236}">
                <a16:creationId xmlns:a16="http://schemas.microsoft.com/office/drawing/2014/main" id="{0C5CB15F-8E36-4408-AA89-77127693922D}"/>
              </a:ext>
            </a:extLst>
          </p:cNvPr>
          <p:cNvSpPr/>
          <p:nvPr/>
        </p:nvSpPr>
        <p:spPr>
          <a:xfrm>
            <a:off x="2164280" y="435271"/>
            <a:ext cx="7506321" cy="830997"/>
          </a:xfrm>
          <a:prstGeom prst="rect">
            <a:avLst/>
          </a:prstGeom>
          <a:noFill/>
          <a:effectLst>
            <a:outerShdw blurRad="50800" dist="38100" dir="2700000" algn="tl" rotWithShape="0">
              <a:prstClr val="black">
                <a:alpha val="40000"/>
              </a:prstClr>
            </a:outerShdw>
          </a:effectLst>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800" b="1">
                <a:ln/>
                <a:solidFill>
                  <a:srgbClr val="FF0000"/>
                </a:solidFill>
              </a:rPr>
              <a:t>Contract Action Team Roles</a:t>
            </a:r>
          </a:p>
        </p:txBody>
      </p:sp>
      <p:pic>
        <p:nvPicPr>
          <p:cNvPr id="13" name="Shape 567" descr="20130919_170032.jpg">
            <a:extLst>
              <a:ext uri="{FF2B5EF4-FFF2-40B4-BE49-F238E27FC236}">
                <a16:creationId xmlns:a16="http://schemas.microsoft.com/office/drawing/2014/main" id="{4E3E6830-A037-46EA-8F41-399A45C8BA90}"/>
              </a:ext>
            </a:extLst>
          </p:cNvPr>
          <p:cNvPicPr preferRelativeResize="0"/>
          <p:nvPr/>
        </p:nvPicPr>
        <p:blipFill rotWithShape="1">
          <a:blip r:embed="rId5">
            <a:alphaModFix/>
          </a:blip>
          <a:srcRect t="32621" b="6"/>
          <a:stretch/>
        </p:blipFill>
        <p:spPr>
          <a:xfrm>
            <a:off x="6495807" y="1774746"/>
            <a:ext cx="5034023" cy="3098138"/>
          </a:xfrm>
          <a:prstGeom prst="rect">
            <a:avLst/>
          </a:prstGeom>
          <a:noFill/>
          <a:ln>
            <a:noFill/>
          </a:ln>
        </p:spPr>
      </p:pic>
      <p:sp>
        <p:nvSpPr>
          <p:cNvPr id="14" name="Content Placeholder 5">
            <a:extLst>
              <a:ext uri="{FF2B5EF4-FFF2-40B4-BE49-F238E27FC236}">
                <a16:creationId xmlns:a16="http://schemas.microsoft.com/office/drawing/2014/main" id="{08F95A51-8217-4892-8707-60EA412C9A0A}"/>
              </a:ext>
            </a:extLst>
          </p:cNvPr>
          <p:cNvSpPr txBox="1">
            <a:spLocks/>
          </p:cNvSpPr>
          <p:nvPr/>
        </p:nvSpPr>
        <p:spPr>
          <a:xfrm>
            <a:off x="821185" y="1705356"/>
            <a:ext cx="5096256" cy="344728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Communicate to the membership</a:t>
            </a:r>
          </a:p>
          <a:p>
            <a:r>
              <a:rPr lang="en-US"/>
              <a:t>Collect information and stories</a:t>
            </a:r>
          </a:p>
          <a:p>
            <a:r>
              <a:rPr lang="en-US"/>
              <a:t>Attend sessions and turnout members</a:t>
            </a:r>
          </a:p>
          <a:p>
            <a:r>
              <a:rPr lang="en-US"/>
              <a:t>Organize participation in actions</a:t>
            </a:r>
          </a:p>
          <a:p>
            <a:r>
              <a:rPr lang="en-US"/>
              <a:t>Attend CAT training and meetings</a:t>
            </a:r>
          </a:p>
        </p:txBody>
      </p:sp>
    </p:spTree>
    <p:extLst>
      <p:ext uri="{BB962C8B-B14F-4D97-AF65-F5344CB8AC3E}">
        <p14:creationId xmlns:p14="http://schemas.microsoft.com/office/powerpoint/2010/main" val="9212455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9" name="Rectangle 8">
            <a:extLst>
              <a:ext uri="{FF2B5EF4-FFF2-40B4-BE49-F238E27FC236}">
                <a16:creationId xmlns:a16="http://schemas.microsoft.com/office/drawing/2014/main" id="{0C5CB15F-8E36-4408-AA89-77127693922D}"/>
              </a:ext>
            </a:extLst>
          </p:cNvPr>
          <p:cNvSpPr/>
          <p:nvPr/>
        </p:nvSpPr>
        <p:spPr>
          <a:xfrm>
            <a:off x="607457" y="1066362"/>
            <a:ext cx="4259668" cy="1569660"/>
          </a:xfrm>
          <a:prstGeom prst="rect">
            <a:avLst/>
          </a:prstGeom>
          <a:noFill/>
          <a:effectLst>
            <a:outerShdw blurRad="50800" dist="38100" dir="2700000" algn="tl" rotWithShape="0">
              <a:prstClr val="black">
                <a:alpha val="40000"/>
              </a:prstClr>
            </a:outerShdw>
          </a:effectLst>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800" b="1">
                <a:ln/>
                <a:solidFill>
                  <a:srgbClr val="FF0000"/>
                </a:solidFill>
              </a:rPr>
              <a:t>Communication Best Practices</a:t>
            </a:r>
          </a:p>
        </p:txBody>
      </p:sp>
      <p:sp>
        <p:nvSpPr>
          <p:cNvPr id="16" name="Content Placeholder 3">
            <a:extLst>
              <a:ext uri="{FF2B5EF4-FFF2-40B4-BE49-F238E27FC236}">
                <a16:creationId xmlns:a16="http://schemas.microsoft.com/office/drawing/2014/main" id="{6FA96155-32F9-4CCB-8FC8-5733855A445D}"/>
              </a:ext>
            </a:extLst>
          </p:cNvPr>
          <p:cNvSpPr txBox="1">
            <a:spLocks/>
          </p:cNvSpPr>
          <p:nvPr/>
        </p:nvSpPr>
        <p:spPr>
          <a:xfrm>
            <a:off x="5440102" y="947450"/>
            <a:ext cx="6458672" cy="4760763"/>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US" sz="2800"/>
              <a:t>Collect personal emails from members (members only) to communicate updates</a:t>
            </a:r>
          </a:p>
          <a:p>
            <a:pPr marL="342900" indent="-342900" algn="l">
              <a:buFont typeface="Arial" panose="020B0604020202020204" pitchFamily="34" charset="0"/>
              <a:buChar char="•"/>
            </a:pPr>
            <a:r>
              <a:rPr lang="en-US" sz="2800"/>
              <a:t>Make updates about bargaining specific to your building</a:t>
            </a:r>
          </a:p>
          <a:p>
            <a:pPr marL="342900" indent="-342900" algn="l">
              <a:buFont typeface="Arial" panose="020B0604020202020204" pitchFamily="34" charset="0"/>
              <a:buChar char="•"/>
            </a:pPr>
            <a:r>
              <a:rPr lang="en-US" sz="2800"/>
              <a:t>Make time for one-to-one conversations</a:t>
            </a:r>
          </a:p>
          <a:p>
            <a:pPr marL="342900" indent="-342900" algn="l">
              <a:buFont typeface="Arial" panose="020B0604020202020204" pitchFamily="34" charset="0"/>
              <a:buChar char="•"/>
            </a:pPr>
            <a:r>
              <a:rPr lang="en-US" sz="2800"/>
              <a:t>Divide up your group with a team member to make sure you are touching base with everyone</a:t>
            </a:r>
          </a:p>
          <a:p>
            <a:pPr marL="342900" indent="-342900" algn="l">
              <a:buFont typeface="Arial" panose="020B0604020202020204" pitchFamily="34" charset="0"/>
              <a:buChar char="•"/>
            </a:pPr>
            <a:r>
              <a:rPr lang="en-US" sz="2800"/>
              <a:t>Be prepared to answer tough questions</a:t>
            </a:r>
          </a:p>
        </p:txBody>
      </p:sp>
      <p:pic>
        <p:nvPicPr>
          <p:cNvPr id="9218" name="Picture 2" descr="6 Tips for Improving Your Business Communication Skills – BroadVision">
            <a:extLst>
              <a:ext uri="{FF2B5EF4-FFF2-40B4-BE49-F238E27FC236}">
                <a16:creationId xmlns:a16="http://schemas.microsoft.com/office/drawing/2014/main" id="{4A5AA763-34D3-434A-BFDE-CF2432F4DCE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34234" y="2723267"/>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45048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9" name="Rectangle 8">
            <a:extLst>
              <a:ext uri="{FF2B5EF4-FFF2-40B4-BE49-F238E27FC236}">
                <a16:creationId xmlns:a16="http://schemas.microsoft.com/office/drawing/2014/main" id="{0C5CB15F-8E36-4408-AA89-77127693922D}"/>
              </a:ext>
            </a:extLst>
          </p:cNvPr>
          <p:cNvSpPr/>
          <p:nvPr/>
        </p:nvSpPr>
        <p:spPr>
          <a:xfrm>
            <a:off x="779362" y="467086"/>
            <a:ext cx="4913667" cy="1569660"/>
          </a:xfrm>
          <a:prstGeom prst="rect">
            <a:avLst/>
          </a:prstGeom>
          <a:noFill/>
          <a:effectLst>
            <a:outerShdw blurRad="50800" dist="38100" dir="2700000" algn="tl" rotWithShape="0">
              <a:prstClr val="black">
                <a:alpha val="40000"/>
              </a:prstClr>
            </a:outerShdw>
          </a:effectLst>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800" b="1">
                <a:ln/>
                <a:solidFill>
                  <a:srgbClr val="FF0000"/>
                </a:solidFill>
              </a:rPr>
              <a:t>Answer Tough Questions</a:t>
            </a:r>
          </a:p>
        </p:txBody>
      </p:sp>
      <p:pic>
        <p:nvPicPr>
          <p:cNvPr id="13" name="Picture 12" descr="1328026975arvadacenter-pirate-tattoos-big-png.png">
            <a:extLst>
              <a:ext uri="{FF2B5EF4-FFF2-40B4-BE49-F238E27FC236}">
                <a16:creationId xmlns:a16="http://schemas.microsoft.com/office/drawing/2014/main" id="{37C520CC-19CF-434B-AC45-FD7A0F2D9888}"/>
              </a:ext>
            </a:extLst>
          </p:cNvPr>
          <p:cNvPicPr>
            <a:picLocks noChangeAspect="1"/>
          </p:cNvPicPr>
          <p:nvPr/>
        </p:nvPicPr>
        <p:blipFill rotWithShape="1">
          <a:blip r:embed="rId5" cstate="email">
            <a:extLst>
              <a:ext uri="{28A0092B-C50C-407E-A947-70E740481C1C}">
                <a14:useLocalDpi xmlns:a14="http://schemas.microsoft.com/office/drawing/2010/main" val="0"/>
              </a:ext>
            </a:extLst>
          </a:blip>
          <a:srcRect t="14175"/>
          <a:stretch/>
        </p:blipFill>
        <p:spPr>
          <a:xfrm>
            <a:off x="2145173" y="3302734"/>
            <a:ext cx="1543131" cy="2290569"/>
          </a:xfrm>
          <a:prstGeom prst="rect">
            <a:avLst/>
          </a:prstGeom>
        </p:spPr>
      </p:pic>
      <p:grpSp>
        <p:nvGrpSpPr>
          <p:cNvPr id="14" name="Group 13">
            <a:extLst>
              <a:ext uri="{FF2B5EF4-FFF2-40B4-BE49-F238E27FC236}">
                <a16:creationId xmlns:a16="http://schemas.microsoft.com/office/drawing/2014/main" id="{5C13AD8D-35B9-4211-9FA2-2CD51039F37A}"/>
              </a:ext>
            </a:extLst>
          </p:cNvPr>
          <p:cNvGrpSpPr/>
          <p:nvPr/>
        </p:nvGrpSpPr>
        <p:grpSpPr>
          <a:xfrm>
            <a:off x="2702567" y="2631322"/>
            <a:ext cx="1663700" cy="527754"/>
            <a:chOff x="2006600" y="2196860"/>
            <a:chExt cx="1663700" cy="527754"/>
          </a:xfrm>
        </p:grpSpPr>
        <p:sp>
          <p:nvSpPr>
            <p:cNvPr id="15" name="Oval Callout 5">
              <a:extLst>
                <a:ext uri="{FF2B5EF4-FFF2-40B4-BE49-F238E27FC236}">
                  <a16:creationId xmlns:a16="http://schemas.microsoft.com/office/drawing/2014/main" id="{23D12E22-3572-4EB5-93EB-B6899673D107}"/>
                </a:ext>
              </a:extLst>
            </p:cNvPr>
            <p:cNvSpPr/>
            <p:nvPr/>
          </p:nvSpPr>
          <p:spPr>
            <a:xfrm>
              <a:off x="2006600" y="2196860"/>
              <a:ext cx="1371600" cy="527754"/>
            </a:xfrm>
            <a:prstGeom prst="wedgeEllipseCallou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7" name="TextBox 16">
              <a:extLst>
                <a:ext uri="{FF2B5EF4-FFF2-40B4-BE49-F238E27FC236}">
                  <a16:creationId xmlns:a16="http://schemas.microsoft.com/office/drawing/2014/main" id="{2912B59C-0CC2-4527-BFA6-942DB4982F3A}"/>
                </a:ext>
              </a:extLst>
            </p:cNvPr>
            <p:cNvSpPr txBox="1"/>
            <p:nvPr/>
          </p:nvSpPr>
          <p:spPr>
            <a:xfrm>
              <a:off x="2298700" y="2262949"/>
              <a:ext cx="1371600" cy="461665"/>
            </a:xfrm>
            <a:prstGeom prst="rect">
              <a:avLst/>
            </a:prstGeom>
            <a:noFill/>
          </p:spPr>
          <p:txBody>
            <a:bodyPr wrap="square" rtlCol="0">
              <a:spAutoFit/>
            </a:bodyPr>
            <a:lstStyle/>
            <a:p>
              <a:r>
                <a:rPr lang="en-US" sz="2400" b="1"/>
                <a:t>AAR</a:t>
              </a:r>
            </a:p>
          </p:txBody>
        </p:sp>
      </p:grpSp>
      <p:sp>
        <p:nvSpPr>
          <p:cNvPr id="19" name="Text Placeholder 2">
            <a:extLst>
              <a:ext uri="{FF2B5EF4-FFF2-40B4-BE49-F238E27FC236}">
                <a16:creationId xmlns:a16="http://schemas.microsoft.com/office/drawing/2014/main" id="{8DBE2B5B-2A07-4D6A-A942-94884DB18F07}"/>
              </a:ext>
            </a:extLst>
          </p:cNvPr>
          <p:cNvSpPr txBox="1">
            <a:spLocks/>
          </p:cNvSpPr>
          <p:nvPr/>
        </p:nvSpPr>
        <p:spPr>
          <a:xfrm>
            <a:off x="5698428" y="1003124"/>
            <a:ext cx="5714210" cy="4608999"/>
          </a:xfrm>
          <a:prstGeom prst="rect">
            <a:avLst/>
          </a:prstGeom>
        </p:spPr>
        <p:txBody>
          <a:bodyPr vert="horz" lIns="91440" tIns="45720" rIns="91440" bIns="45720" rtlCol="0">
            <a:normAutofit fontScale="8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b="1" u="sng"/>
              <a:t>A</a:t>
            </a:r>
            <a:r>
              <a:rPr lang="en-US" sz="3200"/>
              <a:t>ffirm</a:t>
            </a:r>
          </a:p>
          <a:p>
            <a:r>
              <a:rPr lang="en-US" sz="3200"/>
              <a:t>Respect the concern, but not necessarily agree</a:t>
            </a:r>
          </a:p>
          <a:p>
            <a:endParaRPr lang="en-US" sz="3200"/>
          </a:p>
          <a:p>
            <a:r>
              <a:rPr lang="en-US" sz="3200" b="1" u="sng"/>
              <a:t>A</a:t>
            </a:r>
            <a:r>
              <a:rPr lang="en-US" sz="3200"/>
              <a:t>nswer</a:t>
            </a:r>
          </a:p>
          <a:p>
            <a:r>
              <a:rPr lang="en-US" sz="3200"/>
              <a:t>Give a clear, concise, concrete answer</a:t>
            </a:r>
          </a:p>
          <a:p>
            <a:endParaRPr lang="en-US" sz="3200"/>
          </a:p>
          <a:p>
            <a:r>
              <a:rPr lang="en-US" sz="3200" b="1" u="sng"/>
              <a:t>R</a:t>
            </a:r>
            <a:r>
              <a:rPr lang="en-US" sz="3200"/>
              <a:t>edirect</a:t>
            </a:r>
          </a:p>
          <a:p>
            <a:r>
              <a:rPr lang="en-US" sz="3200"/>
              <a:t>Ask a question or give a choice to redirect your co-worker back to solving the issues</a:t>
            </a:r>
          </a:p>
        </p:txBody>
      </p:sp>
    </p:spTree>
    <p:extLst>
      <p:ext uri="{BB962C8B-B14F-4D97-AF65-F5344CB8AC3E}">
        <p14:creationId xmlns:p14="http://schemas.microsoft.com/office/powerpoint/2010/main" val="14890332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9" name="Rectangle 8">
            <a:extLst>
              <a:ext uri="{FF2B5EF4-FFF2-40B4-BE49-F238E27FC236}">
                <a16:creationId xmlns:a16="http://schemas.microsoft.com/office/drawing/2014/main" id="{0C5CB15F-8E36-4408-AA89-77127693922D}"/>
              </a:ext>
            </a:extLst>
          </p:cNvPr>
          <p:cNvSpPr/>
          <p:nvPr/>
        </p:nvSpPr>
        <p:spPr>
          <a:xfrm>
            <a:off x="2013077" y="176799"/>
            <a:ext cx="7235952" cy="830997"/>
          </a:xfrm>
          <a:prstGeom prst="rect">
            <a:avLst/>
          </a:prstGeom>
          <a:noFill/>
          <a:effectLst>
            <a:outerShdw blurRad="50800" dist="38100" dir="2700000" algn="tl" rotWithShape="0">
              <a:prstClr val="black">
                <a:alpha val="40000"/>
              </a:prstClr>
            </a:outerShdw>
          </a:effectLst>
        </p:spPr>
        <p:txBody>
          <a:bodyPr wrap="square" lIns="91440" tIns="45720" rIns="91440" bIns="45720" anchor="t">
            <a:spAutoFit/>
            <a:scene3d>
              <a:camera prst="orthographicFront"/>
              <a:lightRig rig="soft" dir="t">
                <a:rot lat="0" lon="0" rev="15600000"/>
              </a:lightRig>
            </a:scene3d>
            <a:sp3d extrusionH="57150" prstMaterial="softEdge">
              <a:bevelT w="25400" h="38100"/>
            </a:sp3d>
          </a:bodyPr>
          <a:lstStyle/>
          <a:p>
            <a:pPr algn="ctr"/>
            <a:r>
              <a:rPr lang="en-US" sz="4800" b="1" dirty="0">
                <a:ln/>
                <a:solidFill>
                  <a:srgbClr val="FF0000"/>
                </a:solidFill>
                <a:cs typeface="Calibri"/>
              </a:rPr>
              <a:t>Organizing  Conversations</a:t>
            </a:r>
          </a:p>
        </p:txBody>
      </p:sp>
      <p:sp>
        <p:nvSpPr>
          <p:cNvPr id="13" name="TextBox 12">
            <a:extLst>
              <a:ext uri="{FF2B5EF4-FFF2-40B4-BE49-F238E27FC236}">
                <a16:creationId xmlns:a16="http://schemas.microsoft.com/office/drawing/2014/main" id="{4844B05A-9CEB-4929-8D80-A58BDFE2DCDD}"/>
              </a:ext>
            </a:extLst>
          </p:cNvPr>
          <p:cNvSpPr txBox="1"/>
          <p:nvPr/>
        </p:nvSpPr>
        <p:spPr>
          <a:xfrm>
            <a:off x="3046997" y="2690336"/>
            <a:ext cx="6093994" cy="1754326"/>
          </a:xfrm>
          <a:prstGeom prst="rect">
            <a:avLst/>
          </a:prstGeom>
          <a:noFill/>
        </p:spPr>
        <p:txBody>
          <a:bodyPr wrap="square">
            <a:spAutoFit/>
          </a:bodyPr>
          <a:lstStyle/>
          <a:p>
            <a:endParaRPr lang="en-US" dirty="0"/>
          </a:p>
          <a:p>
            <a:r>
              <a:rPr lang="en-US" dirty="0"/>
              <a:t>&lt;iframe width="560" height="315" </a:t>
            </a:r>
            <a:r>
              <a:rPr lang="en-US" dirty="0" err="1"/>
              <a:t>src</a:t>
            </a:r>
            <a:r>
              <a:rPr lang="en-US" dirty="0"/>
              <a:t>="https://www.youtube.com/embed/JcQbfnyPg1E" frameborder="0" allow="accelerometer; </a:t>
            </a:r>
            <a:r>
              <a:rPr lang="en-US" dirty="0" err="1"/>
              <a:t>autoplay</a:t>
            </a:r>
            <a:r>
              <a:rPr lang="en-US" dirty="0"/>
              <a:t>; clipboard-write; encrypted-media; gyroscope; picture-in-picture" </a:t>
            </a:r>
            <a:r>
              <a:rPr lang="en-US" dirty="0" err="1"/>
              <a:t>allowfullscreen</a:t>
            </a:r>
            <a:r>
              <a:rPr lang="en-US" dirty="0"/>
              <a:t>&gt;&lt;/iframe&gt;</a:t>
            </a:r>
          </a:p>
        </p:txBody>
      </p:sp>
      <p:pic>
        <p:nvPicPr>
          <p:cNvPr id="5" name="Online Media 4" title="Organizing Conversations">
            <a:hlinkClick r:id="" action="ppaction://media"/>
            <a:extLst>
              <a:ext uri="{FF2B5EF4-FFF2-40B4-BE49-F238E27FC236}">
                <a16:creationId xmlns:a16="http://schemas.microsoft.com/office/drawing/2014/main" id="{A2E6DA81-3145-4B15-9DD1-D45F56AB5244}"/>
              </a:ext>
            </a:extLst>
          </p:cNvPr>
          <p:cNvPicPr>
            <a:picLocks noRot="1" noChangeAspect="1"/>
          </p:cNvPicPr>
          <p:nvPr>
            <a:videoFile r:link="rId1"/>
          </p:nvPr>
        </p:nvPicPr>
        <p:blipFill>
          <a:blip r:embed="rId6"/>
          <a:stretch>
            <a:fillRect/>
          </a:stretch>
        </p:blipFill>
        <p:spPr>
          <a:xfrm>
            <a:off x="2013077" y="1007796"/>
            <a:ext cx="7442056" cy="4987734"/>
          </a:xfrm>
          <a:prstGeom prst="rect">
            <a:avLst/>
          </a:prstGeom>
        </p:spPr>
      </p:pic>
    </p:spTree>
    <p:extLst>
      <p:ext uri="{BB962C8B-B14F-4D97-AF65-F5344CB8AC3E}">
        <p14:creationId xmlns:p14="http://schemas.microsoft.com/office/powerpoint/2010/main" val="157048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9" name="Rectangle 8">
            <a:extLst>
              <a:ext uri="{FF2B5EF4-FFF2-40B4-BE49-F238E27FC236}">
                <a16:creationId xmlns:a16="http://schemas.microsoft.com/office/drawing/2014/main" id="{0C5CB15F-8E36-4408-AA89-77127693922D}"/>
              </a:ext>
            </a:extLst>
          </p:cNvPr>
          <p:cNvSpPr/>
          <p:nvPr/>
        </p:nvSpPr>
        <p:spPr>
          <a:xfrm>
            <a:off x="2600307" y="220866"/>
            <a:ext cx="6883079" cy="830997"/>
          </a:xfrm>
          <a:prstGeom prst="rect">
            <a:avLst/>
          </a:prstGeom>
          <a:noFill/>
          <a:effectLst>
            <a:outerShdw blurRad="50800" dist="38100" dir="2700000" algn="tl" rotWithShape="0">
              <a:prstClr val="black">
                <a:alpha val="40000"/>
              </a:prstClr>
            </a:outerShdw>
          </a:effectLst>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800" b="1">
                <a:ln/>
                <a:solidFill>
                  <a:srgbClr val="FF0000"/>
                </a:solidFill>
              </a:rPr>
              <a:t>Levels of Engagement</a:t>
            </a:r>
          </a:p>
        </p:txBody>
      </p:sp>
      <p:sp>
        <p:nvSpPr>
          <p:cNvPr id="16" name="Content Placeholder 15">
            <a:extLst>
              <a:ext uri="{FF2B5EF4-FFF2-40B4-BE49-F238E27FC236}">
                <a16:creationId xmlns:a16="http://schemas.microsoft.com/office/drawing/2014/main" id="{5F57DCFC-9FBF-4B73-8336-0BDA0BBA77A9}"/>
              </a:ext>
            </a:extLst>
          </p:cNvPr>
          <p:cNvSpPr txBox="1">
            <a:spLocks/>
          </p:cNvSpPr>
          <p:nvPr/>
        </p:nvSpPr>
        <p:spPr>
          <a:xfrm>
            <a:off x="641431" y="1348027"/>
            <a:ext cx="10515600" cy="4351338"/>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ea typeface="+mn-lt"/>
                <a:cs typeface="+mn-lt"/>
              </a:rPr>
              <a:t>  </a:t>
            </a:r>
            <a:endParaRPr lang="en-US"/>
          </a:p>
          <a:p>
            <a:r>
              <a:rPr lang="en-US">
                <a:ea typeface="+mn-lt"/>
                <a:cs typeface="+mn-lt"/>
              </a:rPr>
              <a:t>  </a:t>
            </a:r>
            <a:br>
              <a:rPr lang="en-US">
                <a:ea typeface="+mn-lt"/>
                <a:cs typeface="+mn-lt"/>
              </a:rPr>
            </a:br>
            <a:r>
              <a:rPr lang="en-US">
                <a:ea typeface="+mn-lt"/>
                <a:cs typeface="+mn-lt"/>
              </a:rPr>
              <a:t> </a:t>
            </a:r>
            <a:endParaRPr lang="en-US"/>
          </a:p>
          <a:p>
            <a:r>
              <a:rPr lang="en-US">
                <a:ea typeface="+mn-lt"/>
                <a:cs typeface="+mn-lt"/>
              </a:rPr>
              <a:t>  </a:t>
            </a:r>
            <a:endParaRPr lang="en-US"/>
          </a:p>
          <a:p>
            <a:r>
              <a:rPr lang="en-US">
                <a:ea typeface="+mn-lt"/>
                <a:cs typeface="+mn-lt"/>
              </a:rPr>
              <a:t>  </a:t>
            </a:r>
            <a:br>
              <a:rPr lang="en-US">
                <a:ea typeface="+mn-lt"/>
                <a:cs typeface="+mn-lt"/>
              </a:rPr>
            </a:br>
            <a:endParaRPr lang="en-US">
              <a:ea typeface="+mn-lt"/>
              <a:cs typeface="+mn-lt"/>
            </a:endParaRPr>
          </a:p>
          <a:p>
            <a:endParaRPr lang="en-US">
              <a:cs typeface="Calibri" panose="020F0502020204030204"/>
            </a:endParaRPr>
          </a:p>
        </p:txBody>
      </p:sp>
      <p:sp>
        <p:nvSpPr>
          <p:cNvPr id="18" name="Content Placeholder 15">
            <a:extLst>
              <a:ext uri="{FF2B5EF4-FFF2-40B4-BE49-F238E27FC236}">
                <a16:creationId xmlns:a16="http://schemas.microsoft.com/office/drawing/2014/main" id="{9DF75D50-CC69-4AB6-9A30-82BAA68C2E28}"/>
              </a:ext>
            </a:extLst>
          </p:cNvPr>
          <p:cNvSpPr txBox="1">
            <a:spLocks/>
          </p:cNvSpPr>
          <p:nvPr/>
        </p:nvSpPr>
        <p:spPr>
          <a:xfrm>
            <a:off x="838200" y="1872456"/>
            <a:ext cx="10515600" cy="4351338"/>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ea typeface="+mn-lt"/>
                <a:cs typeface="+mn-lt"/>
              </a:rPr>
              <a:t>  </a:t>
            </a:r>
            <a:endParaRPr lang="en-US"/>
          </a:p>
          <a:p>
            <a:r>
              <a:rPr lang="en-US">
                <a:ea typeface="+mn-lt"/>
                <a:cs typeface="+mn-lt"/>
              </a:rPr>
              <a:t>  </a:t>
            </a:r>
            <a:br>
              <a:rPr lang="en-US">
                <a:ea typeface="+mn-lt"/>
                <a:cs typeface="+mn-lt"/>
              </a:rPr>
            </a:br>
            <a:r>
              <a:rPr lang="en-US">
                <a:ea typeface="+mn-lt"/>
                <a:cs typeface="+mn-lt"/>
              </a:rPr>
              <a:t> </a:t>
            </a:r>
            <a:endParaRPr lang="en-US"/>
          </a:p>
          <a:p>
            <a:r>
              <a:rPr lang="en-US">
                <a:ea typeface="+mn-lt"/>
                <a:cs typeface="+mn-lt"/>
              </a:rPr>
              <a:t>  </a:t>
            </a:r>
            <a:endParaRPr lang="en-US"/>
          </a:p>
          <a:p>
            <a:r>
              <a:rPr lang="en-US">
                <a:ea typeface="+mn-lt"/>
                <a:cs typeface="+mn-lt"/>
              </a:rPr>
              <a:t>  </a:t>
            </a:r>
            <a:br>
              <a:rPr lang="en-US">
                <a:ea typeface="+mn-lt"/>
                <a:cs typeface="+mn-lt"/>
              </a:rPr>
            </a:br>
            <a:endParaRPr lang="en-US">
              <a:ea typeface="+mn-lt"/>
              <a:cs typeface="+mn-lt"/>
            </a:endParaRPr>
          </a:p>
          <a:p>
            <a:endParaRPr lang="en-US">
              <a:cs typeface="Calibri" panose="020F0502020204030204"/>
            </a:endParaRPr>
          </a:p>
        </p:txBody>
      </p:sp>
      <p:sp>
        <p:nvSpPr>
          <p:cNvPr id="20" name="Content Placeholder 15">
            <a:extLst>
              <a:ext uri="{FF2B5EF4-FFF2-40B4-BE49-F238E27FC236}">
                <a16:creationId xmlns:a16="http://schemas.microsoft.com/office/drawing/2014/main" id="{A76938C1-5898-4FE8-A871-DBCE509B4FDB}"/>
              </a:ext>
            </a:extLst>
          </p:cNvPr>
          <p:cNvSpPr txBox="1">
            <a:spLocks/>
          </p:cNvSpPr>
          <p:nvPr/>
        </p:nvSpPr>
        <p:spPr>
          <a:xfrm>
            <a:off x="784046" y="1448436"/>
            <a:ext cx="10515600" cy="4351338"/>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ea typeface="+mn-lt"/>
                <a:cs typeface="+mn-lt"/>
              </a:rPr>
              <a:t>  </a:t>
            </a:r>
            <a:endParaRPr lang="en-US"/>
          </a:p>
          <a:p>
            <a:r>
              <a:rPr lang="en-US">
                <a:ea typeface="+mn-lt"/>
                <a:cs typeface="+mn-lt"/>
              </a:rPr>
              <a:t>  </a:t>
            </a:r>
            <a:br>
              <a:rPr lang="en-US">
                <a:ea typeface="+mn-lt"/>
                <a:cs typeface="+mn-lt"/>
              </a:rPr>
            </a:br>
            <a:r>
              <a:rPr lang="en-US">
                <a:ea typeface="+mn-lt"/>
                <a:cs typeface="+mn-lt"/>
              </a:rPr>
              <a:t> </a:t>
            </a:r>
            <a:endParaRPr lang="en-US"/>
          </a:p>
          <a:p>
            <a:r>
              <a:rPr lang="en-US">
                <a:ea typeface="+mn-lt"/>
                <a:cs typeface="+mn-lt"/>
              </a:rPr>
              <a:t>  </a:t>
            </a:r>
            <a:endParaRPr lang="en-US"/>
          </a:p>
          <a:p>
            <a:r>
              <a:rPr lang="en-US">
                <a:ea typeface="+mn-lt"/>
                <a:cs typeface="+mn-lt"/>
              </a:rPr>
              <a:t>  </a:t>
            </a:r>
            <a:br>
              <a:rPr lang="en-US">
                <a:ea typeface="+mn-lt"/>
                <a:cs typeface="+mn-lt"/>
              </a:rPr>
            </a:br>
            <a:endParaRPr lang="en-US">
              <a:ea typeface="+mn-lt"/>
              <a:cs typeface="+mn-lt"/>
            </a:endParaRPr>
          </a:p>
          <a:p>
            <a:endParaRPr lang="en-US">
              <a:cs typeface="Calibri" panose="020F0502020204030204"/>
            </a:endParaRPr>
          </a:p>
        </p:txBody>
      </p:sp>
      <p:cxnSp>
        <p:nvCxnSpPr>
          <p:cNvPr id="21" name="Straight Arrow Connector 20">
            <a:extLst>
              <a:ext uri="{FF2B5EF4-FFF2-40B4-BE49-F238E27FC236}">
                <a16:creationId xmlns:a16="http://schemas.microsoft.com/office/drawing/2014/main" id="{8F30394B-2FCD-4D9B-9924-2355C72703C9}"/>
              </a:ext>
            </a:extLst>
          </p:cNvPr>
          <p:cNvCxnSpPr/>
          <p:nvPr/>
        </p:nvCxnSpPr>
        <p:spPr>
          <a:xfrm flipH="1" flipV="1">
            <a:off x="2565686" y="2304414"/>
            <a:ext cx="38100" cy="30861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76D2B685-4746-4FA0-9F0E-8E38DE77B913}"/>
              </a:ext>
            </a:extLst>
          </p:cNvPr>
          <p:cNvCxnSpPr/>
          <p:nvPr/>
        </p:nvCxnSpPr>
        <p:spPr>
          <a:xfrm flipV="1">
            <a:off x="2600307" y="5371464"/>
            <a:ext cx="5353050" cy="381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9DD71E4C-6771-4866-BBCB-2D49893E8F4B}"/>
              </a:ext>
            </a:extLst>
          </p:cNvPr>
          <p:cNvSpPr txBox="1"/>
          <p:nvPr/>
        </p:nvSpPr>
        <p:spPr>
          <a:xfrm rot="5400000">
            <a:off x="1159840" y="3502598"/>
            <a:ext cx="215712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cs typeface="Calibri"/>
              </a:rPr>
              <a:t>Effort</a:t>
            </a:r>
          </a:p>
        </p:txBody>
      </p:sp>
      <p:sp>
        <p:nvSpPr>
          <p:cNvPr id="24" name="TextBox 23">
            <a:extLst>
              <a:ext uri="{FF2B5EF4-FFF2-40B4-BE49-F238E27FC236}">
                <a16:creationId xmlns:a16="http://schemas.microsoft.com/office/drawing/2014/main" id="{93ADC31A-3976-42A1-9AAA-8834AF0FDA63}"/>
              </a:ext>
            </a:extLst>
          </p:cNvPr>
          <p:cNvSpPr txBox="1"/>
          <p:nvPr/>
        </p:nvSpPr>
        <p:spPr>
          <a:xfrm>
            <a:off x="4527631" y="5502077"/>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cs typeface="Calibri"/>
              </a:rPr>
              <a:t>Intensity</a:t>
            </a:r>
          </a:p>
        </p:txBody>
      </p:sp>
      <p:sp>
        <p:nvSpPr>
          <p:cNvPr id="25" name="TextBox 24">
            <a:extLst>
              <a:ext uri="{FF2B5EF4-FFF2-40B4-BE49-F238E27FC236}">
                <a16:creationId xmlns:a16="http://schemas.microsoft.com/office/drawing/2014/main" id="{B41EEEB8-8B2C-454F-B2CA-44D1A339ABA1}"/>
              </a:ext>
            </a:extLst>
          </p:cNvPr>
          <p:cNvSpPr txBox="1"/>
          <p:nvPr/>
        </p:nvSpPr>
        <p:spPr>
          <a:xfrm>
            <a:off x="2780258" y="4605456"/>
            <a:ext cx="96202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cs typeface="Calibri"/>
              </a:rPr>
              <a:t>Survey</a:t>
            </a:r>
          </a:p>
        </p:txBody>
      </p:sp>
      <p:sp>
        <p:nvSpPr>
          <p:cNvPr id="26" name="TextBox 25">
            <a:extLst>
              <a:ext uri="{FF2B5EF4-FFF2-40B4-BE49-F238E27FC236}">
                <a16:creationId xmlns:a16="http://schemas.microsoft.com/office/drawing/2014/main" id="{196EFE93-C047-4280-A25E-2DAEA0211CDC}"/>
              </a:ext>
            </a:extLst>
          </p:cNvPr>
          <p:cNvSpPr txBox="1"/>
          <p:nvPr/>
        </p:nvSpPr>
        <p:spPr>
          <a:xfrm>
            <a:off x="3126181" y="5016633"/>
            <a:ext cx="197167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cs typeface="Calibri"/>
              </a:rPr>
              <a:t>Host a Pizza Party</a:t>
            </a:r>
          </a:p>
        </p:txBody>
      </p:sp>
      <p:sp>
        <p:nvSpPr>
          <p:cNvPr id="27" name="TextBox 26">
            <a:extLst>
              <a:ext uri="{FF2B5EF4-FFF2-40B4-BE49-F238E27FC236}">
                <a16:creationId xmlns:a16="http://schemas.microsoft.com/office/drawing/2014/main" id="{6905E97E-3B87-48CB-AD4A-87D0BF0203DC}"/>
              </a:ext>
            </a:extLst>
          </p:cNvPr>
          <p:cNvSpPr txBox="1"/>
          <p:nvPr/>
        </p:nvSpPr>
        <p:spPr>
          <a:xfrm>
            <a:off x="3860881" y="4233961"/>
            <a:ext cx="20383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cs typeface="Calibri"/>
              </a:rPr>
              <a:t>Reps wearing red</a:t>
            </a:r>
          </a:p>
        </p:txBody>
      </p:sp>
      <p:sp>
        <p:nvSpPr>
          <p:cNvPr id="28" name="TextBox 27">
            <a:extLst>
              <a:ext uri="{FF2B5EF4-FFF2-40B4-BE49-F238E27FC236}">
                <a16:creationId xmlns:a16="http://schemas.microsoft.com/office/drawing/2014/main" id="{4BC56078-E527-4B0F-856B-7BF38D838A2E}"/>
              </a:ext>
            </a:extLst>
          </p:cNvPr>
          <p:cNvSpPr txBox="1"/>
          <p:nvPr/>
        </p:nvSpPr>
        <p:spPr>
          <a:xfrm>
            <a:off x="4880056" y="3323384"/>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cs typeface="Calibri"/>
              </a:rPr>
              <a:t>Members turn in petition to superintendent</a:t>
            </a:r>
          </a:p>
        </p:txBody>
      </p:sp>
      <p:sp>
        <p:nvSpPr>
          <p:cNvPr id="29" name="TextBox 28">
            <a:extLst>
              <a:ext uri="{FF2B5EF4-FFF2-40B4-BE49-F238E27FC236}">
                <a16:creationId xmlns:a16="http://schemas.microsoft.com/office/drawing/2014/main" id="{73B3759C-30D2-4CF6-81A9-CCC4DB36AAC8}"/>
              </a:ext>
            </a:extLst>
          </p:cNvPr>
          <p:cNvSpPr txBox="1"/>
          <p:nvPr/>
        </p:nvSpPr>
        <p:spPr>
          <a:xfrm>
            <a:off x="5941069" y="2453612"/>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cs typeface="Calibri"/>
              </a:rPr>
              <a:t>Everyone files the same grievance</a:t>
            </a:r>
          </a:p>
        </p:txBody>
      </p:sp>
    </p:spTree>
    <p:extLst>
      <p:ext uri="{BB962C8B-B14F-4D97-AF65-F5344CB8AC3E}">
        <p14:creationId xmlns:p14="http://schemas.microsoft.com/office/powerpoint/2010/main" val="37074091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pic>
        <p:nvPicPr>
          <p:cNvPr id="10242" name="Picture 2" descr="Strike Timeline | Labor Notes">
            <a:extLst>
              <a:ext uri="{FF2B5EF4-FFF2-40B4-BE49-F238E27FC236}">
                <a16:creationId xmlns:a16="http://schemas.microsoft.com/office/drawing/2014/main" id="{A662990C-84AC-4C0B-A41F-CCA4A938E5E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35393" y="345407"/>
            <a:ext cx="7257326" cy="5534972"/>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0C5CB15F-8E36-4408-AA89-77127693922D}"/>
              </a:ext>
            </a:extLst>
          </p:cNvPr>
          <p:cNvSpPr/>
          <p:nvPr/>
        </p:nvSpPr>
        <p:spPr>
          <a:xfrm>
            <a:off x="422262" y="1166351"/>
            <a:ext cx="4259668" cy="3785652"/>
          </a:xfrm>
          <a:prstGeom prst="rect">
            <a:avLst/>
          </a:prstGeom>
          <a:noFill/>
          <a:effectLst>
            <a:outerShdw blurRad="50800" dist="38100" dir="2700000" algn="tl" rotWithShape="0">
              <a:prstClr val="black">
                <a:alpha val="40000"/>
              </a:prstClr>
            </a:outerShdw>
          </a:effectLst>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800" b="1">
                <a:ln/>
                <a:solidFill>
                  <a:srgbClr val="FF0000"/>
                </a:solidFill>
              </a:rPr>
              <a:t>What does an escalating  contract campaign look like?</a:t>
            </a:r>
          </a:p>
        </p:txBody>
      </p:sp>
      <p:sp>
        <p:nvSpPr>
          <p:cNvPr id="2" name="TextBox 1">
            <a:extLst>
              <a:ext uri="{FF2B5EF4-FFF2-40B4-BE49-F238E27FC236}">
                <a16:creationId xmlns:a16="http://schemas.microsoft.com/office/drawing/2014/main" id="{213358E3-F388-454C-81CD-EC14B7A42A72}"/>
              </a:ext>
            </a:extLst>
          </p:cNvPr>
          <p:cNvSpPr txBox="1"/>
          <p:nvPr/>
        </p:nvSpPr>
        <p:spPr>
          <a:xfrm>
            <a:off x="5991189" y="355744"/>
            <a:ext cx="3145733" cy="523220"/>
          </a:xfrm>
          <a:prstGeom prst="rect">
            <a:avLst/>
          </a:prstGeom>
          <a:solidFill>
            <a:schemeClr val="bg1"/>
          </a:solidFill>
        </p:spPr>
        <p:txBody>
          <a:bodyPr wrap="none" rtlCol="0">
            <a:spAutoFit/>
          </a:bodyPr>
          <a:lstStyle/>
          <a:p>
            <a:r>
              <a:rPr lang="en-US" sz="2800"/>
              <a:t>Campaign Mountain</a:t>
            </a:r>
          </a:p>
        </p:txBody>
      </p:sp>
    </p:spTree>
    <p:extLst>
      <p:ext uri="{BB962C8B-B14F-4D97-AF65-F5344CB8AC3E}">
        <p14:creationId xmlns:p14="http://schemas.microsoft.com/office/powerpoint/2010/main" val="16157483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9" name="Rectangle 8">
            <a:extLst>
              <a:ext uri="{FF2B5EF4-FFF2-40B4-BE49-F238E27FC236}">
                <a16:creationId xmlns:a16="http://schemas.microsoft.com/office/drawing/2014/main" id="{0C5CB15F-8E36-4408-AA89-77127693922D}"/>
              </a:ext>
            </a:extLst>
          </p:cNvPr>
          <p:cNvSpPr/>
          <p:nvPr/>
        </p:nvSpPr>
        <p:spPr>
          <a:xfrm>
            <a:off x="607457" y="1066362"/>
            <a:ext cx="4259668" cy="830997"/>
          </a:xfrm>
          <a:prstGeom prst="rect">
            <a:avLst/>
          </a:prstGeom>
          <a:noFill/>
          <a:effectLst>
            <a:outerShdw blurRad="50800" dist="38100" dir="2700000" algn="tl" rotWithShape="0">
              <a:prstClr val="black">
                <a:alpha val="40000"/>
              </a:prstClr>
            </a:outerShdw>
          </a:effectLst>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800" b="1">
                <a:ln/>
                <a:solidFill>
                  <a:srgbClr val="FF0000"/>
                </a:solidFill>
              </a:rPr>
              <a:t>Next Steps</a:t>
            </a:r>
          </a:p>
        </p:txBody>
      </p:sp>
      <p:sp>
        <p:nvSpPr>
          <p:cNvPr id="16" name="Content Placeholder 3">
            <a:extLst>
              <a:ext uri="{FF2B5EF4-FFF2-40B4-BE49-F238E27FC236}">
                <a16:creationId xmlns:a16="http://schemas.microsoft.com/office/drawing/2014/main" id="{6FA96155-32F9-4CCB-8FC8-5733855A445D}"/>
              </a:ext>
            </a:extLst>
          </p:cNvPr>
          <p:cNvSpPr txBox="1">
            <a:spLocks/>
          </p:cNvSpPr>
          <p:nvPr/>
        </p:nvSpPr>
        <p:spPr>
          <a:xfrm>
            <a:off x="5497975" y="1615859"/>
            <a:ext cx="6458672" cy="3430704"/>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sz="2800" dirty="0"/>
              <a:t>Establish O2B Team</a:t>
            </a:r>
          </a:p>
          <a:p>
            <a:pPr algn="l"/>
            <a:r>
              <a:rPr lang="en-US" sz="2800" dirty="0"/>
              <a:t>Map Your Sites</a:t>
            </a:r>
          </a:p>
          <a:p>
            <a:pPr algn="l"/>
            <a:r>
              <a:rPr lang="en-US" sz="2800" dirty="0"/>
              <a:t>Build Your Contract Teams</a:t>
            </a:r>
          </a:p>
          <a:p>
            <a:pPr algn="l"/>
            <a:r>
              <a:rPr lang="en-US" sz="2800" dirty="0"/>
              <a:t>Run Tests</a:t>
            </a:r>
          </a:p>
          <a:p>
            <a:pPr algn="l"/>
            <a:r>
              <a:rPr lang="en-US" sz="2800" dirty="0"/>
              <a:t>Cards</a:t>
            </a:r>
          </a:p>
          <a:p>
            <a:pPr algn="l"/>
            <a:r>
              <a:rPr lang="en-US" sz="2800" dirty="0"/>
              <a:t>School Board Resolution Vote</a:t>
            </a:r>
          </a:p>
        </p:txBody>
      </p:sp>
    </p:spTree>
    <p:extLst>
      <p:ext uri="{BB962C8B-B14F-4D97-AF65-F5344CB8AC3E}">
        <p14:creationId xmlns:p14="http://schemas.microsoft.com/office/powerpoint/2010/main" val="20105070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TotalTime>
  <Words>2815</Words>
  <Application>Microsoft Office PowerPoint</Application>
  <PresentationFormat>Widescreen</PresentationFormat>
  <Paragraphs>280</Paragraphs>
  <Slides>24</Slides>
  <Notes>24</Notes>
  <HiddenSlides>0</HiddenSlides>
  <MMClips>2</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24</vt:i4>
      </vt:variant>
    </vt:vector>
  </HeadingPairs>
  <TitlesOfParts>
    <vt:vector size="34" baseType="lpstr">
      <vt:lpstr>Abadi</vt:lpstr>
      <vt:lpstr>Arial</vt:lpstr>
      <vt:lpstr>Calibri</vt:lpstr>
      <vt:lpstr>Calibri Light</vt:lpstr>
      <vt:lpstr>Candara</vt:lpstr>
      <vt:lpstr>Courier New</vt:lpstr>
      <vt:lpstr>Georgia</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Story Board</dc:title>
  <dc:creator>Zeigler, Theresa [VA]</dc:creator>
  <cp:lastModifiedBy>Zeigler, Theresa [VA]</cp:lastModifiedBy>
  <cp:revision>189</cp:revision>
  <dcterms:created xsi:type="dcterms:W3CDTF">2021-02-18T17:06:28Z</dcterms:created>
  <dcterms:modified xsi:type="dcterms:W3CDTF">2021-03-08T21:30:27Z</dcterms:modified>
</cp:coreProperties>
</file>