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9" r:id="rId2"/>
    <p:sldId id="260" r:id="rId3"/>
    <p:sldId id="279" r:id="rId4"/>
    <p:sldId id="280" r:id="rId5"/>
    <p:sldId id="289" r:id="rId6"/>
    <p:sldId id="264" r:id="rId7"/>
    <p:sldId id="281" r:id="rId8"/>
    <p:sldId id="283" r:id="rId9"/>
    <p:sldId id="282" r:id="rId10"/>
    <p:sldId id="288" r:id="rId11"/>
    <p:sldId id="286" r:id="rId12"/>
    <p:sldId id="278" r:id="rId13"/>
    <p:sldId id="28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ishop, Katie [VA]" userId="a080ccef-f88a-4a01-bf28-0b559955f5c1" providerId="ADAL" clId="{A30B26DD-21F4-4C93-BB3F-FBE6BB7D74CC}"/>
    <pc:docChg chg="modSld">
      <pc:chgData name="Bishop, Katie [VA]" userId="a080ccef-f88a-4a01-bf28-0b559955f5c1" providerId="ADAL" clId="{A30B26DD-21F4-4C93-BB3F-FBE6BB7D74CC}" dt="2021-04-16T13:12:37.794" v="0" actId="6549"/>
      <pc:docMkLst>
        <pc:docMk/>
      </pc:docMkLst>
      <pc:sldChg chg="modSp mod">
        <pc:chgData name="Bishop, Katie [VA]" userId="a080ccef-f88a-4a01-bf28-0b559955f5c1" providerId="ADAL" clId="{A30B26DD-21F4-4C93-BB3F-FBE6BB7D74CC}" dt="2021-04-16T13:12:37.794" v="0" actId="6549"/>
        <pc:sldMkLst>
          <pc:docMk/>
          <pc:sldMk cId="2426729925" sldId="259"/>
        </pc:sldMkLst>
        <pc:spChg chg="mod">
          <ac:chgData name="Bishop, Katie [VA]" userId="a080ccef-f88a-4a01-bf28-0b559955f5c1" providerId="ADAL" clId="{A30B26DD-21F4-4C93-BB3F-FBE6BB7D74CC}" dt="2021-04-16T13:12:37.794" v="0" actId="6549"/>
          <ac:spMkLst>
            <pc:docMk/>
            <pc:sldMk cId="2426729925" sldId="259"/>
            <ac:spMk id="12" creationId="{CC3FCC2E-561A-40C1-BC08-B3E774911F8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315DCA-2D3C-40D2-A756-068BCAAAE169}" type="datetimeFigureOut">
              <a:rPr lang="en-US" smtClean="0"/>
              <a:t>4/16/2021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156007-3673-41A2-936C-A383C46D5CEF}" type="slidenum">
              <a:rPr lang="en-US" smtClean="0"/>
              <a:t>‹#›</a:t>
            </a:fld>
            <a:endParaRPr lang="en-US"/>
          </a:p>
        </p:txBody>
      </p:sp>
    </p:spTree>
    <p:extLst>
      <p:ext uri="{BB962C8B-B14F-4D97-AF65-F5344CB8AC3E}">
        <p14:creationId xmlns:p14="http://schemas.microsoft.com/office/powerpoint/2010/main" val="1317159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all had a magic wand… what would be one thing you would change in your district? </a:t>
            </a:r>
          </a:p>
        </p:txBody>
      </p:sp>
      <p:sp>
        <p:nvSpPr>
          <p:cNvPr id="4" name="Slide Number Placeholder 3"/>
          <p:cNvSpPr>
            <a:spLocks noGrp="1"/>
          </p:cNvSpPr>
          <p:nvPr>
            <p:ph type="sldNum" sz="quarter" idx="5"/>
          </p:nvPr>
        </p:nvSpPr>
        <p:spPr/>
        <p:txBody>
          <a:bodyPr/>
          <a:lstStyle/>
          <a:p>
            <a:fld id="{67156007-3673-41A2-936C-A383C46D5CEF}" type="slidenum">
              <a:rPr lang="en-US" smtClean="0"/>
              <a:t>1</a:t>
            </a:fld>
            <a:endParaRPr lang="en-US"/>
          </a:p>
        </p:txBody>
      </p:sp>
    </p:spTree>
    <p:extLst>
      <p:ext uri="{BB962C8B-B14F-4D97-AF65-F5344CB8AC3E}">
        <p14:creationId xmlns:p14="http://schemas.microsoft.com/office/powerpoint/2010/main" val="774301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40000"/>
              </a:lnSpc>
              <a:buNone/>
            </a:pPr>
            <a:r>
              <a:rPr lang="en-US" sz="800" kern="1200" dirty="0">
                <a:solidFill>
                  <a:schemeClr val="tx1"/>
                </a:solidFill>
                <a:latin typeface="+mn-lt"/>
                <a:ea typeface="+mn-ea"/>
                <a:cs typeface="+mn-cs"/>
              </a:rPr>
              <a:t>What is power?</a:t>
            </a:r>
          </a:p>
          <a:p>
            <a:pPr marL="0" indent="0">
              <a:lnSpc>
                <a:spcPct val="140000"/>
              </a:lnSpc>
              <a:buNone/>
            </a:pPr>
            <a:endParaRPr lang="en-US" sz="800" kern="1200" dirty="0">
              <a:solidFill>
                <a:schemeClr val="tx1"/>
              </a:solidFill>
              <a:latin typeface="+mn-lt"/>
              <a:ea typeface="+mn-ea"/>
              <a:cs typeface="+mn-cs"/>
            </a:endParaRPr>
          </a:p>
          <a:p>
            <a:pPr marL="0" indent="0">
              <a:lnSpc>
                <a:spcPct val="140000"/>
              </a:lnSpc>
              <a:buNone/>
            </a:pPr>
            <a:r>
              <a:rPr lang="en-US" sz="800" kern="1200" dirty="0">
                <a:solidFill>
                  <a:schemeClr val="tx1"/>
                </a:solidFill>
                <a:latin typeface="+mn-lt"/>
                <a:ea typeface="+mn-ea"/>
                <a:cs typeface="+mn-cs"/>
              </a:rPr>
              <a:t>There are many definitions out there, but this one puts it very succinctly:</a:t>
            </a:r>
          </a:p>
          <a:p>
            <a:pPr marL="0" indent="0">
              <a:lnSpc>
                <a:spcPct val="140000"/>
              </a:lnSpc>
              <a:buNone/>
            </a:pPr>
            <a:endParaRPr lang="en-US" sz="800" kern="1200" dirty="0">
              <a:solidFill>
                <a:schemeClr val="tx1"/>
              </a:solidFill>
              <a:latin typeface="+mn-lt"/>
              <a:ea typeface="+mn-ea"/>
              <a:cs typeface="+mn-cs"/>
            </a:endParaRPr>
          </a:p>
          <a:p>
            <a:pPr marL="0" indent="0">
              <a:lnSpc>
                <a:spcPct val="140000"/>
              </a:lnSpc>
              <a:buNone/>
            </a:pPr>
            <a:r>
              <a:rPr lang="en-US" sz="800" kern="1200" dirty="0">
                <a:solidFill>
                  <a:schemeClr val="tx1"/>
                </a:solidFill>
                <a:latin typeface="+mn-lt"/>
                <a:ea typeface="+mn-ea"/>
                <a:cs typeface="+mn-cs"/>
              </a:rPr>
              <a:t>“Power, properly understood, is the ability to achieve purpose. It is the strength required to bring about social, political or economic changes. In this sense power is not only desirable but necessary in order to implement the demands of love and justice. One of the greatest problems of history is that the concept of love and power are usually contrasted as polar opposites.”   M</a:t>
            </a:r>
            <a:r>
              <a:rPr lang="en-US" sz="1050" dirty="0"/>
              <a:t>ARTIN LUTHER KING JR.</a:t>
            </a:r>
          </a:p>
          <a:p>
            <a:pPr marL="0" indent="0">
              <a:lnSpc>
                <a:spcPct val="140000"/>
              </a:lnSpc>
              <a:buNone/>
            </a:pPr>
            <a:endParaRPr lang="en-US" sz="1050" dirty="0"/>
          </a:p>
          <a:p>
            <a:pPr marL="0" indent="0">
              <a:lnSpc>
                <a:spcPct val="140000"/>
              </a:lnSpc>
              <a:buNone/>
            </a:pPr>
            <a:endParaRPr lang="en-US" sz="1050" dirty="0"/>
          </a:p>
          <a:p>
            <a:endParaRPr lang="en-US" dirty="0"/>
          </a:p>
        </p:txBody>
      </p:sp>
      <p:sp>
        <p:nvSpPr>
          <p:cNvPr id="4" name="Slide Number Placeholder 3"/>
          <p:cNvSpPr>
            <a:spLocks noGrp="1"/>
          </p:cNvSpPr>
          <p:nvPr>
            <p:ph type="sldNum" sz="quarter" idx="5"/>
          </p:nvPr>
        </p:nvSpPr>
        <p:spPr/>
        <p:txBody>
          <a:bodyPr/>
          <a:lstStyle/>
          <a:p>
            <a:fld id="{F4587CFA-FE82-7948-AF3F-8584D2E111FD}" type="slidenum">
              <a:rPr lang="en-US" smtClean="0"/>
              <a:t>5</a:t>
            </a:fld>
            <a:endParaRPr lang="en-US"/>
          </a:p>
        </p:txBody>
      </p:sp>
    </p:spTree>
    <p:extLst>
      <p:ext uri="{BB962C8B-B14F-4D97-AF65-F5344CB8AC3E}">
        <p14:creationId xmlns:p14="http://schemas.microsoft.com/office/powerpoint/2010/main" val="517310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7156007-3673-41A2-936C-A383C46D5CEF}" type="slidenum">
              <a:rPr lang="en-US" smtClean="0"/>
              <a:t>6</a:t>
            </a:fld>
            <a:endParaRPr lang="en-US"/>
          </a:p>
        </p:txBody>
      </p:sp>
    </p:spTree>
    <p:extLst>
      <p:ext uri="{BB962C8B-B14F-4D97-AF65-F5344CB8AC3E}">
        <p14:creationId xmlns:p14="http://schemas.microsoft.com/office/powerpoint/2010/main" val="3989245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Power is the ability to achieve a purpose.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Power is not objectively good or bad, right or wrong. It is defined relative to a purpose.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F4587CFA-FE82-7948-AF3F-8584D2E111FD}" type="slidenum">
              <a:rPr lang="en-US" smtClean="0"/>
              <a:t>12</a:t>
            </a:fld>
            <a:endParaRPr lang="en-US"/>
          </a:p>
        </p:txBody>
      </p:sp>
    </p:spTree>
    <p:extLst>
      <p:ext uri="{BB962C8B-B14F-4D97-AF65-F5344CB8AC3E}">
        <p14:creationId xmlns:p14="http://schemas.microsoft.com/office/powerpoint/2010/main" val="1680653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C5795-96F3-49A3-A99C-24DEDCA7D7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2772D3-E04F-4B22-BA5C-AD63BD5DD9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30C5C52-D1A8-45ED-AD5A-2DFCC873BD56}"/>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5" name="Footer Placeholder 4">
            <a:extLst>
              <a:ext uri="{FF2B5EF4-FFF2-40B4-BE49-F238E27FC236}">
                <a16:creationId xmlns:a16="http://schemas.microsoft.com/office/drawing/2014/main" id="{B98254EE-F927-4126-B736-2CB9DFC46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BB0A03-E91F-49FE-AD40-31E2214B55FD}"/>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4213054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3E1C7-CE55-4DA7-A456-3F7C0D219E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D35FC-3F5B-49E1-8422-2CE3B5A1BD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C18A668-0FF7-44E5-ABE6-C2537138E4AA}"/>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5" name="Footer Placeholder 4">
            <a:extLst>
              <a:ext uri="{FF2B5EF4-FFF2-40B4-BE49-F238E27FC236}">
                <a16:creationId xmlns:a16="http://schemas.microsoft.com/office/drawing/2014/main" id="{59EAEC46-4E76-4F24-8E9E-E19D963162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C486AE-A07A-4519-8E33-97198571505A}"/>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1153712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3B2D7-A3CA-4CC4-8DF7-FE85731BF4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EFF1522-D4A8-4A91-9B69-050EA87D40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BF7FE9-9FBB-4BBA-AF17-61970D09C937}"/>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5" name="Footer Placeholder 4">
            <a:extLst>
              <a:ext uri="{FF2B5EF4-FFF2-40B4-BE49-F238E27FC236}">
                <a16:creationId xmlns:a16="http://schemas.microsoft.com/office/drawing/2014/main" id="{7DA6A633-7622-4E0D-BA34-5BEA0658E2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01A2D8-801A-41BE-85D7-CBCFF531B4CB}"/>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2638427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8F27D-A974-4202-8F55-5444CC8891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7D6189-7CEB-43C5-994F-79F24D57C0E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467932-A541-4067-A175-4FD1880AEC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1C28F9B-888A-4993-AF3A-34BBDD79C0A3}"/>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6" name="Footer Placeholder 5">
            <a:extLst>
              <a:ext uri="{FF2B5EF4-FFF2-40B4-BE49-F238E27FC236}">
                <a16:creationId xmlns:a16="http://schemas.microsoft.com/office/drawing/2014/main" id="{1B819D59-954A-404B-AD7F-A669C78C61F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2F75A5-B589-4B62-BF1B-239FC72C45B2}"/>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2481116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5B952-0B6B-4B98-8DC4-A9124DD8417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59BB6AE-70DB-43A4-B521-28FFDD3A55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CDCCB7-A1FD-427E-B48F-B06D805D5E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842BBE7-FECC-4E2C-AE0B-A25BBE9355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D6C65F-7A21-4229-BD59-1E9848CB44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B12039A-CA88-4E3E-914A-4831A86CDF71}"/>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8" name="Footer Placeholder 7">
            <a:extLst>
              <a:ext uri="{FF2B5EF4-FFF2-40B4-BE49-F238E27FC236}">
                <a16:creationId xmlns:a16="http://schemas.microsoft.com/office/drawing/2014/main" id="{82C11B23-895B-4F17-A9DF-DADC17FDF5C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4548723-7F74-4ADE-B40F-2E3344CF501B}"/>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2609086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FE4EF-9FE9-412D-88C2-F069A601FF9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F29E1CD-0039-472A-B92B-415DD8BD2492}"/>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4" name="Footer Placeholder 3">
            <a:extLst>
              <a:ext uri="{FF2B5EF4-FFF2-40B4-BE49-F238E27FC236}">
                <a16:creationId xmlns:a16="http://schemas.microsoft.com/office/drawing/2014/main" id="{A6E9429E-ACED-4C45-8F95-5EFA022C4E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68BBF57-99D7-4262-AD8F-EEA1EDCE772C}"/>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64062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4EBE85-8EA5-4D02-B22B-D4C449DE2404}"/>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3" name="Footer Placeholder 2">
            <a:extLst>
              <a:ext uri="{FF2B5EF4-FFF2-40B4-BE49-F238E27FC236}">
                <a16:creationId xmlns:a16="http://schemas.microsoft.com/office/drawing/2014/main" id="{7F6693D0-835F-443E-923C-ECA9457A6D7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FEFDD73-1B95-4EC9-BE6B-3F384A2406BE}"/>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2191498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671EB-D0CF-4BD1-98B9-EFCEB5C202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79B999-F3FB-485F-926F-A775F7AD03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A45661E-DA05-475D-985B-A8D3726E72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27E28B-FA0E-469C-9C6F-1EBCE8E302C5}"/>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6" name="Footer Placeholder 5">
            <a:extLst>
              <a:ext uri="{FF2B5EF4-FFF2-40B4-BE49-F238E27FC236}">
                <a16:creationId xmlns:a16="http://schemas.microsoft.com/office/drawing/2014/main" id="{3A301BDD-7B53-4836-A2C1-2162CC8260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29C143-BC43-42FB-9D33-775F746E1BB6}"/>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2804566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257C6-20FE-4BAE-9F8B-B21B18A948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53572C4-9F5A-4234-BCA7-9B9AB62282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F1C8813-10A8-4FB1-9F2A-F1514984DB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BD064E-96BE-41D2-B5C6-6A160B814B65}"/>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6" name="Footer Placeholder 5">
            <a:extLst>
              <a:ext uri="{FF2B5EF4-FFF2-40B4-BE49-F238E27FC236}">
                <a16:creationId xmlns:a16="http://schemas.microsoft.com/office/drawing/2014/main" id="{21C8E510-64E9-44FE-A4FB-42299ED697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F465BF-5A47-44D9-8E15-BA2EF92A32E4}"/>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82340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CAA0D-D1AC-4FC0-AA2D-0D61CF0B886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3908968-9E0D-4355-BF54-0885C9D7805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E2E317-C584-4F19-9781-D1A133A8FAF6}"/>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5" name="Footer Placeholder 4">
            <a:extLst>
              <a:ext uri="{FF2B5EF4-FFF2-40B4-BE49-F238E27FC236}">
                <a16:creationId xmlns:a16="http://schemas.microsoft.com/office/drawing/2014/main" id="{2CBD6400-5262-4F98-A55D-F0898710B2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5BE5C3-A394-41DE-9BD9-F04F2A959A3D}"/>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2493187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412B23-B6C0-4440-9FB5-1BBC19D7844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DF1A073-C15F-4D4D-9007-3CCCBD49689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47164B-3790-4A2D-9836-D88C3A4B8154}"/>
              </a:ext>
            </a:extLst>
          </p:cNvPr>
          <p:cNvSpPr>
            <a:spLocks noGrp="1"/>
          </p:cNvSpPr>
          <p:nvPr>
            <p:ph type="dt" sz="half" idx="10"/>
          </p:nvPr>
        </p:nvSpPr>
        <p:spPr/>
        <p:txBody>
          <a:bodyPr/>
          <a:lstStyle/>
          <a:p>
            <a:fld id="{E2404168-8A11-4494-9B5F-ABF672B7AEE9}" type="datetimeFigureOut">
              <a:rPr lang="en-US" smtClean="0"/>
              <a:t>4/16/2021</a:t>
            </a:fld>
            <a:endParaRPr lang="en-US"/>
          </a:p>
        </p:txBody>
      </p:sp>
      <p:sp>
        <p:nvSpPr>
          <p:cNvPr id="5" name="Footer Placeholder 4">
            <a:extLst>
              <a:ext uri="{FF2B5EF4-FFF2-40B4-BE49-F238E27FC236}">
                <a16:creationId xmlns:a16="http://schemas.microsoft.com/office/drawing/2014/main" id="{047DCCD4-9421-4D89-A769-9104ABB8DE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3F7DB-CED1-432D-AC33-A1D90108323F}"/>
              </a:ext>
            </a:extLst>
          </p:cNvPr>
          <p:cNvSpPr>
            <a:spLocks noGrp="1"/>
          </p:cNvSpPr>
          <p:nvPr>
            <p:ph type="sldNum" sz="quarter" idx="12"/>
          </p:nvPr>
        </p:nvSpPr>
        <p:spPr/>
        <p:txBody>
          <a:bodyPr/>
          <a:lstStyle/>
          <a:p>
            <a:fld id="{637B677B-DBE9-4296-80AB-405246AF1AD7}" type="slidenum">
              <a:rPr lang="en-US" smtClean="0"/>
              <a:t>‹#›</a:t>
            </a:fld>
            <a:endParaRPr lang="en-US"/>
          </a:p>
        </p:txBody>
      </p:sp>
    </p:spTree>
    <p:extLst>
      <p:ext uri="{BB962C8B-B14F-4D97-AF65-F5344CB8AC3E}">
        <p14:creationId xmlns:p14="http://schemas.microsoft.com/office/powerpoint/2010/main" val="3689091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B66120-C063-4412-9154-62822B9DE5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DBEF1A-05DA-4D72-ABB3-A637E014AC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6C3715-F650-4CE4-AE9B-78F33153C4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404168-8A11-4494-9B5F-ABF672B7AEE9}" type="datetimeFigureOut">
              <a:rPr lang="en-US" smtClean="0"/>
              <a:t>4/16/2021</a:t>
            </a:fld>
            <a:endParaRPr lang="en-US"/>
          </a:p>
        </p:txBody>
      </p:sp>
      <p:sp>
        <p:nvSpPr>
          <p:cNvPr id="5" name="Footer Placeholder 4">
            <a:extLst>
              <a:ext uri="{FF2B5EF4-FFF2-40B4-BE49-F238E27FC236}">
                <a16:creationId xmlns:a16="http://schemas.microsoft.com/office/drawing/2014/main" id="{9497CBFF-9679-4995-B077-C0B8694ECF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F8E43B-7F5B-40AE-901E-FE482C51D7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7B677B-DBE9-4296-80AB-405246AF1AD7}" type="slidenum">
              <a:rPr lang="en-US" smtClean="0"/>
              <a:t>‹#›</a:t>
            </a:fld>
            <a:endParaRPr lang="en-US"/>
          </a:p>
        </p:txBody>
      </p:sp>
    </p:spTree>
    <p:extLst>
      <p:ext uri="{BB962C8B-B14F-4D97-AF65-F5344CB8AC3E}">
        <p14:creationId xmlns:p14="http://schemas.microsoft.com/office/powerpoint/2010/main" val="3820315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1E5804-6BC3-4F05-928F-23CE6627F19D}"/>
              </a:ext>
            </a:extLst>
          </p:cNvPr>
          <p:cNvSpPr/>
          <p:nvPr/>
        </p:nvSpPr>
        <p:spPr>
          <a:xfrm>
            <a:off x="0" y="5707993"/>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3CEB56-545D-49C4-843C-7F42B85CDD61}"/>
              </a:ext>
            </a:extLst>
          </p:cNvPr>
          <p:cNvSpPr/>
          <p:nvPr/>
        </p:nvSpPr>
        <p:spPr>
          <a:xfrm>
            <a:off x="0" y="1049226"/>
            <a:ext cx="12192000" cy="96090"/>
          </a:xfrm>
          <a:prstGeom prst="rect">
            <a:avLst/>
          </a:prstGeom>
          <a:gradFill>
            <a:gsLst>
              <a:gs pos="100000">
                <a:srgbClr val="D31145"/>
              </a:gs>
              <a:gs pos="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E3F660F2-82F0-4762-A85F-8FDD0A3CA2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7438" y="1760341"/>
            <a:ext cx="3103022" cy="2999450"/>
          </a:xfrm>
          <a:prstGeom prst="rect">
            <a:avLst/>
          </a:prstGeom>
        </p:spPr>
      </p:pic>
      <p:pic>
        <p:nvPicPr>
          <p:cNvPr id="9" name="Picture 8" descr="Logo&#10;&#10;Description automatically generated">
            <a:extLst>
              <a:ext uri="{FF2B5EF4-FFF2-40B4-BE49-F238E27FC236}">
                <a16:creationId xmlns:a16="http://schemas.microsoft.com/office/drawing/2014/main" id="{7BA813AF-ABAE-45BD-838B-A623DA01CE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2877" y="6011207"/>
            <a:ext cx="1325137" cy="533953"/>
          </a:xfrm>
          <a:prstGeom prst="rect">
            <a:avLst/>
          </a:prstGeom>
        </p:spPr>
      </p:pic>
      <p:sp>
        <p:nvSpPr>
          <p:cNvPr id="11" name="Title 1">
            <a:extLst>
              <a:ext uri="{FF2B5EF4-FFF2-40B4-BE49-F238E27FC236}">
                <a16:creationId xmlns:a16="http://schemas.microsoft.com/office/drawing/2014/main" id="{333951F7-FF02-4CD5-AB85-D63DE7C7F85C}"/>
              </a:ext>
            </a:extLst>
          </p:cNvPr>
          <p:cNvSpPr txBox="1">
            <a:spLocks/>
          </p:cNvSpPr>
          <p:nvPr/>
        </p:nvSpPr>
        <p:spPr>
          <a:xfrm>
            <a:off x="1" y="4480593"/>
            <a:ext cx="12192000" cy="81616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US" sz="4400">
              <a:latin typeface="Abadi" panose="020B0604020104020204" pitchFamily="34" charset="0"/>
            </a:endParaRPr>
          </a:p>
        </p:txBody>
      </p:sp>
      <p:sp>
        <p:nvSpPr>
          <p:cNvPr id="7" name="Rectangle 6">
            <a:extLst>
              <a:ext uri="{FF2B5EF4-FFF2-40B4-BE49-F238E27FC236}">
                <a16:creationId xmlns:a16="http://schemas.microsoft.com/office/drawing/2014/main" id="{C027BC29-0F0C-4E2F-9CBA-8FA27E401680}"/>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4CE8F86-B148-4D69-A126-25D2B488BA16}"/>
              </a:ext>
            </a:extLst>
          </p:cNvPr>
          <p:cNvSpPr txBox="1"/>
          <p:nvPr/>
        </p:nvSpPr>
        <p:spPr>
          <a:xfrm>
            <a:off x="5219699" y="1492360"/>
            <a:ext cx="5744863" cy="523220"/>
          </a:xfrm>
          <a:prstGeom prst="rect">
            <a:avLst/>
          </a:prstGeom>
          <a:noFill/>
        </p:spPr>
        <p:txBody>
          <a:bodyPr wrap="square" rtlCol="0">
            <a:spAutoFit/>
          </a:bodyPr>
          <a:lstStyle/>
          <a:p>
            <a:pPr algn="ctr"/>
            <a:r>
              <a:rPr lang="en-US" sz="2800" dirty="0">
                <a:latin typeface="Abadi" panose="020B0604020104020204" pitchFamily="34" charset="0"/>
              </a:rPr>
              <a:t>Welcome </a:t>
            </a:r>
            <a:endParaRPr lang="en-US" sz="2800" b="1" dirty="0">
              <a:latin typeface="Abadi" panose="020B0604020104020204" pitchFamily="34" charset="0"/>
            </a:endParaRPr>
          </a:p>
        </p:txBody>
      </p:sp>
      <p:sp>
        <p:nvSpPr>
          <p:cNvPr id="12" name="TextBox 11">
            <a:extLst>
              <a:ext uri="{FF2B5EF4-FFF2-40B4-BE49-F238E27FC236}">
                <a16:creationId xmlns:a16="http://schemas.microsoft.com/office/drawing/2014/main" id="{CC3FCC2E-561A-40C1-BC08-B3E774911F8B}"/>
              </a:ext>
            </a:extLst>
          </p:cNvPr>
          <p:cNvSpPr txBox="1"/>
          <p:nvPr/>
        </p:nvSpPr>
        <p:spPr>
          <a:xfrm>
            <a:off x="4907435" y="2222704"/>
            <a:ext cx="6707590" cy="523220"/>
          </a:xfrm>
          <a:prstGeom prst="rect">
            <a:avLst/>
          </a:prstGeom>
          <a:noFill/>
        </p:spPr>
        <p:txBody>
          <a:bodyPr wrap="square" rtlCol="0">
            <a:spAutoFit/>
          </a:bodyPr>
          <a:lstStyle/>
          <a:p>
            <a:pPr algn="ctr"/>
            <a:r>
              <a:rPr lang="en-US" sz="2800" dirty="0">
                <a:latin typeface="Abadi" panose="020B0604020104020204" pitchFamily="34" charset="0"/>
              </a:rPr>
              <a:t>Introductions </a:t>
            </a:r>
          </a:p>
        </p:txBody>
      </p:sp>
    </p:spTree>
    <p:extLst>
      <p:ext uri="{BB962C8B-B14F-4D97-AF65-F5344CB8AC3E}">
        <p14:creationId xmlns:p14="http://schemas.microsoft.com/office/powerpoint/2010/main" val="2426729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52127" y="6387967"/>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1576127" y="657016"/>
            <a:ext cx="9144000" cy="943184"/>
          </a:xfrm>
        </p:spPr>
        <p:txBody>
          <a:bodyPr>
            <a:normAutofit/>
          </a:bodyPr>
          <a:lstStyle/>
          <a:p>
            <a:r>
              <a:rPr lang="en-US" dirty="0">
                <a:latin typeface="Abadi" panose="020B0604020104020204" pitchFamily="34" charset="0"/>
              </a:rPr>
              <a:t>Repeal of the Ban!</a:t>
            </a:r>
          </a:p>
        </p:txBody>
      </p:sp>
      <p:sp>
        <p:nvSpPr>
          <p:cNvPr id="6" name="Subtitle 5">
            <a:extLst>
              <a:ext uri="{FF2B5EF4-FFF2-40B4-BE49-F238E27FC236}">
                <a16:creationId xmlns:a16="http://schemas.microsoft.com/office/drawing/2014/main" id="{F717CCB6-5C40-415F-BC93-6822C01BC368}"/>
              </a:ext>
            </a:extLst>
          </p:cNvPr>
          <p:cNvSpPr>
            <a:spLocks noGrp="1"/>
          </p:cNvSpPr>
          <p:nvPr>
            <p:ph type="subTitle" idx="1"/>
          </p:nvPr>
        </p:nvSpPr>
        <p:spPr>
          <a:xfrm>
            <a:off x="1524000" y="1772367"/>
            <a:ext cx="9867900" cy="3963752"/>
          </a:xfrm>
        </p:spPr>
        <p:txBody>
          <a:bodyPr>
            <a:normAutofit fontScale="47500" lnSpcReduction="20000"/>
          </a:bodyPr>
          <a:lstStyle/>
          <a:p>
            <a:endParaRPr lang="en-US" sz="4400" b="1" dirty="0"/>
          </a:p>
          <a:p>
            <a:pPr algn="l"/>
            <a:r>
              <a:rPr lang="en-US" sz="4400" b="1" dirty="0"/>
              <a:t>Law is still permissive. It is like Arizona, Colorado, and Missouri. </a:t>
            </a:r>
          </a:p>
          <a:p>
            <a:pPr algn="l"/>
            <a:endParaRPr lang="en-US" sz="4400" b="1" dirty="0"/>
          </a:p>
          <a:p>
            <a:pPr algn="l"/>
            <a:r>
              <a:rPr lang="en-US" sz="4400" b="1" dirty="0"/>
              <a:t>School board must pass a resolution </a:t>
            </a:r>
          </a:p>
          <a:p>
            <a:pPr algn="l"/>
            <a:r>
              <a:rPr lang="en-US" sz="4400" b="1" dirty="0"/>
              <a:t>	</a:t>
            </a:r>
            <a:r>
              <a:rPr lang="en-US" sz="4400" dirty="0"/>
              <a:t>(either on their own or can be forced to consider it when 50% of  a 	group of 	similar employees petition the school board).  </a:t>
            </a:r>
          </a:p>
          <a:p>
            <a:pPr algn="l"/>
            <a:endParaRPr lang="en-US" sz="4400" b="1" dirty="0"/>
          </a:p>
          <a:p>
            <a:pPr algn="l"/>
            <a:r>
              <a:rPr lang="en-US" sz="4400" b="1" dirty="0"/>
              <a:t>If your local does not have 50% membership of a similar group of employees, then the authorization card is a tool for you to use to show interest without membership. </a:t>
            </a:r>
          </a:p>
          <a:p>
            <a:pPr algn="l"/>
            <a:endParaRPr lang="en-US" sz="4400" b="1" dirty="0"/>
          </a:p>
          <a:p>
            <a:pPr algn="l"/>
            <a:r>
              <a:rPr lang="en-US" sz="4400" b="1" dirty="0"/>
              <a:t>If and when they school board passes a resolution, then you must have a secret ballot election to gain recognition. If you win that- then you can get to the negotiation table.  </a:t>
            </a:r>
            <a:endParaRPr lang="en-US" dirty="0"/>
          </a:p>
        </p:txBody>
      </p:sp>
    </p:spTree>
    <p:extLst>
      <p:ext uri="{BB962C8B-B14F-4D97-AF65-F5344CB8AC3E}">
        <p14:creationId xmlns:p14="http://schemas.microsoft.com/office/powerpoint/2010/main" val="10269048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1576127" y="657016"/>
            <a:ext cx="9144000" cy="2024884"/>
          </a:xfrm>
        </p:spPr>
        <p:txBody>
          <a:bodyPr>
            <a:normAutofit fontScale="90000"/>
          </a:bodyPr>
          <a:lstStyle/>
          <a:p>
            <a:r>
              <a:rPr lang="en-US" dirty="0">
                <a:latin typeface="Abadi" panose="020B0604020104020204" pitchFamily="34" charset="0"/>
              </a:rPr>
              <a:t>What will it take to get your school board to pass a resolution?</a:t>
            </a:r>
          </a:p>
        </p:txBody>
      </p:sp>
      <p:sp>
        <p:nvSpPr>
          <p:cNvPr id="6" name="Subtitle 5">
            <a:extLst>
              <a:ext uri="{FF2B5EF4-FFF2-40B4-BE49-F238E27FC236}">
                <a16:creationId xmlns:a16="http://schemas.microsoft.com/office/drawing/2014/main" id="{F717CCB6-5C40-415F-BC93-6822C01BC368}"/>
              </a:ext>
            </a:extLst>
          </p:cNvPr>
          <p:cNvSpPr>
            <a:spLocks noGrp="1"/>
          </p:cNvSpPr>
          <p:nvPr>
            <p:ph type="subTitle" idx="1"/>
          </p:nvPr>
        </p:nvSpPr>
        <p:spPr>
          <a:xfrm>
            <a:off x="4825951" y="2726789"/>
            <a:ext cx="2540098" cy="1309187"/>
          </a:xfrm>
        </p:spPr>
        <p:txBody>
          <a:bodyPr>
            <a:normAutofit/>
          </a:bodyPr>
          <a:lstStyle/>
          <a:p>
            <a:r>
              <a:rPr lang="en-US" sz="3200" b="1" dirty="0"/>
              <a:t>Power with each other</a:t>
            </a:r>
          </a:p>
        </p:txBody>
      </p:sp>
      <p:pic>
        <p:nvPicPr>
          <p:cNvPr id="9" name="Picture 8">
            <a:extLst>
              <a:ext uri="{FF2B5EF4-FFF2-40B4-BE49-F238E27FC236}">
                <a16:creationId xmlns:a16="http://schemas.microsoft.com/office/drawing/2014/main" id="{DF709393-6193-4DD9-A409-CBB332A9933C}"/>
              </a:ext>
            </a:extLst>
          </p:cNvPr>
          <p:cNvPicPr>
            <a:picLocks noChangeAspect="1"/>
          </p:cNvPicPr>
          <p:nvPr/>
        </p:nvPicPr>
        <p:blipFill>
          <a:blip r:embed="rId4"/>
          <a:stretch>
            <a:fillRect/>
          </a:stretch>
        </p:blipFill>
        <p:spPr>
          <a:xfrm>
            <a:off x="4825951" y="4035976"/>
            <a:ext cx="2540098" cy="2601158"/>
          </a:xfrm>
          <a:prstGeom prst="rect">
            <a:avLst/>
          </a:prstGeom>
        </p:spPr>
      </p:pic>
    </p:spTree>
    <p:extLst>
      <p:ext uri="{BB962C8B-B14F-4D97-AF65-F5344CB8AC3E}">
        <p14:creationId xmlns:p14="http://schemas.microsoft.com/office/powerpoint/2010/main" val="3803008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1576127" y="657016"/>
            <a:ext cx="9144000" cy="943184"/>
          </a:xfrm>
        </p:spPr>
        <p:txBody>
          <a:bodyPr>
            <a:normAutofit/>
          </a:bodyPr>
          <a:lstStyle/>
          <a:p>
            <a:r>
              <a:rPr lang="en-US" dirty="0">
                <a:latin typeface="Abadi" panose="020B0604020104020204" pitchFamily="34" charset="0"/>
              </a:rPr>
              <a:t>How do we build power? </a:t>
            </a:r>
          </a:p>
        </p:txBody>
      </p:sp>
      <p:sp>
        <p:nvSpPr>
          <p:cNvPr id="6" name="Subtitle 5">
            <a:extLst>
              <a:ext uri="{FF2B5EF4-FFF2-40B4-BE49-F238E27FC236}">
                <a16:creationId xmlns:a16="http://schemas.microsoft.com/office/drawing/2014/main" id="{F717CCB6-5C40-415F-BC93-6822C01BC368}"/>
              </a:ext>
            </a:extLst>
          </p:cNvPr>
          <p:cNvSpPr>
            <a:spLocks noGrp="1"/>
          </p:cNvSpPr>
          <p:nvPr>
            <p:ph type="subTitle" idx="1"/>
          </p:nvPr>
        </p:nvSpPr>
        <p:spPr>
          <a:xfrm>
            <a:off x="1524000" y="2116476"/>
            <a:ext cx="7175500" cy="3141324"/>
          </a:xfrm>
        </p:spPr>
        <p:txBody>
          <a:bodyPr>
            <a:normAutofit/>
          </a:bodyPr>
          <a:lstStyle/>
          <a:p>
            <a:pPr algn="l"/>
            <a:r>
              <a:rPr lang="en-US" dirty="0"/>
              <a:t>Person to Person, Member to member, school by school. </a:t>
            </a:r>
          </a:p>
          <a:p>
            <a:pPr algn="l"/>
            <a:endParaRPr lang="en-US" dirty="0"/>
          </a:p>
          <a:p>
            <a:pPr algn="l"/>
            <a:r>
              <a:rPr lang="en-US" dirty="0"/>
              <a:t>Our most important asset is our relationship is with each other. </a:t>
            </a:r>
          </a:p>
          <a:p>
            <a:pPr algn="l"/>
            <a:endParaRPr lang="en-US" dirty="0"/>
          </a:p>
          <a:p>
            <a:pPr algn="l"/>
            <a:r>
              <a:rPr lang="en-US" dirty="0"/>
              <a:t>Acting together, strategically and purposefully.    </a:t>
            </a:r>
          </a:p>
          <a:p>
            <a:pPr algn="l"/>
            <a:endParaRPr lang="en-US" dirty="0"/>
          </a:p>
          <a:p>
            <a:pPr algn="l"/>
            <a:endParaRPr lang="en-US" dirty="0"/>
          </a:p>
        </p:txBody>
      </p:sp>
      <p:pic>
        <p:nvPicPr>
          <p:cNvPr id="2" name="Picture 1">
            <a:extLst>
              <a:ext uri="{FF2B5EF4-FFF2-40B4-BE49-F238E27FC236}">
                <a16:creationId xmlns:a16="http://schemas.microsoft.com/office/drawing/2014/main" id="{89CD55F3-5EDC-43F1-93FB-4BB2D65C4F1D}"/>
              </a:ext>
            </a:extLst>
          </p:cNvPr>
          <p:cNvPicPr>
            <a:picLocks noChangeAspect="1"/>
          </p:cNvPicPr>
          <p:nvPr/>
        </p:nvPicPr>
        <p:blipFill>
          <a:blip r:embed="rId4"/>
          <a:stretch>
            <a:fillRect/>
          </a:stretch>
        </p:blipFill>
        <p:spPr>
          <a:xfrm>
            <a:off x="8893499" y="2072229"/>
            <a:ext cx="2416513" cy="2899816"/>
          </a:xfrm>
          <a:prstGeom prst="rect">
            <a:avLst/>
          </a:prstGeom>
        </p:spPr>
      </p:pic>
    </p:spTree>
    <p:extLst>
      <p:ext uri="{BB962C8B-B14F-4D97-AF65-F5344CB8AC3E}">
        <p14:creationId xmlns:p14="http://schemas.microsoft.com/office/powerpoint/2010/main" val="3144021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661461-4D0C-2941-9DE2-35C04F212042}"/>
              </a:ext>
            </a:extLst>
          </p:cNvPr>
          <p:cNvSpPr>
            <a:spLocks noGrp="1"/>
          </p:cNvSpPr>
          <p:nvPr>
            <p:ph idx="1"/>
          </p:nvPr>
        </p:nvSpPr>
        <p:spPr>
          <a:xfrm>
            <a:off x="4860746" y="378372"/>
            <a:ext cx="6493053" cy="5798591"/>
          </a:xfrm>
        </p:spPr>
        <p:txBody>
          <a:bodyPr>
            <a:normAutofit lnSpcReduction="10000"/>
          </a:bodyPr>
          <a:lstStyle/>
          <a:p>
            <a:pPr marL="0" indent="0">
              <a:lnSpc>
                <a:spcPct val="140000"/>
              </a:lnSpc>
              <a:buNone/>
            </a:pPr>
            <a:r>
              <a:rPr lang="en-US" dirty="0">
                <a:latin typeface="+mj-lt"/>
              </a:rPr>
              <a:t>“</a:t>
            </a:r>
            <a:r>
              <a:rPr lang="en-US" b="1" dirty="0">
                <a:latin typeface="+mj-lt"/>
              </a:rPr>
              <a:t>Power, properly understood, is the ability to achieve purpose</a:t>
            </a:r>
            <a:r>
              <a:rPr lang="en-US" dirty="0">
                <a:latin typeface="+mj-lt"/>
              </a:rPr>
              <a:t>. It is the strength required to bring about social, political or economic changes. In this sense power is not only desirable but necessary in order to implement the demands of love and justice. One of the greatest problems of history is that the concept of love and power are usually contrasted as polar opposites.”   </a:t>
            </a:r>
          </a:p>
          <a:p>
            <a:pPr marL="0" indent="0">
              <a:lnSpc>
                <a:spcPct val="140000"/>
              </a:lnSpc>
              <a:buNone/>
            </a:pPr>
            <a:r>
              <a:rPr lang="en-US" sz="1900" dirty="0"/>
              <a:t>MARTIN LUTHER KING JR.</a:t>
            </a:r>
          </a:p>
        </p:txBody>
      </p:sp>
      <p:pic>
        <p:nvPicPr>
          <p:cNvPr id="4" name="Picture 3">
            <a:extLst>
              <a:ext uri="{FF2B5EF4-FFF2-40B4-BE49-F238E27FC236}">
                <a16:creationId xmlns:a16="http://schemas.microsoft.com/office/drawing/2014/main" id="{A8F8B7A3-272D-2F41-9F3E-371E5F78195C}"/>
              </a:ext>
            </a:extLst>
          </p:cNvPr>
          <p:cNvPicPr>
            <a:picLocks noChangeAspect="1"/>
          </p:cNvPicPr>
          <p:nvPr/>
        </p:nvPicPr>
        <p:blipFill>
          <a:blip r:embed="rId3"/>
          <a:stretch>
            <a:fillRect/>
          </a:stretch>
        </p:blipFill>
        <p:spPr>
          <a:xfrm>
            <a:off x="131092" y="7883"/>
            <a:ext cx="4729655" cy="6858000"/>
          </a:xfrm>
          <a:prstGeom prst="rect">
            <a:avLst/>
          </a:prstGeom>
        </p:spPr>
      </p:pic>
    </p:spTree>
    <p:extLst>
      <p:ext uri="{BB962C8B-B14F-4D97-AF65-F5344CB8AC3E}">
        <p14:creationId xmlns:p14="http://schemas.microsoft.com/office/powerpoint/2010/main" val="4650054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1524000" y="508878"/>
            <a:ext cx="9144000" cy="1556669"/>
          </a:xfrm>
        </p:spPr>
        <p:txBody>
          <a:bodyPr>
            <a:normAutofit fontScale="90000"/>
          </a:bodyPr>
          <a:lstStyle/>
          <a:p>
            <a:r>
              <a:rPr lang="en-US" dirty="0">
                <a:latin typeface="Abadi" panose="020B0604020104020204" pitchFamily="34" charset="0"/>
              </a:rPr>
              <a:t>Looking inside to win the right to negotiate. </a:t>
            </a:r>
          </a:p>
        </p:txBody>
      </p:sp>
      <p:sp>
        <p:nvSpPr>
          <p:cNvPr id="6" name="Subtitle 5">
            <a:extLst>
              <a:ext uri="{FF2B5EF4-FFF2-40B4-BE49-F238E27FC236}">
                <a16:creationId xmlns:a16="http://schemas.microsoft.com/office/drawing/2014/main" id="{F717CCB6-5C40-415F-BC93-6822C01BC368}"/>
              </a:ext>
            </a:extLst>
          </p:cNvPr>
          <p:cNvSpPr>
            <a:spLocks noGrp="1"/>
          </p:cNvSpPr>
          <p:nvPr>
            <p:ph type="subTitle" idx="1"/>
          </p:nvPr>
        </p:nvSpPr>
        <p:spPr>
          <a:xfrm>
            <a:off x="1524000" y="2180698"/>
            <a:ext cx="10248900" cy="3799222"/>
          </a:xfrm>
        </p:spPr>
        <p:txBody>
          <a:bodyPr>
            <a:normAutofit fontScale="92500" lnSpcReduction="10000"/>
          </a:bodyPr>
          <a:lstStyle/>
          <a:p>
            <a:pPr algn="l"/>
            <a:r>
              <a:rPr lang="en-US" sz="3600" dirty="0"/>
              <a:t>Step 1: Get your initial organizing committee together. </a:t>
            </a:r>
          </a:p>
          <a:p>
            <a:pPr algn="l"/>
            <a:r>
              <a:rPr lang="en-US" sz="3600" dirty="0"/>
              <a:t>Step 2: Map your worksites. </a:t>
            </a:r>
          </a:p>
          <a:p>
            <a:pPr algn="l"/>
            <a:r>
              <a:rPr lang="en-US" sz="3600" dirty="0"/>
              <a:t>Step 3: Build your team at each site and 1 lead to 10-20 members &amp; non-members at a site </a:t>
            </a:r>
          </a:p>
          <a:p>
            <a:pPr algn="l"/>
            <a:r>
              <a:rPr lang="en-US" sz="3600" dirty="0"/>
              <a:t>Step 4: Test your internal capacity </a:t>
            </a:r>
          </a:p>
          <a:p>
            <a:pPr algn="l"/>
            <a:r>
              <a:rPr lang="en-US" sz="3600" dirty="0"/>
              <a:t>Step 5: Run Cards </a:t>
            </a:r>
          </a:p>
          <a:p>
            <a:pPr algn="l"/>
            <a:r>
              <a:rPr lang="en-US" sz="3600" dirty="0"/>
              <a:t>Step 6: Go to your school board.  </a:t>
            </a:r>
          </a:p>
        </p:txBody>
      </p:sp>
    </p:spTree>
    <p:extLst>
      <p:ext uri="{BB962C8B-B14F-4D97-AF65-F5344CB8AC3E}">
        <p14:creationId xmlns:p14="http://schemas.microsoft.com/office/powerpoint/2010/main" val="2442131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1524000" y="930958"/>
            <a:ext cx="9144000" cy="3925165"/>
          </a:xfrm>
        </p:spPr>
        <p:txBody>
          <a:bodyPr>
            <a:noAutofit/>
          </a:bodyPr>
          <a:lstStyle/>
          <a:p>
            <a:r>
              <a:rPr lang="en-US" sz="4400" dirty="0">
                <a:latin typeface="Abadi" panose="020B0604020104020204" pitchFamily="34" charset="0"/>
              </a:rPr>
              <a:t>Once your team is organized and you have tested if the teams can move people to act in unity, </a:t>
            </a:r>
            <a:br>
              <a:rPr lang="en-US" sz="4400" dirty="0">
                <a:latin typeface="Abadi" panose="020B0604020104020204" pitchFamily="34" charset="0"/>
              </a:rPr>
            </a:br>
            <a:r>
              <a:rPr lang="en-US" sz="4400" b="1" i="1" dirty="0">
                <a:latin typeface="Abadi" panose="020B0604020104020204" pitchFamily="34" charset="0"/>
              </a:rPr>
              <a:t>then</a:t>
            </a:r>
            <a:r>
              <a:rPr lang="en-US" sz="4400" dirty="0">
                <a:latin typeface="Abadi" panose="020B0604020104020204" pitchFamily="34" charset="0"/>
              </a:rPr>
              <a:t> </a:t>
            </a:r>
            <a:br>
              <a:rPr lang="en-US" sz="4400" dirty="0">
                <a:latin typeface="Abadi" panose="020B0604020104020204" pitchFamily="34" charset="0"/>
              </a:rPr>
            </a:br>
            <a:r>
              <a:rPr lang="en-US" sz="4400" dirty="0">
                <a:latin typeface="Abadi" panose="020B0604020104020204" pitchFamily="34" charset="0"/>
              </a:rPr>
              <a:t>your organizing committee should consider running authorization cards. </a:t>
            </a:r>
          </a:p>
        </p:txBody>
      </p:sp>
    </p:spTree>
    <p:extLst>
      <p:ext uri="{BB962C8B-B14F-4D97-AF65-F5344CB8AC3E}">
        <p14:creationId xmlns:p14="http://schemas.microsoft.com/office/powerpoint/2010/main" val="1678664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1371600" y="960793"/>
            <a:ext cx="9144000" cy="841677"/>
          </a:xfrm>
        </p:spPr>
        <p:txBody>
          <a:bodyPr>
            <a:normAutofit fontScale="90000"/>
          </a:bodyPr>
          <a:lstStyle/>
          <a:p>
            <a:r>
              <a:rPr lang="en-US" dirty="0">
                <a:latin typeface="Abadi" panose="020B0604020104020204" pitchFamily="34" charset="0"/>
              </a:rPr>
              <a:t>Why authorization cards? </a:t>
            </a:r>
          </a:p>
        </p:txBody>
      </p:sp>
      <p:sp>
        <p:nvSpPr>
          <p:cNvPr id="2" name="TextBox 1">
            <a:extLst>
              <a:ext uri="{FF2B5EF4-FFF2-40B4-BE49-F238E27FC236}">
                <a16:creationId xmlns:a16="http://schemas.microsoft.com/office/drawing/2014/main" id="{05160A01-C9AD-4A43-A712-B25863963522}"/>
              </a:ext>
            </a:extLst>
          </p:cNvPr>
          <p:cNvSpPr txBox="1"/>
          <p:nvPr/>
        </p:nvSpPr>
        <p:spPr>
          <a:xfrm>
            <a:off x="2019300" y="1860046"/>
            <a:ext cx="8496300" cy="3447098"/>
          </a:xfrm>
          <a:prstGeom prst="rect">
            <a:avLst/>
          </a:prstGeom>
          <a:noFill/>
        </p:spPr>
        <p:txBody>
          <a:bodyPr wrap="square" rtlCol="0">
            <a:spAutoFit/>
          </a:bodyPr>
          <a:lstStyle/>
          <a:p>
            <a:endParaRPr lang="en-US" dirty="0"/>
          </a:p>
          <a:p>
            <a:r>
              <a:rPr lang="en-US" sz="4000" dirty="0"/>
              <a:t>We can turn in membership forms to demonstrate interest from a group of employees, but the card is a way for non-members to endorse your local as the representative they want. </a:t>
            </a:r>
          </a:p>
        </p:txBody>
      </p:sp>
    </p:spTree>
    <p:extLst>
      <p:ext uri="{BB962C8B-B14F-4D97-AF65-F5344CB8AC3E}">
        <p14:creationId xmlns:p14="http://schemas.microsoft.com/office/powerpoint/2010/main" val="1677777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2143826" y="370001"/>
            <a:ext cx="8371774" cy="2974479"/>
          </a:xfrm>
        </p:spPr>
        <p:txBody>
          <a:bodyPr>
            <a:normAutofit fontScale="90000"/>
          </a:bodyPr>
          <a:lstStyle/>
          <a:p>
            <a:r>
              <a:rPr lang="en-US" dirty="0">
                <a:latin typeface="Abadi" panose="020B0604020104020204" pitchFamily="34" charset="0"/>
              </a:rPr>
              <a:t>How many cards should we have in hand before we go to the school board? </a:t>
            </a:r>
          </a:p>
        </p:txBody>
      </p:sp>
      <p:sp>
        <p:nvSpPr>
          <p:cNvPr id="2" name="TextBox 1">
            <a:extLst>
              <a:ext uri="{FF2B5EF4-FFF2-40B4-BE49-F238E27FC236}">
                <a16:creationId xmlns:a16="http://schemas.microsoft.com/office/drawing/2014/main" id="{05160A01-C9AD-4A43-A712-B25863963522}"/>
              </a:ext>
            </a:extLst>
          </p:cNvPr>
          <p:cNvSpPr txBox="1"/>
          <p:nvPr/>
        </p:nvSpPr>
        <p:spPr>
          <a:xfrm>
            <a:off x="4076700" y="2984360"/>
            <a:ext cx="4283776" cy="2031325"/>
          </a:xfrm>
          <a:prstGeom prst="rect">
            <a:avLst/>
          </a:prstGeom>
          <a:noFill/>
        </p:spPr>
        <p:txBody>
          <a:bodyPr wrap="square" rtlCol="0">
            <a:spAutoFit/>
          </a:bodyPr>
          <a:lstStyle/>
          <a:p>
            <a:endParaRPr lang="en-US" dirty="0"/>
          </a:p>
          <a:p>
            <a:pPr algn="ctr"/>
            <a:r>
              <a:rPr lang="en-US" sz="5400" dirty="0"/>
              <a:t>                                                              80%</a:t>
            </a:r>
          </a:p>
        </p:txBody>
      </p:sp>
    </p:spTree>
    <p:extLst>
      <p:ext uri="{BB962C8B-B14F-4D97-AF65-F5344CB8AC3E}">
        <p14:creationId xmlns:p14="http://schemas.microsoft.com/office/powerpoint/2010/main" val="210762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8E69B48E-BF99-49D6-A01B-0D83213A2DBF}"/>
              </a:ext>
            </a:extLst>
          </p:cNvPr>
          <p:cNvPicPr>
            <a:picLocks noGrp="1" noChangeAspect="1"/>
          </p:cNvPicPr>
          <p:nvPr>
            <p:ph idx="1"/>
          </p:nvPr>
        </p:nvPicPr>
        <p:blipFill>
          <a:blip r:embed="rId2"/>
          <a:stretch>
            <a:fillRect/>
          </a:stretch>
        </p:blipFill>
        <p:spPr>
          <a:xfrm>
            <a:off x="873303" y="643466"/>
            <a:ext cx="10644027" cy="5571067"/>
          </a:xfrm>
          <a:prstGeom prst="rect">
            <a:avLst/>
          </a:prstGeom>
        </p:spPr>
      </p:pic>
    </p:spTree>
    <p:extLst>
      <p:ext uri="{BB962C8B-B14F-4D97-AF65-F5344CB8AC3E}">
        <p14:creationId xmlns:p14="http://schemas.microsoft.com/office/powerpoint/2010/main" val="3663241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171450" y="5688074"/>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2143826" y="1561147"/>
            <a:ext cx="9144000" cy="841677"/>
          </a:xfrm>
        </p:spPr>
        <p:txBody>
          <a:bodyPr>
            <a:normAutofit fontScale="90000"/>
          </a:bodyPr>
          <a:lstStyle/>
          <a:p>
            <a:r>
              <a:rPr lang="en-US" dirty="0"/>
              <a:t>Does this guarantee the school board will recognize us and agree to negotiate our contract? </a:t>
            </a:r>
            <a:endParaRPr lang="en-US" dirty="0">
              <a:latin typeface="Abadi" panose="020B0604020104020204" pitchFamily="34" charset="0"/>
            </a:endParaRPr>
          </a:p>
        </p:txBody>
      </p:sp>
      <p:sp>
        <p:nvSpPr>
          <p:cNvPr id="2" name="TextBox 1">
            <a:extLst>
              <a:ext uri="{FF2B5EF4-FFF2-40B4-BE49-F238E27FC236}">
                <a16:creationId xmlns:a16="http://schemas.microsoft.com/office/drawing/2014/main" id="{05160A01-C9AD-4A43-A712-B25863963522}"/>
              </a:ext>
            </a:extLst>
          </p:cNvPr>
          <p:cNvSpPr txBox="1"/>
          <p:nvPr/>
        </p:nvSpPr>
        <p:spPr>
          <a:xfrm>
            <a:off x="2000250" y="2517975"/>
            <a:ext cx="8191500" cy="3170099"/>
          </a:xfrm>
          <a:prstGeom prst="rect">
            <a:avLst/>
          </a:prstGeom>
          <a:noFill/>
        </p:spPr>
        <p:txBody>
          <a:bodyPr wrap="square" rtlCol="0">
            <a:spAutoFit/>
          </a:bodyPr>
          <a:lstStyle/>
          <a:p>
            <a:pPr marL="0" indent="0">
              <a:buNone/>
            </a:pPr>
            <a:r>
              <a:rPr lang="en-US" sz="3200" dirty="0"/>
              <a:t>No</a:t>
            </a:r>
          </a:p>
          <a:p>
            <a:pPr marL="0" indent="0">
              <a:buNone/>
            </a:pPr>
            <a:endParaRPr lang="en-US" sz="3200" dirty="0"/>
          </a:p>
          <a:p>
            <a:pPr marL="0" indent="0">
              <a:buNone/>
            </a:pPr>
            <a:r>
              <a:rPr lang="en-US" sz="3200" dirty="0"/>
              <a:t>But the higher the percentage of employees that sign on, the higher </a:t>
            </a:r>
            <a:r>
              <a:rPr lang="en-US" sz="3200" dirty="0" err="1"/>
              <a:t>likelyhood</a:t>
            </a:r>
            <a:r>
              <a:rPr lang="en-US" sz="3200" dirty="0"/>
              <a:t> of recognition from your school board. </a:t>
            </a:r>
          </a:p>
          <a:p>
            <a:endParaRPr lang="en-US" sz="4000" dirty="0"/>
          </a:p>
        </p:txBody>
      </p:sp>
    </p:spTree>
    <p:extLst>
      <p:ext uri="{BB962C8B-B14F-4D97-AF65-F5344CB8AC3E}">
        <p14:creationId xmlns:p14="http://schemas.microsoft.com/office/powerpoint/2010/main" val="920242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23207CC6-EAA1-4BFF-A48A-DECAD89727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3">
            <a:extLst>
              <a:ext uri="{FF2B5EF4-FFF2-40B4-BE49-F238E27FC236}">
                <a16:creationId xmlns:a16="http://schemas.microsoft.com/office/drawing/2014/main" id="{B234A3DD-923D-4166-8B19-7DD58990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925" y="-479"/>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6">
            <a:extLst>
              <a:ext uri="{FF2B5EF4-FFF2-40B4-BE49-F238E27FC236}">
                <a16:creationId xmlns:a16="http://schemas.microsoft.com/office/drawing/2014/main" id="{CA0A05FF-4BA9-494B-9164-2AD5AB36B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0"/>
            <a:ext cx="10086973" cy="6858958"/>
          </a:xfrm>
          <a:custGeom>
            <a:avLst/>
            <a:gdLst>
              <a:gd name="connsiteX0" fmla="*/ 2008921 w 10086973"/>
              <a:gd name="connsiteY0" fmla="*/ 0 h 6858958"/>
              <a:gd name="connsiteX1" fmla="*/ 5838793 w 10086973"/>
              <a:gd name="connsiteY1" fmla="*/ 0 h 6858958"/>
              <a:gd name="connsiteX2" fmla="*/ 6905021 w 10086973"/>
              <a:gd name="connsiteY2" fmla="*/ 0 h 6858958"/>
              <a:gd name="connsiteX3" fmla="*/ 6910598 w 10086973"/>
              <a:gd name="connsiteY3" fmla="*/ 0 h 6858958"/>
              <a:gd name="connsiteX4" fmla="*/ 10086973 w 10086973"/>
              <a:gd name="connsiteY4" fmla="*/ 6858478 h 6858958"/>
              <a:gd name="connsiteX5" fmla="*/ 9324755 w 10086973"/>
              <a:gd name="connsiteY5" fmla="*/ 6858478 h 6858958"/>
              <a:gd name="connsiteX6" fmla="*/ 9324977 w 10086973"/>
              <a:gd name="connsiteY6" fmla="*/ 6858957 h 6858958"/>
              <a:gd name="connsiteX7" fmla="*/ 3359025 w 10086973"/>
              <a:gd name="connsiteY7" fmla="*/ 6858957 h 6858958"/>
              <a:gd name="connsiteX8" fmla="*/ 3359025 w 10086973"/>
              <a:gd name="connsiteY8" fmla="*/ 6858958 h 6858958"/>
              <a:gd name="connsiteX9" fmla="*/ 0 w 10086973"/>
              <a:gd name="connsiteY9" fmla="*/ 6858958 h 6858958"/>
              <a:gd name="connsiteX10" fmla="*/ 0 w 10086973"/>
              <a:gd name="connsiteY10" fmla="*/ 958 h 6858958"/>
              <a:gd name="connsiteX11" fmla="*/ 761996 w 10086973"/>
              <a:gd name="connsiteY11" fmla="*/ 958 h 6858958"/>
              <a:gd name="connsiteX12" fmla="*/ 761996 w 10086973"/>
              <a:gd name="connsiteY12" fmla="*/ 479 h 6858958"/>
              <a:gd name="connsiteX13" fmla="*/ 1246925 w 10086973"/>
              <a:gd name="connsiteY13" fmla="*/ 479 h 6858958"/>
              <a:gd name="connsiteX14" fmla="*/ 2008921 w 10086973"/>
              <a:gd name="connsiteY14" fmla="*/ 479 h 685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86973" h="6858958">
                <a:moveTo>
                  <a:pt x="2008921" y="0"/>
                </a:moveTo>
                <a:lnTo>
                  <a:pt x="5838793" y="0"/>
                </a:lnTo>
                <a:lnTo>
                  <a:pt x="6905021" y="0"/>
                </a:lnTo>
                <a:lnTo>
                  <a:pt x="6910598" y="0"/>
                </a:lnTo>
                <a:lnTo>
                  <a:pt x="10086973" y="6858478"/>
                </a:lnTo>
                <a:lnTo>
                  <a:pt x="9324755" y="6858478"/>
                </a:lnTo>
                <a:lnTo>
                  <a:pt x="9324977" y="6858957"/>
                </a:lnTo>
                <a:lnTo>
                  <a:pt x="3359025" y="6858957"/>
                </a:lnTo>
                <a:lnTo>
                  <a:pt x="3359025" y="6858958"/>
                </a:lnTo>
                <a:lnTo>
                  <a:pt x="0" y="6858958"/>
                </a:lnTo>
                <a:lnTo>
                  <a:pt x="0" y="958"/>
                </a:lnTo>
                <a:lnTo>
                  <a:pt x="761996" y="958"/>
                </a:lnTo>
                <a:lnTo>
                  <a:pt x="761996" y="479"/>
                </a:lnTo>
                <a:lnTo>
                  <a:pt x="1246925" y="479"/>
                </a:lnTo>
                <a:lnTo>
                  <a:pt x="2008921"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1">
            <a:extLst>
              <a:ext uri="{FF2B5EF4-FFF2-40B4-BE49-F238E27FC236}">
                <a16:creationId xmlns:a16="http://schemas.microsoft.com/office/drawing/2014/main" id="{0A2386A4-3093-F740-82F6-4402C83B5319}"/>
              </a:ext>
            </a:extLst>
          </p:cNvPr>
          <p:cNvSpPr txBox="1">
            <a:spLocks/>
          </p:cNvSpPr>
          <p:nvPr/>
        </p:nvSpPr>
        <p:spPr>
          <a:xfrm>
            <a:off x="804671" y="2425109"/>
            <a:ext cx="6777229" cy="330765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7400" kern="1200" dirty="0">
                <a:solidFill>
                  <a:schemeClr val="tx1"/>
                </a:solidFill>
                <a:latin typeface="+mj-lt"/>
                <a:ea typeface="+mj-ea"/>
                <a:cs typeface="+mj-cs"/>
              </a:rPr>
              <a:t>Power is the ability to achieve purpose.</a:t>
            </a:r>
          </a:p>
        </p:txBody>
      </p:sp>
      <p:pic>
        <p:nvPicPr>
          <p:cNvPr id="8" name="Picture 7" descr="Icon&#10;&#10;Description automatically generated">
            <a:extLst>
              <a:ext uri="{FF2B5EF4-FFF2-40B4-BE49-F238E27FC236}">
                <a16:creationId xmlns:a16="http://schemas.microsoft.com/office/drawing/2014/main" id="{6CD21032-1F9D-6744-AE2E-0F86139EBDC3}"/>
              </a:ext>
            </a:extLst>
          </p:cNvPr>
          <p:cNvPicPr>
            <a:picLocks noChangeAspect="1"/>
          </p:cNvPicPr>
          <p:nvPr/>
        </p:nvPicPr>
        <p:blipFill>
          <a:blip r:embed="rId3"/>
          <a:stretch>
            <a:fillRect/>
          </a:stretch>
        </p:blipFill>
        <p:spPr>
          <a:xfrm>
            <a:off x="161497" y="6176963"/>
            <a:ext cx="1036682" cy="417722"/>
          </a:xfrm>
          <a:prstGeom prst="rect">
            <a:avLst/>
          </a:prstGeom>
        </p:spPr>
      </p:pic>
    </p:spTree>
    <p:extLst>
      <p:ext uri="{BB962C8B-B14F-4D97-AF65-F5344CB8AC3E}">
        <p14:creationId xmlns:p14="http://schemas.microsoft.com/office/powerpoint/2010/main" val="1948407584"/>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790202A-BBF2-4DFB-8588-3739EC8BB7E0}"/>
              </a:ext>
            </a:extLst>
          </p:cNvPr>
          <p:cNvSpPr/>
          <p:nvPr/>
        </p:nvSpPr>
        <p:spPr>
          <a:xfrm>
            <a:off x="0" y="6067165"/>
            <a:ext cx="12192000" cy="693965"/>
          </a:xfrm>
          <a:prstGeom prst="rect">
            <a:avLst/>
          </a:prstGeom>
          <a:gradFill>
            <a:gsLst>
              <a:gs pos="100000">
                <a:schemeClr val="bg1"/>
              </a:gs>
              <a:gs pos="0">
                <a:schemeClr val="accent1">
                  <a:lumMod val="41000"/>
                  <a:lumOff val="59000"/>
                </a:schemeClr>
              </a:gs>
            </a:gsLst>
            <a:lin ang="0" scaled="0"/>
          </a:gra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3C0F37-78CC-4C6C-8C28-F110DC40874E}"/>
              </a:ext>
            </a:extLst>
          </p:cNvPr>
          <p:cNvSpPr/>
          <p:nvPr/>
        </p:nvSpPr>
        <p:spPr>
          <a:xfrm>
            <a:off x="0" y="5995530"/>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64D2935B-9A24-4571-BB43-346A3D92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2752" y="5823364"/>
            <a:ext cx="970148" cy="937766"/>
          </a:xfrm>
          <a:prstGeom prst="rect">
            <a:avLst/>
          </a:prstGeom>
        </p:spPr>
      </p:pic>
      <p:sp>
        <p:nvSpPr>
          <p:cNvPr id="11" name="Rectangle 10">
            <a:extLst>
              <a:ext uri="{FF2B5EF4-FFF2-40B4-BE49-F238E27FC236}">
                <a16:creationId xmlns:a16="http://schemas.microsoft.com/office/drawing/2014/main" id="{6F99EEDA-A11D-4DE4-8F43-53DDD148204C}"/>
              </a:ext>
            </a:extLst>
          </p:cNvPr>
          <p:cNvSpPr/>
          <p:nvPr/>
        </p:nvSpPr>
        <p:spPr>
          <a:xfrm>
            <a:off x="0" y="6752285"/>
            <a:ext cx="12192000" cy="96090"/>
          </a:xfrm>
          <a:prstGeom prst="rect">
            <a:avLst/>
          </a:prstGeom>
          <a:gradFill>
            <a:gsLst>
              <a:gs pos="0">
                <a:srgbClr val="D31145"/>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Logo&#10;&#10;Description automatically generated">
            <a:extLst>
              <a:ext uri="{FF2B5EF4-FFF2-40B4-BE49-F238E27FC236}">
                <a16:creationId xmlns:a16="http://schemas.microsoft.com/office/drawing/2014/main" id="{243101A1-EFA7-4A9E-92BD-A8C93478D7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3386" y="6138800"/>
            <a:ext cx="1236741" cy="498334"/>
          </a:xfrm>
          <a:prstGeom prst="rect">
            <a:avLst/>
          </a:prstGeom>
        </p:spPr>
      </p:pic>
      <p:sp>
        <p:nvSpPr>
          <p:cNvPr id="4" name="Title 3">
            <a:extLst>
              <a:ext uri="{FF2B5EF4-FFF2-40B4-BE49-F238E27FC236}">
                <a16:creationId xmlns:a16="http://schemas.microsoft.com/office/drawing/2014/main" id="{08E8DE20-76B5-44B8-87E2-5E4169C6D631}"/>
              </a:ext>
            </a:extLst>
          </p:cNvPr>
          <p:cNvSpPr>
            <a:spLocks noGrp="1"/>
          </p:cNvSpPr>
          <p:nvPr>
            <p:ph type="ctrTitle"/>
          </p:nvPr>
        </p:nvSpPr>
        <p:spPr>
          <a:xfrm>
            <a:off x="2232726" y="2826509"/>
            <a:ext cx="8041574" cy="1204981"/>
          </a:xfrm>
        </p:spPr>
        <p:txBody>
          <a:bodyPr>
            <a:normAutofit/>
          </a:bodyPr>
          <a:lstStyle/>
          <a:p>
            <a:r>
              <a:rPr lang="en-US" dirty="0">
                <a:latin typeface="Abadi" panose="020B0604020104020204" pitchFamily="34" charset="0"/>
              </a:rPr>
              <a:t>Questions? </a:t>
            </a:r>
          </a:p>
        </p:txBody>
      </p:sp>
    </p:spTree>
    <p:extLst>
      <p:ext uri="{BB962C8B-B14F-4D97-AF65-F5344CB8AC3E}">
        <p14:creationId xmlns:p14="http://schemas.microsoft.com/office/powerpoint/2010/main" val="30647529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607</Words>
  <Application>Microsoft Office PowerPoint</Application>
  <PresentationFormat>Widescreen</PresentationFormat>
  <Paragraphs>56</Paragraphs>
  <Slides>13</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Abadi</vt:lpstr>
      <vt:lpstr>Arial</vt:lpstr>
      <vt:lpstr>Calibri</vt:lpstr>
      <vt:lpstr>Calibri Light</vt:lpstr>
      <vt:lpstr>Office Theme</vt:lpstr>
      <vt:lpstr>PowerPoint Presentation</vt:lpstr>
      <vt:lpstr>Repeal of the Ban!</vt:lpstr>
      <vt:lpstr>What will it take to get your school board to pass a resolution?</vt:lpstr>
      <vt:lpstr>How do we build power? </vt:lpstr>
      <vt:lpstr>PowerPoint Presentation</vt:lpstr>
      <vt:lpstr>Looking inside to win the right to negotiate. </vt:lpstr>
      <vt:lpstr>Once your team is organized and you have tested if the teams can move people to act in unity,  then  your organizing committee should consider running authorization cards. </vt:lpstr>
      <vt:lpstr>Why authorization cards? </vt:lpstr>
      <vt:lpstr>How many cards should we have in hand before we go to the school board? </vt:lpstr>
      <vt:lpstr>PowerPoint Presentation</vt:lpstr>
      <vt:lpstr>Does this guarantee the school board will recognize us and agree to negotiate our contract? </vt:lpstr>
      <vt:lpstr>PowerPoint Presentation</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Bishop, Katie [VA]</dc:creator>
  <cp:lastModifiedBy>Bishop, Katie [VA]</cp:lastModifiedBy>
  <cp:revision>9</cp:revision>
  <dcterms:created xsi:type="dcterms:W3CDTF">2021-03-03T17:29:34Z</dcterms:created>
  <dcterms:modified xsi:type="dcterms:W3CDTF">2021-04-16T13:12:51Z</dcterms:modified>
</cp:coreProperties>
</file>