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5"/>
  </p:notesMasterIdLst>
  <p:handoutMasterIdLst>
    <p:handoutMasterId r:id="rId76"/>
  </p:handoutMasterIdLst>
  <p:sldIdLst>
    <p:sldId id="256" r:id="rId5"/>
    <p:sldId id="274" r:id="rId6"/>
    <p:sldId id="273" r:id="rId7"/>
    <p:sldId id="302" r:id="rId8"/>
    <p:sldId id="504" r:id="rId9"/>
    <p:sldId id="505" r:id="rId10"/>
    <p:sldId id="285" r:id="rId11"/>
    <p:sldId id="606" r:id="rId12"/>
    <p:sldId id="607" r:id="rId13"/>
    <p:sldId id="608" r:id="rId14"/>
    <p:sldId id="612" r:id="rId15"/>
    <p:sldId id="618" r:id="rId16"/>
    <p:sldId id="613" r:id="rId17"/>
    <p:sldId id="614" r:id="rId18"/>
    <p:sldId id="616" r:id="rId19"/>
    <p:sldId id="611" r:id="rId20"/>
    <p:sldId id="619" r:id="rId21"/>
    <p:sldId id="617" r:id="rId22"/>
    <p:sldId id="630" r:id="rId23"/>
    <p:sldId id="628" r:id="rId24"/>
    <p:sldId id="374" r:id="rId25"/>
    <p:sldId id="631" r:id="rId26"/>
    <p:sldId id="632" r:id="rId27"/>
    <p:sldId id="636" r:id="rId28"/>
    <p:sldId id="633" r:id="rId29"/>
    <p:sldId id="635" r:id="rId30"/>
    <p:sldId id="634" r:id="rId31"/>
    <p:sldId id="621" r:id="rId32"/>
    <p:sldId id="622" r:id="rId33"/>
    <p:sldId id="623" r:id="rId34"/>
    <p:sldId id="625" r:id="rId35"/>
    <p:sldId id="627" r:id="rId36"/>
    <p:sldId id="638" r:id="rId37"/>
    <p:sldId id="639" r:id="rId38"/>
    <p:sldId id="646" r:id="rId39"/>
    <p:sldId id="647" r:id="rId40"/>
    <p:sldId id="654" r:id="rId41"/>
    <p:sldId id="655" r:id="rId42"/>
    <p:sldId id="656" r:id="rId43"/>
    <p:sldId id="642" r:id="rId44"/>
    <p:sldId id="643" r:id="rId45"/>
    <p:sldId id="645" r:id="rId46"/>
    <p:sldId id="649" r:id="rId47"/>
    <p:sldId id="648" r:id="rId48"/>
    <p:sldId id="651" r:id="rId49"/>
    <p:sldId id="650" r:id="rId50"/>
    <p:sldId id="657" r:id="rId51"/>
    <p:sldId id="659" r:id="rId52"/>
    <p:sldId id="660" r:id="rId53"/>
    <p:sldId id="662" r:id="rId54"/>
    <p:sldId id="661" r:id="rId55"/>
    <p:sldId id="483" r:id="rId56"/>
    <p:sldId id="481" r:id="rId57"/>
    <p:sldId id="663" r:id="rId58"/>
    <p:sldId id="664" r:id="rId59"/>
    <p:sldId id="667" r:id="rId60"/>
    <p:sldId id="666" r:id="rId61"/>
    <p:sldId id="668" r:id="rId62"/>
    <p:sldId id="682" r:id="rId63"/>
    <p:sldId id="669" r:id="rId64"/>
    <p:sldId id="670" r:id="rId65"/>
    <p:sldId id="671" r:id="rId66"/>
    <p:sldId id="672" r:id="rId67"/>
    <p:sldId id="523" r:id="rId68"/>
    <p:sldId id="681" r:id="rId69"/>
    <p:sldId id="679" r:id="rId70"/>
    <p:sldId id="587" r:id="rId71"/>
    <p:sldId id="602" r:id="rId72"/>
    <p:sldId id="277" r:id="rId73"/>
    <p:sldId id="278" r:id="rId7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C3230-239D-7CF0-BDFD-1FB560B26CDF}" v="5" dt="2022-10-10T21:01:56.483"/>
    <p1510:client id="{21AA31D9-16D0-ACCC-8A0D-5A1A09DE1AFE}" v="198" dt="2022-10-10T21:50:34.651"/>
    <p1510:client id="{3D6CDAA3-86D7-04F2-19F4-2A71CEB9D437}" v="1" dt="2022-10-11T16:27:09.648"/>
    <p1510:client id="{4B06CCA8-0762-FC22-AEA3-84AA87DB526B}" v="335" dt="2022-10-10T21:29:51.601"/>
    <p1510:client id="{52E9F1CE-3B38-69F2-08FA-6A108F14519F}" v="143" dt="2022-10-10T20:53:11.545"/>
    <p1510:client id="{5723BF34-0167-7EDC-F487-1BCE76AFF300}" v="527" dt="2023-05-11T18:06:56.160"/>
    <p1510:client id="{661975D1-0FEC-318B-B161-391DB312BD3A}" v="9" dt="2022-10-11T22:58:59.112"/>
    <p1510:client id="{92A47C61-F97F-6FF2-5745-1D380F309AA2}" v="381" dt="2022-10-10T22:40:04.327"/>
    <p1510:client id="{A96D42D0-A5A5-CC5C-22E5-D050D3D940DC}" v="32" dt="2022-10-11T22:55:27.946"/>
    <p1510:client id="{C7B066E8-DADF-AA81-F05C-2C8AD4E9AA7F}" v="10" dt="2022-10-10T21:01:12.411"/>
    <p1510:client id="{CECF475B-8092-5083-B552-B33860A1F34F}" v="17" dt="2022-10-10T14:45:11.638"/>
    <p1510:client id="{CF8CC0F1-85F4-7989-F541-AE52A7624F32}" v="72" dt="2022-10-10T15:14:45.827"/>
    <p1510:client id="{F78B3843-33EC-BD87-B449-22627985D579}" v="14" dt="2022-10-10T20:58:25.393"/>
    <p1510:client id="{FC1B6907-BE82-0FD4-14AF-18CCC4ABF23F}" v="621" dt="2023-05-11T17:43:08.176"/>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Lytie, Kristin" userId="S::lytiek_weac.org#ext#@neahq.onmicrosoft.com::aec877d6-fdfa-437e-a4bd-110af0812344" providerId="AD" clId="Web-{FC1B6907-BE82-0FD4-14AF-18CCC4ABF23F}"/>
    <pc:docChg chg="addSld delSld modSld sldOrd">
      <pc:chgData name="Lytie, Kristin" userId="S::lytiek_weac.org#ext#@neahq.onmicrosoft.com::aec877d6-fdfa-437e-a4bd-110af0812344" providerId="AD" clId="Web-{FC1B6907-BE82-0FD4-14AF-18CCC4ABF23F}" dt="2023-05-11T17:43:08.176" v="563"/>
      <pc:docMkLst>
        <pc:docMk/>
      </pc:docMkLst>
      <pc:sldChg chg="add del">
        <pc:chgData name="Lytie, Kristin" userId="S::lytiek_weac.org#ext#@neahq.onmicrosoft.com::aec877d6-fdfa-437e-a4bd-110af0812344" providerId="AD" clId="Web-{FC1B6907-BE82-0FD4-14AF-18CCC4ABF23F}" dt="2023-05-11T17:19:28.297" v="531"/>
        <pc:sldMkLst>
          <pc:docMk/>
          <pc:sldMk cId="2747414308" sldId="292"/>
        </pc:sldMkLst>
      </pc:sldChg>
      <pc:sldChg chg="modSp del">
        <pc:chgData name="Lytie, Kristin" userId="S::lytiek_weac.org#ext#@neahq.onmicrosoft.com::aec877d6-fdfa-437e-a4bd-110af0812344" providerId="AD" clId="Web-{FC1B6907-BE82-0FD4-14AF-18CCC4ABF23F}" dt="2023-05-11T17:29:08.568" v="540"/>
        <pc:sldMkLst>
          <pc:docMk/>
          <pc:sldMk cId="4139462796" sldId="359"/>
        </pc:sldMkLst>
        <pc:spChg chg="mod">
          <ac:chgData name="Lytie, Kristin" userId="S::lytiek_weac.org#ext#@neahq.onmicrosoft.com::aec877d6-fdfa-437e-a4bd-110af0812344" providerId="AD" clId="Web-{FC1B6907-BE82-0FD4-14AF-18CCC4ABF23F}" dt="2023-05-11T17:14:42.318" v="521" actId="20577"/>
          <ac:spMkLst>
            <pc:docMk/>
            <pc:sldMk cId="4139462796" sldId="359"/>
            <ac:spMk id="3" creationId="{00000000-0000-0000-0000-000000000000}"/>
          </ac:spMkLst>
        </pc:spChg>
      </pc:sldChg>
      <pc:sldChg chg="del">
        <pc:chgData name="Lytie, Kristin" userId="S::lytiek_weac.org#ext#@neahq.onmicrosoft.com::aec877d6-fdfa-437e-a4bd-110af0812344" providerId="AD" clId="Web-{FC1B6907-BE82-0FD4-14AF-18CCC4ABF23F}" dt="2023-05-11T16:48:05.528" v="245"/>
        <pc:sldMkLst>
          <pc:docMk/>
          <pc:sldMk cId="524725280" sldId="380"/>
        </pc:sldMkLst>
      </pc:sldChg>
      <pc:sldChg chg="del">
        <pc:chgData name="Lytie, Kristin" userId="S::lytiek_weac.org#ext#@neahq.onmicrosoft.com::aec877d6-fdfa-437e-a4bd-110af0812344" providerId="AD" clId="Web-{FC1B6907-BE82-0FD4-14AF-18CCC4ABF23F}" dt="2023-05-11T17:19:26.453" v="530"/>
        <pc:sldMkLst>
          <pc:docMk/>
          <pc:sldMk cId="3736253635" sldId="381"/>
        </pc:sldMkLst>
      </pc:sldChg>
      <pc:sldChg chg="del">
        <pc:chgData name="Lytie, Kristin" userId="S::lytiek_weac.org#ext#@neahq.onmicrosoft.com::aec877d6-fdfa-437e-a4bd-110af0812344" providerId="AD" clId="Web-{FC1B6907-BE82-0FD4-14AF-18CCC4ABF23F}" dt="2023-05-11T17:19:25.391" v="529"/>
        <pc:sldMkLst>
          <pc:docMk/>
          <pc:sldMk cId="1658587287" sldId="382"/>
        </pc:sldMkLst>
      </pc:sldChg>
      <pc:sldChg chg="del">
        <pc:chgData name="Lytie, Kristin" userId="S::lytiek_weac.org#ext#@neahq.onmicrosoft.com::aec877d6-fdfa-437e-a4bd-110af0812344" providerId="AD" clId="Web-{FC1B6907-BE82-0FD4-14AF-18CCC4ABF23F}" dt="2023-05-11T17:13:47.301" v="516"/>
        <pc:sldMkLst>
          <pc:docMk/>
          <pc:sldMk cId="1531868779" sldId="390"/>
        </pc:sldMkLst>
      </pc:sldChg>
      <pc:sldChg chg="del">
        <pc:chgData name="Lytie, Kristin" userId="S::lytiek_weac.org#ext#@neahq.onmicrosoft.com::aec877d6-fdfa-437e-a4bd-110af0812344" providerId="AD" clId="Web-{FC1B6907-BE82-0FD4-14AF-18CCC4ABF23F}" dt="2023-05-11T17:13:48.535" v="517"/>
        <pc:sldMkLst>
          <pc:docMk/>
          <pc:sldMk cId="59144484" sldId="391"/>
        </pc:sldMkLst>
      </pc:sldChg>
      <pc:sldChg chg="del">
        <pc:chgData name="Lytie, Kristin" userId="S::lytiek_weac.org#ext#@neahq.onmicrosoft.com::aec877d6-fdfa-437e-a4bd-110af0812344" providerId="AD" clId="Web-{FC1B6907-BE82-0FD4-14AF-18CCC4ABF23F}" dt="2023-05-11T17:13:51.020" v="518"/>
        <pc:sldMkLst>
          <pc:docMk/>
          <pc:sldMk cId="3067090045" sldId="393"/>
        </pc:sldMkLst>
      </pc:sldChg>
      <pc:sldChg chg="del">
        <pc:chgData name="Lytie, Kristin" userId="S::lytiek_weac.org#ext#@neahq.onmicrosoft.com::aec877d6-fdfa-437e-a4bd-110af0812344" providerId="AD" clId="Web-{FC1B6907-BE82-0FD4-14AF-18CCC4ABF23F}" dt="2023-05-11T17:14:38.693" v="520"/>
        <pc:sldMkLst>
          <pc:docMk/>
          <pc:sldMk cId="2805872402" sldId="394"/>
        </pc:sldMkLst>
      </pc:sldChg>
      <pc:sldChg chg="del">
        <pc:chgData name="Lytie, Kristin" userId="S::lytiek_weac.org#ext#@neahq.onmicrosoft.com::aec877d6-fdfa-437e-a4bd-110af0812344" providerId="AD" clId="Web-{FC1B6907-BE82-0FD4-14AF-18CCC4ABF23F}" dt="2023-05-11T17:20:01.923" v="533"/>
        <pc:sldMkLst>
          <pc:docMk/>
          <pc:sldMk cId="546651495" sldId="473"/>
        </pc:sldMkLst>
      </pc:sldChg>
      <pc:sldChg chg="del">
        <pc:chgData name="Lytie, Kristin" userId="S::lytiek_weac.org#ext#@neahq.onmicrosoft.com::aec877d6-fdfa-437e-a4bd-110af0812344" providerId="AD" clId="Web-{FC1B6907-BE82-0FD4-14AF-18CCC4ABF23F}" dt="2023-05-11T17:20:00.095" v="532"/>
        <pc:sldMkLst>
          <pc:docMk/>
          <pc:sldMk cId="3880122052" sldId="474"/>
        </pc:sldMkLst>
      </pc:sldChg>
      <pc:sldChg chg="del">
        <pc:chgData name="Lytie, Kristin" userId="S::lytiek_weac.org#ext#@neahq.onmicrosoft.com::aec877d6-fdfa-437e-a4bd-110af0812344" providerId="AD" clId="Web-{FC1B6907-BE82-0FD4-14AF-18CCC4ABF23F}" dt="2023-05-11T17:27:43.205" v="535"/>
        <pc:sldMkLst>
          <pc:docMk/>
          <pc:sldMk cId="2911012683" sldId="475"/>
        </pc:sldMkLst>
      </pc:sldChg>
      <pc:sldChg chg="addSp delSp modSp">
        <pc:chgData name="Lytie, Kristin" userId="S::lytiek_weac.org#ext#@neahq.onmicrosoft.com::aec877d6-fdfa-437e-a4bd-110af0812344" providerId="AD" clId="Web-{FC1B6907-BE82-0FD4-14AF-18CCC4ABF23F}" dt="2023-05-11T17:43:08.176" v="563"/>
        <pc:sldMkLst>
          <pc:docMk/>
          <pc:sldMk cId="3594169966" sldId="505"/>
        </pc:sldMkLst>
        <pc:spChg chg="add del mod">
          <ac:chgData name="Lytie, Kristin" userId="S::lytiek_weac.org#ext#@neahq.onmicrosoft.com::aec877d6-fdfa-437e-a4bd-110af0812344" providerId="AD" clId="Web-{FC1B6907-BE82-0FD4-14AF-18CCC4ABF23F}" dt="2023-05-11T17:43:01.519" v="557"/>
          <ac:spMkLst>
            <pc:docMk/>
            <pc:sldMk cId="3594169966" sldId="505"/>
            <ac:spMk id="2" creationId="{00000000-0000-0000-0000-000000000000}"/>
          </ac:spMkLst>
        </pc:spChg>
        <pc:spChg chg="add del mod">
          <ac:chgData name="Lytie, Kristin" userId="S::lytiek_weac.org#ext#@neahq.onmicrosoft.com::aec877d6-fdfa-437e-a4bd-110af0812344" providerId="AD" clId="Web-{FC1B6907-BE82-0FD4-14AF-18CCC4ABF23F}" dt="2023-05-11T17:43:01.519" v="557"/>
          <ac:spMkLst>
            <pc:docMk/>
            <pc:sldMk cId="3594169966" sldId="505"/>
            <ac:spMk id="4" creationId="{E2D50AA9-EAC7-3E13-1BCB-5EAFBF9836EE}"/>
          </ac:spMkLst>
        </pc:spChg>
        <pc:picChg chg="del mod">
          <ac:chgData name="Lytie, Kristin" userId="S::lytiek_weac.org#ext#@neahq.onmicrosoft.com::aec877d6-fdfa-437e-a4bd-110af0812344" providerId="AD" clId="Web-{FC1B6907-BE82-0FD4-14AF-18CCC4ABF23F}" dt="2023-05-10T23:03:01.236" v="39"/>
          <ac:picMkLst>
            <pc:docMk/>
            <pc:sldMk cId="3594169966" sldId="505"/>
            <ac:picMk id="5" creationId="{00000000-0000-0000-0000-000000000000}"/>
          </ac:picMkLst>
        </pc:picChg>
        <pc:picChg chg="del">
          <ac:chgData name="Lytie, Kristin" userId="S::lytiek_weac.org#ext#@neahq.onmicrosoft.com::aec877d6-fdfa-437e-a4bd-110af0812344" providerId="AD" clId="Web-{FC1B6907-BE82-0FD4-14AF-18CCC4ABF23F}" dt="2023-05-11T17:42:59.347" v="555"/>
          <ac:picMkLst>
            <pc:docMk/>
            <pc:sldMk cId="3594169966" sldId="505"/>
            <ac:picMk id="6" creationId="{00000000-0000-0000-0000-000000000000}"/>
          </ac:picMkLst>
        </pc:picChg>
        <pc:picChg chg="del">
          <ac:chgData name="Lytie, Kristin" userId="S::lytiek_weac.org#ext#@neahq.onmicrosoft.com::aec877d6-fdfa-437e-a4bd-110af0812344" providerId="AD" clId="Web-{FC1B6907-BE82-0FD4-14AF-18CCC4ABF23F}" dt="2023-05-10T23:03:03.299" v="41"/>
          <ac:picMkLst>
            <pc:docMk/>
            <pc:sldMk cId="3594169966" sldId="505"/>
            <ac:picMk id="7" creationId="{00000000-0000-0000-0000-000000000000}"/>
          </ac:picMkLst>
        </pc:picChg>
        <pc:picChg chg="del">
          <ac:chgData name="Lytie, Kristin" userId="S::lytiek_weac.org#ext#@neahq.onmicrosoft.com::aec877d6-fdfa-437e-a4bd-110af0812344" providerId="AD" clId="Web-{FC1B6907-BE82-0FD4-14AF-18CCC4ABF23F}" dt="2023-05-11T17:43:05.175" v="559"/>
          <ac:picMkLst>
            <pc:docMk/>
            <pc:sldMk cId="3594169966" sldId="505"/>
            <ac:picMk id="8" creationId="{00000000-0000-0000-0000-000000000000}"/>
          </ac:picMkLst>
        </pc:picChg>
        <pc:picChg chg="del">
          <ac:chgData name="Lytie, Kristin" userId="S::lytiek_weac.org#ext#@neahq.onmicrosoft.com::aec877d6-fdfa-437e-a4bd-110af0812344" providerId="AD" clId="Web-{FC1B6907-BE82-0FD4-14AF-18CCC4ABF23F}" dt="2023-05-11T17:43:08.176" v="563"/>
          <ac:picMkLst>
            <pc:docMk/>
            <pc:sldMk cId="3594169966" sldId="505"/>
            <ac:picMk id="9" creationId="{00000000-0000-0000-0000-000000000000}"/>
          </ac:picMkLst>
        </pc:picChg>
        <pc:picChg chg="del">
          <ac:chgData name="Lytie, Kristin" userId="S::lytiek_weac.org#ext#@neahq.onmicrosoft.com::aec877d6-fdfa-437e-a4bd-110af0812344" providerId="AD" clId="Web-{FC1B6907-BE82-0FD4-14AF-18CCC4ABF23F}" dt="2023-05-11T17:43:07.363" v="562"/>
          <ac:picMkLst>
            <pc:docMk/>
            <pc:sldMk cId="3594169966" sldId="505"/>
            <ac:picMk id="10" creationId="{00000000-0000-0000-0000-000000000000}"/>
          </ac:picMkLst>
        </pc:picChg>
        <pc:picChg chg="del">
          <ac:chgData name="Lytie, Kristin" userId="S::lytiek_weac.org#ext#@neahq.onmicrosoft.com::aec877d6-fdfa-437e-a4bd-110af0812344" providerId="AD" clId="Web-{FC1B6907-BE82-0FD4-14AF-18CCC4ABF23F}" dt="2023-05-11T17:43:06.598" v="561"/>
          <ac:picMkLst>
            <pc:docMk/>
            <pc:sldMk cId="3594169966" sldId="505"/>
            <ac:picMk id="11" creationId="{00000000-0000-0000-0000-000000000000}"/>
          </ac:picMkLst>
        </pc:picChg>
        <pc:picChg chg="del">
          <ac:chgData name="Lytie, Kristin" userId="S::lytiek_weac.org#ext#@neahq.onmicrosoft.com::aec877d6-fdfa-437e-a4bd-110af0812344" providerId="AD" clId="Web-{FC1B6907-BE82-0FD4-14AF-18CCC4ABF23F}" dt="2023-05-11T17:43:05.910" v="560"/>
          <ac:picMkLst>
            <pc:docMk/>
            <pc:sldMk cId="3594169966" sldId="505"/>
            <ac:picMk id="12" creationId="{00000000-0000-0000-0000-000000000000}"/>
          </ac:picMkLst>
        </pc:picChg>
        <pc:picChg chg="del">
          <ac:chgData name="Lytie, Kristin" userId="S::lytiek_weac.org#ext#@neahq.onmicrosoft.com::aec877d6-fdfa-437e-a4bd-110af0812344" providerId="AD" clId="Web-{FC1B6907-BE82-0FD4-14AF-18CCC4ABF23F}" dt="2023-05-11T17:42:45.612" v="543"/>
          <ac:picMkLst>
            <pc:docMk/>
            <pc:sldMk cId="3594169966" sldId="505"/>
            <ac:picMk id="14" creationId="{00000000-0000-0000-0000-000000000000}"/>
          </ac:picMkLst>
        </pc:picChg>
        <pc:picChg chg="del">
          <ac:chgData name="Lytie, Kristin" userId="S::lytiek_weac.org#ext#@neahq.onmicrosoft.com::aec877d6-fdfa-437e-a4bd-110af0812344" providerId="AD" clId="Web-{FC1B6907-BE82-0FD4-14AF-18CCC4ABF23F}" dt="2023-05-11T17:43:04.379" v="558"/>
          <ac:picMkLst>
            <pc:docMk/>
            <pc:sldMk cId="3594169966" sldId="505"/>
            <ac:picMk id="15" creationId="{00000000-0000-0000-0000-000000000000}"/>
          </ac:picMkLst>
        </pc:picChg>
        <pc:picChg chg="del">
          <ac:chgData name="Lytie, Kristin" userId="S::lytiek_weac.org#ext#@neahq.onmicrosoft.com::aec877d6-fdfa-437e-a4bd-110af0812344" providerId="AD" clId="Web-{FC1B6907-BE82-0FD4-14AF-18CCC4ABF23F}" dt="2023-05-10T23:03:02.221" v="40"/>
          <ac:picMkLst>
            <pc:docMk/>
            <pc:sldMk cId="3594169966" sldId="505"/>
            <ac:picMk id="16" creationId="{00000000-0000-0000-0000-000000000000}"/>
          </ac:picMkLst>
        </pc:picChg>
      </pc:sldChg>
      <pc:sldChg chg="modSp">
        <pc:chgData name="Lytie, Kristin" userId="S::lytiek_weac.org#ext#@neahq.onmicrosoft.com::aec877d6-fdfa-437e-a4bd-110af0812344" providerId="AD" clId="Web-{FC1B6907-BE82-0FD4-14AF-18CCC4ABF23F}" dt="2023-05-11T16:50:20.048" v="248" actId="20577"/>
        <pc:sldMkLst>
          <pc:docMk/>
          <pc:sldMk cId="425993431" sldId="523"/>
        </pc:sldMkLst>
        <pc:spChg chg="mod">
          <ac:chgData name="Lytie, Kristin" userId="S::lytiek_weac.org#ext#@neahq.onmicrosoft.com::aec877d6-fdfa-437e-a4bd-110af0812344" providerId="AD" clId="Web-{FC1B6907-BE82-0FD4-14AF-18CCC4ABF23F}" dt="2023-05-11T16:50:20.048" v="248" actId="20577"/>
          <ac:spMkLst>
            <pc:docMk/>
            <pc:sldMk cId="425993431" sldId="523"/>
            <ac:spMk id="3" creationId="{00000000-0000-0000-0000-000000000000}"/>
          </ac:spMkLst>
        </pc:spChg>
      </pc:sldChg>
      <pc:sldChg chg="del">
        <pc:chgData name="Lytie, Kristin" userId="S::lytiek_weac.org#ext#@neahq.onmicrosoft.com::aec877d6-fdfa-437e-a4bd-110af0812344" providerId="AD" clId="Web-{FC1B6907-BE82-0FD4-14AF-18CCC4ABF23F}" dt="2023-05-11T17:28:42.707" v="538"/>
        <pc:sldMkLst>
          <pc:docMk/>
          <pc:sldMk cId="2822023868" sldId="537"/>
        </pc:sldMkLst>
      </pc:sldChg>
      <pc:sldChg chg="del">
        <pc:chgData name="Lytie, Kristin" userId="S::lytiek_weac.org#ext#@neahq.onmicrosoft.com::aec877d6-fdfa-437e-a4bd-110af0812344" providerId="AD" clId="Web-{FC1B6907-BE82-0FD4-14AF-18CCC4ABF23F}" dt="2023-05-11T17:28:41.879" v="537"/>
        <pc:sldMkLst>
          <pc:docMk/>
          <pc:sldMk cId="2274449729" sldId="538"/>
        </pc:sldMkLst>
      </pc:sldChg>
      <pc:sldChg chg="del">
        <pc:chgData name="Lytie, Kristin" userId="S::lytiek_weac.org#ext#@neahq.onmicrosoft.com::aec877d6-fdfa-437e-a4bd-110af0812344" providerId="AD" clId="Web-{FC1B6907-BE82-0FD4-14AF-18CCC4ABF23F}" dt="2023-05-11T17:28:44.192" v="539"/>
        <pc:sldMkLst>
          <pc:docMk/>
          <pc:sldMk cId="9001134" sldId="580"/>
        </pc:sldMkLst>
      </pc:sldChg>
      <pc:sldChg chg="del">
        <pc:chgData name="Lytie, Kristin" userId="S::lytiek_weac.org#ext#@neahq.onmicrosoft.com::aec877d6-fdfa-437e-a4bd-110af0812344" providerId="AD" clId="Web-{FC1B6907-BE82-0FD4-14AF-18CCC4ABF23F}" dt="2023-05-11T17:13:51.738" v="519"/>
        <pc:sldMkLst>
          <pc:docMk/>
          <pc:sldMk cId="3803842188" sldId="582"/>
        </pc:sldMkLst>
      </pc:sldChg>
      <pc:sldChg chg="del">
        <pc:chgData name="Lytie, Kristin" userId="S::lytiek_weac.org#ext#@neahq.onmicrosoft.com::aec877d6-fdfa-437e-a4bd-110af0812344" providerId="AD" clId="Web-{FC1B6907-BE82-0FD4-14AF-18CCC4ABF23F}" dt="2023-05-11T17:15:26.523" v="522"/>
        <pc:sldMkLst>
          <pc:docMk/>
          <pc:sldMk cId="553690589" sldId="584"/>
        </pc:sldMkLst>
      </pc:sldChg>
      <pc:sldChg chg="del">
        <pc:chgData name="Lytie, Kristin" userId="S::lytiek_weac.org#ext#@neahq.onmicrosoft.com::aec877d6-fdfa-437e-a4bd-110af0812344" providerId="AD" clId="Web-{FC1B6907-BE82-0FD4-14AF-18CCC4ABF23F}" dt="2023-05-11T17:15:28.679" v="523"/>
        <pc:sldMkLst>
          <pc:docMk/>
          <pc:sldMk cId="1904652574" sldId="585"/>
        </pc:sldMkLst>
      </pc:sldChg>
      <pc:sldChg chg="del">
        <pc:chgData name="Lytie, Kristin" userId="S::lytiek_weac.org#ext#@neahq.onmicrosoft.com::aec877d6-fdfa-437e-a4bd-110af0812344" providerId="AD" clId="Web-{FC1B6907-BE82-0FD4-14AF-18CCC4ABF23F}" dt="2023-05-11T17:15:30.211" v="524"/>
        <pc:sldMkLst>
          <pc:docMk/>
          <pc:sldMk cId="2460113969" sldId="586"/>
        </pc:sldMkLst>
      </pc:sldChg>
      <pc:sldChg chg="del">
        <pc:chgData name="Lytie, Kristin" userId="S::lytiek_weac.org#ext#@neahq.onmicrosoft.com::aec877d6-fdfa-437e-a4bd-110af0812344" providerId="AD" clId="Web-{FC1B6907-BE82-0FD4-14AF-18CCC4ABF23F}" dt="2023-05-11T16:52:45.959" v="249"/>
        <pc:sldMkLst>
          <pc:docMk/>
          <pc:sldMk cId="44309119" sldId="593"/>
        </pc:sldMkLst>
      </pc:sldChg>
      <pc:sldChg chg="modSp">
        <pc:chgData name="Lytie, Kristin" userId="S::lytiek_weac.org#ext#@neahq.onmicrosoft.com::aec877d6-fdfa-437e-a4bd-110af0812344" providerId="AD" clId="Web-{FC1B6907-BE82-0FD4-14AF-18CCC4ABF23F}" dt="2023-05-11T16:48:52.935" v="246" actId="20577"/>
        <pc:sldMkLst>
          <pc:docMk/>
          <pc:sldMk cId="2483054756" sldId="602"/>
        </pc:sldMkLst>
        <pc:spChg chg="mod">
          <ac:chgData name="Lytie, Kristin" userId="S::lytiek_weac.org#ext#@neahq.onmicrosoft.com::aec877d6-fdfa-437e-a4bd-110af0812344" providerId="AD" clId="Web-{FC1B6907-BE82-0FD4-14AF-18CCC4ABF23F}" dt="2023-05-11T16:48:52.935" v="246" actId="20577"/>
          <ac:spMkLst>
            <pc:docMk/>
            <pc:sldMk cId="2483054756" sldId="602"/>
            <ac:spMk id="3" creationId="{00000000-0000-0000-0000-000000000000}"/>
          </ac:spMkLst>
        </pc:spChg>
      </pc:sldChg>
      <pc:sldChg chg="del">
        <pc:chgData name="Lytie, Kristin" userId="S::lytiek_weac.org#ext#@neahq.onmicrosoft.com::aec877d6-fdfa-437e-a4bd-110af0812344" providerId="AD" clId="Web-{FC1B6907-BE82-0FD4-14AF-18CCC4ABF23F}" dt="2023-05-11T17:17:20.996" v="527"/>
        <pc:sldMkLst>
          <pc:docMk/>
          <pc:sldMk cId="3706392129" sldId="604"/>
        </pc:sldMkLst>
      </pc:sldChg>
      <pc:sldChg chg="modSp">
        <pc:chgData name="Lytie, Kristin" userId="S::lytiek_weac.org#ext#@neahq.onmicrosoft.com::aec877d6-fdfa-437e-a4bd-110af0812344" providerId="AD" clId="Web-{FC1B6907-BE82-0FD4-14AF-18CCC4ABF23F}" dt="2023-05-11T17:34:05.610" v="542" actId="14100"/>
        <pc:sldMkLst>
          <pc:docMk/>
          <pc:sldMk cId="558631684" sldId="606"/>
        </pc:sldMkLst>
        <pc:spChg chg="mod">
          <ac:chgData name="Lytie, Kristin" userId="S::lytiek_weac.org#ext#@neahq.onmicrosoft.com::aec877d6-fdfa-437e-a4bd-110af0812344" providerId="AD" clId="Web-{FC1B6907-BE82-0FD4-14AF-18CCC4ABF23F}" dt="2023-05-11T17:34:05.610" v="542" actId="14100"/>
          <ac:spMkLst>
            <pc:docMk/>
            <pc:sldMk cId="558631684" sldId="606"/>
            <ac:spMk id="2" creationId="{00000000-0000-0000-0000-000000000000}"/>
          </ac:spMkLst>
        </pc:spChg>
        <pc:spChg chg="mod">
          <ac:chgData name="Lytie, Kristin" userId="S::lytiek_weac.org#ext#@neahq.onmicrosoft.com::aec877d6-fdfa-437e-a4bd-110af0812344" providerId="AD" clId="Web-{FC1B6907-BE82-0FD4-14AF-18CCC4ABF23F}" dt="2023-05-10T23:03:59.037" v="53" actId="20577"/>
          <ac:spMkLst>
            <pc:docMk/>
            <pc:sldMk cId="558631684" sldId="606"/>
            <ac:spMk id="3" creationId="{00000000-0000-0000-0000-000000000000}"/>
          </ac:spMkLst>
        </pc:spChg>
      </pc:sldChg>
      <pc:sldChg chg="add del">
        <pc:chgData name="Lytie, Kristin" userId="S::lytiek_weac.org#ext#@neahq.onmicrosoft.com::aec877d6-fdfa-437e-a4bd-110af0812344" providerId="AD" clId="Web-{FC1B6907-BE82-0FD4-14AF-18CCC4ABF23F}" dt="2023-05-10T23:08:50.354" v="60"/>
        <pc:sldMkLst>
          <pc:docMk/>
          <pc:sldMk cId="314108676" sldId="629"/>
        </pc:sldMkLst>
      </pc:sldChg>
      <pc:sldChg chg="ord">
        <pc:chgData name="Lytie, Kristin" userId="S::lytiek_weac.org#ext#@neahq.onmicrosoft.com::aec877d6-fdfa-437e-a4bd-110af0812344" providerId="AD" clId="Web-{FC1B6907-BE82-0FD4-14AF-18CCC4ABF23F}" dt="2023-05-11T17:08:47.056" v="515"/>
        <pc:sldMkLst>
          <pc:docMk/>
          <pc:sldMk cId="2431238595" sldId="633"/>
        </pc:sldMkLst>
      </pc:sldChg>
      <pc:sldChg chg="ord">
        <pc:chgData name="Lytie, Kristin" userId="S::lytiek_weac.org#ext#@neahq.onmicrosoft.com::aec877d6-fdfa-437e-a4bd-110af0812344" providerId="AD" clId="Web-{FC1B6907-BE82-0FD4-14AF-18CCC4ABF23F}" dt="2023-05-10T23:09:04.542" v="62"/>
        <pc:sldMkLst>
          <pc:docMk/>
          <pc:sldMk cId="2809287078" sldId="636"/>
        </pc:sldMkLst>
      </pc:sldChg>
      <pc:sldChg chg="add del">
        <pc:chgData name="Lytie, Kristin" userId="S::lytiek_weac.org#ext#@neahq.onmicrosoft.com::aec877d6-fdfa-437e-a4bd-110af0812344" providerId="AD" clId="Web-{FC1B6907-BE82-0FD4-14AF-18CCC4ABF23F}" dt="2023-05-10T23:11:23.677" v="63"/>
        <pc:sldMkLst>
          <pc:docMk/>
          <pc:sldMk cId="1877877993" sldId="637"/>
        </pc:sldMkLst>
      </pc:sldChg>
      <pc:sldChg chg="del">
        <pc:chgData name="Lytie, Kristin" userId="S::lytiek_weac.org#ext#@neahq.onmicrosoft.com::aec877d6-fdfa-437e-a4bd-110af0812344" providerId="AD" clId="Web-{FC1B6907-BE82-0FD4-14AF-18CCC4ABF23F}" dt="2023-05-11T17:27:45.534" v="536"/>
        <pc:sldMkLst>
          <pc:docMk/>
          <pc:sldMk cId="1703432263" sldId="658"/>
        </pc:sldMkLst>
      </pc:sldChg>
      <pc:sldChg chg="del">
        <pc:chgData name="Lytie, Kristin" userId="S::lytiek_weac.org#ext#@neahq.onmicrosoft.com::aec877d6-fdfa-437e-a4bd-110af0812344" providerId="AD" clId="Web-{FC1B6907-BE82-0FD4-14AF-18CCC4ABF23F}" dt="2023-05-11T17:30:52.884" v="541"/>
        <pc:sldMkLst>
          <pc:docMk/>
          <pc:sldMk cId="1241661483" sldId="665"/>
        </pc:sldMkLst>
      </pc:sldChg>
      <pc:sldChg chg="del">
        <pc:chgData name="Lytie, Kristin" userId="S::lytiek_weac.org#ext#@neahq.onmicrosoft.com::aec877d6-fdfa-437e-a4bd-110af0812344" providerId="AD" clId="Web-{FC1B6907-BE82-0FD4-14AF-18CCC4ABF23F}" dt="2023-05-11T16:35:40.595" v="64"/>
        <pc:sldMkLst>
          <pc:docMk/>
          <pc:sldMk cId="2729751718" sldId="673"/>
        </pc:sldMkLst>
      </pc:sldChg>
      <pc:sldChg chg="del">
        <pc:chgData name="Lytie, Kristin" userId="S::lytiek_weac.org#ext#@neahq.onmicrosoft.com::aec877d6-fdfa-437e-a4bd-110af0812344" providerId="AD" clId="Web-{FC1B6907-BE82-0FD4-14AF-18CCC4ABF23F}" dt="2023-05-11T16:35:42.314" v="65"/>
        <pc:sldMkLst>
          <pc:docMk/>
          <pc:sldMk cId="2285208430" sldId="674"/>
        </pc:sldMkLst>
      </pc:sldChg>
      <pc:sldChg chg="del">
        <pc:chgData name="Lytie, Kristin" userId="S::lytiek_weac.org#ext#@neahq.onmicrosoft.com::aec877d6-fdfa-437e-a4bd-110af0812344" providerId="AD" clId="Web-{FC1B6907-BE82-0FD4-14AF-18CCC4ABF23F}" dt="2023-05-11T16:35:43.579" v="66"/>
        <pc:sldMkLst>
          <pc:docMk/>
          <pc:sldMk cId="302545693" sldId="675"/>
        </pc:sldMkLst>
      </pc:sldChg>
      <pc:sldChg chg="del">
        <pc:chgData name="Lytie, Kristin" userId="S::lytiek_weac.org#ext#@neahq.onmicrosoft.com::aec877d6-fdfa-437e-a4bd-110af0812344" providerId="AD" clId="Web-{FC1B6907-BE82-0FD4-14AF-18CCC4ABF23F}" dt="2023-05-11T16:35:44.470" v="67"/>
        <pc:sldMkLst>
          <pc:docMk/>
          <pc:sldMk cId="2425615545" sldId="676"/>
        </pc:sldMkLst>
      </pc:sldChg>
      <pc:sldChg chg="del">
        <pc:chgData name="Lytie, Kristin" userId="S::lytiek_weac.org#ext#@neahq.onmicrosoft.com::aec877d6-fdfa-437e-a4bd-110af0812344" providerId="AD" clId="Web-{FC1B6907-BE82-0FD4-14AF-18CCC4ABF23F}" dt="2023-05-11T16:35:45.204" v="68"/>
        <pc:sldMkLst>
          <pc:docMk/>
          <pc:sldMk cId="2982993020" sldId="677"/>
        </pc:sldMkLst>
      </pc:sldChg>
      <pc:sldChg chg="del">
        <pc:chgData name="Lytie, Kristin" userId="S::lytiek_weac.org#ext#@neahq.onmicrosoft.com::aec877d6-fdfa-437e-a4bd-110af0812344" providerId="AD" clId="Web-{FC1B6907-BE82-0FD4-14AF-18CCC4ABF23F}" dt="2023-05-11T16:35:48.080" v="69"/>
        <pc:sldMkLst>
          <pc:docMk/>
          <pc:sldMk cId="1709339397" sldId="678"/>
        </pc:sldMkLst>
      </pc:sldChg>
      <pc:sldChg chg="addSp delSp modSp ord">
        <pc:chgData name="Lytie, Kristin" userId="S::lytiek_weac.org#ext#@neahq.onmicrosoft.com::aec877d6-fdfa-437e-a4bd-110af0812344" providerId="AD" clId="Web-{FC1B6907-BE82-0FD4-14AF-18CCC4ABF23F}" dt="2023-05-11T16:49:28.249" v="247"/>
        <pc:sldMkLst>
          <pc:docMk/>
          <pc:sldMk cId="1154101083" sldId="679"/>
        </pc:sldMkLst>
        <pc:spChg chg="del">
          <ac:chgData name="Lytie, Kristin" userId="S::lytiek_weac.org#ext#@neahq.onmicrosoft.com::aec877d6-fdfa-437e-a4bd-110af0812344" providerId="AD" clId="Web-{FC1B6907-BE82-0FD4-14AF-18CCC4ABF23F}" dt="2023-05-11T16:36:44.566" v="74"/>
          <ac:spMkLst>
            <pc:docMk/>
            <pc:sldMk cId="1154101083" sldId="679"/>
            <ac:spMk id="2" creationId="{00000000-0000-0000-0000-000000000000}"/>
          </ac:spMkLst>
        </pc:spChg>
        <pc:spChg chg="del">
          <ac:chgData name="Lytie, Kristin" userId="S::lytiek_weac.org#ext#@neahq.onmicrosoft.com::aec877d6-fdfa-437e-a4bd-110af0812344" providerId="AD" clId="Web-{FC1B6907-BE82-0FD4-14AF-18CCC4ABF23F}" dt="2023-05-11T16:36:07.752" v="70"/>
          <ac:spMkLst>
            <pc:docMk/>
            <pc:sldMk cId="1154101083" sldId="679"/>
            <ac:spMk id="3" creationId="{00000000-0000-0000-0000-000000000000}"/>
          </ac:spMkLst>
        </pc:spChg>
        <pc:spChg chg="del">
          <ac:chgData name="Lytie, Kristin" userId="S::lytiek_weac.org#ext#@neahq.onmicrosoft.com::aec877d6-fdfa-437e-a4bd-110af0812344" providerId="AD" clId="Web-{FC1B6907-BE82-0FD4-14AF-18CCC4ABF23F}" dt="2023-05-11T16:36:45.894" v="75"/>
          <ac:spMkLst>
            <pc:docMk/>
            <pc:sldMk cId="1154101083" sldId="679"/>
            <ac:spMk id="4" creationId="{00000000-0000-0000-0000-000000000000}"/>
          </ac:spMkLst>
        </pc:spChg>
        <pc:graphicFrameChg chg="add mod ord modGraphic">
          <ac:chgData name="Lytie, Kristin" userId="S::lytiek_weac.org#ext#@neahq.onmicrosoft.com::aec877d6-fdfa-437e-a4bd-110af0812344" providerId="AD" clId="Web-{FC1B6907-BE82-0FD4-14AF-18CCC4ABF23F}" dt="2023-05-11T16:47:50.965" v="243"/>
          <ac:graphicFrameMkLst>
            <pc:docMk/>
            <pc:sldMk cId="1154101083" sldId="679"/>
            <ac:graphicFrameMk id="6" creationId="{436FDDA1-5F57-9582-EDF9-842A1F879257}"/>
          </ac:graphicFrameMkLst>
        </pc:graphicFrameChg>
      </pc:sldChg>
      <pc:sldChg chg="del ord">
        <pc:chgData name="Lytie, Kristin" userId="S::lytiek_weac.org#ext#@neahq.onmicrosoft.com::aec877d6-fdfa-437e-a4bd-110af0812344" providerId="AD" clId="Web-{FC1B6907-BE82-0FD4-14AF-18CCC4ABF23F}" dt="2023-05-11T17:19:24.313" v="528"/>
        <pc:sldMkLst>
          <pc:docMk/>
          <pc:sldMk cId="339942159" sldId="680"/>
        </pc:sldMkLst>
      </pc:sldChg>
      <pc:sldChg chg="addSp delSp modSp new ord">
        <pc:chgData name="Lytie, Kristin" userId="S::lytiek_weac.org#ext#@neahq.onmicrosoft.com::aec877d6-fdfa-437e-a4bd-110af0812344" providerId="AD" clId="Web-{FC1B6907-BE82-0FD4-14AF-18CCC4ABF23F}" dt="2023-05-11T17:06:10.503" v="514" actId="20577"/>
        <pc:sldMkLst>
          <pc:docMk/>
          <pc:sldMk cId="738362771" sldId="681"/>
        </pc:sldMkLst>
        <pc:spChg chg="mod">
          <ac:chgData name="Lytie, Kristin" userId="S::lytiek_weac.org#ext#@neahq.onmicrosoft.com::aec877d6-fdfa-437e-a4bd-110af0812344" providerId="AD" clId="Web-{FC1B6907-BE82-0FD4-14AF-18CCC4ABF23F}" dt="2023-05-11T17:04:32.953" v="443" actId="20577"/>
          <ac:spMkLst>
            <pc:docMk/>
            <pc:sldMk cId="738362771" sldId="681"/>
            <ac:spMk id="2" creationId="{A5DB696A-D2ED-FF89-4171-48F1DCC06CB5}"/>
          </ac:spMkLst>
        </pc:spChg>
        <pc:spChg chg="mod">
          <ac:chgData name="Lytie, Kristin" userId="S::lytiek_weac.org#ext#@neahq.onmicrosoft.com::aec877d6-fdfa-437e-a4bd-110af0812344" providerId="AD" clId="Web-{FC1B6907-BE82-0FD4-14AF-18CCC4ABF23F}" dt="2023-05-11T17:05:17.314" v="471" actId="14100"/>
          <ac:spMkLst>
            <pc:docMk/>
            <pc:sldMk cId="738362771" sldId="681"/>
            <ac:spMk id="3" creationId="{7360077F-9C6A-DCAF-2E8D-FD6562EE6898}"/>
          </ac:spMkLst>
        </pc:spChg>
        <pc:spChg chg="del">
          <ac:chgData name="Lytie, Kristin" userId="S::lytiek_weac.org#ext#@neahq.onmicrosoft.com::aec877d6-fdfa-437e-a4bd-110af0812344" providerId="AD" clId="Web-{FC1B6907-BE82-0FD4-14AF-18CCC4ABF23F}" dt="2023-05-11T17:03:20.029" v="434"/>
          <ac:spMkLst>
            <pc:docMk/>
            <pc:sldMk cId="738362771" sldId="681"/>
            <ac:spMk id="4" creationId="{B7F89910-C71A-D874-A3AC-A49558EC065C}"/>
          </ac:spMkLst>
        </pc:spChg>
        <pc:spChg chg="add mod">
          <ac:chgData name="Lytie, Kristin" userId="S::lytiek_weac.org#ext#@neahq.onmicrosoft.com::aec877d6-fdfa-437e-a4bd-110af0812344" providerId="AD" clId="Web-{FC1B6907-BE82-0FD4-14AF-18CCC4ABF23F}" dt="2023-05-11T17:04:50.204" v="457" actId="20577"/>
          <ac:spMkLst>
            <pc:docMk/>
            <pc:sldMk cId="738362771" sldId="681"/>
            <ac:spMk id="10" creationId="{33A8819F-04F6-EB28-8B76-BE5DF9E9513A}"/>
          </ac:spMkLst>
        </pc:spChg>
        <pc:spChg chg="add del mod">
          <ac:chgData name="Lytie, Kristin" userId="S::lytiek_weac.org#ext#@neahq.onmicrosoft.com::aec877d6-fdfa-437e-a4bd-110af0812344" providerId="AD" clId="Web-{FC1B6907-BE82-0FD4-14AF-18CCC4ABF23F}" dt="2023-05-11T17:05:12.783" v="470" actId="20577"/>
          <ac:spMkLst>
            <pc:docMk/>
            <pc:sldMk cId="738362771" sldId="681"/>
            <ac:spMk id="12" creationId="{C9C61EEB-507E-E092-A74B-2D4970EA0245}"/>
          </ac:spMkLst>
        </pc:spChg>
        <pc:spChg chg="add del">
          <ac:chgData name="Lytie, Kristin" userId="S::lytiek_weac.org#ext#@neahq.onmicrosoft.com::aec877d6-fdfa-437e-a4bd-110af0812344" providerId="AD" clId="Web-{FC1B6907-BE82-0FD4-14AF-18CCC4ABF23F}" dt="2023-05-11T17:05:03.923" v="461"/>
          <ac:spMkLst>
            <pc:docMk/>
            <pc:sldMk cId="738362771" sldId="681"/>
            <ac:spMk id="14" creationId="{6D35F868-49F9-4227-2EC5-4BA37C4F8164}"/>
          </ac:spMkLst>
        </pc:spChg>
        <pc:spChg chg="add del mod">
          <ac:chgData name="Lytie, Kristin" userId="S::lytiek_weac.org#ext#@neahq.onmicrosoft.com::aec877d6-fdfa-437e-a4bd-110af0812344" providerId="AD" clId="Web-{FC1B6907-BE82-0FD4-14AF-18CCC4ABF23F}" dt="2023-05-11T17:05:27.518" v="476"/>
          <ac:spMkLst>
            <pc:docMk/>
            <pc:sldMk cId="738362771" sldId="681"/>
            <ac:spMk id="16" creationId="{1A1D1D18-9480-D77F-D783-AF24A4A00D0E}"/>
          </ac:spMkLst>
        </pc:spChg>
        <pc:spChg chg="add mod">
          <ac:chgData name="Lytie, Kristin" userId="S::lytiek_weac.org#ext#@neahq.onmicrosoft.com::aec877d6-fdfa-437e-a4bd-110af0812344" providerId="AD" clId="Web-{FC1B6907-BE82-0FD4-14AF-18CCC4ABF23F}" dt="2023-05-11T17:06:10.503" v="514" actId="20577"/>
          <ac:spMkLst>
            <pc:docMk/>
            <pc:sldMk cId="738362771" sldId="681"/>
            <ac:spMk id="18" creationId="{DD5E97FE-BF7D-0582-1137-56EC8D91FC36}"/>
          </ac:spMkLst>
        </pc:spChg>
        <pc:graphicFrameChg chg="add del mod">
          <ac:chgData name="Lytie, Kristin" userId="S::lytiek_weac.org#ext#@neahq.onmicrosoft.com::aec877d6-fdfa-437e-a4bd-110af0812344" providerId="AD" clId="Web-{FC1B6907-BE82-0FD4-14AF-18CCC4ABF23F}" dt="2023-05-11T17:04:19.406" v="440"/>
          <ac:graphicFrameMkLst>
            <pc:docMk/>
            <pc:sldMk cId="738362771" sldId="681"/>
            <ac:graphicFrameMk id="6" creationId="{8890442D-02DE-4E48-83C0-66A9DA52A2F7}"/>
          </ac:graphicFrameMkLst>
        </pc:graphicFrameChg>
        <pc:graphicFrameChg chg="add del mod">
          <ac:chgData name="Lytie, Kristin" userId="S::lytiek_weac.org#ext#@neahq.onmicrosoft.com::aec877d6-fdfa-437e-a4bd-110af0812344" providerId="AD" clId="Web-{FC1B6907-BE82-0FD4-14AF-18CCC4ABF23F}" dt="2023-05-11T17:04:28.297" v="442"/>
          <ac:graphicFrameMkLst>
            <pc:docMk/>
            <pc:sldMk cId="738362771" sldId="681"/>
            <ac:graphicFrameMk id="8" creationId="{164B9F9A-5579-CA8B-AA78-A9DB69F91DA9}"/>
          </ac:graphicFrameMkLst>
        </pc:graphicFrameChg>
      </pc:sldChg>
      <pc:sldChg chg="add replId">
        <pc:chgData name="Lytie, Kristin" userId="S::lytiek_weac.org#ext#@neahq.onmicrosoft.com::aec877d6-fdfa-437e-a4bd-110af0812344" providerId="AD" clId="Web-{FC1B6907-BE82-0FD4-14AF-18CCC4ABF23F}" dt="2023-05-11T17:27:10.001" v="534"/>
        <pc:sldMkLst>
          <pc:docMk/>
          <pc:sldMk cId="1089647548" sldId="682"/>
        </pc:sldMkLst>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Dan, Melissa" userId="S::melissa.dan_floridaea.org#ext#@neahq.onmicrosoft.com::c4cbae29-c430-47cb-b8f3-3fa55c3f6821" providerId="AD" clId="Web-{5723BF34-0167-7EDC-F487-1BCE76AFF300}"/>
    <pc:docChg chg="modSld">
      <pc:chgData name="Dan, Melissa" userId="S::melissa.dan_floridaea.org#ext#@neahq.onmicrosoft.com::c4cbae29-c430-47cb-b8f3-3fa55c3f6821" providerId="AD" clId="Web-{5723BF34-0167-7EDC-F487-1BCE76AFF300}" dt="2023-05-11T18:06:56.160" v="320"/>
      <pc:docMkLst>
        <pc:docMk/>
      </pc:docMkLst>
      <pc:sldChg chg="modSp">
        <pc:chgData name="Dan, Melissa" userId="S::melissa.dan_floridaea.org#ext#@neahq.onmicrosoft.com::c4cbae29-c430-47cb-b8f3-3fa55c3f6821" providerId="AD" clId="Web-{5723BF34-0167-7EDC-F487-1BCE76AFF300}" dt="2023-05-11T18:06:56.160" v="320"/>
        <pc:sldMkLst>
          <pc:docMk/>
          <pc:sldMk cId="3862409425" sldId="273"/>
        </pc:sldMkLst>
        <pc:spChg chg="mod">
          <ac:chgData name="Dan, Melissa" userId="S::melissa.dan_floridaea.org#ext#@neahq.onmicrosoft.com::c4cbae29-c430-47cb-b8f3-3fa55c3f6821" providerId="AD" clId="Web-{5723BF34-0167-7EDC-F487-1BCE76AFF300}" dt="2023-05-11T18:06:56.160" v="320"/>
          <ac:spMkLst>
            <pc:docMk/>
            <pc:sldMk cId="3862409425" sldId="273"/>
            <ac:spMk id="3" creationId="{D5A9E3C9-07AA-41F6-A08B-5C66AAB1A24E}"/>
          </ac:spMkLst>
        </pc:spChg>
      </pc:sldChg>
      <pc:sldChg chg="addSp delSp modSp">
        <pc:chgData name="Dan, Melissa" userId="S::melissa.dan_floridaea.org#ext#@neahq.onmicrosoft.com::c4cbae29-c430-47cb-b8f3-3fa55c3f6821" providerId="AD" clId="Web-{5723BF34-0167-7EDC-F487-1BCE76AFF300}" dt="2023-05-11T18:03:56.938" v="252"/>
        <pc:sldMkLst>
          <pc:docMk/>
          <pc:sldMk cId="3594169966" sldId="505"/>
        </pc:sldMkLst>
        <pc:spChg chg="del mod">
          <ac:chgData name="Dan, Melissa" userId="S::melissa.dan_floridaea.org#ext#@neahq.onmicrosoft.com::c4cbae29-c430-47cb-b8f3-3fa55c3f6821" providerId="AD" clId="Web-{5723BF34-0167-7EDC-F487-1BCE76AFF300}" dt="2023-05-11T17:57:10.992" v="7"/>
          <ac:spMkLst>
            <pc:docMk/>
            <pc:sldMk cId="3594169966" sldId="505"/>
            <ac:spMk id="2" creationId="{00000000-0000-0000-0000-000000000000}"/>
          </ac:spMkLst>
        </pc:spChg>
        <pc:spChg chg="add mod">
          <ac:chgData name="Dan, Melissa" userId="S::melissa.dan_floridaea.org#ext#@neahq.onmicrosoft.com::c4cbae29-c430-47cb-b8f3-3fa55c3f6821" providerId="AD" clId="Web-{5723BF34-0167-7EDC-F487-1BCE76AFF300}" dt="2023-05-11T18:03:15.890" v="247" actId="1076"/>
          <ac:spMkLst>
            <pc:docMk/>
            <pc:sldMk cId="3594169966" sldId="505"/>
            <ac:spMk id="4" creationId="{38EF636E-EDA6-51EF-80E0-EFD587DD752A}"/>
          </ac:spMkLst>
        </pc:spChg>
        <pc:spChg chg="add mod">
          <ac:chgData name="Dan, Melissa" userId="S::melissa.dan_floridaea.org#ext#@neahq.onmicrosoft.com::c4cbae29-c430-47cb-b8f3-3fa55c3f6821" providerId="AD" clId="Web-{5723BF34-0167-7EDC-F487-1BCE76AFF300}" dt="2023-05-11T18:03:36.421" v="251" actId="20577"/>
          <ac:spMkLst>
            <pc:docMk/>
            <pc:sldMk cId="3594169966" sldId="505"/>
            <ac:spMk id="5" creationId="{98C33FE7-FCA6-B3B5-F1DE-089534A4396D}"/>
          </ac:spMkLst>
        </pc:spChg>
        <pc:spChg chg="add del mod">
          <ac:chgData name="Dan, Melissa" userId="S::melissa.dan_floridaea.org#ext#@neahq.onmicrosoft.com::c4cbae29-c430-47cb-b8f3-3fa55c3f6821" providerId="AD" clId="Web-{5723BF34-0167-7EDC-F487-1BCE76AFF300}" dt="2023-05-11T18:00:44.902" v="232"/>
          <ac:spMkLst>
            <pc:docMk/>
            <pc:sldMk cId="3594169966" sldId="505"/>
            <ac:spMk id="6" creationId="{81CBBFED-A504-2F96-6FC7-DA4FF9E62AAE}"/>
          </ac:spMkLst>
        </pc:spChg>
        <pc:spChg chg="add del mod">
          <ac:chgData name="Dan, Melissa" userId="S::melissa.dan_floridaea.org#ext#@neahq.onmicrosoft.com::c4cbae29-c430-47cb-b8f3-3fa55c3f6821" providerId="AD" clId="Web-{5723BF34-0167-7EDC-F487-1BCE76AFF300}" dt="2023-05-11T18:01:54.310" v="236"/>
          <ac:spMkLst>
            <pc:docMk/>
            <pc:sldMk cId="3594169966" sldId="505"/>
            <ac:spMk id="7" creationId="{0A99B988-196B-BFFA-5576-D7885B8BC4C5}"/>
          </ac:spMkLst>
        </pc:spChg>
        <pc:picChg chg="add mod">
          <ac:chgData name="Dan, Melissa" userId="S::melissa.dan_floridaea.org#ext#@neahq.onmicrosoft.com::c4cbae29-c430-47cb-b8f3-3fa55c3f6821" providerId="AD" clId="Web-{5723BF34-0167-7EDC-F487-1BCE76AFF300}" dt="2023-05-11T18:03:56.938" v="252"/>
          <ac:picMkLst>
            <pc:docMk/>
            <pc:sldMk cId="3594169966" sldId="505"/>
            <ac:picMk id="8" creationId="{AD9D22A9-BDBC-9ADA-AEAA-60C7CE803F04}"/>
          </ac:picMkLst>
        </pc:picChg>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dgm:t>
        <a:bodyPr/>
        <a:lstStyle/>
        <a:p>
          <a:r>
            <a:rPr lang="en-US"/>
            <a:t>Recruit</a:t>
          </a:r>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dgm:t>
        <a:bodyPr/>
        <a:lstStyle/>
        <a:p>
          <a:r>
            <a:rPr lang="en-US"/>
            <a:t>Develop </a:t>
          </a:r>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dgm:t>
        <a:bodyPr/>
        <a:lstStyle/>
        <a:p>
          <a:r>
            <a:rPr lang="en-US"/>
            <a:t>Identify</a:t>
          </a:r>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pt>
    <dgm:pt modelId="{3CBE808B-C350-4A6C-BFC4-31282B86617A}" type="pres">
      <dgm:prSet presAssocID="{57CBFDD4-9392-4534-88F3-2CFDF8ABCA1C}" presName="wedge2" presStyleLbl="node1" presStyleIdx="1" presStyleCnt="3"/>
      <dgm:spPr/>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pt>
    <dgm:pt modelId="{A9DBD5E4-6F6A-457C-8A69-904F87687A29}" type="pres">
      <dgm:prSet presAssocID="{57CBFDD4-9392-4534-88F3-2CFDF8ABCA1C}" presName="wedge3" presStyleLbl="node1" presStyleIdx="2" presStyleCnt="3"/>
      <dgm:spPr/>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pt>
    <dgm:pt modelId="{64193810-4D0C-4FA2-99E8-2B727D9B02DD}" type="pres">
      <dgm:prSet presAssocID="{F1C9AC24-3B01-4EF7-B1C8-4A21ABA98C03}" presName="arrowWedge1" presStyleLbl="fgSibTrans2D1" presStyleIdx="0" presStyleCnt="3"/>
      <dgm:spPr/>
    </dgm:pt>
    <dgm:pt modelId="{D2729962-418B-412E-AF43-2E6D2A5BABB7}" type="pres">
      <dgm:prSet presAssocID="{60E627CE-A3CB-406E-9489-81B4D6E1CD6E}" presName="arrowWedge2" presStyleLbl="fgSibTrans2D1" presStyleIdx="1" presStyleCnt="3"/>
      <dgm:spPr/>
    </dgm:pt>
    <dgm:pt modelId="{37E08A3B-E9D7-40C1-87DE-E53229C05C79}" type="pres">
      <dgm:prSet presAssocID="{F3CCABC3-5B23-4A10-82B2-F9EFDDC82262}" presName="arrowWedge3" presStyleLbl="fgSibTrans2D1" presStyleIdx="2" presStyleCnt="3"/>
      <dgm:spPr/>
    </dgm:pt>
  </dgm:ptLst>
  <dgm:cxnLst>
    <dgm:cxn modelId="{63F27A73-FC6E-4590-9FAE-1EE95B48701B}" type="presOf" srcId="{8EF624BF-115C-4B2E-96DC-AFE548E4B488}" destId="{12868486-996D-43E3-B907-EF0BE9C7BF40}" srcOrd="1"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F497EA57-5D7E-4420-9661-A8B5E2762ADA}" srcId="{57CBFDD4-9392-4534-88F3-2CFDF8ABCA1C}" destId="{1E38F255-C02A-40DA-B739-28F9A88851FF}" srcOrd="0" destOrd="0" parTransId="{6221F729-CD7B-43D2-8C83-57B84A70D0D7}" sibTransId="{F1C9AC24-3B01-4EF7-B1C8-4A21ABA98C03}"/>
    <dgm:cxn modelId="{B0B99A7B-78DF-44E1-863B-5BEA82078722}" type="presOf" srcId="{57CBFDD4-9392-4534-88F3-2CFDF8ABCA1C}" destId="{FF7CED77-439E-4234-A834-19C0D5C4E480}" srcOrd="0" destOrd="0" presId="urn:microsoft.com/office/officeart/2005/8/layout/cycle8"/>
    <dgm:cxn modelId="{BE49F37B-9F04-435D-AF97-77657BA4B7D7}" type="presOf" srcId="{1E38F255-C02A-40DA-B739-28F9A88851FF}" destId="{4165FF1B-56C1-4435-A2A5-86432323EDFC}" srcOrd="1"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CA0E2BD0-2E69-45CA-AF0A-0ECBA0A4FD46}" type="presOf" srcId="{1E38F255-C02A-40DA-B739-28F9A88851FF}" destId="{E56529DA-D734-4A3A-BB80-FBA41AEB6169}" srcOrd="0" destOrd="0" presId="urn:microsoft.com/office/officeart/2005/8/layout/cycle8"/>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dgm:t>
        <a:bodyPr/>
        <a:lstStyle/>
        <a:p>
          <a:r>
            <a:rPr lang="en-US"/>
            <a:t>Leader Growth</a:t>
          </a:r>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dgm:t>
        <a:bodyPr/>
        <a:lstStyle/>
        <a:p>
          <a:r>
            <a:rPr lang="en-US"/>
            <a:t>Accountable</a:t>
          </a:r>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dgm:t>
        <a:bodyPr/>
        <a:lstStyle/>
        <a:p>
          <a:endParaRPr lang="en-US"/>
        </a:p>
      </dgm:t>
    </dgm:pt>
    <dgm:pt modelId="{B8781219-2F89-417F-864E-30D29AA6F67E}">
      <dgm:prSet phldrT="[Text]"/>
      <dgm:spPr/>
      <dgm:t>
        <a:bodyPr/>
        <a:lstStyle/>
        <a:p>
          <a:r>
            <a:rPr lang="en-US"/>
            <a:t>Implement</a:t>
          </a:r>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dgm:t>
        <a:bodyPr/>
        <a:lstStyle/>
        <a:p>
          <a:endParaRPr lang="en-US"/>
        </a:p>
      </dgm:t>
    </dgm:pt>
    <dgm:pt modelId="{43F5B00C-3484-4545-908B-DCCF13FC58D1}">
      <dgm:prSet phldrT="[Text]"/>
      <dgm:spPr/>
      <dgm:t>
        <a:bodyPr/>
        <a:lstStyle/>
        <a:p>
          <a:r>
            <a:rPr lang="en-US"/>
            <a:t>Reflect Assess</a:t>
          </a:r>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dgm:t>
        <a:bodyPr/>
        <a:lstStyle/>
        <a:p>
          <a:endParaRPr lang="en-US"/>
        </a:p>
      </dgm:t>
    </dgm:pt>
    <dgm:pt modelId="{E3450E4F-DBE1-4DD6-8254-1DD86FA5204F}">
      <dgm:prSet phldrT="[Text]"/>
      <dgm:spPr/>
      <dgm:t>
        <a:bodyPr/>
        <a:lstStyle/>
        <a:p>
          <a:r>
            <a:rPr lang="en-US"/>
            <a:t>Proceed</a:t>
          </a:r>
        </a:p>
        <a:p>
          <a:r>
            <a:rPr lang="en-US"/>
            <a:t>Make Change</a:t>
          </a:r>
        </a:p>
        <a:p>
          <a:r>
            <a:rPr lang="en-US"/>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pt>
    <dgm:pt modelId="{A22555CE-F5CB-411D-BA31-5BFF1FD5AE53}" type="pres">
      <dgm:prSet presAssocID="{80E28EB7-BB8C-44FC-B0B2-12599D97CBC5}" presName="centerShape" presStyleLbl="node0" presStyleIdx="0" presStyleCnt="1"/>
      <dgm:spPr/>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pt>
    <dgm:pt modelId="{1BF9196F-A061-4360-9C10-D5597F6C9B3F}" type="pres">
      <dgm:prSet presAssocID="{E3450E4F-DBE1-4DD6-8254-1DD86FA5204F}" presName="node" presStyleLbl="node1" presStyleIdx="3" presStyleCnt="4" custRadScaleRad="84592">
        <dgm:presLayoutVars>
          <dgm:bulletEnabled val="1"/>
        </dgm:presLayoutVars>
      </dgm:prSet>
      <dgm:spPr/>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pt>
  </dgm:ptLst>
  <dgm:cxnLst>
    <dgm:cxn modelId="{4E0CD711-4867-4F1A-941E-E43EF2572CC5}" type="presOf" srcId="{B8781219-2F89-417F-864E-30D29AA6F67E}" destId="{64EAAC7A-DC8F-4884-9C6D-CD5292787ED2}" srcOrd="0" destOrd="0" presId="urn:microsoft.com/office/officeart/2005/8/layout/radial6"/>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5694FF48-7C98-4017-B26C-DDAA1EC931D1}" type="presOf" srcId="{45C3A599-6C1F-41A7-8656-F307EF8BE633}" destId="{C67EF03D-4807-440E-9B5C-B6391D7393F2}"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93481B5-7813-43C1-97AF-B7BF6EF2494B}" srcId="{80E28EB7-BB8C-44FC-B0B2-12599D97CBC5}" destId="{B8781219-2F89-417F-864E-30D29AA6F67E}" srcOrd="1" destOrd="0" parTransId="{6DC0D2B8-BECC-4AFF-A658-0EA826E660CE}" sibTransId="{2D0CC23C-66FF-4A42-AE24-396C8D95AACE}"/>
    <dgm:cxn modelId="{AF51DCB9-C849-4CAF-9868-DCE053685E6B}" type="presOf" srcId="{91F25FDD-6493-496D-99EF-939C661F9247}" destId="{DB067885-BE9E-40CD-9995-DBF04C53282E}"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DB91C7D9-8E16-409E-B72D-B6488D48DE44}" srcId="{80E28EB7-BB8C-44FC-B0B2-12599D97CBC5}" destId="{FCF35B23-1D4F-4230-9F75-6A7BA5824900}" srcOrd="0" destOrd="0" parTransId="{75CA2E28-6A70-4EF7-9F24-FF2B621E2B49}" sibTransId="{45C3A599-6C1F-41A7-8656-F307EF8BE633}"/>
    <dgm:cxn modelId="{9A591DDE-FC13-45B0-8278-F924DC234E25}" srcId="{91F25FDD-6493-496D-99EF-939C661F9247}" destId="{80E28EB7-BB8C-44FC-B0B2-12599D97CBC5}" srcOrd="0" destOrd="0" parTransId="{59DCC8CF-3D21-4EFB-945B-9C93E2CC54D3}" sibTransId="{1BDE8E24-2F0F-4921-8942-23F70C35B949}"/>
    <dgm:cxn modelId="{F5383BDF-4F86-4C0D-9C62-D4B844CF5A51}" type="presOf" srcId="{FCF35B23-1D4F-4230-9F75-6A7BA5824900}" destId="{4FD05002-F5F8-45A4-B6A8-B436B18B01DF}"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415B2DF8-430F-418B-AFEC-5193ED340B1D}" type="presOf" srcId="{2D0CC23C-66FF-4A42-AE24-396C8D95AACE}" destId="{293D5F0F-3234-48E0-B04D-CAF2AD09BE80}"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Recruit</a:t>
          </a:r>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Develop </a:t>
          </a:r>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Identify</a:t>
          </a:r>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354307" y="1097248"/>
          <a:ext cx="4703508" cy="4703508"/>
        </a:xfrm>
        <a:prstGeom prst="blockArc">
          <a:avLst>
            <a:gd name="adj1" fmla="val 11389097"/>
            <a:gd name="adj2" fmla="val 15788882"/>
            <a:gd name="adj3" fmla="val 464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351281" y="296691"/>
          <a:ext cx="4703508" cy="4703508"/>
        </a:xfrm>
        <a:prstGeom prst="blockArc">
          <a:avLst>
            <a:gd name="adj1" fmla="val 5809563"/>
            <a:gd name="adj2" fmla="val 10184911"/>
            <a:gd name="adj3" fmla="val 4640"/>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654538" y="319821"/>
          <a:ext cx="4703508" cy="4703508"/>
        </a:xfrm>
        <a:prstGeom prst="blockArc">
          <a:avLst>
            <a:gd name="adj1" fmla="val 433052"/>
            <a:gd name="adj2" fmla="val 4762269"/>
            <a:gd name="adj3" fmla="val 4640"/>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685136" y="1079422"/>
          <a:ext cx="4703508" cy="4703508"/>
        </a:xfrm>
        <a:prstGeom prst="blockArc">
          <a:avLst>
            <a:gd name="adj1" fmla="val 16794228"/>
            <a:gd name="adj2" fmla="val 20890134"/>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303236" y="1974756"/>
          <a:ext cx="2165038" cy="216503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a:t>Leader Growth</a:t>
          </a:r>
        </a:p>
      </dsp:txBody>
      <dsp:txXfrm>
        <a:off x="3620298" y="2291818"/>
        <a:ext cx="1530914" cy="1530914"/>
      </dsp:txXfrm>
    </dsp:sp>
    <dsp:sp modelId="{4FD05002-F5F8-45A4-B6A8-B436B18B01DF}">
      <dsp:nvSpPr>
        <dsp:cNvPr id="0" name=""/>
        <dsp:cNvSpPr/>
      </dsp:nvSpPr>
      <dsp:spPr>
        <a:xfrm>
          <a:off x="3674232" y="410450"/>
          <a:ext cx="1515527" cy="15155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Accountable</a:t>
          </a:r>
        </a:p>
      </dsp:txBody>
      <dsp:txXfrm>
        <a:off x="3896176" y="632394"/>
        <a:ext cx="1071639" cy="1071639"/>
      </dsp:txXfrm>
    </dsp:sp>
    <dsp:sp modelId="{64EAAC7A-DC8F-4884-9C6D-CD5292787ED2}">
      <dsp:nvSpPr>
        <dsp:cNvPr id="0" name=""/>
        <dsp:cNvSpPr/>
      </dsp:nvSpPr>
      <dsp:spPr>
        <a:xfrm>
          <a:off x="5527521" y="2202425"/>
          <a:ext cx="1515527" cy="1515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Implement</a:t>
          </a:r>
        </a:p>
      </dsp:txBody>
      <dsp:txXfrm>
        <a:off x="5749465" y="2424369"/>
        <a:ext cx="1071639" cy="1071639"/>
      </dsp:txXfrm>
    </dsp:sp>
    <dsp:sp modelId="{D2E24B25-13AB-4E4D-AEEC-FF3479739FC8}">
      <dsp:nvSpPr>
        <dsp:cNvPr id="0" name=""/>
        <dsp:cNvSpPr/>
      </dsp:nvSpPr>
      <dsp:spPr>
        <a:xfrm>
          <a:off x="3672237" y="4171593"/>
          <a:ext cx="1515527" cy="1515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Reflect Assess</a:t>
          </a:r>
        </a:p>
      </dsp:txBody>
      <dsp:txXfrm>
        <a:off x="3894181" y="4393537"/>
        <a:ext cx="1071639" cy="1071639"/>
      </dsp:txXfrm>
    </dsp:sp>
    <dsp:sp modelId="{1BF9196F-A061-4360-9C10-D5597F6C9B3F}">
      <dsp:nvSpPr>
        <dsp:cNvPr id="0" name=""/>
        <dsp:cNvSpPr/>
      </dsp:nvSpPr>
      <dsp:spPr>
        <a:xfrm>
          <a:off x="1684749" y="2299511"/>
          <a:ext cx="1515527" cy="1515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Proceed</a:t>
          </a:r>
        </a:p>
        <a:p>
          <a:pPr marL="0" lvl="0" indent="0" algn="ctr" defTabSz="622300">
            <a:lnSpc>
              <a:spcPct val="90000"/>
            </a:lnSpc>
            <a:spcBef>
              <a:spcPct val="0"/>
            </a:spcBef>
            <a:spcAft>
              <a:spcPct val="35000"/>
            </a:spcAft>
            <a:buNone/>
          </a:pPr>
          <a:r>
            <a:rPr lang="en-US" sz="1400" kern="1200"/>
            <a:t>Make Change</a:t>
          </a:r>
        </a:p>
        <a:p>
          <a:pPr marL="0" lvl="0" indent="0" algn="ctr" defTabSz="622300">
            <a:lnSpc>
              <a:spcPct val="90000"/>
            </a:lnSpc>
            <a:spcBef>
              <a:spcPct val="0"/>
            </a:spcBef>
            <a:spcAft>
              <a:spcPct val="35000"/>
            </a:spcAft>
            <a:buNone/>
          </a:pPr>
          <a:r>
            <a:rPr lang="en-US" sz="1400" kern="1200"/>
            <a:t>Stop</a:t>
          </a:r>
        </a:p>
      </dsp:txBody>
      <dsp:txXfrm>
        <a:off x="1906693" y="2521455"/>
        <a:ext cx="1071639" cy="1071639"/>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5/11/2023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5/11/2023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865332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MS PGothic" panose="020B0600070205080204" pitchFamily="34" charset="-128"/>
              </a:rPr>
              <a:t>Sara</a:t>
            </a:r>
          </a:p>
          <a:p>
            <a:r>
              <a:rPr lang="en-US" altLang="en-US">
                <a:ea typeface="MS PGothic" panose="020B0600070205080204" pitchFamily="34" charset="-128"/>
              </a:rPr>
              <a:t>Resources are what your</a:t>
            </a:r>
            <a:r>
              <a:rPr lang="en-US" altLang="en-US" baseline="0">
                <a:ea typeface="MS PGothic" panose="020B0600070205080204" pitchFamily="34" charset="-128"/>
              </a:rPr>
              <a:t> people have to help them make change.  These are resources that are limited and are reduced as you use them.  </a:t>
            </a:r>
            <a:endParaRPr lang="en-US" altLang="en-US">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061699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a:p>
            <a:r>
              <a:rPr lang="en-US"/>
              <a:t>These</a:t>
            </a:r>
            <a:r>
              <a:rPr lang="en-US" baseline="0"/>
              <a:t> resources are the most important.  The more you use relationships,  the more you trust, the more that you coach people in using their skills the more capacity they develop for action- these resources grow.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5BC7F-458E-45F7-A6B4-7C108DDEA1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076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MS PGothic" panose="020B0600070205080204" pitchFamily="34" charset="-128"/>
              </a:rPr>
              <a:t>Sara</a:t>
            </a:r>
          </a:p>
          <a:p>
            <a:r>
              <a:rPr lang="en-US" altLang="en-US">
                <a:ea typeface="MS PGothic" panose="020B0600070205080204" pitchFamily="34" charset="-128"/>
              </a:rPr>
              <a:t>Resources are what your</a:t>
            </a:r>
            <a:r>
              <a:rPr lang="en-US" altLang="en-US" baseline="0">
                <a:ea typeface="MS PGothic" panose="020B0600070205080204" pitchFamily="34" charset="-128"/>
              </a:rPr>
              <a:t> people have to help them make change.  These are resources that are limited and are reduced as you use them.  </a:t>
            </a:r>
            <a:endParaRPr lang="en-US" altLang="en-US">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12085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5/11/2023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5/11/2023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5/11/2023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5/11/2023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5/11/2023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5/11/2023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5/11/2023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7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a:t>Constituency Organizing:</a:t>
            </a:r>
            <a:br>
              <a:rPr lang="en-US"/>
            </a:br>
            <a:r>
              <a:rPr lang="en-US"/>
              <a:t>From Club to Fighting Union</a:t>
            </a:r>
          </a:p>
        </p:txBody>
      </p:sp>
      <p:sp>
        <p:nvSpPr>
          <p:cNvPr id="3" name="Subtitle 2"/>
          <p:cNvSpPr>
            <a:spLocks noGrp="1"/>
          </p:cNvSpPr>
          <p:nvPr>
            <p:ph type="subTitle" idx="1"/>
          </p:nvPr>
        </p:nvSpPr>
        <p:spPr/>
        <p:txBody>
          <a:bodyPr/>
          <a:lstStyle/>
          <a:p>
            <a:r>
              <a:rPr lang="en-US"/>
              <a:t>Day 2</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a:buChar char="•"/>
            </a:pPr>
            <a:r>
              <a:rPr lang="en-US" sz="4000">
                <a:solidFill>
                  <a:schemeClr val="tx2"/>
                </a:solidFill>
                <a:latin typeface="Calibri"/>
                <a:cs typeface="Calibri"/>
              </a:rPr>
              <a:t>Recognizing Competing Clubs</a:t>
            </a:r>
          </a:p>
          <a:p>
            <a:pPr marL="246380" indent="-246380">
              <a:buFont typeface="Arial"/>
              <a:buChar char="•"/>
            </a:pPr>
            <a:r>
              <a:rPr lang="en-US" sz="4000">
                <a:solidFill>
                  <a:schemeClr val="tx2"/>
                </a:solidFill>
                <a:latin typeface="Calibri"/>
                <a:cs typeface="Calibri"/>
              </a:rPr>
              <a:t>Data Mapping  </a:t>
            </a:r>
          </a:p>
          <a:p>
            <a:pPr marL="246380" indent="-246380">
              <a:buFont typeface="Arial"/>
              <a:buChar char="•"/>
            </a:pPr>
            <a:r>
              <a:rPr lang="en-US" sz="4000">
                <a:solidFill>
                  <a:schemeClr val="tx2"/>
                </a:solidFill>
                <a:latin typeface="Calibri"/>
                <a:cs typeface="Calibri"/>
              </a:rPr>
              <a:t>Identifying Leadership</a:t>
            </a:r>
          </a:p>
          <a:p>
            <a:pPr marL="246380" indent="-246380">
              <a:buFont typeface="Arial"/>
              <a:buChar char="•"/>
            </a:pPr>
            <a:r>
              <a:rPr lang="en-US" sz="4000">
                <a:solidFill>
                  <a:schemeClr val="tx2"/>
                </a:solidFill>
                <a:latin typeface="Calibri"/>
                <a:cs typeface="Calibri"/>
              </a:rPr>
              <a:t>Identifying Issues</a:t>
            </a:r>
          </a:p>
          <a:p>
            <a:pPr marL="246380" indent="-246380">
              <a:buFont typeface="Arial"/>
              <a:buChar char="•"/>
            </a:pPr>
            <a:r>
              <a:rPr lang="en-US" sz="4000">
                <a:solidFill>
                  <a:schemeClr val="tx2"/>
                </a:solidFill>
                <a:latin typeface="Calibri"/>
                <a:cs typeface="Calibri"/>
              </a:rPr>
              <a:t>Assessing a worksite </a:t>
            </a:r>
          </a:p>
          <a:p>
            <a:pPr marL="246380" indent="-246380">
              <a:buFont typeface="Arial"/>
              <a:buChar char="•"/>
            </a:pPr>
            <a:endParaRPr lang="en-US" sz="400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a:solidFill>
                <a:schemeClr val="dk1"/>
              </a:solidFill>
            </a:endParaRPr>
          </a:p>
        </p:txBody>
      </p:sp>
    </p:spTree>
    <p:extLst>
      <p:ext uri="{BB962C8B-B14F-4D97-AF65-F5344CB8AC3E}">
        <p14:creationId xmlns:p14="http://schemas.microsoft.com/office/powerpoint/2010/main" val="3526927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a:normAutofit/>
          </a:bodyPr>
          <a:lstStyle/>
          <a:p>
            <a:pPr marL="0" indent="0">
              <a:buNone/>
            </a:pPr>
            <a:endParaRPr lang="en-US" sz="4799"/>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2215397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EF636E-EDA6-51EF-80E0-EFD587DD752A}"/>
              </a:ext>
            </a:extLst>
          </p:cNvPr>
          <p:cNvSpPr>
            <a:spLocks noGrp="1"/>
          </p:cNvSpPr>
          <p:nvPr>
            <p:ph type="title"/>
          </p:nvPr>
        </p:nvSpPr>
        <p:spPr>
          <a:xfrm>
            <a:off x="1267419" y="430242"/>
            <a:ext cx="6070416" cy="1239837"/>
          </a:xfrm>
        </p:spPr>
        <p:txBody>
          <a:bodyPr/>
          <a:lstStyle/>
          <a:p>
            <a:r>
              <a:rPr lang="en-US" b="1">
                <a:solidFill>
                  <a:srgbClr val="000000"/>
                </a:solidFill>
              </a:rPr>
              <a:t>Predicting Beautiful Trouble</a:t>
            </a:r>
          </a:p>
        </p:txBody>
      </p:sp>
      <p:sp>
        <p:nvSpPr>
          <p:cNvPr id="5" name="TextBox 4">
            <a:extLst>
              <a:ext uri="{FF2B5EF4-FFF2-40B4-BE49-F238E27FC236}">
                <a16:creationId xmlns:a16="http://schemas.microsoft.com/office/drawing/2014/main" id="{98C33FE7-FCA6-B3B5-F1DE-089534A4396D}"/>
              </a:ext>
            </a:extLst>
          </p:cNvPr>
          <p:cNvSpPr txBox="1"/>
          <p:nvPr/>
        </p:nvSpPr>
        <p:spPr>
          <a:xfrm>
            <a:off x="1264708" y="2082193"/>
            <a:ext cx="9110742"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a:solidFill>
                  <a:srgbClr val="000000"/>
                </a:solidFill>
              </a:rPr>
              <a:t>Directions:</a:t>
            </a:r>
          </a:p>
          <a:p>
            <a:endParaRPr lang="en-US" sz="2400">
              <a:solidFill>
                <a:srgbClr val="000000"/>
              </a:solidFill>
            </a:endParaRPr>
          </a:p>
          <a:p>
            <a:pPr marL="342900" indent="-342900">
              <a:buAutoNum type="arabicPeriod"/>
            </a:pPr>
            <a:r>
              <a:rPr lang="en-US" sz="2400">
                <a:solidFill>
                  <a:srgbClr val="000000"/>
                </a:solidFill>
              </a:rPr>
              <a:t>Shuffle the cards</a:t>
            </a:r>
          </a:p>
          <a:p>
            <a:pPr marL="342900" indent="-342900">
              <a:buAutoNum type="arabicPeriod"/>
            </a:pPr>
            <a:r>
              <a:rPr lang="en-US" sz="2400">
                <a:solidFill>
                  <a:srgbClr val="000000"/>
                </a:solidFill>
              </a:rPr>
              <a:t>Formulate a question in your mind about a current issue you are working on</a:t>
            </a:r>
          </a:p>
          <a:p>
            <a:pPr marL="342900" indent="-342900">
              <a:buAutoNum type="arabicPeriod"/>
            </a:pPr>
            <a:r>
              <a:rPr lang="en-US" sz="2400">
                <a:solidFill>
                  <a:srgbClr val="000000"/>
                </a:solidFill>
              </a:rPr>
              <a:t>While holding this question in your mind, shuffle the card deck</a:t>
            </a:r>
          </a:p>
          <a:p>
            <a:pPr marL="342900" indent="-342900">
              <a:buAutoNum type="arabicPeriod"/>
            </a:pPr>
            <a:r>
              <a:rPr lang="en-US" sz="2400">
                <a:solidFill>
                  <a:srgbClr val="000000"/>
                </a:solidFill>
              </a:rPr>
              <a:t>Select one card</a:t>
            </a:r>
          </a:p>
          <a:p>
            <a:pPr marL="342900" indent="-342900">
              <a:buAutoNum type="arabicPeriod"/>
            </a:pPr>
            <a:r>
              <a:rPr lang="en-US" sz="2400">
                <a:solidFill>
                  <a:srgbClr val="000000"/>
                </a:solidFill>
              </a:rPr>
              <a:t>How does this card relate to your issue? Share with the group!</a:t>
            </a:r>
          </a:p>
          <a:p>
            <a:endParaRPr lang="en-US" sz="2400">
              <a:solidFill>
                <a:srgbClr val="000000"/>
              </a:solidFill>
            </a:endParaRPr>
          </a:p>
          <a:p>
            <a:pPr marL="342900" indent="-342900">
              <a:buAutoNum type="arabicPeriod"/>
            </a:pPr>
            <a:endParaRPr lang="en-US" sz="2400">
              <a:solidFill>
                <a:srgbClr val="000000"/>
              </a:solidFill>
            </a:endParaRPr>
          </a:p>
          <a:p>
            <a:pPr marL="342900" indent="-342900">
              <a:buAutoNum type="arabicPeriod"/>
            </a:pPr>
            <a:endParaRPr lang="en-US" sz="2400">
              <a:solidFill>
                <a:srgbClr val="000000"/>
              </a:solidFill>
            </a:endParaRPr>
          </a:p>
        </p:txBody>
      </p:sp>
      <p:pic>
        <p:nvPicPr>
          <p:cNvPr id="8" name="Picture 8" descr="A picture containing text, screenshot, electronics&#10;&#10;Description automatically generated">
            <a:extLst>
              <a:ext uri="{FF2B5EF4-FFF2-40B4-BE49-F238E27FC236}">
                <a16:creationId xmlns:a16="http://schemas.microsoft.com/office/drawing/2014/main" id="{AD9D22A9-BDBC-9ADA-AEAA-60C7CE803F04}"/>
              </a:ext>
            </a:extLst>
          </p:cNvPr>
          <p:cNvPicPr>
            <a:picLocks noChangeAspect="1"/>
          </p:cNvPicPr>
          <p:nvPr/>
        </p:nvPicPr>
        <p:blipFill>
          <a:blip r:embed="rId2"/>
          <a:stretch>
            <a:fillRect/>
          </a:stretch>
        </p:blipFill>
        <p:spPr>
          <a:xfrm>
            <a:off x="7737147" y="274179"/>
            <a:ext cx="4183533" cy="2785974"/>
          </a:xfrm>
          <a:prstGeom prst="ellipse">
            <a:avLst/>
          </a:prstGeom>
          <a:ln>
            <a:noFill/>
          </a:ln>
          <a:effectLst>
            <a:softEdge rad="112500"/>
          </a:effectLst>
        </p:spPr>
      </p:pic>
    </p:spTree>
    <p:extLst>
      <p:ext uri="{BB962C8B-B14F-4D97-AF65-F5344CB8AC3E}">
        <p14:creationId xmlns:p14="http://schemas.microsoft.com/office/powerpoint/2010/main" val="3594169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01" y="0"/>
            <a:ext cx="9330834" cy="881962"/>
          </a:xfrm>
        </p:spPr>
        <p:txBody>
          <a:bodyPr>
            <a:normAutofit/>
          </a:bodyPr>
          <a:lstStyle/>
          <a:p>
            <a:r>
              <a:rPr lang="en-US"/>
              <a:t>Why People Join their Union – Group Work  </a:t>
            </a:r>
          </a:p>
        </p:txBody>
      </p:sp>
      <p:sp>
        <p:nvSpPr>
          <p:cNvPr id="3" name="Content Placeholder 2"/>
          <p:cNvSpPr>
            <a:spLocks noGrp="1"/>
          </p:cNvSpPr>
          <p:nvPr>
            <p:ph idx="1"/>
          </p:nvPr>
        </p:nvSpPr>
        <p:spPr>
          <a:xfrm>
            <a:off x="600502" y="1091821"/>
            <a:ext cx="7644545" cy="5080379"/>
          </a:xfrm>
        </p:spPr>
        <p:txBody>
          <a:bodyPr vert="horz" lIns="91440" tIns="45720" rIns="91440" bIns="45720" rtlCol="0" anchor="t">
            <a:normAutofit fontScale="92500" lnSpcReduction="10000"/>
          </a:bodyPr>
          <a:lstStyle/>
          <a:p>
            <a:pPr marL="0" indent="0">
              <a:buNone/>
            </a:pPr>
            <a:r>
              <a:rPr lang="en-US"/>
              <a:t>P. 5 Member Retention Research Memo</a:t>
            </a:r>
          </a:p>
          <a:p>
            <a:pPr marL="0" indent="0">
              <a:buNone/>
            </a:pPr>
            <a:r>
              <a:rPr lang="en-US" b="1"/>
              <a:t>Need</a:t>
            </a:r>
            <a:r>
              <a:rPr lang="en-US"/>
              <a:t> Why People Join Their Union Handout (separate)</a:t>
            </a:r>
          </a:p>
          <a:p>
            <a:pPr marL="0" indent="0">
              <a:buNone/>
            </a:pPr>
            <a:r>
              <a:rPr lang="en-US"/>
              <a:t>Use the chart to analyze the levels of expectation and connection for each reason for joining. Add others that your table might think.</a:t>
            </a:r>
          </a:p>
          <a:p>
            <a:pPr marL="0" indent="0">
              <a:buNone/>
            </a:pPr>
            <a:r>
              <a:rPr lang="en-US" b="1"/>
              <a:t>Be Prepared to Discuss:</a:t>
            </a:r>
          </a:p>
          <a:p>
            <a:pPr marL="246380" indent="-246380"/>
            <a:r>
              <a:rPr lang="en-US"/>
              <a:t>What do you notice?</a:t>
            </a:r>
          </a:p>
          <a:p>
            <a:pPr marL="246380" indent="-246380"/>
            <a:r>
              <a:rPr lang="en-US"/>
              <a:t>Which ones were harder to analyze than others?</a:t>
            </a:r>
          </a:p>
          <a:p>
            <a:pPr marL="246380" indent="-246380"/>
            <a:r>
              <a:rPr lang="en-US"/>
              <a:t>Were there any that you added?   </a:t>
            </a:r>
          </a:p>
          <a:p>
            <a:pPr marL="0" indent="0">
              <a:buNone/>
            </a:pPr>
            <a:endParaRPr lang="en-US"/>
          </a:p>
        </p:txBody>
      </p:sp>
      <p:pic>
        <p:nvPicPr>
          <p:cNvPr id="5" name="Picture 4"/>
          <p:cNvPicPr>
            <a:picLocks noChangeAspect="1"/>
          </p:cNvPicPr>
          <p:nvPr/>
        </p:nvPicPr>
        <p:blipFill rotWithShape="1">
          <a:blip r:embed="rId2"/>
          <a:srcRect l="21630" t="10359" r="19146" b="13860"/>
          <a:stretch/>
        </p:blipFill>
        <p:spPr>
          <a:xfrm>
            <a:off x="8147714" y="1091821"/>
            <a:ext cx="4134389" cy="5290238"/>
          </a:xfrm>
          <a:prstGeom prst="rect">
            <a:avLst/>
          </a:prstGeom>
        </p:spPr>
      </p:pic>
    </p:spTree>
    <p:extLst>
      <p:ext uri="{BB962C8B-B14F-4D97-AF65-F5344CB8AC3E}">
        <p14:creationId xmlns:p14="http://schemas.microsoft.com/office/powerpoint/2010/main" val="5586316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fontScale="77500" lnSpcReduction="20000"/>
          </a:bodyPr>
          <a:lstStyle/>
          <a:p>
            <a:pPr marL="0" indent="0">
              <a:buNone/>
            </a:pPr>
            <a:r>
              <a:rPr lang="en-US" sz="3300"/>
              <a:t>The more connection (solidarity, shared value/purpose/issue) and the more meaningful expectations there are – the more likely that members stay and are engaged. </a:t>
            </a:r>
          </a:p>
          <a:p>
            <a:pPr marL="0" indent="0">
              <a:buNone/>
            </a:pPr>
            <a:endParaRPr lang="en-US" sz="3300"/>
          </a:p>
          <a:p>
            <a:pPr marL="0" indent="0">
              <a:buNone/>
            </a:pPr>
            <a:r>
              <a:rPr lang="en-US" sz="3300"/>
              <a:t>From the Member Retention Research P. 5, </a:t>
            </a:r>
          </a:p>
          <a:p>
            <a:pPr marL="0" indent="0">
              <a:buNone/>
            </a:pPr>
            <a:r>
              <a:rPr lang="en-US" sz="3300" i="1"/>
              <a:t>“Our research consistently finds that a member’s bond with the association (how connected a member feels to his/her local) is the best predictor of a member’s intention to remain in the union when given the opportunity to drop. Members who rate their connectedness at 10 are significantly more likely to remain in the union than those who rate their level of connection at 7, 8, or even 9. Merely connecting with our members is not enough. Instead, we must build— and maintain— strong relationships and deep connections with our members.”</a:t>
            </a:r>
          </a:p>
          <a:p>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7720944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729252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06465-7D6A-48C2-A8BF-40EBAE08F7C5}"/>
              </a:ext>
            </a:extLst>
          </p:cNvPr>
          <p:cNvSpPr>
            <a:spLocks noGrp="1"/>
          </p:cNvSpPr>
          <p:nvPr>
            <p:ph idx="1"/>
          </p:nvPr>
        </p:nvSpPr>
        <p:spPr>
          <a:xfrm>
            <a:off x="923047" y="945108"/>
            <a:ext cx="10234825" cy="4572000"/>
          </a:xfrm>
        </p:spPr>
        <p:txBody>
          <a:bodyPr>
            <a:normAutofit/>
          </a:bodyPr>
          <a:lstStyle/>
          <a:p>
            <a:pPr marL="0" indent="0" algn="ctr">
              <a:buNone/>
            </a:pPr>
            <a:r>
              <a:rPr lang="en-US" sz="8797"/>
              <a:t>What is your people’s most precious resource ?</a:t>
            </a:r>
          </a:p>
        </p:txBody>
      </p:sp>
    </p:spTree>
    <p:extLst>
      <p:ext uri="{BB962C8B-B14F-4D97-AF65-F5344CB8AC3E}">
        <p14:creationId xmlns:p14="http://schemas.microsoft.com/office/powerpoint/2010/main" val="2638785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593436" y="354842"/>
            <a:ext cx="8925513" cy="5685646"/>
          </a:xfrm>
          <a:prstGeom prst="rect">
            <a:avLst/>
          </a:prstGeom>
        </p:spPr>
      </p:pic>
    </p:spTree>
    <p:extLst>
      <p:ext uri="{BB962C8B-B14F-4D97-AF65-F5344CB8AC3E}">
        <p14:creationId xmlns:p14="http://schemas.microsoft.com/office/powerpoint/2010/main" val="15836576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15200" y="390149"/>
            <a:ext cx="6529368" cy="1630791"/>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Resources that shrink as you use them.  </a:t>
            </a:r>
          </a:p>
        </p:txBody>
      </p:sp>
      <p:pic>
        <p:nvPicPr>
          <p:cNvPr id="17" name="Picture 16" descr="Blow-Molded-Plastic-Folding-Chai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73168" y="545912"/>
            <a:ext cx="3768267" cy="31186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p:cNvSpPr txBox="1">
            <a:spLocks noChangeArrowheads="1"/>
          </p:cNvSpPr>
          <p:nvPr/>
        </p:nvSpPr>
        <p:spPr bwMode="auto">
          <a:xfrm>
            <a:off x="8821226" y="284043"/>
            <a:ext cx="2367933" cy="523739"/>
          </a:xfrm>
          <a:prstGeom prst="rect">
            <a:avLst/>
          </a:prstGeom>
          <a:solidFill>
            <a:schemeClr val="bg2"/>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Tangibles</a:t>
            </a:r>
          </a:p>
        </p:txBody>
      </p:sp>
      <p:pic>
        <p:nvPicPr>
          <p:cNvPr id="25" name="Picture 24" descr="MakingTi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3785" y="3068419"/>
            <a:ext cx="5071731" cy="33287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5"/>
          <a:stretch>
            <a:fillRect/>
          </a:stretch>
        </p:blipFill>
        <p:spPr>
          <a:xfrm>
            <a:off x="7444568" y="4214608"/>
            <a:ext cx="3874404" cy="2444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236946" y="2489532"/>
            <a:ext cx="2585364"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Time/Energy</a:t>
            </a:r>
          </a:p>
        </p:txBody>
      </p:sp>
      <p:sp>
        <p:nvSpPr>
          <p:cNvPr id="16" name="TextBox 15"/>
          <p:cNvSpPr txBox="1">
            <a:spLocks noChangeArrowheads="1"/>
          </p:cNvSpPr>
          <p:nvPr/>
        </p:nvSpPr>
        <p:spPr bwMode="auto">
          <a:xfrm>
            <a:off x="7218171" y="4005603"/>
            <a:ext cx="1814040"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Money</a:t>
            </a:r>
          </a:p>
        </p:txBody>
      </p:sp>
    </p:spTree>
    <p:extLst>
      <p:ext uri="{BB962C8B-B14F-4D97-AF65-F5344CB8AC3E}">
        <p14:creationId xmlns:p14="http://schemas.microsoft.com/office/powerpoint/2010/main" val="2487231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758" y="70589"/>
            <a:ext cx="11112366" cy="681178"/>
          </a:xfrm>
        </p:spPr>
        <p:txBody>
          <a:bodyPr>
            <a:normAutofit/>
          </a:bodyPr>
          <a:lstStyle/>
          <a:p>
            <a:r>
              <a:rPr lang="en-US"/>
              <a:t>Resources that Grow as You Use Them</a:t>
            </a:r>
          </a:p>
        </p:txBody>
      </p:sp>
      <p:pic>
        <p:nvPicPr>
          <p:cNvPr id="1026" name="Picture 2" descr="http://www.familyfriendpoems.com/images/hero/life-hope.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94337" y="1048040"/>
            <a:ext cx="5230786" cy="523078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556634" y="1048040"/>
            <a:ext cx="6263701" cy="5016734"/>
          </a:xfrm>
          <a:prstGeom prst="rect">
            <a:avLst/>
          </a:prstGeom>
          <a:noFill/>
        </p:spPr>
        <p:txBody>
          <a:bodyPr wrap="square" lIns="91416" tIns="45708" rIns="91416" bIns="45708">
            <a:spAutoFit/>
          </a:bodyPr>
          <a:lstStyle/>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Relationships</a:t>
            </a:r>
          </a:p>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Skills</a:t>
            </a:r>
          </a:p>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Hope</a:t>
            </a:r>
          </a:p>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Trust</a:t>
            </a:r>
          </a:p>
        </p:txBody>
      </p:sp>
    </p:spTree>
    <p:extLst>
      <p:ext uri="{BB962C8B-B14F-4D97-AF65-F5344CB8AC3E}">
        <p14:creationId xmlns:p14="http://schemas.microsoft.com/office/powerpoint/2010/main" val="1500627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82640" y="-1"/>
            <a:ext cx="9949218" cy="2442950"/>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These resources are most precious, because they are priorities that people make decisions about.</a:t>
            </a:r>
          </a:p>
        </p:txBody>
      </p:sp>
      <p:pic>
        <p:nvPicPr>
          <p:cNvPr id="25" name="Picture 24" descr="MakingTi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7157" y="2683515"/>
            <a:ext cx="6634489" cy="4016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173707" y="2884379"/>
            <a:ext cx="2879677" cy="953851"/>
          </a:xfrm>
          <a:prstGeom prst="rect">
            <a:avLst/>
          </a:prstGeom>
          <a:solidFill>
            <a:schemeClr val="bg2">
              <a:lumMod val="90000"/>
            </a:schemeClr>
          </a:solidFill>
          <a:ln w="28575">
            <a:solidFill>
              <a:schemeClr val="tx1"/>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Time</a:t>
            </a:r>
          </a:p>
          <a:p>
            <a:pPr algn="ctr" defTabSz="914126">
              <a:defRPr/>
            </a:pPr>
            <a:r>
              <a:rPr lang="en-US" altLang="en-US" sz="2799" b="1">
                <a:solidFill>
                  <a:srgbClr val="000000"/>
                </a:solidFill>
                <a:ea typeface="MS PGothic" panose="020B0600070205080204" pitchFamily="34" charset="-128"/>
              </a:rPr>
              <a:t>Energy</a:t>
            </a:r>
          </a:p>
        </p:txBody>
      </p:sp>
    </p:spTree>
    <p:extLst>
      <p:ext uri="{BB962C8B-B14F-4D97-AF65-F5344CB8AC3E}">
        <p14:creationId xmlns:p14="http://schemas.microsoft.com/office/powerpoint/2010/main" val="33385885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a:t>Resource Analysis P. 50-52</a:t>
            </a:r>
          </a:p>
        </p:txBody>
      </p:sp>
      <p:sp>
        <p:nvSpPr>
          <p:cNvPr id="3" name="Content Placeholder 2"/>
          <p:cNvSpPr>
            <a:spLocks noGrp="1"/>
          </p:cNvSpPr>
          <p:nvPr>
            <p:ph idx="1"/>
          </p:nvPr>
        </p:nvSpPr>
        <p:spPr>
          <a:xfrm>
            <a:off x="846162" y="1201003"/>
            <a:ext cx="10530076" cy="4971197"/>
          </a:xfrm>
        </p:spPr>
        <p:txBody>
          <a:bodyPr>
            <a:normAutofit/>
          </a:bodyPr>
          <a:lstStyle/>
          <a:p>
            <a:pPr marL="0" indent="0">
              <a:buNone/>
            </a:pPr>
            <a:r>
              <a:rPr lang="en-US"/>
              <a:t>4 Groups, each with one of the cases found on P. 53-82</a:t>
            </a:r>
          </a:p>
          <a:p>
            <a:pPr marL="0" indent="0">
              <a:buNone/>
            </a:pPr>
            <a:r>
              <a:rPr lang="en-US"/>
              <a:t>Refer to the case study notes you completed prior to on P. 50-52</a:t>
            </a:r>
          </a:p>
          <a:p>
            <a:pPr marL="0" indent="0">
              <a:buNone/>
            </a:pPr>
            <a:r>
              <a:rPr lang="en-US"/>
              <a:t>Each team completes the chart on P. 49 and prepares to share what they found.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424734"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0954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a:t>Report Out and then Final Reflections</a:t>
            </a:r>
          </a:p>
        </p:txBody>
      </p:sp>
      <p:sp>
        <p:nvSpPr>
          <p:cNvPr id="3" name="Content Placeholder 2"/>
          <p:cNvSpPr>
            <a:spLocks noGrp="1"/>
          </p:cNvSpPr>
          <p:nvPr>
            <p:ph idx="1"/>
          </p:nvPr>
        </p:nvSpPr>
        <p:spPr>
          <a:xfrm>
            <a:off x="846161" y="1201003"/>
            <a:ext cx="11342663" cy="4971197"/>
          </a:xfrm>
        </p:spPr>
        <p:txBody>
          <a:bodyPr>
            <a:normAutofit/>
          </a:bodyPr>
          <a:lstStyle/>
          <a:p>
            <a:pPr marL="0" indent="0">
              <a:buNone/>
            </a:pPr>
            <a:r>
              <a:rPr lang="en-US"/>
              <a:t>Each team shares for 2-3 minutes what they discovered about their case. </a:t>
            </a:r>
          </a:p>
          <a:p>
            <a:pPr marL="0" indent="0">
              <a:buNone/>
            </a:pPr>
            <a:r>
              <a:rPr lang="en-US"/>
              <a:t>Final reflections – </a:t>
            </a:r>
          </a:p>
          <a:p>
            <a:r>
              <a:rPr lang="en-US"/>
              <a:t>How do your groups think about resources at home?  </a:t>
            </a:r>
          </a:p>
          <a:p>
            <a:r>
              <a:rPr lang="en-US"/>
              <a:t>How do they get them?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15893"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5014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pPr marL="0" indent="0">
              <a:buNone/>
            </a:pPr>
            <a:r>
              <a:rPr lang="en-US"/>
              <a:t>For any campaign to be effective, the leadership team needs to assess the constituents’ resources and capabilities and those of the “boss” or target of the campaign. </a:t>
            </a:r>
          </a:p>
          <a:p>
            <a:pPr marL="0" lvl="0" indent="0">
              <a:buNone/>
            </a:pPr>
            <a:r>
              <a:rPr lang="en-US"/>
              <a:t>The bigger the win, the more resource you need.</a:t>
            </a:r>
          </a:p>
          <a:p>
            <a:pPr marL="0" indent="0">
              <a:buNone/>
            </a:pPr>
            <a:r>
              <a:rPr lang="en-US"/>
              <a:t>Adding new people adds new and varied resources.</a:t>
            </a:r>
          </a:p>
          <a:p>
            <a:pPr marL="0" indent="0">
              <a:buNone/>
            </a:pPr>
            <a:r>
              <a:rPr lang="en-US"/>
              <a:t>Money is a vital resource, but time, connections, and relationships of a constituency’s members are the strongest resource they have. </a:t>
            </a:r>
          </a:p>
          <a:p>
            <a:pPr marL="0" lvl="0" indent="0">
              <a:buNone/>
            </a:pPr>
            <a:endParaRPr lang="en-US"/>
          </a:p>
          <a:p>
            <a:pPr marL="0" lvl="0" indent="0">
              <a:buNone/>
            </a:pPr>
            <a:endParaRPr lang="en-US"/>
          </a:p>
          <a:p>
            <a:pPr marL="0" lv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1938336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9330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970352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2714" y="0"/>
            <a:ext cx="11547998" cy="6858000"/>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srcRect t="91629" r="92207"/>
            <a:stretch/>
          </p:blipFill>
          <p:spPr>
            <a:xfrm>
              <a:off x="11229975" y="5998369"/>
              <a:ext cx="1050131" cy="531020"/>
            </a:xfrm>
            <a:prstGeom prst="rect">
              <a:avLst/>
            </a:prstGeom>
          </p:spPr>
        </p:pic>
      </p:grpSp>
    </p:spTree>
    <p:extLst>
      <p:ext uri="{BB962C8B-B14F-4D97-AF65-F5344CB8AC3E}">
        <p14:creationId xmlns:p14="http://schemas.microsoft.com/office/powerpoint/2010/main" val="2689157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06" y="-496388"/>
            <a:ext cx="9782801" cy="1239837"/>
          </a:xfrm>
        </p:spPr>
        <p:txBody>
          <a:bodyPr/>
          <a:lstStyle/>
          <a:p>
            <a:r>
              <a:rPr lang="en-US"/>
              <a:t>Leadership Cycle and Leadership Spiral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48921317"/>
              </p:ext>
            </p:extLst>
          </p:nvPr>
        </p:nvGraphicFramePr>
        <p:xfrm>
          <a:off x="-1933303" y="743449"/>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1628889220"/>
              </p:ext>
            </p:extLst>
          </p:nvPr>
        </p:nvGraphicFramePr>
        <p:xfrm>
          <a:off x="4967706" y="469128"/>
          <a:ext cx="8771512" cy="61145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9575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6" y="177800"/>
            <a:ext cx="10857622" cy="818487"/>
          </a:xfrm>
        </p:spPr>
        <p:txBody>
          <a:bodyPr/>
          <a:lstStyle/>
          <a:p>
            <a:r>
              <a:rPr lang="en-US"/>
              <a:t>Whole Room Discussion </a:t>
            </a:r>
          </a:p>
        </p:txBody>
      </p:sp>
      <p:sp>
        <p:nvSpPr>
          <p:cNvPr id="3" name="Content Placeholder 2"/>
          <p:cNvSpPr>
            <a:spLocks noGrp="1"/>
          </p:cNvSpPr>
          <p:nvPr>
            <p:ph idx="1"/>
          </p:nvPr>
        </p:nvSpPr>
        <p:spPr>
          <a:xfrm>
            <a:off x="518616" y="1600200"/>
            <a:ext cx="6182435" cy="4572000"/>
          </a:xfrm>
        </p:spPr>
        <p:txBody>
          <a:bodyPr/>
          <a:lstStyle/>
          <a:p>
            <a:pPr marL="0" indent="0">
              <a:buNone/>
            </a:pPr>
            <a:r>
              <a:rPr lang="en-US"/>
              <a:t>How do you identify and track leaders in your state?</a:t>
            </a:r>
          </a:p>
          <a:p>
            <a:pPr marL="0" indent="0">
              <a:buNone/>
            </a:pPr>
            <a:endParaRPr lang="en-US"/>
          </a:p>
          <a:p>
            <a:pPr marL="0" indent="0">
              <a:buNone/>
            </a:pPr>
            <a:r>
              <a:rPr lang="en-US"/>
              <a:t>Resources on Leaders</a:t>
            </a:r>
          </a:p>
          <a:p>
            <a:pPr marL="0" indent="0">
              <a:buNone/>
            </a:pPr>
            <a:r>
              <a:rPr lang="en-US"/>
              <a:t>Trusted and Respected, P. 87-95</a:t>
            </a:r>
          </a:p>
          <a:p>
            <a:pPr marL="0" indent="0">
              <a:buNone/>
            </a:pPr>
            <a:r>
              <a:rPr lang="en-US"/>
              <a:t>He was Fired by Amazon…, P. 96-97</a:t>
            </a:r>
          </a:p>
          <a:p>
            <a:pPr marL="0" indent="0">
              <a:buNone/>
            </a:pPr>
            <a:r>
              <a:rPr lang="en-US"/>
              <a:t>These are the Workers…, P. 98-120</a:t>
            </a:r>
          </a:p>
          <a:p>
            <a:pPr marL="0" indent="0">
              <a:buNone/>
            </a:pPr>
            <a:endParaRPr lang="en-US"/>
          </a:p>
        </p:txBody>
      </p:sp>
      <p:pic>
        <p:nvPicPr>
          <p:cNvPr id="1026"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269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Jane McAlevey on Deep Organizin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6783" y="177800"/>
            <a:ext cx="10738280" cy="6049735"/>
          </a:xfrm>
        </p:spPr>
      </p:pic>
    </p:spTree>
    <p:extLst>
      <p:ext uri="{BB962C8B-B14F-4D97-AF65-F5344CB8AC3E}">
        <p14:creationId xmlns:p14="http://schemas.microsoft.com/office/powerpoint/2010/main" val="28092870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606" y="2306851"/>
            <a:ext cx="4971137" cy="1239837"/>
          </a:xfrm>
        </p:spPr>
        <p:txBody>
          <a:bodyPr/>
          <a:lstStyle/>
          <a:p>
            <a:r>
              <a:rPr lang="en-US"/>
              <a:t>What did you notice as you watched? </a:t>
            </a:r>
          </a:p>
        </p:txBody>
      </p:sp>
      <p:sp>
        <p:nvSpPr>
          <p:cNvPr id="3" name="Content Placeholder 2"/>
          <p:cNvSpPr>
            <a:spLocks noGrp="1"/>
          </p:cNvSpPr>
          <p:nvPr>
            <p:ph idx="1"/>
          </p:nvPr>
        </p:nvSpPr>
        <p:spPr>
          <a:xfrm>
            <a:off x="569855" y="1417637"/>
            <a:ext cx="6308618" cy="4572000"/>
          </a:xfrm>
        </p:spPr>
        <p:txBody>
          <a:bodyPr/>
          <a:lstStyle/>
          <a:p>
            <a:pPr marL="0" indent="0">
              <a:buNone/>
            </a:pPr>
            <a:endParaRPr lang="en-US"/>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2385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96945"/>
            <a:ext cx="6499687" cy="619919"/>
          </a:xfrm>
        </p:spPr>
        <p:txBody>
          <a:bodyPr/>
          <a:lstStyle/>
          <a:p>
            <a:r>
              <a:rPr lang="en-US"/>
              <a:t>Why Trusted AND Respected? </a:t>
            </a:r>
          </a:p>
        </p:txBody>
      </p:sp>
      <p:sp>
        <p:nvSpPr>
          <p:cNvPr id="3" name="Content Placeholder 2"/>
          <p:cNvSpPr>
            <a:spLocks noGrp="1"/>
          </p:cNvSpPr>
          <p:nvPr>
            <p:ph idx="1"/>
          </p:nvPr>
        </p:nvSpPr>
        <p:spPr>
          <a:xfrm>
            <a:off x="627798" y="853342"/>
            <a:ext cx="6168787" cy="5274503"/>
          </a:xfrm>
        </p:spPr>
        <p:txBody>
          <a:bodyPr>
            <a:noAutofit/>
          </a:bodyPr>
          <a:lstStyle/>
          <a:p>
            <a:pPr marL="0" indent="0">
              <a:buNone/>
            </a:pPr>
            <a:r>
              <a:rPr lang="en-US" sz="3600"/>
              <a:t>Trusted: </a:t>
            </a:r>
            <a:br>
              <a:rPr lang="en-US" sz="3600"/>
            </a:br>
            <a:r>
              <a:rPr lang="en-US" sz="3600"/>
              <a:t>They will have your back</a:t>
            </a:r>
          </a:p>
          <a:p>
            <a:pPr marL="0" indent="0">
              <a:buNone/>
            </a:pPr>
            <a:r>
              <a:rPr lang="en-US" sz="3600"/>
              <a:t>Respected: </a:t>
            </a:r>
            <a:br>
              <a:rPr lang="en-US" sz="3600"/>
            </a:br>
            <a:r>
              <a:rPr lang="en-US" sz="3600"/>
              <a:t>Their work or visible beliefs have value to you. </a:t>
            </a:r>
          </a:p>
          <a:p>
            <a:pPr marL="0" indent="0">
              <a:buNone/>
            </a:pPr>
            <a:endParaRPr lang="en-US" sz="3600"/>
          </a:p>
          <a:p>
            <a:pPr marL="0" indent="0">
              <a:buNone/>
            </a:pPr>
            <a:r>
              <a:rPr lang="en-US" sz="3600"/>
              <a:t>Trusted AND Respected have the resource we need most – relationship and connections between people. </a:t>
            </a:r>
          </a:p>
          <a:p>
            <a:pPr marL="0" indent="0">
              <a:buNone/>
            </a:pPr>
            <a:endParaRPr lang="en-US" sz="360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200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297976"/>
            <a:ext cx="6782938" cy="6560024"/>
          </a:xfrm>
        </p:spPr>
        <p:txBody>
          <a:bodyPr>
            <a:normAutofit/>
          </a:bodyPr>
          <a:lstStyle/>
          <a:p>
            <a:pPr marL="0" indent="0">
              <a:buNone/>
            </a:pPr>
            <a:r>
              <a:rPr lang="en-US" sz="4000"/>
              <a:t>Leaders are not fixed to a certain characteristic, have been trained by the organization, or must be members of the union. </a:t>
            </a:r>
          </a:p>
          <a:p>
            <a:pPr marL="0" indent="0">
              <a:buNone/>
            </a:pPr>
            <a:endParaRPr lang="en-US" sz="4000"/>
          </a:p>
          <a:p>
            <a:pPr marL="0" indent="0">
              <a:buNone/>
            </a:pPr>
            <a:r>
              <a:rPr lang="en-US" sz="4000"/>
              <a:t>Leaders are those people who are trusted and respected by their colleagues. </a:t>
            </a:r>
          </a:p>
          <a:p>
            <a:pPr marL="0" lvl="0" indent="0">
              <a:buNone/>
            </a:pPr>
            <a:endParaRPr lang="en-US"/>
          </a:p>
          <a:p>
            <a:pPr marL="0" lvl="0" indent="0">
              <a:buNone/>
            </a:pPr>
            <a:endParaRPr lang="en-US"/>
          </a:p>
          <a:p>
            <a:pPr marL="0" lv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663442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a:t>Some Definitions for Group Work</a:t>
            </a:r>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599" b="1"/>
              <a:t>Leaders –</a:t>
            </a:r>
            <a:r>
              <a:rPr lang="en-US" sz="3599"/>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599" b="1"/>
              <a:t>Mobilizers –</a:t>
            </a:r>
            <a:r>
              <a:rPr lang="en-US" sz="3599"/>
              <a:t> Are already convinced members, who are already willing to take action. They are connected to the other already convinced. </a:t>
            </a:r>
          </a:p>
          <a:p>
            <a:r>
              <a:rPr lang="en-US" sz="3599" b="1"/>
              <a:t>Activists – </a:t>
            </a:r>
            <a:r>
              <a:rPr lang="en-US" sz="3599"/>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694438"/>
            <a:ext cx="11032885" cy="822455"/>
          </a:xfrm>
        </p:spPr>
        <p:txBody>
          <a:bodyPr>
            <a:normAutofit fontScale="90000"/>
          </a:bodyPr>
          <a:lstStyle/>
          <a:p>
            <a:r>
              <a:rPr lang="en-US"/>
              <a:t>Leaders, Mobilizers, and Activists – Scenarios </a:t>
            </a:r>
            <a:r>
              <a:rPr lang="en-US" err="1"/>
              <a:t>pg</a:t>
            </a:r>
            <a:r>
              <a:rPr lang="en-US"/>
              <a:t> 121-122</a:t>
            </a:r>
            <a:br>
              <a:rPr lang="en-US"/>
            </a:br>
            <a:endParaRPr lang="en-US"/>
          </a:p>
        </p:txBody>
      </p:sp>
      <p:pic>
        <p:nvPicPr>
          <p:cNvPr id="6" name="Picture 5"/>
          <p:cNvPicPr>
            <a:picLocks noChangeAspect="1"/>
          </p:cNvPicPr>
          <p:nvPr/>
        </p:nvPicPr>
        <p:blipFill rotWithShape="1">
          <a:blip r:embed="rId2"/>
          <a:srcRect l="24142"/>
          <a:stretch/>
        </p:blipFill>
        <p:spPr>
          <a:xfrm>
            <a:off x="608012" y="1954604"/>
            <a:ext cx="3682355" cy="3053240"/>
          </a:xfrm>
          <a:prstGeom prst="rect">
            <a:avLst/>
          </a:prstGeom>
        </p:spPr>
      </p:pic>
      <p:pic>
        <p:nvPicPr>
          <p:cNvPr id="8" name="Picture 7"/>
          <p:cNvPicPr>
            <a:picLocks noChangeAspect="1"/>
          </p:cNvPicPr>
          <p:nvPr/>
        </p:nvPicPr>
        <p:blipFill rotWithShape="1">
          <a:blip r:embed="rId3"/>
          <a:srcRect l="33698" r="-1"/>
          <a:stretch/>
        </p:blipFill>
        <p:spPr>
          <a:xfrm>
            <a:off x="7814552" y="1747697"/>
            <a:ext cx="3445561" cy="3465096"/>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4101" y="3287147"/>
            <a:ext cx="4140450" cy="2978905"/>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38220173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454" y="176560"/>
            <a:ext cx="9279043" cy="1065386"/>
          </a:xfrm>
        </p:spPr>
        <p:txBody>
          <a:bodyPr>
            <a:normAutofit fontScale="90000"/>
          </a:bodyPr>
          <a:lstStyle/>
          <a:p>
            <a:r>
              <a:rPr lang="en-US"/>
              <a:t>Team Work Leaders, Mobilizers, and Activists</a:t>
            </a:r>
            <a:br>
              <a:rPr lang="en-US"/>
            </a:br>
            <a:endParaRPr lang="en-US"/>
          </a:p>
        </p:txBody>
      </p:sp>
      <p:pic>
        <p:nvPicPr>
          <p:cNvPr id="6" name="Picture 5"/>
          <p:cNvPicPr>
            <a:picLocks noChangeAspect="1"/>
          </p:cNvPicPr>
          <p:nvPr/>
        </p:nvPicPr>
        <p:blipFill rotWithShape="1">
          <a:blip r:embed="rId2"/>
          <a:srcRect l="24142"/>
          <a:stretch/>
        </p:blipFill>
        <p:spPr>
          <a:xfrm>
            <a:off x="608012" y="1019374"/>
            <a:ext cx="1950853" cy="1617558"/>
          </a:xfrm>
          <a:prstGeom prst="rect">
            <a:avLst/>
          </a:prstGeom>
        </p:spPr>
      </p:pic>
      <p:pic>
        <p:nvPicPr>
          <p:cNvPr id="8" name="Picture 7"/>
          <p:cNvPicPr>
            <a:picLocks noChangeAspect="1"/>
          </p:cNvPicPr>
          <p:nvPr/>
        </p:nvPicPr>
        <p:blipFill rotWithShape="1">
          <a:blip r:embed="rId3"/>
          <a:srcRect l="33698" r="-1"/>
          <a:stretch/>
        </p:blipFill>
        <p:spPr>
          <a:xfrm>
            <a:off x="639601" y="4412911"/>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16425" y="2806463"/>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30</a:t>
            </a:fld>
            <a:endParaRPr lang="en-US"/>
          </a:p>
        </p:txBody>
      </p:sp>
      <p:sp>
        <p:nvSpPr>
          <p:cNvPr id="7" name="Content Placeholder 2"/>
          <p:cNvSpPr txBox="1">
            <a:spLocks/>
          </p:cNvSpPr>
          <p:nvPr/>
        </p:nvSpPr>
        <p:spPr>
          <a:xfrm>
            <a:off x="2708628" y="1524000"/>
            <a:ext cx="8551485" cy="4419048"/>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Who is a leader, a mobilizer, and an activist? How do you know? </a:t>
            </a:r>
          </a:p>
          <a:p>
            <a:endParaRPr lang="en-US" sz="4399"/>
          </a:p>
          <a:p>
            <a:r>
              <a:rPr lang="en-US" sz="4399"/>
              <a:t>In what order would you want to invite them into your cause and why? </a:t>
            </a:r>
          </a:p>
        </p:txBody>
      </p:sp>
    </p:spTree>
    <p:extLst>
      <p:ext uri="{BB962C8B-B14F-4D97-AF65-F5344CB8AC3E}">
        <p14:creationId xmlns:p14="http://schemas.microsoft.com/office/powerpoint/2010/main" val="37875307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a:t>How Recruitment Grows Your Base</a:t>
            </a:r>
          </a:p>
        </p:txBody>
      </p:sp>
      <p:pic>
        <p:nvPicPr>
          <p:cNvPr id="6" name="Picture 5"/>
          <p:cNvPicPr>
            <a:picLocks noChangeAspect="1"/>
          </p:cNvPicPr>
          <p:nvPr/>
        </p:nvPicPr>
        <p:blipFill rotWithShape="1">
          <a:blip r:embed="rId2"/>
          <a:srcRect l="24142"/>
          <a:stretch/>
        </p:blipFill>
        <p:spPr>
          <a:xfrm>
            <a:off x="608012" y="990600"/>
            <a:ext cx="1950853" cy="1617558"/>
          </a:xfrm>
          <a:prstGeom prst="rect">
            <a:avLst/>
          </a:prstGeom>
        </p:spPr>
      </p:pic>
      <p:pic>
        <p:nvPicPr>
          <p:cNvPr id="8" name="Picture 7"/>
          <p:cNvPicPr>
            <a:picLocks noChangeAspect="1"/>
          </p:cNvPicPr>
          <p:nvPr/>
        </p:nvPicPr>
        <p:blipFill rotWithShape="1">
          <a:blip r:embed="rId3"/>
          <a:srcRect l="33698" r="-1"/>
          <a:stretch/>
        </p:blipFill>
        <p:spPr>
          <a:xfrm>
            <a:off x="654362" y="4420686"/>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08012" y="2925420"/>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31</a:t>
            </a:fld>
            <a:endParaRPr lang="en-US"/>
          </a:p>
        </p:txBody>
      </p:sp>
      <p:sp>
        <p:nvSpPr>
          <p:cNvPr id="7" name="Content Placeholder 2"/>
          <p:cNvSpPr txBox="1">
            <a:spLocks/>
          </p:cNvSpPr>
          <p:nvPr/>
        </p:nvSpPr>
        <p:spPr>
          <a:xfrm>
            <a:off x="2708628" y="1241945"/>
            <a:ext cx="8551485"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a:t>Leaders bring their followers.</a:t>
            </a:r>
          </a:p>
          <a:p>
            <a:endParaRPr lang="en-US" sz="3599"/>
          </a:p>
          <a:p>
            <a:br>
              <a:rPr lang="en-US" sz="3599"/>
            </a:br>
            <a:r>
              <a:rPr lang="en-US" sz="3599"/>
              <a:t>Mobilizers bring their loyalty to leaders and their reputation with colleagues. </a:t>
            </a:r>
          </a:p>
          <a:p>
            <a:br>
              <a:rPr lang="en-US" sz="3599"/>
            </a:br>
            <a:r>
              <a:rPr lang="en-US" sz="3599"/>
              <a:t>Activists bring their potential. </a:t>
            </a:r>
          </a:p>
        </p:txBody>
      </p:sp>
    </p:spTree>
    <p:extLst>
      <p:ext uri="{BB962C8B-B14F-4D97-AF65-F5344CB8AC3E}">
        <p14:creationId xmlns:p14="http://schemas.microsoft.com/office/powerpoint/2010/main" val="1928575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705361" cy="5689600"/>
          </a:xfrm>
        </p:spPr>
        <p:txBody>
          <a:bodyPr vert="horz" lIns="91440" tIns="45720" rIns="91440" bIns="45720" rtlCol="0" anchor="t">
            <a:normAutofit fontScale="85000" lnSpcReduction="10000"/>
          </a:bodyPr>
          <a:lstStyle/>
          <a:p>
            <a:pPr marL="246380" lvl="0" indent="-246380"/>
            <a:r>
              <a:rPr lang="en-US" sz="3600"/>
              <a:t>Title does not indicate the leader.</a:t>
            </a:r>
            <a:endParaRPr lang="en-US"/>
          </a:p>
          <a:p>
            <a:pPr marL="246380" indent="-246380"/>
            <a:r>
              <a:rPr lang="en-US" sz="3600"/>
              <a:t>Leadership characteristics (think True Colors do not make natural leaders. </a:t>
            </a:r>
          </a:p>
          <a:p>
            <a:pPr marL="246380" indent="-246380"/>
            <a:r>
              <a:rPr lang="en-US" sz="3600"/>
              <a:t>Our primary job is to identify leaders who can build shared power, responsibility, and authority.</a:t>
            </a:r>
          </a:p>
          <a:p>
            <a:pPr marL="246380" indent="-246380"/>
            <a:r>
              <a:rPr lang="en-US" sz="3600"/>
              <a:t>We grow our constituency’s resources for action by intentionally and continually increasing the base of people.</a:t>
            </a:r>
          </a:p>
          <a:p>
            <a:pPr marL="246380" indent="-246380"/>
            <a:r>
              <a:rPr lang="en-US" sz="3600"/>
              <a:t>Leaders are our greatest resource.</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43666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5" y="399576"/>
            <a:ext cx="6999712" cy="6375400"/>
          </a:xfrm>
        </p:spPr>
        <p:txBody>
          <a:bodyPr vert="horz" lIns="91440" tIns="45720" rIns="91440" bIns="45720" rtlCol="0" anchor="t">
            <a:normAutofit fontScale="92500" lnSpcReduction="20000"/>
          </a:bodyPr>
          <a:lstStyle/>
          <a:p>
            <a:r>
              <a:rPr lang="en-US"/>
              <a:t>Patient and persistent identification of the trusted and respected leaders. And it may not be someone who is with us. </a:t>
            </a:r>
          </a:p>
          <a:p>
            <a:r>
              <a:rPr lang="en-US"/>
              <a:t>Members pick their leaders, we cannot pick them for them. </a:t>
            </a:r>
          </a:p>
          <a:p>
            <a:r>
              <a:rPr lang="en-US"/>
              <a:t>We cannot grow and become a fighting union without bringing in new leaders. The identification and inclusion of new leaders is the core of a fighting union. </a:t>
            </a:r>
          </a:p>
          <a:p>
            <a:r>
              <a:rPr lang="en-US"/>
              <a:t>Then we have to figure out what matters to them. </a:t>
            </a:r>
          </a:p>
          <a:p>
            <a:r>
              <a:rPr lang="en-US"/>
              <a:t>Cannot shy away from really hard conversations- they are critical to making the change we need. </a:t>
            </a:r>
          </a:p>
          <a:p>
            <a:r>
              <a:rPr lang="en-US"/>
              <a:t>Unity is the basis of our power and without mass involvement and engagement of our constituency- we do not have the power we need to make the change we cannot alone.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423872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893482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a:t>What are some of the activities that you typically ask members to do?</a:t>
            </a:r>
            <a:r>
              <a:rPr lang="en-US"/>
              <a:t> </a:t>
            </a:r>
          </a:p>
        </p:txBody>
      </p:sp>
    </p:spTree>
    <p:extLst>
      <p:ext uri="{BB962C8B-B14F-4D97-AF65-F5344CB8AC3E}">
        <p14:creationId xmlns:p14="http://schemas.microsoft.com/office/powerpoint/2010/main" val="750770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a:t>Do you ask your members to do activities that require them to lead others in the face of uncertainty?</a:t>
            </a:r>
            <a:endParaRPr lang="en-US"/>
          </a:p>
        </p:txBody>
      </p:sp>
    </p:spTree>
    <p:extLst>
      <p:ext uri="{BB962C8B-B14F-4D97-AF65-F5344CB8AC3E}">
        <p14:creationId xmlns:p14="http://schemas.microsoft.com/office/powerpoint/2010/main" val="13433204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a:t>Even clubs, form around a shared sense of purpose and shared values. </a:t>
            </a:r>
            <a:endParaRPr lang="en-US"/>
          </a:p>
        </p:txBody>
      </p:sp>
    </p:spTree>
    <p:extLst>
      <p:ext uri="{BB962C8B-B14F-4D97-AF65-F5344CB8AC3E}">
        <p14:creationId xmlns:p14="http://schemas.microsoft.com/office/powerpoint/2010/main" val="3775226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10850563" cy="1239837"/>
          </a:xfrm>
        </p:spPr>
        <p:txBody>
          <a:bodyPr>
            <a:normAutofit/>
          </a:bodyPr>
          <a:lstStyle/>
          <a:p>
            <a:r>
              <a:rPr lang="en-US" sz="5400"/>
              <a:t>Definition Reminder: Values P. 145</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3219481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15709742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1119771" y="1620837"/>
            <a:ext cx="3145841" cy="3538533"/>
          </a:xfrm>
          <a:prstGeom prst="rect">
            <a:avLst/>
          </a:prstGeom>
          <a:noFill/>
        </p:spPr>
        <p:txBody>
          <a:bodyPr wrap="square" rtlCol="0">
            <a:spAutoFit/>
          </a:bodyPr>
          <a:lstStyle/>
          <a:p>
            <a:pPr defTabSz="457063">
              <a:defRPr/>
            </a:pPr>
            <a:r>
              <a:rPr lang="en-US" sz="3199">
                <a:solidFill>
                  <a:prstClr val="black"/>
                </a:solidFill>
                <a:latin typeface="Calibri" panose="020F0502020204030204"/>
              </a:rPr>
              <a:t>What are typical things that members and leaders do in a union? </a:t>
            </a:r>
          </a:p>
          <a:p>
            <a:pPr defTabSz="457063">
              <a:defRPr/>
            </a:pPr>
            <a:endParaRPr lang="en-US" sz="3199">
              <a:solidFill>
                <a:prstClr val="black"/>
              </a:solidFill>
              <a:latin typeface="Calibri" panose="020F0502020204030204"/>
            </a:endParaRPr>
          </a:p>
          <a:p>
            <a:pPr defTabSz="457063">
              <a:defRPr/>
            </a:pPr>
            <a:r>
              <a:rPr lang="en-US" sz="3199">
                <a:solidFill>
                  <a:prstClr val="black"/>
                </a:solidFill>
                <a:latin typeface="Calibri" panose="020F0502020204030204"/>
              </a:rPr>
              <a:t>…Let’s sort it out</a:t>
            </a: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7" y="714597"/>
            <a:ext cx="6915115" cy="5924466"/>
          </a:xfrm>
          <a:prstGeom prst="rect">
            <a:avLst/>
          </a:prstGeom>
        </p:spPr>
      </p:pic>
      <p:sp>
        <p:nvSpPr>
          <p:cNvPr id="4" name="Title 1"/>
          <p:cNvSpPr txBox="1">
            <a:spLocks/>
          </p:cNvSpPr>
          <p:nvPr/>
        </p:nvSpPr>
        <p:spPr>
          <a:xfrm>
            <a:off x="1119771" y="381000"/>
            <a:ext cx="9782801" cy="1239837"/>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Engagement Grid  pg. 124</a:t>
            </a:r>
          </a:p>
        </p:txBody>
      </p:sp>
    </p:spTree>
    <p:extLst>
      <p:ext uri="{BB962C8B-B14F-4D97-AF65-F5344CB8AC3E}">
        <p14:creationId xmlns:p14="http://schemas.microsoft.com/office/powerpoint/2010/main" val="40526987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1064146"/>
          </a:xfrm>
        </p:spPr>
        <p:txBody>
          <a:bodyPr/>
          <a:lstStyle/>
          <a:p>
            <a:r>
              <a:rPr lang="en-US"/>
              <a:t>Bringing it back to our Work</a:t>
            </a:r>
          </a:p>
        </p:txBody>
      </p:sp>
      <p:sp>
        <p:nvSpPr>
          <p:cNvPr id="3" name="Content Placeholder 2"/>
          <p:cNvSpPr>
            <a:spLocks noGrp="1"/>
          </p:cNvSpPr>
          <p:nvPr>
            <p:ph idx="1"/>
          </p:nvPr>
        </p:nvSpPr>
        <p:spPr>
          <a:xfrm>
            <a:off x="991727" y="1752279"/>
            <a:ext cx="5551142" cy="4438149"/>
          </a:xfrm>
        </p:spPr>
        <p:txBody>
          <a:bodyPr vert="horz" lIns="91440" tIns="45720" rIns="91440" bIns="45720" rtlCol="0" anchor="t">
            <a:normAutofit/>
          </a:bodyPr>
          <a:lstStyle/>
          <a:p>
            <a:pPr marL="0" indent="0" fontAlgn="base">
              <a:buNone/>
            </a:pPr>
            <a:endParaRPr lang="en-US" sz="2999"/>
          </a:p>
          <a:p>
            <a:pPr marL="0" indent="0" fontAlgn="base">
              <a:buNone/>
            </a:pPr>
            <a:r>
              <a:rPr lang="en-US" sz="2950"/>
              <a:t>What aspects of the activity do you change to move it through the quadrants? 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219" y="1752279"/>
            <a:ext cx="4805698" cy="4117242"/>
          </a:xfrm>
          <a:prstGeom prst="rect">
            <a:avLst/>
          </a:prstGeom>
        </p:spPr>
      </p:pic>
    </p:spTree>
    <p:extLst>
      <p:ext uri="{BB962C8B-B14F-4D97-AF65-F5344CB8AC3E}">
        <p14:creationId xmlns:p14="http://schemas.microsoft.com/office/powerpoint/2010/main" val="3086387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649799" cy="6146800"/>
          </a:xfrm>
        </p:spPr>
        <p:txBody>
          <a:bodyPr>
            <a:normAutofit/>
          </a:bodyPr>
          <a:lstStyle/>
          <a:p>
            <a:pPr fontAlgn="base">
              <a:buFont typeface="Arial" panose="020B0604020202020204" pitchFamily="34" charset="0"/>
              <a:buChar char="•"/>
            </a:pPr>
            <a:r>
              <a:rPr lang="en-US" sz="3200"/>
              <a:t>People grow when they have to stretch.  When the </a:t>
            </a:r>
            <a:r>
              <a:rPr lang="en-US" sz="3200" b="1" u="sng"/>
              <a:t>union staff step back</a:t>
            </a:r>
            <a:r>
              <a:rPr lang="en-US" sz="3200"/>
              <a:t>, members can step forward.   </a:t>
            </a:r>
          </a:p>
          <a:p>
            <a:pPr fontAlgn="base">
              <a:buFont typeface="Arial" panose="020B0604020202020204" pitchFamily="34" charset="0"/>
              <a:buChar char="•"/>
            </a:pPr>
            <a:r>
              <a:rPr lang="en-US" sz="3200"/>
              <a:t>Tasks have to be meaningful and members need to own them. </a:t>
            </a:r>
          </a:p>
          <a:p>
            <a:pPr fontAlgn="base">
              <a:buFont typeface="Arial" panose="020B0604020202020204" pitchFamily="34" charset="0"/>
              <a:buChar char="•"/>
            </a:pPr>
            <a:r>
              <a:rPr lang="en-US" sz="3200"/>
              <a:t>Our job is to look for opportunities to coach people towards taking risks and raising expectations for what they can do with their union.</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400720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214312"/>
            <a:ext cx="9782801" cy="1239837"/>
          </a:xfrm>
        </p:spPr>
        <p:txBody>
          <a:bodyPr/>
          <a:lstStyle/>
          <a:p>
            <a:r>
              <a:rPr lang="en-US"/>
              <a:t>Constituency Teams</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a:t>Early Career Educators</a:t>
            </a:r>
          </a:p>
          <a:p>
            <a:pPr marL="0" indent="0">
              <a:buNone/>
            </a:pPr>
            <a:r>
              <a:rPr lang="en-US"/>
              <a:t>Retirees</a:t>
            </a:r>
          </a:p>
          <a:p>
            <a:pPr marL="0" indent="0">
              <a:buNone/>
            </a:pPr>
            <a:r>
              <a:rPr lang="en-US"/>
              <a:t>LGBTQ group</a:t>
            </a:r>
          </a:p>
          <a:p>
            <a:pPr marL="0" indent="0">
              <a:buNone/>
            </a:pPr>
            <a:r>
              <a:rPr lang="en-US"/>
              <a:t>ESP’s</a:t>
            </a:r>
          </a:p>
          <a:p>
            <a:pPr marL="0" indent="0">
              <a:buNone/>
            </a:pPr>
            <a:r>
              <a:rPr lang="en-US"/>
              <a:t>Aspiring Educators </a:t>
            </a:r>
          </a:p>
          <a:p>
            <a:pPr marL="0" indent="0">
              <a:buNone/>
            </a:pPr>
            <a:r>
              <a:rPr lang="en-US"/>
              <a:t>Members of Color / Social Justice</a:t>
            </a:r>
          </a:p>
          <a:p>
            <a:pPr marL="0" indent="0">
              <a:buNone/>
            </a:pPr>
            <a:r>
              <a:rPr lang="en-US"/>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245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111" y="6351"/>
            <a:ext cx="9782801" cy="565149"/>
          </a:xfrm>
        </p:spPr>
        <p:txBody>
          <a:bodyPr>
            <a:normAutofit fontScale="90000"/>
          </a:bodyPr>
          <a:lstStyle/>
          <a:p>
            <a:r>
              <a:rPr lang="en-US"/>
              <a:t>Constituency Teams</a:t>
            </a:r>
          </a:p>
        </p:txBody>
      </p:sp>
      <p:sp>
        <p:nvSpPr>
          <p:cNvPr id="3" name="Content Placeholder 2"/>
          <p:cNvSpPr>
            <a:spLocks noGrp="1"/>
          </p:cNvSpPr>
          <p:nvPr>
            <p:ph idx="1"/>
          </p:nvPr>
        </p:nvSpPr>
        <p:spPr>
          <a:xfrm>
            <a:off x="785811" y="742949"/>
            <a:ext cx="8058151" cy="5447479"/>
          </a:xfrm>
        </p:spPr>
        <p:txBody>
          <a:bodyPr vert="horz" lIns="91440" tIns="45720" rIns="91440" bIns="45720" rtlCol="0" anchor="t">
            <a:normAutofit lnSpcReduction="10000"/>
          </a:bodyPr>
          <a:lstStyle/>
          <a:p>
            <a:pPr marL="0" indent="0">
              <a:buNone/>
            </a:pPr>
            <a:r>
              <a:rPr lang="en-US"/>
              <a:t>Step 1 - What is the usual purpose of your assigned group? What are the typical values or issues that bind this group together?  (Keep this secret for now)</a:t>
            </a:r>
          </a:p>
          <a:p>
            <a:pPr marL="0" indent="0">
              <a:buNone/>
            </a:pPr>
            <a:r>
              <a:rPr lang="en-US"/>
              <a:t>Step 2 Brainstorm list of  “tasks” or “asks” that your assigned group performs and sort them into each quadrant- (socialize, tasks, service, organize) be specific about the activities they would do.  (chart with quadrants and list of activities) </a:t>
            </a:r>
          </a:p>
          <a:p>
            <a:pPr marL="0" indent="0">
              <a:buNone/>
            </a:pPr>
            <a:r>
              <a:rPr lang="en-US"/>
              <a:t>Step 3 - Choose 3 of the tasks from step 2 to turn them into something that would be considered as living in the “organizing Quadrant” </a:t>
            </a:r>
          </a:p>
          <a:p>
            <a:pPr marL="0" indent="0">
              <a:buNone/>
            </a:pPr>
            <a:r>
              <a:rPr lang="en-US"/>
              <a:t> </a:t>
            </a:r>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962" y="163513"/>
            <a:ext cx="3034533" cy="2783421"/>
          </a:xfrm>
          <a:prstGeom prst="rect">
            <a:avLst/>
          </a:prstGeom>
        </p:spPr>
      </p:pic>
      <p:pic>
        <p:nvPicPr>
          <p:cNvPr id="5" name="Picture 4"/>
          <p:cNvPicPr>
            <a:picLocks noChangeAspect="1"/>
          </p:cNvPicPr>
          <p:nvPr/>
        </p:nvPicPr>
        <p:blipFill rotWithShape="1">
          <a:blip r:embed="rId3"/>
          <a:srcRect l="11191" t="13268" r="10472" b="9805"/>
          <a:stretch/>
        </p:blipFill>
        <p:spPr>
          <a:xfrm>
            <a:off x="9271138" y="3157537"/>
            <a:ext cx="2462073" cy="3141877"/>
          </a:xfrm>
          <a:prstGeom prst="rect">
            <a:avLst/>
          </a:prstGeom>
        </p:spPr>
      </p:pic>
    </p:spTree>
    <p:extLst>
      <p:ext uri="{BB962C8B-B14F-4D97-AF65-F5344CB8AC3E}">
        <p14:creationId xmlns:p14="http://schemas.microsoft.com/office/powerpoint/2010/main" val="3165430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357187"/>
            <a:ext cx="9782801" cy="1239837"/>
          </a:xfrm>
        </p:spPr>
        <p:txBody>
          <a:bodyPr/>
          <a:lstStyle/>
          <a:p>
            <a:r>
              <a:rPr lang="en-US"/>
              <a:t>Constituency Teams Report Out</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a:t>Early Career Educators</a:t>
            </a:r>
          </a:p>
          <a:p>
            <a:pPr marL="0" indent="0">
              <a:buNone/>
            </a:pPr>
            <a:r>
              <a:rPr lang="en-US"/>
              <a:t>Retirees</a:t>
            </a:r>
          </a:p>
          <a:p>
            <a:pPr marL="0" indent="0">
              <a:buNone/>
            </a:pPr>
            <a:r>
              <a:rPr lang="en-US"/>
              <a:t>LGBTQ group</a:t>
            </a:r>
          </a:p>
          <a:p>
            <a:pPr marL="0" indent="0">
              <a:buNone/>
            </a:pPr>
            <a:r>
              <a:rPr lang="en-US"/>
              <a:t>ESP’s</a:t>
            </a:r>
          </a:p>
          <a:p>
            <a:pPr marL="0" indent="0">
              <a:buNone/>
            </a:pPr>
            <a:r>
              <a:rPr lang="en-US"/>
              <a:t>Aspiring Educators </a:t>
            </a:r>
          </a:p>
          <a:p>
            <a:pPr marL="0" indent="0">
              <a:buNone/>
            </a:pPr>
            <a:r>
              <a:rPr lang="en-US"/>
              <a:t>Members of Color / Social Justice</a:t>
            </a:r>
          </a:p>
          <a:p>
            <a:pPr marL="0" indent="0">
              <a:buNone/>
            </a:pPr>
            <a:r>
              <a:rPr lang="en-US"/>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634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fontScale="92500" lnSpcReduction="10000"/>
          </a:bodyPr>
          <a:lstStyle/>
          <a:p>
            <a:pPr marL="0" indent="0">
              <a:buNone/>
            </a:pPr>
            <a:r>
              <a:rPr lang="en-US" sz="3600"/>
              <a:t>How and what we invite members to do, sets the tone for the relationship and the expectations of what is possible in their union. </a:t>
            </a:r>
          </a:p>
          <a:p>
            <a:pPr marL="0" indent="0">
              <a:buNone/>
            </a:pPr>
            <a:r>
              <a:rPr lang="en-US" sz="3600"/>
              <a:t>If we never move on from BBQ’s and info-meetings, we get stuck in a non growth, risk averse culture. </a:t>
            </a:r>
          </a:p>
          <a:p>
            <a:pPr marL="0" indent="0">
              <a:buNone/>
            </a:pPr>
            <a:r>
              <a:rPr lang="en-US" sz="3600"/>
              <a:t>Once a culture is set, it requires disciplined, intentional, methods for changing the levels of engagement. </a:t>
            </a: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17513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47</a:t>
            </a:fld>
            <a:endParaRPr lang="en-US"/>
          </a:p>
        </p:txBody>
      </p:sp>
    </p:spTree>
    <p:extLst>
      <p:ext uri="{BB962C8B-B14F-4D97-AF65-F5344CB8AC3E}">
        <p14:creationId xmlns:p14="http://schemas.microsoft.com/office/powerpoint/2010/main" val="40468991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503538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000"/>
              <a:t>“Organizing is a fancy word for relationship-building.”</a:t>
            </a:r>
          </a:p>
        </p:txBody>
      </p:sp>
    </p:spTree>
    <p:extLst>
      <p:ext uri="{BB962C8B-B14F-4D97-AF65-F5344CB8AC3E}">
        <p14:creationId xmlns:p14="http://schemas.microsoft.com/office/powerpoint/2010/main" val="36548353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Definition Review</a:t>
            </a:r>
          </a:p>
        </p:txBody>
      </p:sp>
      <p:sp>
        <p:nvSpPr>
          <p:cNvPr id="3" name="Content Placeholder 2"/>
          <p:cNvSpPr>
            <a:spLocks noGrp="1"/>
          </p:cNvSpPr>
          <p:nvPr>
            <p:ph idx="1"/>
          </p:nvPr>
        </p:nvSpPr>
        <p:spPr/>
        <p:txBody>
          <a:bodyPr/>
          <a:lstStyle/>
          <a:p>
            <a:pPr marL="0" indent="0">
              <a:buNone/>
            </a:pPr>
            <a:r>
              <a:rPr lang="en-US"/>
              <a:t>Organizing is shared leadership that enables people to turn the resources they have into the power they need to make the change they want. </a:t>
            </a:r>
          </a:p>
          <a:p>
            <a:pPr marL="0" indent="0">
              <a:buNone/>
            </a:pPr>
            <a:r>
              <a:rPr lang="en-US"/>
              <a:t>Power comes from the shared commitment of that community to risk their resources in order to achieve a common purpose.</a:t>
            </a:r>
          </a:p>
          <a:p>
            <a:pPr marL="0" indent="0">
              <a:buNone/>
            </a:pPr>
            <a:r>
              <a:rPr lang="en-US"/>
              <a:t>Commitment is developed through visible, public relationships.</a:t>
            </a:r>
          </a:p>
        </p:txBody>
      </p:sp>
    </p:spTree>
    <p:extLst>
      <p:ext uri="{BB962C8B-B14F-4D97-AF65-F5344CB8AC3E}">
        <p14:creationId xmlns:p14="http://schemas.microsoft.com/office/powerpoint/2010/main" val="36753673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388" y="177801"/>
            <a:ext cx="10561849" cy="679450"/>
          </a:xfrm>
        </p:spPr>
        <p:txBody>
          <a:bodyPr/>
          <a:lstStyle/>
          <a:p>
            <a:r>
              <a:rPr lang="en-US"/>
              <a:t>What is a public relationship?</a:t>
            </a:r>
          </a:p>
        </p:txBody>
      </p:sp>
      <p:sp>
        <p:nvSpPr>
          <p:cNvPr id="3" name="Content Placeholder 2"/>
          <p:cNvSpPr>
            <a:spLocks noGrp="1"/>
          </p:cNvSpPr>
          <p:nvPr>
            <p:ph idx="1"/>
          </p:nvPr>
        </p:nvSpPr>
        <p:spPr>
          <a:xfrm>
            <a:off x="1685925" y="1157288"/>
            <a:ext cx="9690312" cy="5014912"/>
          </a:xfrm>
        </p:spPr>
        <p:txBody>
          <a:bodyPr>
            <a:normAutofit/>
          </a:bodyPr>
          <a:lstStyle/>
          <a:p>
            <a:pPr marL="0" indent="0">
              <a:buNone/>
            </a:pPr>
            <a:r>
              <a:rPr lang="en-US" sz="4000"/>
              <a:t>Public Relationships are visible and build shared understanding through a focus on:</a:t>
            </a:r>
          </a:p>
          <a:p>
            <a:pPr lvl="1"/>
            <a:r>
              <a:rPr lang="en-US" sz="4000"/>
              <a:t>Shared Work</a:t>
            </a:r>
          </a:p>
          <a:p>
            <a:pPr lvl="1"/>
            <a:r>
              <a:rPr lang="en-US" sz="4000"/>
              <a:t>Shared Values</a:t>
            </a:r>
          </a:p>
          <a:p>
            <a:pPr lvl="1"/>
            <a:r>
              <a:rPr lang="en-US" sz="4000"/>
              <a:t>Shared Interests</a:t>
            </a:r>
          </a:p>
        </p:txBody>
      </p:sp>
    </p:spTree>
    <p:extLst>
      <p:ext uri="{BB962C8B-B14F-4D97-AF65-F5344CB8AC3E}">
        <p14:creationId xmlns:p14="http://schemas.microsoft.com/office/powerpoint/2010/main" val="25365963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838200"/>
          </a:xfrm>
        </p:spPr>
        <p:txBody>
          <a:bodyPr/>
          <a:lstStyle/>
          <a:p>
            <a:r>
              <a:rPr lang="en-US"/>
              <a:t>Group work</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3200"/>
              <a:t>Review P. 135</a:t>
            </a:r>
          </a:p>
          <a:p>
            <a:r>
              <a:rPr lang="en-US" sz="3200"/>
              <a:t>Where is most of your work completed?</a:t>
            </a:r>
          </a:p>
          <a:p>
            <a:r>
              <a:rPr lang="en-US" sz="3200"/>
              <a:t>Recruitment, Maintenance, or Mobilizing? </a:t>
            </a:r>
          </a:p>
        </p:txBody>
      </p:sp>
      <p:pic>
        <p:nvPicPr>
          <p:cNvPr id="6" name="Picture 5"/>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4069129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a:t>Organizing Conversation Review P. 140</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a:t>Introduce</a:t>
            </a:r>
          </a:p>
          <a:p>
            <a:pPr marL="0" indent="0">
              <a:buNone/>
            </a:pPr>
            <a:r>
              <a:rPr lang="en-US" sz="3600"/>
              <a:t>Exchange</a:t>
            </a:r>
          </a:p>
          <a:p>
            <a:pPr marL="0" indent="0">
              <a:buNone/>
            </a:pPr>
            <a:r>
              <a:rPr lang="en-US" sz="3600"/>
              <a:t>Educate, Agitate</a:t>
            </a:r>
          </a:p>
          <a:p>
            <a:pPr marL="0" indent="0">
              <a:buNone/>
            </a:pPr>
            <a:r>
              <a:rPr lang="en-US" sz="3600"/>
              <a:t>Seek Commitment</a:t>
            </a:r>
          </a:p>
          <a:p>
            <a:pPr marL="0" indent="0">
              <a:buNone/>
            </a:pPr>
            <a:r>
              <a:rPr lang="en-US" sz="3600"/>
              <a:t>Who here is trusted and respected?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2807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624" y="-250826"/>
            <a:ext cx="9782801" cy="1239837"/>
          </a:xfrm>
        </p:spPr>
        <p:txBody>
          <a:bodyPr/>
          <a:lstStyle/>
          <a:p>
            <a:r>
              <a:rPr lang="en-US"/>
              <a:t>Leadership Conversations</a:t>
            </a:r>
          </a:p>
        </p:txBody>
      </p:sp>
      <p:sp>
        <p:nvSpPr>
          <p:cNvPr id="3" name="Content Placeholder 2"/>
          <p:cNvSpPr>
            <a:spLocks noGrp="1"/>
          </p:cNvSpPr>
          <p:nvPr>
            <p:ph idx="1"/>
          </p:nvPr>
        </p:nvSpPr>
        <p:spPr/>
        <p:txBody>
          <a:bodyPr>
            <a:normAutofit/>
          </a:bodyPr>
          <a:lstStyle/>
          <a:p>
            <a:pPr marL="0" indent="0">
              <a:buNone/>
            </a:pPr>
            <a:r>
              <a:rPr lang="en-US" sz="4000"/>
              <a:t>What do we actually do with all that leadership ID data?</a:t>
            </a:r>
          </a:p>
          <a:p>
            <a:pPr marL="0" indent="0">
              <a:buNone/>
            </a:pPr>
            <a:r>
              <a:rPr lang="en-US" sz="4000"/>
              <a:t>How do we authentically follow up?</a:t>
            </a:r>
          </a:p>
          <a:p>
            <a:pPr marL="0" indent="0">
              <a:buNone/>
            </a:pPr>
            <a:r>
              <a:rPr lang="en-US" sz="4000"/>
              <a:t>Who follows up? </a:t>
            </a:r>
          </a:p>
        </p:txBody>
      </p:sp>
    </p:spTree>
    <p:extLst>
      <p:ext uri="{BB962C8B-B14F-4D97-AF65-F5344CB8AC3E}">
        <p14:creationId xmlns:p14="http://schemas.microsoft.com/office/powerpoint/2010/main" val="4147765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77800"/>
            <a:ext cx="11544299" cy="665163"/>
          </a:xfrm>
        </p:spPr>
        <p:txBody>
          <a:bodyPr/>
          <a:lstStyle/>
          <a:p>
            <a:r>
              <a:rPr lang="en-US"/>
              <a:t>What do you hear that you think is important to share?</a:t>
            </a:r>
          </a:p>
        </p:txBody>
      </p:sp>
      <p:pic>
        <p:nvPicPr>
          <p:cNvPr id="3"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5887" y="782521"/>
            <a:ext cx="9970433" cy="5603991"/>
          </a:xfrm>
          <a:prstGeom prst="rect">
            <a:avLst/>
          </a:prstGeom>
        </p:spPr>
      </p:pic>
      <p:pic>
        <p:nvPicPr>
          <p:cNvPr id="4"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8287" y="934921"/>
            <a:ext cx="9970433" cy="5603991"/>
          </a:xfrm>
          <a:prstGeom prst="rect">
            <a:avLst/>
          </a:prstGeom>
        </p:spPr>
      </p:pic>
    </p:spTree>
    <p:extLst>
      <p:ext uri="{BB962C8B-B14F-4D97-AF65-F5344CB8AC3E}">
        <p14:creationId xmlns:p14="http://schemas.microsoft.com/office/powerpoint/2010/main" val="222868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29187" y="381000"/>
            <a:ext cx="6986587" cy="6477000"/>
          </a:xfrm>
        </p:spPr>
        <p:txBody>
          <a:bodyPr>
            <a:normAutofit lnSpcReduction="10000"/>
          </a:bodyPr>
          <a:lstStyle/>
          <a:p>
            <a:pPr marL="0" lvl="0" indent="0">
              <a:buNone/>
            </a:pPr>
            <a:r>
              <a:rPr lang="en-US"/>
              <a:t>Listen and ignore the qualities that you think people have to check. </a:t>
            </a:r>
          </a:p>
          <a:p>
            <a:pPr marL="0" lvl="0" indent="0">
              <a:buNone/>
            </a:pPr>
            <a:r>
              <a:rPr lang="en-US"/>
              <a:t>Organizing is selective, and must be if we are to build the structures that move people forward. But you must be able to check your own bias in this work, or you will continue to pick people that you like. </a:t>
            </a:r>
          </a:p>
          <a:p>
            <a:pPr marL="0" lvl="0" indent="0">
              <a:buNone/>
            </a:pPr>
            <a:r>
              <a:rPr lang="en-US"/>
              <a:t>Relational meetings for those you want to dig deeper with, the wide net is 2-3 minutes with other people. </a:t>
            </a:r>
          </a:p>
          <a:p>
            <a:pPr marL="0" lvl="0" indent="0">
              <a:buNone/>
            </a:pPr>
            <a:r>
              <a:rPr lang="en-US"/>
              <a:t>You also need to share in these conversations, reflect a little on your own story and what you share as part of your public life. </a:t>
            </a:r>
          </a:p>
          <a:p>
            <a:pPr marL="0" lvl="0" indent="0">
              <a:buNone/>
            </a:pPr>
            <a:r>
              <a:rPr lang="en-US"/>
              <a:t>Tension is not a negative, it is energy. Where does energy come from?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020609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9013496" y="1257300"/>
            <a:ext cx="35052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00977" y="-307993"/>
            <a:ext cx="9782801" cy="1239837"/>
          </a:xfrm>
        </p:spPr>
        <p:txBody>
          <a:bodyPr/>
          <a:lstStyle/>
          <a:p>
            <a:r>
              <a:rPr lang="en-US"/>
              <a:t>Communication Shut Downs P. 143</a:t>
            </a:r>
          </a:p>
        </p:txBody>
      </p:sp>
      <p:sp>
        <p:nvSpPr>
          <p:cNvPr id="3" name="Content Placeholder 2"/>
          <p:cNvSpPr>
            <a:spLocks noGrp="1"/>
          </p:cNvSpPr>
          <p:nvPr>
            <p:ph idx="1"/>
          </p:nvPr>
        </p:nvSpPr>
        <p:spPr>
          <a:xfrm>
            <a:off x="593724" y="931844"/>
            <a:ext cx="9782801" cy="5173323"/>
          </a:xfrm>
        </p:spPr>
        <p:txBody>
          <a:bodyPr>
            <a:noAutofit/>
          </a:bodyPr>
          <a:lstStyle/>
          <a:p>
            <a:pPr marL="0" indent="0">
              <a:buNone/>
            </a:pPr>
            <a:r>
              <a:rPr lang="en-US" sz="4000"/>
              <a:t>Generate at least one effective direct/redirect to the communication shutdown.   </a:t>
            </a:r>
          </a:p>
          <a:p>
            <a:pPr marL="0" indent="0">
              <a:buNone/>
            </a:pPr>
            <a:r>
              <a:rPr lang="en-US" sz="4000"/>
              <a:t>If you get stuck move on. </a:t>
            </a:r>
          </a:p>
          <a:p>
            <a:pPr marL="0" indent="0">
              <a:buNone/>
            </a:pPr>
            <a:r>
              <a:rPr lang="en-US" sz="4000"/>
              <a:t>Your goal is for your group to get at least one redirect for each shut down.</a:t>
            </a:r>
          </a:p>
          <a:p>
            <a:pPr marL="0" indent="0">
              <a:buNone/>
            </a:pPr>
            <a:endParaRPr lang="en-US" sz="4000"/>
          </a:p>
          <a:p>
            <a:pPr marL="0" indent="0">
              <a:buNone/>
            </a:pPr>
            <a:r>
              <a:rPr lang="en-US" sz="4000"/>
              <a:t>15 minutes</a:t>
            </a:r>
          </a:p>
        </p:txBody>
      </p:sp>
    </p:spTree>
    <p:extLst>
      <p:ext uri="{BB962C8B-B14F-4D97-AF65-F5344CB8AC3E}">
        <p14:creationId xmlns:p14="http://schemas.microsoft.com/office/powerpoint/2010/main" val="3565146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a:t>Communications Shut Down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a:t>Did any team get a response for all? </a:t>
            </a:r>
          </a:p>
          <a:p>
            <a:pPr marL="0" indent="0">
              <a:buNone/>
            </a:pPr>
            <a:r>
              <a:rPr lang="en-US" sz="3600"/>
              <a:t>Who has a one that they had to skip?</a:t>
            </a:r>
          </a:p>
          <a:p>
            <a:pPr marL="0" indent="0">
              <a:buNone/>
            </a:pPr>
            <a:r>
              <a:rPr lang="en-US" sz="3600"/>
              <a:t>Who has a way to respond?</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706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59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6475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307975"/>
            <a:ext cx="10776162" cy="1239837"/>
          </a:xfrm>
        </p:spPr>
        <p:txBody>
          <a:bodyPr/>
          <a:lstStyle/>
          <a:p>
            <a:r>
              <a:rPr lang="en-US"/>
              <a:t>Organizing Conversation Fish Bowl Tag Team </a:t>
            </a:r>
          </a:p>
        </p:txBody>
      </p:sp>
      <p:sp>
        <p:nvSpPr>
          <p:cNvPr id="3" name="Content Placeholder 2"/>
          <p:cNvSpPr>
            <a:spLocks noGrp="1"/>
          </p:cNvSpPr>
          <p:nvPr>
            <p:ph idx="1"/>
          </p:nvPr>
        </p:nvSpPr>
        <p:spPr>
          <a:xfrm>
            <a:off x="714376" y="1143000"/>
            <a:ext cx="10661862" cy="5029200"/>
          </a:xfrm>
        </p:spPr>
        <p:txBody>
          <a:bodyPr>
            <a:normAutofit fontScale="92500" lnSpcReduction="10000"/>
          </a:bodyPr>
          <a:lstStyle/>
          <a:p>
            <a:pPr lvl="0"/>
            <a:r>
              <a:rPr lang="en-US"/>
              <a:t>One trainer will be the leader that is the target of an organizing conversation. </a:t>
            </a:r>
          </a:p>
          <a:p>
            <a:pPr lvl="0"/>
            <a:r>
              <a:rPr lang="en-US"/>
              <a:t>Another trainer will be the facilitator who moves participants into and out of the “bowl” to serve as the organizer in the middle. </a:t>
            </a:r>
          </a:p>
          <a:p>
            <a:pPr lvl="0"/>
            <a:r>
              <a:rPr lang="en-US"/>
              <a:t>The “leader” will put up three objections each round. After the ”organizer” gives a response to the objection- the facilitator will say stop, thank the current participant, and have another “organizer” jump in where the other person left off.  (This will mean the member/trainer will have to respond to the previous person- but it allows the person to pivot and have to practice). </a:t>
            </a:r>
          </a:p>
          <a:p>
            <a:pPr lvl="0"/>
            <a:r>
              <a:rPr lang="en-US"/>
              <a:t>After three objections and responses- stop and reset. Ask the group what went well and what did not. </a:t>
            </a:r>
          </a:p>
          <a:p>
            <a:pPr lvl="0"/>
            <a:r>
              <a:rPr lang="en-US"/>
              <a:t> Total of 3 Rounds</a:t>
            </a:r>
          </a:p>
          <a:p>
            <a:pPr marL="0" indent="0">
              <a:buNone/>
            </a:pPr>
            <a:endParaRPr lang="en-US"/>
          </a:p>
        </p:txBody>
      </p:sp>
    </p:spTree>
    <p:extLst>
      <p:ext uri="{BB962C8B-B14F-4D97-AF65-F5344CB8AC3E}">
        <p14:creationId xmlns:p14="http://schemas.microsoft.com/office/powerpoint/2010/main" val="1531782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64" y="177800"/>
            <a:ext cx="10647573" cy="608013"/>
          </a:xfrm>
        </p:spPr>
        <p:txBody>
          <a:bodyPr/>
          <a:lstStyle/>
          <a:p>
            <a:r>
              <a:rPr lang="en-US"/>
              <a:t>Background for the Leader</a:t>
            </a:r>
          </a:p>
        </p:txBody>
      </p:sp>
      <p:sp>
        <p:nvSpPr>
          <p:cNvPr id="3" name="Content Placeholder 2"/>
          <p:cNvSpPr>
            <a:spLocks noGrp="1"/>
          </p:cNvSpPr>
          <p:nvPr>
            <p:ph idx="1"/>
          </p:nvPr>
        </p:nvSpPr>
        <p:spPr>
          <a:xfrm>
            <a:off x="728664" y="1328738"/>
            <a:ext cx="10647574" cy="4843462"/>
          </a:xfrm>
        </p:spPr>
        <p:txBody>
          <a:bodyPr>
            <a:normAutofit fontScale="92500"/>
          </a:bodyPr>
          <a:lstStyle/>
          <a:p>
            <a:pPr marL="0" lvl="0" indent="0">
              <a:buNone/>
            </a:pPr>
            <a:r>
              <a:rPr lang="en-US" sz="3600"/>
              <a:t>You are a leader who has not been very involved in the union but you are very involved in your worksite. You are 9 years into your profession.  You have thought about being a union member, but time has passed and you have not see a reason to join at this point. You do not particularly care about professional issues, and are worried about your pay and being able to afford to stay in the profession. Maybe a few years ago you would have been interested in professional issues. </a:t>
            </a:r>
          </a:p>
          <a:p>
            <a:pPr marL="0" indent="0">
              <a:buNone/>
            </a:pPr>
            <a:r>
              <a:rPr lang="en-US"/>
              <a:t> </a:t>
            </a:r>
          </a:p>
          <a:p>
            <a:endParaRPr lang="en-US"/>
          </a:p>
        </p:txBody>
      </p:sp>
    </p:spTree>
    <p:extLst>
      <p:ext uri="{BB962C8B-B14F-4D97-AF65-F5344CB8AC3E}">
        <p14:creationId xmlns:p14="http://schemas.microsoft.com/office/powerpoint/2010/main" val="31429236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77801"/>
            <a:ext cx="10404687" cy="750888"/>
          </a:xfrm>
        </p:spPr>
        <p:txBody>
          <a:bodyPr/>
          <a:lstStyle/>
          <a:p>
            <a:r>
              <a:rPr lang="en-US"/>
              <a:t>Background for the Organizers</a:t>
            </a:r>
          </a:p>
        </p:txBody>
      </p:sp>
      <p:sp>
        <p:nvSpPr>
          <p:cNvPr id="3" name="Content Placeholder 2"/>
          <p:cNvSpPr>
            <a:spLocks noGrp="1"/>
          </p:cNvSpPr>
          <p:nvPr>
            <p:ph idx="1"/>
          </p:nvPr>
        </p:nvSpPr>
        <p:spPr>
          <a:xfrm>
            <a:off x="971550" y="1357313"/>
            <a:ext cx="10404687" cy="4814887"/>
          </a:xfrm>
        </p:spPr>
        <p:txBody>
          <a:bodyPr>
            <a:normAutofit/>
          </a:bodyPr>
          <a:lstStyle/>
          <a:p>
            <a:pPr marL="0" lvl="0" indent="0">
              <a:buNone/>
            </a:pPr>
            <a:r>
              <a:rPr lang="en-US" sz="3600"/>
              <a:t>You have done the 1-1's in the building and this person was ID-</a:t>
            </a:r>
            <a:r>
              <a:rPr lang="en-US" sz="3600" err="1"/>
              <a:t>ed</a:t>
            </a:r>
            <a:r>
              <a:rPr lang="en-US" sz="3600"/>
              <a:t> as the most respected person. You got this person to  to agree to another meeting with you. You want them to join your professional issues leadership team. The team wants to demand that they have the professional autonomy to design and run a peer mentoring and support program that helps new and struggling classroom educators.  </a:t>
            </a:r>
          </a:p>
        </p:txBody>
      </p:sp>
      <p:sp>
        <p:nvSpPr>
          <p:cNvPr id="4" name="Rectangle 3"/>
          <p:cNvSpPr/>
          <p:nvPr/>
        </p:nvSpPr>
        <p:spPr>
          <a:xfrm>
            <a:off x="3048000" y="2790107"/>
            <a:ext cx="6092825" cy="1277786"/>
          </a:xfrm>
          <a:prstGeom prst="rect">
            <a:avLst/>
          </a:prstGeom>
        </p:spPr>
        <p:txBody>
          <a:bodyPr>
            <a:spAutoFit/>
          </a:bodyPr>
          <a:lstStyle/>
          <a:p>
            <a:pPr marL="342900" marR="0" lvl="0" indent="-342900">
              <a:lnSpc>
                <a:spcPct val="107000"/>
              </a:lnSpc>
              <a:spcBef>
                <a:spcPts val="0"/>
              </a:spcBef>
              <a:spcAft>
                <a:spcPts val="800"/>
              </a:spcAft>
              <a:buFont typeface="Calibri" panose="020F0502020204030204" pitchFamily="34" charset="0"/>
              <a:buChar char="-"/>
            </a:pPr>
            <a:r>
              <a:rPr lang="en-US">
                <a:solidFill>
                  <a:srgbClr val="000000"/>
                </a:solidFill>
                <a:latin typeface="Calibri" panose="020F0502020204030204" pitchFamily="34" charset="0"/>
                <a:ea typeface="Calibri" panose="020F0502020204030204" pitchFamily="34" charset="0"/>
                <a:cs typeface="Times New Roman" panose="02020603050405020304" pitchFamily="18" charset="0"/>
              </a:rPr>
              <a:t>You have done the 1-1's in the building and this person was ID-</a:t>
            </a:r>
            <a:r>
              <a:rPr lang="en-US" err="1">
                <a:solidFill>
                  <a:srgbClr val="000000"/>
                </a:solidFill>
                <a:latin typeface="Calibri" panose="020F0502020204030204" pitchFamily="34" charset="0"/>
                <a:ea typeface="Calibri" panose="020F0502020204030204" pitchFamily="34" charset="0"/>
                <a:cs typeface="Times New Roman" panose="02020603050405020304" pitchFamily="18" charset="0"/>
              </a:rPr>
              <a:t>ed</a:t>
            </a:r>
            <a:r>
              <a:rPr lang="en-US">
                <a:solidFill>
                  <a:srgbClr val="000000"/>
                </a:solidFill>
                <a:latin typeface="Calibri" panose="020F0502020204030204" pitchFamily="34" charset="0"/>
                <a:ea typeface="Calibri" panose="020F0502020204030204" pitchFamily="34" charset="0"/>
                <a:cs typeface="Times New Roman" panose="02020603050405020304" pitchFamily="18" charset="0"/>
              </a:rPr>
              <a:t> as the most respected person. You got them to agree to another meeting. You want them to join your professional issues team. </a:t>
            </a:r>
          </a:p>
        </p:txBody>
      </p:sp>
    </p:spTree>
    <p:extLst>
      <p:ext uri="{BB962C8B-B14F-4D97-AF65-F5344CB8AC3E}">
        <p14:creationId xmlns:p14="http://schemas.microsoft.com/office/powerpoint/2010/main" val="15164562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0625" y="200025"/>
            <a:ext cx="6915149" cy="6657975"/>
          </a:xfrm>
        </p:spPr>
        <p:txBody>
          <a:bodyPr>
            <a:normAutofit/>
          </a:bodyPr>
          <a:lstStyle/>
          <a:p>
            <a:pPr lvl="0"/>
            <a:r>
              <a:rPr lang="en-US" sz="3200"/>
              <a:t>Relational Meetings are not just ‘get to know you’. They are intentional, targeted to specific people. </a:t>
            </a:r>
          </a:p>
          <a:p>
            <a:pPr lvl="0"/>
            <a:r>
              <a:rPr lang="en-US" sz="3200"/>
              <a:t>The goal is to walk away with the foundation of a public relationship and commitment to keep working together. </a:t>
            </a:r>
          </a:p>
          <a:p>
            <a:pPr lvl="0"/>
            <a:r>
              <a:rPr lang="en-US" sz="3200"/>
              <a:t>We have to pivot and focus on what members care about ignoring our personal agendas and biases. </a:t>
            </a:r>
          </a:p>
          <a:p>
            <a:pPr lvl="0"/>
            <a:r>
              <a:rPr lang="en-US" sz="3200"/>
              <a:t>If we keep agitating on our interests and not theirs we lose the chance to learn more and go deeper.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901713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259934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696A-D2ED-FF89-4171-48F1DCC06CB5}"/>
              </a:ext>
            </a:extLst>
          </p:cNvPr>
          <p:cNvSpPr>
            <a:spLocks noGrp="1"/>
          </p:cNvSpPr>
          <p:nvPr>
            <p:ph type="title"/>
          </p:nvPr>
        </p:nvSpPr>
        <p:spPr/>
        <p:txBody>
          <a:bodyPr/>
          <a:lstStyle/>
          <a:p>
            <a:r>
              <a:rPr lang="en-US">
                <a:ea typeface="+mj-lt"/>
                <a:cs typeface="+mj-lt"/>
              </a:rPr>
              <a:t>IN YOUR GROUP:</a:t>
            </a:r>
          </a:p>
          <a:p>
            <a:endParaRPr lang="en-US"/>
          </a:p>
        </p:txBody>
      </p:sp>
      <p:sp>
        <p:nvSpPr>
          <p:cNvPr id="3" name="Content Placeholder 2">
            <a:extLst>
              <a:ext uri="{FF2B5EF4-FFF2-40B4-BE49-F238E27FC236}">
                <a16:creationId xmlns:a16="http://schemas.microsoft.com/office/drawing/2014/main" id="{7360077F-9C6A-DCAF-2E8D-FD6562EE6898}"/>
              </a:ext>
            </a:extLst>
          </p:cNvPr>
          <p:cNvSpPr>
            <a:spLocks noGrp="1"/>
          </p:cNvSpPr>
          <p:nvPr>
            <p:ph idx="1"/>
          </p:nvPr>
        </p:nvSpPr>
        <p:spPr>
          <a:xfrm>
            <a:off x="4840760" y="263495"/>
            <a:ext cx="6874968" cy="3640965"/>
          </a:xfrm>
        </p:spPr>
        <p:txBody>
          <a:bodyPr vert="horz" lIns="91440" tIns="45720" rIns="91440" bIns="45720" rtlCol="0" anchor="t">
            <a:normAutofit/>
          </a:bodyPr>
          <a:lstStyle/>
          <a:p>
            <a:pPr marL="246380" indent="-246380"/>
            <a:r>
              <a:rPr lang="en-US"/>
              <a:t>Review:</a:t>
            </a:r>
          </a:p>
          <a:p>
            <a:pPr marL="612140" lvl="1" indent="-246380"/>
            <a:r>
              <a:rPr lang="en-US"/>
              <a:t>Your values and issues</a:t>
            </a:r>
          </a:p>
          <a:p>
            <a:pPr marL="246380" indent="-246380"/>
            <a:r>
              <a:rPr lang="en-US"/>
              <a:t>Consider:</a:t>
            </a:r>
          </a:p>
          <a:p>
            <a:pPr marL="612140" lvl="1" indent="-246380"/>
            <a:r>
              <a:rPr lang="en-US"/>
              <a:t> What other groups might identify with your issues and connect to your values</a:t>
            </a:r>
          </a:p>
          <a:p>
            <a:pPr marL="246380" indent="-246380"/>
            <a:r>
              <a:rPr lang="en-US"/>
              <a:t>Discuss:</a:t>
            </a:r>
          </a:p>
          <a:p>
            <a:pPr marL="612140" lvl="1" indent="-246380"/>
            <a:r>
              <a:rPr lang="en-US"/>
              <a:t> Who to target and what groups you will work with</a:t>
            </a:r>
          </a:p>
          <a:p>
            <a:pPr marL="612140" lvl="1" indent="-246380"/>
            <a:endParaRPr lang="en-US"/>
          </a:p>
          <a:p>
            <a:pPr marL="246380" indent="-246380"/>
            <a:endParaRPr lang="en-US"/>
          </a:p>
        </p:txBody>
      </p:sp>
      <p:sp>
        <p:nvSpPr>
          <p:cNvPr id="10" name="Title 1">
            <a:extLst>
              <a:ext uri="{FF2B5EF4-FFF2-40B4-BE49-F238E27FC236}">
                <a16:creationId xmlns:a16="http://schemas.microsoft.com/office/drawing/2014/main" id="{33A8819F-04F6-EB28-8B76-BE5DF9E9513A}"/>
              </a:ext>
            </a:extLst>
          </p:cNvPr>
          <p:cNvSpPr txBox="1">
            <a:spLocks/>
          </p:cNvSpPr>
          <p:nvPr/>
        </p:nvSpPr>
        <p:spPr bwMode="white">
          <a:xfrm>
            <a:off x="1073321" y="4455387"/>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r>
              <a:rPr lang="en-US">
                <a:ea typeface="+mj-lt"/>
                <a:cs typeface="+mj-lt"/>
              </a:rPr>
              <a:t>On your own:</a:t>
            </a:r>
            <a:endParaRPr lang="en-US"/>
          </a:p>
          <a:p>
            <a:endParaRPr lang="en-US"/>
          </a:p>
        </p:txBody>
      </p:sp>
      <p:sp>
        <p:nvSpPr>
          <p:cNvPr id="12" name="Title 1">
            <a:extLst>
              <a:ext uri="{FF2B5EF4-FFF2-40B4-BE49-F238E27FC236}">
                <a16:creationId xmlns:a16="http://schemas.microsoft.com/office/drawing/2014/main" id="{C9C61EEB-507E-E092-A74B-2D4970EA0245}"/>
              </a:ext>
            </a:extLst>
          </p:cNvPr>
          <p:cNvSpPr txBox="1">
            <a:spLocks/>
          </p:cNvSpPr>
          <p:nvPr/>
        </p:nvSpPr>
        <p:spPr bwMode="white">
          <a:xfrm>
            <a:off x="1226640" y="533400"/>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endParaRPr lang="en-US">
              <a:ea typeface="+mj-lt"/>
              <a:cs typeface="+mj-lt"/>
            </a:endParaRPr>
          </a:p>
        </p:txBody>
      </p:sp>
      <p:sp>
        <p:nvSpPr>
          <p:cNvPr id="18" name="Content Placeholder 2">
            <a:extLst>
              <a:ext uri="{FF2B5EF4-FFF2-40B4-BE49-F238E27FC236}">
                <a16:creationId xmlns:a16="http://schemas.microsoft.com/office/drawing/2014/main" id="{DD5E97FE-BF7D-0582-1137-56EC8D91FC36}"/>
              </a:ext>
            </a:extLst>
          </p:cNvPr>
          <p:cNvSpPr txBox="1">
            <a:spLocks/>
          </p:cNvSpPr>
          <p:nvPr/>
        </p:nvSpPr>
        <p:spPr>
          <a:xfrm>
            <a:off x="4839841" y="4392658"/>
            <a:ext cx="6874968" cy="2917918"/>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endParaRPr lang="en-US"/>
          </a:p>
          <a:p>
            <a:pPr marL="246380" indent="-246380"/>
            <a:r>
              <a:rPr lang="en-US"/>
              <a:t>Have 1:1's with members of other groups and seek connections! </a:t>
            </a:r>
          </a:p>
          <a:p>
            <a:pPr marL="246380" indent="-246380"/>
            <a:endParaRPr lang="en-US"/>
          </a:p>
        </p:txBody>
      </p:sp>
    </p:spTree>
    <p:extLst>
      <p:ext uri="{BB962C8B-B14F-4D97-AF65-F5344CB8AC3E}">
        <p14:creationId xmlns:p14="http://schemas.microsoft.com/office/powerpoint/2010/main" val="738362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436FDDA1-5F57-9582-EDF9-842A1F879257}"/>
              </a:ext>
            </a:extLst>
          </p:cNvPr>
          <p:cNvGraphicFramePr>
            <a:graphicFrameLocks noGrp="1"/>
          </p:cNvGraphicFramePr>
          <p:nvPr>
            <p:ph idx="1"/>
            <p:extLst>
              <p:ext uri="{D42A27DB-BD31-4B8C-83A1-F6EECF244321}">
                <p14:modId xmlns:p14="http://schemas.microsoft.com/office/powerpoint/2010/main" val="3491088904"/>
              </p:ext>
            </p:extLst>
          </p:nvPr>
        </p:nvGraphicFramePr>
        <p:xfrm>
          <a:off x="0" y="0"/>
          <a:ext cx="12169980" cy="6812931"/>
        </p:xfrm>
        <a:graphic>
          <a:graphicData uri="http://schemas.openxmlformats.org/drawingml/2006/table">
            <a:tbl>
              <a:tblPr firstRow="1" bandRow="1">
                <a:tableStyleId>{073A0DAA-6AF3-43AB-8588-CEC1D06C72B9}</a:tableStyleId>
              </a:tblPr>
              <a:tblGrid>
                <a:gridCol w="3240765">
                  <a:extLst>
                    <a:ext uri="{9D8B030D-6E8A-4147-A177-3AD203B41FA5}">
                      <a16:colId xmlns:a16="http://schemas.microsoft.com/office/drawing/2014/main" val="4086406161"/>
                    </a:ext>
                  </a:extLst>
                </a:gridCol>
                <a:gridCol w="4231466">
                  <a:extLst>
                    <a:ext uri="{9D8B030D-6E8A-4147-A177-3AD203B41FA5}">
                      <a16:colId xmlns:a16="http://schemas.microsoft.com/office/drawing/2014/main" val="3881799107"/>
                    </a:ext>
                  </a:extLst>
                </a:gridCol>
                <a:gridCol w="4697749">
                  <a:extLst>
                    <a:ext uri="{9D8B030D-6E8A-4147-A177-3AD203B41FA5}">
                      <a16:colId xmlns:a16="http://schemas.microsoft.com/office/drawing/2014/main" val="1832481976"/>
                    </a:ext>
                  </a:extLst>
                </a:gridCol>
              </a:tblGrid>
              <a:tr h="869555">
                <a:tc>
                  <a:txBody>
                    <a:bodyPr/>
                    <a:lstStyle/>
                    <a:p>
                      <a:pPr fontAlgn="t"/>
                      <a:endParaRPr lang="en-US">
                        <a:effectLst/>
                      </a:endParaRPr>
                    </a:p>
                    <a:p>
                      <a:pPr lvl="0" algn="l" rtl="0">
                        <a:buNone/>
                      </a:pPr>
                      <a:r>
                        <a:rPr lang="en-US" sz="2400">
                          <a:effectLst/>
                        </a:rPr>
                        <a:t>Group Name </a:t>
                      </a:r>
                      <a:endParaRPr lang="en-US" sz="2400" b="0" i="0">
                        <a:solidFill>
                          <a:srgbClr val="000000"/>
                        </a:solidFill>
                        <a:effectLst/>
                      </a:endParaRPr>
                    </a:p>
                  </a:txBody>
                  <a:tcPr/>
                </a:tc>
                <a:tc>
                  <a:txBody>
                    <a:bodyPr/>
                    <a:lstStyle/>
                    <a:p>
                      <a:pPr algn="ctr" fontAlgn="t"/>
                      <a:endParaRPr lang="en-US">
                        <a:effectLst/>
                      </a:endParaRPr>
                    </a:p>
                    <a:p>
                      <a:pPr lvl="0" algn="l" rtl="0">
                        <a:buNone/>
                      </a:pPr>
                      <a:r>
                        <a:rPr lang="en-US" sz="2400">
                          <a:effectLst/>
                        </a:rPr>
                        <a:t>Resources </a:t>
                      </a:r>
                      <a:endParaRPr lang="en-US" sz="2400" b="0" i="0">
                        <a:solidFill>
                          <a:srgbClr val="000000"/>
                        </a:solidFill>
                        <a:effectLst/>
                      </a:endParaRPr>
                    </a:p>
                  </a:txBody>
                  <a:tcPr/>
                </a:tc>
                <a:tc>
                  <a:txBody>
                    <a:bodyPr/>
                    <a:lstStyle/>
                    <a:p>
                      <a:pPr algn="ctr" fontAlgn="t"/>
                      <a:endParaRPr lang="en-US">
                        <a:effectLst/>
                      </a:endParaRPr>
                    </a:p>
                    <a:p>
                      <a:pPr algn="l" rtl="0" fontAlgn="base"/>
                      <a:r>
                        <a:rPr lang="en-US" sz="2400">
                          <a:effectLst/>
                        </a:rPr>
                        <a:t>Membership Number </a:t>
                      </a:r>
                      <a:endParaRPr lang="en-US" sz="2400" b="0" i="0">
                        <a:solidFill>
                          <a:srgbClr val="000000"/>
                        </a:solidFill>
                        <a:effectLst/>
                      </a:endParaRPr>
                    </a:p>
                  </a:txBody>
                  <a:tcPr/>
                </a:tc>
                <a:extLst>
                  <a:ext uri="{0D108BD9-81ED-4DB2-BD59-A6C34878D82A}">
                    <a16:rowId xmlns:a16="http://schemas.microsoft.com/office/drawing/2014/main" val="1326758554"/>
                  </a:ext>
                </a:extLst>
              </a:tr>
              <a:tr h="997638">
                <a:tc>
                  <a:txBody>
                    <a:bodyPr/>
                    <a:lstStyle/>
                    <a:p>
                      <a:pPr fontAlgn="t"/>
                      <a:endParaRPr lang="en-US" sz="1400">
                        <a:effectLst/>
                      </a:endParaRPr>
                    </a:p>
                    <a:p>
                      <a:pPr algn="l" rtl="0" fontAlgn="base"/>
                      <a:r>
                        <a:rPr lang="en-US" sz="2400">
                          <a:effectLst/>
                        </a:rPr>
                        <a:t>Retirees </a:t>
                      </a:r>
                      <a:endParaRPr lang="en-US" sz="2400" b="0" i="0">
                        <a:solidFill>
                          <a:srgbClr val="000000"/>
                        </a:solidFill>
                        <a:effectLst/>
                      </a:endParaRPr>
                    </a:p>
                  </a:txBody>
                  <a:tcPr/>
                </a:tc>
                <a:tc>
                  <a:txBody>
                    <a:bodyPr/>
                    <a:lstStyle/>
                    <a:p>
                      <a:pPr fontAlgn="t"/>
                      <a:r>
                        <a:rPr lang="en-US" sz="1800">
                          <a:solidFill>
                            <a:schemeClr val="tx2"/>
                          </a:solidFill>
                          <a:effectLst/>
                        </a:rPr>
                        <a:t>Have a grant of about $2500 to buy materials and host meetings</a:t>
                      </a:r>
                      <a:r>
                        <a:rPr lang="en-US" sz="1400">
                          <a:solidFill>
                            <a:schemeClr val="tx2"/>
                          </a:solidFill>
                          <a:effectLst/>
                        </a:rPr>
                        <a:t> </a:t>
                      </a:r>
                      <a:endParaRPr lang="en-US" sz="1400" b="0" i="0">
                        <a:solidFill>
                          <a:schemeClr val="tx2"/>
                        </a:solidFill>
                        <a:effectLst/>
                      </a:endParaRPr>
                    </a:p>
                  </a:txBody>
                  <a:tcPr/>
                </a:tc>
                <a:tc>
                  <a:txBody>
                    <a:bodyPr/>
                    <a:lstStyle/>
                    <a:p>
                      <a:pPr fontAlgn="t"/>
                      <a:r>
                        <a:rPr lang="en-US" sz="1800">
                          <a:solidFill>
                            <a:schemeClr val="tx2"/>
                          </a:solidFill>
                          <a:effectLst/>
                        </a:rPr>
                        <a:t>Stable membership at about 100 people, some active and some not active but dues paying.  </a:t>
                      </a:r>
                      <a:endParaRPr lang="en-US" sz="1800" b="0" i="0">
                        <a:solidFill>
                          <a:schemeClr val="tx2"/>
                        </a:solidFill>
                        <a:effectLst/>
                      </a:endParaRPr>
                    </a:p>
                  </a:txBody>
                  <a:tcPr/>
                </a:tc>
                <a:extLst>
                  <a:ext uri="{0D108BD9-81ED-4DB2-BD59-A6C34878D82A}">
                    <a16:rowId xmlns:a16="http://schemas.microsoft.com/office/drawing/2014/main" val="2328333235"/>
                  </a:ext>
                </a:extLst>
              </a:tr>
              <a:tr h="721695">
                <a:tc>
                  <a:txBody>
                    <a:bodyPr/>
                    <a:lstStyle/>
                    <a:p>
                      <a:pPr fontAlgn="t"/>
                      <a:endParaRPr lang="en-US" sz="1400">
                        <a:effectLst/>
                      </a:endParaRPr>
                    </a:p>
                    <a:p>
                      <a:pPr algn="l" rtl="0" fontAlgn="base"/>
                      <a:r>
                        <a:rPr lang="en-US" sz="2400">
                          <a:effectLst/>
                        </a:rPr>
                        <a:t>LGBTQIA </a:t>
                      </a:r>
                      <a:endParaRPr lang="en-US" sz="2400" b="0" i="0">
                        <a:solidFill>
                          <a:srgbClr val="000000"/>
                        </a:solidFill>
                        <a:effectLst/>
                      </a:endParaRPr>
                    </a:p>
                  </a:txBody>
                  <a:tcPr/>
                </a:tc>
                <a:tc>
                  <a:txBody>
                    <a:bodyPr/>
                    <a:lstStyle/>
                    <a:p>
                      <a:pPr fontAlgn="t"/>
                      <a:r>
                        <a:rPr lang="en-US" sz="1800">
                          <a:solidFill>
                            <a:schemeClr val="tx2"/>
                          </a:solidFill>
                          <a:effectLst/>
                        </a:rPr>
                        <a:t>Have a dedicated local budget line item of about $2200 </a:t>
                      </a:r>
                      <a:endParaRPr lang="en-US" sz="1800" b="0" i="0">
                        <a:solidFill>
                          <a:schemeClr val="tx2"/>
                        </a:solidFill>
                        <a:effectLst/>
                      </a:endParaRPr>
                    </a:p>
                  </a:txBody>
                  <a:tcPr/>
                </a:tc>
                <a:tc>
                  <a:txBody>
                    <a:bodyPr/>
                    <a:lstStyle/>
                    <a:p>
                      <a:pPr fontAlgn="t"/>
                      <a:r>
                        <a:rPr lang="en-US" sz="1800">
                          <a:solidFill>
                            <a:schemeClr val="tx2"/>
                          </a:solidFill>
                          <a:effectLst/>
                        </a:rPr>
                        <a:t>Growing membership </a:t>
                      </a:r>
                    </a:p>
                    <a:p>
                      <a:pPr algn="l" rtl="0" fontAlgn="base"/>
                      <a:r>
                        <a:rPr lang="en-US" sz="1800">
                          <a:solidFill>
                            <a:schemeClr val="tx2"/>
                          </a:solidFill>
                          <a:effectLst/>
                        </a:rPr>
                        <a:t>About 50 people active.  </a:t>
                      </a:r>
                      <a:endParaRPr lang="en-US" sz="1800" b="0" i="0">
                        <a:solidFill>
                          <a:schemeClr val="tx2"/>
                        </a:solidFill>
                        <a:effectLst/>
                      </a:endParaRPr>
                    </a:p>
                  </a:txBody>
                  <a:tcPr/>
                </a:tc>
                <a:extLst>
                  <a:ext uri="{0D108BD9-81ED-4DB2-BD59-A6C34878D82A}">
                    <a16:rowId xmlns:a16="http://schemas.microsoft.com/office/drawing/2014/main" val="2678358881"/>
                  </a:ext>
                </a:extLst>
              </a:tr>
              <a:tr h="1231129">
                <a:tc>
                  <a:txBody>
                    <a:bodyPr/>
                    <a:lstStyle/>
                    <a:p>
                      <a:pPr fontAlgn="t"/>
                      <a:endParaRPr lang="en-US" sz="1400">
                        <a:effectLst/>
                      </a:endParaRPr>
                    </a:p>
                    <a:p>
                      <a:pPr algn="l" rtl="0" fontAlgn="base"/>
                      <a:r>
                        <a:rPr lang="en-US" sz="2400">
                          <a:effectLst/>
                        </a:rPr>
                        <a:t>Educational Support Professionals (ESPs) </a:t>
                      </a:r>
                      <a:endParaRPr lang="en-US" sz="2400" b="0" i="0">
                        <a:solidFill>
                          <a:srgbClr val="000000"/>
                        </a:solidFill>
                        <a:effectLst/>
                      </a:endParaRPr>
                    </a:p>
                  </a:txBody>
                  <a:tcPr/>
                </a:tc>
                <a:tc>
                  <a:txBody>
                    <a:bodyPr/>
                    <a:lstStyle/>
                    <a:p>
                      <a:pPr fontAlgn="t"/>
                      <a:endParaRPr lang="en-US" sz="1800">
                        <a:solidFill>
                          <a:schemeClr val="tx2"/>
                        </a:solidFill>
                        <a:effectLst/>
                      </a:endParaRPr>
                    </a:p>
                    <a:p>
                      <a:pPr lvl="0">
                        <a:buNone/>
                      </a:pPr>
                      <a:r>
                        <a:rPr lang="en-US" sz="1800">
                          <a:solidFill>
                            <a:schemeClr val="tx2"/>
                          </a:solidFill>
                          <a:effectLst/>
                        </a:rPr>
                        <a:t>Have their own board and budget of about $2500 </a:t>
                      </a:r>
                    </a:p>
                    <a:p>
                      <a:pPr algn="l" rtl="0" fontAlgn="base"/>
                      <a:r>
                        <a:rPr lang="en-US" sz="1400">
                          <a:effectLst/>
                        </a:rPr>
                        <a:t>  </a:t>
                      </a:r>
                      <a:endParaRPr lang="en-US" sz="1400" b="0" i="0">
                        <a:solidFill>
                          <a:srgbClr val="000000"/>
                        </a:solidFill>
                        <a:effectLst/>
                      </a:endParaRPr>
                    </a:p>
                  </a:txBody>
                  <a:tcPr/>
                </a:tc>
                <a:tc>
                  <a:txBody>
                    <a:bodyPr/>
                    <a:lstStyle/>
                    <a:p>
                      <a:pPr fontAlgn="t"/>
                      <a:r>
                        <a:rPr lang="en-US" sz="1800">
                          <a:solidFill>
                            <a:schemeClr val="tx2"/>
                          </a:solidFill>
                          <a:effectLst/>
                        </a:rPr>
                        <a:t>Have about 50% membership of all ESPs.  </a:t>
                      </a:r>
                    </a:p>
                    <a:p>
                      <a:pPr algn="l" rtl="0" fontAlgn="base"/>
                      <a:r>
                        <a:rPr lang="en-US" sz="1800">
                          <a:solidFill>
                            <a:schemeClr val="tx2"/>
                          </a:solidFill>
                          <a:effectLst/>
                        </a:rPr>
                        <a:t>Meets regularly and has a stable leadership team. </a:t>
                      </a:r>
                    </a:p>
                  </a:txBody>
                  <a:tcPr/>
                </a:tc>
                <a:extLst>
                  <a:ext uri="{0D108BD9-81ED-4DB2-BD59-A6C34878D82A}">
                    <a16:rowId xmlns:a16="http://schemas.microsoft.com/office/drawing/2014/main" val="380061031"/>
                  </a:ext>
                </a:extLst>
              </a:tr>
              <a:tr h="997638">
                <a:tc>
                  <a:txBody>
                    <a:bodyPr/>
                    <a:lstStyle/>
                    <a:p>
                      <a:pPr fontAlgn="t"/>
                      <a:endParaRPr lang="en-US" sz="1400">
                        <a:effectLst/>
                      </a:endParaRPr>
                    </a:p>
                    <a:p>
                      <a:pPr algn="l" rtl="0" fontAlgn="base"/>
                      <a:r>
                        <a:rPr lang="en-US" sz="2400">
                          <a:effectLst/>
                        </a:rPr>
                        <a:t>Aspiring Educators </a:t>
                      </a:r>
                      <a:endParaRPr lang="en-US" sz="2400" b="0" i="0">
                        <a:solidFill>
                          <a:srgbClr val="000000"/>
                        </a:solidFill>
                        <a:effectLst/>
                      </a:endParaRPr>
                    </a:p>
                  </a:txBody>
                  <a:tcPr/>
                </a:tc>
                <a:tc>
                  <a:txBody>
                    <a:bodyPr/>
                    <a:lstStyle/>
                    <a:p>
                      <a:pPr fontAlgn="t"/>
                      <a:endParaRPr lang="en-US" sz="1400">
                        <a:effectLst/>
                      </a:endParaRPr>
                    </a:p>
                    <a:p>
                      <a:pPr algn="l" rtl="0" fontAlgn="base"/>
                      <a:r>
                        <a:rPr lang="en-US" sz="1800">
                          <a:solidFill>
                            <a:schemeClr val="tx2"/>
                          </a:solidFill>
                          <a:effectLst/>
                        </a:rPr>
                        <a:t>Associated with the local college</a:t>
                      </a:r>
                      <a:endParaRPr lang="en-US" sz="1800" b="0" i="0">
                        <a:solidFill>
                          <a:schemeClr val="tx2"/>
                        </a:solidFill>
                        <a:effectLst/>
                      </a:endParaRPr>
                    </a:p>
                  </a:txBody>
                  <a:tcPr/>
                </a:tc>
                <a:tc>
                  <a:txBody>
                    <a:bodyPr/>
                    <a:lstStyle/>
                    <a:p>
                      <a:pPr fontAlgn="t"/>
                      <a:r>
                        <a:rPr lang="en-US" sz="1800">
                          <a:solidFill>
                            <a:schemeClr val="tx2"/>
                          </a:solidFill>
                          <a:effectLst/>
                        </a:rPr>
                        <a:t>Have about 50 members. Leadership and turnover is high. </a:t>
                      </a:r>
                    </a:p>
                    <a:p>
                      <a:pPr algn="l" rtl="0" fontAlgn="base"/>
                      <a:r>
                        <a:rPr lang="en-US" sz="1800">
                          <a:solidFill>
                            <a:schemeClr val="tx2"/>
                          </a:solidFill>
                          <a:effectLst/>
                        </a:rPr>
                        <a:t>Have strong turnout for events.  </a:t>
                      </a:r>
                      <a:endParaRPr lang="en-US" sz="1800" b="0" i="0">
                        <a:solidFill>
                          <a:schemeClr val="tx2"/>
                        </a:solidFill>
                        <a:effectLst/>
                      </a:endParaRPr>
                    </a:p>
                  </a:txBody>
                  <a:tcPr/>
                </a:tc>
                <a:extLst>
                  <a:ext uri="{0D108BD9-81ED-4DB2-BD59-A6C34878D82A}">
                    <a16:rowId xmlns:a16="http://schemas.microsoft.com/office/drawing/2014/main" val="1635280161"/>
                  </a:ext>
                </a:extLst>
              </a:tr>
              <a:tr h="997638">
                <a:tc>
                  <a:txBody>
                    <a:bodyPr/>
                    <a:lstStyle/>
                    <a:p>
                      <a:pPr fontAlgn="t"/>
                      <a:endParaRPr lang="en-US" sz="1400">
                        <a:effectLst/>
                      </a:endParaRPr>
                    </a:p>
                    <a:p>
                      <a:pPr algn="l" rtl="0" fontAlgn="base"/>
                      <a:r>
                        <a:rPr lang="en-US" sz="2400">
                          <a:effectLst/>
                        </a:rPr>
                        <a:t>Members of Color </a:t>
                      </a:r>
                      <a:endParaRPr lang="en-US" sz="2400" b="0" i="0">
                        <a:solidFill>
                          <a:srgbClr val="000000"/>
                        </a:solidFill>
                        <a:effectLst/>
                      </a:endParaRPr>
                    </a:p>
                  </a:txBody>
                  <a:tcPr/>
                </a:tc>
                <a:tc>
                  <a:txBody>
                    <a:bodyPr/>
                    <a:lstStyle/>
                    <a:p>
                      <a:pPr fontAlgn="t"/>
                      <a:endParaRPr lang="en-US" sz="1400">
                        <a:effectLst/>
                      </a:endParaRPr>
                    </a:p>
                    <a:p>
                      <a:pPr algn="l" rtl="0" fontAlgn="base"/>
                      <a:r>
                        <a:rPr lang="en-US" sz="1800">
                          <a:solidFill>
                            <a:schemeClr val="tx2"/>
                          </a:solidFill>
                          <a:effectLst/>
                        </a:rPr>
                        <a:t>Have a dedicated budget line of about $6000 </a:t>
                      </a:r>
                      <a:endParaRPr lang="en-US" sz="1800" b="0" i="0">
                        <a:solidFill>
                          <a:schemeClr val="tx2"/>
                        </a:solidFill>
                        <a:effectLst/>
                      </a:endParaRPr>
                    </a:p>
                  </a:txBody>
                  <a:tcPr/>
                </a:tc>
                <a:tc>
                  <a:txBody>
                    <a:bodyPr/>
                    <a:lstStyle/>
                    <a:p>
                      <a:pPr fontAlgn="t"/>
                      <a:r>
                        <a:rPr lang="en-US" sz="1800">
                          <a:solidFill>
                            <a:schemeClr val="tx2"/>
                          </a:solidFill>
                          <a:effectLst/>
                        </a:rPr>
                        <a:t>Have a newly established leadership team and have a strong turn out to union events. Have about 300 members.  </a:t>
                      </a:r>
                      <a:endParaRPr lang="en-US" sz="1800" b="0" i="0">
                        <a:solidFill>
                          <a:schemeClr val="tx2"/>
                        </a:solidFill>
                        <a:effectLst/>
                      </a:endParaRPr>
                    </a:p>
                  </a:txBody>
                  <a:tcPr/>
                </a:tc>
                <a:extLst>
                  <a:ext uri="{0D108BD9-81ED-4DB2-BD59-A6C34878D82A}">
                    <a16:rowId xmlns:a16="http://schemas.microsoft.com/office/drawing/2014/main" val="3531737387"/>
                  </a:ext>
                </a:extLst>
              </a:tr>
              <a:tr h="997638">
                <a:tc>
                  <a:txBody>
                    <a:bodyPr/>
                    <a:lstStyle/>
                    <a:p>
                      <a:pPr fontAlgn="t"/>
                      <a:endParaRPr lang="en-US" sz="1400">
                        <a:effectLst/>
                      </a:endParaRPr>
                    </a:p>
                    <a:p>
                      <a:pPr algn="l" rtl="0" fontAlgn="base"/>
                      <a:r>
                        <a:rPr lang="en-US" sz="2400">
                          <a:effectLst/>
                        </a:rPr>
                        <a:t>Professional Issues </a:t>
                      </a:r>
                      <a:endParaRPr lang="en-US" sz="2400" b="0" i="0">
                        <a:solidFill>
                          <a:srgbClr val="000000"/>
                        </a:solidFill>
                        <a:effectLst/>
                      </a:endParaRPr>
                    </a:p>
                  </a:txBody>
                  <a:tcPr/>
                </a:tc>
                <a:tc>
                  <a:txBody>
                    <a:bodyPr/>
                    <a:lstStyle/>
                    <a:p>
                      <a:pPr fontAlgn="t"/>
                      <a:endParaRPr lang="en-US" sz="1400">
                        <a:effectLst/>
                      </a:endParaRPr>
                    </a:p>
                    <a:p>
                      <a:pPr algn="l" rtl="0" fontAlgn="base"/>
                      <a:r>
                        <a:rPr lang="en-US" sz="1800">
                          <a:solidFill>
                            <a:schemeClr val="tx2"/>
                          </a:solidFill>
                          <a:effectLst/>
                        </a:rPr>
                        <a:t>Have a dedicated budget of about $2000 </a:t>
                      </a:r>
                      <a:endParaRPr lang="en-US" sz="1800" b="0" i="0">
                        <a:solidFill>
                          <a:schemeClr val="tx2"/>
                        </a:solidFill>
                        <a:effectLst/>
                      </a:endParaRPr>
                    </a:p>
                  </a:txBody>
                  <a:tcPr/>
                </a:tc>
                <a:tc>
                  <a:txBody>
                    <a:bodyPr/>
                    <a:lstStyle/>
                    <a:p>
                      <a:pPr fontAlgn="t"/>
                      <a:r>
                        <a:rPr lang="en-US" sz="1800">
                          <a:solidFill>
                            <a:schemeClr val="tx2"/>
                          </a:solidFill>
                          <a:effectLst/>
                        </a:rPr>
                        <a:t>Have a cadre of trainers and host multiple trainings a year. Have a core team and trains about 50% of the unit each year. </a:t>
                      </a:r>
                      <a:endParaRPr lang="en-US" sz="1800" b="0" i="0">
                        <a:solidFill>
                          <a:schemeClr val="tx2"/>
                        </a:solidFill>
                        <a:effectLst/>
                      </a:endParaRPr>
                    </a:p>
                  </a:txBody>
                  <a:tcPr/>
                </a:tc>
                <a:extLst>
                  <a:ext uri="{0D108BD9-81ED-4DB2-BD59-A6C34878D82A}">
                    <a16:rowId xmlns:a16="http://schemas.microsoft.com/office/drawing/2014/main" val="3198207086"/>
                  </a:ext>
                </a:extLst>
              </a:tr>
            </a:tbl>
          </a:graphicData>
        </a:graphic>
      </p:graphicFrame>
    </p:spTree>
    <p:extLst>
      <p:ext uri="{BB962C8B-B14F-4D97-AF65-F5344CB8AC3E}">
        <p14:creationId xmlns:p14="http://schemas.microsoft.com/office/powerpoint/2010/main" val="11541010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lnSpcReduction="10000"/>
          </a:bodyPr>
          <a:lstStyle/>
          <a:p>
            <a:r>
              <a:rPr lang="en-US"/>
              <a:t>If you don’t know the issue – ask the people.</a:t>
            </a:r>
          </a:p>
          <a:p>
            <a:r>
              <a:rPr lang="en-US"/>
              <a:t>Issues should meet the criteria of</a:t>
            </a:r>
          </a:p>
          <a:p>
            <a:pPr lvl="1"/>
            <a:r>
              <a:rPr lang="en-US" sz="2800"/>
              <a:t>Widely and Deeply Felt by the people</a:t>
            </a:r>
          </a:p>
          <a:p>
            <a:pPr lvl="1"/>
            <a:r>
              <a:rPr lang="en-US" sz="2800"/>
              <a:t>Is Winnable – the demand needs to make sense given the amount of power your base has</a:t>
            </a:r>
          </a:p>
          <a:p>
            <a:pPr lvl="1"/>
            <a:r>
              <a:rPr lang="en-US" sz="2800"/>
              <a:t>Brings more people to the cause</a:t>
            </a:r>
          </a:p>
          <a:p>
            <a:pPr lvl="1"/>
            <a:r>
              <a:rPr lang="en-US" sz="2800"/>
              <a:t>Is connected to students and the public</a:t>
            </a:r>
          </a:p>
          <a:p>
            <a:r>
              <a:rPr lang="en-US"/>
              <a:t>You can’t care about winning the issue more than the people.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9991562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4830547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69</a:t>
            </a:fld>
            <a:endParaRPr lang="en-US"/>
          </a:p>
        </p:txBody>
      </p:sp>
    </p:spTree>
    <p:extLst>
      <p:ext uri="{BB962C8B-B14F-4D97-AF65-F5344CB8AC3E}">
        <p14:creationId xmlns:p14="http://schemas.microsoft.com/office/powerpoint/2010/main" val="41385700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70</a:t>
            </a:fld>
            <a:endParaRPr lang="en-US"/>
          </a:p>
        </p:txBody>
      </p:sp>
    </p:spTree>
    <p:extLst>
      <p:ext uri="{BB962C8B-B14F-4D97-AF65-F5344CB8AC3E}">
        <p14:creationId xmlns:p14="http://schemas.microsoft.com/office/powerpoint/2010/main" val="17553044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A7FB1A-033B-42BF-BED7-1563259C2ED9}">
  <ds:schemaRefs>
    <ds:schemaRef ds:uri="http://schemas.microsoft.com/sharepoint/v3/contenttype/forms"/>
  </ds:schemaRefs>
</ds:datastoreItem>
</file>

<file path=customXml/itemProps2.xml><?xml version="1.0" encoding="utf-8"?>
<ds:datastoreItem xmlns:ds="http://schemas.openxmlformats.org/officeDocument/2006/customXml" ds:itemID="{6DC89EDF-D8F9-47DF-8FBC-4473BCBD388E}">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1DF5676-CDEB-42A0-9529-464C33FF0547}"/>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70</Slides>
  <Notes>8</Notes>
  <HiddenSlides>0</HiddenSlide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Math 16x9</vt:lpstr>
      <vt:lpstr>Constituency Organizing: From Club to Fighting Union</vt:lpstr>
      <vt:lpstr>Community Agreements pg 2-3 </vt:lpstr>
      <vt:lpstr>Today’s Outcomes</vt:lpstr>
      <vt:lpstr>Feedback on Feedback</vt:lpstr>
      <vt:lpstr>PowerPoint Presentation</vt:lpstr>
      <vt:lpstr>Predicting Beautiful Trouble</vt:lpstr>
      <vt:lpstr>PowerPoint Presentation</vt:lpstr>
      <vt:lpstr>Why People Join their Union – Group Work  </vt:lpstr>
      <vt:lpstr>Key Ideas</vt:lpstr>
      <vt:lpstr>PowerPoint Presentation</vt:lpstr>
      <vt:lpstr>PowerPoint Presentation</vt:lpstr>
      <vt:lpstr>PowerPoint Presentation</vt:lpstr>
      <vt:lpstr>PowerPoint Presentation</vt:lpstr>
      <vt:lpstr>Resources that Grow as You Use Them</vt:lpstr>
      <vt:lpstr>PowerPoint Presentation</vt:lpstr>
      <vt:lpstr>Resource Analysis P. 50-52</vt:lpstr>
      <vt:lpstr>Report Out and then Final Reflections</vt:lpstr>
      <vt:lpstr>Key Ideas</vt:lpstr>
      <vt:lpstr>PowerPoint Presentation</vt:lpstr>
      <vt:lpstr>PowerPoint Presentation</vt:lpstr>
      <vt:lpstr>PowerPoint Presentation</vt:lpstr>
      <vt:lpstr>Leadership Cycle and Leadership Spiral </vt:lpstr>
      <vt:lpstr>Whole Room Discussion </vt:lpstr>
      <vt:lpstr>PowerPoint Presentation</vt:lpstr>
      <vt:lpstr>What did you notice as you watched? </vt:lpstr>
      <vt:lpstr>Why Trusted AND Respected? </vt:lpstr>
      <vt:lpstr>Key Ideas</vt:lpstr>
      <vt:lpstr>Some Definitions for Group Work</vt:lpstr>
      <vt:lpstr>Leaders, Mobilizers, and Activists – Scenarios pg 121-122 </vt:lpstr>
      <vt:lpstr>Team Work Leaders, Mobilizers, and Activists </vt:lpstr>
      <vt:lpstr>How Recruitment Grows Your Base</vt:lpstr>
      <vt:lpstr>Key Ideas</vt:lpstr>
      <vt:lpstr>Key Ideas</vt:lpstr>
      <vt:lpstr>PowerPoint Presentation</vt:lpstr>
      <vt:lpstr>PowerPoint Presentation</vt:lpstr>
      <vt:lpstr>PowerPoint Presentation</vt:lpstr>
      <vt:lpstr>PowerPoint Presentation</vt:lpstr>
      <vt:lpstr>Definition Reminder: Values P. 145</vt:lpstr>
      <vt:lpstr>Some Union Values</vt:lpstr>
      <vt:lpstr>PowerPoint Presentation</vt:lpstr>
      <vt:lpstr>Bringing it back to our Work</vt:lpstr>
      <vt:lpstr>Key Ideas</vt:lpstr>
      <vt:lpstr>Constituency Teams</vt:lpstr>
      <vt:lpstr>Constituency Teams</vt:lpstr>
      <vt:lpstr>Constituency Teams Report Out</vt:lpstr>
      <vt:lpstr>Key Ideas</vt:lpstr>
      <vt:lpstr>PowerPoint Presentation</vt:lpstr>
      <vt:lpstr>PowerPoint Presentation</vt:lpstr>
      <vt:lpstr>PowerPoint Presentation</vt:lpstr>
      <vt:lpstr>Definition Review</vt:lpstr>
      <vt:lpstr>What is a public relationship?</vt:lpstr>
      <vt:lpstr>Group work</vt:lpstr>
      <vt:lpstr>Organizing Conversation Review P. 140</vt:lpstr>
      <vt:lpstr>Leadership Conversations</vt:lpstr>
      <vt:lpstr>What do you hear that you think is important to share?</vt:lpstr>
      <vt:lpstr>Key Ideas</vt:lpstr>
      <vt:lpstr>Communication Shut Downs P. 143</vt:lpstr>
      <vt:lpstr>Communications Shut Down Report Out</vt:lpstr>
      <vt:lpstr>PowerPoint Presentation</vt:lpstr>
      <vt:lpstr>Organizing Conversation Fish Bowl Tag Team </vt:lpstr>
      <vt:lpstr>Background for the Leader</vt:lpstr>
      <vt:lpstr>Background for the Organizers</vt:lpstr>
      <vt:lpstr>Key Ideas</vt:lpstr>
      <vt:lpstr>PowerPoint Presentation</vt:lpstr>
      <vt:lpstr>IN YOUR GROUP: </vt:lpstr>
      <vt:lpstr>PowerPoint Presentation</vt:lpstr>
      <vt:lpstr>Key Ideas</vt:lpstr>
      <vt:lpstr>PowerPoint Presentation</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2023-05-11T18:07:06Z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