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3"/>
  </p:notesMasterIdLst>
  <p:sldIdLst>
    <p:sldId id="299" r:id="rId5"/>
    <p:sldId id="303" r:id="rId6"/>
    <p:sldId id="306" r:id="rId7"/>
    <p:sldId id="300" r:id="rId8"/>
    <p:sldId id="310" r:id="rId9"/>
    <p:sldId id="357" r:id="rId10"/>
    <p:sldId id="358" r:id="rId11"/>
    <p:sldId id="359" r:id="rId12"/>
    <p:sldId id="360" r:id="rId13"/>
    <p:sldId id="308" r:id="rId14"/>
    <p:sldId id="311" r:id="rId15"/>
    <p:sldId id="267" r:id="rId16"/>
    <p:sldId id="338" r:id="rId17"/>
    <p:sldId id="339" r:id="rId18"/>
    <p:sldId id="340" r:id="rId19"/>
    <p:sldId id="341" r:id="rId20"/>
    <p:sldId id="316" r:id="rId21"/>
    <p:sldId id="363" r:id="rId22"/>
    <p:sldId id="312" r:id="rId23"/>
    <p:sldId id="336" r:id="rId24"/>
    <p:sldId id="351" r:id="rId25"/>
    <p:sldId id="352" r:id="rId26"/>
    <p:sldId id="348" r:id="rId27"/>
    <p:sldId id="314" r:id="rId28"/>
    <p:sldId id="329" r:id="rId29"/>
    <p:sldId id="361" r:id="rId30"/>
    <p:sldId id="354" r:id="rId31"/>
    <p:sldId id="362"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0706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671AA-21F6-44CB-9E20-1619DA8928B8}" v="3" dt="2025-12-11T15:28:09.161"/>
    <p1510:client id="{CC9F3DEF-7C99-38C5-A9D6-E48C895AFD71}" v="259" dt="2025-12-11T18:06:57.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35" autoAdjust="0"/>
  </p:normalViewPr>
  <p:slideViewPr>
    <p:cSldViewPr snapToGrid="0">
      <p:cViewPr varScale="1">
        <p:scale>
          <a:sx n="68" d="100"/>
          <a:sy n="68" d="100"/>
        </p:scale>
        <p:origin x="12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ard Allen, Taraja [OH]" userId="S::shephardallent_ohea.org#ext#@neahq.onmicrosoft.com::1929c888-a26f-48d0-8446-618e90ef5028" providerId="AD" clId="Web-{CC9F3DEF-7C99-38C5-A9D6-E48C895AFD71}"/>
    <pc:docChg chg="modSld">
      <pc:chgData name="Shephard Allen, Taraja [OH]" userId="S::shephardallent_ohea.org#ext#@neahq.onmicrosoft.com::1929c888-a26f-48d0-8446-618e90ef5028" providerId="AD" clId="Web-{CC9F3DEF-7C99-38C5-A9D6-E48C895AFD71}" dt="2025-12-11T18:06:57.636" v="152" actId="20577"/>
      <pc:docMkLst>
        <pc:docMk/>
      </pc:docMkLst>
      <pc:sldChg chg="modSp">
        <pc:chgData name="Shephard Allen, Taraja [OH]" userId="S::shephardallent_ohea.org#ext#@neahq.onmicrosoft.com::1929c888-a26f-48d0-8446-618e90ef5028" providerId="AD" clId="Web-{CC9F3DEF-7C99-38C5-A9D6-E48C895AFD71}" dt="2025-12-11T18:06:57.636" v="152" actId="20577"/>
        <pc:sldMkLst>
          <pc:docMk/>
          <pc:sldMk cId="772263242" sldId="299"/>
        </pc:sldMkLst>
        <pc:spChg chg="mod">
          <ac:chgData name="Shephard Allen, Taraja [OH]" userId="S::shephardallent_ohea.org#ext#@neahq.onmicrosoft.com::1929c888-a26f-48d0-8446-618e90ef5028" providerId="AD" clId="Web-{CC9F3DEF-7C99-38C5-A9D6-E48C895AFD71}" dt="2025-12-11T18:06:57.636" v="152" actId="20577"/>
          <ac:spMkLst>
            <pc:docMk/>
            <pc:sldMk cId="772263242" sldId="299"/>
            <ac:spMk id="15" creationId="{CFF56A5A-C4A9-43A2-AD73-B6FC731C1EE4}"/>
          </ac:spMkLst>
        </pc:spChg>
      </pc:sldChg>
      <pc:sldChg chg="modSp">
        <pc:chgData name="Shephard Allen, Taraja [OH]" userId="S::shephardallent_ohea.org#ext#@neahq.onmicrosoft.com::1929c888-a26f-48d0-8446-618e90ef5028" providerId="AD" clId="Web-{CC9F3DEF-7C99-38C5-A9D6-E48C895AFD71}" dt="2025-12-11T18:05:23.198" v="143" actId="1076"/>
        <pc:sldMkLst>
          <pc:docMk/>
          <pc:sldMk cId="2571821735" sldId="300"/>
        </pc:sldMkLst>
        <pc:spChg chg="mod">
          <ac:chgData name="Shephard Allen, Taraja [OH]" userId="S::shephardallent_ohea.org#ext#@neahq.onmicrosoft.com::1929c888-a26f-48d0-8446-618e90ef5028" providerId="AD" clId="Web-{CC9F3DEF-7C99-38C5-A9D6-E48C895AFD71}" dt="2025-12-11T18:05:15.589" v="141" actId="1076"/>
          <ac:spMkLst>
            <pc:docMk/>
            <pc:sldMk cId="2571821735" sldId="300"/>
            <ac:spMk id="4" creationId="{98716C67-3CDD-38BC-75AC-3EB729A867A7}"/>
          </ac:spMkLst>
        </pc:spChg>
        <pc:spChg chg="mod">
          <ac:chgData name="Shephard Allen, Taraja [OH]" userId="S::shephardallent_ohea.org#ext#@neahq.onmicrosoft.com::1929c888-a26f-48d0-8446-618e90ef5028" providerId="AD" clId="Web-{CC9F3DEF-7C99-38C5-A9D6-E48C895AFD71}" dt="2025-12-11T18:05:23.198" v="143" actId="1076"/>
          <ac:spMkLst>
            <pc:docMk/>
            <pc:sldMk cId="2571821735" sldId="300"/>
            <ac:spMk id="5" creationId="{A5A031AC-3C37-4EC9-7997-74E6CF1EB5BC}"/>
          </ac:spMkLst>
        </pc:spChg>
      </pc:sldChg>
      <pc:sldChg chg="modSp">
        <pc:chgData name="Shephard Allen, Taraja [OH]" userId="S::shephardallent_ohea.org#ext#@neahq.onmicrosoft.com::1929c888-a26f-48d0-8446-618e90ef5028" providerId="AD" clId="Web-{CC9F3DEF-7C99-38C5-A9D6-E48C895AFD71}" dt="2025-12-11T17:58:57.023" v="2" actId="20577"/>
        <pc:sldMkLst>
          <pc:docMk/>
          <pc:sldMk cId="1993097925" sldId="303"/>
        </pc:sldMkLst>
        <pc:spChg chg="mod">
          <ac:chgData name="Shephard Allen, Taraja [OH]" userId="S::shephardallent_ohea.org#ext#@neahq.onmicrosoft.com::1929c888-a26f-48d0-8446-618e90ef5028" providerId="AD" clId="Web-{CC9F3DEF-7C99-38C5-A9D6-E48C895AFD71}" dt="2025-12-11T17:58:57.023" v="2" actId="20577"/>
          <ac:spMkLst>
            <pc:docMk/>
            <pc:sldMk cId="1993097925" sldId="303"/>
            <ac:spMk id="7" creationId="{D5134DC5-E1D8-5D05-EFC8-3DAAD54530FB}"/>
          </ac:spMkLst>
        </pc:spChg>
      </pc:sldChg>
      <pc:sldChg chg="modSp">
        <pc:chgData name="Shephard Allen, Taraja [OH]" userId="S::shephardallent_ohea.org#ext#@neahq.onmicrosoft.com::1929c888-a26f-48d0-8446-618e90ef5028" providerId="AD" clId="Web-{CC9F3DEF-7C99-38C5-A9D6-E48C895AFD71}" dt="2025-12-11T18:05:00.167" v="140" actId="20577"/>
        <pc:sldMkLst>
          <pc:docMk/>
          <pc:sldMk cId="3746294273" sldId="310"/>
        </pc:sldMkLst>
        <pc:spChg chg="mod">
          <ac:chgData name="Shephard Allen, Taraja [OH]" userId="S::shephardallent_ohea.org#ext#@neahq.onmicrosoft.com::1929c888-a26f-48d0-8446-618e90ef5028" providerId="AD" clId="Web-{CC9F3DEF-7C99-38C5-A9D6-E48C895AFD71}" dt="2025-12-11T18:04:52.526" v="137" actId="20577"/>
          <ac:spMkLst>
            <pc:docMk/>
            <pc:sldMk cId="3746294273" sldId="310"/>
            <ac:spMk id="6" creationId="{1E2EE58F-366A-D1FB-A554-C74C1FE37D3D}"/>
          </ac:spMkLst>
        </pc:spChg>
        <pc:spChg chg="mod">
          <ac:chgData name="Shephard Allen, Taraja [OH]" userId="S::shephardallent_ohea.org#ext#@neahq.onmicrosoft.com::1929c888-a26f-48d0-8446-618e90ef5028" providerId="AD" clId="Web-{CC9F3DEF-7C99-38C5-A9D6-E48C895AFD71}" dt="2025-12-11T18:05:00.167" v="140" actId="20577"/>
          <ac:spMkLst>
            <pc:docMk/>
            <pc:sldMk cId="3746294273" sldId="310"/>
            <ac:spMk id="8" creationId="{BC668AF2-9778-FBF3-B7E8-5BBDDB6460B8}"/>
          </ac:spMkLst>
        </pc:spChg>
      </pc:sldChg>
      <pc:sldChg chg="modSp">
        <pc:chgData name="Shephard Allen, Taraja [OH]" userId="S::shephardallent_ohea.org#ext#@neahq.onmicrosoft.com::1929c888-a26f-48d0-8446-618e90ef5028" providerId="AD" clId="Web-{CC9F3DEF-7C99-38C5-A9D6-E48C895AFD71}" dt="2025-12-11T18:02:04.478" v="103" actId="20577"/>
        <pc:sldMkLst>
          <pc:docMk/>
          <pc:sldMk cId="31709119" sldId="358"/>
        </pc:sldMkLst>
        <pc:spChg chg="mod">
          <ac:chgData name="Shephard Allen, Taraja [OH]" userId="S::shephardallent_ohea.org#ext#@neahq.onmicrosoft.com::1929c888-a26f-48d0-8446-618e90ef5028" providerId="AD" clId="Web-{CC9F3DEF-7C99-38C5-A9D6-E48C895AFD71}" dt="2025-12-11T18:02:04.478" v="103" actId="20577"/>
          <ac:spMkLst>
            <pc:docMk/>
            <pc:sldMk cId="31709119" sldId="358"/>
            <ac:spMk id="5" creationId="{9FE04DC1-FCF3-E7DC-ECB5-4460089E78B4}"/>
          </ac:spMkLst>
        </pc:spChg>
      </pc:sldChg>
      <pc:sldChg chg="modSp">
        <pc:chgData name="Shephard Allen, Taraja [OH]" userId="S::shephardallent_ohea.org#ext#@neahq.onmicrosoft.com::1929c888-a26f-48d0-8446-618e90ef5028" providerId="AD" clId="Web-{CC9F3DEF-7C99-38C5-A9D6-E48C895AFD71}" dt="2025-12-11T18:02:14.510" v="105" actId="20577"/>
        <pc:sldMkLst>
          <pc:docMk/>
          <pc:sldMk cId="1038559987" sldId="359"/>
        </pc:sldMkLst>
        <pc:spChg chg="mod">
          <ac:chgData name="Shephard Allen, Taraja [OH]" userId="S::shephardallent_ohea.org#ext#@neahq.onmicrosoft.com::1929c888-a26f-48d0-8446-618e90ef5028" providerId="AD" clId="Web-{CC9F3DEF-7C99-38C5-A9D6-E48C895AFD71}" dt="2025-12-11T18:02:14.510" v="105" actId="20577"/>
          <ac:spMkLst>
            <pc:docMk/>
            <pc:sldMk cId="1038559987" sldId="359"/>
            <ac:spMk id="5" creationId="{9FE04DC1-FCF3-E7DC-ECB5-4460089E78B4}"/>
          </ac:spMkLst>
        </pc:spChg>
      </pc:sldChg>
      <pc:sldChg chg="modSp">
        <pc:chgData name="Shephard Allen, Taraja [OH]" userId="S::shephardallent_ohea.org#ext#@neahq.onmicrosoft.com::1929c888-a26f-48d0-8446-618e90ef5028" providerId="AD" clId="Web-{CC9F3DEF-7C99-38C5-A9D6-E48C895AFD71}" dt="2025-12-11T18:03:05.088" v="110" actId="14100"/>
        <pc:sldMkLst>
          <pc:docMk/>
          <pc:sldMk cId="898224270" sldId="362"/>
        </pc:sldMkLst>
        <pc:spChg chg="mod">
          <ac:chgData name="Shephard Allen, Taraja [OH]" userId="S::shephardallent_ohea.org#ext#@neahq.onmicrosoft.com::1929c888-a26f-48d0-8446-618e90ef5028" providerId="AD" clId="Web-{CC9F3DEF-7C99-38C5-A9D6-E48C895AFD71}" dt="2025-12-11T18:03:05.088" v="110" actId="14100"/>
          <ac:spMkLst>
            <pc:docMk/>
            <pc:sldMk cId="898224270" sldId="362"/>
            <ac:spMk id="4" creationId="{7A0028DC-EC2E-6390-A3EB-28F09791C48C}"/>
          </ac:spMkLst>
        </pc:spChg>
        <pc:spChg chg="mod">
          <ac:chgData name="Shephard Allen, Taraja [OH]" userId="S::shephardallent_ohea.org#ext#@neahq.onmicrosoft.com::1929c888-a26f-48d0-8446-618e90ef5028" providerId="AD" clId="Web-{CC9F3DEF-7C99-38C5-A9D6-E48C895AFD71}" dt="2025-12-11T18:02:58.494" v="109" actId="20577"/>
          <ac:spMkLst>
            <pc:docMk/>
            <pc:sldMk cId="898224270" sldId="362"/>
            <ac:spMk id="7" creationId="{A404DBE0-66F7-AD29-483E-E8B6EDE21EC1}"/>
          </ac:spMkLst>
        </pc:spChg>
      </pc:sldChg>
    </pc:docChg>
  </pc:docChgLst>
  <pc:docChgLst>
    <pc:chgData name="Williams, Chad" userId="1bcb7dee-f052-467d-9754-a4d21caaa79d" providerId="ADAL" clId="{57F03423-1F6F-45BA-A213-5D6C28310007}"/>
    <pc:docChg chg="addSld modSld sldOrd">
      <pc:chgData name="Williams, Chad" userId="1bcb7dee-f052-467d-9754-a4d21caaa79d" providerId="ADAL" clId="{57F03423-1F6F-45BA-A213-5D6C28310007}" dt="2025-12-11T15:32:04.232" v="361" actId="20577"/>
      <pc:docMkLst>
        <pc:docMk/>
      </pc:docMkLst>
      <pc:sldChg chg="modSp">
        <pc:chgData name="Williams, Chad" userId="1bcb7dee-f052-467d-9754-a4d21caaa79d" providerId="ADAL" clId="{57F03423-1F6F-45BA-A213-5D6C28310007}" dt="2025-12-10T22:34:32.867" v="0"/>
        <pc:sldMkLst>
          <pc:docMk/>
          <pc:sldMk cId="151517539" sldId="354"/>
        </pc:sldMkLst>
        <pc:spChg chg="mod">
          <ac:chgData name="Williams, Chad" userId="1bcb7dee-f052-467d-9754-a4d21caaa79d" providerId="ADAL" clId="{57F03423-1F6F-45BA-A213-5D6C28310007}" dt="2025-12-10T22:34:32.867" v="0"/>
          <ac:spMkLst>
            <pc:docMk/>
            <pc:sldMk cId="151517539" sldId="354"/>
            <ac:spMk id="4" creationId="{314D3A18-8FF6-410A-1C9E-74A382219475}"/>
          </ac:spMkLst>
        </pc:spChg>
      </pc:sldChg>
      <pc:sldChg chg="addSp modSp add mod ord modAnim modNotesTx">
        <pc:chgData name="Williams, Chad" userId="1bcb7dee-f052-467d-9754-a4d21caaa79d" providerId="ADAL" clId="{57F03423-1F6F-45BA-A213-5D6C28310007}" dt="2025-12-11T15:32:04.232" v="361" actId="20577"/>
        <pc:sldMkLst>
          <pc:docMk/>
          <pc:sldMk cId="1255822037" sldId="363"/>
        </pc:sldMkLst>
        <pc:spChg chg="mod">
          <ac:chgData name="Williams, Chad" userId="1bcb7dee-f052-467d-9754-a4d21caaa79d" providerId="ADAL" clId="{57F03423-1F6F-45BA-A213-5D6C28310007}" dt="2025-12-11T15:27:09.177" v="48" actId="14100"/>
          <ac:spMkLst>
            <pc:docMk/>
            <pc:sldMk cId="1255822037" sldId="363"/>
            <ac:spMk id="4" creationId="{B2A4C070-35E5-CC77-96D7-34A6CE8F92C8}"/>
          </ac:spMkLst>
        </pc:spChg>
        <pc:spChg chg="mod">
          <ac:chgData name="Williams, Chad" userId="1bcb7dee-f052-467d-9754-a4d21caaa79d" providerId="ADAL" clId="{57F03423-1F6F-45BA-A213-5D6C28310007}" dt="2025-12-11T15:27:14.978" v="64" actId="1037"/>
          <ac:spMkLst>
            <pc:docMk/>
            <pc:sldMk cId="1255822037" sldId="363"/>
            <ac:spMk id="5" creationId="{0B6A78CD-E03C-8134-5E7F-E92A4E17626A}"/>
          </ac:spMkLst>
        </pc:spChg>
        <pc:spChg chg="add mod">
          <ac:chgData name="Williams, Chad" userId="1bcb7dee-f052-467d-9754-a4d21caaa79d" providerId="ADAL" clId="{57F03423-1F6F-45BA-A213-5D6C28310007}" dt="2025-12-11T15:32:04.232" v="361" actId="20577"/>
          <ac:spMkLst>
            <pc:docMk/>
            <pc:sldMk cId="1255822037" sldId="363"/>
            <ac:spMk id="6" creationId="{12150E62-80BF-D1A9-36F6-EEDA4C6ABB16}"/>
          </ac:spMkLst>
        </pc:spChg>
        <pc:picChg chg="add mod">
          <ac:chgData name="Williams, Chad" userId="1bcb7dee-f052-467d-9754-a4d21caaa79d" providerId="ADAL" clId="{57F03423-1F6F-45BA-A213-5D6C28310007}" dt="2025-12-11T15:27:54.609" v="69" actId="1076"/>
          <ac:picMkLst>
            <pc:docMk/>
            <pc:sldMk cId="1255822037" sldId="363"/>
            <ac:picMk id="2" creationId="{3AC69C0B-059A-115F-9B86-7622BD3B3AE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B20CD-678B-40E9-8CE5-037353018B6C}" type="datetimeFigureOut">
              <a:rPr lang="en-US" smtClean="0"/>
              <a:t>12/11/2025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4E305-7FBF-47B9-8C7D-C18B63E76B28}" type="slidenum">
              <a:rPr lang="en-US" smtClean="0"/>
              <a:t>‹#›</a:t>
            </a:fld>
            <a:endParaRPr lang="en-US"/>
          </a:p>
        </p:txBody>
      </p:sp>
    </p:spTree>
    <p:extLst>
      <p:ext uri="{BB962C8B-B14F-4D97-AF65-F5344CB8AC3E}">
        <p14:creationId xmlns:p14="http://schemas.microsoft.com/office/powerpoint/2010/main" val="416351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a:t>
            </a:fld>
            <a:endParaRPr lang="en-US"/>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2</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4</a:t>
            </a:fld>
            <a:endParaRPr lang="en-US"/>
          </a:p>
        </p:txBody>
      </p:sp>
    </p:spTree>
    <p:extLst>
      <p:ext uri="{BB962C8B-B14F-4D97-AF65-F5344CB8AC3E}">
        <p14:creationId xmlns:p14="http://schemas.microsoft.com/office/powerpoint/2010/main" val="40124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5</a:t>
            </a:fld>
            <a:endParaRPr lang="en-US"/>
          </a:p>
        </p:txBody>
      </p:sp>
    </p:spTree>
    <p:extLst>
      <p:ext uri="{BB962C8B-B14F-4D97-AF65-F5344CB8AC3E}">
        <p14:creationId xmlns:p14="http://schemas.microsoft.com/office/powerpoint/2010/main" val="2073528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a:t>
            </a:r>
          </a:p>
          <a:p>
            <a:r>
              <a:rPr lang="en-US" dirty="0">
                <a:cs typeface="Calibri"/>
              </a:rPr>
              <a:t>Taraja</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dirty="0">
                <a:cs typeface="Calibri"/>
              </a:rPr>
              <a:t>Time Allotment: 7 minutes total</a:t>
            </a:r>
            <a:endParaRPr lang="en-US" dirty="0"/>
          </a:p>
          <a:p>
            <a:r>
              <a:rPr lang="en-US" dirty="0">
                <a:cs typeface="Calibri"/>
              </a:rPr>
              <a:t>Taraja</a:t>
            </a:r>
            <a:endParaRPr lang="en-US" dirty="0">
              <a:ea typeface="Calibri"/>
              <a:cs typeface="Calibri"/>
            </a:endParaRPr>
          </a:p>
          <a:p>
            <a:endParaRPr lang="en-US">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7 minutes total</a:t>
            </a:r>
            <a:endParaRPr lang="en-US" dirty="0"/>
          </a:p>
          <a:p>
            <a:r>
              <a:rPr lang="en-US" dirty="0">
                <a:cs typeface="Calibri"/>
              </a:rPr>
              <a:t>Taraja</a:t>
            </a:r>
            <a:endParaRPr lang="en-US" dirty="0">
              <a:ea typeface="Calibri"/>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  What do you use to make it make sense?</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CE213-553B-21FC-D3D1-1C92DB98EA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61C14-D9AC-6886-D4D1-83F193426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756D91-D64A-5384-0A61-6BB132BB5F80}"/>
              </a:ext>
            </a:extLst>
          </p:cNvPr>
          <p:cNvSpPr>
            <a:spLocks noGrp="1"/>
          </p:cNvSpPr>
          <p:nvPr>
            <p:ph type="body" idx="1"/>
          </p:nvPr>
        </p:nvSpPr>
        <p:spPr/>
        <p:txBody>
          <a:bodyPr/>
          <a:lstStyle/>
          <a:p>
            <a:r>
              <a:rPr lang="en-US" dirty="0">
                <a:cs typeface="Calibri"/>
              </a:rPr>
              <a:t>Time Allotment: </a:t>
            </a:r>
          </a:p>
          <a:p>
            <a:r>
              <a:rPr lang="en-US" dirty="0">
                <a:cs typeface="Calibri"/>
              </a:rPr>
              <a:t>Taraja</a:t>
            </a:r>
          </a:p>
          <a:p>
            <a:endParaRPr lang="en-US" dirty="0">
              <a:ea typeface="Calibri"/>
              <a:cs typeface="Calibri"/>
            </a:endParaRPr>
          </a:p>
          <a:p>
            <a:r>
              <a:rPr lang="en-US" dirty="0">
                <a:ea typeface="Calibri"/>
                <a:cs typeface="Calibri"/>
              </a:rPr>
              <a:t>HOW DO YOU USE DATA TO ORGANIZE</a:t>
            </a:r>
          </a:p>
          <a:p>
            <a:endParaRPr lang="en-US" dirty="0">
              <a:ea typeface="Calibri"/>
              <a:cs typeface="Calibri"/>
            </a:endParaRPr>
          </a:p>
          <a:p>
            <a:r>
              <a:rPr lang="en-US" dirty="0">
                <a:ea typeface="Calibri"/>
                <a:cs typeface="Calibri"/>
              </a:rPr>
              <a:t>REFLECTION ON WORK SINCE LAST SESSION</a:t>
            </a:r>
          </a:p>
          <a:p>
            <a:endParaRPr lang="en-US"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9621AADB-04E3-0B28-C1A0-9982390336F3}"/>
              </a:ext>
            </a:extLst>
          </p:cNvPr>
          <p:cNvSpPr>
            <a:spLocks noGrp="1"/>
          </p:cNvSpPr>
          <p:nvPr>
            <p:ph type="sldNum" sz="quarter" idx="5"/>
          </p:nvPr>
        </p:nvSpPr>
        <p:spPr/>
        <p:txBody>
          <a:bodyPr/>
          <a:lstStyle/>
          <a:p>
            <a:fld id="{C444E305-7FBF-47B9-8C7D-C18B63E76B28}" type="slidenum">
              <a:rPr lang="en-US" smtClean="0"/>
              <a:t>9</a:t>
            </a:fld>
            <a:endParaRPr lang="en-US"/>
          </a:p>
        </p:txBody>
      </p:sp>
    </p:spTree>
    <p:extLst>
      <p:ext uri="{BB962C8B-B14F-4D97-AF65-F5344CB8AC3E}">
        <p14:creationId xmlns:p14="http://schemas.microsoft.com/office/powerpoint/2010/main" val="3062300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10</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11</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12</a:t>
            </a:fld>
            <a:endParaRPr lang="en-US"/>
          </a:p>
        </p:txBody>
      </p:sp>
    </p:spTree>
    <p:extLst>
      <p:ext uri="{BB962C8B-B14F-4D97-AF65-F5344CB8AC3E}">
        <p14:creationId xmlns:p14="http://schemas.microsoft.com/office/powerpoint/2010/main" val="387567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13</a:t>
            </a:fld>
            <a:endParaRPr lang="en-US"/>
          </a:p>
        </p:txBody>
      </p:sp>
    </p:spTree>
    <p:extLst>
      <p:ext uri="{BB962C8B-B14F-4D97-AF65-F5344CB8AC3E}">
        <p14:creationId xmlns:p14="http://schemas.microsoft.com/office/powerpoint/2010/main" val="3389324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14</a:t>
            </a:fld>
            <a:endParaRPr lang="en-US"/>
          </a:p>
        </p:txBody>
      </p:sp>
    </p:spTree>
    <p:extLst>
      <p:ext uri="{BB962C8B-B14F-4D97-AF65-F5344CB8AC3E}">
        <p14:creationId xmlns:p14="http://schemas.microsoft.com/office/powerpoint/2010/main" val="2083624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15</a:t>
            </a:fld>
            <a:endParaRPr lang="en-US"/>
          </a:p>
        </p:txBody>
      </p:sp>
    </p:spTree>
    <p:extLst>
      <p:ext uri="{BB962C8B-B14F-4D97-AF65-F5344CB8AC3E}">
        <p14:creationId xmlns:p14="http://schemas.microsoft.com/office/powerpoint/2010/main" val="1609775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16</a:t>
            </a:fld>
            <a:endParaRPr lang="en-US"/>
          </a:p>
        </p:txBody>
      </p:sp>
    </p:spTree>
    <p:extLst>
      <p:ext uri="{BB962C8B-B14F-4D97-AF65-F5344CB8AC3E}">
        <p14:creationId xmlns:p14="http://schemas.microsoft.com/office/powerpoint/2010/main" val="952731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15 minutes</a:t>
            </a:r>
          </a:p>
        </p:txBody>
      </p:sp>
      <p:sp>
        <p:nvSpPr>
          <p:cNvPr id="4" name="Slide Number Placeholder 3"/>
          <p:cNvSpPr>
            <a:spLocks noGrp="1"/>
          </p:cNvSpPr>
          <p:nvPr>
            <p:ph type="sldNum" sz="quarter" idx="5"/>
          </p:nvPr>
        </p:nvSpPr>
        <p:spPr/>
        <p:txBody>
          <a:bodyPr/>
          <a:lstStyle/>
          <a:p>
            <a:fld id="{C444E305-7FBF-47B9-8C7D-C18B63E76B28}" type="slidenum">
              <a:rPr lang="en-US" smtClean="0"/>
              <a:t>17</a:t>
            </a:fld>
            <a:endParaRPr lang="en-US"/>
          </a:p>
        </p:txBody>
      </p:sp>
    </p:spTree>
    <p:extLst>
      <p:ext uri="{BB962C8B-B14F-4D97-AF65-F5344CB8AC3E}">
        <p14:creationId xmlns:p14="http://schemas.microsoft.com/office/powerpoint/2010/main" val="2310782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A9B0C-D2EB-8855-401D-54F64EC89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EEB02-247D-2C03-AB7F-323FBF1F6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65B31-09E7-F738-B7E0-FC17EF49CBCD}"/>
              </a:ext>
            </a:extLst>
          </p:cNvPr>
          <p:cNvSpPr>
            <a:spLocks noGrp="1"/>
          </p:cNvSpPr>
          <p:nvPr>
            <p:ph type="body" idx="1"/>
          </p:nvPr>
        </p:nvSpPr>
        <p:spPr/>
        <p:txBody>
          <a:bodyPr/>
          <a:lstStyle/>
          <a:p>
            <a:r>
              <a:rPr lang="en-US" dirty="0"/>
              <a:t>Chad</a:t>
            </a:r>
          </a:p>
        </p:txBody>
      </p:sp>
      <p:sp>
        <p:nvSpPr>
          <p:cNvPr id="4" name="Slide Number Placeholder 3">
            <a:extLst>
              <a:ext uri="{FF2B5EF4-FFF2-40B4-BE49-F238E27FC236}">
                <a16:creationId xmlns:a16="http://schemas.microsoft.com/office/drawing/2014/main" id="{15FF08A8-58A2-BE23-8B4E-504C4B7EC142}"/>
              </a:ext>
            </a:extLst>
          </p:cNvPr>
          <p:cNvSpPr>
            <a:spLocks noGrp="1"/>
          </p:cNvSpPr>
          <p:nvPr>
            <p:ph type="sldNum" sz="quarter" idx="5"/>
          </p:nvPr>
        </p:nvSpPr>
        <p:spPr/>
        <p:txBody>
          <a:bodyPr/>
          <a:lstStyle/>
          <a:p>
            <a:fld id="{C444E305-7FBF-47B9-8C7D-C18B63E76B28}" type="slidenum">
              <a:rPr lang="en-US" smtClean="0"/>
              <a:t>18</a:t>
            </a:fld>
            <a:endParaRPr lang="en-US"/>
          </a:p>
        </p:txBody>
      </p:sp>
    </p:spTree>
    <p:extLst>
      <p:ext uri="{BB962C8B-B14F-4D97-AF65-F5344CB8AC3E}">
        <p14:creationId xmlns:p14="http://schemas.microsoft.com/office/powerpoint/2010/main" val="360465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19</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dirty="0">
                <a:cs typeface="Calibri"/>
              </a:rPr>
              <a:t>Chad</a:t>
            </a:r>
            <a:endParaRPr lang="en-US" dirty="0"/>
          </a:p>
          <a:p>
            <a:endParaRPr lang="en-US" dirty="0">
              <a:ea typeface="Calibri" panose="020F0502020204030204"/>
              <a:cs typeface="Calibri"/>
            </a:endParaRPr>
          </a:p>
          <a:p>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20</a:t>
            </a:fld>
            <a:endParaRPr lang="en-US"/>
          </a:p>
        </p:txBody>
      </p:sp>
    </p:spTree>
    <p:extLst>
      <p:ext uri="{BB962C8B-B14F-4D97-AF65-F5344CB8AC3E}">
        <p14:creationId xmlns:p14="http://schemas.microsoft.com/office/powerpoint/2010/main" val="2226115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21</a:t>
            </a:fld>
            <a:endParaRPr lang="en-US"/>
          </a:p>
        </p:txBody>
      </p:sp>
    </p:spTree>
    <p:extLst>
      <p:ext uri="{BB962C8B-B14F-4D97-AF65-F5344CB8AC3E}">
        <p14:creationId xmlns:p14="http://schemas.microsoft.com/office/powerpoint/2010/main" val="232092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22</a:t>
            </a:fld>
            <a:endParaRPr lang="en-US"/>
          </a:p>
        </p:txBody>
      </p:sp>
    </p:spTree>
    <p:extLst>
      <p:ext uri="{BB962C8B-B14F-4D97-AF65-F5344CB8AC3E}">
        <p14:creationId xmlns:p14="http://schemas.microsoft.com/office/powerpoint/2010/main" val="4183021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23</a:t>
            </a:fld>
            <a:endParaRPr lang="en-US"/>
          </a:p>
        </p:txBody>
      </p:sp>
    </p:spTree>
    <p:extLst>
      <p:ext uri="{BB962C8B-B14F-4D97-AF65-F5344CB8AC3E}">
        <p14:creationId xmlns:p14="http://schemas.microsoft.com/office/powerpoint/2010/main" val="325987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cs typeface="Calibri"/>
              </a:rPr>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24</a:t>
            </a:fld>
            <a:endParaRPr lang="en-US"/>
          </a:p>
        </p:txBody>
      </p:sp>
    </p:spTree>
    <p:extLst>
      <p:ext uri="{BB962C8B-B14F-4D97-AF65-F5344CB8AC3E}">
        <p14:creationId xmlns:p14="http://schemas.microsoft.com/office/powerpoint/2010/main" val="3814343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UPDATE TO APPLY SKILLS FOCUSED ON IN THE SESSION</a:t>
            </a:r>
            <a:endParaRPr lang="en-US" dirty="0"/>
          </a:p>
          <a:p>
            <a:r>
              <a:rPr lang="en-US" dirty="0">
                <a:cs typeface="Calibri"/>
              </a:rPr>
              <a:t>Slide allotment: 1 minute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25</a:t>
            </a:fld>
            <a:endParaRPr lang="en-US"/>
          </a:p>
        </p:txBody>
      </p:sp>
    </p:spTree>
    <p:extLst>
      <p:ext uri="{BB962C8B-B14F-4D97-AF65-F5344CB8AC3E}">
        <p14:creationId xmlns:p14="http://schemas.microsoft.com/office/powerpoint/2010/main" val="3773418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F25F-03A9-4863-D7AD-83D617147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651C6-C9A5-2F3E-6E82-100EA8A7C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E2364-A334-4D7E-CC4D-FBD08495C6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TARAJA</a:t>
            </a:r>
            <a:endParaRPr lang="en-US" dirty="0"/>
          </a:p>
        </p:txBody>
      </p:sp>
      <p:sp>
        <p:nvSpPr>
          <p:cNvPr id="4" name="Slide Number Placeholder 3">
            <a:extLst>
              <a:ext uri="{FF2B5EF4-FFF2-40B4-BE49-F238E27FC236}">
                <a16:creationId xmlns:a16="http://schemas.microsoft.com/office/drawing/2014/main" id="{26A3C8DF-562C-F3EA-5B5C-81968ED5225D}"/>
              </a:ext>
            </a:extLst>
          </p:cNvPr>
          <p:cNvSpPr>
            <a:spLocks noGrp="1"/>
          </p:cNvSpPr>
          <p:nvPr>
            <p:ph type="sldNum" sz="quarter" idx="5"/>
          </p:nvPr>
        </p:nvSpPr>
        <p:spPr/>
        <p:txBody>
          <a:bodyPr/>
          <a:lstStyle/>
          <a:p>
            <a:fld id="{C444E305-7FBF-47B9-8C7D-C18B63E76B28}" type="slidenum">
              <a:rPr lang="en-US" smtClean="0"/>
              <a:t>26</a:t>
            </a:fld>
            <a:endParaRPr lang="en-US"/>
          </a:p>
        </p:txBody>
      </p:sp>
    </p:spTree>
    <p:extLst>
      <p:ext uri="{BB962C8B-B14F-4D97-AF65-F5344CB8AC3E}">
        <p14:creationId xmlns:p14="http://schemas.microsoft.com/office/powerpoint/2010/main" val="675064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Seleste</a:t>
            </a:r>
            <a:endParaRPr lang="en-US" dirty="0"/>
          </a:p>
          <a:p>
            <a:r>
              <a:rPr lang="en-US" dirty="0">
                <a:cs typeface="Calibri"/>
              </a:rPr>
              <a:t>Slide allotment: 1 minute</a:t>
            </a:r>
            <a:endParaRPr lang="en-US" dirty="0"/>
          </a:p>
          <a:p>
            <a:endParaRPr lang="en-US"/>
          </a:p>
          <a:p>
            <a:r>
              <a:rPr lang="en-US" dirty="0">
                <a:ea typeface="Calibri"/>
                <a:cs typeface="Calibri"/>
              </a:rPr>
              <a:t>UPDATE SLIDE</a:t>
            </a:r>
          </a:p>
          <a:p>
            <a:endParaRPr lang="en-US" dirty="0">
              <a:ea typeface="Calibri"/>
              <a:cs typeface="Calibri"/>
            </a:endParaRPr>
          </a:p>
          <a:p>
            <a:r>
              <a:rPr lang="en-US">
                <a:ea typeface="Calibri"/>
                <a:cs typeface="Calibri"/>
              </a:rPr>
              <a:t>COMMERCIAL BREAK FOR OTHER SESSIONS</a:t>
            </a:r>
            <a:endParaRPr lang="en-US" dirty="0">
              <a:ea typeface="Calibri"/>
              <a:cs typeface="Calibri"/>
            </a:endParaRPr>
          </a:p>
          <a:p>
            <a:pPr marL="171450" indent="-171450">
              <a:buFont typeface="Arial"/>
              <a:buChar char="•"/>
            </a:pPr>
            <a:r>
              <a:rPr lang="en-US" dirty="0">
                <a:ea typeface="Calibri"/>
                <a:cs typeface="Calibri"/>
              </a:rPr>
              <a:t>TEACHER UNIONS FOR SOCIAL JUSTICE</a:t>
            </a:r>
          </a:p>
          <a:p>
            <a:pPr marL="171450" indent="-171450">
              <a:buFont typeface="Arial"/>
              <a:buChar char="•"/>
            </a:pPr>
            <a:r>
              <a:rPr lang="en-US">
                <a:ea typeface="Calibri"/>
                <a:cs typeface="Calibri"/>
              </a:rPr>
              <a:t>CAMPAIGN LAB</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27</a:t>
            </a:fld>
            <a:endParaRPr lang="en-US"/>
          </a:p>
        </p:txBody>
      </p:sp>
    </p:spTree>
    <p:extLst>
      <p:ext uri="{BB962C8B-B14F-4D97-AF65-F5344CB8AC3E}">
        <p14:creationId xmlns:p14="http://schemas.microsoft.com/office/powerpoint/2010/main" val="852528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2678-D580-E05F-5D20-D029C6EC7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A9C6A-828A-2DC4-6D5F-84A9EE6E5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00BAD-AF64-7793-ACDE-8E60DB8DE5AA}"/>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1574BEE-8DC9-6F35-B3E4-232198DF6507}"/>
              </a:ext>
            </a:extLst>
          </p:cNvPr>
          <p:cNvSpPr>
            <a:spLocks noGrp="1"/>
          </p:cNvSpPr>
          <p:nvPr>
            <p:ph type="sldNum" sz="quarter" idx="5"/>
          </p:nvPr>
        </p:nvSpPr>
        <p:spPr/>
        <p:txBody>
          <a:bodyPr/>
          <a:lstStyle/>
          <a:p>
            <a:fld id="{C444E305-7FBF-47B9-8C7D-C18B63E76B28}" type="slidenum">
              <a:rPr lang="en-US" smtClean="0"/>
              <a:t>28</a:t>
            </a:fld>
            <a:endParaRPr lang="en-US"/>
          </a:p>
        </p:txBody>
      </p:sp>
    </p:spTree>
    <p:extLst>
      <p:ext uri="{BB962C8B-B14F-4D97-AF65-F5344CB8AC3E}">
        <p14:creationId xmlns:p14="http://schemas.microsoft.com/office/powerpoint/2010/main" val="1805228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505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99798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7673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5318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7538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931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1279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6928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36931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49841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312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12/11/2025</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4826713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video" Target="../media/media1.mp4"/><Relationship Id="rId7" Type="http://schemas.openxmlformats.org/officeDocument/2006/relationships/image" Target="../media/image2.png"/><Relationship Id="rId2" Type="http://schemas.microsoft.com/office/2007/relationships/media" Target="../media/media1.mp4"/><Relationship Id="rId1" Type="http://schemas.openxmlformats.org/officeDocument/2006/relationships/tags" Target="../tags/tag19.xml"/><Relationship Id="rId6" Type="http://schemas.openxmlformats.org/officeDocument/2006/relationships/image" Target="../media/image3.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2.png"/><Relationship Id="rId5" Type="http://schemas.openxmlformats.org/officeDocument/2006/relationships/hyperlink" Target="https://forms.office.com/r/HekdErpq1t" TargetMode="Externa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8.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Black"/>
              </a:rPr>
              <a:t>Using Excel for Organizing</a:t>
            </a:r>
          </a:p>
          <a:p>
            <a:pPr algn="ctr"/>
            <a:r>
              <a:rPr lang="en-US" sz="1800" dirty="0">
                <a:solidFill>
                  <a:schemeClr val="bg1"/>
                </a:solidFill>
                <a:latin typeface="Arial"/>
                <a:cs typeface="Arial"/>
              </a:rPr>
              <a:t>Part 2: Analyzing Data</a:t>
            </a:r>
            <a:endParaRPr lang="en-US" sz="1800" dirty="0">
              <a:solidFill>
                <a:schemeClr val="bg1"/>
              </a:solidFill>
              <a:latin typeface="Arial" panose="020B0604020202020204" pitchFamily="34" charset="0"/>
              <a:cs typeface="Arial" panose="020B0604020202020204" pitchFamily="34" charset="0"/>
            </a:endParaRPr>
          </a:p>
          <a:p>
            <a:endParaRPr lang="en-US" sz="3600" b="1">
              <a:solidFill>
                <a:schemeClr val="bg1"/>
              </a:solidFill>
              <a:latin typeface="Arial Black" panose="020B0A04020102020204" pitchFamily="34" charset="0"/>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rial" panose="020B0604020202020204" pitchFamily="34" charset="0"/>
                <a:cs typeface="Arial" panose="020B0604020202020204" pitchFamily="34" charset="0"/>
              </a:rPr>
              <a:t>While we wait to begin, please:</a:t>
            </a:r>
          </a:p>
          <a:p>
            <a:endParaRPr lang="en-US" sz="3200" b="1">
              <a:solidFill>
                <a:schemeClr val="bg1"/>
              </a:solidFill>
              <a:latin typeface="Arial" panose="020B0604020202020204" pitchFamily="34" charset="0"/>
              <a:cs typeface="Arial" panose="020B0604020202020204" pitchFamily="34" charset="0"/>
            </a:endParaRPr>
          </a:p>
          <a:p>
            <a:endParaRPr lang="en-US" sz="3200" b="1">
              <a:solidFill>
                <a:schemeClr val="bg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defTabSz="977900" rtl="0">
                <a:lnSpc>
                  <a:spcPct val="90000"/>
                </a:lnSpc>
                <a:spcBef>
                  <a:spcPct val="0"/>
                </a:spcBef>
                <a:spcAft>
                  <a:spcPct val="35000"/>
                </a:spcAft>
                <a:buNone/>
              </a:pPr>
              <a:r>
                <a:rPr lang="en-US" sz="1600" kern="1200" dirty="0">
                  <a:solidFill>
                    <a:srgbClr val="000000"/>
                  </a:solidFill>
                  <a:latin typeface="Calibri"/>
                  <a:cs typeface="Calibri"/>
                </a:rPr>
                <a:t>Rename </a:t>
              </a:r>
              <a:r>
                <a:rPr lang="en-US" sz="1600" kern="1200" baseline="0" dirty="0">
                  <a:solidFill>
                    <a:srgbClr val="000000"/>
                  </a:solidFill>
                  <a:latin typeface="Calibri"/>
                  <a:cs typeface="Calibri"/>
                </a:rPr>
                <a:t>yourself:</a:t>
              </a:r>
            </a:p>
            <a:p>
              <a:pPr marL="0" lvl="0" indent="0" defTabSz="977900" rtl="0">
                <a:lnSpc>
                  <a:spcPct val="90000"/>
                </a:lnSpc>
                <a:spcBef>
                  <a:spcPct val="0"/>
                </a:spcBef>
                <a:spcAft>
                  <a:spcPct val="35000"/>
                </a:spcAft>
                <a:buNone/>
              </a:pPr>
              <a:r>
                <a:rPr lang="en-US" sz="1600" kern="1200" baseline="0" dirty="0">
                  <a:solidFill>
                    <a:srgbClr val="000000"/>
                  </a:solidFill>
                  <a:latin typeface="Calibri"/>
                  <a:cs typeface="Calibri"/>
                </a:rPr>
                <a:t>Name/State/Pronouns (Sam/</a:t>
              </a:r>
              <a:r>
                <a:rPr lang="en-US" sz="1600" dirty="0">
                  <a:solidFill>
                    <a:srgbClr val="000000"/>
                  </a:solidFill>
                  <a:latin typeface="Calibri"/>
                  <a:cs typeface="Calibri"/>
                </a:rPr>
                <a:t>GA-he/him)</a:t>
              </a:r>
              <a:endParaRPr lang="en-US" sz="1600" kern="1200" dirty="0">
                <a:solidFill>
                  <a:srgbClr val="000000"/>
                </a:solidFill>
                <a:latin typeface="Calibri"/>
                <a:cs typeface="Calibri"/>
              </a:endParaRP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endParaRPr lang="en-US"/>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endParaRPr lang="en-US"/>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endParaRPr lang="en-US"/>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Complete the analogy in the chat.</a:t>
              </a:r>
            </a:p>
            <a:p>
              <a:pPr marL="0" lvl="1" algn="l" defTabSz="755650">
                <a:lnSpc>
                  <a:spcPct val="90000"/>
                </a:lnSpc>
                <a:spcBef>
                  <a:spcPct val="0"/>
                </a:spcBef>
                <a:spcAft>
                  <a:spcPct val="15000"/>
                </a:spcAft>
              </a:pPr>
              <a:r>
                <a:rPr lang="en-US" sz="1600" kern="1200">
                  <a:latin typeface="Calibri" panose="020F0502020204030204" pitchFamily="34" charset="0"/>
                  <a:cs typeface="Calibri" panose="020F0502020204030204" pitchFamily="34" charset="0"/>
                </a:rPr>
                <a:t>“I am to excel, as a duck is to…”</a:t>
              </a: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endParaRPr lang="en-US"/>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5051823" cy="1107996"/>
          </a:xfrm>
          <a:prstGeom prst="rect">
            <a:avLst/>
          </a:prstGeom>
          <a:noFill/>
        </p:spPr>
        <p:txBody>
          <a:bodyPr wrap="square" rtlCol="0">
            <a:spAutoFit/>
          </a:bodyPr>
          <a:lstStyle/>
          <a:p>
            <a:pPr algn="ctr"/>
            <a:r>
              <a:rPr lang="en-US" sz="6600" b="1" dirty="0">
                <a:solidFill>
                  <a:schemeClr val="bg1"/>
                </a:solidFill>
                <a:latin typeface="Franklin Gothic Medium" panose="020B0603020102020204" pitchFamily="34" charset="0"/>
              </a:rPr>
              <a:t>Contributors: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377431" y="1735257"/>
            <a:ext cx="9186983" cy="3387485"/>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45835"/>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Chad Williams </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Consultant </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Michigan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cwilliams@mea.org </a:t>
              </a:r>
              <a:r>
                <a:rPr lang="en-US" sz="2400" dirty="0">
                  <a:latin typeface="Calibri Light"/>
                  <a:ea typeface="Calibri Light" panose="020F0302020204030204" pitchFamily="34" charset="0"/>
                  <a:cs typeface="Calibri Light"/>
                </a:rPr>
                <a:t> </a:t>
              </a:r>
              <a:endParaRPr lang="en-US" sz="1400" dirty="0"/>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45835"/>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Beth Barton</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Director </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Illinois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Beth.Barton@ieanea.org</a:t>
              </a:r>
              <a:r>
                <a:rPr lang="en-US" sz="2400" dirty="0">
                  <a:latin typeface="Calibri Light"/>
                  <a:ea typeface="Calibri Light" panose="020F0302020204030204" pitchFamily="34" charset="0"/>
                  <a:cs typeface="Calibri Light"/>
                </a:rPr>
                <a:t> </a:t>
              </a:r>
              <a:endParaRPr lang="en-US" sz="1400"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90532"/>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Seleste Harris</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Director</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Maryland State</a:t>
              </a:r>
            </a:p>
            <a:p>
              <a:pPr algn="ctr"/>
              <a:r>
                <a:rPr lang="en-US" sz="1200" b="1" dirty="0">
                  <a:solidFill>
                    <a:schemeClr val="bg1"/>
                  </a:solidFill>
                  <a:latin typeface="Calibri Light"/>
                  <a:ea typeface="Calibri Light" panose="020F0302020204030204" pitchFamily="34" charset="0"/>
                  <a:cs typeface="Calibri Light"/>
                </a:rPr>
                <a:t>Education Association</a:t>
              </a:r>
              <a:endParaRPr lang="en-US" sz="1000" b="1" dirty="0">
                <a:solidFill>
                  <a:schemeClr val="bg1"/>
                </a:solidFill>
              </a:endParaRPr>
            </a:p>
            <a:p>
              <a:pPr algn="ctr"/>
              <a:endParaRPr lang="en-US" sz="1100" b="1" dirty="0">
                <a:solidFill>
                  <a:schemeClr val="bg1"/>
                </a:solidFill>
                <a:latin typeface="Calibri Light"/>
                <a:ea typeface="Calibri Light" panose="020F0302020204030204" pitchFamily="34" charset="0"/>
                <a:cs typeface="Calibri Light"/>
              </a:endParaRPr>
            </a:p>
            <a:p>
              <a:pPr algn="ctr"/>
              <a:r>
                <a:rPr lang="en-US" sz="1100" b="1" dirty="0">
                  <a:solidFill>
                    <a:schemeClr val="bg1"/>
                  </a:solidFill>
                  <a:latin typeface="Calibri Light"/>
                  <a:ea typeface="Calibri Light" panose="020F0302020204030204" pitchFamily="34" charset="0"/>
                  <a:cs typeface="Calibri Light"/>
                </a:rPr>
                <a:t>sharris@mseanea.org</a:t>
              </a:r>
              <a:endParaRPr lang="en-US" sz="1400" dirty="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90532"/>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Monet Reilly</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Representative </a:t>
              </a:r>
            </a:p>
            <a:p>
              <a:pPr algn="ctr"/>
              <a:r>
                <a:rPr lang="en-US" sz="1200" b="1" dirty="0">
                  <a:solidFill>
                    <a:schemeClr val="bg1"/>
                  </a:solidFill>
                  <a:latin typeface="Calibri Light"/>
                  <a:ea typeface="Calibri Light" panose="020F0302020204030204" pitchFamily="34" charset="0"/>
                  <a:cs typeface="Calibri Light"/>
                </a:rPr>
                <a:t>Pennsylvania State</a:t>
              </a:r>
            </a:p>
            <a:p>
              <a:pPr algn="ctr"/>
              <a:r>
                <a:rPr lang="en-US" sz="1200" b="1" dirty="0">
                  <a:solidFill>
                    <a:schemeClr val="bg1"/>
                  </a:solidFill>
                  <a:latin typeface="Calibri Light"/>
                  <a:ea typeface="Calibri Light" panose="020F0302020204030204" pitchFamily="34" charset="0"/>
                  <a:cs typeface="Calibri Light"/>
                </a:rPr>
                <a:t>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mreilly@psea.org</a:t>
              </a:r>
              <a:r>
                <a:rPr lang="en-US" sz="2400" dirty="0">
                  <a:latin typeface="Calibri Light"/>
                  <a:ea typeface="Calibri Light" panose="020F0302020204030204" pitchFamily="34" charset="0"/>
                  <a:cs typeface="Calibri Light"/>
                </a:rPr>
                <a:t> </a:t>
              </a:r>
              <a:endParaRPr lang="en-US" sz="1400" dirty="0"/>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81485F4B-62EE-EE35-9CFA-CD605BB49251}"/>
              </a:ext>
            </a:extLst>
          </p:cNvPr>
          <p:cNvSpPr/>
          <p:nvPr/>
        </p:nvSpPr>
        <p:spPr>
          <a:xfrm>
            <a:off x="9507229" y="1735257"/>
            <a:ext cx="2086589" cy="338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A3A11C-B7D8-018B-CFD7-543958E20EC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866322" y="1984587"/>
            <a:ext cx="1367057" cy="1367057"/>
          </a:xfrm>
          <a:prstGeom prst="rect">
            <a:avLst/>
          </a:prstGeom>
        </p:spPr>
      </p:pic>
      <p:sp>
        <p:nvSpPr>
          <p:cNvPr id="7" name="TextBox 6">
            <a:extLst>
              <a:ext uri="{FF2B5EF4-FFF2-40B4-BE49-F238E27FC236}">
                <a16:creationId xmlns:a16="http://schemas.microsoft.com/office/drawing/2014/main" id="{D5134DC5-E1D8-5D05-EFC8-3DAAD54530FB}"/>
              </a:ext>
            </a:extLst>
          </p:cNvPr>
          <p:cNvSpPr txBox="1"/>
          <p:nvPr/>
        </p:nvSpPr>
        <p:spPr>
          <a:xfrm>
            <a:off x="9318949" y="3600973"/>
            <a:ext cx="2497886" cy="1015663"/>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a:cs typeface="Calibri Light"/>
              </a:rPr>
              <a:t>Dr. Taraja Shephard Allen</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Membership Consultant</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Ohio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Shephardallent@ohea.org</a:t>
            </a:r>
            <a:r>
              <a:rPr lang="en-US" sz="2400" dirty="0">
                <a:latin typeface="Calibri Light"/>
                <a:ea typeface="Calibri Light" panose="020F0302020204030204" pitchFamily="34" charset="0"/>
                <a:cs typeface="Calibri Light"/>
              </a:rPr>
              <a:t> </a:t>
            </a:r>
            <a:endParaRPr lang="en-US" sz="1400" dirty="0"/>
          </a:p>
        </p:txBody>
      </p:sp>
    </p:spTree>
    <p:custDataLst>
      <p:tags r:id="rId1"/>
    </p:custDataLst>
    <p:extLst>
      <p:ext uri="{BB962C8B-B14F-4D97-AF65-F5344CB8AC3E}">
        <p14:creationId xmlns:p14="http://schemas.microsoft.com/office/powerpoint/2010/main" val="1993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200"/>
              </a:spcAft>
              <a:buNone/>
            </a:pPr>
            <a:r>
              <a:rPr lang="en-US" sz="2400"/>
              <a:t>We begin by acknowledging that through a history of colonization and brutality, we are currently on the traditional lands stewarded by generations of the Indigenous people.</a:t>
            </a:r>
          </a:p>
          <a:p>
            <a:pPr marL="0" indent="0">
              <a:spcBef>
                <a:spcPts val="1200"/>
              </a:spcBef>
              <a:spcAft>
                <a:spcPts val="200"/>
              </a:spcAft>
              <a:buNone/>
            </a:pPr>
            <a:r>
              <a:rPr lang="en-US" sz="24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104367" y="1251492"/>
            <a:ext cx="10515600" cy="43513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600"/>
              </a:spcAft>
            </a:pPr>
            <a:r>
              <a:rPr lang="en-US" dirty="0">
                <a:cs typeface="Calibri"/>
              </a:rPr>
              <a:t>September 23, 2025</a:t>
            </a:r>
          </a:p>
          <a:p>
            <a:pPr marL="914400" lvl="2" indent="0">
              <a:lnSpc>
                <a:spcPct val="100000"/>
              </a:lnSpc>
              <a:spcAft>
                <a:spcPts val="600"/>
              </a:spcAft>
              <a:buFont typeface="Arial" panose="020B0604020202020204" pitchFamily="34" charset="0"/>
              <a:buNone/>
            </a:pPr>
            <a:r>
              <a:rPr lang="en-US" dirty="0">
                <a:cs typeface="Calibri"/>
              </a:rPr>
              <a:t>Part 1: Using Excel to Evaluate Membership </a:t>
            </a:r>
          </a:p>
          <a:p>
            <a:pPr lvl="1">
              <a:lnSpc>
                <a:spcPct val="100000"/>
              </a:lnSpc>
              <a:spcAft>
                <a:spcPts val="600"/>
              </a:spcAft>
            </a:pPr>
            <a:r>
              <a:rPr lang="en-US" dirty="0">
                <a:cs typeface="Calibri"/>
              </a:rPr>
              <a:t>December 11, 2025</a:t>
            </a:r>
          </a:p>
          <a:p>
            <a:pPr marL="914400" lvl="2" indent="0">
              <a:lnSpc>
                <a:spcPct val="100000"/>
              </a:lnSpc>
              <a:spcAft>
                <a:spcPts val="600"/>
              </a:spcAft>
              <a:buFont typeface="Arial" panose="020B0604020202020204" pitchFamily="34" charset="0"/>
              <a:buNone/>
            </a:pPr>
            <a:r>
              <a:rPr lang="en-US" dirty="0">
                <a:cs typeface="Calibri"/>
              </a:rPr>
              <a:t>Part 2: Using Excel: Advanced Tools for Power Analysis</a:t>
            </a:r>
          </a:p>
          <a:p>
            <a:pPr lvl="1">
              <a:lnSpc>
                <a:spcPct val="100000"/>
              </a:lnSpc>
              <a:spcAft>
                <a:spcPts val="600"/>
              </a:spcAft>
            </a:pPr>
            <a:r>
              <a:rPr lang="en-US" dirty="0">
                <a:cs typeface="Calibri"/>
              </a:rPr>
              <a:t>March 12, 2026</a:t>
            </a:r>
          </a:p>
          <a:p>
            <a:pPr marL="914400" lvl="2" indent="0">
              <a:lnSpc>
                <a:spcPct val="100000"/>
              </a:lnSpc>
              <a:spcAft>
                <a:spcPts val="600"/>
              </a:spcAft>
              <a:buFont typeface="Arial" panose="020B0604020202020204" pitchFamily="34" charset="0"/>
              <a:buNone/>
            </a:pPr>
            <a:r>
              <a:rPr lang="en-US" dirty="0">
                <a:cs typeface="Calibri"/>
              </a:rPr>
              <a:t>Part 3: Disseminating information</a:t>
            </a:r>
          </a:p>
          <a:p>
            <a:pPr lvl="1">
              <a:lnSpc>
                <a:spcPct val="100000"/>
              </a:lnSpc>
              <a:spcAft>
                <a:spcPts val="600"/>
              </a:spcAft>
            </a:pPr>
            <a:r>
              <a:rPr lang="en-US" dirty="0">
                <a:cs typeface="Calibri"/>
              </a:rPr>
              <a:t>May 21, 2026</a:t>
            </a:r>
          </a:p>
          <a:p>
            <a:pPr marL="457200" lvl="1" indent="0">
              <a:lnSpc>
                <a:spcPct val="100000"/>
              </a:lnSpc>
              <a:spcAft>
                <a:spcPts val="600"/>
              </a:spcAft>
              <a:buNone/>
            </a:pPr>
            <a:r>
              <a:rPr lang="en-US" sz="1800" dirty="0">
                <a:cs typeface="Calibri"/>
              </a:rPr>
              <a:t>	</a:t>
            </a:r>
            <a:r>
              <a:rPr lang="en-US" sz="2000" dirty="0">
                <a:cs typeface="Calibri"/>
              </a:rPr>
              <a:t>Part 4: Campaign Progress Tracking</a:t>
            </a:r>
          </a:p>
          <a:p>
            <a:pPr marL="457200" lvl="1" indent="0">
              <a:buNone/>
            </a:pPr>
            <a:endParaRPr lang="en-US" dirty="0">
              <a:cs typeface="Calibri"/>
            </a:endParaRPr>
          </a:p>
          <a:p>
            <a:pPr marL="457200" lvl="1" indent="0">
              <a:buFont typeface="Arial" panose="020B0604020202020204" pitchFamily="34" charset="0"/>
              <a:buNone/>
            </a:pPr>
            <a:r>
              <a:rPr lang="en-US" dirty="0">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216839"/>
            <a:ext cx="4130351" cy="8216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cs typeface="Calibri Light"/>
              </a:rPr>
              <a:t>Series Overview</a:t>
            </a:r>
            <a:endParaRPr lang="en-US" b="1" dirty="0"/>
          </a:p>
        </p:txBody>
      </p:sp>
    </p:spTree>
    <p:custDataLst>
      <p:tags r:id="rId1"/>
    </p:custDataLst>
    <p:extLst>
      <p:ext uri="{BB962C8B-B14F-4D97-AF65-F5344CB8AC3E}">
        <p14:creationId xmlns:p14="http://schemas.microsoft.com/office/powerpoint/2010/main" val="2571821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492465" y="262285"/>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cs typeface="Calibri Light"/>
              </a:rPr>
              <a:t>Today's Agenda</a:t>
            </a:r>
            <a:endParaRPr lang="en-US" sz="3600" b="1" dirty="0"/>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5" y="1024575"/>
            <a:ext cx="4326294"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cs typeface="Calibri"/>
              </a:rPr>
              <a:t>Why is data important?</a:t>
            </a:r>
          </a:p>
          <a:p>
            <a:r>
              <a:rPr lang="en-US" sz="2400" dirty="0">
                <a:cs typeface="Calibri"/>
              </a:rPr>
              <a:t>How do we capture data?</a:t>
            </a:r>
            <a:endParaRPr lang="en-US" sz="2400" dirty="0">
              <a:ea typeface="Calibri"/>
              <a:cs typeface="Calibri"/>
            </a:endParaRPr>
          </a:p>
          <a:p>
            <a:r>
              <a:rPr lang="en-US" sz="2400" dirty="0">
                <a:cs typeface="Calibri"/>
              </a:rPr>
              <a:t>How can we evaluate the data and make it accessible?</a:t>
            </a: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492465" y="2718133"/>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5" y="3393890"/>
            <a:ext cx="5956603" cy="3764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cs typeface="Calibri"/>
              </a:rPr>
              <a:t>Explore benefits of using Excel to analyze data</a:t>
            </a:r>
          </a:p>
          <a:p>
            <a:r>
              <a:rPr lang="en-US" sz="2400" dirty="0"/>
              <a:t>Explore the features within Excel that can assist with organizing</a:t>
            </a:r>
            <a:endParaRPr lang="en-US" sz="2400" dirty="0">
              <a:cs typeface="Calibri"/>
            </a:endParaRPr>
          </a:p>
          <a:p>
            <a:r>
              <a:rPr lang="en-US" sz="2400" dirty="0"/>
              <a:t>Practice using the features within Excel</a:t>
            </a:r>
            <a:endParaRPr lang="en-US" sz="2400" dirty="0">
              <a:cs typeface="Calibri"/>
            </a:endParaRPr>
          </a:p>
          <a:p>
            <a:pPr lvl="1"/>
            <a:r>
              <a:rPr lang="en-US" sz="2000" dirty="0">
                <a:cs typeface="Calibri"/>
              </a:rPr>
              <a:t>Pivot Tables</a:t>
            </a:r>
            <a:endParaRPr lang="en-US" sz="2000" dirty="0">
              <a:ea typeface="Calibri"/>
              <a:cs typeface="Calibri"/>
            </a:endParaRPr>
          </a:p>
          <a:p>
            <a:pPr lvl="1"/>
            <a:r>
              <a:rPr lang="en-US" sz="2000" dirty="0">
                <a:cs typeface="Calibri"/>
              </a:rPr>
              <a:t>Goal Seeking</a:t>
            </a:r>
          </a:p>
          <a:p>
            <a:pPr lvl="1"/>
            <a:r>
              <a:rPr lang="en-US" sz="2000" dirty="0">
                <a:ea typeface="Calibri" panose="020F0502020204030204"/>
                <a:cs typeface="Calibri"/>
              </a:rPr>
              <a:t>Bonus content:  </a:t>
            </a:r>
            <a:r>
              <a:rPr lang="en-US" sz="2000" dirty="0">
                <a:ea typeface="+mn-lt"/>
                <a:cs typeface="+mn-lt"/>
              </a:rPr>
              <a:t>3D Mapping</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256384" y="2999792"/>
            <a:ext cx="5873620" cy="769441"/>
          </a:xfrm>
          <a:prstGeom prst="rect">
            <a:avLst/>
          </a:prstGeom>
          <a:noFill/>
        </p:spPr>
        <p:txBody>
          <a:bodyPr wrap="square" rtlCol="0">
            <a:spAutoFit/>
          </a:bodyPr>
          <a:lstStyle/>
          <a:p>
            <a:r>
              <a:rPr lang="en-US" sz="4400">
                <a:solidFill>
                  <a:schemeClr val="bg1"/>
                </a:solidFill>
              </a:rPr>
              <a:t>Why Is Data Important?</a:t>
            </a:r>
          </a:p>
        </p:txBody>
      </p:sp>
    </p:spTree>
    <p:custDataLst>
      <p:tags r:id="rId1"/>
    </p:custDataLst>
    <p:extLst>
      <p:ext uri="{BB962C8B-B14F-4D97-AF65-F5344CB8AC3E}">
        <p14:creationId xmlns:p14="http://schemas.microsoft.com/office/powerpoint/2010/main" val="281655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15941" y="956992"/>
            <a:ext cx="6158204" cy="5078313"/>
          </a:xfrm>
          <a:prstGeom prst="rect">
            <a:avLst/>
          </a:prstGeom>
          <a:noFill/>
        </p:spPr>
        <p:txBody>
          <a:bodyPr wrap="square" lIns="91440" tIns="45720" rIns="91440" bIns="45720" rtlCol="0" anchor="t">
            <a:spAutoFit/>
          </a:bodyPr>
          <a:lstStyle/>
          <a:p>
            <a:pPr algn="ctr"/>
            <a:r>
              <a:rPr lang="en-US" sz="4400" b="1" dirty="0">
                <a:solidFill>
                  <a:schemeClr val="bg1"/>
                </a:solidFill>
                <a:ea typeface="Calibri"/>
                <a:cs typeface="Calibri"/>
              </a:rPr>
              <a:t>- Break Out - </a:t>
            </a:r>
          </a:p>
          <a:p>
            <a:pPr algn="ctr"/>
            <a:endParaRPr lang="en-US" sz="3600" dirty="0">
              <a:solidFill>
                <a:srgbClr val="000000"/>
              </a:solidFill>
              <a:ea typeface="Calibri"/>
              <a:cs typeface="Calibri"/>
            </a:endParaRPr>
          </a:p>
          <a:p>
            <a:pPr algn="ctr"/>
            <a:r>
              <a:rPr lang="en-US" sz="3600" b="1" dirty="0">
                <a:solidFill>
                  <a:schemeClr val="bg1"/>
                </a:solidFill>
                <a:ea typeface="Calibri"/>
                <a:cs typeface="Calibri"/>
              </a:rPr>
              <a:t>How do you capture data?</a:t>
            </a:r>
          </a:p>
          <a:p>
            <a:pPr marL="0" indent="0" algn="ctr">
              <a:buNone/>
            </a:pPr>
            <a:endParaRPr lang="en-US" sz="3600" dirty="0">
              <a:solidFill>
                <a:srgbClr val="000000"/>
              </a:solidFill>
              <a:ea typeface="Calibri"/>
              <a:cs typeface="Calibri"/>
            </a:endParaRPr>
          </a:p>
          <a:p>
            <a:pPr algn="ctr"/>
            <a:r>
              <a:rPr lang="en-US" sz="3200" b="1" dirty="0">
                <a:solidFill>
                  <a:schemeClr val="bg1"/>
                </a:solidFill>
                <a:ea typeface="Calibri"/>
                <a:cs typeface="Calibri"/>
              </a:rPr>
              <a:t>How do you make your data accessible and understandable?</a:t>
            </a:r>
            <a:endParaRPr lang="en-US" sz="3200" dirty="0">
              <a:solidFill>
                <a:schemeClr val="bg1"/>
              </a:solidFill>
              <a:ea typeface="Calibri"/>
              <a:cs typeface="Calibri"/>
            </a:endParaRPr>
          </a:p>
          <a:p>
            <a:pPr algn="ctr"/>
            <a:endParaRPr lang="en-US" sz="3600" dirty="0">
              <a:solidFill>
                <a:srgbClr val="000000"/>
              </a:solidFill>
              <a:ea typeface="Calibri"/>
              <a:cs typeface="Calibri"/>
            </a:endParaRPr>
          </a:p>
          <a:p>
            <a:pPr algn="ctr"/>
            <a:r>
              <a:rPr lang="en-US" sz="3600" b="1" dirty="0">
                <a:solidFill>
                  <a:schemeClr val="bg1"/>
                </a:solidFill>
                <a:ea typeface="Calibri"/>
                <a:cs typeface="Calibri"/>
              </a:rPr>
              <a:t>What are some challenges you have in getting local data?</a:t>
            </a:r>
            <a:endParaRPr lang="en-US" sz="3600" dirty="0">
              <a:solidFill>
                <a:schemeClr val="bg1"/>
              </a:solidFill>
            </a:endParaRPr>
          </a:p>
        </p:txBody>
      </p:sp>
    </p:spTree>
    <p:custDataLst>
      <p:tags r:id="rId1"/>
    </p:custDataLst>
    <p:extLst>
      <p:ext uri="{BB962C8B-B14F-4D97-AF65-F5344CB8AC3E}">
        <p14:creationId xmlns:p14="http://schemas.microsoft.com/office/powerpoint/2010/main" val="31709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15941" y="1015607"/>
            <a:ext cx="6158204" cy="5078313"/>
          </a:xfrm>
          <a:prstGeom prst="rect">
            <a:avLst/>
          </a:prstGeom>
          <a:noFill/>
        </p:spPr>
        <p:txBody>
          <a:bodyPr wrap="square" lIns="91440" tIns="45720" rIns="91440" bIns="45720" rtlCol="0" anchor="t">
            <a:spAutoFit/>
          </a:bodyPr>
          <a:lstStyle/>
          <a:p>
            <a:pPr algn="ctr"/>
            <a:r>
              <a:rPr lang="en-US" sz="3600" b="1" dirty="0">
                <a:solidFill>
                  <a:schemeClr val="bg1"/>
                </a:solidFill>
                <a:ea typeface="Calibri"/>
                <a:cs typeface="Calibri"/>
              </a:rPr>
              <a:t>- Debrief - </a:t>
            </a:r>
          </a:p>
          <a:p>
            <a:pPr algn="ctr"/>
            <a:endParaRPr lang="en-US" sz="3600" b="1" dirty="0">
              <a:solidFill>
                <a:schemeClr val="bg1"/>
              </a:solidFill>
              <a:ea typeface="Calibri"/>
              <a:cs typeface="Calibri"/>
            </a:endParaRPr>
          </a:p>
          <a:p>
            <a:pPr algn="ctr"/>
            <a:r>
              <a:rPr lang="en-US" sz="3600" b="1">
                <a:solidFill>
                  <a:schemeClr val="bg1"/>
                </a:solidFill>
                <a:ea typeface="Calibri"/>
                <a:cs typeface="Calibri"/>
              </a:rPr>
              <a:t>How do you capture data?</a:t>
            </a:r>
            <a:endParaRPr lang="en-US" sz="3600">
              <a:solidFill>
                <a:schemeClr val="bg1"/>
              </a:solidFill>
              <a:ea typeface="Calibri"/>
              <a:cs typeface="Calibri"/>
            </a:endParaRPr>
          </a:p>
          <a:p>
            <a:pPr marL="0" indent="0" algn="ctr">
              <a:buNone/>
            </a:pPr>
            <a:endParaRPr lang="en-US" sz="3600" dirty="0">
              <a:solidFill>
                <a:schemeClr val="bg1"/>
              </a:solidFill>
              <a:ea typeface="Calibri"/>
              <a:cs typeface="Calibri"/>
            </a:endParaRPr>
          </a:p>
          <a:p>
            <a:pPr algn="ctr"/>
            <a:r>
              <a:rPr lang="en-US" sz="3200" b="1" dirty="0">
                <a:solidFill>
                  <a:schemeClr val="bg1"/>
                </a:solidFill>
                <a:ea typeface="Calibri"/>
                <a:cs typeface="Calibri"/>
              </a:rPr>
              <a:t>How do you make your data accessible and understandable?</a:t>
            </a:r>
            <a:endParaRPr lang="en-US" sz="3200" dirty="0">
              <a:solidFill>
                <a:schemeClr val="bg1"/>
              </a:solidFill>
              <a:ea typeface="Calibri"/>
              <a:cs typeface="Calibri"/>
            </a:endParaRPr>
          </a:p>
          <a:p>
            <a:pPr algn="ctr"/>
            <a:endParaRPr lang="en-US" sz="3600" dirty="0">
              <a:solidFill>
                <a:schemeClr val="bg1"/>
              </a:solidFill>
              <a:ea typeface="Calibri"/>
              <a:cs typeface="Calibri"/>
            </a:endParaRPr>
          </a:p>
          <a:p>
            <a:pPr algn="ctr"/>
            <a:r>
              <a:rPr lang="en-US" sz="3600" b="1" dirty="0">
                <a:solidFill>
                  <a:schemeClr val="bg1"/>
                </a:solidFill>
                <a:ea typeface="Calibri"/>
                <a:cs typeface="Calibri"/>
              </a:rPr>
              <a:t>What are some challenges you have in getting local data?</a:t>
            </a:r>
            <a:endParaRPr lang="en-US" dirty="0">
              <a:solidFill>
                <a:schemeClr val="bg1"/>
              </a:solidFill>
            </a:endParaRPr>
          </a:p>
        </p:txBody>
      </p:sp>
    </p:spTree>
    <p:custDataLst>
      <p:tags r:id="rId1"/>
    </p:custDataLst>
    <p:extLst>
      <p:ext uri="{BB962C8B-B14F-4D97-AF65-F5344CB8AC3E}">
        <p14:creationId xmlns:p14="http://schemas.microsoft.com/office/powerpoint/2010/main" val="103855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BE0D5247-BAB4-3E34-4114-F667580E9D86}"/>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E403D6B8-A7C4-CFCF-C6F2-9FEC36407898}"/>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36E75F4-E819-5C71-99D8-C4CB6132241F}"/>
              </a:ext>
            </a:extLst>
          </p:cNvPr>
          <p:cNvSpPr/>
          <p:nvPr/>
        </p:nvSpPr>
        <p:spPr>
          <a:xfrm>
            <a:off x="1990799" y="2537926"/>
            <a:ext cx="8015049"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C1E4C71-209B-DB59-53B5-5322F0FCBA27}"/>
              </a:ext>
            </a:extLst>
          </p:cNvPr>
          <p:cNvSpPr txBox="1"/>
          <p:nvPr/>
        </p:nvSpPr>
        <p:spPr>
          <a:xfrm>
            <a:off x="1990799" y="3044278"/>
            <a:ext cx="8210402" cy="769441"/>
          </a:xfrm>
          <a:prstGeom prst="rect">
            <a:avLst/>
          </a:prstGeom>
          <a:noFill/>
        </p:spPr>
        <p:txBody>
          <a:bodyPr wrap="square" rtlCol="0">
            <a:spAutoFit/>
          </a:bodyPr>
          <a:lstStyle/>
          <a:p>
            <a:r>
              <a:rPr lang="en-US" sz="4400" dirty="0">
                <a:solidFill>
                  <a:schemeClr val="bg1"/>
                </a:solidFill>
              </a:rPr>
              <a:t>How do YOU use data to organize?</a:t>
            </a:r>
          </a:p>
        </p:txBody>
      </p:sp>
    </p:spTree>
    <p:custDataLst>
      <p:tags r:id="rId1"/>
    </p:custDataLst>
    <p:extLst>
      <p:ext uri="{BB962C8B-B14F-4D97-AF65-F5344CB8AC3E}">
        <p14:creationId xmlns:p14="http://schemas.microsoft.com/office/powerpoint/2010/main" val="137476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4613130" y="3044278"/>
            <a:ext cx="2965740" cy="769441"/>
          </a:xfrm>
          <a:prstGeom prst="rect">
            <a:avLst/>
          </a:prstGeom>
          <a:noFill/>
        </p:spPr>
        <p:txBody>
          <a:bodyPr wrap="square" rtlCol="0">
            <a:spAutoFit/>
          </a:bodyPr>
          <a:lstStyle/>
          <a:p>
            <a:r>
              <a:rPr lang="en-US" sz="4400" dirty="0">
                <a:solidFill>
                  <a:schemeClr val="bg1"/>
                </a:solidFill>
              </a:rPr>
              <a:t>Pivot Tables</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216539"/>
          </a:xfrm>
          <a:prstGeom prst="rect">
            <a:avLst/>
          </a:prstGeom>
          <a:noFill/>
        </p:spPr>
        <p:txBody>
          <a:bodyPr wrap="square" rtlCol="0">
            <a:spAutoFit/>
          </a:bodyPr>
          <a:lstStyle/>
          <a:p>
            <a:pPr algn="ctr"/>
            <a:r>
              <a:rPr lang="en-US" sz="4800" b="1">
                <a:solidFill>
                  <a:schemeClr val="bg1"/>
                </a:solidFill>
                <a:ea typeface="Calibri"/>
                <a:cs typeface="Calibri"/>
              </a:rPr>
              <a:t>Benefits of Pivot Tables</a:t>
            </a:r>
          </a:p>
          <a:p>
            <a:pPr algn="ctr"/>
            <a:endParaRPr lang="en-US" sz="4400" b="1">
              <a:solidFill>
                <a:schemeClr val="bg1"/>
              </a:solidFill>
              <a:ea typeface="Calibri"/>
              <a:cs typeface="Calibri"/>
            </a:endParaRPr>
          </a:p>
          <a:p>
            <a:pPr marL="571500" indent="-571500">
              <a:buFont typeface="Arial" panose="020B0604020202020204" pitchFamily="34" charset="0"/>
              <a:buChar char="•"/>
            </a:pPr>
            <a:r>
              <a:rPr lang="en-US" sz="4400">
                <a:solidFill>
                  <a:schemeClr val="bg1"/>
                </a:solidFill>
                <a:cs typeface="Calibri"/>
              </a:rPr>
              <a:t>Summarizes large data sets quickly</a:t>
            </a:r>
          </a:p>
          <a:p>
            <a:pPr marL="571500" indent="-571500">
              <a:buFont typeface="Arial" panose="020B0604020202020204" pitchFamily="34" charset="0"/>
              <a:buChar char="•"/>
            </a:pPr>
            <a:endParaRPr lang="en-US" sz="4400">
              <a:solidFill>
                <a:schemeClr val="bg1"/>
              </a:solidFill>
              <a:ea typeface="Calibri"/>
              <a:cs typeface="Calibri"/>
            </a:endParaRPr>
          </a:p>
          <a:p>
            <a:pPr marL="571500" indent="-571500">
              <a:buFont typeface="Arial" panose="020B0604020202020204" pitchFamily="34" charset="0"/>
              <a:buChar char="•"/>
            </a:pPr>
            <a:r>
              <a:rPr lang="en-US" sz="4400">
                <a:solidFill>
                  <a:schemeClr val="bg1"/>
                </a:solidFill>
                <a:ea typeface="Calibri"/>
                <a:cs typeface="Calibri"/>
              </a:rPr>
              <a:t>Automatically updates</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1808907" y="4535324"/>
            <a:ext cx="2500337" cy="463576"/>
          </a:xfrm>
        </p:spPr>
        <p:txBody>
          <a:bodyPr vert="horz" lIns="91440" tIns="45720" rIns="91440" bIns="45720" rtlCol="0" anchor="t">
            <a:normAutofit lnSpcReduction="10000"/>
          </a:bodyPr>
          <a:lstStyle/>
          <a:p>
            <a:pPr marL="0" indent="0">
              <a:buNone/>
            </a:pPr>
            <a:r>
              <a:rPr lang="en-US" sz="2800" dirty="0">
                <a:ea typeface="Calibri"/>
                <a:cs typeface="Calibri"/>
              </a:rPr>
              <a:t>Click PivotTable</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8981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pic>
        <p:nvPicPr>
          <p:cNvPr id="2" name="Content Placeholder 6" descr="A screenshot of a computer&#10;&#10;Description automatically generated">
            <a:extLst>
              <a:ext uri="{FF2B5EF4-FFF2-40B4-BE49-F238E27FC236}">
                <a16:creationId xmlns:a16="http://schemas.microsoft.com/office/drawing/2014/main" id="{F2D2F935-B60B-1877-1275-8C57C55C70DD}"/>
              </a:ext>
            </a:extLst>
          </p:cNvPr>
          <p:cNvPicPr>
            <a:picLocks noChangeAspect="1"/>
          </p:cNvPicPr>
          <p:nvPr/>
        </p:nvPicPr>
        <p:blipFill>
          <a:blip r:embed="rId4"/>
          <a:stretch>
            <a:fillRect/>
          </a:stretch>
        </p:blipFill>
        <p:spPr>
          <a:xfrm>
            <a:off x="519545" y="2715434"/>
            <a:ext cx="11152909" cy="1310891"/>
          </a:xfrm>
          <a:prstGeom prst="rect">
            <a:avLst/>
          </a:prstGeom>
        </p:spPr>
      </p:pic>
      <p:sp>
        <p:nvSpPr>
          <p:cNvPr id="7" name="Content Placeholder 2">
            <a:extLst>
              <a:ext uri="{FF2B5EF4-FFF2-40B4-BE49-F238E27FC236}">
                <a16:creationId xmlns:a16="http://schemas.microsoft.com/office/drawing/2014/main" id="{B99CBD73-A31C-AC98-0F0F-BD0809332B20}"/>
              </a:ext>
            </a:extLst>
          </p:cNvPr>
          <p:cNvSpPr txBox="1">
            <a:spLocks/>
          </p:cNvSpPr>
          <p:nvPr/>
        </p:nvSpPr>
        <p:spPr>
          <a:xfrm>
            <a:off x="2589745" y="1632253"/>
            <a:ext cx="1738337" cy="473452"/>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Insert Tab</a:t>
            </a:r>
            <a:endParaRPr lang="en-US" dirty="0"/>
          </a:p>
        </p:txBody>
      </p:sp>
      <p:sp>
        <p:nvSpPr>
          <p:cNvPr id="8" name="Arrow: Bent 7">
            <a:extLst>
              <a:ext uri="{FF2B5EF4-FFF2-40B4-BE49-F238E27FC236}">
                <a16:creationId xmlns:a16="http://schemas.microsoft.com/office/drawing/2014/main" id="{3B492E5C-36D8-6923-58FB-449E936068D1}"/>
              </a:ext>
            </a:extLst>
          </p:cNvPr>
          <p:cNvSpPr/>
          <p:nvPr/>
        </p:nvSpPr>
        <p:spPr>
          <a:xfrm rot="16200000">
            <a:off x="685493" y="3796411"/>
            <a:ext cx="1072055" cy="1080683"/>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Arrow: Bent 8">
            <a:extLst>
              <a:ext uri="{FF2B5EF4-FFF2-40B4-BE49-F238E27FC236}">
                <a16:creationId xmlns:a16="http://schemas.microsoft.com/office/drawing/2014/main" id="{4C258AD2-C46A-A79D-FB3B-4A1AE98AB131}"/>
              </a:ext>
            </a:extLst>
          </p:cNvPr>
          <p:cNvSpPr/>
          <p:nvPr/>
        </p:nvSpPr>
        <p:spPr>
          <a:xfrm rot="5400000" flipV="1">
            <a:off x="1523567" y="1679754"/>
            <a:ext cx="1072055" cy="10603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6" name="Picture 2" descr="Person looking up Images - Free Download on Freepik">
            <a:extLst>
              <a:ext uri="{FF2B5EF4-FFF2-40B4-BE49-F238E27FC236}">
                <a16:creationId xmlns:a16="http://schemas.microsoft.com/office/drawing/2014/main" id="{020F93F5-BBBB-6025-139F-51BBA894E2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647" t="65580" r="27184"/>
          <a:stretch>
            <a:fillRect/>
          </a:stretch>
        </p:blipFill>
        <p:spPr bwMode="auto">
          <a:xfrm>
            <a:off x="3520966" y="4922808"/>
            <a:ext cx="4141075" cy="19351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7225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563910" y="2302971"/>
            <a:ext cx="3735210" cy="4379893"/>
          </a:xfrm>
        </p:spPr>
        <p:txBody>
          <a:bodyPr vert="horz" lIns="91440" tIns="45720" rIns="91440" bIns="45720" rtlCol="0" anchor="t">
            <a:normAutofit lnSpcReduction="10000"/>
          </a:bodyPr>
          <a:lstStyle/>
          <a:p>
            <a:pPr marL="514350" indent="-514350">
              <a:buFont typeface="+mj-lt"/>
              <a:buAutoNum type="arabicPeriod"/>
            </a:pPr>
            <a:r>
              <a:rPr lang="en-US" dirty="0">
                <a:cs typeface="Calibri"/>
              </a:rPr>
              <a:t>Pop-up window will appear asking for the data set being analyzed</a:t>
            </a:r>
          </a:p>
          <a:p>
            <a:pPr marL="514350" indent="-514350">
              <a:buFont typeface="+mj-lt"/>
              <a:buAutoNum type="arabicPeriod"/>
            </a:pPr>
            <a:r>
              <a:rPr lang="en-US" dirty="0">
                <a:cs typeface="Calibri"/>
              </a:rPr>
              <a:t>The table range default is the active table.</a:t>
            </a:r>
          </a:p>
          <a:p>
            <a:pPr marL="514350" indent="-514350">
              <a:buFont typeface="+mj-lt"/>
              <a:buAutoNum type="arabicPeriod"/>
            </a:pPr>
            <a:r>
              <a:rPr lang="en-US" dirty="0">
                <a:cs typeface="Calibri"/>
              </a:rPr>
              <a:t>Recommendation: place the PivotTable in New Worksheet</a:t>
            </a:r>
          </a:p>
          <a:p>
            <a:pPr marL="514350" indent="-514350">
              <a:buFont typeface="+mj-lt"/>
              <a:buAutoNum type="arabicPeriod"/>
            </a:pPr>
            <a:r>
              <a:rPr lang="en-US" dirty="0">
                <a:cs typeface="Calibri"/>
              </a:rPr>
              <a:t>Select OK</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pic>
        <p:nvPicPr>
          <p:cNvPr id="7" name="Content Placeholder 3" descr="A screenshot of a computer&#10;&#10;Description automatically generated">
            <a:extLst>
              <a:ext uri="{FF2B5EF4-FFF2-40B4-BE49-F238E27FC236}">
                <a16:creationId xmlns:a16="http://schemas.microsoft.com/office/drawing/2014/main" id="{594C6CA7-E39C-CC1B-2E4E-8C30D27A0E8C}"/>
              </a:ext>
            </a:extLst>
          </p:cNvPr>
          <p:cNvPicPr>
            <a:picLocks noChangeAspect="1"/>
          </p:cNvPicPr>
          <p:nvPr/>
        </p:nvPicPr>
        <p:blipFill>
          <a:blip r:embed="rId4"/>
          <a:stretch>
            <a:fillRect/>
          </a:stretch>
        </p:blipFill>
        <p:spPr>
          <a:xfrm>
            <a:off x="764338" y="1931585"/>
            <a:ext cx="7282973" cy="4434045"/>
          </a:xfrm>
          <a:prstGeom prst="rect">
            <a:avLst/>
          </a:prstGeom>
        </p:spPr>
      </p:pic>
      <p:sp>
        <p:nvSpPr>
          <p:cNvPr id="5" name="Arrow: Right 4">
            <a:extLst>
              <a:ext uri="{FF2B5EF4-FFF2-40B4-BE49-F238E27FC236}">
                <a16:creationId xmlns:a16="http://schemas.microsoft.com/office/drawing/2014/main" id="{DFC3DD28-77A8-FE76-DD7A-931C95BFD395}"/>
              </a:ext>
            </a:extLst>
          </p:cNvPr>
          <p:cNvSpPr/>
          <p:nvPr/>
        </p:nvSpPr>
        <p:spPr>
          <a:xfrm rot="10800000">
            <a:off x="8014133" y="3762165"/>
            <a:ext cx="540277" cy="4768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Bent 1">
            <a:extLst>
              <a:ext uri="{FF2B5EF4-FFF2-40B4-BE49-F238E27FC236}">
                <a16:creationId xmlns:a16="http://schemas.microsoft.com/office/drawing/2014/main" id="{7B8FF307-88F2-B98F-813F-FC8DC65E9A02}"/>
              </a:ext>
            </a:extLst>
          </p:cNvPr>
          <p:cNvSpPr/>
          <p:nvPr/>
        </p:nvSpPr>
        <p:spPr>
          <a:xfrm rot="5400000" flipV="1">
            <a:off x="7397088" y="2399772"/>
            <a:ext cx="1072055" cy="10603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Right 7">
            <a:extLst>
              <a:ext uri="{FF2B5EF4-FFF2-40B4-BE49-F238E27FC236}">
                <a16:creationId xmlns:a16="http://schemas.microsoft.com/office/drawing/2014/main" id="{1A114DBE-F832-6B1E-795D-0A7BEF7AE9DD}"/>
              </a:ext>
            </a:extLst>
          </p:cNvPr>
          <p:cNvSpPr/>
          <p:nvPr/>
        </p:nvSpPr>
        <p:spPr>
          <a:xfrm rot="10800000">
            <a:off x="7985150" y="4825475"/>
            <a:ext cx="540277" cy="4768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ECFE3F87-37F3-70FF-AAC5-35BC82D5A196}"/>
              </a:ext>
            </a:extLst>
          </p:cNvPr>
          <p:cNvSpPr/>
          <p:nvPr/>
        </p:nvSpPr>
        <p:spPr>
          <a:xfrm rot="10800000">
            <a:off x="8030722" y="6036894"/>
            <a:ext cx="540277" cy="4768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18986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Description automatically generated">
            <a:extLst>
              <a:ext uri="{FF2B5EF4-FFF2-40B4-BE49-F238E27FC236}">
                <a16:creationId xmlns:a16="http://schemas.microsoft.com/office/drawing/2014/main" id="{E210599C-2C78-058D-2B43-B1D98EAF9559}"/>
              </a:ext>
            </a:extLst>
          </p:cNvPr>
          <p:cNvPicPr>
            <a:picLocks noChangeAspect="1"/>
          </p:cNvPicPr>
          <p:nvPr/>
        </p:nvPicPr>
        <p:blipFill>
          <a:blip r:embed="rId4"/>
          <a:stretch>
            <a:fillRect/>
          </a:stretch>
        </p:blipFill>
        <p:spPr>
          <a:xfrm>
            <a:off x="694854" y="1946866"/>
            <a:ext cx="7844673" cy="4644434"/>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798168" y="2114693"/>
            <a:ext cx="3248703" cy="1669032"/>
          </a:xfrm>
        </p:spPr>
        <p:txBody>
          <a:bodyPr vert="horz" lIns="91440" tIns="45720" rIns="91440" bIns="45720" rtlCol="0" anchor="t">
            <a:normAutofit/>
          </a:bodyPr>
          <a:lstStyle/>
          <a:p>
            <a:pPr marL="0" indent="0">
              <a:buNone/>
            </a:pPr>
            <a:r>
              <a:rPr lang="en-US" dirty="0">
                <a:cs typeface="Calibri"/>
              </a:rPr>
              <a:t>This is where you identify the data that is to be summarized.</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8290802">
            <a:off x="2084312" y="343833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Bent 5">
            <a:extLst>
              <a:ext uri="{FF2B5EF4-FFF2-40B4-BE49-F238E27FC236}">
                <a16:creationId xmlns:a16="http://schemas.microsoft.com/office/drawing/2014/main" id="{4FA855BD-3C4B-DCF3-FB17-B535474DABA5}"/>
              </a:ext>
            </a:extLst>
          </p:cNvPr>
          <p:cNvSpPr/>
          <p:nvPr/>
        </p:nvSpPr>
        <p:spPr>
          <a:xfrm rot="10800000">
            <a:off x="9132029" y="3943262"/>
            <a:ext cx="1072055" cy="1080683"/>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9">
            <a:extLst>
              <a:ext uri="{FF2B5EF4-FFF2-40B4-BE49-F238E27FC236}">
                <a16:creationId xmlns:a16="http://schemas.microsoft.com/office/drawing/2014/main" id="{35F87DDA-06D4-6F3C-ECC5-5A467726A9E7}"/>
              </a:ext>
            </a:extLst>
          </p:cNvPr>
          <p:cNvPicPr>
            <a:picLocks noChangeAspect="1"/>
          </p:cNvPicPr>
          <p:nvPr/>
        </p:nvPicPr>
        <p:blipFill>
          <a:blip r:embed="rId5"/>
          <a:stretch>
            <a:fillRect/>
          </a:stretch>
        </p:blipFill>
        <p:spPr>
          <a:xfrm>
            <a:off x="10167324" y="4241845"/>
            <a:ext cx="2024676" cy="2616155"/>
          </a:xfrm>
          <a:prstGeom prst="rect">
            <a:avLst/>
          </a:prstGeom>
        </p:spPr>
      </p:pic>
    </p:spTree>
    <p:custDataLst>
      <p:tags r:id="rId1"/>
    </p:custDataLst>
    <p:extLst>
      <p:ext uri="{BB962C8B-B14F-4D97-AF65-F5344CB8AC3E}">
        <p14:creationId xmlns:p14="http://schemas.microsoft.com/office/powerpoint/2010/main" val="61648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descr="A screenshot of a computer&#10;&#10;Description automatically generated">
            <a:extLst>
              <a:ext uri="{FF2B5EF4-FFF2-40B4-BE49-F238E27FC236}">
                <a16:creationId xmlns:a16="http://schemas.microsoft.com/office/drawing/2014/main" id="{499BD34D-6B01-EF8E-6DFC-E3562793D225}"/>
              </a:ext>
            </a:extLst>
          </p:cNvPr>
          <p:cNvPicPr>
            <a:picLocks noChangeAspect="1"/>
          </p:cNvPicPr>
          <p:nvPr/>
        </p:nvPicPr>
        <p:blipFill>
          <a:blip r:embed="rId4"/>
          <a:stretch>
            <a:fillRect/>
          </a:stretch>
        </p:blipFill>
        <p:spPr>
          <a:xfrm>
            <a:off x="798236" y="1839546"/>
            <a:ext cx="7583760" cy="4655039"/>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a:bodyPr>
          <a:lstStyle/>
          <a:p>
            <a:r>
              <a:rPr lang="en-US">
                <a:cs typeface="Calibri"/>
              </a:rPr>
              <a:t>In this example determine how many people within the bargaining unit are in each job title.</a:t>
            </a:r>
          </a:p>
          <a:p>
            <a:endParaRPr lang="en-US">
              <a:cs typeface="Calibri"/>
            </a:endParaRPr>
          </a:p>
          <a:p>
            <a:r>
              <a:rPr lang="en-US">
                <a:cs typeface="Calibri"/>
              </a:rPr>
              <a:t>What are the top 3 represented job titles?</a:t>
            </a:r>
          </a:p>
          <a:p>
            <a:r>
              <a:rPr lang="en-US">
                <a:cs typeface="Calibri"/>
              </a:rPr>
              <a:t>What are the least represented job titles?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2099340">
            <a:off x="5329335" y="390366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D702C2B-898C-D54B-BB7F-BC59F2B2A195}"/>
              </a:ext>
            </a:extLst>
          </p:cNvPr>
          <p:cNvSpPr/>
          <p:nvPr/>
        </p:nvSpPr>
        <p:spPr>
          <a:xfrm rot="8281102">
            <a:off x="3258423" y="392689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88163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Description automatically generated">
            <a:extLst>
              <a:ext uri="{FF2B5EF4-FFF2-40B4-BE49-F238E27FC236}">
                <a16:creationId xmlns:a16="http://schemas.microsoft.com/office/drawing/2014/main" id="{431AD630-ABB5-0AA1-5D49-78C102BEEC36}"/>
              </a:ext>
            </a:extLst>
          </p:cNvPr>
          <p:cNvPicPr>
            <a:picLocks noChangeAspect="1"/>
          </p:cNvPicPr>
          <p:nvPr/>
        </p:nvPicPr>
        <p:blipFill>
          <a:blip r:embed="rId4"/>
          <a:stretch>
            <a:fillRect/>
          </a:stretch>
        </p:blipFill>
        <p:spPr>
          <a:xfrm>
            <a:off x="747835" y="2090215"/>
            <a:ext cx="7526023" cy="4239731"/>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lnSpcReduction="10000"/>
          </a:bodyPr>
          <a:lstStyle/>
          <a:p>
            <a:r>
              <a:rPr lang="en-US">
                <a:cs typeface="Calibri"/>
              </a:rPr>
              <a:t>In this example determine how many people are members based on job title.</a:t>
            </a:r>
          </a:p>
          <a:p>
            <a:endParaRPr lang="en-US">
              <a:cs typeface="Calibri"/>
            </a:endParaRPr>
          </a:p>
          <a:p>
            <a:r>
              <a:rPr lang="en-US">
                <a:cs typeface="Calibri"/>
              </a:rPr>
              <a:t>Which job title has the most membership?</a:t>
            </a:r>
          </a:p>
          <a:p>
            <a:endParaRPr lang="en-US">
              <a:cs typeface="Calibri"/>
            </a:endParaRPr>
          </a:p>
          <a:p>
            <a:r>
              <a:rPr lang="en-US">
                <a:cs typeface="Calibri"/>
              </a:rPr>
              <a:t>Which job title has the most potential?</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2099340">
            <a:off x="5370366" y="349142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D702C2B-898C-D54B-BB7F-BC59F2B2A195}"/>
              </a:ext>
            </a:extLst>
          </p:cNvPr>
          <p:cNvSpPr/>
          <p:nvPr/>
        </p:nvSpPr>
        <p:spPr>
          <a:xfrm rot="8281102">
            <a:off x="3430019" y="349141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76659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a:extLst>
            <a:ext uri="{FF2B5EF4-FFF2-40B4-BE49-F238E27FC236}">
              <a16:creationId xmlns:a16="http://schemas.microsoft.com/office/drawing/2014/main" id="{9B743C3F-12F2-AA51-854B-D93B928E413B}"/>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B4237818-F632-64CB-893F-E9E21CF59C74}"/>
              </a:ext>
            </a:extLst>
          </p:cNvPr>
          <p:cNvPicPr>
            <a:picLocks noChangeAspect="1"/>
          </p:cNvPicPr>
          <p:nvPr/>
        </p:nvPicPr>
        <p:blipFill>
          <a:blip r:embed="rId7"/>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B2A4C070-35E5-CC77-96D7-34A6CE8F92C8}"/>
              </a:ext>
            </a:extLst>
          </p:cNvPr>
          <p:cNvSpPr/>
          <p:nvPr/>
        </p:nvSpPr>
        <p:spPr>
          <a:xfrm>
            <a:off x="235310" y="97878"/>
            <a:ext cx="4449579"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B6A78CD-E03C-8134-5E7F-E92A4E17626A}"/>
              </a:ext>
            </a:extLst>
          </p:cNvPr>
          <p:cNvSpPr txBox="1"/>
          <p:nvPr/>
        </p:nvSpPr>
        <p:spPr>
          <a:xfrm>
            <a:off x="560418" y="210768"/>
            <a:ext cx="4259938" cy="1446550"/>
          </a:xfrm>
          <a:prstGeom prst="rect">
            <a:avLst/>
          </a:prstGeom>
          <a:noFill/>
        </p:spPr>
        <p:txBody>
          <a:bodyPr wrap="square" rtlCol="0">
            <a:spAutoFit/>
          </a:bodyPr>
          <a:lstStyle/>
          <a:p>
            <a:r>
              <a:rPr lang="en-US" sz="4400" dirty="0">
                <a:solidFill>
                  <a:schemeClr val="bg1"/>
                </a:solidFill>
              </a:rPr>
              <a:t>What Mapping Looks Like in IRL</a:t>
            </a:r>
          </a:p>
        </p:txBody>
      </p:sp>
      <p:pic>
        <p:nvPicPr>
          <p:cNvPr id="2" name="PD Engagement 2021-22">
            <a:hlinkClick r:id="" action="ppaction://media"/>
            <a:extLst>
              <a:ext uri="{FF2B5EF4-FFF2-40B4-BE49-F238E27FC236}">
                <a16:creationId xmlns:a16="http://schemas.microsoft.com/office/drawing/2014/main" id="{3AC69C0B-059A-115F-9B86-7622BD3B3AEE}"/>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3469437" y="2017802"/>
            <a:ext cx="8230098" cy="4629430"/>
          </a:xfrm>
          <a:prstGeom prst="rect">
            <a:avLst/>
          </a:prstGeom>
        </p:spPr>
      </p:pic>
      <p:sp>
        <p:nvSpPr>
          <p:cNvPr id="6" name="TextBox 5">
            <a:extLst>
              <a:ext uri="{FF2B5EF4-FFF2-40B4-BE49-F238E27FC236}">
                <a16:creationId xmlns:a16="http://schemas.microsoft.com/office/drawing/2014/main" id="{12150E62-80BF-D1A9-36F6-EEDA4C6ABB16}"/>
              </a:ext>
            </a:extLst>
          </p:cNvPr>
          <p:cNvSpPr txBox="1"/>
          <p:nvPr/>
        </p:nvSpPr>
        <p:spPr>
          <a:xfrm>
            <a:off x="338667" y="2285803"/>
            <a:ext cx="2743200" cy="4093428"/>
          </a:xfrm>
          <a:prstGeom prst="rect">
            <a:avLst/>
          </a:prstGeom>
          <a:noFill/>
        </p:spPr>
        <p:txBody>
          <a:bodyPr wrap="square" rtlCol="0">
            <a:spAutoFit/>
          </a:bodyPr>
          <a:lstStyle/>
          <a:p>
            <a:r>
              <a:rPr lang="en-US" sz="2000" b="1" dirty="0">
                <a:solidFill>
                  <a:schemeClr val="bg1"/>
                </a:solidFill>
              </a:rPr>
              <a:t>The data visualizations in this case help tell the story of member engagement of professional learning:</a:t>
            </a:r>
          </a:p>
          <a:p>
            <a:pPr marL="285750" indent="-285750">
              <a:buFont typeface="Arial" panose="020B0604020202020204" pitchFamily="34" charset="0"/>
              <a:buChar char="•"/>
            </a:pPr>
            <a:r>
              <a:rPr lang="en-US" sz="2000" b="1" dirty="0">
                <a:solidFill>
                  <a:schemeClr val="bg1"/>
                </a:solidFill>
              </a:rPr>
              <a:t>Where</a:t>
            </a:r>
          </a:p>
          <a:p>
            <a:pPr marL="285750" indent="-285750">
              <a:buFont typeface="Arial" panose="020B0604020202020204" pitchFamily="34" charset="0"/>
              <a:buChar char="•"/>
            </a:pPr>
            <a:r>
              <a:rPr lang="en-US" sz="2000" b="1" dirty="0">
                <a:solidFill>
                  <a:schemeClr val="bg1"/>
                </a:solidFill>
              </a:rPr>
              <a:t>Who</a:t>
            </a:r>
          </a:p>
          <a:p>
            <a:pPr marL="285750" indent="-285750">
              <a:buFont typeface="Arial" panose="020B0604020202020204" pitchFamily="34" charset="0"/>
              <a:buChar char="•"/>
            </a:pPr>
            <a:r>
              <a:rPr lang="en-US" sz="2000" b="1" dirty="0">
                <a:solidFill>
                  <a:schemeClr val="bg1"/>
                </a:solidFill>
              </a:rPr>
              <a:t>What</a:t>
            </a:r>
          </a:p>
          <a:p>
            <a:r>
              <a:rPr lang="en-US" sz="2000" b="1" dirty="0">
                <a:solidFill>
                  <a:schemeClr val="bg1"/>
                </a:solidFill>
              </a:rPr>
              <a:t>The staff </a:t>
            </a:r>
            <a:r>
              <a:rPr lang="en-US" sz="2000" b="1">
                <a:solidFill>
                  <a:schemeClr val="bg1"/>
                </a:solidFill>
              </a:rPr>
              <a:t>who represent </a:t>
            </a:r>
            <a:r>
              <a:rPr lang="en-US" sz="2000" b="1" dirty="0">
                <a:solidFill>
                  <a:schemeClr val="bg1"/>
                </a:solidFill>
              </a:rPr>
              <a:t>the school districts shown can see patterns that are best communicated visually. </a:t>
            </a:r>
          </a:p>
        </p:txBody>
      </p:sp>
    </p:spTree>
    <p:custDataLst>
      <p:tags r:id="rId1"/>
    </p:custDataLst>
    <p:extLst>
      <p:ext uri="{BB962C8B-B14F-4D97-AF65-F5344CB8AC3E}">
        <p14:creationId xmlns:p14="http://schemas.microsoft.com/office/powerpoint/2010/main" val="125582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0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3477875"/>
          </a:xfrm>
          <a:prstGeom prst="rect">
            <a:avLst/>
          </a:prstGeom>
          <a:noFill/>
        </p:spPr>
        <p:txBody>
          <a:bodyPr wrap="square" rtlCol="0">
            <a:spAutoFit/>
          </a:bodyPr>
          <a:lstStyle/>
          <a:p>
            <a:pPr algn="ctr"/>
            <a:r>
              <a:rPr lang="en-US" sz="4400" b="1">
                <a:solidFill>
                  <a:schemeClr val="bg1"/>
                </a:solidFill>
                <a:ea typeface="Calibri"/>
                <a:cs typeface="Calibri"/>
              </a:rPr>
              <a:t>- Debrief - </a:t>
            </a:r>
          </a:p>
          <a:p>
            <a:pPr algn="ctr"/>
            <a:endParaRPr lang="en-US" sz="4400" b="1">
              <a:solidFill>
                <a:schemeClr val="bg1"/>
              </a:solidFill>
              <a:ea typeface="Calibri"/>
              <a:cs typeface="Calibri"/>
            </a:endParaRPr>
          </a:p>
          <a:p>
            <a:r>
              <a:rPr lang="en-US" sz="4400">
                <a:solidFill>
                  <a:schemeClr val="bg1"/>
                </a:solidFill>
                <a:ea typeface="Calibri"/>
                <a:cs typeface="Calibri"/>
              </a:rPr>
              <a:t>In what situations might you want to use the PivotTable feature?</a:t>
            </a:r>
            <a:endParaRPr lang="en-US" sz="4400">
              <a:solidFill>
                <a:schemeClr val="bg1"/>
              </a:solidFill>
            </a:endParaRP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71155" y="2290763"/>
            <a:ext cx="10189028" cy="12827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Arial" panose="020B0604020202020204" pitchFamily="34" charset="0"/>
                <a:cs typeface="Arial" panose="020B0604020202020204" pitchFamily="34" charset="0"/>
              </a:rPr>
              <a:t>Power Mapping Excel Sheets</a:t>
            </a:r>
          </a:p>
          <a:p>
            <a:pPr algn="ctr"/>
            <a:endParaRPr lang="en-US" sz="100" dirty="0"/>
          </a:p>
          <a:p>
            <a:pPr algn="ctr"/>
            <a:r>
              <a:rPr lang="en-US" sz="3600" dirty="0"/>
              <a:t>Visualizing The Data</a:t>
            </a:r>
          </a:p>
        </p:txBody>
      </p:sp>
    </p:spTree>
    <p:custDataLst>
      <p:tags r:id="rId1"/>
    </p:custDataLst>
    <p:extLst>
      <p:ext uri="{BB962C8B-B14F-4D97-AF65-F5344CB8AC3E}">
        <p14:creationId xmlns:p14="http://schemas.microsoft.com/office/powerpoint/2010/main" val="2606612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D68CC9-94D3-7A31-75A5-A2AAC8F5001C}"/>
              </a:ext>
            </a:extLst>
          </p:cNvPr>
          <p:cNvSpPr/>
          <p:nvPr/>
        </p:nvSpPr>
        <p:spPr>
          <a:xfrm>
            <a:off x="451398" y="141741"/>
            <a:ext cx="3849905" cy="8784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3D Mapping</a:t>
            </a:r>
            <a:endParaRPr lang="en-US" sz="2800"/>
          </a:p>
        </p:txBody>
      </p:sp>
      <p:pic>
        <p:nvPicPr>
          <p:cNvPr id="10" name="Picture 9">
            <a:extLst>
              <a:ext uri="{FF2B5EF4-FFF2-40B4-BE49-F238E27FC236}">
                <a16:creationId xmlns:a16="http://schemas.microsoft.com/office/drawing/2014/main" id="{99934040-9595-D17B-61CC-AA3E483FEEBB}"/>
              </a:ext>
            </a:extLst>
          </p:cNvPr>
          <p:cNvPicPr>
            <a:picLocks noChangeAspect="1"/>
          </p:cNvPicPr>
          <p:nvPr/>
        </p:nvPicPr>
        <p:blipFill>
          <a:blip r:embed="rId4"/>
          <a:stretch>
            <a:fillRect/>
          </a:stretch>
        </p:blipFill>
        <p:spPr>
          <a:xfrm>
            <a:off x="448826" y="2239710"/>
            <a:ext cx="9144000" cy="2378580"/>
          </a:xfrm>
          <a:prstGeom prst="rect">
            <a:avLst/>
          </a:prstGeom>
        </p:spPr>
      </p:pic>
      <p:sp>
        <p:nvSpPr>
          <p:cNvPr id="12" name="Arrow: Bent 11">
            <a:extLst>
              <a:ext uri="{FF2B5EF4-FFF2-40B4-BE49-F238E27FC236}">
                <a16:creationId xmlns:a16="http://schemas.microsoft.com/office/drawing/2014/main" id="{284FABF4-F55C-3473-7CF8-5E6157549319}"/>
              </a:ext>
            </a:extLst>
          </p:cNvPr>
          <p:cNvSpPr/>
          <p:nvPr/>
        </p:nvSpPr>
        <p:spPr>
          <a:xfrm rot="5400000" flipV="1">
            <a:off x="2809876" y="1432594"/>
            <a:ext cx="1072055" cy="10603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TextBox 13">
            <a:extLst>
              <a:ext uri="{FF2B5EF4-FFF2-40B4-BE49-F238E27FC236}">
                <a16:creationId xmlns:a16="http://schemas.microsoft.com/office/drawing/2014/main" id="{49FDB3AB-1F23-A6D0-8927-9C716D4D7432}"/>
              </a:ext>
            </a:extLst>
          </p:cNvPr>
          <p:cNvSpPr txBox="1"/>
          <p:nvPr/>
        </p:nvSpPr>
        <p:spPr>
          <a:xfrm>
            <a:off x="3876054" y="1309994"/>
            <a:ext cx="1610346" cy="523220"/>
          </a:xfrm>
          <a:prstGeom prst="rect">
            <a:avLst/>
          </a:prstGeom>
          <a:noFill/>
        </p:spPr>
        <p:txBody>
          <a:bodyPr wrap="square">
            <a:spAutoFit/>
          </a:bodyPr>
          <a:lstStyle/>
          <a:p>
            <a:r>
              <a:rPr lang="en-US" sz="2800" dirty="0">
                <a:cs typeface="Calibri"/>
              </a:rPr>
              <a:t>Data Tab</a:t>
            </a:r>
          </a:p>
        </p:txBody>
      </p:sp>
      <p:sp>
        <p:nvSpPr>
          <p:cNvPr id="9" name="Arrow: Right 8">
            <a:extLst>
              <a:ext uri="{FF2B5EF4-FFF2-40B4-BE49-F238E27FC236}">
                <a16:creationId xmlns:a16="http://schemas.microsoft.com/office/drawing/2014/main" id="{3806173A-5CA0-6E0B-5BCE-754EE08BCD63}"/>
              </a:ext>
            </a:extLst>
          </p:cNvPr>
          <p:cNvSpPr/>
          <p:nvPr/>
        </p:nvSpPr>
        <p:spPr>
          <a:xfrm rot="5400000">
            <a:off x="6642524" y="195668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5FB5095-CBAD-16F1-8691-EC1D4D04E6EF}"/>
              </a:ext>
            </a:extLst>
          </p:cNvPr>
          <p:cNvSpPr txBox="1"/>
          <p:nvPr/>
        </p:nvSpPr>
        <p:spPr>
          <a:xfrm>
            <a:off x="6180084" y="1275770"/>
            <a:ext cx="1905943" cy="523220"/>
          </a:xfrm>
          <a:prstGeom prst="rect">
            <a:avLst/>
          </a:prstGeom>
          <a:noFill/>
        </p:spPr>
        <p:txBody>
          <a:bodyPr wrap="square">
            <a:spAutoFit/>
          </a:bodyPr>
          <a:lstStyle/>
          <a:p>
            <a:r>
              <a:rPr lang="en-US" sz="2800" dirty="0">
                <a:cs typeface="Calibri"/>
              </a:rPr>
              <a:t>Data Model</a:t>
            </a:r>
          </a:p>
        </p:txBody>
      </p:sp>
      <p:sp>
        <p:nvSpPr>
          <p:cNvPr id="6" name="Arrow: Right 5">
            <a:extLst>
              <a:ext uri="{FF2B5EF4-FFF2-40B4-BE49-F238E27FC236}">
                <a16:creationId xmlns:a16="http://schemas.microsoft.com/office/drawing/2014/main" id="{8CB3C37D-F29C-482E-AF93-8E5C84AFCEAE}"/>
              </a:ext>
            </a:extLst>
          </p:cNvPr>
          <p:cNvSpPr/>
          <p:nvPr/>
        </p:nvSpPr>
        <p:spPr>
          <a:xfrm rot="8281102">
            <a:off x="7351814" y="2233391"/>
            <a:ext cx="1888255"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CEEF112-3C87-7A51-CDA5-A7C81FA5BD93}"/>
              </a:ext>
            </a:extLst>
          </p:cNvPr>
          <p:cNvSpPr txBox="1"/>
          <p:nvPr/>
        </p:nvSpPr>
        <p:spPr>
          <a:xfrm>
            <a:off x="8779711" y="1285997"/>
            <a:ext cx="1352261" cy="523220"/>
          </a:xfrm>
          <a:prstGeom prst="rect">
            <a:avLst/>
          </a:prstGeom>
          <a:noFill/>
        </p:spPr>
        <p:txBody>
          <a:bodyPr wrap="square">
            <a:spAutoFit/>
          </a:bodyPr>
          <a:lstStyle/>
          <a:p>
            <a:r>
              <a:rPr lang="en-US" sz="2800" dirty="0">
                <a:cs typeface="Calibri"/>
              </a:rPr>
              <a:t>3D Map</a:t>
            </a:r>
          </a:p>
        </p:txBody>
      </p:sp>
      <p:sp>
        <p:nvSpPr>
          <p:cNvPr id="17" name="Arrow: Bent 16">
            <a:extLst>
              <a:ext uri="{FF2B5EF4-FFF2-40B4-BE49-F238E27FC236}">
                <a16:creationId xmlns:a16="http://schemas.microsoft.com/office/drawing/2014/main" id="{73EEB66B-CBAA-7B23-041D-77C73B1E1F96}"/>
              </a:ext>
            </a:extLst>
          </p:cNvPr>
          <p:cNvSpPr/>
          <p:nvPr/>
        </p:nvSpPr>
        <p:spPr>
          <a:xfrm rot="10800000" flipV="1">
            <a:off x="9455841" y="3059654"/>
            <a:ext cx="1072055" cy="10603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67009E45-DCF6-7F6B-5314-23E310652A81}"/>
              </a:ext>
            </a:extLst>
          </p:cNvPr>
          <p:cNvSpPr txBox="1"/>
          <p:nvPr/>
        </p:nvSpPr>
        <p:spPr>
          <a:xfrm>
            <a:off x="9672315" y="4158700"/>
            <a:ext cx="2256926" cy="523220"/>
          </a:xfrm>
          <a:prstGeom prst="rect">
            <a:avLst/>
          </a:prstGeom>
          <a:noFill/>
        </p:spPr>
        <p:txBody>
          <a:bodyPr wrap="square">
            <a:spAutoFit/>
          </a:bodyPr>
          <a:lstStyle/>
          <a:p>
            <a:r>
              <a:rPr lang="en-US" sz="2800" dirty="0">
                <a:cs typeface="Calibri"/>
              </a:rPr>
              <a:t>Open 3D Map</a:t>
            </a:r>
          </a:p>
        </p:txBody>
      </p:sp>
      <p:sp>
        <p:nvSpPr>
          <p:cNvPr id="23" name="TextBox 22">
            <a:extLst>
              <a:ext uri="{FF2B5EF4-FFF2-40B4-BE49-F238E27FC236}">
                <a16:creationId xmlns:a16="http://schemas.microsoft.com/office/drawing/2014/main" id="{EF269BC8-A5E5-A100-3EEB-25A30E51426F}"/>
              </a:ext>
            </a:extLst>
          </p:cNvPr>
          <p:cNvSpPr txBox="1"/>
          <p:nvPr/>
        </p:nvSpPr>
        <p:spPr>
          <a:xfrm>
            <a:off x="4426847" y="954320"/>
            <a:ext cx="399290" cy="523220"/>
          </a:xfrm>
          <a:prstGeom prst="rect">
            <a:avLst/>
          </a:prstGeom>
          <a:noFill/>
        </p:spPr>
        <p:txBody>
          <a:bodyPr wrap="square">
            <a:spAutoFit/>
          </a:bodyPr>
          <a:lstStyle/>
          <a:p>
            <a:r>
              <a:rPr lang="en-US" sz="2800" dirty="0">
                <a:solidFill>
                  <a:srgbClr val="4472C4"/>
                </a:solidFill>
                <a:cs typeface="Calibri"/>
              </a:rPr>
              <a:t>1</a:t>
            </a:r>
          </a:p>
        </p:txBody>
      </p:sp>
      <p:sp>
        <p:nvSpPr>
          <p:cNvPr id="24" name="TextBox 23">
            <a:extLst>
              <a:ext uri="{FF2B5EF4-FFF2-40B4-BE49-F238E27FC236}">
                <a16:creationId xmlns:a16="http://schemas.microsoft.com/office/drawing/2014/main" id="{AC80A5B2-E464-92A7-50F8-BBB6172AF10A}"/>
              </a:ext>
            </a:extLst>
          </p:cNvPr>
          <p:cNvSpPr txBox="1"/>
          <p:nvPr/>
        </p:nvSpPr>
        <p:spPr>
          <a:xfrm>
            <a:off x="6876633" y="903498"/>
            <a:ext cx="399290" cy="523220"/>
          </a:xfrm>
          <a:prstGeom prst="rect">
            <a:avLst/>
          </a:prstGeom>
          <a:noFill/>
        </p:spPr>
        <p:txBody>
          <a:bodyPr wrap="square">
            <a:spAutoFit/>
          </a:bodyPr>
          <a:lstStyle/>
          <a:p>
            <a:r>
              <a:rPr lang="en-US" sz="2800" dirty="0">
                <a:solidFill>
                  <a:srgbClr val="4472C4"/>
                </a:solidFill>
                <a:cs typeface="Calibri"/>
              </a:rPr>
              <a:t>2</a:t>
            </a:r>
          </a:p>
        </p:txBody>
      </p:sp>
      <p:sp>
        <p:nvSpPr>
          <p:cNvPr id="25" name="TextBox 24">
            <a:extLst>
              <a:ext uri="{FF2B5EF4-FFF2-40B4-BE49-F238E27FC236}">
                <a16:creationId xmlns:a16="http://schemas.microsoft.com/office/drawing/2014/main" id="{95436C0E-77CF-69AF-AB52-63DC6F517C16}"/>
              </a:ext>
            </a:extLst>
          </p:cNvPr>
          <p:cNvSpPr txBox="1"/>
          <p:nvPr/>
        </p:nvSpPr>
        <p:spPr>
          <a:xfrm>
            <a:off x="9144144" y="903498"/>
            <a:ext cx="399290" cy="523220"/>
          </a:xfrm>
          <a:prstGeom prst="rect">
            <a:avLst/>
          </a:prstGeom>
          <a:noFill/>
        </p:spPr>
        <p:txBody>
          <a:bodyPr wrap="square">
            <a:spAutoFit/>
          </a:bodyPr>
          <a:lstStyle/>
          <a:p>
            <a:r>
              <a:rPr lang="en-US" sz="2800" dirty="0">
                <a:solidFill>
                  <a:srgbClr val="4472C4"/>
                </a:solidFill>
                <a:cs typeface="Calibri"/>
              </a:rPr>
              <a:t>3</a:t>
            </a:r>
          </a:p>
        </p:txBody>
      </p:sp>
      <p:sp>
        <p:nvSpPr>
          <p:cNvPr id="26" name="TextBox 25">
            <a:extLst>
              <a:ext uri="{FF2B5EF4-FFF2-40B4-BE49-F238E27FC236}">
                <a16:creationId xmlns:a16="http://schemas.microsoft.com/office/drawing/2014/main" id="{EA2A20E6-63DD-59C0-2AAD-C00FD932545A}"/>
              </a:ext>
            </a:extLst>
          </p:cNvPr>
          <p:cNvSpPr txBox="1"/>
          <p:nvPr/>
        </p:nvSpPr>
        <p:spPr>
          <a:xfrm>
            <a:off x="10527896" y="3723796"/>
            <a:ext cx="399290" cy="523220"/>
          </a:xfrm>
          <a:prstGeom prst="rect">
            <a:avLst/>
          </a:prstGeom>
          <a:noFill/>
        </p:spPr>
        <p:txBody>
          <a:bodyPr wrap="square">
            <a:spAutoFit/>
          </a:bodyPr>
          <a:lstStyle/>
          <a:p>
            <a:r>
              <a:rPr lang="en-US" sz="2800" dirty="0">
                <a:solidFill>
                  <a:srgbClr val="4472C4"/>
                </a:solidFill>
                <a:cs typeface="Calibri"/>
              </a:rPr>
              <a:t>4</a:t>
            </a:r>
          </a:p>
        </p:txBody>
      </p:sp>
      <p:pic>
        <p:nvPicPr>
          <p:cNvPr id="29" name="Picture 28">
            <a:extLst>
              <a:ext uri="{FF2B5EF4-FFF2-40B4-BE49-F238E27FC236}">
                <a16:creationId xmlns:a16="http://schemas.microsoft.com/office/drawing/2014/main" id="{005BBF58-F05D-154E-494B-C38723333AB4}"/>
              </a:ext>
            </a:extLst>
          </p:cNvPr>
          <p:cNvPicPr>
            <a:picLocks noChangeAspect="1"/>
          </p:cNvPicPr>
          <p:nvPr/>
        </p:nvPicPr>
        <p:blipFill>
          <a:blip r:embed="rId5"/>
          <a:stretch>
            <a:fillRect/>
          </a:stretch>
        </p:blipFill>
        <p:spPr>
          <a:xfrm>
            <a:off x="10346445" y="4897870"/>
            <a:ext cx="1582796" cy="1960130"/>
          </a:xfrm>
          <a:prstGeom prst="rect">
            <a:avLst/>
          </a:prstGeom>
        </p:spPr>
      </p:pic>
    </p:spTree>
    <p:custDataLst>
      <p:tags r:id="rId1"/>
    </p:custDataLst>
    <p:extLst>
      <p:ext uri="{BB962C8B-B14F-4D97-AF65-F5344CB8AC3E}">
        <p14:creationId xmlns:p14="http://schemas.microsoft.com/office/powerpoint/2010/main" val="2659682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E5382E-1267-37ED-9B60-F5D47E6B7966}"/>
              </a:ext>
            </a:extLst>
          </p:cNvPr>
          <p:cNvPicPr>
            <a:picLocks noChangeAspect="1"/>
          </p:cNvPicPr>
          <p:nvPr/>
        </p:nvPicPr>
        <p:blipFill rotWithShape="1">
          <a:blip r:embed="rId4"/>
          <a:srcRect l="33606" b="5000"/>
          <a:stretch/>
        </p:blipFill>
        <p:spPr>
          <a:xfrm>
            <a:off x="451398" y="1354145"/>
            <a:ext cx="9453775" cy="5072590"/>
          </a:xfrm>
          <a:prstGeom prst="rect">
            <a:avLst/>
          </a:prstGeom>
        </p:spPr>
      </p:pic>
      <p:sp>
        <p:nvSpPr>
          <p:cNvPr id="2" name="Rectangle: Rounded Corners 1">
            <a:extLst>
              <a:ext uri="{FF2B5EF4-FFF2-40B4-BE49-F238E27FC236}">
                <a16:creationId xmlns:a16="http://schemas.microsoft.com/office/drawing/2014/main" id="{19E30217-ADE6-FE2C-2F55-1DF278595706}"/>
              </a:ext>
            </a:extLst>
          </p:cNvPr>
          <p:cNvSpPr/>
          <p:nvPr/>
        </p:nvSpPr>
        <p:spPr>
          <a:xfrm>
            <a:off x="451398" y="141741"/>
            <a:ext cx="3849905" cy="8784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3D Mapping</a:t>
            </a:r>
            <a:endParaRPr lang="en-US" sz="2800"/>
          </a:p>
        </p:txBody>
      </p:sp>
      <p:sp>
        <p:nvSpPr>
          <p:cNvPr id="6" name="Arrow: Bent 5">
            <a:extLst>
              <a:ext uri="{FF2B5EF4-FFF2-40B4-BE49-F238E27FC236}">
                <a16:creationId xmlns:a16="http://schemas.microsoft.com/office/drawing/2014/main" id="{FC75534D-12D7-1832-D386-3F07B85E3882}"/>
              </a:ext>
            </a:extLst>
          </p:cNvPr>
          <p:cNvSpPr/>
          <p:nvPr/>
        </p:nvSpPr>
        <p:spPr>
          <a:xfrm rot="5400000" flipV="1">
            <a:off x="1461518" y="1141459"/>
            <a:ext cx="517697" cy="568578"/>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TextBox 10">
            <a:extLst>
              <a:ext uri="{FF2B5EF4-FFF2-40B4-BE49-F238E27FC236}">
                <a16:creationId xmlns:a16="http://schemas.microsoft.com/office/drawing/2014/main" id="{C7332159-4C92-BA16-5652-A320961EACF0}"/>
              </a:ext>
            </a:extLst>
          </p:cNvPr>
          <p:cNvSpPr txBox="1"/>
          <p:nvPr/>
        </p:nvSpPr>
        <p:spPr>
          <a:xfrm>
            <a:off x="2204301" y="1034532"/>
            <a:ext cx="1232530" cy="369332"/>
          </a:xfrm>
          <a:prstGeom prst="rect">
            <a:avLst/>
          </a:prstGeom>
          <a:noFill/>
        </p:spPr>
        <p:txBody>
          <a:bodyPr wrap="square">
            <a:spAutoFit/>
          </a:bodyPr>
          <a:lstStyle/>
          <a:p>
            <a:r>
              <a:rPr lang="en-US" dirty="0">
                <a:cs typeface="Calibri"/>
              </a:rPr>
              <a:t>New Scene</a:t>
            </a:r>
          </a:p>
        </p:txBody>
      </p:sp>
      <p:sp>
        <p:nvSpPr>
          <p:cNvPr id="12" name="Arrow: Bent 11">
            <a:extLst>
              <a:ext uri="{FF2B5EF4-FFF2-40B4-BE49-F238E27FC236}">
                <a16:creationId xmlns:a16="http://schemas.microsoft.com/office/drawing/2014/main" id="{C459EE92-3FFE-96CA-71A3-3049BBB63121}"/>
              </a:ext>
            </a:extLst>
          </p:cNvPr>
          <p:cNvSpPr/>
          <p:nvPr/>
        </p:nvSpPr>
        <p:spPr>
          <a:xfrm rot="10800000">
            <a:off x="10079244" y="3277756"/>
            <a:ext cx="1072055" cy="71800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183B8893-20A0-EC8A-B1AE-7BE68B740167}"/>
              </a:ext>
            </a:extLst>
          </p:cNvPr>
          <p:cNvSpPr txBox="1"/>
          <p:nvPr/>
        </p:nvSpPr>
        <p:spPr>
          <a:xfrm>
            <a:off x="10329943" y="2904131"/>
            <a:ext cx="1410659" cy="369332"/>
          </a:xfrm>
          <a:prstGeom prst="rect">
            <a:avLst/>
          </a:prstGeom>
          <a:noFill/>
        </p:spPr>
        <p:txBody>
          <a:bodyPr wrap="square">
            <a:spAutoFit/>
          </a:bodyPr>
          <a:lstStyle/>
          <a:p>
            <a:r>
              <a:rPr lang="en-US" dirty="0">
                <a:cs typeface="Calibri"/>
              </a:rPr>
              <a:t>Set Location</a:t>
            </a:r>
          </a:p>
        </p:txBody>
      </p:sp>
      <p:sp>
        <p:nvSpPr>
          <p:cNvPr id="16" name="Arrow: Bent 15">
            <a:extLst>
              <a:ext uri="{FF2B5EF4-FFF2-40B4-BE49-F238E27FC236}">
                <a16:creationId xmlns:a16="http://schemas.microsoft.com/office/drawing/2014/main" id="{C9DDD7B4-89CA-B8F6-C0DE-E20A111D08B7}"/>
              </a:ext>
            </a:extLst>
          </p:cNvPr>
          <p:cNvSpPr/>
          <p:nvPr/>
        </p:nvSpPr>
        <p:spPr>
          <a:xfrm rot="10800000">
            <a:off x="10200113" y="5144855"/>
            <a:ext cx="1072055" cy="71800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7CC0AA2C-DCD9-9B88-ABC7-CD88FC47FCBA}"/>
              </a:ext>
            </a:extLst>
          </p:cNvPr>
          <p:cNvSpPr txBox="1"/>
          <p:nvPr/>
        </p:nvSpPr>
        <p:spPr>
          <a:xfrm>
            <a:off x="10450812" y="4771230"/>
            <a:ext cx="1410659" cy="369332"/>
          </a:xfrm>
          <a:prstGeom prst="rect">
            <a:avLst/>
          </a:prstGeom>
          <a:noFill/>
        </p:spPr>
        <p:txBody>
          <a:bodyPr wrap="square">
            <a:spAutoFit/>
          </a:bodyPr>
          <a:lstStyle/>
          <a:p>
            <a:r>
              <a:rPr lang="en-US" dirty="0">
                <a:cs typeface="Calibri"/>
              </a:rPr>
              <a:t>Filter Data</a:t>
            </a:r>
          </a:p>
        </p:txBody>
      </p:sp>
      <p:sp>
        <p:nvSpPr>
          <p:cNvPr id="18" name="TextBox 17">
            <a:extLst>
              <a:ext uri="{FF2B5EF4-FFF2-40B4-BE49-F238E27FC236}">
                <a16:creationId xmlns:a16="http://schemas.microsoft.com/office/drawing/2014/main" id="{71373A1D-D4AD-CD68-0FCC-EAF84ACE5825}"/>
              </a:ext>
            </a:extLst>
          </p:cNvPr>
          <p:cNvSpPr txBox="1"/>
          <p:nvPr/>
        </p:nvSpPr>
        <p:spPr>
          <a:xfrm>
            <a:off x="1977060" y="945857"/>
            <a:ext cx="399290" cy="523220"/>
          </a:xfrm>
          <a:prstGeom prst="rect">
            <a:avLst/>
          </a:prstGeom>
          <a:noFill/>
        </p:spPr>
        <p:txBody>
          <a:bodyPr wrap="square">
            <a:spAutoFit/>
          </a:bodyPr>
          <a:lstStyle/>
          <a:p>
            <a:r>
              <a:rPr lang="en-US" sz="2800" dirty="0">
                <a:solidFill>
                  <a:srgbClr val="4472C4"/>
                </a:solidFill>
                <a:cs typeface="Calibri"/>
              </a:rPr>
              <a:t>1</a:t>
            </a:r>
          </a:p>
        </p:txBody>
      </p:sp>
      <p:sp>
        <p:nvSpPr>
          <p:cNvPr id="19" name="TextBox 18">
            <a:extLst>
              <a:ext uri="{FF2B5EF4-FFF2-40B4-BE49-F238E27FC236}">
                <a16:creationId xmlns:a16="http://schemas.microsoft.com/office/drawing/2014/main" id="{0FDD14E7-CD90-87A0-C65A-E6873DC89B9B}"/>
              </a:ext>
            </a:extLst>
          </p:cNvPr>
          <p:cNvSpPr txBox="1"/>
          <p:nvPr/>
        </p:nvSpPr>
        <p:spPr>
          <a:xfrm>
            <a:off x="10079244" y="2827187"/>
            <a:ext cx="399290" cy="523220"/>
          </a:xfrm>
          <a:prstGeom prst="rect">
            <a:avLst/>
          </a:prstGeom>
          <a:noFill/>
        </p:spPr>
        <p:txBody>
          <a:bodyPr wrap="square">
            <a:spAutoFit/>
          </a:bodyPr>
          <a:lstStyle/>
          <a:p>
            <a:r>
              <a:rPr lang="en-US" sz="2800" dirty="0">
                <a:solidFill>
                  <a:srgbClr val="4472C4"/>
                </a:solidFill>
                <a:cs typeface="Calibri"/>
              </a:rPr>
              <a:t>2</a:t>
            </a:r>
          </a:p>
        </p:txBody>
      </p:sp>
      <p:sp>
        <p:nvSpPr>
          <p:cNvPr id="20" name="TextBox 19">
            <a:extLst>
              <a:ext uri="{FF2B5EF4-FFF2-40B4-BE49-F238E27FC236}">
                <a16:creationId xmlns:a16="http://schemas.microsoft.com/office/drawing/2014/main" id="{4641FD46-5458-CD92-352E-E9C2404306E5}"/>
              </a:ext>
            </a:extLst>
          </p:cNvPr>
          <p:cNvSpPr txBox="1"/>
          <p:nvPr/>
        </p:nvSpPr>
        <p:spPr>
          <a:xfrm>
            <a:off x="10200113" y="4690448"/>
            <a:ext cx="399290" cy="523220"/>
          </a:xfrm>
          <a:prstGeom prst="rect">
            <a:avLst/>
          </a:prstGeom>
          <a:noFill/>
        </p:spPr>
        <p:txBody>
          <a:bodyPr wrap="square">
            <a:spAutoFit/>
          </a:bodyPr>
          <a:lstStyle/>
          <a:p>
            <a:r>
              <a:rPr lang="en-US" sz="2800" dirty="0">
                <a:solidFill>
                  <a:srgbClr val="4472C4"/>
                </a:solidFill>
                <a:cs typeface="Calibri"/>
              </a:rPr>
              <a:t>3</a:t>
            </a:r>
          </a:p>
        </p:txBody>
      </p:sp>
    </p:spTree>
    <p:custDataLst>
      <p:tags r:id="rId1"/>
    </p:custDataLst>
    <p:extLst>
      <p:ext uri="{BB962C8B-B14F-4D97-AF65-F5344CB8AC3E}">
        <p14:creationId xmlns:p14="http://schemas.microsoft.com/office/powerpoint/2010/main" val="376818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1365807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1315915"/>
            <a:ext cx="7002624" cy="42261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a:t>Making the Information Accessible when Evaluating Membership Data</a:t>
            </a:r>
            <a:endParaRPr lang="en-US" sz="3200"/>
          </a:p>
        </p:txBody>
      </p:sp>
    </p:spTree>
    <p:custDataLst>
      <p:tags r:id="rId1"/>
    </p:custDataLst>
    <p:extLst>
      <p:ext uri="{BB962C8B-B14F-4D97-AF65-F5344CB8AC3E}">
        <p14:creationId xmlns:p14="http://schemas.microsoft.com/office/powerpoint/2010/main" val="335775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Key Concepts: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3"/>
            <a:ext cx="7700963" cy="359544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a:cs typeface="Calibri"/>
              </a:rPr>
              <a:t>Excel is a tool that is widely available and the basis of all database programs.</a:t>
            </a:r>
            <a:endParaRPr lang="en-US" sz="3200"/>
          </a:p>
          <a:p>
            <a:pPr marL="457200" lvl="1" indent="0">
              <a:buNone/>
            </a:pPr>
            <a:endParaRPr lang="en-US" sz="3200">
              <a:cs typeface="Calibri"/>
            </a:endParaRPr>
          </a:p>
          <a:p>
            <a:pPr lvl="1"/>
            <a:r>
              <a:rPr lang="en-US" sz="3200">
                <a:cs typeface="Calibri"/>
              </a:rPr>
              <a:t>Functions such as Pivot Tables, Goal Seeking, and Power Mapping allow you to analyze existing data to strategize based on the data.</a:t>
            </a:r>
            <a:endParaRPr lang="en-US" sz="3200">
              <a:ea typeface="Calibri"/>
              <a:cs typeface="Calibri"/>
            </a:endParaRPr>
          </a:p>
        </p:txBody>
      </p:sp>
    </p:spTree>
    <p:custDataLst>
      <p:tags r:id="rId1"/>
    </p:custDataLst>
    <p:extLst>
      <p:ext uri="{BB962C8B-B14F-4D97-AF65-F5344CB8AC3E}">
        <p14:creationId xmlns:p14="http://schemas.microsoft.com/office/powerpoint/2010/main" val="651628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725591A7-03BB-1F47-3573-50C0A12C2D5B}"/>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3F3019E2-BA07-9856-B109-45095ABE76A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6A5576DD-B48A-9D87-DFDA-EAF6BCC2D681}"/>
              </a:ext>
            </a:extLst>
          </p:cNvPr>
          <p:cNvSpPr/>
          <p:nvPr/>
        </p:nvSpPr>
        <p:spPr>
          <a:xfrm>
            <a:off x="2500095" y="536029"/>
            <a:ext cx="7002624" cy="61275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t>QUESTIONS?</a:t>
            </a:r>
          </a:p>
          <a:p>
            <a:pPr algn="ctr"/>
            <a:endParaRPr lang="en-US" sz="5400" dirty="0"/>
          </a:p>
          <a:p>
            <a:pPr algn="ctr"/>
            <a:r>
              <a:rPr lang="en-US" sz="5400" dirty="0"/>
              <a:t>WHAT ELSE WOULD YOU LIKE TO LEARN OR SHARE ABOUT  USING AND ANALYZING DATA?</a:t>
            </a:r>
          </a:p>
        </p:txBody>
      </p:sp>
    </p:spTree>
    <p:custDataLst>
      <p:tags r:id="rId1"/>
    </p:custDataLst>
    <p:extLst>
      <p:ext uri="{BB962C8B-B14F-4D97-AF65-F5344CB8AC3E}">
        <p14:creationId xmlns:p14="http://schemas.microsoft.com/office/powerpoint/2010/main" val="1984327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3723542" y="415230"/>
            <a:ext cx="678033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Looking Ahead:</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2"/>
            <a:ext cx="7794381" cy="5113579"/>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000000"/>
                </a:solidFill>
                <a:ea typeface="Calibri"/>
                <a:cs typeface="Calibri"/>
              </a:rPr>
              <a:t>Share your feedback on today's session.</a:t>
            </a:r>
          </a:p>
          <a:p>
            <a:pPr marL="0" indent="0">
              <a:buNone/>
            </a:pPr>
            <a:r>
              <a:rPr lang="en-US" sz="2400" u="sng" dirty="0">
                <a:solidFill>
                  <a:srgbClr val="000000"/>
                </a:solidFill>
                <a:latin typeface="Aptos"/>
                <a:ea typeface="Calibri"/>
                <a:cs typeface="Calibri"/>
                <a:hlinkClick r:id="rId5"/>
              </a:rPr>
              <a:t>https://forms.office.com/r/HekdErpq1t</a:t>
            </a:r>
            <a:endParaRPr lang="en-US" sz="2400" dirty="0">
              <a:solidFill>
                <a:srgbClr val="000000"/>
              </a:solidFill>
              <a:ea typeface="Calibri"/>
              <a:cs typeface="Calibri"/>
            </a:endParaRPr>
          </a:p>
          <a:p>
            <a:pPr marL="0" indent="0">
              <a:buNone/>
            </a:pPr>
            <a:endParaRPr lang="en-US" sz="3200" dirty="0">
              <a:solidFill>
                <a:srgbClr val="000000"/>
              </a:solidFill>
              <a:cs typeface="Calibri"/>
            </a:endParaRPr>
          </a:p>
          <a:p>
            <a:r>
              <a:rPr lang="en-US" sz="3200" dirty="0">
                <a:solidFill>
                  <a:srgbClr val="000000"/>
                </a:solidFill>
                <a:cs typeface="Calibri"/>
              </a:rPr>
              <a:t>Mark your calendars</a:t>
            </a:r>
            <a:endParaRPr lang="en-US" sz="3200" dirty="0">
              <a:solidFill>
                <a:srgbClr val="000000"/>
              </a:solidFill>
              <a:ea typeface="Calibri"/>
              <a:cs typeface="Calibri"/>
            </a:endParaRPr>
          </a:p>
          <a:p>
            <a:pPr lvl="1">
              <a:lnSpc>
                <a:spcPct val="100000"/>
              </a:lnSpc>
              <a:spcAft>
                <a:spcPts val="600"/>
              </a:spcAft>
            </a:pPr>
            <a:r>
              <a:rPr lang="en-US" dirty="0">
                <a:cs typeface="Calibri"/>
              </a:rPr>
              <a:t>March 12, 2026</a:t>
            </a:r>
          </a:p>
          <a:p>
            <a:pPr marL="914400" lvl="2" indent="0">
              <a:lnSpc>
                <a:spcPct val="100000"/>
              </a:lnSpc>
              <a:spcAft>
                <a:spcPts val="600"/>
              </a:spcAft>
              <a:buNone/>
            </a:pPr>
            <a:r>
              <a:rPr lang="en-US" dirty="0">
                <a:cs typeface="Calibri"/>
              </a:rPr>
              <a:t>Part 3: Disseminating information</a:t>
            </a:r>
          </a:p>
          <a:p>
            <a:pPr lvl="1">
              <a:lnSpc>
                <a:spcPct val="100000"/>
              </a:lnSpc>
              <a:spcAft>
                <a:spcPts val="600"/>
              </a:spcAft>
            </a:pPr>
            <a:r>
              <a:rPr lang="en-US" dirty="0">
                <a:cs typeface="Calibri"/>
              </a:rPr>
              <a:t>May 21, 2026</a:t>
            </a:r>
          </a:p>
          <a:p>
            <a:pPr marL="457200" lvl="1" indent="0">
              <a:lnSpc>
                <a:spcPct val="100000"/>
              </a:lnSpc>
              <a:spcAft>
                <a:spcPts val="600"/>
              </a:spcAft>
              <a:buNone/>
            </a:pPr>
            <a:r>
              <a:rPr lang="en-US" sz="1800" dirty="0">
                <a:cs typeface="Calibri"/>
              </a:rPr>
              <a:t>	</a:t>
            </a:r>
            <a:r>
              <a:rPr lang="en-US" sz="2000" dirty="0">
                <a:cs typeface="Calibri"/>
              </a:rPr>
              <a:t>Part 4: Campaign Progress Tracking</a:t>
            </a:r>
          </a:p>
        </p:txBody>
      </p:sp>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6"/>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151517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95A54966-CDBB-34E8-71B6-1EA67164BA35}"/>
            </a:ext>
          </a:extLst>
        </p:cNvPr>
        <p:cNvGrpSpPr/>
        <p:nvPr/>
      </p:nvGrpSpPr>
      <p:grpSpPr>
        <a:xfrm>
          <a:off x="0" y="0"/>
          <a:ext cx="0" cy="0"/>
          <a:chOff x="0" y="0"/>
          <a:chExt cx="0" cy="0"/>
        </a:xfrm>
      </p:grpSpPr>
      <p:grpSp>
        <p:nvGrpSpPr>
          <p:cNvPr id="32" name="Group 31">
            <a:extLst>
              <a:ext uri="{FF2B5EF4-FFF2-40B4-BE49-F238E27FC236}">
                <a16:creationId xmlns:a16="http://schemas.microsoft.com/office/drawing/2014/main" id="{E0A17BE3-AF54-AA3A-1686-6E26D5C29C0A}"/>
              </a:ext>
            </a:extLst>
          </p:cNvPr>
          <p:cNvGrpSpPr/>
          <p:nvPr/>
        </p:nvGrpSpPr>
        <p:grpSpPr>
          <a:xfrm>
            <a:off x="377431" y="1735257"/>
            <a:ext cx="9186983" cy="3387485"/>
            <a:chOff x="-80247" y="1839892"/>
            <a:chExt cx="12173484" cy="4488688"/>
          </a:xfrm>
        </p:grpSpPr>
        <p:sp>
          <p:nvSpPr>
            <p:cNvPr id="29" name="Rectangle: Rounded Corners 28">
              <a:extLst>
                <a:ext uri="{FF2B5EF4-FFF2-40B4-BE49-F238E27FC236}">
                  <a16:creationId xmlns:a16="http://schemas.microsoft.com/office/drawing/2014/main" id="{29E1D16D-9F0B-C2FE-FB9C-65A26D322BE4}"/>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95F7E510-8B68-9094-DF70-E7ECCD980F1A}"/>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2E7DE98-5623-F8C7-5171-1D52E2FAC892}"/>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78A961F-0A8A-F38F-7A75-E5E7D8F38CDA}"/>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2F97582-168C-625E-B6BF-5029662FD2BC}"/>
                </a:ext>
              </a:extLst>
            </p:cNvPr>
            <p:cNvSpPr txBox="1"/>
            <p:nvPr/>
          </p:nvSpPr>
          <p:spPr>
            <a:xfrm>
              <a:off x="8783339" y="4312116"/>
              <a:ext cx="3309898" cy="1345835"/>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Chad Williams </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Consultant </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Michigan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cwilliams@mea.org </a:t>
              </a:r>
              <a:r>
                <a:rPr lang="en-US" sz="2400" dirty="0">
                  <a:latin typeface="Calibri Light"/>
                  <a:ea typeface="Calibri Light" panose="020F0302020204030204" pitchFamily="34" charset="0"/>
                  <a:cs typeface="Calibri Light"/>
                </a:rPr>
                <a:t> </a:t>
              </a:r>
              <a:endParaRPr lang="en-US" sz="1400" dirty="0"/>
            </a:p>
          </p:txBody>
        </p:sp>
        <p:pic>
          <p:nvPicPr>
            <p:cNvPr id="15" name="Picture 14" descr="A person in a suit&#10;&#10;Description automatically generated">
              <a:extLst>
                <a:ext uri="{FF2B5EF4-FFF2-40B4-BE49-F238E27FC236}">
                  <a16:creationId xmlns:a16="http://schemas.microsoft.com/office/drawing/2014/main" id="{1BDD7816-0E46-1D70-17D1-825B2BE7CD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8532C324-E69F-5D9C-247F-95C63C2041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67C59464-68C0-0D37-AC9D-BA97B4A4AE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56492400-AFCA-61BA-40F5-9BD7E40E7D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706B9FF0-4ED6-B897-1380-4D68B48BC2C8}"/>
                </a:ext>
              </a:extLst>
            </p:cNvPr>
            <p:cNvSpPr txBox="1"/>
            <p:nvPr/>
          </p:nvSpPr>
          <p:spPr>
            <a:xfrm>
              <a:off x="5859976" y="4312116"/>
              <a:ext cx="3309898" cy="1345835"/>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Beth Barton</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Director </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Illinois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Beth.Barton@ieanea.org</a:t>
              </a:r>
              <a:r>
                <a:rPr lang="en-US" sz="2400" dirty="0">
                  <a:latin typeface="Calibri Light"/>
                  <a:ea typeface="Calibri Light" panose="020F0302020204030204" pitchFamily="34" charset="0"/>
                  <a:cs typeface="Calibri Light"/>
                </a:rPr>
                <a:t> </a:t>
              </a:r>
              <a:endParaRPr lang="en-US" sz="1400" dirty="0"/>
            </a:p>
          </p:txBody>
        </p:sp>
        <p:sp>
          <p:nvSpPr>
            <p:cNvPr id="26" name="TextBox 25">
              <a:extLst>
                <a:ext uri="{FF2B5EF4-FFF2-40B4-BE49-F238E27FC236}">
                  <a16:creationId xmlns:a16="http://schemas.microsoft.com/office/drawing/2014/main" id="{E4BB7138-B500-855A-C062-BA8EC299F8F4}"/>
                </a:ext>
              </a:extLst>
            </p:cNvPr>
            <p:cNvSpPr txBox="1"/>
            <p:nvPr/>
          </p:nvSpPr>
          <p:spPr>
            <a:xfrm>
              <a:off x="-80247" y="4317642"/>
              <a:ext cx="3309898" cy="1590532"/>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Seleste Harris</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Director</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Maryland State</a:t>
              </a:r>
            </a:p>
            <a:p>
              <a:pPr algn="ctr"/>
              <a:r>
                <a:rPr lang="en-US" sz="1200" b="1" dirty="0">
                  <a:solidFill>
                    <a:schemeClr val="bg1"/>
                  </a:solidFill>
                  <a:latin typeface="Calibri Light"/>
                  <a:ea typeface="Calibri Light" panose="020F0302020204030204" pitchFamily="34" charset="0"/>
                  <a:cs typeface="Calibri Light"/>
                </a:rPr>
                <a:t>Education Association</a:t>
              </a:r>
              <a:endParaRPr lang="en-US" sz="1000" b="1" dirty="0">
                <a:solidFill>
                  <a:schemeClr val="bg1"/>
                </a:solidFill>
              </a:endParaRPr>
            </a:p>
            <a:p>
              <a:pPr algn="ctr"/>
              <a:endParaRPr lang="en-US" sz="1100" b="1" dirty="0">
                <a:solidFill>
                  <a:schemeClr val="bg1"/>
                </a:solidFill>
                <a:latin typeface="Calibri Light"/>
                <a:ea typeface="Calibri Light" panose="020F0302020204030204" pitchFamily="34" charset="0"/>
                <a:cs typeface="Calibri Light"/>
              </a:endParaRPr>
            </a:p>
            <a:p>
              <a:pPr algn="ctr"/>
              <a:r>
                <a:rPr lang="en-US" sz="1100" b="1" dirty="0">
                  <a:solidFill>
                    <a:schemeClr val="bg1"/>
                  </a:solidFill>
                  <a:latin typeface="Calibri Light"/>
                  <a:ea typeface="Calibri Light" panose="020F0302020204030204" pitchFamily="34" charset="0"/>
                  <a:cs typeface="Calibri Light"/>
                </a:rPr>
                <a:t>sharris@mseanea.org</a:t>
              </a:r>
              <a:endParaRPr lang="en-US" sz="1400" dirty="0"/>
            </a:p>
          </p:txBody>
        </p:sp>
        <p:sp>
          <p:nvSpPr>
            <p:cNvPr id="28" name="TextBox 27">
              <a:extLst>
                <a:ext uri="{FF2B5EF4-FFF2-40B4-BE49-F238E27FC236}">
                  <a16:creationId xmlns:a16="http://schemas.microsoft.com/office/drawing/2014/main" id="{E04E6B67-2FBA-E382-3ED7-24EF95D167E8}"/>
                </a:ext>
              </a:extLst>
            </p:cNvPr>
            <p:cNvSpPr txBox="1"/>
            <p:nvPr/>
          </p:nvSpPr>
          <p:spPr>
            <a:xfrm>
              <a:off x="2924052" y="4317549"/>
              <a:ext cx="3309898" cy="1590532"/>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panose="020F0302020204030204" pitchFamily="34" charset="0"/>
                  <a:cs typeface="Calibri Light"/>
                </a:rPr>
                <a:t>Monet Reilly</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Representative </a:t>
              </a:r>
            </a:p>
            <a:p>
              <a:pPr algn="ctr"/>
              <a:r>
                <a:rPr lang="en-US" sz="1200" b="1" dirty="0">
                  <a:solidFill>
                    <a:schemeClr val="bg1"/>
                  </a:solidFill>
                  <a:latin typeface="Calibri Light"/>
                  <a:ea typeface="Calibri Light" panose="020F0302020204030204" pitchFamily="34" charset="0"/>
                  <a:cs typeface="Calibri Light"/>
                </a:rPr>
                <a:t>Pennsylvania State</a:t>
              </a:r>
            </a:p>
            <a:p>
              <a:pPr algn="ctr"/>
              <a:r>
                <a:rPr lang="en-US" sz="1200" b="1" dirty="0">
                  <a:solidFill>
                    <a:schemeClr val="bg1"/>
                  </a:solidFill>
                  <a:latin typeface="Calibri Light"/>
                  <a:ea typeface="Calibri Light" panose="020F0302020204030204" pitchFamily="34" charset="0"/>
                  <a:cs typeface="Calibri Light"/>
                </a:rPr>
                <a:t>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mreilly@psea.org</a:t>
              </a:r>
              <a:r>
                <a:rPr lang="en-US" sz="2400" dirty="0">
                  <a:latin typeface="Calibri Light"/>
                  <a:ea typeface="Calibri Light" panose="020F0302020204030204" pitchFamily="34" charset="0"/>
                  <a:cs typeface="Calibri Light"/>
                </a:rPr>
                <a:t> </a:t>
              </a:r>
              <a:endParaRPr lang="en-US" sz="1400" dirty="0"/>
            </a:p>
          </p:txBody>
        </p:sp>
      </p:grpSp>
      <p:pic>
        <p:nvPicPr>
          <p:cNvPr id="33" name="Picture 32" descr="A close-up of a logo&#10;&#10;Description automatically generated">
            <a:extLst>
              <a:ext uri="{FF2B5EF4-FFF2-40B4-BE49-F238E27FC236}">
                <a16:creationId xmlns:a16="http://schemas.microsoft.com/office/drawing/2014/main" id="{DE83FCEE-7B9E-94C9-D4A7-BB6C5E9A5E0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F024EFB6-B47D-1B43-8D32-D65B83EADE72}"/>
              </a:ext>
            </a:extLst>
          </p:cNvPr>
          <p:cNvSpPr/>
          <p:nvPr/>
        </p:nvSpPr>
        <p:spPr>
          <a:xfrm>
            <a:off x="9507229" y="1735257"/>
            <a:ext cx="2086589" cy="338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D78AC2B-B9DA-1FBD-8DA1-7D8C1AA13CD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866322" y="1984587"/>
            <a:ext cx="1367057" cy="1367057"/>
          </a:xfrm>
          <a:prstGeom prst="rect">
            <a:avLst/>
          </a:prstGeom>
        </p:spPr>
      </p:pic>
      <p:sp>
        <p:nvSpPr>
          <p:cNvPr id="7" name="TextBox 6">
            <a:extLst>
              <a:ext uri="{FF2B5EF4-FFF2-40B4-BE49-F238E27FC236}">
                <a16:creationId xmlns:a16="http://schemas.microsoft.com/office/drawing/2014/main" id="{A404DBE0-66F7-AD29-483E-E8B6EDE21EC1}"/>
              </a:ext>
            </a:extLst>
          </p:cNvPr>
          <p:cNvSpPr txBox="1"/>
          <p:nvPr/>
        </p:nvSpPr>
        <p:spPr>
          <a:xfrm>
            <a:off x="9318949" y="3600973"/>
            <a:ext cx="2497886" cy="1015663"/>
          </a:xfrm>
          <a:prstGeom prst="rect">
            <a:avLst/>
          </a:prstGeom>
          <a:noFill/>
        </p:spPr>
        <p:txBody>
          <a:bodyPr wrap="square" lIns="91440" tIns="45720" rIns="91440" bIns="45720" rtlCol="0" anchor="t">
            <a:spAutoFit/>
          </a:bodyPr>
          <a:lstStyle/>
          <a:p>
            <a:pPr algn="ctr"/>
            <a:r>
              <a:rPr lang="en-US" sz="1200" b="1" dirty="0">
                <a:solidFill>
                  <a:schemeClr val="bg1"/>
                </a:solidFill>
                <a:latin typeface="Calibri Light"/>
                <a:ea typeface="Calibri Light"/>
                <a:cs typeface="Calibri Light"/>
              </a:rPr>
              <a:t>Dr. Taraja Shephard Allen</a:t>
            </a:r>
          </a:p>
          <a:p>
            <a:pPr algn="ctr"/>
            <a:r>
              <a:rPr lang="en-US" sz="1200" b="1" dirty="0" err="1">
                <a:solidFill>
                  <a:schemeClr val="bg1"/>
                </a:solidFill>
                <a:latin typeface="Calibri Light"/>
                <a:ea typeface="Calibri Light" panose="020F0302020204030204" pitchFamily="34" charset="0"/>
                <a:cs typeface="Calibri Light"/>
              </a:rPr>
              <a:t>UniServ</a:t>
            </a:r>
            <a:r>
              <a:rPr lang="en-US" sz="1200" b="1" dirty="0">
                <a:solidFill>
                  <a:schemeClr val="bg1"/>
                </a:solidFill>
                <a:latin typeface="Calibri Light"/>
                <a:ea typeface="Calibri Light" panose="020F0302020204030204" pitchFamily="34" charset="0"/>
                <a:cs typeface="Calibri Light"/>
              </a:rPr>
              <a:t> Membership Consultant</a:t>
            </a:r>
            <a:endParaRPr lang="en-US" sz="1000" b="1" dirty="0">
              <a:solidFill>
                <a:schemeClr val="bg1"/>
              </a:solidFill>
            </a:endParaRPr>
          </a:p>
          <a:p>
            <a:pPr algn="ctr"/>
            <a:r>
              <a:rPr lang="en-US" sz="1200" b="1" dirty="0">
                <a:solidFill>
                  <a:schemeClr val="bg1"/>
                </a:solidFill>
                <a:latin typeface="Calibri Light"/>
                <a:ea typeface="Calibri Light" panose="020F0302020204030204" pitchFamily="34" charset="0"/>
                <a:cs typeface="Calibri Light"/>
              </a:rPr>
              <a:t>Ohio Education Association</a:t>
            </a:r>
            <a:endParaRPr lang="en-US" sz="10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Shephardallent@ohea.org</a:t>
            </a:r>
            <a:r>
              <a:rPr lang="en-US" sz="2400" dirty="0">
                <a:latin typeface="Calibri Light"/>
                <a:ea typeface="Calibri Light" panose="020F0302020204030204" pitchFamily="34" charset="0"/>
                <a:cs typeface="Calibri Light"/>
              </a:rPr>
              <a:t> </a:t>
            </a:r>
            <a:endParaRPr lang="en-US" sz="1400" dirty="0"/>
          </a:p>
        </p:txBody>
      </p:sp>
      <p:sp>
        <p:nvSpPr>
          <p:cNvPr id="4" name="TextBox 3">
            <a:extLst>
              <a:ext uri="{FF2B5EF4-FFF2-40B4-BE49-F238E27FC236}">
                <a16:creationId xmlns:a16="http://schemas.microsoft.com/office/drawing/2014/main" id="{7A0028DC-EC2E-6390-A3EB-28F09791C48C}"/>
              </a:ext>
            </a:extLst>
          </p:cNvPr>
          <p:cNvSpPr txBox="1"/>
          <p:nvPr/>
        </p:nvSpPr>
        <p:spPr>
          <a:xfrm>
            <a:off x="334813" y="207684"/>
            <a:ext cx="10069039" cy="1107996"/>
          </a:xfrm>
          <a:prstGeom prst="rect">
            <a:avLst/>
          </a:prstGeom>
          <a:noFill/>
        </p:spPr>
        <p:txBody>
          <a:bodyPr wrap="square" rtlCol="0">
            <a:spAutoFit/>
          </a:bodyPr>
          <a:lstStyle/>
          <a:p>
            <a:pPr algn="ctr"/>
            <a:r>
              <a:rPr lang="en-US" sz="6600" b="1" dirty="0">
                <a:solidFill>
                  <a:schemeClr val="bg1"/>
                </a:solidFill>
                <a:latin typeface="Franklin Gothic Medium" panose="020B0603020102020204" pitchFamily="34" charset="0"/>
              </a:rPr>
              <a:t>Thank You - Contact Us:</a:t>
            </a:r>
          </a:p>
        </p:txBody>
      </p:sp>
    </p:spTree>
    <p:custDataLst>
      <p:tags r:id="rId1"/>
    </p:custDataLst>
    <p:extLst>
      <p:ext uri="{BB962C8B-B14F-4D97-AF65-F5344CB8AC3E}">
        <p14:creationId xmlns:p14="http://schemas.microsoft.com/office/powerpoint/2010/main" val="8982242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FA88BEC-F265-4BF5-BC77-D245F12DAB9A}">
  <we:reference id="wa104380902" version="1.0.0.0" store="en-US" storeType="OMEX"/>
  <we:alternateReferences>
    <we:reference id="wa104380902"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9EAFAE-B2EA-4DC8-BA8A-A6375A8E0AA7}">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4448201-8D2F-40D3-8CA5-7E70EEF56763}">
  <ds:schemaRefs>
    <ds:schemaRef ds:uri="http://schemas.microsoft.com/sharepoint/v3/contenttype/forms"/>
  </ds:schemaRefs>
</ds:datastoreItem>
</file>

<file path=customXml/itemProps3.xml><?xml version="1.0" encoding="utf-8"?>
<ds:datastoreItem xmlns:ds="http://schemas.openxmlformats.org/officeDocument/2006/customXml" ds:itemID="{CA8DF6F8-D86B-4AFC-986B-1FBB689943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TotalTime>
  <Words>1104</Words>
  <Application>Microsoft Office PowerPoint</Application>
  <PresentationFormat>Widescreen</PresentationFormat>
  <Paragraphs>262</Paragraphs>
  <Slides>28</Slides>
  <Notes>28</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Excel for Organizing</dc:title>
  <dc:creator>Harris, Seleste [MD]</dc:creator>
  <cp:lastModifiedBy>Williams, Chad</cp:lastModifiedBy>
  <cp:revision>102</cp:revision>
  <dcterms:created xsi:type="dcterms:W3CDTF">2022-07-06T02:36:20Z</dcterms:created>
  <dcterms:modified xsi:type="dcterms:W3CDTF">2025-12-11T18:07:00Z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1E4BDA25-F0D0-4F68-9FF0-5F87B6129F80</vt:lpwstr>
  </property>
  <property fmtid="{D5CDD505-2E9C-101B-9397-08002B2CF9AE}" pid="5" name="ArticulatePath">
    <vt:lpwstr>https://mea4-my.sharepoint.com/personal/cwilliams_mea_org/Documents/Documents/NEA work/UniServ Academy/UniServ Academy Trainings/Excel for organizing/Excel for Organizing 9-13-23 - Final</vt:lpwstr>
  </property>
</Properties>
</file>