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6.xml" ContentType="application/vnd.openxmlformats-officedocument.presentationml.tags+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34"/>
  </p:notesMasterIdLst>
  <p:sldIdLst>
    <p:sldId id="299" r:id="rId5"/>
    <p:sldId id="303" r:id="rId6"/>
    <p:sldId id="306" r:id="rId7"/>
    <p:sldId id="300" r:id="rId8"/>
    <p:sldId id="310" r:id="rId9"/>
    <p:sldId id="357" r:id="rId10"/>
    <p:sldId id="358" r:id="rId11"/>
    <p:sldId id="359" r:id="rId12"/>
    <p:sldId id="356" r:id="rId13"/>
    <p:sldId id="308" r:id="rId14"/>
    <p:sldId id="311" r:id="rId15"/>
    <p:sldId id="267" r:id="rId16"/>
    <p:sldId id="338" r:id="rId17"/>
    <p:sldId id="339" r:id="rId18"/>
    <p:sldId id="340" r:id="rId19"/>
    <p:sldId id="341" r:id="rId20"/>
    <p:sldId id="316" r:id="rId21"/>
    <p:sldId id="312" r:id="rId22"/>
    <p:sldId id="336" r:id="rId23"/>
    <p:sldId id="351" r:id="rId24"/>
    <p:sldId id="352" r:id="rId25"/>
    <p:sldId id="348" r:id="rId26"/>
    <p:sldId id="349" r:id="rId27"/>
    <p:sldId id="314" r:id="rId28"/>
    <p:sldId id="350" r:id="rId29"/>
    <p:sldId id="355" r:id="rId30"/>
    <p:sldId id="329" r:id="rId31"/>
    <p:sldId id="354" r:id="rId32"/>
    <p:sldId id="330" r:id="rId33"/>
  </p:sldIdLst>
  <p:sldSz cx="12192000" cy="68580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06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0E7C17-3578-4F7B-3B36-9601EDA11B1F}" v="158" dt="2025-11-11T18:35:52.8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gs" Target="tags/tag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 Seleste [MD]" userId="S::sharris_mseanea.org#ext#@neahq.onmicrosoft.com::53926af8-38e6-460e-8442-8ec23deff3e8" providerId="AD" clId="Web-{5E0E7C17-3578-4F7B-3B36-9601EDA11B1F}"/>
    <pc:docChg chg="addSld delSld modSld">
      <pc:chgData name="Harris, Seleste [MD]" userId="S::sharris_mseanea.org#ext#@neahq.onmicrosoft.com::53926af8-38e6-460e-8442-8ec23deff3e8" providerId="AD" clId="Web-{5E0E7C17-3578-4F7B-3B36-9601EDA11B1F}" dt="2025-11-11T18:42:39.665" v="310"/>
      <pc:docMkLst>
        <pc:docMk/>
      </pc:docMkLst>
      <pc:sldChg chg="modSp">
        <pc:chgData name="Harris, Seleste [MD]" userId="S::sharris_mseanea.org#ext#@neahq.onmicrosoft.com::53926af8-38e6-460e-8442-8ec23deff3e8" providerId="AD" clId="Web-{5E0E7C17-3578-4F7B-3B36-9601EDA11B1F}" dt="2025-11-11T18:29:11.111" v="157" actId="20577"/>
        <pc:sldMkLst>
          <pc:docMk/>
          <pc:sldMk cId="772263242" sldId="299"/>
        </pc:sldMkLst>
        <pc:spChg chg="mod">
          <ac:chgData name="Harris, Seleste [MD]" userId="S::sharris_mseanea.org#ext#@neahq.onmicrosoft.com::53926af8-38e6-460e-8442-8ec23deff3e8" providerId="AD" clId="Web-{5E0E7C17-3578-4F7B-3B36-9601EDA11B1F}" dt="2025-11-11T18:29:11.111" v="157" actId="20577"/>
          <ac:spMkLst>
            <pc:docMk/>
            <pc:sldMk cId="772263242" sldId="299"/>
            <ac:spMk id="4" creationId="{AB46E63B-E83C-6735-1E5F-7C9FED5327F8}"/>
          </ac:spMkLst>
        </pc:spChg>
      </pc:sldChg>
      <pc:sldChg chg="modNotes">
        <pc:chgData name="Harris, Seleste [MD]" userId="S::sharris_mseanea.org#ext#@neahq.onmicrosoft.com::53926af8-38e6-460e-8442-8ec23deff3e8" providerId="AD" clId="Web-{5E0E7C17-3578-4F7B-3B36-9601EDA11B1F}" dt="2025-11-11T18:12:14.669" v="11"/>
        <pc:sldMkLst>
          <pc:docMk/>
          <pc:sldMk cId="2571821735" sldId="300"/>
        </pc:sldMkLst>
      </pc:sldChg>
      <pc:sldChg chg="del">
        <pc:chgData name="Harris, Seleste [MD]" userId="S::sharris_mseanea.org#ext#@neahq.onmicrosoft.com::53926af8-38e6-460e-8442-8ec23deff3e8" providerId="AD" clId="Web-{5E0E7C17-3578-4F7B-3B36-9601EDA11B1F}" dt="2025-11-11T18:17:53.073" v="46"/>
        <pc:sldMkLst>
          <pc:docMk/>
          <pc:sldMk cId="508567190" sldId="301"/>
        </pc:sldMkLst>
      </pc:sldChg>
      <pc:sldChg chg="del">
        <pc:chgData name="Harris, Seleste [MD]" userId="S::sharris_mseanea.org#ext#@neahq.onmicrosoft.com::53926af8-38e6-460e-8442-8ec23deff3e8" providerId="AD" clId="Web-{5E0E7C17-3578-4F7B-3B36-9601EDA11B1F}" dt="2025-11-11T18:17:53.073" v="47"/>
        <pc:sldMkLst>
          <pc:docMk/>
          <pc:sldMk cId="233704283" sldId="302"/>
        </pc:sldMkLst>
      </pc:sldChg>
      <pc:sldChg chg="modNotes">
        <pc:chgData name="Harris, Seleste [MD]" userId="S::sharris_mseanea.org#ext#@neahq.onmicrosoft.com::53926af8-38e6-460e-8442-8ec23deff3e8" providerId="AD" clId="Web-{5E0E7C17-3578-4F7B-3B36-9601EDA11B1F}" dt="2025-11-11T18:34:52.297" v="245"/>
        <pc:sldMkLst>
          <pc:docMk/>
          <pc:sldMk cId="1993097925" sldId="303"/>
        </pc:sldMkLst>
      </pc:sldChg>
      <pc:sldChg chg="modNotes">
        <pc:chgData name="Harris, Seleste [MD]" userId="S::sharris_mseanea.org#ext#@neahq.onmicrosoft.com::53926af8-38e6-460e-8442-8ec23deff3e8" providerId="AD" clId="Web-{5E0E7C17-3578-4F7B-3B36-9601EDA11B1F}" dt="2025-11-11T18:19:28.386" v="62"/>
        <pc:sldMkLst>
          <pc:docMk/>
          <pc:sldMk cId="651628588" sldId="329"/>
        </pc:sldMkLst>
      </pc:sldChg>
      <pc:sldChg chg="modNotes">
        <pc:chgData name="Harris, Seleste [MD]" userId="S::sharris_mseanea.org#ext#@neahq.onmicrosoft.com::53926af8-38e6-460e-8442-8ec23deff3e8" providerId="AD" clId="Web-{5E0E7C17-3578-4F7B-3B36-9601EDA11B1F}" dt="2025-11-11T18:36:23.281" v="271"/>
        <pc:sldMkLst>
          <pc:docMk/>
          <pc:sldMk cId="2600502344" sldId="330"/>
        </pc:sldMkLst>
      </pc:sldChg>
      <pc:sldChg chg="add del modNotes">
        <pc:chgData name="Harris, Seleste [MD]" userId="S::sharris_mseanea.org#ext#@neahq.onmicrosoft.com::53926af8-38e6-460e-8442-8ec23deff3e8" providerId="AD" clId="Web-{5E0E7C17-3578-4F7B-3B36-9601EDA11B1F}" dt="2025-11-11T18:17:02.230" v="37"/>
        <pc:sldMkLst>
          <pc:docMk/>
          <pc:sldMk cId="2606612306" sldId="336"/>
        </pc:sldMkLst>
      </pc:sldChg>
      <pc:sldChg chg="del">
        <pc:chgData name="Harris, Seleste [MD]" userId="S::sharris_mseanea.org#ext#@neahq.onmicrosoft.com::53926af8-38e6-460e-8442-8ec23deff3e8" providerId="AD" clId="Web-{5E0E7C17-3578-4F7B-3B36-9601EDA11B1F}" dt="2025-11-11T18:17:53.073" v="45"/>
        <pc:sldMkLst>
          <pc:docMk/>
          <pc:sldMk cId="1864700741" sldId="337"/>
        </pc:sldMkLst>
      </pc:sldChg>
      <pc:sldChg chg="del">
        <pc:chgData name="Harris, Seleste [MD]" userId="S::sharris_mseanea.org#ext#@neahq.onmicrosoft.com::53926af8-38e6-460e-8442-8ec23deff3e8" providerId="AD" clId="Web-{5E0E7C17-3578-4F7B-3B36-9601EDA11B1F}" dt="2025-11-11T18:17:53.073" v="44"/>
        <pc:sldMkLst>
          <pc:docMk/>
          <pc:sldMk cId="2657495164" sldId="343"/>
        </pc:sldMkLst>
      </pc:sldChg>
      <pc:sldChg chg="del">
        <pc:chgData name="Harris, Seleste [MD]" userId="S::sharris_mseanea.org#ext#@neahq.onmicrosoft.com::53926af8-38e6-460e-8442-8ec23deff3e8" providerId="AD" clId="Web-{5E0E7C17-3578-4F7B-3B36-9601EDA11B1F}" dt="2025-11-11T18:17:53.073" v="43"/>
        <pc:sldMkLst>
          <pc:docMk/>
          <pc:sldMk cId="1159817007" sldId="344"/>
        </pc:sldMkLst>
      </pc:sldChg>
      <pc:sldChg chg="del">
        <pc:chgData name="Harris, Seleste [MD]" userId="S::sharris_mseanea.org#ext#@neahq.onmicrosoft.com::53926af8-38e6-460e-8442-8ec23deff3e8" providerId="AD" clId="Web-{5E0E7C17-3578-4F7B-3B36-9601EDA11B1F}" dt="2025-11-11T18:17:53.073" v="42"/>
        <pc:sldMkLst>
          <pc:docMk/>
          <pc:sldMk cId="1330478213" sldId="345"/>
        </pc:sldMkLst>
      </pc:sldChg>
      <pc:sldChg chg="del">
        <pc:chgData name="Harris, Seleste [MD]" userId="S::sharris_mseanea.org#ext#@neahq.onmicrosoft.com::53926af8-38e6-460e-8442-8ec23deff3e8" providerId="AD" clId="Web-{5E0E7C17-3578-4F7B-3B36-9601EDA11B1F}" dt="2025-11-11T18:17:53.073" v="41"/>
        <pc:sldMkLst>
          <pc:docMk/>
          <pc:sldMk cId="3310548595" sldId="346"/>
        </pc:sldMkLst>
      </pc:sldChg>
      <pc:sldChg chg="del">
        <pc:chgData name="Harris, Seleste [MD]" userId="S::sharris_mseanea.org#ext#@neahq.onmicrosoft.com::53926af8-38e6-460e-8442-8ec23deff3e8" providerId="AD" clId="Web-{5E0E7C17-3578-4F7B-3B36-9601EDA11B1F}" dt="2025-11-11T18:17:53.058" v="40"/>
        <pc:sldMkLst>
          <pc:docMk/>
          <pc:sldMk cId="467617028" sldId="347"/>
        </pc:sldMkLst>
      </pc:sldChg>
      <pc:sldChg chg="add del modNotes">
        <pc:chgData name="Harris, Seleste [MD]" userId="S::sharris_mseanea.org#ext#@neahq.onmicrosoft.com::53926af8-38e6-460e-8442-8ec23deff3e8" providerId="AD" clId="Web-{5E0E7C17-3578-4F7B-3B36-9601EDA11B1F}" dt="2025-11-11T18:17:02.386" v="38"/>
        <pc:sldMkLst>
          <pc:docMk/>
          <pc:sldMk cId="2659682042" sldId="351"/>
        </pc:sldMkLst>
      </pc:sldChg>
      <pc:sldChg chg="add del modNotes">
        <pc:chgData name="Harris, Seleste [MD]" userId="S::sharris_mseanea.org#ext#@neahq.onmicrosoft.com::53926af8-38e6-460e-8442-8ec23deff3e8" providerId="AD" clId="Web-{5E0E7C17-3578-4F7B-3B36-9601EDA11B1F}" dt="2025-11-11T18:17:02.589" v="39"/>
        <pc:sldMkLst>
          <pc:docMk/>
          <pc:sldMk cId="3768185403" sldId="352"/>
        </pc:sldMkLst>
      </pc:sldChg>
      <pc:sldChg chg="modNotes">
        <pc:chgData name="Harris, Seleste [MD]" userId="S::sharris_mseanea.org#ext#@neahq.onmicrosoft.com::53926af8-38e6-460e-8442-8ec23deff3e8" providerId="AD" clId="Web-{5E0E7C17-3578-4F7B-3B36-9601EDA11B1F}" dt="2025-11-11T18:42:39.665" v="310"/>
        <pc:sldMkLst>
          <pc:docMk/>
          <pc:sldMk cId="151517539" sldId="354"/>
        </pc:sldMkLst>
      </pc:sldChg>
      <pc:sldChg chg="new modNotes">
        <pc:chgData name="Harris, Seleste [MD]" userId="S::sharris_mseanea.org#ext#@neahq.onmicrosoft.com::53926af8-38e6-460e-8442-8ec23deff3e8" providerId="AD" clId="Web-{5E0E7C17-3578-4F7B-3B36-9601EDA11B1F}" dt="2025-11-11T18:35:49.500" v="253"/>
        <pc:sldMkLst>
          <pc:docMk/>
          <pc:sldMk cId="2689089532" sldId="355"/>
        </pc:sldMkLst>
      </pc:sldChg>
      <pc:sldChg chg="new modNotes">
        <pc:chgData name="Harris, Seleste [MD]" userId="S::sharris_mseanea.org#ext#@neahq.onmicrosoft.com::53926af8-38e6-460e-8442-8ec23deff3e8" providerId="AD" clId="Web-{5E0E7C17-3578-4F7B-3B36-9601EDA11B1F}" dt="2025-11-11T18:25:09.348" v="147"/>
        <pc:sldMkLst>
          <pc:docMk/>
          <pc:sldMk cId="1181657486" sldId="356"/>
        </pc:sldMkLst>
      </pc:sldChg>
      <pc:sldChg chg="add modNotes">
        <pc:chgData name="Harris, Seleste [MD]" userId="S::sharris_mseanea.org#ext#@neahq.onmicrosoft.com::53926af8-38e6-460e-8442-8ec23deff3e8" providerId="AD" clId="Web-{5E0E7C17-3578-4F7B-3B36-9601EDA11B1F}" dt="2025-11-11T18:33:39.235" v="231"/>
        <pc:sldMkLst>
          <pc:docMk/>
          <pc:sldMk cId="2816557269" sldId="357"/>
        </pc:sldMkLst>
      </pc:sldChg>
      <pc:sldChg chg="modSp add modNotes">
        <pc:chgData name="Harris, Seleste [MD]" userId="S::sharris_mseanea.org#ext#@neahq.onmicrosoft.com::53926af8-38e6-460e-8442-8ec23deff3e8" providerId="AD" clId="Web-{5E0E7C17-3578-4F7B-3B36-9601EDA11B1F}" dt="2025-11-11T18:33:45.938" v="235"/>
        <pc:sldMkLst>
          <pc:docMk/>
          <pc:sldMk cId="31709119" sldId="358"/>
        </pc:sldMkLst>
        <pc:spChg chg="mod">
          <ac:chgData name="Harris, Seleste [MD]" userId="S::sharris_mseanea.org#ext#@neahq.onmicrosoft.com::53926af8-38e6-460e-8442-8ec23deff3e8" providerId="AD" clId="Web-{5E0E7C17-3578-4F7B-3B36-9601EDA11B1F}" dt="2025-11-11T18:33:32.673" v="230" actId="1076"/>
          <ac:spMkLst>
            <pc:docMk/>
            <pc:sldMk cId="31709119" sldId="358"/>
            <ac:spMk id="5" creationId="{9FE04DC1-FCF3-E7DC-ECB5-4460089E78B4}"/>
          </ac:spMkLst>
        </pc:spChg>
      </pc:sldChg>
      <pc:sldChg chg="modSp add modNotes">
        <pc:chgData name="Harris, Seleste [MD]" userId="S::sharris_mseanea.org#ext#@neahq.onmicrosoft.com::53926af8-38e6-460e-8442-8ec23deff3e8" providerId="AD" clId="Web-{5E0E7C17-3578-4F7B-3B36-9601EDA11B1F}" dt="2025-11-11T18:33:50.501" v="239"/>
        <pc:sldMkLst>
          <pc:docMk/>
          <pc:sldMk cId="1038559987" sldId="359"/>
        </pc:sldMkLst>
        <pc:spChg chg="mod">
          <ac:chgData name="Harris, Seleste [MD]" userId="S::sharris_mseanea.org#ext#@neahq.onmicrosoft.com::53926af8-38e6-460e-8442-8ec23deff3e8" providerId="AD" clId="Web-{5E0E7C17-3578-4F7B-3B36-9601EDA11B1F}" dt="2025-11-11T18:33:02.282" v="221" actId="1076"/>
          <ac:spMkLst>
            <pc:docMk/>
            <pc:sldMk cId="1038559987" sldId="359"/>
            <ac:spMk id="5" creationId="{9FE04DC1-FCF3-E7DC-ECB5-4460089E78B4}"/>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3F8EF3-CDEB-41FC-A845-ACC11F6DB26B}" type="doc">
      <dgm:prSet loTypeId="urn:microsoft.com/office/officeart/2018/2/layout/IconLabelList" loCatId="icon" qsTypeId="urn:microsoft.com/office/officeart/2005/8/quickstyle/simple1" qsCatId="simple" csTypeId="urn:microsoft.com/office/officeart/2018/5/colors/Iconchunking_neutralbg_accent2_2" csCatId="accent2" phldr="1"/>
      <dgm:spPr/>
      <dgm:t>
        <a:bodyPr/>
        <a:lstStyle/>
        <a:p>
          <a:endParaRPr lang="en-US"/>
        </a:p>
      </dgm:t>
    </dgm:pt>
    <dgm:pt modelId="{E8EB0472-FF03-4F85-BF9B-78BC97FD7134}">
      <dgm:prSet/>
      <dgm:spPr/>
      <dgm:t>
        <a:bodyPr/>
        <a:lstStyle/>
        <a:p>
          <a:r>
            <a:rPr lang="en-US">
              <a:solidFill>
                <a:schemeClr val="bg1"/>
              </a:solidFill>
            </a:rPr>
            <a:t>Open Data Sheet Titled "Goal Seek"</a:t>
          </a:r>
        </a:p>
      </dgm:t>
    </dgm:pt>
    <dgm:pt modelId="{B7880E45-9696-4E51-B121-E2E1BC6F07BB}" type="parTrans" cxnId="{0577717B-6238-4002-BDC4-5010DCED77A3}">
      <dgm:prSet/>
      <dgm:spPr/>
      <dgm:t>
        <a:bodyPr/>
        <a:lstStyle/>
        <a:p>
          <a:endParaRPr lang="en-US"/>
        </a:p>
      </dgm:t>
    </dgm:pt>
    <dgm:pt modelId="{06E1C4AD-1073-475E-A65B-CC7A9D83FF00}" type="sibTrans" cxnId="{0577717B-6238-4002-BDC4-5010DCED77A3}">
      <dgm:prSet/>
      <dgm:spPr/>
      <dgm:t>
        <a:bodyPr/>
        <a:lstStyle/>
        <a:p>
          <a:endParaRPr lang="en-US"/>
        </a:p>
      </dgm:t>
    </dgm:pt>
    <dgm:pt modelId="{50FE109A-4F12-4439-93C7-2833BD054DEB}">
      <dgm:prSet/>
      <dgm:spPr/>
      <dgm:t>
        <a:bodyPr/>
        <a:lstStyle/>
        <a:p>
          <a:r>
            <a:rPr lang="en-US">
              <a:solidFill>
                <a:schemeClr val="bg1"/>
              </a:solidFill>
            </a:rPr>
            <a:t>Complete all 4 Practice Scenarios</a:t>
          </a:r>
        </a:p>
      </dgm:t>
    </dgm:pt>
    <dgm:pt modelId="{7E33EC84-0F35-4E5F-BCAC-C4C588E9122E}" type="parTrans" cxnId="{FAC2CEDD-AAC2-4223-ACF0-4718CEB853DE}">
      <dgm:prSet/>
      <dgm:spPr/>
      <dgm:t>
        <a:bodyPr/>
        <a:lstStyle/>
        <a:p>
          <a:endParaRPr lang="en-US"/>
        </a:p>
      </dgm:t>
    </dgm:pt>
    <dgm:pt modelId="{6E7B9DA6-4D45-4C5C-99FA-B27629D0AB76}" type="sibTrans" cxnId="{FAC2CEDD-AAC2-4223-ACF0-4718CEB853DE}">
      <dgm:prSet/>
      <dgm:spPr/>
      <dgm:t>
        <a:bodyPr/>
        <a:lstStyle/>
        <a:p>
          <a:endParaRPr lang="en-US"/>
        </a:p>
      </dgm:t>
    </dgm:pt>
    <dgm:pt modelId="{480BC72E-6EA5-4465-AF4C-802E62DED460}">
      <dgm:prSet/>
      <dgm:spPr/>
      <dgm:t>
        <a:bodyPr/>
        <a:lstStyle/>
        <a:p>
          <a:r>
            <a:rPr lang="en-US">
              <a:solidFill>
                <a:schemeClr val="bg1"/>
              </a:solidFill>
            </a:rPr>
            <a:t>The instructions are on the sheet</a:t>
          </a:r>
        </a:p>
      </dgm:t>
    </dgm:pt>
    <dgm:pt modelId="{19189EDF-C5D2-45E3-919D-4D2F38BC223D}" type="parTrans" cxnId="{E650DB53-E7EF-4EE3-ABBC-AFA6E693BEA2}">
      <dgm:prSet/>
      <dgm:spPr/>
      <dgm:t>
        <a:bodyPr/>
        <a:lstStyle/>
        <a:p>
          <a:endParaRPr lang="en-US"/>
        </a:p>
      </dgm:t>
    </dgm:pt>
    <dgm:pt modelId="{9EA2006E-0B54-42F9-A0DE-8946D887B588}" type="sibTrans" cxnId="{E650DB53-E7EF-4EE3-ABBC-AFA6E693BEA2}">
      <dgm:prSet/>
      <dgm:spPr/>
      <dgm:t>
        <a:bodyPr/>
        <a:lstStyle/>
        <a:p>
          <a:endParaRPr lang="en-US"/>
        </a:p>
      </dgm:t>
    </dgm:pt>
    <dgm:pt modelId="{5A47CA5F-9F1F-4D81-8971-EF27C78DEA9D}" type="pres">
      <dgm:prSet presAssocID="{1E3F8EF3-CDEB-41FC-A845-ACC11F6DB26B}" presName="root" presStyleCnt="0">
        <dgm:presLayoutVars>
          <dgm:dir/>
          <dgm:resizeHandles val="exact"/>
        </dgm:presLayoutVars>
      </dgm:prSet>
      <dgm:spPr/>
    </dgm:pt>
    <dgm:pt modelId="{FC61665B-606F-4B3A-A733-127926EF676B}" type="pres">
      <dgm:prSet presAssocID="{E8EB0472-FF03-4F85-BF9B-78BC97FD7134}" presName="compNode" presStyleCnt="0"/>
      <dgm:spPr/>
    </dgm:pt>
    <dgm:pt modelId="{007CD6FF-34DC-4337-A487-06C8012E7A31}" type="pres">
      <dgm:prSet presAssocID="{E8EB0472-FF03-4F85-BF9B-78BC97FD713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E152FFC3-8C87-4FD6-AB5E-FFE4F2E494D4}" type="pres">
      <dgm:prSet presAssocID="{E8EB0472-FF03-4F85-BF9B-78BC97FD7134}" presName="spaceRect" presStyleCnt="0"/>
      <dgm:spPr/>
    </dgm:pt>
    <dgm:pt modelId="{07479627-5535-4B0D-B73B-CB0695572B67}" type="pres">
      <dgm:prSet presAssocID="{E8EB0472-FF03-4F85-BF9B-78BC97FD7134}" presName="textRect" presStyleLbl="revTx" presStyleIdx="0" presStyleCnt="3">
        <dgm:presLayoutVars>
          <dgm:chMax val="1"/>
          <dgm:chPref val="1"/>
        </dgm:presLayoutVars>
      </dgm:prSet>
      <dgm:spPr/>
    </dgm:pt>
    <dgm:pt modelId="{7D27B8C2-C7C0-40A3-ABBA-9466DBE06078}" type="pres">
      <dgm:prSet presAssocID="{06E1C4AD-1073-475E-A65B-CC7A9D83FF00}" presName="sibTrans" presStyleCnt="0"/>
      <dgm:spPr/>
    </dgm:pt>
    <dgm:pt modelId="{7D423B35-0FB7-4374-8E08-2D13CE13E371}" type="pres">
      <dgm:prSet presAssocID="{50FE109A-4F12-4439-93C7-2833BD054DEB}" presName="compNode" presStyleCnt="0"/>
      <dgm:spPr/>
    </dgm:pt>
    <dgm:pt modelId="{47AB4F8C-6473-444C-B1C2-271EAC3367C7}" type="pres">
      <dgm:prSet presAssocID="{50FE109A-4F12-4439-93C7-2833BD054DE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D51EF060-18E5-479C-8A66-FFF676027C7A}" type="pres">
      <dgm:prSet presAssocID="{50FE109A-4F12-4439-93C7-2833BD054DEB}" presName="spaceRect" presStyleCnt="0"/>
      <dgm:spPr/>
    </dgm:pt>
    <dgm:pt modelId="{39889CE4-E15D-4983-960D-262E615B720B}" type="pres">
      <dgm:prSet presAssocID="{50FE109A-4F12-4439-93C7-2833BD054DEB}" presName="textRect" presStyleLbl="revTx" presStyleIdx="1" presStyleCnt="3">
        <dgm:presLayoutVars>
          <dgm:chMax val="1"/>
          <dgm:chPref val="1"/>
        </dgm:presLayoutVars>
      </dgm:prSet>
      <dgm:spPr/>
    </dgm:pt>
    <dgm:pt modelId="{38FCF268-B5C1-462C-AF04-9D8FE1216951}" type="pres">
      <dgm:prSet presAssocID="{6E7B9DA6-4D45-4C5C-99FA-B27629D0AB76}" presName="sibTrans" presStyleCnt="0"/>
      <dgm:spPr/>
    </dgm:pt>
    <dgm:pt modelId="{CD8B7BE6-0B07-48C5-BE07-81BF605E98E5}" type="pres">
      <dgm:prSet presAssocID="{480BC72E-6EA5-4465-AF4C-802E62DED460}" presName="compNode" presStyleCnt="0"/>
      <dgm:spPr/>
    </dgm:pt>
    <dgm:pt modelId="{A3503343-A439-4D35-8ACA-2BA0189DC9F2}" type="pres">
      <dgm:prSet presAssocID="{480BC72E-6EA5-4465-AF4C-802E62DED46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ncil"/>
        </a:ext>
      </dgm:extLst>
    </dgm:pt>
    <dgm:pt modelId="{CD1B5940-1FFF-4A86-BDDF-70346FB4123A}" type="pres">
      <dgm:prSet presAssocID="{480BC72E-6EA5-4465-AF4C-802E62DED460}" presName="spaceRect" presStyleCnt="0"/>
      <dgm:spPr/>
    </dgm:pt>
    <dgm:pt modelId="{C42988AA-BA46-48A2-BC3A-48F503FAA88B}" type="pres">
      <dgm:prSet presAssocID="{480BC72E-6EA5-4465-AF4C-802E62DED460}" presName="textRect" presStyleLbl="revTx" presStyleIdx="2" presStyleCnt="3">
        <dgm:presLayoutVars>
          <dgm:chMax val="1"/>
          <dgm:chPref val="1"/>
        </dgm:presLayoutVars>
      </dgm:prSet>
      <dgm:spPr/>
    </dgm:pt>
  </dgm:ptLst>
  <dgm:cxnLst>
    <dgm:cxn modelId="{B81C0526-F79C-498D-B7F7-51A76A114C1A}" type="presOf" srcId="{50FE109A-4F12-4439-93C7-2833BD054DEB}" destId="{39889CE4-E15D-4983-960D-262E615B720B}" srcOrd="0" destOrd="0" presId="urn:microsoft.com/office/officeart/2018/2/layout/IconLabelList"/>
    <dgm:cxn modelId="{F7E48C2D-2C71-4483-A194-C0B9EA495D22}" type="presOf" srcId="{E8EB0472-FF03-4F85-BF9B-78BC97FD7134}" destId="{07479627-5535-4B0D-B73B-CB0695572B67}" srcOrd="0" destOrd="0" presId="urn:microsoft.com/office/officeart/2018/2/layout/IconLabelList"/>
    <dgm:cxn modelId="{82F12869-4EED-40AA-8C61-06686537CA98}" type="presOf" srcId="{1E3F8EF3-CDEB-41FC-A845-ACC11F6DB26B}" destId="{5A47CA5F-9F1F-4D81-8971-EF27C78DEA9D}" srcOrd="0" destOrd="0" presId="urn:microsoft.com/office/officeart/2018/2/layout/IconLabelList"/>
    <dgm:cxn modelId="{E650DB53-E7EF-4EE3-ABBC-AFA6E693BEA2}" srcId="{1E3F8EF3-CDEB-41FC-A845-ACC11F6DB26B}" destId="{480BC72E-6EA5-4465-AF4C-802E62DED460}" srcOrd="2" destOrd="0" parTransId="{19189EDF-C5D2-45E3-919D-4D2F38BC223D}" sibTransId="{9EA2006E-0B54-42F9-A0DE-8946D887B588}"/>
    <dgm:cxn modelId="{0577717B-6238-4002-BDC4-5010DCED77A3}" srcId="{1E3F8EF3-CDEB-41FC-A845-ACC11F6DB26B}" destId="{E8EB0472-FF03-4F85-BF9B-78BC97FD7134}" srcOrd="0" destOrd="0" parTransId="{B7880E45-9696-4E51-B121-E2E1BC6F07BB}" sibTransId="{06E1C4AD-1073-475E-A65B-CC7A9D83FF00}"/>
    <dgm:cxn modelId="{9B1610AD-8C0C-4512-8D68-09659EAA5690}" type="presOf" srcId="{480BC72E-6EA5-4465-AF4C-802E62DED460}" destId="{C42988AA-BA46-48A2-BC3A-48F503FAA88B}" srcOrd="0" destOrd="0" presId="urn:microsoft.com/office/officeart/2018/2/layout/IconLabelList"/>
    <dgm:cxn modelId="{FAC2CEDD-AAC2-4223-ACF0-4718CEB853DE}" srcId="{1E3F8EF3-CDEB-41FC-A845-ACC11F6DB26B}" destId="{50FE109A-4F12-4439-93C7-2833BD054DEB}" srcOrd="1" destOrd="0" parTransId="{7E33EC84-0F35-4E5F-BCAC-C4C588E9122E}" sibTransId="{6E7B9DA6-4D45-4C5C-99FA-B27629D0AB76}"/>
    <dgm:cxn modelId="{21B7C5FE-35F4-48B9-AA59-C4E135749F52}" type="presParOf" srcId="{5A47CA5F-9F1F-4D81-8971-EF27C78DEA9D}" destId="{FC61665B-606F-4B3A-A733-127926EF676B}" srcOrd="0" destOrd="0" presId="urn:microsoft.com/office/officeart/2018/2/layout/IconLabelList"/>
    <dgm:cxn modelId="{D393CCBF-107C-4051-B533-E32782D45AA4}" type="presParOf" srcId="{FC61665B-606F-4B3A-A733-127926EF676B}" destId="{007CD6FF-34DC-4337-A487-06C8012E7A31}" srcOrd="0" destOrd="0" presId="urn:microsoft.com/office/officeart/2018/2/layout/IconLabelList"/>
    <dgm:cxn modelId="{2FA13301-256E-4D9F-BFDF-159F3F127F4D}" type="presParOf" srcId="{FC61665B-606F-4B3A-A733-127926EF676B}" destId="{E152FFC3-8C87-4FD6-AB5E-FFE4F2E494D4}" srcOrd="1" destOrd="0" presId="urn:microsoft.com/office/officeart/2018/2/layout/IconLabelList"/>
    <dgm:cxn modelId="{DA10EE29-10CB-4142-B48B-57F8790FD5A8}" type="presParOf" srcId="{FC61665B-606F-4B3A-A733-127926EF676B}" destId="{07479627-5535-4B0D-B73B-CB0695572B67}" srcOrd="2" destOrd="0" presId="urn:microsoft.com/office/officeart/2018/2/layout/IconLabelList"/>
    <dgm:cxn modelId="{303EDE5A-CD2F-4C39-8B64-EBF41CCE740D}" type="presParOf" srcId="{5A47CA5F-9F1F-4D81-8971-EF27C78DEA9D}" destId="{7D27B8C2-C7C0-40A3-ABBA-9466DBE06078}" srcOrd="1" destOrd="0" presId="urn:microsoft.com/office/officeart/2018/2/layout/IconLabelList"/>
    <dgm:cxn modelId="{B568C165-D79E-47E8-9A27-47B5B601955D}" type="presParOf" srcId="{5A47CA5F-9F1F-4D81-8971-EF27C78DEA9D}" destId="{7D423B35-0FB7-4374-8E08-2D13CE13E371}" srcOrd="2" destOrd="0" presId="urn:microsoft.com/office/officeart/2018/2/layout/IconLabelList"/>
    <dgm:cxn modelId="{08E8C78D-1C51-47C5-9931-45CA0CD0EDBB}" type="presParOf" srcId="{7D423B35-0FB7-4374-8E08-2D13CE13E371}" destId="{47AB4F8C-6473-444C-B1C2-271EAC3367C7}" srcOrd="0" destOrd="0" presId="urn:microsoft.com/office/officeart/2018/2/layout/IconLabelList"/>
    <dgm:cxn modelId="{FCE1E6B7-8262-436D-9AD5-61CD72287D5D}" type="presParOf" srcId="{7D423B35-0FB7-4374-8E08-2D13CE13E371}" destId="{D51EF060-18E5-479C-8A66-FFF676027C7A}" srcOrd="1" destOrd="0" presId="urn:microsoft.com/office/officeart/2018/2/layout/IconLabelList"/>
    <dgm:cxn modelId="{2815DF96-4CCD-4AA4-83F4-C048E3C0A286}" type="presParOf" srcId="{7D423B35-0FB7-4374-8E08-2D13CE13E371}" destId="{39889CE4-E15D-4983-960D-262E615B720B}" srcOrd="2" destOrd="0" presId="urn:microsoft.com/office/officeart/2018/2/layout/IconLabelList"/>
    <dgm:cxn modelId="{4D5B35CB-CE92-49B2-94EF-64E98E2CDBC9}" type="presParOf" srcId="{5A47CA5F-9F1F-4D81-8971-EF27C78DEA9D}" destId="{38FCF268-B5C1-462C-AF04-9D8FE1216951}" srcOrd="3" destOrd="0" presId="urn:microsoft.com/office/officeart/2018/2/layout/IconLabelList"/>
    <dgm:cxn modelId="{89888D14-E54E-4981-9DAF-33DC8BD4B289}" type="presParOf" srcId="{5A47CA5F-9F1F-4D81-8971-EF27C78DEA9D}" destId="{CD8B7BE6-0B07-48C5-BE07-81BF605E98E5}" srcOrd="4" destOrd="0" presId="urn:microsoft.com/office/officeart/2018/2/layout/IconLabelList"/>
    <dgm:cxn modelId="{3B73E631-CD81-4FBD-868C-096D0525B36D}" type="presParOf" srcId="{CD8B7BE6-0B07-48C5-BE07-81BF605E98E5}" destId="{A3503343-A439-4D35-8ACA-2BA0189DC9F2}" srcOrd="0" destOrd="0" presId="urn:microsoft.com/office/officeart/2018/2/layout/IconLabelList"/>
    <dgm:cxn modelId="{317E1777-31BB-47BD-ADC2-0011EACEFE1F}" type="presParOf" srcId="{CD8B7BE6-0B07-48C5-BE07-81BF605E98E5}" destId="{CD1B5940-1FFF-4A86-BDDF-70346FB4123A}" srcOrd="1" destOrd="0" presId="urn:microsoft.com/office/officeart/2018/2/layout/IconLabelList"/>
    <dgm:cxn modelId="{DAD6177E-81F5-460A-8BB2-32E182B3F007}" type="presParOf" srcId="{CD8B7BE6-0B07-48C5-BE07-81BF605E98E5}" destId="{C42988AA-BA46-48A2-BC3A-48F503FAA88B}" srcOrd="2" destOrd="0" presId="urn:microsoft.com/office/officeart/2018/2/layout/Icon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7CD6FF-34DC-4337-A487-06C8012E7A31}">
      <dsp:nvSpPr>
        <dsp:cNvPr id="0" name=""/>
        <dsp:cNvSpPr/>
      </dsp:nvSpPr>
      <dsp:spPr>
        <a:xfrm>
          <a:off x="947201" y="818755"/>
          <a:ext cx="1451800" cy="14518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479627-5535-4B0D-B73B-CB0695572B67}">
      <dsp:nvSpPr>
        <dsp:cNvPr id="0" name=""/>
        <dsp:cNvSpPr/>
      </dsp:nvSpPr>
      <dsp:spPr>
        <a:xfrm>
          <a:off x="59990"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solidFill>
                <a:schemeClr val="bg1"/>
              </a:solidFill>
            </a:rPr>
            <a:t>Open Data Sheet Titled "Goal Seek"</a:t>
          </a:r>
        </a:p>
      </dsp:txBody>
      <dsp:txXfrm>
        <a:off x="59990" y="2654049"/>
        <a:ext cx="3226223" cy="720000"/>
      </dsp:txXfrm>
    </dsp:sp>
    <dsp:sp modelId="{47AB4F8C-6473-444C-B1C2-271EAC3367C7}">
      <dsp:nvSpPr>
        <dsp:cNvPr id="0" name=""/>
        <dsp:cNvSpPr/>
      </dsp:nvSpPr>
      <dsp:spPr>
        <a:xfrm>
          <a:off x="4738014" y="818755"/>
          <a:ext cx="1451800" cy="14518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889CE4-E15D-4983-960D-262E615B720B}">
      <dsp:nvSpPr>
        <dsp:cNvPr id="0" name=""/>
        <dsp:cNvSpPr/>
      </dsp:nvSpPr>
      <dsp:spPr>
        <a:xfrm>
          <a:off x="3850802"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solidFill>
                <a:schemeClr val="bg1"/>
              </a:solidFill>
            </a:rPr>
            <a:t>Complete all 4 Practice Scenarios</a:t>
          </a:r>
        </a:p>
      </dsp:txBody>
      <dsp:txXfrm>
        <a:off x="3850802" y="2654049"/>
        <a:ext cx="3226223" cy="720000"/>
      </dsp:txXfrm>
    </dsp:sp>
    <dsp:sp modelId="{A3503343-A439-4D35-8ACA-2BA0189DC9F2}">
      <dsp:nvSpPr>
        <dsp:cNvPr id="0" name=""/>
        <dsp:cNvSpPr/>
      </dsp:nvSpPr>
      <dsp:spPr>
        <a:xfrm>
          <a:off x="8528826" y="818755"/>
          <a:ext cx="1451800" cy="14518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2988AA-BA46-48A2-BC3A-48F503FAA88B}">
      <dsp:nvSpPr>
        <dsp:cNvPr id="0" name=""/>
        <dsp:cNvSpPr/>
      </dsp:nvSpPr>
      <dsp:spPr>
        <a:xfrm>
          <a:off x="7641615"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solidFill>
                <a:schemeClr val="bg1"/>
              </a:solidFill>
            </a:rPr>
            <a:t>The instructions are on the sheet</a:t>
          </a:r>
        </a:p>
      </dsp:txBody>
      <dsp:txXfrm>
        <a:off x="7641615" y="2654049"/>
        <a:ext cx="3226223"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DB20CD-678B-40E9-8CE5-037353018B6C}" type="datetimeFigureOut">
              <a:rPr lang="en-US" smtClean="0"/>
              <a:t>11/11/2025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44E305-7FBF-47B9-8C7D-C18B63E76B28}" type="slidenum">
              <a:rPr lang="en-US" smtClean="0"/>
              <a:t>‹#›</a:t>
            </a:fld>
            <a:endParaRPr lang="en-US"/>
          </a:p>
        </p:txBody>
      </p:sp>
    </p:spTree>
    <p:extLst>
      <p:ext uri="{BB962C8B-B14F-4D97-AF65-F5344CB8AC3E}">
        <p14:creationId xmlns:p14="http://schemas.microsoft.com/office/powerpoint/2010/main" val="4163513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a:t>
            </a:fld>
            <a:endParaRPr lang="en-US"/>
          </a:p>
        </p:txBody>
      </p:sp>
    </p:spTree>
    <p:extLst>
      <p:ext uri="{BB962C8B-B14F-4D97-AF65-F5344CB8AC3E}">
        <p14:creationId xmlns:p14="http://schemas.microsoft.com/office/powerpoint/2010/main" val="385128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CHANGE FACILITATOR LIST</a:t>
            </a:r>
          </a:p>
          <a:p>
            <a:r>
              <a:rPr lang="en-US" dirty="0">
                <a:ea typeface="Calibri"/>
                <a:cs typeface="Calibri"/>
              </a:rPr>
              <a:t>Add Taraja</a:t>
            </a:r>
          </a:p>
        </p:txBody>
      </p:sp>
      <p:sp>
        <p:nvSpPr>
          <p:cNvPr id="4" name="Slide Number Placeholder 3"/>
          <p:cNvSpPr>
            <a:spLocks noGrp="1"/>
          </p:cNvSpPr>
          <p:nvPr>
            <p:ph type="sldNum" sz="quarter" idx="5"/>
          </p:nvPr>
        </p:nvSpPr>
        <p:spPr/>
        <p:txBody>
          <a:bodyPr/>
          <a:lstStyle/>
          <a:p>
            <a:fld id="{C444E305-7FBF-47B9-8C7D-C18B63E76B28}" type="slidenum">
              <a:rPr lang="en-US" smtClean="0"/>
              <a:t>2</a:t>
            </a:fld>
            <a:endParaRPr lang="en-US"/>
          </a:p>
        </p:txBody>
      </p:sp>
    </p:spTree>
    <p:extLst>
      <p:ext uri="{BB962C8B-B14F-4D97-AF65-F5344CB8AC3E}">
        <p14:creationId xmlns:p14="http://schemas.microsoft.com/office/powerpoint/2010/main" val="1079087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3</a:t>
            </a:fld>
            <a:endParaRPr lang="en-US"/>
          </a:p>
        </p:txBody>
      </p:sp>
    </p:spTree>
    <p:extLst>
      <p:ext uri="{BB962C8B-B14F-4D97-AF65-F5344CB8AC3E}">
        <p14:creationId xmlns:p14="http://schemas.microsoft.com/office/powerpoint/2010/main" val="1974662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UPDATE SERIES DATES</a:t>
            </a:r>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4</a:t>
            </a:fld>
            <a:endParaRPr lang="en-US"/>
          </a:p>
        </p:txBody>
      </p:sp>
    </p:spTree>
    <p:extLst>
      <p:ext uri="{BB962C8B-B14F-4D97-AF65-F5344CB8AC3E}">
        <p14:creationId xmlns:p14="http://schemas.microsoft.com/office/powerpoint/2010/main" val="401243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5</a:t>
            </a:fld>
            <a:endParaRPr lang="en-US"/>
          </a:p>
        </p:txBody>
      </p:sp>
    </p:spTree>
    <p:extLst>
      <p:ext uri="{BB962C8B-B14F-4D97-AF65-F5344CB8AC3E}">
        <p14:creationId xmlns:p14="http://schemas.microsoft.com/office/powerpoint/2010/main" val="2073528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a:t>
            </a:r>
          </a:p>
          <a:p>
            <a:r>
              <a:rPr lang="en-US" dirty="0">
                <a:cs typeface="Calibri"/>
              </a:rPr>
              <a:t>Taraja</a:t>
            </a:r>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6</a:t>
            </a:fld>
            <a:endParaRPr lang="en-US"/>
          </a:p>
        </p:txBody>
      </p:sp>
    </p:spTree>
    <p:extLst>
      <p:ext uri="{BB962C8B-B14F-4D97-AF65-F5344CB8AC3E}">
        <p14:creationId xmlns:p14="http://schemas.microsoft.com/office/powerpoint/2010/main" val="3091664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r>
              <a:rPr lang="en-US" dirty="0">
                <a:cs typeface="Calibri"/>
              </a:rPr>
              <a:t>Time Allotment: 7 minutes total</a:t>
            </a:r>
            <a:endParaRPr lang="en-US" dirty="0"/>
          </a:p>
          <a:p>
            <a:r>
              <a:rPr lang="en-US" dirty="0">
                <a:cs typeface="Calibri"/>
              </a:rPr>
              <a:t>Taraja</a:t>
            </a:r>
            <a:endParaRPr lang="en-US" dirty="0">
              <a:ea typeface="Calibri"/>
              <a:cs typeface="Calibri"/>
            </a:endParaRPr>
          </a:p>
          <a:p>
            <a:endParaRPr lang="en-US">
              <a:cs typeface="Calibri"/>
            </a:endParaRPr>
          </a:p>
          <a:p>
            <a:r>
              <a:rPr lang="en-US" dirty="0">
                <a:cs typeface="Calibri"/>
              </a:rPr>
              <a:t>1 minute directions</a:t>
            </a:r>
            <a:endParaRPr lang="en-US" dirty="0">
              <a:ea typeface="Calibri"/>
              <a:cs typeface="Calibri"/>
            </a:endParaRPr>
          </a:p>
          <a:p>
            <a:r>
              <a:rPr lang="en-US" dirty="0">
                <a:cs typeface="Calibri"/>
              </a:rPr>
              <a:t>5 minutes breakout</a:t>
            </a:r>
            <a:endParaRPr lang="en-US" dirty="0">
              <a:ea typeface="Calibri"/>
              <a:cs typeface="Calibri"/>
            </a:endParaRPr>
          </a:p>
          <a:p>
            <a:r>
              <a:rPr lang="en-US" dirty="0">
                <a:cs typeface="Calibri"/>
              </a:rPr>
              <a:t>2 minutes debrief</a:t>
            </a:r>
            <a:endParaRPr lang="en-US" dirty="0">
              <a:ea typeface="Calibri"/>
              <a:cs typeface="Calibri"/>
            </a:endParaRPr>
          </a:p>
          <a:p>
            <a:endParaRPr lang="en-US">
              <a:cs typeface="Calibri"/>
            </a:endParaRPr>
          </a:p>
          <a:p>
            <a:r>
              <a:rPr lang="en-US" dirty="0">
                <a:cs typeface="Calibri"/>
              </a:rPr>
              <a:t>After reviewing instructions, you are going to broken into groups.  You will be in the breakout group for 3-4 minutes to answer the question: Where do you get data?</a:t>
            </a:r>
            <a:endParaRPr lang="en-US" dirty="0"/>
          </a:p>
          <a:p>
            <a:endParaRPr lang="en-US">
              <a:cs typeface="Calibri"/>
            </a:endParaRPr>
          </a:p>
          <a:p>
            <a:r>
              <a:rPr lang="en-US" dirty="0">
                <a:cs typeface="Calibri"/>
              </a:rPr>
              <a:t>Based on the number of participants, use no more than 3-5 breakout groups.</a:t>
            </a:r>
            <a:endParaRPr lang="en-US" dirty="0">
              <a:ea typeface="Calibri"/>
              <a:cs typeface="Calibri"/>
            </a:endParaRPr>
          </a:p>
          <a:p>
            <a:endParaRPr lang="en-US">
              <a:cs typeface="Calibri"/>
            </a:endParaRPr>
          </a:p>
          <a:p>
            <a:r>
              <a:rPr lang="en-US" dirty="0">
                <a:cs typeface="Calibri"/>
              </a:rPr>
              <a:t>After the participants return, ask each group to share 2 sources of data. </a:t>
            </a:r>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7</a:t>
            </a:fld>
            <a:endParaRPr lang="en-US"/>
          </a:p>
        </p:txBody>
      </p:sp>
    </p:spTree>
    <p:extLst>
      <p:ext uri="{BB962C8B-B14F-4D97-AF65-F5344CB8AC3E}">
        <p14:creationId xmlns:p14="http://schemas.microsoft.com/office/powerpoint/2010/main" val="2211412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7 minutes total</a:t>
            </a:r>
            <a:endParaRPr lang="en-US" dirty="0"/>
          </a:p>
          <a:p>
            <a:r>
              <a:rPr lang="en-US" dirty="0">
                <a:cs typeface="Calibri"/>
              </a:rPr>
              <a:t>Taraja</a:t>
            </a:r>
            <a:endParaRPr lang="en-US" dirty="0">
              <a:ea typeface="Calibri"/>
              <a:cs typeface="Calibri"/>
            </a:endParaRPr>
          </a:p>
          <a:p>
            <a:r>
              <a:rPr lang="en-US" dirty="0">
                <a:cs typeface="Calibri"/>
              </a:rPr>
              <a:t>1 minute directions</a:t>
            </a:r>
            <a:endParaRPr lang="en-US" dirty="0">
              <a:ea typeface="Calibri"/>
              <a:cs typeface="Calibri"/>
            </a:endParaRPr>
          </a:p>
          <a:p>
            <a:r>
              <a:rPr lang="en-US" dirty="0">
                <a:cs typeface="Calibri"/>
              </a:rPr>
              <a:t>5 minutes breakout</a:t>
            </a:r>
            <a:endParaRPr lang="en-US" dirty="0">
              <a:ea typeface="Calibri"/>
              <a:cs typeface="Calibri"/>
            </a:endParaRPr>
          </a:p>
          <a:p>
            <a:r>
              <a:rPr lang="en-US" dirty="0">
                <a:cs typeface="Calibri"/>
              </a:rPr>
              <a:t>2 minutes debrief</a:t>
            </a:r>
            <a:endParaRPr lang="en-US" dirty="0">
              <a:ea typeface="Calibri"/>
              <a:cs typeface="Calibri"/>
            </a:endParaRPr>
          </a:p>
          <a:p>
            <a:endParaRPr lang="en-US">
              <a:cs typeface="Calibri"/>
            </a:endParaRPr>
          </a:p>
          <a:p>
            <a:r>
              <a:rPr lang="en-US" dirty="0">
                <a:cs typeface="Calibri"/>
              </a:rPr>
              <a:t>After reviewing instructions, you are going to broken into groups.  You will be in the breakout group for 3-4 minutes to answer the question: Where do you get data?  What do you use to make it make sense?</a:t>
            </a:r>
            <a:endParaRPr lang="en-US" dirty="0"/>
          </a:p>
          <a:p>
            <a:endParaRPr lang="en-US">
              <a:cs typeface="Calibri"/>
            </a:endParaRPr>
          </a:p>
          <a:p>
            <a:r>
              <a:rPr lang="en-US" dirty="0">
                <a:cs typeface="Calibri"/>
              </a:rPr>
              <a:t>Based on the number of participants, use no more than 3-5 breakout groups.</a:t>
            </a:r>
            <a:endParaRPr lang="en-US" dirty="0">
              <a:ea typeface="Calibri"/>
              <a:cs typeface="Calibri"/>
            </a:endParaRPr>
          </a:p>
          <a:p>
            <a:endParaRPr lang="en-US">
              <a:cs typeface="Calibri"/>
            </a:endParaRPr>
          </a:p>
          <a:p>
            <a:r>
              <a:rPr lang="en-US" dirty="0">
                <a:cs typeface="Calibri"/>
              </a:rPr>
              <a:t>After the participants return, ask each group to share 2 sources of data.  </a:t>
            </a:r>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8</a:t>
            </a:fld>
            <a:endParaRPr lang="en-US"/>
          </a:p>
        </p:txBody>
      </p:sp>
    </p:spTree>
    <p:extLst>
      <p:ext uri="{BB962C8B-B14F-4D97-AF65-F5344CB8AC3E}">
        <p14:creationId xmlns:p14="http://schemas.microsoft.com/office/powerpoint/2010/main" val="3913216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HOW DO YOU USE DATA TO ORGANIZE</a:t>
            </a:r>
          </a:p>
          <a:p>
            <a:endParaRPr lang="en-US" dirty="0">
              <a:ea typeface="Calibri"/>
              <a:cs typeface="Calibri"/>
            </a:endParaRPr>
          </a:p>
          <a:p>
            <a:r>
              <a:rPr lang="en-US" dirty="0">
                <a:ea typeface="Calibri"/>
                <a:cs typeface="Calibri"/>
              </a:rPr>
              <a:t>REFLECTION ON WORK SINCE LAST SESSION</a:t>
            </a:r>
          </a:p>
        </p:txBody>
      </p:sp>
      <p:sp>
        <p:nvSpPr>
          <p:cNvPr id="4" name="Slide Number Placeholder 3"/>
          <p:cNvSpPr>
            <a:spLocks noGrp="1"/>
          </p:cNvSpPr>
          <p:nvPr>
            <p:ph type="sldNum" sz="quarter" idx="5"/>
          </p:nvPr>
        </p:nvSpPr>
        <p:spPr/>
        <p:txBody>
          <a:bodyPr/>
          <a:lstStyle/>
          <a:p>
            <a:fld id="{C444E305-7FBF-47B9-8C7D-C18B63E76B28}" type="slidenum">
              <a:rPr lang="en-US" smtClean="0"/>
              <a:t>6</a:t>
            </a:fld>
            <a:endParaRPr lang="en-US"/>
          </a:p>
        </p:txBody>
      </p:sp>
    </p:spTree>
    <p:extLst>
      <p:ext uri="{BB962C8B-B14F-4D97-AF65-F5344CB8AC3E}">
        <p14:creationId xmlns:p14="http://schemas.microsoft.com/office/powerpoint/2010/main" val="3016062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6</a:t>
            </a:fld>
            <a:endParaRPr lang="en-US"/>
          </a:p>
        </p:txBody>
      </p:sp>
    </p:spTree>
    <p:extLst>
      <p:ext uri="{BB962C8B-B14F-4D97-AF65-F5344CB8AC3E}">
        <p14:creationId xmlns:p14="http://schemas.microsoft.com/office/powerpoint/2010/main" val="3091664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7</a:t>
            </a:fld>
            <a:endParaRPr lang="en-US"/>
          </a:p>
        </p:txBody>
      </p:sp>
    </p:spTree>
    <p:extLst>
      <p:ext uri="{BB962C8B-B14F-4D97-AF65-F5344CB8AC3E}">
        <p14:creationId xmlns:p14="http://schemas.microsoft.com/office/powerpoint/2010/main" val="2211412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8</a:t>
            </a:fld>
            <a:endParaRPr lang="en-US"/>
          </a:p>
        </p:txBody>
      </p:sp>
    </p:spTree>
    <p:extLst>
      <p:ext uri="{BB962C8B-B14F-4D97-AF65-F5344CB8AC3E}">
        <p14:creationId xmlns:p14="http://schemas.microsoft.com/office/powerpoint/2010/main" val="387567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9</a:t>
            </a:fld>
            <a:endParaRPr lang="en-US"/>
          </a:p>
        </p:txBody>
      </p:sp>
    </p:spTree>
    <p:extLst>
      <p:ext uri="{BB962C8B-B14F-4D97-AF65-F5344CB8AC3E}">
        <p14:creationId xmlns:p14="http://schemas.microsoft.com/office/powerpoint/2010/main" val="3389324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10</a:t>
            </a:fld>
            <a:endParaRPr lang="en-US"/>
          </a:p>
        </p:txBody>
      </p:sp>
    </p:spTree>
    <p:extLst>
      <p:ext uri="{BB962C8B-B14F-4D97-AF65-F5344CB8AC3E}">
        <p14:creationId xmlns:p14="http://schemas.microsoft.com/office/powerpoint/2010/main" val="2083624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11</a:t>
            </a:fld>
            <a:endParaRPr lang="en-US"/>
          </a:p>
        </p:txBody>
      </p:sp>
    </p:spTree>
    <p:extLst>
      <p:ext uri="{BB962C8B-B14F-4D97-AF65-F5344CB8AC3E}">
        <p14:creationId xmlns:p14="http://schemas.microsoft.com/office/powerpoint/2010/main" val="1609775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12</a:t>
            </a:fld>
            <a:endParaRPr lang="en-US"/>
          </a:p>
        </p:txBody>
      </p:sp>
    </p:spTree>
    <p:extLst>
      <p:ext uri="{BB962C8B-B14F-4D97-AF65-F5344CB8AC3E}">
        <p14:creationId xmlns:p14="http://schemas.microsoft.com/office/powerpoint/2010/main" val="952731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15 minutes</a:t>
            </a:r>
          </a:p>
        </p:txBody>
      </p:sp>
      <p:sp>
        <p:nvSpPr>
          <p:cNvPr id="4" name="Slide Number Placeholder 3"/>
          <p:cNvSpPr>
            <a:spLocks noGrp="1"/>
          </p:cNvSpPr>
          <p:nvPr>
            <p:ph type="sldNum" sz="quarter" idx="5"/>
          </p:nvPr>
        </p:nvSpPr>
        <p:spPr/>
        <p:txBody>
          <a:bodyPr/>
          <a:lstStyle/>
          <a:p>
            <a:fld id="{C444E305-7FBF-47B9-8C7D-C18B63E76B28}" type="slidenum">
              <a:rPr lang="en-US" smtClean="0"/>
              <a:t>13</a:t>
            </a:fld>
            <a:endParaRPr lang="en-US"/>
          </a:p>
        </p:txBody>
      </p:sp>
    </p:spTree>
    <p:extLst>
      <p:ext uri="{BB962C8B-B14F-4D97-AF65-F5344CB8AC3E}">
        <p14:creationId xmlns:p14="http://schemas.microsoft.com/office/powerpoint/2010/main" val="2310782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Seleste</a:t>
            </a:r>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14</a:t>
            </a:fld>
            <a:endParaRPr lang="en-US"/>
          </a:p>
        </p:txBody>
      </p:sp>
    </p:spTree>
    <p:extLst>
      <p:ext uri="{BB962C8B-B14F-4D97-AF65-F5344CB8AC3E}">
        <p14:creationId xmlns:p14="http://schemas.microsoft.com/office/powerpoint/2010/main" val="3913216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dirty="0">
                <a:cs typeface="Calibri"/>
              </a:rPr>
              <a:t>Chad</a:t>
            </a:r>
            <a:endParaRPr lang="en-US" dirty="0"/>
          </a:p>
          <a:p>
            <a:endParaRPr lang="en-US" dirty="0">
              <a:ea typeface="Calibri" panose="020F0502020204030204"/>
              <a:cs typeface="Calibri"/>
            </a:endParaRPr>
          </a:p>
          <a:p>
            <a:r>
              <a:rPr lang="en-US" dirty="0">
                <a:ea typeface="Calibri" panose="020F0502020204030204"/>
                <a:cs typeface="Calibri"/>
              </a:rPr>
              <a:t>RETITLE POWER MAPPING</a:t>
            </a: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15</a:t>
            </a:fld>
            <a:endParaRPr lang="en-US"/>
          </a:p>
        </p:txBody>
      </p:sp>
    </p:spTree>
    <p:extLst>
      <p:ext uri="{BB962C8B-B14F-4D97-AF65-F5344CB8AC3E}">
        <p14:creationId xmlns:p14="http://schemas.microsoft.com/office/powerpoint/2010/main" val="2226115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Chad</a:t>
            </a:r>
          </a:p>
        </p:txBody>
      </p:sp>
      <p:sp>
        <p:nvSpPr>
          <p:cNvPr id="4" name="Slide Number Placeholder 3"/>
          <p:cNvSpPr>
            <a:spLocks noGrp="1"/>
          </p:cNvSpPr>
          <p:nvPr>
            <p:ph type="sldNum" sz="quarter" idx="5"/>
          </p:nvPr>
        </p:nvSpPr>
        <p:spPr/>
        <p:txBody>
          <a:bodyPr/>
          <a:lstStyle/>
          <a:p>
            <a:fld id="{C444E305-7FBF-47B9-8C7D-C18B63E76B28}" type="slidenum">
              <a:rPr lang="en-US" smtClean="0"/>
              <a:t>16</a:t>
            </a:fld>
            <a:endParaRPr lang="en-US"/>
          </a:p>
        </p:txBody>
      </p:sp>
    </p:spTree>
    <p:extLst>
      <p:ext uri="{BB962C8B-B14F-4D97-AF65-F5344CB8AC3E}">
        <p14:creationId xmlns:p14="http://schemas.microsoft.com/office/powerpoint/2010/main" val="2320922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Chad</a:t>
            </a:r>
          </a:p>
        </p:txBody>
      </p:sp>
      <p:sp>
        <p:nvSpPr>
          <p:cNvPr id="4" name="Slide Number Placeholder 3"/>
          <p:cNvSpPr>
            <a:spLocks noGrp="1"/>
          </p:cNvSpPr>
          <p:nvPr>
            <p:ph type="sldNum" sz="quarter" idx="5"/>
          </p:nvPr>
        </p:nvSpPr>
        <p:spPr/>
        <p:txBody>
          <a:bodyPr/>
          <a:lstStyle/>
          <a:p>
            <a:fld id="{C444E305-7FBF-47B9-8C7D-C18B63E76B28}" type="slidenum">
              <a:rPr lang="en-US" smtClean="0"/>
              <a:t>17</a:t>
            </a:fld>
            <a:endParaRPr lang="en-US"/>
          </a:p>
        </p:txBody>
      </p:sp>
    </p:spTree>
    <p:extLst>
      <p:ext uri="{BB962C8B-B14F-4D97-AF65-F5344CB8AC3E}">
        <p14:creationId xmlns:p14="http://schemas.microsoft.com/office/powerpoint/2010/main" val="4183021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23</a:t>
            </a:fld>
            <a:endParaRPr lang="en-US"/>
          </a:p>
        </p:txBody>
      </p:sp>
    </p:spTree>
    <p:extLst>
      <p:ext uri="{BB962C8B-B14F-4D97-AF65-F5344CB8AC3E}">
        <p14:creationId xmlns:p14="http://schemas.microsoft.com/office/powerpoint/2010/main" val="325987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24</a:t>
            </a:fld>
            <a:endParaRPr lang="en-US"/>
          </a:p>
        </p:txBody>
      </p:sp>
    </p:spTree>
    <p:extLst>
      <p:ext uri="{BB962C8B-B14F-4D97-AF65-F5344CB8AC3E}">
        <p14:creationId xmlns:p14="http://schemas.microsoft.com/office/powerpoint/2010/main" val="16927259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err="1">
                <a:cs typeface="Calibri"/>
              </a:rPr>
              <a:t>Seleste</a:t>
            </a:r>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25</a:t>
            </a:fld>
            <a:endParaRPr lang="en-US"/>
          </a:p>
        </p:txBody>
      </p:sp>
    </p:spTree>
    <p:extLst>
      <p:ext uri="{BB962C8B-B14F-4D97-AF65-F5344CB8AC3E}">
        <p14:creationId xmlns:p14="http://schemas.microsoft.com/office/powerpoint/2010/main" val="3814343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29</a:t>
            </a:fld>
            <a:endParaRPr lang="en-US"/>
          </a:p>
        </p:txBody>
      </p:sp>
    </p:spTree>
    <p:extLst>
      <p:ext uri="{BB962C8B-B14F-4D97-AF65-F5344CB8AC3E}">
        <p14:creationId xmlns:p14="http://schemas.microsoft.com/office/powerpoint/2010/main" val="28458507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SESSION TAKEAWAYS</a:t>
            </a:r>
          </a:p>
          <a:p>
            <a:r>
              <a:rPr lang="en-US" dirty="0">
                <a:ea typeface="Calibri"/>
                <a:cs typeface="Calibri"/>
              </a:rPr>
              <a:t>WHAT ELSE WOULD YOU LIKE TO LEARN OR HOW YOU USE ANALYZE DATA</a:t>
            </a:r>
          </a:p>
        </p:txBody>
      </p:sp>
      <p:sp>
        <p:nvSpPr>
          <p:cNvPr id="4" name="Slide Number Placeholder 3"/>
          <p:cNvSpPr>
            <a:spLocks noGrp="1"/>
          </p:cNvSpPr>
          <p:nvPr>
            <p:ph type="sldNum" sz="quarter" idx="5"/>
          </p:nvPr>
        </p:nvSpPr>
        <p:spPr/>
        <p:txBody>
          <a:bodyPr/>
          <a:lstStyle/>
          <a:p>
            <a:fld id="{C444E305-7FBF-47B9-8C7D-C18B63E76B28}" type="slidenum">
              <a:rPr lang="en-US" smtClean="0"/>
              <a:t>22</a:t>
            </a:fld>
            <a:endParaRPr lang="en-US"/>
          </a:p>
        </p:txBody>
      </p:sp>
    </p:spTree>
    <p:extLst>
      <p:ext uri="{BB962C8B-B14F-4D97-AF65-F5344CB8AC3E}">
        <p14:creationId xmlns:p14="http://schemas.microsoft.com/office/powerpoint/2010/main" val="14191869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UPDATE TO APPLY SKILLS FOCUSED ON IN THE SESSION</a:t>
            </a:r>
            <a:endParaRPr lang="en-US" dirty="0"/>
          </a:p>
          <a:p>
            <a:r>
              <a:rPr lang="en-US" dirty="0">
                <a:cs typeface="Calibri"/>
              </a:rPr>
              <a:t>Slide allotment: 1 minute</a:t>
            </a:r>
            <a:endParaRPr lang="en-US" dirty="0"/>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30</a:t>
            </a:fld>
            <a:endParaRPr lang="en-US"/>
          </a:p>
        </p:txBody>
      </p:sp>
    </p:spTree>
    <p:extLst>
      <p:ext uri="{BB962C8B-B14F-4D97-AF65-F5344CB8AC3E}">
        <p14:creationId xmlns:p14="http://schemas.microsoft.com/office/powerpoint/2010/main" val="37734187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Seleste</a:t>
            </a:r>
            <a:endParaRPr lang="en-US" dirty="0"/>
          </a:p>
          <a:p>
            <a:r>
              <a:rPr lang="en-US" dirty="0">
                <a:cs typeface="Calibri"/>
              </a:rPr>
              <a:t>Slide allotment: 1 minute</a:t>
            </a:r>
            <a:endParaRPr lang="en-US" dirty="0"/>
          </a:p>
          <a:p>
            <a:endParaRPr lang="en-US"/>
          </a:p>
          <a:p>
            <a:r>
              <a:rPr lang="en-US" dirty="0">
                <a:ea typeface="Calibri"/>
                <a:cs typeface="Calibri"/>
              </a:rPr>
              <a:t>UPDATE SLIDE</a:t>
            </a:r>
          </a:p>
          <a:p>
            <a:endParaRPr lang="en-US" dirty="0">
              <a:ea typeface="Calibri"/>
              <a:cs typeface="Calibri"/>
            </a:endParaRPr>
          </a:p>
          <a:p>
            <a:r>
              <a:rPr lang="en-US">
                <a:ea typeface="Calibri"/>
                <a:cs typeface="Calibri"/>
              </a:rPr>
              <a:t>COMMERCIAL BREAK FOR OTHER SESSIONS</a:t>
            </a:r>
            <a:endParaRPr lang="en-US" dirty="0">
              <a:ea typeface="Calibri"/>
              <a:cs typeface="Calibri"/>
            </a:endParaRPr>
          </a:p>
          <a:p>
            <a:pPr marL="171450" indent="-171450">
              <a:buFont typeface="Arial"/>
              <a:buChar char="•"/>
            </a:pPr>
            <a:r>
              <a:rPr lang="en-US" dirty="0">
                <a:ea typeface="Calibri"/>
                <a:cs typeface="Calibri"/>
              </a:rPr>
              <a:t>TEACHER UNIONS FOR SOCIAL JUSTICE</a:t>
            </a:r>
          </a:p>
          <a:p>
            <a:pPr marL="171450" indent="-171450">
              <a:buFont typeface="Arial"/>
              <a:buChar char="•"/>
            </a:pPr>
            <a:r>
              <a:rPr lang="en-US">
                <a:ea typeface="Calibri"/>
                <a:cs typeface="Calibri"/>
              </a:rPr>
              <a:t>CAMPAIGN LAB</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31</a:t>
            </a:fld>
            <a:endParaRPr lang="en-US"/>
          </a:p>
        </p:txBody>
      </p:sp>
    </p:spTree>
    <p:extLst>
      <p:ext uri="{BB962C8B-B14F-4D97-AF65-F5344CB8AC3E}">
        <p14:creationId xmlns:p14="http://schemas.microsoft.com/office/powerpoint/2010/main" val="8525288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UPDATE FACILITATORS</a:t>
            </a:r>
          </a:p>
          <a:p>
            <a:r>
              <a:rPr lang="en-US" dirty="0">
                <a:ea typeface="Calibri"/>
                <a:cs typeface="Calibri"/>
              </a:rPr>
              <a:t>ADD TARAJA</a:t>
            </a:r>
          </a:p>
        </p:txBody>
      </p:sp>
      <p:sp>
        <p:nvSpPr>
          <p:cNvPr id="4" name="Slide Number Placeholder 3"/>
          <p:cNvSpPr>
            <a:spLocks noGrp="1"/>
          </p:cNvSpPr>
          <p:nvPr>
            <p:ph type="sldNum" sz="quarter" idx="5"/>
          </p:nvPr>
        </p:nvSpPr>
        <p:spPr/>
        <p:txBody>
          <a:bodyPr/>
          <a:lstStyle/>
          <a:p>
            <a:fld id="{C444E305-7FBF-47B9-8C7D-C18B63E76B28}" type="slidenum">
              <a:rPr lang="en-US" smtClean="0"/>
              <a:t>32</a:t>
            </a:fld>
            <a:endParaRPr lang="en-US"/>
          </a:p>
        </p:txBody>
      </p:sp>
    </p:spTree>
    <p:extLst>
      <p:ext uri="{BB962C8B-B14F-4D97-AF65-F5344CB8AC3E}">
        <p14:creationId xmlns:p14="http://schemas.microsoft.com/office/powerpoint/2010/main" val="1347442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6CF5-04EE-B973-A740-1FEDE65A06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564BBD-0EE0-7574-4C78-C7CADEFDB3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92EEA5-99E1-D26C-B323-4DDD8D57845B}"/>
              </a:ext>
            </a:extLst>
          </p:cNvPr>
          <p:cNvSpPr>
            <a:spLocks noGrp="1"/>
          </p:cNvSpPr>
          <p:nvPr>
            <p:ph type="dt" sz="half" idx="10"/>
          </p:nvPr>
        </p:nvSpPr>
        <p:spPr/>
        <p:txBody>
          <a:bodyPr/>
          <a:lstStyle/>
          <a:p>
            <a:fld id="{21B6BC5C-7937-43D6-87B6-BAF0CCC5D661}" type="datetimeFigureOut">
              <a:rPr lang="en-US" smtClean="0"/>
              <a:t>11/11/2025</a:t>
            </a:fld>
            <a:endParaRPr lang="en-US"/>
          </a:p>
        </p:txBody>
      </p:sp>
      <p:sp>
        <p:nvSpPr>
          <p:cNvPr id="5" name="Footer Placeholder 4">
            <a:extLst>
              <a:ext uri="{FF2B5EF4-FFF2-40B4-BE49-F238E27FC236}">
                <a16:creationId xmlns:a16="http://schemas.microsoft.com/office/drawing/2014/main" id="{156F6174-B7A2-55C9-6A7A-0C8CCDD07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84E8F-744B-F929-2B9D-8BB83DF4681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45059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8A186-A694-8BD7-A584-1AECFC494A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77F7F-4D11-7A23-16AB-BFB2393AE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EBCD12-773A-90D1-224E-C0CA14004015}"/>
              </a:ext>
            </a:extLst>
          </p:cNvPr>
          <p:cNvSpPr>
            <a:spLocks noGrp="1"/>
          </p:cNvSpPr>
          <p:nvPr>
            <p:ph type="dt" sz="half" idx="10"/>
          </p:nvPr>
        </p:nvSpPr>
        <p:spPr/>
        <p:txBody>
          <a:bodyPr/>
          <a:lstStyle/>
          <a:p>
            <a:fld id="{21B6BC5C-7937-43D6-87B6-BAF0CCC5D661}" type="datetimeFigureOut">
              <a:rPr lang="en-US" smtClean="0"/>
              <a:t>11/11/2025</a:t>
            </a:fld>
            <a:endParaRPr lang="en-US"/>
          </a:p>
        </p:txBody>
      </p:sp>
      <p:sp>
        <p:nvSpPr>
          <p:cNvPr id="5" name="Footer Placeholder 4">
            <a:extLst>
              <a:ext uri="{FF2B5EF4-FFF2-40B4-BE49-F238E27FC236}">
                <a16:creationId xmlns:a16="http://schemas.microsoft.com/office/drawing/2014/main" id="{2B5E1582-8E10-D52D-B486-FF6D3315C5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D9D2A5-F71F-377E-FC9B-15D8BC095590}"/>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997989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8E37-6E7A-120F-D2EE-A07823326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A89A08-8E4A-252B-F21B-A5AA4E094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6F9FB4-ADE1-7984-08C3-F89B86B1DC69}"/>
              </a:ext>
            </a:extLst>
          </p:cNvPr>
          <p:cNvSpPr>
            <a:spLocks noGrp="1"/>
          </p:cNvSpPr>
          <p:nvPr>
            <p:ph type="dt" sz="half" idx="10"/>
          </p:nvPr>
        </p:nvSpPr>
        <p:spPr/>
        <p:txBody>
          <a:bodyPr/>
          <a:lstStyle/>
          <a:p>
            <a:fld id="{21B6BC5C-7937-43D6-87B6-BAF0CCC5D661}" type="datetimeFigureOut">
              <a:rPr lang="en-US" smtClean="0"/>
              <a:t>11/11/2025</a:t>
            </a:fld>
            <a:endParaRPr lang="en-US"/>
          </a:p>
        </p:txBody>
      </p:sp>
      <p:sp>
        <p:nvSpPr>
          <p:cNvPr id="5" name="Footer Placeholder 4">
            <a:extLst>
              <a:ext uri="{FF2B5EF4-FFF2-40B4-BE49-F238E27FC236}">
                <a16:creationId xmlns:a16="http://schemas.microsoft.com/office/drawing/2014/main" id="{BA9F5873-740C-F853-E0FC-5305D0281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85DF6-7AAF-58A1-0123-6D1C038CF74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47673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711D-E066-53FF-217E-B76771BFB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9D015C-09BB-AEE4-4C74-02901FEEE0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1B4F40-B3CB-E332-71D5-4087E32EEB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63A664-0CAE-B6D9-2DB0-01ACA4159764}"/>
              </a:ext>
            </a:extLst>
          </p:cNvPr>
          <p:cNvSpPr>
            <a:spLocks noGrp="1"/>
          </p:cNvSpPr>
          <p:nvPr>
            <p:ph type="dt" sz="half" idx="10"/>
          </p:nvPr>
        </p:nvSpPr>
        <p:spPr/>
        <p:txBody>
          <a:bodyPr/>
          <a:lstStyle/>
          <a:p>
            <a:fld id="{21B6BC5C-7937-43D6-87B6-BAF0CCC5D661}" type="datetimeFigureOut">
              <a:rPr lang="en-US" smtClean="0"/>
              <a:t>11/11/2025</a:t>
            </a:fld>
            <a:endParaRPr lang="en-US"/>
          </a:p>
        </p:txBody>
      </p:sp>
      <p:sp>
        <p:nvSpPr>
          <p:cNvPr id="6" name="Footer Placeholder 5">
            <a:extLst>
              <a:ext uri="{FF2B5EF4-FFF2-40B4-BE49-F238E27FC236}">
                <a16:creationId xmlns:a16="http://schemas.microsoft.com/office/drawing/2014/main" id="{F2353404-CBD8-C387-FA73-D1CAFD07E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D6AB6-5959-A7E6-6D4A-DBADE9FCC9B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153181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E22F-D60C-8763-C306-56C8227F04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B20127-3E41-E983-C85C-ED6CA429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D8BD4C-4257-2EDB-B8CA-2E917AE6D1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5CBDCE-1B74-A6E5-548F-91C4AE5D4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936050-8828-FF76-DBDE-43664D3E5D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9E44D-AB64-B167-FB9F-05F3C6793FF1}"/>
              </a:ext>
            </a:extLst>
          </p:cNvPr>
          <p:cNvSpPr>
            <a:spLocks noGrp="1"/>
          </p:cNvSpPr>
          <p:nvPr>
            <p:ph type="dt" sz="half" idx="10"/>
          </p:nvPr>
        </p:nvSpPr>
        <p:spPr/>
        <p:txBody>
          <a:bodyPr/>
          <a:lstStyle/>
          <a:p>
            <a:fld id="{21B6BC5C-7937-43D6-87B6-BAF0CCC5D661}" type="datetimeFigureOut">
              <a:rPr lang="en-US" smtClean="0"/>
              <a:t>11/11/2025</a:t>
            </a:fld>
            <a:endParaRPr lang="en-US"/>
          </a:p>
        </p:txBody>
      </p:sp>
      <p:sp>
        <p:nvSpPr>
          <p:cNvPr id="8" name="Footer Placeholder 7">
            <a:extLst>
              <a:ext uri="{FF2B5EF4-FFF2-40B4-BE49-F238E27FC236}">
                <a16:creationId xmlns:a16="http://schemas.microsoft.com/office/drawing/2014/main" id="{203332E2-5D74-9C59-5C7B-8DB9F7EC5A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7F2CE8-CC82-8C5E-8F71-AB6CEC4BFA41}"/>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975381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7854-5016-5D7C-3646-73EE2D7269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2C51C-9005-DB9D-1995-A3F3240091D7}"/>
              </a:ext>
            </a:extLst>
          </p:cNvPr>
          <p:cNvSpPr>
            <a:spLocks noGrp="1"/>
          </p:cNvSpPr>
          <p:nvPr>
            <p:ph type="dt" sz="half" idx="10"/>
          </p:nvPr>
        </p:nvSpPr>
        <p:spPr/>
        <p:txBody>
          <a:bodyPr/>
          <a:lstStyle/>
          <a:p>
            <a:fld id="{21B6BC5C-7937-43D6-87B6-BAF0CCC5D661}" type="datetimeFigureOut">
              <a:rPr lang="en-US" smtClean="0"/>
              <a:t>11/11/2025</a:t>
            </a:fld>
            <a:endParaRPr lang="en-US"/>
          </a:p>
        </p:txBody>
      </p:sp>
      <p:sp>
        <p:nvSpPr>
          <p:cNvPr id="4" name="Footer Placeholder 3">
            <a:extLst>
              <a:ext uri="{FF2B5EF4-FFF2-40B4-BE49-F238E27FC236}">
                <a16:creationId xmlns:a16="http://schemas.microsoft.com/office/drawing/2014/main" id="{3C56EB10-EA10-9813-FB09-AB87E27F5B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0DAA2A-A5C6-11C0-1609-F12075254B5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857931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11/11/2025</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112796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8F77-883A-D816-800A-5B82BF208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2F8B1-BDC4-DC42-8623-95953CC6E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D3A98A-0CDD-C989-3528-8574E9BF7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54D7B4-A24D-18D1-1B20-8EE553019FBC}"/>
              </a:ext>
            </a:extLst>
          </p:cNvPr>
          <p:cNvSpPr>
            <a:spLocks noGrp="1"/>
          </p:cNvSpPr>
          <p:nvPr>
            <p:ph type="dt" sz="half" idx="10"/>
          </p:nvPr>
        </p:nvSpPr>
        <p:spPr/>
        <p:txBody>
          <a:bodyPr/>
          <a:lstStyle/>
          <a:p>
            <a:fld id="{21B6BC5C-7937-43D6-87B6-BAF0CCC5D661}" type="datetimeFigureOut">
              <a:rPr lang="en-US" smtClean="0"/>
              <a:t>11/11/2025</a:t>
            </a:fld>
            <a:endParaRPr lang="en-US"/>
          </a:p>
        </p:txBody>
      </p:sp>
      <p:sp>
        <p:nvSpPr>
          <p:cNvPr id="6" name="Footer Placeholder 5">
            <a:extLst>
              <a:ext uri="{FF2B5EF4-FFF2-40B4-BE49-F238E27FC236}">
                <a16:creationId xmlns:a16="http://schemas.microsoft.com/office/drawing/2014/main" id="{778ED853-7CF5-4872-59A2-C98E17B66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18BF1-4E17-20E6-1A0B-ECB2BB7929C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969285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70C9-A4B6-237C-6DAB-B6BF8E662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4CFFA2-37B1-3CB1-DCCE-9950B7B15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12D476-B416-C50A-B55B-FA25153257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36C99-E53A-549E-CEE4-6EE4F05F6E53}"/>
              </a:ext>
            </a:extLst>
          </p:cNvPr>
          <p:cNvSpPr>
            <a:spLocks noGrp="1"/>
          </p:cNvSpPr>
          <p:nvPr>
            <p:ph type="dt" sz="half" idx="10"/>
          </p:nvPr>
        </p:nvSpPr>
        <p:spPr/>
        <p:txBody>
          <a:bodyPr/>
          <a:lstStyle/>
          <a:p>
            <a:fld id="{21B6BC5C-7937-43D6-87B6-BAF0CCC5D661}" type="datetimeFigureOut">
              <a:rPr lang="en-US" smtClean="0"/>
              <a:t>11/11/2025</a:t>
            </a:fld>
            <a:endParaRPr lang="en-US"/>
          </a:p>
        </p:txBody>
      </p:sp>
      <p:sp>
        <p:nvSpPr>
          <p:cNvPr id="6" name="Footer Placeholder 5">
            <a:extLst>
              <a:ext uri="{FF2B5EF4-FFF2-40B4-BE49-F238E27FC236}">
                <a16:creationId xmlns:a16="http://schemas.microsoft.com/office/drawing/2014/main" id="{92F95B46-3DBC-4014-9C83-A57DAEC5A5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2360F-ACF4-EEA6-4F62-0C8E57613C44}"/>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369313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7E1E-A7DC-3665-3B2A-7CE11E78C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57186-FC4A-D1EE-DEC9-CF9F39DA6B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E24E1-C34B-07CE-8DC5-EA43093D3821}"/>
              </a:ext>
            </a:extLst>
          </p:cNvPr>
          <p:cNvSpPr>
            <a:spLocks noGrp="1"/>
          </p:cNvSpPr>
          <p:nvPr>
            <p:ph type="dt" sz="half" idx="10"/>
          </p:nvPr>
        </p:nvSpPr>
        <p:spPr/>
        <p:txBody>
          <a:bodyPr/>
          <a:lstStyle/>
          <a:p>
            <a:fld id="{21B6BC5C-7937-43D6-87B6-BAF0CCC5D661}" type="datetimeFigureOut">
              <a:rPr lang="en-US" smtClean="0"/>
              <a:t>11/11/2025</a:t>
            </a:fld>
            <a:endParaRPr lang="en-US"/>
          </a:p>
        </p:txBody>
      </p:sp>
      <p:sp>
        <p:nvSpPr>
          <p:cNvPr id="5" name="Footer Placeholder 4">
            <a:extLst>
              <a:ext uri="{FF2B5EF4-FFF2-40B4-BE49-F238E27FC236}">
                <a16:creationId xmlns:a16="http://schemas.microsoft.com/office/drawing/2014/main" id="{EA390F9D-9F31-C37C-7BC6-3D69D2931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A17E07-41C7-5553-4B8D-E18DAA14B0C7}"/>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498419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AD8ADC-F8CA-6A7E-396C-2371BEEA6B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1F9C2A-2F90-3338-F401-C042C2DE1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1AF35E-4F07-E960-CAB0-7ED912080273}"/>
              </a:ext>
            </a:extLst>
          </p:cNvPr>
          <p:cNvSpPr>
            <a:spLocks noGrp="1"/>
          </p:cNvSpPr>
          <p:nvPr>
            <p:ph type="dt" sz="half" idx="10"/>
          </p:nvPr>
        </p:nvSpPr>
        <p:spPr/>
        <p:txBody>
          <a:bodyPr/>
          <a:lstStyle/>
          <a:p>
            <a:fld id="{21B6BC5C-7937-43D6-87B6-BAF0CCC5D661}" type="datetimeFigureOut">
              <a:rPr lang="en-US" smtClean="0"/>
              <a:t>11/11/2025</a:t>
            </a:fld>
            <a:endParaRPr lang="en-US"/>
          </a:p>
        </p:txBody>
      </p:sp>
      <p:sp>
        <p:nvSpPr>
          <p:cNvPr id="5" name="Footer Placeholder 4">
            <a:extLst>
              <a:ext uri="{FF2B5EF4-FFF2-40B4-BE49-F238E27FC236}">
                <a16:creationId xmlns:a16="http://schemas.microsoft.com/office/drawing/2014/main" id="{2179E272-A81D-0AEE-20BA-FC454349C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A13D4-F248-F7F5-33C0-3DE5F09E1355}"/>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31256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99B22B-BD35-FD91-F7E0-955246C91A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60873-3A56-D3ED-4755-BCA1CF5111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183ED-B396-044C-AE51-1F714D3A77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B6BC5C-7937-43D6-87B6-BAF0CCC5D661}" type="datetimeFigureOut">
              <a:rPr lang="en-US" smtClean="0"/>
              <a:t>11/11/2025</a:t>
            </a:fld>
            <a:endParaRPr lang="en-US"/>
          </a:p>
        </p:txBody>
      </p:sp>
      <p:sp>
        <p:nvSpPr>
          <p:cNvPr id="5" name="Footer Placeholder 4">
            <a:extLst>
              <a:ext uri="{FF2B5EF4-FFF2-40B4-BE49-F238E27FC236}">
                <a16:creationId xmlns:a16="http://schemas.microsoft.com/office/drawing/2014/main" id="{4EF5285E-C5E9-6DAE-CE56-957BF7981A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A324FC-BD52-480E-6FC7-D8AC3A25E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09833-296E-49B1-8E53-05801A8DA44D}" type="slidenum">
              <a:rPr lang="en-US" smtClean="0"/>
              <a:t>‹#›</a:t>
            </a:fld>
            <a:endParaRPr lang="en-US"/>
          </a:p>
        </p:txBody>
      </p:sp>
    </p:spTree>
    <p:extLst>
      <p:ext uri="{BB962C8B-B14F-4D97-AF65-F5344CB8AC3E}">
        <p14:creationId xmlns:p14="http://schemas.microsoft.com/office/powerpoint/2010/main" val="48267138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2.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2.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2.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2.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23.xml"/><Relationship Id="rId7" Type="http://schemas.openxmlformats.org/officeDocument/2006/relationships/diagramLayout" Target="../diagrams/layout1.xml"/><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diagramData" Target="../diagrams/data1.xml"/><Relationship Id="rId5" Type="http://schemas.openxmlformats.org/officeDocument/2006/relationships/image" Target="../media/image2.png"/><Relationship Id="rId10" Type="http://schemas.microsoft.com/office/2007/relationships/diagramDrawing" Target="../diagrams/drawing1.xml"/><Relationship Id="rId4" Type="http://schemas.openxmlformats.org/officeDocument/2006/relationships/image" Target="../media/image3.png"/><Relationship Id="rId9" Type="http://schemas.openxmlformats.org/officeDocument/2006/relationships/diagramColors" Target="../diagrams/colors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2.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2.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forms.office.com/r/HekdErpq1t"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29.xml"/><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2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46E63B-E83C-6735-1E5F-7C9FED5327F8}"/>
              </a:ext>
            </a:extLst>
          </p:cNvPr>
          <p:cNvSpPr txBox="1">
            <a:spLocks/>
          </p:cNvSpPr>
          <p:nvPr/>
        </p:nvSpPr>
        <p:spPr>
          <a:xfrm>
            <a:off x="2685854" y="2424830"/>
            <a:ext cx="6813874" cy="972986"/>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Arial Black"/>
              </a:rPr>
              <a:t>Using Excel for Organizing</a:t>
            </a:r>
          </a:p>
          <a:p>
            <a:pPr algn="ctr"/>
            <a:r>
              <a:rPr lang="en-US" sz="1800" dirty="0">
                <a:solidFill>
                  <a:schemeClr val="bg1"/>
                </a:solidFill>
                <a:latin typeface="Arial"/>
                <a:cs typeface="Arial"/>
              </a:rPr>
              <a:t>Part 2: Analyzing Data</a:t>
            </a:r>
            <a:endParaRPr lang="en-US" sz="1800" dirty="0">
              <a:solidFill>
                <a:schemeClr val="bg1"/>
              </a:solidFill>
              <a:latin typeface="Arial" panose="020B0604020202020204" pitchFamily="34" charset="0"/>
              <a:cs typeface="Arial" panose="020B0604020202020204" pitchFamily="34" charset="0"/>
            </a:endParaRPr>
          </a:p>
          <a:p>
            <a:endParaRPr lang="en-US" sz="3600" b="1">
              <a:solidFill>
                <a:schemeClr val="bg1"/>
              </a:solidFill>
              <a:latin typeface="Arial Black" panose="020B0A04020102020204" pitchFamily="34" charset="0"/>
            </a:endParaRPr>
          </a:p>
        </p:txBody>
      </p:sp>
      <p:sp>
        <p:nvSpPr>
          <p:cNvPr id="5" name="Rectangle 4">
            <a:extLst>
              <a:ext uri="{FF2B5EF4-FFF2-40B4-BE49-F238E27FC236}">
                <a16:creationId xmlns:a16="http://schemas.microsoft.com/office/drawing/2014/main" id="{BE42D427-EACD-126F-2B95-DCB12FCB275D}"/>
              </a:ext>
            </a:extLst>
          </p:cNvPr>
          <p:cNvSpPr/>
          <p:nvPr/>
        </p:nvSpPr>
        <p:spPr>
          <a:xfrm>
            <a:off x="2299898" y="4572293"/>
            <a:ext cx="7585788" cy="2299996"/>
          </a:xfrm>
          <a:prstGeom prst="rect">
            <a:avLst/>
          </a:prstGeom>
          <a:solidFill>
            <a:schemeClr val="bg2">
              <a:lumMod val="2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6" name="Title 1">
            <a:extLst>
              <a:ext uri="{FF2B5EF4-FFF2-40B4-BE49-F238E27FC236}">
                <a16:creationId xmlns:a16="http://schemas.microsoft.com/office/drawing/2014/main" id="{CCFAF156-61BD-5447-5C84-65AD8822301F}"/>
              </a:ext>
            </a:extLst>
          </p:cNvPr>
          <p:cNvSpPr txBox="1">
            <a:spLocks/>
          </p:cNvSpPr>
          <p:nvPr/>
        </p:nvSpPr>
        <p:spPr>
          <a:xfrm>
            <a:off x="3019715" y="3514688"/>
            <a:ext cx="6146153" cy="62091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solidFill>
                  <a:schemeClr val="bg1"/>
                </a:solidFill>
                <a:latin typeface="Arial" panose="020B0604020202020204" pitchFamily="34" charset="0"/>
                <a:cs typeface="Arial" panose="020B0604020202020204" pitchFamily="34" charset="0"/>
              </a:rPr>
              <a:t>While we wait to begin, please:</a:t>
            </a:r>
          </a:p>
          <a:p>
            <a:endParaRPr lang="en-US" sz="3200" b="1">
              <a:solidFill>
                <a:schemeClr val="bg1"/>
              </a:solidFill>
              <a:latin typeface="Arial" panose="020B0604020202020204" pitchFamily="34" charset="0"/>
              <a:cs typeface="Arial" panose="020B0604020202020204" pitchFamily="34" charset="0"/>
            </a:endParaRPr>
          </a:p>
          <a:p>
            <a:endParaRPr lang="en-US" sz="3200" b="1">
              <a:solidFill>
                <a:schemeClr val="bg1"/>
              </a:solidFill>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5AA262C9-C466-4306-9BD0-58D6D500D943}"/>
              </a:ext>
            </a:extLst>
          </p:cNvPr>
          <p:cNvGrpSpPr/>
          <p:nvPr/>
        </p:nvGrpSpPr>
        <p:grpSpPr>
          <a:xfrm>
            <a:off x="2469198" y="4122712"/>
            <a:ext cx="2352676" cy="2640330"/>
            <a:chOff x="0" y="165247"/>
            <a:chExt cx="3143249" cy="4400549"/>
          </a:xfrm>
        </p:grpSpPr>
        <p:sp>
          <p:nvSpPr>
            <p:cNvPr id="14" name="Rectangle 13">
              <a:extLst>
                <a:ext uri="{FF2B5EF4-FFF2-40B4-BE49-F238E27FC236}">
                  <a16:creationId xmlns:a16="http://schemas.microsoft.com/office/drawing/2014/main" id="{7A1A9503-1796-442D-E83B-D7EA8FEB348C}"/>
                </a:ext>
              </a:extLst>
            </p:cNvPr>
            <p:cNvSpPr/>
            <p:nvPr/>
          </p:nvSpPr>
          <p:spPr>
            <a:xfrm>
              <a:off x="0" y="165247"/>
              <a:ext cx="3143249" cy="4400549"/>
            </a:xfrm>
            <a:prstGeom prst="rect">
              <a:avLst/>
            </a:prstGeom>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5" name="TextBox 14">
              <a:extLst>
                <a:ext uri="{FF2B5EF4-FFF2-40B4-BE49-F238E27FC236}">
                  <a16:creationId xmlns:a16="http://schemas.microsoft.com/office/drawing/2014/main" id="{CFF56A5A-C4A9-43A2-AD73-B6FC731C1EE4}"/>
                </a:ext>
              </a:extLst>
            </p:cNvPr>
            <p:cNvSpPr txBox="1"/>
            <p:nvPr/>
          </p:nvSpPr>
          <p:spPr>
            <a:xfrm>
              <a:off x="0" y="1945937"/>
              <a:ext cx="3143249" cy="25318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lvl="0" indent="0" defTabSz="977900" rtl="0">
                <a:lnSpc>
                  <a:spcPct val="90000"/>
                </a:lnSpc>
                <a:spcBef>
                  <a:spcPct val="0"/>
                </a:spcBef>
                <a:spcAft>
                  <a:spcPct val="35000"/>
                </a:spcAft>
                <a:buNone/>
              </a:pPr>
              <a:r>
                <a:rPr lang="en-US" sz="1600" kern="1200">
                  <a:solidFill>
                    <a:srgbClr val="000000"/>
                  </a:solidFill>
                  <a:latin typeface="Calibri"/>
                  <a:cs typeface="Calibri"/>
                </a:rPr>
                <a:t>Rename </a:t>
              </a:r>
              <a:r>
                <a:rPr lang="en-US" sz="1600" kern="1200" baseline="0">
                  <a:solidFill>
                    <a:srgbClr val="000000"/>
                  </a:solidFill>
                  <a:latin typeface="Calibri"/>
                  <a:cs typeface="Calibri"/>
                </a:rPr>
                <a:t>yourself:</a:t>
              </a:r>
            </a:p>
            <a:p>
              <a:pPr marL="0" lvl="0" indent="0" defTabSz="977900" rtl="0">
                <a:lnSpc>
                  <a:spcPct val="90000"/>
                </a:lnSpc>
                <a:spcBef>
                  <a:spcPct val="0"/>
                </a:spcBef>
                <a:spcAft>
                  <a:spcPct val="35000"/>
                </a:spcAft>
                <a:buNone/>
              </a:pPr>
              <a:r>
                <a:rPr lang="en-US" sz="1600" kern="1200" baseline="0">
                  <a:solidFill>
                    <a:srgbClr val="000000"/>
                  </a:solidFill>
                  <a:latin typeface="Calibri"/>
                  <a:cs typeface="Calibri"/>
                </a:rPr>
                <a:t>Name/State/Pronouns (Sam/GA-his/him)</a:t>
              </a:r>
              <a:endParaRPr lang="en-US" sz="1600" kern="1200">
                <a:solidFill>
                  <a:srgbClr val="000000"/>
                </a:solidFill>
                <a:latin typeface="Calibri"/>
                <a:cs typeface="Calibri"/>
              </a:endParaRPr>
            </a:p>
          </p:txBody>
        </p:sp>
      </p:grpSp>
      <p:grpSp>
        <p:nvGrpSpPr>
          <p:cNvPr id="11" name="Group 10">
            <a:extLst>
              <a:ext uri="{FF2B5EF4-FFF2-40B4-BE49-F238E27FC236}">
                <a16:creationId xmlns:a16="http://schemas.microsoft.com/office/drawing/2014/main" id="{4AADDB17-27C0-BEB8-61F1-83E27148B629}"/>
              </a:ext>
            </a:extLst>
          </p:cNvPr>
          <p:cNvGrpSpPr/>
          <p:nvPr/>
        </p:nvGrpSpPr>
        <p:grpSpPr>
          <a:xfrm>
            <a:off x="3080703" y="4286377"/>
            <a:ext cx="1124572" cy="1017309"/>
            <a:chOff x="911542" y="605302"/>
            <a:chExt cx="1320164" cy="1320164"/>
          </a:xfrm>
        </p:grpSpPr>
        <p:sp>
          <p:nvSpPr>
            <p:cNvPr id="12" name="Oval 11">
              <a:extLst>
                <a:ext uri="{FF2B5EF4-FFF2-40B4-BE49-F238E27FC236}">
                  <a16:creationId xmlns:a16="http://schemas.microsoft.com/office/drawing/2014/main" id="{3FADAC6D-7A96-44E9-845F-270FB5E690D7}"/>
                </a:ext>
              </a:extLst>
            </p:cNvPr>
            <p:cNvSpPr/>
            <p:nvPr/>
          </p:nvSpPr>
          <p:spPr>
            <a:xfrm>
              <a:off x="911542" y="605302"/>
              <a:ext cx="1320164" cy="1320164"/>
            </a:xfrm>
            <a:prstGeom prst="ellipse">
              <a:avLst/>
            </a:prstGeom>
          </p:spPr>
          <p:style>
            <a:lnRef idx="1">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endParaRPr lang="en-US"/>
            </a:p>
          </p:txBody>
        </p:sp>
        <p:sp>
          <p:nvSpPr>
            <p:cNvPr id="13" name="Oval 6">
              <a:extLst>
                <a:ext uri="{FF2B5EF4-FFF2-40B4-BE49-F238E27FC236}">
                  <a16:creationId xmlns:a16="http://schemas.microsoft.com/office/drawing/2014/main" id="{23C6B699-ED40-6424-B87D-F53CFF4B23B5}"/>
                </a:ext>
              </a:extLst>
            </p:cNvPr>
            <p:cNvSpPr txBox="1"/>
            <p:nvPr/>
          </p:nvSpPr>
          <p:spPr>
            <a:xfrm>
              <a:off x="110487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p:txBody>
        </p:sp>
      </p:grpSp>
      <p:grpSp>
        <p:nvGrpSpPr>
          <p:cNvPr id="16" name="Group 15">
            <a:extLst>
              <a:ext uri="{FF2B5EF4-FFF2-40B4-BE49-F238E27FC236}">
                <a16:creationId xmlns:a16="http://schemas.microsoft.com/office/drawing/2014/main" id="{66B2584F-9DEF-7507-EDFF-EAD488B307B0}"/>
              </a:ext>
            </a:extLst>
          </p:cNvPr>
          <p:cNvGrpSpPr/>
          <p:nvPr/>
        </p:nvGrpSpPr>
        <p:grpSpPr>
          <a:xfrm>
            <a:off x="4919651" y="4113542"/>
            <a:ext cx="2352676" cy="2649500"/>
            <a:chOff x="3457575" y="165247"/>
            <a:chExt cx="3143249" cy="4400549"/>
          </a:xfrm>
        </p:grpSpPr>
        <p:sp>
          <p:nvSpPr>
            <p:cNvPr id="20" name="Rectangle 19">
              <a:extLst>
                <a:ext uri="{FF2B5EF4-FFF2-40B4-BE49-F238E27FC236}">
                  <a16:creationId xmlns:a16="http://schemas.microsoft.com/office/drawing/2014/main" id="{31EBBC56-7A00-FBA6-EB05-22FCF3A2DD40}"/>
                </a:ext>
              </a:extLst>
            </p:cNvPr>
            <p:cNvSpPr/>
            <p:nvPr/>
          </p:nvSpPr>
          <p:spPr>
            <a:xfrm>
              <a:off x="3457575" y="165247"/>
              <a:ext cx="3143249" cy="4400549"/>
            </a:xfrm>
            <a:prstGeom prst="rect">
              <a:avLst/>
            </a:prstGeom>
          </p:spPr>
          <p:style>
            <a:lnRef idx="1">
              <a:schemeClr val="accent2">
                <a:tint val="40000"/>
                <a:alpha val="90000"/>
                <a:hueOff val="-928920"/>
                <a:satOff val="1961"/>
                <a:lumOff val="202"/>
                <a:alphaOff val="0"/>
              </a:schemeClr>
            </a:lnRef>
            <a:fillRef idx="1">
              <a:schemeClr val="accent2">
                <a:tint val="40000"/>
                <a:alpha val="90000"/>
                <a:hueOff val="-928920"/>
                <a:satOff val="1961"/>
                <a:lumOff val="202"/>
                <a:alphaOff val="0"/>
              </a:schemeClr>
            </a:fillRef>
            <a:effectRef idx="0">
              <a:schemeClr val="accent2">
                <a:tint val="40000"/>
                <a:alpha val="90000"/>
                <a:hueOff val="-928920"/>
                <a:satOff val="1961"/>
                <a:lumOff val="202"/>
                <a:alphaOff val="0"/>
              </a:schemeClr>
            </a:effectRef>
            <a:fontRef idx="minor">
              <a:schemeClr val="dk1">
                <a:hueOff val="0"/>
                <a:satOff val="0"/>
                <a:lumOff val="0"/>
                <a:alphaOff val="0"/>
              </a:schemeClr>
            </a:fontRef>
          </p:style>
          <p:txBody>
            <a:bodyPr/>
            <a:lstStyle/>
            <a:p>
              <a:endParaRPr lang="en-US"/>
            </a:p>
          </p:txBody>
        </p:sp>
        <p:sp>
          <p:nvSpPr>
            <p:cNvPr id="21" name="TextBox 20">
              <a:extLst>
                <a:ext uri="{FF2B5EF4-FFF2-40B4-BE49-F238E27FC236}">
                  <a16:creationId xmlns:a16="http://schemas.microsoft.com/office/drawing/2014/main" id="{47D5A972-8FD0-206C-1EE9-E0546914D83E}"/>
                </a:ext>
              </a:extLst>
            </p:cNvPr>
            <p:cNvSpPr txBox="1"/>
            <p:nvPr/>
          </p:nvSpPr>
          <p:spPr>
            <a:xfrm>
              <a:off x="3457575" y="1955002"/>
              <a:ext cx="3143249" cy="25227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lvl="0" indent="0" algn="l" defTabSz="9779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Download data set</a:t>
              </a:r>
            </a:p>
          </p:txBody>
        </p:sp>
      </p:grpSp>
      <p:grpSp>
        <p:nvGrpSpPr>
          <p:cNvPr id="17" name="Group 16">
            <a:extLst>
              <a:ext uri="{FF2B5EF4-FFF2-40B4-BE49-F238E27FC236}">
                <a16:creationId xmlns:a16="http://schemas.microsoft.com/office/drawing/2014/main" id="{443116F3-ADC0-CAC8-2C95-288BEF00E843}"/>
              </a:ext>
            </a:extLst>
          </p:cNvPr>
          <p:cNvGrpSpPr/>
          <p:nvPr/>
        </p:nvGrpSpPr>
        <p:grpSpPr>
          <a:xfrm>
            <a:off x="5534967" y="4286376"/>
            <a:ext cx="1122044" cy="1017309"/>
            <a:chOff x="4369117" y="605302"/>
            <a:chExt cx="1320164" cy="1320164"/>
          </a:xfrm>
        </p:grpSpPr>
        <p:sp>
          <p:nvSpPr>
            <p:cNvPr id="18" name="Oval 17">
              <a:extLst>
                <a:ext uri="{FF2B5EF4-FFF2-40B4-BE49-F238E27FC236}">
                  <a16:creationId xmlns:a16="http://schemas.microsoft.com/office/drawing/2014/main" id="{C5E0E9F3-2405-81C4-DF60-A4618BDD11A7}"/>
                </a:ext>
              </a:extLst>
            </p:cNvPr>
            <p:cNvSpPr/>
            <p:nvPr/>
          </p:nvSpPr>
          <p:spPr>
            <a:xfrm>
              <a:off x="4369117" y="605302"/>
              <a:ext cx="1320164" cy="1320164"/>
            </a:xfrm>
            <a:prstGeom prst="ellipse">
              <a:avLst/>
            </a:prstGeom>
          </p:spPr>
          <p:style>
            <a:lnRef idx="1">
              <a:schemeClr val="accent2">
                <a:hueOff val="-532730"/>
                <a:satOff val="-234"/>
                <a:lumOff val="628"/>
                <a:alphaOff val="0"/>
              </a:schemeClr>
            </a:lnRef>
            <a:fillRef idx="3">
              <a:schemeClr val="accent2">
                <a:hueOff val="-532730"/>
                <a:satOff val="-234"/>
                <a:lumOff val="628"/>
                <a:alphaOff val="0"/>
              </a:schemeClr>
            </a:fillRef>
            <a:effectRef idx="2">
              <a:schemeClr val="accent2">
                <a:hueOff val="-532730"/>
                <a:satOff val="-234"/>
                <a:lumOff val="628"/>
                <a:alphaOff val="0"/>
              </a:schemeClr>
            </a:effectRef>
            <a:fontRef idx="minor">
              <a:schemeClr val="lt1"/>
            </a:fontRef>
          </p:style>
          <p:txBody>
            <a:bodyPr/>
            <a:lstStyle/>
            <a:p>
              <a:endParaRPr lang="en-US"/>
            </a:p>
          </p:txBody>
        </p:sp>
        <p:sp>
          <p:nvSpPr>
            <p:cNvPr id="19" name="Oval 6">
              <a:extLst>
                <a:ext uri="{FF2B5EF4-FFF2-40B4-BE49-F238E27FC236}">
                  <a16:creationId xmlns:a16="http://schemas.microsoft.com/office/drawing/2014/main" id="{41609BD4-D50C-95E0-C356-924D60925980}"/>
                </a:ext>
              </a:extLst>
            </p:cNvPr>
            <p:cNvSpPr txBox="1"/>
            <p:nvPr/>
          </p:nvSpPr>
          <p:spPr>
            <a:xfrm>
              <a:off x="4562451"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p:txBody>
        </p:sp>
      </p:grpSp>
      <p:grpSp>
        <p:nvGrpSpPr>
          <p:cNvPr id="22" name="Group 21">
            <a:extLst>
              <a:ext uri="{FF2B5EF4-FFF2-40B4-BE49-F238E27FC236}">
                <a16:creationId xmlns:a16="http://schemas.microsoft.com/office/drawing/2014/main" id="{9648948B-3D85-5B45-1085-A09DBA6821C2}"/>
              </a:ext>
            </a:extLst>
          </p:cNvPr>
          <p:cNvGrpSpPr/>
          <p:nvPr/>
        </p:nvGrpSpPr>
        <p:grpSpPr>
          <a:xfrm>
            <a:off x="7370105" y="4105917"/>
            <a:ext cx="2352676" cy="2649500"/>
            <a:chOff x="6915149" y="165247"/>
            <a:chExt cx="3143249" cy="4400549"/>
          </a:xfrm>
        </p:grpSpPr>
        <p:sp>
          <p:nvSpPr>
            <p:cNvPr id="26" name="Rectangle 25">
              <a:extLst>
                <a:ext uri="{FF2B5EF4-FFF2-40B4-BE49-F238E27FC236}">
                  <a16:creationId xmlns:a16="http://schemas.microsoft.com/office/drawing/2014/main" id="{67165D7D-418C-5F37-C925-B622866BA5D6}"/>
                </a:ext>
              </a:extLst>
            </p:cNvPr>
            <p:cNvSpPr/>
            <p:nvPr/>
          </p:nvSpPr>
          <p:spPr>
            <a:xfrm>
              <a:off x="6915149" y="165247"/>
              <a:ext cx="3143249" cy="4400549"/>
            </a:xfrm>
            <a:prstGeom prst="rect">
              <a:avLst/>
            </a:prstGeom>
          </p:spPr>
          <p:style>
            <a:lnRef idx="1">
              <a:schemeClr val="accent2">
                <a:tint val="40000"/>
                <a:alpha val="90000"/>
                <a:hueOff val="-1857840"/>
                <a:satOff val="3922"/>
                <a:lumOff val="404"/>
                <a:alphaOff val="0"/>
              </a:schemeClr>
            </a:lnRef>
            <a:fillRef idx="1">
              <a:schemeClr val="accent2">
                <a:tint val="40000"/>
                <a:alpha val="90000"/>
                <a:hueOff val="-1857840"/>
                <a:satOff val="3922"/>
                <a:lumOff val="404"/>
                <a:alphaOff val="0"/>
              </a:schemeClr>
            </a:fillRef>
            <a:effectRef idx="0">
              <a:schemeClr val="accent2">
                <a:tint val="40000"/>
                <a:alpha val="90000"/>
                <a:hueOff val="-1857840"/>
                <a:satOff val="3922"/>
                <a:lumOff val="404"/>
                <a:alphaOff val="0"/>
              </a:schemeClr>
            </a:effectRef>
            <a:fontRef idx="minor">
              <a:schemeClr val="dk1">
                <a:hueOff val="0"/>
                <a:satOff val="0"/>
                <a:lumOff val="0"/>
                <a:alphaOff val="0"/>
              </a:schemeClr>
            </a:fontRef>
          </p:style>
          <p:txBody>
            <a:bodyPr/>
            <a:lstStyle/>
            <a:p>
              <a:endParaRPr lang="en-US"/>
            </a:p>
          </p:txBody>
        </p:sp>
        <p:sp>
          <p:nvSpPr>
            <p:cNvPr id="27" name="TextBox 26">
              <a:extLst>
                <a:ext uri="{FF2B5EF4-FFF2-40B4-BE49-F238E27FC236}">
                  <a16:creationId xmlns:a16="http://schemas.microsoft.com/office/drawing/2014/main" id="{54464F98-C120-7A7C-8C62-5905F6ABE9E7}"/>
                </a:ext>
              </a:extLst>
            </p:cNvPr>
            <p:cNvSpPr txBox="1"/>
            <p:nvPr/>
          </p:nvSpPr>
          <p:spPr>
            <a:xfrm>
              <a:off x="6915149" y="1907173"/>
              <a:ext cx="3143249" cy="25706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lvl="0" indent="0" algn="l" defTabSz="977900" rtl="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Complete the analogy in the chat.</a:t>
              </a:r>
            </a:p>
            <a:p>
              <a:pPr marL="0" lvl="1" algn="l" defTabSz="755650">
                <a:lnSpc>
                  <a:spcPct val="90000"/>
                </a:lnSpc>
                <a:spcBef>
                  <a:spcPct val="0"/>
                </a:spcBef>
                <a:spcAft>
                  <a:spcPct val="15000"/>
                </a:spcAft>
              </a:pPr>
              <a:r>
                <a:rPr lang="en-US" sz="1600" kern="1200">
                  <a:latin typeface="Calibri" panose="020F0502020204030204" pitchFamily="34" charset="0"/>
                  <a:cs typeface="Calibri" panose="020F0502020204030204" pitchFamily="34" charset="0"/>
                </a:rPr>
                <a:t>“I am to excel, as a duck is to…”</a:t>
              </a:r>
            </a:p>
          </p:txBody>
        </p:sp>
      </p:grpSp>
      <p:grpSp>
        <p:nvGrpSpPr>
          <p:cNvPr id="23" name="Group 22">
            <a:extLst>
              <a:ext uri="{FF2B5EF4-FFF2-40B4-BE49-F238E27FC236}">
                <a16:creationId xmlns:a16="http://schemas.microsoft.com/office/drawing/2014/main" id="{1D003BA3-9A2E-34C5-B216-BAD79A4BE324}"/>
              </a:ext>
            </a:extLst>
          </p:cNvPr>
          <p:cNvGrpSpPr/>
          <p:nvPr/>
        </p:nvGrpSpPr>
        <p:grpSpPr>
          <a:xfrm>
            <a:off x="7998592" y="4286375"/>
            <a:ext cx="1095702" cy="1017309"/>
            <a:chOff x="7826692" y="605302"/>
            <a:chExt cx="1320164" cy="1320164"/>
          </a:xfrm>
        </p:grpSpPr>
        <p:sp>
          <p:nvSpPr>
            <p:cNvPr id="24" name="Oval 23">
              <a:extLst>
                <a:ext uri="{FF2B5EF4-FFF2-40B4-BE49-F238E27FC236}">
                  <a16:creationId xmlns:a16="http://schemas.microsoft.com/office/drawing/2014/main" id="{B4E3A700-0455-E857-7731-30048734C6DB}"/>
                </a:ext>
              </a:extLst>
            </p:cNvPr>
            <p:cNvSpPr/>
            <p:nvPr/>
          </p:nvSpPr>
          <p:spPr>
            <a:xfrm>
              <a:off x="7826692" y="605302"/>
              <a:ext cx="1320164" cy="1320164"/>
            </a:xfrm>
            <a:prstGeom prst="ellipse">
              <a:avLst/>
            </a:prstGeom>
          </p:spPr>
          <p:style>
            <a:lnRef idx="1">
              <a:schemeClr val="accent2">
                <a:hueOff val="-1065459"/>
                <a:satOff val="-469"/>
                <a:lumOff val="1255"/>
                <a:alphaOff val="0"/>
              </a:schemeClr>
            </a:lnRef>
            <a:fillRef idx="3">
              <a:schemeClr val="accent2">
                <a:hueOff val="-1065459"/>
                <a:satOff val="-469"/>
                <a:lumOff val="1255"/>
                <a:alphaOff val="0"/>
              </a:schemeClr>
            </a:fillRef>
            <a:effectRef idx="2">
              <a:schemeClr val="accent2">
                <a:hueOff val="-1065459"/>
                <a:satOff val="-469"/>
                <a:lumOff val="1255"/>
                <a:alphaOff val="0"/>
              </a:schemeClr>
            </a:effectRef>
            <a:fontRef idx="minor">
              <a:schemeClr val="lt1"/>
            </a:fontRef>
          </p:style>
          <p:txBody>
            <a:bodyPr/>
            <a:lstStyle/>
            <a:p>
              <a:endParaRPr lang="en-US"/>
            </a:p>
          </p:txBody>
        </p:sp>
        <p:sp>
          <p:nvSpPr>
            <p:cNvPr id="25" name="Oval 6">
              <a:extLst>
                <a:ext uri="{FF2B5EF4-FFF2-40B4-BE49-F238E27FC236}">
                  <a16:creationId xmlns:a16="http://schemas.microsoft.com/office/drawing/2014/main" id="{2E9FD4F7-30D8-5882-DD66-01619F500D22}"/>
                </a:ext>
              </a:extLst>
            </p:cNvPr>
            <p:cNvSpPr txBox="1"/>
            <p:nvPr/>
          </p:nvSpPr>
          <p:spPr>
            <a:xfrm>
              <a:off x="802002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p:txBody>
        </p:sp>
      </p:grpSp>
      <p:sp>
        <p:nvSpPr>
          <p:cNvPr id="30" name="Rectangle 29">
            <a:extLst>
              <a:ext uri="{FF2B5EF4-FFF2-40B4-BE49-F238E27FC236}">
                <a16:creationId xmlns:a16="http://schemas.microsoft.com/office/drawing/2014/main" id="{EBE82460-E925-7B35-B4FC-F8BA2EA4431E}"/>
              </a:ext>
            </a:extLst>
          </p:cNvPr>
          <p:cNvSpPr/>
          <p:nvPr/>
        </p:nvSpPr>
        <p:spPr>
          <a:xfrm>
            <a:off x="10244138" y="6586538"/>
            <a:ext cx="919162" cy="271462"/>
          </a:xfrm>
          <a:prstGeom prst="rect">
            <a:avLst/>
          </a:prstGeom>
          <a:solidFill>
            <a:srgbClr val="0706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close-up of a logo&#10;&#10;Description automatically generated">
            <a:extLst>
              <a:ext uri="{FF2B5EF4-FFF2-40B4-BE49-F238E27FC236}">
                <a16:creationId xmlns:a16="http://schemas.microsoft.com/office/drawing/2014/main" id="{3BA7D900-1032-7BDB-2791-DF704CF5492B}"/>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772263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4677547" cy="1107996"/>
          </a:xfrm>
          <a:prstGeom prst="rect">
            <a:avLst/>
          </a:prstGeom>
          <a:noFill/>
        </p:spPr>
        <p:txBody>
          <a:bodyPr wrap="square" rtlCol="0">
            <a:spAutoFit/>
          </a:bodyPr>
          <a:lstStyle/>
          <a:p>
            <a:pPr algn="ctr"/>
            <a:r>
              <a:rPr lang="en-US" sz="6600" b="1">
                <a:solidFill>
                  <a:schemeClr val="bg1"/>
                </a:solidFill>
                <a:latin typeface="Franklin Gothic Medium" panose="020B0603020102020204" pitchFamily="34" charset="0"/>
              </a:rPr>
              <a:t>Facilitators: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942" y="1373374"/>
            <a:ext cx="12173484" cy="4488688"/>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354217"/>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Chad Williams </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Consultant Michigan</a:t>
              </a:r>
              <a:endParaRPr lang="en-US" sz="1100" b="1">
                <a:solidFill>
                  <a:schemeClr val="bg1"/>
                </a:solidFill>
              </a:endParaRPr>
            </a:p>
            <a:p>
              <a:pPr algn="ctr"/>
              <a:r>
                <a:rPr lang="en-US" sz="1600" b="1">
                  <a:solidFill>
                    <a:schemeClr val="bg1"/>
                  </a:solidFill>
                  <a:latin typeface="Calibri Light"/>
                  <a:ea typeface="Calibri Light" panose="020F0302020204030204" pitchFamily="34" charset="0"/>
                  <a:cs typeface="Calibri Light"/>
                </a:rPr>
                <a:t>Michigan Education Association</a:t>
              </a:r>
              <a:endParaRPr lang="en-US" sz="1100" b="1">
                <a:solidFill>
                  <a:schemeClr val="bg1"/>
                </a:solidFill>
              </a:endParaRPr>
            </a:p>
            <a:p>
              <a:pPr algn="ctr"/>
              <a:r>
                <a:rPr lang="en-US" sz="1400" b="1">
                  <a:solidFill>
                    <a:schemeClr val="bg1"/>
                  </a:solidFill>
                  <a:latin typeface="Calibri Light"/>
                  <a:ea typeface="Calibri Light" panose="020F0302020204030204" pitchFamily="34" charset="0"/>
                  <a:cs typeface="Calibri Light"/>
                </a:rPr>
                <a:t>cwilliams@mea.org </a:t>
              </a:r>
              <a:r>
                <a:rPr lang="en-US" sz="3200">
                  <a:latin typeface="Calibri Light"/>
                  <a:ea typeface="Calibri Light" panose="020F0302020204030204" pitchFamily="34" charset="0"/>
                  <a:cs typeface="Calibri Light"/>
                </a:rPr>
                <a:t> </a:t>
              </a:r>
              <a:endParaRPr lang="en-US"/>
            </a:p>
          </p:txBody>
        </p:sp>
        <p:pic>
          <p:nvPicPr>
            <p:cNvPr id="15" name="Picture 14" descr="A person in a suit&#10;&#10;Description automatically generated">
              <a:extLst>
                <a:ext uri="{FF2B5EF4-FFF2-40B4-BE49-F238E27FC236}">
                  <a16:creationId xmlns:a16="http://schemas.microsoft.com/office/drawing/2014/main" id="{D48646D1-A746-F8F8-5108-D40EF64E42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F91083F-B3B1-566C-D665-23145352F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052A7DC8-98D9-EB90-7262-89F9A346B1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354217"/>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Beth Barton</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Director </a:t>
              </a:r>
              <a:endParaRPr lang="en-US" sz="1100" b="1">
                <a:solidFill>
                  <a:schemeClr val="bg1"/>
                </a:solidFill>
              </a:endParaRPr>
            </a:p>
            <a:p>
              <a:pPr algn="ctr"/>
              <a:r>
                <a:rPr lang="en-US" sz="1600" b="1">
                  <a:solidFill>
                    <a:schemeClr val="bg1"/>
                  </a:solidFill>
                  <a:latin typeface="Calibri Light"/>
                  <a:ea typeface="Calibri Light" panose="020F0302020204030204" pitchFamily="34" charset="0"/>
                  <a:cs typeface="Calibri Light"/>
                </a:rPr>
                <a:t>Illinois Education Association</a:t>
              </a:r>
              <a:endParaRPr lang="en-US" sz="1100" b="1">
                <a:solidFill>
                  <a:schemeClr val="bg1"/>
                </a:solidFill>
              </a:endParaRPr>
            </a:p>
            <a:p>
              <a:pPr algn="ctr"/>
              <a:r>
                <a:rPr lang="en-US" sz="1400" b="1">
                  <a:solidFill>
                    <a:schemeClr val="bg1"/>
                  </a:solidFill>
                  <a:latin typeface="Calibri Light"/>
                  <a:ea typeface="Calibri Light" panose="020F0302020204030204" pitchFamily="34" charset="0"/>
                  <a:cs typeface="Calibri Light"/>
                </a:rPr>
                <a:t>Beth.Barton@ieanea.org</a:t>
              </a:r>
              <a:r>
                <a:rPr lang="en-US" sz="3200">
                  <a:latin typeface="Calibri Light"/>
                  <a:ea typeface="Calibri Light" panose="020F0302020204030204" pitchFamily="34" charset="0"/>
                  <a:cs typeface="Calibri Light"/>
                </a:rPr>
                <a:t> </a:t>
              </a:r>
              <a:endParaRPr lang="en-US"/>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508105"/>
            </a:xfrm>
            <a:prstGeom prst="rect">
              <a:avLst/>
            </a:prstGeom>
            <a:noFill/>
          </p:spPr>
          <p:txBody>
            <a:bodyPr wrap="square" lIns="91440" tIns="45720" rIns="91440" bIns="45720" rtlCol="0" anchor="t">
              <a:spAutoFit/>
            </a:bodyPr>
            <a:lstStyle/>
            <a:p>
              <a:pPr algn="ctr"/>
              <a:r>
                <a:rPr lang="en-US" sz="1600" b="1" err="1">
                  <a:solidFill>
                    <a:schemeClr val="bg1"/>
                  </a:solidFill>
                  <a:latin typeface="Calibri Light"/>
                  <a:ea typeface="Calibri Light" panose="020F0302020204030204" pitchFamily="34" charset="0"/>
                  <a:cs typeface="Calibri Light"/>
                </a:rPr>
                <a:t>Seleste</a:t>
              </a:r>
              <a:r>
                <a:rPr lang="en-US" sz="1600" b="1">
                  <a:solidFill>
                    <a:schemeClr val="bg1"/>
                  </a:solidFill>
                  <a:latin typeface="Calibri Light"/>
                  <a:ea typeface="Calibri Light" panose="020F0302020204030204" pitchFamily="34" charset="0"/>
                  <a:cs typeface="Calibri Light"/>
                </a:rPr>
                <a:t> Harris</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Director</a:t>
              </a:r>
              <a:endParaRPr lang="en-US" sz="1100" b="1">
                <a:solidFill>
                  <a:schemeClr val="bg1"/>
                </a:solidFill>
              </a:endParaRPr>
            </a:p>
            <a:p>
              <a:pPr algn="ctr"/>
              <a:r>
                <a:rPr lang="en-US" sz="1600" b="1">
                  <a:solidFill>
                    <a:schemeClr val="bg1"/>
                  </a:solidFill>
                  <a:latin typeface="Calibri Light"/>
                  <a:ea typeface="Calibri Light" panose="020F0302020204030204" pitchFamily="34" charset="0"/>
                  <a:cs typeface="Calibri Light"/>
                </a:rPr>
                <a:t>Maryland State</a:t>
              </a:r>
            </a:p>
            <a:p>
              <a:pPr algn="ctr"/>
              <a:r>
                <a:rPr lang="en-US" sz="1600" b="1">
                  <a:solidFill>
                    <a:schemeClr val="bg1"/>
                  </a:solidFill>
                  <a:latin typeface="Calibri Light"/>
                  <a:ea typeface="Calibri Light" panose="020F0302020204030204" pitchFamily="34" charset="0"/>
                  <a:cs typeface="Calibri Light"/>
                </a:rPr>
                <a:t>Education Association</a:t>
              </a:r>
              <a:endParaRPr lang="en-US" sz="1100" b="1">
                <a:solidFill>
                  <a:schemeClr val="bg1"/>
                </a:solidFill>
              </a:endParaRPr>
            </a:p>
            <a:p>
              <a:pPr algn="ctr"/>
              <a:endParaRPr lang="en-US" sz="1400" b="1">
                <a:solidFill>
                  <a:schemeClr val="bg1"/>
                </a:solidFill>
                <a:latin typeface="Calibri Light"/>
                <a:ea typeface="Calibri Light" panose="020F0302020204030204" pitchFamily="34" charset="0"/>
                <a:cs typeface="Calibri Light"/>
              </a:endParaRPr>
            </a:p>
            <a:p>
              <a:pPr algn="ctr"/>
              <a:r>
                <a:rPr lang="en-US" sz="1400" b="1">
                  <a:solidFill>
                    <a:schemeClr val="bg1"/>
                  </a:solidFill>
                  <a:latin typeface="Calibri Light"/>
                  <a:ea typeface="Calibri Light" panose="020F0302020204030204" pitchFamily="34" charset="0"/>
                  <a:cs typeface="Calibri Light"/>
                </a:rPr>
                <a:t>sharris@mseanea.org</a:t>
              </a:r>
              <a:endParaRPr lang="en-US"/>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9"/>
              <a:ext cx="3309898" cy="1569660"/>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Monet Reilly</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Representative </a:t>
              </a:r>
            </a:p>
            <a:p>
              <a:pPr algn="ctr"/>
              <a:r>
                <a:rPr lang="en-US" sz="1600" b="1">
                  <a:solidFill>
                    <a:schemeClr val="bg1"/>
                  </a:solidFill>
                  <a:latin typeface="Calibri Light"/>
                  <a:ea typeface="Calibri Light" panose="020F0302020204030204" pitchFamily="34" charset="0"/>
                  <a:cs typeface="Calibri Light"/>
                </a:rPr>
                <a:t>Pennsylvania State</a:t>
              </a:r>
            </a:p>
            <a:p>
              <a:pPr algn="ctr"/>
              <a:r>
                <a:rPr lang="en-US" sz="1600" b="1">
                  <a:solidFill>
                    <a:schemeClr val="bg1"/>
                  </a:solidFill>
                  <a:latin typeface="Calibri Light"/>
                  <a:ea typeface="Calibri Light" panose="020F0302020204030204" pitchFamily="34" charset="0"/>
                  <a:cs typeface="Calibri Light"/>
                </a:rPr>
                <a:t>Education Association</a:t>
              </a:r>
              <a:endParaRPr lang="en-US" sz="1100" b="1">
                <a:solidFill>
                  <a:schemeClr val="bg1"/>
                </a:solidFill>
              </a:endParaRPr>
            </a:p>
            <a:p>
              <a:pPr algn="ctr"/>
              <a:r>
                <a:rPr lang="en-US" sz="1400" b="1">
                  <a:solidFill>
                    <a:schemeClr val="bg1"/>
                  </a:solidFill>
                  <a:latin typeface="Calibri Light"/>
                  <a:ea typeface="Calibri Light" panose="020F0302020204030204" pitchFamily="34" charset="0"/>
                  <a:cs typeface="Calibri Light"/>
                </a:rPr>
                <a:t>mreilly@psea.org</a:t>
              </a:r>
              <a:r>
                <a:rPr lang="en-US" sz="3200">
                  <a:latin typeface="Calibri Light"/>
                  <a:ea typeface="Calibri Light" panose="020F0302020204030204" pitchFamily="34" charset="0"/>
                  <a:cs typeface="Calibri Light"/>
                </a:rPr>
                <a:t> </a:t>
              </a:r>
              <a:endParaRPr lang="en-US"/>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9"/>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1993097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200"/>
              </a:spcAft>
              <a:buNone/>
            </a:pPr>
            <a:r>
              <a:rPr lang="en-US" sz="2400"/>
              <a:t>We begin by acknowledging that through a history of colonization and brutality, we are currently on the traditional lands stewarded by generations of the Indigenous people.</a:t>
            </a:r>
          </a:p>
          <a:p>
            <a:pPr marL="0" indent="0">
              <a:spcBef>
                <a:spcPts val="1200"/>
              </a:spcBef>
              <a:spcAft>
                <a:spcPts val="200"/>
              </a:spcAft>
              <a:buNone/>
            </a:pPr>
            <a:r>
              <a:rPr lang="en-US" sz="2400"/>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200"/>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Content Placeholder 2">
            <a:extLst>
              <a:ext uri="{FF2B5EF4-FFF2-40B4-BE49-F238E27FC236}">
                <a16:creationId xmlns:a16="http://schemas.microsoft.com/office/drawing/2014/main" id="{98716C67-3CDD-38BC-75AC-3EB729A867A7}"/>
              </a:ext>
            </a:extLst>
          </p:cNvPr>
          <p:cNvSpPr txBox="1">
            <a:spLocks/>
          </p:cNvSpPr>
          <p:nvPr/>
        </p:nvSpPr>
        <p:spPr>
          <a:xfrm>
            <a:off x="245706" y="1988911"/>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a:cs typeface="Calibri"/>
              </a:rPr>
              <a:t>October 10, 2024</a:t>
            </a:r>
          </a:p>
          <a:p>
            <a:pPr marL="914400" lvl="2" indent="0">
              <a:buFont typeface="Arial" panose="020B0604020202020204" pitchFamily="34" charset="0"/>
              <a:buNone/>
            </a:pPr>
            <a:r>
              <a:rPr lang="en-US">
                <a:cs typeface="Calibri"/>
              </a:rPr>
              <a:t>Part 1: Evaluating membership data</a:t>
            </a:r>
          </a:p>
          <a:p>
            <a:pPr lvl="1"/>
            <a:r>
              <a:rPr lang="en-US">
                <a:cs typeface="Calibri"/>
              </a:rPr>
              <a:t>December 5, 2024</a:t>
            </a:r>
          </a:p>
          <a:p>
            <a:pPr marL="914400" lvl="2" indent="0">
              <a:buFont typeface="Arial" panose="020B0604020202020204" pitchFamily="34" charset="0"/>
              <a:buNone/>
            </a:pPr>
            <a:r>
              <a:rPr lang="en-US">
                <a:cs typeface="Calibri"/>
              </a:rPr>
              <a:t>Part 2: Analyzing your power</a:t>
            </a:r>
          </a:p>
          <a:p>
            <a:pPr lvl="1"/>
            <a:r>
              <a:rPr lang="en-US">
                <a:cs typeface="Calibri"/>
              </a:rPr>
              <a:t>May 15, 2024</a:t>
            </a:r>
          </a:p>
          <a:p>
            <a:pPr marL="914400" lvl="2" indent="0">
              <a:buFont typeface="Arial" panose="020B0604020202020204" pitchFamily="34" charset="0"/>
              <a:buNone/>
            </a:pPr>
            <a:r>
              <a:rPr lang="en-US">
                <a:cs typeface="Calibri"/>
              </a:rPr>
              <a:t>Part 3: Disseminating information</a:t>
            </a:r>
          </a:p>
          <a:p>
            <a:pPr marL="457200" lvl="1" indent="0">
              <a:buNone/>
            </a:pPr>
            <a:endParaRPr lang="en-US">
              <a:cs typeface="Calibri"/>
            </a:endParaRPr>
          </a:p>
          <a:p>
            <a:pPr marL="457200" lvl="1" indent="0">
              <a:buFont typeface="Arial" panose="020B0604020202020204" pitchFamily="34" charset="0"/>
              <a:buNone/>
            </a:pPr>
            <a:r>
              <a:rPr lang="en-US">
                <a:cs typeface="Calibri"/>
              </a:rPr>
              <a:t>Each session is 2:30pm-4:00pm EST</a:t>
            </a:r>
          </a:p>
        </p:txBody>
      </p:sp>
      <p:sp>
        <p:nvSpPr>
          <p:cNvPr id="5" name="Title 1">
            <a:extLst>
              <a:ext uri="{FF2B5EF4-FFF2-40B4-BE49-F238E27FC236}">
                <a16:creationId xmlns:a16="http://schemas.microsoft.com/office/drawing/2014/main" id="{A5A031AC-3C37-4EC9-7997-74E6CF1EB5BC}"/>
              </a:ext>
            </a:extLst>
          </p:cNvPr>
          <p:cNvSpPr txBox="1">
            <a:spLocks/>
          </p:cNvSpPr>
          <p:nvPr/>
        </p:nvSpPr>
        <p:spPr>
          <a:xfrm>
            <a:off x="413657" y="425774"/>
            <a:ext cx="413035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cs typeface="Calibri Light"/>
              </a:rPr>
              <a:t>Series Overview</a:t>
            </a:r>
            <a:endParaRPr lang="en-US" b="1"/>
          </a:p>
        </p:txBody>
      </p:sp>
    </p:spTree>
    <p:custDataLst>
      <p:tags r:id="rId1"/>
    </p:custDataLst>
    <p:extLst>
      <p:ext uri="{BB962C8B-B14F-4D97-AF65-F5344CB8AC3E}">
        <p14:creationId xmlns:p14="http://schemas.microsoft.com/office/powerpoint/2010/main" val="2571821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0D0B9E04-150E-4D94-1891-3E39FFD99736}"/>
              </a:ext>
            </a:extLst>
          </p:cNvPr>
          <p:cNvSpPr txBox="1">
            <a:spLocks/>
          </p:cNvSpPr>
          <p:nvPr/>
        </p:nvSpPr>
        <p:spPr>
          <a:xfrm>
            <a:off x="1472179" y="230754"/>
            <a:ext cx="3346580" cy="6627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cs typeface="Calibri Light"/>
              </a:rPr>
              <a:t>Today's Agenda</a:t>
            </a:r>
            <a:endParaRPr lang="en-US" sz="3600" b="1"/>
          </a:p>
        </p:txBody>
      </p:sp>
      <p:sp>
        <p:nvSpPr>
          <p:cNvPr id="6" name="Content Placeholder 2">
            <a:extLst>
              <a:ext uri="{FF2B5EF4-FFF2-40B4-BE49-F238E27FC236}">
                <a16:creationId xmlns:a16="http://schemas.microsoft.com/office/drawing/2014/main" id="{1E2EE58F-366A-D1FB-A554-C74C1FE37D3D}"/>
              </a:ext>
            </a:extLst>
          </p:cNvPr>
          <p:cNvSpPr txBox="1">
            <a:spLocks/>
          </p:cNvSpPr>
          <p:nvPr/>
        </p:nvSpPr>
        <p:spPr>
          <a:xfrm>
            <a:off x="492465" y="1024575"/>
            <a:ext cx="4326294" cy="168058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cs typeface="Calibri"/>
              </a:rPr>
              <a:t>Why is data important?</a:t>
            </a:r>
          </a:p>
          <a:p>
            <a:r>
              <a:rPr lang="en-US" sz="2400">
                <a:cs typeface="Calibri"/>
              </a:rPr>
              <a:t>Where does data come from?</a:t>
            </a:r>
          </a:p>
          <a:p>
            <a:r>
              <a:rPr lang="en-US" sz="2400">
                <a:cs typeface="Calibri"/>
              </a:rPr>
              <a:t>How to evaluate the data</a:t>
            </a:r>
          </a:p>
        </p:txBody>
      </p:sp>
      <p:sp>
        <p:nvSpPr>
          <p:cNvPr id="7" name="Title 1">
            <a:extLst>
              <a:ext uri="{FF2B5EF4-FFF2-40B4-BE49-F238E27FC236}">
                <a16:creationId xmlns:a16="http://schemas.microsoft.com/office/drawing/2014/main" id="{7F3A8FDA-374E-2948-91E1-EC435F8479A5}"/>
              </a:ext>
            </a:extLst>
          </p:cNvPr>
          <p:cNvSpPr txBox="1">
            <a:spLocks/>
          </p:cNvSpPr>
          <p:nvPr/>
        </p:nvSpPr>
        <p:spPr>
          <a:xfrm>
            <a:off x="1294385" y="2705159"/>
            <a:ext cx="4867468" cy="6627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t>Session Outcomes</a:t>
            </a:r>
          </a:p>
        </p:txBody>
      </p:sp>
      <p:sp>
        <p:nvSpPr>
          <p:cNvPr id="8" name="Content Placeholder 2">
            <a:extLst>
              <a:ext uri="{FF2B5EF4-FFF2-40B4-BE49-F238E27FC236}">
                <a16:creationId xmlns:a16="http://schemas.microsoft.com/office/drawing/2014/main" id="{BC668AF2-9778-FBF3-B7E8-5BBDDB6460B8}"/>
              </a:ext>
            </a:extLst>
          </p:cNvPr>
          <p:cNvSpPr txBox="1">
            <a:spLocks/>
          </p:cNvSpPr>
          <p:nvPr/>
        </p:nvSpPr>
        <p:spPr>
          <a:xfrm>
            <a:off x="492465" y="3393890"/>
            <a:ext cx="5956603" cy="37649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cs typeface="Calibri"/>
              </a:rPr>
              <a:t>Explore benefits of using Excel to analyze data</a:t>
            </a:r>
          </a:p>
          <a:p>
            <a:r>
              <a:rPr lang="en-US" sz="2400"/>
              <a:t>Explore the features within Excel that can assist with organizing</a:t>
            </a:r>
            <a:endParaRPr lang="en-US" sz="2400">
              <a:cs typeface="Calibri"/>
            </a:endParaRPr>
          </a:p>
          <a:p>
            <a:r>
              <a:rPr lang="en-US" sz="2400"/>
              <a:t>Practice using the features within Excel</a:t>
            </a:r>
            <a:endParaRPr lang="en-US" sz="2400">
              <a:cs typeface="Calibri"/>
            </a:endParaRPr>
          </a:p>
          <a:p>
            <a:pPr lvl="1"/>
            <a:r>
              <a:rPr lang="en-US" sz="2000">
                <a:cs typeface="Calibri"/>
              </a:rPr>
              <a:t>Pivot Tables</a:t>
            </a:r>
          </a:p>
          <a:p>
            <a:pPr lvl="1"/>
            <a:r>
              <a:rPr lang="en-US" sz="2000">
                <a:cs typeface="Calibri"/>
              </a:rPr>
              <a:t>Goal Seeking</a:t>
            </a:r>
          </a:p>
          <a:p>
            <a:pPr lvl="1"/>
            <a:endParaRPr lang="en-US" sz="2000">
              <a:ea typeface="Calibri" panose="020F0502020204030204"/>
              <a:cs typeface="Calibri"/>
            </a:endParaRPr>
          </a:p>
          <a:p>
            <a:pPr lvl="1"/>
            <a:r>
              <a:rPr lang="en-US" sz="2000">
                <a:ea typeface="Calibri" panose="020F0502020204030204"/>
                <a:cs typeface="Calibri"/>
              </a:rPr>
              <a:t>Bonus content:  </a:t>
            </a:r>
            <a:r>
              <a:rPr lang="en-US" sz="2000">
                <a:ea typeface="+mn-lt"/>
                <a:cs typeface="+mn-lt"/>
              </a:rPr>
              <a:t>3D Mapping</a:t>
            </a:r>
          </a:p>
        </p:txBody>
      </p:sp>
    </p:spTree>
    <p:custDataLst>
      <p:tags r:id="rId1"/>
    </p:custDataLst>
    <p:extLst>
      <p:ext uri="{BB962C8B-B14F-4D97-AF65-F5344CB8AC3E}">
        <p14:creationId xmlns:p14="http://schemas.microsoft.com/office/powerpoint/2010/main" val="3746294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2537926"/>
            <a:ext cx="7002624" cy="1782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256384" y="2999792"/>
            <a:ext cx="5873620" cy="769441"/>
          </a:xfrm>
          <a:prstGeom prst="rect">
            <a:avLst/>
          </a:prstGeom>
          <a:noFill/>
        </p:spPr>
        <p:txBody>
          <a:bodyPr wrap="square" rtlCol="0">
            <a:spAutoFit/>
          </a:bodyPr>
          <a:lstStyle/>
          <a:p>
            <a:r>
              <a:rPr lang="en-US" sz="4400">
                <a:solidFill>
                  <a:schemeClr val="bg1"/>
                </a:solidFill>
              </a:rPr>
              <a:t>Why Is Data Important?</a:t>
            </a:r>
          </a:p>
        </p:txBody>
      </p:sp>
    </p:spTree>
    <p:custDataLst>
      <p:tags r:id="rId1"/>
    </p:custDataLst>
    <p:extLst>
      <p:ext uri="{BB962C8B-B14F-4D97-AF65-F5344CB8AC3E}">
        <p14:creationId xmlns:p14="http://schemas.microsoft.com/office/powerpoint/2010/main" val="2816557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015941" y="956992"/>
            <a:ext cx="6158204" cy="5201424"/>
          </a:xfrm>
          <a:prstGeom prst="rect">
            <a:avLst/>
          </a:prstGeom>
          <a:noFill/>
        </p:spPr>
        <p:txBody>
          <a:bodyPr wrap="square" lIns="91440" tIns="45720" rIns="91440" bIns="45720" rtlCol="0" anchor="t">
            <a:spAutoFit/>
          </a:bodyPr>
          <a:lstStyle/>
          <a:p>
            <a:pPr algn="ctr"/>
            <a:r>
              <a:rPr lang="en-US" sz="4400" b="1" dirty="0">
                <a:solidFill>
                  <a:schemeClr val="bg1"/>
                </a:solidFill>
                <a:ea typeface="Calibri"/>
                <a:cs typeface="Calibri"/>
              </a:rPr>
              <a:t>- Break Out - </a:t>
            </a:r>
          </a:p>
          <a:p>
            <a:pPr algn="ctr"/>
            <a:endParaRPr lang="en-US" sz="3600" dirty="0">
              <a:solidFill>
                <a:srgbClr val="000000"/>
              </a:solidFill>
              <a:ea typeface="Calibri"/>
              <a:cs typeface="Calibri"/>
            </a:endParaRPr>
          </a:p>
          <a:p>
            <a:pPr algn="ctr"/>
            <a:r>
              <a:rPr lang="en-US" sz="3600" b="1" dirty="0">
                <a:solidFill>
                  <a:schemeClr val="bg1"/>
                </a:solidFill>
                <a:ea typeface="Calibri"/>
                <a:cs typeface="Calibri"/>
              </a:rPr>
              <a:t>Where do you get data?  </a:t>
            </a:r>
            <a:endParaRPr lang="en-US" sz="3600" dirty="0">
              <a:solidFill>
                <a:schemeClr val="bg1"/>
              </a:solidFill>
              <a:ea typeface="Calibri"/>
              <a:cs typeface="Calibri"/>
            </a:endParaRPr>
          </a:p>
          <a:p>
            <a:pPr marL="0" indent="0" algn="ctr">
              <a:buNone/>
            </a:pPr>
            <a:endParaRPr lang="en-US" sz="3600" dirty="0">
              <a:solidFill>
                <a:srgbClr val="000000"/>
              </a:solidFill>
              <a:ea typeface="Calibri"/>
              <a:cs typeface="Calibri"/>
            </a:endParaRPr>
          </a:p>
          <a:p>
            <a:pPr algn="ctr"/>
            <a:r>
              <a:rPr lang="en-US" sz="3600" b="1" dirty="0">
                <a:solidFill>
                  <a:schemeClr val="bg1"/>
                </a:solidFill>
                <a:ea typeface="Calibri"/>
                <a:cs typeface="Calibri"/>
              </a:rPr>
              <a:t>What do you use to make it make sense?</a:t>
            </a:r>
            <a:endParaRPr lang="en-US" sz="3600" dirty="0">
              <a:solidFill>
                <a:schemeClr val="bg1"/>
              </a:solidFill>
              <a:ea typeface="Calibri"/>
              <a:cs typeface="Calibri"/>
            </a:endParaRPr>
          </a:p>
          <a:p>
            <a:pPr algn="ctr"/>
            <a:endParaRPr lang="en-US" sz="3600" dirty="0">
              <a:solidFill>
                <a:srgbClr val="000000"/>
              </a:solidFill>
              <a:ea typeface="Calibri"/>
              <a:cs typeface="Calibri"/>
            </a:endParaRPr>
          </a:p>
          <a:p>
            <a:pPr algn="ctr"/>
            <a:r>
              <a:rPr lang="en-US" sz="3600" b="1" dirty="0">
                <a:solidFill>
                  <a:schemeClr val="bg1"/>
                </a:solidFill>
                <a:ea typeface="Calibri"/>
                <a:cs typeface="Calibri"/>
              </a:rPr>
              <a:t>What are some challenges you have in getting local data?</a:t>
            </a:r>
            <a:endParaRPr lang="en-US" sz="3600" dirty="0">
              <a:solidFill>
                <a:schemeClr val="bg1"/>
              </a:solidFill>
            </a:endParaRPr>
          </a:p>
        </p:txBody>
      </p:sp>
    </p:spTree>
    <p:custDataLst>
      <p:tags r:id="rId1"/>
    </p:custDataLst>
    <p:extLst>
      <p:ext uri="{BB962C8B-B14F-4D97-AF65-F5344CB8AC3E}">
        <p14:creationId xmlns:p14="http://schemas.microsoft.com/office/powerpoint/2010/main" val="31709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015941" y="1015607"/>
            <a:ext cx="6158204" cy="5078313"/>
          </a:xfrm>
          <a:prstGeom prst="rect">
            <a:avLst/>
          </a:prstGeom>
          <a:noFill/>
        </p:spPr>
        <p:txBody>
          <a:bodyPr wrap="square" lIns="91440" tIns="45720" rIns="91440" bIns="45720" rtlCol="0" anchor="t">
            <a:spAutoFit/>
          </a:bodyPr>
          <a:lstStyle/>
          <a:p>
            <a:pPr algn="ctr"/>
            <a:r>
              <a:rPr lang="en-US" sz="3600" b="1" dirty="0">
                <a:solidFill>
                  <a:schemeClr val="bg1"/>
                </a:solidFill>
                <a:ea typeface="Calibri"/>
                <a:cs typeface="Calibri"/>
              </a:rPr>
              <a:t>- Debrief - </a:t>
            </a:r>
          </a:p>
          <a:p>
            <a:pPr algn="ctr"/>
            <a:endParaRPr lang="en-US" sz="3600" b="1" dirty="0">
              <a:solidFill>
                <a:schemeClr val="bg1"/>
              </a:solidFill>
              <a:ea typeface="Calibri"/>
              <a:cs typeface="Calibri"/>
            </a:endParaRPr>
          </a:p>
          <a:p>
            <a:pPr algn="ctr"/>
            <a:r>
              <a:rPr lang="en-US" sz="3600" b="1" dirty="0">
                <a:solidFill>
                  <a:schemeClr val="bg1"/>
                </a:solidFill>
                <a:ea typeface="Calibri"/>
                <a:cs typeface="Calibri"/>
              </a:rPr>
              <a:t>Where do you get data?  </a:t>
            </a:r>
          </a:p>
          <a:p>
            <a:pPr marL="0" indent="0" algn="ctr">
              <a:buNone/>
            </a:pPr>
            <a:endParaRPr lang="en-US" sz="3600" b="1" dirty="0">
              <a:solidFill>
                <a:schemeClr val="bg1"/>
              </a:solidFill>
              <a:ea typeface="Calibri"/>
              <a:cs typeface="Calibri"/>
            </a:endParaRPr>
          </a:p>
          <a:p>
            <a:pPr algn="ctr"/>
            <a:r>
              <a:rPr lang="en-US" sz="3600" b="1" dirty="0">
                <a:solidFill>
                  <a:schemeClr val="bg1"/>
                </a:solidFill>
                <a:ea typeface="Calibri"/>
                <a:cs typeface="Calibri"/>
              </a:rPr>
              <a:t>What do you use to make it make sense?</a:t>
            </a:r>
          </a:p>
          <a:p>
            <a:pPr algn="ctr"/>
            <a:endParaRPr lang="en-US" sz="3600" b="1" dirty="0">
              <a:solidFill>
                <a:schemeClr val="bg1"/>
              </a:solidFill>
              <a:ea typeface="Calibri"/>
              <a:cs typeface="Calibri"/>
            </a:endParaRPr>
          </a:p>
          <a:p>
            <a:pPr algn="ctr"/>
            <a:r>
              <a:rPr lang="en-US" sz="3600" b="1" dirty="0">
                <a:solidFill>
                  <a:schemeClr val="bg1"/>
                </a:solidFill>
                <a:ea typeface="Calibri"/>
                <a:cs typeface="Calibri"/>
              </a:rPr>
              <a:t>What are some challenges you have in getting local data?</a:t>
            </a:r>
          </a:p>
        </p:txBody>
      </p:sp>
    </p:spTree>
    <p:custDataLst>
      <p:tags r:id="rId1"/>
    </p:custDataLst>
    <p:extLst>
      <p:ext uri="{BB962C8B-B14F-4D97-AF65-F5344CB8AC3E}">
        <p14:creationId xmlns:p14="http://schemas.microsoft.com/office/powerpoint/2010/main" val="1038559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1657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2537926"/>
            <a:ext cx="7002624" cy="1782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256384" y="2999792"/>
            <a:ext cx="5873620" cy="769441"/>
          </a:xfrm>
          <a:prstGeom prst="rect">
            <a:avLst/>
          </a:prstGeom>
          <a:noFill/>
        </p:spPr>
        <p:txBody>
          <a:bodyPr wrap="square" rtlCol="0">
            <a:spAutoFit/>
          </a:bodyPr>
          <a:lstStyle/>
          <a:p>
            <a:r>
              <a:rPr lang="en-US" sz="4400">
                <a:solidFill>
                  <a:schemeClr val="bg1"/>
                </a:solidFill>
              </a:rPr>
              <a:t>Pivot Tables</a:t>
            </a:r>
          </a:p>
        </p:txBody>
      </p:sp>
    </p:spTree>
    <p:custDataLst>
      <p:tags r:id="rId1"/>
    </p:custDataLst>
    <p:extLst>
      <p:ext uri="{BB962C8B-B14F-4D97-AF65-F5344CB8AC3E}">
        <p14:creationId xmlns:p14="http://schemas.microsoft.com/office/powerpoint/2010/main" val="2583986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2794578" y="1525561"/>
            <a:ext cx="6602844" cy="4216539"/>
          </a:xfrm>
          <a:prstGeom prst="rect">
            <a:avLst/>
          </a:prstGeom>
          <a:noFill/>
        </p:spPr>
        <p:txBody>
          <a:bodyPr wrap="square" rtlCol="0">
            <a:spAutoFit/>
          </a:bodyPr>
          <a:lstStyle/>
          <a:p>
            <a:pPr algn="ctr"/>
            <a:r>
              <a:rPr lang="en-US" sz="4800" b="1">
                <a:solidFill>
                  <a:schemeClr val="bg1"/>
                </a:solidFill>
                <a:ea typeface="Calibri"/>
                <a:cs typeface="Calibri"/>
              </a:rPr>
              <a:t>Benefits of Pivot Tables</a:t>
            </a:r>
          </a:p>
          <a:p>
            <a:pPr algn="ctr"/>
            <a:endParaRPr lang="en-US" sz="4400" b="1">
              <a:solidFill>
                <a:schemeClr val="bg1"/>
              </a:solidFill>
              <a:ea typeface="Calibri"/>
              <a:cs typeface="Calibri"/>
            </a:endParaRPr>
          </a:p>
          <a:p>
            <a:pPr marL="571500" indent="-571500">
              <a:buFont typeface="Arial" panose="020B0604020202020204" pitchFamily="34" charset="0"/>
              <a:buChar char="•"/>
            </a:pPr>
            <a:r>
              <a:rPr lang="en-US" sz="4400">
                <a:solidFill>
                  <a:schemeClr val="bg1"/>
                </a:solidFill>
                <a:cs typeface="Calibri"/>
              </a:rPr>
              <a:t>Summarizes large data sets quickly</a:t>
            </a:r>
          </a:p>
          <a:p>
            <a:pPr marL="571500" indent="-571500">
              <a:buFont typeface="Arial" panose="020B0604020202020204" pitchFamily="34" charset="0"/>
              <a:buChar char="•"/>
            </a:pPr>
            <a:endParaRPr lang="en-US" sz="4400">
              <a:solidFill>
                <a:schemeClr val="bg1"/>
              </a:solidFill>
              <a:ea typeface="Calibri"/>
              <a:cs typeface="Calibri"/>
            </a:endParaRPr>
          </a:p>
          <a:p>
            <a:pPr marL="571500" indent="-571500">
              <a:buFont typeface="Arial" panose="020B0604020202020204" pitchFamily="34" charset="0"/>
              <a:buChar char="•"/>
            </a:pPr>
            <a:r>
              <a:rPr lang="en-US" sz="4400">
                <a:solidFill>
                  <a:schemeClr val="bg1"/>
                </a:solidFill>
                <a:ea typeface="Calibri"/>
                <a:cs typeface="Calibri"/>
              </a:rPr>
              <a:t>Automatically updates</a:t>
            </a:r>
          </a:p>
        </p:txBody>
      </p:sp>
    </p:spTree>
    <p:custDataLst>
      <p:tags r:id="rId1"/>
    </p:custDataLst>
    <p:extLst>
      <p:ext uri="{BB962C8B-B14F-4D97-AF65-F5344CB8AC3E}">
        <p14:creationId xmlns:p14="http://schemas.microsoft.com/office/powerpoint/2010/main" val="3937532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1819415" y="4318631"/>
            <a:ext cx="5503985" cy="1116866"/>
          </a:xfrm>
        </p:spPr>
        <p:txBody>
          <a:bodyPr vert="horz" lIns="91440" tIns="45720" rIns="91440" bIns="45720" rtlCol="0" anchor="t">
            <a:normAutofit/>
          </a:bodyPr>
          <a:lstStyle/>
          <a:p>
            <a:pPr marL="285750" indent="-285750">
              <a:buFont typeface="Arial"/>
              <a:buChar char="•"/>
            </a:pPr>
            <a:r>
              <a:rPr lang="en-US" sz="2800">
                <a:cs typeface="Calibri"/>
              </a:rPr>
              <a:t>Insert Tab</a:t>
            </a:r>
            <a:endParaRPr lang="en-US" sz="2800"/>
          </a:p>
          <a:p>
            <a:pPr marL="285750" indent="-285750">
              <a:buFont typeface="Arial"/>
              <a:buChar char="•"/>
            </a:pPr>
            <a:r>
              <a:rPr lang="en-US" sz="2800">
                <a:ea typeface="Calibri"/>
                <a:cs typeface="Calibri"/>
              </a:rPr>
              <a:t>Click PivotTable</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808658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How to Create A Pivot Table</a:t>
            </a:r>
            <a:endParaRPr lang="en-US" sz="2800"/>
          </a:p>
        </p:txBody>
      </p:sp>
      <p:pic>
        <p:nvPicPr>
          <p:cNvPr id="2" name="Content Placeholder 6" descr="A screenshot of a computer&#10;&#10;Description automatically generated">
            <a:extLst>
              <a:ext uri="{FF2B5EF4-FFF2-40B4-BE49-F238E27FC236}">
                <a16:creationId xmlns:a16="http://schemas.microsoft.com/office/drawing/2014/main" id="{F2D2F935-B60B-1877-1275-8C57C55C70DD}"/>
              </a:ext>
            </a:extLst>
          </p:cNvPr>
          <p:cNvPicPr>
            <a:picLocks noChangeAspect="1"/>
          </p:cNvPicPr>
          <p:nvPr/>
        </p:nvPicPr>
        <p:blipFill>
          <a:blip r:embed="rId4"/>
          <a:stretch>
            <a:fillRect/>
          </a:stretch>
        </p:blipFill>
        <p:spPr>
          <a:xfrm>
            <a:off x="519545" y="2715434"/>
            <a:ext cx="11152909" cy="1310891"/>
          </a:xfrm>
          <a:prstGeom prst="rect">
            <a:avLst/>
          </a:prstGeom>
        </p:spPr>
      </p:pic>
      <p:sp>
        <p:nvSpPr>
          <p:cNvPr id="5" name="Arrow: Right 4">
            <a:extLst>
              <a:ext uri="{FF2B5EF4-FFF2-40B4-BE49-F238E27FC236}">
                <a16:creationId xmlns:a16="http://schemas.microsoft.com/office/drawing/2014/main" id="{DFC3DD28-77A8-FE76-DD7A-931C95BFD395}"/>
              </a:ext>
            </a:extLst>
          </p:cNvPr>
          <p:cNvSpPr/>
          <p:nvPr/>
        </p:nvSpPr>
        <p:spPr>
          <a:xfrm rot="8290802">
            <a:off x="1775968" y="2027980"/>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4E2C3B4C-AC9A-B942-3EC3-D6A5E0DA591F}"/>
              </a:ext>
            </a:extLst>
          </p:cNvPr>
          <p:cNvSpPr/>
          <p:nvPr/>
        </p:nvSpPr>
        <p:spPr>
          <a:xfrm rot="16200000">
            <a:off x="522155" y="393884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972257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8311662" y="2114692"/>
            <a:ext cx="3735210" cy="4379893"/>
          </a:xfrm>
        </p:spPr>
        <p:txBody>
          <a:bodyPr vert="horz" lIns="91440" tIns="45720" rIns="91440" bIns="45720" rtlCol="0" anchor="t">
            <a:normAutofit lnSpcReduction="10000"/>
          </a:bodyPr>
          <a:lstStyle/>
          <a:p>
            <a:r>
              <a:rPr lang="en-US">
                <a:cs typeface="Calibri"/>
              </a:rPr>
              <a:t>Pop-up window will appear asking for the data set being analyzed</a:t>
            </a:r>
          </a:p>
          <a:p>
            <a:r>
              <a:rPr lang="en-US">
                <a:cs typeface="Calibri"/>
              </a:rPr>
              <a:t>The table range default is the active table.</a:t>
            </a:r>
          </a:p>
          <a:p>
            <a:r>
              <a:rPr lang="en-US">
                <a:cs typeface="Calibri"/>
              </a:rPr>
              <a:t>Recommendation: place the PivotTable in New Worksheet</a:t>
            </a:r>
          </a:p>
          <a:p>
            <a:r>
              <a:rPr lang="en-US">
                <a:cs typeface="Calibri"/>
              </a:rPr>
              <a:t>Select OK</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808658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How to Create A Pivot Table</a:t>
            </a:r>
            <a:endParaRPr lang="en-US" sz="2800"/>
          </a:p>
        </p:txBody>
      </p:sp>
      <p:pic>
        <p:nvPicPr>
          <p:cNvPr id="7" name="Content Placeholder 3" descr="A screenshot of a computer&#10;&#10;Description automatically generated">
            <a:extLst>
              <a:ext uri="{FF2B5EF4-FFF2-40B4-BE49-F238E27FC236}">
                <a16:creationId xmlns:a16="http://schemas.microsoft.com/office/drawing/2014/main" id="{594C6CA7-E39C-CC1B-2E4E-8C30D27A0E8C}"/>
              </a:ext>
            </a:extLst>
          </p:cNvPr>
          <p:cNvPicPr>
            <a:picLocks noChangeAspect="1"/>
          </p:cNvPicPr>
          <p:nvPr/>
        </p:nvPicPr>
        <p:blipFill>
          <a:blip r:embed="rId4"/>
          <a:stretch>
            <a:fillRect/>
          </a:stretch>
        </p:blipFill>
        <p:spPr>
          <a:xfrm>
            <a:off x="764338" y="1931585"/>
            <a:ext cx="7282973" cy="4434045"/>
          </a:xfrm>
          <a:prstGeom prst="rect">
            <a:avLst/>
          </a:prstGeom>
        </p:spPr>
      </p:pic>
      <p:sp>
        <p:nvSpPr>
          <p:cNvPr id="5" name="Arrow: Right 4">
            <a:extLst>
              <a:ext uri="{FF2B5EF4-FFF2-40B4-BE49-F238E27FC236}">
                <a16:creationId xmlns:a16="http://schemas.microsoft.com/office/drawing/2014/main" id="{DFC3DD28-77A8-FE76-DD7A-931C95BFD395}"/>
              </a:ext>
            </a:extLst>
          </p:cNvPr>
          <p:cNvSpPr/>
          <p:nvPr/>
        </p:nvSpPr>
        <p:spPr>
          <a:xfrm rot="8290802">
            <a:off x="5560203" y="2937004"/>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4E2C3B4C-AC9A-B942-3EC3-D6A5E0DA591F}"/>
              </a:ext>
            </a:extLst>
          </p:cNvPr>
          <p:cNvSpPr/>
          <p:nvPr/>
        </p:nvSpPr>
        <p:spPr>
          <a:xfrm rot="16200000">
            <a:off x="6231295" y="6351557"/>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18986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screenshot of a computer&#10;&#10;Description automatically generated">
            <a:extLst>
              <a:ext uri="{FF2B5EF4-FFF2-40B4-BE49-F238E27FC236}">
                <a16:creationId xmlns:a16="http://schemas.microsoft.com/office/drawing/2014/main" id="{E210599C-2C78-058D-2B43-B1D98EAF9559}"/>
              </a:ext>
            </a:extLst>
          </p:cNvPr>
          <p:cNvPicPr>
            <a:picLocks noChangeAspect="1"/>
          </p:cNvPicPr>
          <p:nvPr/>
        </p:nvPicPr>
        <p:blipFill>
          <a:blip r:embed="rId4"/>
          <a:stretch>
            <a:fillRect/>
          </a:stretch>
        </p:blipFill>
        <p:spPr>
          <a:xfrm>
            <a:off x="694854" y="1946866"/>
            <a:ext cx="7844673" cy="4644434"/>
          </a:xfrm>
          <a:prstGeom prst="rect">
            <a:avLst/>
          </a:prstGeom>
        </p:spPr>
      </p:pic>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8311662" y="2114692"/>
            <a:ext cx="3735210" cy="4379893"/>
          </a:xfrm>
        </p:spPr>
        <p:txBody>
          <a:bodyPr vert="horz" lIns="91440" tIns="45720" rIns="91440" bIns="45720" rtlCol="0" anchor="t">
            <a:normAutofit/>
          </a:bodyPr>
          <a:lstStyle/>
          <a:p>
            <a:r>
              <a:rPr lang="en-US">
                <a:cs typeface="Calibri"/>
              </a:rPr>
              <a:t>This is where you identify the data that is to be summarized.</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808658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How to Create A Pivot Table</a:t>
            </a:r>
            <a:endParaRPr lang="en-US" sz="2800"/>
          </a:p>
        </p:txBody>
      </p:sp>
      <p:sp>
        <p:nvSpPr>
          <p:cNvPr id="5" name="Arrow: Right 4">
            <a:extLst>
              <a:ext uri="{FF2B5EF4-FFF2-40B4-BE49-F238E27FC236}">
                <a16:creationId xmlns:a16="http://schemas.microsoft.com/office/drawing/2014/main" id="{DFC3DD28-77A8-FE76-DD7A-931C95BFD395}"/>
              </a:ext>
            </a:extLst>
          </p:cNvPr>
          <p:cNvSpPr/>
          <p:nvPr/>
        </p:nvSpPr>
        <p:spPr>
          <a:xfrm rot="8290802">
            <a:off x="2084312" y="343833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16488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descr="A screenshot of a computer&#10;&#10;Description automatically generated">
            <a:extLst>
              <a:ext uri="{FF2B5EF4-FFF2-40B4-BE49-F238E27FC236}">
                <a16:creationId xmlns:a16="http://schemas.microsoft.com/office/drawing/2014/main" id="{499BD34D-6B01-EF8E-6DFC-E3562793D225}"/>
              </a:ext>
            </a:extLst>
          </p:cNvPr>
          <p:cNvPicPr>
            <a:picLocks noChangeAspect="1"/>
          </p:cNvPicPr>
          <p:nvPr/>
        </p:nvPicPr>
        <p:blipFill>
          <a:blip r:embed="rId4"/>
          <a:stretch>
            <a:fillRect/>
          </a:stretch>
        </p:blipFill>
        <p:spPr>
          <a:xfrm>
            <a:off x="798236" y="1839546"/>
            <a:ext cx="7583760" cy="4655039"/>
          </a:xfrm>
          <a:prstGeom prst="rect">
            <a:avLst/>
          </a:prstGeom>
        </p:spPr>
      </p:pic>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8311662" y="2114692"/>
            <a:ext cx="3735210" cy="4379893"/>
          </a:xfrm>
        </p:spPr>
        <p:txBody>
          <a:bodyPr vert="horz" lIns="91440" tIns="45720" rIns="91440" bIns="45720" rtlCol="0" anchor="t">
            <a:normAutofit/>
          </a:bodyPr>
          <a:lstStyle/>
          <a:p>
            <a:r>
              <a:rPr lang="en-US">
                <a:cs typeface="Calibri"/>
              </a:rPr>
              <a:t>In this example determine how many people within the bargaining unit are in each job title.</a:t>
            </a:r>
          </a:p>
          <a:p>
            <a:endParaRPr lang="en-US">
              <a:cs typeface="Calibri"/>
            </a:endParaRPr>
          </a:p>
          <a:p>
            <a:r>
              <a:rPr lang="en-US">
                <a:cs typeface="Calibri"/>
              </a:rPr>
              <a:t>What are the top 3 represented job titles?</a:t>
            </a:r>
          </a:p>
          <a:p>
            <a:r>
              <a:rPr lang="en-US">
                <a:cs typeface="Calibri"/>
              </a:rPr>
              <a:t>What are the least represented job titles?</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808658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How to Create A Pivot Table</a:t>
            </a:r>
            <a:endParaRPr lang="en-US" sz="2800"/>
          </a:p>
        </p:txBody>
      </p:sp>
      <p:sp>
        <p:nvSpPr>
          <p:cNvPr id="5" name="Arrow: Right 4">
            <a:extLst>
              <a:ext uri="{FF2B5EF4-FFF2-40B4-BE49-F238E27FC236}">
                <a16:creationId xmlns:a16="http://schemas.microsoft.com/office/drawing/2014/main" id="{DFC3DD28-77A8-FE76-DD7A-931C95BFD395}"/>
              </a:ext>
            </a:extLst>
          </p:cNvPr>
          <p:cNvSpPr/>
          <p:nvPr/>
        </p:nvSpPr>
        <p:spPr>
          <a:xfrm rot="2099340">
            <a:off x="5329335" y="390366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9D702C2B-898C-D54B-BB7F-BC59F2B2A195}"/>
              </a:ext>
            </a:extLst>
          </p:cNvPr>
          <p:cNvSpPr/>
          <p:nvPr/>
        </p:nvSpPr>
        <p:spPr>
          <a:xfrm rot="8281102">
            <a:off x="3258423" y="392689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988163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screenshot of a computer&#10;&#10;Description automatically generated">
            <a:extLst>
              <a:ext uri="{FF2B5EF4-FFF2-40B4-BE49-F238E27FC236}">
                <a16:creationId xmlns:a16="http://schemas.microsoft.com/office/drawing/2014/main" id="{431AD630-ABB5-0AA1-5D49-78C102BEEC36}"/>
              </a:ext>
            </a:extLst>
          </p:cNvPr>
          <p:cNvPicPr>
            <a:picLocks noChangeAspect="1"/>
          </p:cNvPicPr>
          <p:nvPr/>
        </p:nvPicPr>
        <p:blipFill>
          <a:blip r:embed="rId4"/>
          <a:stretch>
            <a:fillRect/>
          </a:stretch>
        </p:blipFill>
        <p:spPr>
          <a:xfrm>
            <a:off x="747835" y="2090215"/>
            <a:ext cx="7526023" cy="4239731"/>
          </a:xfrm>
          <a:prstGeom prst="rect">
            <a:avLst/>
          </a:prstGeom>
        </p:spPr>
      </p:pic>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8311662" y="2114692"/>
            <a:ext cx="3735210" cy="4379893"/>
          </a:xfrm>
        </p:spPr>
        <p:txBody>
          <a:bodyPr vert="horz" lIns="91440" tIns="45720" rIns="91440" bIns="45720" rtlCol="0" anchor="t">
            <a:normAutofit lnSpcReduction="10000"/>
          </a:bodyPr>
          <a:lstStyle/>
          <a:p>
            <a:r>
              <a:rPr lang="en-US">
                <a:cs typeface="Calibri"/>
              </a:rPr>
              <a:t>In this example determine how many people are members based on job title.</a:t>
            </a:r>
          </a:p>
          <a:p>
            <a:endParaRPr lang="en-US">
              <a:cs typeface="Calibri"/>
            </a:endParaRPr>
          </a:p>
          <a:p>
            <a:r>
              <a:rPr lang="en-US">
                <a:cs typeface="Calibri"/>
              </a:rPr>
              <a:t>Which job title has the most membership?</a:t>
            </a:r>
          </a:p>
          <a:p>
            <a:endParaRPr lang="en-US">
              <a:cs typeface="Calibri"/>
            </a:endParaRPr>
          </a:p>
          <a:p>
            <a:r>
              <a:rPr lang="en-US">
                <a:cs typeface="Calibri"/>
              </a:rPr>
              <a:t>Which job title has the most potential?</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808658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How to Create A Pivot Table</a:t>
            </a:r>
            <a:endParaRPr lang="en-US" sz="2800"/>
          </a:p>
        </p:txBody>
      </p:sp>
      <p:sp>
        <p:nvSpPr>
          <p:cNvPr id="5" name="Arrow: Right 4">
            <a:extLst>
              <a:ext uri="{FF2B5EF4-FFF2-40B4-BE49-F238E27FC236}">
                <a16:creationId xmlns:a16="http://schemas.microsoft.com/office/drawing/2014/main" id="{DFC3DD28-77A8-FE76-DD7A-931C95BFD395}"/>
              </a:ext>
            </a:extLst>
          </p:cNvPr>
          <p:cNvSpPr/>
          <p:nvPr/>
        </p:nvSpPr>
        <p:spPr>
          <a:xfrm rot="2099340">
            <a:off x="5370366" y="3491420"/>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9D702C2B-898C-D54B-BB7F-BC59F2B2A195}"/>
              </a:ext>
            </a:extLst>
          </p:cNvPr>
          <p:cNvSpPr/>
          <p:nvPr/>
        </p:nvSpPr>
        <p:spPr>
          <a:xfrm rot="8281102">
            <a:off x="3430019" y="349141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576659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Group Work</a:t>
            </a:r>
          </a:p>
          <a:p>
            <a:pPr algn="ctr"/>
            <a:r>
              <a:rPr lang="en-US" sz="6000"/>
              <a:t>- Now you try it - </a:t>
            </a:r>
          </a:p>
        </p:txBody>
      </p:sp>
    </p:spTree>
    <p:custDataLst>
      <p:tags r:id="rId1"/>
    </p:custDataLst>
    <p:extLst>
      <p:ext uri="{BB962C8B-B14F-4D97-AF65-F5344CB8AC3E}">
        <p14:creationId xmlns:p14="http://schemas.microsoft.com/office/powerpoint/2010/main" val="3043989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051110" y="1472807"/>
            <a:ext cx="6158204" cy="3477875"/>
          </a:xfrm>
          <a:prstGeom prst="rect">
            <a:avLst/>
          </a:prstGeom>
          <a:noFill/>
        </p:spPr>
        <p:txBody>
          <a:bodyPr wrap="square" rtlCol="0">
            <a:spAutoFit/>
          </a:bodyPr>
          <a:lstStyle/>
          <a:p>
            <a:pPr algn="ctr"/>
            <a:r>
              <a:rPr lang="en-US" sz="4400" b="1">
                <a:solidFill>
                  <a:schemeClr val="bg1"/>
                </a:solidFill>
                <a:ea typeface="Calibri"/>
                <a:cs typeface="Calibri"/>
              </a:rPr>
              <a:t>- Debrief - </a:t>
            </a:r>
          </a:p>
          <a:p>
            <a:pPr algn="ctr"/>
            <a:endParaRPr lang="en-US" sz="4400" b="1">
              <a:solidFill>
                <a:schemeClr val="bg1"/>
              </a:solidFill>
              <a:ea typeface="Calibri"/>
              <a:cs typeface="Calibri"/>
            </a:endParaRPr>
          </a:p>
          <a:p>
            <a:r>
              <a:rPr lang="en-US" sz="4400">
                <a:solidFill>
                  <a:schemeClr val="bg1"/>
                </a:solidFill>
                <a:ea typeface="Calibri"/>
                <a:cs typeface="Calibri"/>
              </a:rPr>
              <a:t>In what situations might you want to use the PivotTable feature?</a:t>
            </a:r>
            <a:endParaRPr lang="en-US" sz="4400">
              <a:solidFill>
                <a:schemeClr val="bg1"/>
              </a:solidFill>
            </a:endParaRPr>
          </a:p>
        </p:txBody>
      </p:sp>
    </p:spTree>
    <p:custDataLst>
      <p:tags r:id="rId1"/>
    </p:custDataLst>
    <p:extLst>
      <p:ext uri="{BB962C8B-B14F-4D97-AF65-F5344CB8AC3E}">
        <p14:creationId xmlns:p14="http://schemas.microsoft.com/office/powerpoint/2010/main" val="1248703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1071155" y="2290763"/>
            <a:ext cx="10189028"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a:solidFill>
                  <a:schemeClr val="bg1"/>
                </a:solidFill>
                <a:latin typeface="Arial Black" panose="020B0A04020102020204" pitchFamily="34" charset="0"/>
              </a:rPr>
              <a:t>Bonus Content</a:t>
            </a:r>
          </a:p>
          <a:p>
            <a:pPr algn="ctr"/>
            <a:r>
              <a:rPr lang="en-US" sz="2400">
                <a:solidFill>
                  <a:schemeClr val="bg1"/>
                </a:solidFill>
                <a:latin typeface="Arial" panose="020B0604020202020204" pitchFamily="34" charset="0"/>
                <a:cs typeface="Arial" panose="020B0604020202020204" pitchFamily="34" charset="0"/>
              </a:rPr>
              <a:t>3D Mapping Excel Sheets</a:t>
            </a:r>
          </a:p>
          <a:p>
            <a:pPr algn="ctr"/>
            <a:endParaRPr lang="en-US" sz="100"/>
          </a:p>
          <a:p>
            <a:pPr algn="ctr"/>
            <a:r>
              <a:rPr lang="en-US" sz="4400"/>
              <a:t>Visualizing The Data</a:t>
            </a:r>
          </a:p>
        </p:txBody>
      </p:sp>
    </p:spTree>
    <p:custDataLst>
      <p:tags r:id="rId1"/>
    </p:custDataLst>
    <p:extLst>
      <p:ext uri="{BB962C8B-B14F-4D97-AF65-F5344CB8AC3E}">
        <p14:creationId xmlns:p14="http://schemas.microsoft.com/office/powerpoint/2010/main" val="2606612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8061EE1-9B1F-7D7C-C7A3-A3FC8817D690}"/>
              </a:ext>
            </a:extLst>
          </p:cNvPr>
          <p:cNvPicPr>
            <a:picLocks noChangeAspect="1"/>
          </p:cNvPicPr>
          <p:nvPr/>
        </p:nvPicPr>
        <p:blipFill rotWithShape="1">
          <a:blip r:embed="rId4"/>
          <a:srcRect l="33413" b="64290"/>
          <a:stretch/>
        </p:blipFill>
        <p:spPr>
          <a:xfrm>
            <a:off x="711585" y="2180679"/>
            <a:ext cx="11172240" cy="2246883"/>
          </a:xfrm>
          <a:prstGeom prst="rect">
            <a:avLst/>
          </a:prstGeom>
        </p:spPr>
      </p:pic>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856671" y="4809150"/>
            <a:ext cx="5503985" cy="1632682"/>
          </a:xfrm>
        </p:spPr>
        <p:txBody>
          <a:bodyPr vert="horz" lIns="91440" tIns="45720" rIns="91440" bIns="45720" rtlCol="0" anchor="t">
            <a:normAutofit/>
          </a:bodyPr>
          <a:lstStyle/>
          <a:p>
            <a:r>
              <a:rPr lang="en-US">
                <a:cs typeface="Calibri"/>
              </a:rPr>
              <a:t>Insert tab</a:t>
            </a:r>
          </a:p>
          <a:p>
            <a:r>
              <a:rPr lang="en-US">
                <a:cs typeface="Calibri"/>
              </a:rPr>
              <a:t>3D Map</a:t>
            </a:r>
          </a:p>
          <a:p>
            <a:r>
              <a:rPr lang="en-US">
                <a:cs typeface="Calibri"/>
              </a:rPr>
              <a:t>Open 3D Maps</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5888507"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3D Mapping</a:t>
            </a:r>
            <a:endParaRPr lang="en-US" sz="2800"/>
          </a:p>
        </p:txBody>
      </p:sp>
      <p:sp>
        <p:nvSpPr>
          <p:cNvPr id="5" name="Arrow: Right 4">
            <a:extLst>
              <a:ext uri="{FF2B5EF4-FFF2-40B4-BE49-F238E27FC236}">
                <a16:creationId xmlns:a16="http://schemas.microsoft.com/office/drawing/2014/main" id="{41408F70-35C8-575D-6BBF-A4C350BF172C}"/>
              </a:ext>
            </a:extLst>
          </p:cNvPr>
          <p:cNvSpPr/>
          <p:nvPr/>
        </p:nvSpPr>
        <p:spPr>
          <a:xfrm rot="2099340">
            <a:off x="5475875" y="204037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8CB3C37D-F29C-482E-AF93-8E5C84AFCEAE}"/>
              </a:ext>
            </a:extLst>
          </p:cNvPr>
          <p:cNvSpPr/>
          <p:nvPr/>
        </p:nvSpPr>
        <p:spPr>
          <a:xfrm rot="8281102">
            <a:off x="1718451" y="175991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3806173A-5CA0-6E0B-5BCE-754EE08BCD63}"/>
              </a:ext>
            </a:extLst>
          </p:cNvPr>
          <p:cNvSpPr/>
          <p:nvPr/>
        </p:nvSpPr>
        <p:spPr>
          <a:xfrm rot="2099340">
            <a:off x="5475876" y="2783630"/>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596820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7E5382E-1267-37ED-9B60-F5D47E6B7966}"/>
              </a:ext>
            </a:extLst>
          </p:cNvPr>
          <p:cNvPicPr>
            <a:picLocks noChangeAspect="1"/>
          </p:cNvPicPr>
          <p:nvPr/>
        </p:nvPicPr>
        <p:blipFill rotWithShape="1">
          <a:blip r:embed="rId4"/>
          <a:srcRect l="33606" b="5000"/>
          <a:stretch/>
        </p:blipFill>
        <p:spPr>
          <a:xfrm>
            <a:off x="827364" y="1743028"/>
            <a:ext cx="9453775" cy="5072590"/>
          </a:xfrm>
          <a:prstGeom prst="rect">
            <a:avLst/>
          </a:prstGeom>
        </p:spPr>
      </p:pic>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6909301" y="266700"/>
            <a:ext cx="3846622" cy="1498178"/>
          </a:xfrm>
        </p:spPr>
        <p:txBody>
          <a:bodyPr vert="horz" lIns="91440" tIns="45720" rIns="91440" bIns="45720" rtlCol="0" anchor="t">
            <a:normAutofit fontScale="77500" lnSpcReduction="20000"/>
          </a:bodyPr>
          <a:lstStyle/>
          <a:p>
            <a:r>
              <a:rPr lang="en-US">
                <a:cs typeface="Calibri"/>
              </a:rPr>
              <a:t>Choose location</a:t>
            </a:r>
          </a:p>
          <a:p>
            <a:r>
              <a:rPr lang="en-US">
                <a:cs typeface="Calibri"/>
              </a:rPr>
              <a:t>Choose height and/or filter</a:t>
            </a:r>
          </a:p>
          <a:p>
            <a:r>
              <a:rPr lang="en-US">
                <a:cs typeface="Calibri"/>
              </a:rPr>
              <a:t>Create additional scenes to show different visualizations</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5888507"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3D Mapping</a:t>
            </a:r>
            <a:endParaRPr lang="en-US" sz="2800"/>
          </a:p>
        </p:txBody>
      </p:sp>
      <p:sp>
        <p:nvSpPr>
          <p:cNvPr id="5" name="Arrow: Right 4">
            <a:extLst>
              <a:ext uri="{FF2B5EF4-FFF2-40B4-BE49-F238E27FC236}">
                <a16:creationId xmlns:a16="http://schemas.microsoft.com/office/drawing/2014/main" id="{41408F70-35C8-575D-6BBF-A4C350BF172C}"/>
              </a:ext>
            </a:extLst>
          </p:cNvPr>
          <p:cNvSpPr/>
          <p:nvPr/>
        </p:nvSpPr>
        <p:spPr>
          <a:xfrm rot="2099340">
            <a:off x="7668090" y="3466106"/>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3806173A-5CA0-6E0B-5BCE-754EE08BCD63}"/>
              </a:ext>
            </a:extLst>
          </p:cNvPr>
          <p:cNvSpPr/>
          <p:nvPr/>
        </p:nvSpPr>
        <p:spPr>
          <a:xfrm rot="2099340">
            <a:off x="7503968" y="534512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4EEE4679-AD79-4192-5D6A-BB2D88736D8F}"/>
              </a:ext>
            </a:extLst>
          </p:cNvPr>
          <p:cNvSpPr/>
          <p:nvPr/>
        </p:nvSpPr>
        <p:spPr>
          <a:xfrm rot="13400904">
            <a:off x="1944387" y="2638066"/>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68185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Group Work</a:t>
            </a:r>
          </a:p>
          <a:p>
            <a:pPr algn="ctr"/>
            <a:r>
              <a:rPr lang="en-US" sz="6000"/>
              <a:t>- Now you try it - </a:t>
            </a:r>
          </a:p>
        </p:txBody>
      </p:sp>
    </p:spTree>
    <p:custDataLst>
      <p:tags r:id="rId1"/>
    </p:custDataLst>
    <p:extLst>
      <p:ext uri="{BB962C8B-B14F-4D97-AF65-F5344CB8AC3E}">
        <p14:creationId xmlns:p14="http://schemas.microsoft.com/office/powerpoint/2010/main" val="1365807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644055" y="723124"/>
            <a:ext cx="10979375"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051110" y="1472807"/>
            <a:ext cx="6158204" cy="769441"/>
          </a:xfrm>
          <a:prstGeom prst="rect">
            <a:avLst/>
          </a:prstGeom>
          <a:noFill/>
        </p:spPr>
        <p:txBody>
          <a:bodyPr wrap="square" rtlCol="0">
            <a:spAutoFit/>
          </a:bodyPr>
          <a:lstStyle/>
          <a:p>
            <a:pPr algn="ctr"/>
            <a:r>
              <a:rPr lang="en-US" sz="4400" b="1">
                <a:solidFill>
                  <a:schemeClr val="bg1"/>
                </a:solidFill>
                <a:ea typeface="Calibri"/>
                <a:cs typeface="Calibri"/>
              </a:rPr>
              <a:t>Directions</a:t>
            </a:r>
          </a:p>
        </p:txBody>
      </p:sp>
      <p:graphicFrame>
        <p:nvGraphicFramePr>
          <p:cNvPr id="2" name="Content Placeholder 2">
            <a:extLst>
              <a:ext uri="{FF2B5EF4-FFF2-40B4-BE49-F238E27FC236}">
                <a16:creationId xmlns:a16="http://schemas.microsoft.com/office/drawing/2014/main" id="{BE63E411-01C4-CF6F-95D8-30A11C917EBC}"/>
              </a:ext>
            </a:extLst>
          </p:cNvPr>
          <p:cNvGraphicFramePr>
            <a:graphicFrameLocks/>
          </p:cNvGraphicFramePr>
          <p:nvPr>
            <p:extLst>
              <p:ext uri="{D42A27DB-BD31-4B8C-83A1-F6EECF244321}">
                <p14:modId xmlns:p14="http://schemas.microsoft.com/office/powerpoint/2010/main" val="175715884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extLst>
      <p:ext uri="{BB962C8B-B14F-4D97-AF65-F5344CB8AC3E}">
        <p14:creationId xmlns:p14="http://schemas.microsoft.com/office/powerpoint/2010/main" val="3175691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1315915"/>
            <a:ext cx="7002624" cy="422616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a:t>Making the Information Accessible when Evaluating Membership Data</a:t>
            </a:r>
            <a:endParaRPr lang="en-US" sz="3200"/>
          </a:p>
        </p:txBody>
      </p:sp>
    </p:spTree>
    <p:custDataLst>
      <p:tags r:id="rId1"/>
    </p:custDataLst>
    <p:extLst>
      <p:ext uri="{BB962C8B-B14F-4D97-AF65-F5344CB8AC3E}">
        <p14:creationId xmlns:p14="http://schemas.microsoft.com/office/powerpoint/2010/main" val="335775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2485292"/>
            <a:ext cx="7002624" cy="196947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016898" y="3085309"/>
            <a:ext cx="6158204" cy="769441"/>
          </a:xfrm>
          <a:prstGeom prst="rect">
            <a:avLst/>
          </a:prstGeom>
          <a:noFill/>
        </p:spPr>
        <p:txBody>
          <a:bodyPr wrap="square" rtlCol="0">
            <a:spAutoFit/>
          </a:bodyPr>
          <a:lstStyle/>
          <a:p>
            <a:pPr algn="ctr"/>
            <a:r>
              <a:rPr lang="en-US" sz="4400" b="1">
                <a:solidFill>
                  <a:schemeClr val="bg1"/>
                </a:solidFill>
                <a:ea typeface="Calibri"/>
                <a:cs typeface="Calibri"/>
              </a:rPr>
              <a:t>Questions</a:t>
            </a:r>
            <a:endParaRPr lang="en-US" sz="4400">
              <a:solidFill>
                <a:schemeClr val="bg1"/>
              </a:solidFill>
            </a:endParaRPr>
          </a:p>
        </p:txBody>
      </p:sp>
    </p:spTree>
    <p:custDataLst>
      <p:tags r:id="rId1"/>
    </p:custDataLst>
    <p:extLst>
      <p:ext uri="{BB962C8B-B14F-4D97-AF65-F5344CB8AC3E}">
        <p14:creationId xmlns:p14="http://schemas.microsoft.com/office/powerpoint/2010/main" val="3960130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9089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057650" y="353268"/>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Key Concepts:</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3612173" y="1445483"/>
            <a:ext cx="7700963" cy="3595440"/>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a:cs typeface="Calibri"/>
              </a:rPr>
              <a:t>Excel is a tool that is widely available and the basis of all database programs.</a:t>
            </a:r>
            <a:endParaRPr lang="en-US" sz="3200"/>
          </a:p>
          <a:p>
            <a:pPr marL="457200" lvl="1" indent="0">
              <a:buNone/>
            </a:pPr>
            <a:endParaRPr lang="en-US" sz="3200">
              <a:cs typeface="Calibri"/>
            </a:endParaRPr>
          </a:p>
          <a:p>
            <a:pPr lvl="1"/>
            <a:r>
              <a:rPr lang="en-US" sz="3200">
                <a:cs typeface="Calibri"/>
              </a:rPr>
              <a:t>Functions such as Pivot Tables, Goal Seeking, and Power Mapping allow you to analyze existing data to strategize based on the data.</a:t>
            </a:r>
            <a:endParaRPr lang="en-US" sz="3200">
              <a:ea typeface="Calibri"/>
              <a:cs typeface="Calibri"/>
            </a:endParaRPr>
          </a:p>
        </p:txBody>
      </p:sp>
    </p:spTree>
    <p:extLst>
      <p:ext uri="{BB962C8B-B14F-4D97-AF65-F5344CB8AC3E}">
        <p14:creationId xmlns:p14="http://schemas.microsoft.com/office/powerpoint/2010/main" val="651628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0B171-4D46-E267-0F0E-8A02B2E9671A}"/>
              </a:ext>
            </a:extLst>
          </p:cNvPr>
          <p:cNvSpPr txBox="1">
            <a:spLocks/>
          </p:cNvSpPr>
          <p:nvPr/>
        </p:nvSpPr>
        <p:spPr>
          <a:xfrm>
            <a:off x="3723542" y="415230"/>
            <a:ext cx="678033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Looking Ahead:</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3612173" y="1445482"/>
            <a:ext cx="7794381" cy="5113579"/>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a:solidFill>
                  <a:srgbClr val="000000"/>
                </a:solidFill>
                <a:ea typeface="Calibri"/>
                <a:cs typeface="Calibri"/>
              </a:rPr>
              <a:t>Share your feedback on today's session.</a:t>
            </a:r>
          </a:p>
          <a:p>
            <a:pPr marL="0" indent="0">
              <a:buNone/>
            </a:pPr>
            <a:r>
              <a:rPr lang="en-US" sz="2400" u="sng">
                <a:solidFill>
                  <a:srgbClr val="000000"/>
                </a:solidFill>
                <a:latin typeface="Aptos"/>
                <a:ea typeface="Calibri"/>
                <a:cs typeface="Calibri"/>
                <a:hlinkClick r:id="rId4"/>
              </a:rPr>
              <a:t>https://forms.office.com/r/HekdErpq1t</a:t>
            </a:r>
            <a:endParaRPr lang="en-US" sz="2400">
              <a:solidFill>
                <a:srgbClr val="000000"/>
              </a:solidFill>
              <a:ea typeface="Calibri"/>
              <a:cs typeface="Calibri"/>
            </a:endParaRPr>
          </a:p>
          <a:p>
            <a:pPr marL="0" indent="0">
              <a:buNone/>
            </a:pPr>
            <a:endParaRPr lang="en-US" sz="3200">
              <a:solidFill>
                <a:srgbClr val="000000"/>
              </a:solidFill>
              <a:cs typeface="Calibri"/>
            </a:endParaRPr>
          </a:p>
          <a:p>
            <a:r>
              <a:rPr lang="en-US" sz="3200">
                <a:solidFill>
                  <a:srgbClr val="000000"/>
                </a:solidFill>
                <a:cs typeface="Calibri"/>
              </a:rPr>
              <a:t>Mark your calendars</a:t>
            </a:r>
            <a:endParaRPr lang="en-US" sz="3200">
              <a:solidFill>
                <a:srgbClr val="000000"/>
              </a:solidFill>
              <a:ea typeface="Calibri"/>
              <a:cs typeface="Calibri"/>
            </a:endParaRPr>
          </a:p>
          <a:p>
            <a:pPr lvl="1"/>
            <a:r>
              <a:rPr lang="en-US" sz="2800">
                <a:solidFill>
                  <a:srgbClr val="000000"/>
                </a:solidFill>
                <a:cs typeface="Calibri"/>
              </a:rPr>
              <a:t>March 13, 2025 at 2:30pm EST</a:t>
            </a:r>
            <a:endParaRPr lang="en-US" sz="2800">
              <a:solidFill>
                <a:srgbClr val="000000"/>
              </a:solidFill>
              <a:ea typeface="Calibri"/>
              <a:cs typeface="Calibri"/>
            </a:endParaRPr>
          </a:p>
          <a:p>
            <a:pPr lvl="2"/>
            <a:r>
              <a:rPr lang="en-US" sz="2400">
                <a:solidFill>
                  <a:srgbClr val="000000"/>
                </a:solidFill>
                <a:cs typeface="Calibri"/>
              </a:rPr>
              <a:t>Part 3: Disseminating information</a:t>
            </a:r>
            <a:endParaRPr lang="en-US" sz="2400">
              <a:cs typeface="Calibri"/>
            </a:endParaRPr>
          </a:p>
          <a:p>
            <a:pPr lvl="1"/>
            <a:r>
              <a:rPr lang="en-US" sz="2800">
                <a:solidFill>
                  <a:srgbClr val="000000"/>
                </a:solidFill>
                <a:cs typeface="Calibri"/>
              </a:rPr>
              <a:t>May 22, 2025 at 2:30pm EST</a:t>
            </a:r>
            <a:endParaRPr lang="en-US" sz="2800">
              <a:solidFill>
                <a:srgbClr val="000000"/>
              </a:solidFill>
              <a:ea typeface="Calibri"/>
              <a:cs typeface="Calibri"/>
            </a:endParaRPr>
          </a:p>
          <a:p>
            <a:pPr lvl="2"/>
            <a:r>
              <a:rPr lang="en-US" sz="2400">
                <a:solidFill>
                  <a:srgbClr val="000000"/>
                </a:solidFill>
                <a:cs typeface="Calibri"/>
              </a:rPr>
              <a:t>Part 4: Participant choice</a:t>
            </a:r>
            <a:endParaRPr lang="en-US" sz="2400">
              <a:cs typeface="Calibri"/>
            </a:endParaRPr>
          </a:p>
        </p:txBody>
      </p:sp>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Tree>
    <p:extLst>
      <p:ext uri="{BB962C8B-B14F-4D97-AF65-F5344CB8AC3E}">
        <p14:creationId xmlns:p14="http://schemas.microsoft.com/office/powerpoint/2010/main" val="151517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9098103" cy="1107996"/>
          </a:xfrm>
          <a:prstGeom prst="rect">
            <a:avLst/>
          </a:prstGeom>
          <a:noFill/>
        </p:spPr>
        <p:txBody>
          <a:bodyPr wrap="square" rtlCol="0">
            <a:spAutoFit/>
          </a:bodyPr>
          <a:lstStyle/>
          <a:p>
            <a:pPr algn="ctr"/>
            <a:r>
              <a:rPr lang="en-US" sz="6600" b="1">
                <a:solidFill>
                  <a:schemeClr val="bg1"/>
                </a:solidFill>
                <a:latin typeface="Franklin Gothic Medium" panose="020B0603020102020204" pitchFamily="34" charset="0"/>
              </a:rPr>
              <a:t>Thank You - Contact Us: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942" y="1373374"/>
            <a:ext cx="12173484" cy="4488688"/>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354217"/>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Chad Williams </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Consultant Michigan</a:t>
              </a:r>
              <a:endParaRPr lang="en-US" sz="1100" b="1">
                <a:solidFill>
                  <a:schemeClr val="bg1"/>
                </a:solidFill>
              </a:endParaRPr>
            </a:p>
            <a:p>
              <a:pPr algn="ctr"/>
              <a:r>
                <a:rPr lang="en-US" sz="1600" b="1">
                  <a:solidFill>
                    <a:schemeClr val="bg1"/>
                  </a:solidFill>
                  <a:latin typeface="Calibri Light"/>
                  <a:ea typeface="Calibri Light" panose="020F0302020204030204" pitchFamily="34" charset="0"/>
                  <a:cs typeface="Calibri Light"/>
                </a:rPr>
                <a:t>Michigan Education Association</a:t>
              </a:r>
              <a:endParaRPr lang="en-US" sz="1100" b="1">
                <a:solidFill>
                  <a:schemeClr val="bg1"/>
                </a:solidFill>
              </a:endParaRPr>
            </a:p>
            <a:p>
              <a:pPr algn="ctr"/>
              <a:r>
                <a:rPr lang="en-US" sz="1400" b="1">
                  <a:solidFill>
                    <a:schemeClr val="bg1"/>
                  </a:solidFill>
                  <a:latin typeface="Calibri Light"/>
                  <a:ea typeface="Calibri Light" panose="020F0302020204030204" pitchFamily="34" charset="0"/>
                  <a:cs typeface="Calibri Light"/>
                </a:rPr>
                <a:t>cwilliams@mea.org </a:t>
              </a:r>
              <a:r>
                <a:rPr lang="en-US" sz="3200">
                  <a:latin typeface="Calibri Light"/>
                  <a:ea typeface="Calibri Light" panose="020F0302020204030204" pitchFamily="34" charset="0"/>
                  <a:cs typeface="Calibri Light"/>
                </a:rPr>
                <a:t> </a:t>
              </a:r>
              <a:endParaRPr lang="en-US"/>
            </a:p>
          </p:txBody>
        </p:sp>
        <p:pic>
          <p:nvPicPr>
            <p:cNvPr id="15" name="Picture 14" descr="A person in a suit&#10;&#10;Description automatically generated">
              <a:extLst>
                <a:ext uri="{FF2B5EF4-FFF2-40B4-BE49-F238E27FC236}">
                  <a16:creationId xmlns:a16="http://schemas.microsoft.com/office/drawing/2014/main" id="{D48646D1-A746-F8F8-5108-D40EF64E42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F91083F-B3B1-566C-D665-23145352F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052A7DC8-98D9-EB90-7262-89F9A346B1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354217"/>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Beth Barton</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Director </a:t>
              </a:r>
              <a:endParaRPr lang="en-US" sz="1100" b="1">
                <a:solidFill>
                  <a:schemeClr val="bg1"/>
                </a:solidFill>
              </a:endParaRPr>
            </a:p>
            <a:p>
              <a:pPr algn="ctr"/>
              <a:r>
                <a:rPr lang="en-US" sz="1600" b="1">
                  <a:solidFill>
                    <a:schemeClr val="bg1"/>
                  </a:solidFill>
                  <a:latin typeface="Calibri Light"/>
                  <a:ea typeface="Calibri Light" panose="020F0302020204030204" pitchFamily="34" charset="0"/>
                  <a:cs typeface="Calibri Light"/>
                </a:rPr>
                <a:t>Illinois Education Association</a:t>
              </a:r>
              <a:endParaRPr lang="en-US" sz="1100" b="1">
                <a:solidFill>
                  <a:schemeClr val="bg1"/>
                </a:solidFill>
              </a:endParaRPr>
            </a:p>
            <a:p>
              <a:pPr algn="ctr"/>
              <a:r>
                <a:rPr lang="en-US" sz="1400" b="1">
                  <a:solidFill>
                    <a:schemeClr val="bg1"/>
                  </a:solidFill>
                  <a:latin typeface="Calibri Light"/>
                  <a:ea typeface="Calibri Light" panose="020F0302020204030204" pitchFamily="34" charset="0"/>
                  <a:cs typeface="Calibri Light"/>
                </a:rPr>
                <a:t>Beth.Barton@ieanea.org</a:t>
              </a:r>
              <a:r>
                <a:rPr lang="en-US" sz="3200">
                  <a:latin typeface="Calibri Light"/>
                  <a:ea typeface="Calibri Light" panose="020F0302020204030204" pitchFamily="34" charset="0"/>
                  <a:cs typeface="Calibri Light"/>
                </a:rPr>
                <a:t> </a:t>
              </a:r>
              <a:endParaRPr lang="en-US"/>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508105"/>
            </a:xfrm>
            <a:prstGeom prst="rect">
              <a:avLst/>
            </a:prstGeom>
            <a:noFill/>
          </p:spPr>
          <p:txBody>
            <a:bodyPr wrap="square" lIns="91440" tIns="45720" rIns="91440" bIns="45720" rtlCol="0" anchor="t">
              <a:spAutoFit/>
            </a:bodyPr>
            <a:lstStyle/>
            <a:p>
              <a:pPr algn="ctr"/>
              <a:r>
                <a:rPr lang="en-US" sz="1600" b="1" err="1">
                  <a:solidFill>
                    <a:schemeClr val="bg1"/>
                  </a:solidFill>
                  <a:latin typeface="Calibri Light"/>
                  <a:ea typeface="Calibri Light" panose="020F0302020204030204" pitchFamily="34" charset="0"/>
                  <a:cs typeface="Calibri Light"/>
                </a:rPr>
                <a:t>Seleste</a:t>
              </a:r>
              <a:r>
                <a:rPr lang="en-US" sz="1600" b="1">
                  <a:solidFill>
                    <a:schemeClr val="bg1"/>
                  </a:solidFill>
                  <a:latin typeface="Calibri Light"/>
                  <a:ea typeface="Calibri Light" panose="020F0302020204030204" pitchFamily="34" charset="0"/>
                  <a:cs typeface="Calibri Light"/>
                </a:rPr>
                <a:t> Harris</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Director</a:t>
              </a:r>
              <a:endParaRPr lang="en-US" sz="1100" b="1">
                <a:solidFill>
                  <a:schemeClr val="bg1"/>
                </a:solidFill>
              </a:endParaRPr>
            </a:p>
            <a:p>
              <a:pPr algn="ctr"/>
              <a:r>
                <a:rPr lang="en-US" sz="1600" b="1">
                  <a:solidFill>
                    <a:schemeClr val="bg1"/>
                  </a:solidFill>
                  <a:latin typeface="Calibri Light"/>
                  <a:ea typeface="Calibri Light" panose="020F0302020204030204" pitchFamily="34" charset="0"/>
                  <a:cs typeface="Calibri Light"/>
                </a:rPr>
                <a:t>Maryland State</a:t>
              </a:r>
            </a:p>
            <a:p>
              <a:pPr algn="ctr"/>
              <a:r>
                <a:rPr lang="en-US" sz="1600" b="1">
                  <a:solidFill>
                    <a:schemeClr val="bg1"/>
                  </a:solidFill>
                  <a:latin typeface="Calibri Light"/>
                  <a:ea typeface="Calibri Light" panose="020F0302020204030204" pitchFamily="34" charset="0"/>
                  <a:cs typeface="Calibri Light"/>
                </a:rPr>
                <a:t>Education Association</a:t>
              </a:r>
              <a:endParaRPr lang="en-US" sz="1100" b="1">
                <a:solidFill>
                  <a:schemeClr val="bg1"/>
                </a:solidFill>
              </a:endParaRPr>
            </a:p>
            <a:p>
              <a:pPr algn="ctr"/>
              <a:endParaRPr lang="en-US" sz="1400" b="1">
                <a:solidFill>
                  <a:schemeClr val="bg1"/>
                </a:solidFill>
                <a:latin typeface="Calibri Light"/>
                <a:ea typeface="Calibri Light" panose="020F0302020204030204" pitchFamily="34" charset="0"/>
                <a:cs typeface="Calibri Light"/>
              </a:endParaRPr>
            </a:p>
            <a:p>
              <a:pPr algn="ctr"/>
              <a:r>
                <a:rPr lang="en-US" sz="1400" b="1">
                  <a:solidFill>
                    <a:schemeClr val="bg1"/>
                  </a:solidFill>
                  <a:latin typeface="Calibri Light"/>
                  <a:ea typeface="Calibri Light" panose="020F0302020204030204" pitchFamily="34" charset="0"/>
                  <a:cs typeface="Calibri Light"/>
                </a:rPr>
                <a:t>sharris@mseanea.org</a:t>
              </a:r>
              <a:endParaRPr lang="en-US"/>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9"/>
              <a:ext cx="3309898" cy="1569660"/>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Monet Reilly</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Representative </a:t>
              </a:r>
            </a:p>
            <a:p>
              <a:pPr algn="ctr"/>
              <a:r>
                <a:rPr lang="en-US" sz="1600" b="1">
                  <a:solidFill>
                    <a:schemeClr val="bg1"/>
                  </a:solidFill>
                  <a:latin typeface="Calibri Light"/>
                  <a:ea typeface="Calibri Light" panose="020F0302020204030204" pitchFamily="34" charset="0"/>
                  <a:cs typeface="Calibri Light"/>
                </a:rPr>
                <a:t>Pennsylvania State</a:t>
              </a:r>
            </a:p>
            <a:p>
              <a:pPr algn="ctr"/>
              <a:r>
                <a:rPr lang="en-US" sz="1600" b="1">
                  <a:solidFill>
                    <a:schemeClr val="bg1"/>
                  </a:solidFill>
                  <a:latin typeface="Calibri Light"/>
                  <a:ea typeface="Calibri Light" panose="020F0302020204030204" pitchFamily="34" charset="0"/>
                  <a:cs typeface="Calibri Light"/>
                </a:rPr>
                <a:t>Education Association</a:t>
              </a:r>
              <a:endParaRPr lang="en-US" sz="1100" b="1">
                <a:solidFill>
                  <a:schemeClr val="bg1"/>
                </a:solidFill>
              </a:endParaRPr>
            </a:p>
            <a:p>
              <a:pPr algn="ctr"/>
              <a:r>
                <a:rPr lang="en-US" sz="1400" b="1">
                  <a:solidFill>
                    <a:schemeClr val="bg1"/>
                  </a:solidFill>
                  <a:latin typeface="Calibri Light"/>
                  <a:ea typeface="Calibri Light" panose="020F0302020204030204" pitchFamily="34" charset="0"/>
                  <a:cs typeface="Calibri Light"/>
                </a:rPr>
                <a:t>mreilly@psea.org</a:t>
              </a:r>
              <a:r>
                <a:rPr lang="en-US" sz="3200">
                  <a:latin typeface="Calibri Light"/>
                  <a:ea typeface="Calibri Light" panose="020F0302020204030204" pitchFamily="34" charset="0"/>
                  <a:cs typeface="Calibri Light"/>
                </a:rPr>
                <a:t> </a:t>
              </a:r>
              <a:endParaRPr lang="en-US"/>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9"/>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C927C633-E058-1868-60AE-CAEE2F8AE091}"/>
              </a:ext>
            </a:extLst>
          </p:cNvPr>
          <p:cNvSpPr txBox="1">
            <a:spLocks/>
          </p:cNvSpPr>
          <p:nvPr/>
        </p:nvSpPr>
        <p:spPr>
          <a:xfrm>
            <a:off x="2768368" y="5885014"/>
            <a:ext cx="6813874" cy="97298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600" b="1">
              <a:solidFill>
                <a:schemeClr val="bg1"/>
              </a:solidFill>
              <a:latin typeface="Arial Black" panose="020B0A04020102020204" pitchFamily="34" charset="0"/>
            </a:endParaRPr>
          </a:p>
        </p:txBody>
      </p:sp>
    </p:spTree>
    <p:custDataLst>
      <p:tags r:id="rId1"/>
    </p:custDataLst>
    <p:extLst>
      <p:ext uri="{BB962C8B-B14F-4D97-AF65-F5344CB8AC3E}">
        <p14:creationId xmlns:p14="http://schemas.microsoft.com/office/powerpoint/2010/main" val="26005023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FA88BEC-F265-4BF5-BC77-D245F12DAB9A}">
  <we:reference id="wa104380902" version="1.0.0.0" store="en-US" storeType="OMEX"/>
  <we:alternateReferences>
    <we:reference id="wa104380902" version="1.0.0.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a7daaf2c8a48c8108cca813082e0e1b0">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b056339020b0569456dba6cd1046a762"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448201-8D2F-40D3-8CA5-7E70EEF56763}">
  <ds:schemaRefs>
    <ds:schemaRef ds:uri="http://schemas.microsoft.com/sharepoint/v3/contenttype/forms"/>
  </ds:schemaRefs>
</ds:datastoreItem>
</file>

<file path=customXml/itemProps2.xml><?xml version="1.0" encoding="utf-8"?>
<ds:datastoreItem xmlns:ds="http://schemas.openxmlformats.org/officeDocument/2006/customXml" ds:itemID="{E79EAFAE-B2EA-4DC8-BA8A-A6375A8E0AA7}">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A1B1FC3-81CA-4BC0-9971-B28BA19682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29</Slides>
  <Notes>29</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Excel for Organizing</dc:title>
  <dc:creator>Harris, Seleste [MD]</dc:creator>
  <cp:revision>68</cp:revision>
  <dcterms:created xsi:type="dcterms:W3CDTF">2022-07-06T02:36:20Z</dcterms:created>
  <dcterms:modified xsi:type="dcterms:W3CDTF">2025-11-11T18:42:43Z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ArticulateGUID">
    <vt:lpwstr>1E4BDA25-F0D0-4F68-9FF0-5F87B6129F80</vt:lpwstr>
  </property>
  <property fmtid="{D5CDD505-2E9C-101B-9397-08002B2CF9AE}" pid="5" name="ArticulatePath">
    <vt:lpwstr>https://mea4-my.sharepoint.com/personal/cwilliams_mea_org/Documents/Documents/NEA work/UniServ Academy/UniServ Academy Trainings/Excel for organizing/Excel for Organizing 9-13-23 - Final</vt:lpwstr>
  </property>
</Properties>
</file>