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notesSlides/notesSlide35.xml" ContentType="application/vnd.openxmlformats-officedocument.presentationml.notesSlide+xml"/>
  <Override PartName="/ppt/tags/tag37.xml" ContentType="application/vnd.openxmlformats-officedocument.presentationml.tags+xml"/>
  <Override PartName="/ppt/notesSlides/notesSlide36.xml" ContentType="application/vnd.openxmlformats-officedocument.presentationml.notesSlide+xml"/>
  <Override PartName="/ppt/tags/tag38.xml" ContentType="application/vnd.openxmlformats-officedocument.presentationml.tags+xml"/>
  <Override PartName="/ppt/notesSlides/notesSlide37.xml" ContentType="application/vnd.openxmlformats-officedocument.presentationml.notesSlide+xml"/>
  <Override PartName="/ppt/tags/tag39.xml" ContentType="application/vnd.openxmlformats-officedocument.presentationml.tags+xml"/>
  <Override PartName="/ppt/notesSlides/notesSlide38.xml" ContentType="application/vnd.openxmlformats-officedocument.presentationml.notesSlide+xml"/>
  <Override PartName="/ppt/tags/tag40.xml" ContentType="application/vnd.openxmlformats-officedocument.presentationml.tags+xml"/>
  <Override PartName="/ppt/notesSlides/notesSlide3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45"/>
  </p:notesMasterIdLst>
  <p:sldIdLst>
    <p:sldId id="299" r:id="rId6"/>
    <p:sldId id="306" r:id="rId7"/>
    <p:sldId id="359" r:id="rId8"/>
    <p:sldId id="310" r:id="rId9"/>
    <p:sldId id="303" r:id="rId10"/>
    <p:sldId id="308" r:id="rId11"/>
    <p:sldId id="311" r:id="rId12"/>
    <p:sldId id="319" r:id="rId13"/>
    <p:sldId id="320" r:id="rId14"/>
    <p:sldId id="321" r:id="rId15"/>
    <p:sldId id="261" r:id="rId16"/>
    <p:sldId id="323" r:id="rId17"/>
    <p:sldId id="316" r:id="rId18"/>
    <p:sldId id="301" r:id="rId19"/>
    <p:sldId id="348" r:id="rId20"/>
    <p:sldId id="349" r:id="rId21"/>
    <p:sldId id="350" r:id="rId22"/>
    <p:sldId id="351" r:id="rId23"/>
    <p:sldId id="354" r:id="rId24"/>
    <p:sldId id="355" r:id="rId25"/>
    <p:sldId id="356" r:id="rId26"/>
    <p:sldId id="357" r:id="rId27"/>
    <p:sldId id="353" r:id="rId28"/>
    <p:sldId id="302" r:id="rId29"/>
    <p:sldId id="324" r:id="rId30"/>
    <p:sldId id="325" r:id="rId31"/>
    <p:sldId id="337" r:id="rId32"/>
    <p:sldId id="338" r:id="rId33"/>
    <p:sldId id="339" r:id="rId34"/>
    <p:sldId id="340" r:id="rId35"/>
    <p:sldId id="341" r:id="rId36"/>
    <p:sldId id="342" r:id="rId37"/>
    <p:sldId id="343" r:id="rId38"/>
    <p:sldId id="344" r:id="rId39"/>
    <p:sldId id="345" r:id="rId40"/>
    <p:sldId id="346" r:id="rId41"/>
    <p:sldId id="347" r:id="rId42"/>
    <p:sldId id="312" r:id="rId43"/>
    <p:sldId id="360" r:id="rId44"/>
  </p:sldIdLst>
  <p:sldSz cx="12192000" cy="6858000"/>
  <p:notesSz cx="6858000" cy="9144000"/>
  <p:custDataLst>
    <p:tags r:id="rId4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FFFF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1147DF-0B85-41FB-97F6-14A2D98A76AD}" v="16" dt="2026-03-11T19:57:08.0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0123" autoAdjust="0"/>
  </p:normalViewPr>
  <p:slideViewPr>
    <p:cSldViewPr snapToGrid="0">
      <p:cViewPr varScale="1">
        <p:scale>
          <a:sx n="89" d="100"/>
          <a:sy n="89" d="100"/>
        </p:scale>
        <p:origin x="143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51" Type="http://schemas.microsoft.com/office/2015/10/relationships/revisionInfo" Target="revisionInfo.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0T12:46:16.274"/>
    </inkml:context>
    <inkml:brush xml:id="br0">
      <inkml:brushProperty name="width" value="0.3" units="cm"/>
      <inkml:brushProperty name="height" value="0.6" units="cm"/>
      <inkml:brushProperty name="color" value="#FF40FF"/>
      <inkml:brushProperty name="tip" value="rectangle"/>
      <inkml:brushProperty name="rasterOp" value="maskPen"/>
      <inkml:brushProperty name="ignorePressure" value="1"/>
    </inkml:brush>
  </inkml:definitions>
  <inkml:trace contextRef="#ctx0" brushRef="#br0">0 108,'49'-1,"-1"-2,51-9,111-15,-159 20,-1 3,1 2,74 6,-17 19,-33-9,-52-9,1-1,34 2,20-5,-44-3,0 2,0 2,0 1,0 1,56 16,-64-13,0 0,1-2,0-1,34 1,113-6,-67-1,1804 2,-1899 1,0 0,0 1,0 1,-1 0,1 1,-1 0,0 0,21 12,-20-9,1-1,0 0,0-1,1 0,-1-1,16 2,132 11,-94-9,1-3,102-6,-56-1,-72 0,55-10,31-1,-89 11,38-9,39-2,-85 11,41-9,-41 6,43-3,123 10,78-4,-177-10,-55 5,52 0,459 8,-519-3,58-10,-55 6,44-2,-59 7,8 1,-1-1,0-2,33-7,-43 6,-1 2,1 0,20 1,-25 2,0-2,0 1,0-2,-1 0,1-1,21-7,-14 1,0 1,32-7,-45 14,0-1,0 1,1 1,-1 0,0 0,0 1,0 0,0 0,11 4,5 1,1 0,0-2,43 2,82-8,-57 0,1516 2,-1564-3,52-8,36-2,507 12,-309 3,-311-4,0 0,35-8,-34 5,1 2,22-2,35 6,-55 1,0-1,-1-2,1-1,48-9,-52 6,0 0,0 2,31-2,-43 4,1 1,-1 1,0-1,1 2,-1-1,0 1,0 1,1 0,-2 0,12 5,-9-2,0-1,1 0,0-1,0-1,0 0,0 0,1-1,12 0,-1-1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0T12:46:33.463"/>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2,'53'0,"-4"-1,0 2,0 2,51 10,2 12,-66-15,1-1,0-1,0-3,43 2,463-9,-517 2</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0T12:47:38.498"/>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598 0,'0'1,"0"0,-1 0,1 0,0 0,0-1,-1 1,1 0,-1 0,1-1,0 1,-1 0,1-1,-1 1,0-1,1 1,-1 0,1-1,-1 1,0-1,0 1,1-1,-1 0,0 1,0-1,1 0,-2 1,-26 5,19-4,-68 10,0-3,0-3,-88-5,41-2,98 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0T12:47:51.244"/>
    </inkml:context>
    <inkml:brush xml:id="br0">
      <inkml:brushProperty name="width" value="0.035" units="cm"/>
      <inkml:brushProperty name="height" value="0.035" units="cm"/>
    </inkml:brush>
  </inkml:definitions>
  <inkml:trace contextRef="#ctx0" brushRef="#br0">15 1 24575,'0'0'0,"-1"1"0,1-1 0,0 1 0,0-1 0,0 1 0,0-1 0,0 1 0,0-1 0,1 1 0,-1-1 0,0 1 0,0-1 0,0 1 0,0-1 0,1 1 0,-1-1 0,0 1 0,0-1 0,1 1 0,-1-1 0,0 1 0,1-1 0,-1 0 0,1 1 0,-1-1 0,0 0 0,1 1 0,-1-1 0,1 0 0,-1 0 0,1 1 0,-1-1 0,1 0 0,-1 0 0,1 0 0,-1 0 0,1 0 0,-1 1 0,1-1 0,-1 0 0,1 0 0,0-1 0,18 9 0,-9 1 0,-1 0 0,1 1 0,-2 0 0,1 1 0,9 17 0,31 64 0,-22-38 0,2 4 0,-2 1 0,31 102 0,-26-59 0,66 235 0,21 60 0,-94-330 0,-3 2 0,-3 1 0,-3 0 0,-3 1 0,-3 0 0,1 112 0,7 222 0,-6-227 0,-14 230 0,-9-262 0,-52 238 0,53-338 0,-2-1 0,-2-1 0,-28 60 0,32-84 0,-159 287 0,138-260 0,-19 32 0,-4-3 0,-73 81 0,30-45 0,94-108-1365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0T12:47:52.457"/>
    </inkml:context>
    <inkml:brush xml:id="br0">
      <inkml:brushProperty name="width" value="0.035" units="cm"/>
      <inkml:brushProperty name="height" value="0.035" units="cm"/>
    </inkml:brush>
  </inkml:definitions>
  <inkml:trace contextRef="#ctx0" brushRef="#br0">149 1 24575,'-1'5'0,"1"1"0,-2-1 0,1 1 0,0-1 0,-1 0 0,-5 10 0,-3 10 0,-82 375 0,89-388 0,-7 35 0,5-28 0,0 1 0,1 0 0,1 0 0,1 0 0,1 0 0,3 35 0,-1-53 0,0 1 0,0 0 0,0 0 0,1-1 0,-1 1 0,1-1 0,0 1 0,0-1 0,0 0 0,0 0 0,0 0 0,1 0 0,-1 0 0,0 0 0,1-1 0,5 3 0,44 20 0,13-5 0,1-3 0,0-3 0,95 6 0,-62-7 0,200 30 0,-271-41-1365</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0T12:52:32.791"/>
    </inkml:context>
    <inkml:brush xml:id="br0">
      <inkml:brushProperty name="width" value="0.035" units="cm"/>
      <inkml:brushProperty name="height" value="0.035" units="cm"/>
    </inkml:brush>
  </inkml:definitions>
  <inkml:trace contextRef="#ctx0" brushRef="#br0">1 0 24575,'27'9'0,"10"11"0,55 41 0,-22-12 0,-14-13 0,1-2 0,3-2 0,120 45 0,142 6 0,-214-58 0,133 36 0,287 56 0,-471-111 0,0-2 0,0-3 0,0-3 0,69-10 0,226-56 0,-156 26 0,-32 10 0,269-48 0,6 37 0,-315 42 0,218 26 0,-250-11 0,0 4 0,176 60 0,-228-62 0,-1 1 0,-1 3 0,-1 0 0,58 44 0,-42-22 0,-2 3 0,54 61 0,111 118 0,-146-160 0,97 72 0,-27-45 0,-139-90 0,1 1 0,-1-1 0,1 0 0,0 0 0,-1 0 0,1 0 0,0 0 0,-1-1 0,1 1 0,0 0 0,0-1 0,0 1 0,0-1 0,-1 0 0,1 1 0,0-1 0,2 0 0,-2-2 0,0 1 0,0-1 0,0 1 0,0-1 0,0 0 0,0 0 0,-1 0 0,1 0 0,-1 0 0,1 0 0,-1 0 0,0 0 0,2-4 0,64-123 0,-37 70 0,1 1 0,52-70 0,-48 83 0,67-67 0,-84 95 0,1 1 0,1 1 0,0 0 0,0 2 0,2 0 0,31-13 0,23-2 0,1 4 0,2 4 0,0 3 0,135-12 0,-61 20 0,168 14 0,-318-5 0,325 39 0,-225-23 0,68 8 0,129 20 0,-179-28 0,1-6 0,225-11 0,-158-12 0,206-41 0,179-80 0,-489 110 0,90-38 0,-151 52 0,0-2 0,0 0 0,-1-2 0,-1 0 0,0-2 0,-1 0 0,-1-1 0,22-25 0,25-40 0,-34 39 0,53-51 0,-76 87-1365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D0BB41-E64B-4967-B715-43984B3008F5}" type="datetimeFigureOut">
              <a:rPr lang="en-US" smtClean="0"/>
              <a:t>3/11/2026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C8E070-331E-4EED-BA81-D3EA7312CDD6}" type="slidenum">
              <a:rPr lang="en-US" smtClean="0"/>
              <a:t>‹#›</a:t>
            </a:fld>
            <a:endParaRPr lang="en-US"/>
          </a:p>
        </p:txBody>
      </p:sp>
    </p:spTree>
    <p:extLst>
      <p:ext uri="{BB962C8B-B14F-4D97-AF65-F5344CB8AC3E}">
        <p14:creationId xmlns:p14="http://schemas.microsoft.com/office/powerpoint/2010/main" val="2857439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ighlight>
                  <a:srgbClr val="FFFF00"/>
                </a:highlight>
              </a:rPr>
              <a:t>Update by 2/26</a:t>
            </a:r>
          </a:p>
          <a:p>
            <a:endParaRPr lang="en-US" dirty="0">
              <a:highlight>
                <a:srgbClr val="FFFF00"/>
              </a:highlight>
            </a:endParaRPr>
          </a:p>
          <a:p>
            <a:r>
              <a:rPr lang="en-US" dirty="0">
                <a:highlight>
                  <a:srgbClr val="FFFF00"/>
                </a:highlight>
              </a:rPr>
              <a:t>Check out moving this to LMS through Articulate (Rachel)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1285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ighlight>
                  <a:srgbClr val="FFFF00"/>
                </a:highlight>
              </a:rPr>
              <a:t>Add the obligatory NEA slides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4662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243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3528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Taraja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9087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Seleste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1664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14127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4693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5678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19846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9753D0-D613-40B7-8CC0-39391965ED6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62573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61489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minutes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07820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84610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83642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60769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88967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end in mind.</a:t>
            </a:r>
          </a:p>
          <a:p>
            <a:pPr marL="171450" indent="-171450">
              <a:buFont typeface="Arial" panose="020B0604020202020204" pitchFamily="34" charset="0"/>
              <a:buChar char="•"/>
            </a:pPr>
            <a:r>
              <a:rPr lang="en-US" dirty="0"/>
              <a:t>How do you want to present the information (think about name)?  You may need to use the Concatenate feature if you need to separate names</a:t>
            </a:r>
          </a:p>
          <a:p>
            <a:pPr marL="171450" indent="-171450">
              <a:buFont typeface="Arial" panose="020B0604020202020204" pitchFamily="34" charset="0"/>
              <a:buChar char="•"/>
            </a:pPr>
            <a:r>
              <a:rPr lang="en-US" dirty="0"/>
              <a:t>Who do you want to receive the information (members or potential members).  You may need to sort the data if you need to separate particular groups of individuals</a:t>
            </a:r>
          </a:p>
          <a:p>
            <a:pPr marL="171450" indent="-171450">
              <a:buFont typeface="Arial" panose="020B0604020202020204" pitchFamily="34" charset="0"/>
              <a:buChar char="•"/>
            </a:pPr>
            <a:r>
              <a:rPr lang="en-US" dirty="0"/>
              <a:t>Note: The emails in our sample data set are not real.  Please do not try to use them.</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Share screen and encourage participants to follow along on their computers or the instructions sheet.</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70423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end in mind.</a:t>
            </a:r>
          </a:p>
          <a:p>
            <a:pPr marL="171450" indent="-171450">
              <a:buFont typeface="Arial" panose="020B0604020202020204" pitchFamily="34" charset="0"/>
              <a:buChar char="•"/>
            </a:pPr>
            <a:r>
              <a:rPr lang="en-US" dirty="0"/>
              <a:t>How do you want to present the information (think about name)?  You may need to use the Concatenate feature if you need to separate names</a:t>
            </a:r>
          </a:p>
          <a:p>
            <a:pPr marL="171450" indent="-171450">
              <a:buFont typeface="Arial" panose="020B0604020202020204" pitchFamily="34" charset="0"/>
              <a:buChar char="•"/>
            </a:pPr>
            <a:r>
              <a:rPr lang="en-US" dirty="0"/>
              <a:t>Who do you want to receive the information (members or potential members).  You may need to sort the data if you need to separate particular groups of individuals</a:t>
            </a:r>
          </a:p>
          <a:p>
            <a:pPr marL="171450" indent="-171450">
              <a:buFont typeface="Arial" panose="020B0604020202020204" pitchFamily="34" charset="0"/>
              <a:buChar char="•"/>
            </a:pPr>
            <a:r>
              <a:rPr lang="en-US" dirty="0"/>
              <a:t>Note: The emails in our sample data set are not real.  Please do not try to use them.</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Share screen and encourage participants to follow along on their computers or the instructions sheet.</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09327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end in mind.</a:t>
            </a:r>
          </a:p>
          <a:p>
            <a:pPr marL="171450" indent="-171450">
              <a:buFont typeface="Arial" panose="020B0604020202020204" pitchFamily="34" charset="0"/>
              <a:buChar char="•"/>
            </a:pPr>
            <a:r>
              <a:rPr lang="en-US" dirty="0"/>
              <a:t>How do you want to present the information (think about name)?  You may need to use the Concatenate feature if you need to separate names</a:t>
            </a:r>
          </a:p>
          <a:p>
            <a:pPr marL="171450" indent="-171450">
              <a:buFont typeface="Arial" panose="020B0604020202020204" pitchFamily="34" charset="0"/>
              <a:buChar char="•"/>
            </a:pPr>
            <a:r>
              <a:rPr lang="en-US" dirty="0"/>
              <a:t>Who do you want to receive the information (members or potential members).  You may need to sort the data if you need to separate particular groups of individuals</a:t>
            </a:r>
          </a:p>
          <a:p>
            <a:pPr marL="171450" indent="-171450">
              <a:buFont typeface="Arial" panose="020B0604020202020204" pitchFamily="34" charset="0"/>
              <a:buChar char="•"/>
            </a:pPr>
            <a:r>
              <a:rPr lang="en-US" dirty="0"/>
              <a:t>Note: The emails in our sample data set are not real.  Please do not try to use them.</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Share screen and encourage participants to follow along on their computers or the instructions sheet.</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70014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ighlight>
                  <a:srgbClr val="FFFF00"/>
                </a:highlight>
              </a:rPr>
              <a:t>Check to make sure new office version tabs are same</a:t>
            </a:r>
          </a:p>
          <a:p>
            <a:endParaRPr lang="en-US" dirty="0"/>
          </a:p>
          <a:p>
            <a:r>
              <a:rPr lang="en-US" dirty="0"/>
              <a:t>Keep the end in mind.</a:t>
            </a:r>
          </a:p>
          <a:p>
            <a:pPr marL="171450" indent="-171450">
              <a:buFont typeface="Arial" panose="020B0604020202020204" pitchFamily="34" charset="0"/>
              <a:buChar char="•"/>
            </a:pPr>
            <a:r>
              <a:rPr lang="en-US" dirty="0"/>
              <a:t>How do you want to present the information (think about name)?  You may need to use the Concatenate feature if you need to separate names</a:t>
            </a:r>
          </a:p>
          <a:p>
            <a:pPr marL="171450" indent="-171450">
              <a:buFont typeface="Arial" panose="020B0604020202020204" pitchFamily="34" charset="0"/>
              <a:buChar char="•"/>
            </a:pPr>
            <a:r>
              <a:rPr lang="en-US" dirty="0"/>
              <a:t>Who do you want to receive the information (members or potential members).  You may need to sort the data if you need to separate particular groups of individuals</a:t>
            </a:r>
          </a:p>
          <a:p>
            <a:pPr marL="171450" indent="-171450">
              <a:buFont typeface="Arial" panose="020B0604020202020204" pitchFamily="34" charset="0"/>
              <a:buChar char="•"/>
            </a:pPr>
            <a:r>
              <a:rPr lang="en-US" dirty="0"/>
              <a:t>Note: The emails in our sample data set are not real.  Please do not try to use them.</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Share screen and encourage participants to follow along on their computers or the instructions sheet.</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61970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end in mind.</a:t>
            </a:r>
          </a:p>
          <a:p>
            <a:pPr marL="171450" indent="-171450">
              <a:buFont typeface="Arial" panose="020B0604020202020204" pitchFamily="34" charset="0"/>
              <a:buChar char="•"/>
            </a:pPr>
            <a:r>
              <a:rPr lang="en-US" dirty="0"/>
              <a:t>How do you want to present the information (think about name)?  You may need to use the Concatenate feature if you need to separate names</a:t>
            </a:r>
          </a:p>
          <a:p>
            <a:pPr marL="171450" indent="-171450">
              <a:buFont typeface="Arial" panose="020B0604020202020204" pitchFamily="34" charset="0"/>
              <a:buChar char="•"/>
            </a:pPr>
            <a:r>
              <a:rPr lang="en-US" dirty="0"/>
              <a:t>Who do you want to receive the information (members or potential members).  You may need to sort the data if you need to separate particular groups of individuals</a:t>
            </a:r>
          </a:p>
          <a:p>
            <a:pPr marL="171450" indent="-171450">
              <a:buFont typeface="Arial" panose="020B0604020202020204" pitchFamily="34" charset="0"/>
              <a:buChar char="•"/>
            </a:pPr>
            <a:r>
              <a:rPr lang="en-US" dirty="0"/>
              <a:t>Note: The emails in our sample data set are not real.  Please do not try to use them.</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Share screen and encourage participants to follow along on their computers or the instructions sheet.</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25054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end in mind.</a:t>
            </a:r>
          </a:p>
          <a:p>
            <a:pPr marL="171450" indent="-171450">
              <a:buFont typeface="Arial" panose="020B0604020202020204" pitchFamily="34" charset="0"/>
              <a:buChar char="•"/>
            </a:pPr>
            <a:r>
              <a:rPr lang="en-US" dirty="0"/>
              <a:t>How do you want to present the information (think about name)?  You may need to use the Concatenate feature if you need to separate names</a:t>
            </a:r>
          </a:p>
          <a:p>
            <a:pPr marL="171450" indent="-171450">
              <a:buFont typeface="Arial" panose="020B0604020202020204" pitchFamily="34" charset="0"/>
              <a:buChar char="•"/>
            </a:pPr>
            <a:r>
              <a:rPr lang="en-US" dirty="0"/>
              <a:t>Who do you want to receive the information (members or potential members).  You may need to sort the data if you need to separate particular groups of individuals</a:t>
            </a:r>
          </a:p>
          <a:p>
            <a:pPr marL="171450" indent="-171450">
              <a:buFont typeface="Arial" panose="020B0604020202020204" pitchFamily="34" charset="0"/>
              <a:buChar char="•"/>
            </a:pPr>
            <a:r>
              <a:rPr lang="en-US" dirty="0"/>
              <a:t>Note: The emails in our sample data set are not real.  Please do not try to use them.</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Share screen and encourage participants to follow along on their computers or the instructions sheet.</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83930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42297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Seleste</a:t>
            </a:r>
          </a:p>
          <a:p>
            <a:pPr>
              <a:defRPr/>
            </a:pPr>
            <a:endParaRPr lang="en-US" dirty="0"/>
          </a:p>
          <a:p>
            <a:pPr marL="0" marR="0" lvl="0" indent="0" algn="l" defTabSz="914400">
              <a:lnSpc>
                <a:spcPct val="100000"/>
              </a:lnSpc>
              <a:spcBef>
                <a:spcPts val="0"/>
              </a:spcBef>
              <a:spcAft>
                <a:spcPts val="0"/>
              </a:spcAft>
              <a:buClrTx/>
              <a:buSzTx/>
              <a:buFontTx/>
              <a:buNone/>
              <a:tabLst/>
              <a:defRPr/>
            </a:pPr>
            <a:r>
              <a:rPr lang="en-US" dirty="0"/>
              <a:t>The benefits of the Microsoft suite is that there are features that we are not aware of.  Mail merge is one of those features.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each have different supports available in our office.  For some of us, we have associate staff for assistance and for some we are responsible for it all.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84610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end in mind.</a:t>
            </a:r>
          </a:p>
          <a:p>
            <a:pPr marL="171450" indent="-171450">
              <a:buFont typeface="Arial" panose="020B0604020202020204" pitchFamily="34" charset="0"/>
              <a:buChar char="•"/>
            </a:pPr>
            <a:r>
              <a:rPr lang="en-US" dirty="0"/>
              <a:t>How do you want to present the information (think about name)?  You may need to use the Concatenate feature if you need to separate names</a:t>
            </a:r>
          </a:p>
          <a:p>
            <a:pPr marL="171450" indent="-171450">
              <a:buFont typeface="Arial" panose="020B0604020202020204" pitchFamily="34" charset="0"/>
              <a:buChar char="•"/>
            </a:pPr>
            <a:r>
              <a:rPr lang="en-US" dirty="0"/>
              <a:t>Who do you want to receive the information (members or potential members).  You may need to sort the data if you need to separate particular groups of individuals</a:t>
            </a:r>
          </a:p>
          <a:p>
            <a:pPr marL="171450" indent="-171450">
              <a:buFont typeface="Arial" panose="020B0604020202020204" pitchFamily="34" charset="0"/>
              <a:buChar char="•"/>
            </a:pPr>
            <a:r>
              <a:rPr lang="en-US" dirty="0"/>
              <a:t>Note: The emails in our sample data set are not real.  Please do not try to use them.</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Share screen and encourage participants to follow along on their computers or the instructions sheet.</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89345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this example we are going to use our data to create mailing labels.  My favorite labels are the Avery 5160 labels.  They have 30 labels on a page.</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89021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this example we are going to use our data to create mailing labels.  My favorite labels are the Avery 5160 labels.  They have 30 labels on a page.</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50970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93503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this example, we are going to make labels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Choose the labels you are going to work with. </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11357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example, the flyer is gong going to be sent to the members at Amazing Elementary School.</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67889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Label formatting includes centering, text font, text size, etc.</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60165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Label formatting includes centering, text font, text size, etc.</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15530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15292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41739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a:t>
            </a:r>
          </a:p>
          <a:p>
            <a:r>
              <a:rPr lang="en-US" dirty="0"/>
              <a:t>The labels document requires the Excel document to be shared electronically.</a:t>
            </a:r>
          </a:p>
          <a:p>
            <a:endParaRPr lang="en-US" dirty="0"/>
          </a:p>
          <a:p>
            <a:r>
              <a:rPr lang="en-US" dirty="0"/>
              <a:t> I save the labels as a .pdf  for electronic sharing.</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78595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ighlight>
                  <a:srgbClr val="FFFF00"/>
                </a:highlight>
              </a:rPr>
              <a:t>Review this – perhaps make a bonus activity if time permits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07820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32162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6D181-2F37-3F02-7601-BE78AE5C3E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58BE7C-824F-6AF1-55DA-264A663543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CBA1DD-A53B-F271-11C3-6075AF13DC71}"/>
              </a:ext>
            </a:extLst>
          </p:cNvPr>
          <p:cNvSpPr>
            <a:spLocks noGrp="1"/>
          </p:cNvSpPr>
          <p:nvPr>
            <p:ph type="body" idx="1"/>
          </p:nvPr>
        </p:nvSpPr>
        <p:spPr/>
        <p:txBody>
          <a:bodyPr/>
          <a:lstStyle/>
          <a:p>
            <a:r>
              <a:rPr lang="en-US" dirty="0"/>
              <a:t>Add Taraja</a:t>
            </a:r>
          </a:p>
        </p:txBody>
      </p:sp>
      <p:sp>
        <p:nvSpPr>
          <p:cNvPr id="4" name="Slide Number Placeholder 3">
            <a:extLst>
              <a:ext uri="{FF2B5EF4-FFF2-40B4-BE49-F238E27FC236}">
                <a16:creationId xmlns:a16="http://schemas.microsoft.com/office/drawing/2014/main" id="{8447F902-1B8E-43D2-72C0-0D7E6A1A478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32231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76CF5-04EE-B973-A740-1FEDE65A06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5564BBD-0EE0-7574-4C78-C7CADEFDB3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92EEA5-99E1-D26C-B323-4DDD8D57845B}"/>
              </a:ext>
            </a:extLst>
          </p:cNvPr>
          <p:cNvSpPr>
            <a:spLocks noGrp="1"/>
          </p:cNvSpPr>
          <p:nvPr>
            <p:ph type="dt" sz="half" idx="10"/>
          </p:nvPr>
        </p:nvSpPr>
        <p:spPr/>
        <p:txBody>
          <a:bodyPr/>
          <a:lstStyle/>
          <a:p>
            <a:fld id="{21B6BC5C-7937-43D6-87B6-BAF0CCC5D661}" type="datetimeFigureOut">
              <a:rPr lang="en-US" smtClean="0"/>
              <a:t>3/11/2026</a:t>
            </a:fld>
            <a:endParaRPr lang="en-US"/>
          </a:p>
        </p:txBody>
      </p:sp>
      <p:sp>
        <p:nvSpPr>
          <p:cNvPr id="5" name="Footer Placeholder 4">
            <a:extLst>
              <a:ext uri="{FF2B5EF4-FFF2-40B4-BE49-F238E27FC236}">
                <a16:creationId xmlns:a16="http://schemas.microsoft.com/office/drawing/2014/main" id="{156F6174-B7A2-55C9-6A7A-0C8CCDD078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C84E8F-744B-F929-2B9D-8BB83DF4681C}"/>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4095422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8A186-A694-8BD7-A584-1AECFC494A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E77F7F-4D11-7A23-16AB-BFB2393AEA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EBCD12-773A-90D1-224E-C0CA14004015}"/>
              </a:ext>
            </a:extLst>
          </p:cNvPr>
          <p:cNvSpPr>
            <a:spLocks noGrp="1"/>
          </p:cNvSpPr>
          <p:nvPr>
            <p:ph type="dt" sz="half" idx="10"/>
          </p:nvPr>
        </p:nvSpPr>
        <p:spPr/>
        <p:txBody>
          <a:bodyPr/>
          <a:lstStyle/>
          <a:p>
            <a:fld id="{21B6BC5C-7937-43D6-87B6-BAF0CCC5D661}" type="datetimeFigureOut">
              <a:rPr lang="en-US" smtClean="0"/>
              <a:t>3/11/2026</a:t>
            </a:fld>
            <a:endParaRPr lang="en-US"/>
          </a:p>
        </p:txBody>
      </p:sp>
      <p:sp>
        <p:nvSpPr>
          <p:cNvPr id="5" name="Footer Placeholder 4">
            <a:extLst>
              <a:ext uri="{FF2B5EF4-FFF2-40B4-BE49-F238E27FC236}">
                <a16:creationId xmlns:a16="http://schemas.microsoft.com/office/drawing/2014/main" id="{2B5E1582-8E10-D52D-B486-FF6D3315C5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D9D2A5-F71F-377E-FC9B-15D8BC095590}"/>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453838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E8E37-6E7A-120F-D2EE-A078233267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6A89A08-8E4A-252B-F21B-A5AA4E0940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6F9FB4-ADE1-7984-08C3-F89B86B1DC69}"/>
              </a:ext>
            </a:extLst>
          </p:cNvPr>
          <p:cNvSpPr>
            <a:spLocks noGrp="1"/>
          </p:cNvSpPr>
          <p:nvPr>
            <p:ph type="dt" sz="half" idx="10"/>
          </p:nvPr>
        </p:nvSpPr>
        <p:spPr/>
        <p:txBody>
          <a:bodyPr/>
          <a:lstStyle/>
          <a:p>
            <a:fld id="{21B6BC5C-7937-43D6-87B6-BAF0CCC5D661}" type="datetimeFigureOut">
              <a:rPr lang="en-US" smtClean="0"/>
              <a:t>3/11/2026</a:t>
            </a:fld>
            <a:endParaRPr lang="en-US"/>
          </a:p>
        </p:txBody>
      </p:sp>
      <p:sp>
        <p:nvSpPr>
          <p:cNvPr id="5" name="Footer Placeholder 4">
            <a:extLst>
              <a:ext uri="{FF2B5EF4-FFF2-40B4-BE49-F238E27FC236}">
                <a16:creationId xmlns:a16="http://schemas.microsoft.com/office/drawing/2014/main" id="{BA9F5873-740C-F853-E0FC-5305D02818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585DF6-7AAF-58A1-0123-6D1C038CF74C}"/>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437576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711D-E066-53FF-217E-B76771BFB3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9D015C-09BB-AEE4-4C74-02901FEEE0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61B4F40-B3CB-E332-71D5-4087E32EEBE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A63A664-0CAE-B6D9-2DB0-01ACA4159764}"/>
              </a:ext>
            </a:extLst>
          </p:cNvPr>
          <p:cNvSpPr>
            <a:spLocks noGrp="1"/>
          </p:cNvSpPr>
          <p:nvPr>
            <p:ph type="dt" sz="half" idx="10"/>
          </p:nvPr>
        </p:nvSpPr>
        <p:spPr/>
        <p:txBody>
          <a:bodyPr/>
          <a:lstStyle/>
          <a:p>
            <a:fld id="{21B6BC5C-7937-43D6-87B6-BAF0CCC5D661}" type="datetimeFigureOut">
              <a:rPr lang="en-US" smtClean="0"/>
              <a:t>3/11/2026</a:t>
            </a:fld>
            <a:endParaRPr lang="en-US"/>
          </a:p>
        </p:txBody>
      </p:sp>
      <p:sp>
        <p:nvSpPr>
          <p:cNvPr id="6" name="Footer Placeholder 5">
            <a:extLst>
              <a:ext uri="{FF2B5EF4-FFF2-40B4-BE49-F238E27FC236}">
                <a16:creationId xmlns:a16="http://schemas.microsoft.com/office/drawing/2014/main" id="{F2353404-CBD8-C387-FA73-D1CAFD07E8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1D6AB6-5959-A7E6-6D4A-DBADE9FCC9BD}"/>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765483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EE22F-D60C-8763-C306-56C8227F04E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6B20127-3E41-E983-C85C-ED6CA429A9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D8BD4C-4257-2EDB-B8CA-2E917AE6D12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E5CBDCE-1B74-A6E5-548F-91C4AE5D40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936050-8828-FF76-DBDE-43664D3E5D5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B69E44D-AB64-B167-FB9F-05F3C6793FF1}"/>
              </a:ext>
            </a:extLst>
          </p:cNvPr>
          <p:cNvSpPr>
            <a:spLocks noGrp="1"/>
          </p:cNvSpPr>
          <p:nvPr>
            <p:ph type="dt" sz="half" idx="10"/>
          </p:nvPr>
        </p:nvSpPr>
        <p:spPr/>
        <p:txBody>
          <a:bodyPr/>
          <a:lstStyle/>
          <a:p>
            <a:fld id="{21B6BC5C-7937-43D6-87B6-BAF0CCC5D661}" type="datetimeFigureOut">
              <a:rPr lang="en-US" smtClean="0"/>
              <a:t>3/11/2026</a:t>
            </a:fld>
            <a:endParaRPr lang="en-US"/>
          </a:p>
        </p:txBody>
      </p:sp>
      <p:sp>
        <p:nvSpPr>
          <p:cNvPr id="8" name="Footer Placeholder 7">
            <a:extLst>
              <a:ext uri="{FF2B5EF4-FFF2-40B4-BE49-F238E27FC236}">
                <a16:creationId xmlns:a16="http://schemas.microsoft.com/office/drawing/2014/main" id="{203332E2-5D74-9C59-5C7B-8DB9F7EC5A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C7F2CE8-CC82-8C5E-8F71-AB6CEC4BFA41}"/>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244396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B7854-5016-5D7C-3646-73EE2D7269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E2C51C-9005-DB9D-1995-A3F3240091D7}"/>
              </a:ext>
            </a:extLst>
          </p:cNvPr>
          <p:cNvSpPr>
            <a:spLocks noGrp="1"/>
          </p:cNvSpPr>
          <p:nvPr>
            <p:ph type="dt" sz="half" idx="10"/>
          </p:nvPr>
        </p:nvSpPr>
        <p:spPr/>
        <p:txBody>
          <a:bodyPr/>
          <a:lstStyle/>
          <a:p>
            <a:fld id="{21B6BC5C-7937-43D6-87B6-BAF0CCC5D661}" type="datetimeFigureOut">
              <a:rPr lang="en-US" smtClean="0"/>
              <a:t>3/11/2026</a:t>
            </a:fld>
            <a:endParaRPr lang="en-US"/>
          </a:p>
        </p:txBody>
      </p:sp>
      <p:sp>
        <p:nvSpPr>
          <p:cNvPr id="4" name="Footer Placeholder 3">
            <a:extLst>
              <a:ext uri="{FF2B5EF4-FFF2-40B4-BE49-F238E27FC236}">
                <a16:creationId xmlns:a16="http://schemas.microsoft.com/office/drawing/2014/main" id="{3C56EB10-EA10-9813-FB09-AB87E27F5BE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20DAA2A-A5C6-11C0-1609-F12075254B5D}"/>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2920660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DF054E-98C2-35CD-9F48-75DDE753EAF0}"/>
              </a:ext>
            </a:extLst>
          </p:cNvPr>
          <p:cNvSpPr>
            <a:spLocks noGrp="1"/>
          </p:cNvSpPr>
          <p:nvPr>
            <p:ph type="dt" sz="half" idx="10"/>
          </p:nvPr>
        </p:nvSpPr>
        <p:spPr/>
        <p:txBody>
          <a:bodyPr/>
          <a:lstStyle/>
          <a:p>
            <a:fld id="{21B6BC5C-7937-43D6-87B6-BAF0CCC5D661}" type="datetimeFigureOut">
              <a:rPr lang="en-US" smtClean="0"/>
              <a:t>3/11/2026</a:t>
            </a:fld>
            <a:endParaRPr lang="en-US"/>
          </a:p>
        </p:txBody>
      </p:sp>
      <p:sp>
        <p:nvSpPr>
          <p:cNvPr id="3" name="Footer Placeholder 2">
            <a:extLst>
              <a:ext uri="{FF2B5EF4-FFF2-40B4-BE49-F238E27FC236}">
                <a16:creationId xmlns:a16="http://schemas.microsoft.com/office/drawing/2014/main" id="{2BF24ED9-CDE9-0E10-186B-472985AEA7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8E932E4-FED0-A4C6-E5CF-045C6539BC3B}"/>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776002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08F77-883A-D816-800A-5B82BF2087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B62F8B1-BDC4-DC42-8623-95953CC6E0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5D3A98A-0CDD-C989-3528-8574E9BF76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54D7B4-A24D-18D1-1B20-8EE553019FBC}"/>
              </a:ext>
            </a:extLst>
          </p:cNvPr>
          <p:cNvSpPr>
            <a:spLocks noGrp="1"/>
          </p:cNvSpPr>
          <p:nvPr>
            <p:ph type="dt" sz="half" idx="10"/>
          </p:nvPr>
        </p:nvSpPr>
        <p:spPr/>
        <p:txBody>
          <a:bodyPr/>
          <a:lstStyle/>
          <a:p>
            <a:fld id="{21B6BC5C-7937-43D6-87B6-BAF0CCC5D661}" type="datetimeFigureOut">
              <a:rPr lang="en-US" smtClean="0"/>
              <a:t>3/11/2026</a:t>
            </a:fld>
            <a:endParaRPr lang="en-US"/>
          </a:p>
        </p:txBody>
      </p:sp>
      <p:sp>
        <p:nvSpPr>
          <p:cNvPr id="6" name="Footer Placeholder 5">
            <a:extLst>
              <a:ext uri="{FF2B5EF4-FFF2-40B4-BE49-F238E27FC236}">
                <a16:creationId xmlns:a16="http://schemas.microsoft.com/office/drawing/2014/main" id="{778ED853-7CF5-4872-59A2-C98E17B661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918BF1-4E17-20E6-1A0B-ECB2BB7929CC}"/>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2899635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E70C9-A4B6-237C-6DAB-B6BF8E6625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4CFFA2-37B1-3CB1-DCCE-9950B7B152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B12D476-B416-C50A-B55B-FA25153257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E36C99-E53A-549E-CEE4-6EE4F05F6E53}"/>
              </a:ext>
            </a:extLst>
          </p:cNvPr>
          <p:cNvSpPr>
            <a:spLocks noGrp="1"/>
          </p:cNvSpPr>
          <p:nvPr>
            <p:ph type="dt" sz="half" idx="10"/>
          </p:nvPr>
        </p:nvSpPr>
        <p:spPr/>
        <p:txBody>
          <a:bodyPr/>
          <a:lstStyle/>
          <a:p>
            <a:fld id="{21B6BC5C-7937-43D6-87B6-BAF0CCC5D661}" type="datetimeFigureOut">
              <a:rPr lang="en-US" smtClean="0"/>
              <a:t>3/11/2026</a:t>
            </a:fld>
            <a:endParaRPr lang="en-US"/>
          </a:p>
        </p:txBody>
      </p:sp>
      <p:sp>
        <p:nvSpPr>
          <p:cNvPr id="6" name="Footer Placeholder 5">
            <a:extLst>
              <a:ext uri="{FF2B5EF4-FFF2-40B4-BE49-F238E27FC236}">
                <a16:creationId xmlns:a16="http://schemas.microsoft.com/office/drawing/2014/main" id="{92F95B46-3DBC-4014-9C83-A57DAEC5A5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02360F-ACF4-EEA6-4F62-0C8E57613C44}"/>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2865369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67E1E-A7DC-3665-3B2A-7CE11E78CE5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C57186-FC4A-D1EE-DEC9-CF9F39DA6B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FE24E1-C34B-07CE-8DC5-EA43093D3821}"/>
              </a:ext>
            </a:extLst>
          </p:cNvPr>
          <p:cNvSpPr>
            <a:spLocks noGrp="1"/>
          </p:cNvSpPr>
          <p:nvPr>
            <p:ph type="dt" sz="half" idx="10"/>
          </p:nvPr>
        </p:nvSpPr>
        <p:spPr/>
        <p:txBody>
          <a:bodyPr/>
          <a:lstStyle/>
          <a:p>
            <a:fld id="{21B6BC5C-7937-43D6-87B6-BAF0CCC5D661}" type="datetimeFigureOut">
              <a:rPr lang="en-US" smtClean="0"/>
              <a:t>3/11/2026</a:t>
            </a:fld>
            <a:endParaRPr lang="en-US"/>
          </a:p>
        </p:txBody>
      </p:sp>
      <p:sp>
        <p:nvSpPr>
          <p:cNvPr id="5" name="Footer Placeholder 4">
            <a:extLst>
              <a:ext uri="{FF2B5EF4-FFF2-40B4-BE49-F238E27FC236}">
                <a16:creationId xmlns:a16="http://schemas.microsoft.com/office/drawing/2014/main" id="{EA390F9D-9F31-C37C-7BC6-3D69D2931D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A17E07-41C7-5553-4B8D-E18DAA14B0C7}"/>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199435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AD8ADC-F8CA-6A7E-396C-2371BEEA6B4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1F9C2A-2F90-3338-F401-C042C2DE1C5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1AF35E-4F07-E960-CAB0-7ED912080273}"/>
              </a:ext>
            </a:extLst>
          </p:cNvPr>
          <p:cNvSpPr>
            <a:spLocks noGrp="1"/>
          </p:cNvSpPr>
          <p:nvPr>
            <p:ph type="dt" sz="half" idx="10"/>
          </p:nvPr>
        </p:nvSpPr>
        <p:spPr/>
        <p:txBody>
          <a:bodyPr/>
          <a:lstStyle/>
          <a:p>
            <a:fld id="{21B6BC5C-7937-43D6-87B6-BAF0CCC5D661}" type="datetimeFigureOut">
              <a:rPr lang="en-US" smtClean="0"/>
              <a:t>3/11/2026</a:t>
            </a:fld>
            <a:endParaRPr lang="en-US"/>
          </a:p>
        </p:txBody>
      </p:sp>
      <p:sp>
        <p:nvSpPr>
          <p:cNvPr id="5" name="Footer Placeholder 4">
            <a:extLst>
              <a:ext uri="{FF2B5EF4-FFF2-40B4-BE49-F238E27FC236}">
                <a16:creationId xmlns:a16="http://schemas.microsoft.com/office/drawing/2014/main" id="{2179E272-A81D-0AEE-20BA-FC454349CD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EA13D4-F248-F7F5-33C0-3DE5F09E1355}"/>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1385670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49367-7393-0D56-39D2-48DF65E4C29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B931C77-6F83-3476-38C7-FE69130A86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6932D59-74E9-BD6C-10D4-8F3C6A017728}"/>
              </a:ext>
            </a:extLst>
          </p:cNvPr>
          <p:cNvSpPr>
            <a:spLocks noGrp="1"/>
          </p:cNvSpPr>
          <p:nvPr>
            <p:ph type="dt" sz="half" idx="10"/>
          </p:nvPr>
        </p:nvSpPr>
        <p:spPr/>
        <p:txBody>
          <a:bodyPr/>
          <a:lstStyle/>
          <a:p>
            <a:fld id="{0E282F8B-1225-4914-B488-24F06E5C0227}" type="datetimeFigureOut">
              <a:rPr lang="en-US" smtClean="0"/>
              <a:t>3/11/2026</a:t>
            </a:fld>
            <a:endParaRPr lang="en-US"/>
          </a:p>
        </p:txBody>
      </p:sp>
      <p:sp>
        <p:nvSpPr>
          <p:cNvPr id="5" name="Footer Placeholder 4">
            <a:extLst>
              <a:ext uri="{FF2B5EF4-FFF2-40B4-BE49-F238E27FC236}">
                <a16:creationId xmlns:a16="http://schemas.microsoft.com/office/drawing/2014/main" id="{49064DB1-96DB-B44A-8534-F3F7000352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4E9109-0D31-1458-AD7C-1E7794903EDE}"/>
              </a:ext>
            </a:extLst>
          </p:cNvPr>
          <p:cNvSpPr>
            <a:spLocks noGrp="1"/>
          </p:cNvSpPr>
          <p:nvPr>
            <p:ph type="sldNum" sz="quarter" idx="12"/>
          </p:nvPr>
        </p:nvSpPr>
        <p:spPr/>
        <p:txBody>
          <a:bodyPr/>
          <a:lstStyle/>
          <a:p>
            <a:fld id="{F70E12BD-B720-46CF-A858-3A0CBAC90F3F}" type="slidenum">
              <a:rPr lang="en-US" smtClean="0"/>
              <a:t>‹#›</a:t>
            </a:fld>
            <a:endParaRPr lang="en-US"/>
          </a:p>
        </p:txBody>
      </p:sp>
    </p:spTree>
    <p:extLst>
      <p:ext uri="{BB962C8B-B14F-4D97-AF65-F5344CB8AC3E}">
        <p14:creationId xmlns:p14="http://schemas.microsoft.com/office/powerpoint/2010/main" val="12783997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E45E8-1E15-EEF7-45A9-C695C115BA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E48E9F-AFAE-117C-7BEF-F002796B59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7811B8-098B-75F9-4B86-FB524B48B6C1}"/>
              </a:ext>
            </a:extLst>
          </p:cNvPr>
          <p:cNvSpPr>
            <a:spLocks noGrp="1"/>
          </p:cNvSpPr>
          <p:nvPr>
            <p:ph type="dt" sz="half" idx="10"/>
          </p:nvPr>
        </p:nvSpPr>
        <p:spPr/>
        <p:txBody>
          <a:bodyPr/>
          <a:lstStyle/>
          <a:p>
            <a:fld id="{0E282F8B-1225-4914-B488-24F06E5C0227}" type="datetimeFigureOut">
              <a:rPr lang="en-US" smtClean="0"/>
              <a:t>3/11/2026</a:t>
            </a:fld>
            <a:endParaRPr lang="en-US"/>
          </a:p>
        </p:txBody>
      </p:sp>
      <p:sp>
        <p:nvSpPr>
          <p:cNvPr id="5" name="Footer Placeholder 4">
            <a:extLst>
              <a:ext uri="{FF2B5EF4-FFF2-40B4-BE49-F238E27FC236}">
                <a16:creationId xmlns:a16="http://schemas.microsoft.com/office/drawing/2014/main" id="{B4E32809-26FC-B957-C213-D5AC22385A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03AEF2-5731-454F-8EFA-2FCE89E83124}"/>
              </a:ext>
            </a:extLst>
          </p:cNvPr>
          <p:cNvSpPr>
            <a:spLocks noGrp="1"/>
          </p:cNvSpPr>
          <p:nvPr>
            <p:ph type="sldNum" sz="quarter" idx="12"/>
          </p:nvPr>
        </p:nvSpPr>
        <p:spPr/>
        <p:txBody>
          <a:bodyPr/>
          <a:lstStyle/>
          <a:p>
            <a:fld id="{F70E12BD-B720-46CF-A858-3A0CBAC90F3F}" type="slidenum">
              <a:rPr lang="en-US" smtClean="0"/>
              <a:t>‹#›</a:t>
            </a:fld>
            <a:endParaRPr lang="en-US"/>
          </a:p>
        </p:txBody>
      </p:sp>
    </p:spTree>
    <p:extLst>
      <p:ext uri="{BB962C8B-B14F-4D97-AF65-F5344CB8AC3E}">
        <p14:creationId xmlns:p14="http://schemas.microsoft.com/office/powerpoint/2010/main" val="1069058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42D77-651A-42F7-5D8A-8CBA3B79A5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78A8E77-3539-A857-C30F-E412D2A3B21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7073C2B-8E8A-0790-CF16-394F471BC86F}"/>
              </a:ext>
            </a:extLst>
          </p:cNvPr>
          <p:cNvSpPr>
            <a:spLocks noGrp="1"/>
          </p:cNvSpPr>
          <p:nvPr>
            <p:ph type="dt" sz="half" idx="10"/>
          </p:nvPr>
        </p:nvSpPr>
        <p:spPr/>
        <p:txBody>
          <a:bodyPr/>
          <a:lstStyle/>
          <a:p>
            <a:fld id="{0E282F8B-1225-4914-B488-24F06E5C0227}" type="datetimeFigureOut">
              <a:rPr lang="en-US" smtClean="0"/>
              <a:t>3/11/2026</a:t>
            </a:fld>
            <a:endParaRPr lang="en-US"/>
          </a:p>
        </p:txBody>
      </p:sp>
      <p:sp>
        <p:nvSpPr>
          <p:cNvPr id="5" name="Footer Placeholder 4">
            <a:extLst>
              <a:ext uri="{FF2B5EF4-FFF2-40B4-BE49-F238E27FC236}">
                <a16:creationId xmlns:a16="http://schemas.microsoft.com/office/drawing/2014/main" id="{B74A1748-677F-A71E-8D4F-25EE771B1C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7EF9B0-660E-54ED-BFED-C123E5B08D29}"/>
              </a:ext>
            </a:extLst>
          </p:cNvPr>
          <p:cNvSpPr>
            <a:spLocks noGrp="1"/>
          </p:cNvSpPr>
          <p:nvPr>
            <p:ph type="sldNum" sz="quarter" idx="12"/>
          </p:nvPr>
        </p:nvSpPr>
        <p:spPr/>
        <p:txBody>
          <a:bodyPr/>
          <a:lstStyle/>
          <a:p>
            <a:fld id="{F70E12BD-B720-46CF-A858-3A0CBAC90F3F}" type="slidenum">
              <a:rPr lang="en-US" smtClean="0"/>
              <a:t>‹#›</a:t>
            </a:fld>
            <a:endParaRPr lang="en-US"/>
          </a:p>
        </p:txBody>
      </p:sp>
    </p:spTree>
    <p:extLst>
      <p:ext uri="{BB962C8B-B14F-4D97-AF65-F5344CB8AC3E}">
        <p14:creationId xmlns:p14="http://schemas.microsoft.com/office/powerpoint/2010/main" val="7390725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99FF2-045A-A543-6804-0B25D23488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BC158E-3F2A-27F3-8D62-7900C56A7ED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BF3B758-7ACB-9155-8236-3419067E16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F1CEB6-2B13-2756-636B-FF4C76F9E9D4}"/>
              </a:ext>
            </a:extLst>
          </p:cNvPr>
          <p:cNvSpPr>
            <a:spLocks noGrp="1"/>
          </p:cNvSpPr>
          <p:nvPr>
            <p:ph type="dt" sz="half" idx="10"/>
          </p:nvPr>
        </p:nvSpPr>
        <p:spPr/>
        <p:txBody>
          <a:bodyPr/>
          <a:lstStyle/>
          <a:p>
            <a:fld id="{0E282F8B-1225-4914-B488-24F06E5C0227}" type="datetimeFigureOut">
              <a:rPr lang="en-US" smtClean="0"/>
              <a:t>3/11/2026</a:t>
            </a:fld>
            <a:endParaRPr lang="en-US"/>
          </a:p>
        </p:txBody>
      </p:sp>
      <p:sp>
        <p:nvSpPr>
          <p:cNvPr id="6" name="Footer Placeholder 5">
            <a:extLst>
              <a:ext uri="{FF2B5EF4-FFF2-40B4-BE49-F238E27FC236}">
                <a16:creationId xmlns:a16="http://schemas.microsoft.com/office/drawing/2014/main" id="{C094D492-CE33-BFD2-67C2-3A25686E1E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E941C4-D12C-4417-13CD-A0D7589E31E3}"/>
              </a:ext>
            </a:extLst>
          </p:cNvPr>
          <p:cNvSpPr>
            <a:spLocks noGrp="1"/>
          </p:cNvSpPr>
          <p:nvPr>
            <p:ph type="sldNum" sz="quarter" idx="12"/>
          </p:nvPr>
        </p:nvSpPr>
        <p:spPr/>
        <p:txBody>
          <a:bodyPr/>
          <a:lstStyle/>
          <a:p>
            <a:fld id="{F70E12BD-B720-46CF-A858-3A0CBAC90F3F}" type="slidenum">
              <a:rPr lang="en-US" smtClean="0"/>
              <a:t>‹#›</a:t>
            </a:fld>
            <a:endParaRPr lang="en-US"/>
          </a:p>
        </p:txBody>
      </p:sp>
    </p:spTree>
    <p:extLst>
      <p:ext uri="{BB962C8B-B14F-4D97-AF65-F5344CB8AC3E}">
        <p14:creationId xmlns:p14="http://schemas.microsoft.com/office/powerpoint/2010/main" val="29582777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3DAAA-84D0-99C4-EAC1-81E89E17EA1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A45C8FD-CFF7-F930-C65A-48B05830E7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8B9CA7D-7946-2AA7-424A-CB378382101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5AD19A9-5DD0-2904-AE49-66464AF3D1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3FEBAB-125A-7A50-3690-E5B89AEC55A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622606B-7F34-0C33-6E62-D07D5A8F7874}"/>
              </a:ext>
            </a:extLst>
          </p:cNvPr>
          <p:cNvSpPr>
            <a:spLocks noGrp="1"/>
          </p:cNvSpPr>
          <p:nvPr>
            <p:ph type="dt" sz="half" idx="10"/>
          </p:nvPr>
        </p:nvSpPr>
        <p:spPr/>
        <p:txBody>
          <a:bodyPr/>
          <a:lstStyle/>
          <a:p>
            <a:fld id="{0E282F8B-1225-4914-B488-24F06E5C0227}" type="datetimeFigureOut">
              <a:rPr lang="en-US" smtClean="0"/>
              <a:t>3/11/2026</a:t>
            </a:fld>
            <a:endParaRPr lang="en-US"/>
          </a:p>
        </p:txBody>
      </p:sp>
      <p:sp>
        <p:nvSpPr>
          <p:cNvPr id="8" name="Footer Placeholder 7">
            <a:extLst>
              <a:ext uri="{FF2B5EF4-FFF2-40B4-BE49-F238E27FC236}">
                <a16:creationId xmlns:a16="http://schemas.microsoft.com/office/drawing/2014/main" id="{B2A90DEB-9724-C72C-3737-E055E75638D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3834BDA-E4DD-1E77-21B9-8425FB206224}"/>
              </a:ext>
            </a:extLst>
          </p:cNvPr>
          <p:cNvSpPr>
            <a:spLocks noGrp="1"/>
          </p:cNvSpPr>
          <p:nvPr>
            <p:ph type="sldNum" sz="quarter" idx="12"/>
          </p:nvPr>
        </p:nvSpPr>
        <p:spPr/>
        <p:txBody>
          <a:bodyPr/>
          <a:lstStyle/>
          <a:p>
            <a:fld id="{F70E12BD-B720-46CF-A858-3A0CBAC90F3F}" type="slidenum">
              <a:rPr lang="en-US" smtClean="0"/>
              <a:t>‹#›</a:t>
            </a:fld>
            <a:endParaRPr lang="en-US"/>
          </a:p>
        </p:txBody>
      </p:sp>
    </p:spTree>
    <p:extLst>
      <p:ext uri="{BB962C8B-B14F-4D97-AF65-F5344CB8AC3E}">
        <p14:creationId xmlns:p14="http://schemas.microsoft.com/office/powerpoint/2010/main" val="12141380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6EB35-1C30-70E7-4B2C-7A2BA08A2AA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7EEFA71-146B-0643-D406-C8CD7B7938CC}"/>
              </a:ext>
            </a:extLst>
          </p:cNvPr>
          <p:cNvSpPr>
            <a:spLocks noGrp="1"/>
          </p:cNvSpPr>
          <p:nvPr>
            <p:ph type="dt" sz="half" idx="10"/>
          </p:nvPr>
        </p:nvSpPr>
        <p:spPr/>
        <p:txBody>
          <a:bodyPr/>
          <a:lstStyle/>
          <a:p>
            <a:fld id="{0E282F8B-1225-4914-B488-24F06E5C0227}" type="datetimeFigureOut">
              <a:rPr lang="en-US" smtClean="0"/>
              <a:t>3/11/2026</a:t>
            </a:fld>
            <a:endParaRPr lang="en-US"/>
          </a:p>
        </p:txBody>
      </p:sp>
      <p:sp>
        <p:nvSpPr>
          <p:cNvPr id="4" name="Footer Placeholder 3">
            <a:extLst>
              <a:ext uri="{FF2B5EF4-FFF2-40B4-BE49-F238E27FC236}">
                <a16:creationId xmlns:a16="http://schemas.microsoft.com/office/drawing/2014/main" id="{BAF3A914-C305-9131-55BF-1AB2622BC55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1AA15B5-E9A3-5109-F4F2-FB5B5BBEF32A}"/>
              </a:ext>
            </a:extLst>
          </p:cNvPr>
          <p:cNvSpPr>
            <a:spLocks noGrp="1"/>
          </p:cNvSpPr>
          <p:nvPr>
            <p:ph type="sldNum" sz="quarter" idx="12"/>
          </p:nvPr>
        </p:nvSpPr>
        <p:spPr/>
        <p:txBody>
          <a:bodyPr/>
          <a:lstStyle/>
          <a:p>
            <a:fld id="{F70E12BD-B720-46CF-A858-3A0CBAC90F3F}" type="slidenum">
              <a:rPr lang="en-US" smtClean="0"/>
              <a:t>‹#›</a:t>
            </a:fld>
            <a:endParaRPr lang="en-US"/>
          </a:p>
        </p:txBody>
      </p:sp>
    </p:spTree>
    <p:extLst>
      <p:ext uri="{BB962C8B-B14F-4D97-AF65-F5344CB8AC3E}">
        <p14:creationId xmlns:p14="http://schemas.microsoft.com/office/powerpoint/2010/main" val="6955742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0D5D92-C831-2BCF-D4C2-9B1C053F4E11}"/>
              </a:ext>
            </a:extLst>
          </p:cNvPr>
          <p:cNvSpPr>
            <a:spLocks noGrp="1"/>
          </p:cNvSpPr>
          <p:nvPr>
            <p:ph type="dt" sz="half" idx="10"/>
          </p:nvPr>
        </p:nvSpPr>
        <p:spPr/>
        <p:txBody>
          <a:bodyPr/>
          <a:lstStyle/>
          <a:p>
            <a:fld id="{0E282F8B-1225-4914-B488-24F06E5C0227}" type="datetimeFigureOut">
              <a:rPr lang="en-US" smtClean="0"/>
              <a:t>3/11/2026</a:t>
            </a:fld>
            <a:endParaRPr lang="en-US"/>
          </a:p>
        </p:txBody>
      </p:sp>
      <p:sp>
        <p:nvSpPr>
          <p:cNvPr id="3" name="Footer Placeholder 2">
            <a:extLst>
              <a:ext uri="{FF2B5EF4-FFF2-40B4-BE49-F238E27FC236}">
                <a16:creationId xmlns:a16="http://schemas.microsoft.com/office/drawing/2014/main" id="{4F07D112-829A-FA91-C345-7C76E6F324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6A5D74A-CCB0-A66F-55AC-CE52D2BCE83D}"/>
              </a:ext>
            </a:extLst>
          </p:cNvPr>
          <p:cNvSpPr>
            <a:spLocks noGrp="1"/>
          </p:cNvSpPr>
          <p:nvPr>
            <p:ph type="sldNum" sz="quarter" idx="12"/>
          </p:nvPr>
        </p:nvSpPr>
        <p:spPr/>
        <p:txBody>
          <a:bodyPr/>
          <a:lstStyle/>
          <a:p>
            <a:fld id="{F70E12BD-B720-46CF-A858-3A0CBAC90F3F}" type="slidenum">
              <a:rPr lang="en-US" smtClean="0"/>
              <a:t>‹#›</a:t>
            </a:fld>
            <a:endParaRPr lang="en-US"/>
          </a:p>
        </p:txBody>
      </p:sp>
    </p:spTree>
    <p:extLst>
      <p:ext uri="{BB962C8B-B14F-4D97-AF65-F5344CB8AC3E}">
        <p14:creationId xmlns:p14="http://schemas.microsoft.com/office/powerpoint/2010/main" val="10936944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D160B-6B3E-0EF9-99A2-460E58319F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7B315A1-D4EF-1889-8C84-A28B95B5E4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515F7CD-3CFD-B404-00DB-1F55EC18EB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81748A-0EB0-9A0D-3BD0-3393FA46870A}"/>
              </a:ext>
            </a:extLst>
          </p:cNvPr>
          <p:cNvSpPr>
            <a:spLocks noGrp="1"/>
          </p:cNvSpPr>
          <p:nvPr>
            <p:ph type="dt" sz="half" idx="10"/>
          </p:nvPr>
        </p:nvSpPr>
        <p:spPr/>
        <p:txBody>
          <a:bodyPr/>
          <a:lstStyle/>
          <a:p>
            <a:fld id="{0E282F8B-1225-4914-B488-24F06E5C0227}" type="datetimeFigureOut">
              <a:rPr lang="en-US" smtClean="0"/>
              <a:t>3/11/2026</a:t>
            </a:fld>
            <a:endParaRPr lang="en-US"/>
          </a:p>
        </p:txBody>
      </p:sp>
      <p:sp>
        <p:nvSpPr>
          <p:cNvPr id="6" name="Footer Placeholder 5">
            <a:extLst>
              <a:ext uri="{FF2B5EF4-FFF2-40B4-BE49-F238E27FC236}">
                <a16:creationId xmlns:a16="http://schemas.microsoft.com/office/drawing/2014/main" id="{18D458A3-4E0A-CF7E-EB63-4DCCA97A84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17CFD0-8E8D-0277-F2BE-C675D194FCAB}"/>
              </a:ext>
            </a:extLst>
          </p:cNvPr>
          <p:cNvSpPr>
            <a:spLocks noGrp="1"/>
          </p:cNvSpPr>
          <p:nvPr>
            <p:ph type="sldNum" sz="quarter" idx="12"/>
          </p:nvPr>
        </p:nvSpPr>
        <p:spPr/>
        <p:txBody>
          <a:bodyPr/>
          <a:lstStyle/>
          <a:p>
            <a:fld id="{F70E12BD-B720-46CF-A858-3A0CBAC90F3F}" type="slidenum">
              <a:rPr lang="en-US" smtClean="0"/>
              <a:t>‹#›</a:t>
            </a:fld>
            <a:endParaRPr lang="en-US"/>
          </a:p>
        </p:txBody>
      </p:sp>
    </p:spTree>
    <p:extLst>
      <p:ext uri="{BB962C8B-B14F-4D97-AF65-F5344CB8AC3E}">
        <p14:creationId xmlns:p14="http://schemas.microsoft.com/office/powerpoint/2010/main" val="42104127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F0F1A-CDE4-DFE0-3D3F-E5544121EE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180B94D-A3AF-88B6-093A-3F1620EB9C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9DF28E4-F455-52C7-AB46-90CDE739C6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A3A246-C81C-9779-B34E-8C2C15DFA6A2}"/>
              </a:ext>
            </a:extLst>
          </p:cNvPr>
          <p:cNvSpPr>
            <a:spLocks noGrp="1"/>
          </p:cNvSpPr>
          <p:nvPr>
            <p:ph type="dt" sz="half" idx="10"/>
          </p:nvPr>
        </p:nvSpPr>
        <p:spPr/>
        <p:txBody>
          <a:bodyPr/>
          <a:lstStyle/>
          <a:p>
            <a:fld id="{0E282F8B-1225-4914-B488-24F06E5C0227}" type="datetimeFigureOut">
              <a:rPr lang="en-US" smtClean="0"/>
              <a:t>3/11/2026</a:t>
            </a:fld>
            <a:endParaRPr lang="en-US"/>
          </a:p>
        </p:txBody>
      </p:sp>
      <p:sp>
        <p:nvSpPr>
          <p:cNvPr id="6" name="Footer Placeholder 5">
            <a:extLst>
              <a:ext uri="{FF2B5EF4-FFF2-40B4-BE49-F238E27FC236}">
                <a16:creationId xmlns:a16="http://schemas.microsoft.com/office/drawing/2014/main" id="{41E8DB3C-C3F7-A171-EB79-A05AAE7C85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9833A5-AB82-A576-4034-82FCE60C7F68}"/>
              </a:ext>
            </a:extLst>
          </p:cNvPr>
          <p:cNvSpPr>
            <a:spLocks noGrp="1"/>
          </p:cNvSpPr>
          <p:nvPr>
            <p:ph type="sldNum" sz="quarter" idx="12"/>
          </p:nvPr>
        </p:nvSpPr>
        <p:spPr/>
        <p:txBody>
          <a:bodyPr/>
          <a:lstStyle/>
          <a:p>
            <a:fld id="{F70E12BD-B720-46CF-A858-3A0CBAC90F3F}" type="slidenum">
              <a:rPr lang="en-US" smtClean="0"/>
              <a:t>‹#›</a:t>
            </a:fld>
            <a:endParaRPr lang="en-US"/>
          </a:p>
        </p:txBody>
      </p:sp>
    </p:spTree>
    <p:extLst>
      <p:ext uri="{BB962C8B-B14F-4D97-AF65-F5344CB8AC3E}">
        <p14:creationId xmlns:p14="http://schemas.microsoft.com/office/powerpoint/2010/main" val="21471150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8F3D7-6C89-22BB-7F89-8F4D89C1DB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015E64F-19B9-E047-F469-1EF7E91FC6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D91C3F-5811-130F-4EF2-1EB0B71A12AB}"/>
              </a:ext>
            </a:extLst>
          </p:cNvPr>
          <p:cNvSpPr>
            <a:spLocks noGrp="1"/>
          </p:cNvSpPr>
          <p:nvPr>
            <p:ph type="dt" sz="half" idx="10"/>
          </p:nvPr>
        </p:nvSpPr>
        <p:spPr/>
        <p:txBody>
          <a:bodyPr/>
          <a:lstStyle/>
          <a:p>
            <a:fld id="{0E282F8B-1225-4914-B488-24F06E5C0227}" type="datetimeFigureOut">
              <a:rPr lang="en-US" smtClean="0"/>
              <a:t>3/11/2026</a:t>
            </a:fld>
            <a:endParaRPr lang="en-US"/>
          </a:p>
        </p:txBody>
      </p:sp>
      <p:sp>
        <p:nvSpPr>
          <p:cNvPr id="5" name="Footer Placeholder 4">
            <a:extLst>
              <a:ext uri="{FF2B5EF4-FFF2-40B4-BE49-F238E27FC236}">
                <a16:creationId xmlns:a16="http://schemas.microsoft.com/office/drawing/2014/main" id="{4A0BAC0E-94D2-25C3-C280-DDCF37FA01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BD0749-575D-173D-5B98-A1301DAEE9D4}"/>
              </a:ext>
            </a:extLst>
          </p:cNvPr>
          <p:cNvSpPr>
            <a:spLocks noGrp="1"/>
          </p:cNvSpPr>
          <p:nvPr>
            <p:ph type="sldNum" sz="quarter" idx="12"/>
          </p:nvPr>
        </p:nvSpPr>
        <p:spPr/>
        <p:txBody>
          <a:bodyPr/>
          <a:lstStyle/>
          <a:p>
            <a:fld id="{F70E12BD-B720-46CF-A858-3A0CBAC90F3F}" type="slidenum">
              <a:rPr lang="en-US" smtClean="0"/>
              <a:t>‹#›</a:t>
            </a:fld>
            <a:endParaRPr lang="en-US"/>
          </a:p>
        </p:txBody>
      </p:sp>
    </p:spTree>
    <p:extLst>
      <p:ext uri="{BB962C8B-B14F-4D97-AF65-F5344CB8AC3E}">
        <p14:creationId xmlns:p14="http://schemas.microsoft.com/office/powerpoint/2010/main" val="20454967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3B502C-F85C-4D79-305E-5162D6EE2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C308D1C-FA1D-E157-7166-7CE292E3320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822184-8D86-FCF1-B2E7-CF97BE8B996E}"/>
              </a:ext>
            </a:extLst>
          </p:cNvPr>
          <p:cNvSpPr>
            <a:spLocks noGrp="1"/>
          </p:cNvSpPr>
          <p:nvPr>
            <p:ph type="dt" sz="half" idx="10"/>
          </p:nvPr>
        </p:nvSpPr>
        <p:spPr/>
        <p:txBody>
          <a:bodyPr/>
          <a:lstStyle/>
          <a:p>
            <a:fld id="{0E282F8B-1225-4914-B488-24F06E5C0227}" type="datetimeFigureOut">
              <a:rPr lang="en-US" smtClean="0"/>
              <a:t>3/11/2026</a:t>
            </a:fld>
            <a:endParaRPr lang="en-US"/>
          </a:p>
        </p:txBody>
      </p:sp>
      <p:sp>
        <p:nvSpPr>
          <p:cNvPr id="5" name="Footer Placeholder 4">
            <a:extLst>
              <a:ext uri="{FF2B5EF4-FFF2-40B4-BE49-F238E27FC236}">
                <a16:creationId xmlns:a16="http://schemas.microsoft.com/office/drawing/2014/main" id="{B2A65EB1-0B33-AC7A-2C1F-6E8437073A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391339-7769-27ED-86B0-34BDA686AEFF}"/>
              </a:ext>
            </a:extLst>
          </p:cNvPr>
          <p:cNvSpPr>
            <a:spLocks noGrp="1"/>
          </p:cNvSpPr>
          <p:nvPr>
            <p:ph type="sldNum" sz="quarter" idx="12"/>
          </p:nvPr>
        </p:nvSpPr>
        <p:spPr/>
        <p:txBody>
          <a:bodyPr/>
          <a:lstStyle/>
          <a:p>
            <a:fld id="{F70E12BD-B720-46CF-A858-3A0CBAC90F3F}" type="slidenum">
              <a:rPr lang="en-US" smtClean="0"/>
              <a:t>‹#›</a:t>
            </a:fld>
            <a:endParaRPr lang="en-US"/>
          </a:p>
        </p:txBody>
      </p:sp>
    </p:spTree>
    <p:extLst>
      <p:ext uri="{BB962C8B-B14F-4D97-AF65-F5344CB8AC3E}">
        <p14:creationId xmlns:p14="http://schemas.microsoft.com/office/powerpoint/2010/main" val="1556284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99B22B-BD35-FD91-F7E0-955246C91A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A60873-3A56-D3ED-4755-BCA1CF5111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3183ED-B396-044C-AE51-1F714D3A77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B6BC5C-7937-43D6-87B6-BAF0CCC5D661}" type="datetimeFigureOut">
              <a:rPr lang="en-US" smtClean="0"/>
              <a:t>3/11/2026</a:t>
            </a:fld>
            <a:endParaRPr lang="en-US"/>
          </a:p>
        </p:txBody>
      </p:sp>
      <p:sp>
        <p:nvSpPr>
          <p:cNvPr id="5" name="Footer Placeholder 4">
            <a:extLst>
              <a:ext uri="{FF2B5EF4-FFF2-40B4-BE49-F238E27FC236}">
                <a16:creationId xmlns:a16="http://schemas.microsoft.com/office/drawing/2014/main" id="{4EF5285E-C5E9-6DAE-CE56-957BF7981A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8A324FC-BD52-480E-6FC7-D8AC3A25E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509833-296E-49B1-8E53-05801A8DA44D}" type="slidenum">
              <a:rPr lang="en-US" smtClean="0"/>
              <a:t>‹#›</a:t>
            </a:fld>
            <a:endParaRPr lang="en-US"/>
          </a:p>
        </p:txBody>
      </p:sp>
    </p:spTree>
    <p:extLst>
      <p:ext uri="{BB962C8B-B14F-4D97-AF65-F5344CB8AC3E}">
        <p14:creationId xmlns:p14="http://schemas.microsoft.com/office/powerpoint/2010/main" val="10821103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74B71A-65A9-9821-EACA-2359165BDC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79F9B0F-8FCF-832F-4EA4-DDBC91723C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537EC1-1BD6-D8FB-63D5-B4A84CB9F6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E282F8B-1225-4914-B488-24F06E5C0227}" type="datetimeFigureOut">
              <a:rPr lang="en-US" smtClean="0"/>
              <a:t>3/11/2026</a:t>
            </a:fld>
            <a:endParaRPr lang="en-US"/>
          </a:p>
        </p:txBody>
      </p:sp>
      <p:sp>
        <p:nvSpPr>
          <p:cNvPr id="5" name="Footer Placeholder 4">
            <a:extLst>
              <a:ext uri="{FF2B5EF4-FFF2-40B4-BE49-F238E27FC236}">
                <a16:creationId xmlns:a16="http://schemas.microsoft.com/office/drawing/2014/main" id="{12388E67-ADB5-4F10-22FF-98E3726250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6739615-344D-9D10-3ED7-59D737C22D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70E12BD-B720-46CF-A858-3A0CBAC90F3F}" type="slidenum">
              <a:rPr lang="en-US" smtClean="0"/>
              <a:t>‹#›</a:t>
            </a:fld>
            <a:endParaRPr lang="en-US"/>
          </a:p>
        </p:txBody>
      </p:sp>
    </p:spTree>
    <p:extLst>
      <p:ext uri="{BB962C8B-B14F-4D97-AF65-F5344CB8AC3E}">
        <p14:creationId xmlns:p14="http://schemas.microsoft.com/office/powerpoint/2010/main" val="3191630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3.xml"/><Relationship Id="rId5" Type="http://schemas.openxmlformats.org/officeDocument/2006/relationships/image" Target="../media/image2.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2.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5.xml"/><Relationship Id="rId5" Type="http://schemas.openxmlformats.org/officeDocument/2006/relationships/image" Target="../media/image2.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notesSlide" Target="../notesSlides/notesSlide5.xml"/><Relationship Id="rId7"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7.png"/><Relationship Id="rId11" Type="http://schemas.openxmlformats.org/officeDocument/2006/relationships/image" Target="../media/image11.png"/><Relationship Id="rId5" Type="http://schemas.openxmlformats.org/officeDocument/2006/relationships/image" Target="../media/image6.png"/><Relationship Id="rId10"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7.xml"/><Relationship Id="rId5" Type="http://schemas.openxmlformats.org/officeDocument/2006/relationships/image" Target="../media/image2.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8.xml"/><Relationship Id="rId5" Type="http://schemas.openxmlformats.org/officeDocument/2006/relationships/image" Target="../media/image2.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image" Target="../media/image2.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openxmlformats.org/officeDocument/2006/relationships/image" Target="../media/image260.png"/><Relationship Id="rId13" Type="http://schemas.openxmlformats.org/officeDocument/2006/relationships/image" Target="../media/image290.png"/><Relationship Id="rId3" Type="http://schemas.openxmlformats.org/officeDocument/2006/relationships/notesSlide" Target="../notesSlides/notesSlide11.xml"/><Relationship Id="rId7" Type="http://schemas.openxmlformats.org/officeDocument/2006/relationships/customXml" Target="../ink/ink2.xml"/><Relationship Id="rId12" Type="http://schemas.openxmlformats.org/officeDocument/2006/relationships/customXml" Target="../ink/ink4.xml"/><Relationship Id="rId17" Type="http://schemas.openxmlformats.org/officeDocument/2006/relationships/image" Target="../media/image240.png"/><Relationship Id="rId2" Type="http://schemas.openxmlformats.org/officeDocument/2006/relationships/slideLayout" Target="../slideLayouts/slideLayout13.xml"/><Relationship Id="rId16" Type="http://schemas.openxmlformats.org/officeDocument/2006/relationships/customXml" Target="../ink/ink6.xml"/><Relationship Id="rId1" Type="http://schemas.openxmlformats.org/officeDocument/2006/relationships/tags" Target="../tags/tag12.xml"/><Relationship Id="rId6" Type="http://schemas.openxmlformats.org/officeDocument/2006/relationships/image" Target="../media/image250.png"/><Relationship Id="rId11" Type="http://schemas.openxmlformats.org/officeDocument/2006/relationships/image" Target="../media/image280.png"/><Relationship Id="rId5" Type="http://schemas.openxmlformats.org/officeDocument/2006/relationships/customXml" Target="../ink/ink1.xml"/><Relationship Id="rId15" Type="http://schemas.openxmlformats.org/officeDocument/2006/relationships/image" Target="../media/image300.png"/><Relationship Id="rId10" Type="http://schemas.openxmlformats.org/officeDocument/2006/relationships/customXml" Target="../ink/ink3.xml"/><Relationship Id="rId4" Type="http://schemas.openxmlformats.org/officeDocument/2006/relationships/image" Target="../media/image13.png"/><Relationship Id="rId9" Type="http://schemas.openxmlformats.org/officeDocument/2006/relationships/image" Target="../media/image14.png"/><Relationship Id="rId14" Type="http://schemas.openxmlformats.org/officeDocument/2006/relationships/customXml" Target="../ink/ink5.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4.xml"/><Relationship Id="rId5" Type="http://schemas.openxmlformats.org/officeDocument/2006/relationships/image" Target="../media/image2.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5.xml"/><Relationship Id="rId5" Type="http://schemas.openxmlformats.org/officeDocument/2006/relationships/image" Target="../media/image2.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16.xml"/><Relationship Id="rId5" Type="http://schemas.openxmlformats.org/officeDocument/2006/relationships/image" Target="../media/image2.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18.xml"/><Relationship Id="rId5" Type="http://schemas.openxmlformats.org/officeDocument/2006/relationships/image" Target="../media/image2.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25.xml"/><Relationship Id="rId5" Type="http://schemas.openxmlformats.org/officeDocument/2006/relationships/image" Target="../media/image2.png"/><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26.xml"/><Relationship Id="rId5" Type="http://schemas.openxmlformats.org/officeDocument/2006/relationships/image" Target="../media/image2.png"/><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1.xml"/><Relationship Id="rId5" Type="http://schemas.openxmlformats.org/officeDocument/2006/relationships/image" Target="../media/image29.png"/><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2.xml"/><Relationship Id="rId5" Type="http://schemas.openxmlformats.org/officeDocument/2006/relationships/image" Target="../media/image31.png"/><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35.xml"/><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36.xml"/><Relationship Id="rId5" Type="http://schemas.openxmlformats.org/officeDocument/2006/relationships/image" Target="../media/image36.png"/><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37.xml"/><Relationship Id="rId4" Type="http://schemas.openxmlformats.org/officeDocument/2006/relationships/image" Target="../media/image34.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tags" Target="../tags/tag38.xml"/><Relationship Id="rId5" Type="http://schemas.openxmlformats.org/officeDocument/2006/relationships/image" Target="../media/image2.png"/><Relationship Id="rId4" Type="http://schemas.openxmlformats.org/officeDocument/2006/relationships/image" Target="../media/image17.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tags" Target="../tags/tag39.xml"/><Relationship Id="rId5" Type="http://schemas.openxmlformats.org/officeDocument/2006/relationships/image" Target="../media/image2.png"/><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notesSlide" Target="../notesSlides/notesSlide39.xml"/><Relationship Id="rId7"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40.xml"/><Relationship Id="rId6" Type="http://schemas.openxmlformats.org/officeDocument/2006/relationships/image" Target="../media/image7.png"/><Relationship Id="rId11" Type="http://schemas.openxmlformats.org/officeDocument/2006/relationships/image" Target="../media/image11.png"/><Relationship Id="rId5" Type="http://schemas.openxmlformats.org/officeDocument/2006/relationships/image" Target="../media/image6.png"/><Relationship Id="rId10"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B46E63B-E83C-6735-1E5F-7C9FED5327F8}"/>
              </a:ext>
            </a:extLst>
          </p:cNvPr>
          <p:cNvSpPr txBox="1">
            <a:spLocks/>
          </p:cNvSpPr>
          <p:nvPr/>
        </p:nvSpPr>
        <p:spPr>
          <a:xfrm>
            <a:off x="2685854" y="2424830"/>
            <a:ext cx="6813874" cy="972986"/>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Black" panose="020B0A04020102020204" pitchFamily="34" charset="0"/>
                <a:ea typeface="+mj-ea"/>
                <a:cs typeface="+mj-cs"/>
              </a:rPr>
              <a:t>Using Excel for Organizing</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Part 3</a:t>
            </a:r>
          </a:p>
          <a:p>
            <a:pPr marL="0" marR="0" lvl="0" indent="0" algn="ctr" defTabSz="914400" rtl="0" eaLnBrk="1" fontAlgn="auto" latinLnBrk="0" hangingPunct="1">
              <a:lnSpc>
                <a:spcPct val="90000"/>
              </a:lnSpc>
              <a:spcBef>
                <a:spcPct val="0"/>
              </a:spcBef>
              <a:spcAft>
                <a:spcPts val="0"/>
              </a:spcAft>
              <a:buClrTx/>
              <a:buSzTx/>
              <a:buFontTx/>
              <a:buNone/>
              <a:tabLst/>
              <a:defRPr/>
            </a:pPr>
            <a:r>
              <a:rPr lang="en-US" sz="1800" dirty="0">
                <a:solidFill>
                  <a:prstClr val="white"/>
                </a:solidFill>
                <a:latin typeface="Arial" panose="020B0604020202020204" pitchFamily="34" charset="0"/>
                <a:cs typeface="Arial" panose="020B0604020202020204" pitchFamily="34" charset="0"/>
              </a:rPr>
              <a:t>Disseminating Information</a:t>
            </a: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Arial Black" panose="020B0A04020102020204" pitchFamily="34" charset="0"/>
              <a:ea typeface="+mj-ea"/>
              <a:cs typeface="+mj-cs"/>
            </a:endParaRPr>
          </a:p>
        </p:txBody>
      </p:sp>
      <p:sp>
        <p:nvSpPr>
          <p:cNvPr id="5" name="Rectangle 4">
            <a:extLst>
              <a:ext uri="{FF2B5EF4-FFF2-40B4-BE49-F238E27FC236}">
                <a16:creationId xmlns:a16="http://schemas.microsoft.com/office/drawing/2014/main" id="{BE42D427-EACD-126F-2B95-DCB12FCB275D}"/>
              </a:ext>
            </a:extLst>
          </p:cNvPr>
          <p:cNvSpPr/>
          <p:nvPr/>
        </p:nvSpPr>
        <p:spPr>
          <a:xfrm>
            <a:off x="2299898" y="4572293"/>
            <a:ext cx="7585788" cy="2299996"/>
          </a:xfrm>
          <a:prstGeom prst="rect">
            <a:avLst/>
          </a:prstGeom>
          <a:solidFill>
            <a:schemeClr val="bg2">
              <a:lumMod val="25000"/>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lumMod val="75000"/>
                </a:prstClr>
              </a:solidFill>
              <a:effectLst/>
              <a:uLnTx/>
              <a:uFillTx/>
              <a:latin typeface="Calibri" panose="020F0502020204030204"/>
              <a:ea typeface="+mn-ea"/>
              <a:cs typeface="+mn-cs"/>
            </a:endParaRPr>
          </a:p>
        </p:txBody>
      </p:sp>
      <p:sp>
        <p:nvSpPr>
          <p:cNvPr id="6" name="Title 1">
            <a:extLst>
              <a:ext uri="{FF2B5EF4-FFF2-40B4-BE49-F238E27FC236}">
                <a16:creationId xmlns:a16="http://schemas.microsoft.com/office/drawing/2014/main" id="{CCFAF156-61BD-5447-5C84-65AD8822301F}"/>
              </a:ext>
            </a:extLst>
          </p:cNvPr>
          <p:cNvSpPr txBox="1">
            <a:spLocks/>
          </p:cNvSpPr>
          <p:nvPr/>
        </p:nvSpPr>
        <p:spPr>
          <a:xfrm>
            <a:off x="3019715" y="3514688"/>
            <a:ext cx="6146153" cy="62091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While we wait to begin, please:</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endParaRPr>
          </a:p>
        </p:txBody>
      </p:sp>
      <p:grpSp>
        <p:nvGrpSpPr>
          <p:cNvPr id="10" name="Group 9">
            <a:extLst>
              <a:ext uri="{FF2B5EF4-FFF2-40B4-BE49-F238E27FC236}">
                <a16:creationId xmlns:a16="http://schemas.microsoft.com/office/drawing/2014/main" id="{5AA262C9-C466-4306-9BD0-58D6D500D943}"/>
              </a:ext>
            </a:extLst>
          </p:cNvPr>
          <p:cNvGrpSpPr/>
          <p:nvPr/>
        </p:nvGrpSpPr>
        <p:grpSpPr>
          <a:xfrm>
            <a:off x="2469198" y="4122712"/>
            <a:ext cx="2352676" cy="2640330"/>
            <a:chOff x="0" y="165247"/>
            <a:chExt cx="3143249" cy="4400549"/>
          </a:xfrm>
        </p:grpSpPr>
        <p:sp>
          <p:nvSpPr>
            <p:cNvPr id="14" name="Rectangle 13">
              <a:extLst>
                <a:ext uri="{FF2B5EF4-FFF2-40B4-BE49-F238E27FC236}">
                  <a16:creationId xmlns:a16="http://schemas.microsoft.com/office/drawing/2014/main" id="{7A1A9503-1796-442D-E83B-D7EA8FEB348C}"/>
                </a:ext>
              </a:extLst>
            </p:cNvPr>
            <p:cNvSpPr/>
            <p:nvPr/>
          </p:nvSpPr>
          <p:spPr>
            <a:xfrm>
              <a:off x="0" y="165247"/>
              <a:ext cx="3143249" cy="4400549"/>
            </a:xfrm>
            <a:prstGeom prst="rect">
              <a:avLst/>
            </a:prstGeom>
          </p:spPr>
          <p:style>
            <a:lnRef idx="1">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CFF56A5A-C4A9-43A2-AD73-B6FC731C1EE4}"/>
                </a:ext>
              </a:extLst>
            </p:cNvPr>
            <p:cNvSpPr txBox="1"/>
            <p:nvPr/>
          </p:nvSpPr>
          <p:spPr>
            <a:xfrm>
              <a:off x="0" y="1945937"/>
              <a:ext cx="3143249" cy="253184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5060" tIns="330200" rIns="245060" bIns="330200" numCol="1" spcCol="1270" anchor="t" anchorCtr="0">
              <a:noAutofit/>
            </a:bodyPr>
            <a:lstStyle/>
            <a:p>
              <a:pPr marL="0" marR="0" lvl="0" indent="0" algn="l" defTabSz="977900" rtl="0" eaLnBrk="1" fontAlgn="auto" latinLnBrk="0" hangingPunct="1">
                <a:lnSpc>
                  <a:spcPct val="90000"/>
                </a:lnSpc>
                <a:spcBef>
                  <a:spcPct val="0"/>
                </a:spcBef>
                <a:spcAft>
                  <a:spcPct val="3500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Calibri"/>
                </a:rPr>
                <a:t>Rename yourself:</a:t>
              </a:r>
            </a:p>
            <a:p>
              <a:pPr marL="0" marR="0" lvl="0" indent="0" algn="l" defTabSz="977900" rtl="0" eaLnBrk="1" fontAlgn="auto" latinLnBrk="0" hangingPunct="1">
                <a:lnSpc>
                  <a:spcPct val="90000"/>
                </a:lnSpc>
                <a:spcBef>
                  <a:spcPct val="0"/>
                </a:spcBef>
                <a:spcAft>
                  <a:spcPct val="3500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Calibri"/>
                </a:rPr>
                <a:t>Name/State/Pronouns (Sam/GA-his/him)</a:t>
              </a:r>
            </a:p>
          </p:txBody>
        </p:sp>
      </p:grpSp>
      <p:grpSp>
        <p:nvGrpSpPr>
          <p:cNvPr id="11" name="Group 10">
            <a:extLst>
              <a:ext uri="{FF2B5EF4-FFF2-40B4-BE49-F238E27FC236}">
                <a16:creationId xmlns:a16="http://schemas.microsoft.com/office/drawing/2014/main" id="{4AADDB17-27C0-BEB8-61F1-83E27148B629}"/>
              </a:ext>
            </a:extLst>
          </p:cNvPr>
          <p:cNvGrpSpPr/>
          <p:nvPr/>
        </p:nvGrpSpPr>
        <p:grpSpPr>
          <a:xfrm>
            <a:off x="3080703" y="4286377"/>
            <a:ext cx="1124572" cy="1017309"/>
            <a:chOff x="911542" y="605302"/>
            <a:chExt cx="1320164" cy="1320164"/>
          </a:xfrm>
        </p:grpSpPr>
        <p:sp>
          <p:nvSpPr>
            <p:cNvPr id="12" name="Oval 11">
              <a:extLst>
                <a:ext uri="{FF2B5EF4-FFF2-40B4-BE49-F238E27FC236}">
                  <a16:creationId xmlns:a16="http://schemas.microsoft.com/office/drawing/2014/main" id="{3FADAC6D-7A96-44E9-845F-270FB5E690D7}"/>
                </a:ext>
              </a:extLst>
            </p:cNvPr>
            <p:cNvSpPr/>
            <p:nvPr/>
          </p:nvSpPr>
          <p:spPr>
            <a:xfrm>
              <a:off x="911542" y="605302"/>
              <a:ext cx="1320164" cy="1320164"/>
            </a:xfrm>
            <a:prstGeom prst="ellipse">
              <a:avLst/>
            </a:prstGeom>
          </p:spPr>
          <p:style>
            <a:lnRef idx="1">
              <a:schemeClr val="accent2">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6">
              <a:extLst>
                <a:ext uri="{FF2B5EF4-FFF2-40B4-BE49-F238E27FC236}">
                  <a16:creationId xmlns:a16="http://schemas.microsoft.com/office/drawing/2014/main" id="{23C6B699-ED40-6424-B87D-F53CFF4B23B5}"/>
                </a:ext>
              </a:extLst>
            </p:cNvPr>
            <p:cNvSpPr txBox="1"/>
            <p:nvPr/>
          </p:nvSpPr>
          <p:spPr>
            <a:xfrm>
              <a:off x="1104876" y="798636"/>
              <a:ext cx="933496" cy="9334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925" tIns="12700" rIns="102925" bIns="12700" numCol="1" spcCol="1270" anchor="ctr" anchorCtr="0">
              <a:noAutofit/>
            </a:bodyPr>
            <a:lstStyle/>
            <a:p>
              <a:pPr marL="0" marR="0" lvl="0" indent="0" algn="ctr" defTabSz="2133600" rtl="0" eaLnBrk="1" fontAlgn="auto" latinLnBrk="0" hangingPunct="1">
                <a:lnSpc>
                  <a:spcPct val="90000"/>
                </a:lnSpc>
                <a:spcBef>
                  <a:spcPct val="0"/>
                </a:spcBef>
                <a:spcAft>
                  <a:spcPct val="35000"/>
                </a:spcAft>
                <a:buClrTx/>
                <a:buSzTx/>
                <a:buFontTx/>
                <a:buNone/>
                <a:tabLst/>
                <a:defRPr/>
              </a:pPr>
              <a:r>
                <a:rPr kumimoji="0" lang="en-US" sz="4800" b="0" i="0" u="none" strike="noStrike" kern="1200" cap="none" spc="0" normalizeH="0" baseline="0" noProof="0">
                  <a:ln>
                    <a:noFill/>
                  </a:ln>
                  <a:solidFill>
                    <a:prstClr val="white"/>
                  </a:solidFill>
                  <a:effectLst/>
                  <a:uLnTx/>
                  <a:uFillTx/>
                  <a:latin typeface="Calibri" panose="020F0502020204030204"/>
                  <a:ea typeface="+mn-ea"/>
                  <a:cs typeface="+mn-cs"/>
                </a:rPr>
                <a:t>1</a:t>
              </a:r>
            </a:p>
          </p:txBody>
        </p:sp>
      </p:grpSp>
      <p:grpSp>
        <p:nvGrpSpPr>
          <p:cNvPr id="16" name="Group 15">
            <a:extLst>
              <a:ext uri="{FF2B5EF4-FFF2-40B4-BE49-F238E27FC236}">
                <a16:creationId xmlns:a16="http://schemas.microsoft.com/office/drawing/2014/main" id="{66B2584F-9DEF-7507-EDFF-EAD488B307B0}"/>
              </a:ext>
            </a:extLst>
          </p:cNvPr>
          <p:cNvGrpSpPr/>
          <p:nvPr/>
        </p:nvGrpSpPr>
        <p:grpSpPr>
          <a:xfrm>
            <a:off x="4919651" y="4113542"/>
            <a:ext cx="2352676" cy="2649500"/>
            <a:chOff x="3457575" y="165247"/>
            <a:chExt cx="3143249" cy="4400549"/>
          </a:xfrm>
        </p:grpSpPr>
        <p:sp>
          <p:nvSpPr>
            <p:cNvPr id="20" name="Rectangle 19">
              <a:extLst>
                <a:ext uri="{FF2B5EF4-FFF2-40B4-BE49-F238E27FC236}">
                  <a16:creationId xmlns:a16="http://schemas.microsoft.com/office/drawing/2014/main" id="{31EBBC56-7A00-FBA6-EB05-22FCF3A2DD40}"/>
                </a:ext>
              </a:extLst>
            </p:cNvPr>
            <p:cNvSpPr/>
            <p:nvPr/>
          </p:nvSpPr>
          <p:spPr>
            <a:xfrm>
              <a:off x="3457575" y="165247"/>
              <a:ext cx="3143249" cy="4400549"/>
            </a:xfrm>
            <a:prstGeom prst="rect">
              <a:avLst/>
            </a:prstGeom>
          </p:spPr>
          <p:style>
            <a:lnRef idx="1">
              <a:schemeClr val="accent2">
                <a:tint val="40000"/>
                <a:alpha val="90000"/>
                <a:hueOff val="-928920"/>
                <a:satOff val="1961"/>
                <a:lumOff val="202"/>
                <a:alphaOff val="0"/>
              </a:schemeClr>
            </a:lnRef>
            <a:fillRef idx="1">
              <a:schemeClr val="accent2">
                <a:tint val="40000"/>
                <a:alpha val="90000"/>
                <a:hueOff val="-928920"/>
                <a:satOff val="1961"/>
                <a:lumOff val="202"/>
                <a:alphaOff val="0"/>
              </a:schemeClr>
            </a:fillRef>
            <a:effectRef idx="0">
              <a:schemeClr val="accent2">
                <a:tint val="40000"/>
                <a:alpha val="90000"/>
                <a:hueOff val="-928920"/>
                <a:satOff val="1961"/>
                <a:lumOff val="202"/>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47D5A972-8FD0-206C-1EE9-E0546914D83E}"/>
                </a:ext>
              </a:extLst>
            </p:cNvPr>
            <p:cNvSpPr txBox="1"/>
            <p:nvPr/>
          </p:nvSpPr>
          <p:spPr>
            <a:xfrm>
              <a:off x="3457575" y="1955002"/>
              <a:ext cx="3143249" cy="25227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5060" tIns="330200" rIns="245060" bIns="330200" numCol="1" spcCol="1270" anchor="t" anchorCtr="0">
              <a:noAutofit/>
            </a:bodyPr>
            <a:lstStyle/>
            <a:p>
              <a:pPr marL="0" marR="0" lvl="0" indent="0" algn="l" defTabSz="977900" rtl="0" eaLnBrk="1" fontAlgn="auto" latinLnBrk="0" hangingPunct="1">
                <a:lnSpc>
                  <a:spcPct val="90000"/>
                </a:lnSpc>
                <a:spcBef>
                  <a:spcPct val="0"/>
                </a:spcBef>
                <a:spcAft>
                  <a:spcPct val="35000"/>
                </a:spcAft>
                <a:buClrTx/>
                <a:buSzTx/>
                <a:buFontTx/>
                <a:buNone/>
                <a:tabLst/>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rPr>
                <a:t>Download data set</a:t>
              </a:r>
            </a:p>
          </p:txBody>
        </p:sp>
      </p:grpSp>
      <p:grpSp>
        <p:nvGrpSpPr>
          <p:cNvPr id="17" name="Group 16">
            <a:extLst>
              <a:ext uri="{FF2B5EF4-FFF2-40B4-BE49-F238E27FC236}">
                <a16:creationId xmlns:a16="http://schemas.microsoft.com/office/drawing/2014/main" id="{443116F3-ADC0-CAC8-2C95-288BEF00E843}"/>
              </a:ext>
            </a:extLst>
          </p:cNvPr>
          <p:cNvGrpSpPr/>
          <p:nvPr/>
        </p:nvGrpSpPr>
        <p:grpSpPr>
          <a:xfrm>
            <a:off x="5534967" y="4286376"/>
            <a:ext cx="1122044" cy="1017309"/>
            <a:chOff x="4369117" y="605302"/>
            <a:chExt cx="1320164" cy="1320164"/>
          </a:xfrm>
        </p:grpSpPr>
        <p:sp>
          <p:nvSpPr>
            <p:cNvPr id="18" name="Oval 17">
              <a:extLst>
                <a:ext uri="{FF2B5EF4-FFF2-40B4-BE49-F238E27FC236}">
                  <a16:creationId xmlns:a16="http://schemas.microsoft.com/office/drawing/2014/main" id="{C5E0E9F3-2405-81C4-DF60-A4618BDD11A7}"/>
                </a:ext>
              </a:extLst>
            </p:cNvPr>
            <p:cNvSpPr/>
            <p:nvPr/>
          </p:nvSpPr>
          <p:spPr>
            <a:xfrm>
              <a:off x="4369117" y="605302"/>
              <a:ext cx="1320164" cy="1320164"/>
            </a:xfrm>
            <a:prstGeom prst="ellipse">
              <a:avLst/>
            </a:prstGeom>
          </p:spPr>
          <p:style>
            <a:lnRef idx="1">
              <a:schemeClr val="accent2">
                <a:hueOff val="-532730"/>
                <a:satOff val="-234"/>
                <a:lumOff val="628"/>
                <a:alphaOff val="0"/>
              </a:schemeClr>
            </a:lnRef>
            <a:fillRef idx="3">
              <a:schemeClr val="accent2">
                <a:hueOff val="-532730"/>
                <a:satOff val="-234"/>
                <a:lumOff val="628"/>
                <a:alphaOff val="0"/>
              </a:schemeClr>
            </a:fillRef>
            <a:effectRef idx="2">
              <a:schemeClr val="accent2">
                <a:hueOff val="-532730"/>
                <a:satOff val="-234"/>
                <a:lumOff val="628"/>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6">
              <a:extLst>
                <a:ext uri="{FF2B5EF4-FFF2-40B4-BE49-F238E27FC236}">
                  <a16:creationId xmlns:a16="http://schemas.microsoft.com/office/drawing/2014/main" id="{41609BD4-D50C-95E0-C356-924D60925980}"/>
                </a:ext>
              </a:extLst>
            </p:cNvPr>
            <p:cNvSpPr txBox="1"/>
            <p:nvPr/>
          </p:nvSpPr>
          <p:spPr>
            <a:xfrm>
              <a:off x="4562451" y="798636"/>
              <a:ext cx="933496" cy="9334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925" tIns="12700" rIns="102925" bIns="12700" numCol="1" spcCol="1270" anchor="ctr" anchorCtr="0">
              <a:noAutofit/>
            </a:bodyPr>
            <a:lstStyle/>
            <a:p>
              <a:pPr marL="0" marR="0" lvl="0" indent="0" algn="ctr" defTabSz="2133600" rtl="0" eaLnBrk="1" fontAlgn="auto" latinLnBrk="0" hangingPunct="1">
                <a:lnSpc>
                  <a:spcPct val="90000"/>
                </a:lnSpc>
                <a:spcBef>
                  <a:spcPct val="0"/>
                </a:spcBef>
                <a:spcAft>
                  <a:spcPct val="3500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grpSp>
      <p:grpSp>
        <p:nvGrpSpPr>
          <p:cNvPr id="22" name="Group 21">
            <a:extLst>
              <a:ext uri="{FF2B5EF4-FFF2-40B4-BE49-F238E27FC236}">
                <a16:creationId xmlns:a16="http://schemas.microsoft.com/office/drawing/2014/main" id="{9648948B-3D85-5B45-1085-A09DBA6821C2}"/>
              </a:ext>
            </a:extLst>
          </p:cNvPr>
          <p:cNvGrpSpPr/>
          <p:nvPr/>
        </p:nvGrpSpPr>
        <p:grpSpPr>
          <a:xfrm>
            <a:off x="7370105" y="4105917"/>
            <a:ext cx="2352676" cy="2649500"/>
            <a:chOff x="6915149" y="165247"/>
            <a:chExt cx="3143249" cy="4400549"/>
          </a:xfrm>
        </p:grpSpPr>
        <p:sp>
          <p:nvSpPr>
            <p:cNvPr id="26" name="Rectangle 25">
              <a:extLst>
                <a:ext uri="{FF2B5EF4-FFF2-40B4-BE49-F238E27FC236}">
                  <a16:creationId xmlns:a16="http://schemas.microsoft.com/office/drawing/2014/main" id="{67165D7D-418C-5F37-C925-B622866BA5D6}"/>
                </a:ext>
              </a:extLst>
            </p:cNvPr>
            <p:cNvSpPr/>
            <p:nvPr/>
          </p:nvSpPr>
          <p:spPr>
            <a:xfrm>
              <a:off x="6915149" y="165247"/>
              <a:ext cx="3143249" cy="4400549"/>
            </a:xfrm>
            <a:prstGeom prst="rect">
              <a:avLst/>
            </a:prstGeom>
          </p:spPr>
          <p:style>
            <a:lnRef idx="1">
              <a:schemeClr val="accent2">
                <a:tint val="40000"/>
                <a:alpha val="90000"/>
                <a:hueOff val="-1857840"/>
                <a:satOff val="3922"/>
                <a:lumOff val="404"/>
                <a:alphaOff val="0"/>
              </a:schemeClr>
            </a:lnRef>
            <a:fillRef idx="1">
              <a:schemeClr val="accent2">
                <a:tint val="40000"/>
                <a:alpha val="90000"/>
                <a:hueOff val="-1857840"/>
                <a:satOff val="3922"/>
                <a:lumOff val="404"/>
                <a:alphaOff val="0"/>
              </a:schemeClr>
            </a:fillRef>
            <a:effectRef idx="0">
              <a:schemeClr val="accent2">
                <a:tint val="40000"/>
                <a:alpha val="90000"/>
                <a:hueOff val="-1857840"/>
                <a:satOff val="3922"/>
                <a:lumOff val="404"/>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54464F98-C120-7A7C-8C62-5905F6ABE9E7}"/>
                </a:ext>
              </a:extLst>
            </p:cNvPr>
            <p:cNvSpPr txBox="1"/>
            <p:nvPr/>
          </p:nvSpPr>
          <p:spPr>
            <a:xfrm>
              <a:off x="6915149" y="1907173"/>
              <a:ext cx="3143249" cy="257061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5060" tIns="330200" rIns="245060" bIns="330200" numCol="1" spcCol="1270" anchor="t" anchorCtr="0">
              <a:noAutofit/>
            </a:bodyPr>
            <a:lstStyle/>
            <a:p>
              <a:pPr marL="0" marR="0" lvl="0" indent="0" algn="l" defTabSz="977900" rtl="0" eaLnBrk="1" fontAlgn="auto" latinLnBrk="0" hangingPunct="1">
                <a:lnSpc>
                  <a:spcPct val="90000"/>
                </a:lnSpc>
                <a:spcBef>
                  <a:spcPct val="0"/>
                </a:spcBef>
                <a:spcAft>
                  <a:spcPct val="35000"/>
                </a:spcAft>
                <a:buClrTx/>
                <a:buSzTx/>
                <a:buFontTx/>
                <a:buNone/>
                <a:tabLst/>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rPr>
                <a:t>In the chat, let us know</a:t>
              </a:r>
              <a:r>
                <a:rPr lang="en-US" sz="1600" dirty="0">
                  <a:solidFill>
                    <a:prstClr val="black">
                      <a:hueOff val="0"/>
                      <a:satOff val="0"/>
                      <a:lumOff val="0"/>
                      <a:alphaOff val="0"/>
                    </a:prstClr>
                  </a:solidFill>
                  <a:latin typeface="Calibri" panose="020F0502020204030204" pitchFamily="34" charset="0"/>
                  <a:cs typeface="Calibri" panose="020F0502020204030204" pitchFamily="34" charset="0"/>
                </a:rPr>
                <a:t>:</a:t>
              </a:r>
              <a:endPar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endParaRPr>
            </a:p>
            <a:p>
              <a:pPr marL="0" marR="0" lvl="1" indent="0" algn="l" defTabSz="755650" rtl="0" eaLnBrk="1" fontAlgn="auto" latinLnBrk="0" hangingPunct="1">
                <a:lnSpc>
                  <a:spcPct val="90000"/>
                </a:lnSpc>
                <a:spcBef>
                  <a:spcPct val="0"/>
                </a:spcBef>
                <a:spcAft>
                  <a:spcPct val="15000"/>
                </a:spcAft>
                <a:buClrTx/>
                <a:buSzTx/>
                <a:buFontTx/>
                <a:buNone/>
                <a:tabLst/>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rPr>
                <a:t>What is an interesting/odd thing you EXCEL at? </a:t>
              </a: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sym typeface="Wingdings" panose="05000000000000000000" pitchFamily="2" charset="2"/>
                </a:rPr>
                <a:t> </a:t>
              </a:r>
              <a:endPar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endParaRPr>
            </a:p>
          </p:txBody>
        </p:sp>
      </p:grpSp>
      <p:grpSp>
        <p:nvGrpSpPr>
          <p:cNvPr id="23" name="Group 22">
            <a:extLst>
              <a:ext uri="{FF2B5EF4-FFF2-40B4-BE49-F238E27FC236}">
                <a16:creationId xmlns:a16="http://schemas.microsoft.com/office/drawing/2014/main" id="{1D003BA3-9A2E-34C5-B216-BAD79A4BE324}"/>
              </a:ext>
            </a:extLst>
          </p:cNvPr>
          <p:cNvGrpSpPr/>
          <p:nvPr/>
        </p:nvGrpSpPr>
        <p:grpSpPr>
          <a:xfrm>
            <a:off x="7998592" y="4286375"/>
            <a:ext cx="1095702" cy="1017309"/>
            <a:chOff x="7826692" y="605302"/>
            <a:chExt cx="1320164" cy="1320164"/>
          </a:xfrm>
        </p:grpSpPr>
        <p:sp>
          <p:nvSpPr>
            <p:cNvPr id="24" name="Oval 23">
              <a:extLst>
                <a:ext uri="{FF2B5EF4-FFF2-40B4-BE49-F238E27FC236}">
                  <a16:creationId xmlns:a16="http://schemas.microsoft.com/office/drawing/2014/main" id="{B4E3A700-0455-E857-7731-30048734C6DB}"/>
                </a:ext>
              </a:extLst>
            </p:cNvPr>
            <p:cNvSpPr/>
            <p:nvPr/>
          </p:nvSpPr>
          <p:spPr>
            <a:xfrm>
              <a:off x="7826692" y="605302"/>
              <a:ext cx="1320164" cy="1320164"/>
            </a:xfrm>
            <a:prstGeom prst="ellipse">
              <a:avLst/>
            </a:prstGeom>
          </p:spPr>
          <p:style>
            <a:lnRef idx="1">
              <a:schemeClr val="accent2">
                <a:hueOff val="-1065459"/>
                <a:satOff val="-469"/>
                <a:lumOff val="1255"/>
                <a:alphaOff val="0"/>
              </a:schemeClr>
            </a:lnRef>
            <a:fillRef idx="3">
              <a:schemeClr val="accent2">
                <a:hueOff val="-1065459"/>
                <a:satOff val="-469"/>
                <a:lumOff val="1255"/>
                <a:alphaOff val="0"/>
              </a:schemeClr>
            </a:fillRef>
            <a:effectRef idx="2">
              <a:schemeClr val="accent2">
                <a:hueOff val="-1065459"/>
                <a:satOff val="-469"/>
                <a:lumOff val="1255"/>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6">
              <a:extLst>
                <a:ext uri="{FF2B5EF4-FFF2-40B4-BE49-F238E27FC236}">
                  <a16:creationId xmlns:a16="http://schemas.microsoft.com/office/drawing/2014/main" id="{2E9FD4F7-30D8-5882-DD66-01619F500D22}"/>
                </a:ext>
              </a:extLst>
            </p:cNvPr>
            <p:cNvSpPr txBox="1"/>
            <p:nvPr/>
          </p:nvSpPr>
          <p:spPr>
            <a:xfrm>
              <a:off x="8020026" y="798636"/>
              <a:ext cx="933496" cy="9334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925" tIns="12700" rIns="102925" bIns="12700" numCol="1" spcCol="1270" anchor="ctr" anchorCtr="0">
              <a:noAutofit/>
            </a:bodyPr>
            <a:lstStyle/>
            <a:p>
              <a:pPr marL="0" marR="0" lvl="0" indent="0" algn="ctr" defTabSz="2133600" rtl="0" eaLnBrk="1" fontAlgn="auto" latinLnBrk="0" hangingPunct="1">
                <a:lnSpc>
                  <a:spcPct val="90000"/>
                </a:lnSpc>
                <a:spcBef>
                  <a:spcPct val="0"/>
                </a:spcBef>
                <a:spcAft>
                  <a:spcPct val="3500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grpSp>
      <p:sp>
        <p:nvSpPr>
          <p:cNvPr id="30" name="Rectangle 29">
            <a:extLst>
              <a:ext uri="{FF2B5EF4-FFF2-40B4-BE49-F238E27FC236}">
                <a16:creationId xmlns:a16="http://schemas.microsoft.com/office/drawing/2014/main" id="{EBE82460-E925-7B35-B4FC-F8BA2EA4431E}"/>
              </a:ext>
            </a:extLst>
          </p:cNvPr>
          <p:cNvSpPr/>
          <p:nvPr/>
        </p:nvSpPr>
        <p:spPr>
          <a:xfrm>
            <a:off x="10244138" y="6586538"/>
            <a:ext cx="919162" cy="271462"/>
          </a:xfrm>
          <a:prstGeom prst="rect">
            <a:avLst/>
          </a:prstGeom>
          <a:solidFill>
            <a:srgbClr val="0706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1" name="Picture 30" descr="A close-up of a logo&#10;&#10;Description automatically generated">
            <a:extLst>
              <a:ext uri="{FF2B5EF4-FFF2-40B4-BE49-F238E27FC236}">
                <a16:creationId xmlns:a16="http://schemas.microsoft.com/office/drawing/2014/main" id="{3BA7D900-1032-7BDB-2791-DF704CF5492B}"/>
              </a:ext>
            </a:extLst>
          </p:cNvPr>
          <p:cNvPicPr>
            <a:picLocks noChangeAspect="1"/>
          </p:cNvPicPr>
          <p:nvPr/>
        </p:nvPicPr>
        <p:blipFill>
          <a:blip r:embed="rId5"/>
          <a:stretch>
            <a:fillRect/>
          </a:stretch>
        </p:blipFill>
        <p:spPr>
          <a:xfrm>
            <a:off x="10620481" y="5866645"/>
            <a:ext cx="1079054" cy="1030253"/>
          </a:xfrm>
          <a:prstGeom prst="rect">
            <a:avLst/>
          </a:prstGeom>
        </p:spPr>
      </p:pic>
    </p:spTree>
    <p:custDataLst>
      <p:tags r:id="rId1"/>
    </p:custDataLst>
    <p:extLst>
      <p:ext uri="{BB962C8B-B14F-4D97-AF65-F5344CB8AC3E}">
        <p14:creationId xmlns:p14="http://schemas.microsoft.com/office/powerpoint/2010/main" val="772263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Floating globe showing Western Hemisphere">
            <a:extLst>
              <a:ext uri="{FF2B5EF4-FFF2-40B4-BE49-F238E27FC236}">
                <a16:creationId xmlns:a16="http://schemas.microsoft.com/office/drawing/2014/main" id="{51EF7236-098C-C94F-5855-E9F4F2B74C04}"/>
              </a:ext>
            </a:extLst>
          </p:cNvPr>
          <p:cNvPicPr>
            <a:picLocks noChangeAspect="1"/>
          </p:cNvPicPr>
          <p:nvPr/>
        </p:nvPicPr>
        <p:blipFill rotWithShape="1">
          <a:blip r:embed="rId4">
            <a:extLst>
              <a:ext uri="{28A0092B-C50C-407E-A947-70E740481C1C}">
                <a14:useLocalDpi xmlns:a14="http://schemas.microsoft.com/office/drawing/2010/main" val="0"/>
              </a:ext>
            </a:extLst>
          </a:blip>
          <a:srcRect b="3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Content Placeholder 2">
            <a:extLst>
              <a:ext uri="{FF2B5EF4-FFF2-40B4-BE49-F238E27FC236}">
                <a16:creationId xmlns:a16="http://schemas.microsoft.com/office/drawing/2014/main" id="{C28BF84C-472E-BBB4-331B-5B29BABC6A90}"/>
              </a:ext>
            </a:extLst>
          </p:cNvPr>
          <p:cNvSpPr txBox="1">
            <a:spLocks/>
          </p:cNvSpPr>
          <p:nvPr/>
        </p:nvSpPr>
        <p:spPr>
          <a:xfrm>
            <a:off x="640080" y="2872899"/>
            <a:ext cx="5354863" cy="356213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20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We begin by acknowledging that through a history of colonization and brutality, we are currently on the traditional lands stewarded by generations of the Indigenous people.</a:t>
            </a:r>
          </a:p>
          <a:p>
            <a:pPr marL="0" marR="0" lvl="0" indent="0" algn="l" defTabSz="914400" rtl="0" eaLnBrk="1" fontAlgn="auto" latinLnBrk="0" hangingPunct="1">
              <a:lnSpc>
                <a:spcPct val="90000"/>
              </a:lnSpc>
              <a:spcBef>
                <a:spcPts val="1200"/>
              </a:spcBef>
              <a:spcAft>
                <a:spcPts val="20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
        <p:nvSpPr>
          <p:cNvPr id="3" name="Title 1">
            <a:extLst>
              <a:ext uri="{FF2B5EF4-FFF2-40B4-BE49-F238E27FC236}">
                <a16:creationId xmlns:a16="http://schemas.microsoft.com/office/drawing/2014/main" id="{9E3C7ACF-3A11-F882-544F-DE8745B44980}"/>
              </a:ext>
            </a:extLst>
          </p:cNvPr>
          <p:cNvSpPr txBox="1">
            <a:spLocks/>
          </p:cNvSpPr>
          <p:nvPr/>
        </p:nvSpPr>
        <p:spPr>
          <a:xfrm>
            <a:off x="640080" y="1430180"/>
            <a:ext cx="5790059" cy="85203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200" b="0" i="0" u="none" strike="noStrike" kern="1200" cap="none" spc="0" normalizeH="0" baseline="0" noProof="0" dirty="0">
                <a:ln>
                  <a:noFill/>
                </a:ln>
                <a:solidFill>
                  <a:prstClr val="black"/>
                </a:solidFill>
                <a:effectLst/>
                <a:uLnTx/>
                <a:uFillTx/>
                <a:latin typeface="Calibri Light" panose="020F0302020204030204"/>
                <a:ea typeface="+mj-ea"/>
                <a:cs typeface="+mj-cs"/>
              </a:rPr>
              <a:t>Land Acknowledgement</a:t>
            </a:r>
          </a:p>
        </p:txBody>
      </p:sp>
      <p:pic>
        <p:nvPicPr>
          <p:cNvPr id="9" name="Picture 8" descr="A close-up of a logo&#10;&#10;Description automatically generated">
            <a:extLst>
              <a:ext uri="{FF2B5EF4-FFF2-40B4-BE49-F238E27FC236}">
                <a16:creationId xmlns:a16="http://schemas.microsoft.com/office/drawing/2014/main" id="{E95C255F-A416-3B98-8030-03F58B98CC57}"/>
              </a:ext>
            </a:extLst>
          </p:cNvPr>
          <p:cNvPicPr>
            <a:picLocks noChangeAspect="1"/>
          </p:cNvPicPr>
          <p:nvPr/>
        </p:nvPicPr>
        <p:blipFill>
          <a:blip r:embed="rId5"/>
          <a:stretch>
            <a:fillRect/>
          </a:stretch>
        </p:blipFill>
        <p:spPr>
          <a:xfrm>
            <a:off x="10620481" y="5866645"/>
            <a:ext cx="1079054" cy="1030253"/>
          </a:xfrm>
          <a:prstGeom prst="rect">
            <a:avLst/>
          </a:prstGeom>
        </p:spPr>
      </p:pic>
    </p:spTree>
    <p:custDataLst>
      <p:tags r:id="rId1"/>
    </p:custDataLst>
    <p:extLst>
      <p:ext uri="{BB962C8B-B14F-4D97-AF65-F5344CB8AC3E}">
        <p14:creationId xmlns:p14="http://schemas.microsoft.com/office/powerpoint/2010/main" val="3733573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6132EE-4ED4-76CA-FC0E-2C079C2F5065}"/>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Content Placeholder 2">
            <a:extLst>
              <a:ext uri="{FF2B5EF4-FFF2-40B4-BE49-F238E27FC236}">
                <a16:creationId xmlns:a16="http://schemas.microsoft.com/office/drawing/2014/main" id="{98716C67-3CDD-38BC-75AC-3EB729A867A7}"/>
              </a:ext>
            </a:extLst>
          </p:cNvPr>
          <p:cNvSpPr txBox="1">
            <a:spLocks/>
          </p:cNvSpPr>
          <p:nvPr/>
        </p:nvSpPr>
        <p:spPr>
          <a:xfrm>
            <a:off x="245706" y="1988911"/>
            <a:ext cx="10515600" cy="4351338"/>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100000"/>
              </a:lnSpc>
              <a:spcBef>
                <a:spcPts val="500"/>
              </a:spcBef>
              <a:spcAft>
                <a:spcPts val="600"/>
              </a:spcAft>
              <a:buClrTx/>
              <a:buSzTx/>
              <a:buFont typeface="Arial" panose="020B0604020202020204" pitchFamily="34" charset="0"/>
              <a:buChar char="•"/>
              <a:tabLst/>
              <a:defRPr/>
            </a:pPr>
            <a:r>
              <a:rPr kumimoji="0" lang="en-US" sz="2400" b="1" i="0" u="none" strike="sngStrike" kern="1200" cap="none" spc="0" normalizeH="0" baseline="0" noProof="0" dirty="0">
                <a:ln>
                  <a:noFill/>
                </a:ln>
                <a:solidFill>
                  <a:prstClr val="black"/>
                </a:solidFill>
                <a:effectLst/>
                <a:uLnTx/>
                <a:uFillTx/>
                <a:latin typeface="Calibri" panose="020F0502020204030204"/>
                <a:ea typeface="+mn-ea"/>
                <a:cs typeface="Calibri"/>
              </a:rPr>
              <a:t>September 23, 2025</a:t>
            </a:r>
          </a:p>
          <a:p>
            <a:pPr marL="914400" marR="0" lvl="2" indent="0" algn="l" defTabSz="914400" rtl="0" eaLnBrk="1" fontAlgn="auto" latinLnBrk="0" hangingPunct="1">
              <a:lnSpc>
                <a:spcPct val="100000"/>
              </a:lnSpc>
              <a:spcBef>
                <a:spcPts val="500"/>
              </a:spcBef>
              <a:spcAft>
                <a:spcPts val="60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a:rPr>
              <a:t>Part 1: Using Excel to Evaluate Membership </a:t>
            </a:r>
          </a:p>
          <a:p>
            <a:pPr marL="685800" marR="0" lvl="1" indent="-228600" algn="l" defTabSz="914400" rtl="0" eaLnBrk="1" fontAlgn="auto" latinLnBrk="0" hangingPunct="1">
              <a:lnSpc>
                <a:spcPct val="100000"/>
              </a:lnSpc>
              <a:spcBef>
                <a:spcPts val="500"/>
              </a:spcBef>
              <a:spcAft>
                <a:spcPts val="600"/>
              </a:spcAft>
              <a:buClrTx/>
              <a:buSzTx/>
              <a:buFont typeface="Arial" panose="020B0604020202020204" pitchFamily="34" charset="0"/>
              <a:buChar char="•"/>
              <a:tabLst/>
              <a:defRPr/>
            </a:pPr>
            <a:r>
              <a:rPr kumimoji="0" lang="en-US" sz="2400" b="1" i="0" u="none" strike="sngStrike" kern="1200" cap="none" spc="0" normalizeH="0" baseline="0" noProof="0" dirty="0">
                <a:ln>
                  <a:noFill/>
                </a:ln>
                <a:solidFill>
                  <a:prstClr val="black"/>
                </a:solidFill>
                <a:effectLst/>
                <a:uLnTx/>
                <a:uFillTx/>
                <a:latin typeface="Calibri" panose="020F0502020204030204"/>
                <a:ea typeface="+mn-ea"/>
                <a:cs typeface="Calibri"/>
              </a:rPr>
              <a:t>December 11, 2025</a:t>
            </a:r>
          </a:p>
          <a:p>
            <a:pPr marL="914400" marR="0" lvl="2" indent="0" algn="l" defTabSz="914400" rtl="0" eaLnBrk="1" fontAlgn="auto" latinLnBrk="0" hangingPunct="1">
              <a:lnSpc>
                <a:spcPct val="100000"/>
              </a:lnSpc>
              <a:spcBef>
                <a:spcPts val="500"/>
              </a:spcBef>
              <a:spcAft>
                <a:spcPts val="60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a:rPr>
              <a:t>Part 2: Using Excel: Advanced Tools for Power Analysis</a:t>
            </a:r>
          </a:p>
          <a:p>
            <a:pPr marL="685800" marR="0" lvl="1" indent="-228600" algn="l" defTabSz="914400" rtl="0" eaLnBrk="1" fontAlgn="auto" latinLnBrk="0" hangingPunct="1">
              <a:lnSpc>
                <a:spcPct val="100000"/>
              </a:lnSpc>
              <a:spcBef>
                <a:spcPts val="500"/>
              </a:spcBef>
              <a:spcAft>
                <a:spcPts val="60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Calibri"/>
              </a:rPr>
              <a:t>March 12, 2026</a:t>
            </a:r>
          </a:p>
          <a:p>
            <a:pPr marL="914400" marR="0" lvl="2" indent="0" algn="l" defTabSz="914400" rtl="0" eaLnBrk="1" fontAlgn="auto" latinLnBrk="0" hangingPunct="1">
              <a:lnSpc>
                <a:spcPct val="100000"/>
              </a:lnSpc>
              <a:spcBef>
                <a:spcPts val="500"/>
              </a:spcBef>
              <a:spcAft>
                <a:spcPts val="60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a:rPr>
              <a:t>Part 3: Disseminating information</a:t>
            </a:r>
          </a:p>
          <a:p>
            <a:pPr marL="685800" marR="0" lvl="1" indent="-228600" algn="l" defTabSz="914400" rtl="0" eaLnBrk="1" fontAlgn="auto" latinLnBrk="0" hangingPunct="1">
              <a:lnSpc>
                <a:spcPct val="100000"/>
              </a:lnSpc>
              <a:spcBef>
                <a:spcPts val="500"/>
              </a:spcBef>
              <a:spcAft>
                <a:spcPts val="60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Calibri"/>
              </a:rPr>
              <a:t>May 21, 2026</a:t>
            </a:r>
          </a:p>
          <a:p>
            <a:pPr marL="457200" marR="0" lvl="1" indent="0" algn="l" defTabSz="914400" rtl="0" eaLnBrk="1" fontAlgn="auto" latinLnBrk="0" hangingPunct="1">
              <a:lnSpc>
                <a:spcPct val="100000"/>
              </a:lnSpc>
              <a:spcBef>
                <a:spcPts val="500"/>
              </a:spcBef>
              <a:spcAft>
                <a:spcPts val="60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a:rPr>
              <a: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a:rPr>
              <a:t>Part 4: Campaign Progress Tracking</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a:rPr>
              <a:t>Each session is 2:30pm-4:00pm EST</a:t>
            </a:r>
          </a:p>
        </p:txBody>
      </p:sp>
      <p:sp>
        <p:nvSpPr>
          <p:cNvPr id="5" name="Title 1">
            <a:extLst>
              <a:ext uri="{FF2B5EF4-FFF2-40B4-BE49-F238E27FC236}">
                <a16:creationId xmlns:a16="http://schemas.microsoft.com/office/drawing/2014/main" id="{A5A031AC-3C37-4EC9-7997-74E6CF1EB5BC}"/>
              </a:ext>
            </a:extLst>
          </p:cNvPr>
          <p:cNvSpPr txBox="1">
            <a:spLocks/>
          </p:cNvSpPr>
          <p:nvPr/>
        </p:nvSpPr>
        <p:spPr>
          <a:xfrm>
            <a:off x="413657" y="425774"/>
            <a:ext cx="4130351"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Light" panose="020F0302020204030204"/>
                <a:ea typeface="+mj-ea"/>
                <a:cs typeface="Calibri Light"/>
              </a:rPr>
              <a:t>Series Overview</a:t>
            </a:r>
            <a:endParaRPr kumimoji="0" lang="en-US" sz="44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custDataLst>
      <p:tags r:id="rId1"/>
    </p:custDataLst>
    <p:extLst>
      <p:ext uri="{BB962C8B-B14F-4D97-AF65-F5344CB8AC3E}">
        <p14:creationId xmlns:p14="http://schemas.microsoft.com/office/powerpoint/2010/main" val="4041131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6132EE-4ED4-76CA-FC0E-2C079C2F5065}"/>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0D0B9E04-150E-4D94-1891-3E39FFD99736}"/>
              </a:ext>
            </a:extLst>
          </p:cNvPr>
          <p:cNvSpPr txBox="1">
            <a:spLocks/>
          </p:cNvSpPr>
          <p:nvPr/>
        </p:nvSpPr>
        <p:spPr>
          <a:xfrm>
            <a:off x="1472180" y="790824"/>
            <a:ext cx="3346580" cy="66278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Light" panose="020F0302020204030204"/>
                <a:ea typeface="+mj-ea"/>
                <a:cs typeface="Calibri Light"/>
              </a:rPr>
              <a:t>Today's Agenda</a:t>
            </a:r>
            <a:endParaRPr kumimoji="0" lang="en-US"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6" name="Content Placeholder 2">
            <a:extLst>
              <a:ext uri="{FF2B5EF4-FFF2-40B4-BE49-F238E27FC236}">
                <a16:creationId xmlns:a16="http://schemas.microsoft.com/office/drawing/2014/main" id="{1E2EE58F-366A-D1FB-A554-C74C1FE37D3D}"/>
              </a:ext>
            </a:extLst>
          </p:cNvPr>
          <p:cNvSpPr txBox="1">
            <a:spLocks/>
          </p:cNvSpPr>
          <p:nvPr/>
        </p:nvSpPr>
        <p:spPr>
          <a:xfrm>
            <a:off x="492465" y="1584645"/>
            <a:ext cx="5339623" cy="168058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a:rPr>
              <a:t>How can we use Excel to disseminate information to those who we wish?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400" dirty="0">
                <a:solidFill>
                  <a:prstClr val="black"/>
                </a:solidFill>
                <a:latin typeface="Calibri" panose="020F0502020204030204"/>
                <a:cs typeface="Calibri"/>
              </a:rPr>
              <a:t>Why is are Excel tools helpful to me in my staff work?</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sp>
        <p:nvSpPr>
          <p:cNvPr id="7" name="Title 1">
            <a:extLst>
              <a:ext uri="{FF2B5EF4-FFF2-40B4-BE49-F238E27FC236}">
                <a16:creationId xmlns:a16="http://schemas.microsoft.com/office/drawing/2014/main" id="{7F3A8FDA-374E-2948-91E1-EC435F8479A5}"/>
              </a:ext>
            </a:extLst>
          </p:cNvPr>
          <p:cNvSpPr txBox="1">
            <a:spLocks/>
          </p:cNvSpPr>
          <p:nvPr/>
        </p:nvSpPr>
        <p:spPr>
          <a:xfrm>
            <a:off x="1294386" y="3904293"/>
            <a:ext cx="4867468" cy="66278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Light" panose="020F0302020204030204"/>
                <a:ea typeface="+mj-ea"/>
                <a:cs typeface="+mj-cs"/>
              </a:rPr>
              <a:t>Session Outcomes</a:t>
            </a:r>
          </a:p>
        </p:txBody>
      </p:sp>
      <p:sp>
        <p:nvSpPr>
          <p:cNvPr id="8" name="Content Placeholder 2">
            <a:extLst>
              <a:ext uri="{FF2B5EF4-FFF2-40B4-BE49-F238E27FC236}">
                <a16:creationId xmlns:a16="http://schemas.microsoft.com/office/drawing/2014/main" id="{BC668AF2-9778-FBF3-B7E8-5BBDDB6460B8}"/>
              </a:ext>
            </a:extLst>
          </p:cNvPr>
          <p:cNvSpPr txBox="1">
            <a:spLocks/>
          </p:cNvSpPr>
          <p:nvPr/>
        </p:nvSpPr>
        <p:spPr>
          <a:xfrm>
            <a:off x="492465" y="4567075"/>
            <a:ext cx="5956603" cy="185964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400" dirty="0">
                <a:solidFill>
                  <a:prstClr val="black"/>
                </a:solidFill>
                <a:latin typeface="Calibri" panose="020F0502020204030204"/>
                <a:cs typeface="Calibri"/>
              </a:rPr>
              <a:t>Understanding VLOOKUP</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a:rPr>
              <a:t>Using Conditional </a:t>
            </a:r>
            <a:r>
              <a:rPr lang="en-US" sz="2400" dirty="0">
                <a:solidFill>
                  <a:prstClr val="black"/>
                </a:solidFill>
                <a:latin typeface="Calibri" panose="020F0502020204030204"/>
                <a:cs typeface="Calibri"/>
              </a:rPr>
              <a:t>Formatting to check lists</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a:rPr>
              <a:t>How and why to use Mail Merge</a:t>
            </a:r>
          </a:p>
        </p:txBody>
      </p:sp>
    </p:spTree>
    <p:custDataLst>
      <p:tags r:id="rId1"/>
    </p:custDataLst>
    <p:extLst>
      <p:ext uri="{BB962C8B-B14F-4D97-AF65-F5344CB8AC3E}">
        <p14:creationId xmlns:p14="http://schemas.microsoft.com/office/powerpoint/2010/main" val="3746294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9932C7-C2F2-50DF-3F08-8DF820A44886}"/>
              </a:ext>
            </a:extLst>
          </p:cNvPr>
          <p:cNvSpPr txBox="1"/>
          <p:nvPr/>
        </p:nvSpPr>
        <p:spPr>
          <a:xfrm>
            <a:off x="297943" y="207684"/>
            <a:ext cx="5049552"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6600" b="1" dirty="0">
                <a:solidFill>
                  <a:prstClr val="white"/>
                </a:solidFill>
                <a:latin typeface="Franklin Gothic Medium" panose="020B0603020102020204" pitchFamily="34" charset="0"/>
              </a:rPr>
              <a:t>Contributors</a:t>
            </a:r>
            <a:r>
              <a:rPr kumimoji="0" lang="en-US" sz="6600" b="1" i="0" u="none" strike="noStrike" kern="1200" cap="none" spc="0" normalizeH="0" baseline="0" noProof="0" dirty="0">
                <a:ln>
                  <a:noFill/>
                </a:ln>
                <a:solidFill>
                  <a:prstClr val="white"/>
                </a:solidFill>
                <a:effectLst/>
                <a:uLnTx/>
                <a:uFillTx/>
                <a:latin typeface="Franklin Gothic Medium" panose="020B0603020102020204" pitchFamily="34" charset="0"/>
                <a:ea typeface="+mn-ea"/>
                <a:cs typeface="+mn-cs"/>
              </a:rPr>
              <a:t>:</a:t>
            </a:r>
          </a:p>
        </p:txBody>
      </p:sp>
      <p:grpSp>
        <p:nvGrpSpPr>
          <p:cNvPr id="32" name="Group 31">
            <a:extLst>
              <a:ext uri="{FF2B5EF4-FFF2-40B4-BE49-F238E27FC236}">
                <a16:creationId xmlns:a16="http://schemas.microsoft.com/office/drawing/2014/main" id="{5899181C-0B47-CA4E-45D2-CA95C5ED10D8}"/>
              </a:ext>
            </a:extLst>
          </p:cNvPr>
          <p:cNvGrpSpPr/>
          <p:nvPr/>
        </p:nvGrpSpPr>
        <p:grpSpPr>
          <a:xfrm>
            <a:off x="124788" y="2076226"/>
            <a:ext cx="7701753" cy="2918685"/>
            <a:chOff x="-80247" y="1839892"/>
            <a:chExt cx="12173484" cy="4488688"/>
          </a:xfrm>
        </p:grpSpPr>
        <p:sp>
          <p:nvSpPr>
            <p:cNvPr id="29" name="Rectangle: Rounded Corners 28">
              <a:extLst>
                <a:ext uri="{FF2B5EF4-FFF2-40B4-BE49-F238E27FC236}">
                  <a16:creationId xmlns:a16="http://schemas.microsoft.com/office/drawing/2014/main" id="{B4980E42-8225-362A-4F1F-36ADF5D5B40A}"/>
                </a:ext>
              </a:extLst>
            </p:cNvPr>
            <p:cNvSpPr/>
            <p:nvPr/>
          </p:nvSpPr>
          <p:spPr>
            <a:xfrm>
              <a:off x="6096000"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Rounded Corners 29">
              <a:extLst>
                <a:ext uri="{FF2B5EF4-FFF2-40B4-BE49-F238E27FC236}">
                  <a16:creationId xmlns:a16="http://schemas.microsoft.com/office/drawing/2014/main" id="{CA2F34AD-1E66-AE26-DFF6-62CBC4DC7DDE}"/>
                </a:ext>
              </a:extLst>
            </p:cNvPr>
            <p:cNvSpPr/>
            <p:nvPr/>
          </p:nvSpPr>
          <p:spPr>
            <a:xfrm>
              <a:off x="192253"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Rounded Corners 30">
              <a:extLst>
                <a:ext uri="{FF2B5EF4-FFF2-40B4-BE49-F238E27FC236}">
                  <a16:creationId xmlns:a16="http://schemas.microsoft.com/office/drawing/2014/main" id="{B665F6D7-DA36-197F-6B8A-8469BA963EBB}"/>
                </a:ext>
              </a:extLst>
            </p:cNvPr>
            <p:cNvSpPr/>
            <p:nvPr/>
          </p:nvSpPr>
          <p:spPr>
            <a:xfrm>
              <a:off x="3135269"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Rounded Corners 21">
              <a:extLst>
                <a:ext uri="{FF2B5EF4-FFF2-40B4-BE49-F238E27FC236}">
                  <a16:creationId xmlns:a16="http://schemas.microsoft.com/office/drawing/2014/main" id="{C6FAC15C-3E10-FB99-508B-F9F8B0AA9033}"/>
                </a:ext>
              </a:extLst>
            </p:cNvPr>
            <p:cNvSpPr/>
            <p:nvPr/>
          </p:nvSpPr>
          <p:spPr>
            <a:xfrm>
              <a:off x="9056731"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B89FEC01-64C7-6BDC-6B25-00052511F9BE}"/>
                </a:ext>
              </a:extLst>
            </p:cNvPr>
            <p:cNvSpPr txBox="1"/>
            <p:nvPr/>
          </p:nvSpPr>
          <p:spPr>
            <a:xfrm>
              <a:off x="8783339" y="4312116"/>
              <a:ext cx="3309898" cy="184600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Chad Williams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UniServ</a:t>
              </a: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Consultant </a:t>
              </a:r>
              <a:endParaRPr kumimoji="0" lang="en-US" sz="1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Michigan Education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Association</a:t>
              </a:r>
              <a:endParaRPr kumimoji="0" lang="en-US" sz="1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cwilliams@mea.org </a:t>
              </a:r>
              <a:r>
                <a:rPr kumimoji="0" lang="en-US" sz="2400" b="0" i="0" u="none" strike="noStrike" kern="1200" cap="none" spc="0" normalizeH="0" baseline="0" noProof="0" dirty="0">
                  <a:ln>
                    <a:noFill/>
                  </a:ln>
                  <a:solidFill>
                    <a:prstClr val="black"/>
                  </a:solidFill>
                  <a:effectLst/>
                  <a:uLnTx/>
                  <a:uFillTx/>
                  <a:latin typeface="Calibri Light"/>
                  <a:ea typeface="Calibri Light" panose="020F0302020204030204" pitchFamily="34" charset="0"/>
                  <a:cs typeface="Calibri Light"/>
                </a:rPr>
                <a:t> </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5" name="Picture 14" descr="A person in a suit&#10;&#10;Description automatically generated">
              <a:extLst>
                <a:ext uri="{FF2B5EF4-FFF2-40B4-BE49-F238E27FC236}">
                  <a16:creationId xmlns:a16="http://schemas.microsoft.com/office/drawing/2014/main" id="{D48646D1-A746-F8F8-5108-D40EF64E42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32558" y="2170274"/>
              <a:ext cx="1811460" cy="1811460"/>
            </a:xfrm>
            <a:prstGeom prst="rect">
              <a:avLst/>
            </a:prstGeom>
          </p:spPr>
        </p:pic>
        <p:pic>
          <p:nvPicPr>
            <p:cNvPr id="17" name="Picture 16" descr="A person smiling at the camera&#10;&#10;Description automatically generated">
              <a:extLst>
                <a:ext uri="{FF2B5EF4-FFF2-40B4-BE49-F238E27FC236}">
                  <a16:creationId xmlns:a16="http://schemas.microsoft.com/office/drawing/2014/main" id="{9F91083F-B3B1-566C-D665-23145352F4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11987" y="2170278"/>
              <a:ext cx="1811460" cy="1811460"/>
            </a:xfrm>
            <a:prstGeom prst="rect">
              <a:avLst/>
            </a:prstGeom>
          </p:spPr>
        </p:pic>
        <p:pic>
          <p:nvPicPr>
            <p:cNvPr id="19" name="Picture 18">
              <a:extLst>
                <a:ext uri="{FF2B5EF4-FFF2-40B4-BE49-F238E27FC236}">
                  <a16:creationId xmlns:a16="http://schemas.microsoft.com/office/drawing/2014/main" id="{A8A0F143-C9C6-F305-9D4E-601A024FB9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8971" y="2272776"/>
              <a:ext cx="1811460" cy="1811460"/>
            </a:xfrm>
            <a:prstGeom prst="rect">
              <a:avLst/>
            </a:prstGeom>
          </p:spPr>
        </p:pic>
        <p:pic>
          <p:nvPicPr>
            <p:cNvPr id="21" name="Picture 20" descr="A person taking a selfie&#10;&#10;Description automatically generated">
              <a:extLst>
                <a:ext uri="{FF2B5EF4-FFF2-40B4-BE49-F238E27FC236}">
                  <a16:creationId xmlns:a16="http://schemas.microsoft.com/office/drawing/2014/main" id="{052A7DC8-98D9-EB90-7262-89F9A346B17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72718" y="2164751"/>
              <a:ext cx="1811460" cy="1811460"/>
            </a:xfrm>
            <a:prstGeom prst="rect">
              <a:avLst/>
            </a:prstGeom>
          </p:spPr>
        </p:pic>
        <p:sp>
          <p:nvSpPr>
            <p:cNvPr id="24" name="TextBox 23">
              <a:extLst>
                <a:ext uri="{FF2B5EF4-FFF2-40B4-BE49-F238E27FC236}">
                  <a16:creationId xmlns:a16="http://schemas.microsoft.com/office/drawing/2014/main" id="{F321722E-53A5-08D3-9771-5828432511E4}"/>
                </a:ext>
              </a:extLst>
            </p:cNvPr>
            <p:cNvSpPr txBox="1"/>
            <p:nvPr/>
          </p:nvSpPr>
          <p:spPr>
            <a:xfrm>
              <a:off x="5859976" y="4312116"/>
              <a:ext cx="3309898" cy="184600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Beth Barton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UniServ</a:t>
              </a: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Director </a:t>
              </a:r>
              <a:endParaRPr kumimoji="0" lang="en-US" sz="1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Illinois Education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Association</a:t>
              </a:r>
              <a:endParaRPr kumimoji="0" lang="en-US" sz="1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Beth.Barton@ieanea.org</a:t>
              </a:r>
              <a:r>
                <a:rPr kumimoji="0" lang="en-US" sz="2400" b="0" i="0" u="none" strike="noStrike" kern="1200" cap="none" spc="0" normalizeH="0" baseline="0" noProof="0" dirty="0">
                  <a:ln>
                    <a:noFill/>
                  </a:ln>
                  <a:solidFill>
                    <a:prstClr val="black"/>
                  </a:solidFill>
                  <a:effectLst/>
                  <a:uLnTx/>
                  <a:uFillTx/>
                  <a:latin typeface="Calibri Light"/>
                  <a:ea typeface="Calibri Light" panose="020F0302020204030204" pitchFamily="34" charset="0"/>
                  <a:cs typeface="Calibri Light"/>
                </a:rPr>
                <a:t> </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396CE7C7-414D-0862-CBA1-4E3152D301B4}"/>
                </a:ext>
              </a:extLst>
            </p:cNvPr>
            <p:cNvSpPr txBox="1"/>
            <p:nvPr/>
          </p:nvSpPr>
          <p:spPr>
            <a:xfrm>
              <a:off x="-80247" y="4317642"/>
              <a:ext cx="3309898" cy="18460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Seleste</a:t>
              </a: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Harris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UniServ</a:t>
              </a: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Director</a:t>
              </a:r>
              <a:endParaRPr kumimoji="0" lang="en-US" sz="1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Maryland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Education Association</a:t>
              </a:r>
              <a:endParaRPr kumimoji="0" lang="en-US" sz="1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sharris@mseanea.org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69594C22-1E08-AAB4-0177-F3D7D2EEC326}"/>
                </a:ext>
              </a:extLst>
            </p:cNvPr>
            <p:cNvSpPr txBox="1"/>
            <p:nvPr/>
          </p:nvSpPr>
          <p:spPr>
            <a:xfrm>
              <a:off x="2924052" y="4317548"/>
              <a:ext cx="3309898" cy="184600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Monet Reilly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UniServ</a:t>
              </a: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Representative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Pennsylvania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Education Association</a:t>
              </a:r>
              <a:endParaRPr kumimoji="0" lang="en-US" sz="1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mreilly@psea.org</a:t>
              </a:r>
              <a:r>
                <a:rPr kumimoji="0" lang="en-US" sz="2400" b="0" i="0" u="none" strike="noStrike" kern="1200" cap="none" spc="0" normalizeH="0" baseline="0" noProof="0" dirty="0">
                  <a:ln>
                    <a:noFill/>
                  </a:ln>
                  <a:solidFill>
                    <a:prstClr val="black"/>
                  </a:solidFill>
                  <a:effectLst/>
                  <a:uLnTx/>
                  <a:uFillTx/>
                  <a:latin typeface="Calibri Light"/>
                  <a:ea typeface="Calibri Light" panose="020F0302020204030204" pitchFamily="34" charset="0"/>
                  <a:cs typeface="Calibri Light"/>
                </a:rPr>
                <a:t> </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33" name="Picture 32" descr="A close-up of a logo&#10;&#10;Description automatically generated">
            <a:extLst>
              <a:ext uri="{FF2B5EF4-FFF2-40B4-BE49-F238E27FC236}">
                <a16:creationId xmlns:a16="http://schemas.microsoft.com/office/drawing/2014/main" id="{9A1D9A89-B359-C0DF-0845-B251BD6FE4F7}"/>
              </a:ext>
            </a:extLst>
          </p:cNvPr>
          <p:cNvPicPr>
            <a:picLocks noChangeAspect="1"/>
          </p:cNvPicPr>
          <p:nvPr/>
        </p:nvPicPr>
        <p:blipFill>
          <a:blip r:embed="rId9"/>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520BB1BC-D7BB-8E7C-A62A-70E17EC67C51}"/>
              </a:ext>
            </a:extLst>
          </p:cNvPr>
          <p:cNvSpPr/>
          <p:nvPr/>
        </p:nvSpPr>
        <p:spPr>
          <a:xfrm>
            <a:off x="7804558" y="2076226"/>
            <a:ext cx="1749257" cy="291868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68B2A173-EB1E-78B8-08EB-A7C9080CB6F5}"/>
              </a:ext>
            </a:extLst>
          </p:cNvPr>
          <p:cNvSpPr txBox="1"/>
          <p:nvPr/>
        </p:nvSpPr>
        <p:spPr>
          <a:xfrm>
            <a:off x="7589940" y="3666659"/>
            <a:ext cx="2094060" cy="118494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Jeny Gardner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Northwest </a:t>
            </a:r>
            <a:r>
              <a:rPr kumimoji="0" lang="en-US" sz="12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UniServ</a:t>
            </a: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Director</a:t>
            </a:r>
            <a:endParaRPr kumimoji="0" lang="en-US" sz="1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Wyoming Education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Association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jgardner@wyoea.org</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9388D3AB-753E-F9DD-F106-C2499CF134D5}"/>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063945" y="2282951"/>
            <a:ext cx="1146049" cy="1146049"/>
          </a:xfrm>
          <a:prstGeom prst="rect">
            <a:avLst/>
          </a:prstGeom>
        </p:spPr>
      </p:pic>
      <p:sp>
        <p:nvSpPr>
          <p:cNvPr id="9" name="Rectangle: Rounded Corners 8">
            <a:extLst>
              <a:ext uri="{FF2B5EF4-FFF2-40B4-BE49-F238E27FC236}">
                <a16:creationId xmlns:a16="http://schemas.microsoft.com/office/drawing/2014/main" id="{491F2EBD-4DD5-CA51-3307-82676AA7143E}"/>
              </a:ext>
            </a:extLst>
          </p:cNvPr>
          <p:cNvSpPr/>
          <p:nvPr/>
        </p:nvSpPr>
        <p:spPr>
          <a:xfrm>
            <a:off x="9703670" y="2076226"/>
            <a:ext cx="1749257" cy="291868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35B04847-2000-F3F4-3F05-1EEE0CABAFD5}"/>
              </a:ext>
            </a:extLst>
          </p:cNvPr>
          <p:cNvSpPr txBox="1"/>
          <p:nvPr/>
        </p:nvSpPr>
        <p:spPr>
          <a:xfrm>
            <a:off x="9542842" y="3666659"/>
            <a:ext cx="2094060" cy="118494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Taraja Shephard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a:t>
            </a:r>
            <a:r>
              <a:rPr kumimoji="0" lang="en-US" sz="12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UniServ</a:t>
            </a: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Membership</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prstClr val="white"/>
                </a:solidFill>
                <a:latin typeface="Calibri Light"/>
                <a:cs typeface="Calibri Light"/>
              </a:rPr>
              <a:t>Consultant</a:t>
            </a:r>
            <a:endParaRPr kumimoji="0" lang="en-US" sz="1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prstClr val="white"/>
                </a:solidFill>
                <a:latin typeface="Calibri Light"/>
                <a:ea typeface="Calibri Light" panose="020F0302020204030204" pitchFamily="34" charset="0"/>
                <a:cs typeface="Calibri Light"/>
              </a:rPr>
              <a:t>Ohio</a:t>
            </a: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Education Association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dirty="0">
                <a:solidFill>
                  <a:prstClr val="white"/>
                </a:solidFill>
                <a:latin typeface="Calibri Light"/>
                <a:ea typeface="Calibri Light" panose="020F0302020204030204" pitchFamily="34" charset="0"/>
                <a:cs typeface="Calibri Light"/>
              </a:rPr>
              <a:t>s</a:t>
            </a:r>
            <a:r>
              <a:rPr kumimoji="0" lang="en-US" sz="11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hephardallent@ohea.org</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8BDBD85F-5D03-F1FB-8E6B-CF263363ACE1}"/>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9963057" y="2282951"/>
            <a:ext cx="1146049" cy="1146049"/>
          </a:xfrm>
          <a:prstGeom prst="rect">
            <a:avLst/>
          </a:prstGeom>
        </p:spPr>
      </p:pic>
    </p:spTree>
    <p:custDataLst>
      <p:tags r:id="rId1"/>
    </p:custDataLst>
    <p:extLst>
      <p:ext uri="{BB962C8B-B14F-4D97-AF65-F5344CB8AC3E}">
        <p14:creationId xmlns:p14="http://schemas.microsoft.com/office/powerpoint/2010/main" val="1993097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1962615" y="2411730"/>
            <a:ext cx="8151541" cy="190834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473EEA81-B85C-2A70-5C16-17C83E42189A}"/>
              </a:ext>
            </a:extLst>
          </p:cNvPr>
          <p:cNvSpPr txBox="1">
            <a:spLocks/>
          </p:cNvSpPr>
          <p:nvPr/>
        </p:nvSpPr>
        <p:spPr>
          <a:xfrm>
            <a:off x="4696196" y="2508758"/>
            <a:ext cx="2684378" cy="80671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dirty="0" err="1">
                <a:solidFill>
                  <a:schemeClr val="bg1"/>
                </a:solidFill>
              </a:rPr>
              <a:t>VLookup</a:t>
            </a:r>
            <a:endParaRPr lang="en-US" b="1" dirty="0">
              <a:solidFill>
                <a:schemeClr val="bg1"/>
              </a:solidFill>
            </a:endParaRPr>
          </a:p>
        </p:txBody>
      </p:sp>
      <p:sp>
        <p:nvSpPr>
          <p:cNvPr id="9" name="Subtitle 2">
            <a:extLst>
              <a:ext uri="{FF2B5EF4-FFF2-40B4-BE49-F238E27FC236}">
                <a16:creationId xmlns:a16="http://schemas.microsoft.com/office/drawing/2014/main" id="{941EC1DD-537F-A84B-F2C5-7C9058033278}"/>
              </a:ext>
            </a:extLst>
          </p:cNvPr>
          <p:cNvSpPr txBox="1">
            <a:spLocks/>
          </p:cNvSpPr>
          <p:nvPr/>
        </p:nvSpPr>
        <p:spPr>
          <a:xfrm>
            <a:off x="2174487" y="3542524"/>
            <a:ext cx="7843024" cy="57966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bg1"/>
                </a:solidFill>
              </a:rPr>
              <a:t>Combining information from different spreadsheets</a:t>
            </a:r>
          </a:p>
        </p:txBody>
      </p:sp>
    </p:spTree>
    <p:custDataLst>
      <p:tags r:id="rId1"/>
    </p:custDataLst>
    <p:extLst>
      <p:ext uri="{BB962C8B-B14F-4D97-AF65-F5344CB8AC3E}">
        <p14:creationId xmlns:p14="http://schemas.microsoft.com/office/powerpoint/2010/main" val="2583986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594688" y="723124"/>
            <a:ext cx="7002624" cy="56543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9FE04DC1-FCF3-E7DC-ECB5-4460089E78B4}"/>
              </a:ext>
            </a:extLst>
          </p:cNvPr>
          <p:cNvSpPr txBox="1"/>
          <p:nvPr/>
        </p:nvSpPr>
        <p:spPr>
          <a:xfrm>
            <a:off x="2794578" y="1334307"/>
            <a:ext cx="6602844" cy="443198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panose="020F0502020204030204"/>
                <a:ea typeface="Calibri"/>
                <a:cs typeface="Calibri"/>
              </a:rPr>
              <a:t>Benefits of VLOOKUP</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dirty="0">
              <a:ln>
                <a:noFill/>
              </a:ln>
              <a:solidFill>
                <a:prstClr val="white"/>
              </a:solidFill>
              <a:effectLst/>
              <a:uLnTx/>
              <a:uFillTx/>
              <a:latin typeface="Calibri" panose="020F0502020204030204"/>
              <a:ea typeface="Calibri"/>
              <a:cs typeface="Calibri"/>
            </a:endParaRPr>
          </a:p>
          <a:p>
            <a:pPr marL="571500" marR="0" lvl="0" indent="-5715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Calibri"/>
              </a:rPr>
              <a:t>Membership Audits</a:t>
            </a:r>
          </a:p>
          <a:p>
            <a:pPr marL="571500" marR="0" lvl="0" indent="-5715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Calibri"/>
              </a:rPr>
              <a:t>Ratification Information (salaries, seniority, step movement </a:t>
            </a:r>
            <a:r>
              <a:rPr kumimoji="0" lang="en-US" sz="3600" b="0" i="0" u="none" strike="noStrike" kern="1200" cap="none" spc="0" normalizeH="0" baseline="0" noProof="0" dirty="0" err="1">
                <a:ln>
                  <a:noFill/>
                </a:ln>
                <a:solidFill>
                  <a:prstClr val="white"/>
                </a:solidFill>
                <a:effectLst/>
                <a:uLnTx/>
                <a:uFillTx/>
                <a:latin typeface="Calibri" panose="020F0502020204030204"/>
                <a:ea typeface="+mn-ea"/>
                <a:cs typeface="Calibri"/>
              </a:rPr>
              <a:t>etc</a:t>
            </a: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Calibri"/>
              </a:rPr>
              <a:t>)</a:t>
            </a:r>
          </a:p>
          <a:p>
            <a:pPr marL="571500" marR="0" lvl="0" indent="-5715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Calibri"/>
              </a:rPr>
              <a:t>Just need one spreadsheet</a:t>
            </a:r>
          </a:p>
        </p:txBody>
      </p:sp>
    </p:spTree>
    <p:custDataLst>
      <p:tags r:id="rId1"/>
    </p:custDataLst>
    <p:extLst>
      <p:ext uri="{BB962C8B-B14F-4D97-AF65-F5344CB8AC3E}">
        <p14:creationId xmlns:p14="http://schemas.microsoft.com/office/powerpoint/2010/main" val="3937532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594688" y="723124"/>
            <a:ext cx="7002624" cy="56543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9FE04DC1-FCF3-E7DC-ECB5-4460089E78B4}"/>
              </a:ext>
            </a:extLst>
          </p:cNvPr>
          <p:cNvSpPr txBox="1"/>
          <p:nvPr/>
        </p:nvSpPr>
        <p:spPr>
          <a:xfrm>
            <a:off x="2874588" y="1241975"/>
            <a:ext cx="6602844" cy="46166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panose="020F0502020204030204"/>
                <a:ea typeface="Calibri"/>
                <a:cs typeface="Calibri"/>
              </a:rPr>
              <a:t>VLOOKUP - Notes from the field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dirty="0">
              <a:ln>
                <a:noFill/>
              </a:ln>
              <a:solidFill>
                <a:prstClr val="white"/>
              </a:solidFill>
              <a:effectLst/>
              <a:uLnTx/>
              <a:uFillTx/>
              <a:latin typeface="Calibri" panose="020F0502020204030204"/>
              <a:ea typeface="Calibri"/>
              <a:cs typeface="Calibri"/>
            </a:endParaRPr>
          </a:p>
          <a:p>
            <a:pPr marL="571500" marR="0" lvl="0" indent="-5715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Calibri"/>
              </a:rPr>
              <a:t>Not used everyday</a:t>
            </a:r>
          </a:p>
          <a:p>
            <a:pPr marL="571500" marR="0" lvl="0" indent="-5715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Calibri"/>
              </a:rPr>
              <a:t>Important to know it can be done when you need it</a:t>
            </a:r>
          </a:p>
          <a:p>
            <a:pPr marL="571500" marR="0" lvl="0" indent="-5715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Calibri"/>
              </a:rPr>
              <a:t>Practice makes perfect!</a:t>
            </a:r>
          </a:p>
        </p:txBody>
      </p:sp>
    </p:spTree>
    <p:custDataLst>
      <p:tags r:id="rId1"/>
    </p:custDataLst>
    <p:extLst>
      <p:ext uri="{BB962C8B-B14F-4D97-AF65-F5344CB8AC3E}">
        <p14:creationId xmlns:p14="http://schemas.microsoft.com/office/powerpoint/2010/main" val="3127458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08921DBC-86BA-C629-CBFF-BE93BD39B9ED}"/>
              </a:ext>
            </a:extLst>
          </p:cNvPr>
          <p:cNvSpPr>
            <a:spLocks noGrp="1"/>
          </p:cNvSpPr>
          <p:nvPr>
            <p:ph idx="1"/>
          </p:nvPr>
        </p:nvSpPr>
        <p:spPr>
          <a:xfrm>
            <a:off x="807417" y="2204907"/>
            <a:ext cx="10515600" cy="4351338"/>
          </a:xfrm>
        </p:spPr>
        <p:txBody>
          <a:bodyPr>
            <a:normAutofit lnSpcReduction="10000"/>
          </a:bodyPr>
          <a:lstStyle/>
          <a:p>
            <a:r>
              <a:rPr lang="en-US" dirty="0"/>
              <a:t>All formulas in excel start with “=“</a:t>
            </a:r>
          </a:p>
          <a:p>
            <a:r>
              <a:rPr lang="en-US" dirty="0"/>
              <a:t>Formula: =</a:t>
            </a:r>
          </a:p>
          <a:p>
            <a:r>
              <a:rPr lang="en-US" dirty="0"/>
              <a:t>Translation: VLOOKUP(unique identifier on both sheets, range from unique identifier to what data you are looking for, the number of columns over to look,  Approximate match (TRUE) or Exact match (FALSE)).</a:t>
            </a:r>
          </a:p>
          <a:p>
            <a:r>
              <a:rPr lang="en-US" dirty="0"/>
              <a:t>Important Notes:</a:t>
            </a:r>
          </a:p>
          <a:p>
            <a:pPr lvl="1"/>
            <a:r>
              <a:rPr lang="en-US" dirty="0">
                <a:highlight>
                  <a:srgbClr val="00FFFF"/>
                </a:highlight>
              </a:rPr>
              <a:t>Unique identifier </a:t>
            </a:r>
            <a:r>
              <a:rPr lang="en-US" dirty="0"/>
              <a:t>will be chosen on the sheet you want the data to be entered in</a:t>
            </a:r>
          </a:p>
          <a:p>
            <a:pPr lvl="1"/>
            <a:r>
              <a:rPr lang="en-US" dirty="0"/>
              <a:t>The </a:t>
            </a:r>
            <a:r>
              <a:rPr lang="en-US" dirty="0">
                <a:highlight>
                  <a:srgbClr val="FF00FF"/>
                </a:highlight>
              </a:rPr>
              <a:t>Range selection </a:t>
            </a:r>
            <a:r>
              <a:rPr lang="en-US" dirty="0"/>
              <a:t>will be from the sheet you are pulling the other data from.</a:t>
            </a:r>
          </a:p>
          <a:p>
            <a:pPr lvl="1"/>
            <a:endParaRPr lang="en-US" dirty="0"/>
          </a:p>
          <a:p>
            <a:endParaRPr lang="en-US" dirty="0"/>
          </a:p>
          <a:p>
            <a:endParaRPr lang="en-US" dirty="0"/>
          </a:p>
          <a:p>
            <a:endParaRPr lang="en-US" dirty="0"/>
          </a:p>
        </p:txBody>
      </p:sp>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1070726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err="1">
                <a:ln>
                  <a:noFill/>
                </a:ln>
                <a:solidFill>
                  <a:prstClr val="white"/>
                </a:solidFill>
                <a:effectLst/>
                <a:uLnTx/>
                <a:uFillTx/>
                <a:latin typeface="Calibri" panose="020F0502020204030204"/>
                <a:ea typeface="+mn-ea"/>
                <a:cs typeface="+mn-cs"/>
              </a:rPr>
              <a:t>Vlookup</a:t>
            </a: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 is a FORMULA (Save this slide!)</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Arrow: Right 4">
            <a:extLst>
              <a:ext uri="{FF2B5EF4-FFF2-40B4-BE49-F238E27FC236}">
                <a16:creationId xmlns:a16="http://schemas.microsoft.com/office/drawing/2014/main" id="{DFC3DD28-77A8-FE76-DD7A-931C95BFD395}"/>
              </a:ext>
            </a:extLst>
          </p:cNvPr>
          <p:cNvSpPr/>
          <p:nvPr/>
        </p:nvSpPr>
        <p:spPr>
          <a:xfrm rot="8290802">
            <a:off x="6058581" y="1894619"/>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4E2C3B4C-AC9A-B942-3EC3-D6A5E0DA591F}"/>
              </a:ext>
            </a:extLst>
          </p:cNvPr>
          <p:cNvSpPr/>
          <p:nvPr/>
        </p:nvSpPr>
        <p:spPr>
          <a:xfrm>
            <a:off x="143013" y="5288139"/>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972257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47189C5B-9508-39DF-97ED-0B6D2F0ADEC8}"/>
              </a:ext>
            </a:extLst>
          </p:cNvPr>
          <p:cNvSpPr>
            <a:spLocks noGrp="1"/>
          </p:cNvSpPr>
          <p:nvPr>
            <p:ph idx="1"/>
          </p:nvPr>
        </p:nvSpPr>
        <p:spPr>
          <a:xfrm>
            <a:off x="1010521" y="2070951"/>
            <a:ext cx="10515600" cy="4351338"/>
          </a:xfrm>
        </p:spPr>
        <p:txBody>
          <a:bodyPr/>
          <a:lstStyle/>
          <a:p>
            <a:r>
              <a:rPr lang="en-US" dirty="0"/>
              <a:t>Employee number is easiest to use.</a:t>
            </a:r>
          </a:p>
          <a:p>
            <a:r>
              <a:rPr lang="en-US" dirty="0"/>
              <a:t>Need certifications combined to membership list</a:t>
            </a:r>
          </a:p>
          <a:p>
            <a:endParaRPr lang="en-US" b="1" dirty="0"/>
          </a:p>
        </p:txBody>
      </p:sp>
      <p:pic>
        <p:nvPicPr>
          <p:cNvPr id="8" name="Picture 7">
            <a:extLst>
              <a:ext uri="{FF2B5EF4-FFF2-40B4-BE49-F238E27FC236}">
                <a16:creationId xmlns:a16="http://schemas.microsoft.com/office/drawing/2014/main" id="{21F14FDE-5FD5-943E-ECDC-5ADBCB2CC5AC}"/>
              </a:ext>
            </a:extLst>
          </p:cNvPr>
          <p:cNvPicPr>
            <a:picLocks noChangeAspect="1"/>
          </p:cNvPicPr>
          <p:nvPr/>
        </p:nvPicPr>
        <p:blipFill>
          <a:blip r:embed="rId4"/>
          <a:stretch>
            <a:fillRect/>
          </a:stretch>
        </p:blipFill>
        <p:spPr>
          <a:xfrm>
            <a:off x="1227254" y="3209465"/>
            <a:ext cx="10082134" cy="929721"/>
          </a:xfrm>
          <a:prstGeom prst="rect">
            <a:avLst/>
          </a:prstGeom>
        </p:spPr>
      </p:pic>
      <p:pic>
        <p:nvPicPr>
          <p:cNvPr id="10" name="Picture 9">
            <a:extLst>
              <a:ext uri="{FF2B5EF4-FFF2-40B4-BE49-F238E27FC236}">
                <a16:creationId xmlns:a16="http://schemas.microsoft.com/office/drawing/2014/main" id="{0ADC32E2-6302-6D3D-6943-C4E69E7E3F85}"/>
              </a:ext>
            </a:extLst>
          </p:cNvPr>
          <p:cNvPicPr>
            <a:picLocks noChangeAspect="1"/>
          </p:cNvPicPr>
          <p:nvPr/>
        </p:nvPicPr>
        <p:blipFill>
          <a:blip r:embed="rId5"/>
          <a:stretch>
            <a:fillRect/>
          </a:stretch>
        </p:blipFill>
        <p:spPr>
          <a:xfrm>
            <a:off x="1227254" y="4621275"/>
            <a:ext cx="5486875" cy="1646063"/>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1070726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Example</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Arrow: Right 4">
            <a:extLst>
              <a:ext uri="{FF2B5EF4-FFF2-40B4-BE49-F238E27FC236}">
                <a16:creationId xmlns:a16="http://schemas.microsoft.com/office/drawing/2014/main" id="{DFC3DD28-77A8-FE76-DD7A-931C95BFD395}"/>
              </a:ext>
            </a:extLst>
          </p:cNvPr>
          <p:cNvSpPr/>
          <p:nvPr/>
        </p:nvSpPr>
        <p:spPr>
          <a:xfrm>
            <a:off x="232125" y="3209465"/>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4E2C3B4C-AC9A-B942-3EC3-D6A5E0DA591F}"/>
              </a:ext>
            </a:extLst>
          </p:cNvPr>
          <p:cNvSpPr/>
          <p:nvPr/>
        </p:nvSpPr>
        <p:spPr>
          <a:xfrm rot="10800000">
            <a:off x="6930862" y="5134018"/>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638533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F7E670-802E-D334-0FF7-232537334E50}"/>
              </a:ext>
            </a:extLst>
          </p:cNvPr>
          <p:cNvSpPr>
            <a:spLocks noGrp="1"/>
          </p:cNvSpPr>
          <p:nvPr>
            <p:ph idx="1"/>
          </p:nvPr>
        </p:nvSpPr>
        <p:spPr/>
        <p:txBody>
          <a:bodyPr/>
          <a:lstStyle/>
          <a:p>
            <a:r>
              <a:rPr lang="en-US" dirty="0"/>
              <a:t>FORMULA: =VLOOKUP(</a:t>
            </a:r>
            <a:r>
              <a:rPr lang="en-US" dirty="0">
                <a:highlight>
                  <a:srgbClr val="00FFFF"/>
                </a:highlight>
              </a:rPr>
              <a:t>A2</a:t>
            </a:r>
            <a:r>
              <a:rPr lang="en-US" dirty="0"/>
              <a:t>,</a:t>
            </a:r>
            <a:r>
              <a:rPr lang="en-US" dirty="0">
                <a:highlight>
                  <a:srgbClr val="FF00FF"/>
                </a:highlight>
              </a:rPr>
              <a:t>'Excel Training Worksheet </a:t>
            </a:r>
            <a:r>
              <a:rPr lang="en-US" dirty="0" err="1">
                <a:highlight>
                  <a:srgbClr val="FF00FF"/>
                </a:highlight>
              </a:rPr>
              <a:t>Vlookup</a:t>
            </a:r>
            <a:r>
              <a:rPr lang="en-US" dirty="0">
                <a:highlight>
                  <a:srgbClr val="FF00FF"/>
                </a:highlight>
              </a:rPr>
              <a:t> Certs.csv'!$A:$G</a:t>
            </a:r>
            <a:r>
              <a:rPr lang="en-US" dirty="0"/>
              <a:t>,</a:t>
            </a:r>
            <a:r>
              <a:rPr lang="en-US" dirty="0">
                <a:highlight>
                  <a:srgbClr val="00FF00"/>
                </a:highlight>
              </a:rPr>
              <a:t>7</a:t>
            </a:r>
            <a:r>
              <a:rPr lang="en-US" dirty="0"/>
              <a:t>,</a:t>
            </a:r>
            <a:r>
              <a:rPr lang="en-US" dirty="0">
                <a:highlight>
                  <a:srgbClr val="FFFF00"/>
                </a:highlight>
              </a:rPr>
              <a:t>FALSE</a:t>
            </a:r>
            <a:r>
              <a:rPr lang="en-US" dirty="0"/>
              <a:t>)</a:t>
            </a:r>
          </a:p>
          <a:p>
            <a:endParaRPr lang="en-US" b="1" dirty="0"/>
          </a:p>
        </p:txBody>
      </p:sp>
      <p:pic>
        <p:nvPicPr>
          <p:cNvPr id="9" name="Picture 8">
            <a:extLst>
              <a:ext uri="{FF2B5EF4-FFF2-40B4-BE49-F238E27FC236}">
                <a16:creationId xmlns:a16="http://schemas.microsoft.com/office/drawing/2014/main" id="{CCA10F3C-D5F2-AED3-1DA0-034A3F39E495}"/>
              </a:ext>
            </a:extLst>
          </p:cNvPr>
          <p:cNvPicPr>
            <a:picLocks noChangeAspect="1"/>
          </p:cNvPicPr>
          <p:nvPr/>
        </p:nvPicPr>
        <p:blipFill>
          <a:blip r:embed="rId4"/>
          <a:stretch>
            <a:fillRect/>
          </a:stretch>
        </p:blipFill>
        <p:spPr>
          <a:xfrm>
            <a:off x="1054933" y="4375949"/>
            <a:ext cx="5486875" cy="1646063"/>
          </a:xfrm>
          <a:prstGeom prst="rect">
            <a:avLst/>
          </a:prstGeom>
        </p:spPr>
      </p:pic>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752995EC-6CAF-3946-5220-A163CBB0C5D3}"/>
                  </a:ext>
                </a:extLst>
              </p14:cNvPr>
              <p14:cNvContentPartPr/>
              <p14:nvPr/>
            </p14:nvContentPartPr>
            <p14:xfrm>
              <a:off x="1234392" y="4429292"/>
              <a:ext cx="4089960" cy="96840"/>
            </p14:xfrm>
          </p:contentPart>
        </mc:Choice>
        <mc:Fallback xmlns="">
          <p:pic>
            <p:nvPicPr>
              <p:cNvPr id="4" name="Ink 3">
                <a:extLst>
                  <a:ext uri="{FF2B5EF4-FFF2-40B4-BE49-F238E27FC236}">
                    <a16:creationId xmlns:a16="http://schemas.microsoft.com/office/drawing/2014/main" id="{752995EC-6CAF-3946-5220-A163CBB0C5D3}"/>
                  </a:ext>
                </a:extLst>
              </p:cNvPr>
              <p:cNvPicPr/>
              <p:nvPr/>
            </p:nvPicPr>
            <p:blipFill>
              <a:blip r:embed="rId6"/>
              <a:stretch>
                <a:fillRect/>
              </a:stretch>
            </p:blipFill>
            <p:spPr>
              <a:xfrm>
                <a:off x="1180392" y="4321292"/>
                <a:ext cx="4197600" cy="3124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52D93E71-D61A-856F-C61C-3B3382BB1079}"/>
                  </a:ext>
                </a:extLst>
              </p14:cNvPr>
              <p14:cNvContentPartPr/>
              <p14:nvPr/>
            </p14:nvContentPartPr>
            <p14:xfrm>
              <a:off x="1187592" y="3760412"/>
              <a:ext cx="431640" cy="29520"/>
            </p14:xfrm>
          </p:contentPart>
        </mc:Choice>
        <mc:Fallback xmlns="">
          <p:pic>
            <p:nvPicPr>
              <p:cNvPr id="6" name="Ink 5">
                <a:extLst>
                  <a:ext uri="{FF2B5EF4-FFF2-40B4-BE49-F238E27FC236}">
                    <a16:creationId xmlns:a16="http://schemas.microsoft.com/office/drawing/2014/main" id="{52D93E71-D61A-856F-C61C-3B3382BB1079}"/>
                  </a:ext>
                </a:extLst>
              </p:cNvPr>
              <p:cNvPicPr/>
              <p:nvPr/>
            </p:nvPicPr>
            <p:blipFill>
              <a:blip r:embed="rId8"/>
              <a:stretch>
                <a:fillRect/>
              </a:stretch>
            </p:blipFill>
            <p:spPr>
              <a:xfrm>
                <a:off x="1133952" y="3652772"/>
                <a:ext cx="539280" cy="245160"/>
              </a:xfrm>
              <a:prstGeom prst="rect">
                <a:avLst/>
              </a:prstGeom>
            </p:spPr>
          </p:pic>
        </mc:Fallback>
      </mc:AlternateContent>
      <p:pic>
        <p:nvPicPr>
          <p:cNvPr id="8" name="Picture 7">
            <a:extLst>
              <a:ext uri="{FF2B5EF4-FFF2-40B4-BE49-F238E27FC236}">
                <a16:creationId xmlns:a16="http://schemas.microsoft.com/office/drawing/2014/main" id="{26E75C3A-E88D-524B-8218-5F756CCF8E81}"/>
              </a:ext>
            </a:extLst>
          </p:cNvPr>
          <p:cNvPicPr>
            <a:picLocks noChangeAspect="1"/>
          </p:cNvPicPr>
          <p:nvPr/>
        </p:nvPicPr>
        <p:blipFill>
          <a:blip r:embed="rId9"/>
          <a:stretch>
            <a:fillRect/>
          </a:stretch>
        </p:blipFill>
        <p:spPr>
          <a:xfrm>
            <a:off x="1054933" y="2820884"/>
            <a:ext cx="10539373" cy="1127858"/>
          </a:xfrm>
          <a:prstGeom prst="rect">
            <a:avLst/>
          </a:prstGeom>
        </p:spPr>
      </p:pic>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6D75D08B-0065-4CAC-EB1E-594BCA966EE5}"/>
                  </a:ext>
                </a:extLst>
              </p14:cNvPr>
              <p14:cNvContentPartPr/>
              <p14:nvPr/>
            </p14:nvContentPartPr>
            <p14:xfrm>
              <a:off x="1619232" y="3683404"/>
              <a:ext cx="215640" cy="19080"/>
            </p14:xfrm>
          </p:contentPart>
        </mc:Choice>
        <mc:Fallback xmlns="">
          <p:pic>
            <p:nvPicPr>
              <p:cNvPr id="10" name="Ink 9">
                <a:extLst>
                  <a:ext uri="{FF2B5EF4-FFF2-40B4-BE49-F238E27FC236}">
                    <a16:creationId xmlns:a16="http://schemas.microsoft.com/office/drawing/2014/main" id="{6D75D08B-0065-4CAC-EB1E-594BCA966EE5}"/>
                  </a:ext>
                </a:extLst>
              </p:cNvPr>
              <p:cNvPicPr/>
              <p:nvPr/>
            </p:nvPicPr>
            <p:blipFill>
              <a:blip r:embed="rId11"/>
              <a:stretch>
                <a:fillRect/>
              </a:stretch>
            </p:blipFill>
            <p:spPr>
              <a:xfrm>
                <a:off x="1565232" y="3575404"/>
                <a:ext cx="323280" cy="234720"/>
              </a:xfrm>
              <a:prstGeom prst="rect">
                <a:avLst/>
              </a:prstGeom>
            </p:spPr>
          </p:pic>
        </mc:Fallback>
      </mc:AlternateContent>
      <p:grpSp>
        <p:nvGrpSpPr>
          <p:cNvPr id="13" name="Group 12">
            <a:extLst>
              <a:ext uri="{FF2B5EF4-FFF2-40B4-BE49-F238E27FC236}">
                <a16:creationId xmlns:a16="http://schemas.microsoft.com/office/drawing/2014/main" id="{02EF5E1F-2CF1-3527-F9E1-89B4B1B3CA7E}"/>
              </a:ext>
            </a:extLst>
          </p:cNvPr>
          <p:cNvGrpSpPr/>
          <p:nvPr/>
        </p:nvGrpSpPr>
        <p:grpSpPr>
          <a:xfrm>
            <a:off x="11268506" y="1994972"/>
            <a:ext cx="325800" cy="1765440"/>
            <a:chOff x="11315832" y="2222852"/>
            <a:chExt cx="325800" cy="1765440"/>
          </a:xfrm>
        </p:grpSpPr>
        <mc:AlternateContent xmlns:mc="http://schemas.openxmlformats.org/markup-compatibility/2006" xmlns:p14="http://schemas.microsoft.com/office/powerpoint/2010/main">
          <mc:Choice Requires="p14">
            <p:contentPart p14:bwMode="auto" r:id="rId12">
              <p14:nvContentPartPr>
                <p14:cNvPr id="11" name="Ink 10">
                  <a:extLst>
                    <a:ext uri="{FF2B5EF4-FFF2-40B4-BE49-F238E27FC236}">
                      <a16:creationId xmlns:a16="http://schemas.microsoft.com/office/drawing/2014/main" id="{EC6A60D5-E2E8-8CA3-A231-E382B4FC7EF4}"/>
                    </a:ext>
                  </a:extLst>
                </p14:cNvPr>
                <p14:cNvContentPartPr/>
                <p14:nvPr/>
              </p14:nvContentPartPr>
              <p14:xfrm>
                <a:off x="11391072" y="2222852"/>
                <a:ext cx="250560" cy="1628280"/>
              </p14:xfrm>
            </p:contentPart>
          </mc:Choice>
          <mc:Fallback xmlns="">
            <p:pic>
              <p:nvPicPr>
                <p:cNvPr id="11" name="Ink 10">
                  <a:extLst>
                    <a:ext uri="{FF2B5EF4-FFF2-40B4-BE49-F238E27FC236}">
                      <a16:creationId xmlns:a16="http://schemas.microsoft.com/office/drawing/2014/main" id="{EC6A60D5-E2E8-8CA3-A231-E382B4FC7EF4}"/>
                    </a:ext>
                  </a:extLst>
                </p:cNvPr>
                <p:cNvPicPr/>
                <p:nvPr/>
              </p:nvPicPr>
              <p:blipFill>
                <a:blip r:embed="rId13"/>
                <a:stretch>
                  <a:fillRect/>
                </a:stretch>
              </p:blipFill>
              <p:spPr>
                <a:xfrm>
                  <a:off x="11384952" y="2216732"/>
                  <a:ext cx="262800" cy="16405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2" name="Ink 11">
                  <a:extLst>
                    <a:ext uri="{FF2B5EF4-FFF2-40B4-BE49-F238E27FC236}">
                      <a16:creationId xmlns:a16="http://schemas.microsoft.com/office/drawing/2014/main" id="{8E87EE3E-A6E4-1859-A856-72548D0D9846}"/>
                    </a:ext>
                  </a:extLst>
                </p14:cNvPr>
                <p14:cNvContentPartPr/>
                <p14:nvPr/>
              </p14:nvContentPartPr>
              <p14:xfrm>
                <a:off x="11315832" y="3666812"/>
                <a:ext cx="315360" cy="321480"/>
              </p14:xfrm>
            </p:contentPart>
          </mc:Choice>
          <mc:Fallback xmlns="">
            <p:pic>
              <p:nvPicPr>
                <p:cNvPr id="12" name="Ink 11">
                  <a:extLst>
                    <a:ext uri="{FF2B5EF4-FFF2-40B4-BE49-F238E27FC236}">
                      <a16:creationId xmlns:a16="http://schemas.microsoft.com/office/drawing/2014/main" id="{8E87EE3E-A6E4-1859-A856-72548D0D9846}"/>
                    </a:ext>
                  </a:extLst>
                </p:cNvPr>
                <p:cNvPicPr/>
                <p:nvPr/>
              </p:nvPicPr>
              <p:blipFill>
                <a:blip r:embed="rId15"/>
                <a:stretch>
                  <a:fillRect/>
                </a:stretch>
              </p:blipFill>
              <p:spPr>
                <a:xfrm>
                  <a:off x="11309712" y="3660692"/>
                  <a:ext cx="327600" cy="333720"/>
                </a:xfrm>
                <a:prstGeom prst="rect">
                  <a:avLst/>
                </a:prstGeom>
              </p:spPr>
            </p:pic>
          </mc:Fallback>
        </mc:AlternateContent>
      </p:grpSp>
      <p:sp>
        <p:nvSpPr>
          <p:cNvPr id="14" name="Content Placeholder 2">
            <a:extLst>
              <a:ext uri="{FF2B5EF4-FFF2-40B4-BE49-F238E27FC236}">
                <a16:creationId xmlns:a16="http://schemas.microsoft.com/office/drawing/2014/main" id="{A75A6C3F-F358-9C3B-1869-6E16E579AE8D}"/>
              </a:ext>
            </a:extLst>
          </p:cNvPr>
          <p:cNvSpPr txBox="1">
            <a:spLocks/>
          </p:cNvSpPr>
          <p:nvPr/>
        </p:nvSpPr>
        <p:spPr>
          <a:xfrm>
            <a:off x="6797989" y="4153184"/>
            <a:ext cx="5013050" cy="2530420"/>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Step 1: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Type =</a:t>
            </a:r>
            <a:r>
              <a:rPr kumimoji="0" lang="en-US" sz="2800" b="0" i="0" u="none" strike="noStrike" kern="1200" cap="none" spc="0" normalizeH="0" baseline="0" noProof="0" dirty="0" err="1">
                <a:ln>
                  <a:noFill/>
                </a:ln>
                <a:solidFill>
                  <a:prstClr val="black"/>
                </a:solidFill>
                <a:effectLst/>
                <a:uLnTx/>
                <a:uFillTx/>
                <a:latin typeface="Aptos" panose="02110004020202020204"/>
                <a:ea typeface="+mn-ea"/>
                <a:cs typeface="+mn-cs"/>
              </a:rPr>
              <a:t>vlookup</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Step 2: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Click the cell with the unique identifier,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Step 3: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Go to other sheet and highlight columns from unique identifier to data you want to move over,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Step 4: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type the number columns it’s over from your unique identifier,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Step 5: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click or type false then close parentheses and hit enter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mc:AlternateContent xmlns:mc="http://schemas.openxmlformats.org/markup-compatibility/2006" xmlns:p14="http://schemas.microsoft.com/office/powerpoint/2010/main">
        <mc:Choice Requires="p14">
          <p:contentPart p14:bwMode="auto" r:id="rId16">
            <p14:nvContentPartPr>
              <p14:cNvPr id="15" name="Ink 14">
                <a:extLst>
                  <a:ext uri="{FF2B5EF4-FFF2-40B4-BE49-F238E27FC236}">
                    <a16:creationId xmlns:a16="http://schemas.microsoft.com/office/drawing/2014/main" id="{38B99781-A5A5-AED6-F489-6E3D2A9CB16B}"/>
                  </a:ext>
                </a:extLst>
              </p14:cNvPr>
              <p14:cNvContentPartPr/>
              <p14:nvPr/>
            </p14:nvContentPartPr>
            <p14:xfrm>
              <a:off x="1144260" y="6020355"/>
              <a:ext cx="3813840" cy="478080"/>
            </p14:xfrm>
          </p:contentPart>
        </mc:Choice>
        <mc:Fallback xmlns="">
          <p:pic>
            <p:nvPicPr>
              <p:cNvPr id="15" name="Ink 14">
                <a:extLst>
                  <a:ext uri="{FF2B5EF4-FFF2-40B4-BE49-F238E27FC236}">
                    <a16:creationId xmlns:a16="http://schemas.microsoft.com/office/drawing/2014/main" id="{38B99781-A5A5-AED6-F489-6E3D2A9CB16B}"/>
                  </a:ext>
                </a:extLst>
              </p:cNvPr>
              <p:cNvPicPr/>
              <p:nvPr/>
            </p:nvPicPr>
            <p:blipFill>
              <a:blip r:embed="rId17"/>
              <a:stretch>
                <a:fillRect/>
              </a:stretch>
            </p:blipFill>
            <p:spPr>
              <a:xfrm>
                <a:off x="1138140" y="6014235"/>
                <a:ext cx="3826080" cy="490320"/>
              </a:xfrm>
              <a:prstGeom prst="rect">
                <a:avLst/>
              </a:prstGeom>
            </p:spPr>
          </p:pic>
        </mc:Fallback>
      </mc:AlternateContent>
      <p:sp>
        <p:nvSpPr>
          <p:cNvPr id="16" name="TextBox 15">
            <a:extLst>
              <a:ext uri="{FF2B5EF4-FFF2-40B4-BE49-F238E27FC236}">
                <a16:creationId xmlns:a16="http://schemas.microsoft.com/office/drawing/2014/main" id="{83C726E0-766E-5590-ED6F-499638CFAEEF}"/>
              </a:ext>
            </a:extLst>
          </p:cNvPr>
          <p:cNvSpPr txBox="1"/>
          <p:nvPr/>
        </p:nvSpPr>
        <p:spPr>
          <a:xfrm>
            <a:off x="3467099" y="6400800"/>
            <a:ext cx="330134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highlight>
                  <a:srgbClr val="00FF00"/>
                </a:highlight>
                <a:uLnTx/>
                <a:uFillTx/>
                <a:latin typeface="Aptos" panose="02110004020202020204"/>
                <a:ea typeface="+mn-ea"/>
                <a:cs typeface="+mn-cs"/>
              </a:rPr>
              <a:t>The 7</a:t>
            </a:r>
            <a:r>
              <a:rPr kumimoji="0" lang="en-US" sz="1800" b="0" i="0" u="none" strike="noStrike" kern="1200" cap="none" spc="0" normalizeH="0" baseline="30000" noProof="0" dirty="0">
                <a:ln>
                  <a:noFill/>
                </a:ln>
                <a:solidFill>
                  <a:prstClr val="black"/>
                </a:solidFill>
                <a:effectLst/>
                <a:highlight>
                  <a:srgbClr val="00FF00"/>
                </a:highlight>
                <a:uLnTx/>
                <a:uFillTx/>
                <a:latin typeface="Aptos" panose="02110004020202020204"/>
                <a:ea typeface="+mn-ea"/>
                <a:cs typeface="+mn-cs"/>
              </a:rPr>
              <a:t>th</a:t>
            </a:r>
            <a:r>
              <a:rPr kumimoji="0" lang="en-US" sz="1800" b="0" i="0" u="none" strike="noStrike" kern="1200" cap="none" spc="0" normalizeH="0" baseline="0" noProof="0" dirty="0">
                <a:ln>
                  <a:noFill/>
                </a:ln>
                <a:solidFill>
                  <a:prstClr val="black"/>
                </a:solidFill>
                <a:effectLst/>
                <a:highlight>
                  <a:srgbClr val="00FF00"/>
                </a:highlight>
                <a:uLnTx/>
                <a:uFillTx/>
                <a:latin typeface="Aptos" panose="02110004020202020204"/>
                <a:ea typeface="+mn-ea"/>
                <a:cs typeface="+mn-cs"/>
              </a:rPr>
              <a:t> Column in the Range</a:t>
            </a:r>
          </a:p>
        </p:txBody>
      </p:sp>
      <p:sp>
        <p:nvSpPr>
          <p:cNvPr id="17" name="Rectangle: Rounded Corners 16">
            <a:extLst>
              <a:ext uri="{FF2B5EF4-FFF2-40B4-BE49-F238E27FC236}">
                <a16:creationId xmlns:a16="http://schemas.microsoft.com/office/drawing/2014/main" id="{674EC8A9-3653-0615-BDE5-4A84DBC10452}"/>
              </a:ext>
            </a:extLst>
          </p:cNvPr>
          <p:cNvSpPr/>
          <p:nvPr/>
        </p:nvSpPr>
        <p:spPr>
          <a:xfrm>
            <a:off x="711585" y="266700"/>
            <a:ext cx="10707264" cy="1368670"/>
          </a:xfrm>
          <a:prstGeom prst="roundRect">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In Practice…</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795462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02CD28D3-855E-539E-8E68-6A910E9EEC03}"/>
              </a:ext>
            </a:extLst>
          </p:cNvPr>
          <p:cNvSpPr>
            <a:spLocks noGrp="1"/>
          </p:cNvSpPr>
          <p:nvPr>
            <p:ph idx="1"/>
          </p:nvPr>
        </p:nvSpPr>
        <p:spPr>
          <a:xfrm>
            <a:off x="838200" y="1825625"/>
            <a:ext cx="10515600" cy="4351338"/>
          </a:xfrm>
        </p:spPr>
        <p:txBody>
          <a:bodyPr/>
          <a:lstStyle/>
          <a:p>
            <a:r>
              <a:rPr lang="en-US" dirty="0"/>
              <a:t>Double click the corner of your new cell which will copy the formula down.</a:t>
            </a:r>
          </a:p>
          <a:p>
            <a:endParaRPr lang="en-US" b="1" dirty="0"/>
          </a:p>
        </p:txBody>
      </p:sp>
      <p:pic>
        <p:nvPicPr>
          <p:cNvPr id="11" name="Picture 10">
            <a:extLst>
              <a:ext uri="{FF2B5EF4-FFF2-40B4-BE49-F238E27FC236}">
                <a16:creationId xmlns:a16="http://schemas.microsoft.com/office/drawing/2014/main" id="{4DAAF779-4F81-915F-A002-D07405C8C7BC}"/>
              </a:ext>
            </a:extLst>
          </p:cNvPr>
          <p:cNvPicPr>
            <a:picLocks noChangeAspect="1"/>
          </p:cNvPicPr>
          <p:nvPr/>
        </p:nvPicPr>
        <p:blipFill>
          <a:blip r:embed="rId4"/>
          <a:stretch>
            <a:fillRect/>
          </a:stretch>
        </p:blipFill>
        <p:spPr>
          <a:xfrm>
            <a:off x="960096" y="2704816"/>
            <a:ext cx="10271808" cy="1378529"/>
          </a:xfrm>
          <a:prstGeom prst="rect">
            <a:avLst/>
          </a:prstGeom>
        </p:spPr>
      </p:pic>
      <p:pic>
        <p:nvPicPr>
          <p:cNvPr id="12" name="Picture 11">
            <a:extLst>
              <a:ext uri="{FF2B5EF4-FFF2-40B4-BE49-F238E27FC236}">
                <a16:creationId xmlns:a16="http://schemas.microsoft.com/office/drawing/2014/main" id="{B2984563-5252-18EA-050B-37617BCC4739}"/>
              </a:ext>
            </a:extLst>
          </p:cNvPr>
          <p:cNvPicPr>
            <a:picLocks noChangeAspect="1"/>
          </p:cNvPicPr>
          <p:nvPr/>
        </p:nvPicPr>
        <p:blipFill>
          <a:blip r:embed="rId5"/>
          <a:stretch>
            <a:fillRect/>
          </a:stretch>
        </p:blipFill>
        <p:spPr>
          <a:xfrm>
            <a:off x="960096" y="4244781"/>
            <a:ext cx="10163533" cy="2099610"/>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1070726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Step 6</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Arrow: Right 4">
            <a:extLst>
              <a:ext uri="{FF2B5EF4-FFF2-40B4-BE49-F238E27FC236}">
                <a16:creationId xmlns:a16="http://schemas.microsoft.com/office/drawing/2014/main" id="{DFC3DD28-77A8-FE76-DD7A-931C95BFD395}"/>
              </a:ext>
            </a:extLst>
          </p:cNvPr>
          <p:cNvSpPr/>
          <p:nvPr/>
        </p:nvSpPr>
        <p:spPr>
          <a:xfrm rot="8977563">
            <a:off x="10920046" y="2714123"/>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4E2C3B4C-AC9A-B942-3EC3-D6A5E0DA591F}"/>
              </a:ext>
            </a:extLst>
          </p:cNvPr>
          <p:cNvSpPr/>
          <p:nvPr/>
        </p:nvSpPr>
        <p:spPr>
          <a:xfrm rot="10800000">
            <a:off x="11184195" y="5263643"/>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4045763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2278FBF6-539C-5199-848A-27D98BE50B1E}"/>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78884D32-38CB-BAFC-A5FB-335B71C0573F}"/>
              </a:ext>
            </a:extLst>
          </p:cNvPr>
          <p:cNvSpPr/>
          <p:nvPr/>
        </p:nvSpPr>
        <p:spPr>
          <a:xfrm>
            <a:off x="2594688" y="2290763"/>
            <a:ext cx="7002624" cy="19859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rPr>
              <a:t>Group Work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rPr>
              <a:t>- Now you try it - </a:t>
            </a:r>
          </a:p>
        </p:txBody>
      </p:sp>
    </p:spTree>
    <p:custDataLst>
      <p:tags r:id="rId1"/>
    </p:custDataLst>
    <p:extLst>
      <p:ext uri="{BB962C8B-B14F-4D97-AF65-F5344CB8AC3E}">
        <p14:creationId xmlns:p14="http://schemas.microsoft.com/office/powerpoint/2010/main" val="3043989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082EA52E-3784-AE6E-50EF-04709DA1E5C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3DB0B171-4D46-E267-0F0E-8A02B2E9671A}"/>
              </a:ext>
            </a:extLst>
          </p:cNvPr>
          <p:cNvSpPr txBox="1">
            <a:spLocks/>
          </p:cNvSpPr>
          <p:nvPr/>
        </p:nvSpPr>
        <p:spPr>
          <a:xfrm>
            <a:off x="6486175" y="729075"/>
            <a:ext cx="4886675" cy="82784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4472C4">
                    <a:lumMod val="75000"/>
                  </a:srgbClr>
                </a:solidFill>
                <a:effectLst/>
                <a:uLnTx/>
                <a:uFillTx/>
                <a:latin typeface="Calibri Light" panose="020F0302020204030204"/>
                <a:ea typeface="+mj-ea"/>
                <a:cs typeface="Calibri Light"/>
              </a:rPr>
              <a:t>Clean Up Reminders:</a:t>
            </a:r>
          </a:p>
        </p:txBody>
      </p:sp>
      <p:sp>
        <p:nvSpPr>
          <p:cNvPr id="4" name="Content Placeholder 2">
            <a:extLst>
              <a:ext uri="{FF2B5EF4-FFF2-40B4-BE49-F238E27FC236}">
                <a16:creationId xmlns:a16="http://schemas.microsoft.com/office/drawing/2014/main" id="{314D3A18-8FF6-410A-1C9E-74A382219475}"/>
              </a:ext>
            </a:extLst>
          </p:cNvPr>
          <p:cNvSpPr txBox="1">
            <a:spLocks/>
          </p:cNvSpPr>
          <p:nvPr/>
        </p:nvSpPr>
        <p:spPr>
          <a:xfrm>
            <a:off x="6926579" y="1956725"/>
            <a:ext cx="4772955" cy="3758275"/>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Sheets are tied together.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Make sure to select column, copy, and paste plain text to preserve data.</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Look for errors of missing data. Shows N/A or 0</a:t>
            </a:r>
          </a:p>
        </p:txBody>
      </p:sp>
    </p:spTree>
    <p:custDataLst>
      <p:tags r:id="rId1"/>
    </p:custDataLst>
    <p:extLst>
      <p:ext uri="{BB962C8B-B14F-4D97-AF65-F5344CB8AC3E}">
        <p14:creationId xmlns:p14="http://schemas.microsoft.com/office/powerpoint/2010/main" val="508567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1962615" y="2411730"/>
            <a:ext cx="8151541" cy="190834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473EEA81-B85C-2A70-5C16-17C83E42189A}"/>
              </a:ext>
            </a:extLst>
          </p:cNvPr>
          <p:cNvSpPr txBox="1">
            <a:spLocks/>
          </p:cNvSpPr>
          <p:nvPr/>
        </p:nvSpPr>
        <p:spPr>
          <a:xfrm>
            <a:off x="3358374" y="2692095"/>
            <a:ext cx="5934216" cy="80671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solidFill>
                  <a:schemeClr val="bg1"/>
                </a:solidFill>
              </a:rPr>
              <a:t>Conditional Formatting</a:t>
            </a:r>
          </a:p>
        </p:txBody>
      </p:sp>
      <p:sp>
        <p:nvSpPr>
          <p:cNvPr id="9" name="Subtitle 2">
            <a:extLst>
              <a:ext uri="{FF2B5EF4-FFF2-40B4-BE49-F238E27FC236}">
                <a16:creationId xmlns:a16="http://schemas.microsoft.com/office/drawing/2014/main" id="{941EC1DD-537F-A84B-F2C5-7C9058033278}"/>
              </a:ext>
            </a:extLst>
          </p:cNvPr>
          <p:cNvSpPr txBox="1">
            <a:spLocks/>
          </p:cNvSpPr>
          <p:nvPr/>
        </p:nvSpPr>
        <p:spPr>
          <a:xfrm>
            <a:off x="2174487" y="3542524"/>
            <a:ext cx="7843024" cy="57966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bg1"/>
                </a:solidFill>
              </a:rPr>
              <a:t>A Quick Way to Check Lists</a:t>
            </a:r>
          </a:p>
        </p:txBody>
      </p:sp>
    </p:spTree>
    <p:custDataLst>
      <p:tags r:id="rId1"/>
    </p:custDataLst>
    <p:extLst>
      <p:ext uri="{BB962C8B-B14F-4D97-AF65-F5344CB8AC3E}">
        <p14:creationId xmlns:p14="http://schemas.microsoft.com/office/powerpoint/2010/main" val="1916744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594688" y="723124"/>
            <a:ext cx="7002624" cy="56543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9FE04DC1-FCF3-E7DC-ECB5-4460089E78B4}"/>
              </a:ext>
            </a:extLst>
          </p:cNvPr>
          <p:cNvSpPr txBox="1"/>
          <p:nvPr/>
        </p:nvSpPr>
        <p:spPr>
          <a:xfrm>
            <a:off x="2794578" y="1525561"/>
            <a:ext cx="6602844" cy="48320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panose="020F0502020204030204"/>
                <a:ea typeface="Calibri"/>
                <a:cs typeface="Calibri"/>
              </a:rPr>
              <a:t>Benefits of Conditional Formatting: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dirty="0">
              <a:ln>
                <a:noFill/>
              </a:ln>
              <a:solidFill>
                <a:prstClr val="white"/>
              </a:solidFill>
              <a:effectLst/>
              <a:uLnTx/>
              <a:uFillTx/>
              <a:latin typeface="Calibri" panose="020F0502020204030204"/>
              <a:ea typeface="Calibri"/>
              <a:cs typeface="Calibri"/>
            </a:endParaRPr>
          </a:p>
          <a:p>
            <a:pPr marL="1143000" lvl="1" indent="-685800">
              <a:buFont typeface="Arial" panose="020B0604020202020204" pitchFamily="34" charset="0"/>
              <a:buChar char="•"/>
              <a:defRPr/>
            </a:pPr>
            <a:r>
              <a:rPr lang="en-US" sz="4000" dirty="0">
                <a:solidFill>
                  <a:prstClr val="white"/>
                </a:solidFill>
                <a:latin typeface="Calibri" panose="020F0502020204030204"/>
                <a:ea typeface="Calibri"/>
                <a:cs typeface="Calibri"/>
              </a:rPr>
              <a:t>Simple</a:t>
            </a:r>
          </a:p>
          <a:p>
            <a:pPr marL="1143000" lvl="1" indent="-685800">
              <a:buFont typeface="Arial" panose="020B0604020202020204" pitchFamily="34" charset="0"/>
              <a:buChar char="•"/>
              <a:defRPr/>
            </a:pPr>
            <a:r>
              <a:rPr kumimoji="0" lang="en-US" sz="4000" i="0" u="none" strike="noStrike" kern="1200" cap="none" spc="0" normalizeH="0" baseline="0" noProof="0" dirty="0">
                <a:ln>
                  <a:noFill/>
                </a:ln>
                <a:solidFill>
                  <a:prstClr val="white"/>
                </a:solidFill>
                <a:effectLst/>
                <a:uLnTx/>
                <a:uFillTx/>
                <a:latin typeface="Calibri" panose="020F0502020204030204"/>
                <a:ea typeface="Calibri"/>
                <a:cs typeface="Calibri"/>
              </a:rPr>
              <a:t>Fast and Visual</a:t>
            </a:r>
          </a:p>
          <a:p>
            <a:pPr marL="1143000" lvl="1" indent="-685800">
              <a:buFont typeface="Arial" panose="020B0604020202020204" pitchFamily="34" charset="0"/>
              <a:buChar char="•"/>
              <a:defRPr/>
            </a:pPr>
            <a:r>
              <a:rPr lang="en-US" sz="4000" dirty="0">
                <a:solidFill>
                  <a:prstClr val="white"/>
                </a:solidFill>
                <a:latin typeface="Calibri" panose="020F0502020204030204"/>
                <a:ea typeface="Calibri"/>
                <a:cs typeface="Calibri"/>
              </a:rPr>
              <a:t>Works with any lists</a:t>
            </a:r>
            <a:endParaRPr kumimoji="0" lang="en-US" sz="4000" i="0" u="none" strike="noStrike" kern="1200" cap="none" spc="0" normalizeH="0" baseline="0" noProof="0" dirty="0">
              <a:ln>
                <a:noFill/>
              </a:ln>
              <a:solidFill>
                <a:prstClr val="white"/>
              </a:solidFill>
              <a:effectLst/>
              <a:uLnTx/>
              <a:uFillTx/>
              <a:latin typeface="Calibri" panose="020F0502020204030204"/>
              <a:ea typeface="Calibri"/>
              <a:cs typeface="Calibri"/>
            </a:endParaRPr>
          </a:p>
          <a:p>
            <a:pPr marL="571500" marR="0" lvl="0" indent="-5715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4400" b="1" i="0" u="none" strike="noStrike" kern="1200" cap="none" spc="0" normalizeH="0" baseline="0" noProof="0" dirty="0">
              <a:ln>
                <a:noFill/>
              </a:ln>
              <a:solidFill>
                <a:prstClr val="white"/>
              </a:solidFill>
              <a:effectLst/>
              <a:uLnTx/>
              <a:uFillTx/>
              <a:latin typeface="Calibri" panose="020F0502020204030204"/>
              <a:ea typeface="Calibri"/>
              <a:cs typeface="Calibri"/>
            </a:endParaRPr>
          </a:p>
        </p:txBody>
      </p:sp>
    </p:spTree>
    <p:custDataLst>
      <p:tags r:id="rId1"/>
    </p:custDataLst>
    <p:extLst>
      <p:ext uri="{BB962C8B-B14F-4D97-AF65-F5344CB8AC3E}">
        <p14:creationId xmlns:p14="http://schemas.microsoft.com/office/powerpoint/2010/main" val="2726620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082EA52E-3784-AE6E-50EF-04709DA1E5C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3DB0B171-4D46-E267-0F0E-8A02B2E9671A}"/>
              </a:ext>
            </a:extLst>
          </p:cNvPr>
          <p:cNvSpPr txBox="1">
            <a:spLocks/>
          </p:cNvSpPr>
          <p:nvPr/>
        </p:nvSpPr>
        <p:spPr>
          <a:xfrm>
            <a:off x="4463065" y="1218542"/>
            <a:ext cx="7923245" cy="74286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4472C4">
                    <a:lumMod val="75000"/>
                  </a:srgbClr>
                </a:solidFill>
                <a:effectLst/>
                <a:uLnTx/>
                <a:uFillTx/>
                <a:latin typeface="Calibri Light" panose="020F0302020204030204"/>
                <a:ea typeface="+mj-ea"/>
                <a:cs typeface="Calibri Light"/>
              </a:rPr>
              <a:t>Uses for Conditional Formatting</a:t>
            </a:r>
          </a:p>
        </p:txBody>
      </p:sp>
      <p:sp>
        <p:nvSpPr>
          <p:cNvPr id="4" name="Content Placeholder 2">
            <a:extLst>
              <a:ext uri="{FF2B5EF4-FFF2-40B4-BE49-F238E27FC236}">
                <a16:creationId xmlns:a16="http://schemas.microsoft.com/office/drawing/2014/main" id="{314D3A18-8FF6-410A-1C9E-74A382219475}"/>
              </a:ext>
            </a:extLst>
          </p:cNvPr>
          <p:cNvSpPr txBox="1">
            <a:spLocks/>
          </p:cNvSpPr>
          <p:nvPr/>
        </p:nvSpPr>
        <p:spPr>
          <a:xfrm>
            <a:off x="6549389" y="2250450"/>
            <a:ext cx="4856039" cy="2357100"/>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Calibri"/>
              </a:rPr>
              <a:t>Compare lists of names/emails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Calibri"/>
              </a:rPr>
              <a:t>Attendance vs Registration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3200" dirty="0">
                <a:solidFill>
                  <a:prstClr val="black"/>
                </a:solidFill>
                <a:latin typeface="Calibri" panose="020F0502020204030204"/>
                <a:cs typeface="Calibri"/>
              </a:rPr>
              <a:t>Create list for Mail Merge</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spTree>
    <p:custDataLst>
      <p:tags r:id="rId1"/>
    </p:custDataLst>
    <p:extLst>
      <p:ext uri="{BB962C8B-B14F-4D97-AF65-F5344CB8AC3E}">
        <p14:creationId xmlns:p14="http://schemas.microsoft.com/office/powerpoint/2010/main" val="13187773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AD72685-BA62-9FBA-8C15-35CC00774F0B}"/>
              </a:ext>
            </a:extLst>
          </p:cNvPr>
          <p:cNvPicPr>
            <a:picLocks noChangeAspect="1"/>
          </p:cNvPicPr>
          <p:nvPr/>
        </p:nvPicPr>
        <p:blipFill rotWithShape="1">
          <a:blip r:embed="rId4"/>
          <a:srcRect l="50000"/>
          <a:stretch/>
        </p:blipFill>
        <p:spPr>
          <a:xfrm>
            <a:off x="855220" y="1755930"/>
            <a:ext cx="8898086" cy="5014442"/>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1070726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Conditional Formatting</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prstClr val="white"/>
                </a:solidFill>
                <a:latin typeface="Calibri" panose="020F0502020204030204"/>
              </a:rPr>
              <a:t>Comparing Zoom Reports to Create Mail Merge List</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Arrow: Right 4">
            <a:extLst>
              <a:ext uri="{FF2B5EF4-FFF2-40B4-BE49-F238E27FC236}">
                <a16:creationId xmlns:a16="http://schemas.microsoft.com/office/drawing/2014/main" id="{DFC3DD28-77A8-FE76-DD7A-931C95BFD395}"/>
              </a:ext>
            </a:extLst>
          </p:cNvPr>
          <p:cNvSpPr/>
          <p:nvPr/>
        </p:nvSpPr>
        <p:spPr>
          <a:xfrm rot="13066963">
            <a:off x="8161743" y="3441882"/>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4">
            <a:extLst>
              <a:ext uri="{FF2B5EF4-FFF2-40B4-BE49-F238E27FC236}">
                <a16:creationId xmlns:a16="http://schemas.microsoft.com/office/drawing/2014/main" id="{5F9DCCFF-E342-8B0B-7C5F-4A46E0D9CC32}"/>
              </a:ext>
            </a:extLst>
          </p:cNvPr>
          <p:cNvSpPr txBox="1">
            <a:spLocks/>
          </p:cNvSpPr>
          <p:nvPr/>
        </p:nvSpPr>
        <p:spPr>
          <a:xfrm>
            <a:off x="9753306" y="2239962"/>
            <a:ext cx="223354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t>Objective:</a:t>
            </a:r>
          </a:p>
          <a:p>
            <a:pPr marL="0" indent="0">
              <a:buFont typeface="Arial" panose="020B0604020202020204" pitchFamily="34" charset="0"/>
              <a:buNone/>
            </a:pPr>
            <a:r>
              <a:rPr lang="en-US" sz="2400" dirty="0"/>
              <a:t>Compare a list of registrants requesting a cert with list of actual attendees and send the cert to the correct people</a:t>
            </a:r>
          </a:p>
        </p:txBody>
      </p:sp>
    </p:spTree>
    <p:custDataLst>
      <p:tags r:id="rId1"/>
    </p:custDataLst>
    <p:extLst>
      <p:ext uri="{BB962C8B-B14F-4D97-AF65-F5344CB8AC3E}">
        <p14:creationId xmlns:p14="http://schemas.microsoft.com/office/powerpoint/2010/main" val="11691274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AD72685-BA62-9FBA-8C15-35CC00774F0B}"/>
              </a:ext>
            </a:extLst>
          </p:cNvPr>
          <p:cNvPicPr>
            <a:picLocks noChangeAspect="1"/>
          </p:cNvPicPr>
          <p:nvPr/>
        </p:nvPicPr>
        <p:blipFill rotWithShape="1">
          <a:blip r:embed="rId4"/>
          <a:srcRect l="50000"/>
          <a:stretch/>
        </p:blipFill>
        <p:spPr>
          <a:xfrm>
            <a:off x="855220" y="1755930"/>
            <a:ext cx="8898086" cy="5014442"/>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1070726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Conditional Formatting</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prstClr val="white"/>
                </a:solidFill>
                <a:latin typeface="Calibri" panose="020F0502020204030204"/>
              </a:rPr>
              <a:t>Comparing Zoom Reports to Create Mail Merge List</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Arrow: Right 4">
            <a:extLst>
              <a:ext uri="{FF2B5EF4-FFF2-40B4-BE49-F238E27FC236}">
                <a16:creationId xmlns:a16="http://schemas.microsoft.com/office/drawing/2014/main" id="{DFC3DD28-77A8-FE76-DD7A-931C95BFD395}"/>
              </a:ext>
            </a:extLst>
          </p:cNvPr>
          <p:cNvSpPr/>
          <p:nvPr/>
        </p:nvSpPr>
        <p:spPr>
          <a:xfrm rot="13066963">
            <a:off x="8161743" y="3441882"/>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4">
            <a:extLst>
              <a:ext uri="{FF2B5EF4-FFF2-40B4-BE49-F238E27FC236}">
                <a16:creationId xmlns:a16="http://schemas.microsoft.com/office/drawing/2014/main" id="{5F9DCCFF-E342-8B0B-7C5F-4A46E0D9CC32}"/>
              </a:ext>
            </a:extLst>
          </p:cNvPr>
          <p:cNvSpPr txBox="1">
            <a:spLocks/>
          </p:cNvSpPr>
          <p:nvPr/>
        </p:nvSpPr>
        <p:spPr>
          <a:xfrm>
            <a:off x="9753306" y="2239962"/>
            <a:ext cx="223354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800" dirty="0"/>
              <a:t>Start with your registration report</a:t>
            </a:r>
          </a:p>
          <a:p>
            <a:pPr marL="0" indent="0">
              <a:buFont typeface="Arial" panose="020B0604020202020204" pitchFamily="34" charset="0"/>
              <a:buNone/>
            </a:pPr>
            <a:endParaRPr lang="en-US" sz="2800" dirty="0"/>
          </a:p>
          <a:p>
            <a:r>
              <a:rPr lang="en-US" sz="2800" dirty="0"/>
              <a:t>Sort for certificate request</a:t>
            </a:r>
          </a:p>
        </p:txBody>
      </p:sp>
      <p:sp>
        <p:nvSpPr>
          <p:cNvPr id="2" name="Rectangle 1">
            <a:extLst>
              <a:ext uri="{FF2B5EF4-FFF2-40B4-BE49-F238E27FC236}">
                <a16:creationId xmlns:a16="http://schemas.microsoft.com/office/drawing/2014/main" id="{527621E2-F61D-1C2E-CC0A-25B3C3883438}"/>
              </a:ext>
            </a:extLst>
          </p:cNvPr>
          <p:cNvSpPr/>
          <p:nvPr/>
        </p:nvSpPr>
        <p:spPr>
          <a:xfrm>
            <a:off x="2070781" y="3396726"/>
            <a:ext cx="2705613" cy="2788920"/>
          </a:xfrm>
          <a:prstGeom prst="rect">
            <a:avLst/>
          </a:prstGeom>
          <a:noFill/>
          <a:ln w="381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0670487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3A2A1FD-BDCC-492F-966A-7D8884BF0B76}"/>
              </a:ext>
            </a:extLst>
          </p:cNvPr>
          <p:cNvPicPr>
            <a:picLocks noChangeAspect="1"/>
          </p:cNvPicPr>
          <p:nvPr/>
        </p:nvPicPr>
        <p:blipFill rotWithShape="1">
          <a:blip r:embed="rId4"/>
          <a:srcRect l="50000"/>
          <a:stretch/>
        </p:blipFill>
        <p:spPr>
          <a:xfrm>
            <a:off x="1001515" y="1856289"/>
            <a:ext cx="8263721" cy="4656951"/>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1070726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Conditional Formatting</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prstClr val="white"/>
                </a:solidFill>
                <a:latin typeface="Calibri" panose="020F0502020204030204"/>
              </a:rPr>
              <a:t>Comparing Zoom Reports to Create Mail Merge List</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Content Placeholder 4">
            <a:extLst>
              <a:ext uri="{FF2B5EF4-FFF2-40B4-BE49-F238E27FC236}">
                <a16:creationId xmlns:a16="http://schemas.microsoft.com/office/drawing/2014/main" id="{5F9DCCFF-E342-8B0B-7C5F-4A46E0D9CC32}"/>
              </a:ext>
            </a:extLst>
          </p:cNvPr>
          <p:cNvSpPr txBox="1">
            <a:spLocks/>
          </p:cNvSpPr>
          <p:nvPr/>
        </p:nvSpPr>
        <p:spPr>
          <a:xfrm>
            <a:off x="9456234" y="2239962"/>
            <a:ext cx="2530612"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800" dirty="0"/>
              <a:t>Next:</a:t>
            </a:r>
          </a:p>
          <a:p>
            <a:pPr marL="0" indent="0">
              <a:buFont typeface="Arial" panose="020B0604020202020204" pitchFamily="34" charset="0"/>
              <a:buNone/>
            </a:pPr>
            <a:r>
              <a:rPr lang="en-US" sz="2800" dirty="0"/>
              <a:t>Copy Paste the zoom attendance report next to the request list</a:t>
            </a:r>
          </a:p>
          <a:p>
            <a:pPr marL="0" indent="0">
              <a:buFont typeface="Arial" panose="020B0604020202020204" pitchFamily="34" charset="0"/>
              <a:buNone/>
            </a:pPr>
            <a:endParaRPr lang="en-US" sz="2800" dirty="0"/>
          </a:p>
          <a:p>
            <a:pPr marL="0" indent="0">
              <a:buFont typeface="Arial" panose="020B0604020202020204" pitchFamily="34" charset="0"/>
              <a:buNone/>
            </a:pPr>
            <a:r>
              <a:rPr lang="en-US" dirty="0"/>
              <a:t>Select the cells to compare</a:t>
            </a:r>
            <a:endParaRPr lang="en-US" sz="2800" dirty="0"/>
          </a:p>
        </p:txBody>
      </p:sp>
      <p:sp>
        <p:nvSpPr>
          <p:cNvPr id="6" name="Rectangle 5">
            <a:extLst>
              <a:ext uri="{FF2B5EF4-FFF2-40B4-BE49-F238E27FC236}">
                <a16:creationId xmlns:a16="http://schemas.microsoft.com/office/drawing/2014/main" id="{77E972EF-1B36-A0D8-FC43-58C72A7BAAE0}"/>
              </a:ext>
            </a:extLst>
          </p:cNvPr>
          <p:cNvSpPr/>
          <p:nvPr/>
        </p:nvSpPr>
        <p:spPr>
          <a:xfrm>
            <a:off x="3601844" y="3277279"/>
            <a:ext cx="2709746" cy="2798956"/>
          </a:xfrm>
          <a:prstGeom prst="rect">
            <a:avLst/>
          </a:prstGeom>
          <a:noFill/>
          <a:ln w="381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C5E3D4A-DCCA-7E71-E257-9BC6BAA96C22}"/>
              </a:ext>
            </a:extLst>
          </p:cNvPr>
          <p:cNvSpPr/>
          <p:nvPr/>
        </p:nvSpPr>
        <p:spPr>
          <a:xfrm>
            <a:off x="1156010" y="3277279"/>
            <a:ext cx="2155654" cy="2207941"/>
          </a:xfrm>
          <a:prstGeom prst="rect">
            <a:avLst/>
          </a:prstGeom>
          <a:noFill/>
          <a:ln w="381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rrow: Right 1">
            <a:extLst>
              <a:ext uri="{FF2B5EF4-FFF2-40B4-BE49-F238E27FC236}">
                <a16:creationId xmlns:a16="http://schemas.microsoft.com/office/drawing/2014/main" id="{576E0C6A-502F-5AE9-5D94-E0D93DBC1AD5}"/>
              </a:ext>
            </a:extLst>
          </p:cNvPr>
          <p:cNvSpPr/>
          <p:nvPr/>
        </p:nvSpPr>
        <p:spPr>
          <a:xfrm rot="2774560">
            <a:off x="-54394" y="2303512"/>
            <a:ext cx="1357528" cy="10223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Sorted Zoom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Registration List</a:t>
            </a:r>
          </a:p>
        </p:txBody>
      </p:sp>
      <p:sp>
        <p:nvSpPr>
          <p:cNvPr id="8" name="Arrow: Right 7">
            <a:extLst>
              <a:ext uri="{FF2B5EF4-FFF2-40B4-BE49-F238E27FC236}">
                <a16:creationId xmlns:a16="http://schemas.microsoft.com/office/drawing/2014/main" id="{CADF7B2B-F35F-E0A8-6461-E75C14D6EBE5}"/>
              </a:ext>
            </a:extLst>
          </p:cNvPr>
          <p:cNvSpPr/>
          <p:nvPr/>
        </p:nvSpPr>
        <p:spPr>
          <a:xfrm rot="2774560">
            <a:off x="2823899" y="2188897"/>
            <a:ext cx="1357528" cy="10223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Zoom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Attendance List</a:t>
            </a:r>
          </a:p>
        </p:txBody>
      </p:sp>
    </p:spTree>
    <p:custDataLst>
      <p:tags r:id="rId1"/>
    </p:custDataLst>
    <p:extLst>
      <p:ext uri="{BB962C8B-B14F-4D97-AF65-F5344CB8AC3E}">
        <p14:creationId xmlns:p14="http://schemas.microsoft.com/office/powerpoint/2010/main" val="41931835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26577D-4494-51DC-EABD-3FEC0DB2D925}"/>
              </a:ext>
            </a:extLst>
          </p:cNvPr>
          <p:cNvPicPr>
            <a:picLocks noChangeAspect="1"/>
          </p:cNvPicPr>
          <p:nvPr/>
        </p:nvPicPr>
        <p:blipFill rotWithShape="1">
          <a:blip r:embed="rId4"/>
          <a:srcRect l="50000"/>
          <a:stretch/>
        </p:blipFill>
        <p:spPr>
          <a:xfrm>
            <a:off x="711585" y="1878594"/>
            <a:ext cx="8519310" cy="4800986"/>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1070726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Conditional Formatting</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prstClr val="white"/>
                </a:solidFill>
                <a:latin typeface="Calibri" panose="020F0502020204030204"/>
              </a:rPr>
              <a:t>Comparing Zoom Reports to Create Mail Merge List</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Arrow: Right 4">
            <a:extLst>
              <a:ext uri="{FF2B5EF4-FFF2-40B4-BE49-F238E27FC236}">
                <a16:creationId xmlns:a16="http://schemas.microsoft.com/office/drawing/2014/main" id="{DFC3DD28-77A8-FE76-DD7A-931C95BFD395}"/>
              </a:ext>
            </a:extLst>
          </p:cNvPr>
          <p:cNvSpPr/>
          <p:nvPr/>
        </p:nvSpPr>
        <p:spPr>
          <a:xfrm rot="13066963">
            <a:off x="6455607" y="4255921"/>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4">
            <a:extLst>
              <a:ext uri="{FF2B5EF4-FFF2-40B4-BE49-F238E27FC236}">
                <a16:creationId xmlns:a16="http://schemas.microsoft.com/office/drawing/2014/main" id="{5F9DCCFF-E342-8B0B-7C5F-4A46E0D9CC32}"/>
              </a:ext>
            </a:extLst>
          </p:cNvPr>
          <p:cNvSpPr txBox="1">
            <a:spLocks/>
          </p:cNvSpPr>
          <p:nvPr/>
        </p:nvSpPr>
        <p:spPr>
          <a:xfrm>
            <a:off x="9753306" y="2239962"/>
            <a:ext cx="223354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800" dirty="0"/>
              <a:t>Use Conditional Formatting to highlight Duplicate Values</a:t>
            </a:r>
          </a:p>
          <a:p>
            <a:pPr marL="0" indent="0">
              <a:buFont typeface="Arial" panose="020B0604020202020204" pitchFamily="34" charset="0"/>
              <a:buNone/>
            </a:pPr>
            <a:endParaRPr lang="en-US" sz="2800" dirty="0"/>
          </a:p>
        </p:txBody>
      </p:sp>
      <p:sp>
        <p:nvSpPr>
          <p:cNvPr id="6" name="Arrow: Right 5">
            <a:extLst>
              <a:ext uri="{FF2B5EF4-FFF2-40B4-BE49-F238E27FC236}">
                <a16:creationId xmlns:a16="http://schemas.microsoft.com/office/drawing/2014/main" id="{3B2119A9-D220-9EA9-BDF5-32FE4F1E2EA2}"/>
              </a:ext>
            </a:extLst>
          </p:cNvPr>
          <p:cNvSpPr/>
          <p:nvPr/>
        </p:nvSpPr>
        <p:spPr>
          <a:xfrm rot="19222787">
            <a:off x="3474515" y="2791394"/>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6659909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B92D389-BA89-3C90-08D2-6EE9CEFB2EF4}"/>
              </a:ext>
            </a:extLst>
          </p:cNvPr>
          <p:cNvPicPr>
            <a:picLocks noChangeAspect="1"/>
          </p:cNvPicPr>
          <p:nvPr/>
        </p:nvPicPr>
        <p:blipFill rotWithShape="1">
          <a:blip r:embed="rId4"/>
          <a:srcRect l="50000"/>
          <a:stretch/>
        </p:blipFill>
        <p:spPr>
          <a:xfrm>
            <a:off x="793360" y="1899620"/>
            <a:ext cx="8325345" cy="4691679"/>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1070726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Conditional Formatting</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prstClr val="white"/>
                </a:solidFill>
                <a:latin typeface="Calibri" panose="020F0502020204030204"/>
              </a:rPr>
              <a:t>Comparing Zoom Reports to Create Mail Merge List</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Arrow: Right 4">
            <a:extLst>
              <a:ext uri="{FF2B5EF4-FFF2-40B4-BE49-F238E27FC236}">
                <a16:creationId xmlns:a16="http://schemas.microsoft.com/office/drawing/2014/main" id="{DFC3DD28-77A8-FE76-DD7A-931C95BFD395}"/>
              </a:ext>
            </a:extLst>
          </p:cNvPr>
          <p:cNvSpPr/>
          <p:nvPr/>
        </p:nvSpPr>
        <p:spPr>
          <a:xfrm rot="2737328">
            <a:off x="3440385" y="4337228"/>
            <a:ext cx="1228695" cy="9966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Didn’t match sorted request list</a:t>
            </a:r>
          </a:p>
        </p:txBody>
      </p:sp>
      <p:sp>
        <p:nvSpPr>
          <p:cNvPr id="9" name="Content Placeholder 4">
            <a:extLst>
              <a:ext uri="{FF2B5EF4-FFF2-40B4-BE49-F238E27FC236}">
                <a16:creationId xmlns:a16="http://schemas.microsoft.com/office/drawing/2014/main" id="{5F9DCCFF-E342-8B0B-7C5F-4A46E0D9CC32}"/>
              </a:ext>
            </a:extLst>
          </p:cNvPr>
          <p:cNvSpPr txBox="1">
            <a:spLocks/>
          </p:cNvSpPr>
          <p:nvPr/>
        </p:nvSpPr>
        <p:spPr>
          <a:xfrm>
            <a:off x="9500839" y="2239962"/>
            <a:ext cx="2486007"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800" dirty="0"/>
              <a:t>You can now visually see of those who requested a cert, which also attended.</a:t>
            </a:r>
          </a:p>
          <a:p>
            <a:pPr marL="0" indent="0">
              <a:buFont typeface="Arial" panose="020B0604020202020204" pitchFamily="34" charset="0"/>
              <a:buNone/>
            </a:pPr>
            <a:endParaRPr lang="en-US" dirty="0"/>
          </a:p>
          <a:p>
            <a:pPr marL="0" indent="0">
              <a:buFont typeface="Arial" panose="020B0604020202020204" pitchFamily="34" charset="0"/>
              <a:buNone/>
            </a:pPr>
            <a:r>
              <a:rPr lang="en-US" sz="2800" dirty="0"/>
              <a:t>Delete/move the non-matches</a:t>
            </a:r>
          </a:p>
          <a:p>
            <a:pPr marL="0" indent="0">
              <a:buFont typeface="Arial" panose="020B0604020202020204" pitchFamily="34" charset="0"/>
              <a:buNone/>
            </a:pPr>
            <a:endParaRPr lang="en-US" sz="2800" dirty="0"/>
          </a:p>
        </p:txBody>
      </p:sp>
      <p:sp>
        <p:nvSpPr>
          <p:cNvPr id="6" name="Arrow: Right 5">
            <a:extLst>
              <a:ext uri="{FF2B5EF4-FFF2-40B4-BE49-F238E27FC236}">
                <a16:creationId xmlns:a16="http://schemas.microsoft.com/office/drawing/2014/main" id="{3B2119A9-D220-9EA9-BDF5-32FE4F1E2EA2}"/>
              </a:ext>
            </a:extLst>
          </p:cNvPr>
          <p:cNvSpPr/>
          <p:nvPr/>
        </p:nvSpPr>
        <p:spPr>
          <a:xfrm rot="2774560">
            <a:off x="738098" y="4578067"/>
            <a:ext cx="1357528" cy="10223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Didn’t match  attendance list</a:t>
            </a:r>
          </a:p>
        </p:txBody>
      </p:sp>
      <p:sp>
        <p:nvSpPr>
          <p:cNvPr id="11" name="Arrow: Right 10">
            <a:extLst>
              <a:ext uri="{FF2B5EF4-FFF2-40B4-BE49-F238E27FC236}">
                <a16:creationId xmlns:a16="http://schemas.microsoft.com/office/drawing/2014/main" id="{B79297CE-8FA6-544C-85FA-25F103A1750B}"/>
              </a:ext>
            </a:extLst>
          </p:cNvPr>
          <p:cNvSpPr/>
          <p:nvPr/>
        </p:nvSpPr>
        <p:spPr>
          <a:xfrm rot="12886388">
            <a:off x="7653340" y="3309993"/>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Arrow: Right 11">
            <a:extLst>
              <a:ext uri="{FF2B5EF4-FFF2-40B4-BE49-F238E27FC236}">
                <a16:creationId xmlns:a16="http://schemas.microsoft.com/office/drawing/2014/main" id="{1A9C40E1-4715-1C03-6D1A-336CB3CEB4DD}"/>
              </a:ext>
            </a:extLst>
          </p:cNvPr>
          <p:cNvSpPr/>
          <p:nvPr/>
        </p:nvSpPr>
        <p:spPr>
          <a:xfrm rot="12813401">
            <a:off x="7630483" y="4310588"/>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392470C2-9EF8-AE91-E764-0E1A87D9DFEB}"/>
              </a:ext>
            </a:extLst>
          </p:cNvPr>
          <p:cNvSpPr/>
          <p:nvPr/>
        </p:nvSpPr>
        <p:spPr>
          <a:xfrm>
            <a:off x="882127" y="5612439"/>
            <a:ext cx="2205318" cy="325782"/>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C4036CC3-FCB2-26D1-ECD0-58E4D031E7C8}"/>
              </a:ext>
            </a:extLst>
          </p:cNvPr>
          <p:cNvSpPr/>
          <p:nvPr/>
        </p:nvSpPr>
        <p:spPr>
          <a:xfrm>
            <a:off x="3405030" y="5346554"/>
            <a:ext cx="2716069" cy="204395"/>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1528196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89E9746-81A8-DC33-9C19-8225BC420384}"/>
              </a:ext>
            </a:extLst>
          </p:cNvPr>
          <p:cNvPicPr>
            <a:picLocks noChangeAspect="1"/>
          </p:cNvPicPr>
          <p:nvPr/>
        </p:nvPicPr>
        <p:blipFill rotWithShape="1">
          <a:blip r:embed="rId4"/>
          <a:srcRect l="50000"/>
          <a:stretch/>
        </p:blipFill>
        <p:spPr>
          <a:xfrm>
            <a:off x="821472" y="1867442"/>
            <a:ext cx="8382447" cy="4723858"/>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1070726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Conditional Formatting</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prstClr val="white"/>
                </a:solidFill>
                <a:latin typeface="Calibri" panose="020F0502020204030204"/>
              </a:rPr>
              <a:t>Comparing Zoom Reports to Create Mail Merge List</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Arrow: Right 4">
            <a:extLst>
              <a:ext uri="{FF2B5EF4-FFF2-40B4-BE49-F238E27FC236}">
                <a16:creationId xmlns:a16="http://schemas.microsoft.com/office/drawing/2014/main" id="{DFC3DD28-77A8-FE76-DD7A-931C95BFD395}"/>
              </a:ext>
            </a:extLst>
          </p:cNvPr>
          <p:cNvSpPr/>
          <p:nvPr/>
        </p:nvSpPr>
        <p:spPr>
          <a:xfrm rot="3394279">
            <a:off x="2433663" y="2462646"/>
            <a:ext cx="1108835" cy="82556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Both Lists Match</a:t>
            </a:r>
          </a:p>
        </p:txBody>
      </p:sp>
      <p:sp>
        <p:nvSpPr>
          <p:cNvPr id="9" name="Content Placeholder 4">
            <a:extLst>
              <a:ext uri="{FF2B5EF4-FFF2-40B4-BE49-F238E27FC236}">
                <a16:creationId xmlns:a16="http://schemas.microsoft.com/office/drawing/2014/main" id="{5F9DCCFF-E342-8B0B-7C5F-4A46E0D9CC32}"/>
              </a:ext>
            </a:extLst>
          </p:cNvPr>
          <p:cNvSpPr txBox="1">
            <a:spLocks/>
          </p:cNvSpPr>
          <p:nvPr/>
        </p:nvSpPr>
        <p:spPr>
          <a:xfrm>
            <a:off x="9753306" y="2239962"/>
            <a:ext cx="223354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The Finished List</a:t>
            </a:r>
          </a:p>
          <a:p>
            <a:pPr marL="0" indent="0">
              <a:buFont typeface="Arial" panose="020B0604020202020204" pitchFamily="34" charset="0"/>
              <a:buNone/>
            </a:pPr>
            <a:endParaRPr lang="en-US" sz="2400" dirty="0"/>
          </a:p>
          <a:p>
            <a:r>
              <a:rPr lang="en-US" sz="2400" dirty="0"/>
              <a:t>Contains only those participants who that matched the conditions</a:t>
            </a:r>
          </a:p>
          <a:p>
            <a:r>
              <a:rPr lang="en-US" sz="2400" dirty="0"/>
              <a:t>Ready to use for Mail Merge</a:t>
            </a:r>
          </a:p>
          <a:p>
            <a:pPr lvl="1"/>
            <a:endParaRPr lang="en-US" dirty="0"/>
          </a:p>
        </p:txBody>
      </p:sp>
      <p:sp>
        <p:nvSpPr>
          <p:cNvPr id="2" name="Rectangle 1">
            <a:extLst>
              <a:ext uri="{FF2B5EF4-FFF2-40B4-BE49-F238E27FC236}">
                <a16:creationId xmlns:a16="http://schemas.microsoft.com/office/drawing/2014/main" id="{6FDB4A5D-8319-0BA8-5983-6A1C3D9152FA}"/>
              </a:ext>
            </a:extLst>
          </p:cNvPr>
          <p:cNvSpPr/>
          <p:nvPr/>
        </p:nvSpPr>
        <p:spPr>
          <a:xfrm>
            <a:off x="925158" y="3324113"/>
            <a:ext cx="2226833" cy="2818503"/>
          </a:xfrm>
          <a:prstGeom prst="rect">
            <a:avLst/>
          </a:prstGeom>
          <a:noFill/>
          <a:ln w="381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93DFD0B5-3E46-CEBD-8C23-763C1F3AE161}"/>
              </a:ext>
            </a:extLst>
          </p:cNvPr>
          <p:cNvSpPr/>
          <p:nvPr/>
        </p:nvSpPr>
        <p:spPr>
          <a:xfrm rot="3394279">
            <a:off x="5826851" y="2429519"/>
            <a:ext cx="1188222" cy="82556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Unmatched removed</a:t>
            </a:r>
          </a:p>
        </p:txBody>
      </p:sp>
    </p:spTree>
    <p:custDataLst>
      <p:tags r:id="rId1"/>
    </p:custDataLst>
    <p:extLst>
      <p:ext uri="{BB962C8B-B14F-4D97-AF65-F5344CB8AC3E}">
        <p14:creationId xmlns:p14="http://schemas.microsoft.com/office/powerpoint/2010/main" val="24388222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2278FBF6-539C-5199-848A-27D98BE50B1E}"/>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78884D32-38CB-BAFC-A5FB-335B71C0573F}"/>
              </a:ext>
            </a:extLst>
          </p:cNvPr>
          <p:cNvSpPr/>
          <p:nvPr/>
        </p:nvSpPr>
        <p:spPr>
          <a:xfrm>
            <a:off x="2594688" y="2290763"/>
            <a:ext cx="7002624" cy="19859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Calibri" panose="020F0502020204030204"/>
                <a:ea typeface="+mn-ea"/>
                <a:cs typeface="+mn-cs"/>
              </a:rPr>
              <a:t>Mail Merge</a:t>
            </a:r>
          </a:p>
        </p:txBody>
      </p:sp>
    </p:spTree>
    <p:custDataLst>
      <p:tags r:id="rId1"/>
    </p:custDataLst>
    <p:extLst>
      <p:ext uri="{BB962C8B-B14F-4D97-AF65-F5344CB8AC3E}">
        <p14:creationId xmlns:p14="http://schemas.microsoft.com/office/powerpoint/2010/main" val="2337042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082EA52E-3784-AE6E-50EF-04709DA1E5C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3DB0B171-4D46-E267-0F0E-8A02B2E9671A}"/>
              </a:ext>
            </a:extLst>
          </p:cNvPr>
          <p:cNvSpPr txBox="1">
            <a:spLocks/>
          </p:cNvSpPr>
          <p:nvPr/>
        </p:nvSpPr>
        <p:spPr>
          <a:xfrm>
            <a:off x="6096000" y="991355"/>
            <a:ext cx="4429475" cy="74286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4472C4">
                    <a:lumMod val="75000"/>
                  </a:srgbClr>
                </a:solidFill>
                <a:effectLst/>
                <a:uLnTx/>
                <a:uFillTx/>
                <a:latin typeface="Calibri Light" panose="020F0302020204030204"/>
                <a:ea typeface="+mj-ea"/>
                <a:cs typeface="Calibri Light"/>
              </a:rPr>
              <a:t>Use of Mail Merge</a:t>
            </a:r>
          </a:p>
        </p:txBody>
      </p:sp>
      <p:sp>
        <p:nvSpPr>
          <p:cNvPr id="4" name="Content Placeholder 2">
            <a:extLst>
              <a:ext uri="{FF2B5EF4-FFF2-40B4-BE49-F238E27FC236}">
                <a16:creationId xmlns:a16="http://schemas.microsoft.com/office/drawing/2014/main" id="{314D3A18-8FF6-410A-1C9E-74A382219475}"/>
              </a:ext>
            </a:extLst>
          </p:cNvPr>
          <p:cNvSpPr txBox="1">
            <a:spLocks/>
          </p:cNvSpPr>
          <p:nvPr/>
        </p:nvSpPr>
        <p:spPr>
          <a:xfrm>
            <a:off x="6949439" y="1941840"/>
            <a:ext cx="4627439" cy="2974320"/>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Labels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Certificates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Emails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Individualized ratification impact</a:t>
            </a:r>
          </a:p>
        </p:txBody>
      </p:sp>
    </p:spTree>
    <p:custDataLst>
      <p:tags r:id="rId1"/>
    </p:custDataLst>
    <p:extLst>
      <p:ext uri="{BB962C8B-B14F-4D97-AF65-F5344CB8AC3E}">
        <p14:creationId xmlns:p14="http://schemas.microsoft.com/office/powerpoint/2010/main" val="7217182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screenshot of a computer&#10;&#10;Description automatically generated">
            <a:extLst>
              <a:ext uri="{FF2B5EF4-FFF2-40B4-BE49-F238E27FC236}">
                <a16:creationId xmlns:a16="http://schemas.microsoft.com/office/drawing/2014/main" id="{964DCEA3-BB94-B22D-7D6D-3B282980161A}"/>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432634" y="1739966"/>
            <a:ext cx="11326731" cy="5017673"/>
          </a:xfr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1070726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Power of Formatting Data</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Arrow: Right 4">
            <a:extLst>
              <a:ext uri="{FF2B5EF4-FFF2-40B4-BE49-F238E27FC236}">
                <a16:creationId xmlns:a16="http://schemas.microsoft.com/office/drawing/2014/main" id="{DFC3DD28-77A8-FE76-DD7A-931C95BFD395}"/>
              </a:ext>
            </a:extLst>
          </p:cNvPr>
          <p:cNvSpPr/>
          <p:nvPr/>
        </p:nvSpPr>
        <p:spPr>
          <a:xfrm rot="18085843">
            <a:off x="57192" y="2586797"/>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440783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6" descr="A screenshot of a computer&#10;&#10;Description automatically generated">
            <a:extLst>
              <a:ext uri="{FF2B5EF4-FFF2-40B4-BE49-F238E27FC236}">
                <a16:creationId xmlns:a16="http://schemas.microsoft.com/office/drawing/2014/main" id="{3C9E99DB-9C28-FCDB-962D-6E7B231814F8}"/>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655856" y="3043749"/>
            <a:ext cx="7196613" cy="2225564"/>
          </a:xfrm>
        </p:spPr>
      </p:pic>
      <p:sp>
        <p:nvSpPr>
          <p:cNvPr id="11" name="Content Placeholder 4">
            <a:extLst>
              <a:ext uri="{FF2B5EF4-FFF2-40B4-BE49-F238E27FC236}">
                <a16:creationId xmlns:a16="http://schemas.microsoft.com/office/drawing/2014/main" id="{E3181135-08E1-5C0C-4CE2-78460FE5A83C}"/>
              </a:ext>
            </a:extLst>
          </p:cNvPr>
          <p:cNvSpPr txBox="1">
            <a:spLocks/>
          </p:cNvSpPr>
          <p:nvPr/>
        </p:nvSpPr>
        <p:spPr>
          <a:xfrm>
            <a:off x="8229600" y="2239962"/>
            <a:ext cx="3757246"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You will be working between Word and Excel</a:t>
            </a:r>
          </a:p>
          <a:p>
            <a:pPr marL="0" indent="0">
              <a:buFont typeface="Arial" panose="020B0604020202020204" pitchFamily="34" charset="0"/>
              <a:buNone/>
            </a:pPr>
            <a:endParaRPr lang="en-US" dirty="0"/>
          </a:p>
          <a:p>
            <a:r>
              <a:rPr lang="en-US" dirty="0"/>
              <a:t>Go to Word</a:t>
            </a:r>
          </a:p>
          <a:p>
            <a:r>
              <a:rPr lang="en-US" dirty="0"/>
              <a:t>Click on Mailings</a:t>
            </a:r>
          </a:p>
          <a:p>
            <a:r>
              <a:rPr lang="en-US" dirty="0"/>
              <a:t>Click on Start Mail Merge</a:t>
            </a:r>
          </a:p>
          <a:p>
            <a:pPr lvl="1"/>
            <a:endParaRPr lang="en-US" dirty="0"/>
          </a:p>
        </p:txBody>
      </p:sp>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7518015"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How to create a mail merge</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8CB3C37D-F29C-482E-AF93-8E5C84AFCEAE}"/>
              </a:ext>
            </a:extLst>
          </p:cNvPr>
          <p:cNvSpPr/>
          <p:nvPr/>
        </p:nvSpPr>
        <p:spPr>
          <a:xfrm rot="7238105">
            <a:off x="1490564" y="2236908"/>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8647007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5" descr="A screenshot of a computer&#10;&#10;Description automatically generated">
            <a:extLst>
              <a:ext uri="{FF2B5EF4-FFF2-40B4-BE49-F238E27FC236}">
                <a16:creationId xmlns:a16="http://schemas.microsoft.com/office/drawing/2014/main" id="{D8C12835-9336-1AFE-BBC0-C1A72595C802}"/>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886057" y="1960898"/>
            <a:ext cx="6732553" cy="4808965"/>
          </a:xfr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7518015"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Making Labels</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8CB3C37D-F29C-482E-AF93-8E5C84AFCEAE}"/>
              </a:ext>
            </a:extLst>
          </p:cNvPr>
          <p:cNvSpPr/>
          <p:nvPr/>
        </p:nvSpPr>
        <p:spPr>
          <a:xfrm rot="18757838">
            <a:off x="3129793" y="2179888"/>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Content Placeholder 3">
            <a:extLst>
              <a:ext uri="{FF2B5EF4-FFF2-40B4-BE49-F238E27FC236}">
                <a16:creationId xmlns:a16="http://schemas.microsoft.com/office/drawing/2014/main" id="{12C3AD3B-04B0-AF12-F8CF-BBBC6447709E}"/>
              </a:ext>
            </a:extLst>
          </p:cNvPr>
          <p:cNvSpPr txBox="1">
            <a:spLocks/>
          </p:cNvSpPr>
          <p:nvPr/>
        </p:nvSpPr>
        <p:spPr>
          <a:xfrm>
            <a:off x="7939667" y="1863090"/>
            <a:ext cx="4252333" cy="47282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t>This is where you choose the size and brand labels you want to create.  All necessary printing formatting is linked to the labels you choose.</a:t>
            </a:r>
          </a:p>
          <a:p>
            <a:r>
              <a:rPr lang="en-US" sz="3200" dirty="0"/>
              <a:t>3x10 Avery labels are the labels are being used for this example</a:t>
            </a:r>
          </a:p>
        </p:txBody>
      </p:sp>
    </p:spTree>
    <p:custDataLst>
      <p:tags r:id="rId1"/>
    </p:custDataLst>
    <p:extLst>
      <p:ext uri="{BB962C8B-B14F-4D97-AF65-F5344CB8AC3E}">
        <p14:creationId xmlns:p14="http://schemas.microsoft.com/office/powerpoint/2010/main" val="27121448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5" descr="A screenshot of a computer&#10;&#10;Description automatically generated">
            <a:extLst>
              <a:ext uri="{FF2B5EF4-FFF2-40B4-BE49-F238E27FC236}">
                <a16:creationId xmlns:a16="http://schemas.microsoft.com/office/drawing/2014/main" id="{F6390568-98A0-94CB-8DB3-9410777DDDC4}"/>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867328" y="1883390"/>
            <a:ext cx="4848282" cy="4843184"/>
          </a:xfr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7518015"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Making Labels</a:t>
            </a:r>
          </a:p>
        </p:txBody>
      </p:sp>
      <p:sp>
        <p:nvSpPr>
          <p:cNvPr id="6" name="Arrow: Right 5">
            <a:extLst>
              <a:ext uri="{FF2B5EF4-FFF2-40B4-BE49-F238E27FC236}">
                <a16:creationId xmlns:a16="http://schemas.microsoft.com/office/drawing/2014/main" id="{8CB3C37D-F29C-482E-AF93-8E5C84AFCEAE}"/>
              </a:ext>
            </a:extLst>
          </p:cNvPr>
          <p:cNvSpPr/>
          <p:nvPr/>
        </p:nvSpPr>
        <p:spPr>
          <a:xfrm rot="10800000">
            <a:off x="6118213" y="2610473"/>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3">
            <a:extLst>
              <a:ext uri="{FF2B5EF4-FFF2-40B4-BE49-F238E27FC236}">
                <a16:creationId xmlns:a16="http://schemas.microsoft.com/office/drawing/2014/main" id="{6C3DA14B-3106-C96B-348A-FA38D9CD6185}"/>
              </a:ext>
            </a:extLst>
          </p:cNvPr>
          <p:cNvSpPr txBox="1">
            <a:spLocks/>
          </p:cNvSpPr>
          <p:nvPr/>
        </p:nvSpPr>
        <p:spPr>
          <a:xfrm>
            <a:off x="7612380" y="2098059"/>
            <a:ext cx="4076700" cy="317117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dirty="0"/>
              <a:t>Once you identify the labels, a blank table to be completed for the label dimensions are created.</a:t>
            </a:r>
          </a:p>
        </p:txBody>
      </p:sp>
    </p:spTree>
    <p:custDataLst>
      <p:tags r:id="rId1"/>
    </p:custDataLst>
    <p:extLst>
      <p:ext uri="{BB962C8B-B14F-4D97-AF65-F5344CB8AC3E}">
        <p14:creationId xmlns:p14="http://schemas.microsoft.com/office/powerpoint/2010/main" val="31806524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5" descr="A screenshot of a computer&#10;&#10;Description automatically generated">
            <a:extLst>
              <a:ext uri="{FF2B5EF4-FFF2-40B4-BE49-F238E27FC236}">
                <a16:creationId xmlns:a16="http://schemas.microsoft.com/office/drawing/2014/main" id="{9DC6342A-29BC-BA9A-A458-36DD6B7579EB}"/>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559558" y="1929158"/>
            <a:ext cx="6069107" cy="2603780"/>
          </a:xfrm>
        </p:spPr>
      </p:pic>
      <p:pic>
        <p:nvPicPr>
          <p:cNvPr id="7" name="Content Placeholder 7" descr="A screenshot of a computer&#10;&#10;Description automatically generated">
            <a:extLst>
              <a:ext uri="{FF2B5EF4-FFF2-40B4-BE49-F238E27FC236}">
                <a16:creationId xmlns:a16="http://schemas.microsoft.com/office/drawing/2014/main" id="{8E9D58FB-FB89-E244-0D32-9C8E73C333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59444" y="1903774"/>
            <a:ext cx="4747687" cy="4687526"/>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7518015"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Selecting the Recipients</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8CB3C37D-F29C-482E-AF93-8E5C84AFCEAE}"/>
              </a:ext>
            </a:extLst>
          </p:cNvPr>
          <p:cNvSpPr/>
          <p:nvPr/>
        </p:nvSpPr>
        <p:spPr>
          <a:xfrm rot="18548992">
            <a:off x="792309" y="2920760"/>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2C48473D-92CB-7F79-2968-518CAD965DB3}"/>
              </a:ext>
            </a:extLst>
          </p:cNvPr>
          <p:cNvSpPr txBox="1"/>
          <p:nvPr/>
        </p:nvSpPr>
        <p:spPr>
          <a:xfrm>
            <a:off x="559558" y="4935472"/>
            <a:ext cx="5952754" cy="1569660"/>
          </a:xfrm>
          <a:prstGeom prst="rect">
            <a:avLst/>
          </a:prstGeom>
          <a:noFill/>
        </p:spPr>
        <p:txBody>
          <a:bodyPr wrap="square" rtlCol="0">
            <a:spAutoFit/>
          </a:bodyPr>
          <a:lstStyle/>
          <a:p>
            <a:pPr marL="285750" indent="-285750">
              <a:buFont typeface="Arial" panose="020B0604020202020204" pitchFamily="34" charset="0"/>
              <a:buChar char="•"/>
            </a:pPr>
            <a:r>
              <a:rPr lang="en-US" sz="2400" dirty="0"/>
              <a:t>Select Recipients</a:t>
            </a:r>
          </a:p>
          <a:p>
            <a:pPr marL="285750" indent="-285750">
              <a:buFont typeface="Arial" panose="020B0604020202020204" pitchFamily="34" charset="0"/>
              <a:buChar char="•"/>
            </a:pPr>
            <a:r>
              <a:rPr lang="en-US" sz="2400" dirty="0"/>
              <a:t>Click on Use an Existing List</a:t>
            </a:r>
          </a:p>
          <a:p>
            <a:pPr marL="285750" indent="-285750">
              <a:buFont typeface="Arial" panose="020B0604020202020204" pitchFamily="34" charset="0"/>
              <a:buChar char="•"/>
            </a:pPr>
            <a:r>
              <a:rPr lang="en-US" sz="2400" dirty="0"/>
              <a:t>Once you have selected the list, the screen looks like the screenshot on the right.</a:t>
            </a:r>
          </a:p>
        </p:txBody>
      </p:sp>
      <p:sp>
        <p:nvSpPr>
          <p:cNvPr id="11" name="Arrow: Right 10">
            <a:extLst>
              <a:ext uri="{FF2B5EF4-FFF2-40B4-BE49-F238E27FC236}">
                <a16:creationId xmlns:a16="http://schemas.microsoft.com/office/drawing/2014/main" id="{9BFC0228-99BA-3130-D6B7-FC4DC8F7D13E}"/>
              </a:ext>
            </a:extLst>
          </p:cNvPr>
          <p:cNvSpPr/>
          <p:nvPr/>
        </p:nvSpPr>
        <p:spPr>
          <a:xfrm rot="5400000">
            <a:off x="8995891" y="1025531"/>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5218589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6" descr="A screenshot of a computer&#10;&#10;Description automatically generated">
            <a:extLst>
              <a:ext uri="{FF2B5EF4-FFF2-40B4-BE49-F238E27FC236}">
                <a16:creationId xmlns:a16="http://schemas.microsoft.com/office/drawing/2014/main" id="{D1B9B6BF-47CB-A517-7A70-2D42D096E559}"/>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136940" y="2453268"/>
            <a:ext cx="6067475" cy="3004631"/>
          </a:xfrm>
        </p:spPr>
      </p:pic>
      <p:pic>
        <p:nvPicPr>
          <p:cNvPr id="9" name="Content Placeholder 8" descr="A screenshot of a computer&#10;&#10;Description automatically generated">
            <a:extLst>
              <a:ext uri="{FF2B5EF4-FFF2-40B4-BE49-F238E27FC236}">
                <a16:creationId xmlns:a16="http://schemas.microsoft.com/office/drawing/2014/main" id="{2766B962-146E-68DF-0906-41892EDD5C5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23463" y="2347914"/>
            <a:ext cx="5531596" cy="3109986"/>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7518015"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Selecting the Recipients</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8CB3C37D-F29C-482E-AF93-8E5C84AFCEAE}"/>
              </a:ext>
            </a:extLst>
          </p:cNvPr>
          <p:cNvSpPr/>
          <p:nvPr/>
        </p:nvSpPr>
        <p:spPr>
          <a:xfrm rot="18548992">
            <a:off x="1539440" y="4177571"/>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Arrow: Right 10">
            <a:extLst>
              <a:ext uri="{FF2B5EF4-FFF2-40B4-BE49-F238E27FC236}">
                <a16:creationId xmlns:a16="http://schemas.microsoft.com/office/drawing/2014/main" id="{9BFC0228-99BA-3130-D6B7-FC4DC8F7D13E}"/>
              </a:ext>
            </a:extLst>
          </p:cNvPr>
          <p:cNvSpPr/>
          <p:nvPr/>
        </p:nvSpPr>
        <p:spPr>
          <a:xfrm rot="5400000">
            <a:off x="8683657" y="1732828"/>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66D18610-90E1-D356-D7CA-B034A95DE145}"/>
              </a:ext>
            </a:extLst>
          </p:cNvPr>
          <p:cNvSpPr txBox="1"/>
          <p:nvPr/>
        </p:nvSpPr>
        <p:spPr>
          <a:xfrm>
            <a:off x="308263" y="5762699"/>
            <a:ext cx="11423073" cy="1107996"/>
          </a:xfrm>
          <a:prstGeom prst="rect">
            <a:avLst/>
          </a:prstGeom>
          <a:noFill/>
        </p:spPr>
        <p:txBody>
          <a:bodyPr wrap="square" rtlCol="0">
            <a:spAutoFit/>
          </a:bodyPr>
          <a:lstStyle/>
          <a:p>
            <a:r>
              <a:rPr lang="en-US" sz="2400" dirty="0"/>
              <a:t>Because the information is being pulled from an Excel document, the filter and sort features are available to target the Mail Merge recipients.</a:t>
            </a:r>
          </a:p>
          <a:p>
            <a:endParaRPr lang="en-US" dirty="0"/>
          </a:p>
        </p:txBody>
      </p:sp>
    </p:spTree>
    <p:custDataLst>
      <p:tags r:id="rId1"/>
    </p:custDataLst>
    <p:extLst>
      <p:ext uri="{BB962C8B-B14F-4D97-AF65-F5344CB8AC3E}">
        <p14:creationId xmlns:p14="http://schemas.microsoft.com/office/powerpoint/2010/main" val="15821362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9">
            <a:extLst>
              <a:ext uri="{FF2B5EF4-FFF2-40B4-BE49-F238E27FC236}">
                <a16:creationId xmlns:a16="http://schemas.microsoft.com/office/drawing/2014/main" id="{F6926609-864A-1637-469A-8C3CCC11B81E}"/>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314092" y="2687443"/>
            <a:ext cx="7683641" cy="3010830"/>
          </a:xfr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7518015"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Merging</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8CB3C37D-F29C-482E-AF93-8E5C84AFCEAE}"/>
              </a:ext>
            </a:extLst>
          </p:cNvPr>
          <p:cNvSpPr/>
          <p:nvPr/>
        </p:nvSpPr>
        <p:spPr>
          <a:xfrm rot="14443233">
            <a:off x="4394153" y="3648804"/>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3">
            <a:extLst>
              <a:ext uri="{FF2B5EF4-FFF2-40B4-BE49-F238E27FC236}">
                <a16:creationId xmlns:a16="http://schemas.microsoft.com/office/drawing/2014/main" id="{E170541A-6DA2-4D55-D7BB-6670FEF283B2}"/>
              </a:ext>
            </a:extLst>
          </p:cNvPr>
          <p:cNvSpPr txBox="1">
            <a:spLocks/>
          </p:cNvSpPr>
          <p:nvPr/>
        </p:nvSpPr>
        <p:spPr>
          <a:xfrm>
            <a:off x="8129239" y="2312189"/>
            <a:ext cx="3547946"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Click on Insert Merge Field</a:t>
            </a:r>
          </a:p>
          <a:p>
            <a:r>
              <a:rPr lang="en-US" dirty="0"/>
              <a:t>Use the headers in the selected Excel file.</a:t>
            </a:r>
          </a:p>
          <a:p>
            <a:r>
              <a:rPr lang="en-US" dirty="0"/>
              <a:t>Format the label layout in the first label.</a:t>
            </a:r>
          </a:p>
          <a:p>
            <a:endParaRPr lang="en-US" dirty="0"/>
          </a:p>
        </p:txBody>
      </p:sp>
    </p:spTree>
    <p:custDataLst>
      <p:tags r:id="rId1"/>
    </p:custDataLst>
    <p:extLst>
      <p:ext uri="{BB962C8B-B14F-4D97-AF65-F5344CB8AC3E}">
        <p14:creationId xmlns:p14="http://schemas.microsoft.com/office/powerpoint/2010/main" val="7344997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5" descr="A screenshot of a computer&#10;&#10;Description automatically generated">
            <a:extLst>
              <a:ext uri="{FF2B5EF4-FFF2-40B4-BE49-F238E27FC236}">
                <a16:creationId xmlns:a16="http://schemas.microsoft.com/office/drawing/2014/main" id="{E0EFDD37-125B-CD1F-9B1C-221396EC5A97}"/>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341160" y="2617165"/>
            <a:ext cx="8007928" cy="3222054"/>
          </a:xfrm>
          <a:solidFill>
            <a:srgbClr val="FFFF00"/>
          </a:solidFill>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7518015"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Merging</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8CB3C37D-F29C-482E-AF93-8E5C84AFCEAE}"/>
              </a:ext>
            </a:extLst>
          </p:cNvPr>
          <p:cNvSpPr/>
          <p:nvPr/>
        </p:nvSpPr>
        <p:spPr>
          <a:xfrm rot="14443233">
            <a:off x="4036837" y="3387813"/>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3">
            <a:extLst>
              <a:ext uri="{FF2B5EF4-FFF2-40B4-BE49-F238E27FC236}">
                <a16:creationId xmlns:a16="http://schemas.microsoft.com/office/drawing/2014/main" id="{9CF93A01-BAA9-16FA-6ACF-98D2C4EA094A}"/>
              </a:ext>
            </a:extLst>
          </p:cNvPr>
          <p:cNvSpPr txBox="1">
            <a:spLocks/>
          </p:cNvSpPr>
          <p:nvPr/>
        </p:nvSpPr>
        <p:spPr>
          <a:xfrm>
            <a:off x="8564135" y="2617165"/>
            <a:ext cx="2904387"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Clicking on “Update Fields” icon will copy the Excel headers across all the labels.</a:t>
            </a:r>
          </a:p>
        </p:txBody>
      </p:sp>
    </p:spTree>
    <p:custDataLst>
      <p:tags r:id="rId1"/>
    </p:custDataLst>
    <p:extLst>
      <p:ext uri="{BB962C8B-B14F-4D97-AF65-F5344CB8AC3E}">
        <p14:creationId xmlns:p14="http://schemas.microsoft.com/office/powerpoint/2010/main" val="22696178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8" descr="A screenshot of a computer&#10;&#10;Description automatically generated">
            <a:extLst>
              <a:ext uri="{FF2B5EF4-FFF2-40B4-BE49-F238E27FC236}">
                <a16:creationId xmlns:a16="http://schemas.microsoft.com/office/drawing/2014/main" id="{5AAC094B-D761-B0A2-B6E0-00E9C2CB44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5512" y="2345945"/>
            <a:ext cx="7743081" cy="3837429"/>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7518015"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Merging</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75BE773-306C-5CE0-CF9A-5DF93CEF44C7}"/>
              </a:ext>
            </a:extLst>
          </p:cNvPr>
          <p:cNvSpPr txBox="1"/>
          <p:nvPr/>
        </p:nvSpPr>
        <p:spPr>
          <a:xfrm>
            <a:off x="8943278" y="2434044"/>
            <a:ext cx="2583210" cy="1846659"/>
          </a:xfrm>
          <a:prstGeom prst="rect">
            <a:avLst/>
          </a:prstGeom>
          <a:noFill/>
        </p:spPr>
        <p:txBody>
          <a:bodyPr wrap="square" rtlCol="0">
            <a:spAutoFit/>
          </a:bodyPr>
          <a:lstStyle/>
          <a:p>
            <a:r>
              <a:rPr lang="en-US" sz="2400" dirty="0"/>
              <a:t>Click on Finish and Merge to insert the information into the labels.</a:t>
            </a:r>
          </a:p>
          <a:p>
            <a:endParaRPr lang="en-US" dirty="0"/>
          </a:p>
        </p:txBody>
      </p:sp>
    </p:spTree>
    <p:custDataLst>
      <p:tags r:id="rId1"/>
    </p:custDataLst>
    <p:extLst>
      <p:ext uri="{BB962C8B-B14F-4D97-AF65-F5344CB8AC3E}">
        <p14:creationId xmlns:p14="http://schemas.microsoft.com/office/powerpoint/2010/main" val="14251061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5" descr="A screenshot of a computer&#10;&#10;Description automatically generated">
            <a:extLst>
              <a:ext uri="{FF2B5EF4-FFF2-40B4-BE49-F238E27FC236}">
                <a16:creationId xmlns:a16="http://schemas.microsoft.com/office/drawing/2014/main" id="{132E2440-627A-96BB-9187-1C18C9428DD9}"/>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218883" y="3279616"/>
            <a:ext cx="7598729" cy="3311684"/>
          </a:xfrm>
        </p:spPr>
      </p:pic>
      <p:pic>
        <p:nvPicPr>
          <p:cNvPr id="7" name="Content Placeholder 7" descr="A screenshot of a computer&#10;&#10;Description automatically generated">
            <a:extLst>
              <a:ext uri="{FF2B5EF4-FFF2-40B4-BE49-F238E27FC236}">
                <a16:creationId xmlns:a16="http://schemas.microsoft.com/office/drawing/2014/main" id="{006C35BF-8EAA-8565-C85F-0688B0B2BB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10197" y="266699"/>
            <a:ext cx="5446230" cy="2620771"/>
          </a:xfrm>
          <a:prstGeom prst="rect">
            <a:avLst/>
          </a:prstGeom>
        </p:spPr>
      </p:pic>
      <p:sp>
        <p:nvSpPr>
          <p:cNvPr id="10" name="TextBox 9">
            <a:extLst>
              <a:ext uri="{FF2B5EF4-FFF2-40B4-BE49-F238E27FC236}">
                <a16:creationId xmlns:a16="http://schemas.microsoft.com/office/drawing/2014/main" id="{A01D97FD-AAA3-3B72-1FF8-D5A9BF1CA8BD}"/>
              </a:ext>
            </a:extLst>
          </p:cNvPr>
          <p:cNvSpPr txBox="1"/>
          <p:nvPr/>
        </p:nvSpPr>
        <p:spPr>
          <a:xfrm>
            <a:off x="711585" y="1933364"/>
            <a:ext cx="4886327" cy="954107"/>
          </a:xfrm>
          <a:prstGeom prst="rect">
            <a:avLst/>
          </a:prstGeom>
          <a:noFill/>
        </p:spPr>
        <p:txBody>
          <a:bodyPr wrap="square" rtlCol="0">
            <a:spAutoFit/>
          </a:bodyPr>
          <a:lstStyle/>
          <a:p>
            <a:r>
              <a:rPr lang="en-US" sz="2800" dirty="0"/>
              <a:t>Before finalizing the labels, click on Preview Results.</a:t>
            </a:r>
          </a:p>
        </p:txBody>
      </p:sp>
      <p:sp>
        <p:nvSpPr>
          <p:cNvPr id="4" name="Rectangle: Rounded Corners 3">
            <a:extLst>
              <a:ext uri="{FF2B5EF4-FFF2-40B4-BE49-F238E27FC236}">
                <a16:creationId xmlns:a16="http://schemas.microsoft.com/office/drawing/2014/main" id="{8FD68CC9-94D3-7A31-75A5-A2AAC8F5001C}"/>
              </a:ext>
            </a:extLst>
          </p:cNvPr>
          <p:cNvSpPr/>
          <p:nvPr/>
        </p:nvSpPr>
        <p:spPr>
          <a:xfrm>
            <a:off x="711586" y="266700"/>
            <a:ext cx="3994230"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Merging</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8CB3C37D-F29C-482E-AF93-8E5C84AFCEAE}"/>
              </a:ext>
            </a:extLst>
          </p:cNvPr>
          <p:cNvSpPr/>
          <p:nvPr/>
        </p:nvSpPr>
        <p:spPr>
          <a:xfrm rot="7542417">
            <a:off x="4274697" y="2585402"/>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Arrow: Right 10">
            <a:extLst>
              <a:ext uri="{FF2B5EF4-FFF2-40B4-BE49-F238E27FC236}">
                <a16:creationId xmlns:a16="http://schemas.microsoft.com/office/drawing/2014/main" id="{CC5551BB-E203-A97C-CAF3-8E6726E975F5}"/>
              </a:ext>
            </a:extLst>
          </p:cNvPr>
          <p:cNvSpPr/>
          <p:nvPr/>
        </p:nvSpPr>
        <p:spPr>
          <a:xfrm rot="19536725">
            <a:off x="6509640" y="2468288"/>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4770485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5" descr="A screenshot of a computer&#10;&#10;Description automatically generated">
            <a:extLst>
              <a:ext uri="{FF2B5EF4-FFF2-40B4-BE49-F238E27FC236}">
                <a16:creationId xmlns:a16="http://schemas.microsoft.com/office/drawing/2014/main" id="{5C442CAF-678E-F1E6-4B1B-87FB028ED61E}"/>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233199" y="2085279"/>
            <a:ext cx="8301951" cy="4114402"/>
          </a:xfrm>
        </p:spPr>
      </p:pic>
      <p:sp>
        <p:nvSpPr>
          <p:cNvPr id="9" name="Content Placeholder 3">
            <a:extLst>
              <a:ext uri="{FF2B5EF4-FFF2-40B4-BE49-F238E27FC236}">
                <a16:creationId xmlns:a16="http://schemas.microsoft.com/office/drawing/2014/main" id="{937A594C-7512-D1E6-3275-0DBAC5BB7791}"/>
              </a:ext>
            </a:extLst>
          </p:cNvPr>
          <p:cNvSpPr txBox="1">
            <a:spLocks/>
          </p:cNvSpPr>
          <p:nvPr/>
        </p:nvSpPr>
        <p:spPr>
          <a:xfrm>
            <a:off x="8610600" y="2181780"/>
            <a:ext cx="3581400" cy="4351338"/>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 the results to be finalized, click on Finish and Merge.</a:t>
            </a:r>
          </a:p>
          <a:p>
            <a:r>
              <a:rPr lang="en-US" dirty="0"/>
              <a:t>Once clicking on Finish and Merge, a new file will be created including the results of the mail merge.</a:t>
            </a:r>
          </a:p>
          <a:p>
            <a:r>
              <a:rPr lang="en-US" dirty="0"/>
              <a:t>Save the document prior to printing.</a:t>
            </a:r>
          </a:p>
        </p:txBody>
      </p:sp>
      <p:sp>
        <p:nvSpPr>
          <p:cNvPr id="4" name="Rectangle: Rounded Corners 3">
            <a:extLst>
              <a:ext uri="{FF2B5EF4-FFF2-40B4-BE49-F238E27FC236}">
                <a16:creationId xmlns:a16="http://schemas.microsoft.com/office/drawing/2014/main" id="{8FD68CC9-94D3-7A31-75A5-A2AAC8F5001C}"/>
              </a:ext>
            </a:extLst>
          </p:cNvPr>
          <p:cNvSpPr/>
          <p:nvPr/>
        </p:nvSpPr>
        <p:spPr>
          <a:xfrm>
            <a:off x="711586" y="266700"/>
            <a:ext cx="3994230"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Finishing</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4932276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2278FBF6-539C-5199-848A-27D98BE50B1E}"/>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78884D32-38CB-BAFC-A5FB-335B71C0573F}"/>
              </a:ext>
            </a:extLst>
          </p:cNvPr>
          <p:cNvSpPr/>
          <p:nvPr/>
        </p:nvSpPr>
        <p:spPr>
          <a:xfrm>
            <a:off x="1057003" y="627122"/>
            <a:ext cx="10103005" cy="560375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Calibri" panose="020F0502020204030204"/>
                <a:ea typeface="+mn-ea"/>
                <a:cs typeface="+mn-cs"/>
              </a:rPr>
              <a:t>Group Work</a:t>
            </a:r>
          </a:p>
          <a:p>
            <a:pPr marL="857250" marR="0" lvl="0" indent="-857250" algn="ctr" defTabSz="914400" rtl="0" eaLnBrk="1" fontAlgn="auto" latinLnBrk="0" hangingPunct="1">
              <a:lnSpc>
                <a:spcPct val="100000"/>
              </a:lnSpc>
              <a:spcBef>
                <a:spcPts val="0"/>
              </a:spcBef>
              <a:spcAft>
                <a:spcPts val="0"/>
              </a:spcAft>
              <a:buClrTx/>
              <a:buSzTx/>
              <a:buFontTx/>
              <a:buChar char="-"/>
              <a:tabLst/>
              <a:defRPr/>
            </a:pPr>
            <a:r>
              <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rPr>
              <a:t>Now you try it </a:t>
            </a:r>
            <a:r>
              <a:rPr lang="en-US" sz="6000" dirty="0">
                <a:solidFill>
                  <a:prstClr val="white"/>
                </a:solidFill>
                <a:latin typeface="Calibri" panose="020F0502020204030204"/>
              </a:rPr>
              <a:t>-</a:t>
            </a:r>
          </a:p>
          <a:p>
            <a:pPr marR="0" lvl="0" algn="ctr" defTabSz="914400" rtl="0" eaLnBrk="1" fontAlgn="auto" latinLnBrk="0" hangingPunct="1">
              <a:lnSpc>
                <a:spcPct val="100000"/>
              </a:lnSpc>
              <a:spcBef>
                <a:spcPts val="0"/>
              </a:spcBef>
              <a:spcAft>
                <a:spcPts val="0"/>
              </a:spcAft>
              <a:buClrTx/>
              <a:buSzTx/>
              <a:tabLst/>
              <a:defRPr/>
            </a:pPr>
            <a:endPar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514350" marR="0" lvl="0" indent="-514350" defTabSz="914400" rtl="0" eaLnBrk="1" fontAlgn="auto" latinLnBrk="0" hangingPunct="1">
              <a:lnSpc>
                <a:spcPct val="100000"/>
              </a:lnSpc>
              <a:spcBef>
                <a:spcPts val="0"/>
              </a:spcBef>
              <a:spcAft>
                <a:spcPts val="1200"/>
              </a:spcAft>
              <a:buClrTx/>
              <a:buSzTx/>
              <a:buFont typeface="+mj-lt"/>
              <a:buAutoNum type="arabicPeriod"/>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Use the file “Certificate of Completion” that was included in your email. =</a:t>
            </a:r>
          </a:p>
          <a:p>
            <a:pPr marL="514350" marR="0" lvl="0" indent="-514350" defTabSz="914400" rtl="0" eaLnBrk="1" fontAlgn="auto" latinLnBrk="0" hangingPunct="1">
              <a:lnSpc>
                <a:spcPct val="100000"/>
              </a:lnSpc>
              <a:spcBef>
                <a:spcPts val="0"/>
              </a:spcBef>
              <a:spcAft>
                <a:spcPts val="1200"/>
              </a:spcAft>
              <a:buClrTx/>
              <a:buSzTx/>
              <a:buFont typeface="+mj-lt"/>
              <a:buAutoNum type="arabicPeriod"/>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Create a mail merge and send the Certificate of Completion PDF email to the facilitators.</a:t>
            </a:r>
          </a:p>
          <a:p>
            <a:pPr marR="0" lvl="0" algn="ctr" defTabSz="914400" rtl="0" eaLnBrk="1" fontAlgn="auto" latinLnBrk="0" hangingPunct="1">
              <a:lnSpc>
                <a:spcPct val="100000"/>
              </a:lnSpc>
              <a:spcBef>
                <a:spcPts val="0"/>
              </a:spcBef>
              <a:spcAft>
                <a:spcPts val="0"/>
              </a:spcAft>
              <a:buClrTx/>
              <a:buSzTx/>
              <a:tabLst/>
              <a:defRPr/>
            </a:pPr>
            <a:endPar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0414790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594688" y="2442117"/>
            <a:ext cx="7002624" cy="166153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9FE04DC1-FCF3-E7DC-ECB5-4460089E78B4}"/>
              </a:ext>
            </a:extLst>
          </p:cNvPr>
          <p:cNvSpPr txBox="1"/>
          <p:nvPr/>
        </p:nvSpPr>
        <p:spPr>
          <a:xfrm>
            <a:off x="3016898" y="2922465"/>
            <a:ext cx="6158204"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panose="020F0502020204030204"/>
                <a:ea typeface="Calibri"/>
                <a:cs typeface="Calibri"/>
              </a:rPr>
              <a:t>- Debrief &amp; Questions- </a:t>
            </a:r>
          </a:p>
        </p:txBody>
      </p:sp>
    </p:spTree>
    <p:custDataLst>
      <p:tags r:id="rId1"/>
    </p:custDataLst>
    <p:extLst>
      <p:ext uri="{BB962C8B-B14F-4D97-AF65-F5344CB8AC3E}">
        <p14:creationId xmlns:p14="http://schemas.microsoft.com/office/powerpoint/2010/main" val="12487032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a:extLst>
            <a:ext uri="{FF2B5EF4-FFF2-40B4-BE49-F238E27FC236}">
              <a16:creationId xmlns:a16="http://schemas.microsoft.com/office/drawing/2014/main" id="{749900E4-01B3-B785-9FBF-6FEC8D134E4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27A751A-38FE-610D-9B0D-57208D77A5A6}"/>
              </a:ext>
            </a:extLst>
          </p:cNvPr>
          <p:cNvSpPr txBox="1"/>
          <p:nvPr/>
        </p:nvSpPr>
        <p:spPr>
          <a:xfrm>
            <a:off x="297943" y="207684"/>
            <a:ext cx="5049552"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Franklin Gothic Medium" panose="020B0603020102020204" pitchFamily="34" charset="0"/>
                <a:ea typeface="+mn-ea"/>
                <a:cs typeface="+mn-cs"/>
              </a:rPr>
              <a:t>Contributors:</a:t>
            </a:r>
          </a:p>
        </p:txBody>
      </p:sp>
      <p:grpSp>
        <p:nvGrpSpPr>
          <p:cNvPr id="32" name="Group 31">
            <a:extLst>
              <a:ext uri="{FF2B5EF4-FFF2-40B4-BE49-F238E27FC236}">
                <a16:creationId xmlns:a16="http://schemas.microsoft.com/office/drawing/2014/main" id="{7FDAE20E-08DE-870E-D462-10BDD1763B58}"/>
              </a:ext>
            </a:extLst>
          </p:cNvPr>
          <p:cNvGrpSpPr/>
          <p:nvPr/>
        </p:nvGrpSpPr>
        <p:grpSpPr>
          <a:xfrm>
            <a:off x="124788" y="2076226"/>
            <a:ext cx="7701753" cy="2918685"/>
            <a:chOff x="-80247" y="1839892"/>
            <a:chExt cx="12173484" cy="4488688"/>
          </a:xfrm>
        </p:grpSpPr>
        <p:sp>
          <p:nvSpPr>
            <p:cNvPr id="29" name="Rectangle: Rounded Corners 28">
              <a:extLst>
                <a:ext uri="{FF2B5EF4-FFF2-40B4-BE49-F238E27FC236}">
                  <a16:creationId xmlns:a16="http://schemas.microsoft.com/office/drawing/2014/main" id="{B6D47A38-2FF3-C44D-A71C-1C08C85645A0}"/>
                </a:ext>
              </a:extLst>
            </p:cNvPr>
            <p:cNvSpPr/>
            <p:nvPr/>
          </p:nvSpPr>
          <p:spPr>
            <a:xfrm>
              <a:off x="6096000"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Rounded Corners 29">
              <a:extLst>
                <a:ext uri="{FF2B5EF4-FFF2-40B4-BE49-F238E27FC236}">
                  <a16:creationId xmlns:a16="http://schemas.microsoft.com/office/drawing/2014/main" id="{4288E9F0-35AC-0F9B-A293-C08BAF6D2AAA}"/>
                </a:ext>
              </a:extLst>
            </p:cNvPr>
            <p:cNvSpPr/>
            <p:nvPr/>
          </p:nvSpPr>
          <p:spPr>
            <a:xfrm>
              <a:off x="192253"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Rounded Corners 30">
              <a:extLst>
                <a:ext uri="{FF2B5EF4-FFF2-40B4-BE49-F238E27FC236}">
                  <a16:creationId xmlns:a16="http://schemas.microsoft.com/office/drawing/2014/main" id="{083AAB94-537A-2E76-3F65-D069A99BF8C0}"/>
                </a:ext>
              </a:extLst>
            </p:cNvPr>
            <p:cNvSpPr/>
            <p:nvPr/>
          </p:nvSpPr>
          <p:spPr>
            <a:xfrm>
              <a:off x="3135269"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Rounded Corners 21">
              <a:extLst>
                <a:ext uri="{FF2B5EF4-FFF2-40B4-BE49-F238E27FC236}">
                  <a16:creationId xmlns:a16="http://schemas.microsoft.com/office/drawing/2014/main" id="{6DE5B332-5FC4-7805-64CC-DF83DFB56DF4}"/>
                </a:ext>
              </a:extLst>
            </p:cNvPr>
            <p:cNvSpPr/>
            <p:nvPr/>
          </p:nvSpPr>
          <p:spPr>
            <a:xfrm>
              <a:off x="9056731"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693A37A0-4506-724E-8964-B4C02889CFF5}"/>
                </a:ext>
              </a:extLst>
            </p:cNvPr>
            <p:cNvSpPr txBox="1"/>
            <p:nvPr/>
          </p:nvSpPr>
          <p:spPr>
            <a:xfrm>
              <a:off x="8783339" y="4312116"/>
              <a:ext cx="3309898" cy="184600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Chad Williams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UniServ</a:t>
              </a: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Consultant </a:t>
              </a:r>
              <a:endParaRPr kumimoji="0" lang="en-US" sz="1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Michigan Education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Association</a:t>
              </a:r>
              <a:endParaRPr kumimoji="0" lang="en-US" sz="1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cwilliams@mea.org </a:t>
              </a:r>
              <a:r>
                <a:rPr kumimoji="0" lang="en-US" sz="2400" b="0" i="0" u="none" strike="noStrike" kern="1200" cap="none" spc="0" normalizeH="0" baseline="0" noProof="0" dirty="0">
                  <a:ln>
                    <a:noFill/>
                  </a:ln>
                  <a:solidFill>
                    <a:prstClr val="black"/>
                  </a:solidFill>
                  <a:effectLst/>
                  <a:uLnTx/>
                  <a:uFillTx/>
                  <a:latin typeface="Calibri Light"/>
                  <a:ea typeface="Calibri Light" panose="020F0302020204030204" pitchFamily="34" charset="0"/>
                  <a:cs typeface="Calibri Light"/>
                </a:rPr>
                <a:t> </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5" name="Picture 14" descr="A person in a suit&#10;&#10;Description automatically generated">
              <a:extLst>
                <a:ext uri="{FF2B5EF4-FFF2-40B4-BE49-F238E27FC236}">
                  <a16:creationId xmlns:a16="http://schemas.microsoft.com/office/drawing/2014/main" id="{B051DDB6-ED3E-963B-146B-066633B42C0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32558" y="2170274"/>
              <a:ext cx="1811460" cy="1811460"/>
            </a:xfrm>
            <a:prstGeom prst="rect">
              <a:avLst/>
            </a:prstGeom>
          </p:spPr>
        </p:pic>
        <p:pic>
          <p:nvPicPr>
            <p:cNvPr id="17" name="Picture 16" descr="A person smiling at the camera&#10;&#10;Description automatically generated">
              <a:extLst>
                <a:ext uri="{FF2B5EF4-FFF2-40B4-BE49-F238E27FC236}">
                  <a16:creationId xmlns:a16="http://schemas.microsoft.com/office/drawing/2014/main" id="{92CED6D3-7C7C-D92C-AA21-21B95F14EBC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11987" y="2170278"/>
              <a:ext cx="1811460" cy="1811460"/>
            </a:xfrm>
            <a:prstGeom prst="rect">
              <a:avLst/>
            </a:prstGeom>
          </p:spPr>
        </p:pic>
        <p:pic>
          <p:nvPicPr>
            <p:cNvPr id="19" name="Picture 18">
              <a:extLst>
                <a:ext uri="{FF2B5EF4-FFF2-40B4-BE49-F238E27FC236}">
                  <a16:creationId xmlns:a16="http://schemas.microsoft.com/office/drawing/2014/main" id="{BD8FF71B-D26D-DFAD-4039-CC4FD3B0B23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8971" y="2272776"/>
              <a:ext cx="1811460" cy="1811460"/>
            </a:xfrm>
            <a:prstGeom prst="rect">
              <a:avLst/>
            </a:prstGeom>
          </p:spPr>
        </p:pic>
        <p:pic>
          <p:nvPicPr>
            <p:cNvPr id="21" name="Picture 20" descr="A person taking a selfie&#10;&#10;Description automatically generated">
              <a:extLst>
                <a:ext uri="{FF2B5EF4-FFF2-40B4-BE49-F238E27FC236}">
                  <a16:creationId xmlns:a16="http://schemas.microsoft.com/office/drawing/2014/main" id="{DEED68A7-8188-FE96-6636-4ECC1A1BD4F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72718" y="2164751"/>
              <a:ext cx="1811460" cy="1811460"/>
            </a:xfrm>
            <a:prstGeom prst="rect">
              <a:avLst/>
            </a:prstGeom>
          </p:spPr>
        </p:pic>
        <p:sp>
          <p:nvSpPr>
            <p:cNvPr id="24" name="TextBox 23">
              <a:extLst>
                <a:ext uri="{FF2B5EF4-FFF2-40B4-BE49-F238E27FC236}">
                  <a16:creationId xmlns:a16="http://schemas.microsoft.com/office/drawing/2014/main" id="{97A12C7B-EEE8-E452-D14E-35581997BBCA}"/>
                </a:ext>
              </a:extLst>
            </p:cNvPr>
            <p:cNvSpPr txBox="1"/>
            <p:nvPr/>
          </p:nvSpPr>
          <p:spPr>
            <a:xfrm>
              <a:off x="5859976" y="4312116"/>
              <a:ext cx="3309898" cy="184600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Beth Barton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UniServ</a:t>
              </a: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Director </a:t>
              </a:r>
              <a:endParaRPr kumimoji="0" lang="en-US" sz="1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Illinois Education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Association</a:t>
              </a:r>
              <a:endParaRPr kumimoji="0" lang="en-US" sz="1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Beth.Barton@ieanea.org</a:t>
              </a:r>
              <a:r>
                <a:rPr kumimoji="0" lang="en-US" sz="2400" b="0" i="0" u="none" strike="noStrike" kern="1200" cap="none" spc="0" normalizeH="0" baseline="0" noProof="0" dirty="0">
                  <a:ln>
                    <a:noFill/>
                  </a:ln>
                  <a:solidFill>
                    <a:prstClr val="black"/>
                  </a:solidFill>
                  <a:effectLst/>
                  <a:uLnTx/>
                  <a:uFillTx/>
                  <a:latin typeface="Calibri Light"/>
                  <a:ea typeface="Calibri Light" panose="020F0302020204030204" pitchFamily="34" charset="0"/>
                  <a:cs typeface="Calibri Light"/>
                </a:rPr>
                <a:t> </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8F696456-FAF4-B373-9DF8-5ADEED3B0DCE}"/>
                </a:ext>
              </a:extLst>
            </p:cNvPr>
            <p:cNvSpPr txBox="1"/>
            <p:nvPr/>
          </p:nvSpPr>
          <p:spPr>
            <a:xfrm>
              <a:off x="-80247" y="4317642"/>
              <a:ext cx="3309898" cy="18460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Seleste</a:t>
              </a: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Harris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UniServ</a:t>
              </a: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Director</a:t>
              </a:r>
              <a:endParaRPr kumimoji="0" lang="en-US" sz="1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Maryland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Education Association</a:t>
              </a:r>
              <a:endParaRPr kumimoji="0" lang="en-US" sz="1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sharris@mseanea.org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B47DF9C8-DBF1-10CE-441F-6609AAF31C19}"/>
                </a:ext>
              </a:extLst>
            </p:cNvPr>
            <p:cNvSpPr txBox="1"/>
            <p:nvPr/>
          </p:nvSpPr>
          <p:spPr>
            <a:xfrm>
              <a:off x="2924052" y="4317548"/>
              <a:ext cx="3309898" cy="184600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Monet Reilly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UniServ</a:t>
              </a: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Representative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Pennsylvania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Education Association</a:t>
              </a:r>
              <a:endParaRPr kumimoji="0" lang="en-US" sz="1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mreilly@psea.org</a:t>
              </a:r>
              <a:r>
                <a:rPr kumimoji="0" lang="en-US" sz="2400" b="0" i="0" u="none" strike="noStrike" kern="1200" cap="none" spc="0" normalizeH="0" baseline="0" noProof="0" dirty="0">
                  <a:ln>
                    <a:noFill/>
                  </a:ln>
                  <a:solidFill>
                    <a:prstClr val="black"/>
                  </a:solidFill>
                  <a:effectLst/>
                  <a:uLnTx/>
                  <a:uFillTx/>
                  <a:latin typeface="Calibri Light"/>
                  <a:ea typeface="Calibri Light" panose="020F0302020204030204" pitchFamily="34" charset="0"/>
                  <a:cs typeface="Calibri Light"/>
                </a:rPr>
                <a:t> </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33" name="Picture 32" descr="A close-up of a logo&#10;&#10;Description automatically generated">
            <a:extLst>
              <a:ext uri="{FF2B5EF4-FFF2-40B4-BE49-F238E27FC236}">
                <a16:creationId xmlns:a16="http://schemas.microsoft.com/office/drawing/2014/main" id="{9EFC5768-554C-DA2E-A762-78A17847EFEB}"/>
              </a:ext>
            </a:extLst>
          </p:cNvPr>
          <p:cNvPicPr>
            <a:picLocks noChangeAspect="1"/>
          </p:cNvPicPr>
          <p:nvPr/>
        </p:nvPicPr>
        <p:blipFill>
          <a:blip r:embed="rId9"/>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062D1670-1474-988D-412D-5F256BC1107D}"/>
              </a:ext>
            </a:extLst>
          </p:cNvPr>
          <p:cNvSpPr/>
          <p:nvPr/>
        </p:nvSpPr>
        <p:spPr>
          <a:xfrm>
            <a:off x="7804558" y="2076226"/>
            <a:ext cx="1749257" cy="291868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8EA06860-8D1F-3BD7-2730-E8CD79BD7790}"/>
              </a:ext>
            </a:extLst>
          </p:cNvPr>
          <p:cNvSpPr txBox="1"/>
          <p:nvPr/>
        </p:nvSpPr>
        <p:spPr>
          <a:xfrm>
            <a:off x="7589940" y="3666659"/>
            <a:ext cx="2094060" cy="118494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Jeny Gardner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Northwest </a:t>
            </a:r>
            <a:r>
              <a:rPr kumimoji="0" lang="en-US" sz="12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UniServ</a:t>
            </a: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Director</a:t>
            </a:r>
            <a:endParaRPr kumimoji="0" lang="en-US" sz="1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Wyoming Education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Association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jgardner@wyoea.org</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47042963-65ED-A1E5-2E3F-1860BEC76EBC}"/>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063945" y="2282951"/>
            <a:ext cx="1146049" cy="1146049"/>
          </a:xfrm>
          <a:prstGeom prst="rect">
            <a:avLst/>
          </a:prstGeom>
        </p:spPr>
      </p:pic>
      <p:sp>
        <p:nvSpPr>
          <p:cNvPr id="9" name="Rectangle: Rounded Corners 8">
            <a:extLst>
              <a:ext uri="{FF2B5EF4-FFF2-40B4-BE49-F238E27FC236}">
                <a16:creationId xmlns:a16="http://schemas.microsoft.com/office/drawing/2014/main" id="{07961CBE-7E7F-86E9-3170-DC290C3E83D9}"/>
              </a:ext>
            </a:extLst>
          </p:cNvPr>
          <p:cNvSpPr/>
          <p:nvPr/>
        </p:nvSpPr>
        <p:spPr>
          <a:xfrm>
            <a:off x="9703670" y="2076226"/>
            <a:ext cx="1749257" cy="291868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F3247715-7092-00A8-0D76-8BF917AC7B95}"/>
              </a:ext>
            </a:extLst>
          </p:cNvPr>
          <p:cNvSpPr txBox="1"/>
          <p:nvPr/>
        </p:nvSpPr>
        <p:spPr>
          <a:xfrm>
            <a:off x="9542842" y="3666659"/>
            <a:ext cx="2094060" cy="118494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Taraja Shephard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a:t>
            </a:r>
            <a:r>
              <a:rPr kumimoji="0" lang="en-US" sz="12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UniServ</a:t>
            </a: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Membership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mn-ea"/>
                <a:cs typeface="Calibri Light"/>
              </a:rPr>
              <a:t>Consultant</a:t>
            </a:r>
            <a:endParaRPr kumimoji="0" lang="en-US" sz="1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Ohio Education Association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shephardallent@ohea.org</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ABDA30F2-DEA3-64C7-A888-23D5E223ECC7}"/>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9963057" y="2282951"/>
            <a:ext cx="1146049" cy="1146049"/>
          </a:xfrm>
          <a:prstGeom prst="rect">
            <a:avLst/>
          </a:prstGeom>
        </p:spPr>
      </p:pic>
    </p:spTree>
    <p:custDataLst>
      <p:tags r:id="rId1"/>
    </p:custDataLst>
    <p:extLst>
      <p:ext uri="{BB962C8B-B14F-4D97-AF65-F5344CB8AC3E}">
        <p14:creationId xmlns:p14="http://schemas.microsoft.com/office/powerpoint/2010/main" val="176530666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9"/>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9EAB9A20-08A7-4BAD-9675-91DE508F1C68}">
  <ds:schemaRefs>
    <ds:schemaRef ds:uri="http://schemas.microsoft.com/sharepoint/v3/contenttype/forms"/>
  </ds:schemaRefs>
</ds:datastoreItem>
</file>

<file path=customXml/itemProps2.xml><?xml version="1.0" encoding="utf-8"?>
<ds:datastoreItem xmlns:ds="http://schemas.openxmlformats.org/officeDocument/2006/customXml" ds:itemID="{723B2719-6FC3-4036-942E-FA69455C4C5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6578FCE-2A3C-4C6F-99FC-7EBE8B7C7FF2}">
  <ds:schemaRefs>
    <ds:schemaRef ds:uri="http://schemas.microsoft.com/office/2006/metadata/properties"/>
    <ds:schemaRef ds:uri="http://schemas.microsoft.com/office/infopath/2007/PartnerControls"/>
    <ds:schemaRef ds:uri="05627597-0322-42fc-bc19-1d0dde15c694"/>
    <ds:schemaRef ds:uri="5ed5bd0d-9aa5-480d-8c58-25f9f57090c9"/>
  </ds:schemaRefs>
</ds:datastoreItem>
</file>

<file path=docProps/app.xml><?xml version="1.0" encoding="utf-8"?>
<Properties xmlns="http://schemas.openxmlformats.org/officeDocument/2006/extended-properties" xmlns:vt="http://schemas.openxmlformats.org/officeDocument/2006/docPropsVTypes">
  <TotalTime>633</TotalTime>
  <Words>2255</Words>
  <Application>Microsoft Office PowerPoint</Application>
  <PresentationFormat>Widescreen</PresentationFormat>
  <Paragraphs>342</Paragraphs>
  <Slides>39</Slides>
  <Notes>39</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39</vt:i4>
      </vt:variant>
    </vt:vector>
  </HeadingPairs>
  <TitlesOfParts>
    <vt:vector size="48" baseType="lpstr">
      <vt:lpstr>Aptos</vt:lpstr>
      <vt:lpstr>Aptos Display</vt:lpstr>
      <vt:lpstr>Arial</vt:lpstr>
      <vt:lpstr>Arial Black</vt:lpstr>
      <vt:lpstr>Calibri</vt:lpstr>
      <vt:lpstr>Calibri Light</vt:lpstr>
      <vt:lpstr>Franklin Gothic Medium</vt:lpstr>
      <vt:lpstr>1_Office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Excel for Organizing Disseminating Information</dc:title>
  <dc:creator>Harris, Seleste [MD]</dc:creator>
  <cp:lastModifiedBy>Williams, Chad</cp:lastModifiedBy>
  <cp:revision>61</cp:revision>
  <dcterms:created xsi:type="dcterms:W3CDTF">2024-05-10T13:21:01Z</dcterms:created>
  <dcterms:modified xsi:type="dcterms:W3CDTF">2026-03-11T19:59:06Z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ArticulateGUID">
    <vt:lpwstr>A9D5DEC0-AF08-469F-8458-E024F62F6BF3</vt:lpwstr>
  </property>
  <property fmtid="{D5CDD505-2E9C-101B-9397-08002B2CF9AE}" pid="4" name="ArticulatePath">
    <vt:lpwstr>https://mea4-my.sharepoint.com/personal/cwilliams_mea_org/Documents/Documents/NEA work/UniServ Academy/UniServ Academy Trainings/Excel for organizing/Disseminiating info/Excel for Organizing-Disseminating Info</vt:lpwstr>
  </property>
  <property fmtid="{D5CDD505-2E9C-101B-9397-08002B2CF9AE}" pid="5" name="MediaServiceImageTags">
    <vt:lpwstr/>
  </property>
</Properties>
</file>