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Lst>
  <p:notesMasterIdLst>
    <p:notesMasterId r:id="rId34"/>
  </p:notesMasterIdLst>
  <p:sldIdLst>
    <p:sldId id="299" r:id="rId5"/>
    <p:sldId id="303" r:id="rId6"/>
    <p:sldId id="306" r:id="rId7"/>
    <p:sldId id="300" r:id="rId8"/>
    <p:sldId id="310" r:id="rId9"/>
    <p:sldId id="308" r:id="rId10"/>
    <p:sldId id="311" r:id="rId11"/>
    <p:sldId id="312" r:id="rId12"/>
    <p:sldId id="301" r:id="rId13"/>
    <p:sldId id="313" r:id="rId14"/>
    <p:sldId id="314" r:id="rId15"/>
    <p:sldId id="302" r:id="rId16"/>
    <p:sldId id="315" r:id="rId17"/>
    <p:sldId id="267" r:id="rId18"/>
    <p:sldId id="316" r:id="rId19"/>
    <p:sldId id="317" r:id="rId20"/>
    <p:sldId id="318" r:id="rId21"/>
    <p:sldId id="319" r:id="rId22"/>
    <p:sldId id="320" r:id="rId23"/>
    <p:sldId id="321" r:id="rId24"/>
    <p:sldId id="323" r:id="rId25"/>
    <p:sldId id="322" r:id="rId26"/>
    <p:sldId id="324" r:id="rId27"/>
    <p:sldId id="325" r:id="rId28"/>
    <p:sldId id="326" r:id="rId29"/>
    <p:sldId id="328" r:id="rId30"/>
    <p:sldId id="329" r:id="rId31"/>
    <p:sldId id="331" r:id="rId32"/>
    <p:sldId id="330"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06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3C5350-2C08-4A13-107D-7C429B860FAA}" v="51" dt="2025-08-22T17:26:47.8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68" y="1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illy, Monet [PA]" userId="S::mreilly_psea.org#ext#@neahq.onmicrosoft.com::c0fedf1a-1d95-456f-8c41-3553731985ba" providerId="AD" clId="Web-{2197571A-A930-63AB-380E-CD62E83B0485}"/>
    <pc:docChg chg="delSld modSld sldOrd">
      <pc:chgData name="Reilly, Monet [PA]" userId="S::mreilly_psea.org#ext#@neahq.onmicrosoft.com::c0fedf1a-1d95-456f-8c41-3553731985ba" providerId="AD" clId="Web-{2197571A-A930-63AB-380E-CD62E83B0485}" dt="2023-09-12T14:52:30.407" v="80"/>
      <pc:docMkLst>
        <pc:docMk/>
      </pc:docMkLst>
      <pc:sldChg chg="modNotes">
        <pc:chgData name="Reilly, Monet [PA]" userId="S::mreilly_psea.org#ext#@neahq.onmicrosoft.com::c0fedf1a-1d95-456f-8c41-3553731985ba" providerId="AD" clId="Web-{2197571A-A930-63AB-380E-CD62E83B0485}" dt="2023-09-12T14:51:53.373" v="79"/>
        <pc:sldMkLst>
          <pc:docMk/>
          <pc:sldMk cId="3937532319" sldId="311"/>
        </pc:sldMkLst>
      </pc:sldChg>
      <pc:sldChg chg="ord">
        <pc:chgData name="Reilly, Monet [PA]" userId="S::mreilly_psea.org#ext#@neahq.onmicrosoft.com::c0fedf1a-1d95-456f-8c41-3553731985ba" providerId="AD" clId="Web-{2197571A-A930-63AB-380E-CD62E83B0485}" dt="2023-09-12T14:52:30.407" v="80"/>
        <pc:sldMkLst>
          <pc:docMk/>
          <pc:sldMk cId="335775849" sldId="314"/>
        </pc:sldMkLst>
      </pc:sldChg>
      <pc:sldChg chg="del">
        <pc:chgData name="Reilly, Monet [PA]" userId="S::mreilly_psea.org#ext#@neahq.onmicrosoft.com::c0fedf1a-1d95-456f-8c41-3553731985ba" providerId="AD" clId="Web-{2197571A-A930-63AB-380E-CD62E83B0485}" dt="2023-09-12T14:42:40.265" v="50"/>
        <pc:sldMkLst>
          <pc:docMk/>
          <pc:sldMk cId="1190634733" sldId="327"/>
        </pc:sldMkLst>
      </pc:sldChg>
      <pc:sldChg chg="modSp ord">
        <pc:chgData name="Reilly, Monet [PA]" userId="S::mreilly_psea.org#ext#@neahq.onmicrosoft.com::c0fedf1a-1d95-456f-8c41-3553731985ba" providerId="AD" clId="Web-{2197571A-A930-63AB-380E-CD62E83B0485}" dt="2023-09-12T14:41:11.494" v="49"/>
        <pc:sldMkLst>
          <pc:docMk/>
          <pc:sldMk cId="201911394" sldId="328"/>
        </pc:sldMkLst>
      </pc:sldChg>
    </pc:docChg>
  </pc:docChgLst>
  <pc:docChgLst>
    <pc:chgData name="Harris, Seleste [MD]" userId="S::sharris_mseanea.org#ext#@neahq.onmicrosoft.com::53926af8-38e6-460e-8442-8ec23deff3e8" providerId="AD" clId="Web-{A6337869-EB86-7940-ED98-BEBDB9788D2F}"/>
    <pc:docChg chg="addSld delSld">
      <pc:chgData name="Harris, Seleste [MD]" userId="S::sharris_mseanea.org#ext#@neahq.onmicrosoft.com::53926af8-38e6-460e-8442-8ec23deff3e8" providerId="AD" clId="Web-{A6337869-EB86-7940-ED98-BEBDB9788D2F}" dt="2024-12-05T19:25:35.790" v="5"/>
      <pc:docMkLst>
        <pc:docMk/>
      </pc:docMkLst>
      <pc:sldChg chg="add del replId">
        <pc:chgData name="Harris, Seleste [MD]" userId="S::sharris_mseanea.org#ext#@neahq.onmicrosoft.com::53926af8-38e6-460e-8442-8ec23deff3e8" providerId="AD" clId="Web-{A6337869-EB86-7940-ED98-BEBDB9788D2F}" dt="2024-12-05T19:25:35.790" v="5"/>
        <pc:sldMkLst>
          <pc:docMk/>
          <pc:sldMk cId="4172609733" sldId="332"/>
        </pc:sldMkLst>
      </pc:sldChg>
      <pc:sldChg chg="add del replId">
        <pc:chgData name="Harris, Seleste [MD]" userId="S::sharris_mseanea.org#ext#@neahq.onmicrosoft.com::53926af8-38e6-460e-8442-8ec23deff3e8" providerId="AD" clId="Web-{A6337869-EB86-7940-ED98-BEBDB9788D2F}" dt="2024-12-05T19:25:35.774" v="4"/>
        <pc:sldMkLst>
          <pc:docMk/>
          <pc:sldMk cId="728006224" sldId="333"/>
        </pc:sldMkLst>
      </pc:sldChg>
      <pc:sldChg chg="add del replId">
        <pc:chgData name="Harris, Seleste [MD]" userId="S::sharris_mseanea.org#ext#@neahq.onmicrosoft.com::53926af8-38e6-460e-8442-8ec23deff3e8" providerId="AD" clId="Web-{A6337869-EB86-7940-ED98-BEBDB9788D2F}" dt="2024-12-05T19:25:35.774" v="3"/>
        <pc:sldMkLst>
          <pc:docMk/>
          <pc:sldMk cId="1726837928" sldId="334"/>
        </pc:sldMkLst>
      </pc:sldChg>
    </pc:docChg>
  </pc:docChgLst>
  <pc:docChgLst>
    <pc:chgData name="Harris, Seleste [MD]" userId="S::sharris_mseanea.org#ext#@neahq.onmicrosoft.com::53926af8-38e6-460e-8442-8ec23deff3e8" providerId="AD" clId="Web-{E556FC81-E0BC-4F65-F78B-245D34FB6F67}"/>
    <pc:docChg chg="modSld">
      <pc:chgData name="Harris, Seleste [MD]" userId="S::sharris_mseanea.org#ext#@neahq.onmicrosoft.com::53926af8-38e6-460e-8442-8ec23deff3e8" providerId="AD" clId="Web-{E556FC81-E0BC-4F65-F78B-245D34FB6F67}" dt="2023-09-19T23:57:51.591" v="15"/>
      <pc:docMkLst>
        <pc:docMk/>
      </pc:docMkLst>
      <pc:sldChg chg="modNotes">
        <pc:chgData name="Harris, Seleste [MD]" userId="S::sharris_mseanea.org#ext#@neahq.onmicrosoft.com::53926af8-38e6-460e-8442-8ec23deff3e8" providerId="AD" clId="Web-{E556FC81-E0BC-4F65-F78B-245D34FB6F67}" dt="2023-09-19T23:55:29.008" v="1"/>
        <pc:sldMkLst>
          <pc:docMk/>
          <pc:sldMk cId="3937532319" sldId="311"/>
        </pc:sldMkLst>
      </pc:sldChg>
      <pc:sldChg chg="modNotes">
        <pc:chgData name="Harris, Seleste [MD]" userId="S::sharris_mseanea.org#ext#@neahq.onmicrosoft.com::53926af8-38e6-460e-8442-8ec23deff3e8" providerId="AD" clId="Web-{E556FC81-E0BC-4F65-F78B-245D34FB6F67}" dt="2023-09-19T23:57:51.591" v="15"/>
        <pc:sldMkLst>
          <pc:docMk/>
          <pc:sldMk cId="1248703292" sldId="312"/>
        </pc:sldMkLst>
      </pc:sldChg>
    </pc:docChg>
  </pc:docChgLst>
  <pc:docChgLst>
    <pc:chgData name="Barton, Beth" userId="S::beth.barton_ieanea.org#ext#@neahq.onmicrosoft.com::796f4356-a506-4608-9f62-2e20e49a724b" providerId="AD" clId="Web-{4B2F1EB5-8CDD-E448-94EB-4A6187D93B5E}"/>
    <pc:docChg chg="modSld">
      <pc:chgData name="Barton, Beth" userId="S::beth.barton_ieanea.org#ext#@neahq.onmicrosoft.com::796f4356-a506-4608-9f62-2e20e49a724b" providerId="AD" clId="Web-{4B2F1EB5-8CDD-E448-94EB-4A6187D93B5E}" dt="2025-05-07T16:37:45.485" v="3" actId="1076"/>
      <pc:docMkLst>
        <pc:docMk/>
      </pc:docMkLst>
      <pc:sldChg chg="modSp">
        <pc:chgData name="Barton, Beth" userId="S::beth.barton_ieanea.org#ext#@neahq.onmicrosoft.com::796f4356-a506-4608-9f62-2e20e49a724b" providerId="AD" clId="Web-{4B2F1EB5-8CDD-E448-94EB-4A6187D93B5E}" dt="2025-05-06T21:00:56.949" v="1" actId="20577"/>
        <pc:sldMkLst>
          <pc:docMk/>
          <pc:sldMk cId="188579214" sldId="317"/>
        </pc:sldMkLst>
      </pc:sldChg>
      <pc:sldChg chg="modSp">
        <pc:chgData name="Barton, Beth" userId="S::beth.barton_ieanea.org#ext#@neahq.onmicrosoft.com::796f4356-a506-4608-9f62-2e20e49a724b" providerId="AD" clId="Web-{4B2F1EB5-8CDD-E448-94EB-4A6187D93B5E}" dt="2025-05-07T16:37:45.485" v="3" actId="1076"/>
        <pc:sldMkLst>
          <pc:docMk/>
          <pc:sldMk cId="612204001" sldId="321"/>
        </pc:sldMkLst>
      </pc:sldChg>
    </pc:docChg>
  </pc:docChgLst>
  <pc:docChgLst>
    <pc:chgData name="Williams, Chad" userId="1bcb7dee-f052-467d-9754-a4d21caaa79d" providerId="ADAL" clId="{47999CCA-1321-4175-9E24-9643F790F097}"/>
    <pc:docChg chg="custSel addSld delSld modSld sldOrd">
      <pc:chgData name="Williams, Chad" userId="1bcb7dee-f052-467d-9754-a4d21caaa79d" providerId="ADAL" clId="{47999CCA-1321-4175-9E24-9643F790F097}" dt="2023-09-12T14:25:14.107" v="475" actId="20577"/>
      <pc:docMkLst>
        <pc:docMk/>
      </pc:docMkLst>
      <pc:sldChg chg="del">
        <pc:chgData name="Williams, Chad" userId="1bcb7dee-f052-467d-9754-a4d21caaa79d" providerId="ADAL" clId="{47999CCA-1321-4175-9E24-9643F790F097}" dt="2023-09-11T18:34:14.045" v="204" actId="2696"/>
        <pc:sldMkLst>
          <pc:docMk/>
          <pc:sldMk cId="129865466" sldId="259"/>
        </pc:sldMkLst>
      </pc:sldChg>
      <pc:sldChg chg="del">
        <pc:chgData name="Williams, Chad" userId="1bcb7dee-f052-467d-9754-a4d21caaa79d" providerId="ADAL" clId="{47999CCA-1321-4175-9E24-9643F790F097}" dt="2023-09-11T18:34:23.346" v="205" actId="2696"/>
        <pc:sldMkLst>
          <pc:docMk/>
          <pc:sldMk cId="1709629249" sldId="260"/>
        </pc:sldMkLst>
      </pc:sldChg>
      <pc:sldChg chg="del">
        <pc:chgData name="Williams, Chad" userId="1bcb7dee-f052-467d-9754-a4d21caaa79d" providerId="ADAL" clId="{47999CCA-1321-4175-9E24-9643F790F097}" dt="2023-09-11T18:37:03.198" v="233" actId="2696"/>
        <pc:sldMkLst>
          <pc:docMk/>
          <pc:sldMk cId="1756047795" sldId="261"/>
        </pc:sldMkLst>
      </pc:sldChg>
      <pc:sldChg chg="del">
        <pc:chgData name="Williams, Chad" userId="1bcb7dee-f052-467d-9754-a4d21caaa79d" providerId="ADAL" clId="{47999CCA-1321-4175-9E24-9643F790F097}" dt="2023-09-11T18:47:28.675" v="363" actId="2696"/>
        <pc:sldMkLst>
          <pc:docMk/>
          <pc:sldMk cId="3917981282" sldId="262"/>
        </pc:sldMkLst>
      </pc:sldChg>
      <pc:sldChg chg="del">
        <pc:chgData name="Williams, Chad" userId="1bcb7dee-f052-467d-9754-a4d21caaa79d" providerId="ADAL" clId="{47999CCA-1321-4175-9E24-9643F790F097}" dt="2023-09-11T18:47:28.675" v="363" actId="2696"/>
        <pc:sldMkLst>
          <pc:docMk/>
          <pc:sldMk cId="1762863428" sldId="263"/>
        </pc:sldMkLst>
      </pc:sldChg>
      <pc:sldChg chg="del">
        <pc:chgData name="Williams, Chad" userId="1bcb7dee-f052-467d-9754-a4d21caaa79d" providerId="ADAL" clId="{47999CCA-1321-4175-9E24-9643F790F097}" dt="2023-09-11T18:47:28.675" v="363" actId="2696"/>
        <pc:sldMkLst>
          <pc:docMk/>
          <pc:sldMk cId="1794746967" sldId="264"/>
        </pc:sldMkLst>
      </pc:sldChg>
      <pc:sldChg chg="del">
        <pc:chgData name="Williams, Chad" userId="1bcb7dee-f052-467d-9754-a4d21caaa79d" providerId="ADAL" clId="{47999CCA-1321-4175-9E24-9643F790F097}" dt="2023-09-11T18:20:30.098" v="39" actId="2696"/>
        <pc:sldMkLst>
          <pc:docMk/>
          <pc:sldMk cId="3404327295" sldId="266"/>
        </pc:sldMkLst>
      </pc:sldChg>
      <pc:sldChg chg="addSp delSp modSp mod ord">
        <pc:chgData name="Williams, Chad" userId="1bcb7dee-f052-467d-9754-a4d21caaa79d" providerId="ADAL" clId="{47999CCA-1321-4175-9E24-9643F790F097}" dt="2023-09-11T18:23:19.460" v="66" actId="1076"/>
        <pc:sldMkLst>
          <pc:docMk/>
          <pc:sldMk cId="1972257253" sldId="267"/>
        </pc:sldMkLst>
      </pc:sldChg>
      <pc:sldChg chg="del">
        <pc:chgData name="Williams, Chad" userId="1bcb7dee-f052-467d-9754-a4d21caaa79d" providerId="ADAL" clId="{47999CCA-1321-4175-9E24-9643F790F097}" dt="2023-09-11T18:18:54.248" v="25" actId="2696"/>
        <pc:sldMkLst>
          <pc:docMk/>
          <pc:sldMk cId="1704896343" sldId="272"/>
        </pc:sldMkLst>
      </pc:sldChg>
      <pc:sldChg chg="del">
        <pc:chgData name="Williams, Chad" userId="1bcb7dee-f052-467d-9754-a4d21caaa79d" providerId="ADAL" clId="{47999CCA-1321-4175-9E24-9643F790F097}" dt="2023-09-11T18:47:28.675" v="363" actId="2696"/>
        <pc:sldMkLst>
          <pc:docMk/>
          <pc:sldMk cId="4083257422" sldId="278"/>
        </pc:sldMkLst>
      </pc:sldChg>
      <pc:sldChg chg="del">
        <pc:chgData name="Williams, Chad" userId="1bcb7dee-f052-467d-9754-a4d21caaa79d" providerId="ADAL" clId="{47999CCA-1321-4175-9E24-9643F790F097}" dt="2023-09-11T18:31:29.771" v="179" actId="2696"/>
        <pc:sldMkLst>
          <pc:docMk/>
          <pc:sldMk cId="1813276140" sldId="281"/>
        </pc:sldMkLst>
      </pc:sldChg>
      <pc:sldChg chg="del">
        <pc:chgData name="Williams, Chad" userId="1bcb7dee-f052-467d-9754-a4d21caaa79d" providerId="ADAL" clId="{47999CCA-1321-4175-9E24-9643F790F097}" dt="2023-09-11T18:28:52.551" v="161" actId="2696"/>
        <pc:sldMkLst>
          <pc:docMk/>
          <pc:sldMk cId="1045489448" sldId="282"/>
        </pc:sldMkLst>
      </pc:sldChg>
      <pc:sldChg chg="del">
        <pc:chgData name="Williams, Chad" userId="1bcb7dee-f052-467d-9754-a4d21caaa79d" providerId="ADAL" clId="{47999CCA-1321-4175-9E24-9643F790F097}" dt="2023-09-11T18:28:48.778" v="160" actId="2696"/>
        <pc:sldMkLst>
          <pc:docMk/>
          <pc:sldMk cId="4001258233" sldId="283"/>
        </pc:sldMkLst>
      </pc:sldChg>
      <pc:sldChg chg="del">
        <pc:chgData name="Williams, Chad" userId="1bcb7dee-f052-467d-9754-a4d21caaa79d" providerId="ADAL" clId="{47999CCA-1321-4175-9E24-9643F790F097}" dt="2023-09-11T18:47:28.675" v="363" actId="2696"/>
        <pc:sldMkLst>
          <pc:docMk/>
          <pc:sldMk cId="721651145" sldId="284"/>
        </pc:sldMkLst>
      </pc:sldChg>
      <pc:sldChg chg="del">
        <pc:chgData name="Williams, Chad" userId="1bcb7dee-f052-467d-9754-a4d21caaa79d" providerId="ADAL" clId="{47999CCA-1321-4175-9E24-9643F790F097}" dt="2023-09-11T18:49:13.406" v="388" actId="2696"/>
        <pc:sldMkLst>
          <pc:docMk/>
          <pc:sldMk cId="1676186" sldId="285"/>
        </pc:sldMkLst>
      </pc:sldChg>
      <pc:sldChg chg="del">
        <pc:chgData name="Williams, Chad" userId="1bcb7dee-f052-467d-9754-a4d21caaa79d" providerId="ADAL" clId="{47999CCA-1321-4175-9E24-9643F790F097}" dt="2023-09-11T18:52:15.874" v="446" actId="2696"/>
        <pc:sldMkLst>
          <pc:docMk/>
          <pc:sldMk cId="1509709433" sldId="286"/>
        </pc:sldMkLst>
      </pc:sldChg>
      <pc:sldChg chg="del">
        <pc:chgData name="Williams, Chad" userId="1bcb7dee-f052-467d-9754-a4d21caaa79d" providerId="ADAL" clId="{47999CCA-1321-4175-9E24-9643F790F097}" dt="2023-09-11T18:32:35.744" v="188" actId="2696"/>
        <pc:sldMkLst>
          <pc:docMk/>
          <pc:sldMk cId="3349090838" sldId="294"/>
        </pc:sldMkLst>
      </pc:sldChg>
      <pc:sldChg chg="del">
        <pc:chgData name="Williams, Chad" userId="1bcb7dee-f052-467d-9754-a4d21caaa79d" providerId="ADAL" clId="{47999CCA-1321-4175-9E24-9643F790F097}" dt="2023-09-11T18:24:28.874" v="103" actId="2696"/>
        <pc:sldMkLst>
          <pc:docMk/>
          <pc:sldMk cId="469409321" sldId="295"/>
        </pc:sldMkLst>
      </pc:sldChg>
      <pc:sldChg chg="del">
        <pc:chgData name="Williams, Chad" userId="1bcb7dee-f052-467d-9754-a4d21caaa79d" providerId="ADAL" clId="{47999CCA-1321-4175-9E24-9643F790F097}" dt="2023-09-11T18:47:28.675" v="363" actId="2696"/>
        <pc:sldMkLst>
          <pc:docMk/>
          <pc:sldMk cId="1363871948" sldId="296"/>
        </pc:sldMkLst>
      </pc:sldChg>
      <pc:sldChg chg="del">
        <pc:chgData name="Williams, Chad" userId="1bcb7dee-f052-467d-9754-a4d21caaa79d" providerId="ADAL" clId="{47999CCA-1321-4175-9E24-9643F790F097}" dt="2023-09-11T18:47:28.675" v="363" actId="2696"/>
        <pc:sldMkLst>
          <pc:docMk/>
          <pc:sldMk cId="3502248917" sldId="297"/>
        </pc:sldMkLst>
      </pc:sldChg>
      <pc:sldChg chg="del">
        <pc:chgData name="Williams, Chad" userId="1bcb7dee-f052-467d-9754-a4d21caaa79d" providerId="ADAL" clId="{47999CCA-1321-4175-9E24-9643F790F097}" dt="2023-09-11T18:47:32.374" v="364" actId="2696"/>
        <pc:sldMkLst>
          <pc:docMk/>
          <pc:sldMk cId="1247375254" sldId="298"/>
        </pc:sldMkLst>
      </pc:sldChg>
      <pc:sldChg chg="modNotesTx">
        <pc:chgData name="Williams, Chad" userId="1bcb7dee-f052-467d-9754-a4d21caaa79d" providerId="ADAL" clId="{47999CCA-1321-4175-9E24-9643F790F097}" dt="2023-09-11T18:13:08.153" v="2"/>
        <pc:sldMkLst>
          <pc:docMk/>
          <pc:sldMk cId="772263242" sldId="299"/>
        </pc:sldMkLst>
      </pc:sldChg>
      <pc:sldChg chg="modNotesTx">
        <pc:chgData name="Williams, Chad" userId="1bcb7dee-f052-467d-9754-a4d21caaa79d" providerId="ADAL" clId="{47999CCA-1321-4175-9E24-9643F790F097}" dt="2023-09-11T18:13:50.709" v="5"/>
        <pc:sldMkLst>
          <pc:docMk/>
          <pc:sldMk cId="2571821735" sldId="300"/>
        </pc:sldMkLst>
      </pc:sldChg>
      <pc:sldChg chg="modNotesTx">
        <pc:chgData name="Williams, Chad" userId="1bcb7dee-f052-467d-9754-a4d21caaa79d" providerId="ADAL" clId="{47999CCA-1321-4175-9E24-9643F790F097}" dt="2023-09-11T18:17:15.628" v="11"/>
        <pc:sldMkLst>
          <pc:docMk/>
          <pc:sldMk cId="508567190" sldId="301"/>
        </pc:sldMkLst>
      </pc:sldChg>
      <pc:sldChg chg="modNotesTx">
        <pc:chgData name="Williams, Chad" userId="1bcb7dee-f052-467d-9754-a4d21caaa79d" providerId="ADAL" clId="{47999CCA-1321-4175-9E24-9643F790F097}" dt="2023-09-11T18:17:36.994" v="13"/>
        <pc:sldMkLst>
          <pc:docMk/>
          <pc:sldMk cId="233704283" sldId="302"/>
        </pc:sldMkLst>
      </pc:sldChg>
      <pc:sldChg chg="modSp mod modNotesTx">
        <pc:chgData name="Williams, Chad" userId="1bcb7dee-f052-467d-9754-a4d21caaa79d" providerId="ADAL" clId="{47999CCA-1321-4175-9E24-9643F790F097}" dt="2023-09-11T20:57:11.498" v="456" actId="20577"/>
        <pc:sldMkLst>
          <pc:docMk/>
          <pc:sldMk cId="1993097925" sldId="303"/>
        </pc:sldMkLst>
      </pc:sldChg>
      <pc:sldChg chg="del">
        <pc:chgData name="Williams, Chad" userId="1bcb7dee-f052-467d-9754-a4d21caaa79d" providerId="ADAL" clId="{47999CCA-1321-4175-9E24-9643F790F097}" dt="2023-09-11T18:52:25.736" v="447" actId="2696"/>
        <pc:sldMkLst>
          <pc:docMk/>
          <pc:sldMk cId="1279004595" sldId="304"/>
        </pc:sldMkLst>
      </pc:sldChg>
      <pc:sldChg chg="del">
        <pc:chgData name="Williams, Chad" userId="1bcb7dee-f052-467d-9754-a4d21caaa79d" providerId="ADAL" clId="{47999CCA-1321-4175-9E24-9643F790F097}" dt="2023-09-11T18:52:25.736" v="447" actId="2696"/>
        <pc:sldMkLst>
          <pc:docMk/>
          <pc:sldMk cId="4091252158" sldId="305"/>
        </pc:sldMkLst>
      </pc:sldChg>
      <pc:sldChg chg="modNotesTx">
        <pc:chgData name="Williams, Chad" userId="1bcb7dee-f052-467d-9754-a4d21caaa79d" providerId="ADAL" clId="{47999CCA-1321-4175-9E24-9643F790F097}" dt="2023-09-11T18:13:39.086" v="4"/>
        <pc:sldMkLst>
          <pc:docMk/>
          <pc:sldMk cId="3733573084" sldId="306"/>
        </pc:sldMkLst>
      </pc:sldChg>
      <pc:sldChg chg="del ord">
        <pc:chgData name="Williams, Chad" userId="1bcb7dee-f052-467d-9754-a4d21caaa79d" providerId="ADAL" clId="{47999CCA-1321-4175-9E24-9643F790F097}" dt="2023-09-11T18:52:25.736" v="447" actId="2696"/>
        <pc:sldMkLst>
          <pc:docMk/>
          <pc:sldMk cId="3868403484" sldId="307"/>
        </pc:sldMkLst>
      </pc:sldChg>
      <pc:sldChg chg="modNotesTx">
        <pc:chgData name="Williams, Chad" userId="1bcb7dee-f052-467d-9754-a4d21caaa79d" providerId="ADAL" clId="{47999CCA-1321-4175-9E24-9643F790F097}" dt="2023-09-11T18:14:20.482" v="6"/>
        <pc:sldMkLst>
          <pc:docMk/>
          <pc:sldMk cId="2583986749" sldId="308"/>
        </pc:sldMkLst>
      </pc:sldChg>
      <pc:sldChg chg="del">
        <pc:chgData name="Williams, Chad" userId="1bcb7dee-f052-467d-9754-a4d21caaa79d" providerId="ADAL" clId="{47999CCA-1321-4175-9E24-9643F790F097}" dt="2023-09-11T18:52:25.736" v="447" actId="2696"/>
        <pc:sldMkLst>
          <pc:docMk/>
          <pc:sldMk cId="3722816081" sldId="309"/>
        </pc:sldMkLst>
      </pc:sldChg>
      <pc:sldChg chg="modNotesTx">
        <pc:chgData name="Williams, Chad" userId="1bcb7dee-f052-467d-9754-a4d21caaa79d" providerId="ADAL" clId="{47999CCA-1321-4175-9E24-9643F790F097}" dt="2023-09-11T18:16:51.720" v="10"/>
        <pc:sldMkLst>
          <pc:docMk/>
          <pc:sldMk cId="3937532319" sldId="311"/>
        </pc:sldMkLst>
      </pc:sldChg>
      <pc:sldChg chg="modNotesTx">
        <pc:chgData name="Williams, Chad" userId="1bcb7dee-f052-467d-9754-a4d21caaa79d" providerId="ADAL" clId="{47999CCA-1321-4175-9E24-9643F790F097}" dt="2023-09-11T18:16:32.876" v="9"/>
        <pc:sldMkLst>
          <pc:docMk/>
          <pc:sldMk cId="1248703292" sldId="312"/>
        </pc:sldMkLst>
      </pc:sldChg>
      <pc:sldChg chg="modNotesTx">
        <pc:chgData name="Williams, Chad" userId="1bcb7dee-f052-467d-9754-a4d21caaa79d" providerId="ADAL" clId="{47999CCA-1321-4175-9E24-9643F790F097}" dt="2023-09-11T18:17:26.717" v="12"/>
        <pc:sldMkLst>
          <pc:docMk/>
          <pc:sldMk cId="2421335285" sldId="313"/>
        </pc:sldMkLst>
      </pc:sldChg>
      <pc:sldChg chg="modSp add mod modNotesTx">
        <pc:chgData name="Williams, Chad" userId="1bcb7dee-f052-467d-9754-a4d21caaa79d" providerId="ADAL" clId="{47999CCA-1321-4175-9E24-9643F790F097}" dt="2023-09-11T18:19:08.400" v="26"/>
        <pc:sldMkLst>
          <pc:docMk/>
          <pc:sldMk cId="335775849" sldId="314"/>
        </pc:sldMkLst>
      </pc:sldChg>
      <pc:sldChg chg="modSp add mod ord modNotesTx">
        <pc:chgData name="Williams, Chad" userId="1bcb7dee-f052-467d-9754-a4d21caaa79d" providerId="ADAL" clId="{47999CCA-1321-4175-9E24-9643F790F097}" dt="2023-09-11T18:21:51.389" v="48" actId="20577"/>
        <pc:sldMkLst>
          <pc:docMk/>
          <pc:sldMk cId="976709825" sldId="315"/>
        </pc:sldMkLst>
      </pc:sldChg>
      <pc:sldChg chg="add del">
        <pc:chgData name="Williams, Chad" userId="1bcb7dee-f052-467d-9754-a4d21caaa79d" providerId="ADAL" clId="{47999CCA-1321-4175-9E24-9643F790F097}" dt="2023-09-11T18:21:41.037" v="41" actId="2696"/>
        <pc:sldMkLst>
          <pc:docMk/>
          <pc:sldMk cId="1125425792" sldId="316"/>
        </pc:sldMkLst>
      </pc:sldChg>
      <pc:sldChg chg="modSp add mod ord modNotesTx">
        <pc:chgData name="Williams, Chad" userId="1bcb7dee-f052-467d-9754-a4d21caaa79d" providerId="ADAL" clId="{47999CCA-1321-4175-9E24-9643F790F097}" dt="2023-09-11T18:24:43.242" v="114" actId="20577"/>
        <pc:sldMkLst>
          <pc:docMk/>
          <pc:sldMk cId="3043989516" sldId="316"/>
        </pc:sldMkLst>
      </pc:sldChg>
      <pc:sldChg chg="addSp delSp modSp add mod ord modNotesTx">
        <pc:chgData name="Williams, Chad" userId="1bcb7dee-f052-467d-9754-a4d21caaa79d" providerId="ADAL" clId="{47999CCA-1321-4175-9E24-9643F790F097}" dt="2023-09-11T18:28:39.076" v="159" actId="1076"/>
        <pc:sldMkLst>
          <pc:docMk/>
          <pc:sldMk cId="188579214" sldId="317"/>
        </pc:sldMkLst>
      </pc:sldChg>
      <pc:sldChg chg="addSp delSp modSp add mod modNotesTx">
        <pc:chgData name="Williams, Chad" userId="1bcb7dee-f052-467d-9754-a4d21caaa79d" providerId="ADAL" clId="{47999CCA-1321-4175-9E24-9643F790F097}" dt="2023-09-11T18:36:24.556" v="229" actId="1076"/>
        <pc:sldMkLst>
          <pc:docMk/>
          <pc:sldMk cId="1794572934" sldId="318"/>
        </pc:sldMkLst>
      </pc:sldChg>
      <pc:sldChg chg="add ord modNotesTx">
        <pc:chgData name="Williams, Chad" userId="1bcb7dee-f052-467d-9754-a4d21caaa79d" providerId="ADAL" clId="{47999CCA-1321-4175-9E24-9643F790F097}" dt="2023-09-11T18:32:27.998" v="187"/>
        <pc:sldMkLst>
          <pc:docMk/>
          <pc:sldMk cId="2116277927" sldId="319"/>
        </pc:sldMkLst>
      </pc:sldChg>
      <pc:sldChg chg="modSp add mod ord modNotesTx">
        <pc:chgData name="Williams, Chad" userId="1bcb7dee-f052-467d-9754-a4d21caaa79d" providerId="ADAL" clId="{47999CCA-1321-4175-9E24-9643F790F097}" dt="2023-09-11T18:33:58.892" v="203" actId="1076"/>
        <pc:sldMkLst>
          <pc:docMk/>
          <pc:sldMk cId="2473113147" sldId="320"/>
        </pc:sldMkLst>
      </pc:sldChg>
      <pc:sldChg chg="addSp delSp modSp add mod ord modNotesTx">
        <pc:chgData name="Williams, Chad" userId="1bcb7dee-f052-467d-9754-a4d21caaa79d" providerId="ADAL" clId="{47999CCA-1321-4175-9E24-9643F790F097}" dt="2023-09-11T18:36:58.018" v="232" actId="1076"/>
        <pc:sldMkLst>
          <pc:docMk/>
          <pc:sldMk cId="612204001" sldId="321"/>
        </pc:sldMkLst>
      </pc:sldChg>
      <pc:sldChg chg="modSp add mod">
        <pc:chgData name="Williams, Chad" userId="1bcb7dee-f052-467d-9754-a4d21caaa79d" providerId="ADAL" clId="{47999CCA-1321-4175-9E24-9643F790F097}" dt="2023-09-11T18:41:16.838" v="261"/>
        <pc:sldMkLst>
          <pc:docMk/>
          <pc:sldMk cId="2594654125" sldId="322"/>
        </pc:sldMkLst>
      </pc:sldChg>
      <pc:sldChg chg="modSp add mod ord modNotesTx">
        <pc:chgData name="Williams, Chad" userId="1bcb7dee-f052-467d-9754-a4d21caaa79d" providerId="ADAL" clId="{47999CCA-1321-4175-9E24-9643F790F097}" dt="2023-09-11T18:40:55.580" v="260" actId="20577"/>
        <pc:sldMkLst>
          <pc:docMk/>
          <pc:sldMk cId="3256123255" sldId="323"/>
        </pc:sldMkLst>
      </pc:sldChg>
      <pc:sldChg chg="add ord modNotesTx">
        <pc:chgData name="Williams, Chad" userId="1bcb7dee-f052-467d-9754-a4d21caaa79d" providerId="ADAL" clId="{47999CCA-1321-4175-9E24-9643F790F097}" dt="2023-09-11T18:42:11.582" v="268" actId="20577"/>
        <pc:sldMkLst>
          <pc:docMk/>
          <pc:sldMk cId="3911183244" sldId="324"/>
        </pc:sldMkLst>
      </pc:sldChg>
      <pc:sldChg chg="modSp add mod ord modNotesTx">
        <pc:chgData name="Williams, Chad" userId="1bcb7dee-f052-467d-9754-a4d21caaa79d" providerId="ADAL" clId="{47999CCA-1321-4175-9E24-9643F790F097}" dt="2023-09-11T18:44:04.660" v="295" actId="14100"/>
        <pc:sldMkLst>
          <pc:docMk/>
          <pc:sldMk cId="4261416983" sldId="325"/>
        </pc:sldMkLst>
      </pc:sldChg>
      <pc:sldChg chg="addSp delSp modSp add mod">
        <pc:chgData name="Williams, Chad" userId="1bcb7dee-f052-467d-9754-a4d21caaa79d" providerId="ADAL" clId="{47999CCA-1321-4175-9E24-9643F790F097}" dt="2023-09-11T18:45:17.187" v="340" actId="166"/>
        <pc:sldMkLst>
          <pc:docMk/>
          <pc:sldMk cId="3571662134" sldId="326"/>
        </pc:sldMkLst>
      </pc:sldChg>
      <pc:sldChg chg="add ord modNotesTx">
        <pc:chgData name="Williams, Chad" userId="1bcb7dee-f052-467d-9754-a4d21caaa79d" providerId="ADAL" clId="{47999CCA-1321-4175-9E24-9643F790F097}" dt="2023-09-11T18:45:59.232" v="348" actId="20577"/>
        <pc:sldMkLst>
          <pc:docMk/>
          <pc:sldMk cId="1190634733" sldId="327"/>
        </pc:sldMkLst>
      </pc:sldChg>
      <pc:sldChg chg="modSp add mod modNotesTx">
        <pc:chgData name="Williams, Chad" userId="1bcb7dee-f052-467d-9754-a4d21caaa79d" providerId="ADAL" clId="{47999CCA-1321-4175-9E24-9643F790F097}" dt="2023-09-11T18:47:12.371" v="362" actId="1076"/>
        <pc:sldMkLst>
          <pc:docMk/>
          <pc:sldMk cId="201911394" sldId="328"/>
        </pc:sldMkLst>
      </pc:sldChg>
      <pc:sldChg chg="modSp add mod ord modNotesTx">
        <pc:chgData name="Williams, Chad" userId="1bcb7dee-f052-467d-9754-a4d21caaa79d" providerId="ADAL" clId="{47999CCA-1321-4175-9E24-9643F790F097}" dt="2023-09-11T18:49:01.593" v="387" actId="14100"/>
        <pc:sldMkLst>
          <pc:docMk/>
          <pc:sldMk cId="651628588" sldId="329"/>
        </pc:sldMkLst>
      </pc:sldChg>
      <pc:sldChg chg="addSp modSp add mod ord modNotesTx">
        <pc:chgData name="Williams, Chad" userId="1bcb7dee-f052-467d-9754-a4d21caaa79d" providerId="ADAL" clId="{47999CCA-1321-4175-9E24-9643F790F097}" dt="2023-09-12T14:25:14.107" v="475" actId="20577"/>
        <pc:sldMkLst>
          <pc:docMk/>
          <pc:sldMk cId="2600502344" sldId="330"/>
        </pc:sldMkLst>
      </pc:sldChg>
      <pc:sldChg chg="modSp add mod">
        <pc:chgData name="Williams, Chad" userId="1bcb7dee-f052-467d-9754-a4d21caaa79d" providerId="ADAL" clId="{47999CCA-1321-4175-9E24-9643F790F097}" dt="2023-09-11T18:52:04.761" v="445" actId="166"/>
        <pc:sldMkLst>
          <pc:docMk/>
          <pc:sldMk cId="2953285" sldId="331"/>
        </pc:sldMkLst>
      </pc:sldChg>
    </pc:docChg>
  </pc:docChgLst>
  <pc:docChgLst>
    <pc:chgData name="Barton, Beth" userId="S::beth.barton_ieanea.org#ext#@neahq.onmicrosoft.com::796f4356-a506-4608-9f62-2e20e49a724b" providerId="AD" clId="Web-{AC75E5DC-2C17-376F-90E2-527324CA106D}"/>
    <pc:docChg chg="modSld">
      <pc:chgData name="Barton, Beth" userId="S::beth.barton_ieanea.org#ext#@neahq.onmicrosoft.com::796f4356-a506-4608-9f62-2e20e49a724b" providerId="AD" clId="Web-{AC75E5DC-2C17-376F-90E2-527324CA106D}" dt="2024-10-07T17:41:13.623" v="43" actId="20577"/>
      <pc:docMkLst>
        <pc:docMk/>
      </pc:docMkLst>
      <pc:sldChg chg="modSp">
        <pc:chgData name="Barton, Beth" userId="S::beth.barton_ieanea.org#ext#@neahq.onmicrosoft.com::796f4356-a506-4608-9f62-2e20e49a724b" providerId="AD" clId="Web-{AC75E5DC-2C17-376F-90E2-527324CA106D}" dt="2024-10-07T17:41:13.623" v="43" actId="20577"/>
        <pc:sldMkLst>
          <pc:docMk/>
          <pc:sldMk cId="2571821735" sldId="300"/>
        </pc:sldMkLst>
      </pc:sldChg>
    </pc:docChg>
  </pc:docChgLst>
  <pc:docChgLst>
    <pc:chgData name="Harris, Seleste [MD]" userId="S::sharris_mseanea.org#ext#@neahq.onmicrosoft.com::53926af8-38e6-460e-8442-8ec23deff3e8" providerId="AD" clId="Web-{B23C5350-2C08-4A13-107D-7C429B860FAA}"/>
    <pc:docChg chg="modSld">
      <pc:chgData name="Harris, Seleste [MD]" userId="S::sharris_mseanea.org#ext#@neahq.onmicrosoft.com::53926af8-38e6-460e-8442-8ec23deff3e8" providerId="AD" clId="Web-{B23C5350-2C08-4A13-107D-7C429B860FAA}" dt="2025-08-22T17:27:31.320" v="293"/>
      <pc:docMkLst>
        <pc:docMk/>
      </pc:docMkLst>
      <pc:sldChg chg="modNotes">
        <pc:chgData name="Harris, Seleste [MD]" userId="S::sharris_mseanea.org#ext#@neahq.onmicrosoft.com::53926af8-38e6-460e-8442-8ec23deff3e8" providerId="AD" clId="Web-{B23C5350-2C08-4A13-107D-7C429B860FAA}" dt="2025-08-22T17:21:34.254" v="101"/>
        <pc:sldMkLst>
          <pc:docMk/>
          <pc:sldMk cId="1972257253" sldId="267"/>
        </pc:sldMkLst>
      </pc:sldChg>
      <pc:sldChg chg="modNotes">
        <pc:chgData name="Harris, Seleste [MD]" userId="S::sharris_mseanea.org#ext#@neahq.onmicrosoft.com::53926af8-38e6-460e-8442-8ec23deff3e8" providerId="AD" clId="Web-{B23C5350-2C08-4A13-107D-7C429B860FAA}" dt="2025-08-22T17:17:16.297" v="50"/>
        <pc:sldMkLst>
          <pc:docMk/>
          <pc:sldMk cId="2571821735" sldId="300"/>
        </pc:sldMkLst>
      </pc:sldChg>
      <pc:sldChg chg="modNotes">
        <pc:chgData name="Harris, Seleste [MD]" userId="S::sharris_mseanea.org#ext#@neahq.onmicrosoft.com::53926af8-38e6-460e-8442-8ec23deff3e8" providerId="AD" clId="Web-{B23C5350-2C08-4A13-107D-7C429B860FAA}" dt="2025-08-22T17:21:08.066" v="87"/>
        <pc:sldMkLst>
          <pc:docMk/>
          <pc:sldMk cId="508567190" sldId="301"/>
        </pc:sldMkLst>
      </pc:sldChg>
      <pc:sldChg chg="modNotes">
        <pc:chgData name="Harris, Seleste [MD]" userId="S::sharris_mseanea.org#ext#@neahq.onmicrosoft.com::53926af8-38e6-460e-8442-8ec23deff3e8" providerId="AD" clId="Web-{B23C5350-2C08-4A13-107D-7C429B860FAA}" dt="2025-08-22T17:16:56.484" v="38"/>
        <pc:sldMkLst>
          <pc:docMk/>
          <pc:sldMk cId="1993097925" sldId="303"/>
        </pc:sldMkLst>
      </pc:sldChg>
      <pc:sldChg chg="modNotes">
        <pc:chgData name="Harris, Seleste [MD]" userId="S::sharris_mseanea.org#ext#@neahq.onmicrosoft.com::53926af8-38e6-460e-8442-8ec23deff3e8" providerId="AD" clId="Web-{B23C5350-2C08-4A13-107D-7C429B860FAA}" dt="2025-08-22T17:20:55.785" v="72"/>
        <pc:sldMkLst>
          <pc:docMk/>
          <pc:sldMk cId="2583986749" sldId="308"/>
        </pc:sldMkLst>
      </pc:sldChg>
      <pc:sldChg chg="modNotes">
        <pc:chgData name="Harris, Seleste [MD]" userId="S::sharris_mseanea.org#ext#@neahq.onmicrosoft.com::53926af8-38e6-460e-8442-8ec23deff3e8" providerId="AD" clId="Web-{B23C5350-2C08-4A13-107D-7C429B860FAA}" dt="2025-08-22T17:20:59.113" v="78"/>
        <pc:sldMkLst>
          <pc:docMk/>
          <pc:sldMk cId="3937532319" sldId="311"/>
        </pc:sldMkLst>
      </pc:sldChg>
      <pc:sldChg chg="modNotes">
        <pc:chgData name="Harris, Seleste [MD]" userId="S::sharris_mseanea.org#ext#@neahq.onmicrosoft.com::53926af8-38e6-460e-8442-8ec23deff3e8" providerId="AD" clId="Web-{B23C5350-2C08-4A13-107D-7C429B860FAA}" dt="2025-08-22T17:21:04.097" v="82"/>
        <pc:sldMkLst>
          <pc:docMk/>
          <pc:sldMk cId="1248703292" sldId="312"/>
        </pc:sldMkLst>
      </pc:sldChg>
      <pc:sldChg chg="modNotes">
        <pc:chgData name="Harris, Seleste [MD]" userId="S::sharris_mseanea.org#ext#@neahq.onmicrosoft.com::53926af8-38e6-460e-8442-8ec23deff3e8" providerId="AD" clId="Web-{B23C5350-2C08-4A13-107D-7C429B860FAA}" dt="2025-08-22T17:21:12.504" v="94"/>
        <pc:sldMkLst>
          <pc:docMk/>
          <pc:sldMk cId="2421335285" sldId="313"/>
        </pc:sldMkLst>
      </pc:sldChg>
      <pc:sldChg chg="modNotes">
        <pc:chgData name="Harris, Seleste [MD]" userId="S::sharris_mseanea.org#ext#@neahq.onmicrosoft.com::53926af8-38e6-460e-8442-8ec23deff3e8" providerId="AD" clId="Web-{B23C5350-2C08-4A13-107D-7C429B860FAA}" dt="2025-08-22T17:21:25.457" v="95"/>
        <pc:sldMkLst>
          <pc:docMk/>
          <pc:sldMk cId="335775849" sldId="314"/>
        </pc:sldMkLst>
      </pc:sldChg>
      <pc:sldChg chg="modNotes">
        <pc:chgData name="Harris, Seleste [MD]" userId="S::sharris_mseanea.org#ext#@neahq.onmicrosoft.com::53926af8-38e6-460e-8442-8ec23deff3e8" providerId="AD" clId="Web-{B23C5350-2C08-4A13-107D-7C429B860FAA}" dt="2025-08-22T17:21:29.472" v="99"/>
        <pc:sldMkLst>
          <pc:docMk/>
          <pc:sldMk cId="976709825" sldId="315"/>
        </pc:sldMkLst>
      </pc:sldChg>
      <pc:sldChg chg="modNotes">
        <pc:chgData name="Harris, Seleste [MD]" userId="S::sharris_mseanea.org#ext#@neahq.onmicrosoft.com::53926af8-38e6-460e-8442-8ec23deff3e8" providerId="AD" clId="Web-{B23C5350-2C08-4A13-107D-7C429B860FAA}" dt="2025-08-22T17:23:44.349" v="159"/>
        <pc:sldMkLst>
          <pc:docMk/>
          <pc:sldMk cId="3043989516" sldId="316"/>
        </pc:sldMkLst>
      </pc:sldChg>
      <pc:sldChg chg="modNotes">
        <pc:chgData name="Harris, Seleste [MD]" userId="S::sharris_mseanea.org#ext#@neahq.onmicrosoft.com::53926af8-38e6-460e-8442-8ec23deff3e8" providerId="AD" clId="Web-{B23C5350-2C08-4A13-107D-7C429B860FAA}" dt="2025-08-22T17:23:57.146" v="162"/>
        <pc:sldMkLst>
          <pc:docMk/>
          <pc:sldMk cId="188579214" sldId="317"/>
        </pc:sldMkLst>
      </pc:sldChg>
      <pc:sldChg chg="modNotes">
        <pc:chgData name="Harris, Seleste [MD]" userId="S::sharris_mseanea.org#ext#@neahq.onmicrosoft.com::53926af8-38e6-460e-8442-8ec23deff3e8" providerId="AD" clId="Web-{B23C5350-2C08-4A13-107D-7C429B860FAA}" dt="2025-08-22T17:24:01.099" v="164"/>
        <pc:sldMkLst>
          <pc:docMk/>
          <pc:sldMk cId="1794572934" sldId="318"/>
        </pc:sldMkLst>
      </pc:sldChg>
      <pc:sldChg chg="modNotes">
        <pc:chgData name="Harris, Seleste [MD]" userId="S::sharris_mseanea.org#ext#@neahq.onmicrosoft.com::53926af8-38e6-460e-8442-8ec23deff3e8" providerId="AD" clId="Web-{B23C5350-2C08-4A13-107D-7C429B860FAA}" dt="2025-08-22T17:24:03.865" v="168"/>
        <pc:sldMkLst>
          <pc:docMk/>
          <pc:sldMk cId="2116277927" sldId="319"/>
        </pc:sldMkLst>
      </pc:sldChg>
      <pc:sldChg chg="modNotes">
        <pc:chgData name="Harris, Seleste [MD]" userId="S::sharris_mseanea.org#ext#@neahq.onmicrosoft.com::53926af8-38e6-460e-8442-8ec23deff3e8" providerId="AD" clId="Web-{B23C5350-2C08-4A13-107D-7C429B860FAA}" dt="2025-08-22T17:24:13.974" v="170"/>
        <pc:sldMkLst>
          <pc:docMk/>
          <pc:sldMk cId="2473113147" sldId="320"/>
        </pc:sldMkLst>
      </pc:sldChg>
      <pc:sldChg chg="modNotes">
        <pc:chgData name="Harris, Seleste [MD]" userId="S::sharris_mseanea.org#ext#@neahq.onmicrosoft.com::53926af8-38e6-460e-8442-8ec23deff3e8" providerId="AD" clId="Web-{B23C5350-2C08-4A13-107D-7C429B860FAA}" dt="2025-08-22T17:24:17.771" v="172"/>
        <pc:sldMkLst>
          <pc:docMk/>
          <pc:sldMk cId="612204001" sldId="321"/>
        </pc:sldMkLst>
      </pc:sldChg>
      <pc:sldChg chg="modNotes">
        <pc:chgData name="Harris, Seleste [MD]" userId="S::sharris_mseanea.org#ext#@neahq.onmicrosoft.com::53926af8-38e6-460e-8442-8ec23deff3e8" providerId="AD" clId="Web-{B23C5350-2C08-4A13-107D-7C429B860FAA}" dt="2025-08-22T17:24:25.631" v="179"/>
        <pc:sldMkLst>
          <pc:docMk/>
          <pc:sldMk cId="2594654125" sldId="322"/>
        </pc:sldMkLst>
      </pc:sldChg>
      <pc:sldChg chg="modNotes">
        <pc:chgData name="Harris, Seleste [MD]" userId="S::sharris_mseanea.org#ext#@neahq.onmicrosoft.com::53926af8-38e6-460e-8442-8ec23deff3e8" providerId="AD" clId="Web-{B23C5350-2C08-4A13-107D-7C429B860FAA}" dt="2025-08-22T17:24:21.740" v="177"/>
        <pc:sldMkLst>
          <pc:docMk/>
          <pc:sldMk cId="3256123255" sldId="323"/>
        </pc:sldMkLst>
      </pc:sldChg>
      <pc:sldChg chg="modNotes">
        <pc:chgData name="Harris, Seleste [MD]" userId="S::sharris_mseanea.org#ext#@neahq.onmicrosoft.com::53926af8-38e6-460e-8442-8ec23deff3e8" providerId="AD" clId="Web-{B23C5350-2C08-4A13-107D-7C429B860FAA}" dt="2025-08-22T17:25:24.944" v="225"/>
        <pc:sldMkLst>
          <pc:docMk/>
          <pc:sldMk cId="3911183244" sldId="324"/>
        </pc:sldMkLst>
      </pc:sldChg>
      <pc:sldChg chg="modNotes">
        <pc:chgData name="Harris, Seleste [MD]" userId="S::sharris_mseanea.org#ext#@neahq.onmicrosoft.com::53926af8-38e6-460e-8442-8ec23deff3e8" providerId="AD" clId="Web-{B23C5350-2C08-4A13-107D-7C429B860FAA}" dt="2025-08-22T17:26:04.366" v="229"/>
        <pc:sldMkLst>
          <pc:docMk/>
          <pc:sldMk cId="4261416983" sldId="325"/>
        </pc:sldMkLst>
      </pc:sldChg>
      <pc:sldChg chg="modNotes">
        <pc:chgData name="Harris, Seleste [MD]" userId="S::sharris_mseanea.org#ext#@neahq.onmicrosoft.com::53926af8-38e6-460e-8442-8ec23deff3e8" providerId="AD" clId="Web-{B23C5350-2C08-4A13-107D-7C429B860FAA}" dt="2025-08-22T17:26:07.319" v="231"/>
        <pc:sldMkLst>
          <pc:docMk/>
          <pc:sldMk cId="3571662134" sldId="326"/>
        </pc:sldMkLst>
      </pc:sldChg>
      <pc:sldChg chg="modNotes">
        <pc:chgData name="Harris, Seleste [MD]" userId="S::sharris_mseanea.org#ext#@neahq.onmicrosoft.com::53926af8-38e6-460e-8442-8ec23deff3e8" providerId="AD" clId="Web-{B23C5350-2C08-4A13-107D-7C429B860FAA}" dt="2025-08-22T17:26:47.382" v="283"/>
        <pc:sldMkLst>
          <pc:docMk/>
          <pc:sldMk cId="201911394" sldId="328"/>
        </pc:sldMkLst>
      </pc:sldChg>
      <pc:sldChg chg="modNotes">
        <pc:chgData name="Harris, Seleste [MD]" userId="S::sharris_mseanea.org#ext#@neahq.onmicrosoft.com::53926af8-38e6-460e-8442-8ec23deff3e8" providerId="AD" clId="Web-{B23C5350-2C08-4A13-107D-7C429B860FAA}" dt="2025-08-22T17:27:31.320" v="293"/>
        <pc:sldMkLst>
          <pc:docMk/>
          <pc:sldMk cId="2600502344" sldId="330"/>
        </pc:sldMkLst>
      </pc:sldChg>
      <pc:sldChg chg="modNotes">
        <pc:chgData name="Harris, Seleste [MD]" userId="S::sharris_mseanea.org#ext#@neahq.onmicrosoft.com::53926af8-38e6-460e-8442-8ec23deff3e8" providerId="AD" clId="Web-{B23C5350-2C08-4A13-107D-7C429B860FAA}" dt="2025-08-22T17:20:13.019" v="70"/>
        <pc:sldMkLst>
          <pc:docMk/>
          <pc:sldMk cId="2953285" sldId="33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DB20CD-678B-40E9-8CE5-037353018B6C}" type="datetimeFigureOut">
              <a:rPr lang="en-US" smtClean="0"/>
              <a:t>8/22/2025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44E305-7FBF-47B9-8C7D-C18B63E76B28}" type="slidenum">
              <a:rPr lang="en-US" smtClean="0"/>
              <a:t>‹#›</a:t>
            </a:fld>
            <a:endParaRPr lang="en-US"/>
          </a:p>
        </p:txBody>
      </p:sp>
    </p:spTree>
    <p:extLst>
      <p:ext uri="{BB962C8B-B14F-4D97-AF65-F5344CB8AC3E}">
        <p14:creationId xmlns:p14="http://schemas.microsoft.com/office/powerpoint/2010/main" val="4163513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Chad will serve as the meeting host.</a:t>
            </a:r>
          </a:p>
          <a:p>
            <a:endParaRPr lang="en-US">
              <a:cs typeface="Calibri"/>
            </a:endParaRPr>
          </a:p>
          <a:p>
            <a:r>
              <a:rPr lang="en-US">
                <a:cs typeface="Calibri"/>
              </a:rPr>
              <a:t>Chad</a:t>
            </a: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1</a:t>
            </a:fld>
            <a:endParaRPr lang="en-US"/>
          </a:p>
        </p:txBody>
      </p:sp>
    </p:spTree>
    <p:extLst>
      <p:ext uri="{BB962C8B-B14F-4D97-AF65-F5344CB8AC3E}">
        <p14:creationId xmlns:p14="http://schemas.microsoft.com/office/powerpoint/2010/main" val="385128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Chad</a:t>
            </a:r>
          </a:p>
          <a:p>
            <a:pPr marL="171450" indent="-171450">
              <a:buFont typeface="Arial"/>
              <a:buChar char="•"/>
            </a:pPr>
            <a:r>
              <a:rPr lang="en-US" dirty="0">
                <a:ea typeface="Calibri"/>
                <a:cs typeface="Calibri"/>
              </a:rPr>
              <a:t>UPDATE FACILITATORS</a:t>
            </a:r>
          </a:p>
          <a:p>
            <a:endParaRPr lang="en-US" dirty="0">
              <a:cs typeface="Calibri"/>
            </a:endParaRPr>
          </a:p>
          <a:p>
            <a:r>
              <a:rPr lang="en-US">
                <a:cs typeface="Calibri"/>
              </a:rPr>
              <a:t>Time Allotment: 5 minutes</a:t>
            </a:r>
            <a:endParaRPr lang="en-US"/>
          </a:p>
          <a:p>
            <a:r>
              <a:rPr lang="en-US" dirty="0">
                <a:cs typeface="Calibri"/>
              </a:rPr>
              <a:t>Chad</a:t>
            </a:r>
            <a:endParaRPr lang="en-US" dirty="0">
              <a:ea typeface="Calibri"/>
              <a:cs typeface="Calibri"/>
            </a:endParaRPr>
          </a:p>
          <a:p>
            <a:endParaRPr lang="en-US">
              <a:cs typeface="Calibri"/>
            </a:endParaRPr>
          </a:p>
          <a:p>
            <a:pPr marL="171450" indent="-171450">
              <a:buFont typeface="Arial"/>
              <a:buChar char="•"/>
            </a:pPr>
            <a:r>
              <a:rPr lang="en-US" dirty="0">
                <a:cs typeface="Calibri"/>
              </a:rPr>
              <a:t>Ask participants to rename themselves with Name/pronouns/state</a:t>
            </a:r>
            <a:endParaRPr lang="en-US" dirty="0">
              <a:ea typeface="Calibri"/>
              <a:cs typeface="Calibri"/>
            </a:endParaRPr>
          </a:p>
          <a:p>
            <a:pPr marL="171450" indent="-171450">
              <a:buFont typeface="Arial"/>
              <a:buChar char="•"/>
            </a:pPr>
            <a:endParaRPr lang="en-US">
              <a:cs typeface="Calibri"/>
            </a:endParaRPr>
          </a:p>
          <a:p>
            <a:pPr marL="171450" indent="-171450">
              <a:buFont typeface="Arial"/>
              <a:buChar char="•"/>
            </a:pPr>
            <a:r>
              <a:rPr lang="en-US" dirty="0">
                <a:cs typeface="Calibri"/>
              </a:rPr>
              <a:t>Get to know you activity</a:t>
            </a:r>
            <a:endParaRPr lang="en-US" dirty="0">
              <a:ea typeface="Calibri"/>
              <a:cs typeface="Calibri"/>
            </a:endParaRPr>
          </a:p>
          <a:p>
            <a:pPr lvl="1" indent="-171450">
              <a:buFont typeface="Arial"/>
              <a:buChar char="•"/>
            </a:pPr>
            <a:r>
              <a:rPr lang="en-US" dirty="0">
                <a:cs typeface="Calibri"/>
              </a:rPr>
              <a:t>Participants will use poll feature to determine participant comfort level with computers (1-strong, 2-knows it exists but only use when required, 3-"where is the on button?")</a:t>
            </a:r>
            <a:endParaRPr lang="en-US" dirty="0">
              <a:ea typeface="Calibri"/>
              <a:cs typeface="Calibri"/>
            </a:endParaRPr>
          </a:p>
          <a:p>
            <a:pPr lvl="1" indent="-171450">
              <a:buFont typeface="Arial"/>
              <a:buChar char="•"/>
            </a:pPr>
            <a:r>
              <a:rPr lang="en-US" dirty="0"/>
              <a:t>Participants will use poll feature to determine participant comfort level with Excel(1-strong, 2-knows it exists but only use when required, 3-"where is the on button?")</a:t>
            </a:r>
            <a:endParaRPr lang="en-US" dirty="0">
              <a:cs typeface="Calibri"/>
            </a:endParaRPr>
          </a:p>
          <a:p>
            <a:pPr lvl="1" indent="-171450">
              <a:buFont typeface="Arial"/>
              <a:buChar char="•"/>
            </a:pPr>
            <a:r>
              <a:rPr lang="en-US" dirty="0">
                <a:cs typeface="Calibri"/>
              </a:rPr>
              <a:t>Participants will use their Raise Hand feature to answer the following questions</a:t>
            </a:r>
            <a:endParaRPr lang="en-US" dirty="0">
              <a:ea typeface="Calibri"/>
              <a:cs typeface="Calibri"/>
            </a:endParaRPr>
          </a:p>
          <a:p>
            <a:pPr lvl="2" indent="-171450">
              <a:buFont typeface="Arial"/>
              <a:buChar char="•"/>
            </a:pPr>
            <a:r>
              <a:rPr lang="en-US" dirty="0">
                <a:cs typeface="Calibri"/>
              </a:rPr>
              <a:t>Collective bargaining state</a:t>
            </a:r>
            <a:endParaRPr lang="en-US" dirty="0">
              <a:ea typeface="Calibri"/>
              <a:cs typeface="Calibri"/>
            </a:endParaRPr>
          </a:p>
          <a:p>
            <a:pPr lvl="2" indent="-171450">
              <a:buFont typeface="Arial"/>
              <a:buChar char="•"/>
            </a:pPr>
            <a:r>
              <a:rPr lang="en-US" dirty="0">
                <a:cs typeface="Calibri"/>
              </a:rPr>
              <a:t>Represent multiple locals</a:t>
            </a:r>
            <a:endParaRPr lang="en-US" dirty="0">
              <a:ea typeface="Calibri"/>
              <a:cs typeface="Calibri"/>
            </a:endParaRPr>
          </a:p>
          <a:p>
            <a:pPr lvl="2" indent="-171450">
              <a:buFont typeface="Arial"/>
              <a:buChar char="•"/>
            </a:pPr>
            <a:r>
              <a:rPr lang="en-US" dirty="0">
                <a:cs typeface="Calibri"/>
              </a:rPr>
              <a:t>Headquarters staff</a:t>
            </a:r>
            <a:endParaRPr lang="en-US" dirty="0">
              <a:ea typeface="Calibri"/>
              <a:cs typeface="Calibri"/>
            </a:endParaRP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2</a:t>
            </a:fld>
            <a:endParaRPr lang="en-US"/>
          </a:p>
        </p:txBody>
      </p:sp>
    </p:spTree>
    <p:extLst>
      <p:ext uri="{BB962C8B-B14F-4D97-AF65-F5344CB8AC3E}">
        <p14:creationId xmlns:p14="http://schemas.microsoft.com/office/powerpoint/2010/main" val="1079087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Time Allotment: 1 minute</a:t>
            </a:r>
          </a:p>
          <a:p>
            <a:r>
              <a:rPr lang="en-US">
                <a:cs typeface="Calibri"/>
              </a:rPr>
              <a:t>Chad</a:t>
            </a: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3</a:t>
            </a:fld>
            <a:endParaRPr lang="en-US"/>
          </a:p>
        </p:txBody>
      </p:sp>
    </p:spTree>
    <p:extLst>
      <p:ext uri="{BB962C8B-B14F-4D97-AF65-F5344CB8AC3E}">
        <p14:creationId xmlns:p14="http://schemas.microsoft.com/office/powerpoint/2010/main" val="1974662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Chad</a:t>
            </a:r>
            <a:endParaRPr lang="en-US" dirty="0">
              <a:cs typeface="Calibri"/>
            </a:endParaRPr>
          </a:p>
          <a:p>
            <a:r>
              <a:rPr lang="en-US" dirty="0">
                <a:ea typeface="Calibri"/>
                <a:cs typeface="Calibri"/>
              </a:rPr>
              <a:t>UPDATE SERIES DATES</a:t>
            </a:r>
            <a:endParaRPr lang="en-US" dirty="0">
              <a:cs typeface="Calibri"/>
            </a:endParaRPr>
          </a:p>
          <a:p>
            <a:endParaRPr lang="en-US" dirty="0">
              <a:cs typeface="Calibri"/>
            </a:endParaRPr>
          </a:p>
          <a:p>
            <a:r>
              <a:rPr lang="en-US" dirty="0">
                <a:cs typeface="Calibri"/>
              </a:rPr>
              <a:t>Section Allotment: 5 minutes</a:t>
            </a:r>
            <a:endParaRPr lang="en-US" dirty="0"/>
          </a:p>
          <a:p>
            <a:r>
              <a:rPr lang="en-US" dirty="0">
                <a:cs typeface="Calibri"/>
              </a:rPr>
              <a:t>Chad</a:t>
            </a:r>
            <a:endParaRPr lang="en-US" dirty="0">
              <a:ea typeface="Calibri"/>
              <a:cs typeface="Calibri"/>
            </a:endParaRP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4</a:t>
            </a:fld>
            <a:endParaRPr lang="en-US"/>
          </a:p>
        </p:txBody>
      </p:sp>
    </p:spTree>
    <p:extLst>
      <p:ext uri="{BB962C8B-B14F-4D97-AF65-F5344CB8AC3E}">
        <p14:creationId xmlns:p14="http://schemas.microsoft.com/office/powerpoint/2010/main" val="401243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Time Allotment: </a:t>
            </a:r>
          </a:p>
          <a:p>
            <a:r>
              <a:rPr lang="en-US" dirty="0">
                <a:cs typeface="Calibri"/>
              </a:rPr>
              <a:t>Seleste</a:t>
            </a: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6</a:t>
            </a:fld>
            <a:endParaRPr lang="en-US"/>
          </a:p>
        </p:txBody>
      </p:sp>
    </p:spTree>
    <p:extLst>
      <p:ext uri="{BB962C8B-B14F-4D97-AF65-F5344CB8AC3E}">
        <p14:creationId xmlns:p14="http://schemas.microsoft.com/office/powerpoint/2010/main" val="3091664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r>
              <a:rPr lang="en-US" dirty="0">
                <a:cs typeface="Calibri"/>
              </a:rPr>
              <a:t>Time Allotment: 7 minutes total</a:t>
            </a:r>
            <a:endParaRPr lang="en-US" dirty="0"/>
          </a:p>
          <a:p>
            <a:r>
              <a:rPr lang="en-US" dirty="0">
                <a:cs typeface="Calibri"/>
              </a:rPr>
              <a:t>Seleste</a:t>
            </a:r>
            <a:endParaRPr lang="en-US" dirty="0">
              <a:ea typeface="Calibri"/>
              <a:cs typeface="Calibri"/>
            </a:endParaRPr>
          </a:p>
          <a:p>
            <a:endParaRPr lang="en-US">
              <a:cs typeface="Calibri"/>
            </a:endParaRPr>
          </a:p>
          <a:p>
            <a:r>
              <a:rPr lang="en-US" dirty="0">
                <a:cs typeface="Calibri"/>
              </a:rPr>
              <a:t>1 minute directions</a:t>
            </a:r>
            <a:endParaRPr lang="en-US" dirty="0">
              <a:ea typeface="Calibri"/>
              <a:cs typeface="Calibri"/>
            </a:endParaRPr>
          </a:p>
          <a:p>
            <a:r>
              <a:rPr lang="en-US" dirty="0">
                <a:cs typeface="Calibri"/>
              </a:rPr>
              <a:t>5 minutes breakout</a:t>
            </a:r>
            <a:endParaRPr lang="en-US" dirty="0">
              <a:ea typeface="Calibri"/>
              <a:cs typeface="Calibri"/>
            </a:endParaRPr>
          </a:p>
          <a:p>
            <a:r>
              <a:rPr lang="en-US" dirty="0">
                <a:cs typeface="Calibri"/>
              </a:rPr>
              <a:t>2 minutes debrief</a:t>
            </a:r>
            <a:endParaRPr lang="en-US" dirty="0">
              <a:ea typeface="Calibri"/>
              <a:cs typeface="Calibri"/>
            </a:endParaRPr>
          </a:p>
          <a:p>
            <a:endParaRPr lang="en-US">
              <a:cs typeface="Calibri"/>
            </a:endParaRPr>
          </a:p>
          <a:p>
            <a:r>
              <a:rPr lang="en-US" dirty="0">
                <a:cs typeface="Calibri"/>
              </a:rPr>
              <a:t>After reviewing instructions, you are going to broken into groups.  You will be in the breakout group for 3-4 minutes to answer the question: Where do you get data?</a:t>
            </a:r>
            <a:endParaRPr lang="en-US" dirty="0"/>
          </a:p>
          <a:p>
            <a:endParaRPr lang="en-US">
              <a:cs typeface="Calibri"/>
            </a:endParaRPr>
          </a:p>
          <a:p>
            <a:r>
              <a:rPr lang="en-US" dirty="0">
                <a:cs typeface="Calibri"/>
              </a:rPr>
              <a:t>Based on the number of participants, use no more than 3-5 breakout groups.</a:t>
            </a:r>
            <a:endParaRPr lang="en-US" dirty="0">
              <a:ea typeface="Calibri"/>
              <a:cs typeface="Calibri"/>
            </a:endParaRPr>
          </a:p>
          <a:p>
            <a:endParaRPr lang="en-US">
              <a:cs typeface="Calibri"/>
            </a:endParaRPr>
          </a:p>
          <a:p>
            <a:r>
              <a:rPr lang="en-US" dirty="0">
                <a:cs typeface="Calibri"/>
              </a:rPr>
              <a:t>After the participants return, ask each group to share 2 sources of data. </a:t>
            </a:r>
            <a:endParaRPr lang="en-US" dirty="0"/>
          </a:p>
        </p:txBody>
      </p:sp>
      <p:sp>
        <p:nvSpPr>
          <p:cNvPr id="4" name="Slide Number Placeholder 3"/>
          <p:cNvSpPr>
            <a:spLocks noGrp="1"/>
          </p:cNvSpPr>
          <p:nvPr>
            <p:ph type="sldNum" sz="quarter" idx="5"/>
          </p:nvPr>
        </p:nvSpPr>
        <p:spPr/>
        <p:txBody>
          <a:bodyPr/>
          <a:lstStyle/>
          <a:p>
            <a:fld id="{C444E305-7FBF-47B9-8C7D-C18B63E76B28}" type="slidenum">
              <a:rPr lang="en-US" smtClean="0"/>
              <a:t>7</a:t>
            </a:fld>
            <a:endParaRPr lang="en-US"/>
          </a:p>
        </p:txBody>
      </p:sp>
    </p:spTree>
    <p:extLst>
      <p:ext uri="{BB962C8B-B14F-4D97-AF65-F5344CB8AC3E}">
        <p14:creationId xmlns:p14="http://schemas.microsoft.com/office/powerpoint/2010/main" val="2211412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Time Allotment: 7 minutes total</a:t>
            </a:r>
            <a:endParaRPr lang="en-US" dirty="0"/>
          </a:p>
          <a:p>
            <a:r>
              <a:rPr lang="en-US" dirty="0">
                <a:cs typeface="Calibri"/>
              </a:rPr>
              <a:t>Seleste</a:t>
            </a:r>
          </a:p>
          <a:p>
            <a:r>
              <a:rPr lang="en-US" dirty="0">
                <a:cs typeface="Calibri"/>
              </a:rPr>
              <a:t>1 minute directions</a:t>
            </a:r>
            <a:endParaRPr lang="en-US" dirty="0">
              <a:ea typeface="Calibri"/>
              <a:cs typeface="Calibri"/>
            </a:endParaRPr>
          </a:p>
          <a:p>
            <a:r>
              <a:rPr lang="en-US" dirty="0">
                <a:cs typeface="Calibri"/>
              </a:rPr>
              <a:t>5 minutes breakout</a:t>
            </a:r>
            <a:endParaRPr lang="en-US" dirty="0">
              <a:ea typeface="Calibri"/>
              <a:cs typeface="Calibri"/>
            </a:endParaRPr>
          </a:p>
          <a:p>
            <a:r>
              <a:rPr lang="en-US" dirty="0">
                <a:cs typeface="Calibri"/>
              </a:rPr>
              <a:t>2 minutes debrief</a:t>
            </a:r>
            <a:endParaRPr lang="en-US" dirty="0">
              <a:ea typeface="Calibri"/>
              <a:cs typeface="Calibri"/>
            </a:endParaRPr>
          </a:p>
          <a:p>
            <a:endParaRPr lang="en-US">
              <a:cs typeface="Calibri"/>
            </a:endParaRPr>
          </a:p>
          <a:p>
            <a:r>
              <a:rPr lang="en-US" dirty="0">
                <a:cs typeface="Calibri"/>
              </a:rPr>
              <a:t>After reviewing instructions, you are going to broken into groups.  You will be in the breakout group for 3-4 minutes to answer the question: Where do you get data?  What do you use to make it make sense?</a:t>
            </a:r>
            <a:endParaRPr lang="en-US" dirty="0"/>
          </a:p>
          <a:p>
            <a:endParaRPr lang="en-US">
              <a:cs typeface="Calibri"/>
            </a:endParaRPr>
          </a:p>
          <a:p>
            <a:r>
              <a:rPr lang="en-US" dirty="0">
                <a:cs typeface="Calibri"/>
              </a:rPr>
              <a:t>Based on the number of participants, use no more than 3-5 breakout groups.</a:t>
            </a:r>
            <a:endParaRPr lang="en-US" dirty="0">
              <a:ea typeface="Calibri"/>
              <a:cs typeface="Calibri"/>
            </a:endParaRPr>
          </a:p>
          <a:p>
            <a:endParaRPr lang="en-US">
              <a:cs typeface="Calibri"/>
            </a:endParaRPr>
          </a:p>
          <a:p>
            <a:r>
              <a:rPr lang="en-US" dirty="0">
                <a:cs typeface="Calibri"/>
              </a:rPr>
              <a:t>After the participants return, ask each group to share 2 sources of data.  </a:t>
            </a:r>
            <a:endParaRPr lang="en-US" dirty="0">
              <a:ea typeface="Calibri"/>
              <a:cs typeface="Calibri"/>
            </a:endParaRP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8</a:t>
            </a:fld>
            <a:endParaRPr lang="en-US"/>
          </a:p>
        </p:txBody>
      </p:sp>
    </p:spTree>
    <p:extLst>
      <p:ext uri="{BB962C8B-B14F-4D97-AF65-F5344CB8AC3E}">
        <p14:creationId xmlns:p14="http://schemas.microsoft.com/office/powerpoint/2010/main" val="3913216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Time allotment: 1 minute</a:t>
            </a:r>
          </a:p>
          <a:p>
            <a:r>
              <a:rPr lang="en-US" dirty="0">
                <a:cs typeface="Calibri"/>
              </a:rPr>
              <a:t>Seleste</a:t>
            </a:r>
          </a:p>
          <a:p>
            <a:endParaRPr lang="en-US">
              <a:cs typeface="Calibri"/>
            </a:endParaRPr>
          </a:p>
          <a:p>
            <a:r>
              <a:rPr lang="en-US" dirty="0">
                <a:cs typeface="Calibri"/>
              </a:rPr>
              <a:t>Thank you for the sources you have provided.  Here is a list that summarizes your answers.</a:t>
            </a:r>
            <a:endParaRPr lang="en-US" dirty="0">
              <a:ea typeface="Calibri"/>
              <a:cs typeface="Calibri"/>
            </a:endParaRP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9</a:t>
            </a:fld>
            <a:endParaRPr lang="en-US"/>
          </a:p>
        </p:txBody>
      </p:sp>
    </p:spTree>
    <p:extLst>
      <p:ext uri="{BB962C8B-B14F-4D97-AF65-F5344CB8AC3E}">
        <p14:creationId xmlns:p14="http://schemas.microsoft.com/office/powerpoint/2010/main" val="1358461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Slide allotment: 1 minute</a:t>
            </a:r>
          </a:p>
          <a:p>
            <a:r>
              <a:rPr lang="en-US" dirty="0">
                <a:cs typeface="Calibri"/>
              </a:rPr>
              <a:t>Seleste</a:t>
            </a:r>
            <a:endParaRPr lang="en-US" dirty="0"/>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10</a:t>
            </a:fld>
            <a:endParaRPr lang="en-US"/>
          </a:p>
        </p:txBody>
      </p:sp>
    </p:spTree>
    <p:extLst>
      <p:ext uri="{BB962C8B-B14F-4D97-AF65-F5344CB8AC3E}">
        <p14:creationId xmlns:p14="http://schemas.microsoft.com/office/powerpoint/2010/main" val="21685426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Chad</a:t>
            </a:r>
            <a:endParaRPr lang="en-US" dirty="0"/>
          </a:p>
        </p:txBody>
      </p:sp>
      <p:sp>
        <p:nvSpPr>
          <p:cNvPr id="4" name="Slide Number Placeholder 3"/>
          <p:cNvSpPr>
            <a:spLocks noGrp="1"/>
          </p:cNvSpPr>
          <p:nvPr>
            <p:ph type="sldNum" sz="quarter" idx="5"/>
          </p:nvPr>
        </p:nvSpPr>
        <p:spPr/>
        <p:txBody>
          <a:bodyPr/>
          <a:lstStyle/>
          <a:p>
            <a:fld id="{C444E305-7FBF-47B9-8C7D-C18B63E76B28}" type="slidenum">
              <a:rPr lang="en-US" smtClean="0"/>
              <a:t>11</a:t>
            </a:fld>
            <a:endParaRPr lang="en-US"/>
          </a:p>
        </p:txBody>
      </p:sp>
    </p:spTree>
    <p:extLst>
      <p:ext uri="{BB962C8B-B14F-4D97-AF65-F5344CB8AC3E}">
        <p14:creationId xmlns:p14="http://schemas.microsoft.com/office/powerpoint/2010/main" val="38143439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Section allotment: 10 minutes</a:t>
            </a: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12</a:t>
            </a:fld>
            <a:endParaRPr lang="en-US"/>
          </a:p>
        </p:txBody>
      </p:sp>
    </p:spTree>
    <p:extLst>
      <p:ext uri="{BB962C8B-B14F-4D97-AF65-F5344CB8AC3E}">
        <p14:creationId xmlns:p14="http://schemas.microsoft.com/office/powerpoint/2010/main" val="19942297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Chad</a:t>
            </a: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13</a:t>
            </a:fld>
            <a:endParaRPr lang="en-US"/>
          </a:p>
        </p:txBody>
      </p:sp>
    </p:spTree>
    <p:extLst>
      <p:ext uri="{BB962C8B-B14F-4D97-AF65-F5344CB8AC3E}">
        <p14:creationId xmlns:p14="http://schemas.microsoft.com/office/powerpoint/2010/main" val="10199387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Chad</a:t>
            </a:r>
          </a:p>
          <a:p>
            <a:r>
              <a:rPr lang="en-US" dirty="0"/>
              <a:t>Time allotment</a:t>
            </a:r>
            <a:endParaRPr lang="en-US" dirty="0">
              <a:ea typeface="Calibri"/>
              <a:cs typeface="Calibri"/>
            </a:endParaRPr>
          </a:p>
          <a:p>
            <a:pPr marL="171450" indent="-171450">
              <a:buFont typeface="Arial,Sans-Serif"/>
              <a:buChar char="•"/>
            </a:pPr>
            <a:r>
              <a:rPr lang="en-US" dirty="0"/>
              <a:t>Model: 2 minutes</a:t>
            </a:r>
            <a:endParaRPr lang="en-US" dirty="0">
              <a:ea typeface="Calibri"/>
              <a:cs typeface="Calibri"/>
            </a:endParaRPr>
          </a:p>
          <a:p>
            <a:pPr marL="171450" indent="-171450">
              <a:buFont typeface="Arial,Sans-Serif"/>
              <a:buChar char="•"/>
            </a:pPr>
            <a:r>
              <a:rPr lang="en-US" dirty="0"/>
              <a:t>Independent practice 5 minutes</a:t>
            </a:r>
            <a:endParaRPr lang="en-US" dirty="0">
              <a:ea typeface="Calibri"/>
              <a:cs typeface="Calibri"/>
            </a:endParaRPr>
          </a:p>
          <a:p>
            <a:pPr marL="171450" indent="-171450">
              <a:buFont typeface="Arial,Sans-Serif"/>
              <a:buChar char="•"/>
            </a:pPr>
            <a:r>
              <a:rPr lang="en-US" dirty="0"/>
              <a:t>Debrief and Reflection: 3 minutes</a:t>
            </a:r>
            <a:endParaRPr lang="en-US" dirty="0">
              <a:ea typeface="Calibri"/>
              <a:cs typeface="Calibri"/>
            </a:endParaRPr>
          </a:p>
          <a:p>
            <a:endParaRPr lang="en-US"/>
          </a:p>
          <a:p>
            <a:r>
              <a:rPr lang="en-US" dirty="0"/>
              <a:t>Now it is time for you to try to concatenate.   Encourage participants to turn off their camera while they complete the task.  Encourage participants to turn their camera on if they assistance is needed or they are finished.</a:t>
            </a:r>
            <a:endParaRPr lang="en-US" dirty="0">
              <a:ea typeface="Calibri"/>
              <a:cs typeface="Calibri"/>
            </a:endParaRPr>
          </a:p>
          <a:p>
            <a:endParaRPr lang="en-US"/>
          </a:p>
          <a:p>
            <a:r>
              <a:rPr lang="en-US" dirty="0"/>
              <a:t>Combine first and last names of members</a:t>
            </a:r>
            <a:endParaRPr lang="en-US" dirty="0">
              <a:ea typeface="Calibri"/>
              <a:cs typeface="Calibri"/>
            </a:endParaRPr>
          </a:p>
          <a:p>
            <a:pPr marL="171450" indent="-171450">
              <a:buFont typeface="Arial,Sans-Serif"/>
              <a:buChar char="•"/>
            </a:pPr>
            <a:endParaRPr lang="en-US">
              <a:ea typeface="Calibri"/>
              <a:cs typeface="Calibri"/>
            </a:endParaRPr>
          </a:p>
          <a:p>
            <a:r>
              <a:rPr lang="en-US" dirty="0">
                <a:ea typeface="Calibri"/>
                <a:cs typeface="Calibri"/>
              </a:rPr>
              <a:t>Once the task is complete, turn your camera on.</a:t>
            </a:r>
          </a:p>
        </p:txBody>
      </p:sp>
      <p:sp>
        <p:nvSpPr>
          <p:cNvPr id="4" name="Slide Number Placeholder 3"/>
          <p:cNvSpPr>
            <a:spLocks noGrp="1"/>
          </p:cNvSpPr>
          <p:nvPr>
            <p:ph type="sldNum" sz="quarter" idx="5"/>
          </p:nvPr>
        </p:nvSpPr>
        <p:spPr/>
        <p:txBody>
          <a:bodyPr/>
          <a:lstStyle/>
          <a:p>
            <a:fld id="{C444E305-7FBF-47B9-8C7D-C18B63E76B28}" type="slidenum">
              <a:rPr lang="en-US" smtClean="0"/>
              <a:t>14</a:t>
            </a:fld>
            <a:endParaRPr lang="en-US"/>
          </a:p>
        </p:txBody>
      </p:sp>
    </p:spTree>
    <p:extLst>
      <p:ext uri="{BB962C8B-B14F-4D97-AF65-F5344CB8AC3E}">
        <p14:creationId xmlns:p14="http://schemas.microsoft.com/office/powerpoint/2010/main" val="387567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ea typeface="Calibri"/>
                <a:cs typeface="Calibri"/>
              </a:rPr>
              <a:t>Slide allotment: 5 minutes</a:t>
            </a:r>
            <a:endParaRPr lang="en-US" dirty="0">
              <a:cs typeface="Calibri"/>
            </a:endParaRPr>
          </a:p>
          <a:p>
            <a:pPr>
              <a:defRPr/>
            </a:pPr>
            <a:endParaRPr lang="en-US" dirty="0">
              <a:cs typeface="Calibri"/>
            </a:endParaRPr>
          </a:p>
          <a:p>
            <a:pPr>
              <a:defRPr/>
            </a:pPr>
            <a:r>
              <a:rPr lang="en-US" dirty="0">
                <a:cs typeface="Calibri"/>
              </a:rPr>
              <a:t>Chad will be in the breakout room supporting individuals who need additional support</a:t>
            </a:r>
            <a:endParaRPr lang="en-US" dirty="0"/>
          </a:p>
          <a:p>
            <a:endParaRPr lang="en-US" dirty="0">
              <a:ea typeface="Calibri"/>
              <a:cs typeface="Calibri"/>
            </a:endParaRPr>
          </a:p>
          <a:p>
            <a:endParaRPr lang="en-US" dirty="0">
              <a:ea typeface="Calibri" panose="020F0502020204030204"/>
              <a:cs typeface="Calibri" panose="020F0502020204030204"/>
            </a:endParaRPr>
          </a:p>
          <a:p>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C444E305-7FBF-47B9-8C7D-C18B63E76B28}" type="slidenum">
              <a:rPr lang="en-US" smtClean="0"/>
              <a:t>15</a:t>
            </a:fld>
            <a:endParaRPr lang="en-US"/>
          </a:p>
        </p:txBody>
      </p:sp>
    </p:spTree>
    <p:extLst>
      <p:ext uri="{BB962C8B-B14F-4D97-AF65-F5344CB8AC3E}">
        <p14:creationId xmlns:p14="http://schemas.microsoft.com/office/powerpoint/2010/main" val="23107820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Chad</a:t>
            </a:r>
          </a:p>
          <a:p>
            <a:endParaRPr lang="en-US">
              <a:ea typeface="Calibri"/>
              <a:cs typeface="Calibri"/>
            </a:endParaRPr>
          </a:p>
          <a:p>
            <a:r>
              <a:rPr lang="en-US" dirty="0">
                <a:ea typeface="Calibri"/>
                <a:cs typeface="Calibri"/>
              </a:rPr>
              <a:t>Highlight value of</a:t>
            </a:r>
            <a:endParaRPr lang="en-US" dirty="0">
              <a:cs typeface="Calibri"/>
            </a:endParaRPr>
          </a:p>
          <a:p>
            <a:pPr marL="171450" indent="-171450">
              <a:buFont typeface="Arial"/>
              <a:buChar char="•"/>
            </a:pPr>
            <a:r>
              <a:rPr lang="en-US" dirty="0">
                <a:ea typeface="Calibri"/>
                <a:cs typeface="Calibri"/>
              </a:rPr>
              <a:t>Naming conventions</a:t>
            </a:r>
          </a:p>
          <a:p>
            <a:pPr marL="171450" indent="-171450">
              <a:buFont typeface="Arial"/>
              <a:buChar char="•"/>
            </a:pPr>
            <a:endParaRPr lang="en-US">
              <a:ea typeface="Calibri"/>
              <a:cs typeface="Calibri"/>
            </a:endParaRPr>
          </a:p>
          <a:p>
            <a:r>
              <a:rPr lang="en-US" dirty="0">
                <a:ea typeface="Calibri"/>
                <a:cs typeface="Calibri"/>
              </a:rPr>
              <a:t>Comments</a:t>
            </a:r>
          </a:p>
          <a:p>
            <a:pPr marL="171450" indent="-171450">
              <a:buFont typeface="Arial"/>
              <a:buChar char="•"/>
            </a:pPr>
            <a:r>
              <a:rPr lang="en-US" dirty="0">
                <a:ea typeface="Calibri"/>
                <a:cs typeface="Calibri"/>
              </a:rPr>
              <a:t>Additional data clean-up may be needed, i.e. / or commas or hyphenations</a:t>
            </a:r>
          </a:p>
          <a:p>
            <a:pPr marL="171450" indent="-171450">
              <a:buFont typeface="Arial"/>
              <a:buChar char="•"/>
            </a:pPr>
            <a:r>
              <a:rPr lang="en-US" dirty="0">
                <a:ea typeface="Calibri"/>
                <a:cs typeface="Calibri"/>
              </a:rPr>
              <a:t>Note: When separating names, recommend including the hyphen before using text to columns</a:t>
            </a: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16</a:t>
            </a:fld>
            <a:endParaRPr lang="en-US"/>
          </a:p>
        </p:txBody>
      </p:sp>
    </p:spTree>
    <p:extLst>
      <p:ext uri="{BB962C8B-B14F-4D97-AF65-F5344CB8AC3E}">
        <p14:creationId xmlns:p14="http://schemas.microsoft.com/office/powerpoint/2010/main" val="6650967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Chad</a:t>
            </a:r>
          </a:p>
          <a:p>
            <a:endParaRPr lang="en-US"/>
          </a:p>
          <a:p>
            <a:r>
              <a:rPr lang="en-US" dirty="0"/>
              <a:t>Time allotment</a:t>
            </a:r>
            <a:endParaRPr lang="en-US" dirty="0">
              <a:ea typeface="Calibri"/>
              <a:cs typeface="Calibri"/>
            </a:endParaRPr>
          </a:p>
          <a:p>
            <a:pPr marL="171450" indent="-171450">
              <a:buFont typeface="Arial,Sans-Serif"/>
              <a:buChar char="•"/>
            </a:pPr>
            <a:r>
              <a:rPr lang="en-US" dirty="0"/>
              <a:t>Model: 2 minutes</a:t>
            </a:r>
            <a:endParaRPr lang="en-US" dirty="0">
              <a:ea typeface="Calibri"/>
              <a:cs typeface="Calibri"/>
            </a:endParaRPr>
          </a:p>
          <a:p>
            <a:pPr marL="171450" indent="-171450">
              <a:buFont typeface="Arial,Sans-Serif"/>
              <a:buChar char="•"/>
            </a:pPr>
            <a:r>
              <a:rPr lang="en-US" dirty="0"/>
              <a:t>Independent practice 5 minutes</a:t>
            </a:r>
            <a:endParaRPr lang="en-US" dirty="0">
              <a:ea typeface="Calibri"/>
              <a:cs typeface="Calibri"/>
            </a:endParaRPr>
          </a:p>
          <a:p>
            <a:pPr marL="171450" indent="-171450">
              <a:buFont typeface="Arial,Sans-Serif"/>
              <a:buChar char="•"/>
            </a:pPr>
            <a:r>
              <a:rPr lang="en-US" dirty="0"/>
              <a:t>Debrief and Reflection: 3 minutes</a:t>
            </a:r>
            <a:endParaRPr lang="en-US" dirty="0">
              <a:ea typeface="Calibri"/>
              <a:cs typeface="Calibri"/>
            </a:endParaRPr>
          </a:p>
          <a:p>
            <a:endParaRPr lang="en-US">
              <a:ea typeface="Calibri"/>
              <a:cs typeface="Calibri"/>
            </a:endParaRPr>
          </a:p>
          <a:p>
            <a:r>
              <a:rPr lang="en-US" dirty="0">
                <a:ea typeface="Calibri"/>
                <a:cs typeface="Calibri"/>
              </a:rPr>
              <a:t>After showing the instructions, facilitator needs to share screen to show participants how to use the Text to Columns feature</a:t>
            </a:r>
            <a:endParaRPr lang="en-US" dirty="0"/>
          </a:p>
          <a:p>
            <a:pPr marL="171450" indent="-171450">
              <a:buFont typeface="Arial"/>
              <a:buChar char="•"/>
            </a:pPr>
            <a:r>
              <a:rPr lang="en-US" dirty="0">
                <a:ea typeface="Calibri"/>
                <a:cs typeface="Calibri"/>
              </a:rPr>
              <a:t>Insert column</a:t>
            </a:r>
          </a:p>
          <a:p>
            <a:pPr marL="171450" indent="-171450">
              <a:buFont typeface="Arial"/>
              <a:buChar char="•"/>
            </a:pPr>
            <a:r>
              <a:rPr lang="en-US" dirty="0">
                <a:ea typeface="Calibri"/>
                <a:cs typeface="Calibri"/>
              </a:rPr>
              <a:t>Highlight the column you want to split</a:t>
            </a:r>
          </a:p>
          <a:p>
            <a:pPr marL="285750" indent="-285750">
              <a:buFont typeface="Arial,Sans-Serif"/>
              <a:buChar char="•"/>
            </a:pPr>
            <a:r>
              <a:rPr lang="en-US" dirty="0"/>
              <a:t>Data Tab</a:t>
            </a:r>
            <a:endParaRPr lang="en-US" dirty="0">
              <a:ea typeface="Calibri"/>
              <a:cs typeface="Calibri"/>
            </a:endParaRPr>
          </a:p>
          <a:p>
            <a:pPr marL="285750" indent="-285750">
              <a:buFont typeface="Arial,Sans-Serif"/>
              <a:buChar char="•"/>
            </a:pPr>
            <a:r>
              <a:rPr lang="en-US" dirty="0"/>
              <a:t>Click Text to Columns</a:t>
            </a:r>
            <a:endParaRPr lang="en-US" dirty="0">
              <a:ea typeface="Calibri"/>
              <a:cs typeface="Calibri"/>
            </a:endParaRPr>
          </a:p>
          <a:p>
            <a:pPr marL="285750" indent="-285750">
              <a:buFont typeface="Arial,Sans-Serif"/>
              <a:buChar char="•"/>
            </a:pPr>
            <a:r>
              <a:rPr lang="en-US" dirty="0"/>
              <a:t>Click Next</a:t>
            </a:r>
            <a:endParaRPr lang="en-US" dirty="0">
              <a:ea typeface="Calibri"/>
              <a:cs typeface="Calibri"/>
            </a:endParaRPr>
          </a:p>
          <a:p>
            <a:pPr marL="285750" indent="-285750">
              <a:buFont typeface="Arial,Sans-Serif"/>
              <a:buChar char="•"/>
            </a:pPr>
            <a:r>
              <a:rPr lang="en-US" dirty="0"/>
              <a:t>Choose Delimiters (Space, comma, etc.)</a:t>
            </a:r>
            <a:endParaRPr lang="en-US" dirty="0">
              <a:ea typeface="Calibri"/>
              <a:cs typeface="Calibri"/>
            </a:endParaRPr>
          </a:p>
          <a:p>
            <a:pPr marL="285750" indent="-285750">
              <a:buFont typeface="Arial,Sans-Serif"/>
              <a:buChar char="•"/>
            </a:pPr>
            <a:r>
              <a:rPr lang="en-US" dirty="0"/>
              <a:t>Click Next</a:t>
            </a:r>
            <a:endParaRPr lang="en-US" dirty="0">
              <a:ea typeface="Calibri"/>
              <a:cs typeface="Calibri"/>
            </a:endParaRPr>
          </a:p>
          <a:p>
            <a:pPr marL="285750" indent="-285750">
              <a:buFont typeface="Arial,Sans-Serif"/>
              <a:buChar char="•"/>
            </a:pPr>
            <a:r>
              <a:rPr lang="en-US" dirty="0"/>
              <a:t>Click Finish</a:t>
            </a:r>
            <a:endParaRPr lang="en-US" dirty="0">
              <a:ea typeface="Calibri"/>
              <a:cs typeface="Calibri"/>
            </a:endParaRPr>
          </a:p>
          <a:p>
            <a:pPr marL="285750" indent="-285750">
              <a:buFont typeface="Arial,Sans-Serif"/>
              <a:buChar char="•"/>
            </a:pPr>
            <a:endParaRPr lang="en-US">
              <a:ea typeface="Calibri"/>
              <a:cs typeface="Calibri"/>
            </a:endParaRPr>
          </a:p>
          <a:p>
            <a:pPr marL="285750" indent="-285750">
              <a:buFont typeface="Arial,Sans-Serif"/>
              <a:buChar char="•"/>
            </a:pPr>
            <a:endParaRPr lang="en-US">
              <a:ea typeface="Calibri"/>
              <a:cs typeface="Calibri"/>
            </a:endParaRPr>
          </a:p>
          <a:p>
            <a:r>
              <a:rPr lang="en-US" dirty="0">
                <a:ea typeface="Calibri"/>
                <a:cs typeface="Calibri"/>
              </a:rPr>
              <a:t>Participants will apply text to columns feature on hire date.  Encourage participants to turn off their camera while they complete the task.  Encourage participants to turn their camera on if they assistance is needed or they are finished.</a:t>
            </a:r>
          </a:p>
          <a:p>
            <a:endParaRPr lang="en-US">
              <a:ea typeface="Calibri"/>
              <a:cs typeface="Calibri"/>
            </a:endParaRPr>
          </a:p>
          <a:p>
            <a:r>
              <a:rPr lang="en-US" dirty="0">
                <a:ea typeface="Calibri"/>
                <a:cs typeface="Calibri"/>
              </a:rPr>
              <a:t>Reminder: DOWNLOAD Excel Training Worksheet FILE BEFORE WORKING IN IT</a:t>
            </a:r>
          </a:p>
          <a:p>
            <a:endParaRPr lang="en-US">
              <a:ea typeface="Calibri"/>
              <a:cs typeface="Calibri"/>
            </a:endParaRPr>
          </a:p>
          <a:p>
            <a:pPr marL="171450" indent="-171450">
              <a:buFont typeface="Arial"/>
              <a:buChar char="•"/>
            </a:pPr>
            <a:r>
              <a:rPr lang="en-US" dirty="0">
                <a:ea typeface="Calibri"/>
                <a:cs typeface="Calibri"/>
              </a:rPr>
              <a:t>Separate Month/Day/Year</a:t>
            </a:r>
          </a:p>
          <a:p>
            <a:pPr marL="171450" indent="-171450">
              <a:buFont typeface="Arial"/>
              <a:buChar char="•"/>
            </a:pPr>
            <a:r>
              <a:rPr lang="en-US" dirty="0">
                <a:ea typeface="Calibri"/>
                <a:cs typeface="Calibri"/>
              </a:rPr>
              <a:t>Choose Other Delimiters "/"</a:t>
            </a:r>
            <a:endParaRPr lang="en-US" dirty="0"/>
          </a:p>
        </p:txBody>
      </p:sp>
      <p:sp>
        <p:nvSpPr>
          <p:cNvPr id="4" name="Slide Number Placeholder 3"/>
          <p:cNvSpPr>
            <a:spLocks noGrp="1"/>
          </p:cNvSpPr>
          <p:nvPr>
            <p:ph type="sldNum" sz="quarter" idx="5"/>
          </p:nvPr>
        </p:nvSpPr>
        <p:spPr/>
        <p:txBody>
          <a:bodyPr/>
          <a:lstStyle/>
          <a:p>
            <a:fld id="{C444E305-7FBF-47B9-8C7D-C18B63E76B28}" type="slidenum">
              <a:rPr lang="en-US" smtClean="0"/>
              <a:t>17</a:t>
            </a:fld>
            <a:endParaRPr lang="en-US"/>
          </a:p>
        </p:txBody>
      </p:sp>
    </p:spTree>
    <p:extLst>
      <p:ext uri="{BB962C8B-B14F-4D97-AF65-F5344CB8AC3E}">
        <p14:creationId xmlns:p14="http://schemas.microsoft.com/office/powerpoint/2010/main" val="2330592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Chad</a:t>
            </a: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18</a:t>
            </a:fld>
            <a:endParaRPr lang="en-US"/>
          </a:p>
        </p:txBody>
      </p:sp>
    </p:spTree>
    <p:extLst>
      <p:ext uri="{BB962C8B-B14F-4D97-AF65-F5344CB8AC3E}">
        <p14:creationId xmlns:p14="http://schemas.microsoft.com/office/powerpoint/2010/main" val="27347073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Section Allotment: 15 minutes</a:t>
            </a:r>
          </a:p>
          <a:p>
            <a:r>
              <a:rPr lang="en-US" dirty="0">
                <a:cs typeface="Calibri"/>
              </a:rPr>
              <a:t>Jeny</a:t>
            </a:r>
          </a:p>
          <a:p>
            <a:endParaRPr lang="en-US">
              <a:cs typeface="Calibri"/>
            </a:endParaRPr>
          </a:p>
          <a:p>
            <a:r>
              <a:rPr lang="en-US" dirty="0">
                <a:cs typeface="Calibri"/>
              </a:rPr>
              <a:t>Who has used the filter feature in Excel?  When do you use it?  Ask participants to use the raise hand feature to share when they use the filter feature.</a:t>
            </a:r>
            <a:endParaRPr lang="en-US" dirty="0"/>
          </a:p>
          <a:p>
            <a:endParaRPr lang="en-US">
              <a:cs typeface="Calibri"/>
            </a:endParaRPr>
          </a:p>
          <a:p>
            <a:r>
              <a:rPr lang="en-US" dirty="0">
                <a:cs typeface="Calibri"/>
              </a:rPr>
              <a:t>Filtering is a feature that will allow you to identify a list of members who meet a certain set of criteria.  For example, given the data in the Excel for Training workbook, why would you find value in identifying the elementary school teachers in the membership list?</a:t>
            </a:r>
            <a:endParaRPr lang="en-US" dirty="0">
              <a:ea typeface="Calibri"/>
              <a:cs typeface="Calibri"/>
            </a:endParaRP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19</a:t>
            </a:fld>
            <a:endParaRPr lang="en-US"/>
          </a:p>
        </p:txBody>
      </p:sp>
    </p:spTree>
    <p:extLst>
      <p:ext uri="{BB962C8B-B14F-4D97-AF65-F5344CB8AC3E}">
        <p14:creationId xmlns:p14="http://schemas.microsoft.com/office/powerpoint/2010/main" val="1944641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Jeny</a:t>
            </a:r>
            <a:endParaRPr lang="en-US"/>
          </a:p>
          <a:p>
            <a:endParaRPr lang="en-US">
              <a:cs typeface="Calibri"/>
            </a:endParaRPr>
          </a:p>
          <a:p>
            <a:r>
              <a:rPr lang="en-US" dirty="0">
                <a:cs typeface="Calibri"/>
              </a:rPr>
              <a:t>Time allotment</a:t>
            </a:r>
            <a:endParaRPr lang="en-US" dirty="0"/>
          </a:p>
          <a:p>
            <a:pPr marL="171450" indent="-171450">
              <a:buFont typeface="Arial"/>
              <a:buChar char="•"/>
            </a:pPr>
            <a:r>
              <a:rPr lang="en-US" dirty="0">
                <a:cs typeface="Calibri"/>
              </a:rPr>
              <a:t>Model: 2 minutes</a:t>
            </a:r>
            <a:endParaRPr lang="en-US" dirty="0">
              <a:ea typeface="Calibri"/>
              <a:cs typeface="Calibri"/>
            </a:endParaRPr>
          </a:p>
          <a:p>
            <a:pPr marL="171450" indent="-171450">
              <a:buFont typeface="Arial"/>
              <a:buChar char="•"/>
            </a:pPr>
            <a:r>
              <a:rPr lang="en-US" dirty="0">
                <a:cs typeface="Calibri"/>
              </a:rPr>
              <a:t>Independent practice 5 minutes</a:t>
            </a:r>
            <a:endParaRPr lang="en-US" dirty="0">
              <a:ea typeface="Calibri"/>
              <a:cs typeface="Calibri"/>
            </a:endParaRPr>
          </a:p>
          <a:p>
            <a:pPr marL="171450" indent="-171450">
              <a:buFont typeface="Arial"/>
              <a:buChar char="•"/>
            </a:pPr>
            <a:r>
              <a:rPr lang="en-US" dirty="0">
                <a:cs typeface="Calibri"/>
              </a:rPr>
              <a:t>Debrief and Reflection: 3 minutes</a:t>
            </a:r>
            <a:endParaRPr lang="en-US" dirty="0">
              <a:ea typeface="Calibri"/>
              <a:cs typeface="Calibri"/>
            </a:endParaRPr>
          </a:p>
          <a:p>
            <a:endParaRPr lang="en-US">
              <a:cs typeface="Calibri"/>
            </a:endParaRPr>
          </a:p>
          <a:p>
            <a:r>
              <a:rPr lang="en-US" dirty="0">
                <a:cs typeface="Calibri"/>
              </a:rPr>
              <a:t>Share screen with participants so that they can see how to filter and identify the number of elementary school classroom teachers</a:t>
            </a:r>
            <a:endParaRPr lang="en-US" dirty="0"/>
          </a:p>
          <a:p>
            <a:endParaRPr lang="en-US">
              <a:cs typeface="Calibri"/>
            </a:endParaRPr>
          </a:p>
          <a:p>
            <a:r>
              <a:rPr lang="en-US" dirty="0">
                <a:cs typeface="Calibri"/>
              </a:rPr>
              <a:t>Best Practices REMINDER</a:t>
            </a:r>
            <a:endParaRPr lang="en-US" dirty="0">
              <a:ea typeface="Calibri"/>
              <a:cs typeface="Calibri"/>
            </a:endParaRPr>
          </a:p>
          <a:p>
            <a:pPr marL="171450" indent="-171450">
              <a:buFont typeface="Arial"/>
              <a:buChar char="•"/>
            </a:pPr>
            <a:r>
              <a:rPr lang="en-US" dirty="0">
                <a:cs typeface="Calibri"/>
              </a:rPr>
              <a:t>Make a copy of the worksheet so that you do not compromise your data.</a:t>
            </a:r>
            <a:endParaRPr lang="en-US" dirty="0">
              <a:ea typeface="Calibri"/>
              <a:cs typeface="Calibri"/>
            </a:endParaRPr>
          </a:p>
          <a:p>
            <a:pPr marL="171450" indent="-171450">
              <a:buFont typeface="Arial"/>
              <a:buChar char="•"/>
            </a:pPr>
            <a:r>
              <a:rPr lang="en-US" dirty="0">
                <a:cs typeface="Calibri"/>
              </a:rPr>
              <a:t>Save your work regularly.</a:t>
            </a:r>
            <a:endParaRPr lang="en-US" dirty="0">
              <a:ea typeface="Calibri"/>
              <a:cs typeface="Calibri"/>
            </a:endParaRPr>
          </a:p>
          <a:p>
            <a:endParaRPr lang="en-US">
              <a:cs typeface="Calibri"/>
            </a:endParaRPr>
          </a:p>
          <a:p>
            <a:r>
              <a:rPr lang="en-US" dirty="0">
                <a:cs typeface="Calibri"/>
              </a:rPr>
              <a:t>Note that the membership list that was received from the school system has 302 individuals in the bargaining unit</a:t>
            </a:r>
            <a:endParaRPr lang="en-US" dirty="0">
              <a:ea typeface="Calibri"/>
              <a:cs typeface="Calibri"/>
            </a:endParaRPr>
          </a:p>
          <a:p>
            <a:r>
              <a:rPr lang="en-US" dirty="0">
                <a:cs typeface="Calibri"/>
              </a:rPr>
              <a:t>After filtering the list</a:t>
            </a:r>
            <a:endParaRPr lang="en-US" dirty="0">
              <a:ea typeface="Calibri"/>
              <a:cs typeface="Calibri"/>
            </a:endParaRPr>
          </a:p>
          <a:p>
            <a:pPr marL="171450" indent="-171450">
              <a:buFont typeface="Arial"/>
              <a:buChar char="•"/>
            </a:pPr>
            <a:r>
              <a:rPr lang="en-US" dirty="0">
                <a:cs typeface="Calibri"/>
              </a:rPr>
              <a:t>there are 42 elementary school teachers</a:t>
            </a:r>
            <a:endParaRPr lang="en-US" dirty="0">
              <a:ea typeface="Calibri"/>
              <a:cs typeface="Calibri"/>
            </a:endParaRPr>
          </a:p>
          <a:p>
            <a:pPr marL="1085850" lvl="1" indent="-171450">
              <a:buFont typeface="Arial"/>
              <a:buChar char="•"/>
            </a:pPr>
            <a:r>
              <a:rPr lang="en-US" dirty="0">
                <a:cs typeface="Calibri"/>
              </a:rPr>
              <a:t>2 Art</a:t>
            </a:r>
            <a:endParaRPr lang="en-US" dirty="0">
              <a:ea typeface="Calibri"/>
              <a:cs typeface="Calibri"/>
            </a:endParaRPr>
          </a:p>
          <a:p>
            <a:pPr marL="1085850" lvl="1" indent="-171450">
              <a:buFont typeface="Arial"/>
              <a:buChar char="•"/>
            </a:pPr>
            <a:r>
              <a:rPr lang="en-US" dirty="0">
                <a:cs typeface="Calibri"/>
              </a:rPr>
              <a:t>20 Elementary classroom</a:t>
            </a:r>
            <a:endParaRPr lang="en-US" dirty="0"/>
          </a:p>
          <a:p>
            <a:pPr marL="1085850" lvl="1" indent="-171450">
              <a:buFont typeface="Arial"/>
              <a:buChar char="•"/>
            </a:pPr>
            <a:r>
              <a:rPr lang="en-US" dirty="0">
                <a:cs typeface="Calibri"/>
              </a:rPr>
              <a:t>4 Library media</a:t>
            </a:r>
          </a:p>
          <a:p>
            <a:pPr marL="1085850" lvl="1" indent="-171450">
              <a:buFont typeface="Arial"/>
              <a:buChar char="•"/>
            </a:pPr>
            <a:r>
              <a:rPr lang="en-US" dirty="0">
                <a:cs typeface="Calibri"/>
              </a:rPr>
              <a:t>4 Instrumental music</a:t>
            </a:r>
          </a:p>
          <a:p>
            <a:pPr marL="1085850" lvl="1" indent="-171450">
              <a:buFont typeface="Arial"/>
              <a:buChar char="•"/>
            </a:pPr>
            <a:r>
              <a:rPr lang="en-US" dirty="0">
                <a:cs typeface="Calibri"/>
              </a:rPr>
              <a:t>1 Vocal music</a:t>
            </a:r>
          </a:p>
          <a:p>
            <a:pPr marL="1085850" lvl="1" indent="-171450">
              <a:buFont typeface="Arial"/>
              <a:buChar char="•"/>
            </a:pPr>
            <a:r>
              <a:rPr lang="en-US" dirty="0">
                <a:cs typeface="Calibri"/>
              </a:rPr>
              <a:t>2 PE</a:t>
            </a:r>
          </a:p>
          <a:p>
            <a:pPr marL="1085850" lvl="1" indent="-171450">
              <a:buFont typeface="Arial"/>
              <a:buChar char="•"/>
            </a:pPr>
            <a:r>
              <a:rPr lang="en-US" dirty="0">
                <a:cs typeface="Calibri"/>
              </a:rPr>
              <a:t>6 Resource teachers</a:t>
            </a:r>
          </a:p>
          <a:p>
            <a:pPr marL="1085850" lvl="1" indent="-171450">
              <a:buFont typeface="Arial"/>
              <a:buChar char="•"/>
            </a:pPr>
            <a:r>
              <a:rPr lang="en-US" dirty="0">
                <a:cs typeface="Calibri"/>
              </a:rPr>
              <a:t>3 School counselors</a:t>
            </a:r>
          </a:p>
          <a:p>
            <a:endParaRPr lang="en-US">
              <a:cs typeface="Calibri"/>
            </a:endParaRPr>
          </a:p>
          <a:p>
            <a:r>
              <a:rPr lang="en-US" dirty="0">
                <a:cs typeface="Calibri"/>
              </a:rPr>
              <a:t>Now it is time for you to try to filter.   When you hear the magic word, turn off your camera and filter the bargaining unit for the following:</a:t>
            </a:r>
          </a:p>
          <a:p>
            <a:pPr marL="171450" indent="-171450">
              <a:buFont typeface="Arial"/>
              <a:buChar char="•"/>
            </a:pPr>
            <a:r>
              <a:rPr lang="en-US" dirty="0">
                <a:cs typeface="Calibri"/>
              </a:rPr>
              <a:t>Identify the number of members</a:t>
            </a:r>
          </a:p>
          <a:p>
            <a:pPr marL="171450" indent="-171450">
              <a:buFont typeface="Arial"/>
              <a:buChar char="•"/>
            </a:pPr>
            <a:r>
              <a:rPr lang="en-US" dirty="0">
                <a:cs typeface="Calibri"/>
              </a:rPr>
              <a:t>How many staff work at Perfect Elementary School?</a:t>
            </a:r>
          </a:p>
          <a:p>
            <a:endParaRPr lang="en-US">
              <a:cs typeface="Calibri"/>
            </a:endParaRPr>
          </a:p>
          <a:p>
            <a:r>
              <a:rPr lang="en-US" dirty="0">
                <a:cs typeface="Calibri"/>
              </a:rPr>
              <a:t>After completing the task, turn your camera on</a:t>
            </a:r>
          </a:p>
          <a:p>
            <a:endParaRPr lang="en-US">
              <a:cs typeface="Calibri"/>
            </a:endParaRPr>
          </a:p>
          <a:p>
            <a:r>
              <a:rPr lang="en-US" dirty="0">
                <a:cs typeface="Calibri"/>
              </a:rPr>
              <a:t>Once all cameras are on</a:t>
            </a:r>
          </a:p>
          <a:p>
            <a:pPr marL="171450" indent="-171450">
              <a:buFont typeface="Arial"/>
              <a:buChar char="•"/>
            </a:pPr>
            <a:r>
              <a:rPr lang="en-US" dirty="0">
                <a:cs typeface="Calibri"/>
              </a:rPr>
              <a:t>Ask participants the to identify the number of members in the unit</a:t>
            </a:r>
          </a:p>
          <a:p>
            <a:pPr marL="171450" indent="-171450">
              <a:buFont typeface="Arial"/>
              <a:buChar char="•"/>
            </a:pPr>
            <a:r>
              <a:rPr lang="en-US" dirty="0">
                <a:cs typeface="Calibri"/>
              </a:rPr>
              <a:t>Ask the participants the number of staff at Perfect Elementary School</a:t>
            </a:r>
          </a:p>
          <a:p>
            <a:pPr marL="171450" indent="-171450">
              <a:buFont typeface="Arial"/>
              <a:buChar char="•"/>
            </a:pPr>
            <a:endParaRPr lang="en-US">
              <a:cs typeface="Calibri"/>
            </a:endParaRPr>
          </a:p>
          <a:p>
            <a:r>
              <a:rPr lang="en-US" dirty="0">
                <a:cs typeface="Calibri"/>
              </a:rPr>
              <a:t>Reflection</a:t>
            </a:r>
          </a:p>
          <a:p>
            <a:pPr marL="171450" indent="-171450">
              <a:buFont typeface="Arial"/>
              <a:buChar char="•"/>
            </a:pPr>
            <a:r>
              <a:rPr lang="en-US" dirty="0">
                <a:cs typeface="Calibri"/>
              </a:rPr>
              <a:t>How can you use this tool in your current work world?</a:t>
            </a:r>
          </a:p>
        </p:txBody>
      </p:sp>
      <p:sp>
        <p:nvSpPr>
          <p:cNvPr id="4" name="Slide Number Placeholder 3"/>
          <p:cNvSpPr>
            <a:spLocks noGrp="1"/>
          </p:cNvSpPr>
          <p:nvPr>
            <p:ph type="sldNum" sz="quarter" idx="5"/>
          </p:nvPr>
        </p:nvSpPr>
        <p:spPr/>
        <p:txBody>
          <a:bodyPr/>
          <a:lstStyle/>
          <a:p>
            <a:fld id="{C444E305-7FBF-47B9-8C7D-C18B63E76B28}" type="slidenum">
              <a:rPr lang="en-US" smtClean="0"/>
              <a:t>20</a:t>
            </a:fld>
            <a:endParaRPr lang="en-US"/>
          </a:p>
        </p:txBody>
      </p:sp>
    </p:spTree>
    <p:extLst>
      <p:ext uri="{BB962C8B-B14F-4D97-AF65-F5344CB8AC3E}">
        <p14:creationId xmlns:p14="http://schemas.microsoft.com/office/powerpoint/2010/main" val="32530363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Section Time Allotment: 15 minutes</a:t>
            </a:r>
          </a:p>
          <a:p>
            <a:r>
              <a:rPr lang="en-US"/>
              <a:t>Jeny</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Maybe have them sort addresses to go knock on doors. How did they choose to sort it?</a:t>
            </a:r>
            <a:endParaRPr lang="en-US" dirty="0"/>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21</a:t>
            </a:fld>
            <a:endParaRPr lang="en-US"/>
          </a:p>
        </p:txBody>
      </p:sp>
    </p:spTree>
    <p:extLst>
      <p:ext uri="{BB962C8B-B14F-4D97-AF65-F5344CB8AC3E}">
        <p14:creationId xmlns:p14="http://schemas.microsoft.com/office/powerpoint/2010/main" val="28836782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Jeny</a:t>
            </a:r>
            <a:endParaRPr lang="en-US"/>
          </a:p>
          <a:p>
            <a:endParaRPr lang="en-US">
              <a:cs typeface="Calibri"/>
            </a:endParaRPr>
          </a:p>
          <a:p>
            <a:r>
              <a:rPr lang="en-US" dirty="0">
                <a:cs typeface="Calibri"/>
              </a:rPr>
              <a:t>Time allotment</a:t>
            </a:r>
            <a:endParaRPr lang="en-US" dirty="0"/>
          </a:p>
          <a:p>
            <a:pPr marL="171450" indent="-171450">
              <a:buFont typeface="Arial"/>
              <a:buChar char="•"/>
            </a:pPr>
            <a:r>
              <a:rPr lang="en-US" dirty="0">
                <a:cs typeface="Calibri"/>
              </a:rPr>
              <a:t>Model: 2 minutes</a:t>
            </a:r>
            <a:endParaRPr lang="en-US" dirty="0">
              <a:ea typeface="Calibri"/>
              <a:cs typeface="Calibri"/>
            </a:endParaRPr>
          </a:p>
          <a:p>
            <a:pPr marL="171450" indent="-171450">
              <a:buFont typeface="Arial"/>
              <a:buChar char="•"/>
            </a:pPr>
            <a:r>
              <a:rPr lang="en-US" dirty="0">
                <a:cs typeface="Calibri"/>
              </a:rPr>
              <a:t>Independent practice 5 minutes</a:t>
            </a:r>
            <a:endParaRPr lang="en-US" dirty="0">
              <a:ea typeface="Calibri"/>
              <a:cs typeface="Calibri"/>
            </a:endParaRPr>
          </a:p>
          <a:p>
            <a:pPr marL="171450" indent="-171450">
              <a:buFont typeface="Arial"/>
              <a:buChar char="•"/>
            </a:pPr>
            <a:r>
              <a:rPr lang="en-US" dirty="0">
                <a:cs typeface="Calibri"/>
              </a:rPr>
              <a:t>Debrief and Reflection: 3 minutes</a:t>
            </a:r>
            <a:endParaRPr lang="en-US" dirty="0">
              <a:ea typeface="Calibri"/>
              <a:cs typeface="Calibri"/>
            </a:endParaRPr>
          </a:p>
          <a:p>
            <a:endParaRPr lang="en-US">
              <a:cs typeface="Calibri"/>
            </a:endParaRPr>
          </a:p>
          <a:p>
            <a:r>
              <a:rPr lang="en-US" dirty="0">
                <a:cs typeface="Calibri"/>
              </a:rPr>
              <a:t>Share screen with participants so that they can see how to filter and identify the number of elementary school classroom teachers</a:t>
            </a:r>
            <a:endParaRPr lang="en-US" dirty="0"/>
          </a:p>
          <a:p>
            <a:endParaRPr lang="en-US">
              <a:cs typeface="Calibri"/>
            </a:endParaRPr>
          </a:p>
          <a:p>
            <a:r>
              <a:rPr lang="en-US" dirty="0">
                <a:cs typeface="Calibri"/>
              </a:rPr>
              <a:t>Best Practices REMINDER</a:t>
            </a:r>
            <a:endParaRPr lang="en-US" dirty="0">
              <a:ea typeface="Calibri"/>
              <a:cs typeface="Calibri"/>
            </a:endParaRPr>
          </a:p>
          <a:p>
            <a:pPr marL="171450" indent="-171450">
              <a:buFont typeface="Arial"/>
              <a:buChar char="•"/>
            </a:pPr>
            <a:r>
              <a:rPr lang="en-US" dirty="0">
                <a:cs typeface="Calibri"/>
              </a:rPr>
              <a:t>Make a copy of the worksheet so that you do not compromise your data.</a:t>
            </a:r>
            <a:endParaRPr lang="en-US" dirty="0">
              <a:ea typeface="Calibri"/>
              <a:cs typeface="Calibri"/>
            </a:endParaRPr>
          </a:p>
          <a:p>
            <a:pPr marL="171450" indent="-171450">
              <a:buFont typeface="Arial"/>
              <a:buChar char="•"/>
            </a:pPr>
            <a:r>
              <a:rPr lang="en-US" dirty="0">
                <a:cs typeface="Calibri"/>
              </a:rPr>
              <a:t>Save your work regularly.</a:t>
            </a:r>
            <a:endParaRPr lang="en-US" dirty="0">
              <a:ea typeface="Calibri"/>
              <a:cs typeface="Calibri"/>
            </a:endParaRPr>
          </a:p>
          <a:p>
            <a:endParaRPr lang="en-US">
              <a:cs typeface="Calibri"/>
            </a:endParaRPr>
          </a:p>
          <a:p>
            <a:r>
              <a:rPr lang="en-US" dirty="0">
                <a:cs typeface="Calibri"/>
              </a:rPr>
              <a:t>Note that the membership list that was received from the school system has 302 individuals in the bargaining unit</a:t>
            </a:r>
            <a:endParaRPr lang="en-US" dirty="0">
              <a:ea typeface="Calibri"/>
              <a:cs typeface="Calibri"/>
            </a:endParaRPr>
          </a:p>
          <a:p>
            <a:r>
              <a:rPr lang="en-US" dirty="0">
                <a:cs typeface="Calibri"/>
              </a:rPr>
              <a:t>After filtering the list</a:t>
            </a:r>
            <a:endParaRPr lang="en-US" dirty="0">
              <a:ea typeface="Calibri"/>
              <a:cs typeface="Calibri"/>
            </a:endParaRPr>
          </a:p>
          <a:p>
            <a:pPr marL="171450" indent="-171450">
              <a:buFont typeface="Arial"/>
              <a:buChar char="•"/>
            </a:pPr>
            <a:r>
              <a:rPr lang="en-US" dirty="0">
                <a:cs typeface="Calibri"/>
              </a:rPr>
              <a:t>there are 42 elementary school teachers</a:t>
            </a:r>
            <a:endParaRPr lang="en-US" dirty="0">
              <a:ea typeface="Calibri"/>
              <a:cs typeface="Calibri"/>
            </a:endParaRPr>
          </a:p>
          <a:p>
            <a:pPr marL="1085850" lvl="1" indent="-171450">
              <a:buFont typeface="Arial"/>
              <a:buChar char="•"/>
            </a:pPr>
            <a:r>
              <a:rPr lang="en-US" dirty="0">
                <a:cs typeface="Calibri"/>
              </a:rPr>
              <a:t>2 Art</a:t>
            </a:r>
            <a:endParaRPr lang="en-US" dirty="0">
              <a:ea typeface="Calibri"/>
              <a:cs typeface="Calibri"/>
            </a:endParaRPr>
          </a:p>
          <a:p>
            <a:pPr marL="1085850" lvl="1" indent="-171450">
              <a:buFont typeface="Arial"/>
              <a:buChar char="•"/>
            </a:pPr>
            <a:r>
              <a:rPr lang="en-US" dirty="0">
                <a:cs typeface="Calibri"/>
              </a:rPr>
              <a:t>20 Elementary classroom</a:t>
            </a:r>
            <a:endParaRPr lang="en-US" dirty="0"/>
          </a:p>
          <a:p>
            <a:pPr marL="1085850" lvl="1" indent="-171450">
              <a:buFont typeface="Arial"/>
              <a:buChar char="•"/>
            </a:pPr>
            <a:r>
              <a:rPr lang="en-US" dirty="0">
                <a:cs typeface="Calibri"/>
              </a:rPr>
              <a:t>4 Library media</a:t>
            </a:r>
          </a:p>
          <a:p>
            <a:pPr marL="1085850" lvl="1" indent="-171450">
              <a:buFont typeface="Arial"/>
              <a:buChar char="•"/>
            </a:pPr>
            <a:r>
              <a:rPr lang="en-US" dirty="0">
                <a:cs typeface="Calibri"/>
              </a:rPr>
              <a:t>4 Instrumental music</a:t>
            </a:r>
          </a:p>
          <a:p>
            <a:pPr marL="1085850" lvl="1" indent="-171450">
              <a:buFont typeface="Arial"/>
              <a:buChar char="•"/>
            </a:pPr>
            <a:r>
              <a:rPr lang="en-US" dirty="0">
                <a:cs typeface="Calibri"/>
              </a:rPr>
              <a:t>1 Vocal music</a:t>
            </a:r>
          </a:p>
          <a:p>
            <a:pPr marL="1085850" lvl="1" indent="-171450">
              <a:buFont typeface="Arial"/>
              <a:buChar char="•"/>
            </a:pPr>
            <a:r>
              <a:rPr lang="en-US" dirty="0">
                <a:cs typeface="Calibri"/>
              </a:rPr>
              <a:t>2 PE</a:t>
            </a:r>
          </a:p>
          <a:p>
            <a:pPr marL="1085850" lvl="1" indent="-171450">
              <a:buFont typeface="Arial"/>
              <a:buChar char="•"/>
            </a:pPr>
            <a:r>
              <a:rPr lang="en-US" dirty="0">
                <a:cs typeface="Calibri"/>
              </a:rPr>
              <a:t>6 Resource teachers</a:t>
            </a:r>
          </a:p>
          <a:p>
            <a:pPr marL="1085850" lvl="1" indent="-171450">
              <a:buFont typeface="Arial"/>
              <a:buChar char="•"/>
            </a:pPr>
            <a:r>
              <a:rPr lang="en-US" dirty="0">
                <a:cs typeface="Calibri"/>
              </a:rPr>
              <a:t>3 School counselors</a:t>
            </a:r>
          </a:p>
          <a:p>
            <a:endParaRPr lang="en-US">
              <a:cs typeface="Calibri"/>
            </a:endParaRPr>
          </a:p>
          <a:p>
            <a:r>
              <a:rPr lang="en-US" dirty="0">
                <a:cs typeface="Calibri"/>
              </a:rPr>
              <a:t>Now it is time for you to try to filter.   When you hear the magic word, turn off your camera and filter the bargaining unit for the following:</a:t>
            </a:r>
          </a:p>
          <a:p>
            <a:pPr marL="171450" indent="-171450">
              <a:buFont typeface="Arial"/>
              <a:buChar char="•"/>
            </a:pPr>
            <a:r>
              <a:rPr lang="en-US" dirty="0">
                <a:cs typeface="Calibri"/>
              </a:rPr>
              <a:t>Identify the number of members</a:t>
            </a:r>
          </a:p>
          <a:p>
            <a:pPr marL="171450" indent="-171450">
              <a:buFont typeface="Arial"/>
              <a:buChar char="•"/>
            </a:pPr>
            <a:r>
              <a:rPr lang="en-US" dirty="0">
                <a:cs typeface="Calibri"/>
              </a:rPr>
              <a:t>How many staff work at Perfect Elementary School?</a:t>
            </a:r>
          </a:p>
          <a:p>
            <a:endParaRPr lang="en-US">
              <a:cs typeface="Calibri"/>
            </a:endParaRPr>
          </a:p>
          <a:p>
            <a:r>
              <a:rPr lang="en-US" dirty="0">
                <a:cs typeface="Calibri"/>
              </a:rPr>
              <a:t>After completing the task, turn your camera on</a:t>
            </a:r>
          </a:p>
          <a:p>
            <a:endParaRPr lang="en-US">
              <a:cs typeface="Calibri"/>
            </a:endParaRPr>
          </a:p>
          <a:p>
            <a:r>
              <a:rPr lang="en-US" dirty="0">
                <a:cs typeface="Calibri"/>
              </a:rPr>
              <a:t>Once all cameras are on</a:t>
            </a:r>
          </a:p>
          <a:p>
            <a:pPr marL="171450" indent="-171450">
              <a:buFont typeface="Arial"/>
              <a:buChar char="•"/>
            </a:pPr>
            <a:r>
              <a:rPr lang="en-US" dirty="0">
                <a:cs typeface="Calibri"/>
              </a:rPr>
              <a:t>Ask participants the to identify the number of members in the unit</a:t>
            </a:r>
          </a:p>
          <a:p>
            <a:pPr marL="171450" indent="-171450">
              <a:buFont typeface="Arial"/>
              <a:buChar char="•"/>
            </a:pPr>
            <a:r>
              <a:rPr lang="en-US" dirty="0">
                <a:cs typeface="Calibri"/>
              </a:rPr>
              <a:t>Ask the participants the number of staff at Perfect Elementary School</a:t>
            </a:r>
          </a:p>
          <a:p>
            <a:pPr marL="171450" indent="-171450">
              <a:buFont typeface="Arial"/>
              <a:buChar char="•"/>
            </a:pPr>
            <a:endParaRPr lang="en-US">
              <a:cs typeface="Calibri"/>
            </a:endParaRPr>
          </a:p>
          <a:p>
            <a:r>
              <a:rPr lang="en-US" dirty="0">
                <a:cs typeface="Calibri"/>
              </a:rPr>
              <a:t>Reflection</a:t>
            </a:r>
          </a:p>
          <a:p>
            <a:pPr marL="171450" indent="-171450">
              <a:buFont typeface="Arial"/>
              <a:buChar char="•"/>
            </a:pPr>
            <a:r>
              <a:rPr lang="en-US" dirty="0">
                <a:cs typeface="Calibri"/>
              </a:rPr>
              <a:t>How can you use this tool in your current work world?</a:t>
            </a:r>
          </a:p>
        </p:txBody>
      </p:sp>
      <p:sp>
        <p:nvSpPr>
          <p:cNvPr id="4" name="Slide Number Placeholder 3"/>
          <p:cNvSpPr>
            <a:spLocks noGrp="1"/>
          </p:cNvSpPr>
          <p:nvPr>
            <p:ph type="sldNum" sz="quarter" idx="5"/>
          </p:nvPr>
        </p:nvSpPr>
        <p:spPr/>
        <p:txBody>
          <a:bodyPr/>
          <a:lstStyle/>
          <a:p>
            <a:fld id="{C444E305-7FBF-47B9-8C7D-C18B63E76B28}" type="slidenum">
              <a:rPr lang="en-US" smtClean="0"/>
              <a:t>22</a:t>
            </a:fld>
            <a:endParaRPr lang="en-US"/>
          </a:p>
        </p:txBody>
      </p:sp>
    </p:spTree>
    <p:extLst>
      <p:ext uri="{BB962C8B-B14F-4D97-AF65-F5344CB8AC3E}">
        <p14:creationId xmlns:p14="http://schemas.microsoft.com/office/powerpoint/2010/main" val="4054158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ea typeface="Calibri"/>
                <a:cs typeface="Calibri"/>
              </a:rPr>
              <a:t>Slide allotment: 5 min</a:t>
            </a:r>
            <a:endParaRPr lang="en-US" dirty="0">
              <a:cs typeface="Calibri"/>
            </a:endParaRPr>
          </a:p>
          <a:p>
            <a:pPr>
              <a:defRPr/>
            </a:pPr>
            <a:endParaRPr lang="en-US" dirty="0">
              <a:cs typeface="Calibri"/>
            </a:endParaRPr>
          </a:p>
          <a:p>
            <a:pPr>
              <a:defRPr/>
            </a:pPr>
            <a:r>
              <a:rPr lang="en-US" dirty="0">
                <a:cs typeface="Calibri"/>
              </a:rPr>
              <a:t>Jeny will go into the breakout to support individuals who need additional assistance.</a:t>
            </a:r>
            <a:endParaRPr lang="en-US" dirty="0"/>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23</a:t>
            </a:fld>
            <a:endParaRPr lang="en-US"/>
          </a:p>
        </p:txBody>
      </p:sp>
    </p:spTree>
    <p:extLst>
      <p:ext uri="{BB962C8B-B14F-4D97-AF65-F5344CB8AC3E}">
        <p14:creationId xmlns:p14="http://schemas.microsoft.com/office/powerpoint/2010/main" val="41305561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Time allotment: 3 minutes</a:t>
            </a:r>
          </a:p>
          <a:p>
            <a:r>
              <a:rPr lang="en-US" dirty="0">
                <a:ea typeface="Calibri"/>
                <a:cs typeface="Calibri"/>
              </a:rPr>
              <a:t>Seleste</a:t>
            </a:r>
          </a:p>
          <a:p>
            <a:endParaRPr lang="en-US">
              <a:ea typeface="Calibri"/>
              <a:cs typeface="Calibri"/>
            </a:endParaRPr>
          </a:p>
          <a:p>
            <a:r>
              <a:rPr lang="en-US" dirty="0">
                <a:ea typeface="Calibri"/>
                <a:cs typeface="Calibri"/>
              </a:rPr>
              <a:t>Show two examples of spreadsheets, talk about difference between formatting.</a:t>
            </a:r>
            <a:endParaRPr lang="en-US" dirty="0"/>
          </a:p>
          <a:p>
            <a:r>
              <a:rPr lang="en-US" dirty="0">
                <a:ea typeface="Calibri"/>
                <a:cs typeface="Calibri"/>
              </a:rPr>
              <a:t>Depending on time have them do it themselves.</a:t>
            </a: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24</a:t>
            </a:fld>
            <a:endParaRPr lang="en-US"/>
          </a:p>
        </p:txBody>
      </p:sp>
    </p:spTree>
    <p:extLst>
      <p:ext uri="{BB962C8B-B14F-4D97-AF65-F5344CB8AC3E}">
        <p14:creationId xmlns:p14="http://schemas.microsoft.com/office/powerpoint/2010/main" val="2002259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Time allotment: 3 minutes</a:t>
            </a:r>
          </a:p>
          <a:p>
            <a:r>
              <a:rPr lang="en-US" dirty="0">
                <a:ea typeface="Calibri"/>
                <a:cs typeface="Calibri"/>
              </a:rPr>
              <a:t>Seleste</a:t>
            </a:r>
          </a:p>
          <a:p>
            <a:endParaRPr lang="en-US">
              <a:ea typeface="Calibri"/>
              <a:cs typeface="Calibri"/>
            </a:endParaRPr>
          </a:p>
          <a:p>
            <a:r>
              <a:rPr lang="en-US" dirty="0">
                <a:ea typeface="Calibri"/>
                <a:cs typeface="Calibri"/>
              </a:rPr>
              <a:t>Show two examples of spreadsheets, talk about difference between formatting.</a:t>
            </a:r>
            <a:endParaRPr lang="en-US"/>
          </a:p>
          <a:p>
            <a:r>
              <a:rPr lang="en-US" dirty="0">
                <a:ea typeface="Calibri"/>
                <a:cs typeface="Calibri"/>
              </a:rPr>
              <a:t>Depending on time have them do it themselves.</a:t>
            </a: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25</a:t>
            </a:fld>
            <a:endParaRPr lang="en-US"/>
          </a:p>
        </p:txBody>
      </p:sp>
    </p:spTree>
    <p:extLst>
      <p:ext uri="{BB962C8B-B14F-4D97-AF65-F5344CB8AC3E}">
        <p14:creationId xmlns:p14="http://schemas.microsoft.com/office/powerpoint/2010/main" val="29964154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Time allotment will be based on time available in the session.</a:t>
            </a:r>
          </a:p>
          <a:p>
            <a:endParaRPr lang="en-US">
              <a:cs typeface="Calibri"/>
            </a:endParaRPr>
          </a:p>
          <a:p>
            <a:r>
              <a:rPr lang="en-US" dirty="0">
                <a:cs typeface="Calibri"/>
              </a:rPr>
              <a:t>Seleste will go into breakout if time allows to support individuals who need additional assistance.</a:t>
            </a: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26</a:t>
            </a:fld>
            <a:endParaRPr lang="en-US"/>
          </a:p>
        </p:txBody>
      </p:sp>
    </p:spTree>
    <p:extLst>
      <p:ext uri="{BB962C8B-B14F-4D97-AF65-F5344CB8AC3E}">
        <p14:creationId xmlns:p14="http://schemas.microsoft.com/office/powerpoint/2010/main" val="39777025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cs typeface="Calibri"/>
              </a:rPr>
              <a:t>Seleste</a:t>
            </a:r>
            <a:endParaRPr lang="en-US"/>
          </a:p>
          <a:p>
            <a:r>
              <a:rPr lang="en-US">
                <a:cs typeface="Calibri"/>
              </a:rPr>
              <a:t>Slide allotment: 1 minute</a:t>
            </a:r>
            <a:endParaRPr lang="en-US"/>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27</a:t>
            </a:fld>
            <a:endParaRPr lang="en-US"/>
          </a:p>
        </p:txBody>
      </p:sp>
    </p:spTree>
    <p:extLst>
      <p:ext uri="{BB962C8B-B14F-4D97-AF65-F5344CB8AC3E}">
        <p14:creationId xmlns:p14="http://schemas.microsoft.com/office/powerpoint/2010/main" val="37734187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CHAD</a:t>
            </a:r>
            <a:endParaRPr lang="en-US" dirty="0">
              <a:cs typeface="Calibri"/>
            </a:endParaRPr>
          </a:p>
          <a:p>
            <a:r>
              <a:rPr lang="en-US" dirty="0">
                <a:ea typeface="Calibri"/>
                <a:cs typeface="Calibri"/>
              </a:rPr>
              <a:t>UPDATE SERIES DATES</a:t>
            </a:r>
          </a:p>
          <a:p>
            <a:endParaRPr lang="en-US" dirty="0">
              <a:cs typeface="Calibri"/>
            </a:endParaRPr>
          </a:p>
          <a:p>
            <a:r>
              <a:rPr lang="en-US" dirty="0">
                <a:cs typeface="Calibri"/>
              </a:rPr>
              <a:t>Seleste</a:t>
            </a:r>
            <a:endParaRPr lang="en-US" dirty="0">
              <a:ea typeface="Calibri"/>
              <a:cs typeface="Calibri"/>
            </a:endParaRPr>
          </a:p>
          <a:p>
            <a:r>
              <a:rPr lang="en-US" dirty="0">
                <a:cs typeface="Calibri"/>
              </a:rPr>
              <a:t>Slide allotment: 1 minute</a:t>
            </a:r>
            <a:endParaRPr lang="en-US" dirty="0"/>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28</a:t>
            </a:fld>
            <a:endParaRPr lang="en-US"/>
          </a:p>
        </p:txBody>
      </p:sp>
    </p:spTree>
    <p:extLst>
      <p:ext uri="{BB962C8B-B14F-4D97-AF65-F5344CB8AC3E}">
        <p14:creationId xmlns:p14="http://schemas.microsoft.com/office/powerpoint/2010/main" val="8525288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CHAD</a:t>
            </a:r>
          </a:p>
          <a:p>
            <a:r>
              <a:rPr lang="en-US">
                <a:ea typeface="Calibri"/>
                <a:cs typeface="Calibri"/>
              </a:rPr>
              <a:t>UPDATE PICTURES</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C444E305-7FBF-47B9-8C7D-C18B63E76B28}" type="slidenum">
              <a:rPr lang="en-US" smtClean="0"/>
              <a:t>29</a:t>
            </a:fld>
            <a:endParaRPr lang="en-US"/>
          </a:p>
        </p:txBody>
      </p:sp>
    </p:spTree>
    <p:extLst>
      <p:ext uri="{BB962C8B-B14F-4D97-AF65-F5344CB8AC3E}">
        <p14:creationId xmlns:p14="http://schemas.microsoft.com/office/powerpoint/2010/main" val="1347442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76CF5-04EE-B973-A740-1FEDE65A06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564BBD-0EE0-7574-4C78-C7CADEFDB3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92EEA5-99E1-D26C-B323-4DDD8D57845B}"/>
              </a:ext>
            </a:extLst>
          </p:cNvPr>
          <p:cNvSpPr>
            <a:spLocks noGrp="1"/>
          </p:cNvSpPr>
          <p:nvPr>
            <p:ph type="dt" sz="half" idx="10"/>
          </p:nvPr>
        </p:nvSpPr>
        <p:spPr/>
        <p:txBody>
          <a:bodyPr/>
          <a:lstStyle/>
          <a:p>
            <a:fld id="{21B6BC5C-7937-43D6-87B6-BAF0CCC5D661}" type="datetimeFigureOut">
              <a:rPr lang="en-US" smtClean="0"/>
              <a:t>8/22/2025</a:t>
            </a:fld>
            <a:endParaRPr lang="en-US"/>
          </a:p>
        </p:txBody>
      </p:sp>
      <p:sp>
        <p:nvSpPr>
          <p:cNvPr id="5" name="Footer Placeholder 4">
            <a:extLst>
              <a:ext uri="{FF2B5EF4-FFF2-40B4-BE49-F238E27FC236}">
                <a16:creationId xmlns:a16="http://schemas.microsoft.com/office/drawing/2014/main" id="{156F6174-B7A2-55C9-6A7A-0C8CCDD078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C84E8F-744B-F929-2B9D-8BB83DF4681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245059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8A186-A694-8BD7-A584-1AECFC494A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E77F7F-4D11-7A23-16AB-BFB2393AEA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EBCD12-773A-90D1-224E-C0CA14004015}"/>
              </a:ext>
            </a:extLst>
          </p:cNvPr>
          <p:cNvSpPr>
            <a:spLocks noGrp="1"/>
          </p:cNvSpPr>
          <p:nvPr>
            <p:ph type="dt" sz="half" idx="10"/>
          </p:nvPr>
        </p:nvSpPr>
        <p:spPr/>
        <p:txBody>
          <a:bodyPr/>
          <a:lstStyle/>
          <a:p>
            <a:fld id="{21B6BC5C-7937-43D6-87B6-BAF0CCC5D661}" type="datetimeFigureOut">
              <a:rPr lang="en-US" smtClean="0"/>
              <a:t>8/22/2025</a:t>
            </a:fld>
            <a:endParaRPr lang="en-US"/>
          </a:p>
        </p:txBody>
      </p:sp>
      <p:sp>
        <p:nvSpPr>
          <p:cNvPr id="5" name="Footer Placeholder 4">
            <a:extLst>
              <a:ext uri="{FF2B5EF4-FFF2-40B4-BE49-F238E27FC236}">
                <a16:creationId xmlns:a16="http://schemas.microsoft.com/office/drawing/2014/main" id="{2B5E1582-8E10-D52D-B486-FF6D3315C5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D9D2A5-F71F-377E-FC9B-15D8BC095590}"/>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997989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E8E37-6E7A-120F-D2EE-A078233267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6A89A08-8E4A-252B-F21B-A5AA4E0940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6F9FB4-ADE1-7984-08C3-F89B86B1DC69}"/>
              </a:ext>
            </a:extLst>
          </p:cNvPr>
          <p:cNvSpPr>
            <a:spLocks noGrp="1"/>
          </p:cNvSpPr>
          <p:nvPr>
            <p:ph type="dt" sz="half" idx="10"/>
          </p:nvPr>
        </p:nvSpPr>
        <p:spPr/>
        <p:txBody>
          <a:bodyPr/>
          <a:lstStyle/>
          <a:p>
            <a:fld id="{21B6BC5C-7937-43D6-87B6-BAF0CCC5D661}" type="datetimeFigureOut">
              <a:rPr lang="en-US" smtClean="0"/>
              <a:t>8/22/2025</a:t>
            </a:fld>
            <a:endParaRPr lang="en-US"/>
          </a:p>
        </p:txBody>
      </p:sp>
      <p:sp>
        <p:nvSpPr>
          <p:cNvPr id="5" name="Footer Placeholder 4">
            <a:extLst>
              <a:ext uri="{FF2B5EF4-FFF2-40B4-BE49-F238E27FC236}">
                <a16:creationId xmlns:a16="http://schemas.microsoft.com/office/drawing/2014/main" id="{BA9F5873-740C-F853-E0FC-5305D02818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585DF6-7AAF-58A1-0123-6D1C038CF74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1476737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711D-E066-53FF-217E-B76771BFB3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9D015C-09BB-AEE4-4C74-02901FEEE0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1B4F40-B3CB-E332-71D5-4087E32EEB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63A664-0CAE-B6D9-2DB0-01ACA4159764}"/>
              </a:ext>
            </a:extLst>
          </p:cNvPr>
          <p:cNvSpPr>
            <a:spLocks noGrp="1"/>
          </p:cNvSpPr>
          <p:nvPr>
            <p:ph type="dt" sz="half" idx="10"/>
          </p:nvPr>
        </p:nvSpPr>
        <p:spPr/>
        <p:txBody>
          <a:bodyPr/>
          <a:lstStyle/>
          <a:p>
            <a:fld id="{21B6BC5C-7937-43D6-87B6-BAF0CCC5D661}" type="datetimeFigureOut">
              <a:rPr lang="en-US" smtClean="0"/>
              <a:t>8/22/2025</a:t>
            </a:fld>
            <a:endParaRPr lang="en-US"/>
          </a:p>
        </p:txBody>
      </p:sp>
      <p:sp>
        <p:nvSpPr>
          <p:cNvPr id="6" name="Footer Placeholder 5">
            <a:extLst>
              <a:ext uri="{FF2B5EF4-FFF2-40B4-BE49-F238E27FC236}">
                <a16:creationId xmlns:a16="http://schemas.microsoft.com/office/drawing/2014/main" id="{F2353404-CBD8-C387-FA73-D1CAFD07E8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1D6AB6-5959-A7E6-6D4A-DBADE9FCC9BD}"/>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4153181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EE22F-D60C-8763-C306-56C8227F04E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6B20127-3E41-E983-C85C-ED6CA429A9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D8BD4C-4257-2EDB-B8CA-2E917AE6D1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5CBDCE-1B74-A6E5-548F-91C4AE5D40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936050-8828-FF76-DBDE-43664D3E5D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69E44D-AB64-B167-FB9F-05F3C6793FF1}"/>
              </a:ext>
            </a:extLst>
          </p:cNvPr>
          <p:cNvSpPr>
            <a:spLocks noGrp="1"/>
          </p:cNvSpPr>
          <p:nvPr>
            <p:ph type="dt" sz="half" idx="10"/>
          </p:nvPr>
        </p:nvSpPr>
        <p:spPr/>
        <p:txBody>
          <a:bodyPr/>
          <a:lstStyle/>
          <a:p>
            <a:fld id="{21B6BC5C-7937-43D6-87B6-BAF0CCC5D661}" type="datetimeFigureOut">
              <a:rPr lang="en-US" smtClean="0"/>
              <a:t>8/22/2025</a:t>
            </a:fld>
            <a:endParaRPr lang="en-US"/>
          </a:p>
        </p:txBody>
      </p:sp>
      <p:sp>
        <p:nvSpPr>
          <p:cNvPr id="8" name="Footer Placeholder 7">
            <a:extLst>
              <a:ext uri="{FF2B5EF4-FFF2-40B4-BE49-F238E27FC236}">
                <a16:creationId xmlns:a16="http://schemas.microsoft.com/office/drawing/2014/main" id="{203332E2-5D74-9C59-5C7B-8DB9F7EC5A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C7F2CE8-CC82-8C5E-8F71-AB6CEC4BFA41}"/>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975381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B7854-5016-5D7C-3646-73EE2D7269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E2C51C-9005-DB9D-1995-A3F3240091D7}"/>
              </a:ext>
            </a:extLst>
          </p:cNvPr>
          <p:cNvSpPr>
            <a:spLocks noGrp="1"/>
          </p:cNvSpPr>
          <p:nvPr>
            <p:ph type="dt" sz="half" idx="10"/>
          </p:nvPr>
        </p:nvSpPr>
        <p:spPr/>
        <p:txBody>
          <a:bodyPr/>
          <a:lstStyle/>
          <a:p>
            <a:fld id="{21B6BC5C-7937-43D6-87B6-BAF0CCC5D661}" type="datetimeFigureOut">
              <a:rPr lang="en-US" smtClean="0"/>
              <a:t>8/22/2025</a:t>
            </a:fld>
            <a:endParaRPr lang="en-US"/>
          </a:p>
        </p:txBody>
      </p:sp>
      <p:sp>
        <p:nvSpPr>
          <p:cNvPr id="4" name="Footer Placeholder 3">
            <a:extLst>
              <a:ext uri="{FF2B5EF4-FFF2-40B4-BE49-F238E27FC236}">
                <a16:creationId xmlns:a16="http://schemas.microsoft.com/office/drawing/2014/main" id="{3C56EB10-EA10-9813-FB09-AB87E27F5B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20DAA2A-A5C6-11C0-1609-F12075254B5D}"/>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857931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DF054E-98C2-35CD-9F48-75DDE753EAF0}"/>
              </a:ext>
            </a:extLst>
          </p:cNvPr>
          <p:cNvSpPr>
            <a:spLocks noGrp="1"/>
          </p:cNvSpPr>
          <p:nvPr>
            <p:ph type="dt" sz="half" idx="10"/>
          </p:nvPr>
        </p:nvSpPr>
        <p:spPr/>
        <p:txBody>
          <a:bodyPr/>
          <a:lstStyle/>
          <a:p>
            <a:fld id="{21B6BC5C-7937-43D6-87B6-BAF0CCC5D661}" type="datetimeFigureOut">
              <a:rPr lang="en-US" smtClean="0"/>
              <a:t>8/22/2025</a:t>
            </a:fld>
            <a:endParaRPr lang="en-US"/>
          </a:p>
        </p:txBody>
      </p:sp>
      <p:sp>
        <p:nvSpPr>
          <p:cNvPr id="3" name="Footer Placeholder 2">
            <a:extLst>
              <a:ext uri="{FF2B5EF4-FFF2-40B4-BE49-F238E27FC236}">
                <a16:creationId xmlns:a16="http://schemas.microsoft.com/office/drawing/2014/main" id="{2BF24ED9-CDE9-0E10-186B-472985AEA7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E932E4-FED0-A4C6-E5CF-045C6539BC3B}"/>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4112796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08F77-883A-D816-800A-5B82BF2087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B62F8B1-BDC4-DC42-8623-95953CC6E0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D3A98A-0CDD-C989-3528-8574E9BF76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54D7B4-A24D-18D1-1B20-8EE553019FBC}"/>
              </a:ext>
            </a:extLst>
          </p:cNvPr>
          <p:cNvSpPr>
            <a:spLocks noGrp="1"/>
          </p:cNvSpPr>
          <p:nvPr>
            <p:ph type="dt" sz="half" idx="10"/>
          </p:nvPr>
        </p:nvSpPr>
        <p:spPr/>
        <p:txBody>
          <a:bodyPr/>
          <a:lstStyle/>
          <a:p>
            <a:fld id="{21B6BC5C-7937-43D6-87B6-BAF0CCC5D661}" type="datetimeFigureOut">
              <a:rPr lang="en-US" smtClean="0"/>
              <a:t>8/22/2025</a:t>
            </a:fld>
            <a:endParaRPr lang="en-US"/>
          </a:p>
        </p:txBody>
      </p:sp>
      <p:sp>
        <p:nvSpPr>
          <p:cNvPr id="6" name="Footer Placeholder 5">
            <a:extLst>
              <a:ext uri="{FF2B5EF4-FFF2-40B4-BE49-F238E27FC236}">
                <a16:creationId xmlns:a16="http://schemas.microsoft.com/office/drawing/2014/main" id="{778ED853-7CF5-4872-59A2-C98E17B661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918BF1-4E17-20E6-1A0B-ECB2BB7929C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969285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70C9-A4B6-237C-6DAB-B6BF8E6625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4CFFA2-37B1-3CB1-DCCE-9950B7B152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12D476-B416-C50A-B55B-FA25153257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E36C99-E53A-549E-CEE4-6EE4F05F6E53}"/>
              </a:ext>
            </a:extLst>
          </p:cNvPr>
          <p:cNvSpPr>
            <a:spLocks noGrp="1"/>
          </p:cNvSpPr>
          <p:nvPr>
            <p:ph type="dt" sz="half" idx="10"/>
          </p:nvPr>
        </p:nvSpPr>
        <p:spPr/>
        <p:txBody>
          <a:bodyPr/>
          <a:lstStyle/>
          <a:p>
            <a:fld id="{21B6BC5C-7937-43D6-87B6-BAF0CCC5D661}" type="datetimeFigureOut">
              <a:rPr lang="en-US" smtClean="0"/>
              <a:t>8/22/2025</a:t>
            </a:fld>
            <a:endParaRPr lang="en-US"/>
          </a:p>
        </p:txBody>
      </p:sp>
      <p:sp>
        <p:nvSpPr>
          <p:cNvPr id="6" name="Footer Placeholder 5">
            <a:extLst>
              <a:ext uri="{FF2B5EF4-FFF2-40B4-BE49-F238E27FC236}">
                <a16:creationId xmlns:a16="http://schemas.microsoft.com/office/drawing/2014/main" id="{92F95B46-3DBC-4014-9C83-A57DAEC5A5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02360F-ACF4-EEA6-4F62-0C8E57613C44}"/>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369313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67E1E-A7DC-3665-3B2A-7CE11E78CE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C57186-FC4A-D1EE-DEC9-CF9F39DA6B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FE24E1-C34B-07CE-8DC5-EA43093D3821}"/>
              </a:ext>
            </a:extLst>
          </p:cNvPr>
          <p:cNvSpPr>
            <a:spLocks noGrp="1"/>
          </p:cNvSpPr>
          <p:nvPr>
            <p:ph type="dt" sz="half" idx="10"/>
          </p:nvPr>
        </p:nvSpPr>
        <p:spPr/>
        <p:txBody>
          <a:bodyPr/>
          <a:lstStyle/>
          <a:p>
            <a:fld id="{21B6BC5C-7937-43D6-87B6-BAF0CCC5D661}" type="datetimeFigureOut">
              <a:rPr lang="en-US" smtClean="0"/>
              <a:t>8/22/2025</a:t>
            </a:fld>
            <a:endParaRPr lang="en-US"/>
          </a:p>
        </p:txBody>
      </p:sp>
      <p:sp>
        <p:nvSpPr>
          <p:cNvPr id="5" name="Footer Placeholder 4">
            <a:extLst>
              <a:ext uri="{FF2B5EF4-FFF2-40B4-BE49-F238E27FC236}">
                <a16:creationId xmlns:a16="http://schemas.microsoft.com/office/drawing/2014/main" id="{EA390F9D-9F31-C37C-7BC6-3D69D2931D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A17E07-41C7-5553-4B8D-E18DAA14B0C7}"/>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498419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AD8ADC-F8CA-6A7E-396C-2371BEEA6B4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1F9C2A-2F90-3338-F401-C042C2DE1C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1AF35E-4F07-E960-CAB0-7ED912080273}"/>
              </a:ext>
            </a:extLst>
          </p:cNvPr>
          <p:cNvSpPr>
            <a:spLocks noGrp="1"/>
          </p:cNvSpPr>
          <p:nvPr>
            <p:ph type="dt" sz="half" idx="10"/>
          </p:nvPr>
        </p:nvSpPr>
        <p:spPr/>
        <p:txBody>
          <a:bodyPr/>
          <a:lstStyle/>
          <a:p>
            <a:fld id="{21B6BC5C-7937-43D6-87B6-BAF0CCC5D661}" type="datetimeFigureOut">
              <a:rPr lang="en-US" smtClean="0"/>
              <a:t>8/22/2025</a:t>
            </a:fld>
            <a:endParaRPr lang="en-US"/>
          </a:p>
        </p:txBody>
      </p:sp>
      <p:sp>
        <p:nvSpPr>
          <p:cNvPr id="5" name="Footer Placeholder 4">
            <a:extLst>
              <a:ext uri="{FF2B5EF4-FFF2-40B4-BE49-F238E27FC236}">
                <a16:creationId xmlns:a16="http://schemas.microsoft.com/office/drawing/2014/main" id="{2179E272-A81D-0AEE-20BA-FC454349CD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A13D4-F248-F7F5-33C0-3DE5F09E1355}"/>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231256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99B22B-BD35-FD91-F7E0-955246C91A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A60873-3A56-D3ED-4755-BCA1CF5111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3183ED-B396-044C-AE51-1F714D3A77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B6BC5C-7937-43D6-87B6-BAF0CCC5D661}" type="datetimeFigureOut">
              <a:rPr lang="en-US" smtClean="0"/>
              <a:t>8/22/2025</a:t>
            </a:fld>
            <a:endParaRPr lang="en-US"/>
          </a:p>
        </p:txBody>
      </p:sp>
      <p:sp>
        <p:nvSpPr>
          <p:cNvPr id="5" name="Footer Placeholder 4">
            <a:extLst>
              <a:ext uri="{FF2B5EF4-FFF2-40B4-BE49-F238E27FC236}">
                <a16:creationId xmlns:a16="http://schemas.microsoft.com/office/drawing/2014/main" id="{4EF5285E-C5E9-6DAE-CE56-957BF7981A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A324FC-BD52-480E-6FC7-D8AC3A25E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09833-296E-49B1-8E53-05801A8DA44D}" type="slidenum">
              <a:rPr lang="en-US" smtClean="0"/>
              <a:t>‹#›</a:t>
            </a:fld>
            <a:endParaRPr lang="en-US"/>
          </a:p>
        </p:txBody>
      </p:sp>
    </p:spTree>
    <p:extLst>
      <p:ext uri="{BB962C8B-B14F-4D97-AF65-F5344CB8AC3E}">
        <p14:creationId xmlns:p14="http://schemas.microsoft.com/office/powerpoint/2010/main" val="48267138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3.png"/><Relationship Id="rId7"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46E63B-E83C-6735-1E5F-7C9FED5327F8}"/>
              </a:ext>
            </a:extLst>
          </p:cNvPr>
          <p:cNvSpPr txBox="1">
            <a:spLocks/>
          </p:cNvSpPr>
          <p:nvPr/>
        </p:nvSpPr>
        <p:spPr>
          <a:xfrm>
            <a:off x="2685854" y="2424830"/>
            <a:ext cx="6813874" cy="97298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a:solidFill>
                  <a:schemeClr val="bg1"/>
                </a:solidFill>
                <a:latin typeface="Arial Black" panose="020B0A04020102020204" pitchFamily="34" charset="0"/>
              </a:rPr>
              <a:t>Using Excel for Organizing</a:t>
            </a:r>
          </a:p>
          <a:p>
            <a:pPr algn="ctr"/>
            <a:r>
              <a:rPr lang="en-US" sz="1800">
                <a:solidFill>
                  <a:schemeClr val="bg1"/>
                </a:solidFill>
                <a:latin typeface="Arial" panose="020B0604020202020204" pitchFamily="34" charset="0"/>
                <a:cs typeface="Arial" panose="020B0604020202020204" pitchFamily="34" charset="0"/>
              </a:rPr>
              <a:t>Part 1: Evaluating membership data</a:t>
            </a:r>
          </a:p>
          <a:p>
            <a:endParaRPr lang="en-US" sz="3600" b="1">
              <a:solidFill>
                <a:schemeClr val="bg1"/>
              </a:solidFill>
              <a:latin typeface="Arial Black" panose="020B0A04020102020204" pitchFamily="34" charset="0"/>
            </a:endParaRPr>
          </a:p>
        </p:txBody>
      </p:sp>
      <p:sp>
        <p:nvSpPr>
          <p:cNvPr id="5" name="Rectangle 4">
            <a:extLst>
              <a:ext uri="{FF2B5EF4-FFF2-40B4-BE49-F238E27FC236}">
                <a16:creationId xmlns:a16="http://schemas.microsoft.com/office/drawing/2014/main" id="{BE42D427-EACD-126F-2B95-DCB12FCB275D}"/>
              </a:ext>
            </a:extLst>
          </p:cNvPr>
          <p:cNvSpPr/>
          <p:nvPr/>
        </p:nvSpPr>
        <p:spPr>
          <a:xfrm>
            <a:off x="2299898" y="4572293"/>
            <a:ext cx="7585788" cy="2299996"/>
          </a:xfrm>
          <a:prstGeom prst="rect">
            <a:avLst/>
          </a:prstGeom>
          <a:solidFill>
            <a:schemeClr val="bg2">
              <a:lumMod val="25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6" name="Title 1">
            <a:extLst>
              <a:ext uri="{FF2B5EF4-FFF2-40B4-BE49-F238E27FC236}">
                <a16:creationId xmlns:a16="http://schemas.microsoft.com/office/drawing/2014/main" id="{CCFAF156-61BD-5447-5C84-65AD8822301F}"/>
              </a:ext>
            </a:extLst>
          </p:cNvPr>
          <p:cNvSpPr txBox="1">
            <a:spLocks/>
          </p:cNvSpPr>
          <p:nvPr/>
        </p:nvSpPr>
        <p:spPr>
          <a:xfrm>
            <a:off x="3019715" y="3514688"/>
            <a:ext cx="6146153" cy="62091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a:solidFill>
                  <a:schemeClr val="bg1"/>
                </a:solidFill>
                <a:latin typeface="Arial" panose="020B0604020202020204" pitchFamily="34" charset="0"/>
                <a:cs typeface="Arial" panose="020B0604020202020204" pitchFamily="34" charset="0"/>
              </a:rPr>
              <a:t>While we wait to begin, please:</a:t>
            </a:r>
          </a:p>
          <a:p>
            <a:endParaRPr lang="en-US" sz="3200" b="1">
              <a:solidFill>
                <a:schemeClr val="bg1"/>
              </a:solidFill>
              <a:latin typeface="Arial" panose="020B0604020202020204" pitchFamily="34" charset="0"/>
              <a:cs typeface="Arial" panose="020B0604020202020204" pitchFamily="34" charset="0"/>
            </a:endParaRPr>
          </a:p>
          <a:p>
            <a:endParaRPr lang="en-US" sz="3200" b="1">
              <a:solidFill>
                <a:schemeClr val="bg1"/>
              </a:solidFill>
              <a:latin typeface="Arial" panose="020B0604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5AA262C9-C466-4306-9BD0-58D6D500D943}"/>
              </a:ext>
            </a:extLst>
          </p:cNvPr>
          <p:cNvGrpSpPr/>
          <p:nvPr/>
        </p:nvGrpSpPr>
        <p:grpSpPr>
          <a:xfrm>
            <a:off x="2469198" y="4122712"/>
            <a:ext cx="2352676" cy="2640330"/>
            <a:chOff x="0" y="165247"/>
            <a:chExt cx="3143249" cy="4400549"/>
          </a:xfrm>
        </p:grpSpPr>
        <p:sp>
          <p:nvSpPr>
            <p:cNvPr id="14" name="Rectangle 13">
              <a:extLst>
                <a:ext uri="{FF2B5EF4-FFF2-40B4-BE49-F238E27FC236}">
                  <a16:creationId xmlns:a16="http://schemas.microsoft.com/office/drawing/2014/main" id="{7A1A9503-1796-442D-E83B-D7EA8FEB348C}"/>
                </a:ext>
              </a:extLst>
            </p:cNvPr>
            <p:cNvSpPr/>
            <p:nvPr/>
          </p:nvSpPr>
          <p:spPr>
            <a:xfrm>
              <a:off x="0" y="165247"/>
              <a:ext cx="3143249" cy="4400549"/>
            </a:xfrm>
            <a:prstGeom prst="rect">
              <a:avLst/>
            </a:prstGeom>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sp>
        <p:sp>
          <p:nvSpPr>
            <p:cNvPr id="15" name="TextBox 14">
              <a:extLst>
                <a:ext uri="{FF2B5EF4-FFF2-40B4-BE49-F238E27FC236}">
                  <a16:creationId xmlns:a16="http://schemas.microsoft.com/office/drawing/2014/main" id="{CFF56A5A-C4A9-43A2-AD73-B6FC731C1EE4}"/>
                </a:ext>
              </a:extLst>
            </p:cNvPr>
            <p:cNvSpPr txBox="1"/>
            <p:nvPr/>
          </p:nvSpPr>
          <p:spPr>
            <a:xfrm>
              <a:off x="0" y="1945937"/>
              <a:ext cx="3143249" cy="253184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lvl="0" indent="0" defTabSz="977900" rtl="0">
                <a:lnSpc>
                  <a:spcPct val="90000"/>
                </a:lnSpc>
                <a:spcBef>
                  <a:spcPct val="0"/>
                </a:spcBef>
                <a:spcAft>
                  <a:spcPct val="35000"/>
                </a:spcAft>
                <a:buNone/>
              </a:pPr>
              <a:r>
                <a:rPr lang="en-US" sz="1600" kern="1200">
                  <a:solidFill>
                    <a:srgbClr val="000000"/>
                  </a:solidFill>
                  <a:latin typeface="Calibri"/>
                  <a:cs typeface="Calibri"/>
                </a:rPr>
                <a:t>Rename </a:t>
              </a:r>
              <a:r>
                <a:rPr lang="en-US" sz="1600" kern="1200" baseline="0">
                  <a:solidFill>
                    <a:srgbClr val="000000"/>
                  </a:solidFill>
                  <a:latin typeface="Calibri"/>
                  <a:cs typeface="Calibri"/>
                </a:rPr>
                <a:t>yourself:</a:t>
              </a:r>
            </a:p>
            <a:p>
              <a:pPr marL="0" lvl="0" indent="0" defTabSz="977900" rtl="0">
                <a:lnSpc>
                  <a:spcPct val="90000"/>
                </a:lnSpc>
                <a:spcBef>
                  <a:spcPct val="0"/>
                </a:spcBef>
                <a:spcAft>
                  <a:spcPct val="35000"/>
                </a:spcAft>
                <a:buNone/>
              </a:pPr>
              <a:r>
                <a:rPr lang="en-US" sz="1600" kern="1200" baseline="0">
                  <a:solidFill>
                    <a:srgbClr val="000000"/>
                  </a:solidFill>
                  <a:latin typeface="Calibri"/>
                  <a:cs typeface="Calibri"/>
                </a:rPr>
                <a:t>Name/State/Pronouns (Sam/GA-his/him)</a:t>
              </a:r>
              <a:endParaRPr lang="en-US" sz="1600" kern="1200">
                <a:solidFill>
                  <a:srgbClr val="000000"/>
                </a:solidFill>
                <a:latin typeface="Calibri"/>
                <a:cs typeface="Calibri"/>
              </a:endParaRPr>
            </a:p>
          </p:txBody>
        </p:sp>
      </p:grpSp>
      <p:grpSp>
        <p:nvGrpSpPr>
          <p:cNvPr id="11" name="Group 10">
            <a:extLst>
              <a:ext uri="{FF2B5EF4-FFF2-40B4-BE49-F238E27FC236}">
                <a16:creationId xmlns:a16="http://schemas.microsoft.com/office/drawing/2014/main" id="{4AADDB17-27C0-BEB8-61F1-83E27148B629}"/>
              </a:ext>
            </a:extLst>
          </p:cNvPr>
          <p:cNvGrpSpPr/>
          <p:nvPr/>
        </p:nvGrpSpPr>
        <p:grpSpPr>
          <a:xfrm>
            <a:off x="3080703" y="4286377"/>
            <a:ext cx="1124572" cy="1017309"/>
            <a:chOff x="911542" y="605302"/>
            <a:chExt cx="1320164" cy="1320164"/>
          </a:xfrm>
        </p:grpSpPr>
        <p:sp>
          <p:nvSpPr>
            <p:cNvPr id="12" name="Oval 11">
              <a:extLst>
                <a:ext uri="{FF2B5EF4-FFF2-40B4-BE49-F238E27FC236}">
                  <a16:creationId xmlns:a16="http://schemas.microsoft.com/office/drawing/2014/main" id="{3FADAC6D-7A96-44E9-845F-270FB5E690D7}"/>
                </a:ext>
              </a:extLst>
            </p:cNvPr>
            <p:cNvSpPr/>
            <p:nvPr/>
          </p:nvSpPr>
          <p:spPr>
            <a:xfrm>
              <a:off x="911542" y="605302"/>
              <a:ext cx="1320164" cy="1320164"/>
            </a:xfrm>
            <a:prstGeom prst="ellipse">
              <a:avLst/>
            </a:prstGeom>
          </p:spPr>
          <p:style>
            <a:lnRef idx="1">
              <a:schemeClr val="accent2">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13" name="Oval 6">
              <a:extLst>
                <a:ext uri="{FF2B5EF4-FFF2-40B4-BE49-F238E27FC236}">
                  <a16:creationId xmlns:a16="http://schemas.microsoft.com/office/drawing/2014/main" id="{23C6B699-ED40-6424-B87D-F53CFF4B23B5}"/>
                </a:ext>
              </a:extLst>
            </p:cNvPr>
            <p:cNvSpPr txBox="1"/>
            <p:nvPr/>
          </p:nvSpPr>
          <p:spPr>
            <a:xfrm>
              <a:off x="1104876"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p:txBody>
        </p:sp>
      </p:grpSp>
      <p:grpSp>
        <p:nvGrpSpPr>
          <p:cNvPr id="16" name="Group 15">
            <a:extLst>
              <a:ext uri="{FF2B5EF4-FFF2-40B4-BE49-F238E27FC236}">
                <a16:creationId xmlns:a16="http://schemas.microsoft.com/office/drawing/2014/main" id="{66B2584F-9DEF-7507-EDFF-EAD488B307B0}"/>
              </a:ext>
            </a:extLst>
          </p:cNvPr>
          <p:cNvGrpSpPr/>
          <p:nvPr/>
        </p:nvGrpSpPr>
        <p:grpSpPr>
          <a:xfrm>
            <a:off x="4919651" y="4113542"/>
            <a:ext cx="2352676" cy="2649500"/>
            <a:chOff x="3457575" y="165247"/>
            <a:chExt cx="3143249" cy="4400549"/>
          </a:xfrm>
        </p:grpSpPr>
        <p:sp>
          <p:nvSpPr>
            <p:cNvPr id="20" name="Rectangle 19">
              <a:extLst>
                <a:ext uri="{FF2B5EF4-FFF2-40B4-BE49-F238E27FC236}">
                  <a16:creationId xmlns:a16="http://schemas.microsoft.com/office/drawing/2014/main" id="{31EBBC56-7A00-FBA6-EB05-22FCF3A2DD40}"/>
                </a:ext>
              </a:extLst>
            </p:cNvPr>
            <p:cNvSpPr/>
            <p:nvPr/>
          </p:nvSpPr>
          <p:spPr>
            <a:xfrm>
              <a:off x="3457575" y="165247"/>
              <a:ext cx="3143249" cy="4400549"/>
            </a:xfrm>
            <a:prstGeom prst="rect">
              <a:avLst/>
            </a:prstGeom>
          </p:spPr>
          <p:style>
            <a:lnRef idx="1">
              <a:schemeClr val="accent2">
                <a:tint val="40000"/>
                <a:alpha val="90000"/>
                <a:hueOff val="-928920"/>
                <a:satOff val="1961"/>
                <a:lumOff val="202"/>
                <a:alphaOff val="0"/>
              </a:schemeClr>
            </a:lnRef>
            <a:fillRef idx="1">
              <a:schemeClr val="accent2">
                <a:tint val="40000"/>
                <a:alpha val="90000"/>
                <a:hueOff val="-928920"/>
                <a:satOff val="1961"/>
                <a:lumOff val="202"/>
                <a:alphaOff val="0"/>
              </a:schemeClr>
            </a:fillRef>
            <a:effectRef idx="0">
              <a:schemeClr val="accent2">
                <a:tint val="40000"/>
                <a:alpha val="90000"/>
                <a:hueOff val="-928920"/>
                <a:satOff val="1961"/>
                <a:lumOff val="202"/>
                <a:alphaOff val="0"/>
              </a:schemeClr>
            </a:effectRef>
            <a:fontRef idx="minor">
              <a:schemeClr val="dk1">
                <a:hueOff val="0"/>
                <a:satOff val="0"/>
                <a:lumOff val="0"/>
                <a:alphaOff val="0"/>
              </a:schemeClr>
            </a:fontRef>
          </p:style>
        </p:sp>
        <p:sp>
          <p:nvSpPr>
            <p:cNvPr id="21" name="TextBox 20">
              <a:extLst>
                <a:ext uri="{FF2B5EF4-FFF2-40B4-BE49-F238E27FC236}">
                  <a16:creationId xmlns:a16="http://schemas.microsoft.com/office/drawing/2014/main" id="{47D5A972-8FD0-206C-1EE9-E0546914D83E}"/>
                </a:ext>
              </a:extLst>
            </p:cNvPr>
            <p:cNvSpPr txBox="1"/>
            <p:nvPr/>
          </p:nvSpPr>
          <p:spPr>
            <a:xfrm>
              <a:off x="3457575" y="1955002"/>
              <a:ext cx="3143249" cy="25227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lvl="0" indent="0" algn="l" defTabSz="977900">
                <a:lnSpc>
                  <a:spcPct val="90000"/>
                </a:lnSpc>
                <a:spcBef>
                  <a:spcPct val="0"/>
                </a:spcBef>
                <a:spcAft>
                  <a:spcPct val="35000"/>
                </a:spcAft>
                <a:buNone/>
              </a:pPr>
              <a:r>
                <a:rPr lang="en-US" sz="1600" kern="1200">
                  <a:latin typeface="Calibri" panose="020F0502020204030204" pitchFamily="34" charset="0"/>
                  <a:cs typeface="Calibri" panose="020F0502020204030204" pitchFamily="34" charset="0"/>
                </a:rPr>
                <a:t>Download data set</a:t>
              </a:r>
            </a:p>
          </p:txBody>
        </p:sp>
      </p:grpSp>
      <p:grpSp>
        <p:nvGrpSpPr>
          <p:cNvPr id="17" name="Group 16">
            <a:extLst>
              <a:ext uri="{FF2B5EF4-FFF2-40B4-BE49-F238E27FC236}">
                <a16:creationId xmlns:a16="http://schemas.microsoft.com/office/drawing/2014/main" id="{443116F3-ADC0-CAC8-2C95-288BEF00E843}"/>
              </a:ext>
            </a:extLst>
          </p:cNvPr>
          <p:cNvGrpSpPr/>
          <p:nvPr/>
        </p:nvGrpSpPr>
        <p:grpSpPr>
          <a:xfrm>
            <a:off x="5534967" y="4286376"/>
            <a:ext cx="1122044" cy="1017309"/>
            <a:chOff x="4369117" y="605302"/>
            <a:chExt cx="1320164" cy="1320164"/>
          </a:xfrm>
        </p:grpSpPr>
        <p:sp>
          <p:nvSpPr>
            <p:cNvPr id="18" name="Oval 17">
              <a:extLst>
                <a:ext uri="{FF2B5EF4-FFF2-40B4-BE49-F238E27FC236}">
                  <a16:creationId xmlns:a16="http://schemas.microsoft.com/office/drawing/2014/main" id="{C5E0E9F3-2405-81C4-DF60-A4618BDD11A7}"/>
                </a:ext>
              </a:extLst>
            </p:cNvPr>
            <p:cNvSpPr/>
            <p:nvPr/>
          </p:nvSpPr>
          <p:spPr>
            <a:xfrm>
              <a:off x="4369117" y="605302"/>
              <a:ext cx="1320164" cy="1320164"/>
            </a:xfrm>
            <a:prstGeom prst="ellipse">
              <a:avLst/>
            </a:prstGeom>
          </p:spPr>
          <p:style>
            <a:lnRef idx="1">
              <a:schemeClr val="accent2">
                <a:hueOff val="-532730"/>
                <a:satOff val="-234"/>
                <a:lumOff val="628"/>
                <a:alphaOff val="0"/>
              </a:schemeClr>
            </a:lnRef>
            <a:fillRef idx="3">
              <a:schemeClr val="accent2">
                <a:hueOff val="-532730"/>
                <a:satOff val="-234"/>
                <a:lumOff val="628"/>
                <a:alphaOff val="0"/>
              </a:schemeClr>
            </a:fillRef>
            <a:effectRef idx="2">
              <a:schemeClr val="accent2">
                <a:hueOff val="-532730"/>
                <a:satOff val="-234"/>
                <a:lumOff val="628"/>
                <a:alphaOff val="0"/>
              </a:schemeClr>
            </a:effectRef>
            <a:fontRef idx="minor">
              <a:schemeClr val="lt1"/>
            </a:fontRef>
          </p:style>
        </p:sp>
        <p:sp>
          <p:nvSpPr>
            <p:cNvPr id="19" name="Oval 6">
              <a:extLst>
                <a:ext uri="{FF2B5EF4-FFF2-40B4-BE49-F238E27FC236}">
                  <a16:creationId xmlns:a16="http://schemas.microsoft.com/office/drawing/2014/main" id="{41609BD4-D50C-95E0-C356-924D60925980}"/>
                </a:ext>
              </a:extLst>
            </p:cNvPr>
            <p:cNvSpPr txBox="1"/>
            <p:nvPr/>
          </p:nvSpPr>
          <p:spPr>
            <a:xfrm>
              <a:off x="4562451"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p:txBody>
        </p:sp>
      </p:grpSp>
      <p:grpSp>
        <p:nvGrpSpPr>
          <p:cNvPr id="22" name="Group 21">
            <a:extLst>
              <a:ext uri="{FF2B5EF4-FFF2-40B4-BE49-F238E27FC236}">
                <a16:creationId xmlns:a16="http://schemas.microsoft.com/office/drawing/2014/main" id="{9648948B-3D85-5B45-1085-A09DBA6821C2}"/>
              </a:ext>
            </a:extLst>
          </p:cNvPr>
          <p:cNvGrpSpPr/>
          <p:nvPr/>
        </p:nvGrpSpPr>
        <p:grpSpPr>
          <a:xfrm>
            <a:off x="7370105" y="4105917"/>
            <a:ext cx="2352676" cy="2649500"/>
            <a:chOff x="6915149" y="165247"/>
            <a:chExt cx="3143249" cy="4400549"/>
          </a:xfrm>
        </p:grpSpPr>
        <p:sp>
          <p:nvSpPr>
            <p:cNvPr id="26" name="Rectangle 25">
              <a:extLst>
                <a:ext uri="{FF2B5EF4-FFF2-40B4-BE49-F238E27FC236}">
                  <a16:creationId xmlns:a16="http://schemas.microsoft.com/office/drawing/2014/main" id="{67165D7D-418C-5F37-C925-B622866BA5D6}"/>
                </a:ext>
              </a:extLst>
            </p:cNvPr>
            <p:cNvSpPr/>
            <p:nvPr/>
          </p:nvSpPr>
          <p:spPr>
            <a:xfrm>
              <a:off x="6915149" y="165247"/>
              <a:ext cx="3143249" cy="4400549"/>
            </a:xfrm>
            <a:prstGeom prst="rect">
              <a:avLst/>
            </a:prstGeom>
          </p:spPr>
          <p:style>
            <a:lnRef idx="1">
              <a:schemeClr val="accent2">
                <a:tint val="40000"/>
                <a:alpha val="90000"/>
                <a:hueOff val="-1857840"/>
                <a:satOff val="3922"/>
                <a:lumOff val="404"/>
                <a:alphaOff val="0"/>
              </a:schemeClr>
            </a:lnRef>
            <a:fillRef idx="1">
              <a:schemeClr val="accent2">
                <a:tint val="40000"/>
                <a:alpha val="90000"/>
                <a:hueOff val="-1857840"/>
                <a:satOff val="3922"/>
                <a:lumOff val="404"/>
                <a:alphaOff val="0"/>
              </a:schemeClr>
            </a:fillRef>
            <a:effectRef idx="0">
              <a:schemeClr val="accent2">
                <a:tint val="40000"/>
                <a:alpha val="90000"/>
                <a:hueOff val="-1857840"/>
                <a:satOff val="3922"/>
                <a:lumOff val="404"/>
                <a:alphaOff val="0"/>
              </a:schemeClr>
            </a:effectRef>
            <a:fontRef idx="minor">
              <a:schemeClr val="dk1">
                <a:hueOff val="0"/>
                <a:satOff val="0"/>
                <a:lumOff val="0"/>
                <a:alphaOff val="0"/>
              </a:schemeClr>
            </a:fontRef>
          </p:style>
        </p:sp>
        <p:sp>
          <p:nvSpPr>
            <p:cNvPr id="27" name="TextBox 26">
              <a:extLst>
                <a:ext uri="{FF2B5EF4-FFF2-40B4-BE49-F238E27FC236}">
                  <a16:creationId xmlns:a16="http://schemas.microsoft.com/office/drawing/2014/main" id="{54464F98-C120-7A7C-8C62-5905F6ABE9E7}"/>
                </a:ext>
              </a:extLst>
            </p:cNvPr>
            <p:cNvSpPr txBox="1"/>
            <p:nvPr/>
          </p:nvSpPr>
          <p:spPr>
            <a:xfrm>
              <a:off x="6915149" y="1907173"/>
              <a:ext cx="3143249" cy="257061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lvl="0" indent="0" algn="l" defTabSz="977900" rtl="0">
                <a:lnSpc>
                  <a:spcPct val="90000"/>
                </a:lnSpc>
                <a:spcBef>
                  <a:spcPct val="0"/>
                </a:spcBef>
                <a:spcAft>
                  <a:spcPct val="35000"/>
                </a:spcAft>
                <a:buNone/>
              </a:pPr>
              <a:r>
                <a:rPr lang="en-US" sz="1600" kern="1200">
                  <a:latin typeface="Calibri" panose="020F0502020204030204" pitchFamily="34" charset="0"/>
                  <a:cs typeface="Calibri" panose="020F0502020204030204" pitchFamily="34" charset="0"/>
                </a:rPr>
                <a:t>Answer the question in the chat.</a:t>
              </a:r>
            </a:p>
            <a:p>
              <a:pPr marL="0" lvl="1" algn="l" defTabSz="755650">
                <a:lnSpc>
                  <a:spcPct val="90000"/>
                </a:lnSpc>
                <a:spcBef>
                  <a:spcPct val="0"/>
                </a:spcBef>
                <a:spcAft>
                  <a:spcPct val="15000"/>
                </a:spcAft>
              </a:pPr>
              <a:r>
                <a:rPr lang="en-US" sz="1600" kern="1200">
                  <a:latin typeface="Calibri" panose="020F0502020204030204" pitchFamily="34" charset="0"/>
                  <a:cs typeface="Calibri" panose="020F0502020204030204" pitchFamily="34" charset="0"/>
                </a:rPr>
                <a:t>"What campaign do you plan to use this knowledge?"</a:t>
              </a:r>
            </a:p>
          </p:txBody>
        </p:sp>
      </p:grpSp>
      <p:grpSp>
        <p:nvGrpSpPr>
          <p:cNvPr id="23" name="Group 22">
            <a:extLst>
              <a:ext uri="{FF2B5EF4-FFF2-40B4-BE49-F238E27FC236}">
                <a16:creationId xmlns:a16="http://schemas.microsoft.com/office/drawing/2014/main" id="{1D003BA3-9A2E-34C5-B216-BAD79A4BE324}"/>
              </a:ext>
            </a:extLst>
          </p:cNvPr>
          <p:cNvGrpSpPr/>
          <p:nvPr/>
        </p:nvGrpSpPr>
        <p:grpSpPr>
          <a:xfrm>
            <a:off x="7998592" y="4286375"/>
            <a:ext cx="1095702" cy="1017309"/>
            <a:chOff x="7826692" y="605302"/>
            <a:chExt cx="1320164" cy="1320164"/>
          </a:xfrm>
        </p:grpSpPr>
        <p:sp>
          <p:nvSpPr>
            <p:cNvPr id="24" name="Oval 23">
              <a:extLst>
                <a:ext uri="{FF2B5EF4-FFF2-40B4-BE49-F238E27FC236}">
                  <a16:creationId xmlns:a16="http://schemas.microsoft.com/office/drawing/2014/main" id="{B4E3A700-0455-E857-7731-30048734C6DB}"/>
                </a:ext>
              </a:extLst>
            </p:cNvPr>
            <p:cNvSpPr/>
            <p:nvPr/>
          </p:nvSpPr>
          <p:spPr>
            <a:xfrm>
              <a:off x="7826692" y="605302"/>
              <a:ext cx="1320164" cy="1320164"/>
            </a:xfrm>
            <a:prstGeom prst="ellipse">
              <a:avLst/>
            </a:prstGeom>
          </p:spPr>
          <p:style>
            <a:lnRef idx="1">
              <a:schemeClr val="accent2">
                <a:hueOff val="-1065459"/>
                <a:satOff val="-469"/>
                <a:lumOff val="1255"/>
                <a:alphaOff val="0"/>
              </a:schemeClr>
            </a:lnRef>
            <a:fillRef idx="3">
              <a:schemeClr val="accent2">
                <a:hueOff val="-1065459"/>
                <a:satOff val="-469"/>
                <a:lumOff val="1255"/>
                <a:alphaOff val="0"/>
              </a:schemeClr>
            </a:fillRef>
            <a:effectRef idx="2">
              <a:schemeClr val="accent2">
                <a:hueOff val="-1065459"/>
                <a:satOff val="-469"/>
                <a:lumOff val="1255"/>
                <a:alphaOff val="0"/>
              </a:schemeClr>
            </a:effectRef>
            <a:fontRef idx="minor">
              <a:schemeClr val="lt1"/>
            </a:fontRef>
          </p:style>
        </p:sp>
        <p:sp>
          <p:nvSpPr>
            <p:cNvPr id="25" name="Oval 6">
              <a:extLst>
                <a:ext uri="{FF2B5EF4-FFF2-40B4-BE49-F238E27FC236}">
                  <a16:creationId xmlns:a16="http://schemas.microsoft.com/office/drawing/2014/main" id="{2E9FD4F7-30D8-5882-DD66-01619F500D22}"/>
                </a:ext>
              </a:extLst>
            </p:cNvPr>
            <p:cNvSpPr txBox="1"/>
            <p:nvPr/>
          </p:nvSpPr>
          <p:spPr>
            <a:xfrm>
              <a:off x="8020026"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p:txBody>
        </p:sp>
      </p:grpSp>
      <p:sp>
        <p:nvSpPr>
          <p:cNvPr id="30" name="Rectangle 29">
            <a:extLst>
              <a:ext uri="{FF2B5EF4-FFF2-40B4-BE49-F238E27FC236}">
                <a16:creationId xmlns:a16="http://schemas.microsoft.com/office/drawing/2014/main" id="{EBE82460-E925-7B35-B4FC-F8BA2EA4431E}"/>
              </a:ext>
            </a:extLst>
          </p:cNvPr>
          <p:cNvSpPr/>
          <p:nvPr/>
        </p:nvSpPr>
        <p:spPr>
          <a:xfrm>
            <a:off x="10244138" y="6586538"/>
            <a:ext cx="919162" cy="271462"/>
          </a:xfrm>
          <a:prstGeom prst="rect">
            <a:avLst/>
          </a:prstGeom>
          <a:solidFill>
            <a:srgbClr val="0706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A close-up of a logo&#10;&#10;Description automatically generated">
            <a:extLst>
              <a:ext uri="{FF2B5EF4-FFF2-40B4-BE49-F238E27FC236}">
                <a16:creationId xmlns:a16="http://schemas.microsoft.com/office/drawing/2014/main" id="{3BA7D900-1032-7BDB-2791-DF704CF5492B}"/>
              </a:ext>
            </a:extLst>
          </p:cNvPr>
          <p:cNvPicPr>
            <a:picLocks noChangeAspect="1"/>
          </p:cNvPicPr>
          <p:nvPr/>
        </p:nvPicPr>
        <p:blipFill>
          <a:blip r:embed="rId4"/>
          <a:stretch>
            <a:fillRect/>
          </a:stretch>
        </p:blipFill>
        <p:spPr>
          <a:xfrm>
            <a:off x="10620481" y="5866645"/>
            <a:ext cx="1079054" cy="1030253"/>
          </a:xfrm>
          <a:prstGeom prst="rect">
            <a:avLst/>
          </a:prstGeom>
        </p:spPr>
      </p:pic>
    </p:spTree>
    <p:extLst>
      <p:ext uri="{BB962C8B-B14F-4D97-AF65-F5344CB8AC3E}">
        <p14:creationId xmlns:p14="http://schemas.microsoft.com/office/powerpoint/2010/main" val="772263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9932C7-C2F2-50DF-3F08-8DF820A44886}"/>
              </a:ext>
            </a:extLst>
          </p:cNvPr>
          <p:cNvSpPr txBox="1"/>
          <p:nvPr/>
        </p:nvSpPr>
        <p:spPr>
          <a:xfrm>
            <a:off x="297943" y="207684"/>
            <a:ext cx="4677547" cy="1107996"/>
          </a:xfrm>
          <a:prstGeom prst="rect">
            <a:avLst/>
          </a:prstGeom>
          <a:noFill/>
        </p:spPr>
        <p:txBody>
          <a:bodyPr wrap="square" rtlCol="0">
            <a:spAutoFit/>
          </a:bodyPr>
          <a:lstStyle/>
          <a:p>
            <a:pPr algn="ctr"/>
            <a:r>
              <a:rPr lang="en-US" sz="6600" b="1">
                <a:solidFill>
                  <a:schemeClr val="bg1"/>
                </a:solidFill>
                <a:latin typeface="Franklin Gothic Medium" panose="020B0603020102020204" pitchFamily="34" charset="0"/>
              </a:rPr>
              <a:t>Facilitators:</a:t>
            </a:r>
          </a:p>
        </p:txBody>
      </p:sp>
      <p:grpSp>
        <p:nvGrpSpPr>
          <p:cNvPr id="32" name="Group 31">
            <a:extLst>
              <a:ext uri="{FF2B5EF4-FFF2-40B4-BE49-F238E27FC236}">
                <a16:creationId xmlns:a16="http://schemas.microsoft.com/office/drawing/2014/main" id="{5899181C-0B47-CA4E-45D2-CA95C5ED10D8}"/>
              </a:ext>
            </a:extLst>
          </p:cNvPr>
          <p:cNvGrpSpPr/>
          <p:nvPr/>
        </p:nvGrpSpPr>
        <p:grpSpPr>
          <a:xfrm>
            <a:off x="-942" y="1373374"/>
            <a:ext cx="12173484" cy="4488688"/>
            <a:chOff x="-80247" y="1839892"/>
            <a:chExt cx="12173484" cy="4488688"/>
          </a:xfrm>
        </p:grpSpPr>
        <p:sp>
          <p:nvSpPr>
            <p:cNvPr id="29" name="Rectangle: Rounded Corners 28">
              <a:extLst>
                <a:ext uri="{FF2B5EF4-FFF2-40B4-BE49-F238E27FC236}">
                  <a16:creationId xmlns:a16="http://schemas.microsoft.com/office/drawing/2014/main" id="{B4980E42-8225-362A-4F1F-36ADF5D5B40A}"/>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CA2F34AD-1E66-AE26-DFF6-62CBC4DC7DDE}"/>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B665F6D7-DA36-197F-6B8A-8469BA963EBB}"/>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C6FAC15C-3E10-FB99-508B-F9F8B0AA9033}"/>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89FEC01-64C7-6BDC-6B25-00052511F9BE}"/>
                </a:ext>
              </a:extLst>
            </p:cNvPr>
            <p:cNvSpPr txBox="1"/>
            <p:nvPr/>
          </p:nvSpPr>
          <p:spPr>
            <a:xfrm>
              <a:off x="8783339" y="4312116"/>
              <a:ext cx="3309898" cy="1354217"/>
            </a:xfrm>
            <a:prstGeom prst="rect">
              <a:avLst/>
            </a:prstGeom>
            <a:noFill/>
          </p:spPr>
          <p:txBody>
            <a:bodyPr wrap="square" lIns="91440" tIns="45720" rIns="91440" bIns="45720" rtlCol="0" anchor="t">
              <a:spAutoFit/>
            </a:bodyPr>
            <a:lstStyle/>
            <a:p>
              <a:pPr algn="ctr"/>
              <a:r>
                <a:rPr lang="en-US" sz="1600" b="1">
                  <a:solidFill>
                    <a:schemeClr val="bg1"/>
                  </a:solidFill>
                  <a:latin typeface="Calibri Light"/>
                  <a:ea typeface="Calibri Light" panose="020F0302020204030204" pitchFamily="34" charset="0"/>
                  <a:cs typeface="Calibri Light"/>
                </a:rPr>
                <a:t>Chad Williams </a:t>
              </a:r>
            </a:p>
            <a:p>
              <a:pPr algn="ctr"/>
              <a:r>
                <a:rPr lang="en-US" sz="1600" b="1" err="1">
                  <a:solidFill>
                    <a:schemeClr val="bg1"/>
                  </a:solidFill>
                  <a:latin typeface="Calibri Light"/>
                  <a:ea typeface="Calibri Light" panose="020F0302020204030204" pitchFamily="34" charset="0"/>
                  <a:cs typeface="Calibri Light"/>
                </a:rPr>
                <a:t>UniServ</a:t>
              </a:r>
              <a:r>
                <a:rPr lang="en-US" sz="1600" b="1">
                  <a:solidFill>
                    <a:schemeClr val="bg1"/>
                  </a:solidFill>
                  <a:latin typeface="Calibri Light"/>
                  <a:ea typeface="Calibri Light" panose="020F0302020204030204" pitchFamily="34" charset="0"/>
                  <a:cs typeface="Calibri Light"/>
                </a:rPr>
                <a:t> Consultant Michigan</a:t>
              </a:r>
              <a:endParaRPr lang="en-US" sz="1100" b="1">
                <a:solidFill>
                  <a:schemeClr val="bg1"/>
                </a:solidFill>
              </a:endParaRPr>
            </a:p>
            <a:p>
              <a:pPr algn="ctr"/>
              <a:r>
                <a:rPr lang="en-US" sz="1600" b="1">
                  <a:solidFill>
                    <a:schemeClr val="bg1"/>
                  </a:solidFill>
                  <a:latin typeface="Calibri Light"/>
                  <a:ea typeface="Calibri Light" panose="020F0302020204030204" pitchFamily="34" charset="0"/>
                  <a:cs typeface="Calibri Light"/>
                </a:rPr>
                <a:t>Michigan Education Association</a:t>
              </a:r>
              <a:endParaRPr lang="en-US" sz="1100" b="1">
                <a:solidFill>
                  <a:schemeClr val="bg1"/>
                </a:solidFill>
              </a:endParaRPr>
            </a:p>
            <a:p>
              <a:pPr algn="ctr"/>
              <a:r>
                <a:rPr lang="en-US" sz="1400" b="1">
                  <a:solidFill>
                    <a:schemeClr val="bg1"/>
                  </a:solidFill>
                  <a:latin typeface="Calibri Light"/>
                  <a:ea typeface="Calibri Light" panose="020F0302020204030204" pitchFamily="34" charset="0"/>
                  <a:cs typeface="Calibri Light"/>
                </a:rPr>
                <a:t>cwilliams@mea.org </a:t>
              </a:r>
              <a:r>
                <a:rPr lang="en-US" sz="3200">
                  <a:latin typeface="Calibri Light"/>
                  <a:ea typeface="Calibri Light" panose="020F0302020204030204" pitchFamily="34" charset="0"/>
                  <a:cs typeface="Calibri Light"/>
                </a:rPr>
                <a:t> </a:t>
              </a:r>
              <a:endParaRPr lang="en-US"/>
            </a:p>
          </p:txBody>
        </p:sp>
        <p:pic>
          <p:nvPicPr>
            <p:cNvPr id="15" name="Picture 14" descr="A person in a suit&#10;&#10;Description automatically generated">
              <a:extLst>
                <a:ext uri="{FF2B5EF4-FFF2-40B4-BE49-F238E27FC236}">
                  <a16:creationId xmlns:a16="http://schemas.microsoft.com/office/drawing/2014/main" id="{D48646D1-A746-F8F8-5108-D40EF64E423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532558" y="2170274"/>
              <a:ext cx="1811460" cy="1811460"/>
            </a:xfrm>
            <a:prstGeom prst="rect">
              <a:avLst/>
            </a:prstGeom>
          </p:spPr>
        </p:pic>
        <p:pic>
          <p:nvPicPr>
            <p:cNvPr id="17" name="Picture 16" descr="A person smiling at the camera&#10;&#10;Description automatically generated">
              <a:extLst>
                <a:ext uri="{FF2B5EF4-FFF2-40B4-BE49-F238E27FC236}">
                  <a16:creationId xmlns:a16="http://schemas.microsoft.com/office/drawing/2014/main" id="{9F91083F-B3B1-566C-D665-23145352F4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11987" y="2170278"/>
              <a:ext cx="1811460" cy="1811460"/>
            </a:xfrm>
            <a:prstGeom prst="rect">
              <a:avLst/>
            </a:prstGeom>
          </p:spPr>
        </p:pic>
        <p:pic>
          <p:nvPicPr>
            <p:cNvPr id="19" name="Picture 18">
              <a:extLst>
                <a:ext uri="{FF2B5EF4-FFF2-40B4-BE49-F238E27FC236}">
                  <a16:creationId xmlns:a16="http://schemas.microsoft.com/office/drawing/2014/main" id="{A8A0F143-C9C6-F305-9D4E-601A024FB93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8971" y="2272776"/>
              <a:ext cx="1811460" cy="1811460"/>
            </a:xfrm>
            <a:prstGeom prst="rect">
              <a:avLst/>
            </a:prstGeom>
          </p:spPr>
        </p:pic>
        <p:pic>
          <p:nvPicPr>
            <p:cNvPr id="21" name="Picture 20" descr="A person taking a selfie&#10;&#10;Description automatically generated">
              <a:extLst>
                <a:ext uri="{FF2B5EF4-FFF2-40B4-BE49-F238E27FC236}">
                  <a16:creationId xmlns:a16="http://schemas.microsoft.com/office/drawing/2014/main" id="{052A7DC8-98D9-EB90-7262-89F9A346B17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6572718" y="2164751"/>
              <a:ext cx="1811460" cy="1811460"/>
            </a:xfrm>
            <a:prstGeom prst="rect">
              <a:avLst/>
            </a:prstGeom>
          </p:spPr>
        </p:pic>
        <p:sp>
          <p:nvSpPr>
            <p:cNvPr id="24" name="TextBox 23">
              <a:extLst>
                <a:ext uri="{FF2B5EF4-FFF2-40B4-BE49-F238E27FC236}">
                  <a16:creationId xmlns:a16="http://schemas.microsoft.com/office/drawing/2014/main" id="{F321722E-53A5-08D3-9771-5828432511E4}"/>
                </a:ext>
              </a:extLst>
            </p:cNvPr>
            <p:cNvSpPr txBox="1"/>
            <p:nvPr/>
          </p:nvSpPr>
          <p:spPr>
            <a:xfrm>
              <a:off x="5859976" y="4312116"/>
              <a:ext cx="3309898" cy="1354217"/>
            </a:xfrm>
            <a:prstGeom prst="rect">
              <a:avLst/>
            </a:prstGeom>
            <a:noFill/>
          </p:spPr>
          <p:txBody>
            <a:bodyPr wrap="square" lIns="91440" tIns="45720" rIns="91440" bIns="45720" rtlCol="0" anchor="t">
              <a:spAutoFit/>
            </a:bodyPr>
            <a:lstStyle/>
            <a:p>
              <a:pPr algn="ctr"/>
              <a:r>
                <a:rPr lang="en-US" sz="1600" b="1">
                  <a:solidFill>
                    <a:schemeClr val="bg1"/>
                  </a:solidFill>
                  <a:latin typeface="Calibri Light"/>
                  <a:ea typeface="Calibri Light" panose="020F0302020204030204" pitchFamily="34" charset="0"/>
                  <a:cs typeface="Calibri Light"/>
                </a:rPr>
                <a:t>Beth Barton</a:t>
              </a:r>
            </a:p>
            <a:p>
              <a:pPr algn="ctr"/>
              <a:r>
                <a:rPr lang="en-US" sz="1600" b="1" err="1">
                  <a:solidFill>
                    <a:schemeClr val="bg1"/>
                  </a:solidFill>
                  <a:latin typeface="Calibri Light"/>
                  <a:ea typeface="Calibri Light" panose="020F0302020204030204" pitchFamily="34" charset="0"/>
                  <a:cs typeface="Calibri Light"/>
                </a:rPr>
                <a:t>UniServ</a:t>
              </a:r>
              <a:r>
                <a:rPr lang="en-US" sz="1600" b="1">
                  <a:solidFill>
                    <a:schemeClr val="bg1"/>
                  </a:solidFill>
                  <a:latin typeface="Calibri Light"/>
                  <a:ea typeface="Calibri Light" panose="020F0302020204030204" pitchFamily="34" charset="0"/>
                  <a:cs typeface="Calibri Light"/>
                </a:rPr>
                <a:t> Director </a:t>
              </a:r>
              <a:endParaRPr lang="en-US" sz="1100" b="1">
                <a:solidFill>
                  <a:schemeClr val="bg1"/>
                </a:solidFill>
              </a:endParaRPr>
            </a:p>
            <a:p>
              <a:pPr algn="ctr"/>
              <a:r>
                <a:rPr lang="en-US" sz="1600" b="1">
                  <a:solidFill>
                    <a:schemeClr val="bg1"/>
                  </a:solidFill>
                  <a:latin typeface="Calibri Light"/>
                  <a:ea typeface="Calibri Light" panose="020F0302020204030204" pitchFamily="34" charset="0"/>
                  <a:cs typeface="Calibri Light"/>
                </a:rPr>
                <a:t>Illinois Education Association</a:t>
              </a:r>
              <a:endParaRPr lang="en-US" sz="1100" b="1">
                <a:solidFill>
                  <a:schemeClr val="bg1"/>
                </a:solidFill>
              </a:endParaRPr>
            </a:p>
            <a:p>
              <a:pPr algn="ctr"/>
              <a:r>
                <a:rPr lang="en-US" sz="1400" b="1">
                  <a:solidFill>
                    <a:schemeClr val="bg1"/>
                  </a:solidFill>
                  <a:latin typeface="Calibri Light"/>
                  <a:ea typeface="Calibri Light" panose="020F0302020204030204" pitchFamily="34" charset="0"/>
                  <a:cs typeface="Calibri Light"/>
                </a:rPr>
                <a:t>Beth.Barton@ieanea.org</a:t>
              </a:r>
              <a:r>
                <a:rPr lang="en-US" sz="3200">
                  <a:latin typeface="Calibri Light"/>
                  <a:ea typeface="Calibri Light" panose="020F0302020204030204" pitchFamily="34" charset="0"/>
                  <a:cs typeface="Calibri Light"/>
                </a:rPr>
                <a:t> </a:t>
              </a:r>
              <a:endParaRPr lang="en-US"/>
            </a:p>
          </p:txBody>
        </p:sp>
        <p:sp>
          <p:nvSpPr>
            <p:cNvPr id="26" name="TextBox 25">
              <a:extLst>
                <a:ext uri="{FF2B5EF4-FFF2-40B4-BE49-F238E27FC236}">
                  <a16:creationId xmlns:a16="http://schemas.microsoft.com/office/drawing/2014/main" id="{396CE7C7-414D-0862-CBA1-4E3152D301B4}"/>
                </a:ext>
              </a:extLst>
            </p:cNvPr>
            <p:cNvSpPr txBox="1"/>
            <p:nvPr/>
          </p:nvSpPr>
          <p:spPr>
            <a:xfrm>
              <a:off x="-80247" y="4317642"/>
              <a:ext cx="3309898" cy="1508105"/>
            </a:xfrm>
            <a:prstGeom prst="rect">
              <a:avLst/>
            </a:prstGeom>
            <a:noFill/>
          </p:spPr>
          <p:txBody>
            <a:bodyPr wrap="square" lIns="91440" tIns="45720" rIns="91440" bIns="45720" rtlCol="0" anchor="t">
              <a:spAutoFit/>
            </a:bodyPr>
            <a:lstStyle/>
            <a:p>
              <a:pPr algn="ctr"/>
              <a:r>
                <a:rPr lang="en-US" sz="1600" b="1" err="1">
                  <a:solidFill>
                    <a:schemeClr val="bg1"/>
                  </a:solidFill>
                  <a:latin typeface="Calibri Light"/>
                  <a:ea typeface="Calibri Light" panose="020F0302020204030204" pitchFamily="34" charset="0"/>
                  <a:cs typeface="Calibri Light"/>
                </a:rPr>
                <a:t>Seleste</a:t>
              </a:r>
              <a:r>
                <a:rPr lang="en-US" sz="1600" b="1">
                  <a:solidFill>
                    <a:schemeClr val="bg1"/>
                  </a:solidFill>
                  <a:latin typeface="Calibri Light"/>
                  <a:ea typeface="Calibri Light" panose="020F0302020204030204" pitchFamily="34" charset="0"/>
                  <a:cs typeface="Calibri Light"/>
                </a:rPr>
                <a:t> Harris</a:t>
              </a:r>
            </a:p>
            <a:p>
              <a:pPr algn="ctr"/>
              <a:r>
                <a:rPr lang="en-US" sz="1600" b="1" err="1">
                  <a:solidFill>
                    <a:schemeClr val="bg1"/>
                  </a:solidFill>
                  <a:latin typeface="Calibri Light"/>
                  <a:ea typeface="Calibri Light" panose="020F0302020204030204" pitchFamily="34" charset="0"/>
                  <a:cs typeface="Calibri Light"/>
                </a:rPr>
                <a:t>UniServ</a:t>
              </a:r>
              <a:r>
                <a:rPr lang="en-US" sz="1600" b="1">
                  <a:solidFill>
                    <a:schemeClr val="bg1"/>
                  </a:solidFill>
                  <a:latin typeface="Calibri Light"/>
                  <a:ea typeface="Calibri Light" panose="020F0302020204030204" pitchFamily="34" charset="0"/>
                  <a:cs typeface="Calibri Light"/>
                </a:rPr>
                <a:t> Director</a:t>
              </a:r>
              <a:endParaRPr lang="en-US" sz="1100" b="1">
                <a:solidFill>
                  <a:schemeClr val="bg1"/>
                </a:solidFill>
              </a:endParaRPr>
            </a:p>
            <a:p>
              <a:pPr algn="ctr"/>
              <a:r>
                <a:rPr lang="en-US" sz="1600" b="1">
                  <a:solidFill>
                    <a:schemeClr val="bg1"/>
                  </a:solidFill>
                  <a:latin typeface="Calibri Light"/>
                  <a:ea typeface="Calibri Light" panose="020F0302020204030204" pitchFamily="34" charset="0"/>
                  <a:cs typeface="Calibri Light"/>
                </a:rPr>
                <a:t>Maryland State</a:t>
              </a:r>
            </a:p>
            <a:p>
              <a:pPr algn="ctr"/>
              <a:r>
                <a:rPr lang="en-US" sz="1600" b="1">
                  <a:solidFill>
                    <a:schemeClr val="bg1"/>
                  </a:solidFill>
                  <a:latin typeface="Calibri Light"/>
                  <a:ea typeface="Calibri Light" panose="020F0302020204030204" pitchFamily="34" charset="0"/>
                  <a:cs typeface="Calibri Light"/>
                </a:rPr>
                <a:t>Education Association</a:t>
              </a:r>
              <a:endParaRPr lang="en-US" sz="1100" b="1">
                <a:solidFill>
                  <a:schemeClr val="bg1"/>
                </a:solidFill>
              </a:endParaRPr>
            </a:p>
            <a:p>
              <a:pPr algn="ctr"/>
              <a:endParaRPr lang="en-US" sz="1400" b="1">
                <a:solidFill>
                  <a:schemeClr val="bg1"/>
                </a:solidFill>
                <a:latin typeface="Calibri Light"/>
                <a:ea typeface="Calibri Light" panose="020F0302020204030204" pitchFamily="34" charset="0"/>
                <a:cs typeface="Calibri Light"/>
              </a:endParaRPr>
            </a:p>
            <a:p>
              <a:pPr algn="ctr"/>
              <a:r>
                <a:rPr lang="en-US" sz="1400" b="1">
                  <a:solidFill>
                    <a:schemeClr val="bg1"/>
                  </a:solidFill>
                  <a:latin typeface="Calibri Light"/>
                  <a:ea typeface="Calibri Light" panose="020F0302020204030204" pitchFamily="34" charset="0"/>
                  <a:cs typeface="Calibri Light"/>
                </a:rPr>
                <a:t>sharris@mseanea.org</a:t>
              </a:r>
              <a:endParaRPr lang="en-US"/>
            </a:p>
          </p:txBody>
        </p:sp>
        <p:sp>
          <p:nvSpPr>
            <p:cNvPr id="28" name="TextBox 27">
              <a:extLst>
                <a:ext uri="{FF2B5EF4-FFF2-40B4-BE49-F238E27FC236}">
                  <a16:creationId xmlns:a16="http://schemas.microsoft.com/office/drawing/2014/main" id="{69594C22-1E08-AAB4-0177-F3D7D2EEC326}"/>
                </a:ext>
              </a:extLst>
            </p:cNvPr>
            <p:cNvSpPr txBox="1"/>
            <p:nvPr/>
          </p:nvSpPr>
          <p:spPr>
            <a:xfrm>
              <a:off x="2924052" y="4317549"/>
              <a:ext cx="3309898" cy="1569660"/>
            </a:xfrm>
            <a:prstGeom prst="rect">
              <a:avLst/>
            </a:prstGeom>
            <a:noFill/>
          </p:spPr>
          <p:txBody>
            <a:bodyPr wrap="square" lIns="91440" tIns="45720" rIns="91440" bIns="45720" rtlCol="0" anchor="t">
              <a:spAutoFit/>
            </a:bodyPr>
            <a:lstStyle/>
            <a:p>
              <a:pPr algn="ctr"/>
              <a:r>
                <a:rPr lang="en-US" sz="1600" b="1">
                  <a:solidFill>
                    <a:schemeClr val="bg1"/>
                  </a:solidFill>
                  <a:latin typeface="Calibri Light"/>
                  <a:ea typeface="Calibri Light" panose="020F0302020204030204" pitchFamily="34" charset="0"/>
                  <a:cs typeface="Calibri Light"/>
                </a:rPr>
                <a:t>Monet Reilly</a:t>
              </a:r>
            </a:p>
            <a:p>
              <a:pPr algn="ctr"/>
              <a:r>
                <a:rPr lang="en-US" sz="1600" b="1" err="1">
                  <a:solidFill>
                    <a:schemeClr val="bg1"/>
                  </a:solidFill>
                  <a:latin typeface="Calibri Light"/>
                  <a:ea typeface="Calibri Light" panose="020F0302020204030204" pitchFamily="34" charset="0"/>
                  <a:cs typeface="Calibri Light"/>
                </a:rPr>
                <a:t>UniServ</a:t>
              </a:r>
              <a:r>
                <a:rPr lang="en-US" sz="1600" b="1">
                  <a:solidFill>
                    <a:schemeClr val="bg1"/>
                  </a:solidFill>
                  <a:latin typeface="Calibri Light"/>
                  <a:ea typeface="Calibri Light" panose="020F0302020204030204" pitchFamily="34" charset="0"/>
                  <a:cs typeface="Calibri Light"/>
                </a:rPr>
                <a:t> Representative </a:t>
              </a:r>
            </a:p>
            <a:p>
              <a:pPr algn="ctr"/>
              <a:r>
                <a:rPr lang="en-US" sz="1600" b="1">
                  <a:solidFill>
                    <a:schemeClr val="bg1"/>
                  </a:solidFill>
                  <a:latin typeface="Calibri Light"/>
                  <a:ea typeface="Calibri Light" panose="020F0302020204030204" pitchFamily="34" charset="0"/>
                  <a:cs typeface="Calibri Light"/>
                </a:rPr>
                <a:t>Pennsylvania State</a:t>
              </a:r>
            </a:p>
            <a:p>
              <a:pPr algn="ctr"/>
              <a:r>
                <a:rPr lang="en-US" sz="1600" b="1">
                  <a:solidFill>
                    <a:schemeClr val="bg1"/>
                  </a:solidFill>
                  <a:latin typeface="Calibri Light"/>
                  <a:ea typeface="Calibri Light" panose="020F0302020204030204" pitchFamily="34" charset="0"/>
                  <a:cs typeface="Calibri Light"/>
                </a:rPr>
                <a:t>Education Association</a:t>
              </a:r>
              <a:endParaRPr lang="en-US" sz="1100" b="1">
                <a:solidFill>
                  <a:schemeClr val="bg1"/>
                </a:solidFill>
              </a:endParaRPr>
            </a:p>
            <a:p>
              <a:pPr algn="ctr"/>
              <a:r>
                <a:rPr lang="en-US" sz="1400" b="1">
                  <a:solidFill>
                    <a:schemeClr val="bg1"/>
                  </a:solidFill>
                  <a:latin typeface="Calibri Light"/>
                  <a:ea typeface="Calibri Light" panose="020F0302020204030204" pitchFamily="34" charset="0"/>
                  <a:cs typeface="Calibri Light"/>
                </a:rPr>
                <a:t>mreilly@psea.org</a:t>
              </a:r>
              <a:r>
                <a:rPr lang="en-US" sz="3200">
                  <a:latin typeface="Calibri Light"/>
                  <a:ea typeface="Calibri Light" panose="020F0302020204030204" pitchFamily="34" charset="0"/>
                  <a:cs typeface="Calibri Light"/>
                </a:rPr>
                <a:t> </a:t>
              </a:r>
              <a:endParaRPr lang="en-US"/>
            </a:p>
          </p:txBody>
        </p:sp>
      </p:grpSp>
      <p:pic>
        <p:nvPicPr>
          <p:cNvPr id="33" name="Picture 32" descr="A close-up of a logo&#10;&#10;Description automatically generated">
            <a:extLst>
              <a:ext uri="{FF2B5EF4-FFF2-40B4-BE49-F238E27FC236}">
                <a16:creationId xmlns:a16="http://schemas.microsoft.com/office/drawing/2014/main" id="{9A1D9A89-B359-C0DF-0845-B251BD6FE4F7}"/>
              </a:ext>
            </a:extLst>
          </p:cNvPr>
          <p:cNvPicPr>
            <a:picLocks noChangeAspect="1"/>
          </p:cNvPicPr>
          <p:nvPr/>
        </p:nvPicPr>
        <p:blipFill>
          <a:blip r:embed="rId8"/>
          <a:stretch>
            <a:fillRect/>
          </a:stretch>
        </p:blipFill>
        <p:spPr>
          <a:xfrm>
            <a:off x="10620481" y="5866645"/>
            <a:ext cx="1079054" cy="1030253"/>
          </a:xfrm>
          <a:prstGeom prst="rect">
            <a:avLst/>
          </a:prstGeom>
        </p:spPr>
      </p:pic>
    </p:spTree>
    <p:extLst>
      <p:ext uri="{BB962C8B-B14F-4D97-AF65-F5344CB8AC3E}">
        <p14:creationId xmlns:p14="http://schemas.microsoft.com/office/powerpoint/2010/main" val="1993097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loating globe showing Western Hemisphere">
            <a:extLst>
              <a:ext uri="{FF2B5EF4-FFF2-40B4-BE49-F238E27FC236}">
                <a16:creationId xmlns:a16="http://schemas.microsoft.com/office/drawing/2014/main" id="{51EF7236-098C-C94F-5855-E9F4F2B74C04}"/>
              </a:ext>
            </a:extLst>
          </p:cNvPr>
          <p:cNvPicPr>
            <a:picLocks noChangeAspect="1"/>
          </p:cNvPicPr>
          <p:nvPr/>
        </p:nvPicPr>
        <p:blipFill rotWithShape="1">
          <a:blip r:embed="rId3">
            <a:extLst>
              <a:ext uri="{28A0092B-C50C-407E-A947-70E740481C1C}">
                <a14:useLocalDpi xmlns:a14="http://schemas.microsoft.com/office/drawing/2010/main" val="0"/>
              </a:ext>
            </a:extLst>
          </a:blip>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Content Placeholder 2">
            <a:extLst>
              <a:ext uri="{FF2B5EF4-FFF2-40B4-BE49-F238E27FC236}">
                <a16:creationId xmlns:a16="http://schemas.microsoft.com/office/drawing/2014/main" id="{C28BF84C-472E-BBB4-331B-5B29BABC6A90}"/>
              </a:ext>
            </a:extLst>
          </p:cNvPr>
          <p:cNvSpPr txBox="1">
            <a:spLocks/>
          </p:cNvSpPr>
          <p:nvPr/>
        </p:nvSpPr>
        <p:spPr>
          <a:xfrm>
            <a:off x="640080" y="2872899"/>
            <a:ext cx="5354863" cy="356213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spcAft>
                <a:spcPts val="200"/>
              </a:spcAft>
              <a:buNone/>
            </a:pPr>
            <a:r>
              <a:rPr lang="en-US" sz="2400"/>
              <a:t>We begin by acknowledging that through a history of colonization and brutality, we are currently on the traditional lands stewarded by generations of the Indigenous people.</a:t>
            </a:r>
          </a:p>
          <a:p>
            <a:pPr marL="0" indent="0">
              <a:spcBef>
                <a:spcPts val="1200"/>
              </a:spcBef>
              <a:spcAft>
                <a:spcPts val="200"/>
              </a:spcAft>
              <a:buNone/>
            </a:pPr>
            <a:r>
              <a:rPr lang="en-US" sz="2400"/>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
        <p:nvSpPr>
          <p:cNvPr id="3" name="Title 1">
            <a:extLst>
              <a:ext uri="{FF2B5EF4-FFF2-40B4-BE49-F238E27FC236}">
                <a16:creationId xmlns:a16="http://schemas.microsoft.com/office/drawing/2014/main" id="{9E3C7ACF-3A11-F882-544F-DE8745B44980}"/>
              </a:ext>
            </a:extLst>
          </p:cNvPr>
          <p:cNvSpPr txBox="1">
            <a:spLocks/>
          </p:cNvSpPr>
          <p:nvPr/>
        </p:nvSpPr>
        <p:spPr>
          <a:xfrm>
            <a:off x="640080" y="1430180"/>
            <a:ext cx="5790059" cy="85203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200"/>
              <a:t>Land Acknowledgement</a:t>
            </a:r>
          </a:p>
        </p:txBody>
      </p:sp>
      <p:pic>
        <p:nvPicPr>
          <p:cNvPr id="9" name="Picture 8" descr="A close-up of a logo&#10;&#10;Description automatically generated">
            <a:extLst>
              <a:ext uri="{FF2B5EF4-FFF2-40B4-BE49-F238E27FC236}">
                <a16:creationId xmlns:a16="http://schemas.microsoft.com/office/drawing/2014/main" id="{E95C255F-A416-3B98-8030-03F58B98CC57}"/>
              </a:ext>
            </a:extLst>
          </p:cNvPr>
          <p:cNvPicPr>
            <a:picLocks noChangeAspect="1"/>
          </p:cNvPicPr>
          <p:nvPr/>
        </p:nvPicPr>
        <p:blipFill>
          <a:blip r:embed="rId4"/>
          <a:stretch>
            <a:fillRect/>
          </a:stretch>
        </p:blipFill>
        <p:spPr>
          <a:xfrm>
            <a:off x="10620481" y="5866645"/>
            <a:ext cx="1079054" cy="1030253"/>
          </a:xfrm>
          <a:prstGeom prst="rect">
            <a:avLst/>
          </a:prstGeom>
        </p:spPr>
      </p:pic>
    </p:spTree>
    <p:extLst>
      <p:ext uri="{BB962C8B-B14F-4D97-AF65-F5344CB8AC3E}">
        <p14:creationId xmlns:p14="http://schemas.microsoft.com/office/powerpoint/2010/main" val="3733573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4" name="Content Placeholder 2">
            <a:extLst>
              <a:ext uri="{FF2B5EF4-FFF2-40B4-BE49-F238E27FC236}">
                <a16:creationId xmlns:a16="http://schemas.microsoft.com/office/drawing/2014/main" id="{98716C67-3CDD-38BC-75AC-3EB729A867A7}"/>
              </a:ext>
            </a:extLst>
          </p:cNvPr>
          <p:cNvSpPr txBox="1">
            <a:spLocks/>
          </p:cNvSpPr>
          <p:nvPr/>
        </p:nvSpPr>
        <p:spPr>
          <a:xfrm>
            <a:off x="245706" y="1988911"/>
            <a:ext cx="105156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a:cs typeface="Calibri"/>
              </a:rPr>
              <a:t>October 10, 2023</a:t>
            </a:r>
          </a:p>
          <a:p>
            <a:pPr marL="914400" lvl="2" indent="0">
              <a:buFont typeface="Arial" panose="020B0604020202020204" pitchFamily="34" charset="0"/>
              <a:buNone/>
            </a:pPr>
            <a:r>
              <a:rPr lang="en-US">
                <a:cs typeface="Calibri"/>
              </a:rPr>
              <a:t>Part 1: Evaluating membership data</a:t>
            </a:r>
            <a:endParaRPr lang="en-US">
              <a:ea typeface="Calibri"/>
              <a:cs typeface="Calibri"/>
            </a:endParaRPr>
          </a:p>
          <a:p>
            <a:pPr lvl="1"/>
            <a:r>
              <a:rPr lang="en-US">
                <a:cs typeface="Calibri"/>
              </a:rPr>
              <a:t>December 5, 2024 </a:t>
            </a:r>
            <a:endParaRPr lang="en-US">
              <a:ea typeface="Calibri"/>
              <a:cs typeface="Calibri"/>
            </a:endParaRPr>
          </a:p>
          <a:p>
            <a:pPr marL="914400" lvl="2" indent="0">
              <a:buNone/>
            </a:pPr>
            <a:r>
              <a:rPr lang="en-US">
                <a:cs typeface="Calibri"/>
              </a:rPr>
              <a:t>Part 2: </a:t>
            </a:r>
            <a:r>
              <a:rPr lang="en-US">
                <a:ea typeface="+mn-lt"/>
                <a:cs typeface="+mn-lt"/>
              </a:rPr>
              <a:t>Using Excel: Advanced Tools for Power Analysis</a:t>
            </a:r>
          </a:p>
          <a:p>
            <a:pPr lvl="1"/>
            <a:r>
              <a:rPr lang="en-US">
                <a:cs typeface="Calibri"/>
              </a:rPr>
              <a:t>March 13, 2025</a:t>
            </a:r>
            <a:endParaRPr lang="en-US">
              <a:ea typeface="Calibri"/>
              <a:cs typeface="Calibri"/>
            </a:endParaRPr>
          </a:p>
          <a:p>
            <a:pPr marL="914400" lvl="2" indent="0">
              <a:buFont typeface="Arial" panose="020B0604020202020204" pitchFamily="34" charset="0"/>
              <a:buNone/>
            </a:pPr>
            <a:r>
              <a:rPr lang="en-US">
                <a:cs typeface="Calibri"/>
              </a:rPr>
              <a:t>Part 3: Disseminating information</a:t>
            </a:r>
            <a:endParaRPr lang="en-US">
              <a:ea typeface="Calibri"/>
              <a:cs typeface="Calibri"/>
            </a:endParaRPr>
          </a:p>
          <a:p>
            <a:pPr lvl="1"/>
            <a:r>
              <a:rPr lang="en-US">
                <a:cs typeface="Calibri"/>
              </a:rPr>
              <a:t>May 22, 2025</a:t>
            </a:r>
            <a:endParaRPr lang="en-US">
              <a:ea typeface="Calibri"/>
              <a:cs typeface="Calibri"/>
            </a:endParaRPr>
          </a:p>
          <a:p>
            <a:pPr marL="914400" lvl="2" indent="0">
              <a:buNone/>
            </a:pPr>
            <a:r>
              <a:rPr lang="en-US">
                <a:cs typeface="Calibri"/>
              </a:rPr>
              <a:t>Part 4: </a:t>
            </a:r>
            <a:r>
              <a:rPr lang="en-US">
                <a:ea typeface="+mn-lt"/>
                <a:cs typeface="+mn-lt"/>
              </a:rPr>
              <a:t>Campaign Progress Tracking</a:t>
            </a:r>
          </a:p>
          <a:p>
            <a:pPr lvl="1"/>
            <a:endParaRPr lang="en-US">
              <a:cs typeface="Calibri"/>
            </a:endParaRPr>
          </a:p>
          <a:p>
            <a:pPr marL="457200" lvl="1" indent="0">
              <a:buFont typeface="Arial" panose="020B0604020202020204" pitchFamily="34" charset="0"/>
              <a:buNone/>
            </a:pPr>
            <a:r>
              <a:rPr lang="en-US">
                <a:cs typeface="Calibri"/>
              </a:rPr>
              <a:t>Each session is 2:30pm-4:00pm EST</a:t>
            </a:r>
            <a:endParaRPr lang="en-US">
              <a:ea typeface="Calibri"/>
              <a:cs typeface="Calibri"/>
            </a:endParaRPr>
          </a:p>
        </p:txBody>
      </p:sp>
      <p:sp>
        <p:nvSpPr>
          <p:cNvPr id="5" name="Title 1">
            <a:extLst>
              <a:ext uri="{FF2B5EF4-FFF2-40B4-BE49-F238E27FC236}">
                <a16:creationId xmlns:a16="http://schemas.microsoft.com/office/drawing/2014/main" id="{A5A031AC-3C37-4EC9-7997-74E6CF1EB5BC}"/>
              </a:ext>
            </a:extLst>
          </p:cNvPr>
          <p:cNvSpPr txBox="1">
            <a:spLocks/>
          </p:cNvSpPr>
          <p:nvPr/>
        </p:nvSpPr>
        <p:spPr>
          <a:xfrm>
            <a:off x="413657" y="425774"/>
            <a:ext cx="4130351"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cs typeface="Calibri Light"/>
              </a:rPr>
              <a:t>Series Overview</a:t>
            </a:r>
            <a:endParaRPr lang="en-US" b="1"/>
          </a:p>
        </p:txBody>
      </p:sp>
    </p:spTree>
    <p:extLst>
      <p:ext uri="{BB962C8B-B14F-4D97-AF65-F5344CB8AC3E}">
        <p14:creationId xmlns:p14="http://schemas.microsoft.com/office/powerpoint/2010/main" val="2571821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3"/>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0D0B9E04-150E-4D94-1891-3E39FFD99736}"/>
              </a:ext>
            </a:extLst>
          </p:cNvPr>
          <p:cNvSpPr txBox="1">
            <a:spLocks/>
          </p:cNvSpPr>
          <p:nvPr/>
        </p:nvSpPr>
        <p:spPr>
          <a:xfrm>
            <a:off x="1729274" y="230754"/>
            <a:ext cx="3346580" cy="66278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a:cs typeface="Calibri Light"/>
              </a:rPr>
              <a:t>Today's Agenda</a:t>
            </a:r>
            <a:endParaRPr lang="en-US" sz="3600" b="1"/>
          </a:p>
        </p:txBody>
      </p:sp>
      <p:sp>
        <p:nvSpPr>
          <p:cNvPr id="6" name="Content Placeholder 2">
            <a:extLst>
              <a:ext uri="{FF2B5EF4-FFF2-40B4-BE49-F238E27FC236}">
                <a16:creationId xmlns:a16="http://schemas.microsoft.com/office/drawing/2014/main" id="{1E2EE58F-366A-D1FB-A554-C74C1FE37D3D}"/>
              </a:ext>
            </a:extLst>
          </p:cNvPr>
          <p:cNvSpPr txBox="1">
            <a:spLocks/>
          </p:cNvSpPr>
          <p:nvPr/>
        </p:nvSpPr>
        <p:spPr>
          <a:xfrm>
            <a:off x="511629" y="1024575"/>
            <a:ext cx="4326294" cy="168058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cs typeface="Calibri"/>
              </a:rPr>
              <a:t>Why is data important?</a:t>
            </a:r>
          </a:p>
          <a:p>
            <a:r>
              <a:rPr lang="en-US" sz="2400">
                <a:cs typeface="Calibri"/>
              </a:rPr>
              <a:t>Where does data come from?</a:t>
            </a:r>
          </a:p>
          <a:p>
            <a:r>
              <a:rPr lang="en-US" sz="2400">
                <a:cs typeface="Calibri"/>
              </a:rPr>
              <a:t>How to evaluate the data</a:t>
            </a:r>
          </a:p>
        </p:txBody>
      </p:sp>
      <p:sp>
        <p:nvSpPr>
          <p:cNvPr id="7" name="Title 1">
            <a:extLst>
              <a:ext uri="{FF2B5EF4-FFF2-40B4-BE49-F238E27FC236}">
                <a16:creationId xmlns:a16="http://schemas.microsoft.com/office/drawing/2014/main" id="{7F3A8FDA-374E-2948-91E1-EC435F8479A5}"/>
              </a:ext>
            </a:extLst>
          </p:cNvPr>
          <p:cNvSpPr txBox="1">
            <a:spLocks/>
          </p:cNvSpPr>
          <p:nvPr/>
        </p:nvSpPr>
        <p:spPr>
          <a:xfrm>
            <a:off x="1569877" y="2836198"/>
            <a:ext cx="4867468" cy="6627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a:t>Session Outcomes</a:t>
            </a:r>
          </a:p>
        </p:txBody>
      </p:sp>
      <p:sp>
        <p:nvSpPr>
          <p:cNvPr id="8" name="Content Placeholder 2">
            <a:extLst>
              <a:ext uri="{FF2B5EF4-FFF2-40B4-BE49-F238E27FC236}">
                <a16:creationId xmlns:a16="http://schemas.microsoft.com/office/drawing/2014/main" id="{BC668AF2-9778-FBF3-B7E8-5BBDDB6460B8}"/>
              </a:ext>
            </a:extLst>
          </p:cNvPr>
          <p:cNvSpPr txBox="1">
            <a:spLocks/>
          </p:cNvSpPr>
          <p:nvPr/>
        </p:nvSpPr>
        <p:spPr>
          <a:xfrm>
            <a:off x="553616" y="3531637"/>
            <a:ext cx="6238292" cy="37649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cs typeface="Calibri"/>
              </a:rPr>
              <a:t>Explore benefits of using Excel to analyze data</a:t>
            </a:r>
          </a:p>
          <a:p>
            <a:r>
              <a:rPr lang="en-US" sz="2400"/>
              <a:t>Explore the features within Excel that can assist with organizing</a:t>
            </a:r>
            <a:endParaRPr lang="en-US" sz="2400">
              <a:cs typeface="Calibri"/>
            </a:endParaRPr>
          </a:p>
          <a:p>
            <a:r>
              <a:rPr lang="en-US" sz="2400"/>
              <a:t>Practice using the features within Excel</a:t>
            </a:r>
          </a:p>
          <a:p>
            <a:pPr lvl="1"/>
            <a:r>
              <a:rPr lang="en-US">
                <a:cs typeface="Calibri"/>
              </a:rPr>
              <a:t>Sorting</a:t>
            </a:r>
          </a:p>
          <a:p>
            <a:pPr lvl="1"/>
            <a:r>
              <a:rPr lang="en-US">
                <a:cs typeface="Calibri"/>
              </a:rPr>
              <a:t>Filtering</a:t>
            </a:r>
            <a:endParaRPr lang="en-US"/>
          </a:p>
          <a:p>
            <a:pPr lvl="1"/>
            <a:r>
              <a:rPr lang="en-US">
                <a:cs typeface="Calibri"/>
              </a:rPr>
              <a:t>Concatenate</a:t>
            </a:r>
            <a:endParaRPr lang="en-US"/>
          </a:p>
          <a:p>
            <a:pPr lvl="1"/>
            <a:r>
              <a:rPr lang="en-US"/>
              <a:t>Text to Columns</a:t>
            </a:r>
            <a:endParaRPr lang="en-US">
              <a:cs typeface="Calibri"/>
            </a:endParaRPr>
          </a:p>
        </p:txBody>
      </p:sp>
    </p:spTree>
    <p:extLst>
      <p:ext uri="{BB962C8B-B14F-4D97-AF65-F5344CB8AC3E}">
        <p14:creationId xmlns:p14="http://schemas.microsoft.com/office/powerpoint/2010/main" val="3746294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2537926"/>
            <a:ext cx="7002624" cy="17821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E04DC1-FCF3-E7DC-ECB5-4460089E78B4}"/>
              </a:ext>
            </a:extLst>
          </p:cNvPr>
          <p:cNvSpPr txBox="1"/>
          <p:nvPr/>
        </p:nvSpPr>
        <p:spPr>
          <a:xfrm>
            <a:off x="3256384" y="2999792"/>
            <a:ext cx="5873620" cy="769441"/>
          </a:xfrm>
          <a:prstGeom prst="rect">
            <a:avLst/>
          </a:prstGeom>
          <a:noFill/>
        </p:spPr>
        <p:txBody>
          <a:bodyPr wrap="square" rtlCol="0">
            <a:spAutoFit/>
          </a:bodyPr>
          <a:lstStyle/>
          <a:p>
            <a:r>
              <a:rPr lang="en-US" sz="4400">
                <a:solidFill>
                  <a:schemeClr val="bg1"/>
                </a:solidFill>
              </a:rPr>
              <a:t>Why Is Data Important?</a:t>
            </a:r>
          </a:p>
        </p:txBody>
      </p:sp>
    </p:spTree>
    <p:extLst>
      <p:ext uri="{BB962C8B-B14F-4D97-AF65-F5344CB8AC3E}">
        <p14:creationId xmlns:p14="http://schemas.microsoft.com/office/powerpoint/2010/main" val="2583986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723124"/>
            <a:ext cx="7002624"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E04DC1-FCF3-E7DC-ECB5-4460089E78B4}"/>
              </a:ext>
            </a:extLst>
          </p:cNvPr>
          <p:cNvSpPr txBox="1"/>
          <p:nvPr/>
        </p:nvSpPr>
        <p:spPr>
          <a:xfrm>
            <a:off x="3051110" y="1472807"/>
            <a:ext cx="6158204" cy="4154984"/>
          </a:xfrm>
          <a:prstGeom prst="rect">
            <a:avLst/>
          </a:prstGeom>
          <a:noFill/>
        </p:spPr>
        <p:txBody>
          <a:bodyPr wrap="square" rtlCol="0">
            <a:spAutoFit/>
          </a:bodyPr>
          <a:lstStyle/>
          <a:p>
            <a:pPr algn="ctr"/>
            <a:r>
              <a:rPr lang="en-US" sz="4400" b="1">
                <a:solidFill>
                  <a:schemeClr val="bg1"/>
                </a:solidFill>
                <a:ea typeface="Calibri"/>
                <a:cs typeface="Calibri"/>
              </a:rPr>
              <a:t>- Break Out - </a:t>
            </a:r>
          </a:p>
          <a:p>
            <a:pPr algn="ctr"/>
            <a:endParaRPr lang="en-US" sz="4400" b="1">
              <a:solidFill>
                <a:schemeClr val="bg1"/>
              </a:solidFill>
              <a:ea typeface="Calibri"/>
              <a:cs typeface="Calibri"/>
            </a:endParaRPr>
          </a:p>
          <a:p>
            <a:pPr algn="ctr"/>
            <a:r>
              <a:rPr lang="en-US" sz="4400" b="1">
                <a:solidFill>
                  <a:schemeClr val="bg1"/>
                </a:solidFill>
                <a:ea typeface="Calibri"/>
                <a:cs typeface="Calibri"/>
              </a:rPr>
              <a:t>Where do you get data?  </a:t>
            </a:r>
          </a:p>
          <a:p>
            <a:pPr marL="0" indent="0" algn="ctr">
              <a:buNone/>
            </a:pPr>
            <a:endParaRPr lang="en-US" sz="4400" b="1">
              <a:solidFill>
                <a:schemeClr val="bg1"/>
              </a:solidFill>
              <a:ea typeface="Calibri"/>
              <a:cs typeface="Calibri"/>
            </a:endParaRPr>
          </a:p>
          <a:p>
            <a:pPr algn="ctr"/>
            <a:r>
              <a:rPr lang="en-US" sz="4400" b="1">
                <a:solidFill>
                  <a:schemeClr val="bg1"/>
                </a:solidFill>
                <a:ea typeface="Calibri"/>
                <a:cs typeface="Calibri"/>
              </a:rPr>
              <a:t>What do you use to make it make sense?</a:t>
            </a:r>
          </a:p>
        </p:txBody>
      </p:sp>
    </p:spTree>
    <p:extLst>
      <p:ext uri="{BB962C8B-B14F-4D97-AF65-F5344CB8AC3E}">
        <p14:creationId xmlns:p14="http://schemas.microsoft.com/office/powerpoint/2010/main" val="3937532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723124"/>
            <a:ext cx="7002624"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E04DC1-FCF3-E7DC-ECB5-4460089E78B4}"/>
              </a:ext>
            </a:extLst>
          </p:cNvPr>
          <p:cNvSpPr txBox="1"/>
          <p:nvPr/>
        </p:nvSpPr>
        <p:spPr>
          <a:xfrm>
            <a:off x="3051110" y="1472807"/>
            <a:ext cx="6158204" cy="4154984"/>
          </a:xfrm>
          <a:prstGeom prst="rect">
            <a:avLst/>
          </a:prstGeom>
          <a:noFill/>
        </p:spPr>
        <p:txBody>
          <a:bodyPr wrap="square" rtlCol="0">
            <a:spAutoFit/>
          </a:bodyPr>
          <a:lstStyle/>
          <a:p>
            <a:pPr algn="ctr"/>
            <a:r>
              <a:rPr lang="en-US" sz="4400" b="1">
                <a:solidFill>
                  <a:schemeClr val="bg1"/>
                </a:solidFill>
                <a:ea typeface="Calibri"/>
                <a:cs typeface="Calibri"/>
              </a:rPr>
              <a:t>- Debrief - </a:t>
            </a:r>
          </a:p>
          <a:p>
            <a:pPr algn="ctr"/>
            <a:endParaRPr lang="en-US" sz="4400" b="1">
              <a:solidFill>
                <a:schemeClr val="bg1"/>
              </a:solidFill>
              <a:ea typeface="Calibri"/>
              <a:cs typeface="Calibri"/>
            </a:endParaRPr>
          </a:p>
          <a:p>
            <a:pPr algn="ctr"/>
            <a:r>
              <a:rPr lang="en-US" sz="4400" b="1">
                <a:solidFill>
                  <a:schemeClr val="bg1"/>
                </a:solidFill>
                <a:ea typeface="Calibri"/>
                <a:cs typeface="Calibri"/>
              </a:rPr>
              <a:t>Where do you get data?  </a:t>
            </a:r>
          </a:p>
          <a:p>
            <a:pPr marL="0" indent="0" algn="ctr">
              <a:buNone/>
            </a:pPr>
            <a:endParaRPr lang="en-US" sz="4400" b="1">
              <a:solidFill>
                <a:schemeClr val="bg1"/>
              </a:solidFill>
              <a:ea typeface="Calibri"/>
              <a:cs typeface="Calibri"/>
            </a:endParaRPr>
          </a:p>
          <a:p>
            <a:pPr algn="ctr"/>
            <a:r>
              <a:rPr lang="en-US" sz="4400" b="1">
                <a:solidFill>
                  <a:schemeClr val="bg1"/>
                </a:solidFill>
                <a:ea typeface="Calibri"/>
                <a:cs typeface="Calibri"/>
              </a:rPr>
              <a:t>What do you use to make it make sense?</a:t>
            </a:r>
          </a:p>
        </p:txBody>
      </p:sp>
    </p:spTree>
    <p:extLst>
      <p:ext uri="{BB962C8B-B14F-4D97-AF65-F5344CB8AC3E}">
        <p14:creationId xmlns:p14="http://schemas.microsoft.com/office/powerpoint/2010/main" val="1248703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3DB0B171-4D46-E267-0F0E-8A02B2E9671A}"/>
              </a:ext>
            </a:extLst>
          </p:cNvPr>
          <p:cNvSpPr txBox="1">
            <a:spLocks/>
          </p:cNvSpPr>
          <p:nvPr/>
        </p:nvSpPr>
        <p:spPr>
          <a:xfrm>
            <a:off x="4268755" y="248493"/>
            <a:ext cx="792324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Where do you get the data from?</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4268755" y="1410315"/>
            <a:ext cx="6999514" cy="4351338"/>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cs typeface="Calibri"/>
              </a:rPr>
              <a:t>FOIA (Freedom of Information Act) requests</a:t>
            </a:r>
          </a:p>
          <a:p>
            <a:r>
              <a:rPr lang="en-US">
                <a:cs typeface="Calibri"/>
              </a:rPr>
              <a:t>School system employee rosters</a:t>
            </a:r>
            <a:endParaRPr lang="en-US">
              <a:ea typeface="Calibri"/>
              <a:cs typeface="Calibri"/>
            </a:endParaRPr>
          </a:p>
          <a:p>
            <a:r>
              <a:rPr lang="en-US">
                <a:cs typeface="Calibri"/>
              </a:rPr>
              <a:t>Membership rosters</a:t>
            </a:r>
            <a:endParaRPr lang="en-US">
              <a:ea typeface="Calibri"/>
              <a:cs typeface="Calibri"/>
            </a:endParaRPr>
          </a:p>
          <a:p>
            <a:r>
              <a:rPr lang="en-US">
                <a:cs typeface="Calibri"/>
              </a:rPr>
              <a:t>NEA 360</a:t>
            </a:r>
          </a:p>
          <a:p>
            <a:r>
              <a:rPr lang="en-US">
                <a:cs typeface="Calibri"/>
              </a:rPr>
              <a:t>Hustle</a:t>
            </a:r>
          </a:p>
          <a:p>
            <a:r>
              <a:rPr lang="en-US">
                <a:cs typeface="Calibri"/>
              </a:rPr>
              <a:t>Survey results</a:t>
            </a:r>
            <a:endParaRPr lang="en-US">
              <a:ea typeface="Calibri" panose="020F0502020204030204"/>
              <a:cs typeface="Calibri"/>
            </a:endParaRPr>
          </a:p>
          <a:p>
            <a:r>
              <a:rPr lang="en-US">
                <a:cs typeface="Calibri"/>
              </a:rPr>
              <a:t>VAN queries</a:t>
            </a:r>
            <a:endParaRPr lang="en-US">
              <a:ea typeface="Calibri"/>
              <a:cs typeface="Calibri"/>
            </a:endParaRPr>
          </a:p>
          <a:p>
            <a:r>
              <a:rPr lang="en-US">
                <a:cs typeface="Calibri"/>
              </a:rPr>
              <a:t>Any other data source</a:t>
            </a:r>
          </a:p>
          <a:p>
            <a:endParaRPr lang="en-US">
              <a:cs typeface="Calibri"/>
            </a:endParaRPr>
          </a:p>
        </p:txBody>
      </p:sp>
    </p:spTree>
    <p:extLst>
      <p:ext uri="{BB962C8B-B14F-4D97-AF65-F5344CB8AC3E}">
        <p14:creationId xmlns:p14="http://schemas.microsoft.com/office/powerpoint/2010/main" val="508567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3DB0B171-4D46-E267-0F0E-8A02B2E9671A}"/>
              </a:ext>
            </a:extLst>
          </p:cNvPr>
          <p:cNvSpPr txBox="1">
            <a:spLocks/>
          </p:cNvSpPr>
          <p:nvPr/>
        </p:nvSpPr>
        <p:spPr>
          <a:xfrm>
            <a:off x="4057650" y="353268"/>
            <a:ext cx="792324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Benefits of Excel</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4057650" y="1410314"/>
            <a:ext cx="7700963" cy="4776173"/>
          </a:xfrm>
          <a:prstGeom prst="rect">
            <a:avLst/>
          </a:prstGeom>
          <a:solidFill>
            <a:schemeClr val="bg1">
              <a:alpha val="79000"/>
            </a:schemeClr>
          </a:solidFill>
          <a:effectLst>
            <a:softEdge rad="139700"/>
          </a:effectLst>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cs typeface="Calibri"/>
              </a:rPr>
              <a:t>Included with Microsoft suite</a:t>
            </a:r>
          </a:p>
          <a:p>
            <a:r>
              <a:rPr lang="en-US">
                <a:cs typeface="Calibri"/>
              </a:rPr>
              <a:t>Most other programs require uploads in .csv or .</a:t>
            </a:r>
            <a:r>
              <a:rPr lang="en-US" err="1">
                <a:cs typeface="Calibri"/>
              </a:rPr>
              <a:t>xls</a:t>
            </a:r>
            <a:r>
              <a:rPr lang="en-US">
                <a:cs typeface="Calibri"/>
              </a:rPr>
              <a:t> formats</a:t>
            </a:r>
          </a:p>
          <a:p>
            <a:r>
              <a:rPr lang="en-US">
                <a:cs typeface="Calibri"/>
              </a:rPr>
              <a:t>Work smarter not harder</a:t>
            </a:r>
          </a:p>
          <a:p>
            <a:r>
              <a:rPr lang="en-US">
                <a:cs typeface="Calibri"/>
              </a:rPr>
              <a:t>Has more functionality than Google Sheets</a:t>
            </a:r>
          </a:p>
          <a:p>
            <a:r>
              <a:rPr lang="en-US">
                <a:cs typeface="Calibri"/>
              </a:rPr>
              <a:t>More portable and able to grow as the data set grows</a:t>
            </a:r>
          </a:p>
          <a:p>
            <a:r>
              <a:rPr lang="en-US">
                <a:cs typeface="Calibri"/>
              </a:rPr>
              <a:t>Every program with lists feeds into Excel</a:t>
            </a:r>
          </a:p>
          <a:p>
            <a:r>
              <a:rPr lang="en-US">
                <a:cs typeface="Calibri"/>
              </a:rPr>
              <a:t>Excel is not going anywhere</a:t>
            </a:r>
          </a:p>
          <a:p>
            <a:r>
              <a:rPr lang="en-US">
                <a:cs typeface="Calibri"/>
              </a:rPr>
              <a:t>Excel provides insight into previous bargains or campaigns</a:t>
            </a:r>
          </a:p>
        </p:txBody>
      </p:sp>
    </p:spTree>
    <p:extLst>
      <p:ext uri="{BB962C8B-B14F-4D97-AF65-F5344CB8AC3E}">
        <p14:creationId xmlns:p14="http://schemas.microsoft.com/office/powerpoint/2010/main" val="2421335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2594688" y="1315915"/>
            <a:ext cx="7002624" cy="422616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a:t>Making the Information Accessible when Evaluating Membership Data</a:t>
            </a:r>
            <a:endParaRPr lang="en-US" sz="3200"/>
          </a:p>
        </p:txBody>
      </p:sp>
    </p:spTree>
    <p:extLst>
      <p:ext uri="{BB962C8B-B14F-4D97-AF65-F5344CB8AC3E}">
        <p14:creationId xmlns:p14="http://schemas.microsoft.com/office/powerpoint/2010/main" val="335775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2594688" y="2290763"/>
            <a:ext cx="7002624" cy="19859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Concatenate</a:t>
            </a:r>
          </a:p>
        </p:txBody>
      </p:sp>
    </p:spTree>
    <p:extLst>
      <p:ext uri="{BB962C8B-B14F-4D97-AF65-F5344CB8AC3E}">
        <p14:creationId xmlns:p14="http://schemas.microsoft.com/office/powerpoint/2010/main" val="233704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3DB0B171-4D46-E267-0F0E-8A02B2E9671A}"/>
              </a:ext>
            </a:extLst>
          </p:cNvPr>
          <p:cNvSpPr txBox="1">
            <a:spLocks/>
          </p:cNvSpPr>
          <p:nvPr/>
        </p:nvSpPr>
        <p:spPr>
          <a:xfrm>
            <a:off x="4057650" y="353268"/>
            <a:ext cx="792324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Benefits of Concatenate Feature</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4057650" y="1410314"/>
            <a:ext cx="7700963" cy="4776173"/>
          </a:xfrm>
          <a:prstGeom prst="rect">
            <a:avLst/>
          </a:prstGeom>
          <a:solidFill>
            <a:schemeClr val="bg1">
              <a:alpha val="79000"/>
            </a:schemeClr>
          </a:solidFill>
          <a:effectLst>
            <a:softEdge rad="139700"/>
          </a:effectLst>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cs typeface="Calibri"/>
              </a:rPr>
              <a:t>Concatenate is the reverse of Text to Columns </a:t>
            </a:r>
          </a:p>
          <a:p>
            <a:endParaRPr lang="en-US">
              <a:cs typeface="Calibri"/>
            </a:endParaRPr>
          </a:p>
          <a:p>
            <a:r>
              <a:rPr lang="en-US">
                <a:cs typeface="Calibri"/>
              </a:rPr>
              <a:t>Use to combine data in columns</a:t>
            </a:r>
          </a:p>
          <a:p>
            <a:pPr lvl="1"/>
            <a:r>
              <a:rPr lang="en-US">
                <a:cs typeface="Calibri"/>
              </a:rPr>
              <a:t>Mailing addresses</a:t>
            </a:r>
          </a:p>
          <a:p>
            <a:pPr lvl="1"/>
            <a:r>
              <a:rPr lang="en-US">
                <a:cs typeface="Calibri"/>
              </a:rPr>
              <a:t>First and last names</a:t>
            </a:r>
          </a:p>
          <a:p>
            <a:endParaRPr lang="en-US">
              <a:cs typeface="Calibri"/>
            </a:endParaRPr>
          </a:p>
          <a:p>
            <a:r>
              <a:rPr lang="en-US">
                <a:cs typeface="Calibri"/>
              </a:rPr>
              <a:t>Why use it</a:t>
            </a:r>
          </a:p>
          <a:p>
            <a:pPr lvl="1"/>
            <a:r>
              <a:rPr lang="en-US">
                <a:cs typeface="Calibri"/>
              </a:rPr>
              <a:t>Printed materials for mail merge (certificates, address labels, etc.)</a:t>
            </a:r>
          </a:p>
          <a:p>
            <a:pPr lvl="1"/>
            <a:r>
              <a:rPr lang="en-US">
                <a:cs typeface="Calibri"/>
              </a:rPr>
              <a:t>Salary schedules (Grade and Step)</a:t>
            </a:r>
          </a:p>
          <a:p>
            <a:pPr lvl="1"/>
            <a:r>
              <a:rPr lang="en-US">
                <a:cs typeface="Calibri"/>
              </a:rPr>
              <a:t>Anytime you want to combine associated columns</a:t>
            </a:r>
          </a:p>
        </p:txBody>
      </p:sp>
    </p:spTree>
    <p:extLst>
      <p:ext uri="{BB962C8B-B14F-4D97-AF65-F5344CB8AC3E}">
        <p14:creationId xmlns:p14="http://schemas.microsoft.com/office/powerpoint/2010/main" val="976709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1B4323-D8D6-4191-3A1A-E92CF54EAA9D}"/>
              </a:ext>
            </a:extLst>
          </p:cNvPr>
          <p:cNvSpPr>
            <a:spLocks noGrp="1"/>
          </p:cNvSpPr>
          <p:nvPr>
            <p:ph idx="1"/>
          </p:nvPr>
        </p:nvSpPr>
        <p:spPr>
          <a:xfrm>
            <a:off x="711585" y="1849072"/>
            <a:ext cx="5503985" cy="4351338"/>
          </a:xfrm>
        </p:spPr>
        <p:txBody>
          <a:bodyPr vert="horz" lIns="91440" tIns="45720" rIns="91440" bIns="45720" rtlCol="0" anchor="t">
            <a:normAutofit fontScale="85000" lnSpcReduction="20000"/>
          </a:bodyPr>
          <a:lstStyle/>
          <a:p>
            <a:r>
              <a:rPr lang="en-US">
                <a:ea typeface="Calibri"/>
                <a:cs typeface="Calibri"/>
              </a:rPr>
              <a:t>Insert new column to the right of the data</a:t>
            </a:r>
          </a:p>
          <a:p>
            <a:r>
              <a:rPr lang="en-US">
                <a:ea typeface="Calibri"/>
                <a:cs typeface="Calibri"/>
              </a:rPr>
              <a:t>Use formula</a:t>
            </a:r>
          </a:p>
          <a:p>
            <a:pPr lvl="1"/>
            <a:r>
              <a:rPr lang="en-US">
                <a:ea typeface="Calibri"/>
                <a:cs typeface="Calibri"/>
              </a:rPr>
              <a:t>=CONCAT(Text 1," ",Text2)</a:t>
            </a:r>
          </a:p>
          <a:p>
            <a:r>
              <a:rPr lang="en-US">
                <a:ea typeface="Calibri"/>
                <a:cs typeface="Calibri"/>
              </a:rPr>
              <a:t>Repeat formula for the rest of the column</a:t>
            </a:r>
          </a:p>
          <a:p>
            <a:pPr lvl="1"/>
            <a:r>
              <a:rPr lang="en-US">
                <a:ea typeface="Calibri"/>
                <a:cs typeface="Calibri"/>
              </a:rPr>
              <a:t>Highlight the column</a:t>
            </a:r>
          </a:p>
          <a:p>
            <a:pPr lvl="1"/>
            <a:r>
              <a:rPr lang="en-US">
                <a:ea typeface="Calibri"/>
                <a:cs typeface="Calibri"/>
              </a:rPr>
              <a:t>When the cursor becomes a small cross, double-click on the square in the bottom right corner</a:t>
            </a:r>
          </a:p>
          <a:p>
            <a:r>
              <a:rPr lang="en-US">
                <a:ea typeface="Calibri"/>
                <a:cs typeface="Calibri"/>
              </a:rPr>
              <a:t>Preserve the data</a:t>
            </a:r>
          </a:p>
          <a:p>
            <a:pPr lvl="1"/>
            <a:r>
              <a:rPr lang="en-US">
                <a:ea typeface="Calibri"/>
                <a:cs typeface="Calibri"/>
              </a:rPr>
              <a:t>Highlight the column</a:t>
            </a:r>
          </a:p>
          <a:p>
            <a:pPr lvl="1"/>
            <a:r>
              <a:rPr lang="en-US">
                <a:ea typeface="Calibri"/>
                <a:cs typeface="Calibri"/>
              </a:rPr>
              <a:t>Right click and copy the data</a:t>
            </a:r>
          </a:p>
          <a:p>
            <a:pPr lvl="1"/>
            <a:r>
              <a:rPr lang="en-US">
                <a:ea typeface="Calibri"/>
                <a:cs typeface="Calibri"/>
              </a:rPr>
              <a:t>Under Paste Options: Paste Values</a:t>
            </a:r>
          </a:p>
        </p:txBody>
      </p:sp>
      <p:pic>
        <p:nvPicPr>
          <p:cNvPr id="7" name="Picture 6" descr="A screenshot of a computer&#10;&#10;Description automatically generated">
            <a:extLst>
              <a:ext uri="{FF2B5EF4-FFF2-40B4-BE49-F238E27FC236}">
                <a16:creationId xmlns:a16="http://schemas.microsoft.com/office/drawing/2014/main" id="{DB13F2A6-B0DB-E588-2433-F3E84446855C}"/>
              </a:ext>
            </a:extLst>
          </p:cNvPr>
          <p:cNvPicPr>
            <a:picLocks noChangeAspect="1"/>
          </p:cNvPicPr>
          <p:nvPr/>
        </p:nvPicPr>
        <p:blipFill>
          <a:blip r:embed="rId3"/>
          <a:stretch>
            <a:fillRect/>
          </a:stretch>
        </p:blipFill>
        <p:spPr>
          <a:xfrm>
            <a:off x="6755659" y="423919"/>
            <a:ext cx="5081751" cy="1826508"/>
          </a:xfrm>
          <a:prstGeom prst="rect">
            <a:avLst/>
          </a:prstGeom>
        </p:spPr>
      </p:pic>
      <p:pic>
        <p:nvPicPr>
          <p:cNvPr id="8" name="Picture 7" descr="A screenshot of a computer&#10;&#10;Description automatically generated">
            <a:extLst>
              <a:ext uri="{FF2B5EF4-FFF2-40B4-BE49-F238E27FC236}">
                <a16:creationId xmlns:a16="http://schemas.microsoft.com/office/drawing/2014/main" id="{6FE8E033-F855-C83F-6A9F-A54BCE44F633}"/>
              </a:ext>
            </a:extLst>
          </p:cNvPr>
          <p:cNvPicPr>
            <a:picLocks noChangeAspect="1"/>
          </p:cNvPicPr>
          <p:nvPr/>
        </p:nvPicPr>
        <p:blipFill>
          <a:blip r:embed="rId4"/>
          <a:stretch>
            <a:fillRect/>
          </a:stretch>
        </p:blipFill>
        <p:spPr>
          <a:xfrm>
            <a:off x="6096000" y="3522374"/>
            <a:ext cx="5808717" cy="2355652"/>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5888507"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a:t>How to Concatenate</a:t>
            </a:r>
            <a:endParaRPr lang="en-US" sz="2800"/>
          </a:p>
        </p:txBody>
      </p:sp>
    </p:spTree>
    <p:extLst>
      <p:ext uri="{BB962C8B-B14F-4D97-AF65-F5344CB8AC3E}">
        <p14:creationId xmlns:p14="http://schemas.microsoft.com/office/powerpoint/2010/main" val="1972257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2594688" y="2290763"/>
            <a:ext cx="7002624" cy="19859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Group Work</a:t>
            </a:r>
          </a:p>
          <a:p>
            <a:pPr algn="ctr"/>
            <a:r>
              <a:rPr lang="en-US" sz="6000"/>
              <a:t>- Now you try it - </a:t>
            </a:r>
          </a:p>
        </p:txBody>
      </p:sp>
    </p:spTree>
    <p:extLst>
      <p:ext uri="{BB962C8B-B14F-4D97-AF65-F5344CB8AC3E}">
        <p14:creationId xmlns:p14="http://schemas.microsoft.com/office/powerpoint/2010/main" val="3043989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D8A2FF81-85CB-378A-28AC-82AD0F688182}"/>
              </a:ext>
            </a:extLst>
          </p:cNvPr>
          <p:cNvSpPr/>
          <p:nvPr/>
        </p:nvSpPr>
        <p:spPr>
          <a:xfrm>
            <a:off x="511629" y="298938"/>
            <a:ext cx="5558712" cy="10997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Text To Columns</a:t>
            </a:r>
          </a:p>
        </p:txBody>
      </p:sp>
      <p:sp>
        <p:nvSpPr>
          <p:cNvPr id="5" name="Title 1">
            <a:extLst>
              <a:ext uri="{FF2B5EF4-FFF2-40B4-BE49-F238E27FC236}">
                <a16:creationId xmlns:a16="http://schemas.microsoft.com/office/drawing/2014/main" id="{67CE7154-A36A-5AFA-7979-6CD65CDF5100}"/>
              </a:ext>
            </a:extLst>
          </p:cNvPr>
          <p:cNvSpPr txBox="1">
            <a:spLocks/>
          </p:cNvSpPr>
          <p:nvPr/>
        </p:nvSpPr>
        <p:spPr>
          <a:xfrm>
            <a:off x="728296" y="1431366"/>
            <a:ext cx="2384181" cy="83132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Benefits:</a:t>
            </a:r>
          </a:p>
        </p:txBody>
      </p:sp>
      <p:sp>
        <p:nvSpPr>
          <p:cNvPr id="9" name="Content Placeholder 2">
            <a:extLst>
              <a:ext uri="{FF2B5EF4-FFF2-40B4-BE49-F238E27FC236}">
                <a16:creationId xmlns:a16="http://schemas.microsoft.com/office/drawing/2014/main" id="{EB8D50E1-89E5-32D3-73FA-81A4CF8B269F}"/>
              </a:ext>
            </a:extLst>
          </p:cNvPr>
          <p:cNvSpPr txBox="1">
            <a:spLocks/>
          </p:cNvSpPr>
          <p:nvPr/>
        </p:nvSpPr>
        <p:spPr>
          <a:xfrm>
            <a:off x="728296" y="2375214"/>
            <a:ext cx="7700963" cy="4776173"/>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ea typeface="Calibri"/>
                <a:cs typeface="Calibri"/>
              </a:rPr>
              <a:t>Important to separate rows of data into separate columns</a:t>
            </a:r>
          </a:p>
          <a:p>
            <a:pPr marL="0" indent="0">
              <a:buNone/>
            </a:pPr>
            <a:endParaRPr lang="en-US" dirty="0">
              <a:ea typeface="Calibri"/>
              <a:cs typeface="Calibri"/>
            </a:endParaRPr>
          </a:p>
          <a:p>
            <a:r>
              <a:rPr lang="en-US" dirty="0">
                <a:ea typeface="Calibri"/>
                <a:cs typeface="Calibri"/>
              </a:rPr>
              <a:t>Separate information into different columns</a:t>
            </a:r>
          </a:p>
          <a:p>
            <a:pPr lvl="1"/>
            <a:r>
              <a:rPr lang="en-US" dirty="0"/>
              <a:t>Name: "Mary Smith" becomes "Mary" "Smith"</a:t>
            </a:r>
            <a:endParaRPr lang="en-US" dirty="0">
              <a:ea typeface="Calibri"/>
              <a:cs typeface="Calibri"/>
            </a:endParaRPr>
          </a:p>
          <a:p>
            <a:pPr lvl="1"/>
            <a:r>
              <a:rPr lang="en-US" dirty="0">
                <a:ea typeface="Calibri"/>
                <a:cs typeface="Calibri"/>
              </a:rPr>
              <a:t>Hire Date: "05/18/2014" becomes "05" "04" "2014"</a:t>
            </a:r>
          </a:p>
          <a:p>
            <a:pPr lvl="1"/>
            <a:r>
              <a:rPr lang="en-US" dirty="0">
                <a:ea typeface="Calibri"/>
                <a:cs typeface="Calibri"/>
              </a:rPr>
              <a:t>Address: "123 Main Street, Charleroi, PA" to "123 Main Street" "Charleroi" "PA"</a:t>
            </a:r>
          </a:p>
          <a:p>
            <a:pPr lvl="1"/>
            <a:r>
              <a:rPr lang="en-US" dirty="0">
                <a:ea typeface="Calibri"/>
                <a:cs typeface="Calibri"/>
              </a:rPr>
              <a:t>Other unformatted data</a:t>
            </a:r>
          </a:p>
        </p:txBody>
      </p:sp>
    </p:spTree>
    <p:extLst>
      <p:ext uri="{BB962C8B-B14F-4D97-AF65-F5344CB8AC3E}">
        <p14:creationId xmlns:p14="http://schemas.microsoft.com/office/powerpoint/2010/main" val="1885792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D8A2FF81-85CB-378A-28AC-82AD0F688182}"/>
              </a:ext>
            </a:extLst>
          </p:cNvPr>
          <p:cNvSpPr/>
          <p:nvPr/>
        </p:nvSpPr>
        <p:spPr>
          <a:xfrm>
            <a:off x="511628" y="298938"/>
            <a:ext cx="9136463" cy="10997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How to use Text to Columns</a:t>
            </a:r>
          </a:p>
        </p:txBody>
      </p:sp>
      <p:pic>
        <p:nvPicPr>
          <p:cNvPr id="2" name="Picture 4" descr="Graphical user interface, application, Word&#10;&#10;Description automatically generated">
            <a:extLst>
              <a:ext uri="{FF2B5EF4-FFF2-40B4-BE49-F238E27FC236}">
                <a16:creationId xmlns:a16="http://schemas.microsoft.com/office/drawing/2014/main" id="{0F5810AA-F0DD-1346-AB13-119492C33C99}"/>
              </a:ext>
            </a:extLst>
          </p:cNvPr>
          <p:cNvPicPr>
            <a:picLocks noChangeAspect="1"/>
          </p:cNvPicPr>
          <p:nvPr/>
        </p:nvPicPr>
        <p:blipFill>
          <a:blip r:embed="rId5"/>
          <a:stretch>
            <a:fillRect/>
          </a:stretch>
        </p:blipFill>
        <p:spPr>
          <a:xfrm>
            <a:off x="511628" y="1617641"/>
            <a:ext cx="9327121" cy="1811359"/>
          </a:xfrm>
          <a:prstGeom prst="rect">
            <a:avLst/>
          </a:prstGeom>
        </p:spPr>
      </p:pic>
      <p:sp>
        <p:nvSpPr>
          <p:cNvPr id="6" name="Content Placeholder 2">
            <a:extLst>
              <a:ext uri="{FF2B5EF4-FFF2-40B4-BE49-F238E27FC236}">
                <a16:creationId xmlns:a16="http://schemas.microsoft.com/office/drawing/2014/main" id="{B26AE6A6-344B-A863-56FC-5E7314B3B312}"/>
              </a:ext>
            </a:extLst>
          </p:cNvPr>
          <p:cNvSpPr txBox="1">
            <a:spLocks/>
          </p:cNvSpPr>
          <p:nvPr/>
        </p:nvSpPr>
        <p:spPr>
          <a:xfrm>
            <a:off x="1027235" y="3188675"/>
            <a:ext cx="4300904" cy="3265187"/>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a:buChar char="•"/>
            </a:pPr>
            <a:r>
              <a:rPr lang="en-US" sz="2400">
                <a:ea typeface="Calibri"/>
                <a:cs typeface="Calibri"/>
              </a:rPr>
              <a:t>Data Tab</a:t>
            </a:r>
            <a:endParaRPr lang="en-US" sz="2400"/>
          </a:p>
          <a:p>
            <a:pPr marL="285750" indent="-285750">
              <a:buFont typeface="Arial"/>
              <a:buChar char="•"/>
            </a:pPr>
            <a:r>
              <a:rPr lang="en-US" sz="2400">
                <a:ea typeface="Calibri"/>
                <a:cs typeface="Calibri"/>
              </a:rPr>
              <a:t>Click Text to Columns</a:t>
            </a:r>
          </a:p>
          <a:p>
            <a:pPr marL="285750" indent="-285750">
              <a:buFont typeface="Arial"/>
              <a:buChar char="•"/>
            </a:pPr>
            <a:r>
              <a:rPr lang="en-US" sz="2400">
                <a:ea typeface="Calibri"/>
                <a:cs typeface="Calibri"/>
              </a:rPr>
              <a:t>Click Next</a:t>
            </a:r>
          </a:p>
          <a:p>
            <a:pPr marL="285750" indent="-285750">
              <a:buFont typeface="Arial"/>
              <a:buChar char="•"/>
            </a:pPr>
            <a:r>
              <a:rPr lang="en-US" sz="2400">
                <a:ea typeface="Calibri"/>
                <a:cs typeface="Calibri"/>
              </a:rPr>
              <a:t>Choose Delimiters (Space, comma, etc.)</a:t>
            </a:r>
          </a:p>
          <a:p>
            <a:pPr marL="285750" indent="-285750">
              <a:buFont typeface="Arial"/>
              <a:buChar char="•"/>
            </a:pPr>
            <a:r>
              <a:rPr lang="en-US" sz="2400">
                <a:ea typeface="Calibri"/>
                <a:cs typeface="Calibri"/>
              </a:rPr>
              <a:t>Click Next</a:t>
            </a:r>
          </a:p>
          <a:p>
            <a:pPr marL="285750" indent="-285750">
              <a:buFont typeface="Arial"/>
              <a:buChar char="•"/>
            </a:pPr>
            <a:r>
              <a:rPr lang="en-US" sz="2400">
                <a:ea typeface="Calibri"/>
                <a:cs typeface="Calibri"/>
              </a:rPr>
              <a:t>Click Finish</a:t>
            </a:r>
          </a:p>
        </p:txBody>
      </p:sp>
      <p:sp>
        <p:nvSpPr>
          <p:cNvPr id="7" name="Arrow: Right 6">
            <a:extLst>
              <a:ext uri="{FF2B5EF4-FFF2-40B4-BE49-F238E27FC236}">
                <a16:creationId xmlns:a16="http://schemas.microsoft.com/office/drawing/2014/main" id="{463A344E-DEB7-2A3B-2053-A2A07B0D87B9}"/>
              </a:ext>
            </a:extLst>
          </p:cNvPr>
          <p:cNvSpPr/>
          <p:nvPr/>
        </p:nvSpPr>
        <p:spPr>
          <a:xfrm rot="8290802">
            <a:off x="9560092" y="1307352"/>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4572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2594688" y="2290763"/>
            <a:ext cx="7002624" cy="19859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Group Work</a:t>
            </a:r>
          </a:p>
          <a:p>
            <a:pPr algn="ctr"/>
            <a:r>
              <a:rPr lang="en-US" sz="6000"/>
              <a:t>- Now you try it - </a:t>
            </a:r>
          </a:p>
        </p:txBody>
      </p:sp>
    </p:spTree>
    <p:extLst>
      <p:ext uri="{BB962C8B-B14F-4D97-AF65-F5344CB8AC3E}">
        <p14:creationId xmlns:p14="http://schemas.microsoft.com/office/powerpoint/2010/main" val="2116277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D8A2FF81-85CB-378A-28AC-82AD0F688182}"/>
              </a:ext>
            </a:extLst>
          </p:cNvPr>
          <p:cNvSpPr/>
          <p:nvPr/>
        </p:nvSpPr>
        <p:spPr>
          <a:xfrm>
            <a:off x="511629" y="331595"/>
            <a:ext cx="2325356" cy="10997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Filter</a:t>
            </a:r>
          </a:p>
        </p:txBody>
      </p:sp>
      <p:sp>
        <p:nvSpPr>
          <p:cNvPr id="5" name="Title 1">
            <a:extLst>
              <a:ext uri="{FF2B5EF4-FFF2-40B4-BE49-F238E27FC236}">
                <a16:creationId xmlns:a16="http://schemas.microsoft.com/office/drawing/2014/main" id="{67CE7154-A36A-5AFA-7979-6CD65CDF5100}"/>
              </a:ext>
            </a:extLst>
          </p:cNvPr>
          <p:cNvSpPr txBox="1">
            <a:spLocks/>
          </p:cNvSpPr>
          <p:nvPr/>
        </p:nvSpPr>
        <p:spPr>
          <a:xfrm>
            <a:off x="728296" y="1431366"/>
            <a:ext cx="2384181" cy="83132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Benefits:</a:t>
            </a:r>
          </a:p>
        </p:txBody>
      </p:sp>
      <p:sp>
        <p:nvSpPr>
          <p:cNvPr id="9" name="Content Placeholder 2">
            <a:extLst>
              <a:ext uri="{FF2B5EF4-FFF2-40B4-BE49-F238E27FC236}">
                <a16:creationId xmlns:a16="http://schemas.microsoft.com/office/drawing/2014/main" id="{EB8D50E1-89E5-32D3-73FA-81A4CF8B269F}"/>
              </a:ext>
            </a:extLst>
          </p:cNvPr>
          <p:cNvSpPr txBox="1">
            <a:spLocks/>
          </p:cNvSpPr>
          <p:nvPr/>
        </p:nvSpPr>
        <p:spPr>
          <a:xfrm>
            <a:off x="728296" y="2479431"/>
            <a:ext cx="7700963" cy="3552402"/>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Separate specific groups of members from a larger group</a:t>
            </a:r>
          </a:p>
          <a:p>
            <a:pPr lvl="1"/>
            <a:r>
              <a:rPr lang="en-US"/>
              <a:t>Job title</a:t>
            </a:r>
          </a:p>
          <a:p>
            <a:pPr lvl="1"/>
            <a:r>
              <a:rPr lang="en-US"/>
              <a:t>Time working with the school system</a:t>
            </a:r>
          </a:p>
          <a:p>
            <a:pPr lvl="1"/>
            <a:r>
              <a:rPr lang="en-US"/>
              <a:t>Members vs. potential members</a:t>
            </a:r>
          </a:p>
        </p:txBody>
      </p:sp>
    </p:spTree>
    <p:extLst>
      <p:ext uri="{BB962C8B-B14F-4D97-AF65-F5344CB8AC3E}">
        <p14:creationId xmlns:p14="http://schemas.microsoft.com/office/powerpoint/2010/main" val="2473113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D8A2FF81-85CB-378A-28AC-82AD0F688182}"/>
              </a:ext>
            </a:extLst>
          </p:cNvPr>
          <p:cNvSpPr/>
          <p:nvPr/>
        </p:nvSpPr>
        <p:spPr>
          <a:xfrm>
            <a:off x="511628" y="298938"/>
            <a:ext cx="4734449" cy="10997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How to Filter</a:t>
            </a:r>
          </a:p>
        </p:txBody>
      </p:sp>
      <p:sp>
        <p:nvSpPr>
          <p:cNvPr id="6" name="Content Placeholder 2">
            <a:extLst>
              <a:ext uri="{FF2B5EF4-FFF2-40B4-BE49-F238E27FC236}">
                <a16:creationId xmlns:a16="http://schemas.microsoft.com/office/drawing/2014/main" id="{B26AE6A6-344B-A863-56FC-5E7314B3B312}"/>
              </a:ext>
            </a:extLst>
          </p:cNvPr>
          <p:cNvSpPr txBox="1">
            <a:spLocks/>
          </p:cNvSpPr>
          <p:nvPr/>
        </p:nvSpPr>
        <p:spPr>
          <a:xfrm>
            <a:off x="492465" y="3188675"/>
            <a:ext cx="4529503" cy="3265187"/>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ea typeface="Calibri"/>
                <a:cs typeface="Calibri"/>
              </a:rPr>
              <a:t>Home ribbon</a:t>
            </a:r>
          </a:p>
          <a:p>
            <a:r>
              <a:rPr lang="en-US" sz="2400">
                <a:ea typeface="Calibri"/>
                <a:cs typeface="Calibri"/>
              </a:rPr>
              <a:t>Editing</a:t>
            </a:r>
          </a:p>
          <a:p>
            <a:r>
              <a:rPr lang="en-US" sz="2400">
                <a:ea typeface="Calibri"/>
                <a:cs typeface="Calibri"/>
              </a:rPr>
              <a:t>Sort &amp; Filter</a:t>
            </a:r>
          </a:p>
          <a:p>
            <a:r>
              <a:rPr lang="en-US" sz="2400">
                <a:ea typeface="Calibri"/>
                <a:cs typeface="Calibri"/>
              </a:rPr>
              <a:t>Click on the dropdown in Row 1</a:t>
            </a:r>
          </a:p>
          <a:p>
            <a:r>
              <a:rPr lang="en-US" sz="2400">
                <a:ea typeface="Calibri"/>
                <a:cs typeface="Calibri"/>
              </a:rPr>
              <a:t>Use checkboxes to identify areas to filter</a:t>
            </a:r>
          </a:p>
        </p:txBody>
      </p:sp>
      <p:pic>
        <p:nvPicPr>
          <p:cNvPr id="5" name="Picture 4" descr="Graphical user interface, application&#10;&#10;Description automatically generated">
            <a:extLst>
              <a:ext uri="{FF2B5EF4-FFF2-40B4-BE49-F238E27FC236}">
                <a16:creationId xmlns:a16="http://schemas.microsoft.com/office/drawing/2014/main" id="{6CD3D1F8-9C16-F0E6-832F-DBE7A1102BB4}"/>
              </a:ext>
            </a:extLst>
          </p:cNvPr>
          <p:cNvPicPr>
            <a:picLocks noChangeAspect="1"/>
          </p:cNvPicPr>
          <p:nvPr/>
        </p:nvPicPr>
        <p:blipFill>
          <a:blip r:embed="rId5"/>
          <a:stretch>
            <a:fillRect/>
          </a:stretch>
        </p:blipFill>
        <p:spPr>
          <a:xfrm>
            <a:off x="511628" y="1619649"/>
            <a:ext cx="11012199" cy="1120937"/>
          </a:xfrm>
          <a:prstGeom prst="rect">
            <a:avLst/>
          </a:prstGeom>
        </p:spPr>
      </p:pic>
      <p:sp>
        <p:nvSpPr>
          <p:cNvPr id="7" name="Arrow: Right 6">
            <a:extLst>
              <a:ext uri="{FF2B5EF4-FFF2-40B4-BE49-F238E27FC236}">
                <a16:creationId xmlns:a16="http://schemas.microsoft.com/office/drawing/2014/main" id="{BE466EE0-5BEB-4C07-3526-0ACDF75BADA9}"/>
              </a:ext>
            </a:extLst>
          </p:cNvPr>
          <p:cNvSpPr/>
          <p:nvPr/>
        </p:nvSpPr>
        <p:spPr>
          <a:xfrm rot="3279397">
            <a:off x="9999708" y="775029"/>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2204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D8A2FF81-85CB-378A-28AC-82AD0F688182}"/>
              </a:ext>
            </a:extLst>
          </p:cNvPr>
          <p:cNvSpPr/>
          <p:nvPr/>
        </p:nvSpPr>
        <p:spPr>
          <a:xfrm>
            <a:off x="511629" y="331595"/>
            <a:ext cx="2325356" cy="10997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Sort</a:t>
            </a:r>
          </a:p>
        </p:txBody>
      </p:sp>
      <p:sp>
        <p:nvSpPr>
          <p:cNvPr id="5" name="Title 1">
            <a:extLst>
              <a:ext uri="{FF2B5EF4-FFF2-40B4-BE49-F238E27FC236}">
                <a16:creationId xmlns:a16="http://schemas.microsoft.com/office/drawing/2014/main" id="{67CE7154-A36A-5AFA-7979-6CD65CDF5100}"/>
              </a:ext>
            </a:extLst>
          </p:cNvPr>
          <p:cNvSpPr txBox="1">
            <a:spLocks/>
          </p:cNvSpPr>
          <p:nvPr/>
        </p:nvSpPr>
        <p:spPr>
          <a:xfrm>
            <a:off x="728296" y="1431366"/>
            <a:ext cx="2384181" cy="83132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Benefits:</a:t>
            </a:r>
          </a:p>
        </p:txBody>
      </p:sp>
      <p:sp>
        <p:nvSpPr>
          <p:cNvPr id="9" name="Content Placeholder 2">
            <a:extLst>
              <a:ext uri="{FF2B5EF4-FFF2-40B4-BE49-F238E27FC236}">
                <a16:creationId xmlns:a16="http://schemas.microsoft.com/office/drawing/2014/main" id="{EB8D50E1-89E5-32D3-73FA-81A4CF8B269F}"/>
              </a:ext>
            </a:extLst>
          </p:cNvPr>
          <p:cNvSpPr txBox="1">
            <a:spLocks/>
          </p:cNvSpPr>
          <p:nvPr/>
        </p:nvSpPr>
        <p:spPr>
          <a:xfrm>
            <a:off x="728296" y="2479431"/>
            <a:ext cx="7700963" cy="3552402"/>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Arrange information in a particular order</a:t>
            </a:r>
          </a:p>
          <a:p>
            <a:pPr lvl="1"/>
            <a:r>
              <a:rPr lang="en-US"/>
              <a:t>Alphabetical order</a:t>
            </a:r>
          </a:p>
          <a:p>
            <a:pPr lvl="2"/>
            <a:r>
              <a:rPr lang="en-US"/>
              <a:t>Worksites</a:t>
            </a:r>
            <a:endParaRPr lang="en-US">
              <a:cs typeface="Calibri"/>
            </a:endParaRPr>
          </a:p>
          <a:p>
            <a:pPr lvl="2"/>
            <a:r>
              <a:rPr lang="en-US">
                <a:cs typeface="Calibri"/>
              </a:rPr>
              <a:t>Unit Description</a:t>
            </a:r>
            <a:endParaRPr lang="en-US"/>
          </a:p>
          <a:p>
            <a:pPr lvl="2"/>
            <a:r>
              <a:rPr lang="en-US">
                <a:cs typeface="Calibri"/>
              </a:rPr>
              <a:t>Hire date</a:t>
            </a:r>
            <a:endParaRPr lang="en-US"/>
          </a:p>
          <a:p>
            <a:pPr lvl="2"/>
            <a:r>
              <a:rPr lang="en-US"/>
              <a:t>Member name</a:t>
            </a:r>
          </a:p>
        </p:txBody>
      </p:sp>
    </p:spTree>
    <p:extLst>
      <p:ext uri="{BB962C8B-B14F-4D97-AF65-F5344CB8AC3E}">
        <p14:creationId xmlns:p14="http://schemas.microsoft.com/office/powerpoint/2010/main" val="3256123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D8A2FF81-85CB-378A-28AC-82AD0F688182}"/>
              </a:ext>
            </a:extLst>
          </p:cNvPr>
          <p:cNvSpPr/>
          <p:nvPr/>
        </p:nvSpPr>
        <p:spPr>
          <a:xfrm>
            <a:off x="511628" y="298938"/>
            <a:ext cx="4734449" cy="10997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How to Sort</a:t>
            </a:r>
          </a:p>
        </p:txBody>
      </p:sp>
      <p:sp>
        <p:nvSpPr>
          <p:cNvPr id="6" name="Content Placeholder 2">
            <a:extLst>
              <a:ext uri="{FF2B5EF4-FFF2-40B4-BE49-F238E27FC236}">
                <a16:creationId xmlns:a16="http://schemas.microsoft.com/office/drawing/2014/main" id="{B26AE6A6-344B-A863-56FC-5E7314B3B312}"/>
              </a:ext>
            </a:extLst>
          </p:cNvPr>
          <p:cNvSpPr txBox="1">
            <a:spLocks/>
          </p:cNvSpPr>
          <p:nvPr/>
        </p:nvSpPr>
        <p:spPr>
          <a:xfrm>
            <a:off x="492465" y="3188675"/>
            <a:ext cx="4529503" cy="3265187"/>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har char="•"/>
            </a:pPr>
            <a:r>
              <a:rPr lang="en-US" sz="2400">
                <a:cs typeface="Arial"/>
              </a:rPr>
              <a:t>Home ribbon​</a:t>
            </a:r>
          </a:p>
          <a:p>
            <a:pPr>
              <a:buChar char="•"/>
            </a:pPr>
            <a:r>
              <a:rPr lang="en-US" sz="2400">
                <a:cs typeface="Arial"/>
              </a:rPr>
              <a:t>Editing​</a:t>
            </a:r>
            <a:endParaRPr lang="en-US" sz="2400">
              <a:ea typeface="Calibri"/>
              <a:cs typeface="Arial"/>
            </a:endParaRPr>
          </a:p>
          <a:p>
            <a:pPr>
              <a:buChar char="•"/>
            </a:pPr>
            <a:r>
              <a:rPr lang="en-US" sz="2400">
                <a:cs typeface="Arial"/>
              </a:rPr>
              <a:t>Sort &amp; Filter​</a:t>
            </a:r>
            <a:endParaRPr lang="en-US" sz="2400">
              <a:ea typeface="Calibri"/>
              <a:cs typeface="Arial"/>
            </a:endParaRPr>
          </a:p>
          <a:p>
            <a:pPr>
              <a:buChar char="•"/>
            </a:pPr>
            <a:r>
              <a:rPr lang="en-US" sz="2400">
                <a:cs typeface="Arial"/>
              </a:rPr>
              <a:t>Custom Sort​...</a:t>
            </a:r>
            <a:endParaRPr lang="en-US" sz="2400">
              <a:ea typeface="Calibri"/>
              <a:cs typeface="Arial"/>
            </a:endParaRPr>
          </a:p>
          <a:p>
            <a:pPr>
              <a:buChar char="•"/>
            </a:pPr>
            <a:r>
              <a:rPr lang="en-US" sz="2400">
                <a:cs typeface="Arial"/>
              </a:rPr>
              <a:t>Set the rules around how to arrange the data</a:t>
            </a:r>
            <a:endParaRPr lang="en-US" sz="2400">
              <a:ea typeface="Calibri"/>
              <a:cs typeface="Arial"/>
            </a:endParaRPr>
          </a:p>
        </p:txBody>
      </p:sp>
      <p:pic>
        <p:nvPicPr>
          <p:cNvPr id="5" name="Picture 4" descr="Graphical user interface, application&#10;&#10;Description automatically generated">
            <a:extLst>
              <a:ext uri="{FF2B5EF4-FFF2-40B4-BE49-F238E27FC236}">
                <a16:creationId xmlns:a16="http://schemas.microsoft.com/office/drawing/2014/main" id="{6CD3D1F8-9C16-F0E6-832F-DBE7A1102BB4}"/>
              </a:ext>
            </a:extLst>
          </p:cNvPr>
          <p:cNvPicPr>
            <a:picLocks noChangeAspect="1"/>
          </p:cNvPicPr>
          <p:nvPr/>
        </p:nvPicPr>
        <p:blipFill>
          <a:blip r:embed="rId5"/>
          <a:stretch>
            <a:fillRect/>
          </a:stretch>
        </p:blipFill>
        <p:spPr>
          <a:xfrm>
            <a:off x="511628" y="1619649"/>
            <a:ext cx="11012199" cy="1120937"/>
          </a:xfrm>
          <a:prstGeom prst="rect">
            <a:avLst/>
          </a:prstGeom>
        </p:spPr>
      </p:pic>
      <p:sp>
        <p:nvSpPr>
          <p:cNvPr id="7" name="Arrow: Right 6">
            <a:extLst>
              <a:ext uri="{FF2B5EF4-FFF2-40B4-BE49-F238E27FC236}">
                <a16:creationId xmlns:a16="http://schemas.microsoft.com/office/drawing/2014/main" id="{BE466EE0-5BEB-4C07-3526-0ACDF75BADA9}"/>
              </a:ext>
            </a:extLst>
          </p:cNvPr>
          <p:cNvSpPr/>
          <p:nvPr/>
        </p:nvSpPr>
        <p:spPr>
          <a:xfrm rot="3279397">
            <a:off x="9999708" y="775029"/>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46541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2594688" y="2290763"/>
            <a:ext cx="7002624" cy="19859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Group Work</a:t>
            </a:r>
          </a:p>
          <a:p>
            <a:pPr algn="ctr"/>
            <a:r>
              <a:rPr lang="en-US" sz="6000"/>
              <a:t>- Now you try it - </a:t>
            </a:r>
          </a:p>
        </p:txBody>
      </p:sp>
    </p:spTree>
    <p:extLst>
      <p:ext uri="{BB962C8B-B14F-4D97-AF65-F5344CB8AC3E}">
        <p14:creationId xmlns:p14="http://schemas.microsoft.com/office/powerpoint/2010/main" val="3911183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3DB0B171-4D46-E267-0F0E-8A02B2E9671A}"/>
              </a:ext>
            </a:extLst>
          </p:cNvPr>
          <p:cNvSpPr txBox="1">
            <a:spLocks/>
          </p:cNvSpPr>
          <p:nvPr/>
        </p:nvSpPr>
        <p:spPr>
          <a:xfrm>
            <a:off x="4057650" y="353268"/>
            <a:ext cx="792324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Formatting Matters!</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4057650" y="1410314"/>
            <a:ext cx="7700963" cy="2423132"/>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ea typeface="Calibri"/>
                <a:cs typeface="Calibri"/>
              </a:rPr>
              <a:t>Commas, decimals, and percentages</a:t>
            </a:r>
          </a:p>
          <a:p>
            <a:r>
              <a:rPr lang="en-US">
                <a:ea typeface="Calibri"/>
                <a:cs typeface="Calibri"/>
              </a:rPr>
              <a:t>Merge and Center</a:t>
            </a:r>
          </a:p>
          <a:p>
            <a:r>
              <a:rPr lang="en-US">
                <a:ea typeface="Calibri"/>
                <a:cs typeface="Calibri"/>
              </a:rPr>
              <a:t>Format as table</a:t>
            </a:r>
          </a:p>
          <a:p>
            <a:r>
              <a:rPr lang="en-US">
                <a:ea typeface="Calibri"/>
                <a:cs typeface="Calibri"/>
              </a:rPr>
              <a:t>Wrap Text</a:t>
            </a:r>
          </a:p>
        </p:txBody>
      </p:sp>
    </p:spTree>
    <p:extLst>
      <p:ext uri="{BB962C8B-B14F-4D97-AF65-F5344CB8AC3E}">
        <p14:creationId xmlns:p14="http://schemas.microsoft.com/office/powerpoint/2010/main" val="42614169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0B171-4D46-E267-0F0E-8A02B2E9671A}"/>
              </a:ext>
            </a:extLst>
          </p:cNvPr>
          <p:cNvSpPr txBox="1">
            <a:spLocks/>
          </p:cNvSpPr>
          <p:nvPr/>
        </p:nvSpPr>
        <p:spPr>
          <a:xfrm>
            <a:off x="4057650" y="353268"/>
            <a:ext cx="792324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Formatting Matters!</a:t>
            </a:r>
          </a:p>
        </p:txBody>
      </p:sp>
      <p:sp>
        <p:nvSpPr>
          <p:cNvPr id="5" name="Rectangle: Rounded Corners 4">
            <a:extLst>
              <a:ext uri="{FF2B5EF4-FFF2-40B4-BE49-F238E27FC236}">
                <a16:creationId xmlns:a16="http://schemas.microsoft.com/office/drawing/2014/main" id="{7C52868E-290A-5ED8-D7AF-623CC21A92B1}"/>
              </a:ext>
            </a:extLst>
          </p:cNvPr>
          <p:cNvSpPr/>
          <p:nvPr/>
        </p:nvSpPr>
        <p:spPr>
          <a:xfrm>
            <a:off x="3946489" y="973016"/>
            <a:ext cx="4734449" cy="70581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a:t>Spot the differences</a:t>
            </a:r>
          </a:p>
        </p:txBody>
      </p:sp>
      <p:pic>
        <p:nvPicPr>
          <p:cNvPr id="6" name="Picture 4" descr="Application, table, Excel&#10;&#10;Description automatically generated">
            <a:extLst>
              <a:ext uri="{FF2B5EF4-FFF2-40B4-BE49-F238E27FC236}">
                <a16:creationId xmlns:a16="http://schemas.microsoft.com/office/drawing/2014/main" id="{757FF33B-D280-A9E8-C35B-B4FEB7C26675}"/>
              </a:ext>
            </a:extLst>
          </p:cNvPr>
          <p:cNvPicPr>
            <a:picLocks noChangeAspect="1"/>
          </p:cNvPicPr>
          <p:nvPr/>
        </p:nvPicPr>
        <p:blipFill>
          <a:blip r:embed="rId4"/>
          <a:stretch>
            <a:fillRect/>
          </a:stretch>
        </p:blipFill>
        <p:spPr>
          <a:xfrm>
            <a:off x="1189283" y="1863010"/>
            <a:ext cx="10150348" cy="4450303"/>
          </a:xfrm>
          <a:prstGeom prst="rect">
            <a:avLst/>
          </a:prstGeom>
        </p:spPr>
      </p:pic>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5"/>
          <a:stretch>
            <a:fillRect/>
          </a:stretch>
        </p:blipFill>
        <p:spPr>
          <a:xfrm>
            <a:off x="10620481" y="5866645"/>
            <a:ext cx="1079054" cy="1030253"/>
          </a:xfrm>
          <a:prstGeom prst="rect">
            <a:avLst/>
          </a:prstGeom>
        </p:spPr>
      </p:pic>
    </p:spTree>
    <p:extLst>
      <p:ext uri="{BB962C8B-B14F-4D97-AF65-F5344CB8AC3E}">
        <p14:creationId xmlns:p14="http://schemas.microsoft.com/office/powerpoint/2010/main" val="35716621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1075099" y="1025769"/>
            <a:ext cx="10041802" cy="45133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6000">
                <a:cs typeface="Calibri Light"/>
              </a:rPr>
              <a:t>CHALLENGE:</a:t>
            </a:r>
            <a:endParaRPr lang="en-US"/>
          </a:p>
          <a:p>
            <a:pPr algn="ctr"/>
            <a:r>
              <a:rPr lang="en-US" sz="3200">
                <a:solidFill>
                  <a:schemeClr val="bg1"/>
                </a:solidFill>
                <a:cs typeface="Calibri"/>
              </a:rPr>
              <a:t>Sort addresses to go knock on doors. How do you choose to create it? </a:t>
            </a:r>
          </a:p>
          <a:p>
            <a:pPr algn="ctr"/>
            <a:r>
              <a:rPr lang="en-US" sz="3200">
                <a:solidFill>
                  <a:schemeClr val="bg1"/>
                </a:solidFill>
                <a:cs typeface="Calibri"/>
              </a:rPr>
              <a:t>Tips: May need to use Sort, Filter, Text to Columns or Concatenate</a:t>
            </a:r>
          </a:p>
        </p:txBody>
      </p:sp>
    </p:spTree>
    <p:extLst>
      <p:ext uri="{BB962C8B-B14F-4D97-AF65-F5344CB8AC3E}">
        <p14:creationId xmlns:p14="http://schemas.microsoft.com/office/powerpoint/2010/main" val="2019113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3DB0B171-4D46-E267-0F0E-8A02B2E9671A}"/>
              </a:ext>
            </a:extLst>
          </p:cNvPr>
          <p:cNvSpPr txBox="1">
            <a:spLocks/>
          </p:cNvSpPr>
          <p:nvPr/>
        </p:nvSpPr>
        <p:spPr>
          <a:xfrm>
            <a:off x="4057650" y="353268"/>
            <a:ext cx="792324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Key Concepts:</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3612173" y="1445483"/>
            <a:ext cx="7700963" cy="3595440"/>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a:cs typeface="Calibri"/>
              </a:rPr>
              <a:t>Excel is a tool that is widely available and the basis of all database programs.</a:t>
            </a:r>
            <a:endParaRPr lang="en-US" sz="3200"/>
          </a:p>
          <a:p>
            <a:pPr marL="457200" lvl="1" indent="0">
              <a:buNone/>
            </a:pPr>
            <a:endParaRPr lang="en-US" sz="3200">
              <a:cs typeface="Calibri"/>
            </a:endParaRPr>
          </a:p>
          <a:p>
            <a:pPr lvl="1"/>
            <a:r>
              <a:rPr lang="en-US" sz="3200">
                <a:cs typeface="Calibri"/>
              </a:rPr>
              <a:t>Functions such as Sorting, Filtering, Concatenate, and Text to Columns allow you to evaluate existing data to strategize based on the data.</a:t>
            </a:r>
          </a:p>
        </p:txBody>
      </p:sp>
    </p:spTree>
    <p:extLst>
      <p:ext uri="{BB962C8B-B14F-4D97-AF65-F5344CB8AC3E}">
        <p14:creationId xmlns:p14="http://schemas.microsoft.com/office/powerpoint/2010/main" val="6516285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0B171-4D46-E267-0F0E-8A02B2E9671A}"/>
              </a:ext>
            </a:extLst>
          </p:cNvPr>
          <p:cNvSpPr txBox="1">
            <a:spLocks/>
          </p:cNvSpPr>
          <p:nvPr/>
        </p:nvSpPr>
        <p:spPr>
          <a:xfrm>
            <a:off x="3723542" y="415230"/>
            <a:ext cx="678033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Looking Ahead:</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3612173" y="1445482"/>
            <a:ext cx="7794381" cy="5113579"/>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a:cs typeface="Calibri"/>
              </a:rPr>
              <a:t>You will receive an evaluation email from Ellen Holmes. </a:t>
            </a:r>
            <a:endParaRPr lang="en-US" sz="3200">
              <a:solidFill>
                <a:srgbClr val="000000"/>
              </a:solidFill>
              <a:ea typeface="Calibri"/>
              <a:cs typeface="Calibri"/>
            </a:endParaRPr>
          </a:p>
          <a:p>
            <a:pPr marL="0" indent="0">
              <a:buNone/>
            </a:pPr>
            <a:endParaRPr lang="en-US" sz="3200">
              <a:solidFill>
                <a:srgbClr val="000000"/>
              </a:solidFill>
              <a:ea typeface="Calibri"/>
              <a:cs typeface="Calibri"/>
            </a:endParaRPr>
          </a:p>
          <a:p>
            <a:r>
              <a:rPr lang="en-US" sz="3200">
                <a:solidFill>
                  <a:srgbClr val="000000"/>
                </a:solidFill>
                <a:cs typeface="Calibri"/>
              </a:rPr>
              <a:t>Mark your calendars</a:t>
            </a:r>
          </a:p>
          <a:p>
            <a:pPr lvl="1"/>
            <a:r>
              <a:rPr lang="en-US" sz="2800">
                <a:solidFill>
                  <a:srgbClr val="000000"/>
                </a:solidFill>
                <a:cs typeface="Calibri"/>
              </a:rPr>
              <a:t>December 6, 2023 at 2:30pm EST</a:t>
            </a:r>
          </a:p>
          <a:p>
            <a:pPr lvl="2"/>
            <a:r>
              <a:rPr lang="en-US" sz="2400">
                <a:solidFill>
                  <a:srgbClr val="000000"/>
                </a:solidFill>
                <a:cs typeface="Calibri"/>
              </a:rPr>
              <a:t>Part 2: Analyzing your power</a:t>
            </a:r>
            <a:endParaRPr lang="en-US" sz="2400">
              <a:cs typeface="Calibri"/>
            </a:endParaRPr>
          </a:p>
          <a:p>
            <a:pPr lvl="1"/>
            <a:r>
              <a:rPr lang="en-US" sz="2800">
                <a:solidFill>
                  <a:srgbClr val="000000"/>
                </a:solidFill>
                <a:cs typeface="Calibri"/>
              </a:rPr>
              <a:t>March 13, 2024 at 2:30pm EST</a:t>
            </a:r>
          </a:p>
          <a:p>
            <a:pPr lvl="2"/>
            <a:r>
              <a:rPr lang="en-US" sz="2400">
                <a:solidFill>
                  <a:srgbClr val="000000"/>
                </a:solidFill>
                <a:cs typeface="Calibri"/>
              </a:rPr>
              <a:t>Part 3: Disseminating information</a:t>
            </a:r>
            <a:endParaRPr lang="en-US" sz="2400">
              <a:cs typeface="Calibri"/>
            </a:endParaRPr>
          </a:p>
          <a:p>
            <a:pPr lvl="1"/>
            <a:r>
              <a:rPr lang="en-US" sz="2800">
                <a:solidFill>
                  <a:srgbClr val="000000"/>
                </a:solidFill>
                <a:cs typeface="Calibri"/>
              </a:rPr>
              <a:t>May 15, 2024 at 2:30pm EST</a:t>
            </a:r>
          </a:p>
          <a:p>
            <a:pPr lvl="2"/>
            <a:r>
              <a:rPr lang="en-US" sz="2400">
                <a:solidFill>
                  <a:srgbClr val="000000"/>
                </a:solidFill>
                <a:cs typeface="Calibri"/>
              </a:rPr>
              <a:t>Part 4: Participant choice</a:t>
            </a:r>
            <a:endParaRPr lang="en-US" sz="2400">
              <a:cs typeface="Calibri"/>
            </a:endParaRPr>
          </a:p>
        </p:txBody>
      </p:sp>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4"/>
          <a:stretch>
            <a:fillRect/>
          </a:stretch>
        </p:blipFill>
        <p:spPr>
          <a:xfrm>
            <a:off x="10620481" y="5866645"/>
            <a:ext cx="1079054" cy="1030253"/>
          </a:xfrm>
          <a:prstGeom prst="rect">
            <a:avLst/>
          </a:prstGeom>
        </p:spPr>
      </p:pic>
    </p:spTree>
    <p:extLst>
      <p:ext uri="{BB962C8B-B14F-4D97-AF65-F5344CB8AC3E}">
        <p14:creationId xmlns:p14="http://schemas.microsoft.com/office/powerpoint/2010/main" val="29532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9932C7-C2F2-50DF-3F08-8DF820A44886}"/>
              </a:ext>
            </a:extLst>
          </p:cNvPr>
          <p:cNvSpPr txBox="1"/>
          <p:nvPr/>
        </p:nvSpPr>
        <p:spPr>
          <a:xfrm>
            <a:off x="297943" y="207684"/>
            <a:ext cx="9098103" cy="1107996"/>
          </a:xfrm>
          <a:prstGeom prst="rect">
            <a:avLst/>
          </a:prstGeom>
          <a:noFill/>
        </p:spPr>
        <p:txBody>
          <a:bodyPr wrap="square" rtlCol="0">
            <a:spAutoFit/>
          </a:bodyPr>
          <a:lstStyle/>
          <a:p>
            <a:pPr algn="ctr"/>
            <a:r>
              <a:rPr lang="en-US" sz="6600" b="1">
                <a:solidFill>
                  <a:schemeClr val="bg1"/>
                </a:solidFill>
                <a:latin typeface="Franklin Gothic Medium" panose="020B0603020102020204" pitchFamily="34" charset="0"/>
              </a:rPr>
              <a:t>Thank You - Contact Us:</a:t>
            </a:r>
          </a:p>
        </p:txBody>
      </p:sp>
      <p:grpSp>
        <p:nvGrpSpPr>
          <p:cNvPr id="32" name="Group 31">
            <a:extLst>
              <a:ext uri="{FF2B5EF4-FFF2-40B4-BE49-F238E27FC236}">
                <a16:creationId xmlns:a16="http://schemas.microsoft.com/office/drawing/2014/main" id="{5899181C-0B47-CA4E-45D2-CA95C5ED10D8}"/>
              </a:ext>
            </a:extLst>
          </p:cNvPr>
          <p:cNvGrpSpPr/>
          <p:nvPr/>
        </p:nvGrpSpPr>
        <p:grpSpPr>
          <a:xfrm>
            <a:off x="-942" y="1373374"/>
            <a:ext cx="12173484" cy="4488688"/>
            <a:chOff x="-80247" y="1839892"/>
            <a:chExt cx="12173484" cy="4488688"/>
          </a:xfrm>
        </p:grpSpPr>
        <p:sp>
          <p:nvSpPr>
            <p:cNvPr id="29" name="Rectangle: Rounded Corners 28">
              <a:extLst>
                <a:ext uri="{FF2B5EF4-FFF2-40B4-BE49-F238E27FC236}">
                  <a16:creationId xmlns:a16="http://schemas.microsoft.com/office/drawing/2014/main" id="{B4980E42-8225-362A-4F1F-36ADF5D5B40A}"/>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CA2F34AD-1E66-AE26-DFF6-62CBC4DC7DDE}"/>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B665F6D7-DA36-197F-6B8A-8469BA963EBB}"/>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C6FAC15C-3E10-FB99-508B-F9F8B0AA9033}"/>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89FEC01-64C7-6BDC-6B25-00052511F9BE}"/>
                </a:ext>
              </a:extLst>
            </p:cNvPr>
            <p:cNvSpPr txBox="1"/>
            <p:nvPr/>
          </p:nvSpPr>
          <p:spPr>
            <a:xfrm>
              <a:off x="8783339" y="4312116"/>
              <a:ext cx="3309898" cy="1354217"/>
            </a:xfrm>
            <a:prstGeom prst="rect">
              <a:avLst/>
            </a:prstGeom>
            <a:noFill/>
          </p:spPr>
          <p:txBody>
            <a:bodyPr wrap="square" lIns="91440" tIns="45720" rIns="91440" bIns="45720" rtlCol="0" anchor="t">
              <a:spAutoFit/>
            </a:bodyPr>
            <a:lstStyle/>
            <a:p>
              <a:pPr algn="ctr"/>
              <a:r>
                <a:rPr lang="en-US" sz="1600" b="1" dirty="0" err="1">
                  <a:solidFill>
                    <a:schemeClr val="bg1"/>
                  </a:solidFill>
                  <a:latin typeface="Calibri Light"/>
                  <a:ea typeface="Calibri Light" panose="020F0302020204030204" pitchFamily="34" charset="0"/>
                  <a:cs typeface="Calibri Light"/>
                </a:rPr>
                <a:t>Jeny</a:t>
              </a:r>
              <a:r>
                <a:rPr lang="en-US" sz="1600" b="1" dirty="0">
                  <a:solidFill>
                    <a:schemeClr val="bg1"/>
                  </a:solidFill>
                  <a:latin typeface="Calibri Light"/>
                  <a:ea typeface="Calibri Light" panose="020F0302020204030204" pitchFamily="34" charset="0"/>
                  <a:cs typeface="Calibri Light"/>
                </a:rPr>
                <a:t> Gardner </a:t>
              </a:r>
            </a:p>
            <a:p>
              <a:pPr algn="ctr"/>
              <a:r>
                <a:rPr lang="en-US" sz="1600" b="1" dirty="0">
                  <a:solidFill>
                    <a:schemeClr val="bg1"/>
                  </a:solidFill>
                  <a:latin typeface="Calibri Light"/>
                  <a:ea typeface="Calibri Light" panose="020F0302020204030204" pitchFamily="34" charset="0"/>
                  <a:cs typeface="Calibri Light"/>
                </a:rPr>
                <a:t>UniServ Director</a:t>
              </a:r>
              <a:endParaRPr lang="en-US" sz="1100" b="1" dirty="0">
                <a:solidFill>
                  <a:schemeClr val="bg1"/>
                </a:solidFill>
              </a:endParaRPr>
            </a:p>
            <a:p>
              <a:pPr algn="ctr"/>
              <a:r>
                <a:rPr lang="en-US" sz="1600" b="1" dirty="0">
                  <a:solidFill>
                    <a:schemeClr val="bg1"/>
                  </a:solidFill>
                  <a:latin typeface="Calibri Light"/>
                  <a:ea typeface="Calibri Light" panose="020F0302020204030204" pitchFamily="34" charset="0"/>
                  <a:cs typeface="Calibri Light"/>
                </a:rPr>
                <a:t>Wyoming Education Association</a:t>
              </a:r>
              <a:endParaRPr lang="en-US" sz="1100" b="1" dirty="0">
                <a:solidFill>
                  <a:schemeClr val="bg1"/>
                </a:solidFill>
              </a:endParaRPr>
            </a:p>
            <a:p>
              <a:pPr algn="ctr"/>
              <a:r>
                <a:rPr lang="en-US" sz="1400" b="1" dirty="0">
                  <a:solidFill>
                    <a:schemeClr val="bg1"/>
                  </a:solidFill>
                  <a:latin typeface="Calibri Light"/>
                  <a:ea typeface="Calibri Light" panose="020F0302020204030204" pitchFamily="34" charset="0"/>
                  <a:cs typeface="Calibri Light"/>
                </a:rPr>
                <a:t>jgardner@wyoea.org </a:t>
              </a:r>
              <a:r>
                <a:rPr lang="en-US" sz="3200" dirty="0">
                  <a:latin typeface="Calibri Light"/>
                  <a:ea typeface="Calibri Light" panose="020F0302020204030204" pitchFamily="34" charset="0"/>
                  <a:cs typeface="Calibri Light"/>
                </a:rPr>
                <a:t> </a:t>
              </a:r>
              <a:endParaRPr lang="en-US" dirty="0"/>
            </a:p>
          </p:txBody>
        </p:sp>
        <p:pic>
          <p:nvPicPr>
            <p:cNvPr id="17" name="Picture 16" descr="A person smiling at the camera&#10;&#10;Description automatically generated">
              <a:extLst>
                <a:ext uri="{FF2B5EF4-FFF2-40B4-BE49-F238E27FC236}">
                  <a16:creationId xmlns:a16="http://schemas.microsoft.com/office/drawing/2014/main" id="{9F91083F-B3B1-566C-D665-23145352F4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1987" y="2170278"/>
              <a:ext cx="1811460" cy="1811460"/>
            </a:xfrm>
            <a:prstGeom prst="rect">
              <a:avLst/>
            </a:prstGeom>
          </p:spPr>
        </p:pic>
        <p:pic>
          <p:nvPicPr>
            <p:cNvPr id="21" name="Picture 20" descr="A person taking a selfie&#10;&#10;Description automatically generated">
              <a:extLst>
                <a:ext uri="{FF2B5EF4-FFF2-40B4-BE49-F238E27FC236}">
                  <a16:creationId xmlns:a16="http://schemas.microsoft.com/office/drawing/2014/main" id="{052A7DC8-98D9-EB90-7262-89F9A346B17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572718" y="2164751"/>
              <a:ext cx="1811460" cy="1811460"/>
            </a:xfrm>
            <a:prstGeom prst="rect">
              <a:avLst/>
            </a:prstGeom>
          </p:spPr>
        </p:pic>
        <p:sp>
          <p:nvSpPr>
            <p:cNvPr id="24" name="TextBox 23">
              <a:extLst>
                <a:ext uri="{FF2B5EF4-FFF2-40B4-BE49-F238E27FC236}">
                  <a16:creationId xmlns:a16="http://schemas.microsoft.com/office/drawing/2014/main" id="{F321722E-53A5-08D3-9771-5828432511E4}"/>
                </a:ext>
              </a:extLst>
            </p:cNvPr>
            <p:cNvSpPr txBox="1"/>
            <p:nvPr/>
          </p:nvSpPr>
          <p:spPr>
            <a:xfrm>
              <a:off x="5859976" y="4312116"/>
              <a:ext cx="3309898" cy="1569660"/>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Beth Barton</a:t>
              </a:r>
            </a:p>
            <a:p>
              <a:pPr algn="ctr"/>
              <a:r>
                <a:rPr lang="en-US" sz="1600" b="1" dirty="0">
                  <a:solidFill>
                    <a:schemeClr val="bg1"/>
                  </a:solidFill>
                  <a:latin typeface="Calibri Light"/>
                  <a:ea typeface="Calibri Light" panose="020F0302020204030204" pitchFamily="34" charset="0"/>
                  <a:cs typeface="Calibri Light"/>
                </a:rPr>
                <a:t>She/Her</a:t>
              </a:r>
            </a:p>
            <a:p>
              <a:pPr algn="ctr"/>
              <a:r>
                <a:rPr lang="en-US" sz="1600" b="1" dirty="0">
                  <a:solidFill>
                    <a:schemeClr val="bg1"/>
                  </a:solidFill>
                  <a:latin typeface="Calibri Light"/>
                  <a:ea typeface="Calibri Light" panose="020F0302020204030204" pitchFamily="34" charset="0"/>
                  <a:cs typeface="Calibri Light"/>
                </a:rPr>
                <a:t>UniServ Director </a:t>
              </a:r>
              <a:endParaRPr lang="en-US" sz="1100" b="1" dirty="0">
                <a:solidFill>
                  <a:schemeClr val="bg1"/>
                </a:solidFill>
              </a:endParaRPr>
            </a:p>
            <a:p>
              <a:pPr algn="ctr"/>
              <a:r>
                <a:rPr lang="en-US" sz="1600" b="1" dirty="0">
                  <a:solidFill>
                    <a:schemeClr val="bg1"/>
                  </a:solidFill>
                  <a:latin typeface="Calibri Light"/>
                  <a:ea typeface="Calibri Light" panose="020F0302020204030204" pitchFamily="34" charset="0"/>
                  <a:cs typeface="Calibri Light"/>
                </a:rPr>
                <a:t>Illinois Education Association</a:t>
              </a:r>
              <a:endParaRPr lang="en-US" sz="1100" b="1" dirty="0">
                <a:solidFill>
                  <a:schemeClr val="bg1"/>
                </a:solidFill>
              </a:endParaRPr>
            </a:p>
            <a:p>
              <a:pPr algn="ctr"/>
              <a:r>
                <a:rPr lang="en-US" sz="1400" b="1" dirty="0">
                  <a:solidFill>
                    <a:schemeClr val="bg1"/>
                  </a:solidFill>
                  <a:latin typeface="Calibri Light"/>
                  <a:ea typeface="Calibri Light" panose="020F0302020204030204" pitchFamily="34" charset="0"/>
                  <a:cs typeface="Calibri Light"/>
                </a:rPr>
                <a:t>Beth.Barton@ieanea.org</a:t>
              </a:r>
              <a:r>
                <a:rPr lang="en-US" sz="3200" dirty="0">
                  <a:latin typeface="Calibri Light"/>
                  <a:ea typeface="Calibri Light" panose="020F0302020204030204" pitchFamily="34" charset="0"/>
                  <a:cs typeface="Calibri Light"/>
                </a:rPr>
                <a:t> </a:t>
              </a:r>
              <a:endParaRPr lang="en-US" dirty="0"/>
            </a:p>
          </p:txBody>
        </p:sp>
        <p:sp>
          <p:nvSpPr>
            <p:cNvPr id="26" name="TextBox 25">
              <a:extLst>
                <a:ext uri="{FF2B5EF4-FFF2-40B4-BE49-F238E27FC236}">
                  <a16:creationId xmlns:a16="http://schemas.microsoft.com/office/drawing/2014/main" id="{396CE7C7-414D-0862-CBA1-4E3152D301B4}"/>
                </a:ext>
              </a:extLst>
            </p:cNvPr>
            <p:cNvSpPr txBox="1"/>
            <p:nvPr/>
          </p:nvSpPr>
          <p:spPr>
            <a:xfrm>
              <a:off x="-80247" y="4317642"/>
              <a:ext cx="3309898" cy="1508105"/>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Ellen Holmes</a:t>
              </a:r>
            </a:p>
            <a:p>
              <a:pPr algn="ctr"/>
              <a:r>
                <a:rPr lang="en-US" sz="1600" b="1" dirty="0">
                  <a:solidFill>
                    <a:schemeClr val="bg1"/>
                  </a:solidFill>
                  <a:latin typeface="Calibri Light"/>
                  <a:ea typeface="Calibri Light" panose="020F0302020204030204" pitchFamily="34" charset="0"/>
                  <a:cs typeface="Calibri Light"/>
                </a:rPr>
                <a:t>She/Her</a:t>
              </a:r>
            </a:p>
            <a:p>
              <a:pPr algn="ctr"/>
              <a:r>
                <a:rPr lang="en-US" sz="1600" b="1" dirty="0">
                  <a:solidFill>
                    <a:schemeClr val="bg1"/>
                  </a:solidFill>
                  <a:latin typeface="Calibri Light"/>
                  <a:ea typeface="Calibri Light" panose="020F0302020204030204" pitchFamily="34" charset="0"/>
                  <a:cs typeface="Calibri Light"/>
                </a:rPr>
                <a:t>National</a:t>
              </a:r>
            </a:p>
            <a:p>
              <a:pPr algn="ctr"/>
              <a:r>
                <a:rPr lang="en-US" sz="1600" b="1" dirty="0">
                  <a:solidFill>
                    <a:schemeClr val="bg1"/>
                  </a:solidFill>
                  <a:latin typeface="Calibri Light"/>
                  <a:ea typeface="Calibri Light" panose="020F0302020204030204" pitchFamily="34" charset="0"/>
                  <a:cs typeface="Calibri Light"/>
                </a:rPr>
                <a:t>Education Association</a:t>
              </a:r>
              <a:endParaRPr lang="en-US" sz="1100" b="1" dirty="0">
                <a:solidFill>
                  <a:schemeClr val="bg1"/>
                </a:solidFill>
              </a:endParaRPr>
            </a:p>
            <a:p>
              <a:pPr algn="ctr"/>
              <a:endParaRPr lang="en-US" sz="1400" b="1" dirty="0">
                <a:solidFill>
                  <a:schemeClr val="bg1"/>
                </a:solidFill>
                <a:latin typeface="Calibri Light"/>
                <a:ea typeface="Calibri Light" panose="020F0302020204030204" pitchFamily="34" charset="0"/>
                <a:cs typeface="Calibri Light"/>
              </a:endParaRPr>
            </a:p>
            <a:p>
              <a:pPr algn="ctr"/>
              <a:r>
                <a:rPr lang="en-US" sz="1400" b="1" dirty="0">
                  <a:solidFill>
                    <a:schemeClr val="bg1"/>
                  </a:solidFill>
                  <a:latin typeface="Calibri Light"/>
                  <a:ea typeface="Calibri Light" panose="020F0302020204030204" pitchFamily="34" charset="0"/>
                  <a:cs typeface="Calibri Light"/>
                </a:rPr>
                <a:t>Eholmes@nea.org</a:t>
              </a:r>
              <a:endParaRPr lang="en-US" dirty="0"/>
            </a:p>
          </p:txBody>
        </p:sp>
        <p:sp>
          <p:nvSpPr>
            <p:cNvPr id="28" name="TextBox 27">
              <a:extLst>
                <a:ext uri="{FF2B5EF4-FFF2-40B4-BE49-F238E27FC236}">
                  <a16:creationId xmlns:a16="http://schemas.microsoft.com/office/drawing/2014/main" id="{69594C22-1E08-AAB4-0177-F3D7D2EEC326}"/>
                </a:ext>
              </a:extLst>
            </p:cNvPr>
            <p:cNvSpPr txBox="1"/>
            <p:nvPr/>
          </p:nvSpPr>
          <p:spPr>
            <a:xfrm>
              <a:off x="2924052" y="4317549"/>
              <a:ext cx="3309898" cy="1815882"/>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Monet Reilly</a:t>
              </a:r>
            </a:p>
            <a:p>
              <a:pPr algn="ctr"/>
              <a:r>
                <a:rPr lang="en-US" sz="1600" b="1" dirty="0">
                  <a:solidFill>
                    <a:schemeClr val="bg1"/>
                  </a:solidFill>
                  <a:latin typeface="Calibri Light"/>
                  <a:ea typeface="Calibri Light" panose="020F0302020204030204" pitchFamily="34" charset="0"/>
                  <a:cs typeface="Calibri Light"/>
                </a:rPr>
                <a:t>Sher/Her</a:t>
              </a:r>
            </a:p>
            <a:p>
              <a:pPr algn="ctr"/>
              <a:r>
                <a:rPr lang="en-US" sz="1600" b="1" dirty="0">
                  <a:solidFill>
                    <a:schemeClr val="bg1"/>
                  </a:solidFill>
                  <a:latin typeface="Calibri Light"/>
                  <a:ea typeface="Calibri Light" panose="020F0302020204030204" pitchFamily="34" charset="0"/>
                  <a:cs typeface="Calibri Light"/>
                </a:rPr>
                <a:t>UniServ Representative </a:t>
              </a:r>
            </a:p>
            <a:p>
              <a:pPr algn="ctr"/>
              <a:r>
                <a:rPr lang="en-US" sz="1600" b="1" dirty="0">
                  <a:solidFill>
                    <a:schemeClr val="bg1"/>
                  </a:solidFill>
                  <a:latin typeface="Calibri Light"/>
                  <a:ea typeface="Calibri Light" panose="020F0302020204030204" pitchFamily="34" charset="0"/>
                  <a:cs typeface="Calibri Light"/>
                </a:rPr>
                <a:t>Pennsylvania State</a:t>
              </a:r>
            </a:p>
            <a:p>
              <a:pPr algn="ctr"/>
              <a:r>
                <a:rPr lang="en-US" sz="1600" b="1" dirty="0">
                  <a:solidFill>
                    <a:schemeClr val="bg1"/>
                  </a:solidFill>
                  <a:latin typeface="Calibri Light"/>
                  <a:ea typeface="Calibri Light" panose="020F0302020204030204" pitchFamily="34" charset="0"/>
                  <a:cs typeface="Calibri Light"/>
                </a:rPr>
                <a:t>Education Association</a:t>
              </a:r>
              <a:endParaRPr lang="en-US" sz="1100" b="1" dirty="0">
                <a:solidFill>
                  <a:schemeClr val="bg1"/>
                </a:solidFill>
              </a:endParaRPr>
            </a:p>
            <a:p>
              <a:pPr algn="ctr"/>
              <a:r>
                <a:rPr lang="en-US" sz="1400" b="1" dirty="0">
                  <a:solidFill>
                    <a:schemeClr val="bg1"/>
                  </a:solidFill>
                  <a:latin typeface="Calibri Light"/>
                  <a:ea typeface="Calibri Light" panose="020F0302020204030204" pitchFamily="34" charset="0"/>
                  <a:cs typeface="Calibri Light"/>
                </a:rPr>
                <a:t>mreilly@psea.org</a:t>
              </a:r>
              <a:r>
                <a:rPr lang="en-US" sz="3200" dirty="0">
                  <a:latin typeface="Calibri Light"/>
                  <a:ea typeface="Calibri Light" panose="020F0302020204030204" pitchFamily="34" charset="0"/>
                  <a:cs typeface="Calibri Light"/>
                </a:rPr>
                <a:t> </a:t>
              </a:r>
              <a:endParaRPr lang="en-US" dirty="0"/>
            </a:p>
          </p:txBody>
        </p:sp>
      </p:grpSp>
      <p:pic>
        <p:nvPicPr>
          <p:cNvPr id="33" name="Picture 32" descr="A close-up of a logo&#10;&#10;Description automatically generated">
            <a:extLst>
              <a:ext uri="{FF2B5EF4-FFF2-40B4-BE49-F238E27FC236}">
                <a16:creationId xmlns:a16="http://schemas.microsoft.com/office/drawing/2014/main" id="{9A1D9A89-B359-C0DF-0845-B251BD6FE4F7}"/>
              </a:ext>
            </a:extLst>
          </p:cNvPr>
          <p:cNvPicPr>
            <a:picLocks noChangeAspect="1"/>
          </p:cNvPicPr>
          <p:nvPr/>
        </p:nvPicPr>
        <p:blipFill>
          <a:blip r:embed="rId6"/>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C927C633-E058-1868-60AE-CAEE2F8AE091}"/>
              </a:ext>
            </a:extLst>
          </p:cNvPr>
          <p:cNvSpPr txBox="1">
            <a:spLocks/>
          </p:cNvSpPr>
          <p:nvPr/>
        </p:nvSpPr>
        <p:spPr>
          <a:xfrm>
            <a:off x="2768368" y="5885014"/>
            <a:ext cx="6813874" cy="97298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a:solidFill>
                  <a:schemeClr val="bg1"/>
                </a:solidFill>
                <a:latin typeface="Arial Black" panose="020B0A04020102020204" pitchFamily="34" charset="0"/>
              </a:rPr>
              <a:t>Using Excel for Organizing</a:t>
            </a:r>
          </a:p>
          <a:p>
            <a:pPr algn="ctr"/>
            <a:r>
              <a:rPr lang="en-US" sz="1800">
                <a:solidFill>
                  <a:schemeClr val="bg1"/>
                </a:solidFill>
                <a:latin typeface="Arial" panose="020B0604020202020204" pitchFamily="34" charset="0"/>
                <a:cs typeface="Arial" panose="020B0604020202020204" pitchFamily="34" charset="0"/>
              </a:rPr>
              <a:t>Part 1: Evaluating membership data</a:t>
            </a:r>
          </a:p>
          <a:p>
            <a:endParaRPr lang="en-US" sz="3600" b="1">
              <a:solidFill>
                <a:schemeClr val="bg1"/>
              </a:solidFill>
              <a:latin typeface="Arial Black" panose="020B0A04020102020204" pitchFamily="34" charset="0"/>
            </a:endParaRPr>
          </a:p>
        </p:txBody>
      </p:sp>
      <p:pic>
        <p:nvPicPr>
          <p:cNvPr id="20" name="Picture 19"/>
          <p:cNvPicPr>
            <a:picLocks noChangeAspect="1"/>
          </p:cNvPicPr>
          <p:nvPr/>
        </p:nvPicPr>
        <p:blipFill rotWithShape="1">
          <a:blip r:embed="rId7" cstate="hqprint">
            <a:extLst>
              <a:ext uri="{28A0092B-C50C-407E-A947-70E740481C1C}">
                <a14:useLocalDpi xmlns:a14="http://schemas.microsoft.com/office/drawing/2010/main" val="0"/>
              </a:ext>
            </a:extLst>
          </a:blip>
          <a:srcRect l="-5224" t="9220" r="-4105" b="20141"/>
          <a:stretch/>
        </p:blipFill>
        <p:spPr>
          <a:xfrm>
            <a:off x="556591" y="1622931"/>
            <a:ext cx="1941444" cy="2286460"/>
          </a:xfrm>
          <a:prstGeom prst="ellipse">
            <a:avLst/>
          </a:prstGeom>
        </p:spPr>
      </p:pic>
      <p:pic>
        <p:nvPicPr>
          <p:cNvPr id="7" name="Picture 6"/>
          <p:cNvPicPr>
            <a:picLocks noChangeAspect="1"/>
          </p:cNvPicPr>
          <p:nvPr/>
        </p:nvPicPr>
        <p:blipFill rotWithShape="1">
          <a:blip r:embed="rId8">
            <a:extLst>
              <a:ext uri="{28A0092B-C50C-407E-A947-70E740481C1C}">
                <a14:useLocalDpi xmlns:a14="http://schemas.microsoft.com/office/drawing/2010/main" val="0"/>
              </a:ext>
            </a:extLst>
          </a:blip>
          <a:srcRect l="247" t="16462" r="15879" b="20816"/>
          <a:stretch/>
        </p:blipFill>
        <p:spPr>
          <a:xfrm>
            <a:off x="9396046" y="1557255"/>
            <a:ext cx="2266122" cy="2259496"/>
          </a:xfrm>
          <a:prstGeom prst="ellipse">
            <a:avLst/>
          </a:prstGeom>
        </p:spPr>
      </p:pic>
    </p:spTree>
    <p:extLst>
      <p:ext uri="{BB962C8B-B14F-4D97-AF65-F5344CB8AC3E}">
        <p14:creationId xmlns:p14="http://schemas.microsoft.com/office/powerpoint/2010/main" val="26005023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4448201-8D2F-40D3-8CA5-7E70EEF56763}">
  <ds:schemaRefs>
    <ds:schemaRef ds:uri="http://schemas.microsoft.com/sharepoint/v3/contenttype/forms"/>
  </ds:schemaRefs>
</ds:datastoreItem>
</file>

<file path=customXml/itemProps2.xml><?xml version="1.0" encoding="utf-8"?>
<ds:datastoreItem xmlns:ds="http://schemas.openxmlformats.org/officeDocument/2006/customXml" ds:itemID="{E79EAFAE-B2EA-4DC8-BA8A-A6375A8E0AA7}">
  <ds:schemaRefs>
    <ds:schemaRef ds:uri="http://purl.org/dc/dcmitype/"/>
    <ds:schemaRef ds:uri="5ed5bd0d-9aa5-480d-8c58-25f9f57090c9"/>
    <ds:schemaRef ds:uri="http://purl.org/dc/terms/"/>
    <ds:schemaRef ds:uri="http://schemas.openxmlformats.org/package/2006/metadata/core-properties"/>
    <ds:schemaRef ds:uri="http://schemas.microsoft.com/office/2006/metadata/properties"/>
    <ds:schemaRef ds:uri="http://schemas.microsoft.com/office/infopath/2007/PartnerControls"/>
    <ds:schemaRef ds:uri="http://schemas.microsoft.com/office/2006/documentManagement/types"/>
    <ds:schemaRef ds:uri="05627597-0322-42fc-bc19-1d0dde15c694"/>
    <ds:schemaRef ds:uri="http://www.w3.org/XML/1998/namespace"/>
    <ds:schemaRef ds:uri="http://purl.org/dc/elements/1.1/"/>
  </ds:schemaRefs>
</ds:datastoreItem>
</file>

<file path=customXml/itemProps3.xml><?xml version="1.0" encoding="utf-8"?>
<ds:datastoreItem xmlns:ds="http://schemas.openxmlformats.org/officeDocument/2006/customXml" ds:itemID="{5793A75D-73E7-426B-84F1-4D35BF421D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TotalTime>
  <Words>2258</Words>
  <Application>Microsoft Office PowerPoint</Application>
  <PresentationFormat>Widescreen</PresentationFormat>
  <Paragraphs>436</Paragraphs>
  <Slides>29</Slides>
  <Notes>28</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Excel for Organizing</dc:title>
  <dc:creator>Harris, Seleste [MD]</dc:creator>
  <cp:lastModifiedBy>Holmes, Ellen [NEA]</cp:lastModifiedBy>
  <cp:revision>64</cp:revision>
  <dcterms:created xsi:type="dcterms:W3CDTF">2022-07-06T02:36:20Z</dcterms:created>
  <dcterms:modified xsi:type="dcterms:W3CDTF">2025-08-22T17:27:32Z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