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6"/>
  </p:notesMasterIdLst>
  <p:sldIdLst>
    <p:sldId id="256" r:id="rId6"/>
    <p:sldId id="276" r:id="rId7"/>
    <p:sldId id="268" r:id="rId8"/>
    <p:sldId id="274" r:id="rId9"/>
    <p:sldId id="670" r:id="rId10"/>
    <p:sldId id="272" r:id="rId11"/>
    <p:sldId id="539" r:id="rId12"/>
    <p:sldId id="633" r:id="rId13"/>
    <p:sldId id="568" r:id="rId14"/>
    <p:sldId id="567" r:id="rId15"/>
    <p:sldId id="711" r:id="rId16"/>
    <p:sldId id="712" r:id="rId17"/>
    <p:sldId id="713" r:id="rId18"/>
    <p:sldId id="560" r:id="rId19"/>
    <p:sldId id="665" r:id="rId20"/>
    <p:sldId id="721" r:id="rId21"/>
    <p:sldId id="716" r:id="rId22"/>
    <p:sldId id="724" r:id="rId23"/>
    <p:sldId id="723" r:id="rId24"/>
    <p:sldId id="725" r:id="rId25"/>
    <p:sldId id="682" r:id="rId26"/>
    <p:sldId id="709" r:id="rId27"/>
    <p:sldId id="718" r:id="rId28"/>
    <p:sldId id="685" r:id="rId29"/>
    <p:sldId id="686" r:id="rId30"/>
    <p:sldId id="687" r:id="rId31"/>
    <p:sldId id="720" r:id="rId32"/>
    <p:sldId id="688" r:id="rId33"/>
    <p:sldId id="714" r:id="rId34"/>
    <p:sldId id="27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EB03D44-B1C1-0879-E02E-DC41FCBAC9C0}" name="Chun, Helenna [CO]" initials="C[" userId="S::hchun_coloradoea.org#ext#@neahq.onmicrosoft.com::d89df420-c46a-4a3e-b7de-9c8f17ba880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FA7D48-986B-DC4B-1104-866C63235255}" v="16" dt="2025-01-30T23:53:42.9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794" autoAdjust="0"/>
  </p:normalViewPr>
  <p:slideViewPr>
    <p:cSldViewPr snapToGrid="0">
      <p:cViewPr varScale="1">
        <p:scale>
          <a:sx n="72" d="100"/>
          <a:sy n="72" d="100"/>
        </p:scale>
        <p:origin x="1075" y="43"/>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8/10/relationships/authors" Target="author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Bishop [WA]" userId="1cb18517-0457-4d42-9174-1ddd52c522ab" providerId="ADAL" clId="{F2B19A88-7D62-4D34-9841-8995D70DEDB6}"/>
    <pc:docChg chg="custSel modSld">
      <pc:chgData name="Katie Bishop [WA]" userId="1cb18517-0457-4d42-9174-1ddd52c522ab" providerId="ADAL" clId="{F2B19A88-7D62-4D34-9841-8995D70DEDB6}" dt="2023-11-01T18:25:21.631" v="42" actId="20577"/>
      <pc:docMkLst>
        <pc:docMk/>
      </pc:docMkLst>
      <pc:sldChg chg="modSp mod modNotesTx">
        <pc:chgData name="Katie Bishop [WA]" userId="1cb18517-0457-4d42-9174-1ddd52c522ab" providerId="ADAL" clId="{F2B19A88-7D62-4D34-9841-8995D70DEDB6}" dt="2023-11-01T18:11:15.023" v="27" actId="20577"/>
        <pc:sldMkLst>
          <pc:docMk/>
          <pc:sldMk cId="8457112" sldId="274"/>
        </pc:sldMkLst>
      </pc:sldChg>
      <pc:sldChg chg="modSp mod">
        <pc:chgData name="Katie Bishop [WA]" userId="1cb18517-0457-4d42-9174-1ddd52c522ab" providerId="ADAL" clId="{F2B19A88-7D62-4D34-9841-8995D70DEDB6}" dt="2023-11-01T18:25:21.631" v="42" actId="20577"/>
        <pc:sldMkLst>
          <pc:docMk/>
          <pc:sldMk cId="1706959969" sldId="276"/>
        </pc:sldMkLst>
      </pc:sldChg>
      <pc:sldChg chg="addSp modSp mod">
        <pc:chgData name="Katie Bishop [WA]" userId="1cb18517-0457-4d42-9174-1ddd52c522ab" providerId="ADAL" clId="{F2B19A88-7D62-4D34-9841-8995D70DEDB6}" dt="2023-11-01T18:16:41.183" v="29" actId="1076"/>
        <pc:sldMkLst>
          <pc:docMk/>
          <pc:sldMk cId="2412038754" sldId="725"/>
        </pc:sldMkLst>
      </pc:sldChg>
    </pc:docChg>
  </pc:docChgLst>
  <pc:docChgLst>
    <pc:chgData name="Hoag, Adia" userId="S::ahoag_cta.org#ext#@neahq.onmicrosoft.com::d095e4f9-0fd0-4456-9bce-50102e23e03e" providerId="AD" clId="Web-{FCFA7D48-986B-DC4B-1104-866C63235255}"/>
    <pc:docChg chg="modSld">
      <pc:chgData name="Hoag, Adia" userId="S::ahoag_cta.org#ext#@neahq.onmicrosoft.com::d095e4f9-0fd0-4456-9bce-50102e23e03e" providerId="AD" clId="Web-{FCFA7D48-986B-DC4B-1104-866C63235255}" dt="2025-01-30T23:53:42.930" v="7" actId="20577"/>
      <pc:docMkLst>
        <pc:docMk/>
      </pc:docMkLst>
      <pc:sldChg chg="modSp">
        <pc:chgData name="Hoag, Adia" userId="S::ahoag_cta.org#ext#@neahq.onmicrosoft.com::d095e4f9-0fd0-4456-9bce-50102e23e03e" providerId="AD" clId="Web-{FCFA7D48-986B-DC4B-1104-866C63235255}" dt="2025-01-30T23:53:10.943" v="0" actId="20577"/>
        <pc:sldMkLst>
          <pc:docMk/>
          <pc:sldMk cId="3245376363" sldId="665"/>
        </pc:sldMkLst>
        <pc:spChg chg="mod">
          <ac:chgData name="Hoag, Adia" userId="S::ahoag_cta.org#ext#@neahq.onmicrosoft.com::d095e4f9-0fd0-4456-9bce-50102e23e03e" providerId="AD" clId="Web-{FCFA7D48-986B-DC4B-1104-866C63235255}" dt="2025-01-30T23:53:10.943" v="0" actId="20577"/>
          <ac:spMkLst>
            <pc:docMk/>
            <pc:sldMk cId="3245376363" sldId="665"/>
            <ac:spMk id="25" creationId="{67F85A4A-D5AF-104C-843B-DFCDAD2AF984}"/>
          </ac:spMkLst>
        </pc:spChg>
      </pc:sldChg>
      <pc:sldChg chg="modSp">
        <pc:chgData name="Hoag, Adia" userId="S::ahoag_cta.org#ext#@neahq.onmicrosoft.com::d095e4f9-0fd0-4456-9bce-50102e23e03e" providerId="AD" clId="Web-{FCFA7D48-986B-DC4B-1104-866C63235255}" dt="2025-01-30T23:53:42.930" v="7" actId="20577"/>
        <pc:sldMkLst>
          <pc:docMk/>
          <pc:sldMk cId="3898931844" sldId="716"/>
        </pc:sldMkLst>
        <pc:spChg chg="mod">
          <ac:chgData name="Hoag, Adia" userId="S::ahoag_cta.org#ext#@neahq.onmicrosoft.com::d095e4f9-0fd0-4456-9bce-50102e23e03e" providerId="AD" clId="Web-{FCFA7D48-986B-DC4B-1104-866C63235255}" dt="2025-01-30T23:53:42.930" v="7" actId="20577"/>
          <ac:spMkLst>
            <pc:docMk/>
            <pc:sldMk cId="3898931844" sldId="716"/>
            <ac:spMk id="25" creationId="{67F85A4A-D5AF-104C-843B-DFCDAD2AF984}"/>
          </ac:spMkLst>
        </pc:spChg>
      </pc:sldChg>
      <pc:sldChg chg="modSp">
        <pc:chgData name="Hoag, Adia" userId="S::ahoag_cta.org#ext#@neahq.onmicrosoft.com::d095e4f9-0fd0-4456-9bce-50102e23e03e" providerId="AD" clId="Web-{FCFA7D48-986B-DC4B-1104-866C63235255}" dt="2025-01-30T23:53:18.084" v="2" actId="20577"/>
        <pc:sldMkLst>
          <pc:docMk/>
          <pc:sldMk cId="4027406952" sldId="721"/>
        </pc:sldMkLst>
        <pc:spChg chg="mod">
          <ac:chgData name="Hoag, Adia" userId="S::ahoag_cta.org#ext#@neahq.onmicrosoft.com::d095e4f9-0fd0-4456-9bce-50102e23e03e" providerId="AD" clId="Web-{FCFA7D48-986B-DC4B-1104-866C63235255}" dt="2025-01-30T23:53:18.084" v="2" actId="20577"/>
          <ac:spMkLst>
            <pc:docMk/>
            <pc:sldMk cId="4027406952" sldId="721"/>
            <ac:spMk id="25" creationId="{67F85A4A-D5AF-104C-843B-DFCDAD2AF984}"/>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77A23C-C1CF-4CEB-AFE8-9062C35F9F96}" type="doc">
      <dgm:prSet loTypeId="urn:microsoft.com/office/officeart/2005/8/layout/process1" loCatId="process" qsTypeId="urn:microsoft.com/office/officeart/2005/8/quickstyle/simple1" qsCatId="simple" csTypeId="urn:microsoft.com/office/officeart/2005/8/colors/colorful1" csCatId="colorful" phldr="1"/>
      <dgm:spPr/>
    </dgm:pt>
    <dgm:pt modelId="{EED1E1E7-E97C-480C-9B39-3B0A90A7474C}">
      <dgm:prSet phldrT="[Text]"/>
      <dgm:spPr/>
      <dgm:t>
        <a:bodyPr/>
        <a:lstStyle/>
        <a:p>
          <a:r>
            <a:rPr lang="en-US"/>
            <a:t>1. Issue Background</a:t>
          </a:r>
        </a:p>
      </dgm:t>
    </dgm:pt>
    <dgm:pt modelId="{CF8EE4C4-85E0-47CE-9F5F-B638A40F20E4}" type="parTrans" cxnId="{D67F8241-8AD5-425C-820C-2CB46EA23FFE}">
      <dgm:prSet/>
      <dgm:spPr/>
      <dgm:t>
        <a:bodyPr/>
        <a:lstStyle/>
        <a:p>
          <a:endParaRPr lang="en-US"/>
        </a:p>
      </dgm:t>
    </dgm:pt>
    <dgm:pt modelId="{9642AA4A-E84F-4671-8881-7C47A0B771F2}" type="sibTrans" cxnId="{D67F8241-8AD5-425C-820C-2CB46EA23FFE}">
      <dgm:prSet/>
      <dgm:spPr/>
      <dgm:t>
        <a:bodyPr/>
        <a:lstStyle/>
        <a:p>
          <a:endParaRPr lang="en-US"/>
        </a:p>
      </dgm:t>
    </dgm:pt>
    <dgm:pt modelId="{A078685C-571B-4827-A5B7-9F9307C9DFE7}">
      <dgm:prSet phldrT="[Text]"/>
      <dgm:spPr/>
      <dgm:t>
        <a:bodyPr/>
        <a:lstStyle/>
        <a:p>
          <a:r>
            <a:rPr lang="en-US"/>
            <a:t>2. System Landscape</a:t>
          </a:r>
        </a:p>
      </dgm:t>
    </dgm:pt>
    <dgm:pt modelId="{C8124DCE-2496-4725-B918-BBD6EA9FEEFA}" type="parTrans" cxnId="{DA061129-F677-474D-9432-9DEE4AC1A454}">
      <dgm:prSet/>
      <dgm:spPr/>
      <dgm:t>
        <a:bodyPr/>
        <a:lstStyle/>
        <a:p>
          <a:endParaRPr lang="en-US"/>
        </a:p>
      </dgm:t>
    </dgm:pt>
    <dgm:pt modelId="{EC2B2481-7C3D-469D-B91B-7B601BDE2BED}" type="sibTrans" cxnId="{DA061129-F677-474D-9432-9DEE4AC1A454}">
      <dgm:prSet/>
      <dgm:spPr/>
      <dgm:t>
        <a:bodyPr/>
        <a:lstStyle/>
        <a:p>
          <a:endParaRPr lang="en-US"/>
        </a:p>
      </dgm:t>
    </dgm:pt>
    <dgm:pt modelId="{F4918D11-EE46-444C-8011-9580AA999998}">
      <dgm:prSet phldrT="[Text]"/>
      <dgm:spPr/>
      <dgm:t>
        <a:bodyPr/>
        <a:lstStyle/>
        <a:p>
          <a:r>
            <a:rPr lang="en-US"/>
            <a:t>3. Identify &amp; Analyze Target(s)</a:t>
          </a:r>
        </a:p>
      </dgm:t>
    </dgm:pt>
    <dgm:pt modelId="{127ABBE6-DD28-4DFA-B455-3B6FE421EFC7}" type="parTrans" cxnId="{51FF34E7-99A8-4373-B7E3-9C3820940C52}">
      <dgm:prSet/>
      <dgm:spPr/>
      <dgm:t>
        <a:bodyPr/>
        <a:lstStyle/>
        <a:p>
          <a:endParaRPr lang="en-US"/>
        </a:p>
      </dgm:t>
    </dgm:pt>
    <dgm:pt modelId="{FAD30AD4-E5EF-4218-9B51-67483666373B}" type="sibTrans" cxnId="{51FF34E7-99A8-4373-B7E3-9C3820940C52}">
      <dgm:prSet/>
      <dgm:spPr/>
      <dgm:t>
        <a:bodyPr/>
        <a:lstStyle/>
        <a:p>
          <a:endParaRPr lang="en-US"/>
        </a:p>
      </dgm:t>
    </dgm:pt>
    <dgm:pt modelId="{B9D71F1E-F269-4FB8-B1EB-5380F2B01721}" type="pres">
      <dgm:prSet presAssocID="{E477A23C-C1CF-4CEB-AFE8-9062C35F9F96}" presName="Name0" presStyleCnt="0">
        <dgm:presLayoutVars>
          <dgm:dir/>
          <dgm:resizeHandles val="exact"/>
        </dgm:presLayoutVars>
      </dgm:prSet>
      <dgm:spPr/>
    </dgm:pt>
    <dgm:pt modelId="{FA12CEAE-D769-4D69-9C85-72E70A39DAB6}" type="pres">
      <dgm:prSet presAssocID="{EED1E1E7-E97C-480C-9B39-3B0A90A7474C}" presName="node" presStyleLbl="node1" presStyleIdx="0" presStyleCnt="3">
        <dgm:presLayoutVars>
          <dgm:bulletEnabled val="1"/>
        </dgm:presLayoutVars>
      </dgm:prSet>
      <dgm:spPr/>
    </dgm:pt>
    <dgm:pt modelId="{292648A1-234E-4024-9A3B-15177588BA35}" type="pres">
      <dgm:prSet presAssocID="{9642AA4A-E84F-4671-8881-7C47A0B771F2}" presName="sibTrans" presStyleLbl="sibTrans2D1" presStyleIdx="0" presStyleCnt="2"/>
      <dgm:spPr/>
    </dgm:pt>
    <dgm:pt modelId="{476DEBC8-A541-49BC-83DF-659A0766F659}" type="pres">
      <dgm:prSet presAssocID="{9642AA4A-E84F-4671-8881-7C47A0B771F2}" presName="connectorText" presStyleLbl="sibTrans2D1" presStyleIdx="0" presStyleCnt="2"/>
      <dgm:spPr/>
    </dgm:pt>
    <dgm:pt modelId="{AD880890-F770-4BE0-B3D8-72C6D5FF16B4}" type="pres">
      <dgm:prSet presAssocID="{A078685C-571B-4827-A5B7-9F9307C9DFE7}" presName="node" presStyleLbl="node1" presStyleIdx="1" presStyleCnt="3">
        <dgm:presLayoutVars>
          <dgm:bulletEnabled val="1"/>
        </dgm:presLayoutVars>
      </dgm:prSet>
      <dgm:spPr/>
    </dgm:pt>
    <dgm:pt modelId="{BE592270-10C1-4564-9597-3964569DD014}" type="pres">
      <dgm:prSet presAssocID="{EC2B2481-7C3D-469D-B91B-7B601BDE2BED}" presName="sibTrans" presStyleLbl="sibTrans2D1" presStyleIdx="1" presStyleCnt="2"/>
      <dgm:spPr/>
    </dgm:pt>
    <dgm:pt modelId="{18398350-CF82-4616-9770-2901E63C6394}" type="pres">
      <dgm:prSet presAssocID="{EC2B2481-7C3D-469D-B91B-7B601BDE2BED}" presName="connectorText" presStyleLbl="sibTrans2D1" presStyleIdx="1" presStyleCnt="2"/>
      <dgm:spPr/>
    </dgm:pt>
    <dgm:pt modelId="{015B3905-68E4-4F99-9686-125498F6C741}" type="pres">
      <dgm:prSet presAssocID="{F4918D11-EE46-444C-8011-9580AA999998}" presName="node" presStyleLbl="node1" presStyleIdx="2" presStyleCnt="3">
        <dgm:presLayoutVars>
          <dgm:bulletEnabled val="1"/>
        </dgm:presLayoutVars>
      </dgm:prSet>
      <dgm:spPr/>
    </dgm:pt>
  </dgm:ptLst>
  <dgm:cxnLst>
    <dgm:cxn modelId="{853ED80E-9A0E-4421-8E3D-EEF0246482BF}" type="presOf" srcId="{EED1E1E7-E97C-480C-9B39-3B0A90A7474C}" destId="{FA12CEAE-D769-4D69-9C85-72E70A39DAB6}" srcOrd="0" destOrd="0" presId="urn:microsoft.com/office/officeart/2005/8/layout/process1"/>
    <dgm:cxn modelId="{DA061129-F677-474D-9432-9DEE4AC1A454}" srcId="{E477A23C-C1CF-4CEB-AFE8-9062C35F9F96}" destId="{A078685C-571B-4827-A5B7-9F9307C9DFE7}" srcOrd="1" destOrd="0" parTransId="{C8124DCE-2496-4725-B918-BBD6EA9FEEFA}" sibTransId="{EC2B2481-7C3D-469D-B91B-7B601BDE2BED}"/>
    <dgm:cxn modelId="{F967742E-D166-4131-AE5E-764BA7652956}" type="presOf" srcId="{EC2B2481-7C3D-469D-B91B-7B601BDE2BED}" destId="{BE592270-10C1-4564-9597-3964569DD014}" srcOrd="0" destOrd="0" presId="urn:microsoft.com/office/officeart/2005/8/layout/process1"/>
    <dgm:cxn modelId="{D67F8241-8AD5-425C-820C-2CB46EA23FFE}" srcId="{E477A23C-C1CF-4CEB-AFE8-9062C35F9F96}" destId="{EED1E1E7-E97C-480C-9B39-3B0A90A7474C}" srcOrd="0" destOrd="0" parTransId="{CF8EE4C4-85E0-47CE-9F5F-B638A40F20E4}" sibTransId="{9642AA4A-E84F-4671-8881-7C47A0B771F2}"/>
    <dgm:cxn modelId="{8D56C84D-2B1B-41A2-AA9D-3C92AA202480}" type="presOf" srcId="{9642AA4A-E84F-4671-8881-7C47A0B771F2}" destId="{476DEBC8-A541-49BC-83DF-659A0766F659}" srcOrd="1" destOrd="0" presId="urn:microsoft.com/office/officeart/2005/8/layout/process1"/>
    <dgm:cxn modelId="{8CC7CD70-4E84-4CF1-BFE7-6C544842043B}" type="presOf" srcId="{E477A23C-C1CF-4CEB-AFE8-9062C35F9F96}" destId="{B9D71F1E-F269-4FB8-B1EB-5380F2B01721}" srcOrd="0" destOrd="0" presId="urn:microsoft.com/office/officeart/2005/8/layout/process1"/>
    <dgm:cxn modelId="{2C11A88F-ABEC-43D3-B262-A4603AE6B241}" type="presOf" srcId="{F4918D11-EE46-444C-8011-9580AA999998}" destId="{015B3905-68E4-4F99-9686-125498F6C741}" srcOrd="0" destOrd="0" presId="urn:microsoft.com/office/officeart/2005/8/layout/process1"/>
    <dgm:cxn modelId="{B32ED894-A3F8-4518-BE30-BB005C8DFD0F}" type="presOf" srcId="{9642AA4A-E84F-4671-8881-7C47A0B771F2}" destId="{292648A1-234E-4024-9A3B-15177588BA35}" srcOrd="0" destOrd="0" presId="urn:microsoft.com/office/officeart/2005/8/layout/process1"/>
    <dgm:cxn modelId="{86C201A7-B28C-40D4-AB5A-A9AAD0366B11}" type="presOf" srcId="{EC2B2481-7C3D-469D-B91B-7B601BDE2BED}" destId="{18398350-CF82-4616-9770-2901E63C6394}" srcOrd="1" destOrd="0" presId="urn:microsoft.com/office/officeart/2005/8/layout/process1"/>
    <dgm:cxn modelId="{880D7ACC-4B73-4B90-B283-3EBEE92D157F}" type="presOf" srcId="{A078685C-571B-4827-A5B7-9F9307C9DFE7}" destId="{AD880890-F770-4BE0-B3D8-72C6D5FF16B4}" srcOrd="0" destOrd="0" presId="urn:microsoft.com/office/officeart/2005/8/layout/process1"/>
    <dgm:cxn modelId="{51FF34E7-99A8-4373-B7E3-9C3820940C52}" srcId="{E477A23C-C1CF-4CEB-AFE8-9062C35F9F96}" destId="{F4918D11-EE46-444C-8011-9580AA999998}" srcOrd="2" destOrd="0" parTransId="{127ABBE6-DD28-4DFA-B455-3B6FE421EFC7}" sibTransId="{FAD30AD4-E5EF-4218-9B51-67483666373B}"/>
    <dgm:cxn modelId="{C5B17280-408C-4D09-9E14-9AABED69B373}" type="presParOf" srcId="{B9D71F1E-F269-4FB8-B1EB-5380F2B01721}" destId="{FA12CEAE-D769-4D69-9C85-72E70A39DAB6}" srcOrd="0" destOrd="0" presId="urn:microsoft.com/office/officeart/2005/8/layout/process1"/>
    <dgm:cxn modelId="{73A2B488-9669-400E-99CF-51F0DC421FFC}" type="presParOf" srcId="{B9D71F1E-F269-4FB8-B1EB-5380F2B01721}" destId="{292648A1-234E-4024-9A3B-15177588BA35}" srcOrd="1" destOrd="0" presId="urn:microsoft.com/office/officeart/2005/8/layout/process1"/>
    <dgm:cxn modelId="{5C216489-823E-4722-9132-55074A62665D}" type="presParOf" srcId="{292648A1-234E-4024-9A3B-15177588BA35}" destId="{476DEBC8-A541-49BC-83DF-659A0766F659}" srcOrd="0" destOrd="0" presId="urn:microsoft.com/office/officeart/2005/8/layout/process1"/>
    <dgm:cxn modelId="{2F771061-C471-422E-927B-BCEF23A9A374}" type="presParOf" srcId="{B9D71F1E-F269-4FB8-B1EB-5380F2B01721}" destId="{AD880890-F770-4BE0-B3D8-72C6D5FF16B4}" srcOrd="2" destOrd="0" presId="urn:microsoft.com/office/officeart/2005/8/layout/process1"/>
    <dgm:cxn modelId="{A13DB1F6-6C3B-44BF-9A33-C86C16EFFCE7}" type="presParOf" srcId="{B9D71F1E-F269-4FB8-B1EB-5380F2B01721}" destId="{BE592270-10C1-4564-9597-3964569DD014}" srcOrd="3" destOrd="0" presId="urn:microsoft.com/office/officeart/2005/8/layout/process1"/>
    <dgm:cxn modelId="{79DFC49B-375F-47DB-B86C-4320019E19E8}" type="presParOf" srcId="{BE592270-10C1-4564-9597-3964569DD014}" destId="{18398350-CF82-4616-9770-2901E63C6394}" srcOrd="0" destOrd="0" presId="urn:microsoft.com/office/officeart/2005/8/layout/process1"/>
    <dgm:cxn modelId="{DFD878FD-3727-4BCB-B4C0-341817C6D9D5}" type="presParOf" srcId="{B9D71F1E-F269-4FB8-B1EB-5380F2B01721}" destId="{015B3905-68E4-4F99-9686-125498F6C741}" srcOrd="4" destOrd="0" presId="urn:microsoft.com/office/officeart/2005/8/layout/process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77A23C-C1CF-4CEB-AFE8-9062C35F9F96}" type="doc">
      <dgm:prSet loTypeId="urn:microsoft.com/office/officeart/2005/8/layout/process1" loCatId="process" qsTypeId="urn:microsoft.com/office/officeart/2005/8/quickstyle/simple1" qsCatId="simple" csTypeId="urn:microsoft.com/office/officeart/2005/8/colors/colorful1" csCatId="colorful" phldr="1"/>
      <dgm:spPr/>
    </dgm:pt>
    <dgm:pt modelId="{EED1E1E7-E97C-480C-9B39-3B0A90A7474C}">
      <dgm:prSet phldrT="[Text]"/>
      <dgm:spPr/>
      <dgm:t>
        <a:bodyPr/>
        <a:lstStyle/>
        <a:p>
          <a:r>
            <a:rPr lang="en-US"/>
            <a:t>1. Issue Background</a:t>
          </a:r>
        </a:p>
      </dgm:t>
    </dgm:pt>
    <dgm:pt modelId="{CF8EE4C4-85E0-47CE-9F5F-B638A40F20E4}" type="parTrans" cxnId="{D67F8241-8AD5-425C-820C-2CB46EA23FFE}">
      <dgm:prSet/>
      <dgm:spPr/>
      <dgm:t>
        <a:bodyPr/>
        <a:lstStyle/>
        <a:p>
          <a:endParaRPr lang="en-US"/>
        </a:p>
      </dgm:t>
    </dgm:pt>
    <dgm:pt modelId="{9642AA4A-E84F-4671-8881-7C47A0B771F2}" type="sibTrans" cxnId="{D67F8241-8AD5-425C-820C-2CB46EA23FFE}">
      <dgm:prSet/>
      <dgm:spPr/>
      <dgm:t>
        <a:bodyPr/>
        <a:lstStyle/>
        <a:p>
          <a:endParaRPr lang="en-US"/>
        </a:p>
      </dgm:t>
    </dgm:pt>
    <dgm:pt modelId="{A078685C-571B-4827-A5B7-9F9307C9DFE7}">
      <dgm:prSet phldrT="[Text]"/>
      <dgm:spPr/>
      <dgm:t>
        <a:bodyPr/>
        <a:lstStyle/>
        <a:p>
          <a:r>
            <a:rPr lang="en-US"/>
            <a:t>2. System Landscape</a:t>
          </a:r>
        </a:p>
      </dgm:t>
    </dgm:pt>
    <dgm:pt modelId="{C8124DCE-2496-4725-B918-BBD6EA9FEEFA}" type="parTrans" cxnId="{DA061129-F677-474D-9432-9DEE4AC1A454}">
      <dgm:prSet/>
      <dgm:spPr/>
      <dgm:t>
        <a:bodyPr/>
        <a:lstStyle/>
        <a:p>
          <a:endParaRPr lang="en-US"/>
        </a:p>
      </dgm:t>
    </dgm:pt>
    <dgm:pt modelId="{EC2B2481-7C3D-469D-B91B-7B601BDE2BED}" type="sibTrans" cxnId="{DA061129-F677-474D-9432-9DEE4AC1A454}">
      <dgm:prSet/>
      <dgm:spPr/>
      <dgm:t>
        <a:bodyPr/>
        <a:lstStyle/>
        <a:p>
          <a:endParaRPr lang="en-US"/>
        </a:p>
      </dgm:t>
    </dgm:pt>
    <dgm:pt modelId="{F4918D11-EE46-444C-8011-9580AA999998}">
      <dgm:prSet phldrT="[Text]"/>
      <dgm:spPr/>
      <dgm:t>
        <a:bodyPr/>
        <a:lstStyle/>
        <a:p>
          <a:r>
            <a:rPr lang="en-US"/>
            <a:t>3. Identify &amp; Analyze Target(s)</a:t>
          </a:r>
        </a:p>
      </dgm:t>
    </dgm:pt>
    <dgm:pt modelId="{127ABBE6-DD28-4DFA-B455-3B6FE421EFC7}" type="parTrans" cxnId="{51FF34E7-99A8-4373-B7E3-9C3820940C52}">
      <dgm:prSet/>
      <dgm:spPr/>
      <dgm:t>
        <a:bodyPr/>
        <a:lstStyle/>
        <a:p>
          <a:endParaRPr lang="en-US"/>
        </a:p>
      </dgm:t>
    </dgm:pt>
    <dgm:pt modelId="{FAD30AD4-E5EF-4218-9B51-67483666373B}" type="sibTrans" cxnId="{51FF34E7-99A8-4373-B7E3-9C3820940C52}">
      <dgm:prSet/>
      <dgm:spPr/>
      <dgm:t>
        <a:bodyPr/>
        <a:lstStyle/>
        <a:p>
          <a:endParaRPr lang="en-US"/>
        </a:p>
      </dgm:t>
    </dgm:pt>
    <dgm:pt modelId="{B9D71F1E-F269-4FB8-B1EB-5380F2B01721}" type="pres">
      <dgm:prSet presAssocID="{E477A23C-C1CF-4CEB-AFE8-9062C35F9F96}" presName="Name0" presStyleCnt="0">
        <dgm:presLayoutVars>
          <dgm:dir/>
          <dgm:resizeHandles val="exact"/>
        </dgm:presLayoutVars>
      </dgm:prSet>
      <dgm:spPr/>
    </dgm:pt>
    <dgm:pt modelId="{FA12CEAE-D769-4D69-9C85-72E70A39DAB6}" type="pres">
      <dgm:prSet presAssocID="{EED1E1E7-E97C-480C-9B39-3B0A90A7474C}" presName="node" presStyleLbl="node1" presStyleIdx="0" presStyleCnt="3">
        <dgm:presLayoutVars>
          <dgm:bulletEnabled val="1"/>
        </dgm:presLayoutVars>
      </dgm:prSet>
      <dgm:spPr/>
    </dgm:pt>
    <dgm:pt modelId="{292648A1-234E-4024-9A3B-15177588BA35}" type="pres">
      <dgm:prSet presAssocID="{9642AA4A-E84F-4671-8881-7C47A0B771F2}" presName="sibTrans" presStyleLbl="sibTrans2D1" presStyleIdx="0" presStyleCnt="2"/>
      <dgm:spPr/>
    </dgm:pt>
    <dgm:pt modelId="{476DEBC8-A541-49BC-83DF-659A0766F659}" type="pres">
      <dgm:prSet presAssocID="{9642AA4A-E84F-4671-8881-7C47A0B771F2}" presName="connectorText" presStyleLbl="sibTrans2D1" presStyleIdx="0" presStyleCnt="2"/>
      <dgm:spPr/>
    </dgm:pt>
    <dgm:pt modelId="{AD880890-F770-4BE0-B3D8-72C6D5FF16B4}" type="pres">
      <dgm:prSet presAssocID="{A078685C-571B-4827-A5B7-9F9307C9DFE7}" presName="node" presStyleLbl="node1" presStyleIdx="1" presStyleCnt="3">
        <dgm:presLayoutVars>
          <dgm:bulletEnabled val="1"/>
        </dgm:presLayoutVars>
      </dgm:prSet>
      <dgm:spPr/>
    </dgm:pt>
    <dgm:pt modelId="{BE592270-10C1-4564-9597-3964569DD014}" type="pres">
      <dgm:prSet presAssocID="{EC2B2481-7C3D-469D-B91B-7B601BDE2BED}" presName="sibTrans" presStyleLbl="sibTrans2D1" presStyleIdx="1" presStyleCnt="2"/>
      <dgm:spPr/>
    </dgm:pt>
    <dgm:pt modelId="{18398350-CF82-4616-9770-2901E63C6394}" type="pres">
      <dgm:prSet presAssocID="{EC2B2481-7C3D-469D-B91B-7B601BDE2BED}" presName="connectorText" presStyleLbl="sibTrans2D1" presStyleIdx="1" presStyleCnt="2"/>
      <dgm:spPr/>
    </dgm:pt>
    <dgm:pt modelId="{015B3905-68E4-4F99-9686-125498F6C741}" type="pres">
      <dgm:prSet presAssocID="{F4918D11-EE46-444C-8011-9580AA999998}" presName="node" presStyleLbl="node1" presStyleIdx="2" presStyleCnt="3">
        <dgm:presLayoutVars>
          <dgm:bulletEnabled val="1"/>
        </dgm:presLayoutVars>
      </dgm:prSet>
      <dgm:spPr/>
    </dgm:pt>
  </dgm:ptLst>
  <dgm:cxnLst>
    <dgm:cxn modelId="{853ED80E-9A0E-4421-8E3D-EEF0246482BF}" type="presOf" srcId="{EED1E1E7-E97C-480C-9B39-3B0A90A7474C}" destId="{FA12CEAE-D769-4D69-9C85-72E70A39DAB6}" srcOrd="0" destOrd="0" presId="urn:microsoft.com/office/officeart/2005/8/layout/process1"/>
    <dgm:cxn modelId="{DA061129-F677-474D-9432-9DEE4AC1A454}" srcId="{E477A23C-C1CF-4CEB-AFE8-9062C35F9F96}" destId="{A078685C-571B-4827-A5B7-9F9307C9DFE7}" srcOrd="1" destOrd="0" parTransId="{C8124DCE-2496-4725-B918-BBD6EA9FEEFA}" sibTransId="{EC2B2481-7C3D-469D-B91B-7B601BDE2BED}"/>
    <dgm:cxn modelId="{F967742E-D166-4131-AE5E-764BA7652956}" type="presOf" srcId="{EC2B2481-7C3D-469D-B91B-7B601BDE2BED}" destId="{BE592270-10C1-4564-9597-3964569DD014}" srcOrd="0" destOrd="0" presId="urn:microsoft.com/office/officeart/2005/8/layout/process1"/>
    <dgm:cxn modelId="{D67F8241-8AD5-425C-820C-2CB46EA23FFE}" srcId="{E477A23C-C1CF-4CEB-AFE8-9062C35F9F96}" destId="{EED1E1E7-E97C-480C-9B39-3B0A90A7474C}" srcOrd="0" destOrd="0" parTransId="{CF8EE4C4-85E0-47CE-9F5F-B638A40F20E4}" sibTransId="{9642AA4A-E84F-4671-8881-7C47A0B771F2}"/>
    <dgm:cxn modelId="{8D56C84D-2B1B-41A2-AA9D-3C92AA202480}" type="presOf" srcId="{9642AA4A-E84F-4671-8881-7C47A0B771F2}" destId="{476DEBC8-A541-49BC-83DF-659A0766F659}" srcOrd="1" destOrd="0" presId="urn:microsoft.com/office/officeart/2005/8/layout/process1"/>
    <dgm:cxn modelId="{8CC7CD70-4E84-4CF1-BFE7-6C544842043B}" type="presOf" srcId="{E477A23C-C1CF-4CEB-AFE8-9062C35F9F96}" destId="{B9D71F1E-F269-4FB8-B1EB-5380F2B01721}" srcOrd="0" destOrd="0" presId="urn:microsoft.com/office/officeart/2005/8/layout/process1"/>
    <dgm:cxn modelId="{2C11A88F-ABEC-43D3-B262-A4603AE6B241}" type="presOf" srcId="{F4918D11-EE46-444C-8011-9580AA999998}" destId="{015B3905-68E4-4F99-9686-125498F6C741}" srcOrd="0" destOrd="0" presId="urn:microsoft.com/office/officeart/2005/8/layout/process1"/>
    <dgm:cxn modelId="{B32ED894-A3F8-4518-BE30-BB005C8DFD0F}" type="presOf" srcId="{9642AA4A-E84F-4671-8881-7C47A0B771F2}" destId="{292648A1-234E-4024-9A3B-15177588BA35}" srcOrd="0" destOrd="0" presId="urn:microsoft.com/office/officeart/2005/8/layout/process1"/>
    <dgm:cxn modelId="{86C201A7-B28C-40D4-AB5A-A9AAD0366B11}" type="presOf" srcId="{EC2B2481-7C3D-469D-B91B-7B601BDE2BED}" destId="{18398350-CF82-4616-9770-2901E63C6394}" srcOrd="1" destOrd="0" presId="urn:microsoft.com/office/officeart/2005/8/layout/process1"/>
    <dgm:cxn modelId="{880D7ACC-4B73-4B90-B283-3EBEE92D157F}" type="presOf" srcId="{A078685C-571B-4827-A5B7-9F9307C9DFE7}" destId="{AD880890-F770-4BE0-B3D8-72C6D5FF16B4}" srcOrd="0" destOrd="0" presId="urn:microsoft.com/office/officeart/2005/8/layout/process1"/>
    <dgm:cxn modelId="{51FF34E7-99A8-4373-B7E3-9C3820940C52}" srcId="{E477A23C-C1CF-4CEB-AFE8-9062C35F9F96}" destId="{F4918D11-EE46-444C-8011-9580AA999998}" srcOrd="2" destOrd="0" parTransId="{127ABBE6-DD28-4DFA-B455-3B6FE421EFC7}" sibTransId="{FAD30AD4-E5EF-4218-9B51-67483666373B}"/>
    <dgm:cxn modelId="{C5B17280-408C-4D09-9E14-9AABED69B373}" type="presParOf" srcId="{B9D71F1E-F269-4FB8-B1EB-5380F2B01721}" destId="{FA12CEAE-D769-4D69-9C85-72E70A39DAB6}" srcOrd="0" destOrd="0" presId="urn:microsoft.com/office/officeart/2005/8/layout/process1"/>
    <dgm:cxn modelId="{73A2B488-9669-400E-99CF-51F0DC421FFC}" type="presParOf" srcId="{B9D71F1E-F269-4FB8-B1EB-5380F2B01721}" destId="{292648A1-234E-4024-9A3B-15177588BA35}" srcOrd="1" destOrd="0" presId="urn:microsoft.com/office/officeart/2005/8/layout/process1"/>
    <dgm:cxn modelId="{5C216489-823E-4722-9132-55074A62665D}" type="presParOf" srcId="{292648A1-234E-4024-9A3B-15177588BA35}" destId="{476DEBC8-A541-49BC-83DF-659A0766F659}" srcOrd="0" destOrd="0" presId="urn:microsoft.com/office/officeart/2005/8/layout/process1"/>
    <dgm:cxn modelId="{2F771061-C471-422E-927B-BCEF23A9A374}" type="presParOf" srcId="{B9D71F1E-F269-4FB8-B1EB-5380F2B01721}" destId="{AD880890-F770-4BE0-B3D8-72C6D5FF16B4}" srcOrd="2" destOrd="0" presId="urn:microsoft.com/office/officeart/2005/8/layout/process1"/>
    <dgm:cxn modelId="{A13DB1F6-6C3B-44BF-9A33-C86C16EFFCE7}" type="presParOf" srcId="{B9D71F1E-F269-4FB8-B1EB-5380F2B01721}" destId="{BE592270-10C1-4564-9597-3964569DD014}" srcOrd="3" destOrd="0" presId="urn:microsoft.com/office/officeart/2005/8/layout/process1"/>
    <dgm:cxn modelId="{79DFC49B-375F-47DB-B86C-4320019E19E8}" type="presParOf" srcId="{BE592270-10C1-4564-9597-3964569DD014}" destId="{18398350-CF82-4616-9770-2901E63C6394}" srcOrd="0" destOrd="0" presId="urn:microsoft.com/office/officeart/2005/8/layout/process1"/>
    <dgm:cxn modelId="{DFD878FD-3727-4BCB-B4C0-341817C6D9D5}" type="presParOf" srcId="{B9D71F1E-F269-4FB8-B1EB-5380F2B01721}" destId="{015B3905-68E4-4F99-9686-125498F6C741}" srcOrd="4" destOrd="0" presId="urn:microsoft.com/office/officeart/2005/8/layout/process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477A23C-C1CF-4CEB-AFE8-9062C35F9F96}" type="doc">
      <dgm:prSet loTypeId="urn:microsoft.com/office/officeart/2005/8/layout/process1" loCatId="process" qsTypeId="urn:microsoft.com/office/officeart/2005/8/quickstyle/simple1" qsCatId="simple" csTypeId="urn:microsoft.com/office/officeart/2005/8/colors/colorful1" csCatId="colorful" phldr="1"/>
      <dgm:spPr/>
    </dgm:pt>
    <dgm:pt modelId="{EED1E1E7-E97C-480C-9B39-3B0A90A7474C}">
      <dgm:prSet phldrT="[Text]"/>
      <dgm:spPr/>
      <dgm:t>
        <a:bodyPr/>
        <a:lstStyle/>
        <a:p>
          <a:r>
            <a:rPr lang="en-US"/>
            <a:t>1. Issue Background</a:t>
          </a:r>
        </a:p>
      </dgm:t>
    </dgm:pt>
    <dgm:pt modelId="{CF8EE4C4-85E0-47CE-9F5F-B638A40F20E4}" type="parTrans" cxnId="{D67F8241-8AD5-425C-820C-2CB46EA23FFE}">
      <dgm:prSet/>
      <dgm:spPr/>
      <dgm:t>
        <a:bodyPr/>
        <a:lstStyle/>
        <a:p>
          <a:endParaRPr lang="en-US"/>
        </a:p>
      </dgm:t>
    </dgm:pt>
    <dgm:pt modelId="{9642AA4A-E84F-4671-8881-7C47A0B771F2}" type="sibTrans" cxnId="{D67F8241-8AD5-425C-820C-2CB46EA23FFE}">
      <dgm:prSet/>
      <dgm:spPr/>
      <dgm:t>
        <a:bodyPr/>
        <a:lstStyle/>
        <a:p>
          <a:endParaRPr lang="en-US"/>
        </a:p>
      </dgm:t>
    </dgm:pt>
    <dgm:pt modelId="{A078685C-571B-4827-A5B7-9F9307C9DFE7}">
      <dgm:prSet phldrT="[Text]"/>
      <dgm:spPr/>
      <dgm:t>
        <a:bodyPr/>
        <a:lstStyle/>
        <a:p>
          <a:r>
            <a:rPr lang="en-US"/>
            <a:t>2. System Landscape</a:t>
          </a:r>
        </a:p>
      </dgm:t>
    </dgm:pt>
    <dgm:pt modelId="{C8124DCE-2496-4725-B918-BBD6EA9FEEFA}" type="parTrans" cxnId="{DA061129-F677-474D-9432-9DEE4AC1A454}">
      <dgm:prSet/>
      <dgm:spPr/>
      <dgm:t>
        <a:bodyPr/>
        <a:lstStyle/>
        <a:p>
          <a:endParaRPr lang="en-US"/>
        </a:p>
      </dgm:t>
    </dgm:pt>
    <dgm:pt modelId="{EC2B2481-7C3D-469D-B91B-7B601BDE2BED}" type="sibTrans" cxnId="{DA061129-F677-474D-9432-9DEE4AC1A454}">
      <dgm:prSet/>
      <dgm:spPr/>
      <dgm:t>
        <a:bodyPr/>
        <a:lstStyle/>
        <a:p>
          <a:endParaRPr lang="en-US"/>
        </a:p>
      </dgm:t>
    </dgm:pt>
    <dgm:pt modelId="{F4918D11-EE46-444C-8011-9580AA999998}">
      <dgm:prSet phldrT="[Text]"/>
      <dgm:spPr/>
      <dgm:t>
        <a:bodyPr/>
        <a:lstStyle/>
        <a:p>
          <a:r>
            <a:rPr lang="en-US"/>
            <a:t>3. Identify &amp; Analyze Target(s)</a:t>
          </a:r>
        </a:p>
      </dgm:t>
    </dgm:pt>
    <dgm:pt modelId="{127ABBE6-DD28-4DFA-B455-3B6FE421EFC7}" type="parTrans" cxnId="{51FF34E7-99A8-4373-B7E3-9C3820940C52}">
      <dgm:prSet/>
      <dgm:spPr/>
      <dgm:t>
        <a:bodyPr/>
        <a:lstStyle/>
        <a:p>
          <a:endParaRPr lang="en-US"/>
        </a:p>
      </dgm:t>
    </dgm:pt>
    <dgm:pt modelId="{FAD30AD4-E5EF-4218-9B51-67483666373B}" type="sibTrans" cxnId="{51FF34E7-99A8-4373-B7E3-9C3820940C52}">
      <dgm:prSet/>
      <dgm:spPr/>
      <dgm:t>
        <a:bodyPr/>
        <a:lstStyle/>
        <a:p>
          <a:endParaRPr lang="en-US"/>
        </a:p>
      </dgm:t>
    </dgm:pt>
    <dgm:pt modelId="{B9D71F1E-F269-4FB8-B1EB-5380F2B01721}" type="pres">
      <dgm:prSet presAssocID="{E477A23C-C1CF-4CEB-AFE8-9062C35F9F96}" presName="Name0" presStyleCnt="0">
        <dgm:presLayoutVars>
          <dgm:dir/>
          <dgm:resizeHandles val="exact"/>
        </dgm:presLayoutVars>
      </dgm:prSet>
      <dgm:spPr/>
    </dgm:pt>
    <dgm:pt modelId="{FA12CEAE-D769-4D69-9C85-72E70A39DAB6}" type="pres">
      <dgm:prSet presAssocID="{EED1E1E7-E97C-480C-9B39-3B0A90A7474C}" presName="node" presStyleLbl="node1" presStyleIdx="0" presStyleCnt="3">
        <dgm:presLayoutVars>
          <dgm:bulletEnabled val="1"/>
        </dgm:presLayoutVars>
      </dgm:prSet>
      <dgm:spPr/>
    </dgm:pt>
    <dgm:pt modelId="{292648A1-234E-4024-9A3B-15177588BA35}" type="pres">
      <dgm:prSet presAssocID="{9642AA4A-E84F-4671-8881-7C47A0B771F2}" presName="sibTrans" presStyleLbl="sibTrans2D1" presStyleIdx="0" presStyleCnt="2"/>
      <dgm:spPr/>
    </dgm:pt>
    <dgm:pt modelId="{476DEBC8-A541-49BC-83DF-659A0766F659}" type="pres">
      <dgm:prSet presAssocID="{9642AA4A-E84F-4671-8881-7C47A0B771F2}" presName="connectorText" presStyleLbl="sibTrans2D1" presStyleIdx="0" presStyleCnt="2"/>
      <dgm:spPr/>
    </dgm:pt>
    <dgm:pt modelId="{AD880890-F770-4BE0-B3D8-72C6D5FF16B4}" type="pres">
      <dgm:prSet presAssocID="{A078685C-571B-4827-A5B7-9F9307C9DFE7}" presName="node" presStyleLbl="node1" presStyleIdx="1" presStyleCnt="3">
        <dgm:presLayoutVars>
          <dgm:bulletEnabled val="1"/>
        </dgm:presLayoutVars>
      </dgm:prSet>
      <dgm:spPr/>
    </dgm:pt>
    <dgm:pt modelId="{BE592270-10C1-4564-9597-3964569DD014}" type="pres">
      <dgm:prSet presAssocID="{EC2B2481-7C3D-469D-B91B-7B601BDE2BED}" presName="sibTrans" presStyleLbl="sibTrans2D1" presStyleIdx="1" presStyleCnt="2"/>
      <dgm:spPr/>
    </dgm:pt>
    <dgm:pt modelId="{18398350-CF82-4616-9770-2901E63C6394}" type="pres">
      <dgm:prSet presAssocID="{EC2B2481-7C3D-469D-B91B-7B601BDE2BED}" presName="connectorText" presStyleLbl="sibTrans2D1" presStyleIdx="1" presStyleCnt="2"/>
      <dgm:spPr/>
    </dgm:pt>
    <dgm:pt modelId="{015B3905-68E4-4F99-9686-125498F6C741}" type="pres">
      <dgm:prSet presAssocID="{F4918D11-EE46-444C-8011-9580AA999998}" presName="node" presStyleLbl="node1" presStyleIdx="2" presStyleCnt="3">
        <dgm:presLayoutVars>
          <dgm:bulletEnabled val="1"/>
        </dgm:presLayoutVars>
      </dgm:prSet>
      <dgm:spPr/>
    </dgm:pt>
  </dgm:ptLst>
  <dgm:cxnLst>
    <dgm:cxn modelId="{853ED80E-9A0E-4421-8E3D-EEF0246482BF}" type="presOf" srcId="{EED1E1E7-E97C-480C-9B39-3B0A90A7474C}" destId="{FA12CEAE-D769-4D69-9C85-72E70A39DAB6}" srcOrd="0" destOrd="0" presId="urn:microsoft.com/office/officeart/2005/8/layout/process1"/>
    <dgm:cxn modelId="{DA061129-F677-474D-9432-9DEE4AC1A454}" srcId="{E477A23C-C1CF-4CEB-AFE8-9062C35F9F96}" destId="{A078685C-571B-4827-A5B7-9F9307C9DFE7}" srcOrd="1" destOrd="0" parTransId="{C8124DCE-2496-4725-B918-BBD6EA9FEEFA}" sibTransId="{EC2B2481-7C3D-469D-B91B-7B601BDE2BED}"/>
    <dgm:cxn modelId="{F967742E-D166-4131-AE5E-764BA7652956}" type="presOf" srcId="{EC2B2481-7C3D-469D-B91B-7B601BDE2BED}" destId="{BE592270-10C1-4564-9597-3964569DD014}" srcOrd="0" destOrd="0" presId="urn:microsoft.com/office/officeart/2005/8/layout/process1"/>
    <dgm:cxn modelId="{D67F8241-8AD5-425C-820C-2CB46EA23FFE}" srcId="{E477A23C-C1CF-4CEB-AFE8-9062C35F9F96}" destId="{EED1E1E7-E97C-480C-9B39-3B0A90A7474C}" srcOrd="0" destOrd="0" parTransId="{CF8EE4C4-85E0-47CE-9F5F-B638A40F20E4}" sibTransId="{9642AA4A-E84F-4671-8881-7C47A0B771F2}"/>
    <dgm:cxn modelId="{8D56C84D-2B1B-41A2-AA9D-3C92AA202480}" type="presOf" srcId="{9642AA4A-E84F-4671-8881-7C47A0B771F2}" destId="{476DEBC8-A541-49BC-83DF-659A0766F659}" srcOrd="1" destOrd="0" presId="urn:microsoft.com/office/officeart/2005/8/layout/process1"/>
    <dgm:cxn modelId="{8CC7CD70-4E84-4CF1-BFE7-6C544842043B}" type="presOf" srcId="{E477A23C-C1CF-4CEB-AFE8-9062C35F9F96}" destId="{B9D71F1E-F269-4FB8-B1EB-5380F2B01721}" srcOrd="0" destOrd="0" presId="urn:microsoft.com/office/officeart/2005/8/layout/process1"/>
    <dgm:cxn modelId="{2C11A88F-ABEC-43D3-B262-A4603AE6B241}" type="presOf" srcId="{F4918D11-EE46-444C-8011-9580AA999998}" destId="{015B3905-68E4-4F99-9686-125498F6C741}" srcOrd="0" destOrd="0" presId="urn:microsoft.com/office/officeart/2005/8/layout/process1"/>
    <dgm:cxn modelId="{B32ED894-A3F8-4518-BE30-BB005C8DFD0F}" type="presOf" srcId="{9642AA4A-E84F-4671-8881-7C47A0B771F2}" destId="{292648A1-234E-4024-9A3B-15177588BA35}" srcOrd="0" destOrd="0" presId="urn:microsoft.com/office/officeart/2005/8/layout/process1"/>
    <dgm:cxn modelId="{86C201A7-B28C-40D4-AB5A-A9AAD0366B11}" type="presOf" srcId="{EC2B2481-7C3D-469D-B91B-7B601BDE2BED}" destId="{18398350-CF82-4616-9770-2901E63C6394}" srcOrd="1" destOrd="0" presId="urn:microsoft.com/office/officeart/2005/8/layout/process1"/>
    <dgm:cxn modelId="{880D7ACC-4B73-4B90-B283-3EBEE92D157F}" type="presOf" srcId="{A078685C-571B-4827-A5B7-9F9307C9DFE7}" destId="{AD880890-F770-4BE0-B3D8-72C6D5FF16B4}" srcOrd="0" destOrd="0" presId="urn:microsoft.com/office/officeart/2005/8/layout/process1"/>
    <dgm:cxn modelId="{51FF34E7-99A8-4373-B7E3-9C3820940C52}" srcId="{E477A23C-C1CF-4CEB-AFE8-9062C35F9F96}" destId="{F4918D11-EE46-444C-8011-9580AA999998}" srcOrd="2" destOrd="0" parTransId="{127ABBE6-DD28-4DFA-B455-3B6FE421EFC7}" sibTransId="{FAD30AD4-E5EF-4218-9B51-67483666373B}"/>
    <dgm:cxn modelId="{C5B17280-408C-4D09-9E14-9AABED69B373}" type="presParOf" srcId="{B9D71F1E-F269-4FB8-B1EB-5380F2B01721}" destId="{FA12CEAE-D769-4D69-9C85-72E70A39DAB6}" srcOrd="0" destOrd="0" presId="urn:microsoft.com/office/officeart/2005/8/layout/process1"/>
    <dgm:cxn modelId="{73A2B488-9669-400E-99CF-51F0DC421FFC}" type="presParOf" srcId="{B9D71F1E-F269-4FB8-B1EB-5380F2B01721}" destId="{292648A1-234E-4024-9A3B-15177588BA35}" srcOrd="1" destOrd="0" presId="urn:microsoft.com/office/officeart/2005/8/layout/process1"/>
    <dgm:cxn modelId="{5C216489-823E-4722-9132-55074A62665D}" type="presParOf" srcId="{292648A1-234E-4024-9A3B-15177588BA35}" destId="{476DEBC8-A541-49BC-83DF-659A0766F659}" srcOrd="0" destOrd="0" presId="urn:microsoft.com/office/officeart/2005/8/layout/process1"/>
    <dgm:cxn modelId="{2F771061-C471-422E-927B-BCEF23A9A374}" type="presParOf" srcId="{B9D71F1E-F269-4FB8-B1EB-5380F2B01721}" destId="{AD880890-F770-4BE0-B3D8-72C6D5FF16B4}" srcOrd="2" destOrd="0" presId="urn:microsoft.com/office/officeart/2005/8/layout/process1"/>
    <dgm:cxn modelId="{A13DB1F6-6C3B-44BF-9A33-C86C16EFFCE7}" type="presParOf" srcId="{B9D71F1E-F269-4FB8-B1EB-5380F2B01721}" destId="{BE592270-10C1-4564-9597-3964569DD014}" srcOrd="3" destOrd="0" presId="urn:microsoft.com/office/officeart/2005/8/layout/process1"/>
    <dgm:cxn modelId="{79DFC49B-375F-47DB-B86C-4320019E19E8}" type="presParOf" srcId="{BE592270-10C1-4564-9597-3964569DD014}" destId="{18398350-CF82-4616-9770-2901E63C6394}" srcOrd="0" destOrd="0" presId="urn:microsoft.com/office/officeart/2005/8/layout/process1"/>
    <dgm:cxn modelId="{DFD878FD-3727-4BCB-B4C0-341817C6D9D5}" type="presParOf" srcId="{B9D71F1E-F269-4FB8-B1EB-5380F2B01721}" destId="{015B3905-68E4-4F99-9686-125498F6C741}" srcOrd="4" destOrd="0" presId="urn:microsoft.com/office/officeart/2005/8/layout/process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477A23C-C1CF-4CEB-AFE8-9062C35F9F96}" type="doc">
      <dgm:prSet loTypeId="urn:microsoft.com/office/officeart/2005/8/layout/process1" loCatId="process" qsTypeId="urn:microsoft.com/office/officeart/2005/8/quickstyle/simple1" qsCatId="simple" csTypeId="urn:microsoft.com/office/officeart/2005/8/colors/colorful1" csCatId="colorful" phldr="1"/>
      <dgm:spPr/>
    </dgm:pt>
    <dgm:pt modelId="{EED1E1E7-E97C-480C-9B39-3B0A90A7474C}">
      <dgm:prSet phldrT="[Text]"/>
      <dgm:spPr/>
      <dgm:t>
        <a:bodyPr/>
        <a:lstStyle/>
        <a:p>
          <a:r>
            <a:rPr lang="en-US"/>
            <a:t>1. Issue Background</a:t>
          </a:r>
        </a:p>
      </dgm:t>
    </dgm:pt>
    <dgm:pt modelId="{CF8EE4C4-85E0-47CE-9F5F-B638A40F20E4}" type="parTrans" cxnId="{D67F8241-8AD5-425C-820C-2CB46EA23FFE}">
      <dgm:prSet/>
      <dgm:spPr/>
      <dgm:t>
        <a:bodyPr/>
        <a:lstStyle/>
        <a:p>
          <a:endParaRPr lang="en-US"/>
        </a:p>
      </dgm:t>
    </dgm:pt>
    <dgm:pt modelId="{9642AA4A-E84F-4671-8881-7C47A0B771F2}" type="sibTrans" cxnId="{D67F8241-8AD5-425C-820C-2CB46EA23FFE}">
      <dgm:prSet/>
      <dgm:spPr/>
      <dgm:t>
        <a:bodyPr/>
        <a:lstStyle/>
        <a:p>
          <a:endParaRPr lang="en-US"/>
        </a:p>
      </dgm:t>
    </dgm:pt>
    <dgm:pt modelId="{A078685C-571B-4827-A5B7-9F9307C9DFE7}">
      <dgm:prSet phldrT="[Text]"/>
      <dgm:spPr/>
      <dgm:t>
        <a:bodyPr/>
        <a:lstStyle/>
        <a:p>
          <a:r>
            <a:rPr lang="en-US"/>
            <a:t>2. System Landscape</a:t>
          </a:r>
        </a:p>
      </dgm:t>
    </dgm:pt>
    <dgm:pt modelId="{C8124DCE-2496-4725-B918-BBD6EA9FEEFA}" type="parTrans" cxnId="{DA061129-F677-474D-9432-9DEE4AC1A454}">
      <dgm:prSet/>
      <dgm:spPr/>
      <dgm:t>
        <a:bodyPr/>
        <a:lstStyle/>
        <a:p>
          <a:endParaRPr lang="en-US"/>
        </a:p>
      </dgm:t>
    </dgm:pt>
    <dgm:pt modelId="{EC2B2481-7C3D-469D-B91B-7B601BDE2BED}" type="sibTrans" cxnId="{DA061129-F677-474D-9432-9DEE4AC1A454}">
      <dgm:prSet/>
      <dgm:spPr/>
      <dgm:t>
        <a:bodyPr/>
        <a:lstStyle/>
        <a:p>
          <a:endParaRPr lang="en-US"/>
        </a:p>
      </dgm:t>
    </dgm:pt>
    <dgm:pt modelId="{F4918D11-EE46-444C-8011-9580AA999998}">
      <dgm:prSet phldrT="[Text]"/>
      <dgm:spPr/>
      <dgm:t>
        <a:bodyPr/>
        <a:lstStyle/>
        <a:p>
          <a:r>
            <a:rPr lang="en-US"/>
            <a:t>3. Identify &amp; Analyze Target(s)</a:t>
          </a:r>
        </a:p>
      </dgm:t>
    </dgm:pt>
    <dgm:pt modelId="{127ABBE6-DD28-4DFA-B455-3B6FE421EFC7}" type="parTrans" cxnId="{51FF34E7-99A8-4373-B7E3-9C3820940C52}">
      <dgm:prSet/>
      <dgm:spPr/>
      <dgm:t>
        <a:bodyPr/>
        <a:lstStyle/>
        <a:p>
          <a:endParaRPr lang="en-US"/>
        </a:p>
      </dgm:t>
    </dgm:pt>
    <dgm:pt modelId="{FAD30AD4-E5EF-4218-9B51-67483666373B}" type="sibTrans" cxnId="{51FF34E7-99A8-4373-B7E3-9C3820940C52}">
      <dgm:prSet/>
      <dgm:spPr/>
      <dgm:t>
        <a:bodyPr/>
        <a:lstStyle/>
        <a:p>
          <a:endParaRPr lang="en-US"/>
        </a:p>
      </dgm:t>
    </dgm:pt>
    <dgm:pt modelId="{B9D71F1E-F269-4FB8-B1EB-5380F2B01721}" type="pres">
      <dgm:prSet presAssocID="{E477A23C-C1CF-4CEB-AFE8-9062C35F9F96}" presName="Name0" presStyleCnt="0">
        <dgm:presLayoutVars>
          <dgm:dir/>
          <dgm:resizeHandles val="exact"/>
        </dgm:presLayoutVars>
      </dgm:prSet>
      <dgm:spPr/>
    </dgm:pt>
    <dgm:pt modelId="{FA12CEAE-D769-4D69-9C85-72E70A39DAB6}" type="pres">
      <dgm:prSet presAssocID="{EED1E1E7-E97C-480C-9B39-3B0A90A7474C}" presName="node" presStyleLbl="node1" presStyleIdx="0" presStyleCnt="3">
        <dgm:presLayoutVars>
          <dgm:bulletEnabled val="1"/>
        </dgm:presLayoutVars>
      </dgm:prSet>
      <dgm:spPr/>
    </dgm:pt>
    <dgm:pt modelId="{292648A1-234E-4024-9A3B-15177588BA35}" type="pres">
      <dgm:prSet presAssocID="{9642AA4A-E84F-4671-8881-7C47A0B771F2}" presName="sibTrans" presStyleLbl="sibTrans2D1" presStyleIdx="0" presStyleCnt="2"/>
      <dgm:spPr/>
    </dgm:pt>
    <dgm:pt modelId="{476DEBC8-A541-49BC-83DF-659A0766F659}" type="pres">
      <dgm:prSet presAssocID="{9642AA4A-E84F-4671-8881-7C47A0B771F2}" presName="connectorText" presStyleLbl="sibTrans2D1" presStyleIdx="0" presStyleCnt="2"/>
      <dgm:spPr/>
    </dgm:pt>
    <dgm:pt modelId="{AD880890-F770-4BE0-B3D8-72C6D5FF16B4}" type="pres">
      <dgm:prSet presAssocID="{A078685C-571B-4827-A5B7-9F9307C9DFE7}" presName="node" presStyleLbl="node1" presStyleIdx="1" presStyleCnt="3">
        <dgm:presLayoutVars>
          <dgm:bulletEnabled val="1"/>
        </dgm:presLayoutVars>
      </dgm:prSet>
      <dgm:spPr/>
    </dgm:pt>
    <dgm:pt modelId="{BE592270-10C1-4564-9597-3964569DD014}" type="pres">
      <dgm:prSet presAssocID="{EC2B2481-7C3D-469D-B91B-7B601BDE2BED}" presName="sibTrans" presStyleLbl="sibTrans2D1" presStyleIdx="1" presStyleCnt="2"/>
      <dgm:spPr/>
    </dgm:pt>
    <dgm:pt modelId="{18398350-CF82-4616-9770-2901E63C6394}" type="pres">
      <dgm:prSet presAssocID="{EC2B2481-7C3D-469D-B91B-7B601BDE2BED}" presName="connectorText" presStyleLbl="sibTrans2D1" presStyleIdx="1" presStyleCnt="2"/>
      <dgm:spPr/>
    </dgm:pt>
    <dgm:pt modelId="{015B3905-68E4-4F99-9686-125498F6C741}" type="pres">
      <dgm:prSet presAssocID="{F4918D11-EE46-444C-8011-9580AA999998}" presName="node" presStyleLbl="node1" presStyleIdx="2" presStyleCnt="3">
        <dgm:presLayoutVars>
          <dgm:bulletEnabled val="1"/>
        </dgm:presLayoutVars>
      </dgm:prSet>
      <dgm:spPr/>
    </dgm:pt>
  </dgm:ptLst>
  <dgm:cxnLst>
    <dgm:cxn modelId="{853ED80E-9A0E-4421-8E3D-EEF0246482BF}" type="presOf" srcId="{EED1E1E7-E97C-480C-9B39-3B0A90A7474C}" destId="{FA12CEAE-D769-4D69-9C85-72E70A39DAB6}" srcOrd="0" destOrd="0" presId="urn:microsoft.com/office/officeart/2005/8/layout/process1"/>
    <dgm:cxn modelId="{DA061129-F677-474D-9432-9DEE4AC1A454}" srcId="{E477A23C-C1CF-4CEB-AFE8-9062C35F9F96}" destId="{A078685C-571B-4827-A5B7-9F9307C9DFE7}" srcOrd="1" destOrd="0" parTransId="{C8124DCE-2496-4725-B918-BBD6EA9FEEFA}" sibTransId="{EC2B2481-7C3D-469D-B91B-7B601BDE2BED}"/>
    <dgm:cxn modelId="{F967742E-D166-4131-AE5E-764BA7652956}" type="presOf" srcId="{EC2B2481-7C3D-469D-B91B-7B601BDE2BED}" destId="{BE592270-10C1-4564-9597-3964569DD014}" srcOrd="0" destOrd="0" presId="urn:microsoft.com/office/officeart/2005/8/layout/process1"/>
    <dgm:cxn modelId="{D67F8241-8AD5-425C-820C-2CB46EA23FFE}" srcId="{E477A23C-C1CF-4CEB-AFE8-9062C35F9F96}" destId="{EED1E1E7-E97C-480C-9B39-3B0A90A7474C}" srcOrd="0" destOrd="0" parTransId="{CF8EE4C4-85E0-47CE-9F5F-B638A40F20E4}" sibTransId="{9642AA4A-E84F-4671-8881-7C47A0B771F2}"/>
    <dgm:cxn modelId="{8D56C84D-2B1B-41A2-AA9D-3C92AA202480}" type="presOf" srcId="{9642AA4A-E84F-4671-8881-7C47A0B771F2}" destId="{476DEBC8-A541-49BC-83DF-659A0766F659}" srcOrd="1" destOrd="0" presId="urn:microsoft.com/office/officeart/2005/8/layout/process1"/>
    <dgm:cxn modelId="{8CC7CD70-4E84-4CF1-BFE7-6C544842043B}" type="presOf" srcId="{E477A23C-C1CF-4CEB-AFE8-9062C35F9F96}" destId="{B9D71F1E-F269-4FB8-B1EB-5380F2B01721}" srcOrd="0" destOrd="0" presId="urn:microsoft.com/office/officeart/2005/8/layout/process1"/>
    <dgm:cxn modelId="{2C11A88F-ABEC-43D3-B262-A4603AE6B241}" type="presOf" srcId="{F4918D11-EE46-444C-8011-9580AA999998}" destId="{015B3905-68E4-4F99-9686-125498F6C741}" srcOrd="0" destOrd="0" presId="urn:microsoft.com/office/officeart/2005/8/layout/process1"/>
    <dgm:cxn modelId="{B32ED894-A3F8-4518-BE30-BB005C8DFD0F}" type="presOf" srcId="{9642AA4A-E84F-4671-8881-7C47A0B771F2}" destId="{292648A1-234E-4024-9A3B-15177588BA35}" srcOrd="0" destOrd="0" presId="urn:microsoft.com/office/officeart/2005/8/layout/process1"/>
    <dgm:cxn modelId="{86C201A7-B28C-40D4-AB5A-A9AAD0366B11}" type="presOf" srcId="{EC2B2481-7C3D-469D-B91B-7B601BDE2BED}" destId="{18398350-CF82-4616-9770-2901E63C6394}" srcOrd="1" destOrd="0" presId="urn:microsoft.com/office/officeart/2005/8/layout/process1"/>
    <dgm:cxn modelId="{880D7ACC-4B73-4B90-B283-3EBEE92D157F}" type="presOf" srcId="{A078685C-571B-4827-A5B7-9F9307C9DFE7}" destId="{AD880890-F770-4BE0-B3D8-72C6D5FF16B4}" srcOrd="0" destOrd="0" presId="urn:microsoft.com/office/officeart/2005/8/layout/process1"/>
    <dgm:cxn modelId="{51FF34E7-99A8-4373-B7E3-9C3820940C52}" srcId="{E477A23C-C1CF-4CEB-AFE8-9062C35F9F96}" destId="{F4918D11-EE46-444C-8011-9580AA999998}" srcOrd="2" destOrd="0" parTransId="{127ABBE6-DD28-4DFA-B455-3B6FE421EFC7}" sibTransId="{FAD30AD4-E5EF-4218-9B51-67483666373B}"/>
    <dgm:cxn modelId="{C5B17280-408C-4D09-9E14-9AABED69B373}" type="presParOf" srcId="{B9D71F1E-F269-4FB8-B1EB-5380F2B01721}" destId="{FA12CEAE-D769-4D69-9C85-72E70A39DAB6}" srcOrd="0" destOrd="0" presId="urn:microsoft.com/office/officeart/2005/8/layout/process1"/>
    <dgm:cxn modelId="{73A2B488-9669-400E-99CF-51F0DC421FFC}" type="presParOf" srcId="{B9D71F1E-F269-4FB8-B1EB-5380F2B01721}" destId="{292648A1-234E-4024-9A3B-15177588BA35}" srcOrd="1" destOrd="0" presId="urn:microsoft.com/office/officeart/2005/8/layout/process1"/>
    <dgm:cxn modelId="{5C216489-823E-4722-9132-55074A62665D}" type="presParOf" srcId="{292648A1-234E-4024-9A3B-15177588BA35}" destId="{476DEBC8-A541-49BC-83DF-659A0766F659}" srcOrd="0" destOrd="0" presId="urn:microsoft.com/office/officeart/2005/8/layout/process1"/>
    <dgm:cxn modelId="{2F771061-C471-422E-927B-BCEF23A9A374}" type="presParOf" srcId="{B9D71F1E-F269-4FB8-B1EB-5380F2B01721}" destId="{AD880890-F770-4BE0-B3D8-72C6D5FF16B4}" srcOrd="2" destOrd="0" presId="urn:microsoft.com/office/officeart/2005/8/layout/process1"/>
    <dgm:cxn modelId="{A13DB1F6-6C3B-44BF-9A33-C86C16EFFCE7}" type="presParOf" srcId="{B9D71F1E-F269-4FB8-B1EB-5380F2B01721}" destId="{BE592270-10C1-4564-9597-3964569DD014}" srcOrd="3" destOrd="0" presId="urn:microsoft.com/office/officeart/2005/8/layout/process1"/>
    <dgm:cxn modelId="{79DFC49B-375F-47DB-B86C-4320019E19E8}" type="presParOf" srcId="{BE592270-10C1-4564-9597-3964569DD014}" destId="{18398350-CF82-4616-9770-2901E63C6394}" srcOrd="0" destOrd="0" presId="urn:microsoft.com/office/officeart/2005/8/layout/process1"/>
    <dgm:cxn modelId="{DFD878FD-3727-4BCB-B4C0-341817C6D9D5}" type="presParOf" srcId="{B9D71F1E-F269-4FB8-B1EB-5380F2B01721}" destId="{015B3905-68E4-4F99-9686-125498F6C741}" srcOrd="4" destOrd="0" presId="urn:microsoft.com/office/officeart/2005/8/layout/process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2CEAE-D769-4D69-9C85-72E70A39DAB6}">
      <dsp:nvSpPr>
        <dsp:cNvPr id="0" name=""/>
        <dsp:cNvSpPr/>
      </dsp:nvSpPr>
      <dsp:spPr>
        <a:xfrm>
          <a:off x="9758" y="1826718"/>
          <a:ext cx="2916773" cy="175006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1. Issue Background</a:t>
          </a:r>
        </a:p>
      </dsp:txBody>
      <dsp:txXfrm>
        <a:off x="61016" y="1877976"/>
        <a:ext cx="2814257" cy="1647548"/>
      </dsp:txXfrm>
    </dsp:sp>
    <dsp:sp modelId="{292648A1-234E-4024-9A3B-15177588BA35}">
      <dsp:nvSpPr>
        <dsp:cNvPr id="0" name=""/>
        <dsp:cNvSpPr/>
      </dsp:nvSpPr>
      <dsp:spPr>
        <a:xfrm>
          <a:off x="3218209" y="2340070"/>
          <a:ext cx="618356" cy="72335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3218209" y="2484742"/>
        <a:ext cx="432849" cy="434015"/>
      </dsp:txXfrm>
    </dsp:sp>
    <dsp:sp modelId="{AD880890-F770-4BE0-B3D8-72C6D5FF16B4}">
      <dsp:nvSpPr>
        <dsp:cNvPr id="0" name=""/>
        <dsp:cNvSpPr/>
      </dsp:nvSpPr>
      <dsp:spPr>
        <a:xfrm>
          <a:off x="4093242" y="1826718"/>
          <a:ext cx="2916773" cy="175006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2. System Landscape</a:t>
          </a:r>
        </a:p>
      </dsp:txBody>
      <dsp:txXfrm>
        <a:off x="4144500" y="1877976"/>
        <a:ext cx="2814257" cy="1647548"/>
      </dsp:txXfrm>
    </dsp:sp>
    <dsp:sp modelId="{BE592270-10C1-4564-9597-3964569DD014}">
      <dsp:nvSpPr>
        <dsp:cNvPr id="0" name=""/>
        <dsp:cNvSpPr/>
      </dsp:nvSpPr>
      <dsp:spPr>
        <a:xfrm>
          <a:off x="7301693" y="2340070"/>
          <a:ext cx="618356" cy="723359"/>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7301693" y="2484742"/>
        <a:ext cx="432849" cy="434015"/>
      </dsp:txXfrm>
    </dsp:sp>
    <dsp:sp modelId="{015B3905-68E4-4F99-9686-125498F6C741}">
      <dsp:nvSpPr>
        <dsp:cNvPr id="0" name=""/>
        <dsp:cNvSpPr/>
      </dsp:nvSpPr>
      <dsp:spPr>
        <a:xfrm>
          <a:off x="8176725" y="1826718"/>
          <a:ext cx="2916773" cy="175006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3. Identify &amp; Analyze Target(s)</a:t>
          </a:r>
        </a:p>
      </dsp:txBody>
      <dsp:txXfrm>
        <a:off x="8227983" y="1877976"/>
        <a:ext cx="2814257" cy="16475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2CEAE-D769-4D69-9C85-72E70A39DAB6}">
      <dsp:nvSpPr>
        <dsp:cNvPr id="0" name=""/>
        <dsp:cNvSpPr/>
      </dsp:nvSpPr>
      <dsp:spPr>
        <a:xfrm>
          <a:off x="9758" y="1826718"/>
          <a:ext cx="2916773" cy="175006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1. Issue Background</a:t>
          </a:r>
        </a:p>
      </dsp:txBody>
      <dsp:txXfrm>
        <a:off x="61016" y="1877976"/>
        <a:ext cx="2814257" cy="1647548"/>
      </dsp:txXfrm>
    </dsp:sp>
    <dsp:sp modelId="{292648A1-234E-4024-9A3B-15177588BA35}">
      <dsp:nvSpPr>
        <dsp:cNvPr id="0" name=""/>
        <dsp:cNvSpPr/>
      </dsp:nvSpPr>
      <dsp:spPr>
        <a:xfrm>
          <a:off x="3218209" y="2340070"/>
          <a:ext cx="618356" cy="72335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3218209" y="2484742"/>
        <a:ext cx="432849" cy="434015"/>
      </dsp:txXfrm>
    </dsp:sp>
    <dsp:sp modelId="{AD880890-F770-4BE0-B3D8-72C6D5FF16B4}">
      <dsp:nvSpPr>
        <dsp:cNvPr id="0" name=""/>
        <dsp:cNvSpPr/>
      </dsp:nvSpPr>
      <dsp:spPr>
        <a:xfrm>
          <a:off x="4093242" y="1826718"/>
          <a:ext cx="2916773" cy="175006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2. System Landscape</a:t>
          </a:r>
        </a:p>
      </dsp:txBody>
      <dsp:txXfrm>
        <a:off x="4144500" y="1877976"/>
        <a:ext cx="2814257" cy="1647548"/>
      </dsp:txXfrm>
    </dsp:sp>
    <dsp:sp modelId="{BE592270-10C1-4564-9597-3964569DD014}">
      <dsp:nvSpPr>
        <dsp:cNvPr id="0" name=""/>
        <dsp:cNvSpPr/>
      </dsp:nvSpPr>
      <dsp:spPr>
        <a:xfrm>
          <a:off x="7301693" y="2340070"/>
          <a:ext cx="618356" cy="723359"/>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7301693" y="2484742"/>
        <a:ext cx="432849" cy="434015"/>
      </dsp:txXfrm>
    </dsp:sp>
    <dsp:sp modelId="{015B3905-68E4-4F99-9686-125498F6C741}">
      <dsp:nvSpPr>
        <dsp:cNvPr id="0" name=""/>
        <dsp:cNvSpPr/>
      </dsp:nvSpPr>
      <dsp:spPr>
        <a:xfrm>
          <a:off x="8176725" y="1826718"/>
          <a:ext cx="2916773" cy="175006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3. Identify &amp; Analyze Target(s)</a:t>
          </a:r>
        </a:p>
      </dsp:txBody>
      <dsp:txXfrm>
        <a:off x="8227983" y="1877976"/>
        <a:ext cx="2814257" cy="16475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2CEAE-D769-4D69-9C85-72E70A39DAB6}">
      <dsp:nvSpPr>
        <dsp:cNvPr id="0" name=""/>
        <dsp:cNvSpPr/>
      </dsp:nvSpPr>
      <dsp:spPr>
        <a:xfrm>
          <a:off x="9758" y="1826718"/>
          <a:ext cx="2916773" cy="175006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1. Issue Background</a:t>
          </a:r>
        </a:p>
      </dsp:txBody>
      <dsp:txXfrm>
        <a:off x="61016" y="1877976"/>
        <a:ext cx="2814257" cy="1647548"/>
      </dsp:txXfrm>
    </dsp:sp>
    <dsp:sp modelId="{292648A1-234E-4024-9A3B-15177588BA35}">
      <dsp:nvSpPr>
        <dsp:cNvPr id="0" name=""/>
        <dsp:cNvSpPr/>
      </dsp:nvSpPr>
      <dsp:spPr>
        <a:xfrm>
          <a:off x="3218209" y="2340070"/>
          <a:ext cx="618356" cy="72335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3218209" y="2484742"/>
        <a:ext cx="432849" cy="434015"/>
      </dsp:txXfrm>
    </dsp:sp>
    <dsp:sp modelId="{AD880890-F770-4BE0-B3D8-72C6D5FF16B4}">
      <dsp:nvSpPr>
        <dsp:cNvPr id="0" name=""/>
        <dsp:cNvSpPr/>
      </dsp:nvSpPr>
      <dsp:spPr>
        <a:xfrm>
          <a:off x="4093242" y="1826718"/>
          <a:ext cx="2916773" cy="175006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2. System Landscape</a:t>
          </a:r>
        </a:p>
      </dsp:txBody>
      <dsp:txXfrm>
        <a:off x="4144500" y="1877976"/>
        <a:ext cx="2814257" cy="1647548"/>
      </dsp:txXfrm>
    </dsp:sp>
    <dsp:sp modelId="{BE592270-10C1-4564-9597-3964569DD014}">
      <dsp:nvSpPr>
        <dsp:cNvPr id="0" name=""/>
        <dsp:cNvSpPr/>
      </dsp:nvSpPr>
      <dsp:spPr>
        <a:xfrm>
          <a:off x="7301693" y="2340070"/>
          <a:ext cx="618356" cy="723359"/>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7301693" y="2484742"/>
        <a:ext cx="432849" cy="434015"/>
      </dsp:txXfrm>
    </dsp:sp>
    <dsp:sp modelId="{015B3905-68E4-4F99-9686-125498F6C741}">
      <dsp:nvSpPr>
        <dsp:cNvPr id="0" name=""/>
        <dsp:cNvSpPr/>
      </dsp:nvSpPr>
      <dsp:spPr>
        <a:xfrm>
          <a:off x="8176725" y="1826718"/>
          <a:ext cx="2916773" cy="175006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3. Identify &amp; Analyze Target(s)</a:t>
          </a:r>
        </a:p>
      </dsp:txBody>
      <dsp:txXfrm>
        <a:off x="8227983" y="1877976"/>
        <a:ext cx="2814257" cy="16475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2CEAE-D769-4D69-9C85-72E70A39DAB6}">
      <dsp:nvSpPr>
        <dsp:cNvPr id="0" name=""/>
        <dsp:cNvSpPr/>
      </dsp:nvSpPr>
      <dsp:spPr>
        <a:xfrm>
          <a:off x="9758" y="1826718"/>
          <a:ext cx="2916773" cy="175006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1. Issue Background</a:t>
          </a:r>
        </a:p>
      </dsp:txBody>
      <dsp:txXfrm>
        <a:off x="61016" y="1877976"/>
        <a:ext cx="2814257" cy="1647548"/>
      </dsp:txXfrm>
    </dsp:sp>
    <dsp:sp modelId="{292648A1-234E-4024-9A3B-15177588BA35}">
      <dsp:nvSpPr>
        <dsp:cNvPr id="0" name=""/>
        <dsp:cNvSpPr/>
      </dsp:nvSpPr>
      <dsp:spPr>
        <a:xfrm>
          <a:off x="3218209" y="2340070"/>
          <a:ext cx="618356" cy="72335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3218209" y="2484742"/>
        <a:ext cx="432849" cy="434015"/>
      </dsp:txXfrm>
    </dsp:sp>
    <dsp:sp modelId="{AD880890-F770-4BE0-B3D8-72C6D5FF16B4}">
      <dsp:nvSpPr>
        <dsp:cNvPr id="0" name=""/>
        <dsp:cNvSpPr/>
      </dsp:nvSpPr>
      <dsp:spPr>
        <a:xfrm>
          <a:off x="4093242" y="1826718"/>
          <a:ext cx="2916773" cy="175006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2. System Landscape</a:t>
          </a:r>
        </a:p>
      </dsp:txBody>
      <dsp:txXfrm>
        <a:off x="4144500" y="1877976"/>
        <a:ext cx="2814257" cy="1647548"/>
      </dsp:txXfrm>
    </dsp:sp>
    <dsp:sp modelId="{BE592270-10C1-4564-9597-3964569DD014}">
      <dsp:nvSpPr>
        <dsp:cNvPr id="0" name=""/>
        <dsp:cNvSpPr/>
      </dsp:nvSpPr>
      <dsp:spPr>
        <a:xfrm>
          <a:off x="7301693" y="2340070"/>
          <a:ext cx="618356" cy="723359"/>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7301693" y="2484742"/>
        <a:ext cx="432849" cy="434015"/>
      </dsp:txXfrm>
    </dsp:sp>
    <dsp:sp modelId="{015B3905-68E4-4F99-9686-125498F6C741}">
      <dsp:nvSpPr>
        <dsp:cNvPr id="0" name=""/>
        <dsp:cNvSpPr/>
      </dsp:nvSpPr>
      <dsp:spPr>
        <a:xfrm>
          <a:off x="8176725" y="1826718"/>
          <a:ext cx="2916773" cy="175006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3. Identify &amp; Analyze Target(s)</a:t>
          </a:r>
        </a:p>
      </dsp:txBody>
      <dsp:txXfrm>
        <a:off x="8227983" y="1877976"/>
        <a:ext cx="2814257" cy="1647548"/>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3B304D-F772-4425-A4A2-80080E934A19}" type="datetimeFigureOut">
              <a:rPr lang="en-US" smtClean="0"/>
              <a:t>1/30/2025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DDE1B4-7787-4DE3-BDE0-2F3EC11A1AB0}" type="slidenum">
              <a:rPr lang="en-US" smtClean="0"/>
              <a:t>‹#›</a:t>
            </a:fld>
            <a:endParaRPr lang="en-US"/>
          </a:p>
        </p:txBody>
      </p:sp>
    </p:spTree>
    <p:extLst>
      <p:ext uri="{BB962C8B-B14F-4D97-AF65-F5344CB8AC3E}">
        <p14:creationId xmlns:p14="http://schemas.microsoft.com/office/powerpoint/2010/main" val="4153601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jamboard.google.com/d/1HA21zY0XJgiABicuWKt1Pbrn_Fqei-AH6qleePVsyPY/edit?usp=sharing" TargetMode="External"/><Relationship Id="rId2" Type="http://schemas.openxmlformats.org/officeDocument/2006/relationships/slide" Target="../slides/slide21.xml"/><Relationship Id="rId1" Type="http://schemas.openxmlformats.org/officeDocument/2006/relationships/notesMaster" Target="../notesMasters/notesMaster1.xml"/><Relationship Id="rId5" Type="http://schemas.openxmlformats.org/officeDocument/2006/relationships/hyperlink" Target="https://neahq.sharepoint.com/:w:/r/sites/NationalUniServandOrganizerProgramMaterials/_layouts/15/doc.aspx?sourcedoc=%7B62237d26-f897-465f-818c-ea72faeae675%7D&amp;action=edit" TargetMode="External"/><Relationship Id="rId4" Type="http://schemas.openxmlformats.org/officeDocument/2006/relationships/hyperlink" Target="https://docs.google.com/document/d/1Tey7ezc_cQNehPXEmYuK0xXvNUAXkj805WN5jODpD6U/edit?usp=sharing"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nea.org/UD-Org-Support"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Katie B </a:t>
            </a:r>
          </a:p>
        </p:txBody>
      </p:sp>
      <p:sp>
        <p:nvSpPr>
          <p:cNvPr id="4" name="Slide Number Placeholder 3"/>
          <p:cNvSpPr>
            <a:spLocks noGrp="1"/>
          </p:cNvSpPr>
          <p:nvPr>
            <p:ph type="sldNum" sz="quarter" idx="5"/>
          </p:nvPr>
        </p:nvSpPr>
        <p:spPr/>
        <p:txBody>
          <a:bodyPr/>
          <a:lstStyle/>
          <a:p>
            <a:fld id="{51DDE1B4-7787-4DE3-BDE0-2F3EC11A1AB0}" type="slidenum">
              <a:rPr lang="en-US" smtClean="0"/>
              <a:t>1</a:t>
            </a:fld>
            <a:endParaRPr lang="en-US"/>
          </a:p>
        </p:txBody>
      </p:sp>
    </p:spTree>
    <p:extLst>
      <p:ext uri="{BB962C8B-B14F-4D97-AF65-F5344CB8AC3E}">
        <p14:creationId xmlns:p14="http://schemas.microsoft.com/office/powerpoint/2010/main" val="2816855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Katie B </a:t>
            </a:r>
          </a:p>
        </p:txBody>
      </p:sp>
      <p:sp>
        <p:nvSpPr>
          <p:cNvPr id="4" name="Slide Number Placeholder 3"/>
          <p:cNvSpPr>
            <a:spLocks noGrp="1"/>
          </p:cNvSpPr>
          <p:nvPr>
            <p:ph type="sldNum" sz="quarter" idx="5"/>
          </p:nvPr>
        </p:nvSpPr>
        <p:spPr/>
        <p:txBody>
          <a:bodyPr/>
          <a:lstStyle/>
          <a:p>
            <a:fld id="{51DDE1B4-7787-4DE3-BDE0-2F3EC11A1AB0}" type="slidenum">
              <a:rPr lang="en-US" smtClean="0"/>
              <a:t>2</a:t>
            </a:fld>
            <a:endParaRPr lang="en-US"/>
          </a:p>
        </p:txBody>
      </p:sp>
    </p:spTree>
    <p:extLst>
      <p:ext uri="{BB962C8B-B14F-4D97-AF65-F5344CB8AC3E}">
        <p14:creationId xmlns:p14="http://schemas.microsoft.com/office/powerpoint/2010/main" val="3323790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Katie B </a:t>
            </a:r>
            <a:endParaRPr lang="en-US"/>
          </a:p>
          <a:p>
            <a:r>
              <a:rPr lang="en-US"/>
              <a:t>Invite participants to drop local Tribe names in chat if they know them?</a:t>
            </a:r>
            <a:endParaRPr lang="en-US">
              <a:cs typeface="Calibri" panose="020F0502020204030204"/>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srgbClr val="465562"/>
                </a:solidFill>
                <a:effectLst/>
                <a:uLnTx/>
                <a:uFillTx/>
                <a:latin typeface="Euphemi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srgbClr val="465562"/>
              </a:solidFill>
              <a:effectLst/>
              <a:uLnTx/>
              <a:uFillTx/>
              <a:latin typeface="Euphemia"/>
              <a:ea typeface="+mn-ea"/>
              <a:cs typeface="+mn-cs"/>
            </a:endParaRPr>
          </a:p>
        </p:txBody>
      </p:sp>
    </p:spTree>
    <p:extLst>
      <p:ext uri="{BB962C8B-B14F-4D97-AF65-F5344CB8AC3E}">
        <p14:creationId xmlns:p14="http://schemas.microsoft.com/office/powerpoint/2010/main" val="1176921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Awareness and Self-Knowledge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Listening for Understanding</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Being Gracious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dirty="0">
                <a:solidFill>
                  <a:schemeClr val="tx1"/>
                </a:solidFill>
                <a:effectLst/>
                <a:latin typeface="+mn-lt"/>
                <a:ea typeface="+mn-ea"/>
                <a:cs typeface="+mn-cs"/>
              </a:rPr>
              <a:t> includes following the COVID protocols that are in place to protect the health of this learning community.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Stay Engaged</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dirty="0">
                <a:solidFill>
                  <a:schemeClr val="tx1"/>
                </a:solidFill>
                <a:effectLst/>
                <a:latin typeface="+mn-lt"/>
                <a:ea typeface="+mn-ea"/>
                <a:cs typeface="+mn-cs"/>
              </a:rPr>
              <a:t> a commitment to keeping your electronic communications to a minimum with folks not present in this learning community.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Be Open and Suspend Judgment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Say “I”- tell your truth</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Seek Discomfort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Reaching Empathy</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Resolution and Closure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*Adapted from “Embracing equity and inclusion”, Annie E. Casey Foundation</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Katie B </a:t>
            </a:r>
          </a:p>
        </p:txBody>
      </p:sp>
      <p:sp>
        <p:nvSpPr>
          <p:cNvPr id="4" name="Slide Number Placeholder 3"/>
          <p:cNvSpPr>
            <a:spLocks noGrp="1"/>
          </p:cNvSpPr>
          <p:nvPr>
            <p:ph type="sldNum" sz="quarter" idx="5"/>
          </p:nvPr>
        </p:nvSpPr>
        <p:spPr/>
        <p:txBody>
          <a:bodyPr/>
          <a:lstStyle/>
          <a:p>
            <a:fld id="{51DDE1B4-7787-4DE3-BDE0-2F3EC11A1AB0}" type="slidenum">
              <a:rPr lang="en-US" smtClean="0"/>
              <a:t>5</a:t>
            </a:fld>
            <a:endParaRPr lang="en-US"/>
          </a:p>
        </p:txBody>
      </p:sp>
    </p:spTree>
    <p:extLst>
      <p:ext uri="{BB962C8B-B14F-4D97-AF65-F5344CB8AC3E}">
        <p14:creationId xmlns:p14="http://schemas.microsoft.com/office/powerpoint/2010/main" val="4127916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Katie B </a:t>
            </a:r>
          </a:p>
        </p:txBody>
      </p:sp>
      <p:sp>
        <p:nvSpPr>
          <p:cNvPr id="4" name="Slide Number Placeholder 3"/>
          <p:cNvSpPr>
            <a:spLocks noGrp="1"/>
          </p:cNvSpPr>
          <p:nvPr>
            <p:ph type="sldNum" sz="quarter" idx="5"/>
          </p:nvPr>
        </p:nvSpPr>
        <p:spPr/>
        <p:txBody>
          <a:bodyPr/>
          <a:lstStyle/>
          <a:p>
            <a:fld id="{51DDE1B4-7787-4DE3-BDE0-2F3EC11A1AB0}" type="slidenum">
              <a:rPr lang="en-US" smtClean="0"/>
              <a:t>6</a:t>
            </a:fld>
            <a:endParaRPr lang="en-US"/>
          </a:p>
        </p:txBody>
      </p:sp>
    </p:spTree>
    <p:extLst>
      <p:ext uri="{BB962C8B-B14F-4D97-AF65-F5344CB8AC3E}">
        <p14:creationId xmlns:p14="http://schemas.microsoft.com/office/powerpoint/2010/main" val="11905350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p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fontAlgn="base"/>
            <a:r>
              <a:rPr lang="en-US" sz="1800">
                <a:solidFill>
                  <a:srgbClr val="000000"/>
                </a:solidFill>
                <a:latin typeface="Calibri"/>
                <a:cs typeface="Calibri"/>
              </a:rPr>
              <a:t>Yvie J: </a:t>
            </a:r>
            <a:endParaRPr lang="en-US">
              <a:solidFill>
                <a:srgbClr val="000000"/>
              </a:solidFill>
              <a:latin typeface="Calibri"/>
              <a:cs typeface="Calibri"/>
            </a:endParaRPr>
          </a:p>
          <a:p>
            <a:r>
              <a:rPr lang="en-US" sz="1800">
                <a:solidFill>
                  <a:srgbClr val="000000"/>
                </a:solidFill>
                <a:latin typeface="Calibri"/>
                <a:cs typeface="Calibri"/>
              </a:rPr>
              <a:t>Lets</a:t>
            </a:r>
            <a:r>
              <a:rPr lang="en-US" sz="1800" b="0" i="0">
                <a:solidFill>
                  <a:srgbClr val="000000"/>
                </a:solidFill>
                <a:effectLst/>
                <a:latin typeface="Calibri"/>
                <a:cs typeface="Calibri"/>
              </a:rPr>
              <a:t> start by reviewing the steps to campaign building. We need these building blocks. (Steps 1, 2, 3, 4, 5, &amp; 6).  </a:t>
            </a:r>
            <a:endParaRPr lang="en-US" b="0" i="0">
              <a:solidFill>
                <a:srgbClr val="000000"/>
              </a:solidFill>
              <a:effectLst/>
              <a:latin typeface="Calibri"/>
              <a:cs typeface="Calibri"/>
            </a:endParaRPr>
          </a:p>
          <a:p>
            <a:pPr fontAlgn="base"/>
            <a:r>
              <a:rPr lang="en-US" sz="1800">
                <a:solidFill>
                  <a:srgbClr val="000000"/>
                </a:solidFill>
                <a:latin typeface="Calibri"/>
                <a:cs typeface="Calibri"/>
              </a:rPr>
              <a:t>(Go through steps on slide)</a:t>
            </a:r>
            <a:r>
              <a:rPr lang="en-US" sz="1800" b="0" i="0">
                <a:solidFill>
                  <a:srgbClr val="000000"/>
                </a:solidFill>
                <a:effectLst/>
                <a:latin typeface="Calibri"/>
                <a:cs typeface="Calibri"/>
              </a:rPr>
              <a:t> </a:t>
            </a:r>
            <a:endParaRPr lang="en-US" b="0" i="0">
              <a:solidFill>
                <a:srgbClr val="000000"/>
              </a:solidFill>
              <a:effectLst/>
              <a:latin typeface="Calibri"/>
              <a:cs typeface="Calibri"/>
            </a:endParaRPr>
          </a:p>
          <a:p>
            <a:pPr algn="l" rtl="0" fontAlgn="base"/>
            <a:r>
              <a:rPr lang="en-US" sz="1800" b="0" i="0">
                <a:solidFill>
                  <a:srgbClr val="000000"/>
                </a:solidFill>
                <a:effectLst/>
                <a:latin typeface="Calibri" panose="020F0502020204030204" pitchFamily="34" charset="0"/>
              </a:rPr>
              <a:t>We are going to focus on the power analysis and a values triangle you can use with your leaders to do a deeper assessment of power.  </a:t>
            </a:r>
            <a:endParaRPr lang="en-US" b="0" i="0">
              <a:solidFill>
                <a:srgbClr val="000000"/>
              </a:solidFill>
              <a:effectLst/>
              <a:latin typeface="Segoe UI" panose="020B0502040204020203" pitchFamily="34" charset="0"/>
            </a:endParaRPr>
          </a:p>
          <a:p>
            <a:pPr marL="0" lvl="0" indent="0" algn="l" rtl="0">
              <a:spcBef>
                <a:spcPts val="0"/>
              </a:spcBef>
              <a:spcAft>
                <a:spcPts val="0"/>
              </a:spcAft>
              <a:buClr>
                <a:schemeClr val="dk1"/>
              </a:buClr>
              <a:buSzPts val="1200"/>
              <a:buFont typeface="Calibri"/>
              <a:buNone/>
            </a:pPr>
            <a:endParaRPr/>
          </a:p>
        </p:txBody>
      </p:sp>
      <p:sp>
        <p:nvSpPr>
          <p:cNvPr id="300" name="Google Shape;300;p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cs typeface="Calibri"/>
              </a:rPr>
              <a:t>Yvie J</a:t>
            </a: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587978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800" dirty="0">
                <a:solidFill>
                  <a:srgbClr val="000000"/>
                </a:solidFill>
                <a:latin typeface="Calibri"/>
                <a:cs typeface="Calibri"/>
              </a:rPr>
              <a:t>Yvie J: </a:t>
            </a:r>
            <a:endParaRPr lang="en-US" dirty="0">
              <a:solidFill>
                <a:srgbClr val="000000"/>
              </a:solidFill>
              <a:latin typeface="Calibri"/>
              <a:cs typeface="Calibri"/>
            </a:endParaRPr>
          </a:p>
          <a:p>
            <a:r>
              <a:rPr lang="en-US" sz="1800" dirty="0">
                <a:solidFill>
                  <a:srgbClr val="000000"/>
                </a:solidFill>
                <a:latin typeface="Calibri"/>
                <a:cs typeface="Calibri"/>
              </a:rPr>
              <a:t>Now</a:t>
            </a:r>
            <a:r>
              <a:rPr lang="en-US" sz="1800" b="0" i="0" dirty="0">
                <a:solidFill>
                  <a:srgbClr val="000000"/>
                </a:solidFill>
                <a:effectLst/>
                <a:latin typeface="Calibri"/>
                <a:cs typeface="Calibri"/>
              </a:rPr>
              <a:t> why do we do a power analysis and what is it?  </a:t>
            </a:r>
            <a:endParaRPr lang="en-US" b="0" i="0" dirty="0">
              <a:solidFill>
                <a:srgbClr val="000000"/>
              </a:solidFill>
              <a:effectLst/>
              <a:latin typeface="Calibri"/>
              <a:cs typeface="Calibri"/>
            </a:endParaRPr>
          </a:p>
          <a:p>
            <a:pPr fontAlgn="base">
              <a:buFont typeface="Arial" panose="020B0604020202020204" pitchFamily="34" charset="0"/>
              <a:buChar char="•"/>
            </a:pPr>
            <a:r>
              <a:rPr lang="en-US" sz="1800" b="0" i="0" dirty="0">
                <a:solidFill>
                  <a:srgbClr val="000000"/>
                </a:solidFill>
                <a:effectLst/>
                <a:latin typeface="Calibri"/>
                <a:ea typeface="Calibri"/>
                <a:cs typeface="Calibri"/>
              </a:rPr>
              <a:t>Power analysis is a systematic approach to understanding our own power and the power of our allies and opponents on the issue that we have identified. Doing a power analysis allows us to understand how and by whom power is being exercised to cause and maintain the problems and conditions that we seek to change. This allows us to identify and understand</a:t>
            </a:r>
            <a:r>
              <a:rPr lang="en-US" sz="1800" dirty="0">
                <a:solidFill>
                  <a:srgbClr val="000000"/>
                </a:solidFill>
                <a:latin typeface="Calibri"/>
                <a:ea typeface="Calibri"/>
                <a:cs typeface="Calibri"/>
              </a:rPr>
              <a:t> how to move</a:t>
            </a:r>
            <a:r>
              <a:rPr lang="en-US" sz="1800" b="0" i="0" dirty="0">
                <a:solidFill>
                  <a:srgbClr val="000000"/>
                </a:solidFill>
                <a:effectLst/>
                <a:latin typeface="Calibri"/>
                <a:ea typeface="Calibri"/>
                <a:cs typeface="Calibri"/>
              </a:rPr>
              <a:t> the decision maker who can give us what we want and to develop effective strategies for:  </a:t>
            </a:r>
          </a:p>
          <a:p>
            <a:pPr algn="l" rtl="0" fontAlgn="base">
              <a:buFont typeface="Arial" panose="020B0604020202020204" pitchFamily="34" charset="0"/>
              <a:buChar char="•"/>
            </a:pPr>
            <a:r>
              <a:rPr lang="en-US" sz="1800" b="0" i="0" dirty="0">
                <a:solidFill>
                  <a:srgbClr val="000000"/>
                </a:solidFill>
                <a:effectLst/>
                <a:latin typeface="Calibri"/>
                <a:ea typeface="Calibri"/>
                <a:cs typeface="Calibri"/>
              </a:rPr>
              <a:t>Permanently altering power relationships in favor of our communities &amp; the conditions that we seek to change  </a:t>
            </a:r>
          </a:p>
          <a:p>
            <a:pPr algn="l" rtl="0" fontAlgn="base">
              <a:buFont typeface="Arial" panose="020B0604020202020204" pitchFamily="34" charset="0"/>
              <a:buChar char="•"/>
            </a:pPr>
            <a:r>
              <a:rPr lang="en-US" sz="1800" b="0" i="0" dirty="0">
                <a:solidFill>
                  <a:srgbClr val="000000"/>
                </a:solidFill>
                <a:effectLst/>
                <a:latin typeface="Calibri"/>
                <a:ea typeface="Calibri"/>
                <a:cs typeface="Calibri"/>
              </a:rPr>
              <a:t>Grassroots organizing to build power  </a:t>
            </a:r>
          </a:p>
          <a:p>
            <a:pPr algn="l" rtl="0" fontAlgn="base">
              <a:buFont typeface="Arial" panose="020B0604020202020204" pitchFamily="34" charset="0"/>
              <a:buChar char="•"/>
            </a:pPr>
            <a:r>
              <a:rPr lang="en-US" sz="1800" b="0" i="0" dirty="0">
                <a:solidFill>
                  <a:srgbClr val="000000"/>
                </a:solidFill>
                <a:effectLst/>
                <a:latin typeface="Calibri"/>
                <a:ea typeface="Calibri"/>
                <a:cs typeface="Calibri"/>
              </a:rPr>
              <a:t>Developing Issue campaigns that BOTH help to build power AND win change  </a:t>
            </a:r>
          </a:p>
          <a:p>
            <a:pPr algn="l" rtl="0" fontAlgn="base">
              <a:buFont typeface="Arial" panose="020B0604020202020204" pitchFamily="34" charset="0"/>
              <a:buChar char="•"/>
            </a:pPr>
            <a:r>
              <a:rPr lang="en-US" sz="1800" b="0" i="0" dirty="0">
                <a:solidFill>
                  <a:srgbClr val="000000"/>
                </a:solidFill>
                <a:effectLst/>
                <a:latin typeface="Calibri"/>
                <a:ea typeface="Calibri"/>
                <a:cs typeface="Calibri"/>
              </a:rPr>
              <a:t>Connecting short term activities to LONG TERM goals  </a:t>
            </a: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9</a:t>
            </a:fld>
            <a:endParaRPr lang="en-US"/>
          </a:p>
        </p:txBody>
      </p:sp>
    </p:spTree>
    <p:extLst>
      <p:ext uri="{BB962C8B-B14F-4D97-AF65-F5344CB8AC3E}">
        <p14:creationId xmlns:p14="http://schemas.microsoft.com/office/powerpoint/2010/main" val="3317295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a:solidFill>
                  <a:srgbClr val="000000"/>
                </a:solidFill>
                <a:latin typeface="Calibri"/>
                <a:cs typeface="Calibri"/>
              </a:rPr>
              <a:t>Yvie J </a:t>
            </a:r>
          </a:p>
          <a:p>
            <a:r>
              <a:rPr lang="en-US">
                <a:solidFill>
                  <a:srgbClr val="000000"/>
                </a:solidFill>
                <a:latin typeface="Calibri"/>
                <a:cs typeface="Calibri"/>
              </a:rPr>
              <a:t>These are</a:t>
            </a:r>
            <a:r>
              <a:rPr lang="en-US" sz="1200" b="0" i="0">
                <a:solidFill>
                  <a:srgbClr val="000000"/>
                </a:solidFill>
                <a:effectLst/>
                <a:latin typeface="Calibri"/>
                <a:cs typeface="Calibri"/>
              </a:rPr>
              <a:t> </a:t>
            </a:r>
            <a:r>
              <a:rPr lang="en-US">
                <a:solidFill>
                  <a:srgbClr val="000000"/>
                </a:solidFill>
                <a:latin typeface="Calibri"/>
                <a:cs typeface="Calibri"/>
              </a:rPr>
              <a:t>the </a:t>
            </a:r>
            <a:r>
              <a:rPr lang="en-US" sz="1200" b="0" i="0">
                <a:solidFill>
                  <a:srgbClr val="000000"/>
                </a:solidFill>
                <a:effectLst/>
                <a:latin typeface="Calibri"/>
                <a:cs typeface="Calibri"/>
              </a:rPr>
              <a:t>steps </a:t>
            </a:r>
            <a:r>
              <a:rPr lang="en-US">
                <a:solidFill>
                  <a:srgbClr val="000000"/>
                </a:solidFill>
                <a:latin typeface="Calibri"/>
                <a:cs typeface="Calibri"/>
              </a:rPr>
              <a:t>of power</a:t>
            </a:r>
            <a:r>
              <a:rPr lang="en-US" sz="1200" b="0" i="0">
                <a:solidFill>
                  <a:srgbClr val="000000"/>
                </a:solidFill>
                <a:effectLst/>
                <a:latin typeface="Calibri"/>
                <a:cs typeface="Calibri"/>
              </a:rPr>
              <a:t> analysis for a specific issue </a:t>
            </a:r>
            <a:r>
              <a:rPr lang="en-US">
                <a:solidFill>
                  <a:srgbClr val="000000"/>
                </a:solidFill>
                <a:latin typeface="Calibri"/>
                <a:cs typeface="Calibri"/>
              </a:rPr>
              <a:t>you</a:t>
            </a:r>
            <a:r>
              <a:rPr lang="en-US" sz="1200" b="0" i="0">
                <a:solidFill>
                  <a:srgbClr val="000000"/>
                </a:solidFill>
                <a:effectLst/>
                <a:latin typeface="Calibri"/>
                <a:cs typeface="Calibri"/>
              </a:rPr>
              <a:t> have identified: </a:t>
            </a:r>
            <a:endParaRPr lang="en-US"/>
          </a:p>
          <a:p>
            <a:pPr algn="l" rtl="0" fontAlgn="base"/>
            <a:r>
              <a:rPr lang="en-US" sz="1200" b="0" i="0">
                <a:solidFill>
                  <a:srgbClr val="000000"/>
                </a:solidFill>
                <a:effectLst/>
                <a:latin typeface="Calibri" panose="020F0502020204030204" pitchFamily="34" charset="0"/>
              </a:rPr>
              <a:t> 1. Issue Background  </a:t>
            </a:r>
            <a:endParaRPr lang="en-US" b="0" i="0">
              <a:solidFill>
                <a:srgbClr val="000000"/>
              </a:solidFill>
              <a:effectLst/>
              <a:latin typeface="Segoe UI" panose="020B0502040204020203" pitchFamily="34" charset="0"/>
            </a:endParaRPr>
          </a:p>
          <a:p>
            <a:pPr algn="l" rtl="0" fontAlgn="base"/>
            <a:r>
              <a:rPr lang="en-US" sz="1200" b="0" i="0">
                <a:solidFill>
                  <a:srgbClr val="000000"/>
                </a:solidFill>
                <a:effectLst/>
                <a:latin typeface="Calibri" panose="020F0502020204030204" pitchFamily="34" charset="0"/>
              </a:rPr>
              <a:t>2. System Landscape  </a:t>
            </a:r>
            <a:endParaRPr lang="en-US" b="0" i="0">
              <a:solidFill>
                <a:srgbClr val="000000"/>
              </a:solidFill>
              <a:effectLst/>
              <a:latin typeface="Segoe UI" panose="020B0502040204020203" pitchFamily="34" charset="0"/>
            </a:endParaRPr>
          </a:p>
          <a:p>
            <a:pPr algn="l" rtl="0" fontAlgn="base"/>
            <a:r>
              <a:rPr lang="en-US" sz="1200" b="0" i="0">
                <a:solidFill>
                  <a:srgbClr val="000000"/>
                </a:solidFill>
                <a:effectLst/>
                <a:latin typeface="Calibri" panose="020F0502020204030204" pitchFamily="34" charset="0"/>
              </a:rPr>
              <a:t>3. Identify and Analyze Target(s)  </a:t>
            </a:r>
            <a:endParaRPr lang="en-US" b="0" i="0">
              <a:solidFill>
                <a:srgbClr val="000000"/>
              </a:solidFill>
              <a:effectLst/>
              <a:latin typeface="Segoe UI" panose="020B0502040204020203" pitchFamily="34" charset="0"/>
            </a:endParaRP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10</a:t>
            </a:fld>
            <a:endParaRPr lang="en-US"/>
          </a:p>
        </p:txBody>
      </p:sp>
    </p:spTree>
    <p:extLst>
      <p:ext uri="{BB962C8B-B14F-4D97-AF65-F5344CB8AC3E}">
        <p14:creationId xmlns:p14="http://schemas.microsoft.com/office/powerpoint/2010/main" val="9688609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800">
                <a:solidFill>
                  <a:srgbClr val="000000"/>
                </a:solidFill>
                <a:latin typeface="Calibri"/>
                <a:cs typeface="Calibri"/>
              </a:rPr>
              <a:t>Yvie J </a:t>
            </a:r>
          </a:p>
          <a:p>
            <a:pPr algn="l"/>
            <a:r>
              <a:rPr lang="en-US" sz="1800" b="0" i="0">
                <a:solidFill>
                  <a:srgbClr val="000000"/>
                </a:solidFill>
                <a:effectLst/>
                <a:latin typeface="Calibri"/>
                <a:cs typeface="Calibri"/>
              </a:rPr>
              <a:t>Once we’ve identified an issue, what might we need to find out about it in order to build an effective campaign?  </a:t>
            </a:r>
            <a:endParaRPr lang="en-US" b="0" i="0">
              <a:solidFill>
                <a:srgbClr val="000000"/>
              </a:solidFill>
              <a:effectLst/>
              <a:latin typeface="Calibri"/>
              <a:cs typeface="Calibri"/>
            </a:endParaRP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What is the history and current status of the issue?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What are the competing agendas or positions on the issue?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What are the narratives surrounding the issue?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Who are allies on the issue? Who are opponents on the issue?  </a:t>
            </a:r>
          </a:p>
          <a:p>
            <a:pPr algn="l" rtl="0" fontAlgn="base"/>
            <a:r>
              <a:rPr lang="en-US" sz="1800" b="0" i="0">
                <a:solidFill>
                  <a:srgbClr val="000000"/>
                </a:solidFill>
                <a:effectLst/>
                <a:latin typeface="Calibri" panose="020F0502020204030204" pitchFamily="34" charset="0"/>
              </a:rPr>
              <a:t>  </a:t>
            </a:r>
            <a:endParaRPr lang="en-US" b="0" i="0">
              <a:solidFill>
                <a:srgbClr val="000000"/>
              </a:solidFill>
              <a:effectLst/>
              <a:latin typeface="Segoe UI" panose="020B0502040204020203" pitchFamily="34" charset="0"/>
            </a:endParaRP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11</a:t>
            </a:fld>
            <a:endParaRPr lang="en-US"/>
          </a:p>
        </p:txBody>
      </p:sp>
    </p:spTree>
    <p:extLst>
      <p:ext uri="{BB962C8B-B14F-4D97-AF65-F5344CB8AC3E}">
        <p14:creationId xmlns:p14="http://schemas.microsoft.com/office/powerpoint/2010/main" val="251343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800">
                <a:solidFill>
                  <a:srgbClr val="000000"/>
                </a:solidFill>
                <a:latin typeface="Calibri"/>
                <a:cs typeface="Calibri"/>
              </a:rPr>
              <a:t>Yvie J </a:t>
            </a:r>
          </a:p>
          <a:p>
            <a:pPr algn="l"/>
            <a:r>
              <a:rPr lang="en-US" sz="1800" b="0" i="0">
                <a:solidFill>
                  <a:srgbClr val="000000"/>
                </a:solidFill>
                <a:effectLst/>
                <a:latin typeface="Calibri"/>
                <a:cs typeface="Calibri"/>
              </a:rPr>
              <a:t>Next step is researching the system landscape. The two main questions are:  </a:t>
            </a:r>
            <a:endParaRPr lang="en-US" b="0" i="0">
              <a:solidFill>
                <a:srgbClr val="000000"/>
              </a:solidFill>
              <a:effectLst/>
              <a:latin typeface="Calibri"/>
              <a:cs typeface="Calibri"/>
            </a:endParaRP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What are the decision making processes on this issue?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Who is involved in each step of the decision making process?  </a:t>
            </a: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12</a:t>
            </a:fld>
            <a:endParaRPr lang="en-US"/>
          </a:p>
        </p:txBody>
      </p:sp>
    </p:spTree>
    <p:extLst>
      <p:ext uri="{BB962C8B-B14F-4D97-AF65-F5344CB8AC3E}">
        <p14:creationId xmlns:p14="http://schemas.microsoft.com/office/powerpoint/2010/main" val="25076159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solidFill>
                  <a:srgbClr val="000000"/>
                </a:solidFill>
                <a:latin typeface="Calibri"/>
                <a:cs typeface="Calibri"/>
              </a:rPr>
              <a:t>Yvie J </a:t>
            </a:r>
          </a:p>
          <a:p>
            <a:pPr marL="0" marR="0" lvl="0" indent="0" algn="l" defTabSz="914400">
              <a:lnSpc>
                <a:spcPct val="100000"/>
              </a:lnSpc>
              <a:spcBef>
                <a:spcPts val="0"/>
              </a:spcBef>
              <a:spcAft>
                <a:spcPts val="0"/>
              </a:spcAft>
              <a:buClrTx/>
              <a:buSzTx/>
              <a:buFontTx/>
              <a:buNone/>
              <a:tabLst/>
              <a:defRPr/>
            </a:pPr>
            <a:r>
              <a:rPr lang="en-US" b="0" i="0">
                <a:solidFill>
                  <a:srgbClr val="000000"/>
                </a:solidFill>
                <a:effectLst/>
                <a:latin typeface="Calibri"/>
                <a:cs typeface="Calibri"/>
              </a:rPr>
              <a:t>Now we’ll move into Part 3 of the Power Analysis, identifying and analyzing the Target(s). </a:t>
            </a:r>
            <a:r>
              <a:rPr lang="en-US" sz="1200" b="0" i="0">
                <a:solidFill>
                  <a:srgbClr val="000000"/>
                </a:solidFill>
                <a:effectLst/>
                <a:latin typeface="Calibri"/>
                <a:cs typeface="Calibri"/>
              </a:rPr>
              <a:t>Who has an idea of what we mean by a target in the context of a campaign?  </a:t>
            </a:r>
            <a:endParaRPr lang="en-US">
              <a:latin typeface="Calibri"/>
              <a:cs typeface="Calibri"/>
            </a:endParaRP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13</a:t>
            </a:fld>
            <a:endParaRPr lang="en-US"/>
          </a:p>
        </p:txBody>
      </p:sp>
    </p:spTree>
    <p:extLst>
      <p:ext uri="{BB962C8B-B14F-4D97-AF65-F5344CB8AC3E}">
        <p14:creationId xmlns:p14="http://schemas.microsoft.com/office/powerpoint/2010/main" val="37433356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fontAlgn="base"/>
            <a:r>
              <a:rPr lang="en-US" sz="1800">
                <a:solidFill>
                  <a:srgbClr val="000000"/>
                </a:solidFill>
                <a:latin typeface="Calibri"/>
                <a:cs typeface="Calibri"/>
              </a:rPr>
              <a:t>Yvie J </a:t>
            </a:r>
          </a:p>
          <a:p>
            <a:pPr algn="l">
              <a:buFont typeface="Arial" panose="020B0604020202020204" pitchFamily="34" charset="0"/>
              <a:buChar char="•"/>
            </a:pPr>
            <a:r>
              <a:rPr lang="en-US" sz="1800" b="0" i="0">
                <a:solidFill>
                  <a:srgbClr val="000000"/>
                </a:solidFill>
                <a:effectLst/>
                <a:latin typeface="Calibri"/>
                <a:cs typeface="Calibri"/>
              </a:rPr>
              <a:t>A target is the person who can make the decision to give you what you want. The target is the person who can meet your demands. We need to be very specific in identifying the target. A target is not an organization or a committee. A target is a person with a face, name, and an address.  </a:t>
            </a:r>
            <a:endParaRPr lang="en-US">
              <a:latin typeface="Calibri"/>
              <a:cs typeface="Calibri"/>
            </a:endParaRP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Once you have done the system landscape and understand the decision making process, you will be able to identify the Target.  </a:t>
            </a:r>
          </a:p>
          <a:p>
            <a:pPr marL="0" lvl="0" indent="0" algn="l" rtl="0">
              <a:spcBef>
                <a:spcPts val="0"/>
              </a:spcBef>
              <a:spcAft>
                <a:spcPts val="0"/>
              </a:spcAft>
              <a:buClr>
                <a:schemeClr val="dk1"/>
              </a:buClr>
              <a:buSzPts val="1200"/>
              <a:buFont typeface="Calibri"/>
              <a:buNone/>
            </a:pPr>
            <a:endParaRPr/>
          </a:p>
        </p:txBody>
      </p:sp>
      <p:sp>
        <p:nvSpPr>
          <p:cNvPr id="272" name="Google Shape;272;p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465562"/>
              </a:buClr>
              <a:buSzPts val="1200"/>
              <a:buFont typeface="Calibri"/>
              <a:buNone/>
              <a:tabLst/>
              <a:defRPr/>
            </a:pPr>
            <a:fld id="{00000000-1234-1234-1234-123412341234}" type="slidenum">
              <a:rPr kumimoji="0" lang="en-US" sz="1200" b="0" i="0" u="none" strike="noStrike" kern="1200" cap="none" spc="0" normalizeH="0" baseline="0" noProof="0">
                <a:ln>
                  <a:noFill/>
                </a:ln>
                <a:solidFill>
                  <a:srgbClr val="465562"/>
                </a:solidFill>
                <a:effectLst/>
                <a:uLnTx/>
                <a:uFillTx/>
                <a:latin typeface="Euphemia"/>
                <a:ea typeface="+mn-ea"/>
                <a:cs typeface="+mn-cs"/>
              </a:rPr>
              <a:pPr marL="0" marR="0" lvl="0" indent="0" algn="r" defTabSz="914400" rtl="0" eaLnBrk="1" fontAlgn="auto" latinLnBrk="0" hangingPunct="1">
                <a:lnSpc>
                  <a:spcPct val="100000"/>
                </a:lnSpc>
                <a:spcBef>
                  <a:spcPts val="0"/>
                </a:spcBef>
                <a:spcAft>
                  <a:spcPts val="0"/>
                </a:spcAft>
                <a:buClr>
                  <a:srgbClr val="465562"/>
                </a:buClr>
                <a:buSzPts val="1200"/>
                <a:buFont typeface="Calibri"/>
                <a:buNone/>
                <a:tabLst/>
                <a:defRPr/>
              </a:pPr>
              <a:t>14</a:t>
            </a:fld>
            <a:endParaRPr kumimoji="0" sz="1200" b="0" i="0" u="none" strike="noStrike" kern="1200" cap="none" spc="0" normalizeH="0" baseline="0" noProof="0">
              <a:ln>
                <a:noFill/>
              </a:ln>
              <a:solidFill>
                <a:srgbClr val="465562"/>
              </a:solidFill>
              <a:effectLst/>
              <a:uLnTx/>
              <a:uFillTx/>
              <a:latin typeface="Euphemia"/>
              <a:ea typeface="+mn-ea"/>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pPr fontAlgn="base"/>
            <a:r>
              <a:rPr lang="en-US" sz="1800" dirty="0">
                <a:solidFill>
                  <a:srgbClr val="000000"/>
                </a:solidFill>
                <a:latin typeface="Calibri"/>
                <a:cs typeface="Calibri"/>
              </a:rPr>
              <a:t>Zac J </a:t>
            </a:r>
          </a:p>
          <a:p>
            <a:pPr algn="l"/>
            <a:r>
              <a:rPr lang="en-US" sz="1800" b="0" i="0" dirty="0">
                <a:solidFill>
                  <a:srgbClr val="000000"/>
                </a:solidFill>
                <a:effectLst/>
                <a:latin typeface="Calibri"/>
                <a:cs typeface="Calibri"/>
              </a:rPr>
              <a:t>First, we need to understand our own power. There is a helpful tool for power analysis that we call the Values Triangle. The triangle works from the bottom up and the inside out. At the bottom of the triangle, we have relationships. Everything starts with relationships because everything we do happens in, through, with and because of who we know and how we trust them. Inside the triangle is where we have values. Do you remember how we defined values this morning? Values are deeply-held beliefs that shape who you are. We are our best possible selves when we have clarity on our values. The world we want to see and how we define ourselves are based on our values. A person who is clear on their values knows who they are and what they believe in. </a:t>
            </a:r>
            <a:endParaRPr lang="en-US" dirty="0">
              <a:latin typeface="Calibri"/>
              <a:cs typeface="Calibri"/>
            </a:endParaRPr>
          </a:p>
          <a:p>
            <a:pPr algn="l" rtl="0" fontAlgn="base"/>
            <a:r>
              <a:rPr lang="en-US" sz="1800" b="0" i="0" dirty="0">
                <a:solidFill>
                  <a:srgbClr val="000000"/>
                </a:solidFill>
                <a:effectLst/>
                <a:latin typeface="Calibri" panose="020F0502020204030204" pitchFamily="34" charset="0"/>
              </a:rPr>
              <a:t>On the left of the triangle, we have self-interest. Self-interest is what our values look like in the world, the tangible manifestation of our values. When you understand your values you can discover your self-interest. Your self-interest is what you’re willing to fight for. For example, if one of your values is people over profits, one of your self-interests could include stronger unions, living wage policies, hazard pay for essential workers, and more. On the right side of the triangle is Power. Who remembers our definition of Power? Power is the ability to create, control, and prevent change.  Power is made up of organized people and organized resources. Bringing it all together, we build relationships, so that we can agitate people to live up to their values and get clear on their self-interest so that we can build the power we need to make the world reflect our values. Understanding this triangle is key to your work and to making change. Every person and organization has one of these.</a:t>
            </a:r>
          </a:p>
          <a:p>
            <a:pPr algn="l" rtl="0" fontAlgn="base"/>
            <a:endParaRPr lang="en-US" sz="1800" b="0" i="0" dirty="0">
              <a:solidFill>
                <a:srgbClr val="000000"/>
              </a:solidFill>
              <a:effectLst/>
              <a:latin typeface="Calibri" panose="020F0502020204030204" pitchFamily="34" charset="0"/>
            </a:endParaRPr>
          </a:p>
          <a:p>
            <a:pPr algn="l" rtl="0" fontAlgn="base"/>
            <a:endParaRPr lang="en-US" b="0" i="0" dirty="0">
              <a:solidFill>
                <a:srgbClr val="000000"/>
              </a:solidFill>
              <a:effectLst/>
              <a:latin typeface="Segoe UI" panose="020B0502040204020203" pitchFamily="34" charset="0"/>
            </a:endParaRPr>
          </a:p>
          <a:p>
            <a:endParaRPr lang="en-US" dirty="0"/>
          </a:p>
        </p:txBody>
      </p:sp>
      <p:sp>
        <p:nvSpPr>
          <p:cNvPr id="4" name="Slide Number Placeholder 3"/>
          <p:cNvSpPr>
            <a:spLocks noGrp="1"/>
          </p:cNvSpPr>
          <p:nvPr>
            <p:ph type="sldNum" sz="quarter" idx="5"/>
          </p:nvPr>
        </p:nvSpPr>
        <p:spPr/>
        <p:txBody>
          <a:bodyPr/>
          <a:lstStyle/>
          <a:p>
            <a:fld id="{51DDE1B4-7787-4DE3-BDE0-2F3EC11A1AB0}" type="slidenum">
              <a:rPr lang="en-US" smtClean="0"/>
              <a:t>15</a:t>
            </a:fld>
            <a:endParaRPr lang="en-US"/>
          </a:p>
        </p:txBody>
      </p:sp>
    </p:spTree>
    <p:extLst>
      <p:ext uri="{BB962C8B-B14F-4D97-AF65-F5344CB8AC3E}">
        <p14:creationId xmlns:p14="http://schemas.microsoft.com/office/powerpoint/2010/main" val="38356914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pPr fontAlgn="base"/>
            <a:r>
              <a:rPr lang="en-US" sz="1800" dirty="0">
                <a:solidFill>
                  <a:srgbClr val="000000"/>
                </a:solidFill>
                <a:latin typeface="Calibri"/>
                <a:cs typeface="Calibri"/>
              </a:rPr>
              <a:t>Zac J </a:t>
            </a:r>
          </a:p>
          <a:p>
            <a:r>
              <a:rPr lang="en-US" sz="1800" dirty="0">
                <a:solidFill>
                  <a:srgbClr val="000000"/>
                </a:solidFill>
                <a:latin typeface="Calibri"/>
                <a:cs typeface="Calibri"/>
              </a:rPr>
              <a:t>One</a:t>
            </a:r>
            <a:r>
              <a:rPr lang="en-US" sz="1800" b="0" i="0" dirty="0">
                <a:solidFill>
                  <a:srgbClr val="000000"/>
                </a:solidFill>
                <a:effectLst/>
                <a:latin typeface="Calibri"/>
                <a:cs typeface="Calibri"/>
              </a:rPr>
              <a:t> helpful tool for </a:t>
            </a:r>
            <a:r>
              <a:rPr lang="en-US" sz="1800" dirty="0">
                <a:solidFill>
                  <a:srgbClr val="000000"/>
                </a:solidFill>
                <a:latin typeface="Calibri"/>
                <a:cs typeface="Calibri"/>
              </a:rPr>
              <a:t>completing a power</a:t>
            </a:r>
            <a:r>
              <a:rPr lang="en-US" sz="1800" b="0" i="0" dirty="0">
                <a:solidFill>
                  <a:srgbClr val="000000"/>
                </a:solidFill>
                <a:effectLst/>
                <a:latin typeface="Calibri"/>
                <a:cs typeface="Calibri"/>
              </a:rPr>
              <a:t> analysis </a:t>
            </a:r>
            <a:r>
              <a:rPr lang="en-US" sz="1800" dirty="0">
                <a:solidFill>
                  <a:srgbClr val="000000"/>
                </a:solidFill>
                <a:latin typeface="Calibri"/>
                <a:cs typeface="Calibri"/>
              </a:rPr>
              <a:t>of our own context is called</a:t>
            </a:r>
            <a:r>
              <a:rPr lang="en-US" sz="1800" b="0" i="0" dirty="0">
                <a:solidFill>
                  <a:srgbClr val="000000"/>
                </a:solidFill>
                <a:effectLst/>
                <a:latin typeface="Calibri"/>
                <a:cs typeface="Calibri"/>
              </a:rPr>
              <a:t> the Values Triangle. The triangle works from the bottom up and the inside out. At the bottom of the triangle, we have relationships. Everything starts with relationships because everything we do happens in, through, with and because of who we know and how we trust them. Inside the triangle is where we have values. Do you remember how we defined values this morning? Values are deeply-held beliefs that shape who you are. We are our best possible selves when we have clarity on our values. The world we want to see and how we define ourselves are based on our values. A person who is clear on their values knows who they are and what they believe in. </a:t>
            </a:r>
            <a:endParaRPr lang="en-US" dirty="0">
              <a:latin typeface="Calibri"/>
              <a:cs typeface="Calibri"/>
            </a:endParaRPr>
          </a:p>
          <a:p>
            <a:pPr algn="l" rtl="0" fontAlgn="base"/>
            <a:r>
              <a:rPr lang="en-US" sz="1800" b="0" i="0" dirty="0">
                <a:solidFill>
                  <a:srgbClr val="000000"/>
                </a:solidFill>
                <a:effectLst/>
                <a:latin typeface="Calibri"/>
                <a:ea typeface="Calibri"/>
                <a:cs typeface="Calibri"/>
              </a:rPr>
              <a:t>On the left of the triangle, we have self-interest. Self-interest is what our values look like in the world, the tangible manifestation of our values. When you understand your values you can discover your self-interest. Your self-interest is what you’re willing to fight for. For example, if one of your values is people over profits, one of your self-interests could include stronger unions, living wage policies, hazard pay for essential workers, and more. On the right side of the triangle is Power. Who remembers our definition of Power? Power is the ability to create, control, and prevent change.  Power is made up of organized people and organized resources. Bringing it all together, we build relationships, so that we can agitate people to live up to their values and get clear on their self-interest so that we can build the power we need to make the world reflect our values. Understanding this triangle is key to your work and to making change. Every person and organization has one of these.</a:t>
            </a:r>
          </a:p>
          <a:p>
            <a:pPr algn="l" rtl="0" fontAlgn="base"/>
            <a:endParaRPr lang="en-US" sz="1800" b="0" i="0">
              <a:solidFill>
                <a:srgbClr val="000000"/>
              </a:solidFill>
              <a:effectLst/>
              <a:latin typeface="Calibri" panose="020F0502020204030204" pitchFamily="34" charset="0"/>
            </a:endParaRPr>
          </a:p>
          <a:p>
            <a:pPr algn="l" rtl="0" fontAlgn="base"/>
            <a:endParaRPr lang="en-US" b="0" i="0">
              <a:solidFill>
                <a:srgbClr val="000000"/>
              </a:solidFill>
              <a:effectLst/>
              <a:latin typeface="Segoe UI" panose="020B0502040204020203" pitchFamily="34" charset="0"/>
            </a:endParaRP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16</a:t>
            </a:fld>
            <a:endParaRPr lang="en-US"/>
          </a:p>
        </p:txBody>
      </p:sp>
    </p:spTree>
    <p:extLst>
      <p:ext uri="{BB962C8B-B14F-4D97-AF65-F5344CB8AC3E}">
        <p14:creationId xmlns:p14="http://schemas.microsoft.com/office/powerpoint/2010/main" val="21509280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r>
              <a:rPr lang="en-US"/>
              <a:t>Zac example (This slide is for Zac. Can be edited to complete each field as an example)</a:t>
            </a:r>
          </a:p>
        </p:txBody>
      </p:sp>
      <p:sp>
        <p:nvSpPr>
          <p:cNvPr id="4" name="Slide Number Placeholder 3"/>
          <p:cNvSpPr>
            <a:spLocks noGrp="1"/>
          </p:cNvSpPr>
          <p:nvPr>
            <p:ph type="sldNum" sz="quarter" idx="5"/>
          </p:nvPr>
        </p:nvSpPr>
        <p:spPr/>
        <p:txBody>
          <a:bodyPr/>
          <a:lstStyle/>
          <a:p>
            <a:fld id="{51DDE1B4-7787-4DE3-BDE0-2F3EC11A1AB0}" type="slidenum">
              <a:rPr lang="en-US" smtClean="0"/>
              <a:t>17</a:t>
            </a:fld>
            <a:endParaRPr lang="en-US"/>
          </a:p>
        </p:txBody>
      </p:sp>
    </p:spTree>
    <p:extLst>
      <p:ext uri="{BB962C8B-B14F-4D97-AF65-F5344CB8AC3E}">
        <p14:creationId xmlns:p14="http://schemas.microsoft.com/office/powerpoint/2010/main" val="5222862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r>
              <a:rPr lang="en-US"/>
              <a:t>Zac example (This slide is for Zac. Can be edited to complete each field as an example)</a:t>
            </a:r>
          </a:p>
        </p:txBody>
      </p:sp>
      <p:sp>
        <p:nvSpPr>
          <p:cNvPr id="4" name="Slide Number Placeholder 3"/>
          <p:cNvSpPr>
            <a:spLocks noGrp="1"/>
          </p:cNvSpPr>
          <p:nvPr>
            <p:ph type="sldNum" sz="quarter" idx="5"/>
          </p:nvPr>
        </p:nvSpPr>
        <p:spPr/>
        <p:txBody>
          <a:bodyPr/>
          <a:lstStyle/>
          <a:p>
            <a:fld id="{51DDE1B4-7787-4DE3-BDE0-2F3EC11A1AB0}" type="slidenum">
              <a:rPr lang="en-US" smtClean="0"/>
              <a:t>18</a:t>
            </a:fld>
            <a:endParaRPr lang="en-US"/>
          </a:p>
        </p:txBody>
      </p:sp>
    </p:spTree>
    <p:extLst>
      <p:ext uri="{BB962C8B-B14F-4D97-AF65-F5344CB8AC3E}">
        <p14:creationId xmlns:p14="http://schemas.microsoft.com/office/powerpoint/2010/main" val="1230995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r>
              <a:rPr lang="en-US"/>
              <a:t>Zac example (This slide is for Zac. Can be edited to complete each field as an example)</a:t>
            </a:r>
          </a:p>
        </p:txBody>
      </p:sp>
      <p:sp>
        <p:nvSpPr>
          <p:cNvPr id="4" name="Slide Number Placeholder 3"/>
          <p:cNvSpPr>
            <a:spLocks noGrp="1"/>
          </p:cNvSpPr>
          <p:nvPr>
            <p:ph type="sldNum" sz="quarter" idx="5"/>
          </p:nvPr>
        </p:nvSpPr>
        <p:spPr/>
        <p:txBody>
          <a:bodyPr/>
          <a:lstStyle/>
          <a:p>
            <a:fld id="{51DDE1B4-7787-4DE3-BDE0-2F3EC11A1AB0}" type="slidenum">
              <a:rPr lang="en-US" smtClean="0"/>
              <a:t>19</a:t>
            </a:fld>
            <a:endParaRPr lang="en-US"/>
          </a:p>
        </p:txBody>
      </p:sp>
    </p:spTree>
    <p:extLst>
      <p:ext uri="{BB962C8B-B14F-4D97-AF65-F5344CB8AC3E}">
        <p14:creationId xmlns:p14="http://schemas.microsoft.com/office/powerpoint/2010/main" val="35469714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r>
              <a:rPr lang="en-US"/>
              <a:t>Zac example (This slide is for Zac. Can be edited to complete each field as an example)</a:t>
            </a:r>
          </a:p>
        </p:txBody>
      </p:sp>
      <p:sp>
        <p:nvSpPr>
          <p:cNvPr id="4" name="Slide Number Placeholder 3"/>
          <p:cNvSpPr>
            <a:spLocks noGrp="1"/>
          </p:cNvSpPr>
          <p:nvPr>
            <p:ph type="sldNum" sz="quarter" idx="5"/>
          </p:nvPr>
        </p:nvSpPr>
        <p:spPr/>
        <p:txBody>
          <a:bodyPr/>
          <a:lstStyle/>
          <a:p>
            <a:fld id="{51DDE1B4-7787-4DE3-BDE0-2F3EC11A1AB0}" type="slidenum">
              <a:rPr lang="en-US" smtClean="0"/>
              <a:t>20</a:t>
            </a:fld>
            <a:endParaRPr lang="en-US"/>
          </a:p>
        </p:txBody>
      </p:sp>
    </p:spTree>
    <p:extLst>
      <p:ext uri="{BB962C8B-B14F-4D97-AF65-F5344CB8AC3E}">
        <p14:creationId xmlns:p14="http://schemas.microsoft.com/office/powerpoint/2010/main" val="18523884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Zac J </a:t>
            </a:r>
            <a:endParaRPr lang="en-US" dirty="0"/>
          </a:p>
          <a:p>
            <a:r>
              <a:rPr lang="en-US" dirty="0"/>
              <a:t>Share links in chat: </a:t>
            </a:r>
            <a:endParaRPr lang="en-US" dirty="0">
              <a:cs typeface="Calibri" panose="020F0502020204030204"/>
            </a:endParaRPr>
          </a:p>
          <a:p>
            <a:r>
              <a:rPr lang="en-US" dirty="0">
                <a:hlinkClick r:id="rId3"/>
              </a:rPr>
              <a:t>https://jamboard.google.com/d/1HA21zY0XJgiABicuWKt1Pbrn_Fqei-AH6qleePVsyPY/edit?usp=sharing</a:t>
            </a:r>
            <a:endParaRPr lang="en-US" dirty="0">
              <a:cs typeface="Calibri" panose="020F0502020204030204"/>
              <a:hlinkClick r:id="rId3"/>
            </a:endParaRPr>
          </a:p>
          <a:p>
            <a:pPr marL="171450" indent="-171450">
              <a:buFont typeface="Calibri"/>
              <a:buChar char="-"/>
            </a:pPr>
            <a:r>
              <a:rPr lang="en-US" dirty="0">
                <a:cs typeface="Calibri" panose="020F0502020204030204"/>
              </a:rPr>
              <a:t>Yvie will share links and show how to move slides and stickies</a:t>
            </a:r>
          </a:p>
          <a:p>
            <a:endParaRPr lang="en-US" dirty="0">
              <a:cs typeface="Calibri" panose="020F0502020204030204"/>
            </a:endParaRPr>
          </a:p>
          <a:p>
            <a:r>
              <a:rPr lang="en-US" dirty="0">
                <a:hlinkClick r:id="rId4"/>
              </a:rPr>
              <a:t>https://docs.google.com/document/d/1Tey7ezc_cQNehPXEmYuK0xXvNUAXkj805WN5jODpD6U/edit?usp=sharing</a:t>
            </a:r>
            <a:r>
              <a:rPr lang="en-US" dirty="0"/>
              <a:t> </a:t>
            </a:r>
            <a:endParaRPr lang="en-US" dirty="0">
              <a:cs typeface="Calibri"/>
            </a:endParaRPr>
          </a:p>
          <a:p>
            <a:endParaRPr lang="en-US" dirty="0">
              <a:cs typeface="Calibri" panose="020F0502020204030204"/>
              <a:hlinkClick r:id="rId5"/>
            </a:endParaRPr>
          </a:p>
        </p:txBody>
      </p:sp>
      <p:sp>
        <p:nvSpPr>
          <p:cNvPr id="4" name="Slide Number Placeholder 3"/>
          <p:cNvSpPr>
            <a:spLocks noGrp="1"/>
          </p:cNvSpPr>
          <p:nvPr>
            <p:ph type="sldNum" sz="quarter" idx="5"/>
          </p:nvPr>
        </p:nvSpPr>
        <p:spPr/>
        <p:txBody>
          <a:bodyPr/>
          <a:lstStyle/>
          <a:p>
            <a:fld id="{51DDE1B4-7787-4DE3-BDE0-2F3EC11A1AB0}" type="slidenum">
              <a:rPr lang="en-US" smtClean="0"/>
              <a:t>21</a:t>
            </a:fld>
            <a:endParaRPr lang="en-US"/>
          </a:p>
        </p:txBody>
      </p:sp>
    </p:spTree>
    <p:extLst>
      <p:ext uri="{BB962C8B-B14F-4D97-AF65-F5344CB8AC3E}">
        <p14:creationId xmlns:p14="http://schemas.microsoft.com/office/powerpoint/2010/main" val="25202006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Zac J </a:t>
            </a:r>
          </a:p>
        </p:txBody>
      </p:sp>
      <p:sp>
        <p:nvSpPr>
          <p:cNvPr id="4" name="Slide Number Placeholder 3"/>
          <p:cNvSpPr>
            <a:spLocks noGrp="1"/>
          </p:cNvSpPr>
          <p:nvPr>
            <p:ph type="sldNum" sz="quarter" idx="5"/>
          </p:nvPr>
        </p:nvSpPr>
        <p:spPr/>
        <p:txBody>
          <a:bodyPr/>
          <a:lstStyle/>
          <a:p>
            <a:fld id="{51DDE1B4-7787-4DE3-BDE0-2F3EC11A1AB0}" type="slidenum">
              <a:rPr lang="en-US" smtClean="0"/>
              <a:t>22</a:t>
            </a:fld>
            <a:endParaRPr lang="en-US"/>
          </a:p>
        </p:txBody>
      </p:sp>
    </p:spTree>
    <p:extLst>
      <p:ext uri="{BB962C8B-B14F-4D97-AF65-F5344CB8AC3E}">
        <p14:creationId xmlns:p14="http://schemas.microsoft.com/office/powerpoint/2010/main" val="16957362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800">
                <a:solidFill>
                  <a:srgbClr val="000000"/>
                </a:solidFill>
                <a:latin typeface="Calibri"/>
                <a:cs typeface="Calibri"/>
              </a:rPr>
              <a:t>Katie B </a:t>
            </a:r>
          </a:p>
          <a:p>
            <a:pPr algn="l"/>
            <a:r>
              <a:rPr lang="en-US" sz="1800" b="0" i="0">
                <a:solidFill>
                  <a:srgbClr val="000000"/>
                </a:solidFill>
                <a:effectLst/>
                <a:latin typeface="Calibri"/>
                <a:cs typeface="Calibri"/>
              </a:rPr>
              <a:t>The amount of Courage or Effort that is needed to commit to act  </a:t>
            </a:r>
            <a:endParaRPr lang="en-US" b="0" i="0">
              <a:solidFill>
                <a:srgbClr val="000000"/>
              </a:solidFill>
              <a:effectLst/>
              <a:latin typeface="Calibri"/>
              <a:cs typeface="Calibri"/>
            </a:endParaRPr>
          </a:p>
          <a:p>
            <a:pPr algn="l" rtl="0" fontAlgn="base"/>
            <a:r>
              <a:rPr lang="en-US" sz="1800" b="0" i="0">
                <a:solidFill>
                  <a:srgbClr val="000000"/>
                </a:solidFill>
                <a:effectLst/>
                <a:latin typeface="Calibri" panose="020F0502020204030204" pitchFamily="34" charset="0"/>
              </a:rPr>
              <a:t>And the relationship to the Number of people feeling the pain, sharing the values, and participating in the change (unity and shared responsibility)  is what gets us to our ultimate power to win the demand.  </a:t>
            </a:r>
            <a:endParaRPr lang="en-US" b="0" i="0">
              <a:solidFill>
                <a:srgbClr val="000000"/>
              </a:solidFill>
              <a:effectLst/>
              <a:latin typeface="Segoe UI" panose="020B0502040204020203" pitchFamily="34" charset="0"/>
            </a:endParaRP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23</a:t>
            </a:fld>
            <a:endParaRPr lang="en-US"/>
          </a:p>
        </p:txBody>
      </p:sp>
    </p:spTree>
    <p:extLst>
      <p:ext uri="{BB962C8B-B14F-4D97-AF65-F5344CB8AC3E}">
        <p14:creationId xmlns:p14="http://schemas.microsoft.com/office/powerpoint/2010/main" val="15516431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solidFill>
                  <a:srgbClr val="000000"/>
                </a:solidFill>
                <a:latin typeface="Calibri"/>
                <a:cs typeface="Calibri"/>
              </a:rPr>
              <a:t>Katie B </a:t>
            </a:r>
          </a:p>
          <a:p>
            <a:r>
              <a:rPr lang="en-US" sz="1800" b="0" i="0">
                <a:solidFill>
                  <a:srgbClr val="000000"/>
                </a:solidFill>
                <a:effectLst/>
                <a:latin typeface="Calibri"/>
                <a:cs typeface="Calibri"/>
              </a:rPr>
              <a:t>The more the courage and the more people who are acting – the more power we have.  </a:t>
            </a:r>
            <a:endParaRPr lang="en-US">
              <a:latin typeface="Calibri"/>
              <a:cs typeface="Calibri"/>
            </a:endParaRPr>
          </a:p>
        </p:txBody>
      </p:sp>
      <p:sp>
        <p:nvSpPr>
          <p:cNvPr id="4" name="Slide Number Placeholder 3"/>
          <p:cNvSpPr>
            <a:spLocks noGrp="1"/>
          </p:cNvSpPr>
          <p:nvPr>
            <p:ph type="sldNum" sz="quarter" idx="5"/>
          </p:nvPr>
        </p:nvSpPr>
        <p:spPr/>
        <p:txBody>
          <a:bodyPr/>
          <a:lstStyle/>
          <a:p>
            <a:fld id="{51DDE1B4-7787-4DE3-BDE0-2F3EC11A1AB0}" type="slidenum">
              <a:rPr lang="en-US" smtClean="0"/>
              <a:t>24</a:t>
            </a:fld>
            <a:endParaRPr lang="en-US"/>
          </a:p>
        </p:txBody>
      </p:sp>
    </p:spTree>
    <p:extLst>
      <p:ext uri="{BB962C8B-B14F-4D97-AF65-F5344CB8AC3E}">
        <p14:creationId xmlns:p14="http://schemas.microsoft.com/office/powerpoint/2010/main" val="32339022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solidFill>
                  <a:srgbClr val="000000"/>
                </a:solidFill>
                <a:latin typeface="Calibri"/>
                <a:cs typeface="Calibri"/>
              </a:rPr>
              <a:t>Katie B </a:t>
            </a:r>
          </a:p>
          <a:p>
            <a:r>
              <a:rPr lang="en-US" sz="1800" b="0" i="0">
                <a:solidFill>
                  <a:srgbClr val="000000"/>
                </a:solidFill>
                <a:effectLst/>
                <a:latin typeface="Calibri"/>
                <a:cs typeface="Calibri"/>
              </a:rPr>
              <a:t>high participation, low effort and courage – low power to cause the target to concede the demand </a:t>
            </a:r>
            <a:endParaRPr lang="en-US">
              <a:latin typeface="Calibri"/>
              <a:cs typeface="Calibri"/>
            </a:endParaRPr>
          </a:p>
        </p:txBody>
      </p:sp>
      <p:sp>
        <p:nvSpPr>
          <p:cNvPr id="4" name="Slide Number Placeholder 3"/>
          <p:cNvSpPr>
            <a:spLocks noGrp="1"/>
          </p:cNvSpPr>
          <p:nvPr>
            <p:ph type="sldNum" sz="quarter" idx="5"/>
          </p:nvPr>
        </p:nvSpPr>
        <p:spPr/>
        <p:txBody>
          <a:bodyPr/>
          <a:lstStyle/>
          <a:p>
            <a:fld id="{51DDE1B4-7787-4DE3-BDE0-2F3EC11A1AB0}" type="slidenum">
              <a:rPr lang="en-US" smtClean="0"/>
              <a:t>25</a:t>
            </a:fld>
            <a:endParaRPr lang="en-US"/>
          </a:p>
        </p:txBody>
      </p:sp>
    </p:spTree>
    <p:extLst>
      <p:ext uri="{BB962C8B-B14F-4D97-AF65-F5344CB8AC3E}">
        <p14:creationId xmlns:p14="http://schemas.microsoft.com/office/powerpoint/2010/main" val="4469122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solidFill>
                  <a:srgbClr val="000000"/>
                </a:solidFill>
                <a:latin typeface="Calibri"/>
                <a:cs typeface="Calibri"/>
              </a:rPr>
              <a:t>Katie B </a:t>
            </a:r>
          </a:p>
          <a:p>
            <a:r>
              <a:rPr lang="en-US" sz="1800" b="0" i="0">
                <a:solidFill>
                  <a:srgbClr val="000000"/>
                </a:solidFill>
                <a:effectLst/>
                <a:latin typeface="Calibri"/>
                <a:cs typeface="Calibri"/>
              </a:rPr>
              <a:t>a lot of courage and effort but low participation – low power to cause the target to concede the demand.  </a:t>
            </a:r>
            <a:endParaRPr lang="en-US">
              <a:latin typeface="Calibri"/>
              <a:cs typeface="Calibri"/>
            </a:endParaRPr>
          </a:p>
        </p:txBody>
      </p:sp>
      <p:sp>
        <p:nvSpPr>
          <p:cNvPr id="4" name="Slide Number Placeholder 3"/>
          <p:cNvSpPr>
            <a:spLocks noGrp="1"/>
          </p:cNvSpPr>
          <p:nvPr>
            <p:ph type="sldNum" sz="quarter" idx="5"/>
          </p:nvPr>
        </p:nvSpPr>
        <p:spPr/>
        <p:txBody>
          <a:bodyPr/>
          <a:lstStyle/>
          <a:p>
            <a:fld id="{51DDE1B4-7787-4DE3-BDE0-2F3EC11A1AB0}" type="slidenum">
              <a:rPr lang="en-US" smtClean="0"/>
              <a:t>26</a:t>
            </a:fld>
            <a:endParaRPr lang="en-US"/>
          </a:p>
        </p:txBody>
      </p:sp>
    </p:spTree>
    <p:extLst>
      <p:ext uri="{BB962C8B-B14F-4D97-AF65-F5344CB8AC3E}">
        <p14:creationId xmlns:p14="http://schemas.microsoft.com/office/powerpoint/2010/main" val="30632602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Katie B </a:t>
            </a:r>
          </a:p>
          <a:p>
            <a:r>
              <a:rPr lang="en-US" dirty="0">
                <a:cs typeface="Calibri"/>
              </a:rPr>
              <a:t>Demonstrate the Jam Board, how to change slides and move post its. </a:t>
            </a:r>
          </a:p>
          <a:p>
            <a:r>
              <a:rPr lang="en-US" dirty="0">
                <a:cs typeface="Calibri"/>
              </a:rPr>
              <a:t>Each tactic has heir own jam board. there we will have 5 post for each room to move. </a:t>
            </a:r>
            <a:endParaRPr lang="en-US" dirty="0"/>
          </a:p>
          <a:p>
            <a:r>
              <a:rPr lang="en-US" dirty="0">
                <a:cs typeface="Calibri"/>
              </a:rPr>
              <a:t>Move the post it note to where it should land on the axis, based on the situation. </a:t>
            </a:r>
          </a:p>
          <a:p>
            <a:r>
              <a:rPr lang="en-US" dirty="0">
                <a:cs typeface="Calibri"/>
              </a:rPr>
              <a:t>Go through all the jam board slides (there will be 5), your room should come to </a:t>
            </a:r>
            <a:r>
              <a:rPr lang="en-US" dirty="0" err="1">
                <a:cs typeface="Calibri"/>
              </a:rPr>
              <a:t>concensus</a:t>
            </a:r>
            <a:r>
              <a:rPr lang="en-US" dirty="0">
                <a:cs typeface="Calibri"/>
              </a:rPr>
              <a:t> on where to place the post it based on the scenario above. </a:t>
            </a: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1DDE1B4-7787-4DE3-BDE0-2F3EC11A1AB0}" type="slidenum">
              <a:rPr lang="en-US" smtClean="0"/>
              <a:t>27</a:t>
            </a:fld>
            <a:endParaRPr lang="en-US"/>
          </a:p>
        </p:txBody>
      </p:sp>
    </p:spTree>
    <p:extLst>
      <p:ext uri="{BB962C8B-B14F-4D97-AF65-F5344CB8AC3E}">
        <p14:creationId xmlns:p14="http://schemas.microsoft.com/office/powerpoint/2010/main" val="42441320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0000"/>
                </a:solidFill>
                <a:latin typeface="Calibri"/>
                <a:cs typeface="Calibri"/>
              </a:rPr>
              <a:t>Katie B </a:t>
            </a:r>
          </a:p>
          <a:p>
            <a:r>
              <a:rPr lang="en-US" sz="1200" b="0" i="0">
                <a:solidFill>
                  <a:srgbClr val="000000"/>
                </a:solidFill>
                <a:effectLst/>
                <a:latin typeface="Calibri"/>
                <a:cs typeface="Calibri"/>
              </a:rPr>
              <a:t>Yes, a tactic has many components- but if we are focused on building power to win our demands, we need to consider the depth of engagement and how difficult/how much courage it takes to do the tactic.  </a:t>
            </a:r>
            <a:endParaRPr lang="en-US">
              <a:latin typeface="Calibri"/>
              <a:cs typeface="Calibri"/>
            </a:endParaRPr>
          </a:p>
        </p:txBody>
      </p:sp>
      <p:sp>
        <p:nvSpPr>
          <p:cNvPr id="4" name="Slide Number Placeholder 3"/>
          <p:cNvSpPr>
            <a:spLocks noGrp="1"/>
          </p:cNvSpPr>
          <p:nvPr>
            <p:ph type="sldNum" sz="quarter" idx="5"/>
          </p:nvPr>
        </p:nvSpPr>
        <p:spPr/>
        <p:txBody>
          <a:bodyPr/>
          <a:lstStyle/>
          <a:p>
            <a:fld id="{51DDE1B4-7787-4DE3-BDE0-2F3EC11A1AB0}" type="slidenum">
              <a:rPr lang="en-US" smtClean="0"/>
              <a:t>28</a:t>
            </a:fld>
            <a:endParaRPr lang="en-US"/>
          </a:p>
        </p:txBody>
      </p:sp>
    </p:spTree>
    <p:extLst>
      <p:ext uri="{BB962C8B-B14F-4D97-AF65-F5344CB8AC3E}">
        <p14:creationId xmlns:p14="http://schemas.microsoft.com/office/powerpoint/2010/main" val="18372868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Katie B </a:t>
            </a:r>
          </a:p>
        </p:txBody>
      </p:sp>
      <p:sp>
        <p:nvSpPr>
          <p:cNvPr id="4" name="Slide Number Placeholder 3"/>
          <p:cNvSpPr>
            <a:spLocks noGrp="1"/>
          </p:cNvSpPr>
          <p:nvPr>
            <p:ph type="sldNum" sz="quarter" idx="5"/>
          </p:nvPr>
        </p:nvSpPr>
        <p:spPr/>
        <p:txBody>
          <a:bodyPr/>
          <a:lstStyle/>
          <a:p>
            <a:fld id="{51DDE1B4-7787-4DE3-BDE0-2F3EC11A1AB0}" type="slidenum">
              <a:rPr lang="en-US" smtClean="0"/>
              <a:t>29</a:t>
            </a:fld>
            <a:endParaRPr lang="en-US"/>
          </a:p>
        </p:txBody>
      </p:sp>
    </p:spTree>
    <p:extLst>
      <p:ext uri="{BB962C8B-B14F-4D97-AF65-F5344CB8AC3E}">
        <p14:creationId xmlns:p14="http://schemas.microsoft.com/office/powerpoint/2010/main" val="29898308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Zac J </a:t>
            </a:r>
          </a:p>
          <a:p>
            <a:r>
              <a:rPr lang="en-US" dirty="0" err="1">
                <a:hlinkClick r:id="rId3"/>
              </a:rPr>
              <a:t>UniServ</a:t>
            </a:r>
            <a:r>
              <a:rPr lang="en-US" dirty="0">
                <a:hlinkClick r:id="rId3"/>
              </a:rPr>
              <a:t> &amp; Organizer Support | NEA</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8860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8F30E-81A5-CB83-44A4-3C1A7ED9D8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BA6BAF-6293-AC63-125F-788C77B748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DCDAEA-1D40-0347-657F-3FFE323C2F31}"/>
              </a:ext>
            </a:extLst>
          </p:cNvPr>
          <p:cNvSpPr>
            <a:spLocks noGrp="1"/>
          </p:cNvSpPr>
          <p:nvPr>
            <p:ph type="dt" sz="half" idx="10"/>
          </p:nvPr>
        </p:nvSpPr>
        <p:spPr/>
        <p:txBody>
          <a:bodyPr/>
          <a:lstStyle/>
          <a:p>
            <a:fld id="{B1B9847D-09B5-42DA-9C97-3683D03FA3DB}" type="datetimeFigureOut">
              <a:rPr lang="en-US" smtClean="0"/>
              <a:t>1/30/2025</a:t>
            </a:fld>
            <a:endParaRPr lang="en-US"/>
          </a:p>
        </p:txBody>
      </p:sp>
      <p:sp>
        <p:nvSpPr>
          <p:cNvPr id="5" name="Footer Placeholder 4">
            <a:extLst>
              <a:ext uri="{FF2B5EF4-FFF2-40B4-BE49-F238E27FC236}">
                <a16:creationId xmlns:a16="http://schemas.microsoft.com/office/drawing/2014/main" id="{7C627D1B-00F1-538C-357F-2A79AD92E0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9319C8-29FF-4BD3-02D8-2ED7FC4BAD2F}"/>
              </a:ext>
            </a:extLst>
          </p:cNvPr>
          <p:cNvSpPr>
            <a:spLocks noGrp="1"/>
          </p:cNvSpPr>
          <p:nvPr>
            <p:ph type="sldNum" sz="quarter" idx="12"/>
          </p:nvPr>
        </p:nvSpPr>
        <p:spPr/>
        <p:txBody>
          <a:bodyPr/>
          <a:lstStyle/>
          <a:p>
            <a:fld id="{E6903B06-5C46-49FA-9A8B-23BA396D6BC5}" type="slidenum">
              <a:rPr lang="en-US" smtClean="0"/>
              <a:t>‹#›</a:t>
            </a:fld>
            <a:endParaRPr lang="en-US"/>
          </a:p>
        </p:txBody>
      </p:sp>
    </p:spTree>
    <p:extLst>
      <p:ext uri="{BB962C8B-B14F-4D97-AF65-F5344CB8AC3E}">
        <p14:creationId xmlns:p14="http://schemas.microsoft.com/office/powerpoint/2010/main" val="2004615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7FC0E-9CCC-48FA-CF1C-8E3039FE1B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3E7551-95A3-F855-CFF3-EAE31833EB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5D7EB9-7304-272F-53FB-6F3C2F72EE3C}"/>
              </a:ext>
            </a:extLst>
          </p:cNvPr>
          <p:cNvSpPr>
            <a:spLocks noGrp="1"/>
          </p:cNvSpPr>
          <p:nvPr>
            <p:ph type="dt" sz="half" idx="10"/>
          </p:nvPr>
        </p:nvSpPr>
        <p:spPr/>
        <p:txBody>
          <a:bodyPr/>
          <a:lstStyle/>
          <a:p>
            <a:fld id="{B1B9847D-09B5-42DA-9C97-3683D03FA3DB}" type="datetimeFigureOut">
              <a:rPr lang="en-US" smtClean="0"/>
              <a:t>1/30/2025</a:t>
            </a:fld>
            <a:endParaRPr lang="en-US"/>
          </a:p>
        </p:txBody>
      </p:sp>
      <p:sp>
        <p:nvSpPr>
          <p:cNvPr id="5" name="Footer Placeholder 4">
            <a:extLst>
              <a:ext uri="{FF2B5EF4-FFF2-40B4-BE49-F238E27FC236}">
                <a16:creationId xmlns:a16="http://schemas.microsoft.com/office/drawing/2014/main" id="{C8F9EB34-D45C-CAC1-0B45-B13317B139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925B86-3213-AF99-886E-E325CDAB6983}"/>
              </a:ext>
            </a:extLst>
          </p:cNvPr>
          <p:cNvSpPr>
            <a:spLocks noGrp="1"/>
          </p:cNvSpPr>
          <p:nvPr>
            <p:ph type="sldNum" sz="quarter" idx="12"/>
          </p:nvPr>
        </p:nvSpPr>
        <p:spPr/>
        <p:txBody>
          <a:bodyPr/>
          <a:lstStyle/>
          <a:p>
            <a:fld id="{E6903B06-5C46-49FA-9A8B-23BA396D6BC5}" type="slidenum">
              <a:rPr lang="en-US" smtClean="0"/>
              <a:t>‹#›</a:t>
            </a:fld>
            <a:endParaRPr lang="en-US"/>
          </a:p>
        </p:txBody>
      </p:sp>
    </p:spTree>
    <p:extLst>
      <p:ext uri="{BB962C8B-B14F-4D97-AF65-F5344CB8AC3E}">
        <p14:creationId xmlns:p14="http://schemas.microsoft.com/office/powerpoint/2010/main" val="867072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FBB88-8CCB-5CDF-D9F5-2B73B638F1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E767BA6-261C-9BDC-C84F-51FCEE20D7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6FEFB7-9286-6706-A0D8-9B4E83AC9E50}"/>
              </a:ext>
            </a:extLst>
          </p:cNvPr>
          <p:cNvSpPr>
            <a:spLocks noGrp="1"/>
          </p:cNvSpPr>
          <p:nvPr>
            <p:ph type="dt" sz="half" idx="10"/>
          </p:nvPr>
        </p:nvSpPr>
        <p:spPr/>
        <p:txBody>
          <a:bodyPr/>
          <a:lstStyle/>
          <a:p>
            <a:fld id="{B1B9847D-09B5-42DA-9C97-3683D03FA3DB}" type="datetimeFigureOut">
              <a:rPr lang="en-US" smtClean="0"/>
              <a:t>1/30/2025</a:t>
            </a:fld>
            <a:endParaRPr lang="en-US"/>
          </a:p>
        </p:txBody>
      </p:sp>
      <p:sp>
        <p:nvSpPr>
          <p:cNvPr id="5" name="Footer Placeholder 4">
            <a:extLst>
              <a:ext uri="{FF2B5EF4-FFF2-40B4-BE49-F238E27FC236}">
                <a16:creationId xmlns:a16="http://schemas.microsoft.com/office/drawing/2014/main" id="{CBC53FAB-B02F-0F2D-CEE3-DFE8341952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D59AAE-4185-1882-9F75-6F0C1D2EFE07}"/>
              </a:ext>
            </a:extLst>
          </p:cNvPr>
          <p:cNvSpPr>
            <a:spLocks noGrp="1"/>
          </p:cNvSpPr>
          <p:nvPr>
            <p:ph type="sldNum" sz="quarter" idx="12"/>
          </p:nvPr>
        </p:nvSpPr>
        <p:spPr/>
        <p:txBody>
          <a:bodyPr/>
          <a:lstStyle/>
          <a:p>
            <a:fld id="{E6903B06-5C46-49FA-9A8B-23BA396D6BC5}" type="slidenum">
              <a:rPr lang="en-US" smtClean="0"/>
              <a:t>‹#›</a:t>
            </a:fld>
            <a:endParaRPr lang="en-US"/>
          </a:p>
        </p:txBody>
      </p:sp>
    </p:spTree>
    <p:extLst>
      <p:ext uri="{BB962C8B-B14F-4D97-AF65-F5344CB8AC3E}">
        <p14:creationId xmlns:p14="http://schemas.microsoft.com/office/powerpoint/2010/main" val="3993915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A4348-F585-9F6D-40D1-2F647219D3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B060EE-A07A-5DFF-0990-6AB05F457C0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152EC0-59C8-64E9-1C18-F1F7B0ADEF4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E86642-8E28-405E-E89C-CCD0D3123841}"/>
              </a:ext>
            </a:extLst>
          </p:cNvPr>
          <p:cNvSpPr>
            <a:spLocks noGrp="1"/>
          </p:cNvSpPr>
          <p:nvPr>
            <p:ph type="dt" sz="half" idx="10"/>
          </p:nvPr>
        </p:nvSpPr>
        <p:spPr/>
        <p:txBody>
          <a:bodyPr/>
          <a:lstStyle/>
          <a:p>
            <a:fld id="{B1B9847D-09B5-42DA-9C97-3683D03FA3DB}" type="datetimeFigureOut">
              <a:rPr lang="en-US" smtClean="0"/>
              <a:t>1/30/2025</a:t>
            </a:fld>
            <a:endParaRPr lang="en-US"/>
          </a:p>
        </p:txBody>
      </p:sp>
      <p:sp>
        <p:nvSpPr>
          <p:cNvPr id="6" name="Footer Placeholder 5">
            <a:extLst>
              <a:ext uri="{FF2B5EF4-FFF2-40B4-BE49-F238E27FC236}">
                <a16:creationId xmlns:a16="http://schemas.microsoft.com/office/drawing/2014/main" id="{A30AEEB1-F836-4D6F-F260-5D4E8594E1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D3DB10-29BA-4E80-C7D1-1E4E7CDA0ED9}"/>
              </a:ext>
            </a:extLst>
          </p:cNvPr>
          <p:cNvSpPr>
            <a:spLocks noGrp="1"/>
          </p:cNvSpPr>
          <p:nvPr>
            <p:ph type="sldNum" sz="quarter" idx="12"/>
          </p:nvPr>
        </p:nvSpPr>
        <p:spPr/>
        <p:txBody>
          <a:bodyPr/>
          <a:lstStyle/>
          <a:p>
            <a:fld id="{E6903B06-5C46-49FA-9A8B-23BA396D6BC5}" type="slidenum">
              <a:rPr lang="en-US" smtClean="0"/>
              <a:t>‹#›</a:t>
            </a:fld>
            <a:endParaRPr lang="en-US"/>
          </a:p>
        </p:txBody>
      </p:sp>
    </p:spTree>
    <p:extLst>
      <p:ext uri="{BB962C8B-B14F-4D97-AF65-F5344CB8AC3E}">
        <p14:creationId xmlns:p14="http://schemas.microsoft.com/office/powerpoint/2010/main" val="956306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59C58-F005-3916-AECE-02E09503EF3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AB0A57-4190-1198-69CB-BD9DF50ECC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A1E10D-0647-F0D9-4E5C-CCD3B9B4E4F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23071AC-80A9-2C03-A0C6-5404672E02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63360D-1B9B-FC8A-4FC0-A5380C11FD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19D8B96-F14F-2DD5-EE70-598BE7B2685B}"/>
              </a:ext>
            </a:extLst>
          </p:cNvPr>
          <p:cNvSpPr>
            <a:spLocks noGrp="1"/>
          </p:cNvSpPr>
          <p:nvPr>
            <p:ph type="dt" sz="half" idx="10"/>
          </p:nvPr>
        </p:nvSpPr>
        <p:spPr/>
        <p:txBody>
          <a:bodyPr/>
          <a:lstStyle/>
          <a:p>
            <a:fld id="{B1B9847D-09B5-42DA-9C97-3683D03FA3DB}" type="datetimeFigureOut">
              <a:rPr lang="en-US" smtClean="0"/>
              <a:t>1/30/2025</a:t>
            </a:fld>
            <a:endParaRPr lang="en-US"/>
          </a:p>
        </p:txBody>
      </p:sp>
      <p:sp>
        <p:nvSpPr>
          <p:cNvPr id="8" name="Footer Placeholder 7">
            <a:extLst>
              <a:ext uri="{FF2B5EF4-FFF2-40B4-BE49-F238E27FC236}">
                <a16:creationId xmlns:a16="http://schemas.microsoft.com/office/drawing/2014/main" id="{F0BF4ECB-940C-8318-510D-E53AD1F4D90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5A53C12-4BB0-D944-D9F6-DD4B365553C5}"/>
              </a:ext>
            </a:extLst>
          </p:cNvPr>
          <p:cNvSpPr>
            <a:spLocks noGrp="1"/>
          </p:cNvSpPr>
          <p:nvPr>
            <p:ph type="sldNum" sz="quarter" idx="12"/>
          </p:nvPr>
        </p:nvSpPr>
        <p:spPr/>
        <p:txBody>
          <a:bodyPr/>
          <a:lstStyle/>
          <a:p>
            <a:fld id="{E6903B06-5C46-49FA-9A8B-23BA396D6BC5}" type="slidenum">
              <a:rPr lang="en-US" smtClean="0"/>
              <a:t>‹#›</a:t>
            </a:fld>
            <a:endParaRPr lang="en-US"/>
          </a:p>
        </p:txBody>
      </p:sp>
    </p:spTree>
    <p:extLst>
      <p:ext uri="{BB962C8B-B14F-4D97-AF65-F5344CB8AC3E}">
        <p14:creationId xmlns:p14="http://schemas.microsoft.com/office/powerpoint/2010/main" val="898656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6054A-C113-7E60-4522-7DF385E7B7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ACBB358-878C-E8A0-33A1-BEAF2C3AB241}"/>
              </a:ext>
            </a:extLst>
          </p:cNvPr>
          <p:cNvSpPr>
            <a:spLocks noGrp="1"/>
          </p:cNvSpPr>
          <p:nvPr>
            <p:ph type="dt" sz="half" idx="10"/>
          </p:nvPr>
        </p:nvSpPr>
        <p:spPr/>
        <p:txBody>
          <a:bodyPr/>
          <a:lstStyle/>
          <a:p>
            <a:fld id="{B1B9847D-09B5-42DA-9C97-3683D03FA3DB}" type="datetimeFigureOut">
              <a:rPr lang="en-US" smtClean="0"/>
              <a:t>1/30/2025</a:t>
            </a:fld>
            <a:endParaRPr lang="en-US"/>
          </a:p>
        </p:txBody>
      </p:sp>
      <p:sp>
        <p:nvSpPr>
          <p:cNvPr id="4" name="Footer Placeholder 3">
            <a:extLst>
              <a:ext uri="{FF2B5EF4-FFF2-40B4-BE49-F238E27FC236}">
                <a16:creationId xmlns:a16="http://schemas.microsoft.com/office/drawing/2014/main" id="{99FAD7A1-7A2B-716A-677F-B0A3649DA99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08F836-BF85-199A-FEE5-90783B37848C}"/>
              </a:ext>
            </a:extLst>
          </p:cNvPr>
          <p:cNvSpPr>
            <a:spLocks noGrp="1"/>
          </p:cNvSpPr>
          <p:nvPr>
            <p:ph type="sldNum" sz="quarter" idx="12"/>
          </p:nvPr>
        </p:nvSpPr>
        <p:spPr/>
        <p:txBody>
          <a:bodyPr/>
          <a:lstStyle/>
          <a:p>
            <a:fld id="{E6903B06-5C46-49FA-9A8B-23BA396D6BC5}" type="slidenum">
              <a:rPr lang="en-US" smtClean="0"/>
              <a:t>‹#›</a:t>
            </a:fld>
            <a:endParaRPr lang="en-US"/>
          </a:p>
        </p:txBody>
      </p:sp>
    </p:spTree>
    <p:extLst>
      <p:ext uri="{BB962C8B-B14F-4D97-AF65-F5344CB8AC3E}">
        <p14:creationId xmlns:p14="http://schemas.microsoft.com/office/powerpoint/2010/main" val="1614916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B49154-E07F-6748-DC53-06DB69ED3043}"/>
              </a:ext>
            </a:extLst>
          </p:cNvPr>
          <p:cNvSpPr>
            <a:spLocks noGrp="1"/>
          </p:cNvSpPr>
          <p:nvPr>
            <p:ph type="dt" sz="half" idx="10"/>
          </p:nvPr>
        </p:nvSpPr>
        <p:spPr/>
        <p:txBody>
          <a:bodyPr/>
          <a:lstStyle/>
          <a:p>
            <a:fld id="{B1B9847D-09B5-42DA-9C97-3683D03FA3DB}" type="datetimeFigureOut">
              <a:rPr lang="en-US" smtClean="0"/>
              <a:t>1/30/2025</a:t>
            </a:fld>
            <a:endParaRPr lang="en-US"/>
          </a:p>
        </p:txBody>
      </p:sp>
      <p:sp>
        <p:nvSpPr>
          <p:cNvPr id="3" name="Footer Placeholder 2">
            <a:extLst>
              <a:ext uri="{FF2B5EF4-FFF2-40B4-BE49-F238E27FC236}">
                <a16:creationId xmlns:a16="http://schemas.microsoft.com/office/drawing/2014/main" id="{9CEAAD86-9E6D-D4CA-BBC8-B7AA8EA5FC5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D12ED0-A846-22C0-46C5-99145715A570}"/>
              </a:ext>
            </a:extLst>
          </p:cNvPr>
          <p:cNvSpPr>
            <a:spLocks noGrp="1"/>
          </p:cNvSpPr>
          <p:nvPr>
            <p:ph type="sldNum" sz="quarter" idx="12"/>
          </p:nvPr>
        </p:nvSpPr>
        <p:spPr/>
        <p:txBody>
          <a:bodyPr/>
          <a:lstStyle/>
          <a:p>
            <a:fld id="{E6903B06-5C46-49FA-9A8B-23BA396D6BC5}" type="slidenum">
              <a:rPr lang="en-US" smtClean="0"/>
              <a:t>‹#›</a:t>
            </a:fld>
            <a:endParaRPr lang="en-US"/>
          </a:p>
        </p:txBody>
      </p:sp>
    </p:spTree>
    <p:extLst>
      <p:ext uri="{BB962C8B-B14F-4D97-AF65-F5344CB8AC3E}">
        <p14:creationId xmlns:p14="http://schemas.microsoft.com/office/powerpoint/2010/main" val="140346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9BD49-EEFA-FA97-5EAA-BC76E63CAA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E22502-36DC-B59E-AA40-A7315A6C93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B2F2EFF-C8D9-8D8C-8BCB-AA0CDFA91C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F61E0A-29CF-562E-CAE8-6544D60C70C0}"/>
              </a:ext>
            </a:extLst>
          </p:cNvPr>
          <p:cNvSpPr>
            <a:spLocks noGrp="1"/>
          </p:cNvSpPr>
          <p:nvPr>
            <p:ph type="dt" sz="half" idx="10"/>
          </p:nvPr>
        </p:nvSpPr>
        <p:spPr/>
        <p:txBody>
          <a:bodyPr/>
          <a:lstStyle/>
          <a:p>
            <a:fld id="{B1B9847D-09B5-42DA-9C97-3683D03FA3DB}" type="datetimeFigureOut">
              <a:rPr lang="en-US" smtClean="0"/>
              <a:t>1/30/2025</a:t>
            </a:fld>
            <a:endParaRPr lang="en-US"/>
          </a:p>
        </p:txBody>
      </p:sp>
      <p:sp>
        <p:nvSpPr>
          <p:cNvPr id="6" name="Footer Placeholder 5">
            <a:extLst>
              <a:ext uri="{FF2B5EF4-FFF2-40B4-BE49-F238E27FC236}">
                <a16:creationId xmlns:a16="http://schemas.microsoft.com/office/drawing/2014/main" id="{4241A422-CB54-7376-B625-F348EAE7D1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A0F84D-413E-EC23-CFE3-B9936D189756}"/>
              </a:ext>
            </a:extLst>
          </p:cNvPr>
          <p:cNvSpPr>
            <a:spLocks noGrp="1"/>
          </p:cNvSpPr>
          <p:nvPr>
            <p:ph type="sldNum" sz="quarter" idx="12"/>
          </p:nvPr>
        </p:nvSpPr>
        <p:spPr/>
        <p:txBody>
          <a:bodyPr/>
          <a:lstStyle/>
          <a:p>
            <a:fld id="{E6903B06-5C46-49FA-9A8B-23BA396D6BC5}" type="slidenum">
              <a:rPr lang="en-US" smtClean="0"/>
              <a:t>‹#›</a:t>
            </a:fld>
            <a:endParaRPr lang="en-US"/>
          </a:p>
        </p:txBody>
      </p:sp>
    </p:spTree>
    <p:extLst>
      <p:ext uri="{BB962C8B-B14F-4D97-AF65-F5344CB8AC3E}">
        <p14:creationId xmlns:p14="http://schemas.microsoft.com/office/powerpoint/2010/main" val="1890518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FB886-BC65-C6B1-84D4-28A8CAF02A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A7FA09-838D-F582-A35D-5DF190F1D8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5F52661-1B51-B14C-5287-79AC12E11D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37BB67-AC86-A787-2661-2030A1343447}"/>
              </a:ext>
            </a:extLst>
          </p:cNvPr>
          <p:cNvSpPr>
            <a:spLocks noGrp="1"/>
          </p:cNvSpPr>
          <p:nvPr>
            <p:ph type="dt" sz="half" idx="10"/>
          </p:nvPr>
        </p:nvSpPr>
        <p:spPr/>
        <p:txBody>
          <a:bodyPr/>
          <a:lstStyle/>
          <a:p>
            <a:fld id="{B1B9847D-09B5-42DA-9C97-3683D03FA3DB}" type="datetimeFigureOut">
              <a:rPr lang="en-US" smtClean="0"/>
              <a:t>1/30/2025</a:t>
            </a:fld>
            <a:endParaRPr lang="en-US"/>
          </a:p>
        </p:txBody>
      </p:sp>
      <p:sp>
        <p:nvSpPr>
          <p:cNvPr id="6" name="Footer Placeholder 5">
            <a:extLst>
              <a:ext uri="{FF2B5EF4-FFF2-40B4-BE49-F238E27FC236}">
                <a16:creationId xmlns:a16="http://schemas.microsoft.com/office/drawing/2014/main" id="{FAF6A908-3BD8-A4FC-8093-8A1E956E75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93C186-AB77-D61A-7B10-F8A3875612B0}"/>
              </a:ext>
            </a:extLst>
          </p:cNvPr>
          <p:cNvSpPr>
            <a:spLocks noGrp="1"/>
          </p:cNvSpPr>
          <p:nvPr>
            <p:ph type="sldNum" sz="quarter" idx="12"/>
          </p:nvPr>
        </p:nvSpPr>
        <p:spPr/>
        <p:txBody>
          <a:bodyPr/>
          <a:lstStyle/>
          <a:p>
            <a:fld id="{E6903B06-5C46-49FA-9A8B-23BA396D6BC5}" type="slidenum">
              <a:rPr lang="en-US" smtClean="0"/>
              <a:t>‹#›</a:t>
            </a:fld>
            <a:endParaRPr lang="en-US"/>
          </a:p>
        </p:txBody>
      </p:sp>
    </p:spTree>
    <p:extLst>
      <p:ext uri="{BB962C8B-B14F-4D97-AF65-F5344CB8AC3E}">
        <p14:creationId xmlns:p14="http://schemas.microsoft.com/office/powerpoint/2010/main" val="2350324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C3BCB-80AF-DA74-3F2F-C024757EC64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5B2B7A3-FE49-2328-D018-083D9E1FFCF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9D814A-6478-A53C-D484-2674162FA5BF}"/>
              </a:ext>
            </a:extLst>
          </p:cNvPr>
          <p:cNvSpPr>
            <a:spLocks noGrp="1"/>
          </p:cNvSpPr>
          <p:nvPr>
            <p:ph type="dt" sz="half" idx="10"/>
          </p:nvPr>
        </p:nvSpPr>
        <p:spPr/>
        <p:txBody>
          <a:bodyPr/>
          <a:lstStyle/>
          <a:p>
            <a:fld id="{B1B9847D-09B5-42DA-9C97-3683D03FA3DB}" type="datetimeFigureOut">
              <a:rPr lang="en-US" smtClean="0"/>
              <a:t>1/30/2025</a:t>
            </a:fld>
            <a:endParaRPr lang="en-US"/>
          </a:p>
        </p:txBody>
      </p:sp>
      <p:sp>
        <p:nvSpPr>
          <p:cNvPr id="5" name="Footer Placeholder 4">
            <a:extLst>
              <a:ext uri="{FF2B5EF4-FFF2-40B4-BE49-F238E27FC236}">
                <a16:creationId xmlns:a16="http://schemas.microsoft.com/office/drawing/2014/main" id="{A63DE658-D0E8-A91C-6D10-277BD0EBA0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5FED3A-EC40-DA42-A4EB-3972135830A9}"/>
              </a:ext>
            </a:extLst>
          </p:cNvPr>
          <p:cNvSpPr>
            <a:spLocks noGrp="1"/>
          </p:cNvSpPr>
          <p:nvPr>
            <p:ph type="sldNum" sz="quarter" idx="12"/>
          </p:nvPr>
        </p:nvSpPr>
        <p:spPr/>
        <p:txBody>
          <a:bodyPr/>
          <a:lstStyle/>
          <a:p>
            <a:fld id="{E6903B06-5C46-49FA-9A8B-23BA396D6BC5}" type="slidenum">
              <a:rPr lang="en-US" smtClean="0"/>
              <a:t>‹#›</a:t>
            </a:fld>
            <a:endParaRPr lang="en-US"/>
          </a:p>
        </p:txBody>
      </p:sp>
    </p:spTree>
    <p:extLst>
      <p:ext uri="{BB962C8B-B14F-4D97-AF65-F5344CB8AC3E}">
        <p14:creationId xmlns:p14="http://schemas.microsoft.com/office/powerpoint/2010/main" val="1481888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332C0-5E99-089B-13F8-028BE3E9789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7A5A422-1D7A-AB07-B536-C69EFE8C38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E7FDA9-93A7-9333-0EA5-E2B2295EB47C}"/>
              </a:ext>
            </a:extLst>
          </p:cNvPr>
          <p:cNvSpPr>
            <a:spLocks noGrp="1"/>
          </p:cNvSpPr>
          <p:nvPr>
            <p:ph type="dt" sz="half" idx="10"/>
          </p:nvPr>
        </p:nvSpPr>
        <p:spPr/>
        <p:txBody>
          <a:bodyPr/>
          <a:lstStyle/>
          <a:p>
            <a:fld id="{B1B9847D-09B5-42DA-9C97-3683D03FA3DB}" type="datetimeFigureOut">
              <a:rPr lang="en-US" smtClean="0"/>
              <a:t>1/30/2025</a:t>
            </a:fld>
            <a:endParaRPr lang="en-US"/>
          </a:p>
        </p:txBody>
      </p:sp>
      <p:sp>
        <p:nvSpPr>
          <p:cNvPr id="5" name="Footer Placeholder 4">
            <a:extLst>
              <a:ext uri="{FF2B5EF4-FFF2-40B4-BE49-F238E27FC236}">
                <a16:creationId xmlns:a16="http://schemas.microsoft.com/office/drawing/2014/main" id="{FC17313F-F3CD-6AF6-2A7F-D2931EC171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AD4A32-28E6-84F3-FA19-7D93B704E83E}"/>
              </a:ext>
            </a:extLst>
          </p:cNvPr>
          <p:cNvSpPr>
            <a:spLocks noGrp="1"/>
          </p:cNvSpPr>
          <p:nvPr>
            <p:ph type="sldNum" sz="quarter" idx="12"/>
          </p:nvPr>
        </p:nvSpPr>
        <p:spPr/>
        <p:txBody>
          <a:bodyPr/>
          <a:lstStyle/>
          <a:p>
            <a:fld id="{E6903B06-5C46-49FA-9A8B-23BA396D6BC5}" type="slidenum">
              <a:rPr lang="en-US" smtClean="0"/>
              <a:t>‹#›</a:t>
            </a:fld>
            <a:endParaRPr lang="en-US"/>
          </a:p>
        </p:txBody>
      </p:sp>
    </p:spTree>
    <p:extLst>
      <p:ext uri="{BB962C8B-B14F-4D97-AF65-F5344CB8AC3E}">
        <p14:creationId xmlns:p14="http://schemas.microsoft.com/office/powerpoint/2010/main" val="6245251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9490" y="6172200"/>
            <a:ext cx="6096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1277601" y="6172200"/>
            <a:ext cx="304800"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0" name="Rectangle 9"/>
          <p:cNvSpPr/>
          <p:nvPr/>
        </p:nvSpPr>
        <p:spPr bwMode="ltGray">
          <a:xfrm>
            <a:off x="1835890"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1" name="Rectangle 10"/>
          <p:cNvSpPr/>
          <p:nvPr/>
        </p:nvSpPr>
        <p:spPr bwMode="gray">
          <a:xfrm>
            <a:off x="0" y="0"/>
            <a:ext cx="181361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2" name="Rectangle 11"/>
          <p:cNvSpPr/>
          <p:nvPr/>
        </p:nvSpPr>
        <p:spPr bwMode="ltGray">
          <a:xfrm>
            <a:off x="1" y="6172200"/>
            <a:ext cx="12192000"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3" name="Straight Connector 12"/>
          <p:cNvCxnSpPr/>
          <p:nvPr/>
        </p:nvCxnSpPr>
        <p:spPr bwMode="white">
          <a:xfrm>
            <a:off x="115763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0" y="6172200"/>
            <a:ext cx="1791331"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5" name="Straight Connector 14"/>
          <p:cNvCxnSpPr/>
          <p:nvPr/>
        </p:nvCxnSpPr>
        <p:spPr bwMode="white">
          <a:xfrm>
            <a:off x="1813610"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549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854" y="1600994"/>
            <a:ext cx="833120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854" y="4394775"/>
            <a:ext cx="7518400"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1/30/2025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9191" y="6356352"/>
            <a:ext cx="609600"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27" y="4234917"/>
            <a:ext cx="1723178" cy="1900069"/>
          </a:xfrm>
          <a:prstGeom prst="rect">
            <a:avLst/>
          </a:prstGeom>
        </p:spPr>
      </p:pic>
    </p:spTree>
    <p:extLst>
      <p:ext uri="{BB962C8B-B14F-4D97-AF65-F5344CB8AC3E}">
        <p14:creationId xmlns:p14="http://schemas.microsoft.com/office/powerpoint/2010/main" val="2412604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1/30/2025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875384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82401"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0" name="Rectangle 19"/>
          <p:cNvSpPr/>
          <p:nvPr/>
        </p:nvSpPr>
        <p:spPr bwMode="gray">
          <a:xfrm>
            <a:off x="11277601" y="5638800"/>
            <a:ext cx="304800"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4" name="Rectangle 23"/>
          <p:cNvSpPr/>
          <p:nvPr/>
        </p:nvSpPr>
        <p:spPr bwMode="gray">
          <a:xfrm>
            <a:off x="1216469"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1" name="Rectangle 20"/>
          <p:cNvSpPr/>
          <p:nvPr/>
        </p:nvSpPr>
        <p:spPr bwMode="ltGray">
          <a:xfrm>
            <a:off x="1" y="5638800"/>
            <a:ext cx="12192000"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22" name="Straight Connector 21"/>
          <p:cNvCxnSpPr/>
          <p:nvPr/>
        </p:nvCxnSpPr>
        <p:spPr bwMode="white">
          <a:xfrm>
            <a:off x="115763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469"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23" name="Straight Connector 22"/>
          <p:cNvCxnSpPr/>
          <p:nvPr/>
        </p:nvCxnSpPr>
        <p:spPr bwMode="white">
          <a:xfrm>
            <a:off x="1216469"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824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7" name="Rectangle 26"/>
          <p:cNvSpPr/>
          <p:nvPr/>
        </p:nvSpPr>
        <p:spPr bwMode="gray">
          <a:xfrm>
            <a:off x="11277601" y="0"/>
            <a:ext cx="304800"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8" name="Rectangle 27"/>
          <p:cNvSpPr/>
          <p:nvPr/>
        </p:nvSpPr>
        <p:spPr bwMode="gray">
          <a:xfrm>
            <a:off x="12192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9" name="Rectangle 28"/>
          <p:cNvSpPr/>
          <p:nvPr/>
        </p:nvSpPr>
        <p:spPr>
          <a:xfrm>
            <a:off x="-2" y="0"/>
            <a:ext cx="121920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30" name="Rectangle 29"/>
          <p:cNvSpPr/>
          <p:nvPr/>
        </p:nvSpPr>
        <p:spPr bwMode="ltGray">
          <a:xfrm>
            <a:off x="1" y="0"/>
            <a:ext cx="12192000"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31" name="Straight Connector 30"/>
          <p:cNvCxnSpPr/>
          <p:nvPr/>
        </p:nvCxnSpPr>
        <p:spPr bwMode="white">
          <a:xfrm>
            <a:off x="11576308"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469"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33" name="Straight Connector 32"/>
          <p:cNvCxnSpPr/>
          <p:nvPr/>
        </p:nvCxnSpPr>
        <p:spPr bwMode="white">
          <a:xfrm>
            <a:off x="1219202"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4524" y="1605932"/>
            <a:ext cx="8285430"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6465" y="4309413"/>
            <a:ext cx="7266515"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1/30/2025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9350" y="6356352"/>
            <a:ext cx="609600"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52" y="1752600"/>
            <a:ext cx="3104571" cy="3423268"/>
          </a:xfrm>
          <a:prstGeom prst="rect">
            <a:avLst/>
          </a:prstGeom>
        </p:spPr>
      </p:pic>
    </p:spTree>
    <p:extLst>
      <p:ext uri="{BB962C8B-B14F-4D97-AF65-F5344CB8AC3E}">
        <p14:creationId xmlns:p14="http://schemas.microsoft.com/office/powerpoint/2010/main" val="2290673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851" y="1600200"/>
            <a:ext cx="481584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3360" y="1600200"/>
            <a:ext cx="4815840"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1/30/2025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576898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851" y="1499616"/>
            <a:ext cx="4820143"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851" y="2514707"/>
            <a:ext cx="4815840"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9057" y="1499616"/>
            <a:ext cx="4820143"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9057" y="2514600"/>
            <a:ext cx="4820143"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1/30/2025</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03602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1/30/2025</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662103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403" y="0"/>
            <a:ext cx="3048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6" name="Rectangle 5"/>
          <p:cNvSpPr/>
          <p:nvPr/>
        </p:nvSpPr>
        <p:spPr bwMode="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cxnSp>
        <p:nvCxnSpPr>
          <p:cNvPr id="7" name="Straight Connector 6"/>
          <p:cNvCxnSpPr/>
          <p:nvPr/>
        </p:nvCxnSpPr>
        <p:spPr bwMode="white">
          <a:xfrm>
            <a:off x="61730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72800" y="0"/>
            <a:ext cx="92286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black">
          <a:xfrm>
            <a:off x="11895662" y="0"/>
            <a:ext cx="3048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Date Placeholder 1"/>
          <p:cNvSpPr>
            <a:spLocks noGrp="1"/>
          </p:cNvSpPr>
          <p:nvPr>
            <p:ph type="dt" sz="half" idx="10"/>
          </p:nvPr>
        </p:nvSpPr>
        <p:spPr/>
        <p:txBody>
          <a:bodyPr/>
          <a:lstStyle/>
          <a:p>
            <a:fld id="{C2C6F8EA-316C-41DE-B9A4-EDCC3A85ED9A}" type="datetimeFigureOut">
              <a:rPr lang="en-US"/>
              <a:t>1/30/2025</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4" y="6063388"/>
            <a:ext cx="604858" cy="666949"/>
          </a:xfrm>
          <a:prstGeom prst="rect">
            <a:avLst/>
          </a:prstGeom>
        </p:spPr>
      </p:pic>
    </p:spTree>
    <p:extLst>
      <p:ext uri="{BB962C8B-B14F-4D97-AF65-F5344CB8AC3E}">
        <p14:creationId xmlns:p14="http://schemas.microsoft.com/office/powerpoint/2010/main" val="2538665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955" y="0"/>
            <a:ext cx="414879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lt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cxnSp>
        <p:nvCxnSpPr>
          <p:cNvPr id="10" name="Straight Connector 9"/>
          <p:cNvCxnSpPr/>
          <p:nvPr/>
        </p:nvCxnSpPr>
        <p:spPr bwMode="white">
          <a:xfrm>
            <a:off x="62195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7200" y="0"/>
            <a:ext cx="3048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Title 1"/>
          <p:cNvSpPr>
            <a:spLocks noGrp="1"/>
          </p:cNvSpPr>
          <p:nvPr>
            <p:ph type="title"/>
          </p:nvPr>
        </p:nvSpPr>
        <p:spPr bwMode="white">
          <a:xfrm>
            <a:off x="1074520" y="381000"/>
            <a:ext cx="3294280"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1600" y="482600"/>
            <a:ext cx="6197600"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520" y="1828800"/>
            <a:ext cx="3294280"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1/30/2025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79" y="6172201"/>
            <a:ext cx="535752" cy="590749"/>
          </a:xfrm>
          <a:prstGeom prst="rect">
            <a:avLst/>
          </a:prstGeom>
        </p:spPr>
      </p:pic>
    </p:spTree>
    <p:extLst>
      <p:ext uri="{BB962C8B-B14F-4D97-AF65-F5344CB8AC3E}">
        <p14:creationId xmlns:p14="http://schemas.microsoft.com/office/powerpoint/2010/main" val="3249928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black">
          <a:xfrm>
            <a:off x="11887200" y="0"/>
            <a:ext cx="3048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ltGray">
          <a:xfrm>
            <a:off x="4876800" y="0"/>
            <a:ext cx="7018862"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Title 1"/>
          <p:cNvSpPr>
            <a:spLocks noGrp="1"/>
          </p:cNvSpPr>
          <p:nvPr>
            <p:ph type="title"/>
          </p:nvPr>
        </p:nvSpPr>
        <p:spPr>
          <a:xfrm>
            <a:off x="1074520" y="381000"/>
            <a:ext cx="3294280"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1600" y="482600"/>
            <a:ext cx="6197600"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520" y="1828800"/>
            <a:ext cx="3294280"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1/30/2025</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8296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6114" y="5874432"/>
            <a:ext cx="1951428" cy="1560736"/>
          </a:xfrm>
          <a:prstGeom prst="rect">
            <a:avLst/>
          </a:prstGeom>
          <a:noFill/>
          <a:ln>
            <a:noFill/>
          </a:ln>
        </p:spPr>
      </p:pic>
    </p:spTree>
    <p:extLst>
      <p:ext uri="{BB962C8B-B14F-4D97-AF65-F5344CB8AC3E}">
        <p14:creationId xmlns:p14="http://schemas.microsoft.com/office/powerpoint/2010/main" val="3582882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1/30/2025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4217836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7200" y="0"/>
            <a:ext cx="3048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617304"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0" y="0"/>
            <a:ext cx="609600"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1" name="Straight Connector 10"/>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30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602112" y="685800"/>
            <a:ext cx="1787992"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9030" y="685800"/>
            <a:ext cx="7850643"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1/30/2025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862" y="719763"/>
            <a:ext cx="559181" cy="616905"/>
          </a:xfrm>
          <a:prstGeom prst="rect">
            <a:avLst/>
          </a:prstGeom>
        </p:spPr>
      </p:pic>
    </p:spTree>
    <p:extLst>
      <p:ext uri="{BB962C8B-B14F-4D97-AF65-F5344CB8AC3E}">
        <p14:creationId xmlns:p14="http://schemas.microsoft.com/office/powerpoint/2010/main" val="3200776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1" y="2"/>
            <a:ext cx="12192000" cy="6858001"/>
          </a:xfrm>
          <a:prstGeom prst="rect">
            <a:avLst/>
          </a:prstGeom>
          <a:noFill/>
          <a:ln>
            <a:noFill/>
          </a:ln>
        </p:spPr>
      </p:pic>
      <p:sp>
        <p:nvSpPr>
          <p:cNvPr id="76" name="Google Shape;76;g144fb7c8496_0_79"/>
          <p:cNvSpPr txBox="1">
            <a:spLocks noGrp="1"/>
          </p:cNvSpPr>
          <p:nvPr>
            <p:ph type="title"/>
          </p:nvPr>
        </p:nvSpPr>
        <p:spPr>
          <a:xfrm>
            <a:off x="609600" y="1189038"/>
            <a:ext cx="10972801"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2" y="5833639"/>
            <a:ext cx="2601226" cy="1560736"/>
          </a:xfrm>
          <a:prstGeom prst="rect">
            <a:avLst/>
          </a:prstGeom>
          <a:noFill/>
          <a:ln>
            <a:noFill/>
          </a:ln>
        </p:spPr>
      </p:pic>
    </p:spTree>
    <p:extLst>
      <p:ext uri="{BB962C8B-B14F-4D97-AF65-F5344CB8AC3E}">
        <p14:creationId xmlns:p14="http://schemas.microsoft.com/office/powerpoint/2010/main" val="4043831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1" y="2"/>
            <a:ext cx="12192000" cy="6858001"/>
          </a:xfrm>
          <a:prstGeom prst="rect">
            <a:avLst/>
          </a:prstGeom>
          <a:noFill/>
          <a:ln>
            <a:noFill/>
          </a:ln>
        </p:spPr>
      </p:pic>
      <p:sp>
        <p:nvSpPr>
          <p:cNvPr id="69" name="Google Shape;69;g144fb7c8496_0_72"/>
          <p:cNvSpPr txBox="1">
            <a:spLocks noGrp="1"/>
          </p:cNvSpPr>
          <p:nvPr>
            <p:ph type="title"/>
          </p:nvPr>
        </p:nvSpPr>
        <p:spPr>
          <a:xfrm>
            <a:off x="2868705" y="1"/>
            <a:ext cx="95864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725084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1" y="2"/>
            <a:ext cx="12192000" cy="6858001"/>
          </a:xfrm>
          <a:prstGeom prst="rect">
            <a:avLst/>
          </a:prstGeom>
          <a:noFill/>
          <a:ln>
            <a:noFill/>
          </a:ln>
        </p:spPr>
      </p:pic>
      <p:sp>
        <p:nvSpPr>
          <p:cNvPr id="72" name="Google Shape;72;g144fb7c8496_0_75"/>
          <p:cNvSpPr txBox="1">
            <a:spLocks noGrp="1"/>
          </p:cNvSpPr>
          <p:nvPr>
            <p:ph type="title"/>
          </p:nvPr>
        </p:nvSpPr>
        <p:spPr>
          <a:xfrm>
            <a:off x="609600" y="1063532"/>
            <a:ext cx="10972801"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2" y="5833639"/>
            <a:ext cx="2601226" cy="1560736"/>
          </a:xfrm>
          <a:prstGeom prst="rect">
            <a:avLst/>
          </a:prstGeom>
          <a:noFill/>
          <a:ln>
            <a:noFill/>
          </a:ln>
        </p:spPr>
      </p:pic>
    </p:spTree>
    <p:extLst>
      <p:ext uri="{BB962C8B-B14F-4D97-AF65-F5344CB8AC3E}">
        <p14:creationId xmlns:p14="http://schemas.microsoft.com/office/powerpoint/2010/main" val="36939149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1" y="2"/>
            <a:ext cx="12192000" cy="6858001"/>
          </a:xfrm>
          <a:prstGeom prst="rect">
            <a:avLst/>
          </a:prstGeom>
          <a:noFill/>
          <a:ln>
            <a:noFill/>
          </a:ln>
        </p:spPr>
      </p:pic>
      <p:sp>
        <p:nvSpPr>
          <p:cNvPr id="60" name="Google Shape;60;g144fb7c8496_0_63"/>
          <p:cNvSpPr txBox="1">
            <a:spLocks noGrp="1"/>
          </p:cNvSpPr>
          <p:nvPr>
            <p:ph type="title"/>
          </p:nvPr>
        </p:nvSpPr>
        <p:spPr>
          <a:xfrm>
            <a:off x="3502211" y="0"/>
            <a:ext cx="86896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2" y="5833639"/>
            <a:ext cx="2601226" cy="1560736"/>
          </a:xfrm>
          <a:prstGeom prst="rect">
            <a:avLst/>
          </a:prstGeom>
          <a:noFill/>
          <a:ln>
            <a:noFill/>
          </a:ln>
        </p:spPr>
      </p:pic>
    </p:spTree>
    <p:extLst>
      <p:ext uri="{BB962C8B-B14F-4D97-AF65-F5344CB8AC3E}">
        <p14:creationId xmlns:p14="http://schemas.microsoft.com/office/powerpoint/2010/main" val="1551103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1.png"/><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2222B0-06FC-6D93-8A05-454FF13637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70263CD-1A9B-9B2E-535C-D23E4D4A56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107B3C-C13C-F6A6-26A0-284BB7D4BF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B9847D-09B5-42DA-9C97-3683D03FA3DB}" type="datetimeFigureOut">
              <a:rPr lang="en-US" smtClean="0"/>
              <a:t>1/30/2025</a:t>
            </a:fld>
            <a:endParaRPr lang="en-US"/>
          </a:p>
        </p:txBody>
      </p:sp>
      <p:sp>
        <p:nvSpPr>
          <p:cNvPr id="5" name="Footer Placeholder 4">
            <a:extLst>
              <a:ext uri="{FF2B5EF4-FFF2-40B4-BE49-F238E27FC236}">
                <a16:creationId xmlns:a16="http://schemas.microsoft.com/office/drawing/2014/main" id="{446459A3-1D77-02F6-FB66-125FCB4ED3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F16D037-D909-A7E4-0473-36E7BDC2E5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903B06-5C46-49FA-9A8B-23BA396D6BC5}" type="slidenum">
              <a:rPr lang="en-US" smtClean="0"/>
              <a:t>‹#›</a:t>
            </a:fld>
            <a:endParaRPr lang="en-US"/>
          </a:p>
        </p:txBody>
      </p:sp>
    </p:spTree>
    <p:extLst>
      <p:ext uri="{BB962C8B-B14F-4D97-AF65-F5344CB8AC3E}">
        <p14:creationId xmlns:p14="http://schemas.microsoft.com/office/powerpoint/2010/main" val="22986478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51564" y="517565"/>
            <a:ext cx="488870" cy="12192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250357" y="0"/>
            <a:ext cx="25035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 y="0"/>
            <a:ext cx="250356"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4" name="Straight Connector 13"/>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304" y="13458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356"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852" y="177801"/>
            <a:ext cx="9785349"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852" y="1600200"/>
            <a:ext cx="9785349"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1600" y="6356352"/>
            <a:ext cx="1219201"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1/30/2025</a:t>
            </a:fld>
            <a:endParaRPr lang="en-US"/>
          </a:p>
        </p:txBody>
      </p:sp>
      <p:sp>
        <p:nvSpPr>
          <p:cNvPr id="5" name="Footer Placeholder 4"/>
          <p:cNvSpPr>
            <a:spLocks noGrp="1"/>
          </p:cNvSpPr>
          <p:nvPr>
            <p:ph type="ftr" sz="quarter" idx="3"/>
          </p:nvPr>
        </p:nvSpPr>
        <p:spPr>
          <a:xfrm>
            <a:off x="6597652" y="6356352"/>
            <a:ext cx="3975100"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9601" y="6356352"/>
            <a:ext cx="609600"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72752" y="6019800"/>
            <a:ext cx="1767043" cy="1326234"/>
          </a:xfrm>
          <a:prstGeom prst="rect">
            <a:avLst/>
          </a:prstGeom>
          <a:noFill/>
          <a:ln>
            <a:noFill/>
          </a:ln>
        </p:spPr>
      </p:pic>
      <p:cxnSp>
        <p:nvCxnSpPr>
          <p:cNvPr id="18" name="Straight Connector 17"/>
          <p:cNvCxnSpPr/>
          <p:nvPr userDrawn="1"/>
        </p:nvCxnSpPr>
        <p:spPr bwMode="white">
          <a:xfrm>
            <a:off x="-1" y="6354579"/>
            <a:ext cx="1828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63994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8.svg"/><Relationship Id="rId13" Type="http://schemas.microsoft.com/office/2007/relationships/diagramDrawing" Target="../diagrams/drawing1.xml"/><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diagramColors" Target="../diagrams/colors1.xml"/><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6.svg"/><Relationship Id="rId11" Type="http://schemas.openxmlformats.org/officeDocument/2006/relationships/diagramQuickStyle" Target="../diagrams/quickStyle1.xml"/><Relationship Id="rId5" Type="http://schemas.openxmlformats.org/officeDocument/2006/relationships/image" Target="../media/image15.png"/><Relationship Id="rId10" Type="http://schemas.openxmlformats.org/officeDocument/2006/relationships/diagramLayout" Target="../diagrams/layout1.xml"/><Relationship Id="rId4" Type="http://schemas.openxmlformats.org/officeDocument/2006/relationships/image" Target="../media/image14.svg"/><Relationship Id="rId9"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8" Type="http://schemas.openxmlformats.org/officeDocument/2006/relationships/image" Target="../media/image18.svg"/><Relationship Id="rId13" Type="http://schemas.microsoft.com/office/2007/relationships/diagramDrawing" Target="../diagrams/drawing2.xml"/><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diagramColors" Target="../diagrams/colors2.xml"/><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16.svg"/><Relationship Id="rId11" Type="http://schemas.openxmlformats.org/officeDocument/2006/relationships/diagramQuickStyle" Target="../diagrams/quickStyle2.xml"/><Relationship Id="rId5" Type="http://schemas.openxmlformats.org/officeDocument/2006/relationships/image" Target="../media/image15.png"/><Relationship Id="rId10" Type="http://schemas.openxmlformats.org/officeDocument/2006/relationships/diagramLayout" Target="../diagrams/layout2.xml"/><Relationship Id="rId4" Type="http://schemas.openxmlformats.org/officeDocument/2006/relationships/image" Target="../media/image14.svg"/><Relationship Id="rId9" Type="http://schemas.openxmlformats.org/officeDocument/2006/relationships/diagramData" Target="../diagrams/data2.xml"/><Relationship Id="rId14"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image" Target="../media/image18.svg"/><Relationship Id="rId13" Type="http://schemas.microsoft.com/office/2007/relationships/diagramDrawing" Target="../diagrams/drawing3.xml"/><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diagramColors" Target="../diagrams/colors3.xm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6.svg"/><Relationship Id="rId11" Type="http://schemas.openxmlformats.org/officeDocument/2006/relationships/diagramQuickStyle" Target="../diagrams/quickStyle3.xml"/><Relationship Id="rId5" Type="http://schemas.openxmlformats.org/officeDocument/2006/relationships/image" Target="../media/image15.png"/><Relationship Id="rId10" Type="http://schemas.openxmlformats.org/officeDocument/2006/relationships/diagramLayout" Target="../diagrams/layout3.xml"/><Relationship Id="rId4" Type="http://schemas.openxmlformats.org/officeDocument/2006/relationships/image" Target="../media/image14.svg"/><Relationship Id="rId9" Type="http://schemas.openxmlformats.org/officeDocument/2006/relationships/diagramData" Target="../diagrams/data3.xml"/><Relationship Id="rId14" Type="http://schemas.openxmlformats.org/officeDocument/2006/relationships/image" Target="../media/image19.png"/></Relationships>
</file>

<file path=ppt/slides/_rels/slide13.xml.rels><?xml version="1.0" encoding="UTF-8" standalone="yes"?>
<Relationships xmlns="http://schemas.openxmlformats.org/package/2006/relationships"><Relationship Id="rId8" Type="http://schemas.openxmlformats.org/officeDocument/2006/relationships/image" Target="../media/image18.svg"/><Relationship Id="rId13" Type="http://schemas.microsoft.com/office/2007/relationships/diagramDrawing" Target="../diagrams/drawing4.xml"/><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diagramColors" Target="../diagrams/colors4.xml"/><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16.svg"/><Relationship Id="rId11" Type="http://schemas.openxmlformats.org/officeDocument/2006/relationships/diagramQuickStyle" Target="../diagrams/quickStyle4.xml"/><Relationship Id="rId5" Type="http://schemas.openxmlformats.org/officeDocument/2006/relationships/image" Target="../media/image15.png"/><Relationship Id="rId10" Type="http://schemas.openxmlformats.org/officeDocument/2006/relationships/diagramLayout" Target="../diagrams/layout4.xml"/><Relationship Id="rId4" Type="http://schemas.openxmlformats.org/officeDocument/2006/relationships/image" Target="../media/image14.svg"/><Relationship Id="rId9" Type="http://schemas.openxmlformats.org/officeDocument/2006/relationships/diagramData" Target="../diagrams/data4.xml"/><Relationship Id="rId1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Foundations for </a:t>
            </a:r>
            <a:br>
              <a:rPr lang="en-US" dirty="0"/>
            </a:br>
            <a:r>
              <a:rPr lang="en-US" dirty="0"/>
              <a:t>Winning Campaigns</a:t>
            </a:r>
          </a:p>
        </p:txBody>
      </p:sp>
      <p:sp>
        <p:nvSpPr>
          <p:cNvPr id="3" name="Subtitle 2"/>
          <p:cNvSpPr>
            <a:spLocks noGrp="1"/>
          </p:cNvSpPr>
          <p:nvPr>
            <p:ph type="subTitle" idx="1"/>
          </p:nvPr>
        </p:nvSpPr>
        <p:spPr/>
        <p:txBody>
          <a:bodyPr/>
          <a:lstStyle/>
          <a:p>
            <a:r>
              <a:rPr lang="en-US"/>
              <a:t>Day 2</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6096000" y="915055"/>
            <a:ext cx="6094413" cy="5942052"/>
          </a:xfrm>
        </p:spPr>
        <p:txBody>
          <a:bodyPr vert="horz" lIns="91416" tIns="45708" rIns="91416" bIns="45708" rtlCol="0" anchor="b">
            <a:normAutofit fontScale="90000"/>
          </a:bodyPr>
          <a:lstStyle/>
          <a:p>
            <a:r>
              <a:rPr lang="en-US" sz="6550" dirty="0">
                <a:solidFill>
                  <a:schemeClr val="tx1">
                    <a:lumMod val="85000"/>
                    <a:lumOff val="15000"/>
                  </a:schemeClr>
                </a:solidFill>
              </a:rPr>
              <a:t>Please rename yourself(if need be) </a:t>
            </a:r>
            <a:br>
              <a:rPr lang="en-US" sz="6550" dirty="0"/>
            </a:br>
            <a:br>
              <a:rPr lang="en-US" sz="6550" dirty="0"/>
            </a:br>
            <a:r>
              <a:rPr lang="en-US" sz="5250" dirty="0">
                <a:solidFill>
                  <a:schemeClr val="tx1">
                    <a:lumMod val="85000"/>
                    <a:lumOff val="15000"/>
                  </a:schemeClr>
                </a:solidFill>
              </a:rPr>
              <a:t>Name</a:t>
            </a:r>
            <a:br>
              <a:rPr lang="en-US" sz="5250" dirty="0"/>
            </a:br>
            <a:r>
              <a:rPr lang="en-US" sz="5250" dirty="0">
                <a:solidFill>
                  <a:schemeClr val="tx1">
                    <a:lumMod val="85000"/>
                    <a:lumOff val="15000"/>
                  </a:schemeClr>
                </a:solidFill>
              </a:rPr>
              <a:t>Required Pronoun</a:t>
            </a:r>
            <a:br>
              <a:rPr lang="en-US" sz="5250" dirty="0"/>
            </a:br>
            <a:r>
              <a:rPr lang="en-US" sz="5250" dirty="0">
                <a:solidFill>
                  <a:schemeClr val="tx1">
                    <a:lumMod val="85000"/>
                    <a:lumOff val="15000"/>
                  </a:schemeClr>
                </a:solidFill>
              </a:rPr>
              <a:t>State, and Job Title</a:t>
            </a:r>
            <a:br>
              <a:rPr lang="en-US" sz="5250" dirty="0"/>
            </a:br>
            <a:endParaRPr lang="en-US" sz="6550" dirty="0"/>
          </a:p>
        </p:txBody>
      </p:sp>
      <p:sp>
        <p:nvSpPr>
          <p:cNvPr id="4" name="Slide Number Placeholder 3"/>
          <p:cNvSpPr>
            <a:spLocks noGrp="1"/>
          </p:cNvSpPr>
          <p:nvPr>
            <p:ph type="sldNum" sz="quarter" idx="12"/>
          </p:nvPr>
        </p:nvSpPr>
        <p:spPr/>
        <p:txBody>
          <a:bodyPr/>
          <a:lstStyle/>
          <a:p>
            <a:fld id="{5414DF46-E7D2-4146-95BA-57A23C39CF98}" type="slidenum">
              <a:rPr lang="en-US">
                <a:solidFill>
                  <a:srgbClr val="465562"/>
                </a:solidFill>
                <a:latin typeface="Euphemia"/>
              </a:rPr>
              <a:pPr/>
              <a:t>2</a:t>
            </a:fld>
            <a:endParaRPr lang="en-US">
              <a:solidFill>
                <a:srgbClr val="465562"/>
              </a:solidFill>
              <a:latin typeface="Euphemia"/>
            </a:endParaRPr>
          </a:p>
        </p:txBody>
      </p:sp>
      <p:pic>
        <p:nvPicPr>
          <p:cNvPr id="5" name="Google Shape;707;p64"/>
          <p:cNvPicPr preferRelativeResize="0"/>
          <p:nvPr/>
        </p:nvPicPr>
        <p:blipFill rotWithShape="1">
          <a:blip r:embed="rId3">
            <a:alphaModFix/>
          </a:blip>
          <a:srcRect l="37805" r="2489" b="-5019"/>
          <a:stretch/>
        </p:blipFill>
        <p:spPr>
          <a:xfrm flipH="1">
            <a:off x="762000" y="915056"/>
            <a:ext cx="4610100" cy="5401675"/>
          </a:xfrm>
          <a:prstGeom prst="rect">
            <a:avLst/>
          </a:prstGeom>
          <a:noFill/>
          <a:ln>
            <a:noFill/>
          </a:ln>
        </p:spPr>
      </p:pic>
    </p:spTree>
    <p:extLst>
      <p:ext uri="{BB962C8B-B14F-4D97-AF65-F5344CB8AC3E}">
        <p14:creationId xmlns:p14="http://schemas.microsoft.com/office/powerpoint/2010/main" val="170695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5801" y="-533400"/>
            <a:ext cx="9782801" cy="1239837"/>
          </a:xfrm>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4400" y="1089907"/>
            <a:ext cx="10752156" cy="5111017"/>
          </a:xfrm>
        </p:spPr>
        <p:txBody>
          <a:bodyPr vert="horz" lIns="0" tIns="45708" rIns="0" bIns="45708" rtlCol="0" anchor="t">
            <a:noAutofit/>
          </a:bodyPr>
          <a:lstStyle/>
          <a:p>
            <a:pPr marL="0" indent="0">
              <a:buNone/>
            </a:pPr>
            <a:r>
              <a:rPr lang="en-US" sz="3599"/>
              <a:t>We begin by acknowledging that through a history of colonization and brutality, we are each currently on the traditional lands stewarded by generations of indigenous people.</a:t>
            </a:r>
            <a:endParaRPr lang="en-US" sz="3599">
              <a:cs typeface="Calibri"/>
            </a:endParaRPr>
          </a:p>
          <a:p>
            <a:pPr marL="0" indent="0">
              <a:buNone/>
            </a:pPr>
            <a:r>
              <a:rPr lang="en-US" sz="3599">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314913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0480"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2001" y="177801"/>
            <a:ext cx="10615825" cy="584200"/>
          </a:xfrm>
        </p:spPr>
        <p:txBody>
          <a:bodyPr>
            <a:normAutofit fontScale="90000"/>
          </a:bodyPr>
          <a:lstStyle/>
          <a:p>
            <a:r>
              <a:rPr lang="en-US" b="1" dirty="0"/>
              <a:t>Community Agreements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6001"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0D949-D237-924F-0752-B7CFE5093D91}"/>
              </a:ext>
            </a:extLst>
          </p:cNvPr>
          <p:cNvSpPr>
            <a:spLocks noGrp="1"/>
          </p:cNvSpPr>
          <p:nvPr>
            <p:ph type="title"/>
          </p:nvPr>
        </p:nvSpPr>
        <p:spPr/>
        <p:txBody>
          <a:bodyPr>
            <a:normAutofit/>
          </a:bodyPr>
          <a:lstStyle/>
          <a:p>
            <a:r>
              <a:rPr lang="en-US" sz="3600"/>
              <a:t>First Thoughts</a:t>
            </a:r>
          </a:p>
        </p:txBody>
      </p:sp>
      <p:sp>
        <p:nvSpPr>
          <p:cNvPr id="3" name="Content Placeholder 2">
            <a:extLst>
              <a:ext uri="{FF2B5EF4-FFF2-40B4-BE49-F238E27FC236}">
                <a16:creationId xmlns:a16="http://schemas.microsoft.com/office/drawing/2014/main" id="{CDC167B7-E972-3A81-93EC-EC730AEC593A}"/>
              </a:ext>
            </a:extLst>
          </p:cNvPr>
          <p:cNvSpPr>
            <a:spLocks noGrp="1"/>
          </p:cNvSpPr>
          <p:nvPr>
            <p:ph idx="1"/>
          </p:nvPr>
        </p:nvSpPr>
        <p:spPr/>
        <p:txBody>
          <a:bodyPr vert="horz" lIns="91440" tIns="45720" rIns="91440" bIns="45720" rtlCol="0" anchor="t">
            <a:normAutofit/>
          </a:bodyPr>
          <a:lstStyle/>
          <a:p>
            <a:pPr marL="0" indent="0">
              <a:buNone/>
            </a:pPr>
            <a:r>
              <a:rPr lang="en-US"/>
              <a:t>Please share in the chat:</a:t>
            </a:r>
          </a:p>
          <a:p>
            <a:pPr marL="0" indent="0">
              <a:buNone/>
            </a:pPr>
            <a:endParaRPr lang="en-US"/>
          </a:p>
          <a:p>
            <a:pPr marL="0" indent="0">
              <a:buNone/>
            </a:pPr>
            <a:r>
              <a:rPr lang="en-US"/>
              <a:t>What are the values that drive you in this work?</a:t>
            </a:r>
          </a:p>
          <a:p>
            <a:pPr marL="0" indent="0">
              <a:buNone/>
            </a:pPr>
            <a:endParaRPr lang="en-US"/>
          </a:p>
          <a:p>
            <a:pPr marL="0" indent="0">
              <a:buNone/>
            </a:pPr>
            <a:r>
              <a:rPr lang="en-US"/>
              <a:t>What values are reflected in your current campaigns?</a:t>
            </a:r>
          </a:p>
          <a:p>
            <a:pPr marL="246380" indent="-246380"/>
            <a:endParaRPr lang="en-US"/>
          </a:p>
          <a:p>
            <a:pPr marL="0" indent="0">
              <a:buNone/>
            </a:pPr>
            <a:endParaRPr lang="en-US"/>
          </a:p>
        </p:txBody>
      </p:sp>
    </p:spTree>
    <p:extLst>
      <p:ext uri="{BB962C8B-B14F-4D97-AF65-F5344CB8AC3E}">
        <p14:creationId xmlns:p14="http://schemas.microsoft.com/office/powerpoint/2010/main" val="355039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924428" y="591672"/>
            <a:ext cx="6110017" cy="6266329"/>
          </a:xfrm>
        </p:spPr>
        <p:txBody>
          <a:bodyPr>
            <a:normAutofit/>
          </a:bodyPr>
          <a:lstStyle/>
          <a:p>
            <a:pPr marL="0" indent="0">
              <a:buNone/>
            </a:pPr>
            <a:endParaRPr lang="en-US" sz="3599" b="1">
              <a:solidFill>
                <a:schemeClr val="tx2"/>
              </a:solidFill>
            </a:endParaRPr>
          </a:p>
          <a:p>
            <a:pPr marL="0" indent="0">
              <a:buNone/>
            </a:pPr>
            <a:endParaRPr lang="en-US" sz="3300">
              <a:solidFill>
                <a:schemeClr val="tx2"/>
              </a:solidFill>
            </a:endParaRPr>
          </a:p>
          <a:p>
            <a:r>
              <a:rPr lang="en-US" sz="3300">
                <a:solidFill>
                  <a:schemeClr val="tx2"/>
                </a:solidFill>
              </a:rPr>
              <a:t>Convene</a:t>
            </a:r>
          </a:p>
          <a:p>
            <a:r>
              <a:rPr lang="en-US" sz="3300">
                <a:solidFill>
                  <a:schemeClr val="tx2"/>
                </a:solidFill>
              </a:rPr>
              <a:t>Power Analysis</a:t>
            </a:r>
          </a:p>
          <a:p>
            <a:r>
              <a:rPr lang="en-US" sz="3300">
                <a:solidFill>
                  <a:schemeClr val="tx2"/>
                </a:solidFill>
              </a:rPr>
              <a:t>Values Triangle</a:t>
            </a:r>
          </a:p>
          <a:p>
            <a:r>
              <a:rPr lang="en-US" sz="3300">
                <a:solidFill>
                  <a:schemeClr val="tx2"/>
                </a:solidFill>
              </a:rPr>
              <a:t>Break</a:t>
            </a:r>
          </a:p>
          <a:p>
            <a:r>
              <a:rPr lang="en-US" sz="3300">
                <a:solidFill>
                  <a:schemeClr val="tx2"/>
                </a:solidFill>
              </a:rPr>
              <a:t>Power as a Function of Courage and Unity</a:t>
            </a:r>
          </a:p>
          <a:p>
            <a:r>
              <a:rPr lang="en-US" sz="3300">
                <a:solidFill>
                  <a:schemeClr val="tx2"/>
                </a:solidFill>
              </a:rPr>
              <a:t>Adjourn</a:t>
            </a:r>
          </a:p>
          <a:p>
            <a:pPr marL="0" indent="0">
              <a:buNone/>
            </a:pPr>
            <a:endParaRPr lang="en-US" sz="3599"/>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3">
            <a:extLst>
              <a:ext uri="{28A0092B-C50C-407E-A947-70E740481C1C}">
                <a14:useLocalDpi xmlns:a14="http://schemas.microsoft.com/office/drawing/2010/main" val="0"/>
              </a:ext>
            </a:extLst>
          </a:blip>
          <a:srcRect r="23495" b="4833"/>
          <a:stretch/>
        </p:blipFill>
        <p:spPr bwMode="auto">
          <a:xfrm>
            <a:off x="1075828" y="3129920"/>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a:solidFill>
                  <a:srgbClr val="465562"/>
                </a:solidFill>
                <a:latin typeface="Euphemia"/>
              </a:rPr>
              <a:pPr/>
              <a:t>6</a:t>
            </a:fld>
            <a:endParaRPr lang="en-US">
              <a:solidFill>
                <a:srgbClr val="465562"/>
              </a:solidFill>
              <a:latin typeface="Euphemia"/>
            </a:endParaRPr>
          </a:p>
        </p:txBody>
      </p:sp>
    </p:spTree>
    <p:extLst>
      <p:ext uri="{BB962C8B-B14F-4D97-AF65-F5344CB8AC3E}">
        <p14:creationId xmlns:p14="http://schemas.microsoft.com/office/powerpoint/2010/main" val="3478880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23"/>
          <p:cNvSpPr txBox="1">
            <a:spLocks noGrp="1"/>
          </p:cNvSpPr>
          <p:nvPr>
            <p:ph type="title"/>
          </p:nvPr>
        </p:nvSpPr>
        <p:spPr>
          <a:xfrm>
            <a:off x="215757" y="197157"/>
            <a:ext cx="5445304" cy="819986"/>
          </a:xfrm>
          <a:prstGeom prst="rect">
            <a:avLst/>
          </a:prstGeom>
          <a:noFill/>
          <a:ln>
            <a:noFill/>
          </a:ln>
        </p:spPr>
        <p:txBody>
          <a:bodyPr spcFirstLastPara="1" vert="horz" wrap="square" lIns="91401" tIns="45688" rIns="91401" bIns="45688" rtlCol="0" anchor="ctr" anchorCtr="0">
            <a:noAutofit/>
          </a:bodyPr>
          <a:lstStyle/>
          <a:p>
            <a:pPr algn="ctr">
              <a:lnSpc>
                <a:spcPct val="100000"/>
              </a:lnSpc>
              <a:buClr>
                <a:schemeClr val="dk1"/>
              </a:buClr>
              <a:buSzPts val="1400"/>
            </a:pPr>
            <a:r>
              <a:rPr lang="en-US" sz="4000"/>
              <a:t>Structure of a Campaign</a:t>
            </a:r>
            <a:endParaRPr sz="4000"/>
          </a:p>
        </p:txBody>
      </p:sp>
      <p:sp>
        <p:nvSpPr>
          <p:cNvPr id="3" name="TextBox 2">
            <a:extLst>
              <a:ext uri="{FF2B5EF4-FFF2-40B4-BE49-F238E27FC236}">
                <a16:creationId xmlns:a16="http://schemas.microsoft.com/office/drawing/2014/main" id="{36F22228-C3FF-8BCC-B176-1232228489EF}"/>
              </a:ext>
            </a:extLst>
          </p:cNvPr>
          <p:cNvSpPr txBox="1"/>
          <p:nvPr/>
        </p:nvSpPr>
        <p:spPr>
          <a:xfrm>
            <a:off x="244867" y="1490197"/>
            <a:ext cx="11702265" cy="5170646"/>
          </a:xfrm>
          <a:prstGeom prst="rect">
            <a:avLst/>
          </a:prstGeom>
          <a:noFill/>
        </p:spPr>
        <p:txBody>
          <a:bodyPr wrap="square">
            <a:spAutoFit/>
          </a:bodyPr>
          <a:lstStyle/>
          <a:p>
            <a:pPr algn="l" rtl="0" fontAlgn="base"/>
            <a:r>
              <a:rPr lang="en-US" sz="2200" b="0" i="0">
                <a:solidFill>
                  <a:srgbClr val="000000"/>
                </a:solidFill>
                <a:effectLst/>
                <a:latin typeface="Calibri" panose="020F0502020204030204" pitchFamily="34" charset="0"/>
              </a:rPr>
              <a:t>Step 1: Problem and Issue - The problem and issue is the spark! Why we are coming together, why we want a contract etc.  </a:t>
            </a:r>
            <a:endParaRPr lang="en-US" sz="2200">
              <a:solidFill>
                <a:srgbClr val="000000"/>
              </a:solidFill>
              <a:latin typeface="Calibri" panose="020F0502020204030204" pitchFamily="34" charset="0"/>
            </a:endParaRPr>
          </a:p>
          <a:p>
            <a:pPr algn="l" rtl="0" fontAlgn="base"/>
            <a:endParaRPr lang="en-US" sz="2200" b="0" i="0">
              <a:solidFill>
                <a:srgbClr val="000000"/>
              </a:solidFill>
              <a:effectLst/>
              <a:latin typeface="Calibri" panose="020F0502020204030204" pitchFamily="34" charset="0"/>
            </a:endParaRPr>
          </a:p>
          <a:p>
            <a:pPr algn="l" rtl="0" fontAlgn="base"/>
            <a:r>
              <a:rPr lang="en-US" sz="2200" b="0" i="0">
                <a:solidFill>
                  <a:srgbClr val="000000"/>
                </a:solidFill>
                <a:effectLst/>
                <a:latin typeface="Calibri" panose="020F0502020204030204" pitchFamily="34" charset="0"/>
              </a:rPr>
              <a:t>Step 2: Power Analysis – What power do the decision makers have? Who has power over them? What power do we have?  </a:t>
            </a:r>
          </a:p>
          <a:p>
            <a:pPr algn="l" rtl="0" fontAlgn="base"/>
            <a:endParaRPr lang="en-US" sz="2200" b="0" i="0">
              <a:solidFill>
                <a:srgbClr val="000000"/>
              </a:solidFill>
              <a:effectLst/>
              <a:latin typeface="Calibri" panose="020F0502020204030204" pitchFamily="34" charset="0"/>
            </a:endParaRPr>
          </a:p>
          <a:p>
            <a:pPr algn="l" rtl="0" fontAlgn="base"/>
            <a:r>
              <a:rPr lang="en-US" sz="2200" b="0" i="0">
                <a:solidFill>
                  <a:srgbClr val="000000"/>
                </a:solidFill>
                <a:effectLst/>
                <a:latin typeface="Calibri" panose="020F0502020204030204" pitchFamily="34" charset="0"/>
              </a:rPr>
              <a:t>Step 3: Target- Who has the power to make a change? Who is the PERSON who can make the change. </a:t>
            </a:r>
          </a:p>
          <a:p>
            <a:pPr algn="l" rtl="0" fontAlgn="base"/>
            <a:endParaRPr lang="en-US" sz="2200" b="0" i="0">
              <a:solidFill>
                <a:srgbClr val="000000"/>
              </a:solidFill>
              <a:effectLst/>
              <a:latin typeface="Calibri" panose="020F0502020204030204" pitchFamily="34" charset="0"/>
            </a:endParaRPr>
          </a:p>
          <a:p>
            <a:pPr algn="l" rtl="0" fontAlgn="base"/>
            <a:r>
              <a:rPr lang="en-US" sz="2200" b="0" i="0">
                <a:solidFill>
                  <a:srgbClr val="000000"/>
                </a:solidFill>
                <a:effectLst/>
                <a:latin typeface="Calibri" panose="020F0502020204030204" pitchFamily="34" charset="0"/>
              </a:rPr>
              <a:t>Step 4: Demand - What needs to be changed? By when? By who?  </a:t>
            </a:r>
          </a:p>
          <a:p>
            <a:pPr algn="l" rtl="0" fontAlgn="base"/>
            <a:endParaRPr lang="en-US" sz="2200" b="0" i="0">
              <a:solidFill>
                <a:srgbClr val="000000"/>
              </a:solidFill>
              <a:effectLst/>
              <a:latin typeface="Calibri" panose="020F0502020204030204" pitchFamily="34" charset="0"/>
            </a:endParaRPr>
          </a:p>
          <a:p>
            <a:pPr algn="l" rtl="0" fontAlgn="base"/>
            <a:r>
              <a:rPr lang="en-US" sz="2200" b="0" i="0">
                <a:solidFill>
                  <a:srgbClr val="000000"/>
                </a:solidFill>
                <a:effectLst/>
                <a:latin typeface="Calibri" panose="020F0502020204030204" pitchFamily="34" charset="0"/>
              </a:rPr>
              <a:t>Step 5: Strategy and Tactics -How will we get our demands met? Who needs to be in the fight?  </a:t>
            </a:r>
          </a:p>
          <a:p>
            <a:pPr algn="l" rtl="0" fontAlgn="base"/>
            <a:endParaRPr lang="en-US" sz="2200" b="0" i="0">
              <a:solidFill>
                <a:srgbClr val="000000"/>
              </a:solidFill>
              <a:effectLst/>
              <a:latin typeface="Calibri" panose="020F0502020204030204" pitchFamily="34" charset="0"/>
            </a:endParaRPr>
          </a:p>
          <a:p>
            <a:pPr algn="l" rtl="0" fontAlgn="base"/>
            <a:r>
              <a:rPr lang="en-US" sz="2200" b="0" i="0">
                <a:solidFill>
                  <a:srgbClr val="000000"/>
                </a:solidFill>
                <a:effectLst/>
                <a:latin typeface="Calibri" panose="020F0502020204030204" pitchFamily="34" charset="0"/>
              </a:rPr>
              <a:t>Step 6: Escalation-Always plan to escalate. What happens when the target says no? Or doesn’t respond? </a:t>
            </a:r>
          </a:p>
        </p:txBody>
      </p:sp>
    </p:spTree>
    <p:extLst>
      <p:ext uri="{BB962C8B-B14F-4D97-AF65-F5344CB8AC3E}">
        <p14:creationId xmlns:p14="http://schemas.microsoft.com/office/powerpoint/2010/main" val="1239720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vert="horz" wrap="square" lIns="91401" tIns="45688" rIns="91401" bIns="45688" rtlCol="0" anchor="ctr" anchorCtr="0">
            <a:normAutofit/>
          </a:bodyPr>
          <a:lstStyle/>
          <a:p>
            <a:pPr algn="ctr">
              <a:lnSpc>
                <a:spcPct val="100000"/>
              </a:lnSpc>
              <a:buClr>
                <a:schemeClr val="dk1"/>
              </a:buClr>
              <a:buSzPts val="1400"/>
            </a:pPr>
            <a:r>
              <a:rPr lang="en-US"/>
              <a:t>REMEMBER POWER</a:t>
            </a:r>
            <a:endParaRPr/>
          </a:p>
        </p:txBody>
      </p:sp>
      <p:sp>
        <p:nvSpPr>
          <p:cNvPr id="196" name="Google Shape;196;p9"/>
          <p:cNvSpPr txBox="1"/>
          <p:nvPr/>
        </p:nvSpPr>
        <p:spPr>
          <a:xfrm>
            <a:off x="665451" y="1152166"/>
            <a:ext cx="11524963" cy="2086660"/>
          </a:xfrm>
          <a:prstGeom prst="rect">
            <a:avLst/>
          </a:prstGeom>
          <a:noFill/>
          <a:ln>
            <a:noFill/>
          </a:ln>
        </p:spPr>
        <p:txBody>
          <a:bodyPr spcFirstLastPara="1" wrap="square" lIns="91401" tIns="45688" rIns="91401" bIns="45688" anchor="t" anchorCtr="0">
            <a:spAutoFit/>
          </a:bodyPr>
          <a:lstStyle/>
          <a:p>
            <a:pPr marL="37465">
              <a:lnSpc>
                <a:spcPct val="90000"/>
              </a:lnSpc>
            </a:pPr>
            <a:endParaRPr lang="en-US" sz="3600">
              <a:solidFill>
                <a:srgbClr val="404040"/>
              </a:solidFill>
              <a:latin typeface="Calibri"/>
              <a:ea typeface="Calibri"/>
              <a:cs typeface="Calibri"/>
              <a:sym typeface="Calibri"/>
            </a:endParaRPr>
          </a:p>
          <a:p>
            <a:pPr marL="37465">
              <a:lnSpc>
                <a:spcPct val="90000"/>
              </a:lnSpc>
            </a:pPr>
            <a:r>
              <a:rPr lang="en-US" sz="3600">
                <a:solidFill>
                  <a:srgbClr val="404040"/>
                </a:solidFill>
                <a:latin typeface="Calibri"/>
                <a:ea typeface="Calibri"/>
                <a:cs typeface="Calibri"/>
                <a:sym typeface="Calibri"/>
              </a:rPr>
              <a:t>Power is the ability to control, create, and prevent change.</a:t>
            </a:r>
            <a:endParaRPr lang="en-US" sz="3600">
              <a:solidFill>
                <a:srgbClr val="404040"/>
              </a:solidFill>
              <a:latin typeface="Calibri"/>
              <a:ea typeface="Calibri"/>
              <a:cs typeface="Calibri"/>
            </a:endParaRP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organized people and organized resources (money).</a:t>
            </a:r>
          </a:p>
        </p:txBody>
      </p:sp>
      <p:pic>
        <p:nvPicPr>
          <p:cNvPr id="3" name="Google Shape;177;p7" descr="72,370 Cartoon Dollar Sign Images, Stock Photos &amp; Vectors | Shutterstock">
            <a:extLst>
              <a:ext uri="{FF2B5EF4-FFF2-40B4-BE49-F238E27FC236}">
                <a16:creationId xmlns:a16="http://schemas.microsoft.com/office/drawing/2014/main" id="{5E3B8FD0-2701-8DB4-C999-D53458FBEC3B}"/>
              </a:ext>
            </a:extLst>
          </p:cNvPr>
          <p:cNvPicPr preferRelativeResize="0"/>
          <p:nvPr/>
        </p:nvPicPr>
        <p:blipFill rotWithShape="1">
          <a:blip r:embed="rId3">
            <a:alphaModFix/>
          </a:blip>
          <a:srcRect b="6103"/>
          <a:stretch/>
        </p:blipFill>
        <p:spPr>
          <a:xfrm>
            <a:off x="6924074" y="3553100"/>
            <a:ext cx="3519373" cy="2621349"/>
          </a:xfrm>
          <a:prstGeom prst="rect">
            <a:avLst/>
          </a:prstGeom>
          <a:noFill/>
          <a:ln>
            <a:noFill/>
          </a:ln>
        </p:spPr>
      </p:pic>
      <p:pic>
        <p:nvPicPr>
          <p:cNvPr id="5" name="Picture 5">
            <a:extLst>
              <a:ext uri="{FF2B5EF4-FFF2-40B4-BE49-F238E27FC236}">
                <a16:creationId xmlns:a16="http://schemas.microsoft.com/office/drawing/2014/main" id="{E0C0567B-E9AA-6882-B58F-5A0D0C91814E}"/>
              </a:ext>
            </a:extLst>
          </p:cNvPr>
          <p:cNvPicPr>
            <a:picLocks noChangeAspect="1"/>
          </p:cNvPicPr>
          <p:nvPr/>
        </p:nvPicPr>
        <p:blipFill>
          <a:blip r:embed="rId4"/>
          <a:stretch>
            <a:fillRect/>
          </a:stretch>
        </p:blipFill>
        <p:spPr>
          <a:xfrm>
            <a:off x="1948375" y="3553100"/>
            <a:ext cx="2665758" cy="2659831"/>
          </a:xfrm>
          <a:prstGeom prst="rect">
            <a:avLst/>
          </a:prstGeom>
        </p:spPr>
      </p:pic>
    </p:spTree>
    <p:extLst>
      <p:ext uri="{BB962C8B-B14F-4D97-AF65-F5344CB8AC3E}">
        <p14:creationId xmlns:p14="http://schemas.microsoft.com/office/powerpoint/2010/main" val="1416212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63517-C5BD-18DE-7120-74CB39419EDE}"/>
              </a:ext>
            </a:extLst>
          </p:cNvPr>
          <p:cNvSpPr>
            <a:spLocks noGrp="1"/>
          </p:cNvSpPr>
          <p:nvPr>
            <p:ph type="title"/>
          </p:nvPr>
        </p:nvSpPr>
        <p:spPr>
          <a:xfrm>
            <a:off x="445388" y="273938"/>
            <a:ext cx="9782801" cy="900364"/>
          </a:xfrm>
        </p:spPr>
        <p:txBody>
          <a:bodyPr/>
          <a:lstStyle/>
          <a:p>
            <a:r>
              <a:rPr lang="en-US"/>
              <a:t>Purpose of Power Analysis</a:t>
            </a:r>
          </a:p>
        </p:txBody>
      </p:sp>
      <p:sp>
        <p:nvSpPr>
          <p:cNvPr id="10" name="Text Placeholder 2">
            <a:extLst>
              <a:ext uri="{FF2B5EF4-FFF2-40B4-BE49-F238E27FC236}">
                <a16:creationId xmlns:a16="http://schemas.microsoft.com/office/drawing/2014/main" id="{8463B330-8A31-7173-F065-0EFCF615108B}"/>
              </a:ext>
            </a:extLst>
          </p:cNvPr>
          <p:cNvSpPr txBox="1">
            <a:spLocks/>
          </p:cNvSpPr>
          <p:nvPr/>
        </p:nvSpPr>
        <p:spPr>
          <a:xfrm>
            <a:off x="336419" y="1386722"/>
            <a:ext cx="7716818" cy="5546581"/>
          </a:xfrm>
          <a:prstGeom prst="rect">
            <a:avLst/>
          </a:prstGeom>
        </p:spPr>
        <p:txBody>
          <a:bodyPr vert="horz" lIns="91416" tIns="45708" rIns="91416" bIns="45708"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797" indent="-283760" defTabSz="914126">
              <a:lnSpc>
                <a:spcPct val="100000"/>
              </a:lnSpc>
              <a:spcBef>
                <a:spcPct val="50000"/>
              </a:spcBef>
              <a:buFont typeface="Arial" panose="020B0604020202020204" pitchFamily="34" charset="0"/>
              <a:buAutoNum type="arabicPeriod"/>
              <a:defRPr/>
            </a:pPr>
            <a:r>
              <a:rPr lang="en-US" sz="2400">
                <a:solidFill>
                  <a:sysClr val="windowText" lastClr="000000"/>
                </a:solidFill>
                <a:latin typeface="Calibri" panose="020F0502020204030204" pitchFamily="34" charset="0"/>
                <a:cs typeface="Calibri" panose="020F0502020204030204" pitchFamily="34" charset="0"/>
              </a:rPr>
              <a:t>Understand how (&amp; by who) power is exercised to cause and maintain the problems &amp; conditions that we seek to change</a:t>
            </a:r>
          </a:p>
          <a:p>
            <a:pPr marL="342797" indent="-283760" defTabSz="914126">
              <a:lnSpc>
                <a:spcPct val="100000"/>
              </a:lnSpc>
              <a:spcBef>
                <a:spcPct val="20000"/>
              </a:spcBef>
              <a:buFont typeface="Arial" panose="020B0604020202020204" pitchFamily="34" charset="0"/>
              <a:buAutoNum type="arabicPeriod"/>
              <a:defRPr/>
            </a:pPr>
            <a:r>
              <a:rPr lang="en-US" sz="2400">
                <a:solidFill>
                  <a:sysClr val="windowText" lastClr="000000"/>
                </a:solidFill>
                <a:latin typeface="Calibri" panose="020F0502020204030204" pitchFamily="34" charset="0"/>
                <a:cs typeface="Calibri" panose="020F0502020204030204" pitchFamily="34" charset="0"/>
              </a:rPr>
              <a:t>Develop effective strategies for:</a:t>
            </a:r>
          </a:p>
          <a:p>
            <a:pPr marL="1142657" lvl="1" indent="-342797" defTabSz="914126">
              <a:lnSpc>
                <a:spcPct val="100000"/>
              </a:lnSpc>
              <a:spcBef>
                <a:spcPct val="50000"/>
              </a:spcBef>
              <a:defRPr/>
            </a:pPr>
            <a:r>
              <a:rPr lang="en-US" sz="2400">
                <a:solidFill>
                  <a:sysClr val="windowText" lastClr="000000"/>
                </a:solidFill>
                <a:latin typeface="Calibri" panose="020F0502020204030204" pitchFamily="34" charset="0"/>
                <a:cs typeface="Calibri" panose="020F0502020204030204" pitchFamily="34" charset="0"/>
              </a:rPr>
              <a:t>Permanently altering power relationships in favor of the people suffering from the problems &amp; conditions that we seek to change</a:t>
            </a:r>
          </a:p>
          <a:p>
            <a:pPr marL="1142657" lvl="1" indent="-342797" defTabSz="914126">
              <a:lnSpc>
                <a:spcPct val="100000"/>
              </a:lnSpc>
              <a:spcBef>
                <a:spcPct val="50000"/>
              </a:spcBef>
              <a:defRPr/>
            </a:pPr>
            <a:r>
              <a:rPr lang="en-US" sz="2400">
                <a:solidFill>
                  <a:sysClr val="windowText" lastClr="000000"/>
                </a:solidFill>
                <a:latin typeface="Calibri" panose="020F0502020204030204" pitchFamily="34" charset="0"/>
                <a:cs typeface="Calibri" panose="020F0502020204030204" pitchFamily="34" charset="0"/>
              </a:rPr>
              <a:t>Grassroots organizing to build power</a:t>
            </a:r>
          </a:p>
          <a:p>
            <a:pPr marL="1142657" lvl="1" indent="-342797" defTabSz="914126">
              <a:lnSpc>
                <a:spcPct val="100000"/>
              </a:lnSpc>
              <a:spcBef>
                <a:spcPct val="50000"/>
              </a:spcBef>
              <a:defRPr/>
            </a:pPr>
            <a:r>
              <a:rPr lang="en-US" sz="2400">
                <a:solidFill>
                  <a:sysClr val="windowText" lastClr="000000"/>
                </a:solidFill>
                <a:latin typeface="Calibri" panose="020F0502020204030204" pitchFamily="34" charset="0"/>
                <a:cs typeface="Calibri" panose="020F0502020204030204" pitchFamily="34" charset="0"/>
              </a:rPr>
              <a:t>Issue campaigns that BOTH help to build power AND win change</a:t>
            </a:r>
          </a:p>
          <a:p>
            <a:pPr marL="1142657" lvl="1" indent="-342797" defTabSz="914126">
              <a:lnSpc>
                <a:spcPct val="100000"/>
              </a:lnSpc>
              <a:spcBef>
                <a:spcPct val="50000"/>
              </a:spcBef>
              <a:defRPr/>
            </a:pPr>
            <a:r>
              <a:rPr lang="en-US" sz="2400">
                <a:solidFill>
                  <a:sysClr val="windowText" lastClr="000000"/>
                </a:solidFill>
                <a:latin typeface="Calibri" panose="020F0502020204030204" pitchFamily="34" charset="0"/>
                <a:cs typeface="Calibri" panose="020F0502020204030204" pitchFamily="34" charset="0"/>
              </a:rPr>
              <a:t>Connecting short term activities to LONG TERM goals</a:t>
            </a:r>
          </a:p>
        </p:txBody>
      </p:sp>
      <p:pic>
        <p:nvPicPr>
          <p:cNvPr id="11" name="Picture 2" descr="Graphical user interface&#10;&#10;Description automatically generated">
            <a:extLst>
              <a:ext uri="{FF2B5EF4-FFF2-40B4-BE49-F238E27FC236}">
                <a16:creationId xmlns:a16="http://schemas.microsoft.com/office/drawing/2014/main" id="{535C8BBB-5E55-20CD-F5CA-DB69FEC935DA}"/>
              </a:ext>
            </a:extLst>
          </p:cNvPr>
          <p:cNvPicPr>
            <a:picLocks noChangeAspect="1"/>
          </p:cNvPicPr>
          <p:nvPr/>
        </p:nvPicPr>
        <p:blipFill rotWithShape="1">
          <a:blip r:embed="rId3"/>
          <a:srcRect l="24447" t="2126" r="26614" b="-3844"/>
          <a:stretch/>
        </p:blipFill>
        <p:spPr>
          <a:xfrm>
            <a:off x="7643012" y="1088572"/>
            <a:ext cx="4657388" cy="4557486"/>
          </a:xfrm>
          <a:prstGeom prst="rect">
            <a:avLst/>
          </a:prstGeom>
        </p:spPr>
      </p:pic>
    </p:spTree>
    <p:extLst>
      <p:ext uri="{BB962C8B-B14F-4D97-AF65-F5344CB8AC3E}">
        <p14:creationId xmlns:p14="http://schemas.microsoft.com/office/powerpoint/2010/main" val="3593202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F16B4-FFD1-4C11-1C0C-0A124444D431}"/>
              </a:ext>
            </a:extLst>
          </p:cNvPr>
          <p:cNvSpPr>
            <a:spLocks noGrp="1"/>
          </p:cNvSpPr>
          <p:nvPr>
            <p:ph type="title"/>
          </p:nvPr>
        </p:nvSpPr>
        <p:spPr/>
        <p:txBody>
          <a:bodyPr/>
          <a:lstStyle/>
          <a:p>
            <a:r>
              <a:rPr lang="en-US"/>
              <a:t>Process of Power Analysis</a:t>
            </a:r>
          </a:p>
        </p:txBody>
      </p:sp>
      <p:pic>
        <p:nvPicPr>
          <p:cNvPr id="7" name="Graphic 6" descr="Bullseye with solid fill">
            <a:extLst>
              <a:ext uri="{FF2B5EF4-FFF2-40B4-BE49-F238E27FC236}">
                <a16:creationId xmlns:a16="http://schemas.microsoft.com/office/drawing/2014/main" id="{E711C9B6-B439-67F8-0A85-6E921E7E2FE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09863" y="2057758"/>
            <a:ext cx="1723576" cy="1723576"/>
          </a:xfrm>
          <a:prstGeom prst="rect">
            <a:avLst/>
          </a:prstGeom>
        </p:spPr>
      </p:pic>
      <p:pic>
        <p:nvPicPr>
          <p:cNvPr id="8" name="Graphic 7" descr="Folder Search with solid fill">
            <a:extLst>
              <a:ext uri="{FF2B5EF4-FFF2-40B4-BE49-F238E27FC236}">
                <a16:creationId xmlns:a16="http://schemas.microsoft.com/office/drawing/2014/main" id="{DE355E8A-C772-CAB6-DC67-1F5C5F17226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63334" y="2210118"/>
            <a:ext cx="1571216" cy="1571216"/>
          </a:xfrm>
          <a:prstGeom prst="rect">
            <a:avLst/>
          </a:prstGeom>
        </p:spPr>
      </p:pic>
      <p:pic>
        <p:nvPicPr>
          <p:cNvPr id="9" name="Graphic 8" descr="Decision chart with solid fill">
            <a:extLst>
              <a:ext uri="{FF2B5EF4-FFF2-40B4-BE49-F238E27FC236}">
                <a16:creationId xmlns:a16="http://schemas.microsoft.com/office/drawing/2014/main" id="{F12465D5-EBD5-2E23-25FD-F1947589B01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15141" y="2143460"/>
            <a:ext cx="1361721" cy="1361721"/>
          </a:xfrm>
          <a:prstGeom prst="rect">
            <a:avLst/>
          </a:prstGeom>
        </p:spPr>
      </p:pic>
      <p:graphicFrame>
        <p:nvGraphicFramePr>
          <p:cNvPr id="10" name="Diagram 9">
            <a:extLst>
              <a:ext uri="{FF2B5EF4-FFF2-40B4-BE49-F238E27FC236}">
                <a16:creationId xmlns:a16="http://schemas.microsoft.com/office/drawing/2014/main" id="{70230BFE-CDFA-615C-B086-A24CA1239330}"/>
              </a:ext>
            </a:extLst>
          </p:cNvPr>
          <p:cNvGraphicFramePr/>
          <p:nvPr>
            <p:extLst>
              <p:ext uri="{D42A27DB-BD31-4B8C-83A1-F6EECF244321}">
                <p14:modId xmlns:p14="http://schemas.microsoft.com/office/powerpoint/2010/main" val="3052798256"/>
              </p:ext>
            </p:extLst>
          </p:nvPr>
        </p:nvGraphicFramePr>
        <p:xfrm>
          <a:off x="744841" y="2057758"/>
          <a:ext cx="11103258" cy="540350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1051441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F16B4-FFD1-4C11-1C0C-0A124444D431}"/>
              </a:ext>
            </a:extLst>
          </p:cNvPr>
          <p:cNvSpPr>
            <a:spLocks noGrp="1"/>
          </p:cNvSpPr>
          <p:nvPr>
            <p:ph type="title"/>
          </p:nvPr>
        </p:nvSpPr>
        <p:spPr/>
        <p:txBody>
          <a:bodyPr/>
          <a:lstStyle/>
          <a:p>
            <a:r>
              <a:rPr lang="en-US"/>
              <a:t>Process of Power Analysis</a:t>
            </a:r>
          </a:p>
        </p:txBody>
      </p:sp>
      <p:pic>
        <p:nvPicPr>
          <p:cNvPr id="7" name="Graphic 6" descr="Bullseye with solid fill">
            <a:extLst>
              <a:ext uri="{FF2B5EF4-FFF2-40B4-BE49-F238E27FC236}">
                <a16:creationId xmlns:a16="http://schemas.microsoft.com/office/drawing/2014/main" id="{E711C9B6-B439-67F8-0A85-6E921E7E2FE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09863" y="2057758"/>
            <a:ext cx="1723576" cy="1723576"/>
          </a:xfrm>
          <a:prstGeom prst="rect">
            <a:avLst/>
          </a:prstGeom>
        </p:spPr>
      </p:pic>
      <p:pic>
        <p:nvPicPr>
          <p:cNvPr id="8" name="Graphic 7" descr="Folder Search with solid fill">
            <a:extLst>
              <a:ext uri="{FF2B5EF4-FFF2-40B4-BE49-F238E27FC236}">
                <a16:creationId xmlns:a16="http://schemas.microsoft.com/office/drawing/2014/main" id="{DE355E8A-C772-CAB6-DC67-1F5C5F17226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63334" y="2210118"/>
            <a:ext cx="1571216" cy="1571216"/>
          </a:xfrm>
          <a:prstGeom prst="rect">
            <a:avLst/>
          </a:prstGeom>
        </p:spPr>
      </p:pic>
      <p:pic>
        <p:nvPicPr>
          <p:cNvPr id="9" name="Graphic 8" descr="Decision chart with solid fill">
            <a:extLst>
              <a:ext uri="{FF2B5EF4-FFF2-40B4-BE49-F238E27FC236}">
                <a16:creationId xmlns:a16="http://schemas.microsoft.com/office/drawing/2014/main" id="{F12465D5-EBD5-2E23-25FD-F1947589B01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15141" y="2143460"/>
            <a:ext cx="1361721" cy="1361721"/>
          </a:xfrm>
          <a:prstGeom prst="rect">
            <a:avLst/>
          </a:prstGeom>
        </p:spPr>
      </p:pic>
      <p:graphicFrame>
        <p:nvGraphicFramePr>
          <p:cNvPr id="10" name="Diagram 9">
            <a:extLst>
              <a:ext uri="{FF2B5EF4-FFF2-40B4-BE49-F238E27FC236}">
                <a16:creationId xmlns:a16="http://schemas.microsoft.com/office/drawing/2014/main" id="{70230BFE-CDFA-615C-B086-A24CA1239330}"/>
              </a:ext>
            </a:extLst>
          </p:cNvPr>
          <p:cNvGraphicFramePr/>
          <p:nvPr/>
        </p:nvGraphicFramePr>
        <p:xfrm>
          <a:off x="744841" y="2057758"/>
          <a:ext cx="11103258" cy="540350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4" name="Picture 3" descr="A close up of a magnifying glass&#10;&#10;Description automatically generated">
            <a:extLst>
              <a:ext uri="{FF2B5EF4-FFF2-40B4-BE49-F238E27FC236}">
                <a16:creationId xmlns:a16="http://schemas.microsoft.com/office/drawing/2014/main" id="{DE5E644C-6333-ED67-ABDA-C5CDEFEE715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0176028">
            <a:off x="-663986" y="366418"/>
            <a:ext cx="8638782" cy="5759188"/>
          </a:xfrm>
          <a:prstGeom prst="rect">
            <a:avLst/>
          </a:prstGeom>
        </p:spPr>
      </p:pic>
    </p:spTree>
    <p:extLst>
      <p:ext uri="{BB962C8B-B14F-4D97-AF65-F5344CB8AC3E}">
        <p14:creationId xmlns:p14="http://schemas.microsoft.com/office/powerpoint/2010/main" val="2727209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F16B4-FFD1-4C11-1C0C-0A124444D431}"/>
              </a:ext>
            </a:extLst>
          </p:cNvPr>
          <p:cNvSpPr>
            <a:spLocks noGrp="1"/>
          </p:cNvSpPr>
          <p:nvPr>
            <p:ph type="title"/>
          </p:nvPr>
        </p:nvSpPr>
        <p:spPr/>
        <p:txBody>
          <a:bodyPr/>
          <a:lstStyle/>
          <a:p>
            <a:r>
              <a:rPr lang="en-US"/>
              <a:t>Process of Power Analysis</a:t>
            </a:r>
          </a:p>
        </p:txBody>
      </p:sp>
      <p:pic>
        <p:nvPicPr>
          <p:cNvPr id="7" name="Graphic 6" descr="Bullseye with solid fill">
            <a:extLst>
              <a:ext uri="{FF2B5EF4-FFF2-40B4-BE49-F238E27FC236}">
                <a16:creationId xmlns:a16="http://schemas.microsoft.com/office/drawing/2014/main" id="{E711C9B6-B439-67F8-0A85-6E921E7E2FE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09863" y="2057758"/>
            <a:ext cx="1723576" cy="1723576"/>
          </a:xfrm>
          <a:prstGeom prst="rect">
            <a:avLst/>
          </a:prstGeom>
        </p:spPr>
      </p:pic>
      <p:pic>
        <p:nvPicPr>
          <p:cNvPr id="8" name="Graphic 7" descr="Folder Search with solid fill">
            <a:extLst>
              <a:ext uri="{FF2B5EF4-FFF2-40B4-BE49-F238E27FC236}">
                <a16:creationId xmlns:a16="http://schemas.microsoft.com/office/drawing/2014/main" id="{DE355E8A-C772-CAB6-DC67-1F5C5F17226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63334" y="2210118"/>
            <a:ext cx="1571216" cy="1571216"/>
          </a:xfrm>
          <a:prstGeom prst="rect">
            <a:avLst/>
          </a:prstGeom>
        </p:spPr>
      </p:pic>
      <p:pic>
        <p:nvPicPr>
          <p:cNvPr id="9" name="Graphic 8" descr="Decision chart with solid fill">
            <a:extLst>
              <a:ext uri="{FF2B5EF4-FFF2-40B4-BE49-F238E27FC236}">
                <a16:creationId xmlns:a16="http://schemas.microsoft.com/office/drawing/2014/main" id="{F12465D5-EBD5-2E23-25FD-F1947589B01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15141" y="2143460"/>
            <a:ext cx="1361721" cy="1361721"/>
          </a:xfrm>
          <a:prstGeom prst="rect">
            <a:avLst/>
          </a:prstGeom>
        </p:spPr>
      </p:pic>
      <p:graphicFrame>
        <p:nvGraphicFramePr>
          <p:cNvPr id="10" name="Diagram 9">
            <a:extLst>
              <a:ext uri="{FF2B5EF4-FFF2-40B4-BE49-F238E27FC236}">
                <a16:creationId xmlns:a16="http://schemas.microsoft.com/office/drawing/2014/main" id="{70230BFE-CDFA-615C-B086-A24CA1239330}"/>
              </a:ext>
            </a:extLst>
          </p:cNvPr>
          <p:cNvGraphicFramePr/>
          <p:nvPr/>
        </p:nvGraphicFramePr>
        <p:xfrm>
          <a:off x="744841" y="2057758"/>
          <a:ext cx="11103258" cy="540350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3" name="Picture 2" descr="A close up of a magnifying glass">
            <a:extLst>
              <a:ext uri="{FF2B5EF4-FFF2-40B4-BE49-F238E27FC236}">
                <a16:creationId xmlns:a16="http://schemas.microsoft.com/office/drawing/2014/main" id="{713F7005-7006-7C87-4308-133BEA42268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0176028">
            <a:off x="3291565" y="263676"/>
            <a:ext cx="8638782" cy="5759188"/>
          </a:xfrm>
          <a:prstGeom prst="rect">
            <a:avLst/>
          </a:prstGeom>
        </p:spPr>
      </p:pic>
    </p:spTree>
    <p:extLst>
      <p:ext uri="{BB962C8B-B14F-4D97-AF65-F5344CB8AC3E}">
        <p14:creationId xmlns:p14="http://schemas.microsoft.com/office/powerpoint/2010/main" val="4232808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F16B4-FFD1-4C11-1C0C-0A124444D431}"/>
              </a:ext>
            </a:extLst>
          </p:cNvPr>
          <p:cNvSpPr>
            <a:spLocks noGrp="1"/>
          </p:cNvSpPr>
          <p:nvPr>
            <p:ph type="title"/>
          </p:nvPr>
        </p:nvSpPr>
        <p:spPr/>
        <p:txBody>
          <a:bodyPr/>
          <a:lstStyle/>
          <a:p>
            <a:r>
              <a:rPr lang="en-US"/>
              <a:t>Process of Power Analysis</a:t>
            </a:r>
          </a:p>
        </p:txBody>
      </p:sp>
      <p:pic>
        <p:nvPicPr>
          <p:cNvPr id="7" name="Graphic 6" descr="Bullseye with solid fill">
            <a:extLst>
              <a:ext uri="{FF2B5EF4-FFF2-40B4-BE49-F238E27FC236}">
                <a16:creationId xmlns:a16="http://schemas.microsoft.com/office/drawing/2014/main" id="{E711C9B6-B439-67F8-0A85-6E921E7E2FE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09863" y="2057758"/>
            <a:ext cx="1723576" cy="1723576"/>
          </a:xfrm>
          <a:prstGeom prst="rect">
            <a:avLst/>
          </a:prstGeom>
        </p:spPr>
      </p:pic>
      <p:pic>
        <p:nvPicPr>
          <p:cNvPr id="8" name="Graphic 7" descr="Folder Search with solid fill">
            <a:extLst>
              <a:ext uri="{FF2B5EF4-FFF2-40B4-BE49-F238E27FC236}">
                <a16:creationId xmlns:a16="http://schemas.microsoft.com/office/drawing/2014/main" id="{DE355E8A-C772-CAB6-DC67-1F5C5F17226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63334" y="2210118"/>
            <a:ext cx="1571216" cy="1571216"/>
          </a:xfrm>
          <a:prstGeom prst="rect">
            <a:avLst/>
          </a:prstGeom>
        </p:spPr>
      </p:pic>
      <p:pic>
        <p:nvPicPr>
          <p:cNvPr id="9" name="Graphic 8" descr="Decision chart with solid fill">
            <a:extLst>
              <a:ext uri="{FF2B5EF4-FFF2-40B4-BE49-F238E27FC236}">
                <a16:creationId xmlns:a16="http://schemas.microsoft.com/office/drawing/2014/main" id="{F12465D5-EBD5-2E23-25FD-F1947589B01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15141" y="2143460"/>
            <a:ext cx="1361721" cy="1361721"/>
          </a:xfrm>
          <a:prstGeom prst="rect">
            <a:avLst/>
          </a:prstGeom>
        </p:spPr>
      </p:pic>
      <p:graphicFrame>
        <p:nvGraphicFramePr>
          <p:cNvPr id="10" name="Diagram 9">
            <a:extLst>
              <a:ext uri="{FF2B5EF4-FFF2-40B4-BE49-F238E27FC236}">
                <a16:creationId xmlns:a16="http://schemas.microsoft.com/office/drawing/2014/main" id="{70230BFE-CDFA-615C-B086-A24CA1239330}"/>
              </a:ext>
            </a:extLst>
          </p:cNvPr>
          <p:cNvGraphicFramePr/>
          <p:nvPr/>
        </p:nvGraphicFramePr>
        <p:xfrm>
          <a:off x="744841" y="2057758"/>
          <a:ext cx="11103258" cy="540350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3" name="Picture 2" descr="A close up of a magnifying glass">
            <a:extLst>
              <a:ext uri="{FF2B5EF4-FFF2-40B4-BE49-F238E27FC236}">
                <a16:creationId xmlns:a16="http://schemas.microsoft.com/office/drawing/2014/main" id="{6CD0177A-8A00-4BEA-F488-51736C1EED1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637820">
            <a:off x="4225689" y="1383558"/>
            <a:ext cx="8638782" cy="5759188"/>
          </a:xfrm>
          <a:prstGeom prst="rect">
            <a:avLst/>
          </a:prstGeom>
        </p:spPr>
      </p:pic>
    </p:spTree>
    <p:extLst>
      <p:ext uri="{BB962C8B-B14F-4D97-AF65-F5344CB8AC3E}">
        <p14:creationId xmlns:p14="http://schemas.microsoft.com/office/powerpoint/2010/main" val="3099315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0"/>
          <p:cNvSpPr txBox="1">
            <a:spLocks noGrp="1"/>
          </p:cNvSpPr>
          <p:nvPr>
            <p:ph type="title"/>
          </p:nvPr>
        </p:nvSpPr>
        <p:spPr>
          <a:xfrm>
            <a:off x="799875" y="360364"/>
            <a:ext cx="6371771" cy="1239837"/>
          </a:xfrm>
          <a:prstGeom prst="rect">
            <a:avLst/>
          </a:prstGeom>
          <a:noFill/>
          <a:ln>
            <a:noFill/>
          </a:ln>
        </p:spPr>
        <p:txBody>
          <a:bodyPr spcFirstLastPara="1" vert="horz" wrap="square" lIns="91401" tIns="45688" rIns="91401" bIns="45688" rtlCol="0" anchor="ctr" anchorCtr="0">
            <a:normAutofit/>
          </a:bodyPr>
          <a:lstStyle/>
          <a:p>
            <a:pPr>
              <a:lnSpc>
                <a:spcPct val="100000"/>
              </a:lnSpc>
              <a:buClr>
                <a:schemeClr val="dk1"/>
              </a:buClr>
              <a:buSzPts val="1400"/>
            </a:pPr>
            <a:r>
              <a:rPr lang="en-US" sz="6000" b="1"/>
              <a:t>A Target Is </a:t>
            </a:r>
            <a:endParaRPr sz="6000" b="1"/>
          </a:p>
        </p:txBody>
      </p:sp>
      <p:sp>
        <p:nvSpPr>
          <p:cNvPr id="2" name="Content Placeholder 1"/>
          <p:cNvSpPr>
            <a:spLocks noGrp="1"/>
          </p:cNvSpPr>
          <p:nvPr>
            <p:ph idx="1"/>
          </p:nvPr>
        </p:nvSpPr>
        <p:spPr>
          <a:xfrm>
            <a:off x="640217" y="1600200"/>
            <a:ext cx="6720114" cy="4572000"/>
          </a:xfrm>
        </p:spPr>
        <p:txBody>
          <a:bodyPr/>
          <a:lstStyle/>
          <a:p>
            <a:pPr marL="0" indent="0">
              <a:spcBef>
                <a:spcPts val="1200"/>
              </a:spcBef>
              <a:buClr>
                <a:schemeClr val="dk1"/>
              </a:buClr>
              <a:buSzPts val="3200"/>
              <a:buNone/>
            </a:pPr>
            <a:r>
              <a:rPr lang="en-US" sz="4000">
                <a:solidFill>
                  <a:srgbClr val="404040"/>
                </a:solidFill>
              </a:rPr>
              <a:t>The person with the power to give you what you are demanding.</a:t>
            </a:r>
          </a:p>
          <a:p>
            <a:pPr marL="0" indent="0">
              <a:spcBef>
                <a:spcPts val="1200"/>
              </a:spcBef>
              <a:buClr>
                <a:schemeClr val="dk1"/>
              </a:buClr>
              <a:buSzPts val="3200"/>
              <a:buNone/>
            </a:pPr>
            <a:r>
              <a:rPr lang="en-US" sz="4000" b="1">
                <a:solidFill>
                  <a:srgbClr val="404040"/>
                </a:solidFill>
              </a:rPr>
              <a:t>This person</a:t>
            </a:r>
          </a:p>
          <a:p>
            <a:pPr marL="1231530" indent="-571329">
              <a:spcBef>
                <a:spcPts val="200"/>
              </a:spcBef>
              <a:buClr>
                <a:schemeClr val="dk1"/>
              </a:buClr>
              <a:buSzPts val="1100"/>
              <a:buFont typeface="Arial"/>
              <a:buChar char="-"/>
            </a:pPr>
            <a:r>
              <a:rPr lang="en-US" sz="4000">
                <a:solidFill>
                  <a:srgbClr val="404040"/>
                </a:solidFill>
              </a:rPr>
              <a:t>Has a name</a:t>
            </a:r>
          </a:p>
          <a:p>
            <a:pPr marL="1231530" indent="-571329">
              <a:spcBef>
                <a:spcPts val="200"/>
              </a:spcBef>
              <a:buClr>
                <a:schemeClr val="dk1"/>
              </a:buClr>
              <a:buSzPts val="1100"/>
              <a:buFont typeface="Arial"/>
              <a:buChar char="-"/>
            </a:pPr>
            <a:r>
              <a:rPr lang="en-US" sz="4000">
                <a:solidFill>
                  <a:srgbClr val="404040"/>
                </a:solidFill>
              </a:rPr>
              <a:t>Has a face</a:t>
            </a:r>
          </a:p>
          <a:p>
            <a:pPr marL="1231530" indent="-571329">
              <a:spcBef>
                <a:spcPts val="200"/>
              </a:spcBef>
              <a:buClr>
                <a:schemeClr val="dk1"/>
              </a:buClr>
              <a:buSzPts val="1100"/>
              <a:buFont typeface="Arial"/>
              <a:buChar char="-"/>
            </a:pPr>
            <a:r>
              <a:rPr lang="en-US" sz="4000">
                <a:solidFill>
                  <a:srgbClr val="404040"/>
                </a:solidFill>
              </a:rPr>
              <a:t>Has an address</a:t>
            </a:r>
          </a:p>
          <a:p>
            <a:pPr>
              <a:spcBef>
                <a:spcPts val="640"/>
              </a:spcBef>
              <a:buClr>
                <a:schemeClr val="dk1"/>
              </a:buClr>
              <a:buSzPts val="3200"/>
            </a:pPr>
            <a:endParaRPr lang="en-US" sz="1800" b="1">
              <a:solidFill>
                <a:srgbClr val="404040"/>
              </a:solidFill>
            </a:endParaRPr>
          </a:p>
        </p:txBody>
      </p:sp>
      <p:pic>
        <p:nvPicPr>
          <p:cNvPr id="1028" name="Picture 4" descr="3D target man with arms up isolated over a white background | Freestock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8039" y="360364"/>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1816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184A2-B89F-46EB-7AA7-8EB7CF38B9D6}"/>
              </a:ext>
            </a:extLst>
          </p:cNvPr>
          <p:cNvSpPr>
            <a:spLocks noGrp="1"/>
          </p:cNvSpPr>
          <p:nvPr>
            <p:ph type="title"/>
          </p:nvPr>
        </p:nvSpPr>
        <p:spPr>
          <a:xfrm>
            <a:off x="730393" y="-55852"/>
            <a:ext cx="9782801" cy="1239837"/>
          </a:xfrm>
        </p:spPr>
        <p:txBody>
          <a:bodyPr/>
          <a:lstStyle/>
          <a:p>
            <a:r>
              <a:rPr lang="en-US"/>
              <a:t>Values Triangle</a:t>
            </a:r>
          </a:p>
        </p:txBody>
      </p:sp>
      <p:grpSp>
        <p:nvGrpSpPr>
          <p:cNvPr id="4" name="Group 3"/>
          <p:cNvGrpSpPr/>
          <p:nvPr/>
        </p:nvGrpSpPr>
        <p:grpSpPr>
          <a:xfrm>
            <a:off x="2556637" y="377372"/>
            <a:ext cx="8821188" cy="5915058"/>
            <a:chOff x="2398355" y="1662619"/>
            <a:chExt cx="6624035" cy="4161945"/>
          </a:xfrm>
        </p:grpSpPr>
        <p:sp>
          <p:nvSpPr>
            <p:cNvPr id="7" name="Isosceles Triangle 6">
              <a:extLst>
                <a:ext uri="{FF2B5EF4-FFF2-40B4-BE49-F238E27FC236}">
                  <a16:creationId xmlns:a16="http://schemas.microsoft.com/office/drawing/2014/main" id="{530F051D-CE4C-062C-305C-D221DC473816}"/>
                </a:ext>
              </a:extLst>
            </p:cNvPr>
            <p:cNvSpPr/>
            <p:nvPr/>
          </p:nvSpPr>
          <p:spPr>
            <a:xfrm>
              <a:off x="3886772" y="1662619"/>
              <a:ext cx="4486346" cy="3534185"/>
            </a:xfrm>
            <a:prstGeom prst="triangle">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852776B-30E6-0E08-89AA-673EAD50200A}"/>
                </a:ext>
              </a:extLst>
            </p:cNvPr>
            <p:cNvSpPr txBox="1"/>
            <p:nvPr/>
          </p:nvSpPr>
          <p:spPr>
            <a:xfrm>
              <a:off x="4949718" y="5434761"/>
              <a:ext cx="2589144"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Relationships</a:t>
              </a:r>
            </a:p>
          </p:txBody>
        </p:sp>
        <p:grpSp>
          <p:nvGrpSpPr>
            <p:cNvPr id="26" name="Group 25">
              <a:extLst>
                <a:ext uri="{FF2B5EF4-FFF2-40B4-BE49-F238E27FC236}">
                  <a16:creationId xmlns:a16="http://schemas.microsoft.com/office/drawing/2014/main" id="{E0FB3C72-ECF8-0918-C0F7-3C830A59125D}"/>
                </a:ext>
              </a:extLst>
            </p:cNvPr>
            <p:cNvGrpSpPr/>
            <p:nvPr/>
          </p:nvGrpSpPr>
          <p:grpSpPr>
            <a:xfrm>
              <a:off x="4953283" y="3441849"/>
              <a:ext cx="2822372" cy="1756904"/>
              <a:chOff x="4953283" y="3441849"/>
              <a:chExt cx="2822372" cy="1756904"/>
            </a:xfrm>
          </p:grpSpPr>
          <p:grpSp>
            <p:nvGrpSpPr>
              <p:cNvPr id="22" name="Group 21">
                <a:extLst>
                  <a:ext uri="{FF2B5EF4-FFF2-40B4-BE49-F238E27FC236}">
                    <a16:creationId xmlns:a16="http://schemas.microsoft.com/office/drawing/2014/main" id="{38168730-E985-D049-3CBE-00D76A3BF558}"/>
                  </a:ext>
                </a:extLst>
              </p:cNvPr>
              <p:cNvGrpSpPr/>
              <p:nvPr/>
            </p:nvGrpSpPr>
            <p:grpSpPr>
              <a:xfrm>
                <a:off x="4953283" y="3441849"/>
                <a:ext cx="2283710" cy="1756904"/>
                <a:chOff x="4970130" y="3416574"/>
                <a:chExt cx="2283710" cy="1756904"/>
              </a:xfrm>
            </p:grpSpPr>
            <p:cxnSp>
              <p:nvCxnSpPr>
                <p:cNvPr id="19" name="Straight Arrow Connector 18">
                  <a:extLst>
                    <a:ext uri="{FF2B5EF4-FFF2-40B4-BE49-F238E27FC236}">
                      <a16:creationId xmlns:a16="http://schemas.microsoft.com/office/drawing/2014/main" id="{8C6FFAC1-1B3F-2376-FA97-CEFBA54D1811}"/>
                    </a:ext>
                  </a:extLst>
                </p:cNvPr>
                <p:cNvCxnSpPr/>
                <p:nvPr/>
              </p:nvCxnSpPr>
              <p:spPr>
                <a:xfrm>
                  <a:off x="4970130" y="3458699"/>
                  <a:ext cx="1217646" cy="1714779"/>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AC89B3E-9C02-AFCB-23EB-19FFA29B664E}"/>
                    </a:ext>
                  </a:extLst>
                </p:cNvPr>
                <p:cNvCxnSpPr>
                  <a:cxnSpLocks/>
                </p:cNvCxnSpPr>
                <p:nvPr/>
              </p:nvCxnSpPr>
              <p:spPr>
                <a:xfrm flipH="1">
                  <a:off x="6188714" y="3416574"/>
                  <a:ext cx="1065126" cy="1756904"/>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67F85A4A-D5AF-104C-843B-DFCDAD2AF984}"/>
                  </a:ext>
                </a:extLst>
              </p:cNvPr>
              <p:cNvSpPr txBox="1"/>
              <p:nvPr/>
            </p:nvSpPr>
            <p:spPr>
              <a:xfrm>
                <a:off x="6129945" y="4642806"/>
                <a:ext cx="1645710"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dirty="0">
                    <a:cs typeface="Arial"/>
                  </a:rPr>
                  <a:t>Values</a:t>
                </a:r>
                <a:endParaRPr lang="en-US" sz="3000" dirty="0">
                  <a:ea typeface="Calibri"/>
                  <a:cs typeface="Arial"/>
                </a:endParaRPr>
              </a:p>
            </p:txBody>
          </p:sp>
        </p:grpSp>
        <p:sp>
          <p:nvSpPr>
            <p:cNvPr id="27" name="TextBox 26">
              <a:extLst>
                <a:ext uri="{FF2B5EF4-FFF2-40B4-BE49-F238E27FC236}">
                  <a16:creationId xmlns:a16="http://schemas.microsoft.com/office/drawing/2014/main" id="{9687A486-8C06-25AC-FFDF-DE7E0E76D9D7}"/>
                </a:ext>
              </a:extLst>
            </p:cNvPr>
            <p:cNvSpPr txBox="1"/>
            <p:nvPr/>
          </p:nvSpPr>
          <p:spPr>
            <a:xfrm>
              <a:off x="2398355" y="2949368"/>
              <a:ext cx="2555450"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Self-Interest</a:t>
              </a:r>
            </a:p>
          </p:txBody>
        </p:sp>
        <p:sp>
          <p:nvSpPr>
            <p:cNvPr id="28" name="TextBox 27">
              <a:extLst>
                <a:ext uri="{FF2B5EF4-FFF2-40B4-BE49-F238E27FC236}">
                  <a16:creationId xmlns:a16="http://schemas.microsoft.com/office/drawing/2014/main" id="{EAD7DB45-C686-18E5-65D7-61AB68680C85}"/>
                </a:ext>
              </a:extLst>
            </p:cNvPr>
            <p:cNvSpPr txBox="1"/>
            <p:nvPr/>
          </p:nvSpPr>
          <p:spPr>
            <a:xfrm>
              <a:off x="7267173" y="2873542"/>
              <a:ext cx="1755217"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Power</a:t>
              </a:r>
            </a:p>
          </p:txBody>
        </p:sp>
      </p:grpSp>
    </p:spTree>
    <p:extLst>
      <p:ext uri="{BB962C8B-B14F-4D97-AF65-F5344CB8AC3E}">
        <p14:creationId xmlns:p14="http://schemas.microsoft.com/office/powerpoint/2010/main" val="3245376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184A2-B89F-46EB-7AA7-8EB7CF38B9D6}"/>
              </a:ext>
            </a:extLst>
          </p:cNvPr>
          <p:cNvSpPr>
            <a:spLocks noGrp="1"/>
          </p:cNvSpPr>
          <p:nvPr>
            <p:ph type="title"/>
          </p:nvPr>
        </p:nvSpPr>
        <p:spPr>
          <a:xfrm>
            <a:off x="730393" y="-55852"/>
            <a:ext cx="9782801" cy="1239837"/>
          </a:xfrm>
        </p:spPr>
        <p:txBody>
          <a:bodyPr/>
          <a:lstStyle/>
          <a:p>
            <a:r>
              <a:rPr lang="en-US"/>
              <a:t>Values Triangle</a:t>
            </a:r>
          </a:p>
        </p:txBody>
      </p:sp>
      <p:grpSp>
        <p:nvGrpSpPr>
          <p:cNvPr id="4" name="Group 3"/>
          <p:cNvGrpSpPr/>
          <p:nvPr/>
        </p:nvGrpSpPr>
        <p:grpSpPr>
          <a:xfrm>
            <a:off x="2213200" y="1461343"/>
            <a:ext cx="6395667" cy="4187143"/>
            <a:chOff x="2398355" y="1662619"/>
            <a:chExt cx="6624035" cy="4161945"/>
          </a:xfrm>
        </p:grpSpPr>
        <p:sp>
          <p:nvSpPr>
            <p:cNvPr id="7" name="Isosceles Triangle 6">
              <a:extLst>
                <a:ext uri="{FF2B5EF4-FFF2-40B4-BE49-F238E27FC236}">
                  <a16:creationId xmlns:a16="http://schemas.microsoft.com/office/drawing/2014/main" id="{530F051D-CE4C-062C-305C-D221DC473816}"/>
                </a:ext>
              </a:extLst>
            </p:cNvPr>
            <p:cNvSpPr/>
            <p:nvPr/>
          </p:nvSpPr>
          <p:spPr>
            <a:xfrm>
              <a:off x="3886772" y="1662619"/>
              <a:ext cx="4486346" cy="3534185"/>
            </a:xfrm>
            <a:prstGeom prst="triangle">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852776B-30E6-0E08-89AA-673EAD50200A}"/>
                </a:ext>
              </a:extLst>
            </p:cNvPr>
            <p:cNvSpPr txBox="1"/>
            <p:nvPr/>
          </p:nvSpPr>
          <p:spPr>
            <a:xfrm>
              <a:off x="4949718" y="5434761"/>
              <a:ext cx="2589144"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Relationships</a:t>
              </a:r>
            </a:p>
          </p:txBody>
        </p:sp>
        <p:grpSp>
          <p:nvGrpSpPr>
            <p:cNvPr id="26" name="Group 25">
              <a:extLst>
                <a:ext uri="{FF2B5EF4-FFF2-40B4-BE49-F238E27FC236}">
                  <a16:creationId xmlns:a16="http://schemas.microsoft.com/office/drawing/2014/main" id="{E0FB3C72-ECF8-0918-C0F7-3C830A59125D}"/>
                </a:ext>
              </a:extLst>
            </p:cNvPr>
            <p:cNvGrpSpPr/>
            <p:nvPr/>
          </p:nvGrpSpPr>
          <p:grpSpPr>
            <a:xfrm>
              <a:off x="4953283" y="3441849"/>
              <a:ext cx="2822372" cy="1756904"/>
              <a:chOff x="4953283" y="3441849"/>
              <a:chExt cx="2822372" cy="1756904"/>
            </a:xfrm>
          </p:grpSpPr>
          <p:grpSp>
            <p:nvGrpSpPr>
              <p:cNvPr id="22" name="Group 21">
                <a:extLst>
                  <a:ext uri="{FF2B5EF4-FFF2-40B4-BE49-F238E27FC236}">
                    <a16:creationId xmlns:a16="http://schemas.microsoft.com/office/drawing/2014/main" id="{38168730-E985-D049-3CBE-00D76A3BF558}"/>
                  </a:ext>
                </a:extLst>
              </p:cNvPr>
              <p:cNvGrpSpPr/>
              <p:nvPr/>
            </p:nvGrpSpPr>
            <p:grpSpPr>
              <a:xfrm>
                <a:off x="4953283" y="3441849"/>
                <a:ext cx="2283710" cy="1756904"/>
                <a:chOff x="4970130" y="3416574"/>
                <a:chExt cx="2283710" cy="1756904"/>
              </a:xfrm>
            </p:grpSpPr>
            <p:cxnSp>
              <p:nvCxnSpPr>
                <p:cNvPr id="19" name="Straight Arrow Connector 18">
                  <a:extLst>
                    <a:ext uri="{FF2B5EF4-FFF2-40B4-BE49-F238E27FC236}">
                      <a16:creationId xmlns:a16="http://schemas.microsoft.com/office/drawing/2014/main" id="{8C6FFAC1-1B3F-2376-FA97-CEFBA54D1811}"/>
                    </a:ext>
                  </a:extLst>
                </p:cNvPr>
                <p:cNvCxnSpPr/>
                <p:nvPr/>
              </p:nvCxnSpPr>
              <p:spPr>
                <a:xfrm>
                  <a:off x="4970130" y="3458699"/>
                  <a:ext cx="1217646" cy="1714779"/>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AC89B3E-9C02-AFCB-23EB-19FFA29B664E}"/>
                    </a:ext>
                  </a:extLst>
                </p:cNvPr>
                <p:cNvCxnSpPr>
                  <a:cxnSpLocks/>
                </p:cNvCxnSpPr>
                <p:nvPr/>
              </p:nvCxnSpPr>
              <p:spPr>
                <a:xfrm flipH="1">
                  <a:off x="6188714" y="3416574"/>
                  <a:ext cx="1065126" cy="1756904"/>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67F85A4A-D5AF-104C-843B-DFCDAD2AF984}"/>
                  </a:ext>
                </a:extLst>
              </p:cNvPr>
              <p:cNvSpPr txBox="1"/>
              <p:nvPr/>
            </p:nvSpPr>
            <p:spPr>
              <a:xfrm>
                <a:off x="6129945" y="4642806"/>
                <a:ext cx="1645710" cy="550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dirty="0">
                    <a:cs typeface="Arial"/>
                  </a:rPr>
                  <a:t>Values</a:t>
                </a:r>
                <a:endParaRPr lang="en-US" sz="3000" dirty="0">
                  <a:ea typeface="Calibri"/>
                  <a:cs typeface="Arial"/>
                </a:endParaRPr>
              </a:p>
            </p:txBody>
          </p:sp>
        </p:grpSp>
        <p:sp>
          <p:nvSpPr>
            <p:cNvPr id="27" name="TextBox 26">
              <a:extLst>
                <a:ext uri="{FF2B5EF4-FFF2-40B4-BE49-F238E27FC236}">
                  <a16:creationId xmlns:a16="http://schemas.microsoft.com/office/drawing/2014/main" id="{9687A486-8C06-25AC-FFDF-DE7E0E76D9D7}"/>
                </a:ext>
              </a:extLst>
            </p:cNvPr>
            <p:cNvSpPr txBox="1"/>
            <p:nvPr/>
          </p:nvSpPr>
          <p:spPr>
            <a:xfrm>
              <a:off x="2398355" y="2949368"/>
              <a:ext cx="2555450"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Self-Interest</a:t>
              </a:r>
            </a:p>
          </p:txBody>
        </p:sp>
        <p:sp>
          <p:nvSpPr>
            <p:cNvPr id="28" name="TextBox 27">
              <a:extLst>
                <a:ext uri="{FF2B5EF4-FFF2-40B4-BE49-F238E27FC236}">
                  <a16:creationId xmlns:a16="http://schemas.microsoft.com/office/drawing/2014/main" id="{EAD7DB45-C686-18E5-65D7-61AB68680C85}"/>
                </a:ext>
              </a:extLst>
            </p:cNvPr>
            <p:cNvSpPr txBox="1"/>
            <p:nvPr/>
          </p:nvSpPr>
          <p:spPr>
            <a:xfrm>
              <a:off x="7267173" y="2873542"/>
              <a:ext cx="1755217"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Power</a:t>
              </a:r>
            </a:p>
          </p:txBody>
        </p:sp>
      </p:grpSp>
      <p:sp>
        <p:nvSpPr>
          <p:cNvPr id="3" name="TextBox 2">
            <a:extLst>
              <a:ext uri="{FF2B5EF4-FFF2-40B4-BE49-F238E27FC236}">
                <a16:creationId xmlns:a16="http://schemas.microsoft.com/office/drawing/2014/main" id="{3374C319-1821-51FD-4C85-39315006DEE5}"/>
              </a:ext>
            </a:extLst>
          </p:cNvPr>
          <p:cNvSpPr txBox="1"/>
          <p:nvPr/>
        </p:nvSpPr>
        <p:spPr>
          <a:xfrm>
            <a:off x="5130084" y="5784760"/>
            <a:ext cx="1749380"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CWA</a:t>
            </a:r>
          </a:p>
        </p:txBody>
      </p:sp>
      <p:sp>
        <p:nvSpPr>
          <p:cNvPr id="9" name="TextBox 8">
            <a:extLst>
              <a:ext uri="{FF2B5EF4-FFF2-40B4-BE49-F238E27FC236}">
                <a16:creationId xmlns:a16="http://schemas.microsoft.com/office/drawing/2014/main" id="{50775137-EC01-8CBB-BD9B-365B4CC94F12}"/>
              </a:ext>
            </a:extLst>
          </p:cNvPr>
          <p:cNvSpPr txBox="1"/>
          <p:nvPr/>
        </p:nvSpPr>
        <p:spPr>
          <a:xfrm>
            <a:off x="3144591" y="5784760"/>
            <a:ext cx="1749380"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Members</a:t>
            </a:r>
            <a:endParaRPr lang="en-US">
              <a:solidFill>
                <a:srgbClr val="FF0000"/>
              </a:solidFill>
              <a:ea typeface="Calibri"/>
              <a:cs typeface="Calibri"/>
            </a:endParaRPr>
          </a:p>
        </p:txBody>
      </p:sp>
      <p:sp>
        <p:nvSpPr>
          <p:cNvPr id="10" name="TextBox 9">
            <a:extLst>
              <a:ext uri="{FF2B5EF4-FFF2-40B4-BE49-F238E27FC236}">
                <a16:creationId xmlns:a16="http://schemas.microsoft.com/office/drawing/2014/main" id="{DD91D733-5C06-D220-0D31-EB9BAE0078E8}"/>
              </a:ext>
            </a:extLst>
          </p:cNvPr>
          <p:cNvSpPr txBox="1"/>
          <p:nvPr/>
        </p:nvSpPr>
        <p:spPr>
          <a:xfrm>
            <a:off x="7061915" y="5784760"/>
            <a:ext cx="1749380"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IAF</a:t>
            </a:r>
            <a:endParaRPr lang="en-US" dirty="0"/>
          </a:p>
        </p:txBody>
      </p:sp>
      <p:sp>
        <p:nvSpPr>
          <p:cNvPr id="11" name="TextBox 10">
            <a:extLst>
              <a:ext uri="{FF2B5EF4-FFF2-40B4-BE49-F238E27FC236}">
                <a16:creationId xmlns:a16="http://schemas.microsoft.com/office/drawing/2014/main" id="{E66CDCEA-2918-1744-CFEE-1E807B02D6BF}"/>
              </a:ext>
            </a:extLst>
          </p:cNvPr>
          <p:cNvSpPr txBox="1"/>
          <p:nvPr/>
        </p:nvSpPr>
        <p:spPr>
          <a:xfrm>
            <a:off x="2092816" y="6321380"/>
            <a:ext cx="1749380"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Great Ed CO</a:t>
            </a:r>
          </a:p>
        </p:txBody>
      </p:sp>
      <p:sp>
        <p:nvSpPr>
          <p:cNvPr id="12" name="TextBox 11">
            <a:extLst>
              <a:ext uri="{FF2B5EF4-FFF2-40B4-BE49-F238E27FC236}">
                <a16:creationId xmlns:a16="http://schemas.microsoft.com/office/drawing/2014/main" id="{3FFD48E2-A6C9-FEC2-8FBE-A6C85F01AD44}"/>
              </a:ext>
            </a:extLst>
          </p:cNvPr>
          <p:cNvSpPr txBox="1"/>
          <p:nvPr/>
        </p:nvSpPr>
        <p:spPr>
          <a:xfrm>
            <a:off x="3970985" y="6321379"/>
            <a:ext cx="1749380"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America Votes</a:t>
            </a:r>
          </a:p>
        </p:txBody>
      </p:sp>
      <p:sp>
        <p:nvSpPr>
          <p:cNvPr id="13" name="TextBox 12">
            <a:extLst>
              <a:ext uri="{FF2B5EF4-FFF2-40B4-BE49-F238E27FC236}">
                <a16:creationId xmlns:a16="http://schemas.microsoft.com/office/drawing/2014/main" id="{B9C8759E-99B5-3D89-6C69-A795729CEC34}"/>
              </a:ext>
            </a:extLst>
          </p:cNvPr>
          <p:cNvSpPr txBox="1"/>
          <p:nvPr/>
        </p:nvSpPr>
        <p:spPr>
          <a:xfrm>
            <a:off x="5956478" y="6321379"/>
            <a:ext cx="1749380"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UNE</a:t>
            </a:r>
            <a:endParaRPr lang="en-US" dirty="0"/>
          </a:p>
        </p:txBody>
      </p:sp>
      <p:sp>
        <p:nvSpPr>
          <p:cNvPr id="14" name="TextBox 13">
            <a:extLst>
              <a:ext uri="{FF2B5EF4-FFF2-40B4-BE49-F238E27FC236}">
                <a16:creationId xmlns:a16="http://schemas.microsoft.com/office/drawing/2014/main" id="{9A5D25A9-FA73-3AAB-F4B1-B6C287CE59C9}"/>
              </a:ext>
            </a:extLst>
          </p:cNvPr>
          <p:cNvSpPr txBox="1"/>
          <p:nvPr/>
        </p:nvSpPr>
        <p:spPr>
          <a:xfrm>
            <a:off x="7941971" y="6321379"/>
            <a:ext cx="1749380"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Eliza Hamrick</a:t>
            </a:r>
          </a:p>
        </p:txBody>
      </p:sp>
      <p:sp>
        <p:nvSpPr>
          <p:cNvPr id="15" name="TextBox 14">
            <a:extLst>
              <a:ext uri="{FF2B5EF4-FFF2-40B4-BE49-F238E27FC236}">
                <a16:creationId xmlns:a16="http://schemas.microsoft.com/office/drawing/2014/main" id="{55FE8576-FF76-C137-F75F-97BD6480701A}"/>
              </a:ext>
            </a:extLst>
          </p:cNvPr>
          <p:cNvSpPr txBox="1"/>
          <p:nvPr/>
        </p:nvSpPr>
        <p:spPr>
          <a:xfrm rot="-10800000" flipV="1">
            <a:off x="1116168" y="3219094"/>
            <a:ext cx="1749380" cy="338554"/>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dirty="0">
                <a:solidFill>
                  <a:srgbClr val="FF0000"/>
                </a:solidFill>
                <a:ea typeface="Calibri"/>
                <a:cs typeface="Calibri"/>
              </a:rPr>
              <a:t>Worker Voice</a:t>
            </a:r>
            <a:endParaRPr lang="en-US" sz="1600" dirty="0"/>
          </a:p>
        </p:txBody>
      </p:sp>
      <p:sp>
        <p:nvSpPr>
          <p:cNvPr id="16" name="TextBox 15">
            <a:extLst>
              <a:ext uri="{FF2B5EF4-FFF2-40B4-BE49-F238E27FC236}">
                <a16:creationId xmlns:a16="http://schemas.microsoft.com/office/drawing/2014/main" id="{E266F164-67BC-96D1-71B9-2B0CE1391E85}"/>
              </a:ext>
            </a:extLst>
          </p:cNvPr>
          <p:cNvSpPr txBox="1"/>
          <p:nvPr/>
        </p:nvSpPr>
        <p:spPr>
          <a:xfrm>
            <a:off x="1212760" y="3649013"/>
            <a:ext cx="1481071"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Living Wages</a:t>
            </a:r>
          </a:p>
        </p:txBody>
      </p:sp>
      <p:sp>
        <p:nvSpPr>
          <p:cNvPr id="17" name="TextBox 16">
            <a:extLst>
              <a:ext uri="{FF2B5EF4-FFF2-40B4-BE49-F238E27FC236}">
                <a16:creationId xmlns:a16="http://schemas.microsoft.com/office/drawing/2014/main" id="{B34F52D1-878A-65F2-B75E-9AEA692AB4C6}"/>
              </a:ext>
            </a:extLst>
          </p:cNvPr>
          <p:cNvSpPr txBox="1"/>
          <p:nvPr/>
        </p:nvSpPr>
        <p:spPr>
          <a:xfrm>
            <a:off x="1609859" y="4110506"/>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Strong Public Schools</a:t>
            </a:r>
            <a:endParaRPr lang="en-US" dirty="0"/>
          </a:p>
        </p:txBody>
      </p:sp>
      <p:sp>
        <p:nvSpPr>
          <p:cNvPr id="18" name="TextBox 17">
            <a:extLst>
              <a:ext uri="{FF2B5EF4-FFF2-40B4-BE49-F238E27FC236}">
                <a16:creationId xmlns:a16="http://schemas.microsoft.com/office/drawing/2014/main" id="{A0A5FA63-62C3-E860-FF65-266569820047}"/>
              </a:ext>
            </a:extLst>
          </p:cNvPr>
          <p:cNvSpPr txBox="1"/>
          <p:nvPr/>
        </p:nvSpPr>
        <p:spPr>
          <a:xfrm>
            <a:off x="7673661" y="3251915"/>
            <a:ext cx="1749380" cy="307777"/>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solidFill>
                  <a:srgbClr val="FF0000"/>
                </a:solidFill>
                <a:ea typeface="Calibri"/>
                <a:cs typeface="Calibri"/>
              </a:rPr>
              <a:t>Member organizing</a:t>
            </a:r>
          </a:p>
        </p:txBody>
      </p:sp>
      <p:sp>
        <p:nvSpPr>
          <p:cNvPr id="20" name="TextBox 19">
            <a:extLst>
              <a:ext uri="{FF2B5EF4-FFF2-40B4-BE49-F238E27FC236}">
                <a16:creationId xmlns:a16="http://schemas.microsoft.com/office/drawing/2014/main" id="{BC29FAAC-4C35-FE2A-9868-BEE38ACEB640}"/>
              </a:ext>
            </a:extLst>
          </p:cNvPr>
          <p:cNvSpPr txBox="1"/>
          <p:nvPr/>
        </p:nvSpPr>
        <p:spPr>
          <a:xfrm>
            <a:off x="7673662" y="3702675"/>
            <a:ext cx="1749380"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Dues</a:t>
            </a:r>
          </a:p>
        </p:txBody>
      </p:sp>
      <p:sp>
        <p:nvSpPr>
          <p:cNvPr id="23" name="TextBox 22">
            <a:extLst>
              <a:ext uri="{FF2B5EF4-FFF2-40B4-BE49-F238E27FC236}">
                <a16:creationId xmlns:a16="http://schemas.microsoft.com/office/drawing/2014/main" id="{5DD1CFB9-AB44-288C-3BC6-E887BC5B7825}"/>
              </a:ext>
            </a:extLst>
          </p:cNvPr>
          <p:cNvSpPr txBox="1"/>
          <p:nvPr/>
        </p:nvSpPr>
        <p:spPr>
          <a:xfrm>
            <a:off x="5280337" y="2811886"/>
            <a:ext cx="1030310" cy="276999"/>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solidFill>
                  <a:srgbClr val="FF0000"/>
                </a:solidFill>
                <a:ea typeface="Calibri"/>
                <a:cs typeface="Calibri"/>
              </a:rPr>
              <a:t>Democracy</a:t>
            </a:r>
          </a:p>
        </p:txBody>
      </p:sp>
      <p:sp>
        <p:nvSpPr>
          <p:cNvPr id="24" name="TextBox 23">
            <a:extLst>
              <a:ext uri="{FF2B5EF4-FFF2-40B4-BE49-F238E27FC236}">
                <a16:creationId xmlns:a16="http://schemas.microsoft.com/office/drawing/2014/main" id="{E3A83C29-A890-C4DE-A6EE-DE8E922BBEC7}"/>
              </a:ext>
            </a:extLst>
          </p:cNvPr>
          <p:cNvSpPr txBox="1"/>
          <p:nvPr/>
        </p:nvSpPr>
        <p:spPr>
          <a:xfrm>
            <a:off x="5065690" y="3219717"/>
            <a:ext cx="1470337" cy="276999"/>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solidFill>
                  <a:srgbClr val="FF0000"/>
                </a:solidFill>
                <a:ea typeface="Calibri"/>
                <a:cs typeface="Calibri"/>
              </a:rPr>
              <a:t>People over profit</a:t>
            </a:r>
          </a:p>
        </p:txBody>
      </p:sp>
      <p:sp>
        <p:nvSpPr>
          <p:cNvPr id="29" name="TextBox 28">
            <a:extLst>
              <a:ext uri="{FF2B5EF4-FFF2-40B4-BE49-F238E27FC236}">
                <a16:creationId xmlns:a16="http://schemas.microsoft.com/office/drawing/2014/main" id="{81BAEC6D-BB8D-4D01-535B-70301E3D726A}"/>
              </a:ext>
            </a:extLst>
          </p:cNvPr>
          <p:cNvSpPr txBox="1"/>
          <p:nvPr/>
        </p:nvSpPr>
        <p:spPr>
          <a:xfrm>
            <a:off x="5355464" y="3606083"/>
            <a:ext cx="1030310" cy="276999"/>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solidFill>
                  <a:srgbClr val="FF0000"/>
                </a:solidFill>
                <a:ea typeface="Calibri"/>
                <a:cs typeface="Calibri"/>
              </a:rPr>
              <a:t>Democracy</a:t>
            </a:r>
          </a:p>
        </p:txBody>
      </p:sp>
      <p:sp>
        <p:nvSpPr>
          <p:cNvPr id="30" name="TextBox 29">
            <a:extLst>
              <a:ext uri="{FF2B5EF4-FFF2-40B4-BE49-F238E27FC236}">
                <a16:creationId xmlns:a16="http://schemas.microsoft.com/office/drawing/2014/main" id="{38B3C241-72A2-0BA7-DE01-0C8BD4F7A3A2}"/>
              </a:ext>
            </a:extLst>
          </p:cNvPr>
          <p:cNvSpPr txBox="1"/>
          <p:nvPr/>
        </p:nvSpPr>
        <p:spPr>
          <a:xfrm>
            <a:off x="1577661" y="4614928"/>
            <a:ext cx="1781576" cy="307777"/>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solidFill>
                  <a:srgbClr val="FF0000"/>
                </a:solidFill>
                <a:ea typeface="Calibri"/>
                <a:cs typeface="Calibri"/>
              </a:rPr>
              <a:t>Collective Bargaining</a:t>
            </a:r>
          </a:p>
        </p:txBody>
      </p:sp>
    </p:spTree>
    <p:extLst>
      <p:ext uri="{BB962C8B-B14F-4D97-AF65-F5344CB8AC3E}">
        <p14:creationId xmlns:p14="http://schemas.microsoft.com/office/powerpoint/2010/main" val="4027406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184A2-B89F-46EB-7AA7-8EB7CF38B9D6}"/>
              </a:ext>
            </a:extLst>
          </p:cNvPr>
          <p:cNvSpPr>
            <a:spLocks noGrp="1"/>
          </p:cNvSpPr>
          <p:nvPr>
            <p:ph type="title"/>
          </p:nvPr>
        </p:nvSpPr>
        <p:spPr>
          <a:xfrm>
            <a:off x="730393" y="-55852"/>
            <a:ext cx="9782801" cy="1239837"/>
          </a:xfrm>
        </p:spPr>
        <p:txBody>
          <a:bodyPr>
            <a:normAutofit/>
          </a:bodyPr>
          <a:lstStyle/>
          <a:p>
            <a:r>
              <a:rPr lang="en-US" dirty="0"/>
              <a:t>Story Time with Zac – Woodland Park, CO</a:t>
            </a:r>
          </a:p>
        </p:txBody>
      </p:sp>
      <p:grpSp>
        <p:nvGrpSpPr>
          <p:cNvPr id="4" name="Group 3"/>
          <p:cNvGrpSpPr/>
          <p:nvPr/>
        </p:nvGrpSpPr>
        <p:grpSpPr>
          <a:xfrm>
            <a:off x="3232777" y="1804780"/>
            <a:ext cx="5440485" cy="3731139"/>
            <a:chOff x="2398355" y="1662619"/>
            <a:chExt cx="6624035" cy="4356314"/>
          </a:xfrm>
        </p:grpSpPr>
        <p:sp>
          <p:nvSpPr>
            <p:cNvPr id="7" name="Isosceles Triangle 6">
              <a:extLst>
                <a:ext uri="{FF2B5EF4-FFF2-40B4-BE49-F238E27FC236}">
                  <a16:creationId xmlns:a16="http://schemas.microsoft.com/office/drawing/2014/main" id="{530F051D-CE4C-062C-305C-D221DC473816}"/>
                </a:ext>
              </a:extLst>
            </p:cNvPr>
            <p:cNvSpPr/>
            <p:nvPr/>
          </p:nvSpPr>
          <p:spPr>
            <a:xfrm>
              <a:off x="3886772" y="1662619"/>
              <a:ext cx="4486346" cy="3534185"/>
            </a:xfrm>
            <a:prstGeom prst="triangle">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852776B-30E6-0E08-89AA-673EAD50200A}"/>
                </a:ext>
              </a:extLst>
            </p:cNvPr>
            <p:cNvSpPr txBox="1"/>
            <p:nvPr/>
          </p:nvSpPr>
          <p:spPr>
            <a:xfrm>
              <a:off x="4714509" y="5372109"/>
              <a:ext cx="2889688" cy="6468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Relationships</a:t>
              </a:r>
            </a:p>
          </p:txBody>
        </p:sp>
        <p:grpSp>
          <p:nvGrpSpPr>
            <p:cNvPr id="26" name="Group 25">
              <a:extLst>
                <a:ext uri="{FF2B5EF4-FFF2-40B4-BE49-F238E27FC236}">
                  <a16:creationId xmlns:a16="http://schemas.microsoft.com/office/drawing/2014/main" id="{E0FB3C72-ECF8-0918-C0F7-3C830A59125D}"/>
                </a:ext>
              </a:extLst>
            </p:cNvPr>
            <p:cNvGrpSpPr/>
            <p:nvPr/>
          </p:nvGrpSpPr>
          <p:grpSpPr>
            <a:xfrm>
              <a:off x="4953283" y="3441849"/>
              <a:ext cx="2822372" cy="1847781"/>
              <a:chOff x="4953283" y="3441849"/>
              <a:chExt cx="2822372" cy="1847781"/>
            </a:xfrm>
          </p:grpSpPr>
          <p:grpSp>
            <p:nvGrpSpPr>
              <p:cNvPr id="22" name="Group 21">
                <a:extLst>
                  <a:ext uri="{FF2B5EF4-FFF2-40B4-BE49-F238E27FC236}">
                    <a16:creationId xmlns:a16="http://schemas.microsoft.com/office/drawing/2014/main" id="{38168730-E985-D049-3CBE-00D76A3BF558}"/>
                  </a:ext>
                </a:extLst>
              </p:cNvPr>
              <p:cNvGrpSpPr/>
              <p:nvPr/>
            </p:nvGrpSpPr>
            <p:grpSpPr>
              <a:xfrm>
                <a:off x="4953283" y="3441849"/>
                <a:ext cx="2283710" cy="1756904"/>
                <a:chOff x="4970130" y="3416574"/>
                <a:chExt cx="2283710" cy="1756904"/>
              </a:xfrm>
            </p:grpSpPr>
            <p:cxnSp>
              <p:nvCxnSpPr>
                <p:cNvPr id="19" name="Straight Arrow Connector 18">
                  <a:extLst>
                    <a:ext uri="{FF2B5EF4-FFF2-40B4-BE49-F238E27FC236}">
                      <a16:creationId xmlns:a16="http://schemas.microsoft.com/office/drawing/2014/main" id="{8C6FFAC1-1B3F-2376-FA97-CEFBA54D1811}"/>
                    </a:ext>
                  </a:extLst>
                </p:cNvPr>
                <p:cNvCxnSpPr/>
                <p:nvPr/>
              </p:nvCxnSpPr>
              <p:spPr>
                <a:xfrm>
                  <a:off x="4970130" y="3458699"/>
                  <a:ext cx="1217646" cy="1714779"/>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AC89B3E-9C02-AFCB-23EB-19FFA29B664E}"/>
                    </a:ext>
                  </a:extLst>
                </p:cNvPr>
                <p:cNvCxnSpPr>
                  <a:cxnSpLocks/>
                </p:cNvCxnSpPr>
                <p:nvPr/>
              </p:nvCxnSpPr>
              <p:spPr>
                <a:xfrm flipH="1">
                  <a:off x="6188714" y="3416574"/>
                  <a:ext cx="1065126" cy="1756904"/>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67F85A4A-D5AF-104C-843B-DFCDAD2AF984}"/>
                  </a:ext>
                </a:extLst>
              </p:cNvPr>
              <p:cNvSpPr txBox="1"/>
              <p:nvPr/>
            </p:nvSpPr>
            <p:spPr>
              <a:xfrm>
                <a:off x="6129945" y="4642806"/>
                <a:ext cx="1645710" cy="6468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dirty="0">
                    <a:cs typeface="Arial"/>
                  </a:rPr>
                  <a:t>Values</a:t>
                </a:r>
                <a:endParaRPr lang="en-US" sz="3000" dirty="0">
                  <a:ea typeface="Calibri"/>
                  <a:cs typeface="Arial"/>
                </a:endParaRPr>
              </a:p>
            </p:txBody>
          </p:sp>
        </p:grpSp>
        <p:sp>
          <p:nvSpPr>
            <p:cNvPr id="27" name="TextBox 26">
              <a:extLst>
                <a:ext uri="{FF2B5EF4-FFF2-40B4-BE49-F238E27FC236}">
                  <a16:creationId xmlns:a16="http://schemas.microsoft.com/office/drawing/2014/main" id="{9687A486-8C06-25AC-FFDF-DE7E0E76D9D7}"/>
                </a:ext>
              </a:extLst>
            </p:cNvPr>
            <p:cNvSpPr txBox="1"/>
            <p:nvPr/>
          </p:nvSpPr>
          <p:spPr>
            <a:xfrm>
              <a:off x="2398355" y="2949368"/>
              <a:ext cx="2555450"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Self-Interest</a:t>
              </a:r>
            </a:p>
          </p:txBody>
        </p:sp>
        <p:sp>
          <p:nvSpPr>
            <p:cNvPr id="28" name="TextBox 27">
              <a:extLst>
                <a:ext uri="{FF2B5EF4-FFF2-40B4-BE49-F238E27FC236}">
                  <a16:creationId xmlns:a16="http://schemas.microsoft.com/office/drawing/2014/main" id="{EAD7DB45-C686-18E5-65D7-61AB68680C85}"/>
                </a:ext>
              </a:extLst>
            </p:cNvPr>
            <p:cNvSpPr txBox="1"/>
            <p:nvPr/>
          </p:nvSpPr>
          <p:spPr>
            <a:xfrm>
              <a:off x="7267173" y="2873542"/>
              <a:ext cx="1755217"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Power</a:t>
              </a:r>
            </a:p>
          </p:txBody>
        </p:sp>
      </p:grpSp>
      <p:sp>
        <p:nvSpPr>
          <p:cNvPr id="5" name="TextBox 4">
            <a:extLst>
              <a:ext uri="{FF2B5EF4-FFF2-40B4-BE49-F238E27FC236}">
                <a16:creationId xmlns:a16="http://schemas.microsoft.com/office/drawing/2014/main" id="{F3D06184-ED87-FFAB-21EE-375E43E4202A}"/>
              </a:ext>
            </a:extLst>
          </p:cNvPr>
          <p:cNvSpPr txBox="1"/>
          <p:nvPr/>
        </p:nvSpPr>
        <p:spPr>
          <a:xfrm>
            <a:off x="2844084" y="557011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Brad Miller (Attorney)</a:t>
            </a:r>
            <a:endParaRPr lang="en-US" dirty="0"/>
          </a:p>
        </p:txBody>
      </p:sp>
      <p:sp>
        <p:nvSpPr>
          <p:cNvPr id="9" name="TextBox 8">
            <a:extLst>
              <a:ext uri="{FF2B5EF4-FFF2-40B4-BE49-F238E27FC236}">
                <a16:creationId xmlns:a16="http://schemas.microsoft.com/office/drawing/2014/main" id="{1A97EA4C-267D-D44D-E14C-DFBEBA92D4E6}"/>
              </a:ext>
            </a:extLst>
          </p:cNvPr>
          <p:cNvSpPr txBox="1"/>
          <p:nvPr/>
        </p:nvSpPr>
        <p:spPr>
          <a:xfrm>
            <a:off x="5334000" y="557011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Freedom Foundation</a:t>
            </a:r>
            <a:endParaRPr lang="en-US" dirty="0"/>
          </a:p>
        </p:txBody>
      </p:sp>
      <p:sp>
        <p:nvSpPr>
          <p:cNvPr id="11" name="TextBox 10">
            <a:extLst>
              <a:ext uri="{FF2B5EF4-FFF2-40B4-BE49-F238E27FC236}">
                <a16:creationId xmlns:a16="http://schemas.microsoft.com/office/drawing/2014/main" id="{8F623F11-F05F-1F4C-EBDC-88F5C37F0C46}"/>
              </a:ext>
            </a:extLst>
          </p:cNvPr>
          <p:cNvSpPr txBox="1"/>
          <p:nvPr/>
        </p:nvSpPr>
        <p:spPr>
          <a:xfrm>
            <a:off x="7823915" y="557011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State Policy Network</a:t>
            </a:r>
            <a:endParaRPr lang="en-US" dirty="0"/>
          </a:p>
        </p:txBody>
      </p:sp>
      <p:sp>
        <p:nvSpPr>
          <p:cNvPr id="15" name="TextBox 14">
            <a:extLst>
              <a:ext uri="{FF2B5EF4-FFF2-40B4-BE49-F238E27FC236}">
                <a16:creationId xmlns:a16="http://schemas.microsoft.com/office/drawing/2014/main" id="{E5BE2073-026F-F5EA-1D23-C66A47FCA2A7}"/>
              </a:ext>
            </a:extLst>
          </p:cNvPr>
          <p:cNvSpPr txBox="1"/>
          <p:nvPr/>
        </p:nvSpPr>
        <p:spPr>
          <a:xfrm>
            <a:off x="2844084" y="6031605"/>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Transform Colorado</a:t>
            </a:r>
            <a:endParaRPr lang="en-US" dirty="0"/>
          </a:p>
        </p:txBody>
      </p:sp>
      <p:sp>
        <p:nvSpPr>
          <p:cNvPr id="17" name="TextBox 16">
            <a:extLst>
              <a:ext uri="{FF2B5EF4-FFF2-40B4-BE49-F238E27FC236}">
                <a16:creationId xmlns:a16="http://schemas.microsoft.com/office/drawing/2014/main" id="{B11EC1D1-D458-D56F-734D-3A7AA5D03FB0}"/>
              </a:ext>
            </a:extLst>
          </p:cNvPr>
          <p:cNvSpPr txBox="1"/>
          <p:nvPr/>
        </p:nvSpPr>
        <p:spPr>
          <a:xfrm>
            <a:off x="5334000" y="6063802"/>
            <a:ext cx="2232337" cy="307777"/>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solidFill>
                  <a:srgbClr val="FF0000"/>
                </a:solidFill>
                <a:ea typeface="Calibri"/>
                <a:cs typeface="Calibri"/>
              </a:rPr>
              <a:t>Truth And Liberty Coalition</a:t>
            </a:r>
            <a:endParaRPr lang="en-US" dirty="0">
              <a:ea typeface="Calibri" panose="020F0502020204030204"/>
              <a:cs typeface="Calibri" panose="020F0502020204030204"/>
            </a:endParaRPr>
          </a:p>
        </p:txBody>
      </p:sp>
      <p:sp>
        <p:nvSpPr>
          <p:cNvPr id="20" name="TextBox 19">
            <a:extLst>
              <a:ext uri="{FF2B5EF4-FFF2-40B4-BE49-F238E27FC236}">
                <a16:creationId xmlns:a16="http://schemas.microsoft.com/office/drawing/2014/main" id="{92E756C5-12F3-CD1F-8EAD-5E449ABDAB3F}"/>
              </a:ext>
            </a:extLst>
          </p:cNvPr>
          <p:cNvSpPr txBox="1"/>
          <p:nvPr/>
        </p:nvSpPr>
        <p:spPr>
          <a:xfrm>
            <a:off x="7823915" y="6063802"/>
            <a:ext cx="2232337" cy="646331"/>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Charis Bible College / Andrew Wommack</a:t>
            </a:r>
            <a:endParaRPr lang="en-US" dirty="0"/>
          </a:p>
        </p:txBody>
      </p:sp>
      <p:sp>
        <p:nvSpPr>
          <p:cNvPr id="49" name="TextBox 1">
            <a:extLst>
              <a:ext uri="{FF2B5EF4-FFF2-40B4-BE49-F238E27FC236}">
                <a16:creationId xmlns:a16="http://schemas.microsoft.com/office/drawing/2014/main" id="{94FC83CF-9C54-5049-ADE7-FC4CE57FCF91}"/>
              </a:ext>
            </a:extLst>
          </p:cNvPr>
          <p:cNvSpPr txBox="1"/>
          <p:nvPr/>
        </p:nvSpPr>
        <p:spPr>
          <a:xfrm>
            <a:off x="847859" y="1137633"/>
            <a:ext cx="3477294" cy="369332"/>
          </a:xfrm>
          <a:prstGeom prst="rect">
            <a:avLst/>
          </a:prstGeom>
          <a:solidFill>
            <a:schemeClr val="bg2"/>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solidFill>
                  <a:srgbClr val="FF0000"/>
                </a:solidFill>
                <a:ea typeface="Calibri"/>
                <a:cs typeface="Calibri"/>
              </a:rPr>
              <a:t>Ken Witt - Superintendent</a:t>
            </a:r>
            <a:endParaRPr lang="en-US" dirty="0"/>
          </a:p>
        </p:txBody>
      </p:sp>
    </p:spTree>
    <p:extLst>
      <p:ext uri="{BB962C8B-B14F-4D97-AF65-F5344CB8AC3E}">
        <p14:creationId xmlns:p14="http://schemas.microsoft.com/office/powerpoint/2010/main" val="3898931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184A2-B89F-46EB-7AA7-8EB7CF38B9D6}"/>
              </a:ext>
            </a:extLst>
          </p:cNvPr>
          <p:cNvSpPr>
            <a:spLocks noGrp="1"/>
          </p:cNvSpPr>
          <p:nvPr>
            <p:ph type="title"/>
          </p:nvPr>
        </p:nvSpPr>
        <p:spPr>
          <a:xfrm>
            <a:off x="730393" y="-55852"/>
            <a:ext cx="9782801" cy="1239837"/>
          </a:xfrm>
        </p:spPr>
        <p:txBody>
          <a:bodyPr>
            <a:normAutofit/>
          </a:bodyPr>
          <a:lstStyle/>
          <a:p>
            <a:r>
              <a:rPr lang="en-US" dirty="0"/>
              <a:t>Story Time with Zac – Woodland Park, CO</a:t>
            </a:r>
          </a:p>
        </p:txBody>
      </p:sp>
      <p:grpSp>
        <p:nvGrpSpPr>
          <p:cNvPr id="4" name="Group 3"/>
          <p:cNvGrpSpPr/>
          <p:nvPr/>
        </p:nvGrpSpPr>
        <p:grpSpPr>
          <a:xfrm>
            <a:off x="3232777" y="1804780"/>
            <a:ext cx="5440485" cy="3731139"/>
            <a:chOff x="2398355" y="1662619"/>
            <a:chExt cx="6624035" cy="4356314"/>
          </a:xfrm>
        </p:grpSpPr>
        <p:sp>
          <p:nvSpPr>
            <p:cNvPr id="7" name="Isosceles Triangle 6">
              <a:extLst>
                <a:ext uri="{FF2B5EF4-FFF2-40B4-BE49-F238E27FC236}">
                  <a16:creationId xmlns:a16="http://schemas.microsoft.com/office/drawing/2014/main" id="{530F051D-CE4C-062C-305C-D221DC473816}"/>
                </a:ext>
              </a:extLst>
            </p:cNvPr>
            <p:cNvSpPr/>
            <p:nvPr/>
          </p:nvSpPr>
          <p:spPr>
            <a:xfrm>
              <a:off x="3886772" y="1662619"/>
              <a:ext cx="4486346" cy="3534185"/>
            </a:xfrm>
            <a:prstGeom prst="triangle">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852776B-30E6-0E08-89AA-673EAD50200A}"/>
                </a:ext>
              </a:extLst>
            </p:cNvPr>
            <p:cNvSpPr txBox="1"/>
            <p:nvPr/>
          </p:nvSpPr>
          <p:spPr>
            <a:xfrm>
              <a:off x="4714509" y="5372109"/>
              <a:ext cx="2889688" cy="6468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Relationships</a:t>
              </a:r>
            </a:p>
          </p:txBody>
        </p:sp>
        <p:grpSp>
          <p:nvGrpSpPr>
            <p:cNvPr id="26" name="Group 25">
              <a:extLst>
                <a:ext uri="{FF2B5EF4-FFF2-40B4-BE49-F238E27FC236}">
                  <a16:creationId xmlns:a16="http://schemas.microsoft.com/office/drawing/2014/main" id="{E0FB3C72-ECF8-0918-C0F7-3C830A59125D}"/>
                </a:ext>
              </a:extLst>
            </p:cNvPr>
            <p:cNvGrpSpPr/>
            <p:nvPr/>
          </p:nvGrpSpPr>
          <p:grpSpPr>
            <a:xfrm>
              <a:off x="4953283" y="3441849"/>
              <a:ext cx="2822372" cy="1756904"/>
              <a:chOff x="4953283" y="3441849"/>
              <a:chExt cx="2822372" cy="1756904"/>
            </a:xfrm>
          </p:grpSpPr>
          <p:grpSp>
            <p:nvGrpSpPr>
              <p:cNvPr id="22" name="Group 21">
                <a:extLst>
                  <a:ext uri="{FF2B5EF4-FFF2-40B4-BE49-F238E27FC236}">
                    <a16:creationId xmlns:a16="http://schemas.microsoft.com/office/drawing/2014/main" id="{38168730-E985-D049-3CBE-00D76A3BF558}"/>
                  </a:ext>
                </a:extLst>
              </p:cNvPr>
              <p:cNvGrpSpPr/>
              <p:nvPr/>
            </p:nvGrpSpPr>
            <p:grpSpPr>
              <a:xfrm>
                <a:off x="4953283" y="3441849"/>
                <a:ext cx="2283710" cy="1756904"/>
                <a:chOff x="4970130" y="3416574"/>
                <a:chExt cx="2283710" cy="1756904"/>
              </a:xfrm>
            </p:grpSpPr>
            <p:cxnSp>
              <p:nvCxnSpPr>
                <p:cNvPr id="19" name="Straight Arrow Connector 18">
                  <a:extLst>
                    <a:ext uri="{FF2B5EF4-FFF2-40B4-BE49-F238E27FC236}">
                      <a16:creationId xmlns:a16="http://schemas.microsoft.com/office/drawing/2014/main" id="{8C6FFAC1-1B3F-2376-FA97-CEFBA54D1811}"/>
                    </a:ext>
                  </a:extLst>
                </p:cNvPr>
                <p:cNvCxnSpPr/>
                <p:nvPr/>
              </p:nvCxnSpPr>
              <p:spPr>
                <a:xfrm>
                  <a:off x="4970130" y="3458699"/>
                  <a:ext cx="1217646" cy="1714779"/>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AC89B3E-9C02-AFCB-23EB-19FFA29B664E}"/>
                    </a:ext>
                  </a:extLst>
                </p:cNvPr>
                <p:cNvCxnSpPr>
                  <a:cxnSpLocks/>
                </p:cNvCxnSpPr>
                <p:nvPr/>
              </p:nvCxnSpPr>
              <p:spPr>
                <a:xfrm flipH="1">
                  <a:off x="6188714" y="3416574"/>
                  <a:ext cx="1065126" cy="1756904"/>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67F85A4A-D5AF-104C-843B-DFCDAD2AF984}"/>
                  </a:ext>
                </a:extLst>
              </p:cNvPr>
              <p:cNvSpPr txBox="1"/>
              <p:nvPr/>
            </p:nvSpPr>
            <p:spPr>
              <a:xfrm>
                <a:off x="6129945" y="4642806"/>
                <a:ext cx="1645710"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alues</a:t>
                </a:r>
              </a:p>
            </p:txBody>
          </p:sp>
        </p:grpSp>
        <p:sp>
          <p:nvSpPr>
            <p:cNvPr id="27" name="TextBox 26">
              <a:extLst>
                <a:ext uri="{FF2B5EF4-FFF2-40B4-BE49-F238E27FC236}">
                  <a16:creationId xmlns:a16="http://schemas.microsoft.com/office/drawing/2014/main" id="{9687A486-8C06-25AC-FFDF-DE7E0E76D9D7}"/>
                </a:ext>
              </a:extLst>
            </p:cNvPr>
            <p:cNvSpPr txBox="1"/>
            <p:nvPr/>
          </p:nvSpPr>
          <p:spPr>
            <a:xfrm>
              <a:off x="2398355" y="2949368"/>
              <a:ext cx="2555450"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Self-Interest</a:t>
              </a:r>
            </a:p>
          </p:txBody>
        </p:sp>
        <p:sp>
          <p:nvSpPr>
            <p:cNvPr id="28" name="TextBox 27">
              <a:extLst>
                <a:ext uri="{FF2B5EF4-FFF2-40B4-BE49-F238E27FC236}">
                  <a16:creationId xmlns:a16="http://schemas.microsoft.com/office/drawing/2014/main" id="{EAD7DB45-C686-18E5-65D7-61AB68680C85}"/>
                </a:ext>
              </a:extLst>
            </p:cNvPr>
            <p:cNvSpPr txBox="1"/>
            <p:nvPr/>
          </p:nvSpPr>
          <p:spPr>
            <a:xfrm>
              <a:off x="7267173" y="2873542"/>
              <a:ext cx="1755217"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Power</a:t>
              </a:r>
            </a:p>
          </p:txBody>
        </p:sp>
      </p:grpSp>
      <p:sp>
        <p:nvSpPr>
          <p:cNvPr id="5" name="TextBox 4">
            <a:extLst>
              <a:ext uri="{FF2B5EF4-FFF2-40B4-BE49-F238E27FC236}">
                <a16:creationId xmlns:a16="http://schemas.microsoft.com/office/drawing/2014/main" id="{F3D06184-ED87-FFAB-21EE-375E43E4202A}"/>
              </a:ext>
            </a:extLst>
          </p:cNvPr>
          <p:cNvSpPr txBox="1"/>
          <p:nvPr/>
        </p:nvSpPr>
        <p:spPr>
          <a:xfrm>
            <a:off x="2844084" y="557011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Brad Miller (Attorney)</a:t>
            </a:r>
            <a:endParaRPr lang="en-US" dirty="0"/>
          </a:p>
        </p:txBody>
      </p:sp>
      <p:sp>
        <p:nvSpPr>
          <p:cNvPr id="9" name="TextBox 8">
            <a:extLst>
              <a:ext uri="{FF2B5EF4-FFF2-40B4-BE49-F238E27FC236}">
                <a16:creationId xmlns:a16="http://schemas.microsoft.com/office/drawing/2014/main" id="{1A97EA4C-267D-D44D-E14C-DFBEBA92D4E6}"/>
              </a:ext>
            </a:extLst>
          </p:cNvPr>
          <p:cNvSpPr txBox="1"/>
          <p:nvPr/>
        </p:nvSpPr>
        <p:spPr>
          <a:xfrm>
            <a:off x="5334000" y="557011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Freedom Foundation</a:t>
            </a:r>
            <a:endParaRPr lang="en-US" dirty="0"/>
          </a:p>
        </p:txBody>
      </p:sp>
      <p:sp>
        <p:nvSpPr>
          <p:cNvPr id="11" name="TextBox 10">
            <a:extLst>
              <a:ext uri="{FF2B5EF4-FFF2-40B4-BE49-F238E27FC236}">
                <a16:creationId xmlns:a16="http://schemas.microsoft.com/office/drawing/2014/main" id="{8F623F11-F05F-1F4C-EBDC-88F5C37F0C46}"/>
              </a:ext>
            </a:extLst>
          </p:cNvPr>
          <p:cNvSpPr txBox="1"/>
          <p:nvPr/>
        </p:nvSpPr>
        <p:spPr>
          <a:xfrm>
            <a:off x="7823915" y="557011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State Policy Network</a:t>
            </a:r>
            <a:endParaRPr lang="en-US" dirty="0"/>
          </a:p>
        </p:txBody>
      </p:sp>
      <p:sp>
        <p:nvSpPr>
          <p:cNvPr id="15" name="TextBox 14">
            <a:extLst>
              <a:ext uri="{FF2B5EF4-FFF2-40B4-BE49-F238E27FC236}">
                <a16:creationId xmlns:a16="http://schemas.microsoft.com/office/drawing/2014/main" id="{E5BE2073-026F-F5EA-1D23-C66A47FCA2A7}"/>
              </a:ext>
            </a:extLst>
          </p:cNvPr>
          <p:cNvSpPr txBox="1"/>
          <p:nvPr/>
        </p:nvSpPr>
        <p:spPr>
          <a:xfrm>
            <a:off x="2844084" y="6031605"/>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Transform Colorado</a:t>
            </a:r>
            <a:endParaRPr lang="en-US" dirty="0"/>
          </a:p>
        </p:txBody>
      </p:sp>
      <p:sp>
        <p:nvSpPr>
          <p:cNvPr id="17" name="TextBox 16">
            <a:extLst>
              <a:ext uri="{FF2B5EF4-FFF2-40B4-BE49-F238E27FC236}">
                <a16:creationId xmlns:a16="http://schemas.microsoft.com/office/drawing/2014/main" id="{B11EC1D1-D458-D56F-734D-3A7AA5D03FB0}"/>
              </a:ext>
            </a:extLst>
          </p:cNvPr>
          <p:cNvSpPr txBox="1"/>
          <p:nvPr/>
        </p:nvSpPr>
        <p:spPr>
          <a:xfrm>
            <a:off x="5334000" y="6063802"/>
            <a:ext cx="2232337" cy="307777"/>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solidFill>
                  <a:srgbClr val="FF0000"/>
                </a:solidFill>
                <a:ea typeface="Calibri"/>
                <a:cs typeface="Calibri"/>
              </a:rPr>
              <a:t>Truth And Liberty Coalition</a:t>
            </a:r>
            <a:endParaRPr lang="en-US" dirty="0">
              <a:ea typeface="Calibri" panose="020F0502020204030204"/>
              <a:cs typeface="Calibri" panose="020F0502020204030204"/>
            </a:endParaRPr>
          </a:p>
        </p:txBody>
      </p:sp>
      <p:sp>
        <p:nvSpPr>
          <p:cNvPr id="20" name="TextBox 19">
            <a:extLst>
              <a:ext uri="{FF2B5EF4-FFF2-40B4-BE49-F238E27FC236}">
                <a16:creationId xmlns:a16="http://schemas.microsoft.com/office/drawing/2014/main" id="{92E756C5-12F3-CD1F-8EAD-5E449ABDAB3F}"/>
              </a:ext>
            </a:extLst>
          </p:cNvPr>
          <p:cNvSpPr txBox="1"/>
          <p:nvPr/>
        </p:nvSpPr>
        <p:spPr>
          <a:xfrm>
            <a:off x="7823915" y="6063802"/>
            <a:ext cx="2232337" cy="646331"/>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Charis Bible College / Andrew Wommack</a:t>
            </a:r>
            <a:endParaRPr lang="en-US" dirty="0"/>
          </a:p>
        </p:txBody>
      </p:sp>
      <p:sp>
        <p:nvSpPr>
          <p:cNvPr id="36" name="TextBox 35">
            <a:extLst>
              <a:ext uri="{FF2B5EF4-FFF2-40B4-BE49-F238E27FC236}">
                <a16:creationId xmlns:a16="http://schemas.microsoft.com/office/drawing/2014/main" id="{6DC82E63-8EE7-FE83-DAE4-71D4420D9AAE}"/>
              </a:ext>
            </a:extLst>
          </p:cNvPr>
          <p:cNvSpPr txBox="1"/>
          <p:nvPr/>
        </p:nvSpPr>
        <p:spPr>
          <a:xfrm>
            <a:off x="5731098" y="2876280"/>
            <a:ext cx="1169831" cy="307777"/>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solidFill>
                  <a:srgbClr val="FF0000"/>
                </a:solidFill>
                <a:ea typeface="Calibri"/>
                <a:cs typeface="Calibri"/>
              </a:rPr>
              <a:t>Freedom</a:t>
            </a:r>
            <a:endParaRPr lang="en-US" sz="1400" dirty="0"/>
          </a:p>
        </p:txBody>
      </p:sp>
      <p:sp>
        <p:nvSpPr>
          <p:cNvPr id="38" name="TextBox 37">
            <a:extLst>
              <a:ext uri="{FF2B5EF4-FFF2-40B4-BE49-F238E27FC236}">
                <a16:creationId xmlns:a16="http://schemas.microsoft.com/office/drawing/2014/main" id="{72C829BA-4811-5A57-B77B-3BC2A67D0BAE}"/>
              </a:ext>
            </a:extLst>
          </p:cNvPr>
          <p:cNvSpPr txBox="1"/>
          <p:nvPr/>
        </p:nvSpPr>
        <p:spPr>
          <a:xfrm>
            <a:off x="5376930" y="3262646"/>
            <a:ext cx="1867436" cy="276999"/>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solidFill>
                  <a:srgbClr val="FF0000"/>
                </a:solidFill>
                <a:ea typeface="Calibri"/>
                <a:cs typeface="Calibri"/>
              </a:rPr>
              <a:t>American/Family Values</a:t>
            </a:r>
            <a:endParaRPr lang="en-US" sz="1200" dirty="0"/>
          </a:p>
        </p:txBody>
      </p:sp>
      <p:sp>
        <p:nvSpPr>
          <p:cNvPr id="40" name="TextBox 39">
            <a:extLst>
              <a:ext uri="{FF2B5EF4-FFF2-40B4-BE49-F238E27FC236}">
                <a16:creationId xmlns:a16="http://schemas.microsoft.com/office/drawing/2014/main" id="{EA343BF0-D4A0-AF5C-DB7B-B659F88FBA25}"/>
              </a:ext>
            </a:extLst>
          </p:cNvPr>
          <p:cNvSpPr txBox="1"/>
          <p:nvPr/>
        </p:nvSpPr>
        <p:spPr>
          <a:xfrm>
            <a:off x="5752563" y="3573886"/>
            <a:ext cx="1116168" cy="287731"/>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solidFill>
                  <a:srgbClr val="FF0000"/>
                </a:solidFill>
                <a:ea typeface="Calibri"/>
                <a:cs typeface="Calibri"/>
              </a:rPr>
              <a:t>Parents Rights</a:t>
            </a:r>
            <a:endParaRPr lang="en-US" sz="1200">
              <a:ea typeface="Calibri"/>
              <a:cs typeface="Calibri"/>
            </a:endParaRPr>
          </a:p>
        </p:txBody>
      </p:sp>
      <p:sp>
        <p:nvSpPr>
          <p:cNvPr id="3" name="TextBox 1">
            <a:extLst>
              <a:ext uri="{FF2B5EF4-FFF2-40B4-BE49-F238E27FC236}">
                <a16:creationId xmlns:a16="http://schemas.microsoft.com/office/drawing/2014/main" id="{94FC83CF-9C54-5049-ADE7-FC4CE57FCF91}"/>
              </a:ext>
            </a:extLst>
          </p:cNvPr>
          <p:cNvSpPr txBox="1"/>
          <p:nvPr/>
        </p:nvSpPr>
        <p:spPr>
          <a:xfrm>
            <a:off x="815662" y="1212759"/>
            <a:ext cx="2908477" cy="369332"/>
          </a:xfrm>
          <a:prstGeom prst="rect">
            <a:avLst/>
          </a:prstGeom>
          <a:solidFill>
            <a:schemeClr val="bg2"/>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solidFill>
                  <a:srgbClr val="FF0000"/>
                </a:solidFill>
                <a:ea typeface="Calibri"/>
                <a:cs typeface="Calibri"/>
              </a:rPr>
              <a:t>Ken Witt - Superintendent</a:t>
            </a:r>
            <a:endParaRPr lang="en-US" dirty="0"/>
          </a:p>
        </p:txBody>
      </p:sp>
    </p:spTree>
    <p:extLst>
      <p:ext uri="{BB962C8B-B14F-4D97-AF65-F5344CB8AC3E}">
        <p14:creationId xmlns:p14="http://schemas.microsoft.com/office/powerpoint/2010/main" val="3690175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184A2-B89F-46EB-7AA7-8EB7CF38B9D6}"/>
              </a:ext>
            </a:extLst>
          </p:cNvPr>
          <p:cNvSpPr>
            <a:spLocks noGrp="1"/>
          </p:cNvSpPr>
          <p:nvPr>
            <p:ph type="title"/>
          </p:nvPr>
        </p:nvSpPr>
        <p:spPr>
          <a:xfrm>
            <a:off x="730393" y="-55852"/>
            <a:ext cx="9782801" cy="1239837"/>
          </a:xfrm>
        </p:spPr>
        <p:txBody>
          <a:bodyPr>
            <a:normAutofit/>
          </a:bodyPr>
          <a:lstStyle/>
          <a:p>
            <a:r>
              <a:rPr lang="en-US" dirty="0"/>
              <a:t>Story Time with Zac – Woodland Park, CO</a:t>
            </a:r>
          </a:p>
        </p:txBody>
      </p:sp>
      <p:grpSp>
        <p:nvGrpSpPr>
          <p:cNvPr id="4" name="Group 3"/>
          <p:cNvGrpSpPr/>
          <p:nvPr/>
        </p:nvGrpSpPr>
        <p:grpSpPr>
          <a:xfrm>
            <a:off x="3232777" y="1804780"/>
            <a:ext cx="5440485" cy="3731139"/>
            <a:chOff x="2398355" y="1662619"/>
            <a:chExt cx="6624035" cy="4356314"/>
          </a:xfrm>
        </p:grpSpPr>
        <p:sp>
          <p:nvSpPr>
            <p:cNvPr id="7" name="Isosceles Triangle 6">
              <a:extLst>
                <a:ext uri="{FF2B5EF4-FFF2-40B4-BE49-F238E27FC236}">
                  <a16:creationId xmlns:a16="http://schemas.microsoft.com/office/drawing/2014/main" id="{530F051D-CE4C-062C-305C-D221DC473816}"/>
                </a:ext>
              </a:extLst>
            </p:cNvPr>
            <p:cNvSpPr/>
            <p:nvPr/>
          </p:nvSpPr>
          <p:spPr>
            <a:xfrm>
              <a:off x="3886772" y="1662619"/>
              <a:ext cx="4486346" cy="3534185"/>
            </a:xfrm>
            <a:prstGeom prst="triangle">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852776B-30E6-0E08-89AA-673EAD50200A}"/>
                </a:ext>
              </a:extLst>
            </p:cNvPr>
            <p:cNvSpPr txBox="1"/>
            <p:nvPr/>
          </p:nvSpPr>
          <p:spPr>
            <a:xfrm>
              <a:off x="4714509" y="5372109"/>
              <a:ext cx="2889688" cy="6468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Relationships</a:t>
              </a:r>
            </a:p>
          </p:txBody>
        </p:sp>
        <p:grpSp>
          <p:nvGrpSpPr>
            <p:cNvPr id="26" name="Group 25">
              <a:extLst>
                <a:ext uri="{FF2B5EF4-FFF2-40B4-BE49-F238E27FC236}">
                  <a16:creationId xmlns:a16="http://schemas.microsoft.com/office/drawing/2014/main" id="{E0FB3C72-ECF8-0918-C0F7-3C830A59125D}"/>
                </a:ext>
              </a:extLst>
            </p:cNvPr>
            <p:cNvGrpSpPr/>
            <p:nvPr/>
          </p:nvGrpSpPr>
          <p:grpSpPr>
            <a:xfrm>
              <a:off x="4953283" y="3441849"/>
              <a:ext cx="2822372" cy="1756904"/>
              <a:chOff x="4953283" y="3441849"/>
              <a:chExt cx="2822372" cy="1756904"/>
            </a:xfrm>
          </p:grpSpPr>
          <p:grpSp>
            <p:nvGrpSpPr>
              <p:cNvPr id="22" name="Group 21">
                <a:extLst>
                  <a:ext uri="{FF2B5EF4-FFF2-40B4-BE49-F238E27FC236}">
                    <a16:creationId xmlns:a16="http://schemas.microsoft.com/office/drawing/2014/main" id="{38168730-E985-D049-3CBE-00D76A3BF558}"/>
                  </a:ext>
                </a:extLst>
              </p:cNvPr>
              <p:cNvGrpSpPr/>
              <p:nvPr/>
            </p:nvGrpSpPr>
            <p:grpSpPr>
              <a:xfrm>
                <a:off x="4953283" y="3441849"/>
                <a:ext cx="2283710" cy="1756904"/>
                <a:chOff x="4970130" y="3416574"/>
                <a:chExt cx="2283710" cy="1756904"/>
              </a:xfrm>
            </p:grpSpPr>
            <p:cxnSp>
              <p:nvCxnSpPr>
                <p:cNvPr id="19" name="Straight Arrow Connector 18">
                  <a:extLst>
                    <a:ext uri="{FF2B5EF4-FFF2-40B4-BE49-F238E27FC236}">
                      <a16:creationId xmlns:a16="http://schemas.microsoft.com/office/drawing/2014/main" id="{8C6FFAC1-1B3F-2376-FA97-CEFBA54D1811}"/>
                    </a:ext>
                  </a:extLst>
                </p:cNvPr>
                <p:cNvCxnSpPr/>
                <p:nvPr/>
              </p:nvCxnSpPr>
              <p:spPr>
                <a:xfrm>
                  <a:off x="4970130" y="3458699"/>
                  <a:ext cx="1217646" cy="1714779"/>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AC89B3E-9C02-AFCB-23EB-19FFA29B664E}"/>
                    </a:ext>
                  </a:extLst>
                </p:cNvPr>
                <p:cNvCxnSpPr>
                  <a:cxnSpLocks/>
                </p:cNvCxnSpPr>
                <p:nvPr/>
              </p:nvCxnSpPr>
              <p:spPr>
                <a:xfrm flipH="1">
                  <a:off x="6188714" y="3416574"/>
                  <a:ext cx="1065126" cy="1756904"/>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67F85A4A-D5AF-104C-843B-DFCDAD2AF984}"/>
                  </a:ext>
                </a:extLst>
              </p:cNvPr>
              <p:cNvSpPr txBox="1"/>
              <p:nvPr/>
            </p:nvSpPr>
            <p:spPr>
              <a:xfrm>
                <a:off x="6129945" y="4642806"/>
                <a:ext cx="1645710"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alues</a:t>
                </a:r>
              </a:p>
            </p:txBody>
          </p:sp>
        </p:grpSp>
        <p:sp>
          <p:nvSpPr>
            <p:cNvPr id="27" name="TextBox 26">
              <a:extLst>
                <a:ext uri="{FF2B5EF4-FFF2-40B4-BE49-F238E27FC236}">
                  <a16:creationId xmlns:a16="http://schemas.microsoft.com/office/drawing/2014/main" id="{9687A486-8C06-25AC-FFDF-DE7E0E76D9D7}"/>
                </a:ext>
              </a:extLst>
            </p:cNvPr>
            <p:cNvSpPr txBox="1"/>
            <p:nvPr/>
          </p:nvSpPr>
          <p:spPr>
            <a:xfrm>
              <a:off x="2398355" y="2949368"/>
              <a:ext cx="2555450"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Self-Interest</a:t>
              </a:r>
            </a:p>
          </p:txBody>
        </p:sp>
        <p:sp>
          <p:nvSpPr>
            <p:cNvPr id="28" name="TextBox 27">
              <a:extLst>
                <a:ext uri="{FF2B5EF4-FFF2-40B4-BE49-F238E27FC236}">
                  <a16:creationId xmlns:a16="http://schemas.microsoft.com/office/drawing/2014/main" id="{EAD7DB45-C686-18E5-65D7-61AB68680C85}"/>
                </a:ext>
              </a:extLst>
            </p:cNvPr>
            <p:cNvSpPr txBox="1"/>
            <p:nvPr/>
          </p:nvSpPr>
          <p:spPr>
            <a:xfrm>
              <a:off x="7267173" y="2873542"/>
              <a:ext cx="1755217"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Power</a:t>
              </a:r>
            </a:p>
          </p:txBody>
        </p:sp>
      </p:grpSp>
      <p:sp>
        <p:nvSpPr>
          <p:cNvPr id="5" name="TextBox 4">
            <a:extLst>
              <a:ext uri="{FF2B5EF4-FFF2-40B4-BE49-F238E27FC236}">
                <a16:creationId xmlns:a16="http://schemas.microsoft.com/office/drawing/2014/main" id="{F3D06184-ED87-FFAB-21EE-375E43E4202A}"/>
              </a:ext>
            </a:extLst>
          </p:cNvPr>
          <p:cNvSpPr txBox="1"/>
          <p:nvPr/>
        </p:nvSpPr>
        <p:spPr>
          <a:xfrm>
            <a:off x="2844084" y="557011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Brad Miller (Attorney)</a:t>
            </a:r>
            <a:endParaRPr lang="en-US" dirty="0"/>
          </a:p>
        </p:txBody>
      </p:sp>
      <p:sp>
        <p:nvSpPr>
          <p:cNvPr id="9" name="TextBox 8">
            <a:extLst>
              <a:ext uri="{FF2B5EF4-FFF2-40B4-BE49-F238E27FC236}">
                <a16:creationId xmlns:a16="http://schemas.microsoft.com/office/drawing/2014/main" id="{1A97EA4C-267D-D44D-E14C-DFBEBA92D4E6}"/>
              </a:ext>
            </a:extLst>
          </p:cNvPr>
          <p:cNvSpPr txBox="1"/>
          <p:nvPr/>
        </p:nvSpPr>
        <p:spPr>
          <a:xfrm>
            <a:off x="5334000" y="557011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Freedom Foundation</a:t>
            </a:r>
            <a:endParaRPr lang="en-US" dirty="0"/>
          </a:p>
        </p:txBody>
      </p:sp>
      <p:sp>
        <p:nvSpPr>
          <p:cNvPr id="11" name="TextBox 10">
            <a:extLst>
              <a:ext uri="{FF2B5EF4-FFF2-40B4-BE49-F238E27FC236}">
                <a16:creationId xmlns:a16="http://schemas.microsoft.com/office/drawing/2014/main" id="{8F623F11-F05F-1F4C-EBDC-88F5C37F0C46}"/>
              </a:ext>
            </a:extLst>
          </p:cNvPr>
          <p:cNvSpPr txBox="1"/>
          <p:nvPr/>
        </p:nvSpPr>
        <p:spPr>
          <a:xfrm>
            <a:off x="7823915" y="557011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State Policy Network</a:t>
            </a:r>
            <a:endParaRPr lang="en-US" dirty="0"/>
          </a:p>
        </p:txBody>
      </p:sp>
      <p:sp>
        <p:nvSpPr>
          <p:cNvPr id="13" name="TextBox 12">
            <a:extLst>
              <a:ext uri="{FF2B5EF4-FFF2-40B4-BE49-F238E27FC236}">
                <a16:creationId xmlns:a16="http://schemas.microsoft.com/office/drawing/2014/main" id="{2882867D-EB2C-CE68-120E-9FC532687962}"/>
              </a:ext>
            </a:extLst>
          </p:cNvPr>
          <p:cNvSpPr txBox="1"/>
          <p:nvPr/>
        </p:nvSpPr>
        <p:spPr>
          <a:xfrm>
            <a:off x="1781577" y="3359238"/>
            <a:ext cx="2382590"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Conservatives in Power</a:t>
            </a:r>
          </a:p>
        </p:txBody>
      </p:sp>
      <p:sp>
        <p:nvSpPr>
          <p:cNvPr id="15" name="TextBox 14">
            <a:extLst>
              <a:ext uri="{FF2B5EF4-FFF2-40B4-BE49-F238E27FC236}">
                <a16:creationId xmlns:a16="http://schemas.microsoft.com/office/drawing/2014/main" id="{E5BE2073-026F-F5EA-1D23-C66A47FCA2A7}"/>
              </a:ext>
            </a:extLst>
          </p:cNvPr>
          <p:cNvSpPr txBox="1"/>
          <p:nvPr/>
        </p:nvSpPr>
        <p:spPr>
          <a:xfrm>
            <a:off x="2844084" y="6031605"/>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Transform Colorado</a:t>
            </a:r>
            <a:endParaRPr lang="en-US" dirty="0"/>
          </a:p>
        </p:txBody>
      </p:sp>
      <p:sp>
        <p:nvSpPr>
          <p:cNvPr id="17" name="TextBox 16">
            <a:extLst>
              <a:ext uri="{FF2B5EF4-FFF2-40B4-BE49-F238E27FC236}">
                <a16:creationId xmlns:a16="http://schemas.microsoft.com/office/drawing/2014/main" id="{B11EC1D1-D458-D56F-734D-3A7AA5D03FB0}"/>
              </a:ext>
            </a:extLst>
          </p:cNvPr>
          <p:cNvSpPr txBox="1"/>
          <p:nvPr/>
        </p:nvSpPr>
        <p:spPr>
          <a:xfrm>
            <a:off x="5334000" y="6063802"/>
            <a:ext cx="2232337" cy="307777"/>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solidFill>
                  <a:srgbClr val="FF0000"/>
                </a:solidFill>
                <a:ea typeface="Calibri"/>
                <a:cs typeface="Calibri"/>
              </a:rPr>
              <a:t>Truth And Liberty Coalition</a:t>
            </a:r>
            <a:endParaRPr lang="en-US" dirty="0">
              <a:ea typeface="Calibri" panose="020F0502020204030204"/>
              <a:cs typeface="Calibri" panose="020F0502020204030204"/>
            </a:endParaRPr>
          </a:p>
        </p:txBody>
      </p:sp>
      <p:sp>
        <p:nvSpPr>
          <p:cNvPr id="20" name="TextBox 19">
            <a:extLst>
              <a:ext uri="{FF2B5EF4-FFF2-40B4-BE49-F238E27FC236}">
                <a16:creationId xmlns:a16="http://schemas.microsoft.com/office/drawing/2014/main" id="{92E756C5-12F3-CD1F-8EAD-5E449ABDAB3F}"/>
              </a:ext>
            </a:extLst>
          </p:cNvPr>
          <p:cNvSpPr txBox="1"/>
          <p:nvPr/>
        </p:nvSpPr>
        <p:spPr>
          <a:xfrm>
            <a:off x="7823915" y="6063802"/>
            <a:ext cx="2232337" cy="646331"/>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Charis Bible College / Andrew Wommack</a:t>
            </a:r>
            <a:endParaRPr lang="en-US" dirty="0"/>
          </a:p>
        </p:txBody>
      </p:sp>
      <p:sp>
        <p:nvSpPr>
          <p:cNvPr id="24" name="TextBox 23">
            <a:extLst>
              <a:ext uri="{FF2B5EF4-FFF2-40B4-BE49-F238E27FC236}">
                <a16:creationId xmlns:a16="http://schemas.microsoft.com/office/drawing/2014/main" id="{AAD4BCB0-A36E-D941-F112-A7F3F3783F53}"/>
              </a:ext>
            </a:extLst>
          </p:cNvPr>
          <p:cNvSpPr txBox="1"/>
          <p:nvPr/>
        </p:nvSpPr>
        <p:spPr>
          <a:xfrm>
            <a:off x="1856704" y="377780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Charter Schools</a:t>
            </a:r>
            <a:endParaRPr lang="en-US" dirty="0"/>
          </a:p>
        </p:txBody>
      </p:sp>
      <p:sp>
        <p:nvSpPr>
          <p:cNvPr id="30" name="TextBox 29">
            <a:extLst>
              <a:ext uri="{FF2B5EF4-FFF2-40B4-BE49-F238E27FC236}">
                <a16:creationId xmlns:a16="http://schemas.microsoft.com/office/drawing/2014/main" id="{2E972AA6-AC27-51B3-4655-4E7877B28192}"/>
              </a:ext>
            </a:extLst>
          </p:cNvPr>
          <p:cNvSpPr txBox="1"/>
          <p:nvPr/>
        </p:nvSpPr>
        <p:spPr>
          <a:xfrm>
            <a:off x="1781577" y="4207098"/>
            <a:ext cx="2425519"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Local Control</a:t>
            </a:r>
          </a:p>
        </p:txBody>
      </p:sp>
      <p:sp>
        <p:nvSpPr>
          <p:cNvPr id="32" name="TextBox 31">
            <a:extLst>
              <a:ext uri="{FF2B5EF4-FFF2-40B4-BE49-F238E27FC236}">
                <a16:creationId xmlns:a16="http://schemas.microsoft.com/office/drawing/2014/main" id="{5B006CCF-3307-B9B5-2470-15CA7CDE77FA}"/>
              </a:ext>
            </a:extLst>
          </p:cNvPr>
          <p:cNvSpPr txBox="1"/>
          <p:nvPr/>
        </p:nvSpPr>
        <p:spPr>
          <a:xfrm>
            <a:off x="1856704" y="4614929"/>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Curriculum Adoption</a:t>
            </a:r>
            <a:endParaRPr lang="en-US" dirty="0"/>
          </a:p>
        </p:txBody>
      </p:sp>
      <p:sp>
        <p:nvSpPr>
          <p:cNvPr id="36" name="TextBox 35">
            <a:extLst>
              <a:ext uri="{FF2B5EF4-FFF2-40B4-BE49-F238E27FC236}">
                <a16:creationId xmlns:a16="http://schemas.microsoft.com/office/drawing/2014/main" id="{6DC82E63-8EE7-FE83-DAE4-71D4420D9AAE}"/>
              </a:ext>
            </a:extLst>
          </p:cNvPr>
          <p:cNvSpPr txBox="1"/>
          <p:nvPr/>
        </p:nvSpPr>
        <p:spPr>
          <a:xfrm>
            <a:off x="5731098" y="2876280"/>
            <a:ext cx="1169831" cy="307777"/>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solidFill>
                  <a:srgbClr val="FF0000"/>
                </a:solidFill>
                <a:ea typeface="Calibri"/>
                <a:cs typeface="Calibri"/>
              </a:rPr>
              <a:t>Freedom</a:t>
            </a:r>
            <a:endParaRPr lang="en-US" sz="1400" dirty="0"/>
          </a:p>
        </p:txBody>
      </p:sp>
      <p:sp>
        <p:nvSpPr>
          <p:cNvPr id="38" name="TextBox 37">
            <a:extLst>
              <a:ext uri="{FF2B5EF4-FFF2-40B4-BE49-F238E27FC236}">
                <a16:creationId xmlns:a16="http://schemas.microsoft.com/office/drawing/2014/main" id="{72C829BA-4811-5A57-B77B-3BC2A67D0BAE}"/>
              </a:ext>
            </a:extLst>
          </p:cNvPr>
          <p:cNvSpPr txBox="1"/>
          <p:nvPr/>
        </p:nvSpPr>
        <p:spPr>
          <a:xfrm>
            <a:off x="5376930" y="3262646"/>
            <a:ext cx="1867436" cy="276999"/>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solidFill>
                  <a:srgbClr val="FF0000"/>
                </a:solidFill>
                <a:ea typeface="Calibri"/>
                <a:cs typeface="Calibri"/>
              </a:rPr>
              <a:t>American/Family Values</a:t>
            </a:r>
            <a:endParaRPr lang="en-US" sz="1200" dirty="0"/>
          </a:p>
        </p:txBody>
      </p:sp>
      <p:sp>
        <p:nvSpPr>
          <p:cNvPr id="40" name="TextBox 39">
            <a:extLst>
              <a:ext uri="{FF2B5EF4-FFF2-40B4-BE49-F238E27FC236}">
                <a16:creationId xmlns:a16="http://schemas.microsoft.com/office/drawing/2014/main" id="{EA343BF0-D4A0-AF5C-DB7B-B659F88FBA25}"/>
              </a:ext>
            </a:extLst>
          </p:cNvPr>
          <p:cNvSpPr txBox="1"/>
          <p:nvPr/>
        </p:nvSpPr>
        <p:spPr>
          <a:xfrm>
            <a:off x="5752563" y="3573886"/>
            <a:ext cx="1116168" cy="287731"/>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solidFill>
                  <a:srgbClr val="FF0000"/>
                </a:solidFill>
                <a:ea typeface="Calibri"/>
                <a:cs typeface="Calibri"/>
              </a:rPr>
              <a:t>Parents Rights</a:t>
            </a:r>
            <a:endParaRPr lang="en-US" sz="1200">
              <a:ea typeface="Calibri"/>
              <a:cs typeface="Calibri"/>
            </a:endParaRPr>
          </a:p>
        </p:txBody>
      </p:sp>
      <p:sp>
        <p:nvSpPr>
          <p:cNvPr id="6" name="TextBox 5">
            <a:extLst>
              <a:ext uri="{FF2B5EF4-FFF2-40B4-BE49-F238E27FC236}">
                <a16:creationId xmlns:a16="http://schemas.microsoft.com/office/drawing/2014/main" id="{F00BF6C2-388D-5DD7-C1B1-F1A2F4582A99}"/>
              </a:ext>
            </a:extLst>
          </p:cNvPr>
          <p:cNvSpPr txBox="1"/>
          <p:nvPr/>
        </p:nvSpPr>
        <p:spPr>
          <a:xfrm>
            <a:off x="815662" y="1212759"/>
            <a:ext cx="2908477" cy="369332"/>
          </a:xfrm>
          <a:prstGeom prst="rect">
            <a:avLst/>
          </a:prstGeom>
          <a:solidFill>
            <a:schemeClr val="bg2"/>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solidFill>
                  <a:srgbClr val="FF0000"/>
                </a:solidFill>
                <a:ea typeface="Calibri"/>
                <a:cs typeface="Calibri"/>
              </a:rPr>
              <a:t>Ken Witt - Superintendent</a:t>
            </a:r>
            <a:endParaRPr lang="en-US" dirty="0"/>
          </a:p>
        </p:txBody>
      </p:sp>
    </p:spTree>
    <p:extLst>
      <p:ext uri="{BB962C8B-B14F-4D97-AF65-F5344CB8AC3E}">
        <p14:creationId xmlns:p14="http://schemas.microsoft.com/office/powerpoint/2010/main" val="271656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184A2-B89F-46EB-7AA7-8EB7CF38B9D6}"/>
              </a:ext>
            </a:extLst>
          </p:cNvPr>
          <p:cNvSpPr>
            <a:spLocks noGrp="1"/>
          </p:cNvSpPr>
          <p:nvPr>
            <p:ph type="title"/>
          </p:nvPr>
        </p:nvSpPr>
        <p:spPr>
          <a:xfrm>
            <a:off x="730393" y="-55852"/>
            <a:ext cx="9782801" cy="1239837"/>
          </a:xfrm>
        </p:spPr>
        <p:txBody>
          <a:bodyPr>
            <a:normAutofit/>
          </a:bodyPr>
          <a:lstStyle/>
          <a:p>
            <a:r>
              <a:rPr lang="en-US" dirty="0"/>
              <a:t>Story Time with Zac – Woodland Park, CO</a:t>
            </a:r>
          </a:p>
        </p:txBody>
      </p:sp>
      <p:grpSp>
        <p:nvGrpSpPr>
          <p:cNvPr id="4" name="Group 3"/>
          <p:cNvGrpSpPr/>
          <p:nvPr/>
        </p:nvGrpSpPr>
        <p:grpSpPr>
          <a:xfrm>
            <a:off x="3232777" y="1804780"/>
            <a:ext cx="5440485" cy="3731139"/>
            <a:chOff x="2398355" y="1662619"/>
            <a:chExt cx="6624035" cy="4356314"/>
          </a:xfrm>
        </p:grpSpPr>
        <p:sp>
          <p:nvSpPr>
            <p:cNvPr id="7" name="Isosceles Triangle 6">
              <a:extLst>
                <a:ext uri="{FF2B5EF4-FFF2-40B4-BE49-F238E27FC236}">
                  <a16:creationId xmlns:a16="http://schemas.microsoft.com/office/drawing/2014/main" id="{530F051D-CE4C-062C-305C-D221DC473816}"/>
                </a:ext>
              </a:extLst>
            </p:cNvPr>
            <p:cNvSpPr/>
            <p:nvPr/>
          </p:nvSpPr>
          <p:spPr>
            <a:xfrm>
              <a:off x="3886772" y="1662619"/>
              <a:ext cx="4486346" cy="3534185"/>
            </a:xfrm>
            <a:prstGeom prst="triangle">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852776B-30E6-0E08-89AA-673EAD50200A}"/>
                </a:ext>
              </a:extLst>
            </p:cNvPr>
            <p:cNvSpPr txBox="1"/>
            <p:nvPr/>
          </p:nvSpPr>
          <p:spPr>
            <a:xfrm>
              <a:off x="4714509" y="5372109"/>
              <a:ext cx="2889688" cy="6468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Relationships</a:t>
              </a:r>
            </a:p>
          </p:txBody>
        </p:sp>
        <p:grpSp>
          <p:nvGrpSpPr>
            <p:cNvPr id="26" name="Group 25">
              <a:extLst>
                <a:ext uri="{FF2B5EF4-FFF2-40B4-BE49-F238E27FC236}">
                  <a16:creationId xmlns:a16="http://schemas.microsoft.com/office/drawing/2014/main" id="{E0FB3C72-ECF8-0918-C0F7-3C830A59125D}"/>
                </a:ext>
              </a:extLst>
            </p:cNvPr>
            <p:cNvGrpSpPr/>
            <p:nvPr/>
          </p:nvGrpSpPr>
          <p:grpSpPr>
            <a:xfrm>
              <a:off x="4953283" y="3441849"/>
              <a:ext cx="2822372" cy="1756904"/>
              <a:chOff x="4953283" y="3441849"/>
              <a:chExt cx="2822372" cy="1756904"/>
            </a:xfrm>
          </p:grpSpPr>
          <p:grpSp>
            <p:nvGrpSpPr>
              <p:cNvPr id="22" name="Group 21">
                <a:extLst>
                  <a:ext uri="{FF2B5EF4-FFF2-40B4-BE49-F238E27FC236}">
                    <a16:creationId xmlns:a16="http://schemas.microsoft.com/office/drawing/2014/main" id="{38168730-E985-D049-3CBE-00D76A3BF558}"/>
                  </a:ext>
                </a:extLst>
              </p:cNvPr>
              <p:cNvGrpSpPr/>
              <p:nvPr/>
            </p:nvGrpSpPr>
            <p:grpSpPr>
              <a:xfrm>
                <a:off x="4953283" y="3441849"/>
                <a:ext cx="2283710" cy="1756904"/>
                <a:chOff x="4970130" y="3416574"/>
                <a:chExt cx="2283710" cy="1756904"/>
              </a:xfrm>
            </p:grpSpPr>
            <p:cxnSp>
              <p:nvCxnSpPr>
                <p:cNvPr id="19" name="Straight Arrow Connector 18">
                  <a:extLst>
                    <a:ext uri="{FF2B5EF4-FFF2-40B4-BE49-F238E27FC236}">
                      <a16:creationId xmlns:a16="http://schemas.microsoft.com/office/drawing/2014/main" id="{8C6FFAC1-1B3F-2376-FA97-CEFBA54D1811}"/>
                    </a:ext>
                  </a:extLst>
                </p:cNvPr>
                <p:cNvCxnSpPr/>
                <p:nvPr/>
              </p:nvCxnSpPr>
              <p:spPr>
                <a:xfrm>
                  <a:off x="4970130" y="3458699"/>
                  <a:ext cx="1217646" cy="1714779"/>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AC89B3E-9C02-AFCB-23EB-19FFA29B664E}"/>
                    </a:ext>
                  </a:extLst>
                </p:cNvPr>
                <p:cNvCxnSpPr>
                  <a:cxnSpLocks/>
                </p:cNvCxnSpPr>
                <p:nvPr/>
              </p:nvCxnSpPr>
              <p:spPr>
                <a:xfrm flipH="1">
                  <a:off x="6188714" y="3416574"/>
                  <a:ext cx="1065126" cy="1756904"/>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67F85A4A-D5AF-104C-843B-DFCDAD2AF984}"/>
                  </a:ext>
                </a:extLst>
              </p:cNvPr>
              <p:cNvSpPr txBox="1"/>
              <p:nvPr/>
            </p:nvSpPr>
            <p:spPr>
              <a:xfrm>
                <a:off x="6129945" y="4642806"/>
                <a:ext cx="1645710"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alues</a:t>
                </a:r>
              </a:p>
            </p:txBody>
          </p:sp>
        </p:grpSp>
        <p:sp>
          <p:nvSpPr>
            <p:cNvPr id="27" name="TextBox 26">
              <a:extLst>
                <a:ext uri="{FF2B5EF4-FFF2-40B4-BE49-F238E27FC236}">
                  <a16:creationId xmlns:a16="http://schemas.microsoft.com/office/drawing/2014/main" id="{9687A486-8C06-25AC-FFDF-DE7E0E76D9D7}"/>
                </a:ext>
              </a:extLst>
            </p:cNvPr>
            <p:cNvSpPr txBox="1"/>
            <p:nvPr/>
          </p:nvSpPr>
          <p:spPr>
            <a:xfrm>
              <a:off x="2398355" y="2949368"/>
              <a:ext cx="2555450"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Self-Interest</a:t>
              </a:r>
            </a:p>
          </p:txBody>
        </p:sp>
        <p:sp>
          <p:nvSpPr>
            <p:cNvPr id="28" name="TextBox 27">
              <a:extLst>
                <a:ext uri="{FF2B5EF4-FFF2-40B4-BE49-F238E27FC236}">
                  <a16:creationId xmlns:a16="http://schemas.microsoft.com/office/drawing/2014/main" id="{EAD7DB45-C686-18E5-65D7-61AB68680C85}"/>
                </a:ext>
              </a:extLst>
            </p:cNvPr>
            <p:cNvSpPr txBox="1"/>
            <p:nvPr/>
          </p:nvSpPr>
          <p:spPr>
            <a:xfrm>
              <a:off x="7267173" y="2873542"/>
              <a:ext cx="1755217"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Power</a:t>
              </a:r>
            </a:p>
          </p:txBody>
        </p:sp>
      </p:grpSp>
      <p:sp>
        <p:nvSpPr>
          <p:cNvPr id="5" name="TextBox 4">
            <a:extLst>
              <a:ext uri="{FF2B5EF4-FFF2-40B4-BE49-F238E27FC236}">
                <a16:creationId xmlns:a16="http://schemas.microsoft.com/office/drawing/2014/main" id="{F3D06184-ED87-FFAB-21EE-375E43E4202A}"/>
              </a:ext>
            </a:extLst>
          </p:cNvPr>
          <p:cNvSpPr txBox="1"/>
          <p:nvPr/>
        </p:nvSpPr>
        <p:spPr>
          <a:xfrm>
            <a:off x="2844084" y="557011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Brad Miller (Attorney)</a:t>
            </a:r>
            <a:endParaRPr lang="en-US" dirty="0"/>
          </a:p>
        </p:txBody>
      </p:sp>
      <p:sp>
        <p:nvSpPr>
          <p:cNvPr id="9" name="TextBox 8">
            <a:extLst>
              <a:ext uri="{FF2B5EF4-FFF2-40B4-BE49-F238E27FC236}">
                <a16:creationId xmlns:a16="http://schemas.microsoft.com/office/drawing/2014/main" id="{1A97EA4C-267D-D44D-E14C-DFBEBA92D4E6}"/>
              </a:ext>
            </a:extLst>
          </p:cNvPr>
          <p:cNvSpPr txBox="1"/>
          <p:nvPr/>
        </p:nvSpPr>
        <p:spPr>
          <a:xfrm>
            <a:off x="5334000" y="557011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Freedom Foundation</a:t>
            </a:r>
            <a:endParaRPr lang="en-US" dirty="0"/>
          </a:p>
        </p:txBody>
      </p:sp>
      <p:sp>
        <p:nvSpPr>
          <p:cNvPr id="11" name="TextBox 10">
            <a:extLst>
              <a:ext uri="{FF2B5EF4-FFF2-40B4-BE49-F238E27FC236}">
                <a16:creationId xmlns:a16="http://schemas.microsoft.com/office/drawing/2014/main" id="{8F623F11-F05F-1F4C-EBDC-88F5C37F0C46}"/>
              </a:ext>
            </a:extLst>
          </p:cNvPr>
          <p:cNvSpPr txBox="1"/>
          <p:nvPr/>
        </p:nvSpPr>
        <p:spPr>
          <a:xfrm>
            <a:off x="7823915" y="557011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State Policy Network</a:t>
            </a:r>
            <a:endParaRPr lang="en-US" dirty="0"/>
          </a:p>
        </p:txBody>
      </p:sp>
      <p:sp>
        <p:nvSpPr>
          <p:cNvPr id="13" name="TextBox 12">
            <a:extLst>
              <a:ext uri="{FF2B5EF4-FFF2-40B4-BE49-F238E27FC236}">
                <a16:creationId xmlns:a16="http://schemas.microsoft.com/office/drawing/2014/main" id="{2882867D-EB2C-CE68-120E-9FC532687962}"/>
              </a:ext>
            </a:extLst>
          </p:cNvPr>
          <p:cNvSpPr txBox="1"/>
          <p:nvPr/>
        </p:nvSpPr>
        <p:spPr>
          <a:xfrm>
            <a:off x="1781577" y="3359238"/>
            <a:ext cx="2382590"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Conservatives in Power</a:t>
            </a:r>
          </a:p>
        </p:txBody>
      </p:sp>
      <p:sp>
        <p:nvSpPr>
          <p:cNvPr id="15" name="TextBox 14">
            <a:extLst>
              <a:ext uri="{FF2B5EF4-FFF2-40B4-BE49-F238E27FC236}">
                <a16:creationId xmlns:a16="http://schemas.microsoft.com/office/drawing/2014/main" id="{E5BE2073-026F-F5EA-1D23-C66A47FCA2A7}"/>
              </a:ext>
            </a:extLst>
          </p:cNvPr>
          <p:cNvSpPr txBox="1"/>
          <p:nvPr/>
        </p:nvSpPr>
        <p:spPr>
          <a:xfrm>
            <a:off x="2844084" y="6031605"/>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Transform Colorado</a:t>
            </a:r>
            <a:endParaRPr lang="en-US" dirty="0"/>
          </a:p>
        </p:txBody>
      </p:sp>
      <p:sp>
        <p:nvSpPr>
          <p:cNvPr id="17" name="TextBox 16">
            <a:extLst>
              <a:ext uri="{FF2B5EF4-FFF2-40B4-BE49-F238E27FC236}">
                <a16:creationId xmlns:a16="http://schemas.microsoft.com/office/drawing/2014/main" id="{B11EC1D1-D458-D56F-734D-3A7AA5D03FB0}"/>
              </a:ext>
            </a:extLst>
          </p:cNvPr>
          <p:cNvSpPr txBox="1"/>
          <p:nvPr/>
        </p:nvSpPr>
        <p:spPr>
          <a:xfrm>
            <a:off x="5334000" y="6063802"/>
            <a:ext cx="2232337" cy="307777"/>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rgbClr val="FF0000"/>
                </a:solidFill>
                <a:ea typeface="Calibri"/>
                <a:cs typeface="Calibri"/>
              </a:rPr>
              <a:t>Truth And Liberty Coalition</a:t>
            </a:r>
            <a:endParaRPr lang="en-US">
              <a:ea typeface="Calibri" panose="020F0502020204030204"/>
              <a:cs typeface="Calibri" panose="020F0502020204030204"/>
            </a:endParaRPr>
          </a:p>
        </p:txBody>
      </p:sp>
      <p:sp>
        <p:nvSpPr>
          <p:cNvPr id="20" name="TextBox 19">
            <a:extLst>
              <a:ext uri="{FF2B5EF4-FFF2-40B4-BE49-F238E27FC236}">
                <a16:creationId xmlns:a16="http://schemas.microsoft.com/office/drawing/2014/main" id="{92E756C5-12F3-CD1F-8EAD-5E449ABDAB3F}"/>
              </a:ext>
            </a:extLst>
          </p:cNvPr>
          <p:cNvSpPr txBox="1"/>
          <p:nvPr/>
        </p:nvSpPr>
        <p:spPr>
          <a:xfrm>
            <a:off x="7823915" y="6063802"/>
            <a:ext cx="2232337" cy="646331"/>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Charis Bible College / Andrew Wommack</a:t>
            </a:r>
            <a:endParaRPr lang="en-US" dirty="0"/>
          </a:p>
        </p:txBody>
      </p:sp>
      <p:sp>
        <p:nvSpPr>
          <p:cNvPr id="24" name="TextBox 23">
            <a:extLst>
              <a:ext uri="{FF2B5EF4-FFF2-40B4-BE49-F238E27FC236}">
                <a16:creationId xmlns:a16="http://schemas.microsoft.com/office/drawing/2014/main" id="{AAD4BCB0-A36E-D941-F112-A7F3F3783F53}"/>
              </a:ext>
            </a:extLst>
          </p:cNvPr>
          <p:cNvSpPr txBox="1"/>
          <p:nvPr/>
        </p:nvSpPr>
        <p:spPr>
          <a:xfrm>
            <a:off x="1856704" y="377780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Charter Schools</a:t>
            </a:r>
            <a:endParaRPr lang="en-US" dirty="0"/>
          </a:p>
        </p:txBody>
      </p:sp>
      <p:sp>
        <p:nvSpPr>
          <p:cNvPr id="30" name="TextBox 29">
            <a:extLst>
              <a:ext uri="{FF2B5EF4-FFF2-40B4-BE49-F238E27FC236}">
                <a16:creationId xmlns:a16="http://schemas.microsoft.com/office/drawing/2014/main" id="{2E972AA6-AC27-51B3-4655-4E7877B28192}"/>
              </a:ext>
            </a:extLst>
          </p:cNvPr>
          <p:cNvSpPr txBox="1"/>
          <p:nvPr/>
        </p:nvSpPr>
        <p:spPr>
          <a:xfrm>
            <a:off x="1781577" y="4207098"/>
            <a:ext cx="2425519"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Local Control</a:t>
            </a:r>
          </a:p>
        </p:txBody>
      </p:sp>
      <p:sp>
        <p:nvSpPr>
          <p:cNvPr id="32" name="TextBox 31">
            <a:extLst>
              <a:ext uri="{FF2B5EF4-FFF2-40B4-BE49-F238E27FC236}">
                <a16:creationId xmlns:a16="http://schemas.microsoft.com/office/drawing/2014/main" id="{5B006CCF-3307-B9B5-2470-15CA7CDE77FA}"/>
              </a:ext>
            </a:extLst>
          </p:cNvPr>
          <p:cNvSpPr txBox="1"/>
          <p:nvPr/>
        </p:nvSpPr>
        <p:spPr>
          <a:xfrm>
            <a:off x="1856704" y="4614929"/>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Curriculum Adoption</a:t>
            </a:r>
            <a:endParaRPr lang="en-US" dirty="0"/>
          </a:p>
        </p:txBody>
      </p:sp>
      <p:sp>
        <p:nvSpPr>
          <p:cNvPr id="34" name="TextBox 33">
            <a:extLst>
              <a:ext uri="{FF2B5EF4-FFF2-40B4-BE49-F238E27FC236}">
                <a16:creationId xmlns:a16="http://schemas.microsoft.com/office/drawing/2014/main" id="{BC370FD7-AA77-CD5F-BC3E-96B237570965}"/>
              </a:ext>
            </a:extLst>
          </p:cNvPr>
          <p:cNvSpPr txBox="1"/>
          <p:nvPr/>
        </p:nvSpPr>
        <p:spPr>
          <a:xfrm>
            <a:off x="7823915" y="3434365"/>
            <a:ext cx="1803042"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Foundation $$</a:t>
            </a:r>
            <a:endParaRPr lang="en-US" dirty="0"/>
          </a:p>
        </p:txBody>
      </p:sp>
      <p:sp>
        <p:nvSpPr>
          <p:cNvPr id="36" name="TextBox 35">
            <a:extLst>
              <a:ext uri="{FF2B5EF4-FFF2-40B4-BE49-F238E27FC236}">
                <a16:creationId xmlns:a16="http://schemas.microsoft.com/office/drawing/2014/main" id="{6DC82E63-8EE7-FE83-DAE4-71D4420D9AAE}"/>
              </a:ext>
            </a:extLst>
          </p:cNvPr>
          <p:cNvSpPr txBox="1"/>
          <p:nvPr/>
        </p:nvSpPr>
        <p:spPr>
          <a:xfrm>
            <a:off x="5731098" y="2876280"/>
            <a:ext cx="1169831" cy="307777"/>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solidFill>
                  <a:srgbClr val="FF0000"/>
                </a:solidFill>
                <a:ea typeface="Calibri"/>
                <a:cs typeface="Calibri"/>
              </a:rPr>
              <a:t>Freedom</a:t>
            </a:r>
            <a:endParaRPr lang="en-US" sz="1400" dirty="0"/>
          </a:p>
        </p:txBody>
      </p:sp>
      <p:sp>
        <p:nvSpPr>
          <p:cNvPr id="38" name="TextBox 37">
            <a:extLst>
              <a:ext uri="{FF2B5EF4-FFF2-40B4-BE49-F238E27FC236}">
                <a16:creationId xmlns:a16="http://schemas.microsoft.com/office/drawing/2014/main" id="{72C829BA-4811-5A57-B77B-3BC2A67D0BAE}"/>
              </a:ext>
            </a:extLst>
          </p:cNvPr>
          <p:cNvSpPr txBox="1"/>
          <p:nvPr/>
        </p:nvSpPr>
        <p:spPr>
          <a:xfrm>
            <a:off x="5376930" y="3262646"/>
            <a:ext cx="1867436" cy="276999"/>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solidFill>
                  <a:srgbClr val="FF0000"/>
                </a:solidFill>
                <a:ea typeface="Calibri"/>
                <a:cs typeface="Calibri"/>
              </a:rPr>
              <a:t>American/Family Values</a:t>
            </a:r>
            <a:endParaRPr lang="en-US" sz="1200" dirty="0"/>
          </a:p>
        </p:txBody>
      </p:sp>
      <p:sp>
        <p:nvSpPr>
          <p:cNvPr id="40" name="TextBox 39">
            <a:extLst>
              <a:ext uri="{FF2B5EF4-FFF2-40B4-BE49-F238E27FC236}">
                <a16:creationId xmlns:a16="http://schemas.microsoft.com/office/drawing/2014/main" id="{EA343BF0-D4A0-AF5C-DB7B-B659F88FBA25}"/>
              </a:ext>
            </a:extLst>
          </p:cNvPr>
          <p:cNvSpPr txBox="1"/>
          <p:nvPr/>
        </p:nvSpPr>
        <p:spPr>
          <a:xfrm>
            <a:off x="5752563" y="3573886"/>
            <a:ext cx="1116168" cy="287731"/>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solidFill>
                  <a:srgbClr val="FF0000"/>
                </a:solidFill>
                <a:ea typeface="Calibri"/>
                <a:cs typeface="Calibri"/>
              </a:rPr>
              <a:t>Parents Rights</a:t>
            </a:r>
            <a:endParaRPr lang="en-US" sz="1200">
              <a:ea typeface="Calibri"/>
              <a:cs typeface="Calibri"/>
            </a:endParaRPr>
          </a:p>
        </p:txBody>
      </p:sp>
      <p:sp>
        <p:nvSpPr>
          <p:cNvPr id="42" name="TextBox 41">
            <a:extLst>
              <a:ext uri="{FF2B5EF4-FFF2-40B4-BE49-F238E27FC236}">
                <a16:creationId xmlns:a16="http://schemas.microsoft.com/office/drawing/2014/main" id="{1C7FFD1B-641C-B30F-F72F-4BBD57A5E2BD}"/>
              </a:ext>
            </a:extLst>
          </p:cNvPr>
          <p:cNvSpPr txBox="1"/>
          <p:nvPr/>
        </p:nvSpPr>
        <p:spPr>
          <a:xfrm>
            <a:off x="7920507" y="3863661"/>
            <a:ext cx="1803042"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Church Networks</a:t>
            </a:r>
            <a:endParaRPr lang="en-US" dirty="0"/>
          </a:p>
        </p:txBody>
      </p:sp>
      <p:sp>
        <p:nvSpPr>
          <p:cNvPr id="44" name="TextBox 43">
            <a:extLst>
              <a:ext uri="{FF2B5EF4-FFF2-40B4-BE49-F238E27FC236}">
                <a16:creationId xmlns:a16="http://schemas.microsoft.com/office/drawing/2014/main" id="{94816807-B7D3-A314-7584-710944CE37A3}"/>
              </a:ext>
            </a:extLst>
          </p:cNvPr>
          <p:cNvSpPr txBox="1"/>
          <p:nvPr/>
        </p:nvSpPr>
        <p:spPr>
          <a:xfrm>
            <a:off x="8178084" y="4292957"/>
            <a:ext cx="1448873"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School Board</a:t>
            </a:r>
            <a:endParaRPr lang="en-US" dirty="0"/>
          </a:p>
        </p:txBody>
      </p:sp>
      <p:sp>
        <p:nvSpPr>
          <p:cNvPr id="46" name="TextBox 45">
            <a:extLst>
              <a:ext uri="{FF2B5EF4-FFF2-40B4-BE49-F238E27FC236}">
                <a16:creationId xmlns:a16="http://schemas.microsoft.com/office/drawing/2014/main" id="{A7C0E9BF-50E5-EE0E-BCFF-0111F48962E4}"/>
              </a:ext>
            </a:extLst>
          </p:cNvPr>
          <p:cNvSpPr txBox="1"/>
          <p:nvPr/>
        </p:nvSpPr>
        <p:spPr>
          <a:xfrm>
            <a:off x="9723549" y="3402168"/>
            <a:ext cx="1856704"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i="1" dirty="0">
                <a:solidFill>
                  <a:srgbClr val="FF0000"/>
                </a:solidFill>
                <a:ea typeface="Calibri"/>
                <a:cs typeface="Calibri"/>
              </a:rPr>
              <a:t>The Federalist</a:t>
            </a:r>
          </a:p>
        </p:txBody>
      </p:sp>
      <p:sp>
        <p:nvSpPr>
          <p:cNvPr id="48" name="TextBox 47">
            <a:extLst>
              <a:ext uri="{FF2B5EF4-FFF2-40B4-BE49-F238E27FC236}">
                <a16:creationId xmlns:a16="http://schemas.microsoft.com/office/drawing/2014/main" id="{3DD0E400-65D3-B528-332E-D60B65449345}"/>
              </a:ext>
            </a:extLst>
          </p:cNvPr>
          <p:cNvSpPr txBox="1"/>
          <p:nvPr/>
        </p:nvSpPr>
        <p:spPr>
          <a:xfrm>
            <a:off x="9787944" y="3863661"/>
            <a:ext cx="1899633"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0000"/>
                </a:solidFill>
                <a:ea typeface="Calibri"/>
                <a:cs typeface="Calibri"/>
              </a:rPr>
              <a:t>House Meetings</a:t>
            </a:r>
            <a:endParaRPr lang="en-US" dirty="0"/>
          </a:p>
        </p:txBody>
      </p:sp>
      <p:pic>
        <p:nvPicPr>
          <p:cNvPr id="3" name="Picture 2">
            <a:extLst>
              <a:ext uri="{FF2B5EF4-FFF2-40B4-BE49-F238E27FC236}">
                <a16:creationId xmlns:a16="http://schemas.microsoft.com/office/drawing/2014/main" id="{AA487FD7-1862-54DB-5EE5-5467FF0E23A9}"/>
              </a:ext>
            </a:extLst>
          </p:cNvPr>
          <p:cNvPicPr>
            <a:picLocks noChangeAspect="1"/>
          </p:cNvPicPr>
          <p:nvPr/>
        </p:nvPicPr>
        <p:blipFill>
          <a:blip r:embed="rId3"/>
          <a:stretch>
            <a:fillRect/>
          </a:stretch>
        </p:blipFill>
        <p:spPr>
          <a:xfrm>
            <a:off x="1256123" y="1292204"/>
            <a:ext cx="2908044" cy="499915"/>
          </a:xfrm>
          <a:prstGeom prst="rect">
            <a:avLst/>
          </a:prstGeom>
        </p:spPr>
      </p:pic>
    </p:spTree>
    <p:extLst>
      <p:ext uri="{BB962C8B-B14F-4D97-AF65-F5344CB8AC3E}">
        <p14:creationId xmlns:p14="http://schemas.microsoft.com/office/powerpoint/2010/main" val="241203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93852" y="2291136"/>
            <a:ext cx="9785349" cy="3881063"/>
          </a:xfrm>
        </p:spPr>
        <p:txBody>
          <a:bodyPr>
            <a:normAutofit/>
          </a:bodyPr>
          <a:lstStyle/>
          <a:p>
            <a:r>
              <a:rPr lang="en-US" sz="3200" dirty="0"/>
              <a:t>Read about the Apple Education Association</a:t>
            </a:r>
          </a:p>
          <a:p>
            <a:pPr marL="0" indent="0">
              <a:buNone/>
            </a:pPr>
            <a:endParaRPr lang="en-US" sz="3200" dirty="0"/>
          </a:p>
          <a:p>
            <a:r>
              <a:rPr lang="en-US" sz="3200" dirty="0"/>
              <a:t>Go to your assigned </a:t>
            </a:r>
            <a:r>
              <a:rPr lang="en-US" sz="3200" dirty="0" err="1"/>
              <a:t>jamboard</a:t>
            </a:r>
            <a:r>
              <a:rPr lang="en-US" sz="3200" dirty="0"/>
              <a:t> page</a:t>
            </a:r>
          </a:p>
          <a:p>
            <a:pPr marL="0" indent="0">
              <a:buNone/>
            </a:pPr>
            <a:endParaRPr lang="en-US" sz="3200" dirty="0"/>
          </a:p>
          <a:p>
            <a:r>
              <a:rPr lang="en-US" sz="3200" dirty="0"/>
              <a:t>Complete the values triangle as a group using sticky notes for each field</a:t>
            </a:r>
          </a:p>
          <a:p>
            <a:pPr marL="0" indent="0">
              <a:buNone/>
            </a:pPr>
            <a:endParaRPr lang="en-US" sz="4400" dirty="0"/>
          </a:p>
          <a:p>
            <a:pPr marL="0" indent="0">
              <a:buNone/>
            </a:pPr>
            <a:endParaRPr lang="en-US" sz="4400" dirty="0"/>
          </a:p>
          <a:p>
            <a:endParaRPr lang="en-US" dirty="0"/>
          </a:p>
        </p:txBody>
      </p:sp>
      <p:sp>
        <p:nvSpPr>
          <p:cNvPr id="4" name="Title 3"/>
          <p:cNvSpPr>
            <a:spLocks noGrp="1"/>
          </p:cNvSpPr>
          <p:nvPr>
            <p:ph type="title"/>
          </p:nvPr>
        </p:nvSpPr>
        <p:spPr/>
        <p:txBody>
          <a:bodyPr/>
          <a:lstStyle/>
          <a:p>
            <a:r>
              <a:rPr lang="en-US"/>
              <a:t>In your breakout room:</a:t>
            </a:r>
          </a:p>
        </p:txBody>
      </p:sp>
    </p:spTree>
    <p:extLst>
      <p:ext uri="{BB962C8B-B14F-4D97-AF65-F5344CB8AC3E}">
        <p14:creationId xmlns:p14="http://schemas.microsoft.com/office/powerpoint/2010/main" val="3500229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1839" y="2153265"/>
            <a:ext cx="6195986" cy="4018935"/>
          </a:xfrm>
        </p:spPr>
        <p:txBody>
          <a:bodyPr/>
          <a:lstStyle/>
          <a:p>
            <a:pPr marL="0" indent="0">
              <a:buNone/>
            </a:pPr>
            <a:endParaRPr lang="en-US"/>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3"/>
          <a:srcRect l="38228" r="410"/>
          <a:stretch/>
        </p:blipFill>
        <p:spPr>
          <a:xfrm>
            <a:off x="895652" y="1855304"/>
            <a:ext cx="3653774" cy="3962400"/>
          </a:xfrm>
          <a:prstGeom prst="rect">
            <a:avLst/>
          </a:prstGeom>
        </p:spPr>
      </p:pic>
      <p:sp>
        <p:nvSpPr>
          <p:cNvPr id="4" name="TextBox 3">
            <a:extLst>
              <a:ext uri="{FF2B5EF4-FFF2-40B4-BE49-F238E27FC236}">
                <a16:creationId xmlns:a16="http://schemas.microsoft.com/office/drawing/2014/main" id="{FF5625A9-5574-0E20-AE03-10297D3A38EB}"/>
              </a:ext>
            </a:extLst>
          </p:cNvPr>
          <p:cNvSpPr txBox="1"/>
          <p:nvPr/>
        </p:nvSpPr>
        <p:spPr>
          <a:xfrm>
            <a:off x="5280113" y="2035157"/>
            <a:ext cx="6097712" cy="3046988"/>
          </a:xfrm>
          <a:prstGeom prst="rect">
            <a:avLst/>
          </a:prstGeom>
          <a:noFill/>
        </p:spPr>
        <p:txBody>
          <a:bodyPr wrap="square">
            <a:spAutoFit/>
          </a:bodyPr>
          <a:lstStyle/>
          <a:p>
            <a:r>
              <a:rPr lang="en-US" sz="3200" b="0" i="0">
                <a:solidFill>
                  <a:srgbClr val="000000"/>
                </a:solidFill>
                <a:effectLst/>
                <a:latin typeface="Calibri Light" panose="020F0302020204030204" pitchFamily="34" charset="0"/>
                <a:cs typeface="Calibri Light" panose="020F0302020204030204" pitchFamily="34" charset="0"/>
              </a:rPr>
              <a:t>During a campaign, understanding the values, self-interest, and power of those who we need to influence helps to underpin and strengthen our strategy, increasing our likelihood of success.  </a:t>
            </a:r>
            <a:endParaRPr lang="en-US" sz="320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45007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ower Meter Stock Illustrations – 32,831 Power Meter Stock Illustrations,  Vectors &amp; Clipart - Dreams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40986" y="303599"/>
            <a:ext cx="2759046" cy="20666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664913" y="1461799"/>
            <a:ext cx="11527087" cy="4743792"/>
          </a:xfrm>
        </p:spPr>
        <p:txBody>
          <a:bodyPr>
            <a:normAutofit/>
          </a:bodyPr>
          <a:lstStyle/>
          <a:p>
            <a:pPr marL="0" indent="0">
              <a:buNone/>
            </a:pPr>
            <a:r>
              <a:rPr lang="en-US"/>
              <a:t>Assessment Scale</a:t>
            </a:r>
          </a:p>
          <a:p>
            <a:pPr marL="0" indent="0">
              <a:buNone/>
            </a:pPr>
            <a:r>
              <a:rPr lang="en-US"/>
              <a:t>		1. Low Power - Lack of unity, lack of leaders, no structures 			for union action, low resource, low membership</a:t>
            </a:r>
          </a:p>
          <a:p>
            <a:pPr marL="0" indent="0">
              <a:buNone/>
            </a:pPr>
            <a:endParaRPr lang="en-US"/>
          </a:p>
          <a:p>
            <a:pPr marL="0" indent="0">
              <a:buNone/>
            </a:pPr>
            <a:endParaRPr lang="en-US"/>
          </a:p>
          <a:p>
            <a:pPr marL="0" indent="0">
              <a:buNone/>
            </a:pPr>
            <a:endParaRPr lang="en-US"/>
          </a:p>
          <a:p>
            <a:pPr marL="0" indent="0">
              <a:buNone/>
            </a:pPr>
            <a:r>
              <a:rPr lang="en-US"/>
              <a:t>		 5. High Power – High Unity, leaders in all places and 				levels, many structures to do union action, resource 			rich, high membership </a:t>
            </a:r>
          </a:p>
        </p:txBody>
      </p:sp>
      <p:sp>
        <p:nvSpPr>
          <p:cNvPr id="4" name="Down Arrow 3"/>
          <p:cNvSpPr/>
          <p:nvPr/>
        </p:nvSpPr>
        <p:spPr>
          <a:xfrm>
            <a:off x="856101" y="2159060"/>
            <a:ext cx="1684422" cy="3332747"/>
          </a:xfrm>
          <a:prstGeom prst="downArrow">
            <a:avLst/>
          </a:prstGeom>
          <a:gradFill flip="none" rotWithShape="1">
            <a:gsLst>
              <a:gs pos="0">
                <a:schemeClr val="accent2">
                  <a:lumMod val="75000"/>
                </a:schemeClr>
              </a:gs>
              <a:gs pos="50000">
                <a:srgbClr val="FFFF00"/>
              </a:gs>
              <a:gs pos="100000">
                <a:srgbClr val="C00000"/>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sp>
        <p:nvSpPr>
          <p:cNvPr id="7" name="TextBox 6">
            <a:extLst>
              <a:ext uri="{FF2B5EF4-FFF2-40B4-BE49-F238E27FC236}">
                <a16:creationId xmlns:a16="http://schemas.microsoft.com/office/drawing/2014/main" id="{C0E9B99D-4D60-9162-4CDC-E6C5D60C2B22}"/>
              </a:ext>
            </a:extLst>
          </p:cNvPr>
          <p:cNvSpPr txBox="1"/>
          <p:nvPr/>
        </p:nvSpPr>
        <p:spPr>
          <a:xfrm>
            <a:off x="760288" y="303599"/>
            <a:ext cx="6945330" cy="523220"/>
          </a:xfrm>
          <a:prstGeom prst="rect">
            <a:avLst/>
          </a:prstGeom>
          <a:noFill/>
        </p:spPr>
        <p:txBody>
          <a:bodyPr wrap="square" rtlCol="0">
            <a:spAutoFit/>
          </a:bodyPr>
          <a:lstStyle/>
          <a:p>
            <a:r>
              <a:rPr lang="en-US" sz="2800"/>
              <a:t>Power is a function of courage and unity.</a:t>
            </a:r>
          </a:p>
        </p:txBody>
      </p:sp>
    </p:spTree>
    <p:extLst>
      <p:ext uri="{BB962C8B-B14F-4D97-AF65-F5344CB8AC3E}">
        <p14:creationId xmlns:p14="http://schemas.microsoft.com/office/powerpoint/2010/main" val="2391980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37484" y="594283"/>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sp>
        <p:nvSpPr>
          <p:cNvPr id="29" name="Right Triangle 28"/>
          <p:cNvSpPr/>
          <p:nvPr/>
        </p:nvSpPr>
        <p:spPr>
          <a:xfrm flipH="1">
            <a:off x="3162794" y="2080049"/>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sp>
        <p:nvSpPr>
          <p:cNvPr id="31" name="Isosceles Triangle 30"/>
          <p:cNvSpPr/>
          <p:nvPr/>
        </p:nvSpPr>
        <p:spPr>
          <a:xfrm rot="14109909">
            <a:off x="4433810"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cxnSp>
        <p:nvCxnSpPr>
          <p:cNvPr id="24" name="Straight Arrow Connector 23"/>
          <p:cNvCxnSpPr/>
          <p:nvPr/>
        </p:nvCxnSpPr>
        <p:spPr>
          <a:xfrm flipV="1">
            <a:off x="2667000" y="959970"/>
            <a:ext cx="7391400" cy="516829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4200"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4200"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4797"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rgbClr val="FFFFFF"/>
              </a:solidFill>
              <a:latin typeface="Euphemia"/>
            </a:endParaRPr>
          </a:p>
        </p:txBody>
      </p:sp>
      <p:sp>
        <p:nvSpPr>
          <p:cNvPr id="12" name="TextBox 11"/>
          <p:cNvSpPr txBox="1"/>
          <p:nvPr/>
        </p:nvSpPr>
        <p:spPr>
          <a:xfrm>
            <a:off x="3429000" y="5943601"/>
            <a:ext cx="6781800" cy="646331"/>
          </a:xfrm>
          <a:prstGeom prst="rect">
            <a:avLst/>
          </a:prstGeom>
          <a:noFill/>
        </p:spPr>
        <p:txBody>
          <a:bodyPr wrap="square" rtlCol="0">
            <a:spAutoFit/>
          </a:bodyPr>
          <a:lstStyle/>
          <a:p>
            <a:r>
              <a:rPr lang="en-US" b="1">
                <a:solidFill>
                  <a:srgbClr val="465562"/>
                </a:solidFill>
                <a:latin typeface="Euphemia"/>
              </a:rPr>
              <a:t>Unity</a:t>
            </a:r>
            <a:r>
              <a:rPr lang="en-US">
                <a:solidFill>
                  <a:srgbClr val="465562"/>
                </a:solidFill>
                <a:latin typeface="Euphemia"/>
              </a:rPr>
              <a:t> - Number of People Sharing the Values, Pain, and Actions</a:t>
            </a:r>
          </a:p>
        </p:txBody>
      </p:sp>
      <p:sp>
        <p:nvSpPr>
          <p:cNvPr id="14" name="TextBox 13"/>
          <p:cNvSpPr txBox="1"/>
          <p:nvPr/>
        </p:nvSpPr>
        <p:spPr>
          <a:xfrm>
            <a:off x="1524000" y="2590800"/>
            <a:ext cx="1257300" cy="1477328"/>
          </a:xfrm>
          <a:prstGeom prst="rect">
            <a:avLst/>
          </a:prstGeom>
          <a:noFill/>
        </p:spPr>
        <p:txBody>
          <a:bodyPr wrap="square" rtlCol="0">
            <a:spAutoFit/>
          </a:bodyPr>
          <a:lstStyle/>
          <a:p>
            <a:r>
              <a:rPr lang="en-US">
                <a:solidFill>
                  <a:srgbClr val="465562"/>
                </a:solidFill>
                <a:latin typeface="Euphemia"/>
              </a:rPr>
              <a:t>Amount of </a:t>
            </a:r>
            <a:r>
              <a:rPr lang="en-US" b="1">
                <a:solidFill>
                  <a:srgbClr val="465562"/>
                </a:solidFill>
                <a:latin typeface="Euphemia"/>
              </a:rPr>
              <a:t>Effort </a:t>
            </a:r>
            <a:r>
              <a:rPr lang="en-US">
                <a:solidFill>
                  <a:srgbClr val="465562"/>
                </a:solidFill>
                <a:latin typeface="Euphemia"/>
              </a:rPr>
              <a:t> or </a:t>
            </a:r>
            <a:r>
              <a:rPr lang="en-US" b="1">
                <a:solidFill>
                  <a:srgbClr val="465562"/>
                </a:solidFill>
                <a:latin typeface="Euphemia"/>
              </a:rPr>
              <a:t>Courage</a:t>
            </a:r>
            <a:r>
              <a:rPr lang="en-US">
                <a:solidFill>
                  <a:srgbClr val="465562"/>
                </a:solidFill>
                <a:latin typeface="Euphemia"/>
              </a:rPr>
              <a:t> to Persist and Act</a:t>
            </a:r>
          </a:p>
        </p:txBody>
      </p:sp>
      <p:cxnSp>
        <p:nvCxnSpPr>
          <p:cNvPr id="16" name="Straight Arrow Connector 15"/>
          <p:cNvCxnSpPr/>
          <p:nvPr/>
        </p:nvCxnSpPr>
        <p:spPr>
          <a:xfrm>
            <a:off x="3124201" y="1524001"/>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7697" y="1248370"/>
            <a:ext cx="1295400" cy="923330"/>
          </a:xfrm>
          <a:prstGeom prst="rect">
            <a:avLst/>
          </a:prstGeom>
          <a:noFill/>
        </p:spPr>
        <p:txBody>
          <a:bodyPr wrap="square" rtlCol="0">
            <a:spAutoFit/>
          </a:bodyPr>
          <a:lstStyle/>
          <a:p>
            <a:pPr algn="ctr"/>
            <a:r>
              <a:rPr lang="en-US">
                <a:solidFill>
                  <a:srgbClr val="465562"/>
                </a:solidFill>
                <a:latin typeface="Euphemia"/>
              </a:rPr>
              <a:t>Our Ultimate Power </a:t>
            </a:r>
          </a:p>
        </p:txBody>
      </p:sp>
      <p:sp>
        <p:nvSpPr>
          <p:cNvPr id="27" name="Title 1"/>
          <p:cNvSpPr txBox="1">
            <a:spLocks/>
          </p:cNvSpPr>
          <p:nvPr/>
        </p:nvSpPr>
        <p:spPr>
          <a:xfrm>
            <a:off x="1295401" y="223369"/>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solidFill>
                  <a:srgbClr val="465562">
                    <a:lumMod val="75000"/>
                  </a:srgbClr>
                </a:solidFill>
                <a:latin typeface="Euphemia"/>
              </a:rPr>
              <a:t>Power is a function of Courage and Unity</a:t>
            </a:r>
          </a:p>
        </p:txBody>
      </p:sp>
    </p:spTree>
    <p:extLst>
      <p:ext uri="{BB962C8B-B14F-4D97-AF65-F5344CB8AC3E}">
        <p14:creationId xmlns:p14="http://schemas.microsoft.com/office/powerpoint/2010/main" val="129727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rot="5400000">
            <a:off x="3337484"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sp>
        <p:nvSpPr>
          <p:cNvPr id="17" name="Right Triangle 16"/>
          <p:cNvSpPr/>
          <p:nvPr/>
        </p:nvSpPr>
        <p:spPr>
          <a:xfrm flipH="1">
            <a:off x="3162795" y="2080049"/>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sp>
        <p:nvSpPr>
          <p:cNvPr id="18" name="Isosceles Triangle 17"/>
          <p:cNvSpPr/>
          <p:nvPr/>
        </p:nvSpPr>
        <p:spPr>
          <a:xfrm rot="14109909">
            <a:off x="4433811"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cxnSp>
        <p:nvCxnSpPr>
          <p:cNvPr id="24" name="Straight Arrow Connector 23"/>
          <p:cNvCxnSpPr/>
          <p:nvPr/>
        </p:nvCxnSpPr>
        <p:spPr>
          <a:xfrm flipV="1">
            <a:off x="2514600" y="5240486"/>
            <a:ext cx="7924800" cy="27410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4200"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4200"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8229600" y="3953692"/>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rgbClr val="FFFFFF"/>
              </a:solidFill>
              <a:latin typeface="Euphemia"/>
            </a:endParaRPr>
          </a:p>
        </p:txBody>
      </p:sp>
      <p:sp>
        <p:nvSpPr>
          <p:cNvPr id="12" name="TextBox 11"/>
          <p:cNvSpPr txBox="1"/>
          <p:nvPr/>
        </p:nvSpPr>
        <p:spPr>
          <a:xfrm>
            <a:off x="3429000" y="5943601"/>
            <a:ext cx="6781800" cy="646331"/>
          </a:xfrm>
          <a:prstGeom prst="rect">
            <a:avLst/>
          </a:prstGeom>
          <a:noFill/>
        </p:spPr>
        <p:txBody>
          <a:bodyPr wrap="square" rtlCol="0">
            <a:spAutoFit/>
          </a:bodyPr>
          <a:lstStyle/>
          <a:p>
            <a:r>
              <a:rPr lang="en-US" b="1">
                <a:solidFill>
                  <a:srgbClr val="465562"/>
                </a:solidFill>
                <a:latin typeface="Euphemia"/>
              </a:rPr>
              <a:t>Unity</a:t>
            </a:r>
            <a:r>
              <a:rPr lang="en-US">
                <a:solidFill>
                  <a:srgbClr val="465562"/>
                </a:solidFill>
                <a:latin typeface="Euphemia"/>
              </a:rPr>
              <a:t> - Number of People Sharing the Values, Pain, and Actions</a:t>
            </a:r>
          </a:p>
        </p:txBody>
      </p:sp>
      <p:sp>
        <p:nvSpPr>
          <p:cNvPr id="14" name="TextBox 13"/>
          <p:cNvSpPr txBox="1"/>
          <p:nvPr/>
        </p:nvSpPr>
        <p:spPr>
          <a:xfrm>
            <a:off x="1524000" y="2590800"/>
            <a:ext cx="1257300" cy="1477328"/>
          </a:xfrm>
          <a:prstGeom prst="rect">
            <a:avLst/>
          </a:prstGeom>
          <a:noFill/>
        </p:spPr>
        <p:txBody>
          <a:bodyPr wrap="square" rtlCol="0">
            <a:spAutoFit/>
          </a:bodyPr>
          <a:lstStyle/>
          <a:p>
            <a:r>
              <a:rPr lang="en-US">
                <a:solidFill>
                  <a:srgbClr val="465562"/>
                </a:solidFill>
                <a:latin typeface="Euphemia"/>
              </a:rPr>
              <a:t>Amount of </a:t>
            </a:r>
            <a:r>
              <a:rPr lang="en-US" b="1">
                <a:solidFill>
                  <a:srgbClr val="465562"/>
                </a:solidFill>
                <a:latin typeface="Euphemia"/>
              </a:rPr>
              <a:t>Effort </a:t>
            </a:r>
            <a:r>
              <a:rPr lang="en-US">
                <a:solidFill>
                  <a:srgbClr val="465562"/>
                </a:solidFill>
                <a:latin typeface="Euphemia"/>
              </a:rPr>
              <a:t> or </a:t>
            </a:r>
            <a:r>
              <a:rPr lang="en-US" b="1">
                <a:solidFill>
                  <a:srgbClr val="465562"/>
                </a:solidFill>
                <a:latin typeface="Euphemia"/>
              </a:rPr>
              <a:t>Courage</a:t>
            </a:r>
            <a:r>
              <a:rPr lang="en-US">
                <a:solidFill>
                  <a:srgbClr val="465562"/>
                </a:solidFill>
                <a:latin typeface="Euphemia"/>
              </a:rPr>
              <a:t> to Persist and Act</a:t>
            </a:r>
          </a:p>
        </p:txBody>
      </p:sp>
      <p:cxnSp>
        <p:nvCxnSpPr>
          <p:cNvPr id="16" name="Straight Arrow Connector 15"/>
          <p:cNvCxnSpPr/>
          <p:nvPr/>
        </p:nvCxnSpPr>
        <p:spPr>
          <a:xfrm>
            <a:off x="3124201" y="1524001"/>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609012" y="4449748"/>
            <a:ext cx="1295400" cy="923330"/>
          </a:xfrm>
          <a:prstGeom prst="rect">
            <a:avLst/>
          </a:prstGeom>
          <a:noFill/>
        </p:spPr>
        <p:txBody>
          <a:bodyPr wrap="square" rtlCol="0">
            <a:spAutoFit/>
          </a:bodyPr>
          <a:lstStyle/>
          <a:p>
            <a:pPr algn="ctr"/>
            <a:r>
              <a:rPr lang="en-US" b="1">
                <a:solidFill>
                  <a:srgbClr val="465562"/>
                </a:solidFill>
                <a:latin typeface="Euphemia"/>
              </a:rPr>
              <a:t>Sign an online Petition</a:t>
            </a:r>
          </a:p>
        </p:txBody>
      </p:sp>
      <p:sp>
        <p:nvSpPr>
          <p:cNvPr id="27" name="Title 1"/>
          <p:cNvSpPr txBox="1">
            <a:spLocks/>
          </p:cNvSpPr>
          <p:nvPr/>
        </p:nvSpPr>
        <p:spPr>
          <a:xfrm>
            <a:off x="1295401" y="223369"/>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solidFill>
                  <a:srgbClr val="465562">
                    <a:lumMod val="75000"/>
                  </a:srgbClr>
                </a:solidFill>
                <a:latin typeface="Euphemia"/>
              </a:rPr>
              <a:t>Low level of courage and high number of actors…</a:t>
            </a:r>
          </a:p>
        </p:txBody>
      </p:sp>
    </p:spTree>
    <p:extLst>
      <p:ext uri="{BB962C8B-B14F-4D97-AF65-F5344CB8AC3E}">
        <p14:creationId xmlns:p14="http://schemas.microsoft.com/office/powerpoint/2010/main" val="943484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Triangle 12"/>
          <p:cNvSpPr/>
          <p:nvPr/>
        </p:nvSpPr>
        <p:spPr>
          <a:xfrm rot="5400000">
            <a:off x="3271668"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sp>
        <p:nvSpPr>
          <p:cNvPr id="15" name="Right Triangle 14"/>
          <p:cNvSpPr/>
          <p:nvPr/>
        </p:nvSpPr>
        <p:spPr>
          <a:xfrm flipH="1">
            <a:off x="3162794" y="2080050"/>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sp>
        <p:nvSpPr>
          <p:cNvPr id="17" name="Isosceles Triangle 16"/>
          <p:cNvSpPr/>
          <p:nvPr/>
        </p:nvSpPr>
        <p:spPr>
          <a:xfrm rot="14109909">
            <a:off x="4433810" y="-577833"/>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cxnSp>
        <p:nvCxnSpPr>
          <p:cNvPr id="24" name="Straight Arrow Connector 23"/>
          <p:cNvCxnSpPr/>
          <p:nvPr/>
        </p:nvCxnSpPr>
        <p:spPr>
          <a:xfrm flipV="1">
            <a:off x="3190020" y="1532710"/>
            <a:ext cx="238980" cy="4780223"/>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4200"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4200"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2819892" y="1691308"/>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rgbClr val="FFFFFF"/>
              </a:solidFill>
              <a:latin typeface="Euphemia"/>
            </a:endParaRPr>
          </a:p>
        </p:txBody>
      </p:sp>
      <p:sp>
        <p:nvSpPr>
          <p:cNvPr id="12" name="TextBox 11"/>
          <p:cNvSpPr txBox="1"/>
          <p:nvPr/>
        </p:nvSpPr>
        <p:spPr>
          <a:xfrm>
            <a:off x="3429000" y="5943601"/>
            <a:ext cx="6781800" cy="646331"/>
          </a:xfrm>
          <a:prstGeom prst="rect">
            <a:avLst/>
          </a:prstGeom>
          <a:noFill/>
        </p:spPr>
        <p:txBody>
          <a:bodyPr wrap="square" rtlCol="0">
            <a:spAutoFit/>
          </a:bodyPr>
          <a:lstStyle/>
          <a:p>
            <a:r>
              <a:rPr lang="en-US" b="1">
                <a:solidFill>
                  <a:srgbClr val="465562"/>
                </a:solidFill>
                <a:latin typeface="Euphemia"/>
              </a:rPr>
              <a:t>Unity</a:t>
            </a:r>
            <a:r>
              <a:rPr lang="en-US">
                <a:solidFill>
                  <a:srgbClr val="465562"/>
                </a:solidFill>
                <a:latin typeface="Euphemia"/>
              </a:rPr>
              <a:t> - Number of People Sharing the Values, Pain, and Actions</a:t>
            </a:r>
          </a:p>
        </p:txBody>
      </p:sp>
      <p:sp>
        <p:nvSpPr>
          <p:cNvPr id="14" name="TextBox 13"/>
          <p:cNvSpPr txBox="1"/>
          <p:nvPr/>
        </p:nvSpPr>
        <p:spPr>
          <a:xfrm>
            <a:off x="1524000" y="2590800"/>
            <a:ext cx="1257300" cy="1477328"/>
          </a:xfrm>
          <a:prstGeom prst="rect">
            <a:avLst/>
          </a:prstGeom>
          <a:noFill/>
        </p:spPr>
        <p:txBody>
          <a:bodyPr wrap="square" rtlCol="0">
            <a:spAutoFit/>
          </a:bodyPr>
          <a:lstStyle/>
          <a:p>
            <a:r>
              <a:rPr lang="en-US">
                <a:solidFill>
                  <a:srgbClr val="465562"/>
                </a:solidFill>
                <a:latin typeface="Euphemia"/>
              </a:rPr>
              <a:t>Amount of </a:t>
            </a:r>
            <a:r>
              <a:rPr lang="en-US" b="1">
                <a:solidFill>
                  <a:srgbClr val="465562"/>
                </a:solidFill>
                <a:latin typeface="Euphemia"/>
              </a:rPr>
              <a:t>Effort </a:t>
            </a:r>
            <a:r>
              <a:rPr lang="en-US">
                <a:solidFill>
                  <a:srgbClr val="465562"/>
                </a:solidFill>
                <a:latin typeface="Euphemia"/>
              </a:rPr>
              <a:t> or </a:t>
            </a:r>
            <a:r>
              <a:rPr lang="en-US" b="1">
                <a:solidFill>
                  <a:srgbClr val="465562"/>
                </a:solidFill>
                <a:latin typeface="Euphemia"/>
              </a:rPr>
              <a:t>Courage</a:t>
            </a:r>
            <a:r>
              <a:rPr lang="en-US">
                <a:solidFill>
                  <a:srgbClr val="465562"/>
                </a:solidFill>
                <a:latin typeface="Euphemia"/>
              </a:rPr>
              <a:t> to Persist and Act</a:t>
            </a:r>
          </a:p>
        </p:txBody>
      </p:sp>
      <p:cxnSp>
        <p:nvCxnSpPr>
          <p:cNvPr id="16" name="Straight Arrow Connector 15"/>
          <p:cNvCxnSpPr/>
          <p:nvPr/>
        </p:nvCxnSpPr>
        <p:spPr>
          <a:xfrm>
            <a:off x="3124201" y="1524001"/>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779712" y="2125617"/>
            <a:ext cx="2057400" cy="923330"/>
          </a:xfrm>
          <a:prstGeom prst="rect">
            <a:avLst/>
          </a:prstGeom>
          <a:noFill/>
        </p:spPr>
        <p:txBody>
          <a:bodyPr wrap="square" rtlCol="0">
            <a:spAutoFit/>
          </a:bodyPr>
          <a:lstStyle/>
          <a:p>
            <a:pPr algn="ctr"/>
            <a:r>
              <a:rPr lang="en-US" b="1">
                <a:solidFill>
                  <a:srgbClr val="465562"/>
                </a:solidFill>
                <a:latin typeface="Euphemia"/>
              </a:rPr>
              <a:t>Storm the Superintendent’s Office</a:t>
            </a:r>
          </a:p>
        </p:txBody>
      </p:sp>
      <p:sp>
        <p:nvSpPr>
          <p:cNvPr id="27" name="Title 1"/>
          <p:cNvSpPr txBox="1">
            <a:spLocks/>
          </p:cNvSpPr>
          <p:nvPr/>
        </p:nvSpPr>
        <p:spPr>
          <a:xfrm>
            <a:off x="990600" y="223369"/>
            <a:ext cx="10439400"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solidFill>
                  <a:srgbClr val="465562">
                    <a:lumMod val="75000"/>
                  </a:srgbClr>
                </a:solidFill>
                <a:latin typeface="Euphemia"/>
              </a:rPr>
              <a:t>High level of courage and low number of actors…</a:t>
            </a:r>
          </a:p>
        </p:txBody>
      </p:sp>
    </p:spTree>
    <p:extLst>
      <p:ext uri="{BB962C8B-B14F-4D97-AF65-F5344CB8AC3E}">
        <p14:creationId xmlns:p14="http://schemas.microsoft.com/office/powerpoint/2010/main" val="3517027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B3DDB2-BB60-AE4E-B396-11F6076F3FE0}"/>
              </a:ext>
            </a:extLst>
          </p:cNvPr>
          <p:cNvSpPr txBox="1"/>
          <p:nvPr/>
        </p:nvSpPr>
        <p:spPr>
          <a:xfrm>
            <a:off x="1288676" y="56030"/>
            <a:ext cx="9267263" cy="69557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BREAK OUT! </a:t>
            </a:r>
          </a:p>
          <a:p>
            <a:endParaRPr lang="en-US"/>
          </a:p>
          <a:p>
            <a:endParaRPr lang="en-US"/>
          </a:p>
          <a:p>
            <a:r>
              <a:rPr lang="en-US"/>
              <a:t>In your breakout room, take the following tactics and put them on your own Jam Board axis of unity and courage. </a:t>
            </a:r>
          </a:p>
          <a:p>
            <a:endParaRPr lang="en-US"/>
          </a:p>
          <a:p>
            <a:r>
              <a:rPr lang="en-US"/>
              <a:t>Where do the following activities land on chart? </a:t>
            </a:r>
          </a:p>
          <a:p>
            <a:endParaRPr lang="en-US"/>
          </a:p>
          <a:p>
            <a:pPr marL="285750" indent="-285750">
              <a:buFont typeface="Calibri"/>
              <a:buChar char="•"/>
            </a:pPr>
            <a:r>
              <a:rPr lang="en-US" sz="2000">
                <a:solidFill>
                  <a:srgbClr val="000000"/>
                </a:solidFill>
                <a:latin typeface="Calibri"/>
                <a:cs typeface="Calibri"/>
              </a:rPr>
              <a:t>Staff are unhappy with their worksite supervisor. They take a unanimous vote of no confidence against the superintendent. </a:t>
            </a:r>
            <a:br>
              <a:rPr lang="en-US" sz="2000">
                <a:solidFill>
                  <a:srgbClr val="000000"/>
                </a:solidFill>
                <a:latin typeface="Calibri"/>
                <a:cs typeface="Calibri"/>
              </a:rPr>
            </a:br>
            <a:endParaRPr lang="en-US" sz="2000">
              <a:solidFill>
                <a:srgbClr val="000000"/>
              </a:solidFill>
              <a:latin typeface="Calibri"/>
              <a:cs typeface="Calibri"/>
            </a:endParaRPr>
          </a:p>
          <a:p>
            <a:pPr marL="285750" indent="-285750">
              <a:buFont typeface="Calibri"/>
              <a:buChar char="•"/>
            </a:pPr>
            <a:r>
              <a:rPr lang="en-US" sz="2000">
                <a:solidFill>
                  <a:srgbClr val="000000"/>
                </a:solidFill>
                <a:latin typeface="Calibri"/>
                <a:cs typeface="Calibri"/>
              </a:rPr>
              <a:t>Teacher from each worksite of the locals' 45 worksites send a representative to share their concerns verbally with a district manager. </a:t>
            </a:r>
          </a:p>
          <a:p>
            <a:endParaRPr lang="en-US" sz="2000">
              <a:solidFill>
                <a:srgbClr val="000000"/>
              </a:solidFill>
              <a:latin typeface="Calibri"/>
              <a:cs typeface="Calibri"/>
            </a:endParaRPr>
          </a:p>
          <a:p>
            <a:pPr marL="285750" indent="-285750">
              <a:buFont typeface="Calibri"/>
              <a:buChar char="•"/>
            </a:pPr>
            <a:r>
              <a:rPr lang="en-US" sz="2000">
                <a:solidFill>
                  <a:srgbClr val="000000"/>
                </a:solidFill>
                <a:latin typeface="Calibri"/>
                <a:cs typeface="Calibri"/>
              </a:rPr>
              <a:t>Staff sign up 25 new members and achieve 75% membership in the bargaining unit.</a:t>
            </a:r>
          </a:p>
          <a:p>
            <a:endParaRPr lang="en-US"/>
          </a:p>
          <a:p>
            <a:pPr marL="285750" indent="-285750">
              <a:buFont typeface="Calibri"/>
              <a:buChar char="•"/>
            </a:pPr>
            <a:r>
              <a:rPr lang="en-US" sz="2000">
                <a:solidFill>
                  <a:srgbClr val="000000"/>
                </a:solidFill>
                <a:latin typeface="Calibri"/>
                <a:cs typeface="Calibri"/>
              </a:rPr>
              <a:t>Worksite leads connect with PTSA presidents at their school and get 50% of PTSA presidents to attend a school board meeting in support of their bargaining campaign. </a:t>
            </a:r>
          </a:p>
          <a:p>
            <a:endParaRPr lang="en-US" sz="2000">
              <a:solidFill>
                <a:srgbClr val="000000"/>
              </a:solidFill>
              <a:latin typeface="Calibri"/>
              <a:cs typeface="Calibri"/>
            </a:endParaRPr>
          </a:p>
          <a:p>
            <a:pPr marL="285750" indent="-285750">
              <a:buFont typeface="Calibri"/>
              <a:buChar char="•"/>
            </a:pPr>
            <a:r>
              <a:rPr lang="en-US" sz="2000">
                <a:solidFill>
                  <a:srgbClr val="000000"/>
                </a:solidFill>
                <a:latin typeface="Calibri"/>
                <a:cs typeface="Calibri"/>
              </a:rPr>
              <a:t>25% of the employees in a school district post about the lack of air conditioning in their school and tweet (X?) at the Superintendent. </a:t>
            </a:r>
          </a:p>
          <a:p>
            <a:endParaRPr lang="en-US"/>
          </a:p>
        </p:txBody>
      </p:sp>
    </p:spTree>
    <p:extLst>
      <p:ext uri="{BB962C8B-B14F-4D97-AF65-F5344CB8AC3E}">
        <p14:creationId xmlns:p14="http://schemas.microsoft.com/office/powerpoint/2010/main" val="1390300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6600"/>
              <a:t>High Participation Is a Prerequisite to Power  - Super Majority of Workers Engaged</a:t>
            </a:r>
          </a:p>
        </p:txBody>
      </p:sp>
    </p:spTree>
    <p:extLst>
      <p:ext uri="{BB962C8B-B14F-4D97-AF65-F5344CB8AC3E}">
        <p14:creationId xmlns:p14="http://schemas.microsoft.com/office/powerpoint/2010/main" val="1789260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243484" y="1896411"/>
            <a:ext cx="6195986" cy="4018935"/>
          </a:xfrm>
        </p:spPr>
        <p:txBody>
          <a:bodyPr/>
          <a:lstStyle/>
          <a:p>
            <a:pPr marL="0" indent="0">
              <a:buNone/>
            </a:pPr>
            <a:endParaRPr lang="en-US"/>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3"/>
          <a:srcRect l="38228" r="410"/>
          <a:stretch/>
        </p:blipFill>
        <p:spPr>
          <a:xfrm>
            <a:off x="895652" y="1855304"/>
            <a:ext cx="3653774" cy="3962400"/>
          </a:xfrm>
          <a:prstGeom prst="rect">
            <a:avLst/>
          </a:prstGeom>
        </p:spPr>
      </p:pic>
      <p:sp>
        <p:nvSpPr>
          <p:cNvPr id="6" name="TextBox 5">
            <a:extLst>
              <a:ext uri="{FF2B5EF4-FFF2-40B4-BE49-F238E27FC236}">
                <a16:creationId xmlns:a16="http://schemas.microsoft.com/office/drawing/2014/main" id="{A8895E4C-7B07-5F75-FAE5-7A307CE2604C}"/>
              </a:ext>
            </a:extLst>
          </p:cNvPr>
          <p:cNvSpPr txBox="1"/>
          <p:nvPr/>
        </p:nvSpPr>
        <p:spPr>
          <a:xfrm>
            <a:off x="5558318" y="2382384"/>
            <a:ext cx="5559162" cy="3046988"/>
          </a:xfrm>
          <a:prstGeom prst="rect">
            <a:avLst/>
          </a:prstGeom>
          <a:noFill/>
        </p:spPr>
        <p:txBody>
          <a:bodyPr wrap="square">
            <a:spAutoFit/>
          </a:bodyPr>
          <a:lstStyle/>
          <a:p>
            <a:r>
              <a:rPr lang="en-US" sz="3200" b="0" i="0">
                <a:solidFill>
                  <a:srgbClr val="000000"/>
                </a:solidFill>
                <a:effectLst/>
                <a:latin typeface="Calibri" panose="020F0502020204030204" pitchFamily="34" charset="0"/>
              </a:rPr>
              <a:t>Power is also situational and can grow and wane over time. If we are not working to build power every day- it is waning. Understanding our power and the effectiveness of a tactics.</a:t>
            </a:r>
            <a:endParaRPr lang="en-US" sz="3200"/>
          </a:p>
        </p:txBody>
      </p:sp>
    </p:spTree>
    <p:extLst>
      <p:ext uri="{BB962C8B-B14F-4D97-AF65-F5344CB8AC3E}">
        <p14:creationId xmlns:p14="http://schemas.microsoft.com/office/powerpoint/2010/main" val="1333284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5063" y="635675"/>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5423"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3319" y="2631102"/>
            <a:ext cx="6573261" cy="3669224"/>
          </a:xfrm>
        </p:spPr>
        <p:txBody>
          <a:bodyPr vert="horz" lIns="0" tIns="45708" rIns="0" bIns="45708" rtlCol="0" anchor="t">
            <a:normAutofit/>
          </a:bodyPr>
          <a:lstStyle/>
          <a:p>
            <a:pPr marL="0" indent="0">
              <a:buNone/>
            </a:pPr>
            <a:endParaRPr lang="en-US" sz="4399"/>
          </a:p>
          <a:p>
            <a:pPr marL="0" indent="0">
              <a:buNone/>
            </a:pPr>
            <a:endParaRPr lang="en-US" sz="4350"/>
          </a:p>
          <a:p>
            <a:pPr marL="246380" indent="-246380">
              <a:buFont typeface="Arial" panose="020B0604020202020204" pitchFamily="34" charset="0"/>
              <a:buChar char="•"/>
            </a:pPr>
            <a:r>
              <a:rPr lang="en-US" sz="4399"/>
              <a:t>Feedback via email</a:t>
            </a:r>
            <a:endParaRPr lang="en-US" sz="4399">
              <a:cs typeface="Calibri"/>
            </a:endParaRPr>
          </a:p>
          <a:p>
            <a:pPr marL="246380" indent="-246380">
              <a:buFont typeface="Arial" panose="020B0604020202020204" pitchFamily="34" charset="0"/>
              <a:buChar char="•"/>
            </a:pPr>
            <a:r>
              <a:rPr lang="en-US" sz="4350"/>
              <a:t>Check out other online trainings </a:t>
            </a:r>
          </a:p>
          <a:p>
            <a:pPr marL="246380" indent="-246380"/>
            <a:endParaRPr lang="en-US"/>
          </a:p>
          <a:p>
            <a:pPr marL="246380" indent="-246380"/>
            <a:endParaRPr lang="en-US"/>
          </a:p>
        </p:txBody>
      </p:sp>
      <p:sp>
        <p:nvSpPr>
          <p:cNvPr id="4" name="Slide Number Placeholder 3"/>
          <p:cNvSpPr>
            <a:spLocks noGrp="1"/>
          </p:cNvSpPr>
          <p:nvPr>
            <p:ph type="sldNum" sz="quarter" idx="12"/>
          </p:nvPr>
        </p:nvSpPr>
        <p:spPr/>
        <p:txBody>
          <a:bodyPr/>
          <a:lstStyle/>
          <a:p>
            <a:fld id="{5414DF46-E7D2-4146-95BA-57A23C39CF98}" type="slidenum">
              <a:rPr lang="en-US">
                <a:solidFill>
                  <a:srgbClr val="465562"/>
                </a:solidFill>
                <a:latin typeface="Euphemia"/>
              </a:rPr>
              <a:pPr/>
              <a:t>30</a:t>
            </a:fld>
            <a:endParaRPr lang="en-US">
              <a:solidFill>
                <a:srgbClr val="465562"/>
              </a:solidFill>
              <a:latin typeface="Euphemia"/>
            </a:endParaRPr>
          </a:p>
        </p:txBody>
      </p:sp>
    </p:spTree>
    <p:extLst>
      <p:ext uri="{BB962C8B-B14F-4D97-AF65-F5344CB8AC3E}">
        <p14:creationId xmlns:p14="http://schemas.microsoft.com/office/powerpoint/2010/main" val="4138570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b9d75486ebef3f369f2df8209c91cf89">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1670a7a5a26675f7640e8a8c5e12ae57"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505935E-ED42-45FD-85A0-5EAFC6C8E5EB}">
  <ds:schemaRefs>
    <ds:schemaRef ds:uri="http://schemas.microsoft.com/sharepoint/v3/contenttype/forms"/>
  </ds:schemaRefs>
</ds:datastoreItem>
</file>

<file path=customXml/itemProps2.xml><?xml version="1.0" encoding="utf-8"?>
<ds:datastoreItem xmlns:ds="http://schemas.openxmlformats.org/officeDocument/2006/customXml" ds:itemID="{62CAAC50-20F2-4FC2-8229-6D57ED22F67A}">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0221C04F-05ED-4582-9D4F-51A6D07230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3602</Words>
  <Application>Microsoft Office PowerPoint</Application>
  <PresentationFormat>Widescreen</PresentationFormat>
  <Paragraphs>361</Paragraphs>
  <Slides>30</Slides>
  <Notes>30</Notes>
  <HiddenSlides>0</HiddenSlides>
  <MMClips>0</MMClips>
  <ScaleCrop>false</ScaleCrop>
  <HeadingPairs>
    <vt:vector size="4" baseType="variant">
      <vt:variant>
        <vt:lpstr>Theme</vt:lpstr>
      </vt:variant>
      <vt:variant>
        <vt:i4>2</vt:i4>
      </vt:variant>
      <vt:variant>
        <vt:lpstr>Slide Titles</vt:lpstr>
      </vt:variant>
      <vt:variant>
        <vt:i4>30</vt:i4>
      </vt:variant>
    </vt:vector>
  </HeadingPairs>
  <TitlesOfParts>
    <vt:vector size="32" baseType="lpstr">
      <vt:lpstr>Office Theme</vt:lpstr>
      <vt:lpstr>Math 16x9</vt:lpstr>
      <vt:lpstr>Foundations for  Winning Campaigns</vt:lpstr>
      <vt:lpstr>Please rename yourself(if need be)   Name Required Pronoun State, and Job Title </vt:lpstr>
      <vt:lpstr>Honoring This Space</vt:lpstr>
      <vt:lpstr>Community Agreements </vt:lpstr>
      <vt:lpstr>First Thoughts</vt:lpstr>
      <vt:lpstr>Agenda</vt:lpstr>
      <vt:lpstr>Structure of a Campaign</vt:lpstr>
      <vt:lpstr>REMEMBER POWER</vt:lpstr>
      <vt:lpstr>Purpose of Power Analysis</vt:lpstr>
      <vt:lpstr>Process of Power Analysis</vt:lpstr>
      <vt:lpstr>Process of Power Analysis</vt:lpstr>
      <vt:lpstr>Process of Power Analysis</vt:lpstr>
      <vt:lpstr>Process of Power Analysis</vt:lpstr>
      <vt:lpstr>A Target Is </vt:lpstr>
      <vt:lpstr>Values Triangle</vt:lpstr>
      <vt:lpstr>Values Triangle</vt:lpstr>
      <vt:lpstr>Story Time with Zac – Woodland Park, CO</vt:lpstr>
      <vt:lpstr>Story Time with Zac – Woodland Park, CO</vt:lpstr>
      <vt:lpstr>Story Time with Zac – Woodland Park, CO</vt:lpstr>
      <vt:lpstr>Story Time with Zac – Woodland Park, CO</vt:lpstr>
      <vt:lpstr>In your breakout room:</vt:lpstr>
      <vt:lpstr>Key Ideas</vt:lpstr>
      <vt:lpstr>PowerPoint Presentation</vt:lpstr>
      <vt:lpstr>PowerPoint Presentation</vt:lpstr>
      <vt:lpstr>PowerPoint Presentation</vt:lpstr>
      <vt:lpstr>PowerPoint Presentation</vt:lpstr>
      <vt:lpstr>PowerPoint Presentation</vt:lpstr>
      <vt:lpstr>PowerPoint Presentation</vt:lpstr>
      <vt:lpstr>Key Ideas</vt:lpstr>
      <vt:lpstr>Ending it 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Yvie Johnson</dc:creator>
  <cp:lastModifiedBy>Katie Bishop [WA]</cp:lastModifiedBy>
  <cp:revision>175</cp:revision>
  <dcterms:created xsi:type="dcterms:W3CDTF">2023-10-13T16:12:24Z</dcterms:created>
  <dcterms:modified xsi:type="dcterms:W3CDTF">2025-01-30T23:53:52Z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