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8.xml" ContentType="application/vnd.openxmlformats-officedocument.presentationml.slide+xml"/>
  <Override PartName="/ppt/slides/slide10.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2.xml" ContentType="application/vnd.openxmlformats-officedocument.presentationml.slide+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Slides/notesSlide1.xml" ContentType="application/vnd.openxmlformats-officedocument.presentationml.notesSlide+xml"/>
  <Override PartName="/ppt/slideLayouts/slideLayout11.xml" ContentType="application/vnd.openxmlformats-officedocument.presentationml.slideLayout+xml"/>
  <Override PartName="/ppt/slideLayouts/slideLayout6.xml" ContentType="application/vnd.openxmlformats-officedocument.presentationml.slideLayout+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2"/>
  </p:notesMasterIdLst>
  <p:sldIdLst>
    <p:sldId id="257" r:id="rId2"/>
    <p:sldId id="264" r:id="rId3"/>
    <p:sldId id="266" r:id="rId4"/>
    <p:sldId id="268" r:id="rId5"/>
    <p:sldId id="282" r:id="rId6"/>
    <p:sldId id="281" r:id="rId7"/>
    <p:sldId id="273" r:id="rId8"/>
    <p:sldId id="270" r:id="rId9"/>
    <p:sldId id="262" r:id="rId10"/>
    <p:sldId id="276" r:id="rId11"/>
    <p:sldId id="258" r:id="rId12"/>
    <p:sldId id="272" r:id="rId13"/>
    <p:sldId id="271" r:id="rId14"/>
    <p:sldId id="259" r:id="rId15"/>
    <p:sldId id="274" r:id="rId16"/>
    <p:sldId id="275" r:id="rId17"/>
    <p:sldId id="277" r:id="rId18"/>
    <p:sldId id="263" r:id="rId19"/>
    <p:sldId id="278" r:id="rId20"/>
    <p:sldId id="280"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22" autoAdjust="0"/>
    <p:restoredTop sz="94660"/>
  </p:normalViewPr>
  <p:slideViewPr>
    <p:cSldViewPr snapToGrid="0">
      <p:cViewPr varScale="1">
        <p:scale>
          <a:sx n="74" d="100"/>
          <a:sy n="74" d="100"/>
        </p:scale>
        <p:origin x="56" y="6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B6D51B-2242-4739-BA22-6E767F197BAE}" type="datetimeFigureOut">
              <a:rPr lang="en-US" smtClean="0"/>
              <a:t>4/12/2021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64FD58-90B7-412D-A610-6DCA9761B453}" type="slidenum">
              <a:rPr lang="en-US" smtClean="0"/>
              <a:t>‹#›</a:t>
            </a:fld>
            <a:endParaRPr lang="en-US"/>
          </a:p>
        </p:txBody>
      </p:sp>
    </p:spTree>
    <p:extLst>
      <p:ext uri="{BB962C8B-B14F-4D97-AF65-F5344CB8AC3E}">
        <p14:creationId xmlns:p14="http://schemas.microsoft.com/office/powerpoint/2010/main" val="6941552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33029849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6393671"/>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0051" y="717388"/>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pic>
        <p:nvPicPr>
          <p:cNvPr id="10" name="Picture 9"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94720" y="6392125"/>
            <a:ext cx="986444" cy="424427"/>
          </a:xfrm>
          <a:prstGeom prst="rect">
            <a:avLst/>
          </a:prstGeom>
        </p:spPr>
      </p:pic>
    </p:spTree>
    <p:extLst>
      <p:ext uri="{BB962C8B-B14F-4D97-AF65-F5344CB8AC3E}">
        <p14:creationId xmlns:p14="http://schemas.microsoft.com/office/powerpoint/2010/main" val="1663424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41131"/>
            <a:ext cx="10058400" cy="1450757"/>
          </a:xfrm>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userDrawn="1"/>
        </p:nvSpPr>
        <p:spPr>
          <a:xfrm>
            <a:off x="990600" y="1683327"/>
            <a:ext cx="10515600" cy="969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7958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36632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pic>
        <p:nvPicPr>
          <p:cNvPr id="10" name="Picture 9"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94720" y="6392125"/>
            <a:ext cx="986444" cy="424427"/>
          </a:xfrm>
          <a:prstGeom prst="rect">
            <a:avLst/>
          </a:prstGeom>
        </p:spPr>
      </p:pic>
    </p:spTree>
    <p:extLst>
      <p:ext uri="{BB962C8B-B14F-4D97-AF65-F5344CB8AC3E}">
        <p14:creationId xmlns:p14="http://schemas.microsoft.com/office/powerpoint/2010/main" val="2876623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4/12/2021</a:t>
            </a:fld>
            <a:endParaRPr lang="en-US"/>
          </a:p>
        </p:txBody>
      </p:sp>
      <p:sp>
        <p:nvSpPr>
          <p:cNvPr id="6" name="Footer Placeholder 5"/>
          <p:cNvSpPr>
            <a:spLocks noGrp="1"/>
          </p:cNvSpPr>
          <p:nvPr>
            <p:ph type="ftr" sz="quarter" idx="11"/>
          </p:nvPr>
        </p:nvSpPr>
        <p:spPr>
          <a:xfrm>
            <a:off x="3679257" y="6459785"/>
            <a:ext cx="4822804"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Tree>
    <p:extLst>
      <p:ext uri="{BB962C8B-B14F-4D97-AF65-F5344CB8AC3E}">
        <p14:creationId xmlns:p14="http://schemas.microsoft.com/office/powerpoint/2010/main" val="3125841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4/12/2021</a:t>
            </a:fld>
            <a:endParaRPr lang="en-US"/>
          </a:p>
        </p:txBody>
      </p:sp>
      <p:sp>
        <p:nvSpPr>
          <p:cNvPr id="8" name="Footer Placeholder 7"/>
          <p:cNvSpPr>
            <a:spLocks noGrp="1"/>
          </p:cNvSpPr>
          <p:nvPr>
            <p:ph type="ftr" sz="quarter" idx="11"/>
          </p:nvPr>
        </p:nvSpPr>
        <p:spPr>
          <a:xfrm>
            <a:off x="3679257" y="6459785"/>
            <a:ext cx="4822804"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Tree>
    <p:extLst>
      <p:ext uri="{BB962C8B-B14F-4D97-AF65-F5344CB8AC3E}">
        <p14:creationId xmlns:p14="http://schemas.microsoft.com/office/powerpoint/2010/main" val="3317019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97280" y="231185"/>
            <a:ext cx="10058400" cy="1450757"/>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4/12/2021</a:t>
            </a:fld>
            <a:endParaRPr lang="en-US"/>
          </a:p>
        </p:txBody>
      </p:sp>
      <p:sp>
        <p:nvSpPr>
          <p:cNvPr id="4" name="Footer Placeholder 3"/>
          <p:cNvSpPr>
            <a:spLocks noGrp="1"/>
          </p:cNvSpPr>
          <p:nvPr>
            <p:ph type="ftr" sz="quarter" idx="11"/>
          </p:nvPr>
        </p:nvSpPr>
        <p:spPr>
          <a:xfrm>
            <a:off x="3679257" y="6459785"/>
            <a:ext cx="4822804"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
        <p:nvSpPr>
          <p:cNvPr id="6" name="Rectangle 5"/>
          <p:cNvSpPr/>
          <p:nvPr userDrawn="1"/>
        </p:nvSpPr>
        <p:spPr>
          <a:xfrm>
            <a:off x="886691" y="1690255"/>
            <a:ext cx="10494818" cy="4502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8409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4/12/2021</a:t>
            </a:fld>
            <a:endParaRPr lang="en-US"/>
          </a:p>
        </p:txBody>
      </p:sp>
      <p:sp>
        <p:nvSpPr>
          <p:cNvPr id="8" name="Footer Placeholder 7"/>
          <p:cNvSpPr>
            <a:spLocks noGrp="1"/>
          </p:cNvSpPr>
          <p:nvPr>
            <p:ph type="ftr" sz="quarter" idx="11"/>
          </p:nvPr>
        </p:nvSpPr>
        <p:spPr>
          <a:xfrm>
            <a:off x="3679257" y="6459785"/>
            <a:ext cx="4822804" cy="365125"/>
          </a:xfrm>
          <a:prstGeom prst="rect">
            <a:avLst/>
          </a:prstGeom>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Tree>
    <p:extLst>
      <p:ext uri="{BB962C8B-B14F-4D97-AF65-F5344CB8AC3E}">
        <p14:creationId xmlns:p14="http://schemas.microsoft.com/office/powerpoint/2010/main" val="3332174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465512" y="6459785"/>
            <a:ext cx="2618510" cy="365125"/>
          </a:xfrm>
          <a:prstGeom prst="rect">
            <a:avLst/>
          </a:prstGeom>
        </p:spPr>
        <p:txBody>
          <a:bodyPr/>
          <a:lstStyle>
            <a:lvl1pPr algn="l">
              <a:defRPr/>
            </a:lvl1pPr>
          </a:lstStyle>
          <a:p>
            <a:fld id="{AA196689-F35D-4815-85D6-BA8275BD2C82}" type="datetimeFigureOut">
              <a:rPr lang="en-US" smtClean="0"/>
              <a:t>4/12/2021</a:t>
            </a:fld>
            <a:endParaRPr lang="en-US"/>
          </a:p>
        </p:txBody>
      </p:sp>
      <p:sp>
        <p:nvSpPr>
          <p:cNvPr id="6" name="Footer Placeholder 5"/>
          <p:cNvSpPr>
            <a:spLocks noGrp="1"/>
          </p:cNvSpPr>
          <p:nvPr>
            <p:ph type="ftr" sz="quarter" idx="11"/>
          </p:nvPr>
        </p:nvSpPr>
        <p:spPr>
          <a:xfrm>
            <a:off x="4800600" y="6459785"/>
            <a:ext cx="4648200" cy="365125"/>
          </a:xfrm>
          <a:prstGeom prst="rect">
            <a:avLst/>
          </a:prstGeo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a:xfrm>
            <a:off x="9900458" y="6459785"/>
            <a:ext cx="1312025" cy="365125"/>
          </a:xfrm>
          <a:prstGeom prst="rect">
            <a:avLst/>
          </a:prstGeom>
        </p:spPr>
        <p:txBody>
          <a:bodyPr/>
          <a:lstStyle>
            <a:lvl1pPr>
              <a:defRPr>
                <a:solidFill>
                  <a:schemeClr val="tx2"/>
                </a:solidFill>
              </a:defRPr>
            </a:lvl1pPr>
          </a:lstStyle>
          <a:p>
            <a:fld id="{BEA598F7-FCB8-444F-9F2D-48F487BCE356}" type="slidenum">
              <a:rPr lang="en-US" smtClean="0"/>
              <a:t>‹#›</a:t>
            </a:fld>
            <a:endParaRPr lang="en-US"/>
          </a:p>
        </p:txBody>
      </p:sp>
    </p:spTree>
    <p:extLst>
      <p:ext uri="{BB962C8B-B14F-4D97-AF65-F5344CB8AC3E}">
        <p14:creationId xmlns:p14="http://schemas.microsoft.com/office/powerpoint/2010/main" val="689516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4/12/2021</a:t>
            </a:fld>
            <a:endParaRPr lang="en-US"/>
          </a:p>
        </p:txBody>
      </p:sp>
      <p:sp>
        <p:nvSpPr>
          <p:cNvPr id="6" name="Footer Placeholder 5"/>
          <p:cNvSpPr>
            <a:spLocks noGrp="1"/>
          </p:cNvSpPr>
          <p:nvPr>
            <p:ph type="ftr" sz="quarter" idx="11"/>
          </p:nvPr>
        </p:nvSpPr>
        <p:spPr>
          <a:xfrm>
            <a:off x="3679257" y="6459785"/>
            <a:ext cx="4822804"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Tree>
    <p:extLst>
      <p:ext uri="{BB962C8B-B14F-4D97-AF65-F5344CB8AC3E}">
        <p14:creationId xmlns:p14="http://schemas.microsoft.com/office/powerpoint/2010/main" val="1814797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4/12/2021</a:t>
            </a:fld>
            <a:endParaRPr lang="en-US"/>
          </a:p>
        </p:txBody>
      </p:sp>
      <p:sp>
        <p:nvSpPr>
          <p:cNvPr id="5" name="Footer Placeholder 4"/>
          <p:cNvSpPr>
            <a:spLocks noGrp="1"/>
          </p:cNvSpPr>
          <p:nvPr>
            <p:ph type="ftr" sz="quarter" idx="11"/>
          </p:nvPr>
        </p:nvSpPr>
        <p:spPr>
          <a:xfrm>
            <a:off x="3679257" y="6459785"/>
            <a:ext cx="4822804"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Tree>
    <p:extLst>
      <p:ext uri="{BB962C8B-B14F-4D97-AF65-F5344CB8AC3E}">
        <p14:creationId xmlns:p14="http://schemas.microsoft.com/office/powerpoint/2010/main" val="3157105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4/12/2021</a:t>
            </a:fld>
            <a:endParaRPr lang="en-US"/>
          </a:p>
        </p:txBody>
      </p:sp>
      <p:sp>
        <p:nvSpPr>
          <p:cNvPr id="5" name="Footer Placeholder 4"/>
          <p:cNvSpPr>
            <a:spLocks noGrp="1"/>
          </p:cNvSpPr>
          <p:nvPr>
            <p:ph type="ftr" sz="quarter" idx="11"/>
          </p:nvPr>
        </p:nvSpPr>
        <p:spPr>
          <a:xfrm>
            <a:off x="3679257" y="6459785"/>
            <a:ext cx="4822804"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Tree>
    <p:extLst>
      <p:ext uri="{BB962C8B-B14F-4D97-AF65-F5344CB8AC3E}">
        <p14:creationId xmlns:p14="http://schemas.microsoft.com/office/powerpoint/2010/main" val="1158547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6400314"/>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179200"/>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1067011" y="6415320"/>
            <a:ext cx="986444" cy="424427"/>
          </a:xfrm>
          <a:prstGeom prst="rect">
            <a:avLst/>
          </a:prstGeom>
        </p:spPr>
      </p:pic>
      <p:sp>
        <p:nvSpPr>
          <p:cNvPr id="8" name="Rectangle 7"/>
          <p:cNvSpPr/>
          <p:nvPr userDrawn="1"/>
        </p:nvSpPr>
        <p:spPr>
          <a:xfrm>
            <a:off x="1011382" y="1720078"/>
            <a:ext cx="10377054" cy="8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102386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02624" y="2971806"/>
            <a:ext cx="6081512" cy="1684150"/>
          </a:xfrm>
        </p:spPr>
        <p:txBody>
          <a:bodyPr anchor="ctr">
            <a:noAutofit/>
          </a:bodyPr>
          <a:lstStyle/>
          <a:p>
            <a:r>
              <a:rPr lang="en-US" sz="4000" b="1" cap="none" dirty="0" smtClean="0">
                <a:effectLst>
                  <a:outerShdw blurRad="38100" dist="38100" dir="2700000" algn="tl">
                    <a:srgbClr val="000000">
                      <a:alpha val="43137"/>
                    </a:srgbClr>
                  </a:outerShdw>
                </a:effectLst>
                <a:latin typeface="Arial" pitchFamily="34" charset="0"/>
                <a:cs typeface="Arial" pitchFamily="34" charset="0"/>
              </a:rPr>
              <a:t>Me and White Supremacy</a:t>
            </a:r>
            <a:endParaRPr lang="en-US" sz="4000" b="1" cap="none" dirty="0">
              <a:effectLst>
                <a:outerShdw blurRad="38100" dist="38100" dir="2700000" algn="tl">
                  <a:srgbClr val="000000">
                    <a:alpha val="43137"/>
                  </a:srgbClr>
                </a:outerShdw>
              </a:effectLst>
              <a:latin typeface="Arial" pitchFamily="34" charset="0"/>
              <a:cs typeface="Arial" pitchFamily="34" charset="0"/>
            </a:endParaRPr>
          </a:p>
        </p:txBody>
      </p:sp>
      <p:sp>
        <p:nvSpPr>
          <p:cNvPr id="3" name="Text Placeholder 2">
            <a:extLst>
              <a:ext uri="{FF2B5EF4-FFF2-40B4-BE49-F238E27FC236}">
                <a16:creationId xmlns:a16="http://schemas.microsoft.com/office/drawing/2014/main" id="{1F272D59-1B41-4BB8-ADF5-C5A1677AB133}"/>
              </a:ext>
            </a:extLst>
          </p:cNvPr>
          <p:cNvSpPr>
            <a:spLocks noGrp="1"/>
          </p:cNvSpPr>
          <p:nvPr>
            <p:ph type="body" idx="1"/>
          </p:nvPr>
        </p:nvSpPr>
        <p:spPr/>
        <p:txBody>
          <a:bodyPr/>
          <a:lstStyle/>
          <a:p>
            <a:endParaRPr lang="en-US"/>
          </a:p>
        </p:txBody>
      </p:sp>
      <p:pic>
        <p:nvPicPr>
          <p:cNvPr id="2" name="Picture 1"/>
          <p:cNvPicPr>
            <a:picLocks noChangeAspect="1"/>
          </p:cNvPicPr>
          <p:nvPr/>
        </p:nvPicPr>
        <p:blipFill>
          <a:blip r:embed="rId3"/>
          <a:stretch>
            <a:fillRect/>
          </a:stretch>
        </p:blipFill>
        <p:spPr>
          <a:xfrm>
            <a:off x="6026728" y="553015"/>
            <a:ext cx="6010518" cy="435781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239710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5195455" y="1554293"/>
            <a:ext cx="5960225" cy="5582491"/>
          </a:xfrm>
        </p:spPr>
        <p:txBody>
          <a:bodyPr vert="horz" lIns="91440" tIns="45720" rIns="91440" bIns="45720" rtlCol="0" anchor="b">
            <a:normAutofit fontScale="90000"/>
          </a:bodyPr>
          <a:lstStyle/>
          <a:p>
            <a:r>
              <a:rPr lang="en-US" sz="6600" dirty="0" smtClean="0">
                <a:solidFill>
                  <a:schemeClr val="tx1">
                    <a:lumMod val="85000"/>
                    <a:lumOff val="15000"/>
                  </a:schemeClr>
                </a:solidFill>
              </a:rPr>
              <a:t>As You Log On – Introductions Via Chat Window</a:t>
            </a:r>
            <a:br>
              <a:rPr lang="en-US" sz="6600" dirty="0" smtClean="0">
                <a:solidFill>
                  <a:schemeClr val="tx1">
                    <a:lumMod val="85000"/>
                    <a:lumOff val="15000"/>
                  </a:schemeClr>
                </a:solidFill>
              </a:rPr>
            </a:br>
            <a:r>
              <a:rPr lang="en-US" sz="5300" b="0" dirty="0" smtClean="0">
                <a:solidFill>
                  <a:schemeClr val="tx1">
                    <a:lumMod val="85000"/>
                    <a:lumOff val="15000"/>
                  </a:schemeClr>
                </a:solidFill>
              </a:rPr>
              <a:t>Please enter your </a:t>
            </a:r>
            <a:br>
              <a:rPr lang="en-US" sz="5300" b="0" dirty="0" smtClean="0">
                <a:solidFill>
                  <a:schemeClr val="tx1">
                    <a:lumMod val="85000"/>
                    <a:lumOff val="15000"/>
                  </a:schemeClr>
                </a:solidFill>
              </a:rPr>
            </a:br>
            <a:r>
              <a:rPr lang="en-US" sz="5300" b="0" dirty="0" smtClean="0">
                <a:solidFill>
                  <a:schemeClr val="tx1">
                    <a:lumMod val="85000"/>
                    <a:lumOff val="15000"/>
                  </a:schemeClr>
                </a:solidFill>
              </a:rPr>
              <a:t>Name</a:t>
            </a:r>
            <a:r>
              <a:rPr lang="en-US" sz="5300" b="0" dirty="0">
                <a:solidFill>
                  <a:schemeClr val="tx1">
                    <a:lumMod val="85000"/>
                    <a:lumOff val="15000"/>
                  </a:schemeClr>
                </a:solidFill>
              </a:rPr>
              <a:t/>
            </a:r>
            <a:br>
              <a:rPr lang="en-US" sz="5300" b="0" dirty="0">
                <a:solidFill>
                  <a:schemeClr val="tx1">
                    <a:lumMod val="85000"/>
                    <a:lumOff val="15000"/>
                  </a:schemeClr>
                </a:solidFill>
              </a:rPr>
            </a:br>
            <a:r>
              <a:rPr lang="en-US" sz="5300" b="0" dirty="0">
                <a:solidFill>
                  <a:schemeClr val="tx1">
                    <a:lumMod val="85000"/>
                    <a:lumOff val="15000"/>
                  </a:schemeClr>
                </a:solidFill>
              </a:rPr>
              <a:t>Required </a:t>
            </a:r>
            <a:r>
              <a:rPr lang="en-US" sz="5300" b="0" dirty="0" smtClean="0">
                <a:solidFill>
                  <a:schemeClr val="tx1">
                    <a:lumMod val="85000"/>
                    <a:lumOff val="15000"/>
                  </a:schemeClr>
                </a:solidFill>
              </a:rPr>
              <a:t>Pronouns</a:t>
            </a:r>
            <a:r>
              <a:rPr lang="en-US" sz="5300" b="0" dirty="0">
                <a:solidFill>
                  <a:schemeClr val="tx1">
                    <a:lumMod val="85000"/>
                    <a:lumOff val="15000"/>
                  </a:schemeClr>
                </a:solidFill>
              </a:rPr>
              <a:t/>
            </a:r>
            <a:br>
              <a:rPr lang="en-US" sz="5300" b="0" dirty="0">
                <a:solidFill>
                  <a:schemeClr val="tx1">
                    <a:lumMod val="85000"/>
                    <a:lumOff val="15000"/>
                  </a:schemeClr>
                </a:solidFill>
              </a:rPr>
            </a:br>
            <a:r>
              <a:rPr lang="en-US" sz="5300" b="0" dirty="0">
                <a:solidFill>
                  <a:schemeClr val="tx1">
                    <a:lumMod val="85000"/>
                    <a:lumOff val="15000"/>
                  </a:schemeClr>
                </a:solidFill>
              </a:rPr>
              <a:t>Work </a:t>
            </a:r>
            <a:r>
              <a:rPr lang="en-US" sz="5300" b="0" dirty="0" smtClean="0">
                <a:solidFill>
                  <a:schemeClr val="tx1">
                    <a:lumMod val="85000"/>
                    <a:lumOff val="15000"/>
                  </a:schemeClr>
                </a:solidFill>
              </a:rPr>
              <a:t>Location</a:t>
            </a:r>
            <a:br>
              <a:rPr lang="en-US" sz="5300" b="0" dirty="0" smtClean="0">
                <a:solidFill>
                  <a:schemeClr val="tx1">
                    <a:lumMod val="85000"/>
                    <a:lumOff val="15000"/>
                  </a:schemeClr>
                </a:solidFill>
              </a:rPr>
            </a:br>
            <a:r>
              <a:rPr lang="en-US" sz="6600" dirty="0">
                <a:solidFill>
                  <a:schemeClr val="accent5">
                    <a:lumMod val="75000"/>
                  </a:schemeClr>
                </a:solidFill>
              </a:rPr>
              <a:t/>
            </a:r>
            <a:br>
              <a:rPr lang="en-US" sz="6600" dirty="0">
                <a:solidFill>
                  <a:schemeClr val="accent5">
                    <a:lumMod val="75000"/>
                  </a:schemeClr>
                </a:solidFill>
              </a:rPr>
            </a:br>
            <a:endParaRPr lang="en-US" sz="6600" dirty="0">
              <a:solidFill>
                <a:schemeClr val="accent5">
                  <a:lumMod val="75000"/>
                </a:schemeClr>
              </a:solidFill>
            </a:endParaRPr>
          </a:p>
        </p:txBody>
      </p:sp>
      <p:pic>
        <p:nvPicPr>
          <p:cNvPr id="5" name="Picture 4"/>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91127" y="330406"/>
            <a:ext cx="4241258" cy="494813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2862099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a:xfrm>
            <a:off x="356062" y="278382"/>
            <a:ext cx="10058400" cy="911814"/>
          </a:xfrm>
        </p:spPr>
        <p:txBody>
          <a:bodyPr>
            <a:normAutofit/>
          </a:bodyPr>
          <a:lstStyle/>
          <a:p>
            <a:r>
              <a:rPr lang="en-US" dirty="0" smtClean="0"/>
              <a:t>Series Overview</a:t>
            </a:r>
            <a:endParaRPr lang="en-US" dirty="0"/>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356061" y="1565564"/>
            <a:ext cx="7875339" cy="4710946"/>
          </a:xfrm>
        </p:spPr>
        <p:txBody>
          <a:bodyPr>
            <a:normAutofit/>
          </a:bodyPr>
          <a:lstStyle/>
          <a:p>
            <a:r>
              <a:rPr lang="en-US" sz="4000" dirty="0" smtClean="0"/>
              <a:t>4/13</a:t>
            </a:r>
            <a:r>
              <a:rPr lang="en-US" sz="4000" dirty="0" smtClean="0"/>
              <a:t> </a:t>
            </a:r>
            <a:r>
              <a:rPr lang="en-US" sz="4000" dirty="0" smtClean="0"/>
              <a:t>Overview </a:t>
            </a:r>
          </a:p>
          <a:p>
            <a:r>
              <a:rPr lang="en-US" sz="4000" dirty="0"/>
              <a:t>4</a:t>
            </a:r>
            <a:r>
              <a:rPr lang="en-US" sz="4000" dirty="0" smtClean="0"/>
              <a:t>/21 Week 1  - Through Page 74</a:t>
            </a:r>
          </a:p>
          <a:p>
            <a:r>
              <a:rPr lang="en-US" sz="4000" dirty="0" smtClean="0"/>
              <a:t>4/27 Week 2 – Through Page 123</a:t>
            </a:r>
          </a:p>
          <a:p>
            <a:r>
              <a:rPr lang="en-US" sz="4000" dirty="0" smtClean="0"/>
              <a:t>5/4Week 3 – Through Page 170</a:t>
            </a:r>
          </a:p>
          <a:p>
            <a:r>
              <a:rPr lang="en-US" sz="4000" dirty="0" smtClean="0"/>
              <a:t>5/11 Week 4 – Through Page 210 and Overall Commitments</a:t>
            </a:r>
          </a:p>
        </p:txBody>
      </p:sp>
      <p:pic>
        <p:nvPicPr>
          <p:cNvPr id="4" name="Picture 4" descr="Image result for agenda">
            <a:extLst>
              <a:ext uri="{FF2B5EF4-FFF2-40B4-BE49-F238E27FC236}">
                <a16:creationId xmlns:a16="http://schemas.microsoft.com/office/drawing/2014/main" id="{36E82690-D155-4BAE-88C4-D3617C304C22}"/>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231401" y="1052945"/>
            <a:ext cx="3808199" cy="4449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12885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a:xfrm>
            <a:off x="356062" y="278382"/>
            <a:ext cx="10058400" cy="911814"/>
          </a:xfrm>
        </p:spPr>
        <p:txBody>
          <a:bodyPr>
            <a:normAutofit/>
          </a:bodyPr>
          <a:lstStyle/>
          <a:p>
            <a:r>
              <a:rPr lang="en-US" dirty="0"/>
              <a:t>Getting Started</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356062" y="1797243"/>
            <a:ext cx="10058400" cy="4023360"/>
          </a:xfrm>
        </p:spPr>
        <p:txBody>
          <a:bodyPr>
            <a:normAutofit/>
          </a:bodyPr>
          <a:lstStyle/>
          <a:p>
            <a:r>
              <a:rPr lang="en-US" sz="3600" dirty="0" smtClean="0"/>
              <a:t>Agenda</a:t>
            </a:r>
            <a:endParaRPr lang="en-US" sz="3600" dirty="0"/>
          </a:p>
          <a:p>
            <a:pPr lvl="1">
              <a:buFont typeface="Wingdings" panose="05000000000000000000" pitchFamily="2" charset="2"/>
              <a:buChar char="§"/>
            </a:pPr>
            <a:r>
              <a:rPr lang="en-US" sz="3400" dirty="0" smtClean="0"/>
              <a:t>Welcome and community building</a:t>
            </a:r>
          </a:p>
          <a:p>
            <a:pPr lvl="2">
              <a:buFont typeface="Wingdings" panose="05000000000000000000" pitchFamily="2" charset="2"/>
              <a:buChar char="§"/>
            </a:pPr>
            <a:r>
              <a:rPr lang="en-US" sz="3000" dirty="0" smtClean="0"/>
              <a:t>How our work is framed</a:t>
            </a:r>
          </a:p>
          <a:p>
            <a:pPr lvl="2">
              <a:buFont typeface="Wingdings" panose="05000000000000000000" pitchFamily="2" charset="2"/>
              <a:buChar char="§"/>
            </a:pPr>
            <a:r>
              <a:rPr lang="en-US" sz="3000" dirty="0" smtClean="0"/>
              <a:t>How we will work together</a:t>
            </a:r>
          </a:p>
          <a:p>
            <a:pPr lvl="2">
              <a:buFont typeface="Wingdings" panose="05000000000000000000" pitchFamily="2" charset="2"/>
              <a:buChar char="§"/>
            </a:pPr>
            <a:r>
              <a:rPr lang="en-US" sz="3000" dirty="0" smtClean="0"/>
              <a:t>How we will schedule the reading</a:t>
            </a:r>
          </a:p>
          <a:p>
            <a:pPr marL="384048" lvl="2" indent="0">
              <a:buNone/>
            </a:pPr>
            <a:endParaRPr lang="en-US" sz="3000" dirty="0" smtClean="0"/>
          </a:p>
          <a:p>
            <a:pPr lvl="2">
              <a:buFont typeface="Wingdings" panose="05000000000000000000" pitchFamily="2" charset="2"/>
              <a:buChar char="§"/>
            </a:pPr>
            <a:endParaRPr lang="en-US" sz="3000" dirty="0"/>
          </a:p>
          <a:p>
            <a:pPr marL="201168" lvl="1" indent="0">
              <a:buNone/>
            </a:pPr>
            <a:endParaRPr lang="en-US" sz="3000" dirty="0" smtClean="0"/>
          </a:p>
          <a:p>
            <a:pPr lvl="1">
              <a:buFont typeface="Wingdings" panose="05000000000000000000" pitchFamily="2" charset="2"/>
              <a:buChar char="§"/>
            </a:pPr>
            <a:endParaRPr lang="en-US" sz="3400" dirty="0" smtClean="0"/>
          </a:p>
        </p:txBody>
      </p:sp>
      <p:pic>
        <p:nvPicPr>
          <p:cNvPr id="4" name="Picture 4" descr="Image result for agenda">
            <a:extLst>
              <a:ext uri="{FF2B5EF4-FFF2-40B4-BE49-F238E27FC236}">
                <a16:creationId xmlns:a16="http://schemas.microsoft.com/office/drawing/2014/main" id="{36E82690-D155-4BAE-88C4-D3617C304C22}"/>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231401" y="1052945"/>
            <a:ext cx="3808199" cy="4449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23533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B0C0EF0-B4B0-48BE-8130-C23667936EE2}"/>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0" y="-617287"/>
            <a:ext cx="12192000" cy="80925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933378" y="-617287"/>
            <a:ext cx="10058400" cy="1450757"/>
          </a:xfrm>
        </p:spPr>
        <p:txBody>
          <a:bodyPr>
            <a:normAutofit/>
          </a:bodyPr>
          <a:lstStyle/>
          <a:p>
            <a:r>
              <a:rPr lang="en-US" dirty="0"/>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452261" y="697319"/>
            <a:ext cx="10832815" cy="5463362"/>
          </a:xfrm>
        </p:spPr>
        <p:txBody>
          <a:bodyPr>
            <a:normAutofit/>
          </a:bodyPr>
          <a:lstStyle/>
          <a:p>
            <a:r>
              <a:rPr lang="en-US" sz="3600" dirty="0"/>
              <a:t>We begin by acknowledging that through a history of colonization and brutality, we currently reside on and are connecting from the traditional lands stewarded by generations of indigenous people.</a:t>
            </a:r>
          </a:p>
          <a:p>
            <a:r>
              <a:rPr lang="en-US" sz="3600" dirty="0"/>
              <a:t>We honor these indigenous people, all elders, past, present, and emerging. We are called to learn and share these learnings about this tribal history, culture, and contributions that have been suppressed in the telling of the story of what we now call the United States of America. </a:t>
            </a:r>
          </a:p>
        </p:txBody>
      </p:sp>
    </p:spTree>
    <p:extLst>
      <p:ext uri="{BB962C8B-B14F-4D97-AF65-F5344CB8AC3E}">
        <p14:creationId xmlns:p14="http://schemas.microsoft.com/office/powerpoint/2010/main" val="2698958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circle of stones">
            <a:extLst>
              <a:ext uri="{FF2B5EF4-FFF2-40B4-BE49-F238E27FC236}">
                <a16:creationId xmlns:a16="http://schemas.microsoft.com/office/drawing/2014/main" id="{4C23E487-3CF9-4ED8-A48F-7153DF972291}"/>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1" y="-627611"/>
            <a:ext cx="12191999" cy="811322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B01A771-50D5-46AD-B5FA-B997F3869583}"/>
              </a:ext>
            </a:extLst>
          </p:cNvPr>
          <p:cNvSpPr>
            <a:spLocks noGrp="1"/>
          </p:cNvSpPr>
          <p:nvPr>
            <p:ph type="title"/>
          </p:nvPr>
        </p:nvSpPr>
        <p:spPr>
          <a:xfrm>
            <a:off x="285750" y="88315"/>
            <a:ext cx="10515600" cy="801938"/>
          </a:xfrm>
        </p:spPr>
        <p:txBody>
          <a:bodyPr>
            <a:normAutofit/>
          </a:bodyPr>
          <a:lstStyle/>
          <a:p>
            <a:r>
              <a:rPr lang="en-US" sz="5400" b="1" dirty="0" smtClean="0">
                <a:latin typeface="+mn-lt"/>
              </a:rPr>
              <a:t>Honoring all of You</a:t>
            </a:r>
            <a:endParaRPr lang="en-US" sz="5400" b="1" dirty="0">
              <a:latin typeface="+mn-lt"/>
            </a:endParaRPr>
          </a:p>
        </p:txBody>
      </p:sp>
      <p:sp>
        <p:nvSpPr>
          <p:cNvPr id="3" name="Content Placeholder 2">
            <a:extLst>
              <a:ext uri="{FF2B5EF4-FFF2-40B4-BE49-F238E27FC236}">
                <a16:creationId xmlns:a16="http://schemas.microsoft.com/office/drawing/2014/main" id="{7BB4F0C1-6BE0-4869-BA94-EB996A87FA7B}"/>
              </a:ext>
            </a:extLst>
          </p:cNvPr>
          <p:cNvSpPr>
            <a:spLocks noGrp="1"/>
          </p:cNvSpPr>
          <p:nvPr>
            <p:ph idx="1"/>
          </p:nvPr>
        </p:nvSpPr>
        <p:spPr>
          <a:xfrm>
            <a:off x="285750" y="1295400"/>
            <a:ext cx="11601449" cy="5431088"/>
          </a:xfrm>
        </p:spPr>
        <p:txBody>
          <a:bodyPr>
            <a:normAutofit/>
          </a:bodyPr>
          <a:lstStyle/>
          <a:p>
            <a:pPr marL="0" indent="0">
              <a:spcBef>
                <a:spcPts val="0"/>
              </a:spcBef>
              <a:buNone/>
            </a:pPr>
            <a:r>
              <a:rPr lang="en-US" sz="4000" dirty="0" smtClean="0"/>
              <a:t>Full screen, camera if you can, share your name, your location, AND a  six word resume.</a:t>
            </a:r>
          </a:p>
          <a:p>
            <a:pPr marL="0" indent="0">
              <a:spcBef>
                <a:spcPts val="0"/>
              </a:spcBef>
              <a:buNone/>
            </a:pPr>
            <a:endParaRPr lang="en-US" sz="4000" dirty="0" smtClean="0"/>
          </a:p>
          <a:p>
            <a:pPr marL="0" indent="0">
              <a:spcBef>
                <a:spcPts val="0"/>
              </a:spcBef>
              <a:buNone/>
            </a:pPr>
            <a:r>
              <a:rPr lang="en-US" sz="4000" dirty="0" smtClean="0"/>
              <a:t>Examples of a six word resume: </a:t>
            </a:r>
            <a:endParaRPr lang="en-US" sz="4000" dirty="0"/>
          </a:p>
          <a:p>
            <a:pPr>
              <a:spcBef>
                <a:spcPts val="0"/>
              </a:spcBef>
            </a:pPr>
            <a:r>
              <a:rPr lang="en-US" sz="4000" b="1" dirty="0" smtClean="0"/>
              <a:t>I am tired but also inspired. </a:t>
            </a:r>
          </a:p>
          <a:p>
            <a:pPr>
              <a:spcBef>
                <a:spcPts val="0"/>
              </a:spcBef>
            </a:pPr>
            <a:r>
              <a:rPr lang="en-US" sz="4000" b="1" dirty="0" smtClean="0"/>
              <a:t>I am moving through COVID time. </a:t>
            </a:r>
          </a:p>
          <a:p>
            <a:pPr>
              <a:spcBef>
                <a:spcPts val="0"/>
              </a:spcBef>
            </a:pPr>
            <a:r>
              <a:rPr lang="en-US" sz="4000" b="1" dirty="0" smtClean="0"/>
              <a:t>Organizer by profession,  daughter by birth. </a:t>
            </a:r>
            <a:endParaRPr lang="en-US" sz="4000" b="1" dirty="0"/>
          </a:p>
        </p:txBody>
      </p:sp>
    </p:spTree>
    <p:extLst>
      <p:ext uri="{BB962C8B-B14F-4D97-AF65-F5344CB8AC3E}">
        <p14:creationId xmlns:p14="http://schemas.microsoft.com/office/powerpoint/2010/main" val="3759222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reflection">
            <a:extLst>
              <a:ext uri="{FF2B5EF4-FFF2-40B4-BE49-F238E27FC236}">
                <a16:creationId xmlns:a16="http://schemas.microsoft.com/office/drawing/2014/main" id="{6CFE4B26-5CF5-4E6D-8D7E-225FF4A65367}"/>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368968" y="-77070"/>
            <a:ext cx="12560968" cy="76973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3788" y="49077"/>
            <a:ext cx="12034703" cy="1450757"/>
          </a:xfrm>
        </p:spPr>
        <p:txBody>
          <a:bodyPr/>
          <a:lstStyle/>
          <a:p>
            <a:pPr algn="ctr"/>
            <a:r>
              <a:rPr lang="en-US" dirty="0" smtClean="0"/>
              <a:t>The </a:t>
            </a:r>
            <a:r>
              <a:rPr lang="en-US" b="1" dirty="0" smtClean="0"/>
              <a:t>Intent</a:t>
            </a:r>
            <a:r>
              <a:rPr lang="en-US" dirty="0" smtClean="0"/>
              <a:t> for this Series</a:t>
            </a:r>
            <a:endParaRPr lang="en-US" dirty="0"/>
          </a:p>
        </p:txBody>
      </p:sp>
      <p:sp>
        <p:nvSpPr>
          <p:cNvPr id="3" name="Content Placeholder 2"/>
          <p:cNvSpPr>
            <a:spLocks noGrp="1"/>
          </p:cNvSpPr>
          <p:nvPr>
            <p:ph idx="1"/>
          </p:nvPr>
        </p:nvSpPr>
        <p:spPr>
          <a:xfrm>
            <a:off x="2026613" y="2355097"/>
            <a:ext cx="8138774" cy="4023360"/>
          </a:xfrm>
        </p:spPr>
        <p:txBody>
          <a:bodyPr>
            <a:normAutofit/>
          </a:bodyPr>
          <a:lstStyle/>
          <a:p>
            <a:pPr algn="ctr"/>
            <a:r>
              <a:rPr lang="en-US" sz="4400" dirty="0" smtClean="0"/>
              <a:t>I am inviting  you to participate in a </a:t>
            </a:r>
            <a:r>
              <a:rPr lang="en-US" sz="4400" dirty="0" smtClean="0"/>
              <a:t>five</a:t>
            </a:r>
            <a:r>
              <a:rPr lang="en-US" sz="4400" dirty="0" smtClean="0"/>
              <a:t>-part </a:t>
            </a:r>
            <a:r>
              <a:rPr lang="en-US" sz="4400" dirty="0" smtClean="0"/>
              <a:t>series where we explore how to create the change  our world needs by creating a change in ourselves. </a:t>
            </a:r>
            <a:endParaRPr lang="en-US" sz="4400" dirty="0"/>
          </a:p>
        </p:txBody>
      </p:sp>
    </p:spTree>
    <p:extLst>
      <p:ext uri="{BB962C8B-B14F-4D97-AF65-F5344CB8AC3E}">
        <p14:creationId xmlns:p14="http://schemas.microsoft.com/office/powerpoint/2010/main" val="37511461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7318" y="258895"/>
            <a:ext cx="10058400" cy="2299887"/>
          </a:xfrm>
        </p:spPr>
        <p:txBody>
          <a:bodyPr anchor="t">
            <a:normAutofit/>
          </a:bodyPr>
          <a:lstStyle/>
          <a:p>
            <a:r>
              <a:rPr lang="en-US" dirty="0" smtClean="0"/>
              <a:t>Our Process</a:t>
            </a:r>
            <a:br>
              <a:rPr lang="en-US" dirty="0" smtClean="0"/>
            </a:br>
            <a:r>
              <a:rPr lang="en-US" dirty="0" smtClean="0"/>
              <a:t>Circle Components</a:t>
            </a:r>
            <a:endParaRPr lang="en-US" dirty="0"/>
          </a:p>
        </p:txBody>
      </p:sp>
      <p:sp>
        <p:nvSpPr>
          <p:cNvPr id="3" name="Content Placeholder 2"/>
          <p:cNvSpPr>
            <a:spLocks noGrp="1"/>
          </p:cNvSpPr>
          <p:nvPr>
            <p:ph idx="1"/>
          </p:nvPr>
        </p:nvSpPr>
        <p:spPr>
          <a:xfrm>
            <a:off x="425333" y="2451206"/>
            <a:ext cx="4950231" cy="3300123"/>
          </a:xfrm>
        </p:spPr>
        <p:txBody>
          <a:bodyPr/>
          <a:lstStyle/>
          <a:p>
            <a:r>
              <a:rPr lang="en-US" dirty="0" smtClean="0"/>
              <a:t>“What transforms a meeting into a circle is the willingness of the people to shift from informal socializing or opinionated discussion into a receptive attitude of thoughtful speaking and deep listening.”  </a:t>
            </a:r>
            <a:endParaRPr lang="en-US" dirty="0"/>
          </a:p>
        </p:txBody>
      </p:sp>
      <p:pic>
        <p:nvPicPr>
          <p:cNvPr id="1026" name="Picture 2" descr="The Process — The Circle Way"/>
          <p:cNvPicPr>
            <a:picLocks noChangeAspect="1" noChangeArrowheads="1"/>
          </p:cNvPicPr>
          <p:nvPr/>
        </p:nvPicPr>
        <p:blipFill rotWithShape="1">
          <a:blip r:embed="rId2">
            <a:extLst>
              <a:ext uri="{28A0092B-C50C-407E-A947-70E740481C1C}">
                <a14:useLocalDpi xmlns:a14="http://schemas.microsoft.com/office/drawing/2010/main" val="0"/>
              </a:ext>
            </a:extLst>
          </a:blip>
          <a:srcRect l="3488" t="13977"/>
          <a:stretch/>
        </p:blipFill>
        <p:spPr bwMode="auto">
          <a:xfrm>
            <a:off x="5656518" y="76200"/>
            <a:ext cx="6535482" cy="61923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6627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black elk circle">
            <a:extLst>
              <a:ext uri="{FF2B5EF4-FFF2-40B4-BE49-F238E27FC236}">
                <a16:creationId xmlns:a16="http://schemas.microsoft.com/office/drawing/2014/main" id="{01B860A2-C6F7-4143-9AB5-7507049F2126}"/>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a:off x="-150394" y="-647256"/>
            <a:ext cx="12492788" cy="8313384"/>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85A55EFE-4F44-40B1-AE8D-722D59F25519}"/>
              </a:ext>
            </a:extLst>
          </p:cNvPr>
          <p:cNvSpPr>
            <a:spLocks noGrp="1"/>
          </p:cNvSpPr>
          <p:nvPr>
            <p:ph type="title"/>
          </p:nvPr>
        </p:nvSpPr>
        <p:spPr>
          <a:xfrm>
            <a:off x="838200" y="365125"/>
            <a:ext cx="10515600" cy="729749"/>
          </a:xfrm>
        </p:spPr>
        <p:txBody>
          <a:bodyPr/>
          <a:lstStyle/>
          <a:p>
            <a:pPr algn="ctr"/>
            <a:r>
              <a:rPr lang="en-US" b="1" dirty="0"/>
              <a:t>Opening </a:t>
            </a:r>
            <a:r>
              <a:rPr lang="en-US" b="1" dirty="0" smtClean="0"/>
              <a:t>for Tonight</a:t>
            </a:r>
            <a:endParaRPr lang="en-US" b="1" dirty="0"/>
          </a:p>
        </p:txBody>
      </p:sp>
      <p:sp>
        <p:nvSpPr>
          <p:cNvPr id="5" name="Content Placeholder 4">
            <a:extLst>
              <a:ext uri="{FF2B5EF4-FFF2-40B4-BE49-F238E27FC236}">
                <a16:creationId xmlns:a16="http://schemas.microsoft.com/office/drawing/2014/main" id="{1D013A34-3520-46E5-8FEF-8F7FE8FECF13}"/>
              </a:ext>
            </a:extLst>
          </p:cNvPr>
          <p:cNvSpPr>
            <a:spLocks noGrp="1"/>
          </p:cNvSpPr>
          <p:nvPr>
            <p:ph idx="1"/>
          </p:nvPr>
        </p:nvSpPr>
        <p:spPr>
          <a:xfrm>
            <a:off x="783644" y="1174019"/>
            <a:ext cx="10515600" cy="5082089"/>
          </a:xfrm>
        </p:spPr>
        <p:txBody>
          <a:bodyPr>
            <a:normAutofit/>
          </a:bodyPr>
          <a:lstStyle/>
          <a:p>
            <a:pPr marL="0" indent="0" algn="ctr">
              <a:buNone/>
            </a:pPr>
            <a:r>
              <a:rPr lang="en-US" sz="3600" i="1" dirty="0" smtClean="0"/>
              <a:t>“Everything the </a:t>
            </a:r>
            <a:r>
              <a:rPr lang="en-US" sz="3600" i="1" dirty="0"/>
              <a:t>power of the world does is done in a circle. The </a:t>
            </a:r>
            <a:r>
              <a:rPr lang="en-US" sz="3600" i="1" dirty="0" smtClean="0"/>
              <a:t>sky </a:t>
            </a:r>
            <a:r>
              <a:rPr lang="en-US" sz="3600" i="1" dirty="0"/>
              <a:t>is round, and I have heard that the Earth is round like a ball and so are all the stars. The wind, in its greatest power, whirls. Birds make their nests in circles, for theirs is the same religion as ours. The sun comes forth and goes down again in a circle. The moon does the same and both are round. Even the seasons form a great circle in their changing and always come back again to where they were.</a:t>
            </a:r>
            <a:r>
              <a:rPr lang="en-US" sz="3600" i="1" dirty="0">
                <a:effectLst/>
              </a:rPr>
              <a:t>” </a:t>
            </a:r>
            <a:endParaRPr lang="en-US" sz="3600" dirty="0"/>
          </a:p>
          <a:p>
            <a:pPr marL="0" indent="0" algn="ctr">
              <a:buNone/>
            </a:pPr>
            <a:r>
              <a:rPr lang="en-US" sz="2400" dirty="0"/>
              <a:t>Chief Black Elk, Holy Man of the Oglala Sioux</a:t>
            </a:r>
          </a:p>
        </p:txBody>
      </p:sp>
    </p:spTree>
    <p:extLst>
      <p:ext uri="{BB962C8B-B14F-4D97-AF65-F5344CB8AC3E}">
        <p14:creationId xmlns:p14="http://schemas.microsoft.com/office/powerpoint/2010/main" val="3891993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648277"/>
            <a:ext cx="10058400" cy="819373"/>
          </a:xfrm>
        </p:spPr>
        <p:txBody>
          <a:bodyPr/>
          <a:lstStyle/>
          <a:p>
            <a:r>
              <a:rPr lang="en-US" dirty="0" smtClean="0"/>
              <a:t>Our Center</a:t>
            </a:r>
            <a:endParaRPr lang="en-US" dirty="0"/>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5651271" y="497981"/>
            <a:ext cx="3669462" cy="5514219"/>
          </a:xfrm>
          <a:prstGeom prst="rect">
            <a:avLst/>
          </a:prstGeom>
        </p:spPr>
      </p:pic>
    </p:spTree>
    <p:extLst>
      <p:ext uri="{BB962C8B-B14F-4D97-AF65-F5344CB8AC3E}">
        <p14:creationId xmlns:p14="http://schemas.microsoft.com/office/powerpoint/2010/main" val="24099101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Image result for reflection">
            <a:extLst>
              <a:ext uri="{FF2B5EF4-FFF2-40B4-BE49-F238E27FC236}">
                <a16:creationId xmlns:a16="http://schemas.microsoft.com/office/drawing/2014/main" id="{6CFE4B26-5CF5-4E6D-8D7E-225FF4A65367}"/>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184484" y="-270460"/>
            <a:ext cx="12560968" cy="76973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55F28BF-2821-4796-BB57-A3DDFA9AF8A7}"/>
              </a:ext>
            </a:extLst>
          </p:cNvPr>
          <p:cNvSpPr>
            <a:spLocks noGrp="1"/>
          </p:cNvSpPr>
          <p:nvPr>
            <p:ph type="title"/>
          </p:nvPr>
        </p:nvSpPr>
        <p:spPr>
          <a:xfrm>
            <a:off x="260684" y="124493"/>
            <a:ext cx="10515600" cy="1325563"/>
          </a:xfrm>
        </p:spPr>
        <p:txBody>
          <a:bodyPr/>
          <a:lstStyle/>
          <a:p>
            <a:r>
              <a:rPr lang="en-US" b="1" dirty="0" smtClean="0">
                <a:latin typeface="+mn-lt"/>
              </a:rPr>
              <a:t>Our Agreements</a:t>
            </a:r>
            <a:endParaRPr lang="en-US" b="1" dirty="0">
              <a:latin typeface="+mn-lt"/>
            </a:endParaRPr>
          </a:p>
        </p:txBody>
      </p:sp>
      <p:sp>
        <p:nvSpPr>
          <p:cNvPr id="3" name="Content Placeholder 2">
            <a:extLst>
              <a:ext uri="{FF2B5EF4-FFF2-40B4-BE49-F238E27FC236}">
                <a16:creationId xmlns:a16="http://schemas.microsoft.com/office/drawing/2014/main" id="{9DB2490E-DBCA-4440-942A-33CD94353FFF}"/>
              </a:ext>
            </a:extLst>
          </p:cNvPr>
          <p:cNvSpPr>
            <a:spLocks noGrp="1"/>
          </p:cNvSpPr>
          <p:nvPr>
            <p:ph idx="1"/>
          </p:nvPr>
        </p:nvSpPr>
        <p:spPr>
          <a:xfrm>
            <a:off x="260684" y="1444919"/>
            <a:ext cx="11565044" cy="4907882"/>
          </a:xfrm>
        </p:spPr>
        <p:txBody>
          <a:bodyPr>
            <a:normAutofit/>
          </a:bodyPr>
          <a:lstStyle/>
          <a:p>
            <a:pPr lvl="0"/>
            <a:r>
              <a:rPr lang="en-US" sz="3600" dirty="0" smtClean="0"/>
              <a:t>We hold all stories or personal material in confidentiality.</a:t>
            </a:r>
            <a:endParaRPr lang="en-US" sz="3600" dirty="0"/>
          </a:p>
          <a:p>
            <a:pPr lvl="0"/>
            <a:r>
              <a:rPr lang="en-US" sz="3600" dirty="0" smtClean="0"/>
              <a:t>We listen to one another with compassion and curiosity.</a:t>
            </a:r>
            <a:endParaRPr lang="en-US" sz="3600" dirty="0"/>
          </a:p>
          <a:p>
            <a:pPr lvl="0"/>
            <a:r>
              <a:rPr lang="en-US" sz="3600" dirty="0" smtClean="0"/>
              <a:t>We ask for what we need and we offer what we can.</a:t>
            </a:r>
            <a:endParaRPr lang="en-US" sz="3600" dirty="0"/>
          </a:p>
          <a:p>
            <a:pPr lvl="0"/>
            <a:r>
              <a:rPr lang="en-US" sz="3600" dirty="0" smtClean="0"/>
              <a:t>We agree to employ a group guardian to watch our needs, timing, and energy.</a:t>
            </a:r>
            <a:endParaRPr lang="en-US" sz="3600" dirty="0"/>
          </a:p>
          <a:p>
            <a:pPr lvl="0"/>
            <a:r>
              <a:rPr lang="en-US" sz="3600" dirty="0" smtClean="0"/>
              <a:t>We agree to pause at a signal and when we feel the need to pause.</a:t>
            </a:r>
            <a:endParaRPr lang="en-US" sz="3600" dirty="0"/>
          </a:p>
          <a:p>
            <a:pPr lvl="0"/>
            <a:endParaRPr lang="en-US" sz="3600" dirty="0"/>
          </a:p>
          <a:p>
            <a:pPr marL="0" indent="0">
              <a:buNone/>
            </a:pPr>
            <a:endParaRPr lang="en-US" dirty="0"/>
          </a:p>
        </p:txBody>
      </p:sp>
    </p:spTree>
    <p:extLst>
      <p:ext uri="{BB962C8B-B14F-4D97-AF65-F5344CB8AC3E}">
        <p14:creationId xmlns:p14="http://schemas.microsoft.com/office/powerpoint/2010/main" val="3748419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141132"/>
            <a:ext cx="10058400" cy="914418"/>
          </a:xfrm>
        </p:spPr>
        <p:txBody>
          <a:bodyPr/>
          <a:lstStyle/>
          <a:p>
            <a:r>
              <a:rPr lang="en-US" dirty="0" smtClean="0"/>
              <a:t>3 Practices</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l="28028" t="31674" r="52636" b="39153"/>
          <a:stretch/>
        </p:blipFill>
        <p:spPr>
          <a:xfrm>
            <a:off x="4964762" y="0"/>
            <a:ext cx="6190918" cy="6227496"/>
          </a:xfrm>
          <a:prstGeom prst="rect">
            <a:avLst/>
          </a:prstGeom>
          <a:ln>
            <a:noFill/>
          </a:ln>
          <a:effectLst>
            <a:softEdge rad="112500"/>
          </a:effectLst>
        </p:spPr>
      </p:pic>
    </p:spTree>
    <p:extLst>
      <p:ext uri="{BB962C8B-B14F-4D97-AF65-F5344CB8AC3E}">
        <p14:creationId xmlns:p14="http://schemas.microsoft.com/office/powerpoint/2010/main" val="12037371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141132"/>
            <a:ext cx="10058400" cy="981924"/>
          </a:xfrm>
        </p:spPr>
        <p:txBody>
          <a:bodyPr/>
          <a:lstStyle/>
          <a:p>
            <a:r>
              <a:rPr lang="en-US" dirty="0" smtClean="0"/>
              <a:t>3 Principles </a:t>
            </a: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rotWithShape="1">
          <a:blip r:embed="rId2"/>
          <a:srcRect l="51333" t="36130" r="29219" b="34396"/>
          <a:stretch/>
        </p:blipFill>
        <p:spPr>
          <a:xfrm>
            <a:off x="5043316" y="95153"/>
            <a:ext cx="6112364" cy="6175646"/>
          </a:xfrm>
          <a:prstGeom prst="rect">
            <a:avLst/>
          </a:prstGeom>
        </p:spPr>
      </p:pic>
    </p:spTree>
    <p:extLst>
      <p:ext uri="{BB962C8B-B14F-4D97-AF65-F5344CB8AC3E}">
        <p14:creationId xmlns:p14="http://schemas.microsoft.com/office/powerpoint/2010/main" val="22195104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Image result for reflection">
            <a:extLst>
              <a:ext uri="{FF2B5EF4-FFF2-40B4-BE49-F238E27FC236}">
                <a16:creationId xmlns:a16="http://schemas.microsoft.com/office/drawing/2014/main" id="{1CCD350C-9005-434D-A5A7-2B0E9B52A8C6}"/>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281589" y="0"/>
            <a:ext cx="12560968" cy="76973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9BD8370-4385-4574-95CE-E53CCC4D54B8}"/>
              </a:ext>
            </a:extLst>
          </p:cNvPr>
          <p:cNvSpPr>
            <a:spLocks noGrp="1"/>
          </p:cNvSpPr>
          <p:nvPr>
            <p:ph type="title"/>
          </p:nvPr>
        </p:nvSpPr>
        <p:spPr>
          <a:xfrm>
            <a:off x="248653" y="132848"/>
            <a:ext cx="10515600" cy="1325563"/>
          </a:xfrm>
        </p:spPr>
        <p:txBody>
          <a:bodyPr>
            <a:normAutofit/>
          </a:bodyPr>
          <a:lstStyle/>
          <a:p>
            <a:r>
              <a:rPr lang="en-US" sz="6600" b="1" dirty="0" smtClean="0">
                <a:latin typeface="+mn-lt"/>
              </a:rPr>
              <a:t>How will we accomplish this – </a:t>
            </a:r>
            <a:endParaRPr lang="en-US" sz="6600" b="1" dirty="0">
              <a:latin typeface="+mn-lt"/>
            </a:endParaRPr>
          </a:p>
        </p:txBody>
      </p:sp>
      <p:sp>
        <p:nvSpPr>
          <p:cNvPr id="3" name="Content Placeholder 2">
            <a:extLst>
              <a:ext uri="{FF2B5EF4-FFF2-40B4-BE49-F238E27FC236}">
                <a16:creationId xmlns:a16="http://schemas.microsoft.com/office/drawing/2014/main" id="{663265F9-696C-45FF-9209-91DCCB7982B9}"/>
              </a:ext>
            </a:extLst>
          </p:cNvPr>
          <p:cNvSpPr>
            <a:spLocks noGrp="1"/>
          </p:cNvSpPr>
          <p:nvPr>
            <p:ph idx="1"/>
          </p:nvPr>
        </p:nvSpPr>
        <p:spPr>
          <a:xfrm>
            <a:off x="683880" y="1536807"/>
            <a:ext cx="10579684" cy="4676250"/>
          </a:xfrm>
        </p:spPr>
        <p:txBody>
          <a:bodyPr>
            <a:normAutofit/>
          </a:bodyPr>
          <a:lstStyle/>
          <a:p>
            <a:pPr marL="0" lvl="0" indent="0">
              <a:buNone/>
            </a:pPr>
            <a:r>
              <a:rPr lang="en-US" sz="5400" dirty="0" smtClean="0"/>
              <a:t>Whole Group Convenes</a:t>
            </a:r>
          </a:p>
          <a:p>
            <a:pPr marL="0" lvl="0" indent="0">
              <a:buNone/>
            </a:pPr>
            <a:r>
              <a:rPr lang="en-US" sz="5400" dirty="0" smtClean="0"/>
              <a:t>Small Group – Focus on the Book </a:t>
            </a:r>
          </a:p>
          <a:p>
            <a:pPr marL="0" lvl="0" indent="0">
              <a:buNone/>
            </a:pPr>
            <a:r>
              <a:rPr lang="en-US" sz="5400" dirty="0" smtClean="0"/>
              <a:t>Whole Group – Bring Something </a:t>
            </a:r>
            <a:r>
              <a:rPr lang="en-US" sz="5400" dirty="0" smtClean="0"/>
              <a:t>Back (Pick a reporter FIRST) </a:t>
            </a:r>
            <a:endParaRPr lang="en-US" sz="5400" dirty="0" smtClean="0"/>
          </a:p>
          <a:p>
            <a:pPr marL="0" lvl="0" indent="0">
              <a:buNone/>
            </a:pPr>
            <a:r>
              <a:rPr lang="en-US" sz="5400" dirty="0" smtClean="0"/>
              <a:t>Whole Group Closing</a:t>
            </a:r>
            <a:endParaRPr lang="en-US" sz="5400" dirty="0"/>
          </a:p>
          <a:p>
            <a:pPr marL="0" lvl="0" indent="0">
              <a:buNone/>
            </a:pPr>
            <a:endParaRPr lang="en-US" sz="5400" dirty="0"/>
          </a:p>
          <a:p>
            <a:pPr marL="0" indent="0">
              <a:buNone/>
            </a:pPr>
            <a:endParaRPr lang="en-US" dirty="0"/>
          </a:p>
        </p:txBody>
      </p:sp>
    </p:spTree>
    <p:extLst>
      <p:ext uri="{BB962C8B-B14F-4D97-AF65-F5344CB8AC3E}">
        <p14:creationId xmlns:p14="http://schemas.microsoft.com/office/powerpoint/2010/main" val="2847881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141132"/>
            <a:ext cx="10058400" cy="981924"/>
          </a:xfrm>
        </p:spPr>
        <p:txBody>
          <a:bodyPr/>
          <a:lstStyle/>
          <a:p>
            <a:r>
              <a:rPr lang="en-US" dirty="0" smtClean="0"/>
              <a:t>3 Roles for Every Circle</a:t>
            </a:r>
            <a:endParaRPr lang="en-US" dirty="0"/>
          </a:p>
        </p:txBody>
      </p:sp>
      <p:sp>
        <p:nvSpPr>
          <p:cNvPr id="3" name="Content Placeholder 2"/>
          <p:cNvSpPr>
            <a:spLocks noGrp="1"/>
          </p:cNvSpPr>
          <p:nvPr>
            <p:ph idx="1"/>
          </p:nvPr>
        </p:nvSpPr>
        <p:spPr>
          <a:xfrm>
            <a:off x="1097280" y="1229445"/>
            <a:ext cx="10058400" cy="4639649"/>
          </a:xfrm>
        </p:spPr>
        <p:txBody>
          <a:bodyPr>
            <a:noAutofit/>
          </a:bodyPr>
          <a:lstStyle/>
          <a:p>
            <a:pPr>
              <a:lnSpc>
                <a:spcPct val="100000"/>
              </a:lnSpc>
            </a:pPr>
            <a:r>
              <a:rPr lang="en-US" sz="2400" b="1" dirty="0"/>
              <a:t>Host</a:t>
            </a:r>
            <a:r>
              <a:rPr lang="en-US" sz="2400" dirty="0"/>
              <a:t>: The person who issues the invitation</a:t>
            </a:r>
            <a:r>
              <a:rPr lang="en-US" sz="2400" dirty="0" smtClean="0"/>
              <a:t>, prepares </a:t>
            </a:r>
            <a:r>
              <a:rPr lang="en-US" sz="2400" dirty="0"/>
              <a:t>the space where a circle conversation </a:t>
            </a:r>
            <a:r>
              <a:rPr lang="en-US" sz="2400" dirty="0" smtClean="0"/>
              <a:t>will be </a:t>
            </a:r>
            <a:r>
              <a:rPr lang="en-US" sz="2400" dirty="0"/>
              <a:t>held (setting the rim and center), helps </a:t>
            </a:r>
            <a:r>
              <a:rPr lang="en-US" sz="2400" dirty="0" smtClean="0"/>
              <a:t>define the </a:t>
            </a:r>
            <a:r>
              <a:rPr lang="en-US" sz="2400" dirty="0"/>
              <a:t>scope of conversation, and then participates </a:t>
            </a:r>
            <a:r>
              <a:rPr lang="en-US" sz="2400" dirty="0" smtClean="0"/>
              <a:t>in it </a:t>
            </a:r>
            <a:r>
              <a:rPr lang="en-US" sz="2400" dirty="0"/>
              <a:t>from a position of peer leadership.</a:t>
            </a:r>
          </a:p>
          <a:p>
            <a:pPr>
              <a:lnSpc>
                <a:spcPct val="100000"/>
              </a:lnSpc>
            </a:pPr>
            <a:r>
              <a:rPr lang="en-US" sz="2400" b="1" dirty="0"/>
              <a:t>Guardian</a:t>
            </a:r>
            <a:r>
              <a:rPr lang="en-US" sz="2400" dirty="0"/>
              <a:t>: A volunteer who teams with </a:t>
            </a:r>
            <a:r>
              <a:rPr lang="en-US" sz="2400" dirty="0" smtClean="0"/>
              <a:t>the host </a:t>
            </a:r>
            <a:r>
              <a:rPr lang="en-US" sz="2400" dirty="0"/>
              <a:t>to help the circle stay centered and </a:t>
            </a:r>
            <a:r>
              <a:rPr lang="en-US" sz="2400" dirty="0" smtClean="0"/>
              <a:t>intentional. They build in pauses discussed in our </a:t>
            </a:r>
            <a:r>
              <a:rPr lang="en-US" sz="2400" dirty="0"/>
              <a:t>fourth </a:t>
            </a:r>
            <a:r>
              <a:rPr lang="en-US" sz="2400" dirty="0" smtClean="0"/>
              <a:t>agreement. A signal is made twice: once </a:t>
            </a:r>
            <a:r>
              <a:rPr lang="en-US" sz="2400" dirty="0"/>
              <a:t>to stop the action — a few seconds </a:t>
            </a:r>
            <a:r>
              <a:rPr lang="en-US" sz="2400" dirty="0" smtClean="0"/>
              <a:t>of observed </a:t>
            </a:r>
            <a:r>
              <a:rPr lang="en-US" sz="2400" dirty="0"/>
              <a:t>pause — followed by a second bell </a:t>
            </a:r>
            <a:r>
              <a:rPr lang="en-US" sz="2400" dirty="0" smtClean="0"/>
              <a:t>that signals </a:t>
            </a:r>
            <a:r>
              <a:rPr lang="en-US" sz="2400" dirty="0"/>
              <a:t>return to interaction. The guardian </a:t>
            </a:r>
            <a:r>
              <a:rPr lang="en-US" sz="2400" dirty="0" smtClean="0"/>
              <a:t>then speaks </a:t>
            </a:r>
            <a:r>
              <a:rPr lang="en-US" sz="2400" dirty="0"/>
              <a:t>to the reason for pausing. Anyone can </a:t>
            </a:r>
            <a:r>
              <a:rPr lang="en-US" sz="2400" dirty="0" smtClean="0"/>
              <a:t>ask the </a:t>
            </a:r>
            <a:r>
              <a:rPr lang="en-US" sz="2400" dirty="0"/>
              <a:t>guardian to initiate a pause.</a:t>
            </a:r>
          </a:p>
          <a:p>
            <a:pPr>
              <a:lnSpc>
                <a:spcPct val="100000"/>
              </a:lnSpc>
            </a:pPr>
            <a:r>
              <a:rPr lang="en-US" sz="2400" b="1" dirty="0" smtClean="0"/>
              <a:t>Reporter</a:t>
            </a:r>
            <a:r>
              <a:rPr lang="en-US" sz="2400" dirty="0" smtClean="0"/>
              <a:t>: </a:t>
            </a:r>
            <a:r>
              <a:rPr lang="en-US" sz="2400" dirty="0"/>
              <a:t>A circle </a:t>
            </a:r>
            <a:r>
              <a:rPr lang="en-US" sz="2400" dirty="0" smtClean="0"/>
              <a:t>participant(s) </a:t>
            </a:r>
            <a:r>
              <a:rPr lang="en-US" sz="2400" dirty="0"/>
              <a:t>who agrees </a:t>
            </a:r>
            <a:r>
              <a:rPr lang="en-US" sz="2400" dirty="0" smtClean="0"/>
              <a:t>to preserve </a:t>
            </a:r>
            <a:r>
              <a:rPr lang="en-US" sz="2400" dirty="0"/>
              <a:t>insights and notes decisions and </a:t>
            </a:r>
            <a:r>
              <a:rPr lang="en-US" sz="2400" dirty="0" smtClean="0"/>
              <a:t>actions. Rather </a:t>
            </a:r>
            <a:r>
              <a:rPr lang="en-US" sz="2400" dirty="0"/>
              <a:t>than </a:t>
            </a:r>
            <a:r>
              <a:rPr lang="en-US" sz="2400" dirty="0" smtClean="0"/>
              <a:t>having a </a:t>
            </a:r>
            <a:r>
              <a:rPr lang="en-US" sz="2400" dirty="0"/>
              <a:t>single scribe</a:t>
            </a:r>
            <a:r>
              <a:rPr lang="en-US" sz="2400" dirty="0" smtClean="0"/>
              <a:t>, responsibility </a:t>
            </a:r>
            <a:r>
              <a:rPr lang="en-US" sz="2400" dirty="0"/>
              <a:t>for harvesting the conversation </a:t>
            </a:r>
            <a:r>
              <a:rPr lang="en-US" sz="2400" dirty="0" smtClean="0"/>
              <a:t>is shared </a:t>
            </a:r>
            <a:r>
              <a:rPr lang="en-US" sz="2400" dirty="0"/>
              <a:t>by all participants. </a:t>
            </a:r>
          </a:p>
        </p:txBody>
      </p:sp>
    </p:spTree>
    <p:extLst>
      <p:ext uri="{BB962C8B-B14F-4D97-AF65-F5344CB8AC3E}">
        <p14:creationId xmlns:p14="http://schemas.microsoft.com/office/powerpoint/2010/main" val="15707314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Image result for reflection">
            <a:extLst>
              <a:ext uri="{FF2B5EF4-FFF2-40B4-BE49-F238E27FC236}">
                <a16:creationId xmlns:a16="http://schemas.microsoft.com/office/drawing/2014/main" id="{1CCD350C-9005-434D-A5A7-2B0E9B52A8C6}"/>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281589" y="0"/>
            <a:ext cx="12560968" cy="76973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9BD8370-4385-4574-95CE-E53CCC4D54B8}"/>
              </a:ext>
            </a:extLst>
          </p:cNvPr>
          <p:cNvSpPr>
            <a:spLocks noGrp="1"/>
          </p:cNvSpPr>
          <p:nvPr>
            <p:ph type="title"/>
          </p:nvPr>
        </p:nvSpPr>
        <p:spPr>
          <a:xfrm>
            <a:off x="248653" y="132848"/>
            <a:ext cx="10515600" cy="1325563"/>
          </a:xfrm>
        </p:spPr>
        <p:txBody>
          <a:bodyPr>
            <a:normAutofit/>
          </a:bodyPr>
          <a:lstStyle/>
          <a:p>
            <a:r>
              <a:rPr lang="en-US" sz="6600" b="1" dirty="0" smtClean="0">
                <a:latin typeface="+mn-lt"/>
              </a:rPr>
              <a:t>Expectations of </a:t>
            </a:r>
            <a:r>
              <a:rPr lang="en-US" sz="6600" b="1" dirty="0" smtClean="0">
                <a:latin typeface="+mn-lt"/>
              </a:rPr>
              <a:t>Circles  </a:t>
            </a:r>
            <a:endParaRPr lang="en-US" sz="6600" b="1" dirty="0">
              <a:latin typeface="+mn-lt"/>
            </a:endParaRPr>
          </a:p>
        </p:txBody>
      </p:sp>
      <p:sp>
        <p:nvSpPr>
          <p:cNvPr id="3" name="Content Placeholder 2">
            <a:extLst>
              <a:ext uri="{FF2B5EF4-FFF2-40B4-BE49-F238E27FC236}">
                <a16:creationId xmlns:a16="http://schemas.microsoft.com/office/drawing/2014/main" id="{663265F9-696C-45FF-9209-91DCCB7982B9}"/>
              </a:ext>
            </a:extLst>
          </p:cNvPr>
          <p:cNvSpPr>
            <a:spLocks noGrp="1"/>
          </p:cNvSpPr>
          <p:nvPr>
            <p:ph idx="1"/>
          </p:nvPr>
        </p:nvSpPr>
        <p:spPr>
          <a:xfrm>
            <a:off x="683880" y="1536807"/>
            <a:ext cx="10579684" cy="4676250"/>
          </a:xfrm>
        </p:spPr>
        <p:txBody>
          <a:bodyPr>
            <a:normAutofit fontScale="92500" lnSpcReduction="10000"/>
          </a:bodyPr>
          <a:lstStyle/>
          <a:p>
            <a:pPr marL="0" lvl="0" indent="0">
              <a:buNone/>
            </a:pPr>
            <a:r>
              <a:rPr lang="en-US" sz="5400" dirty="0" smtClean="0"/>
              <a:t>Conversation – Free flow</a:t>
            </a:r>
          </a:p>
          <a:p>
            <a:pPr marL="0" lvl="0" indent="0">
              <a:buNone/>
            </a:pPr>
            <a:r>
              <a:rPr lang="en-US" sz="5400" dirty="0" smtClean="0"/>
              <a:t>Practices </a:t>
            </a:r>
          </a:p>
          <a:p>
            <a:pPr>
              <a:buFont typeface="Wingdings" panose="05000000000000000000" pitchFamily="2" charset="2"/>
              <a:buChar char="§"/>
            </a:pPr>
            <a:r>
              <a:rPr lang="en-US" sz="5400" dirty="0" smtClean="0"/>
              <a:t>Talking </a:t>
            </a:r>
            <a:r>
              <a:rPr lang="en-US" sz="5400" dirty="0" smtClean="0"/>
              <a:t>Piece – Use our Raised </a:t>
            </a:r>
            <a:r>
              <a:rPr lang="en-US" sz="5400" dirty="0" smtClean="0"/>
              <a:t>Hand</a:t>
            </a:r>
          </a:p>
          <a:p>
            <a:pPr>
              <a:buFont typeface="Wingdings" panose="05000000000000000000" pitchFamily="2" charset="2"/>
              <a:buChar char="§"/>
            </a:pPr>
            <a:r>
              <a:rPr lang="en-US" sz="5400" dirty="0" smtClean="0"/>
              <a:t>Silence </a:t>
            </a:r>
            <a:r>
              <a:rPr lang="en-US" sz="5400" dirty="0" smtClean="0"/>
              <a:t>– Freedom to not </a:t>
            </a:r>
            <a:r>
              <a:rPr lang="en-US" sz="5400" dirty="0" smtClean="0"/>
              <a:t>Speak</a:t>
            </a:r>
          </a:p>
          <a:p>
            <a:pPr>
              <a:buFont typeface="Wingdings" panose="05000000000000000000" pitchFamily="2" charset="2"/>
              <a:buChar char="§"/>
            </a:pPr>
            <a:r>
              <a:rPr lang="en-US" sz="5400" dirty="0" smtClean="0"/>
              <a:t>Host invites but not requires engagement</a:t>
            </a:r>
            <a:endParaRPr lang="en-US" sz="5400" dirty="0"/>
          </a:p>
          <a:p>
            <a:pPr marL="0" lvl="0" indent="0">
              <a:buNone/>
            </a:pPr>
            <a:endParaRPr lang="en-US" sz="5400" dirty="0"/>
          </a:p>
          <a:p>
            <a:pPr marL="0" indent="0">
              <a:buNone/>
            </a:pPr>
            <a:endParaRPr lang="en-US" dirty="0"/>
          </a:p>
        </p:txBody>
      </p:sp>
    </p:spTree>
    <p:extLst>
      <p:ext uri="{BB962C8B-B14F-4D97-AF65-F5344CB8AC3E}">
        <p14:creationId xmlns:p14="http://schemas.microsoft.com/office/powerpoint/2010/main" val="2342790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Things to Remember Always</a:t>
            </a:r>
            <a:endParaRPr lang="en-US" dirty="0"/>
          </a:p>
        </p:txBody>
      </p:sp>
      <p:sp>
        <p:nvSpPr>
          <p:cNvPr id="3" name="Content Placeholder 2"/>
          <p:cNvSpPr>
            <a:spLocks noGrp="1"/>
          </p:cNvSpPr>
          <p:nvPr>
            <p:ph idx="1"/>
          </p:nvPr>
        </p:nvSpPr>
        <p:spPr/>
        <p:txBody>
          <a:bodyPr>
            <a:normAutofit/>
          </a:bodyPr>
          <a:lstStyle/>
          <a:p>
            <a:r>
              <a:rPr lang="en-US" sz="3200" dirty="0" smtClean="0"/>
              <a:t>It is no one’s responsibility to justify their reality or satisfy your curiosity. </a:t>
            </a:r>
          </a:p>
          <a:p>
            <a:r>
              <a:rPr lang="en-US" sz="3200" dirty="0" smtClean="0"/>
              <a:t>If you are curious,  write it down and do some research outside of this </a:t>
            </a:r>
          </a:p>
          <a:p>
            <a:r>
              <a:rPr lang="en-US" sz="3200" dirty="0" smtClean="0"/>
              <a:t>White fragility and white supremacy culture behaviors will sneak in – challenge these in yourself and others.  </a:t>
            </a:r>
          </a:p>
          <a:p>
            <a:r>
              <a:rPr lang="en-US" sz="3200" dirty="0" smtClean="0"/>
              <a:t>In a circle – every place holds a leader. </a:t>
            </a:r>
            <a:endParaRPr lang="en-US" sz="3200" dirty="0"/>
          </a:p>
        </p:txBody>
      </p:sp>
    </p:spTree>
    <p:extLst>
      <p:ext uri="{BB962C8B-B14F-4D97-AF65-F5344CB8AC3E}">
        <p14:creationId xmlns:p14="http://schemas.microsoft.com/office/powerpoint/2010/main" val="22239303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circle of stones">
            <a:extLst>
              <a:ext uri="{FF2B5EF4-FFF2-40B4-BE49-F238E27FC236}">
                <a16:creationId xmlns:a16="http://schemas.microsoft.com/office/drawing/2014/main" id="{4C23E487-3CF9-4ED8-A48F-7153DF972291}"/>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1" y="-627611"/>
            <a:ext cx="12191999" cy="811322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B01A771-50D5-46AD-B5FA-B997F3869583}"/>
              </a:ext>
            </a:extLst>
          </p:cNvPr>
          <p:cNvSpPr>
            <a:spLocks noGrp="1"/>
          </p:cNvSpPr>
          <p:nvPr>
            <p:ph type="title"/>
          </p:nvPr>
        </p:nvSpPr>
        <p:spPr>
          <a:xfrm>
            <a:off x="285750" y="88315"/>
            <a:ext cx="10515600" cy="801938"/>
          </a:xfrm>
        </p:spPr>
        <p:txBody>
          <a:bodyPr>
            <a:normAutofit/>
          </a:bodyPr>
          <a:lstStyle/>
          <a:p>
            <a:r>
              <a:rPr lang="en-US" sz="5400" b="1" dirty="0" smtClean="0">
                <a:latin typeface="+mn-lt"/>
              </a:rPr>
              <a:t>Open Conversation – Small Group</a:t>
            </a:r>
            <a:endParaRPr lang="en-US" sz="5400" b="1" dirty="0">
              <a:latin typeface="+mn-lt"/>
            </a:endParaRPr>
          </a:p>
        </p:txBody>
      </p:sp>
      <p:sp>
        <p:nvSpPr>
          <p:cNvPr id="3" name="Content Placeholder 2">
            <a:extLst>
              <a:ext uri="{FF2B5EF4-FFF2-40B4-BE49-F238E27FC236}">
                <a16:creationId xmlns:a16="http://schemas.microsoft.com/office/drawing/2014/main" id="{7BB4F0C1-6BE0-4869-BA94-EB996A87FA7B}"/>
              </a:ext>
            </a:extLst>
          </p:cNvPr>
          <p:cNvSpPr>
            <a:spLocks noGrp="1"/>
          </p:cNvSpPr>
          <p:nvPr>
            <p:ph idx="1"/>
          </p:nvPr>
        </p:nvSpPr>
        <p:spPr>
          <a:xfrm>
            <a:off x="285750" y="834941"/>
            <a:ext cx="11601449" cy="5891547"/>
          </a:xfrm>
        </p:spPr>
        <p:txBody>
          <a:bodyPr>
            <a:normAutofit/>
          </a:bodyPr>
          <a:lstStyle/>
          <a:p>
            <a:pPr marL="0" indent="0">
              <a:spcBef>
                <a:spcPts val="0"/>
              </a:spcBef>
              <a:buNone/>
            </a:pPr>
            <a:r>
              <a:rPr lang="en-US" b="1" dirty="0" smtClean="0"/>
              <a:t>Determine your roles – Host, Guardian, </a:t>
            </a:r>
            <a:r>
              <a:rPr lang="en-US" b="1" dirty="0" smtClean="0"/>
              <a:t>Reporter</a:t>
            </a:r>
            <a:endParaRPr lang="en-US" b="1" dirty="0" smtClean="0"/>
          </a:p>
          <a:p>
            <a:pPr marL="0" indent="0">
              <a:spcBef>
                <a:spcPts val="0"/>
              </a:spcBef>
              <a:buNone/>
            </a:pPr>
            <a:endParaRPr lang="en-US" b="1" dirty="0"/>
          </a:p>
          <a:p>
            <a:pPr marL="0" indent="0">
              <a:spcBef>
                <a:spcPts val="0"/>
              </a:spcBef>
              <a:buNone/>
            </a:pPr>
            <a:r>
              <a:rPr lang="en-US" sz="3200" b="1" dirty="0" smtClean="0"/>
              <a:t>Discussion foci:</a:t>
            </a:r>
            <a:endParaRPr lang="en-US" sz="3200" dirty="0"/>
          </a:p>
          <a:p>
            <a:pPr lvl="0">
              <a:spcBef>
                <a:spcPts val="0"/>
              </a:spcBef>
              <a:buFont typeface="Arial" panose="020B0604020202020204" pitchFamily="34" charset="0"/>
              <a:buChar char="•"/>
            </a:pPr>
            <a:r>
              <a:rPr lang="en-US" sz="3200" dirty="0" smtClean="0"/>
              <a:t>Who are you</a:t>
            </a:r>
            <a:r>
              <a:rPr lang="en-US" sz="3200" dirty="0" smtClean="0"/>
              <a:t>?(Name and Place quickie)</a:t>
            </a:r>
            <a:endParaRPr lang="en-US" sz="3200" dirty="0"/>
          </a:p>
          <a:p>
            <a:pPr>
              <a:spcBef>
                <a:spcPts val="0"/>
              </a:spcBef>
              <a:buFont typeface="Arial" panose="020B0604020202020204" pitchFamily="34" charset="0"/>
              <a:buChar char="•"/>
            </a:pPr>
            <a:r>
              <a:rPr lang="en-US" sz="3200" dirty="0" smtClean="0"/>
              <a:t>What </a:t>
            </a:r>
            <a:r>
              <a:rPr lang="en-US" sz="3200" dirty="0"/>
              <a:t>brings you to participate in this case study of Layla </a:t>
            </a:r>
            <a:r>
              <a:rPr lang="en-US" sz="3200" dirty="0" err="1"/>
              <a:t>Saads</a:t>
            </a:r>
            <a:r>
              <a:rPr lang="en-US" sz="3200" dirty="0"/>
              <a:t> work?</a:t>
            </a:r>
          </a:p>
          <a:p>
            <a:pPr>
              <a:spcBef>
                <a:spcPts val="0"/>
              </a:spcBef>
              <a:buFont typeface="Arial" panose="020B0604020202020204" pitchFamily="34" charset="0"/>
              <a:buChar char="•"/>
            </a:pPr>
            <a:r>
              <a:rPr lang="en-US" sz="3200" dirty="0" smtClean="0"/>
              <a:t>What </a:t>
            </a:r>
            <a:r>
              <a:rPr lang="en-US" sz="3200" dirty="0" smtClean="0"/>
              <a:t>do you think will be your biggest challenges and rewards for participating in this series?</a:t>
            </a:r>
          </a:p>
          <a:p>
            <a:pPr marL="0" indent="0">
              <a:buNone/>
            </a:pPr>
            <a:endParaRPr lang="en-US" sz="3200" b="1" dirty="0" smtClean="0"/>
          </a:p>
          <a:p>
            <a:pPr marL="0" indent="0">
              <a:buNone/>
            </a:pPr>
            <a:r>
              <a:rPr lang="en-US" sz="3200" b="1" dirty="0" smtClean="0"/>
              <a:t>Prepare your reporter: </a:t>
            </a:r>
            <a:endParaRPr lang="en-US" sz="3200" b="1" dirty="0" smtClean="0"/>
          </a:p>
          <a:p>
            <a:pPr marL="0" indent="0">
              <a:buNone/>
            </a:pPr>
            <a:r>
              <a:rPr lang="en-US" sz="3200" dirty="0" smtClean="0"/>
              <a:t>Who will speak for this group in the large circle ?  </a:t>
            </a:r>
            <a:endParaRPr lang="en-US" sz="3200" dirty="0"/>
          </a:p>
        </p:txBody>
      </p:sp>
    </p:spTree>
    <p:extLst>
      <p:ext uri="{BB962C8B-B14F-4D97-AF65-F5344CB8AC3E}">
        <p14:creationId xmlns:p14="http://schemas.microsoft.com/office/powerpoint/2010/main" val="2920263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circle of stones">
            <a:extLst>
              <a:ext uri="{FF2B5EF4-FFF2-40B4-BE49-F238E27FC236}">
                <a16:creationId xmlns:a16="http://schemas.microsoft.com/office/drawing/2014/main" id="{4C23E487-3CF9-4ED8-A48F-7153DF972291}"/>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1" y="-627611"/>
            <a:ext cx="12191999" cy="811322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b="1" dirty="0" smtClean="0"/>
              <a:t>Whole </a:t>
            </a:r>
            <a:r>
              <a:rPr lang="en-US" b="1" dirty="0" smtClean="0"/>
              <a:t>Group</a:t>
            </a:r>
            <a:endParaRPr lang="en-US" b="1" dirty="0"/>
          </a:p>
        </p:txBody>
      </p:sp>
      <p:sp>
        <p:nvSpPr>
          <p:cNvPr id="3" name="Content Placeholder 2"/>
          <p:cNvSpPr>
            <a:spLocks noGrp="1"/>
          </p:cNvSpPr>
          <p:nvPr>
            <p:ph idx="1"/>
          </p:nvPr>
        </p:nvSpPr>
        <p:spPr>
          <a:xfrm>
            <a:off x="560934" y="1667435"/>
            <a:ext cx="10594746" cy="4201659"/>
          </a:xfrm>
        </p:spPr>
        <p:txBody>
          <a:bodyPr>
            <a:noAutofit/>
          </a:bodyPr>
          <a:lstStyle/>
          <a:p>
            <a:r>
              <a:rPr lang="en-US" sz="2800" dirty="0" smtClean="0"/>
              <a:t>Round 1:  What does your small circle have to give to the whole? (One person from each group)</a:t>
            </a:r>
          </a:p>
          <a:p>
            <a:r>
              <a:rPr lang="en-US" sz="2800" dirty="0" smtClean="0"/>
              <a:t>Remember to use your raised hand icon when speaking, and to turn it off when you are not speaking.</a:t>
            </a:r>
          </a:p>
          <a:p>
            <a:endParaRPr lang="en-US" sz="2800" dirty="0"/>
          </a:p>
          <a:p>
            <a:r>
              <a:rPr lang="en-US" sz="2800" dirty="0" smtClean="0"/>
              <a:t>Round 2: Anyone have a connection, reflection, or wondering to give to the whole group?  </a:t>
            </a:r>
          </a:p>
          <a:p>
            <a:r>
              <a:rPr lang="en-US" sz="2800" dirty="0" smtClean="0"/>
              <a:t>Again, used the raised hand icon when you are speaking,  and to turn it off when you are not speaking</a:t>
            </a:r>
            <a:endParaRPr lang="en-US" sz="2800" dirty="0"/>
          </a:p>
        </p:txBody>
      </p:sp>
    </p:spTree>
    <p:extLst>
      <p:ext uri="{BB962C8B-B14F-4D97-AF65-F5344CB8AC3E}">
        <p14:creationId xmlns:p14="http://schemas.microsoft.com/office/powerpoint/2010/main" val="11946249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Image result for reflection">
            <a:extLst>
              <a:ext uri="{FF2B5EF4-FFF2-40B4-BE49-F238E27FC236}">
                <a16:creationId xmlns:a16="http://schemas.microsoft.com/office/drawing/2014/main" id="{1CCD350C-9005-434D-A5A7-2B0E9B52A8C6}"/>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281589" y="0"/>
            <a:ext cx="12560968" cy="76973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9BD8370-4385-4574-95CE-E53CCC4D54B8}"/>
              </a:ext>
            </a:extLst>
          </p:cNvPr>
          <p:cNvSpPr>
            <a:spLocks noGrp="1"/>
          </p:cNvSpPr>
          <p:nvPr>
            <p:ph type="title"/>
          </p:nvPr>
        </p:nvSpPr>
        <p:spPr>
          <a:xfrm>
            <a:off x="248653" y="132848"/>
            <a:ext cx="10515600" cy="1325563"/>
          </a:xfrm>
        </p:spPr>
        <p:txBody>
          <a:bodyPr>
            <a:normAutofit/>
          </a:bodyPr>
          <a:lstStyle/>
          <a:p>
            <a:r>
              <a:rPr lang="en-US" sz="6600" b="1" dirty="0" smtClean="0">
                <a:latin typeface="+mn-lt"/>
              </a:rPr>
              <a:t>Closing  </a:t>
            </a:r>
            <a:endParaRPr lang="en-US" sz="6600" b="1" dirty="0">
              <a:latin typeface="+mn-lt"/>
            </a:endParaRPr>
          </a:p>
        </p:txBody>
      </p:sp>
      <p:sp>
        <p:nvSpPr>
          <p:cNvPr id="3" name="Content Placeholder 2">
            <a:extLst>
              <a:ext uri="{FF2B5EF4-FFF2-40B4-BE49-F238E27FC236}">
                <a16:creationId xmlns:a16="http://schemas.microsoft.com/office/drawing/2014/main" id="{663265F9-696C-45FF-9209-91DCCB7982B9}"/>
              </a:ext>
            </a:extLst>
          </p:cNvPr>
          <p:cNvSpPr>
            <a:spLocks noGrp="1"/>
          </p:cNvSpPr>
          <p:nvPr>
            <p:ph idx="1"/>
          </p:nvPr>
        </p:nvSpPr>
        <p:spPr>
          <a:xfrm>
            <a:off x="683880" y="1536807"/>
            <a:ext cx="10579684" cy="4676250"/>
          </a:xfrm>
        </p:spPr>
        <p:txBody>
          <a:bodyPr>
            <a:normAutofit/>
          </a:bodyPr>
          <a:lstStyle/>
          <a:p>
            <a:pPr marL="0" lvl="0" indent="0">
              <a:buNone/>
            </a:pPr>
            <a:r>
              <a:rPr lang="en-US" sz="5400" dirty="0" smtClean="0"/>
              <a:t>What is the weather like in your mind right now as a result of tonight’s meeting?  </a:t>
            </a:r>
            <a:endParaRPr lang="en-US" sz="5400" dirty="0"/>
          </a:p>
          <a:p>
            <a:pPr marL="0" lvl="0" indent="0">
              <a:buNone/>
            </a:pPr>
            <a:endParaRPr lang="en-US" sz="5400" dirty="0"/>
          </a:p>
          <a:p>
            <a:pPr marL="0" indent="0">
              <a:buNone/>
            </a:pPr>
            <a:endParaRPr lang="en-US" dirty="0"/>
          </a:p>
        </p:txBody>
      </p:sp>
    </p:spTree>
    <p:extLst>
      <p:ext uri="{BB962C8B-B14F-4D97-AF65-F5344CB8AC3E}">
        <p14:creationId xmlns:p14="http://schemas.microsoft.com/office/powerpoint/2010/main" val="19691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ection xmlns="05627597-0322-42fc-bc19-1d0dde15c694" xsi:nil="true"/>
    <SharedWithUsers xmlns="5ed5bd0d-9aa5-480d-8c58-25f9f57090c9">
      <UserInfo>
        <DisplayName/>
        <AccountId xsi:nil="true"/>
        <AccountType/>
      </UserInfo>
    </SharedWithUsers>
    <lcf76f155ced4ddcb4097134ff3c332f xmlns="05627597-0322-42fc-bc19-1d0dde15c694">
      <Terms xmlns="http://schemas.microsoft.com/office/infopath/2007/PartnerControls"/>
    </lcf76f155ced4ddcb4097134ff3c332f>
    <TaxCatchAll xmlns="5ed5bd0d-9aa5-480d-8c58-25f9f57090c9" xsi:nil="true"/>
  </documentManagement>
</p:properties>
</file>

<file path=customXml/itemProps1.xml><?xml version="1.0" encoding="utf-8"?>
<ds:datastoreItem xmlns:ds="http://schemas.openxmlformats.org/officeDocument/2006/customXml" ds:itemID="{4E67AB0F-F0C4-46B3-AF5F-7CBFA2238701}"/>
</file>

<file path=customXml/itemProps2.xml><?xml version="1.0" encoding="utf-8"?>
<ds:datastoreItem xmlns:ds="http://schemas.openxmlformats.org/officeDocument/2006/customXml" ds:itemID="{D9C002C4-23CB-43BF-80F2-621AA74F1D81}"/>
</file>

<file path=customXml/itemProps3.xml><?xml version="1.0" encoding="utf-8"?>
<ds:datastoreItem xmlns:ds="http://schemas.openxmlformats.org/officeDocument/2006/customXml" ds:itemID="{36B5CF96-EEAE-4B63-911D-6AA1393E273A}"/>
</file>

<file path=docProps/app.xml><?xml version="1.0" encoding="utf-8"?>
<Properties xmlns="http://schemas.openxmlformats.org/officeDocument/2006/extended-properties" xmlns:vt="http://schemas.openxmlformats.org/officeDocument/2006/docPropsVTypes">
  <Template>Retrospect</Template>
  <TotalTime>727</TotalTime>
  <Words>851</Words>
  <Application>Microsoft Office PowerPoint</Application>
  <PresentationFormat>Widescreen</PresentationFormat>
  <Paragraphs>81</Paragraphs>
  <Slides>20</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Wingdings</vt:lpstr>
      <vt:lpstr>Retrospect</vt:lpstr>
      <vt:lpstr>Me and White Supremacy</vt:lpstr>
      <vt:lpstr>As You Log On – Introductions Via Chat Window Please enter your  Name Required Pronouns Work Location  </vt:lpstr>
      <vt:lpstr>Series Overview</vt:lpstr>
      <vt:lpstr>Getting Started</vt:lpstr>
      <vt:lpstr>Honoring This Space</vt:lpstr>
      <vt:lpstr>Honoring all of You</vt:lpstr>
      <vt:lpstr>The Intent for this Series</vt:lpstr>
      <vt:lpstr>Our Process Circle Components</vt:lpstr>
      <vt:lpstr>Opening for Tonight</vt:lpstr>
      <vt:lpstr>Our Center</vt:lpstr>
      <vt:lpstr>Our Agreements</vt:lpstr>
      <vt:lpstr>3 Practices</vt:lpstr>
      <vt:lpstr>3 Principles </vt:lpstr>
      <vt:lpstr>How will we accomplish this – </vt:lpstr>
      <vt:lpstr>3 Roles for Every Circle</vt:lpstr>
      <vt:lpstr>Expectations of Circles  </vt:lpstr>
      <vt:lpstr>Things to Remember Always</vt:lpstr>
      <vt:lpstr>Open Conversation – Small Group</vt:lpstr>
      <vt:lpstr>Whole Group</vt:lpstr>
      <vt:lpstr>Closing  </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Holmes, Ellen [NEA]</dc:creator>
  <cp:lastModifiedBy>Holmes, Ellen [NEA]</cp:lastModifiedBy>
  <cp:revision>22</cp:revision>
  <dcterms:created xsi:type="dcterms:W3CDTF">2020-12-01T16:44:19Z</dcterms:created>
  <dcterms:modified xsi:type="dcterms:W3CDTF">2021-04-12T17:04:54Z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3228600</vt:r8>
  </property>
  <property fmtid="{D5CDD505-2E9C-101B-9397-08002B2CF9AE}" pid="3" name="ContentTypeId">
    <vt:lpwstr>0x0101004F15A52AE31FEC4EB9E74AAFCF7B6AD7</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ies>
</file>