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257" r:id="rId2"/>
    <p:sldId id="264" r:id="rId3"/>
    <p:sldId id="266" r:id="rId4"/>
    <p:sldId id="268" r:id="rId5"/>
    <p:sldId id="283" r:id="rId6"/>
    <p:sldId id="281" r:id="rId7"/>
    <p:sldId id="273" r:id="rId8"/>
    <p:sldId id="282" r:id="rId9"/>
    <p:sldId id="262" r:id="rId10"/>
    <p:sldId id="258" r:id="rId11"/>
    <p:sldId id="277" r:id="rId12"/>
    <p:sldId id="284" r:id="rId13"/>
    <p:sldId id="285" r:id="rId14"/>
    <p:sldId id="288" r:id="rId15"/>
    <p:sldId id="263" r:id="rId16"/>
    <p:sldId id="287" r:id="rId17"/>
    <p:sldId id="28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46" autoAdjust="0"/>
    <p:restoredTop sz="84984" autoAdjust="0"/>
  </p:normalViewPr>
  <p:slideViewPr>
    <p:cSldViewPr snapToGrid="0">
      <p:cViewPr varScale="1">
        <p:scale>
          <a:sx n="64" d="100"/>
          <a:sy n="64" d="100"/>
        </p:scale>
        <p:origin x="52"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6D51B-2242-4739-BA22-6E767F197BAE}" type="datetimeFigureOut">
              <a:rPr lang="en-US" smtClean="0"/>
              <a:t>4/12/2021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4FD58-90B7-412D-A610-6DCA9761B453}" type="slidenum">
              <a:rPr lang="en-US" smtClean="0"/>
              <a:t>‹#›</a:t>
            </a:fld>
            <a:endParaRPr lang="en-US"/>
          </a:p>
        </p:txBody>
      </p:sp>
    </p:spTree>
    <p:extLst>
      <p:ext uri="{BB962C8B-B14F-4D97-AF65-F5344CB8AC3E}">
        <p14:creationId xmlns:p14="http://schemas.microsoft.com/office/powerpoint/2010/main" val="69415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302984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6393671"/>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0051" y="717388"/>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63424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1"/>
            <a:ext cx="10058400" cy="1450757"/>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userDrawn="1"/>
        </p:nvSpPr>
        <p:spPr>
          <a:xfrm>
            <a:off x="990600" y="1683327"/>
            <a:ext cx="10515600" cy="969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95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6632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287662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2584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1701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31185"/>
            <a:ext cx="10058400" cy="145075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4" name="Footer Placeholder 3"/>
          <p:cNvSpPr>
            <a:spLocks noGrp="1"/>
          </p:cNvSpPr>
          <p:nvPr>
            <p:ph type="ftr" sz="quarter" idx="11"/>
          </p:nvPr>
        </p:nvSpPr>
        <p:spPr>
          <a:xfrm>
            <a:off x="3679257" y="6459785"/>
            <a:ext cx="4822804"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
        <p:nvSpPr>
          <p:cNvPr id="6" name="Rectangle 5"/>
          <p:cNvSpPr/>
          <p:nvPr userDrawn="1"/>
        </p:nvSpPr>
        <p:spPr>
          <a:xfrm>
            <a:off x="886691" y="1690255"/>
            <a:ext cx="10494818" cy="450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40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3217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BEA598F7-FCB8-444F-9F2D-48F487BCE356}" type="slidenum">
              <a:rPr lang="en-US" smtClean="0"/>
              <a:t>‹#›</a:t>
            </a:fld>
            <a:endParaRPr lang="en-US"/>
          </a:p>
        </p:txBody>
      </p:sp>
    </p:spTree>
    <p:extLst>
      <p:ext uri="{BB962C8B-B14F-4D97-AF65-F5344CB8AC3E}">
        <p14:creationId xmlns:p14="http://schemas.microsoft.com/office/powerpoint/2010/main" val="68951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81479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571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15854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400314"/>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179200"/>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67011" y="6415320"/>
            <a:ext cx="986444" cy="424427"/>
          </a:xfrm>
          <a:prstGeom prst="rect">
            <a:avLst/>
          </a:prstGeom>
        </p:spPr>
      </p:pic>
      <p:sp>
        <p:nvSpPr>
          <p:cNvPr id="8" name="Rectangle 7"/>
          <p:cNvSpPr/>
          <p:nvPr userDrawn="1"/>
        </p:nvSpPr>
        <p:spPr>
          <a:xfrm>
            <a:off x="1011382" y="1720078"/>
            <a:ext cx="10377054" cy="8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02386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2624" y="2971806"/>
            <a:ext cx="6081512" cy="1684150"/>
          </a:xfrm>
        </p:spPr>
        <p:txBody>
          <a:bodyPr anchor="ctr">
            <a:noAutofit/>
          </a:bodyPr>
          <a:lstStyle/>
          <a:p>
            <a:r>
              <a:rPr lang="en-US" sz="4000" b="1" cap="none" dirty="0" smtClean="0">
                <a:effectLst>
                  <a:outerShdw blurRad="38100" dist="38100" dir="2700000" algn="tl">
                    <a:srgbClr val="000000">
                      <a:alpha val="43137"/>
                    </a:srgbClr>
                  </a:outerShdw>
                </a:effectLst>
                <a:latin typeface="Arial" pitchFamily="34" charset="0"/>
                <a:cs typeface="Arial" pitchFamily="34" charset="0"/>
              </a:rPr>
              <a:t>Me and White Supremacy</a:t>
            </a:r>
            <a:endParaRPr lang="en-US" sz="4000" b="1" cap="none" dirty="0">
              <a:effectLst>
                <a:outerShdw blurRad="38100" dist="38100" dir="2700000" algn="tl">
                  <a:srgbClr val="000000">
                    <a:alpha val="43137"/>
                  </a:srgbClr>
                </a:outerShdw>
              </a:effectLst>
              <a:latin typeface="Arial" pitchFamily="34" charset="0"/>
              <a:cs typeface="Arial" pitchFamily="34" charset="0"/>
            </a:endParaRPr>
          </a:p>
        </p:txBody>
      </p:sp>
      <p:sp>
        <p:nvSpPr>
          <p:cNvPr id="3" name="Text Placeholder 2">
            <a:extLst>
              <a:ext uri="{FF2B5EF4-FFF2-40B4-BE49-F238E27FC236}">
                <a16:creationId xmlns:a16="http://schemas.microsoft.com/office/drawing/2014/main" id="{1F272D59-1B41-4BB8-ADF5-C5A1677AB133}"/>
              </a:ext>
            </a:extLst>
          </p:cNvPr>
          <p:cNvSpPr>
            <a:spLocks noGrp="1"/>
          </p:cNvSpPr>
          <p:nvPr>
            <p:ph type="body" idx="1"/>
          </p:nvPr>
        </p:nvSpPr>
        <p:spPr/>
        <p:txBody>
          <a:bodyPr/>
          <a:lstStyle/>
          <a:p>
            <a:endParaRPr lang="en-US"/>
          </a:p>
        </p:txBody>
      </p:sp>
      <p:pic>
        <p:nvPicPr>
          <p:cNvPr id="2" name="Picture 1"/>
          <p:cNvPicPr>
            <a:picLocks noChangeAspect="1"/>
          </p:cNvPicPr>
          <p:nvPr/>
        </p:nvPicPr>
        <p:blipFill>
          <a:blip r:embed="rId3"/>
          <a:stretch>
            <a:fillRect/>
          </a:stretch>
        </p:blipFill>
        <p:spPr>
          <a:xfrm>
            <a:off x="6026728" y="553015"/>
            <a:ext cx="6010518"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397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195455" y="1554293"/>
            <a:ext cx="5960225" cy="5582491"/>
          </a:xfrm>
        </p:spPr>
        <p:txBody>
          <a:bodyPr vert="horz" lIns="91440" tIns="45720" rIns="91440" bIns="45720" rtlCol="0" anchor="b">
            <a:normAutofit fontScale="90000"/>
          </a:bodyPr>
          <a:lstStyle/>
          <a:p>
            <a:r>
              <a:rPr lang="en-US" sz="6600" dirty="0" smtClean="0">
                <a:solidFill>
                  <a:schemeClr val="tx1">
                    <a:lumMod val="85000"/>
                    <a:lumOff val="15000"/>
                  </a:schemeClr>
                </a:solidFill>
              </a:rPr>
              <a:t>As You Log On – Introductions Via Chat Window</a:t>
            </a:r>
            <a:br>
              <a:rPr lang="en-US" sz="6600" dirty="0" smtClean="0">
                <a:solidFill>
                  <a:schemeClr val="tx1">
                    <a:lumMod val="85000"/>
                    <a:lumOff val="15000"/>
                  </a:schemeClr>
                </a:solidFill>
              </a:rPr>
            </a:br>
            <a:r>
              <a:rPr lang="en-US" sz="5300" b="0" dirty="0" smtClean="0">
                <a:solidFill>
                  <a:schemeClr val="tx1">
                    <a:lumMod val="85000"/>
                    <a:lumOff val="15000"/>
                  </a:schemeClr>
                </a:solidFill>
              </a:rPr>
              <a:t>Please enter your </a:t>
            </a:r>
            <a:br>
              <a:rPr lang="en-US" sz="5300" b="0" dirty="0" smtClean="0">
                <a:solidFill>
                  <a:schemeClr val="tx1">
                    <a:lumMod val="85000"/>
                    <a:lumOff val="15000"/>
                  </a:schemeClr>
                </a:solidFill>
              </a:rPr>
            </a:br>
            <a:r>
              <a:rPr lang="en-US" sz="5300" b="0" dirty="0" smtClean="0">
                <a:solidFill>
                  <a:schemeClr val="tx1">
                    <a:lumMod val="85000"/>
                    <a:lumOff val="15000"/>
                  </a:schemeClr>
                </a:solidFill>
              </a:rPr>
              <a:t>Name</a:t>
            </a:r>
            <a:r>
              <a:rPr lang="en-US" sz="5300" b="0" dirty="0">
                <a:solidFill>
                  <a:schemeClr val="tx1">
                    <a:lumMod val="85000"/>
                    <a:lumOff val="15000"/>
                  </a:schemeClr>
                </a:solidFill>
              </a:rPr>
              <a:t/>
            </a:r>
            <a:br>
              <a:rPr lang="en-US" sz="5300" b="0" dirty="0">
                <a:solidFill>
                  <a:schemeClr val="tx1">
                    <a:lumMod val="85000"/>
                    <a:lumOff val="15000"/>
                  </a:schemeClr>
                </a:solidFill>
              </a:rPr>
            </a:br>
            <a:r>
              <a:rPr lang="en-US" sz="5300" b="0" dirty="0">
                <a:solidFill>
                  <a:schemeClr val="tx1">
                    <a:lumMod val="85000"/>
                    <a:lumOff val="15000"/>
                  </a:schemeClr>
                </a:solidFill>
              </a:rPr>
              <a:t>Required </a:t>
            </a:r>
            <a:r>
              <a:rPr lang="en-US" sz="5300" b="0" dirty="0" smtClean="0">
                <a:solidFill>
                  <a:schemeClr val="tx1">
                    <a:lumMod val="85000"/>
                    <a:lumOff val="15000"/>
                  </a:schemeClr>
                </a:solidFill>
              </a:rPr>
              <a:t>Pronouns</a:t>
            </a:r>
            <a:r>
              <a:rPr lang="en-US" sz="5300" b="0" dirty="0">
                <a:solidFill>
                  <a:schemeClr val="tx1">
                    <a:lumMod val="85000"/>
                    <a:lumOff val="15000"/>
                  </a:schemeClr>
                </a:solidFill>
              </a:rPr>
              <a:t/>
            </a:r>
            <a:br>
              <a:rPr lang="en-US" sz="5300" b="0" dirty="0">
                <a:solidFill>
                  <a:schemeClr val="tx1">
                    <a:lumMod val="85000"/>
                    <a:lumOff val="15000"/>
                  </a:schemeClr>
                </a:solidFill>
              </a:rPr>
            </a:br>
            <a:r>
              <a:rPr lang="en-US" sz="5300" b="0" dirty="0">
                <a:solidFill>
                  <a:schemeClr val="tx1">
                    <a:lumMod val="85000"/>
                    <a:lumOff val="15000"/>
                  </a:schemeClr>
                </a:solidFill>
              </a:rPr>
              <a:t>Work </a:t>
            </a:r>
            <a:r>
              <a:rPr lang="en-US" sz="5300" b="0" dirty="0" smtClean="0">
                <a:solidFill>
                  <a:schemeClr val="tx1">
                    <a:lumMod val="85000"/>
                    <a:lumOff val="15000"/>
                  </a:schemeClr>
                </a:solidFill>
              </a:rPr>
              <a:t>Location</a:t>
            </a:r>
            <a:br>
              <a:rPr lang="en-US" sz="5300" b="0" dirty="0" smtClean="0">
                <a:solidFill>
                  <a:schemeClr val="tx1">
                    <a:lumMod val="85000"/>
                    <a:lumOff val="15000"/>
                  </a:schemeClr>
                </a:solidFill>
              </a:rPr>
            </a:br>
            <a:r>
              <a:rPr lang="en-US" sz="6600" dirty="0">
                <a:solidFill>
                  <a:schemeClr val="accent5">
                    <a:lumMod val="75000"/>
                  </a:schemeClr>
                </a:solidFill>
              </a:rPr>
              <a:t/>
            </a:r>
            <a:br>
              <a:rPr lang="en-US" sz="6600" dirty="0">
                <a:solidFill>
                  <a:schemeClr val="accent5">
                    <a:lumMod val="75000"/>
                  </a:schemeClr>
                </a:solidFill>
              </a:rPr>
            </a:br>
            <a:endParaRPr lang="en-US" sz="6600" dirty="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13154"/>
            <a:ext cx="4241258" cy="49481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86209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smtClean="0"/>
              <a:t>Series Overview</a:t>
            </a:r>
            <a:endParaRPr lang="en-US" dirty="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lstStyle/>
          <a:p>
            <a:endParaRPr lang="en-US"/>
          </a:p>
        </p:txBody>
      </p:sp>
      <p:sp>
        <p:nvSpPr>
          <p:cNvPr id="6" name="Content Placeholder 2">
            <a:extLst>
              <a:ext uri="{FF2B5EF4-FFF2-40B4-BE49-F238E27FC236}">
                <a16:creationId xmlns:a16="http://schemas.microsoft.com/office/drawing/2014/main" id="{D5A9E3C9-07AA-41F6-A08B-5C66AAB1A24E}"/>
              </a:ext>
            </a:extLst>
          </p:cNvPr>
          <p:cNvSpPr>
            <a:spLocks noGrp="1"/>
          </p:cNvSpPr>
          <p:nvPr/>
        </p:nvSpPr>
        <p:spPr>
          <a:xfrm>
            <a:off x="356062" y="1501941"/>
            <a:ext cx="7875339" cy="471094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dirty="0"/>
              <a:t>4</a:t>
            </a:r>
            <a:r>
              <a:rPr lang="en-US" sz="4000" dirty="0" smtClean="0"/>
              <a:t>/13 Overview </a:t>
            </a:r>
          </a:p>
          <a:p>
            <a:r>
              <a:rPr lang="en-US" sz="4000" dirty="0"/>
              <a:t>4</a:t>
            </a:r>
            <a:r>
              <a:rPr lang="en-US" sz="4000" dirty="0" smtClean="0"/>
              <a:t>/21 Week 1  - Through Page 74</a:t>
            </a:r>
          </a:p>
          <a:p>
            <a:r>
              <a:rPr lang="en-US" sz="4000" dirty="0" smtClean="0"/>
              <a:t>4/27 Week 2 – Through Page 123</a:t>
            </a:r>
          </a:p>
          <a:p>
            <a:r>
              <a:rPr lang="en-US" sz="4000" dirty="0" smtClean="0"/>
              <a:t>5/4Week 3 – Through Page 170</a:t>
            </a:r>
          </a:p>
          <a:p>
            <a:r>
              <a:rPr lang="en-US" sz="4000" dirty="0" smtClean="0"/>
              <a:t>5/11 Week 4 – Through Page 210 and Overall Commitments</a:t>
            </a:r>
          </a:p>
        </p:txBody>
      </p:sp>
    </p:spTree>
    <p:extLst>
      <p:ext uri="{BB962C8B-B14F-4D97-AF65-F5344CB8AC3E}">
        <p14:creationId xmlns:p14="http://schemas.microsoft.com/office/powerpoint/2010/main" val="273128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a:t>Getting Started</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356062" y="1797243"/>
            <a:ext cx="10058400" cy="4023360"/>
          </a:xfrm>
        </p:spPr>
        <p:txBody>
          <a:bodyPr>
            <a:normAutofit/>
          </a:bodyPr>
          <a:lstStyle/>
          <a:p>
            <a:r>
              <a:rPr lang="en-US" sz="3600" dirty="0" smtClean="0"/>
              <a:t>Agenda</a:t>
            </a:r>
            <a:endParaRPr lang="en-US" sz="3600" dirty="0"/>
          </a:p>
          <a:p>
            <a:pPr lvl="1">
              <a:buFont typeface="Wingdings" panose="05000000000000000000" pitchFamily="2" charset="2"/>
              <a:buChar char="§"/>
            </a:pPr>
            <a:r>
              <a:rPr lang="en-US" sz="3400" dirty="0" smtClean="0"/>
              <a:t>Welcome </a:t>
            </a:r>
          </a:p>
          <a:p>
            <a:pPr lvl="1">
              <a:buFont typeface="Wingdings" panose="05000000000000000000" pitchFamily="2" charset="2"/>
              <a:buChar char="§"/>
            </a:pPr>
            <a:r>
              <a:rPr lang="en-US" sz="3400" dirty="0" smtClean="0"/>
              <a:t>Whole Group Overview</a:t>
            </a:r>
          </a:p>
          <a:p>
            <a:pPr lvl="1">
              <a:buFont typeface="Wingdings" panose="05000000000000000000" pitchFamily="2" charset="2"/>
              <a:buChar char="§"/>
            </a:pPr>
            <a:r>
              <a:rPr lang="en-US" sz="3400" dirty="0" smtClean="0"/>
              <a:t>Small Group Book Discussion</a:t>
            </a:r>
          </a:p>
          <a:p>
            <a:pPr lvl="1">
              <a:buFont typeface="Wingdings" panose="05000000000000000000" pitchFamily="2" charset="2"/>
              <a:buChar char="§"/>
            </a:pPr>
            <a:r>
              <a:rPr lang="en-US" sz="3400" dirty="0" smtClean="0"/>
              <a:t>Whole Group Debriefing</a:t>
            </a:r>
          </a:p>
          <a:p>
            <a:pPr lvl="1">
              <a:buFont typeface="Wingdings" panose="05000000000000000000" pitchFamily="2" charset="2"/>
              <a:buChar char="§"/>
            </a:pPr>
            <a:r>
              <a:rPr lang="en-US" sz="3400" dirty="0" smtClean="0"/>
              <a:t>Closing</a:t>
            </a:r>
            <a:endParaRPr lang="en-US" sz="3000" dirty="0"/>
          </a:p>
          <a:p>
            <a:pPr marL="201168" lvl="1" indent="0">
              <a:buNone/>
            </a:pPr>
            <a:endParaRPr lang="en-US" sz="3000" dirty="0" smtClean="0"/>
          </a:p>
          <a:p>
            <a:pPr lvl="1">
              <a:buFont typeface="Wingdings" panose="05000000000000000000" pitchFamily="2" charset="2"/>
              <a:buChar char="§"/>
            </a:pPr>
            <a:endParaRPr lang="en-US" sz="3400" dirty="0" smtClean="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53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33378" y="-617287"/>
            <a:ext cx="10058400" cy="1450757"/>
          </a:xfrm>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452261" y="697319"/>
            <a:ext cx="10832815" cy="5463362"/>
          </a:xfrm>
        </p:spPr>
        <p:txBody>
          <a:bodyPr>
            <a:normAutofit/>
          </a:bodyPr>
          <a:lstStyle/>
          <a:p>
            <a:r>
              <a:rPr lang="en-US" sz="3600" dirty="0"/>
              <a:t>We begin by acknowledging that through a history of colonization and brutality, we currently reside on and are connecting from the traditional lands stewarded by generations of indigenous people.</a:t>
            </a:r>
          </a:p>
          <a:p>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3307781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smtClean="0">
                <a:latin typeface="+mn-lt"/>
              </a:rPr>
              <a:t>Honoring all of You</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295400"/>
            <a:ext cx="11601449" cy="5431088"/>
          </a:xfrm>
        </p:spPr>
        <p:txBody>
          <a:bodyPr>
            <a:normAutofit/>
          </a:bodyPr>
          <a:lstStyle/>
          <a:p>
            <a:pPr marL="0" indent="0">
              <a:spcBef>
                <a:spcPts val="0"/>
              </a:spcBef>
              <a:buNone/>
            </a:pPr>
            <a:r>
              <a:rPr lang="en-US" sz="4000" dirty="0" smtClean="0"/>
              <a:t>Full screen, camera if you can, share your name, your location, AND </a:t>
            </a:r>
            <a:r>
              <a:rPr lang="en-US" sz="4000" dirty="0" smtClean="0"/>
              <a:t>a gratitude share.</a:t>
            </a:r>
            <a:endParaRPr lang="en-US" sz="4000" dirty="0" smtClean="0"/>
          </a:p>
          <a:p>
            <a:pPr marL="0" indent="0">
              <a:spcBef>
                <a:spcPts val="0"/>
              </a:spcBef>
              <a:buNone/>
            </a:pPr>
            <a:endParaRPr lang="en-US" sz="4000" dirty="0" smtClean="0"/>
          </a:p>
          <a:p>
            <a:pPr marL="0" indent="0">
              <a:spcBef>
                <a:spcPts val="0"/>
              </a:spcBef>
              <a:buNone/>
            </a:pPr>
            <a:r>
              <a:rPr lang="en-US" sz="4000" dirty="0" smtClean="0"/>
              <a:t>What are you currently grateful for?  </a:t>
            </a:r>
          </a:p>
          <a:p>
            <a:pPr marL="0" indent="0">
              <a:spcBef>
                <a:spcPts val="0"/>
              </a:spcBef>
              <a:buNone/>
            </a:pPr>
            <a:r>
              <a:rPr lang="en-US" sz="4000" dirty="0"/>
              <a:t>	</a:t>
            </a:r>
            <a:r>
              <a:rPr lang="en-US" sz="4000" dirty="0" smtClean="0"/>
              <a:t>Personal</a:t>
            </a:r>
          </a:p>
          <a:p>
            <a:pPr marL="0" indent="0">
              <a:spcBef>
                <a:spcPts val="0"/>
              </a:spcBef>
              <a:buNone/>
            </a:pPr>
            <a:r>
              <a:rPr lang="en-US" sz="4000" dirty="0"/>
              <a:t>	</a:t>
            </a:r>
            <a:r>
              <a:rPr lang="en-US" sz="4000" dirty="0" smtClean="0"/>
              <a:t>Work</a:t>
            </a:r>
          </a:p>
          <a:p>
            <a:pPr marL="0" indent="0">
              <a:spcBef>
                <a:spcPts val="0"/>
              </a:spcBef>
              <a:buNone/>
            </a:pPr>
            <a:r>
              <a:rPr lang="en-US" sz="4000" dirty="0"/>
              <a:t>	</a:t>
            </a:r>
            <a:r>
              <a:rPr lang="en-US" sz="4000" dirty="0" smtClean="0"/>
              <a:t>This Book Study</a:t>
            </a:r>
            <a:endParaRPr lang="en-US" sz="4000" dirty="0"/>
          </a:p>
        </p:txBody>
      </p:sp>
    </p:spTree>
    <p:extLst>
      <p:ext uri="{BB962C8B-B14F-4D97-AF65-F5344CB8AC3E}">
        <p14:creationId xmlns:p14="http://schemas.microsoft.com/office/powerpoint/2010/main" val="375922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368968" y="-7707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788" y="49077"/>
            <a:ext cx="12034703" cy="1450757"/>
          </a:xfrm>
        </p:spPr>
        <p:txBody>
          <a:bodyPr/>
          <a:lstStyle/>
          <a:p>
            <a:pPr algn="ctr"/>
            <a:r>
              <a:rPr lang="en-US" dirty="0" smtClean="0"/>
              <a:t>The </a:t>
            </a:r>
            <a:r>
              <a:rPr lang="en-US" b="1" dirty="0" smtClean="0"/>
              <a:t>Intent</a:t>
            </a:r>
            <a:r>
              <a:rPr lang="en-US" dirty="0" smtClean="0"/>
              <a:t> for this Series</a:t>
            </a:r>
            <a:endParaRPr lang="en-US" dirty="0"/>
          </a:p>
        </p:txBody>
      </p:sp>
      <p:sp>
        <p:nvSpPr>
          <p:cNvPr id="3" name="Content Placeholder 2"/>
          <p:cNvSpPr>
            <a:spLocks noGrp="1"/>
          </p:cNvSpPr>
          <p:nvPr>
            <p:ph idx="1"/>
          </p:nvPr>
        </p:nvSpPr>
        <p:spPr>
          <a:xfrm>
            <a:off x="2026613" y="2355097"/>
            <a:ext cx="8138774" cy="4023360"/>
          </a:xfrm>
        </p:spPr>
        <p:txBody>
          <a:bodyPr>
            <a:normAutofit/>
          </a:bodyPr>
          <a:lstStyle/>
          <a:p>
            <a:pPr algn="ctr"/>
            <a:r>
              <a:rPr lang="en-US" sz="4400" dirty="0" smtClean="0"/>
              <a:t>I am inviting  you to participate in a </a:t>
            </a:r>
            <a:r>
              <a:rPr lang="en-US" sz="4400" dirty="0" smtClean="0"/>
              <a:t>five</a:t>
            </a:r>
            <a:r>
              <a:rPr lang="en-US" sz="4400" dirty="0" smtClean="0"/>
              <a:t>-part </a:t>
            </a:r>
            <a:r>
              <a:rPr lang="en-US" sz="4400" dirty="0" smtClean="0"/>
              <a:t>series where we explore how to create the change  our world needs by creating a change in ourselves. </a:t>
            </a:r>
            <a:endParaRPr lang="en-US" sz="4400" dirty="0"/>
          </a:p>
        </p:txBody>
      </p:sp>
    </p:spTree>
    <p:extLst>
      <p:ext uri="{BB962C8B-B14F-4D97-AF65-F5344CB8AC3E}">
        <p14:creationId xmlns:p14="http://schemas.microsoft.com/office/powerpoint/2010/main" val="3751146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48277"/>
            <a:ext cx="10058400" cy="819373"/>
          </a:xfrm>
        </p:spPr>
        <p:txBody>
          <a:bodyPr/>
          <a:lstStyle/>
          <a:p>
            <a:r>
              <a:rPr lang="en-US" dirty="0" smtClean="0"/>
              <a:t>Our Center</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651271" y="497981"/>
            <a:ext cx="3669462" cy="5514219"/>
          </a:xfrm>
          <a:prstGeom prst="rect">
            <a:avLst/>
          </a:prstGeom>
        </p:spPr>
      </p:pic>
    </p:spTree>
    <p:extLst>
      <p:ext uri="{BB962C8B-B14F-4D97-AF65-F5344CB8AC3E}">
        <p14:creationId xmlns:p14="http://schemas.microsoft.com/office/powerpoint/2010/main" val="252744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A55EFE-4F44-40B1-AE8D-722D59F25519}"/>
              </a:ext>
            </a:extLst>
          </p:cNvPr>
          <p:cNvSpPr>
            <a:spLocks noGrp="1"/>
          </p:cNvSpPr>
          <p:nvPr>
            <p:ph type="title"/>
          </p:nvPr>
        </p:nvSpPr>
        <p:spPr>
          <a:xfrm>
            <a:off x="0" y="529718"/>
            <a:ext cx="3153229" cy="729749"/>
          </a:xfrm>
        </p:spPr>
        <p:txBody>
          <a:bodyPr>
            <a:normAutofit fontScale="90000"/>
          </a:bodyPr>
          <a:lstStyle/>
          <a:p>
            <a:pPr algn="ctr"/>
            <a:r>
              <a:rPr lang="en-US" b="1" dirty="0"/>
              <a:t>Opening </a:t>
            </a:r>
            <a:r>
              <a:rPr lang="en-US" b="1" dirty="0" smtClean="0"/>
              <a:t>for Tonight</a:t>
            </a:r>
            <a:endParaRPr lang="en-US" b="1" dirty="0"/>
          </a:p>
        </p:txBody>
      </p:sp>
      <p:pic>
        <p:nvPicPr>
          <p:cNvPr id="6" name="Picture 5"/>
          <p:cNvPicPr>
            <a:picLocks noChangeAspect="1"/>
          </p:cNvPicPr>
          <p:nvPr/>
        </p:nvPicPr>
        <p:blipFill>
          <a:blip r:embed="rId2">
            <a:clrChange>
              <a:clrFrom>
                <a:srgbClr val="D7D3CA"/>
              </a:clrFrom>
              <a:clrTo>
                <a:srgbClr val="D7D3CA">
                  <a:alpha val="0"/>
                </a:srgbClr>
              </a:clrTo>
            </a:clrChange>
            <a:extLst>
              <a:ext uri="{BEBA8EAE-BF5A-486C-A8C5-ECC9F3942E4B}">
                <a14:imgProps xmlns:a14="http://schemas.microsoft.com/office/drawing/2010/main">
                  <a14:imgLayer r:embed="rId3">
                    <a14:imgEffect>
                      <a14:saturation sat="103000"/>
                    </a14:imgEffect>
                  </a14:imgLayer>
                </a14:imgProps>
              </a:ext>
            </a:extLst>
          </a:blip>
          <a:stretch>
            <a:fillRect/>
          </a:stretch>
        </p:blipFill>
        <p:spPr>
          <a:xfrm>
            <a:off x="817993" y="2086077"/>
            <a:ext cx="3422255" cy="4196008"/>
          </a:xfrm>
          <a:prstGeom prst="rect">
            <a:avLst/>
          </a:prstGeom>
        </p:spPr>
      </p:pic>
      <p:sp>
        <p:nvSpPr>
          <p:cNvPr id="5" name="Content Placeholder 4">
            <a:extLst>
              <a:ext uri="{FF2B5EF4-FFF2-40B4-BE49-F238E27FC236}">
                <a16:creationId xmlns:a16="http://schemas.microsoft.com/office/drawing/2014/main" id="{1D013A34-3520-46E5-8FEF-8F7FE8FECF13}"/>
              </a:ext>
            </a:extLst>
          </p:cNvPr>
          <p:cNvSpPr>
            <a:spLocks noGrp="1"/>
          </p:cNvSpPr>
          <p:nvPr>
            <p:ph idx="1"/>
          </p:nvPr>
        </p:nvSpPr>
        <p:spPr>
          <a:xfrm>
            <a:off x="4934856" y="0"/>
            <a:ext cx="6923315" cy="6858000"/>
          </a:xfrm>
        </p:spPr>
        <p:txBody>
          <a:bodyPr>
            <a:normAutofit/>
          </a:bodyPr>
          <a:lstStyle/>
          <a:p>
            <a:r>
              <a:rPr lang="en-US" sz="3600" i="1" dirty="0" smtClean="0"/>
              <a:t>“</a:t>
            </a:r>
            <a:r>
              <a:rPr lang="en-US" sz="2400" dirty="0" smtClean="0"/>
              <a:t>Your </a:t>
            </a:r>
            <a:r>
              <a:rPr lang="en-US" sz="2400" dirty="0"/>
              <a:t>life is a sacred journey and it is about to change,</a:t>
            </a:r>
          </a:p>
          <a:p>
            <a:r>
              <a:rPr lang="en-US" sz="2400" dirty="0"/>
              <a:t>Growth, discovery, movement, transformation,</a:t>
            </a:r>
          </a:p>
          <a:p>
            <a:r>
              <a:rPr lang="en-US" sz="2400" dirty="0"/>
              <a:t>Continuously expanding your vision of what is possible,</a:t>
            </a:r>
          </a:p>
          <a:p>
            <a:r>
              <a:rPr lang="en-US" sz="2400" dirty="0"/>
              <a:t>Stretching your soul, learning to see clearly and deeply,</a:t>
            </a:r>
          </a:p>
          <a:p>
            <a:r>
              <a:rPr lang="en-US" sz="2400" dirty="0"/>
              <a:t>Listening to your intuition, taking courageous risks,</a:t>
            </a:r>
          </a:p>
          <a:p>
            <a:r>
              <a:rPr lang="en-US" sz="2400" dirty="0"/>
              <a:t>Embracing challenges at every step along the way.</a:t>
            </a:r>
          </a:p>
          <a:p>
            <a:r>
              <a:rPr lang="en-US" sz="2400" dirty="0"/>
              <a:t>You are on the path exactly where you are meant to be</a:t>
            </a:r>
          </a:p>
          <a:p>
            <a:r>
              <a:rPr lang="en-US" sz="2400" dirty="0"/>
              <a:t>Right now</a:t>
            </a:r>
          </a:p>
          <a:p>
            <a:r>
              <a:rPr lang="en-US" sz="2400" dirty="0"/>
              <a:t>…And from here you can only go forward,</a:t>
            </a:r>
          </a:p>
          <a:p>
            <a:r>
              <a:rPr lang="en-US" sz="2400" dirty="0"/>
              <a:t>Shaping your life story into a magnificent tale of triumph,</a:t>
            </a:r>
          </a:p>
          <a:p>
            <a:r>
              <a:rPr lang="en-US" sz="2400" dirty="0"/>
              <a:t>Of </a:t>
            </a:r>
            <a:r>
              <a:rPr lang="en-US" sz="2400" dirty="0" smtClean="0"/>
              <a:t>healing,  </a:t>
            </a:r>
            <a:br>
              <a:rPr lang="en-US" sz="2400" dirty="0" smtClean="0"/>
            </a:br>
            <a:r>
              <a:rPr lang="en-US" sz="2400" dirty="0" smtClean="0"/>
              <a:t>Of </a:t>
            </a:r>
            <a:r>
              <a:rPr lang="en-US" sz="2400" dirty="0"/>
              <a:t>courage, beauty, wisdom, power, dignity, and love</a:t>
            </a:r>
            <a:r>
              <a:rPr lang="en-US" sz="2400" dirty="0" smtClean="0"/>
              <a:t>.</a:t>
            </a:r>
            <a:r>
              <a:rPr lang="en-US" sz="2400" i="1" dirty="0" smtClean="0">
                <a:effectLst/>
              </a:rPr>
              <a:t>” </a:t>
            </a:r>
            <a:endParaRPr lang="en-US" sz="2400" dirty="0"/>
          </a:p>
        </p:txBody>
      </p:sp>
      <p:sp>
        <p:nvSpPr>
          <p:cNvPr id="2" name="Rectangle 1"/>
          <p:cNvSpPr/>
          <p:nvPr/>
        </p:nvSpPr>
        <p:spPr>
          <a:xfrm>
            <a:off x="168723" y="1488106"/>
            <a:ext cx="4432304" cy="369332"/>
          </a:xfrm>
          <a:prstGeom prst="rect">
            <a:avLst/>
          </a:prstGeom>
        </p:spPr>
        <p:txBody>
          <a:bodyPr wrap="none">
            <a:spAutoFit/>
          </a:bodyPr>
          <a:lstStyle/>
          <a:p>
            <a:r>
              <a:rPr lang="en-US" dirty="0"/>
              <a:t>Life is a Sacred Journey by Carolyn Joy Adams</a:t>
            </a:r>
          </a:p>
        </p:txBody>
      </p:sp>
    </p:spTree>
    <p:extLst>
      <p:ext uri="{BB962C8B-B14F-4D97-AF65-F5344CB8AC3E}">
        <p14:creationId xmlns:p14="http://schemas.microsoft.com/office/powerpoint/2010/main" val="389199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84484" y="-27046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5F28BF-2821-4796-BB57-A3DDFA9AF8A7}"/>
              </a:ext>
            </a:extLst>
          </p:cNvPr>
          <p:cNvSpPr>
            <a:spLocks noGrp="1"/>
          </p:cNvSpPr>
          <p:nvPr>
            <p:ph type="title"/>
          </p:nvPr>
        </p:nvSpPr>
        <p:spPr>
          <a:xfrm>
            <a:off x="260684" y="124493"/>
            <a:ext cx="10515600" cy="1325563"/>
          </a:xfrm>
        </p:spPr>
        <p:txBody>
          <a:bodyPr/>
          <a:lstStyle/>
          <a:p>
            <a:r>
              <a:rPr lang="en-US" b="1" dirty="0" smtClean="0">
                <a:latin typeface="+mn-lt"/>
              </a:rPr>
              <a:t>Our Agreements</a:t>
            </a:r>
            <a:endParaRPr lang="en-US" b="1" dirty="0">
              <a:latin typeface="+mn-lt"/>
            </a:endParaRPr>
          </a:p>
        </p:txBody>
      </p:sp>
      <p:sp>
        <p:nvSpPr>
          <p:cNvPr id="3" name="Content Placeholder 2">
            <a:extLst>
              <a:ext uri="{FF2B5EF4-FFF2-40B4-BE49-F238E27FC236}">
                <a16:creationId xmlns:a16="http://schemas.microsoft.com/office/drawing/2014/main" id="{9DB2490E-DBCA-4440-942A-33CD94353FFF}"/>
              </a:ext>
            </a:extLst>
          </p:cNvPr>
          <p:cNvSpPr>
            <a:spLocks noGrp="1"/>
          </p:cNvSpPr>
          <p:nvPr>
            <p:ph idx="1"/>
          </p:nvPr>
        </p:nvSpPr>
        <p:spPr>
          <a:xfrm>
            <a:off x="260684" y="1444919"/>
            <a:ext cx="11565044" cy="4907882"/>
          </a:xfrm>
        </p:spPr>
        <p:txBody>
          <a:bodyPr>
            <a:normAutofit/>
          </a:bodyPr>
          <a:lstStyle/>
          <a:p>
            <a:pPr lvl="0"/>
            <a:r>
              <a:rPr lang="en-US" sz="3600" dirty="0" smtClean="0"/>
              <a:t>We hold all stories or personal material in confidentiality.</a:t>
            </a:r>
            <a:endParaRPr lang="en-US" sz="3600" dirty="0"/>
          </a:p>
          <a:p>
            <a:pPr lvl="0"/>
            <a:r>
              <a:rPr lang="en-US" sz="3600" dirty="0" smtClean="0"/>
              <a:t>We listen to one another with compassion and curiosity.</a:t>
            </a:r>
            <a:endParaRPr lang="en-US" sz="3600" dirty="0"/>
          </a:p>
          <a:p>
            <a:pPr lvl="0"/>
            <a:r>
              <a:rPr lang="en-US" sz="3600" dirty="0" smtClean="0"/>
              <a:t>We ask for what we need and we offer what we can.</a:t>
            </a:r>
            <a:endParaRPr lang="en-US" sz="3600" dirty="0"/>
          </a:p>
          <a:p>
            <a:pPr lvl="0"/>
            <a:r>
              <a:rPr lang="en-US" sz="3600" dirty="0" smtClean="0"/>
              <a:t>We agree to employ a group guardian to watch our needs, timing, and energy.</a:t>
            </a:r>
            <a:endParaRPr lang="en-US" sz="3600" dirty="0"/>
          </a:p>
          <a:p>
            <a:pPr lvl="0"/>
            <a:r>
              <a:rPr lang="en-US" sz="3600" dirty="0" smtClean="0"/>
              <a:t>We agree to pause at a signal and when we feel the need to pause.</a:t>
            </a:r>
            <a:endParaRPr lang="en-US" sz="3600" dirty="0"/>
          </a:p>
          <a:p>
            <a:pPr lvl="0"/>
            <a:endParaRPr lang="en-US" sz="3600" dirty="0"/>
          </a:p>
          <a:p>
            <a:pPr marL="0" indent="0">
              <a:buNone/>
            </a:pPr>
            <a:endParaRPr lang="en-US" dirty="0"/>
          </a:p>
        </p:txBody>
      </p:sp>
    </p:spTree>
    <p:extLst>
      <p:ext uri="{BB962C8B-B14F-4D97-AF65-F5344CB8AC3E}">
        <p14:creationId xmlns:p14="http://schemas.microsoft.com/office/powerpoint/2010/main" val="374841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Remember Always</a:t>
            </a:r>
            <a:endParaRPr lang="en-US" dirty="0"/>
          </a:p>
        </p:txBody>
      </p:sp>
      <p:sp>
        <p:nvSpPr>
          <p:cNvPr id="3" name="Content Placeholder 2"/>
          <p:cNvSpPr>
            <a:spLocks noGrp="1"/>
          </p:cNvSpPr>
          <p:nvPr>
            <p:ph idx="1"/>
          </p:nvPr>
        </p:nvSpPr>
        <p:spPr/>
        <p:txBody>
          <a:bodyPr>
            <a:normAutofit/>
          </a:bodyPr>
          <a:lstStyle/>
          <a:p>
            <a:r>
              <a:rPr lang="en-US" sz="3200" dirty="0" smtClean="0"/>
              <a:t>It is no one’s responsibility to justify their reality or satisfy your curiosity. </a:t>
            </a:r>
          </a:p>
          <a:p>
            <a:r>
              <a:rPr lang="en-US" sz="3200" dirty="0" smtClean="0"/>
              <a:t>If you are curious,  write it down and do some research outside of this </a:t>
            </a:r>
          </a:p>
          <a:p>
            <a:r>
              <a:rPr lang="en-US" sz="3200" dirty="0" smtClean="0"/>
              <a:t>White fragility and white supremacy culture behaviors will sneak in – challenge these in yourself and others.  </a:t>
            </a:r>
          </a:p>
          <a:p>
            <a:r>
              <a:rPr lang="en-US" sz="3200" dirty="0" smtClean="0"/>
              <a:t>In a circle – every place holds a leader. </a:t>
            </a:r>
            <a:endParaRPr lang="en-US" sz="3200" dirty="0"/>
          </a:p>
        </p:txBody>
      </p:sp>
    </p:spTree>
    <p:extLst>
      <p:ext uri="{BB962C8B-B14F-4D97-AF65-F5344CB8AC3E}">
        <p14:creationId xmlns:p14="http://schemas.microsoft.com/office/powerpoint/2010/main" val="2223930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How will we accomplish this –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r>
              <a:rPr lang="en-US" sz="5400" dirty="0" smtClean="0"/>
              <a:t>Whole Group Convenes</a:t>
            </a:r>
          </a:p>
          <a:p>
            <a:pPr marL="0" lvl="0" indent="0">
              <a:buNone/>
            </a:pPr>
            <a:r>
              <a:rPr lang="en-US" sz="5400" dirty="0" smtClean="0"/>
              <a:t>Small Group – Focus on the Book </a:t>
            </a:r>
          </a:p>
          <a:p>
            <a:pPr marL="0" lvl="0" indent="0">
              <a:buNone/>
            </a:pPr>
            <a:r>
              <a:rPr lang="en-US" sz="5400" dirty="0" smtClean="0"/>
              <a:t>Whole Group – Bring Something </a:t>
            </a:r>
            <a:r>
              <a:rPr lang="en-US" sz="5400" dirty="0" smtClean="0"/>
              <a:t>Back (Pick a reporter FIRST) </a:t>
            </a:r>
            <a:endParaRPr lang="en-US" sz="5400" dirty="0" smtClean="0"/>
          </a:p>
          <a:p>
            <a:pPr marL="0" lvl="0" indent="0">
              <a:buNone/>
            </a:pPr>
            <a:r>
              <a:rPr lang="en-US" sz="5400" dirty="0" smtClean="0"/>
              <a:t>Whole Group Closing</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85660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81924"/>
          </a:xfrm>
        </p:spPr>
        <p:txBody>
          <a:bodyPr/>
          <a:lstStyle/>
          <a:p>
            <a:r>
              <a:rPr lang="en-US" dirty="0" smtClean="0"/>
              <a:t>3 Roles for Every Circle</a:t>
            </a:r>
            <a:endParaRPr lang="en-US" dirty="0"/>
          </a:p>
        </p:txBody>
      </p:sp>
      <p:sp>
        <p:nvSpPr>
          <p:cNvPr id="3" name="Content Placeholder 2"/>
          <p:cNvSpPr>
            <a:spLocks noGrp="1"/>
          </p:cNvSpPr>
          <p:nvPr>
            <p:ph idx="1"/>
          </p:nvPr>
        </p:nvSpPr>
        <p:spPr>
          <a:xfrm>
            <a:off x="1097280" y="1229445"/>
            <a:ext cx="10058400" cy="4639649"/>
          </a:xfrm>
        </p:spPr>
        <p:txBody>
          <a:bodyPr>
            <a:noAutofit/>
          </a:bodyPr>
          <a:lstStyle/>
          <a:p>
            <a:pPr>
              <a:lnSpc>
                <a:spcPct val="100000"/>
              </a:lnSpc>
            </a:pPr>
            <a:r>
              <a:rPr lang="en-US" sz="2400" b="1" dirty="0"/>
              <a:t>Host</a:t>
            </a:r>
            <a:r>
              <a:rPr lang="en-US" sz="2400" dirty="0"/>
              <a:t>: The person who issues the invitation</a:t>
            </a:r>
            <a:r>
              <a:rPr lang="en-US" sz="2400" dirty="0" smtClean="0"/>
              <a:t>, prepares </a:t>
            </a:r>
            <a:r>
              <a:rPr lang="en-US" sz="2400" dirty="0"/>
              <a:t>the space where a circle conversation </a:t>
            </a:r>
            <a:r>
              <a:rPr lang="en-US" sz="2400" dirty="0" smtClean="0"/>
              <a:t>will be </a:t>
            </a:r>
            <a:r>
              <a:rPr lang="en-US" sz="2400" dirty="0"/>
              <a:t>held (setting the rim and center), helps </a:t>
            </a:r>
            <a:r>
              <a:rPr lang="en-US" sz="2400" dirty="0" smtClean="0"/>
              <a:t>define the </a:t>
            </a:r>
            <a:r>
              <a:rPr lang="en-US" sz="2400" dirty="0"/>
              <a:t>scope of conversation, and then participates </a:t>
            </a:r>
            <a:r>
              <a:rPr lang="en-US" sz="2400" dirty="0" smtClean="0"/>
              <a:t>in it </a:t>
            </a:r>
            <a:r>
              <a:rPr lang="en-US" sz="2400" dirty="0"/>
              <a:t>from a position of peer leadership.</a:t>
            </a:r>
          </a:p>
          <a:p>
            <a:pPr>
              <a:lnSpc>
                <a:spcPct val="100000"/>
              </a:lnSpc>
            </a:pPr>
            <a:r>
              <a:rPr lang="en-US" sz="2400" b="1" dirty="0"/>
              <a:t>Guardian</a:t>
            </a:r>
            <a:r>
              <a:rPr lang="en-US" sz="2400" dirty="0"/>
              <a:t>: A volunteer who teams with </a:t>
            </a:r>
            <a:r>
              <a:rPr lang="en-US" sz="2400" dirty="0" smtClean="0"/>
              <a:t>the host </a:t>
            </a:r>
            <a:r>
              <a:rPr lang="en-US" sz="2400" dirty="0"/>
              <a:t>to help the circle stay centered and </a:t>
            </a:r>
            <a:r>
              <a:rPr lang="en-US" sz="2400" dirty="0" smtClean="0"/>
              <a:t>intentional. They build in pauses discussed in our </a:t>
            </a:r>
            <a:r>
              <a:rPr lang="en-US" sz="2400" dirty="0"/>
              <a:t>fourth </a:t>
            </a:r>
            <a:r>
              <a:rPr lang="en-US" sz="2400" dirty="0" smtClean="0"/>
              <a:t>agreement. A signal is made twice: once </a:t>
            </a:r>
            <a:r>
              <a:rPr lang="en-US" sz="2400" dirty="0"/>
              <a:t>to stop the action — a few seconds </a:t>
            </a:r>
            <a:r>
              <a:rPr lang="en-US" sz="2400" dirty="0" smtClean="0"/>
              <a:t>of observed </a:t>
            </a:r>
            <a:r>
              <a:rPr lang="en-US" sz="2400" dirty="0"/>
              <a:t>pause — followed by a second bell </a:t>
            </a:r>
            <a:r>
              <a:rPr lang="en-US" sz="2400" dirty="0" smtClean="0"/>
              <a:t>that signals </a:t>
            </a:r>
            <a:r>
              <a:rPr lang="en-US" sz="2400" dirty="0"/>
              <a:t>return to interaction. The guardian </a:t>
            </a:r>
            <a:r>
              <a:rPr lang="en-US" sz="2400" dirty="0" smtClean="0"/>
              <a:t>then speaks </a:t>
            </a:r>
            <a:r>
              <a:rPr lang="en-US" sz="2400" dirty="0"/>
              <a:t>to the reason for pausing. Anyone can </a:t>
            </a:r>
            <a:r>
              <a:rPr lang="en-US" sz="2400" dirty="0" smtClean="0"/>
              <a:t>ask the </a:t>
            </a:r>
            <a:r>
              <a:rPr lang="en-US" sz="2400" dirty="0"/>
              <a:t>guardian to initiate a pause.</a:t>
            </a:r>
          </a:p>
          <a:p>
            <a:pPr>
              <a:lnSpc>
                <a:spcPct val="100000"/>
              </a:lnSpc>
            </a:pPr>
            <a:r>
              <a:rPr lang="en-US" sz="2400" b="1" dirty="0" smtClean="0"/>
              <a:t>Reporter</a:t>
            </a:r>
            <a:r>
              <a:rPr lang="en-US" sz="2400" dirty="0" smtClean="0"/>
              <a:t>: </a:t>
            </a:r>
            <a:r>
              <a:rPr lang="en-US" sz="2400" dirty="0"/>
              <a:t>A circle </a:t>
            </a:r>
            <a:r>
              <a:rPr lang="en-US" sz="2400" dirty="0" smtClean="0"/>
              <a:t>participant(s) </a:t>
            </a:r>
            <a:r>
              <a:rPr lang="en-US" sz="2400" dirty="0"/>
              <a:t>who agrees </a:t>
            </a:r>
            <a:r>
              <a:rPr lang="en-US" sz="2400" dirty="0" smtClean="0"/>
              <a:t>to preserve </a:t>
            </a:r>
            <a:r>
              <a:rPr lang="en-US" sz="2400" dirty="0"/>
              <a:t>insights and notes decisions and </a:t>
            </a:r>
            <a:r>
              <a:rPr lang="en-US" sz="2400" dirty="0" smtClean="0"/>
              <a:t>actions. Rather </a:t>
            </a:r>
            <a:r>
              <a:rPr lang="en-US" sz="2400" dirty="0"/>
              <a:t>than </a:t>
            </a:r>
            <a:r>
              <a:rPr lang="en-US" sz="2400" dirty="0" smtClean="0"/>
              <a:t>having a </a:t>
            </a:r>
            <a:r>
              <a:rPr lang="en-US" sz="2400" dirty="0"/>
              <a:t>single scribe</a:t>
            </a:r>
            <a:r>
              <a:rPr lang="en-US" sz="2400" dirty="0" smtClean="0"/>
              <a:t>, responsibility </a:t>
            </a:r>
            <a:r>
              <a:rPr lang="en-US" sz="2400" dirty="0"/>
              <a:t>for harvesting the conversation </a:t>
            </a:r>
            <a:r>
              <a:rPr lang="en-US" sz="2400" dirty="0" smtClean="0"/>
              <a:t>is shared </a:t>
            </a:r>
            <a:r>
              <a:rPr lang="en-US" sz="2400" dirty="0"/>
              <a:t>by all participants. </a:t>
            </a:r>
          </a:p>
        </p:txBody>
      </p:sp>
    </p:spTree>
    <p:extLst>
      <p:ext uri="{BB962C8B-B14F-4D97-AF65-F5344CB8AC3E}">
        <p14:creationId xmlns:p14="http://schemas.microsoft.com/office/powerpoint/2010/main" val="2289564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Expectations of </a:t>
            </a:r>
            <a:r>
              <a:rPr lang="en-US" sz="6600" b="1" dirty="0" smtClean="0">
                <a:latin typeface="+mn-lt"/>
              </a:rPr>
              <a:t>Circles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fontScale="92500" lnSpcReduction="10000"/>
          </a:bodyPr>
          <a:lstStyle/>
          <a:p>
            <a:pPr marL="0" lvl="0" indent="0">
              <a:buNone/>
            </a:pPr>
            <a:r>
              <a:rPr lang="en-US" sz="5400" dirty="0" smtClean="0"/>
              <a:t>Conversation – Free flow</a:t>
            </a:r>
          </a:p>
          <a:p>
            <a:pPr marL="0" lvl="0" indent="0">
              <a:buNone/>
            </a:pPr>
            <a:r>
              <a:rPr lang="en-US" sz="5400" dirty="0" smtClean="0"/>
              <a:t>Practices </a:t>
            </a:r>
          </a:p>
          <a:p>
            <a:pPr>
              <a:buFont typeface="Wingdings" panose="05000000000000000000" pitchFamily="2" charset="2"/>
              <a:buChar char="§"/>
            </a:pPr>
            <a:r>
              <a:rPr lang="en-US" sz="5400" dirty="0" smtClean="0"/>
              <a:t>Talking </a:t>
            </a:r>
            <a:r>
              <a:rPr lang="en-US" sz="5400" dirty="0" smtClean="0"/>
              <a:t>Piece – Use our Raised </a:t>
            </a:r>
            <a:r>
              <a:rPr lang="en-US" sz="5400" dirty="0" smtClean="0"/>
              <a:t>Hand</a:t>
            </a:r>
          </a:p>
          <a:p>
            <a:pPr>
              <a:buFont typeface="Wingdings" panose="05000000000000000000" pitchFamily="2" charset="2"/>
              <a:buChar char="§"/>
            </a:pPr>
            <a:r>
              <a:rPr lang="en-US" sz="5400" dirty="0" smtClean="0"/>
              <a:t>Silence </a:t>
            </a:r>
            <a:r>
              <a:rPr lang="en-US" sz="5400" dirty="0" smtClean="0"/>
              <a:t>– Freedom to not </a:t>
            </a:r>
            <a:r>
              <a:rPr lang="en-US" sz="5400" dirty="0" smtClean="0"/>
              <a:t>Speak</a:t>
            </a:r>
          </a:p>
          <a:p>
            <a:pPr>
              <a:buFont typeface="Wingdings" panose="05000000000000000000" pitchFamily="2" charset="2"/>
              <a:buChar char="§"/>
            </a:pPr>
            <a:r>
              <a:rPr lang="en-US" sz="5400" dirty="0" smtClean="0"/>
              <a:t>Host invites but not requires engagement</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270830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smtClean="0">
                <a:latin typeface="+mn-lt"/>
              </a:rPr>
              <a:t>Open Conversation – Small Group</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011382"/>
            <a:ext cx="11601449" cy="5715106"/>
          </a:xfrm>
        </p:spPr>
        <p:txBody>
          <a:bodyPr>
            <a:normAutofit/>
          </a:bodyPr>
          <a:lstStyle/>
          <a:p>
            <a:pPr marL="0" indent="0">
              <a:spcBef>
                <a:spcPts val="0"/>
              </a:spcBef>
              <a:buNone/>
            </a:pPr>
            <a:r>
              <a:rPr lang="en-US" sz="3200" b="1" dirty="0" smtClean="0"/>
              <a:t>Determine your roles – Host, Guardian, </a:t>
            </a:r>
            <a:r>
              <a:rPr lang="en-US" sz="3200" b="1" dirty="0" smtClean="0"/>
              <a:t>Reporter</a:t>
            </a:r>
          </a:p>
          <a:p>
            <a:pPr marL="0" indent="0">
              <a:spcBef>
                <a:spcPts val="0"/>
              </a:spcBef>
              <a:buNone/>
            </a:pPr>
            <a:r>
              <a:rPr lang="en-US" sz="3200" b="1" dirty="0" smtClean="0"/>
              <a:t>As a group choose at least three times where YOU have experienced this and budget your time carefully: </a:t>
            </a:r>
            <a:endParaRPr lang="en-US" sz="3200" b="1" dirty="0" smtClean="0"/>
          </a:p>
          <a:p>
            <a:pPr lvl="1">
              <a:buFont typeface="Courier New" panose="02070309020205020404" pitchFamily="49" charset="0"/>
              <a:buChar char="o"/>
            </a:pPr>
            <a:r>
              <a:rPr lang="en-US" sz="3000" dirty="0" smtClean="0"/>
              <a:t>White </a:t>
            </a:r>
            <a:r>
              <a:rPr lang="en-US" sz="3000" dirty="0"/>
              <a:t>Privilege</a:t>
            </a:r>
          </a:p>
          <a:p>
            <a:pPr lvl="1">
              <a:buFont typeface="Courier New" panose="02070309020205020404" pitchFamily="49" charset="0"/>
              <a:buChar char="o"/>
            </a:pPr>
            <a:r>
              <a:rPr lang="en-US" sz="3000" dirty="0" smtClean="0"/>
              <a:t>White </a:t>
            </a:r>
            <a:r>
              <a:rPr lang="en-US" sz="3000" dirty="0"/>
              <a:t>Fragility</a:t>
            </a:r>
          </a:p>
          <a:p>
            <a:pPr lvl="1">
              <a:buFont typeface="Courier New" panose="02070309020205020404" pitchFamily="49" charset="0"/>
              <a:buChar char="o"/>
            </a:pPr>
            <a:r>
              <a:rPr lang="en-US" sz="3000" dirty="0" smtClean="0"/>
              <a:t>Tone </a:t>
            </a:r>
            <a:r>
              <a:rPr lang="en-US" sz="3000" dirty="0"/>
              <a:t>Policing</a:t>
            </a:r>
          </a:p>
          <a:p>
            <a:pPr lvl="1">
              <a:buFont typeface="Courier New" panose="02070309020205020404" pitchFamily="49" charset="0"/>
              <a:buChar char="o"/>
            </a:pPr>
            <a:r>
              <a:rPr lang="en-US" sz="3000" dirty="0" smtClean="0"/>
              <a:t>White </a:t>
            </a:r>
            <a:r>
              <a:rPr lang="en-US" sz="3000" dirty="0"/>
              <a:t>Silence</a:t>
            </a:r>
          </a:p>
          <a:p>
            <a:pPr lvl="1">
              <a:buFont typeface="Courier New" panose="02070309020205020404" pitchFamily="49" charset="0"/>
              <a:buChar char="o"/>
            </a:pPr>
            <a:r>
              <a:rPr lang="en-US" sz="3000" dirty="0" smtClean="0"/>
              <a:t>White </a:t>
            </a:r>
            <a:r>
              <a:rPr lang="en-US" sz="3000" dirty="0"/>
              <a:t>Superiority</a:t>
            </a:r>
          </a:p>
          <a:p>
            <a:pPr lvl="1">
              <a:buFont typeface="Courier New" panose="02070309020205020404" pitchFamily="49" charset="0"/>
              <a:buChar char="o"/>
            </a:pPr>
            <a:r>
              <a:rPr lang="en-US" sz="3000" dirty="0" smtClean="0"/>
              <a:t>White </a:t>
            </a:r>
            <a:r>
              <a:rPr lang="en-US" sz="3000" dirty="0"/>
              <a:t>Exceptionalism</a:t>
            </a:r>
          </a:p>
          <a:p>
            <a:r>
              <a:rPr lang="en-US" sz="3200" b="1" dirty="0"/>
              <a:t>Prepare who will speak for the group in the large </a:t>
            </a:r>
            <a:r>
              <a:rPr lang="en-US" sz="3200" b="1" dirty="0" smtClean="0"/>
              <a:t>circle first</a:t>
            </a:r>
            <a:endParaRPr lang="en-US" sz="3200" b="1" dirty="0"/>
          </a:p>
        </p:txBody>
      </p:sp>
    </p:spTree>
    <p:extLst>
      <p:ext uri="{BB962C8B-B14F-4D97-AF65-F5344CB8AC3E}">
        <p14:creationId xmlns:p14="http://schemas.microsoft.com/office/powerpoint/2010/main" val="292026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Whole </a:t>
            </a:r>
            <a:r>
              <a:rPr lang="en-US" b="1" dirty="0" smtClean="0"/>
              <a:t>Group</a:t>
            </a:r>
            <a:endParaRPr lang="en-US" b="1" dirty="0"/>
          </a:p>
        </p:txBody>
      </p:sp>
      <p:sp>
        <p:nvSpPr>
          <p:cNvPr id="3" name="Content Placeholder 2"/>
          <p:cNvSpPr>
            <a:spLocks noGrp="1"/>
          </p:cNvSpPr>
          <p:nvPr>
            <p:ph idx="1"/>
          </p:nvPr>
        </p:nvSpPr>
        <p:spPr>
          <a:xfrm>
            <a:off x="560934" y="1667435"/>
            <a:ext cx="10594746" cy="4201659"/>
          </a:xfrm>
        </p:spPr>
        <p:txBody>
          <a:bodyPr>
            <a:noAutofit/>
          </a:bodyPr>
          <a:lstStyle/>
          <a:p>
            <a:r>
              <a:rPr lang="en-US" sz="2800" dirty="0" smtClean="0"/>
              <a:t>Round 1:  What does your small circle have to give to the whole? (One person from each group)</a:t>
            </a:r>
          </a:p>
          <a:p>
            <a:r>
              <a:rPr lang="en-US" sz="2800" dirty="0" smtClean="0"/>
              <a:t>Remember to use your raised hand icon when speaking, and to turn it off when you are not speaking.</a:t>
            </a:r>
          </a:p>
          <a:p>
            <a:endParaRPr lang="en-US" sz="2800" dirty="0"/>
          </a:p>
          <a:p>
            <a:r>
              <a:rPr lang="en-US" sz="2800" dirty="0" smtClean="0"/>
              <a:t>Round 2: Anyone have a connection, reflection, or wondering to give to the whole group?  </a:t>
            </a:r>
          </a:p>
          <a:p>
            <a:r>
              <a:rPr lang="en-US" sz="2800" dirty="0" smtClean="0"/>
              <a:t>Again, used the raised hand icon when you are speaking,  and to turn it off when you are not speaking</a:t>
            </a:r>
            <a:endParaRPr lang="en-US" sz="2800" dirty="0"/>
          </a:p>
        </p:txBody>
      </p:sp>
    </p:spTree>
    <p:extLst>
      <p:ext uri="{BB962C8B-B14F-4D97-AF65-F5344CB8AC3E}">
        <p14:creationId xmlns:p14="http://schemas.microsoft.com/office/powerpoint/2010/main" val="3443666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Closing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r>
              <a:rPr lang="en-US" sz="5400" dirty="0"/>
              <a:t>Not everything that is faced can be changed, but nothing can be changed until it is faced. (James Baldwin)</a:t>
            </a:r>
          </a:p>
          <a:p>
            <a:r>
              <a:rPr lang="en-US" sz="5400" dirty="0"/>
              <a:t> </a:t>
            </a:r>
          </a:p>
          <a:p>
            <a:r>
              <a:rPr lang="en-US" sz="5400" dirty="0"/>
              <a:t>Your thoughts???</a:t>
            </a:r>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969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ction xmlns="05627597-0322-42fc-bc19-1d0dde15c694" xsi:nil="true"/>
    <SharedWithUsers xmlns="5ed5bd0d-9aa5-480d-8c58-25f9f57090c9">
      <UserInfo>
        <DisplayName/>
        <AccountId xsi:nil="true"/>
        <AccountType/>
      </UserInfo>
    </SharedWithUsers>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E319D0C1-4780-4708-8353-82FDAD89EBF4}"/>
</file>

<file path=customXml/itemProps2.xml><?xml version="1.0" encoding="utf-8"?>
<ds:datastoreItem xmlns:ds="http://schemas.openxmlformats.org/officeDocument/2006/customXml" ds:itemID="{C7760311-C6D7-4762-A1C5-21655BBFC347}"/>
</file>

<file path=customXml/itemProps3.xml><?xml version="1.0" encoding="utf-8"?>
<ds:datastoreItem xmlns:ds="http://schemas.openxmlformats.org/officeDocument/2006/customXml" ds:itemID="{B48590D6-3F37-4469-83A8-68BEFAFDBAD8}"/>
</file>

<file path=docProps/app.xml><?xml version="1.0" encoding="utf-8"?>
<Properties xmlns="http://schemas.openxmlformats.org/officeDocument/2006/extended-properties" xmlns:vt="http://schemas.openxmlformats.org/officeDocument/2006/docPropsVTypes">
  <Template>1 Me and White Supremacy Overview</Template>
  <TotalTime>79</TotalTime>
  <Words>763</Words>
  <Application>Microsoft Office PowerPoint</Application>
  <PresentationFormat>Widescreen</PresentationFormat>
  <Paragraphs>88</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Courier New</vt:lpstr>
      <vt:lpstr>Wingdings</vt:lpstr>
      <vt:lpstr>Retrospect</vt:lpstr>
      <vt:lpstr>Me and White Supremacy</vt:lpstr>
      <vt:lpstr>As You Log On – Introductions Via Chat Window Please enter your  Name Required Pronouns Work Location  </vt:lpstr>
      <vt:lpstr>Series Overview</vt:lpstr>
      <vt:lpstr>Getting Started</vt:lpstr>
      <vt:lpstr>Honoring This Space</vt:lpstr>
      <vt:lpstr>Honoring all of You</vt:lpstr>
      <vt:lpstr>The Intent for this Series</vt:lpstr>
      <vt:lpstr>Our Center</vt:lpstr>
      <vt:lpstr>Opening for Tonight</vt:lpstr>
      <vt:lpstr>Our Agreements</vt:lpstr>
      <vt:lpstr>Things to Remember Always</vt:lpstr>
      <vt:lpstr>How will we accomplish this – </vt:lpstr>
      <vt:lpstr>3 Roles for Every Circle</vt:lpstr>
      <vt:lpstr>Expectations of Circles  </vt:lpstr>
      <vt:lpstr>Open Conversation – Small Group</vt:lpstr>
      <vt:lpstr>Whole Group</vt:lpstr>
      <vt:lpstr>Closing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and White Supremacy</dc:title>
  <dc:creator>Holmes, Ellen [NEA]</dc:creator>
  <cp:lastModifiedBy>Holmes, Ellen [NEA]</cp:lastModifiedBy>
  <cp:revision>7</cp:revision>
  <dcterms:created xsi:type="dcterms:W3CDTF">2020-12-08T21:07:34Z</dcterms:created>
  <dcterms:modified xsi:type="dcterms:W3CDTF">2021-04-12T18:05:39Z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3228800</vt:r8>
  </property>
  <property fmtid="{D5CDD505-2E9C-101B-9397-08002B2CF9AE}" pid="3" name="ContentTypeId">
    <vt:lpwstr>0x0101004F15A52AE31FEC4EB9E74AAFCF7B6AD7</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