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257" r:id="rId2"/>
    <p:sldId id="264" r:id="rId3"/>
    <p:sldId id="266" r:id="rId4"/>
    <p:sldId id="268" r:id="rId5"/>
    <p:sldId id="283" r:id="rId6"/>
    <p:sldId id="284" r:id="rId7"/>
    <p:sldId id="285" r:id="rId8"/>
    <p:sldId id="282" r:id="rId9"/>
    <p:sldId id="262" r:id="rId10"/>
    <p:sldId id="258" r:id="rId11"/>
    <p:sldId id="277" r:id="rId12"/>
    <p:sldId id="286" r:id="rId13"/>
    <p:sldId id="287" r:id="rId14"/>
    <p:sldId id="288" r:id="rId15"/>
    <p:sldId id="263" r:id="rId16"/>
    <p:sldId id="289" r:id="rId17"/>
    <p:sldId id="28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6" autoAdjust="0"/>
    <p:restoredTop sz="84984" autoAdjust="0"/>
  </p:normalViewPr>
  <p:slideViewPr>
    <p:cSldViewPr snapToGrid="0">
      <p:cViewPr varScale="1">
        <p:scale>
          <a:sx n="48" d="100"/>
          <a:sy n="48" d="100"/>
        </p:scale>
        <p:origin x="-4"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6D51B-2242-4739-BA22-6E767F197BAE}" type="datetimeFigureOut">
              <a:rPr lang="en-US" smtClean="0"/>
              <a:t>4/19/2021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4FD58-90B7-412D-A610-6DCA9761B453}" type="slidenum">
              <a:rPr lang="en-US" smtClean="0"/>
              <a:t>‹#›</a:t>
            </a:fld>
            <a:endParaRPr lang="en-US"/>
          </a:p>
        </p:txBody>
      </p:sp>
    </p:spTree>
    <p:extLst>
      <p:ext uri="{BB962C8B-B14F-4D97-AF65-F5344CB8AC3E}">
        <p14:creationId xmlns:p14="http://schemas.microsoft.com/office/powerpoint/2010/main" val="69415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302984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64FD58-90B7-412D-A610-6DCA9761B453}" type="slidenum">
              <a:rPr lang="en-US" smtClean="0"/>
              <a:t>17</a:t>
            </a:fld>
            <a:endParaRPr lang="en-US"/>
          </a:p>
        </p:txBody>
      </p:sp>
    </p:spTree>
    <p:extLst>
      <p:ext uri="{BB962C8B-B14F-4D97-AF65-F5344CB8AC3E}">
        <p14:creationId xmlns:p14="http://schemas.microsoft.com/office/powerpoint/2010/main" val="4231352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6393671"/>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0051" y="717388"/>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63424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1"/>
            <a:ext cx="10058400" cy="1450757"/>
          </a:xfrm>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userDrawn="1"/>
        </p:nvSpPr>
        <p:spPr>
          <a:xfrm>
            <a:off x="990600" y="1683327"/>
            <a:ext cx="10515600" cy="969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95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6632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287662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2584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1701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31185"/>
            <a:ext cx="10058400" cy="145075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4" name="Footer Placeholder 3"/>
          <p:cNvSpPr>
            <a:spLocks noGrp="1"/>
          </p:cNvSpPr>
          <p:nvPr>
            <p:ph type="ftr" sz="quarter" idx="11"/>
          </p:nvPr>
        </p:nvSpPr>
        <p:spPr>
          <a:xfrm>
            <a:off x="3679257" y="6459785"/>
            <a:ext cx="4822804"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
        <p:nvSpPr>
          <p:cNvPr id="6" name="Rectangle 5"/>
          <p:cNvSpPr/>
          <p:nvPr userDrawn="1"/>
        </p:nvSpPr>
        <p:spPr>
          <a:xfrm>
            <a:off x="886691" y="1690255"/>
            <a:ext cx="10494818" cy="450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40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3217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AA196689-F35D-4815-85D6-BA8275BD2C82}" type="datetimeFigureOut">
              <a:rPr lang="en-US" smtClean="0"/>
              <a:t>4/19/2021</a:t>
            </a:fld>
            <a:endParaRPr lang="en-US"/>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BEA598F7-FCB8-444F-9F2D-48F487BCE356}" type="slidenum">
              <a:rPr lang="en-US" smtClean="0"/>
              <a:t>‹#›</a:t>
            </a:fld>
            <a:endParaRPr lang="en-US"/>
          </a:p>
        </p:txBody>
      </p:sp>
    </p:spTree>
    <p:extLst>
      <p:ext uri="{BB962C8B-B14F-4D97-AF65-F5344CB8AC3E}">
        <p14:creationId xmlns:p14="http://schemas.microsoft.com/office/powerpoint/2010/main" val="68951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81479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571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4/19/2021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15854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400314"/>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179200"/>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67011" y="6415320"/>
            <a:ext cx="986444" cy="424427"/>
          </a:xfrm>
          <a:prstGeom prst="rect">
            <a:avLst/>
          </a:prstGeom>
        </p:spPr>
      </p:pic>
      <p:sp>
        <p:nvSpPr>
          <p:cNvPr id="8" name="Rectangle 7"/>
          <p:cNvSpPr/>
          <p:nvPr userDrawn="1"/>
        </p:nvSpPr>
        <p:spPr>
          <a:xfrm>
            <a:off x="1011382" y="1720078"/>
            <a:ext cx="10377054" cy="8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02386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2624" y="2971806"/>
            <a:ext cx="6081512" cy="1684150"/>
          </a:xfrm>
        </p:spPr>
        <p:txBody>
          <a:bodyPr anchor="ctr">
            <a:noAutofit/>
          </a:bodyPr>
          <a:lstStyle/>
          <a:p>
            <a:r>
              <a:rPr lang="en-US" sz="4000" b="1" cap="none" dirty="0" smtClean="0">
                <a:effectLst>
                  <a:outerShdw blurRad="38100" dist="38100" dir="2700000" algn="tl">
                    <a:srgbClr val="000000">
                      <a:alpha val="43137"/>
                    </a:srgbClr>
                  </a:outerShdw>
                </a:effectLst>
                <a:latin typeface="Arial" pitchFamily="34" charset="0"/>
                <a:cs typeface="Arial" pitchFamily="34" charset="0"/>
              </a:rPr>
              <a:t>Me and White Supremacy</a:t>
            </a:r>
            <a:endParaRPr lang="en-US" sz="4000" b="1" cap="none" dirty="0">
              <a:effectLst>
                <a:outerShdw blurRad="38100" dist="38100" dir="2700000" algn="tl">
                  <a:srgbClr val="000000">
                    <a:alpha val="43137"/>
                  </a:srgbClr>
                </a:outerShdw>
              </a:effectLst>
              <a:latin typeface="Arial" pitchFamily="34" charset="0"/>
              <a:cs typeface="Arial" pitchFamily="34" charset="0"/>
            </a:endParaRPr>
          </a:p>
        </p:txBody>
      </p:sp>
      <p:sp>
        <p:nvSpPr>
          <p:cNvPr id="3" name="Text Placeholder 2">
            <a:extLst>
              <a:ext uri="{FF2B5EF4-FFF2-40B4-BE49-F238E27FC236}">
                <a16:creationId xmlns:a16="http://schemas.microsoft.com/office/drawing/2014/main" id="{1F272D59-1B41-4BB8-ADF5-C5A1677AB133}"/>
              </a:ext>
            </a:extLst>
          </p:cNvPr>
          <p:cNvSpPr>
            <a:spLocks noGrp="1"/>
          </p:cNvSpPr>
          <p:nvPr>
            <p:ph type="body" idx="1"/>
          </p:nvPr>
        </p:nvSpPr>
        <p:spPr/>
        <p:txBody>
          <a:bodyPr/>
          <a:lstStyle/>
          <a:p>
            <a:endParaRPr lang="en-US"/>
          </a:p>
        </p:txBody>
      </p:sp>
      <p:pic>
        <p:nvPicPr>
          <p:cNvPr id="2" name="Picture 1"/>
          <p:cNvPicPr>
            <a:picLocks noChangeAspect="1"/>
          </p:cNvPicPr>
          <p:nvPr/>
        </p:nvPicPr>
        <p:blipFill>
          <a:blip r:embed="rId3"/>
          <a:stretch>
            <a:fillRect/>
          </a:stretch>
        </p:blipFill>
        <p:spPr>
          <a:xfrm>
            <a:off x="6026728" y="553015"/>
            <a:ext cx="6010518"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397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195455" y="1554293"/>
            <a:ext cx="5960225" cy="5582491"/>
          </a:xfrm>
        </p:spPr>
        <p:txBody>
          <a:bodyPr vert="horz" lIns="91440" tIns="45720" rIns="91440" bIns="45720" rtlCol="0" anchor="b">
            <a:normAutofit fontScale="90000"/>
          </a:bodyPr>
          <a:lstStyle/>
          <a:p>
            <a:r>
              <a:rPr lang="en-US" sz="6600" dirty="0" smtClean="0">
                <a:solidFill>
                  <a:schemeClr val="tx1">
                    <a:lumMod val="85000"/>
                    <a:lumOff val="15000"/>
                  </a:schemeClr>
                </a:solidFill>
              </a:rPr>
              <a:t>As You Log On – Introductions Via Chat Window</a:t>
            </a:r>
            <a:br>
              <a:rPr lang="en-US" sz="6600" dirty="0" smtClean="0">
                <a:solidFill>
                  <a:schemeClr val="tx1">
                    <a:lumMod val="85000"/>
                    <a:lumOff val="15000"/>
                  </a:schemeClr>
                </a:solidFill>
              </a:rPr>
            </a:br>
            <a:r>
              <a:rPr lang="en-US" sz="5300" b="0" dirty="0" smtClean="0">
                <a:solidFill>
                  <a:schemeClr val="tx1">
                    <a:lumMod val="85000"/>
                    <a:lumOff val="15000"/>
                  </a:schemeClr>
                </a:solidFill>
              </a:rPr>
              <a:t>Please enter your </a:t>
            </a:r>
            <a:br>
              <a:rPr lang="en-US" sz="5300" b="0" dirty="0" smtClean="0">
                <a:solidFill>
                  <a:schemeClr val="tx1">
                    <a:lumMod val="85000"/>
                    <a:lumOff val="15000"/>
                  </a:schemeClr>
                </a:solidFill>
              </a:rPr>
            </a:br>
            <a:r>
              <a:rPr lang="en-US" sz="5300" b="0" dirty="0" smtClean="0">
                <a:solidFill>
                  <a:schemeClr val="tx1">
                    <a:lumMod val="85000"/>
                    <a:lumOff val="15000"/>
                  </a:schemeClr>
                </a:solidFill>
              </a:rPr>
              <a:t>Name</a:t>
            </a:r>
            <a:r>
              <a:rPr lang="en-US" sz="5300" b="0" dirty="0">
                <a:solidFill>
                  <a:schemeClr val="tx1">
                    <a:lumMod val="85000"/>
                    <a:lumOff val="15000"/>
                  </a:schemeClr>
                </a:solidFill>
              </a:rPr>
              <a:t/>
            </a:r>
            <a:br>
              <a:rPr lang="en-US" sz="5300" b="0" dirty="0">
                <a:solidFill>
                  <a:schemeClr val="tx1">
                    <a:lumMod val="85000"/>
                    <a:lumOff val="15000"/>
                  </a:schemeClr>
                </a:solidFill>
              </a:rPr>
            </a:br>
            <a:r>
              <a:rPr lang="en-US" sz="5300" b="0" dirty="0">
                <a:solidFill>
                  <a:schemeClr val="tx1">
                    <a:lumMod val="85000"/>
                    <a:lumOff val="15000"/>
                  </a:schemeClr>
                </a:solidFill>
              </a:rPr>
              <a:t>Required </a:t>
            </a:r>
            <a:r>
              <a:rPr lang="en-US" sz="5300" b="0" dirty="0" smtClean="0">
                <a:solidFill>
                  <a:schemeClr val="tx1">
                    <a:lumMod val="85000"/>
                    <a:lumOff val="15000"/>
                  </a:schemeClr>
                </a:solidFill>
              </a:rPr>
              <a:t>Pronouns</a:t>
            </a:r>
            <a:r>
              <a:rPr lang="en-US" sz="5300" b="0" dirty="0">
                <a:solidFill>
                  <a:schemeClr val="tx1">
                    <a:lumMod val="85000"/>
                    <a:lumOff val="15000"/>
                  </a:schemeClr>
                </a:solidFill>
              </a:rPr>
              <a:t/>
            </a:r>
            <a:br>
              <a:rPr lang="en-US" sz="5300" b="0" dirty="0">
                <a:solidFill>
                  <a:schemeClr val="tx1">
                    <a:lumMod val="85000"/>
                    <a:lumOff val="15000"/>
                  </a:schemeClr>
                </a:solidFill>
              </a:rPr>
            </a:br>
            <a:r>
              <a:rPr lang="en-US" sz="5300" b="0" dirty="0">
                <a:solidFill>
                  <a:schemeClr val="tx1">
                    <a:lumMod val="85000"/>
                    <a:lumOff val="15000"/>
                  </a:schemeClr>
                </a:solidFill>
              </a:rPr>
              <a:t>Work </a:t>
            </a:r>
            <a:r>
              <a:rPr lang="en-US" sz="5300" b="0" dirty="0" smtClean="0">
                <a:solidFill>
                  <a:schemeClr val="tx1">
                    <a:lumMod val="85000"/>
                    <a:lumOff val="15000"/>
                  </a:schemeClr>
                </a:solidFill>
              </a:rPr>
              <a:t>Location</a:t>
            </a:r>
            <a:br>
              <a:rPr lang="en-US" sz="5300" b="0" dirty="0" smtClean="0">
                <a:solidFill>
                  <a:schemeClr val="tx1">
                    <a:lumMod val="85000"/>
                    <a:lumOff val="15000"/>
                  </a:schemeClr>
                </a:solidFill>
              </a:rPr>
            </a:br>
            <a:r>
              <a:rPr lang="en-US" sz="6600" dirty="0">
                <a:solidFill>
                  <a:schemeClr val="accent5">
                    <a:lumMod val="75000"/>
                  </a:schemeClr>
                </a:solidFill>
              </a:rPr>
              <a:t/>
            </a:r>
            <a:br>
              <a:rPr lang="en-US" sz="6600" dirty="0">
                <a:solidFill>
                  <a:schemeClr val="accent5">
                    <a:lumMod val="75000"/>
                  </a:schemeClr>
                </a:solidFill>
              </a:rPr>
            </a:br>
            <a:endParaRPr lang="en-US" sz="6600" dirty="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13154"/>
            <a:ext cx="4241258" cy="49481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86209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smtClean="0"/>
              <a:t>Series Overview</a:t>
            </a:r>
            <a:endParaRPr lang="en-US" dirty="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lstStyle/>
          <a:p>
            <a:endParaRPr lang="en-US"/>
          </a:p>
        </p:txBody>
      </p:sp>
      <p:sp>
        <p:nvSpPr>
          <p:cNvPr id="6" name="Content Placeholder 2">
            <a:extLst>
              <a:ext uri="{FF2B5EF4-FFF2-40B4-BE49-F238E27FC236}">
                <a16:creationId xmlns:a16="http://schemas.microsoft.com/office/drawing/2014/main" id="{D5A9E3C9-07AA-41F6-A08B-5C66AAB1A24E}"/>
              </a:ext>
            </a:extLst>
          </p:cNvPr>
          <p:cNvSpPr>
            <a:spLocks noGrp="1"/>
          </p:cNvSpPr>
          <p:nvPr/>
        </p:nvSpPr>
        <p:spPr>
          <a:xfrm>
            <a:off x="356062" y="1565564"/>
            <a:ext cx="7875339" cy="471094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dirty="0"/>
              <a:t>4</a:t>
            </a:r>
            <a:r>
              <a:rPr lang="en-US" sz="4000" dirty="0" smtClean="0"/>
              <a:t>/13 Overview </a:t>
            </a:r>
          </a:p>
          <a:p>
            <a:r>
              <a:rPr lang="en-US" sz="4000" dirty="0"/>
              <a:t>4</a:t>
            </a:r>
            <a:r>
              <a:rPr lang="en-US" sz="4000" dirty="0" smtClean="0"/>
              <a:t>/21 Week 1  - Through Page 74</a:t>
            </a:r>
          </a:p>
          <a:p>
            <a:r>
              <a:rPr lang="en-US" sz="4000" dirty="0" smtClean="0"/>
              <a:t>4/27 Week 2 – Through Page 123</a:t>
            </a:r>
          </a:p>
          <a:p>
            <a:r>
              <a:rPr lang="en-US" sz="4000" dirty="0" smtClean="0"/>
              <a:t>5/4Week 3 – Through Page 170</a:t>
            </a:r>
          </a:p>
          <a:p>
            <a:r>
              <a:rPr lang="en-US" sz="4000" dirty="0" smtClean="0"/>
              <a:t>5/11 Week 4 – Through Page 210 and Overall Commitments</a:t>
            </a:r>
          </a:p>
        </p:txBody>
      </p:sp>
    </p:spTree>
    <p:extLst>
      <p:ext uri="{BB962C8B-B14F-4D97-AF65-F5344CB8AC3E}">
        <p14:creationId xmlns:p14="http://schemas.microsoft.com/office/powerpoint/2010/main" val="273128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a:t>Getting Started</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356062" y="1797243"/>
            <a:ext cx="10058400" cy="4023360"/>
          </a:xfrm>
        </p:spPr>
        <p:txBody>
          <a:bodyPr>
            <a:normAutofit/>
          </a:bodyPr>
          <a:lstStyle/>
          <a:p>
            <a:r>
              <a:rPr lang="en-US" sz="3600" dirty="0" smtClean="0"/>
              <a:t>Agenda</a:t>
            </a:r>
            <a:endParaRPr lang="en-US" sz="3600" dirty="0"/>
          </a:p>
          <a:p>
            <a:pPr lvl="1">
              <a:buFont typeface="Wingdings" panose="05000000000000000000" pitchFamily="2" charset="2"/>
              <a:buChar char="§"/>
            </a:pPr>
            <a:r>
              <a:rPr lang="en-US" sz="3400" dirty="0" smtClean="0"/>
              <a:t>Welcome </a:t>
            </a:r>
          </a:p>
          <a:p>
            <a:pPr lvl="1">
              <a:buFont typeface="Wingdings" panose="05000000000000000000" pitchFamily="2" charset="2"/>
              <a:buChar char="§"/>
            </a:pPr>
            <a:r>
              <a:rPr lang="en-US" sz="3400" dirty="0" smtClean="0"/>
              <a:t>Whole Group Overview</a:t>
            </a:r>
          </a:p>
          <a:p>
            <a:pPr lvl="1">
              <a:buFont typeface="Wingdings" panose="05000000000000000000" pitchFamily="2" charset="2"/>
              <a:buChar char="§"/>
            </a:pPr>
            <a:r>
              <a:rPr lang="en-US" sz="3400" dirty="0" smtClean="0"/>
              <a:t>Small Group Book Discussion</a:t>
            </a:r>
          </a:p>
          <a:p>
            <a:pPr lvl="1">
              <a:buFont typeface="Wingdings" panose="05000000000000000000" pitchFamily="2" charset="2"/>
              <a:buChar char="§"/>
            </a:pPr>
            <a:r>
              <a:rPr lang="en-US" sz="3400" dirty="0" smtClean="0"/>
              <a:t>Whole Group Debriefing</a:t>
            </a:r>
          </a:p>
          <a:p>
            <a:pPr lvl="1">
              <a:buFont typeface="Wingdings" panose="05000000000000000000" pitchFamily="2" charset="2"/>
              <a:buChar char="§"/>
            </a:pPr>
            <a:r>
              <a:rPr lang="en-US" sz="3400" dirty="0" smtClean="0"/>
              <a:t>Closing</a:t>
            </a:r>
            <a:endParaRPr lang="en-US" sz="3000" dirty="0"/>
          </a:p>
          <a:p>
            <a:pPr marL="201168" lvl="1" indent="0">
              <a:buNone/>
            </a:pPr>
            <a:endParaRPr lang="en-US" sz="3000" dirty="0" smtClean="0"/>
          </a:p>
          <a:p>
            <a:pPr lvl="1">
              <a:buFont typeface="Wingdings" panose="05000000000000000000" pitchFamily="2" charset="2"/>
              <a:buChar char="§"/>
            </a:pPr>
            <a:endParaRPr lang="en-US" sz="3400" dirty="0" smtClean="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353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33378" y="-617287"/>
            <a:ext cx="10058400" cy="1450757"/>
          </a:xfrm>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452261" y="697319"/>
            <a:ext cx="10832815" cy="5463362"/>
          </a:xfrm>
        </p:spPr>
        <p:txBody>
          <a:bodyPr>
            <a:normAutofit/>
          </a:bodyPr>
          <a:lstStyle/>
          <a:p>
            <a:r>
              <a:rPr lang="en-US" sz="3600" dirty="0"/>
              <a:t>We begin by acknowledging that through a history of colonization and brutality, we currently reside on and are connecting from the traditional lands stewarded by generations of indigenous people.</a:t>
            </a:r>
          </a:p>
          <a:p>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285339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smtClean="0">
                <a:latin typeface="+mn-lt"/>
              </a:rPr>
              <a:t>Honoring all of You</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295400"/>
            <a:ext cx="11601449" cy="5431088"/>
          </a:xfrm>
        </p:spPr>
        <p:txBody>
          <a:bodyPr>
            <a:normAutofit/>
          </a:bodyPr>
          <a:lstStyle/>
          <a:p>
            <a:pPr marL="0" indent="0">
              <a:spcBef>
                <a:spcPts val="0"/>
              </a:spcBef>
              <a:buNone/>
            </a:pPr>
            <a:r>
              <a:rPr lang="en-US" sz="4000" dirty="0" smtClean="0"/>
              <a:t>Full screen, camera if you can, share your name, your location, AND a  six word resume.</a:t>
            </a:r>
          </a:p>
          <a:p>
            <a:pPr marL="0" indent="0">
              <a:spcBef>
                <a:spcPts val="0"/>
              </a:spcBef>
              <a:buNone/>
            </a:pPr>
            <a:endParaRPr lang="en-US" sz="4000" dirty="0" smtClean="0"/>
          </a:p>
          <a:p>
            <a:pPr marL="0" indent="0">
              <a:spcBef>
                <a:spcPts val="0"/>
              </a:spcBef>
              <a:buNone/>
            </a:pPr>
            <a:r>
              <a:rPr lang="en-US" sz="4000" dirty="0" smtClean="0"/>
              <a:t>Examples of a six word resume: </a:t>
            </a:r>
            <a:endParaRPr lang="en-US" sz="4000" dirty="0"/>
          </a:p>
          <a:p>
            <a:pPr>
              <a:spcBef>
                <a:spcPts val="0"/>
              </a:spcBef>
            </a:pPr>
            <a:r>
              <a:rPr lang="en-US" sz="4000" b="1" dirty="0" smtClean="0"/>
              <a:t>I am tired but also inspired. </a:t>
            </a:r>
          </a:p>
          <a:p>
            <a:pPr>
              <a:spcBef>
                <a:spcPts val="0"/>
              </a:spcBef>
            </a:pPr>
            <a:r>
              <a:rPr lang="en-US" sz="4000" b="1" dirty="0" smtClean="0"/>
              <a:t>I am moving through COVID time. </a:t>
            </a:r>
          </a:p>
          <a:p>
            <a:pPr>
              <a:spcBef>
                <a:spcPts val="0"/>
              </a:spcBef>
            </a:pPr>
            <a:r>
              <a:rPr lang="en-US" sz="4000" b="1" dirty="0" smtClean="0"/>
              <a:t>Organizer by profession,  daughter by birth. </a:t>
            </a:r>
            <a:endParaRPr lang="en-US" sz="4000" b="1" dirty="0"/>
          </a:p>
        </p:txBody>
      </p:sp>
    </p:spTree>
    <p:extLst>
      <p:ext uri="{BB962C8B-B14F-4D97-AF65-F5344CB8AC3E}">
        <p14:creationId xmlns:p14="http://schemas.microsoft.com/office/powerpoint/2010/main" val="270817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368968" y="-7707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788" y="49077"/>
            <a:ext cx="12034703" cy="1450757"/>
          </a:xfrm>
        </p:spPr>
        <p:txBody>
          <a:bodyPr/>
          <a:lstStyle/>
          <a:p>
            <a:pPr algn="ctr"/>
            <a:r>
              <a:rPr lang="en-US" dirty="0" smtClean="0"/>
              <a:t>The </a:t>
            </a:r>
            <a:r>
              <a:rPr lang="en-US" b="1" dirty="0" smtClean="0"/>
              <a:t>Intent</a:t>
            </a:r>
            <a:r>
              <a:rPr lang="en-US" dirty="0" smtClean="0"/>
              <a:t> for this Series</a:t>
            </a:r>
            <a:endParaRPr lang="en-US" dirty="0"/>
          </a:p>
        </p:txBody>
      </p:sp>
      <p:sp>
        <p:nvSpPr>
          <p:cNvPr id="3" name="Content Placeholder 2"/>
          <p:cNvSpPr>
            <a:spLocks noGrp="1"/>
          </p:cNvSpPr>
          <p:nvPr>
            <p:ph idx="1"/>
          </p:nvPr>
        </p:nvSpPr>
        <p:spPr>
          <a:xfrm>
            <a:off x="2026613" y="2355097"/>
            <a:ext cx="8138774" cy="4023360"/>
          </a:xfrm>
        </p:spPr>
        <p:txBody>
          <a:bodyPr>
            <a:normAutofit/>
          </a:bodyPr>
          <a:lstStyle/>
          <a:p>
            <a:pPr algn="ctr"/>
            <a:r>
              <a:rPr lang="en-US" sz="4400" dirty="0" smtClean="0"/>
              <a:t>I am inviting  you to participate in a five-part series where we explore how to create the change  our world needs by creating a change in ourselves. </a:t>
            </a:r>
            <a:endParaRPr lang="en-US" sz="4400" dirty="0"/>
          </a:p>
        </p:txBody>
      </p:sp>
    </p:spTree>
    <p:extLst>
      <p:ext uri="{BB962C8B-B14F-4D97-AF65-F5344CB8AC3E}">
        <p14:creationId xmlns:p14="http://schemas.microsoft.com/office/powerpoint/2010/main" val="2592994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48277"/>
            <a:ext cx="10058400" cy="819373"/>
          </a:xfrm>
        </p:spPr>
        <p:txBody>
          <a:bodyPr/>
          <a:lstStyle/>
          <a:p>
            <a:r>
              <a:rPr lang="en-US" dirty="0" smtClean="0"/>
              <a:t>Our Center</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651271" y="497981"/>
            <a:ext cx="3669462" cy="5514219"/>
          </a:xfrm>
          <a:prstGeom prst="rect">
            <a:avLst/>
          </a:prstGeom>
        </p:spPr>
      </p:pic>
    </p:spTree>
    <p:extLst>
      <p:ext uri="{BB962C8B-B14F-4D97-AF65-F5344CB8AC3E}">
        <p14:creationId xmlns:p14="http://schemas.microsoft.com/office/powerpoint/2010/main" val="252744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A55EFE-4F44-40B1-AE8D-722D59F25519}"/>
              </a:ext>
            </a:extLst>
          </p:cNvPr>
          <p:cNvSpPr>
            <a:spLocks noGrp="1"/>
          </p:cNvSpPr>
          <p:nvPr>
            <p:ph type="title"/>
          </p:nvPr>
        </p:nvSpPr>
        <p:spPr>
          <a:xfrm>
            <a:off x="-409756" y="0"/>
            <a:ext cx="5025710" cy="729749"/>
          </a:xfrm>
        </p:spPr>
        <p:txBody>
          <a:bodyPr>
            <a:normAutofit/>
          </a:bodyPr>
          <a:lstStyle/>
          <a:p>
            <a:pPr algn="ctr"/>
            <a:r>
              <a:rPr lang="en-US" sz="4000" b="1" dirty="0"/>
              <a:t>Opening </a:t>
            </a:r>
            <a:r>
              <a:rPr lang="en-US" sz="4000" b="1" dirty="0" smtClean="0"/>
              <a:t>for Tonight</a:t>
            </a:r>
            <a:endParaRPr lang="en-US" sz="4000" b="1" dirty="0"/>
          </a:p>
        </p:txBody>
      </p:sp>
      <p:sp>
        <p:nvSpPr>
          <p:cNvPr id="5" name="Content Placeholder 4">
            <a:extLst>
              <a:ext uri="{FF2B5EF4-FFF2-40B4-BE49-F238E27FC236}">
                <a16:creationId xmlns:a16="http://schemas.microsoft.com/office/drawing/2014/main" id="{1D013A34-3520-46E5-8FEF-8F7FE8FECF13}"/>
              </a:ext>
            </a:extLst>
          </p:cNvPr>
          <p:cNvSpPr>
            <a:spLocks noGrp="1"/>
          </p:cNvSpPr>
          <p:nvPr>
            <p:ph idx="1"/>
          </p:nvPr>
        </p:nvSpPr>
        <p:spPr>
          <a:xfrm>
            <a:off x="4081669" y="729749"/>
            <a:ext cx="8229600" cy="6248400"/>
          </a:xfrm>
        </p:spPr>
        <p:txBody>
          <a:bodyPr>
            <a:noAutofit/>
          </a:bodyPr>
          <a:lstStyle/>
          <a:p>
            <a:r>
              <a:rPr lang="en-US" sz="2400" dirty="0" smtClean="0"/>
              <a:t>Together </a:t>
            </a:r>
            <a:r>
              <a:rPr lang="en-US" sz="2400" dirty="0"/>
              <a:t>we will create </a:t>
            </a:r>
            <a:r>
              <a:rPr lang="en-US" sz="2400" i="1" dirty="0"/>
              <a:t>brave space</a:t>
            </a:r>
            <a:r>
              <a:rPr lang="en-US" sz="2400" dirty="0"/>
              <a:t>.</a:t>
            </a:r>
            <a:br>
              <a:rPr lang="en-US" sz="2400" dirty="0"/>
            </a:br>
            <a:r>
              <a:rPr lang="en-US" sz="2400" dirty="0"/>
              <a:t>Because there is no such thing as a “safe space” —</a:t>
            </a:r>
            <a:br>
              <a:rPr lang="en-US" sz="2400" dirty="0"/>
            </a:br>
            <a:r>
              <a:rPr lang="en-US" sz="2400" dirty="0"/>
              <a:t>We exist in the real world.</a:t>
            </a:r>
            <a:br>
              <a:rPr lang="en-US" sz="2400" dirty="0"/>
            </a:br>
            <a:r>
              <a:rPr lang="en-US" sz="2400" dirty="0"/>
              <a:t>We all carry scars and we have all caused wounds.</a:t>
            </a:r>
            <a:br>
              <a:rPr lang="en-US" sz="2400" dirty="0"/>
            </a:br>
            <a:r>
              <a:rPr lang="en-US" sz="2400" dirty="0"/>
              <a:t>In this space</a:t>
            </a:r>
            <a:br>
              <a:rPr lang="en-US" sz="2400" dirty="0"/>
            </a:br>
            <a:r>
              <a:rPr lang="en-US" sz="2400" dirty="0"/>
              <a:t>We seek to turn down the volume of the outside world,</a:t>
            </a:r>
            <a:br>
              <a:rPr lang="en-US" sz="2400" dirty="0"/>
            </a:br>
            <a:r>
              <a:rPr lang="en-US" sz="2400" dirty="0"/>
              <a:t>We amplify voices that fight to be heard elsewhere,</a:t>
            </a:r>
            <a:br>
              <a:rPr lang="en-US" sz="2400" dirty="0"/>
            </a:br>
            <a:r>
              <a:rPr lang="en-US" sz="2400" dirty="0"/>
              <a:t>We call each other to more truth and love.</a:t>
            </a:r>
            <a:br>
              <a:rPr lang="en-US" sz="2400" dirty="0"/>
            </a:br>
            <a:r>
              <a:rPr lang="en-US" sz="2400" dirty="0"/>
              <a:t>We have the right to start somewhere and continue to grow.</a:t>
            </a:r>
            <a:br>
              <a:rPr lang="en-US" sz="2400" dirty="0"/>
            </a:br>
            <a:r>
              <a:rPr lang="en-US" sz="2400" dirty="0"/>
              <a:t>We have the responsibility to examine what we think we know.</a:t>
            </a:r>
            <a:br>
              <a:rPr lang="en-US" sz="2400" dirty="0"/>
            </a:br>
            <a:r>
              <a:rPr lang="en-US" sz="2400" dirty="0"/>
              <a:t>We will not be perfect.</a:t>
            </a:r>
            <a:br>
              <a:rPr lang="en-US" sz="2400" dirty="0"/>
            </a:br>
            <a:r>
              <a:rPr lang="en-US" sz="2400" dirty="0"/>
              <a:t>This space will not be perfect.</a:t>
            </a:r>
            <a:br>
              <a:rPr lang="en-US" sz="2400" dirty="0"/>
            </a:br>
            <a:r>
              <a:rPr lang="en-US" sz="2400" dirty="0"/>
              <a:t>It will not always be what we wish it to be.</a:t>
            </a:r>
            <a:br>
              <a:rPr lang="en-US" sz="2400" dirty="0"/>
            </a:br>
            <a:r>
              <a:rPr lang="en-US" sz="2400" dirty="0"/>
              <a:t>But</a:t>
            </a:r>
            <a:br>
              <a:rPr lang="en-US" sz="2400" dirty="0"/>
            </a:br>
            <a:r>
              <a:rPr lang="en-US" sz="2400" dirty="0"/>
              <a:t>It will </a:t>
            </a:r>
            <a:r>
              <a:rPr lang="en-US" sz="2400" i="1" dirty="0"/>
              <a:t>be our brave space together,</a:t>
            </a:r>
            <a:r>
              <a:rPr lang="en-US" sz="2400" dirty="0"/>
              <a:t/>
            </a:r>
            <a:br>
              <a:rPr lang="en-US" sz="2400" dirty="0"/>
            </a:br>
            <a:r>
              <a:rPr lang="en-US" sz="2400" i="1" dirty="0"/>
              <a:t>and</a:t>
            </a:r>
            <a:r>
              <a:rPr lang="en-US" sz="2400" dirty="0"/>
              <a:t/>
            </a:r>
            <a:br>
              <a:rPr lang="en-US" sz="2400" dirty="0"/>
            </a:br>
            <a:r>
              <a:rPr lang="en-US" sz="2400" i="1" dirty="0"/>
              <a:t>We will work on it side by side.</a:t>
            </a:r>
            <a:endParaRPr lang="en-US" sz="2400" dirty="0"/>
          </a:p>
        </p:txBody>
      </p:sp>
      <p:sp>
        <p:nvSpPr>
          <p:cNvPr id="2" name="Rectangle 1"/>
          <p:cNvSpPr/>
          <p:nvPr/>
        </p:nvSpPr>
        <p:spPr>
          <a:xfrm>
            <a:off x="129056" y="711182"/>
            <a:ext cx="3480062" cy="830997"/>
          </a:xfrm>
          <a:prstGeom prst="rect">
            <a:avLst/>
          </a:prstGeom>
        </p:spPr>
        <p:txBody>
          <a:bodyPr wrap="square">
            <a:spAutoFit/>
          </a:bodyPr>
          <a:lstStyle/>
          <a:p>
            <a:r>
              <a:rPr lang="en-US" sz="2400" b="1" dirty="0" smtClean="0"/>
              <a:t>Invitation to Brave Space </a:t>
            </a:r>
          </a:p>
          <a:p>
            <a:r>
              <a:rPr lang="en-US" sz="2400" dirty="0" smtClean="0"/>
              <a:t>by </a:t>
            </a:r>
            <a:r>
              <a:rPr lang="en-US" sz="2400" dirty="0" err="1" smtClean="0"/>
              <a:t>Micky</a:t>
            </a:r>
            <a:r>
              <a:rPr lang="en-US" sz="2400" dirty="0" smtClean="0"/>
              <a:t> </a:t>
            </a:r>
            <a:r>
              <a:rPr lang="en-US" sz="2400" dirty="0" err="1" smtClean="0"/>
              <a:t>ScottBey</a:t>
            </a:r>
            <a:r>
              <a:rPr lang="en-US" sz="2400" dirty="0" smtClean="0"/>
              <a:t> Jones</a:t>
            </a:r>
            <a:endParaRPr lang="en-US" sz="2400" dirty="0"/>
          </a:p>
        </p:txBody>
      </p:sp>
      <p:pic>
        <p:nvPicPr>
          <p:cNvPr id="1026" name="Picture 2" descr="Facebook"/>
          <p:cNvPicPr>
            <a:picLocks noChangeAspect="1" noChangeArrowheads="1"/>
          </p:cNvPicPr>
          <p:nvPr/>
        </p:nvPicPr>
        <p:blipFill rotWithShape="1">
          <a:blip r:embed="rId2">
            <a:extLst>
              <a:ext uri="{28A0092B-C50C-407E-A947-70E740481C1C}">
                <a14:useLocalDpi xmlns:a14="http://schemas.microsoft.com/office/drawing/2010/main" val="0"/>
              </a:ext>
            </a:extLst>
          </a:blip>
          <a:srcRect l="33491"/>
          <a:stretch/>
        </p:blipFill>
        <p:spPr bwMode="auto">
          <a:xfrm>
            <a:off x="272200" y="1574863"/>
            <a:ext cx="3193774" cy="4802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99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84484" y="-27046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5F28BF-2821-4796-BB57-A3DDFA9AF8A7}"/>
              </a:ext>
            </a:extLst>
          </p:cNvPr>
          <p:cNvSpPr>
            <a:spLocks noGrp="1"/>
          </p:cNvSpPr>
          <p:nvPr>
            <p:ph type="title"/>
          </p:nvPr>
        </p:nvSpPr>
        <p:spPr>
          <a:xfrm>
            <a:off x="260684" y="124493"/>
            <a:ext cx="10515600" cy="1325563"/>
          </a:xfrm>
        </p:spPr>
        <p:txBody>
          <a:bodyPr/>
          <a:lstStyle/>
          <a:p>
            <a:r>
              <a:rPr lang="en-US" b="1" dirty="0" smtClean="0">
                <a:latin typeface="+mn-lt"/>
              </a:rPr>
              <a:t>Our Agreements</a:t>
            </a:r>
            <a:endParaRPr lang="en-US" b="1" dirty="0">
              <a:latin typeface="+mn-lt"/>
            </a:endParaRPr>
          </a:p>
        </p:txBody>
      </p:sp>
      <p:sp>
        <p:nvSpPr>
          <p:cNvPr id="3" name="Content Placeholder 2">
            <a:extLst>
              <a:ext uri="{FF2B5EF4-FFF2-40B4-BE49-F238E27FC236}">
                <a16:creationId xmlns:a16="http://schemas.microsoft.com/office/drawing/2014/main" id="{9DB2490E-DBCA-4440-942A-33CD94353FFF}"/>
              </a:ext>
            </a:extLst>
          </p:cNvPr>
          <p:cNvSpPr>
            <a:spLocks noGrp="1"/>
          </p:cNvSpPr>
          <p:nvPr>
            <p:ph idx="1"/>
          </p:nvPr>
        </p:nvSpPr>
        <p:spPr>
          <a:xfrm>
            <a:off x="260684" y="1444919"/>
            <a:ext cx="11565044" cy="4907882"/>
          </a:xfrm>
        </p:spPr>
        <p:txBody>
          <a:bodyPr>
            <a:normAutofit/>
          </a:bodyPr>
          <a:lstStyle/>
          <a:p>
            <a:pPr lvl="0"/>
            <a:r>
              <a:rPr lang="en-US" sz="3600" dirty="0" smtClean="0"/>
              <a:t>We hold all stories or personal material in confidentiality.</a:t>
            </a:r>
            <a:endParaRPr lang="en-US" sz="3600" dirty="0"/>
          </a:p>
          <a:p>
            <a:pPr lvl="0"/>
            <a:r>
              <a:rPr lang="en-US" sz="3600" dirty="0" smtClean="0"/>
              <a:t>We listen to one another with compassion and curiosity.</a:t>
            </a:r>
            <a:endParaRPr lang="en-US" sz="3600" dirty="0"/>
          </a:p>
          <a:p>
            <a:pPr lvl="0"/>
            <a:r>
              <a:rPr lang="en-US" sz="3600" dirty="0" smtClean="0"/>
              <a:t>We ask for what we need and we offer what we can.</a:t>
            </a:r>
            <a:endParaRPr lang="en-US" sz="3600" dirty="0"/>
          </a:p>
          <a:p>
            <a:pPr lvl="0"/>
            <a:r>
              <a:rPr lang="en-US" sz="3600" dirty="0" smtClean="0"/>
              <a:t>We agree to employ a group guardian to watch our needs, timing, and energy.</a:t>
            </a:r>
            <a:endParaRPr lang="en-US" sz="3600" dirty="0"/>
          </a:p>
          <a:p>
            <a:pPr lvl="0"/>
            <a:r>
              <a:rPr lang="en-US" sz="3600" dirty="0" smtClean="0"/>
              <a:t>We agree to pause at a signal and when we feel the need to pause.</a:t>
            </a:r>
            <a:endParaRPr lang="en-US" sz="3600" dirty="0"/>
          </a:p>
          <a:p>
            <a:pPr lvl="0"/>
            <a:endParaRPr lang="en-US" sz="3600" dirty="0"/>
          </a:p>
          <a:p>
            <a:pPr marL="0" indent="0">
              <a:buNone/>
            </a:pPr>
            <a:endParaRPr lang="en-US" dirty="0"/>
          </a:p>
        </p:txBody>
      </p:sp>
    </p:spTree>
    <p:extLst>
      <p:ext uri="{BB962C8B-B14F-4D97-AF65-F5344CB8AC3E}">
        <p14:creationId xmlns:p14="http://schemas.microsoft.com/office/powerpoint/2010/main" val="374841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Remember Always</a:t>
            </a:r>
            <a:endParaRPr lang="en-US" dirty="0"/>
          </a:p>
        </p:txBody>
      </p:sp>
      <p:sp>
        <p:nvSpPr>
          <p:cNvPr id="3" name="Content Placeholder 2"/>
          <p:cNvSpPr>
            <a:spLocks noGrp="1"/>
          </p:cNvSpPr>
          <p:nvPr>
            <p:ph idx="1"/>
          </p:nvPr>
        </p:nvSpPr>
        <p:spPr/>
        <p:txBody>
          <a:bodyPr>
            <a:normAutofit/>
          </a:bodyPr>
          <a:lstStyle/>
          <a:p>
            <a:r>
              <a:rPr lang="en-US" sz="3200" dirty="0" smtClean="0"/>
              <a:t>It is no one’s responsibility to justify their reality or satisfy your curiosity. </a:t>
            </a:r>
          </a:p>
          <a:p>
            <a:r>
              <a:rPr lang="en-US" sz="3200" dirty="0" smtClean="0"/>
              <a:t>If you are curious,  write it down and do some research outside of this </a:t>
            </a:r>
          </a:p>
          <a:p>
            <a:r>
              <a:rPr lang="en-US" sz="3200" dirty="0" smtClean="0"/>
              <a:t>White fragility and white supremacy culture behaviors will sneak in – challenge these in yourself and others.  </a:t>
            </a:r>
          </a:p>
          <a:p>
            <a:r>
              <a:rPr lang="en-US" sz="3200" dirty="0" smtClean="0"/>
              <a:t>In a circle – every place holds a leader. </a:t>
            </a:r>
            <a:endParaRPr lang="en-US" sz="3200" dirty="0"/>
          </a:p>
        </p:txBody>
      </p:sp>
    </p:spTree>
    <p:extLst>
      <p:ext uri="{BB962C8B-B14F-4D97-AF65-F5344CB8AC3E}">
        <p14:creationId xmlns:p14="http://schemas.microsoft.com/office/powerpoint/2010/main" val="2223930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How will we accomplish this –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r>
              <a:rPr lang="en-US" sz="5400" dirty="0" smtClean="0"/>
              <a:t>Whole Group Convenes</a:t>
            </a:r>
          </a:p>
          <a:p>
            <a:pPr marL="0" lvl="0" indent="0">
              <a:buNone/>
            </a:pPr>
            <a:r>
              <a:rPr lang="en-US" sz="5400" dirty="0" smtClean="0"/>
              <a:t>Small Group – Focus on the Book </a:t>
            </a:r>
          </a:p>
          <a:p>
            <a:pPr marL="0" lvl="0" indent="0">
              <a:buNone/>
            </a:pPr>
            <a:r>
              <a:rPr lang="en-US" sz="5400" dirty="0" smtClean="0"/>
              <a:t>Whole Group – Bring Something Back (Pick a reporter FIRST) </a:t>
            </a:r>
          </a:p>
          <a:p>
            <a:pPr marL="0" lvl="0" indent="0">
              <a:buNone/>
            </a:pPr>
            <a:r>
              <a:rPr lang="en-US" sz="5400" dirty="0" smtClean="0"/>
              <a:t>Whole Group Closing</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380103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81924"/>
          </a:xfrm>
        </p:spPr>
        <p:txBody>
          <a:bodyPr/>
          <a:lstStyle/>
          <a:p>
            <a:r>
              <a:rPr lang="en-US" dirty="0" smtClean="0"/>
              <a:t>3 Roles for Every Circle</a:t>
            </a:r>
            <a:endParaRPr lang="en-US" dirty="0"/>
          </a:p>
        </p:txBody>
      </p:sp>
      <p:sp>
        <p:nvSpPr>
          <p:cNvPr id="3" name="Content Placeholder 2"/>
          <p:cNvSpPr>
            <a:spLocks noGrp="1"/>
          </p:cNvSpPr>
          <p:nvPr>
            <p:ph idx="1"/>
          </p:nvPr>
        </p:nvSpPr>
        <p:spPr>
          <a:xfrm>
            <a:off x="1097280" y="1229445"/>
            <a:ext cx="10058400" cy="4639649"/>
          </a:xfrm>
        </p:spPr>
        <p:txBody>
          <a:bodyPr>
            <a:noAutofit/>
          </a:bodyPr>
          <a:lstStyle/>
          <a:p>
            <a:pPr>
              <a:lnSpc>
                <a:spcPct val="100000"/>
              </a:lnSpc>
            </a:pPr>
            <a:r>
              <a:rPr lang="en-US" sz="2400" b="1" dirty="0"/>
              <a:t>Host</a:t>
            </a:r>
            <a:r>
              <a:rPr lang="en-US" sz="2400" dirty="0"/>
              <a:t>: The person who issues the invitation</a:t>
            </a:r>
            <a:r>
              <a:rPr lang="en-US" sz="2400" dirty="0" smtClean="0"/>
              <a:t>, prepares </a:t>
            </a:r>
            <a:r>
              <a:rPr lang="en-US" sz="2400" dirty="0"/>
              <a:t>the space where a circle conversation </a:t>
            </a:r>
            <a:r>
              <a:rPr lang="en-US" sz="2400" dirty="0" smtClean="0"/>
              <a:t>will be </a:t>
            </a:r>
            <a:r>
              <a:rPr lang="en-US" sz="2400" dirty="0"/>
              <a:t>held (setting the rim and center), helps </a:t>
            </a:r>
            <a:r>
              <a:rPr lang="en-US" sz="2400" dirty="0" smtClean="0"/>
              <a:t>define the </a:t>
            </a:r>
            <a:r>
              <a:rPr lang="en-US" sz="2400" dirty="0"/>
              <a:t>scope of conversation, and then participates </a:t>
            </a:r>
            <a:r>
              <a:rPr lang="en-US" sz="2400" dirty="0" smtClean="0"/>
              <a:t>in it </a:t>
            </a:r>
            <a:r>
              <a:rPr lang="en-US" sz="2400" dirty="0"/>
              <a:t>from a position of peer leadership.</a:t>
            </a:r>
          </a:p>
          <a:p>
            <a:pPr>
              <a:lnSpc>
                <a:spcPct val="100000"/>
              </a:lnSpc>
            </a:pPr>
            <a:r>
              <a:rPr lang="en-US" sz="2400" b="1" dirty="0"/>
              <a:t>Guardian</a:t>
            </a:r>
            <a:r>
              <a:rPr lang="en-US" sz="2400" dirty="0"/>
              <a:t>: A volunteer who teams with </a:t>
            </a:r>
            <a:r>
              <a:rPr lang="en-US" sz="2400" dirty="0" smtClean="0"/>
              <a:t>the host </a:t>
            </a:r>
            <a:r>
              <a:rPr lang="en-US" sz="2400" dirty="0"/>
              <a:t>to help the circle stay centered and </a:t>
            </a:r>
            <a:r>
              <a:rPr lang="en-US" sz="2400" dirty="0" smtClean="0"/>
              <a:t>intentional. They build in pauses discussed in our </a:t>
            </a:r>
            <a:r>
              <a:rPr lang="en-US" sz="2400" dirty="0"/>
              <a:t>fourth </a:t>
            </a:r>
            <a:r>
              <a:rPr lang="en-US" sz="2400" dirty="0" smtClean="0"/>
              <a:t>agreement. A signal is made twice: once </a:t>
            </a:r>
            <a:r>
              <a:rPr lang="en-US" sz="2400" dirty="0"/>
              <a:t>to stop the action — a few seconds </a:t>
            </a:r>
            <a:r>
              <a:rPr lang="en-US" sz="2400" dirty="0" smtClean="0"/>
              <a:t>of observed </a:t>
            </a:r>
            <a:r>
              <a:rPr lang="en-US" sz="2400" dirty="0"/>
              <a:t>pause — followed by a second bell </a:t>
            </a:r>
            <a:r>
              <a:rPr lang="en-US" sz="2400" dirty="0" smtClean="0"/>
              <a:t>that signals </a:t>
            </a:r>
            <a:r>
              <a:rPr lang="en-US" sz="2400" dirty="0"/>
              <a:t>return to interaction. The guardian </a:t>
            </a:r>
            <a:r>
              <a:rPr lang="en-US" sz="2400" dirty="0" smtClean="0"/>
              <a:t>then speaks </a:t>
            </a:r>
            <a:r>
              <a:rPr lang="en-US" sz="2400" dirty="0"/>
              <a:t>to the reason for pausing. Anyone can </a:t>
            </a:r>
            <a:r>
              <a:rPr lang="en-US" sz="2400" dirty="0" smtClean="0"/>
              <a:t>ask the </a:t>
            </a:r>
            <a:r>
              <a:rPr lang="en-US" sz="2400" dirty="0"/>
              <a:t>guardian to initiate a pause.</a:t>
            </a:r>
          </a:p>
          <a:p>
            <a:pPr>
              <a:lnSpc>
                <a:spcPct val="100000"/>
              </a:lnSpc>
            </a:pPr>
            <a:r>
              <a:rPr lang="en-US" sz="2400" b="1" dirty="0" smtClean="0"/>
              <a:t>Reporter</a:t>
            </a:r>
            <a:r>
              <a:rPr lang="en-US" sz="2400" dirty="0" smtClean="0"/>
              <a:t>: </a:t>
            </a:r>
            <a:r>
              <a:rPr lang="en-US" sz="2400" dirty="0"/>
              <a:t>A circle </a:t>
            </a:r>
            <a:r>
              <a:rPr lang="en-US" sz="2400" dirty="0" smtClean="0"/>
              <a:t>participant(s) </a:t>
            </a:r>
            <a:r>
              <a:rPr lang="en-US" sz="2400" dirty="0"/>
              <a:t>who agrees </a:t>
            </a:r>
            <a:r>
              <a:rPr lang="en-US" sz="2400" dirty="0" smtClean="0"/>
              <a:t>to preserve </a:t>
            </a:r>
            <a:r>
              <a:rPr lang="en-US" sz="2400" dirty="0"/>
              <a:t>insights and notes decisions and </a:t>
            </a:r>
            <a:r>
              <a:rPr lang="en-US" sz="2400" dirty="0" smtClean="0"/>
              <a:t>actions. Rather </a:t>
            </a:r>
            <a:r>
              <a:rPr lang="en-US" sz="2400" dirty="0"/>
              <a:t>than </a:t>
            </a:r>
            <a:r>
              <a:rPr lang="en-US" sz="2400" dirty="0" smtClean="0"/>
              <a:t>having a </a:t>
            </a:r>
            <a:r>
              <a:rPr lang="en-US" sz="2400" dirty="0"/>
              <a:t>single scribe</a:t>
            </a:r>
            <a:r>
              <a:rPr lang="en-US" sz="2400" dirty="0" smtClean="0"/>
              <a:t>, responsibility </a:t>
            </a:r>
            <a:r>
              <a:rPr lang="en-US" sz="2400" dirty="0"/>
              <a:t>for harvesting the conversation </a:t>
            </a:r>
            <a:r>
              <a:rPr lang="en-US" sz="2400" dirty="0" smtClean="0"/>
              <a:t>is shared </a:t>
            </a:r>
            <a:r>
              <a:rPr lang="en-US" sz="2400" dirty="0"/>
              <a:t>by all participants. </a:t>
            </a:r>
          </a:p>
        </p:txBody>
      </p:sp>
    </p:spTree>
    <p:extLst>
      <p:ext uri="{BB962C8B-B14F-4D97-AF65-F5344CB8AC3E}">
        <p14:creationId xmlns:p14="http://schemas.microsoft.com/office/powerpoint/2010/main" val="639330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Expectations of Circles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fontScale="92500" lnSpcReduction="10000"/>
          </a:bodyPr>
          <a:lstStyle/>
          <a:p>
            <a:pPr marL="0" lvl="0" indent="0">
              <a:buNone/>
            </a:pPr>
            <a:r>
              <a:rPr lang="en-US" sz="5400" dirty="0" smtClean="0"/>
              <a:t>Conversation – Free flow</a:t>
            </a:r>
          </a:p>
          <a:p>
            <a:pPr marL="0" lvl="0" indent="0">
              <a:buNone/>
            </a:pPr>
            <a:r>
              <a:rPr lang="en-US" sz="5400" dirty="0" smtClean="0"/>
              <a:t>Practices </a:t>
            </a:r>
          </a:p>
          <a:p>
            <a:pPr>
              <a:buFont typeface="Wingdings" panose="05000000000000000000" pitchFamily="2" charset="2"/>
              <a:buChar char="§"/>
            </a:pPr>
            <a:r>
              <a:rPr lang="en-US" sz="5400" dirty="0" smtClean="0"/>
              <a:t>Talking Piece – Use our Raised Hand</a:t>
            </a:r>
          </a:p>
          <a:p>
            <a:pPr>
              <a:buFont typeface="Wingdings" panose="05000000000000000000" pitchFamily="2" charset="2"/>
              <a:buChar char="§"/>
            </a:pPr>
            <a:r>
              <a:rPr lang="en-US" sz="5400" dirty="0" smtClean="0"/>
              <a:t>Silence – Freedom to not Speak</a:t>
            </a:r>
          </a:p>
          <a:p>
            <a:pPr>
              <a:buFont typeface="Wingdings" panose="05000000000000000000" pitchFamily="2" charset="2"/>
              <a:buChar char="§"/>
            </a:pPr>
            <a:r>
              <a:rPr lang="en-US" sz="5400" dirty="0" smtClean="0"/>
              <a:t>Host invites but not requires engagement</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55782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smtClean="0">
                <a:latin typeface="+mn-lt"/>
              </a:rPr>
              <a:t>Open Conversation – Small Group</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011382"/>
            <a:ext cx="11601449" cy="5715106"/>
          </a:xfrm>
        </p:spPr>
        <p:txBody>
          <a:bodyPr>
            <a:normAutofit/>
          </a:bodyPr>
          <a:lstStyle/>
          <a:p>
            <a:pPr marL="0" indent="0">
              <a:spcBef>
                <a:spcPts val="0"/>
              </a:spcBef>
              <a:buNone/>
            </a:pPr>
            <a:r>
              <a:rPr lang="en-US" sz="3200" b="1" dirty="0" smtClean="0"/>
              <a:t>Determine your roles – Host, Guardian, Reporter </a:t>
            </a:r>
          </a:p>
          <a:p>
            <a:pPr marL="0" indent="0">
              <a:buNone/>
            </a:pPr>
            <a:r>
              <a:rPr lang="en-US" sz="3200" b="1" dirty="0" smtClean="0"/>
              <a:t>What have these last sessions taught you about –</a:t>
            </a:r>
          </a:p>
          <a:p>
            <a:pPr lvl="1">
              <a:buFont typeface="Arial" panose="020B0604020202020204" pitchFamily="34" charset="0"/>
              <a:buChar char="•"/>
            </a:pPr>
            <a:r>
              <a:rPr lang="en-US" sz="3000" b="1" dirty="0"/>
              <a:t>	</a:t>
            </a:r>
            <a:r>
              <a:rPr lang="en-US" sz="3000" b="1" dirty="0" smtClean="0"/>
              <a:t>how white supremacy works through you?</a:t>
            </a:r>
          </a:p>
          <a:p>
            <a:pPr lvl="1">
              <a:buFont typeface="Arial" panose="020B0604020202020204" pitchFamily="34" charset="0"/>
              <a:buChar char="•"/>
            </a:pPr>
            <a:r>
              <a:rPr lang="en-US" sz="3000" b="1" dirty="0"/>
              <a:t>	</a:t>
            </a:r>
            <a:r>
              <a:rPr lang="en-US" sz="3000" b="1" dirty="0" smtClean="0"/>
              <a:t>the dehumanizing ways you think about or treat (or experience as     a) BIPOC and why?</a:t>
            </a:r>
          </a:p>
          <a:p>
            <a:pPr lvl="1">
              <a:buFont typeface="Arial" panose="020B0604020202020204" pitchFamily="34" charset="0"/>
              <a:buChar char="•"/>
            </a:pPr>
            <a:r>
              <a:rPr lang="en-US" sz="3000" b="1" dirty="0"/>
              <a:t>	</a:t>
            </a:r>
            <a:r>
              <a:rPr lang="en-US" sz="3000" b="1" dirty="0" smtClean="0"/>
              <a:t>you and anti-blackness?</a:t>
            </a:r>
          </a:p>
          <a:p>
            <a:pPr marL="0" indent="0">
              <a:buNone/>
            </a:pPr>
            <a:r>
              <a:rPr lang="en-US" sz="3200" b="1" dirty="0"/>
              <a:t>	</a:t>
            </a:r>
            <a:endParaRPr lang="en-US" sz="3200" b="1" dirty="0" smtClean="0"/>
          </a:p>
          <a:p>
            <a:pPr marL="0" indent="0">
              <a:buNone/>
            </a:pPr>
            <a:r>
              <a:rPr lang="en-US" sz="3200" b="1" dirty="0" smtClean="0"/>
              <a:t>Prepare </a:t>
            </a:r>
            <a:r>
              <a:rPr lang="en-US" sz="3200" b="1" dirty="0"/>
              <a:t>who will speak for the group in the large circle</a:t>
            </a:r>
          </a:p>
        </p:txBody>
      </p:sp>
    </p:spTree>
    <p:extLst>
      <p:ext uri="{BB962C8B-B14F-4D97-AF65-F5344CB8AC3E}">
        <p14:creationId xmlns:p14="http://schemas.microsoft.com/office/powerpoint/2010/main" val="292026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smtClean="0"/>
              <a:t>Whole Group</a:t>
            </a:r>
            <a:endParaRPr lang="en-US" b="1" dirty="0"/>
          </a:p>
        </p:txBody>
      </p:sp>
      <p:sp>
        <p:nvSpPr>
          <p:cNvPr id="3" name="Content Placeholder 2"/>
          <p:cNvSpPr>
            <a:spLocks noGrp="1"/>
          </p:cNvSpPr>
          <p:nvPr>
            <p:ph idx="1"/>
          </p:nvPr>
        </p:nvSpPr>
        <p:spPr>
          <a:xfrm>
            <a:off x="560934" y="1667435"/>
            <a:ext cx="10594746" cy="4201659"/>
          </a:xfrm>
        </p:spPr>
        <p:txBody>
          <a:bodyPr>
            <a:noAutofit/>
          </a:bodyPr>
          <a:lstStyle/>
          <a:p>
            <a:r>
              <a:rPr lang="en-US" sz="2800" dirty="0" smtClean="0"/>
              <a:t>Round 1:  What does your small circle have to give to the whole? (One person from each group)</a:t>
            </a:r>
          </a:p>
          <a:p>
            <a:r>
              <a:rPr lang="en-US" sz="2800" dirty="0" smtClean="0"/>
              <a:t>Remember to use your raised hand icon when speaking, and to turn it off when you are not speaking.</a:t>
            </a:r>
          </a:p>
          <a:p>
            <a:endParaRPr lang="en-US" sz="2800" dirty="0"/>
          </a:p>
          <a:p>
            <a:r>
              <a:rPr lang="en-US" sz="2800" dirty="0" smtClean="0"/>
              <a:t>Round 2: Anyone have a connection, reflection, or wondering to give to the whole group?  </a:t>
            </a:r>
          </a:p>
          <a:p>
            <a:r>
              <a:rPr lang="en-US" sz="2800" dirty="0" smtClean="0"/>
              <a:t>Again, used the raised hand icon when you are speaking,  and to turn it off when you are not speaking</a:t>
            </a:r>
            <a:endParaRPr lang="en-US" sz="2800" dirty="0"/>
          </a:p>
        </p:txBody>
      </p:sp>
    </p:spTree>
    <p:extLst>
      <p:ext uri="{BB962C8B-B14F-4D97-AF65-F5344CB8AC3E}">
        <p14:creationId xmlns:p14="http://schemas.microsoft.com/office/powerpoint/2010/main" val="28097727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t="18184" b="35101"/>
          <a:stretch/>
        </p:blipFill>
        <p:spPr>
          <a:xfrm flipH="1">
            <a:off x="-265045" y="-172277"/>
            <a:ext cx="12632260" cy="7924800"/>
          </a:xfrm>
          <a:prstGeom prst="rect">
            <a:avLst/>
          </a:prstGeom>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0" y="-317725"/>
            <a:ext cx="10515600" cy="1065271"/>
          </a:xfrm>
        </p:spPr>
        <p:txBody>
          <a:bodyPr>
            <a:normAutofit/>
          </a:bodyPr>
          <a:lstStyle/>
          <a:p>
            <a:r>
              <a:rPr lang="en-US" sz="3600" b="1" dirty="0" smtClean="0">
                <a:latin typeface="+mn-lt"/>
              </a:rPr>
              <a:t>Closing </a:t>
            </a:r>
            <a:r>
              <a:rPr lang="en-US" sz="6600" b="1" dirty="0" smtClean="0">
                <a:latin typeface="+mn-lt"/>
              </a:rPr>
              <a:t>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endParaRPr lang="en-US" sz="5400" dirty="0"/>
          </a:p>
          <a:p>
            <a:pPr marL="0" indent="0">
              <a:buNone/>
            </a:pPr>
            <a:endParaRPr lang="en-US" dirty="0"/>
          </a:p>
        </p:txBody>
      </p:sp>
      <p:sp>
        <p:nvSpPr>
          <p:cNvPr id="4" name="TextBox 3"/>
          <p:cNvSpPr txBox="1"/>
          <p:nvPr/>
        </p:nvSpPr>
        <p:spPr>
          <a:xfrm>
            <a:off x="1192697" y="337411"/>
            <a:ext cx="10999303" cy="6494085"/>
          </a:xfrm>
          <a:prstGeom prst="rect">
            <a:avLst/>
          </a:prstGeom>
          <a:noFill/>
        </p:spPr>
        <p:txBody>
          <a:bodyPr wrap="square" rtlCol="0">
            <a:spAutoFit/>
          </a:bodyPr>
          <a:lstStyle/>
          <a:p>
            <a:pPr algn="ctr"/>
            <a:r>
              <a:rPr lang="en-US" sz="3200" dirty="0"/>
              <a:t>From The Crow Girl by </a:t>
            </a:r>
            <a:r>
              <a:rPr lang="en-US" sz="3200" dirty="0" err="1"/>
              <a:t>Bodil</a:t>
            </a:r>
            <a:r>
              <a:rPr lang="en-US" sz="3200" dirty="0"/>
              <a:t> </a:t>
            </a:r>
            <a:r>
              <a:rPr lang="en-US" sz="3200" dirty="0" err="1"/>
              <a:t>Bredsdorff</a:t>
            </a:r>
            <a:r>
              <a:rPr lang="en-US" sz="3200" dirty="0"/>
              <a:t/>
            </a:r>
            <a:br>
              <a:rPr lang="en-US" sz="3200" dirty="0"/>
            </a:br>
            <a:r>
              <a:rPr lang="en-US" sz="3200" dirty="0" smtClean="0"/>
              <a:t>“</a:t>
            </a:r>
            <a:r>
              <a:rPr lang="en-US" sz="3200" dirty="0"/>
              <a:t>You will find two kinds of people in this world. Some say there are the bad and the good. But it isn’t like that.  Since what is good for one may be bad for another.  No, that doesn’t work. </a:t>
            </a:r>
            <a:r>
              <a:rPr lang="en-US" sz="3200" dirty="0" smtClean="0"/>
              <a:t/>
            </a:r>
            <a:br>
              <a:rPr lang="en-US" sz="3200" dirty="0" smtClean="0"/>
            </a:br>
            <a:r>
              <a:rPr lang="en-US" sz="3200" dirty="0" smtClean="0"/>
              <a:t>You </a:t>
            </a:r>
            <a:r>
              <a:rPr lang="en-US" sz="3200" dirty="0"/>
              <a:t>have to depend on your intuition.”</a:t>
            </a:r>
            <a:br>
              <a:rPr lang="en-US" sz="3200" dirty="0"/>
            </a:br>
            <a:r>
              <a:rPr lang="en-US" sz="3200" dirty="0" smtClean="0"/>
              <a:t>“</a:t>
            </a:r>
            <a:r>
              <a:rPr lang="en-US" sz="3200" dirty="0"/>
              <a:t>There are those who make you feel inside as if you are drinking a good, warm soup-even if you are hungry and the two of you have nothing to eat.  In spite of that, they nourish you.”</a:t>
            </a:r>
            <a:br>
              <a:rPr lang="en-US" sz="3200" dirty="0"/>
            </a:br>
            <a:r>
              <a:rPr lang="en-US" sz="3200" dirty="0" smtClean="0"/>
              <a:t>“</a:t>
            </a:r>
            <a:r>
              <a:rPr lang="en-US" sz="3200" dirty="0"/>
              <a:t>And then there are others who cause you to freeze inside, even if you are sitting before a roaring fire and have eaten your fill.  Those you should keep away from.  They are not good for you, even though others might say that they are good people.   Remember that, my chick.”</a:t>
            </a:r>
          </a:p>
        </p:txBody>
      </p:sp>
    </p:spTree>
    <p:extLst>
      <p:ext uri="{BB962C8B-B14F-4D97-AF65-F5344CB8AC3E}">
        <p14:creationId xmlns:p14="http://schemas.microsoft.com/office/powerpoint/2010/main" val="1969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ction xmlns="05627597-0322-42fc-bc19-1d0dde15c694" xsi:nil="true"/>
    <SharedWithUsers xmlns="5ed5bd0d-9aa5-480d-8c58-25f9f57090c9">
      <UserInfo>
        <DisplayName/>
        <AccountId xsi:nil="true"/>
        <AccountType/>
      </UserInfo>
    </SharedWithUsers>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CF1F5CDF-5BAE-471D-9FEA-4316E65B181C}"/>
</file>

<file path=customXml/itemProps2.xml><?xml version="1.0" encoding="utf-8"?>
<ds:datastoreItem xmlns:ds="http://schemas.openxmlformats.org/officeDocument/2006/customXml" ds:itemID="{A855B1CF-6AA6-4621-839E-F86D531F1360}"/>
</file>

<file path=customXml/itemProps3.xml><?xml version="1.0" encoding="utf-8"?>
<ds:datastoreItem xmlns:ds="http://schemas.openxmlformats.org/officeDocument/2006/customXml" ds:itemID="{73EA7B11-0693-4A6D-A75D-36166A51D6E6}"/>
</file>

<file path=docProps/app.xml><?xml version="1.0" encoding="utf-8"?>
<Properties xmlns="http://schemas.openxmlformats.org/officeDocument/2006/extended-properties" xmlns:vt="http://schemas.openxmlformats.org/officeDocument/2006/docPropsVTypes">
  <Template>1 Me and White Supremacy Overview</Template>
  <TotalTime>82</TotalTime>
  <Words>642</Words>
  <Application>Microsoft Office PowerPoint</Application>
  <PresentationFormat>Widescreen</PresentationFormat>
  <Paragraphs>76</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Retrospect</vt:lpstr>
      <vt:lpstr>Me and White Supremacy</vt:lpstr>
      <vt:lpstr>As You Log On – Introductions Via Chat Window Please enter your  Name Required Pronouns Work Location  </vt:lpstr>
      <vt:lpstr>Series Overview</vt:lpstr>
      <vt:lpstr>Getting Started</vt:lpstr>
      <vt:lpstr>Honoring This Space</vt:lpstr>
      <vt:lpstr>Honoring all of You</vt:lpstr>
      <vt:lpstr>The Intent for this Series</vt:lpstr>
      <vt:lpstr>Our Center</vt:lpstr>
      <vt:lpstr>Opening for Tonight</vt:lpstr>
      <vt:lpstr>Our Agreements</vt:lpstr>
      <vt:lpstr>Things to Remember Always</vt:lpstr>
      <vt:lpstr>How will we accomplish this – </vt:lpstr>
      <vt:lpstr>3 Roles for Every Circle</vt:lpstr>
      <vt:lpstr>Expectations of Circles  </vt:lpstr>
      <vt:lpstr>Open Conversation – Small Group</vt:lpstr>
      <vt:lpstr>Whole Group</vt:lpstr>
      <vt:lpstr>Closing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and White Supremacy</dc:title>
  <dc:creator>Holmes, Ellen [NEA]</dc:creator>
  <cp:lastModifiedBy>Holmes, Ellen [NEA]</cp:lastModifiedBy>
  <cp:revision>13</cp:revision>
  <dcterms:created xsi:type="dcterms:W3CDTF">2020-12-08T21:07:34Z</dcterms:created>
  <dcterms:modified xsi:type="dcterms:W3CDTF">2021-04-19T17:41:06Z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3228700</vt:r8>
  </property>
  <property fmtid="{D5CDD505-2E9C-101B-9397-08002B2CF9AE}" pid="3" name="ContentTypeId">
    <vt:lpwstr>0x0101004F15A52AE31FEC4EB9E74AAFCF7B6AD7</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