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23"/>
  </p:notesMasterIdLst>
  <p:sldIdLst>
    <p:sldId id="257" r:id="rId5"/>
    <p:sldId id="264" r:id="rId6"/>
    <p:sldId id="266" r:id="rId7"/>
    <p:sldId id="268" r:id="rId8"/>
    <p:sldId id="284" r:id="rId9"/>
    <p:sldId id="281" r:id="rId10"/>
    <p:sldId id="273" r:id="rId11"/>
    <p:sldId id="282" r:id="rId12"/>
    <p:sldId id="283" r:id="rId13"/>
    <p:sldId id="258" r:id="rId14"/>
    <p:sldId id="277" r:id="rId15"/>
    <p:sldId id="285" r:id="rId16"/>
    <p:sldId id="286" r:id="rId17"/>
    <p:sldId id="287" r:id="rId18"/>
    <p:sldId id="263" r:id="rId19"/>
    <p:sldId id="288" r:id="rId20"/>
    <p:sldId id="280" r:id="rId21"/>
    <p:sldId id="28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6" autoAdjust="0"/>
    <p:restoredTop sz="84984" autoAdjust="0"/>
  </p:normalViewPr>
  <p:slideViewPr>
    <p:cSldViewPr snapToGrid="0">
      <p:cViewPr varScale="1">
        <p:scale>
          <a:sx n="64" d="100"/>
          <a:sy n="64" d="100"/>
        </p:scale>
        <p:origin x="100" y="5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B6D51B-2242-4739-BA22-6E767F197BAE}" type="datetimeFigureOut">
              <a:rPr lang="en-US" smtClean="0"/>
              <a:t>5/3/2021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64FD58-90B7-412D-A610-6DCA9761B453}" type="slidenum">
              <a:rPr lang="en-US" smtClean="0"/>
              <a:t>‹#›</a:t>
            </a:fld>
            <a:endParaRPr lang="en-US"/>
          </a:p>
        </p:txBody>
      </p:sp>
    </p:spTree>
    <p:extLst>
      <p:ext uri="{BB962C8B-B14F-4D97-AF65-F5344CB8AC3E}">
        <p14:creationId xmlns:p14="http://schemas.microsoft.com/office/powerpoint/2010/main" val="694155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3302984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6393671"/>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0051" y="717388"/>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1663424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1"/>
            <a:ext cx="10058400" cy="1450757"/>
          </a:xfrm>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990600" y="1683327"/>
            <a:ext cx="10515600" cy="969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958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6632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287662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5/3/2021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2584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5/3/2021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1701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97280" y="231185"/>
            <a:ext cx="10058400" cy="1450757"/>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5/3/2021</a:t>
            </a:fld>
            <a:endParaRPr lang="en-US"/>
          </a:p>
        </p:txBody>
      </p:sp>
      <p:sp>
        <p:nvSpPr>
          <p:cNvPr id="4" name="Footer Placeholder 3"/>
          <p:cNvSpPr>
            <a:spLocks noGrp="1"/>
          </p:cNvSpPr>
          <p:nvPr>
            <p:ph type="ftr" sz="quarter" idx="11"/>
          </p:nvPr>
        </p:nvSpPr>
        <p:spPr>
          <a:xfrm>
            <a:off x="3679257" y="6459785"/>
            <a:ext cx="4822804"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
        <p:nvSpPr>
          <p:cNvPr id="6" name="Rectangle 5"/>
          <p:cNvSpPr/>
          <p:nvPr userDrawn="1"/>
        </p:nvSpPr>
        <p:spPr>
          <a:xfrm>
            <a:off x="886691" y="1690255"/>
            <a:ext cx="10494818" cy="450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409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5/3/2021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3217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fld id="{AA196689-F35D-4815-85D6-BA8275BD2C82}" type="datetimeFigureOut">
              <a:rPr lang="en-US" smtClean="0"/>
              <a:t>5/3/2021</a:t>
            </a:fld>
            <a:endParaRPr lang="en-US"/>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lvl1pPr>
              <a:defRPr>
                <a:solidFill>
                  <a:schemeClr val="tx2"/>
                </a:solidFill>
              </a:defRPr>
            </a:lvl1pPr>
          </a:lstStyle>
          <a:p>
            <a:fld id="{BEA598F7-FCB8-444F-9F2D-48F487BCE356}" type="slidenum">
              <a:rPr lang="en-US" smtClean="0"/>
              <a:t>‹#›</a:t>
            </a:fld>
            <a:endParaRPr lang="en-US"/>
          </a:p>
        </p:txBody>
      </p:sp>
    </p:spTree>
    <p:extLst>
      <p:ext uri="{BB962C8B-B14F-4D97-AF65-F5344CB8AC3E}">
        <p14:creationId xmlns:p14="http://schemas.microsoft.com/office/powerpoint/2010/main" val="68951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5/3/2021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814797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5/3/2021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5710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5/3/2021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158547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400314"/>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179200"/>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067011" y="6415320"/>
            <a:ext cx="986444" cy="424427"/>
          </a:xfrm>
          <a:prstGeom prst="rect">
            <a:avLst/>
          </a:prstGeom>
        </p:spPr>
      </p:pic>
      <p:sp>
        <p:nvSpPr>
          <p:cNvPr id="8" name="Rectangle 7"/>
          <p:cNvSpPr/>
          <p:nvPr userDrawn="1"/>
        </p:nvSpPr>
        <p:spPr>
          <a:xfrm>
            <a:off x="1011382" y="1720078"/>
            <a:ext cx="10377054" cy="8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102386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instagram.com/p/CAyhdCeAmBZ/"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2624" y="2971806"/>
            <a:ext cx="6081512" cy="1684150"/>
          </a:xfrm>
        </p:spPr>
        <p:txBody>
          <a:bodyPr anchor="ctr">
            <a:noAutofit/>
          </a:bodyPr>
          <a:lstStyle/>
          <a:p>
            <a:r>
              <a:rPr lang="en-US" sz="4000" b="1" cap="none" dirty="0">
                <a:effectLst>
                  <a:outerShdw blurRad="38100" dist="38100" dir="2700000" algn="tl">
                    <a:srgbClr val="000000">
                      <a:alpha val="43137"/>
                    </a:srgbClr>
                  </a:outerShdw>
                </a:effectLst>
                <a:latin typeface="Arial" pitchFamily="34" charset="0"/>
                <a:cs typeface="Arial" pitchFamily="34" charset="0"/>
              </a:rPr>
              <a:t>Me and White Supremacy</a:t>
            </a:r>
          </a:p>
        </p:txBody>
      </p:sp>
      <p:sp>
        <p:nvSpPr>
          <p:cNvPr id="3" name="Text Placeholder 2">
            <a:extLst>
              <a:ext uri="{FF2B5EF4-FFF2-40B4-BE49-F238E27FC236}">
                <a16:creationId xmlns:a16="http://schemas.microsoft.com/office/drawing/2014/main" id="{1F272D59-1B41-4BB8-ADF5-C5A1677AB133}"/>
              </a:ext>
            </a:extLst>
          </p:cNvPr>
          <p:cNvSpPr>
            <a:spLocks noGrp="1"/>
          </p:cNvSpPr>
          <p:nvPr>
            <p:ph type="body" idx="1"/>
          </p:nvPr>
        </p:nvSpPr>
        <p:spPr/>
        <p:txBody>
          <a:bodyPr/>
          <a:lstStyle/>
          <a:p>
            <a:endParaRPr lang="en-US"/>
          </a:p>
        </p:txBody>
      </p:sp>
      <p:pic>
        <p:nvPicPr>
          <p:cNvPr id="2" name="Picture 1"/>
          <p:cNvPicPr>
            <a:picLocks noChangeAspect="1"/>
          </p:cNvPicPr>
          <p:nvPr/>
        </p:nvPicPr>
        <p:blipFill>
          <a:blip r:embed="rId3"/>
          <a:stretch>
            <a:fillRect/>
          </a:stretch>
        </p:blipFill>
        <p:spPr>
          <a:xfrm>
            <a:off x="6026728" y="553015"/>
            <a:ext cx="6010518"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3971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195455" y="1554293"/>
            <a:ext cx="5960225" cy="5582491"/>
          </a:xfrm>
        </p:spPr>
        <p:txBody>
          <a:bodyPr vert="horz" lIns="91440" tIns="45720" rIns="91440" bIns="45720" rtlCol="0" anchor="b">
            <a:normAutofit fontScale="90000"/>
          </a:bodyPr>
          <a:lstStyle/>
          <a:p>
            <a:r>
              <a:rPr lang="en-US" sz="6600" dirty="0">
                <a:solidFill>
                  <a:schemeClr val="tx1">
                    <a:lumMod val="85000"/>
                    <a:lumOff val="15000"/>
                  </a:schemeClr>
                </a:solidFill>
              </a:rPr>
              <a:t>As You Log On – Introductions Via Chat Window</a:t>
            </a:r>
            <a:br>
              <a:rPr lang="en-US" sz="6600" dirty="0">
                <a:solidFill>
                  <a:schemeClr val="tx1">
                    <a:lumMod val="85000"/>
                    <a:lumOff val="15000"/>
                  </a:schemeClr>
                </a:solidFill>
              </a:rPr>
            </a:br>
            <a:r>
              <a:rPr lang="en-US" sz="5300" b="0" dirty="0">
                <a:solidFill>
                  <a:schemeClr val="tx1">
                    <a:lumMod val="85000"/>
                    <a:lumOff val="15000"/>
                  </a:schemeClr>
                </a:solidFill>
              </a:rPr>
              <a:t>Please enter your </a:t>
            </a:r>
            <a:br>
              <a:rPr lang="en-US" sz="5300" b="0" dirty="0">
                <a:solidFill>
                  <a:schemeClr val="tx1">
                    <a:lumMod val="85000"/>
                    <a:lumOff val="15000"/>
                  </a:schemeClr>
                </a:solidFill>
              </a:rPr>
            </a:br>
            <a:r>
              <a:rPr lang="en-US" sz="5300" b="0" dirty="0">
                <a:solidFill>
                  <a:schemeClr val="tx1">
                    <a:lumMod val="85000"/>
                    <a:lumOff val="15000"/>
                  </a:schemeClr>
                </a:solidFill>
              </a:rPr>
              <a:t>Name</a:t>
            </a:r>
            <a:br>
              <a:rPr lang="en-US" sz="5300" b="0" dirty="0">
                <a:solidFill>
                  <a:schemeClr val="tx1">
                    <a:lumMod val="85000"/>
                    <a:lumOff val="15000"/>
                  </a:schemeClr>
                </a:solidFill>
              </a:rPr>
            </a:br>
            <a:r>
              <a:rPr lang="en-US" sz="5300" b="0" dirty="0">
                <a:solidFill>
                  <a:schemeClr val="tx1">
                    <a:lumMod val="85000"/>
                    <a:lumOff val="15000"/>
                  </a:schemeClr>
                </a:solidFill>
              </a:rPr>
              <a:t>Required Pronouns</a:t>
            </a:r>
            <a:br>
              <a:rPr lang="en-US" sz="5300" b="0" dirty="0">
                <a:solidFill>
                  <a:schemeClr val="tx1">
                    <a:lumMod val="85000"/>
                    <a:lumOff val="15000"/>
                  </a:schemeClr>
                </a:solidFill>
              </a:rPr>
            </a:br>
            <a:r>
              <a:rPr lang="en-US" sz="5300" b="0" dirty="0">
                <a:solidFill>
                  <a:schemeClr val="tx1">
                    <a:lumMod val="85000"/>
                    <a:lumOff val="15000"/>
                  </a:schemeClr>
                </a:solidFill>
              </a:rPr>
              <a:t>Work Location</a:t>
            </a:r>
            <a:br>
              <a:rPr lang="en-US" sz="5300" b="0" dirty="0">
                <a:solidFill>
                  <a:schemeClr val="tx1">
                    <a:lumMod val="85000"/>
                    <a:lumOff val="15000"/>
                  </a:schemeClr>
                </a:solidFill>
              </a:rPr>
            </a:br>
            <a:r>
              <a:rPr lang="en-US" sz="6600" dirty="0">
                <a:solidFill>
                  <a:schemeClr val="accent5">
                    <a:lumMod val="75000"/>
                  </a:schemeClr>
                </a:solidFill>
              </a:rPr>
              <a:t/>
            </a:r>
            <a:br>
              <a:rPr lang="en-US" sz="6600" dirty="0">
                <a:solidFill>
                  <a:schemeClr val="accent5">
                    <a:lumMod val="75000"/>
                  </a:schemeClr>
                </a:solidFill>
              </a:rPr>
            </a:br>
            <a:endParaRPr lang="en-US" sz="6600" dirty="0">
              <a:solidFill>
                <a:schemeClr val="accent5">
                  <a:lumMod val="75000"/>
                </a:schemeClr>
              </a:solidFill>
            </a:endParaRPr>
          </a:p>
        </p:txBody>
      </p:sp>
      <p:pic>
        <p:nvPicPr>
          <p:cNvPr id="5" name="Picture 4"/>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127" y="313154"/>
            <a:ext cx="4241258" cy="494813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86209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356062" y="278382"/>
            <a:ext cx="10058400" cy="911814"/>
          </a:xfrm>
        </p:spPr>
        <p:txBody>
          <a:bodyPr>
            <a:normAutofit/>
          </a:bodyPr>
          <a:lstStyle/>
          <a:p>
            <a:r>
              <a:rPr lang="en-US" b="1" dirty="0"/>
              <a:t>Series Overview</a:t>
            </a:r>
          </a:p>
        </p:txBody>
      </p:sp>
      <p:pic>
        <p:nvPicPr>
          <p:cNvPr id="4"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401" y="1052945"/>
            <a:ext cx="3808199" cy="444900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p:txBody>
          <a:bodyPr/>
          <a:lstStyle/>
          <a:p>
            <a:endParaRPr lang="en-US"/>
          </a:p>
        </p:txBody>
      </p:sp>
      <p:sp>
        <p:nvSpPr>
          <p:cNvPr id="6" name="Content Placeholder 2">
            <a:extLst>
              <a:ext uri="{FF2B5EF4-FFF2-40B4-BE49-F238E27FC236}">
                <a16:creationId xmlns:a16="http://schemas.microsoft.com/office/drawing/2014/main" id="{D5A9E3C9-07AA-41F6-A08B-5C66AAB1A24E}"/>
              </a:ext>
            </a:extLst>
          </p:cNvPr>
          <p:cNvSpPr>
            <a:spLocks noGrp="1"/>
          </p:cNvSpPr>
          <p:nvPr/>
        </p:nvSpPr>
        <p:spPr>
          <a:xfrm>
            <a:off x="356062" y="1608859"/>
            <a:ext cx="7875339" cy="471094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dirty="0"/>
              <a:t>4</a:t>
            </a:r>
            <a:r>
              <a:rPr lang="en-US" sz="4000" dirty="0" smtClean="0"/>
              <a:t>/13 Overview </a:t>
            </a:r>
          </a:p>
          <a:p>
            <a:r>
              <a:rPr lang="en-US" sz="4000" dirty="0"/>
              <a:t>4</a:t>
            </a:r>
            <a:r>
              <a:rPr lang="en-US" sz="4000" dirty="0" smtClean="0"/>
              <a:t>/21 Week 1  - Through Page 74</a:t>
            </a:r>
          </a:p>
          <a:p>
            <a:r>
              <a:rPr lang="en-US" sz="4000" dirty="0" smtClean="0"/>
              <a:t>4/27 Week 2 – Through Page 123</a:t>
            </a:r>
          </a:p>
          <a:p>
            <a:r>
              <a:rPr lang="en-US" sz="4000" dirty="0" smtClean="0"/>
              <a:t>5/4Week 3 – Through Page 170</a:t>
            </a:r>
          </a:p>
          <a:p>
            <a:r>
              <a:rPr lang="en-US" sz="4000" dirty="0" smtClean="0"/>
              <a:t>5/11 Week 4 – Through Page 210 and Overall Commitments</a:t>
            </a:r>
          </a:p>
        </p:txBody>
      </p:sp>
    </p:spTree>
    <p:extLst>
      <p:ext uri="{BB962C8B-B14F-4D97-AF65-F5344CB8AC3E}">
        <p14:creationId xmlns:p14="http://schemas.microsoft.com/office/powerpoint/2010/main" val="2731288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356062" y="278382"/>
            <a:ext cx="10058400" cy="911814"/>
          </a:xfrm>
        </p:spPr>
        <p:txBody>
          <a:bodyPr>
            <a:normAutofit/>
          </a:bodyPr>
          <a:lstStyle/>
          <a:p>
            <a:r>
              <a:rPr lang="en-US" dirty="0"/>
              <a:t>Getting Started</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356062" y="1797243"/>
            <a:ext cx="10058400" cy="4023360"/>
          </a:xfrm>
        </p:spPr>
        <p:txBody>
          <a:bodyPr>
            <a:normAutofit/>
          </a:bodyPr>
          <a:lstStyle/>
          <a:p>
            <a:r>
              <a:rPr lang="en-US" sz="3600" dirty="0"/>
              <a:t>Agenda</a:t>
            </a:r>
          </a:p>
          <a:p>
            <a:pPr lvl="1">
              <a:buFont typeface="Wingdings" panose="05000000000000000000" pitchFamily="2" charset="2"/>
              <a:buChar char="§"/>
            </a:pPr>
            <a:r>
              <a:rPr lang="en-US" sz="3400" dirty="0"/>
              <a:t>Welcome </a:t>
            </a:r>
          </a:p>
          <a:p>
            <a:pPr lvl="1">
              <a:buFont typeface="Wingdings" panose="05000000000000000000" pitchFamily="2" charset="2"/>
              <a:buChar char="§"/>
            </a:pPr>
            <a:r>
              <a:rPr lang="en-US" sz="3400" dirty="0"/>
              <a:t>Whole Group Overview</a:t>
            </a:r>
          </a:p>
          <a:p>
            <a:pPr lvl="1">
              <a:buFont typeface="Wingdings" panose="05000000000000000000" pitchFamily="2" charset="2"/>
              <a:buChar char="§"/>
            </a:pPr>
            <a:r>
              <a:rPr lang="en-US" sz="3400" dirty="0"/>
              <a:t>Small Group Book Discussion</a:t>
            </a:r>
          </a:p>
          <a:p>
            <a:pPr lvl="1">
              <a:buFont typeface="Wingdings" panose="05000000000000000000" pitchFamily="2" charset="2"/>
              <a:buChar char="§"/>
            </a:pPr>
            <a:r>
              <a:rPr lang="en-US" sz="3400" dirty="0"/>
              <a:t>Whole Group Debriefing</a:t>
            </a:r>
          </a:p>
          <a:p>
            <a:pPr lvl="1">
              <a:buFont typeface="Wingdings" panose="05000000000000000000" pitchFamily="2" charset="2"/>
              <a:buChar char="§"/>
            </a:pPr>
            <a:r>
              <a:rPr lang="en-US" sz="3400" dirty="0"/>
              <a:t>Closing</a:t>
            </a:r>
            <a:endParaRPr lang="en-US" sz="3000" dirty="0"/>
          </a:p>
          <a:p>
            <a:pPr marL="201168" lvl="1" indent="0">
              <a:buNone/>
            </a:pPr>
            <a:endParaRPr lang="en-US" sz="3000" dirty="0"/>
          </a:p>
          <a:p>
            <a:pPr lvl="1">
              <a:buFont typeface="Wingdings" panose="05000000000000000000" pitchFamily="2" charset="2"/>
              <a:buChar char="§"/>
            </a:pPr>
            <a:endParaRPr lang="en-US" sz="3400" dirty="0"/>
          </a:p>
        </p:txBody>
      </p:sp>
      <p:pic>
        <p:nvPicPr>
          <p:cNvPr id="4"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401" y="1052945"/>
            <a:ext cx="3808199" cy="444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353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933378" y="-617287"/>
            <a:ext cx="10058400" cy="1450757"/>
          </a:xfrm>
        </p:spPr>
        <p:txBody>
          <a:bodyPr>
            <a:normAutofit/>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452261" y="697319"/>
            <a:ext cx="10832815" cy="5463362"/>
          </a:xfrm>
        </p:spPr>
        <p:txBody>
          <a:bodyPr>
            <a:normAutofit/>
          </a:bodyPr>
          <a:lstStyle/>
          <a:p>
            <a:r>
              <a:rPr lang="en-US" sz="3600" dirty="0"/>
              <a:t>We begin by acknowledging that through a history of colonization and brutality, we currently reside on and are connecting from the traditional lands stewarded by generations of indigenous people.</a:t>
            </a:r>
          </a:p>
          <a:p>
            <a:r>
              <a:rPr lang="en-US" sz="36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Tree>
    <p:extLst>
      <p:ext uri="{BB962C8B-B14F-4D97-AF65-F5344CB8AC3E}">
        <p14:creationId xmlns:p14="http://schemas.microsoft.com/office/powerpoint/2010/main" val="9996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01A771-50D5-46AD-B5FA-B997F3869583}"/>
              </a:ext>
            </a:extLst>
          </p:cNvPr>
          <p:cNvSpPr>
            <a:spLocks noGrp="1"/>
          </p:cNvSpPr>
          <p:nvPr>
            <p:ph type="title"/>
          </p:nvPr>
        </p:nvSpPr>
        <p:spPr>
          <a:xfrm>
            <a:off x="285750" y="88315"/>
            <a:ext cx="10515600" cy="801938"/>
          </a:xfrm>
        </p:spPr>
        <p:txBody>
          <a:bodyPr>
            <a:normAutofit/>
          </a:bodyPr>
          <a:lstStyle/>
          <a:p>
            <a:r>
              <a:rPr lang="en-US" sz="5400" b="1" dirty="0">
                <a:latin typeface="+mn-lt"/>
              </a:rPr>
              <a:t>Honoring Your Power</a:t>
            </a:r>
          </a:p>
        </p:txBody>
      </p:sp>
      <p:sp>
        <p:nvSpPr>
          <p:cNvPr id="3" name="Content Placeholder 2">
            <a:extLst>
              <a:ext uri="{FF2B5EF4-FFF2-40B4-BE49-F238E27FC236}">
                <a16:creationId xmlns:a16="http://schemas.microsoft.com/office/drawing/2014/main" id="{7BB4F0C1-6BE0-4869-BA94-EB996A87FA7B}"/>
              </a:ext>
            </a:extLst>
          </p:cNvPr>
          <p:cNvSpPr>
            <a:spLocks noGrp="1"/>
          </p:cNvSpPr>
          <p:nvPr>
            <p:ph idx="1"/>
          </p:nvPr>
        </p:nvSpPr>
        <p:spPr>
          <a:xfrm>
            <a:off x="285750" y="1295400"/>
            <a:ext cx="11601449" cy="5431088"/>
          </a:xfrm>
        </p:spPr>
        <p:txBody>
          <a:bodyPr>
            <a:normAutofit lnSpcReduction="10000"/>
          </a:bodyPr>
          <a:lstStyle/>
          <a:p>
            <a:pPr marL="0" indent="0">
              <a:spcBef>
                <a:spcPts val="0"/>
              </a:spcBef>
              <a:buNone/>
            </a:pPr>
            <a:r>
              <a:rPr lang="en-US" sz="4000" dirty="0"/>
              <a:t>Full screen, camera if you can, share your name, your location, AND a verbal check-in.</a:t>
            </a:r>
          </a:p>
          <a:p>
            <a:pPr marL="0" indent="0">
              <a:spcBef>
                <a:spcPts val="0"/>
              </a:spcBef>
              <a:buNone/>
            </a:pPr>
            <a:endParaRPr lang="en-US" sz="4000" dirty="0"/>
          </a:p>
          <a:p>
            <a:pPr marL="0" indent="0">
              <a:spcBef>
                <a:spcPts val="0"/>
              </a:spcBef>
              <a:buNone/>
            </a:pPr>
            <a:r>
              <a:rPr lang="en-US" sz="4800" i="1" dirty="0"/>
              <a:t>My name is __________ and I am from __________. One thing you cannot tell just by looking at me is __________. This is important for me to tell you because_______.</a:t>
            </a:r>
            <a:endParaRPr lang="en-US" sz="4800" dirty="0"/>
          </a:p>
          <a:p>
            <a:pPr marL="0" indent="0">
              <a:spcBef>
                <a:spcPts val="0"/>
              </a:spcBef>
              <a:buNone/>
            </a:pPr>
            <a:endParaRPr lang="en-US" sz="4000" dirty="0"/>
          </a:p>
          <a:p>
            <a:pPr marL="0" indent="0">
              <a:spcBef>
                <a:spcPts val="0"/>
              </a:spcBef>
              <a:buNone/>
            </a:pPr>
            <a:r>
              <a:rPr lang="en-US" sz="4000" b="1" dirty="0"/>
              <a:t> </a:t>
            </a:r>
          </a:p>
        </p:txBody>
      </p:sp>
    </p:spTree>
    <p:extLst>
      <p:ext uri="{BB962C8B-B14F-4D97-AF65-F5344CB8AC3E}">
        <p14:creationId xmlns:p14="http://schemas.microsoft.com/office/powerpoint/2010/main" val="375922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368968" y="-7707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3788" y="49077"/>
            <a:ext cx="12034703" cy="1450757"/>
          </a:xfrm>
        </p:spPr>
        <p:txBody>
          <a:bodyPr/>
          <a:lstStyle/>
          <a:p>
            <a:pPr algn="ctr"/>
            <a:r>
              <a:rPr lang="en-US" dirty="0"/>
              <a:t>The </a:t>
            </a:r>
            <a:r>
              <a:rPr lang="en-US" b="1" dirty="0"/>
              <a:t>Intent</a:t>
            </a:r>
            <a:r>
              <a:rPr lang="en-US" dirty="0"/>
              <a:t> for this Series</a:t>
            </a:r>
          </a:p>
        </p:txBody>
      </p:sp>
      <p:sp>
        <p:nvSpPr>
          <p:cNvPr id="3" name="Content Placeholder 2"/>
          <p:cNvSpPr>
            <a:spLocks noGrp="1"/>
          </p:cNvSpPr>
          <p:nvPr>
            <p:ph idx="1"/>
          </p:nvPr>
        </p:nvSpPr>
        <p:spPr>
          <a:xfrm>
            <a:off x="2026613" y="2355097"/>
            <a:ext cx="8138774" cy="4023360"/>
          </a:xfrm>
        </p:spPr>
        <p:txBody>
          <a:bodyPr>
            <a:normAutofit/>
          </a:bodyPr>
          <a:lstStyle/>
          <a:p>
            <a:pPr algn="ctr"/>
            <a:r>
              <a:rPr lang="en-US" sz="4400" dirty="0"/>
              <a:t>I am inviting  you to participate in a </a:t>
            </a:r>
            <a:r>
              <a:rPr lang="en-US" sz="4400" dirty="0" smtClean="0"/>
              <a:t>five-part </a:t>
            </a:r>
            <a:r>
              <a:rPr lang="en-US" sz="4400" dirty="0"/>
              <a:t>series where we explore how to create the change  our world needs by creating a change in ourselves. </a:t>
            </a:r>
          </a:p>
        </p:txBody>
      </p:sp>
    </p:spTree>
    <p:extLst>
      <p:ext uri="{BB962C8B-B14F-4D97-AF65-F5344CB8AC3E}">
        <p14:creationId xmlns:p14="http://schemas.microsoft.com/office/powerpoint/2010/main" val="3751146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48277"/>
            <a:ext cx="10058400" cy="819373"/>
          </a:xfrm>
        </p:spPr>
        <p:txBody>
          <a:bodyPr/>
          <a:lstStyle/>
          <a:p>
            <a:r>
              <a:rPr lang="en-US" dirty="0"/>
              <a:t>Our Center</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5651271" y="497981"/>
            <a:ext cx="3669462" cy="5514219"/>
          </a:xfrm>
          <a:prstGeom prst="rect">
            <a:avLst/>
          </a:prstGeom>
        </p:spPr>
      </p:pic>
    </p:spTree>
    <p:extLst>
      <p:ext uri="{BB962C8B-B14F-4D97-AF65-F5344CB8AC3E}">
        <p14:creationId xmlns:p14="http://schemas.microsoft.com/office/powerpoint/2010/main" val="252744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039" y="0"/>
            <a:ext cx="5539926" cy="1063487"/>
          </a:xfrm>
        </p:spPr>
        <p:txBody>
          <a:bodyPr>
            <a:normAutofit/>
          </a:bodyPr>
          <a:lstStyle/>
          <a:p>
            <a:r>
              <a:rPr lang="en-US" i="1" dirty="0"/>
              <a:t>Opening our Circle </a:t>
            </a:r>
            <a:r>
              <a:rPr lang="en-US" sz="2700" i="1" dirty="0"/>
              <a:t> </a:t>
            </a:r>
            <a:endParaRPr lang="en-US" sz="2700" dirty="0"/>
          </a:p>
        </p:txBody>
      </p:sp>
      <p:sp>
        <p:nvSpPr>
          <p:cNvPr id="5" name="Content Placeholder 3"/>
          <p:cNvSpPr txBox="1">
            <a:spLocks/>
          </p:cNvSpPr>
          <p:nvPr/>
        </p:nvSpPr>
        <p:spPr>
          <a:xfrm>
            <a:off x="6615249" y="740229"/>
            <a:ext cx="5576751" cy="56583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dirty="0"/>
          </a:p>
        </p:txBody>
      </p:sp>
      <p:sp>
        <p:nvSpPr>
          <p:cNvPr id="3" name="Rectangle 2"/>
          <p:cNvSpPr/>
          <p:nvPr/>
        </p:nvSpPr>
        <p:spPr>
          <a:xfrm>
            <a:off x="6973290" y="403040"/>
            <a:ext cx="4685310" cy="5632311"/>
          </a:xfrm>
          <a:prstGeom prst="rect">
            <a:avLst/>
          </a:prstGeom>
        </p:spPr>
        <p:txBody>
          <a:bodyPr wrap="square">
            <a:spAutoFit/>
          </a:bodyPr>
          <a:lstStyle/>
          <a:p>
            <a:r>
              <a:rPr lang="en-US" sz="4000" dirty="0">
                <a:solidFill>
                  <a:srgbClr val="292929"/>
                </a:solidFill>
                <a:latin typeface="Georgia" panose="02040502050405020303" pitchFamily="18" charset="0"/>
              </a:rPr>
              <a:t>ALLY is a verb. Take action or you will find that you are not just failing the movement but perpetuating the violence with your silence.   </a:t>
            </a:r>
            <a:endParaRPr lang="en-US" sz="4000" dirty="0" smtClean="0">
              <a:solidFill>
                <a:srgbClr val="292929"/>
              </a:solidFill>
              <a:latin typeface="Georgia" panose="02040502050405020303" pitchFamily="18" charset="0"/>
            </a:endParaRPr>
          </a:p>
          <a:p>
            <a:r>
              <a:rPr lang="en-US" sz="4000" dirty="0" smtClean="0">
                <a:solidFill>
                  <a:srgbClr val="292929"/>
                </a:solidFill>
                <a:latin typeface="Georgia" panose="02040502050405020303" pitchFamily="18" charset="0"/>
              </a:rPr>
              <a:t>- Author </a:t>
            </a:r>
            <a:r>
              <a:rPr lang="en-US" sz="4000" dirty="0">
                <a:solidFill>
                  <a:srgbClr val="292929"/>
                </a:solidFill>
                <a:latin typeface="Georgia" panose="02040502050405020303" pitchFamily="18" charset="0"/>
              </a:rPr>
              <a:t>unknown</a:t>
            </a:r>
            <a:endParaRPr lang="en-US" sz="4000" dirty="0"/>
          </a:p>
        </p:txBody>
      </p:sp>
      <p:pic>
        <p:nvPicPr>
          <p:cNvPr id="7" name="Picture 6"/>
          <p:cNvPicPr>
            <a:picLocks noChangeAspect="1"/>
          </p:cNvPicPr>
          <p:nvPr/>
        </p:nvPicPr>
        <p:blipFill>
          <a:blip r:embed="rId2"/>
          <a:stretch>
            <a:fillRect/>
          </a:stretch>
        </p:blipFill>
        <p:spPr>
          <a:xfrm>
            <a:off x="153896" y="1400676"/>
            <a:ext cx="6714043" cy="4591680"/>
          </a:xfrm>
          <a:prstGeom prst="ellipse">
            <a:avLst/>
          </a:prstGeom>
          <a:ln>
            <a:noFill/>
          </a:ln>
          <a:effectLst>
            <a:softEdge rad="112500"/>
          </a:effectLst>
        </p:spPr>
      </p:pic>
    </p:spTree>
    <p:extLst>
      <p:ext uri="{BB962C8B-B14F-4D97-AF65-F5344CB8AC3E}">
        <p14:creationId xmlns:p14="http://schemas.microsoft.com/office/powerpoint/2010/main" val="4140175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84484" y="-27046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55F28BF-2821-4796-BB57-A3DDFA9AF8A7}"/>
              </a:ext>
            </a:extLst>
          </p:cNvPr>
          <p:cNvSpPr>
            <a:spLocks noGrp="1"/>
          </p:cNvSpPr>
          <p:nvPr>
            <p:ph type="title"/>
          </p:nvPr>
        </p:nvSpPr>
        <p:spPr>
          <a:xfrm>
            <a:off x="260684" y="124493"/>
            <a:ext cx="10515600" cy="1325563"/>
          </a:xfrm>
        </p:spPr>
        <p:txBody>
          <a:bodyPr/>
          <a:lstStyle/>
          <a:p>
            <a:r>
              <a:rPr lang="en-US" b="1" dirty="0">
                <a:latin typeface="+mn-lt"/>
              </a:rPr>
              <a:t>Our Agreements</a:t>
            </a:r>
          </a:p>
        </p:txBody>
      </p:sp>
      <p:sp>
        <p:nvSpPr>
          <p:cNvPr id="3" name="Content Placeholder 2">
            <a:extLst>
              <a:ext uri="{FF2B5EF4-FFF2-40B4-BE49-F238E27FC236}">
                <a16:creationId xmlns:a16="http://schemas.microsoft.com/office/drawing/2014/main" id="{9DB2490E-DBCA-4440-942A-33CD94353FFF}"/>
              </a:ext>
            </a:extLst>
          </p:cNvPr>
          <p:cNvSpPr>
            <a:spLocks noGrp="1"/>
          </p:cNvSpPr>
          <p:nvPr>
            <p:ph idx="1"/>
          </p:nvPr>
        </p:nvSpPr>
        <p:spPr>
          <a:xfrm>
            <a:off x="260684" y="1444919"/>
            <a:ext cx="11565044" cy="4907882"/>
          </a:xfrm>
        </p:spPr>
        <p:txBody>
          <a:bodyPr>
            <a:normAutofit/>
          </a:bodyPr>
          <a:lstStyle/>
          <a:p>
            <a:pPr lvl="0"/>
            <a:r>
              <a:rPr lang="en-US" sz="3600" dirty="0"/>
              <a:t>We hold all stories or personal material in confidentiality.</a:t>
            </a:r>
          </a:p>
          <a:p>
            <a:pPr lvl="0"/>
            <a:r>
              <a:rPr lang="en-US" sz="3600" dirty="0"/>
              <a:t>We listen to one another with compassion and curiosity.</a:t>
            </a:r>
          </a:p>
          <a:p>
            <a:pPr lvl="0"/>
            <a:r>
              <a:rPr lang="en-US" sz="3600" dirty="0"/>
              <a:t>We ask for what we need and we offer what we can.</a:t>
            </a:r>
          </a:p>
          <a:p>
            <a:pPr lvl="0"/>
            <a:r>
              <a:rPr lang="en-US" sz="3600" dirty="0"/>
              <a:t>We agree to employ a group guardian to watch our needs, timing, and energy.</a:t>
            </a:r>
          </a:p>
          <a:p>
            <a:pPr lvl="0"/>
            <a:r>
              <a:rPr lang="en-US" sz="3600" dirty="0"/>
              <a:t>We agree to pause at a signal and when we feel the need to pause.</a:t>
            </a:r>
          </a:p>
          <a:p>
            <a:pPr lvl="0"/>
            <a:endParaRPr lang="en-US" sz="3600" dirty="0"/>
          </a:p>
          <a:p>
            <a:pPr marL="0" indent="0">
              <a:buNone/>
            </a:pPr>
            <a:endParaRPr lang="en-US" dirty="0"/>
          </a:p>
        </p:txBody>
      </p:sp>
    </p:spTree>
    <p:extLst>
      <p:ext uri="{BB962C8B-B14F-4D97-AF65-F5344CB8AC3E}">
        <p14:creationId xmlns:p14="http://schemas.microsoft.com/office/powerpoint/2010/main" val="374841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Remember Always</a:t>
            </a:r>
          </a:p>
        </p:txBody>
      </p:sp>
      <p:sp>
        <p:nvSpPr>
          <p:cNvPr id="3" name="Content Placeholder 2"/>
          <p:cNvSpPr>
            <a:spLocks noGrp="1"/>
          </p:cNvSpPr>
          <p:nvPr>
            <p:ph idx="1"/>
          </p:nvPr>
        </p:nvSpPr>
        <p:spPr/>
        <p:txBody>
          <a:bodyPr>
            <a:normAutofit/>
          </a:bodyPr>
          <a:lstStyle/>
          <a:p>
            <a:r>
              <a:rPr lang="en-US" sz="3200" dirty="0"/>
              <a:t>It is no one’s responsibility to justify their reality or satisfy your curiosity. </a:t>
            </a:r>
          </a:p>
          <a:p>
            <a:r>
              <a:rPr lang="en-US" sz="3200" dirty="0"/>
              <a:t>If you are curious,  write it down and do some research outside of this </a:t>
            </a:r>
          </a:p>
          <a:p>
            <a:r>
              <a:rPr lang="en-US" sz="3200" dirty="0"/>
              <a:t>White fragility and white supremacy culture behaviors will sneak in – challenge these in yourself and others.  </a:t>
            </a:r>
          </a:p>
          <a:p>
            <a:r>
              <a:rPr lang="en-US" sz="3200" dirty="0"/>
              <a:t>In a circle – every place holds a leader. </a:t>
            </a:r>
          </a:p>
        </p:txBody>
      </p:sp>
    </p:spTree>
    <p:extLst>
      <p:ext uri="{BB962C8B-B14F-4D97-AF65-F5344CB8AC3E}">
        <p14:creationId xmlns:p14="http://schemas.microsoft.com/office/powerpoint/2010/main" val="2223930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How will we accomplish this –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a:bodyPr>
          <a:lstStyle/>
          <a:p>
            <a:pPr marL="0" lvl="0" indent="0">
              <a:buNone/>
            </a:pPr>
            <a:r>
              <a:rPr lang="en-US" sz="5400" dirty="0" smtClean="0"/>
              <a:t>Whole Group Convenes</a:t>
            </a:r>
          </a:p>
          <a:p>
            <a:pPr marL="0" lvl="0" indent="0">
              <a:buNone/>
            </a:pPr>
            <a:r>
              <a:rPr lang="en-US" sz="5400" dirty="0" smtClean="0"/>
              <a:t>Small Group – Focus on the Book </a:t>
            </a:r>
          </a:p>
          <a:p>
            <a:pPr marL="0" lvl="0" indent="0">
              <a:buNone/>
            </a:pPr>
            <a:r>
              <a:rPr lang="en-US" sz="5400" dirty="0" smtClean="0"/>
              <a:t>Whole Group – Bring Something Back (Pick a reporter FIRST) </a:t>
            </a:r>
          </a:p>
          <a:p>
            <a:pPr marL="0" lvl="0" indent="0">
              <a:buNone/>
            </a:pPr>
            <a:r>
              <a:rPr lang="en-US" sz="5400" dirty="0" smtClean="0"/>
              <a:t>Whole Group Closing</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3770649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2"/>
            <a:ext cx="10058400" cy="981924"/>
          </a:xfrm>
        </p:spPr>
        <p:txBody>
          <a:bodyPr/>
          <a:lstStyle/>
          <a:p>
            <a:r>
              <a:rPr lang="en-US" dirty="0" smtClean="0"/>
              <a:t>3 Roles for Every Circle</a:t>
            </a:r>
            <a:endParaRPr lang="en-US" dirty="0"/>
          </a:p>
        </p:txBody>
      </p:sp>
      <p:sp>
        <p:nvSpPr>
          <p:cNvPr id="3" name="Content Placeholder 2"/>
          <p:cNvSpPr>
            <a:spLocks noGrp="1"/>
          </p:cNvSpPr>
          <p:nvPr>
            <p:ph idx="1"/>
          </p:nvPr>
        </p:nvSpPr>
        <p:spPr>
          <a:xfrm>
            <a:off x="1097280" y="1229445"/>
            <a:ext cx="10058400" cy="4639649"/>
          </a:xfrm>
        </p:spPr>
        <p:txBody>
          <a:bodyPr>
            <a:noAutofit/>
          </a:bodyPr>
          <a:lstStyle/>
          <a:p>
            <a:pPr>
              <a:lnSpc>
                <a:spcPct val="100000"/>
              </a:lnSpc>
            </a:pPr>
            <a:r>
              <a:rPr lang="en-US" sz="2400" b="1" dirty="0"/>
              <a:t>Host</a:t>
            </a:r>
            <a:r>
              <a:rPr lang="en-US" sz="2400" dirty="0"/>
              <a:t>: The person who issues the invitation</a:t>
            </a:r>
            <a:r>
              <a:rPr lang="en-US" sz="2400" dirty="0" smtClean="0"/>
              <a:t>, prepares </a:t>
            </a:r>
            <a:r>
              <a:rPr lang="en-US" sz="2400" dirty="0"/>
              <a:t>the space where a circle conversation </a:t>
            </a:r>
            <a:r>
              <a:rPr lang="en-US" sz="2400" dirty="0" smtClean="0"/>
              <a:t>will be </a:t>
            </a:r>
            <a:r>
              <a:rPr lang="en-US" sz="2400" dirty="0"/>
              <a:t>held (setting the rim and center), helps </a:t>
            </a:r>
            <a:r>
              <a:rPr lang="en-US" sz="2400" dirty="0" smtClean="0"/>
              <a:t>define the </a:t>
            </a:r>
            <a:r>
              <a:rPr lang="en-US" sz="2400" dirty="0"/>
              <a:t>scope of conversation, and then participates </a:t>
            </a:r>
            <a:r>
              <a:rPr lang="en-US" sz="2400" dirty="0" smtClean="0"/>
              <a:t>in it </a:t>
            </a:r>
            <a:r>
              <a:rPr lang="en-US" sz="2400" dirty="0"/>
              <a:t>from a position of peer leadership.</a:t>
            </a:r>
          </a:p>
          <a:p>
            <a:pPr>
              <a:lnSpc>
                <a:spcPct val="100000"/>
              </a:lnSpc>
            </a:pPr>
            <a:r>
              <a:rPr lang="en-US" sz="2400" b="1" dirty="0"/>
              <a:t>Guardian</a:t>
            </a:r>
            <a:r>
              <a:rPr lang="en-US" sz="2400" dirty="0"/>
              <a:t>: A volunteer who teams with </a:t>
            </a:r>
            <a:r>
              <a:rPr lang="en-US" sz="2400" dirty="0" smtClean="0"/>
              <a:t>the host </a:t>
            </a:r>
            <a:r>
              <a:rPr lang="en-US" sz="2400" dirty="0"/>
              <a:t>to help the circle stay centered and </a:t>
            </a:r>
            <a:r>
              <a:rPr lang="en-US" sz="2400" dirty="0" smtClean="0"/>
              <a:t>intentional. They build in pauses discussed in our </a:t>
            </a:r>
            <a:r>
              <a:rPr lang="en-US" sz="2400" dirty="0"/>
              <a:t>fourth </a:t>
            </a:r>
            <a:r>
              <a:rPr lang="en-US" sz="2400" dirty="0" smtClean="0"/>
              <a:t>agreement. A signal is made twice: once </a:t>
            </a:r>
            <a:r>
              <a:rPr lang="en-US" sz="2400" dirty="0"/>
              <a:t>to stop the action — a few seconds </a:t>
            </a:r>
            <a:r>
              <a:rPr lang="en-US" sz="2400" dirty="0" smtClean="0"/>
              <a:t>of observed </a:t>
            </a:r>
            <a:r>
              <a:rPr lang="en-US" sz="2400" dirty="0"/>
              <a:t>pause — followed by a second bell </a:t>
            </a:r>
            <a:r>
              <a:rPr lang="en-US" sz="2400" dirty="0" smtClean="0"/>
              <a:t>that signals </a:t>
            </a:r>
            <a:r>
              <a:rPr lang="en-US" sz="2400" dirty="0"/>
              <a:t>return to interaction. The guardian </a:t>
            </a:r>
            <a:r>
              <a:rPr lang="en-US" sz="2400" dirty="0" smtClean="0"/>
              <a:t>then speaks </a:t>
            </a:r>
            <a:r>
              <a:rPr lang="en-US" sz="2400" dirty="0"/>
              <a:t>to the reason for pausing. Anyone can </a:t>
            </a:r>
            <a:r>
              <a:rPr lang="en-US" sz="2400" dirty="0" smtClean="0"/>
              <a:t>ask the </a:t>
            </a:r>
            <a:r>
              <a:rPr lang="en-US" sz="2400" dirty="0"/>
              <a:t>guardian to initiate a pause.</a:t>
            </a:r>
          </a:p>
          <a:p>
            <a:pPr>
              <a:lnSpc>
                <a:spcPct val="100000"/>
              </a:lnSpc>
            </a:pPr>
            <a:r>
              <a:rPr lang="en-US" sz="2400" b="1" dirty="0" smtClean="0"/>
              <a:t>Reporter</a:t>
            </a:r>
            <a:r>
              <a:rPr lang="en-US" sz="2400" dirty="0" smtClean="0"/>
              <a:t>: </a:t>
            </a:r>
            <a:r>
              <a:rPr lang="en-US" sz="2400" dirty="0"/>
              <a:t>A circle </a:t>
            </a:r>
            <a:r>
              <a:rPr lang="en-US" sz="2400" dirty="0" smtClean="0"/>
              <a:t>participant(s) </a:t>
            </a:r>
            <a:r>
              <a:rPr lang="en-US" sz="2400" dirty="0"/>
              <a:t>who agrees </a:t>
            </a:r>
            <a:r>
              <a:rPr lang="en-US" sz="2400" dirty="0" smtClean="0"/>
              <a:t>to preserve </a:t>
            </a:r>
            <a:r>
              <a:rPr lang="en-US" sz="2400" dirty="0"/>
              <a:t>insights and notes decisions and </a:t>
            </a:r>
            <a:r>
              <a:rPr lang="en-US" sz="2400" dirty="0" smtClean="0"/>
              <a:t>actions. Rather </a:t>
            </a:r>
            <a:r>
              <a:rPr lang="en-US" sz="2400" dirty="0"/>
              <a:t>than </a:t>
            </a:r>
            <a:r>
              <a:rPr lang="en-US" sz="2400" dirty="0" smtClean="0"/>
              <a:t>having a </a:t>
            </a:r>
            <a:r>
              <a:rPr lang="en-US" sz="2400" dirty="0"/>
              <a:t>single scribe</a:t>
            </a:r>
            <a:r>
              <a:rPr lang="en-US" sz="2400" dirty="0" smtClean="0"/>
              <a:t>, responsibility </a:t>
            </a:r>
            <a:r>
              <a:rPr lang="en-US" sz="2400" dirty="0"/>
              <a:t>for harvesting the conversation </a:t>
            </a:r>
            <a:r>
              <a:rPr lang="en-US" sz="2400" dirty="0" smtClean="0"/>
              <a:t>is shared </a:t>
            </a:r>
            <a:r>
              <a:rPr lang="en-US" sz="2400" dirty="0"/>
              <a:t>by all participants. </a:t>
            </a:r>
          </a:p>
        </p:txBody>
      </p:sp>
    </p:spTree>
    <p:extLst>
      <p:ext uri="{BB962C8B-B14F-4D97-AF65-F5344CB8AC3E}">
        <p14:creationId xmlns:p14="http://schemas.microsoft.com/office/powerpoint/2010/main" val="3955929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Expectations of Circles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fontScale="92500" lnSpcReduction="10000"/>
          </a:bodyPr>
          <a:lstStyle/>
          <a:p>
            <a:pPr marL="0" lvl="0" indent="0">
              <a:buNone/>
            </a:pPr>
            <a:r>
              <a:rPr lang="en-US" sz="5400" dirty="0" smtClean="0"/>
              <a:t>Conversation – Free flow</a:t>
            </a:r>
          </a:p>
          <a:p>
            <a:pPr marL="0" lvl="0" indent="0">
              <a:buNone/>
            </a:pPr>
            <a:r>
              <a:rPr lang="en-US" sz="5400" dirty="0" smtClean="0"/>
              <a:t>Practices </a:t>
            </a:r>
          </a:p>
          <a:p>
            <a:pPr>
              <a:buFont typeface="Wingdings" panose="05000000000000000000" pitchFamily="2" charset="2"/>
              <a:buChar char="§"/>
            </a:pPr>
            <a:r>
              <a:rPr lang="en-US" sz="5400" dirty="0" smtClean="0"/>
              <a:t>Talking Piece – Use our Raised Hand</a:t>
            </a:r>
          </a:p>
          <a:p>
            <a:pPr>
              <a:buFont typeface="Wingdings" panose="05000000000000000000" pitchFamily="2" charset="2"/>
              <a:buChar char="§"/>
            </a:pPr>
            <a:r>
              <a:rPr lang="en-US" sz="5400" dirty="0" smtClean="0"/>
              <a:t>Silence – Freedom to not Speak</a:t>
            </a:r>
          </a:p>
          <a:p>
            <a:pPr>
              <a:buFont typeface="Wingdings" panose="05000000000000000000" pitchFamily="2" charset="2"/>
              <a:buChar char="§"/>
            </a:pPr>
            <a:r>
              <a:rPr lang="en-US" sz="5400" dirty="0" smtClean="0"/>
              <a:t>Host invites but not requires engagement</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20407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01A771-50D5-46AD-B5FA-B997F3869583}"/>
              </a:ext>
            </a:extLst>
          </p:cNvPr>
          <p:cNvSpPr>
            <a:spLocks noGrp="1"/>
          </p:cNvSpPr>
          <p:nvPr>
            <p:ph type="title"/>
          </p:nvPr>
        </p:nvSpPr>
        <p:spPr>
          <a:xfrm>
            <a:off x="285750" y="88315"/>
            <a:ext cx="10515600" cy="801938"/>
          </a:xfrm>
        </p:spPr>
        <p:txBody>
          <a:bodyPr>
            <a:normAutofit/>
          </a:bodyPr>
          <a:lstStyle/>
          <a:p>
            <a:r>
              <a:rPr lang="en-US" sz="5400" b="1" dirty="0">
                <a:latin typeface="+mn-lt"/>
              </a:rPr>
              <a:t>Open Conversation – Small Group</a:t>
            </a:r>
          </a:p>
        </p:txBody>
      </p:sp>
      <p:sp>
        <p:nvSpPr>
          <p:cNvPr id="3" name="Content Placeholder 2">
            <a:extLst>
              <a:ext uri="{FF2B5EF4-FFF2-40B4-BE49-F238E27FC236}">
                <a16:creationId xmlns:a16="http://schemas.microsoft.com/office/drawing/2014/main" id="{7BB4F0C1-6BE0-4869-BA94-EB996A87FA7B}"/>
              </a:ext>
            </a:extLst>
          </p:cNvPr>
          <p:cNvSpPr>
            <a:spLocks noGrp="1"/>
          </p:cNvSpPr>
          <p:nvPr>
            <p:ph idx="1"/>
          </p:nvPr>
        </p:nvSpPr>
        <p:spPr>
          <a:xfrm>
            <a:off x="285750" y="1011382"/>
            <a:ext cx="11601449" cy="5715106"/>
          </a:xfrm>
        </p:spPr>
        <p:txBody>
          <a:bodyPr>
            <a:normAutofit/>
          </a:bodyPr>
          <a:lstStyle/>
          <a:p>
            <a:pPr marL="0" indent="0">
              <a:spcBef>
                <a:spcPts val="0"/>
              </a:spcBef>
              <a:buNone/>
            </a:pPr>
            <a:r>
              <a:rPr lang="en-US" sz="3200" b="1" dirty="0"/>
              <a:t>Determine your roles – Host, Guardian, </a:t>
            </a:r>
            <a:r>
              <a:rPr lang="en-US" sz="3200" b="1" dirty="0" smtClean="0"/>
              <a:t>Reporter </a:t>
            </a:r>
            <a:endParaRPr lang="en-US" sz="3200" b="1" dirty="0"/>
          </a:p>
          <a:p>
            <a:pPr marL="0" indent="0">
              <a:buNone/>
            </a:pPr>
            <a:r>
              <a:rPr lang="en-US" sz="3200" b="1" dirty="0" smtClean="0"/>
              <a:t>Discussion : </a:t>
            </a:r>
          </a:p>
          <a:p>
            <a:pPr>
              <a:buFont typeface="Courier New" panose="02070309020205020404" pitchFamily="49" charset="0"/>
              <a:buChar char="o"/>
            </a:pPr>
            <a:r>
              <a:rPr lang="en-US" sz="3200" dirty="0" smtClean="0"/>
              <a:t>What </a:t>
            </a:r>
            <a:r>
              <a:rPr lang="en-US" sz="3200" dirty="0"/>
              <a:t>three (3) concrete, out-of-your-comfort zone actions are you committed to taking towards antiracism in the next couple of weeks?</a:t>
            </a:r>
          </a:p>
          <a:p>
            <a:pPr>
              <a:buFont typeface="Courier New" panose="02070309020205020404" pitchFamily="49" charset="0"/>
              <a:buChar char="o"/>
            </a:pPr>
            <a:r>
              <a:rPr lang="en-US" sz="3200" dirty="0" smtClean="0"/>
              <a:t>Where </a:t>
            </a:r>
            <a:r>
              <a:rPr lang="en-US" sz="3200" dirty="0"/>
              <a:t>are you starting to do your anti-racism work and where are you still holding back?</a:t>
            </a:r>
          </a:p>
          <a:p>
            <a:pPr marL="0" indent="0">
              <a:buNone/>
            </a:pPr>
            <a:endParaRPr lang="en-US" sz="3200" b="1" dirty="0" smtClean="0"/>
          </a:p>
          <a:p>
            <a:pPr marL="0" indent="0">
              <a:buNone/>
            </a:pPr>
            <a:r>
              <a:rPr lang="en-US" sz="3200" b="1" dirty="0" smtClean="0"/>
              <a:t>Prepare </a:t>
            </a:r>
            <a:r>
              <a:rPr lang="en-US" sz="3200" b="1" dirty="0"/>
              <a:t>who will speak for the group in the large circle</a:t>
            </a:r>
          </a:p>
        </p:txBody>
      </p:sp>
    </p:spTree>
    <p:extLst>
      <p:ext uri="{BB962C8B-B14F-4D97-AF65-F5344CB8AC3E}">
        <p14:creationId xmlns:p14="http://schemas.microsoft.com/office/powerpoint/2010/main" val="292026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Whole Group</a:t>
            </a:r>
            <a:endParaRPr lang="en-US" b="1" dirty="0"/>
          </a:p>
        </p:txBody>
      </p:sp>
      <p:sp>
        <p:nvSpPr>
          <p:cNvPr id="3" name="Content Placeholder 2"/>
          <p:cNvSpPr>
            <a:spLocks noGrp="1"/>
          </p:cNvSpPr>
          <p:nvPr>
            <p:ph idx="1"/>
          </p:nvPr>
        </p:nvSpPr>
        <p:spPr>
          <a:xfrm>
            <a:off x="560934" y="1667435"/>
            <a:ext cx="10594746" cy="4201659"/>
          </a:xfrm>
        </p:spPr>
        <p:txBody>
          <a:bodyPr>
            <a:noAutofit/>
          </a:bodyPr>
          <a:lstStyle/>
          <a:p>
            <a:r>
              <a:rPr lang="en-US" sz="2800" dirty="0" smtClean="0"/>
              <a:t>Round 1:  What does your small circle have to give to the whole? (One person from each group)</a:t>
            </a:r>
          </a:p>
          <a:p>
            <a:r>
              <a:rPr lang="en-US" sz="2800" dirty="0" smtClean="0"/>
              <a:t>Remember to use your raised hand icon when speaking, and to turn it off when you are not speaking.</a:t>
            </a:r>
          </a:p>
          <a:p>
            <a:endParaRPr lang="en-US" sz="2800" dirty="0"/>
          </a:p>
          <a:p>
            <a:r>
              <a:rPr lang="en-US" sz="2800" dirty="0" smtClean="0"/>
              <a:t>Round 2: Anyone have a connection, reflection, or wondering to give to the whole group?  </a:t>
            </a:r>
          </a:p>
          <a:p>
            <a:r>
              <a:rPr lang="en-US" sz="2800" dirty="0" smtClean="0"/>
              <a:t>Again, used the raised hand icon when you are speaking,  and to turn it off when you are not speaking</a:t>
            </a:r>
            <a:endParaRPr lang="en-US" sz="2800" dirty="0"/>
          </a:p>
        </p:txBody>
      </p:sp>
    </p:spTree>
    <p:extLst>
      <p:ext uri="{BB962C8B-B14F-4D97-AF65-F5344CB8AC3E}">
        <p14:creationId xmlns:p14="http://schemas.microsoft.com/office/powerpoint/2010/main" val="1185741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a:latin typeface="+mn-lt"/>
              </a:rPr>
              <a:t>Closing  </a:t>
            </a: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335757" y="1536807"/>
            <a:ext cx="11744324" cy="4676250"/>
          </a:xfrm>
        </p:spPr>
        <p:txBody>
          <a:bodyPr>
            <a:normAutofit fontScale="85000" lnSpcReduction="20000"/>
          </a:bodyPr>
          <a:lstStyle/>
          <a:p>
            <a:r>
              <a:rPr lang="en-US" sz="5400" dirty="0"/>
              <a:t>What is a positive hope or anticipation you have for our next circle?</a:t>
            </a:r>
          </a:p>
          <a:p>
            <a:endParaRPr lang="en-US" sz="5400" dirty="0"/>
          </a:p>
          <a:p>
            <a:endParaRPr lang="en-US" sz="5400" dirty="0"/>
          </a:p>
          <a:p>
            <a:pPr>
              <a:buFont typeface="Courier New" panose="02070309020205020404" pitchFamily="49" charset="0"/>
              <a:buChar char="o"/>
            </a:pPr>
            <a:r>
              <a:rPr lang="en-US" sz="4400" dirty="0" smtClean="0"/>
              <a:t>Last Session </a:t>
            </a:r>
            <a:r>
              <a:rPr lang="en-US" sz="4400" dirty="0"/>
              <a:t>Overall Discussion – Through Page </a:t>
            </a:r>
            <a:r>
              <a:rPr lang="en-US" sz="4400" dirty="0" smtClean="0"/>
              <a:t>210</a:t>
            </a:r>
          </a:p>
          <a:p>
            <a:pPr>
              <a:buFont typeface="Courier New" panose="02070309020205020404" pitchFamily="49" charset="0"/>
              <a:buChar char="o"/>
            </a:pPr>
            <a:r>
              <a:rPr lang="en-US" sz="4400" dirty="0" smtClean="0"/>
              <a:t>Be Prepared to Enter your Commitment for Change in a Google Doc before next meeting – more info to come from Ellen. </a:t>
            </a:r>
            <a:endParaRPr lang="en-US" sz="4400" dirty="0"/>
          </a:p>
          <a:p>
            <a:endParaRPr lang="en-US" sz="5400" dirty="0"/>
          </a:p>
          <a:p>
            <a:endParaRPr lang="en-US" sz="5400" dirty="0"/>
          </a:p>
          <a:p>
            <a:endParaRPr lang="en-US" sz="5400" dirty="0"/>
          </a:p>
          <a:p>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1969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eorge Floyd: Artists Show Solidarity With Black Lives Matter Protests In  The US - Capital"/>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6066752" y="450900"/>
            <a:ext cx="5927172" cy="628062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Closing thoughts…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474904" y="1776463"/>
            <a:ext cx="11183695" cy="4320881"/>
          </a:xfrm>
        </p:spPr>
        <p:txBody>
          <a:bodyPr>
            <a:normAutofit fontScale="92500"/>
          </a:bodyPr>
          <a:lstStyle/>
          <a:p>
            <a:r>
              <a:rPr lang="en-US" sz="3300" dirty="0"/>
              <a:t>Race and racism is a reality that so many of us grow up learning to just deal with. But if we ever hope to move past it, it can’t just be on people of color to deal with it. </a:t>
            </a:r>
            <a:r>
              <a:rPr lang="en-US" sz="3300" b="1" dirty="0"/>
              <a:t>It’s up to all of us – Black, white, everyone – no matter how well-meaning we think we might be, to do the honest, uncomfortable work of rooting it out</a:t>
            </a:r>
            <a:r>
              <a:rPr lang="en-US" sz="3300" dirty="0"/>
              <a:t>. It starts with self-examination and listening to those whose lives are different from our own. It ends with justice, compassion, and empathy that manifests in our lives and on our streets." </a:t>
            </a:r>
            <a:endParaRPr lang="en-US" sz="3300" dirty="0" smtClean="0"/>
          </a:p>
          <a:p>
            <a:r>
              <a:rPr lang="en-US" sz="3600" dirty="0" smtClean="0"/>
              <a:t>–</a:t>
            </a:r>
            <a:r>
              <a:rPr lang="en-US" sz="3600" dirty="0"/>
              <a:t> </a:t>
            </a:r>
            <a:r>
              <a:rPr lang="en-US" sz="2400" i="1" dirty="0"/>
              <a:t>Michelle Obama in a </a:t>
            </a:r>
            <a:r>
              <a:rPr lang="en-US" sz="2400" i="1" u="sng" dirty="0">
                <a:hlinkClick r:id="rId3"/>
              </a:rPr>
              <a:t>statement</a:t>
            </a:r>
            <a:r>
              <a:rPr lang="en-US" sz="2400" i="1" dirty="0"/>
              <a:t> following the harrowing death of George </a:t>
            </a:r>
            <a:r>
              <a:rPr lang="en-US" sz="2400" i="1" dirty="0" smtClean="0"/>
              <a:t>Floyd</a:t>
            </a:r>
            <a:endParaRPr lang="en-US" sz="2400" dirty="0"/>
          </a:p>
        </p:txBody>
      </p:sp>
    </p:spTree>
    <p:extLst>
      <p:ext uri="{BB962C8B-B14F-4D97-AF65-F5344CB8AC3E}">
        <p14:creationId xmlns:p14="http://schemas.microsoft.com/office/powerpoint/2010/main" val="1301965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SharedWithUsers xmlns="5ed5bd0d-9aa5-480d-8c58-25f9f57090c9">
      <UserInfo>
        <DisplayName/>
        <AccountId xsi:nil="true"/>
        <AccountType/>
      </UserInfo>
    </SharedWithUsers>
  </documentManagement>
</p:properties>
</file>

<file path=customXml/itemProps1.xml><?xml version="1.0" encoding="utf-8"?>
<ds:datastoreItem xmlns:ds="http://schemas.openxmlformats.org/officeDocument/2006/customXml" ds:itemID="{BC6F83CD-C93A-4D55-B48D-7840323FEA39}">
  <ds:schemaRefs>
    <ds:schemaRef ds:uri="http://schemas.microsoft.com/sharepoint/v3/contenttype/forms"/>
  </ds:schemaRefs>
</ds:datastoreItem>
</file>

<file path=customXml/itemProps2.xml><?xml version="1.0" encoding="utf-8"?>
<ds:datastoreItem xmlns:ds="http://schemas.openxmlformats.org/officeDocument/2006/customXml" ds:itemID="{B6638599-5268-4BAF-B2C9-4CF4CB29B84C}"/>
</file>

<file path=customXml/itemProps3.xml><?xml version="1.0" encoding="utf-8"?>
<ds:datastoreItem xmlns:ds="http://schemas.openxmlformats.org/officeDocument/2006/customXml" ds:itemID="{EEA245B9-87E6-4433-A1B8-87941B96DB63}">
  <ds:schemaRefs>
    <ds:schemaRef ds:uri="http://purl.org/dc/terms/"/>
    <ds:schemaRef ds:uri="http://schemas.microsoft.com/office/2006/documentManagement/types"/>
    <ds:schemaRef ds:uri="http://www.w3.org/XML/1998/namespace"/>
    <ds:schemaRef ds:uri="1b78adf0-c58f-49a8-bfa9-e7ccfeed2d1b"/>
    <ds:schemaRef ds:uri="http://purl.org/dc/elements/1.1/"/>
    <ds:schemaRef ds:uri="b4d6f5dc-8b81-473d-bcc4-a8f367818eab"/>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1 Me and White Supremacy Overview</Template>
  <TotalTime>163</TotalTime>
  <Words>785</Words>
  <Application>Microsoft Office PowerPoint</Application>
  <PresentationFormat>Widescreen</PresentationFormat>
  <Paragraphs>83</Paragraphs>
  <Slides>18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Courier New</vt:lpstr>
      <vt:lpstr>Georgia</vt:lpstr>
      <vt:lpstr>Wingdings</vt:lpstr>
      <vt:lpstr>Retrospect</vt:lpstr>
      <vt:lpstr>Me and White Supremacy</vt:lpstr>
      <vt:lpstr>As You Log On – Introductions Via Chat Window Please enter your  Name Required Pronouns Work Location  </vt:lpstr>
      <vt:lpstr>Series Overview</vt:lpstr>
      <vt:lpstr>Getting Started</vt:lpstr>
      <vt:lpstr>Honoring This Space</vt:lpstr>
      <vt:lpstr>Honoring Your Power</vt:lpstr>
      <vt:lpstr>The Intent for this Series</vt:lpstr>
      <vt:lpstr>Our Center</vt:lpstr>
      <vt:lpstr>Opening our Circle  </vt:lpstr>
      <vt:lpstr>Our Agreements</vt:lpstr>
      <vt:lpstr>Things to Remember Always</vt:lpstr>
      <vt:lpstr>How will we accomplish this – </vt:lpstr>
      <vt:lpstr>3 Roles for Every Circle</vt:lpstr>
      <vt:lpstr>Expectations of Circles  </vt:lpstr>
      <vt:lpstr>Open Conversation – Small Group</vt:lpstr>
      <vt:lpstr>Whole Group</vt:lpstr>
      <vt:lpstr>Closing  </vt:lpstr>
      <vt:lpstr>Closing thoughts…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 and White Supremacy</dc:title>
  <dc:creator>Holmes, Ellen [NEA]</dc:creator>
  <cp:lastModifiedBy>Holmes, Ellen [NEA]</cp:lastModifiedBy>
  <cp:revision>23</cp:revision>
  <dcterms:created xsi:type="dcterms:W3CDTF">2020-12-08T21:07:34Z</dcterms:created>
  <dcterms:modified xsi:type="dcterms:W3CDTF">2021-05-03T18:30:55Z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Order">
    <vt:r8>3228500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