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19"/>
  </p:notesMasterIdLst>
  <p:sldIdLst>
    <p:sldId id="257" r:id="rId5"/>
    <p:sldId id="264" r:id="rId6"/>
    <p:sldId id="268" r:id="rId7"/>
    <p:sldId id="287" r:id="rId8"/>
    <p:sldId id="281" r:id="rId9"/>
    <p:sldId id="273" r:id="rId10"/>
    <p:sldId id="282" r:id="rId11"/>
    <p:sldId id="283" r:id="rId12"/>
    <p:sldId id="258" r:id="rId13"/>
    <p:sldId id="277" r:id="rId14"/>
    <p:sldId id="284" r:id="rId15"/>
    <p:sldId id="286" r:id="rId16"/>
    <p:sldId id="285" r:id="rId17"/>
    <p:sldId id="28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46" autoAdjust="0"/>
    <p:restoredTop sz="84984" autoAdjust="0"/>
  </p:normalViewPr>
  <p:slideViewPr>
    <p:cSldViewPr snapToGrid="0">
      <p:cViewPr varScale="1">
        <p:scale>
          <a:sx n="64" d="100"/>
          <a:sy n="64" d="100"/>
        </p:scale>
        <p:origin x="68" y="5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6D51B-2242-4739-BA22-6E767F197BAE}" type="datetimeFigureOut">
              <a:rPr lang="en-US" smtClean="0"/>
              <a:t>4/12/2021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64FD58-90B7-412D-A610-6DCA9761B453}" type="slidenum">
              <a:rPr lang="en-US" smtClean="0"/>
              <a:t>‹#›</a:t>
            </a:fld>
            <a:endParaRPr lang="en-US"/>
          </a:p>
        </p:txBody>
      </p:sp>
    </p:spTree>
    <p:extLst>
      <p:ext uri="{BB962C8B-B14F-4D97-AF65-F5344CB8AC3E}">
        <p14:creationId xmlns:p14="http://schemas.microsoft.com/office/powerpoint/2010/main" val="694155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33029849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6393671"/>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0051" y="717388"/>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663424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1"/>
            <a:ext cx="10058400" cy="1450757"/>
          </a:xfrm>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990600" y="1683327"/>
            <a:ext cx="10515600" cy="969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958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6632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287662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2584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1701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97280" y="231185"/>
            <a:ext cx="10058400" cy="1450757"/>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4" name="Footer Placeholder 3"/>
          <p:cNvSpPr>
            <a:spLocks noGrp="1"/>
          </p:cNvSpPr>
          <p:nvPr>
            <p:ph type="ftr" sz="quarter" idx="11"/>
          </p:nvPr>
        </p:nvSpPr>
        <p:spPr>
          <a:xfrm>
            <a:off x="3679257" y="6459785"/>
            <a:ext cx="4822804"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
        <p:nvSpPr>
          <p:cNvPr id="6" name="Rectangle 5"/>
          <p:cNvSpPr/>
          <p:nvPr userDrawn="1"/>
        </p:nvSpPr>
        <p:spPr>
          <a:xfrm>
            <a:off x="886691" y="1690255"/>
            <a:ext cx="10494818" cy="450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8409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8" name="Footer Placeholder 7"/>
          <p:cNvSpPr>
            <a:spLocks noGrp="1"/>
          </p:cNvSpPr>
          <p:nvPr>
            <p:ph type="ftr" sz="quarter" idx="11"/>
          </p:nvPr>
        </p:nvSpPr>
        <p:spPr>
          <a:xfrm>
            <a:off x="3679257" y="6459785"/>
            <a:ext cx="4822804"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332174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a:prstGeom prst="rect">
            <a:avLst/>
          </a:prstGeom>
        </p:spPr>
        <p:txBody>
          <a:bodyPr/>
          <a:lstStyle>
            <a:lvl1pPr algn="l">
              <a:defRPr/>
            </a:lvl1p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4800600" y="6459785"/>
            <a:ext cx="464820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lvl1pPr>
              <a:defRPr>
                <a:solidFill>
                  <a:schemeClr val="tx2"/>
                </a:solidFill>
              </a:defRPr>
            </a:lvl1pPr>
          </a:lstStyle>
          <a:p>
            <a:fld id="{BEA598F7-FCB8-444F-9F2D-48F487BCE356}" type="slidenum">
              <a:rPr lang="en-US" smtClean="0"/>
              <a:t>‹#›</a:t>
            </a:fld>
            <a:endParaRPr lang="en-US"/>
          </a:p>
        </p:txBody>
      </p:sp>
    </p:spTree>
    <p:extLst>
      <p:ext uri="{BB962C8B-B14F-4D97-AF65-F5344CB8AC3E}">
        <p14:creationId xmlns:p14="http://schemas.microsoft.com/office/powerpoint/2010/main" val="68951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6" name="Footer Placeholder 5"/>
          <p:cNvSpPr>
            <a:spLocks noGrp="1"/>
          </p:cNvSpPr>
          <p:nvPr>
            <p:ph type="ftr" sz="quarter" idx="11"/>
          </p:nvPr>
        </p:nvSpPr>
        <p:spPr>
          <a:xfrm>
            <a:off x="3679257" y="6459785"/>
            <a:ext cx="4822804"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814797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3157105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97280" y="6459785"/>
            <a:ext cx="2472271" cy="365125"/>
          </a:xfrm>
          <a:prstGeom prst="rect">
            <a:avLst/>
          </a:prstGeom>
        </p:spPr>
        <p:txBody>
          <a:bodyPr/>
          <a:lstStyle/>
          <a:p>
            <a:fld id="{AA196689-F35D-4815-85D6-BA8275BD2C82}" type="datetimeFigureOut">
              <a:rPr lang="en-US" smtClean="0"/>
              <a:t>4/12/2021</a:t>
            </a:fld>
            <a:endParaRPr lang="en-US"/>
          </a:p>
        </p:txBody>
      </p:sp>
      <p:sp>
        <p:nvSpPr>
          <p:cNvPr id="5" name="Footer Placeholder 4"/>
          <p:cNvSpPr>
            <a:spLocks noGrp="1"/>
          </p:cNvSpPr>
          <p:nvPr>
            <p:ph type="ftr" sz="quarter" idx="11"/>
          </p:nvPr>
        </p:nvSpPr>
        <p:spPr>
          <a:xfrm>
            <a:off x="3679257" y="6459785"/>
            <a:ext cx="4822804"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900458" y="6459785"/>
            <a:ext cx="1312025" cy="365125"/>
          </a:xfrm>
          <a:prstGeom prst="rect">
            <a:avLst/>
          </a:prstGeom>
        </p:spPr>
        <p:txBody>
          <a:bodyPr/>
          <a:lstStyle/>
          <a:p>
            <a:fld id="{BEA598F7-FCB8-444F-9F2D-48F487BCE356}" type="slidenum">
              <a:rPr lang="en-US" smtClean="0"/>
              <a:t>‹#›</a:t>
            </a:fld>
            <a:endParaRPr lang="en-US"/>
          </a:p>
        </p:txBody>
      </p:sp>
    </p:spTree>
    <p:extLst>
      <p:ext uri="{BB962C8B-B14F-4D97-AF65-F5344CB8AC3E}">
        <p14:creationId xmlns:p14="http://schemas.microsoft.com/office/powerpoint/2010/main" val="115854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400314"/>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179200"/>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67011" y="6415320"/>
            <a:ext cx="986444" cy="424427"/>
          </a:xfrm>
          <a:prstGeom prst="rect">
            <a:avLst/>
          </a:prstGeom>
        </p:spPr>
      </p:pic>
      <p:sp>
        <p:nvSpPr>
          <p:cNvPr id="8" name="Rectangle 7"/>
          <p:cNvSpPr/>
          <p:nvPr userDrawn="1"/>
        </p:nvSpPr>
        <p:spPr>
          <a:xfrm>
            <a:off x="1011382" y="1720078"/>
            <a:ext cx="10377054" cy="8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102386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2624" y="2971806"/>
            <a:ext cx="6081512" cy="1684150"/>
          </a:xfrm>
        </p:spPr>
        <p:txBody>
          <a:bodyPr anchor="ctr">
            <a:noAutofit/>
          </a:bodyPr>
          <a:lstStyle/>
          <a:p>
            <a:r>
              <a:rPr lang="en-US" sz="4000" b="1" cap="none" dirty="0">
                <a:effectLst>
                  <a:outerShdw blurRad="38100" dist="38100" dir="2700000" algn="tl">
                    <a:srgbClr val="000000">
                      <a:alpha val="43137"/>
                    </a:srgbClr>
                  </a:outerShdw>
                </a:effectLst>
                <a:latin typeface="Arial" pitchFamily="34" charset="0"/>
                <a:cs typeface="Arial" pitchFamily="34" charset="0"/>
              </a:rPr>
              <a:t>Me and White Supremacy</a:t>
            </a:r>
          </a:p>
        </p:txBody>
      </p:sp>
      <p:sp>
        <p:nvSpPr>
          <p:cNvPr id="3" name="Text Placeholder 2">
            <a:extLst>
              <a:ext uri="{FF2B5EF4-FFF2-40B4-BE49-F238E27FC236}">
                <a16:creationId xmlns:a16="http://schemas.microsoft.com/office/drawing/2014/main" id="{1F272D59-1B41-4BB8-ADF5-C5A1677AB133}"/>
              </a:ext>
            </a:extLst>
          </p:cNvPr>
          <p:cNvSpPr>
            <a:spLocks noGrp="1"/>
          </p:cNvSpPr>
          <p:nvPr>
            <p:ph type="body" idx="1"/>
          </p:nvPr>
        </p:nvSpPr>
        <p:spPr/>
        <p:txBody>
          <a:bodyPr/>
          <a:lstStyle/>
          <a:p>
            <a:endParaRPr lang="en-US"/>
          </a:p>
        </p:txBody>
      </p:sp>
      <p:pic>
        <p:nvPicPr>
          <p:cNvPr id="2" name="Picture 1"/>
          <p:cNvPicPr>
            <a:picLocks noChangeAspect="1"/>
          </p:cNvPicPr>
          <p:nvPr/>
        </p:nvPicPr>
        <p:blipFill>
          <a:blip r:embed="rId3"/>
          <a:stretch>
            <a:fillRect/>
          </a:stretch>
        </p:blipFill>
        <p:spPr>
          <a:xfrm>
            <a:off x="6026728" y="553015"/>
            <a:ext cx="6010518"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3971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195455" y="1554293"/>
            <a:ext cx="5960225" cy="5582491"/>
          </a:xfrm>
        </p:spPr>
        <p:txBody>
          <a:bodyPr vert="horz" lIns="91440" tIns="45720" rIns="91440" bIns="45720" rtlCol="0" anchor="b">
            <a:normAutofit fontScale="90000"/>
          </a:bodyPr>
          <a:lstStyle/>
          <a:p>
            <a:r>
              <a:rPr lang="en-US" sz="6600" dirty="0">
                <a:solidFill>
                  <a:schemeClr val="tx1">
                    <a:lumMod val="85000"/>
                    <a:lumOff val="15000"/>
                  </a:schemeClr>
                </a:solidFill>
              </a:rPr>
              <a:t>As You Log On – Introductions Via Chat Window</a:t>
            </a:r>
            <a:br>
              <a:rPr lang="en-US" sz="6600" dirty="0">
                <a:solidFill>
                  <a:schemeClr val="tx1">
                    <a:lumMod val="85000"/>
                    <a:lumOff val="15000"/>
                  </a:schemeClr>
                </a:solidFill>
              </a:rPr>
            </a:br>
            <a:r>
              <a:rPr lang="en-US" sz="5300" b="0" dirty="0">
                <a:solidFill>
                  <a:schemeClr val="tx1">
                    <a:lumMod val="85000"/>
                    <a:lumOff val="15000"/>
                  </a:schemeClr>
                </a:solidFill>
              </a:rPr>
              <a:t>Please enter your </a:t>
            </a:r>
            <a:br>
              <a:rPr lang="en-US" sz="5300" b="0" dirty="0">
                <a:solidFill>
                  <a:schemeClr val="tx1">
                    <a:lumMod val="85000"/>
                    <a:lumOff val="15000"/>
                  </a:schemeClr>
                </a:solidFill>
              </a:rPr>
            </a:br>
            <a:r>
              <a:rPr lang="en-US" sz="5300" b="0" dirty="0">
                <a:solidFill>
                  <a:schemeClr val="tx1">
                    <a:lumMod val="85000"/>
                    <a:lumOff val="15000"/>
                  </a:schemeClr>
                </a:solidFill>
              </a:rPr>
              <a:t>Name</a:t>
            </a:r>
            <a:br>
              <a:rPr lang="en-US" sz="5300" b="0" dirty="0">
                <a:solidFill>
                  <a:schemeClr val="tx1">
                    <a:lumMod val="85000"/>
                    <a:lumOff val="15000"/>
                  </a:schemeClr>
                </a:solidFill>
              </a:rPr>
            </a:br>
            <a:r>
              <a:rPr lang="en-US" sz="5300" b="0" dirty="0">
                <a:solidFill>
                  <a:schemeClr val="tx1">
                    <a:lumMod val="85000"/>
                    <a:lumOff val="15000"/>
                  </a:schemeClr>
                </a:solidFill>
              </a:rPr>
              <a:t>Required Pronouns</a:t>
            </a:r>
            <a:br>
              <a:rPr lang="en-US" sz="5300" b="0" dirty="0">
                <a:solidFill>
                  <a:schemeClr val="tx1">
                    <a:lumMod val="85000"/>
                    <a:lumOff val="15000"/>
                  </a:schemeClr>
                </a:solidFill>
              </a:rPr>
            </a:br>
            <a:r>
              <a:rPr lang="en-US" sz="5300" b="0" dirty="0">
                <a:solidFill>
                  <a:schemeClr val="tx1">
                    <a:lumMod val="85000"/>
                    <a:lumOff val="15000"/>
                  </a:schemeClr>
                </a:solidFill>
              </a:rPr>
              <a:t>Work Location</a:t>
            </a:r>
            <a:br>
              <a:rPr lang="en-US" sz="5300" b="0" dirty="0">
                <a:solidFill>
                  <a:schemeClr val="tx1">
                    <a:lumMod val="85000"/>
                    <a:lumOff val="15000"/>
                  </a:schemeClr>
                </a:solidFill>
              </a:rPr>
            </a:br>
            <a:r>
              <a:rPr lang="en-US" sz="6600" dirty="0">
                <a:solidFill>
                  <a:schemeClr val="accent5">
                    <a:lumMod val="75000"/>
                  </a:schemeClr>
                </a:solidFill>
              </a:rPr>
              <a:t/>
            </a:r>
            <a:br>
              <a:rPr lang="en-US" sz="6600" dirty="0">
                <a:solidFill>
                  <a:schemeClr val="accent5">
                    <a:lumMod val="75000"/>
                  </a:schemeClr>
                </a:solidFill>
              </a:rPr>
            </a:br>
            <a:endParaRPr lang="en-US" sz="6600" dirty="0">
              <a:solidFill>
                <a:schemeClr val="accent5">
                  <a:lumMod val="75000"/>
                </a:schemeClr>
              </a:solidFill>
            </a:endParaRPr>
          </a:p>
        </p:txBody>
      </p:sp>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127" y="313154"/>
            <a:ext cx="4241258" cy="494813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86209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356062" y="278382"/>
            <a:ext cx="10058400" cy="911814"/>
          </a:xfrm>
        </p:spPr>
        <p:txBody>
          <a:bodyPr>
            <a:normAutofit/>
          </a:bodyPr>
          <a:lstStyle/>
          <a:p>
            <a:r>
              <a:rPr lang="en-US" dirty="0" smtClean="0"/>
              <a:t>Tonight is Different</a:t>
            </a:r>
            <a:endParaRPr lang="en-US" dirty="0"/>
          </a:p>
        </p:txBody>
      </p:sp>
      <p:pic>
        <p:nvPicPr>
          <p:cNvPr id="4"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231401" y="1052945"/>
            <a:ext cx="3808199" cy="444900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p:cNvSpPr>
            <a:spLocks noGrp="1"/>
          </p:cNvSpPr>
          <p:nvPr>
            <p:ph idx="1"/>
          </p:nvPr>
        </p:nvSpPr>
        <p:spPr/>
        <p:txBody>
          <a:bodyPr/>
          <a:lstStyle/>
          <a:p>
            <a:endParaRPr lang="en-US"/>
          </a:p>
        </p:txBody>
      </p:sp>
      <p:sp>
        <p:nvSpPr>
          <p:cNvPr id="6" name="Content Placeholder 2">
            <a:extLst>
              <a:ext uri="{FF2B5EF4-FFF2-40B4-BE49-F238E27FC236}">
                <a16:creationId xmlns:a16="http://schemas.microsoft.com/office/drawing/2014/main" id="{D5A9E3C9-07AA-41F6-A08B-5C66AAB1A24E}"/>
              </a:ext>
            </a:extLst>
          </p:cNvPr>
          <p:cNvSpPr>
            <a:spLocks noGrp="1"/>
          </p:cNvSpPr>
          <p:nvPr/>
        </p:nvSpPr>
        <p:spPr>
          <a:xfrm>
            <a:off x="356062" y="1551709"/>
            <a:ext cx="7875339" cy="471094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000" dirty="0"/>
              <a:t>4</a:t>
            </a:r>
            <a:r>
              <a:rPr lang="en-US" sz="4000" dirty="0" smtClean="0"/>
              <a:t>/13 Overview </a:t>
            </a:r>
          </a:p>
          <a:p>
            <a:r>
              <a:rPr lang="en-US" sz="4000" dirty="0"/>
              <a:t>4</a:t>
            </a:r>
            <a:r>
              <a:rPr lang="en-US" sz="4000" dirty="0" smtClean="0"/>
              <a:t>/21 Week 1  - Through Page 74</a:t>
            </a:r>
          </a:p>
          <a:p>
            <a:r>
              <a:rPr lang="en-US" sz="4000" dirty="0" smtClean="0"/>
              <a:t>4/27 Week 2 – Through Page 123</a:t>
            </a:r>
          </a:p>
          <a:p>
            <a:r>
              <a:rPr lang="en-US" sz="4000" dirty="0" smtClean="0"/>
              <a:t>5/4Week 3 – Through Page 170</a:t>
            </a:r>
          </a:p>
          <a:p>
            <a:r>
              <a:rPr lang="en-US" sz="4000" dirty="0" smtClean="0"/>
              <a:t>5/11 Week 4 – Through Page 210 and Overall Commitments</a:t>
            </a:r>
          </a:p>
        </p:txBody>
      </p:sp>
    </p:spTree>
    <p:extLst>
      <p:ext uri="{BB962C8B-B14F-4D97-AF65-F5344CB8AC3E}">
        <p14:creationId xmlns:p14="http://schemas.microsoft.com/office/powerpoint/2010/main" val="3362353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933378" y="-617287"/>
            <a:ext cx="10058400" cy="1450757"/>
          </a:xfrm>
        </p:spPr>
        <p:txBody>
          <a:bodyPr>
            <a:normAutofit/>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452261" y="697319"/>
            <a:ext cx="10832815" cy="5463362"/>
          </a:xfrm>
        </p:spPr>
        <p:txBody>
          <a:bodyPr>
            <a:normAutofit/>
          </a:bodyPr>
          <a:lstStyle/>
          <a:p>
            <a:r>
              <a:rPr lang="en-US" sz="3600" dirty="0"/>
              <a:t>We begin by acknowledging that through a history of colonization and brutality, we currently reside on and are connecting from the traditional lands stewarded by generations of indigenous people.</a:t>
            </a:r>
          </a:p>
          <a:p>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3747642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circle of stones">
            <a:extLst>
              <a:ext uri="{FF2B5EF4-FFF2-40B4-BE49-F238E27FC236}">
                <a16:creationId xmlns:a16="http://schemas.microsoft.com/office/drawing/2014/main" id="{4C23E487-3CF9-4ED8-A48F-7153DF972291}"/>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627611"/>
            <a:ext cx="12191999" cy="81132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B01A771-50D5-46AD-B5FA-B997F3869583}"/>
              </a:ext>
            </a:extLst>
          </p:cNvPr>
          <p:cNvSpPr>
            <a:spLocks noGrp="1"/>
          </p:cNvSpPr>
          <p:nvPr>
            <p:ph type="title"/>
          </p:nvPr>
        </p:nvSpPr>
        <p:spPr>
          <a:xfrm>
            <a:off x="285750" y="88315"/>
            <a:ext cx="10515600" cy="801938"/>
          </a:xfrm>
        </p:spPr>
        <p:txBody>
          <a:bodyPr>
            <a:normAutofit/>
          </a:bodyPr>
          <a:lstStyle/>
          <a:p>
            <a:r>
              <a:rPr lang="en-US" sz="5400" b="1" dirty="0">
                <a:latin typeface="+mn-lt"/>
              </a:rPr>
              <a:t>Honoring Your </a:t>
            </a:r>
            <a:r>
              <a:rPr lang="en-US" sz="5400" b="1" dirty="0" smtClean="0">
                <a:latin typeface="+mn-lt"/>
              </a:rPr>
              <a:t>Growth</a:t>
            </a:r>
            <a:endParaRPr lang="en-US" sz="5400" b="1" dirty="0">
              <a:latin typeface="+mn-lt"/>
            </a:endParaRPr>
          </a:p>
        </p:txBody>
      </p:sp>
      <p:sp>
        <p:nvSpPr>
          <p:cNvPr id="3" name="Content Placeholder 2">
            <a:extLst>
              <a:ext uri="{FF2B5EF4-FFF2-40B4-BE49-F238E27FC236}">
                <a16:creationId xmlns:a16="http://schemas.microsoft.com/office/drawing/2014/main" id="{7BB4F0C1-6BE0-4869-BA94-EB996A87FA7B}"/>
              </a:ext>
            </a:extLst>
          </p:cNvPr>
          <p:cNvSpPr>
            <a:spLocks noGrp="1"/>
          </p:cNvSpPr>
          <p:nvPr>
            <p:ph idx="1"/>
          </p:nvPr>
        </p:nvSpPr>
        <p:spPr>
          <a:xfrm>
            <a:off x="285750" y="1295400"/>
            <a:ext cx="11601449" cy="5431088"/>
          </a:xfrm>
        </p:spPr>
        <p:txBody>
          <a:bodyPr>
            <a:normAutofit/>
          </a:bodyPr>
          <a:lstStyle/>
          <a:p>
            <a:pPr marL="0" indent="0">
              <a:spcBef>
                <a:spcPts val="0"/>
              </a:spcBef>
              <a:buNone/>
            </a:pPr>
            <a:r>
              <a:rPr lang="en-US" sz="4000" dirty="0"/>
              <a:t>Full screen, camera if you can, share your name, your location, AND a verbal check-in.</a:t>
            </a:r>
          </a:p>
          <a:p>
            <a:pPr marL="0" indent="0">
              <a:spcBef>
                <a:spcPts val="0"/>
              </a:spcBef>
              <a:buNone/>
            </a:pPr>
            <a:endParaRPr lang="en-US" sz="4000" dirty="0"/>
          </a:p>
          <a:p>
            <a:pPr marL="0" indent="0">
              <a:spcBef>
                <a:spcPts val="0"/>
              </a:spcBef>
              <a:buNone/>
            </a:pPr>
            <a:r>
              <a:rPr lang="en-US" sz="6000" dirty="0" smtClean="0"/>
              <a:t>Share </a:t>
            </a:r>
            <a:r>
              <a:rPr lang="en-US" sz="6000" dirty="0"/>
              <a:t>one </a:t>
            </a:r>
            <a:r>
              <a:rPr lang="en-US" sz="6000" dirty="0" smtClean="0"/>
              <a:t>personal change you notice as a result of participating in this series.  </a:t>
            </a:r>
            <a:endParaRPr lang="en-US" sz="4000" dirty="0"/>
          </a:p>
          <a:p>
            <a:pPr marL="0" indent="0">
              <a:spcBef>
                <a:spcPts val="0"/>
              </a:spcBef>
              <a:buNone/>
            </a:pPr>
            <a:endParaRPr lang="en-US" sz="4000" dirty="0"/>
          </a:p>
          <a:p>
            <a:pPr marL="0" indent="0">
              <a:spcBef>
                <a:spcPts val="0"/>
              </a:spcBef>
              <a:buNone/>
            </a:pPr>
            <a:r>
              <a:rPr lang="en-US" sz="4000" b="1" dirty="0"/>
              <a:t> </a:t>
            </a:r>
          </a:p>
        </p:txBody>
      </p:sp>
    </p:spTree>
    <p:extLst>
      <p:ext uri="{BB962C8B-B14F-4D97-AF65-F5344CB8AC3E}">
        <p14:creationId xmlns:p14="http://schemas.microsoft.com/office/powerpoint/2010/main" val="375922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368968" y="-7707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3788" y="49077"/>
            <a:ext cx="12034703" cy="1450757"/>
          </a:xfrm>
        </p:spPr>
        <p:txBody>
          <a:bodyPr/>
          <a:lstStyle/>
          <a:p>
            <a:pPr algn="ctr"/>
            <a:r>
              <a:rPr lang="en-US" dirty="0"/>
              <a:t>The </a:t>
            </a:r>
            <a:r>
              <a:rPr lang="en-US" b="1" dirty="0"/>
              <a:t>Intent</a:t>
            </a:r>
            <a:r>
              <a:rPr lang="en-US" dirty="0"/>
              <a:t> for this Series</a:t>
            </a:r>
          </a:p>
        </p:txBody>
      </p:sp>
      <p:sp>
        <p:nvSpPr>
          <p:cNvPr id="3" name="Content Placeholder 2"/>
          <p:cNvSpPr>
            <a:spLocks noGrp="1"/>
          </p:cNvSpPr>
          <p:nvPr>
            <p:ph idx="1"/>
          </p:nvPr>
        </p:nvSpPr>
        <p:spPr>
          <a:xfrm>
            <a:off x="2026613" y="2355097"/>
            <a:ext cx="8138774" cy="4023360"/>
          </a:xfrm>
        </p:spPr>
        <p:txBody>
          <a:bodyPr>
            <a:normAutofit/>
          </a:bodyPr>
          <a:lstStyle/>
          <a:p>
            <a:pPr algn="ctr"/>
            <a:r>
              <a:rPr lang="en-US" sz="4400" dirty="0"/>
              <a:t>I am inviting  you to participate in a </a:t>
            </a:r>
            <a:r>
              <a:rPr lang="en-US" sz="4400" dirty="0" smtClean="0"/>
              <a:t>five-part </a:t>
            </a:r>
            <a:r>
              <a:rPr lang="en-US" sz="4400" dirty="0"/>
              <a:t>series where we explore how to create the change  our world needs by creating a change in ourselves. </a:t>
            </a:r>
          </a:p>
        </p:txBody>
      </p:sp>
    </p:spTree>
    <p:extLst>
      <p:ext uri="{BB962C8B-B14F-4D97-AF65-F5344CB8AC3E}">
        <p14:creationId xmlns:p14="http://schemas.microsoft.com/office/powerpoint/2010/main" val="3751146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648277"/>
            <a:ext cx="10058400" cy="819373"/>
          </a:xfrm>
        </p:spPr>
        <p:txBody>
          <a:bodyPr/>
          <a:lstStyle/>
          <a:p>
            <a:r>
              <a:rPr lang="en-US" dirty="0"/>
              <a:t>Our Center</a:t>
            </a:r>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5651271" y="497981"/>
            <a:ext cx="3669462" cy="5514219"/>
          </a:xfrm>
          <a:prstGeom prst="rect">
            <a:avLst/>
          </a:prstGeom>
        </p:spPr>
      </p:pic>
    </p:spTree>
    <p:extLst>
      <p:ext uri="{BB962C8B-B14F-4D97-AF65-F5344CB8AC3E}">
        <p14:creationId xmlns:p14="http://schemas.microsoft.com/office/powerpoint/2010/main" val="252744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4908" y="1688083"/>
            <a:ext cx="2536371" cy="1724191"/>
          </a:xfrm>
        </p:spPr>
        <p:txBody>
          <a:bodyPr>
            <a:normAutofit/>
          </a:bodyPr>
          <a:lstStyle/>
          <a:p>
            <a:r>
              <a:rPr lang="en-US" i="1" dirty="0"/>
              <a:t>Opening our Circle </a:t>
            </a:r>
            <a:r>
              <a:rPr lang="en-US" sz="2700" i="1" dirty="0"/>
              <a:t> </a:t>
            </a:r>
            <a:endParaRPr lang="en-US" sz="2700" dirty="0"/>
          </a:p>
        </p:txBody>
      </p:sp>
      <p:sp>
        <p:nvSpPr>
          <p:cNvPr id="5" name="Content Placeholder 3"/>
          <p:cNvSpPr txBox="1">
            <a:spLocks/>
          </p:cNvSpPr>
          <p:nvPr/>
        </p:nvSpPr>
        <p:spPr>
          <a:xfrm>
            <a:off x="6615249" y="740229"/>
            <a:ext cx="5576751" cy="565830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dirty="0"/>
          </a:p>
        </p:txBody>
      </p:sp>
      <p:sp>
        <p:nvSpPr>
          <p:cNvPr id="4" name="Content Placeholder 3"/>
          <p:cNvSpPr>
            <a:spLocks noGrp="1"/>
          </p:cNvSpPr>
          <p:nvPr>
            <p:ph sz="half" idx="1"/>
          </p:nvPr>
        </p:nvSpPr>
        <p:spPr/>
        <p:txBody>
          <a:bodyPr/>
          <a:lstStyle/>
          <a:p>
            <a:endParaRPr lang="en-US"/>
          </a:p>
        </p:txBody>
      </p:sp>
    </p:spTree>
    <p:extLst>
      <p:ext uri="{BB962C8B-B14F-4D97-AF65-F5344CB8AC3E}">
        <p14:creationId xmlns:p14="http://schemas.microsoft.com/office/powerpoint/2010/main" val="4140175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Image result for reflection">
            <a:extLst>
              <a:ext uri="{FF2B5EF4-FFF2-40B4-BE49-F238E27FC236}">
                <a16:creationId xmlns:a16="http://schemas.microsoft.com/office/drawing/2014/main" id="{6CFE4B26-5CF5-4E6D-8D7E-225FF4A6536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84484" y="-27046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5F28BF-2821-4796-BB57-A3DDFA9AF8A7}"/>
              </a:ext>
            </a:extLst>
          </p:cNvPr>
          <p:cNvSpPr>
            <a:spLocks noGrp="1"/>
          </p:cNvSpPr>
          <p:nvPr>
            <p:ph type="title"/>
          </p:nvPr>
        </p:nvSpPr>
        <p:spPr>
          <a:xfrm>
            <a:off x="260684" y="124493"/>
            <a:ext cx="10515600" cy="1325563"/>
          </a:xfrm>
        </p:spPr>
        <p:txBody>
          <a:bodyPr/>
          <a:lstStyle/>
          <a:p>
            <a:r>
              <a:rPr lang="en-US" b="1" dirty="0">
                <a:latin typeface="+mn-lt"/>
              </a:rPr>
              <a:t>Our Agreements</a:t>
            </a:r>
          </a:p>
        </p:txBody>
      </p:sp>
      <p:sp>
        <p:nvSpPr>
          <p:cNvPr id="3" name="Content Placeholder 2">
            <a:extLst>
              <a:ext uri="{FF2B5EF4-FFF2-40B4-BE49-F238E27FC236}">
                <a16:creationId xmlns:a16="http://schemas.microsoft.com/office/drawing/2014/main" id="{9DB2490E-DBCA-4440-942A-33CD94353FFF}"/>
              </a:ext>
            </a:extLst>
          </p:cNvPr>
          <p:cNvSpPr>
            <a:spLocks noGrp="1"/>
          </p:cNvSpPr>
          <p:nvPr>
            <p:ph idx="1"/>
          </p:nvPr>
        </p:nvSpPr>
        <p:spPr>
          <a:xfrm>
            <a:off x="260684" y="1444919"/>
            <a:ext cx="11565044" cy="4907882"/>
          </a:xfrm>
        </p:spPr>
        <p:txBody>
          <a:bodyPr>
            <a:normAutofit/>
          </a:bodyPr>
          <a:lstStyle/>
          <a:p>
            <a:pPr lvl="0"/>
            <a:r>
              <a:rPr lang="en-US" sz="3600" dirty="0"/>
              <a:t>We hold all stories or personal material in confidentiality.</a:t>
            </a:r>
          </a:p>
          <a:p>
            <a:pPr lvl="0"/>
            <a:r>
              <a:rPr lang="en-US" sz="3600" dirty="0"/>
              <a:t>We listen to one another with compassion and curiosity.</a:t>
            </a:r>
          </a:p>
          <a:p>
            <a:pPr lvl="0"/>
            <a:r>
              <a:rPr lang="en-US" sz="3600" dirty="0"/>
              <a:t>We ask for what we need and we offer what we can.</a:t>
            </a:r>
          </a:p>
          <a:p>
            <a:pPr lvl="0"/>
            <a:r>
              <a:rPr lang="en-US" sz="3600" dirty="0"/>
              <a:t>We agree to employ a group guardian to watch our needs, timing, and energy.</a:t>
            </a:r>
          </a:p>
          <a:p>
            <a:pPr lvl="0"/>
            <a:r>
              <a:rPr lang="en-US" sz="3600" dirty="0"/>
              <a:t>We agree to pause at a signal and when we feel the need to pause.</a:t>
            </a:r>
          </a:p>
          <a:p>
            <a:pPr lvl="0"/>
            <a:endParaRPr lang="en-US" sz="3600" dirty="0"/>
          </a:p>
          <a:p>
            <a:pPr marL="0" indent="0">
              <a:buNone/>
            </a:pPr>
            <a:endParaRPr lang="en-US" dirty="0"/>
          </a:p>
        </p:txBody>
      </p:sp>
    </p:spTree>
    <p:extLst>
      <p:ext uri="{BB962C8B-B14F-4D97-AF65-F5344CB8AC3E}">
        <p14:creationId xmlns:p14="http://schemas.microsoft.com/office/powerpoint/2010/main" val="3748419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Things to Remember Always</a:t>
            </a:r>
          </a:p>
        </p:txBody>
      </p:sp>
      <p:sp>
        <p:nvSpPr>
          <p:cNvPr id="3" name="Content Placeholder 2"/>
          <p:cNvSpPr>
            <a:spLocks noGrp="1"/>
          </p:cNvSpPr>
          <p:nvPr>
            <p:ph idx="1"/>
          </p:nvPr>
        </p:nvSpPr>
        <p:spPr/>
        <p:txBody>
          <a:bodyPr>
            <a:normAutofit/>
          </a:bodyPr>
          <a:lstStyle/>
          <a:p>
            <a:r>
              <a:rPr lang="en-US" sz="3200" dirty="0"/>
              <a:t>It is no one’s responsibility to justify their reality or satisfy your curiosity. </a:t>
            </a:r>
          </a:p>
          <a:p>
            <a:r>
              <a:rPr lang="en-US" sz="3200" dirty="0"/>
              <a:t>If you are curious,  write it down and do some research outside of this </a:t>
            </a:r>
          </a:p>
          <a:p>
            <a:r>
              <a:rPr lang="en-US" sz="3200" dirty="0"/>
              <a:t>White fragility and white supremacy culture behaviors will sneak in – challenge these in yourself and others.  </a:t>
            </a:r>
          </a:p>
          <a:p>
            <a:r>
              <a:rPr lang="en-US" sz="3200" dirty="0"/>
              <a:t>In a circle – every place holds a leader. </a:t>
            </a:r>
          </a:p>
        </p:txBody>
      </p:sp>
    </p:spTree>
    <p:extLst>
      <p:ext uri="{BB962C8B-B14F-4D97-AF65-F5344CB8AC3E}">
        <p14:creationId xmlns:p14="http://schemas.microsoft.com/office/powerpoint/2010/main" val="2223930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How will we accomplish this –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pPr marL="0" lvl="0" indent="0">
              <a:buNone/>
            </a:pPr>
            <a:r>
              <a:rPr lang="en-US" sz="5400" dirty="0" smtClean="0"/>
              <a:t>Whole Group </a:t>
            </a:r>
            <a:r>
              <a:rPr lang="en-US" sz="5400" dirty="0" smtClean="0"/>
              <a:t>Only</a:t>
            </a:r>
            <a:endParaRPr lang="en-US" sz="5400" dirty="0" smtClean="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1138036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smtClean="0">
                <a:latin typeface="+mn-lt"/>
              </a:rPr>
              <a:t>Expectations of the Circle  </a:t>
            </a:r>
            <a:endParaRPr lang="en-US" sz="6600" b="1" dirty="0">
              <a:latin typeface="+mn-lt"/>
            </a:endParaRP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fontScale="92500" lnSpcReduction="10000"/>
          </a:bodyPr>
          <a:lstStyle/>
          <a:p>
            <a:pPr marL="0" lvl="0" indent="0">
              <a:buNone/>
            </a:pPr>
            <a:r>
              <a:rPr lang="en-US" sz="5400" dirty="0" smtClean="0"/>
              <a:t>Conversation – Free flow</a:t>
            </a:r>
          </a:p>
          <a:p>
            <a:pPr marL="0" lvl="0" indent="0">
              <a:buNone/>
            </a:pPr>
            <a:r>
              <a:rPr lang="en-US" sz="5400" dirty="0" smtClean="0"/>
              <a:t>Practices </a:t>
            </a:r>
          </a:p>
          <a:p>
            <a:pPr>
              <a:buFont typeface="Wingdings" panose="05000000000000000000" pitchFamily="2" charset="2"/>
              <a:buChar char="§"/>
            </a:pPr>
            <a:r>
              <a:rPr lang="en-US" sz="5400" dirty="0" smtClean="0"/>
              <a:t>Talking </a:t>
            </a:r>
            <a:r>
              <a:rPr lang="en-US" sz="5400" dirty="0" smtClean="0"/>
              <a:t>Piece – Use our Raised </a:t>
            </a:r>
            <a:r>
              <a:rPr lang="en-US" sz="5400" dirty="0" smtClean="0"/>
              <a:t>Hand</a:t>
            </a:r>
          </a:p>
          <a:p>
            <a:pPr>
              <a:buFont typeface="Wingdings" panose="05000000000000000000" pitchFamily="2" charset="2"/>
              <a:buChar char="§"/>
            </a:pPr>
            <a:r>
              <a:rPr lang="en-US" sz="5400" dirty="0" smtClean="0"/>
              <a:t>Silence </a:t>
            </a:r>
            <a:r>
              <a:rPr lang="en-US" sz="5400" dirty="0" smtClean="0"/>
              <a:t>– Freedom to not </a:t>
            </a:r>
            <a:r>
              <a:rPr lang="en-US" sz="5400" dirty="0" smtClean="0"/>
              <a:t>Speak</a:t>
            </a:r>
          </a:p>
          <a:p>
            <a:pPr>
              <a:buFont typeface="Wingdings" panose="05000000000000000000" pitchFamily="2" charset="2"/>
              <a:buChar char="§"/>
            </a:pPr>
            <a:r>
              <a:rPr lang="en-US" sz="5400" dirty="0" smtClean="0"/>
              <a:t>Host invites but not requires engagement</a:t>
            </a:r>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2511792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41132"/>
            <a:ext cx="10058400" cy="981924"/>
          </a:xfrm>
        </p:spPr>
        <p:txBody>
          <a:bodyPr/>
          <a:lstStyle/>
          <a:p>
            <a:r>
              <a:rPr lang="en-US" dirty="0" smtClean="0"/>
              <a:t>3 Roles for Every Circle</a:t>
            </a:r>
            <a:endParaRPr lang="en-US" dirty="0"/>
          </a:p>
        </p:txBody>
      </p:sp>
      <p:sp>
        <p:nvSpPr>
          <p:cNvPr id="3" name="Content Placeholder 2"/>
          <p:cNvSpPr>
            <a:spLocks noGrp="1"/>
          </p:cNvSpPr>
          <p:nvPr>
            <p:ph idx="1"/>
          </p:nvPr>
        </p:nvSpPr>
        <p:spPr>
          <a:xfrm>
            <a:off x="1097280" y="1229445"/>
            <a:ext cx="10058400" cy="4639649"/>
          </a:xfrm>
        </p:spPr>
        <p:txBody>
          <a:bodyPr>
            <a:noAutofit/>
          </a:bodyPr>
          <a:lstStyle/>
          <a:p>
            <a:pPr>
              <a:lnSpc>
                <a:spcPct val="100000"/>
              </a:lnSpc>
            </a:pPr>
            <a:r>
              <a:rPr lang="en-US" sz="2400" b="1" dirty="0"/>
              <a:t>Host</a:t>
            </a:r>
            <a:r>
              <a:rPr lang="en-US" sz="2400" dirty="0"/>
              <a:t>: The person who issues the invitation</a:t>
            </a:r>
            <a:r>
              <a:rPr lang="en-US" sz="2400" dirty="0" smtClean="0"/>
              <a:t>, prepares </a:t>
            </a:r>
            <a:r>
              <a:rPr lang="en-US" sz="2400" dirty="0"/>
              <a:t>the space where a circle conversation </a:t>
            </a:r>
            <a:r>
              <a:rPr lang="en-US" sz="2400" dirty="0" smtClean="0"/>
              <a:t>will be </a:t>
            </a:r>
            <a:r>
              <a:rPr lang="en-US" sz="2400" dirty="0"/>
              <a:t>held (setting the rim and center), helps </a:t>
            </a:r>
            <a:r>
              <a:rPr lang="en-US" sz="2400" dirty="0" smtClean="0"/>
              <a:t>define the </a:t>
            </a:r>
            <a:r>
              <a:rPr lang="en-US" sz="2400" dirty="0"/>
              <a:t>scope of conversation, and then participates </a:t>
            </a:r>
            <a:r>
              <a:rPr lang="en-US" sz="2400" dirty="0" smtClean="0"/>
              <a:t>in it </a:t>
            </a:r>
            <a:r>
              <a:rPr lang="en-US" sz="2400" dirty="0"/>
              <a:t>from a position of peer leadership.</a:t>
            </a:r>
          </a:p>
          <a:p>
            <a:pPr>
              <a:lnSpc>
                <a:spcPct val="100000"/>
              </a:lnSpc>
            </a:pPr>
            <a:r>
              <a:rPr lang="en-US" sz="2400" b="1" dirty="0"/>
              <a:t>Guardian</a:t>
            </a:r>
            <a:r>
              <a:rPr lang="en-US" sz="2400" dirty="0"/>
              <a:t>: A volunteer who teams with </a:t>
            </a:r>
            <a:r>
              <a:rPr lang="en-US" sz="2400" dirty="0" smtClean="0"/>
              <a:t>the host </a:t>
            </a:r>
            <a:r>
              <a:rPr lang="en-US" sz="2400" dirty="0"/>
              <a:t>to help the circle stay centered and </a:t>
            </a:r>
            <a:r>
              <a:rPr lang="en-US" sz="2400" dirty="0" smtClean="0"/>
              <a:t>intentional. They build in pauses discussed in our </a:t>
            </a:r>
            <a:r>
              <a:rPr lang="en-US" sz="2400" dirty="0"/>
              <a:t>fourth </a:t>
            </a:r>
            <a:r>
              <a:rPr lang="en-US" sz="2400" dirty="0" smtClean="0"/>
              <a:t>agreement. A signal is made twice: once </a:t>
            </a:r>
            <a:r>
              <a:rPr lang="en-US" sz="2400" dirty="0"/>
              <a:t>to stop the action — a few seconds </a:t>
            </a:r>
            <a:r>
              <a:rPr lang="en-US" sz="2400" dirty="0" smtClean="0"/>
              <a:t>of observed </a:t>
            </a:r>
            <a:r>
              <a:rPr lang="en-US" sz="2400" dirty="0"/>
              <a:t>pause — followed by a second bell </a:t>
            </a:r>
            <a:r>
              <a:rPr lang="en-US" sz="2400" dirty="0" smtClean="0"/>
              <a:t>that signals </a:t>
            </a:r>
            <a:r>
              <a:rPr lang="en-US" sz="2400" dirty="0"/>
              <a:t>return to interaction. The guardian </a:t>
            </a:r>
            <a:r>
              <a:rPr lang="en-US" sz="2400" dirty="0" smtClean="0"/>
              <a:t>then speaks </a:t>
            </a:r>
            <a:r>
              <a:rPr lang="en-US" sz="2400" dirty="0"/>
              <a:t>to the reason for pausing. Anyone can </a:t>
            </a:r>
            <a:r>
              <a:rPr lang="en-US" sz="2400" dirty="0" smtClean="0"/>
              <a:t>ask the </a:t>
            </a:r>
            <a:r>
              <a:rPr lang="en-US" sz="2400" dirty="0"/>
              <a:t>guardian to initiate a pause.</a:t>
            </a:r>
          </a:p>
          <a:p>
            <a:pPr>
              <a:lnSpc>
                <a:spcPct val="100000"/>
              </a:lnSpc>
            </a:pPr>
            <a:r>
              <a:rPr lang="en-US" sz="2400" b="1" dirty="0" smtClean="0"/>
              <a:t>Reporter</a:t>
            </a:r>
            <a:r>
              <a:rPr lang="en-US" sz="2400" dirty="0" smtClean="0"/>
              <a:t>: </a:t>
            </a:r>
            <a:r>
              <a:rPr lang="en-US" sz="2400" dirty="0"/>
              <a:t>A circle </a:t>
            </a:r>
            <a:r>
              <a:rPr lang="en-US" sz="2400" dirty="0" smtClean="0"/>
              <a:t>participant(s) </a:t>
            </a:r>
            <a:r>
              <a:rPr lang="en-US" sz="2400" dirty="0"/>
              <a:t>who agrees </a:t>
            </a:r>
            <a:r>
              <a:rPr lang="en-US" sz="2400" dirty="0" smtClean="0"/>
              <a:t>to preserve </a:t>
            </a:r>
            <a:r>
              <a:rPr lang="en-US" sz="2400" dirty="0"/>
              <a:t>insights and notes decisions and </a:t>
            </a:r>
            <a:r>
              <a:rPr lang="en-US" sz="2400" dirty="0" smtClean="0"/>
              <a:t>actions. Rather </a:t>
            </a:r>
            <a:r>
              <a:rPr lang="en-US" sz="2400" dirty="0"/>
              <a:t>than </a:t>
            </a:r>
            <a:r>
              <a:rPr lang="en-US" sz="2400" dirty="0" smtClean="0"/>
              <a:t>having a </a:t>
            </a:r>
            <a:r>
              <a:rPr lang="en-US" sz="2400" dirty="0"/>
              <a:t>single scribe</a:t>
            </a:r>
            <a:r>
              <a:rPr lang="en-US" sz="2400" dirty="0" smtClean="0"/>
              <a:t>, responsibility </a:t>
            </a:r>
            <a:r>
              <a:rPr lang="en-US" sz="2400" dirty="0"/>
              <a:t>for harvesting the conversation </a:t>
            </a:r>
            <a:r>
              <a:rPr lang="en-US" sz="2400" dirty="0" smtClean="0"/>
              <a:t>is shared </a:t>
            </a:r>
            <a:r>
              <a:rPr lang="en-US" sz="2400" dirty="0"/>
              <a:t>by all participants. </a:t>
            </a:r>
          </a:p>
        </p:txBody>
      </p:sp>
    </p:spTree>
    <p:extLst>
      <p:ext uri="{BB962C8B-B14F-4D97-AF65-F5344CB8AC3E}">
        <p14:creationId xmlns:p14="http://schemas.microsoft.com/office/powerpoint/2010/main" val="2251562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reflection">
            <a:extLst>
              <a:ext uri="{FF2B5EF4-FFF2-40B4-BE49-F238E27FC236}">
                <a16:creationId xmlns:a16="http://schemas.microsoft.com/office/drawing/2014/main" id="{1CCD350C-9005-434D-A5A7-2B0E9B52A8C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281589" y="0"/>
            <a:ext cx="12560968" cy="76973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9BD8370-4385-4574-95CE-E53CCC4D54B8}"/>
              </a:ext>
            </a:extLst>
          </p:cNvPr>
          <p:cNvSpPr>
            <a:spLocks noGrp="1"/>
          </p:cNvSpPr>
          <p:nvPr>
            <p:ph type="title"/>
          </p:nvPr>
        </p:nvSpPr>
        <p:spPr>
          <a:xfrm>
            <a:off x="248653" y="132848"/>
            <a:ext cx="10515600" cy="1325563"/>
          </a:xfrm>
        </p:spPr>
        <p:txBody>
          <a:bodyPr>
            <a:normAutofit/>
          </a:bodyPr>
          <a:lstStyle/>
          <a:p>
            <a:r>
              <a:rPr lang="en-US" sz="6600" b="1" dirty="0">
                <a:latin typeface="+mn-lt"/>
              </a:rPr>
              <a:t>Closing  </a:t>
            </a:r>
          </a:p>
        </p:txBody>
      </p:sp>
      <p:sp>
        <p:nvSpPr>
          <p:cNvPr id="3" name="Content Placeholder 2">
            <a:extLst>
              <a:ext uri="{FF2B5EF4-FFF2-40B4-BE49-F238E27FC236}">
                <a16:creationId xmlns:a16="http://schemas.microsoft.com/office/drawing/2014/main" id="{663265F9-696C-45FF-9209-91DCCB7982B9}"/>
              </a:ext>
            </a:extLst>
          </p:cNvPr>
          <p:cNvSpPr>
            <a:spLocks noGrp="1"/>
          </p:cNvSpPr>
          <p:nvPr>
            <p:ph idx="1"/>
          </p:nvPr>
        </p:nvSpPr>
        <p:spPr>
          <a:xfrm>
            <a:off x="683880" y="1536807"/>
            <a:ext cx="10579684" cy="4676250"/>
          </a:xfrm>
        </p:spPr>
        <p:txBody>
          <a:bodyPr>
            <a:normAutofit/>
          </a:bodyPr>
          <a:lstStyle/>
          <a:p>
            <a:r>
              <a:rPr lang="en-US" sz="5400" dirty="0"/>
              <a:t>What is </a:t>
            </a:r>
            <a:r>
              <a:rPr lang="en-US" sz="5400" dirty="0" smtClean="0"/>
              <a:t>a specific gratitude that you have that you have not yet shared with someone in this group?</a:t>
            </a:r>
            <a:endParaRPr lang="en-US" sz="5400" dirty="0"/>
          </a:p>
          <a:p>
            <a:endParaRPr lang="en-US" sz="5400" dirty="0"/>
          </a:p>
          <a:p>
            <a:endParaRPr lang="en-US" sz="4400" dirty="0"/>
          </a:p>
          <a:p>
            <a:endParaRPr lang="en-US" sz="5400" dirty="0"/>
          </a:p>
          <a:p>
            <a:endParaRPr lang="en-US" sz="5400" dirty="0"/>
          </a:p>
          <a:p>
            <a:endParaRPr lang="en-US" sz="5400" dirty="0"/>
          </a:p>
          <a:p>
            <a:endParaRPr lang="en-US" sz="5400" dirty="0"/>
          </a:p>
          <a:p>
            <a:pPr marL="0" lvl="0" indent="0">
              <a:buNone/>
            </a:pPr>
            <a:endParaRPr lang="en-US" sz="5400" dirty="0"/>
          </a:p>
          <a:p>
            <a:pPr marL="0" indent="0">
              <a:buNone/>
            </a:pPr>
            <a:endParaRPr lang="en-US" dirty="0"/>
          </a:p>
        </p:txBody>
      </p:sp>
    </p:spTree>
    <p:extLst>
      <p:ext uri="{BB962C8B-B14F-4D97-AF65-F5344CB8AC3E}">
        <p14:creationId xmlns:p14="http://schemas.microsoft.com/office/powerpoint/2010/main" val="19691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SharedWithUsers xmlns="5ed5bd0d-9aa5-480d-8c58-25f9f57090c9">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6F83CD-C93A-4D55-B48D-7840323FEA39}">
  <ds:schemaRefs>
    <ds:schemaRef ds:uri="http://schemas.microsoft.com/sharepoint/v3/contenttype/forms"/>
  </ds:schemaRefs>
</ds:datastoreItem>
</file>

<file path=customXml/itemProps2.xml><?xml version="1.0" encoding="utf-8"?>
<ds:datastoreItem xmlns:ds="http://schemas.openxmlformats.org/officeDocument/2006/customXml" ds:itemID="{EEA245B9-87E6-4433-A1B8-87941B96DB63}">
  <ds:schemaRefs>
    <ds:schemaRef ds:uri="http://www.w3.org/XML/1998/namespa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b4d6f5dc-8b81-473d-bcc4-a8f367818eab"/>
    <ds:schemaRef ds:uri="http://schemas.microsoft.com/office/2006/documentManagement/types"/>
    <ds:schemaRef ds:uri="http://purl.org/dc/terms/"/>
    <ds:schemaRef ds:uri="1b78adf0-c58f-49a8-bfa9-e7ccfeed2d1b"/>
  </ds:schemaRefs>
</ds:datastoreItem>
</file>

<file path=customXml/itemProps3.xml><?xml version="1.0" encoding="utf-8"?>
<ds:datastoreItem xmlns:ds="http://schemas.openxmlformats.org/officeDocument/2006/customXml" ds:itemID="{F11F1052-412C-40A1-864A-53570398CEC2}"/>
</file>

<file path=docProps/app.xml><?xml version="1.0" encoding="utf-8"?>
<Properties xmlns="http://schemas.openxmlformats.org/officeDocument/2006/extended-properties" xmlns:vt="http://schemas.openxmlformats.org/officeDocument/2006/docPropsVTypes">
  <Template>1 Me and White Supremacy Overview</Template>
  <TotalTime>151</TotalTime>
  <Words>483</Words>
  <Application>Microsoft Office PowerPoint</Application>
  <PresentationFormat>Widescreen</PresentationFormat>
  <Paragraphs>53</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Retrospect</vt:lpstr>
      <vt:lpstr>Me and White Supremacy</vt:lpstr>
      <vt:lpstr>As You Log On – Introductions Via Chat Window Please enter your  Name Required Pronouns Work Location  </vt:lpstr>
      <vt:lpstr>Tonight is Different</vt:lpstr>
      <vt:lpstr>Honoring This Space</vt:lpstr>
      <vt:lpstr>Honoring Your Growth</vt:lpstr>
      <vt:lpstr>The Intent for this Series</vt:lpstr>
      <vt:lpstr>Our Center</vt:lpstr>
      <vt:lpstr>Opening our Circle  </vt:lpstr>
      <vt:lpstr>Our Agreements</vt:lpstr>
      <vt:lpstr>Things to Remember Always</vt:lpstr>
      <vt:lpstr>How will we accomplish this – </vt:lpstr>
      <vt:lpstr>Expectations of the Circle  </vt:lpstr>
      <vt:lpstr>3 Roles for Every Circle</vt:lpstr>
      <vt:lpstr>Closing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 and White Supremacy</dc:title>
  <dc:creator>Holmes, Ellen [NEA]</dc:creator>
  <cp:lastModifiedBy>Holmes, Ellen [NEA]</cp:lastModifiedBy>
  <cp:revision>21</cp:revision>
  <dcterms:created xsi:type="dcterms:W3CDTF">2020-12-08T21:07:34Z</dcterms:created>
  <dcterms:modified xsi:type="dcterms:W3CDTF">2021-04-12T18:05:54Z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Order">
    <vt:r8>3228400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