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notesMasterIdLst>
    <p:notesMasterId r:id="rId36"/>
  </p:notesMasterIdLst>
  <p:sldIdLst>
    <p:sldId id="256" r:id="rId6"/>
    <p:sldId id="257" r:id="rId7"/>
    <p:sldId id="387" r:id="rId8"/>
    <p:sldId id="258" r:id="rId9"/>
    <p:sldId id="259" r:id="rId10"/>
    <p:sldId id="331" r:id="rId11"/>
    <p:sldId id="390" r:id="rId12"/>
    <p:sldId id="345" r:id="rId13"/>
    <p:sldId id="260" r:id="rId14"/>
    <p:sldId id="373" r:id="rId15"/>
    <p:sldId id="262" r:id="rId16"/>
    <p:sldId id="381" r:id="rId17"/>
    <p:sldId id="371" r:id="rId18"/>
    <p:sldId id="340" r:id="rId19"/>
    <p:sldId id="261" r:id="rId20"/>
    <p:sldId id="339" r:id="rId21"/>
    <p:sldId id="341" r:id="rId22"/>
    <p:sldId id="338" r:id="rId23"/>
    <p:sldId id="342" r:id="rId24"/>
    <p:sldId id="265" r:id="rId25"/>
    <p:sldId id="333" r:id="rId26"/>
    <p:sldId id="337" r:id="rId27"/>
    <p:sldId id="332" r:id="rId28"/>
    <p:sldId id="346" r:id="rId29"/>
    <p:sldId id="264" r:id="rId30"/>
    <p:sldId id="343" r:id="rId31"/>
    <p:sldId id="388" r:id="rId32"/>
    <p:sldId id="334" r:id="rId33"/>
    <p:sldId id="336" r:id="rId34"/>
    <p:sldId id="389" r:id="rId35"/>
  </p:sldIdLst>
  <p:sldSz cx="18288000" cy="10287000"/>
  <p:notesSz cx="18288000" cy="10287000"/>
  <p:custDataLst>
    <p:tags r:id="rId37"/>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801" autoAdjust="0"/>
  </p:normalViewPr>
  <p:slideViewPr>
    <p:cSldViewPr snapToGrid="0">
      <p:cViewPr varScale="1">
        <p:scale>
          <a:sx n="31" d="100"/>
          <a:sy n="31" d="100"/>
        </p:scale>
        <p:origin x="16" y="31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cedo, Eunice [NEA]" userId="abf1ec0d-6ae3-4144-b6f8-d583f6c7c6af" providerId="ADAL" clId="{334374C0-2FCB-41ED-B308-E83A80416E71}"/>
    <pc:docChg chg="undo redo custSel addSld delSld modSld sldOrd">
      <pc:chgData name="Salcedo, Eunice [NEA]" userId="abf1ec0d-6ae3-4144-b6f8-d583f6c7c6af" providerId="ADAL" clId="{334374C0-2FCB-41ED-B308-E83A80416E71}" dt="2024-09-26T17:19:42.949" v="891"/>
      <pc:docMkLst>
        <pc:docMk/>
      </pc:docMkLst>
      <pc:sldChg chg="modSp mod">
        <pc:chgData name="Salcedo, Eunice [NEA]" userId="abf1ec0d-6ae3-4144-b6f8-d583f6c7c6af" providerId="ADAL" clId="{334374C0-2FCB-41ED-B308-E83A80416E71}" dt="2024-09-16T16:54:41.362" v="285" actId="13926"/>
        <pc:sldMkLst>
          <pc:docMk/>
          <pc:sldMk cId="0" sldId="256"/>
        </pc:sldMkLst>
      </pc:sldChg>
      <pc:sldChg chg="addSp delSp modSp mod">
        <pc:chgData name="Salcedo, Eunice [NEA]" userId="abf1ec0d-6ae3-4144-b6f8-d583f6c7c6af" providerId="ADAL" clId="{334374C0-2FCB-41ED-B308-E83A80416E71}" dt="2024-09-16T15:03:29.033" v="108" actId="1076"/>
        <pc:sldMkLst>
          <pc:docMk/>
          <pc:sldMk cId="0" sldId="257"/>
        </pc:sldMkLst>
      </pc:sldChg>
      <pc:sldChg chg="modSp mod">
        <pc:chgData name="Salcedo, Eunice [NEA]" userId="abf1ec0d-6ae3-4144-b6f8-d583f6c7c6af" providerId="ADAL" clId="{334374C0-2FCB-41ED-B308-E83A80416E71}" dt="2024-09-16T15:48:19.319" v="148" actId="1076"/>
        <pc:sldMkLst>
          <pc:docMk/>
          <pc:sldMk cId="0" sldId="258"/>
        </pc:sldMkLst>
      </pc:sldChg>
      <pc:sldChg chg="modSp mod modAnim modNotesTx">
        <pc:chgData name="Salcedo, Eunice [NEA]" userId="abf1ec0d-6ae3-4144-b6f8-d583f6c7c6af" providerId="ADAL" clId="{334374C0-2FCB-41ED-B308-E83A80416E71}" dt="2024-09-16T17:34:58.082" v="525" actId="20577"/>
        <pc:sldMkLst>
          <pc:docMk/>
          <pc:sldMk cId="0" sldId="259"/>
        </pc:sldMkLst>
      </pc:sldChg>
      <pc:sldChg chg="ord modNotesTx">
        <pc:chgData name="Salcedo, Eunice [NEA]" userId="abf1ec0d-6ae3-4144-b6f8-d583f6c7c6af" providerId="ADAL" clId="{334374C0-2FCB-41ED-B308-E83A80416E71}" dt="2024-09-16T17:40:49.791" v="640" actId="313"/>
        <pc:sldMkLst>
          <pc:docMk/>
          <pc:sldMk cId="0" sldId="262"/>
        </pc:sldMkLst>
      </pc:sldChg>
      <pc:sldChg chg="modNotesTx">
        <pc:chgData name="Salcedo, Eunice [NEA]" userId="abf1ec0d-6ae3-4144-b6f8-d583f6c7c6af" providerId="ADAL" clId="{334374C0-2FCB-41ED-B308-E83A80416E71}" dt="2024-09-16T17:36:21.895" v="529" actId="20577"/>
        <pc:sldMkLst>
          <pc:docMk/>
          <pc:sldMk cId="3062702878" sldId="331"/>
        </pc:sldMkLst>
      </pc:sldChg>
      <pc:sldChg chg="delSp modSp mod delAnim modNotesTx">
        <pc:chgData name="Salcedo, Eunice [NEA]" userId="abf1ec0d-6ae3-4144-b6f8-d583f6c7c6af" providerId="ADAL" clId="{334374C0-2FCB-41ED-B308-E83A80416E71}" dt="2024-09-16T16:46:52.270" v="284" actId="313"/>
        <pc:sldMkLst>
          <pc:docMk/>
          <pc:sldMk cId="854269131" sldId="333"/>
        </pc:sldMkLst>
      </pc:sldChg>
      <pc:sldChg chg="modAnim modNotesTx">
        <pc:chgData name="Salcedo, Eunice [NEA]" userId="abf1ec0d-6ae3-4144-b6f8-d583f6c7c6af" providerId="ADAL" clId="{334374C0-2FCB-41ED-B308-E83A80416E71}" dt="2024-09-16T20:49:19.635" v="869"/>
        <pc:sldMkLst>
          <pc:docMk/>
          <pc:sldMk cId="2754922845" sldId="334"/>
        </pc:sldMkLst>
      </pc:sldChg>
      <pc:sldChg chg="modSp mod">
        <pc:chgData name="Salcedo, Eunice [NEA]" userId="abf1ec0d-6ae3-4144-b6f8-d583f6c7c6af" providerId="ADAL" clId="{334374C0-2FCB-41ED-B308-E83A80416E71}" dt="2024-09-16T20:37:42.144" v="820" actId="2711"/>
        <pc:sldMkLst>
          <pc:docMk/>
          <pc:sldMk cId="1139854361" sldId="339"/>
        </pc:sldMkLst>
      </pc:sldChg>
      <pc:sldChg chg="modSp mod modNotesTx">
        <pc:chgData name="Salcedo, Eunice [NEA]" userId="abf1ec0d-6ae3-4144-b6f8-d583f6c7c6af" providerId="ADAL" clId="{334374C0-2FCB-41ED-B308-E83A80416E71}" dt="2024-09-16T17:36:31.283" v="532" actId="20577"/>
        <pc:sldMkLst>
          <pc:docMk/>
          <pc:sldMk cId="2972585876" sldId="345"/>
        </pc:sldMkLst>
      </pc:sldChg>
      <pc:sldChg chg="modSp mod modNotesTx">
        <pc:chgData name="Salcedo, Eunice [NEA]" userId="abf1ec0d-6ae3-4144-b6f8-d583f6c7c6af" providerId="ADAL" clId="{334374C0-2FCB-41ED-B308-E83A80416E71}" dt="2024-09-16T20:41:42.707" v="866" actId="313"/>
        <pc:sldMkLst>
          <pc:docMk/>
          <pc:sldMk cId="245241624" sldId="346"/>
        </pc:sldMkLst>
      </pc:sldChg>
      <pc:sldChg chg="del">
        <pc:chgData name="Salcedo, Eunice [NEA]" userId="abf1ec0d-6ae3-4144-b6f8-d583f6c7c6af" providerId="ADAL" clId="{334374C0-2FCB-41ED-B308-E83A80416E71}" dt="2024-09-16T20:56:10.357" v="889" actId="47"/>
        <pc:sldMkLst>
          <pc:docMk/>
          <pc:sldMk cId="218710580" sldId="348"/>
        </pc:sldMkLst>
      </pc:sldChg>
      <pc:sldChg chg="addSp modSp add modNotesTx">
        <pc:chgData name="Salcedo, Eunice [NEA]" userId="abf1ec0d-6ae3-4144-b6f8-d583f6c7c6af" providerId="ADAL" clId="{334374C0-2FCB-41ED-B308-E83A80416E71}" dt="2024-09-16T17:45:45.912" v="648"/>
        <pc:sldMkLst>
          <pc:docMk/>
          <pc:sldMk cId="1917857224" sldId="371"/>
        </pc:sldMkLst>
      </pc:sldChg>
      <pc:sldChg chg="addSp delSp modSp add del mod ord setBg delDesignElem modNotesTx">
        <pc:chgData name="Salcedo, Eunice [NEA]" userId="abf1ec0d-6ae3-4144-b6f8-d583f6c7c6af" providerId="ADAL" clId="{334374C0-2FCB-41ED-B308-E83A80416E71}" dt="2024-09-16T17:08:18.800" v="490" actId="313"/>
        <pc:sldMkLst>
          <pc:docMk/>
          <pc:sldMk cId="2686441786" sldId="373"/>
        </pc:sldMkLst>
      </pc:sldChg>
      <pc:sldChg chg="addSp delSp modSp add mod ord modNotesTx">
        <pc:chgData name="Salcedo, Eunice [NEA]" userId="abf1ec0d-6ae3-4144-b6f8-d583f6c7c6af" providerId="ADAL" clId="{334374C0-2FCB-41ED-B308-E83A80416E71}" dt="2024-09-26T17:19:01.098" v="890" actId="20577"/>
        <pc:sldMkLst>
          <pc:docMk/>
          <pc:sldMk cId="3238068834" sldId="381"/>
        </pc:sldMkLst>
      </pc:sldChg>
      <pc:sldChg chg="modSp add del">
        <pc:chgData name="Salcedo, Eunice [NEA]" userId="abf1ec0d-6ae3-4144-b6f8-d583f6c7c6af" providerId="ADAL" clId="{334374C0-2FCB-41ED-B308-E83A80416E71}" dt="2024-09-16T15:48:14.113" v="147" actId="47"/>
        <pc:sldMkLst>
          <pc:docMk/>
          <pc:sldMk cId="4248465167" sldId="384"/>
        </pc:sldMkLst>
      </pc:sldChg>
      <pc:sldChg chg="new">
        <pc:chgData name="Salcedo, Eunice [NEA]" userId="abf1ec0d-6ae3-4144-b6f8-d583f6c7c6af" providerId="ADAL" clId="{334374C0-2FCB-41ED-B308-E83A80416E71}" dt="2024-09-16T15:45:52.180" v="128" actId="680"/>
        <pc:sldMkLst>
          <pc:docMk/>
          <pc:sldMk cId="1261514640" sldId="385"/>
        </pc:sldMkLst>
      </pc:sldChg>
      <pc:sldChg chg="new del">
        <pc:chgData name="Salcedo, Eunice [NEA]" userId="abf1ec0d-6ae3-4144-b6f8-d583f6c7c6af" providerId="ADAL" clId="{334374C0-2FCB-41ED-B308-E83A80416E71}" dt="2024-09-16T15:47:15.251" v="133" actId="47"/>
        <pc:sldMkLst>
          <pc:docMk/>
          <pc:sldMk cId="2875488838" sldId="386"/>
        </pc:sldMkLst>
      </pc:sldChg>
      <pc:sldChg chg="addSp modSp new mod ord">
        <pc:chgData name="Salcedo, Eunice [NEA]" userId="abf1ec0d-6ae3-4144-b6f8-d583f6c7c6af" providerId="ADAL" clId="{334374C0-2FCB-41ED-B308-E83A80416E71}" dt="2024-09-16T15:48:09.409" v="146" actId="1076"/>
        <pc:sldMkLst>
          <pc:docMk/>
          <pc:sldMk cId="4291483174" sldId="387"/>
        </pc:sldMkLst>
      </pc:sldChg>
      <pc:sldChg chg="addSp delSp modSp add del mod setBg delDesignElem">
        <pc:chgData name="Salcedo, Eunice [NEA]" userId="abf1ec0d-6ae3-4144-b6f8-d583f6c7c6af" providerId="ADAL" clId="{334374C0-2FCB-41ED-B308-E83A80416E71}" dt="2024-09-16T20:30:38.012" v="656" actId="47"/>
        <pc:sldMkLst>
          <pc:docMk/>
          <pc:sldMk cId="109857222" sldId="388"/>
        </pc:sldMkLst>
      </pc:sldChg>
      <pc:sldChg chg="addSp modSp new mod modNotesTx">
        <pc:chgData name="Salcedo, Eunice [NEA]" userId="abf1ec0d-6ae3-4144-b6f8-d583f6c7c6af" providerId="ADAL" clId="{334374C0-2FCB-41ED-B308-E83A80416E71}" dt="2024-09-26T17:19:42.949" v="891"/>
        <pc:sldMkLst>
          <pc:docMk/>
          <pc:sldMk cId="1199558101" sldId="388"/>
        </pc:sldMkLst>
      </pc:sldChg>
      <pc:sldChg chg="modSp add mod ord">
        <pc:chgData name="Salcedo, Eunice [NEA]" userId="abf1ec0d-6ae3-4144-b6f8-d583f6c7c6af" providerId="ADAL" clId="{334374C0-2FCB-41ED-B308-E83A80416E71}" dt="2024-09-16T20:56:05.804" v="888" actId="20577"/>
        <pc:sldMkLst>
          <pc:docMk/>
          <pc:sldMk cId="3695444043" sldId="389"/>
        </pc:sldMkLst>
      </pc:sldChg>
      <pc:sldMasterChg chg="delSldLayout">
        <pc:chgData name="Salcedo, Eunice [NEA]" userId="abf1ec0d-6ae3-4144-b6f8-d583f6c7c6af" providerId="ADAL" clId="{334374C0-2FCB-41ED-B308-E83A80416E71}" dt="2024-09-16T20:30:38.012" v="656" actId="47"/>
        <pc:sldMasterMkLst>
          <pc:docMk/>
          <pc:sldMasterMk cId="0" sldId="2147483648"/>
        </pc:sldMasterMkLst>
        <pc:sldLayoutChg chg="del">
          <pc:chgData name="Salcedo, Eunice [NEA]" userId="abf1ec0d-6ae3-4144-b6f8-d583f6c7c6af" providerId="ADAL" clId="{334374C0-2FCB-41ED-B308-E83A80416E71}" dt="2024-09-16T20:30:38.012" v="656" actId="47"/>
          <pc:sldLayoutMkLst>
            <pc:docMk/>
            <pc:sldMasterMk cId="0" sldId="2147483648"/>
            <pc:sldLayoutMk cId="1537895788" sldId="2147483678"/>
          </pc:sldLayoutMkLst>
        </pc:sldLayoutChg>
      </pc:sldMasterChg>
    </pc:docChg>
  </pc:docChgLst>
  <pc:docChgLst>
    <pc:chgData name="Salcedo, Eunice [NEA]" userId="abf1ec0d-6ae3-4144-b6f8-d583f6c7c6af" providerId="ADAL" clId="{9B1D031D-45B4-48DB-9A28-C828D3EBE121}"/>
    <pc:docChg chg="undo custSel modSld">
      <pc:chgData name="Salcedo, Eunice [NEA]" userId="abf1ec0d-6ae3-4144-b6f8-d583f6c7c6af" providerId="ADAL" clId="{9B1D031D-45B4-48DB-9A28-C828D3EBE121}" dt="2024-06-05T18:31:51.474" v="27" actId="729"/>
      <pc:docMkLst>
        <pc:docMk/>
      </pc:docMkLst>
      <pc:sldChg chg="modSp mod">
        <pc:chgData name="Salcedo, Eunice [NEA]" userId="abf1ec0d-6ae3-4144-b6f8-d583f6c7c6af" providerId="ADAL" clId="{9B1D031D-45B4-48DB-9A28-C828D3EBE121}" dt="2024-06-05T18:26:33.604" v="25" actId="20577"/>
        <pc:sldMkLst>
          <pc:docMk/>
          <pc:sldMk cId="0" sldId="256"/>
        </pc:sldMkLst>
      </pc:sldChg>
      <pc:sldChg chg="modSp mod">
        <pc:chgData name="Salcedo, Eunice [NEA]" userId="abf1ec0d-6ae3-4144-b6f8-d583f6c7c6af" providerId="ADAL" clId="{9B1D031D-45B4-48DB-9A28-C828D3EBE121}" dt="2024-06-05T18:28:42.772" v="26" actId="20577"/>
        <pc:sldMkLst>
          <pc:docMk/>
          <pc:sldMk cId="0" sldId="257"/>
        </pc:sldMkLst>
      </pc:sldChg>
      <pc:sldChg chg="mod modShow">
        <pc:chgData name="Salcedo, Eunice [NEA]" userId="abf1ec0d-6ae3-4144-b6f8-d583f6c7c6af" providerId="ADAL" clId="{9B1D031D-45B4-48DB-9A28-C828D3EBE121}" dt="2024-06-05T18:31:51.474" v="27" actId="729"/>
        <pc:sldMkLst>
          <pc:docMk/>
          <pc:sldMk cId="0" sldId="260"/>
        </pc:sldMkLst>
      </pc:sldChg>
    </pc:docChg>
  </pc:docChgLst>
  <pc:docChgLst>
    <pc:chgData name="Holmes, Ellen [NEA]" userId="S::eholmes@nea.org::8df78491-616d-4641-a13e-176bb27a1b7f" providerId="AD" clId="Web-{2B5AA0B5-382B-29B8-A6CA-8F73DE5D6209}"/>
    <pc:docChg chg="modSld">
      <pc:chgData name="Holmes, Ellen [NEA]" userId="S::eholmes@nea.org::8df78491-616d-4641-a13e-176bb27a1b7f" providerId="AD" clId="Web-{2B5AA0B5-382B-29B8-A6CA-8F73DE5D6209}" dt="2024-09-23T18:19:15.437" v="16" actId="20577"/>
      <pc:docMkLst>
        <pc:docMk/>
      </pc:docMkLst>
      <pc:sldChg chg="modSp">
        <pc:chgData name="Holmes, Ellen [NEA]" userId="S::eholmes@nea.org::8df78491-616d-4641-a13e-176bb27a1b7f" providerId="AD" clId="Web-{2B5AA0B5-382B-29B8-A6CA-8F73DE5D6209}" dt="2024-09-23T18:18:52.640" v="4" actId="20577"/>
        <pc:sldMkLst>
          <pc:docMk/>
          <pc:sldMk cId="0" sldId="257"/>
        </pc:sldMkLst>
      </pc:sldChg>
      <pc:sldChg chg="modSp">
        <pc:chgData name="Holmes, Ellen [NEA]" userId="S::eholmes@nea.org::8df78491-616d-4641-a13e-176bb27a1b7f" providerId="AD" clId="Web-{2B5AA0B5-382B-29B8-A6CA-8F73DE5D6209}" dt="2024-09-23T18:19:15.437" v="16" actId="20577"/>
        <pc:sldMkLst>
          <pc:docMk/>
          <pc:sldMk cId="3695444043" sldId="389"/>
        </pc:sldMkLst>
      </pc:sldChg>
    </pc:docChg>
  </pc:docChgLst>
  <pc:docChgLst>
    <pc:chgData name="Salcedo, Eunice [NEA]" userId="abf1ec0d-6ae3-4144-b6f8-d583f6c7c6af" providerId="ADAL" clId="{B72F8470-A2CB-4E07-8A30-AD03226CB058}"/>
    <pc:docChg chg="addSld modSld">
      <pc:chgData name="Salcedo, Eunice [NEA]" userId="abf1ec0d-6ae3-4144-b6f8-d583f6c7c6af" providerId="ADAL" clId="{B72F8470-A2CB-4E07-8A30-AD03226CB058}" dt="2025-05-20T18:23:50.144" v="3" actId="207"/>
      <pc:docMkLst>
        <pc:docMk/>
      </pc:docMkLst>
      <pc:sldChg chg="mod modShow">
        <pc:chgData name="Salcedo, Eunice [NEA]" userId="abf1ec0d-6ae3-4144-b6f8-d583f6c7c6af" providerId="ADAL" clId="{B72F8470-A2CB-4E07-8A30-AD03226CB058}" dt="2025-05-14T17:08:24.865" v="0" actId="729"/>
        <pc:sldMkLst>
          <pc:docMk/>
          <pc:sldMk cId="0" sldId="260"/>
        </pc:sldMkLst>
      </pc:sldChg>
      <pc:sldChg chg="modSp mod">
        <pc:chgData name="Salcedo, Eunice [NEA]" userId="abf1ec0d-6ae3-4144-b6f8-d583f6c7c6af" providerId="ADAL" clId="{B72F8470-A2CB-4E07-8A30-AD03226CB058}" dt="2025-05-20T18:23:50.144" v="3" actId="207"/>
        <pc:sldMkLst>
          <pc:docMk/>
          <pc:sldMk cId="2972585876" sldId="345"/>
        </pc:sldMkLst>
        <pc:spChg chg="mod">
          <ac:chgData name="Salcedo, Eunice [NEA]" userId="abf1ec0d-6ae3-4144-b6f8-d583f6c7c6af" providerId="ADAL" clId="{B72F8470-A2CB-4E07-8A30-AD03226CB058}" dt="2025-05-20T18:23:50.144" v="3" actId="207"/>
          <ac:spMkLst>
            <pc:docMk/>
            <pc:sldMk cId="2972585876" sldId="345"/>
            <ac:spMk id="6" creationId="{7EEC9923-7CB0-DD56-D4E6-D25C860D9DAE}"/>
          </ac:spMkLst>
        </pc:spChg>
      </pc:sldChg>
      <pc:sldChg chg="modSp mod">
        <pc:chgData name="Salcedo, Eunice [NEA]" userId="abf1ec0d-6ae3-4144-b6f8-d583f6c7c6af" providerId="ADAL" clId="{B72F8470-A2CB-4E07-8A30-AD03226CB058}" dt="2025-05-14T17:12:07.131" v="1" actId="1076"/>
        <pc:sldMkLst>
          <pc:docMk/>
          <pc:sldMk cId="3238068834" sldId="381"/>
        </pc:sldMkLst>
        <pc:spChg chg="mod">
          <ac:chgData name="Salcedo, Eunice [NEA]" userId="abf1ec0d-6ae3-4144-b6f8-d583f6c7c6af" providerId="ADAL" clId="{B72F8470-A2CB-4E07-8A30-AD03226CB058}" dt="2025-05-14T17:12:07.131" v="1" actId="1076"/>
          <ac:spMkLst>
            <pc:docMk/>
            <pc:sldMk cId="3238068834" sldId="381"/>
            <ac:spMk id="5" creationId="{6E9B796B-061D-480E-B98E-307D347D3DA3}"/>
          </ac:spMkLst>
        </pc:spChg>
      </pc:sldChg>
      <pc:sldChg chg="add">
        <pc:chgData name="Salcedo, Eunice [NEA]" userId="abf1ec0d-6ae3-4144-b6f8-d583f6c7c6af" providerId="ADAL" clId="{B72F8470-A2CB-4E07-8A30-AD03226CB058}" dt="2025-05-20T18:22:37.504" v="2" actId="2890"/>
        <pc:sldMkLst>
          <pc:docMk/>
          <pc:sldMk cId="2522971806" sldId="390"/>
        </pc:sldMkLst>
      </pc:sldChg>
    </pc:docChg>
  </pc:docChgLst>
  <pc:docChgLst>
    <pc:chgData name="Salcedo, Eunice [NEA]" userId="S::esalcedo@nea.org::abf1ec0d-6ae3-4144-b6f8-d583f6c7c6af" providerId="AD" clId="Web-{C8EC3847-8C0A-2312-F876-970B5420087B}"/>
    <pc:docChg chg="addSld delSld modSld">
      <pc:chgData name="Salcedo, Eunice [NEA]" userId="S::esalcedo@nea.org::abf1ec0d-6ae3-4144-b6f8-d583f6c7c6af" providerId="AD" clId="Web-{C8EC3847-8C0A-2312-F876-970B5420087B}" dt="2024-09-16T20:22:58.549" v="17"/>
      <pc:docMkLst>
        <pc:docMk/>
      </pc:docMkLst>
      <pc:sldChg chg="addSp delSp modSp del mod setBg">
        <pc:chgData name="Salcedo, Eunice [NEA]" userId="S::esalcedo@nea.org::abf1ec0d-6ae3-4144-b6f8-d583f6c7c6af" providerId="AD" clId="Web-{C8EC3847-8C0A-2312-F876-970B5420087B}" dt="2024-09-16T20:22:58.549" v="17"/>
        <pc:sldMkLst>
          <pc:docMk/>
          <pc:sldMk cId="1261514640" sldId="385"/>
        </pc:sldMkLst>
      </pc:sldChg>
      <pc:sldChg chg="new del">
        <pc:chgData name="Salcedo, Eunice [NEA]" userId="S::esalcedo@nea.org::abf1ec0d-6ae3-4144-b6f8-d583f6c7c6af" providerId="AD" clId="Web-{C8EC3847-8C0A-2312-F876-970B5420087B}" dt="2024-09-16T20:22:31.861" v="8"/>
        <pc:sldMkLst>
          <pc:docMk/>
          <pc:sldMk cId="3656379255" sldId="388"/>
        </pc:sldMkLst>
      </pc:sldChg>
      <pc:sldChg chg="new del">
        <pc:chgData name="Salcedo, Eunice [NEA]" userId="S::esalcedo@nea.org::abf1ec0d-6ae3-4144-b6f8-d583f6c7c6af" providerId="AD" clId="Web-{C8EC3847-8C0A-2312-F876-970B5420087B}" dt="2024-09-16T20:22:36.861" v="10"/>
        <pc:sldMkLst>
          <pc:docMk/>
          <pc:sldMk cId="1290997623" sldId="389"/>
        </pc:sldMkLst>
      </pc:sldChg>
      <pc:sldChg chg="add del replId">
        <pc:chgData name="Salcedo, Eunice [NEA]" userId="S::esalcedo@nea.org::abf1ec0d-6ae3-4144-b6f8-d583f6c7c6af" providerId="AD" clId="Web-{C8EC3847-8C0A-2312-F876-970B5420087B}" dt="2024-09-16T20:22:38.518" v="11"/>
        <pc:sldMkLst>
          <pc:docMk/>
          <pc:sldMk cId="3724222365" sldId="390"/>
        </pc:sldMkLst>
      </pc:sldChg>
    </pc:docChg>
  </pc:docChgLst>
  <pc:docChgLst>
    <pc:chgData name="Salcedo, Eunice [NEA]" userId="S::esalcedo@nea.org::abf1ec0d-6ae3-4144-b6f8-d583f6c7c6af" providerId="AD" clId="Web-{03B5F050-1253-D50D-EE48-2E162B019C96}"/>
    <pc:docChg chg="modSld">
      <pc:chgData name="Salcedo, Eunice [NEA]" userId="S::esalcedo@nea.org::abf1ec0d-6ae3-4144-b6f8-d583f6c7c6af" providerId="AD" clId="Web-{03B5F050-1253-D50D-EE48-2E162B019C96}" dt="2024-09-16T15:41:13.858" v="11"/>
      <pc:docMkLst>
        <pc:docMk/>
      </pc:docMkLst>
      <pc:sldChg chg="delSp modSp">
        <pc:chgData name="Salcedo, Eunice [NEA]" userId="S::esalcedo@nea.org::abf1ec0d-6ae3-4144-b6f8-d583f6c7c6af" providerId="AD" clId="Web-{03B5F050-1253-D50D-EE48-2E162B019C96}" dt="2024-09-16T15:41:13.858" v="11"/>
        <pc:sldMkLst>
          <pc:docMk/>
          <pc:sldMk cId="0" sldId="257"/>
        </pc:sldMkLst>
      </pc:sldChg>
    </pc:docChg>
  </pc:docChgLst>
  <pc:docChgLst>
    <pc:chgData name="Salcedo, Eunice [NEA]" userId="abf1ec0d-6ae3-4144-b6f8-d583f6c7c6af" providerId="ADAL" clId="{9F5846D1-77B6-42B9-B013-04EECFCBCF65}"/>
    <pc:docChg chg="undo custSel modSld">
      <pc:chgData name="Salcedo, Eunice [NEA]" userId="abf1ec0d-6ae3-4144-b6f8-d583f6c7c6af" providerId="ADAL" clId="{9F5846D1-77B6-42B9-B013-04EECFCBCF65}" dt="2024-03-18T17:06:00.779" v="1" actId="21"/>
      <pc:docMkLst>
        <pc:docMk/>
      </pc:docMkLst>
      <pc:sldChg chg="addSp delSp mod">
        <pc:chgData name="Salcedo, Eunice [NEA]" userId="abf1ec0d-6ae3-4144-b6f8-d583f6c7c6af" providerId="ADAL" clId="{9F5846D1-77B6-42B9-B013-04EECFCBCF65}" dt="2024-03-18T17:06:00.779" v="1" actId="21"/>
        <pc:sldMkLst>
          <pc:docMk/>
          <pc:sldMk cId="0" sldId="259"/>
        </pc:sldMkLst>
      </pc:sldChg>
    </pc:docChg>
  </pc:docChgLst>
  <pc:docChgLst>
    <pc:chgData name="Williams, Chad" userId="S::cwilliams_mea.org#ext#@neahq.onmicrosoft.com::355bb44e-1ec3-4384-a018-9ec773d5bfcb" providerId="AD" clId="Web-{467C17D4-2AE0-49B0-C60A-3B1F8B450160}"/>
    <pc:docChg chg="modSld">
      <pc:chgData name="Williams, Chad" userId="S::cwilliams_mea.org#ext#@neahq.onmicrosoft.com::355bb44e-1ec3-4384-a018-9ec773d5bfcb" providerId="AD" clId="Web-{467C17D4-2AE0-49B0-C60A-3B1F8B450160}" dt="2024-09-24T17:52:33.626" v="31"/>
      <pc:docMkLst>
        <pc:docMk/>
      </pc:docMkLst>
      <pc:sldChg chg="addSp delSp modSp">
        <pc:chgData name="Williams, Chad" userId="S::cwilliams_mea.org#ext#@neahq.onmicrosoft.com::355bb44e-1ec3-4384-a018-9ec773d5bfcb" providerId="AD" clId="Web-{467C17D4-2AE0-49B0-C60A-3B1F8B450160}" dt="2024-09-24T17:35:18.081" v="16" actId="14100"/>
        <pc:sldMkLst>
          <pc:docMk/>
          <pc:sldMk cId="0" sldId="257"/>
        </pc:sldMkLst>
      </pc:sldChg>
      <pc:sldChg chg="addSp delSp modSp">
        <pc:chgData name="Williams, Chad" userId="S::cwilliams_mea.org#ext#@neahq.onmicrosoft.com::355bb44e-1ec3-4384-a018-9ec773d5bfcb" providerId="AD" clId="Web-{467C17D4-2AE0-49B0-C60A-3B1F8B450160}" dt="2024-09-24T17:52:33.626" v="31"/>
        <pc:sldMkLst>
          <pc:docMk/>
          <pc:sldMk cId="4069985263" sldId="342"/>
        </pc:sldMkLst>
      </pc:sldChg>
      <pc:sldChg chg="addSp delSp modSp">
        <pc:chgData name="Williams, Chad" userId="S::cwilliams_mea.org#ext#@neahq.onmicrosoft.com::355bb44e-1ec3-4384-a018-9ec773d5bfcb" providerId="AD" clId="Web-{467C17D4-2AE0-49B0-C60A-3B1F8B450160}" dt="2024-09-24T17:52:21.219" v="29" actId="1076"/>
        <pc:sldMkLst>
          <pc:docMk/>
          <pc:sldMk cId="245241624" sldId="346"/>
        </pc:sldMkLst>
      </pc:sldChg>
      <pc:sldChg chg="addSp modSp">
        <pc:chgData name="Williams, Chad" userId="S::cwilliams_mea.org#ext#@neahq.onmicrosoft.com::355bb44e-1ec3-4384-a018-9ec773d5bfcb" providerId="AD" clId="Web-{467C17D4-2AE0-49B0-C60A-3B1F8B450160}" dt="2024-09-24T17:34:51.862" v="13" actId="14100"/>
        <pc:sldMkLst>
          <pc:docMk/>
          <pc:sldMk cId="3695444043" sldId="38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BFD079-5D0E-4D44-B2D5-CFB5D4E24308}"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784FEC39-694F-474C-B814-AE4B863661DD}">
      <dgm:prSet phldrT="[Text]"/>
      <dgm:spPr>
        <a:solidFill>
          <a:schemeClr val="accent6"/>
        </a:solidFill>
        <a:ln>
          <a:solidFill>
            <a:schemeClr val="accent6"/>
          </a:solidFill>
        </a:ln>
      </dgm:spPr>
      <dgm:t>
        <a:bodyPr/>
        <a:lstStyle/>
        <a:p>
          <a:r>
            <a:rPr lang="en-US"/>
            <a:t>Good Indoor Air Quality </a:t>
          </a:r>
        </a:p>
      </dgm:t>
    </dgm:pt>
    <dgm:pt modelId="{6C7CC585-6ED8-423A-B1F6-D92EF86C8CAF}" type="parTrans" cxnId="{6D25EB92-E3F7-4305-86DD-BACE7C9B906F}">
      <dgm:prSet/>
      <dgm:spPr/>
      <dgm:t>
        <a:bodyPr/>
        <a:lstStyle/>
        <a:p>
          <a:endParaRPr lang="en-US"/>
        </a:p>
      </dgm:t>
    </dgm:pt>
    <dgm:pt modelId="{6D79E6C8-6540-4AC9-ABED-C524FFF1AF58}" type="sibTrans" cxnId="{6D25EB92-E3F7-4305-86DD-BACE7C9B906F}">
      <dgm:prSet/>
      <dgm:spPr/>
      <dgm:t>
        <a:bodyPr/>
        <a:lstStyle/>
        <a:p>
          <a:endParaRPr lang="en-US"/>
        </a:p>
      </dgm:t>
    </dgm:pt>
    <dgm:pt modelId="{8F52A355-792E-4CAA-A68D-B6407FF8F77F}">
      <dgm:prSet phldrT="[Text]"/>
      <dgm:spPr/>
      <dgm:t>
        <a:bodyPr/>
        <a:lstStyle/>
        <a:p>
          <a:r>
            <a:rPr lang="en-US"/>
            <a:t>Health Outcomes </a:t>
          </a:r>
        </a:p>
      </dgm:t>
    </dgm:pt>
    <dgm:pt modelId="{ECBBC1BA-1390-4FBA-B7C5-1B34C3032B59}" type="parTrans" cxnId="{37F498A7-20C8-4E36-B720-E02E0AEAF665}">
      <dgm:prSet/>
      <dgm:spPr/>
      <dgm:t>
        <a:bodyPr/>
        <a:lstStyle/>
        <a:p>
          <a:endParaRPr lang="en-US"/>
        </a:p>
      </dgm:t>
    </dgm:pt>
    <dgm:pt modelId="{39CE0BB6-F5DF-4A02-B8D7-D6F55D4FE042}" type="sibTrans" cxnId="{37F498A7-20C8-4E36-B720-E02E0AEAF665}">
      <dgm:prSet/>
      <dgm:spPr/>
      <dgm:t>
        <a:bodyPr/>
        <a:lstStyle/>
        <a:p>
          <a:endParaRPr lang="en-US"/>
        </a:p>
      </dgm:t>
    </dgm:pt>
    <dgm:pt modelId="{FBFC0220-3431-4FD2-B110-2F421647D1D5}">
      <dgm:prSet phldrT="[Text]"/>
      <dgm:spPr/>
      <dgm:t>
        <a:bodyPr/>
        <a:lstStyle/>
        <a:p>
          <a:r>
            <a:rPr lang="en-US"/>
            <a:t>Learning outcomes </a:t>
          </a:r>
        </a:p>
      </dgm:t>
    </dgm:pt>
    <dgm:pt modelId="{931B5911-A978-493F-88D3-711A0B59296A}" type="parTrans" cxnId="{0F6B4CD6-6824-49DB-B39A-B0D606E861B7}">
      <dgm:prSet/>
      <dgm:spPr/>
      <dgm:t>
        <a:bodyPr/>
        <a:lstStyle/>
        <a:p>
          <a:endParaRPr lang="en-US"/>
        </a:p>
      </dgm:t>
    </dgm:pt>
    <dgm:pt modelId="{F05E0BD8-94E1-4861-972E-D8D402392990}" type="sibTrans" cxnId="{0F6B4CD6-6824-49DB-B39A-B0D606E861B7}">
      <dgm:prSet/>
      <dgm:spPr/>
      <dgm:t>
        <a:bodyPr/>
        <a:lstStyle/>
        <a:p>
          <a:endParaRPr lang="en-US"/>
        </a:p>
      </dgm:t>
    </dgm:pt>
    <dgm:pt modelId="{7C00BBB6-31F6-4FD3-97AE-A95A539BEC9E}">
      <dgm:prSet phldrT="[Text]"/>
      <dgm:spPr/>
      <dgm:t>
        <a:bodyPr/>
        <a:lstStyle/>
        <a:p>
          <a:r>
            <a:rPr lang="en-US"/>
            <a:t>Behavior outcomes </a:t>
          </a:r>
        </a:p>
      </dgm:t>
    </dgm:pt>
    <dgm:pt modelId="{E87E0EEF-4C4E-4D10-9F68-8BCBABD281A4}" type="parTrans" cxnId="{D45F0C00-A6CE-40C8-9855-02D32CA2BA50}">
      <dgm:prSet/>
      <dgm:spPr/>
      <dgm:t>
        <a:bodyPr/>
        <a:lstStyle/>
        <a:p>
          <a:endParaRPr lang="en-US"/>
        </a:p>
      </dgm:t>
    </dgm:pt>
    <dgm:pt modelId="{A936A601-869B-454F-91CF-B3D2739157C5}" type="sibTrans" cxnId="{D45F0C00-A6CE-40C8-9855-02D32CA2BA50}">
      <dgm:prSet/>
      <dgm:spPr/>
      <dgm:t>
        <a:bodyPr/>
        <a:lstStyle/>
        <a:p>
          <a:endParaRPr lang="en-US"/>
        </a:p>
      </dgm:t>
    </dgm:pt>
    <dgm:pt modelId="{8C410AF7-5DD3-4A33-A063-BEA037702F0D}" type="pres">
      <dgm:prSet presAssocID="{EFBFD079-5D0E-4D44-B2D5-CFB5D4E24308}" presName="cycle" presStyleCnt="0">
        <dgm:presLayoutVars>
          <dgm:chMax val="1"/>
          <dgm:dir/>
          <dgm:animLvl val="ctr"/>
          <dgm:resizeHandles val="exact"/>
        </dgm:presLayoutVars>
      </dgm:prSet>
      <dgm:spPr/>
    </dgm:pt>
    <dgm:pt modelId="{03363E39-CC12-40C2-951B-9041641C970A}" type="pres">
      <dgm:prSet presAssocID="{784FEC39-694F-474C-B814-AE4B863661DD}" presName="centerShape" presStyleLbl="node0" presStyleIdx="0" presStyleCnt="1"/>
      <dgm:spPr/>
    </dgm:pt>
    <dgm:pt modelId="{B21EB934-91B6-45F7-8D10-18C06F998D31}" type="pres">
      <dgm:prSet presAssocID="{ECBBC1BA-1390-4FBA-B7C5-1B34C3032B59}" presName="parTrans" presStyleLbl="bgSibTrans2D1" presStyleIdx="0" presStyleCnt="3" custAng="10933321" custScaleX="41276" custLinFactNeighborX="29931" custLinFactNeighborY="78773"/>
      <dgm:spPr/>
    </dgm:pt>
    <dgm:pt modelId="{A631D535-3A42-460D-BDA5-5A7DD3A64DD7}" type="pres">
      <dgm:prSet presAssocID="{8F52A355-792E-4CAA-A68D-B6407FF8F77F}" presName="node" presStyleLbl="node1" presStyleIdx="0" presStyleCnt="3">
        <dgm:presLayoutVars>
          <dgm:bulletEnabled val="1"/>
        </dgm:presLayoutVars>
      </dgm:prSet>
      <dgm:spPr/>
    </dgm:pt>
    <dgm:pt modelId="{1B057F0D-1A86-4724-9B50-8EE4D0072F85}" type="pres">
      <dgm:prSet presAssocID="{931B5911-A978-493F-88D3-711A0B59296A}" presName="parTrans" presStyleLbl="bgSibTrans2D1" presStyleIdx="1" presStyleCnt="3" custAng="10800000" custScaleX="56436" custLinFactNeighborX="1568" custLinFactNeighborY="74413"/>
      <dgm:spPr/>
    </dgm:pt>
    <dgm:pt modelId="{57EB9134-51B9-40E8-B3C3-D45F491652EA}" type="pres">
      <dgm:prSet presAssocID="{FBFC0220-3431-4FD2-B110-2F421647D1D5}" presName="node" presStyleLbl="node1" presStyleIdx="1" presStyleCnt="3">
        <dgm:presLayoutVars>
          <dgm:bulletEnabled val="1"/>
        </dgm:presLayoutVars>
      </dgm:prSet>
      <dgm:spPr/>
    </dgm:pt>
    <dgm:pt modelId="{22BFB262-FD64-4C93-9171-C6E34DF77E4C}" type="pres">
      <dgm:prSet presAssocID="{E87E0EEF-4C4E-4D10-9F68-8BCBABD281A4}" presName="parTrans" presStyleLbl="bgSibTrans2D1" presStyleIdx="2" presStyleCnt="3" custAng="9973310" custScaleX="41636" custLinFactNeighborX="-29905" custLinFactNeighborY="86486"/>
      <dgm:spPr/>
    </dgm:pt>
    <dgm:pt modelId="{F98FF2FD-39C5-446E-AFC6-CBD8006C1641}" type="pres">
      <dgm:prSet presAssocID="{7C00BBB6-31F6-4FD3-97AE-A95A539BEC9E}" presName="node" presStyleLbl="node1" presStyleIdx="2" presStyleCnt="3">
        <dgm:presLayoutVars>
          <dgm:bulletEnabled val="1"/>
        </dgm:presLayoutVars>
      </dgm:prSet>
      <dgm:spPr/>
    </dgm:pt>
  </dgm:ptLst>
  <dgm:cxnLst>
    <dgm:cxn modelId="{D45F0C00-A6CE-40C8-9855-02D32CA2BA50}" srcId="{784FEC39-694F-474C-B814-AE4B863661DD}" destId="{7C00BBB6-31F6-4FD3-97AE-A95A539BEC9E}" srcOrd="2" destOrd="0" parTransId="{E87E0EEF-4C4E-4D10-9F68-8BCBABD281A4}" sibTransId="{A936A601-869B-454F-91CF-B3D2739157C5}"/>
    <dgm:cxn modelId="{8B223B09-4306-4CA4-A19D-84B801F4D8E7}" type="presOf" srcId="{EFBFD079-5D0E-4D44-B2D5-CFB5D4E24308}" destId="{8C410AF7-5DD3-4A33-A063-BEA037702F0D}" srcOrd="0" destOrd="0" presId="urn:microsoft.com/office/officeart/2005/8/layout/radial4"/>
    <dgm:cxn modelId="{D3E26817-1C00-4EF4-8670-F8B253E821FE}" type="presOf" srcId="{FBFC0220-3431-4FD2-B110-2F421647D1D5}" destId="{57EB9134-51B9-40E8-B3C3-D45F491652EA}" srcOrd="0" destOrd="0" presId="urn:microsoft.com/office/officeart/2005/8/layout/radial4"/>
    <dgm:cxn modelId="{F285D96F-7906-4B5A-AD17-40F1E39526A0}" type="presOf" srcId="{7C00BBB6-31F6-4FD3-97AE-A95A539BEC9E}" destId="{F98FF2FD-39C5-446E-AFC6-CBD8006C1641}" srcOrd="0" destOrd="0" presId="urn:microsoft.com/office/officeart/2005/8/layout/radial4"/>
    <dgm:cxn modelId="{89824988-34A3-489F-8F18-F31974A178E8}" type="presOf" srcId="{E87E0EEF-4C4E-4D10-9F68-8BCBABD281A4}" destId="{22BFB262-FD64-4C93-9171-C6E34DF77E4C}" srcOrd="0" destOrd="0" presId="urn:microsoft.com/office/officeart/2005/8/layout/radial4"/>
    <dgm:cxn modelId="{6D25EB92-E3F7-4305-86DD-BACE7C9B906F}" srcId="{EFBFD079-5D0E-4D44-B2D5-CFB5D4E24308}" destId="{784FEC39-694F-474C-B814-AE4B863661DD}" srcOrd="0" destOrd="0" parTransId="{6C7CC585-6ED8-423A-B1F6-D92EF86C8CAF}" sibTransId="{6D79E6C8-6540-4AC9-ABED-C524FFF1AF58}"/>
    <dgm:cxn modelId="{37F498A7-20C8-4E36-B720-E02E0AEAF665}" srcId="{784FEC39-694F-474C-B814-AE4B863661DD}" destId="{8F52A355-792E-4CAA-A68D-B6407FF8F77F}" srcOrd="0" destOrd="0" parTransId="{ECBBC1BA-1390-4FBA-B7C5-1B34C3032B59}" sibTransId="{39CE0BB6-F5DF-4A02-B8D7-D6F55D4FE042}"/>
    <dgm:cxn modelId="{04F6A3AC-96AA-437F-8166-5EA0F7EF518B}" type="presOf" srcId="{931B5911-A978-493F-88D3-711A0B59296A}" destId="{1B057F0D-1A86-4724-9B50-8EE4D0072F85}" srcOrd="0" destOrd="0" presId="urn:microsoft.com/office/officeart/2005/8/layout/radial4"/>
    <dgm:cxn modelId="{0F6B4CD6-6824-49DB-B39A-B0D606E861B7}" srcId="{784FEC39-694F-474C-B814-AE4B863661DD}" destId="{FBFC0220-3431-4FD2-B110-2F421647D1D5}" srcOrd="1" destOrd="0" parTransId="{931B5911-A978-493F-88D3-711A0B59296A}" sibTransId="{F05E0BD8-94E1-4861-972E-D8D402392990}"/>
    <dgm:cxn modelId="{832F97E3-C94A-4CA9-942F-C4AE22F1AC6F}" type="presOf" srcId="{ECBBC1BA-1390-4FBA-B7C5-1B34C3032B59}" destId="{B21EB934-91B6-45F7-8D10-18C06F998D31}" srcOrd="0" destOrd="0" presId="urn:microsoft.com/office/officeart/2005/8/layout/radial4"/>
    <dgm:cxn modelId="{42104EED-1119-4285-8BC5-5EEF23C1696C}" type="presOf" srcId="{784FEC39-694F-474C-B814-AE4B863661DD}" destId="{03363E39-CC12-40C2-951B-9041641C970A}" srcOrd="0" destOrd="0" presId="urn:microsoft.com/office/officeart/2005/8/layout/radial4"/>
    <dgm:cxn modelId="{35EDECF8-497B-4931-8156-A2E659F4081E}" type="presOf" srcId="{8F52A355-792E-4CAA-A68D-B6407FF8F77F}" destId="{A631D535-3A42-460D-BDA5-5A7DD3A64DD7}" srcOrd="0" destOrd="0" presId="urn:microsoft.com/office/officeart/2005/8/layout/radial4"/>
    <dgm:cxn modelId="{CD0C8070-78C9-4D63-A6B6-20CC74B73F03}" type="presParOf" srcId="{8C410AF7-5DD3-4A33-A063-BEA037702F0D}" destId="{03363E39-CC12-40C2-951B-9041641C970A}" srcOrd="0" destOrd="0" presId="urn:microsoft.com/office/officeart/2005/8/layout/radial4"/>
    <dgm:cxn modelId="{3AED6E94-9894-4E99-B04F-BB25A34CA39A}" type="presParOf" srcId="{8C410AF7-5DD3-4A33-A063-BEA037702F0D}" destId="{B21EB934-91B6-45F7-8D10-18C06F998D31}" srcOrd="1" destOrd="0" presId="urn:microsoft.com/office/officeart/2005/8/layout/radial4"/>
    <dgm:cxn modelId="{561A96B8-1C64-4AD1-A000-D4990E0F4696}" type="presParOf" srcId="{8C410AF7-5DD3-4A33-A063-BEA037702F0D}" destId="{A631D535-3A42-460D-BDA5-5A7DD3A64DD7}" srcOrd="2" destOrd="0" presId="urn:microsoft.com/office/officeart/2005/8/layout/radial4"/>
    <dgm:cxn modelId="{4427325C-ED83-4749-8204-B47E8745D339}" type="presParOf" srcId="{8C410AF7-5DD3-4A33-A063-BEA037702F0D}" destId="{1B057F0D-1A86-4724-9B50-8EE4D0072F85}" srcOrd="3" destOrd="0" presId="urn:microsoft.com/office/officeart/2005/8/layout/radial4"/>
    <dgm:cxn modelId="{8E27D2CF-61B3-44E3-AAD4-E02FF83FA722}" type="presParOf" srcId="{8C410AF7-5DD3-4A33-A063-BEA037702F0D}" destId="{57EB9134-51B9-40E8-B3C3-D45F491652EA}" srcOrd="4" destOrd="0" presId="urn:microsoft.com/office/officeart/2005/8/layout/radial4"/>
    <dgm:cxn modelId="{3FACA304-EB21-4FA6-B710-686D8E7DF13D}" type="presParOf" srcId="{8C410AF7-5DD3-4A33-A063-BEA037702F0D}" destId="{22BFB262-FD64-4C93-9171-C6E34DF77E4C}" srcOrd="5" destOrd="0" presId="urn:microsoft.com/office/officeart/2005/8/layout/radial4"/>
    <dgm:cxn modelId="{6EA92961-1BA1-40C6-90B2-D3B686793C7E}" type="presParOf" srcId="{8C410AF7-5DD3-4A33-A063-BEA037702F0D}" destId="{F98FF2FD-39C5-446E-AFC6-CBD8006C1641}"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63E39-CC12-40C2-951B-9041641C970A}">
      <dsp:nvSpPr>
        <dsp:cNvPr id="0" name=""/>
        <dsp:cNvSpPr/>
      </dsp:nvSpPr>
      <dsp:spPr>
        <a:xfrm>
          <a:off x="4433390" y="4455101"/>
          <a:ext cx="3671309" cy="3671309"/>
        </a:xfrm>
        <a:prstGeom prst="ellipse">
          <a:avLst/>
        </a:prstGeom>
        <a:solidFill>
          <a:schemeClr val="accent6"/>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n-US" sz="4800" kern="1200"/>
            <a:t>Good Indoor Air Quality </a:t>
          </a:r>
        </a:p>
      </dsp:txBody>
      <dsp:txXfrm>
        <a:off x="4971041" y="4992752"/>
        <a:ext cx="2596007" cy="2596007"/>
      </dsp:txXfrm>
    </dsp:sp>
    <dsp:sp modelId="{B21EB934-91B6-45F7-8D10-18C06F998D31}">
      <dsp:nvSpPr>
        <dsp:cNvPr id="0" name=""/>
        <dsp:cNvSpPr/>
      </dsp:nvSpPr>
      <dsp:spPr>
        <a:xfrm rot="2233321">
          <a:off x="3712401" y="4613567"/>
          <a:ext cx="1192959" cy="104632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31D535-3A42-460D-BDA5-5A7DD3A64DD7}">
      <dsp:nvSpPr>
        <dsp:cNvPr id="0" name=""/>
        <dsp:cNvSpPr/>
      </dsp:nvSpPr>
      <dsp:spPr>
        <a:xfrm>
          <a:off x="516186" y="2088535"/>
          <a:ext cx="3487744" cy="27901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2578100">
            <a:lnSpc>
              <a:spcPct val="90000"/>
            </a:lnSpc>
            <a:spcBef>
              <a:spcPct val="0"/>
            </a:spcBef>
            <a:spcAft>
              <a:spcPct val="35000"/>
            </a:spcAft>
            <a:buNone/>
          </a:pPr>
          <a:r>
            <a:rPr lang="en-US" sz="5800" kern="1200"/>
            <a:t>Health Outcomes </a:t>
          </a:r>
        </a:p>
      </dsp:txBody>
      <dsp:txXfrm>
        <a:off x="597908" y="2170257"/>
        <a:ext cx="3324300" cy="2626751"/>
      </dsp:txXfrm>
    </dsp:sp>
    <dsp:sp modelId="{1B057F0D-1A86-4724-9B50-8EE4D0072F85}">
      <dsp:nvSpPr>
        <dsp:cNvPr id="0" name=""/>
        <dsp:cNvSpPr/>
      </dsp:nvSpPr>
      <dsp:spPr>
        <a:xfrm rot="5400000">
          <a:off x="5498806" y="3097226"/>
          <a:ext cx="1631114" cy="104632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EB9134-51B9-40E8-B3C3-D45F491652EA}">
      <dsp:nvSpPr>
        <dsp:cNvPr id="0" name=""/>
        <dsp:cNvSpPr/>
      </dsp:nvSpPr>
      <dsp:spPr>
        <a:xfrm>
          <a:off x="4525172" y="1589"/>
          <a:ext cx="3487744" cy="27901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2578100">
            <a:lnSpc>
              <a:spcPct val="90000"/>
            </a:lnSpc>
            <a:spcBef>
              <a:spcPct val="0"/>
            </a:spcBef>
            <a:spcAft>
              <a:spcPct val="35000"/>
            </a:spcAft>
            <a:buNone/>
          </a:pPr>
          <a:r>
            <a:rPr lang="en-US" sz="5800" kern="1200"/>
            <a:t>Learning outcomes </a:t>
          </a:r>
        </a:p>
      </dsp:txBody>
      <dsp:txXfrm>
        <a:off x="4606894" y="83311"/>
        <a:ext cx="3324300" cy="2626751"/>
      </dsp:txXfrm>
    </dsp:sp>
    <dsp:sp modelId="{22BFB262-FD64-4C93-9171-C6E34DF77E4C}">
      <dsp:nvSpPr>
        <dsp:cNvPr id="0" name=""/>
        <dsp:cNvSpPr/>
      </dsp:nvSpPr>
      <dsp:spPr>
        <a:xfrm rot="7873310">
          <a:off x="7628277" y="4694270"/>
          <a:ext cx="1203364" cy="104632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98FF2FD-39C5-446E-AFC6-CBD8006C1641}">
      <dsp:nvSpPr>
        <dsp:cNvPr id="0" name=""/>
        <dsp:cNvSpPr/>
      </dsp:nvSpPr>
      <dsp:spPr>
        <a:xfrm>
          <a:off x="8534159" y="2088535"/>
          <a:ext cx="3487744" cy="27901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2578100">
            <a:lnSpc>
              <a:spcPct val="90000"/>
            </a:lnSpc>
            <a:spcBef>
              <a:spcPct val="0"/>
            </a:spcBef>
            <a:spcAft>
              <a:spcPct val="35000"/>
            </a:spcAft>
            <a:buNone/>
          </a:pPr>
          <a:r>
            <a:rPr lang="en-US" sz="5800" kern="1200"/>
            <a:t>Behavior outcomes </a:t>
          </a:r>
        </a:p>
      </dsp:txBody>
      <dsp:txXfrm>
        <a:off x="8615881" y="2170257"/>
        <a:ext cx="3324300" cy="262675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56D6DCE-2ED8-48EF-93FA-66D975456562}" type="datetimeFigureOut">
              <a:rPr lang="en-US" smtClean="0"/>
              <a:t>5/20/2025</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A708D3E-5C57-4492-8FD1-F35502B18D47}" type="slidenum">
              <a:rPr lang="en-US" smtClean="0"/>
              <a:t>‹#›</a:t>
            </a:fld>
            <a:endParaRPr lang="en-US"/>
          </a:p>
        </p:txBody>
      </p:sp>
    </p:spTree>
    <p:extLst>
      <p:ext uri="{BB962C8B-B14F-4D97-AF65-F5344CB8AC3E}">
        <p14:creationId xmlns:p14="http://schemas.microsoft.com/office/powerpoint/2010/main" val="2117544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neapartnerb.learnupon.com/catalog/courses/3922836"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neapartnerb.learnupon.com/catalog/courses/3922916"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ytimes.com/2023/08/09/opinion/air-filter-covid-smoke-schools.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justice.gov/opa/pr/united-states-announces-settlement-civil-action-addressing-clean-air-act-violations-new-york"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nea.org/healthy-school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ea.org/healthy-buildings-systems"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nea.org/resource-library/how-evaluate-building-ventilation-using-carbon-dioxide-monitors"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nea.org/advocating-for-change/action-center/take-action/ensure-students-and-educators-have-updated-heat-safety-rules"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a:t>
            </a:fld>
            <a:endParaRPr lang="en-US"/>
          </a:p>
        </p:txBody>
      </p:sp>
    </p:spTree>
    <p:extLst>
      <p:ext uri="{BB962C8B-B14F-4D97-AF65-F5344CB8AC3E}">
        <p14:creationId xmlns:p14="http://schemas.microsoft.com/office/powerpoint/2010/main" val="3448527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a:t>
            </a:fld>
            <a:endParaRPr lang="en-US"/>
          </a:p>
        </p:txBody>
      </p:sp>
    </p:spTree>
    <p:extLst>
      <p:ext uri="{BB962C8B-B14F-4D97-AF65-F5344CB8AC3E}">
        <p14:creationId xmlns:p14="http://schemas.microsoft.com/office/powerpoint/2010/main" val="973509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4</a:t>
            </a:fld>
            <a:endParaRPr lang="en-US"/>
          </a:p>
        </p:txBody>
      </p:sp>
    </p:spTree>
    <p:extLst>
      <p:ext uri="{BB962C8B-B14F-4D97-AF65-F5344CB8AC3E}">
        <p14:creationId xmlns:p14="http://schemas.microsoft.com/office/powerpoint/2010/main" val="3776241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800">
                <a:solidFill>
                  <a:srgbClr val="000000"/>
                </a:solidFill>
                <a:effectLst/>
                <a:latin typeface="Times New Roman" panose="02020603050405020304" pitchFamily="18" charset="0"/>
                <a:ea typeface="Calibri" panose="020F0502020204030204" pitchFamily="34" charset="0"/>
              </a:rPr>
              <a:t>This health and safety workshop is the first of a series. Today’s session will focus on environmental and occupational health. </a:t>
            </a:r>
            <a:endParaRPr lang="en-US" sz="1800">
              <a:solidFill>
                <a:srgbClr val="000000"/>
              </a:solidFill>
              <a:effectLst/>
              <a:latin typeface="Calibri" panose="020F0502020204030204" pitchFamily="34" charset="0"/>
              <a:ea typeface="Calibri" panose="020F0502020204030204" pitchFamily="34" charset="0"/>
            </a:endParaRPr>
          </a:p>
          <a:p>
            <a:pPr marL="457200" marR="0">
              <a:lnSpc>
                <a:spcPct val="107000"/>
              </a:lnSpc>
              <a:spcBef>
                <a:spcPts val="0"/>
              </a:spcBef>
              <a:spcAft>
                <a:spcPts val="0"/>
              </a:spcAft>
            </a:pPr>
            <a:r>
              <a:rPr lang="en-US" sz="1800">
                <a:solidFill>
                  <a:srgbClr val="000000"/>
                </a:solidFill>
                <a:effectLst/>
                <a:latin typeface="Times New Roman" panose="02020603050405020304" pitchFamily="18" charset="0"/>
                <a:ea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a:solidFill>
                  <a:srgbClr val="000000"/>
                </a:solidFill>
                <a:effectLst/>
                <a:latin typeface="Times New Roman" panose="02020603050405020304" pitchFamily="18" charset="0"/>
                <a:ea typeface="Calibri" panose="020F0502020204030204" pitchFamily="34" charset="0"/>
              </a:rPr>
              <a:t>The next workshop is on Advocating for Educators’ Mental Health and Psychological Safety </a:t>
            </a:r>
            <a:endParaRPr lang="en-US" sz="1800">
              <a:solidFill>
                <a:srgbClr val="000000"/>
              </a:solidFill>
              <a:effectLst/>
              <a:latin typeface="Calibri" panose="020F0502020204030204" pitchFamily="34" charset="0"/>
              <a:ea typeface="Calibri" panose="020F050202020403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a:solidFill>
                  <a:srgbClr val="000000"/>
                </a:solidFill>
                <a:effectLst/>
                <a:latin typeface="Times New Roman" panose="02020603050405020304" pitchFamily="18" charset="0"/>
                <a:ea typeface="Calibri" panose="020F0502020204030204" pitchFamily="34" charset="0"/>
              </a:rPr>
              <a:t>The last workshop is on Tools and Strategies to Address Gun Violence in Schools.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nSpc>
                <a:spcPct val="107000"/>
              </a:lnSpc>
              <a:spcBef>
                <a:spcPts val="0"/>
              </a:spcBef>
              <a:spcAft>
                <a:spcPts val="0"/>
              </a:spcAft>
              <a:buFont typeface="Symbol" panose="05050102010706020507" pitchFamily="18" charset="2"/>
              <a:buNone/>
            </a:pPr>
            <a:endParaRPr lang="en-US" sz="1800">
              <a:solidFill>
                <a:srgbClr val="000000"/>
              </a:solidFill>
              <a:effectLst/>
              <a:latin typeface="Calibri" panose="020F0502020204030204" pitchFamily="34" charset="0"/>
              <a:ea typeface="Calibri" panose="020F0502020204030204" pitchFamily="34" charset="0"/>
            </a:endParaRPr>
          </a:p>
          <a:p>
            <a:pPr marL="0" marR="0" lvl="0" indent="0">
              <a:lnSpc>
                <a:spcPct val="107000"/>
              </a:lnSpc>
              <a:spcBef>
                <a:spcPts val="0"/>
              </a:spcBef>
              <a:spcAft>
                <a:spcPts val="0"/>
              </a:spcAft>
              <a:buFont typeface="Symbol" panose="05050102010706020507" pitchFamily="18" charset="2"/>
              <a:buNone/>
            </a:pPr>
            <a:r>
              <a:rPr lang="en-US" sz="1800">
                <a:solidFill>
                  <a:srgbClr val="000000"/>
                </a:solidFill>
                <a:effectLst/>
                <a:latin typeface="Times New Roman" panose="02020603050405020304" pitchFamily="18" charset="0"/>
                <a:ea typeface="Calibri" panose="020F0502020204030204" pitchFamily="34" charset="0"/>
              </a:rPr>
              <a:t>These will be hosted​ in 2025. Keep an eye out for them.</a:t>
            </a:r>
            <a:endParaRPr lang="en-US" sz="1800">
              <a:solidFill>
                <a:srgbClr val="000000"/>
              </a:solidFill>
              <a:effectLst/>
              <a:latin typeface="Calibri" panose="020F0502020204030204" pitchFamily="34" charset="0"/>
              <a:ea typeface="Calibri" panose="020F0502020204030204" pitchFamily="34" charset="0"/>
            </a:endParaRPr>
          </a:p>
          <a:p>
            <a:pPr marL="555625" marR="0">
              <a:lnSpc>
                <a:spcPct val="107000"/>
              </a:lnSpc>
              <a:spcBef>
                <a:spcPts val="0"/>
              </a:spcBef>
              <a:spcAft>
                <a:spcPts val="800"/>
              </a:spcAft>
            </a:pPr>
            <a:r>
              <a:rPr lang="en-US" sz="1800">
                <a:solidFill>
                  <a:srgbClr val="000000"/>
                </a:solidFill>
                <a:effectLst/>
                <a:latin typeface="Times New Roman" panose="02020603050405020304" pitchFamily="18" charset="0"/>
                <a:ea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a:solidFill>
                  <a:srgbClr val="000000"/>
                </a:solidFill>
                <a:effectLst/>
                <a:latin typeface="Calibri" panose="020F0502020204030204" pitchFamily="34" charset="0"/>
                <a:ea typeface="Calibri" panose="020F0502020204030204" pitchFamily="34" charset="0"/>
              </a:rPr>
              <a:t>February 13, 2025 2:30-4:00 PM ET </a:t>
            </a:r>
            <a:r>
              <a:rPr lang="en-US" sz="1800" b="1">
                <a:solidFill>
                  <a:srgbClr val="000000"/>
                </a:solidFill>
                <a:effectLst/>
                <a:latin typeface="Calibri" panose="020F0502020204030204" pitchFamily="34" charset="0"/>
                <a:ea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rPr>
              <a:t>– </a:t>
            </a:r>
            <a:r>
              <a:rPr lang="en-US" sz="1800" b="1" u="sng">
                <a:solidFill>
                  <a:srgbClr val="000000"/>
                </a:solidFill>
                <a:effectLst/>
                <a:latin typeface="Calibri" panose="020F0502020204030204" pitchFamily="34" charset="0"/>
                <a:ea typeface="Calibri" panose="020F0502020204030204" pitchFamily="34" charset="0"/>
                <a:hlinkClick r:id="rId3"/>
              </a:rPr>
              <a:t>Safe Schools – Advocating for Educators’ Mental Health and Psychological Safety</a:t>
            </a:r>
            <a:r>
              <a:rPr lang="en-US" sz="1800" b="1">
                <a:solidFill>
                  <a:srgbClr val="000000"/>
                </a:solidFill>
                <a:effectLst/>
                <a:latin typeface="Calibri" panose="020F0502020204030204" pitchFamily="34" charset="0"/>
                <a:ea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rPr>
              <a:t> </a:t>
            </a: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800">
                <a:solidFill>
                  <a:srgbClr val="000000"/>
                </a:solidFill>
                <a:effectLst/>
                <a:latin typeface="Calibri" panose="020F0502020204030204" pitchFamily="34" charset="0"/>
                <a:ea typeface="Calibri" panose="020F0502020204030204" pitchFamily="34" charset="0"/>
              </a:rPr>
              <a:t>May 15, 2025 2:30-4:00 PM ET – </a:t>
            </a:r>
            <a:r>
              <a:rPr lang="en-US" sz="1800" b="1" u="sng">
                <a:solidFill>
                  <a:srgbClr val="000000"/>
                </a:solidFill>
                <a:effectLst/>
                <a:latin typeface="Calibri" panose="020F0502020204030204" pitchFamily="34" charset="0"/>
                <a:ea typeface="Calibri" panose="020F0502020204030204" pitchFamily="34" charset="0"/>
                <a:hlinkClick r:id="rId4"/>
              </a:rPr>
              <a:t>Safe Schools – Tools and Strategies to Address Gun Violence in Schools</a:t>
            </a:r>
            <a:r>
              <a:rPr lang="en-US" sz="1800">
                <a:solidFill>
                  <a:srgbClr val="000000"/>
                </a:solidFill>
                <a:effectLst/>
                <a:latin typeface="Calibri" panose="020F0502020204030204" pitchFamily="34" charset="0"/>
                <a:ea typeface="Calibri" panose="020F0502020204030204" pitchFamily="34" charset="0"/>
              </a:rPr>
              <a:t> </a:t>
            </a:r>
          </a:p>
          <a:p>
            <a:pPr marL="555625" marR="0">
              <a:lnSpc>
                <a:spcPct val="107000"/>
              </a:lnSpc>
              <a:spcBef>
                <a:spcPts val="0"/>
              </a:spcBef>
              <a:spcAft>
                <a:spcPts val="800"/>
              </a:spcAft>
            </a:pPr>
            <a:r>
              <a:rPr lang="en-US" sz="1800">
                <a:solidFill>
                  <a:srgbClr val="000000"/>
                </a:solidFill>
                <a:effectLst/>
                <a:latin typeface="Times New Roman" panose="02020603050405020304" pitchFamily="18" charset="0"/>
                <a:ea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5</a:t>
            </a:fld>
            <a:endParaRPr lang="en-US"/>
          </a:p>
        </p:txBody>
      </p:sp>
    </p:spTree>
    <p:extLst>
      <p:ext uri="{BB962C8B-B14F-4D97-AF65-F5344CB8AC3E}">
        <p14:creationId xmlns:p14="http://schemas.microsoft.com/office/powerpoint/2010/main" val="783800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First, we would like to hear from you. </a:t>
            </a:r>
          </a:p>
          <a:p>
            <a:r>
              <a:rPr lang="en-US" b="0" i="1"/>
              <a:t>Ask participants </a:t>
            </a:r>
            <a:r>
              <a:rPr lang="en-US" b="1" i="1"/>
              <a:t>what health and safety issues have members expressed concerns with.  Please type them in the chat. </a:t>
            </a:r>
          </a:p>
          <a:p>
            <a:endParaRPr lang="en-US" b="1" i="1"/>
          </a:p>
          <a:p>
            <a:pPr marL="171450" indent="-171450">
              <a:buFontTx/>
              <a:buChar char="-"/>
            </a:pPr>
            <a:r>
              <a:rPr lang="en-US" b="0" i="1"/>
              <a:t>Highlight any patterns, similar, or unique issues. </a:t>
            </a:r>
          </a:p>
          <a:p>
            <a:pPr marL="171450" indent="-171450">
              <a:buFontTx/>
              <a:buChar char="-"/>
            </a:pPr>
            <a:endParaRPr lang="en-US" b="0" i="1"/>
          </a:p>
          <a:p>
            <a:pPr marL="171450" indent="-171450">
              <a:buFontTx/>
              <a:buChar char="-"/>
            </a:pPr>
            <a:endParaRPr lang="en-US" b="0" i="1"/>
          </a:p>
          <a:p>
            <a:pPr marL="171450" indent="-171450">
              <a:buFontTx/>
              <a:buChar char="-"/>
            </a:pPr>
            <a:endParaRPr lang="en-US" b="0" i="1"/>
          </a:p>
        </p:txBody>
      </p:sp>
      <p:sp>
        <p:nvSpPr>
          <p:cNvPr id="4" name="Slide Number Placeholder 3"/>
          <p:cNvSpPr>
            <a:spLocks noGrp="1"/>
          </p:cNvSpPr>
          <p:nvPr>
            <p:ph type="sldNum" sz="quarter" idx="5"/>
          </p:nvPr>
        </p:nvSpPr>
        <p:spPr/>
        <p:txBody>
          <a:bodyPr/>
          <a:lstStyle/>
          <a:p>
            <a:fld id="{BA708D3E-5C57-4492-8FD1-F35502B18D47}" type="slidenum">
              <a:rPr lang="en-US" smtClean="0"/>
              <a:t>6</a:t>
            </a:fld>
            <a:endParaRPr lang="en-US"/>
          </a:p>
        </p:txBody>
      </p:sp>
    </p:spTree>
    <p:extLst>
      <p:ext uri="{BB962C8B-B14F-4D97-AF65-F5344CB8AC3E}">
        <p14:creationId xmlns:p14="http://schemas.microsoft.com/office/powerpoint/2010/main" val="157939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E3B61-EC3B-4480-F5A2-E3F88A0A2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619F4-0ECD-53ED-853C-96F818F4E7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B1711-9D5B-AF2E-331B-00FF526E867F}"/>
              </a:ext>
            </a:extLst>
          </p:cNvPr>
          <p:cNvSpPr>
            <a:spLocks noGrp="1"/>
          </p:cNvSpPr>
          <p:nvPr>
            <p:ph type="body" idx="1"/>
          </p:nvPr>
        </p:nvSpPr>
        <p:spPr/>
        <p:txBody>
          <a:bodyPr/>
          <a:lstStyle/>
          <a:p>
            <a:r>
              <a:rPr lang="en-US" b="1" i="1"/>
              <a:t>First, we would like to hear from you. </a:t>
            </a:r>
          </a:p>
          <a:p>
            <a:r>
              <a:rPr lang="en-US" b="0" i="1"/>
              <a:t>Ask participants </a:t>
            </a:r>
            <a:r>
              <a:rPr lang="en-US" b="1" i="1"/>
              <a:t>what health and safety issues have members expressed concerns with.  Please type them in the chat. </a:t>
            </a:r>
          </a:p>
          <a:p>
            <a:endParaRPr lang="en-US" b="1" i="1"/>
          </a:p>
          <a:p>
            <a:pPr marL="171450" indent="-171450">
              <a:buFontTx/>
              <a:buChar char="-"/>
            </a:pPr>
            <a:r>
              <a:rPr lang="en-US" b="0" i="1"/>
              <a:t>Highlight any patterns, similar, or unique issues. </a:t>
            </a:r>
          </a:p>
          <a:p>
            <a:pPr marL="171450" indent="-171450">
              <a:buFontTx/>
              <a:buChar char="-"/>
            </a:pPr>
            <a:endParaRPr lang="en-US" b="0" i="1"/>
          </a:p>
          <a:p>
            <a:pPr marL="171450" indent="-171450">
              <a:buFontTx/>
              <a:buChar char="-"/>
            </a:pPr>
            <a:endParaRPr lang="en-US" b="0" i="1"/>
          </a:p>
          <a:p>
            <a:pPr marL="171450" indent="-171450">
              <a:buFontTx/>
              <a:buChar char="-"/>
            </a:pPr>
            <a:endParaRPr lang="en-US" b="0" i="1"/>
          </a:p>
        </p:txBody>
      </p:sp>
      <p:sp>
        <p:nvSpPr>
          <p:cNvPr id="4" name="Slide Number Placeholder 3">
            <a:extLst>
              <a:ext uri="{FF2B5EF4-FFF2-40B4-BE49-F238E27FC236}">
                <a16:creationId xmlns:a16="http://schemas.microsoft.com/office/drawing/2014/main" id="{01F0793E-EFBB-C3E1-E5D2-3DED5359843E}"/>
              </a:ext>
            </a:extLst>
          </p:cNvPr>
          <p:cNvSpPr>
            <a:spLocks noGrp="1"/>
          </p:cNvSpPr>
          <p:nvPr>
            <p:ph type="sldNum" sz="quarter" idx="5"/>
          </p:nvPr>
        </p:nvSpPr>
        <p:spPr/>
        <p:txBody>
          <a:bodyPr/>
          <a:lstStyle/>
          <a:p>
            <a:fld id="{BA708D3E-5C57-4492-8FD1-F35502B18D47}" type="slidenum">
              <a:rPr lang="en-US" smtClean="0"/>
              <a:t>7</a:t>
            </a:fld>
            <a:endParaRPr lang="en-US"/>
          </a:p>
        </p:txBody>
      </p:sp>
    </p:spTree>
    <p:extLst>
      <p:ext uri="{BB962C8B-B14F-4D97-AF65-F5344CB8AC3E}">
        <p14:creationId xmlns:p14="http://schemas.microsoft.com/office/powerpoint/2010/main" val="1050344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a:lnSpc>
                <a:spcPct val="107000"/>
              </a:lnSpc>
              <a:spcBef>
                <a:spcPts val="0"/>
              </a:spcBef>
              <a:spcAft>
                <a:spcPts val="0"/>
              </a:spcAft>
            </a:pPr>
            <a:r>
              <a:rPr lang="en-US" sz="1800">
                <a:solidFill>
                  <a:srgbClr val="000000"/>
                </a:solidFill>
                <a:effectLst/>
                <a:latin typeface="Times New Roman" panose="02020603050405020304" pitchFamily="18" charset="0"/>
                <a:ea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pPr marL="457200" marR="0">
              <a:lnSpc>
                <a:spcPct val="107000"/>
              </a:lnSpc>
              <a:spcBef>
                <a:spcPts val="0"/>
              </a:spcBef>
              <a:spcAft>
                <a:spcPts val="0"/>
              </a:spcAft>
            </a:pPr>
            <a:r>
              <a:rPr lang="en-US" sz="1800">
                <a:solidFill>
                  <a:srgbClr val="000000"/>
                </a:solidFill>
                <a:effectLst/>
                <a:latin typeface="Times New Roman" panose="02020603050405020304" pitchFamily="18" charset="0"/>
                <a:ea typeface="Calibri" panose="020F0502020204030204" pitchFamily="34" charset="0"/>
              </a:rPr>
              <a:t>The health and safety issues listed on this slide are a selected list, meaning there are a lot of other issues that are not listed because of space limitations. The health and safety issues in orange are the health and safety issues the NEA program has worked on with state affiliates. </a:t>
            </a:r>
          </a:p>
          <a:p>
            <a:pPr marL="457200" marR="0">
              <a:lnSpc>
                <a:spcPct val="107000"/>
              </a:lnSpc>
              <a:spcBef>
                <a:spcPts val="0"/>
              </a:spcBef>
              <a:spcAft>
                <a:spcPts val="0"/>
              </a:spcAft>
            </a:pPr>
            <a:endParaRPr lang="en-US" sz="1800">
              <a:solidFill>
                <a:srgbClr val="000000"/>
              </a:solidFill>
              <a:effectLst/>
              <a:latin typeface="Times New Roman" panose="02020603050405020304" pitchFamily="18" charset="0"/>
              <a:ea typeface="Calibri" panose="020F0502020204030204" pitchFamily="34" charset="0"/>
            </a:endParaRPr>
          </a:p>
          <a:p>
            <a:pPr marL="457200" marR="0">
              <a:lnSpc>
                <a:spcPct val="107000"/>
              </a:lnSpc>
              <a:spcBef>
                <a:spcPts val="0"/>
              </a:spcBef>
              <a:spcAft>
                <a:spcPts val="0"/>
              </a:spcAft>
            </a:pPr>
            <a:endParaRPr lang="en-US" sz="1800">
              <a:solidFill>
                <a:srgbClr val="000000"/>
              </a:solidFill>
              <a:effectLst/>
              <a:latin typeface="Calibri" panose="020F0502020204030204" pitchFamily="34" charset="0"/>
              <a:ea typeface="Calibri" panose="020F0502020204030204" pitchFamily="34" charset="0"/>
            </a:endParaRPr>
          </a:p>
          <a:p>
            <a:pPr marL="457200" marR="0">
              <a:lnSpc>
                <a:spcPct val="107000"/>
              </a:lnSpc>
              <a:spcBef>
                <a:spcPts val="0"/>
              </a:spcBef>
              <a:spcAft>
                <a:spcPts val="800"/>
              </a:spcAft>
            </a:pPr>
            <a:r>
              <a:rPr lang="en-US" sz="1800">
                <a:solidFill>
                  <a:srgbClr val="000000"/>
                </a:solidFill>
                <a:effectLst/>
                <a:latin typeface="Times New Roman" panose="02020603050405020304" pitchFamily="18" charset="0"/>
                <a:ea typeface="Calibri" panose="020F0502020204030204" pitchFamily="34" charset="0"/>
              </a:rPr>
              <a:t>I would like to convey that we respond to affiliate requests, so even if there’s a health and safety topic they don’t hear about, we are happy to assist folks think it through and find the support they need.</a:t>
            </a:r>
            <a:endParaRPr lang="en-US" sz="1800">
              <a:solidFill>
                <a:srgbClr val="000000"/>
              </a:solidFill>
              <a:effectLst/>
              <a:latin typeface="Calibri" panose="020F0502020204030204" pitchFamily="34" charset="0"/>
              <a:ea typeface="Calibri" panose="020F0502020204030204" pitchFamily="34" charset="0"/>
            </a:endParaRPr>
          </a:p>
          <a:p>
            <a:endParaRPr lang="en-US" b="1" i="1">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8</a:t>
            </a:fld>
            <a:endParaRPr lang="en-US"/>
          </a:p>
        </p:txBody>
      </p:sp>
    </p:spTree>
    <p:extLst>
      <p:ext uri="{BB962C8B-B14F-4D97-AF65-F5344CB8AC3E}">
        <p14:creationId xmlns:p14="http://schemas.microsoft.com/office/powerpoint/2010/main" val="1637294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rPr>
              <a:t>Since the program started in 2021, we have worked on various issues.</a:t>
            </a:r>
          </a:p>
          <a:p>
            <a:endParaRPr lang="en-US" sz="1800">
              <a:effectLst/>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We assisted our affiliate in Maryland as subject matter experts by presenting our testimony for an indoor air quality bill. </a:t>
            </a:r>
          </a:p>
          <a:p>
            <a:endParaRPr lang="en-US" sz="1800">
              <a:effectLst/>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We are working with other unions to make EPA’s Risk Management Program (RMP) Rule.  this rule is stronger and more protective. The RMP rule has a lot of requirements that toxic industrial facilities must comply with in order to keep workers and communities safe. A lot of these toxic polluting facilities in close proximity of communities of color and schools. </a:t>
            </a:r>
            <a:endParaRPr lang="en-US" sz="1800">
              <a:effectLst/>
              <a:latin typeface="Calibri" panose="020F0502020204030204" pitchFamily="34" charset="0"/>
              <a:ea typeface="Calibri" panose="020F0502020204030204" pitchFamily="34" charset="0"/>
              <a:cs typeface="Calibri"/>
            </a:endParaRPr>
          </a:p>
          <a:p>
            <a:endParaRPr lang="en-US" sz="1800">
              <a:effectLst/>
              <a:latin typeface="Calibri" panose="020F0502020204030204" pitchFamily="34" charset="0"/>
              <a:ea typeface="Calibri" panose="020F0502020204030204" pitchFamily="34" charset="0"/>
              <a:cs typeface="Calibri"/>
            </a:endParaRPr>
          </a:p>
          <a:p>
            <a:r>
              <a:rPr lang="en-US" sz="1800">
                <a:effectLst/>
                <a:latin typeface="Calibri" panose="020F0502020204030204" pitchFamily="34" charset="0"/>
                <a:ea typeface="Calibri" panose="020F0502020204030204" pitchFamily="34" charset="0"/>
                <a:cs typeface="Calibri"/>
              </a:rPr>
              <a:t>We have facilitated two, we have another one set up in October, Red Cross CPR/AED and First aid classes in Spanish for ESP members. Training in language members is so important, and it is some time we are working to expand it. </a:t>
            </a:r>
          </a:p>
          <a:p>
            <a:endParaRPr lang="en-US" sz="1800">
              <a:effectLst/>
              <a:latin typeface="Calibri" panose="020F0502020204030204" pitchFamily="34" charset="0"/>
              <a:ea typeface="Calibri" panose="020F0502020204030204" pitchFamily="34" charset="0"/>
              <a:cs typeface="Calibri"/>
            </a:endParaRPr>
          </a:p>
          <a:p>
            <a:r>
              <a:rPr lang="en-US" sz="1800">
                <a:effectLst/>
                <a:latin typeface="Calibri" panose="020F0502020204030204" pitchFamily="34" charset="0"/>
                <a:ea typeface="Calibri" panose="020F0502020204030204" pitchFamily="34" charset="0"/>
                <a:cs typeface="Calibri"/>
              </a:rPr>
              <a:t>In Racine, we are working with the local and school district on architecture design plans of the newly constructed schools to prevent through design and eliminate any safety hazards there could be around violence, indoor air quality, accessibility,, and safe passage. </a:t>
            </a:r>
            <a:endParaRPr lang="en-US" sz="1800">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9</a:t>
            </a:fld>
            <a:endParaRPr lang="en-US"/>
          </a:p>
        </p:txBody>
      </p:sp>
    </p:spTree>
    <p:extLst>
      <p:ext uri="{BB962C8B-B14F-4D97-AF65-F5344CB8AC3E}">
        <p14:creationId xmlns:p14="http://schemas.microsoft.com/office/powerpoint/2010/main" val="3107695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Schools are unique ecosystems. They have characteristics that are different from other workplaces.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60DC36-8EFA-4378-9855-E019C55AC4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65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 COVID-19 pandemic demonstrated the importance of good indoor air quality. </a:t>
            </a:r>
          </a:p>
          <a:p>
            <a:pPr>
              <a:defRPr/>
            </a:pPr>
            <a:endParaRPr lang="en-US" dirty="0"/>
          </a:p>
          <a:p>
            <a:pPr>
              <a:defRPr/>
            </a:pPr>
            <a:r>
              <a:rPr lang="en-US" dirty="0"/>
              <a:t>We will begin exploring the variety of ways health and safety issues manifest. The idea and term “indoor air quality” should be explained as </a:t>
            </a:r>
            <a:r>
              <a:rPr lang="en-US" b="0" dirty="0"/>
              <a:t>a comprehensive term that often refers to the quality of the overall indoor air in an environment.</a:t>
            </a:r>
            <a:endParaRPr lang="en-US" dirty="0">
              <a:cs typeface="Calibri" panose="020F0502020204030204"/>
            </a:endParaRPr>
          </a:p>
          <a:p>
            <a:pPr fontAlgn="base">
              <a:buFont typeface="Arial" panose="020B0604020202020204" pitchFamily="34" charset="0"/>
              <a:buChar char="•"/>
              <a:defRPr/>
            </a:pPr>
            <a:endParaRPr lang="en-US" sz="1800" dirty="0">
              <a:solidFill>
                <a:srgbClr val="FFFF00"/>
              </a:solidFill>
              <a:latin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Major Causes for Poor IAQ </a:t>
            </a:r>
          </a:p>
          <a:p>
            <a:pPr marL="171450" indent="-171450">
              <a:buFont typeface="Arial" panose="020B0604020202020204" pitchFamily="34" charset="0"/>
              <a:buChar char="•"/>
              <a:defRPr/>
            </a:pPr>
            <a:r>
              <a:rPr lang="en-US" dirty="0"/>
              <a:t>Pollution sources, like mold, CO2, wildfire smoke  </a:t>
            </a:r>
            <a:endParaRPr lang="en-US" dirty="0">
              <a:cs typeface="Calibri"/>
            </a:endParaRPr>
          </a:p>
          <a:p>
            <a:pPr marL="171450" indent="-171450">
              <a:buFont typeface="Arial" panose="020B0604020202020204" pitchFamily="34" charset="0"/>
              <a:buChar char="•"/>
              <a:defRPr/>
            </a:pPr>
            <a:r>
              <a:rPr lang="en-US" dirty="0"/>
              <a:t>Improperly operated and maintained HVAC, there are a variety of pollutant sources some of which are introduced for learning, such as supplies and materials for art, science, home economics, and industrial or vocational arts classes</a:t>
            </a:r>
            <a:endParaRPr lang="en-US" dirty="0">
              <a:cs typeface="Calibri" panose="020F0502020204030204"/>
            </a:endParaRPr>
          </a:p>
          <a:p>
            <a:pPr marL="171450" indent="-171450">
              <a:buFont typeface="Arial" panose="020B0604020202020204" pitchFamily="34" charset="0"/>
              <a:buChar char="•"/>
              <a:defRPr/>
            </a:pPr>
            <a:r>
              <a:rPr lang="en-US" dirty="0"/>
              <a:t>occupants are close together</a:t>
            </a:r>
          </a:p>
          <a:p>
            <a:pPr marL="171450" indent="-171450">
              <a:buFont typeface="Arial" panose="020B0604020202020204" pitchFamily="34" charset="0"/>
              <a:buChar char="•"/>
              <a:defRPr/>
            </a:pPr>
            <a:endParaRPr lang="en-US" dirty="0">
              <a:solidFill>
                <a:srgbClr val="000000"/>
              </a:solidFill>
              <a:latin typeface="Calibri"/>
              <a:cs typeface="Calibri"/>
            </a:endParaRPr>
          </a:p>
          <a:p>
            <a:pPr fontAlgn="base">
              <a:buFont typeface="Arial" panose="020B0604020202020204" pitchFamily="34" charset="0"/>
              <a:defRPr/>
            </a:pPr>
            <a:r>
              <a:rPr lang="en-US" b="1" dirty="0"/>
              <a:t>Poor IAQ affects teaching and learning </a:t>
            </a:r>
            <a:endParaRPr lang="en-US" b="1" dirty="0">
              <a:cs typeface="Calibri"/>
            </a:endParaRPr>
          </a:p>
          <a:p>
            <a:pPr>
              <a:defRPr/>
            </a:pPr>
            <a:r>
              <a:rPr lang="en-US" dirty="0"/>
              <a:t>Increased absenteeism due to illness. Asthma is the leading chronic disease-causing school absenteeism a total of 10 million missed school days per year.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Poor IAQ can lead to headaches, dizziness, sleepiness, and other factors inhibiting performance in the class. Difficult to concentrate.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rPr>
              <a:t>Why Haven’t We Made it Safer to Breathe in Classrooms?” </a:t>
            </a:r>
            <a:r>
              <a:rPr lang="en-US" sz="1800" u="sng" dirty="0">
                <a:solidFill>
                  <a:srgbClr val="000000"/>
                </a:solidFill>
                <a:effectLst/>
                <a:latin typeface="Calibri" panose="020F0502020204030204" pitchFamily="34" charset="0"/>
                <a:ea typeface="Calibri" panose="020F0502020204030204" pitchFamily="34" charset="0"/>
                <a:hlinkClick r:id="rId3"/>
              </a:rPr>
              <a:t>https://www.nytimes.com/2023/08/09/opinion/air-filter-covid-smoke-schools.html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A708D3E-5C57-4492-8FD1-F35502B18D47}" type="slidenum">
              <a:rPr lang="en-US" smtClean="0"/>
              <a:t>11</a:t>
            </a:fld>
            <a:endParaRPr lang="en-US"/>
          </a:p>
        </p:txBody>
      </p:sp>
    </p:spTree>
    <p:extLst>
      <p:ext uri="{BB962C8B-B14F-4D97-AF65-F5344CB8AC3E}">
        <p14:creationId xmlns:p14="http://schemas.microsoft.com/office/powerpoint/2010/main" val="968609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28625" indent="-428625" defTabSz="918972">
              <a:lnSpc>
                <a:spcPct val="90000"/>
              </a:lnSpc>
              <a:spcAft>
                <a:spcPts val="900"/>
              </a:spcAft>
              <a:buFont typeface="Arial" panose="020B0604020202020204" pitchFamily="34" charset="0"/>
              <a:buChar char="•"/>
            </a:pPr>
            <a:endParaRPr lang="en-US" sz="1200" kern="1200" dirty="0">
              <a:solidFill>
                <a:schemeClr val="tx1"/>
              </a:solidFill>
              <a:latin typeface="+mn-lt"/>
              <a:ea typeface="+mn-ea"/>
              <a:cs typeface="+mn-cs"/>
            </a:endParaRPr>
          </a:p>
          <a:p>
            <a:pPr marL="428625" indent="-428625" defTabSz="918972">
              <a:lnSpc>
                <a:spcPct val="90000"/>
              </a:lnSpc>
              <a:spcAft>
                <a:spcPts val="900"/>
              </a:spcAft>
              <a:buFont typeface="Arial" panose="020B0604020202020204" pitchFamily="34" charset="0"/>
              <a:buChar char="•"/>
            </a:pPr>
            <a:endParaRPr lang="en-US" sz="1200" kern="1200" dirty="0">
              <a:solidFill>
                <a:schemeClr val="tx1"/>
              </a:solidFill>
              <a:latin typeface="+mn-lt"/>
              <a:ea typeface="+mn-ea"/>
              <a:cs typeface="+mn-cs"/>
            </a:endParaRPr>
          </a:p>
          <a:p>
            <a:pPr marL="428625" indent="-428625" defTabSz="918972">
              <a:lnSpc>
                <a:spcPct val="90000"/>
              </a:lnSpc>
              <a:spcAft>
                <a:spcPts val="900"/>
              </a:spcAft>
              <a:buFont typeface="Arial" panose="020B0604020202020204" pitchFamily="34" charset="0"/>
              <a:buChar char="•"/>
            </a:pPr>
            <a:r>
              <a:rPr lang="en-US" sz="1200" kern="1200" dirty="0">
                <a:solidFill>
                  <a:schemeClr val="tx1"/>
                </a:solidFill>
                <a:latin typeface="+mn-lt"/>
                <a:ea typeface="+mn-ea"/>
                <a:cs typeface="+mn-cs"/>
              </a:rPr>
              <a:t>Viruses, bacteria and fungi </a:t>
            </a:r>
          </a:p>
          <a:p>
            <a:pPr marL="428625" indent="-428625" defTabSz="918972">
              <a:lnSpc>
                <a:spcPct val="90000"/>
              </a:lnSpc>
              <a:spcAft>
                <a:spcPts val="900"/>
              </a:spcAft>
              <a:buFont typeface="Arial" panose="020B0604020202020204" pitchFamily="34" charset="0"/>
              <a:buChar char="•"/>
            </a:pPr>
            <a:r>
              <a:rPr lang="en-US" sz="1200" kern="1200" dirty="0">
                <a:solidFill>
                  <a:schemeClr val="tx1"/>
                </a:solidFill>
                <a:latin typeface="+mn-lt"/>
                <a:ea typeface="+mn-ea"/>
                <a:cs typeface="+mn-cs"/>
              </a:rPr>
              <a:t>Carbon monoxide, carbon dioxide, cleaning products</a:t>
            </a:r>
          </a:p>
          <a:p>
            <a:pPr marL="428625" indent="-428625" defTabSz="918972">
              <a:lnSpc>
                <a:spcPct val="90000"/>
              </a:lnSpc>
              <a:spcAft>
                <a:spcPts val="900"/>
              </a:spcAft>
              <a:buFont typeface="Arial" panose="020B0604020202020204" pitchFamily="34" charset="0"/>
              <a:buChar char="•"/>
            </a:pPr>
            <a:r>
              <a:rPr lang="en-US" sz="1200" kern="1200" dirty="0">
                <a:solidFill>
                  <a:schemeClr val="tx1"/>
                </a:solidFill>
                <a:latin typeface="+mn-lt"/>
                <a:ea typeface="+mn-ea"/>
                <a:cs typeface="+mn-cs"/>
              </a:rPr>
              <a:t>Particulate matter 2.5, 10 </a:t>
            </a:r>
            <a:endParaRPr lang="en-US" sz="1200" dirty="0"/>
          </a:p>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12</a:t>
            </a:fld>
            <a:endParaRPr lang="en-US"/>
          </a:p>
        </p:txBody>
      </p:sp>
    </p:spTree>
    <p:extLst>
      <p:ext uri="{BB962C8B-B14F-4D97-AF65-F5344CB8AC3E}">
        <p14:creationId xmlns:p14="http://schemas.microsoft.com/office/powerpoint/2010/main" val="3402527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0" marR="0" fontAlgn="base">
              <a:spcBef>
                <a:spcPts val="0"/>
              </a:spcBef>
              <a:spcAft>
                <a:spcPts val="0"/>
              </a:spcAft>
            </a:pPr>
            <a:r>
              <a:rPr lang="en-US" sz="1800">
                <a:effectLst/>
                <a:latin typeface="Calibri" panose="020F0502020204030204" pitchFamily="34" charset="0"/>
                <a:ea typeface="Times New Roman" panose="02020603050405020304" pitchFamily="18" charset="0"/>
              </a:rPr>
              <a:t>We know the negative impacts of poor IAQ and hundreds of studies have demonstrated those impacts. </a:t>
            </a:r>
            <a:endParaRPr lang="en-US" sz="1800">
              <a:effectLst/>
              <a:latin typeface="Times New Roman" panose="02020603050405020304" pitchFamily="18" charset="0"/>
              <a:ea typeface="Times New Roman" panose="02020603050405020304" pitchFamily="18" charset="0"/>
            </a:endParaRPr>
          </a:p>
          <a:p>
            <a:r>
              <a:rPr lang="en-US" sz="1800">
                <a:effectLst/>
                <a:latin typeface="Calibri" panose="020F0502020204030204" pitchFamily="34" charset="0"/>
                <a:ea typeface="Calibri" panose="020F0502020204030204" pitchFamily="34" charset="0"/>
              </a:rPr>
              <a:t> </a:t>
            </a:r>
            <a:r>
              <a:rPr lang="en-US"/>
              <a:t>Est. Time: 3 minutes </a:t>
            </a:r>
            <a:endParaRPr lang="en-US">
              <a:cs typeface="Calibri"/>
            </a:endParaRPr>
          </a:p>
        </p:txBody>
      </p:sp>
      <p:sp>
        <p:nvSpPr>
          <p:cNvPr id="4" name="Slide Number Placeholder 3"/>
          <p:cNvSpPr>
            <a:spLocks noGrp="1"/>
          </p:cNvSpPr>
          <p:nvPr>
            <p:ph type="sldNum" sz="quarter" idx="5"/>
          </p:nvPr>
        </p:nvSpPr>
        <p:spPr/>
        <p:txBody>
          <a:bodyPr/>
          <a:lstStyle/>
          <a:p>
            <a:fld id="{BE60DC36-8EFA-4378-9855-E019C55AC472}" type="slidenum">
              <a:rPr lang="en-US" smtClean="0"/>
              <a:t>13</a:t>
            </a:fld>
            <a:endParaRPr lang="en-US"/>
          </a:p>
        </p:txBody>
      </p:sp>
    </p:spTree>
    <p:extLst>
      <p:ext uri="{BB962C8B-B14F-4D97-AF65-F5344CB8AC3E}">
        <p14:creationId xmlns:p14="http://schemas.microsoft.com/office/powerpoint/2010/main" val="2938491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Cut Video at 1:57 Minute \</a:t>
            </a:r>
          </a:p>
          <a:p>
            <a:endParaRPr lang="en-US">
              <a:cs typeface="Calibri"/>
            </a:endParaRPr>
          </a:p>
          <a:p>
            <a:pPr marL="171450" indent="-171450">
              <a:buFont typeface="Arial"/>
              <a:buChar char="•"/>
            </a:pPr>
            <a:r>
              <a:rPr lang="en-US" b="1"/>
              <a:t>when hearing health complaints from members, how often did you connect the complaint to the individual or building, and how often have you connected the complaint to a community?</a:t>
            </a:r>
            <a:endParaRPr lang="en-US" b="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14</a:t>
            </a:fld>
            <a:endParaRPr lang="en-US"/>
          </a:p>
        </p:txBody>
      </p:sp>
    </p:spTree>
    <p:extLst>
      <p:ext uri="{BB962C8B-B14F-4D97-AF65-F5344CB8AC3E}">
        <p14:creationId xmlns:p14="http://schemas.microsoft.com/office/powerpoint/2010/main" val="2076431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Neighborhood is killing me:</a:t>
            </a:r>
          </a:p>
          <a:p>
            <a:r>
              <a:rPr lang="en-US" dirty="0"/>
              <a:t> </a:t>
            </a:r>
            <a:endParaRPr lang="en-US" dirty="0">
              <a:cs typeface="Calibri"/>
            </a:endParaRPr>
          </a:p>
          <a:p>
            <a:pPr marL="285750" indent="-285750" algn="l">
              <a:buFont typeface="Arial"/>
              <a:buChar char="•"/>
            </a:pPr>
            <a:r>
              <a:rPr lang="en-US" b="0" i="0" dirty="0">
                <a:effectLst/>
              </a:rPr>
              <a:t>Different types of environmental injustice, the types that the program has worked on are</a:t>
            </a:r>
            <a:r>
              <a:rPr lang="en-US" dirty="0"/>
              <a:t>:</a:t>
            </a:r>
            <a:endParaRPr lang="en-US" dirty="0">
              <a:cs typeface="Calibri"/>
            </a:endParaRPr>
          </a:p>
          <a:p>
            <a:pPr marL="1200150" lvl="2" indent="-285750" algn="l">
              <a:buFont typeface="Arial"/>
              <a:buChar char="•"/>
            </a:pPr>
            <a:r>
              <a:rPr lang="en-US" b="0" i="0" dirty="0">
                <a:effectLst/>
              </a:rPr>
              <a:t>Air pollution </a:t>
            </a:r>
            <a:endParaRPr lang="en-US" dirty="0">
              <a:cs typeface="Calibri"/>
            </a:endParaRPr>
          </a:p>
          <a:p>
            <a:pPr marL="1200150" lvl="2" indent="-285750" algn="l">
              <a:buFont typeface="Arial"/>
              <a:buChar char="•"/>
            </a:pPr>
            <a:r>
              <a:rPr lang="en-US" b="0" i="0" dirty="0">
                <a:effectLst/>
              </a:rPr>
              <a:t>Clean water</a:t>
            </a:r>
            <a:endParaRPr lang="en-US" dirty="0">
              <a:cs typeface="Calibri"/>
            </a:endParaRPr>
          </a:p>
          <a:p>
            <a:pPr marL="1200150" lvl="2" indent="-285750" algn="l">
              <a:buFont typeface="Arial"/>
              <a:buChar char="•"/>
            </a:pPr>
            <a:r>
              <a:rPr lang="en-US" b="0" i="0" dirty="0">
                <a:effectLst/>
              </a:rPr>
              <a:t>Extreme weather</a:t>
            </a:r>
            <a:endParaRPr lang="en-US" dirty="0">
              <a:cs typeface="Calibri"/>
            </a:endParaRPr>
          </a:p>
          <a:p>
            <a:pPr marL="1200150" lvl="2" indent="-285750">
              <a:buFont typeface="Arial"/>
              <a:buChar char="•"/>
            </a:pPr>
            <a:r>
              <a:rPr lang="en-US" b="0" i="0" dirty="0">
                <a:effectLst/>
              </a:rPr>
              <a:t>Toxins</a:t>
            </a:r>
            <a:endParaRPr lang="en-US" dirty="0">
              <a:cs typeface="Calibri"/>
            </a:endParaRPr>
          </a:p>
          <a:p>
            <a:pPr lvl="2" algn="l">
              <a:buNone/>
            </a:pPr>
            <a:r>
              <a:rPr lang="en-US" b="0" i="0" dirty="0">
                <a:effectLst/>
              </a:rPr>
              <a:t> </a:t>
            </a:r>
            <a:endParaRPr lang="en-US" dirty="0">
              <a:cs typeface="Calibri"/>
            </a:endParaRPr>
          </a:p>
          <a:p>
            <a:pPr lvl="2"/>
            <a:r>
              <a:rPr lang="en-US" dirty="0"/>
              <a:t> Points the facilitator can make when working with members:</a:t>
            </a:r>
            <a:endParaRPr lang="en-US" dirty="0">
              <a:cs typeface="Calibri"/>
            </a:endParaRPr>
          </a:p>
          <a:p>
            <a:pPr lvl="2" algn="l"/>
            <a:r>
              <a:rPr lang="en-US" b="0" i="0" dirty="0">
                <a:effectLst/>
              </a:rPr>
              <a:t> </a:t>
            </a:r>
            <a:endParaRPr lang="en-US" dirty="0">
              <a:cs typeface="Calibri"/>
            </a:endParaRPr>
          </a:p>
          <a:p>
            <a:pPr marL="285750" indent="-285750" algn="l">
              <a:buFont typeface="Arial"/>
              <a:buChar char="•"/>
            </a:pPr>
            <a:r>
              <a:rPr lang="en-US" b="0" i="0" dirty="0">
                <a:effectLst/>
              </a:rPr>
              <a:t>Black, brown and indigenous people and their communities are more vulnerable to climate change </a:t>
            </a:r>
            <a:endParaRPr lang="en-US" dirty="0">
              <a:cs typeface="Calibri"/>
            </a:endParaRPr>
          </a:p>
          <a:p>
            <a:pPr marL="285750" indent="-285750" algn="l">
              <a:buFont typeface="Arial"/>
              <a:buChar char="•"/>
            </a:pPr>
            <a:r>
              <a:rPr lang="en-US" b="0" i="0" dirty="0">
                <a:effectLst/>
              </a:rPr>
              <a:t>Climate change and environmental racism intensify racial inequalities. </a:t>
            </a:r>
            <a:endParaRPr lang="en-US" dirty="0">
              <a:cs typeface="Calibri"/>
            </a:endParaRPr>
          </a:p>
          <a:p>
            <a:pPr marL="285750" indent="-285750">
              <a:buFont typeface="Arial"/>
              <a:buChar char="•"/>
            </a:pPr>
            <a:r>
              <a:rPr lang="en-US" b="0" i="0" dirty="0">
                <a:effectLst/>
              </a:rPr>
              <a:t>Low-income people are </a:t>
            </a:r>
            <a:r>
              <a:rPr lang="en-US" dirty="0"/>
              <a:t>less prepared for extreme weather, less </a:t>
            </a:r>
            <a:r>
              <a:rPr lang="en-US" b="0" i="0" dirty="0">
                <a:effectLst/>
              </a:rPr>
              <a:t>likely to </a:t>
            </a:r>
            <a:r>
              <a:rPr lang="en-US" dirty="0"/>
              <a:t>be insured and have fewer financial resources to recover after events. </a:t>
            </a:r>
            <a:endParaRPr lang="en-US" dirty="0">
              <a:cs typeface="Calibri"/>
            </a:endParaRPr>
          </a:p>
          <a:p>
            <a:r>
              <a:rPr lang="en-US" sz="1800" dirty="0">
                <a:solidFill>
                  <a:srgbClr val="000000"/>
                </a:solidFill>
                <a:latin typeface="Calibri"/>
                <a:cs typeface="Calibri"/>
              </a:rPr>
              <a:t> </a:t>
            </a:r>
            <a:r>
              <a:rPr lang="en-US" sz="1800" b="0" i="0" dirty="0">
                <a:solidFill>
                  <a:srgbClr val="000000"/>
                </a:solidFill>
                <a:effectLst/>
                <a:latin typeface="Calibri"/>
                <a:cs typeface="Calibri"/>
              </a:rPr>
              <a:t>less prepared for extreme weather, less likely to be insured and have fewer financial resources to recover after events. </a:t>
            </a:r>
            <a:endParaRPr lang="en-US" sz="2800" b="0" i="0" dirty="0">
              <a:solidFill>
                <a:srgbClr val="000000"/>
              </a:solidFill>
              <a:effectLst/>
              <a:latin typeface="Calibri"/>
              <a:cs typeface="Calibri"/>
            </a:endParaRPr>
          </a:p>
          <a:p>
            <a:pPr algn="l" rtl="0" fontAlgn="base"/>
            <a:endParaRPr lang="en-US" sz="1800" b="0" i="0" dirty="0">
              <a:solidFill>
                <a:srgbClr val="000000"/>
              </a:solidFill>
              <a:effectLst/>
              <a:latin typeface="Calibri" panose="020F0502020204030204" pitchFamily="34" charset="0"/>
            </a:endParaRPr>
          </a:p>
          <a:p>
            <a:pPr marL="285750" indent="-285750">
              <a:buFont typeface="Arial"/>
              <a:buChar char="•"/>
            </a:pPr>
            <a:r>
              <a:rPr lang="en-US" dirty="0"/>
              <a:t>Students cannot learn, and educators cannot teach when they’re out sick.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15</a:t>
            </a:fld>
            <a:endParaRPr lang="en-US"/>
          </a:p>
        </p:txBody>
      </p:sp>
    </p:spTree>
    <p:extLst>
      <p:ext uri="{BB962C8B-B14F-4D97-AF65-F5344CB8AC3E}">
        <p14:creationId xmlns:p14="http://schemas.microsoft.com/office/powerpoint/2010/main" val="62960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For years, poorly maintained oil-fired burners in hundreds of New York City schools, located disproportionately in minority communities, spewed toxic emissions h</a:t>
            </a:r>
            <a:r>
              <a:rPr lang="en-US" sz="1800">
                <a:effectLst/>
                <a:latin typeface="Times New Roman" panose="02020603050405020304" pitchFamily="18" charset="0"/>
                <a:ea typeface="Calibri" panose="020F0502020204030204" pitchFamily="34" charset="0"/>
              </a:rPr>
              <a:t>armful to humans and the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p>
          <a:p>
            <a:r>
              <a:rPr lang="en-US" sz="2800"/>
              <a:t>The failure to conduct the required boiler tune-ups have caused excess Hazardous Air pollutants and particulate matter (“PM”) emissions, contributing to environmental harm and to the risk of adverse human health effects to the students attending public schools and to local communities. HAP and PM contribute to or exacerbate respiratory illnesses, including children’s asthma, which disproportionately affect these communities</a:t>
            </a:r>
          </a:p>
          <a:p>
            <a:endParaRPr lang="en-US" sz="2800"/>
          </a:p>
          <a:p>
            <a:r>
              <a:rPr lang="en-US" sz="4000" b="0" i="0">
                <a:solidFill>
                  <a:srgbClr val="444444"/>
                </a:solidFill>
                <a:effectLst/>
                <a:latin typeface="Public Sans Web"/>
              </a:rPr>
              <a:t>Many of NYCDOE’s boilers are located in disadvantaged communities whose residents are exposed to disproportionately high pollution levels that result in adverse health and environmental impacts. </a:t>
            </a:r>
            <a:endParaRPr lang="en-US" sz="280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effectLst/>
                <a:latin typeface="Times New Roman" panose="02020603050405020304" pitchFamily="18" charset="0"/>
                <a:ea typeface="Calibri" panose="020F0502020204030204" pitchFamily="34" charset="0"/>
              </a:rPr>
              <a:t>The Environmental Protection Agency recently brought a successful suit against the city’s school system to deal with this issue.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effectLst/>
                <a:latin typeface="Times New Roman" panose="02020603050405020304" pitchFamily="18" charset="0"/>
                <a:ea typeface="Calibri" panose="020F0502020204030204" pitchFamily="34" charset="0"/>
              </a:rPr>
              <a:t>Dep</a:t>
            </a:r>
            <a:r>
              <a:rPr lang="en-US" sz="2800">
                <a:effectLst/>
                <a:latin typeface="Times New Roman" panose="02020603050405020304" pitchFamily="18" charset="0"/>
                <a:ea typeface="Calibri" panose="020F0502020204030204" pitchFamily="34" charset="0"/>
                <a:cs typeface="Times New Roman" panose="02020603050405020304" pitchFamily="18" charset="0"/>
              </a:rPr>
              <a:t>artment of Justice, “United States Announces Settlement of Civil Action Addressing Clean Air Act Violations at New York City Public Schools,” September 27, 2021. Available on the internet at: </a:t>
            </a:r>
            <a:r>
              <a:rPr lang="en-US" sz="2800" u="sng">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https://www.justice.gov/opa/pr/united-states-announces-settlement-civil-action-addressing-clean-air-act-violations-new-york</a:t>
            </a:r>
            <a:r>
              <a:rPr lang="en-US" sz="2800">
                <a:effectLst/>
                <a:latin typeface="Times New Roman" panose="02020603050405020304" pitchFamily="18" charset="0"/>
                <a:ea typeface="Calibri" panose="020F0502020204030204" pitchFamily="34" charset="0"/>
                <a:cs typeface="Times New Roman" panose="02020603050405020304" pitchFamily="18" charset="0"/>
              </a:rPr>
              <a:t>. Accessed November 1, 2022.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16</a:t>
            </a:fld>
            <a:endParaRPr lang="en-US"/>
          </a:p>
        </p:txBody>
      </p:sp>
    </p:spTree>
    <p:extLst>
      <p:ext uri="{BB962C8B-B14F-4D97-AF65-F5344CB8AC3E}">
        <p14:creationId xmlns:p14="http://schemas.microsoft.com/office/powerpoint/2010/main" val="3103892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Who would I use this tool with? </a:t>
            </a: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17</a:t>
            </a:fld>
            <a:endParaRPr lang="en-US"/>
          </a:p>
        </p:txBody>
      </p:sp>
    </p:spTree>
    <p:extLst>
      <p:ext uri="{BB962C8B-B14F-4D97-AF65-F5344CB8AC3E}">
        <p14:creationId xmlns:p14="http://schemas.microsoft.com/office/powerpoint/2010/main" val="4128866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Resource:  </a:t>
            </a:r>
            <a:r>
              <a:rPr lang="en-US" sz="1800" b="1" i="0" u="none" strike="noStrike" baseline="0">
                <a:solidFill>
                  <a:srgbClr val="FFFFFF"/>
                </a:solidFill>
                <a:latin typeface="HelveticaNeue-CondensedBold"/>
              </a:rPr>
              <a:t>WHAT MAKES HEALTH AND SAFETY A GOOD ORGANISING ISSUE? </a:t>
            </a:r>
            <a:r>
              <a:rPr lang="en-US" sz="1800" b="1" i="0" u="none" strike="noStrike" baseline="0">
                <a:solidFill>
                  <a:srgbClr val="FFB300"/>
                </a:solidFill>
                <a:latin typeface="HelveticaNeue-CondensedBold"/>
              </a:rPr>
              <a:t>Building organizing unions</a:t>
            </a: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18</a:t>
            </a:fld>
            <a:endParaRPr lang="en-US"/>
          </a:p>
        </p:txBody>
      </p:sp>
    </p:spTree>
    <p:extLst>
      <p:ext uri="{BB962C8B-B14F-4D97-AF65-F5344CB8AC3E}">
        <p14:creationId xmlns:p14="http://schemas.microsoft.com/office/powerpoint/2010/main" val="1316717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Break out session 10 minutes </a:t>
            </a:r>
          </a:p>
          <a:p>
            <a:endParaRPr lang="en-US">
              <a:cs typeface="Calibri"/>
            </a:endParaRPr>
          </a:p>
          <a:p>
            <a:endParaRPr lang="en-US">
              <a:cs typeface="Calibri"/>
            </a:endParaRPr>
          </a:p>
          <a:p>
            <a:r>
              <a:rPr lang="en-US">
                <a:cs typeface="Calibri"/>
              </a:rPr>
              <a:t>In the breakout group questions to consider: </a:t>
            </a:r>
          </a:p>
          <a:p>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Scan document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ID a current health and safety issue in your work</a:t>
            </a:r>
            <a:endParaRPr lang="en-US">
              <a:cs typeface="+mn-lt"/>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how could you use this</a:t>
            </a:r>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What way can this tool direct my work in a different way than I typically use?</a:t>
            </a:r>
            <a:endParaRPr lang="en-US">
              <a:cs typeface="Calibri"/>
            </a:endParaRPr>
          </a:p>
          <a:p>
            <a:endParaRPr lang="en-US">
              <a:cs typeface="Calibri"/>
            </a:endParaRPr>
          </a:p>
          <a:p>
            <a:r>
              <a:rPr lang="en-US">
                <a:cs typeface="Calibri"/>
              </a:rPr>
              <a:t> </a:t>
            </a:r>
          </a:p>
        </p:txBody>
      </p:sp>
      <p:sp>
        <p:nvSpPr>
          <p:cNvPr id="4" name="Slide Number Placeholder 3"/>
          <p:cNvSpPr>
            <a:spLocks noGrp="1"/>
          </p:cNvSpPr>
          <p:nvPr>
            <p:ph type="sldNum" sz="quarter" idx="5"/>
          </p:nvPr>
        </p:nvSpPr>
        <p:spPr/>
        <p:txBody>
          <a:bodyPr/>
          <a:lstStyle/>
          <a:p>
            <a:fld id="{BA708D3E-5C57-4492-8FD1-F35502B18D47}" type="slidenum">
              <a:rPr lang="en-US" smtClean="0"/>
              <a:t>19</a:t>
            </a:fld>
            <a:endParaRPr lang="en-US"/>
          </a:p>
        </p:txBody>
      </p:sp>
    </p:spTree>
    <p:extLst>
      <p:ext uri="{BB962C8B-B14F-4D97-AF65-F5344CB8AC3E}">
        <p14:creationId xmlns:p14="http://schemas.microsoft.com/office/powerpoint/2010/main" val="4057068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Add a link in the chat </a:t>
            </a:r>
          </a:p>
          <a:p>
            <a:r>
              <a:rPr lang="en-US">
                <a:hlinkClick r:id="rId3"/>
              </a:rPr>
              <a:t>School Health &amp; Safety | NEA</a:t>
            </a:r>
            <a:endParaRPr lang="en-US">
              <a:cs typeface="Calibri"/>
              <a:hlinkClick r:id="rId3"/>
            </a:endParaRPr>
          </a:p>
          <a:p>
            <a:endParaRPr lang="en-US">
              <a:cs typeface="Calibri"/>
            </a:endParaRPr>
          </a:p>
          <a:p>
            <a:r>
              <a:rPr lang="en-US"/>
              <a:t> </a:t>
            </a:r>
            <a:endParaRPr lang="en-US">
              <a:cs typeface="Calibri"/>
            </a:endParaRPr>
          </a:p>
          <a:p>
            <a:r>
              <a:rPr lang="en-US"/>
              <a:t> </a:t>
            </a:r>
            <a:endParaRPr lang="en-US">
              <a:cs typeface="Calibri"/>
            </a:endParaRPr>
          </a:p>
          <a:p>
            <a:r>
              <a:rPr lang="en-US"/>
              <a:t>In the next few slides, I will be sharing and explaining the variety of NEA resources available to staff and members, as well as briefly review the relevant agencies and organizations that staff can obtain health, safety, and policy information.</a:t>
            </a:r>
          </a:p>
          <a:p>
            <a:r>
              <a:rPr lang="en-US"/>
              <a: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20</a:t>
            </a:fld>
            <a:endParaRPr lang="en-US"/>
          </a:p>
        </p:txBody>
      </p:sp>
    </p:spTree>
    <p:extLst>
      <p:ext uri="{BB962C8B-B14F-4D97-AF65-F5344CB8AC3E}">
        <p14:creationId xmlns:p14="http://schemas.microsoft.com/office/powerpoint/2010/main" val="3907145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Building Walkthrough Toolkit: </a:t>
            </a:r>
            <a:r>
              <a:rPr lang="en-US">
                <a:hlinkClick r:id="rId3"/>
              </a:rPr>
              <a:t>Healthy Buildings &amp; Systems | NEA</a:t>
            </a:r>
            <a:endParaRPr lang="en-US"/>
          </a:p>
          <a:p>
            <a:r>
              <a:rPr lang="en-US"/>
              <a:t>Evaluating Ventilation using CO2 Monitors: </a:t>
            </a:r>
            <a:r>
              <a:rPr lang="en-US">
                <a:hlinkClick r:id="rId4"/>
              </a:rPr>
              <a:t>How to Evaluate Building Ventilation Using Carbon Dioxide Monitors | NEA</a:t>
            </a:r>
            <a:r>
              <a:rPr lang="en-US"/>
              <a:t>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21</a:t>
            </a:fld>
            <a:endParaRPr lang="en-US"/>
          </a:p>
        </p:txBody>
      </p:sp>
    </p:spTree>
    <p:extLst>
      <p:ext uri="{BB962C8B-B14F-4D97-AF65-F5344CB8AC3E}">
        <p14:creationId xmlns:p14="http://schemas.microsoft.com/office/powerpoint/2010/main" val="1510169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a:t>Jeny and Juli </a:t>
            </a:r>
          </a:p>
          <a:p>
            <a:pPr algn="l" rtl="0" fontAlgn="base"/>
            <a:endParaRPr lang="en-US"/>
          </a:p>
          <a:p>
            <a:pPr algn="l" rtl="0" fontAlgn="base"/>
            <a:r>
              <a:rPr lang="en-US"/>
              <a:t>Group: </a:t>
            </a:r>
            <a:r>
              <a:rPr lang="en-US" sz="1200" b="0" i="0" u="none" strike="noStrike">
                <a:solidFill>
                  <a:srgbClr val="000000"/>
                </a:solidFill>
                <a:effectLst/>
                <a:latin typeface="Calibri" panose="020F0502020204030204" pitchFamily="34" charset="0"/>
              </a:rPr>
              <a:t>4 groups – go to the month of your birthday – groups done in month quarters Jan-March, etc.) </a:t>
            </a:r>
            <a:r>
              <a:rPr lang="en-US" sz="1200" b="0" i="0">
                <a:solidFill>
                  <a:srgbClr val="000000"/>
                </a:solidFill>
                <a:effectLst/>
                <a:latin typeface="Calibri" panose="020F0502020204030204" pitchFamily="34" charset="0"/>
              </a:rPr>
              <a:t>​</a:t>
            </a:r>
            <a:endParaRPr lang="en-US" sz="1200" b="0" i="0">
              <a:solidFill>
                <a:srgbClr val="444444"/>
              </a:solidFill>
              <a:effectLst/>
              <a:latin typeface="Calibri" panose="020F0502020204030204" pitchFamily="34" charset="0"/>
            </a:endParaRPr>
          </a:p>
          <a:p>
            <a:pPr algn="l" rtl="0" fontAlgn="base"/>
            <a:r>
              <a:rPr lang="en-US" sz="1200" b="0" i="0">
                <a:solidFill>
                  <a:srgbClr val="000000"/>
                </a:solidFill>
                <a:effectLst/>
                <a:latin typeface="Calibri" panose="020F0502020204030204" pitchFamily="34" charset="0"/>
              </a:rPr>
              <a:t>​</a:t>
            </a:r>
            <a:endParaRPr lang="en-US" sz="1200"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23</a:t>
            </a:fld>
            <a:endParaRPr lang="en-US"/>
          </a:p>
        </p:txBody>
      </p:sp>
    </p:spTree>
    <p:extLst>
      <p:ext uri="{BB962C8B-B14F-4D97-AF65-F5344CB8AC3E}">
        <p14:creationId xmlns:p14="http://schemas.microsoft.com/office/powerpoint/2010/main" val="3317671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a:t>Group: </a:t>
            </a:r>
            <a:r>
              <a:rPr lang="en-US" sz="1200" b="0" i="0" u="none" strike="noStrike">
                <a:solidFill>
                  <a:srgbClr val="000000"/>
                </a:solidFill>
                <a:effectLst/>
                <a:latin typeface="Calibri"/>
                <a:cs typeface="Calibri"/>
              </a:rPr>
              <a:t>4 groups – go to the month of your birthday – groups done in month quarters Jan-March, etc.) </a:t>
            </a:r>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pPr algn="l" rtl="0" fontAlgn="base"/>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r>
              <a:rPr lang="en-US">
                <a:cs typeface="Calibri"/>
              </a:rPr>
              <a:t>15 min- 20 minute </a:t>
            </a:r>
          </a:p>
          <a:p>
            <a:r>
              <a:rPr lang="en-US"/>
              <a:t>[1:47 PM] Holmes, Ellen [NEA]</a:t>
            </a:r>
          </a:p>
          <a:p>
            <a:r>
              <a:rPr lang="en-US"/>
              <a:t>5 minutes intro,   5 Minutes for initial content.  5 minutes for Tool, 10 minutes breakout, 5 minutes report out.  5 minutes resource</a:t>
            </a:r>
            <a:endParaRPr lang="en-US">
              <a:cs typeface="Calibri"/>
            </a:endParaRPr>
          </a:p>
          <a:p>
            <a:r>
              <a:rPr lang="en-US"/>
              <a:t>[1:48 PM] Holmes, Ellen [NEA]</a:t>
            </a:r>
            <a:endParaRPr lang="en-US">
              <a:cs typeface="Calibri"/>
            </a:endParaRPr>
          </a:p>
          <a:p>
            <a:r>
              <a:rPr lang="en-US"/>
              <a:t>15 minutes breakout and 10 minute debrief</a:t>
            </a:r>
            <a:endParaRPr lang="en-US">
              <a:cs typeface="Calibri"/>
            </a:endParaRPr>
          </a:p>
          <a:p>
            <a:r>
              <a:rPr lang="en-US"/>
              <a:t>like 1</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24</a:t>
            </a:fld>
            <a:endParaRPr lang="en-US"/>
          </a:p>
        </p:txBody>
      </p:sp>
    </p:spTree>
    <p:extLst>
      <p:ext uri="{BB962C8B-B14F-4D97-AF65-F5344CB8AC3E}">
        <p14:creationId xmlns:p14="http://schemas.microsoft.com/office/powerpoint/2010/main" val="3260346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25</a:t>
            </a:fld>
            <a:endParaRPr lang="en-US"/>
          </a:p>
        </p:txBody>
      </p:sp>
    </p:spTree>
    <p:extLst>
      <p:ext uri="{BB962C8B-B14F-4D97-AF65-F5344CB8AC3E}">
        <p14:creationId xmlns:p14="http://schemas.microsoft.com/office/powerpoint/2010/main" val="1485584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Ensure Students and Educators Have Updated Heat Safety Rules | NEA</a:t>
            </a:r>
            <a:endParaRPr lang="en-US" dirty="0"/>
          </a:p>
        </p:txBody>
      </p:sp>
      <p:sp>
        <p:nvSpPr>
          <p:cNvPr id="4" name="Slide Number Placeholder 3"/>
          <p:cNvSpPr>
            <a:spLocks noGrp="1"/>
          </p:cNvSpPr>
          <p:nvPr>
            <p:ph type="sldNum" sz="quarter" idx="5"/>
          </p:nvPr>
        </p:nvSpPr>
        <p:spPr/>
        <p:txBody>
          <a:bodyPr/>
          <a:lstStyle/>
          <a:p>
            <a:fld id="{BA708D3E-5C57-4492-8FD1-F35502B18D47}" type="slidenum">
              <a:rPr lang="en-US" smtClean="0"/>
              <a:t>27</a:t>
            </a:fld>
            <a:endParaRPr lang="en-US"/>
          </a:p>
        </p:txBody>
      </p:sp>
    </p:spTree>
    <p:extLst>
      <p:ext uri="{BB962C8B-B14F-4D97-AF65-F5344CB8AC3E}">
        <p14:creationId xmlns:p14="http://schemas.microsoft.com/office/powerpoint/2010/main" val="361165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indent="-742950" algn="l" rtl="0" fontAlgn="base">
              <a:buAutoNum type="arabicPeriod"/>
            </a:pPr>
            <a:r>
              <a:rPr lang="en-US" sz="1200">
                <a:latin typeface="Calibri Light" panose="020F0302020204030204" pitchFamily="34" charset="0"/>
                <a:ea typeface="Calibri Light" panose="020F0302020204030204" pitchFamily="34" charset="0"/>
                <a:cs typeface="Calibri Light" panose="020F0302020204030204" pitchFamily="34" charset="0"/>
              </a:rPr>
              <a:t>How will you use something you've learned today to facilitate </a:t>
            </a:r>
            <a:r>
              <a:rPr lang="en-US" sz="1200" i="0" u="none" strike="noStrike">
                <a:effectLst/>
                <a:latin typeface="Calibri Light" panose="020F0302020204030204" pitchFamily="34" charset="0"/>
                <a:ea typeface="Calibri Light" panose="020F0302020204030204" pitchFamily="34" charset="0"/>
                <a:cs typeface="Calibri Light" panose="020F0302020204030204" pitchFamily="34" charset="0"/>
              </a:rPr>
              <a:t>positive</a:t>
            </a:r>
            <a:r>
              <a:rPr lang="en-US" sz="1200">
                <a:latin typeface="Calibri Light" panose="020F0302020204030204" pitchFamily="34" charset="0"/>
                <a:ea typeface="Calibri Light" panose="020F0302020204030204" pitchFamily="34" charset="0"/>
                <a:cs typeface="Calibri Light" panose="020F0302020204030204" pitchFamily="34" charset="0"/>
              </a:rPr>
              <a:t> </a:t>
            </a:r>
            <a:r>
              <a:rPr lang="en-US" sz="1200" i="0" u="none" strike="noStrike">
                <a:effectLst/>
                <a:latin typeface="Calibri Light" panose="020F0302020204030204" pitchFamily="34" charset="0"/>
                <a:ea typeface="Calibri Light" panose="020F0302020204030204" pitchFamily="34" charset="0"/>
                <a:cs typeface="Calibri Light" panose="020F0302020204030204" pitchFamily="34" charset="0"/>
              </a:rPr>
              <a:t>change </a:t>
            </a:r>
            <a:r>
              <a:rPr lang="en-US" sz="1200">
                <a:latin typeface="Calibri Light" panose="020F0302020204030204" pitchFamily="34" charset="0"/>
                <a:ea typeface="Calibri Light" panose="020F0302020204030204" pitchFamily="34" charset="0"/>
                <a:cs typeface="Calibri Light" panose="020F0302020204030204" pitchFamily="34" charset="0"/>
              </a:rPr>
              <a:t>in worksite health and safety?</a:t>
            </a:r>
          </a:p>
          <a:p>
            <a:pPr marL="742950" indent="-742950" algn="l" rtl="0" fontAlgn="base">
              <a:buAutoNum type="arabicPeriod"/>
            </a:pPr>
            <a:r>
              <a:rPr lang="en-US" sz="1200">
                <a:latin typeface="Calibri Light" panose="020F0302020204030204" pitchFamily="34" charset="0"/>
                <a:ea typeface="Calibri Light" panose="020F0302020204030204" pitchFamily="34" charset="0"/>
                <a:cs typeface="Calibri Light" panose="020F0302020204030204" pitchFamily="34" charset="0"/>
              </a:rPr>
              <a:t>How would you be able to measure a win in worksite health and safety?</a:t>
            </a:r>
          </a:p>
          <a:p>
            <a:pPr marL="742950" indent="-742950" algn="l" rtl="0" fontAlgn="base">
              <a:buAutoNum type="arabicPeriod"/>
            </a:pPr>
            <a:r>
              <a:rPr lang="en-US" sz="1200">
                <a:latin typeface="Calibri Light" panose="020F0302020204030204" pitchFamily="34" charset="0"/>
                <a:ea typeface="Calibri Light" panose="020F0302020204030204" pitchFamily="34" charset="0"/>
                <a:cs typeface="Calibri Light" panose="020F0302020204030204" pitchFamily="34" charset="0"/>
              </a:rPr>
              <a:t>What have you learned today that would make your work with locals different than you always have?</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28</a:t>
            </a:fld>
            <a:endParaRPr lang="en-US"/>
          </a:p>
        </p:txBody>
      </p:sp>
    </p:spTree>
    <p:extLst>
      <p:ext uri="{BB962C8B-B14F-4D97-AF65-F5344CB8AC3E}">
        <p14:creationId xmlns:p14="http://schemas.microsoft.com/office/powerpoint/2010/main" val="715573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Evaluations </a:t>
            </a:r>
          </a:p>
          <a:p>
            <a:r>
              <a:rPr lang="en-US"/>
              <a:t>https://forms.office.com/r/PBp0r3QXNN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29</a:t>
            </a:fld>
            <a:endParaRPr lang="en-US"/>
          </a:p>
        </p:txBody>
      </p:sp>
    </p:spTree>
    <p:extLst>
      <p:ext uri="{BB962C8B-B14F-4D97-AF65-F5344CB8AC3E}">
        <p14:creationId xmlns:p14="http://schemas.microsoft.com/office/powerpoint/2010/main" val="21702128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30</a:t>
            </a:fld>
            <a:endParaRPr lang="en-US"/>
          </a:p>
        </p:txBody>
      </p:sp>
    </p:spTree>
    <p:extLst>
      <p:ext uri="{BB962C8B-B14F-4D97-AF65-F5344CB8AC3E}">
        <p14:creationId xmlns:p14="http://schemas.microsoft.com/office/powerpoint/2010/main" val="73726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7000" b="1" i="0">
                <a:solidFill>
                  <a:schemeClr val="tx1"/>
                </a:solidFill>
                <a:latin typeface="Calibri"/>
                <a:cs typeface="Calibri"/>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5/20/2025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5/20/2025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5/20/2025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F864C-44C4-4000-952D-01F31BFB3FD3}"/>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21392E06-C914-467E-9D4F-BD763EDA2DD5}"/>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1FBEFBAF-82E9-49AD-B2CF-7D154E024431}"/>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5" name="Footer Placeholder 4">
            <a:extLst>
              <a:ext uri="{FF2B5EF4-FFF2-40B4-BE49-F238E27FC236}">
                <a16:creationId xmlns:a16="http://schemas.microsoft.com/office/drawing/2014/main" id="{5AD8006A-94B1-44F7-972D-56767EDE3CC3}"/>
              </a:ext>
            </a:extLst>
          </p:cNvPr>
          <p:cNvSpPr>
            <a:spLocks noGrp="1"/>
          </p:cNvSpPr>
          <p:nvPr>
            <p:ph type="ftr" sz="quarter" idx="11"/>
          </p:nvPr>
        </p:nvSpPr>
        <p:spPr/>
        <p:txBody>
          <a:bodyPr/>
          <a:lstStyle/>
          <a:p>
            <a:r>
              <a:rPr lang="en-US"/>
              <a:t>2</a:t>
            </a:r>
          </a:p>
        </p:txBody>
      </p:sp>
      <p:sp>
        <p:nvSpPr>
          <p:cNvPr id="6" name="Slide Number Placeholder 5">
            <a:extLst>
              <a:ext uri="{FF2B5EF4-FFF2-40B4-BE49-F238E27FC236}">
                <a16:creationId xmlns:a16="http://schemas.microsoft.com/office/drawing/2014/main" id="{F5E7BFAB-D84B-45E1-A0BD-2516AC14F8AC}"/>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384494020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7FBE-061D-452C-A8A6-213063CFD6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3A3535-1708-499D-B5D2-7D8F9FD182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06063-A112-49AB-80C8-504D99ECD771}"/>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5" name="Footer Placeholder 4">
            <a:extLst>
              <a:ext uri="{FF2B5EF4-FFF2-40B4-BE49-F238E27FC236}">
                <a16:creationId xmlns:a16="http://schemas.microsoft.com/office/drawing/2014/main" id="{6344C8D5-F898-4318-A76D-1FBD87329198}"/>
              </a:ext>
            </a:extLst>
          </p:cNvPr>
          <p:cNvSpPr>
            <a:spLocks noGrp="1"/>
          </p:cNvSpPr>
          <p:nvPr>
            <p:ph type="ftr" sz="quarter" idx="11"/>
          </p:nvPr>
        </p:nvSpPr>
        <p:spPr/>
        <p:txBody>
          <a:bodyPr/>
          <a:lstStyle/>
          <a:p>
            <a:r>
              <a:rPr lang="en-US"/>
              <a:t>2</a:t>
            </a:r>
          </a:p>
        </p:txBody>
      </p:sp>
      <p:sp>
        <p:nvSpPr>
          <p:cNvPr id="6" name="Slide Number Placeholder 5">
            <a:extLst>
              <a:ext uri="{FF2B5EF4-FFF2-40B4-BE49-F238E27FC236}">
                <a16:creationId xmlns:a16="http://schemas.microsoft.com/office/drawing/2014/main" id="{2976EC76-E8E8-4FFA-B671-7FA2F3EF5DEF}"/>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425584764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2CABF-E3C1-431A-A69C-D4881CC43F0F}"/>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D5584226-69DA-4211-B2C8-C29FD05A4A69}"/>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5FF82DB-B518-40FD-8A66-44B874C055FB}"/>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5" name="Footer Placeholder 4">
            <a:extLst>
              <a:ext uri="{FF2B5EF4-FFF2-40B4-BE49-F238E27FC236}">
                <a16:creationId xmlns:a16="http://schemas.microsoft.com/office/drawing/2014/main" id="{FCC1CCEE-725F-4745-837B-87EFB70E71D8}"/>
              </a:ext>
            </a:extLst>
          </p:cNvPr>
          <p:cNvSpPr>
            <a:spLocks noGrp="1"/>
          </p:cNvSpPr>
          <p:nvPr>
            <p:ph type="ftr" sz="quarter" idx="11"/>
          </p:nvPr>
        </p:nvSpPr>
        <p:spPr/>
        <p:txBody>
          <a:bodyPr/>
          <a:lstStyle/>
          <a:p>
            <a:r>
              <a:rPr lang="en-US"/>
              <a:t>2</a:t>
            </a:r>
          </a:p>
        </p:txBody>
      </p:sp>
      <p:sp>
        <p:nvSpPr>
          <p:cNvPr id="6" name="Slide Number Placeholder 5">
            <a:extLst>
              <a:ext uri="{FF2B5EF4-FFF2-40B4-BE49-F238E27FC236}">
                <a16:creationId xmlns:a16="http://schemas.microsoft.com/office/drawing/2014/main" id="{C561522A-E0E6-406B-BF30-A7C7A57294BE}"/>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304025121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C9BDC-6F21-4EF5-A8DD-E35E27EACA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968D5F-2AB6-42D3-A54E-AB3E60325170}"/>
              </a:ext>
            </a:extLst>
          </p:cNvPr>
          <p:cNvSpPr>
            <a:spLocks noGrp="1"/>
          </p:cNvSpPr>
          <p:nvPr>
            <p:ph sz="half" idx="1"/>
          </p:nvPr>
        </p:nvSpPr>
        <p:spPr>
          <a:xfrm>
            <a:off x="1257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5AB07F-D5F7-402A-AE4E-027BF1CA9127}"/>
              </a:ext>
            </a:extLst>
          </p:cNvPr>
          <p:cNvSpPr>
            <a:spLocks noGrp="1"/>
          </p:cNvSpPr>
          <p:nvPr>
            <p:ph sz="half" idx="2"/>
          </p:nvPr>
        </p:nvSpPr>
        <p:spPr>
          <a:xfrm>
            <a:off x="9258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108EDC-3863-43B9-93C7-37465DC73B28}"/>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6" name="Footer Placeholder 5">
            <a:extLst>
              <a:ext uri="{FF2B5EF4-FFF2-40B4-BE49-F238E27FC236}">
                <a16:creationId xmlns:a16="http://schemas.microsoft.com/office/drawing/2014/main" id="{A777D452-958D-4159-A9A4-16DD29680A04}"/>
              </a:ext>
            </a:extLst>
          </p:cNvPr>
          <p:cNvSpPr>
            <a:spLocks noGrp="1"/>
          </p:cNvSpPr>
          <p:nvPr>
            <p:ph type="ftr" sz="quarter" idx="11"/>
          </p:nvPr>
        </p:nvSpPr>
        <p:spPr/>
        <p:txBody>
          <a:bodyPr/>
          <a:lstStyle/>
          <a:p>
            <a:r>
              <a:rPr lang="en-US"/>
              <a:t>2</a:t>
            </a:r>
          </a:p>
        </p:txBody>
      </p:sp>
      <p:sp>
        <p:nvSpPr>
          <p:cNvPr id="7" name="Slide Number Placeholder 6">
            <a:extLst>
              <a:ext uri="{FF2B5EF4-FFF2-40B4-BE49-F238E27FC236}">
                <a16:creationId xmlns:a16="http://schemas.microsoft.com/office/drawing/2014/main" id="{289654B6-1460-48B9-AC7E-592F68BAB276}"/>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408355508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C848-926A-4FD3-A311-A100A2662BE1}"/>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8ECD90-B4F0-4DFB-BB3D-F2310207896F}"/>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a:extLst>
              <a:ext uri="{FF2B5EF4-FFF2-40B4-BE49-F238E27FC236}">
                <a16:creationId xmlns:a16="http://schemas.microsoft.com/office/drawing/2014/main" id="{335A6C3A-033E-474B-AB97-D8291A04E7DD}"/>
              </a:ext>
            </a:extLst>
          </p:cNvPr>
          <p:cNvSpPr>
            <a:spLocks noGrp="1"/>
          </p:cNvSpPr>
          <p:nvPr>
            <p:ph sz="half" idx="2"/>
          </p:nvPr>
        </p:nvSpPr>
        <p:spPr>
          <a:xfrm>
            <a:off x="1259683" y="3757613"/>
            <a:ext cx="7736681"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32B928-3A23-4FCA-AD1F-E45A467B54F5}"/>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a:extLst>
              <a:ext uri="{FF2B5EF4-FFF2-40B4-BE49-F238E27FC236}">
                <a16:creationId xmlns:a16="http://schemas.microsoft.com/office/drawing/2014/main" id="{3BDC8376-6FC6-4A11-B0DB-9A148E9C00E2}"/>
              </a:ext>
            </a:extLst>
          </p:cNvPr>
          <p:cNvSpPr>
            <a:spLocks noGrp="1"/>
          </p:cNvSpPr>
          <p:nvPr>
            <p:ph sz="quarter" idx="4"/>
          </p:nvPr>
        </p:nvSpPr>
        <p:spPr>
          <a:xfrm>
            <a:off x="9258300" y="3757613"/>
            <a:ext cx="7774782"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80206F-8846-425C-A56E-16FFBA442014}"/>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8" name="Footer Placeholder 7">
            <a:extLst>
              <a:ext uri="{FF2B5EF4-FFF2-40B4-BE49-F238E27FC236}">
                <a16:creationId xmlns:a16="http://schemas.microsoft.com/office/drawing/2014/main" id="{6A45E89F-12CF-4561-A5F2-1E05783A3063}"/>
              </a:ext>
            </a:extLst>
          </p:cNvPr>
          <p:cNvSpPr>
            <a:spLocks noGrp="1"/>
          </p:cNvSpPr>
          <p:nvPr>
            <p:ph type="ftr" sz="quarter" idx="11"/>
          </p:nvPr>
        </p:nvSpPr>
        <p:spPr/>
        <p:txBody>
          <a:bodyPr/>
          <a:lstStyle/>
          <a:p>
            <a:r>
              <a:rPr lang="en-US"/>
              <a:t>2</a:t>
            </a:r>
          </a:p>
        </p:txBody>
      </p:sp>
      <p:sp>
        <p:nvSpPr>
          <p:cNvPr id="9" name="Slide Number Placeholder 8">
            <a:extLst>
              <a:ext uri="{FF2B5EF4-FFF2-40B4-BE49-F238E27FC236}">
                <a16:creationId xmlns:a16="http://schemas.microsoft.com/office/drawing/2014/main" id="{9EB4DFE4-927C-43B1-A061-5CB97FFB33BE}"/>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50268768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0E367-8DA0-4655-BCBC-F4280D8642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EF9592-AA3C-4CF8-A5DB-4D010195A438}"/>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4" name="Footer Placeholder 3">
            <a:extLst>
              <a:ext uri="{FF2B5EF4-FFF2-40B4-BE49-F238E27FC236}">
                <a16:creationId xmlns:a16="http://schemas.microsoft.com/office/drawing/2014/main" id="{3C2C9377-F93E-4515-852A-264707755154}"/>
              </a:ext>
            </a:extLst>
          </p:cNvPr>
          <p:cNvSpPr>
            <a:spLocks noGrp="1"/>
          </p:cNvSpPr>
          <p:nvPr>
            <p:ph type="ftr" sz="quarter" idx="11"/>
          </p:nvPr>
        </p:nvSpPr>
        <p:spPr/>
        <p:txBody>
          <a:bodyPr/>
          <a:lstStyle/>
          <a:p>
            <a:r>
              <a:rPr lang="en-US"/>
              <a:t>2</a:t>
            </a:r>
          </a:p>
        </p:txBody>
      </p:sp>
      <p:sp>
        <p:nvSpPr>
          <p:cNvPr id="5" name="Slide Number Placeholder 4">
            <a:extLst>
              <a:ext uri="{FF2B5EF4-FFF2-40B4-BE49-F238E27FC236}">
                <a16:creationId xmlns:a16="http://schemas.microsoft.com/office/drawing/2014/main" id="{9AED076D-476B-42BA-8795-14FE6C1E6974}"/>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38009090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A599B4-6AB2-4190-82B5-7667EE1E922A}"/>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3" name="Footer Placeholder 2">
            <a:extLst>
              <a:ext uri="{FF2B5EF4-FFF2-40B4-BE49-F238E27FC236}">
                <a16:creationId xmlns:a16="http://schemas.microsoft.com/office/drawing/2014/main" id="{1B8FBFB3-AD86-4E39-B8AE-B4EC14528156}"/>
              </a:ext>
            </a:extLst>
          </p:cNvPr>
          <p:cNvSpPr>
            <a:spLocks noGrp="1"/>
          </p:cNvSpPr>
          <p:nvPr>
            <p:ph type="ftr" sz="quarter" idx="11"/>
          </p:nvPr>
        </p:nvSpPr>
        <p:spPr/>
        <p:txBody>
          <a:bodyPr/>
          <a:lstStyle/>
          <a:p>
            <a:r>
              <a:rPr lang="en-US"/>
              <a:t>2</a:t>
            </a:r>
          </a:p>
        </p:txBody>
      </p:sp>
      <p:sp>
        <p:nvSpPr>
          <p:cNvPr id="4" name="Slide Number Placeholder 3">
            <a:extLst>
              <a:ext uri="{FF2B5EF4-FFF2-40B4-BE49-F238E27FC236}">
                <a16:creationId xmlns:a16="http://schemas.microsoft.com/office/drawing/2014/main" id="{B9A4AF55-C114-4B60-9A20-56B00A11B3BF}"/>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7564451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3DA1-5CB8-405D-9613-8A9B7BC5664C}"/>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9842BB15-A24D-42E9-9CAE-BB827226301E}"/>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F0849D-D3C3-462A-9751-4EAB0B9145E4}"/>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a:extLst>
              <a:ext uri="{FF2B5EF4-FFF2-40B4-BE49-F238E27FC236}">
                <a16:creationId xmlns:a16="http://schemas.microsoft.com/office/drawing/2014/main" id="{F180DD20-7A20-4574-98A4-427795876739}"/>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6" name="Footer Placeholder 5">
            <a:extLst>
              <a:ext uri="{FF2B5EF4-FFF2-40B4-BE49-F238E27FC236}">
                <a16:creationId xmlns:a16="http://schemas.microsoft.com/office/drawing/2014/main" id="{54D0ED2B-71C4-421A-9DB0-676E00C10BDC}"/>
              </a:ext>
            </a:extLst>
          </p:cNvPr>
          <p:cNvSpPr>
            <a:spLocks noGrp="1"/>
          </p:cNvSpPr>
          <p:nvPr>
            <p:ph type="ftr" sz="quarter" idx="11"/>
          </p:nvPr>
        </p:nvSpPr>
        <p:spPr/>
        <p:txBody>
          <a:bodyPr/>
          <a:lstStyle/>
          <a:p>
            <a:r>
              <a:rPr lang="en-US"/>
              <a:t>2</a:t>
            </a:r>
          </a:p>
        </p:txBody>
      </p:sp>
      <p:sp>
        <p:nvSpPr>
          <p:cNvPr id="7" name="Slide Number Placeholder 6">
            <a:extLst>
              <a:ext uri="{FF2B5EF4-FFF2-40B4-BE49-F238E27FC236}">
                <a16:creationId xmlns:a16="http://schemas.microsoft.com/office/drawing/2014/main" id="{78C4572A-ADFC-4C53-BCA2-42BDF693BC4D}"/>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227346924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5C67-EEEC-4AB0-9653-0F80D6B10941}"/>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1DD50D6D-5277-4324-AF23-5FAF007834EB}"/>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a:extLst>
              <a:ext uri="{FF2B5EF4-FFF2-40B4-BE49-F238E27FC236}">
                <a16:creationId xmlns:a16="http://schemas.microsoft.com/office/drawing/2014/main" id="{75275657-2BF9-4761-96B6-50EE3CFCFAD0}"/>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a:extLst>
              <a:ext uri="{FF2B5EF4-FFF2-40B4-BE49-F238E27FC236}">
                <a16:creationId xmlns:a16="http://schemas.microsoft.com/office/drawing/2014/main" id="{5C3C3F7B-A4C8-4F9D-8165-BC5186EA0929}"/>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6" name="Footer Placeholder 5">
            <a:extLst>
              <a:ext uri="{FF2B5EF4-FFF2-40B4-BE49-F238E27FC236}">
                <a16:creationId xmlns:a16="http://schemas.microsoft.com/office/drawing/2014/main" id="{DE696EA5-2FA2-464D-982F-C53E6426A843}"/>
              </a:ext>
            </a:extLst>
          </p:cNvPr>
          <p:cNvSpPr>
            <a:spLocks noGrp="1"/>
          </p:cNvSpPr>
          <p:nvPr>
            <p:ph type="ftr" sz="quarter" idx="11"/>
          </p:nvPr>
        </p:nvSpPr>
        <p:spPr/>
        <p:txBody>
          <a:bodyPr/>
          <a:lstStyle/>
          <a:p>
            <a:r>
              <a:rPr lang="en-US"/>
              <a:t>2</a:t>
            </a:r>
          </a:p>
        </p:txBody>
      </p:sp>
      <p:sp>
        <p:nvSpPr>
          <p:cNvPr id="7" name="Slide Number Placeholder 6">
            <a:extLst>
              <a:ext uri="{FF2B5EF4-FFF2-40B4-BE49-F238E27FC236}">
                <a16:creationId xmlns:a16="http://schemas.microsoft.com/office/drawing/2014/main" id="{8911B398-191B-4AB1-86ED-00D0046EACF5}"/>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299718058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7B869-BFB2-4C20-8AB1-46704BB3D1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F007DB-4F12-4428-9C48-5120DF0704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A8DA-0E31-4CA6-BBFC-2467AAD1D30B}"/>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5" name="Footer Placeholder 4">
            <a:extLst>
              <a:ext uri="{FF2B5EF4-FFF2-40B4-BE49-F238E27FC236}">
                <a16:creationId xmlns:a16="http://schemas.microsoft.com/office/drawing/2014/main" id="{064974BD-9845-459A-9AAA-12731E2507C4}"/>
              </a:ext>
            </a:extLst>
          </p:cNvPr>
          <p:cNvSpPr>
            <a:spLocks noGrp="1"/>
          </p:cNvSpPr>
          <p:nvPr>
            <p:ph type="ftr" sz="quarter" idx="11"/>
          </p:nvPr>
        </p:nvSpPr>
        <p:spPr/>
        <p:txBody>
          <a:bodyPr/>
          <a:lstStyle/>
          <a:p>
            <a:r>
              <a:rPr lang="en-US"/>
              <a:t>2</a:t>
            </a:r>
          </a:p>
        </p:txBody>
      </p:sp>
      <p:sp>
        <p:nvSpPr>
          <p:cNvPr id="6" name="Slide Number Placeholder 5">
            <a:extLst>
              <a:ext uri="{FF2B5EF4-FFF2-40B4-BE49-F238E27FC236}">
                <a16:creationId xmlns:a16="http://schemas.microsoft.com/office/drawing/2014/main" id="{C2A71B0A-FDFB-4B2C-A9EC-2334C590013E}"/>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143615478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0B5D73-1652-4A8E-B5A3-101523D7290A}"/>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B7FB99-7425-444D-B602-01B672BCE8C6}"/>
              </a:ext>
            </a:extLst>
          </p:cNvPr>
          <p:cNvSpPr>
            <a:spLocks noGrp="1"/>
          </p:cNvSpPr>
          <p:nvPr>
            <p:ph type="body" orient="vert" idx="1"/>
          </p:nvPr>
        </p:nvSpPr>
        <p:spPr>
          <a:xfrm>
            <a:off x="1257300" y="547688"/>
            <a:ext cx="11601450"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EA9C5-552A-48A1-AB54-ED54209B3B48}"/>
              </a:ext>
            </a:extLst>
          </p:cNvPr>
          <p:cNvSpPr>
            <a:spLocks noGrp="1"/>
          </p:cNvSpPr>
          <p:nvPr>
            <p:ph type="dt" sz="half" idx="10"/>
          </p:nvPr>
        </p:nvSpPr>
        <p:spPr/>
        <p:txBody>
          <a:bodyPr/>
          <a:lstStyle/>
          <a:p>
            <a:fld id="{40DA1498-92C7-4E4B-8045-C9195F453964}" type="datetimeFigureOut">
              <a:rPr lang="en-US" smtClean="0"/>
              <a:t>5/20/2025</a:t>
            </a:fld>
            <a:endParaRPr lang="en-US"/>
          </a:p>
        </p:txBody>
      </p:sp>
      <p:sp>
        <p:nvSpPr>
          <p:cNvPr id="5" name="Footer Placeholder 4">
            <a:extLst>
              <a:ext uri="{FF2B5EF4-FFF2-40B4-BE49-F238E27FC236}">
                <a16:creationId xmlns:a16="http://schemas.microsoft.com/office/drawing/2014/main" id="{1A83AAA3-4155-48FB-8F00-16DBE0C9C256}"/>
              </a:ext>
            </a:extLst>
          </p:cNvPr>
          <p:cNvSpPr>
            <a:spLocks noGrp="1"/>
          </p:cNvSpPr>
          <p:nvPr>
            <p:ph type="ftr" sz="quarter" idx="11"/>
          </p:nvPr>
        </p:nvSpPr>
        <p:spPr/>
        <p:txBody>
          <a:bodyPr/>
          <a:lstStyle/>
          <a:p>
            <a:r>
              <a:rPr lang="en-US"/>
              <a:t>2</a:t>
            </a:r>
          </a:p>
        </p:txBody>
      </p:sp>
      <p:sp>
        <p:nvSpPr>
          <p:cNvPr id="6" name="Slide Number Placeholder 5">
            <a:extLst>
              <a:ext uri="{FF2B5EF4-FFF2-40B4-BE49-F238E27FC236}">
                <a16:creationId xmlns:a16="http://schemas.microsoft.com/office/drawing/2014/main" id="{5D694EAE-CB3C-4DEF-A66D-583C7AAC92D8}"/>
              </a:ext>
            </a:extLst>
          </p:cNvPr>
          <p:cNvSpPr>
            <a:spLocks noGrp="1"/>
          </p:cNvSpPr>
          <p:nvPr>
            <p:ph type="sldNum" sz="quarter" idx="12"/>
          </p:nvPr>
        </p:nvSpPr>
        <p:spPr/>
        <p:txBody>
          <a:bodyPr/>
          <a:lstStyle/>
          <a:p>
            <a:fld id="{06FEDF93-2BFD-41CA-ABC7-B039102F3792}" type="slidenum">
              <a:rPr lang="en-US" smtClean="0"/>
              <a:t>‹#›</a:t>
            </a:fld>
            <a:endParaRPr lang="en-US"/>
          </a:p>
        </p:txBody>
      </p:sp>
    </p:spTree>
    <p:extLst>
      <p:ext uri="{BB962C8B-B14F-4D97-AF65-F5344CB8AC3E}">
        <p14:creationId xmlns:p14="http://schemas.microsoft.com/office/powerpoint/2010/main" val="4135317435"/>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1"/>
            <a:ext cx="18287999" cy="10286998"/>
          </a:xfrm>
          <a:prstGeom prst="rect">
            <a:avLst/>
          </a:prstGeom>
        </p:spPr>
      </p:pic>
      <p:sp>
        <p:nvSpPr>
          <p:cNvPr id="2" name="Holder 2"/>
          <p:cNvSpPr>
            <a:spLocks noGrp="1"/>
          </p:cNvSpPr>
          <p:nvPr>
            <p:ph type="title"/>
          </p:nvPr>
        </p:nvSpPr>
        <p:spPr>
          <a:xfrm>
            <a:off x="3848646" y="526915"/>
            <a:ext cx="10382250" cy="1927895"/>
          </a:xfrm>
          <a:prstGeom prst="rect">
            <a:avLst/>
          </a:prstGeom>
        </p:spPr>
        <p:txBody>
          <a:bodyPr wrap="square" lIns="0" tIns="0" rIns="0" bIns="0">
            <a:spAutoFit/>
          </a:bodyPr>
          <a:lstStyle>
            <a:lvl1pPr>
              <a:defRPr sz="7000" b="1" i="0">
                <a:solidFill>
                  <a:schemeClr val="tx1"/>
                </a:solidFill>
                <a:latin typeface="Calibri"/>
                <a:cs typeface="Calibri"/>
              </a:defRPr>
            </a:lvl1pPr>
          </a:lstStyle>
          <a:p>
            <a:endParaRPr/>
          </a:p>
        </p:txBody>
      </p:sp>
      <p:sp>
        <p:nvSpPr>
          <p:cNvPr id="3" name="Holder 3"/>
          <p:cNvSpPr>
            <a:spLocks noGrp="1"/>
          </p:cNvSpPr>
          <p:nvPr>
            <p:ph type="body" idx="1"/>
          </p:nvPr>
        </p:nvSpPr>
        <p:spPr>
          <a:xfrm>
            <a:off x="1072988" y="4159425"/>
            <a:ext cx="7362190" cy="2492375"/>
          </a:xfrm>
          <a:prstGeom prst="rect">
            <a:avLst/>
          </a:prstGeom>
        </p:spPr>
        <p:txBody>
          <a:bodyPr wrap="square" lIns="0" tIns="0" rIns="0" bIns="0">
            <a:spAutoFit/>
          </a:bodyPr>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5/20/2025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3445CA-54C1-4DDE-A216-DD2414E3F593}"/>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06395A-6879-4E93-B24E-067F88AC1D69}"/>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0FF5B-A6A6-4F0F-AA5D-3F0F69A43AEB}"/>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40DA1498-92C7-4E4B-8045-C9195F453964}" type="datetimeFigureOut">
              <a:rPr lang="en-US" smtClean="0"/>
              <a:t>5/20/2025</a:t>
            </a:fld>
            <a:endParaRPr lang="en-US"/>
          </a:p>
        </p:txBody>
      </p:sp>
      <p:sp>
        <p:nvSpPr>
          <p:cNvPr id="5" name="Footer Placeholder 4">
            <a:extLst>
              <a:ext uri="{FF2B5EF4-FFF2-40B4-BE49-F238E27FC236}">
                <a16:creationId xmlns:a16="http://schemas.microsoft.com/office/drawing/2014/main" id="{FA798FAA-76CC-42EF-8BE0-466A41BBAB09}"/>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r>
              <a:rPr lang="en-US"/>
              <a:t>2</a:t>
            </a:r>
          </a:p>
        </p:txBody>
      </p:sp>
      <p:sp>
        <p:nvSpPr>
          <p:cNvPr id="6" name="Slide Number Placeholder 5">
            <a:extLst>
              <a:ext uri="{FF2B5EF4-FFF2-40B4-BE49-F238E27FC236}">
                <a16:creationId xmlns:a16="http://schemas.microsoft.com/office/drawing/2014/main" id="{5149FF02-6890-4E10-B958-1097AD32C6F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06FEDF93-2BFD-41CA-ABC7-B039102F3792}" type="slidenum">
              <a:rPr lang="en-US" smtClean="0"/>
              <a:t>‹#›</a:t>
            </a:fld>
            <a:endParaRPr lang="en-US"/>
          </a:p>
        </p:txBody>
      </p:sp>
    </p:spTree>
    <p:extLst>
      <p:ext uri="{BB962C8B-B14F-4D97-AF65-F5344CB8AC3E}">
        <p14:creationId xmlns:p14="http://schemas.microsoft.com/office/powerpoint/2010/main" val="309388281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image" Target="../media/image16.jpe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11.xml"/><Relationship Id="rId16"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 Id="rId14" Type="http://schemas.openxmlformats.org/officeDocument/2006/relationships/image" Target="../media/image31.svg"/></Relationships>
</file>

<file path=ppt/slides/_rels/slide13.xml.rels><?xml version="1.0" encoding="UTF-8" standalone="yes"?>
<Relationships xmlns="http://schemas.openxmlformats.org/package/2006/relationships"><Relationship Id="rId8" Type="http://schemas.openxmlformats.org/officeDocument/2006/relationships/hyperlink" Target="https://pubmed.ncbi.nlm.nih.gov/24162900/" TargetMode="External"/><Relationship Id="rId13" Type="http://schemas.openxmlformats.org/officeDocument/2006/relationships/hyperlink" Target="https://www.sciencedirect.com/science/article/abs/pii/S0013935116300469?via%3Dihub" TargetMode="External"/><Relationship Id="rId3" Type="http://schemas.openxmlformats.org/officeDocument/2006/relationships/hyperlink" Target="https://doi.org/10.1111/j.1600-0668.2010.00686.x" TargetMode="External"/><Relationship Id="rId7" Type="http://schemas.openxmlformats.org/officeDocument/2006/relationships/hyperlink" Target="https://pubmed.ncbi.nlm.nih.gov/27611368/" TargetMode="External"/><Relationship Id="rId12" Type="http://schemas.openxmlformats.org/officeDocument/2006/relationships/hyperlink" Target="https://journals.plos.org/plosone/article?id=10.1371/journal.pone.0136165"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hyperlink" Target="https://www.tandfonline.com/doi/full/10.1080/23744731.2021.1944665" TargetMode="External"/><Relationship Id="rId11" Type="http://schemas.openxmlformats.org/officeDocument/2006/relationships/hyperlink" Target="https://onlinelibrary.wiley.com/doi/10.1111/ina.12745" TargetMode="External"/><Relationship Id="rId5" Type="http://schemas.openxmlformats.org/officeDocument/2006/relationships/hyperlink" Target="https://www.epa.gov/iaq-schools/evidence-scientific-literature-about-improved-academic-performance" TargetMode="External"/><Relationship Id="rId15" Type="http://schemas.openxmlformats.org/officeDocument/2006/relationships/image" Target="../media/image35.svg"/><Relationship Id="rId10" Type="http://schemas.openxmlformats.org/officeDocument/2006/relationships/hyperlink" Target="https://onlinelibrary.wiley.com/doi/10.1111/ina.12210" TargetMode="External"/><Relationship Id="rId4" Type="http://schemas.openxmlformats.org/officeDocument/2006/relationships/hyperlink" Target="https://pubsonline.informs.org/doi/10.1287/mnsc.2022.4643" TargetMode="External"/><Relationship Id="rId9" Type="http://schemas.openxmlformats.org/officeDocument/2006/relationships/hyperlink" Target="https://link.springer.com/article/10.1007/s11111-019-0313-2" TargetMode="External"/><Relationship Id="rId1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wmv"/><Relationship Id="rId1" Type="http://schemas.openxmlformats.org/officeDocument/2006/relationships/video" Target="NULL" TargetMode="External"/><Relationship Id="rId5" Type="http://schemas.openxmlformats.org/officeDocument/2006/relationships/image" Target="../media/image36.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hyperlink" Target="http://www.acgih.org/" TargetMode="External"/><Relationship Id="rId2" Type="http://schemas.openxmlformats.org/officeDocument/2006/relationships/hyperlink" Target="http://www.coshnetwork.org/"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5.png"/><Relationship Id="rId9" Type="http://schemas.openxmlformats.org/officeDocument/2006/relationships/image" Target="../media/image60.svg"/></Relationships>
</file>

<file path=ppt/slides/_rels/slide2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3.sv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438747" y="2528857"/>
            <a:ext cx="14858999" cy="8324849"/>
          </a:xfrm>
          <a:prstGeom prst="rect">
            <a:avLst/>
          </a:prstGeom>
        </p:spPr>
      </p:pic>
      <p:sp>
        <p:nvSpPr>
          <p:cNvPr id="5" name="object 5"/>
          <p:cNvSpPr/>
          <p:nvPr/>
        </p:nvSpPr>
        <p:spPr>
          <a:xfrm rot="21300000">
            <a:off x="927434" y="2967024"/>
            <a:ext cx="9095819" cy="6058827"/>
          </a:xfrm>
          <a:custGeom>
            <a:avLst/>
            <a:gdLst/>
            <a:ahLst/>
            <a:cxnLst/>
            <a:rect l="l" t="t" r="r" b="b"/>
            <a:pathLst>
              <a:path w="12960985" h="8646160">
                <a:moveTo>
                  <a:pt x="952779" y="7110095"/>
                </a:moveTo>
                <a:lnTo>
                  <a:pt x="945515" y="7105040"/>
                </a:lnTo>
                <a:lnTo>
                  <a:pt x="938237" y="7099617"/>
                </a:lnTo>
                <a:lnTo>
                  <a:pt x="930910" y="7095223"/>
                </a:lnTo>
                <a:lnTo>
                  <a:pt x="923455" y="7093204"/>
                </a:lnTo>
                <a:lnTo>
                  <a:pt x="908824" y="7093572"/>
                </a:lnTo>
                <a:lnTo>
                  <a:pt x="894092" y="7095439"/>
                </a:lnTo>
                <a:lnTo>
                  <a:pt x="879309" y="7097776"/>
                </a:lnTo>
                <a:lnTo>
                  <a:pt x="864501" y="7099579"/>
                </a:lnTo>
                <a:lnTo>
                  <a:pt x="689203" y="7114172"/>
                </a:lnTo>
                <a:lnTo>
                  <a:pt x="689203" y="7159485"/>
                </a:lnTo>
                <a:lnTo>
                  <a:pt x="688886" y="7169048"/>
                </a:lnTo>
                <a:lnTo>
                  <a:pt x="47967" y="7406462"/>
                </a:lnTo>
                <a:lnTo>
                  <a:pt x="43357" y="7321029"/>
                </a:lnTo>
                <a:lnTo>
                  <a:pt x="41567" y="7279106"/>
                </a:lnTo>
                <a:lnTo>
                  <a:pt x="40779" y="7237387"/>
                </a:lnTo>
                <a:lnTo>
                  <a:pt x="43637" y="7229957"/>
                </a:lnTo>
                <a:lnTo>
                  <a:pt x="50685" y="7221944"/>
                </a:lnTo>
                <a:lnTo>
                  <a:pt x="59677" y="7215403"/>
                </a:lnTo>
                <a:lnTo>
                  <a:pt x="68351" y="7212368"/>
                </a:lnTo>
                <a:lnTo>
                  <a:pt x="689203" y="7159485"/>
                </a:lnTo>
                <a:lnTo>
                  <a:pt x="689203" y="7114172"/>
                </a:lnTo>
                <a:lnTo>
                  <a:pt x="647357" y="7117651"/>
                </a:lnTo>
                <a:lnTo>
                  <a:pt x="51295" y="7167588"/>
                </a:lnTo>
                <a:lnTo>
                  <a:pt x="24028" y="7172985"/>
                </a:lnTo>
                <a:lnTo>
                  <a:pt x="15125" y="7175068"/>
                </a:lnTo>
                <a:lnTo>
                  <a:pt x="11620" y="7182409"/>
                </a:lnTo>
                <a:lnTo>
                  <a:pt x="7480" y="7187501"/>
                </a:lnTo>
                <a:lnTo>
                  <a:pt x="7315" y="7192759"/>
                </a:lnTo>
                <a:lnTo>
                  <a:pt x="4572" y="7237235"/>
                </a:lnTo>
                <a:lnTo>
                  <a:pt x="1409" y="7281786"/>
                </a:lnTo>
                <a:lnTo>
                  <a:pt x="0" y="7326122"/>
                </a:lnTo>
                <a:lnTo>
                  <a:pt x="1993" y="7360488"/>
                </a:lnTo>
                <a:lnTo>
                  <a:pt x="2540" y="7369962"/>
                </a:lnTo>
                <a:lnTo>
                  <a:pt x="11887" y="7421524"/>
                </a:lnTo>
                <a:lnTo>
                  <a:pt x="28384" y="7445489"/>
                </a:lnTo>
                <a:lnTo>
                  <a:pt x="58775" y="7446950"/>
                </a:lnTo>
                <a:lnTo>
                  <a:pt x="109791" y="7431011"/>
                </a:lnTo>
                <a:lnTo>
                  <a:pt x="830872" y="7172084"/>
                </a:lnTo>
                <a:lnTo>
                  <a:pt x="857021" y="7162990"/>
                </a:lnTo>
                <a:lnTo>
                  <a:pt x="909307" y="7144791"/>
                </a:lnTo>
                <a:lnTo>
                  <a:pt x="944778" y="7124484"/>
                </a:lnTo>
                <a:lnTo>
                  <a:pt x="948715" y="7117143"/>
                </a:lnTo>
                <a:lnTo>
                  <a:pt x="952779" y="7110095"/>
                </a:lnTo>
                <a:close/>
              </a:path>
              <a:path w="12960985" h="8646160">
                <a:moveTo>
                  <a:pt x="1028649" y="7361885"/>
                </a:moveTo>
                <a:lnTo>
                  <a:pt x="1018095" y="7363549"/>
                </a:lnTo>
                <a:lnTo>
                  <a:pt x="1007033" y="7365009"/>
                </a:lnTo>
                <a:lnTo>
                  <a:pt x="996619" y="7367194"/>
                </a:lnTo>
                <a:lnTo>
                  <a:pt x="987209" y="7371131"/>
                </a:lnTo>
                <a:lnTo>
                  <a:pt x="975982" y="7378903"/>
                </a:lnTo>
                <a:lnTo>
                  <a:pt x="965568" y="7388034"/>
                </a:lnTo>
                <a:lnTo>
                  <a:pt x="955421" y="7397686"/>
                </a:lnTo>
                <a:lnTo>
                  <a:pt x="944981" y="7406983"/>
                </a:lnTo>
                <a:lnTo>
                  <a:pt x="869137" y="7468781"/>
                </a:lnTo>
                <a:lnTo>
                  <a:pt x="869137" y="7537971"/>
                </a:lnTo>
                <a:lnTo>
                  <a:pt x="780338" y="7655966"/>
                </a:lnTo>
                <a:lnTo>
                  <a:pt x="422643" y="8130756"/>
                </a:lnTo>
                <a:lnTo>
                  <a:pt x="306781" y="7983347"/>
                </a:lnTo>
                <a:lnTo>
                  <a:pt x="864044" y="7534465"/>
                </a:lnTo>
                <a:lnTo>
                  <a:pt x="869137" y="7537971"/>
                </a:lnTo>
                <a:lnTo>
                  <a:pt x="869137" y="7468781"/>
                </a:lnTo>
                <a:lnTo>
                  <a:pt x="831011" y="7499845"/>
                </a:lnTo>
                <a:lnTo>
                  <a:pt x="703529" y="7603769"/>
                </a:lnTo>
                <a:lnTo>
                  <a:pt x="542645" y="7735075"/>
                </a:lnTo>
                <a:lnTo>
                  <a:pt x="422046" y="7833614"/>
                </a:lnTo>
                <a:lnTo>
                  <a:pt x="301523" y="7932191"/>
                </a:lnTo>
                <a:lnTo>
                  <a:pt x="267449" y="7975562"/>
                </a:lnTo>
                <a:lnTo>
                  <a:pt x="264172" y="7983487"/>
                </a:lnTo>
                <a:lnTo>
                  <a:pt x="270268" y="8010601"/>
                </a:lnTo>
                <a:lnTo>
                  <a:pt x="291973" y="8044701"/>
                </a:lnTo>
                <a:lnTo>
                  <a:pt x="307047" y="8064767"/>
                </a:lnTo>
                <a:lnTo>
                  <a:pt x="351726" y="8125498"/>
                </a:lnTo>
                <a:lnTo>
                  <a:pt x="412445" y="8186217"/>
                </a:lnTo>
                <a:lnTo>
                  <a:pt x="423240" y="8180184"/>
                </a:lnTo>
                <a:lnTo>
                  <a:pt x="434301" y="8174406"/>
                </a:lnTo>
                <a:lnTo>
                  <a:pt x="484263" y="8119719"/>
                </a:lnTo>
                <a:lnTo>
                  <a:pt x="515556" y="8079333"/>
                </a:lnTo>
                <a:lnTo>
                  <a:pt x="546823" y="8038922"/>
                </a:lnTo>
                <a:lnTo>
                  <a:pt x="578065" y="7998485"/>
                </a:lnTo>
                <a:lnTo>
                  <a:pt x="609257" y="7958023"/>
                </a:lnTo>
                <a:lnTo>
                  <a:pt x="640422" y="7917535"/>
                </a:lnTo>
                <a:lnTo>
                  <a:pt x="671537" y="7877010"/>
                </a:lnTo>
                <a:lnTo>
                  <a:pt x="702627" y="7836459"/>
                </a:lnTo>
                <a:lnTo>
                  <a:pt x="733679" y="7795869"/>
                </a:lnTo>
                <a:lnTo>
                  <a:pt x="764692" y="7755255"/>
                </a:lnTo>
                <a:lnTo>
                  <a:pt x="795667" y="7714589"/>
                </a:lnTo>
                <a:lnTo>
                  <a:pt x="826592" y="7673899"/>
                </a:lnTo>
                <a:lnTo>
                  <a:pt x="855179" y="7636002"/>
                </a:lnTo>
                <a:lnTo>
                  <a:pt x="883551" y="7597965"/>
                </a:lnTo>
                <a:lnTo>
                  <a:pt x="911758" y="7559802"/>
                </a:lnTo>
                <a:lnTo>
                  <a:pt x="939787" y="7521524"/>
                </a:lnTo>
                <a:lnTo>
                  <a:pt x="967676" y="7483132"/>
                </a:lnTo>
                <a:lnTo>
                  <a:pt x="995426" y="7444638"/>
                </a:lnTo>
                <a:lnTo>
                  <a:pt x="1023073" y="7406030"/>
                </a:lnTo>
                <a:lnTo>
                  <a:pt x="1028153" y="7373607"/>
                </a:lnTo>
                <a:lnTo>
                  <a:pt x="1028649" y="7361885"/>
                </a:lnTo>
                <a:close/>
              </a:path>
              <a:path w="12960985" h="8646160">
                <a:moveTo>
                  <a:pt x="1382433" y="7654811"/>
                </a:moveTo>
                <a:lnTo>
                  <a:pt x="1357363" y="7625410"/>
                </a:lnTo>
                <a:lnTo>
                  <a:pt x="1350048" y="7627239"/>
                </a:lnTo>
                <a:lnTo>
                  <a:pt x="1342542" y="7630134"/>
                </a:lnTo>
                <a:lnTo>
                  <a:pt x="1335900" y="7632497"/>
                </a:lnTo>
                <a:lnTo>
                  <a:pt x="1303248" y="7692745"/>
                </a:lnTo>
                <a:lnTo>
                  <a:pt x="1303248" y="7842682"/>
                </a:lnTo>
                <a:lnTo>
                  <a:pt x="1067435" y="8585276"/>
                </a:lnTo>
                <a:lnTo>
                  <a:pt x="926719" y="8514042"/>
                </a:lnTo>
                <a:lnTo>
                  <a:pt x="1288427" y="7835836"/>
                </a:lnTo>
                <a:lnTo>
                  <a:pt x="1303248" y="7842682"/>
                </a:lnTo>
                <a:lnTo>
                  <a:pt x="1303248" y="7692745"/>
                </a:lnTo>
                <a:lnTo>
                  <a:pt x="1250543" y="7789977"/>
                </a:lnTo>
                <a:lnTo>
                  <a:pt x="1076286" y="8111490"/>
                </a:lnTo>
                <a:lnTo>
                  <a:pt x="977988" y="8292376"/>
                </a:lnTo>
                <a:lnTo>
                  <a:pt x="928725" y="8382749"/>
                </a:lnTo>
                <a:lnTo>
                  <a:pt x="881634" y="8468957"/>
                </a:lnTo>
                <a:lnTo>
                  <a:pt x="879386" y="8473084"/>
                </a:lnTo>
                <a:lnTo>
                  <a:pt x="869759" y="8495855"/>
                </a:lnTo>
                <a:lnTo>
                  <a:pt x="867905" y="8516150"/>
                </a:lnTo>
                <a:lnTo>
                  <a:pt x="875258" y="8533994"/>
                </a:lnTo>
                <a:lnTo>
                  <a:pt x="933538" y="8573300"/>
                </a:lnTo>
                <a:lnTo>
                  <a:pt x="974090" y="8596630"/>
                </a:lnTo>
                <a:lnTo>
                  <a:pt x="1014933" y="8619299"/>
                </a:lnTo>
                <a:lnTo>
                  <a:pt x="1056119" y="8641207"/>
                </a:lnTo>
                <a:lnTo>
                  <a:pt x="1072832" y="8645601"/>
                </a:lnTo>
                <a:lnTo>
                  <a:pt x="1085862" y="8640953"/>
                </a:lnTo>
                <a:lnTo>
                  <a:pt x="1121422" y="8565705"/>
                </a:lnTo>
                <a:lnTo>
                  <a:pt x="1139240" y="8517522"/>
                </a:lnTo>
                <a:lnTo>
                  <a:pt x="1156728" y="8469236"/>
                </a:lnTo>
                <a:lnTo>
                  <a:pt x="1173873" y="8420836"/>
                </a:lnTo>
                <a:lnTo>
                  <a:pt x="1190675" y="8372335"/>
                </a:lnTo>
                <a:lnTo>
                  <a:pt x="1207122" y="8323720"/>
                </a:lnTo>
                <a:lnTo>
                  <a:pt x="1223200" y="8275002"/>
                </a:lnTo>
                <a:lnTo>
                  <a:pt x="1238897" y="8226171"/>
                </a:lnTo>
                <a:lnTo>
                  <a:pt x="1254213" y="8177212"/>
                </a:lnTo>
                <a:lnTo>
                  <a:pt x="1269136" y="8128140"/>
                </a:lnTo>
                <a:lnTo>
                  <a:pt x="1283665" y="8078940"/>
                </a:lnTo>
                <a:lnTo>
                  <a:pt x="1297774" y="8029613"/>
                </a:lnTo>
                <a:lnTo>
                  <a:pt x="1311478" y="7980146"/>
                </a:lnTo>
                <a:lnTo>
                  <a:pt x="1324737" y="7930566"/>
                </a:lnTo>
                <a:lnTo>
                  <a:pt x="1337576" y="7880832"/>
                </a:lnTo>
                <a:lnTo>
                  <a:pt x="1349959" y="7830972"/>
                </a:lnTo>
                <a:lnTo>
                  <a:pt x="1361884" y="7780972"/>
                </a:lnTo>
                <a:lnTo>
                  <a:pt x="1373352" y="7730820"/>
                </a:lnTo>
                <a:lnTo>
                  <a:pt x="1379931" y="7693050"/>
                </a:lnTo>
                <a:lnTo>
                  <a:pt x="1381683" y="7673937"/>
                </a:lnTo>
                <a:lnTo>
                  <a:pt x="1382433" y="7654811"/>
                </a:lnTo>
                <a:close/>
              </a:path>
              <a:path w="12960985" h="8646160">
                <a:moveTo>
                  <a:pt x="12092673" y="129451"/>
                </a:moveTo>
                <a:lnTo>
                  <a:pt x="12085333" y="111607"/>
                </a:lnTo>
                <a:lnTo>
                  <a:pt x="12067337" y="96189"/>
                </a:lnTo>
                <a:lnTo>
                  <a:pt x="12033872" y="76352"/>
                </a:lnTo>
                <a:lnTo>
                  <a:pt x="12033872" y="131559"/>
                </a:lnTo>
                <a:lnTo>
                  <a:pt x="11672164" y="809764"/>
                </a:lnTo>
                <a:lnTo>
                  <a:pt x="11657343" y="802919"/>
                </a:lnTo>
                <a:lnTo>
                  <a:pt x="11893156" y="60325"/>
                </a:lnTo>
                <a:lnTo>
                  <a:pt x="12033872" y="131559"/>
                </a:lnTo>
                <a:lnTo>
                  <a:pt x="12033872" y="76352"/>
                </a:lnTo>
                <a:lnTo>
                  <a:pt x="11986501" y="48971"/>
                </a:lnTo>
                <a:lnTo>
                  <a:pt x="11945645" y="26301"/>
                </a:lnTo>
                <a:lnTo>
                  <a:pt x="11904472" y="4394"/>
                </a:lnTo>
                <a:lnTo>
                  <a:pt x="11887759" y="0"/>
                </a:lnTo>
                <a:lnTo>
                  <a:pt x="11874729" y="4648"/>
                </a:lnTo>
                <a:lnTo>
                  <a:pt x="11839169" y="79883"/>
                </a:lnTo>
                <a:lnTo>
                  <a:pt x="11821351" y="128079"/>
                </a:lnTo>
                <a:lnTo>
                  <a:pt x="11803863" y="176364"/>
                </a:lnTo>
                <a:lnTo>
                  <a:pt x="11786705" y="224764"/>
                </a:lnTo>
                <a:lnTo>
                  <a:pt x="11769916" y="273265"/>
                </a:lnTo>
                <a:lnTo>
                  <a:pt x="11753469" y="321868"/>
                </a:lnTo>
                <a:lnTo>
                  <a:pt x="11737391" y="370598"/>
                </a:lnTo>
                <a:lnTo>
                  <a:pt x="11721694" y="419430"/>
                </a:lnTo>
                <a:lnTo>
                  <a:pt x="11706377" y="468388"/>
                </a:lnTo>
                <a:lnTo>
                  <a:pt x="11691442" y="517461"/>
                </a:lnTo>
                <a:lnTo>
                  <a:pt x="11676926" y="566661"/>
                </a:lnTo>
                <a:lnTo>
                  <a:pt x="11662804" y="615988"/>
                </a:lnTo>
                <a:lnTo>
                  <a:pt x="11649113" y="665441"/>
                </a:lnTo>
                <a:lnTo>
                  <a:pt x="11635842" y="715035"/>
                </a:lnTo>
                <a:lnTo>
                  <a:pt x="11623015" y="764768"/>
                </a:lnTo>
                <a:lnTo>
                  <a:pt x="11610632" y="814628"/>
                </a:lnTo>
                <a:lnTo>
                  <a:pt x="11598707" y="864628"/>
                </a:lnTo>
                <a:lnTo>
                  <a:pt x="11587239" y="914781"/>
                </a:lnTo>
                <a:lnTo>
                  <a:pt x="11580660" y="952550"/>
                </a:lnTo>
                <a:lnTo>
                  <a:pt x="11578158" y="990790"/>
                </a:lnTo>
                <a:lnTo>
                  <a:pt x="11579835" y="998728"/>
                </a:lnTo>
                <a:lnTo>
                  <a:pt x="11584229" y="1006906"/>
                </a:lnTo>
                <a:lnTo>
                  <a:pt x="11590325" y="1014171"/>
                </a:lnTo>
                <a:lnTo>
                  <a:pt x="11597119" y="1019327"/>
                </a:lnTo>
                <a:lnTo>
                  <a:pt x="11603215" y="1020191"/>
                </a:lnTo>
                <a:lnTo>
                  <a:pt x="11610543" y="1018362"/>
                </a:lnTo>
                <a:lnTo>
                  <a:pt x="11618049" y="1015466"/>
                </a:lnTo>
                <a:lnTo>
                  <a:pt x="11624691" y="1013104"/>
                </a:lnTo>
                <a:lnTo>
                  <a:pt x="11710048" y="855611"/>
                </a:lnTo>
                <a:lnTo>
                  <a:pt x="11884304" y="534111"/>
                </a:lnTo>
                <a:lnTo>
                  <a:pt x="11982602" y="353225"/>
                </a:lnTo>
                <a:lnTo>
                  <a:pt x="12031866" y="262851"/>
                </a:lnTo>
                <a:lnTo>
                  <a:pt x="12078957" y="176644"/>
                </a:lnTo>
                <a:lnTo>
                  <a:pt x="12081205" y="172516"/>
                </a:lnTo>
                <a:lnTo>
                  <a:pt x="12090832" y="149745"/>
                </a:lnTo>
                <a:lnTo>
                  <a:pt x="12092673" y="129451"/>
                </a:lnTo>
                <a:close/>
              </a:path>
              <a:path w="12960985" h="8646160">
                <a:moveTo>
                  <a:pt x="12696406" y="662114"/>
                </a:moveTo>
                <a:lnTo>
                  <a:pt x="12690323" y="635000"/>
                </a:lnTo>
                <a:lnTo>
                  <a:pt x="12668618" y="600900"/>
                </a:lnTo>
                <a:lnTo>
                  <a:pt x="12653798" y="581177"/>
                </a:lnTo>
                <a:lnTo>
                  <a:pt x="12653798" y="662254"/>
                </a:lnTo>
                <a:lnTo>
                  <a:pt x="12096547" y="1111135"/>
                </a:lnTo>
                <a:lnTo>
                  <a:pt x="12091454" y="1107630"/>
                </a:lnTo>
                <a:lnTo>
                  <a:pt x="12180240" y="989634"/>
                </a:lnTo>
                <a:lnTo>
                  <a:pt x="12537935" y="514845"/>
                </a:lnTo>
                <a:lnTo>
                  <a:pt x="12653798" y="662254"/>
                </a:lnTo>
                <a:lnTo>
                  <a:pt x="12653798" y="581177"/>
                </a:lnTo>
                <a:lnTo>
                  <a:pt x="12653544" y="580834"/>
                </a:lnTo>
                <a:lnTo>
                  <a:pt x="12608852" y="520103"/>
                </a:lnTo>
                <a:lnTo>
                  <a:pt x="12548133" y="459384"/>
                </a:lnTo>
                <a:lnTo>
                  <a:pt x="12537351" y="465416"/>
                </a:lnTo>
                <a:lnTo>
                  <a:pt x="12526289" y="471195"/>
                </a:lnTo>
                <a:lnTo>
                  <a:pt x="12516028" y="477596"/>
                </a:lnTo>
                <a:lnTo>
                  <a:pt x="12476328" y="525881"/>
                </a:lnTo>
                <a:lnTo>
                  <a:pt x="12445022" y="566267"/>
                </a:lnTo>
                <a:lnTo>
                  <a:pt x="12413755" y="606679"/>
                </a:lnTo>
                <a:lnTo>
                  <a:pt x="12382525" y="647115"/>
                </a:lnTo>
                <a:lnTo>
                  <a:pt x="12351334" y="687578"/>
                </a:lnTo>
                <a:lnTo>
                  <a:pt x="12320168" y="728065"/>
                </a:lnTo>
                <a:lnTo>
                  <a:pt x="12289041" y="768591"/>
                </a:lnTo>
                <a:lnTo>
                  <a:pt x="12257964" y="809142"/>
                </a:lnTo>
                <a:lnTo>
                  <a:pt x="12226912" y="849731"/>
                </a:lnTo>
                <a:lnTo>
                  <a:pt x="12195899" y="890346"/>
                </a:lnTo>
                <a:lnTo>
                  <a:pt x="12164924" y="930998"/>
                </a:lnTo>
                <a:lnTo>
                  <a:pt x="12133986" y="971702"/>
                </a:lnTo>
                <a:lnTo>
                  <a:pt x="12105411" y="1009599"/>
                </a:lnTo>
                <a:lnTo>
                  <a:pt x="12077040" y="1047635"/>
                </a:lnTo>
                <a:lnTo>
                  <a:pt x="12048833" y="1085786"/>
                </a:lnTo>
                <a:lnTo>
                  <a:pt x="12020804" y="1124077"/>
                </a:lnTo>
                <a:lnTo>
                  <a:pt x="11992915" y="1162469"/>
                </a:lnTo>
                <a:lnTo>
                  <a:pt x="11965153" y="1200962"/>
                </a:lnTo>
                <a:lnTo>
                  <a:pt x="11937517" y="1239570"/>
                </a:lnTo>
                <a:lnTo>
                  <a:pt x="11932437" y="1271993"/>
                </a:lnTo>
                <a:lnTo>
                  <a:pt x="11931942" y="1283716"/>
                </a:lnTo>
                <a:lnTo>
                  <a:pt x="11942483" y="1282052"/>
                </a:lnTo>
                <a:lnTo>
                  <a:pt x="11953558" y="1280579"/>
                </a:lnTo>
                <a:lnTo>
                  <a:pt x="11963959" y="1278407"/>
                </a:lnTo>
                <a:lnTo>
                  <a:pt x="11973370" y="1274470"/>
                </a:lnTo>
                <a:lnTo>
                  <a:pt x="11984609" y="1266698"/>
                </a:lnTo>
                <a:lnTo>
                  <a:pt x="11995023" y="1257554"/>
                </a:lnTo>
                <a:lnTo>
                  <a:pt x="12005170" y="1247914"/>
                </a:lnTo>
                <a:lnTo>
                  <a:pt x="12015597" y="1238618"/>
                </a:lnTo>
                <a:lnTo>
                  <a:pt x="12129580" y="1145755"/>
                </a:lnTo>
                <a:lnTo>
                  <a:pt x="12257049" y="1041831"/>
                </a:lnTo>
                <a:lnTo>
                  <a:pt x="12417946" y="910526"/>
                </a:lnTo>
                <a:lnTo>
                  <a:pt x="12538545" y="811987"/>
                </a:lnTo>
                <a:lnTo>
                  <a:pt x="12659068" y="713409"/>
                </a:lnTo>
                <a:lnTo>
                  <a:pt x="12693129" y="670026"/>
                </a:lnTo>
                <a:lnTo>
                  <a:pt x="12696406" y="662114"/>
                </a:lnTo>
                <a:close/>
              </a:path>
              <a:path w="12960985" h="8646160">
                <a:moveTo>
                  <a:pt x="12960591" y="1319479"/>
                </a:moveTo>
                <a:lnTo>
                  <a:pt x="12958039" y="1275638"/>
                </a:lnTo>
                <a:lnTo>
                  <a:pt x="12948704" y="1224076"/>
                </a:lnTo>
                <a:lnTo>
                  <a:pt x="12919799" y="1199527"/>
                </a:lnTo>
                <a:lnTo>
                  <a:pt x="12919799" y="1408214"/>
                </a:lnTo>
                <a:lnTo>
                  <a:pt x="12916954" y="1415643"/>
                </a:lnTo>
                <a:lnTo>
                  <a:pt x="12909906" y="1423657"/>
                </a:lnTo>
                <a:lnTo>
                  <a:pt x="12900914" y="1430197"/>
                </a:lnTo>
                <a:lnTo>
                  <a:pt x="12892240" y="1433233"/>
                </a:lnTo>
                <a:lnTo>
                  <a:pt x="12271388" y="1486115"/>
                </a:lnTo>
                <a:lnTo>
                  <a:pt x="12271705" y="1476552"/>
                </a:lnTo>
                <a:lnTo>
                  <a:pt x="12912624" y="1239139"/>
                </a:lnTo>
                <a:lnTo>
                  <a:pt x="12917234" y="1324571"/>
                </a:lnTo>
                <a:lnTo>
                  <a:pt x="12919024" y="1366494"/>
                </a:lnTo>
                <a:lnTo>
                  <a:pt x="12919799" y="1408214"/>
                </a:lnTo>
                <a:lnTo>
                  <a:pt x="12919799" y="1199527"/>
                </a:lnTo>
                <a:lnTo>
                  <a:pt x="12901816" y="1198651"/>
                </a:lnTo>
                <a:lnTo>
                  <a:pt x="12850800" y="1214589"/>
                </a:lnTo>
                <a:lnTo>
                  <a:pt x="12129719" y="1473517"/>
                </a:lnTo>
                <a:lnTo>
                  <a:pt x="12103570" y="1482610"/>
                </a:lnTo>
                <a:lnTo>
                  <a:pt x="12051284" y="1500809"/>
                </a:lnTo>
                <a:lnTo>
                  <a:pt x="12015813" y="1521117"/>
                </a:lnTo>
                <a:lnTo>
                  <a:pt x="12011876" y="1528457"/>
                </a:lnTo>
                <a:lnTo>
                  <a:pt x="12007812" y="1535493"/>
                </a:lnTo>
                <a:lnTo>
                  <a:pt x="12015076" y="1540560"/>
                </a:lnTo>
                <a:lnTo>
                  <a:pt x="12022353" y="1545983"/>
                </a:lnTo>
                <a:lnTo>
                  <a:pt x="12029681" y="1550377"/>
                </a:lnTo>
                <a:lnTo>
                  <a:pt x="12037136" y="1552397"/>
                </a:lnTo>
                <a:lnTo>
                  <a:pt x="12051767" y="1552028"/>
                </a:lnTo>
                <a:lnTo>
                  <a:pt x="12066486" y="1550162"/>
                </a:lnTo>
                <a:lnTo>
                  <a:pt x="12081281" y="1547825"/>
                </a:lnTo>
                <a:lnTo>
                  <a:pt x="12096090" y="1546021"/>
                </a:lnTo>
                <a:lnTo>
                  <a:pt x="12313222" y="1527949"/>
                </a:lnTo>
                <a:lnTo>
                  <a:pt x="12909296" y="1478013"/>
                </a:lnTo>
                <a:lnTo>
                  <a:pt x="12936563" y="1472615"/>
                </a:lnTo>
                <a:lnTo>
                  <a:pt x="12945466" y="1470533"/>
                </a:lnTo>
                <a:lnTo>
                  <a:pt x="12948971" y="1463192"/>
                </a:lnTo>
                <a:lnTo>
                  <a:pt x="12953111" y="1458099"/>
                </a:lnTo>
                <a:lnTo>
                  <a:pt x="12953276" y="1452841"/>
                </a:lnTo>
                <a:lnTo>
                  <a:pt x="12956007" y="1408366"/>
                </a:lnTo>
                <a:lnTo>
                  <a:pt x="12959182" y="1363814"/>
                </a:lnTo>
                <a:lnTo>
                  <a:pt x="12960591" y="1319479"/>
                </a:lnTo>
                <a:close/>
              </a:path>
            </a:pathLst>
          </a:custGeom>
          <a:solidFill>
            <a:srgbClr val="000000"/>
          </a:solidFill>
        </p:spPr>
        <p:txBody>
          <a:bodyPr wrap="square" lIns="0" tIns="0" rIns="0" bIns="0" rtlCol="0"/>
          <a:lstStyle/>
          <a:p>
            <a:endParaRPr/>
          </a:p>
        </p:txBody>
      </p:sp>
      <p:sp>
        <p:nvSpPr>
          <p:cNvPr id="9" name="Title 8">
            <a:extLst>
              <a:ext uri="{FF2B5EF4-FFF2-40B4-BE49-F238E27FC236}">
                <a16:creationId xmlns:a16="http://schemas.microsoft.com/office/drawing/2014/main" id="{B7961E4D-3425-48AA-CD79-FD32C034FEFF}"/>
              </a:ext>
            </a:extLst>
          </p:cNvPr>
          <p:cNvSpPr>
            <a:spLocks noGrp="1"/>
          </p:cNvSpPr>
          <p:nvPr>
            <p:ph type="title"/>
          </p:nvPr>
        </p:nvSpPr>
        <p:spPr>
          <a:xfrm>
            <a:off x="0" y="-50655"/>
            <a:ext cx="18017836" cy="4924425"/>
          </a:xfrm>
        </p:spPr>
        <p:txBody>
          <a:bodyPr/>
          <a:lstStyle/>
          <a:p>
            <a:pPr algn="ctr"/>
            <a:r>
              <a:rPr lang="en-US" sz="8000">
                <a:latin typeface="Franklin Gothic Medium" panose="020B0603020102020204" pitchFamily="34" charset="0"/>
              </a:rPr>
              <a:t>Promoting Environmental and Occupational Health and Safety</a:t>
            </a:r>
          </a:p>
        </p:txBody>
      </p:sp>
      <p:sp>
        <p:nvSpPr>
          <p:cNvPr id="10" name="TextBox 9">
            <a:extLst>
              <a:ext uri="{FF2B5EF4-FFF2-40B4-BE49-F238E27FC236}">
                <a16:creationId xmlns:a16="http://schemas.microsoft.com/office/drawing/2014/main" id="{47DE3F57-A851-6AC1-342F-D4FBCB656096}"/>
              </a:ext>
            </a:extLst>
          </p:cNvPr>
          <p:cNvSpPr txBox="1"/>
          <p:nvPr/>
        </p:nvSpPr>
        <p:spPr>
          <a:xfrm>
            <a:off x="5075181" y="9222495"/>
            <a:ext cx="7162800" cy="646331"/>
          </a:xfrm>
          <a:prstGeom prst="rect">
            <a:avLst/>
          </a:prstGeom>
          <a:noFill/>
        </p:spPr>
        <p:txBody>
          <a:bodyPr wrap="square" rtlCol="0">
            <a:spAutoFit/>
          </a:bodyPr>
          <a:lstStyle/>
          <a:p>
            <a:pPr algn="ctr"/>
            <a:r>
              <a:rPr lang="en-US" sz="3600" b="1">
                <a:latin typeface="Franklin Gothic Medium" panose="020B0603020102020204" pitchFamily="34" charset="0"/>
              </a:rPr>
              <a:t>September 26, 2024 </a:t>
            </a:r>
          </a:p>
        </p:txBody>
      </p:sp>
      <p:sp>
        <p:nvSpPr>
          <p:cNvPr id="3" name="TextBox 2">
            <a:extLst>
              <a:ext uri="{FF2B5EF4-FFF2-40B4-BE49-F238E27FC236}">
                <a16:creationId xmlns:a16="http://schemas.microsoft.com/office/drawing/2014/main" id="{060267D3-C349-98D9-1486-7E420987155C}"/>
              </a:ext>
            </a:extLst>
          </p:cNvPr>
          <p:cNvSpPr txBox="1"/>
          <p:nvPr/>
        </p:nvSpPr>
        <p:spPr>
          <a:xfrm>
            <a:off x="9323918" y="3972098"/>
            <a:ext cx="7473949" cy="4118820"/>
          </a:xfrm>
          <a:prstGeom prst="rect">
            <a:avLst/>
          </a:prstGeom>
          <a:noFill/>
        </p:spPr>
        <p:txBody>
          <a:bodyPr wrap="square" lIns="91440" tIns="45720" rIns="91440" bIns="45720" rtlCol="0" anchor="t">
            <a:spAutoFit/>
          </a:bodyPr>
          <a:lstStyle/>
          <a:p>
            <a:r>
              <a:rPr lang="en-US" sz="2800">
                <a:latin typeface="Arial Black"/>
                <a:ea typeface="Calibri Light" panose="020F0302020204030204" pitchFamily="34" charset="0"/>
                <a:cs typeface="Calibri Light"/>
              </a:rPr>
              <a:t>We will be starting soon!</a:t>
            </a:r>
            <a:endParaRPr lang="en-US" sz="2800">
              <a:solidFill>
                <a:srgbClr val="000000"/>
              </a:solidFill>
              <a:latin typeface="Arial Black"/>
              <a:ea typeface="Calibri Light" panose="020F0302020204030204" pitchFamily="34" charset="0"/>
              <a:cs typeface="Calibri Light"/>
            </a:endParaRPr>
          </a:p>
          <a:p>
            <a:endParaRPr lang="en-US" sz="2800">
              <a:latin typeface="Arial Black"/>
              <a:ea typeface="Calibri Light" panose="020F0302020204030204" pitchFamily="34" charset="0"/>
              <a:cs typeface="Calibri Light"/>
            </a:endParaRPr>
          </a:p>
          <a:p>
            <a:r>
              <a:rPr lang="en-US" sz="2800">
                <a:latin typeface="Arial Black"/>
                <a:ea typeface="Calibri Light" panose="020F0302020204030204" pitchFamily="34" charset="0"/>
                <a:cs typeface="Calibri Light"/>
              </a:rPr>
              <a:t>In the chat, please let us know the following: </a:t>
            </a:r>
          </a:p>
          <a:p>
            <a:endParaRPr lang="en-US" sz="2800">
              <a:latin typeface="Arial Black"/>
              <a:ea typeface="Calibri Light" panose="020F0302020204030204" pitchFamily="34" charset="0"/>
              <a:cs typeface="Calibri Light"/>
            </a:endParaRPr>
          </a:p>
          <a:p>
            <a:pPr lvl="8">
              <a:lnSpc>
                <a:spcPct val="150000"/>
              </a:lnSpc>
            </a:pPr>
            <a:r>
              <a:rPr lang="en-US" sz="2800">
                <a:latin typeface="Arial Black"/>
                <a:ea typeface="Calibri Light" panose="020F0302020204030204" pitchFamily="34" charset="0"/>
                <a:cs typeface="Calibri Light"/>
              </a:rPr>
              <a:t>	1.  Name </a:t>
            </a:r>
          </a:p>
          <a:p>
            <a:pPr lvl="8">
              <a:lnSpc>
                <a:spcPct val="150000"/>
              </a:lnSpc>
            </a:pPr>
            <a:r>
              <a:rPr lang="en-US" sz="2800">
                <a:latin typeface="Arial Black"/>
                <a:ea typeface="Calibri Light" panose="020F0302020204030204" pitchFamily="34" charset="0"/>
                <a:cs typeface="Calibri Light"/>
              </a:rPr>
              <a:t>	2.  State affiliate and/or Local </a:t>
            </a:r>
          </a:p>
          <a:p>
            <a:pPr lvl="8">
              <a:lnSpc>
                <a:spcPct val="150000"/>
              </a:lnSpc>
            </a:pPr>
            <a:r>
              <a:rPr lang="en-US" sz="2800">
                <a:latin typeface="Arial Black"/>
                <a:ea typeface="Calibri Light" panose="020F0302020204030204" pitchFamily="34" charset="0"/>
                <a:cs typeface="Calibri Light"/>
              </a:rPr>
              <a:t>	3. </a:t>
            </a:r>
            <a:r>
              <a:rPr lang="en-US" sz="2800">
                <a:highlight>
                  <a:srgbClr val="FFFF00"/>
                </a:highlight>
                <a:latin typeface="Arial Black"/>
                <a:ea typeface="Calibri Light" panose="020F0302020204030204" pitchFamily="34" charset="0"/>
                <a:cs typeface="Calibri Light"/>
              </a:rPr>
              <a:t>Share a summer highlight</a:t>
            </a:r>
            <a:r>
              <a:rPr lang="en-US" sz="2400">
                <a:highlight>
                  <a:srgbClr val="FFFF00"/>
                </a:highlight>
                <a:latin typeface="Arial Black"/>
                <a:ea typeface="Calibri Light" panose="020F0302020204030204" pitchFamily="34" charset="0"/>
                <a:cs typeface="Calibri Light"/>
              </a:rPr>
              <a:t> </a:t>
            </a:r>
          </a:p>
        </p:txBody>
      </p:sp>
      <p:pic>
        <p:nvPicPr>
          <p:cNvPr id="2050" name="Picture 2" descr="Employees / Staff">
            <a:extLst>
              <a:ext uri="{FF2B5EF4-FFF2-40B4-BE49-F238E27FC236}">
                <a16:creationId xmlns:a16="http://schemas.microsoft.com/office/drawing/2014/main" id="{8E494E5B-A344-0325-8DC5-058AF80925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3641070"/>
            <a:ext cx="6913077" cy="47747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71385F-9BDB-4E4E-A61F-61B68F82370B}"/>
              </a:ext>
            </a:extLst>
          </p:cNvPr>
          <p:cNvSpPr txBox="1"/>
          <p:nvPr/>
        </p:nvSpPr>
        <p:spPr>
          <a:xfrm>
            <a:off x="7772400" y="491490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6" name="Picture 5" descr="A close-up of a logo&#10;&#10;Description automatically generated">
            <a:extLst>
              <a:ext uri="{FF2B5EF4-FFF2-40B4-BE49-F238E27FC236}">
                <a16:creationId xmlns:a16="http://schemas.microsoft.com/office/drawing/2014/main" id="{3B07D6E8-64E6-C93E-0A74-5D0E0877376C}"/>
              </a:ext>
            </a:extLst>
          </p:cNvPr>
          <p:cNvPicPr>
            <a:picLocks noChangeAspect="1"/>
          </p:cNvPicPr>
          <p:nvPr/>
        </p:nvPicPr>
        <p:blipFill>
          <a:blip r:embed="rId5"/>
          <a:stretch>
            <a:fillRect/>
          </a:stretch>
        </p:blipFill>
        <p:spPr>
          <a:xfrm>
            <a:off x="15548333" y="8478786"/>
            <a:ext cx="1895475" cy="1809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006B5D-1256-BD75-E68E-F7936D6E30DF}"/>
              </a:ext>
            </a:extLst>
          </p:cNvPr>
          <p:cNvPicPr>
            <a:picLocks noChangeAspect="1"/>
          </p:cNvPicPr>
          <p:nvPr/>
        </p:nvPicPr>
        <p:blipFill>
          <a:blip r:embed="rId3"/>
          <a:stretch>
            <a:fillRect/>
          </a:stretch>
        </p:blipFill>
        <p:spPr>
          <a:xfrm>
            <a:off x="9970085" y="2355492"/>
            <a:ext cx="2851101" cy="3859560"/>
          </a:xfrm>
          <a:prstGeom prst="rect">
            <a:avLst/>
          </a:prstGeom>
        </p:spPr>
      </p:pic>
      <p:pic>
        <p:nvPicPr>
          <p:cNvPr id="10" name="object 10"/>
          <p:cNvPicPr/>
          <p:nvPr/>
        </p:nvPicPr>
        <p:blipFill>
          <a:blip r:embed="rId4" cstate="print"/>
          <a:stretch>
            <a:fillRect/>
          </a:stretch>
        </p:blipFill>
        <p:spPr>
          <a:xfrm>
            <a:off x="76200" y="8384065"/>
            <a:ext cx="18287999" cy="1831922"/>
          </a:xfrm>
          <a:prstGeom prst="rect">
            <a:avLst/>
          </a:prstGeom>
        </p:spPr>
      </p:pic>
      <p:sp>
        <p:nvSpPr>
          <p:cNvPr id="11" name="TextBox 10">
            <a:extLst>
              <a:ext uri="{FF2B5EF4-FFF2-40B4-BE49-F238E27FC236}">
                <a16:creationId xmlns:a16="http://schemas.microsoft.com/office/drawing/2014/main" id="{8420DF10-2836-CE21-66CB-517B4AD50D05}"/>
              </a:ext>
            </a:extLst>
          </p:cNvPr>
          <p:cNvSpPr txBox="1"/>
          <p:nvPr/>
        </p:nvSpPr>
        <p:spPr>
          <a:xfrm>
            <a:off x="685800" y="571500"/>
            <a:ext cx="6972300" cy="1569660"/>
          </a:xfrm>
          <a:prstGeom prst="rect">
            <a:avLst/>
          </a:prstGeom>
          <a:noFill/>
        </p:spPr>
        <p:txBody>
          <a:bodyPr wrap="square" rtlCol="0">
            <a:spAutoFit/>
          </a:bodyPr>
          <a:lstStyle/>
          <a:p>
            <a:pPr algn="ctr"/>
            <a:r>
              <a:rPr lang="en-US" sz="9600" b="1">
                <a:latin typeface="Franklin Gothic Medium" panose="020B0603020102020204" pitchFamily="34" charset="0"/>
              </a:rPr>
              <a:t>Facilitators</a:t>
            </a:r>
          </a:p>
        </p:txBody>
      </p:sp>
      <p:pic>
        <p:nvPicPr>
          <p:cNvPr id="3" name="Picture 2" descr="A person with long hair smiling&#10;&#10;Description automatically generated">
            <a:extLst>
              <a:ext uri="{FF2B5EF4-FFF2-40B4-BE49-F238E27FC236}">
                <a16:creationId xmlns:a16="http://schemas.microsoft.com/office/drawing/2014/main" id="{F1356353-AA85-4236-D58D-BA2B14A8C53C}"/>
              </a:ext>
            </a:extLst>
          </p:cNvPr>
          <p:cNvPicPr>
            <a:picLocks noChangeAspect="1"/>
          </p:cNvPicPr>
          <p:nvPr/>
        </p:nvPicPr>
        <p:blipFill>
          <a:blip r:embed="rId5"/>
          <a:stretch>
            <a:fillRect/>
          </a:stretch>
        </p:blipFill>
        <p:spPr>
          <a:xfrm>
            <a:off x="492754" y="2516501"/>
            <a:ext cx="3063564" cy="3343311"/>
          </a:xfrm>
          <a:prstGeom prst="rect">
            <a:avLst/>
          </a:prstGeom>
        </p:spPr>
      </p:pic>
      <p:sp>
        <p:nvSpPr>
          <p:cNvPr id="5" name="TextBox 4">
            <a:extLst>
              <a:ext uri="{FF2B5EF4-FFF2-40B4-BE49-F238E27FC236}">
                <a16:creationId xmlns:a16="http://schemas.microsoft.com/office/drawing/2014/main" id="{B22D715F-CBE3-84EF-D7B8-2F801B743929}"/>
              </a:ext>
            </a:extLst>
          </p:cNvPr>
          <p:cNvSpPr txBox="1"/>
          <p:nvPr/>
        </p:nvSpPr>
        <p:spPr>
          <a:xfrm>
            <a:off x="136454" y="6522429"/>
            <a:ext cx="4349891" cy="1631216"/>
          </a:xfrm>
          <a:prstGeom prst="rect">
            <a:avLst/>
          </a:prstGeom>
          <a:noFill/>
        </p:spPr>
        <p:txBody>
          <a:bodyPr wrap="square" lIns="91440" tIns="45720" rIns="91440" bIns="45720" rtlCol="0" anchor="t">
            <a:spAutoFit/>
          </a:bodyPr>
          <a:lstStyle/>
          <a:p>
            <a:pPr algn="ctr"/>
            <a:r>
              <a:rPr lang="en-US" sz="2000">
                <a:latin typeface="Calibri Light"/>
                <a:ea typeface="Calibri Light" panose="020F0302020204030204" pitchFamily="34" charset="0"/>
                <a:cs typeface="Calibri Light"/>
              </a:rPr>
              <a:t>Eunice Salcedo </a:t>
            </a:r>
            <a:endParaRPr lang="en-US" sz="2000">
              <a:solidFill>
                <a:srgbClr val="000000"/>
              </a:solidFill>
              <a:latin typeface="Calibri Light"/>
              <a:ea typeface="Calibri Light" panose="020F0302020204030204" pitchFamily="34" charset="0"/>
              <a:cs typeface="Calibri Light"/>
            </a:endParaRPr>
          </a:p>
          <a:p>
            <a:pPr algn="ctr"/>
            <a:r>
              <a:rPr lang="en-US" sz="2000">
                <a:latin typeface="Calibri Light"/>
                <a:ea typeface="Calibri Light" panose="020F0302020204030204" pitchFamily="34" charset="0"/>
                <a:cs typeface="Calibri Light"/>
              </a:rPr>
              <a:t>Sr Health and Safety Specialist</a:t>
            </a:r>
          </a:p>
          <a:p>
            <a:pPr algn="ctr"/>
            <a:r>
              <a:rPr lang="en-US" sz="2000">
                <a:latin typeface="Calibri Light"/>
                <a:ea typeface="Calibri Light" panose="020F0302020204030204" pitchFamily="34" charset="0"/>
                <a:cs typeface="Calibri Light"/>
              </a:rPr>
              <a:t>National Education Association</a:t>
            </a:r>
          </a:p>
          <a:p>
            <a:pPr algn="ctr"/>
            <a:endParaRPr lang="en-US" sz="2000">
              <a:latin typeface="Calibri Light"/>
              <a:ea typeface="Calibri Light" panose="020F0302020204030204" pitchFamily="34" charset="0"/>
              <a:cs typeface="Calibri Light"/>
            </a:endParaRPr>
          </a:p>
          <a:p>
            <a:pPr algn="ctr"/>
            <a:r>
              <a:rPr lang="en-US" sz="2000">
                <a:latin typeface="Calibri Light"/>
                <a:ea typeface="Calibri Light" panose="020F0302020204030204" pitchFamily="34" charset="0"/>
                <a:cs typeface="Calibri Light"/>
              </a:rPr>
              <a:t> esalcedo@nea.org </a:t>
            </a:r>
            <a:endParaRPr lang="en-US" sz="2000"/>
          </a:p>
        </p:txBody>
      </p:sp>
      <p:sp>
        <p:nvSpPr>
          <p:cNvPr id="9" name="TextBox 8">
            <a:extLst>
              <a:ext uri="{FF2B5EF4-FFF2-40B4-BE49-F238E27FC236}">
                <a16:creationId xmlns:a16="http://schemas.microsoft.com/office/drawing/2014/main" id="{FC4FF1D6-EA3E-DA4F-5C42-8A962E78ACB0}"/>
              </a:ext>
            </a:extLst>
          </p:cNvPr>
          <p:cNvSpPr txBox="1"/>
          <p:nvPr/>
        </p:nvSpPr>
        <p:spPr>
          <a:xfrm>
            <a:off x="4765722" y="6458900"/>
            <a:ext cx="4454477" cy="1508105"/>
          </a:xfrm>
          <a:prstGeom prst="rect">
            <a:avLst/>
          </a:prstGeom>
          <a:noFill/>
        </p:spPr>
        <p:txBody>
          <a:bodyPr wrap="square" lIns="91440" tIns="45720" rIns="91440" bIns="45720" rtlCol="0" anchor="t">
            <a:spAutoFit/>
          </a:bodyPr>
          <a:lstStyle/>
          <a:p>
            <a:pPr algn="ctr"/>
            <a:r>
              <a:rPr lang="en-US" sz="2000">
                <a:latin typeface="Calibri Light"/>
                <a:ea typeface="Calibri Light" panose="020F0302020204030204" pitchFamily="34" charset="0"/>
                <a:cs typeface="Calibri Light"/>
              </a:rPr>
              <a:t>Chad Williams </a:t>
            </a:r>
            <a:endParaRPr lang="en-US" sz="2000">
              <a:solidFill>
                <a:srgbClr val="000000"/>
              </a:solidFill>
              <a:latin typeface="Calibri Light"/>
              <a:ea typeface="Calibri Light" panose="020F0302020204030204" pitchFamily="34" charset="0"/>
              <a:cs typeface="Calibri Light"/>
            </a:endParaRPr>
          </a:p>
          <a:p>
            <a:pPr algn="ctr"/>
            <a:r>
              <a:rPr lang="en-US" sz="2000" err="1">
                <a:latin typeface="Calibri Light"/>
                <a:ea typeface="Calibri Light" panose="020F0302020204030204" pitchFamily="34" charset="0"/>
                <a:cs typeface="Calibri Light"/>
              </a:rPr>
              <a:t>UniServ</a:t>
            </a:r>
            <a:r>
              <a:rPr lang="en-US" sz="2000">
                <a:latin typeface="Calibri Light"/>
                <a:ea typeface="Calibri Light" panose="020F0302020204030204" pitchFamily="34" charset="0"/>
                <a:cs typeface="Calibri Light"/>
              </a:rPr>
              <a:t> Consultant Michigan</a:t>
            </a:r>
            <a:endParaRPr lang="en-US" sz="2000"/>
          </a:p>
          <a:p>
            <a:pPr algn="ctr"/>
            <a:r>
              <a:rPr lang="en-US" sz="2000">
                <a:latin typeface="Calibri Light"/>
                <a:ea typeface="Calibri Light" panose="020F0302020204030204" pitchFamily="34" charset="0"/>
                <a:cs typeface="Calibri Light"/>
              </a:rPr>
              <a:t>Michigan Education Association</a:t>
            </a:r>
            <a:endParaRPr lang="en-US" sz="2000"/>
          </a:p>
          <a:p>
            <a:pPr algn="ctr"/>
            <a:r>
              <a:rPr lang="en-US" sz="2000">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sp>
        <p:nvSpPr>
          <p:cNvPr id="12" name="TextBox 11">
            <a:extLst>
              <a:ext uri="{FF2B5EF4-FFF2-40B4-BE49-F238E27FC236}">
                <a16:creationId xmlns:a16="http://schemas.microsoft.com/office/drawing/2014/main" id="{9DC4491A-0483-9441-3B09-BF215D32E8B8}"/>
              </a:ext>
            </a:extLst>
          </p:cNvPr>
          <p:cNvSpPr txBox="1"/>
          <p:nvPr/>
        </p:nvSpPr>
        <p:spPr>
          <a:xfrm>
            <a:off x="9175867" y="6324448"/>
            <a:ext cx="4439538" cy="861774"/>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Michelle Couture</a:t>
            </a:r>
            <a:endParaRPr lang="en-US" sz="2500">
              <a:solidFill>
                <a:srgbClr val="000000"/>
              </a:solidFill>
              <a:latin typeface="Calibri Light"/>
              <a:ea typeface="Calibri Light" panose="020F0302020204030204" pitchFamily="34" charset="0"/>
              <a:cs typeface="Calibri Light"/>
            </a:endParaRPr>
          </a:p>
          <a:p>
            <a:pPr algn="ctr"/>
            <a:endParaRPr lang="en-US" sz="2500">
              <a:latin typeface="Calibri Light"/>
              <a:ea typeface="Calibri Light" panose="020F0302020204030204" pitchFamily="34" charset="0"/>
              <a:cs typeface="Calibri Light"/>
            </a:endParaRPr>
          </a:p>
        </p:txBody>
      </p:sp>
      <p:pic>
        <p:nvPicPr>
          <p:cNvPr id="2" name="Picture 1" descr="A person in a suit&#10;&#10;Description automatically generated">
            <a:extLst>
              <a:ext uri="{FF2B5EF4-FFF2-40B4-BE49-F238E27FC236}">
                <a16:creationId xmlns:a16="http://schemas.microsoft.com/office/drawing/2014/main" id="{5717F805-4386-8E11-C529-18E6F0978F04}"/>
              </a:ext>
            </a:extLst>
          </p:cNvPr>
          <p:cNvPicPr>
            <a:picLocks noChangeAspect="1"/>
          </p:cNvPicPr>
          <p:nvPr/>
        </p:nvPicPr>
        <p:blipFill>
          <a:blip r:embed="rId6"/>
          <a:stretch>
            <a:fillRect/>
          </a:stretch>
        </p:blipFill>
        <p:spPr>
          <a:xfrm>
            <a:off x="5334000" y="2612585"/>
            <a:ext cx="2990358" cy="3343311"/>
          </a:xfrm>
          <a:prstGeom prst="rect">
            <a:avLst/>
          </a:prstGeom>
        </p:spPr>
      </p:pic>
      <p:sp>
        <p:nvSpPr>
          <p:cNvPr id="4" name="Rectangle 3">
            <a:extLst>
              <a:ext uri="{FF2B5EF4-FFF2-40B4-BE49-F238E27FC236}">
                <a16:creationId xmlns:a16="http://schemas.microsoft.com/office/drawing/2014/main" id="{A2E10BE4-71F1-00D2-AD68-57CB05C493E9}"/>
              </a:ext>
            </a:extLst>
          </p:cNvPr>
          <p:cNvSpPr/>
          <p:nvPr/>
        </p:nvSpPr>
        <p:spPr>
          <a:xfrm>
            <a:off x="4850296" y="2256183"/>
            <a:ext cx="8607287" cy="1301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4433DD8-BB12-E965-312F-A64379B313CC}"/>
              </a:ext>
            </a:extLst>
          </p:cNvPr>
          <p:cNvSpPr/>
          <p:nvPr/>
        </p:nvSpPr>
        <p:spPr>
          <a:xfrm>
            <a:off x="10068968" y="5897473"/>
            <a:ext cx="7477121" cy="45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up of a logo&#10;&#10;Description automatically generated">
            <a:extLst>
              <a:ext uri="{FF2B5EF4-FFF2-40B4-BE49-F238E27FC236}">
                <a16:creationId xmlns:a16="http://schemas.microsoft.com/office/drawing/2014/main" id="{CE88D5D4-F3DF-FA93-305A-28329117FA4C}"/>
              </a:ext>
            </a:extLst>
          </p:cNvPr>
          <p:cNvPicPr>
            <a:picLocks noChangeAspect="1"/>
          </p:cNvPicPr>
          <p:nvPr/>
        </p:nvPicPr>
        <p:blipFill>
          <a:blip r:embed="rId7"/>
          <a:stretch>
            <a:fillRect/>
          </a:stretch>
        </p:blipFill>
        <p:spPr>
          <a:xfrm>
            <a:off x="15548333" y="8478786"/>
            <a:ext cx="1895475" cy="1809750"/>
          </a:xfrm>
          <a:prstGeom prst="rect">
            <a:avLst/>
          </a:prstGeom>
        </p:spPr>
      </p:pic>
      <p:sp>
        <p:nvSpPr>
          <p:cNvPr id="16" name="Circle: Hollow 15">
            <a:extLst>
              <a:ext uri="{FF2B5EF4-FFF2-40B4-BE49-F238E27FC236}">
                <a16:creationId xmlns:a16="http://schemas.microsoft.com/office/drawing/2014/main" id="{21F31558-31E5-48E8-AF33-7D2B672F5CD2}"/>
              </a:ext>
            </a:extLst>
          </p:cNvPr>
          <p:cNvSpPr/>
          <p:nvPr/>
        </p:nvSpPr>
        <p:spPr>
          <a:xfrm>
            <a:off x="8441065" y="1225049"/>
            <a:ext cx="5795560" cy="6057459"/>
          </a:xfrm>
          <a:prstGeom prst="don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6B9A4636-03A5-DDC8-1FB9-63D9B40332B9}"/>
              </a:ext>
            </a:extLst>
          </p:cNvPr>
          <p:cNvSpPr txBox="1"/>
          <p:nvPr/>
        </p:nvSpPr>
        <p:spPr>
          <a:xfrm>
            <a:off x="9095963" y="6390708"/>
            <a:ext cx="4343399" cy="1631216"/>
          </a:xfrm>
          <a:prstGeom prst="rect">
            <a:avLst/>
          </a:prstGeom>
          <a:noFill/>
        </p:spPr>
        <p:txBody>
          <a:bodyPr wrap="square" lIns="91440" tIns="45720" rIns="91440" bIns="45720" rtlCol="0" anchor="t">
            <a:spAutoFit/>
          </a:bodyPr>
          <a:lstStyle/>
          <a:p>
            <a:pPr algn="ctr"/>
            <a:r>
              <a:rPr lang="en-US" sz="2000">
                <a:latin typeface="Calibri Light"/>
                <a:ea typeface="Calibri Light" panose="020F0302020204030204" pitchFamily="34" charset="0"/>
                <a:cs typeface="Calibri Light"/>
              </a:rPr>
              <a:t>Naomi Chisolm</a:t>
            </a:r>
          </a:p>
          <a:p>
            <a:pPr algn="ctr"/>
            <a:r>
              <a:rPr lang="en-US" sz="2000" err="1">
                <a:latin typeface="Calibri Light"/>
                <a:ea typeface="Calibri Light" panose="020F0302020204030204" pitchFamily="34" charset="0"/>
                <a:cs typeface="Calibri Light"/>
              </a:rPr>
              <a:t>UniServ</a:t>
            </a:r>
            <a:r>
              <a:rPr lang="en-US" sz="2000">
                <a:latin typeface="Calibri Light"/>
                <a:ea typeface="Calibri Light" panose="020F0302020204030204" pitchFamily="34" charset="0"/>
                <a:cs typeface="Calibri Light"/>
              </a:rPr>
              <a:t> Director</a:t>
            </a:r>
            <a:endParaRPr lang="en-US" sz="2000"/>
          </a:p>
          <a:p>
            <a:pPr algn="ctr"/>
            <a:r>
              <a:rPr lang="en-US" sz="2000">
                <a:latin typeface="Calibri Light"/>
                <a:ea typeface="Calibri Light" panose="020F0302020204030204" pitchFamily="34" charset="0"/>
                <a:cs typeface="Calibri Light"/>
              </a:rPr>
              <a:t>North Carolina Association of Educators</a:t>
            </a:r>
          </a:p>
          <a:p>
            <a:pPr algn="ctr"/>
            <a:endParaRPr lang="en-US" sz="2000">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2000">
                <a:latin typeface="Calibri Light"/>
                <a:ea typeface="Calibri Light" panose="020F0302020204030204" pitchFamily="34" charset="0"/>
                <a:cs typeface="Calibri Light"/>
              </a:rPr>
              <a:t>naomi.chisolm@ncae.org</a:t>
            </a:r>
          </a:p>
        </p:txBody>
      </p:sp>
      <p:pic>
        <p:nvPicPr>
          <p:cNvPr id="8" name="Picture 7" descr="A person smiling at camera&#10;&#10;Description automatically generated">
            <a:extLst>
              <a:ext uri="{FF2B5EF4-FFF2-40B4-BE49-F238E27FC236}">
                <a16:creationId xmlns:a16="http://schemas.microsoft.com/office/drawing/2014/main" id="{CD701625-A038-8400-B221-265A7B5CF5C8}"/>
              </a:ext>
            </a:extLst>
          </p:cNvPr>
          <p:cNvPicPr>
            <a:picLocks noChangeAspect="1"/>
          </p:cNvPicPr>
          <p:nvPr/>
        </p:nvPicPr>
        <p:blipFill>
          <a:blip r:embed="rId8"/>
          <a:stretch>
            <a:fillRect/>
          </a:stretch>
        </p:blipFill>
        <p:spPr>
          <a:xfrm>
            <a:off x="14072152" y="2617304"/>
            <a:ext cx="3445566" cy="3445566"/>
          </a:xfrm>
          <a:prstGeom prst="rect">
            <a:avLst/>
          </a:prstGeom>
        </p:spPr>
      </p:pic>
      <p:sp>
        <p:nvSpPr>
          <p:cNvPr id="18" name="TextBox 17">
            <a:extLst>
              <a:ext uri="{FF2B5EF4-FFF2-40B4-BE49-F238E27FC236}">
                <a16:creationId xmlns:a16="http://schemas.microsoft.com/office/drawing/2014/main" id="{C983DDC2-AE92-2659-21B9-0BD3D3654A3D}"/>
              </a:ext>
            </a:extLst>
          </p:cNvPr>
          <p:cNvSpPr txBox="1"/>
          <p:nvPr/>
        </p:nvSpPr>
        <p:spPr>
          <a:xfrm>
            <a:off x="13553630" y="6409020"/>
            <a:ext cx="4805596" cy="1908215"/>
          </a:xfrm>
          <a:prstGeom prst="rect">
            <a:avLst/>
          </a:prstGeom>
          <a:noFill/>
        </p:spPr>
        <p:txBody>
          <a:bodyPr wrap="square" lIns="91440" tIns="45720" rIns="91440" bIns="45720" rtlCol="0" anchor="t">
            <a:spAutoFit/>
          </a:bodyPr>
          <a:lstStyle/>
          <a:p>
            <a:pPr algn="ctr"/>
            <a:r>
              <a:rPr lang="en-US" sz="2000" dirty="0">
                <a:latin typeface="Calibri"/>
                <a:ea typeface="Calibri Light"/>
                <a:cs typeface="Calibri Light"/>
              </a:rPr>
              <a:t>Adia Hoag</a:t>
            </a:r>
            <a:endParaRPr lang="en-US" sz="2000">
              <a:latin typeface="Calibri"/>
              <a:cs typeface="Calibri"/>
            </a:endParaRPr>
          </a:p>
          <a:p>
            <a:pPr algn="ctr"/>
            <a:r>
              <a:rPr lang="en-US" sz="2000" err="1">
                <a:latin typeface="Calibri"/>
                <a:ea typeface="Calibri Light"/>
                <a:cs typeface="Calibri Light"/>
              </a:rPr>
              <a:t>UniServ</a:t>
            </a:r>
            <a:r>
              <a:rPr lang="en-US" sz="2000" dirty="0">
                <a:latin typeface="Calibri"/>
                <a:ea typeface="Calibri Light"/>
                <a:cs typeface="Calibri Light"/>
              </a:rPr>
              <a:t> Organizer</a:t>
            </a:r>
            <a:endParaRPr lang="en-US" sz="2000">
              <a:latin typeface="Calibri"/>
              <a:cs typeface="Calibri"/>
            </a:endParaRPr>
          </a:p>
          <a:p>
            <a:pPr algn="ctr"/>
            <a:r>
              <a:rPr lang="en-US" sz="2000" dirty="0">
                <a:latin typeface="Calibri"/>
                <a:ea typeface="Calibri Light"/>
                <a:cs typeface="Calibri Light"/>
              </a:rPr>
              <a:t>California Teachers Association </a:t>
            </a:r>
            <a:endParaRPr lang="en-US" sz="2000">
              <a:latin typeface="Calibri"/>
              <a:cs typeface="Calibri"/>
            </a:endParaRPr>
          </a:p>
          <a:p>
            <a:pPr algn="ctr"/>
            <a:endParaRPr lang="en-US" sz="2000" dirty="0">
              <a:latin typeface="Calibri"/>
              <a:ea typeface="Calibri Light"/>
              <a:cs typeface="Calibri"/>
            </a:endParaRPr>
          </a:p>
          <a:p>
            <a:pPr algn="ctr"/>
            <a:r>
              <a:rPr lang="en-US" sz="2000" dirty="0">
                <a:latin typeface="Calibri"/>
                <a:ea typeface="Calibri Light"/>
                <a:cs typeface="Calibri Light"/>
              </a:rPr>
              <a:t>AHoag@cta.org</a:t>
            </a:r>
            <a:endParaRPr lang="en-US" sz="2000" dirty="0">
              <a:latin typeface="Calibri"/>
            </a:endParaRPr>
          </a:p>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E38D-1784-2FEC-B7A2-2E7B8FEE81B5}"/>
              </a:ext>
            </a:extLst>
          </p:cNvPr>
          <p:cNvSpPr>
            <a:spLocks noGrp="1"/>
          </p:cNvSpPr>
          <p:nvPr>
            <p:ph type="title"/>
          </p:nvPr>
        </p:nvSpPr>
        <p:spPr>
          <a:xfrm>
            <a:off x="4251455" y="742296"/>
            <a:ext cx="10382250" cy="1077218"/>
          </a:xfrm>
        </p:spPr>
        <p:txBody>
          <a:bodyPr/>
          <a:lstStyle/>
          <a:p>
            <a:r>
              <a:rPr lang="en-US" b="1">
                <a:latin typeface="Franklin Gothic Medium" panose="020B0603020102020204" pitchFamily="34" charset="0"/>
              </a:rPr>
              <a:t>Community Agreements</a:t>
            </a:r>
            <a:endParaRPr lang="en-US"/>
          </a:p>
        </p:txBody>
      </p:sp>
      <p:sp>
        <p:nvSpPr>
          <p:cNvPr id="3" name="Text Placeholder 2">
            <a:extLst>
              <a:ext uri="{FF2B5EF4-FFF2-40B4-BE49-F238E27FC236}">
                <a16:creationId xmlns:a16="http://schemas.microsoft.com/office/drawing/2014/main" id="{C6C0A877-1E63-185A-190D-AC3F737EB634}"/>
              </a:ext>
            </a:extLst>
          </p:cNvPr>
          <p:cNvSpPr>
            <a:spLocks noGrp="1"/>
          </p:cNvSpPr>
          <p:nvPr>
            <p:ph type="body" idx="1"/>
          </p:nvPr>
        </p:nvSpPr>
        <p:spPr>
          <a:xfrm>
            <a:off x="1502196" y="2927508"/>
            <a:ext cx="7940384" cy="5539978"/>
          </a:xfrm>
        </p:spPr>
        <p:txBody>
          <a:bodyPr/>
          <a:lstStyle/>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Awareness and Self-Knowledge</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Listen for Understanding</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Be Gracious </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Stay Engaged</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Be Open and Suspend Judgment</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Say “I”- tell your truth</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endParaRPr lang="en-US" sz="36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Lean into Discomfort</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Reach for Empathy</a:t>
            </a:r>
            <a:r>
              <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p>
          <a:p>
            <a:pPr algn="l" rtl="0" fontAlgn="base">
              <a:buFont typeface="Arial" panose="020B0604020202020204" pitchFamily="34" charset="0"/>
              <a:buChar char="•"/>
            </a:pPr>
            <a:r>
              <a:rPr lang="en-US" sz="3600" i="0" u="none" strike="noStrike">
                <a:solidFill>
                  <a:srgbClr val="404040"/>
                </a:solidFill>
                <a:effectLst/>
                <a:latin typeface="Calibri Light" panose="020F0302020204030204" pitchFamily="34" charset="0"/>
                <a:ea typeface="Calibri Light" panose="020F0302020204030204" pitchFamily="34" charset="0"/>
                <a:cs typeface="Calibri Light" panose="020F0302020204030204" pitchFamily="34" charset="0"/>
              </a:rPr>
              <a:t> Expect non-Resolution and non-Closure</a:t>
            </a:r>
            <a:endParaRPr lang="en-US" sz="3600" i="0">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4" name="Picture 3" descr="A group of multi coloured wooden stick figures">
            <a:extLst>
              <a:ext uri="{FF2B5EF4-FFF2-40B4-BE49-F238E27FC236}">
                <a16:creationId xmlns:a16="http://schemas.microsoft.com/office/drawing/2014/main" id="{8473B0B0-E6E5-6DDE-574E-6B6208C46C21}"/>
              </a:ext>
            </a:extLst>
          </p:cNvPr>
          <p:cNvPicPr>
            <a:picLocks noChangeAspect="1"/>
          </p:cNvPicPr>
          <p:nvPr/>
        </p:nvPicPr>
        <p:blipFill rotWithShape="1">
          <a:blip r:embed="rId2"/>
          <a:srcRect l="2363" r="16497" b="2"/>
          <a:stretch/>
        </p:blipFill>
        <p:spPr>
          <a:xfrm>
            <a:off x="10455965" y="2527718"/>
            <a:ext cx="6698109" cy="5716490"/>
          </a:xfrm>
          <a:prstGeom prst="rect">
            <a:avLst/>
          </a:prstGeom>
          <a:noFill/>
        </p:spPr>
      </p:pic>
      <p:pic>
        <p:nvPicPr>
          <p:cNvPr id="5" name="Picture 4" descr="A close-up of a logo&#10;&#10;Description automatically generated">
            <a:extLst>
              <a:ext uri="{FF2B5EF4-FFF2-40B4-BE49-F238E27FC236}">
                <a16:creationId xmlns:a16="http://schemas.microsoft.com/office/drawing/2014/main" id="{94A13BB3-27CA-145C-591F-AC0348C32667}"/>
              </a:ext>
            </a:extLst>
          </p:cNvPr>
          <p:cNvPicPr>
            <a:picLocks noChangeAspect="1"/>
          </p:cNvPicPr>
          <p:nvPr/>
        </p:nvPicPr>
        <p:blipFill>
          <a:blip r:embed="rId3"/>
          <a:stretch>
            <a:fillRect/>
          </a:stretch>
        </p:blipFill>
        <p:spPr>
          <a:xfrm>
            <a:off x="15700733" y="8397876"/>
            <a:ext cx="1895475" cy="1809750"/>
          </a:xfrm>
          <a:prstGeom prst="rect">
            <a:avLst/>
          </a:prstGeom>
        </p:spPr>
      </p:pic>
    </p:spTree>
    <p:extLst>
      <p:ext uri="{BB962C8B-B14F-4D97-AF65-F5344CB8AC3E}">
        <p14:creationId xmlns:p14="http://schemas.microsoft.com/office/powerpoint/2010/main" val="4291483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body" idx="1"/>
          </p:nvPr>
        </p:nvSpPr>
        <p:spPr>
          <a:xfrm>
            <a:off x="1066800" y="2295835"/>
            <a:ext cx="15350666" cy="683777"/>
          </a:xfrm>
          <a:prstGeom prst="rect">
            <a:avLst/>
          </a:prstGeom>
        </p:spPr>
        <p:txBody>
          <a:bodyPr vert="horz" wrap="square" lIns="0" tIns="12700" rIns="0" bIns="0" rtlCol="0">
            <a:spAutoFit/>
          </a:bodyPr>
          <a:lstStyle/>
          <a:p>
            <a:pPr marL="12700" marR="160655">
              <a:lnSpc>
                <a:spcPct val="115599"/>
              </a:lnSpc>
              <a:spcBef>
                <a:spcPts val="100"/>
              </a:spcBef>
            </a:pPr>
            <a:r>
              <a:rPr lang="en-US" sz="4000" spc="110">
                <a:latin typeface="Calibri Light" panose="020F0302020204030204" pitchFamily="34" charset="0"/>
                <a:ea typeface="Calibri Light" panose="020F0302020204030204" pitchFamily="34" charset="0"/>
                <a:cs typeface="Calibri Light" panose="020F0302020204030204" pitchFamily="34" charset="0"/>
              </a:rPr>
              <a:t>Upon the completion of the workshop, participants will be able to: </a:t>
            </a:r>
            <a:endParaRPr sz="4000" spc="-10">
              <a:latin typeface="Calibri Light" panose="020F0302020204030204" pitchFamily="34" charset="0"/>
              <a:ea typeface="Calibri Light" panose="020F0302020204030204" pitchFamily="34" charset="0"/>
              <a:cs typeface="Calibri Light" panose="020F0302020204030204" pitchFamily="34" charset="0"/>
            </a:endParaRPr>
          </a:p>
        </p:txBody>
      </p:sp>
      <p:grpSp>
        <p:nvGrpSpPr>
          <p:cNvPr id="4" name="object 4"/>
          <p:cNvGrpSpPr/>
          <p:nvPr/>
        </p:nvGrpSpPr>
        <p:grpSpPr>
          <a:xfrm>
            <a:off x="2732360" y="3830386"/>
            <a:ext cx="2567305" cy="1088390"/>
            <a:chOff x="9596049" y="1496455"/>
            <a:chExt cx="2567305" cy="1088390"/>
          </a:xfrm>
        </p:grpSpPr>
        <p:sp>
          <p:nvSpPr>
            <p:cNvPr id="5" name="object 5"/>
            <p:cNvSpPr/>
            <p:nvPr/>
          </p:nvSpPr>
          <p:spPr>
            <a:xfrm>
              <a:off x="9610356" y="1515483"/>
              <a:ext cx="2533650" cy="1069340"/>
            </a:xfrm>
            <a:custGeom>
              <a:avLst/>
              <a:gdLst/>
              <a:ahLst/>
              <a:cxnLst/>
              <a:rect l="l" t="t" r="r" b="b"/>
              <a:pathLst>
                <a:path w="2533650" h="1069339">
                  <a:moveTo>
                    <a:pt x="2304946" y="1068967"/>
                  </a:moveTo>
                  <a:lnTo>
                    <a:pt x="228599" y="1068967"/>
                  </a:lnTo>
                  <a:lnTo>
                    <a:pt x="182529" y="1064323"/>
                  </a:lnTo>
                  <a:lnTo>
                    <a:pt x="139618" y="1051003"/>
                  </a:lnTo>
                  <a:lnTo>
                    <a:pt x="100787" y="1029926"/>
                  </a:lnTo>
                  <a:lnTo>
                    <a:pt x="66955" y="1002012"/>
                  </a:lnTo>
                  <a:lnTo>
                    <a:pt x="39041" y="968179"/>
                  </a:lnTo>
                  <a:lnTo>
                    <a:pt x="17964" y="929348"/>
                  </a:lnTo>
                  <a:lnTo>
                    <a:pt x="4644" y="886438"/>
                  </a:lnTo>
                  <a:lnTo>
                    <a:pt x="0" y="840367"/>
                  </a:lnTo>
                  <a:lnTo>
                    <a:pt x="0" y="228599"/>
                  </a:lnTo>
                  <a:lnTo>
                    <a:pt x="4644" y="182528"/>
                  </a:lnTo>
                  <a:lnTo>
                    <a:pt x="17964" y="139618"/>
                  </a:lnTo>
                  <a:lnTo>
                    <a:pt x="39041" y="100787"/>
                  </a:lnTo>
                  <a:lnTo>
                    <a:pt x="66955" y="66955"/>
                  </a:lnTo>
                  <a:lnTo>
                    <a:pt x="100787" y="39041"/>
                  </a:lnTo>
                  <a:lnTo>
                    <a:pt x="139618" y="17964"/>
                  </a:lnTo>
                  <a:lnTo>
                    <a:pt x="182529" y="4644"/>
                  </a:lnTo>
                  <a:lnTo>
                    <a:pt x="228598" y="0"/>
                  </a:lnTo>
                  <a:lnTo>
                    <a:pt x="2304947" y="0"/>
                  </a:lnTo>
                  <a:lnTo>
                    <a:pt x="2351017" y="4644"/>
                  </a:lnTo>
                  <a:lnTo>
                    <a:pt x="2393927" y="17964"/>
                  </a:lnTo>
                  <a:lnTo>
                    <a:pt x="2432758" y="39041"/>
                  </a:lnTo>
                  <a:lnTo>
                    <a:pt x="2466590" y="66955"/>
                  </a:lnTo>
                  <a:lnTo>
                    <a:pt x="2494504" y="100787"/>
                  </a:lnTo>
                  <a:lnTo>
                    <a:pt x="2515581" y="139618"/>
                  </a:lnTo>
                  <a:lnTo>
                    <a:pt x="2528901" y="182528"/>
                  </a:lnTo>
                  <a:lnTo>
                    <a:pt x="2533546" y="228599"/>
                  </a:lnTo>
                  <a:lnTo>
                    <a:pt x="2533546" y="840367"/>
                  </a:lnTo>
                  <a:lnTo>
                    <a:pt x="2528901" y="886438"/>
                  </a:lnTo>
                  <a:lnTo>
                    <a:pt x="2515581" y="929348"/>
                  </a:lnTo>
                  <a:lnTo>
                    <a:pt x="2494504" y="968179"/>
                  </a:lnTo>
                  <a:lnTo>
                    <a:pt x="2466590" y="1002012"/>
                  </a:lnTo>
                  <a:lnTo>
                    <a:pt x="2432758" y="1029926"/>
                  </a:lnTo>
                  <a:lnTo>
                    <a:pt x="2393927" y="1051003"/>
                  </a:lnTo>
                  <a:lnTo>
                    <a:pt x="2351017" y="1064323"/>
                  </a:lnTo>
                  <a:lnTo>
                    <a:pt x="2304946" y="1068967"/>
                  </a:lnTo>
                  <a:close/>
                </a:path>
              </a:pathLst>
            </a:custGeom>
            <a:solidFill>
              <a:srgbClr val="ECC777"/>
            </a:solidFill>
          </p:spPr>
          <p:txBody>
            <a:bodyPr wrap="square" lIns="0" tIns="0" rIns="0" bIns="0" rtlCol="0"/>
            <a:lstStyle/>
            <a:p>
              <a:endParaRPr/>
            </a:p>
          </p:txBody>
        </p:sp>
        <p:sp>
          <p:nvSpPr>
            <p:cNvPr id="6" name="object 6"/>
            <p:cNvSpPr/>
            <p:nvPr/>
          </p:nvSpPr>
          <p:spPr>
            <a:xfrm>
              <a:off x="9615078" y="1515483"/>
              <a:ext cx="2529205" cy="1000125"/>
            </a:xfrm>
            <a:custGeom>
              <a:avLst/>
              <a:gdLst/>
              <a:ahLst/>
              <a:cxnLst/>
              <a:rect l="l" t="t" r="r" b="b"/>
              <a:pathLst>
                <a:path w="2529204" h="1000125">
                  <a:moveTo>
                    <a:pt x="223951" y="0"/>
                  </a:moveTo>
                  <a:lnTo>
                    <a:pt x="2300255" y="0"/>
                  </a:lnTo>
                  <a:lnTo>
                    <a:pt x="2346325" y="4634"/>
                  </a:lnTo>
                  <a:lnTo>
                    <a:pt x="2389235" y="17928"/>
                  </a:lnTo>
                  <a:lnTo>
                    <a:pt x="2428065" y="38962"/>
                  </a:lnTo>
                  <a:lnTo>
                    <a:pt x="2461897" y="66819"/>
                  </a:lnTo>
                  <a:lnTo>
                    <a:pt x="2489810" y="100583"/>
                  </a:lnTo>
                  <a:lnTo>
                    <a:pt x="2510887" y="139335"/>
                  </a:lnTo>
                  <a:lnTo>
                    <a:pt x="2524206" y="182158"/>
                  </a:lnTo>
                  <a:lnTo>
                    <a:pt x="2528851" y="228136"/>
                  </a:lnTo>
                  <a:lnTo>
                    <a:pt x="2528851" y="838663"/>
                  </a:lnTo>
                  <a:lnTo>
                    <a:pt x="2524206" y="884641"/>
                  </a:lnTo>
                  <a:lnTo>
                    <a:pt x="2510887" y="927464"/>
                  </a:lnTo>
                  <a:lnTo>
                    <a:pt x="2489810" y="966216"/>
                  </a:lnTo>
                  <a:lnTo>
                    <a:pt x="2461897" y="999979"/>
                  </a:lnTo>
                </a:path>
                <a:path w="2529204" h="1000125">
                  <a:moveTo>
                    <a:pt x="0" y="182158"/>
                  </a:moveTo>
                  <a:lnTo>
                    <a:pt x="13319" y="139335"/>
                  </a:lnTo>
                  <a:lnTo>
                    <a:pt x="34396" y="100583"/>
                  </a:lnTo>
                  <a:lnTo>
                    <a:pt x="62309" y="66819"/>
                  </a:lnTo>
                  <a:lnTo>
                    <a:pt x="96141" y="38962"/>
                  </a:lnTo>
                  <a:lnTo>
                    <a:pt x="134971" y="17928"/>
                  </a:lnTo>
                  <a:lnTo>
                    <a:pt x="177881" y="4634"/>
                  </a:lnTo>
                  <a:lnTo>
                    <a:pt x="223951" y="0"/>
                  </a:lnTo>
                </a:path>
              </a:pathLst>
            </a:custGeom>
            <a:ln w="38063">
              <a:solidFill>
                <a:srgbClr val="000000"/>
              </a:solidFill>
            </a:ln>
          </p:spPr>
          <p:txBody>
            <a:bodyPr wrap="square" lIns="0" tIns="0" rIns="0" bIns="0" rtlCol="0"/>
            <a:lstStyle/>
            <a:p>
              <a:endParaRPr/>
            </a:p>
          </p:txBody>
        </p:sp>
      </p:grpSp>
      <p:sp>
        <p:nvSpPr>
          <p:cNvPr id="7" name="object 7"/>
          <p:cNvSpPr txBox="1">
            <a:spLocks noGrp="1"/>
          </p:cNvSpPr>
          <p:nvPr>
            <p:ph type="title"/>
          </p:nvPr>
        </p:nvSpPr>
        <p:spPr>
          <a:xfrm>
            <a:off x="3637702" y="3869673"/>
            <a:ext cx="708660" cy="863600"/>
          </a:xfrm>
          <a:prstGeom prst="rect">
            <a:avLst/>
          </a:prstGeom>
        </p:spPr>
        <p:txBody>
          <a:bodyPr vert="horz" wrap="square" lIns="0" tIns="12700" rIns="0" bIns="0" rtlCol="0">
            <a:spAutoFit/>
          </a:bodyPr>
          <a:lstStyle/>
          <a:p>
            <a:pPr marL="12700">
              <a:lnSpc>
                <a:spcPct val="100000"/>
              </a:lnSpc>
              <a:spcBef>
                <a:spcPts val="100"/>
              </a:spcBef>
            </a:pPr>
            <a:r>
              <a:rPr sz="5500" spc="-445">
                <a:latin typeface="Century Gothic"/>
                <a:cs typeface="Century Gothic"/>
              </a:rPr>
              <a:t>01</a:t>
            </a:r>
            <a:endParaRPr sz="5500">
              <a:latin typeface="Century Gothic"/>
              <a:cs typeface="Century Gothic"/>
            </a:endParaRPr>
          </a:p>
        </p:txBody>
      </p:sp>
      <p:sp>
        <p:nvSpPr>
          <p:cNvPr id="8" name="object 8"/>
          <p:cNvSpPr txBox="1"/>
          <p:nvPr/>
        </p:nvSpPr>
        <p:spPr>
          <a:xfrm>
            <a:off x="5759474" y="3814128"/>
            <a:ext cx="11395761" cy="1269065"/>
          </a:xfrm>
          <a:prstGeom prst="rect">
            <a:avLst/>
          </a:prstGeom>
        </p:spPr>
        <p:txBody>
          <a:bodyPr vert="horz" wrap="square" lIns="0" tIns="12700" rIns="0" bIns="0" rtlCol="0">
            <a:spAutoFit/>
          </a:bodyPr>
          <a:lstStyle/>
          <a:p>
            <a:pPr marL="12700" marR="5080">
              <a:lnSpc>
                <a:spcPct val="116700"/>
              </a:lnSpc>
              <a:spcBef>
                <a:spcPts val="100"/>
              </a:spcBef>
            </a:pPr>
            <a:r>
              <a:rPr lang="en-US" sz="3600" b="1" spc="85">
                <a:latin typeface="Calibri Light" panose="020F0302020204030204" pitchFamily="34" charset="0"/>
                <a:ea typeface="Calibri Light" panose="020F0302020204030204" pitchFamily="34" charset="0"/>
                <a:cs typeface="Calibri Light" panose="020F0302020204030204" pitchFamily="34" charset="0"/>
              </a:rPr>
              <a:t>Review</a:t>
            </a:r>
            <a:r>
              <a:rPr lang="en-US" sz="3600" spc="85">
                <a:latin typeface="Calibri Light" panose="020F0302020204030204" pitchFamily="34" charset="0"/>
                <a:ea typeface="Calibri Light" panose="020F0302020204030204" pitchFamily="34" charset="0"/>
                <a:cs typeface="Calibri Light" panose="020F0302020204030204" pitchFamily="34" charset="0"/>
              </a:rPr>
              <a:t> common health and safety hazards in educational settings. </a:t>
            </a:r>
            <a:endParaRPr sz="3600">
              <a:latin typeface="Calibri Light" panose="020F0302020204030204" pitchFamily="34" charset="0"/>
              <a:ea typeface="Calibri Light" panose="020F0302020204030204" pitchFamily="34" charset="0"/>
              <a:cs typeface="Calibri Light" panose="020F0302020204030204" pitchFamily="34" charset="0"/>
            </a:endParaRPr>
          </a:p>
        </p:txBody>
      </p:sp>
      <p:grpSp>
        <p:nvGrpSpPr>
          <p:cNvPr id="9" name="object 9"/>
          <p:cNvGrpSpPr/>
          <p:nvPr/>
        </p:nvGrpSpPr>
        <p:grpSpPr>
          <a:xfrm>
            <a:off x="2677168" y="5872064"/>
            <a:ext cx="2552700" cy="1100455"/>
            <a:chOff x="9610356" y="4032628"/>
            <a:chExt cx="2552700" cy="1100455"/>
          </a:xfrm>
        </p:grpSpPr>
        <p:sp>
          <p:nvSpPr>
            <p:cNvPr id="10" name="object 10"/>
            <p:cNvSpPr/>
            <p:nvPr/>
          </p:nvSpPr>
          <p:spPr>
            <a:xfrm>
              <a:off x="9610356" y="4047042"/>
              <a:ext cx="2533650" cy="1069340"/>
            </a:xfrm>
            <a:custGeom>
              <a:avLst/>
              <a:gdLst/>
              <a:ahLst/>
              <a:cxnLst/>
              <a:rect l="l" t="t" r="r" b="b"/>
              <a:pathLst>
                <a:path w="2533650" h="1069339">
                  <a:moveTo>
                    <a:pt x="2304946" y="1068967"/>
                  </a:moveTo>
                  <a:lnTo>
                    <a:pt x="228599" y="1068967"/>
                  </a:lnTo>
                  <a:lnTo>
                    <a:pt x="182529" y="1064323"/>
                  </a:lnTo>
                  <a:lnTo>
                    <a:pt x="139618" y="1051003"/>
                  </a:lnTo>
                  <a:lnTo>
                    <a:pt x="100787" y="1029926"/>
                  </a:lnTo>
                  <a:lnTo>
                    <a:pt x="66955" y="1002012"/>
                  </a:lnTo>
                  <a:lnTo>
                    <a:pt x="39041" y="968180"/>
                  </a:lnTo>
                  <a:lnTo>
                    <a:pt x="17964" y="929349"/>
                  </a:lnTo>
                  <a:lnTo>
                    <a:pt x="4644" y="886438"/>
                  </a:lnTo>
                  <a:lnTo>
                    <a:pt x="0" y="840367"/>
                  </a:lnTo>
                  <a:lnTo>
                    <a:pt x="0" y="228599"/>
                  </a:lnTo>
                  <a:lnTo>
                    <a:pt x="4644" y="182529"/>
                  </a:lnTo>
                  <a:lnTo>
                    <a:pt x="17964" y="139618"/>
                  </a:lnTo>
                  <a:lnTo>
                    <a:pt x="39041" y="100787"/>
                  </a:lnTo>
                  <a:lnTo>
                    <a:pt x="66955" y="66955"/>
                  </a:lnTo>
                  <a:lnTo>
                    <a:pt x="100787" y="39041"/>
                  </a:lnTo>
                  <a:lnTo>
                    <a:pt x="139618" y="17964"/>
                  </a:lnTo>
                  <a:lnTo>
                    <a:pt x="182529" y="4644"/>
                  </a:lnTo>
                  <a:lnTo>
                    <a:pt x="228599" y="0"/>
                  </a:lnTo>
                  <a:lnTo>
                    <a:pt x="2304946" y="0"/>
                  </a:lnTo>
                  <a:lnTo>
                    <a:pt x="2351017" y="4644"/>
                  </a:lnTo>
                  <a:lnTo>
                    <a:pt x="2393927" y="17964"/>
                  </a:lnTo>
                  <a:lnTo>
                    <a:pt x="2432758" y="39041"/>
                  </a:lnTo>
                  <a:lnTo>
                    <a:pt x="2466590" y="66955"/>
                  </a:lnTo>
                  <a:lnTo>
                    <a:pt x="2494504" y="100787"/>
                  </a:lnTo>
                  <a:lnTo>
                    <a:pt x="2515581" y="139618"/>
                  </a:lnTo>
                  <a:lnTo>
                    <a:pt x="2528901" y="182529"/>
                  </a:lnTo>
                  <a:lnTo>
                    <a:pt x="2533546" y="228599"/>
                  </a:lnTo>
                  <a:lnTo>
                    <a:pt x="2533546" y="840367"/>
                  </a:lnTo>
                  <a:lnTo>
                    <a:pt x="2528901" y="886438"/>
                  </a:lnTo>
                  <a:lnTo>
                    <a:pt x="2515581" y="929349"/>
                  </a:lnTo>
                  <a:lnTo>
                    <a:pt x="2494504" y="968180"/>
                  </a:lnTo>
                  <a:lnTo>
                    <a:pt x="2466590" y="1002012"/>
                  </a:lnTo>
                  <a:lnTo>
                    <a:pt x="2432758" y="1029926"/>
                  </a:lnTo>
                  <a:lnTo>
                    <a:pt x="2393927" y="1051003"/>
                  </a:lnTo>
                  <a:lnTo>
                    <a:pt x="2351017" y="1064323"/>
                  </a:lnTo>
                  <a:lnTo>
                    <a:pt x="2304946" y="1068967"/>
                  </a:lnTo>
                  <a:close/>
                </a:path>
              </a:pathLst>
            </a:custGeom>
            <a:solidFill>
              <a:srgbClr val="ECC777"/>
            </a:solidFill>
          </p:spPr>
          <p:txBody>
            <a:bodyPr wrap="square" lIns="0" tIns="0" rIns="0" bIns="0" rtlCol="0"/>
            <a:lstStyle/>
            <a:p>
              <a:endParaRPr/>
            </a:p>
          </p:txBody>
        </p:sp>
        <p:sp>
          <p:nvSpPr>
            <p:cNvPr id="11" name="object 11"/>
            <p:cNvSpPr/>
            <p:nvPr/>
          </p:nvSpPr>
          <p:spPr>
            <a:xfrm>
              <a:off x="9677387" y="4051677"/>
              <a:ext cx="2466975" cy="1062355"/>
            </a:xfrm>
            <a:custGeom>
              <a:avLst/>
              <a:gdLst/>
              <a:ahLst/>
              <a:cxnLst/>
              <a:rect l="l" t="t" r="r" b="b"/>
              <a:pathLst>
                <a:path w="2466975" h="1062354">
                  <a:moveTo>
                    <a:pt x="2284016" y="0"/>
                  </a:moveTo>
                  <a:lnTo>
                    <a:pt x="2326925" y="13293"/>
                  </a:lnTo>
                  <a:lnTo>
                    <a:pt x="2365755" y="34327"/>
                  </a:lnTo>
                  <a:lnTo>
                    <a:pt x="2399587" y="62184"/>
                  </a:lnTo>
                  <a:lnTo>
                    <a:pt x="2427500" y="95948"/>
                  </a:lnTo>
                  <a:lnTo>
                    <a:pt x="2448577" y="134700"/>
                  </a:lnTo>
                  <a:lnTo>
                    <a:pt x="2461897" y="177524"/>
                  </a:lnTo>
                  <a:lnTo>
                    <a:pt x="2466541" y="223501"/>
                  </a:lnTo>
                  <a:lnTo>
                    <a:pt x="2466541" y="834028"/>
                  </a:lnTo>
                  <a:lnTo>
                    <a:pt x="2461897" y="880006"/>
                  </a:lnTo>
                  <a:lnTo>
                    <a:pt x="2448577" y="922829"/>
                  </a:lnTo>
                  <a:lnTo>
                    <a:pt x="2427500" y="961581"/>
                  </a:lnTo>
                  <a:lnTo>
                    <a:pt x="2399587" y="995345"/>
                  </a:lnTo>
                  <a:lnTo>
                    <a:pt x="2365755" y="1023202"/>
                  </a:lnTo>
                  <a:lnTo>
                    <a:pt x="2326925" y="1044236"/>
                  </a:lnTo>
                  <a:lnTo>
                    <a:pt x="2284015" y="1057530"/>
                  </a:lnTo>
                  <a:lnTo>
                    <a:pt x="2237946" y="1062165"/>
                  </a:lnTo>
                </a:path>
                <a:path w="2466975" h="1062354">
                  <a:moveTo>
                    <a:pt x="5909" y="1000211"/>
                  </a:moveTo>
                  <a:lnTo>
                    <a:pt x="0" y="995345"/>
                  </a:lnTo>
                </a:path>
              </a:pathLst>
            </a:custGeom>
            <a:ln w="38063">
              <a:solidFill>
                <a:srgbClr val="000000"/>
              </a:solidFill>
            </a:ln>
          </p:spPr>
          <p:txBody>
            <a:bodyPr wrap="square" lIns="0" tIns="0" rIns="0" bIns="0" rtlCol="0"/>
            <a:lstStyle/>
            <a:p>
              <a:endParaRPr/>
            </a:p>
          </p:txBody>
        </p:sp>
      </p:grpSp>
      <p:sp>
        <p:nvSpPr>
          <p:cNvPr id="12" name="object 12"/>
          <p:cNvSpPr txBox="1"/>
          <p:nvPr/>
        </p:nvSpPr>
        <p:spPr>
          <a:xfrm>
            <a:off x="3558644" y="5955693"/>
            <a:ext cx="828675" cy="863600"/>
          </a:xfrm>
          <a:prstGeom prst="rect">
            <a:avLst/>
          </a:prstGeom>
        </p:spPr>
        <p:txBody>
          <a:bodyPr vert="horz" wrap="square" lIns="0" tIns="12700" rIns="0" bIns="0" rtlCol="0">
            <a:spAutoFit/>
          </a:bodyPr>
          <a:lstStyle/>
          <a:p>
            <a:pPr marL="12700">
              <a:lnSpc>
                <a:spcPct val="100000"/>
              </a:lnSpc>
              <a:spcBef>
                <a:spcPts val="100"/>
              </a:spcBef>
            </a:pPr>
            <a:r>
              <a:rPr sz="5500" b="1" spc="30">
                <a:latin typeface="Century Gothic"/>
                <a:cs typeface="Century Gothic"/>
              </a:rPr>
              <a:t>02</a:t>
            </a:r>
            <a:endParaRPr sz="5500">
              <a:latin typeface="Century Gothic"/>
              <a:cs typeface="Century Gothic"/>
            </a:endParaRPr>
          </a:p>
        </p:txBody>
      </p:sp>
      <p:sp>
        <p:nvSpPr>
          <p:cNvPr id="13" name="object 13"/>
          <p:cNvSpPr txBox="1"/>
          <p:nvPr/>
        </p:nvSpPr>
        <p:spPr>
          <a:xfrm>
            <a:off x="5759475" y="5967250"/>
            <a:ext cx="11690325" cy="1269065"/>
          </a:xfrm>
          <a:prstGeom prst="rect">
            <a:avLst/>
          </a:prstGeom>
        </p:spPr>
        <p:txBody>
          <a:bodyPr vert="horz" wrap="square" lIns="0" tIns="12700" rIns="0" bIns="0" rtlCol="0" anchor="t">
            <a:spAutoFit/>
          </a:bodyPr>
          <a:lstStyle/>
          <a:p>
            <a:pPr marL="12700" marR="5080">
              <a:lnSpc>
                <a:spcPct val="116700"/>
              </a:lnSpc>
              <a:spcBef>
                <a:spcPts val="100"/>
              </a:spcBef>
            </a:pPr>
            <a:r>
              <a:rPr lang="en-US" sz="3600" b="1" spc="85">
                <a:latin typeface="Calibri Light"/>
                <a:ea typeface="Calibri Light" panose="020F0302020204030204" pitchFamily="34" charset="0"/>
                <a:cs typeface="Calibri Light"/>
              </a:rPr>
              <a:t>Recognize</a:t>
            </a:r>
            <a:r>
              <a:rPr lang="en-US" sz="3600" spc="85">
                <a:latin typeface="Calibri Light"/>
                <a:ea typeface="Calibri Light" panose="020F0302020204030204" pitchFamily="34" charset="0"/>
                <a:cs typeface="Calibri Light"/>
              </a:rPr>
              <a:t> and prioritize the health and safety issue around which to organize members and build a campaign. </a:t>
            </a:r>
            <a:endParaRPr sz="3600">
              <a:latin typeface="Calibri Light"/>
              <a:ea typeface="Calibri Light" panose="020F0302020204030204" pitchFamily="34" charset="0"/>
              <a:cs typeface="Calibri Light" panose="020F0302020204030204" pitchFamily="34" charset="0"/>
            </a:endParaRPr>
          </a:p>
        </p:txBody>
      </p:sp>
      <p:grpSp>
        <p:nvGrpSpPr>
          <p:cNvPr id="14" name="object 14"/>
          <p:cNvGrpSpPr/>
          <p:nvPr/>
        </p:nvGrpSpPr>
        <p:grpSpPr>
          <a:xfrm>
            <a:off x="2706157" y="7980660"/>
            <a:ext cx="2552700" cy="1100455"/>
            <a:chOff x="9610356" y="6568475"/>
            <a:chExt cx="2552700" cy="1100455"/>
          </a:xfrm>
        </p:grpSpPr>
        <p:sp>
          <p:nvSpPr>
            <p:cNvPr id="15" name="object 15"/>
            <p:cNvSpPr/>
            <p:nvPr/>
          </p:nvSpPr>
          <p:spPr>
            <a:xfrm>
              <a:off x="9610356" y="6582859"/>
              <a:ext cx="2533650" cy="1069340"/>
            </a:xfrm>
            <a:custGeom>
              <a:avLst/>
              <a:gdLst/>
              <a:ahLst/>
              <a:cxnLst/>
              <a:rect l="l" t="t" r="r" b="b"/>
              <a:pathLst>
                <a:path w="2533650" h="1069340">
                  <a:moveTo>
                    <a:pt x="2304946" y="1068967"/>
                  </a:moveTo>
                  <a:lnTo>
                    <a:pt x="228599" y="1068967"/>
                  </a:lnTo>
                  <a:lnTo>
                    <a:pt x="182529" y="1064323"/>
                  </a:lnTo>
                  <a:lnTo>
                    <a:pt x="139618" y="1051002"/>
                  </a:lnTo>
                  <a:lnTo>
                    <a:pt x="100787" y="1029926"/>
                  </a:lnTo>
                  <a:lnTo>
                    <a:pt x="66955" y="1002012"/>
                  </a:lnTo>
                  <a:lnTo>
                    <a:pt x="39041" y="968179"/>
                  </a:lnTo>
                  <a:lnTo>
                    <a:pt x="17964" y="929348"/>
                  </a:lnTo>
                  <a:lnTo>
                    <a:pt x="4644" y="886438"/>
                  </a:lnTo>
                  <a:lnTo>
                    <a:pt x="0" y="840367"/>
                  </a:lnTo>
                  <a:lnTo>
                    <a:pt x="0" y="228599"/>
                  </a:lnTo>
                  <a:lnTo>
                    <a:pt x="4644" y="182529"/>
                  </a:lnTo>
                  <a:lnTo>
                    <a:pt x="17964" y="139618"/>
                  </a:lnTo>
                  <a:lnTo>
                    <a:pt x="39041" y="100787"/>
                  </a:lnTo>
                  <a:lnTo>
                    <a:pt x="66955" y="66955"/>
                  </a:lnTo>
                  <a:lnTo>
                    <a:pt x="100787" y="39041"/>
                  </a:lnTo>
                  <a:lnTo>
                    <a:pt x="139618" y="17964"/>
                  </a:lnTo>
                  <a:lnTo>
                    <a:pt x="182529" y="4644"/>
                  </a:lnTo>
                  <a:lnTo>
                    <a:pt x="228599" y="0"/>
                  </a:lnTo>
                  <a:lnTo>
                    <a:pt x="2304946" y="0"/>
                  </a:lnTo>
                  <a:lnTo>
                    <a:pt x="2351017" y="4644"/>
                  </a:lnTo>
                  <a:lnTo>
                    <a:pt x="2393927" y="17964"/>
                  </a:lnTo>
                  <a:lnTo>
                    <a:pt x="2432758" y="39041"/>
                  </a:lnTo>
                  <a:lnTo>
                    <a:pt x="2466590" y="66955"/>
                  </a:lnTo>
                  <a:lnTo>
                    <a:pt x="2494504" y="100787"/>
                  </a:lnTo>
                  <a:lnTo>
                    <a:pt x="2515581" y="139618"/>
                  </a:lnTo>
                  <a:lnTo>
                    <a:pt x="2528901" y="182529"/>
                  </a:lnTo>
                  <a:lnTo>
                    <a:pt x="2533546" y="228599"/>
                  </a:lnTo>
                  <a:lnTo>
                    <a:pt x="2533546" y="840367"/>
                  </a:lnTo>
                  <a:lnTo>
                    <a:pt x="2528901" y="886438"/>
                  </a:lnTo>
                  <a:lnTo>
                    <a:pt x="2515581" y="929348"/>
                  </a:lnTo>
                  <a:lnTo>
                    <a:pt x="2494504" y="968179"/>
                  </a:lnTo>
                  <a:lnTo>
                    <a:pt x="2466590" y="1002012"/>
                  </a:lnTo>
                  <a:lnTo>
                    <a:pt x="2432758" y="1029926"/>
                  </a:lnTo>
                  <a:lnTo>
                    <a:pt x="2393927" y="1051002"/>
                  </a:lnTo>
                  <a:lnTo>
                    <a:pt x="2351017" y="1064323"/>
                  </a:lnTo>
                  <a:lnTo>
                    <a:pt x="2304946" y="1068967"/>
                  </a:lnTo>
                  <a:close/>
                </a:path>
              </a:pathLst>
            </a:custGeom>
            <a:solidFill>
              <a:srgbClr val="ECC777"/>
            </a:solidFill>
          </p:spPr>
          <p:txBody>
            <a:bodyPr wrap="square" lIns="0" tIns="0" rIns="0" bIns="0" rtlCol="0"/>
            <a:lstStyle/>
            <a:p>
              <a:endParaRPr/>
            </a:p>
          </p:txBody>
        </p:sp>
        <p:sp>
          <p:nvSpPr>
            <p:cNvPr id="16" name="object 16"/>
            <p:cNvSpPr/>
            <p:nvPr/>
          </p:nvSpPr>
          <p:spPr>
            <a:xfrm>
              <a:off x="9649474" y="6587494"/>
              <a:ext cx="2494915" cy="1062355"/>
            </a:xfrm>
            <a:custGeom>
              <a:avLst/>
              <a:gdLst/>
              <a:ahLst/>
              <a:cxnLst/>
              <a:rect l="l" t="t" r="r" b="b"/>
              <a:pathLst>
                <a:path w="2494915" h="1062354">
                  <a:moveTo>
                    <a:pt x="2311929" y="0"/>
                  </a:moveTo>
                  <a:lnTo>
                    <a:pt x="2354839" y="13293"/>
                  </a:lnTo>
                  <a:lnTo>
                    <a:pt x="2393669" y="34327"/>
                  </a:lnTo>
                  <a:lnTo>
                    <a:pt x="2427500" y="62184"/>
                  </a:lnTo>
                  <a:lnTo>
                    <a:pt x="2455414" y="95948"/>
                  </a:lnTo>
                  <a:lnTo>
                    <a:pt x="2476490" y="134700"/>
                  </a:lnTo>
                  <a:lnTo>
                    <a:pt x="2489810" y="177523"/>
                  </a:lnTo>
                  <a:lnTo>
                    <a:pt x="2494455" y="223501"/>
                  </a:lnTo>
                  <a:lnTo>
                    <a:pt x="2494455" y="834028"/>
                  </a:lnTo>
                  <a:lnTo>
                    <a:pt x="2489810" y="880006"/>
                  </a:lnTo>
                  <a:lnTo>
                    <a:pt x="2476490" y="922829"/>
                  </a:lnTo>
                  <a:lnTo>
                    <a:pt x="2455414" y="961581"/>
                  </a:lnTo>
                  <a:lnTo>
                    <a:pt x="2427500" y="995345"/>
                  </a:lnTo>
                  <a:lnTo>
                    <a:pt x="2393669" y="1023202"/>
                  </a:lnTo>
                  <a:lnTo>
                    <a:pt x="2354839" y="1044236"/>
                  </a:lnTo>
                  <a:lnTo>
                    <a:pt x="2311929" y="1057530"/>
                  </a:lnTo>
                  <a:lnTo>
                    <a:pt x="2265859" y="1062164"/>
                  </a:lnTo>
                  <a:lnTo>
                    <a:pt x="189554" y="1062164"/>
                  </a:lnTo>
                  <a:lnTo>
                    <a:pt x="143484" y="1057530"/>
                  </a:lnTo>
                  <a:lnTo>
                    <a:pt x="100575" y="1044236"/>
                  </a:lnTo>
                  <a:lnTo>
                    <a:pt x="61744" y="1023202"/>
                  </a:lnTo>
                  <a:lnTo>
                    <a:pt x="27913" y="995345"/>
                  </a:lnTo>
                  <a:lnTo>
                    <a:pt x="0" y="961581"/>
                  </a:lnTo>
                </a:path>
              </a:pathLst>
            </a:custGeom>
            <a:ln w="38037">
              <a:solidFill>
                <a:srgbClr val="000000"/>
              </a:solidFill>
            </a:ln>
          </p:spPr>
          <p:txBody>
            <a:bodyPr wrap="square" lIns="0" tIns="0" rIns="0" bIns="0" rtlCol="0"/>
            <a:lstStyle/>
            <a:p>
              <a:endParaRPr/>
            </a:p>
          </p:txBody>
        </p:sp>
      </p:grpSp>
      <p:sp>
        <p:nvSpPr>
          <p:cNvPr id="17" name="object 17"/>
          <p:cNvSpPr txBox="1"/>
          <p:nvPr/>
        </p:nvSpPr>
        <p:spPr>
          <a:xfrm>
            <a:off x="3603917" y="8097914"/>
            <a:ext cx="819150" cy="863600"/>
          </a:xfrm>
          <a:prstGeom prst="rect">
            <a:avLst/>
          </a:prstGeom>
        </p:spPr>
        <p:txBody>
          <a:bodyPr vert="horz" wrap="square" lIns="0" tIns="12700" rIns="0" bIns="0" rtlCol="0">
            <a:spAutoFit/>
          </a:bodyPr>
          <a:lstStyle/>
          <a:p>
            <a:pPr marL="12700">
              <a:lnSpc>
                <a:spcPct val="100000"/>
              </a:lnSpc>
              <a:spcBef>
                <a:spcPts val="100"/>
              </a:spcBef>
            </a:pPr>
            <a:r>
              <a:rPr sz="5500" b="1" spc="-25">
                <a:latin typeface="Century Gothic"/>
                <a:cs typeface="Century Gothic"/>
              </a:rPr>
              <a:t>03</a:t>
            </a:r>
            <a:endParaRPr sz="5500">
              <a:latin typeface="Century Gothic"/>
              <a:cs typeface="Century Gothic"/>
            </a:endParaRPr>
          </a:p>
        </p:txBody>
      </p:sp>
      <p:sp>
        <p:nvSpPr>
          <p:cNvPr id="18" name="object 18"/>
          <p:cNvSpPr txBox="1"/>
          <p:nvPr/>
        </p:nvSpPr>
        <p:spPr>
          <a:xfrm>
            <a:off x="5867400" y="7958955"/>
            <a:ext cx="10018594" cy="1269065"/>
          </a:xfrm>
          <a:prstGeom prst="rect">
            <a:avLst/>
          </a:prstGeom>
        </p:spPr>
        <p:txBody>
          <a:bodyPr vert="horz" wrap="square" lIns="0" tIns="12700" rIns="0" bIns="0" rtlCol="0">
            <a:spAutoFit/>
          </a:bodyPr>
          <a:lstStyle/>
          <a:p>
            <a:pPr marL="12700" marR="5080">
              <a:lnSpc>
                <a:spcPct val="116700"/>
              </a:lnSpc>
              <a:spcBef>
                <a:spcPts val="100"/>
              </a:spcBef>
            </a:pPr>
            <a:r>
              <a:rPr lang="en-US" sz="3600" b="1" spc="-25">
                <a:latin typeface="Calibri Light" panose="020F0302020204030204" pitchFamily="34" charset="0"/>
                <a:ea typeface="Calibri Light" panose="020F0302020204030204" pitchFamily="34" charset="0"/>
                <a:cs typeface="Calibri Light" panose="020F0302020204030204" pitchFamily="34" charset="0"/>
              </a:rPr>
              <a:t>Identify </a:t>
            </a:r>
            <a:r>
              <a:rPr lang="en-US" sz="3600" spc="-25">
                <a:latin typeface="Calibri Light" panose="020F0302020204030204" pitchFamily="34" charset="0"/>
                <a:ea typeface="Calibri Light" panose="020F0302020204030204" pitchFamily="34" charset="0"/>
                <a:cs typeface="Calibri Light" panose="020F0302020204030204" pitchFamily="34" charset="0"/>
              </a:rPr>
              <a:t>and understand what resources are available for health and safety, including tools and funding. </a:t>
            </a:r>
            <a:endParaRPr sz="360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9" name="object 19"/>
          <p:cNvPicPr/>
          <p:nvPr/>
        </p:nvPicPr>
        <p:blipFill>
          <a:blip r:embed="rId3" cstate="print"/>
          <a:stretch>
            <a:fillRect/>
          </a:stretch>
        </p:blipFill>
        <p:spPr>
          <a:xfrm>
            <a:off x="14338791" y="622912"/>
            <a:ext cx="2419084" cy="1486826"/>
          </a:xfrm>
          <a:prstGeom prst="rect">
            <a:avLst/>
          </a:prstGeom>
        </p:spPr>
      </p:pic>
      <p:sp>
        <p:nvSpPr>
          <p:cNvPr id="20" name="TextBox 19">
            <a:extLst>
              <a:ext uri="{FF2B5EF4-FFF2-40B4-BE49-F238E27FC236}">
                <a16:creationId xmlns:a16="http://schemas.microsoft.com/office/drawing/2014/main" id="{448F7DDC-41FC-4463-CA8C-491DEF931CBC}"/>
              </a:ext>
            </a:extLst>
          </p:cNvPr>
          <p:cNvSpPr txBox="1"/>
          <p:nvPr/>
        </p:nvSpPr>
        <p:spPr>
          <a:xfrm>
            <a:off x="3066714" y="723311"/>
            <a:ext cx="11350838" cy="1200329"/>
          </a:xfrm>
          <a:prstGeom prst="rect">
            <a:avLst/>
          </a:prstGeom>
          <a:noFill/>
        </p:spPr>
        <p:txBody>
          <a:bodyPr wrap="square" rtlCol="0">
            <a:spAutoFit/>
          </a:bodyPr>
          <a:lstStyle/>
          <a:p>
            <a:pPr algn="ctr"/>
            <a:r>
              <a:rPr lang="en-US" sz="7200" b="1">
                <a:latin typeface="Franklin Gothic Medium" panose="020B0603020102020204" pitchFamily="34" charset="0"/>
              </a:rPr>
              <a:t>Learning Objectives</a:t>
            </a:r>
          </a:p>
        </p:txBody>
      </p:sp>
      <p:pic>
        <p:nvPicPr>
          <p:cNvPr id="21" name="Picture 20" descr="A close-up of a logo&#10;&#10;Description automatically generated">
            <a:extLst>
              <a:ext uri="{FF2B5EF4-FFF2-40B4-BE49-F238E27FC236}">
                <a16:creationId xmlns:a16="http://schemas.microsoft.com/office/drawing/2014/main" id="{447ED8AD-B771-69FA-07DB-4DF573A2E7EA}"/>
              </a:ext>
            </a:extLst>
          </p:cNvPr>
          <p:cNvPicPr>
            <a:picLocks noChangeAspect="1"/>
          </p:cNvPicPr>
          <p:nvPr/>
        </p:nvPicPr>
        <p:blipFill>
          <a:blip r:embed="rId4"/>
          <a:stretch>
            <a:fillRect/>
          </a:stretch>
        </p:blipFill>
        <p:spPr>
          <a:xfrm>
            <a:off x="15548333" y="8478786"/>
            <a:ext cx="1895475" cy="18097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 y="-250"/>
            <a:ext cx="18287999" cy="1832175"/>
          </a:xfrm>
          <a:prstGeom prst="rect">
            <a:avLst/>
          </a:prstGeom>
        </p:spPr>
      </p:pic>
      <p:pic>
        <p:nvPicPr>
          <p:cNvPr id="3" name="object 3"/>
          <p:cNvPicPr/>
          <p:nvPr/>
        </p:nvPicPr>
        <p:blipFill>
          <a:blip r:embed="rId4" cstate="print"/>
          <a:stretch>
            <a:fillRect/>
          </a:stretch>
        </p:blipFill>
        <p:spPr>
          <a:xfrm>
            <a:off x="0" y="8455074"/>
            <a:ext cx="18287999" cy="1831925"/>
          </a:xfrm>
          <a:prstGeom prst="rect">
            <a:avLst/>
          </a:prstGeom>
        </p:spPr>
      </p:pic>
      <p:sp>
        <p:nvSpPr>
          <p:cNvPr id="9" name="object 9"/>
          <p:cNvSpPr txBox="1"/>
          <p:nvPr/>
        </p:nvSpPr>
        <p:spPr>
          <a:xfrm>
            <a:off x="488656" y="3616777"/>
            <a:ext cx="8067515" cy="4532331"/>
          </a:xfrm>
          <a:prstGeom prst="rect">
            <a:avLst/>
          </a:prstGeom>
        </p:spPr>
        <p:txBody>
          <a:bodyPr vert="horz" wrap="square" lIns="0" tIns="12700" rIns="0" bIns="0" rtlCol="0" anchor="t">
            <a:spAutoFit/>
          </a:bodyPr>
          <a:lstStyle/>
          <a:p>
            <a:pPr marL="12700" marR="17145">
              <a:lnSpc>
                <a:spcPct val="115599"/>
              </a:lnSpc>
              <a:spcBef>
                <a:spcPts val="100"/>
              </a:spcBef>
            </a:pPr>
            <a:r>
              <a:rPr lang="en-US" sz="2800" spc="110">
                <a:latin typeface="Calibri Light" panose="020F0302020204030204" pitchFamily="34" charset="0"/>
                <a:ea typeface="Calibri Light" panose="020F0302020204030204" pitchFamily="34" charset="0"/>
                <a:cs typeface="Calibri Light" panose="020F0302020204030204" pitchFamily="34" charset="0"/>
              </a:rPr>
              <a:t>This workshop is one of three workshops focusing on health and safety. </a:t>
            </a:r>
          </a:p>
          <a:p>
            <a:pPr marL="12700" marR="17145">
              <a:lnSpc>
                <a:spcPct val="115599"/>
              </a:lnSpc>
              <a:spcBef>
                <a:spcPts val="100"/>
              </a:spcBef>
            </a:pPr>
            <a:endParaRPr lang="en-US" sz="2800" spc="110">
              <a:latin typeface="Franklin Gothic Medium" panose="020B0603020102020204" pitchFamily="34" charset="0"/>
              <a:ea typeface="Calibri Light" panose="020F0302020204030204" pitchFamily="34" charset="0"/>
              <a:cs typeface="Calibri Light" panose="020F0302020204030204" pitchFamily="34" charset="0"/>
            </a:endParaRPr>
          </a:p>
          <a:p>
            <a:pPr marL="527050" marR="17145" indent="-514350">
              <a:lnSpc>
                <a:spcPct val="115599"/>
              </a:lnSpc>
              <a:spcBef>
                <a:spcPts val="100"/>
              </a:spcBef>
              <a:buAutoNum type="arabicPeriod"/>
            </a:pPr>
            <a:r>
              <a:rPr lang="en-US" sz="2800" b="1" spc="110">
                <a:solidFill>
                  <a:schemeClr val="accent6"/>
                </a:solidFill>
                <a:latin typeface="Franklin Gothic Medium"/>
                <a:ea typeface="Calibri Light" panose="020F0302020204030204" pitchFamily="34" charset="0"/>
                <a:cs typeface="Calibri Light"/>
              </a:rPr>
              <a:t>Promoting Environmental and Occupational Health and Safety</a:t>
            </a:r>
          </a:p>
          <a:p>
            <a:pPr marL="527050" marR="17145" indent="-514350">
              <a:lnSpc>
                <a:spcPct val="115599"/>
              </a:lnSpc>
              <a:spcBef>
                <a:spcPts val="100"/>
              </a:spcBef>
              <a:buAutoNum type="arabicPeriod"/>
            </a:pPr>
            <a:r>
              <a:rPr lang="en-US" sz="2800" spc="110">
                <a:latin typeface="Calibri Light"/>
                <a:ea typeface="Calibri Light" panose="020F0302020204030204" pitchFamily="34" charset="0"/>
                <a:cs typeface="Calibri Light"/>
              </a:rPr>
              <a:t>Advocating for Educators’ Mental Health and Psychological Safety </a:t>
            </a:r>
          </a:p>
          <a:p>
            <a:pPr marL="527050" marR="17145" indent="-514350">
              <a:lnSpc>
                <a:spcPct val="115599"/>
              </a:lnSpc>
              <a:spcBef>
                <a:spcPts val="100"/>
              </a:spcBef>
              <a:buAutoNum type="arabicPeriod"/>
            </a:pPr>
            <a:r>
              <a:rPr lang="en-US" sz="2800" spc="110">
                <a:latin typeface="Calibri Light"/>
                <a:ea typeface="Calibri Light" panose="020F0302020204030204" pitchFamily="34" charset="0"/>
                <a:cs typeface="Calibri Light"/>
              </a:rPr>
              <a:t>Tools and Strategies to Address Gun Violence in Schools. </a:t>
            </a:r>
          </a:p>
        </p:txBody>
      </p:sp>
      <p:pic>
        <p:nvPicPr>
          <p:cNvPr id="10" name="Picture 9">
            <a:extLst>
              <a:ext uri="{FF2B5EF4-FFF2-40B4-BE49-F238E27FC236}">
                <a16:creationId xmlns:a16="http://schemas.microsoft.com/office/drawing/2014/main" id="{A0B2299A-0065-CA05-5918-67D70D3A89B7}"/>
              </a:ext>
            </a:extLst>
          </p:cNvPr>
          <p:cNvPicPr>
            <a:picLocks noChangeAspect="1"/>
          </p:cNvPicPr>
          <p:nvPr/>
        </p:nvPicPr>
        <p:blipFill>
          <a:blip r:embed="rId5"/>
          <a:stretch>
            <a:fillRect/>
          </a:stretch>
        </p:blipFill>
        <p:spPr>
          <a:xfrm>
            <a:off x="9144000" y="2019300"/>
            <a:ext cx="8655344" cy="5899765"/>
          </a:xfrm>
          <a:prstGeom prst="rect">
            <a:avLst/>
          </a:prstGeom>
        </p:spPr>
      </p:pic>
      <p:pic>
        <p:nvPicPr>
          <p:cNvPr id="13" name="object 7">
            <a:extLst>
              <a:ext uri="{FF2B5EF4-FFF2-40B4-BE49-F238E27FC236}">
                <a16:creationId xmlns:a16="http://schemas.microsoft.com/office/drawing/2014/main" id="{4DDF5EE4-1DCD-9C3B-9815-1DE964653B07}"/>
              </a:ext>
            </a:extLst>
          </p:cNvPr>
          <p:cNvPicPr/>
          <p:nvPr/>
        </p:nvPicPr>
        <p:blipFill>
          <a:blip r:embed="rId6" cstate="print"/>
          <a:stretch>
            <a:fillRect/>
          </a:stretch>
        </p:blipFill>
        <p:spPr>
          <a:xfrm>
            <a:off x="7848600" y="6726647"/>
            <a:ext cx="2228981" cy="1964004"/>
          </a:xfrm>
          <a:prstGeom prst="rect">
            <a:avLst/>
          </a:prstGeom>
        </p:spPr>
      </p:pic>
      <p:sp>
        <p:nvSpPr>
          <p:cNvPr id="5" name="Title 4">
            <a:extLst>
              <a:ext uri="{FF2B5EF4-FFF2-40B4-BE49-F238E27FC236}">
                <a16:creationId xmlns:a16="http://schemas.microsoft.com/office/drawing/2014/main" id="{2610D20A-0855-2B87-295B-21C271EA880E}"/>
              </a:ext>
            </a:extLst>
          </p:cNvPr>
          <p:cNvSpPr>
            <a:spLocks noGrp="1"/>
          </p:cNvSpPr>
          <p:nvPr>
            <p:ph type="title"/>
          </p:nvPr>
        </p:nvSpPr>
        <p:spPr>
          <a:xfrm>
            <a:off x="574183" y="2233593"/>
            <a:ext cx="10382250" cy="1077218"/>
          </a:xfrm>
        </p:spPr>
        <p:txBody>
          <a:bodyPr/>
          <a:lstStyle/>
          <a:p>
            <a:r>
              <a:rPr lang="en-US">
                <a:latin typeface="Franklin Gothic Medium" panose="020B0603020102020204" pitchFamily="34" charset="0"/>
              </a:rPr>
              <a:t>Introduction</a:t>
            </a:r>
            <a:r>
              <a:rPr lang="en-US"/>
              <a:t> </a:t>
            </a:r>
          </a:p>
        </p:txBody>
      </p:sp>
      <p:pic>
        <p:nvPicPr>
          <p:cNvPr id="6" name="Picture 5" descr="A close-up of a logo&#10;&#10;Description automatically generated">
            <a:extLst>
              <a:ext uri="{FF2B5EF4-FFF2-40B4-BE49-F238E27FC236}">
                <a16:creationId xmlns:a16="http://schemas.microsoft.com/office/drawing/2014/main" id="{09226F87-7974-14CB-F519-9BD98D157FA9}"/>
              </a:ext>
            </a:extLst>
          </p:cNvPr>
          <p:cNvPicPr>
            <a:picLocks noChangeAspect="1"/>
          </p:cNvPicPr>
          <p:nvPr/>
        </p:nvPicPr>
        <p:blipFill>
          <a:blip r:embed="rId7"/>
          <a:stretch>
            <a:fillRect/>
          </a:stretch>
        </p:blipFill>
        <p:spPr>
          <a:xfrm>
            <a:off x="15548333" y="8478786"/>
            <a:ext cx="1895475" cy="1809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 calcmode="lin" valueType="num">
                                      <p:cBhvr additive="base">
                                        <p:cTn id="7"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 calcmode="lin" valueType="num">
                                      <p:cBhvr additive="base">
                                        <p:cTn id="13"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7411-D87D-F140-BC84-6DE959FDE932}"/>
              </a:ext>
            </a:extLst>
          </p:cNvPr>
          <p:cNvSpPr>
            <a:spLocks noGrp="1"/>
          </p:cNvSpPr>
          <p:nvPr>
            <p:ph type="title"/>
          </p:nvPr>
        </p:nvSpPr>
        <p:spPr>
          <a:xfrm>
            <a:off x="3805917" y="46214"/>
            <a:ext cx="10382250" cy="2154436"/>
          </a:xfrm>
        </p:spPr>
        <p:txBody>
          <a:bodyPr wrap="square" lIns="0" tIns="0" rIns="0" bIns="0" anchor="t">
            <a:spAutoFit/>
          </a:bodyPr>
          <a:lstStyle/>
          <a:p>
            <a:pPr algn="ctr"/>
            <a:r>
              <a:rPr lang="en-US">
                <a:latin typeface="Franklin Gothic Medium"/>
              </a:rPr>
              <a:t>Health and Safety Issues</a:t>
            </a:r>
            <a:br>
              <a:rPr lang="en-US">
                <a:latin typeface="Franklin Gothic Medium"/>
              </a:rPr>
            </a:br>
            <a:endParaRPr lang="en-US">
              <a:latin typeface="Franklin Gothic Medium" panose="020B0603020102020204" pitchFamily="34" charset="0"/>
            </a:endParaRPr>
          </a:p>
        </p:txBody>
      </p:sp>
      <p:sp>
        <p:nvSpPr>
          <p:cNvPr id="5" name="TextBox 4">
            <a:extLst>
              <a:ext uri="{FF2B5EF4-FFF2-40B4-BE49-F238E27FC236}">
                <a16:creationId xmlns:a16="http://schemas.microsoft.com/office/drawing/2014/main" id="{D4CB6483-150B-D31E-8006-E92BE89AB576}"/>
              </a:ext>
            </a:extLst>
          </p:cNvPr>
          <p:cNvSpPr txBox="1"/>
          <p:nvPr/>
        </p:nvSpPr>
        <p:spPr>
          <a:xfrm>
            <a:off x="11628783" y="2077801"/>
            <a:ext cx="9144000" cy="6001643"/>
          </a:xfrm>
          <a:prstGeom prst="rect">
            <a:avLst/>
          </a:prstGeom>
          <a:noFill/>
        </p:spPr>
        <p:txBody>
          <a:bodyPr wrap="square">
            <a:spAutoFit/>
          </a:bodyPr>
          <a:lstStyle/>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Polychlorinated biphenyls (PCBs)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Pollution (generation of/proximity)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Vaping</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Violence (sexual)</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Violence (threats, attacks)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Water (access to clean water)</a:t>
            </a:r>
          </a:p>
        </p:txBody>
      </p:sp>
      <p:sp>
        <p:nvSpPr>
          <p:cNvPr id="6" name="Rectangle 5">
            <a:extLst>
              <a:ext uri="{FF2B5EF4-FFF2-40B4-BE49-F238E27FC236}">
                <a16:creationId xmlns:a16="http://schemas.microsoft.com/office/drawing/2014/main" id="{7EEC9923-7CB0-DD56-D4E6-D25C860D9DAE}"/>
              </a:ext>
            </a:extLst>
          </p:cNvPr>
          <p:cNvSpPr/>
          <p:nvPr/>
        </p:nvSpPr>
        <p:spPr>
          <a:xfrm>
            <a:off x="6019800" y="2109275"/>
            <a:ext cx="5181600" cy="6494085"/>
          </a:xfrm>
          <a:prstGeom prst="rect">
            <a:avLst/>
          </a:prstGeom>
        </p:spPr>
        <p:txBody>
          <a:bodyPr wrap="square">
            <a:spAutoFit/>
          </a:bodyPr>
          <a:lstStyle/>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Health education</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Heat</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Immunization/vaccination</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Infectious diseases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Indoor air quality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Lead (in paint, water, etc.)</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Mental health and stress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Mercury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Mold</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Natural disasters</a:t>
            </a:r>
          </a:p>
        </p:txBody>
      </p:sp>
      <p:sp>
        <p:nvSpPr>
          <p:cNvPr id="7" name="Rectangle 6">
            <a:extLst>
              <a:ext uri="{FF2B5EF4-FFF2-40B4-BE49-F238E27FC236}">
                <a16:creationId xmlns:a16="http://schemas.microsoft.com/office/drawing/2014/main" id="{88ED2269-1B80-3B54-DB09-97051DD3B956}"/>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dirty="0">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Allergies</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Asbestos</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Bloodborne hazards</a:t>
            </a:r>
          </a:p>
          <a:p>
            <a:pPr marL="457200" indent="-457200">
              <a:buFont typeface="Arial" panose="020B0604020202020204" pitchFamily="34" charset="0"/>
              <a:buChar char="•"/>
            </a:pPr>
            <a:r>
              <a:rPr lang="en-US" sz="3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Bullying</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Chemical use/storage/exposure</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Climate justice</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Cold</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Disaster preparation</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Ergonomic hazards</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Food-service concerns (burns, etc.)</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Formaldehyde</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Gun violence</a:t>
            </a:r>
          </a:p>
        </p:txBody>
      </p:sp>
      <p:pic>
        <p:nvPicPr>
          <p:cNvPr id="4" name="Picture 3" descr="A close-up of a logo&#10;&#10;Description automatically generated">
            <a:extLst>
              <a:ext uri="{FF2B5EF4-FFF2-40B4-BE49-F238E27FC236}">
                <a16:creationId xmlns:a16="http://schemas.microsoft.com/office/drawing/2014/main" id="{A33C6CC7-1387-7094-35C4-8CE667FF14AC}"/>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306270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D0D88-3D09-7C32-2F0F-B04051373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7DCBBA-BCE2-3893-C028-A9FB25410D6C}"/>
              </a:ext>
            </a:extLst>
          </p:cNvPr>
          <p:cNvSpPr>
            <a:spLocks noGrp="1"/>
          </p:cNvSpPr>
          <p:nvPr>
            <p:ph type="title"/>
          </p:nvPr>
        </p:nvSpPr>
        <p:spPr>
          <a:xfrm>
            <a:off x="3805917" y="46214"/>
            <a:ext cx="10382250" cy="2154436"/>
          </a:xfrm>
        </p:spPr>
        <p:txBody>
          <a:bodyPr wrap="square" lIns="0" tIns="0" rIns="0" bIns="0" anchor="t">
            <a:spAutoFit/>
          </a:bodyPr>
          <a:lstStyle/>
          <a:p>
            <a:pPr algn="ctr"/>
            <a:r>
              <a:rPr lang="en-US">
                <a:latin typeface="Franklin Gothic Medium"/>
              </a:rPr>
              <a:t>Health and Safety Issues</a:t>
            </a:r>
            <a:br>
              <a:rPr lang="en-US">
                <a:latin typeface="Franklin Gothic Medium"/>
              </a:rPr>
            </a:br>
            <a:endParaRPr lang="en-US">
              <a:latin typeface="Franklin Gothic Medium" panose="020B0603020102020204" pitchFamily="34" charset="0"/>
            </a:endParaRPr>
          </a:p>
        </p:txBody>
      </p:sp>
      <p:sp>
        <p:nvSpPr>
          <p:cNvPr id="5" name="TextBox 4">
            <a:extLst>
              <a:ext uri="{FF2B5EF4-FFF2-40B4-BE49-F238E27FC236}">
                <a16:creationId xmlns:a16="http://schemas.microsoft.com/office/drawing/2014/main" id="{CDB88A9B-E089-E64D-7914-968FC35594AC}"/>
              </a:ext>
            </a:extLst>
          </p:cNvPr>
          <p:cNvSpPr txBox="1"/>
          <p:nvPr/>
        </p:nvSpPr>
        <p:spPr>
          <a:xfrm>
            <a:off x="11628783" y="2077801"/>
            <a:ext cx="9144000" cy="6001643"/>
          </a:xfrm>
          <a:prstGeom prst="rect">
            <a:avLst/>
          </a:prstGeom>
          <a:noFill/>
        </p:spPr>
        <p:txBody>
          <a:bodyPr wrap="square">
            <a:spAutoFit/>
          </a:bodyPr>
          <a:lstStyle/>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Polychlorinated biphenyls (PCBs)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Pollution (generation of/proximity)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Vaping</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Violence (sexual)</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Violence (threats, attacks)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Water (access to clean water)</a:t>
            </a:r>
          </a:p>
        </p:txBody>
      </p:sp>
      <p:sp>
        <p:nvSpPr>
          <p:cNvPr id="6" name="Rectangle 5">
            <a:extLst>
              <a:ext uri="{FF2B5EF4-FFF2-40B4-BE49-F238E27FC236}">
                <a16:creationId xmlns:a16="http://schemas.microsoft.com/office/drawing/2014/main" id="{B9C4B425-B474-3859-7906-2D058ADF6EAE}"/>
              </a:ext>
            </a:extLst>
          </p:cNvPr>
          <p:cNvSpPr/>
          <p:nvPr/>
        </p:nvSpPr>
        <p:spPr>
          <a:xfrm>
            <a:off x="6019800" y="2109275"/>
            <a:ext cx="5181600" cy="6494085"/>
          </a:xfrm>
          <a:prstGeom prst="rect">
            <a:avLst/>
          </a:prstGeom>
        </p:spPr>
        <p:txBody>
          <a:bodyPr wrap="square">
            <a:spAutoFit/>
          </a:bodyPr>
          <a:lstStyle/>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Health education</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Heat</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Immunization/vaccination</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Infectious diseases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Indoor air quality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Lead (in paint, water, etc.)</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Mental health and stress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Mercury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Mold</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Natural disasters</a:t>
            </a:r>
          </a:p>
        </p:txBody>
      </p:sp>
      <p:sp>
        <p:nvSpPr>
          <p:cNvPr id="7" name="Rectangle 6">
            <a:extLst>
              <a:ext uri="{FF2B5EF4-FFF2-40B4-BE49-F238E27FC236}">
                <a16:creationId xmlns:a16="http://schemas.microsoft.com/office/drawing/2014/main" id="{723187E6-EB13-B8F8-F45E-3607901BA3A7}"/>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dirty="0">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Allergies</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Asbestos</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Bloodborne hazards</a:t>
            </a:r>
          </a:p>
          <a:p>
            <a:pPr marL="457200" indent="-457200">
              <a:buFont typeface="Arial" panose="020B0604020202020204" pitchFamily="34" charset="0"/>
              <a:buChar char="•"/>
            </a:pPr>
            <a:r>
              <a:rPr lang="en-US" sz="320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Bullying</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Chemical use/storage/exposure</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Climate justice</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Cold</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Disaster preparation</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Ergonomic hazards</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Food-service concerns (burns, etc.)</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Formaldehyde</a:t>
            </a:r>
          </a:p>
          <a:p>
            <a:pPr marL="457200" indent="-457200">
              <a:buFont typeface="Arial" panose="020B0604020202020204" pitchFamily="34" charset="0"/>
              <a:buChar char="•"/>
            </a:pPr>
            <a:r>
              <a:rPr lang="en-US" sz="3200" dirty="0">
                <a:solidFill>
                  <a:schemeClr val="tx1"/>
                </a:solidFill>
                <a:latin typeface="Calibri Light"/>
                <a:ea typeface="Calibri Light" panose="020F0302020204030204" pitchFamily="34" charset="0"/>
                <a:cs typeface="Calibri Light"/>
              </a:rPr>
              <a:t>Gun violence</a:t>
            </a:r>
          </a:p>
        </p:txBody>
      </p:sp>
      <p:pic>
        <p:nvPicPr>
          <p:cNvPr id="4" name="Picture 3" descr="A close-up of a logo&#10;&#10;Description automatically generated">
            <a:extLst>
              <a:ext uri="{FF2B5EF4-FFF2-40B4-BE49-F238E27FC236}">
                <a16:creationId xmlns:a16="http://schemas.microsoft.com/office/drawing/2014/main" id="{7D609CF9-5C01-CC41-D621-4D4B4F5B793D}"/>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52297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7411-D87D-F140-BC84-6DE959FDE932}"/>
              </a:ext>
            </a:extLst>
          </p:cNvPr>
          <p:cNvSpPr>
            <a:spLocks noGrp="1"/>
          </p:cNvSpPr>
          <p:nvPr>
            <p:ph type="title"/>
          </p:nvPr>
        </p:nvSpPr>
        <p:spPr>
          <a:xfrm>
            <a:off x="3720459" y="131672"/>
            <a:ext cx="10382250" cy="2154436"/>
          </a:xfrm>
        </p:spPr>
        <p:txBody>
          <a:bodyPr wrap="square" lIns="0" tIns="0" rIns="0" bIns="0" anchor="t">
            <a:spAutoFit/>
          </a:bodyPr>
          <a:lstStyle/>
          <a:p>
            <a:pPr algn="ctr"/>
            <a:r>
              <a:rPr lang="en-US">
                <a:latin typeface="Franklin Gothic Medium"/>
              </a:rPr>
              <a:t>Health and Safety Issues</a:t>
            </a:r>
            <a:br>
              <a:rPr lang="en-US">
                <a:latin typeface="Franklin Gothic Medium"/>
              </a:rPr>
            </a:br>
            <a:r>
              <a:rPr lang="en-US" sz="4000">
                <a:latin typeface="Franklin Gothic Medium"/>
              </a:rPr>
              <a:t>(Selected List)</a:t>
            </a:r>
            <a:r>
              <a:rPr lang="en-US">
                <a:latin typeface="Franklin Gothic Medium"/>
              </a:rPr>
              <a:t> </a:t>
            </a:r>
            <a:endParaRPr lang="en-US">
              <a:latin typeface="Franklin Gothic Medium" panose="020B0603020102020204" pitchFamily="34" charset="0"/>
            </a:endParaRPr>
          </a:p>
        </p:txBody>
      </p:sp>
      <p:sp>
        <p:nvSpPr>
          <p:cNvPr id="5" name="TextBox 4">
            <a:extLst>
              <a:ext uri="{FF2B5EF4-FFF2-40B4-BE49-F238E27FC236}">
                <a16:creationId xmlns:a16="http://schemas.microsoft.com/office/drawing/2014/main" id="{D4CB6483-150B-D31E-8006-E92BE89AB576}"/>
              </a:ext>
            </a:extLst>
          </p:cNvPr>
          <p:cNvSpPr txBox="1"/>
          <p:nvPr/>
        </p:nvSpPr>
        <p:spPr>
          <a:xfrm>
            <a:off x="11628783" y="2077801"/>
            <a:ext cx="9144000" cy="6001643"/>
          </a:xfrm>
          <a:prstGeom prst="rect">
            <a:avLst/>
          </a:prstGeom>
          <a:noFill/>
        </p:spPr>
        <p:txBody>
          <a:bodyPr wrap="square">
            <a:spAutoFit/>
          </a:bodyPr>
          <a:lstStyle/>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Polychlorinated biphenyls (PCBs)</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Pollution (generation of/proximity)</a:t>
            </a:r>
            <a:endParaRPr lang="en-US" sz="3200" b="1" dirty="0">
              <a:solidFill>
                <a:schemeClr val="accent1"/>
              </a:solidFill>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Vaping</a:t>
            </a: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Violence (sexual)</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Violence (threats, attacks)</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Water (access to clean water)</a:t>
            </a:r>
          </a:p>
        </p:txBody>
      </p:sp>
      <p:sp>
        <p:nvSpPr>
          <p:cNvPr id="6" name="Rectangle 5">
            <a:extLst>
              <a:ext uri="{FF2B5EF4-FFF2-40B4-BE49-F238E27FC236}">
                <a16:creationId xmlns:a16="http://schemas.microsoft.com/office/drawing/2014/main" id="{7EEC9923-7CB0-DD56-D4E6-D25C860D9DAE}"/>
              </a:ext>
            </a:extLst>
          </p:cNvPr>
          <p:cNvSpPr/>
          <p:nvPr/>
        </p:nvSpPr>
        <p:spPr>
          <a:xfrm>
            <a:off x="6019800" y="2109275"/>
            <a:ext cx="5181600" cy="6494085"/>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3200" dirty="0">
                <a:solidFill>
                  <a:schemeClr val="accent6"/>
                </a:solidFill>
                <a:latin typeface="Calibri Light"/>
                <a:ea typeface="Calibri Light" panose="020F0302020204030204" pitchFamily="34" charset="0"/>
                <a:cs typeface="Calibri Light"/>
              </a:rPr>
              <a:t>Health education</a:t>
            </a:r>
            <a:endParaRPr lang="en-US" dirty="0">
              <a:solidFill>
                <a:schemeClr val="accent6"/>
              </a:solidFill>
            </a:endParaRP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Heat</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Immunization/vaccination</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Infectious diseases</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Indoor air quality</a:t>
            </a: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Lead (in paint, water, etc.)</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Mental health and stress</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Mercury</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Mold</a:t>
            </a:r>
          </a:p>
          <a:p>
            <a:pPr marL="457200" indent="-457200">
              <a:buFont typeface="Arial" panose="020B0604020202020204" pitchFamily="34" charset="0"/>
              <a:buChar char="•"/>
            </a:pPr>
            <a:r>
              <a:rPr lang="en-US" sz="3200" dirty="0">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a:buFont typeface="Arial" panose="020B0604020202020204" pitchFamily="34" charset="0"/>
              <a:buChar char="•"/>
            </a:pPr>
            <a:r>
              <a:rPr lang="en-US" sz="3200" b="1" dirty="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Natural disasters</a:t>
            </a:r>
          </a:p>
        </p:txBody>
      </p:sp>
      <p:sp>
        <p:nvSpPr>
          <p:cNvPr id="7" name="Rectangle 6">
            <a:extLst>
              <a:ext uri="{FF2B5EF4-FFF2-40B4-BE49-F238E27FC236}">
                <a16:creationId xmlns:a16="http://schemas.microsoft.com/office/drawing/2014/main" id="{88ED2269-1B80-3B54-DB09-97051DD3B956}"/>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Allergies</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Asbestos</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Bloodborne hazards</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Bullying</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Chemical use/storage/exposure</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Climate justice</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Cold</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Disaster preparation</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Ergonomic hazards</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Food-service concerns (burns, etc.)</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Formaldehyde</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Gun violence</a:t>
            </a:r>
          </a:p>
        </p:txBody>
      </p:sp>
      <p:pic>
        <p:nvPicPr>
          <p:cNvPr id="4" name="Picture 3" descr="A close-up of a logo&#10;&#10;Description automatically generated">
            <a:extLst>
              <a:ext uri="{FF2B5EF4-FFF2-40B4-BE49-F238E27FC236}">
                <a16:creationId xmlns:a16="http://schemas.microsoft.com/office/drawing/2014/main" id="{3A65031F-7153-7369-2C09-5FCA03974388}"/>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972585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3FFE36-6345-78DD-AE5A-1CDC8C9DF220}"/>
              </a:ext>
            </a:extLst>
          </p:cNvPr>
          <p:cNvPicPr>
            <a:picLocks noChangeAspect="1"/>
          </p:cNvPicPr>
          <p:nvPr/>
        </p:nvPicPr>
        <p:blipFill>
          <a:blip r:embed="rId3"/>
          <a:stretch>
            <a:fillRect/>
          </a:stretch>
        </p:blipFill>
        <p:spPr>
          <a:xfrm>
            <a:off x="381000" y="6136894"/>
            <a:ext cx="3845930" cy="2856244"/>
          </a:xfrm>
          <a:prstGeom prst="rect">
            <a:avLst/>
          </a:prstGeom>
        </p:spPr>
      </p:pic>
      <p:pic>
        <p:nvPicPr>
          <p:cNvPr id="1028" name="Picture 4">
            <a:extLst>
              <a:ext uri="{FF2B5EF4-FFF2-40B4-BE49-F238E27FC236}">
                <a16:creationId xmlns:a16="http://schemas.microsoft.com/office/drawing/2014/main" id="{1ABD2769-8134-8194-8C69-345124565D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3652" y="6200268"/>
            <a:ext cx="3987541" cy="283040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object 2"/>
          <p:cNvGrpSpPr/>
          <p:nvPr/>
        </p:nvGrpSpPr>
        <p:grpSpPr>
          <a:xfrm>
            <a:off x="0" y="3250855"/>
            <a:ext cx="18288000" cy="502284"/>
            <a:chOff x="0" y="3250855"/>
            <a:chExt cx="18288000" cy="502284"/>
          </a:xfrm>
        </p:grpSpPr>
        <p:sp>
          <p:nvSpPr>
            <p:cNvPr id="3" name="object 3"/>
            <p:cNvSpPr/>
            <p:nvPr/>
          </p:nvSpPr>
          <p:spPr>
            <a:xfrm>
              <a:off x="0" y="3487593"/>
              <a:ext cx="18288000" cy="28575"/>
            </a:xfrm>
            <a:custGeom>
              <a:avLst/>
              <a:gdLst/>
              <a:ahLst/>
              <a:cxnLst/>
              <a:rect l="l" t="t" r="r" b="b"/>
              <a:pathLst>
                <a:path w="18288000" h="28575">
                  <a:moveTo>
                    <a:pt x="0" y="28574"/>
                  </a:moveTo>
                  <a:lnTo>
                    <a:pt x="0" y="0"/>
                  </a:lnTo>
                  <a:lnTo>
                    <a:pt x="18287998" y="0"/>
                  </a:lnTo>
                  <a:lnTo>
                    <a:pt x="18287998" y="28574"/>
                  </a:lnTo>
                  <a:lnTo>
                    <a:pt x="0" y="28574"/>
                  </a:lnTo>
                  <a:close/>
                </a:path>
              </a:pathLst>
            </a:custGeom>
            <a:solidFill>
              <a:srgbClr val="000000"/>
            </a:solidFill>
          </p:spPr>
          <p:txBody>
            <a:bodyPr wrap="square" lIns="0" tIns="0" rIns="0" bIns="0" rtlCol="0"/>
            <a:lstStyle/>
            <a:p>
              <a:endParaRPr/>
            </a:p>
          </p:txBody>
        </p:sp>
        <p:sp>
          <p:nvSpPr>
            <p:cNvPr id="4" name="object 4"/>
            <p:cNvSpPr/>
            <p:nvPr/>
          </p:nvSpPr>
          <p:spPr>
            <a:xfrm>
              <a:off x="1028687" y="3250856"/>
              <a:ext cx="14467205" cy="502284"/>
            </a:xfrm>
            <a:custGeom>
              <a:avLst/>
              <a:gdLst/>
              <a:ahLst/>
              <a:cxnLst/>
              <a:rect l="l" t="t" r="r" b="b"/>
              <a:pathLst>
                <a:path w="14467205" h="502285">
                  <a:moveTo>
                    <a:pt x="502056" y="251028"/>
                  </a:moveTo>
                  <a:lnTo>
                    <a:pt x="251028" y="0"/>
                  </a:lnTo>
                  <a:lnTo>
                    <a:pt x="0" y="251028"/>
                  </a:lnTo>
                  <a:lnTo>
                    <a:pt x="251040" y="502056"/>
                  </a:lnTo>
                  <a:lnTo>
                    <a:pt x="502056" y="251028"/>
                  </a:lnTo>
                  <a:close/>
                </a:path>
                <a:path w="14467205" h="502285">
                  <a:moveTo>
                    <a:pt x="5157660" y="251028"/>
                  </a:moveTo>
                  <a:lnTo>
                    <a:pt x="4906632" y="0"/>
                  </a:lnTo>
                  <a:lnTo>
                    <a:pt x="4655604" y="251028"/>
                  </a:lnTo>
                  <a:lnTo>
                    <a:pt x="4906632" y="502056"/>
                  </a:lnTo>
                  <a:lnTo>
                    <a:pt x="5157660" y="251028"/>
                  </a:lnTo>
                  <a:close/>
                </a:path>
                <a:path w="14467205" h="502285">
                  <a:moveTo>
                    <a:pt x="9813265" y="251028"/>
                  </a:moveTo>
                  <a:lnTo>
                    <a:pt x="9562236" y="0"/>
                  </a:lnTo>
                  <a:lnTo>
                    <a:pt x="9311208" y="251028"/>
                  </a:lnTo>
                  <a:lnTo>
                    <a:pt x="9562236" y="502056"/>
                  </a:lnTo>
                  <a:lnTo>
                    <a:pt x="9813265" y="251028"/>
                  </a:lnTo>
                  <a:close/>
                </a:path>
                <a:path w="14467205" h="502285">
                  <a:moveTo>
                    <a:pt x="14467053" y="251028"/>
                  </a:moveTo>
                  <a:lnTo>
                    <a:pt x="14216025" y="0"/>
                  </a:lnTo>
                  <a:lnTo>
                    <a:pt x="13964996" y="251028"/>
                  </a:lnTo>
                  <a:lnTo>
                    <a:pt x="14216025" y="502056"/>
                  </a:lnTo>
                  <a:lnTo>
                    <a:pt x="14467053" y="251028"/>
                  </a:lnTo>
                  <a:close/>
                </a:path>
              </a:pathLst>
            </a:custGeom>
            <a:solidFill>
              <a:srgbClr val="FFD961"/>
            </a:solidFill>
          </p:spPr>
          <p:txBody>
            <a:bodyPr wrap="square" lIns="0" tIns="0" rIns="0" bIns="0" rtlCol="0"/>
            <a:lstStyle/>
            <a:p>
              <a:endParaRPr/>
            </a:p>
          </p:txBody>
        </p:sp>
      </p:grpSp>
      <p:pic>
        <p:nvPicPr>
          <p:cNvPr id="5" name="object 5"/>
          <p:cNvPicPr/>
          <p:nvPr/>
        </p:nvPicPr>
        <p:blipFill>
          <a:blip r:embed="rId5" cstate="print"/>
          <a:stretch>
            <a:fillRect/>
          </a:stretch>
        </p:blipFill>
        <p:spPr>
          <a:xfrm>
            <a:off x="0" y="8455078"/>
            <a:ext cx="18287999" cy="1831922"/>
          </a:xfrm>
          <a:prstGeom prst="rect">
            <a:avLst/>
          </a:prstGeom>
        </p:spPr>
      </p:pic>
      <p:sp>
        <p:nvSpPr>
          <p:cNvPr id="7" name="object 7"/>
          <p:cNvSpPr txBox="1"/>
          <p:nvPr/>
        </p:nvSpPr>
        <p:spPr>
          <a:xfrm>
            <a:off x="5110169" y="3913261"/>
            <a:ext cx="3929602" cy="1949252"/>
          </a:xfrm>
          <a:prstGeom prst="rect">
            <a:avLst/>
          </a:prstGeom>
        </p:spPr>
        <p:txBody>
          <a:bodyPr vert="horz" wrap="square" lIns="0" tIns="12700" rIns="0" bIns="0" rtlCol="0">
            <a:spAutoFit/>
          </a:bodyPr>
          <a:lstStyle/>
          <a:p>
            <a:pPr marL="30480">
              <a:lnSpc>
                <a:spcPct val="100000"/>
              </a:lnSpc>
              <a:spcBef>
                <a:spcPts val="100"/>
              </a:spcBef>
            </a:pPr>
            <a:r>
              <a:rPr sz="4500" spc="45">
                <a:latin typeface="Lucida Sans"/>
                <a:cs typeface="Lucida Sans"/>
              </a:rPr>
              <a:t>02</a:t>
            </a:r>
            <a:endParaRPr lang="en-US" sz="4500">
              <a:latin typeface="Lucida Sans"/>
              <a:cs typeface="Lucida Sans"/>
            </a:endParaRPr>
          </a:p>
          <a:p>
            <a:pPr marL="30480">
              <a:lnSpc>
                <a:spcPct val="100000"/>
              </a:lnSpc>
              <a:spcBef>
                <a:spcPts val="100"/>
              </a:spcBef>
            </a:pPr>
            <a:r>
              <a:rPr lang="en-US" sz="4000" spc="105">
                <a:latin typeface="Calibri Light" panose="020F0302020204030204" pitchFamily="34" charset="0"/>
                <a:ea typeface="Calibri Light" panose="020F0302020204030204" pitchFamily="34" charset="0"/>
                <a:cs typeface="Calibri Light" panose="020F0302020204030204" pitchFamily="34" charset="0"/>
              </a:rPr>
              <a:t>EPA Chemical Safety Rule </a:t>
            </a:r>
            <a:endParaRPr sz="40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object 8"/>
          <p:cNvSpPr txBox="1"/>
          <p:nvPr/>
        </p:nvSpPr>
        <p:spPr>
          <a:xfrm>
            <a:off x="9448801" y="3844977"/>
            <a:ext cx="3929602" cy="2380139"/>
          </a:xfrm>
          <a:prstGeom prst="rect">
            <a:avLst/>
          </a:prstGeom>
        </p:spPr>
        <p:txBody>
          <a:bodyPr vert="horz" wrap="square" lIns="0" tIns="12700" rIns="0" bIns="0" rtlCol="0">
            <a:spAutoFit/>
          </a:bodyPr>
          <a:lstStyle/>
          <a:p>
            <a:pPr marL="48895">
              <a:lnSpc>
                <a:spcPct val="100000"/>
              </a:lnSpc>
              <a:spcBef>
                <a:spcPts val="100"/>
              </a:spcBef>
            </a:pPr>
            <a:r>
              <a:rPr sz="4500" spc="85">
                <a:latin typeface="Lucida Sans"/>
                <a:cs typeface="Lucida Sans"/>
              </a:rPr>
              <a:t>03</a:t>
            </a:r>
            <a:endParaRPr lang="en-US" sz="4500">
              <a:latin typeface="Lucida Sans"/>
              <a:cs typeface="Lucida Sans"/>
            </a:endParaRPr>
          </a:p>
          <a:p>
            <a:pPr marL="48895">
              <a:lnSpc>
                <a:spcPct val="100000"/>
              </a:lnSpc>
              <a:spcBef>
                <a:spcPts val="100"/>
              </a:spcBef>
            </a:pPr>
            <a:r>
              <a:rPr lang="en-US" sz="3600" spc="105">
                <a:latin typeface="Calibri Light" panose="020F0302020204030204" pitchFamily="34" charset="0"/>
                <a:ea typeface="Calibri Light" panose="020F0302020204030204" pitchFamily="34" charset="0"/>
                <a:cs typeface="Calibri Light" panose="020F0302020204030204" pitchFamily="34" charset="0"/>
              </a:rPr>
              <a:t>CPR/AED &amp; First Aid in Spanish and other trainings </a:t>
            </a:r>
            <a:endParaRPr sz="36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 name="object 9"/>
          <p:cNvSpPr txBox="1"/>
          <p:nvPr/>
        </p:nvSpPr>
        <p:spPr>
          <a:xfrm>
            <a:off x="14201078" y="3941824"/>
            <a:ext cx="4163121" cy="1659942"/>
          </a:xfrm>
          <a:prstGeom prst="rect">
            <a:avLst/>
          </a:prstGeom>
        </p:spPr>
        <p:txBody>
          <a:bodyPr vert="horz" wrap="square" lIns="0" tIns="12700" rIns="0" bIns="0" rtlCol="0">
            <a:spAutoFit/>
          </a:bodyPr>
          <a:lstStyle/>
          <a:p>
            <a:pPr marL="12700">
              <a:lnSpc>
                <a:spcPct val="100000"/>
              </a:lnSpc>
              <a:spcBef>
                <a:spcPts val="100"/>
              </a:spcBef>
            </a:pPr>
            <a:r>
              <a:rPr sz="4500" spc="70">
                <a:latin typeface="Lucida Sans"/>
                <a:cs typeface="Lucida Sans"/>
              </a:rPr>
              <a:t>04</a:t>
            </a:r>
            <a:endParaRPr sz="4500">
              <a:latin typeface="Lucida Sans"/>
              <a:cs typeface="Lucida Sans"/>
            </a:endParaRPr>
          </a:p>
          <a:p>
            <a:pPr marL="12700" marR="5080">
              <a:lnSpc>
                <a:spcPct val="133300"/>
              </a:lnSpc>
              <a:spcBef>
                <a:spcPts val="1580"/>
              </a:spcBef>
            </a:pPr>
            <a:r>
              <a:rPr lang="en-US" sz="4000" spc="105">
                <a:latin typeface="Calibri Light" panose="020F0302020204030204" pitchFamily="34" charset="0"/>
                <a:ea typeface="Calibri Light" panose="020F0302020204030204" pitchFamily="34" charset="0"/>
                <a:cs typeface="Calibri Light" panose="020F0302020204030204" pitchFamily="34" charset="0"/>
              </a:rPr>
              <a:t>Racine, Wisconsin </a:t>
            </a:r>
            <a:endParaRPr sz="40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0" name="object 10"/>
          <p:cNvSpPr txBox="1"/>
          <p:nvPr/>
        </p:nvSpPr>
        <p:spPr>
          <a:xfrm>
            <a:off x="381000" y="3934456"/>
            <a:ext cx="4114800" cy="2427396"/>
          </a:xfrm>
          <a:prstGeom prst="rect">
            <a:avLst/>
          </a:prstGeom>
        </p:spPr>
        <p:txBody>
          <a:bodyPr vert="horz" wrap="square" lIns="0" tIns="12700" rIns="0" bIns="0" rtlCol="0">
            <a:spAutoFit/>
          </a:bodyPr>
          <a:lstStyle/>
          <a:p>
            <a:pPr marL="12700">
              <a:lnSpc>
                <a:spcPct val="100000"/>
              </a:lnSpc>
              <a:spcBef>
                <a:spcPts val="100"/>
              </a:spcBef>
            </a:pPr>
            <a:r>
              <a:rPr sz="4500" spc="-25">
                <a:latin typeface="Lucida Sans"/>
                <a:cs typeface="Lucida Sans"/>
              </a:rPr>
              <a:t>01</a:t>
            </a:r>
            <a:endParaRPr lang="en-US" sz="4500" spc="-25">
              <a:latin typeface="Lucida Sans"/>
              <a:cs typeface="Lucida Sans"/>
            </a:endParaRPr>
          </a:p>
          <a:p>
            <a:pPr marL="12700">
              <a:lnSpc>
                <a:spcPct val="100000"/>
              </a:lnSpc>
              <a:spcBef>
                <a:spcPts val="100"/>
              </a:spcBef>
            </a:pPr>
            <a:r>
              <a:rPr lang="en-US" sz="4000" spc="-25">
                <a:latin typeface="Calibri Light" panose="020F0302020204030204" pitchFamily="34" charset="0"/>
                <a:ea typeface="Calibri Light" panose="020F0302020204030204" pitchFamily="34" charset="0"/>
                <a:cs typeface="Calibri Light" panose="020F0302020204030204" pitchFamily="34" charset="0"/>
              </a:rPr>
              <a:t>Indoor Air Quality Legislation, MD </a:t>
            </a:r>
            <a:endParaRPr sz="4000">
              <a:latin typeface="Calibri Light" panose="020F0302020204030204" pitchFamily="34" charset="0"/>
              <a:ea typeface="Calibri Light" panose="020F0302020204030204" pitchFamily="34" charset="0"/>
              <a:cs typeface="Calibri Light" panose="020F0302020204030204" pitchFamily="34" charset="0"/>
            </a:endParaRPr>
          </a:p>
          <a:p>
            <a:pPr marL="12700" marR="5080">
              <a:lnSpc>
                <a:spcPct val="133300"/>
              </a:lnSpc>
              <a:spcBef>
                <a:spcPts val="1580"/>
              </a:spcBef>
            </a:pPr>
            <a:r>
              <a:rPr sz="1500" spc="-10">
                <a:latin typeface="Century Gothic"/>
                <a:cs typeface="Century Gothic"/>
              </a:rPr>
              <a:t>.</a:t>
            </a:r>
            <a:endParaRPr sz="1500">
              <a:latin typeface="Century Gothic"/>
              <a:cs typeface="Century Gothic"/>
            </a:endParaRPr>
          </a:p>
        </p:txBody>
      </p:sp>
      <p:pic>
        <p:nvPicPr>
          <p:cNvPr id="11" name="Picture 10">
            <a:extLst>
              <a:ext uri="{FF2B5EF4-FFF2-40B4-BE49-F238E27FC236}">
                <a16:creationId xmlns:a16="http://schemas.microsoft.com/office/drawing/2014/main" id="{E4D387A0-5D6B-6CE5-D059-A1ED8D83044F}"/>
              </a:ext>
            </a:extLst>
          </p:cNvPr>
          <p:cNvPicPr>
            <a:picLocks noChangeAspect="1"/>
          </p:cNvPicPr>
          <p:nvPr/>
        </p:nvPicPr>
        <p:blipFill>
          <a:blip r:embed="rId6"/>
          <a:stretch>
            <a:fillRect/>
          </a:stretch>
        </p:blipFill>
        <p:spPr>
          <a:xfrm>
            <a:off x="5686766" y="6136894"/>
            <a:ext cx="2166398" cy="2166398"/>
          </a:xfrm>
          <a:prstGeom prst="rect">
            <a:avLst/>
          </a:prstGeom>
        </p:spPr>
      </p:pic>
      <p:pic>
        <p:nvPicPr>
          <p:cNvPr id="12" name="Graphic 11" descr="Blueprint with solid fill">
            <a:extLst>
              <a:ext uri="{FF2B5EF4-FFF2-40B4-BE49-F238E27FC236}">
                <a16:creationId xmlns:a16="http://schemas.microsoft.com/office/drawing/2014/main" id="{0358250E-9860-B8C1-36AF-E9C2C0ABE9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522573" y="5642697"/>
            <a:ext cx="2747967" cy="2747967"/>
          </a:xfrm>
          <a:prstGeom prst="rect">
            <a:avLst/>
          </a:prstGeom>
        </p:spPr>
      </p:pic>
      <p:sp>
        <p:nvSpPr>
          <p:cNvPr id="15" name="Title 14">
            <a:extLst>
              <a:ext uri="{FF2B5EF4-FFF2-40B4-BE49-F238E27FC236}">
                <a16:creationId xmlns:a16="http://schemas.microsoft.com/office/drawing/2014/main" id="{AA6B1884-56A2-830C-FCE7-162CCFBC4B60}"/>
              </a:ext>
            </a:extLst>
          </p:cNvPr>
          <p:cNvSpPr>
            <a:spLocks noGrp="1"/>
          </p:cNvSpPr>
          <p:nvPr>
            <p:ph type="title"/>
          </p:nvPr>
        </p:nvSpPr>
        <p:spPr>
          <a:xfrm>
            <a:off x="2895601" y="1386149"/>
            <a:ext cx="13106400" cy="1077218"/>
          </a:xfrm>
        </p:spPr>
        <p:txBody>
          <a:bodyPr/>
          <a:lstStyle/>
          <a:p>
            <a:pPr algn="ctr"/>
            <a:r>
              <a:rPr lang="en-US">
                <a:latin typeface="Franklin Gothic Medium" panose="020B0603020102020204" pitchFamily="34" charset="0"/>
              </a:rPr>
              <a:t>NEA Health and Safety Program </a:t>
            </a:r>
          </a:p>
        </p:txBody>
      </p:sp>
      <p:pic>
        <p:nvPicPr>
          <p:cNvPr id="14" name="Picture 13" descr="A close-up of a logo&#10;&#10;Description automatically generated">
            <a:extLst>
              <a:ext uri="{FF2B5EF4-FFF2-40B4-BE49-F238E27FC236}">
                <a16:creationId xmlns:a16="http://schemas.microsoft.com/office/drawing/2014/main" id="{DB5C6A76-126C-1F99-91C7-7E3AD3865C88}"/>
              </a:ext>
            </a:extLst>
          </p:cNvPr>
          <p:cNvPicPr>
            <a:picLocks noChangeAspect="1"/>
          </p:cNvPicPr>
          <p:nvPr/>
        </p:nvPicPr>
        <p:blipFill>
          <a:blip r:embed="rId9"/>
          <a:stretch>
            <a:fillRect/>
          </a:stretch>
        </p:blipFill>
        <p:spPr>
          <a:xfrm>
            <a:off x="15548333" y="8478786"/>
            <a:ext cx="1895475" cy="18097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Segoe UI Light"/>
              <a:ea typeface="+mn-ea"/>
              <a:cs typeface="+mn-cs"/>
            </a:endParaRPr>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314" y="0"/>
            <a:ext cx="16751171" cy="3028209"/>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92" y="0"/>
            <a:ext cx="16733520" cy="301752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0642D6C-95F4-6A02-C3CB-A3178A6B6989}"/>
              </a:ext>
            </a:extLst>
          </p:cNvPr>
          <p:cNvSpPr>
            <a:spLocks noGrp="1"/>
          </p:cNvSpPr>
          <p:nvPr>
            <p:ph type="title"/>
          </p:nvPr>
        </p:nvSpPr>
        <p:spPr>
          <a:xfrm>
            <a:off x="1673352" y="822960"/>
            <a:ext cx="15252192" cy="1769364"/>
          </a:xfrm>
        </p:spPr>
        <p:txBody>
          <a:bodyPr>
            <a:normAutofit/>
          </a:bodyPr>
          <a:lstStyle/>
          <a:p>
            <a:r>
              <a:rPr lang="en-US" sz="6000" b="1">
                <a:latin typeface="Franklin Gothic Medium" panose="020B0603020102020204" pitchFamily="34" charset="0"/>
              </a:rPr>
              <a:t>Unique Characteristics of a School </a:t>
            </a:r>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8251" y="1138428"/>
            <a:ext cx="192024" cy="10561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1C95C2B-73E7-CADF-D20C-43B40EF8ADE6}"/>
              </a:ext>
            </a:extLst>
          </p:cNvPr>
          <p:cNvSpPr>
            <a:spLocks noGrp="1"/>
          </p:cNvSpPr>
          <p:nvPr>
            <p:ph idx="1"/>
          </p:nvPr>
        </p:nvSpPr>
        <p:spPr>
          <a:xfrm>
            <a:off x="837314" y="3722915"/>
            <a:ext cx="16746599" cy="5542530"/>
          </a:xfrm>
        </p:spPr>
        <p:txBody>
          <a:bodyPr>
            <a:normAutofit fontScale="92500" lnSpcReduction="10000"/>
          </a:bodyPr>
          <a:lstStyle/>
          <a:p>
            <a:pPr marL="771525" indent="-771525">
              <a:buFont typeface="+mj-lt"/>
              <a:buAutoNum type="arabicPeriod"/>
            </a:pPr>
            <a:r>
              <a:rPr lang="en-US">
                <a:latin typeface="Calibri Light" panose="020F0302020204030204" pitchFamily="34" charset="0"/>
                <a:ea typeface="Calibri Light" panose="020F0302020204030204" pitchFamily="34" charset="0"/>
                <a:cs typeface="Calibri Light" panose="020F0302020204030204" pitchFamily="34" charset="0"/>
              </a:rPr>
              <a:t>Occupants are close together, with the typical school having approximately four times as many occupants as office buildings for the same amount of floor space. </a:t>
            </a:r>
          </a:p>
          <a:p>
            <a:pPr marL="771525" indent="-771525">
              <a:buFont typeface="+mj-lt"/>
              <a:buAutoNum type="arabicPeriod"/>
            </a:pPr>
            <a:r>
              <a:rPr lang="en-US">
                <a:latin typeface="Calibri Light" panose="020F0302020204030204" pitchFamily="34" charset="0"/>
                <a:ea typeface="Calibri Light" panose="020F0302020204030204" pitchFamily="34" charset="0"/>
                <a:cs typeface="Calibri Light" panose="020F0302020204030204" pitchFamily="34" charset="0"/>
              </a:rPr>
              <a:t>A variety of pollutant sources are introduced during learning activities, such as supplies and materials for art, science, home economics, and industrial or vocational arts classes.</a:t>
            </a:r>
          </a:p>
          <a:p>
            <a:pPr marL="771525" indent="-771525">
              <a:buFont typeface="+mj-lt"/>
              <a:buAutoNum type="arabicPeriod"/>
            </a:pPr>
            <a:r>
              <a:rPr lang="en-US">
                <a:latin typeface="Calibri Light" panose="020F0302020204030204" pitchFamily="34" charset="0"/>
                <a:ea typeface="Calibri Light" panose="020F0302020204030204" pitchFamily="34" charset="0"/>
                <a:cs typeface="Calibri Light" panose="020F0302020204030204" pitchFamily="34" charset="0"/>
              </a:rPr>
              <a:t>Multiple HVAC units and other mechanical equipment can place an added strain on custodial and maintenance staff.</a:t>
            </a:r>
          </a:p>
          <a:p>
            <a:pPr marL="771525" indent="-771525">
              <a:buFont typeface="+mj-lt"/>
              <a:buAutoNum type="arabicPeriod"/>
            </a:pPr>
            <a:r>
              <a:rPr lang="en-US">
                <a:latin typeface="Calibri Light" panose="020F0302020204030204" pitchFamily="34" charset="0"/>
                <a:ea typeface="Calibri Light" panose="020F0302020204030204" pitchFamily="34" charset="0"/>
                <a:cs typeface="Calibri Light" panose="020F0302020204030204" pitchFamily="34" charset="0"/>
              </a:rPr>
              <a:t>Maintenance often receives the largest cut during budget reductions resulting in staff reductions and deferred maintenance practice.</a:t>
            </a:r>
          </a:p>
        </p:txBody>
      </p:sp>
      <p:sp>
        <p:nvSpPr>
          <p:cNvPr id="4" name="Slide Number Placeholder 3">
            <a:extLst>
              <a:ext uri="{FF2B5EF4-FFF2-40B4-BE49-F238E27FC236}">
                <a16:creationId xmlns:a16="http://schemas.microsoft.com/office/drawing/2014/main" id="{DBE9D605-C086-61E1-9A65-2710DDD1A033}"/>
              </a:ext>
            </a:extLst>
          </p:cNvPr>
          <p:cNvSpPr>
            <a:spLocks noGrp="1"/>
          </p:cNvSpPr>
          <p:nvPr>
            <p:ph type="sldNum" sz="quarter" idx="12"/>
          </p:nvPr>
        </p:nvSpPr>
        <p:spPr>
          <a:xfrm>
            <a:off x="12810744" y="9534526"/>
            <a:ext cx="4114800" cy="547688"/>
          </a:xfrm>
        </p:spPr>
        <p:txBody>
          <a:bodyPr>
            <a:normAutofit/>
          </a:bodyPr>
          <a:lstStyle/>
          <a:p>
            <a:pPr marL="0" marR="0" lvl="0" indent="0" algn="r" defTabSz="1371600" rtl="0" eaLnBrk="1" fontAlgn="auto" latinLnBrk="0" hangingPunct="1">
              <a:lnSpc>
                <a:spcPct val="100000"/>
              </a:lnSpc>
              <a:spcBef>
                <a:spcPts val="0"/>
              </a:spcBef>
              <a:spcAft>
                <a:spcPts val="900"/>
              </a:spcAft>
              <a:buClrTx/>
              <a:buSzTx/>
              <a:buFontTx/>
              <a:buNone/>
              <a:tabLst/>
              <a:defRPr/>
            </a:pPr>
            <a:fld id="{06FEDF93-2BFD-41CA-ABC7-B039102F3792}" type="slidenum">
              <a:rPr kumimoji="0" lang="en-US" sz="1800" b="0" i="0" u="none" strike="noStrike" kern="1200" cap="none" spc="0" normalizeH="0" baseline="0" noProof="0">
                <a:ln>
                  <a:noFill/>
                </a:ln>
                <a:solidFill>
                  <a:srgbClr val="000000">
                    <a:lumMod val="50000"/>
                    <a:lumOff val="50000"/>
                  </a:srgbClr>
                </a:solidFill>
                <a:effectLst/>
                <a:uLnTx/>
                <a:uFillTx/>
                <a:latin typeface="Segoe UI Light"/>
                <a:ea typeface="+mn-ea"/>
                <a:cs typeface="+mn-cs"/>
              </a:rPr>
              <a:pPr marL="0" marR="0" lvl="0" indent="0" algn="r" defTabSz="1371600" rtl="0" eaLnBrk="1" fontAlgn="auto" latinLnBrk="0" hangingPunct="1">
                <a:lnSpc>
                  <a:spcPct val="100000"/>
                </a:lnSpc>
                <a:spcBef>
                  <a:spcPts val="0"/>
                </a:spcBef>
                <a:spcAft>
                  <a:spcPts val="900"/>
                </a:spcAft>
                <a:buClrTx/>
                <a:buSzTx/>
                <a:buFontTx/>
                <a:buNone/>
                <a:tabLst/>
                <a:defRPr/>
              </a:pPr>
              <a:t>10</a:t>
            </a:fld>
            <a:endParaRPr kumimoji="0" lang="en-US" sz="1800" b="0" i="0" u="none" strike="noStrike" kern="1200" cap="none" spc="0" normalizeH="0" baseline="0" noProof="0">
              <a:ln>
                <a:noFill/>
              </a:ln>
              <a:solidFill>
                <a:srgbClr val="000000">
                  <a:lumMod val="50000"/>
                  <a:lumOff val="50000"/>
                </a:srgbClr>
              </a:solidFill>
              <a:effectLst/>
              <a:uLnTx/>
              <a:uFillTx/>
              <a:latin typeface="Segoe UI Light"/>
              <a:ea typeface="+mn-ea"/>
              <a:cs typeface="+mn-cs"/>
            </a:endParaRPr>
          </a:p>
        </p:txBody>
      </p:sp>
    </p:spTree>
    <p:extLst>
      <p:ext uri="{BB962C8B-B14F-4D97-AF65-F5344CB8AC3E}">
        <p14:creationId xmlns:p14="http://schemas.microsoft.com/office/powerpoint/2010/main" val="268644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rot="10800000">
            <a:off x="1801177" y="1227860"/>
            <a:ext cx="2188845" cy="1099820"/>
          </a:xfrm>
          <a:custGeom>
            <a:avLst/>
            <a:gdLst/>
            <a:ahLst/>
            <a:cxnLst/>
            <a:rect l="l" t="t" r="r" b="b"/>
            <a:pathLst>
              <a:path w="2188844" h="1099820">
                <a:moveTo>
                  <a:pt x="47250" y="1099549"/>
                </a:moveTo>
                <a:lnTo>
                  <a:pt x="34956" y="1098354"/>
                </a:lnTo>
                <a:lnTo>
                  <a:pt x="18269" y="1090169"/>
                </a:lnTo>
                <a:lnTo>
                  <a:pt x="5994" y="1076239"/>
                </a:lnTo>
                <a:lnTo>
                  <a:pt x="0" y="1058686"/>
                </a:lnTo>
                <a:lnTo>
                  <a:pt x="1401" y="1040268"/>
                </a:lnTo>
                <a:lnTo>
                  <a:pt x="9702" y="1023786"/>
                </a:lnTo>
                <a:lnTo>
                  <a:pt x="23579" y="1011591"/>
                </a:lnTo>
                <a:lnTo>
                  <a:pt x="41022" y="1005450"/>
                </a:lnTo>
                <a:lnTo>
                  <a:pt x="1580985" y="1005329"/>
                </a:lnTo>
                <a:lnTo>
                  <a:pt x="1618729" y="1003944"/>
                </a:lnTo>
                <a:lnTo>
                  <a:pt x="1705666" y="989997"/>
                </a:lnTo>
                <a:lnTo>
                  <a:pt x="1788931" y="961436"/>
                </a:lnTo>
                <a:lnTo>
                  <a:pt x="1866067" y="919106"/>
                </a:lnTo>
                <a:lnTo>
                  <a:pt x="1934809" y="864252"/>
                </a:lnTo>
                <a:lnTo>
                  <a:pt x="1993138" y="798483"/>
                </a:lnTo>
                <a:lnTo>
                  <a:pt x="2039331" y="723738"/>
                </a:lnTo>
                <a:lnTo>
                  <a:pt x="2072024" y="642227"/>
                </a:lnTo>
                <a:lnTo>
                  <a:pt x="2090260" y="556344"/>
                </a:lnTo>
                <a:lnTo>
                  <a:pt x="2093637" y="474111"/>
                </a:lnTo>
                <a:lnTo>
                  <a:pt x="2082112" y="396644"/>
                </a:lnTo>
                <a:lnTo>
                  <a:pt x="2055650" y="322908"/>
                </a:lnTo>
                <a:lnTo>
                  <a:pt x="2015269" y="255735"/>
                </a:lnTo>
                <a:lnTo>
                  <a:pt x="1962520" y="197708"/>
                </a:lnTo>
                <a:lnTo>
                  <a:pt x="1899430" y="151056"/>
                </a:lnTo>
                <a:lnTo>
                  <a:pt x="1828425" y="117572"/>
                </a:lnTo>
                <a:lnTo>
                  <a:pt x="1752232" y="98543"/>
                </a:lnTo>
                <a:lnTo>
                  <a:pt x="1670545" y="95059"/>
                </a:lnTo>
                <a:lnTo>
                  <a:pt x="1588574" y="112326"/>
                </a:lnTo>
                <a:lnTo>
                  <a:pt x="1514173" y="150727"/>
                </a:lnTo>
                <a:lnTo>
                  <a:pt x="1452712" y="207487"/>
                </a:lnTo>
                <a:lnTo>
                  <a:pt x="1408625" y="278512"/>
                </a:lnTo>
                <a:lnTo>
                  <a:pt x="1385090" y="358680"/>
                </a:lnTo>
                <a:lnTo>
                  <a:pt x="1383516" y="435462"/>
                </a:lnTo>
                <a:lnTo>
                  <a:pt x="1396852" y="488546"/>
                </a:lnTo>
                <a:lnTo>
                  <a:pt x="1426409" y="543680"/>
                </a:lnTo>
                <a:lnTo>
                  <a:pt x="1463269" y="584228"/>
                </a:lnTo>
                <a:lnTo>
                  <a:pt x="1515403" y="618960"/>
                </a:lnTo>
                <a:lnTo>
                  <a:pt x="1567082" y="637396"/>
                </a:lnTo>
                <a:lnTo>
                  <a:pt x="1630566" y="643261"/>
                </a:lnTo>
                <a:lnTo>
                  <a:pt x="1674459" y="635486"/>
                </a:lnTo>
                <a:lnTo>
                  <a:pt x="1715171" y="617376"/>
                </a:lnTo>
                <a:lnTo>
                  <a:pt x="1750311" y="589989"/>
                </a:lnTo>
                <a:lnTo>
                  <a:pt x="1777779" y="554953"/>
                </a:lnTo>
                <a:lnTo>
                  <a:pt x="1795943" y="514361"/>
                </a:lnTo>
                <a:lnTo>
                  <a:pt x="1803741" y="470598"/>
                </a:lnTo>
                <a:lnTo>
                  <a:pt x="1787662" y="397904"/>
                </a:lnTo>
                <a:lnTo>
                  <a:pt x="1763874" y="366013"/>
                </a:lnTo>
                <a:lnTo>
                  <a:pt x="1731888" y="342295"/>
                </a:lnTo>
                <a:lnTo>
                  <a:pt x="1694408" y="328762"/>
                </a:lnTo>
                <a:lnTo>
                  <a:pt x="1654911" y="326633"/>
                </a:lnTo>
                <a:lnTo>
                  <a:pt x="1602070" y="350332"/>
                </a:lnTo>
                <a:lnTo>
                  <a:pt x="1571168" y="399200"/>
                </a:lnTo>
                <a:lnTo>
                  <a:pt x="1575199" y="456091"/>
                </a:lnTo>
                <a:lnTo>
                  <a:pt x="1615923" y="491770"/>
                </a:lnTo>
                <a:lnTo>
                  <a:pt x="1650922" y="496793"/>
                </a:lnTo>
                <a:lnTo>
                  <a:pt x="1667610" y="504979"/>
                </a:lnTo>
                <a:lnTo>
                  <a:pt x="1684479" y="554879"/>
                </a:lnTo>
                <a:lnTo>
                  <a:pt x="1644858" y="589697"/>
                </a:lnTo>
                <a:lnTo>
                  <a:pt x="1598437" y="584875"/>
                </a:lnTo>
                <a:lnTo>
                  <a:pt x="1560671" y="570350"/>
                </a:lnTo>
                <a:lnTo>
                  <a:pt x="1527577" y="547112"/>
                </a:lnTo>
                <a:lnTo>
                  <a:pt x="1501125" y="516538"/>
                </a:lnTo>
                <a:lnTo>
                  <a:pt x="1482917" y="480472"/>
                </a:lnTo>
                <a:lnTo>
                  <a:pt x="1474049" y="441094"/>
                </a:lnTo>
                <a:lnTo>
                  <a:pt x="1475361" y="396515"/>
                </a:lnTo>
                <a:lnTo>
                  <a:pt x="1488092" y="350798"/>
                </a:lnTo>
                <a:lnTo>
                  <a:pt x="1511613" y="309553"/>
                </a:lnTo>
                <a:lnTo>
                  <a:pt x="1544492" y="275284"/>
                </a:lnTo>
                <a:lnTo>
                  <a:pt x="1584755" y="250038"/>
                </a:lnTo>
                <a:lnTo>
                  <a:pt x="1629997" y="235331"/>
                </a:lnTo>
                <a:lnTo>
                  <a:pt x="1675476" y="231781"/>
                </a:lnTo>
                <a:lnTo>
                  <a:pt x="1727632" y="239495"/>
                </a:lnTo>
                <a:lnTo>
                  <a:pt x="1783279" y="262477"/>
                </a:lnTo>
                <a:lnTo>
                  <a:pt x="1825629" y="293793"/>
                </a:lnTo>
                <a:lnTo>
                  <a:pt x="1863840" y="340215"/>
                </a:lnTo>
                <a:lnTo>
                  <a:pt x="1886384" y="387738"/>
                </a:lnTo>
                <a:lnTo>
                  <a:pt x="1898134" y="446638"/>
                </a:lnTo>
                <a:lnTo>
                  <a:pt x="1893184" y="515536"/>
                </a:lnTo>
                <a:lnTo>
                  <a:pt x="1865810" y="591815"/>
                </a:lnTo>
                <a:lnTo>
                  <a:pt x="1817407" y="656886"/>
                </a:lnTo>
                <a:lnTo>
                  <a:pt x="1752142" y="705146"/>
                </a:lnTo>
                <a:lnTo>
                  <a:pt x="1675637" y="732439"/>
                </a:lnTo>
                <a:lnTo>
                  <a:pt x="1597034" y="736775"/>
                </a:lnTo>
                <a:lnTo>
                  <a:pt x="1516796" y="720687"/>
                </a:lnTo>
                <a:lnTo>
                  <a:pt x="1442862" y="685711"/>
                </a:lnTo>
                <a:lnTo>
                  <a:pt x="1379615" y="633922"/>
                </a:lnTo>
                <a:lnTo>
                  <a:pt x="1330832" y="568412"/>
                </a:lnTo>
                <a:lnTo>
                  <a:pt x="1299405" y="493067"/>
                </a:lnTo>
                <a:lnTo>
                  <a:pt x="1287213" y="412386"/>
                </a:lnTo>
                <a:lnTo>
                  <a:pt x="1295058" y="325298"/>
                </a:lnTo>
                <a:lnTo>
                  <a:pt x="1318292" y="249450"/>
                </a:lnTo>
                <a:lnTo>
                  <a:pt x="1355899" y="179569"/>
                </a:lnTo>
                <a:lnTo>
                  <a:pt x="1406440" y="118331"/>
                </a:lnTo>
                <a:lnTo>
                  <a:pt x="1467977" y="68082"/>
                </a:lnTo>
                <a:lnTo>
                  <a:pt x="1538154" y="30749"/>
                </a:lnTo>
                <a:lnTo>
                  <a:pt x="1614280" y="7761"/>
                </a:lnTo>
                <a:lnTo>
                  <a:pt x="1693439" y="0"/>
                </a:lnTo>
                <a:lnTo>
                  <a:pt x="1717723" y="638"/>
                </a:lnTo>
                <a:lnTo>
                  <a:pt x="1801863" y="12167"/>
                </a:lnTo>
                <a:lnTo>
                  <a:pt x="1882790" y="37832"/>
                </a:lnTo>
                <a:lnTo>
                  <a:pt x="1958143" y="76882"/>
                </a:lnTo>
                <a:lnTo>
                  <a:pt x="2025716" y="128178"/>
                </a:lnTo>
                <a:lnTo>
                  <a:pt x="2083525" y="190213"/>
                </a:lnTo>
                <a:lnTo>
                  <a:pt x="2129872" y="261164"/>
                </a:lnTo>
                <a:lnTo>
                  <a:pt x="2163403" y="338956"/>
                </a:lnTo>
                <a:lnTo>
                  <a:pt x="2183138" y="421317"/>
                </a:lnTo>
                <a:lnTo>
                  <a:pt x="2188437" y="508586"/>
                </a:lnTo>
                <a:lnTo>
                  <a:pt x="2179675" y="597284"/>
                </a:lnTo>
                <a:lnTo>
                  <a:pt x="2157950" y="683757"/>
                </a:lnTo>
                <a:lnTo>
                  <a:pt x="2123741" y="766100"/>
                </a:lnTo>
                <a:lnTo>
                  <a:pt x="2077775" y="842563"/>
                </a:lnTo>
                <a:lnTo>
                  <a:pt x="2021066" y="911459"/>
                </a:lnTo>
                <a:lnTo>
                  <a:pt x="1954818" y="971325"/>
                </a:lnTo>
                <a:lnTo>
                  <a:pt x="1880491" y="1020842"/>
                </a:lnTo>
                <a:lnTo>
                  <a:pt x="1799665" y="1058956"/>
                </a:lnTo>
                <a:lnTo>
                  <a:pt x="1714122" y="1084828"/>
                </a:lnTo>
                <a:lnTo>
                  <a:pt x="1625681" y="1097909"/>
                </a:lnTo>
                <a:lnTo>
                  <a:pt x="47250" y="1099549"/>
                </a:lnTo>
                <a:close/>
              </a:path>
            </a:pathLst>
          </a:custGeom>
          <a:solidFill>
            <a:srgbClr val="004AAC"/>
          </a:solidFill>
        </p:spPr>
        <p:txBody>
          <a:bodyPr wrap="square" lIns="0" tIns="0" rIns="0" bIns="0" rtlCol="0"/>
          <a:lstStyle/>
          <a:p>
            <a:endParaRPr/>
          </a:p>
        </p:txBody>
      </p:sp>
      <p:sp>
        <p:nvSpPr>
          <p:cNvPr id="4" name="object 4"/>
          <p:cNvSpPr/>
          <p:nvPr/>
        </p:nvSpPr>
        <p:spPr>
          <a:xfrm>
            <a:off x="13346790" y="1749553"/>
            <a:ext cx="1459230" cy="748030"/>
          </a:xfrm>
          <a:custGeom>
            <a:avLst/>
            <a:gdLst/>
            <a:ahLst/>
            <a:cxnLst/>
            <a:rect l="l" t="t" r="r" b="b"/>
            <a:pathLst>
              <a:path w="1459230" h="748030">
                <a:moveTo>
                  <a:pt x="1356401" y="652780"/>
                </a:moveTo>
                <a:lnTo>
                  <a:pt x="1132963" y="652780"/>
                </a:lnTo>
                <a:lnTo>
                  <a:pt x="1148879" y="651510"/>
                </a:lnTo>
                <a:lnTo>
                  <a:pt x="1156780" y="650240"/>
                </a:lnTo>
                <a:lnTo>
                  <a:pt x="1172467" y="646430"/>
                </a:lnTo>
                <a:lnTo>
                  <a:pt x="1180216" y="645160"/>
                </a:lnTo>
                <a:lnTo>
                  <a:pt x="1203046" y="637540"/>
                </a:lnTo>
                <a:lnTo>
                  <a:pt x="1217827" y="631190"/>
                </a:lnTo>
                <a:lnTo>
                  <a:pt x="1225050" y="628650"/>
                </a:lnTo>
                <a:lnTo>
                  <a:pt x="1239164" y="621030"/>
                </a:lnTo>
                <a:lnTo>
                  <a:pt x="1278132" y="593090"/>
                </a:lnTo>
                <a:lnTo>
                  <a:pt x="1300766" y="570230"/>
                </a:lnTo>
                <a:lnTo>
                  <a:pt x="1310938" y="558800"/>
                </a:lnTo>
                <a:lnTo>
                  <a:pt x="1315710" y="552450"/>
                </a:lnTo>
                <a:lnTo>
                  <a:pt x="1324628" y="538480"/>
                </a:lnTo>
                <a:lnTo>
                  <a:pt x="1328751" y="532130"/>
                </a:lnTo>
                <a:lnTo>
                  <a:pt x="1336328" y="518160"/>
                </a:lnTo>
                <a:lnTo>
                  <a:pt x="1339762" y="510540"/>
                </a:lnTo>
                <a:lnTo>
                  <a:pt x="1345925" y="495300"/>
                </a:lnTo>
                <a:lnTo>
                  <a:pt x="1348638" y="488950"/>
                </a:lnTo>
                <a:lnTo>
                  <a:pt x="1358468" y="449580"/>
                </a:lnTo>
                <a:lnTo>
                  <a:pt x="1361626" y="402590"/>
                </a:lnTo>
                <a:lnTo>
                  <a:pt x="1361318" y="394970"/>
                </a:lnTo>
                <a:lnTo>
                  <a:pt x="1356931" y="355600"/>
                </a:lnTo>
                <a:lnTo>
                  <a:pt x="1350045" y="326390"/>
                </a:lnTo>
                <a:lnTo>
                  <a:pt x="1347861" y="318770"/>
                </a:lnTo>
                <a:lnTo>
                  <a:pt x="1345496" y="311150"/>
                </a:lnTo>
                <a:lnTo>
                  <a:pt x="1342951" y="303530"/>
                </a:lnTo>
                <a:lnTo>
                  <a:pt x="1340227" y="295910"/>
                </a:lnTo>
                <a:lnTo>
                  <a:pt x="1337323" y="289560"/>
                </a:lnTo>
                <a:lnTo>
                  <a:pt x="1334245" y="281940"/>
                </a:lnTo>
                <a:lnTo>
                  <a:pt x="1330994" y="275590"/>
                </a:lnTo>
                <a:lnTo>
                  <a:pt x="1327571" y="267970"/>
                </a:lnTo>
                <a:lnTo>
                  <a:pt x="1323975" y="261620"/>
                </a:lnTo>
                <a:lnTo>
                  <a:pt x="1303533" y="228600"/>
                </a:lnTo>
                <a:lnTo>
                  <a:pt x="1279209" y="198120"/>
                </a:lnTo>
                <a:lnTo>
                  <a:pt x="1273910" y="191770"/>
                </a:lnTo>
                <a:lnTo>
                  <a:pt x="1268470" y="186690"/>
                </a:lnTo>
                <a:lnTo>
                  <a:pt x="1262895" y="181610"/>
                </a:lnTo>
                <a:lnTo>
                  <a:pt x="1257193" y="175260"/>
                </a:lnTo>
                <a:lnTo>
                  <a:pt x="1251363" y="170180"/>
                </a:lnTo>
                <a:lnTo>
                  <a:pt x="1245404" y="165100"/>
                </a:lnTo>
                <a:lnTo>
                  <a:pt x="1239325" y="161290"/>
                </a:lnTo>
                <a:lnTo>
                  <a:pt x="1233133" y="156210"/>
                </a:lnTo>
                <a:lnTo>
                  <a:pt x="1226827" y="151130"/>
                </a:lnTo>
                <a:lnTo>
                  <a:pt x="1213881" y="143510"/>
                </a:lnTo>
                <a:lnTo>
                  <a:pt x="1207258" y="138430"/>
                </a:lnTo>
                <a:lnTo>
                  <a:pt x="1193717" y="130810"/>
                </a:lnTo>
                <a:lnTo>
                  <a:pt x="1186807" y="128270"/>
                </a:lnTo>
                <a:lnTo>
                  <a:pt x="1172743" y="120650"/>
                </a:lnTo>
                <a:lnTo>
                  <a:pt x="1158360" y="115570"/>
                </a:lnTo>
                <a:lnTo>
                  <a:pt x="1151068" y="111760"/>
                </a:lnTo>
                <a:lnTo>
                  <a:pt x="1143712" y="109220"/>
                </a:lnTo>
                <a:lnTo>
                  <a:pt x="1136291" y="107950"/>
                </a:lnTo>
                <a:lnTo>
                  <a:pt x="1121291" y="102870"/>
                </a:lnTo>
                <a:lnTo>
                  <a:pt x="1106104" y="100330"/>
                </a:lnTo>
                <a:lnTo>
                  <a:pt x="1098450" y="97790"/>
                </a:lnTo>
                <a:lnTo>
                  <a:pt x="1090768" y="96520"/>
                </a:lnTo>
                <a:lnTo>
                  <a:pt x="1083057" y="96520"/>
                </a:lnTo>
                <a:lnTo>
                  <a:pt x="1067559" y="93980"/>
                </a:lnTo>
                <a:lnTo>
                  <a:pt x="40984" y="93980"/>
                </a:lnTo>
                <a:lnTo>
                  <a:pt x="34957" y="92710"/>
                </a:lnTo>
                <a:lnTo>
                  <a:pt x="1198" y="58420"/>
                </a:lnTo>
                <a:lnTo>
                  <a:pt x="0" y="53340"/>
                </a:lnTo>
                <a:lnTo>
                  <a:pt x="120" y="40640"/>
                </a:lnTo>
                <a:lnTo>
                  <a:pt x="23579" y="5080"/>
                </a:lnTo>
                <a:lnTo>
                  <a:pt x="41022" y="0"/>
                </a:lnTo>
                <a:lnTo>
                  <a:pt x="1074694" y="0"/>
                </a:lnTo>
                <a:lnTo>
                  <a:pt x="1125058" y="6350"/>
                </a:lnTo>
                <a:lnTo>
                  <a:pt x="1174227" y="19050"/>
                </a:lnTo>
                <a:lnTo>
                  <a:pt x="1212199" y="34290"/>
                </a:lnTo>
                <a:lnTo>
                  <a:pt x="1230599" y="43180"/>
                </a:lnTo>
                <a:lnTo>
                  <a:pt x="1239639" y="46990"/>
                </a:lnTo>
                <a:lnTo>
                  <a:pt x="1257358" y="57150"/>
                </a:lnTo>
                <a:lnTo>
                  <a:pt x="1266025" y="62230"/>
                </a:lnTo>
                <a:lnTo>
                  <a:pt x="1274564" y="68580"/>
                </a:lnTo>
                <a:lnTo>
                  <a:pt x="1282965" y="73660"/>
                </a:lnTo>
                <a:lnTo>
                  <a:pt x="1315072" y="99060"/>
                </a:lnTo>
                <a:lnTo>
                  <a:pt x="1344575" y="127000"/>
                </a:lnTo>
                <a:lnTo>
                  <a:pt x="1351508" y="133350"/>
                </a:lnTo>
                <a:lnTo>
                  <a:pt x="1358255" y="140970"/>
                </a:lnTo>
                <a:lnTo>
                  <a:pt x="1364817" y="149860"/>
                </a:lnTo>
                <a:lnTo>
                  <a:pt x="1371187" y="157480"/>
                </a:lnTo>
                <a:lnTo>
                  <a:pt x="1377355" y="165100"/>
                </a:lnTo>
                <a:lnTo>
                  <a:pt x="1383323" y="173990"/>
                </a:lnTo>
                <a:lnTo>
                  <a:pt x="1389090" y="181610"/>
                </a:lnTo>
                <a:lnTo>
                  <a:pt x="1394649" y="190500"/>
                </a:lnTo>
                <a:lnTo>
                  <a:pt x="1399994" y="199390"/>
                </a:lnTo>
                <a:lnTo>
                  <a:pt x="1405124" y="207010"/>
                </a:lnTo>
                <a:lnTo>
                  <a:pt x="1410040" y="215900"/>
                </a:lnTo>
                <a:lnTo>
                  <a:pt x="1414735" y="226060"/>
                </a:lnTo>
                <a:lnTo>
                  <a:pt x="1419205" y="234950"/>
                </a:lnTo>
                <a:lnTo>
                  <a:pt x="1423448" y="243840"/>
                </a:lnTo>
                <a:lnTo>
                  <a:pt x="1427465" y="252730"/>
                </a:lnTo>
                <a:lnTo>
                  <a:pt x="1431251" y="262890"/>
                </a:lnTo>
                <a:lnTo>
                  <a:pt x="1434802" y="271780"/>
                </a:lnTo>
                <a:lnTo>
                  <a:pt x="1438117" y="281940"/>
                </a:lnTo>
                <a:lnTo>
                  <a:pt x="1441196" y="290830"/>
                </a:lnTo>
                <a:lnTo>
                  <a:pt x="1444036" y="300990"/>
                </a:lnTo>
                <a:lnTo>
                  <a:pt x="1446633" y="311150"/>
                </a:lnTo>
                <a:lnTo>
                  <a:pt x="1448988" y="320040"/>
                </a:lnTo>
                <a:lnTo>
                  <a:pt x="1451099" y="330200"/>
                </a:lnTo>
                <a:lnTo>
                  <a:pt x="1457080" y="370840"/>
                </a:lnTo>
                <a:lnTo>
                  <a:pt x="1459017" y="406400"/>
                </a:lnTo>
                <a:lnTo>
                  <a:pt x="1458908" y="420370"/>
                </a:lnTo>
                <a:lnTo>
                  <a:pt x="1455282" y="461010"/>
                </a:lnTo>
                <a:lnTo>
                  <a:pt x="1448719" y="492760"/>
                </a:lnTo>
                <a:lnTo>
                  <a:pt x="1446583" y="501650"/>
                </a:lnTo>
                <a:lnTo>
                  <a:pt x="1432985" y="539750"/>
                </a:lnTo>
                <a:lnTo>
                  <a:pt x="1414693" y="577850"/>
                </a:lnTo>
                <a:lnTo>
                  <a:pt x="1410495" y="584200"/>
                </a:lnTo>
                <a:lnTo>
                  <a:pt x="1406124" y="591820"/>
                </a:lnTo>
                <a:lnTo>
                  <a:pt x="1401578" y="598170"/>
                </a:lnTo>
                <a:lnTo>
                  <a:pt x="1396862" y="605790"/>
                </a:lnTo>
                <a:lnTo>
                  <a:pt x="1391983" y="612140"/>
                </a:lnTo>
                <a:lnTo>
                  <a:pt x="1365195" y="643890"/>
                </a:lnTo>
                <a:lnTo>
                  <a:pt x="1359381" y="650240"/>
                </a:lnTo>
                <a:lnTo>
                  <a:pt x="1356401" y="652780"/>
                </a:lnTo>
                <a:close/>
              </a:path>
              <a:path w="1459230" h="748030">
                <a:moveTo>
                  <a:pt x="1144735" y="748030"/>
                </a:moveTo>
                <a:lnTo>
                  <a:pt x="1098971" y="748030"/>
                </a:lnTo>
                <a:lnTo>
                  <a:pt x="1092037" y="746760"/>
                </a:lnTo>
                <a:lnTo>
                  <a:pt x="1085119" y="746760"/>
                </a:lnTo>
                <a:lnTo>
                  <a:pt x="1050940" y="740410"/>
                </a:lnTo>
                <a:lnTo>
                  <a:pt x="1044213" y="737870"/>
                </a:lnTo>
                <a:lnTo>
                  <a:pt x="1037529" y="736600"/>
                </a:lnTo>
                <a:lnTo>
                  <a:pt x="1017796" y="728980"/>
                </a:lnTo>
                <a:lnTo>
                  <a:pt x="992362" y="718820"/>
                </a:lnTo>
                <a:lnTo>
                  <a:pt x="980086" y="711200"/>
                </a:lnTo>
                <a:lnTo>
                  <a:pt x="974076" y="708660"/>
                </a:lnTo>
                <a:lnTo>
                  <a:pt x="962320" y="701040"/>
                </a:lnTo>
                <a:lnTo>
                  <a:pt x="956581" y="697230"/>
                </a:lnTo>
                <a:lnTo>
                  <a:pt x="950943" y="693420"/>
                </a:lnTo>
                <a:lnTo>
                  <a:pt x="945408" y="688340"/>
                </a:lnTo>
                <a:lnTo>
                  <a:pt x="939974" y="684530"/>
                </a:lnTo>
                <a:lnTo>
                  <a:pt x="934648" y="679450"/>
                </a:lnTo>
                <a:lnTo>
                  <a:pt x="929437" y="675640"/>
                </a:lnTo>
                <a:lnTo>
                  <a:pt x="924341" y="670560"/>
                </a:lnTo>
                <a:lnTo>
                  <a:pt x="896327" y="640080"/>
                </a:lnTo>
                <a:lnTo>
                  <a:pt x="892115" y="633730"/>
                </a:lnTo>
                <a:lnTo>
                  <a:pt x="888040" y="628650"/>
                </a:lnTo>
                <a:lnTo>
                  <a:pt x="884103" y="622300"/>
                </a:lnTo>
                <a:lnTo>
                  <a:pt x="880307" y="617220"/>
                </a:lnTo>
                <a:lnTo>
                  <a:pt x="876658" y="610870"/>
                </a:lnTo>
                <a:lnTo>
                  <a:pt x="873156" y="604520"/>
                </a:lnTo>
                <a:lnTo>
                  <a:pt x="869800" y="599440"/>
                </a:lnTo>
                <a:lnTo>
                  <a:pt x="866594" y="593090"/>
                </a:lnTo>
                <a:lnTo>
                  <a:pt x="850634" y="554990"/>
                </a:lnTo>
                <a:lnTo>
                  <a:pt x="848532" y="547370"/>
                </a:lnTo>
                <a:lnTo>
                  <a:pt x="846593" y="541020"/>
                </a:lnTo>
                <a:lnTo>
                  <a:pt x="844821" y="534670"/>
                </a:lnTo>
                <a:lnTo>
                  <a:pt x="843213" y="528320"/>
                </a:lnTo>
                <a:lnTo>
                  <a:pt x="841772" y="520700"/>
                </a:lnTo>
                <a:lnTo>
                  <a:pt x="840498" y="514350"/>
                </a:lnTo>
                <a:lnTo>
                  <a:pt x="836453" y="473710"/>
                </a:lnTo>
                <a:lnTo>
                  <a:pt x="836356" y="458470"/>
                </a:lnTo>
                <a:lnTo>
                  <a:pt x="836761" y="450850"/>
                </a:lnTo>
                <a:lnTo>
                  <a:pt x="842509" y="412750"/>
                </a:lnTo>
                <a:lnTo>
                  <a:pt x="857386" y="369570"/>
                </a:lnTo>
                <a:lnTo>
                  <a:pt x="880418" y="330200"/>
                </a:lnTo>
                <a:lnTo>
                  <a:pt x="894729" y="312420"/>
                </a:lnTo>
                <a:lnTo>
                  <a:pt x="899876" y="306070"/>
                </a:lnTo>
                <a:lnTo>
                  <a:pt x="910725" y="295910"/>
                </a:lnTo>
                <a:lnTo>
                  <a:pt x="916401" y="290830"/>
                </a:lnTo>
                <a:lnTo>
                  <a:pt x="928254" y="280670"/>
                </a:lnTo>
                <a:lnTo>
                  <a:pt x="934403" y="276860"/>
                </a:lnTo>
                <a:lnTo>
                  <a:pt x="947147" y="267970"/>
                </a:lnTo>
                <a:lnTo>
                  <a:pt x="953712" y="264160"/>
                </a:lnTo>
                <a:lnTo>
                  <a:pt x="967224" y="256540"/>
                </a:lnTo>
                <a:lnTo>
                  <a:pt x="974141" y="254000"/>
                </a:lnTo>
                <a:lnTo>
                  <a:pt x="988293" y="247650"/>
                </a:lnTo>
                <a:lnTo>
                  <a:pt x="995495" y="245110"/>
                </a:lnTo>
                <a:lnTo>
                  <a:pt x="1010151" y="241300"/>
                </a:lnTo>
                <a:lnTo>
                  <a:pt x="1017569" y="238760"/>
                </a:lnTo>
                <a:lnTo>
                  <a:pt x="1040153" y="234950"/>
                </a:lnTo>
                <a:lnTo>
                  <a:pt x="1055391" y="233680"/>
                </a:lnTo>
                <a:lnTo>
                  <a:pt x="1063029" y="232410"/>
                </a:lnTo>
                <a:lnTo>
                  <a:pt x="1070685" y="232410"/>
                </a:lnTo>
                <a:lnTo>
                  <a:pt x="1080341" y="233680"/>
                </a:lnTo>
                <a:lnTo>
                  <a:pt x="1089951" y="233680"/>
                </a:lnTo>
                <a:lnTo>
                  <a:pt x="1109031" y="236220"/>
                </a:lnTo>
                <a:lnTo>
                  <a:pt x="1127743" y="241300"/>
                </a:lnTo>
                <a:lnTo>
                  <a:pt x="1136893" y="245110"/>
                </a:lnTo>
                <a:lnTo>
                  <a:pt x="1145905" y="247650"/>
                </a:lnTo>
                <a:lnTo>
                  <a:pt x="1154736" y="251460"/>
                </a:lnTo>
                <a:lnTo>
                  <a:pt x="1163343" y="256540"/>
                </a:lnTo>
                <a:lnTo>
                  <a:pt x="1171727" y="260350"/>
                </a:lnTo>
                <a:lnTo>
                  <a:pt x="1179887" y="265430"/>
                </a:lnTo>
                <a:lnTo>
                  <a:pt x="1187785" y="271780"/>
                </a:lnTo>
                <a:lnTo>
                  <a:pt x="1195382" y="278130"/>
                </a:lnTo>
                <a:lnTo>
                  <a:pt x="1202678" y="283210"/>
                </a:lnTo>
                <a:lnTo>
                  <a:pt x="1209673" y="290830"/>
                </a:lnTo>
                <a:lnTo>
                  <a:pt x="1216335" y="297180"/>
                </a:lnTo>
                <a:lnTo>
                  <a:pt x="1222629" y="304800"/>
                </a:lnTo>
                <a:lnTo>
                  <a:pt x="1228557" y="312420"/>
                </a:lnTo>
                <a:lnTo>
                  <a:pt x="1234118" y="320040"/>
                </a:lnTo>
                <a:lnTo>
                  <a:pt x="1238425" y="326390"/>
                </a:lnTo>
                <a:lnTo>
                  <a:pt x="1054199" y="326390"/>
                </a:lnTo>
                <a:lnTo>
                  <a:pt x="1034001" y="330200"/>
                </a:lnTo>
                <a:lnTo>
                  <a:pt x="1027419" y="332740"/>
                </a:lnTo>
                <a:lnTo>
                  <a:pt x="1020933" y="334010"/>
                </a:lnTo>
                <a:lnTo>
                  <a:pt x="1008283" y="339090"/>
                </a:lnTo>
                <a:lnTo>
                  <a:pt x="1002178" y="342900"/>
                </a:lnTo>
                <a:lnTo>
                  <a:pt x="996231" y="345440"/>
                </a:lnTo>
                <a:lnTo>
                  <a:pt x="990441" y="349250"/>
                </a:lnTo>
                <a:lnTo>
                  <a:pt x="984835" y="353060"/>
                </a:lnTo>
                <a:lnTo>
                  <a:pt x="979440" y="358140"/>
                </a:lnTo>
                <a:lnTo>
                  <a:pt x="974258" y="361950"/>
                </a:lnTo>
                <a:lnTo>
                  <a:pt x="948200" y="393700"/>
                </a:lnTo>
                <a:lnTo>
                  <a:pt x="944808" y="400050"/>
                </a:lnTo>
                <a:lnTo>
                  <a:pt x="941710" y="405130"/>
                </a:lnTo>
                <a:lnTo>
                  <a:pt x="929626" y="444500"/>
                </a:lnTo>
                <a:lnTo>
                  <a:pt x="928075" y="462280"/>
                </a:lnTo>
                <a:lnTo>
                  <a:pt x="928184" y="472440"/>
                </a:lnTo>
                <a:lnTo>
                  <a:pt x="933655" y="510540"/>
                </a:lnTo>
                <a:lnTo>
                  <a:pt x="946139" y="544830"/>
                </a:lnTo>
                <a:lnTo>
                  <a:pt x="950304" y="553720"/>
                </a:lnTo>
                <a:lnTo>
                  <a:pt x="976941" y="591820"/>
                </a:lnTo>
                <a:lnTo>
                  <a:pt x="1011987" y="621030"/>
                </a:lnTo>
                <a:lnTo>
                  <a:pt x="1053327" y="642620"/>
                </a:lnTo>
                <a:lnTo>
                  <a:pt x="1098464" y="652780"/>
                </a:lnTo>
                <a:lnTo>
                  <a:pt x="1356401" y="652780"/>
                </a:lnTo>
                <a:lnTo>
                  <a:pt x="1353422" y="655320"/>
                </a:lnTo>
                <a:lnTo>
                  <a:pt x="1321611" y="681990"/>
                </a:lnTo>
                <a:lnTo>
                  <a:pt x="1301037" y="695960"/>
                </a:lnTo>
                <a:lnTo>
                  <a:pt x="1293958" y="701040"/>
                </a:lnTo>
                <a:lnTo>
                  <a:pt x="1279488" y="708660"/>
                </a:lnTo>
                <a:lnTo>
                  <a:pt x="1257078" y="720090"/>
                </a:lnTo>
                <a:lnTo>
                  <a:pt x="1249434" y="722630"/>
                </a:lnTo>
                <a:lnTo>
                  <a:pt x="1241713" y="726440"/>
                </a:lnTo>
                <a:lnTo>
                  <a:pt x="1210150" y="736600"/>
                </a:lnTo>
                <a:lnTo>
                  <a:pt x="1202114" y="737870"/>
                </a:lnTo>
                <a:lnTo>
                  <a:pt x="1194029" y="740410"/>
                </a:lnTo>
                <a:lnTo>
                  <a:pt x="1144735" y="748030"/>
                </a:lnTo>
                <a:close/>
              </a:path>
              <a:path w="1459230" h="748030">
                <a:moveTo>
                  <a:pt x="1116345" y="594360"/>
                </a:moveTo>
                <a:lnTo>
                  <a:pt x="1085993" y="594360"/>
                </a:lnTo>
                <a:lnTo>
                  <a:pt x="1058557" y="589280"/>
                </a:lnTo>
                <a:lnTo>
                  <a:pt x="1020702" y="570230"/>
                </a:lnTo>
                <a:lnTo>
                  <a:pt x="1004157" y="557530"/>
                </a:lnTo>
                <a:lnTo>
                  <a:pt x="999079" y="553720"/>
                </a:lnTo>
                <a:lnTo>
                  <a:pt x="994243" y="548640"/>
                </a:lnTo>
                <a:lnTo>
                  <a:pt x="989673" y="542290"/>
                </a:lnTo>
                <a:lnTo>
                  <a:pt x="985370" y="537210"/>
                </a:lnTo>
                <a:lnTo>
                  <a:pt x="965622" y="500380"/>
                </a:lnTo>
                <a:lnTo>
                  <a:pt x="957456" y="459740"/>
                </a:lnTo>
                <a:lnTo>
                  <a:pt x="957096" y="444500"/>
                </a:lnTo>
                <a:lnTo>
                  <a:pt x="957703" y="436880"/>
                </a:lnTo>
                <a:lnTo>
                  <a:pt x="968552" y="397510"/>
                </a:lnTo>
                <a:lnTo>
                  <a:pt x="997146" y="358140"/>
                </a:lnTo>
                <a:lnTo>
                  <a:pt x="1038521" y="334010"/>
                </a:lnTo>
                <a:lnTo>
                  <a:pt x="1070115" y="326390"/>
                </a:lnTo>
                <a:lnTo>
                  <a:pt x="1238425" y="326390"/>
                </a:lnTo>
                <a:lnTo>
                  <a:pt x="1239287" y="327660"/>
                </a:lnTo>
                <a:lnTo>
                  <a:pt x="1243358" y="335280"/>
                </a:lnTo>
                <a:lnTo>
                  <a:pt x="1099980" y="335280"/>
                </a:lnTo>
                <a:lnTo>
                  <a:pt x="1106075" y="337820"/>
                </a:lnTo>
                <a:lnTo>
                  <a:pt x="1127791" y="370840"/>
                </a:lnTo>
                <a:lnTo>
                  <a:pt x="1128329" y="384810"/>
                </a:lnTo>
                <a:lnTo>
                  <a:pt x="1127131" y="389890"/>
                </a:lnTo>
                <a:lnTo>
                  <a:pt x="1093372" y="424180"/>
                </a:lnTo>
                <a:lnTo>
                  <a:pt x="1087345" y="425450"/>
                </a:lnTo>
                <a:lnTo>
                  <a:pt x="1073458" y="425450"/>
                </a:lnTo>
                <a:lnTo>
                  <a:pt x="1066280" y="429260"/>
                </a:lnTo>
                <a:lnTo>
                  <a:pt x="1051785" y="461010"/>
                </a:lnTo>
                <a:lnTo>
                  <a:pt x="1053008" y="467360"/>
                </a:lnTo>
                <a:lnTo>
                  <a:pt x="1087441" y="501650"/>
                </a:lnTo>
                <a:lnTo>
                  <a:pt x="1093589" y="502920"/>
                </a:lnTo>
                <a:lnTo>
                  <a:pt x="1249930" y="502920"/>
                </a:lnTo>
                <a:lnTo>
                  <a:pt x="1247469" y="508000"/>
                </a:lnTo>
                <a:lnTo>
                  <a:pt x="1243422" y="514350"/>
                </a:lnTo>
                <a:lnTo>
                  <a:pt x="1239018" y="521970"/>
                </a:lnTo>
                <a:lnTo>
                  <a:pt x="1234281" y="528320"/>
                </a:lnTo>
                <a:lnTo>
                  <a:pt x="1229231" y="534670"/>
                </a:lnTo>
                <a:lnTo>
                  <a:pt x="1223870" y="541020"/>
                </a:lnTo>
                <a:lnTo>
                  <a:pt x="1218197" y="546100"/>
                </a:lnTo>
                <a:lnTo>
                  <a:pt x="1212240" y="552450"/>
                </a:lnTo>
                <a:lnTo>
                  <a:pt x="1178755" y="575310"/>
                </a:lnTo>
                <a:lnTo>
                  <a:pt x="1140573" y="590550"/>
                </a:lnTo>
                <a:lnTo>
                  <a:pt x="1116345" y="594360"/>
                </a:lnTo>
                <a:close/>
              </a:path>
              <a:path w="1459230" h="748030">
                <a:moveTo>
                  <a:pt x="1249930" y="502920"/>
                </a:moveTo>
                <a:lnTo>
                  <a:pt x="1104718" y="502920"/>
                </a:lnTo>
                <a:lnTo>
                  <a:pt x="1109411" y="501650"/>
                </a:lnTo>
                <a:lnTo>
                  <a:pt x="1118709" y="500380"/>
                </a:lnTo>
                <a:lnTo>
                  <a:pt x="1123225" y="499110"/>
                </a:lnTo>
                <a:lnTo>
                  <a:pt x="1157492" y="474980"/>
                </a:lnTo>
                <a:lnTo>
                  <a:pt x="1172683" y="435610"/>
                </a:lnTo>
                <a:lnTo>
                  <a:pt x="1172745" y="430530"/>
                </a:lnTo>
                <a:lnTo>
                  <a:pt x="1172370" y="422910"/>
                </a:lnTo>
                <a:lnTo>
                  <a:pt x="1161016" y="384810"/>
                </a:lnTo>
                <a:lnTo>
                  <a:pt x="1156962" y="377190"/>
                </a:lnTo>
                <a:lnTo>
                  <a:pt x="1129073" y="347980"/>
                </a:lnTo>
                <a:lnTo>
                  <a:pt x="1099980" y="335280"/>
                </a:lnTo>
                <a:lnTo>
                  <a:pt x="1243358" y="335280"/>
                </a:lnTo>
                <a:lnTo>
                  <a:pt x="1258783" y="372110"/>
                </a:lnTo>
                <a:lnTo>
                  <a:pt x="1266300" y="410210"/>
                </a:lnTo>
                <a:lnTo>
                  <a:pt x="1267211" y="430530"/>
                </a:lnTo>
                <a:lnTo>
                  <a:pt x="1267077" y="435610"/>
                </a:lnTo>
                <a:lnTo>
                  <a:pt x="1260034" y="477520"/>
                </a:lnTo>
                <a:lnTo>
                  <a:pt x="1251160" y="500380"/>
                </a:lnTo>
                <a:lnTo>
                  <a:pt x="1249930" y="502920"/>
                </a:lnTo>
                <a:close/>
              </a:path>
            </a:pathLst>
          </a:custGeom>
          <a:solidFill>
            <a:srgbClr val="004AAC"/>
          </a:solidFill>
        </p:spPr>
        <p:txBody>
          <a:bodyPr wrap="square" lIns="0" tIns="0" rIns="0" bIns="0" rtlCol="0"/>
          <a:lstStyle/>
          <a:p>
            <a:endParaRPr/>
          </a:p>
        </p:txBody>
      </p:sp>
      <p:sp>
        <p:nvSpPr>
          <p:cNvPr id="5" name="object 5"/>
          <p:cNvSpPr/>
          <p:nvPr/>
        </p:nvSpPr>
        <p:spPr>
          <a:xfrm>
            <a:off x="13232465" y="405021"/>
            <a:ext cx="1455420" cy="744220"/>
          </a:xfrm>
          <a:custGeom>
            <a:avLst/>
            <a:gdLst/>
            <a:ahLst/>
            <a:cxnLst/>
            <a:rect l="l" t="t" r="r" b="b"/>
            <a:pathLst>
              <a:path w="1455419" h="744219">
                <a:moveTo>
                  <a:pt x="1149268" y="1270"/>
                </a:moveTo>
                <a:lnTo>
                  <a:pt x="1088257" y="1270"/>
                </a:lnTo>
                <a:lnTo>
                  <a:pt x="1095191" y="0"/>
                </a:lnTo>
                <a:lnTo>
                  <a:pt x="1140976" y="0"/>
                </a:lnTo>
                <a:lnTo>
                  <a:pt x="1149268" y="1270"/>
                </a:lnTo>
                <a:close/>
              </a:path>
              <a:path w="1455419" h="744219">
                <a:moveTo>
                  <a:pt x="1075616" y="515620"/>
                </a:moveTo>
                <a:lnTo>
                  <a:pt x="1050668" y="515620"/>
                </a:lnTo>
                <a:lnTo>
                  <a:pt x="1035435" y="513080"/>
                </a:lnTo>
                <a:lnTo>
                  <a:pt x="1027876" y="513080"/>
                </a:lnTo>
                <a:lnTo>
                  <a:pt x="1012869" y="509270"/>
                </a:lnTo>
                <a:lnTo>
                  <a:pt x="1005457" y="508000"/>
                </a:lnTo>
                <a:lnTo>
                  <a:pt x="990820" y="502920"/>
                </a:lnTo>
                <a:lnTo>
                  <a:pt x="949113" y="483870"/>
                </a:lnTo>
                <a:lnTo>
                  <a:pt x="929855" y="471170"/>
                </a:lnTo>
                <a:lnTo>
                  <a:pt x="923724" y="467360"/>
                </a:lnTo>
                <a:lnTo>
                  <a:pt x="911910" y="457200"/>
                </a:lnTo>
                <a:lnTo>
                  <a:pt x="906255" y="452120"/>
                </a:lnTo>
                <a:lnTo>
                  <a:pt x="895450" y="441960"/>
                </a:lnTo>
                <a:lnTo>
                  <a:pt x="890326" y="435610"/>
                </a:lnTo>
                <a:lnTo>
                  <a:pt x="880633" y="424180"/>
                </a:lnTo>
                <a:lnTo>
                  <a:pt x="853216" y="378460"/>
                </a:lnTo>
                <a:lnTo>
                  <a:pt x="838514" y="335280"/>
                </a:lnTo>
                <a:lnTo>
                  <a:pt x="832919" y="297180"/>
                </a:lnTo>
                <a:lnTo>
                  <a:pt x="832630" y="275590"/>
                </a:lnTo>
                <a:lnTo>
                  <a:pt x="832886" y="267970"/>
                </a:lnTo>
                <a:lnTo>
                  <a:pt x="837992" y="227330"/>
                </a:lnTo>
                <a:lnTo>
                  <a:pt x="839433" y="219710"/>
                </a:lnTo>
                <a:lnTo>
                  <a:pt x="841040" y="213360"/>
                </a:lnTo>
                <a:lnTo>
                  <a:pt x="842813" y="207010"/>
                </a:lnTo>
                <a:lnTo>
                  <a:pt x="844752" y="199390"/>
                </a:lnTo>
                <a:lnTo>
                  <a:pt x="859763" y="161290"/>
                </a:lnTo>
                <a:lnTo>
                  <a:pt x="872878" y="137160"/>
                </a:lnTo>
                <a:lnTo>
                  <a:pt x="876527" y="130810"/>
                </a:lnTo>
                <a:lnTo>
                  <a:pt x="880323" y="124460"/>
                </a:lnTo>
                <a:lnTo>
                  <a:pt x="884260" y="119380"/>
                </a:lnTo>
                <a:lnTo>
                  <a:pt x="888335" y="113030"/>
                </a:lnTo>
                <a:lnTo>
                  <a:pt x="915580" y="82550"/>
                </a:lnTo>
                <a:lnTo>
                  <a:pt x="930868" y="68580"/>
                </a:lnTo>
                <a:lnTo>
                  <a:pt x="936194" y="63500"/>
                </a:lnTo>
                <a:lnTo>
                  <a:pt x="941628" y="59690"/>
                </a:lnTo>
                <a:lnTo>
                  <a:pt x="947164" y="54610"/>
                </a:lnTo>
                <a:lnTo>
                  <a:pt x="952801" y="50800"/>
                </a:lnTo>
                <a:lnTo>
                  <a:pt x="958540" y="46990"/>
                </a:lnTo>
                <a:lnTo>
                  <a:pt x="964374" y="43180"/>
                </a:lnTo>
                <a:lnTo>
                  <a:pt x="976306" y="35560"/>
                </a:lnTo>
                <a:lnTo>
                  <a:pt x="982404" y="33020"/>
                </a:lnTo>
                <a:lnTo>
                  <a:pt x="988581" y="29210"/>
                </a:lnTo>
                <a:lnTo>
                  <a:pt x="1001157" y="24130"/>
                </a:lnTo>
                <a:lnTo>
                  <a:pt x="1007554" y="20320"/>
                </a:lnTo>
                <a:lnTo>
                  <a:pt x="1014016" y="17780"/>
                </a:lnTo>
                <a:lnTo>
                  <a:pt x="1020536" y="16510"/>
                </a:lnTo>
                <a:lnTo>
                  <a:pt x="1033749" y="11430"/>
                </a:lnTo>
                <a:lnTo>
                  <a:pt x="1040433" y="10160"/>
                </a:lnTo>
                <a:lnTo>
                  <a:pt x="1047160" y="7620"/>
                </a:lnTo>
                <a:lnTo>
                  <a:pt x="1081339" y="1270"/>
                </a:lnTo>
                <a:lnTo>
                  <a:pt x="1157540" y="1270"/>
                </a:lnTo>
                <a:lnTo>
                  <a:pt x="1182179" y="5080"/>
                </a:lnTo>
                <a:lnTo>
                  <a:pt x="1190324" y="7620"/>
                </a:lnTo>
                <a:lnTo>
                  <a:pt x="1198419" y="8890"/>
                </a:lnTo>
                <a:lnTo>
                  <a:pt x="1238068" y="21590"/>
                </a:lnTo>
                <a:lnTo>
                  <a:pt x="1245800" y="25400"/>
                </a:lnTo>
                <a:lnTo>
                  <a:pt x="1253455" y="27940"/>
                </a:lnTo>
                <a:lnTo>
                  <a:pt x="1290384" y="46990"/>
                </a:lnTo>
                <a:lnTo>
                  <a:pt x="1318070" y="66040"/>
                </a:lnTo>
                <a:lnTo>
                  <a:pt x="1324696" y="69850"/>
                </a:lnTo>
                <a:lnTo>
                  <a:pt x="1331200" y="76200"/>
                </a:lnTo>
                <a:lnTo>
                  <a:pt x="1337575" y="81280"/>
                </a:lnTo>
                <a:lnTo>
                  <a:pt x="1343813" y="86360"/>
                </a:lnTo>
                <a:lnTo>
                  <a:pt x="1348388" y="90170"/>
                </a:lnTo>
                <a:lnTo>
                  <a:pt x="1113209" y="90170"/>
                </a:lnTo>
                <a:lnTo>
                  <a:pt x="1103924" y="91440"/>
                </a:lnTo>
                <a:lnTo>
                  <a:pt x="1094684" y="91440"/>
                </a:lnTo>
                <a:lnTo>
                  <a:pt x="1076337" y="93980"/>
                </a:lnTo>
                <a:lnTo>
                  <a:pt x="1049548" y="101600"/>
                </a:lnTo>
                <a:lnTo>
                  <a:pt x="1032391" y="109220"/>
                </a:lnTo>
                <a:lnTo>
                  <a:pt x="1024115" y="113030"/>
                </a:lnTo>
                <a:lnTo>
                  <a:pt x="1016053" y="118110"/>
                </a:lnTo>
                <a:lnTo>
                  <a:pt x="1008207" y="121920"/>
                </a:lnTo>
                <a:lnTo>
                  <a:pt x="1000613" y="128270"/>
                </a:lnTo>
                <a:lnTo>
                  <a:pt x="993308" y="133350"/>
                </a:lnTo>
                <a:lnTo>
                  <a:pt x="986292" y="139700"/>
                </a:lnTo>
                <a:lnTo>
                  <a:pt x="979566" y="146050"/>
                </a:lnTo>
                <a:lnTo>
                  <a:pt x="973161" y="152400"/>
                </a:lnTo>
                <a:lnTo>
                  <a:pt x="967109" y="160020"/>
                </a:lnTo>
                <a:lnTo>
                  <a:pt x="961409" y="166370"/>
                </a:lnTo>
                <a:lnTo>
                  <a:pt x="956062" y="173990"/>
                </a:lnTo>
                <a:lnTo>
                  <a:pt x="951092" y="182880"/>
                </a:lnTo>
                <a:lnTo>
                  <a:pt x="946524" y="190500"/>
                </a:lnTo>
                <a:lnTo>
                  <a:pt x="929875" y="233680"/>
                </a:lnTo>
                <a:lnTo>
                  <a:pt x="924404" y="271780"/>
                </a:lnTo>
                <a:lnTo>
                  <a:pt x="924307" y="275590"/>
                </a:lnTo>
                <a:lnTo>
                  <a:pt x="924407" y="287020"/>
                </a:lnTo>
                <a:lnTo>
                  <a:pt x="932076" y="326390"/>
                </a:lnTo>
                <a:lnTo>
                  <a:pt x="943648" y="350520"/>
                </a:lnTo>
                <a:lnTo>
                  <a:pt x="947291" y="356870"/>
                </a:lnTo>
                <a:lnTo>
                  <a:pt x="951215" y="361950"/>
                </a:lnTo>
                <a:lnTo>
                  <a:pt x="955402" y="367030"/>
                </a:lnTo>
                <a:lnTo>
                  <a:pt x="959850" y="373380"/>
                </a:lnTo>
                <a:lnTo>
                  <a:pt x="964561" y="377190"/>
                </a:lnTo>
                <a:lnTo>
                  <a:pt x="969511" y="382270"/>
                </a:lnTo>
                <a:lnTo>
                  <a:pt x="974676" y="387350"/>
                </a:lnTo>
                <a:lnTo>
                  <a:pt x="1016138" y="410210"/>
                </a:lnTo>
                <a:lnTo>
                  <a:pt x="1029219" y="414020"/>
                </a:lnTo>
                <a:lnTo>
                  <a:pt x="1035907" y="416560"/>
                </a:lnTo>
                <a:lnTo>
                  <a:pt x="1042662" y="416560"/>
                </a:lnTo>
                <a:lnTo>
                  <a:pt x="1056270" y="419100"/>
                </a:lnTo>
                <a:lnTo>
                  <a:pt x="1235240" y="419100"/>
                </a:lnTo>
                <a:lnTo>
                  <a:pt x="1234562" y="420370"/>
                </a:lnTo>
                <a:lnTo>
                  <a:pt x="1229393" y="427990"/>
                </a:lnTo>
                <a:lnTo>
                  <a:pt x="1223832" y="436880"/>
                </a:lnTo>
                <a:lnTo>
                  <a:pt x="1217904" y="444500"/>
                </a:lnTo>
                <a:lnTo>
                  <a:pt x="1211610" y="450850"/>
                </a:lnTo>
                <a:lnTo>
                  <a:pt x="1204948" y="458470"/>
                </a:lnTo>
                <a:lnTo>
                  <a:pt x="1175162" y="482600"/>
                </a:lnTo>
                <a:lnTo>
                  <a:pt x="1132168" y="504190"/>
                </a:lnTo>
                <a:lnTo>
                  <a:pt x="1104306" y="511810"/>
                </a:lnTo>
                <a:lnTo>
                  <a:pt x="1075616" y="515620"/>
                </a:lnTo>
                <a:close/>
              </a:path>
              <a:path w="1455419" h="744219">
                <a:moveTo>
                  <a:pt x="1043279" y="744220"/>
                </a:moveTo>
                <a:lnTo>
                  <a:pt x="40984" y="744220"/>
                </a:lnTo>
                <a:lnTo>
                  <a:pt x="34956" y="742950"/>
                </a:lnTo>
                <a:lnTo>
                  <a:pt x="1198" y="708660"/>
                </a:lnTo>
                <a:lnTo>
                  <a:pt x="0" y="702310"/>
                </a:lnTo>
                <a:lnTo>
                  <a:pt x="0" y="690880"/>
                </a:lnTo>
                <a:lnTo>
                  <a:pt x="23379" y="655320"/>
                </a:lnTo>
                <a:lnTo>
                  <a:pt x="40984" y="648970"/>
                </a:lnTo>
                <a:lnTo>
                  <a:pt x="1063756" y="648970"/>
                </a:lnTo>
                <a:lnTo>
                  <a:pt x="1071508" y="647700"/>
                </a:lnTo>
                <a:lnTo>
                  <a:pt x="1079242" y="647700"/>
                </a:lnTo>
                <a:lnTo>
                  <a:pt x="1102274" y="643890"/>
                </a:lnTo>
                <a:lnTo>
                  <a:pt x="1109887" y="641350"/>
                </a:lnTo>
                <a:lnTo>
                  <a:pt x="1117453" y="640080"/>
                </a:lnTo>
                <a:lnTo>
                  <a:pt x="1124973" y="637540"/>
                </a:lnTo>
                <a:lnTo>
                  <a:pt x="1132447" y="636270"/>
                </a:lnTo>
                <a:lnTo>
                  <a:pt x="1161737" y="626110"/>
                </a:lnTo>
                <a:lnTo>
                  <a:pt x="1168890" y="622300"/>
                </a:lnTo>
                <a:lnTo>
                  <a:pt x="1175962" y="619760"/>
                </a:lnTo>
                <a:lnTo>
                  <a:pt x="1189863" y="612140"/>
                </a:lnTo>
                <a:lnTo>
                  <a:pt x="1203405" y="604520"/>
                </a:lnTo>
                <a:lnTo>
                  <a:pt x="1216555" y="596900"/>
                </a:lnTo>
                <a:lnTo>
                  <a:pt x="1222976" y="591820"/>
                </a:lnTo>
                <a:lnTo>
                  <a:pt x="1229284" y="588010"/>
                </a:lnTo>
                <a:lnTo>
                  <a:pt x="1259055" y="562610"/>
                </a:lnTo>
                <a:lnTo>
                  <a:pt x="1270074" y="551180"/>
                </a:lnTo>
                <a:lnTo>
                  <a:pt x="1275376" y="546100"/>
                </a:lnTo>
                <a:lnTo>
                  <a:pt x="1280536" y="539750"/>
                </a:lnTo>
                <a:lnTo>
                  <a:pt x="1285555" y="534670"/>
                </a:lnTo>
                <a:lnTo>
                  <a:pt x="1290427" y="528320"/>
                </a:lnTo>
                <a:lnTo>
                  <a:pt x="1312473" y="496570"/>
                </a:lnTo>
                <a:lnTo>
                  <a:pt x="1316402" y="488950"/>
                </a:lnTo>
                <a:lnTo>
                  <a:pt x="1320167" y="482600"/>
                </a:lnTo>
                <a:lnTo>
                  <a:pt x="1323765" y="476250"/>
                </a:lnTo>
                <a:lnTo>
                  <a:pt x="1327190" y="468630"/>
                </a:lnTo>
                <a:lnTo>
                  <a:pt x="1330443" y="462280"/>
                </a:lnTo>
                <a:lnTo>
                  <a:pt x="1333524" y="454660"/>
                </a:lnTo>
                <a:lnTo>
                  <a:pt x="1336430" y="447040"/>
                </a:lnTo>
                <a:lnTo>
                  <a:pt x="1339156" y="440690"/>
                </a:lnTo>
                <a:lnTo>
                  <a:pt x="1350072" y="402590"/>
                </a:lnTo>
                <a:lnTo>
                  <a:pt x="1356349" y="364490"/>
                </a:lnTo>
                <a:lnTo>
                  <a:pt x="1357939" y="327660"/>
                </a:lnTo>
                <a:lnTo>
                  <a:pt x="1357813" y="323850"/>
                </a:lnTo>
                <a:lnTo>
                  <a:pt x="1351514" y="278130"/>
                </a:lnTo>
                <a:lnTo>
                  <a:pt x="1335981" y="233680"/>
                </a:lnTo>
                <a:lnTo>
                  <a:pt x="1320847" y="205740"/>
                </a:lnTo>
                <a:lnTo>
                  <a:pt x="1311930" y="191770"/>
                </a:lnTo>
                <a:lnTo>
                  <a:pt x="1307157" y="185420"/>
                </a:lnTo>
                <a:lnTo>
                  <a:pt x="1296985" y="173990"/>
                </a:lnTo>
                <a:lnTo>
                  <a:pt x="1291609" y="167640"/>
                </a:lnTo>
                <a:lnTo>
                  <a:pt x="1261972" y="140970"/>
                </a:lnTo>
                <a:lnTo>
                  <a:pt x="1221270" y="115570"/>
                </a:lnTo>
                <a:lnTo>
                  <a:pt x="1168687" y="96520"/>
                </a:lnTo>
                <a:lnTo>
                  <a:pt x="1129183" y="91440"/>
                </a:lnTo>
                <a:lnTo>
                  <a:pt x="1121206" y="90170"/>
                </a:lnTo>
                <a:lnTo>
                  <a:pt x="1348388" y="90170"/>
                </a:lnTo>
                <a:lnTo>
                  <a:pt x="1349914" y="91440"/>
                </a:lnTo>
                <a:lnTo>
                  <a:pt x="1355877" y="97790"/>
                </a:lnTo>
                <a:lnTo>
                  <a:pt x="1361696" y="104140"/>
                </a:lnTo>
                <a:lnTo>
                  <a:pt x="1367363" y="109220"/>
                </a:lnTo>
                <a:lnTo>
                  <a:pt x="1372880" y="115570"/>
                </a:lnTo>
                <a:lnTo>
                  <a:pt x="1378244" y="121920"/>
                </a:lnTo>
                <a:lnTo>
                  <a:pt x="1383451" y="128270"/>
                </a:lnTo>
                <a:lnTo>
                  <a:pt x="1388494" y="135890"/>
                </a:lnTo>
                <a:lnTo>
                  <a:pt x="1393373" y="142240"/>
                </a:lnTo>
                <a:lnTo>
                  <a:pt x="1398087" y="148590"/>
                </a:lnTo>
                <a:lnTo>
                  <a:pt x="1402632" y="156210"/>
                </a:lnTo>
                <a:lnTo>
                  <a:pt x="1407001" y="162560"/>
                </a:lnTo>
                <a:lnTo>
                  <a:pt x="1411195" y="170180"/>
                </a:lnTo>
                <a:lnTo>
                  <a:pt x="1415213" y="177800"/>
                </a:lnTo>
                <a:lnTo>
                  <a:pt x="1419051" y="184150"/>
                </a:lnTo>
                <a:lnTo>
                  <a:pt x="1435454" y="222250"/>
                </a:lnTo>
                <a:lnTo>
                  <a:pt x="1438164" y="231140"/>
                </a:lnTo>
                <a:lnTo>
                  <a:pt x="1440681" y="238760"/>
                </a:lnTo>
                <a:lnTo>
                  <a:pt x="1443002" y="246380"/>
                </a:lnTo>
                <a:lnTo>
                  <a:pt x="1445125" y="254000"/>
                </a:lnTo>
                <a:lnTo>
                  <a:pt x="1447050" y="262890"/>
                </a:lnTo>
                <a:lnTo>
                  <a:pt x="1448776" y="270510"/>
                </a:lnTo>
                <a:lnTo>
                  <a:pt x="1454380" y="312420"/>
                </a:lnTo>
                <a:lnTo>
                  <a:pt x="1455231" y="331470"/>
                </a:lnTo>
                <a:lnTo>
                  <a:pt x="1455112" y="345440"/>
                </a:lnTo>
                <a:lnTo>
                  <a:pt x="1451777" y="386080"/>
                </a:lnTo>
                <a:lnTo>
                  <a:pt x="1444580" y="425450"/>
                </a:lnTo>
                <a:lnTo>
                  <a:pt x="1442182" y="435610"/>
                </a:lnTo>
                <a:lnTo>
                  <a:pt x="1439546" y="445770"/>
                </a:lnTo>
                <a:lnTo>
                  <a:pt x="1436672" y="454660"/>
                </a:lnTo>
                <a:lnTo>
                  <a:pt x="1433564" y="464820"/>
                </a:lnTo>
                <a:lnTo>
                  <a:pt x="1430226" y="473710"/>
                </a:lnTo>
                <a:lnTo>
                  <a:pt x="1426657" y="483870"/>
                </a:lnTo>
                <a:lnTo>
                  <a:pt x="1422858" y="492760"/>
                </a:lnTo>
                <a:lnTo>
                  <a:pt x="1405431" y="528320"/>
                </a:lnTo>
                <a:lnTo>
                  <a:pt x="1384557" y="562610"/>
                </a:lnTo>
                <a:lnTo>
                  <a:pt x="1378821" y="571500"/>
                </a:lnTo>
                <a:lnTo>
                  <a:pt x="1372888" y="579120"/>
                </a:lnTo>
                <a:lnTo>
                  <a:pt x="1366760" y="586740"/>
                </a:lnTo>
                <a:lnTo>
                  <a:pt x="1360435" y="595630"/>
                </a:lnTo>
                <a:lnTo>
                  <a:pt x="1353921" y="603250"/>
                </a:lnTo>
                <a:lnTo>
                  <a:pt x="1347226" y="610870"/>
                </a:lnTo>
                <a:lnTo>
                  <a:pt x="1340350" y="617220"/>
                </a:lnTo>
                <a:lnTo>
                  <a:pt x="1333293" y="624840"/>
                </a:lnTo>
                <a:lnTo>
                  <a:pt x="1326064" y="631190"/>
                </a:lnTo>
                <a:lnTo>
                  <a:pt x="1318670" y="638810"/>
                </a:lnTo>
                <a:lnTo>
                  <a:pt x="1311113" y="645160"/>
                </a:lnTo>
                <a:lnTo>
                  <a:pt x="1303391" y="651510"/>
                </a:lnTo>
                <a:lnTo>
                  <a:pt x="1295515" y="657860"/>
                </a:lnTo>
                <a:lnTo>
                  <a:pt x="1287493" y="664210"/>
                </a:lnTo>
                <a:lnTo>
                  <a:pt x="1279326" y="669290"/>
                </a:lnTo>
                <a:lnTo>
                  <a:pt x="1271014" y="675640"/>
                </a:lnTo>
                <a:lnTo>
                  <a:pt x="1253992" y="685800"/>
                </a:lnTo>
                <a:lnTo>
                  <a:pt x="1236468" y="695960"/>
                </a:lnTo>
                <a:lnTo>
                  <a:pt x="1227529" y="699770"/>
                </a:lnTo>
                <a:lnTo>
                  <a:pt x="1218485" y="704850"/>
                </a:lnTo>
                <a:lnTo>
                  <a:pt x="1181311" y="720090"/>
                </a:lnTo>
                <a:lnTo>
                  <a:pt x="1171800" y="722630"/>
                </a:lnTo>
                <a:lnTo>
                  <a:pt x="1162208" y="726440"/>
                </a:lnTo>
                <a:lnTo>
                  <a:pt x="1133041" y="734060"/>
                </a:lnTo>
                <a:lnTo>
                  <a:pt x="1123200" y="735330"/>
                </a:lnTo>
                <a:lnTo>
                  <a:pt x="1113311" y="737870"/>
                </a:lnTo>
                <a:lnTo>
                  <a:pt x="1073411" y="742950"/>
                </a:lnTo>
                <a:lnTo>
                  <a:pt x="1053335" y="742950"/>
                </a:lnTo>
                <a:lnTo>
                  <a:pt x="1043279" y="744220"/>
                </a:lnTo>
                <a:close/>
              </a:path>
              <a:path w="1455419" h="744219">
                <a:moveTo>
                  <a:pt x="1235240" y="419100"/>
                </a:moveTo>
                <a:lnTo>
                  <a:pt x="1068288" y="419100"/>
                </a:lnTo>
                <a:lnTo>
                  <a:pt x="1044476" y="415290"/>
                </a:lnTo>
                <a:lnTo>
                  <a:pt x="1001396" y="393700"/>
                </a:lnTo>
                <a:lnTo>
                  <a:pt x="969727" y="358140"/>
                </a:lnTo>
                <a:lnTo>
                  <a:pt x="954291" y="312420"/>
                </a:lnTo>
                <a:lnTo>
                  <a:pt x="953631" y="289560"/>
                </a:lnTo>
                <a:lnTo>
                  <a:pt x="954103" y="281940"/>
                </a:lnTo>
                <a:lnTo>
                  <a:pt x="954923" y="275590"/>
                </a:lnTo>
                <a:lnTo>
                  <a:pt x="956088" y="267970"/>
                </a:lnTo>
                <a:lnTo>
                  <a:pt x="957594" y="261620"/>
                </a:lnTo>
                <a:lnTo>
                  <a:pt x="959433" y="255270"/>
                </a:lnTo>
                <a:lnTo>
                  <a:pt x="961605" y="247650"/>
                </a:lnTo>
                <a:lnTo>
                  <a:pt x="977259" y="217170"/>
                </a:lnTo>
                <a:lnTo>
                  <a:pt x="981295" y="210820"/>
                </a:lnTo>
                <a:lnTo>
                  <a:pt x="1010947" y="181610"/>
                </a:lnTo>
                <a:lnTo>
                  <a:pt x="1035013" y="167640"/>
                </a:lnTo>
                <a:lnTo>
                  <a:pt x="1041444" y="163830"/>
                </a:lnTo>
                <a:lnTo>
                  <a:pt x="1048008" y="162560"/>
                </a:lnTo>
                <a:lnTo>
                  <a:pt x="1061433" y="157480"/>
                </a:lnTo>
                <a:lnTo>
                  <a:pt x="1075223" y="154940"/>
                </a:lnTo>
                <a:lnTo>
                  <a:pt x="1082183" y="154940"/>
                </a:lnTo>
                <a:lnTo>
                  <a:pt x="1089175" y="153670"/>
                </a:lnTo>
                <a:lnTo>
                  <a:pt x="1104370" y="153670"/>
                </a:lnTo>
                <a:lnTo>
                  <a:pt x="1159847" y="166370"/>
                </a:lnTo>
                <a:lnTo>
                  <a:pt x="1195285" y="186690"/>
                </a:lnTo>
                <a:lnTo>
                  <a:pt x="1224768" y="214630"/>
                </a:lnTo>
                <a:lnTo>
                  <a:pt x="1238863" y="234950"/>
                </a:lnTo>
                <a:lnTo>
                  <a:pt x="1242882" y="241300"/>
                </a:lnTo>
                <a:lnTo>
                  <a:pt x="1244104" y="243840"/>
                </a:lnTo>
                <a:lnTo>
                  <a:pt x="1090753" y="243840"/>
                </a:lnTo>
                <a:lnTo>
                  <a:pt x="1084606" y="245110"/>
                </a:lnTo>
                <a:lnTo>
                  <a:pt x="1050172" y="279400"/>
                </a:lnTo>
                <a:lnTo>
                  <a:pt x="1048860" y="294640"/>
                </a:lnTo>
                <a:lnTo>
                  <a:pt x="1048816" y="295910"/>
                </a:lnTo>
                <a:lnTo>
                  <a:pt x="1073501" y="321310"/>
                </a:lnTo>
                <a:lnTo>
                  <a:pt x="1086071" y="321310"/>
                </a:lnTo>
                <a:lnTo>
                  <a:pt x="1091738" y="322580"/>
                </a:lnTo>
                <a:lnTo>
                  <a:pt x="1123253" y="355600"/>
                </a:lnTo>
                <a:lnTo>
                  <a:pt x="1124550" y="367030"/>
                </a:lnTo>
                <a:lnTo>
                  <a:pt x="1124694" y="370840"/>
                </a:lnTo>
                <a:lnTo>
                  <a:pt x="1104445" y="406400"/>
                </a:lnTo>
                <a:lnTo>
                  <a:pt x="1096200" y="410210"/>
                </a:lnTo>
                <a:lnTo>
                  <a:pt x="1240034" y="410210"/>
                </a:lnTo>
                <a:lnTo>
                  <a:pt x="1239312" y="411480"/>
                </a:lnTo>
                <a:lnTo>
                  <a:pt x="1235240" y="419100"/>
                </a:lnTo>
                <a:close/>
              </a:path>
              <a:path w="1455419" h="744219">
                <a:moveTo>
                  <a:pt x="1240034" y="410210"/>
                </a:moveTo>
                <a:lnTo>
                  <a:pt x="1096200" y="410210"/>
                </a:lnTo>
                <a:lnTo>
                  <a:pt x="1100502" y="408940"/>
                </a:lnTo>
                <a:lnTo>
                  <a:pt x="1101036" y="408595"/>
                </a:lnTo>
                <a:lnTo>
                  <a:pt x="1103810" y="407670"/>
                </a:lnTo>
                <a:lnTo>
                  <a:pt x="1111151" y="405130"/>
                </a:lnTo>
                <a:lnTo>
                  <a:pt x="1118222" y="401320"/>
                </a:lnTo>
                <a:lnTo>
                  <a:pt x="1125022" y="396240"/>
                </a:lnTo>
                <a:lnTo>
                  <a:pt x="1131469" y="392430"/>
                </a:lnTo>
                <a:lnTo>
                  <a:pt x="1156881" y="361950"/>
                </a:lnTo>
                <a:lnTo>
                  <a:pt x="1168501" y="323850"/>
                </a:lnTo>
                <a:lnTo>
                  <a:pt x="1168849" y="309880"/>
                </a:lnTo>
                <a:lnTo>
                  <a:pt x="1168504" y="306070"/>
                </a:lnTo>
                <a:lnTo>
                  <a:pt x="1151263" y="269240"/>
                </a:lnTo>
                <a:lnTo>
                  <a:pt x="1144594" y="261620"/>
                </a:lnTo>
                <a:lnTo>
                  <a:pt x="1106531" y="245110"/>
                </a:lnTo>
                <a:lnTo>
                  <a:pt x="1101860" y="243840"/>
                </a:lnTo>
                <a:lnTo>
                  <a:pt x="1244104" y="243840"/>
                </a:lnTo>
                <a:lnTo>
                  <a:pt x="1246548" y="248920"/>
                </a:lnTo>
                <a:lnTo>
                  <a:pt x="1259324" y="287020"/>
                </a:lnTo>
                <a:lnTo>
                  <a:pt x="1262434" y="316230"/>
                </a:lnTo>
                <a:lnTo>
                  <a:pt x="1262317" y="327660"/>
                </a:lnTo>
                <a:lnTo>
                  <a:pt x="1256627" y="367030"/>
                </a:lnTo>
                <a:lnTo>
                  <a:pt x="1243644" y="403860"/>
                </a:lnTo>
                <a:lnTo>
                  <a:pt x="1240034" y="410210"/>
                </a:lnTo>
                <a:close/>
              </a:path>
              <a:path w="1455419" h="744219">
                <a:moveTo>
                  <a:pt x="1086071" y="321310"/>
                </a:moveTo>
                <a:lnTo>
                  <a:pt x="1073501" y="321310"/>
                </a:lnTo>
                <a:lnTo>
                  <a:pt x="1077299" y="320040"/>
                </a:lnTo>
                <a:lnTo>
                  <a:pt x="1080134" y="320040"/>
                </a:lnTo>
                <a:lnTo>
                  <a:pt x="1086071" y="321310"/>
                </a:lnTo>
                <a:close/>
              </a:path>
              <a:path w="1455419" h="744219">
                <a:moveTo>
                  <a:pt x="1096200" y="410210"/>
                </a:moveTo>
                <a:lnTo>
                  <a:pt x="1101036" y="408595"/>
                </a:lnTo>
                <a:lnTo>
                  <a:pt x="1100502" y="408940"/>
                </a:lnTo>
                <a:lnTo>
                  <a:pt x="1096200" y="410210"/>
                </a:lnTo>
                <a:close/>
              </a:path>
            </a:pathLst>
          </a:custGeom>
          <a:solidFill>
            <a:srgbClr val="004AAC"/>
          </a:solidFill>
        </p:spPr>
        <p:txBody>
          <a:bodyPr wrap="square" lIns="0" tIns="0" rIns="0" bIns="0" rtlCol="0"/>
          <a:lstStyle/>
          <a:p>
            <a:endParaRPr/>
          </a:p>
        </p:txBody>
      </p:sp>
      <p:sp>
        <p:nvSpPr>
          <p:cNvPr id="6" name="object 6"/>
          <p:cNvSpPr txBox="1">
            <a:spLocks noGrp="1"/>
          </p:cNvSpPr>
          <p:nvPr>
            <p:ph type="title"/>
          </p:nvPr>
        </p:nvSpPr>
        <p:spPr>
          <a:xfrm>
            <a:off x="3951565" y="44038"/>
            <a:ext cx="10382250" cy="1820834"/>
          </a:xfrm>
          <a:prstGeom prst="rect">
            <a:avLst/>
          </a:prstGeom>
        </p:spPr>
        <p:txBody>
          <a:bodyPr vert="horz" wrap="square" lIns="0" tIns="736424" rIns="0" bIns="0" rtlCol="0" anchor="t">
            <a:spAutoFit/>
          </a:bodyPr>
          <a:lstStyle/>
          <a:p>
            <a:pPr marL="946785">
              <a:lnSpc>
                <a:spcPct val="100000"/>
              </a:lnSpc>
              <a:spcBef>
                <a:spcPts val="100"/>
              </a:spcBef>
            </a:pPr>
            <a:r>
              <a:rPr spc="685">
                <a:latin typeface="Franklin Gothic Medium"/>
              </a:rPr>
              <a:t>Indoor</a:t>
            </a:r>
            <a:r>
              <a:rPr spc="315">
                <a:latin typeface="Franklin Gothic Medium"/>
              </a:rPr>
              <a:t> </a:t>
            </a:r>
            <a:r>
              <a:rPr spc="900">
                <a:latin typeface="Franklin Gothic Medium"/>
              </a:rPr>
              <a:t>Air</a:t>
            </a:r>
            <a:r>
              <a:rPr spc="315">
                <a:latin typeface="Franklin Gothic Medium"/>
              </a:rPr>
              <a:t> </a:t>
            </a:r>
            <a:r>
              <a:rPr lang="en-US" spc="730">
                <a:latin typeface="Franklin Gothic Medium"/>
              </a:rPr>
              <a:t>Quality</a:t>
            </a:r>
            <a:endParaRPr lang="en-US" spc="730">
              <a:latin typeface="Franklin Gothic Medium" panose="020B0603020102020204" pitchFamily="34" charset="0"/>
            </a:endParaRPr>
          </a:p>
        </p:txBody>
      </p:sp>
      <p:graphicFrame>
        <p:nvGraphicFramePr>
          <p:cNvPr id="9" name="Diagram 8">
            <a:extLst>
              <a:ext uri="{FF2B5EF4-FFF2-40B4-BE49-F238E27FC236}">
                <a16:creationId xmlns:a16="http://schemas.microsoft.com/office/drawing/2014/main" id="{15DFB06F-1AD6-9A51-8D7A-2E11937585E2}"/>
              </a:ext>
            </a:extLst>
          </p:cNvPr>
          <p:cNvGraphicFramePr/>
          <p:nvPr>
            <p:extLst>
              <p:ext uri="{D42A27DB-BD31-4B8C-83A1-F6EECF244321}">
                <p14:modId xmlns:p14="http://schemas.microsoft.com/office/powerpoint/2010/main" val="3902222018"/>
              </p:ext>
            </p:extLst>
          </p:nvPr>
        </p:nvGraphicFramePr>
        <p:xfrm>
          <a:off x="2873645" y="2033342"/>
          <a:ext cx="12538090" cy="812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object 5">
            <a:extLst>
              <a:ext uri="{FF2B5EF4-FFF2-40B4-BE49-F238E27FC236}">
                <a16:creationId xmlns:a16="http://schemas.microsoft.com/office/drawing/2014/main" id="{0D4B42BB-3336-1B2A-87C4-81A0443AF041}"/>
              </a:ext>
            </a:extLst>
          </p:cNvPr>
          <p:cNvSpPr/>
          <p:nvPr/>
        </p:nvSpPr>
        <p:spPr>
          <a:xfrm rot="10800000">
            <a:off x="3048000" y="1661232"/>
            <a:ext cx="1455420" cy="744220"/>
          </a:xfrm>
          <a:custGeom>
            <a:avLst/>
            <a:gdLst/>
            <a:ahLst/>
            <a:cxnLst/>
            <a:rect l="l" t="t" r="r" b="b"/>
            <a:pathLst>
              <a:path w="1455419" h="744219">
                <a:moveTo>
                  <a:pt x="1149268" y="1270"/>
                </a:moveTo>
                <a:lnTo>
                  <a:pt x="1088257" y="1270"/>
                </a:lnTo>
                <a:lnTo>
                  <a:pt x="1095191" y="0"/>
                </a:lnTo>
                <a:lnTo>
                  <a:pt x="1140976" y="0"/>
                </a:lnTo>
                <a:lnTo>
                  <a:pt x="1149268" y="1270"/>
                </a:lnTo>
                <a:close/>
              </a:path>
              <a:path w="1455419" h="744219">
                <a:moveTo>
                  <a:pt x="1075616" y="515620"/>
                </a:moveTo>
                <a:lnTo>
                  <a:pt x="1050668" y="515620"/>
                </a:lnTo>
                <a:lnTo>
                  <a:pt x="1035435" y="513080"/>
                </a:lnTo>
                <a:lnTo>
                  <a:pt x="1027876" y="513080"/>
                </a:lnTo>
                <a:lnTo>
                  <a:pt x="1012869" y="509270"/>
                </a:lnTo>
                <a:lnTo>
                  <a:pt x="1005457" y="508000"/>
                </a:lnTo>
                <a:lnTo>
                  <a:pt x="990820" y="502920"/>
                </a:lnTo>
                <a:lnTo>
                  <a:pt x="949113" y="483870"/>
                </a:lnTo>
                <a:lnTo>
                  <a:pt x="929855" y="471170"/>
                </a:lnTo>
                <a:lnTo>
                  <a:pt x="923724" y="467360"/>
                </a:lnTo>
                <a:lnTo>
                  <a:pt x="911910" y="457200"/>
                </a:lnTo>
                <a:lnTo>
                  <a:pt x="906255" y="452120"/>
                </a:lnTo>
                <a:lnTo>
                  <a:pt x="895450" y="441960"/>
                </a:lnTo>
                <a:lnTo>
                  <a:pt x="890326" y="435610"/>
                </a:lnTo>
                <a:lnTo>
                  <a:pt x="880633" y="424180"/>
                </a:lnTo>
                <a:lnTo>
                  <a:pt x="853216" y="378460"/>
                </a:lnTo>
                <a:lnTo>
                  <a:pt x="838514" y="335280"/>
                </a:lnTo>
                <a:lnTo>
                  <a:pt x="832919" y="297180"/>
                </a:lnTo>
                <a:lnTo>
                  <a:pt x="832630" y="275590"/>
                </a:lnTo>
                <a:lnTo>
                  <a:pt x="832886" y="267970"/>
                </a:lnTo>
                <a:lnTo>
                  <a:pt x="837992" y="227330"/>
                </a:lnTo>
                <a:lnTo>
                  <a:pt x="839433" y="219710"/>
                </a:lnTo>
                <a:lnTo>
                  <a:pt x="841040" y="213360"/>
                </a:lnTo>
                <a:lnTo>
                  <a:pt x="842813" y="207010"/>
                </a:lnTo>
                <a:lnTo>
                  <a:pt x="844752" y="199390"/>
                </a:lnTo>
                <a:lnTo>
                  <a:pt x="859763" y="161290"/>
                </a:lnTo>
                <a:lnTo>
                  <a:pt x="872878" y="137160"/>
                </a:lnTo>
                <a:lnTo>
                  <a:pt x="876527" y="130810"/>
                </a:lnTo>
                <a:lnTo>
                  <a:pt x="880323" y="124460"/>
                </a:lnTo>
                <a:lnTo>
                  <a:pt x="884260" y="119380"/>
                </a:lnTo>
                <a:lnTo>
                  <a:pt x="888335" y="113030"/>
                </a:lnTo>
                <a:lnTo>
                  <a:pt x="915580" y="82550"/>
                </a:lnTo>
                <a:lnTo>
                  <a:pt x="930868" y="68580"/>
                </a:lnTo>
                <a:lnTo>
                  <a:pt x="936194" y="63500"/>
                </a:lnTo>
                <a:lnTo>
                  <a:pt x="941628" y="59690"/>
                </a:lnTo>
                <a:lnTo>
                  <a:pt x="947164" y="54610"/>
                </a:lnTo>
                <a:lnTo>
                  <a:pt x="952801" y="50800"/>
                </a:lnTo>
                <a:lnTo>
                  <a:pt x="958540" y="46990"/>
                </a:lnTo>
                <a:lnTo>
                  <a:pt x="964374" y="43180"/>
                </a:lnTo>
                <a:lnTo>
                  <a:pt x="976306" y="35560"/>
                </a:lnTo>
                <a:lnTo>
                  <a:pt x="982404" y="33020"/>
                </a:lnTo>
                <a:lnTo>
                  <a:pt x="988581" y="29210"/>
                </a:lnTo>
                <a:lnTo>
                  <a:pt x="1001157" y="24130"/>
                </a:lnTo>
                <a:lnTo>
                  <a:pt x="1007554" y="20320"/>
                </a:lnTo>
                <a:lnTo>
                  <a:pt x="1014016" y="17780"/>
                </a:lnTo>
                <a:lnTo>
                  <a:pt x="1020536" y="16510"/>
                </a:lnTo>
                <a:lnTo>
                  <a:pt x="1033749" y="11430"/>
                </a:lnTo>
                <a:lnTo>
                  <a:pt x="1040433" y="10160"/>
                </a:lnTo>
                <a:lnTo>
                  <a:pt x="1047160" y="7620"/>
                </a:lnTo>
                <a:lnTo>
                  <a:pt x="1081339" y="1270"/>
                </a:lnTo>
                <a:lnTo>
                  <a:pt x="1157540" y="1270"/>
                </a:lnTo>
                <a:lnTo>
                  <a:pt x="1182179" y="5080"/>
                </a:lnTo>
                <a:lnTo>
                  <a:pt x="1190324" y="7620"/>
                </a:lnTo>
                <a:lnTo>
                  <a:pt x="1198419" y="8890"/>
                </a:lnTo>
                <a:lnTo>
                  <a:pt x="1238068" y="21590"/>
                </a:lnTo>
                <a:lnTo>
                  <a:pt x="1245800" y="25400"/>
                </a:lnTo>
                <a:lnTo>
                  <a:pt x="1253455" y="27940"/>
                </a:lnTo>
                <a:lnTo>
                  <a:pt x="1290384" y="46990"/>
                </a:lnTo>
                <a:lnTo>
                  <a:pt x="1318070" y="66040"/>
                </a:lnTo>
                <a:lnTo>
                  <a:pt x="1324696" y="69850"/>
                </a:lnTo>
                <a:lnTo>
                  <a:pt x="1331200" y="76200"/>
                </a:lnTo>
                <a:lnTo>
                  <a:pt x="1337575" y="81280"/>
                </a:lnTo>
                <a:lnTo>
                  <a:pt x="1343813" y="86360"/>
                </a:lnTo>
                <a:lnTo>
                  <a:pt x="1348388" y="90170"/>
                </a:lnTo>
                <a:lnTo>
                  <a:pt x="1113209" y="90170"/>
                </a:lnTo>
                <a:lnTo>
                  <a:pt x="1103924" y="91440"/>
                </a:lnTo>
                <a:lnTo>
                  <a:pt x="1094684" y="91440"/>
                </a:lnTo>
                <a:lnTo>
                  <a:pt x="1076337" y="93980"/>
                </a:lnTo>
                <a:lnTo>
                  <a:pt x="1049548" y="101600"/>
                </a:lnTo>
                <a:lnTo>
                  <a:pt x="1032391" y="109220"/>
                </a:lnTo>
                <a:lnTo>
                  <a:pt x="1024115" y="113030"/>
                </a:lnTo>
                <a:lnTo>
                  <a:pt x="1016053" y="118110"/>
                </a:lnTo>
                <a:lnTo>
                  <a:pt x="1008207" y="121920"/>
                </a:lnTo>
                <a:lnTo>
                  <a:pt x="1000613" y="128270"/>
                </a:lnTo>
                <a:lnTo>
                  <a:pt x="993308" y="133350"/>
                </a:lnTo>
                <a:lnTo>
                  <a:pt x="986292" y="139700"/>
                </a:lnTo>
                <a:lnTo>
                  <a:pt x="979566" y="146050"/>
                </a:lnTo>
                <a:lnTo>
                  <a:pt x="973161" y="152400"/>
                </a:lnTo>
                <a:lnTo>
                  <a:pt x="967109" y="160020"/>
                </a:lnTo>
                <a:lnTo>
                  <a:pt x="961409" y="166370"/>
                </a:lnTo>
                <a:lnTo>
                  <a:pt x="956062" y="173990"/>
                </a:lnTo>
                <a:lnTo>
                  <a:pt x="951092" y="182880"/>
                </a:lnTo>
                <a:lnTo>
                  <a:pt x="946524" y="190500"/>
                </a:lnTo>
                <a:lnTo>
                  <a:pt x="929875" y="233680"/>
                </a:lnTo>
                <a:lnTo>
                  <a:pt x="924404" y="271780"/>
                </a:lnTo>
                <a:lnTo>
                  <a:pt x="924307" y="275590"/>
                </a:lnTo>
                <a:lnTo>
                  <a:pt x="924407" y="287020"/>
                </a:lnTo>
                <a:lnTo>
                  <a:pt x="932076" y="326390"/>
                </a:lnTo>
                <a:lnTo>
                  <a:pt x="943648" y="350520"/>
                </a:lnTo>
                <a:lnTo>
                  <a:pt x="947291" y="356870"/>
                </a:lnTo>
                <a:lnTo>
                  <a:pt x="951215" y="361950"/>
                </a:lnTo>
                <a:lnTo>
                  <a:pt x="955402" y="367030"/>
                </a:lnTo>
                <a:lnTo>
                  <a:pt x="959850" y="373380"/>
                </a:lnTo>
                <a:lnTo>
                  <a:pt x="964561" y="377190"/>
                </a:lnTo>
                <a:lnTo>
                  <a:pt x="969511" y="382270"/>
                </a:lnTo>
                <a:lnTo>
                  <a:pt x="974676" y="387350"/>
                </a:lnTo>
                <a:lnTo>
                  <a:pt x="1016138" y="410210"/>
                </a:lnTo>
                <a:lnTo>
                  <a:pt x="1029219" y="414020"/>
                </a:lnTo>
                <a:lnTo>
                  <a:pt x="1035907" y="416560"/>
                </a:lnTo>
                <a:lnTo>
                  <a:pt x="1042662" y="416560"/>
                </a:lnTo>
                <a:lnTo>
                  <a:pt x="1056270" y="419100"/>
                </a:lnTo>
                <a:lnTo>
                  <a:pt x="1235240" y="419100"/>
                </a:lnTo>
                <a:lnTo>
                  <a:pt x="1234562" y="420370"/>
                </a:lnTo>
                <a:lnTo>
                  <a:pt x="1229393" y="427990"/>
                </a:lnTo>
                <a:lnTo>
                  <a:pt x="1223832" y="436880"/>
                </a:lnTo>
                <a:lnTo>
                  <a:pt x="1217904" y="444500"/>
                </a:lnTo>
                <a:lnTo>
                  <a:pt x="1211610" y="450850"/>
                </a:lnTo>
                <a:lnTo>
                  <a:pt x="1204948" y="458470"/>
                </a:lnTo>
                <a:lnTo>
                  <a:pt x="1175162" y="482600"/>
                </a:lnTo>
                <a:lnTo>
                  <a:pt x="1132168" y="504190"/>
                </a:lnTo>
                <a:lnTo>
                  <a:pt x="1104306" y="511810"/>
                </a:lnTo>
                <a:lnTo>
                  <a:pt x="1075616" y="515620"/>
                </a:lnTo>
                <a:close/>
              </a:path>
              <a:path w="1455419" h="744219">
                <a:moveTo>
                  <a:pt x="1043279" y="744220"/>
                </a:moveTo>
                <a:lnTo>
                  <a:pt x="40984" y="744220"/>
                </a:lnTo>
                <a:lnTo>
                  <a:pt x="34956" y="742950"/>
                </a:lnTo>
                <a:lnTo>
                  <a:pt x="1198" y="708660"/>
                </a:lnTo>
                <a:lnTo>
                  <a:pt x="0" y="702310"/>
                </a:lnTo>
                <a:lnTo>
                  <a:pt x="0" y="690880"/>
                </a:lnTo>
                <a:lnTo>
                  <a:pt x="23379" y="655320"/>
                </a:lnTo>
                <a:lnTo>
                  <a:pt x="40984" y="648970"/>
                </a:lnTo>
                <a:lnTo>
                  <a:pt x="1063756" y="648970"/>
                </a:lnTo>
                <a:lnTo>
                  <a:pt x="1071508" y="647700"/>
                </a:lnTo>
                <a:lnTo>
                  <a:pt x="1079242" y="647700"/>
                </a:lnTo>
                <a:lnTo>
                  <a:pt x="1102274" y="643890"/>
                </a:lnTo>
                <a:lnTo>
                  <a:pt x="1109887" y="641350"/>
                </a:lnTo>
                <a:lnTo>
                  <a:pt x="1117453" y="640080"/>
                </a:lnTo>
                <a:lnTo>
                  <a:pt x="1124973" y="637540"/>
                </a:lnTo>
                <a:lnTo>
                  <a:pt x="1132447" y="636270"/>
                </a:lnTo>
                <a:lnTo>
                  <a:pt x="1161737" y="626110"/>
                </a:lnTo>
                <a:lnTo>
                  <a:pt x="1168890" y="622300"/>
                </a:lnTo>
                <a:lnTo>
                  <a:pt x="1175962" y="619760"/>
                </a:lnTo>
                <a:lnTo>
                  <a:pt x="1189863" y="612140"/>
                </a:lnTo>
                <a:lnTo>
                  <a:pt x="1203405" y="604520"/>
                </a:lnTo>
                <a:lnTo>
                  <a:pt x="1216555" y="596900"/>
                </a:lnTo>
                <a:lnTo>
                  <a:pt x="1222976" y="591820"/>
                </a:lnTo>
                <a:lnTo>
                  <a:pt x="1229284" y="588010"/>
                </a:lnTo>
                <a:lnTo>
                  <a:pt x="1259055" y="562610"/>
                </a:lnTo>
                <a:lnTo>
                  <a:pt x="1270074" y="551180"/>
                </a:lnTo>
                <a:lnTo>
                  <a:pt x="1275376" y="546100"/>
                </a:lnTo>
                <a:lnTo>
                  <a:pt x="1280536" y="539750"/>
                </a:lnTo>
                <a:lnTo>
                  <a:pt x="1285555" y="534670"/>
                </a:lnTo>
                <a:lnTo>
                  <a:pt x="1290427" y="528320"/>
                </a:lnTo>
                <a:lnTo>
                  <a:pt x="1312473" y="496570"/>
                </a:lnTo>
                <a:lnTo>
                  <a:pt x="1316402" y="488950"/>
                </a:lnTo>
                <a:lnTo>
                  <a:pt x="1320167" y="482600"/>
                </a:lnTo>
                <a:lnTo>
                  <a:pt x="1323765" y="476250"/>
                </a:lnTo>
                <a:lnTo>
                  <a:pt x="1327190" y="468630"/>
                </a:lnTo>
                <a:lnTo>
                  <a:pt x="1330443" y="462280"/>
                </a:lnTo>
                <a:lnTo>
                  <a:pt x="1333524" y="454660"/>
                </a:lnTo>
                <a:lnTo>
                  <a:pt x="1336430" y="447040"/>
                </a:lnTo>
                <a:lnTo>
                  <a:pt x="1339156" y="440690"/>
                </a:lnTo>
                <a:lnTo>
                  <a:pt x="1350072" y="402590"/>
                </a:lnTo>
                <a:lnTo>
                  <a:pt x="1356349" y="364490"/>
                </a:lnTo>
                <a:lnTo>
                  <a:pt x="1357939" y="327660"/>
                </a:lnTo>
                <a:lnTo>
                  <a:pt x="1357813" y="323850"/>
                </a:lnTo>
                <a:lnTo>
                  <a:pt x="1351514" y="278130"/>
                </a:lnTo>
                <a:lnTo>
                  <a:pt x="1335981" y="233680"/>
                </a:lnTo>
                <a:lnTo>
                  <a:pt x="1320847" y="205740"/>
                </a:lnTo>
                <a:lnTo>
                  <a:pt x="1311930" y="191770"/>
                </a:lnTo>
                <a:lnTo>
                  <a:pt x="1307157" y="185420"/>
                </a:lnTo>
                <a:lnTo>
                  <a:pt x="1296985" y="173990"/>
                </a:lnTo>
                <a:lnTo>
                  <a:pt x="1291609" y="167640"/>
                </a:lnTo>
                <a:lnTo>
                  <a:pt x="1261972" y="140970"/>
                </a:lnTo>
                <a:lnTo>
                  <a:pt x="1221270" y="115570"/>
                </a:lnTo>
                <a:lnTo>
                  <a:pt x="1168687" y="96520"/>
                </a:lnTo>
                <a:lnTo>
                  <a:pt x="1129183" y="91440"/>
                </a:lnTo>
                <a:lnTo>
                  <a:pt x="1121206" y="90170"/>
                </a:lnTo>
                <a:lnTo>
                  <a:pt x="1348388" y="90170"/>
                </a:lnTo>
                <a:lnTo>
                  <a:pt x="1349914" y="91440"/>
                </a:lnTo>
                <a:lnTo>
                  <a:pt x="1355877" y="97790"/>
                </a:lnTo>
                <a:lnTo>
                  <a:pt x="1361696" y="104140"/>
                </a:lnTo>
                <a:lnTo>
                  <a:pt x="1367363" y="109220"/>
                </a:lnTo>
                <a:lnTo>
                  <a:pt x="1372880" y="115570"/>
                </a:lnTo>
                <a:lnTo>
                  <a:pt x="1378244" y="121920"/>
                </a:lnTo>
                <a:lnTo>
                  <a:pt x="1383451" y="128270"/>
                </a:lnTo>
                <a:lnTo>
                  <a:pt x="1388494" y="135890"/>
                </a:lnTo>
                <a:lnTo>
                  <a:pt x="1393373" y="142240"/>
                </a:lnTo>
                <a:lnTo>
                  <a:pt x="1398087" y="148590"/>
                </a:lnTo>
                <a:lnTo>
                  <a:pt x="1402632" y="156210"/>
                </a:lnTo>
                <a:lnTo>
                  <a:pt x="1407001" y="162560"/>
                </a:lnTo>
                <a:lnTo>
                  <a:pt x="1411195" y="170180"/>
                </a:lnTo>
                <a:lnTo>
                  <a:pt x="1415213" y="177800"/>
                </a:lnTo>
                <a:lnTo>
                  <a:pt x="1419051" y="184150"/>
                </a:lnTo>
                <a:lnTo>
                  <a:pt x="1435454" y="222250"/>
                </a:lnTo>
                <a:lnTo>
                  <a:pt x="1438164" y="231140"/>
                </a:lnTo>
                <a:lnTo>
                  <a:pt x="1440681" y="238760"/>
                </a:lnTo>
                <a:lnTo>
                  <a:pt x="1443002" y="246380"/>
                </a:lnTo>
                <a:lnTo>
                  <a:pt x="1445125" y="254000"/>
                </a:lnTo>
                <a:lnTo>
                  <a:pt x="1447050" y="262890"/>
                </a:lnTo>
                <a:lnTo>
                  <a:pt x="1448776" y="270510"/>
                </a:lnTo>
                <a:lnTo>
                  <a:pt x="1454380" y="312420"/>
                </a:lnTo>
                <a:lnTo>
                  <a:pt x="1455231" y="331470"/>
                </a:lnTo>
                <a:lnTo>
                  <a:pt x="1455112" y="345440"/>
                </a:lnTo>
                <a:lnTo>
                  <a:pt x="1451777" y="386080"/>
                </a:lnTo>
                <a:lnTo>
                  <a:pt x="1444580" y="425450"/>
                </a:lnTo>
                <a:lnTo>
                  <a:pt x="1442182" y="435610"/>
                </a:lnTo>
                <a:lnTo>
                  <a:pt x="1439546" y="445770"/>
                </a:lnTo>
                <a:lnTo>
                  <a:pt x="1436672" y="454660"/>
                </a:lnTo>
                <a:lnTo>
                  <a:pt x="1433564" y="464820"/>
                </a:lnTo>
                <a:lnTo>
                  <a:pt x="1430226" y="473710"/>
                </a:lnTo>
                <a:lnTo>
                  <a:pt x="1426657" y="483870"/>
                </a:lnTo>
                <a:lnTo>
                  <a:pt x="1422858" y="492760"/>
                </a:lnTo>
                <a:lnTo>
                  <a:pt x="1405431" y="528320"/>
                </a:lnTo>
                <a:lnTo>
                  <a:pt x="1384557" y="562610"/>
                </a:lnTo>
                <a:lnTo>
                  <a:pt x="1378821" y="571500"/>
                </a:lnTo>
                <a:lnTo>
                  <a:pt x="1372888" y="579120"/>
                </a:lnTo>
                <a:lnTo>
                  <a:pt x="1366760" y="586740"/>
                </a:lnTo>
                <a:lnTo>
                  <a:pt x="1360435" y="595630"/>
                </a:lnTo>
                <a:lnTo>
                  <a:pt x="1353921" y="603250"/>
                </a:lnTo>
                <a:lnTo>
                  <a:pt x="1347226" y="610870"/>
                </a:lnTo>
                <a:lnTo>
                  <a:pt x="1340350" y="617220"/>
                </a:lnTo>
                <a:lnTo>
                  <a:pt x="1333293" y="624840"/>
                </a:lnTo>
                <a:lnTo>
                  <a:pt x="1326064" y="631190"/>
                </a:lnTo>
                <a:lnTo>
                  <a:pt x="1318670" y="638810"/>
                </a:lnTo>
                <a:lnTo>
                  <a:pt x="1311113" y="645160"/>
                </a:lnTo>
                <a:lnTo>
                  <a:pt x="1303391" y="651510"/>
                </a:lnTo>
                <a:lnTo>
                  <a:pt x="1295515" y="657860"/>
                </a:lnTo>
                <a:lnTo>
                  <a:pt x="1287493" y="664210"/>
                </a:lnTo>
                <a:lnTo>
                  <a:pt x="1279326" y="669290"/>
                </a:lnTo>
                <a:lnTo>
                  <a:pt x="1271014" y="675640"/>
                </a:lnTo>
                <a:lnTo>
                  <a:pt x="1253992" y="685800"/>
                </a:lnTo>
                <a:lnTo>
                  <a:pt x="1236468" y="695960"/>
                </a:lnTo>
                <a:lnTo>
                  <a:pt x="1227529" y="699770"/>
                </a:lnTo>
                <a:lnTo>
                  <a:pt x="1218485" y="704850"/>
                </a:lnTo>
                <a:lnTo>
                  <a:pt x="1181311" y="720090"/>
                </a:lnTo>
                <a:lnTo>
                  <a:pt x="1171800" y="722630"/>
                </a:lnTo>
                <a:lnTo>
                  <a:pt x="1162208" y="726440"/>
                </a:lnTo>
                <a:lnTo>
                  <a:pt x="1133041" y="734060"/>
                </a:lnTo>
                <a:lnTo>
                  <a:pt x="1123200" y="735330"/>
                </a:lnTo>
                <a:lnTo>
                  <a:pt x="1113311" y="737870"/>
                </a:lnTo>
                <a:lnTo>
                  <a:pt x="1073411" y="742950"/>
                </a:lnTo>
                <a:lnTo>
                  <a:pt x="1053335" y="742950"/>
                </a:lnTo>
                <a:lnTo>
                  <a:pt x="1043279" y="744220"/>
                </a:lnTo>
                <a:close/>
              </a:path>
              <a:path w="1455419" h="744219">
                <a:moveTo>
                  <a:pt x="1235240" y="419100"/>
                </a:moveTo>
                <a:lnTo>
                  <a:pt x="1068288" y="419100"/>
                </a:lnTo>
                <a:lnTo>
                  <a:pt x="1044476" y="415290"/>
                </a:lnTo>
                <a:lnTo>
                  <a:pt x="1001396" y="393700"/>
                </a:lnTo>
                <a:lnTo>
                  <a:pt x="969727" y="358140"/>
                </a:lnTo>
                <a:lnTo>
                  <a:pt x="954291" y="312420"/>
                </a:lnTo>
                <a:lnTo>
                  <a:pt x="953631" y="289560"/>
                </a:lnTo>
                <a:lnTo>
                  <a:pt x="954103" y="281940"/>
                </a:lnTo>
                <a:lnTo>
                  <a:pt x="954923" y="275590"/>
                </a:lnTo>
                <a:lnTo>
                  <a:pt x="956088" y="267970"/>
                </a:lnTo>
                <a:lnTo>
                  <a:pt x="957594" y="261620"/>
                </a:lnTo>
                <a:lnTo>
                  <a:pt x="959433" y="255270"/>
                </a:lnTo>
                <a:lnTo>
                  <a:pt x="961605" y="247650"/>
                </a:lnTo>
                <a:lnTo>
                  <a:pt x="977259" y="217170"/>
                </a:lnTo>
                <a:lnTo>
                  <a:pt x="981295" y="210820"/>
                </a:lnTo>
                <a:lnTo>
                  <a:pt x="1010947" y="181610"/>
                </a:lnTo>
                <a:lnTo>
                  <a:pt x="1035013" y="167640"/>
                </a:lnTo>
                <a:lnTo>
                  <a:pt x="1041444" y="163830"/>
                </a:lnTo>
                <a:lnTo>
                  <a:pt x="1048008" y="162560"/>
                </a:lnTo>
                <a:lnTo>
                  <a:pt x="1061433" y="157480"/>
                </a:lnTo>
                <a:lnTo>
                  <a:pt x="1075223" y="154940"/>
                </a:lnTo>
                <a:lnTo>
                  <a:pt x="1082183" y="154940"/>
                </a:lnTo>
                <a:lnTo>
                  <a:pt x="1089175" y="153670"/>
                </a:lnTo>
                <a:lnTo>
                  <a:pt x="1104370" y="153670"/>
                </a:lnTo>
                <a:lnTo>
                  <a:pt x="1159847" y="166370"/>
                </a:lnTo>
                <a:lnTo>
                  <a:pt x="1195285" y="186690"/>
                </a:lnTo>
                <a:lnTo>
                  <a:pt x="1224768" y="214630"/>
                </a:lnTo>
                <a:lnTo>
                  <a:pt x="1238863" y="234950"/>
                </a:lnTo>
                <a:lnTo>
                  <a:pt x="1242882" y="241300"/>
                </a:lnTo>
                <a:lnTo>
                  <a:pt x="1244104" y="243840"/>
                </a:lnTo>
                <a:lnTo>
                  <a:pt x="1090753" y="243840"/>
                </a:lnTo>
                <a:lnTo>
                  <a:pt x="1084606" y="245110"/>
                </a:lnTo>
                <a:lnTo>
                  <a:pt x="1050172" y="279400"/>
                </a:lnTo>
                <a:lnTo>
                  <a:pt x="1048860" y="294640"/>
                </a:lnTo>
                <a:lnTo>
                  <a:pt x="1048816" y="295910"/>
                </a:lnTo>
                <a:lnTo>
                  <a:pt x="1073501" y="321310"/>
                </a:lnTo>
                <a:lnTo>
                  <a:pt x="1086071" y="321310"/>
                </a:lnTo>
                <a:lnTo>
                  <a:pt x="1091738" y="322580"/>
                </a:lnTo>
                <a:lnTo>
                  <a:pt x="1123253" y="355600"/>
                </a:lnTo>
                <a:lnTo>
                  <a:pt x="1124550" y="367030"/>
                </a:lnTo>
                <a:lnTo>
                  <a:pt x="1124694" y="370840"/>
                </a:lnTo>
                <a:lnTo>
                  <a:pt x="1104445" y="406400"/>
                </a:lnTo>
                <a:lnTo>
                  <a:pt x="1096200" y="410210"/>
                </a:lnTo>
                <a:lnTo>
                  <a:pt x="1240034" y="410210"/>
                </a:lnTo>
                <a:lnTo>
                  <a:pt x="1239312" y="411480"/>
                </a:lnTo>
                <a:lnTo>
                  <a:pt x="1235240" y="419100"/>
                </a:lnTo>
                <a:close/>
              </a:path>
              <a:path w="1455419" h="744219">
                <a:moveTo>
                  <a:pt x="1240034" y="410210"/>
                </a:moveTo>
                <a:lnTo>
                  <a:pt x="1096200" y="410210"/>
                </a:lnTo>
                <a:lnTo>
                  <a:pt x="1100502" y="408940"/>
                </a:lnTo>
                <a:lnTo>
                  <a:pt x="1101036" y="408595"/>
                </a:lnTo>
                <a:lnTo>
                  <a:pt x="1103810" y="407670"/>
                </a:lnTo>
                <a:lnTo>
                  <a:pt x="1111151" y="405130"/>
                </a:lnTo>
                <a:lnTo>
                  <a:pt x="1118222" y="401320"/>
                </a:lnTo>
                <a:lnTo>
                  <a:pt x="1125022" y="396240"/>
                </a:lnTo>
                <a:lnTo>
                  <a:pt x="1131469" y="392430"/>
                </a:lnTo>
                <a:lnTo>
                  <a:pt x="1156881" y="361950"/>
                </a:lnTo>
                <a:lnTo>
                  <a:pt x="1168501" y="323850"/>
                </a:lnTo>
                <a:lnTo>
                  <a:pt x="1168849" y="309880"/>
                </a:lnTo>
                <a:lnTo>
                  <a:pt x="1168504" y="306070"/>
                </a:lnTo>
                <a:lnTo>
                  <a:pt x="1151263" y="269240"/>
                </a:lnTo>
                <a:lnTo>
                  <a:pt x="1144594" y="261620"/>
                </a:lnTo>
                <a:lnTo>
                  <a:pt x="1106531" y="245110"/>
                </a:lnTo>
                <a:lnTo>
                  <a:pt x="1101860" y="243840"/>
                </a:lnTo>
                <a:lnTo>
                  <a:pt x="1244104" y="243840"/>
                </a:lnTo>
                <a:lnTo>
                  <a:pt x="1246548" y="248920"/>
                </a:lnTo>
                <a:lnTo>
                  <a:pt x="1259324" y="287020"/>
                </a:lnTo>
                <a:lnTo>
                  <a:pt x="1262434" y="316230"/>
                </a:lnTo>
                <a:lnTo>
                  <a:pt x="1262317" y="327660"/>
                </a:lnTo>
                <a:lnTo>
                  <a:pt x="1256627" y="367030"/>
                </a:lnTo>
                <a:lnTo>
                  <a:pt x="1243644" y="403860"/>
                </a:lnTo>
                <a:lnTo>
                  <a:pt x="1240034" y="410210"/>
                </a:lnTo>
                <a:close/>
              </a:path>
              <a:path w="1455419" h="744219">
                <a:moveTo>
                  <a:pt x="1086071" y="321310"/>
                </a:moveTo>
                <a:lnTo>
                  <a:pt x="1073501" y="321310"/>
                </a:lnTo>
                <a:lnTo>
                  <a:pt x="1077299" y="320040"/>
                </a:lnTo>
                <a:lnTo>
                  <a:pt x="1080134" y="320040"/>
                </a:lnTo>
                <a:lnTo>
                  <a:pt x="1086071" y="321310"/>
                </a:lnTo>
                <a:close/>
              </a:path>
              <a:path w="1455419" h="744219">
                <a:moveTo>
                  <a:pt x="1096200" y="410210"/>
                </a:moveTo>
                <a:lnTo>
                  <a:pt x="1101036" y="408595"/>
                </a:lnTo>
                <a:lnTo>
                  <a:pt x="1100502" y="408940"/>
                </a:lnTo>
                <a:lnTo>
                  <a:pt x="1096200" y="410210"/>
                </a:lnTo>
                <a:close/>
              </a:path>
            </a:pathLst>
          </a:custGeom>
          <a:solidFill>
            <a:srgbClr val="004AAC"/>
          </a:solidFill>
        </p:spPr>
        <p:txBody>
          <a:bodyPr wrap="square" lIns="0" tIns="0" rIns="0" bIns="0" rtlCol="0"/>
          <a:lstStyle/>
          <a:p>
            <a:endParaRPr/>
          </a:p>
        </p:txBody>
      </p:sp>
      <p:sp>
        <p:nvSpPr>
          <p:cNvPr id="13" name="object 3">
            <a:extLst>
              <a:ext uri="{FF2B5EF4-FFF2-40B4-BE49-F238E27FC236}">
                <a16:creationId xmlns:a16="http://schemas.microsoft.com/office/drawing/2014/main" id="{5A5C17A2-6262-6770-85AE-0DB49B2F1EBF}"/>
              </a:ext>
            </a:extLst>
          </p:cNvPr>
          <p:cNvSpPr/>
          <p:nvPr/>
        </p:nvSpPr>
        <p:spPr>
          <a:xfrm>
            <a:off x="13960175" y="404545"/>
            <a:ext cx="2188845" cy="1099820"/>
          </a:xfrm>
          <a:custGeom>
            <a:avLst/>
            <a:gdLst/>
            <a:ahLst/>
            <a:cxnLst/>
            <a:rect l="l" t="t" r="r" b="b"/>
            <a:pathLst>
              <a:path w="2188844" h="1099820">
                <a:moveTo>
                  <a:pt x="47250" y="1099549"/>
                </a:moveTo>
                <a:lnTo>
                  <a:pt x="34956" y="1098354"/>
                </a:lnTo>
                <a:lnTo>
                  <a:pt x="18269" y="1090169"/>
                </a:lnTo>
                <a:lnTo>
                  <a:pt x="5994" y="1076239"/>
                </a:lnTo>
                <a:lnTo>
                  <a:pt x="0" y="1058686"/>
                </a:lnTo>
                <a:lnTo>
                  <a:pt x="1401" y="1040268"/>
                </a:lnTo>
                <a:lnTo>
                  <a:pt x="9702" y="1023786"/>
                </a:lnTo>
                <a:lnTo>
                  <a:pt x="23579" y="1011591"/>
                </a:lnTo>
                <a:lnTo>
                  <a:pt x="41022" y="1005450"/>
                </a:lnTo>
                <a:lnTo>
                  <a:pt x="1580985" y="1005329"/>
                </a:lnTo>
                <a:lnTo>
                  <a:pt x="1618729" y="1003944"/>
                </a:lnTo>
                <a:lnTo>
                  <a:pt x="1705666" y="989997"/>
                </a:lnTo>
                <a:lnTo>
                  <a:pt x="1788931" y="961436"/>
                </a:lnTo>
                <a:lnTo>
                  <a:pt x="1866067" y="919106"/>
                </a:lnTo>
                <a:lnTo>
                  <a:pt x="1934809" y="864252"/>
                </a:lnTo>
                <a:lnTo>
                  <a:pt x="1993138" y="798483"/>
                </a:lnTo>
                <a:lnTo>
                  <a:pt x="2039331" y="723738"/>
                </a:lnTo>
                <a:lnTo>
                  <a:pt x="2072024" y="642227"/>
                </a:lnTo>
                <a:lnTo>
                  <a:pt x="2090260" y="556344"/>
                </a:lnTo>
                <a:lnTo>
                  <a:pt x="2093637" y="474111"/>
                </a:lnTo>
                <a:lnTo>
                  <a:pt x="2082112" y="396644"/>
                </a:lnTo>
                <a:lnTo>
                  <a:pt x="2055650" y="322908"/>
                </a:lnTo>
                <a:lnTo>
                  <a:pt x="2015269" y="255735"/>
                </a:lnTo>
                <a:lnTo>
                  <a:pt x="1962520" y="197708"/>
                </a:lnTo>
                <a:lnTo>
                  <a:pt x="1899430" y="151056"/>
                </a:lnTo>
                <a:lnTo>
                  <a:pt x="1828425" y="117572"/>
                </a:lnTo>
                <a:lnTo>
                  <a:pt x="1752232" y="98543"/>
                </a:lnTo>
                <a:lnTo>
                  <a:pt x="1670545" y="95059"/>
                </a:lnTo>
                <a:lnTo>
                  <a:pt x="1588574" y="112326"/>
                </a:lnTo>
                <a:lnTo>
                  <a:pt x="1514173" y="150727"/>
                </a:lnTo>
                <a:lnTo>
                  <a:pt x="1452712" y="207487"/>
                </a:lnTo>
                <a:lnTo>
                  <a:pt x="1408625" y="278512"/>
                </a:lnTo>
                <a:lnTo>
                  <a:pt x="1385090" y="358680"/>
                </a:lnTo>
                <a:lnTo>
                  <a:pt x="1383516" y="435462"/>
                </a:lnTo>
                <a:lnTo>
                  <a:pt x="1396852" y="488546"/>
                </a:lnTo>
                <a:lnTo>
                  <a:pt x="1426409" y="543680"/>
                </a:lnTo>
                <a:lnTo>
                  <a:pt x="1463269" y="584228"/>
                </a:lnTo>
                <a:lnTo>
                  <a:pt x="1515403" y="618960"/>
                </a:lnTo>
                <a:lnTo>
                  <a:pt x="1567082" y="637396"/>
                </a:lnTo>
                <a:lnTo>
                  <a:pt x="1630566" y="643261"/>
                </a:lnTo>
                <a:lnTo>
                  <a:pt x="1674459" y="635486"/>
                </a:lnTo>
                <a:lnTo>
                  <a:pt x="1715171" y="617376"/>
                </a:lnTo>
                <a:lnTo>
                  <a:pt x="1750311" y="589989"/>
                </a:lnTo>
                <a:lnTo>
                  <a:pt x="1777779" y="554953"/>
                </a:lnTo>
                <a:lnTo>
                  <a:pt x="1795943" y="514361"/>
                </a:lnTo>
                <a:lnTo>
                  <a:pt x="1803741" y="470598"/>
                </a:lnTo>
                <a:lnTo>
                  <a:pt x="1787662" y="397904"/>
                </a:lnTo>
                <a:lnTo>
                  <a:pt x="1763874" y="366013"/>
                </a:lnTo>
                <a:lnTo>
                  <a:pt x="1731888" y="342295"/>
                </a:lnTo>
                <a:lnTo>
                  <a:pt x="1694408" y="328762"/>
                </a:lnTo>
                <a:lnTo>
                  <a:pt x="1654911" y="326633"/>
                </a:lnTo>
                <a:lnTo>
                  <a:pt x="1602070" y="350332"/>
                </a:lnTo>
                <a:lnTo>
                  <a:pt x="1571168" y="399200"/>
                </a:lnTo>
                <a:lnTo>
                  <a:pt x="1575199" y="456091"/>
                </a:lnTo>
                <a:lnTo>
                  <a:pt x="1615923" y="491770"/>
                </a:lnTo>
                <a:lnTo>
                  <a:pt x="1650922" y="496793"/>
                </a:lnTo>
                <a:lnTo>
                  <a:pt x="1667610" y="504979"/>
                </a:lnTo>
                <a:lnTo>
                  <a:pt x="1684479" y="554879"/>
                </a:lnTo>
                <a:lnTo>
                  <a:pt x="1644858" y="589697"/>
                </a:lnTo>
                <a:lnTo>
                  <a:pt x="1598437" y="584875"/>
                </a:lnTo>
                <a:lnTo>
                  <a:pt x="1560671" y="570350"/>
                </a:lnTo>
                <a:lnTo>
                  <a:pt x="1527577" y="547112"/>
                </a:lnTo>
                <a:lnTo>
                  <a:pt x="1501125" y="516538"/>
                </a:lnTo>
                <a:lnTo>
                  <a:pt x="1482917" y="480472"/>
                </a:lnTo>
                <a:lnTo>
                  <a:pt x="1474049" y="441094"/>
                </a:lnTo>
                <a:lnTo>
                  <a:pt x="1475361" y="396515"/>
                </a:lnTo>
                <a:lnTo>
                  <a:pt x="1488092" y="350798"/>
                </a:lnTo>
                <a:lnTo>
                  <a:pt x="1511613" y="309553"/>
                </a:lnTo>
                <a:lnTo>
                  <a:pt x="1544492" y="275284"/>
                </a:lnTo>
                <a:lnTo>
                  <a:pt x="1584755" y="250038"/>
                </a:lnTo>
                <a:lnTo>
                  <a:pt x="1629997" y="235331"/>
                </a:lnTo>
                <a:lnTo>
                  <a:pt x="1675476" y="231781"/>
                </a:lnTo>
                <a:lnTo>
                  <a:pt x="1727632" y="239495"/>
                </a:lnTo>
                <a:lnTo>
                  <a:pt x="1783279" y="262477"/>
                </a:lnTo>
                <a:lnTo>
                  <a:pt x="1825629" y="293793"/>
                </a:lnTo>
                <a:lnTo>
                  <a:pt x="1863840" y="340215"/>
                </a:lnTo>
                <a:lnTo>
                  <a:pt x="1886384" y="387738"/>
                </a:lnTo>
                <a:lnTo>
                  <a:pt x="1898134" y="446638"/>
                </a:lnTo>
                <a:lnTo>
                  <a:pt x="1893184" y="515536"/>
                </a:lnTo>
                <a:lnTo>
                  <a:pt x="1865810" y="591815"/>
                </a:lnTo>
                <a:lnTo>
                  <a:pt x="1817407" y="656886"/>
                </a:lnTo>
                <a:lnTo>
                  <a:pt x="1752142" y="705146"/>
                </a:lnTo>
                <a:lnTo>
                  <a:pt x="1675637" y="732439"/>
                </a:lnTo>
                <a:lnTo>
                  <a:pt x="1597034" y="736775"/>
                </a:lnTo>
                <a:lnTo>
                  <a:pt x="1516796" y="720687"/>
                </a:lnTo>
                <a:lnTo>
                  <a:pt x="1442862" y="685711"/>
                </a:lnTo>
                <a:lnTo>
                  <a:pt x="1379615" y="633922"/>
                </a:lnTo>
                <a:lnTo>
                  <a:pt x="1330832" y="568412"/>
                </a:lnTo>
                <a:lnTo>
                  <a:pt x="1299405" y="493067"/>
                </a:lnTo>
                <a:lnTo>
                  <a:pt x="1287213" y="412386"/>
                </a:lnTo>
                <a:lnTo>
                  <a:pt x="1295058" y="325298"/>
                </a:lnTo>
                <a:lnTo>
                  <a:pt x="1318292" y="249450"/>
                </a:lnTo>
                <a:lnTo>
                  <a:pt x="1355899" y="179569"/>
                </a:lnTo>
                <a:lnTo>
                  <a:pt x="1406440" y="118331"/>
                </a:lnTo>
                <a:lnTo>
                  <a:pt x="1467977" y="68082"/>
                </a:lnTo>
                <a:lnTo>
                  <a:pt x="1538154" y="30749"/>
                </a:lnTo>
                <a:lnTo>
                  <a:pt x="1614280" y="7761"/>
                </a:lnTo>
                <a:lnTo>
                  <a:pt x="1693439" y="0"/>
                </a:lnTo>
                <a:lnTo>
                  <a:pt x="1717723" y="638"/>
                </a:lnTo>
                <a:lnTo>
                  <a:pt x="1801863" y="12167"/>
                </a:lnTo>
                <a:lnTo>
                  <a:pt x="1882790" y="37832"/>
                </a:lnTo>
                <a:lnTo>
                  <a:pt x="1958143" y="76882"/>
                </a:lnTo>
                <a:lnTo>
                  <a:pt x="2025716" y="128178"/>
                </a:lnTo>
                <a:lnTo>
                  <a:pt x="2083525" y="190213"/>
                </a:lnTo>
                <a:lnTo>
                  <a:pt x="2129872" y="261164"/>
                </a:lnTo>
                <a:lnTo>
                  <a:pt x="2163403" y="338956"/>
                </a:lnTo>
                <a:lnTo>
                  <a:pt x="2183138" y="421317"/>
                </a:lnTo>
                <a:lnTo>
                  <a:pt x="2188437" y="508586"/>
                </a:lnTo>
                <a:lnTo>
                  <a:pt x="2179675" y="597284"/>
                </a:lnTo>
                <a:lnTo>
                  <a:pt x="2157950" y="683757"/>
                </a:lnTo>
                <a:lnTo>
                  <a:pt x="2123741" y="766100"/>
                </a:lnTo>
                <a:lnTo>
                  <a:pt x="2077775" y="842563"/>
                </a:lnTo>
                <a:lnTo>
                  <a:pt x="2021066" y="911459"/>
                </a:lnTo>
                <a:lnTo>
                  <a:pt x="1954818" y="971325"/>
                </a:lnTo>
                <a:lnTo>
                  <a:pt x="1880491" y="1020842"/>
                </a:lnTo>
                <a:lnTo>
                  <a:pt x="1799665" y="1058956"/>
                </a:lnTo>
                <a:lnTo>
                  <a:pt x="1714122" y="1084828"/>
                </a:lnTo>
                <a:lnTo>
                  <a:pt x="1625681" y="1097909"/>
                </a:lnTo>
                <a:lnTo>
                  <a:pt x="47250" y="1099549"/>
                </a:lnTo>
                <a:close/>
              </a:path>
            </a:pathLst>
          </a:custGeom>
          <a:solidFill>
            <a:srgbClr val="004AAC"/>
          </a:solidFill>
        </p:spPr>
        <p:txBody>
          <a:bodyPr wrap="square" lIns="0" tIns="0" rIns="0" bIns="0" rtlCol="0"/>
          <a:lstStyle/>
          <a:p>
            <a:endParaRPr/>
          </a:p>
        </p:txBody>
      </p:sp>
      <p:pic>
        <p:nvPicPr>
          <p:cNvPr id="18" name="Picture 17" descr="A close-up of a logo&#10;&#10;Description automatically generated">
            <a:extLst>
              <a:ext uri="{FF2B5EF4-FFF2-40B4-BE49-F238E27FC236}">
                <a16:creationId xmlns:a16="http://schemas.microsoft.com/office/drawing/2014/main" id="{8BBE5791-1296-FE62-7606-CCA28D09F38F}"/>
              </a:ext>
            </a:extLst>
          </p:cNvPr>
          <p:cNvPicPr>
            <a:picLocks noChangeAspect="1"/>
          </p:cNvPicPr>
          <p:nvPr/>
        </p:nvPicPr>
        <p:blipFill>
          <a:blip r:embed="rId8"/>
          <a:stretch>
            <a:fillRect/>
          </a:stretch>
        </p:blipFill>
        <p:spPr>
          <a:xfrm>
            <a:off x="15548333" y="8478786"/>
            <a:ext cx="1895475" cy="18097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6BF152E2-BB32-CF1A-748E-21DF9E3039E5}"/>
              </a:ext>
            </a:extLst>
          </p:cNvPr>
          <p:cNvSpPr/>
          <p:nvPr/>
        </p:nvSpPr>
        <p:spPr>
          <a:xfrm>
            <a:off x="7223760" y="2299734"/>
            <a:ext cx="6705464" cy="647644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E9B796B-061D-480E-B98E-307D347D3DA3}"/>
              </a:ext>
            </a:extLst>
          </p:cNvPr>
          <p:cNvSpPr/>
          <p:nvPr/>
        </p:nvSpPr>
        <p:spPr>
          <a:xfrm>
            <a:off x="-2590973" y="0"/>
            <a:ext cx="18322809" cy="1042416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DA3D6B-4CA5-ABD4-1B92-0A5BF835ADC7}"/>
              </a:ext>
            </a:extLst>
          </p:cNvPr>
          <p:cNvSpPr>
            <a:spLocks noGrp="1"/>
          </p:cNvSpPr>
          <p:nvPr>
            <p:ph type="title"/>
          </p:nvPr>
        </p:nvSpPr>
        <p:spPr>
          <a:xfrm>
            <a:off x="-3635996" y="299846"/>
            <a:ext cx="16635411" cy="1988345"/>
          </a:xfrm>
        </p:spPr>
        <p:txBody>
          <a:bodyPr>
            <a:normAutofit/>
          </a:bodyPr>
          <a:lstStyle/>
          <a:p>
            <a:pPr algn="ctr"/>
            <a:r>
              <a:rPr lang="en-US" b="1">
                <a:latin typeface="Franklin Gothic Medium" panose="020B0603020102020204" pitchFamily="34" charset="0"/>
              </a:rPr>
              <a:t>Common Pollutants </a:t>
            </a:r>
          </a:p>
        </p:txBody>
      </p:sp>
      <p:pic>
        <p:nvPicPr>
          <p:cNvPr id="12" name="Graphic 11" descr="Covid-19 outline">
            <a:extLst>
              <a:ext uri="{FF2B5EF4-FFF2-40B4-BE49-F238E27FC236}">
                <a16:creationId xmlns:a16="http://schemas.microsoft.com/office/drawing/2014/main" id="{D49FD88F-D92B-6C81-7A05-36239E1A06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70257" y="5911697"/>
            <a:ext cx="1419398" cy="1419398"/>
          </a:xfrm>
          <a:prstGeom prst="rect">
            <a:avLst/>
          </a:prstGeom>
        </p:spPr>
      </p:pic>
      <p:pic>
        <p:nvPicPr>
          <p:cNvPr id="16" name="Graphic 15" descr="Germ outline">
            <a:extLst>
              <a:ext uri="{FF2B5EF4-FFF2-40B4-BE49-F238E27FC236}">
                <a16:creationId xmlns:a16="http://schemas.microsoft.com/office/drawing/2014/main" id="{C3EF329D-A093-9B69-8FC8-B34AD782CC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23550" y="3051893"/>
            <a:ext cx="1380531" cy="1380531"/>
          </a:xfrm>
          <a:prstGeom prst="rect">
            <a:avLst/>
          </a:prstGeom>
        </p:spPr>
      </p:pic>
      <p:pic>
        <p:nvPicPr>
          <p:cNvPr id="18" name="Graphic 17" descr="Graffiti Spray outline">
            <a:extLst>
              <a:ext uri="{FF2B5EF4-FFF2-40B4-BE49-F238E27FC236}">
                <a16:creationId xmlns:a16="http://schemas.microsoft.com/office/drawing/2014/main" id="{8C9D0838-6594-8AAB-9ECA-F04FADED3BB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2408" y="6811629"/>
            <a:ext cx="1448861" cy="1175637"/>
          </a:xfrm>
          <a:prstGeom prst="rect">
            <a:avLst/>
          </a:prstGeom>
        </p:spPr>
      </p:pic>
      <p:pic>
        <p:nvPicPr>
          <p:cNvPr id="20" name="Graphic 19" descr="Fire outline">
            <a:extLst>
              <a:ext uri="{FF2B5EF4-FFF2-40B4-BE49-F238E27FC236}">
                <a16:creationId xmlns:a16="http://schemas.microsoft.com/office/drawing/2014/main" id="{2A0D46D5-E688-74F7-55B2-49F5B4CF320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538336" y="4874964"/>
            <a:ext cx="1160994" cy="1160994"/>
          </a:xfrm>
          <a:prstGeom prst="rect">
            <a:avLst/>
          </a:prstGeom>
        </p:spPr>
      </p:pic>
      <p:pic>
        <p:nvPicPr>
          <p:cNvPr id="22" name="Graphic 21" descr="Magnifying glass outline">
            <a:extLst>
              <a:ext uri="{FF2B5EF4-FFF2-40B4-BE49-F238E27FC236}">
                <a16:creationId xmlns:a16="http://schemas.microsoft.com/office/drawing/2014/main" id="{C04083BD-3D21-915C-FE01-1CAF478C3B8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0597946">
            <a:off x="6335870" y="681240"/>
            <a:ext cx="11706725" cy="11272719"/>
          </a:xfrm>
          <a:prstGeom prst="rect">
            <a:avLst/>
          </a:prstGeom>
        </p:spPr>
      </p:pic>
      <p:pic>
        <p:nvPicPr>
          <p:cNvPr id="23" name="Graphic 22" descr="Germ outline">
            <a:extLst>
              <a:ext uri="{FF2B5EF4-FFF2-40B4-BE49-F238E27FC236}">
                <a16:creationId xmlns:a16="http://schemas.microsoft.com/office/drawing/2014/main" id="{6C5FA084-E239-ECD7-72C7-07FF4105335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20169011">
            <a:off x="9306231" y="4897118"/>
            <a:ext cx="1498380" cy="1498380"/>
          </a:xfrm>
          <a:prstGeom prst="rect">
            <a:avLst/>
          </a:prstGeom>
        </p:spPr>
      </p:pic>
      <p:pic>
        <p:nvPicPr>
          <p:cNvPr id="26" name="Graphic 25" descr="Chemicals outline">
            <a:extLst>
              <a:ext uri="{FF2B5EF4-FFF2-40B4-BE49-F238E27FC236}">
                <a16:creationId xmlns:a16="http://schemas.microsoft.com/office/drawing/2014/main" id="{3BBE458F-22AA-8458-C9E4-0A80C6812BD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1378350" y="3952394"/>
            <a:ext cx="1203209" cy="1203209"/>
          </a:xfrm>
          <a:prstGeom prst="rect">
            <a:avLst/>
          </a:prstGeom>
        </p:spPr>
      </p:pic>
    </p:spTree>
    <p:extLst>
      <p:ext uri="{BB962C8B-B14F-4D97-AF65-F5344CB8AC3E}">
        <p14:creationId xmlns:p14="http://schemas.microsoft.com/office/powerpoint/2010/main" val="3238068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ED2F5393-91A3-4102-A584-E902285C507A}"/>
              </a:ext>
            </a:extLst>
          </p:cNvPr>
          <p:cNvSpPr>
            <a:spLocks noGrp="1"/>
          </p:cNvSpPr>
          <p:nvPr>
            <p:ph type="title" idx="4294967295"/>
          </p:nvPr>
        </p:nvSpPr>
        <p:spPr>
          <a:xfrm>
            <a:off x="0" y="547688"/>
            <a:ext cx="15773400" cy="1988345"/>
          </a:xfrm>
        </p:spPr>
        <p:txBody>
          <a:bodyPr/>
          <a:lstStyle/>
          <a:p>
            <a:r>
              <a:rPr lang="en-US"/>
              <a:t>Project analysis slide 4</a:t>
            </a:r>
          </a:p>
        </p:txBody>
      </p:sp>
      <p:sp>
        <p:nvSpPr>
          <p:cNvPr id="11" name="Title 1">
            <a:extLst>
              <a:ext uri="{FF2B5EF4-FFF2-40B4-BE49-F238E27FC236}">
                <a16:creationId xmlns:a16="http://schemas.microsoft.com/office/drawing/2014/main" id="{4E3F5479-058B-4FA8-92E9-18CAB8CDC5C5}"/>
              </a:ext>
            </a:extLst>
          </p:cNvPr>
          <p:cNvSpPr txBox="1">
            <a:spLocks/>
          </p:cNvSpPr>
          <p:nvPr/>
        </p:nvSpPr>
        <p:spPr>
          <a:xfrm>
            <a:off x="467124" y="939335"/>
            <a:ext cx="17602200" cy="149579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a:solidFill>
                  <a:srgbClr val="1B1B1B"/>
                </a:solidFill>
                <a:latin typeface="Franklin Gothic Medium" panose="020B0603020102020204" pitchFamily="34" charset="0"/>
                <a:ea typeface="Calibri Light" panose="020F0302020204030204" pitchFamily="34" charset="0"/>
                <a:cs typeface="Calibri Light" panose="020F0302020204030204" pitchFamily="34" charset="0"/>
              </a:rPr>
              <a:t>Negative Impacts of Poor IAQ </a:t>
            </a:r>
          </a:p>
          <a:p>
            <a:pPr algn="ctr"/>
            <a:endParaRPr lang="en-US" sz="4200">
              <a:solidFill>
                <a:schemeClr val="tx1">
                  <a:lumMod val="75000"/>
                  <a:lumOff val="25000"/>
                </a:schemeClr>
              </a:solidFill>
            </a:endParaRPr>
          </a:p>
        </p:txBody>
      </p:sp>
      <p:sp>
        <p:nvSpPr>
          <p:cNvPr id="2" name="Slide Number Placeholder 1">
            <a:extLst>
              <a:ext uri="{FF2B5EF4-FFF2-40B4-BE49-F238E27FC236}">
                <a16:creationId xmlns:a16="http://schemas.microsoft.com/office/drawing/2014/main" id="{97CCDEBA-C2AC-D7C9-EC1E-8E00728182AF}"/>
              </a:ext>
            </a:extLst>
          </p:cNvPr>
          <p:cNvSpPr>
            <a:spLocks noGrp="1"/>
          </p:cNvSpPr>
          <p:nvPr>
            <p:ph type="sldNum" sz="quarter" idx="12"/>
          </p:nvPr>
        </p:nvSpPr>
        <p:spPr/>
        <p:txBody>
          <a:bodyPr/>
          <a:lstStyle/>
          <a:p>
            <a:fld id="{06FEDF93-2BFD-41CA-ABC7-B039102F3792}" type="slidenum">
              <a:rPr lang="en-US" smtClean="0"/>
              <a:t>13</a:t>
            </a:fld>
            <a:endParaRPr lang="en-US"/>
          </a:p>
        </p:txBody>
      </p:sp>
      <p:sp>
        <p:nvSpPr>
          <p:cNvPr id="4" name="TextBox 3">
            <a:extLst>
              <a:ext uri="{FF2B5EF4-FFF2-40B4-BE49-F238E27FC236}">
                <a16:creationId xmlns:a16="http://schemas.microsoft.com/office/drawing/2014/main" id="{9B994ED2-8FE3-8C56-0118-B06EF8BB283E}"/>
              </a:ext>
            </a:extLst>
          </p:cNvPr>
          <p:cNvSpPr txBox="1"/>
          <p:nvPr/>
        </p:nvSpPr>
        <p:spPr>
          <a:xfrm>
            <a:off x="1001405" y="2352029"/>
            <a:ext cx="16029296" cy="6974217"/>
          </a:xfrm>
          <a:prstGeom prst="rect">
            <a:avLst/>
          </a:prstGeom>
          <a:noFill/>
        </p:spPr>
        <p:txBody>
          <a:bodyPr wrap="square" rtlCol="0">
            <a:spAutoFit/>
          </a:bodyPr>
          <a:lstStyle/>
          <a:p>
            <a:pPr marL="514350" indent="-514350">
              <a:lnSpc>
                <a:spcPct val="107000"/>
              </a:lnSpc>
              <a:buFont typeface="+mj-lt"/>
              <a:buAutoNum type="arabicPeriod"/>
              <a:tabLst>
                <a:tab pos="342900" algn="l"/>
                <a:tab pos="600075" algn="l"/>
              </a:tabLst>
            </a:pPr>
            <a:r>
              <a:rPr lang="en-US" sz="3000" kern="100" dirty="0">
                <a:latin typeface="Calibri Light" panose="020F0302020204030204" pitchFamily="34" charset="0"/>
                <a:ea typeface="Calibri Light" panose="020F0302020204030204" pitchFamily="34" charset="0"/>
                <a:cs typeface="Calibri Light" panose="020F0302020204030204" pitchFamily="34" charset="0"/>
              </a:rPr>
              <a:t>A </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study of 100 U.S. schools</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found a direct association between student academic achievement and classroom ventilation rates, and that measurable progress in math and reading scores were observed when school indoor air quality was improved.</a:t>
            </a:r>
          </a:p>
          <a:p>
            <a:pPr marL="514350" indent="-514350">
              <a:lnSpc>
                <a:spcPct val="107000"/>
              </a:lnSpc>
              <a:buFont typeface="+mj-lt"/>
              <a:buAutoNum type="arabicPeriod"/>
              <a:tabLst>
                <a:tab pos="342900" algn="l"/>
                <a:tab pos="600075" algn="l"/>
              </a:tabLst>
            </a:pPr>
            <a:r>
              <a:rPr lang="en-US" sz="3000" kern="100" dirty="0">
                <a:latin typeface="Calibri Light" panose="020F0302020204030204" pitchFamily="34" charset="0"/>
                <a:ea typeface="Calibri Light" panose="020F0302020204030204" pitchFamily="34" charset="0"/>
                <a:cs typeface="Calibri Light" panose="020F0302020204030204" pitchFamily="34" charset="0"/>
              </a:rPr>
              <a:t>Poor IAQ in schools has been linked to </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4">
                  <a:extLst>
                    <a:ext uri="{A12FA001-AC4F-418D-AE19-62706E023703}">
                      <ahyp:hlinkClr xmlns:ahyp="http://schemas.microsoft.com/office/drawing/2018/hyperlinkcolor" val="tx"/>
                    </a:ext>
                  </a:extLst>
                </a:hlinkClick>
              </a:rPr>
              <a:t>cognitive deficits</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and negative and tangible economic impacts in the workplace, including impacts on the number of</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5">
                  <a:extLst>
                    <a:ext uri="{A12FA001-AC4F-418D-AE19-62706E023703}">
                      <ahyp:hlinkClr xmlns:ahyp="http://schemas.microsoft.com/office/drawing/2018/hyperlinkcolor" val="tx"/>
                    </a:ext>
                  </a:extLst>
                </a:hlinkClick>
              </a:rPr>
              <a:t> employee sick days and job retention</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a:t>
            </a:r>
          </a:p>
          <a:p>
            <a:pPr marL="514350" indent="-514350">
              <a:lnSpc>
                <a:spcPct val="107000"/>
              </a:lnSpc>
              <a:spcAft>
                <a:spcPts val="1200"/>
              </a:spcAft>
              <a:buFont typeface="+mj-lt"/>
              <a:buAutoNum type="arabicPeriod"/>
              <a:tabLst>
                <a:tab pos="342900" algn="l"/>
                <a:tab pos="600075" algn="l"/>
              </a:tabLst>
            </a:pPr>
            <a:r>
              <a:rPr lang="en-US" sz="3000" kern="100" dirty="0">
                <a:latin typeface="Calibri Light" panose="020F0302020204030204" pitchFamily="34" charset="0"/>
                <a:ea typeface="Calibri Light" panose="020F0302020204030204" pitchFamily="34" charset="0"/>
                <a:cs typeface="Calibri Light" panose="020F0302020204030204" pitchFamily="34" charset="0"/>
              </a:rPr>
              <a:t>Improving IAQ will diminish routine exposure to</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6">
                  <a:extLst>
                    <a:ext uri="{A12FA001-AC4F-418D-AE19-62706E023703}">
                      <ahyp:hlinkClr xmlns:ahyp="http://schemas.microsoft.com/office/drawing/2018/hyperlinkcolor" val="tx"/>
                    </a:ext>
                  </a:extLst>
                </a:hlinkClick>
              </a:rPr>
              <a:t> airborne diseases</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7">
                  <a:extLst>
                    <a:ext uri="{A12FA001-AC4F-418D-AE19-62706E023703}">
                      <ahyp:hlinkClr xmlns:ahyp="http://schemas.microsoft.com/office/drawing/2018/hyperlinkcolor" val="tx"/>
                    </a:ext>
                  </a:extLst>
                </a:hlinkClick>
              </a:rPr>
              <a:t>limit outbreaks or epidemics</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and </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8">
                  <a:extLst>
                    <a:ext uri="{A12FA001-AC4F-418D-AE19-62706E023703}">
                      <ahyp:hlinkClr xmlns:ahyp="http://schemas.microsoft.com/office/drawing/2018/hyperlinkcolor" val="tx"/>
                    </a:ext>
                  </a:extLst>
                </a:hlinkClick>
              </a:rPr>
              <a:t>lower risks of noninfectious respiratory conditions</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like asthma that affect the health of millions each year.</a:t>
            </a:r>
          </a:p>
          <a:p>
            <a:pPr marL="514350" indent="-514350">
              <a:lnSpc>
                <a:spcPct val="107000"/>
              </a:lnSpc>
              <a:spcAft>
                <a:spcPts val="1200"/>
              </a:spcAft>
              <a:buFont typeface="+mj-lt"/>
              <a:buAutoNum type="arabicPeriod"/>
              <a:tabLst>
                <a:tab pos="342900" algn="l"/>
                <a:tab pos="600075" algn="l"/>
              </a:tabLst>
            </a:pPr>
            <a:r>
              <a:rPr lang="en-US" sz="3000" kern="100" dirty="0">
                <a:latin typeface="Calibri Light" panose="020F0302020204030204" pitchFamily="34" charset="0"/>
                <a:ea typeface="Calibri Light" panose="020F0302020204030204" pitchFamily="34" charset="0"/>
                <a:cs typeface="Calibri Light" panose="020F0302020204030204" pitchFamily="34" charset="0"/>
              </a:rPr>
              <a:t>Studies have identified that increasing </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9">
                  <a:extLst>
                    <a:ext uri="{A12FA001-AC4F-418D-AE19-62706E023703}">
                      <ahyp:hlinkClr xmlns:ahyp="http://schemas.microsoft.com/office/drawing/2018/hyperlinkcolor" val="tx"/>
                    </a:ext>
                  </a:extLst>
                </a:hlinkClick>
              </a:rPr>
              <a:t>ventilation rates, decreasing CO2 levels, and providing cooling</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can i</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10">
                  <a:extLst>
                    <a:ext uri="{A12FA001-AC4F-418D-AE19-62706E023703}">
                      <ahyp:hlinkClr xmlns:ahyp="http://schemas.microsoft.com/office/drawing/2018/hyperlinkcolor" val="tx"/>
                    </a:ext>
                  </a:extLst>
                </a:hlinkClick>
              </a:rPr>
              <a:t>mprove student academic performance</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As such, many studies have focused on specific indicators including </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11">
                  <a:extLst>
                    <a:ext uri="{A12FA001-AC4F-418D-AE19-62706E023703}">
                      <ahyp:hlinkClr xmlns:ahyp="http://schemas.microsoft.com/office/drawing/2018/hyperlinkcolor" val="tx"/>
                    </a:ext>
                  </a:extLst>
                </a:hlinkClick>
              </a:rPr>
              <a:t>concentration, distraction, memory, fatigue, task completion speed</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12">
                  <a:extLst>
                    <a:ext uri="{A12FA001-AC4F-418D-AE19-62706E023703}">
                      <ahyp:hlinkClr xmlns:ahyp="http://schemas.microsoft.com/office/drawing/2018/hyperlinkcolor" val="tx"/>
                    </a:ext>
                  </a:extLst>
                </a:hlinkClick>
              </a:rPr>
              <a:t>test scores</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 and</a:t>
            </a:r>
            <a:r>
              <a:rPr lang="en-US" sz="3000" u="sng" kern="100" dirty="0">
                <a:latin typeface="Calibri Light" panose="020F0302020204030204" pitchFamily="34" charset="0"/>
                <a:ea typeface="Calibri Light" panose="020F0302020204030204" pitchFamily="34" charset="0"/>
                <a:cs typeface="Calibri Light" panose="020F0302020204030204" pitchFamily="34" charset="0"/>
                <a:hlinkClick r:id="rId13">
                  <a:extLst>
                    <a:ext uri="{A12FA001-AC4F-418D-AE19-62706E023703}">
                      <ahyp:hlinkClr xmlns:ahyp="http://schemas.microsoft.com/office/drawing/2018/hyperlinkcolor" val="tx"/>
                    </a:ext>
                  </a:extLst>
                </a:hlinkClick>
              </a:rPr>
              <a:t> overall grade point average</a:t>
            </a:r>
            <a:r>
              <a:rPr lang="en-US" sz="3000" kern="100" dirty="0">
                <a:latin typeface="Calibri Light" panose="020F0302020204030204" pitchFamily="34" charset="0"/>
                <a:ea typeface="Calibri Light" panose="020F0302020204030204" pitchFamily="34" charset="0"/>
                <a:cs typeface="Calibri Light" panose="020F0302020204030204" pitchFamily="34" charset="0"/>
              </a:rPr>
              <a:t>.</a:t>
            </a:r>
          </a:p>
          <a:p>
            <a:pPr algn="l"/>
            <a:endParaRPr lang="en-US" sz="4200" dirty="0">
              <a:solidFill>
                <a:srgbClr val="1B1B1B"/>
              </a:solidFill>
              <a:latin typeface="Source Sans Pro Web"/>
            </a:endParaRPr>
          </a:p>
        </p:txBody>
      </p:sp>
      <p:pic>
        <p:nvPicPr>
          <p:cNvPr id="6" name="Graphic 5" descr="Windy outline">
            <a:extLst>
              <a:ext uri="{FF2B5EF4-FFF2-40B4-BE49-F238E27FC236}">
                <a16:creationId xmlns:a16="http://schemas.microsoft.com/office/drawing/2014/main" id="{D6BA6264-5466-4761-7660-5B811FC0369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35169" y="-44846"/>
            <a:ext cx="2485182" cy="1968360"/>
          </a:xfrm>
          <a:prstGeom prst="rect">
            <a:avLst/>
          </a:prstGeom>
        </p:spPr>
      </p:pic>
      <p:pic>
        <p:nvPicPr>
          <p:cNvPr id="8" name="Graphic 7" descr="Windy outline">
            <a:extLst>
              <a:ext uri="{FF2B5EF4-FFF2-40B4-BE49-F238E27FC236}">
                <a16:creationId xmlns:a16="http://schemas.microsoft.com/office/drawing/2014/main" id="{867A45DB-D4E8-5221-C52E-126997638DF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631765" y="932618"/>
            <a:ext cx="1371600" cy="1371600"/>
          </a:xfrm>
          <a:prstGeom prst="rect">
            <a:avLst/>
          </a:prstGeom>
        </p:spPr>
      </p:pic>
      <p:pic>
        <p:nvPicPr>
          <p:cNvPr id="9" name="Graphic 8" descr="Windy outline">
            <a:extLst>
              <a:ext uri="{FF2B5EF4-FFF2-40B4-BE49-F238E27FC236}">
                <a16:creationId xmlns:a16="http://schemas.microsoft.com/office/drawing/2014/main" id="{DF6D85BA-6536-2ED2-D7C9-139D20D2BAE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4705437" y="230347"/>
            <a:ext cx="2162102" cy="2162102"/>
          </a:xfrm>
          <a:prstGeom prst="rect">
            <a:avLst/>
          </a:prstGeom>
        </p:spPr>
      </p:pic>
    </p:spTree>
    <p:extLst>
      <p:ext uri="{BB962C8B-B14F-4D97-AF65-F5344CB8AC3E}">
        <p14:creationId xmlns:p14="http://schemas.microsoft.com/office/powerpoint/2010/main" val="191785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D641-5FD5-2B48-BDB3-53DC2EB71971}"/>
              </a:ext>
            </a:extLst>
          </p:cNvPr>
          <p:cNvSpPr>
            <a:spLocks noGrp="1"/>
          </p:cNvSpPr>
          <p:nvPr>
            <p:ph type="title"/>
          </p:nvPr>
        </p:nvSpPr>
        <p:spPr>
          <a:xfrm>
            <a:off x="685800" y="186729"/>
            <a:ext cx="16916400" cy="2154436"/>
          </a:xfrm>
        </p:spPr>
        <p:txBody>
          <a:bodyPr/>
          <a:lstStyle/>
          <a:p>
            <a:r>
              <a:rPr lang="en-US"/>
              <a:t>Environmental Racism Explained  </a:t>
            </a:r>
            <a:br>
              <a:rPr lang="en-US"/>
            </a:br>
            <a:endParaRPr lang="en-US">
              <a:solidFill>
                <a:srgbClr val="FF0000"/>
              </a:solidFill>
            </a:endParaRPr>
          </a:p>
        </p:txBody>
      </p:sp>
      <p:pic>
        <p:nvPicPr>
          <p:cNvPr id="4" name="Environmental Racism Explained">
            <a:hlinkClick r:id="" action="ppaction://media"/>
            <a:extLst>
              <a:ext uri="{FF2B5EF4-FFF2-40B4-BE49-F238E27FC236}">
                <a16:creationId xmlns:a16="http://schemas.microsoft.com/office/drawing/2014/main" id="{290D6353-1949-43E0-E466-97151255184E}"/>
              </a:ext>
            </a:extLst>
          </p:cNvPr>
          <p:cNvPicPr>
            <a:picLocks noChangeAspect="1"/>
          </p:cNvPicPr>
          <p:nvPr>
            <a:videoFile r:link="rId1"/>
            <p:extLst>
              <p:ext uri="{DAA4B4D4-6D71-4841-9C94-3DE7FCFB9230}">
                <p14:media xmlns:p14="http://schemas.microsoft.com/office/powerpoint/2010/main" r:embed="rId2">
                  <p14:trim end="59692"/>
                </p14:media>
              </p:ext>
            </p:extLst>
          </p:nvPr>
        </p:nvPicPr>
        <p:blipFill>
          <a:blip r:embed="rId5"/>
          <a:stretch>
            <a:fillRect/>
          </a:stretch>
        </p:blipFill>
        <p:spPr>
          <a:xfrm>
            <a:off x="1167848" y="1263947"/>
            <a:ext cx="15952304" cy="8508945"/>
          </a:xfrm>
          <a:prstGeom prst="rect">
            <a:avLst/>
          </a:prstGeom>
        </p:spPr>
      </p:pic>
    </p:spTree>
    <p:extLst>
      <p:ext uri="{BB962C8B-B14F-4D97-AF65-F5344CB8AC3E}">
        <p14:creationId xmlns:p14="http://schemas.microsoft.com/office/powerpoint/2010/main" val="205761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6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E25ECFD-D701-4187-42AD-EC66BF6862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487" y="172599"/>
            <a:ext cx="15581243" cy="99418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670540-94CD-6DAC-9BAB-C857BA537D19}"/>
              </a:ext>
            </a:extLst>
          </p:cNvPr>
          <p:cNvPicPr>
            <a:picLocks noChangeAspect="1"/>
          </p:cNvPicPr>
          <p:nvPr/>
        </p:nvPicPr>
        <p:blipFill rotWithShape="1">
          <a:blip r:embed="rId3"/>
          <a:srcRect l="30317" t="10635" r="17302" b="5715"/>
          <a:stretch/>
        </p:blipFill>
        <p:spPr>
          <a:xfrm>
            <a:off x="9519557" y="1263947"/>
            <a:ext cx="8082643" cy="8605157"/>
          </a:xfrm>
          <a:prstGeom prst="rect">
            <a:avLst/>
          </a:prstGeom>
        </p:spPr>
      </p:pic>
      <p:pic>
        <p:nvPicPr>
          <p:cNvPr id="4" name="Picture 3">
            <a:extLst>
              <a:ext uri="{FF2B5EF4-FFF2-40B4-BE49-F238E27FC236}">
                <a16:creationId xmlns:a16="http://schemas.microsoft.com/office/drawing/2014/main" id="{088F2A5E-B23C-7AAD-F926-3501BE0D9045}"/>
              </a:ext>
            </a:extLst>
          </p:cNvPr>
          <p:cNvPicPr>
            <a:picLocks noChangeAspect="1"/>
          </p:cNvPicPr>
          <p:nvPr/>
        </p:nvPicPr>
        <p:blipFill>
          <a:blip r:embed="rId4"/>
          <a:stretch>
            <a:fillRect/>
          </a:stretch>
        </p:blipFill>
        <p:spPr>
          <a:xfrm>
            <a:off x="905884" y="2526165"/>
            <a:ext cx="8238116" cy="4674734"/>
          </a:xfrm>
          <a:prstGeom prst="rect">
            <a:avLst/>
          </a:prstGeom>
        </p:spPr>
      </p:pic>
      <p:sp>
        <p:nvSpPr>
          <p:cNvPr id="6" name="Title 1">
            <a:extLst>
              <a:ext uri="{FF2B5EF4-FFF2-40B4-BE49-F238E27FC236}">
                <a16:creationId xmlns:a16="http://schemas.microsoft.com/office/drawing/2014/main" id="{BB3877BD-9B7C-FE79-214E-A0E06977C7D0}"/>
              </a:ext>
            </a:extLst>
          </p:cNvPr>
          <p:cNvSpPr>
            <a:spLocks noGrp="1"/>
          </p:cNvSpPr>
          <p:nvPr>
            <p:ph type="title"/>
          </p:nvPr>
        </p:nvSpPr>
        <p:spPr>
          <a:xfrm>
            <a:off x="685800" y="186729"/>
            <a:ext cx="16916400" cy="2154436"/>
          </a:xfrm>
        </p:spPr>
        <p:txBody>
          <a:bodyPr/>
          <a:lstStyle/>
          <a:p>
            <a:pPr algn="ctr"/>
            <a:r>
              <a:rPr lang="en-US">
                <a:latin typeface="Franklin Gothic Medium" panose="020B0603020102020204" pitchFamily="34" charset="0"/>
              </a:rPr>
              <a:t>New York City Public Schools </a:t>
            </a:r>
            <a:br>
              <a:rPr lang="en-US">
                <a:latin typeface="Franklin Gothic Medium" panose="020B0603020102020204" pitchFamily="34" charset="0"/>
              </a:rPr>
            </a:br>
            <a:endParaRPr lang="en-US">
              <a:solidFill>
                <a:srgbClr val="FF0000"/>
              </a:solidFill>
              <a:latin typeface="Franklin Gothic Medium" panose="020B0603020102020204" pitchFamily="34" charset="0"/>
            </a:endParaRPr>
          </a:p>
        </p:txBody>
      </p:sp>
    </p:spTree>
    <p:extLst>
      <p:ext uri="{BB962C8B-B14F-4D97-AF65-F5344CB8AC3E}">
        <p14:creationId xmlns:p14="http://schemas.microsoft.com/office/powerpoint/2010/main" val="1139854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4572000" y="342900"/>
            <a:ext cx="12725400" cy="1077218"/>
          </a:xfrm>
        </p:spPr>
        <p:txBody>
          <a:bodyPr wrap="square" lIns="0" tIns="0" rIns="0" bIns="0" anchor="t">
            <a:spAutoFit/>
          </a:bodyPr>
          <a:lstStyle/>
          <a:p>
            <a:pPr algn="ctr"/>
            <a:r>
              <a:rPr lang="en-US">
                <a:latin typeface="Franklin Gothic Medium" panose="020B0603020102020204" pitchFamily="34" charset="0"/>
              </a:rPr>
              <a:t>Pathways to Action Tool</a:t>
            </a:r>
          </a:p>
        </p:txBody>
      </p:sp>
      <p:pic>
        <p:nvPicPr>
          <p:cNvPr id="7" name="Picture 6" descr="A blue and white checklist&#10;&#10;Description automatically generated">
            <a:extLst>
              <a:ext uri="{FF2B5EF4-FFF2-40B4-BE49-F238E27FC236}">
                <a16:creationId xmlns:a16="http://schemas.microsoft.com/office/drawing/2014/main" id="{7B81C657-3BB7-CED1-9687-466497D61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436953"/>
            <a:ext cx="12570016" cy="8326586"/>
          </a:xfrm>
          <a:prstGeom prst="rect">
            <a:avLst/>
          </a:prstGeom>
        </p:spPr>
      </p:pic>
      <p:pic>
        <p:nvPicPr>
          <p:cNvPr id="11" name="Picture 10" descr="A person reading a paper&#10;&#10;Description automatically generated">
            <a:extLst>
              <a:ext uri="{FF2B5EF4-FFF2-40B4-BE49-F238E27FC236}">
                <a16:creationId xmlns:a16="http://schemas.microsoft.com/office/drawing/2014/main" id="{44E85F54-BD8B-0DA4-0D8F-387D021B5B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93" y="2552700"/>
            <a:ext cx="5263621" cy="7734300"/>
          </a:xfrm>
          <a:prstGeom prst="rect">
            <a:avLst/>
          </a:prstGeom>
        </p:spPr>
      </p:pic>
    </p:spTree>
    <p:extLst>
      <p:ext uri="{BB962C8B-B14F-4D97-AF65-F5344CB8AC3E}">
        <p14:creationId xmlns:p14="http://schemas.microsoft.com/office/powerpoint/2010/main" val="885819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2133600" y="647700"/>
            <a:ext cx="16306800" cy="1077218"/>
          </a:xfrm>
        </p:spPr>
        <p:txBody>
          <a:bodyPr/>
          <a:lstStyle/>
          <a:p>
            <a:r>
              <a:rPr lang="en-US">
                <a:latin typeface="Franklin Gothic Medium" panose="020B0603020102020204" pitchFamily="34" charset="0"/>
              </a:rPr>
              <a:t>Organizing around Health and Safety </a:t>
            </a:r>
          </a:p>
        </p:txBody>
      </p:sp>
      <p:sp>
        <p:nvSpPr>
          <p:cNvPr id="3" name="TextBox 2">
            <a:extLst>
              <a:ext uri="{FF2B5EF4-FFF2-40B4-BE49-F238E27FC236}">
                <a16:creationId xmlns:a16="http://schemas.microsoft.com/office/drawing/2014/main" id="{79ECA245-4313-E0B4-5FF7-7C09B860017D}"/>
              </a:ext>
            </a:extLst>
          </p:cNvPr>
          <p:cNvSpPr txBox="1"/>
          <p:nvPr/>
        </p:nvSpPr>
        <p:spPr>
          <a:xfrm>
            <a:off x="2057400" y="2476500"/>
            <a:ext cx="7391400" cy="6247864"/>
          </a:xfrm>
          <a:prstGeom prst="rect">
            <a:avLst/>
          </a:prstGeom>
          <a:noFill/>
        </p:spPr>
        <p:txBody>
          <a:bodyPr wrap="square" rtlCol="0">
            <a:spAutoFit/>
          </a:bodyPr>
          <a:lstStyle/>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Understand the organizing landscape</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Identify winnable objectives</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Determine if the objectives can be part of a larger campaign</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Engage more stakeholders</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Communicate clearly, simply, viscerally, and consistently</a:t>
            </a:r>
          </a:p>
        </p:txBody>
      </p:sp>
      <p:pic>
        <p:nvPicPr>
          <p:cNvPr id="7" name="Picture 6" descr="A light bulb in a head&#10;&#10;Description automatically generated">
            <a:extLst>
              <a:ext uri="{FF2B5EF4-FFF2-40B4-BE49-F238E27FC236}">
                <a16:creationId xmlns:a16="http://schemas.microsoft.com/office/drawing/2014/main" id="{0B38BD0E-4E17-C618-0BA5-C9D8AFE267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2400300"/>
            <a:ext cx="9310794" cy="6210300"/>
          </a:xfrm>
          <a:prstGeom prst="rect">
            <a:avLst/>
          </a:prstGeom>
        </p:spPr>
      </p:pic>
      <p:pic>
        <p:nvPicPr>
          <p:cNvPr id="5" name="Picture 4" descr="A close-up of a logo&#10;&#10;Description automatically generated">
            <a:extLst>
              <a:ext uri="{FF2B5EF4-FFF2-40B4-BE49-F238E27FC236}">
                <a16:creationId xmlns:a16="http://schemas.microsoft.com/office/drawing/2014/main" id="{CF134165-D20B-3833-5AF4-CA0A25D47CCF}"/>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1726264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4925785" y="206829"/>
            <a:ext cx="13041086" cy="2138575"/>
          </a:xfrm>
        </p:spPr>
        <p:txBody>
          <a:bodyPr wrap="square" lIns="0" tIns="0" rIns="0" bIns="0" anchor="t">
            <a:spAutoFit/>
          </a:bodyPr>
          <a:lstStyle/>
          <a:p>
            <a:pPr algn="ctr"/>
            <a:r>
              <a:rPr lang="en-US" dirty="0">
                <a:latin typeface="Franklin Gothic Medium" panose="020B0603020102020204" pitchFamily="34" charset="0"/>
              </a:rPr>
              <a:t>Organizing around Health and Safety </a:t>
            </a:r>
            <a:endParaRPr lang="en-US" dirty="0"/>
          </a:p>
        </p:txBody>
      </p:sp>
      <p:sp>
        <p:nvSpPr>
          <p:cNvPr id="3" name="TextBox 2">
            <a:extLst>
              <a:ext uri="{FF2B5EF4-FFF2-40B4-BE49-F238E27FC236}">
                <a16:creationId xmlns:a16="http://schemas.microsoft.com/office/drawing/2014/main" id="{5C7A6CC6-FC45-ED18-EBBB-5900BA166737}"/>
              </a:ext>
            </a:extLst>
          </p:cNvPr>
          <p:cNvSpPr txBox="1"/>
          <p:nvPr/>
        </p:nvSpPr>
        <p:spPr>
          <a:xfrm>
            <a:off x="776514" y="2324100"/>
            <a:ext cx="10128047" cy="4893647"/>
          </a:xfrm>
          <a:prstGeom prst="rect">
            <a:avLst/>
          </a:prstGeom>
          <a:noFill/>
        </p:spPr>
        <p:txBody>
          <a:bodyPr wrap="square" lIns="91440" tIns="45720" rIns="91440" bIns="45720" rtlCol="0" anchor="t">
            <a:spAutoFit/>
          </a:bodyPr>
          <a:lstStyle/>
          <a:p>
            <a:pPr>
              <a:spcAft>
                <a:spcPts val="2400"/>
              </a:spcAft>
            </a:pPr>
            <a:endParaRPr lang="en-US" sz="4000">
              <a:solidFill>
                <a:srgbClr val="000000"/>
              </a:solidFill>
              <a:latin typeface="Calibri Light"/>
              <a:ea typeface="Calibri Light" panose="020F0302020204030204" pitchFamily="34" charset="0"/>
              <a:cs typeface="Calibri Light"/>
            </a:endParaRPr>
          </a:p>
          <a:p>
            <a:pPr>
              <a:spcAft>
                <a:spcPts val="2400"/>
              </a:spcAft>
            </a:pPr>
            <a:endParaRPr lang="en-US" sz="4000">
              <a:latin typeface="Calibri Light" panose="020F0302020204030204" pitchFamily="34" charset="0"/>
              <a:ea typeface="Calibri Light" panose="020F0302020204030204" pitchFamily="34" charset="0"/>
              <a:cs typeface="Calibri Light" panose="020F0302020204030204" pitchFamily="34" charset="0"/>
            </a:endParaRPr>
          </a:p>
          <a:p>
            <a:pPr>
              <a:spcAft>
                <a:spcPts val="2400"/>
              </a:spcAft>
            </a:pPr>
            <a:r>
              <a:rPr lang="en-US" sz="4800">
                <a:latin typeface="Calibri Light"/>
                <a:ea typeface="Calibri Light" panose="020F0302020204030204" pitchFamily="34" charset="0"/>
                <a:cs typeface="Calibri Light"/>
              </a:rPr>
              <a:t>Look over the Pathways to Action Tool.  How might you use this tool for assessment, prioritizing, and organizing around health and safety?</a:t>
            </a:r>
          </a:p>
        </p:txBody>
      </p:sp>
      <p:pic>
        <p:nvPicPr>
          <p:cNvPr id="6" name="Picture 5">
            <a:extLst>
              <a:ext uri="{FF2B5EF4-FFF2-40B4-BE49-F238E27FC236}">
                <a16:creationId xmlns:a16="http://schemas.microsoft.com/office/drawing/2014/main" id="{1543F7B3-61E5-E14B-35A1-C033CBCCD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0044" y="2755900"/>
            <a:ext cx="6199926" cy="4685990"/>
          </a:xfrm>
          <a:prstGeom prst="rect">
            <a:avLst/>
          </a:prstGeom>
        </p:spPr>
      </p:pic>
      <p:pic>
        <p:nvPicPr>
          <p:cNvPr id="5" name="Picture 4" descr="A close-up of a logo&#10;&#10;Description automatically generated">
            <a:extLst>
              <a:ext uri="{FF2B5EF4-FFF2-40B4-BE49-F238E27FC236}">
                <a16:creationId xmlns:a16="http://schemas.microsoft.com/office/drawing/2014/main" id="{5DF934A3-557A-E970-9F6C-594536F55A17}"/>
              </a:ext>
            </a:extLst>
          </p:cNvPr>
          <p:cNvPicPr>
            <a:picLocks noChangeAspect="1"/>
          </p:cNvPicPr>
          <p:nvPr/>
        </p:nvPicPr>
        <p:blipFill>
          <a:blip r:embed="rId4"/>
          <a:stretch>
            <a:fillRect/>
          </a:stretch>
        </p:blipFill>
        <p:spPr>
          <a:xfrm>
            <a:off x="15548333" y="8478786"/>
            <a:ext cx="1895475" cy="1809750"/>
          </a:xfrm>
          <a:prstGeom prst="rect">
            <a:avLst/>
          </a:prstGeom>
        </p:spPr>
      </p:pic>
      <p:pic>
        <p:nvPicPr>
          <p:cNvPr id="8" name="Picture 7" descr="A screen shot of a game&#10;&#10;Description automatically generated">
            <a:extLst>
              <a:ext uri="{FF2B5EF4-FFF2-40B4-BE49-F238E27FC236}">
                <a16:creationId xmlns:a16="http://schemas.microsoft.com/office/drawing/2014/main" id="{86FE88F7-CB3B-4E34-2511-FB3F8AE5515D}"/>
              </a:ext>
            </a:extLst>
          </p:cNvPr>
          <p:cNvPicPr>
            <a:picLocks noChangeAspect="1"/>
          </p:cNvPicPr>
          <p:nvPr/>
        </p:nvPicPr>
        <p:blipFill>
          <a:blip r:embed="rId5"/>
          <a:stretch>
            <a:fillRect/>
          </a:stretch>
        </p:blipFill>
        <p:spPr>
          <a:xfrm>
            <a:off x="290925" y="439972"/>
            <a:ext cx="3815367" cy="2303440"/>
          </a:xfrm>
          <a:prstGeom prst="rect">
            <a:avLst/>
          </a:prstGeom>
        </p:spPr>
      </p:pic>
    </p:spTree>
    <p:extLst>
      <p:ext uri="{BB962C8B-B14F-4D97-AF65-F5344CB8AC3E}">
        <p14:creationId xmlns:p14="http://schemas.microsoft.com/office/powerpoint/2010/main" val="4069985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2C48-608B-7251-7819-25FAE9298B99}"/>
              </a:ext>
            </a:extLst>
          </p:cNvPr>
          <p:cNvSpPr>
            <a:spLocks noGrp="1"/>
          </p:cNvSpPr>
          <p:nvPr>
            <p:ph type="title"/>
          </p:nvPr>
        </p:nvSpPr>
        <p:spPr>
          <a:xfrm>
            <a:off x="2743200" y="266700"/>
            <a:ext cx="14935200" cy="1077218"/>
          </a:xfrm>
        </p:spPr>
        <p:txBody>
          <a:bodyPr/>
          <a:lstStyle/>
          <a:p>
            <a:r>
              <a:rPr lang="en-US">
                <a:latin typeface="Franklin Gothic Medium" panose="020B0603020102020204" pitchFamily="34" charset="0"/>
              </a:rPr>
              <a:t>NEA Health and Safety Webpage </a:t>
            </a:r>
          </a:p>
        </p:txBody>
      </p:sp>
      <p:pic>
        <p:nvPicPr>
          <p:cNvPr id="5" name="Picture 4">
            <a:extLst>
              <a:ext uri="{FF2B5EF4-FFF2-40B4-BE49-F238E27FC236}">
                <a16:creationId xmlns:a16="http://schemas.microsoft.com/office/drawing/2014/main" id="{A64A2920-C1EE-1326-7FF6-6B0B064E3980}"/>
              </a:ext>
            </a:extLst>
          </p:cNvPr>
          <p:cNvPicPr>
            <a:picLocks noChangeAspect="1"/>
          </p:cNvPicPr>
          <p:nvPr/>
        </p:nvPicPr>
        <p:blipFill rotWithShape="1">
          <a:blip r:embed="rId3"/>
          <a:srcRect l="-371" t="7037" r="4568" b="7778"/>
          <a:stretch/>
        </p:blipFill>
        <p:spPr>
          <a:xfrm>
            <a:off x="2232345" y="1615549"/>
            <a:ext cx="13353397" cy="7498237"/>
          </a:xfrm>
          <a:prstGeom prst="rect">
            <a:avLst/>
          </a:prstGeom>
        </p:spPr>
      </p:pic>
      <p:pic>
        <p:nvPicPr>
          <p:cNvPr id="6" name="Picture 2">
            <a:extLst>
              <a:ext uri="{FF2B5EF4-FFF2-40B4-BE49-F238E27FC236}">
                <a16:creationId xmlns:a16="http://schemas.microsoft.com/office/drawing/2014/main" id="{05DC25F2-092F-5E28-589C-46987EB013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18275" y="7694076"/>
            <a:ext cx="2066925" cy="200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722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8BD2-BE0A-A330-FFF8-27AC266EBD25}"/>
              </a:ext>
            </a:extLst>
          </p:cNvPr>
          <p:cNvSpPr>
            <a:spLocks noGrp="1"/>
          </p:cNvSpPr>
          <p:nvPr>
            <p:ph type="title"/>
          </p:nvPr>
        </p:nvSpPr>
        <p:spPr>
          <a:xfrm>
            <a:off x="3581400" y="495300"/>
            <a:ext cx="10382250" cy="1077218"/>
          </a:xfrm>
        </p:spPr>
        <p:txBody>
          <a:bodyPr/>
          <a:lstStyle/>
          <a:p>
            <a:pPr algn="ctr"/>
            <a:r>
              <a:rPr lang="en-US">
                <a:latin typeface="Franklin Gothic Medium" panose="020B0603020102020204" pitchFamily="34" charset="0"/>
              </a:rPr>
              <a:t>NEA RESOURCES </a:t>
            </a:r>
          </a:p>
        </p:txBody>
      </p:sp>
      <p:pic>
        <p:nvPicPr>
          <p:cNvPr id="4" name="Picture 3">
            <a:extLst>
              <a:ext uri="{FF2B5EF4-FFF2-40B4-BE49-F238E27FC236}">
                <a16:creationId xmlns:a16="http://schemas.microsoft.com/office/drawing/2014/main" id="{26D8EDF8-BE6B-FA0C-B209-967D1C1BBAA3}"/>
              </a:ext>
            </a:extLst>
          </p:cNvPr>
          <p:cNvPicPr>
            <a:picLocks noChangeAspect="1"/>
          </p:cNvPicPr>
          <p:nvPr/>
        </p:nvPicPr>
        <p:blipFill>
          <a:blip r:embed="rId3"/>
          <a:stretch>
            <a:fillRect/>
          </a:stretch>
        </p:blipFill>
        <p:spPr>
          <a:xfrm>
            <a:off x="836980" y="3834245"/>
            <a:ext cx="3977349" cy="5126252"/>
          </a:xfrm>
          <a:prstGeom prst="rect">
            <a:avLst/>
          </a:prstGeom>
        </p:spPr>
      </p:pic>
      <p:pic>
        <p:nvPicPr>
          <p:cNvPr id="6" name="Picture 5" descr="Graphical user interface, application, Word&#10;&#10;Description automatically generated">
            <a:extLst>
              <a:ext uri="{FF2B5EF4-FFF2-40B4-BE49-F238E27FC236}">
                <a16:creationId xmlns:a16="http://schemas.microsoft.com/office/drawing/2014/main" id="{E11D3C03-8492-EDFF-1E62-9961F270AC5C}"/>
              </a:ext>
            </a:extLst>
          </p:cNvPr>
          <p:cNvPicPr>
            <a:picLocks noChangeAspect="1"/>
          </p:cNvPicPr>
          <p:nvPr/>
        </p:nvPicPr>
        <p:blipFill rotWithShape="1">
          <a:blip r:embed="rId4"/>
          <a:srcRect l="51941" t="10120" r="4680" b="6861"/>
          <a:stretch/>
        </p:blipFill>
        <p:spPr>
          <a:xfrm>
            <a:off x="12165091" y="3443054"/>
            <a:ext cx="3877224" cy="5035732"/>
          </a:xfrm>
          <a:prstGeom prst="rect">
            <a:avLst/>
          </a:prstGeom>
        </p:spPr>
      </p:pic>
      <p:sp>
        <p:nvSpPr>
          <p:cNvPr id="8" name="TextBox 7">
            <a:extLst>
              <a:ext uri="{FF2B5EF4-FFF2-40B4-BE49-F238E27FC236}">
                <a16:creationId xmlns:a16="http://schemas.microsoft.com/office/drawing/2014/main" id="{E7F432D6-6427-4FBA-70A8-C848577D7D8B}"/>
              </a:ext>
            </a:extLst>
          </p:cNvPr>
          <p:cNvSpPr txBox="1"/>
          <p:nvPr/>
        </p:nvSpPr>
        <p:spPr>
          <a:xfrm flipH="1">
            <a:off x="369763" y="1854873"/>
            <a:ext cx="4911782" cy="1938992"/>
          </a:xfrm>
          <a:prstGeom prst="rect">
            <a:avLst/>
          </a:prstGeom>
          <a:noFill/>
        </p:spPr>
        <p:txBody>
          <a:bodyPr wrap="square" rtlCol="0">
            <a:spAutoFit/>
          </a:bodyPr>
          <a:lstStyle/>
          <a:p>
            <a:pPr algn="ctr" defTabSz="1371600" rtl="0"/>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Evaluating ventilation using</a:t>
            </a:r>
          </a:p>
          <a:p>
            <a:pPr algn="ctr" defTabSz="1371600" rtl="0"/>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CO</a:t>
            </a:r>
            <a:r>
              <a:rPr lang="en-US" sz="28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2</a:t>
            </a:r>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monitors</a:t>
            </a:r>
          </a:p>
        </p:txBody>
      </p:sp>
      <p:sp>
        <p:nvSpPr>
          <p:cNvPr id="9" name="TextBox 8">
            <a:extLst>
              <a:ext uri="{FF2B5EF4-FFF2-40B4-BE49-F238E27FC236}">
                <a16:creationId xmlns:a16="http://schemas.microsoft.com/office/drawing/2014/main" id="{9FA2868E-3744-239C-8AD0-810A4B76283D}"/>
              </a:ext>
            </a:extLst>
          </p:cNvPr>
          <p:cNvSpPr txBox="1"/>
          <p:nvPr/>
        </p:nvSpPr>
        <p:spPr>
          <a:xfrm flipH="1">
            <a:off x="8088899" y="1906927"/>
            <a:ext cx="7459434" cy="707886"/>
          </a:xfrm>
          <a:prstGeom prst="rect">
            <a:avLst/>
          </a:prstGeom>
          <a:noFill/>
        </p:spPr>
        <p:txBody>
          <a:bodyPr wrap="square" rtlCol="0">
            <a:spAutoFit/>
          </a:bodyPr>
          <a:lstStyle/>
          <a:p>
            <a:pPr algn="ctr" defTabSz="1371600" rtl="0"/>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NEA building walkthrough toolkit</a:t>
            </a:r>
          </a:p>
        </p:txBody>
      </p:sp>
      <p:pic>
        <p:nvPicPr>
          <p:cNvPr id="12" name="Picture 11">
            <a:extLst>
              <a:ext uri="{FF2B5EF4-FFF2-40B4-BE49-F238E27FC236}">
                <a16:creationId xmlns:a16="http://schemas.microsoft.com/office/drawing/2014/main" id="{C98524D7-2DAB-F137-5B17-AE6910A37F42}"/>
              </a:ext>
            </a:extLst>
          </p:cNvPr>
          <p:cNvPicPr>
            <a:picLocks noChangeAspect="1"/>
          </p:cNvPicPr>
          <p:nvPr/>
        </p:nvPicPr>
        <p:blipFill rotWithShape="1">
          <a:blip r:embed="rId5"/>
          <a:srcRect l="1075" t="15468" r="83554" b="4791"/>
          <a:stretch/>
        </p:blipFill>
        <p:spPr>
          <a:xfrm>
            <a:off x="8015573" y="3443054"/>
            <a:ext cx="3934345" cy="5035733"/>
          </a:xfrm>
          <a:prstGeom prst="rect">
            <a:avLst/>
          </a:prstGeom>
        </p:spPr>
      </p:pic>
      <p:pic>
        <p:nvPicPr>
          <p:cNvPr id="11" name="Picture 10" descr="A close-up of a logo&#10;&#10;Description automatically generated">
            <a:extLst>
              <a:ext uri="{FF2B5EF4-FFF2-40B4-BE49-F238E27FC236}">
                <a16:creationId xmlns:a16="http://schemas.microsoft.com/office/drawing/2014/main" id="{7BFEF93D-9DD4-CA10-1C4B-05478D682C1E}"/>
              </a:ext>
            </a:extLst>
          </p:cNvPr>
          <p:cNvPicPr>
            <a:picLocks noChangeAspect="1"/>
          </p:cNvPicPr>
          <p:nvPr/>
        </p:nvPicPr>
        <p:blipFill>
          <a:blip r:embed="rId6"/>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854269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737A-6F97-F8BA-5E1C-5B42AFFCE1A4}"/>
              </a:ext>
            </a:extLst>
          </p:cNvPr>
          <p:cNvSpPr>
            <a:spLocks noGrp="1"/>
          </p:cNvSpPr>
          <p:nvPr>
            <p:ph type="title"/>
          </p:nvPr>
        </p:nvSpPr>
        <p:spPr>
          <a:xfrm>
            <a:off x="3848646" y="526915"/>
            <a:ext cx="11567978" cy="1077218"/>
          </a:xfrm>
        </p:spPr>
        <p:txBody>
          <a:bodyPr/>
          <a:lstStyle/>
          <a:p>
            <a:r>
              <a:rPr lang="en-US">
                <a:latin typeface="Franklin Gothic Medium" panose="020B0603020102020204" pitchFamily="34" charset="0"/>
                <a:ea typeface="Calibri" panose="020F0502020204030204" pitchFamily="34" charset="0"/>
                <a:cs typeface="Calibri" panose="020F0502020204030204" pitchFamily="34" charset="0"/>
              </a:rPr>
              <a:t>Agencies or Organizations </a:t>
            </a:r>
          </a:p>
        </p:txBody>
      </p:sp>
      <p:sp>
        <p:nvSpPr>
          <p:cNvPr id="3" name="Text Placeholder 2">
            <a:extLst>
              <a:ext uri="{FF2B5EF4-FFF2-40B4-BE49-F238E27FC236}">
                <a16:creationId xmlns:a16="http://schemas.microsoft.com/office/drawing/2014/main" id="{0BA0AEE5-B32F-A1A2-FB0C-3940D9D4BBF8}"/>
              </a:ext>
            </a:extLst>
          </p:cNvPr>
          <p:cNvSpPr>
            <a:spLocks noGrp="1"/>
          </p:cNvSpPr>
          <p:nvPr>
            <p:ph type="body" idx="1"/>
          </p:nvPr>
        </p:nvSpPr>
        <p:spPr>
          <a:xfrm>
            <a:off x="803194" y="1927235"/>
            <a:ext cx="16681612" cy="5816977"/>
          </a:xfrm>
        </p:spPr>
        <p:txBody>
          <a:bodyPr/>
          <a:lstStyle/>
          <a:p>
            <a:endParaRPr lang="en-US" sz="1800" b="0" i="0" u="none" strike="noStrike">
              <a:effectLst/>
              <a:latin typeface="Arial" panose="020B0604020202020204" pitchFamily="34" charset="0"/>
            </a:endParaRPr>
          </a:p>
          <a:p>
            <a:pPr marL="571500" indent="-571500" algn="l" rtl="0" fontAlgn="base">
              <a:buFont typeface="Arial" panose="020B0604020202020204" pitchFamily="34" charset="0"/>
              <a:buChar char="•"/>
            </a:pPr>
            <a:endParaRPr lang="en-US" sz="4000" b="1" i="0" u="none" strike="noStrike">
              <a:solidFill>
                <a:schemeClr val="accent6"/>
              </a:solidFill>
              <a:effectLst/>
              <a:latin typeface="Arial" panose="020B0604020202020204" pitchFamily="34" charset="0"/>
            </a:endParaRPr>
          </a:p>
          <a:p>
            <a:pPr marL="571500" indent="-571500" algn="l" rtl="0" fontAlgn="base">
              <a:buFont typeface="Arial" panose="020B0604020202020204" pitchFamily="34" charset="0"/>
              <a:buChar char="•"/>
            </a:pPr>
            <a:r>
              <a:rPr lang="en-US" sz="4000" b="1">
                <a:solidFill>
                  <a:schemeClr val="accent6"/>
                </a:solidFill>
                <a:latin typeface="Arial" panose="020B0604020202020204" pitchFamily="34" charset="0"/>
              </a:rPr>
              <a:t>OSHA </a:t>
            </a:r>
            <a:r>
              <a:rPr lang="en-US" sz="4000" b="1">
                <a:latin typeface="Arial" panose="020B0604020202020204" pitchFamily="34" charset="0"/>
              </a:rPr>
              <a:t>– </a:t>
            </a:r>
            <a:r>
              <a:rPr lang="en-US" sz="4000">
                <a:latin typeface="Calibri Light" panose="020F0302020204030204" pitchFamily="34" charset="0"/>
                <a:ea typeface="Calibri Light" panose="020F0302020204030204" pitchFamily="34" charset="0"/>
                <a:cs typeface="Calibri Light" panose="020F0302020204030204" pitchFamily="34" charset="0"/>
              </a:rPr>
              <a:t>OSHA State plans cover public sector workers</a:t>
            </a:r>
            <a:r>
              <a:rPr lang="en-US" sz="400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 </a:t>
            </a:r>
          </a:p>
          <a:p>
            <a:pPr marL="571500" indent="-571500" algn="l" rtl="0" fontAlgn="base">
              <a:buFont typeface="Arial" panose="020B0604020202020204" pitchFamily="34" charset="0"/>
              <a:buChar char="•"/>
            </a:pPr>
            <a:r>
              <a:rPr lang="en-US" sz="4000" b="1">
                <a:solidFill>
                  <a:schemeClr val="accent6"/>
                </a:solidFill>
                <a:latin typeface="Arial" panose="020B0604020202020204" pitchFamily="34" charset="0"/>
              </a:rPr>
              <a:t>EPA </a:t>
            </a:r>
            <a:r>
              <a:rPr lang="en-US" sz="4000">
                <a:latin typeface="Arial" panose="020B0604020202020204" pitchFamily="34" charset="0"/>
              </a:rPr>
              <a:t>– </a:t>
            </a:r>
            <a:r>
              <a:rPr lang="en-US" sz="4000">
                <a:latin typeface="Calibri Light" panose="020F0302020204030204" pitchFamily="34" charset="0"/>
                <a:ea typeface="Calibri Light" panose="020F0302020204030204" pitchFamily="34" charset="0"/>
                <a:cs typeface="Calibri Light" panose="020F0302020204030204" pitchFamily="34" charset="0"/>
              </a:rPr>
              <a:t>resources on IAQ, and other health and safety issues </a:t>
            </a: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National COSH</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strategies, resources, training on occupational safety and health </a:t>
            </a:r>
            <a:r>
              <a:rPr lang="en-US" sz="4000" b="0" i="0" u="sng" strike="noStrike">
                <a:effectLst/>
                <a:latin typeface="Calibri Light" panose="020F0302020204030204" pitchFamily="34" charset="0"/>
                <a:ea typeface="Calibri Light" panose="020F0302020204030204" pitchFamily="34" charset="0"/>
                <a:cs typeface="Calibri Light" panose="020F0302020204030204" pitchFamily="34" charset="0"/>
                <a:hlinkClick r:id="rId2">
                  <a:extLst>
                    <a:ext uri="{A12FA001-AC4F-418D-AE19-62706E023703}">
                      <ahyp:hlinkClr xmlns:ahyp="http://schemas.microsoft.com/office/drawing/2018/hyperlinkcolor" val="tx"/>
                    </a:ext>
                  </a:extLst>
                </a:hlinkClick>
              </a:rPr>
              <a:t>www.coshnetwork.org</a:t>
            </a:r>
            <a:r>
              <a:rPr lang="en-US" sz="4000" b="0" i="0">
                <a:effectLst/>
                <a:latin typeface="Calibri Light" panose="020F0302020204030204" pitchFamily="34" charset="0"/>
                <a:ea typeface="Calibri Light" panose="020F0302020204030204" pitchFamily="34" charset="0"/>
                <a:cs typeface="Calibri Light" panose="020F0302020204030204" pitchFamily="34" charset="0"/>
              </a:rPr>
              <a:t>​</a:t>
            </a:r>
            <a:endParaRPr lang="en-US" sz="360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ACGIH</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mold remediation guidelines </a:t>
            </a:r>
            <a:r>
              <a:rPr lang="en-US" sz="4000" b="0" i="0" u="sng" strike="noStrike">
                <a:effectLst/>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www.acgih.org</a:t>
            </a:r>
            <a:r>
              <a:rPr lang="en-US" sz="4000" b="0" i="0">
                <a:effectLst/>
                <a:latin typeface="Calibri Light" panose="020F0302020204030204" pitchFamily="34" charset="0"/>
                <a:ea typeface="Calibri Light" panose="020F0302020204030204" pitchFamily="34" charset="0"/>
                <a:cs typeface="Calibri Light" panose="020F0302020204030204" pitchFamily="34" charset="0"/>
              </a:rPr>
              <a:t>​​</a:t>
            </a:r>
            <a:endParaRPr lang="en-US" sz="360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ASHRAE</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ventilation/thermal comfort standards</a:t>
            </a:r>
            <a:endParaRPr lang="en-US" sz="400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AIHA</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find recommended consultants for mold and other safety issues www.aiha.org</a:t>
            </a:r>
            <a:endParaRPr lang="en-US" sz="440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5" name="Picture 4" descr="A close-up of a logo&#10;&#10;Description automatically generated">
            <a:extLst>
              <a:ext uri="{FF2B5EF4-FFF2-40B4-BE49-F238E27FC236}">
                <a16:creationId xmlns:a16="http://schemas.microsoft.com/office/drawing/2014/main" id="{210A07C5-965E-E016-73FA-E7DC0CB7AE88}"/>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791907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4485-B57B-98B9-A43F-B627FD925EEB}"/>
              </a:ext>
            </a:extLst>
          </p:cNvPr>
          <p:cNvSpPr>
            <a:spLocks noGrp="1"/>
          </p:cNvSpPr>
          <p:nvPr>
            <p:ph type="title"/>
          </p:nvPr>
        </p:nvSpPr>
        <p:spPr>
          <a:xfrm>
            <a:off x="7398440" y="1057822"/>
            <a:ext cx="10382250" cy="1077218"/>
          </a:xfrm>
        </p:spPr>
        <p:txBody>
          <a:bodyPr/>
          <a:lstStyle/>
          <a:p>
            <a:pPr algn="ctr"/>
            <a:r>
              <a:rPr lang="en-US">
                <a:latin typeface="Franklin Gothic Medium" panose="020B0603020102020204" pitchFamily="34" charset="0"/>
              </a:rPr>
              <a:t>Scenario</a:t>
            </a:r>
          </a:p>
        </p:txBody>
      </p:sp>
      <p:sp>
        <p:nvSpPr>
          <p:cNvPr id="3" name="Text Placeholder 2">
            <a:extLst>
              <a:ext uri="{FF2B5EF4-FFF2-40B4-BE49-F238E27FC236}">
                <a16:creationId xmlns:a16="http://schemas.microsoft.com/office/drawing/2014/main" id="{1B4BA02C-BBBF-DA8B-5E1B-D57869764DDA}"/>
              </a:ext>
            </a:extLst>
          </p:cNvPr>
          <p:cNvSpPr>
            <a:spLocks noGrp="1"/>
          </p:cNvSpPr>
          <p:nvPr>
            <p:ph type="body" idx="1"/>
          </p:nvPr>
        </p:nvSpPr>
        <p:spPr>
          <a:xfrm>
            <a:off x="8001000" y="2409098"/>
            <a:ext cx="9329530" cy="738664"/>
          </a:xfrm>
        </p:spPr>
        <p:txBody>
          <a:bodyPr wrap="square" lIns="0" tIns="0" rIns="0" bIns="0" anchor="t">
            <a:spAutoFit/>
          </a:bodyPr>
          <a:lstStyle/>
          <a:p>
            <a:pPr algn="ctr" rtl="0" fontAlgn="base"/>
            <a:r>
              <a:rPr lang="en-US" sz="4800" b="0" i="1">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r>
              <a:rPr lang="en-US" sz="4000" b="1" i="1">
                <a:solidFill>
                  <a:srgbClr val="000000"/>
                </a:solidFill>
                <a:effectLst/>
                <a:latin typeface="Calibri" panose="020F0502020204030204" pitchFamily="34" charset="0"/>
              </a:rPr>
              <a:t>Crossing A Red Line</a:t>
            </a:r>
            <a:endParaRPr lang="en-US" sz="4800" b="0" i="1">
              <a:solidFill>
                <a:srgbClr val="444444"/>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586AD6B0-F7EC-34F0-83A5-18BB82D0F38B}"/>
              </a:ext>
            </a:extLst>
          </p:cNvPr>
          <p:cNvSpPr txBox="1"/>
          <p:nvPr/>
        </p:nvSpPr>
        <p:spPr>
          <a:xfrm>
            <a:off x="5158918" y="3499300"/>
            <a:ext cx="9157252" cy="369332"/>
          </a:xfrm>
          <a:prstGeom prst="rect">
            <a:avLst/>
          </a:prstGeom>
          <a:noFill/>
        </p:spPr>
        <p:txBody>
          <a:bodyPr wrap="square">
            <a:spAutoFit/>
          </a:bodyPr>
          <a:lstStyle/>
          <a:p>
            <a:endParaRPr lang="en-US"/>
          </a:p>
        </p:txBody>
      </p:sp>
      <p:pic>
        <p:nvPicPr>
          <p:cNvPr id="12" name="object 9">
            <a:extLst>
              <a:ext uri="{FF2B5EF4-FFF2-40B4-BE49-F238E27FC236}">
                <a16:creationId xmlns:a16="http://schemas.microsoft.com/office/drawing/2014/main" id="{823BA11F-2810-1238-EB00-DE0DC38B4273}"/>
              </a:ext>
            </a:extLst>
          </p:cNvPr>
          <p:cNvPicPr/>
          <p:nvPr/>
        </p:nvPicPr>
        <p:blipFill>
          <a:blip r:embed="rId3" cstate="print"/>
          <a:stretch>
            <a:fillRect/>
          </a:stretch>
        </p:blipFill>
        <p:spPr>
          <a:xfrm>
            <a:off x="0" y="0"/>
            <a:ext cx="7772400" cy="10255526"/>
          </a:xfrm>
          <a:prstGeom prst="rect">
            <a:avLst/>
          </a:prstGeom>
        </p:spPr>
      </p:pic>
      <p:pic>
        <p:nvPicPr>
          <p:cNvPr id="4" name="Picture 3">
            <a:extLst>
              <a:ext uri="{FF2B5EF4-FFF2-40B4-BE49-F238E27FC236}">
                <a16:creationId xmlns:a16="http://schemas.microsoft.com/office/drawing/2014/main" id="{90D670A1-A015-6353-BAE4-2FC494359E1B}"/>
              </a:ext>
            </a:extLst>
          </p:cNvPr>
          <p:cNvPicPr>
            <a:picLocks noChangeAspect="1"/>
          </p:cNvPicPr>
          <p:nvPr/>
        </p:nvPicPr>
        <p:blipFill>
          <a:blip r:embed="rId4"/>
          <a:stretch>
            <a:fillRect/>
          </a:stretch>
        </p:blipFill>
        <p:spPr>
          <a:xfrm>
            <a:off x="8077200" y="3998731"/>
            <a:ext cx="9601200" cy="5296662"/>
          </a:xfrm>
          <a:prstGeom prst="rect">
            <a:avLst/>
          </a:prstGeom>
        </p:spPr>
      </p:pic>
      <p:pic>
        <p:nvPicPr>
          <p:cNvPr id="6" name="Picture 5" descr="A close-up of a logo&#10;&#10;Description automatically generated">
            <a:extLst>
              <a:ext uri="{FF2B5EF4-FFF2-40B4-BE49-F238E27FC236}">
                <a16:creationId xmlns:a16="http://schemas.microsoft.com/office/drawing/2014/main" id="{A015F4D5-3FFA-5C34-8F7B-15BBA0B44AEB}"/>
              </a:ext>
            </a:extLst>
          </p:cNvPr>
          <p:cNvPicPr>
            <a:picLocks noChangeAspect="1"/>
          </p:cNvPicPr>
          <p:nvPr/>
        </p:nvPicPr>
        <p:blipFill>
          <a:blip r:embed="rId5"/>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1164343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4485-B57B-98B9-A43F-B627FD925EEB}"/>
              </a:ext>
            </a:extLst>
          </p:cNvPr>
          <p:cNvSpPr>
            <a:spLocks noGrp="1"/>
          </p:cNvSpPr>
          <p:nvPr>
            <p:ph type="title"/>
          </p:nvPr>
        </p:nvSpPr>
        <p:spPr>
          <a:xfrm>
            <a:off x="7398440" y="1057822"/>
            <a:ext cx="10382250" cy="1077218"/>
          </a:xfrm>
        </p:spPr>
        <p:txBody>
          <a:bodyPr/>
          <a:lstStyle/>
          <a:p>
            <a:pPr algn="ctr"/>
            <a:r>
              <a:rPr lang="en-US">
                <a:latin typeface="Franklin Gothic Medium" panose="020B0603020102020204" pitchFamily="34" charset="0"/>
              </a:rPr>
              <a:t>Breakout Groups </a:t>
            </a:r>
          </a:p>
        </p:txBody>
      </p:sp>
      <p:sp>
        <p:nvSpPr>
          <p:cNvPr id="3" name="Text Placeholder 2">
            <a:extLst>
              <a:ext uri="{FF2B5EF4-FFF2-40B4-BE49-F238E27FC236}">
                <a16:creationId xmlns:a16="http://schemas.microsoft.com/office/drawing/2014/main" id="{1B4BA02C-BBBF-DA8B-5E1B-D57869764DDA}"/>
              </a:ext>
            </a:extLst>
          </p:cNvPr>
          <p:cNvSpPr>
            <a:spLocks noGrp="1"/>
          </p:cNvSpPr>
          <p:nvPr>
            <p:ph type="body" idx="1"/>
          </p:nvPr>
        </p:nvSpPr>
        <p:spPr>
          <a:xfrm>
            <a:off x="7924800" y="2857500"/>
            <a:ext cx="9329530" cy="6032421"/>
          </a:xfrm>
        </p:spPr>
        <p:txBody>
          <a:bodyPr wrap="square" lIns="0" tIns="0" rIns="0" bIns="0" anchor="t">
            <a:spAutoFit/>
          </a:bodyPr>
          <a:lstStyle/>
          <a:p>
            <a:pPr algn="l" rtl="0" fontAlgn="base"/>
            <a:r>
              <a:rPr lang="en-US" sz="2400" b="0" i="0">
                <a:solidFill>
                  <a:srgbClr val="000000"/>
                </a:solidFill>
                <a:effectLst/>
                <a:latin typeface="Calibri Light"/>
                <a:ea typeface="Calibri Light" panose="020F0302020204030204" pitchFamily="34" charset="0"/>
                <a:cs typeface="Calibri Light"/>
              </a:rPr>
              <a:t>​</a:t>
            </a:r>
            <a:endParaRPr lang="en-US" sz="2400" b="0" i="0">
              <a:solidFill>
                <a:srgbClr val="444444"/>
              </a:solidFill>
              <a:effectLst/>
              <a:latin typeface="Calibri Light"/>
              <a:ea typeface="Calibri Light" panose="020F0302020204030204" pitchFamily="34" charset="0"/>
              <a:cs typeface="Calibri Light"/>
            </a:endParaRPr>
          </a:p>
          <a:p>
            <a:pPr algn="l" rtl="0" fontAlgn="base"/>
            <a:r>
              <a:rPr lang="en-US" sz="3200" b="0" i="0" u="none" strike="noStrike">
                <a:solidFill>
                  <a:srgbClr val="000000"/>
                </a:solidFill>
                <a:effectLst/>
                <a:latin typeface="Calibri Light"/>
                <a:ea typeface="Calibri Light" panose="020F0302020204030204" pitchFamily="34" charset="0"/>
                <a:cs typeface="Calibri Light"/>
              </a:rPr>
              <a:t>1) We will divide up </a:t>
            </a:r>
            <a:r>
              <a:rPr lang="en-US" sz="3200">
                <a:solidFill>
                  <a:srgbClr val="000000"/>
                </a:solidFill>
                <a:latin typeface="Calibri Light"/>
                <a:ea typeface="Calibri Light" panose="020F0302020204030204" pitchFamily="34" charset="0"/>
                <a:cs typeface="Calibri Light"/>
              </a:rPr>
              <a:t>into</a:t>
            </a:r>
            <a:r>
              <a:rPr lang="en-US" sz="3200" b="0" i="0" u="none" strike="noStrike">
                <a:solidFill>
                  <a:srgbClr val="000000"/>
                </a:solidFill>
                <a:effectLst/>
                <a:latin typeface="Calibri Light"/>
                <a:ea typeface="Calibri Light" panose="020F0302020204030204" pitchFamily="34" charset="0"/>
                <a:cs typeface="Calibri Light"/>
              </a:rPr>
              <a:t> small breakout groups </a:t>
            </a:r>
            <a:r>
              <a:rPr lang="en-US" sz="3200" b="0" i="0">
                <a:solidFill>
                  <a:srgbClr val="000000"/>
                </a:solidFill>
                <a:effectLst/>
                <a:latin typeface="Calibri Light"/>
                <a:ea typeface="Calibri Light" panose="020F0302020204030204" pitchFamily="34" charset="0"/>
                <a:cs typeface="Calibri Light"/>
              </a:rPr>
              <a:t>​</a:t>
            </a:r>
            <a:endParaRPr lang="en-US" sz="3200" b="0" i="0">
              <a:solidFill>
                <a:srgbClr val="444444"/>
              </a:solidFill>
              <a:effectLst/>
              <a:latin typeface="Calibri Light"/>
              <a:ea typeface="Calibri Light" panose="020F0302020204030204" pitchFamily="34" charset="0"/>
              <a:cs typeface="Calibri Light"/>
            </a:endParaRPr>
          </a:p>
          <a:p>
            <a:pPr algn="l" rtl="0" fontAlgn="base"/>
            <a:r>
              <a:rPr lang="en-US" sz="3200" b="0" i="0">
                <a:solidFill>
                  <a:srgbClr val="000000"/>
                </a:solidFill>
                <a:effectLst/>
                <a:latin typeface="Calibri Light"/>
                <a:ea typeface="Calibri Light" panose="020F0302020204030204" pitchFamily="34" charset="0"/>
                <a:cs typeface="Calibri Light"/>
              </a:rPr>
              <a:t>​</a:t>
            </a:r>
            <a:endParaRPr lang="en-US" sz="3200" b="0" i="0">
              <a:solidFill>
                <a:srgbClr val="444444"/>
              </a:solidFill>
              <a:effectLst/>
              <a:latin typeface="Calibri Light"/>
              <a:ea typeface="Calibri Light" panose="020F0302020204030204" pitchFamily="34" charset="0"/>
              <a:cs typeface="Calibri Light"/>
            </a:endParaRPr>
          </a:p>
          <a:p>
            <a:pPr algn="l" rtl="0" fontAlgn="base"/>
            <a:r>
              <a:rPr lang="en-US" sz="3200" b="0" i="0" u="none" strike="noStrike">
                <a:solidFill>
                  <a:srgbClr val="000000"/>
                </a:solidFill>
                <a:effectLst/>
                <a:latin typeface="Calibri Light"/>
                <a:ea typeface="Calibri Light" panose="020F0302020204030204" pitchFamily="34" charset="0"/>
                <a:cs typeface="Calibri Light"/>
              </a:rPr>
              <a:t>2) Discuss the scenario in your small group</a:t>
            </a:r>
          </a:p>
          <a:p>
            <a:pPr algn="l" rtl="0" fontAlgn="base"/>
            <a:endParaRPr lang="en-US" sz="3200">
              <a:solidFill>
                <a:srgbClr val="000000"/>
              </a:solidFill>
              <a:latin typeface="Calibri Light"/>
              <a:ea typeface="Calibri Light" panose="020F0302020204030204" pitchFamily="34" charset="0"/>
              <a:cs typeface="Calibri Light"/>
            </a:endParaRPr>
          </a:p>
          <a:p>
            <a:pPr marL="1428750" lvl="2" indent="-514350" algn="l" rtl="0" fontAlgn="base">
              <a:buFont typeface="+mj-lt"/>
              <a:buAutoNum type="alphaUcPeriod"/>
            </a:pPr>
            <a:r>
              <a:rPr lang="en-US" sz="2800">
                <a:solidFill>
                  <a:srgbClr val="000000"/>
                </a:solidFill>
                <a:latin typeface="Calibri Light"/>
                <a:ea typeface="Calibri Light" panose="020F0302020204030204" pitchFamily="34" charset="0"/>
                <a:cs typeface="Calibri Light"/>
              </a:rPr>
              <a:t>Assume/imagine some aspects of the scenario using the Pathways to Action Tool</a:t>
            </a:r>
          </a:p>
          <a:p>
            <a:pPr marL="1428750" lvl="2" indent="-514350" algn="l" rtl="0" fontAlgn="base">
              <a:buFont typeface="+mj-lt"/>
              <a:buAutoNum type="alphaUcPeriod"/>
            </a:pPr>
            <a:r>
              <a:rPr lang="en-US" sz="3000">
                <a:solidFill>
                  <a:srgbClr val="000000"/>
                </a:solidFill>
                <a:latin typeface="Calibri Light"/>
                <a:ea typeface="Calibri Light" panose="020F0302020204030204" pitchFamily="34" charset="0"/>
                <a:cs typeface="Calibri Light"/>
              </a:rPr>
              <a:t>Identify some of the issues and determine</a:t>
            </a:r>
            <a:r>
              <a:rPr lang="en-US" sz="3000">
                <a:latin typeface="Calibri Light"/>
                <a:ea typeface="Calibri Light" panose="020F0302020204030204" pitchFamily="34" charset="0"/>
                <a:cs typeface="Calibri Light"/>
              </a:rPr>
              <a:t> the most widely felt and winnable issue</a:t>
            </a:r>
            <a:r>
              <a:rPr lang="en-US" sz="3000">
                <a:solidFill>
                  <a:srgbClr val="000000"/>
                </a:solidFill>
                <a:latin typeface="Calibri Light"/>
                <a:ea typeface="Calibri Light" panose="020F0302020204030204" pitchFamily="34" charset="0"/>
                <a:cs typeface="Calibri Light"/>
              </a:rPr>
              <a:t>.  How might you organize around the issue? </a:t>
            </a:r>
          </a:p>
          <a:p>
            <a:pPr marL="1428750" lvl="2" indent="-514350" algn="l" rtl="0" fontAlgn="base">
              <a:buFont typeface="+mj-lt"/>
              <a:buAutoNum type="alphaUcPeriod"/>
            </a:pPr>
            <a:r>
              <a:rPr lang="en-US" sz="3000">
                <a:solidFill>
                  <a:srgbClr val="000000"/>
                </a:solidFill>
                <a:latin typeface="Calibri Light"/>
                <a:ea typeface="Calibri Light" panose="020F0302020204030204" pitchFamily="34" charset="0"/>
                <a:cs typeface="Calibri Light"/>
              </a:rPr>
              <a:t>Think of a slogan for your campaign  </a:t>
            </a:r>
          </a:p>
          <a:p>
            <a:pPr algn="l" rtl="0" fontAlgn="base"/>
            <a:endParaRPr lang="en-US" sz="320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l" rtl="0" fontAlgn="base"/>
            <a:r>
              <a:rPr lang="en-US" sz="3200" b="0" i="0" u="none" strike="noStrike">
                <a:solidFill>
                  <a:srgbClr val="000000"/>
                </a:solidFill>
                <a:effectLst/>
                <a:latin typeface="Calibri Light"/>
                <a:ea typeface="Calibri Light" panose="020F0302020204030204" pitchFamily="34" charset="0"/>
                <a:cs typeface="Calibri Light"/>
              </a:rPr>
              <a:t>3) We will bring the group back together and share.</a:t>
            </a:r>
            <a:r>
              <a:rPr lang="en-US" sz="3200">
                <a:solidFill>
                  <a:srgbClr val="000000"/>
                </a:solidFill>
                <a:latin typeface="Calibri Light"/>
                <a:ea typeface="Calibri Light" panose="020F0302020204030204" pitchFamily="34" charset="0"/>
                <a:cs typeface="Calibri Light"/>
              </a:rPr>
              <a:t> </a:t>
            </a:r>
            <a:endParaRPr lang="en-US" sz="2400">
              <a:latin typeface="Calibri Light"/>
              <a:ea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586AD6B0-F7EC-34F0-83A5-18BB82D0F38B}"/>
              </a:ext>
            </a:extLst>
          </p:cNvPr>
          <p:cNvSpPr txBox="1"/>
          <p:nvPr/>
        </p:nvSpPr>
        <p:spPr>
          <a:xfrm>
            <a:off x="5158918" y="3499300"/>
            <a:ext cx="9157252" cy="369332"/>
          </a:xfrm>
          <a:prstGeom prst="rect">
            <a:avLst/>
          </a:prstGeom>
          <a:noFill/>
        </p:spPr>
        <p:txBody>
          <a:bodyPr wrap="square">
            <a:spAutoFit/>
          </a:bodyPr>
          <a:lstStyle/>
          <a:p>
            <a:endParaRPr lang="en-US"/>
          </a:p>
        </p:txBody>
      </p:sp>
      <p:sp>
        <p:nvSpPr>
          <p:cNvPr id="11" name="TextBox 10">
            <a:extLst>
              <a:ext uri="{FF2B5EF4-FFF2-40B4-BE49-F238E27FC236}">
                <a16:creationId xmlns:a16="http://schemas.microsoft.com/office/drawing/2014/main" id="{16BC3276-C4F9-E998-8889-DEC75FF4DB1D}"/>
              </a:ext>
            </a:extLst>
          </p:cNvPr>
          <p:cNvSpPr txBox="1"/>
          <p:nvPr/>
        </p:nvSpPr>
        <p:spPr>
          <a:xfrm>
            <a:off x="4565374" y="4958834"/>
            <a:ext cx="9157252" cy="369332"/>
          </a:xfrm>
          <a:prstGeom prst="rect">
            <a:avLst/>
          </a:prstGeom>
          <a:noFill/>
        </p:spPr>
        <p:txBody>
          <a:bodyPr wrap="square">
            <a:spAutoFit/>
          </a:bodyPr>
          <a:lstStyle/>
          <a:p>
            <a:endParaRPr lang="en-US"/>
          </a:p>
        </p:txBody>
      </p:sp>
      <p:pic>
        <p:nvPicPr>
          <p:cNvPr id="12" name="object 9">
            <a:extLst>
              <a:ext uri="{FF2B5EF4-FFF2-40B4-BE49-F238E27FC236}">
                <a16:creationId xmlns:a16="http://schemas.microsoft.com/office/drawing/2014/main" id="{823BA11F-2810-1238-EB00-DE0DC38B4273}"/>
              </a:ext>
            </a:extLst>
          </p:cNvPr>
          <p:cNvPicPr/>
          <p:nvPr/>
        </p:nvPicPr>
        <p:blipFill>
          <a:blip r:embed="rId3" cstate="print"/>
          <a:stretch>
            <a:fillRect/>
          </a:stretch>
        </p:blipFill>
        <p:spPr>
          <a:xfrm>
            <a:off x="0" y="0"/>
            <a:ext cx="7772400" cy="10255526"/>
          </a:xfrm>
          <a:prstGeom prst="rect">
            <a:avLst/>
          </a:prstGeom>
        </p:spPr>
      </p:pic>
      <p:pic>
        <p:nvPicPr>
          <p:cNvPr id="7" name="Picture 6" descr="A screen shot of a game&#10;&#10;Description automatically generated">
            <a:extLst>
              <a:ext uri="{FF2B5EF4-FFF2-40B4-BE49-F238E27FC236}">
                <a16:creationId xmlns:a16="http://schemas.microsoft.com/office/drawing/2014/main" id="{E91F7844-7D26-41B7-302E-A61D5AD241AD}"/>
              </a:ext>
            </a:extLst>
          </p:cNvPr>
          <p:cNvPicPr>
            <a:picLocks noChangeAspect="1"/>
          </p:cNvPicPr>
          <p:nvPr/>
        </p:nvPicPr>
        <p:blipFill>
          <a:blip r:embed="rId4"/>
          <a:stretch>
            <a:fillRect/>
          </a:stretch>
        </p:blipFill>
        <p:spPr>
          <a:xfrm>
            <a:off x="290925" y="439972"/>
            <a:ext cx="3815367" cy="2303440"/>
          </a:xfrm>
          <a:prstGeom prst="rect">
            <a:avLst/>
          </a:prstGeom>
        </p:spPr>
      </p:pic>
    </p:spTree>
    <p:extLst>
      <p:ext uri="{BB962C8B-B14F-4D97-AF65-F5344CB8AC3E}">
        <p14:creationId xmlns:p14="http://schemas.microsoft.com/office/powerpoint/2010/main" val="245241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3">
            <a:extLst>
              <a:ext uri="{FF2B5EF4-FFF2-40B4-BE49-F238E27FC236}">
                <a16:creationId xmlns:a16="http://schemas.microsoft.com/office/drawing/2014/main" id="{72D59D2E-B996-49C8-DB6D-DBAE167A6F1B}"/>
              </a:ext>
            </a:extLst>
          </p:cNvPr>
          <p:cNvPicPr/>
          <p:nvPr/>
        </p:nvPicPr>
        <p:blipFill>
          <a:blip r:embed="rId3" cstate="print"/>
          <a:stretch>
            <a:fillRect/>
          </a:stretch>
        </p:blipFill>
        <p:spPr>
          <a:xfrm rot="10800000">
            <a:off x="36443" y="0"/>
            <a:ext cx="18287999" cy="1831925"/>
          </a:xfrm>
          <a:prstGeom prst="rect">
            <a:avLst/>
          </a:prstGeom>
        </p:spPr>
      </p:pic>
      <p:pic>
        <p:nvPicPr>
          <p:cNvPr id="1026" name="Picture 2" descr="students and adults cross the street with a cut out of a bus that says &quot;walking bus&quot;">
            <a:extLst>
              <a:ext uri="{FF2B5EF4-FFF2-40B4-BE49-F238E27FC236}">
                <a16:creationId xmlns:a16="http://schemas.microsoft.com/office/drawing/2014/main" id="{DA6F73F2-2AE0-70D9-2080-9F9BF4720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705"/>
            <a:ext cx="18324442" cy="103074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0CBE53-CECD-F4D8-6A5E-1E8230432C73}"/>
              </a:ext>
            </a:extLst>
          </p:cNvPr>
          <p:cNvSpPr>
            <a:spLocks noGrp="1"/>
          </p:cNvSpPr>
          <p:nvPr>
            <p:ph type="title"/>
          </p:nvPr>
        </p:nvSpPr>
        <p:spPr>
          <a:xfrm>
            <a:off x="-2514600" y="647700"/>
            <a:ext cx="10382250" cy="1477328"/>
          </a:xfrm>
        </p:spPr>
        <p:txBody>
          <a:bodyPr/>
          <a:lstStyle/>
          <a:p>
            <a:pPr algn="ctr"/>
            <a:r>
              <a:rPr lang="en-US" sz="9600">
                <a:solidFill>
                  <a:schemeClr val="bg1"/>
                </a:solidFill>
                <a:latin typeface="Franklin Gothic Medium" panose="020B0603020102020204" pitchFamily="34" charset="0"/>
              </a:rPr>
              <a:t>Scenario</a:t>
            </a:r>
            <a:r>
              <a:rPr lang="en-US">
                <a:latin typeface="Franklin Gothic Medium" panose="020B0603020102020204" pitchFamily="34" charset="0"/>
              </a:rPr>
              <a:t> </a:t>
            </a:r>
          </a:p>
        </p:txBody>
      </p:sp>
    </p:spTree>
    <p:extLst>
      <p:ext uri="{BB962C8B-B14F-4D97-AF65-F5344CB8AC3E}">
        <p14:creationId xmlns:p14="http://schemas.microsoft.com/office/powerpoint/2010/main" val="1823897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93F3C2-9614-6122-9F1D-79F7E438E5DF}"/>
              </a:ext>
            </a:extLst>
          </p:cNvPr>
          <p:cNvPicPr>
            <a:picLocks noChangeAspect="1"/>
          </p:cNvPicPr>
          <p:nvPr/>
        </p:nvPicPr>
        <p:blipFill>
          <a:blip r:embed="rId2"/>
          <a:stretch>
            <a:fillRect/>
          </a:stretch>
        </p:blipFill>
        <p:spPr>
          <a:xfrm>
            <a:off x="0" y="-19050"/>
            <a:ext cx="18288000" cy="10287000"/>
          </a:xfrm>
          <a:prstGeom prst="rect">
            <a:avLst/>
          </a:prstGeom>
        </p:spPr>
      </p:pic>
      <p:sp>
        <p:nvSpPr>
          <p:cNvPr id="2" name="Title 1">
            <a:extLst>
              <a:ext uri="{FF2B5EF4-FFF2-40B4-BE49-F238E27FC236}">
                <a16:creationId xmlns:a16="http://schemas.microsoft.com/office/drawing/2014/main" id="{7340C332-B788-74C0-BE03-0805A4B9CCA7}"/>
              </a:ext>
            </a:extLst>
          </p:cNvPr>
          <p:cNvSpPr>
            <a:spLocks noGrp="1"/>
          </p:cNvSpPr>
          <p:nvPr>
            <p:ph type="title"/>
          </p:nvPr>
        </p:nvSpPr>
        <p:spPr>
          <a:xfrm>
            <a:off x="838200" y="6972300"/>
            <a:ext cx="4194306" cy="2954655"/>
          </a:xfrm>
        </p:spPr>
        <p:txBody>
          <a:bodyPr/>
          <a:lstStyle/>
          <a:p>
            <a:pPr algn="ctr"/>
            <a:r>
              <a:rPr lang="en-US" sz="9600">
                <a:latin typeface="Franklin Gothic Medium" panose="020B0603020102020204" pitchFamily="34" charset="0"/>
              </a:rPr>
              <a:t>Report Back </a:t>
            </a:r>
          </a:p>
        </p:txBody>
      </p:sp>
      <p:pic>
        <p:nvPicPr>
          <p:cNvPr id="5" name="Picture 4" descr="A close-up of a logo&#10;&#10;Description automatically generated">
            <a:extLst>
              <a:ext uri="{FF2B5EF4-FFF2-40B4-BE49-F238E27FC236}">
                <a16:creationId xmlns:a16="http://schemas.microsoft.com/office/drawing/2014/main" id="{61734D02-F743-E646-98F0-7E678433A080}"/>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598337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957BF-8E75-66CF-424D-E472738C5D8F}"/>
              </a:ext>
            </a:extLst>
          </p:cNvPr>
          <p:cNvSpPr>
            <a:spLocks noGrp="1"/>
          </p:cNvSpPr>
          <p:nvPr>
            <p:ph type="title"/>
          </p:nvPr>
        </p:nvSpPr>
        <p:spPr>
          <a:xfrm>
            <a:off x="3848646" y="526915"/>
            <a:ext cx="10382250" cy="1077218"/>
          </a:xfrm>
        </p:spPr>
        <p:txBody>
          <a:bodyPr/>
          <a:lstStyle/>
          <a:p>
            <a:pPr algn="ctr"/>
            <a:r>
              <a:rPr lang="en-US">
                <a:latin typeface="Franklin Gothic Medium" panose="020B0603020102020204" pitchFamily="34" charset="0"/>
              </a:rPr>
              <a:t>Action Opportunity </a:t>
            </a:r>
          </a:p>
        </p:txBody>
      </p:sp>
      <p:sp>
        <p:nvSpPr>
          <p:cNvPr id="3" name="Text Placeholder 2">
            <a:extLst>
              <a:ext uri="{FF2B5EF4-FFF2-40B4-BE49-F238E27FC236}">
                <a16:creationId xmlns:a16="http://schemas.microsoft.com/office/drawing/2014/main" id="{11178130-CD1B-A46C-B31F-8CFCC4A3B9D7}"/>
              </a:ext>
            </a:extLst>
          </p:cNvPr>
          <p:cNvSpPr>
            <a:spLocks noGrp="1"/>
          </p:cNvSpPr>
          <p:nvPr>
            <p:ph type="body" idx="1"/>
          </p:nvPr>
        </p:nvSpPr>
        <p:spPr>
          <a:xfrm>
            <a:off x="1009105" y="2773680"/>
            <a:ext cx="7362190" cy="1661993"/>
          </a:xfrm>
        </p:spPr>
        <p:txBody>
          <a:bodyPr/>
          <a:lstStyle/>
          <a:p>
            <a:pPr algn="ctr"/>
            <a:r>
              <a:rPr lang="en-US" sz="5400" b="1">
                <a:latin typeface="Franklin Gothic Medium" panose="020B0603020102020204" pitchFamily="34" charset="0"/>
              </a:rPr>
              <a:t>Federal OSHA’s Proposed Heat Rule </a:t>
            </a:r>
          </a:p>
        </p:txBody>
      </p:sp>
      <p:pic>
        <p:nvPicPr>
          <p:cNvPr id="5" name="Picture 4">
            <a:extLst>
              <a:ext uri="{FF2B5EF4-FFF2-40B4-BE49-F238E27FC236}">
                <a16:creationId xmlns:a16="http://schemas.microsoft.com/office/drawing/2014/main" id="{387D49F8-6291-404E-7C94-E656E171F64E}"/>
              </a:ext>
            </a:extLst>
          </p:cNvPr>
          <p:cNvPicPr>
            <a:picLocks noChangeAspect="1"/>
          </p:cNvPicPr>
          <p:nvPr/>
        </p:nvPicPr>
        <p:blipFill>
          <a:blip r:embed="rId3"/>
          <a:srcRect l="8519" t="13778" r="10593" b="5122"/>
          <a:stretch/>
        </p:blipFill>
        <p:spPr>
          <a:xfrm>
            <a:off x="9144000" y="2773680"/>
            <a:ext cx="8134895" cy="6178685"/>
          </a:xfrm>
          <a:prstGeom prst="rect">
            <a:avLst/>
          </a:prstGeom>
        </p:spPr>
      </p:pic>
      <p:pic>
        <p:nvPicPr>
          <p:cNvPr id="7" name="Graphic 6" descr="Megaphone with solid fill">
            <a:extLst>
              <a:ext uri="{FF2B5EF4-FFF2-40B4-BE49-F238E27FC236}">
                <a16:creationId xmlns:a16="http://schemas.microsoft.com/office/drawing/2014/main" id="{04F37FA4-20DA-EC3A-38C9-B840BCAB79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600216" y="244975"/>
            <a:ext cx="1630680" cy="1630680"/>
          </a:xfrm>
          <a:prstGeom prst="rect">
            <a:avLst/>
          </a:prstGeom>
        </p:spPr>
      </p:pic>
      <p:pic>
        <p:nvPicPr>
          <p:cNvPr id="9" name="Graphic 8" descr="Aquarius outline">
            <a:extLst>
              <a:ext uri="{FF2B5EF4-FFF2-40B4-BE49-F238E27FC236}">
                <a16:creationId xmlns:a16="http://schemas.microsoft.com/office/drawing/2014/main" id="{7456D5F2-55B0-0EE2-18DE-5DB94E11FF5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169611">
            <a:off x="13907503" y="217698"/>
            <a:ext cx="914400" cy="914400"/>
          </a:xfrm>
          <a:prstGeom prst="rect">
            <a:avLst/>
          </a:prstGeom>
        </p:spPr>
      </p:pic>
      <p:pic>
        <p:nvPicPr>
          <p:cNvPr id="11" name="Graphic 10" descr="Chevron arrows outline">
            <a:extLst>
              <a:ext uri="{FF2B5EF4-FFF2-40B4-BE49-F238E27FC236}">
                <a16:creationId xmlns:a16="http://schemas.microsoft.com/office/drawing/2014/main" id="{5635CEBC-9616-D78D-5DA6-00AE189271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02080" y="6469380"/>
            <a:ext cx="914400" cy="914400"/>
          </a:xfrm>
          <a:prstGeom prst="rect">
            <a:avLst/>
          </a:prstGeom>
        </p:spPr>
      </p:pic>
      <p:sp>
        <p:nvSpPr>
          <p:cNvPr id="12" name="TextBox 11">
            <a:extLst>
              <a:ext uri="{FF2B5EF4-FFF2-40B4-BE49-F238E27FC236}">
                <a16:creationId xmlns:a16="http://schemas.microsoft.com/office/drawing/2014/main" id="{2FBD6294-9CDB-AFE5-6CDC-DA8806E73339}"/>
              </a:ext>
            </a:extLst>
          </p:cNvPr>
          <p:cNvSpPr txBox="1"/>
          <p:nvPr/>
        </p:nvSpPr>
        <p:spPr>
          <a:xfrm>
            <a:off x="1859280" y="6603414"/>
            <a:ext cx="5943600" cy="646331"/>
          </a:xfrm>
          <a:prstGeom prst="rect">
            <a:avLst/>
          </a:prstGeom>
          <a:noFill/>
        </p:spPr>
        <p:txBody>
          <a:bodyPr wrap="square" rtlCol="0">
            <a:spAutoFit/>
          </a:bodyPr>
          <a:lstStyle/>
          <a:p>
            <a:pPr algn="ctr"/>
            <a:r>
              <a:rPr lang="en-US" sz="3600">
                <a:latin typeface="Calibri Light" panose="020F0302020204030204" pitchFamily="34" charset="0"/>
                <a:ea typeface="Calibri Light" panose="020F0302020204030204" pitchFamily="34" charset="0"/>
                <a:cs typeface="Calibri Light" panose="020F0302020204030204" pitchFamily="34" charset="0"/>
              </a:rPr>
              <a:t>Due December 30, 2024</a:t>
            </a:r>
          </a:p>
        </p:txBody>
      </p:sp>
    </p:spTree>
    <p:extLst>
      <p:ext uri="{BB962C8B-B14F-4D97-AF65-F5344CB8AC3E}">
        <p14:creationId xmlns:p14="http://schemas.microsoft.com/office/powerpoint/2010/main" val="1199558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CCBDE106-ADBD-4B2E-E4C7-F533BDFD3A29}"/>
              </a:ext>
            </a:extLst>
          </p:cNvPr>
          <p:cNvPicPr/>
          <p:nvPr/>
        </p:nvPicPr>
        <p:blipFill>
          <a:blip r:embed="rId3" cstate="print"/>
          <a:stretch>
            <a:fillRect/>
          </a:stretch>
        </p:blipFill>
        <p:spPr>
          <a:xfrm>
            <a:off x="564754" y="1778593"/>
            <a:ext cx="9197297" cy="7350175"/>
          </a:xfrm>
          <a:prstGeom prst="rect">
            <a:avLst/>
          </a:prstGeom>
        </p:spPr>
      </p:pic>
      <p:sp>
        <p:nvSpPr>
          <p:cNvPr id="2" name="Title 1">
            <a:extLst>
              <a:ext uri="{FF2B5EF4-FFF2-40B4-BE49-F238E27FC236}">
                <a16:creationId xmlns:a16="http://schemas.microsoft.com/office/drawing/2014/main" id="{71B718A4-E5AD-E242-47E5-988D60A00B38}"/>
              </a:ext>
            </a:extLst>
          </p:cNvPr>
          <p:cNvSpPr>
            <a:spLocks noGrp="1"/>
          </p:cNvSpPr>
          <p:nvPr>
            <p:ph type="title"/>
          </p:nvPr>
        </p:nvSpPr>
        <p:spPr>
          <a:xfrm>
            <a:off x="3886200" y="442909"/>
            <a:ext cx="12381953" cy="1077218"/>
          </a:xfrm>
        </p:spPr>
        <p:txBody>
          <a:bodyPr/>
          <a:lstStyle/>
          <a:p>
            <a:r>
              <a:rPr lang="en-US">
                <a:latin typeface="Franklin Gothic Medium" panose="020B0603020102020204" pitchFamily="34" charset="0"/>
              </a:rPr>
              <a:t>Action Steps and Take Aways </a:t>
            </a:r>
          </a:p>
        </p:txBody>
      </p:sp>
      <p:sp>
        <p:nvSpPr>
          <p:cNvPr id="4" name="Text Placeholder 2">
            <a:extLst>
              <a:ext uri="{FF2B5EF4-FFF2-40B4-BE49-F238E27FC236}">
                <a16:creationId xmlns:a16="http://schemas.microsoft.com/office/drawing/2014/main" id="{F996EE74-EA2B-8F85-073E-E7A8336501F3}"/>
              </a:ext>
            </a:extLst>
          </p:cNvPr>
          <p:cNvSpPr>
            <a:spLocks noGrp="1"/>
          </p:cNvSpPr>
          <p:nvPr>
            <p:ph type="body" idx="1"/>
          </p:nvPr>
        </p:nvSpPr>
        <p:spPr>
          <a:xfrm>
            <a:off x="9961002" y="1893273"/>
            <a:ext cx="7899946" cy="7694414"/>
          </a:xfrm>
        </p:spPr>
        <p:txBody>
          <a:bodyPr wrap="square" lIns="0" tIns="0" rIns="0" bIns="0" anchor="t">
            <a:spAutoFit/>
          </a:bodyPr>
          <a:lstStyle/>
          <a:p>
            <a:pPr marL="742950" indent="-742950" algn="l" rtl="0" fontAlgn="base">
              <a:buAutoNum type="arabicPeriod"/>
            </a:pPr>
            <a:r>
              <a:rPr lang="en-US" sz="4000">
                <a:latin typeface="Calibri Light" panose="020F0302020204030204" pitchFamily="34" charset="0"/>
                <a:ea typeface="Calibri Light" panose="020F0302020204030204" pitchFamily="34" charset="0"/>
                <a:cs typeface="Calibri Light" panose="020F0302020204030204" pitchFamily="34" charset="0"/>
              </a:rPr>
              <a:t>How will you use something you've learned today to facilitate </a:t>
            </a:r>
            <a:r>
              <a:rPr lang="en-US" sz="4000" i="0" u="none" strike="noStrike">
                <a:effectLst/>
                <a:latin typeface="Calibri Light" panose="020F0302020204030204" pitchFamily="34" charset="0"/>
                <a:ea typeface="Calibri Light" panose="020F0302020204030204" pitchFamily="34" charset="0"/>
                <a:cs typeface="Calibri Light" panose="020F0302020204030204" pitchFamily="34" charset="0"/>
              </a:rPr>
              <a:t>positive</a:t>
            </a:r>
            <a:r>
              <a:rPr lang="en-US" sz="4000">
                <a:latin typeface="Calibri Light" panose="020F0302020204030204" pitchFamily="34" charset="0"/>
                <a:ea typeface="Calibri Light" panose="020F0302020204030204" pitchFamily="34" charset="0"/>
                <a:cs typeface="Calibri Light" panose="020F0302020204030204" pitchFamily="34" charset="0"/>
              </a:rPr>
              <a:t> </a:t>
            </a:r>
            <a:r>
              <a:rPr lang="en-US" sz="4000" i="0" u="none" strike="noStrike">
                <a:effectLst/>
                <a:latin typeface="Calibri Light" panose="020F0302020204030204" pitchFamily="34" charset="0"/>
                <a:ea typeface="Calibri Light" panose="020F0302020204030204" pitchFamily="34" charset="0"/>
                <a:cs typeface="Calibri Light" panose="020F0302020204030204" pitchFamily="34" charset="0"/>
              </a:rPr>
              <a:t>change </a:t>
            </a:r>
            <a:r>
              <a:rPr lang="en-US" sz="4000">
                <a:latin typeface="Calibri Light" panose="020F0302020204030204" pitchFamily="34" charset="0"/>
                <a:ea typeface="Calibri Light" panose="020F0302020204030204" pitchFamily="34" charset="0"/>
                <a:cs typeface="Calibri Light" panose="020F0302020204030204" pitchFamily="34" charset="0"/>
              </a:rPr>
              <a:t>in worksite health and safety?</a:t>
            </a:r>
          </a:p>
          <a:p>
            <a:pPr marL="742950" indent="-742950" algn="l" rtl="0" fontAlgn="base">
              <a:buAutoNum type="arabicPeriod"/>
            </a:pPr>
            <a:r>
              <a:rPr lang="en-US" sz="4000">
                <a:latin typeface="Calibri Light" panose="020F0302020204030204" pitchFamily="34" charset="0"/>
                <a:ea typeface="Calibri Light" panose="020F0302020204030204" pitchFamily="34" charset="0"/>
                <a:cs typeface="Calibri Light" panose="020F0302020204030204" pitchFamily="34" charset="0"/>
              </a:rPr>
              <a:t>How would you be able to measure a win in worksite health and safety?</a:t>
            </a:r>
          </a:p>
          <a:p>
            <a:pPr marL="742950" indent="-742950" algn="l" rtl="0" fontAlgn="base">
              <a:buAutoNum type="arabicPeriod"/>
            </a:pPr>
            <a:r>
              <a:rPr lang="en-US" sz="4000">
                <a:latin typeface="Calibri Light" panose="020F0302020204030204" pitchFamily="34" charset="0"/>
                <a:ea typeface="Calibri Light" panose="020F0302020204030204" pitchFamily="34" charset="0"/>
                <a:cs typeface="Calibri Light" panose="020F0302020204030204" pitchFamily="34" charset="0"/>
              </a:rPr>
              <a:t>What have you learned today that would make your work with locals different than you always have?</a:t>
            </a:r>
          </a:p>
          <a:p>
            <a:pPr algn="l"/>
            <a:endParaRPr lang="en-US" sz="4000">
              <a:latin typeface="Calibri Light"/>
              <a:cs typeface="Calibri Light"/>
            </a:endParaRPr>
          </a:p>
          <a:p>
            <a:pPr marL="742950" indent="-742950" algn="l">
              <a:buAutoNum type="arabicPeriod"/>
            </a:pPr>
            <a:endParaRPr lang="en-US" sz="4000">
              <a:latin typeface="Calibri Light"/>
              <a:cs typeface="Calibri Light"/>
            </a:endParaRPr>
          </a:p>
          <a:p>
            <a:pPr algn="l"/>
            <a:endParaRPr lang="en-US">
              <a:cs typeface="Calibri Light"/>
            </a:endParaRPr>
          </a:p>
        </p:txBody>
      </p:sp>
      <p:pic>
        <p:nvPicPr>
          <p:cNvPr id="6" name="Picture 5" descr="A close-up of a logo&#10;&#10;Description automatically generated">
            <a:extLst>
              <a:ext uri="{FF2B5EF4-FFF2-40B4-BE49-F238E27FC236}">
                <a16:creationId xmlns:a16="http://schemas.microsoft.com/office/drawing/2014/main" id="{62268A30-6A65-4D1E-831E-BF5704CB5D9C}"/>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75492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5A79D50B-A9F2-E941-94B1-5DDD6693296A}"/>
              </a:ext>
            </a:extLst>
          </p:cNvPr>
          <p:cNvPicPr/>
          <p:nvPr/>
        </p:nvPicPr>
        <p:blipFill>
          <a:blip r:embed="rId3" cstate="print"/>
          <a:stretch>
            <a:fillRect/>
          </a:stretch>
        </p:blipFill>
        <p:spPr>
          <a:xfrm>
            <a:off x="1714500" y="495300"/>
            <a:ext cx="14858999" cy="8324849"/>
          </a:xfrm>
          <a:prstGeom prst="rect">
            <a:avLst/>
          </a:prstGeom>
        </p:spPr>
      </p:pic>
      <p:sp>
        <p:nvSpPr>
          <p:cNvPr id="2" name="Title 1">
            <a:extLst>
              <a:ext uri="{FF2B5EF4-FFF2-40B4-BE49-F238E27FC236}">
                <a16:creationId xmlns:a16="http://schemas.microsoft.com/office/drawing/2014/main" id="{EB7D114B-0E58-E69E-1452-B66D845CA594}"/>
              </a:ext>
            </a:extLst>
          </p:cNvPr>
          <p:cNvSpPr>
            <a:spLocks noGrp="1"/>
          </p:cNvSpPr>
          <p:nvPr>
            <p:ph type="title"/>
          </p:nvPr>
        </p:nvSpPr>
        <p:spPr>
          <a:xfrm>
            <a:off x="3810000" y="6357491"/>
            <a:ext cx="10382250" cy="1077218"/>
          </a:xfrm>
        </p:spPr>
        <p:txBody>
          <a:bodyPr/>
          <a:lstStyle/>
          <a:p>
            <a:pPr algn="ctr"/>
            <a:r>
              <a:rPr lang="en-US">
                <a:latin typeface="Franklin Gothic Medium" panose="020B0603020102020204" pitchFamily="34" charset="0"/>
              </a:rPr>
              <a:t>Questions</a:t>
            </a:r>
            <a:r>
              <a:rPr lang="en-US"/>
              <a:t> </a:t>
            </a:r>
          </a:p>
        </p:txBody>
      </p:sp>
      <p:pic>
        <p:nvPicPr>
          <p:cNvPr id="4" name="Graphic 3" descr="Questions outline">
            <a:extLst>
              <a:ext uri="{FF2B5EF4-FFF2-40B4-BE49-F238E27FC236}">
                <a16:creationId xmlns:a16="http://schemas.microsoft.com/office/drawing/2014/main" id="{92960475-57BF-49B5-E3AF-091A1C51C0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67400" y="647700"/>
            <a:ext cx="6096000" cy="6096000"/>
          </a:xfrm>
          <a:prstGeom prst="rect">
            <a:avLst/>
          </a:prstGeom>
        </p:spPr>
      </p:pic>
      <p:pic>
        <p:nvPicPr>
          <p:cNvPr id="6" name="Picture 5" descr="A close-up of a logo&#10;&#10;Description automatically generated">
            <a:extLst>
              <a:ext uri="{FF2B5EF4-FFF2-40B4-BE49-F238E27FC236}">
                <a16:creationId xmlns:a16="http://schemas.microsoft.com/office/drawing/2014/main" id="{731982DA-D543-C694-0F91-F6CB42AFCF30}"/>
              </a:ext>
            </a:extLst>
          </p:cNvPr>
          <p:cNvPicPr>
            <a:picLocks noChangeAspect="1"/>
          </p:cNvPicPr>
          <p:nvPr/>
        </p:nvPicPr>
        <p:blipFill>
          <a:blip r:embed="rId6"/>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4016788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006B5D-1256-BD75-E68E-F7936D6E30DF}"/>
              </a:ext>
            </a:extLst>
          </p:cNvPr>
          <p:cNvPicPr>
            <a:picLocks noChangeAspect="1"/>
          </p:cNvPicPr>
          <p:nvPr/>
        </p:nvPicPr>
        <p:blipFill>
          <a:blip r:embed="rId3"/>
          <a:stretch>
            <a:fillRect/>
          </a:stretch>
        </p:blipFill>
        <p:spPr>
          <a:xfrm>
            <a:off x="9970085" y="2355492"/>
            <a:ext cx="2851101" cy="3859560"/>
          </a:xfrm>
          <a:prstGeom prst="rect">
            <a:avLst/>
          </a:prstGeom>
        </p:spPr>
      </p:pic>
      <p:pic>
        <p:nvPicPr>
          <p:cNvPr id="10" name="object 10"/>
          <p:cNvPicPr/>
          <p:nvPr/>
        </p:nvPicPr>
        <p:blipFill>
          <a:blip r:embed="rId4" cstate="print"/>
          <a:stretch>
            <a:fillRect/>
          </a:stretch>
        </p:blipFill>
        <p:spPr>
          <a:xfrm>
            <a:off x="76200" y="8384065"/>
            <a:ext cx="18287999" cy="1831922"/>
          </a:xfrm>
          <a:prstGeom prst="rect">
            <a:avLst/>
          </a:prstGeom>
        </p:spPr>
      </p:pic>
      <p:sp>
        <p:nvSpPr>
          <p:cNvPr id="11" name="TextBox 10">
            <a:extLst>
              <a:ext uri="{FF2B5EF4-FFF2-40B4-BE49-F238E27FC236}">
                <a16:creationId xmlns:a16="http://schemas.microsoft.com/office/drawing/2014/main" id="{8420DF10-2836-CE21-66CB-517B4AD50D05}"/>
              </a:ext>
            </a:extLst>
          </p:cNvPr>
          <p:cNvSpPr txBox="1"/>
          <p:nvPr/>
        </p:nvSpPr>
        <p:spPr>
          <a:xfrm>
            <a:off x="685800" y="571500"/>
            <a:ext cx="6972300" cy="1569660"/>
          </a:xfrm>
          <a:prstGeom prst="rect">
            <a:avLst/>
          </a:prstGeom>
          <a:noFill/>
        </p:spPr>
        <p:txBody>
          <a:bodyPr wrap="square" rtlCol="0">
            <a:spAutoFit/>
          </a:bodyPr>
          <a:lstStyle/>
          <a:p>
            <a:pPr algn="ctr"/>
            <a:r>
              <a:rPr lang="en-US" sz="9600" b="1">
                <a:latin typeface="Franklin Gothic Medium" panose="020B0603020102020204" pitchFamily="34" charset="0"/>
              </a:rPr>
              <a:t>Contact Us</a:t>
            </a:r>
          </a:p>
        </p:txBody>
      </p:sp>
      <p:pic>
        <p:nvPicPr>
          <p:cNvPr id="3" name="Picture 2" descr="A person with long hair smiling&#10;&#10;Description automatically generated">
            <a:extLst>
              <a:ext uri="{FF2B5EF4-FFF2-40B4-BE49-F238E27FC236}">
                <a16:creationId xmlns:a16="http://schemas.microsoft.com/office/drawing/2014/main" id="{F1356353-AA85-4236-D58D-BA2B14A8C53C}"/>
              </a:ext>
            </a:extLst>
          </p:cNvPr>
          <p:cNvPicPr>
            <a:picLocks noChangeAspect="1"/>
          </p:cNvPicPr>
          <p:nvPr/>
        </p:nvPicPr>
        <p:blipFill>
          <a:blip r:embed="rId5"/>
          <a:stretch>
            <a:fillRect/>
          </a:stretch>
        </p:blipFill>
        <p:spPr>
          <a:xfrm>
            <a:off x="492754" y="2516501"/>
            <a:ext cx="3063564" cy="3343311"/>
          </a:xfrm>
          <a:prstGeom prst="rect">
            <a:avLst/>
          </a:prstGeom>
        </p:spPr>
      </p:pic>
      <p:sp>
        <p:nvSpPr>
          <p:cNvPr id="5" name="TextBox 4">
            <a:extLst>
              <a:ext uri="{FF2B5EF4-FFF2-40B4-BE49-F238E27FC236}">
                <a16:creationId xmlns:a16="http://schemas.microsoft.com/office/drawing/2014/main" id="{B22D715F-CBE3-84EF-D7B8-2F801B743929}"/>
              </a:ext>
            </a:extLst>
          </p:cNvPr>
          <p:cNvSpPr txBox="1"/>
          <p:nvPr/>
        </p:nvSpPr>
        <p:spPr>
          <a:xfrm>
            <a:off x="136454" y="6522429"/>
            <a:ext cx="4349891" cy="1631216"/>
          </a:xfrm>
          <a:prstGeom prst="rect">
            <a:avLst/>
          </a:prstGeom>
          <a:noFill/>
        </p:spPr>
        <p:txBody>
          <a:bodyPr wrap="square" lIns="91440" tIns="45720" rIns="91440" bIns="45720" rtlCol="0" anchor="t">
            <a:spAutoFit/>
          </a:bodyPr>
          <a:lstStyle/>
          <a:p>
            <a:pPr algn="ctr"/>
            <a:r>
              <a:rPr lang="en-US" sz="2000">
                <a:latin typeface="Calibri Light"/>
                <a:ea typeface="Calibri Light" panose="020F0302020204030204" pitchFamily="34" charset="0"/>
                <a:cs typeface="Calibri Light"/>
              </a:rPr>
              <a:t>Eunice Salcedo </a:t>
            </a:r>
            <a:endParaRPr lang="en-US" sz="2000">
              <a:solidFill>
                <a:srgbClr val="000000"/>
              </a:solidFill>
              <a:latin typeface="Calibri Light"/>
              <a:ea typeface="Calibri Light" panose="020F0302020204030204" pitchFamily="34" charset="0"/>
              <a:cs typeface="Calibri Light"/>
            </a:endParaRPr>
          </a:p>
          <a:p>
            <a:pPr algn="ctr"/>
            <a:r>
              <a:rPr lang="en-US" sz="2000">
                <a:latin typeface="Calibri Light"/>
                <a:ea typeface="Calibri Light" panose="020F0302020204030204" pitchFamily="34" charset="0"/>
                <a:cs typeface="Calibri Light"/>
              </a:rPr>
              <a:t>Sr Health and Safety Specialist</a:t>
            </a:r>
          </a:p>
          <a:p>
            <a:pPr algn="ctr"/>
            <a:r>
              <a:rPr lang="en-US" sz="2000">
                <a:latin typeface="Calibri Light"/>
                <a:ea typeface="Calibri Light" panose="020F0302020204030204" pitchFamily="34" charset="0"/>
                <a:cs typeface="Calibri Light"/>
              </a:rPr>
              <a:t>National Education Association</a:t>
            </a:r>
          </a:p>
          <a:p>
            <a:pPr algn="ctr"/>
            <a:endParaRPr lang="en-US" sz="2000">
              <a:latin typeface="Calibri Light"/>
              <a:ea typeface="Calibri Light" panose="020F0302020204030204" pitchFamily="34" charset="0"/>
              <a:cs typeface="Calibri Light"/>
            </a:endParaRPr>
          </a:p>
          <a:p>
            <a:pPr algn="ctr"/>
            <a:r>
              <a:rPr lang="en-US" sz="2000">
                <a:latin typeface="Calibri Light"/>
                <a:ea typeface="Calibri Light" panose="020F0302020204030204" pitchFamily="34" charset="0"/>
                <a:cs typeface="Calibri Light"/>
              </a:rPr>
              <a:t> esalcedo@nea.org </a:t>
            </a:r>
            <a:endParaRPr lang="en-US" sz="2000"/>
          </a:p>
        </p:txBody>
      </p:sp>
      <p:sp>
        <p:nvSpPr>
          <p:cNvPr id="9" name="TextBox 8">
            <a:extLst>
              <a:ext uri="{FF2B5EF4-FFF2-40B4-BE49-F238E27FC236}">
                <a16:creationId xmlns:a16="http://schemas.microsoft.com/office/drawing/2014/main" id="{FC4FF1D6-EA3E-DA4F-5C42-8A962E78ACB0}"/>
              </a:ext>
            </a:extLst>
          </p:cNvPr>
          <p:cNvSpPr txBox="1"/>
          <p:nvPr/>
        </p:nvSpPr>
        <p:spPr>
          <a:xfrm>
            <a:off x="4765722" y="6458900"/>
            <a:ext cx="4454477" cy="1508105"/>
          </a:xfrm>
          <a:prstGeom prst="rect">
            <a:avLst/>
          </a:prstGeom>
          <a:noFill/>
        </p:spPr>
        <p:txBody>
          <a:bodyPr wrap="square" lIns="91440" tIns="45720" rIns="91440" bIns="45720" rtlCol="0" anchor="t">
            <a:spAutoFit/>
          </a:bodyPr>
          <a:lstStyle/>
          <a:p>
            <a:pPr algn="ctr"/>
            <a:r>
              <a:rPr lang="en-US" sz="2000">
                <a:latin typeface="Calibri Light"/>
                <a:ea typeface="Calibri Light" panose="020F0302020204030204" pitchFamily="34" charset="0"/>
                <a:cs typeface="Calibri Light"/>
              </a:rPr>
              <a:t>Chad Williams </a:t>
            </a:r>
            <a:endParaRPr lang="en-US" sz="2000">
              <a:solidFill>
                <a:srgbClr val="000000"/>
              </a:solidFill>
              <a:latin typeface="Calibri Light"/>
              <a:ea typeface="Calibri Light" panose="020F0302020204030204" pitchFamily="34" charset="0"/>
              <a:cs typeface="Calibri Light"/>
            </a:endParaRPr>
          </a:p>
          <a:p>
            <a:pPr algn="ctr"/>
            <a:r>
              <a:rPr lang="en-US" sz="2000" err="1">
                <a:latin typeface="Calibri Light"/>
                <a:ea typeface="Calibri Light" panose="020F0302020204030204" pitchFamily="34" charset="0"/>
                <a:cs typeface="Calibri Light"/>
              </a:rPr>
              <a:t>UniServ</a:t>
            </a:r>
            <a:r>
              <a:rPr lang="en-US" sz="2000">
                <a:latin typeface="Calibri Light"/>
                <a:ea typeface="Calibri Light" panose="020F0302020204030204" pitchFamily="34" charset="0"/>
                <a:cs typeface="Calibri Light"/>
              </a:rPr>
              <a:t> Consultant Michigan</a:t>
            </a:r>
            <a:endParaRPr lang="en-US" sz="2000"/>
          </a:p>
          <a:p>
            <a:pPr algn="ctr"/>
            <a:r>
              <a:rPr lang="en-US" sz="2000">
                <a:latin typeface="Calibri Light"/>
                <a:ea typeface="Calibri Light" panose="020F0302020204030204" pitchFamily="34" charset="0"/>
                <a:cs typeface="Calibri Light"/>
              </a:rPr>
              <a:t>Michigan Education Association</a:t>
            </a:r>
            <a:endParaRPr lang="en-US" sz="2000"/>
          </a:p>
          <a:p>
            <a:pPr algn="ctr"/>
            <a:r>
              <a:rPr lang="en-US" sz="2000">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sp>
        <p:nvSpPr>
          <p:cNvPr id="12" name="TextBox 11">
            <a:extLst>
              <a:ext uri="{FF2B5EF4-FFF2-40B4-BE49-F238E27FC236}">
                <a16:creationId xmlns:a16="http://schemas.microsoft.com/office/drawing/2014/main" id="{9DC4491A-0483-9441-3B09-BF215D32E8B8}"/>
              </a:ext>
            </a:extLst>
          </p:cNvPr>
          <p:cNvSpPr txBox="1"/>
          <p:nvPr/>
        </p:nvSpPr>
        <p:spPr>
          <a:xfrm>
            <a:off x="9175867" y="6324448"/>
            <a:ext cx="4439538" cy="861774"/>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Michelle Couture</a:t>
            </a:r>
            <a:endParaRPr lang="en-US" sz="2500">
              <a:solidFill>
                <a:srgbClr val="000000"/>
              </a:solidFill>
              <a:latin typeface="Calibri Light"/>
              <a:ea typeface="Calibri Light" panose="020F0302020204030204" pitchFamily="34" charset="0"/>
              <a:cs typeface="Calibri Light"/>
            </a:endParaRPr>
          </a:p>
          <a:p>
            <a:pPr algn="ctr"/>
            <a:endParaRPr lang="en-US" sz="2500">
              <a:latin typeface="Calibri Light"/>
              <a:ea typeface="Calibri Light" panose="020F0302020204030204" pitchFamily="34" charset="0"/>
              <a:cs typeface="Calibri Light"/>
            </a:endParaRPr>
          </a:p>
        </p:txBody>
      </p:sp>
      <p:sp>
        <p:nvSpPr>
          <p:cNvPr id="13" name="TextBox 12">
            <a:extLst>
              <a:ext uri="{FF2B5EF4-FFF2-40B4-BE49-F238E27FC236}">
                <a16:creationId xmlns:a16="http://schemas.microsoft.com/office/drawing/2014/main" id="{50B7C82F-632F-EB03-6198-37CFAABE0E70}"/>
              </a:ext>
            </a:extLst>
          </p:cNvPr>
          <p:cNvSpPr txBox="1"/>
          <p:nvPr/>
        </p:nvSpPr>
        <p:spPr>
          <a:xfrm>
            <a:off x="13553630" y="6409020"/>
            <a:ext cx="4805596" cy="1908215"/>
          </a:xfrm>
          <a:prstGeom prst="rect">
            <a:avLst/>
          </a:prstGeom>
          <a:noFill/>
        </p:spPr>
        <p:txBody>
          <a:bodyPr wrap="square" lIns="91440" tIns="45720" rIns="91440" bIns="45720" rtlCol="0" anchor="t">
            <a:spAutoFit/>
          </a:bodyPr>
          <a:lstStyle/>
          <a:p>
            <a:pPr algn="ctr"/>
            <a:r>
              <a:rPr lang="en-US" sz="2000" dirty="0">
                <a:latin typeface="Calibri"/>
                <a:ea typeface="Calibri Light"/>
                <a:cs typeface="Calibri Light"/>
              </a:rPr>
              <a:t>Adia Hoag</a:t>
            </a:r>
            <a:endParaRPr lang="en-US" sz="2000">
              <a:latin typeface="Calibri"/>
              <a:cs typeface="Calibri"/>
            </a:endParaRPr>
          </a:p>
          <a:p>
            <a:pPr algn="ctr"/>
            <a:r>
              <a:rPr lang="en-US" sz="2000" err="1">
                <a:latin typeface="Calibri"/>
                <a:ea typeface="Calibri Light"/>
                <a:cs typeface="Calibri Light"/>
              </a:rPr>
              <a:t>UniServ</a:t>
            </a:r>
            <a:r>
              <a:rPr lang="en-US" sz="2000" dirty="0">
                <a:latin typeface="Calibri"/>
                <a:ea typeface="Calibri Light"/>
                <a:cs typeface="Calibri Light"/>
              </a:rPr>
              <a:t> Organizer</a:t>
            </a:r>
            <a:endParaRPr lang="en-US" sz="2000">
              <a:latin typeface="Calibri"/>
              <a:cs typeface="Calibri"/>
            </a:endParaRPr>
          </a:p>
          <a:p>
            <a:pPr algn="ctr"/>
            <a:r>
              <a:rPr lang="en-US" sz="2000" dirty="0">
                <a:latin typeface="Calibri"/>
                <a:ea typeface="Calibri Light"/>
                <a:cs typeface="Calibri Light"/>
              </a:rPr>
              <a:t>California Teachers Association </a:t>
            </a:r>
            <a:endParaRPr lang="en-US" sz="2000">
              <a:latin typeface="Calibri"/>
              <a:cs typeface="Calibri"/>
            </a:endParaRPr>
          </a:p>
          <a:p>
            <a:pPr algn="ctr"/>
            <a:endParaRPr lang="en-US" sz="2000" dirty="0">
              <a:latin typeface="Calibri"/>
              <a:ea typeface="Calibri Light"/>
              <a:cs typeface="Calibri"/>
            </a:endParaRPr>
          </a:p>
          <a:p>
            <a:pPr algn="ctr"/>
            <a:r>
              <a:rPr lang="en-US" sz="2000" dirty="0">
                <a:latin typeface="Calibri"/>
                <a:ea typeface="Calibri Light"/>
                <a:cs typeface="Calibri Light"/>
              </a:rPr>
              <a:t>AHoag@cta.org</a:t>
            </a:r>
            <a:endParaRPr lang="en-US" sz="2000" dirty="0">
              <a:latin typeface="Calibri"/>
            </a:endParaRPr>
          </a:p>
          <a:p>
            <a:pPr algn="ctr"/>
            <a:endParaRPr lang="en-US"/>
          </a:p>
        </p:txBody>
      </p:sp>
      <p:pic>
        <p:nvPicPr>
          <p:cNvPr id="2" name="Picture 1" descr="A person in a suit&#10;&#10;Description automatically generated">
            <a:extLst>
              <a:ext uri="{FF2B5EF4-FFF2-40B4-BE49-F238E27FC236}">
                <a16:creationId xmlns:a16="http://schemas.microsoft.com/office/drawing/2014/main" id="{5717F805-4386-8E11-C529-18E6F0978F04}"/>
              </a:ext>
            </a:extLst>
          </p:cNvPr>
          <p:cNvPicPr>
            <a:picLocks noChangeAspect="1"/>
          </p:cNvPicPr>
          <p:nvPr/>
        </p:nvPicPr>
        <p:blipFill>
          <a:blip r:embed="rId6"/>
          <a:stretch>
            <a:fillRect/>
          </a:stretch>
        </p:blipFill>
        <p:spPr>
          <a:xfrm>
            <a:off x="5334000" y="2612585"/>
            <a:ext cx="2990358" cy="3343311"/>
          </a:xfrm>
          <a:prstGeom prst="rect">
            <a:avLst/>
          </a:prstGeom>
        </p:spPr>
      </p:pic>
      <p:sp>
        <p:nvSpPr>
          <p:cNvPr id="4" name="Rectangle 3">
            <a:extLst>
              <a:ext uri="{FF2B5EF4-FFF2-40B4-BE49-F238E27FC236}">
                <a16:creationId xmlns:a16="http://schemas.microsoft.com/office/drawing/2014/main" id="{A2E10BE4-71F1-00D2-AD68-57CB05C493E9}"/>
              </a:ext>
            </a:extLst>
          </p:cNvPr>
          <p:cNvSpPr/>
          <p:nvPr/>
        </p:nvSpPr>
        <p:spPr>
          <a:xfrm>
            <a:off x="4850296" y="2256183"/>
            <a:ext cx="8607287" cy="1301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4433DD8-BB12-E965-312F-A64379B313CC}"/>
              </a:ext>
            </a:extLst>
          </p:cNvPr>
          <p:cNvSpPr/>
          <p:nvPr/>
        </p:nvSpPr>
        <p:spPr>
          <a:xfrm>
            <a:off x="10068968" y="5897473"/>
            <a:ext cx="7477121" cy="45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up of a logo&#10;&#10;Description automatically generated">
            <a:extLst>
              <a:ext uri="{FF2B5EF4-FFF2-40B4-BE49-F238E27FC236}">
                <a16:creationId xmlns:a16="http://schemas.microsoft.com/office/drawing/2014/main" id="{CE88D5D4-F3DF-FA93-305A-28329117FA4C}"/>
              </a:ext>
            </a:extLst>
          </p:cNvPr>
          <p:cNvPicPr>
            <a:picLocks noChangeAspect="1"/>
          </p:cNvPicPr>
          <p:nvPr/>
        </p:nvPicPr>
        <p:blipFill>
          <a:blip r:embed="rId7"/>
          <a:stretch>
            <a:fillRect/>
          </a:stretch>
        </p:blipFill>
        <p:spPr>
          <a:xfrm>
            <a:off x="15548333" y="8478786"/>
            <a:ext cx="1895475" cy="1809750"/>
          </a:xfrm>
          <a:prstGeom prst="rect">
            <a:avLst/>
          </a:prstGeom>
        </p:spPr>
      </p:pic>
      <p:sp>
        <p:nvSpPr>
          <p:cNvPr id="16" name="Circle: Hollow 15">
            <a:extLst>
              <a:ext uri="{FF2B5EF4-FFF2-40B4-BE49-F238E27FC236}">
                <a16:creationId xmlns:a16="http://schemas.microsoft.com/office/drawing/2014/main" id="{21F31558-31E5-48E8-AF33-7D2B672F5CD2}"/>
              </a:ext>
            </a:extLst>
          </p:cNvPr>
          <p:cNvSpPr/>
          <p:nvPr/>
        </p:nvSpPr>
        <p:spPr>
          <a:xfrm>
            <a:off x="8441065" y="1225049"/>
            <a:ext cx="5795560" cy="6057459"/>
          </a:xfrm>
          <a:prstGeom prst="don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6B9A4636-03A5-DDC8-1FB9-63D9B40332B9}"/>
              </a:ext>
            </a:extLst>
          </p:cNvPr>
          <p:cNvSpPr txBox="1"/>
          <p:nvPr/>
        </p:nvSpPr>
        <p:spPr>
          <a:xfrm>
            <a:off x="9443832" y="6388842"/>
            <a:ext cx="4445357" cy="1631216"/>
          </a:xfrm>
          <a:prstGeom prst="rect">
            <a:avLst/>
          </a:prstGeom>
          <a:noFill/>
        </p:spPr>
        <p:txBody>
          <a:bodyPr wrap="square" lIns="91440" tIns="45720" rIns="91440" bIns="45720" rtlCol="0" anchor="t">
            <a:spAutoFit/>
          </a:bodyPr>
          <a:lstStyle/>
          <a:p>
            <a:pPr algn="ctr"/>
            <a:r>
              <a:rPr lang="en-US" sz="2000">
                <a:latin typeface="Calibri Light"/>
                <a:ea typeface="Calibri Light" panose="020F0302020204030204" pitchFamily="34" charset="0"/>
                <a:cs typeface="Calibri Light"/>
              </a:rPr>
              <a:t>Naomi Chisolm</a:t>
            </a:r>
          </a:p>
          <a:p>
            <a:pPr algn="ctr"/>
            <a:r>
              <a:rPr lang="en-US" sz="2000" err="1">
                <a:latin typeface="Calibri Light"/>
                <a:ea typeface="Calibri Light" panose="020F0302020204030204" pitchFamily="34" charset="0"/>
                <a:cs typeface="Calibri Light"/>
              </a:rPr>
              <a:t>UniServ</a:t>
            </a:r>
            <a:r>
              <a:rPr lang="en-US" sz="2000">
                <a:latin typeface="Calibri Light"/>
                <a:ea typeface="Calibri Light" panose="020F0302020204030204" pitchFamily="34" charset="0"/>
                <a:cs typeface="Calibri Light"/>
              </a:rPr>
              <a:t> Director</a:t>
            </a:r>
            <a:endParaRPr lang="en-US" sz="2000"/>
          </a:p>
          <a:p>
            <a:pPr algn="ctr"/>
            <a:r>
              <a:rPr lang="en-US" sz="2000">
                <a:latin typeface="Calibri Light" panose="020F0302020204030204" pitchFamily="34" charset="0"/>
                <a:ea typeface="Calibri Light" panose="020F0302020204030204" pitchFamily="34" charset="0"/>
                <a:cs typeface="Calibri Light" panose="020F0302020204030204" pitchFamily="34" charset="0"/>
              </a:rPr>
              <a:t>North Carolina Association of Educators</a:t>
            </a:r>
          </a:p>
          <a:p>
            <a:pPr algn="ctr"/>
            <a:endParaRPr lang="en-US" sz="2000">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2000">
                <a:latin typeface="Calibri Light" panose="020F0302020204030204" pitchFamily="34" charset="0"/>
                <a:ea typeface="Calibri Light" panose="020F0302020204030204" pitchFamily="34" charset="0"/>
                <a:cs typeface="Calibri Light" panose="020F0302020204030204" pitchFamily="34" charset="0"/>
              </a:rPr>
              <a:t>naomi.chisolm@ncae.org</a:t>
            </a:r>
          </a:p>
        </p:txBody>
      </p:sp>
      <p:pic>
        <p:nvPicPr>
          <p:cNvPr id="14" name="Picture 13" descr="A person smiling at camera&#10;&#10;Description automatically generated">
            <a:extLst>
              <a:ext uri="{FF2B5EF4-FFF2-40B4-BE49-F238E27FC236}">
                <a16:creationId xmlns:a16="http://schemas.microsoft.com/office/drawing/2014/main" id="{2514781D-1342-C5D1-6D8C-E841A0C5EC0E}"/>
              </a:ext>
            </a:extLst>
          </p:cNvPr>
          <p:cNvPicPr>
            <a:picLocks noChangeAspect="1"/>
          </p:cNvPicPr>
          <p:nvPr/>
        </p:nvPicPr>
        <p:blipFill>
          <a:blip r:embed="rId8"/>
          <a:stretch>
            <a:fillRect/>
          </a:stretch>
        </p:blipFill>
        <p:spPr>
          <a:xfrm>
            <a:off x="14072152" y="2617304"/>
            <a:ext cx="3445566" cy="3445566"/>
          </a:xfrm>
          <a:prstGeom prst="rect">
            <a:avLst/>
          </a:prstGeom>
        </p:spPr>
      </p:pic>
    </p:spTree>
    <p:extLst>
      <p:ext uri="{BB962C8B-B14F-4D97-AF65-F5344CB8AC3E}">
        <p14:creationId xmlns:p14="http://schemas.microsoft.com/office/powerpoint/2010/main" val="36954440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73">
      <a:dk1>
        <a:srgbClr val="000000"/>
      </a:dk1>
      <a:lt1>
        <a:sysClr val="window" lastClr="FFFFFF"/>
      </a:lt1>
      <a:dk2>
        <a:srgbClr val="585858"/>
      </a:dk2>
      <a:lt2>
        <a:srgbClr val="E3E3E3"/>
      </a:lt2>
      <a:accent1>
        <a:srgbClr val="E20613"/>
      </a:accent1>
      <a:accent2>
        <a:srgbClr val="A9C038"/>
      </a:accent2>
      <a:accent3>
        <a:srgbClr val="11AEC7"/>
      </a:accent3>
      <a:accent4>
        <a:srgbClr val="F59F26"/>
      </a:accent4>
      <a:accent5>
        <a:srgbClr val="0062A9"/>
      </a:accent5>
      <a:accent6>
        <a:srgbClr val="EB6047"/>
      </a:accent6>
      <a:hlink>
        <a:srgbClr val="8ED9F6"/>
      </a:hlink>
      <a:folHlink>
        <a:srgbClr val="C00000"/>
      </a:folHlink>
    </a:clrScheme>
    <a:fontScheme name="Modern 01">
      <a:majorFont>
        <a:latin typeface="Century Gothic"/>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455520_Project analysis, from 24Slides_SL_V1.potx" id="{55E7247F-78B2-40DB-9AFE-D4DD42FA8F09}" vid="{22E2FD65-A32D-4798-AF43-CE42F250BD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7B0AF8CD-1FA3-473C-A9F1-AB3B46FA62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B86632-559E-44F8-8AED-BF4EF7CB45B4}">
  <ds:schemaRefs>
    <ds:schemaRef ds:uri="http://schemas.microsoft.com/sharepoint/v3/contenttype/forms"/>
  </ds:schemaRefs>
</ds:datastoreItem>
</file>

<file path=customXml/itemProps3.xml><?xml version="1.0" encoding="utf-8"?>
<ds:datastoreItem xmlns:ds="http://schemas.openxmlformats.org/officeDocument/2006/customXml" ds:itemID="{C9EA695F-DCC0-4D16-9FF7-68A634456E83}">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TotalTime>
  <Words>2784</Words>
  <Application>Microsoft Office PowerPoint</Application>
  <PresentationFormat>Custom</PresentationFormat>
  <Paragraphs>426</Paragraphs>
  <Slides>30</Slides>
  <Notes>27</Notes>
  <HiddenSlides>0</HiddenSlides>
  <MMClips>1</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30</vt:i4>
      </vt:variant>
    </vt:vector>
  </HeadingPairs>
  <TitlesOfParts>
    <vt:vector size="45" baseType="lpstr">
      <vt:lpstr>Arial</vt:lpstr>
      <vt:lpstr>Arial Black</vt:lpstr>
      <vt:lpstr>Calibri</vt:lpstr>
      <vt:lpstr>Calibri Light</vt:lpstr>
      <vt:lpstr>Century Gothic</vt:lpstr>
      <vt:lpstr>Franklin Gothic Medium</vt:lpstr>
      <vt:lpstr>HelveticaNeue-CondensedBold</vt:lpstr>
      <vt:lpstr>Lucida Sans</vt:lpstr>
      <vt:lpstr>Public Sans Web</vt:lpstr>
      <vt:lpstr>Segoe UI Light</vt:lpstr>
      <vt:lpstr>Source Sans Pro Web</vt:lpstr>
      <vt:lpstr>Symbol</vt:lpstr>
      <vt:lpstr>Times New Roman</vt:lpstr>
      <vt:lpstr>Office Theme</vt:lpstr>
      <vt:lpstr>1_Office Theme</vt:lpstr>
      <vt:lpstr>Promoting Environmental and Occupational Health and Safety</vt:lpstr>
      <vt:lpstr>PowerPoint Presentation</vt:lpstr>
      <vt:lpstr>Community Agreements</vt:lpstr>
      <vt:lpstr>01</vt:lpstr>
      <vt:lpstr>Introduction </vt:lpstr>
      <vt:lpstr>Health and Safety Issues </vt:lpstr>
      <vt:lpstr>Health and Safety Issues </vt:lpstr>
      <vt:lpstr>Health and Safety Issues (Selected List) </vt:lpstr>
      <vt:lpstr>NEA Health and Safety Program </vt:lpstr>
      <vt:lpstr>Unique Characteristics of a School </vt:lpstr>
      <vt:lpstr>Indoor Air Quality</vt:lpstr>
      <vt:lpstr>Common Pollutants </vt:lpstr>
      <vt:lpstr>Project analysis slide 4</vt:lpstr>
      <vt:lpstr>Environmental Racism Explained   </vt:lpstr>
      <vt:lpstr>PowerPoint Presentation</vt:lpstr>
      <vt:lpstr>New York City Public Schools  </vt:lpstr>
      <vt:lpstr>Pathways to Action Tool</vt:lpstr>
      <vt:lpstr>Organizing around Health and Safety </vt:lpstr>
      <vt:lpstr>Organizing around Health and Safety </vt:lpstr>
      <vt:lpstr>NEA Health and Safety Webpage </vt:lpstr>
      <vt:lpstr>NEA RESOURCES </vt:lpstr>
      <vt:lpstr>Agencies or Organizations </vt:lpstr>
      <vt:lpstr>Scenario</vt:lpstr>
      <vt:lpstr>Breakout Groups </vt:lpstr>
      <vt:lpstr>Scenario </vt:lpstr>
      <vt:lpstr>Report Back </vt:lpstr>
      <vt:lpstr>Action Opportunity </vt:lpstr>
      <vt:lpstr>Action Steps and Take Aways </vt:lpstr>
      <vt:lpstr>Questions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Scrapbook Communication Presentation</dc:title>
  <dc:creator>Eunice Salcedo</dc:creator>
  <cp:keywords>DAFjqHpuX-8,BAFaGvKUy8U</cp:keywords>
  <cp:lastModifiedBy>Salcedo, Eunice [NEA]</cp:lastModifiedBy>
  <cp:revision>25</cp:revision>
  <dcterms:created xsi:type="dcterms:W3CDTF">2023-05-23T21:50:42Z</dcterms:created>
  <dcterms:modified xsi:type="dcterms:W3CDTF">2025-05-20T18:24:00Z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2023-05-23T00:00:00Z</vt:filetime>
  </property>
  <property fmtid="{D5CDD505-2E9C-101B-9397-08002B2CF9AE}" pid="3" name="Creator">
    <vt:lpwstr>Canva</vt:lpwstr>
  </property>
  <property fmtid="{D5CDD505-2E9C-101B-9397-08002B2CF9AE}" pid="4" name="LastSaved">
    <vt:filetime>2023-05-23T00:00:00Z</vt:filetime>
  </property>
  <property fmtid="{D5CDD505-2E9C-101B-9397-08002B2CF9AE}" pid="5" name="Producer">
    <vt:lpwstr>Canva</vt:lpwstr>
  </property>
  <property fmtid="{D5CDD505-2E9C-101B-9397-08002B2CF9AE}" pid="6" name="ContentTypeId">
    <vt:lpwstr>0x0101004F15A52AE31FEC4EB9E74AAFCF7B6AD7</vt:lpwstr>
  </property>
  <property fmtid="{D5CDD505-2E9C-101B-9397-08002B2CF9AE}" pid="7" name="MediaServiceImageTags">
    <vt:lpwstr/>
  </property>
</Properties>
</file>