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5.xml" ContentType="application/vnd.openxmlformats-officedocument.presentationml.notesSlide+xml"/>
  <Override PartName="/ppt/tags/tag26.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4"/>
  </p:sldMasterIdLst>
  <p:notesMasterIdLst>
    <p:notesMasterId r:id="rId31"/>
  </p:notesMasterIdLst>
  <p:sldIdLst>
    <p:sldId id="256" r:id="rId5"/>
    <p:sldId id="258" r:id="rId6"/>
    <p:sldId id="259" r:id="rId7"/>
    <p:sldId id="284" r:id="rId8"/>
    <p:sldId id="260" r:id="rId9"/>
    <p:sldId id="261" r:id="rId10"/>
    <p:sldId id="263" r:id="rId11"/>
    <p:sldId id="265" r:id="rId12"/>
    <p:sldId id="264" r:id="rId13"/>
    <p:sldId id="266" r:id="rId14"/>
    <p:sldId id="267" r:id="rId15"/>
    <p:sldId id="268" r:id="rId16"/>
    <p:sldId id="271" r:id="rId17"/>
    <p:sldId id="274" r:id="rId18"/>
    <p:sldId id="275" r:id="rId19"/>
    <p:sldId id="272" r:id="rId20"/>
    <p:sldId id="273" r:id="rId21"/>
    <p:sldId id="270" r:id="rId22"/>
    <p:sldId id="269" r:id="rId23"/>
    <p:sldId id="278" r:id="rId24"/>
    <p:sldId id="262" r:id="rId25"/>
    <p:sldId id="279" r:id="rId26"/>
    <p:sldId id="276" r:id="rId27"/>
    <p:sldId id="280" r:id="rId28"/>
    <p:sldId id="283" r:id="rId29"/>
    <p:sldId id="257" r:id="rId30"/>
  </p:sldIdLst>
  <p:sldSz cx="18288000" cy="10287000"/>
  <p:notesSz cx="18288000" cy="10287000"/>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76C7"/>
    <a:srgbClr val="FFCF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09F3E4-BC4F-5D21-D53B-F3CA290D7947}" v="76" dt="2026-01-14T18:49:58.126"/>
    <p1510:client id="{48F05CD0-5013-4C7D-B617-92A74AF4FD8D}" v="12" dt="2026-01-15T17:10:38.33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556" autoAdjust="0"/>
  </p:normalViewPr>
  <p:slideViewPr>
    <p:cSldViewPr>
      <p:cViewPr>
        <p:scale>
          <a:sx n="100" d="100"/>
          <a:sy n="100" d="100"/>
        </p:scale>
        <p:origin x="654" y="10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cedo, Eunice [NEA]" userId="S::esalcedo@nea.org::abf1ec0d-6ae3-4144-b6f8-d583f6c7c6af" providerId="AD" clId="Web-{1A09F3E4-BC4F-5D21-D53B-F3CA290D7947}"/>
    <pc:docChg chg="addSld modSld sldOrd">
      <pc:chgData name="Salcedo, Eunice [NEA]" userId="S::esalcedo@nea.org::abf1ec0d-6ae3-4144-b6f8-d583f6c7c6af" providerId="AD" clId="Web-{1A09F3E4-BC4F-5D21-D53B-F3CA290D7947}" dt="2026-01-14T19:18:26.338" v="49"/>
      <pc:docMkLst>
        <pc:docMk/>
      </pc:docMkLst>
      <pc:sldChg chg="modSp">
        <pc:chgData name="Salcedo, Eunice [NEA]" userId="S::esalcedo@nea.org::abf1ec0d-6ae3-4144-b6f8-d583f6c7c6af" providerId="AD" clId="Web-{1A09F3E4-BC4F-5D21-D53B-F3CA290D7947}" dt="2026-01-14T17:28:47.977" v="16" actId="20577"/>
        <pc:sldMkLst>
          <pc:docMk/>
          <pc:sldMk cId="0" sldId="258"/>
        </pc:sldMkLst>
        <pc:spChg chg="mod">
          <ac:chgData name="Salcedo, Eunice [NEA]" userId="S::esalcedo@nea.org::abf1ec0d-6ae3-4144-b6f8-d583f6c7c6af" providerId="AD" clId="Web-{1A09F3E4-BC4F-5D21-D53B-F3CA290D7947}" dt="2026-01-14T17:20:56.363" v="3" actId="1076"/>
          <ac:spMkLst>
            <pc:docMk/>
            <pc:sldMk cId="0" sldId="258"/>
            <ac:spMk id="7" creationId="{00000000-0000-0000-0000-000000000000}"/>
          </ac:spMkLst>
        </pc:spChg>
        <pc:spChg chg="mod">
          <ac:chgData name="Salcedo, Eunice [NEA]" userId="S::esalcedo@nea.org::abf1ec0d-6ae3-4144-b6f8-d583f6c7c6af" providerId="AD" clId="Web-{1A09F3E4-BC4F-5D21-D53B-F3CA290D7947}" dt="2026-01-14T17:28:47.977" v="16" actId="20577"/>
          <ac:spMkLst>
            <pc:docMk/>
            <pc:sldMk cId="0" sldId="258"/>
            <ac:spMk id="13" creationId="{00000000-0000-0000-0000-000000000000}"/>
          </ac:spMkLst>
        </pc:spChg>
      </pc:sldChg>
      <pc:sldChg chg="modSp">
        <pc:chgData name="Salcedo, Eunice [NEA]" userId="S::esalcedo@nea.org::abf1ec0d-6ae3-4144-b6f8-d583f6c7c6af" providerId="AD" clId="Web-{1A09F3E4-BC4F-5D21-D53B-F3CA290D7947}" dt="2026-01-14T17:21:10.785" v="6" actId="20577"/>
        <pc:sldMkLst>
          <pc:docMk/>
          <pc:sldMk cId="221023064" sldId="259"/>
        </pc:sldMkLst>
        <pc:spChg chg="mod">
          <ac:chgData name="Salcedo, Eunice [NEA]" userId="S::esalcedo@nea.org::abf1ec0d-6ae3-4144-b6f8-d583f6c7c6af" providerId="AD" clId="Web-{1A09F3E4-BC4F-5D21-D53B-F3CA290D7947}" dt="2026-01-14T17:21:10.785" v="6" actId="20577"/>
          <ac:spMkLst>
            <pc:docMk/>
            <pc:sldMk cId="221023064" sldId="259"/>
            <ac:spMk id="7" creationId="{0796763E-55CD-C450-E5E4-2BCCF102B8C2}"/>
          </ac:spMkLst>
        </pc:spChg>
      </pc:sldChg>
      <pc:sldChg chg="modSp">
        <pc:chgData name="Salcedo, Eunice [NEA]" userId="S::esalcedo@nea.org::abf1ec0d-6ae3-4144-b6f8-d583f6c7c6af" providerId="AD" clId="Web-{1A09F3E4-BC4F-5D21-D53B-F3CA290D7947}" dt="2026-01-14T17:34:57.552" v="39" actId="20577"/>
        <pc:sldMkLst>
          <pc:docMk/>
          <pc:sldMk cId="1160846855" sldId="260"/>
        </pc:sldMkLst>
        <pc:spChg chg="mod">
          <ac:chgData name="Salcedo, Eunice [NEA]" userId="S::esalcedo@nea.org::abf1ec0d-6ae3-4144-b6f8-d583f6c7c6af" providerId="AD" clId="Web-{1A09F3E4-BC4F-5D21-D53B-F3CA290D7947}" dt="2026-01-14T17:34:57.552" v="39" actId="20577"/>
          <ac:spMkLst>
            <pc:docMk/>
            <pc:sldMk cId="1160846855" sldId="260"/>
            <ac:spMk id="6" creationId="{601FF5A2-3238-01CA-5003-22FAC987123A}"/>
          </ac:spMkLst>
        </pc:spChg>
        <pc:spChg chg="mod">
          <ac:chgData name="Salcedo, Eunice [NEA]" userId="S::esalcedo@nea.org::abf1ec0d-6ae3-4144-b6f8-d583f6c7c6af" providerId="AD" clId="Web-{1A09F3E4-BC4F-5D21-D53B-F3CA290D7947}" dt="2026-01-14T17:34:36.457" v="37" actId="20577"/>
          <ac:spMkLst>
            <pc:docMk/>
            <pc:sldMk cId="1160846855" sldId="260"/>
            <ac:spMk id="7" creationId="{00121C91-4FAD-607A-3F9C-B3A65EF732F4}"/>
          </ac:spMkLst>
        </pc:spChg>
      </pc:sldChg>
      <pc:sldChg chg="modSp">
        <pc:chgData name="Salcedo, Eunice [NEA]" userId="S::esalcedo@nea.org::abf1ec0d-6ae3-4144-b6f8-d583f6c7c6af" providerId="AD" clId="Web-{1A09F3E4-BC4F-5D21-D53B-F3CA290D7947}" dt="2026-01-14T17:34:29.988" v="33" actId="20577"/>
        <pc:sldMkLst>
          <pc:docMk/>
          <pc:sldMk cId="1300649290" sldId="261"/>
        </pc:sldMkLst>
        <pc:spChg chg="mod">
          <ac:chgData name="Salcedo, Eunice [NEA]" userId="S::esalcedo@nea.org::abf1ec0d-6ae3-4144-b6f8-d583f6c7c6af" providerId="AD" clId="Web-{1A09F3E4-BC4F-5D21-D53B-F3CA290D7947}" dt="2026-01-14T17:34:29.988" v="33" actId="20577"/>
          <ac:spMkLst>
            <pc:docMk/>
            <pc:sldMk cId="1300649290" sldId="261"/>
            <ac:spMk id="3" creationId="{91DE0ED0-ABA3-E507-96B0-16B56EC49E1B}"/>
          </ac:spMkLst>
        </pc:spChg>
      </pc:sldChg>
      <pc:sldChg chg="modSp">
        <pc:chgData name="Salcedo, Eunice [NEA]" userId="S::esalcedo@nea.org::abf1ec0d-6ae3-4144-b6f8-d583f6c7c6af" providerId="AD" clId="Web-{1A09F3E4-BC4F-5D21-D53B-F3CA290D7947}" dt="2026-01-14T17:41:43.256" v="41" actId="20577"/>
        <pc:sldMkLst>
          <pc:docMk/>
          <pc:sldMk cId="852029594" sldId="264"/>
        </pc:sldMkLst>
        <pc:graphicFrameChg chg="modGraphic">
          <ac:chgData name="Salcedo, Eunice [NEA]" userId="S::esalcedo@nea.org::abf1ec0d-6ae3-4144-b6f8-d583f6c7c6af" providerId="AD" clId="Web-{1A09F3E4-BC4F-5D21-D53B-F3CA290D7947}" dt="2026-01-14T17:41:43.256" v="41" actId="20577"/>
          <ac:graphicFrameMkLst>
            <pc:docMk/>
            <pc:sldMk cId="852029594" sldId="264"/>
            <ac:graphicFrameMk id="4" creationId="{DFE06463-129A-A352-CB49-3B87B8444817}"/>
          </ac:graphicFrameMkLst>
        </pc:graphicFrameChg>
      </pc:sldChg>
      <pc:sldChg chg="modSp">
        <pc:chgData name="Salcedo, Eunice [NEA]" userId="S::esalcedo@nea.org::abf1ec0d-6ae3-4144-b6f8-d583f6c7c6af" providerId="AD" clId="Web-{1A09F3E4-BC4F-5D21-D53B-F3CA290D7947}" dt="2026-01-14T18:01:22.597" v="44" actId="20577"/>
        <pc:sldMkLst>
          <pc:docMk/>
          <pc:sldMk cId="1220709309" sldId="265"/>
        </pc:sldMkLst>
        <pc:spChg chg="mod">
          <ac:chgData name="Salcedo, Eunice [NEA]" userId="S::esalcedo@nea.org::abf1ec0d-6ae3-4144-b6f8-d583f6c7c6af" providerId="AD" clId="Web-{1A09F3E4-BC4F-5D21-D53B-F3CA290D7947}" dt="2026-01-14T18:01:22.597" v="44" actId="20577"/>
          <ac:spMkLst>
            <pc:docMk/>
            <pc:sldMk cId="1220709309" sldId="265"/>
            <ac:spMk id="8" creationId="{E44F4384-BAD5-9DB9-3C5B-9F4E83288660}"/>
          </ac:spMkLst>
        </pc:spChg>
      </pc:sldChg>
      <pc:sldChg chg="modNotes">
        <pc:chgData name="Salcedo, Eunice [NEA]" userId="S::esalcedo@nea.org::abf1ec0d-6ae3-4144-b6f8-d583f6c7c6af" providerId="AD" clId="Web-{1A09F3E4-BC4F-5D21-D53B-F3CA290D7947}" dt="2026-01-14T19:18:26.338" v="49"/>
        <pc:sldMkLst>
          <pc:docMk/>
          <pc:sldMk cId="2229923084" sldId="269"/>
        </pc:sldMkLst>
      </pc:sldChg>
      <pc:sldChg chg="mod modShow">
        <pc:chgData name="Salcedo, Eunice [NEA]" userId="S::esalcedo@nea.org::abf1ec0d-6ae3-4144-b6f8-d583f6c7c6af" providerId="AD" clId="Web-{1A09F3E4-BC4F-5D21-D53B-F3CA290D7947}" dt="2026-01-14T17:50:48.619" v="42"/>
        <pc:sldMkLst>
          <pc:docMk/>
          <pc:sldMk cId="2671108304" sldId="271"/>
        </pc:sldMkLst>
      </pc:sldChg>
      <pc:sldChg chg="mod ord modShow">
        <pc:chgData name="Salcedo, Eunice [NEA]" userId="S::esalcedo@nea.org::abf1ec0d-6ae3-4144-b6f8-d583f6c7c6af" providerId="AD" clId="Web-{1A09F3E4-BC4F-5D21-D53B-F3CA290D7947}" dt="2026-01-14T18:49:58.126" v="46"/>
        <pc:sldMkLst>
          <pc:docMk/>
          <pc:sldMk cId="2379524740" sldId="275"/>
        </pc:sldMkLst>
      </pc:sldChg>
      <pc:sldChg chg="delSp modSp new">
        <pc:chgData name="Salcedo, Eunice [NEA]" userId="S::esalcedo@nea.org::abf1ec0d-6ae3-4144-b6f8-d583f6c7c6af" providerId="AD" clId="Web-{1A09F3E4-BC4F-5D21-D53B-F3CA290D7947}" dt="2026-01-14T17:33:23.999" v="29" actId="20577"/>
        <pc:sldMkLst>
          <pc:docMk/>
          <pc:sldMk cId="4105786268" sldId="284"/>
        </pc:sldMkLst>
        <pc:spChg chg="mod">
          <ac:chgData name="Salcedo, Eunice [NEA]" userId="S::esalcedo@nea.org::abf1ec0d-6ae3-4144-b6f8-d583f6c7c6af" providerId="AD" clId="Web-{1A09F3E4-BC4F-5D21-D53B-F3CA290D7947}" dt="2026-01-14T17:33:23.999" v="29" actId="20577"/>
          <ac:spMkLst>
            <pc:docMk/>
            <pc:sldMk cId="4105786268" sldId="284"/>
            <ac:spMk id="2" creationId="{3D55D862-195B-A2D4-CEDA-E786AA808A8D}"/>
          </ac:spMkLst>
        </pc:spChg>
        <pc:spChg chg="del mod">
          <ac:chgData name="Salcedo, Eunice [NEA]" userId="S::esalcedo@nea.org::abf1ec0d-6ae3-4144-b6f8-d583f6c7c6af" providerId="AD" clId="Web-{1A09F3E4-BC4F-5D21-D53B-F3CA290D7947}" dt="2026-01-14T17:32:48.089" v="24"/>
          <ac:spMkLst>
            <pc:docMk/>
            <pc:sldMk cId="4105786268" sldId="284"/>
            <ac:spMk id="3" creationId="{5E7533B1-EA4F-7E2B-2835-C4A19AC0FE3B}"/>
          </ac:spMkLst>
        </pc:spChg>
      </pc:sldChg>
    </pc:docChg>
  </pc:docChgLst>
  <pc:docChgLst>
    <pc:chgData name="Williams, Chad" userId="1bcb7dee-f052-467d-9754-a4d21caaa79d" providerId="ADAL" clId="{57F03423-1F6F-45BA-A213-5D6C28310007}"/>
    <pc:docChg chg="undo custSel modSld">
      <pc:chgData name="Williams, Chad" userId="1bcb7dee-f052-467d-9754-a4d21caaa79d" providerId="ADAL" clId="{57F03423-1F6F-45BA-A213-5D6C28310007}" dt="2026-01-13T19:20:35.464" v="68" actId="1076"/>
      <pc:docMkLst>
        <pc:docMk/>
      </pc:docMkLst>
      <pc:sldChg chg="addSp delSp modSp mod">
        <pc:chgData name="Williams, Chad" userId="1bcb7dee-f052-467d-9754-a4d21caaa79d" providerId="ADAL" clId="{57F03423-1F6F-45BA-A213-5D6C28310007}" dt="2026-01-13T18:45:35.321" v="51" actId="1076"/>
        <pc:sldMkLst>
          <pc:docMk/>
          <pc:sldMk cId="2671108304" sldId="271"/>
        </pc:sldMkLst>
        <pc:picChg chg="mod">
          <ac:chgData name="Williams, Chad" userId="1bcb7dee-f052-467d-9754-a4d21caaa79d" providerId="ADAL" clId="{57F03423-1F6F-45BA-A213-5D6C28310007}" dt="2026-01-13T18:41:55.488" v="43" actId="1076"/>
          <ac:picMkLst>
            <pc:docMk/>
            <pc:sldMk cId="2671108304" sldId="271"/>
            <ac:picMk id="3" creationId="{739B38D6-7A5A-695C-144D-390B3A9480F8}"/>
          </ac:picMkLst>
        </pc:picChg>
        <pc:picChg chg="mod ord">
          <ac:chgData name="Williams, Chad" userId="1bcb7dee-f052-467d-9754-a4d21caaa79d" providerId="ADAL" clId="{57F03423-1F6F-45BA-A213-5D6C28310007}" dt="2026-01-13T18:45:17.648" v="48" actId="166"/>
          <ac:picMkLst>
            <pc:docMk/>
            <pc:sldMk cId="2671108304" sldId="271"/>
            <ac:picMk id="4" creationId="{B517A89D-B370-077D-A9B7-E11379652BC3}"/>
          </ac:picMkLst>
        </pc:picChg>
        <pc:picChg chg="mod ord">
          <ac:chgData name="Williams, Chad" userId="1bcb7dee-f052-467d-9754-a4d21caaa79d" providerId="ADAL" clId="{57F03423-1F6F-45BA-A213-5D6C28310007}" dt="2026-01-13T18:45:35.321" v="51" actId="1076"/>
          <ac:picMkLst>
            <pc:docMk/>
            <pc:sldMk cId="2671108304" sldId="271"/>
            <ac:picMk id="6" creationId="{D783DA67-A611-EC7C-2A72-0068FCFDBE4F}"/>
          </ac:picMkLst>
        </pc:picChg>
        <pc:picChg chg="mod">
          <ac:chgData name="Williams, Chad" userId="1bcb7dee-f052-467d-9754-a4d21caaa79d" providerId="ADAL" clId="{57F03423-1F6F-45BA-A213-5D6C28310007}" dt="2026-01-13T18:41:50.990" v="42" actId="1076"/>
          <ac:picMkLst>
            <pc:docMk/>
            <pc:sldMk cId="2671108304" sldId="271"/>
            <ac:picMk id="7" creationId="{5F8F6F4D-A794-5B70-CAC1-BEDE32E1FF21}"/>
          </ac:picMkLst>
        </pc:picChg>
        <pc:picChg chg="mod">
          <ac:chgData name="Williams, Chad" userId="1bcb7dee-f052-467d-9754-a4d21caaa79d" providerId="ADAL" clId="{57F03423-1F6F-45BA-A213-5D6C28310007}" dt="2026-01-13T18:41:44.365" v="41" actId="1076"/>
          <ac:picMkLst>
            <pc:docMk/>
            <pc:sldMk cId="2671108304" sldId="271"/>
            <ac:picMk id="8" creationId="{2E77DB22-DB88-037B-8FC1-D38A0C3E29A8}"/>
          </ac:picMkLst>
        </pc:picChg>
        <pc:picChg chg="add mod ord">
          <ac:chgData name="Williams, Chad" userId="1bcb7dee-f052-467d-9754-a4d21caaa79d" providerId="ADAL" clId="{57F03423-1F6F-45BA-A213-5D6C28310007}" dt="2026-01-13T18:45:14.369" v="47" actId="171"/>
          <ac:picMkLst>
            <pc:docMk/>
            <pc:sldMk cId="2671108304" sldId="271"/>
            <ac:picMk id="9" creationId="{09BAF3B8-E848-5CC2-AA96-4C46F749D871}"/>
          </ac:picMkLst>
        </pc:picChg>
      </pc:sldChg>
      <pc:sldChg chg="addSp delSp modSp mod">
        <pc:chgData name="Williams, Chad" userId="1bcb7dee-f052-467d-9754-a4d21caaa79d" providerId="ADAL" clId="{57F03423-1F6F-45BA-A213-5D6C28310007}" dt="2026-01-13T19:20:35.464" v="68" actId="1076"/>
        <pc:sldMkLst>
          <pc:docMk/>
          <pc:sldMk cId="2634036391" sldId="274"/>
        </pc:sldMkLst>
        <pc:spChg chg="mod">
          <ac:chgData name="Williams, Chad" userId="1bcb7dee-f052-467d-9754-a4d21caaa79d" providerId="ADAL" clId="{57F03423-1F6F-45BA-A213-5D6C28310007}" dt="2026-01-13T19:20:08.632" v="63" actId="14100"/>
          <ac:spMkLst>
            <pc:docMk/>
            <pc:sldMk cId="2634036391" sldId="274"/>
            <ac:spMk id="6" creationId="{D6DC376D-FD84-048D-EA2C-3CE99E1A5E3D}"/>
          </ac:spMkLst>
        </pc:spChg>
        <pc:spChg chg="mod ord">
          <ac:chgData name="Williams, Chad" userId="1bcb7dee-f052-467d-9754-a4d21caaa79d" providerId="ADAL" clId="{57F03423-1F6F-45BA-A213-5D6C28310007}" dt="2026-01-13T19:20:02.666" v="62" actId="1076"/>
          <ac:spMkLst>
            <pc:docMk/>
            <pc:sldMk cId="2634036391" sldId="274"/>
            <ac:spMk id="7" creationId="{69461E73-061F-6297-CBBD-48116817D9D1}"/>
          </ac:spMkLst>
        </pc:spChg>
        <pc:picChg chg="mod">
          <ac:chgData name="Williams, Chad" userId="1bcb7dee-f052-467d-9754-a4d21caaa79d" providerId="ADAL" clId="{57F03423-1F6F-45BA-A213-5D6C28310007}" dt="2026-01-13T19:20:18.914" v="65" actId="1076"/>
          <ac:picMkLst>
            <pc:docMk/>
            <pc:sldMk cId="2634036391" sldId="274"/>
            <ac:picMk id="4" creationId="{5E502475-F548-1D03-2C2E-692791108876}"/>
          </ac:picMkLst>
        </pc:picChg>
        <pc:picChg chg="mod">
          <ac:chgData name="Williams, Chad" userId="1bcb7dee-f052-467d-9754-a4d21caaa79d" providerId="ADAL" clId="{57F03423-1F6F-45BA-A213-5D6C28310007}" dt="2026-01-13T19:20:35.464" v="68" actId="1076"/>
          <ac:picMkLst>
            <pc:docMk/>
            <pc:sldMk cId="2634036391" sldId="274"/>
            <ac:picMk id="5" creationId="{CEE8C2FF-CD9C-0E50-F97A-E75BE53BFD57}"/>
          </ac:picMkLst>
        </pc:picChg>
        <pc:picChg chg="mod">
          <ac:chgData name="Williams, Chad" userId="1bcb7dee-f052-467d-9754-a4d21caaa79d" providerId="ADAL" clId="{57F03423-1F6F-45BA-A213-5D6C28310007}" dt="2026-01-13T19:20:31.576" v="67" actId="1076"/>
          <ac:picMkLst>
            <pc:docMk/>
            <pc:sldMk cId="2634036391" sldId="274"/>
            <ac:picMk id="8" creationId="{F56FF96E-2938-1B94-8F16-FEA3FC40353C}"/>
          </ac:picMkLst>
        </pc:picChg>
        <pc:picChg chg="add mod">
          <ac:chgData name="Williams, Chad" userId="1bcb7dee-f052-467d-9754-a4d21caaa79d" providerId="ADAL" clId="{57F03423-1F6F-45BA-A213-5D6C28310007}" dt="2026-01-13T19:19:50.323" v="59" actId="1076"/>
          <ac:picMkLst>
            <pc:docMk/>
            <pc:sldMk cId="2634036391" sldId="274"/>
            <ac:picMk id="10" creationId="{6155CFD0-A467-62BA-9764-7CF281A6654C}"/>
          </ac:picMkLst>
        </pc:picChg>
      </pc:sldChg>
    </pc:docChg>
  </pc:docChgLst>
  <pc:docChgLst>
    <pc:chgData name="Salcedo, Eunice [NEA]" userId="abf1ec0d-6ae3-4144-b6f8-d583f6c7c6af" providerId="ADAL" clId="{B5150E8E-5820-42B4-AD98-6702753AECA5}"/>
    <pc:docChg chg="modSld sldOrd">
      <pc:chgData name="Salcedo, Eunice [NEA]" userId="abf1ec0d-6ae3-4144-b6f8-d583f6c7c6af" providerId="ADAL" clId="{B5150E8E-5820-42B4-AD98-6702753AECA5}" dt="2026-01-15T17:27:32.349" v="17"/>
      <pc:docMkLst>
        <pc:docMk/>
      </pc:docMkLst>
      <pc:sldChg chg="modSp modAnim">
        <pc:chgData name="Salcedo, Eunice [NEA]" userId="abf1ec0d-6ae3-4144-b6f8-d583f6c7c6af" providerId="ADAL" clId="{B5150E8E-5820-42B4-AD98-6702753AECA5}" dt="2026-01-15T17:10:38.338" v="11" actId="20577"/>
        <pc:sldMkLst>
          <pc:docMk/>
          <pc:sldMk cId="221023064" sldId="259"/>
        </pc:sldMkLst>
        <pc:spChg chg="mod">
          <ac:chgData name="Salcedo, Eunice [NEA]" userId="abf1ec0d-6ae3-4144-b6f8-d583f6c7c6af" providerId="ADAL" clId="{B5150E8E-5820-42B4-AD98-6702753AECA5}" dt="2026-01-15T17:10:38.338" v="11" actId="20577"/>
          <ac:spMkLst>
            <pc:docMk/>
            <pc:sldMk cId="221023064" sldId="259"/>
            <ac:spMk id="8" creationId="{7D50144D-B13C-945E-0C24-FCCA37297BDB}"/>
          </ac:spMkLst>
        </pc:spChg>
      </pc:sldChg>
      <pc:sldChg chg="ord">
        <pc:chgData name="Salcedo, Eunice [NEA]" userId="abf1ec0d-6ae3-4144-b6f8-d583f6c7c6af" providerId="ADAL" clId="{B5150E8E-5820-42B4-AD98-6702753AECA5}" dt="2026-01-15T17:27:32.349" v="17"/>
        <pc:sldMkLst>
          <pc:docMk/>
          <pc:sldMk cId="1220709309" sldId="265"/>
        </pc:sldMkLst>
      </pc:sldChg>
      <pc:sldChg chg="modSp mod">
        <pc:chgData name="Salcedo, Eunice [NEA]" userId="abf1ec0d-6ae3-4144-b6f8-d583f6c7c6af" providerId="ADAL" clId="{B5150E8E-5820-42B4-AD98-6702753AECA5}" dt="2026-01-15T17:12:12.824" v="15" actId="20577"/>
        <pc:sldMkLst>
          <pc:docMk/>
          <pc:sldMk cId="4105786268" sldId="284"/>
        </pc:sldMkLst>
        <pc:spChg chg="mod">
          <ac:chgData name="Salcedo, Eunice [NEA]" userId="abf1ec0d-6ae3-4144-b6f8-d583f6c7c6af" providerId="ADAL" clId="{B5150E8E-5820-42B4-AD98-6702753AECA5}" dt="2026-01-15T17:12:12.824" v="15" actId="20577"/>
          <ac:spMkLst>
            <pc:docMk/>
            <pc:sldMk cId="4105786268" sldId="284"/>
            <ac:spMk id="2" creationId="{3D55D862-195B-A2D4-CEDA-E786AA808A8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BFD079-5D0E-4D44-B2D5-CFB5D4E24308}"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784FEC39-694F-474C-B814-AE4B863661DD}">
      <dgm:prSet phldrT="[Text]"/>
      <dgm:spPr>
        <a:solidFill>
          <a:schemeClr val="accent6"/>
        </a:solidFill>
        <a:ln>
          <a:solidFill>
            <a:schemeClr val="accent6"/>
          </a:solidFill>
        </a:ln>
      </dgm:spPr>
      <dgm:t>
        <a:bodyPr/>
        <a:lstStyle/>
        <a:p>
          <a:r>
            <a:rPr lang="en-US" dirty="0">
              <a:latin typeface="Trebuchet MS" panose="020B0603020202020204"/>
            </a:rPr>
            <a:t>Poor</a:t>
          </a:r>
          <a:r>
            <a:rPr lang="en-US" dirty="0"/>
            <a:t> Indoor Air Quality </a:t>
          </a:r>
        </a:p>
      </dgm:t>
    </dgm:pt>
    <dgm:pt modelId="{6C7CC585-6ED8-423A-B1F6-D92EF86C8CAF}" type="parTrans" cxnId="{6D25EB92-E3F7-4305-86DD-BACE7C9B906F}">
      <dgm:prSet/>
      <dgm:spPr/>
      <dgm:t>
        <a:bodyPr/>
        <a:lstStyle/>
        <a:p>
          <a:endParaRPr lang="en-US"/>
        </a:p>
      </dgm:t>
    </dgm:pt>
    <dgm:pt modelId="{6D79E6C8-6540-4AC9-ABED-C524FFF1AF58}" type="sibTrans" cxnId="{6D25EB92-E3F7-4305-86DD-BACE7C9B906F}">
      <dgm:prSet/>
      <dgm:spPr/>
      <dgm:t>
        <a:bodyPr/>
        <a:lstStyle/>
        <a:p>
          <a:endParaRPr lang="en-US"/>
        </a:p>
      </dgm:t>
    </dgm:pt>
    <dgm:pt modelId="{8F52A355-792E-4CAA-A68D-B6407FF8F77F}">
      <dgm:prSet phldrT="[Text]"/>
      <dgm:spPr/>
      <dgm:t>
        <a:bodyPr/>
        <a:lstStyle/>
        <a:p>
          <a:r>
            <a:rPr lang="en-US" dirty="0"/>
            <a:t>Health Outcomes </a:t>
          </a:r>
        </a:p>
      </dgm:t>
    </dgm:pt>
    <dgm:pt modelId="{ECBBC1BA-1390-4FBA-B7C5-1B34C3032B59}" type="parTrans" cxnId="{37F498A7-20C8-4E36-B720-E02E0AEAF665}">
      <dgm:prSet/>
      <dgm:spPr/>
      <dgm:t>
        <a:bodyPr/>
        <a:lstStyle/>
        <a:p>
          <a:endParaRPr lang="en-US"/>
        </a:p>
      </dgm:t>
    </dgm:pt>
    <dgm:pt modelId="{39CE0BB6-F5DF-4A02-B8D7-D6F55D4FE042}" type="sibTrans" cxnId="{37F498A7-20C8-4E36-B720-E02E0AEAF665}">
      <dgm:prSet/>
      <dgm:spPr/>
      <dgm:t>
        <a:bodyPr/>
        <a:lstStyle/>
        <a:p>
          <a:endParaRPr lang="en-US"/>
        </a:p>
      </dgm:t>
    </dgm:pt>
    <dgm:pt modelId="{FBFC0220-3431-4FD2-B110-2F421647D1D5}">
      <dgm:prSet phldrT="[Text]"/>
      <dgm:spPr/>
      <dgm:t>
        <a:bodyPr/>
        <a:lstStyle/>
        <a:p>
          <a:r>
            <a:rPr lang="en-US" dirty="0"/>
            <a:t>Learning outcomes </a:t>
          </a:r>
        </a:p>
      </dgm:t>
    </dgm:pt>
    <dgm:pt modelId="{931B5911-A978-493F-88D3-711A0B59296A}" type="parTrans" cxnId="{0F6B4CD6-6824-49DB-B39A-B0D606E861B7}">
      <dgm:prSet/>
      <dgm:spPr/>
      <dgm:t>
        <a:bodyPr/>
        <a:lstStyle/>
        <a:p>
          <a:endParaRPr lang="en-US"/>
        </a:p>
      </dgm:t>
    </dgm:pt>
    <dgm:pt modelId="{F05E0BD8-94E1-4861-972E-D8D402392990}" type="sibTrans" cxnId="{0F6B4CD6-6824-49DB-B39A-B0D606E861B7}">
      <dgm:prSet/>
      <dgm:spPr/>
      <dgm:t>
        <a:bodyPr/>
        <a:lstStyle/>
        <a:p>
          <a:endParaRPr lang="en-US"/>
        </a:p>
      </dgm:t>
    </dgm:pt>
    <dgm:pt modelId="{7C00BBB6-31F6-4FD3-97AE-A95A539BEC9E}">
      <dgm:prSet phldrT="[Text]"/>
      <dgm:spPr/>
      <dgm:t>
        <a:bodyPr/>
        <a:lstStyle/>
        <a:p>
          <a:r>
            <a:rPr lang="en-US" dirty="0"/>
            <a:t>Behavior outcomes </a:t>
          </a:r>
        </a:p>
      </dgm:t>
    </dgm:pt>
    <dgm:pt modelId="{E87E0EEF-4C4E-4D10-9F68-8BCBABD281A4}" type="parTrans" cxnId="{D45F0C00-A6CE-40C8-9855-02D32CA2BA50}">
      <dgm:prSet/>
      <dgm:spPr/>
      <dgm:t>
        <a:bodyPr/>
        <a:lstStyle/>
        <a:p>
          <a:endParaRPr lang="en-US"/>
        </a:p>
      </dgm:t>
    </dgm:pt>
    <dgm:pt modelId="{A936A601-869B-454F-91CF-B3D2739157C5}" type="sibTrans" cxnId="{D45F0C00-A6CE-40C8-9855-02D32CA2BA50}">
      <dgm:prSet/>
      <dgm:spPr/>
      <dgm:t>
        <a:bodyPr/>
        <a:lstStyle/>
        <a:p>
          <a:endParaRPr lang="en-US"/>
        </a:p>
      </dgm:t>
    </dgm:pt>
    <dgm:pt modelId="{8C410AF7-5DD3-4A33-A063-BEA037702F0D}" type="pres">
      <dgm:prSet presAssocID="{EFBFD079-5D0E-4D44-B2D5-CFB5D4E24308}" presName="cycle" presStyleCnt="0">
        <dgm:presLayoutVars>
          <dgm:chMax val="1"/>
          <dgm:dir/>
          <dgm:animLvl val="ctr"/>
          <dgm:resizeHandles val="exact"/>
        </dgm:presLayoutVars>
      </dgm:prSet>
      <dgm:spPr/>
    </dgm:pt>
    <dgm:pt modelId="{03363E39-CC12-40C2-951B-9041641C970A}" type="pres">
      <dgm:prSet presAssocID="{784FEC39-694F-474C-B814-AE4B863661DD}" presName="centerShape" presStyleLbl="node0" presStyleIdx="0" presStyleCnt="1"/>
      <dgm:spPr/>
    </dgm:pt>
    <dgm:pt modelId="{B21EB934-91B6-45F7-8D10-18C06F998D31}" type="pres">
      <dgm:prSet presAssocID="{ECBBC1BA-1390-4FBA-B7C5-1B34C3032B59}" presName="parTrans" presStyleLbl="bgSibTrans2D1" presStyleIdx="0" presStyleCnt="3" custAng="10933321" custScaleX="41276" custLinFactNeighborX="29931" custLinFactNeighborY="78773"/>
      <dgm:spPr/>
    </dgm:pt>
    <dgm:pt modelId="{A631D535-3A42-460D-BDA5-5A7DD3A64DD7}" type="pres">
      <dgm:prSet presAssocID="{8F52A355-792E-4CAA-A68D-B6407FF8F77F}" presName="node" presStyleLbl="node1" presStyleIdx="0" presStyleCnt="3">
        <dgm:presLayoutVars>
          <dgm:bulletEnabled val="1"/>
        </dgm:presLayoutVars>
      </dgm:prSet>
      <dgm:spPr/>
    </dgm:pt>
    <dgm:pt modelId="{1B057F0D-1A86-4724-9B50-8EE4D0072F85}" type="pres">
      <dgm:prSet presAssocID="{931B5911-A978-493F-88D3-711A0B59296A}" presName="parTrans" presStyleLbl="bgSibTrans2D1" presStyleIdx="1" presStyleCnt="3" custAng="10800000" custScaleX="56436" custLinFactNeighborX="1568" custLinFactNeighborY="74413"/>
      <dgm:spPr/>
    </dgm:pt>
    <dgm:pt modelId="{57EB9134-51B9-40E8-B3C3-D45F491652EA}" type="pres">
      <dgm:prSet presAssocID="{FBFC0220-3431-4FD2-B110-2F421647D1D5}" presName="node" presStyleLbl="node1" presStyleIdx="1" presStyleCnt="3">
        <dgm:presLayoutVars>
          <dgm:bulletEnabled val="1"/>
        </dgm:presLayoutVars>
      </dgm:prSet>
      <dgm:spPr/>
    </dgm:pt>
    <dgm:pt modelId="{22BFB262-FD64-4C93-9171-C6E34DF77E4C}" type="pres">
      <dgm:prSet presAssocID="{E87E0EEF-4C4E-4D10-9F68-8BCBABD281A4}" presName="parTrans" presStyleLbl="bgSibTrans2D1" presStyleIdx="2" presStyleCnt="3" custAng="9973310" custScaleX="41636" custLinFactNeighborX="-29905" custLinFactNeighborY="86486"/>
      <dgm:spPr/>
    </dgm:pt>
    <dgm:pt modelId="{F98FF2FD-39C5-446E-AFC6-CBD8006C1641}" type="pres">
      <dgm:prSet presAssocID="{7C00BBB6-31F6-4FD3-97AE-A95A539BEC9E}" presName="node" presStyleLbl="node1" presStyleIdx="2" presStyleCnt="3">
        <dgm:presLayoutVars>
          <dgm:bulletEnabled val="1"/>
        </dgm:presLayoutVars>
      </dgm:prSet>
      <dgm:spPr/>
    </dgm:pt>
  </dgm:ptLst>
  <dgm:cxnLst>
    <dgm:cxn modelId="{D45F0C00-A6CE-40C8-9855-02D32CA2BA50}" srcId="{784FEC39-694F-474C-B814-AE4B863661DD}" destId="{7C00BBB6-31F6-4FD3-97AE-A95A539BEC9E}" srcOrd="2" destOrd="0" parTransId="{E87E0EEF-4C4E-4D10-9F68-8BCBABD281A4}" sibTransId="{A936A601-869B-454F-91CF-B3D2739157C5}"/>
    <dgm:cxn modelId="{8B223B09-4306-4CA4-A19D-84B801F4D8E7}" type="presOf" srcId="{EFBFD079-5D0E-4D44-B2D5-CFB5D4E24308}" destId="{8C410AF7-5DD3-4A33-A063-BEA037702F0D}" srcOrd="0" destOrd="0" presId="urn:microsoft.com/office/officeart/2005/8/layout/radial4"/>
    <dgm:cxn modelId="{D3E26817-1C00-4EF4-8670-F8B253E821FE}" type="presOf" srcId="{FBFC0220-3431-4FD2-B110-2F421647D1D5}" destId="{57EB9134-51B9-40E8-B3C3-D45F491652EA}" srcOrd="0" destOrd="0" presId="urn:microsoft.com/office/officeart/2005/8/layout/radial4"/>
    <dgm:cxn modelId="{F285D96F-7906-4B5A-AD17-40F1E39526A0}" type="presOf" srcId="{7C00BBB6-31F6-4FD3-97AE-A95A539BEC9E}" destId="{F98FF2FD-39C5-446E-AFC6-CBD8006C1641}" srcOrd="0" destOrd="0" presId="urn:microsoft.com/office/officeart/2005/8/layout/radial4"/>
    <dgm:cxn modelId="{89824988-34A3-489F-8F18-F31974A178E8}" type="presOf" srcId="{E87E0EEF-4C4E-4D10-9F68-8BCBABD281A4}" destId="{22BFB262-FD64-4C93-9171-C6E34DF77E4C}" srcOrd="0" destOrd="0" presId="urn:microsoft.com/office/officeart/2005/8/layout/radial4"/>
    <dgm:cxn modelId="{6D25EB92-E3F7-4305-86DD-BACE7C9B906F}" srcId="{EFBFD079-5D0E-4D44-B2D5-CFB5D4E24308}" destId="{784FEC39-694F-474C-B814-AE4B863661DD}" srcOrd="0" destOrd="0" parTransId="{6C7CC585-6ED8-423A-B1F6-D92EF86C8CAF}" sibTransId="{6D79E6C8-6540-4AC9-ABED-C524FFF1AF58}"/>
    <dgm:cxn modelId="{37F498A7-20C8-4E36-B720-E02E0AEAF665}" srcId="{784FEC39-694F-474C-B814-AE4B863661DD}" destId="{8F52A355-792E-4CAA-A68D-B6407FF8F77F}" srcOrd="0" destOrd="0" parTransId="{ECBBC1BA-1390-4FBA-B7C5-1B34C3032B59}" sibTransId="{39CE0BB6-F5DF-4A02-B8D7-D6F55D4FE042}"/>
    <dgm:cxn modelId="{04F6A3AC-96AA-437F-8166-5EA0F7EF518B}" type="presOf" srcId="{931B5911-A978-493F-88D3-711A0B59296A}" destId="{1B057F0D-1A86-4724-9B50-8EE4D0072F85}" srcOrd="0" destOrd="0" presId="urn:microsoft.com/office/officeart/2005/8/layout/radial4"/>
    <dgm:cxn modelId="{0F6B4CD6-6824-49DB-B39A-B0D606E861B7}" srcId="{784FEC39-694F-474C-B814-AE4B863661DD}" destId="{FBFC0220-3431-4FD2-B110-2F421647D1D5}" srcOrd="1" destOrd="0" parTransId="{931B5911-A978-493F-88D3-711A0B59296A}" sibTransId="{F05E0BD8-94E1-4861-972E-D8D402392990}"/>
    <dgm:cxn modelId="{832F97E3-C94A-4CA9-942F-C4AE22F1AC6F}" type="presOf" srcId="{ECBBC1BA-1390-4FBA-B7C5-1B34C3032B59}" destId="{B21EB934-91B6-45F7-8D10-18C06F998D31}" srcOrd="0" destOrd="0" presId="urn:microsoft.com/office/officeart/2005/8/layout/radial4"/>
    <dgm:cxn modelId="{42104EED-1119-4285-8BC5-5EEF23C1696C}" type="presOf" srcId="{784FEC39-694F-474C-B814-AE4B863661DD}" destId="{03363E39-CC12-40C2-951B-9041641C970A}" srcOrd="0" destOrd="0" presId="urn:microsoft.com/office/officeart/2005/8/layout/radial4"/>
    <dgm:cxn modelId="{35EDECF8-497B-4931-8156-A2E659F4081E}" type="presOf" srcId="{8F52A355-792E-4CAA-A68D-B6407FF8F77F}" destId="{A631D535-3A42-460D-BDA5-5A7DD3A64DD7}" srcOrd="0" destOrd="0" presId="urn:microsoft.com/office/officeart/2005/8/layout/radial4"/>
    <dgm:cxn modelId="{CD0C8070-78C9-4D63-A6B6-20CC74B73F03}" type="presParOf" srcId="{8C410AF7-5DD3-4A33-A063-BEA037702F0D}" destId="{03363E39-CC12-40C2-951B-9041641C970A}" srcOrd="0" destOrd="0" presId="urn:microsoft.com/office/officeart/2005/8/layout/radial4"/>
    <dgm:cxn modelId="{3AED6E94-9894-4E99-B04F-BB25A34CA39A}" type="presParOf" srcId="{8C410AF7-5DD3-4A33-A063-BEA037702F0D}" destId="{B21EB934-91B6-45F7-8D10-18C06F998D31}" srcOrd="1" destOrd="0" presId="urn:microsoft.com/office/officeart/2005/8/layout/radial4"/>
    <dgm:cxn modelId="{561A96B8-1C64-4AD1-A000-D4990E0F4696}" type="presParOf" srcId="{8C410AF7-5DD3-4A33-A063-BEA037702F0D}" destId="{A631D535-3A42-460D-BDA5-5A7DD3A64DD7}" srcOrd="2" destOrd="0" presId="urn:microsoft.com/office/officeart/2005/8/layout/radial4"/>
    <dgm:cxn modelId="{4427325C-ED83-4749-8204-B47E8745D339}" type="presParOf" srcId="{8C410AF7-5DD3-4A33-A063-BEA037702F0D}" destId="{1B057F0D-1A86-4724-9B50-8EE4D0072F85}" srcOrd="3" destOrd="0" presId="urn:microsoft.com/office/officeart/2005/8/layout/radial4"/>
    <dgm:cxn modelId="{8E27D2CF-61B3-44E3-AAD4-E02FF83FA722}" type="presParOf" srcId="{8C410AF7-5DD3-4A33-A063-BEA037702F0D}" destId="{57EB9134-51B9-40E8-B3C3-D45F491652EA}" srcOrd="4" destOrd="0" presId="urn:microsoft.com/office/officeart/2005/8/layout/radial4"/>
    <dgm:cxn modelId="{3FACA304-EB21-4FA6-B710-686D8E7DF13D}" type="presParOf" srcId="{8C410AF7-5DD3-4A33-A063-BEA037702F0D}" destId="{22BFB262-FD64-4C93-9171-C6E34DF77E4C}" srcOrd="5" destOrd="0" presId="urn:microsoft.com/office/officeart/2005/8/layout/radial4"/>
    <dgm:cxn modelId="{6EA92961-1BA1-40C6-90B2-D3B686793C7E}" type="presParOf" srcId="{8C410AF7-5DD3-4A33-A063-BEA037702F0D}" destId="{F98FF2FD-39C5-446E-AFC6-CBD8006C1641}" srcOrd="6"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63E39-CC12-40C2-951B-9041641C970A}">
      <dsp:nvSpPr>
        <dsp:cNvPr id="0" name=""/>
        <dsp:cNvSpPr/>
      </dsp:nvSpPr>
      <dsp:spPr>
        <a:xfrm>
          <a:off x="4083120" y="4042855"/>
          <a:ext cx="3381249" cy="3381249"/>
        </a:xfrm>
        <a:prstGeom prst="ellipse">
          <a:avLst/>
        </a:prstGeom>
        <a:solidFill>
          <a:schemeClr val="accent6"/>
        </a:solidFill>
        <a:ln w="19050" cap="rnd"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en-US" sz="4300" kern="1200" dirty="0">
              <a:latin typeface="Trebuchet MS" panose="020B0603020202020204"/>
            </a:rPr>
            <a:t>Poor</a:t>
          </a:r>
          <a:r>
            <a:rPr lang="en-US" sz="4300" kern="1200" dirty="0"/>
            <a:t> Indoor Air Quality </a:t>
          </a:r>
        </a:p>
      </dsp:txBody>
      <dsp:txXfrm>
        <a:off x="4578292" y="4538027"/>
        <a:ext cx="2390905" cy="2390905"/>
      </dsp:txXfrm>
    </dsp:sp>
    <dsp:sp modelId="{B21EB934-91B6-45F7-8D10-18C06F998D31}">
      <dsp:nvSpPr>
        <dsp:cNvPr id="0" name=""/>
        <dsp:cNvSpPr/>
      </dsp:nvSpPr>
      <dsp:spPr>
        <a:xfrm rot="2233321">
          <a:off x="3439934" y="4207115"/>
          <a:ext cx="1075097" cy="96365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31D535-3A42-460D-BDA5-5A7DD3A64DD7}">
      <dsp:nvSpPr>
        <dsp:cNvPr id="0" name=""/>
        <dsp:cNvSpPr/>
      </dsp:nvSpPr>
      <dsp:spPr>
        <a:xfrm>
          <a:off x="524985" y="1897983"/>
          <a:ext cx="3212186" cy="256974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Health Outcomes </a:t>
          </a:r>
        </a:p>
      </dsp:txBody>
      <dsp:txXfrm>
        <a:off x="600250" y="1973248"/>
        <a:ext cx="3061656" cy="2419219"/>
      </dsp:txXfrm>
    </dsp:sp>
    <dsp:sp modelId="{1B057F0D-1A86-4724-9B50-8EE4D0072F85}">
      <dsp:nvSpPr>
        <dsp:cNvPr id="0" name=""/>
        <dsp:cNvSpPr/>
      </dsp:nvSpPr>
      <dsp:spPr>
        <a:xfrm rot="5400000">
          <a:off x="5079604" y="2824191"/>
          <a:ext cx="1469963" cy="96365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EB9134-51B9-40E8-B3C3-D45F491652EA}">
      <dsp:nvSpPr>
        <dsp:cNvPr id="0" name=""/>
        <dsp:cNvSpPr/>
      </dsp:nvSpPr>
      <dsp:spPr>
        <a:xfrm>
          <a:off x="4167651" y="1731"/>
          <a:ext cx="3212186" cy="256974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Learning outcomes </a:t>
          </a:r>
        </a:p>
      </dsp:txBody>
      <dsp:txXfrm>
        <a:off x="4242916" y="76996"/>
        <a:ext cx="3061656" cy="2419219"/>
      </dsp:txXfrm>
    </dsp:sp>
    <dsp:sp modelId="{22BFB262-FD64-4C93-9171-C6E34DF77E4C}">
      <dsp:nvSpPr>
        <dsp:cNvPr id="0" name=""/>
        <dsp:cNvSpPr/>
      </dsp:nvSpPr>
      <dsp:spPr>
        <a:xfrm rot="7873310">
          <a:off x="7028447" y="4281442"/>
          <a:ext cx="1084474" cy="96365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98FF2FD-39C5-446E-AFC6-CBD8006C1641}">
      <dsp:nvSpPr>
        <dsp:cNvPr id="0" name=""/>
        <dsp:cNvSpPr/>
      </dsp:nvSpPr>
      <dsp:spPr>
        <a:xfrm>
          <a:off x="7810317" y="1897983"/>
          <a:ext cx="3212186" cy="2569749"/>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Behavior outcomes </a:t>
          </a:r>
        </a:p>
      </dsp:txBody>
      <dsp:txXfrm>
        <a:off x="7885582" y="1973248"/>
        <a:ext cx="3061656" cy="241921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3D60A336-FCB4-4FCE-9D63-0450BC50EA4A}" type="datetimeFigureOut">
              <a:rPr lang="en-US" smtClean="0"/>
              <a:t>1/15/2026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3A2A53D7-393C-4C48-9B43-29F3C1613019}" type="slidenum">
              <a:rPr lang="en-US" smtClean="0"/>
              <a:t>‹#›</a:t>
            </a:fld>
            <a:endParaRPr lang="en-US"/>
          </a:p>
        </p:txBody>
      </p:sp>
    </p:spTree>
    <p:extLst>
      <p:ext uri="{BB962C8B-B14F-4D97-AF65-F5344CB8AC3E}">
        <p14:creationId xmlns:p14="http://schemas.microsoft.com/office/powerpoint/2010/main" val="2632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ytimes.com/2023/08/09/opinion/air-filter-covid-smoke-schools.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pubmed.ncbi.nlm.nih.gov/24162900/" TargetMode="External"/><Relationship Id="rId13" Type="http://schemas.openxmlformats.org/officeDocument/2006/relationships/hyperlink" Target="https://www.sciencedirect.com/science/article/abs/pii/S0013935116300469?via%3Dihub" TargetMode="External"/><Relationship Id="rId3" Type="http://schemas.openxmlformats.org/officeDocument/2006/relationships/hyperlink" Target="https://doi.org/10.1111/j.1600-0668.2010.00686.x" TargetMode="External"/><Relationship Id="rId7" Type="http://schemas.openxmlformats.org/officeDocument/2006/relationships/hyperlink" Target="https://pubmed.ncbi.nlm.nih.gov/27611368/" TargetMode="External"/><Relationship Id="rId12" Type="http://schemas.openxmlformats.org/officeDocument/2006/relationships/hyperlink" Target="https://journals.plos.org/plosone/article?id=10.1371/journal.pone.0136165"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tandfonline.com/doi/full/10.1080/23744731.2021.1944665" TargetMode="External"/><Relationship Id="rId11" Type="http://schemas.openxmlformats.org/officeDocument/2006/relationships/hyperlink" Target="https://onlinelibrary.wiley.com/doi/10.1111/ina.12745" TargetMode="External"/><Relationship Id="rId5" Type="http://schemas.openxmlformats.org/officeDocument/2006/relationships/hyperlink" Target="https://www.epa.gov/iaq-schools/evidence-scientific-literature-about-improved-academic-performance" TargetMode="External"/><Relationship Id="rId10" Type="http://schemas.openxmlformats.org/officeDocument/2006/relationships/hyperlink" Target="https://onlinelibrary.wiley.com/doi/10.1111/ina.12210" TargetMode="External"/><Relationship Id="rId4" Type="http://schemas.openxmlformats.org/officeDocument/2006/relationships/hyperlink" Target="https://pubsonline.informs.org/doi/10.1287/mnsc.2022.4643" TargetMode="External"/><Relationship Id="rId9" Type="http://schemas.openxmlformats.org/officeDocument/2006/relationships/hyperlink" Target="https://link.springer.com/article/10.1007/s11111-019-0313-2"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ea.org/healthy-buildings-systems"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nea.org/resource-library/how-evaluate-building-ventilation-using-carbon-dioxide-monitors"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ea.org/healthy-buildings-systems"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nea.org/resource-library/how-evaluate-building-ventilation-using-carbon-dioxide-monitor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cs.google.com/presentation/d/1u79ANfv5py_bYHXpK-LXFJfFLdzqSDVrZGjJ19-Pi9o/edit?usp=sharin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First, we would like to hear from you. </a:t>
            </a:r>
          </a:p>
          <a:p>
            <a:r>
              <a:rPr lang="en-US" b="0" i="1" dirty="0"/>
              <a:t>Ask participants </a:t>
            </a:r>
            <a:r>
              <a:rPr lang="en-US" b="1" i="1" dirty="0"/>
              <a:t>what health and safety issues have members expressed concerns with.  Please type them in the chat. </a:t>
            </a:r>
          </a:p>
          <a:p>
            <a:endParaRPr lang="en-US" b="1" i="1" dirty="0"/>
          </a:p>
          <a:p>
            <a:pPr marL="171450" indent="-171450">
              <a:buFontTx/>
              <a:buChar char="-"/>
            </a:pPr>
            <a:r>
              <a:rPr lang="en-US" b="0" i="1" dirty="0"/>
              <a:t>Highlight any patterns, similar, or unique issues. </a:t>
            </a:r>
          </a:p>
          <a:p>
            <a:pPr marL="171450" indent="-171450">
              <a:buFontTx/>
              <a:buChar char="-"/>
            </a:pPr>
            <a:endParaRPr lang="en-US" b="0" i="1" dirty="0"/>
          </a:p>
          <a:p>
            <a:endParaRPr lang="en-US" dirty="0"/>
          </a:p>
        </p:txBody>
      </p:sp>
      <p:sp>
        <p:nvSpPr>
          <p:cNvPr id="4" name="Slide Number Placeholder 3"/>
          <p:cNvSpPr>
            <a:spLocks noGrp="1"/>
          </p:cNvSpPr>
          <p:nvPr>
            <p:ph type="sldNum" sz="quarter" idx="5"/>
          </p:nvPr>
        </p:nvSpPr>
        <p:spPr/>
        <p:txBody>
          <a:bodyPr/>
          <a:lstStyle/>
          <a:p>
            <a:fld id="{3A2A53D7-393C-4C48-9B43-29F3C1613019}" type="slidenum">
              <a:rPr lang="en-US" smtClean="0"/>
              <a:t>5</a:t>
            </a:fld>
            <a:endParaRPr lang="en-US"/>
          </a:p>
        </p:txBody>
      </p:sp>
    </p:spTree>
    <p:extLst>
      <p:ext uri="{BB962C8B-B14F-4D97-AF65-F5344CB8AC3E}">
        <p14:creationId xmlns:p14="http://schemas.microsoft.com/office/powerpoint/2010/main" val="1247085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lnSpc>
                <a:spcPct val="107000"/>
              </a:lnSpc>
              <a:spcBef>
                <a:spcPts val="0"/>
              </a:spcBef>
              <a:spcAft>
                <a:spcPts val="0"/>
              </a:spcAft>
            </a:pPr>
            <a:r>
              <a:rPr lang="en-US" sz="1200" dirty="0">
                <a:solidFill>
                  <a:srgbClr val="000000"/>
                </a:solidFill>
                <a:effectLst/>
                <a:latin typeface="Times New Roman" panose="02020603050405020304" pitchFamily="18" charset="0"/>
                <a:ea typeface="Calibri" panose="020F0502020204030204" pitchFamily="34" charset="0"/>
              </a:rPr>
              <a:t>The health and safety issues listed on this slide are a selected list, meaning there are a lot of other issues that are not listed because of space limitations. The health and safety issues in orange are the health and safety issues the NEA program has worked on with state affiliates. </a:t>
            </a:r>
          </a:p>
          <a:p>
            <a:pPr marL="457200" marR="0">
              <a:lnSpc>
                <a:spcPct val="107000"/>
              </a:lnSpc>
              <a:spcBef>
                <a:spcPts val="0"/>
              </a:spcBef>
              <a:spcAft>
                <a:spcPts val="0"/>
              </a:spcAft>
            </a:pPr>
            <a:endParaRPr lang="en-US" sz="1200" dirty="0">
              <a:solidFill>
                <a:srgbClr val="000000"/>
              </a:solidFill>
              <a:effectLst/>
              <a:latin typeface="Times New Roman" panose="02020603050405020304" pitchFamily="18" charset="0"/>
              <a:ea typeface="Calibri" panose="020F0502020204030204" pitchFamily="34" charset="0"/>
            </a:endParaRPr>
          </a:p>
          <a:p>
            <a:pPr marL="457200" marR="0">
              <a:lnSpc>
                <a:spcPct val="107000"/>
              </a:lnSpc>
              <a:spcBef>
                <a:spcPts val="0"/>
              </a:spcBef>
              <a:spcAft>
                <a:spcPts val="0"/>
              </a:spcAft>
            </a:pPr>
            <a:endParaRPr lang="en-US" sz="1200" dirty="0">
              <a:solidFill>
                <a:srgbClr val="000000"/>
              </a:solidFill>
              <a:effectLst/>
              <a:latin typeface="Calibri" panose="020F0502020204030204" pitchFamily="34" charset="0"/>
              <a:ea typeface="Calibri" panose="020F0502020204030204" pitchFamily="34" charset="0"/>
            </a:endParaRPr>
          </a:p>
          <a:p>
            <a:pPr marL="457200" marR="0">
              <a:lnSpc>
                <a:spcPct val="107000"/>
              </a:lnSpc>
              <a:spcBef>
                <a:spcPts val="0"/>
              </a:spcBef>
              <a:spcAft>
                <a:spcPts val="800"/>
              </a:spcAft>
            </a:pPr>
            <a:r>
              <a:rPr lang="en-US" sz="1200" dirty="0">
                <a:solidFill>
                  <a:srgbClr val="000000"/>
                </a:solidFill>
                <a:effectLst/>
                <a:latin typeface="Times New Roman" panose="02020603050405020304" pitchFamily="18" charset="0"/>
                <a:ea typeface="Calibri" panose="020F0502020204030204" pitchFamily="34" charset="0"/>
              </a:rPr>
              <a:t>I would like to convey that we respond to affiliate requests, so even if there’s a health and safety topic they don’t hear about, we are happy to assist folks think it through and find the support they need.</a:t>
            </a:r>
            <a:endParaRPr lang="en-US" sz="12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A2A53D7-393C-4C48-9B43-29F3C1613019}" type="slidenum">
              <a:rPr lang="en-US" smtClean="0"/>
              <a:t>6</a:t>
            </a:fld>
            <a:endParaRPr lang="en-US"/>
          </a:p>
        </p:txBody>
      </p:sp>
    </p:spTree>
    <p:extLst>
      <p:ext uri="{BB962C8B-B14F-4D97-AF65-F5344CB8AC3E}">
        <p14:creationId xmlns:p14="http://schemas.microsoft.com/office/powerpoint/2010/main" val="3263323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Schools are unique ecosystems. They have characteristics that are different from other workplaces. </a:t>
            </a:r>
          </a:p>
          <a:p>
            <a:endParaRPr lang="en-US" dirty="0"/>
          </a:p>
        </p:txBody>
      </p:sp>
      <p:sp>
        <p:nvSpPr>
          <p:cNvPr id="4" name="Slide Number Placeholder 3"/>
          <p:cNvSpPr>
            <a:spLocks noGrp="1"/>
          </p:cNvSpPr>
          <p:nvPr>
            <p:ph type="sldNum" sz="quarter" idx="5"/>
          </p:nvPr>
        </p:nvSpPr>
        <p:spPr/>
        <p:txBody>
          <a:bodyPr/>
          <a:lstStyle/>
          <a:p>
            <a:fld id="{3A2A53D7-393C-4C48-9B43-29F3C1613019}" type="slidenum">
              <a:rPr lang="en-US" smtClean="0"/>
              <a:t>7</a:t>
            </a:fld>
            <a:endParaRPr lang="en-US"/>
          </a:p>
        </p:txBody>
      </p:sp>
    </p:spTree>
    <p:extLst>
      <p:ext uri="{BB962C8B-B14F-4D97-AF65-F5344CB8AC3E}">
        <p14:creationId xmlns:p14="http://schemas.microsoft.com/office/powerpoint/2010/main" val="1634568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6F384-0D6F-2E9E-7065-80D2F2129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C75ADC-46E2-2A81-44AD-D575B7B0A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11C91-D22E-41B8-410B-4A271A1338A7}"/>
              </a:ext>
            </a:extLst>
          </p:cNvPr>
          <p:cNvSpPr>
            <a:spLocks noGrp="1"/>
          </p:cNvSpPr>
          <p:nvPr>
            <p:ph type="body" idx="1"/>
          </p:nvPr>
        </p:nvSpPr>
        <p:spPr/>
        <p:txBody>
          <a:bodyPr/>
          <a:lstStyle/>
          <a:p>
            <a:pPr>
              <a:defRPr/>
            </a:pPr>
            <a:r>
              <a:rPr lang="en-US" dirty="0"/>
              <a:t>The COVID-19 pandemic demonstrated the importance of good indoor air quality. </a:t>
            </a:r>
          </a:p>
          <a:p>
            <a:pPr>
              <a:defRPr/>
            </a:pPr>
            <a:endParaRPr lang="en-US" dirty="0"/>
          </a:p>
          <a:p>
            <a:pPr>
              <a:defRPr/>
            </a:pPr>
            <a:r>
              <a:rPr lang="en-US" dirty="0"/>
              <a:t>We will begin exploring the variety of ways health and safety issues manifest. The idea and term “indoor air quality” should be explained as </a:t>
            </a:r>
            <a:r>
              <a:rPr lang="en-US" b="0" dirty="0"/>
              <a:t>a comprehensive term that often refers to the quality of the overall indoor air in an environment.</a:t>
            </a:r>
            <a:endParaRPr lang="en-US" dirty="0">
              <a:cs typeface="Calibri" panose="020F0502020204030204"/>
            </a:endParaRPr>
          </a:p>
          <a:p>
            <a:pPr fontAlgn="base">
              <a:buFont typeface="Arial" panose="020B0604020202020204" pitchFamily="34" charset="0"/>
              <a:buChar char="•"/>
              <a:defRPr/>
            </a:pPr>
            <a:endParaRPr lang="en-US" sz="1800" dirty="0">
              <a:solidFill>
                <a:srgbClr val="FFFF00"/>
              </a:solidFill>
              <a:latin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Major Causes for Poor IAQ </a:t>
            </a:r>
          </a:p>
          <a:p>
            <a:pPr marL="171450" indent="-171450">
              <a:buFont typeface="Arial" panose="020B0604020202020204" pitchFamily="34" charset="0"/>
              <a:buChar char="•"/>
              <a:defRPr/>
            </a:pPr>
            <a:r>
              <a:rPr lang="en-US" dirty="0"/>
              <a:t>Pollution sources, like mold, CO2, wildfire smoke  </a:t>
            </a:r>
            <a:endParaRPr lang="en-US" dirty="0">
              <a:cs typeface="Calibri"/>
            </a:endParaRPr>
          </a:p>
          <a:p>
            <a:pPr marL="171450" indent="-171450">
              <a:buFont typeface="Arial" panose="020B0604020202020204" pitchFamily="34" charset="0"/>
              <a:buChar char="•"/>
              <a:defRPr/>
            </a:pPr>
            <a:r>
              <a:rPr lang="en-US" dirty="0"/>
              <a:t>Improperly operated and maintained HVAC, there are a variety of pollutant sources some of which are introduced for learning, such as supplies and materials for art, science, home economics, and industrial or vocational arts classes</a:t>
            </a:r>
            <a:endParaRPr lang="en-US" dirty="0">
              <a:cs typeface="Calibri" panose="020F0502020204030204"/>
            </a:endParaRPr>
          </a:p>
          <a:p>
            <a:pPr marL="171450" indent="-171450">
              <a:buFont typeface="Arial" panose="020B0604020202020204" pitchFamily="34" charset="0"/>
              <a:buChar char="•"/>
              <a:defRPr/>
            </a:pPr>
            <a:r>
              <a:rPr lang="en-US" dirty="0"/>
              <a:t>occupants are close together</a:t>
            </a:r>
          </a:p>
          <a:p>
            <a:pPr marL="171450" indent="-171450">
              <a:buFont typeface="Arial" panose="020B0604020202020204" pitchFamily="34" charset="0"/>
              <a:buChar char="•"/>
              <a:defRPr/>
            </a:pPr>
            <a:endParaRPr lang="en-US" dirty="0">
              <a:solidFill>
                <a:srgbClr val="000000"/>
              </a:solidFill>
              <a:latin typeface="Calibri"/>
              <a:cs typeface="Calibri"/>
            </a:endParaRPr>
          </a:p>
          <a:p>
            <a:pPr fontAlgn="base">
              <a:buFont typeface="Arial" panose="020B0604020202020204" pitchFamily="34" charset="0"/>
              <a:defRPr/>
            </a:pPr>
            <a:r>
              <a:rPr lang="en-US" b="1" dirty="0"/>
              <a:t>Poor IAQ affects teaching and learning </a:t>
            </a:r>
            <a:endParaRPr lang="en-US" b="1" dirty="0">
              <a:cs typeface="Calibri"/>
            </a:endParaRPr>
          </a:p>
          <a:p>
            <a:pPr>
              <a:defRPr/>
            </a:pPr>
            <a:r>
              <a:rPr lang="en-US" dirty="0"/>
              <a:t>Increased absenteeism due to illness. Asthma is the leading chronic disease-causing school absenteeism a total of 10 million missed school days per year.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Poor IAQ can lead to headaches, dizziness, sleepiness, and other factors inhibiting performance in the class. Difficult to concentrate.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rPr>
              <a:t>Why Haven’t We Made it Safer to Breathe in Classrooms?” </a:t>
            </a:r>
            <a:r>
              <a:rPr lang="en-US" sz="1800" u="sng" dirty="0">
                <a:solidFill>
                  <a:srgbClr val="000000"/>
                </a:solidFill>
                <a:effectLst/>
                <a:latin typeface="Calibri" panose="020F0502020204030204" pitchFamily="34" charset="0"/>
                <a:ea typeface="Calibri" panose="020F0502020204030204" pitchFamily="34" charset="0"/>
                <a:hlinkClick r:id="rId3"/>
              </a:rPr>
              <a:t>https://www.nytimes.com/2023/08/09/opinion/air-filter-covid-smoke-schools.html</a:t>
            </a:r>
            <a:endParaRPr lang="en-US" dirty="0"/>
          </a:p>
          <a:p>
            <a:endParaRPr lang="en-US" dirty="0"/>
          </a:p>
        </p:txBody>
      </p:sp>
      <p:sp>
        <p:nvSpPr>
          <p:cNvPr id="4" name="Slide Number Placeholder 3">
            <a:extLst>
              <a:ext uri="{FF2B5EF4-FFF2-40B4-BE49-F238E27FC236}">
                <a16:creationId xmlns:a16="http://schemas.microsoft.com/office/drawing/2014/main" id="{49F0F046-0C79-7C3B-0DC3-ADEAF1323853}"/>
              </a:ext>
            </a:extLst>
          </p:cNvPr>
          <p:cNvSpPr>
            <a:spLocks noGrp="1"/>
          </p:cNvSpPr>
          <p:nvPr>
            <p:ph type="sldNum" sz="quarter" idx="5"/>
          </p:nvPr>
        </p:nvSpPr>
        <p:spPr/>
        <p:txBody>
          <a:bodyPr/>
          <a:lstStyle/>
          <a:p>
            <a:fld id="{3A2A53D7-393C-4C48-9B43-29F3C1613019}" type="slidenum">
              <a:rPr lang="en-US" smtClean="0"/>
              <a:t>9</a:t>
            </a:fld>
            <a:endParaRPr lang="en-US"/>
          </a:p>
        </p:txBody>
      </p:sp>
    </p:spTree>
    <p:extLst>
      <p:ext uri="{BB962C8B-B14F-4D97-AF65-F5344CB8AC3E}">
        <p14:creationId xmlns:p14="http://schemas.microsoft.com/office/powerpoint/2010/main" val="2021633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lnSpc>
                <a:spcPct val="107000"/>
              </a:lnSpc>
              <a:buFont typeface="+mj-lt"/>
              <a:buAutoNum type="arabicPeriod"/>
              <a:tabLst>
                <a:tab pos="342900" algn="l"/>
                <a:tab pos="600075" algn="l"/>
              </a:tabLst>
            </a:pPr>
            <a:r>
              <a:rPr lang="en-US" sz="1200" kern="100" dirty="0">
                <a:latin typeface="Calibri Light" panose="020F0302020204030204" pitchFamily="34" charset="0"/>
                <a:ea typeface="Calibri Light" panose="020F0302020204030204" pitchFamily="34" charset="0"/>
                <a:cs typeface="Calibri Light" panose="020F0302020204030204" pitchFamily="34" charset="0"/>
              </a:rPr>
              <a:t>A </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study of 100 U.S. schools</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found a direct association between student academic achievement and classroom ventilation rates, and that measurable progress in math and reading scores were observed when school indoor air quality was improved.</a:t>
            </a:r>
          </a:p>
          <a:p>
            <a:pPr marL="514350" indent="-514350">
              <a:lnSpc>
                <a:spcPct val="107000"/>
              </a:lnSpc>
              <a:buFont typeface="+mj-lt"/>
              <a:buAutoNum type="arabicPeriod"/>
              <a:tabLst>
                <a:tab pos="342900" algn="l"/>
                <a:tab pos="600075" algn="l"/>
              </a:tabLst>
            </a:pPr>
            <a:r>
              <a:rPr lang="en-US" sz="1200" kern="100" dirty="0">
                <a:latin typeface="Calibri Light" panose="020F0302020204030204" pitchFamily="34" charset="0"/>
                <a:ea typeface="Calibri Light" panose="020F0302020204030204" pitchFamily="34" charset="0"/>
                <a:cs typeface="Calibri Light" panose="020F0302020204030204" pitchFamily="34" charset="0"/>
              </a:rPr>
              <a:t>Poor IAQ in schools has been linked to </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4">
                  <a:extLst>
                    <a:ext uri="{A12FA001-AC4F-418D-AE19-62706E023703}">
                      <ahyp:hlinkClr xmlns:ahyp="http://schemas.microsoft.com/office/drawing/2018/hyperlinkcolor" val="tx"/>
                    </a:ext>
                  </a:extLst>
                </a:hlinkClick>
              </a:rPr>
              <a:t>cognitive deficits</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and negative and tangible economic impacts in the workplace, including impacts on the number of</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5">
                  <a:extLst>
                    <a:ext uri="{A12FA001-AC4F-418D-AE19-62706E023703}">
                      <ahyp:hlinkClr xmlns:ahyp="http://schemas.microsoft.com/office/drawing/2018/hyperlinkcolor" val="tx"/>
                    </a:ext>
                  </a:extLst>
                </a:hlinkClick>
              </a:rPr>
              <a:t> employee sick days and job retention</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a:t>
            </a:r>
          </a:p>
          <a:p>
            <a:pPr marL="514350" indent="-514350">
              <a:lnSpc>
                <a:spcPct val="107000"/>
              </a:lnSpc>
              <a:spcAft>
                <a:spcPts val="1200"/>
              </a:spcAft>
              <a:buFont typeface="+mj-lt"/>
              <a:buAutoNum type="arabicPeriod"/>
              <a:tabLst>
                <a:tab pos="342900" algn="l"/>
                <a:tab pos="600075" algn="l"/>
              </a:tabLst>
            </a:pPr>
            <a:r>
              <a:rPr lang="en-US" sz="1200" kern="100" dirty="0">
                <a:latin typeface="Calibri Light" panose="020F0302020204030204" pitchFamily="34" charset="0"/>
                <a:ea typeface="Calibri Light" panose="020F0302020204030204" pitchFamily="34" charset="0"/>
                <a:cs typeface="Calibri Light" panose="020F0302020204030204" pitchFamily="34" charset="0"/>
              </a:rPr>
              <a:t>Improving IAQ will diminish routine exposure to</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6">
                  <a:extLst>
                    <a:ext uri="{A12FA001-AC4F-418D-AE19-62706E023703}">
                      <ahyp:hlinkClr xmlns:ahyp="http://schemas.microsoft.com/office/drawing/2018/hyperlinkcolor" val="tx"/>
                    </a:ext>
                  </a:extLst>
                </a:hlinkClick>
              </a:rPr>
              <a:t> airborne diseases</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7">
                  <a:extLst>
                    <a:ext uri="{A12FA001-AC4F-418D-AE19-62706E023703}">
                      <ahyp:hlinkClr xmlns:ahyp="http://schemas.microsoft.com/office/drawing/2018/hyperlinkcolor" val="tx"/>
                    </a:ext>
                  </a:extLst>
                </a:hlinkClick>
              </a:rPr>
              <a:t>limit outbreaks or epidemics</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and </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8">
                  <a:extLst>
                    <a:ext uri="{A12FA001-AC4F-418D-AE19-62706E023703}">
                      <ahyp:hlinkClr xmlns:ahyp="http://schemas.microsoft.com/office/drawing/2018/hyperlinkcolor" val="tx"/>
                    </a:ext>
                  </a:extLst>
                </a:hlinkClick>
              </a:rPr>
              <a:t>lower risks of noninfectious respiratory conditions</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like asthma that affect the health of millions each year.</a:t>
            </a:r>
          </a:p>
          <a:p>
            <a:pPr marL="514350" indent="-514350">
              <a:lnSpc>
                <a:spcPct val="107000"/>
              </a:lnSpc>
              <a:spcAft>
                <a:spcPts val="1200"/>
              </a:spcAft>
              <a:buFont typeface="+mj-lt"/>
              <a:buAutoNum type="arabicPeriod"/>
              <a:tabLst>
                <a:tab pos="342900" algn="l"/>
                <a:tab pos="600075" algn="l"/>
              </a:tabLst>
            </a:pPr>
            <a:r>
              <a:rPr lang="en-US" sz="1200" kern="100" dirty="0">
                <a:latin typeface="Calibri Light" panose="020F0302020204030204" pitchFamily="34" charset="0"/>
                <a:ea typeface="Calibri Light" panose="020F0302020204030204" pitchFamily="34" charset="0"/>
                <a:cs typeface="Calibri Light" panose="020F0302020204030204" pitchFamily="34" charset="0"/>
              </a:rPr>
              <a:t>Studies have identified that increasing </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9">
                  <a:extLst>
                    <a:ext uri="{A12FA001-AC4F-418D-AE19-62706E023703}">
                      <ahyp:hlinkClr xmlns:ahyp="http://schemas.microsoft.com/office/drawing/2018/hyperlinkcolor" val="tx"/>
                    </a:ext>
                  </a:extLst>
                </a:hlinkClick>
              </a:rPr>
              <a:t>ventilation rates, decreasing CO2 levels, and providing cooling</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can i</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10">
                  <a:extLst>
                    <a:ext uri="{A12FA001-AC4F-418D-AE19-62706E023703}">
                      <ahyp:hlinkClr xmlns:ahyp="http://schemas.microsoft.com/office/drawing/2018/hyperlinkcolor" val="tx"/>
                    </a:ext>
                  </a:extLst>
                </a:hlinkClick>
              </a:rPr>
              <a:t>mprove student academic performance</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As such, many studies have focused on specific indicators including </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11">
                  <a:extLst>
                    <a:ext uri="{A12FA001-AC4F-418D-AE19-62706E023703}">
                      <ahyp:hlinkClr xmlns:ahyp="http://schemas.microsoft.com/office/drawing/2018/hyperlinkcolor" val="tx"/>
                    </a:ext>
                  </a:extLst>
                </a:hlinkClick>
              </a:rPr>
              <a:t>concentration, distraction, memory, fatigue, task completion speed</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12">
                  <a:extLst>
                    <a:ext uri="{A12FA001-AC4F-418D-AE19-62706E023703}">
                      <ahyp:hlinkClr xmlns:ahyp="http://schemas.microsoft.com/office/drawing/2018/hyperlinkcolor" val="tx"/>
                    </a:ext>
                  </a:extLst>
                </a:hlinkClick>
              </a:rPr>
              <a:t>test scores</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 and</a:t>
            </a:r>
            <a:r>
              <a:rPr lang="en-US" sz="1200" u="sng" kern="100" dirty="0">
                <a:latin typeface="Calibri Light" panose="020F0302020204030204" pitchFamily="34" charset="0"/>
                <a:ea typeface="Calibri Light" panose="020F0302020204030204" pitchFamily="34" charset="0"/>
                <a:cs typeface="Calibri Light" panose="020F0302020204030204" pitchFamily="34" charset="0"/>
                <a:hlinkClick r:id="rId13">
                  <a:extLst>
                    <a:ext uri="{A12FA001-AC4F-418D-AE19-62706E023703}">
                      <ahyp:hlinkClr xmlns:ahyp="http://schemas.microsoft.com/office/drawing/2018/hyperlinkcolor" val="tx"/>
                    </a:ext>
                  </a:extLst>
                </a:hlinkClick>
              </a:rPr>
              <a:t> overall grade point average</a:t>
            </a:r>
            <a:r>
              <a:rPr lang="en-US" sz="1200" kern="100" dirty="0">
                <a:latin typeface="Calibri Light" panose="020F0302020204030204" pitchFamily="34" charset="0"/>
                <a:ea typeface="Calibri Light" panose="020F0302020204030204" pitchFamily="34" charset="0"/>
                <a:cs typeface="Calibri Light" panose="020F0302020204030204" pitchFamily="34" charset="0"/>
              </a:rPr>
              <a:t>.</a:t>
            </a:r>
          </a:p>
          <a:p>
            <a:endParaRPr lang="en-US" dirty="0"/>
          </a:p>
        </p:txBody>
      </p:sp>
      <p:sp>
        <p:nvSpPr>
          <p:cNvPr id="4" name="Slide Number Placeholder 3"/>
          <p:cNvSpPr>
            <a:spLocks noGrp="1"/>
          </p:cNvSpPr>
          <p:nvPr>
            <p:ph type="sldNum" sz="quarter" idx="5"/>
          </p:nvPr>
        </p:nvSpPr>
        <p:spPr/>
        <p:txBody>
          <a:bodyPr/>
          <a:lstStyle/>
          <a:p>
            <a:fld id="{3A2A53D7-393C-4C48-9B43-29F3C1613019}" type="slidenum">
              <a:rPr lang="en-US" smtClean="0"/>
              <a:t>10</a:t>
            </a:fld>
            <a:endParaRPr lang="en-US"/>
          </a:p>
        </p:txBody>
      </p:sp>
    </p:spTree>
    <p:extLst>
      <p:ext uri="{BB962C8B-B14F-4D97-AF65-F5344CB8AC3E}">
        <p14:creationId xmlns:p14="http://schemas.microsoft.com/office/powerpoint/2010/main" val="4003121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8E0EB-930E-0FCD-4A07-1023B24F2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4AB96-A473-66FB-F578-A150295526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FDF257-7EDE-2DA0-9523-61A76997F4AD}"/>
              </a:ext>
            </a:extLst>
          </p:cNvPr>
          <p:cNvSpPr>
            <a:spLocks noGrp="1"/>
          </p:cNvSpPr>
          <p:nvPr>
            <p:ph type="body" idx="1"/>
          </p:nvPr>
        </p:nvSpPr>
        <p:spPr/>
        <p:txBody>
          <a:bodyPr/>
          <a:lstStyle/>
          <a:p>
            <a:r>
              <a:rPr lang="en-US" dirty="0">
                <a:cs typeface="Calibri"/>
              </a:rPr>
              <a:t>Cut Video at 1:57 Minute \</a:t>
            </a:r>
          </a:p>
          <a:p>
            <a:endParaRPr lang="en-US" dirty="0">
              <a:cs typeface="Calibri"/>
            </a:endParaRPr>
          </a:p>
          <a:p>
            <a:pPr marL="171450" indent="-171450">
              <a:buFont typeface="Arial"/>
              <a:buChar char="•"/>
            </a:pPr>
            <a:r>
              <a:rPr lang="en-US" b="1" dirty="0"/>
              <a:t>when hearing health complaints from members, how often did you connect the complaint to the individual or building, and how often have you connected the complaint to a community?</a:t>
            </a:r>
            <a:endParaRPr lang="en-US" b="1" dirty="0">
              <a:cs typeface="Calibri"/>
            </a:endParaRPr>
          </a:p>
          <a:p>
            <a:endParaRPr lang="en-US" dirty="0"/>
          </a:p>
        </p:txBody>
      </p:sp>
      <p:sp>
        <p:nvSpPr>
          <p:cNvPr id="4" name="Slide Number Placeholder 3">
            <a:extLst>
              <a:ext uri="{FF2B5EF4-FFF2-40B4-BE49-F238E27FC236}">
                <a16:creationId xmlns:a16="http://schemas.microsoft.com/office/drawing/2014/main" id="{9538EA74-8142-60A3-A0AC-C2CA1548B88B}"/>
              </a:ext>
            </a:extLst>
          </p:cNvPr>
          <p:cNvSpPr>
            <a:spLocks noGrp="1"/>
          </p:cNvSpPr>
          <p:nvPr>
            <p:ph type="sldNum" sz="quarter" idx="5"/>
          </p:nvPr>
        </p:nvSpPr>
        <p:spPr/>
        <p:txBody>
          <a:bodyPr/>
          <a:lstStyle/>
          <a:p>
            <a:fld id="{3A2A53D7-393C-4C48-9B43-29F3C1613019}" type="slidenum">
              <a:rPr lang="en-US" smtClean="0"/>
              <a:t>11</a:t>
            </a:fld>
            <a:endParaRPr lang="en-US"/>
          </a:p>
        </p:txBody>
      </p:sp>
    </p:spTree>
    <p:extLst>
      <p:ext uri="{BB962C8B-B14F-4D97-AF65-F5344CB8AC3E}">
        <p14:creationId xmlns:p14="http://schemas.microsoft.com/office/powerpoint/2010/main" val="418763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669A4-2A44-CB7C-765E-65EBAE1A3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FDB2D-2E30-59CF-7C6D-43E7935ADF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5CDE2E-2201-50CD-E982-B5C3F2CE33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AF756C-25CF-216C-61B6-5829B2B072C5}"/>
              </a:ext>
            </a:extLst>
          </p:cNvPr>
          <p:cNvSpPr>
            <a:spLocks noGrp="1"/>
          </p:cNvSpPr>
          <p:nvPr>
            <p:ph type="sldNum" sz="quarter" idx="5"/>
          </p:nvPr>
        </p:nvSpPr>
        <p:spPr/>
        <p:txBody>
          <a:bodyPr/>
          <a:lstStyle/>
          <a:p>
            <a:fld id="{3A2A53D7-393C-4C48-9B43-29F3C1613019}" type="slidenum">
              <a:rPr lang="en-US" smtClean="0"/>
              <a:t>13</a:t>
            </a:fld>
            <a:endParaRPr lang="en-US"/>
          </a:p>
        </p:txBody>
      </p:sp>
    </p:spTree>
    <p:extLst>
      <p:ext uri="{BB962C8B-B14F-4D97-AF65-F5344CB8AC3E}">
        <p14:creationId xmlns:p14="http://schemas.microsoft.com/office/powerpoint/2010/main" val="3985781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A5DBB-B710-44BA-1CAA-B6FE4E147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67607-D776-D431-2D2A-AB1C701F44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E95D7-EB9D-0CAF-83CC-078AFA4D2062}"/>
              </a:ext>
            </a:extLst>
          </p:cNvPr>
          <p:cNvSpPr>
            <a:spLocks noGrp="1"/>
          </p:cNvSpPr>
          <p:nvPr>
            <p:ph type="body" idx="1"/>
          </p:nvPr>
        </p:nvSpPr>
        <p:spPr/>
        <p:txBody>
          <a:bodyPr/>
          <a:lstStyle/>
          <a:p>
            <a:r>
              <a:rPr lang="en-US" dirty="0"/>
              <a:t>Building Walkthrough Toolkit: </a:t>
            </a:r>
            <a:r>
              <a:rPr lang="en-US" dirty="0">
                <a:hlinkClick r:id="rId3"/>
              </a:rPr>
              <a:t>Healthy Buildings &amp; Systems | NEA</a:t>
            </a:r>
            <a:endParaRPr lang="en-US" dirty="0"/>
          </a:p>
          <a:p>
            <a:r>
              <a:rPr lang="en-US" dirty="0"/>
              <a:t>Evaluating Ventilation using CO2 Monitors: </a:t>
            </a:r>
            <a:r>
              <a:rPr lang="en-US" dirty="0">
                <a:hlinkClick r:id="rId4"/>
              </a:rPr>
              <a:t>How to Evaluate Building Ventilation Using Carbon Dioxide Monitors | NEA</a:t>
            </a:r>
            <a:r>
              <a:rPr lang="en-US" dirty="0"/>
              <a:t> </a:t>
            </a:r>
          </a:p>
          <a:p>
            <a:endParaRPr lang="en-US" dirty="0"/>
          </a:p>
        </p:txBody>
      </p:sp>
      <p:sp>
        <p:nvSpPr>
          <p:cNvPr id="4" name="Slide Number Placeholder 3">
            <a:extLst>
              <a:ext uri="{FF2B5EF4-FFF2-40B4-BE49-F238E27FC236}">
                <a16:creationId xmlns:a16="http://schemas.microsoft.com/office/drawing/2014/main" id="{846B3A57-56B7-BE66-F6B1-FA665774DF0C}"/>
              </a:ext>
            </a:extLst>
          </p:cNvPr>
          <p:cNvSpPr>
            <a:spLocks noGrp="1"/>
          </p:cNvSpPr>
          <p:nvPr>
            <p:ph type="sldNum" sz="quarter" idx="5"/>
          </p:nvPr>
        </p:nvSpPr>
        <p:spPr/>
        <p:txBody>
          <a:bodyPr/>
          <a:lstStyle/>
          <a:p>
            <a:fld id="{3A2A53D7-393C-4C48-9B43-29F3C1613019}" type="slidenum">
              <a:rPr lang="en-US" smtClean="0"/>
              <a:t>14</a:t>
            </a:fld>
            <a:endParaRPr lang="en-US"/>
          </a:p>
        </p:txBody>
      </p:sp>
    </p:spTree>
    <p:extLst>
      <p:ext uri="{BB962C8B-B14F-4D97-AF65-F5344CB8AC3E}">
        <p14:creationId xmlns:p14="http://schemas.microsoft.com/office/powerpoint/2010/main" val="823643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34F34-C7D7-DC07-D59C-CF7E26F873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FACF8-42A6-705A-14F6-3823EBCCB3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0B8A17-E315-7A0E-5A10-F961DA9697C8}"/>
              </a:ext>
            </a:extLst>
          </p:cNvPr>
          <p:cNvSpPr>
            <a:spLocks noGrp="1"/>
          </p:cNvSpPr>
          <p:nvPr>
            <p:ph type="body" idx="1"/>
          </p:nvPr>
        </p:nvSpPr>
        <p:spPr/>
        <p:txBody>
          <a:bodyPr/>
          <a:lstStyle/>
          <a:p>
            <a:r>
              <a:rPr lang="en-US" dirty="0"/>
              <a:t>Building Walkthrough Toolkit: </a:t>
            </a:r>
            <a:r>
              <a:rPr lang="en-US" dirty="0">
                <a:hlinkClick r:id="rId3"/>
              </a:rPr>
              <a:t>Healthy Buildings &amp; Systems | NEA</a:t>
            </a:r>
            <a:endParaRPr lang="en-US" dirty="0"/>
          </a:p>
          <a:p>
            <a:r>
              <a:rPr lang="en-US" dirty="0"/>
              <a:t>Evaluating Ventilation using CO2 Monitors: </a:t>
            </a:r>
            <a:r>
              <a:rPr lang="en-US" dirty="0">
                <a:hlinkClick r:id="rId4"/>
              </a:rPr>
              <a:t>How to Evaluate Building Ventilation Using Carbon Dioxide Monitors | NEA</a:t>
            </a:r>
            <a:r>
              <a:rPr lang="en-US" dirty="0"/>
              <a:t> </a:t>
            </a:r>
          </a:p>
          <a:p>
            <a:endParaRPr lang="en-US" dirty="0"/>
          </a:p>
        </p:txBody>
      </p:sp>
      <p:sp>
        <p:nvSpPr>
          <p:cNvPr id="4" name="Slide Number Placeholder 3">
            <a:extLst>
              <a:ext uri="{FF2B5EF4-FFF2-40B4-BE49-F238E27FC236}">
                <a16:creationId xmlns:a16="http://schemas.microsoft.com/office/drawing/2014/main" id="{6B04070B-0C56-BCE2-C9C0-E19FC7C4898E}"/>
              </a:ext>
            </a:extLst>
          </p:cNvPr>
          <p:cNvSpPr>
            <a:spLocks noGrp="1"/>
          </p:cNvSpPr>
          <p:nvPr>
            <p:ph type="sldNum" sz="quarter" idx="5"/>
          </p:nvPr>
        </p:nvSpPr>
        <p:spPr/>
        <p:txBody>
          <a:bodyPr/>
          <a:lstStyle/>
          <a:p>
            <a:fld id="{3A2A53D7-393C-4C48-9B43-29F3C1613019}" type="slidenum">
              <a:rPr lang="en-US" smtClean="0"/>
              <a:t>15</a:t>
            </a:fld>
            <a:endParaRPr lang="en-US"/>
          </a:p>
        </p:txBody>
      </p:sp>
    </p:spTree>
    <p:extLst>
      <p:ext uri="{BB962C8B-B14F-4D97-AF65-F5344CB8AC3E}">
        <p14:creationId xmlns:p14="http://schemas.microsoft.com/office/powerpoint/2010/main" val="232016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03DA9-0EFE-BB80-8EC6-4745DC9799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F9F45-988A-7911-C9B5-7AAAD9B554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18543A-BE76-7B10-28C4-641BDF7E98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D7D6E9-01F5-5ED9-A4FA-0052FBA2B800}"/>
              </a:ext>
            </a:extLst>
          </p:cNvPr>
          <p:cNvSpPr>
            <a:spLocks noGrp="1"/>
          </p:cNvSpPr>
          <p:nvPr>
            <p:ph type="sldNum" sz="quarter" idx="5"/>
          </p:nvPr>
        </p:nvSpPr>
        <p:spPr/>
        <p:txBody>
          <a:bodyPr/>
          <a:lstStyle/>
          <a:p>
            <a:fld id="{3A2A53D7-393C-4C48-9B43-29F3C1613019}" type="slidenum">
              <a:rPr lang="en-US" smtClean="0"/>
              <a:t>16</a:t>
            </a:fld>
            <a:endParaRPr lang="en-US"/>
          </a:p>
        </p:txBody>
      </p:sp>
    </p:spTree>
    <p:extLst>
      <p:ext uri="{BB962C8B-B14F-4D97-AF65-F5344CB8AC3E}">
        <p14:creationId xmlns:p14="http://schemas.microsoft.com/office/powerpoint/2010/main" val="2257661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61CE4-446A-C77F-F582-A0EC9B40A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0D60B-8EFD-622F-6F1C-1B0C783D8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50C67-B97E-7E64-ADFC-B664C8FD4B37}"/>
              </a:ext>
            </a:extLst>
          </p:cNvPr>
          <p:cNvSpPr>
            <a:spLocks noGrp="1"/>
          </p:cNvSpPr>
          <p:nvPr>
            <p:ph type="body" idx="1"/>
          </p:nvPr>
        </p:nvSpPr>
        <p:spPr/>
        <p:txBody>
          <a:bodyPr/>
          <a:lstStyle/>
          <a:p>
            <a:r>
              <a:rPr lang="en-US" dirty="0">
                <a:cs typeface="Calibri"/>
              </a:rPr>
              <a:t>Break out session 10 minutes </a:t>
            </a:r>
          </a:p>
          <a:p>
            <a:endParaRPr lang="en-US" dirty="0">
              <a:cs typeface="Calibri"/>
            </a:endParaRPr>
          </a:p>
          <a:p>
            <a:endParaRPr lang="en-US" dirty="0">
              <a:cs typeface="Calibri"/>
            </a:endParaRPr>
          </a:p>
          <a:p>
            <a:r>
              <a:rPr lang="en-US" dirty="0">
                <a:cs typeface="Calibri"/>
              </a:rPr>
              <a:t>In the breakout group questions to consider: </a:t>
            </a:r>
          </a:p>
          <a:p>
            <a:endParaRPr lang="en-US" dirty="0">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Scan document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ID a current health and safety issue in your work</a:t>
            </a:r>
            <a:endParaRPr lang="en-US" dirty="0">
              <a:cs typeface="+mn-lt"/>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how could you use this</a:t>
            </a:r>
            <a:endParaRPr lang="en-US" dirty="0">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What way can this tool direct my work in a different way than I typically use?</a:t>
            </a:r>
            <a:endParaRPr lang="en-US" dirty="0">
              <a:cs typeface="Calibri"/>
            </a:endParaRPr>
          </a:p>
          <a:p>
            <a:endParaRPr lang="en-US" dirty="0">
              <a:cs typeface="Calibri"/>
            </a:endParaRPr>
          </a:p>
          <a:p>
            <a:endParaRPr lang="en-US" dirty="0"/>
          </a:p>
        </p:txBody>
      </p:sp>
      <p:sp>
        <p:nvSpPr>
          <p:cNvPr id="4" name="Slide Number Placeholder 3">
            <a:extLst>
              <a:ext uri="{FF2B5EF4-FFF2-40B4-BE49-F238E27FC236}">
                <a16:creationId xmlns:a16="http://schemas.microsoft.com/office/drawing/2014/main" id="{1C6E75D8-0D22-1DE1-8FE0-5361E146B23A}"/>
              </a:ext>
            </a:extLst>
          </p:cNvPr>
          <p:cNvSpPr>
            <a:spLocks noGrp="1"/>
          </p:cNvSpPr>
          <p:nvPr>
            <p:ph type="sldNum" sz="quarter" idx="5"/>
          </p:nvPr>
        </p:nvSpPr>
        <p:spPr/>
        <p:txBody>
          <a:bodyPr/>
          <a:lstStyle/>
          <a:p>
            <a:fld id="{3A2A53D7-393C-4C48-9B43-29F3C1613019}" type="slidenum">
              <a:rPr lang="en-US" smtClean="0"/>
              <a:t>17</a:t>
            </a:fld>
            <a:endParaRPr lang="en-US"/>
          </a:p>
        </p:txBody>
      </p:sp>
    </p:spTree>
    <p:extLst>
      <p:ext uri="{BB962C8B-B14F-4D97-AF65-F5344CB8AC3E}">
        <p14:creationId xmlns:p14="http://schemas.microsoft.com/office/powerpoint/2010/main" val="2821786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https://docs.google.com/presentation/d/1u79ANfv5py_bYHXpK-LXFJfFLdzqSDVrZGjJ19-Pi9o/edit?usp=sharing</a:t>
            </a:r>
            <a:r>
              <a:rPr lang="en-US" dirty="0"/>
              <a:t> </a:t>
            </a:r>
          </a:p>
        </p:txBody>
      </p:sp>
      <p:sp>
        <p:nvSpPr>
          <p:cNvPr id="4" name="Slide Number Placeholder 3"/>
          <p:cNvSpPr>
            <a:spLocks noGrp="1"/>
          </p:cNvSpPr>
          <p:nvPr>
            <p:ph type="sldNum" sz="quarter" idx="5"/>
          </p:nvPr>
        </p:nvSpPr>
        <p:spPr/>
        <p:txBody>
          <a:bodyPr/>
          <a:lstStyle/>
          <a:p>
            <a:fld id="{3A2A53D7-393C-4C48-9B43-29F3C1613019}" type="slidenum">
              <a:rPr lang="en-US" smtClean="0"/>
              <a:t>19</a:t>
            </a:fld>
            <a:endParaRPr lang="en-US"/>
          </a:p>
        </p:txBody>
      </p:sp>
    </p:spTree>
    <p:extLst>
      <p:ext uri="{BB962C8B-B14F-4D97-AF65-F5344CB8AC3E}">
        <p14:creationId xmlns:p14="http://schemas.microsoft.com/office/powerpoint/2010/main" val="596382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A327D-F12E-0845-162F-E46F0125A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B98CE-49A9-5850-C455-8E11425F8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CFDBFA-6EF5-F471-47E3-9407D345AF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6484B3-C107-3CBA-67B1-56958D03EEBC}"/>
              </a:ext>
            </a:extLst>
          </p:cNvPr>
          <p:cNvSpPr>
            <a:spLocks noGrp="1"/>
          </p:cNvSpPr>
          <p:nvPr>
            <p:ph type="sldNum" sz="quarter" idx="5"/>
          </p:nvPr>
        </p:nvSpPr>
        <p:spPr/>
        <p:txBody>
          <a:bodyPr/>
          <a:lstStyle/>
          <a:p>
            <a:fld id="{3A2A53D7-393C-4C48-9B43-29F3C1613019}" type="slidenum">
              <a:rPr lang="en-US" smtClean="0"/>
              <a:t>21</a:t>
            </a:fld>
            <a:endParaRPr lang="en-US"/>
          </a:p>
        </p:txBody>
      </p:sp>
    </p:spTree>
    <p:extLst>
      <p:ext uri="{BB962C8B-B14F-4D97-AF65-F5344CB8AC3E}">
        <p14:creationId xmlns:p14="http://schemas.microsoft.com/office/powerpoint/2010/main" val="3761633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18512-2A70-F7D7-0F6B-B41EDAE48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68526-7A02-5E46-BACC-CE91E4AE70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629072-0732-4D17-2EE7-3A9F1211C2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BF1288-75D7-1E0B-F45D-9FD7D011C63E}"/>
              </a:ext>
            </a:extLst>
          </p:cNvPr>
          <p:cNvSpPr>
            <a:spLocks noGrp="1"/>
          </p:cNvSpPr>
          <p:nvPr>
            <p:ph type="sldNum" sz="quarter" idx="5"/>
          </p:nvPr>
        </p:nvSpPr>
        <p:spPr/>
        <p:txBody>
          <a:bodyPr/>
          <a:lstStyle/>
          <a:p>
            <a:fld id="{3A2A53D7-393C-4C48-9B43-29F3C1613019}" type="slidenum">
              <a:rPr lang="en-US" smtClean="0"/>
              <a:t>23</a:t>
            </a:fld>
            <a:endParaRPr lang="en-US"/>
          </a:p>
        </p:txBody>
      </p:sp>
    </p:spTree>
    <p:extLst>
      <p:ext uri="{BB962C8B-B14F-4D97-AF65-F5344CB8AC3E}">
        <p14:creationId xmlns:p14="http://schemas.microsoft.com/office/powerpoint/2010/main" val="3943863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DCF8E-FF15-8F6C-73E5-00CD026CE2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04F932-69FF-4C19-8386-593722C443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66E04-D20E-1B27-50D3-127D1E68C3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7F4BF2-E0C8-59E9-0AFD-93EB8310BAA1}"/>
              </a:ext>
            </a:extLst>
          </p:cNvPr>
          <p:cNvSpPr>
            <a:spLocks noGrp="1"/>
          </p:cNvSpPr>
          <p:nvPr>
            <p:ph type="sldNum" sz="quarter" idx="5"/>
          </p:nvPr>
        </p:nvSpPr>
        <p:spPr/>
        <p:txBody>
          <a:bodyPr/>
          <a:lstStyle/>
          <a:p>
            <a:fld id="{3A2A53D7-393C-4C48-9B43-29F3C1613019}" type="slidenum">
              <a:rPr lang="en-US" smtClean="0"/>
              <a:t>25</a:t>
            </a:fld>
            <a:endParaRPr lang="en-US"/>
          </a:p>
        </p:txBody>
      </p:sp>
    </p:spTree>
    <p:extLst>
      <p:ext uri="{BB962C8B-B14F-4D97-AF65-F5344CB8AC3E}">
        <p14:creationId xmlns:p14="http://schemas.microsoft.com/office/powerpoint/2010/main" val="2944880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rPr>
              <a:t>Since the program started in 2021, we have worked on various issues.</a:t>
            </a:r>
          </a:p>
          <a:p>
            <a:endParaRPr lang="en-US"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We assisted our affiliate in Maryland as subject matter experts by presenting our testimony for an indoor air quality bill. </a:t>
            </a:r>
          </a:p>
          <a:p>
            <a:endParaRPr lang="en-US"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We are working with other unions to make EPA’s Risk Management Program (RMP) Rule.  this rule is stronger and more protective. The RMP rule has a lot of requirements that toxic industrial facilities must comply with in order to keep workers and communities safe. A lot of these toxic polluting facilities in close proximity of communities of color and schools. </a:t>
            </a:r>
            <a:endParaRPr lang="en-US" sz="1200" dirty="0">
              <a:effectLst/>
              <a:latin typeface="Calibri" panose="020F0502020204030204" pitchFamily="34" charset="0"/>
              <a:ea typeface="Calibri" panose="020F0502020204030204" pitchFamily="34" charset="0"/>
              <a:cs typeface="Calibri"/>
            </a:endParaRPr>
          </a:p>
          <a:p>
            <a:endParaRPr lang="en-US" sz="1200" dirty="0">
              <a:effectLst/>
              <a:latin typeface="Calibri" panose="020F0502020204030204" pitchFamily="34" charset="0"/>
              <a:ea typeface="Calibri" panose="020F0502020204030204" pitchFamily="34" charset="0"/>
              <a:cs typeface="Calibri"/>
            </a:endParaRPr>
          </a:p>
          <a:p>
            <a:r>
              <a:rPr lang="en-US" sz="1200" dirty="0">
                <a:effectLst/>
                <a:latin typeface="Calibri" panose="020F0502020204030204" pitchFamily="34" charset="0"/>
                <a:ea typeface="Calibri" panose="020F0502020204030204" pitchFamily="34" charset="0"/>
                <a:cs typeface="Calibri"/>
              </a:rPr>
              <a:t>We have facilitated two, we have another one set up in October, Red Cross CPR/AED and First aid classes in Spanish for ESP members. Training in language members is so important, and it is some time we are working to expand it. </a:t>
            </a:r>
          </a:p>
          <a:p>
            <a:endParaRPr lang="en-US" sz="1200" dirty="0">
              <a:effectLst/>
              <a:latin typeface="Calibri" panose="020F0502020204030204" pitchFamily="34" charset="0"/>
              <a:ea typeface="Calibri" panose="020F0502020204030204" pitchFamily="34" charset="0"/>
              <a:cs typeface="Calibri"/>
            </a:endParaRPr>
          </a:p>
          <a:p>
            <a:r>
              <a:rPr lang="en-US" sz="1200" dirty="0">
                <a:effectLst/>
                <a:latin typeface="Calibri" panose="020F0502020204030204" pitchFamily="34" charset="0"/>
                <a:ea typeface="Calibri" panose="020F0502020204030204" pitchFamily="34" charset="0"/>
                <a:cs typeface="Calibri"/>
              </a:rPr>
              <a:t>In Racine, we are working with the local and school district on architecture design plans of the newly constructed schools to prevent through design and eliminate any safety hazards there could be around violence, indoor air quality, accessibility,, and safe passage. </a:t>
            </a:r>
            <a:endParaRPr lang="en-US" sz="1200" dirty="0">
              <a:cs typeface="Calibri"/>
            </a:endParaRPr>
          </a:p>
          <a:p>
            <a:endParaRPr lang="en-US" dirty="0"/>
          </a:p>
        </p:txBody>
      </p:sp>
      <p:sp>
        <p:nvSpPr>
          <p:cNvPr id="4" name="Slide Number Placeholder 3"/>
          <p:cNvSpPr>
            <a:spLocks noGrp="1"/>
          </p:cNvSpPr>
          <p:nvPr>
            <p:ph type="sldNum" sz="quarter" idx="5"/>
          </p:nvPr>
        </p:nvSpPr>
        <p:spPr/>
        <p:txBody>
          <a:bodyPr/>
          <a:lstStyle/>
          <a:p>
            <a:fld id="{3A2A53D7-393C-4C48-9B43-29F3C1613019}" type="slidenum">
              <a:rPr lang="en-US" smtClean="0"/>
              <a:t>26</a:t>
            </a:fld>
            <a:endParaRPr lang="en-US"/>
          </a:p>
        </p:txBody>
      </p:sp>
    </p:spTree>
    <p:extLst>
      <p:ext uri="{BB962C8B-B14F-4D97-AF65-F5344CB8AC3E}">
        <p14:creationId xmlns:p14="http://schemas.microsoft.com/office/powerpoint/2010/main" val="2545639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12700"/>
            <a:ext cx="18288000" cy="10299701"/>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260601" y="3606801"/>
            <a:ext cx="11650404" cy="2469453"/>
          </a:xfrm>
        </p:spPr>
        <p:txBody>
          <a:bodyPr anchor="b">
            <a:noAutofit/>
          </a:bodyPr>
          <a:lstStyle>
            <a:lvl1pPr algn="r">
              <a:defRPr sz="81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2260601" y="6076250"/>
            <a:ext cx="11650404" cy="1645349"/>
          </a:xfrm>
        </p:spPr>
        <p:txBody>
          <a:bodyPr anchor="t"/>
          <a:lstStyle>
            <a:lvl1pPr marL="0" indent="0" algn="r">
              <a:buNone/>
              <a:defRPr>
                <a:solidFill>
                  <a:schemeClr val="tx1">
                    <a:lumMod val="50000"/>
                    <a:lumOff val="50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713468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4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559202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6003" y="4051301"/>
            <a:ext cx="12895002" cy="2739872"/>
          </a:xfrm>
        </p:spPr>
        <p:txBody>
          <a:bodyPr anchor="b"/>
          <a:lstStyle>
            <a:lvl1pPr algn="l">
              <a:defRPr sz="6000" b="0" cap="none"/>
            </a:lvl1pPr>
          </a:lstStyle>
          <a:p>
            <a:r>
              <a:rPr lang="en-US"/>
              <a:t>Click to edit Master title style</a:t>
            </a:r>
            <a:endParaRPr lang="en-US" dirty="0"/>
          </a:p>
        </p:txBody>
      </p:sp>
      <p:sp>
        <p:nvSpPr>
          <p:cNvPr id="3" name="Text Placeholder 2"/>
          <p:cNvSpPr>
            <a:spLocks noGrp="1"/>
          </p:cNvSpPr>
          <p:nvPr>
            <p:ph type="body" idx="1"/>
          </p:nvPr>
        </p:nvSpPr>
        <p:spPr>
          <a:xfrm>
            <a:off x="1016003" y="6791172"/>
            <a:ext cx="12895002" cy="1290600"/>
          </a:xfrm>
        </p:spPr>
        <p:txBody>
          <a:bodyPr anchor="t"/>
          <a:lstStyle>
            <a:lvl1pPr marL="0" indent="0" algn="l">
              <a:buNone/>
              <a:defRPr sz="3000">
                <a:solidFill>
                  <a:schemeClr val="tx1">
                    <a:lumMod val="50000"/>
                    <a:lumOff val="5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23912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16002" y="3240884"/>
            <a:ext cx="6276053" cy="58211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34955" y="3240884"/>
            <a:ext cx="6276051" cy="5821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1957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13618" y="3241475"/>
            <a:ext cx="6278435" cy="864393"/>
          </a:xfrm>
        </p:spPr>
        <p:txBody>
          <a:bodyPr anchor="b">
            <a:noAutofit/>
          </a:bodyPr>
          <a:lstStyle>
            <a:lvl1pPr marL="0" indent="0">
              <a:buNone/>
              <a:defRPr sz="3600" b="0"/>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013618" y="4105868"/>
            <a:ext cx="6278435" cy="49561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632575" y="3241475"/>
            <a:ext cx="6278427" cy="864393"/>
          </a:xfrm>
        </p:spPr>
        <p:txBody>
          <a:bodyPr anchor="b">
            <a:noAutofit/>
          </a:bodyPr>
          <a:lstStyle>
            <a:lvl1pPr marL="0" indent="0">
              <a:buNone/>
              <a:defRPr sz="3600" b="0"/>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7632577" y="4105868"/>
            <a:ext cx="6278426" cy="49561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85654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16001" y="914400"/>
            <a:ext cx="12895002" cy="19812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596364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904205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1" y="2247906"/>
            <a:ext cx="5781792" cy="1917699"/>
          </a:xfrm>
        </p:spPr>
        <p:txBody>
          <a:bodyPr anchor="b">
            <a:normAutofit/>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7140692" y="772387"/>
            <a:ext cx="6770312" cy="828965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6001" y="4165604"/>
            <a:ext cx="5781792" cy="3876674"/>
          </a:xfrm>
        </p:spPr>
        <p:txBody>
          <a:bodyPr>
            <a:normAutofit/>
          </a:bodyPr>
          <a:lstStyle>
            <a:lvl1pPr marL="0" indent="0">
              <a:buNone/>
              <a:defRPr sz="2100"/>
            </a:lvl1pPr>
            <a:lvl2pPr marL="685595" indent="0">
              <a:buNone/>
              <a:defRPr sz="2100"/>
            </a:lvl2pPr>
            <a:lvl3pPr marL="1371189" indent="0">
              <a:buNone/>
              <a:defRPr sz="1800"/>
            </a:lvl3pPr>
            <a:lvl4pPr marL="2056784" indent="0">
              <a:buNone/>
              <a:defRPr sz="1500"/>
            </a:lvl4pPr>
            <a:lvl5pPr marL="2742377" indent="0">
              <a:buNone/>
              <a:defRPr sz="1500"/>
            </a:lvl5pPr>
            <a:lvl6pPr marL="3427971" indent="0">
              <a:buNone/>
              <a:defRPr sz="1500"/>
            </a:lvl6pPr>
            <a:lvl7pPr marL="4113566" indent="0">
              <a:buNone/>
              <a:defRPr sz="1500"/>
            </a:lvl7pPr>
            <a:lvl8pPr marL="4799160" indent="0">
              <a:buNone/>
              <a:defRPr sz="1500"/>
            </a:lvl8pPr>
            <a:lvl9pPr marL="5484755"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62865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2" y="7200900"/>
            <a:ext cx="12895001" cy="85010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16001" y="914400"/>
            <a:ext cx="12895002" cy="5768577"/>
          </a:xfrm>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016002" y="8051007"/>
            <a:ext cx="12895001" cy="1011036"/>
          </a:xfrm>
        </p:spPr>
        <p:txBody>
          <a:bodyPr>
            <a:normAutofit/>
          </a:bodyPr>
          <a:lstStyle>
            <a:lvl1pPr marL="0" indent="0">
              <a:buNone/>
              <a:defRPr sz="18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856452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3" y="914400"/>
            <a:ext cx="12895002" cy="5105400"/>
          </a:xfrm>
        </p:spPr>
        <p:txBody>
          <a:bodyPr anchor="ctr">
            <a:normAutofit/>
          </a:bodyPr>
          <a:lstStyle>
            <a:lvl1pPr algn="l">
              <a:defRPr sz="6600" b="0" cap="none"/>
            </a:lvl1pPr>
          </a:lstStyle>
          <a:p>
            <a:r>
              <a:rPr lang="en-US"/>
              <a:t>Click to edit Master title style</a:t>
            </a:r>
            <a:endParaRPr lang="en-US" dirty="0"/>
          </a:p>
        </p:txBody>
      </p:sp>
      <p:sp>
        <p:nvSpPr>
          <p:cNvPr id="3" name="Text Placeholder 2"/>
          <p:cNvSpPr>
            <a:spLocks noGrp="1"/>
          </p:cNvSpPr>
          <p:nvPr>
            <p:ph type="body" idx="1"/>
          </p:nvPr>
        </p:nvSpPr>
        <p:spPr>
          <a:xfrm>
            <a:off x="1016003" y="6705600"/>
            <a:ext cx="12895002" cy="2356443"/>
          </a:xfrm>
        </p:spPr>
        <p:txBody>
          <a:bodyPr anchor="ctr">
            <a:normAutofit/>
          </a:bodyPr>
          <a:lstStyle>
            <a:lvl1pPr marL="0" indent="0" algn="l">
              <a:buNone/>
              <a:defRPr sz="2700">
                <a:solidFill>
                  <a:schemeClr val="tx1">
                    <a:lumMod val="75000"/>
                    <a:lumOff val="2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23870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97001" y="914400"/>
            <a:ext cx="12141201" cy="4533900"/>
          </a:xfrm>
        </p:spPr>
        <p:txBody>
          <a:bodyPr anchor="ctr">
            <a:normAutofit/>
          </a:bodyPr>
          <a:lstStyle>
            <a:lvl1pPr algn="l">
              <a:defRPr sz="66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2049209" y="5448300"/>
            <a:ext cx="10836786" cy="571500"/>
          </a:xfrm>
        </p:spPr>
        <p:txBody>
          <a:bodyPr anchor="ctr">
            <a:noAutofit/>
          </a:bodyPr>
          <a:lstStyle>
            <a:lvl1pPr marL="0" indent="0">
              <a:buFontTx/>
              <a:buNone/>
              <a:defRPr sz="2400">
                <a:solidFill>
                  <a:schemeClr val="tx1">
                    <a:lumMod val="50000"/>
                    <a:lumOff val="50000"/>
                  </a:schemeClr>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Click to edit Master text styles</a:t>
            </a:r>
          </a:p>
        </p:txBody>
      </p:sp>
      <p:sp>
        <p:nvSpPr>
          <p:cNvPr id="3" name="Text Placeholder 2"/>
          <p:cNvSpPr>
            <a:spLocks noGrp="1"/>
          </p:cNvSpPr>
          <p:nvPr>
            <p:ph type="body" idx="1"/>
          </p:nvPr>
        </p:nvSpPr>
        <p:spPr>
          <a:xfrm>
            <a:off x="1016003" y="6705600"/>
            <a:ext cx="12895002" cy="2356443"/>
          </a:xfrm>
        </p:spPr>
        <p:txBody>
          <a:bodyPr anchor="ctr">
            <a:normAutofit/>
          </a:bodyPr>
          <a:lstStyle>
            <a:lvl1pPr marL="0" indent="0" algn="l">
              <a:buNone/>
              <a:defRPr sz="2700">
                <a:solidFill>
                  <a:schemeClr val="tx1">
                    <a:lumMod val="75000"/>
                    <a:lumOff val="2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20" name="TextBox 19"/>
          <p:cNvSpPr txBox="1"/>
          <p:nvPr/>
        </p:nvSpPr>
        <p:spPr>
          <a:xfrm>
            <a:off x="812805" y="1185567"/>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13339517" y="4329834"/>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92045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016003" y="2897982"/>
            <a:ext cx="12895002" cy="3893190"/>
          </a:xfrm>
        </p:spPr>
        <p:txBody>
          <a:bodyPr anchor="b">
            <a:normAutofit/>
          </a:bodyPr>
          <a:lstStyle>
            <a:lvl1pPr algn="l">
              <a:defRPr sz="6600" b="0" cap="none"/>
            </a:lvl1pPr>
          </a:lstStyle>
          <a:p>
            <a:r>
              <a:rPr lang="en-US"/>
              <a:t>Click to edit Master title style</a:t>
            </a:r>
            <a:endParaRPr lang="en-US" dirty="0"/>
          </a:p>
        </p:txBody>
      </p:sp>
      <p:sp>
        <p:nvSpPr>
          <p:cNvPr id="3" name="Text Placeholder 2"/>
          <p:cNvSpPr>
            <a:spLocks noGrp="1"/>
          </p:cNvSpPr>
          <p:nvPr>
            <p:ph type="body" idx="1"/>
          </p:nvPr>
        </p:nvSpPr>
        <p:spPr>
          <a:xfrm>
            <a:off x="1016003" y="6791172"/>
            <a:ext cx="12895002" cy="2270871"/>
          </a:xfrm>
        </p:spPr>
        <p:txBody>
          <a:bodyPr anchor="t">
            <a:normAutofit/>
          </a:bodyPr>
          <a:lstStyle>
            <a:lvl1pPr marL="0" indent="0" algn="l">
              <a:buNone/>
              <a:defRPr sz="2700">
                <a:solidFill>
                  <a:schemeClr val="tx1">
                    <a:lumMod val="75000"/>
                    <a:lumOff val="2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179142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397001" y="914400"/>
            <a:ext cx="12141201" cy="4533900"/>
          </a:xfrm>
        </p:spPr>
        <p:txBody>
          <a:bodyPr anchor="ctr">
            <a:normAutofit/>
          </a:bodyPr>
          <a:lstStyle>
            <a:lvl1pPr algn="l">
              <a:defRPr sz="66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15999" y="6019800"/>
            <a:ext cx="12895004" cy="771372"/>
          </a:xfrm>
        </p:spPr>
        <p:txBody>
          <a:bodyPr anchor="b">
            <a:noAutofit/>
          </a:bodyPr>
          <a:lstStyle>
            <a:lvl1pPr marL="0" indent="0">
              <a:buFontTx/>
              <a:buNone/>
              <a:defRPr sz="3600">
                <a:solidFill>
                  <a:schemeClr val="tx1">
                    <a:lumMod val="75000"/>
                    <a:lumOff val="25000"/>
                  </a:schemeClr>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Click to edit Master text styles</a:t>
            </a:r>
          </a:p>
        </p:txBody>
      </p:sp>
      <p:sp>
        <p:nvSpPr>
          <p:cNvPr id="3" name="Text Placeholder 2"/>
          <p:cNvSpPr>
            <a:spLocks noGrp="1"/>
          </p:cNvSpPr>
          <p:nvPr>
            <p:ph type="body" idx="1"/>
          </p:nvPr>
        </p:nvSpPr>
        <p:spPr>
          <a:xfrm>
            <a:off x="1016003" y="6791172"/>
            <a:ext cx="12895002" cy="2270871"/>
          </a:xfrm>
        </p:spPr>
        <p:txBody>
          <a:bodyPr anchor="t">
            <a:normAutofit/>
          </a:bodyPr>
          <a:lstStyle>
            <a:lvl1pPr marL="0" indent="0" algn="l">
              <a:buNone/>
              <a:defRPr sz="2700">
                <a:solidFill>
                  <a:schemeClr val="tx1">
                    <a:lumMod val="50000"/>
                    <a:lumOff val="5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24" name="TextBox 23"/>
          <p:cNvSpPr txBox="1"/>
          <p:nvPr/>
        </p:nvSpPr>
        <p:spPr>
          <a:xfrm>
            <a:off x="812805" y="1185567"/>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3339517" y="4329834"/>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72145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028699" y="914400"/>
            <a:ext cx="12882305" cy="4533900"/>
          </a:xfrm>
        </p:spPr>
        <p:txBody>
          <a:bodyPr anchor="ctr">
            <a:normAutofit/>
          </a:bodyPr>
          <a:lstStyle>
            <a:lvl1pPr algn="l">
              <a:defRPr sz="66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15999" y="6019800"/>
            <a:ext cx="12895004" cy="771372"/>
          </a:xfrm>
        </p:spPr>
        <p:txBody>
          <a:bodyPr anchor="b">
            <a:noAutofit/>
          </a:bodyPr>
          <a:lstStyle>
            <a:lvl1pPr marL="0" indent="0">
              <a:buFontTx/>
              <a:buNone/>
              <a:defRPr sz="3600">
                <a:solidFill>
                  <a:schemeClr val="accent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Click to edit Master text styles</a:t>
            </a:r>
          </a:p>
        </p:txBody>
      </p:sp>
      <p:sp>
        <p:nvSpPr>
          <p:cNvPr id="3" name="Text Placeholder 2"/>
          <p:cNvSpPr>
            <a:spLocks noGrp="1"/>
          </p:cNvSpPr>
          <p:nvPr>
            <p:ph type="body" idx="1"/>
          </p:nvPr>
        </p:nvSpPr>
        <p:spPr>
          <a:xfrm>
            <a:off x="1016003" y="6791172"/>
            <a:ext cx="12895002" cy="2270871"/>
          </a:xfrm>
        </p:spPr>
        <p:txBody>
          <a:bodyPr anchor="t">
            <a:normAutofit/>
          </a:bodyPr>
          <a:lstStyle>
            <a:lvl1pPr marL="0" indent="0" algn="l">
              <a:buNone/>
              <a:defRPr sz="2700">
                <a:solidFill>
                  <a:schemeClr val="tx1">
                    <a:lumMod val="50000"/>
                    <a:lumOff val="5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20023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56517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951510" y="914399"/>
            <a:ext cx="1957115" cy="787717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016003" y="914400"/>
            <a:ext cx="10590225" cy="7877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2798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12700"/>
            <a:ext cx="18288000" cy="10299701"/>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1016001" y="914400"/>
            <a:ext cx="12895002" cy="19812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16001" y="3240884"/>
            <a:ext cx="12895002" cy="5821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807700" y="9062044"/>
            <a:ext cx="1367909"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D8BD707-D9CF-40AE-B4C6-C98DA3205C09}" type="datetimeFigureOut">
              <a:rPr lang="en-US" smtClean="0"/>
              <a:t>1/15/2026</a:t>
            </a:fld>
            <a:endParaRPr lang="en-US"/>
          </a:p>
        </p:txBody>
      </p:sp>
      <p:sp>
        <p:nvSpPr>
          <p:cNvPr id="5" name="Footer Placeholder 4"/>
          <p:cNvSpPr>
            <a:spLocks noGrp="1"/>
          </p:cNvSpPr>
          <p:nvPr>
            <p:ph type="ftr" sz="quarter" idx="3"/>
          </p:nvPr>
        </p:nvSpPr>
        <p:spPr>
          <a:xfrm>
            <a:off x="1016001" y="9062044"/>
            <a:ext cx="9446418" cy="547688"/>
          </a:xfrm>
          <a:prstGeom prst="rect">
            <a:avLst/>
          </a:prstGeom>
        </p:spPr>
        <p:txBody>
          <a:bodyPr vert="horz" lIns="91440" tIns="45720" rIns="91440" bIns="45720" rtlCol="0" anchor="ctr"/>
          <a:lstStyle>
            <a:lvl1pPr algn="l">
              <a:defRPr sz="13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885995" y="9062044"/>
            <a:ext cx="1025009" cy="547688"/>
          </a:xfrm>
          <a:prstGeom prst="rect">
            <a:avLst/>
          </a:prstGeom>
        </p:spPr>
        <p:txBody>
          <a:bodyPr vert="horz" lIns="91440" tIns="45720" rIns="91440" bIns="45720" rtlCol="0" anchor="ctr"/>
          <a:lstStyle>
            <a:lvl1pPr algn="r">
              <a:defRPr sz="1350">
                <a:solidFill>
                  <a:schemeClr val="accent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405345076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Lst>
  <p:txStyles>
    <p:title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ts val="1500"/>
        </a:spcBef>
        <a:spcAft>
          <a:spcPts val="0"/>
        </a:spcAft>
        <a:buClr>
          <a:schemeClr val="accent1"/>
        </a:buClr>
        <a:buSzPct val="80000"/>
        <a:buFont typeface="Wingdings 3" charset="2"/>
        <a:buChar char=""/>
        <a:defRPr sz="2700" kern="1200">
          <a:solidFill>
            <a:schemeClr val="tx1">
              <a:lumMod val="75000"/>
              <a:lumOff val="25000"/>
            </a:schemeClr>
          </a:solidFill>
          <a:latin typeface="+mn-lt"/>
          <a:ea typeface="+mn-ea"/>
          <a:cs typeface="+mn-cs"/>
        </a:defRPr>
      </a:lvl1pPr>
      <a:lvl2pPr marL="1114425" indent="-428625" algn="l" defTabSz="685800" rtl="0" eaLnBrk="1" latinLnBrk="0" hangingPunct="1">
        <a:spcBef>
          <a:spcPts val="15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2pPr>
      <a:lvl3pPr marL="1714500" indent="-342900" algn="l" defTabSz="685800" rtl="0" eaLnBrk="1" latinLnBrk="0" hangingPunct="1">
        <a:spcBef>
          <a:spcPts val="1500"/>
        </a:spcBef>
        <a:spcAft>
          <a:spcPts val="0"/>
        </a:spcAft>
        <a:buClr>
          <a:schemeClr val="accent1"/>
        </a:buClr>
        <a:buSzPct val="80000"/>
        <a:buFont typeface="Wingdings 3" charset="2"/>
        <a:buChar char=""/>
        <a:defRPr sz="2100" kern="1200">
          <a:solidFill>
            <a:schemeClr val="tx1">
              <a:lumMod val="75000"/>
              <a:lumOff val="25000"/>
            </a:schemeClr>
          </a:solidFill>
          <a:latin typeface="+mn-lt"/>
          <a:ea typeface="+mn-ea"/>
          <a:cs typeface="+mn-cs"/>
        </a:defRPr>
      </a:lvl3pPr>
      <a:lvl4pPr marL="2400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4pPr>
      <a:lvl5pPr marL="30861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5pPr>
      <a:lvl6pPr marL="37719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6pPr>
      <a:lvl7pPr marL="44577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7pPr>
      <a:lvl8pPr marL="51435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8pPr>
      <a:lvl9pPr marL="5829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hyperlink" Target="https://creativecommons.org/licenses/by-sa/3.0/" TargetMode="External"/><Relationship Id="rId5" Type="http://schemas.openxmlformats.org/officeDocument/2006/relationships/image" Target="../media/image2.png"/><Relationship Id="rId4" Type="http://schemas.openxmlformats.org/officeDocument/2006/relationships/hyperlink" Target="https://www.flickr.com/photos/74207111@N00/2786392182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hyperlink" Target="https://creativecommons.org/licenses/by-sa/3.0/" TargetMode="External"/><Relationship Id="rId5" Type="http://schemas.openxmlformats.org/officeDocument/2006/relationships/image" Target="../media/image2.png"/><Relationship Id="rId4" Type="http://schemas.openxmlformats.org/officeDocument/2006/relationships/hyperlink" Target="https://www.flickr.com/photos/74207111@N00/2786392182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4.xml"/><Relationship Id="rId7" Type="http://schemas.openxmlformats.org/officeDocument/2006/relationships/diagramQuickStyle" Target="../diagrams/quickStyle1.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10.png"/><Relationship Id="rId2" Type="http://schemas.openxmlformats.org/officeDocument/2006/relationships/video" Target="NULL" TargetMode="External"/><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2.jpeg"/><Relationship Id="rId5" Type="http://schemas.openxmlformats.org/officeDocument/2006/relationships/image" Target="../media/image2.png"/><Relationship Id="rId4" Type="http://schemas.openxmlformats.org/officeDocument/2006/relationships/hyperlink" Target="https://pxhere.com/en/photo/746079"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7.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8.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0.png"/><Relationship Id="rId5" Type="http://schemas.openxmlformats.org/officeDocument/2006/relationships/image" Target="../media/image2.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hyperlink" Target="http://www.acgih.org/" TargetMode="External"/><Relationship Id="rId3" Type="http://schemas.openxmlformats.org/officeDocument/2006/relationships/notesSlide" Target="../notesSlides/notesSlide9.xml"/><Relationship Id="rId7" Type="http://schemas.openxmlformats.org/officeDocument/2006/relationships/hyperlink" Target="http://www.coshnetwork.org/" TargetMode="Externa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11.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hyperlink" Target="https://pxhere.com/en/photo/746079"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2.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video" Target="../media/media2.mp4"/><Relationship Id="rId7" Type="http://schemas.openxmlformats.org/officeDocument/2006/relationships/image" Target="../media/image29.png"/><Relationship Id="rId2" Type="http://schemas.microsoft.com/office/2007/relationships/media" Target="../media/media2.mp4"/><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2.pn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16.xml"/><Relationship Id="rId7"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32.png"/><Relationship Id="rId5" Type="http://schemas.openxmlformats.org/officeDocument/2006/relationships/image" Target="../media/image2.png"/><Relationship Id="rId10" Type="http://schemas.openxmlformats.org/officeDocument/2006/relationships/image" Target="../media/image36.svg"/><Relationship Id="rId4" Type="http://schemas.openxmlformats.org/officeDocument/2006/relationships/image" Target="../media/image19.png"/><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9DC0376-1166-219F-17FC-09609D78CA9E}"/>
              </a:ext>
            </a:extLst>
          </p:cNvPr>
          <p:cNvPicPr>
            <a:picLocks noChangeAspect="1"/>
          </p:cNvPicPr>
          <p:nvPr/>
        </p:nvPicPr>
        <p:blipFill>
          <a:blip r:embed="rId3"/>
          <a:stretch>
            <a:fillRect/>
          </a:stretch>
        </p:blipFill>
        <p:spPr>
          <a:xfrm>
            <a:off x="7758768" y="658019"/>
            <a:ext cx="10529232" cy="9380416"/>
          </a:xfrm>
          <a:prstGeom prst="rect">
            <a:avLst/>
          </a:prstGeom>
        </p:spPr>
      </p:pic>
      <p:sp>
        <p:nvSpPr>
          <p:cNvPr id="4" name="object 4"/>
          <p:cNvSpPr txBox="1"/>
          <p:nvPr/>
        </p:nvSpPr>
        <p:spPr>
          <a:xfrm>
            <a:off x="711409" y="1406499"/>
            <a:ext cx="8995410" cy="4967385"/>
          </a:xfrm>
          <a:prstGeom prst="rect">
            <a:avLst/>
          </a:prstGeom>
        </p:spPr>
        <p:txBody>
          <a:bodyPr vert="horz" wrap="square" lIns="0" tIns="245745" rIns="0" bIns="0" rtlCol="0">
            <a:spAutoFit/>
          </a:bodyPr>
          <a:lstStyle/>
          <a:p>
            <a:pPr marL="12700" marR="5080">
              <a:lnSpc>
                <a:spcPts val="9150"/>
              </a:lnSpc>
              <a:spcBef>
                <a:spcPts val="1935"/>
              </a:spcBef>
            </a:pPr>
            <a:r>
              <a:rPr lang="en-US" sz="7200" dirty="0">
                <a:latin typeface="Franklin Gothic Medium" panose="020B0603020102020204" pitchFamily="34" charset="0"/>
              </a:rPr>
              <a:t>Promoting Environmental and Occupational Health and Safety</a:t>
            </a:r>
            <a:endParaRPr sz="7200" dirty="0">
              <a:latin typeface="Century Gothic"/>
              <a:cs typeface="Century Gothic"/>
            </a:endParaRPr>
          </a:p>
        </p:txBody>
      </p:sp>
      <p:sp>
        <p:nvSpPr>
          <p:cNvPr id="9" name="object 9"/>
          <p:cNvSpPr/>
          <p:nvPr/>
        </p:nvSpPr>
        <p:spPr>
          <a:xfrm>
            <a:off x="517391" y="6286500"/>
            <a:ext cx="1121410" cy="0"/>
          </a:xfrm>
          <a:custGeom>
            <a:avLst/>
            <a:gdLst/>
            <a:ahLst/>
            <a:cxnLst/>
            <a:rect l="l" t="t" r="r" b="b"/>
            <a:pathLst>
              <a:path w="1121410">
                <a:moveTo>
                  <a:pt x="0" y="0"/>
                </a:moveTo>
                <a:lnTo>
                  <a:pt x="1120902" y="0"/>
                </a:lnTo>
              </a:path>
            </a:pathLst>
          </a:custGeom>
          <a:ln w="19050">
            <a:solidFill>
              <a:srgbClr val="000000"/>
            </a:solidFill>
          </a:ln>
        </p:spPr>
        <p:txBody>
          <a:bodyPr wrap="square" lIns="0" tIns="0" rIns="0" bIns="0" rtlCol="0"/>
          <a:lstStyle/>
          <a:p>
            <a:endParaRPr/>
          </a:p>
        </p:txBody>
      </p:sp>
      <p:sp>
        <p:nvSpPr>
          <p:cNvPr id="10" name="object 10"/>
          <p:cNvSpPr/>
          <p:nvPr/>
        </p:nvSpPr>
        <p:spPr>
          <a:xfrm>
            <a:off x="536441" y="1621462"/>
            <a:ext cx="0" cy="2675890"/>
          </a:xfrm>
          <a:custGeom>
            <a:avLst/>
            <a:gdLst/>
            <a:ahLst/>
            <a:cxnLst/>
            <a:rect l="l" t="t" r="r" b="b"/>
            <a:pathLst>
              <a:path h="2675890">
                <a:moveTo>
                  <a:pt x="0" y="2675851"/>
                </a:moveTo>
                <a:lnTo>
                  <a:pt x="0" y="0"/>
                </a:lnTo>
              </a:path>
            </a:pathLst>
          </a:custGeom>
          <a:ln w="38100">
            <a:solidFill>
              <a:srgbClr val="FFCF02"/>
            </a:solidFill>
          </a:ln>
        </p:spPr>
        <p:txBody>
          <a:bodyPr wrap="square" lIns="0" tIns="0" rIns="0" bIns="0" rtlCol="0"/>
          <a:lstStyle/>
          <a:p>
            <a:endParaRPr/>
          </a:p>
        </p:txBody>
      </p:sp>
      <p:pic>
        <p:nvPicPr>
          <p:cNvPr id="13" name="Picture 12" descr="A close-up of a logo&#10;&#10;Description automatically generated">
            <a:extLst>
              <a:ext uri="{FF2B5EF4-FFF2-40B4-BE49-F238E27FC236}">
                <a16:creationId xmlns:a16="http://schemas.microsoft.com/office/drawing/2014/main" id="{209267A0-4189-B863-6CDF-F07B439E51B0}"/>
              </a:ext>
            </a:extLst>
          </p:cNvPr>
          <p:cNvPicPr>
            <a:picLocks noChangeAspect="1"/>
          </p:cNvPicPr>
          <p:nvPr/>
        </p:nvPicPr>
        <p:blipFill>
          <a:blip r:embed="rId4"/>
          <a:stretch>
            <a:fillRect/>
          </a:stretch>
        </p:blipFill>
        <p:spPr>
          <a:xfrm>
            <a:off x="533400" y="-45916"/>
            <a:ext cx="1895475" cy="1809750"/>
          </a:xfrm>
          <a:prstGeom prst="rect">
            <a:avLst/>
          </a:prstGeom>
        </p:spPr>
      </p:pic>
      <p:pic>
        <p:nvPicPr>
          <p:cNvPr id="14" name="Picture 13" descr="A person with long hair smiling&#10;&#10;Description automatically generated">
            <a:extLst>
              <a:ext uri="{FF2B5EF4-FFF2-40B4-BE49-F238E27FC236}">
                <a16:creationId xmlns:a16="http://schemas.microsoft.com/office/drawing/2014/main" id="{F439EC3B-7543-1B42-9E93-F5D2C5C56491}"/>
              </a:ext>
            </a:extLst>
          </p:cNvPr>
          <p:cNvPicPr>
            <a:picLocks noChangeAspect="1"/>
          </p:cNvPicPr>
          <p:nvPr/>
        </p:nvPicPr>
        <p:blipFill>
          <a:blip r:embed="rId5"/>
          <a:stretch>
            <a:fillRect/>
          </a:stretch>
        </p:blipFill>
        <p:spPr>
          <a:xfrm>
            <a:off x="1394750" y="6657642"/>
            <a:ext cx="1717858" cy="1874723"/>
          </a:xfrm>
          <a:prstGeom prst="flowChartConnector">
            <a:avLst/>
          </a:prstGeom>
        </p:spPr>
      </p:pic>
      <p:sp>
        <p:nvSpPr>
          <p:cNvPr id="15" name="TextBox 14">
            <a:extLst>
              <a:ext uri="{FF2B5EF4-FFF2-40B4-BE49-F238E27FC236}">
                <a16:creationId xmlns:a16="http://schemas.microsoft.com/office/drawing/2014/main" id="{AA706D70-7DD4-650C-EF55-688E5DB5CB0D}"/>
              </a:ext>
            </a:extLst>
          </p:cNvPr>
          <p:cNvSpPr txBox="1"/>
          <p:nvPr/>
        </p:nvSpPr>
        <p:spPr>
          <a:xfrm>
            <a:off x="112681" y="8532365"/>
            <a:ext cx="4281996" cy="1631216"/>
          </a:xfrm>
          <a:prstGeom prst="rect">
            <a:avLst/>
          </a:prstGeom>
          <a:noFill/>
        </p:spPr>
        <p:txBody>
          <a:bodyPr wrap="square" lIns="91440" tIns="45720" rIns="91440" bIns="45720" rtlCol="0" anchor="t">
            <a:spAutoFit/>
          </a:bodyPr>
          <a:lstStyle/>
          <a:p>
            <a:pPr algn="ctr"/>
            <a:r>
              <a:rPr lang="en-US" sz="2000" dirty="0">
                <a:latin typeface="Calibri Light"/>
                <a:ea typeface="Calibri Light" panose="020F0302020204030204" pitchFamily="34" charset="0"/>
                <a:cs typeface="Calibri Light"/>
              </a:rPr>
              <a:t>Eunice Salcedo </a:t>
            </a:r>
            <a:endParaRPr lang="en-US" sz="2000" dirty="0">
              <a:solidFill>
                <a:srgbClr val="000000"/>
              </a:solidFill>
              <a:latin typeface="Calibri Light"/>
              <a:ea typeface="Calibri Light" panose="020F0302020204030204" pitchFamily="34" charset="0"/>
              <a:cs typeface="Calibri Light"/>
            </a:endParaRPr>
          </a:p>
          <a:p>
            <a:pPr algn="ctr"/>
            <a:r>
              <a:rPr lang="en-US" sz="2000" dirty="0">
                <a:latin typeface="Calibri Light"/>
                <a:ea typeface="Calibri Light" panose="020F0302020204030204" pitchFamily="34" charset="0"/>
                <a:cs typeface="Calibri Light"/>
              </a:rPr>
              <a:t>Sr Health and Safety Specialist</a:t>
            </a:r>
          </a:p>
          <a:p>
            <a:pPr algn="ctr"/>
            <a:r>
              <a:rPr lang="en-US" sz="2000" dirty="0">
                <a:latin typeface="Calibri Light"/>
                <a:ea typeface="Calibri Light" panose="020F0302020204030204" pitchFamily="34" charset="0"/>
                <a:cs typeface="Calibri Light"/>
              </a:rPr>
              <a:t>National Education Association</a:t>
            </a:r>
          </a:p>
          <a:p>
            <a:pPr algn="ctr"/>
            <a:endParaRPr lang="en-US" sz="2000" dirty="0">
              <a:latin typeface="Calibri Light"/>
              <a:ea typeface="Calibri Light" panose="020F0302020204030204" pitchFamily="34" charset="0"/>
              <a:cs typeface="Calibri Light"/>
            </a:endParaRPr>
          </a:p>
          <a:p>
            <a:pPr algn="ctr"/>
            <a:r>
              <a:rPr lang="en-US" sz="2000" dirty="0">
                <a:latin typeface="Calibri Light"/>
                <a:ea typeface="Calibri Light" panose="020F0302020204030204" pitchFamily="34" charset="0"/>
                <a:cs typeface="Calibri Light"/>
              </a:rPr>
              <a:t> esalcedo@nea.org </a:t>
            </a:r>
            <a:endParaRPr lang="en-US" sz="2000" dirty="0"/>
          </a:p>
        </p:txBody>
      </p:sp>
      <p:sp>
        <p:nvSpPr>
          <p:cNvPr id="16" name="TextBox 15">
            <a:extLst>
              <a:ext uri="{FF2B5EF4-FFF2-40B4-BE49-F238E27FC236}">
                <a16:creationId xmlns:a16="http://schemas.microsoft.com/office/drawing/2014/main" id="{384475A6-CF0F-6DC3-150E-75AC51A28D78}"/>
              </a:ext>
            </a:extLst>
          </p:cNvPr>
          <p:cNvSpPr txBox="1"/>
          <p:nvPr/>
        </p:nvSpPr>
        <p:spPr>
          <a:xfrm>
            <a:off x="3816633" y="8530330"/>
            <a:ext cx="4099314" cy="1508105"/>
          </a:xfrm>
          <a:prstGeom prst="rect">
            <a:avLst/>
          </a:prstGeom>
          <a:noFill/>
        </p:spPr>
        <p:txBody>
          <a:bodyPr wrap="square" lIns="91440" tIns="45720" rIns="91440" bIns="45720" rtlCol="0" anchor="t">
            <a:spAutoFit/>
          </a:bodyPr>
          <a:lstStyle/>
          <a:p>
            <a:pPr algn="ctr"/>
            <a:r>
              <a:rPr lang="en-US" sz="2000" dirty="0">
                <a:latin typeface="Calibri Light"/>
                <a:ea typeface="Calibri Light" panose="020F0302020204030204" pitchFamily="34" charset="0"/>
                <a:cs typeface="Calibri Light"/>
              </a:rPr>
              <a:t>Chad Williams </a:t>
            </a:r>
            <a:endParaRPr lang="en-US" sz="2000" dirty="0">
              <a:solidFill>
                <a:srgbClr val="000000"/>
              </a:solidFill>
              <a:latin typeface="Calibri Light"/>
              <a:ea typeface="Calibri Light" panose="020F0302020204030204" pitchFamily="34" charset="0"/>
              <a:cs typeface="Calibri Light"/>
            </a:endParaRPr>
          </a:p>
          <a:p>
            <a:pPr algn="ctr"/>
            <a:r>
              <a:rPr lang="en-US" sz="2000" dirty="0" err="1">
                <a:latin typeface="Calibri Light"/>
                <a:ea typeface="Calibri Light" panose="020F0302020204030204" pitchFamily="34" charset="0"/>
                <a:cs typeface="Calibri Light"/>
              </a:rPr>
              <a:t>UniServ</a:t>
            </a:r>
            <a:r>
              <a:rPr lang="en-US" sz="2000" dirty="0">
                <a:latin typeface="Calibri Light"/>
                <a:ea typeface="Calibri Light" panose="020F0302020204030204" pitchFamily="34" charset="0"/>
                <a:cs typeface="Calibri Light"/>
              </a:rPr>
              <a:t> Consultant Michigan</a:t>
            </a:r>
            <a:endParaRPr lang="en-US" sz="2000" dirty="0"/>
          </a:p>
          <a:p>
            <a:pPr algn="ctr"/>
            <a:r>
              <a:rPr lang="en-US" sz="2000" dirty="0">
                <a:latin typeface="Calibri Light"/>
                <a:ea typeface="Calibri Light" panose="020F0302020204030204" pitchFamily="34" charset="0"/>
                <a:cs typeface="Calibri Light"/>
              </a:rPr>
              <a:t>Michigan Education Association</a:t>
            </a:r>
            <a:endParaRPr lang="en-US" sz="2000" dirty="0"/>
          </a:p>
          <a:p>
            <a:pPr algn="ctr"/>
            <a:r>
              <a:rPr lang="en-US" sz="2000" dirty="0">
                <a:latin typeface="Calibri Light"/>
                <a:ea typeface="Calibri Light" panose="020F0302020204030204" pitchFamily="34" charset="0"/>
                <a:cs typeface="Calibri Light"/>
              </a:rPr>
              <a:t>cwilliams@mea.org </a:t>
            </a:r>
            <a:r>
              <a:rPr lang="en-US" sz="3200" dirty="0">
                <a:latin typeface="Calibri Light"/>
                <a:ea typeface="Calibri Light" panose="020F0302020204030204" pitchFamily="34" charset="0"/>
                <a:cs typeface="Calibri Light"/>
              </a:rPr>
              <a:t> </a:t>
            </a:r>
            <a:endParaRPr lang="en-US" dirty="0"/>
          </a:p>
        </p:txBody>
      </p:sp>
      <p:pic>
        <p:nvPicPr>
          <p:cNvPr id="17" name="Picture 16">
            <a:extLst>
              <a:ext uri="{FF2B5EF4-FFF2-40B4-BE49-F238E27FC236}">
                <a16:creationId xmlns:a16="http://schemas.microsoft.com/office/drawing/2014/main" id="{AE8301FA-160F-C009-1B3B-50B76358EA0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900000">
            <a:off x="5003304" y="6680041"/>
            <a:ext cx="1676809" cy="1829925"/>
          </a:xfrm>
          <a:prstGeom prst="flowChartConnector">
            <a:avLst/>
          </a:prstGeom>
        </p:spPr>
      </p:pic>
      <p:pic>
        <p:nvPicPr>
          <p:cNvPr id="2" name="Picture 1" descr="Health-and-Safety-Logo-Color (1).png">
            <a:extLst>
              <a:ext uri="{FF2B5EF4-FFF2-40B4-BE49-F238E27FC236}">
                <a16:creationId xmlns:a16="http://schemas.microsoft.com/office/drawing/2014/main" id="{594B7B49-0E91-95B9-F8F2-86F016EF7A07}"/>
              </a:ext>
            </a:extLst>
          </p:cNvPr>
          <p:cNvPicPr>
            <a:picLocks noChangeAspect="1"/>
          </p:cNvPicPr>
          <p:nvPr/>
        </p:nvPicPr>
        <p:blipFill>
          <a:blip r:embed="rId7"/>
          <a:stretch>
            <a:fillRect/>
          </a:stretch>
        </p:blipFill>
        <p:spPr>
          <a:xfrm>
            <a:off x="2750367" y="4485"/>
            <a:ext cx="2466975" cy="1533525"/>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 y="0"/>
            <a:ext cx="18288004" cy="10287270"/>
            <a:chOff x="-3" y="0"/>
            <a:chExt cx="18288004" cy="10287270"/>
          </a:xfrm>
        </p:grpSpPr>
        <p:pic>
          <p:nvPicPr>
            <p:cNvPr id="3" name="object 3"/>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38967"/>
            <a:stretch>
              <a:fillRect/>
            </a:stretch>
          </p:blipFill>
          <p:spPr>
            <a:xfrm>
              <a:off x="9144001" y="0"/>
              <a:ext cx="9144000" cy="10287000"/>
            </a:xfrm>
            <a:prstGeom prst="rect">
              <a:avLst/>
            </a:prstGeom>
          </p:spPr>
        </p:pic>
        <p:sp>
          <p:nvSpPr>
            <p:cNvPr id="4" name="object 4"/>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p:cNvSpPr txBox="1">
            <a:spLocks noGrp="1"/>
          </p:cNvSpPr>
          <p:nvPr>
            <p:ph type="title"/>
          </p:nvPr>
        </p:nvSpPr>
        <p:spPr>
          <a:xfrm>
            <a:off x="234274" y="2568434"/>
            <a:ext cx="11781165" cy="1327351"/>
          </a:xfrm>
          <a:prstGeom prst="rect">
            <a:avLst/>
          </a:prstGeom>
        </p:spPr>
        <p:txBody>
          <a:bodyPr vert="horz" wrap="square" lIns="0" tIns="245745" rIns="0" bIns="0" rtlCol="0">
            <a:spAutoFit/>
          </a:bodyPr>
          <a:lstStyle/>
          <a:p>
            <a:pPr marL="12700" marR="5080">
              <a:lnSpc>
                <a:spcPts val="9150"/>
              </a:lnSpc>
              <a:spcBef>
                <a:spcPts val="1935"/>
              </a:spcBef>
            </a:pPr>
            <a:r>
              <a:rPr lang="en-US" sz="6600" b="1" dirty="0">
                <a:solidFill>
                  <a:schemeClr val="tx2"/>
                </a:solidFill>
              </a:rPr>
              <a:t>Learning Objectives</a:t>
            </a:r>
            <a:endParaRPr sz="6600" b="1" spc="-35" dirty="0">
              <a:solidFill>
                <a:schemeClr val="tx2"/>
              </a:solidFill>
            </a:endParaRPr>
          </a:p>
        </p:txBody>
      </p:sp>
      <p:sp>
        <p:nvSpPr>
          <p:cNvPr id="12" name="object 12"/>
          <p:cNvSpPr txBox="1"/>
          <p:nvPr/>
        </p:nvSpPr>
        <p:spPr>
          <a:xfrm>
            <a:off x="466586" y="5283677"/>
            <a:ext cx="3148965" cy="1277914"/>
          </a:xfrm>
          <a:prstGeom prst="rect">
            <a:avLst/>
          </a:prstGeom>
        </p:spPr>
        <p:txBody>
          <a:bodyPr vert="horz" wrap="square" lIns="0" tIns="8255" rIns="0" bIns="0" rtlCol="0">
            <a:spAutoFit/>
          </a:bodyPr>
          <a:lstStyle/>
          <a:p>
            <a:pPr marL="12700" marR="5080">
              <a:lnSpc>
                <a:spcPct val="116700"/>
              </a:lnSpc>
              <a:spcBef>
                <a:spcPts val="100"/>
              </a:spcBef>
            </a:pPr>
            <a:r>
              <a:rPr lang="en-US" sz="2400" b="1" spc="85" dirty="0">
                <a:latin typeface="Calibri Light" panose="020F0302020204030204" pitchFamily="34" charset="0"/>
                <a:ea typeface="Calibri Light" panose="020F0302020204030204" pitchFamily="34" charset="0"/>
                <a:cs typeface="Calibri Light" panose="020F0302020204030204" pitchFamily="34" charset="0"/>
              </a:rPr>
              <a:t>Review</a:t>
            </a:r>
            <a:r>
              <a:rPr lang="en-US" sz="2400" spc="85" dirty="0">
                <a:latin typeface="Calibri Light" panose="020F0302020204030204" pitchFamily="34" charset="0"/>
                <a:ea typeface="Calibri Light" panose="020F0302020204030204" pitchFamily="34" charset="0"/>
                <a:cs typeface="Calibri Light" panose="020F0302020204030204" pitchFamily="34" charset="0"/>
              </a:rPr>
              <a:t> common health and safety hazards in educational settings. </a:t>
            </a:r>
            <a:endParaRPr lang="en-US" sz="2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3" name="object 13"/>
          <p:cNvSpPr txBox="1"/>
          <p:nvPr/>
        </p:nvSpPr>
        <p:spPr>
          <a:xfrm>
            <a:off x="4947613" y="5283677"/>
            <a:ext cx="3221990" cy="1277914"/>
          </a:xfrm>
          <a:prstGeom prst="rect">
            <a:avLst/>
          </a:prstGeom>
        </p:spPr>
        <p:txBody>
          <a:bodyPr vert="horz" wrap="square" lIns="0" tIns="8255" rIns="0" bIns="0" rtlCol="0" anchor="t">
            <a:spAutoFit/>
          </a:bodyPr>
          <a:lstStyle/>
          <a:p>
            <a:pPr marL="12700" marR="5080">
              <a:lnSpc>
                <a:spcPct val="116700"/>
              </a:lnSpc>
              <a:spcBef>
                <a:spcPts val="100"/>
              </a:spcBef>
            </a:pPr>
            <a:r>
              <a:rPr lang="en-US" sz="2400" b="1" spc="-25" dirty="0">
                <a:latin typeface="Calibri Light"/>
                <a:ea typeface="Calibri Light"/>
                <a:cs typeface="Calibri Light"/>
              </a:rPr>
              <a:t>Identify</a:t>
            </a:r>
            <a:r>
              <a:rPr lang="en-US" sz="2400" spc="-25" dirty="0">
                <a:latin typeface="Calibri Light"/>
                <a:ea typeface="Calibri Light"/>
                <a:cs typeface="Calibri Light"/>
              </a:rPr>
              <a:t> what resources are available for health and safety, including tools. </a:t>
            </a:r>
            <a:endParaRPr lang="en-US" sz="2400" dirty="0">
              <a:latin typeface="Calibri Light"/>
              <a:ea typeface="Calibri Light"/>
              <a:cs typeface="Calibri Light"/>
            </a:endParaRPr>
          </a:p>
        </p:txBody>
      </p:sp>
      <p:sp>
        <p:nvSpPr>
          <p:cNvPr id="16" name="object 16"/>
          <p:cNvSpPr txBox="1"/>
          <p:nvPr/>
        </p:nvSpPr>
        <p:spPr>
          <a:xfrm>
            <a:off x="466586" y="6995407"/>
            <a:ext cx="3263900" cy="2142125"/>
          </a:xfrm>
          <a:prstGeom prst="rect">
            <a:avLst/>
          </a:prstGeom>
        </p:spPr>
        <p:txBody>
          <a:bodyPr vert="horz" wrap="square" lIns="0" tIns="8255" rIns="0" bIns="0" rtlCol="0">
            <a:spAutoFit/>
          </a:bodyPr>
          <a:lstStyle/>
          <a:p>
            <a:pPr marL="12700" marR="5080">
              <a:lnSpc>
                <a:spcPct val="116700"/>
              </a:lnSpc>
              <a:spcBef>
                <a:spcPts val="100"/>
              </a:spcBef>
            </a:pPr>
            <a:r>
              <a:rPr lang="en-US" sz="2400" b="1" spc="85" dirty="0">
                <a:latin typeface="Calibri Light"/>
                <a:ea typeface="Calibri Light" panose="020F0302020204030204" pitchFamily="34" charset="0"/>
                <a:cs typeface="Calibri Light"/>
              </a:rPr>
              <a:t>Recognize</a:t>
            </a:r>
            <a:r>
              <a:rPr lang="en-US" sz="2400" spc="85" dirty="0">
                <a:latin typeface="Calibri Light"/>
                <a:ea typeface="Calibri Light" panose="020F0302020204030204" pitchFamily="34" charset="0"/>
                <a:cs typeface="Calibri Light"/>
              </a:rPr>
              <a:t> and prioritize the health and safety issue around which to organize members and build a campaign. </a:t>
            </a:r>
            <a:endParaRPr lang="en-US" sz="2400" dirty="0">
              <a:latin typeface="Calibri Light"/>
              <a:ea typeface="Calibri Light" panose="020F0302020204030204" pitchFamily="34" charset="0"/>
              <a:cs typeface="Calibri Light" panose="020F0302020204030204" pitchFamily="34" charset="0"/>
            </a:endParaRPr>
          </a:p>
        </p:txBody>
      </p:sp>
      <p:pic>
        <p:nvPicPr>
          <p:cNvPr id="18" name="Picture 17" descr="A close-up of a logo&#10;&#10;Description automatically generated">
            <a:extLst>
              <a:ext uri="{FF2B5EF4-FFF2-40B4-BE49-F238E27FC236}">
                <a16:creationId xmlns:a16="http://schemas.microsoft.com/office/drawing/2014/main" id="{B602A90E-F26F-C659-ADA5-ECD94CF8B329}"/>
              </a:ext>
            </a:extLst>
          </p:cNvPr>
          <p:cNvPicPr>
            <a:picLocks noChangeAspect="1"/>
          </p:cNvPicPr>
          <p:nvPr/>
        </p:nvPicPr>
        <p:blipFill>
          <a:blip r:embed="rId5"/>
          <a:stretch>
            <a:fillRect/>
          </a:stretch>
        </p:blipFill>
        <p:spPr>
          <a:xfrm>
            <a:off x="533400" y="-45916"/>
            <a:ext cx="1895475" cy="1809750"/>
          </a:xfrm>
          <a:prstGeom prst="rect">
            <a:avLst/>
          </a:prstGeom>
        </p:spPr>
      </p:pic>
      <p:sp>
        <p:nvSpPr>
          <p:cNvPr id="19" name="TextBox 18">
            <a:extLst>
              <a:ext uri="{FF2B5EF4-FFF2-40B4-BE49-F238E27FC236}">
                <a16:creationId xmlns:a16="http://schemas.microsoft.com/office/drawing/2014/main" id="{6718E528-5F6A-8ED6-AC25-66810795DC1E}"/>
              </a:ext>
            </a:extLst>
          </p:cNvPr>
          <p:cNvSpPr txBox="1"/>
          <p:nvPr/>
        </p:nvSpPr>
        <p:spPr>
          <a:xfrm>
            <a:off x="9189783" y="8177719"/>
            <a:ext cx="9098216" cy="230832"/>
          </a:xfrm>
          <a:prstGeom prst="rect">
            <a:avLst/>
          </a:prstGeom>
          <a:noFill/>
        </p:spPr>
        <p:txBody>
          <a:bodyPr wrap="square" rtlCol="0">
            <a:spAutoFit/>
          </a:bodyPr>
          <a:lstStyle/>
          <a:p>
            <a:r>
              <a:rPr lang="en-US" sz="900">
                <a:hlinkClick r:id="rId4" tooltip="https://www.flickr.com/photos/74207111@N00/27863921828"/>
              </a:rPr>
              <a:t>This Photo</a:t>
            </a:r>
            <a:r>
              <a:rPr lang="en-US" sz="900"/>
              <a:t> by Unknown Author is licensed under </a:t>
            </a:r>
            <a:r>
              <a:rPr lang="en-US" sz="900">
                <a:hlinkClick r:id="rId6" tooltip="https://creativecommons.org/licenses/by-sa/3.0/"/>
              </a:rPr>
              <a:t>CC BY-SA</a:t>
            </a:r>
            <a:endParaRPr lang="en-US" sz="90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74B39B7-11AF-798C-3BDB-7605C4E5444B}"/>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9936D5A-0F5A-545F-0FA1-B7A2F41DA042}"/>
              </a:ext>
            </a:extLst>
          </p:cNvPr>
          <p:cNvGrpSpPr/>
          <p:nvPr/>
        </p:nvGrpSpPr>
        <p:grpSpPr>
          <a:xfrm>
            <a:off x="-3" y="0"/>
            <a:ext cx="18288004" cy="10287270"/>
            <a:chOff x="-3" y="0"/>
            <a:chExt cx="18288004" cy="10287270"/>
          </a:xfrm>
        </p:grpSpPr>
        <p:pic>
          <p:nvPicPr>
            <p:cNvPr id="3" name="object 3">
              <a:extLst>
                <a:ext uri="{FF2B5EF4-FFF2-40B4-BE49-F238E27FC236}">
                  <a16:creationId xmlns:a16="http://schemas.microsoft.com/office/drawing/2014/main" id="{7517DB1C-040E-1D39-9EFE-A6802AA7A4B3}"/>
                </a:ext>
              </a:extLst>
            </p:cNvPr>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38967"/>
            <a:stretch>
              <a:fillRect/>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3B0548F7-C2A4-329A-3D12-14D317852787}"/>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F62CB677-F0C7-079C-0CA3-3EAA3539185E}"/>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F3EE16B8-8A8E-D854-62B9-A2C45055B538}"/>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0796763E-55CD-C450-E5E4-2BCCF102B8C2}"/>
              </a:ext>
            </a:extLst>
          </p:cNvPr>
          <p:cNvSpPr txBox="1">
            <a:spLocks noGrp="1"/>
          </p:cNvSpPr>
          <p:nvPr>
            <p:ph type="title"/>
          </p:nvPr>
        </p:nvSpPr>
        <p:spPr>
          <a:xfrm>
            <a:off x="466591" y="1267458"/>
            <a:ext cx="9439409" cy="2507161"/>
          </a:xfrm>
          <a:prstGeom prst="rect">
            <a:avLst/>
          </a:prstGeom>
        </p:spPr>
        <p:txBody>
          <a:bodyPr vert="horz" wrap="square" lIns="0" tIns="245745" rIns="0" bIns="0" rtlCol="0">
            <a:spAutoFit/>
          </a:bodyPr>
          <a:lstStyle/>
          <a:p>
            <a:pPr marL="12700" marR="5080">
              <a:lnSpc>
                <a:spcPts val="9150"/>
              </a:lnSpc>
              <a:spcBef>
                <a:spcPts val="1935"/>
              </a:spcBef>
            </a:pPr>
            <a:br>
              <a:rPr lang="en-US" sz="6600" b="1" dirty="0">
                <a:solidFill>
                  <a:schemeClr val="tx2"/>
                </a:solidFill>
              </a:rPr>
            </a:br>
            <a:r>
              <a:rPr lang="en-US" sz="6600" b="1" dirty="0">
                <a:solidFill>
                  <a:schemeClr val="tx2"/>
                </a:solidFill>
              </a:rPr>
              <a:t>The Series</a:t>
            </a:r>
          </a:p>
        </p:txBody>
      </p:sp>
      <p:pic>
        <p:nvPicPr>
          <p:cNvPr id="18" name="Picture 17" descr="A close-up of a logo&#10;&#10;Description automatically generated">
            <a:extLst>
              <a:ext uri="{FF2B5EF4-FFF2-40B4-BE49-F238E27FC236}">
                <a16:creationId xmlns:a16="http://schemas.microsoft.com/office/drawing/2014/main" id="{6B86DBDC-2E0A-EB1C-2AC7-7875C447B2A0}"/>
              </a:ext>
            </a:extLst>
          </p:cNvPr>
          <p:cNvPicPr>
            <a:picLocks noChangeAspect="1"/>
          </p:cNvPicPr>
          <p:nvPr/>
        </p:nvPicPr>
        <p:blipFill>
          <a:blip r:embed="rId5"/>
          <a:stretch>
            <a:fillRect/>
          </a:stretch>
        </p:blipFill>
        <p:spPr>
          <a:xfrm>
            <a:off x="533400" y="-45916"/>
            <a:ext cx="1895475" cy="1809750"/>
          </a:xfrm>
          <a:prstGeom prst="rect">
            <a:avLst/>
          </a:prstGeom>
        </p:spPr>
      </p:pic>
      <p:sp>
        <p:nvSpPr>
          <p:cNvPr id="19" name="TextBox 18">
            <a:extLst>
              <a:ext uri="{FF2B5EF4-FFF2-40B4-BE49-F238E27FC236}">
                <a16:creationId xmlns:a16="http://schemas.microsoft.com/office/drawing/2014/main" id="{A0BECB54-32A4-94A8-5054-C8F7C08C9695}"/>
              </a:ext>
            </a:extLst>
          </p:cNvPr>
          <p:cNvSpPr txBox="1"/>
          <p:nvPr/>
        </p:nvSpPr>
        <p:spPr>
          <a:xfrm>
            <a:off x="9492342" y="9909028"/>
            <a:ext cx="9098216" cy="230832"/>
          </a:xfrm>
          <a:prstGeom prst="rect">
            <a:avLst/>
          </a:prstGeom>
          <a:noFill/>
        </p:spPr>
        <p:txBody>
          <a:bodyPr wrap="square" rtlCol="0">
            <a:spAutoFit/>
          </a:bodyPr>
          <a:lstStyle/>
          <a:p>
            <a:r>
              <a:rPr lang="en-US" sz="900">
                <a:hlinkClick r:id="rId4" tooltip="https://www.flickr.com/photos/74207111@N00/27863921828"/>
              </a:rPr>
              <a:t>This Photo</a:t>
            </a:r>
            <a:r>
              <a:rPr lang="en-US" sz="900"/>
              <a:t> by Unknown Author is licensed under </a:t>
            </a:r>
            <a:r>
              <a:rPr lang="en-US" sz="900">
                <a:hlinkClick r:id="rId6" tooltip="https://creativecommons.org/licenses/by-sa/3.0/"/>
              </a:rPr>
              <a:t>CC BY-SA</a:t>
            </a:r>
            <a:endParaRPr lang="en-US" sz="900"/>
          </a:p>
        </p:txBody>
      </p:sp>
      <p:sp>
        <p:nvSpPr>
          <p:cNvPr id="8" name="object 9">
            <a:extLst>
              <a:ext uri="{FF2B5EF4-FFF2-40B4-BE49-F238E27FC236}">
                <a16:creationId xmlns:a16="http://schemas.microsoft.com/office/drawing/2014/main" id="{7D50144D-B13C-945E-0C24-FCCA37297BDB}"/>
              </a:ext>
            </a:extLst>
          </p:cNvPr>
          <p:cNvSpPr txBox="1"/>
          <p:nvPr/>
        </p:nvSpPr>
        <p:spPr>
          <a:xfrm>
            <a:off x="235577" y="4594178"/>
            <a:ext cx="9479456" cy="5667705"/>
          </a:xfrm>
          <a:prstGeom prst="rect">
            <a:avLst/>
          </a:prstGeom>
        </p:spPr>
        <p:txBody>
          <a:bodyPr vert="horz" wrap="square" lIns="0" tIns="12700" rIns="0" bIns="0" rtlCol="0" anchor="t">
            <a:spAutoFit/>
          </a:bodyPr>
          <a:lstStyle/>
          <a:p>
            <a:pPr marL="12700" marR="17145">
              <a:lnSpc>
                <a:spcPct val="115599"/>
              </a:lnSpc>
              <a:spcBef>
                <a:spcPts val="100"/>
              </a:spcBef>
            </a:pPr>
            <a:r>
              <a:rPr lang="en-US" sz="3200" b="1" spc="110" dirty="0">
                <a:latin typeface="Calibri Light"/>
                <a:ea typeface="Calibri Light"/>
                <a:cs typeface="Calibri Light"/>
              </a:rPr>
              <a:t>This workshop is one of three workshops focusing on health and safety. </a:t>
            </a:r>
          </a:p>
          <a:p>
            <a:pPr marL="527050" marR="17145" indent="-514350">
              <a:lnSpc>
                <a:spcPct val="115599"/>
              </a:lnSpc>
              <a:spcBef>
                <a:spcPts val="100"/>
              </a:spcBef>
              <a:buAutoNum type="arabicPeriod"/>
            </a:pPr>
            <a:r>
              <a:rPr lang="en-US" sz="3200" b="1" spc="110" dirty="0">
                <a:solidFill>
                  <a:srgbClr val="FFCF02"/>
                </a:solidFill>
                <a:latin typeface="Calibri Light"/>
                <a:ea typeface="Calibri Light"/>
                <a:cs typeface="Calibri Light"/>
              </a:rPr>
              <a:t>Promoting Environmental and Occupational Health and Safety (Today)</a:t>
            </a:r>
          </a:p>
          <a:p>
            <a:pPr marL="12700" marR="17145">
              <a:lnSpc>
                <a:spcPct val="115599"/>
              </a:lnSpc>
              <a:spcBef>
                <a:spcPts val="100"/>
              </a:spcBef>
            </a:pPr>
            <a:endParaRPr lang="en-US" sz="2800" b="1" spc="110" dirty="0">
              <a:solidFill>
                <a:srgbClr val="FFCF02"/>
              </a:solidFill>
              <a:latin typeface="Calibri Light"/>
              <a:ea typeface="Calibri Light"/>
              <a:cs typeface="Calibri Light"/>
            </a:endParaRPr>
          </a:p>
          <a:p>
            <a:pPr marL="12700" marR="17145">
              <a:lnSpc>
                <a:spcPct val="115599"/>
              </a:lnSpc>
              <a:spcBef>
                <a:spcPts val="100"/>
              </a:spcBef>
            </a:pPr>
            <a:r>
              <a:rPr lang="en-US" sz="2800" spc="110" dirty="0">
                <a:latin typeface="Calibri Light"/>
                <a:ea typeface="+mn-lt"/>
                <a:cs typeface="+mn-lt"/>
              </a:rPr>
              <a:t>2.  Safe Schools – Advocating for Student Well-being and Restrictions on Student Personal Device Use (February 17)</a:t>
            </a:r>
          </a:p>
          <a:p>
            <a:pPr marL="12700" marR="17145">
              <a:lnSpc>
                <a:spcPct val="115599"/>
              </a:lnSpc>
              <a:spcBef>
                <a:spcPts val="100"/>
              </a:spcBef>
            </a:pPr>
            <a:endParaRPr lang="en-US" sz="2800" spc="110" dirty="0">
              <a:latin typeface="Trebuchet MS" panose="020B0603020202020204"/>
              <a:ea typeface="Calibri Light"/>
              <a:cs typeface="Calibri Light"/>
            </a:endParaRPr>
          </a:p>
          <a:p>
            <a:pPr marL="12700" marR="17145">
              <a:lnSpc>
                <a:spcPct val="115599"/>
              </a:lnSpc>
              <a:spcBef>
                <a:spcPts val="100"/>
              </a:spcBef>
            </a:pPr>
            <a:r>
              <a:rPr lang="en-US" sz="2800" spc="110" dirty="0">
                <a:latin typeface="Calibri Light"/>
                <a:ea typeface="Calibri Light"/>
                <a:cs typeface="Calibri Light"/>
              </a:rPr>
              <a:t>3. Strong and Effective Sex Ed Advocacy to Promote Student Health and Academic Success (March 5)</a:t>
            </a:r>
            <a:endParaRPr lang="en-US" dirty="0">
              <a:latin typeface="Calibri Light"/>
              <a:ea typeface="Calibri Light"/>
              <a:cs typeface="Calibri Light"/>
            </a:endParaRPr>
          </a:p>
          <a:p>
            <a:pPr marL="527050" marR="17145" indent="-514350">
              <a:lnSpc>
                <a:spcPct val="115599"/>
              </a:lnSpc>
              <a:spcBef>
                <a:spcPts val="100"/>
              </a:spcBef>
              <a:buAutoNum type="arabicPeriod"/>
            </a:pPr>
            <a:endParaRPr lang="en-US" dirty="0"/>
          </a:p>
        </p:txBody>
      </p:sp>
    </p:spTree>
    <p:custDataLst>
      <p:tags r:id="rId1"/>
    </p:custDataLst>
    <p:extLst>
      <p:ext uri="{BB962C8B-B14F-4D97-AF65-F5344CB8AC3E}">
        <p14:creationId xmlns:p14="http://schemas.microsoft.com/office/powerpoint/2010/main" val="22102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 calcmode="lin" valueType="num">
                                      <p:cBhvr additive="base">
                                        <p:cTn id="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anim calcmode="lin" valueType="num">
                                      <p:cBhvr additive="base">
                                        <p:cTn id="1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D862-195B-A2D4-CEDA-E786AA808A8D}"/>
              </a:ext>
            </a:extLst>
          </p:cNvPr>
          <p:cNvSpPr>
            <a:spLocks noGrp="1"/>
          </p:cNvSpPr>
          <p:nvPr>
            <p:ph type="title"/>
          </p:nvPr>
        </p:nvSpPr>
        <p:spPr>
          <a:xfrm>
            <a:off x="1573562" y="4148254"/>
            <a:ext cx="12895002" cy="1981200"/>
          </a:xfrm>
        </p:spPr>
        <p:txBody>
          <a:bodyPr>
            <a:normAutofit fontScale="90000"/>
          </a:bodyPr>
          <a:lstStyle/>
          <a:p>
            <a:r>
              <a:rPr lang="en-US" b="1" dirty="0">
                <a:solidFill>
                  <a:schemeClr val="accent1">
                    <a:lumMod val="76000"/>
                  </a:schemeClr>
                </a:solidFill>
                <a:ea typeface="+mj-lt"/>
                <a:cs typeface="+mj-lt"/>
              </a:rPr>
              <a:t>Please type in the chat the health and safety issues members have expressed concerns about in the past year. </a:t>
            </a:r>
            <a:r>
              <a:rPr lang="en-US" dirty="0">
                <a:solidFill>
                  <a:schemeClr val="accent1">
                    <a:lumMod val="76000"/>
                  </a:schemeClr>
                </a:solidFill>
                <a:ea typeface="+mj-lt"/>
                <a:cs typeface="+mj-lt"/>
              </a:rPr>
              <a:t> </a:t>
            </a:r>
            <a:endParaRPr lang="en-US" dirty="0">
              <a:solidFill>
                <a:schemeClr val="accent1">
                  <a:lumMod val="76000"/>
                </a:schemeClr>
              </a:solidFill>
            </a:endParaRPr>
          </a:p>
          <a:p>
            <a:endParaRPr lang="en-US" dirty="0"/>
          </a:p>
        </p:txBody>
      </p:sp>
    </p:spTree>
    <p:extLst>
      <p:ext uri="{BB962C8B-B14F-4D97-AF65-F5344CB8AC3E}">
        <p14:creationId xmlns:p14="http://schemas.microsoft.com/office/powerpoint/2010/main" val="4105786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01FF5A2-3238-01CA-5003-22FAC987123A}"/>
              </a:ext>
            </a:extLst>
          </p:cNvPr>
          <p:cNvSpPr txBox="1">
            <a:spLocks/>
          </p:cNvSpPr>
          <p:nvPr/>
        </p:nvSpPr>
        <p:spPr>
          <a:xfrm>
            <a:off x="3805917" y="46214"/>
            <a:ext cx="10382250" cy="2154436"/>
          </a:xfrm>
          <a:prstGeom prst="rect">
            <a:avLst/>
          </a:prstGeom>
        </p:spPr>
        <p:txBody>
          <a:bodyPr wrap="square" lIns="0" tIns="0" rIns="0" bIns="0" anchor="t">
            <a:spAutoFit/>
          </a:bodyPr>
          <a:lstStyle>
            <a:lvl1pPr>
              <a:defRPr sz="7000" b="1" i="0">
                <a:solidFill>
                  <a:schemeClr val="tx1"/>
                </a:solidFill>
                <a:latin typeface="Calibri"/>
                <a:ea typeface="+mj-ea"/>
                <a:cs typeface="Calibri"/>
              </a:defRPr>
            </a:lvl1pPr>
          </a:lstStyle>
          <a:p>
            <a:pPr algn="ctr"/>
            <a:r>
              <a:rPr lang="en-US" dirty="0">
                <a:latin typeface="Franklin Gothic Medium"/>
              </a:rPr>
              <a:t>Health and Safety Issues</a:t>
            </a:r>
            <a:br>
              <a:rPr lang="en-US" dirty="0">
                <a:latin typeface="Franklin Gothic Medium"/>
              </a:rPr>
            </a:br>
            <a:r>
              <a:rPr lang="en-US" sz="4000" dirty="0">
                <a:latin typeface="Franklin Gothic Medium"/>
              </a:rPr>
              <a:t>(Selected List)</a:t>
            </a:r>
            <a:r>
              <a:rPr lang="en-US" dirty="0">
                <a:latin typeface="Franklin Gothic Medium"/>
              </a:rPr>
              <a:t> </a:t>
            </a:r>
          </a:p>
        </p:txBody>
      </p:sp>
      <p:sp>
        <p:nvSpPr>
          <p:cNvPr id="7" name="TextBox 6">
            <a:extLst>
              <a:ext uri="{FF2B5EF4-FFF2-40B4-BE49-F238E27FC236}">
                <a16:creationId xmlns:a16="http://schemas.microsoft.com/office/drawing/2014/main" id="{00121C91-4FAD-607A-3F9C-B3A65EF732F4}"/>
              </a:ext>
            </a:extLst>
          </p:cNvPr>
          <p:cNvSpPr txBox="1"/>
          <p:nvPr/>
        </p:nvSpPr>
        <p:spPr>
          <a:xfrm>
            <a:off x="11628783" y="2077801"/>
            <a:ext cx="6506817" cy="5509200"/>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Polychlorinated biphenyls (PCBs)</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Pollution (generation of/proximity)</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a:buFont typeface="Arial" panose="020B0604020202020204" pitchFamily="34" charset="0"/>
              <a:buChar char="•"/>
            </a:pPr>
            <a:r>
              <a:rPr lang="en-US" sz="3200" dirty="0">
                <a:solidFill>
                  <a:prstClr val="black"/>
                </a:solidFill>
                <a:latin typeface="Calibri Light"/>
                <a:ea typeface="Calibri Light"/>
                <a:cs typeface="Calibri Light"/>
              </a:rPr>
              <a:t>Vaping</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Violence (threats, attacks)</a:t>
            </a:r>
          </a:p>
          <a:p>
            <a:pPr marL="457200" indent="-457200">
              <a:buFont typeface="Arial" panose="020B0604020202020204" pitchFamily="34" charset="0"/>
              <a:buChar char="•"/>
            </a:pPr>
            <a:r>
              <a:rPr lang="en-US" sz="3200" dirty="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Water (access to clean water)</a:t>
            </a:r>
          </a:p>
        </p:txBody>
      </p:sp>
      <p:sp>
        <p:nvSpPr>
          <p:cNvPr id="8" name="Rectangle 7">
            <a:extLst>
              <a:ext uri="{FF2B5EF4-FFF2-40B4-BE49-F238E27FC236}">
                <a16:creationId xmlns:a16="http://schemas.microsoft.com/office/drawing/2014/main" id="{EB1A9A14-55EA-AC14-DBC1-691A9D107686}"/>
              </a:ext>
            </a:extLst>
          </p:cNvPr>
          <p:cNvSpPr/>
          <p:nvPr/>
        </p:nvSpPr>
        <p:spPr>
          <a:xfrm>
            <a:off x="6019800" y="2109275"/>
            <a:ext cx="5181600" cy="6494085"/>
          </a:xfrm>
          <a:prstGeom prst="rect">
            <a:avLst/>
          </a:prstGeom>
        </p:spPr>
        <p:txBody>
          <a:bodyPr wrap="square">
            <a:spAutoFit/>
          </a:bodyPr>
          <a:lstStyle/>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Health education</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Heat</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Immunization/vaccination</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Infectious diseases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Indoor air quality</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Lead (in paint, water, etc.)</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Mental health and stress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Mercury</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Mold</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Natural disasters</a:t>
            </a:r>
          </a:p>
        </p:txBody>
      </p:sp>
      <p:sp>
        <p:nvSpPr>
          <p:cNvPr id="9" name="Rectangle 8">
            <a:extLst>
              <a:ext uri="{FF2B5EF4-FFF2-40B4-BE49-F238E27FC236}">
                <a16:creationId xmlns:a16="http://schemas.microsoft.com/office/drawing/2014/main" id="{F819B150-2204-1CF6-9794-99A87406A587}"/>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Allergies</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Asbestos</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Bloodborne hazards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Bullying</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Chemical use/storage/exposure</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Climate justice</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Cold</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Disaster preparation</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Ergonomic hazards</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Food-service concerns (burns, etc.)</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Formaldehyde</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Gun violence</a:t>
            </a:r>
          </a:p>
        </p:txBody>
      </p:sp>
      <p:pic>
        <p:nvPicPr>
          <p:cNvPr id="10" name="Picture 9" descr="A close-up of a logo&#10;&#10;Description automatically generated">
            <a:extLst>
              <a:ext uri="{FF2B5EF4-FFF2-40B4-BE49-F238E27FC236}">
                <a16:creationId xmlns:a16="http://schemas.microsoft.com/office/drawing/2014/main" id="{15543AB6-C669-98F9-384D-5F58705DFFC5}"/>
              </a:ext>
            </a:extLst>
          </p:cNvPr>
          <p:cNvPicPr>
            <a:picLocks noChangeAspect="1"/>
          </p:cNvPicPr>
          <p:nvPr/>
        </p:nvPicPr>
        <p:blipFill>
          <a:blip r:embed="rId4"/>
          <a:stretch>
            <a:fillRect/>
          </a:stretch>
        </p:blipFill>
        <p:spPr>
          <a:xfrm>
            <a:off x="533400" y="-45916"/>
            <a:ext cx="1895475" cy="1809750"/>
          </a:xfrm>
          <a:prstGeom prst="rect">
            <a:avLst/>
          </a:prstGeom>
        </p:spPr>
      </p:pic>
    </p:spTree>
    <p:custDataLst>
      <p:tags r:id="rId1"/>
    </p:custDataLst>
    <p:extLst>
      <p:ext uri="{BB962C8B-B14F-4D97-AF65-F5344CB8AC3E}">
        <p14:creationId xmlns:p14="http://schemas.microsoft.com/office/powerpoint/2010/main" val="116084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593E4-0AC0-75F5-2814-7AE1D5FCCE7B}"/>
            </a:ext>
          </a:extLst>
        </p:cNvPr>
        <p:cNvGrpSpPr/>
        <p:nvPr/>
      </p:nvGrpSpPr>
      <p:grpSpPr>
        <a:xfrm>
          <a:off x="0" y="0"/>
          <a:ext cx="0" cy="0"/>
          <a:chOff x="0" y="0"/>
          <a:chExt cx="0" cy="0"/>
        </a:xfrm>
      </p:grpSpPr>
      <p:pic>
        <p:nvPicPr>
          <p:cNvPr id="10" name="Picture 9" descr="A close-up of a logo&#10;&#10;Description automatically generated">
            <a:extLst>
              <a:ext uri="{FF2B5EF4-FFF2-40B4-BE49-F238E27FC236}">
                <a16:creationId xmlns:a16="http://schemas.microsoft.com/office/drawing/2014/main" id="{6CF32C04-E2AC-F6E5-E0AD-236B0C6AD57F}"/>
              </a:ext>
            </a:extLst>
          </p:cNvPr>
          <p:cNvPicPr>
            <a:picLocks noChangeAspect="1"/>
          </p:cNvPicPr>
          <p:nvPr/>
        </p:nvPicPr>
        <p:blipFill>
          <a:blip r:embed="rId4"/>
          <a:stretch>
            <a:fillRect/>
          </a:stretch>
        </p:blipFill>
        <p:spPr>
          <a:xfrm>
            <a:off x="533400" y="-45916"/>
            <a:ext cx="1895475" cy="1809750"/>
          </a:xfrm>
          <a:prstGeom prst="rect">
            <a:avLst/>
          </a:prstGeom>
        </p:spPr>
      </p:pic>
      <p:sp>
        <p:nvSpPr>
          <p:cNvPr id="2" name="Title 1">
            <a:extLst>
              <a:ext uri="{FF2B5EF4-FFF2-40B4-BE49-F238E27FC236}">
                <a16:creationId xmlns:a16="http://schemas.microsoft.com/office/drawing/2014/main" id="{8E95699B-6E6A-6F45-2567-CD577A9AD717}"/>
              </a:ext>
            </a:extLst>
          </p:cNvPr>
          <p:cNvSpPr txBox="1">
            <a:spLocks/>
          </p:cNvSpPr>
          <p:nvPr/>
        </p:nvSpPr>
        <p:spPr>
          <a:xfrm>
            <a:off x="3720459" y="131672"/>
            <a:ext cx="10382250" cy="2154436"/>
          </a:xfrm>
          <a:prstGeom prst="rect">
            <a:avLst/>
          </a:prstGeom>
        </p:spPr>
        <p:txBody>
          <a:bodyPr wrap="square" lIns="0" tIns="0" rIns="0" bIns="0" anchor="t">
            <a:spAutoFit/>
          </a:bodyPr>
          <a:lstStyle>
            <a:lvl1pPr>
              <a:defRPr sz="7000" b="1" i="0">
                <a:solidFill>
                  <a:schemeClr val="tx1"/>
                </a:solidFill>
                <a:latin typeface="Calibri"/>
                <a:ea typeface="+mj-ea"/>
                <a:cs typeface="Calibri"/>
              </a:defRPr>
            </a:lvl1pPr>
          </a:lstStyle>
          <a:p>
            <a:pPr algn="ctr" defTabSz="914400"/>
            <a:r>
              <a:rPr lang="en-US" kern="0">
                <a:latin typeface="Franklin Gothic Medium"/>
              </a:rPr>
              <a:t>Health and Safety Issues</a:t>
            </a:r>
            <a:br>
              <a:rPr lang="en-US" kern="0">
                <a:latin typeface="Franklin Gothic Medium"/>
              </a:rPr>
            </a:br>
            <a:r>
              <a:rPr lang="en-US" sz="4000" kern="0">
                <a:latin typeface="Franklin Gothic Medium"/>
              </a:rPr>
              <a:t>(Selected List)</a:t>
            </a:r>
            <a:r>
              <a:rPr lang="en-US" kern="0">
                <a:latin typeface="Franklin Gothic Medium"/>
              </a:rPr>
              <a:t> </a:t>
            </a:r>
            <a:endParaRPr lang="en-US" kern="0">
              <a:latin typeface="Franklin Gothic Medium" panose="020B0603020102020204" pitchFamily="34" charset="0"/>
            </a:endParaRPr>
          </a:p>
        </p:txBody>
      </p:sp>
      <p:sp>
        <p:nvSpPr>
          <p:cNvPr id="3" name="TextBox 2">
            <a:extLst>
              <a:ext uri="{FF2B5EF4-FFF2-40B4-BE49-F238E27FC236}">
                <a16:creationId xmlns:a16="http://schemas.microsoft.com/office/drawing/2014/main" id="{91DE0ED0-ABA3-E507-96B0-16B56EC49E1B}"/>
              </a:ext>
            </a:extLst>
          </p:cNvPr>
          <p:cNvSpPr txBox="1"/>
          <p:nvPr/>
        </p:nvSpPr>
        <p:spPr>
          <a:xfrm>
            <a:off x="11628783" y="2077801"/>
            <a:ext cx="6430617" cy="5509200"/>
          </a:xfrm>
          <a:prstGeom prst="rect">
            <a:avLst/>
          </a:prstGeom>
          <a:noFill/>
        </p:spPr>
        <p:txBody>
          <a:bodyPr wrap="square" lIns="91440" tIns="45720" rIns="91440" bIns="45720" anchor="t">
            <a:spAutoFit/>
          </a:bodyPr>
          <a:lstStyle/>
          <a:p>
            <a:pPr marL="457200" indent="-457200" defTabSz="914400">
              <a:buFont typeface="Arial" panose="020B0604020202020204" pitchFamily="34" charset="0"/>
              <a:buChar char="•"/>
            </a:pPr>
            <a:r>
              <a:rPr lang="en-US" sz="3200" kern="0" dirty="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Polychlorinated biphenyls (PCBs)</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Pollution (generation of/proximity)</a:t>
            </a:r>
          </a:p>
          <a:p>
            <a:pPr marL="457200" indent="-457200" defTabSz="914400">
              <a:buFont typeface="Arial" panose="020B0604020202020204" pitchFamily="34" charset="0"/>
              <a:buChar char="•"/>
            </a:pPr>
            <a:r>
              <a:rPr lang="en-US" sz="3200" kern="0" dirty="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defTabSz="914400">
              <a:buFont typeface="Arial" panose="020B0604020202020204" pitchFamily="34" charset="0"/>
              <a:buChar char="•"/>
            </a:pPr>
            <a:r>
              <a:rPr lang="en-US" sz="3200" kern="0" dirty="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defTabSz="914400">
              <a:buFont typeface="Arial" panose="020B0604020202020204" pitchFamily="34" charset="0"/>
              <a:buChar char="•"/>
            </a:pPr>
            <a:r>
              <a:rPr lang="en-US" sz="3200" kern="0" dirty="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defTabSz="914400">
              <a:buFont typeface="Arial" panose="020B0604020202020204" pitchFamily="34" charset="0"/>
              <a:buChar char="•"/>
            </a:pPr>
            <a:r>
              <a:rPr lang="en-US" sz="3200" kern="0" dirty="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defTabSz="914400">
              <a:buFont typeface="Arial" panose="020B0604020202020204" pitchFamily="34" charset="0"/>
              <a:buChar char="•"/>
            </a:pPr>
            <a:r>
              <a:rPr lang="en-US" sz="3200" kern="0" dirty="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Vaping</a:t>
            </a:r>
            <a:endParaRPr lang="en-US" sz="3200" b="1" kern="0" dirty="0">
              <a:solidFill>
                <a:srgbClr val="FF0000"/>
              </a:solidFill>
              <a:latin typeface="Calibri Light"/>
              <a:ea typeface="Calibri Light"/>
              <a:cs typeface="Calibri Light"/>
            </a:endParaRP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Violence (threats, attacks)</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Water (access to clean water)</a:t>
            </a:r>
          </a:p>
        </p:txBody>
      </p:sp>
      <p:sp>
        <p:nvSpPr>
          <p:cNvPr id="4" name="Rectangle 3">
            <a:extLst>
              <a:ext uri="{FF2B5EF4-FFF2-40B4-BE49-F238E27FC236}">
                <a16:creationId xmlns:a16="http://schemas.microsoft.com/office/drawing/2014/main" id="{82F24959-8FA6-5AC7-663A-B1A7C541A966}"/>
              </a:ext>
            </a:extLst>
          </p:cNvPr>
          <p:cNvSpPr/>
          <p:nvPr/>
        </p:nvSpPr>
        <p:spPr>
          <a:xfrm>
            <a:off x="6019800" y="2109275"/>
            <a:ext cx="5181600" cy="6494085"/>
          </a:xfrm>
          <a:prstGeom prst="rect">
            <a:avLst/>
          </a:prstGeom>
        </p:spPr>
        <p:txBody>
          <a:bodyPr wrap="square" lIns="91440" tIns="45720" rIns="91440" bIns="45720" anchor="t">
            <a:spAutoFit/>
          </a:bodyPr>
          <a:lstStyle/>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ysClr val="windowText" lastClr="000000"/>
                </a:solidFill>
                <a:effectLst/>
                <a:uLnTx/>
                <a:uFillTx/>
                <a:latin typeface="Calibri Light"/>
                <a:ea typeface="Calibri Light" panose="020F0302020204030204" pitchFamily="34" charset="0"/>
                <a:cs typeface="Calibri Light"/>
              </a:rPr>
              <a:t>Health education</a:t>
            </a:r>
            <a:endParaRPr kumimoji="0" lang="en-US" sz="1800" b="0" i="0" u="none" strike="noStrike" kern="0" cap="none" spc="0" normalizeH="0" baseline="0" noProof="0" dirty="0">
              <a:ln>
                <a:noFill/>
              </a:ln>
              <a:solidFill>
                <a:sysClr val="windowText" lastClr="000000"/>
              </a:solidFill>
              <a:effectLst/>
              <a:uLnTx/>
              <a:uFillTx/>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Heat</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Immunization/vaccination</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Infectious diseases</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Indoor air quality</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Lead (in paint, water, etc.)</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Mental health and stress</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Mercury</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dirty="0">
                <a:solidFill>
                  <a:srgbClr val="FF0000"/>
                </a:solidFill>
                <a:latin typeface="Calibri Light"/>
                <a:cs typeface="Calibri Light"/>
              </a:rPr>
              <a:t>Mold</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Natural disasters</a:t>
            </a:r>
          </a:p>
        </p:txBody>
      </p:sp>
      <p:sp>
        <p:nvSpPr>
          <p:cNvPr id="5" name="Rectangle 4">
            <a:extLst>
              <a:ext uri="{FF2B5EF4-FFF2-40B4-BE49-F238E27FC236}">
                <a16:creationId xmlns:a16="http://schemas.microsoft.com/office/drawing/2014/main" id="{BD7C64E3-3ADC-6545-F2D2-8EA9BBEE038C}"/>
              </a:ext>
            </a:extLst>
          </p:cNvPr>
          <p:cNvSpPr/>
          <p:nvPr/>
        </p:nvSpPr>
        <p:spPr>
          <a:xfrm>
            <a:off x="533400" y="1538486"/>
            <a:ext cx="5638800" cy="7478970"/>
          </a:xfrm>
          <a:prstGeom prst="rect">
            <a:avLst/>
          </a:prstGeom>
        </p:spPr>
        <p:txBody>
          <a:bodyPr wrap="square" lIns="91440" tIns="45720" rIns="91440" bIns="45720" anchor="t">
            <a:spAutoFit/>
          </a:bodyPr>
          <a:lstStyle/>
          <a:p>
            <a:pPr defTabSz="914400"/>
            <a:endParaRPr lang="en-US" sz="3200" kern="0" dirty="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endParaRPr>
          </a:p>
          <a:p>
            <a:pPr marL="457200" indent="-457200" defTabSz="914400">
              <a:buFont typeface="Arial" panose="020B0604020202020204" pitchFamily="34" charset="0"/>
              <a:buChar char="•"/>
            </a:pPr>
            <a:r>
              <a:rPr lang="en-US" sz="3200" kern="0" dirty="0">
                <a:solidFill>
                  <a:sysClr val="windowText" lastClr="000000"/>
                </a:solidFill>
                <a:latin typeface="Calibri Light"/>
                <a:ea typeface="Calibri Light" panose="020F0302020204030204" pitchFamily="34" charset="0"/>
                <a:cs typeface="Calibri Light"/>
              </a:rPr>
              <a:t>Allergies</a:t>
            </a:r>
          </a:p>
          <a:p>
            <a:pPr marL="457200" indent="-457200" defTabSz="914400">
              <a:buFont typeface="Arial" panose="020B0604020202020204" pitchFamily="34" charset="0"/>
              <a:buChar char="•"/>
            </a:pPr>
            <a:r>
              <a:rPr lang="en-US" sz="3200" b="1" kern="0" dirty="0">
                <a:solidFill>
                  <a:srgbClr val="FF0000"/>
                </a:solidFill>
                <a:latin typeface="Calibri Light"/>
                <a:ea typeface="Calibri Light" panose="020F0302020204030204" pitchFamily="34" charset="0"/>
                <a:cs typeface="Calibri Light"/>
              </a:rPr>
              <a:t>Asbestos</a:t>
            </a:r>
          </a:p>
          <a:p>
            <a:pPr marL="457200" indent="-457200" defTabSz="914400">
              <a:buFont typeface="Arial" panose="020B0604020202020204" pitchFamily="34" charset="0"/>
              <a:buChar char="•"/>
            </a:pPr>
            <a:r>
              <a:rPr lang="en-US" sz="3200" kern="0" dirty="0">
                <a:solidFill>
                  <a:sysClr val="windowText" lastClr="000000"/>
                </a:solidFill>
                <a:latin typeface="Calibri Light"/>
                <a:ea typeface="Calibri Light" panose="020F0302020204030204" pitchFamily="34" charset="0"/>
                <a:cs typeface="Calibri Light"/>
              </a:rPr>
              <a:t>Bloodborne hazards</a:t>
            </a:r>
          </a:p>
          <a:p>
            <a:pPr marL="457200" indent="-457200" defTabSz="914400">
              <a:buFont typeface="Arial" panose="020B0604020202020204" pitchFamily="34" charset="0"/>
              <a:buChar char="•"/>
            </a:pPr>
            <a:r>
              <a:rPr lang="en-US" sz="3200" kern="0" dirty="0">
                <a:solidFill>
                  <a:sysClr val="windowText" lastClr="000000"/>
                </a:solidFill>
                <a:latin typeface="Calibri Light"/>
                <a:ea typeface="Calibri Light" panose="020F0302020204030204" pitchFamily="34" charset="0"/>
                <a:cs typeface="Calibri Light"/>
              </a:rPr>
              <a:t>Bullying</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Chemical use/storage/exposure</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Climate justice</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Cold</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Disaster preparation</a:t>
            </a:r>
          </a:p>
          <a:p>
            <a:pPr marL="457200" indent="-457200" defTabSz="914400">
              <a:buFont typeface="Arial" panose="020B0604020202020204" pitchFamily="34" charset="0"/>
              <a:buChar char="•"/>
            </a:pPr>
            <a:r>
              <a:rPr lang="en-US" sz="3200" kern="0" dirty="0">
                <a:solidFill>
                  <a:sysClr val="windowText" lastClr="000000"/>
                </a:solidFill>
                <a:latin typeface="Calibri Light"/>
                <a:ea typeface="Calibri Light" panose="020F0302020204030204" pitchFamily="34" charset="0"/>
                <a:cs typeface="Calibri Light"/>
              </a:rPr>
              <a:t>Ergonomic hazards</a:t>
            </a:r>
          </a:p>
          <a:p>
            <a:pPr marL="457200" indent="-457200" defTabSz="914400">
              <a:buFont typeface="Arial" panose="020B0604020202020204" pitchFamily="34" charset="0"/>
              <a:buChar char="•"/>
            </a:pPr>
            <a:r>
              <a:rPr lang="en-US" sz="3200" kern="0" dirty="0">
                <a:solidFill>
                  <a:sysClr val="windowText" lastClr="000000"/>
                </a:solidFill>
                <a:latin typeface="Calibri Light"/>
                <a:ea typeface="Calibri Light" panose="020F0302020204030204" pitchFamily="34" charset="0"/>
                <a:cs typeface="Calibri Light"/>
              </a:rPr>
              <a:t>Food-service concerns (burns, etc.)</a:t>
            </a:r>
          </a:p>
          <a:p>
            <a:pPr marL="457200" indent="-457200" defTabSz="914400">
              <a:buFont typeface="Arial" panose="020B0604020202020204" pitchFamily="34" charset="0"/>
              <a:buChar char="•"/>
            </a:pPr>
            <a:r>
              <a:rPr lang="en-US" sz="3200" kern="0" dirty="0">
                <a:solidFill>
                  <a:sysClr val="windowText" lastClr="000000"/>
                </a:solidFill>
                <a:latin typeface="Calibri Light"/>
                <a:ea typeface="Calibri Light" panose="020F0302020204030204" pitchFamily="34" charset="0"/>
                <a:cs typeface="Calibri Light"/>
              </a:rPr>
              <a:t>Formaldehyde</a:t>
            </a:r>
          </a:p>
          <a:p>
            <a:pPr marL="457200" indent="-457200" defTabSz="914400">
              <a:buFont typeface="Arial" panose="020B0604020202020204" pitchFamily="34" charset="0"/>
              <a:buChar char="•"/>
            </a:pPr>
            <a:r>
              <a:rPr lang="en-US" sz="3200" b="1" kern="0" dirty="0">
                <a:solidFill>
                  <a:srgbClr val="FF0000"/>
                </a:solidFill>
                <a:latin typeface="Calibri Light"/>
                <a:cs typeface="Calibri Light"/>
              </a:rPr>
              <a:t>Gun violence</a:t>
            </a:r>
          </a:p>
        </p:txBody>
      </p:sp>
    </p:spTree>
    <p:custDataLst>
      <p:tags r:id="rId1"/>
    </p:custDataLst>
    <p:extLst>
      <p:ext uri="{BB962C8B-B14F-4D97-AF65-F5344CB8AC3E}">
        <p14:creationId xmlns:p14="http://schemas.microsoft.com/office/powerpoint/2010/main" val="1300649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26B1D7-64AE-B7F6-E082-4193F2A151D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8B7B00CC-6395-FA3C-3FDC-DCBDF3F8F935}"/>
              </a:ext>
            </a:extLst>
          </p:cNvPr>
          <p:cNvGrpSpPr/>
          <p:nvPr/>
        </p:nvGrpSpPr>
        <p:grpSpPr>
          <a:xfrm>
            <a:off x="-3" y="0"/>
            <a:ext cx="18288004" cy="10287270"/>
            <a:chOff x="-3" y="0"/>
            <a:chExt cx="18288004" cy="10287270"/>
          </a:xfrm>
        </p:grpSpPr>
        <p:pic>
          <p:nvPicPr>
            <p:cNvPr id="3" name="object 3">
              <a:extLst>
                <a:ext uri="{FF2B5EF4-FFF2-40B4-BE49-F238E27FC236}">
                  <a16:creationId xmlns:a16="http://schemas.microsoft.com/office/drawing/2014/main" id="{1FA84D45-A50E-8B88-BFA2-F0D642473BAB}"/>
                </a:ext>
              </a:extLst>
            </p:cNvPr>
            <p:cNvPicPr/>
            <p:nvPr/>
          </p:nvPicPr>
          <p:blipFill>
            <a:blip r:embed="rId4">
              <a:extLst>
                <a:ext uri="{28A0092B-C50C-407E-A947-70E740481C1C}">
                  <a14:useLocalDpi xmlns:a14="http://schemas.microsoft.com/office/drawing/2010/main" val="0"/>
                </a:ext>
              </a:extLst>
            </a:blip>
            <a:srcRect l="24990" r="24990"/>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C575B7DA-06D6-0FF7-CEB3-8A20CB8C1FBB}"/>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238B2C47-6152-EBC8-40B7-B2ACCB5FC863}"/>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A28A1330-C74B-126B-EB60-EE174371E778}"/>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5F842996-0B2B-E42B-CB20-54BFF60EF0FD}"/>
              </a:ext>
            </a:extLst>
          </p:cNvPr>
          <p:cNvSpPr txBox="1">
            <a:spLocks noGrp="1"/>
          </p:cNvSpPr>
          <p:nvPr>
            <p:ph type="title"/>
          </p:nvPr>
        </p:nvSpPr>
        <p:spPr>
          <a:xfrm>
            <a:off x="466591" y="1267458"/>
            <a:ext cx="9439409" cy="2507161"/>
          </a:xfrm>
          <a:prstGeom prst="rect">
            <a:avLst/>
          </a:prstGeom>
        </p:spPr>
        <p:txBody>
          <a:bodyPr vert="horz" wrap="square" lIns="0" tIns="245745" rIns="0" bIns="0" rtlCol="0">
            <a:spAutoFit/>
          </a:bodyPr>
          <a:lstStyle/>
          <a:p>
            <a:pPr marL="12700" marR="5080">
              <a:lnSpc>
                <a:spcPts val="9150"/>
              </a:lnSpc>
              <a:spcBef>
                <a:spcPts val="1935"/>
              </a:spcBef>
            </a:pPr>
            <a:r>
              <a:rPr lang="en-US" sz="6600" b="1" dirty="0">
                <a:solidFill>
                  <a:schemeClr val="tx1"/>
                </a:solidFill>
                <a:latin typeface="Franklin Gothic Medium" panose="020B0603020102020204" pitchFamily="34" charset="0"/>
              </a:rPr>
              <a:t>Unique Characteristics of a School </a:t>
            </a:r>
            <a:endParaRPr sz="6600" b="1" spc="-35" dirty="0">
              <a:solidFill>
                <a:schemeClr val="tx1"/>
              </a:solidFill>
            </a:endParaRPr>
          </a:p>
        </p:txBody>
      </p:sp>
      <p:pic>
        <p:nvPicPr>
          <p:cNvPr id="18" name="Picture 17" descr="A close-up of a logo&#10;&#10;Description automatically generated">
            <a:extLst>
              <a:ext uri="{FF2B5EF4-FFF2-40B4-BE49-F238E27FC236}">
                <a16:creationId xmlns:a16="http://schemas.microsoft.com/office/drawing/2014/main" id="{E74AC665-1035-795D-5ECA-B73CA08434C5}"/>
              </a:ext>
            </a:extLst>
          </p:cNvPr>
          <p:cNvPicPr>
            <a:picLocks noChangeAspect="1"/>
          </p:cNvPicPr>
          <p:nvPr/>
        </p:nvPicPr>
        <p:blipFill>
          <a:blip r:embed="rId5"/>
          <a:stretch>
            <a:fillRect/>
          </a:stretch>
        </p:blipFill>
        <p:spPr>
          <a:xfrm>
            <a:off x="533400" y="-45916"/>
            <a:ext cx="1895475" cy="1809750"/>
          </a:xfrm>
          <a:prstGeom prst="rect">
            <a:avLst/>
          </a:prstGeom>
        </p:spPr>
      </p:pic>
      <p:sp>
        <p:nvSpPr>
          <p:cNvPr id="9" name="Content Placeholder 2">
            <a:extLst>
              <a:ext uri="{FF2B5EF4-FFF2-40B4-BE49-F238E27FC236}">
                <a16:creationId xmlns:a16="http://schemas.microsoft.com/office/drawing/2014/main" id="{853DFF66-B88E-1071-E540-A274DCF1C53E}"/>
              </a:ext>
            </a:extLst>
          </p:cNvPr>
          <p:cNvSpPr>
            <a:spLocks noGrp="1"/>
          </p:cNvSpPr>
          <p:nvPr>
            <p:ph idx="1"/>
          </p:nvPr>
        </p:nvSpPr>
        <p:spPr>
          <a:xfrm>
            <a:off x="533401" y="4849063"/>
            <a:ext cx="9372600" cy="5542530"/>
          </a:xfrm>
        </p:spPr>
        <p:txBody>
          <a:bodyPr>
            <a:normAutofit/>
          </a:bodyPr>
          <a:lstStyle/>
          <a:p>
            <a:pPr marL="771525" indent="-771525">
              <a:buFont typeface="+mj-lt"/>
              <a:buAutoNum type="arabicPeriod"/>
            </a:pPr>
            <a:r>
              <a:rPr lang="en-US" dirty="0">
                <a:latin typeface="Calibri Light" panose="020F0302020204030204" pitchFamily="34" charset="0"/>
                <a:ea typeface="Calibri Light" panose="020F0302020204030204" pitchFamily="34" charset="0"/>
                <a:cs typeface="Calibri Light" panose="020F0302020204030204" pitchFamily="34" charset="0"/>
              </a:rPr>
              <a:t>Occupants are close together, with the typical school having approximately four times as many occupants as office buildings for the same amount of floor space. </a:t>
            </a:r>
          </a:p>
          <a:p>
            <a:pPr marL="771525" indent="-771525">
              <a:buFont typeface="+mj-lt"/>
              <a:buAutoNum type="arabicPeriod"/>
            </a:pPr>
            <a:r>
              <a:rPr lang="en-US" dirty="0">
                <a:latin typeface="Calibri Light" panose="020F0302020204030204" pitchFamily="34" charset="0"/>
                <a:ea typeface="Calibri Light" panose="020F0302020204030204" pitchFamily="34" charset="0"/>
                <a:cs typeface="Calibri Light" panose="020F0302020204030204" pitchFamily="34" charset="0"/>
              </a:rPr>
              <a:t>A variety of pollutant sources are introduced during learning activities, such as supplies and materials for art, science, home economics, and industrial or vocational arts classes.</a:t>
            </a:r>
          </a:p>
          <a:p>
            <a:pPr marL="771525" indent="-771525">
              <a:buFont typeface="+mj-lt"/>
              <a:buAutoNum type="arabicPeriod"/>
            </a:pPr>
            <a:r>
              <a:rPr lang="en-US" dirty="0">
                <a:latin typeface="Calibri Light" panose="020F0302020204030204" pitchFamily="34" charset="0"/>
                <a:ea typeface="Calibri Light" panose="020F0302020204030204" pitchFamily="34" charset="0"/>
                <a:cs typeface="Calibri Light" panose="020F0302020204030204" pitchFamily="34" charset="0"/>
              </a:rPr>
              <a:t>Multiple HVAC units and other mechanical equipment can place an added strain on custodial and maintenance staff.</a:t>
            </a:r>
          </a:p>
          <a:p>
            <a:pPr marL="771525" indent="-771525">
              <a:buFont typeface="+mj-lt"/>
              <a:buAutoNum type="arabicPeriod"/>
            </a:pPr>
            <a:r>
              <a:rPr lang="en-US" dirty="0">
                <a:latin typeface="Calibri Light" panose="020F0302020204030204" pitchFamily="34" charset="0"/>
                <a:ea typeface="Calibri Light" panose="020F0302020204030204" pitchFamily="34" charset="0"/>
                <a:cs typeface="Calibri Light" panose="020F0302020204030204" pitchFamily="34" charset="0"/>
              </a:rPr>
              <a:t>Maintenance often receives the largest cut during budget reductions resulting in staff reductions and deferred maintenance practice.</a:t>
            </a:r>
          </a:p>
        </p:txBody>
      </p:sp>
    </p:spTree>
    <p:custDataLst>
      <p:tags r:id="rId1"/>
    </p:custDataLst>
    <p:extLst>
      <p:ext uri="{BB962C8B-B14F-4D97-AF65-F5344CB8AC3E}">
        <p14:creationId xmlns:p14="http://schemas.microsoft.com/office/powerpoint/2010/main" val="289197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additive="base">
                                        <p:cTn id="14"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 calcmode="lin" valueType="num">
                                      <p:cBhvr additive="base">
                                        <p:cTn id="20"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 calcmode="lin" valueType="num">
                                      <p:cBhvr additive="base">
                                        <p:cTn id="26"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DF13FAB-96A8-3735-CFAB-DFC0FD7E706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8ED0738E-D6C3-9B06-48A7-8C400C647991}"/>
              </a:ext>
            </a:extLst>
          </p:cNvPr>
          <p:cNvGrpSpPr/>
          <p:nvPr/>
        </p:nvGrpSpPr>
        <p:grpSpPr>
          <a:xfrm>
            <a:off x="-3" y="0"/>
            <a:ext cx="18288004" cy="10287270"/>
            <a:chOff x="-3" y="0"/>
            <a:chExt cx="18288004" cy="10287270"/>
          </a:xfrm>
        </p:grpSpPr>
        <p:pic>
          <p:nvPicPr>
            <p:cNvPr id="3" name="object 3" descr="Palmtrees against city during sunset">
              <a:extLst>
                <a:ext uri="{FF2B5EF4-FFF2-40B4-BE49-F238E27FC236}">
                  <a16:creationId xmlns:a16="http://schemas.microsoft.com/office/drawing/2014/main" id="{2187F823-E96F-C3D6-8230-3251A51E92A2}"/>
                </a:ext>
              </a:extLst>
            </p:cNvPr>
            <p:cNvPicPr/>
            <p:nvPr/>
          </p:nvPicPr>
          <p:blipFill>
            <a:blip r:embed="rId3">
              <a:extLst>
                <a:ext uri="{28A0092B-C50C-407E-A947-70E740481C1C}">
                  <a14:useLocalDpi xmlns:a14="http://schemas.microsoft.com/office/drawing/2010/main" val="0"/>
                </a:ext>
              </a:extLst>
            </a:blip>
            <a:srcRect l="20378" r="20378"/>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4B67563B-FE9A-6D28-55CA-5CEA80C44300}"/>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C11B2BB1-6845-832E-125F-48EB3068DCF2}"/>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DEB28A99-2884-1198-7BF6-56A624DCD982}"/>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BB23D059-E90E-11EA-115D-567A08D7DA93}"/>
              </a:ext>
            </a:extLst>
          </p:cNvPr>
          <p:cNvSpPr txBox="1">
            <a:spLocks noGrp="1"/>
          </p:cNvSpPr>
          <p:nvPr>
            <p:ph type="title"/>
          </p:nvPr>
        </p:nvSpPr>
        <p:spPr>
          <a:xfrm>
            <a:off x="533400" y="1904826"/>
            <a:ext cx="9439409" cy="1327351"/>
          </a:xfrm>
          <a:prstGeom prst="rect">
            <a:avLst/>
          </a:prstGeom>
        </p:spPr>
        <p:txBody>
          <a:bodyPr vert="horz" wrap="square" lIns="0" tIns="245745" rIns="0" bIns="0" rtlCol="0">
            <a:spAutoFit/>
          </a:bodyPr>
          <a:lstStyle/>
          <a:p>
            <a:pPr marL="12700" marR="5080">
              <a:lnSpc>
                <a:spcPts val="9150"/>
              </a:lnSpc>
              <a:spcBef>
                <a:spcPts val="1935"/>
              </a:spcBef>
            </a:pPr>
            <a:r>
              <a:rPr lang="en-US" sz="6600" b="1" dirty="0">
                <a:solidFill>
                  <a:schemeClr val="tx2"/>
                </a:solidFill>
              </a:rPr>
              <a:t>Common Pollutants</a:t>
            </a:r>
            <a:endParaRPr sz="6600" b="1" spc="-35" dirty="0">
              <a:solidFill>
                <a:schemeClr val="tx2"/>
              </a:solidFill>
            </a:endParaRPr>
          </a:p>
        </p:txBody>
      </p:sp>
      <p:pic>
        <p:nvPicPr>
          <p:cNvPr id="18" name="Picture 17" descr="A close-up of a logo&#10;&#10;Description automatically generated">
            <a:extLst>
              <a:ext uri="{FF2B5EF4-FFF2-40B4-BE49-F238E27FC236}">
                <a16:creationId xmlns:a16="http://schemas.microsoft.com/office/drawing/2014/main" id="{F98E9791-B39C-E13D-EF30-4CE63F258128}"/>
              </a:ext>
            </a:extLst>
          </p:cNvPr>
          <p:cNvPicPr>
            <a:picLocks noChangeAspect="1"/>
          </p:cNvPicPr>
          <p:nvPr/>
        </p:nvPicPr>
        <p:blipFill>
          <a:blip r:embed="rId4"/>
          <a:stretch>
            <a:fillRect/>
          </a:stretch>
        </p:blipFill>
        <p:spPr>
          <a:xfrm>
            <a:off x="533400" y="-45916"/>
            <a:ext cx="1895475" cy="1809750"/>
          </a:xfrm>
          <a:prstGeom prst="rect">
            <a:avLst/>
          </a:prstGeom>
        </p:spPr>
      </p:pic>
      <p:sp>
        <p:nvSpPr>
          <p:cNvPr id="8" name="object 9">
            <a:extLst>
              <a:ext uri="{FF2B5EF4-FFF2-40B4-BE49-F238E27FC236}">
                <a16:creationId xmlns:a16="http://schemas.microsoft.com/office/drawing/2014/main" id="{E44F4384-BAD5-9DB9-3C5B-9F4E83288660}"/>
              </a:ext>
            </a:extLst>
          </p:cNvPr>
          <p:cNvSpPr txBox="1"/>
          <p:nvPr/>
        </p:nvSpPr>
        <p:spPr>
          <a:xfrm>
            <a:off x="533400" y="4466372"/>
            <a:ext cx="8067515" cy="5049139"/>
          </a:xfrm>
          <a:prstGeom prst="rect">
            <a:avLst/>
          </a:prstGeom>
        </p:spPr>
        <p:txBody>
          <a:bodyPr vert="horz" wrap="square" lIns="0" tIns="12700" rIns="0" bIns="0" rtlCol="0" anchor="t">
            <a:spAutoFit/>
          </a:bodyPr>
          <a:lstStyle/>
          <a:p>
            <a:pPr marL="12700" marR="17145">
              <a:lnSpc>
                <a:spcPct val="115599"/>
              </a:lnSpc>
              <a:spcBef>
                <a:spcPts val="100"/>
              </a:spcBef>
            </a:pPr>
            <a:endParaRPr lang="en-US" sz="2800" spc="110" dirty="0">
              <a:latin typeface="Franklin Gothic Medium" panose="020B0603020102020204" pitchFamily="34" charset="0"/>
              <a:ea typeface="Calibri Light" panose="020F0302020204030204" pitchFamily="34" charset="0"/>
              <a:cs typeface="Calibri Light" panose="020F0302020204030204" pitchFamily="34" charset="0"/>
            </a:endParaRPr>
          </a:p>
          <a:p>
            <a:pPr marL="527050" marR="17145" indent="-514350">
              <a:lnSpc>
                <a:spcPct val="115599"/>
              </a:lnSpc>
              <a:spcBef>
                <a:spcPts val="100"/>
              </a:spcBef>
              <a:buFontTx/>
              <a:buAutoNum type="arabicPeriod"/>
            </a:pPr>
            <a:r>
              <a:rPr lang="en-US" sz="3600" spc="110" dirty="0">
                <a:latin typeface="Calibri Light"/>
                <a:ea typeface="Calibri Light" panose="020F0302020204030204" pitchFamily="34" charset="0"/>
                <a:cs typeface="Calibri Light"/>
              </a:rPr>
              <a:t>Viruses, bacteria and fungi </a:t>
            </a:r>
          </a:p>
          <a:p>
            <a:pPr marL="527050" marR="17145" indent="-514350">
              <a:lnSpc>
                <a:spcPct val="115599"/>
              </a:lnSpc>
              <a:spcBef>
                <a:spcPts val="100"/>
              </a:spcBef>
              <a:buFontTx/>
              <a:buAutoNum type="arabicPeriod"/>
            </a:pPr>
            <a:r>
              <a:rPr lang="en-US" sz="3600" spc="110" dirty="0">
                <a:latin typeface="Calibri Light"/>
                <a:ea typeface="Calibri Light" panose="020F0302020204030204" pitchFamily="34" charset="0"/>
                <a:cs typeface="Calibri Light"/>
              </a:rPr>
              <a:t>Carbon monoxide, carbon dioxide, cleaning products</a:t>
            </a:r>
          </a:p>
          <a:p>
            <a:pPr marL="527050" marR="17145" indent="-514350">
              <a:lnSpc>
                <a:spcPct val="115599"/>
              </a:lnSpc>
              <a:spcBef>
                <a:spcPts val="100"/>
              </a:spcBef>
              <a:buFontTx/>
              <a:buAutoNum type="arabicPeriod"/>
            </a:pPr>
            <a:r>
              <a:rPr lang="en-US" sz="3600" spc="110" dirty="0">
                <a:latin typeface="Calibri Light"/>
                <a:ea typeface="Calibri Light" panose="020F0302020204030204" pitchFamily="34" charset="0"/>
                <a:cs typeface="Calibri Light"/>
              </a:rPr>
              <a:t>Particulate matter 2.5, 10 </a:t>
            </a:r>
          </a:p>
          <a:p>
            <a:pPr marL="927100" marR="17145" lvl="1" indent="-457200">
              <a:lnSpc>
                <a:spcPct val="115599"/>
              </a:lnSpc>
              <a:spcBef>
                <a:spcPts val="100"/>
              </a:spcBef>
              <a:buFont typeface="Arial" panose="020B0604020202020204" pitchFamily="34" charset="0"/>
              <a:buChar char="•"/>
            </a:pPr>
            <a:r>
              <a:rPr lang="en-US" sz="3600" spc="110" dirty="0">
                <a:latin typeface="Calibri Light"/>
                <a:ea typeface="Calibri Light" panose="020F0302020204030204" pitchFamily="34" charset="0"/>
                <a:cs typeface="Calibri Light"/>
              </a:rPr>
              <a:t>asbestos</a:t>
            </a:r>
          </a:p>
          <a:p>
            <a:pPr marL="927100" marR="17145" lvl="1" indent="-457200">
              <a:lnSpc>
                <a:spcPct val="115599"/>
              </a:lnSpc>
              <a:spcBef>
                <a:spcPts val="100"/>
              </a:spcBef>
              <a:buFont typeface="Arial" panose="020B0604020202020204" pitchFamily="34" charset="0"/>
              <a:buChar char="•"/>
            </a:pPr>
            <a:r>
              <a:rPr lang="en-US" sz="3600" spc="110" dirty="0">
                <a:latin typeface="Calibri Light"/>
                <a:ea typeface="Calibri Light" panose="020F0302020204030204" pitchFamily="34" charset="0"/>
                <a:cs typeface="Calibri Light"/>
              </a:rPr>
              <a:t>lead dust</a:t>
            </a:r>
          </a:p>
          <a:p>
            <a:pPr marL="469900" marR="17145" lvl="1">
              <a:lnSpc>
                <a:spcPct val="115599"/>
              </a:lnSpc>
              <a:spcBef>
                <a:spcPts val="100"/>
              </a:spcBef>
            </a:pPr>
            <a:endParaRPr lang="en-US" sz="3600" spc="110" dirty="0">
              <a:latin typeface="Calibri Light" panose="020F0302020204030204" pitchFamily="34" charset="0"/>
              <a:ea typeface="Calibri Light" panose="020F0302020204030204" pitchFamily="34" charset="0"/>
              <a:cs typeface="Calibri Light"/>
            </a:endParaRPr>
          </a:p>
        </p:txBody>
      </p:sp>
    </p:spTree>
    <p:custDataLst>
      <p:tags r:id="rId1"/>
    </p:custDataLst>
    <p:extLst>
      <p:ext uri="{BB962C8B-B14F-4D97-AF65-F5344CB8AC3E}">
        <p14:creationId xmlns:p14="http://schemas.microsoft.com/office/powerpoint/2010/main" val="1220709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93C51-549C-45BB-F3CB-8DF7299F6C50}"/>
            </a:ext>
          </a:extLst>
        </p:cNvPr>
        <p:cNvGrpSpPr/>
        <p:nvPr/>
      </p:nvGrpSpPr>
      <p:grpSpPr>
        <a:xfrm>
          <a:off x="0" y="0"/>
          <a:ext cx="0" cy="0"/>
          <a:chOff x="0" y="0"/>
          <a:chExt cx="0" cy="0"/>
        </a:xfrm>
      </p:grpSpPr>
      <p:pic>
        <p:nvPicPr>
          <p:cNvPr id="10" name="Picture 9" descr="A close-up of a logo&#10;&#10;Description automatically generated">
            <a:extLst>
              <a:ext uri="{FF2B5EF4-FFF2-40B4-BE49-F238E27FC236}">
                <a16:creationId xmlns:a16="http://schemas.microsoft.com/office/drawing/2014/main" id="{0FBB2A6B-4DB4-6762-5D19-625DA9E63B96}"/>
              </a:ext>
            </a:extLst>
          </p:cNvPr>
          <p:cNvPicPr>
            <a:picLocks noChangeAspect="1"/>
          </p:cNvPicPr>
          <p:nvPr/>
        </p:nvPicPr>
        <p:blipFill>
          <a:blip r:embed="rId4"/>
          <a:stretch>
            <a:fillRect/>
          </a:stretch>
        </p:blipFill>
        <p:spPr>
          <a:xfrm>
            <a:off x="533400" y="-45916"/>
            <a:ext cx="1895475" cy="1809750"/>
          </a:xfrm>
          <a:prstGeom prst="rect">
            <a:avLst/>
          </a:prstGeom>
        </p:spPr>
      </p:pic>
      <p:sp>
        <p:nvSpPr>
          <p:cNvPr id="2" name="object 3">
            <a:extLst>
              <a:ext uri="{FF2B5EF4-FFF2-40B4-BE49-F238E27FC236}">
                <a16:creationId xmlns:a16="http://schemas.microsoft.com/office/drawing/2014/main" id="{EA8B5531-D730-A90A-2C55-212C7383CAA0}"/>
              </a:ext>
            </a:extLst>
          </p:cNvPr>
          <p:cNvSpPr/>
          <p:nvPr/>
        </p:nvSpPr>
        <p:spPr>
          <a:xfrm rot="10800000">
            <a:off x="1354812" y="2160350"/>
            <a:ext cx="2188845" cy="1099820"/>
          </a:xfrm>
          <a:custGeom>
            <a:avLst/>
            <a:gdLst/>
            <a:ahLst/>
            <a:cxnLst/>
            <a:rect l="l" t="t" r="r" b="b"/>
            <a:pathLst>
              <a:path w="2188844" h="1099820">
                <a:moveTo>
                  <a:pt x="47250" y="1099549"/>
                </a:moveTo>
                <a:lnTo>
                  <a:pt x="34956" y="1098354"/>
                </a:lnTo>
                <a:lnTo>
                  <a:pt x="18269" y="1090169"/>
                </a:lnTo>
                <a:lnTo>
                  <a:pt x="5994" y="1076239"/>
                </a:lnTo>
                <a:lnTo>
                  <a:pt x="0" y="1058686"/>
                </a:lnTo>
                <a:lnTo>
                  <a:pt x="1401" y="1040268"/>
                </a:lnTo>
                <a:lnTo>
                  <a:pt x="9702" y="1023786"/>
                </a:lnTo>
                <a:lnTo>
                  <a:pt x="23579" y="1011591"/>
                </a:lnTo>
                <a:lnTo>
                  <a:pt x="41022" y="1005450"/>
                </a:lnTo>
                <a:lnTo>
                  <a:pt x="1580985" y="1005329"/>
                </a:lnTo>
                <a:lnTo>
                  <a:pt x="1618729" y="1003944"/>
                </a:lnTo>
                <a:lnTo>
                  <a:pt x="1705666" y="989997"/>
                </a:lnTo>
                <a:lnTo>
                  <a:pt x="1788931" y="961436"/>
                </a:lnTo>
                <a:lnTo>
                  <a:pt x="1866067" y="919106"/>
                </a:lnTo>
                <a:lnTo>
                  <a:pt x="1934809" y="864252"/>
                </a:lnTo>
                <a:lnTo>
                  <a:pt x="1993138" y="798483"/>
                </a:lnTo>
                <a:lnTo>
                  <a:pt x="2039331" y="723738"/>
                </a:lnTo>
                <a:lnTo>
                  <a:pt x="2072024" y="642227"/>
                </a:lnTo>
                <a:lnTo>
                  <a:pt x="2090260" y="556344"/>
                </a:lnTo>
                <a:lnTo>
                  <a:pt x="2093637" y="474111"/>
                </a:lnTo>
                <a:lnTo>
                  <a:pt x="2082112" y="396644"/>
                </a:lnTo>
                <a:lnTo>
                  <a:pt x="2055650" y="322908"/>
                </a:lnTo>
                <a:lnTo>
                  <a:pt x="2015269" y="255735"/>
                </a:lnTo>
                <a:lnTo>
                  <a:pt x="1962520" y="197708"/>
                </a:lnTo>
                <a:lnTo>
                  <a:pt x="1899430" y="151056"/>
                </a:lnTo>
                <a:lnTo>
                  <a:pt x="1828425" y="117572"/>
                </a:lnTo>
                <a:lnTo>
                  <a:pt x="1752232" y="98543"/>
                </a:lnTo>
                <a:lnTo>
                  <a:pt x="1670545" y="95059"/>
                </a:lnTo>
                <a:lnTo>
                  <a:pt x="1588574" y="112326"/>
                </a:lnTo>
                <a:lnTo>
                  <a:pt x="1514173" y="150727"/>
                </a:lnTo>
                <a:lnTo>
                  <a:pt x="1452712" y="207487"/>
                </a:lnTo>
                <a:lnTo>
                  <a:pt x="1408625" y="278512"/>
                </a:lnTo>
                <a:lnTo>
                  <a:pt x="1385090" y="358680"/>
                </a:lnTo>
                <a:lnTo>
                  <a:pt x="1383516" y="435462"/>
                </a:lnTo>
                <a:lnTo>
                  <a:pt x="1396852" y="488546"/>
                </a:lnTo>
                <a:lnTo>
                  <a:pt x="1426409" y="543680"/>
                </a:lnTo>
                <a:lnTo>
                  <a:pt x="1463269" y="584228"/>
                </a:lnTo>
                <a:lnTo>
                  <a:pt x="1515403" y="618960"/>
                </a:lnTo>
                <a:lnTo>
                  <a:pt x="1567082" y="637396"/>
                </a:lnTo>
                <a:lnTo>
                  <a:pt x="1630566" y="643261"/>
                </a:lnTo>
                <a:lnTo>
                  <a:pt x="1674459" y="635486"/>
                </a:lnTo>
                <a:lnTo>
                  <a:pt x="1715171" y="617376"/>
                </a:lnTo>
                <a:lnTo>
                  <a:pt x="1750311" y="589989"/>
                </a:lnTo>
                <a:lnTo>
                  <a:pt x="1777779" y="554953"/>
                </a:lnTo>
                <a:lnTo>
                  <a:pt x="1795943" y="514361"/>
                </a:lnTo>
                <a:lnTo>
                  <a:pt x="1803741" y="470598"/>
                </a:lnTo>
                <a:lnTo>
                  <a:pt x="1787662" y="397904"/>
                </a:lnTo>
                <a:lnTo>
                  <a:pt x="1763874" y="366013"/>
                </a:lnTo>
                <a:lnTo>
                  <a:pt x="1731888" y="342295"/>
                </a:lnTo>
                <a:lnTo>
                  <a:pt x="1694408" y="328762"/>
                </a:lnTo>
                <a:lnTo>
                  <a:pt x="1654911" y="326633"/>
                </a:lnTo>
                <a:lnTo>
                  <a:pt x="1602070" y="350332"/>
                </a:lnTo>
                <a:lnTo>
                  <a:pt x="1571168" y="399200"/>
                </a:lnTo>
                <a:lnTo>
                  <a:pt x="1575199" y="456091"/>
                </a:lnTo>
                <a:lnTo>
                  <a:pt x="1615923" y="491770"/>
                </a:lnTo>
                <a:lnTo>
                  <a:pt x="1650922" y="496793"/>
                </a:lnTo>
                <a:lnTo>
                  <a:pt x="1667610" y="504979"/>
                </a:lnTo>
                <a:lnTo>
                  <a:pt x="1684479" y="554879"/>
                </a:lnTo>
                <a:lnTo>
                  <a:pt x="1644858" y="589697"/>
                </a:lnTo>
                <a:lnTo>
                  <a:pt x="1598437" y="584875"/>
                </a:lnTo>
                <a:lnTo>
                  <a:pt x="1560671" y="570350"/>
                </a:lnTo>
                <a:lnTo>
                  <a:pt x="1527577" y="547112"/>
                </a:lnTo>
                <a:lnTo>
                  <a:pt x="1501125" y="516538"/>
                </a:lnTo>
                <a:lnTo>
                  <a:pt x="1482917" y="480472"/>
                </a:lnTo>
                <a:lnTo>
                  <a:pt x="1474049" y="441094"/>
                </a:lnTo>
                <a:lnTo>
                  <a:pt x="1475361" y="396515"/>
                </a:lnTo>
                <a:lnTo>
                  <a:pt x="1488092" y="350798"/>
                </a:lnTo>
                <a:lnTo>
                  <a:pt x="1511613" y="309553"/>
                </a:lnTo>
                <a:lnTo>
                  <a:pt x="1544492" y="275284"/>
                </a:lnTo>
                <a:lnTo>
                  <a:pt x="1584755" y="250038"/>
                </a:lnTo>
                <a:lnTo>
                  <a:pt x="1629997" y="235331"/>
                </a:lnTo>
                <a:lnTo>
                  <a:pt x="1675476" y="231781"/>
                </a:lnTo>
                <a:lnTo>
                  <a:pt x="1727632" y="239495"/>
                </a:lnTo>
                <a:lnTo>
                  <a:pt x="1783279" y="262477"/>
                </a:lnTo>
                <a:lnTo>
                  <a:pt x="1825629" y="293793"/>
                </a:lnTo>
                <a:lnTo>
                  <a:pt x="1863840" y="340215"/>
                </a:lnTo>
                <a:lnTo>
                  <a:pt x="1886384" y="387738"/>
                </a:lnTo>
                <a:lnTo>
                  <a:pt x="1898134" y="446638"/>
                </a:lnTo>
                <a:lnTo>
                  <a:pt x="1893184" y="515536"/>
                </a:lnTo>
                <a:lnTo>
                  <a:pt x="1865810" y="591815"/>
                </a:lnTo>
                <a:lnTo>
                  <a:pt x="1817407" y="656886"/>
                </a:lnTo>
                <a:lnTo>
                  <a:pt x="1752142" y="705146"/>
                </a:lnTo>
                <a:lnTo>
                  <a:pt x="1675637" y="732439"/>
                </a:lnTo>
                <a:lnTo>
                  <a:pt x="1597034" y="736775"/>
                </a:lnTo>
                <a:lnTo>
                  <a:pt x="1516796" y="720687"/>
                </a:lnTo>
                <a:lnTo>
                  <a:pt x="1442862" y="685711"/>
                </a:lnTo>
                <a:lnTo>
                  <a:pt x="1379615" y="633922"/>
                </a:lnTo>
                <a:lnTo>
                  <a:pt x="1330832" y="568412"/>
                </a:lnTo>
                <a:lnTo>
                  <a:pt x="1299405" y="493067"/>
                </a:lnTo>
                <a:lnTo>
                  <a:pt x="1287213" y="412386"/>
                </a:lnTo>
                <a:lnTo>
                  <a:pt x="1295058" y="325298"/>
                </a:lnTo>
                <a:lnTo>
                  <a:pt x="1318292" y="249450"/>
                </a:lnTo>
                <a:lnTo>
                  <a:pt x="1355899" y="179569"/>
                </a:lnTo>
                <a:lnTo>
                  <a:pt x="1406440" y="118331"/>
                </a:lnTo>
                <a:lnTo>
                  <a:pt x="1467977" y="68082"/>
                </a:lnTo>
                <a:lnTo>
                  <a:pt x="1538154" y="30749"/>
                </a:lnTo>
                <a:lnTo>
                  <a:pt x="1614280" y="7761"/>
                </a:lnTo>
                <a:lnTo>
                  <a:pt x="1693439" y="0"/>
                </a:lnTo>
                <a:lnTo>
                  <a:pt x="1717723" y="638"/>
                </a:lnTo>
                <a:lnTo>
                  <a:pt x="1801863" y="12167"/>
                </a:lnTo>
                <a:lnTo>
                  <a:pt x="1882790" y="37832"/>
                </a:lnTo>
                <a:lnTo>
                  <a:pt x="1958143" y="76882"/>
                </a:lnTo>
                <a:lnTo>
                  <a:pt x="2025716" y="128178"/>
                </a:lnTo>
                <a:lnTo>
                  <a:pt x="2083525" y="190213"/>
                </a:lnTo>
                <a:lnTo>
                  <a:pt x="2129872" y="261164"/>
                </a:lnTo>
                <a:lnTo>
                  <a:pt x="2163403" y="338956"/>
                </a:lnTo>
                <a:lnTo>
                  <a:pt x="2183138" y="421317"/>
                </a:lnTo>
                <a:lnTo>
                  <a:pt x="2188437" y="508586"/>
                </a:lnTo>
                <a:lnTo>
                  <a:pt x="2179675" y="597284"/>
                </a:lnTo>
                <a:lnTo>
                  <a:pt x="2157950" y="683757"/>
                </a:lnTo>
                <a:lnTo>
                  <a:pt x="2123741" y="766100"/>
                </a:lnTo>
                <a:lnTo>
                  <a:pt x="2077775" y="842563"/>
                </a:lnTo>
                <a:lnTo>
                  <a:pt x="2021066" y="911459"/>
                </a:lnTo>
                <a:lnTo>
                  <a:pt x="1954818" y="971325"/>
                </a:lnTo>
                <a:lnTo>
                  <a:pt x="1880491" y="1020842"/>
                </a:lnTo>
                <a:lnTo>
                  <a:pt x="1799665" y="1058956"/>
                </a:lnTo>
                <a:lnTo>
                  <a:pt x="1714122" y="1084828"/>
                </a:lnTo>
                <a:lnTo>
                  <a:pt x="1625681" y="1097909"/>
                </a:lnTo>
                <a:lnTo>
                  <a:pt x="47250" y="1099549"/>
                </a:lnTo>
                <a:close/>
              </a:path>
            </a:pathLst>
          </a:custGeom>
          <a:solidFill>
            <a:srgbClr val="004AAC"/>
          </a:solidFill>
        </p:spPr>
        <p:txBody>
          <a:bodyPr wrap="square" lIns="0" tIns="0" rIns="0" bIns="0" rtlCol="0"/>
          <a:lstStyle/>
          <a:p>
            <a:endParaRPr/>
          </a:p>
        </p:txBody>
      </p:sp>
      <p:sp>
        <p:nvSpPr>
          <p:cNvPr id="3" name="object 6">
            <a:extLst>
              <a:ext uri="{FF2B5EF4-FFF2-40B4-BE49-F238E27FC236}">
                <a16:creationId xmlns:a16="http://schemas.microsoft.com/office/drawing/2014/main" id="{4242BCDC-7F88-6493-DEDA-B861FAF4BE58}"/>
              </a:ext>
            </a:extLst>
          </p:cNvPr>
          <p:cNvSpPr txBox="1">
            <a:spLocks/>
          </p:cNvSpPr>
          <p:nvPr/>
        </p:nvSpPr>
        <p:spPr>
          <a:xfrm>
            <a:off x="3505200" y="976528"/>
            <a:ext cx="10382250" cy="1574612"/>
          </a:xfrm>
          <a:prstGeom prst="rect">
            <a:avLst/>
          </a:prstGeom>
        </p:spPr>
        <p:txBody>
          <a:bodyPr vert="horz" wrap="square" lIns="0" tIns="736424" rIns="0" bIns="0" rtlCol="0" anchor="t">
            <a:spAutoFit/>
          </a:bodyPr>
          <a:lst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946785">
              <a:spcBef>
                <a:spcPts val="100"/>
              </a:spcBef>
            </a:pPr>
            <a:r>
              <a:rPr lang="en-US" spc="685" dirty="0">
                <a:latin typeface="Franklin Gothic Medium"/>
              </a:rPr>
              <a:t>Indoor</a:t>
            </a:r>
            <a:r>
              <a:rPr lang="en-US" spc="315" dirty="0">
                <a:latin typeface="Franklin Gothic Medium"/>
              </a:rPr>
              <a:t> </a:t>
            </a:r>
            <a:r>
              <a:rPr lang="en-US" spc="900" dirty="0">
                <a:latin typeface="Franklin Gothic Medium"/>
              </a:rPr>
              <a:t>Air</a:t>
            </a:r>
            <a:r>
              <a:rPr lang="en-US" spc="315" dirty="0">
                <a:latin typeface="Franklin Gothic Medium"/>
              </a:rPr>
              <a:t> </a:t>
            </a:r>
            <a:r>
              <a:rPr lang="en-US" spc="730" dirty="0">
                <a:latin typeface="Franklin Gothic Medium"/>
              </a:rPr>
              <a:t>Quality</a:t>
            </a:r>
            <a:endParaRPr lang="en-US" spc="730" dirty="0">
              <a:latin typeface="Franklin Gothic Medium" panose="020B0603020102020204" pitchFamily="34" charset="0"/>
            </a:endParaRPr>
          </a:p>
        </p:txBody>
      </p:sp>
      <p:graphicFrame>
        <p:nvGraphicFramePr>
          <p:cNvPr id="4" name="Diagram 3">
            <a:extLst>
              <a:ext uri="{FF2B5EF4-FFF2-40B4-BE49-F238E27FC236}">
                <a16:creationId xmlns:a16="http://schemas.microsoft.com/office/drawing/2014/main" id="{DFE06463-129A-A352-CB49-3B87B8444817}"/>
              </a:ext>
            </a:extLst>
          </p:cNvPr>
          <p:cNvGraphicFramePr/>
          <p:nvPr>
            <p:extLst>
              <p:ext uri="{D42A27DB-BD31-4B8C-83A1-F6EECF244321}">
                <p14:modId xmlns:p14="http://schemas.microsoft.com/office/powerpoint/2010/main" val="3674073276"/>
              </p:ext>
            </p:extLst>
          </p:nvPr>
        </p:nvGraphicFramePr>
        <p:xfrm>
          <a:off x="2133600" y="2802470"/>
          <a:ext cx="11547490" cy="74258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object 3">
            <a:extLst>
              <a:ext uri="{FF2B5EF4-FFF2-40B4-BE49-F238E27FC236}">
                <a16:creationId xmlns:a16="http://schemas.microsoft.com/office/drawing/2014/main" id="{5DA4D2A5-313C-CFC8-CA29-F97BC99CE261}"/>
              </a:ext>
            </a:extLst>
          </p:cNvPr>
          <p:cNvSpPr/>
          <p:nvPr/>
        </p:nvSpPr>
        <p:spPr>
          <a:xfrm>
            <a:off x="13513810" y="1337035"/>
            <a:ext cx="2188845" cy="1099820"/>
          </a:xfrm>
          <a:custGeom>
            <a:avLst/>
            <a:gdLst/>
            <a:ahLst/>
            <a:cxnLst/>
            <a:rect l="l" t="t" r="r" b="b"/>
            <a:pathLst>
              <a:path w="2188844" h="1099820">
                <a:moveTo>
                  <a:pt x="47250" y="1099549"/>
                </a:moveTo>
                <a:lnTo>
                  <a:pt x="34956" y="1098354"/>
                </a:lnTo>
                <a:lnTo>
                  <a:pt x="18269" y="1090169"/>
                </a:lnTo>
                <a:lnTo>
                  <a:pt x="5994" y="1076239"/>
                </a:lnTo>
                <a:lnTo>
                  <a:pt x="0" y="1058686"/>
                </a:lnTo>
                <a:lnTo>
                  <a:pt x="1401" y="1040268"/>
                </a:lnTo>
                <a:lnTo>
                  <a:pt x="9702" y="1023786"/>
                </a:lnTo>
                <a:lnTo>
                  <a:pt x="23579" y="1011591"/>
                </a:lnTo>
                <a:lnTo>
                  <a:pt x="41022" y="1005450"/>
                </a:lnTo>
                <a:lnTo>
                  <a:pt x="1580985" y="1005329"/>
                </a:lnTo>
                <a:lnTo>
                  <a:pt x="1618729" y="1003944"/>
                </a:lnTo>
                <a:lnTo>
                  <a:pt x="1705666" y="989997"/>
                </a:lnTo>
                <a:lnTo>
                  <a:pt x="1788931" y="961436"/>
                </a:lnTo>
                <a:lnTo>
                  <a:pt x="1866067" y="919106"/>
                </a:lnTo>
                <a:lnTo>
                  <a:pt x="1934809" y="864252"/>
                </a:lnTo>
                <a:lnTo>
                  <a:pt x="1993138" y="798483"/>
                </a:lnTo>
                <a:lnTo>
                  <a:pt x="2039331" y="723738"/>
                </a:lnTo>
                <a:lnTo>
                  <a:pt x="2072024" y="642227"/>
                </a:lnTo>
                <a:lnTo>
                  <a:pt x="2090260" y="556344"/>
                </a:lnTo>
                <a:lnTo>
                  <a:pt x="2093637" y="474111"/>
                </a:lnTo>
                <a:lnTo>
                  <a:pt x="2082112" y="396644"/>
                </a:lnTo>
                <a:lnTo>
                  <a:pt x="2055650" y="322908"/>
                </a:lnTo>
                <a:lnTo>
                  <a:pt x="2015269" y="255735"/>
                </a:lnTo>
                <a:lnTo>
                  <a:pt x="1962520" y="197708"/>
                </a:lnTo>
                <a:lnTo>
                  <a:pt x="1899430" y="151056"/>
                </a:lnTo>
                <a:lnTo>
                  <a:pt x="1828425" y="117572"/>
                </a:lnTo>
                <a:lnTo>
                  <a:pt x="1752232" y="98543"/>
                </a:lnTo>
                <a:lnTo>
                  <a:pt x="1670545" y="95059"/>
                </a:lnTo>
                <a:lnTo>
                  <a:pt x="1588574" y="112326"/>
                </a:lnTo>
                <a:lnTo>
                  <a:pt x="1514173" y="150727"/>
                </a:lnTo>
                <a:lnTo>
                  <a:pt x="1452712" y="207487"/>
                </a:lnTo>
                <a:lnTo>
                  <a:pt x="1408625" y="278512"/>
                </a:lnTo>
                <a:lnTo>
                  <a:pt x="1385090" y="358680"/>
                </a:lnTo>
                <a:lnTo>
                  <a:pt x="1383516" y="435462"/>
                </a:lnTo>
                <a:lnTo>
                  <a:pt x="1396852" y="488546"/>
                </a:lnTo>
                <a:lnTo>
                  <a:pt x="1426409" y="543680"/>
                </a:lnTo>
                <a:lnTo>
                  <a:pt x="1463269" y="584228"/>
                </a:lnTo>
                <a:lnTo>
                  <a:pt x="1515403" y="618960"/>
                </a:lnTo>
                <a:lnTo>
                  <a:pt x="1567082" y="637396"/>
                </a:lnTo>
                <a:lnTo>
                  <a:pt x="1630566" y="643261"/>
                </a:lnTo>
                <a:lnTo>
                  <a:pt x="1674459" y="635486"/>
                </a:lnTo>
                <a:lnTo>
                  <a:pt x="1715171" y="617376"/>
                </a:lnTo>
                <a:lnTo>
                  <a:pt x="1750311" y="589989"/>
                </a:lnTo>
                <a:lnTo>
                  <a:pt x="1777779" y="554953"/>
                </a:lnTo>
                <a:lnTo>
                  <a:pt x="1795943" y="514361"/>
                </a:lnTo>
                <a:lnTo>
                  <a:pt x="1803741" y="470598"/>
                </a:lnTo>
                <a:lnTo>
                  <a:pt x="1787662" y="397904"/>
                </a:lnTo>
                <a:lnTo>
                  <a:pt x="1763874" y="366013"/>
                </a:lnTo>
                <a:lnTo>
                  <a:pt x="1731888" y="342295"/>
                </a:lnTo>
                <a:lnTo>
                  <a:pt x="1694408" y="328762"/>
                </a:lnTo>
                <a:lnTo>
                  <a:pt x="1654911" y="326633"/>
                </a:lnTo>
                <a:lnTo>
                  <a:pt x="1602070" y="350332"/>
                </a:lnTo>
                <a:lnTo>
                  <a:pt x="1571168" y="399200"/>
                </a:lnTo>
                <a:lnTo>
                  <a:pt x="1575199" y="456091"/>
                </a:lnTo>
                <a:lnTo>
                  <a:pt x="1615923" y="491770"/>
                </a:lnTo>
                <a:lnTo>
                  <a:pt x="1650922" y="496793"/>
                </a:lnTo>
                <a:lnTo>
                  <a:pt x="1667610" y="504979"/>
                </a:lnTo>
                <a:lnTo>
                  <a:pt x="1684479" y="554879"/>
                </a:lnTo>
                <a:lnTo>
                  <a:pt x="1644858" y="589697"/>
                </a:lnTo>
                <a:lnTo>
                  <a:pt x="1598437" y="584875"/>
                </a:lnTo>
                <a:lnTo>
                  <a:pt x="1560671" y="570350"/>
                </a:lnTo>
                <a:lnTo>
                  <a:pt x="1527577" y="547112"/>
                </a:lnTo>
                <a:lnTo>
                  <a:pt x="1501125" y="516538"/>
                </a:lnTo>
                <a:lnTo>
                  <a:pt x="1482917" y="480472"/>
                </a:lnTo>
                <a:lnTo>
                  <a:pt x="1474049" y="441094"/>
                </a:lnTo>
                <a:lnTo>
                  <a:pt x="1475361" y="396515"/>
                </a:lnTo>
                <a:lnTo>
                  <a:pt x="1488092" y="350798"/>
                </a:lnTo>
                <a:lnTo>
                  <a:pt x="1511613" y="309553"/>
                </a:lnTo>
                <a:lnTo>
                  <a:pt x="1544492" y="275284"/>
                </a:lnTo>
                <a:lnTo>
                  <a:pt x="1584755" y="250038"/>
                </a:lnTo>
                <a:lnTo>
                  <a:pt x="1629997" y="235331"/>
                </a:lnTo>
                <a:lnTo>
                  <a:pt x="1675476" y="231781"/>
                </a:lnTo>
                <a:lnTo>
                  <a:pt x="1727632" y="239495"/>
                </a:lnTo>
                <a:lnTo>
                  <a:pt x="1783279" y="262477"/>
                </a:lnTo>
                <a:lnTo>
                  <a:pt x="1825629" y="293793"/>
                </a:lnTo>
                <a:lnTo>
                  <a:pt x="1863840" y="340215"/>
                </a:lnTo>
                <a:lnTo>
                  <a:pt x="1886384" y="387738"/>
                </a:lnTo>
                <a:lnTo>
                  <a:pt x="1898134" y="446638"/>
                </a:lnTo>
                <a:lnTo>
                  <a:pt x="1893184" y="515536"/>
                </a:lnTo>
                <a:lnTo>
                  <a:pt x="1865810" y="591815"/>
                </a:lnTo>
                <a:lnTo>
                  <a:pt x="1817407" y="656886"/>
                </a:lnTo>
                <a:lnTo>
                  <a:pt x="1752142" y="705146"/>
                </a:lnTo>
                <a:lnTo>
                  <a:pt x="1675637" y="732439"/>
                </a:lnTo>
                <a:lnTo>
                  <a:pt x="1597034" y="736775"/>
                </a:lnTo>
                <a:lnTo>
                  <a:pt x="1516796" y="720687"/>
                </a:lnTo>
                <a:lnTo>
                  <a:pt x="1442862" y="685711"/>
                </a:lnTo>
                <a:lnTo>
                  <a:pt x="1379615" y="633922"/>
                </a:lnTo>
                <a:lnTo>
                  <a:pt x="1330832" y="568412"/>
                </a:lnTo>
                <a:lnTo>
                  <a:pt x="1299405" y="493067"/>
                </a:lnTo>
                <a:lnTo>
                  <a:pt x="1287213" y="412386"/>
                </a:lnTo>
                <a:lnTo>
                  <a:pt x="1295058" y="325298"/>
                </a:lnTo>
                <a:lnTo>
                  <a:pt x="1318292" y="249450"/>
                </a:lnTo>
                <a:lnTo>
                  <a:pt x="1355899" y="179569"/>
                </a:lnTo>
                <a:lnTo>
                  <a:pt x="1406440" y="118331"/>
                </a:lnTo>
                <a:lnTo>
                  <a:pt x="1467977" y="68082"/>
                </a:lnTo>
                <a:lnTo>
                  <a:pt x="1538154" y="30749"/>
                </a:lnTo>
                <a:lnTo>
                  <a:pt x="1614280" y="7761"/>
                </a:lnTo>
                <a:lnTo>
                  <a:pt x="1693439" y="0"/>
                </a:lnTo>
                <a:lnTo>
                  <a:pt x="1717723" y="638"/>
                </a:lnTo>
                <a:lnTo>
                  <a:pt x="1801863" y="12167"/>
                </a:lnTo>
                <a:lnTo>
                  <a:pt x="1882790" y="37832"/>
                </a:lnTo>
                <a:lnTo>
                  <a:pt x="1958143" y="76882"/>
                </a:lnTo>
                <a:lnTo>
                  <a:pt x="2025716" y="128178"/>
                </a:lnTo>
                <a:lnTo>
                  <a:pt x="2083525" y="190213"/>
                </a:lnTo>
                <a:lnTo>
                  <a:pt x="2129872" y="261164"/>
                </a:lnTo>
                <a:lnTo>
                  <a:pt x="2163403" y="338956"/>
                </a:lnTo>
                <a:lnTo>
                  <a:pt x="2183138" y="421317"/>
                </a:lnTo>
                <a:lnTo>
                  <a:pt x="2188437" y="508586"/>
                </a:lnTo>
                <a:lnTo>
                  <a:pt x="2179675" y="597284"/>
                </a:lnTo>
                <a:lnTo>
                  <a:pt x="2157950" y="683757"/>
                </a:lnTo>
                <a:lnTo>
                  <a:pt x="2123741" y="766100"/>
                </a:lnTo>
                <a:lnTo>
                  <a:pt x="2077775" y="842563"/>
                </a:lnTo>
                <a:lnTo>
                  <a:pt x="2021066" y="911459"/>
                </a:lnTo>
                <a:lnTo>
                  <a:pt x="1954818" y="971325"/>
                </a:lnTo>
                <a:lnTo>
                  <a:pt x="1880491" y="1020842"/>
                </a:lnTo>
                <a:lnTo>
                  <a:pt x="1799665" y="1058956"/>
                </a:lnTo>
                <a:lnTo>
                  <a:pt x="1714122" y="1084828"/>
                </a:lnTo>
                <a:lnTo>
                  <a:pt x="1625681" y="1097909"/>
                </a:lnTo>
                <a:lnTo>
                  <a:pt x="47250" y="1099549"/>
                </a:lnTo>
                <a:close/>
              </a:path>
            </a:pathLst>
          </a:custGeom>
          <a:solidFill>
            <a:srgbClr val="004AAC"/>
          </a:solidFill>
        </p:spPr>
        <p:txBody>
          <a:bodyPr wrap="square" lIns="0" tIns="0" rIns="0" bIns="0" rtlCol="0"/>
          <a:lstStyle/>
          <a:p>
            <a:endParaRPr/>
          </a:p>
        </p:txBody>
      </p:sp>
    </p:spTree>
    <p:custDataLst>
      <p:tags r:id="rId1"/>
    </p:custDataLst>
    <p:extLst>
      <p:ext uri="{BB962C8B-B14F-4D97-AF65-F5344CB8AC3E}">
        <p14:creationId xmlns:p14="http://schemas.microsoft.com/office/powerpoint/2010/main" val="852029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20F6405-926C-F0C1-55AF-55C9CC5C70D2}"/>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5F44EDE-B9E7-C376-CE8C-888659C7F265}"/>
              </a:ext>
            </a:extLst>
          </p:cNvPr>
          <p:cNvGrpSpPr/>
          <p:nvPr/>
        </p:nvGrpSpPr>
        <p:grpSpPr>
          <a:xfrm>
            <a:off x="-3" y="0"/>
            <a:ext cx="18288004" cy="10287270"/>
            <a:chOff x="-3" y="0"/>
            <a:chExt cx="18288004" cy="10287270"/>
          </a:xfrm>
        </p:grpSpPr>
        <p:pic>
          <p:nvPicPr>
            <p:cNvPr id="3" name="object 3" descr="Students wearing masks">
              <a:extLst>
                <a:ext uri="{FF2B5EF4-FFF2-40B4-BE49-F238E27FC236}">
                  <a16:creationId xmlns:a16="http://schemas.microsoft.com/office/drawing/2014/main" id="{474FA189-9FE4-E6B7-9799-60E93E5CD467}"/>
                </a:ext>
              </a:extLst>
            </p:cNvPr>
            <p:cNvPicPr/>
            <p:nvPr/>
          </p:nvPicPr>
          <p:blipFill>
            <a:blip r:embed="rId4">
              <a:extLst>
                <a:ext uri="{28A0092B-C50C-407E-A947-70E740481C1C}">
                  <a14:useLocalDpi xmlns:a14="http://schemas.microsoft.com/office/drawing/2010/main" val="0"/>
                </a:ext>
              </a:extLst>
            </a:blip>
            <a:srcRect l="20370" r="20370"/>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993E8B64-6884-A00E-126F-24EAAE574344}"/>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BD1EE1AA-6A94-7FB6-8C22-5872DA7118A4}"/>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AA76FFC0-6888-A7E3-588C-E2B5DB9A9E70}"/>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10B80C35-D015-26D7-9111-BB0DA0A12DFF}"/>
              </a:ext>
            </a:extLst>
          </p:cNvPr>
          <p:cNvSpPr txBox="1">
            <a:spLocks noGrp="1"/>
          </p:cNvSpPr>
          <p:nvPr>
            <p:ph type="title"/>
          </p:nvPr>
        </p:nvSpPr>
        <p:spPr>
          <a:xfrm>
            <a:off x="527538" y="2089150"/>
            <a:ext cx="10383323" cy="1263808"/>
          </a:xfrm>
          <a:prstGeom prst="rect">
            <a:avLst/>
          </a:prstGeom>
        </p:spPr>
        <p:txBody>
          <a:bodyPr vert="horz" wrap="square" lIns="0" tIns="245745" rIns="0" bIns="0" rtlCol="0">
            <a:spAutoFit/>
          </a:bodyPr>
          <a:lstStyle/>
          <a:p>
            <a:pPr algn="ctr"/>
            <a:r>
              <a:rPr lang="en-US" sz="6600" b="1" dirty="0">
                <a:solidFill>
                  <a:srgbClr val="1B1B1B"/>
                </a:solidFill>
                <a:latin typeface="Franklin Gothic Medium" panose="020B0603020102020204" pitchFamily="34" charset="0"/>
                <a:ea typeface="Calibri Light" panose="020F0302020204030204" pitchFamily="34" charset="0"/>
                <a:cs typeface="Calibri Light" panose="020F0302020204030204" pitchFamily="34" charset="0"/>
              </a:rPr>
              <a:t>Impacts of Indoor Air Quality</a:t>
            </a:r>
          </a:p>
        </p:txBody>
      </p:sp>
      <p:pic>
        <p:nvPicPr>
          <p:cNvPr id="18" name="Picture 17" descr="A close-up of a logo&#10;&#10;Description automatically generated">
            <a:extLst>
              <a:ext uri="{FF2B5EF4-FFF2-40B4-BE49-F238E27FC236}">
                <a16:creationId xmlns:a16="http://schemas.microsoft.com/office/drawing/2014/main" id="{F6570B4D-5DAE-DA7C-C771-03B64799ABCB}"/>
              </a:ext>
            </a:extLst>
          </p:cNvPr>
          <p:cNvPicPr>
            <a:picLocks noChangeAspect="1"/>
          </p:cNvPicPr>
          <p:nvPr/>
        </p:nvPicPr>
        <p:blipFill>
          <a:blip r:embed="rId5"/>
          <a:stretch>
            <a:fillRect/>
          </a:stretch>
        </p:blipFill>
        <p:spPr>
          <a:xfrm>
            <a:off x="533400" y="-45916"/>
            <a:ext cx="1895475" cy="1809750"/>
          </a:xfrm>
          <a:prstGeom prst="rect">
            <a:avLst/>
          </a:prstGeom>
        </p:spPr>
      </p:pic>
      <p:sp>
        <p:nvSpPr>
          <p:cNvPr id="8" name="object 9">
            <a:extLst>
              <a:ext uri="{FF2B5EF4-FFF2-40B4-BE49-F238E27FC236}">
                <a16:creationId xmlns:a16="http://schemas.microsoft.com/office/drawing/2014/main" id="{2F2A43F2-2133-9B65-C390-1A4811C54B58}"/>
              </a:ext>
            </a:extLst>
          </p:cNvPr>
          <p:cNvSpPr txBox="1"/>
          <p:nvPr/>
        </p:nvSpPr>
        <p:spPr>
          <a:xfrm>
            <a:off x="426624" y="4527505"/>
            <a:ext cx="9144000" cy="5619744"/>
          </a:xfrm>
          <a:prstGeom prst="rect">
            <a:avLst/>
          </a:prstGeom>
        </p:spPr>
        <p:txBody>
          <a:bodyPr vert="horz" wrap="square" lIns="0" tIns="12700" rIns="0" bIns="0" rtlCol="0" anchor="t">
            <a:spAutoFit/>
          </a:bodyPr>
          <a:lstStyle/>
          <a:p>
            <a:pPr marL="469900" marR="17145" indent="-457200">
              <a:lnSpc>
                <a:spcPct val="115599"/>
              </a:lnSpc>
              <a:spcBef>
                <a:spcPts val="100"/>
              </a:spcBef>
              <a:spcAft>
                <a:spcPts val="1200"/>
              </a:spcAft>
              <a:buFont typeface="Arial" panose="020B0604020202020204" pitchFamily="34" charset="0"/>
              <a:buChar char="•"/>
            </a:pPr>
            <a:r>
              <a:rPr lang="en-US" sz="3200" b="1" spc="110" dirty="0">
                <a:latin typeface="Calibri Light" panose="020F0302020204030204" pitchFamily="34" charset="0"/>
                <a:ea typeface="Calibri Light" panose="020F0302020204030204" pitchFamily="34" charset="0"/>
                <a:cs typeface="Calibri Light" panose="020F0302020204030204" pitchFamily="34" charset="0"/>
              </a:rPr>
              <a:t>Student achievement: </a:t>
            </a:r>
            <a:r>
              <a:rPr lang="en-US" sz="3200" spc="110" dirty="0">
                <a:latin typeface="Calibri Light" panose="020F0302020204030204" pitchFamily="34" charset="0"/>
                <a:ea typeface="Calibri Light" panose="020F0302020204030204" pitchFamily="34" charset="0"/>
                <a:cs typeface="Calibri Light" panose="020F0302020204030204" pitchFamily="34" charset="0"/>
              </a:rPr>
              <a:t>Higher ventilation rates improve math and reading scores.</a:t>
            </a:r>
          </a:p>
          <a:p>
            <a:pPr marL="469900" marR="17145" indent="-457200">
              <a:lnSpc>
                <a:spcPct val="115599"/>
              </a:lnSpc>
              <a:spcBef>
                <a:spcPts val="100"/>
              </a:spcBef>
              <a:spcAft>
                <a:spcPts val="1200"/>
              </a:spcAft>
              <a:buFont typeface="Arial" panose="020B0604020202020204" pitchFamily="34" charset="0"/>
              <a:buChar char="•"/>
            </a:pPr>
            <a:r>
              <a:rPr lang="en-US" sz="3200" b="1" spc="110" dirty="0">
                <a:latin typeface="Calibri Light" panose="020F0302020204030204" pitchFamily="34" charset="0"/>
                <a:ea typeface="Calibri Light" panose="020F0302020204030204" pitchFamily="34" charset="0"/>
                <a:cs typeface="Calibri Light" panose="020F0302020204030204" pitchFamily="34" charset="0"/>
              </a:rPr>
              <a:t>Cognition &amp; productivity: </a:t>
            </a:r>
            <a:r>
              <a:rPr lang="en-US" sz="3200" spc="110" dirty="0">
                <a:latin typeface="Calibri Light" panose="020F0302020204030204" pitchFamily="34" charset="0"/>
                <a:ea typeface="Calibri Light" panose="020F0302020204030204" pitchFamily="34" charset="0"/>
                <a:cs typeface="Calibri Light" panose="020F0302020204030204" pitchFamily="34" charset="0"/>
              </a:rPr>
              <a:t>Poor IAQ reduces cognitive performance and increases sick days.</a:t>
            </a:r>
          </a:p>
          <a:p>
            <a:pPr marL="469900" marR="17145" indent="-457200">
              <a:lnSpc>
                <a:spcPct val="115599"/>
              </a:lnSpc>
              <a:spcBef>
                <a:spcPts val="100"/>
              </a:spcBef>
              <a:spcAft>
                <a:spcPts val="1200"/>
              </a:spcAft>
              <a:buFont typeface="Arial" panose="020B0604020202020204" pitchFamily="34" charset="0"/>
              <a:buChar char="•"/>
            </a:pPr>
            <a:r>
              <a:rPr lang="en-US" sz="3200" b="1" spc="110" dirty="0">
                <a:latin typeface="Calibri Light" panose="020F0302020204030204" pitchFamily="34" charset="0"/>
                <a:ea typeface="Calibri Light" panose="020F0302020204030204" pitchFamily="34" charset="0"/>
                <a:cs typeface="Calibri Light" panose="020F0302020204030204" pitchFamily="34" charset="0"/>
              </a:rPr>
              <a:t>Health &amp; safety: </a:t>
            </a:r>
            <a:r>
              <a:rPr lang="en-US" sz="3200" spc="110" dirty="0">
                <a:latin typeface="Calibri Light" panose="020F0302020204030204" pitchFamily="34" charset="0"/>
                <a:ea typeface="Calibri Light" panose="020F0302020204030204" pitchFamily="34" charset="0"/>
                <a:cs typeface="Calibri Light" panose="020F0302020204030204" pitchFamily="34" charset="0"/>
              </a:rPr>
              <a:t>Better IAQ lowers disease spread and respiratory risks.</a:t>
            </a:r>
          </a:p>
          <a:p>
            <a:pPr marL="469900" marR="17145" indent="-457200">
              <a:lnSpc>
                <a:spcPct val="115599"/>
              </a:lnSpc>
              <a:spcBef>
                <a:spcPts val="100"/>
              </a:spcBef>
              <a:spcAft>
                <a:spcPts val="1200"/>
              </a:spcAft>
              <a:buFont typeface="Arial" panose="020B0604020202020204" pitchFamily="34" charset="0"/>
              <a:buChar char="•"/>
            </a:pPr>
            <a:r>
              <a:rPr lang="en-US" sz="3200" b="1" spc="110" dirty="0">
                <a:latin typeface="Calibri Light" panose="020F0302020204030204" pitchFamily="34" charset="0"/>
                <a:ea typeface="Calibri Light" panose="020F0302020204030204" pitchFamily="34" charset="0"/>
                <a:cs typeface="Calibri Light" panose="020F0302020204030204" pitchFamily="34" charset="0"/>
              </a:rPr>
              <a:t>Learning conditions: </a:t>
            </a:r>
            <a:r>
              <a:rPr lang="en-US" sz="3200" spc="110" dirty="0">
                <a:latin typeface="Calibri Light" panose="020F0302020204030204" pitchFamily="34" charset="0"/>
                <a:ea typeface="Calibri Light" panose="020F0302020204030204" pitchFamily="34" charset="0"/>
                <a:cs typeface="Calibri Light" panose="020F0302020204030204" pitchFamily="34" charset="0"/>
              </a:rPr>
              <a:t>Lower CO₂, better airflow, and cooling improve focus and test performance.</a:t>
            </a:r>
            <a:endParaRPr lang="en-US" sz="4000" spc="110" dirty="0">
              <a:latin typeface="Calibri Light" panose="020F0302020204030204" pitchFamily="34" charset="0"/>
              <a:ea typeface="Calibri Light" panose="020F0302020204030204" pitchFamily="34" charset="0"/>
              <a:cs typeface="Calibri Light" panose="020F0302020204030204" pitchFamily="34" charset="0"/>
            </a:endParaRPr>
          </a:p>
        </p:txBody>
      </p:sp>
    </p:spTree>
    <p:custDataLst>
      <p:tags r:id="rId1"/>
    </p:custDataLst>
    <p:extLst>
      <p:ext uri="{BB962C8B-B14F-4D97-AF65-F5344CB8AC3E}">
        <p14:creationId xmlns:p14="http://schemas.microsoft.com/office/powerpoint/2010/main" val="856868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81177-F6BD-CEFF-F0E0-D66544EF5AE1}"/>
            </a:ext>
          </a:extLst>
        </p:cNvPr>
        <p:cNvGrpSpPr/>
        <p:nvPr/>
      </p:nvGrpSpPr>
      <p:grpSpPr>
        <a:xfrm>
          <a:off x="0" y="0"/>
          <a:ext cx="0" cy="0"/>
          <a:chOff x="0" y="0"/>
          <a:chExt cx="0" cy="0"/>
        </a:xfrm>
      </p:grpSpPr>
      <p:pic>
        <p:nvPicPr>
          <p:cNvPr id="10" name="Picture 9" descr="A close-up of a logo&#10;&#10;Description automatically generated">
            <a:extLst>
              <a:ext uri="{FF2B5EF4-FFF2-40B4-BE49-F238E27FC236}">
                <a16:creationId xmlns:a16="http://schemas.microsoft.com/office/drawing/2014/main" id="{E208BC99-DCF5-E164-7243-897DA45E9DA1}"/>
              </a:ext>
            </a:extLst>
          </p:cNvPr>
          <p:cNvPicPr>
            <a:picLocks noChangeAspect="1"/>
          </p:cNvPicPr>
          <p:nvPr/>
        </p:nvPicPr>
        <p:blipFill>
          <a:blip r:embed="rId6"/>
          <a:stretch>
            <a:fillRect/>
          </a:stretch>
        </p:blipFill>
        <p:spPr>
          <a:xfrm>
            <a:off x="533400" y="-45916"/>
            <a:ext cx="1895475" cy="1809750"/>
          </a:xfrm>
          <a:prstGeom prst="rect">
            <a:avLst/>
          </a:prstGeom>
        </p:spPr>
      </p:pic>
      <p:pic>
        <p:nvPicPr>
          <p:cNvPr id="2" name="Environmental Racism Explained">
            <a:hlinkClick r:id="" action="ppaction://media"/>
            <a:extLst>
              <a:ext uri="{FF2B5EF4-FFF2-40B4-BE49-F238E27FC236}">
                <a16:creationId xmlns:a16="http://schemas.microsoft.com/office/drawing/2014/main" id="{76ADC2A1-7AE4-3B61-C487-C9A9F1BFD704}"/>
              </a:ext>
            </a:extLst>
          </p:cNvPr>
          <p:cNvPicPr>
            <a:picLocks noChangeAspect="1"/>
          </p:cNvPicPr>
          <p:nvPr>
            <a:videoFile r:link="rId2"/>
            <p:extLst>
              <p:ext uri="{DAA4B4D4-6D71-4841-9C94-3DE7FCFB9230}">
                <p14:media xmlns:p14="http://schemas.microsoft.com/office/powerpoint/2010/main" r:embed="rId3">
                  <p14:trim end="59692"/>
                </p14:media>
              </p:ext>
            </p:extLst>
          </p:nvPr>
        </p:nvPicPr>
        <p:blipFill>
          <a:blip r:embed="rId7"/>
          <a:stretch>
            <a:fillRect/>
          </a:stretch>
        </p:blipFill>
        <p:spPr>
          <a:xfrm>
            <a:off x="914400" y="1792709"/>
            <a:ext cx="13567684" cy="7236991"/>
          </a:xfrm>
          <a:prstGeom prst="rect">
            <a:avLst/>
          </a:prstGeom>
        </p:spPr>
      </p:pic>
      <p:sp>
        <p:nvSpPr>
          <p:cNvPr id="3" name="Title 1">
            <a:extLst>
              <a:ext uri="{FF2B5EF4-FFF2-40B4-BE49-F238E27FC236}">
                <a16:creationId xmlns:a16="http://schemas.microsoft.com/office/drawing/2014/main" id="{AD88961D-5C79-7096-6ED6-3A2156853E72}"/>
              </a:ext>
            </a:extLst>
          </p:cNvPr>
          <p:cNvSpPr txBox="1">
            <a:spLocks/>
          </p:cNvSpPr>
          <p:nvPr/>
        </p:nvSpPr>
        <p:spPr>
          <a:xfrm>
            <a:off x="2667000" y="323673"/>
            <a:ext cx="10515600" cy="1070571"/>
          </a:xfrm>
          <a:prstGeom prst="rect">
            <a:avLst/>
          </a:prstGeom>
        </p:spPr>
        <p:txBody>
          <a:bodyPr/>
          <a:lst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Environmental Racism Explained  </a:t>
            </a:r>
            <a:br>
              <a:rPr lang="en-US" dirty="0"/>
            </a:br>
            <a:endParaRPr lang="en-US" dirty="0">
              <a:solidFill>
                <a:srgbClr val="FF0000"/>
              </a:solidFill>
            </a:endParaRPr>
          </a:p>
        </p:txBody>
      </p:sp>
    </p:spTree>
    <p:custDataLst>
      <p:tags r:id="rId1"/>
    </p:custDataLst>
    <p:extLst>
      <p:ext uri="{BB962C8B-B14F-4D97-AF65-F5344CB8AC3E}">
        <p14:creationId xmlns:p14="http://schemas.microsoft.com/office/powerpoint/2010/main" val="410839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6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B827FB7-848D-10F3-EEEB-A476A0006F05}"/>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3C0DCF7A-C63C-EC23-7BAD-2851BD3F3185}"/>
              </a:ext>
            </a:extLst>
          </p:cNvPr>
          <p:cNvGrpSpPr/>
          <p:nvPr/>
        </p:nvGrpSpPr>
        <p:grpSpPr>
          <a:xfrm>
            <a:off x="-3" y="0"/>
            <a:ext cx="18288004" cy="10287270"/>
            <a:chOff x="-3" y="0"/>
            <a:chExt cx="18288004" cy="10287270"/>
          </a:xfrm>
        </p:grpSpPr>
        <p:pic>
          <p:nvPicPr>
            <p:cNvPr id="3" name="object 3">
              <a:extLst>
                <a:ext uri="{FF2B5EF4-FFF2-40B4-BE49-F238E27FC236}">
                  <a16:creationId xmlns:a16="http://schemas.microsoft.com/office/drawing/2014/main" id="{68DDCC15-016B-609F-2ECF-BFB55CC71158}"/>
                </a:ext>
              </a:extLst>
            </p:cNvPr>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481" r="20481"/>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798A2F9C-558D-EF3B-15C7-4C9A75E08839}"/>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C19F91F6-BFB6-4820-8F79-F302B842932A}"/>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D18955E4-F3F1-C27A-582E-157110520907}"/>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8C6D7768-6E92-3587-822D-3DE156EBFA2B}"/>
              </a:ext>
            </a:extLst>
          </p:cNvPr>
          <p:cNvSpPr txBox="1">
            <a:spLocks noGrp="1"/>
          </p:cNvSpPr>
          <p:nvPr>
            <p:ph type="title"/>
          </p:nvPr>
        </p:nvSpPr>
        <p:spPr>
          <a:xfrm>
            <a:off x="533400" y="1904826"/>
            <a:ext cx="9439409" cy="1327351"/>
          </a:xfrm>
          <a:prstGeom prst="rect">
            <a:avLst/>
          </a:prstGeom>
        </p:spPr>
        <p:txBody>
          <a:bodyPr vert="horz" wrap="square" lIns="0" tIns="245745" rIns="0" bIns="0" rtlCol="0">
            <a:spAutoFit/>
          </a:bodyPr>
          <a:lstStyle/>
          <a:p>
            <a:pPr marL="12700" marR="5080">
              <a:lnSpc>
                <a:spcPts val="9150"/>
              </a:lnSpc>
              <a:spcBef>
                <a:spcPts val="1935"/>
              </a:spcBef>
            </a:pPr>
            <a:r>
              <a:rPr lang="en-US" sz="6600" b="1" dirty="0">
                <a:solidFill>
                  <a:schemeClr val="tx2"/>
                </a:solidFill>
              </a:rPr>
              <a:t>Environmental Injustice</a:t>
            </a:r>
            <a:endParaRPr sz="6600" b="1" spc="-35" dirty="0">
              <a:solidFill>
                <a:schemeClr val="tx2"/>
              </a:solidFill>
            </a:endParaRPr>
          </a:p>
        </p:txBody>
      </p:sp>
      <p:pic>
        <p:nvPicPr>
          <p:cNvPr id="18" name="Picture 17" descr="A close-up of a logo&#10;&#10;Description automatically generated">
            <a:extLst>
              <a:ext uri="{FF2B5EF4-FFF2-40B4-BE49-F238E27FC236}">
                <a16:creationId xmlns:a16="http://schemas.microsoft.com/office/drawing/2014/main" id="{3DFFD871-71FA-1C0D-C948-736B903A1572}"/>
              </a:ext>
            </a:extLst>
          </p:cNvPr>
          <p:cNvPicPr>
            <a:picLocks noChangeAspect="1"/>
          </p:cNvPicPr>
          <p:nvPr/>
        </p:nvPicPr>
        <p:blipFill>
          <a:blip r:embed="rId5"/>
          <a:stretch>
            <a:fillRect/>
          </a:stretch>
        </p:blipFill>
        <p:spPr>
          <a:xfrm>
            <a:off x="533400" y="-45916"/>
            <a:ext cx="1895475" cy="1809750"/>
          </a:xfrm>
          <a:prstGeom prst="rect">
            <a:avLst/>
          </a:prstGeom>
        </p:spPr>
      </p:pic>
      <p:pic>
        <p:nvPicPr>
          <p:cNvPr id="9" name="Picture 2">
            <a:extLst>
              <a:ext uri="{FF2B5EF4-FFF2-40B4-BE49-F238E27FC236}">
                <a16:creationId xmlns:a16="http://schemas.microsoft.com/office/drawing/2014/main" id="{A918162D-90BE-314C-CA10-DC52A3E3C9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427" y="4585226"/>
            <a:ext cx="8626590" cy="55043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30060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show="0">
  <p:cSld>
    <p:spTree>
      <p:nvGrpSpPr>
        <p:cNvPr id="1" name="">
          <a:extLst>
            <a:ext uri="{FF2B5EF4-FFF2-40B4-BE49-F238E27FC236}">
              <a16:creationId xmlns:a16="http://schemas.microsoft.com/office/drawing/2014/main" id="{A25AE767-CDFA-B08B-1703-D3D561150C8F}"/>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A1AA6B07-D320-9743-38FE-2F3C1968E16E}"/>
              </a:ext>
            </a:extLst>
          </p:cNvPr>
          <p:cNvSpPr txBox="1">
            <a:spLocks noGrp="1"/>
          </p:cNvSpPr>
          <p:nvPr>
            <p:ph type="title"/>
          </p:nvPr>
        </p:nvSpPr>
        <p:spPr>
          <a:xfrm>
            <a:off x="764387" y="1402867"/>
            <a:ext cx="5566061" cy="2541053"/>
          </a:xfrm>
          <a:prstGeom prst="rect">
            <a:avLst/>
          </a:prstGeom>
        </p:spPr>
        <p:txBody>
          <a:bodyPr vert="horz" wrap="square" lIns="0" tIns="314361" rIns="0" bIns="0" rtlCol="0">
            <a:spAutoFit/>
          </a:bodyPr>
          <a:lstStyle/>
          <a:p>
            <a:pPr marL="88900" marR="5080">
              <a:lnSpc>
                <a:spcPts val="9150"/>
              </a:lnSpc>
              <a:spcBef>
                <a:spcPts val="1935"/>
              </a:spcBef>
            </a:pPr>
            <a:r>
              <a:rPr lang="en-US" b="1" spc="-25" dirty="0"/>
              <a:t>NEA Health and Safety Program </a:t>
            </a:r>
            <a:endParaRPr b="1" spc="-10" dirty="0"/>
          </a:p>
        </p:txBody>
      </p:sp>
      <p:grpSp>
        <p:nvGrpSpPr>
          <p:cNvPr id="12" name="object 12">
            <a:extLst>
              <a:ext uri="{FF2B5EF4-FFF2-40B4-BE49-F238E27FC236}">
                <a16:creationId xmlns:a16="http://schemas.microsoft.com/office/drawing/2014/main" id="{020F9652-9A4D-A36E-FE7F-B85E9B1EE78D}"/>
              </a:ext>
            </a:extLst>
          </p:cNvPr>
          <p:cNvGrpSpPr/>
          <p:nvPr/>
        </p:nvGrpSpPr>
        <p:grpSpPr>
          <a:xfrm>
            <a:off x="7120208" y="0"/>
            <a:ext cx="10403405" cy="5861685"/>
            <a:chOff x="7120208" y="0"/>
            <a:chExt cx="10403405" cy="5861685"/>
          </a:xfrm>
        </p:grpSpPr>
        <p:sp>
          <p:nvSpPr>
            <p:cNvPr id="13" name="object 13">
              <a:extLst>
                <a:ext uri="{FF2B5EF4-FFF2-40B4-BE49-F238E27FC236}">
                  <a16:creationId xmlns:a16="http://schemas.microsoft.com/office/drawing/2014/main" id="{B23507FD-9F26-35D9-9498-336F2D79E638}"/>
                </a:ext>
              </a:extLst>
            </p:cNvPr>
            <p:cNvSpPr/>
            <p:nvPr/>
          </p:nvSpPr>
          <p:spPr>
            <a:xfrm>
              <a:off x="7384568" y="0"/>
              <a:ext cx="10139045" cy="5861685"/>
            </a:xfrm>
            <a:custGeom>
              <a:avLst/>
              <a:gdLst/>
              <a:ahLst/>
              <a:cxnLst/>
              <a:rect l="l" t="t" r="r" b="b"/>
              <a:pathLst>
                <a:path w="10139044" h="5861685">
                  <a:moveTo>
                    <a:pt x="10138511" y="0"/>
                  </a:moveTo>
                  <a:lnTo>
                    <a:pt x="0" y="0"/>
                  </a:lnTo>
                  <a:lnTo>
                    <a:pt x="0" y="4679823"/>
                  </a:lnTo>
                  <a:lnTo>
                    <a:pt x="10138511" y="5861329"/>
                  </a:lnTo>
                  <a:lnTo>
                    <a:pt x="10138511" y="0"/>
                  </a:lnTo>
                  <a:close/>
                </a:path>
              </a:pathLst>
            </a:custGeom>
            <a:solidFill>
              <a:srgbClr val="FFCF02"/>
            </a:solidFill>
          </p:spPr>
          <p:txBody>
            <a:bodyPr wrap="square" lIns="0" tIns="0" rIns="0" bIns="0" rtlCol="0"/>
            <a:lstStyle/>
            <a:p>
              <a:endParaRPr/>
            </a:p>
          </p:txBody>
        </p:sp>
        <p:sp>
          <p:nvSpPr>
            <p:cNvPr id="15" name="object 15">
              <a:extLst>
                <a:ext uri="{FF2B5EF4-FFF2-40B4-BE49-F238E27FC236}">
                  <a16:creationId xmlns:a16="http://schemas.microsoft.com/office/drawing/2014/main" id="{CCD84155-FE9A-15BF-D251-7317869FE6B9}"/>
                </a:ext>
              </a:extLst>
            </p:cNvPr>
            <p:cNvSpPr/>
            <p:nvPr/>
          </p:nvSpPr>
          <p:spPr>
            <a:xfrm>
              <a:off x="7120208" y="0"/>
              <a:ext cx="10139045" cy="5509895"/>
            </a:xfrm>
            <a:custGeom>
              <a:avLst/>
              <a:gdLst/>
              <a:ahLst/>
              <a:cxnLst/>
              <a:rect l="l" t="t" r="r" b="b"/>
              <a:pathLst>
                <a:path w="10139044" h="5509895">
                  <a:moveTo>
                    <a:pt x="10138511" y="0"/>
                  </a:moveTo>
                  <a:lnTo>
                    <a:pt x="10138511" y="5509295"/>
                  </a:lnTo>
                  <a:lnTo>
                    <a:pt x="0" y="4327789"/>
                  </a:lnTo>
                  <a:lnTo>
                    <a:pt x="0" y="0"/>
                  </a:lnTo>
                </a:path>
              </a:pathLst>
            </a:custGeom>
            <a:ln w="105029">
              <a:solidFill>
                <a:srgbClr val="FFFFFF"/>
              </a:solidFill>
            </a:ln>
          </p:spPr>
          <p:txBody>
            <a:bodyPr wrap="square" lIns="0" tIns="0" rIns="0" bIns="0" rtlCol="0"/>
            <a:lstStyle/>
            <a:p>
              <a:endParaRPr/>
            </a:p>
          </p:txBody>
        </p:sp>
      </p:grpSp>
      <p:pic>
        <p:nvPicPr>
          <p:cNvPr id="16" name="Picture 15" descr="A close-up of a logo&#10;&#10;Description automatically generated">
            <a:extLst>
              <a:ext uri="{FF2B5EF4-FFF2-40B4-BE49-F238E27FC236}">
                <a16:creationId xmlns:a16="http://schemas.microsoft.com/office/drawing/2014/main" id="{99C48BC3-5284-CB08-7C76-150DF8452CE6}"/>
              </a:ext>
            </a:extLst>
          </p:cNvPr>
          <p:cNvPicPr>
            <a:picLocks noChangeAspect="1"/>
          </p:cNvPicPr>
          <p:nvPr/>
        </p:nvPicPr>
        <p:blipFill>
          <a:blip r:embed="rId4"/>
          <a:stretch>
            <a:fillRect/>
          </a:stretch>
        </p:blipFill>
        <p:spPr>
          <a:xfrm>
            <a:off x="533400" y="-45916"/>
            <a:ext cx="1895475" cy="1809750"/>
          </a:xfrm>
          <a:prstGeom prst="rect">
            <a:avLst/>
          </a:prstGeom>
        </p:spPr>
      </p:pic>
      <p:pic>
        <p:nvPicPr>
          <p:cNvPr id="3" name="Picture 2" descr="A person putting a bandage on another person&amp;#39;s arm&#10;&#10;AI-generated content may be incorrect.">
            <a:extLst>
              <a:ext uri="{FF2B5EF4-FFF2-40B4-BE49-F238E27FC236}">
                <a16:creationId xmlns:a16="http://schemas.microsoft.com/office/drawing/2014/main" id="{739B38D6-7A5A-695C-144D-390B3A9480F8}"/>
              </a:ext>
            </a:extLst>
          </p:cNvPr>
          <p:cNvPicPr>
            <a:picLocks noChangeAspect="1"/>
          </p:cNvPicPr>
          <p:nvPr/>
        </p:nvPicPr>
        <p:blipFill>
          <a:blip r:embed="rId5"/>
          <a:srcRect l="17553" t="-152" b="-569"/>
          <a:stretch>
            <a:fillRect/>
          </a:stretch>
        </p:blipFill>
        <p:spPr>
          <a:xfrm>
            <a:off x="530502" y="5157675"/>
            <a:ext cx="4652499" cy="4002997"/>
          </a:xfrm>
          <a:prstGeom prst="rect">
            <a:avLst/>
          </a:prstGeom>
          <a:ln>
            <a:noFill/>
          </a:ln>
          <a:effectLst>
            <a:outerShdw blurRad="292100" dist="139700" dir="2700000" algn="tl" rotWithShape="0">
              <a:srgbClr val="333333">
                <a:alpha val="65000"/>
              </a:srgbClr>
            </a:outerShdw>
          </a:effectLst>
        </p:spPr>
      </p:pic>
      <p:pic>
        <p:nvPicPr>
          <p:cNvPr id="7" name="Picture 6" descr="A black background with brown text&#10;&#10;AI-generated content may be incorrect.">
            <a:extLst>
              <a:ext uri="{FF2B5EF4-FFF2-40B4-BE49-F238E27FC236}">
                <a16:creationId xmlns:a16="http://schemas.microsoft.com/office/drawing/2014/main" id="{5F8F6F4D-A794-5B70-CAC1-BEDE32E1FF21}"/>
              </a:ext>
            </a:extLst>
          </p:cNvPr>
          <p:cNvPicPr>
            <a:picLocks noChangeAspect="1"/>
          </p:cNvPicPr>
          <p:nvPr/>
        </p:nvPicPr>
        <p:blipFill>
          <a:blip r:embed="rId6"/>
          <a:stretch>
            <a:fillRect/>
          </a:stretch>
        </p:blipFill>
        <p:spPr>
          <a:xfrm>
            <a:off x="285002" y="9182100"/>
            <a:ext cx="5143500" cy="828675"/>
          </a:xfrm>
          <a:prstGeom prst="rect">
            <a:avLst/>
          </a:prstGeom>
        </p:spPr>
      </p:pic>
      <p:pic>
        <p:nvPicPr>
          <p:cNvPr id="9" name="Picture 8">
            <a:extLst>
              <a:ext uri="{FF2B5EF4-FFF2-40B4-BE49-F238E27FC236}">
                <a16:creationId xmlns:a16="http://schemas.microsoft.com/office/drawing/2014/main" id="{09BAF3B8-E848-5CC2-AA96-4C46F749D871}"/>
              </a:ext>
            </a:extLst>
          </p:cNvPr>
          <p:cNvPicPr>
            <a:picLocks noChangeAspect="1"/>
          </p:cNvPicPr>
          <p:nvPr/>
        </p:nvPicPr>
        <p:blipFill>
          <a:blip r:embed="rId7"/>
          <a:stretch>
            <a:fillRect/>
          </a:stretch>
        </p:blipFill>
        <p:spPr>
          <a:xfrm>
            <a:off x="7384568" y="21387"/>
            <a:ext cx="10152900" cy="5851953"/>
          </a:xfrm>
          <a:prstGeom prst="rect">
            <a:avLst/>
          </a:prstGeom>
        </p:spPr>
      </p:pic>
      <p:pic>
        <p:nvPicPr>
          <p:cNvPr id="8" name="Picture 7" descr="A black background with brown text&#10;&#10;AI-generated content may be incorrect.">
            <a:extLst>
              <a:ext uri="{FF2B5EF4-FFF2-40B4-BE49-F238E27FC236}">
                <a16:creationId xmlns:a16="http://schemas.microsoft.com/office/drawing/2014/main" id="{2E77DB22-DB88-037B-8FC1-D38A0C3E29A8}"/>
              </a:ext>
            </a:extLst>
          </p:cNvPr>
          <p:cNvPicPr>
            <a:picLocks noChangeAspect="1"/>
          </p:cNvPicPr>
          <p:nvPr/>
        </p:nvPicPr>
        <p:blipFill>
          <a:blip r:embed="rId8"/>
          <a:stretch>
            <a:fillRect/>
          </a:stretch>
        </p:blipFill>
        <p:spPr>
          <a:xfrm>
            <a:off x="7154844" y="9163050"/>
            <a:ext cx="3133725" cy="847725"/>
          </a:xfrm>
          <a:prstGeom prst="rect">
            <a:avLst/>
          </a:prstGeom>
        </p:spPr>
      </p:pic>
      <p:pic>
        <p:nvPicPr>
          <p:cNvPr id="4" name="Picture 3" descr="A group of people wearing gloves&#10;&#10;AI-generated content may be incorrect.">
            <a:extLst>
              <a:ext uri="{FF2B5EF4-FFF2-40B4-BE49-F238E27FC236}">
                <a16:creationId xmlns:a16="http://schemas.microsoft.com/office/drawing/2014/main" id="{B517A89D-B370-077D-A9B7-E11379652BC3}"/>
              </a:ext>
            </a:extLst>
          </p:cNvPr>
          <p:cNvPicPr>
            <a:picLocks noChangeAspect="1"/>
          </p:cNvPicPr>
          <p:nvPr/>
        </p:nvPicPr>
        <p:blipFill>
          <a:blip r:embed="rId9"/>
          <a:stretch>
            <a:fillRect/>
          </a:stretch>
        </p:blipFill>
        <p:spPr>
          <a:xfrm>
            <a:off x="6290926" y="5270147"/>
            <a:ext cx="4652499" cy="3746191"/>
          </a:xfrm>
          <a:prstGeom prst="rect">
            <a:avLst/>
          </a:prstGeom>
          <a:ln>
            <a:noFill/>
          </a:ln>
          <a:effectLst>
            <a:outerShdw blurRad="304800" dist="38100" sx="103000" sy="103000" algn="l" rotWithShape="0">
              <a:prstClr val="black">
                <a:alpha val="40000"/>
              </a:prstClr>
            </a:outerShdw>
          </a:effectLst>
          <a:scene3d>
            <a:camera prst="perspectiveContrastingLeftFacing">
              <a:rot lat="300000" lon="19800000" rev="0"/>
            </a:camera>
            <a:lightRig rig="threePt" dir="t">
              <a:rot lat="0" lon="0" rev="2700000"/>
            </a:lightRig>
          </a:scene3d>
          <a:sp3d>
            <a:bevelT w="63500" h="50800"/>
          </a:sp3d>
        </p:spPr>
      </p:pic>
      <p:pic>
        <p:nvPicPr>
          <p:cNvPr id="6" name="Picture 5" descr="A black background with brown text&#10;&#10;AI-generated content may be incorrect.">
            <a:extLst>
              <a:ext uri="{FF2B5EF4-FFF2-40B4-BE49-F238E27FC236}">
                <a16:creationId xmlns:a16="http://schemas.microsoft.com/office/drawing/2014/main" id="{D783DA67-A611-EC7C-2A72-0068FCFDBE4F}"/>
              </a:ext>
            </a:extLst>
          </p:cNvPr>
          <p:cNvPicPr>
            <a:picLocks noChangeAspect="1"/>
          </p:cNvPicPr>
          <p:nvPr/>
        </p:nvPicPr>
        <p:blipFill>
          <a:blip r:embed="rId10"/>
          <a:stretch>
            <a:fillRect/>
          </a:stretch>
        </p:blipFill>
        <p:spPr>
          <a:xfrm>
            <a:off x="11207785" y="5608955"/>
            <a:ext cx="3810000" cy="857250"/>
          </a:xfrm>
          <a:prstGeom prst="rect">
            <a:avLst/>
          </a:prstGeom>
        </p:spPr>
      </p:pic>
    </p:spTree>
    <p:custDataLst>
      <p:tags r:id="rId1"/>
    </p:custDataLst>
    <p:extLst>
      <p:ext uri="{BB962C8B-B14F-4D97-AF65-F5344CB8AC3E}">
        <p14:creationId xmlns:p14="http://schemas.microsoft.com/office/powerpoint/2010/main" val="2671108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F314994-32D3-B4F8-5348-1F21BFEA573D}"/>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E7D9CEB4-9E1C-BD88-822D-83C9D5737D60}"/>
              </a:ext>
            </a:extLst>
          </p:cNvPr>
          <p:cNvSpPr txBox="1">
            <a:spLocks noGrp="1"/>
          </p:cNvSpPr>
          <p:nvPr>
            <p:ph type="title"/>
          </p:nvPr>
        </p:nvSpPr>
        <p:spPr>
          <a:xfrm>
            <a:off x="764387" y="1402867"/>
            <a:ext cx="5566061" cy="3720863"/>
          </a:xfrm>
          <a:prstGeom prst="rect">
            <a:avLst/>
          </a:prstGeom>
        </p:spPr>
        <p:txBody>
          <a:bodyPr vert="horz" wrap="square" lIns="0" tIns="314361" rIns="0" bIns="0" rtlCol="0">
            <a:spAutoFit/>
          </a:bodyPr>
          <a:lstStyle/>
          <a:p>
            <a:pPr marL="88900" marR="5080">
              <a:lnSpc>
                <a:spcPts val="9150"/>
              </a:lnSpc>
              <a:spcBef>
                <a:spcPts val="1935"/>
              </a:spcBef>
            </a:pPr>
            <a:r>
              <a:rPr lang="en-US" spc="-25" dirty="0"/>
              <a:t>NEA Health and Safety Webpage</a:t>
            </a:r>
            <a:br>
              <a:rPr lang="en-US" spc="-25" dirty="0"/>
            </a:br>
            <a:r>
              <a:rPr lang="en-US" spc="-25" dirty="0"/>
              <a:t>&amp; Resources </a:t>
            </a:r>
            <a:endParaRPr spc="-10" dirty="0"/>
          </a:p>
        </p:txBody>
      </p:sp>
      <p:grpSp>
        <p:nvGrpSpPr>
          <p:cNvPr id="12" name="object 12">
            <a:extLst>
              <a:ext uri="{FF2B5EF4-FFF2-40B4-BE49-F238E27FC236}">
                <a16:creationId xmlns:a16="http://schemas.microsoft.com/office/drawing/2014/main" id="{028A9BD7-D0D5-F9C8-2380-D2B99F4A0B27}"/>
              </a:ext>
            </a:extLst>
          </p:cNvPr>
          <p:cNvGrpSpPr/>
          <p:nvPr/>
        </p:nvGrpSpPr>
        <p:grpSpPr>
          <a:xfrm>
            <a:off x="7120208" y="0"/>
            <a:ext cx="10403405" cy="5861685"/>
            <a:chOff x="7120208" y="0"/>
            <a:chExt cx="10403405" cy="5861685"/>
          </a:xfrm>
        </p:grpSpPr>
        <p:sp>
          <p:nvSpPr>
            <p:cNvPr id="13" name="object 13">
              <a:extLst>
                <a:ext uri="{FF2B5EF4-FFF2-40B4-BE49-F238E27FC236}">
                  <a16:creationId xmlns:a16="http://schemas.microsoft.com/office/drawing/2014/main" id="{D11A6EDE-F2C9-1C5C-D8FF-6FCA5DCAA80F}"/>
                </a:ext>
              </a:extLst>
            </p:cNvPr>
            <p:cNvSpPr/>
            <p:nvPr/>
          </p:nvSpPr>
          <p:spPr>
            <a:xfrm>
              <a:off x="7384568" y="0"/>
              <a:ext cx="10139045" cy="5861685"/>
            </a:xfrm>
            <a:custGeom>
              <a:avLst/>
              <a:gdLst/>
              <a:ahLst/>
              <a:cxnLst/>
              <a:rect l="l" t="t" r="r" b="b"/>
              <a:pathLst>
                <a:path w="10139044" h="5861685">
                  <a:moveTo>
                    <a:pt x="10138511" y="0"/>
                  </a:moveTo>
                  <a:lnTo>
                    <a:pt x="0" y="0"/>
                  </a:lnTo>
                  <a:lnTo>
                    <a:pt x="0" y="4679823"/>
                  </a:lnTo>
                  <a:lnTo>
                    <a:pt x="10138511" y="5861329"/>
                  </a:lnTo>
                  <a:lnTo>
                    <a:pt x="10138511" y="0"/>
                  </a:lnTo>
                  <a:close/>
                </a:path>
              </a:pathLst>
            </a:custGeom>
            <a:solidFill>
              <a:srgbClr val="FFCF02"/>
            </a:solidFill>
          </p:spPr>
          <p:txBody>
            <a:bodyPr wrap="square" lIns="0" tIns="0" rIns="0" bIns="0" rtlCol="0"/>
            <a:lstStyle/>
            <a:p>
              <a:endParaRPr/>
            </a:p>
          </p:txBody>
        </p:sp>
        <p:pic>
          <p:nvPicPr>
            <p:cNvPr id="14" name="object 14">
              <a:extLst>
                <a:ext uri="{FF2B5EF4-FFF2-40B4-BE49-F238E27FC236}">
                  <a16:creationId xmlns:a16="http://schemas.microsoft.com/office/drawing/2014/main" id="{AF332921-8AA8-A8C8-A9E6-8E3A9F5DDD5D}"/>
                </a:ext>
              </a:extLst>
            </p:cNvPr>
            <p:cNvPicPr/>
            <p:nvPr/>
          </p:nvPicPr>
          <p:blipFill>
            <a:blip r:embed="rId4" cstate="print"/>
            <a:stretch>
              <a:fillRect/>
            </a:stretch>
          </p:blipFill>
          <p:spPr>
            <a:xfrm>
              <a:off x="7120229" y="0"/>
              <a:ext cx="10138486" cy="5491645"/>
            </a:xfrm>
            <a:prstGeom prst="rect">
              <a:avLst/>
            </a:prstGeom>
          </p:spPr>
        </p:pic>
        <p:sp>
          <p:nvSpPr>
            <p:cNvPr id="15" name="object 15">
              <a:extLst>
                <a:ext uri="{FF2B5EF4-FFF2-40B4-BE49-F238E27FC236}">
                  <a16:creationId xmlns:a16="http://schemas.microsoft.com/office/drawing/2014/main" id="{CA9022B9-92A2-D34E-1EF1-0BCB394607CC}"/>
                </a:ext>
              </a:extLst>
            </p:cNvPr>
            <p:cNvSpPr/>
            <p:nvPr/>
          </p:nvSpPr>
          <p:spPr>
            <a:xfrm>
              <a:off x="7120208" y="0"/>
              <a:ext cx="10139045" cy="5509895"/>
            </a:xfrm>
            <a:custGeom>
              <a:avLst/>
              <a:gdLst/>
              <a:ahLst/>
              <a:cxnLst/>
              <a:rect l="l" t="t" r="r" b="b"/>
              <a:pathLst>
                <a:path w="10139044" h="5509895">
                  <a:moveTo>
                    <a:pt x="10138511" y="0"/>
                  </a:moveTo>
                  <a:lnTo>
                    <a:pt x="10138511" y="5509295"/>
                  </a:lnTo>
                  <a:lnTo>
                    <a:pt x="0" y="4327789"/>
                  </a:lnTo>
                  <a:lnTo>
                    <a:pt x="0" y="0"/>
                  </a:lnTo>
                </a:path>
              </a:pathLst>
            </a:custGeom>
            <a:ln w="105029">
              <a:solidFill>
                <a:srgbClr val="FFFFFF"/>
              </a:solidFill>
            </a:ln>
          </p:spPr>
          <p:txBody>
            <a:bodyPr wrap="square" lIns="0" tIns="0" rIns="0" bIns="0" rtlCol="0"/>
            <a:lstStyle/>
            <a:p>
              <a:endParaRPr/>
            </a:p>
          </p:txBody>
        </p:sp>
      </p:grpSp>
      <p:pic>
        <p:nvPicPr>
          <p:cNvPr id="16" name="Picture 15" descr="A close-up of a logo&#10;&#10;Description automatically generated">
            <a:extLst>
              <a:ext uri="{FF2B5EF4-FFF2-40B4-BE49-F238E27FC236}">
                <a16:creationId xmlns:a16="http://schemas.microsoft.com/office/drawing/2014/main" id="{EA12AF46-E679-8BF1-17B0-18DFE4E5927B}"/>
              </a:ext>
            </a:extLst>
          </p:cNvPr>
          <p:cNvPicPr>
            <a:picLocks noChangeAspect="1"/>
          </p:cNvPicPr>
          <p:nvPr/>
        </p:nvPicPr>
        <p:blipFill>
          <a:blip r:embed="rId5"/>
          <a:stretch>
            <a:fillRect/>
          </a:stretch>
        </p:blipFill>
        <p:spPr>
          <a:xfrm>
            <a:off x="533400" y="-45916"/>
            <a:ext cx="1895475" cy="1809750"/>
          </a:xfrm>
          <a:prstGeom prst="rect">
            <a:avLst/>
          </a:prstGeom>
        </p:spPr>
      </p:pic>
      <p:pic>
        <p:nvPicPr>
          <p:cNvPr id="4" name="Picture 3">
            <a:extLst>
              <a:ext uri="{FF2B5EF4-FFF2-40B4-BE49-F238E27FC236}">
                <a16:creationId xmlns:a16="http://schemas.microsoft.com/office/drawing/2014/main" id="{5E502475-F548-1D03-2C2E-692791108876}"/>
              </a:ext>
            </a:extLst>
          </p:cNvPr>
          <p:cNvPicPr>
            <a:picLocks noChangeAspect="1"/>
          </p:cNvPicPr>
          <p:nvPr/>
        </p:nvPicPr>
        <p:blipFill>
          <a:blip r:embed="rId6"/>
          <a:stretch>
            <a:fillRect/>
          </a:stretch>
        </p:blipFill>
        <p:spPr>
          <a:xfrm>
            <a:off x="1549144" y="6204446"/>
            <a:ext cx="2996789" cy="3862446"/>
          </a:xfrm>
          <a:prstGeom prst="rect">
            <a:avLst/>
          </a:prstGeom>
        </p:spPr>
      </p:pic>
      <p:pic>
        <p:nvPicPr>
          <p:cNvPr id="5" name="Picture 4" descr="Graphical user interface, application, Word&#10;&#10;Description automatically generated">
            <a:extLst>
              <a:ext uri="{FF2B5EF4-FFF2-40B4-BE49-F238E27FC236}">
                <a16:creationId xmlns:a16="http://schemas.microsoft.com/office/drawing/2014/main" id="{CEE8C2FF-CD9C-0E50-F97A-E75BE53BFD57}"/>
              </a:ext>
            </a:extLst>
          </p:cNvPr>
          <p:cNvPicPr>
            <a:picLocks noChangeAspect="1"/>
          </p:cNvPicPr>
          <p:nvPr/>
        </p:nvPicPr>
        <p:blipFill rotWithShape="1">
          <a:blip r:embed="rId7"/>
          <a:srcRect l="51941" t="10120" r="4680" b="6861"/>
          <a:stretch/>
        </p:blipFill>
        <p:spPr>
          <a:xfrm>
            <a:off x="10134600" y="6174667"/>
            <a:ext cx="2996789" cy="3892225"/>
          </a:xfrm>
          <a:prstGeom prst="rect">
            <a:avLst/>
          </a:prstGeom>
        </p:spPr>
      </p:pic>
      <p:sp>
        <p:nvSpPr>
          <p:cNvPr id="6" name="TextBox 5">
            <a:extLst>
              <a:ext uri="{FF2B5EF4-FFF2-40B4-BE49-F238E27FC236}">
                <a16:creationId xmlns:a16="http://schemas.microsoft.com/office/drawing/2014/main" id="{D6DC376D-FD84-048D-EA2C-3CE99E1A5E3D}"/>
              </a:ext>
            </a:extLst>
          </p:cNvPr>
          <p:cNvSpPr txBox="1"/>
          <p:nvPr/>
        </p:nvSpPr>
        <p:spPr>
          <a:xfrm flipH="1">
            <a:off x="1126147" y="5347425"/>
            <a:ext cx="3842300" cy="830997"/>
          </a:xfrm>
          <a:prstGeom prst="rect">
            <a:avLst/>
          </a:prstGeom>
          <a:noFill/>
        </p:spPr>
        <p:txBody>
          <a:bodyPr wrap="square" rtlCol="0">
            <a:spAutoFit/>
          </a:bodyPr>
          <a:lstStyle/>
          <a:p>
            <a:pPr algn="ctr" defTabSz="1371600" rtl="0"/>
            <a:r>
              <a:rPr lang="en-US" sz="2400" b="1" kern="12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Evaluating ventilation using</a:t>
            </a:r>
          </a:p>
          <a:p>
            <a:pPr algn="ctr" defTabSz="1371600" rtl="0"/>
            <a:r>
              <a:rPr lang="en-US" sz="2400" b="1" kern="12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CO</a:t>
            </a:r>
            <a:r>
              <a:rPr lang="en-US" sz="1600" b="1" kern="12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2</a:t>
            </a:r>
            <a:r>
              <a:rPr lang="en-US" sz="2400" b="1" kern="12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monitors</a:t>
            </a:r>
          </a:p>
        </p:txBody>
      </p:sp>
      <p:pic>
        <p:nvPicPr>
          <p:cNvPr id="9" name="Picture 8">
            <a:extLst>
              <a:ext uri="{FF2B5EF4-FFF2-40B4-BE49-F238E27FC236}">
                <a16:creationId xmlns:a16="http://schemas.microsoft.com/office/drawing/2014/main" id="{63BA4D37-DAA6-2BAC-482E-3821877D09D7}"/>
              </a:ext>
            </a:extLst>
          </p:cNvPr>
          <p:cNvPicPr>
            <a:picLocks noChangeAspect="1"/>
          </p:cNvPicPr>
          <p:nvPr/>
        </p:nvPicPr>
        <p:blipFill>
          <a:blip r:embed="rId8"/>
          <a:stretch>
            <a:fillRect/>
          </a:stretch>
        </p:blipFill>
        <p:spPr>
          <a:xfrm>
            <a:off x="7120208" y="27614"/>
            <a:ext cx="10348698" cy="5801686"/>
          </a:xfrm>
          <a:prstGeom prst="rect">
            <a:avLst/>
          </a:prstGeom>
        </p:spPr>
      </p:pic>
      <p:pic>
        <p:nvPicPr>
          <p:cNvPr id="8" name="Picture 7">
            <a:extLst>
              <a:ext uri="{FF2B5EF4-FFF2-40B4-BE49-F238E27FC236}">
                <a16:creationId xmlns:a16="http://schemas.microsoft.com/office/drawing/2014/main" id="{F56FF96E-2938-1B94-8F16-FEA3FC40353C}"/>
              </a:ext>
            </a:extLst>
          </p:cNvPr>
          <p:cNvPicPr>
            <a:picLocks noChangeAspect="1"/>
          </p:cNvPicPr>
          <p:nvPr/>
        </p:nvPicPr>
        <p:blipFill rotWithShape="1">
          <a:blip r:embed="rId9"/>
          <a:srcRect l="1075" t="15468" r="83554" b="4791"/>
          <a:stretch/>
        </p:blipFill>
        <p:spPr>
          <a:xfrm>
            <a:off x="6629113" y="6174667"/>
            <a:ext cx="3040939" cy="3892225"/>
          </a:xfrm>
          <a:prstGeom prst="rect">
            <a:avLst/>
          </a:prstGeom>
        </p:spPr>
      </p:pic>
      <p:pic>
        <p:nvPicPr>
          <p:cNvPr id="10" name="Picture 9">
            <a:extLst>
              <a:ext uri="{FF2B5EF4-FFF2-40B4-BE49-F238E27FC236}">
                <a16:creationId xmlns:a16="http://schemas.microsoft.com/office/drawing/2014/main" id="{6155CFD0-A467-62BA-9764-7CF281A6654C}"/>
              </a:ext>
            </a:extLst>
          </p:cNvPr>
          <p:cNvPicPr>
            <a:picLocks noChangeAspect="1"/>
          </p:cNvPicPr>
          <p:nvPr/>
        </p:nvPicPr>
        <p:blipFill>
          <a:blip r:embed="rId10"/>
          <a:stretch>
            <a:fillRect/>
          </a:stretch>
        </p:blipFill>
        <p:spPr>
          <a:xfrm>
            <a:off x="7188846" y="-31173"/>
            <a:ext cx="10369403" cy="5976742"/>
          </a:xfrm>
          <a:prstGeom prst="rect">
            <a:avLst/>
          </a:prstGeom>
        </p:spPr>
      </p:pic>
      <p:sp>
        <p:nvSpPr>
          <p:cNvPr id="7" name="TextBox 6">
            <a:extLst>
              <a:ext uri="{FF2B5EF4-FFF2-40B4-BE49-F238E27FC236}">
                <a16:creationId xmlns:a16="http://schemas.microsoft.com/office/drawing/2014/main" id="{69461E73-061F-6297-CBBD-48116817D9D1}"/>
              </a:ext>
            </a:extLst>
          </p:cNvPr>
          <p:cNvSpPr txBox="1"/>
          <p:nvPr/>
        </p:nvSpPr>
        <p:spPr>
          <a:xfrm flipH="1">
            <a:off x="7238518" y="5350889"/>
            <a:ext cx="4675935" cy="461665"/>
          </a:xfrm>
          <a:prstGeom prst="rect">
            <a:avLst/>
          </a:prstGeom>
          <a:noFill/>
        </p:spPr>
        <p:txBody>
          <a:bodyPr wrap="square" rtlCol="0">
            <a:spAutoFit/>
          </a:bodyPr>
          <a:lstStyle/>
          <a:p>
            <a:pPr algn="ctr" defTabSz="1371600" rtl="0"/>
            <a:r>
              <a:rPr lang="en-US" sz="2400" b="1" kern="12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NEA building walkthrough toolkit</a:t>
            </a:r>
          </a:p>
        </p:txBody>
      </p:sp>
    </p:spTree>
    <p:custDataLst>
      <p:tags r:id="rId1"/>
    </p:custDataLst>
    <p:extLst>
      <p:ext uri="{BB962C8B-B14F-4D97-AF65-F5344CB8AC3E}">
        <p14:creationId xmlns:p14="http://schemas.microsoft.com/office/powerpoint/2010/main" val="263403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18A22EF-0C40-EBFA-D8A4-AB31BD91B7AC}"/>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0D17C53E-0211-A66B-9B2A-63AB3F172576}"/>
              </a:ext>
            </a:extLst>
          </p:cNvPr>
          <p:cNvSpPr txBox="1">
            <a:spLocks noGrp="1"/>
          </p:cNvSpPr>
          <p:nvPr>
            <p:ph type="title"/>
          </p:nvPr>
        </p:nvSpPr>
        <p:spPr>
          <a:xfrm>
            <a:off x="764387" y="1402867"/>
            <a:ext cx="5566061" cy="2541309"/>
          </a:xfrm>
          <a:prstGeom prst="rect">
            <a:avLst/>
          </a:prstGeom>
        </p:spPr>
        <p:txBody>
          <a:bodyPr vert="horz" wrap="square" lIns="0" tIns="314361" rIns="0" bIns="0" rtlCol="0">
            <a:spAutoFit/>
          </a:bodyPr>
          <a:lstStyle/>
          <a:p>
            <a:pPr marL="88900" marR="5080">
              <a:lnSpc>
                <a:spcPts val="9150"/>
              </a:lnSpc>
              <a:spcBef>
                <a:spcPts val="1935"/>
              </a:spcBef>
            </a:pPr>
            <a:r>
              <a:rPr lang="en-US" dirty="0">
                <a:latin typeface="Franklin Gothic Medium" panose="020B0603020102020204" pitchFamily="34" charset="0"/>
                <a:ea typeface="Calibri" panose="020F0502020204030204" pitchFamily="34" charset="0"/>
                <a:cs typeface="Calibri" panose="020F0502020204030204" pitchFamily="34" charset="0"/>
              </a:rPr>
              <a:t>Agencies or Organizations </a:t>
            </a:r>
            <a:endParaRPr spc="-10" dirty="0"/>
          </a:p>
        </p:txBody>
      </p:sp>
      <p:grpSp>
        <p:nvGrpSpPr>
          <p:cNvPr id="12" name="object 12">
            <a:extLst>
              <a:ext uri="{FF2B5EF4-FFF2-40B4-BE49-F238E27FC236}">
                <a16:creationId xmlns:a16="http://schemas.microsoft.com/office/drawing/2014/main" id="{995A5F22-E991-FFE2-73BE-D3706215A374}"/>
              </a:ext>
            </a:extLst>
          </p:cNvPr>
          <p:cNvGrpSpPr/>
          <p:nvPr/>
        </p:nvGrpSpPr>
        <p:grpSpPr>
          <a:xfrm>
            <a:off x="7120208" y="0"/>
            <a:ext cx="10403405" cy="5861685"/>
            <a:chOff x="7120208" y="0"/>
            <a:chExt cx="10403405" cy="5861685"/>
          </a:xfrm>
        </p:grpSpPr>
        <p:sp>
          <p:nvSpPr>
            <p:cNvPr id="13" name="object 13">
              <a:extLst>
                <a:ext uri="{FF2B5EF4-FFF2-40B4-BE49-F238E27FC236}">
                  <a16:creationId xmlns:a16="http://schemas.microsoft.com/office/drawing/2014/main" id="{D396184B-FF6D-6C7A-468B-89FBD6D51317}"/>
                </a:ext>
              </a:extLst>
            </p:cNvPr>
            <p:cNvSpPr/>
            <p:nvPr/>
          </p:nvSpPr>
          <p:spPr>
            <a:xfrm>
              <a:off x="7384568" y="0"/>
              <a:ext cx="10139045" cy="5861685"/>
            </a:xfrm>
            <a:custGeom>
              <a:avLst/>
              <a:gdLst/>
              <a:ahLst/>
              <a:cxnLst/>
              <a:rect l="l" t="t" r="r" b="b"/>
              <a:pathLst>
                <a:path w="10139044" h="5861685">
                  <a:moveTo>
                    <a:pt x="10138511" y="0"/>
                  </a:moveTo>
                  <a:lnTo>
                    <a:pt x="0" y="0"/>
                  </a:lnTo>
                  <a:lnTo>
                    <a:pt x="0" y="4679823"/>
                  </a:lnTo>
                  <a:lnTo>
                    <a:pt x="10138511" y="5861329"/>
                  </a:lnTo>
                  <a:lnTo>
                    <a:pt x="10138511" y="0"/>
                  </a:lnTo>
                  <a:close/>
                </a:path>
              </a:pathLst>
            </a:custGeom>
            <a:solidFill>
              <a:srgbClr val="FFCF02"/>
            </a:solidFill>
          </p:spPr>
          <p:txBody>
            <a:bodyPr wrap="square" lIns="0" tIns="0" rIns="0" bIns="0" rtlCol="0"/>
            <a:lstStyle/>
            <a:p>
              <a:endParaRPr/>
            </a:p>
          </p:txBody>
        </p:sp>
        <p:pic>
          <p:nvPicPr>
            <p:cNvPr id="14" name="object 14">
              <a:extLst>
                <a:ext uri="{FF2B5EF4-FFF2-40B4-BE49-F238E27FC236}">
                  <a16:creationId xmlns:a16="http://schemas.microsoft.com/office/drawing/2014/main" id="{48EBD938-F25C-ACED-B710-63DD5F130A97}"/>
                </a:ext>
              </a:extLst>
            </p:cNvPr>
            <p:cNvPicPr/>
            <p:nvPr/>
          </p:nvPicPr>
          <p:blipFill>
            <a:blip r:embed="rId4" cstate="print"/>
            <a:stretch>
              <a:fillRect/>
            </a:stretch>
          </p:blipFill>
          <p:spPr>
            <a:xfrm>
              <a:off x="7120229" y="0"/>
              <a:ext cx="10138486" cy="5491645"/>
            </a:xfrm>
            <a:prstGeom prst="rect">
              <a:avLst/>
            </a:prstGeom>
          </p:spPr>
        </p:pic>
        <p:sp>
          <p:nvSpPr>
            <p:cNvPr id="15" name="object 15">
              <a:extLst>
                <a:ext uri="{FF2B5EF4-FFF2-40B4-BE49-F238E27FC236}">
                  <a16:creationId xmlns:a16="http://schemas.microsoft.com/office/drawing/2014/main" id="{09CD3B59-5222-A85C-E752-E640EE375F69}"/>
                </a:ext>
              </a:extLst>
            </p:cNvPr>
            <p:cNvSpPr/>
            <p:nvPr/>
          </p:nvSpPr>
          <p:spPr>
            <a:xfrm>
              <a:off x="7120208" y="0"/>
              <a:ext cx="10139045" cy="5509895"/>
            </a:xfrm>
            <a:custGeom>
              <a:avLst/>
              <a:gdLst/>
              <a:ahLst/>
              <a:cxnLst/>
              <a:rect l="l" t="t" r="r" b="b"/>
              <a:pathLst>
                <a:path w="10139044" h="5509895">
                  <a:moveTo>
                    <a:pt x="10138511" y="0"/>
                  </a:moveTo>
                  <a:lnTo>
                    <a:pt x="10138511" y="5509295"/>
                  </a:lnTo>
                  <a:lnTo>
                    <a:pt x="0" y="4327789"/>
                  </a:lnTo>
                  <a:lnTo>
                    <a:pt x="0" y="0"/>
                  </a:lnTo>
                </a:path>
              </a:pathLst>
            </a:custGeom>
            <a:ln w="105029">
              <a:solidFill>
                <a:srgbClr val="FFFFFF"/>
              </a:solidFill>
            </a:ln>
          </p:spPr>
          <p:txBody>
            <a:bodyPr wrap="square" lIns="0" tIns="0" rIns="0" bIns="0" rtlCol="0"/>
            <a:lstStyle/>
            <a:p>
              <a:endParaRPr/>
            </a:p>
          </p:txBody>
        </p:sp>
      </p:grpSp>
      <p:pic>
        <p:nvPicPr>
          <p:cNvPr id="16" name="Picture 15" descr="A close-up of a logo&#10;&#10;Description automatically generated">
            <a:extLst>
              <a:ext uri="{FF2B5EF4-FFF2-40B4-BE49-F238E27FC236}">
                <a16:creationId xmlns:a16="http://schemas.microsoft.com/office/drawing/2014/main" id="{1E8F03EB-2730-F808-243F-85E0758DE246}"/>
              </a:ext>
            </a:extLst>
          </p:cNvPr>
          <p:cNvPicPr>
            <a:picLocks noChangeAspect="1"/>
          </p:cNvPicPr>
          <p:nvPr/>
        </p:nvPicPr>
        <p:blipFill>
          <a:blip r:embed="rId5"/>
          <a:stretch>
            <a:fillRect/>
          </a:stretch>
        </p:blipFill>
        <p:spPr>
          <a:xfrm>
            <a:off x="533400" y="-45916"/>
            <a:ext cx="1895475" cy="1809750"/>
          </a:xfrm>
          <a:prstGeom prst="rect">
            <a:avLst/>
          </a:prstGeom>
        </p:spPr>
      </p:pic>
      <p:pic>
        <p:nvPicPr>
          <p:cNvPr id="9" name="Picture 8">
            <a:extLst>
              <a:ext uri="{FF2B5EF4-FFF2-40B4-BE49-F238E27FC236}">
                <a16:creationId xmlns:a16="http://schemas.microsoft.com/office/drawing/2014/main" id="{499C5355-32C4-5C49-AB32-45327CF36D04}"/>
              </a:ext>
            </a:extLst>
          </p:cNvPr>
          <p:cNvPicPr>
            <a:picLocks noChangeAspect="1"/>
          </p:cNvPicPr>
          <p:nvPr/>
        </p:nvPicPr>
        <p:blipFill>
          <a:blip r:embed="rId6"/>
          <a:stretch>
            <a:fillRect/>
          </a:stretch>
        </p:blipFill>
        <p:spPr>
          <a:xfrm>
            <a:off x="7120208" y="27614"/>
            <a:ext cx="10348698" cy="5801686"/>
          </a:xfrm>
          <a:prstGeom prst="rect">
            <a:avLst/>
          </a:prstGeom>
        </p:spPr>
      </p:pic>
      <p:sp>
        <p:nvSpPr>
          <p:cNvPr id="10" name="Text Placeholder 2">
            <a:extLst>
              <a:ext uri="{FF2B5EF4-FFF2-40B4-BE49-F238E27FC236}">
                <a16:creationId xmlns:a16="http://schemas.microsoft.com/office/drawing/2014/main" id="{4DC8001E-2FEB-90F8-E786-E33FF20593B6}"/>
              </a:ext>
            </a:extLst>
          </p:cNvPr>
          <p:cNvSpPr txBox="1">
            <a:spLocks/>
          </p:cNvSpPr>
          <p:nvPr/>
        </p:nvSpPr>
        <p:spPr>
          <a:xfrm>
            <a:off x="391840" y="4369594"/>
            <a:ext cx="13503649" cy="5816977"/>
          </a:xfrm>
          <a:prstGeom prst="rect">
            <a:avLst/>
          </a:prstGeom>
        </p:spPr>
        <p:txBody>
          <a:bodyPr vert="horz" lIns="91440" tIns="45720" rIns="91440" bIns="45720" rtlCol="0">
            <a:normAutofit fontScale="92500" lnSpcReduction="20000"/>
          </a:bodyPr>
          <a:lstStyle>
            <a:lvl1pPr marL="514350" indent="-514350" algn="l" defTabSz="685800" rtl="0" eaLnBrk="1" latinLnBrk="0" hangingPunct="1">
              <a:spcBef>
                <a:spcPts val="1500"/>
              </a:spcBef>
              <a:spcAft>
                <a:spcPts val="0"/>
              </a:spcAft>
              <a:buClr>
                <a:schemeClr val="accent1"/>
              </a:buClr>
              <a:buSzPct val="80000"/>
              <a:buFont typeface="Wingdings 3" charset="2"/>
              <a:buChar char=""/>
              <a:defRPr sz="2700" kern="1200">
                <a:solidFill>
                  <a:schemeClr val="tx1">
                    <a:lumMod val="75000"/>
                    <a:lumOff val="25000"/>
                  </a:schemeClr>
                </a:solidFill>
                <a:latin typeface="+mn-lt"/>
                <a:ea typeface="+mn-ea"/>
                <a:cs typeface="+mn-cs"/>
              </a:defRPr>
            </a:lvl1pPr>
            <a:lvl2pPr marL="1114425" indent="-428625" algn="l" defTabSz="685800" rtl="0" eaLnBrk="1" latinLnBrk="0" hangingPunct="1">
              <a:spcBef>
                <a:spcPts val="15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2pPr>
            <a:lvl3pPr marL="1714500" indent="-342900" algn="l" defTabSz="685800" rtl="0" eaLnBrk="1" latinLnBrk="0" hangingPunct="1">
              <a:spcBef>
                <a:spcPts val="1500"/>
              </a:spcBef>
              <a:spcAft>
                <a:spcPts val="0"/>
              </a:spcAft>
              <a:buClr>
                <a:schemeClr val="accent1"/>
              </a:buClr>
              <a:buSzPct val="80000"/>
              <a:buFont typeface="Wingdings 3" charset="2"/>
              <a:buChar char=""/>
              <a:defRPr sz="2100" kern="1200">
                <a:solidFill>
                  <a:schemeClr val="tx1">
                    <a:lumMod val="75000"/>
                    <a:lumOff val="25000"/>
                  </a:schemeClr>
                </a:solidFill>
                <a:latin typeface="+mn-lt"/>
                <a:ea typeface="+mn-ea"/>
                <a:cs typeface="+mn-cs"/>
              </a:defRPr>
            </a:lvl3pPr>
            <a:lvl4pPr marL="2400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4pPr>
            <a:lvl5pPr marL="30861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5pPr>
            <a:lvl6pPr marL="37719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6pPr>
            <a:lvl7pPr marL="44577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7pPr>
            <a:lvl8pPr marL="51435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8pPr>
            <a:lvl9pPr marL="5829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9pPr>
          </a:lstStyle>
          <a:p>
            <a:endParaRPr lang="en-US" sz="1800" dirty="0">
              <a:latin typeface="Arial" panose="020B0604020202020204" pitchFamily="34" charset="0"/>
            </a:endParaRPr>
          </a:p>
          <a:p>
            <a:pPr marL="571500" indent="-571500" fontAlgn="base">
              <a:buFont typeface="Arial" panose="020B0604020202020204" pitchFamily="34" charset="0"/>
              <a:buChar char="•"/>
            </a:pPr>
            <a:endParaRPr lang="en-US" sz="4000" b="1" dirty="0">
              <a:solidFill>
                <a:schemeClr val="accent6"/>
              </a:solidFill>
              <a:latin typeface="Arial" panose="020B0604020202020204" pitchFamily="34" charset="0"/>
            </a:endParaRPr>
          </a:p>
          <a:p>
            <a:pPr marL="571500" indent="-571500" fontAlgn="base">
              <a:buFont typeface="Arial" panose="020B0604020202020204" pitchFamily="34" charset="0"/>
              <a:buChar char="•"/>
            </a:pPr>
            <a:r>
              <a:rPr lang="en-US" sz="4000" b="1" dirty="0">
                <a:solidFill>
                  <a:schemeClr val="accent6"/>
                </a:solidFill>
                <a:latin typeface="Arial" panose="020B0604020202020204" pitchFamily="34" charset="0"/>
              </a:rPr>
              <a:t>OSHA </a:t>
            </a:r>
            <a:r>
              <a:rPr lang="en-US" sz="4000" b="1" dirty="0">
                <a:latin typeface="Arial" panose="020B0604020202020204" pitchFamily="34" charset="0"/>
              </a:rPr>
              <a:t>– </a:t>
            </a:r>
            <a:r>
              <a:rPr lang="en-US" sz="4000" dirty="0">
                <a:latin typeface="Calibri Light" panose="020F0302020204030204" pitchFamily="34" charset="0"/>
                <a:ea typeface="Calibri Light" panose="020F0302020204030204" pitchFamily="34" charset="0"/>
                <a:cs typeface="Calibri Light" panose="020F0302020204030204" pitchFamily="34" charset="0"/>
              </a:rPr>
              <a:t>OSHA State plans cover public sector workers</a:t>
            </a:r>
            <a:r>
              <a:rPr lang="en-US" sz="4000"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 </a:t>
            </a:r>
          </a:p>
          <a:p>
            <a:pPr marL="571500" indent="-571500" fontAlgn="base">
              <a:buFont typeface="Arial" panose="020B0604020202020204" pitchFamily="34" charset="0"/>
              <a:buChar char="•"/>
            </a:pPr>
            <a:r>
              <a:rPr lang="en-US" sz="4000" b="1" dirty="0">
                <a:solidFill>
                  <a:schemeClr val="accent6"/>
                </a:solidFill>
                <a:latin typeface="Arial" panose="020B0604020202020204" pitchFamily="34" charset="0"/>
              </a:rPr>
              <a:t>EPA </a:t>
            </a:r>
            <a:r>
              <a:rPr lang="en-US" sz="4000" dirty="0">
                <a:latin typeface="Arial" panose="020B0604020202020204" pitchFamily="34" charset="0"/>
              </a:rPr>
              <a:t>– </a:t>
            </a:r>
            <a:r>
              <a:rPr lang="en-US" sz="4000" dirty="0">
                <a:latin typeface="Calibri Light" panose="020F0302020204030204" pitchFamily="34" charset="0"/>
                <a:ea typeface="Calibri Light" panose="020F0302020204030204" pitchFamily="34" charset="0"/>
                <a:cs typeface="Calibri Light" panose="020F0302020204030204" pitchFamily="34" charset="0"/>
              </a:rPr>
              <a:t>resources on IAQ, and other health and safety issues </a:t>
            </a:r>
          </a:p>
          <a:p>
            <a:pPr marL="571500" indent="-571500" fontAlgn="base">
              <a:buFont typeface="Arial" panose="020B0604020202020204" pitchFamily="34" charset="0"/>
              <a:buChar char="•"/>
            </a:pPr>
            <a:r>
              <a:rPr lang="en-US" sz="4000" b="1" dirty="0">
                <a:solidFill>
                  <a:schemeClr val="accent6"/>
                </a:solidFill>
                <a:latin typeface="Arial" panose="020B0604020202020204" pitchFamily="34" charset="0"/>
              </a:rPr>
              <a:t>National COSH</a:t>
            </a:r>
            <a:r>
              <a:rPr lang="en-US" sz="4000" dirty="0">
                <a:latin typeface="Arial" panose="020B0604020202020204" pitchFamily="34" charset="0"/>
              </a:rPr>
              <a:t>—</a:t>
            </a:r>
            <a:r>
              <a:rPr lang="en-US" sz="4000" dirty="0">
                <a:latin typeface="Calibri Light" panose="020F0302020204030204" pitchFamily="34" charset="0"/>
                <a:ea typeface="Calibri Light" panose="020F0302020204030204" pitchFamily="34" charset="0"/>
                <a:cs typeface="Calibri Light" panose="020F0302020204030204" pitchFamily="34" charset="0"/>
              </a:rPr>
              <a:t>strategies, resources, training on occupational safety and health </a:t>
            </a:r>
            <a:r>
              <a:rPr lang="en-US" sz="4000" u="sng" dirty="0">
                <a:latin typeface="Calibri Light" panose="020F0302020204030204" pitchFamily="34" charset="0"/>
                <a:ea typeface="Calibri Light" panose="020F0302020204030204" pitchFamily="34" charset="0"/>
                <a:cs typeface="Calibri Light" panose="020F0302020204030204" pitchFamily="34" charset="0"/>
                <a:hlinkClick r:id="rId7">
                  <a:extLst>
                    <a:ext uri="{A12FA001-AC4F-418D-AE19-62706E023703}">
                      <ahyp:hlinkClr xmlns:ahyp="http://schemas.microsoft.com/office/drawing/2018/hyperlinkcolor" val="tx"/>
                    </a:ext>
                  </a:extLst>
                </a:hlinkClick>
              </a:rPr>
              <a:t>www.coshnetwork.org</a:t>
            </a:r>
            <a:r>
              <a:rPr lang="en-US" sz="4000" dirty="0">
                <a:latin typeface="Calibri Light" panose="020F0302020204030204" pitchFamily="34" charset="0"/>
                <a:ea typeface="Calibri Light" panose="020F0302020204030204" pitchFamily="34" charset="0"/>
                <a:cs typeface="Calibri Light" panose="020F0302020204030204" pitchFamily="34" charset="0"/>
              </a:rPr>
              <a:t>​</a:t>
            </a:r>
            <a:endParaRPr lang="en-US" sz="3600" dirty="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fontAlgn="base">
              <a:buFont typeface="Arial" panose="020B0604020202020204" pitchFamily="34" charset="0"/>
              <a:buChar char="•"/>
            </a:pPr>
            <a:r>
              <a:rPr lang="en-US" sz="4000" b="1" dirty="0">
                <a:solidFill>
                  <a:schemeClr val="accent6"/>
                </a:solidFill>
                <a:latin typeface="Arial" panose="020B0604020202020204" pitchFamily="34" charset="0"/>
              </a:rPr>
              <a:t>ACGIH</a:t>
            </a:r>
            <a:r>
              <a:rPr lang="en-US" sz="4000" dirty="0">
                <a:latin typeface="Arial" panose="020B0604020202020204" pitchFamily="34" charset="0"/>
              </a:rPr>
              <a:t>—</a:t>
            </a:r>
            <a:r>
              <a:rPr lang="en-US" sz="4000" dirty="0">
                <a:latin typeface="Calibri Light" panose="020F0302020204030204" pitchFamily="34" charset="0"/>
                <a:ea typeface="Calibri Light" panose="020F0302020204030204" pitchFamily="34" charset="0"/>
                <a:cs typeface="Calibri Light" panose="020F0302020204030204" pitchFamily="34" charset="0"/>
              </a:rPr>
              <a:t>mold remediation guidelines </a:t>
            </a:r>
            <a:r>
              <a:rPr lang="en-US" sz="4000" u="sng" dirty="0">
                <a:latin typeface="Calibri Light" panose="020F0302020204030204" pitchFamily="34" charset="0"/>
                <a:ea typeface="Calibri Light" panose="020F0302020204030204" pitchFamily="34" charset="0"/>
                <a:cs typeface="Calibri Light" panose="020F0302020204030204" pitchFamily="34" charset="0"/>
                <a:hlinkClick r:id="rId8">
                  <a:extLst>
                    <a:ext uri="{A12FA001-AC4F-418D-AE19-62706E023703}">
                      <ahyp:hlinkClr xmlns:ahyp="http://schemas.microsoft.com/office/drawing/2018/hyperlinkcolor" val="tx"/>
                    </a:ext>
                  </a:extLst>
                </a:hlinkClick>
              </a:rPr>
              <a:t>www.acgih.org</a:t>
            </a:r>
            <a:r>
              <a:rPr lang="en-US" sz="4000" dirty="0">
                <a:latin typeface="Calibri Light" panose="020F0302020204030204" pitchFamily="34" charset="0"/>
                <a:ea typeface="Calibri Light" panose="020F0302020204030204" pitchFamily="34" charset="0"/>
                <a:cs typeface="Calibri Light" panose="020F0302020204030204" pitchFamily="34" charset="0"/>
              </a:rPr>
              <a:t>​​</a:t>
            </a:r>
            <a:endParaRPr lang="en-US" sz="3600" dirty="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fontAlgn="base">
              <a:buFont typeface="Arial" panose="020B0604020202020204" pitchFamily="34" charset="0"/>
              <a:buChar char="•"/>
            </a:pPr>
            <a:r>
              <a:rPr lang="en-US" sz="4000" b="1" dirty="0">
                <a:solidFill>
                  <a:schemeClr val="accent6"/>
                </a:solidFill>
                <a:latin typeface="Arial" panose="020B0604020202020204" pitchFamily="34" charset="0"/>
              </a:rPr>
              <a:t>ASHRAE</a:t>
            </a:r>
            <a:r>
              <a:rPr lang="en-US" sz="4000" dirty="0">
                <a:latin typeface="Arial" panose="020B0604020202020204" pitchFamily="34" charset="0"/>
              </a:rPr>
              <a:t>—</a:t>
            </a:r>
            <a:r>
              <a:rPr lang="en-US" sz="4000" dirty="0">
                <a:latin typeface="Calibri Light" panose="020F0302020204030204" pitchFamily="34" charset="0"/>
                <a:ea typeface="Calibri Light" panose="020F0302020204030204" pitchFamily="34" charset="0"/>
                <a:cs typeface="Calibri Light" panose="020F0302020204030204" pitchFamily="34" charset="0"/>
              </a:rPr>
              <a:t>ventilation/thermal comfort standards</a:t>
            </a:r>
          </a:p>
          <a:p>
            <a:pPr marL="571500" indent="-571500" fontAlgn="base">
              <a:buFont typeface="Arial" panose="020B0604020202020204" pitchFamily="34" charset="0"/>
              <a:buChar char="•"/>
            </a:pPr>
            <a:r>
              <a:rPr lang="en-US" sz="4000" b="1" dirty="0">
                <a:solidFill>
                  <a:schemeClr val="accent6"/>
                </a:solidFill>
                <a:latin typeface="Arial" panose="020B0604020202020204" pitchFamily="34" charset="0"/>
              </a:rPr>
              <a:t>AIHA</a:t>
            </a:r>
            <a:r>
              <a:rPr lang="en-US" sz="4000" dirty="0">
                <a:latin typeface="Arial" panose="020B0604020202020204" pitchFamily="34" charset="0"/>
              </a:rPr>
              <a:t>—</a:t>
            </a:r>
            <a:r>
              <a:rPr lang="en-US" sz="4000" dirty="0">
                <a:latin typeface="Calibri Light" panose="020F0302020204030204" pitchFamily="34" charset="0"/>
                <a:ea typeface="Calibri Light" panose="020F0302020204030204" pitchFamily="34" charset="0"/>
                <a:cs typeface="Calibri Light" panose="020F0302020204030204" pitchFamily="34" charset="0"/>
              </a:rPr>
              <a:t>find recommended consultants for mold and other safety issues www.aiha.org</a:t>
            </a:r>
            <a:endParaRPr lang="en-US" sz="4400" dirty="0">
              <a:latin typeface="Calibri Light" panose="020F0302020204030204" pitchFamily="34" charset="0"/>
              <a:ea typeface="Calibri Light" panose="020F0302020204030204" pitchFamily="34" charset="0"/>
              <a:cs typeface="Calibri Light" panose="020F0302020204030204" pitchFamily="34" charset="0"/>
            </a:endParaRPr>
          </a:p>
        </p:txBody>
      </p:sp>
    </p:spTree>
    <p:custDataLst>
      <p:tags r:id="rId1"/>
    </p:custDataLst>
    <p:extLst>
      <p:ext uri="{BB962C8B-B14F-4D97-AF65-F5344CB8AC3E}">
        <p14:creationId xmlns:p14="http://schemas.microsoft.com/office/powerpoint/2010/main" val="237952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0E5EA62-3A15-5EE2-EC7E-B95DDD07FFF0}"/>
            </a:ext>
          </a:extLst>
        </p:cNvPr>
        <p:cNvGrpSpPr/>
        <p:nvPr/>
      </p:nvGrpSpPr>
      <p:grpSpPr>
        <a:xfrm>
          <a:off x="0" y="0"/>
          <a:ext cx="0" cy="0"/>
          <a:chOff x="0" y="0"/>
          <a:chExt cx="0" cy="0"/>
        </a:xfrm>
      </p:grpSpPr>
      <p:grpSp>
        <p:nvGrpSpPr>
          <p:cNvPr id="12" name="object 12">
            <a:extLst>
              <a:ext uri="{FF2B5EF4-FFF2-40B4-BE49-F238E27FC236}">
                <a16:creationId xmlns:a16="http://schemas.microsoft.com/office/drawing/2014/main" id="{79BC62C9-677B-40F8-2C35-E3F161BF3567}"/>
              </a:ext>
            </a:extLst>
          </p:cNvPr>
          <p:cNvGrpSpPr/>
          <p:nvPr/>
        </p:nvGrpSpPr>
        <p:grpSpPr>
          <a:xfrm>
            <a:off x="7120208" y="0"/>
            <a:ext cx="10403405" cy="5861685"/>
            <a:chOff x="7120208" y="0"/>
            <a:chExt cx="10403405" cy="5861685"/>
          </a:xfrm>
        </p:grpSpPr>
        <p:sp>
          <p:nvSpPr>
            <p:cNvPr id="13" name="object 13">
              <a:extLst>
                <a:ext uri="{FF2B5EF4-FFF2-40B4-BE49-F238E27FC236}">
                  <a16:creationId xmlns:a16="http://schemas.microsoft.com/office/drawing/2014/main" id="{7CEF2000-C739-993C-41AF-36A459F731AA}"/>
                </a:ext>
              </a:extLst>
            </p:cNvPr>
            <p:cNvSpPr/>
            <p:nvPr/>
          </p:nvSpPr>
          <p:spPr>
            <a:xfrm>
              <a:off x="7384568" y="0"/>
              <a:ext cx="10139045" cy="5861685"/>
            </a:xfrm>
            <a:custGeom>
              <a:avLst/>
              <a:gdLst/>
              <a:ahLst/>
              <a:cxnLst/>
              <a:rect l="l" t="t" r="r" b="b"/>
              <a:pathLst>
                <a:path w="10139044" h="5861685">
                  <a:moveTo>
                    <a:pt x="10138511" y="0"/>
                  </a:moveTo>
                  <a:lnTo>
                    <a:pt x="0" y="0"/>
                  </a:lnTo>
                  <a:lnTo>
                    <a:pt x="0" y="4679823"/>
                  </a:lnTo>
                  <a:lnTo>
                    <a:pt x="10138511" y="5861329"/>
                  </a:lnTo>
                  <a:lnTo>
                    <a:pt x="10138511" y="0"/>
                  </a:lnTo>
                  <a:close/>
                </a:path>
              </a:pathLst>
            </a:custGeom>
            <a:solidFill>
              <a:srgbClr val="FFCF02"/>
            </a:solidFill>
          </p:spPr>
          <p:txBody>
            <a:bodyPr wrap="square" lIns="0" tIns="0" rIns="0" bIns="0" rtlCol="0"/>
            <a:lstStyle/>
            <a:p>
              <a:endParaRPr/>
            </a:p>
          </p:txBody>
        </p:sp>
        <p:pic>
          <p:nvPicPr>
            <p:cNvPr id="14" name="object 14">
              <a:extLst>
                <a:ext uri="{FF2B5EF4-FFF2-40B4-BE49-F238E27FC236}">
                  <a16:creationId xmlns:a16="http://schemas.microsoft.com/office/drawing/2014/main" id="{308C268A-C3FA-40E2-0BDE-034856A417F8}"/>
                </a:ext>
              </a:extLst>
            </p:cNvPr>
            <p:cNvPicPr/>
            <p:nvPr/>
          </p:nvPicPr>
          <p:blipFill>
            <a:blip r:embed="rId4" cstate="print"/>
            <a:stretch>
              <a:fillRect/>
            </a:stretch>
          </p:blipFill>
          <p:spPr>
            <a:xfrm>
              <a:off x="7120229" y="0"/>
              <a:ext cx="10138486" cy="5491645"/>
            </a:xfrm>
            <a:prstGeom prst="rect">
              <a:avLst/>
            </a:prstGeom>
          </p:spPr>
        </p:pic>
        <p:sp>
          <p:nvSpPr>
            <p:cNvPr id="15" name="object 15">
              <a:extLst>
                <a:ext uri="{FF2B5EF4-FFF2-40B4-BE49-F238E27FC236}">
                  <a16:creationId xmlns:a16="http://schemas.microsoft.com/office/drawing/2014/main" id="{A2049175-4FE0-548B-7B40-D04FF12E25B3}"/>
                </a:ext>
              </a:extLst>
            </p:cNvPr>
            <p:cNvSpPr/>
            <p:nvPr/>
          </p:nvSpPr>
          <p:spPr>
            <a:xfrm>
              <a:off x="7120208" y="0"/>
              <a:ext cx="10139045" cy="5509895"/>
            </a:xfrm>
            <a:custGeom>
              <a:avLst/>
              <a:gdLst/>
              <a:ahLst/>
              <a:cxnLst/>
              <a:rect l="l" t="t" r="r" b="b"/>
              <a:pathLst>
                <a:path w="10139044" h="5509895">
                  <a:moveTo>
                    <a:pt x="10138511" y="0"/>
                  </a:moveTo>
                  <a:lnTo>
                    <a:pt x="10138511" y="5509295"/>
                  </a:lnTo>
                  <a:lnTo>
                    <a:pt x="0" y="4327789"/>
                  </a:lnTo>
                  <a:lnTo>
                    <a:pt x="0" y="0"/>
                  </a:lnTo>
                </a:path>
              </a:pathLst>
            </a:custGeom>
            <a:ln w="105029">
              <a:solidFill>
                <a:srgbClr val="FFFFFF"/>
              </a:solidFill>
            </a:ln>
          </p:spPr>
          <p:txBody>
            <a:bodyPr wrap="square" lIns="0" tIns="0" rIns="0" bIns="0" rtlCol="0"/>
            <a:lstStyle/>
            <a:p>
              <a:endParaRPr/>
            </a:p>
          </p:txBody>
        </p:sp>
      </p:grpSp>
      <p:pic>
        <p:nvPicPr>
          <p:cNvPr id="16" name="Picture 15" descr="A close-up of a logo&#10;&#10;Description automatically generated">
            <a:extLst>
              <a:ext uri="{FF2B5EF4-FFF2-40B4-BE49-F238E27FC236}">
                <a16:creationId xmlns:a16="http://schemas.microsoft.com/office/drawing/2014/main" id="{E4C81BC7-F845-DE04-E872-1DF7E78E181B}"/>
              </a:ext>
            </a:extLst>
          </p:cNvPr>
          <p:cNvPicPr>
            <a:picLocks noChangeAspect="1"/>
          </p:cNvPicPr>
          <p:nvPr/>
        </p:nvPicPr>
        <p:blipFill>
          <a:blip r:embed="rId5"/>
          <a:stretch>
            <a:fillRect/>
          </a:stretch>
        </p:blipFill>
        <p:spPr>
          <a:xfrm>
            <a:off x="533400" y="-45916"/>
            <a:ext cx="1895475" cy="1809750"/>
          </a:xfrm>
          <a:prstGeom prst="rect">
            <a:avLst/>
          </a:prstGeom>
        </p:spPr>
      </p:pic>
      <p:sp>
        <p:nvSpPr>
          <p:cNvPr id="5" name="Title 1">
            <a:extLst>
              <a:ext uri="{FF2B5EF4-FFF2-40B4-BE49-F238E27FC236}">
                <a16:creationId xmlns:a16="http://schemas.microsoft.com/office/drawing/2014/main" id="{68CD8DB6-9949-2928-86A6-B5F803E5BEE9}"/>
              </a:ext>
            </a:extLst>
          </p:cNvPr>
          <p:cNvSpPr txBox="1">
            <a:spLocks/>
          </p:cNvSpPr>
          <p:nvPr/>
        </p:nvSpPr>
        <p:spPr>
          <a:xfrm>
            <a:off x="1435627" y="2099845"/>
            <a:ext cx="4657725" cy="2031325"/>
          </a:xfrm>
          <a:prstGeom prst="rect">
            <a:avLst/>
          </a:prstGeom>
        </p:spPr>
        <p:txBody>
          <a:bodyPr vert="horz" wrap="square" lIns="0" tIns="0" rIns="0" bIns="0" rtlCol="0" anchor="t">
            <a:spAutoFit/>
          </a:bodyPr>
          <a:lst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600" dirty="0">
                <a:solidFill>
                  <a:srgbClr val="4976C7"/>
                </a:solidFill>
                <a:latin typeface="Franklin Gothic Medium" panose="020B0603020102020204" pitchFamily="34" charset="0"/>
              </a:rPr>
              <a:t>Pathways to Action Tool</a:t>
            </a:r>
          </a:p>
        </p:txBody>
      </p:sp>
      <p:pic>
        <p:nvPicPr>
          <p:cNvPr id="7" name="Picture 6">
            <a:extLst>
              <a:ext uri="{FF2B5EF4-FFF2-40B4-BE49-F238E27FC236}">
                <a16:creationId xmlns:a16="http://schemas.microsoft.com/office/drawing/2014/main" id="{C1BF6D59-312F-9B6E-7EF8-BD6550F8F3B6}"/>
              </a:ext>
            </a:extLst>
          </p:cNvPr>
          <p:cNvPicPr>
            <a:picLocks noChangeAspect="1"/>
          </p:cNvPicPr>
          <p:nvPr/>
        </p:nvPicPr>
        <p:blipFill>
          <a:blip r:embed="rId6"/>
          <a:stretch>
            <a:fillRect/>
          </a:stretch>
        </p:blipFill>
        <p:spPr>
          <a:xfrm>
            <a:off x="7120207" y="0"/>
            <a:ext cx="10403405" cy="5832356"/>
          </a:xfrm>
          <a:prstGeom prst="rect">
            <a:avLst/>
          </a:prstGeom>
        </p:spPr>
      </p:pic>
      <p:pic>
        <p:nvPicPr>
          <p:cNvPr id="6" name="Picture 5" descr="A blue and white checklist&#10;&#10;Description automatically generated">
            <a:extLst>
              <a:ext uri="{FF2B5EF4-FFF2-40B4-BE49-F238E27FC236}">
                <a16:creationId xmlns:a16="http://schemas.microsoft.com/office/drawing/2014/main" id="{E881F7FB-E112-A296-1ACA-B8FB90A066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11686">
            <a:off x="320844" y="4892222"/>
            <a:ext cx="7360850" cy="48759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TextBox 7">
            <a:extLst>
              <a:ext uri="{FF2B5EF4-FFF2-40B4-BE49-F238E27FC236}">
                <a16:creationId xmlns:a16="http://schemas.microsoft.com/office/drawing/2014/main" id="{7BDC74D1-3754-11AB-0B4E-EA0A3FE1DC40}"/>
              </a:ext>
            </a:extLst>
          </p:cNvPr>
          <p:cNvSpPr txBox="1"/>
          <p:nvPr/>
        </p:nvSpPr>
        <p:spPr>
          <a:xfrm>
            <a:off x="8494051" y="6515100"/>
            <a:ext cx="9029561" cy="3477875"/>
          </a:xfrm>
          <a:prstGeom prst="rect">
            <a:avLst/>
          </a:prstGeom>
          <a:noFill/>
        </p:spPr>
        <p:txBody>
          <a:bodyPr wrap="square" rtlCol="0">
            <a:spAutoFit/>
          </a:bodyPr>
          <a:lstStyle/>
          <a:p>
            <a:pPr marL="285750" indent="-285750">
              <a:spcAft>
                <a:spcPts val="2400"/>
              </a:spcAft>
              <a:buFont typeface="Arial" panose="020B0604020202020204" pitchFamily="34" charset="0"/>
              <a:buChar char="•"/>
            </a:pPr>
            <a:r>
              <a:rPr lang="en-US" sz="2800" b="1" dirty="0">
                <a:latin typeface="Calibri Light" panose="020F0302020204030204" pitchFamily="34" charset="0"/>
                <a:ea typeface="Calibri Light" panose="020F0302020204030204" pitchFamily="34" charset="0"/>
                <a:cs typeface="Calibri Light" panose="020F0302020204030204" pitchFamily="34" charset="0"/>
              </a:rPr>
              <a:t>Understand the organizing landscape</a:t>
            </a:r>
          </a:p>
          <a:p>
            <a:pPr marL="285750" indent="-285750">
              <a:spcAft>
                <a:spcPts val="2400"/>
              </a:spcAft>
              <a:buFont typeface="Arial" panose="020B0604020202020204" pitchFamily="34" charset="0"/>
              <a:buChar char="•"/>
            </a:pPr>
            <a:r>
              <a:rPr lang="en-US" sz="2800" b="1" dirty="0">
                <a:latin typeface="Calibri Light" panose="020F0302020204030204" pitchFamily="34" charset="0"/>
                <a:ea typeface="Calibri Light" panose="020F0302020204030204" pitchFamily="34" charset="0"/>
                <a:cs typeface="Calibri Light" panose="020F0302020204030204" pitchFamily="34" charset="0"/>
              </a:rPr>
              <a:t>Identify winnable objectives</a:t>
            </a:r>
          </a:p>
          <a:p>
            <a:pPr marL="285750" indent="-285750">
              <a:spcAft>
                <a:spcPts val="2400"/>
              </a:spcAft>
              <a:buFont typeface="Arial" panose="020B0604020202020204" pitchFamily="34" charset="0"/>
              <a:buChar char="•"/>
            </a:pPr>
            <a:r>
              <a:rPr lang="en-US" sz="2800" b="1" dirty="0">
                <a:latin typeface="Calibri Light" panose="020F0302020204030204" pitchFamily="34" charset="0"/>
                <a:ea typeface="Calibri Light" panose="020F0302020204030204" pitchFamily="34" charset="0"/>
                <a:cs typeface="Calibri Light" panose="020F0302020204030204" pitchFamily="34" charset="0"/>
              </a:rPr>
              <a:t>Determine if the objectives can be part of a larger campaign</a:t>
            </a:r>
          </a:p>
          <a:p>
            <a:pPr marL="285750" indent="-285750">
              <a:spcAft>
                <a:spcPts val="2400"/>
              </a:spcAft>
              <a:buFont typeface="Arial" panose="020B0604020202020204" pitchFamily="34" charset="0"/>
              <a:buChar char="•"/>
            </a:pPr>
            <a:r>
              <a:rPr lang="en-US" sz="2800" b="1" dirty="0">
                <a:latin typeface="Calibri Light" panose="020F0302020204030204" pitchFamily="34" charset="0"/>
                <a:ea typeface="Calibri Light" panose="020F0302020204030204" pitchFamily="34" charset="0"/>
                <a:cs typeface="Calibri Light" panose="020F0302020204030204" pitchFamily="34" charset="0"/>
              </a:rPr>
              <a:t>Engage more stakeholders</a:t>
            </a:r>
          </a:p>
          <a:p>
            <a:pPr marL="285750" indent="-285750">
              <a:spcAft>
                <a:spcPts val="2400"/>
              </a:spcAft>
              <a:buFont typeface="Arial" panose="020B0604020202020204" pitchFamily="34" charset="0"/>
              <a:buChar char="•"/>
            </a:pPr>
            <a:r>
              <a:rPr lang="en-US" sz="2800" b="1" dirty="0">
                <a:latin typeface="Calibri Light" panose="020F0302020204030204" pitchFamily="34" charset="0"/>
                <a:ea typeface="Calibri Light" panose="020F0302020204030204" pitchFamily="34" charset="0"/>
                <a:cs typeface="Calibri Light" panose="020F0302020204030204" pitchFamily="34" charset="0"/>
              </a:rPr>
              <a:t>Communicate clearly, simply, viscerally, and consistently</a:t>
            </a:r>
          </a:p>
        </p:txBody>
      </p:sp>
      <p:sp>
        <p:nvSpPr>
          <p:cNvPr id="9" name="Title 1">
            <a:extLst>
              <a:ext uri="{FF2B5EF4-FFF2-40B4-BE49-F238E27FC236}">
                <a16:creationId xmlns:a16="http://schemas.microsoft.com/office/drawing/2014/main" id="{3CBD5ABA-71AF-C4F8-FD73-EF8534F043C7}"/>
              </a:ext>
            </a:extLst>
          </p:cNvPr>
          <p:cNvSpPr>
            <a:spLocks noGrp="1"/>
          </p:cNvSpPr>
          <p:nvPr>
            <p:ph type="title"/>
          </p:nvPr>
        </p:nvSpPr>
        <p:spPr>
          <a:xfrm>
            <a:off x="8494051" y="5744503"/>
            <a:ext cx="8610600" cy="1077218"/>
          </a:xfrm>
        </p:spPr>
        <p:txBody>
          <a:bodyPr>
            <a:noAutofit/>
          </a:bodyPr>
          <a:lstStyle/>
          <a:p>
            <a:r>
              <a:rPr lang="en-US" sz="4000" dirty="0">
                <a:solidFill>
                  <a:srgbClr val="4976C7"/>
                </a:solidFill>
                <a:latin typeface="Franklin Gothic Medium" panose="020B0603020102020204" pitchFamily="34" charset="0"/>
              </a:rPr>
              <a:t>Organizing around Health and Safety </a:t>
            </a:r>
          </a:p>
        </p:txBody>
      </p:sp>
    </p:spTree>
    <p:custDataLst>
      <p:tags r:id="rId1"/>
    </p:custDataLst>
    <p:extLst>
      <p:ext uri="{BB962C8B-B14F-4D97-AF65-F5344CB8AC3E}">
        <p14:creationId xmlns:p14="http://schemas.microsoft.com/office/powerpoint/2010/main" val="541873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3D11AB-5966-F1CE-1997-2E6686E3392D}"/>
            </a:ext>
          </a:extLst>
        </p:cNvPr>
        <p:cNvGrpSpPr/>
        <p:nvPr/>
      </p:nvGrpSpPr>
      <p:grpSpPr>
        <a:xfrm>
          <a:off x="0" y="0"/>
          <a:ext cx="0" cy="0"/>
          <a:chOff x="0" y="0"/>
          <a:chExt cx="0" cy="0"/>
        </a:xfrm>
      </p:grpSpPr>
      <p:grpSp>
        <p:nvGrpSpPr>
          <p:cNvPr id="12" name="object 12">
            <a:extLst>
              <a:ext uri="{FF2B5EF4-FFF2-40B4-BE49-F238E27FC236}">
                <a16:creationId xmlns:a16="http://schemas.microsoft.com/office/drawing/2014/main" id="{E2A22967-641C-A992-55E6-E52E1BB1FC85}"/>
              </a:ext>
            </a:extLst>
          </p:cNvPr>
          <p:cNvGrpSpPr/>
          <p:nvPr/>
        </p:nvGrpSpPr>
        <p:grpSpPr>
          <a:xfrm>
            <a:off x="7120208" y="0"/>
            <a:ext cx="10403405" cy="5861685"/>
            <a:chOff x="7120208" y="0"/>
            <a:chExt cx="10403405" cy="5861685"/>
          </a:xfrm>
        </p:grpSpPr>
        <p:sp>
          <p:nvSpPr>
            <p:cNvPr id="13" name="object 13">
              <a:extLst>
                <a:ext uri="{FF2B5EF4-FFF2-40B4-BE49-F238E27FC236}">
                  <a16:creationId xmlns:a16="http://schemas.microsoft.com/office/drawing/2014/main" id="{3B3A7A42-2F2E-2332-77FE-6CEEE8AC28B6}"/>
                </a:ext>
              </a:extLst>
            </p:cNvPr>
            <p:cNvSpPr/>
            <p:nvPr/>
          </p:nvSpPr>
          <p:spPr>
            <a:xfrm>
              <a:off x="7384568" y="0"/>
              <a:ext cx="10139045" cy="5861685"/>
            </a:xfrm>
            <a:custGeom>
              <a:avLst/>
              <a:gdLst/>
              <a:ahLst/>
              <a:cxnLst/>
              <a:rect l="l" t="t" r="r" b="b"/>
              <a:pathLst>
                <a:path w="10139044" h="5861685">
                  <a:moveTo>
                    <a:pt x="10138511" y="0"/>
                  </a:moveTo>
                  <a:lnTo>
                    <a:pt x="0" y="0"/>
                  </a:lnTo>
                  <a:lnTo>
                    <a:pt x="0" y="4679823"/>
                  </a:lnTo>
                  <a:lnTo>
                    <a:pt x="10138511" y="5861329"/>
                  </a:lnTo>
                  <a:lnTo>
                    <a:pt x="10138511" y="0"/>
                  </a:lnTo>
                  <a:close/>
                </a:path>
              </a:pathLst>
            </a:custGeom>
            <a:solidFill>
              <a:srgbClr val="FFCF02"/>
            </a:solidFill>
          </p:spPr>
          <p:txBody>
            <a:bodyPr wrap="square" lIns="0" tIns="0" rIns="0" bIns="0" rtlCol="0"/>
            <a:lstStyle/>
            <a:p>
              <a:endParaRPr/>
            </a:p>
          </p:txBody>
        </p:sp>
        <p:pic>
          <p:nvPicPr>
            <p:cNvPr id="14" name="object 14">
              <a:extLst>
                <a:ext uri="{FF2B5EF4-FFF2-40B4-BE49-F238E27FC236}">
                  <a16:creationId xmlns:a16="http://schemas.microsoft.com/office/drawing/2014/main" id="{75C85610-5EB1-76FB-ACA4-2694AFD8CF72}"/>
                </a:ext>
              </a:extLst>
            </p:cNvPr>
            <p:cNvPicPr/>
            <p:nvPr/>
          </p:nvPicPr>
          <p:blipFill>
            <a:blip r:embed="rId4" cstate="print"/>
            <a:stretch>
              <a:fillRect/>
            </a:stretch>
          </p:blipFill>
          <p:spPr>
            <a:xfrm>
              <a:off x="7120229" y="0"/>
              <a:ext cx="10138486" cy="5491645"/>
            </a:xfrm>
            <a:prstGeom prst="rect">
              <a:avLst/>
            </a:prstGeom>
          </p:spPr>
        </p:pic>
        <p:sp>
          <p:nvSpPr>
            <p:cNvPr id="15" name="object 15">
              <a:extLst>
                <a:ext uri="{FF2B5EF4-FFF2-40B4-BE49-F238E27FC236}">
                  <a16:creationId xmlns:a16="http://schemas.microsoft.com/office/drawing/2014/main" id="{DB443CF8-65E0-C09D-22ED-5B5D5EB957A7}"/>
                </a:ext>
              </a:extLst>
            </p:cNvPr>
            <p:cNvSpPr/>
            <p:nvPr/>
          </p:nvSpPr>
          <p:spPr>
            <a:xfrm>
              <a:off x="7120208" y="0"/>
              <a:ext cx="10139045" cy="5509895"/>
            </a:xfrm>
            <a:custGeom>
              <a:avLst/>
              <a:gdLst/>
              <a:ahLst/>
              <a:cxnLst/>
              <a:rect l="l" t="t" r="r" b="b"/>
              <a:pathLst>
                <a:path w="10139044" h="5509895">
                  <a:moveTo>
                    <a:pt x="10138511" y="0"/>
                  </a:moveTo>
                  <a:lnTo>
                    <a:pt x="10138511" y="5509295"/>
                  </a:lnTo>
                  <a:lnTo>
                    <a:pt x="0" y="4327789"/>
                  </a:lnTo>
                  <a:lnTo>
                    <a:pt x="0" y="0"/>
                  </a:lnTo>
                </a:path>
              </a:pathLst>
            </a:custGeom>
            <a:ln w="105029">
              <a:solidFill>
                <a:srgbClr val="FFFFFF"/>
              </a:solidFill>
            </a:ln>
          </p:spPr>
          <p:txBody>
            <a:bodyPr wrap="square" lIns="0" tIns="0" rIns="0" bIns="0" rtlCol="0"/>
            <a:lstStyle/>
            <a:p>
              <a:endParaRPr/>
            </a:p>
          </p:txBody>
        </p:sp>
      </p:grpSp>
      <p:pic>
        <p:nvPicPr>
          <p:cNvPr id="16" name="Picture 15" descr="A close-up of a logo&#10;&#10;Description automatically generated">
            <a:extLst>
              <a:ext uri="{FF2B5EF4-FFF2-40B4-BE49-F238E27FC236}">
                <a16:creationId xmlns:a16="http://schemas.microsoft.com/office/drawing/2014/main" id="{4CA917A7-E6A4-E287-D6EC-F19F3A499D9B}"/>
              </a:ext>
            </a:extLst>
          </p:cNvPr>
          <p:cNvPicPr>
            <a:picLocks noChangeAspect="1"/>
          </p:cNvPicPr>
          <p:nvPr/>
        </p:nvPicPr>
        <p:blipFill>
          <a:blip r:embed="rId5"/>
          <a:stretch>
            <a:fillRect/>
          </a:stretch>
        </p:blipFill>
        <p:spPr>
          <a:xfrm>
            <a:off x="533400" y="-45916"/>
            <a:ext cx="1895475" cy="1809750"/>
          </a:xfrm>
          <a:prstGeom prst="rect">
            <a:avLst/>
          </a:prstGeom>
        </p:spPr>
      </p:pic>
      <p:sp>
        <p:nvSpPr>
          <p:cNvPr id="5" name="Title 1">
            <a:extLst>
              <a:ext uri="{FF2B5EF4-FFF2-40B4-BE49-F238E27FC236}">
                <a16:creationId xmlns:a16="http://schemas.microsoft.com/office/drawing/2014/main" id="{16A6E278-7F96-CEF8-EC4C-9D4C3290B359}"/>
              </a:ext>
            </a:extLst>
          </p:cNvPr>
          <p:cNvSpPr txBox="1">
            <a:spLocks/>
          </p:cNvSpPr>
          <p:nvPr/>
        </p:nvSpPr>
        <p:spPr>
          <a:xfrm>
            <a:off x="1435627" y="2099845"/>
            <a:ext cx="4657725" cy="2031325"/>
          </a:xfrm>
          <a:prstGeom prst="rect">
            <a:avLst/>
          </a:prstGeom>
        </p:spPr>
        <p:txBody>
          <a:bodyPr vert="horz" wrap="square" lIns="0" tIns="0" rIns="0" bIns="0" rtlCol="0" anchor="t">
            <a:spAutoFit/>
          </a:bodyPr>
          <a:lst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600" dirty="0">
                <a:solidFill>
                  <a:srgbClr val="4976C7"/>
                </a:solidFill>
                <a:latin typeface="Franklin Gothic Medium" panose="020B0603020102020204" pitchFamily="34" charset="0"/>
              </a:rPr>
              <a:t>Pathways to Action Tool</a:t>
            </a:r>
          </a:p>
        </p:txBody>
      </p:sp>
      <p:pic>
        <p:nvPicPr>
          <p:cNvPr id="7" name="Picture 6">
            <a:extLst>
              <a:ext uri="{FF2B5EF4-FFF2-40B4-BE49-F238E27FC236}">
                <a16:creationId xmlns:a16="http://schemas.microsoft.com/office/drawing/2014/main" id="{277E14B1-08F5-9D62-1BCB-B405F6FF3BC9}"/>
              </a:ext>
            </a:extLst>
          </p:cNvPr>
          <p:cNvPicPr>
            <a:picLocks noChangeAspect="1"/>
          </p:cNvPicPr>
          <p:nvPr/>
        </p:nvPicPr>
        <p:blipFill>
          <a:blip r:embed="rId6"/>
          <a:stretch>
            <a:fillRect/>
          </a:stretch>
        </p:blipFill>
        <p:spPr>
          <a:xfrm>
            <a:off x="7120207" y="0"/>
            <a:ext cx="10403405" cy="5832356"/>
          </a:xfrm>
          <a:prstGeom prst="rect">
            <a:avLst/>
          </a:prstGeom>
        </p:spPr>
      </p:pic>
      <p:pic>
        <p:nvPicPr>
          <p:cNvPr id="6" name="Picture 5" descr="A blue and white checklist&#10;&#10;Description automatically generated">
            <a:extLst>
              <a:ext uri="{FF2B5EF4-FFF2-40B4-BE49-F238E27FC236}">
                <a16:creationId xmlns:a16="http://schemas.microsoft.com/office/drawing/2014/main" id="{78EB467C-FD07-F0F4-7A09-66B5232F3E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11686">
            <a:off x="320844" y="4892222"/>
            <a:ext cx="7360850" cy="48759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itle 1">
            <a:extLst>
              <a:ext uri="{FF2B5EF4-FFF2-40B4-BE49-F238E27FC236}">
                <a16:creationId xmlns:a16="http://schemas.microsoft.com/office/drawing/2014/main" id="{472ABA01-550B-A7E5-984F-51FEB2E3287A}"/>
              </a:ext>
            </a:extLst>
          </p:cNvPr>
          <p:cNvSpPr>
            <a:spLocks noGrp="1"/>
          </p:cNvSpPr>
          <p:nvPr>
            <p:ph type="title"/>
          </p:nvPr>
        </p:nvSpPr>
        <p:spPr>
          <a:xfrm>
            <a:off x="8494051" y="5744503"/>
            <a:ext cx="8610600" cy="1077218"/>
          </a:xfrm>
        </p:spPr>
        <p:txBody>
          <a:bodyPr>
            <a:noAutofit/>
          </a:bodyPr>
          <a:lstStyle/>
          <a:p>
            <a:r>
              <a:rPr lang="en-US" sz="4000" dirty="0">
                <a:solidFill>
                  <a:srgbClr val="4976C7"/>
                </a:solidFill>
                <a:latin typeface="Franklin Gothic Medium" panose="020B0603020102020204" pitchFamily="34" charset="0"/>
              </a:rPr>
              <a:t>Organizing around Health and Safety </a:t>
            </a:r>
          </a:p>
        </p:txBody>
      </p:sp>
      <p:pic>
        <p:nvPicPr>
          <p:cNvPr id="2" name="Picture 1" descr="A screen shot of a game&#10;&#10;Description automatically generated">
            <a:extLst>
              <a:ext uri="{FF2B5EF4-FFF2-40B4-BE49-F238E27FC236}">
                <a16:creationId xmlns:a16="http://schemas.microsoft.com/office/drawing/2014/main" id="{6FBC0F81-3B14-F11C-B234-7937D4032686}"/>
              </a:ext>
            </a:extLst>
          </p:cNvPr>
          <p:cNvPicPr>
            <a:picLocks noChangeAspect="1"/>
          </p:cNvPicPr>
          <p:nvPr/>
        </p:nvPicPr>
        <p:blipFill>
          <a:blip r:embed="rId8"/>
          <a:stretch>
            <a:fillRect/>
          </a:stretch>
        </p:blipFill>
        <p:spPr>
          <a:xfrm>
            <a:off x="2945363" y="242022"/>
            <a:ext cx="2845837" cy="1718108"/>
          </a:xfrm>
          <a:prstGeom prst="rect">
            <a:avLst/>
          </a:prstGeom>
        </p:spPr>
      </p:pic>
      <p:sp>
        <p:nvSpPr>
          <p:cNvPr id="3" name="TextBox 2">
            <a:extLst>
              <a:ext uri="{FF2B5EF4-FFF2-40B4-BE49-F238E27FC236}">
                <a16:creationId xmlns:a16="http://schemas.microsoft.com/office/drawing/2014/main" id="{207CA5ED-E261-FB03-AA44-791E35F8A8E7}"/>
              </a:ext>
            </a:extLst>
          </p:cNvPr>
          <p:cNvSpPr txBox="1"/>
          <p:nvPr/>
        </p:nvSpPr>
        <p:spPr>
          <a:xfrm>
            <a:off x="8686801" y="6821721"/>
            <a:ext cx="9144000" cy="2616101"/>
          </a:xfrm>
          <a:prstGeom prst="rect">
            <a:avLst/>
          </a:prstGeom>
          <a:noFill/>
        </p:spPr>
        <p:txBody>
          <a:bodyPr wrap="square" lIns="91440" tIns="45720" rIns="91440" bIns="45720" rtlCol="0" anchor="t">
            <a:spAutoFit/>
          </a:bodyPr>
          <a:lstStyle/>
          <a:p>
            <a:pPr>
              <a:spcAft>
                <a:spcPts val="2400"/>
              </a:spcAft>
            </a:pPr>
            <a:r>
              <a:rPr lang="en-US" sz="3600" b="1" dirty="0">
                <a:latin typeface="Calibri Light"/>
                <a:ea typeface="Calibri Light" panose="020F0302020204030204" pitchFamily="34" charset="0"/>
                <a:cs typeface="Calibri Light"/>
              </a:rPr>
              <a:t>Look over the Pathways to Action Tool.  </a:t>
            </a:r>
          </a:p>
          <a:p>
            <a:pPr>
              <a:spcAft>
                <a:spcPts val="2400"/>
              </a:spcAft>
            </a:pPr>
            <a:r>
              <a:rPr lang="en-US" sz="3600" b="1" dirty="0">
                <a:latin typeface="Calibri Light"/>
                <a:ea typeface="Calibri Light" panose="020F0302020204030204" pitchFamily="34" charset="0"/>
                <a:cs typeface="Calibri Light"/>
              </a:rPr>
              <a:t>How might you use this tool for assessment, prioritizing, and organizing around health and safety?</a:t>
            </a:r>
          </a:p>
        </p:txBody>
      </p:sp>
    </p:spTree>
    <p:custDataLst>
      <p:tags r:id="rId1"/>
    </p:custDataLst>
    <p:extLst>
      <p:ext uri="{BB962C8B-B14F-4D97-AF65-F5344CB8AC3E}">
        <p14:creationId xmlns:p14="http://schemas.microsoft.com/office/powerpoint/2010/main" val="213763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C688A9C-42F6-D71D-C9FC-347B232BC61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BB41CB6-8BB1-D972-1104-AD5CC78F30E5}"/>
              </a:ext>
            </a:extLst>
          </p:cNvPr>
          <p:cNvGrpSpPr/>
          <p:nvPr/>
        </p:nvGrpSpPr>
        <p:grpSpPr>
          <a:xfrm>
            <a:off x="-3" y="0"/>
            <a:ext cx="18288004" cy="10287270"/>
            <a:chOff x="-3" y="0"/>
            <a:chExt cx="18288004" cy="10287270"/>
          </a:xfrm>
        </p:grpSpPr>
        <p:pic>
          <p:nvPicPr>
            <p:cNvPr id="3" name="object 3">
              <a:extLst>
                <a:ext uri="{FF2B5EF4-FFF2-40B4-BE49-F238E27FC236}">
                  <a16:creationId xmlns:a16="http://schemas.microsoft.com/office/drawing/2014/main" id="{24A373D8-ECC7-6087-4006-3A974F98377D}"/>
                </a:ext>
              </a:extLst>
            </p:cNvPr>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481" r="20481"/>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EF6692E9-8F13-7B54-4691-CEDC580E1DF1}"/>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F2FC98B4-FC67-C357-1AC3-CD902D6060FE}"/>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B68A5A96-001E-23AC-DC06-93D5B446E31F}"/>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E7F95231-31CF-1C51-8BDE-DA0BF8FD251A}"/>
              </a:ext>
            </a:extLst>
          </p:cNvPr>
          <p:cNvSpPr txBox="1">
            <a:spLocks noGrp="1"/>
          </p:cNvSpPr>
          <p:nvPr>
            <p:ph type="title"/>
          </p:nvPr>
        </p:nvSpPr>
        <p:spPr>
          <a:xfrm>
            <a:off x="533400" y="1904826"/>
            <a:ext cx="9439409" cy="1327351"/>
          </a:xfrm>
          <a:prstGeom prst="rect">
            <a:avLst/>
          </a:prstGeom>
        </p:spPr>
        <p:txBody>
          <a:bodyPr vert="horz" wrap="square" lIns="0" tIns="245745" rIns="0" bIns="0" rtlCol="0">
            <a:spAutoFit/>
          </a:bodyPr>
          <a:lstStyle/>
          <a:p>
            <a:pPr marL="12700" marR="5080">
              <a:lnSpc>
                <a:spcPts val="9150"/>
              </a:lnSpc>
              <a:spcBef>
                <a:spcPts val="1935"/>
              </a:spcBef>
            </a:pPr>
            <a:r>
              <a:rPr lang="en-US" sz="6600" b="1" dirty="0">
                <a:solidFill>
                  <a:schemeClr val="tx2"/>
                </a:solidFill>
              </a:rPr>
              <a:t>Milwaukee</a:t>
            </a:r>
            <a:endParaRPr sz="6600" b="1" spc="-35" dirty="0">
              <a:solidFill>
                <a:schemeClr val="tx2"/>
              </a:solidFill>
            </a:endParaRPr>
          </a:p>
        </p:txBody>
      </p:sp>
      <p:pic>
        <p:nvPicPr>
          <p:cNvPr id="18" name="Picture 17" descr="A close-up of a logo&#10;&#10;Description automatically generated">
            <a:extLst>
              <a:ext uri="{FF2B5EF4-FFF2-40B4-BE49-F238E27FC236}">
                <a16:creationId xmlns:a16="http://schemas.microsoft.com/office/drawing/2014/main" id="{C9F30A6B-DE50-F9D0-1B94-55DCCA46C8FA}"/>
              </a:ext>
            </a:extLst>
          </p:cNvPr>
          <p:cNvPicPr>
            <a:picLocks noChangeAspect="1"/>
          </p:cNvPicPr>
          <p:nvPr/>
        </p:nvPicPr>
        <p:blipFill>
          <a:blip r:embed="rId5"/>
          <a:stretch>
            <a:fillRect/>
          </a:stretch>
        </p:blipFill>
        <p:spPr>
          <a:xfrm>
            <a:off x="533400" y="-45916"/>
            <a:ext cx="1895475" cy="1809750"/>
          </a:xfrm>
          <a:prstGeom prst="rect">
            <a:avLst/>
          </a:prstGeom>
        </p:spPr>
      </p:pic>
      <p:sp>
        <p:nvSpPr>
          <p:cNvPr id="8" name="TextBox 7">
            <a:extLst>
              <a:ext uri="{FF2B5EF4-FFF2-40B4-BE49-F238E27FC236}">
                <a16:creationId xmlns:a16="http://schemas.microsoft.com/office/drawing/2014/main" id="{74175C32-4B8E-5150-F27C-4B4C5DE8A1FF}"/>
              </a:ext>
            </a:extLst>
          </p:cNvPr>
          <p:cNvSpPr txBox="1"/>
          <p:nvPr/>
        </p:nvSpPr>
        <p:spPr>
          <a:xfrm>
            <a:off x="688019" y="4810587"/>
            <a:ext cx="9144000"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Calibri Light"/>
                <a:ea typeface="Calibri Light"/>
                <a:cs typeface="Calibri Light"/>
              </a:rPr>
              <a:t>In January 2025, Milwaukee Public Schools (MPS) became the center of a major public health crisis after a student at Golda Meir Lower Campus tested positive for elevated blood lead levels. </a:t>
            </a:r>
          </a:p>
          <a:p>
            <a:endParaRPr lang="en-US" sz="2800" dirty="0">
              <a:latin typeface="Calibri Light"/>
              <a:ea typeface="Calibri Light"/>
              <a:cs typeface="Calibri Light"/>
            </a:endParaRPr>
          </a:p>
          <a:p>
            <a:r>
              <a:rPr lang="en-US" sz="2800" dirty="0">
                <a:latin typeface="Calibri Light"/>
                <a:ea typeface="Calibri Light"/>
                <a:cs typeface="Calibri Light"/>
              </a:rPr>
              <a:t>The Milwaukee Health Department traced the exposure directly to conditions inside the school building. This discovery triggered an emergency response that city and district leaders described as unprecedented for Milwaukee and rare nationally.</a:t>
            </a:r>
            <a:endParaRPr lang="en-US" sz="2800">
              <a:latin typeface="Calibri Light"/>
              <a:ea typeface="Calibri Light"/>
              <a:cs typeface="Calibri Light"/>
            </a:endParaRPr>
          </a:p>
          <a:p>
            <a:pPr algn="ctr"/>
            <a:endParaRPr lang="en-US"/>
          </a:p>
        </p:txBody>
      </p:sp>
    </p:spTree>
    <p:custDataLst>
      <p:tags r:id="rId1"/>
    </p:custDataLst>
    <p:extLst>
      <p:ext uri="{BB962C8B-B14F-4D97-AF65-F5344CB8AC3E}">
        <p14:creationId xmlns:p14="http://schemas.microsoft.com/office/powerpoint/2010/main" val="2357233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D402A9-3AA4-43D2-E59F-5ECCAD5C6FD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A60F6811-E931-C304-892B-3B3920AC62CE}"/>
              </a:ext>
            </a:extLst>
          </p:cNvPr>
          <p:cNvGrpSpPr/>
          <p:nvPr/>
        </p:nvGrpSpPr>
        <p:grpSpPr>
          <a:xfrm>
            <a:off x="-3" y="0"/>
            <a:ext cx="18288004" cy="10287270"/>
            <a:chOff x="-3" y="0"/>
            <a:chExt cx="18288004" cy="10287270"/>
          </a:xfrm>
        </p:grpSpPr>
        <p:pic>
          <p:nvPicPr>
            <p:cNvPr id="3" name="object 3">
              <a:extLst>
                <a:ext uri="{FF2B5EF4-FFF2-40B4-BE49-F238E27FC236}">
                  <a16:creationId xmlns:a16="http://schemas.microsoft.com/office/drawing/2014/main" id="{609C1E98-F4DD-3F6D-76C2-EC53E17E45EA}"/>
                </a:ext>
              </a:extLst>
            </p:cNvPr>
            <p:cNvPicPr/>
            <p:nvPr/>
          </p:nvPicPr>
          <p:blipFill>
            <a:blip r:embed="rId4">
              <a:extLst>
                <a:ext uri="{28A0092B-C50C-407E-A947-70E740481C1C}">
                  <a14:useLocalDpi xmlns:a14="http://schemas.microsoft.com/office/drawing/2010/main" val="0"/>
                </a:ext>
              </a:extLst>
            </a:blip>
            <a:srcRect l="24990" r="24990"/>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87B38122-6F6B-8D31-6C47-32FB7432DDAD}"/>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09634243-6A6C-633A-9699-1B602E883EF8}"/>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002DAA63-0D3E-AF89-AFD5-A8A7820C5927}"/>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5E9A6CC8-4FE5-E5AD-90DA-ED1E94448F21}"/>
              </a:ext>
            </a:extLst>
          </p:cNvPr>
          <p:cNvSpPr txBox="1">
            <a:spLocks noGrp="1"/>
          </p:cNvSpPr>
          <p:nvPr>
            <p:ph type="title"/>
          </p:nvPr>
        </p:nvSpPr>
        <p:spPr>
          <a:xfrm>
            <a:off x="533400" y="1425755"/>
            <a:ext cx="10386060" cy="1848583"/>
          </a:xfrm>
          <a:prstGeom prst="rect">
            <a:avLst/>
          </a:prstGeom>
        </p:spPr>
        <p:txBody>
          <a:bodyPr vert="horz" wrap="square" lIns="0" tIns="245745" rIns="0" bIns="0" rtlCol="0">
            <a:spAutoFit/>
          </a:bodyPr>
          <a:lstStyle/>
          <a:p>
            <a:pPr marL="12700" marR="5080">
              <a:spcBef>
                <a:spcPts val="600"/>
              </a:spcBef>
            </a:pPr>
            <a:r>
              <a:rPr lang="en-US" sz="6000" b="1" dirty="0">
                <a:solidFill>
                  <a:schemeClr val="tx2"/>
                </a:solidFill>
              </a:rPr>
              <a:t>Scenario:  </a:t>
            </a:r>
            <a:br>
              <a:rPr lang="en-US" sz="6000" b="1" dirty="0">
                <a:solidFill>
                  <a:schemeClr val="tx2"/>
                </a:solidFill>
              </a:rPr>
            </a:br>
            <a:r>
              <a:rPr lang="en-US" sz="4000" dirty="0">
                <a:solidFill>
                  <a:srgbClr val="4976C7"/>
                </a:solidFill>
              </a:rPr>
              <a:t>Milwaukee Public Schools Lead Remediation</a:t>
            </a:r>
            <a:endParaRPr sz="4800" b="1" spc="-35" dirty="0">
              <a:solidFill>
                <a:srgbClr val="4976C7"/>
              </a:solidFill>
            </a:endParaRPr>
          </a:p>
        </p:txBody>
      </p:sp>
      <p:pic>
        <p:nvPicPr>
          <p:cNvPr id="18" name="Picture 17" descr="A close-up of a logo&#10;&#10;Description automatically generated">
            <a:extLst>
              <a:ext uri="{FF2B5EF4-FFF2-40B4-BE49-F238E27FC236}">
                <a16:creationId xmlns:a16="http://schemas.microsoft.com/office/drawing/2014/main" id="{DEE16DEE-7CFC-511D-017A-56BFCACCCD6A}"/>
              </a:ext>
            </a:extLst>
          </p:cNvPr>
          <p:cNvPicPr>
            <a:picLocks noChangeAspect="1"/>
          </p:cNvPicPr>
          <p:nvPr/>
        </p:nvPicPr>
        <p:blipFill>
          <a:blip r:embed="rId5"/>
          <a:stretch>
            <a:fillRect/>
          </a:stretch>
        </p:blipFill>
        <p:spPr>
          <a:xfrm>
            <a:off x="533400" y="-45916"/>
            <a:ext cx="1895475" cy="1809750"/>
          </a:xfrm>
          <a:prstGeom prst="rect">
            <a:avLst/>
          </a:prstGeom>
        </p:spPr>
      </p:pic>
      <p:sp>
        <p:nvSpPr>
          <p:cNvPr id="8" name="Text Placeholder 2">
            <a:extLst>
              <a:ext uri="{FF2B5EF4-FFF2-40B4-BE49-F238E27FC236}">
                <a16:creationId xmlns:a16="http://schemas.microsoft.com/office/drawing/2014/main" id="{2189AD41-3EDB-886C-67C9-5465494E8B47}"/>
              </a:ext>
            </a:extLst>
          </p:cNvPr>
          <p:cNvSpPr txBox="1">
            <a:spLocks/>
          </p:cNvSpPr>
          <p:nvPr/>
        </p:nvSpPr>
        <p:spPr>
          <a:xfrm>
            <a:off x="533400" y="4238189"/>
            <a:ext cx="9329530" cy="5709255"/>
          </a:xfrm>
          <a:prstGeom prst="rect">
            <a:avLst/>
          </a:prstGeom>
        </p:spPr>
        <p:txBody>
          <a:bodyPr vert="horz" wrap="square" lIns="0" tIns="0" rIns="0" bIns="0" rtlCol="0" anchor="t">
            <a:spAutoFit/>
          </a:bodyPr>
          <a:lstStyle>
            <a:lvl1pPr marL="514350" indent="-514350" algn="l" defTabSz="685800" rtl="0" eaLnBrk="1" latinLnBrk="0" hangingPunct="1">
              <a:spcBef>
                <a:spcPts val="1500"/>
              </a:spcBef>
              <a:spcAft>
                <a:spcPts val="0"/>
              </a:spcAft>
              <a:buClr>
                <a:schemeClr val="accent1"/>
              </a:buClr>
              <a:buSzPct val="80000"/>
              <a:buFont typeface="Wingdings 3" charset="2"/>
              <a:buChar char=""/>
              <a:defRPr sz="2700" kern="1200">
                <a:solidFill>
                  <a:schemeClr val="tx1">
                    <a:lumMod val="75000"/>
                    <a:lumOff val="25000"/>
                  </a:schemeClr>
                </a:solidFill>
                <a:latin typeface="+mn-lt"/>
                <a:ea typeface="+mn-ea"/>
                <a:cs typeface="+mn-cs"/>
              </a:defRPr>
            </a:lvl1pPr>
            <a:lvl2pPr marL="1114425" indent="-428625" algn="l" defTabSz="685800" rtl="0" eaLnBrk="1" latinLnBrk="0" hangingPunct="1">
              <a:spcBef>
                <a:spcPts val="15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2pPr>
            <a:lvl3pPr marL="1714500" indent="-342900" algn="l" defTabSz="685800" rtl="0" eaLnBrk="1" latinLnBrk="0" hangingPunct="1">
              <a:spcBef>
                <a:spcPts val="1500"/>
              </a:spcBef>
              <a:spcAft>
                <a:spcPts val="0"/>
              </a:spcAft>
              <a:buClr>
                <a:schemeClr val="accent1"/>
              </a:buClr>
              <a:buSzPct val="80000"/>
              <a:buFont typeface="Wingdings 3" charset="2"/>
              <a:buChar char=""/>
              <a:defRPr sz="2100" kern="1200">
                <a:solidFill>
                  <a:schemeClr val="tx1">
                    <a:lumMod val="75000"/>
                    <a:lumOff val="25000"/>
                  </a:schemeClr>
                </a:solidFill>
                <a:latin typeface="+mn-lt"/>
                <a:ea typeface="+mn-ea"/>
                <a:cs typeface="+mn-cs"/>
              </a:defRPr>
            </a:lvl3pPr>
            <a:lvl4pPr marL="2400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4pPr>
            <a:lvl5pPr marL="30861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5pPr>
            <a:lvl6pPr marL="37719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6pPr>
            <a:lvl7pPr marL="44577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7pPr>
            <a:lvl8pPr marL="51435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8pPr>
            <a:lvl9pPr marL="5829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9pPr>
          </a:lstStyle>
          <a:p>
            <a:pPr marL="0" indent="0" fontAlgn="base">
              <a:spcBef>
                <a:spcPts val="0"/>
              </a:spcBef>
              <a:buNone/>
            </a:pPr>
            <a:endParaRPr lang="en-US" sz="2000" dirty="0">
              <a:solidFill>
                <a:srgbClr val="444444"/>
              </a:solidFill>
              <a:latin typeface="Calibri Light"/>
              <a:ea typeface="Calibri Light" panose="020F0302020204030204" pitchFamily="34" charset="0"/>
              <a:cs typeface="Calibri Light"/>
            </a:endParaRPr>
          </a:p>
          <a:p>
            <a:pPr fontAlgn="base">
              <a:spcBef>
                <a:spcPts val="0"/>
              </a:spcBef>
            </a:pPr>
            <a:r>
              <a:rPr lang="en-US" sz="2800" dirty="0">
                <a:solidFill>
                  <a:srgbClr val="000000"/>
                </a:solidFill>
                <a:latin typeface="Calibri Light"/>
                <a:ea typeface="Calibri Light" panose="020F0302020204030204" pitchFamily="34" charset="0"/>
                <a:cs typeface="Calibri Light"/>
              </a:rPr>
              <a:t>1) We will divide up into small breakout groups ​</a:t>
            </a:r>
            <a:endParaRPr lang="en-US" sz="2800" dirty="0">
              <a:solidFill>
                <a:srgbClr val="444444"/>
              </a:solidFill>
              <a:latin typeface="Calibri Light"/>
              <a:ea typeface="Calibri Light" panose="020F0302020204030204" pitchFamily="34" charset="0"/>
              <a:cs typeface="Calibri Light"/>
            </a:endParaRPr>
          </a:p>
          <a:p>
            <a:pPr marL="0" indent="0" fontAlgn="base">
              <a:spcBef>
                <a:spcPts val="0"/>
              </a:spcBef>
              <a:buNone/>
            </a:pPr>
            <a:endParaRPr lang="en-US" sz="2800" dirty="0">
              <a:solidFill>
                <a:srgbClr val="444444"/>
              </a:solidFill>
              <a:latin typeface="Calibri Light"/>
              <a:ea typeface="Calibri Light" panose="020F0302020204030204" pitchFamily="34" charset="0"/>
              <a:cs typeface="Calibri Light"/>
            </a:endParaRPr>
          </a:p>
          <a:p>
            <a:pPr fontAlgn="base">
              <a:spcBef>
                <a:spcPts val="0"/>
              </a:spcBef>
            </a:pPr>
            <a:r>
              <a:rPr lang="en-US" sz="2800" dirty="0">
                <a:solidFill>
                  <a:srgbClr val="000000"/>
                </a:solidFill>
                <a:latin typeface="Calibri Light"/>
                <a:ea typeface="Calibri Light" panose="020F0302020204030204" pitchFamily="34" charset="0"/>
                <a:cs typeface="Calibri Light"/>
              </a:rPr>
              <a:t>2) Discuss the scenario in your small group</a:t>
            </a:r>
          </a:p>
          <a:p>
            <a:pPr fontAlgn="base">
              <a:spcBef>
                <a:spcPts val="0"/>
              </a:spcBef>
            </a:pPr>
            <a:endParaRPr lang="en-US" sz="2800" dirty="0">
              <a:solidFill>
                <a:srgbClr val="000000"/>
              </a:solidFill>
              <a:latin typeface="Calibri Light"/>
              <a:ea typeface="Calibri Light" panose="020F0302020204030204" pitchFamily="34" charset="0"/>
              <a:cs typeface="Calibri Light"/>
            </a:endParaRPr>
          </a:p>
          <a:p>
            <a:pPr marL="1428750" lvl="2" indent="-514350" fontAlgn="base">
              <a:spcBef>
                <a:spcPts val="0"/>
              </a:spcBef>
              <a:spcAft>
                <a:spcPts val="600"/>
              </a:spcAft>
              <a:buFont typeface="+mj-lt"/>
              <a:buAutoNum type="alphaUcPeriod"/>
            </a:pPr>
            <a:r>
              <a:rPr lang="en-US" sz="2800" dirty="0">
                <a:solidFill>
                  <a:srgbClr val="000000"/>
                </a:solidFill>
                <a:latin typeface="Calibri Light"/>
                <a:ea typeface="Calibri Light" panose="020F0302020204030204" pitchFamily="34" charset="0"/>
                <a:cs typeface="Calibri Light"/>
              </a:rPr>
              <a:t>Identify some of the issues and determine</a:t>
            </a:r>
            <a:r>
              <a:rPr lang="en-US" sz="2800" dirty="0">
                <a:latin typeface="Calibri Light"/>
                <a:ea typeface="Calibri Light" panose="020F0302020204030204" pitchFamily="34" charset="0"/>
                <a:cs typeface="Calibri Light"/>
              </a:rPr>
              <a:t> the most widely felt and winnable issue</a:t>
            </a:r>
            <a:r>
              <a:rPr lang="en-US" sz="2800" dirty="0">
                <a:solidFill>
                  <a:srgbClr val="000000"/>
                </a:solidFill>
                <a:latin typeface="Calibri Light"/>
                <a:ea typeface="Calibri Light" panose="020F0302020204030204" pitchFamily="34" charset="0"/>
                <a:cs typeface="Calibri Light"/>
              </a:rPr>
              <a:t>.  </a:t>
            </a:r>
          </a:p>
          <a:p>
            <a:pPr marL="1428750" lvl="2" indent="-514350" fontAlgn="base">
              <a:spcBef>
                <a:spcPts val="0"/>
              </a:spcBef>
              <a:spcAft>
                <a:spcPts val="600"/>
              </a:spcAft>
              <a:buFont typeface="+mj-lt"/>
              <a:buAutoNum type="alphaUcPeriod"/>
            </a:pPr>
            <a:r>
              <a:rPr lang="en-US" sz="2800" dirty="0">
                <a:solidFill>
                  <a:srgbClr val="000000"/>
                </a:solidFill>
                <a:latin typeface="Calibri Light"/>
                <a:ea typeface="Calibri Light" panose="020F0302020204030204" pitchFamily="34" charset="0"/>
                <a:cs typeface="Calibri Light"/>
              </a:rPr>
              <a:t>How might the Pathways To Action Tool help you organize around the issue? </a:t>
            </a:r>
          </a:p>
          <a:p>
            <a:pPr marL="1428750" lvl="2" indent="-514350" fontAlgn="base">
              <a:spcBef>
                <a:spcPts val="0"/>
              </a:spcBef>
              <a:spcAft>
                <a:spcPts val="600"/>
              </a:spcAft>
              <a:buFont typeface="+mj-lt"/>
              <a:buAutoNum type="alphaUcPeriod"/>
            </a:pPr>
            <a:r>
              <a:rPr lang="en-US" sz="2800" dirty="0">
                <a:solidFill>
                  <a:srgbClr val="000000"/>
                </a:solidFill>
                <a:latin typeface="Calibri Light"/>
                <a:ea typeface="Calibri Light" panose="020F0302020204030204" pitchFamily="34" charset="0"/>
                <a:cs typeface="Calibri Light"/>
              </a:rPr>
              <a:t>Think of a slogan or statement that frames the essential idea of the campaign </a:t>
            </a:r>
          </a:p>
          <a:p>
            <a:pPr fontAlgn="base">
              <a:spcBef>
                <a:spcPts val="0"/>
              </a:spcBef>
            </a:pPr>
            <a:endParaRPr lang="en-US" sz="28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fontAlgn="base">
              <a:spcBef>
                <a:spcPts val="0"/>
              </a:spcBef>
            </a:pPr>
            <a:r>
              <a:rPr lang="en-US" sz="2800" dirty="0">
                <a:solidFill>
                  <a:srgbClr val="000000"/>
                </a:solidFill>
                <a:latin typeface="Calibri Light"/>
                <a:ea typeface="Calibri Light" panose="020F0302020204030204" pitchFamily="34" charset="0"/>
                <a:cs typeface="Calibri Light"/>
              </a:rPr>
              <a:t>3) We will bring the group back together and share. </a:t>
            </a:r>
            <a:endParaRPr lang="en-US" sz="2000" dirty="0">
              <a:latin typeface="Calibri Light"/>
              <a:ea typeface="Calibri Light" panose="020F0302020204030204" pitchFamily="34" charset="0"/>
              <a:cs typeface="Calibri Light" panose="020F0302020204030204" pitchFamily="34" charset="0"/>
            </a:endParaRPr>
          </a:p>
        </p:txBody>
      </p:sp>
    </p:spTree>
    <p:custDataLst>
      <p:tags r:id="rId1"/>
    </p:custDataLst>
    <p:extLst>
      <p:ext uri="{BB962C8B-B14F-4D97-AF65-F5344CB8AC3E}">
        <p14:creationId xmlns:p14="http://schemas.microsoft.com/office/powerpoint/2010/main" val="2229923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F6EA4D0-9827-B962-6056-D72E05243894}"/>
              </a:ext>
            </a:extLst>
          </p:cNvPr>
          <p:cNvSpPr txBox="1">
            <a:spLocks/>
          </p:cNvSpPr>
          <p:nvPr/>
        </p:nvSpPr>
        <p:spPr>
          <a:xfrm>
            <a:off x="8915400" y="7124700"/>
            <a:ext cx="4194306" cy="2954655"/>
          </a:xfrm>
          <a:prstGeom prst="rect">
            <a:avLst/>
          </a:prstGeom>
        </p:spPr>
        <p:txBody>
          <a:bodyPr/>
          <a:lst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9600" dirty="0">
                <a:latin typeface="Franklin Gothic Medium" panose="020B0603020102020204" pitchFamily="34" charset="0"/>
              </a:rPr>
              <a:t>Report Back </a:t>
            </a:r>
          </a:p>
        </p:txBody>
      </p:sp>
      <p:pic>
        <p:nvPicPr>
          <p:cNvPr id="4" name="Picture 3">
            <a:extLst>
              <a:ext uri="{FF2B5EF4-FFF2-40B4-BE49-F238E27FC236}">
                <a16:creationId xmlns:a16="http://schemas.microsoft.com/office/drawing/2014/main" id="{D32540C8-465A-5D15-363C-2CF141C4CA95}"/>
              </a:ext>
            </a:extLst>
          </p:cNvPr>
          <p:cNvPicPr>
            <a:picLocks noChangeAspect="1"/>
          </p:cNvPicPr>
          <p:nvPr/>
        </p:nvPicPr>
        <p:blipFill>
          <a:blip r:embed="rId3"/>
          <a:stretch>
            <a:fillRect/>
          </a:stretch>
        </p:blipFill>
        <p:spPr>
          <a:xfrm>
            <a:off x="8686800" y="1333500"/>
            <a:ext cx="10024533" cy="5638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prst="angle"/>
          </a:sp3d>
        </p:spPr>
      </p:pic>
      <p:sp>
        <p:nvSpPr>
          <p:cNvPr id="7" name="Text Placeholder 2">
            <a:extLst>
              <a:ext uri="{FF2B5EF4-FFF2-40B4-BE49-F238E27FC236}">
                <a16:creationId xmlns:a16="http://schemas.microsoft.com/office/drawing/2014/main" id="{03EA54BD-AA7F-F131-C855-2D5044C0E15F}"/>
              </a:ext>
            </a:extLst>
          </p:cNvPr>
          <p:cNvSpPr txBox="1">
            <a:spLocks/>
          </p:cNvSpPr>
          <p:nvPr/>
        </p:nvSpPr>
        <p:spPr>
          <a:xfrm>
            <a:off x="457199" y="188597"/>
            <a:ext cx="7543800" cy="4970591"/>
          </a:xfrm>
          <a:prstGeom prst="rect">
            <a:avLst/>
          </a:prstGeom>
        </p:spPr>
        <p:txBody>
          <a:bodyPr vert="horz" wrap="square" lIns="0" tIns="0" rIns="0" bIns="0" rtlCol="0" anchor="t">
            <a:spAutoFit/>
          </a:bodyPr>
          <a:lstStyle>
            <a:lvl1pPr marL="514350" indent="-514350" algn="l" defTabSz="685800" rtl="0" eaLnBrk="1" latinLnBrk="0" hangingPunct="1">
              <a:spcBef>
                <a:spcPts val="1500"/>
              </a:spcBef>
              <a:spcAft>
                <a:spcPts val="0"/>
              </a:spcAft>
              <a:buClr>
                <a:schemeClr val="accent1"/>
              </a:buClr>
              <a:buSzPct val="80000"/>
              <a:buFont typeface="Wingdings 3" charset="2"/>
              <a:buChar char=""/>
              <a:defRPr sz="2700" kern="1200">
                <a:solidFill>
                  <a:schemeClr val="tx1">
                    <a:lumMod val="75000"/>
                    <a:lumOff val="25000"/>
                  </a:schemeClr>
                </a:solidFill>
                <a:latin typeface="+mn-lt"/>
                <a:ea typeface="+mn-ea"/>
                <a:cs typeface="+mn-cs"/>
              </a:defRPr>
            </a:lvl1pPr>
            <a:lvl2pPr marL="1114425" indent="-428625" algn="l" defTabSz="685800" rtl="0" eaLnBrk="1" latinLnBrk="0" hangingPunct="1">
              <a:spcBef>
                <a:spcPts val="15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2pPr>
            <a:lvl3pPr marL="1714500" indent="-342900" algn="l" defTabSz="685800" rtl="0" eaLnBrk="1" latinLnBrk="0" hangingPunct="1">
              <a:spcBef>
                <a:spcPts val="1500"/>
              </a:spcBef>
              <a:spcAft>
                <a:spcPts val="0"/>
              </a:spcAft>
              <a:buClr>
                <a:schemeClr val="accent1"/>
              </a:buClr>
              <a:buSzPct val="80000"/>
              <a:buFont typeface="Wingdings 3" charset="2"/>
              <a:buChar char=""/>
              <a:defRPr sz="2100" kern="1200">
                <a:solidFill>
                  <a:schemeClr val="tx1">
                    <a:lumMod val="75000"/>
                    <a:lumOff val="25000"/>
                  </a:schemeClr>
                </a:solidFill>
                <a:latin typeface="+mn-lt"/>
                <a:ea typeface="+mn-ea"/>
                <a:cs typeface="+mn-cs"/>
              </a:defRPr>
            </a:lvl3pPr>
            <a:lvl4pPr marL="2400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4pPr>
            <a:lvl5pPr marL="30861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5pPr>
            <a:lvl6pPr marL="37719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6pPr>
            <a:lvl7pPr marL="44577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7pPr>
            <a:lvl8pPr marL="51435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8pPr>
            <a:lvl9pPr marL="5829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9pPr>
          </a:lstStyle>
          <a:p>
            <a:pPr marL="0" indent="0" fontAlgn="base">
              <a:spcBef>
                <a:spcPts val="0"/>
              </a:spcBef>
              <a:buNone/>
            </a:pPr>
            <a:endParaRPr lang="en-US" sz="2800" b="1" dirty="0">
              <a:solidFill>
                <a:srgbClr val="444444"/>
              </a:solidFill>
              <a:latin typeface="Calibri Light"/>
              <a:ea typeface="Calibri Light" panose="020F0302020204030204" pitchFamily="34" charset="0"/>
              <a:cs typeface="Calibri Light"/>
            </a:endParaRPr>
          </a:p>
          <a:p>
            <a:pPr fontAlgn="base">
              <a:spcBef>
                <a:spcPts val="0"/>
              </a:spcBef>
            </a:pPr>
            <a:r>
              <a:rPr lang="en-US" sz="2800" b="1" dirty="0">
                <a:solidFill>
                  <a:srgbClr val="000000"/>
                </a:solidFill>
                <a:latin typeface="Calibri Light"/>
                <a:ea typeface="Calibri Light" panose="020F0302020204030204" pitchFamily="34" charset="0"/>
                <a:cs typeface="Calibri Light"/>
              </a:rPr>
              <a:t>From your small group discussion</a:t>
            </a:r>
          </a:p>
          <a:p>
            <a:pPr fontAlgn="base">
              <a:spcBef>
                <a:spcPts val="0"/>
              </a:spcBef>
            </a:pPr>
            <a:endParaRPr lang="en-US" sz="2800" b="1" dirty="0">
              <a:solidFill>
                <a:srgbClr val="000000"/>
              </a:solidFill>
              <a:latin typeface="Calibri Light"/>
              <a:ea typeface="Calibri Light" panose="020F0302020204030204" pitchFamily="34" charset="0"/>
              <a:cs typeface="Calibri Light"/>
            </a:endParaRPr>
          </a:p>
          <a:p>
            <a:pPr marL="1428750" lvl="2" indent="-514350" fontAlgn="base">
              <a:spcBef>
                <a:spcPts val="0"/>
              </a:spcBef>
              <a:spcAft>
                <a:spcPts val="600"/>
              </a:spcAft>
              <a:buFont typeface="+mj-lt"/>
              <a:buAutoNum type="alphaUcPeriod"/>
            </a:pPr>
            <a:r>
              <a:rPr lang="en-US" sz="2800" b="1" dirty="0">
                <a:solidFill>
                  <a:srgbClr val="000000"/>
                </a:solidFill>
                <a:latin typeface="Calibri Light"/>
                <a:ea typeface="Calibri Light" panose="020F0302020204030204" pitchFamily="34" charset="0"/>
                <a:cs typeface="Calibri Light"/>
              </a:rPr>
              <a:t>What were some of the issues and determine</a:t>
            </a:r>
            <a:r>
              <a:rPr lang="en-US" sz="2800" b="1" dirty="0">
                <a:latin typeface="Calibri Light"/>
                <a:ea typeface="Calibri Light" panose="020F0302020204030204" pitchFamily="34" charset="0"/>
                <a:cs typeface="Calibri Light"/>
              </a:rPr>
              <a:t> the most widely felt and winnable issues</a:t>
            </a:r>
            <a:r>
              <a:rPr lang="en-US" sz="2800" b="1" dirty="0">
                <a:solidFill>
                  <a:srgbClr val="000000"/>
                </a:solidFill>
                <a:latin typeface="Calibri Light"/>
                <a:ea typeface="Calibri Light" panose="020F0302020204030204" pitchFamily="34" charset="0"/>
                <a:cs typeface="Calibri Light"/>
              </a:rPr>
              <a:t>.  </a:t>
            </a:r>
          </a:p>
          <a:p>
            <a:pPr marL="1428750" lvl="2" indent="-514350" fontAlgn="base">
              <a:spcBef>
                <a:spcPts val="0"/>
              </a:spcBef>
              <a:spcAft>
                <a:spcPts val="600"/>
              </a:spcAft>
              <a:buFont typeface="+mj-lt"/>
              <a:buAutoNum type="alphaUcPeriod"/>
            </a:pPr>
            <a:r>
              <a:rPr lang="en-US" sz="2800" b="1" dirty="0">
                <a:solidFill>
                  <a:srgbClr val="000000"/>
                </a:solidFill>
                <a:latin typeface="Calibri Light"/>
                <a:ea typeface="Calibri Light" panose="020F0302020204030204" pitchFamily="34" charset="0"/>
                <a:cs typeface="Calibri Light"/>
              </a:rPr>
              <a:t>How might the Pathways To Action Tool help you organize around the issues? </a:t>
            </a:r>
          </a:p>
          <a:p>
            <a:pPr marL="1428750" lvl="2" indent="-514350" fontAlgn="base">
              <a:spcBef>
                <a:spcPts val="0"/>
              </a:spcBef>
              <a:spcAft>
                <a:spcPts val="600"/>
              </a:spcAft>
              <a:buFont typeface="+mj-lt"/>
              <a:buAutoNum type="alphaUcPeriod"/>
            </a:pPr>
            <a:r>
              <a:rPr lang="en-US" sz="2800" b="1" dirty="0">
                <a:solidFill>
                  <a:srgbClr val="000000"/>
                </a:solidFill>
                <a:latin typeface="Calibri Light"/>
                <a:ea typeface="Calibri Light" panose="020F0302020204030204" pitchFamily="34" charset="0"/>
                <a:cs typeface="Calibri Light"/>
              </a:rPr>
              <a:t>What might be a slogan or statement that frames the essential idea of the campaign </a:t>
            </a:r>
          </a:p>
          <a:p>
            <a:pPr fontAlgn="base">
              <a:spcBef>
                <a:spcPts val="0"/>
              </a:spcBef>
            </a:pPr>
            <a:endParaRPr lang="en-US" sz="28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8" name="Picture 7" descr="A blue and white checklist&#10;&#10;Description automatically generated">
            <a:extLst>
              <a:ext uri="{FF2B5EF4-FFF2-40B4-BE49-F238E27FC236}">
                <a16:creationId xmlns:a16="http://schemas.microsoft.com/office/drawing/2014/main" id="{0D97ECE0-6715-7187-C75E-5400F8938B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11686">
            <a:off x="1091305" y="5585836"/>
            <a:ext cx="6275589" cy="41570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extLst>
      <p:ext uri="{BB962C8B-B14F-4D97-AF65-F5344CB8AC3E}">
        <p14:creationId xmlns:p14="http://schemas.microsoft.com/office/powerpoint/2010/main" val="4069354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AD54-B611-421E-9CF1-2967A737E48C}"/>
            </a:ext>
          </a:extLst>
        </p:cNvPr>
        <p:cNvGrpSpPr/>
        <p:nvPr/>
      </p:nvGrpSpPr>
      <p:grpSpPr>
        <a:xfrm>
          <a:off x="0" y="0"/>
          <a:ext cx="0" cy="0"/>
          <a:chOff x="0" y="0"/>
          <a:chExt cx="0" cy="0"/>
        </a:xfrm>
      </p:grpSpPr>
      <p:pic>
        <p:nvPicPr>
          <p:cNvPr id="10" name="Picture 9" descr="A close-up of a logo&#10;&#10;Description automatically generated">
            <a:extLst>
              <a:ext uri="{FF2B5EF4-FFF2-40B4-BE49-F238E27FC236}">
                <a16:creationId xmlns:a16="http://schemas.microsoft.com/office/drawing/2014/main" id="{66CE5521-2482-1243-4B12-F921FA6CFCE5}"/>
              </a:ext>
            </a:extLst>
          </p:cNvPr>
          <p:cNvPicPr>
            <a:picLocks noChangeAspect="1"/>
          </p:cNvPicPr>
          <p:nvPr/>
        </p:nvPicPr>
        <p:blipFill>
          <a:blip r:embed="rId6"/>
          <a:stretch>
            <a:fillRect/>
          </a:stretch>
        </p:blipFill>
        <p:spPr>
          <a:xfrm>
            <a:off x="533400" y="-45916"/>
            <a:ext cx="1895475" cy="1809750"/>
          </a:xfrm>
          <a:prstGeom prst="rect">
            <a:avLst/>
          </a:prstGeom>
        </p:spPr>
      </p:pic>
      <p:pic>
        <p:nvPicPr>
          <p:cNvPr id="6" name="Milwaukee Public Schools' high-risk buildings cleared of lead hazards">
            <a:hlinkClick r:id="" action="ppaction://media"/>
            <a:extLst>
              <a:ext uri="{FF2B5EF4-FFF2-40B4-BE49-F238E27FC236}">
                <a16:creationId xmlns:a16="http://schemas.microsoft.com/office/drawing/2014/main" id="{6392E1EE-8928-14AD-F93D-945CBF67EE32}"/>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1981200" y="1760903"/>
            <a:ext cx="14325600" cy="8058150"/>
          </a:xfrm>
          <a:prstGeom prst="rect">
            <a:avLst/>
          </a:prstGeom>
        </p:spPr>
      </p:pic>
    </p:spTree>
    <p:custDataLst>
      <p:tags r:id="rId1"/>
    </p:custDataLst>
    <p:extLst>
      <p:ext uri="{BB962C8B-B14F-4D97-AF65-F5344CB8AC3E}">
        <p14:creationId xmlns:p14="http://schemas.microsoft.com/office/powerpoint/2010/main" val="306206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3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720F71-B11B-F89B-FD0D-E7ADCB08845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18E174E-D462-A268-9CB2-63F946134F12}"/>
              </a:ext>
            </a:extLst>
          </p:cNvPr>
          <p:cNvGrpSpPr/>
          <p:nvPr/>
        </p:nvGrpSpPr>
        <p:grpSpPr>
          <a:xfrm>
            <a:off x="-3" y="0"/>
            <a:ext cx="18288004" cy="10287270"/>
            <a:chOff x="-3" y="0"/>
            <a:chExt cx="18288004" cy="10287270"/>
          </a:xfrm>
        </p:grpSpPr>
        <p:pic>
          <p:nvPicPr>
            <p:cNvPr id="3" name="object 3">
              <a:extLst>
                <a:ext uri="{FF2B5EF4-FFF2-40B4-BE49-F238E27FC236}">
                  <a16:creationId xmlns:a16="http://schemas.microsoft.com/office/drawing/2014/main" id="{54A48308-D458-32FB-BEB1-C07541948F9F}"/>
                </a:ext>
              </a:extLst>
            </p:cNvPr>
            <p:cNvPicPr/>
            <p:nvPr/>
          </p:nvPicPr>
          <p:blipFill>
            <a:blip r:embed="rId3">
              <a:extLst>
                <a:ext uri="{28A0092B-C50C-407E-A947-70E740481C1C}">
                  <a14:useLocalDpi xmlns:a14="http://schemas.microsoft.com/office/drawing/2010/main" val="0"/>
                </a:ext>
              </a:extLst>
            </a:blip>
            <a:srcRect l="25000" r="25000"/>
            <a:stretch/>
          </p:blipFill>
          <p:spPr>
            <a:xfrm>
              <a:off x="9144001" y="0"/>
              <a:ext cx="9144000" cy="10287000"/>
            </a:xfrm>
            <a:prstGeom prst="rect">
              <a:avLst/>
            </a:prstGeom>
          </p:spPr>
        </p:pic>
        <p:sp>
          <p:nvSpPr>
            <p:cNvPr id="4" name="object 4">
              <a:extLst>
                <a:ext uri="{FF2B5EF4-FFF2-40B4-BE49-F238E27FC236}">
                  <a16:creationId xmlns:a16="http://schemas.microsoft.com/office/drawing/2014/main" id="{FFC90189-018D-6C67-63C9-6F2516BDA898}"/>
                </a:ext>
              </a:extLst>
            </p:cNvPr>
            <p:cNvSpPr/>
            <p:nvPr/>
          </p:nvSpPr>
          <p:spPr>
            <a:xfrm>
              <a:off x="-3" y="0"/>
              <a:ext cx="12147550" cy="5026025"/>
            </a:xfrm>
            <a:custGeom>
              <a:avLst/>
              <a:gdLst/>
              <a:ahLst/>
              <a:cxnLst/>
              <a:rect l="l" t="t" r="r" b="b"/>
              <a:pathLst>
                <a:path w="12147550" h="5026025">
                  <a:moveTo>
                    <a:pt x="12147156" y="0"/>
                  </a:moveTo>
                  <a:lnTo>
                    <a:pt x="13462" y="0"/>
                  </a:lnTo>
                  <a:lnTo>
                    <a:pt x="0" y="48018"/>
                  </a:lnTo>
                  <a:lnTo>
                    <a:pt x="0" y="5025656"/>
                  </a:lnTo>
                  <a:lnTo>
                    <a:pt x="10738688" y="5025656"/>
                  </a:lnTo>
                  <a:lnTo>
                    <a:pt x="12147156" y="0"/>
                  </a:lnTo>
                  <a:close/>
                </a:path>
              </a:pathLst>
            </a:custGeom>
            <a:solidFill>
              <a:srgbClr val="FFCF02"/>
            </a:solidFill>
          </p:spPr>
          <p:txBody>
            <a:bodyPr wrap="square" lIns="0" tIns="0" rIns="0" bIns="0" rtlCol="0"/>
            <a:lstStyle/>
            <a:p>
              <a:endParaRPr/>
            </a:p>
          </p:txBody>
        </p:sp>
        <p:sp>
          <p:nvSpPr>
            <p:cNvPr id="5" name="object 5">
              <a:extLst>
                <a:ext uri="{FF2B5EF4-FFF2-40B4-BE49-F238E27FC236}">
                  <a16:creationId xmlns:a16="http://schemas.microsoft.com/office/drawing/2014/main" id="{1818F23C-9321-1D4A-D189-C70552EF9B8F}"/>
                </a:ext>
              </a:extLst>
            </p:cNvPr>
            <p:cNvSpPr/>
            <p:nvPr/>
          </p:nvSpPr>
          <p:spPr>
            <a:xfrm>
              <a:off x="0" y="4387485"/>
              <a:ext cx="10919460" cy="5899785"/>
            </a:xfrm>
            <a:custGeom>
              <a:avLst/>
              <a:gdLst/>
              <a:ahLst/>
              <a:cxnLst/>
              <a:rect l="l" t="t" r="r" b="b"/>
              <a:pathLst>
                <a:path w="10919460" h="5899784">
                  <a:moveTo>
                    <a:pt x="10918939" y="0"/>
                  </a:moveTo>
                  <a:lnTo>
                    <a:pt x="0" y="0"/>
                  </a:lnTo>
                  <a:lnTo>
                    <a:pt x="0" y="5899518"/>
                  </a:lnTo>
                  <a:lnTo>
                    <a:pt x="9265564" y="5899518"/>
                  </a:lnTo>
                  <a:lnTo>
                    <a:pt x="10918939"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0639542B-7BFA-33C3-FA5A-59B17E9E6C8B}"/>
                </a:ext>
              </a:extLst>
            </p:cNvPr>
            <p:cNvSpPr/>
            <p:nvPr/>
          </p:nvSpPr>
          <p:spPr>
            <a:xfrm>
              <a:off x="0" y="0"/>
              <a:ext cx="11910060" cy="4178300"/>
            </a:xfrm>
            <a:custGeom>
              <a:avLst/>
              <a:gdLst/>
              <a:ahLst/>
              <a:cxnLst/>
              <a:rect l="l" t="t" r="r" b="b"/>
              <a:pathLst>
                <a:path w="11910060" h="4178300">
                  <a:moveTo>
                    <a:pt x="11909589" y="0"/>
                  </a:moveTo>
                  <a:lnTo>
                    <a:pt x="10738702" y="4177927"/>
                  </a:lnTo>
                  <a:lnTo>
                    <a:pt x="0" y="4177927"/>
                  </a:lnTo>
                </a:path>
              </a:pathLst>
            </a:custGeom>
            <a:ln w="127342">
              <a:solidFill>
                <a:srgbClr val="FFFFFF"/>
              </a:solidFill>
            </a:ln>
          </p:spPr>
          <p:txBody>
            <a:bodyPr wrap="square" lIns="0" tIns="0" rIns="0" bIns="0" rtlCol="0"/>
            <a:lstStyle/>
            <a:p>
              <a:endParaRPr/>
            </a:p>
          </p:txBody>
        </p:sp>
      </p:grpSp>
      <p:sp>
        <p:nvSpPr>
          <p:cNvPr id="7" name="object 7" descr="$PPTXTitle">
            <a:extLst>
              <a:ext uri="{FF2B5EF4-FFF2-40B4-BE49-F238E27FC236}">
                <a16:creationId xmlns:a16="http://schemas.microsoft.com/office/drawing/2014/main" id="{8844727B-0509-9D3B-E200-5350329FA37A}"/>
              </a:ext>
            </a:extLst>
          </p:cNvPr>
          <p:cNvSpPr txBox="1">
            <a:spLocks noGrp="1"/>
          </p:cNvSpPr>
          <p:nvPr>
            <p:ph type="title"/>
          </p:nvPr>
        </p:nvSpPr>
        <p:spPr>
          <a:xfrm>
            <a:off x="533400" y="1977665"/>
            <a:ext cx="10386060" cy="1171475"/>
          </a:xfrm>
          <a:prstGeom prst="rect">
            <a:avLst/>
          </a:prstGeom>
        </p:spPr>
        <p:txBody>
          <a:bodyPr vert="horz" wrap="square" lIns="0" tIns="245745" rIns="0" bIns="0" rtlCol="0">
            <a:spAutoFit/>
          </a:bodyPr>
          <a:lstStyle/>
          <a:p>
            <a:pPr marL="12700" marR="5080">
              <a:spcBef>
                <a:spcPts val="600"/>
              </a:spcBef>
            </a:pPr>
            <a:r>
              <a:rPr lang="en-US" sz="6000" b="1" dirty="0">
                <a:solidFill>
                  <a:schemeClr val="tx2"/>
                </a:solidFill>
              </a:rPr>
              <a:t>Action Steps and Take Aways </a:t>
            </a:r>
            <a:endParaRPr sz="4800" b="1" spc="-35" dirty="0">
              <a:solidFill>
                <a:srgbClr val="4976C7"/>
              </a:solidFill>
            </a:endParaRPr>
          </a:p>
        </p:txBody>
      </p:sp>
      <p:pic>
        <p:nvPicPr>
          <p:cNvPr id="18" name="Picture 17" descr="A close-up of a logo&#10;&#10;Description automatically generated">
            <a:extLst>
              <a:ext uri="{FF2B5EF4-FFF2-40B4-BE49-F238E27FC236}">
                <a16:creationId xmlns:a16="http://schemas.microsoft.com/office/drawing/2014/main" id="{39FB8D31-6E20-F7F0-2D64-3EF2D94C8824}"/>
              </a:ext>
            </a:extLst>
          </p:cNvPr>
          <p:cNvPicPr>
            <a:picLocks noChangeAspect="1"/>
          </p:cNvPicPr>
          <p:nvPr/>
        </p:nvPicPr>
        <p:blipFill>
          <a:blip r:embed="rId4"/>
          <a:stretch>
            <a:fillRect/>
          </a:stretch>
        </p:blipFill>
        <p:spPr>
          <a:xfrm>
            <a:off x="533400" y="-45916"/>
            <a:ext cx="1895475" cy="1809750"/>
          </a:xfrm>
          <a:prstGeom prst="rect">
            <a:avLst/>
          </a:prstGeom>
        </p:spPr>
      </p:pic>
      <p:sp>
        <p:nvSpPr>
          <p:cNvPr id="9" name="Text Placeholder 2">
            <a:extLst>
              <a:ext uri="{FF2B5EF4-FFF2-40B4-BE49-F238E27FC236}">
                <a16:creationId xmlns:a16="http://schemas.microsoft.com/office/drawing/2014/main" id="{E2CC7FA6-AE4A-0331-5F0A-56C601DCFCDF}"/>
              </a:ext>
            </a:extLst>
          </p:cNvPr>
          <p:cNvSpPr txBox="1">
            <a:spLocks/>
          </p:cNvSpPr>
          <p:nvPr/>
        </p:nvSpPr>
        <p:spPr>
          <a:xfrm>
            <a:off x="533400" y="4238189"/>
            <a:ext cx="9329530" cy="4924425"/>
          </a:xfrm>
          <a:prstGeom prst="rect">
            <a:avLst/>
          </a:prstGeom>
        </p:spPr>
        <p:txBody>
          <a:bodyPr vert="horz" wrap="square" lIns="0" tIns="0" rIns="0" bIns="0" rtlCol="0" anchor="t">
            <a:spAutoFit/>
          </a:bodyPr>
          <a:lstStyle>
            <a:lvl1pPr marL="514350" indent="-514350" algn="l" defTabSz="685800" rtl="0" eaLnBrk="1" latinLnBrk="0" hangingPunct="1">
              <a:spcBef>
                <a:spcPts val="1500"/>
              </a:spcBef>
              <a:spcAft>
                <a:spcPts val="0"/>
              </a:spcAft>
              <a:buClr>
                <a:schemeClr val="accent1"/>
              </a:buClr>
              <a:buSzPct val="80000"/>
              <a:buFont typeface="Wingdings 3" charset="2"/>
              <a:buChar char=""/>
              <a:defRPr sz="2700" kern="1200">
                <a:solidFill>
                  <a:schemeClr val="tx1">
                    <a:lumMod val="75000"/>
                    <a:lumOff val="25000"/>
                  </a:schemeClr>
                </a:solidFill>
                <a:latin typeface="+mn-lt"/>
                <a:ea typeface="+mn-ea"/>
                <a:cs typeface="+mn-cs"/>
              </a:defRPr>
            </a:lvl1pPr>
            <a:lvl2pPr marL="1114425" indent="-428625" algn="l" defTabSz="685800" rtl="0" eaLnBrk="1" latinLnBrk="0" hangingPunct="1">
              <a:spcBef>
                <a:spcPts val="15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2pPr>
            <a:lvl3pPr marL="1714500" indent="-342900" algn="l" defTabSz="685800" rtl="0" eaLnBrk="1" latinLnBrk="0" hangingPunct="1">
              <a:spcBef>
                <a:spcPts val="1500"/>
              </a:spcBef>
              <a:spcAft>
                <a:spcPts val="0"/>
              </a:spcAft>
              <a:buClr>
                <a:schemeClr val="accent1"/>
              </a:buClr>
              <a:buSzPct val="80000"/>
              <a:buFont typeface="Wingdings 3" charset="2"/>
              <a:buChar char=""/>
              <a:defRPr sz="2100" kern="1200">
                <a:solidFill>
                  <a:schemeClr val="tx1">
                    <a:lumMod val="75000"/>
                    <a:lumOff val="25000"/>
                  </a:schemeClr>
                </a:solidFill>
                <a:latin typeface="+mn-lt"/>
                <a:ea typeface="+mn-ea"/>
                <a:cs typeface="+mn-cs"/>
              </a:defRPr>
            </a:lvl3pPr>
            <a:lvl4pPr marL="2400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4pPr>
            <a:lvl5pPr marL="30861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5pPr>
            <a:lvl6pPr marL="37719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6pPr>
            <a:lvl7pPr marL="44577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7pPr>
            <a:lvl8pPr marL="51435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8pPr>
            <a:lvl9pPr marL="5829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9pPr>
          </a:lstStyle>
          <a:p>
            <a:pPr marL="0" indent="0" fontAlgn="base">
              <a:spcBef>
                <a:spcPts val="0"/>
              </a:spcBef>
              <a:buNone/>
            </a:pPr>
            <a:endParaRPr lang="en-US" sz="2000" dirty="0">
              <a:solidFill>
                <a:srgbClr val="444444"/>
              </a:solidFill>
              <a:latin typeface="Calibri Light"/>
              <a:ea typeface="Calibri Light" panose="020F0302020204030204" pitchFamily="34" charset="0"/>
              <a:cs typeface="Calibri Light"/>
            </a:endParaRPr>
          </a:p>
          <a:p>
            <a:pPr fontAlgn="base">
              <a:spcBef>
                <a:spcPts val="0"/>
              </a:spcBef>
              <a:spcAft>
                <a:spcPts val="1200"/>
              </a:spcAft>
            </a:pPr>
            <a:r>
              <a:rPr lang="en-US" sz="4000" dirty="0">
                <a:solidFill>
                  <a:srgbClr val="000000"/>
                </a:solidFill>
                <a:latin typeface="Calibri Light"/>
                <a:ea typeface="Calibri Light" panose="020F0302020204030204" pitchFamily="34" charset="0"/>
                <a:cs typeface="Calibri Light"/>
              </a:rPr>
              <a:t>How will you use something you've learned today to facilitate positive change in worksite health and safety?</a:t>
            </a:r>
          </a:p>
          <a:p>
            <a:pPr fontAlgn="base">
              <a:spcBef>
                <a:spcPts val="0"/>
              </a:spcBef>
              <a:spcAft>
                <a:spcPts val="1200"/>
              </a:spcAft>
            </a:pPr>
            <a:r>
              <a:rPr lang="en-US" sz="4000" dirty="0">
                <a:solidFill>
                  <a:srgbClr val="000000"/>
                </a:solidFill>
                <a:latin typeface="Calibri Light"/>
                <a:ea typeface="Calibri Light" panose="020F0302020204030204" pitchFamily="34" charset="0"/>
                <a:cs typeface="Calibri Light"/>
              </a:rPr>
              <a:t>How would you be able to measure a win in worksite health and safety?</a:t>
            </a:r>
          </a:p>
          <a:p>
            <a:pPr fontAlgn="base">
              <a:spcBef>
                <a:spcPts val="0"/>
              </a:spcBef>
              <a:spcAft>
                <a:spcPts val="1200"/>
              </a:spcAft>
            </a:pPr>
            <a:r>
              <a:rPr lang="en-US" sz="4000" dirty="0">
                <a:solidFill>
                  <a:srgbClr val="000000"/>
                </a:solidFill>
                <a:latin typeface="Calibri Light"/>
                <a:ea typeface="Calibri Light" panose="020F0302020204030204" pitchFamily="34" charset="0"/>
                <a:cs typeface="Calibri Light"/>
              </a:rPr>
              <a:t>What have you learned today that would add to how you work with your locals?</a:t>
            </a:r>
          </a:p>
        </p:txBody>
      </p:sp>
    </p:spTree>
    <p:custDataLst>
      <p:tags r:id="rId1"/>
    </p:custDataLst>
    <p:extLst>
      <p:ext uri="{BB962C8B-B14F-4D97-AF65-F5344CB8AC3E}">
        <p14:creationId xmlns:p14="http://schemas.microsoft.com/office/powerpoint/2010/main" val="1031348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AB21CD-15AD-6197-F722-53C8CCFDD1C2}"/>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5EA39187-0197-4C1D-BE4A-06B353C7B2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2701"/>
            <a:ext cx="18288001" cy="10299701"/>
            <a:chOff x="0" y="-8467"/>
            <a:chExt cx="12192000" cy="6866467"/>
          </a:xfrm>
        </p:grpSpPr>
        <p:cxnSp>
          <p:nvCxnSpPr>
            <p:cNvPr id="16" name="Straight Connector 15">
              <a:extLst>
                <a:ext uri="{FF2B5EF4-FFF2-40B4-BE49-F238E27FC236}">
                  <a16:creationId xmlns:a16="http://schemas.microsoft.com/office/drawing/2014/main" id="{9E0FD730-D6BC-440A-89CF-7AA0C22C2F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1382DE6-64CB-4577-89E8-47941290A9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3ABD17EF-A676-4770-A8C8-E83BA0230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5">
              <a:extLst>
                <a:ext uri="{FF2B5EF4-FFF2-40B4-BE49-F238E27FC236}">
                  <a16:creationId xmlns:a16="http://schemas.microsoft.com/office/drawing/2014/main" id="{380D4582-A9DE-4A6E-8537-EFC4F860C3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D66B8CF3-0959-4E8D-8F3A-AF62F21D9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7">
              <a:extLst>
                <a:ext uri="{FF2B5EF4-FFF2-40B4-BE49-F238E27FC236}">
                  <a16:creationId xmlns:a16="http://schemas.microsoft.com/office/drawing/2014/main" id="{97D4D559-2783-4E84-BB73-7F51D0235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8834FE36-E841-40B5-9465-1CFC99ED5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9">
              <a:extLst>
                <a:ext uri="{FF2B5EF4-FFF2-40B4-BE49-F238E27FC236}">
                  <a16:creationId xmlns:a16="http://schemas.microsoft.com/office/drawing/2014/main" id="{1A4197A1-AE79-4DC1-9E3A-845B40BA8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326F6688-CBD0-42EE-9B90-25100FE89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4">
              <a:extLst>
                <a:ext uri="{FF2B5EF4-FFF2-40B4-BE49-F238E27FC236}">
                  <a16:creationId xmlns:a16="http://schemas.microsoft.com/office/drawing/2014/main" id="{EF23F9BB-FC2E-48BA-8E63-A4436C28DA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3" name="Picture 2">
            <a:extLst>
              <a:ext uri="{FF2B5EF4-FFF2-40B4-BE49-F238E27FC236}">
                <a16:creationId xmlns:a16="http://schemas.microsoft.com/office/drawing/2014/main" id="{18A759D0-C0E0-75DC-01EE-47B19107B32B}"/>
              </a:ext>
            </a:extLst>
          </p:cNvPr>
          <p:cNvPicPr>
            <a:picLocks noChangeAspect="1"/>
          </p:cNvPicPr>
          <p:nvPr/>
        </p:nvPicPr>
        <p:blipFill>
          <a:blip r:embed="rId4" cstate="print">
            <a:extLst>
              <a:ext uri="{28A0092B-C50C-407E-A947-70E740481C1C}">
                <a14:useLocalDpi xmlns:a14="http://schemas.microsoft.com/office/drawing/2010/main" val="0"/>
              </a:ext>
            </a:extLst>
          </a:blip>
          <a:srcRect l="11580"/>
          <a:stretch>
            <a:fillRect/>
          </a:stretch>
        </p:blipFill>
        <p:spPr>
          <a:xfrm>
            <a:off x="6062991" y="10"/>
            <a:ext cx="12209059" cy="10286990"/>
          </a:xfrm>
          <a:custGeom>
            <a:avLst/>
            <a:gdLst/>
            <a:ahLst/>
            <a:cxnLst/>
            <a:rect l="l" t="t" r="r" b="b"/>
            <a:pathLst>
              <a:path w="8139373" h="6858000">
                <a:moveTo>
                  <a:pt x="5181344" y="0"/>
                </a:moveTo>
                <a:lnTo>
                  <a:pt x="8139373" y="0"/>
                </a:lnTo>
                <a:lnTo>
                  <a:pt x="8139373" y="6858000"/>
                </a:lnTo>
                <a:lnTo>
                  <a:pt x="0" y="6858000"/>
                </a:lnTo>
                <a:close/>
              </a:path>
            </a:pathLst>
          </a:custGeom>
        </p:spPr>
      </p:pic>
      <p:sp>
        <p:nvSpPr>
          <p:cNvPr id="4" name="object 2" descr="$PPTXTitle">
            <a:extLst>
              <a:ext uri="{FF2B5EF4-FFF2-40B4-BE49-F238E27FC236}">
                <a16:creationId xmlns:a16="http://schemas.microsoft.com/office/drawing/2014/main" id="{C0BA9510-F0F4-11D9-779C-DD8C1AA647F3}"/>
              </a:ext>
            </a:extLst>
          </p:cNvPr>
          <p:cNvSpPr txBox="1">
            <a:spLocks/>
          </p:cNvSpPr>
          <p:nvPr/>
        </p:nvSpPr>
        <p:spPr>
          <a:xfrm>
            <a:off x="-909892" y="4230100"/>
            <a:ext cx="9154816" cy="1656653"/>
          </a:xfrm>
          <a:prstGeom prst="rect">
            <a:avLst/>
          </a:prstGeom>
        </p:spPr>
        <p:txBody>
          <a:bodyPr vert="horz" lIns="91440" tIns="45720" rIns="91440" bIns="45720" rtlCol="0" anchor="b">
            <a:normAutofit fontScale="92500" lnSpcReduction="10000"/>
          </a:bodyPr>
          <a:lst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88900" marR="5080" algn="r" defTabSz="457200">
              <a:spcAft>
                <a:spcPts val="600"/>
              </a:spcAft>
            </a:pPr>
            <a:r>
              <a:rPr lang="en-US" sz="11800" dirty="0"/>
              <a:t>Questions</a:t>
            </a:r>
            <a:endParaRPr lang="en-US" sz="11800" spc="-10" dirty="0"/>
          </a:p>
        </p:txBody>
      </p:sp>
      <p:cxnSp>
        <p:nvCxnSpPr>
          <p:cNvPr id="27" name="Straight Connector 26">
            <a:extLst>
              <a:ext uri="{FF2B5EF4-FFF2-40B4-BE49-F238E27FC236}">
                <a16:creationId xmlns:a16="http://schemas.microsoft.com/office/drawing/2014/main" id="{9BE42A0F-3C3F-4500-BF5A-4FD28C1AA7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716695" y="-1"/>
            <a:ext cx="5104671" cy="675651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8862440-EF12-4BF0-9309-5653F38747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56518" y="0"/>
            <a:ext cx="1828800" cy="10287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C082FBDA-B6BB-447F-88F9-E5927CC713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137900" y="5522119"/>
            <a:ext cx="7145337" cy="4764881"/>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3" name="Rectangle 25">
            <a:extLst>
              <a:ext uri="{FF2B5EF4-FFF2-40B4-BE49-F238E27FC236}">
                <a16:creationId xmlns:a16="http://schemas.microsoft.com/office/drawing/2014/main" id="{4D6B3FC3-266A-4796-85DE-016CA2ED6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05163" y="-12700"/>
            <a:ext cx="3882837" cy="10299700"/>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Isosceles Triangle 24">
            <a:extLst>
              <a:ext uri="{FF2B5EF4-FFF2-40B4-BE49-F238E27FC236}">
                <a16:creationId xmlns:a16="http://schemas.microsoft.com/office/drawing/2014/main" id="{1166F14E-D6C0-40B2-97E6-0854392CD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398499" y="4572000"/>
            <a:ext cx="4889501" cy="5715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27">
            <a:extLst>
              <a:ext uri="{FF2B5EF4-FFF2-40B4-BE49-F238E27FC236}">
                <a16:creationId xmlns:a16="http://schemas.microsoft.com/office/drawing/2014/main" id="{14C19743-4CEE-4CA9-9E59-5833323AA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01750" y="-12700"/>
            <a:ext cx="4281489" cy="102997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28">
            <a:extLst>
              <a:ext uri="{FF2B5EF4-FFF2-40B4-BE49-F238E27FC236}">
                <a16:creationId xmlns:a16="http://schemas.microsoft.com/office/drawing/2014/main" id="{3E09C179-0496-421E-A458-FACB93893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48095" y="-12700"/>
            <a:ext cx="1935141" cy="10299700"/>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Rectangle 29">
            <a:extLst>
              <a:ext uri="{FF2B5EF4-FFF2-40B4-BE49-F238E27FC236}">
                <a16:creationId xmlns:a16="http://schemas.microsoft.com/office/drawing/2014/main" id="{E407748B-B8A8-447D-84A0-C56A1E86A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08498" y="-12700"/>
            <a:ext cx="1874738" cy="10299700"/>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Isosceles Triangle 29">
            <a:extLst>
              <a:ext uri="{FF2B5EF4-FFF2-40B4-BE49-F238E27FC236}">
                <a16:creationId xmlns:a16="http://schemas.microsoft.com/office/drawing/2014/main" id="{88C20F14-80FE-465B-B829-1BA44065C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57499" y="5384800"/>
            <a:ext cx="2725738" cy="4902200"/>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A close-up of a logo&#10;&#10;Description automatically generated">
            <a:extLst>
              <a:ext uri="{FF2B5EF4-FFF2-40B4-BE49-F238E27FC236}">
                <a16:creationId xmlns:a16="http://schemas.microsoft.com/office/drawing/2014/main" id="{C111D500-63CA-C786-AC43-31F025ACCB20}"/>
              </a:ext>
            </a:extLst>
          </p:cNvPr>
          <p:cNvPicPr>
            <a:picLocks noChangeAspect="1"/>
          </p:cNvPicPr>
          <p:nvPr/>
        </p:nvPicPr>
        <p:blipFill>
          <a:blip r:embed="rId5"/>
          <a:stretch>
            <a:fillRect/>
          </a:stretch>
        </p:blipFill>
        <p:spPr>
          <a:xfrm>
            <a:off x="533400" y="-45916"/>
            <a:ext cx="1895475" cy="1809750"/>
          </a:xfrm>
          <a:prstGeom prst="rect">
            <a:avLst/>
          </a:prstGeom>
        </p:spPr>
      </p:pic>
    </p:spTree>
    <p:custDataLst>
      <p:tags r:id="rId1"/>
    </p:custDataLst>
    <p:extLst>
      <p:ext uri="{BB962C8B-B14F-4D97-AF65-F5344CB8AC3E}">
        <p14:creationId xmlns:p14="http://schemas.microsoft.com/office/powerpoint/2010/main" val="509805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978EB55-2DB6-4AC2-9EEC-43DF70B2827F}"/>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D9E1AC03-AE67-2F65-E02E-32407A88E70C}"/>
              </a:ext>
            </a:extLst>
          </p:cNvPr>
          <p:cNvPicPr>
            <a:picLocks noChangeAspect="1"/>
          </p:cNvPicPr>
          <p:nvPr/>
        </p:nvPicPr>
        <p:blipFill>
          <a:blip r:embed="rId3"/>
          <a:stretch>
            <a:fillRect/>
          </a:stretch>
        </p:blipFill>
        <p:spPr>
          <a:xfrm>
            <a:off x="7758768" y="658019"/>
            <a:ext cx="10529232" cy="9380416"/>
          </a:xfrm>
          <a:prstGeom prst="rect">
            <a:avLst/>
          </a:prstGeom>
        </p:spPr>
      </p:pic>
      <p:sp>
        <p:nvSpPr>
          <p:cNvPr id="4" name="object 4">
            <a:extLst>
              <a:ext uri="{FF2B5EF4-FFF2-40B4-BE49-F238E27FC236}">
                <a16:creationId xmlns:a16="http://schemas.microsoft.com/office/drawing/2014/main" id="{2F49D53F-E7E0-A872-627B-CCF72FF266FD}"/>
              </a:ext>
            </a:extLst>
          </p:cNvPr>
          <p:cNvSpPr txBox="1"/>
          <p:nvPr/>
        </p:nvSpPr>
        <p:spPr>
          <a:xfrm>
            <a:off x="711409" y="1406499"/>
            <a:ext cx="8995410" cy="4967385"/>
          </a:xfrm>
          <a:prstGeom prst="rect">
            <a:avLst/>
          </a:prstGeom>
        </p:spPr>
        <p:txBody>
          <a:bodyPr vert="horz" wrap="square" lIns="0" tIns="245745" rIns="0" bIns="0" rtlCol="0">
            <a:spAutoFit/>
          </a:bodyPr>
          <a:lstStyle/>
          <a:p>
            <a:pPr marL="12700" marR="5080">
              <a:lnSpc>
                <a:spcPts val="9150"/>
              </a:lnSpc>
              <a:spcBef>
                <a:spcPts val="1935"/>
              </a:spcBef>
            </a:pPr>
            <a:r>
              <a:rPr lang="en-US" sz="7200" dirty="0">
                <a:latin typeface="Franklin Gothic Medium" panose="020B0603020102020204" pitchFamily="34" charset="0"/>
              </a:rPr>
              <a:t>Promoting Environmental and Occupational Health and Safety</a:t>
            </a:r>
            <a:endParaRPr sz="7200" dirty="0">
              <a:latin typeface="Century Gothic"/>
              <a:cs typeface="Century Gothic"/>
            </a:endParaRPr>
          </a:p>
        </p:txBody>
      </p:sp>
      <p:sp>
        <p:nvSpPr>
          <p:cNvPr id="9" name="object 9">
            <a:extLst>
              <a:ext uri="{FF2B5EF4-FFF2-40B4-BE49-F238E27FC236}">
                <a16:creationId xmlns:a16="http://schemas.microsoft.com/office/drawing/2014/main" id="{AFF5CA09-79C5-D162-A233-94D8C5077183}"/>
              </a:ext>
            </a:extLst>
          </p:cNvPr>
          <p:cNvSpPr/>
          <p:nvPr/>
        </p:nvSpPr>
        <p:spPr>
          <a:xfrm>
            <a:off x="517391" y="6286500"/>
            <a:ext cx="1121410" cy="0"/>
          </a:xfrm>
          <a:custGeom>
            <a:avLst/>
            <a:gdLst/>
            <a:ahLst/>
            <a:cxnLst/>
            <a:rect l="l" t="t" r="r" b="b"/>
            <a:pathLst>
              <a:path w="1121410">
                <a:moveTo>
                  <a:pt x="0" y="0"/>
                </a:moveTo>
                <a:lnTo>
                  <a:pt x="1120902" y="0"/>
                </a:lnTo>
              </a:path>
            </a:pathLst>
          </a:custGeom>
          <a:ln w="19050">
            <a:solidFill>
              <a:srgbClr val="000000"/>
            </a:solidFill>
          </a:ln>
        </p:spPr>
        <p:txBody>
          <a:bodyPr wrap="square" lIns="0" tIns="0" rIns="0" bIns="0" rtlCol="0"/>
          <a:lstStyle/>
          <a:p>
            <a:endParaRPr/>
          </a:p>
        </p:txBody>
      </p:sp>
      <p:sp>
        <p:nvSpPr>
          <p:cNvPr id="10" name="object 10">
            <a:extLst>
              <a:ext uri="{FF2B5EF4-FFF2-40B4-BE49-F238E27FC236}">
                <a16:creationId xmlns:a16="http://schemas.microsoft.com/office/drawing/2014/main" id="{905A8C5F-0DDB-2D28-E975-3CFA1B29034E}"/>
              </a:ext>
            </a:extLst>
          </p:cNvPr>
          <p:cNvSpPr/>
          <p:nvPr/>
        </p:nvSpPr>
        <p:spPr>
          <a:xfrm>
            <a:off x="536441" y="1621462"/>
            <a:ext cx="0" cy="2675890"/>
          </a:xfrm>
          <a:custGeom>
            <a:avLst/>
            <a:gdLst/>
            <a:ahLst/>
            <a:cxnLst/>
            <a:rect l="l" t="t" r="r" b="b"/>
            <a:pathLst>
              <a:path h="2675890">
                <a:moveTo>
                  <a:pt x="0" y="2675851"/>
                </a:moveTo>
                <a:lnTo>
                  <a:pt x="0" y="0"/>
                </a:lnTo>
              </a:path>
            </a:pathLst>
          </a:custGeom>
          <a:ln w="38100">
            <a:solidFill>
              <a:srgbClr val="FFCF02"/>
            </a:solidFill>
          </a:ln>
        </p:spPr>
        <p:txBody>
          <a:bodyPr wrap="square" lIns="0" tIns="0" rIns="0" bIns="0" rtlCol="0"/>
          <a:lstStyle/>
          <a:p>
            <a:endParaRPr/>
          </a:p>
        </p:txBody>
      </p:sp>
      <p:pic>
        <p:nvPicPr>
          <p:cNvPr id="13" name="Picture 12" descr="A close-up of a logo&#10;&#10;Description automatically generated">
            <a:extLst>
              <a:ext uri="{FF2B5EF4-FFF2-40B4-BE49-F238E27FC236}">
                <a16:creationId xmlns:a16="http://schemas.microsoft.com/office/drawing/2014/main" id="{B74CA9FF-9C2D-61D7-A886-DFEC80377C1A}"/>
              </a:ext>
            </a:extLst>
          </p:cNvPr>
          <p:cNvPicPr>
            <a:picLocks noChangeAspect="1"/>
          </p:cNvPicPr>
          <p:nvPr/>
        </p:nvPicPr>
        <p:blipFill>
          <a:blip r:embed="rId4"/>
          <a:stretch>
            <a:fillRect/>
          </a:stretch>
        </p:blipFill>
        <p:spPr>
          <a:xfrm>
            <a:off x="533400" y="-45916"/>
            <a:ext cx="1895475" cy="1809750"/>
          </a:xfrm>
          <a:prstGeom prst="rect">
            <a:avLst/>
          </a:prstGeom>
        </p:spPr>
      </p:pic>
      <p:pic>
        <p:nvPicPr>
          <p:cNvPr id="14" name="Picture 13" descr="A person with long hair smiling&#10;&#10;Description automatically generated">
            <a:extLst>
              <a:ext uri="{FF2B5EF4-FFF2-40B4-BE49-F238E27FC236}">
                <a16:creationId xmlns:a16="http://schemas.microsoft.com/office/drawing/2014/main" id="{67D59732-5A30-6AE4-037E-F34DC181C444}"/>
              </a:ext>
            </a:extLst>
          </p:cNvPr>
          <p:cNvPicPr>
            <a:picLocks noChangeAspect="1"/>
          </p:cNvPicPr>
          <p:nvPr/>
        </p:nvPicPr>
        <p:blipFill>
          <a:blip r:embed="rId5"/>
          <a:stretch>
            <a:fillRect/>
          </a:stretch>
        </p:blipFill>
        <p:spPr>
          <a:xfrm>
            <a:off x="1394750" y="6657642"/>
            <a:ext cx="1717858" cy="1874723"/>
          </a:xfrm>
          <a:prstGeom prst="flowChartConnector">
            <a:avLst/>
          </a:prstGeom>
        </p:spPr>
      </p:pic>
      <p:sp>
        <p:nvSpPr>
          <p:cNvPr id="15" name="TextBox 14">
            <a:extLst>
              <a:ext uri="{FF2B5EF4-FFF2-40B4-BE49-F238E27FC236}">
                <a16:creationId xmlns:a16="http://schemas.microsoft.com/office/drawing/2014/main" id="{C81D5CAE-9B8D-5C33-9A74-D41DA104E35F}"/>
              </a:ext>
            </a:extLst>
          </p:cNvPr>
          <p:cNvSpPr txBox="1"/>
          <p:nvPr/>
        </p:nvSpPr>
        <p:spPr>
          <a:xfrm>
            <a:off x="112681" y="8532365"/>
            <a:ext cx="4281996" cy="1631216"/>
          </a:xfrm>
          <a:prstGeom prst="rect">
            <a:avLst/>
          </a:prstGeom>
          <a:noFill/>
        </p:spPr>
        <p:txBody>
          <a:bodyPr wrap="square" lIns="91440" tIns="45720" rIns="91440" bIns="45720" rtlCol="0" anchor="t">
            <a:spAutoFit/>
          </a:bodyPr>
          <a:lstStyle/>
          <a:p>
            <a:pPr algn="ctr"/>
            <a:r>
              <a:rPr lang="en-US" sz="2000" dirty="0">
                <a:latin typeface="Calibri Light"/>
                <a:ea typeface="Calibri Light" panose="020F0302020204030204" pitchFamily="34" charset="0"/>
                <a:cs typeface="Calibri Light"/>
              </a:rPr>
              <a:t>Eunice Salcedo </a:t>
            </a:r>
            <a:endParaRPr lang="en-US" sz="2000" dirty="0">
              <a:solidFill>
                <a:srgbClr val="000000"/>
              </a:solidFill>
              <a:latin typeface="Calibri Light"/>
              <a:ea typeface="Calibri Light" panose="020F0302020204030204" pitchFamily="34" charset="0"/>
              <a:cs typeface="Calibri Light"/>
            </a:endParaRPr>
          </a:p>
          <a:p>
            <a:pPr algn="ctr"/>
            <a:r>
              <a:rPr lang="en-US" sz="2000" dirty="0">
                <a:latin typeface="Calibri Light"/>
                <a:ea typeface="Calibri Light" panose="020F0302020204030204" pitchFamily="34" charset="0"/>
                <a:cs typeface="Calibri Light"/>
              </a:rPr>
              <a:t>Sr Health and Safety Specialist</a:t>
            </a:r>
          </a:p>
          <a:p>
            <a:pPr algn="ctr"/>
            <a:r>
              <a:rPr lang="en-US" sz="2000" dirty="0">
                <a:latin typeface="Calibri Light"/>
                <a:ea typeface="Calibri Light" panose="020F0302020204030204" pitchFamily="34" charset="0"/>
                <a:cs typeface="Calibri Light"/>
              </a:rPr>
              <a:t>National Education Association</a:t>
            </a:r>
          </a:p>
          <a:p>
            <a:pPr algn="ctr"/>
            <a:endParaRPr lang="en-US" sz="2000" dirty="0">
              <a:latin typeface="Calibri Light"/>
              <a:ea typeface="Calibri Light" panose="020F0302020204030204" pitchFamily="34" charset="0"/>
              <a:cs typeface="Calibri Light"/>
            </a:endParaRPr>
          </a:p>
          <a:p>
            <a:pPr algn="ctr"/>
            <a:r>
              <a:rPr lang="en-US" sz="2000" dirty="0">
                <a:latin typeface="Calibri Light"/>
                <a:ea typeface="Calibri Light" panose="020F0302020204030204" pitchFamily="34" charset="0"/>
                <a:cs typeface="Calibri Light"/>
              </a:rPr>
              <a:t> esalcedo@nea.org </a:t>
            </a:r>
            <a:endParaRPr lang="en-US" sz="2000" dirty="0"/>
          </a:p>
        </p:txBody>
      </p:sp>
      <p:sp>
        <p:nvSpPr>
          <p:cNvPr id="16" name="TextBox 15">
            <a:extLst>
              <a:ext uri="{FF2B5EF4-FFF2-40B4-BE49-F238E27FC236}">
                <a16:creationId xmlns:a16="http://schemas.microsoft.com/office/drawing/2014/main" id="{FA77DB14-6FF7-3909-6C32-8D0B6BAD4515}"/>
              </a:ext>
            </a:extLst>
          </p:cNvPr>
          <p:cNvSpPr txBox="1"/>
          <p:nvPr/>
        </p:nvSpPr>
        <p:spPr>
          <a:xfrm>
            <a:off x="3816633" y="8530330"/>
            <a:ext cx="4099314" cy="1508105"/>
          </a:xfrm>
          <a:prstGeom prst="rect">
            <a:avLst/>
          </a:prstGeom>
          <a:noFill/>
        </p:spPr>
        <p:txBody>
          <a:bodyPr wrap="square" lIns="91440" tIns="45720" rIns="91440" bIns="45720" rtlCol="0" anchor="t">
            <a:spAutoFit/>
          </a:bodyPr>
          <a:lstStyle/>
          <a:p>
            <a:pPr algn="ctr"/>
            <a:r>
              <a:rPr lang="en-US" sz="2000" dirty="0">
                <a:latin typeface="Calibri Light"/>
                <a:ea typeface="Calibri Light" panose="020F0302020204030204" pitchFamily="34" charset="0"/>
                <a:cs typeface="Calibri Light"/>
              </a:rPr>
              <a:t>Chad Williams </a:t>
            </a:r>
            <a:endParaRPr lang="en-US" sz="2000" dirty="0">
              <a:solidFill>
                <a:srgbClr val="000000"/>
              </a:solidFill>
              <a:latin typeface="Calibri Light"/>
              <a:ea typeface="Calibri Light" panose="020F0302020204030204" pitchFamily="34" charset="0"/>
              <a:cs typeface="Calibri Light"/>
            </a:endParaRPr>
          </a:p>
          <a:p>
            <a:pPr algn="ctr"/>
            <a:r>
              <a:rPr lang="en-US" sz="2000" dirty="0" err="1">
                <a:latin typeface="Calibri Light"/>
                <a:ea typeface="Calibri Light" panose="020F0302020204030204" pitchFamily="34" charset="0"/>
                <a:cs typeface="Calibri Light"/>
              </a:rPr>
              <a:t>UniServ</a:t>
            </a:r>
            <a:r>
              <a:rPr lang="en-US" sz="2000" dirty="0">
                <a:latin typeface="Calibri Light"/>
                <a:ea typeface="Calibri Light" panose="020F0302020204030204" pitchFamily="34" charset="0"/>
                <a:cs typeface="Calibri Light"/>
              </a:rPr>
              <a:t> Consultant</a:t>
            </a:r>
            <a:endParaRPr lang="en-US" sz="2000" dirty="0"/>
          </a:p>
          <a:p>
            <a:pPr algn="ctr"/>
            <a:r>
              <a:rPr lang="en-US" sz="2000" dirty="0">
                <a:latin typeface="Calibri Light"/>
                <a:ea typeface="Calibri Light" panose="020F0302020204030204" pitchFamily="34" charset="0"/>
                <a:cs typeface="Calibri Light"/>
              </a:rPr>
              <a:t>Michigan Education Association</a:t>
            </a:r>
            <a:endParaRPr lang="en-US" sz="2000" dirty="0"/>
          </a:p>
          <a:p>
            <a:pPr algn="ctr"/>
            <a:r>
              <a:rPr lang="en-US" sz="2000" dirty="0">
                <a:latin typeface="Calibri Light"/>
                <a:ea typeface="Calibri Light" panose="020F0302020204030204" pitchFamily="34" charset="0"/>
                <a:cs typeface="Calibri Light"/>
              </a:rPr>
              <a:t>cwilliams@mea.org </a:t>
            </a:r>
            <a:r>
              <a:rPr lang="en-US" sz="3200" dirty="0">
                <a:latin typeface="Calibri Light"/>
                <a:ea typeface="Calibri Light" panose="020F0302020204030204" pitchFamily="34" charset="0"/>
                <a:cs typeface="Calibri Light"/>
              </a:rPr>
              <a:t> </a:t>
            </a:r>
            <a:endParaRPr lang="en-US" dirty="0"/>
          </a:p>
        </p:txBody>
      </p:sp>
      <p:pic>
        <p:nvPicPr>
          <p:cNvPr id="17" name="Picture 16">
            <a:extLst>
              <a:ext uri="{FF2B5EF4-FFF2-40B4-BE49-F238E27FC236}">
                <a16:creationId xmlns:a16="http://schemas.microsoft.com/office/drawing/2014/main" id="{CC3B92AF-F41A-6B15-A77D-D01856BBF9A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900000">
            <a:off x="5003304" y="6680041"/>
            <a:ext cx="1676809" cy="1829925"/>
          </a:xfrm>
          <a:prstGeom prst="flowChartConnector">
            <a:avLst/>
          </a:prstGeom>
        </p:spPr>
      </p:pic>
    </p:spTree>
    <p:custDataLst>
      <p:tags r:id="rId1"/>
    </p:custDataLst>
    <p:extLst>
      <p:ext uri="{BB962C8B-B14F-4D97-AF65-F5344CB8AC3E}">
        <p14:creationId xmlns:p14="http://schemas.microsoft.com/office/powerpoint/2010/main" val="3593170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FE9FB98-4A5D-532E-7F8F-B99065DB39DB}"/>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CA87E20C-D691-5BE9-E5F4-FC7AAD31BFB3}"/>
              </a:ext>
            </a:extLst>
          </p:cNvPr>
          <p:cNvSpPr txBox="1">
            <a:spLocks noGrp="1"/>
          </p:cNvSpPr>
          <p:nvPr>
            <p:ph type="title"/>
          </p:nvPr>
        </p:nvSpPr>
        <p:spPr>
          <a:xfrm>
            <a:off x="764387" y="1402867"/>
            <a:ext cx="5566061" cy="1361499"/>
          </a:xfrm>
          <a:prstGeom prst="rect">
            <a:avLst/>
          </a:prstGeom>
        </p:spPr>
        <p:txBody>
          <a:bodyPr vert="horz" wrap="square" lIns="0" tIns="314361" rIns="0" bIns="0" rtlCol="0">
            <a:spAutoFit/>
          </a:bodyPr>
          <a:lstStyle/>
          <a:p>
            <a:pPr marL="88900" marR="5080">
              <a:lnSpc>
                <a:spcPts val="9150"/>
              </a:lnSpc>
              <a:spcBef>
                <a:spcPts val="1935"/>
              </a:spcBef>
            </a:pPr>
            <a:r>
              <a:rPr lang="en-US" dirty="0">
                <a:latin typeface="Franklin Gothic Medium" panose="020B0603020102020204" pitchFamily="34" charset="0"/>
                <a:ea typeface="Calibri" panose="020F0502020204030204" pitchFamily="34" charset="0"/>
                <a:cs typeface="Calibri" panose="020F0502020204030204" pitchFamily="34" charset="0"/>
              </a:rPr>
              <a:t>Title</a:t>
            </a:r>
            <a:endParaRPr spc="-10" dirty="0"/>
          </a:p>
        </p:txBody>
      </p:sp>
      <p:grpSp>
        <p:nvGrpSpPr>
          <p:cNvPr id="12" name="object 12">
            <a:extLst>
              <a:ext uri="{FF2B5EF4-FFF2-40B4-BE49-F238E27FC236}">
                <a16:creationId xmlns:a16="http://schemas.microsoft.com/office/drawing/2014/main" id="{8A69D7BA-5D7E-04F2-F40F-38FFACB0F41D}"/>
              </a:ext>
            </a:extLst>
          </p:cNvPr>
          <p:cNvGrpSpPr/>
          <p:nvPr/>
        </p:nvGrpSpPr>
        <p:grpSpPr>
          <a:xfrm>
            <a:off x="7120208" y="0"/>
            <a:ext cx="10403405" cy="5861685"/>
            <a:chOff x="7120208" y="0"/>
            <a:chExt cx="10403405" cy="5861685"/>
          </a:xfrm>
        </p:grpSpPr>
        <p:sp>
          <p:nvSpPr>
            <p:cNvPr id="13" name="object 13">
              <a:extLst>
                <a:ext uri="{FF2B5EF4-FFF2-40B4-BE49-F238E27FC236}">
                  <a16:creationId xmlns:a16="http://schemas.microsoft.com/office/drawing/2014/main" id="{98F050F0-1618-CC1F-DD4A-32C294B98534}"/>
                </a:ext>
              </a:extLst>
            </p:cNvPr>
            <p:cNvSpPr/>
            <p:nvPr/>
          </p:nvSpPr>
          <p:spPr>
            <a:xfrm>
              <a:off x="7384568" y="0"/>
              <a:ext cx="10139045" cy="5861685"/>
            </a:xfrm>
            <a:custGeom>
              <a:avLst/>
              <a:gdLst/>
              <a:ahLst/>
              <a:cxnLst/>
              <a:rect l="l" t="t" r="r" b="b"/>
              <a:pathLst>
                <a:path w="10139044" h="5861685">
                  <a:moveTo>
                    <a:pt x="10138511" y="0"/>
                  </a:moveTo>
                  <a:lnTo>
                    <a:pt x="0" y="0"/>
                  </a:lnTo>
                  <a:lnTo>
                    <a:pt x="0" y="4679823"/>
                  </a:lnTo>
                  <a:lnTo>
                    <a:pt x="10138511" y="5861329"/>
                  </a:lnTo>
                  <a:lnTo>
                    <a:pt x="10138511" y="0"/>
                  </a:lnTo>
                  <a:close/>
                </a:path>
              </a:pathLst>
            </a:custGeom>
            <a:solidFill>
              <a:srgbClr val="FFCF02"/>
            </a:solidFill>
          </p:spPr>
          <p:txBody>
            <a:bodyPr wrap="square" lIns="0" tIns="0" rIns="0" bIns="0" rtlCol="0"/>
            <a:lstStyle/>
            <a:p>
              <a:endParaRPr/>
            </a:p>
          </p:txBody>
        </p:sp>
        <p:pic>
          <p:nvPicPr>
            <p:cNvPr id="14" name="object 14">
              <a:extLst>
                <a:ext uri="{FF2B5EF4-FFF2-40B4-BE49-F238E27FC236}">
                  <a16:creationId xmlns:a16="http://schemas.microsoft.com/office/drawing/2014/main" id="{514C49DE-69A8-D97D-5393-D0B3981434AC}"/>
                </a:ext>
              </a:extLst>
            </p:cNvPr>
            <p:cNvPicPr/>
            <p:nvPr/>
          </p:nvPicPr>
          <p:blipFill>
            <a:blip r:embed="rId4" cstate="print"/>
            <a:stretch>
              <a:fillRect/>
            </a:stretch>
          </p:blipFill>
          <p:spPr>
            <a:xfrm>
              <a:off x="7120229" y="0"/>
              <a:ext cx="10138486" cy="5491645"/>
            </a:xfrm>
            <a:prstGeom prst="rect">
              <a:avLst/>
            </a:prstGeom>
          </p:spPr>
        </p:pic>
        <p:sp>
          <p:nvSpPr>
            <p:cNvPr id="15" name="object 15">
              <a:extLst>
                <a:ext uri="{FF2B5EF4-FFF2-40B4-BE49-F238E27FC236}">
                  <a16:creationId xmlns:a16="http://schemas.microsoft.com/office/drawing/2014/main" id="{DF37F794-D345-3E48-281D-D0FFE01C6DD3}"/>
                </a:ext>
              </a:extLst>
            </p:cNvPr>
            <p:cNvSpPr/>
            <p:nvPr/>
          </p:nvSpPr>
          <p:spPr>
            <a:xfrm>
              <a:off x="7120208" y="0"/>
              <a:ext cx="10139045" cy="5509895"/>
            </a:xfrm>
            <a:custGeom>
              <a:avLst/>
              <a:gdLst/>
              <a:ahLst/>
              <a:cxnLst/>
              <a:rect l="l" t="t" r="r" b="b"/>
              <a:pathLst>
                <a:path w="10139044" h="5509895">
                  <a:moveTo>
                    <a:pt x="10138511" y="0"/>
                  </a:moveTo>
                  <a:lnTo>
                    <a:pt x="10138511" y="5509295"/>
                  </a:lnTo>
                  <a:lnTo>
                    <a:pt x="0" y="4327789"/>
                  </a:lnTo>
                  <a:lnTo>
                    <a:pt x="0" y="0"/>
                  </a:lnTo>
                </a:path>
              </a:pathLst>
            </a:custGeom>
            <a:ln w="105029">
              <a:solidFill>
                <a:srgbClr val="FFFFFF"/>
              </a:solidFill>
            </a:ln>
          </p:spPr>
          <p:txBody>
            <a:bodyPr wrap="square" lIns="0" tIns="0" rIns="0" bIns="0" rtlCol="0"/>
            <a:lstStyle/>
            <a:p>
              <a:endParaRPr/>
            </a:p>
          </p:txBody>
        </p:sp>
      </p:grpSp>
      <p:pic>
        <p:nvPicPr>
          <p:cNvPr id="16" name="Picture 15" descr="A close-up of a logo&#10;&#10;Description automatically generated">
            <a:extLst>
              <a:ext uri="{FF2B5EF4-FFF2-40B4-BE49-F238E27FC236}">
                <a16:creationId xmlns:a16="http://schemas.microsoft.com/office/drawing/2014/main" id="{77B79F90-2189-C3DE-6C49-22F1E7663859}"/>
              </a:ext>
            </a:extLst>
          </p:cNvPr>
          <p:cNvPicPr>
            <a:picLocks noChangeAspect="1"/>
          </p:cNvPicPr>
          <p:nvPr/>
        </p:nvPicPr>
        <p:blipFill>
          <a:blip r:embed="rId5"/>
          <a:stretch>
            <a:fillRect/>
          </a:stretch>
        </p:blipFill>
        <p:spPr>
          <a:xfrm>
            <a:off x="533400" y="-45916"/>
            <a:ext cx="1895475" cy="1809750"/>
          </a:xfrm>
          <a:prstGeom prst="rect">
            <a:avLst/>
          </a:prstGeom>
        </p:spPr>
      </p:pic>
      <p:pic>
        <p:nvPicPr>
          <p:cNvPr id="9" name="Picture 8">
            <a:extLst>
              <a:ext uri="{FF2B5EF4-FFF2-40B4-BE49-F238E27FC236}">
                <a16:creationId xmlns:a16="http://schemas.microsoft.com/office/drawing/2014/main" id="{412B41BB-45FC-373C-C0B3-6939E428AB34}"/>
              </a:ext>
            </a:extLst>
          </p:cNvPr>
          <p:cNvPicPr>
            <a:picLocks noChangeAspect="1"/>
          </p:cNvPicPr>
          <p:nvPr/>
        </p:nvPicPr>
        <p:blipFill>
          <a:blip r:embed="rId6"/>
          <a:stretch>
            <a:fillRect/>
          </a:stretch>
        </p:blipFill>
        <p:spPr>
          <a:xfrm>
            <a:off x="7120208" y="27614"/>
            <a:ext cx="10348698" cy="5801686"/>
          </a:xfrm>
          <a:prstGeom prst="rect">
            <a:avLst/>
          </a:prstGeom>
        </p:spPr>
      </p:pic>
      <p:sp>
        <p:nvSpPr>
          <p:cNvPr id="10" name="Text Placeholder 2">
            <a:extLst>
              <a:ext uri="{FF2B5EF4-FFF2-40B4-BE49-F238E27FC236}">
                <a16:creationId xmlns:a16="http://schemas.microsoft.com/office/drawing/2014/main" id="{BF1CDBAC-E5AE-6AB6-4D69-D6E3D7C5750E}"/>
              </a:ext>
            </a:extLst>
          </p:cNvPr>
          <p:cNvSpPr txBox="1">
            <a:spLocks/>
          </p:cNvSpPr>
          <p:nvPr/>
        </p:nvSpPr>
        <p:spPr>
          <a:xfrm>
            <a:off x="391840" y="4369594"/>
            <a:ext cx="13503649" cy="5816977"/>
          </a:xfrm>
          <a:prstGeom prst="rect">
            <a:avLst/>
          </a:prstGeom>
        </p:spPr>
        <p:txBody>
          <a:bodyPr vert="horz" lIns="91440" tIns="45720" rIns="91440" bIns="45720" rtlCol="0">
            <a:normAutofit/>
          </a:bodyPr>
          <a:lstStyle>
            <a:lvl1pPr marL="514350" indent="-514350" algn="l" defTabSz="685800" rtl="0" eaLnBrk="1" latinLnBrk="0" hangingPunct="1">
              <a:spcBef>
                <a:spcPts val="1500"/>
              </a:spcBef>
              <a:spcAft>
                <a:spcPts val="0"/>
              </a:spcAft>
              <a:buClr>
                <a:schemeClr val="accent1"/>
              </a:buClr>
              <a:buSzPct val="80000"/>
              <a:buFont typeface="Wingdings 3" charset="2"/>
              <a:buChar char=""/>
              <a:defRPr sz="2700" kern="1200">
                <a:solidFill>
                  <a:schemeClr val="tx1">
                    <a:lumMod val="75000"/>
                    <a:lumOff val="25000"/>
                  </a:schemeClr>
                </a:solidFill>
                <a:latin typeface="+mn-lt"/>
                <a:ea typeface="+mn-ea"/>
                <a:cs typeface="+mn-cs"/>
              </a:defRPr>
            </a:lvl1pPr>
            <a:lvl2pPr marL="1114425" indent="-428625" algn="l" defTabSz="685800" rtl="0" eaLnBrk="1" latinLnBrk="0" hangingPunct="1">
              <a:spcBef>
                <a:spcPts val="15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2pPr>
            <a:lvl3pPr marL="1714500" indent="-342900" algn="l" defTabSz="685800" rtl="0" eaLnBrk="1" latinLnBrk="0" hangingPunct="1">
              <a:spcBef>
                <a:spcPts val="1500"/>
              </a:spcBef>
              <a:spcAft>
                <a:spcPts val="0"/>
              </a:spcAft>
              <a:buClr>
                <a:schemeClr val="accent1"/>
              </a:buClr>
              <a:buSzPct val="80000"/>
              <a:buFont typeface="Wingdings 3" charset="2"/>
              <a:buChar char=""/>
              <a:defRPr sz="2100" kern="1200">
                <a:solidFill>
                  <a:schemeClr val="tx1">
                    <a:lumMod val="75000"/>
                    <a:lumOff val="25000"/>
                  </a:schemeClr>
                </a:solidFill>
                <a:latin typeface="+mn-lt"/>
                <a:ea typeface="+mn-ea"/>
                <a:cs typeface="+mn-cs"/>
              </a:defRPr>
            </a:lvl3pPr>
            <a:lvl4pPr marL="2400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4pPr>
            <a:lvl5pPr marL="30861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5pPr>
            <a:lvl6pPr marL="37719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6pPr>
            <a:lvl7pPr marL="44577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7pPr>
            <a:lvl8pPr marL="51435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8pPr>
            <a:lvl9pPr marL="5829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9pPr>
          </a:lstStyle>
          <a:p>
            <a:endParaRPr lang="en-US" sz="1800" dirty="0">
              <a:latin typeface="Arial" panose="020B0604020202020204" pitchFamily="34" charset="0"/>
            </a:endParaRPr>
          </a:p>
          <a:p>
            <a:pPr marL="571500" indent="-571500" fontAlgn="base">
              <a:buFont typeface="Arial" panose="020B0604020202020204" pitchFamily="34" charset="0"/>
              <a:buChar char="•"/>
            </a:pPr>
            <a:endParaRPr lang="en-US" sz="4000" b="1" dirty="0">
              <a:solidFill>
                <a:schemeClr val="accent6"/>
              </a:solidFill>
              <a:latin typeface="Arial" panose="020B0604020202020204" pitchFamily="34" charset="0"/>
            </a:endParaRPr>
          </a:p>
          <a:p>
            <a:pPr marL="571500" indent="-571500" fontAlgn="base">
              <a:buFont typeface="Arial" panose="020B0604020202020204" pitchFamily="34" charset="0"/>
              <a:buChar char="•"/>
            </a:pPr>
            <a:r>
              <a:rPr lang="en-US" sz="4000" b="1" dirty="0">
                <a:solidFill>
                  <a:schemeClr val="accent6"/>
                </a:solidFill>
                <a:latin typeface="Arial" panose="020B0604020202020204" pitchFamily="34" charset="0"/>
              </a:rPr>
              <a:t>Text</a:t>
            </a:r>
            <a:endParaRPr lang="en-US" sz="4400" dirty="0">
              <a:latin typeface="Calibri Light" panose="020F0302020204030204" pitchFamily="34" charset="0"/>
              <a:ea typeface="Calibri Light" panose="020F0302020204030204" pitchFamily="34" charset="0"/>
              <a:cs typeface="Calibri Light" panose="020F0302020204030204" pitchFamily="34" charset="0"/>
            </a:endParaRPr>
          </a:p>
        </p:txBody>
      </p:sp>
    </p:spTree>
    <p:custDataLst>
      <p:tags r:id="rId1"/>
    </p:custDataLst>
    <p:extLst>
      <p:ext uri="{BB962C8B-B14F-4D97-AF65-F5344CB8AC3E}">
        <p14:creationId xmlns:p14="http://schemas.microsoft.com/office/powerpoint/2010/main" val="1660608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64387" y="1402867"/>
            <a:ext cx="5566061" cy="2541053"/>
          </a:xfrm>
          <a:prstGeom prst="rect">
            <a:avLst/>
          </a:prstGeom>
        </p:spPr>
        <p:txBody>
          <a:bodyPr vert="horz" wrap="square" lIns="0" tIns="314361" rIns="0" bIns="0" rtlCol="0">
            <a:spAutoFit/>
          </a:bodyPr>
          <a:lstStyle/>
          <a:p>
            <a:pPr marL="88900" marR="5080">
              <a:lnSpc>
                <a:spcPts val="9150"/>
              </a:lnSpc>
              <a:spcBef>
                <a:spcPts val="1935"/>
              </a:spcBef>
            </a:pPr>
            <a:r>
              <a:rPr lang="en-US" spc="-25" dirty="0"/>
              <a:t>NEA Health and Safety Program </a:t>
            </a:r>
            <a:endParaRPr spc="-10" dirty="0"/>
          </a:p>
        </p:txBody>
      </p:sp>
      <p:grpSp>
        <p:nvGrpSpPr>
          <p:cNvPr id="12" name="object 12"/>
          <p:cNvGrpSpPr/>
          <p:nvPr/>
        </p:nvGrpSpPr>
        <p:grpSpPr>
          <a:xfrm>
            <a:off x="7120208" y="0"/>
            <a:ext cx="10403405" cy="5861685"/>
            <a:chOff x="7120208" y="0"/>
            <a:chExt cx="10403405" cy="5861685"/>
          </a:xfrm>
        </p:grpSpPr>
        <p:sp>
          <p:nvSpPr>
            <p:cNvPr id="13" name="object 13"/>
            <p:cNvSpPr/>
            <p:nvPr/>
          </p:nvSpPr>
          <p:spPr>
            <a:xfrm>
              <a:off x="7384568" y="0"/>
              <a:ext cx="10139045" cy="5861685"/>
            </a:xfrm>
            <a:custGeom>
              <a:avLst/>
              <a:gdLst/>
              <a:ahLst/>
              <a:cxnLst/>
              <a:rect l="l" t="t" r="r" b="b"/>
              <a:pathLst>
                <a:path w="10139044" h="5861685">
                  <a:moveTo>
                    <a:pt x="10138511" y="0"/>
                  </a:moveTo>
                  <a:lnTo>
                    <a:pt x="0" y="0"/>
                  </a:lnTo>
                  <a:lnTo>
                    <a:pt x="0" y="4679823"/>
                  </a:lnTo>
                  <a:lnTo>
                    <a:pt x="10138511" y="5861329"/>
                  </a:lnTo>
                  <a:lnTo>
                    <a:pt x="10138511" y="0"/>
                  </a:lnTo>
                  <a:close/>
                </a:path>
              </a:pathLst>
            </a:custGeom>
            <a:solidFill>
              <a:srgbClr val="FFCF02"/>
            </a:solidFill>
          </p:spPr>
          <p:txBody>
            <a:bodyPr wrap="square" lIns="0" tIns="0" rIns="0" bIns="0" rtlCol="0"/>
            <a:lstStyle/>
            <a:p>
              <a:endParaRPr/>
            </a:p>
          </p:txBody>
        </p:sp>
        <p:pic>
          <p:nvPicPr>
            <p:cNvPr id="14" name="object 14"/>
            <p:cNvPicPr/>
            <p:nvPr/>
          </p:nvPicPr>
          <p:blipFill>
            <a:blip r:embed="rId4" cstate="print"/>
            <a:stretch>
              <a:fillRect/>
            </a:stretch>
          </p:blipFill>
          <p:spPr>
            <a:xfrm>
              <a:off x="7120229" y="0"/>
              <a:ext cx="10138486" cy="5491645"/>
            </a:xfrm>
            <a:prstGeom prst="rect">
              <a:avLst/>
            </a:prstGeom>
          </p:spPr>
        </p:pic>
        <p:sp>
          <p:nvSpPr>
            <p:cNvPr id="15" name="object 15"/>
            <p:cNvSpPr/>
            <p:nvPr/>
          </p:nvSpPr>
          <p:spPr>
            <a:xfrm>
              <a:off x="7120208" y="0"/>
              <a:ext cx="10139045" cy="5509895"/>
            </a:xfrm>
            <a:custGeom>
              <a:avLst/>
              <a:gdLst/>
              <a:ahLst/>
              <a:cxnLst/>
              <a:rect l="l" t="t" r="r" b="b"/>
              <a:pathLst>
                <a:path w="10139044" h="5509895">
                  <a:moveTo>
                    <a:pt x="10138511" y="0"/>
                  </a:moveTo>
                  <a:lnTo>
                    <a:pt x="10138511" y="5509295"/>
                  </a:lnTo>
                  <a:lnTo>
                    <a:pt x="0" y="4327789"/>
                  </a:lnTo>
                  <a:lnTo>
                    <a:pt x="0" y="0"/>
                  </a:lnTo>
                </a:path>
              </a:pathLst>
            </a:custGeom>
            <a:ln w="105029">
              <a:solidFill>
                <a:srgbClr val="FFFFFF"/>
              </a:solidFill>
            </a:ln>
          </p:spPr>
          <p:txBody>
            <a:bodyPr wrap="square" lIns="0" tIns="0" rIns="0" bIns="0" rtlCol="0"/>
            <a:lstStyle/>
            <a:p>
              <a:endParaRPr/>
            </a:p>
          </p:txBody>
        </p:sp>
      </p:grpSp>
      <p:pic>
        <p:nvPicPr>
          <p:cNvPr id="16" name="Picture 15" descr="A close-up of a logo&#10;&#10;Description automatically generated">
            <a:extLst>
              <a:ext uri="{FF2B5EF4-FFF2-40B4-BE49-F238E27FC236}">
                <a16:creationId xmlns:a16="http://schemas.microsoft.com/office/drawing/2014/main" id="{5DF41977-7FED-C443-4623-4BBC05038827}"/>
              </a:ext>
            </a:extLst>
          </p:cNvPr>
          <p:cNvPicPr>
            <a:picLocks noChangeAspect="1"/>
          </p:cNvPicPr>
          <p:nvPr/>
        </p:nvPicPr>
        <p:blipFill>
          <a:blip r:embed="rId5"/>
          <a:stretch>
            <a:fillRect/>
          </a:stretch>
        </p:blipFill>
        <p:spPr>
          <a:xfrm>
            <a:off x="533400" y="-45916"/>
            <a:ext cx="1895475" cy="1809750"/>
          </a:xfrm>
          <a:prstGeom prst="rect">
            <a:avLst/>
          </a:prstGeom>
        </p:spPr>
      </p:pic>
      <p:grpSp>
        <p:nvGrpSpPr>
          <p:cNvPr id="17" name="object 2">
            <a:extLst>
              <a:ext uri="{FF2B5EF4-FFF2-40B4-BE49-F238E27FC236}">
                <a16:creationId xmlns:a16="http://schemas.microsoft.com/office/drawing/2014/main" id="{673C86B2-2FCB-FF39-5C80-AC05D2511255}"/>
              </a:ext>
            </a:extLst>
          </p:cNvPr>
          <p:cNvGrpSpPr/>
          <p:nvPr/>
        </p:nvGrpSpPr>
        <p:grpSpPr>
          <a:xfrm>
            <a:off x="770249" y="5869788"/>
            <a:ext cx="18288000" cy="502284"/>
            <a:chOff x="0" y="3250855"/>
            <a:chExt cx="18288000" cy="502284"/>
          </a:xfrm>
        </p:grpSpPr>
        <p:sp>
          <p:nvSpPr>
            <p:cNvPr id="18" name="object 3">
              <a:extLst>
                <a:ext uri="{FF2B5EF4-FFF2-40B4-BE49-F238E27FC236}">
                  <a16:creationId xmlns:a16="http://schemas.microsoft.com/office/drawing/2014/main" id="{2CF4238B-7073-F4F1-D670-E3A6EF85F73D}"/>
                </a:ext>
              </a:extLst>
            </p:cNvPr>
            <p:cNvSpPr/>
            <p:nvPr/>
          </p:nvSpPr>
          <p:spPr>
            <a:xfrm>
              <a:off x="0" y="3487593"/>
              <a:ext cx="18288000" cy="28575"/>
            </a:xfrm>
            <a:custGeom>
              <a:avLst/>
              <a:gdLst/>
              <a:ahLst/>
              <a:cxnLst/>
              <a:rect l="l" t="t" r="r" b="b"/>
              <a:pathLst>
                <a:path w="18288000" h="28575">
                  <a:moveTo>
                    <a:pt x="0" y="28574"/>
                  </a:moveTo>
                  <a:lnTo>
                    <a:pt x="0" y="0"/>
                  </a:lnTo>
                  <a:lnTo>
                    <a:pt x="18287998" y="0"/>
                  </a:lnTo>
                  <a:lnTo>
                    <a:pt x="18287998" y="28574"/>
                  </a:lnTo>
                  <a:lnTo>
                    <a:pt x="0" y="28574"/>
                  </a:lnTo>
                  <a:close/>
                </a:path>
              </a:pathLst>
            </a:custGeom>
            <a:solidFill>
              <a:srgbClr val="000000"/>
            </a:solidFill>
          </p:spPr>
          <p:txBody>
            <a:bodyPr wrap="square" lIns="0" tIns="0" rIns="0" bIns="0" rtlCol="0"/>
            <a:lstStyle/>
            <a:p>
              <a:endParaRPr/>
            </a:p>
          </p:txBody>
        </p:sp>
        <p:sp>
          <p:nvSpPr>
            <p:cNvPr id="19" name="object 4">
              <a:extLst>
                <a:ext uri="{FF2B5EF4-FFF2-40B4-BE49-F238E27FC236}">
                  <a16:creationId xmlns:a16="http://schemas.microsoft.com/office/drawing/2014/main" id="{58C26233-4871-D44C-5DA3-12608ACA025E}"/>
                </a:ext>
              </a:extLst>
            </p:cNvPr>
            <p:cNvSpPr/>
            <p:nvPr/>
          </p:nvSpPr>
          <p:spPr>
            <a:xfrm>
              <a:off x="1028687" y="3250856"/>
              <a:ext cx="14467205" cy="502284"/>
            </a:xfrm>
            <a:custGeom>
              <a:avLst/>
              <a:gdLst/>
              <a:ahLst/>
              <a:cxnLst/>
              <a:rect l="l" t="t" r="r" b="b"/>
              <a:pathLst>
                <a:path w="14467205" h="502285">
                  <a:moveTo>
                    <a:pt x="502056" y="251028"/>
                  </a:moveTo>
                  <a:lnTo>
                    <a:pt x="251028" y="0"/>
                  </a:lnTo>
                  <a:lnTo>
                    <a:pt x="0" y="251028"/>
                  </a:lnTo>
                  <a:lnTo>
                    <a:pt x="251040" y="502056"/>
                  </a:lnTo>
                  <a:lnTo>
                    <a:pt x="502056" y="251028"/>
                  </a:lnTo>
                  <a:close/>
                </a:path>
                <a:path w="14467205" h="502285">
                  <a:moveTo>
                    <a:pt x="5157660" y="251028"/>
                  </a:moveTo>
                  <a:lnTo>
                    <a:pt x="4906632" y="0"/>
                  </a:lnTo>
                  <a:lnTo>
                    <a:pt x="4655604" y="251028"/>
                  </a:lnTo>
                  <a:lnTo>
                    <a:pt x="4906632" y="502056"/>
                  </a:lnTo>
                  <a:lnTo>
                    <a:pt x="5157660" y="251028"/>
                  </a:lnTo>
                  <a:close/>
                </a:path>
                <a:path w="14467205" h="502285">
                  <a:moveTo>
                    <a:pt x="9813265" y="251028"/>
                  </a:moveTo>
                  <a:lnTo>
                    <a:pt x="9562236" y="0"/>
                  </a:lnTo>
                  <a:lnTo>
                    <a:pt x="9311208" y="251028"/>
                  </a:lnTo>
                  <a:lnTo>
                    <a:pt x="9562236" y="502056"/>
                  </a:lnTo>
                  <a:lnTo>
                    <a:pt x="9813265" y="251028"/>
                  </a:lnTo>
                  <a:close/>
                </a:path>
                <a:path w="14467205" h="502285">
                  <a:moveTo>
                    <a:pt x="14467053" y="251028"/>
                  </a:moveTo>
                  <a:lnTo>
                    <a:pt x="14216025" y="0"/>
                  </a:lnTo>
                  <a:lnTo>
                    <a:pt x="13964996" y="251028"/>
                  </a:lnTo>
                  <a:lnTo>
                    <a:pt x="14216025" y="502056"/>
                  </a:lnTo>
                  <a:lnTo>
                    <a:pt x="14467053" y="251028"/>
                  </a:lnTo>
                  <a:close/>
                </a:path>
              </a:pathLst>
            </a:custGeom>
            <a:solidFill>
              <a:srgbClr val="FFD961"/>
            </a:solidFill>
          </p:spPr>
          <p:txBody>
            <a:bodyPr wrap="square" lIns="0" tIns="0" rIns="0" bIns="0" rtlCol="0"/>
            <a:lstStyle/>
            <a:p>
              <a:endParaRPr/>
            </a:p>
          </p:txBody>
        </p:sp>
      </p:grpSp>
      <p:pic>
        <p:nvPicPr>
          <p:cNvPr id="20" name="Picture 19">
            <a:extLst>
              <a:ext uri="{FF2B5EF4-FFF2-40B4-BE49-F238E27FC236}">
                <a16:creationId xmlns:a16="http://schemas.microsoft.com/office/drawing/2014/main" id="{15561107-6D6C-3B08-AE76-E40040708E3D}"/>
              </a:ext>
            </a:extLst>
          </p:cNvPr>
          <p:cNvPicPr>
            <a:picLocks noChangeAspect="1"/>
          </p:cNvPicPr>
          <p:nvPr/>
        </p:nvPicPr>
        <p:blipFill>
          <a:blip r:embed="rId6"/>
          <a:stretch>
            <a:fillRect/>
          </a:stretch>
        </p:blipFill>
        <p:spPr>
          <a:xfrm>
            <a:off x="1031611" y="8273225"/>
            <a:ext cx="2500422" cy="18569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4">
            <a:extLst>
              <a:ext uri="{FF2B5EF4-FFF2-40B4-BE49-F238E27FC236}">
                <a16:creationId xmlns:a16="http://schemas.microsoft.com/office/drawing/2014/main" id="{37CEA9B4-06B4-4742-4B88-9C335727C8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95890" y="8441126"/>
            <a:ext cx="2484053" cy="17632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2" name="object 7">
            <a:extLst>
              <a:ext uri="{FF2B5EF4-FFF2-40B4-BE49-F238E27FC236}">
                <a16:creationId xmlns:a16="http://schemas.microsoft.com/office/drawing/2014/main" id="{63B59028-3721-203A-E5D8-E2B84A43429D}"/>
              </a:ext>
            </a:extLst>
          </p:cNvPr>
          <p:cNvSpPr txBox="1"/>
          <p:nvPr/>
        </p:nvSpPr>
        <p:spPr>
          <a:xfrm>
            <a:off x="4703284" y="6579906"/>
            <a:ext cx="3929602" cy="1149033"/>
          </a:xfrm>
          <a:prstGeom prst="rect">
            <a:avLst/>
          </a:prstGeom>
        </p:spPr>
        <p:txBody>
          <a:bodyPr vert="horz" wrap="square" lIns="0" tIns="12700" rIns="0" bIns="0" rtlCol="0">
            <a:spAutoFit/>
          </a:bodyPr>
          <a:lstStyle/>
          <a:p>
            <a:pPr marL="12700" algn="ctr">
              <a:spcBef>
                <a:spcPts val="100"/>
              </a:spcBef>
            </a:pPr>
            <a:r>
              <a:rPr sz="4500" spc="-25" dirty="0">
                <a:latin typeface="Lucida Sans"/>
              </a:rPr>
              <a:t>02</a:t>
            </a:r>
            <a:endParaRPr lang="en-US" sz="4500" spc="-25" dirty="0">
              <a:latin typeface="Lucida Sans"/>
            </a:endParaRPr>
          </a:p>
          <a:p>
            <a:pPr marL="12700" algn="ctr">
              <a:spcBef>
                <a:spcPts val="100"/>
              </a:spcBef>
            </a:pPr>
            <a:r>
              <a:rPr lang="en-US" sz="2800" b="1" spc="-25" dirty="0">
                <a:latin typeface="Calibri Light" panose="020F0302020204030204" pitchFamily="34" charset="0"/>
                <a:cs typeface="Calibri Light" panose="020F0302020204030204" pitchFamily="34" charset="0"/>
              </a:rPr>
              <a:t>EPA Chemical Safety Rule </a:t>
            </a:r>
            <a:endParaRPr sz="2800" b="1" spc="-25" dirty="0">
              <a:latin typeface="Calibri Light" panose="020F0302020204030204" pitchFamily="34" charset="0"/>
              <a:cs typeface="Calibri Light" panose="020F0302020204030204" pitchFamily="34" charset="0"/>
            </a:endParaRPr>
          </a:p>
        </p:txBody>
      </p:sp>
      <p:sp>
        <p:nvSpPr>
          <p:cNvPr id="23" name="object 8">
            <a:extLst>
              <a:ext uri="{FF2B5EF4-FFF2-40B4-BE49-F238E27FC236}">
                <a16:creationId xmlns:a16="http://schemas.microsoft.com/office/drawing/2014/main" id="{820C88B0-9A2A-30DA-003F-54F60C8B7A98}"/>
              </a:ext>
            </a:extLst>
          </p:cNvPr>
          <p:cNvSpPr txBox="1"/>
          <p:nvPr/>
        </p:nvSpPr>
        <p:spPr>
          <a:xfrm>
            <a:off x="9473116" y="6430319"/>
            <a:ext cx="3929602" cy="2010807"/>
          </a:xfrm>
          <a:prstGeom prst="rect">
            <a:avLst/>
          </a:prstGeom>
        </p:spPr>
        <p:txBody>
          <a:bodyPr vert="horz" wrap="square" lIns="0" tIns="12700" rIns="0" bIns="0" rtlCol="0">
            <a:spAutoFit/>
          </a:bodyPr>
          <a:lstStyle/>
          <a:p>
            <a:pPr marL="48895" algn="ctr">
              <a:lnSpc>
                <a:spcPct val="100000"/>
              </a:lnSpc>
              <a:spcBef>
                <a:spcPts val="100"/>
              </a:spcBef>
            </a:pPr>
            <a:r>
              <a:rPr sz="4500" spc="85" dirty="0">
                <a:latin typeface="Lucida Sans"/>
                <a:cs typeface="Lucida Sans"/>
              </a:rPr>
              <a:t>03</a:t>
            </a:r>
            <a:endParaRPr lang="en-US" sz="4500" dirty="0">
              <a:latin typeface="Lucida Sans"/>
              <a:cs typeface="Lucida Sans"/>
            </a:endParaRPr>
          </a:p>
          <a:p>
            <a:pPr marL="48895" algn="ctr">
              <a:lnSpc>
                <a:spcPct val="100000"/>
              </a:lnSpc>
              <a:spcBef>
                <a:spcPts val="100"/>
              </a:spcBef>
            </a:pPr>
            <a:r>
              <a:rPr lang="en-US" sz="2800" b="1" spc="105" dirty="0">
                <a:latin typeface="Calibri Light" panose="020F0302020204030204" pitchFamily="34" charset="0"/>
                <a:ea typeface="Calibri Light" panose="020F0302020204030204" pitchFamily="34" charset="0"/>
                <a:cs typeface="Calibri Light" panose="020F0302020204030204" pitchFamily="34" charset="0"/>
              </a:rPr>
              <a:t>CPR/AED &amp; First Aid in Spanish and other trainings </a:t>
            </a:r>
            <a:endParaRPr sz="2800" b="1"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4" name="object 9">
            <a:extLst>
              <a:ext uri="{FF2B5EF4-FFF2-40B4-BE49-F238E27FC236}">
                <a16:creationId xmlns:a16="http://schemas.microsoft.com/office/drawing/2014/main" id="{770BF6CC-FEE5-F51E-99D3-DC113B8BD818}"/>
              </a:ext>
            </a:extLst>
          </p:cNvPr>
          <p:cNvSpPr txBox="1"/>
          <p:nvPr/>
        </p:nvSpPr>
        <p:spPr>
          <a:xfrm>
            <a:off x="13896279" y="6490970"/>
            <a:ext cx="4163121" cy="1435136"/>
          </a:xfrm>
          <a:prstGeom prst="rect">
            <a:avLst/>
          </a:prstGeom>
        </p:spPr>
        <p:txBody>
          <a:bodyPr vert="horz" wrap="square" lIns="0" tIns="12700" rIns="0" bIns="0" rtlCol="0">
            <a:spAutoFit/>
          </a:bodyPr>
          <a:lstStyle/>
          <a:p>
            <a:pPr marL="12700" algn="ctr">
              <a:lnSpc>
                <a:spcPct val="100000"/>
              </a:lnSpc>
              <a:spcBef>
                <a:spcPts val="100"/>
              </a:spcBef>
            </a:pPr>
            <a:r>
              <a:rPr sz="4500" spc="70" dirty="0">
                <a:latin typeface="Lucida Sans"/>
                <a:cs typeface="Lucida Sans"/>
              </a:rPr>
              <a:t>04</a:t>
            </a:r>
            <a:endParaRPr sz="4500" dirty="0">
              <a:latin typeface="Lucida Sans"/>
              <a:cs typeface="Lucida Sans"/>
            </a:endParaRPr>
          </a:p>
          <a:p>
            <a:pPr marL="12700" marR="5080" algn="ctr">
              <a:lnSpc>
                <a:spcPct val="133300"/>
              </a:lnSpc>
              <a:spcBef>
                <a:spcPts val="1580"/>
              </a:spcBef>
            </a:pPr>
            <a:r>
              <a:rPr lang="en-US" sz="2800" b="1" spc="105" dirty="0">
                <a:latin typeface="Calibri Light" panose="020F0302020204030204" pitchFamily="34" charset="0"/>
                <a:ea typeface="Calibri Light" panose="020F0302020204030204" pitchFamily="34" charset="0"/>
                <a:cs typeface="Calibri Light" panose="020F0302020204030204" pitchFamily="34" charset="0"/>
              </a:rPr>
              <a:t>Racine, Wisconsin </a:t>
            </a:r>
            <a:endParaRPr sz="2800" b="1"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5" name="object 10">
            <a:extLst>
              <a:ext uri="{FF2B5EF4-FFF2-40B4-BE49-F238E27FC236}">
                <a16:creationId xmlns:a16="http://schemas.microsoft.com/office/drawing/2014/main" id="{55C2A777-4356-BC26-4C0A-ACF5119696FF}"/>
              </a:ext>
            </a:extLst>
          </p:cNvPr>
          <p:cNvSpPr txBox="1"/>
          <p:nvPr/>
        </p:nvSpPr>
        <p:spPr>
          <a:xfrm>
            <a:off x="675932" y="6540239"/>
            <a:ext cx="2940857" cy="2058064"/>
          </a:xfrm>
          <a:prstGeom prst="rect">
            <a:avLst/>
          </a:prstGeom>
        </p:spPr>
        <p:txBody>
          <a:bodyPr vert="horz" wrap="square" lIns="0" tIns="12700" rIns="0" bIns="0" rtlCol="0">
            <a:spAutoFit/>
          </a:bodyPr>
          <a:lstStyle/>
          <a:p>
            <a:pPr marL="12700" algn="ctr">
              <a:lnSpc>
                <a:spcPct val="100000"/>
              </a:lnSpc>
              <a:spcBef>
                <a:spcPts val="100"/>
              </a:spcBef>
            </a:pPr>
            <a:r>
              <a:rPr sz="4500" spc="-25" dirty="0">
                <a:latin typeface="Lucida Sans"/>
                <a:cs typeface="Lucida Sans"/>
              </a:rPr>
              <a:t>01</a:t>
            </a:r>
            <a:endParaRPr lang="en-US" sz="4500" spc="-25" dirty="0">
              <a:latin typeface="Lucida Sans"/>
              <a:cs typeface="Lucida Sans"/>
            </a:endParaRPr>
          </a:p>
          <a:p>
            <a:pPr marL="12700" algn="ctr">
              <a:lnSpc>
                <a:spcPct val="100000"/>
              </a:lnSpc>
              <a:spcBef>
                <a:spcPts val="100"/>
              </a:spcBef>
            </a:pPr>
            <a:r>
              <a:rPr lang="en-US" sz="2800" b="1" spc="-25" dirty="0">
                <a:latin typeface="Calibri Light" panose="020F0302020204030204" pitchFamily="34" charset="0"/>
                <a:ea typeface="Calibri Light" panose="020F0302020204030204" pitchFamily="34" charset="0"/>
                <a:cs typeface="Calibri Light" panose="020F0302020204030204" pitchFamily="34" charset="0"/>
              </a:rPr>
              <a:t>Indoor Air Quality Legislation, MD </a:t>
            </a:r>
            <a:endParaRPr sz="2800" b="1" dirty="0">
              <a:latin typeface="Calibri Light" panose="020F0302020204030204" pitchFamily="34" charset="0"/>
              <a:ea typeface="Calibri Light" panose="020F0302020204030204" pitchFamily="34" charset="0"/>
              <a:cs typeface="Calibri Light" panose="020F0302020204030204" pitchFamily="34" charset="0"/>
            </a:endParaRPr>
          </a:p>
          <a:p>
            <a:pPr marL="12700" marR="5080">
              <a:lnSpc>
                <a:spcPct val="133300"/>
              </a:lnSpc>
              <a:spcBef>
                <a:spcPts val="1580"/>
              </a:spcBef>
            </a:pPr>
            <a:r>
              <a:rPr sz="1500" spc="-10" dirty="0">
                <a:latin typeface="Century Gothic"/>
                <a:cs typeface="Century Gothic"/>
              </a:rPr>
              <a:t>.</a:t>
            </a:r>
            <a:endParaRPr sz="1500" dirty="0">
              <a:latin typeface="Century Gothic"/>
              <a:cs typeface="Century Gothic"/>
            </a:endParaRPr>
          </a:p>
        </p:txBody>
      </p:sp>
      <p:pic>
        <p:nvPicPr>
          <p:cNvPr id="26" name="Picture 25">
            <a:extLst>
              <a:ext uri="{FF2B5EF4-FFF2-40B4-BE49-F238E27FC236}">
                <a16:creationId xmlns:a16="http://schemas.microsoft.com/office/drawing/2014/main" id="{9F53C058-53F1-5621-EA90-C3FEDEB49F92}"/>
              </a:ext>
            </a:extLst>
          </p:cNvPr>
          <p:cNvPicPr>
            <a:picLocks noChangeAspect="1"/>
          </p:cNvPicPr>
          <p:nvPr/>
        </p:nvPicPr>
        <p:blipFill>
          <a:blip r:embed="rId8"/>
          <a:stretch>
            <a:fillRect/>
          </a:stretch>
        </p:blipFill>
        <p:spPr>
          <a:xfrm>
            <a:off x="5695487" y="7930167"/>
            <a:ext cx="1960762" cy="19607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Graphic 26" descr="Blueprint with solid fill">
            <a:extLst>
              <a:ext uri="{FF2B5EF4-FFF2-40B4-BE49-F238E27FC236}">
                <a16:creationId xmlns:a16="http://schemas.microsoft.com/office/drawing/2014/main" id="{31FB1AA4-804B-F66F-3114-94A7DE7EE52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603855" y="7672460"/>
            <a:ext cx="2747967" cy="2747967"/>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FACET" val="H6bbg9qu"/>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ace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0D8439-1ADD-463E-A3CD-C41B6F0708F8}">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29D1960A-0885-49A6-B292-2958326A50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D63E5B-BC72-42EA-A928-32C199F777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3205</TotalTime>
  <Words>1998</Words>
  <Application>Microsoft Office PowerPoint</Application>
  <PresentationFormat>Custom</PresentationFormat>
  <Paragraphs>270</Paragraphs>
  <Slides>26</Slides>
  <Notes>16</Notes>
  <HiddenSlides>2</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Aptos</vt:lpstr>
      <vt:lpstr>Arial</vt:lpstr>
      <vt:lpstr>Calibri</vt:lpstr>
      <vt:lpstr>Calibri Light</vt:lpstr>
      <vt:lpstr>Century Gothic</vt:lpstr>
      <vt:lpstr>Franklin Gothic Medium</vt:lpstr>
      <vt:lpstr>Lucida Sans</vt:lpstr>
      <vt:lpstr>Times New Roman</vt:lpstr>
      <vt:lpstr>Trebuchet MS</vt:lpstr>
      <vt:lpstr>Wingdings 3</vt:lpstr>
      <vt:lpstr>Facet</vt:lpstr>
      <vt:lpstr>PowerPoint Presentation</vt:lpstr>
      <vt:lpstr>Learning Objectives</vt:lpstr>
      <vt:lpstr> The Series</vt:lpstr>
      <vt:lpstr>Please type in the chat the health and safety issues members have expressed concerns about in the past year.   </vt:lpstr>
      <vt:lpstr>PowerPoint Presentation</vt:lpstr>
      <vt:lpstr>PowerPoint Presentation</vt:lpstr>
      <vt:lpstr>Unique Characteristics of a School </vt:lpstr>
      <vt:lpstr>Common Pollutants</vt:lpstr>
      <vt:lpstr>PowerPoint Presentation</vt:lpstr>
      <vt:lpstr>Impacts of Indoor Air Quality</vt:lpstr>
      <vt:lpstr>PowerPoint Presentation</vt:lpstr>
      <vt:lpstr>Environmental Injustice</vt:lpstr>
      <vt:lpstr>NEA Health and Safety Program </vt:lpstr>
      <vt:lpstr>NEA Health and Safety Webpage &amp; Resources </vt:lpstr>
      <vt:lpstr>Agencies or Organizations </vt:lpstr>
      <vt:lpstr>Organizing around Health and Safety </vt:lpstr>
      <vt:lpstr>Organizing around Health and Safety </vt:lpstr>
      <vt:lpstr>Milwaukee</vt:lpstr>
      <vt:lpstr>Scenario:   Milwaukee Public Schools Lead Remediation</vt:lpstr>
      <vt:lpstr>PowerPoint Presentation</vt:lpstr>
      <vt:lpstr>PowerPoint Presentation</vt:lpstr>
      <vt:lpstr>Action Steps and Take Aways </vt:lpstr>
      <vt:lpstr>PowerPoint Presentation</vt:lpstr>
      <vt:lpstr>PowerPoint Presentation</vt:lpstr>
      <vt:lpstr>Title</vt:lpstr>
      <vt:lpstr>NEA Health and Safety Program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Williams, Chad</dc:creator>
  <cp:lastModifiedBy>Salcedo, Eunice [NEA]</cp:lastModifiedBy>
  <cp:revision>108</cp:revision>
  <dcterms:created xsi:type="dcterms:W3CDTF">2026-01-07T17:10:25Z</dcterms:created>
  <dcterms:modified xsi:type="dcterms:W3CDTF">2026-01-15T17:27:43Z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2026-01-07T00:00:00Z</vt:filetime>
  </property>
  <property fmtid="{D5CDD505-2E9C-101B-9397-08002B2CF9AE}" pid="3" name="CreationClient">
    <vt:lpwstr>authoring</vt:lpwstr>
  </property>
  <property fmtid="{D5CDD505-2E9C-101B-9397-08002B2CF9AE}" pid="4" name="Creator">
    <vt:lpwstr>Adobe Express</vt:lpwstr>
  </property>
  <property fmtid="{D5CDD505-2E9C-101B-9397-08002B2CF9AE}" pid="5" name="LastSaved">
    <vt:filetime>2026-01-07T00:00:00Z</vt:filetime>
  </property>
  <property fmtid="{D5CDD505-2E9C-101B-9397-08002B2CF9AE}" pid="6" name="Producer">
    <vt:lpwstr>Adobe Express</vt:lpwstr>
  </property>
  <property fmtid="{D5CDD505-2E9C-101B-9397-08002B2CF9AE}" pid="7" name="ArticulateGUID">
    <vt:lpwstr>F4DA488E-D563-4FD1-9FAA-CE19BC11EF8D</vt:lpwstr>
  </property>
  <property fmtid="{D5CDD505-2E9C-101B-9397-08002B2CF9AE}" pid="8" name="ArticulatePath">
    <vt:lpwstr>https://mea4-my.sharepoint.com/personal/cwilliams_mea_org/Documents/Downloads/Untitled</vt:lpwstr>
  </property>
  <property fmtid="{D5CDD505-2E9C-101B-9397-08002B2CF9AE}" pid="9" name="ContentTypeId">
    <vt:lpwstr>0x0101004F15A52AE31FEC4EB9E74AAFCF7B6AD7</vt:lpwstr>
  </property>
  <property fmtid="{D5CDD505-2E9C-101B-9397-08002B2CF9AE}" pid="10" name="MediaServiceImageTags">
    <vt:lpwstr/>
  </property>
</Properties>
</file>