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31.xml" ContentType="application/vnd.openxmlformats-officedocument.presentationml.tags+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32.xml" ContentType="application/vnd.openxmlformats-officedocument.presentationml.tags+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2" r:id="rId4"/>
  </p:sldMasterIdLst>
  <p:notesMasterIdLst>
    <p:notesMasterId r:id="rId36"/>
  </p:notesMasterIdLst>
  <p:sldIdLst>
    <p:sldId id="278" r:id="rId5"/>
    <p:sldId id="303" r:id="rId6"/>
    <p:sldId id="306" r:id="rId7"/>
    <p:sldId id="290" r:id="rId8"/>
    <p:sldId id="284" r:id="rId9"/>
    <p:sldId id="260" r:id="rId10"/>
    <p:sldId id="261" r:id="rId11"/>
    <p:sldId id="369" r:id="rId12"/>
    <p:sldId id="364" r:id="rId13"/>
    <p:sldId id="363" r:id="rId14"/>
    <p:sldId id="379" r:id="rId15"/>
    <p:sldId id="279" r:id="rId16"/>
    <p:sldId id="365" r:id="rId17"/>
    <p:sldId id="295" r:id="rId18"/>
    <p:sldId id="378" r:id="rId19"/>
    <p:sldId id="366" r:id="rId20"/>
    <p:sldId id="358" r:id="rId21"/>
    <p:sldId id="360" r:id="rId22"/>
    <p:sldId id="372" r:id="rId23"/>
    <p:sldId id="373" r:id="rId24"/>
    <p:sldId id="341" r:id="rId25"/>
    <p:sldId id="342" r:id="rId26"/>
    <p:sldId id="377" r:id="rId27"/>
    <p:sldId id="376" r:id="rId28"/>
    <p:sldId id="346" r:id="rId29"/>
    <p:sldId id="334" r:id="rId30"/>
    <p:sldId id="270" r:id="rId31"/>
    <p:sldId id="375" r:id="rId32"/>
    <p:sldId id="353" r:id="rId33"/>
    <p:sldId id="351" r:id="rId34"/>
    <p:sldId id="352" r:id="rId35"/>
  </p:sldIdLst>
  <p:sldSz cx="18288000" cy="10287000"/>
  <p:notesSz cx="18288000" cy="10287000"/>
  <p:custDataLst>
    <p:tags r:id="rId3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zydlowski, MaryBeth [NEA]" initials="SM[" lastIdx="3" clrIdx="0">
    <p:extLst>
      <p:ext uri="{19B8F6BF-5375-455C-9EA6-DF929625EA0E}">
        <p15:presenceInfo xmlns:p15="http://schemas.microsoft.com/office/powerpoint/2012/main" userId="S-1-5-21-924748646-3573126016-3836693458-262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D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C26D9E-6FEC-4A5E-B294-41A30CA7E219}" v="1" dt="2026-02-13T16:00:50.336"/>
    <p1510:client id="{33515EEC-222F-6FD1-323E-66BD00867AD9}" v="12" dt="2026-02-13T19:27:12.425"/>
    <p1510:client id="{E13C909A-F54D-768E-0D29-E826BF4DED02}" v="206" dt="2026-02-13T18:10:36.06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3" Type="http://schemas.openxmlformats.org/officeDocument/2006/relationships/hyperlink" Target="https://pmc.ncbi.nlm.nih.gov/articles/PMC11767301/" TargetMode="External"/><Relationship Id="rId2" Type="http://schemas.openxmlformats.org/officeDocument/2006/relationships/hyperlink" Target="https://www.nih.gov/news-events/nih-research-matters/cyberbullying-linked-suicidal-thoughts-attempts-young-adolescents" TargetMode="External"/><Relationship Id="rId1" Type="http://schemas.openxmlformats.org/officeDocument/2006/relationships/hyperlink" Target="https://www.apa.org/news/press/releases/2023/02/harms-benefits-social-media-kids" TargetMode="External"/><Relationship Id="rId6" Type="http://schemas.openxmlformats.org/officeDocument/2006/relationships/hyperlink" Target="https://www.wsj.com/tech/instagram-facebook-teens-harassment-safety-5d991be1?msockid=345d303d370868ee2a4524ca3683698f" TargetMode="External"/><Relationship Id="rId5" Type="http://schemas.openxmlformats.org/officeDocument/2006/relationships/hyperlink" Target="https://www.adl.org/resources/report/online-hate-and-harassment-american-experience-2023" TargetMode="External"/><Relationship Id="rId4" Type="http://schemas.openxmlformats.org/officeDocument/2006/relationships/hyperlink" Target="https://pubmed.ncbi.nlm.nih.gov/33385767/" TargetMode="External"/></Relationships>
</file>

<file path=ppt/diagrams/_rels/data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1.xml.rels><?xml version="1.0" encoding="UTF-8" standalone="yes"?>
<Relationships xmlns="http://schemas.openxmlformats.org/package/2006/relationships"><Relationship Id="rId3" Type="http://schemas.openxmlformats.org/officeDocument/2006/relationships/hyperlink" Target="https://pmc.ncbi.nlm.nih.gov/articles/PMC11767301/" TargetMode="External"/><Relationship Id="rId2" Type="http://schemas.openxmlformats.org/officeDocument/2006/relationships/hyperlink" Target="https://www.nih.gov/news-events/nih-research-matters/cyberbullying-linked-suicidal-thoughts-attempts-young-adolescents" TargetMode="External"/><Relationship Id="rId1" Type="http://schemas.openxmlformats.org/officeDocument/2006/relationships/hyperlink" Target="https://www.apa.org/news/press/releases/2023/02/harms-benefits-social-media-kids" TargetMode="External"/><Relationship Id="rId6" Type="http://schemas.openxmlformats.org/officeDocument/2006/relationships/hyperlink" Target="https://www.wsj.com/tech/instagram-facebook-teens-harassment-safety-5d991be1?msockid=345d303d370868ee2a4524ca3683698f" TargetMode="External"/><Relationship Id="rId5" Type="http://schemas.openxmlformats.org/officeDocument/2006/relationships/hyperlink" Target="https://www.adl.org/resources/report/online-hate-and-harassment-american-experience-2023" TargetMode="External"/><Relationship Id="rId4" Type="http://schemas.openxmlformats.org/officeDocument/2006/relationships/hyperlink" Target="https://pubmed.ncbi.nlm.nih.gov/33385767/" TargetMode="External"/></Relationships>
</file>

<file path=ppt/diagrams/_rels/drawing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EF06DB7-7C63-4400-B274-489CC5BB1FF6}"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6558F445-AEE7-4782-B1D5-1C55318020EC}">
      <dgm:prSet/>
      <dgm:spPr>
        <a:solidFill>
          <a:schemeClr val="tx2">
            <a:lumMod val="25000"/>
            <a:lumOff val="75000"/>
          </a:schemeClr>
        </a:solidFill>
      </dgm:spPr>
      <dgm:t>
        <a:bodyPr/>
        <a:lstStyle/>
        <a:p>
          <a:r>
            <a:rPr lang="en-US" b="1" u="sng"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Brain</a:t>
          </a:r>
          <a:r>
            <a:rPr lang="en-US" u="sng"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 </a:t>
          </a:r>
          <a:r>
            <a:rPr lang="en-US" b="1" u="sng"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development impacted </a:t>
          </a:r>
          <a:r>
            <a:rPr lang="en-US" dirty="0">
              <a:solidFill>
                <a:schemeClr val="tx1"/>
              </a:solidFill>
            </a:rPr>
            <a:t>and neurological pathways linked to risky behavior​</a:t>
          </a:r>
        </a:p>
      </dgm:t>
    </dgm:pt>
    <dgm:pt modelId="{E58A763C-4E08-4A89-9015-88FD04A8F44C}" type="parTrans" cxnId="{13C67DD9-F274-4C57-A656-D495A178E0BD}">
      <dgm:prSet/>
      <dgm:spPr/>
      <dgm:t>
        <a:bodyPr/>
        <a:lstStyle/>
        <a:p>
          <a:endParaRPr lang="en-US"/>
        </a:p>
      </dgm:t>
    </dgm:pt>
    <dgm:pt modelId="{F7C77FDE-7182-49C5-BDD7-70C824A47185}" type="sibTrans" cxnId="{13C67DD9-F274-4C57-A656-D495A178E0BD}">
      <dgm:prSet/>
      <dgm:spPr/>
      <dgm:t>
        <a:bodyPr/>
        <a:lstStyle/>
        <a:p>
          <a:endParaRPr lang="en-US"/>
        </a:p>
      </dgm:t>
    </dgm:pt>
    <dgm:pt modelId="{019FD780-3CE9-47C8-9783-381BB99F9DC0}">
      <dgm:prSet/>
      <dgm:spPr>
        <a:solidFill>
          <a:schemeClr val="tx2">
            <a:lumMod val="25000"/>
            <a:lumOff val="75000"/>
          </a:schemeClr>
        </a:solidFill>
      </dgm:spPr>
      <dgm:t>
        <a:bodyPr/>
        <a:lstStyle/>
        <a:p>
          <a:r>
            <a:rPr lang="en-US" dirty="0">
              <a:solidFill>
                <a:schemeClr val="tx1"/>
              </a:solidFill>
            </a:rPr>
            <a:t>Adolescents who </a:t>
          </a:r>
          <a:r>
            <a:rPr lang="en-US" b="0" dirty="0">
              <a:solidFill>
                <a:schemeClr val="tx1"/>
              </a:solidFill>
            </a:rPr>
            <a:t>experience</a:t>
          </a:r>
          <a:r>
            <a:rPr lang="en-US" b="1" dirty="0">
              <a:solidFill>
                <a:schemeClr val="tx1"/>
              </a:solidFill>
            </a:rPr>
            <a:t> cyberbullying</a:t>
          </a:r>
          <a:r>
            <a:rPr lang="en-US" dirty="0">
              <a:solidFill>
                <a:schemeClr val="tx1"/>
              </a:solidFill>
            </a:rPr>
            <a:t> are more than </a:t>
          </a:r>
          <a:r>
            <a:rPr lang="en-US" b="1" u="sng" dirty="0">
              <a:solidFill>
                <a:schemeClr val="tx1"/>
              </a:solidFill>
              <a:hlinkClick xmlns:r="http://schemas.openxmlformats.org/officeDocument/2006/relationships" r:id="rId2"/>
            </a:rPr>
            <a:t>FOUR TIMES </a:t>
          </a:r>
          <a:r>
            <a:rPr lang="en-US" dirty="0">
              <a:solidFill>
                <a:schemeClr val="tx1"/>
              </a:solidFill>
            </a:rPr>
            <a:t>as likely to report </a:t>
          </a:r>
          <a:r>
            <a:rPr lang="en-US" b="1" dirty="0">
              <a:solidFill>
                <a:schemeClr val="tx1"/>
              </a:solidFill>
            </a:rPr>
            <a:t>thoughts of suicide and attempts </a:t>
          </a:r>
          <a:r>
            <a:rPr lang="en-US" dirty="0">
              <a:solidFill>
                <a:schemeClr val="tx1"/>
              </a:solidFill>
            </a:rPr>
            <a:t>as those who didn’t​</a:t>
          </a:r>
        </a:p>
      </dgm:t>
    </dgm:pt>
    <dgm:pt modelId="{32F1F003-CA71-47BE-8711-3B94B826777B}" type="parTrans" cxnId="{3BED07BE-004C-41F2-9202-5D3E2AABD3FD}">
      <dgm:prSet/>
      <dgm:spPr/>
      <dgm:t>
        <a:bodyPr/>
        <a:lstStyle/>
        <a:p>
          <a:endParaRPr lang="en-US"/>
        </a:p>
      </dgm:t>
    </dgm:pt>
    <dgm:pt modelId="{00CD15A6-E1F3-41D4-A935-6207177C51E2}" type="sibTrans" cxnId="{3BED07BE-004C-41F2-9202-5D3E2AABD3FD}">
      <dgm:prSet/>
      <dgm:spPr/>
      <dgm:t>
        <a:bodyPr/>
        <a:lstStyle/>
        <a:p>
          <a:endParaRPr lang="en-US"/>
        </a:p>
      </dgm:t>
    </dgm:pt>
    <dgm:pt modelId="{C0FE56BF-E219-4CC4-9781-A9C3554EC653}">
      <dgm:prSet/>
      <dgm:spPr>
        <a:solidFill>
          <a:schemeClr val="tx2">
            <a:lumMod val="25000"/>
            <a:lumOff val="75000"/>
          </a:schemeClr>
        </a:solidFill>
      </dgm:spPr>
      <dgm:t>
        <a:bodyPr/>
        <a:lstStyle/>
        <a:p>
          <a:r>
            <a:rPr lang="en-US" dirty="0">
              <a:solidFill>
                <a:schemeClr val="tx1"/>
              </a:solidFill>
            </a:rPr>
            <a:t>Nearly half (46%) of teens ages 13-17 say they</a:t>
          </a:r>
          <a:r>
            <a:rPr lang="en-US" dirty="0">
              <a:solidFill>
                <a:schemeClr val="tx1"/>
              </a:solidFill>
              <a:hlinkClick xmlns:r="http://schemas.openxmlformats.org/officeDocument/2006/relationships" r:id="rId3"/>
            </a:rPr>
            <a:t> </a:t>
          </a:r>
          <a:r>
            <a:rPr lang="en-US" b="1" u="sng" dirty="0">
              <a:solidFill>
                <a:schemeClr val="tx1"/>
              </a:solidFill>
              <a:hlinkClick xmlns:r="http://schemas.openxmlformats.org/officeDocument/2006/relationships" r:id="rId3"/>
            </a:rPr>
            <a:t>feel worse about their body image</a:t>
          </a:r>
          <a:r>
            <a:rPr lang="en-US" dirty="0">
              <a:solidFill>
                <a:schemeClr val="tx1"/>
              </a:solidFill>
              <a:hlinkClick xmlns:r="http://schemas.openxmlformats.org/officeDocument/2006/relationships" r:id="rId3"/>
            </a:rPr>
            <a:t> </a:t>
          </a:r>
          <a:r>
            <a:rPr lang="en-US" dirty="0">
              <a:solidFill>
                <a:schemeClr val="tx1"/>
              </a:solidFill>
            </a:rPr>
            <a:t>due to social media </a:t>
          </a:r>
          <a:r>
            <a:rPr lang="en-US" dirty="0"/>
            <a:t>​</a:t>
          </a:r>
        </a:p>
      </dgm:t>
    </dgm:pt>
    <dgm:pt modelId="{83082E91-F910-4E9A-94D1-DDF724A252BA}" type="parTrans" cxnId="{79806D58-A997-4D29-A095-C276E121099A}">
      <dgm:prSet/>
      <dgm:spPr/>
      <dgm:t>
        <a:bodyPr/>
        <a:lstStyle/>
        <a:p>
          <a:endParaRPr lang="en-US"/>
        </a:p>
      </dgm:t>
    </dgm:pt>
    <dgm:pt modelId="{02692B9A-D27A-4212-989A-86D444A5D7A6}" type="sibTrans" cxnId="{79806D58-A997-4D29-A095-C276E121099A}">
      <dgm:prSet/>
      <dgm:spPr/>
      <dgm:t>
        <a:bodyPr/>
        <a:lstStyle/>
        <a:p>
          <a:endParaRPr lang="en-US"/>
        </a:p>
      </dgm:t>
    </dgm:pt>
    <dgm:pt modelId="{C45AAFC2-AD8C-47C0-B21B-8CD6DD13184D}">
      <dgm:prSet/>
      <dgm:spPr>
        <a:solidFill>
          <a:schemeClr val="tx2">
            <a:lumMod val="25000"/>
            <a:lumOff val="75000"/>
          </a:schemeClr>
        </a:solidFill>
      </dgm:spPr>
      <dgm:t>
        <a:bodyPr/>
        <a:lstStyle/>
        <a:p>
          <a:r>
            <a:rPr lang="en-US" dirty="0">
              <a:solidFill>
                <a:schemeClr val="tx1"/>
              </a:solidFill>
            </a:rPr>
            <a:t>Relationship between excessive social media use and</a:t>
          </a:r>
          <a:r>
            <a:rPr lang="en-US" b="1" dirty="0">
              <a:solidFill>
                <a:schemeClr val="tx1"/>
              </a:solidFill>
            </a:rPr>
            <a:t> </a:t>
          </a:r>
          <a:r>
            <a:rPr lang="en-US" b="1" u="sng" dirty="0">
              <a:solidFill>
                <a:schemeClr val="tx1"/>
              </a:solidFill>
              <a:hlinkClick xmlns:r="http://schemas.openxmlformats.org/officeDocument/2006/relationships" r:id="rId4"/>
            </a:rPr>
            <a:t>poor sleep quality</a:t>
          </a:r>
          <a:r>
            <a:rPr lang="en-US" u="sng" dirty="0">
              <a:solidFill>
                <a:schemeClr val="tx1"/>
              </a:solidFill>
              <a:hlinkClick xmlns:r="http://schemas.openxmlformats.org/officeDocument/2006/relationships" r:id="rId4"/>
            </a:rPr>
            <a:t>,</a:t>
          </a:r>
          <a:r>
            <a:rPr lang="en-US" b="1" u="sng" dirty="0">
              <a:solidFill>
                <a:schemeClr val="tx1"/>
              </a:solidFill>
              <a:hlinkClick xmlns:r="http://schemas.openxmlformats.org/officeDocument/2006/relationships" r:id="rId4"/>
            </a:rPr>
            <a:t> reduced sleep duration</a:t>
          </a:r>
          <a:r>
            <a:rPr lang="en-US" u="sng" dirty="0">
              <a:solidFill>
                <a:schemeClr val="tx1"/>
              </a:solidFill>
              <a:hlinkClick xmlns:r="http://schemas.openxmlformats.org/officeDocument/2006/relationships" r:id="rId4"/>
            </a:rPr>
            <a:t>,</a:t>
          </a:r>
          <a:r>
            <a:rPr lang="en-US" b="1" u="sng" dirty="0">
              <a:solidFill>
                <a:schemeClr val="tx1"/>
              </a:solidFill>
              <a:hlinkClick xmlns:r="http://schemas.openxmlformats.org/officeDocument/2006/relationships" r:id="rId4"/>
            </a:rPr>
            <a:t> sleep difficulties</a:t>
          </a:r>
          <a:r>
            <a:rPr lang="en-US" u="sng" dirty="0">
              <a:solidFill>
                <a:schemeClr val="tx1"/>
              </a:solidFill>
              <a:hlinkClick xmlns:r="http://schemas.openxmlformats.org/officeDocument/2006/relationships" r:id="rId4"/>
            </a:rPr>
            <a:t>,</a:t>
          </a:r>
          <a:r>
            <a:rPr lang="en-US" b="1" u="sng" dirty="0">
              <a:solidFill>
                <a:schemeClr val="tx1"/>
              </a:solidFill>
              <a:hlinkClick xmlns:r="http://schemas.openxmlformats.org/officeDocument/2006/relationships" r:id="rId4"/>
            </a:rPr>
            <a:t> </a:t>
          </a:r>
          <a:r>
            <a:rPr lang="en-US" dirty="0">
              <a:solidFill>
                <a:schemeClr val="tx1"/>
              </a:solidFill>
              <a:hlinkClick xmlns:r="http://schemas.openxmlformats.org/officeDocument/2006/relationships" r:id="rId4"/>
            </a:rPr>
            <a:t>and </a:t>
          </a:r>
          <a:r>
            <a:rPr lang="en-US" b="1" dirty="0">
              <a:solidFill>
                <a:schemeClr val="tx1"/>
              </a:solidFill>
              <a:hlinkClick xmlns:r="http://schemas.openxmlformats.org/officeDocument/2006/relationships" r:id="rId4"/>
            </a:rPr>
            <a:t>depression</a:t>
          </a:r>
          <a:r>
            <a:rPr lang="en-US" dirty="0">
              <a:solidFill>
                <a:schemeClr val="tx1"/>
              </a:solidFill>
              <a:hlinkClick xmlns:r="http://schemas.openxmlformats.org/officeDocument/2006/relationships" r:id="rId4"/>
            </a:rPr>
            <a:t> </a:t>
          </a:r>
          <a:r>
            <a:rPr lang="en-US" dirty="0">
              <a:solidFill>
                <a:schemeClr val="tx1"/>
              </a:solidFill>
            </a:rPr>
            <a:t>among youth​</a:t>
          </a:r>
        </a:p>
      </dgm:t>
    </dgm:pt>
    <dgm:pt modelId="{B05966EB-AA31-407A-A330-45C411EC4CF3}" type="parTrans" cxnId="{504D36DE-DA4D-4F9C-906C-64B687EE8C79}">
      <dgm:prSet/>
      <dgm:spPr/>
      <dgm:t>
        <a:bodyPr/>
        <a:lstStyle/>
        <a:p>
          <a:endParaRPr lang="en-US"/>
        </a:p>
      </dgm:t>
    </dgm:pt>
    <dgm:pt modelId="{CBF047D6-7F38-45F6-812E-C882DDBF4D48}" type="sibTrans" cxnId="{504D36DE-DA4D-4F9C-906C-64B687EE8C79}">
      <dgm:prSet/>
      <dgm:spPr/>
      <dgm:t>
        <a:bodyPr/>
        <a:lstStyle/>
        <a:p>
          <a:endParaRPr lang="en-US"/>
        </a:p>
      </dgm:t>
    </dgm:pt>
    <dgm:pt modelId="{57A8BA19-74FF-45CA-90CF-9C9CEABFC49D}">
      <dgm:prSet/>
      <dgm:spPr>
        <a:solidFill>
          <a:schemeClr val="tx2">
            <a:lumMod val="25000"/>
            <a:lumOff val="75000"/>
          </a:schemeClr>
        </a:solidFill>
      </dgm:spPr>
      <dgm:t>
        <a:bodyPr/>
        <a:lstStyle/>
        <a:p>
          <a:r>
            <a:rPr lang="en-US" dirty="0">
              <a:solidFill>
                <a:schemeClr val="tx1"/>
              </a:solidFill>
            </a:rPr>
            <a:t>51% of 13-17 yr olds have experienced</a:t>
          </a:r>
          <a:r>
            <a:rPr lang="en-US" b="1" dirty="0">
              <a:solidFill>
                <a:schemeClr val="tx1"/>
              </a:solidFill>
            </a:rPr>
            <a:t> </a:t>
          </a:r>
          <a:r>
            <a:rPr lang="en-US" b="1" dirty="0">
              <a:solidFill>
                <a:schemeClr val="tx1"/>
              </a:solidFill>
              <a:hlinkClick xmlns:r="http://schemas.openxmlformats.org/officeDocument/2006/relationships" r:id="rId5"/>
            </a:rPr>
            <a:t>online harassment </a:t>
          </a:r>
          <a:r>
            <a:rPr lang="en-US" dirty="0">
              <a:solidFill>
                <a:schemeClr val="tx1"/>
              </a:solidFill>
            </a:rPr>
            <a:t>in the last 12 months, 21% had </a:t>
          </a:r>
          <a:r>
            <a:rPr lang="en-US" b="1" dirty="0">
              <a:solidFill>
                <a:schemeClr val="tx1"/>
              </a:solidFill>
            </a:rPr>
            <a:t>emotional or mental health concerns</a:t>
          </a:r>
        </a:p>
      </dgm:t>
    </dgm:pt>
    <dgm:pt modelId="{5867F794-F6DA-46CB-85AA-406D59F6DDAF}" type="parTrans" cxnId="{A39CFA8E-B2CE-4238-96DF-42BC524D8E77}">
      <dgm:prSet/>
      <dgm:spPr/>
      <dgm:t>
        <a:bodyPr/>
        <a:lstStyle/>
        <a:p>
          <a:endParaRPr lang="en-US"/>
        </a:p>
      </dgm:t>
    </dgm:pt>
    <dgm:pt modelId="{0BA1F884-DA8D-4611-AF67-3BCB8B4215B9}" type="sibTrans" cxnId="{A39CFA8E-B2CE-4238-96DF-42BC524D8E77}">
      <dgm:prSet/>
      <dgm:spPr/>
      <dgm:t>
        <a:bodyPr/>
        <a:lstStyle/>
        <a:p>
          <a:endParaRPr lang="en-US"/>
        </a:p>
      </dgm:t>
    </dgm:pt>
    <dgm:pt modelId="{129A2C7E-BCF4-4230-88B2-1FAD9E17D680}">
      <dgm:prSet/>
      <dgm:spPr>
        <a:solidFill>
          <a:schemeClr val="tx2">
            <a:lumMod val="25000"/>
            <a:lumOff val="75000"/>
          </a:schemeClr>
        </a:solidFill>
      </dgm:spPr>
      <dgm:t>
        <a:bodyPr/>
        <a:lstStyle/>
        <a:p>
          <a:r>
            <a:rPr lang="en-US" dirty="0">
              <a:solidFill>
                <a:schemeClr val="tx1"/>
              </a:solidFill>
            </a:rPr>
            <a:t>26% of Instagram users under the age of 16 </a:t>
          </a:r>
          <a:r>
            <a:rPr lang="en-US" b="1" dirty="0">
              <a:solidFill>
                <a:schemeClr val="tx1"/>
              </a:solidFill>
              <a:hlinkClick xmlns:r="http://schemas.openxmlformats.org/officeDocument/2006/relationships" r:id="rId6"/>
            </a:rPr>
            <a:t>witnessed hostility</a:t>
          </a:r>
          <a:r>
            <a:rPr lang="en-US" dirty="0">
              <a:solidFill>
                <a:schemeClr val="tx1"/>
              </a:solidFill>
              <a:hlinkClick xmlns:r="http://schemas.openxmlformats.org/officeDocument/2006/relationships" r:id="rId6"/>
            </a:rPr>
            <a:t> </a:t>
          </a:r>
          <a:r>
            <a:rPr lang="en-US" dirty="0">
              <a:solidFill>
                <a:schemeClr val="tx1"/>
              </a:solidFill>
            </a:rPr>
            <a:t>against someone based on their race, relation or identify</a:t>
          </a:r>
        </a:p>
      </dgm:t>
    </dgm:pt>
    <dgm:pt modelId="{8DAFC8C2-B294-4AFF-8A2A-E49F9D4D2F43}" type="parTrans" cxnId="{7132CDDF-C3F9-4BB3-B9A7-F960765A705F}">
      <dgm:prSet/>
      <dgm:spPr/>
      <dgm:t>
        <a:bodyPr/>
        <a:lstStyle/>
        <a:p>
          <a:endParaRPr lang="en-US"/>
        </a:p>
      </dgm:t>
    </dgm:pt>
    <dgm:pt modelId="{C973DA10-1E4B-4626-A851-AD0D1A664CDD}" type="sibTrans" cxnId="{7132CDDF-C3F9-4BB3-B9A7-F960765A705F}">
      <dgm:prSet/>
      <dgm:spPr/>
      <dgm:t>
        <a:bodyPr/>
        <a:lstStyle/>
        <a:p>
          <a:endParaRPr lang="en-US"/>
        </a:p>
      </dgm:t>
    </dgm:pt>
    <dgm:pt modelId="{83A8C29C-D735-4BED-8A30-E841CB308A06}" type="pres">
      <dgm:prSet presAssocID="{CEF06DB7-7C63-4400-B274-489CC5BB1FF6}" presName="diagram" presStyleCnt="0">
        <dgm:presLayoutVars>
          <dgm:dir/>
          <dgm:resizeHandles val="exact"/>
        </dgm:presLayoutVars>
      </dgm:prSet>
      <dgm:spPr/>
    </dgm:pt>
    <dgm:pt modelId="{395924A2-5377-4E98-BEE5-51EC9A01406B}" type="pres">
      <dgm:prSet presAssocID="{6558F445-AEE7-4782-B1D5-1C55318020EC}" presName="node" presStyleLbl="node1" presStyleIdx="0" presStyleCnt="6">
        <dgm:presLayoutVars>
          <dgm:bulletEnabled val="1"/>
        </dgm:presLayoutVars>
      </dgm:prSet>
      <dgm:spPr/>
    </dgm:pt>
    <dgm:pt modelId="{2B7C0AA7-0852-4F7B-A942-E13A6274FB78}" type="pres">
      <dgm:prSet presAssocID="{F7C77FDE-7182-49C5-BDD7-70C824A47185}" presName="sibTrans" presStyleCnt="0"/>
      <dgm:spPr/>
    </dgm:pt>
    <dgm:pt modelId="{C57583CF-ECE3-49C8-9D97-5378CADE024E}" type="pres">
      <dgm:prSet presAssocID="{019FD780-3CE9-47C8-9783-381BB99F9DC0}" presName="node" presStyleLbl="node1" presStyleIdx="1" presStyleCnt="6">
        <dgm:presLayoutVars>
          <dgm:bulletEnabled val="1"/>
        </dgm:presLayoutVars>
      </dgm:prSet>
      <dgm:spPr/>
    </dgm:pt>
    <dgm:pt modelId="{3402A559-8E5E-4274-B493-0ADE41423248}" type="pres">
      <dgm:prSet presAssocID="{00CD15A6-E1F3-41D4-A935-6207177C51E2}" presName="sibTrans" presStyleCnt="0"/>
      <dgm:spPr/>
    </dgm:pt>
    <dgm:pt modelId="{CBB2F0D8-4A83-429C-9088-C931F02D10E8}" type="pres">
      <dgm:prSet presAssocID="{C0FE56BF-E219-4CC4-9781-A9C3554EC653}" presName="node" presStyleLbl="node1" presStyleIdx="2" presStyleCnt="6">
        <dgm:presLayoutVars>
          <dgm:bulletEnabled val="1"/>
        </dgm:presLayoutVars>
      </dgm:prSet>
      <dgm:spPr/>
    </dgm:pt>
    <dgm:pt modelId="{16B674DA-F94C-4535-B74D-AE834B35248A}" type="pres">
      <dgm:prSet presAssocID="{02692B9A-D27A-4212-989A-86D444A5D7A6}" presName="sibTrans" presStyleCnt="0"/>
      <dgm:spPr/>
    </dgm:pt>
    <dgm:pt modelId="{011F543D-6CC1-4002-B700-EA3FEBA0EE4E}" type="pres">
      <dgm:prSet presAssocID="{C45AAFC2-AD8C-47C0-B21B-8CD6DD13184D}" presName="node" presStyleLbl="node1" presStyleIdx="3" presStyleCnt="6">
        <dgm:presLayoutVars>
          <dgm:bulletEnabled val="1"/>
        </dgm:presLayoutVars>
      </dgm:prSet>
      <dgm:spPr/>
    </dgm:pt>
    <dgm:pt modelId="{2F8979C3-ACA2-4778-9323-C4249CBE1C98}" type="pres">
      <dgm:prSet presAssocID="{CBF047D6-7F38-45F6-812E-C882DDBF4D48}" presName="sibTrans" presStyleCnt="0"/>
      <dgm:spPr/>
    </dgm:pt>
    <dgm:pt modelId="{1D7E9A3F-EFF9-4A1B-B159-47E18E1F9853}" type="pres">
      <dgm:prSet presAssocID="{57A8BA19-74FF-45CA-90CF-9C9CEABFC49D}" presName="node" presStyleLbl="node1" presStyleIdx="4" presStyleCnt="6">
        <dgm:presLayoutVars>
          <dgm:bulletEnabled val="1"/>
        </dgm:presLayoutVars>
      </dgm:prSet>
      <dgm:spPr/>
    </dgm:pt>
    <dgm:pt modelId="{C5AD95E8-BF1F-4B09-9B8B-E101B2EA248C}" type="pres">
      <dgm:prSet presAssocID="{0BA1F884-DA8D-4611-AF67-3BCB8B4215B9}" presName="sibTrans" presStyleCnt="0"/>
      <dgm:spPr/>
    </dgm:pt>
    <dgm:pt modelId="{8BB3A9F3-A6BD-4C3A-A4FC-1084078D2B24}" type="pres">
      <dgm:prSet presAssocID="{129A2C7E-BCF4-4230-88B2-1FAD9E17D680}" presName="node" presStyleLbl="node1" presStyleIdx="5" presStyleCnt="6">
        <dgm:presLayoutVars>
          <dgm:bulletEnabled val="1"/>
        </dgm:presLayoutVars>
      </dgm:prSet>
      <dgm:spPr/>
    </dgm:pt>
  </dgm:ptLst>
  <dgm:cxnLst>
    <dgm:cxn modelId="{B7C70112-3294-4340-96D4-0E8EB37C2381}" type="presOf" srcId="{CEF06DB7-7C63-4400-B274-489CC5BB1FF6}" destId="{83A8C29C-D735-4BED-8A30-E841CB308A06}" srcOrd="0" destOrd="0" presId="urn:microsoft.com/office/officeart/2005/8/layout/default"/>
    <dgm:cxn modelId="{93A1EB28-C8A1-4E42-9C95-FD20343E7760}" type="presOf" srcId="{6558F445-AEE7-4782-B1D5-1C55318020EC}" destId="{395924A2-5377-4E98-BEE5-51EC9A01406B}" srcOrd="0" destOrd="0" presId="urn:microsoft.com/office/officeart/2005/8/layout/default"/>
    <dgm:cxn modelId="{39634365-D921-45FE-99FC-26215B11D9BA}" type="presOf" srcId="{019FD780-3CE9-47C8-9783-381BB99F9DC0}" destId="{C57583CF-ECE3-49C8-9D97-5378CADE024E}" srcOrd="0" destOrd="0" presId="urn:microsoft.com/office/officeart/2005/8/layout/default"/>
    <dgm:cxn modelId="{086C7A48-50D5-4607-B139-9C09F2080EEC}" type="presOf" srcId="{C45AAFC2-AD8C-47C0-B21B-8CD6DD13184D}" destId="{011F543D-6CC1-4002-B700-EA3FEBA0EE4E}" srcOrd="0" destOrd="0" presId="urn:microsoft.com/office/officeart/2005/8/layout/default"/>
    <dgm:cxn modelId="{E88AB649-5F79-4FFD-860C-57CA62D80907}" type="presOf" srcId="{C0FE56BF-E219-4CC4-9781-A9C3554EC653}" destId="{CBB2F0D8-4A83-429C-9088-C931F02D10E8}" srcOrd="0" destOrd="0" presId="urn:microsoft.com/office/officeart/2005/8/layout/default"/>
    <dgm:cxn modelId="{79806D58-A997-4D29-A095-C276E121099A}" srcId="{CEF06DB7-7C63-4400-B274-489CC5BB1FF6}" destId="{C0FE56BF-E219-4CC4-9781-A9C3554EC653}" srcOrd="2" destOrd="0" parTransId="{83082E91-F910-4E9A-94D1-DDF724A252BA}" sibTransId="{02692B9A-D27A-4212-989A-86D444A5D7A6}"/>
    <dgm:cxn modelId="{A39CFA8E-B2CE-4238-96DF-42BC524D8E77}" srcId="{CEF06DB7-7C63-4400-B274-489CC5BB1FF6}" destId="{57A8BA19-74FF-45CA-90CF-9C9CEABFC49D}" srcOrd="4" destOrd="0" parTransId="{5867F794-F6DA-46CB-85AA-406D59F6DDAF}" sibTransId="{0BA1F884-DA8D-4611-AF67-3BCB8B4215B9}"/>
    <dgm:cxn modelId="{647B2ABB-2DD7-4977-A4D7-294DDDEEE388}" type="presOf" srcId="{129A2C7E-BCF4-4230-88B2-1FAD9E17D680}" destId="{8BB3A9F3-A6BD-4C3A-A4FC-1084078D2B24}" srcOrd="0" destOrd="0" presId="urn:microsoft.com/office/officeart/2005/8/layout/default"/>
    <dgm:cxn modelId="{3BED07BE-004C-41F2-9202-5D3E2AABD3FD}" srcId="{CEF06DB7-7C63-4400-B274-489CC5BB1FF6}" destId="{019FD780-3CE9-47C8-9783-381BB99F9DC0}" srcOrd="1" destOrd="0" parTransId="{32F1F003-CA71-47BE-8711-3B94B826777B}" sibTransId="{00CD15A6-E1F3-41D4-A935-6207177C51E2}"/>
    <dgm:cxn modelId="{13C67DD9-F274-4C57-A656-D495A178E0BD}" srcId="{CEF06DB7-7C63-4400-B274-489CC5BB1FF6}" destId="{6558F445-AEE7-4782-B1D5-1C55318020EC}" srcOrd="0" destOrd="0" parTransId="{E58A763C-4E08-4A89-9015-88FD04A8F44C}" sibTransId="{F7C77FDE-7182-49C5-BDD7-70C824A47185}"/>
    <dgm:cxn modelId="{504D36DE-DA4D-4F9C-906C-64B687EE8C79}" srcId="{CEF06DB7-7C63-4400-B274-489CC5BB1FF6}" destId="{C45AAFC2-AD8C-47C0-B21B-8CD6DD13184D}" srcOrd="3" destOrd="0" parTransId="{B05966EB-AA31-407A-A330-45C411EC4CF3}" sibTransId="{CBF047D6-7F38-45F6-812E-C882DDBF4D48}"/>
    <dgm:cxn modelId="{09FA37DF-7D63-41C2-9D07-F9A6D847C1E0}" type="presOf" srcId="{57A8BA19-74FF-45CA-90CF-9C9CEABFC49D}" destId="{1D7E9A3F-EFF9-4A1B-B159-47E18E1F9853}" srcOrd="0" destOrd="0" presId="urn:microsoft.com/office/officeart/2005/8/layout/default"/>
    <dgm:cxn modelId="{7132CDDF-C3F9-4BB3-B9A7-F960765A705F}" srcId="{CEF06DB7-7C63-4400-B274-489CC5BB1FF6}" destId="{129A2C7E-BCF4-4230-88B2-1FAD9E17D680}" srcOrd="5" destOrd="0" parTransId="{8DAFC8C2-B294-4AFF-8A2A-E49F9D4D2F43}" sibTransId="{C973DA10-1E4B-4626-A851-AD0D1A664CDD}"/>
    <dgm:cxn modelId="{C2FEE2B7-4BB4-4C6D-AC10-57AF1710E754}" type="presParOf" srcId="{83A8C29C-D735-4BED-8A30-E841CB308A06}" destId="{395924A2-5377-4E98-BEE5-51EC9A01406B}" srcOrd="0" destOrd="0" presId="urn:microsoft.com/office/officeart/2005/8/layout/default"/>
    <dgm:cxn modelId="{03948DD7-ED12-4040-AC0E-444E38825270}" type="presParOf" srcId="{83A8C29C-D735-4BED-8A30-E841CB308A06}" destId="{2B7C0AA7-0852-4F7B-A942-E13A6274FB78}" srcOrd="1" destOrd="0" presId="urn:microsoft.com/office/officeart/2005/8/layout/default"/>
    <dgm:cxn modelId="{0569FC59-BFB5-4718-82CC-ECEA0626488F}" type="presParOf" srcId="{83A8C29C-D735-4BED-8A30-E841CB308A06}" destId="{C57583CF-ECE3-49C8-9D97-5378CADE024E}" srcOrd="2" destOrd="0" presId="urn:microsoft.com/office/officeart/2005/8/layout/default"/>
    <dgm:cxn modelId="{BE020085-8B9A-4B62-AF92-A72DFF930F40}" type="presParOf" srcId="{83A8C29C-D735-4BED-8A30-E841CB308A06}" destId="{3402A559-8E5E-4274-B493-0ADE41423248}" srcOrd="3" destOrd="0" presId="urn:microsoft.com/office/officeart/2005/8/layout/default"/>
    <dgm:cxn modelId="{2CC1D13B-A7C9-44BC-9950-E324577F5731}" type="presParOf" srcId="{83A8C29C-D735-4BED-8A30-E841CB308A06}" destId="{CBB2F0D8-4A83-429C-9088-C931F02D10E8}" srcOrd="4" destOrd="0" presId="urn:microsoft.com/office/officeart/2005/8/layout/default"/>
    <dgm:cxn modelId="{23E25BFE-47F8-4625-B2FB-48BF4203ED86}" type="presParOf" srcId="{83A8C29C-D735-4BED-8A30-E841CB308A06}" destId="{16B674DA-F94C-4535-B74D-AE834B35248A}" srcOrd="5" destOrd="0" presId="urn:microsoft.com/office/officeart/2005/8/layout/default"/>
    <dgm:cxn modelId="{4AC7C8CE-A004-4905-9EAC-EF4C4976EA76}" type="presParOf" srcId="{83A8C29C-D735-4BED-8A30-E841CB308A06}" destId="{011F543D-6CC1-4002-B700-EA3FEBA0EE4E}" srcOrd="6" destOrd="0" presId="urn:microsoft.com/office/officeart/2005/8/layout/default"/>
    <dgm:cxn modelId="{85195D8B-3D58-4615-93F9-55888B549498}" type="presParOf" srcId="{83A8C29C-D735-4BED-8A30-E841CB308A06}" destId="{2F8979C3-ACA2-4778-9323-C4249CBE1C98}" srcOrd="7" destOrd="0" presId="urn:microsoft.com/office/officeart/2005/8/layout/default"/>
    <dgm:cxn modelId="{AB80371D-A11E-444A-A26F-EACD1A12DC92}" type="presParOf" srcId="{83A8C29C-D735-4BED-8A30-E841CB308A06}" destId="{1D7E9A3F-EFF9-4A1B-B159-47E18E1F9853}" srcOrd="8" destOrd="0" presId="urn:microsoft.com/office/officeart/2005/8/layout/default"/>
    <dgm:cxn modelId="{13472B90-6C3A-462E-8A8C-290B89CA616E}" type="presParOf" srcId="{83A8C29C-D735-4BED-8A30-E841CB308A06}" destId="{C5AD95E8-BF1F-4B09-9B8B-E101B2EA248C}" srcOrd="9" destOrd="0" presId="urn:microsoft.com/office/officeart/2005/8/layout/default"/>
    <dgm:cxn modelId="{75EDC666-DE96-4659-8602-6E10439117A2}" type="presParOf" srcId="{83A8C29C-D735-4BED-8A30-E841CB308A06}" destId="{8BB3A9F3-A6BD-4C3A-A4FC-1084078D2B24}"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7806E-3727-40B8-BECA-49CDC9A1E398}" type="doc">
      <dgm:prSet loTypeId="urn:microsoft.com/office/officeart/2005/8/layout/pyramid2" loCatId="pyramid" qsTypeId="urn:microsoft.com/office/officeart/2005/8/quickstyle/simple1" qsCatId="simple" csTypeId="urn:microsoft.com/office/officeart/2005/8/colors/accent3_3" csCatId="accent3" phldr="1"/>
      <dgm:spPr/>
    </dgm:pt>
    <dgm:pt modelId="{69C7D5CA-2ECB-48B5-8365-93A4A697CB3C}">
      <dgm:prSet phldrT="[Text]"/>
      <dgm:spPr>
        <a:ln>
          <a:solidFill>
            <a:schemeClr val="accent1"/>
          </a:solidFill>
        </a:ln>
      </dgm:spPr>
      <dgm:t>
        <a:bodyPr/>
        <a:lstStyle/>
        <a:p>
          <a:r>
            <a:rPr lang="en-US"/>
            <a:t>Local</a:t>
          </a:r>
        </a:p>
      </dgm:t>
    </dgm:pt>
    <dgm:pt modelId="{CAC2BAB1-EA73-4F96-BD5E-6D4E67A1B14D}" type="parTrans" cxnId="{6123C630-05B1-417B-B804-6AA3A37830EF}">
      <dgm:prSet/>
      <dgm:spPr/>
      <dgm:t>
        <a:bodyPr/>
        <a:lstStyle/>
        <a:p>
          <a:endParaRPr lang="en-US"/>
        </a:p>
      </dgm:t>
    </dgm:pt>
    <dgm:pt modelId="{0C2DED7F-F575-4AA1-B1D6-A008C3308871}" type="sibTrans" cxnId="{6123C630-05B1-417B-B804-6AA3A37830EF}">
      <dgm:prSet/>
      <dgm:spPr/>
      <dgm:t>
        <a:bodyPr/>
        <a:lstStyle/>
        <a:p>
          <a:endParaRPr lang="en-US"/>
        </a:p>
      </dgm:t>
    </dgm:pt>
    <dgm:pt modelId="{EC6D8CFC-734F-4AEA-B71E-B9A95CB53580}">
      <dgm:prSet phldrT="[Text]"/>
      <dgm:spPr>
        <a:ln>
          <a:solidFill>
            <a:schemeClr val="accent1"/>
          </a:solidFill>
        </a:ln>
      </dgm:spPr>
      <dgm:t>
        <a:bodyPr/>
        <a:lstStyle/>
        <a:p>
          <a:r>
            <a:rPr lang="en-US"/>
            <a:t>State</a:t>
          </a:r>
        </a:p>
      </dgm:t>
    </dgm:pt>
    <dgm:pt modelId="{5528509F-BE2E-4B5A-BAA0-D49C6BDF14B5}" type="parTrans" cxnId="{B5969111-5036-42C3-8EA3-7D7CE9E186DF}">
      <dgm:prSet/>
      <dgm:spPr/>
      <dgm:t>
        <a:bodyPr/>
        <a:lstStyle/>
        <a:p>
          <a:endParaRPr lang="en-US"/>
        </a:p>
      </dgm:t>
    </dgm:pt>
    <dgm:pt modelId="{180CC7E3-6B62-4C0C-8763-8F234EFC96F3}" type="sibTrans" cxnId="{B5969111-5036-42C3-8EA3-7D7CE9E186DF}">
      <dgm:prSet/>
      <dgm:spPr/>
      <dgm:t>
        <a:bodyPr/>
        <a:lstStyle/>
        <a:p>
          <a:endParaRPr lang="en-US"/>
        </a:p>
      </dgm:t>
    </dgm:pt>
    <dgm:pt modelId="{57D95764-861D-43CE-A342-3C7CFFBC6AC8}">
      <dgm:prSet phldrT="[Text]"/>
      <dgm:spPr>
        <a:ln>
          <a:solidFill>
            <a:schemeClr val="accent1"/>
          </a:solidFill>
        </a:ln>
      </dgm:spPr>
      <dgm:t>
        <a:bodyPr/>
        <a:lstStyle/>
        <a:p>
          <a:r>
            <a:rPr lang="en-US"/>
            <a:t>Federal</a:t>
          </a:r>
        </a:p>
      </dgm:t>
    </dgm:pt>
    <dgm:pt modelId="{68FDF68F-387B-44A2-A21F-8C98F5B4080C}" type="parTrans" cxnId="{8DF09D39-6C7A-4721-BFFD-C1B470CC5A8F}">
      <dgm:prSet/>
      <dgm:spPr/>
      <dgm:t>
        <a:bodyPr/>
        <a:lstStyle/>
        <a:p>
          <a:endParaRPr lang="en-US"/>
        </a:p>
      </dgm:t>
    </dgm:pt>
    <dgm:pt modelId="{D909A66F-B9A6-46E7-B6CB-D3494005C428}" type="sibTrans" cxnId="{8DF09D39-6C7A-4721-BFFD-C1B470CC5A8F}">
      <dgm:prSet/>
      <dgm:spPr/>
      <dgm:t>
        <a:bodyPr/>
        <a:lstStyle/>
        <a:p>
          <a:endParaRPr lang="en-US"/>
        </a:p>
      </dgm:t>
    </dgm:pt>
    <dgm:pt modelId="{B4846E10-F006-486E-A73F-8885D8E582DE}" type="pres">
      <dgm:prSet presAssocID="{4A87806E-3727-40B8-BECA-49CDC9A1E398}" presName="compositeShape" presStyleCnt="0">
        <dgm:presLayoutVars>
          <dgm:dir/>
          <dgm:resizeHandles/>
        </dgm:presLayoutVars>
      </dgm:prSet>
      <dgm:spPr/>
    </dgm:pt>
    <dgm:pt modelId="{EC560259-CBB4-4EC0-BC5F-0FBD9184E290}" type="pres">
      <dgm:prSet presAssocID="{4A87806E-3727-40B8-BECA-49CDC9A1E398}" presName="pyramid" presStyleLbl="node1" presStyleIdx="0" presStyleCnt="1" custScaleX="156327" custLinFactNeighborX="984" custLinFactNeighborY="-12957"/>
      <dgm:spPr>
        <a:solidFill>
          <a:schemeClr val="accent1"/>
        </a:solidFill>
      </dgm:spPr>
    </dgm:pt>
    <dgm:pt modelId="{0621B6B7-8BA3-4076-A1F6-D1A662621B57}" type="pres">
      <dgm:prSet presAssocID="{4A87806E-3727-40B8-BECA-49CDC9A1E398}" presName="theList" presStyleCnt="0"/>
      <dgm:spPr/>
    </dgm:pt>
    <dgm:pt modelId="{8BC65D17-9B86-49DA-A270-7DA8C2900E82}" type="pres">
      <dgm:prSet presAssocID="{69C7D5CA-2ECB-48B5-8365-93A4A697CB3C}" presName="aNode" presStyleLbl="fgAcc1" presStyleIdx="0" presStyleCnt="3" custScaleY="54944" custLinFactY="-51336" custLinFactNeighborX="1407" custLinFactNeighborY="-100000">
        <dgm:presLayoutVars>
          <dgm:bulletEnabled val="1"/>
        </dgm:presLayoutVars>
      </dgm:prSet>
      <dgm:spPr/>
    </dgm:pt>
    <dgm:pt modelId="{EAEC0F1F-A860-4191-8876-5E4B02F50361}" type="pres">
      <dgm:prSet presAssocID="{69C7D5CA-2ECB-48B5-8365-93A4A697CB3C}" presName="aSpace" presStyleCnt="0"/>
      <dgm:spPr/>
    </dgm:pt>
    <dgm:pt modelId="{608AFCD5-A6A2-45DC-82A5-92E0668DD61B}" type="pres">
      <dgm:prSet presAssocID="{EC6D8CFC-734F-4AEA-B71E-B9A95CB53580}" presName="aNode" presStyleLbl="fgAcc1" presStyleIdx="1" presStyleCnt="3" custLinFactNeighborX="-1958" custLinFactNeighborY="-57905">
        <dgm:presLayoutVars>
          <dgm:bulletEnabled val="1"/>
        </dgm:presLayoutVars>
      </dgm:prSet>
      <dgm:spPr/>
    </dgm:pt>
    <dgm:pt modelId="{A6A84D8E-2A81-4EA7-8998-9365A81237FA}" type="pres">
      <dgm:prSet presAssocID="{EC6D8CFC-734F-4AEA-B71E-B9A95CB53580}" presName="aSpace" presStyleCnt="0"/>
      <dgm:spPr/>
    </dgm:pt>
    <dgm:pt modelId="{ABD6344E-F2B9-4D90-AF62-90A817CB585A}" type="pres">
      <dgm:prSet presAssocID="{57D95764-861D-43CE-A342-3C7CFFBC6AC8}" presName="aNode" presStyleLbl="fgAcc1" presStyleIdx="2" presStyleCnt="3" custLinFactY="24379" custLinFactNeighborX="-4528" custLinFactNeighborY="100000">
        <dgm:presLayoutVars>
          <dgm:bulletEnabled val="1"/>
        </dgm:presLayoutVars>
      </dgm:prSet>
      <dgm:spPr/>
    </dgm:pt>
    <dgm:pt modelId="{A51D8C74-AE11-47BD-9AE4-69CCF857D9CC}" type="pres">
      <dgm:prSet presAssocID="{57D95764-861D-43CE-A342-3C7CFFBC6AC8}" presName="aSpace" presStyleCnt="0"/>
      <dgm:spPr/>
    </dgm:pt>
  </dgm:ptLst>
  <dgm:cxnLst>
    <dgm:cxn modelId="{B5969111-5036-42C3-8EA3-7D7CE9E186DF}" srcId="{4A87806E-3727-40B8-BECA-49CDC9A1E398}" destId="{EC6D8CFC-734F-4AEA-B71E-B9A95CB53580}" srcOrd="1" destOrd="0" parTransId="{5528509F-BE2E-4B5A-BAA0-D49C6BDF14B5}" sibTransId="{180CC7E3-6B62-4C0C-8763-8F234EFC96F3}"/>
    <dgm:cxn modelId="{1EB79330-D7EE-410C-8818-9156D1F568BF}" type="presOf" srcId="{69C7D5CA-2ECB-48B5-8365-93A4A697CB3C}" destId="{8BC65D17-9B86-49DA-A270-7DA8C2900E82}" srcOrd="0" destOrd="0" presId="urn:microsoft.com/office/officeart/2005/8/layout/pyramid2"/>
    <dgm:cxn modelId="{6123C630-05B1-417B-B804-6AA3A37830EF}" srcId="{4A87806E-3727-40B8-BECA-49CDC9A1E398}" destId="{69C7D5CA-2ECB-48B5-8365-93A4A697CB3C}" srcOrd="0" destOrd="0" parTransId="{CAC2BAB1-EA73-4F96-BD5E-6D4E67A1B14D}" sibTransId="{0C2DED7F-F575-4AA1-B1D6-A008C3308871}"/>
    <dgm:cxn modelId="{8DF09D39-6C7A-4721-BFFD-C1B470CC5A8F}" srcId="{4A87806E-3727-40B8-BECA-49CDC9A1E398}" destId="{57D95764-861D-43CE-A342-3C7CFFBC6AC8}" srcOrd="2" destOrd="0" parTransId="{68FDF68F-387B-44A2-A21F-8C98F5B4080C}" sibTransId="{D909A66F-B9A6-46E7-B6CB-D3494005C428}"/>
    <dgm:cxn modelId="{8E92CC75-0887-4D0D-973F-586E4B622B53}" type="presOf" srcId="{4A87806E-3727-40B8-BECA-49CDC9A1E398}" destId="{B4846E10-F006-486E-A73F-8885D8E582DE}" srcOrd="0" destOrd="0" presId="urn:microsoft.com/office/officeart/2005/8/layout/pyramid2"/>
    <dgm:cxn modelId="{965E6084-058C-478E-9B85-8361077DD156}" type="presOf" srcId="{EC6D8CFC-734F-4AEA-B71E-B9A95CB53580}" destId="{608AFCD5-A6A2-45DC-82A5-92E0668DD61B}" srcOrd="0" destOrd="0" presId="urn:microsoft.com/office/officeart/2005/8/layout/pyramid2"/>
    <dgm:cxn modelId="{278256A9-592D-4F7A-8488-79B01C4047DE}" type="presOf" srcId="{57D95764-861D-43CE-A342-3C7CFFBC6AC8}" destId="{ABD6344E-F2B9-4D90-AF62-90A817CB585A}" srcOrd="0" destOrd="0" presId="urn:microsoft.com/office/officeart/2005/8/layout/pyramid2"/>
    <dgm:cxn modelId="{662AFE22-E886-4D07-9CAD-C28E602DBA3C}" type="presParOf" srcId="{B4846E10-F006-486E-A73F-8885D8E582DE}" destId="{EC560259-CBB4-4EC0-BC5F-0FBD9184E290}" srcOrd="0" destOrd="0" presId="urn:microsoft.com/office/officeart/2005/8/layout/pyramid2"/>
    <dgm:cxn modelId="{1902F482-AA25-460D-A54A-5D7BD359FD15}" type="presParOf" srcId="{B4846E10-F006-486E-A73F-8885D8E582DE}" destId="{0621B6B7-8BA3-4076-A1F6-D1A662621B57}" srcOrd="1" destOrd="0" presId="urn:microsoft.com/office/officeart/2005/8/layout/pyramid2"/>
    <dgm:cxn modelId="{B8DF6952-CCED-456E-AF74-E934E4CA44DE}" type="presParOf" srcId="{0621B6B7-8BA3-4076-A1F6-D1A662621B57}" destId="{8BC65D17-9B86-49DA-A270-7DA8C2900E82}" srcOrd="0" destOrd="0" presId="urn:microsoft.com/office/officeart/2005/8/layout/pyramid2"/>
    <dgm:cxn modelId="{8D56D426-5C41-4BBC-8D35-7C62C9D2D1E3}" type="presParOf" srcId="{0621B6B7-8BA3-4076-A1F6-D1A662621B57}" destId="{EAEC0F1F-A860-4191-8876-5E4B02F50361}" srcOrd="1" destOrd="0" presId="urn:microsoft.com/office/officeart/2005/8/layout/pyramid2"/>
    <dgm:cxn modelId="{6BBA500F-F0FF-498C-90A5-E80CA82E9A55}" type="presParOf" srcId="{0621B6B7-8BA3-4076-A1F6-D1A662621B57}" destId="{608AFCD5-A6A2-45DC-82A5-92E0668DD61B}" srcOrd="2" destOrd="0" presId="urn:microsoft.com/office/officeart/2005/8/layout/pyramid2"/>
    <dgm:cxn modelId="{D47B7256-CD28-4F81-920A-AAFBC169D93D}" type="presParOf" srcId="{0621B6B7-8BA3-4076-A1F6-D1A662621B57}" destId="{A6A84D8E-2A81-4EA7-8998-9365A81237FA}" srcOrd="3" destOrd="0" presId="urn:microsoft.com/office/officeart/2005/8/layout/pyramid2"/>
    <dgm:cxn modelId="{F217E7D7-A2FB-441F-A8AE-D756A66437CD}" type="presParOf" srcId="{0621B6B7-8BA3-4076-A1F6-D1A662621B57}" destId="{ABD6344E-F2B9-4D90-AF62-90A817CB585A}" srcOrd="4" destOrd="0" presId="urn:microsoft.com/office/officeart/2005/8/layout/pyramid2"/>
    <dgm:cxn modelId="{F059D630-FC91-41B3-8274-3AB0A6CDC001}" type="presParOf" srcId="{0621B6B7-8BA3-4076-A1F6-D1A662621B57}" destId="{A51D8C74-AE11-47BD-9AE4-69CCF857D9CC}" srcOrd="5"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EC2D74-8E38-40F8-9C75-6E655913B0E3}"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B6940BE1-D6BE-4849-8E1D-F8AB9CB4220B}">
      <dgm:prSet phldrT="[Text]" phldr="0"/>
      <dgm:spPr>
        <a:solidFill>
          <a:schemeClr val="accent1"/>
        </a:solidFill>
      </dgm:spPr>
      <dgm:t>
        <a:bodyPr/>
        <a:lstStyle/>
        <a:p>
          <a:r>
            <a:rPr lang="en-US">
              <a:solidFill>
                <a:schemeClr val="tx1"/>
              </a:solidFill>
              <a:latin typeface="+mn-lt"/>
            </a:rPr>
            <a:t>Co-Collaborators</a:t>
          </a:r>
        </a:p>
      </dgm:t>
    </dgm:pt>
    <dgm:pt modelId="{DC47035C-7CA3-4CBB-8177-0A52E8FE68A5}" type="parTrans" cxnId="{C4EB1CF1-69AC-4BFA-B31B-0CF85F3775C8}">
      <dgm:prSet/>
      <dgm:spPr/>
      <dgm:t>
        <a:bodyPr/>
        <a:lstStyle/>
        <a:p>
          <a:endParaRPr lang="en-US"/>
        </a:p>
      </dgm:t>
    </dgm:pt>
    <dgm:pt modelId="{30DF36E2-A929-4E34-ACFA-35A7D33AF056}" type="sibTrans" cxnId="{C4EB1CF1-69AC-4BFA-B31B-0CF85F3775C8}">
      <dgm:prSet/>
      <dgm:spPr/>
      <dgm:t>
        <a:bodyPr/>
        <a:lstStyle/>
        <a:p>
          <a:endParaRPr lang="en-US"/>
        </a:p>
      </dgm:t>
    </dgm:pt>
    <dgm:pt modelId="{70679D9E-53AA-4D36-A8A0-793C7F0FFF98}">
      <dgm:prSet phldrT="[Text]" phldr="0"/>
      <dgm:spPr>
        <a:solidFill>
          <a:schemeClr val="accent1">
            <a:lumMod val="60000"/>
            <a:lumOff val="40000"/>
          </a:schemeClr>
        </a:solidFill>
      </dgm:spPr>
      <dgm:t>
        <a:bodyPr/>
        <a:lstStyle/>
        <a:p>
          <a:pPr rtl="0"/>
          <a:r>
            <a:rPr lang="en-US">
              <a:solidFill>
                <a:schemeClr val="tx1"/>
              </a:solidFill>
              <a:latin typeface="+mn-lt"/>
            </a:rPr>
            <a:t>Promote Affiliate Position</a:t>
          </a:r>
        </a:p>
      </dgm:t>
    </dgm:pt>
    <dgm:pt modelId="{5B082631-D3C3-454D-9C6D-A1C6D9021D4A}" type="parTrans" cxnId="{0BBDBE6B-ECA9-42D5-82D0-5F33449C2191}">
      <dgm:prSet/>
      <dgm:spPr/>
      <dgm:t>
        <a:bodyPr/>
        <a:lstStyle/>
        <a:p>
          <a:endParaRPr lang="en-US"/>
        </a:p>
      </dgm:t>
    </dgm:pt>
    <dgm:pt modelId="{667F1A39-EC87-4E15-A5DD-842F0ACA27F6}" type="sibTrans" cxnId="{0BBDBE6B-ECA9-42D5-82D0-5F33449C2191}">
      <dgm:prSet/>
      <dgm:spPr/>
      <dgm:t>
        <a:bodyPr/>
        <a:lstStyle/>
        <a:p>
          <a:endParaRPr lang="en-US"/>
        </a:p>
      </dgm:t>
    </dgm:pt>
    <dgm:pt modelId="{84C945D2-DEAD-4DFB-AA13-EF9E94E199A8}">
      <dgm:prSet phldrT="[Text]" phldr="0"/>
      <dgm:spPr>
        <a:solidFill>
          <a:schemeClr val="accent1">
            <a:lumMod val="40000"/>
            <a:lumOff val="60000"/>
          </a:schemeClr>
        </a:solidFill>
      </dgm:spPr>
      <dgm:t>
        <a:bodyPr/>
        <a:lstStyle/>
        <a:p>
          <a:pPr rtl="0"/>
          <a:r>
            <a:rPr lang="en-US">
              <a:solidFill>
                <a:schemeClr val="tx1"/>
              </a:solidFill>
              <a:latin typeface="+mn-lt"/>
            </a:rPr>
            <a:t>Active Role in Policy Development</a:t>
          </a:r>
        </a:p>
      </dgm:t>
    </dgm:pt>
    <dgm:pt modelId="{1153E465-277B-427F-9825-8302796C87EE}" type="parTrans" cxnId="{27ABF727-B89B-4EDD-A462-C0BDFCB281A3}">
      <dgm:prSet/>
      <dgm:spPr/>
      <dgm:t>
        <a:bodyPr/>
        <a:lstStyle/>
        <a:p>
          <a:endParaRPr lang="en-US"/>
        </a:p>
      </dgm:t>
    </dgm:pt>
    <dgm:pt modelId="{C1CDB815-E415-4C5E-8BDD-575AF21A0294}" type="sibTrans" cxnId="{27ABF727-B89B-4EDD-A462-C0BDFCB281A3}">
      <dgm:prSet/>
      <dgm:spPr/>
      <dgm:t>
        <a:bodyPr/>
        <a:lstStyle/>
        <a:p>
          <a:endParaRPr lang="en-US"/>
        </a:p>
      </dgm:t>
    </dgm:pt>
    <dgm:pt modelId="{287F4028-C398-4987-A2DE-B05F741BC551}">
      <dgm:prSet phldr="0"/>
      <dgm:spPr>
        <a:solidFill>
          <a:schemeClr val="accent1">
            <a:lumMod val="20000"/>
            <a:lumOff val="80000"/>
          </a:schemeClr>
        </a:solidFill>
      </dgm:spPr>
      <dgm:t>
        <a:bodyPr/>
        <a:lstStyle/>
        <a:p>
          <a:pPr rtl="0"/>
          <a:r>
            <a:rPr lang="en-US">
              <a:solidFill>
                <a:schemeClr val="tx1"/>
              </a:solidFill>
              <a:latin typeface="+mn-lt"/>
            </a:rPr>
            <a:t>Collective Bargaining or other Labor Management</a:t>
          </a:r>
        </a:p>
      </dgm:t>
    </dgm:pt>
    <dgm:pt modelId="{B1D11B3C-BD47-4185-9EFB-508DA308CA65}" type="parTrans" cxnId="{98E798DA-3626-4D63-B79E-B6EE7C931905}">
      <dgm:prSet/>
      <dgm:spPr/>
      <dgm:t>
        <a:bodyPr/>
        <a:lstStyle/>
        <a:p>
          <a:endParaRPr lang="en-US"/>
        </a:p>
      </dgm:t>
    </dgm:pt>
    <dgm:pt modelId="{DEB82D62-4ADD-4348-BB2C-B61C2640DE5C}" type="sibTrans" cxnId="{98E798DA-3626-4D63-B79E-B6EE7C931905}">
      <dgm:prSet/>
      <dgm:spPr/>
      <dgm:t>
        <a:bodyPr/>
        <a:lstStyle/>
        <a:p>
          <a:endParaRPr lang="en-US"/>
        </a:p>
      </dgm:t>
    </dgm:pt>
    <dgm:pt modelId="{160B9B89-F68A-4F95-BD27-63DFB330A6B7}" type="pres">
      <dgm:prSet presAssocID="{EFEC2D74-8E38-40F8-9C75-6E655913B0E3}" presName="linear" presStyleCnt="0">
        <dgm:presLayoutVars>
          <dgm:dir/>
          <dgm:animLvl val="lvl"/>
          <dgm:resizeHandles val="exact"/>
        </dgm:presLayoutVars>
      </dgm:prSet>
      <dgm:spPr/>
    </dgm:pt>
    <dgm:pt modelId="{61E19C53-ABCA-46B3-B95A-E2856F8FAD10}" type="pres">
      <dgm:prSet presAssocID="{B6940BE1-D6BE-4849-8E1D-F8AB9CB4220B}" presName="parentLin" presStyleCnt="0"/>
      <dgm:spPr/>
    </dgm:pt>
    <dgm:pt modelId="{E3BAD16D-9217-46BC-8F31-89C0F44DB7A1}" type="pres">
      <dgm:prSet presAssocID="{B6940BE1-D6BE-4849-8E1D-F8AB9CB4220B}" presName="parentLeftMargin" presStyleLbl="node1" presStyleIdx="0" presStyleCnt="4"/>
      <dgm:spPr/>
    </dgm:pt>
    <dgm:pt modelId="{069794E9-2980-4473-B8C0-C5DAA10A0A07}" type="pres">
      <dgm:prSet presAssocID="{B6940BE1-D6BE-4849-8E1D-F8AB9CB4220B}" presName="parentText" presStyleLbl="node1" presStyleIdx="0" presStyleCnt="4">
        <dgm:presLayoutVars>
          <dgm:chMax val="0"/>
          <dgm:bulletEnabled val="1"/>
        </dgm:presLayoutVars>
      </dgm:prSet>
      <dgm:spPr/>
    </dgm:pt>
    <dgm:pt modelId="{92AE398C-2E60-4FCF-9C3D-DF1B4FAA87F0}" type="pres">
      <dgm:prSet presAssocID="{B6940BE1-D6BE-4849-8E1D-F8AB9CB4220B}" presName="negativeSpace" presStyleCnt="0"/>
      <dgm:spPr/>
    </dgm:pt>
    <dgm:pt modelId="{8DAA90D4-4980-43FF-9292-CADA8E998E92}" type="pres">
      <dgm:prSet presAssocID="{B6940BE1-D6BE-4849-8E1D-F8AB9CB4220B}" presName="childText" presStyleLbl="conFgAcc1" presStyleIdx="0" presStyleCnt="4">
        <dgm:presLayoutVars>
          <dgm:bulletEnabled val="1"/>
        </dgm:presLayoutVars>
      </dgm:prSet>
      <dgm:spPr/>
    </dgm:pt>
    <dgm:pt modelId="{84AE709C-A02F-4FD7-A763-82C95887FB34}" type="pres">
      <dgm:prSet presAssocID="{30DF36E2-A929-4E34-ACFA-35A7D33AF056}" presName="spaceBetweenRectangles" presStyleCnt="0"/>
      <dgm:spPr/>
    </dgm:pt>
    <dgm:pt modelId="{A913A266-C5B7-4A5C-9763-9A8A1ADF8D1D}" type="pres">
      <dgm:prSet presAssocID="{70679D9E-53AA-4D36-A8A0-793C7F0FFF98}" presName="parentLin" presStyleCnt="0"/>
      <dgm:spPr/>
    </dgm:pt>
    <dgm:pt modelId="{EC094804-3B7A-489D-B983-4A25E20E1A5B}" type="pres">
      <dgm:prSet presAssocID="{70679D9E-53AA-4D36-A8A0-793C7F0FFF98}" presName="parentLeftMargin" presStyleLbl="node1" presStyleIdx="0" presStyleCnt="4"/>
      <dgm:spPr/>
    </dgm:pt>
    <dgm:pt modelId="{AB9918A4-1C0C-4CA5-8935-C83B07BC07D8}" type="pres">
      <dgm:prSet presAssocID="{70679D9E-53AA-4D36-A8A0-793C7F0FFF98}" presName="parentText" presStyleLbl="node1" presStyleIdx="1" presStyleCnt="4">
        <dgm:presLayoutVars>
          <dgm:chMax val="0"/>
          <dgm:bulletEnabled val="1"/>
        </dgm:presLayoutVars>
      </dgm:prSet>
      <dgm:spPr/>
    </dgm:pt>
    <dgm:pt modelId="{23D64887-2D63-4EBE-B24A-9E6052201A3D}" type="pres">
      <dgm:prSet presAssocID="{70679D9E-53AA-4D36-A8A0-793C7F0FFF98}" presName="negativeSpace" presStyleCnt="0"/>
      <dgm:spPr/>
    </dgm:pt>
    <dgm:pt modelId="{B4A19846-FCB4-4D4E-917F-12B453CB2B6B}" type="pres">
      <dgm:prSet presAssocID="{70679D9E-53AA-4D36-A8A0-793C7F0FFF98}" presName="childText" presStyleLbl="conFgAcc1" presStyleIdx="1" presStyleCnt="4">
        <dgm:presLayoutVars>
          <dgm:bulletEnabled val="1"/>
        </dgm:presLayoutVars>
      </dgm:prSet>
      <dgm:spPr/>
    </dgm:pt>
    <dgm:pt modelId="{6DB345AD-7E72-47EC-BB7A-DD90CC5D47F3}" type="pres">
      <dgm:prSet presAssocID="{667F1A39-EC87-4E15-A5DD-842F0ACA27F6}" presName="spaceBetweenRectangles" presStyleCnt="0"/>
      <dgm:spPr/>
    </dgm:pt>
    <dgm:pt modelId="{25C90BF8-3F23-4DE5-8FE7-B6A098188B14}" type="pres">
      <dgm:prSet presAssocID="{84C945D2-DEAD-4DFB-AA13-EF9E94E199A8}" presName="parentLin" presStyleCnt="0"/>
      <dgm:spPr/>
    </dgm:pt>
    <dgm:pt modelId="{C040DD53-B8B6-4A2B-9CA6-4A77A71C715E}" type="pres">
      <dgm:prSet presAssocID="{84C945D2-DEAD-4DFB-AA13-EF9E94E199A8}" presName="parentLeftMargin" presStyleLbl="node1" presStyleIdx="1" presStyleCnt="4"/>
      <dgm:spPr/>
    </dgm:pt>
    <dgm:pt modelId="{F618E6D1-2D39-4B58-87B0-91BC6C3ABBA0}" type="pres">
      <dgm:prSet presAssocID="{84C945D2-DEAD-4DFB-AA13-EF9E94E199A8}" presName="parentText" presStyleLbl="node1" presStyleIdx="2" presStyleCnt="4">
        <dgm:presLayoutVars>
          <dgm:chMax val="0"/>
          <dgm:bulletEnabled val="1"/>
        </dgm:presLayoutVars>
      </dgm:prSet>
      <dgm:spPr/>
    </dgm:pt>
    <dgm:pt modelId="{6790FC07-AFE1-43CC-A448-68FA18015EE8}" type="pres">
      <dgm:prSet presAssocID="{84C945D2-DEAD-4DFB-AA13-EF9E94E199A8}" presName="negativeSpace" presStyleCnt="0"/>
      <dgm:spPr/>
    </dgm:pt>
    <dgm:pt modelId="{00E25C71-9130-4CCA-8732-91771A957433}" type="pres">
      <dgm:prSet presAssocID="{84C945D2-DEAD-4DFB-AA13-EF9E94E199A8}" presName="childText" presStyleLbl="conFgAcc1" presStyleIdx="2" presStyleCnt="4">
        <dgm:presLayoutVars>
          <dgm:bulletEnabled val="1"/>
        </dgm:presLayoutVars>
      </dgm:prSet>
      <dgm:spPr/>
    </dgm:pt>
    <dgm:pt modelId="{F17093AA-63AA-4CBE-8BAF-643B82E71C93}" type="pres">
      <dgm:prSet presAssocID="{C1CDB815-E415-4C5E-8BDD-575AF21A0294}" presName="spaceBetweenRectangles" presStyleCnt="0"/>
      <dgm:spPr/>
    </dgm:pt>
    <dgm:pt modelId="{09F0FD8E-0D24-47BE-A3BD-0FE59386996F}" type="pres">
      <dgm:prSet presAssocID="{287F4028-C398-4987-A2DE-B05F741BC551}" presName="parentLin" presStyleCnt="0"/>
      <dgm:spPr/>
    </dgm:pt>
    <dgm:pt modelId="{54C0CF6D-5BE9-47FB-808F-D5DD0B91924A}" type="pres">
      <dgm:prSet presAssocID="{287F4028-C398-4987-A2DE-B05F741BC551}" presName="parentLeftMargin" presStyleLbl="node1" presStyleIdx="2" presStyleCnt="4"/>
      <dgm:spPr/>
    </dgm:pt>
    <dgm:pt modelId="{D4FAEB37-3F3F-45F8-BC70-A976E0D5D108}" type="pres">
      <dgm:prSet presAssocID="{287F4028-C398-4987-A2DE-B05F741BC551}" presName="parentText" presStyleLbl="node1" presStyleIdx="3" presStyleCnt="4">
        <dgm:presLayoutVars>
          <dgm:chMax val="0"/>
          <dgm:bulletEnabled val="1"/>
        </dgm:presLayoutVars>
      </dgm:prSet>
      <dgm:spPr/>
    </dgm:pt>
    <dgm:pt modelId="{BB7E61E8-44EA-42B9-945E-53D2F7BA395A}" type="pres">
      <dgm:prSet presAssocID="{287F4028-C398-4987-A2DE-B05F741BC551}" presName="negativeSpace" presStyleCnt="0"/>
      <dgm:spPr/>
    </dgm:pt>
    <dgm:pt modelId="{068A44C5-08CF-49CC-84EA-21F4F71B876D}" type="pres">
      <dgm:prSet presAssocID="{287F4028-C398-4987-A2DE-B05F741BC551}" presName="childText" presStyleLbl="conFgAcc1" presStyleIdx="3" presStyleCnt="4">
        <dgm:presLayoutVars>
          <dgm:bulletEnabled val="1"/>
        </dgm:presLayoutVars>
      </dgm:prSet>
      <dgm:spPr/>
    </dgm:pt>
  </dgm:ptLst>
  <dgm:cxnLst>
    <dgm:cxn modelId="{6BA46E06-8D5A-4AEE-9916-F95DDF2D41F3}" type="presOf" srcId="{287F4028-C398-4987-A2DE-B05F741BC551}" destId="{54C0CF6D-5BE9-47FB-808F-D5DD0B91924A}" srcOrd="0" destOrd="0" presId="urn:microsoft.com/office/officeart/2005/8/layout/list1"/>
    <dgm:cxn modelId="{BEBDE207-7F67-436D-9633-68BBB32FB17F}" type="presOf" srcId="{B6940BE1-D6BE-4849-8E1D-F8AB9CB4220B}" destId="{E3BAD16D-9217-46BC-8F31-89C0F44DB7A1}" srcOrd="0" destOrd="0" presId="urn:microsoft.com/office/officeart/2005/8/layout/list1"/>
    <dgm:cxn modelId="{27ABF727-B89B-4EDD-A462-C0BDFCB281A3}" srcId="{EFEC2D74-8E38-40F8-9C75-6E655913B0E3}" destId="{84C945D2-DEAD-4DFB-AA13-EF9E94E199A8}" srcOrd="2" destOrd="0" parTransId="{1153E465-277B-427F-9825-8302796C87EE}" sibTransId="{C1CDB815-E415-4C5E-8BDD-575AF21A0294}"/>
    <dgm:cxn modelId="{3D743462-893C-4994-9BA0-6F7E1A56433A}" type="presOf" srcId="{70679D9E-53AA-4D36-A8A0-793C7F0FFF98}" destId="{AB9918A4-1C0C-4CA5-8935-C83B07BC07D8}" srcOrd="1" destOrd="0" presId="urn:microsoft.com/office/officeart/2005/8/layout/list1"/>
    <dgm:cxn modelId="{156D716A-1A66-4BF1-8181-E7F751AA0197}" type="presOf" srcId="{70679D9E-53AA-4D36-A8A0-793C7F0FFF98}" destId="{EC094804-3B7A-489D-B983-4A25E20E1A5B}" srcOrd="0" destOrd="0" presId="urn:microsoft.com/office/officeart/2005/8/layout/list1"/>
    <dgm:cxn modelId="{0BBDBE6B-ECA9-42D5-82D0-5F33449C2191}" srcId="{EFEC2D74-8E38-40F8-9C75-6E655913B0E3}" destId="{70679D9E-53AA-4D36-A8A0-793C7F0FFF98}" srcOrd="1" destOrd="0" parTransId="{5B082631-D3C3-454D-9C6D-A1C6D9021D4A}" sibTransId="{667F1A39-EC87-4E15-A5DD-842F0ACA27F6}"/>
    <dgm:cxn modelId="{95A42382-FB94-477F-A43A-3A2B23EED9B3}" type="presOf" srcId="{287F4028-C398-4987-A2DE-B05F741BC551}" destId="{D4FAEB37-3F3F-45F8-BC70-A976E0D5D108}" srcOrd="1" destOrd="0" presId="urn:microsoft.com/office/officeart/2005/8/layout/list1"/>
    <dgm:cxn modelId="{8D422E8C-4495-4201-AAA5-17510EEF6B7B}" type="presOf" srcId="{84C945D2-DEAD-4DFB-AA13-EF9E94E199A8}" destId="{C040DD53-B8B6-4A2B-9CA6-4A77A71C715E}" srcOrd="0" destOrd="0" presId="urn:microsoft.com/office/officeart/2005/8/layout/list1"/>
    <dgm:cxn modelId="{29ABBBC2-5E3C-41A2-8275-7BD40773803D}" type="presOf" srcId="{84C945D2-DEAD-4DFB-AA13-EF9E94E199A8}" destId="{F618E6D1-2D39-4B58-87B0-91BC6C3ABBA0}" srcOrd="1" destOrd="0" presId="urn:microsoft.com/office/officeart/2005/8/layout/list1"/>
    <dgm:cxn modelId="{1350A7D4-25C0-4D5D-AFF2-CA739D9AD867}" type="presOf" srcId="{B6940BE1-D6BE-4849-8E1D-F8AB9CB4220B}" destId="{069794E9-2980-4473-B8C0-C5DAA10A0A07}" srcOrd="1" destOrd="0" presId="urn:microsoft.com/office/officeart/2005/8/layout/list1"/>
    <dgm:cxn modelId="{98E798DA-3626-4D63-B79E-B6EE7C931905}" srcId="{EFEC2D74-8E38-40F8-9C75-6E655913B0E3}" destId="{287F4028-C398-4987-A2DE-B05F741BC551}" srcOrd="3" destOrd="0" parTransId="{B1D11B3C-BD47-4185-9EFB-508DA308CA65}" sibTransId="{DEB82D62-4ADD-4348-BB2C-B61C2640DE5C}"/>
    <dgm:cxn modelId="{6CAC3BDE-E540-4718-9B51-4EC2A597A65A}" type="presOf" srcId="{EFEC2D74-8E38-40F8-9C75-6E655913B0E3}" destId="{160B9B89-F68A-4F95-BD27-63DFB330A6B7}" srcOrd="0" destOrd="0" presId="urn:microsoft.com/office/officeart/2005/8/layout/list1"/>
    <dgm:cxn modelId="{C4EB1CF1-69AC-4BFA-B31B-0CF85F3775C8}" srcId="{EFEC2D74-8E38-40F8-9C75-6E655913B0E3}" destId="{B6940BE1-D6BE-4849-8E1D-F8AB9CB4220B}" srcOrd="0" destOrd="0" parTransId="{DC47035C-7CA3-4CBB-8177-0A52E8FE68A5}" sibTransId="{30DF36E2-A929-4E34-ACFA-35A7D33AF056}"/>
    <dgm:cxn modelId="{DCA9CE47-E473-4EAA-90FB-71B7437C06FE}" type="presParOf" srcId="{160B9B89-F68A-4F95-BD27-63DFB330A6B7}" destId="{61E19C53-ABCA-46B3-B95A-E2856F8FAD10}" srcOrd="0" destOrd="0" presId="urn:microsoft.com/office/officeart/2005/8/layout/list1"/>
    <dgm:cxn modelId="{ECEF0B53-683E-4433-9F78-55D3F845ED0C}" type="presParOf" srcId="{61E19C53-ABCA-46B3-B95A-E2856F8FAD10}" destId="{E3BAD16D-9217-46BC-8F31-89C0F44DB7A1}" srcOrd="0" destOrd="0" presId="urn:microsoft.com/office/officeart/2005/8/layout/list1"/>
    <dgm:cxn modelId="{6E83B308-D9F9-4F00-A7CE-D810EC389902}" type="presParOf" srcId="{61E19C53-ABCA-46B3-B95A-E2856F8FAD10}" destId="{069794E9-2980-4473-B8C0-C5DAA10A0A07}" srcOrd="1" destOrd="0" presId="urn:microsoft.com/office/officeart/2005/8/layout/list1"/>
    <dgm:cxn modelId="{B6B53775-F73C-49D3-9210-96F8DBB62CEA}" type="presParOf" srcId="{160B9B89-F68A-4F95-BD27-63DFB330A6B7}" destId="{92AE398C-2E60-4FCF-9C3D-DF1B4FAA87F0}" srcOrd="1" destOrd="0" presId="urn:microsoft.com/office/officeart/2005/8/layout/list1"/>
    <dgm:cxn modelId="{DD131BD2-88AB-4EE8-8457-24F474547CB9}" type="presParOf" srcId="{160B9B89-F68A-4F95-BD27-63DFB330A6B7}" destId="{8DAA90D4-4980-43FF-9292-CADA8E998E92}" srcOrd="2" destOrd="0" presId="urn:microsoft.com/office/officeart/2005/8/layout/list1"/>
    <dgm:cxn modelId="{9D4A1BCF-BB2F-4885-8B81-63D2C5464D6C}" type="presParOf" srcId="{160B9B89-F68A-4F95-BD27-63DFB330A6B7}" destId="{84AE709C-A02F-4FD7-A763-82C95887FB34}" srcOrd="3" destOrd="0" presId="urn:microsoft.com/office/officeart/2005/8/layout/list1"/>
    <dgm:cxn modelId="{55B40F19-CE7D-4267-BF20-91978050B877}" type="presParOf" srcId="{160B9B89-F68A-4F95-BD27-63DFB330A6B7}" destId="{A913A266-C5B7-4A5C-9763-9A8A1ADF8D1D}" srcOrd="4" destOrd="0" presId="urn:microsoft.com/office/officeart/2005/8/layout/list1"/>
    <dgm:cxn modelId="{C5B03BD4-1DDC-4457-8DAC-30AE233713C4}" type="presParOf" srcId="{A913A266-C5B7-4A5C-9763-9A8A1ADF8D1D}" destId="{EC094804-3B7A-489D-B983-4A25E20E1A5B}" srcOrd="0" destOrd="0" presId="urn:microsoft.com/office/officeart/2005/8/layout/list1"/>
    <dgm:cxn modelId="{318853A6-2E31-49DE-8F9B-1387C0E466D8}" type="presParOf" srcId="{A913A266-C5B7-4A5C-9763-9A8A1ADF8D1D}" destId="{AB9918A4-1C0C-4CA5-8935-C83B07BC07D8}" srcOrd="1" destOrd="0" presId="urn:microsoft.com/office/officeart/2005/8/layout/list1"/>
    <dgm:cxn modelId="{3166B840-BFA5-4803-8A70-5DB95D71C4B8}" type="presParOf" srcId="{160B9B89-F68A-4F95-BD27-63DFB330A6B7}" destId="{23D64887-2D63-4EBE-B24A-9E6052201A3D}" srcOrd="5" destOrd="0" presId="urn:microsoft.com/office/officeart/2005/8/layout/list1"/>
    <dgm:cxn modelId="{15126B32-8A26-4466-B416-9035E0F4FC94}" type="presParOf" srcId="{160B9B89-F68A-4F95-BD27-63DFB330A6B7}" destId="{B4A19846-FCB4-4D4E-917F-12B453CB2B6B}" srcOrd="6" destOrd="0" presId="urn:microsoft.com/office/officeart/2005/8/layout/list1"/>
    <dgm:cxn modelId="{EAB885C7-0690-4358-B726-B11D47617CCF}" type="presParOf" srcId="{160B9B89-F68A-4F95-BD27-63DFB330A6B7}" destId="{6DB345AD-7E72-47EC-BB7A-DD90CC5D47F3}" srcOrd="7" destOrd="0" presId="urn:microsoft.com/office/officeart/2005/8/layout/list1"/>
    <dgm:cxn modelId="{30565403-BA3E-4250-A5A4-F5CBECAEA4B3}" type="presParOf" srcId="{160B9B89-F68A-4F95-BD27-63DFB330A6B7}" destId="{25C90BF8-3F23-4DE5-8FE7-B6A098188B14}" srcOrd="8" destOrd="0" presId="urn:microsoft.com/office/officeart/2005/8/layout/list1"/>
    <dgm:cxn modelId="{3FEA9C21-D76F-486D-B58F-948437BF823E}" type="presParOf" srcId="{25C90BF8-3F23-4DE5-8FE7-B6A098188B14}" destId="{C040DD53-B8B6-4A2B-9CA6-4A77A71C715E}" srcOrd="0" destOrd="0" presId="urn:microsoft.com/office/officeart/2005/8/layout/list1"/>
    <dgm:cxn modelId="{8E4DB574-BD0E-4427-A435-59ED445FAE68}" type="presParOf" srcId="{25C90BF8-3F23-4DE5-8FE7-B6A098188B14}" destId="{F618E6D1-2D39-4B58-87B0-91BC6C3ABBA0}" srcOrd="1" destOrd="0" presId="urn:microsoft.com/office/officeart/2005/8/layout/list1"/>
    <dgm:cxn modelId="{3F55958A-3BDC-47C7-8B5F-70BF77672905}" type="presParOf" srcId="{160B9B89-F68A-4F95-BD27-63DFB330A6B7}" destId="{6790FC07-AFE1-43CC-A448-68FA18015EE8}" srcOrd="9" destOrd="0" presId="urn:microsoft.com/office/officeart/2005/8/layout/list1"/>
    <dgm:cxn modelId="{99C08193-AEE7-42F0-B5DC-469DF7472AA2}" type="presParOf" srcId="{160B9B89-F68A-4F95-BD27-63DFB330A6B7}" destId="{00E25C71-9130-4CCA-8732-91771A957433}" srcOrd="10" destOrd="0" presId="urn:microsoft.com/office/officeart/2005/8/layout/list1"/>
    <dgm:cxn modelId="{ABCEA96B-5FAF-4928-AAD2-2ED7125C3AF7}" type="presParOf" srcId="{160B9B89-F68A-4F95-BD27-63DFB330A6B7}" destId="{F17093AA-63AA-4CBE-8BAF-643B82E71C93}" srcOrd="11" destOrd="0" presId="urn:microsoft.com/office/officeart/2005/8/layout/list1"/>
    <dgm:cxn modelId="{EB83DEA7-ED6F-4EF6-ACC6-19D5DDD04A41}" type="presParOf" srcId="{160B9B89-F68A-4F95-BD27-63DFB330A6B7}" destId="{09F0FD8E-0D24-47BE-A3BD-0FE59386996F}" srcOrd="12" destOrd="0" presId="urn:microsoft.com/office/officeart/2005/8/layout/list1"/>
    <dgm:cxn modelId="{24A39BD4-6A38-45A6-8FAD-44DF099EFC14}" type="presParOf" srcId="{09F0FD8E-0D24-47BE-A3BD-0FE59386996F}" destId="{54C0CF6D-5BE9-47FB-808F-D5DD0B91924A}" srcOrd="0" destOrd="0" presId="urn:microsoft.com/office/officeart/2005/8/layout/list1"/>
    <dgm:cxn modelId="{BD613434-4E39-4A74-B366-1E3FE4B740B4}" type="presParOf" srcId="{09F0FD8E-0D24-47BE-A3BD-0FE59386996F}" destId="{D4FAEB37-3F3F-45F8-BC70-A976E0D5D108}" srcOrd="1" destOrd="0" presId="urn:microsoft.com/office/officeart/2005/8/layout/list1"/>
    <dgm:cxn modelId="{B8C83F56-79E3-45A6-A712-5A6418D94F4F}" type="presParOf" srcId="{160B9B89-F68A-4F95-BD27-63DFB330A6B7}" destId="{BB7E61E8-44EA-42B9-945E-53D2F7BA395A}" srcOrd="13" destOrd="0" presId="urn:microsoft.com/office/officeart/2005/8/layout/list1"/>
    <dgm:cxn modelId="{FB969507-47AE-47BF-9BE6-53762EACAA53}" type="presParOf" srcId="{160B9B89-F68A-4F95-BD27-63DFB330A6B7}" destId="{068A44C5-08CF-49CC-84EA-21F4F71B876D}"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3DA71B-8F2E-4635-9EF9-444E329AB78A}" type="doc">
      <dgm:prSet loTypeId="urn:microsoft.com/office/officeart/2005/8/layout/hProcess9" loCatId="process" qsTypeId="urn:microsoft.com/office/officeart/2005/8/quickstyle/3d7" qsCatId="3D" csTypeId="urn:microsoft.com/office/officeart/2005/8/colors/colorful1" csCatId="colorful" phldr="1"/>
      <dgm:spPr/>
    </dgm:pt>
    <dgm:pt modelId="{45FD736B-82B7-42E9-A61F-004A46999BEF}">
      <dgm:prSet phldrT="[Text]"/>
      <dgm:spPr>
        <a:solidFill>
          <a:schemeClr val="accent1">
            <a:lumMod val="20000"/>
            <a:lumOff val="80000"/>
          </a:schemeClr>
        </a:solidFill>
      </dgm:spPr>
      <dgm:t>
        <a:bodyPr/>
        <a:lstStyle/>
        <a:p>
          <a:r>
            <a:rPr lang="en-US" b="1">
              <a:latin typeface="+mj-lt"/>
            </a:rPr>
            <a:t>1. Prevention</a:t>
          </a:r>
          <a:r>
            <a:rPr lang="en-US">
              <a:latin typeface="+mj-lt"/>
            </a:rPr>
            <a:t> – actions taken to prevent crisis</a:t>
          </a:r>
          <a:endParaRPr lang="en-US"/>
        </a:p>
      </dgm:t>
    </dgm:pt>
    <dgm:pt modelId="{CA027477-0486-44FF-B5DA-4CF0616C9944}" type="parTrans" cxnId="{F6C473D4-1259-4D89-9B0D-13389ACE1BB7}">
      <dgm:prSet/>
      <dgm:spPr/>
      <dgm:t>
        <a:bodyPr/>
        <a:lstStyle/>
        <a:p>
          <a:endParaRPr lang="en-US"/>
        </a:p>
      </dgm:t>
    </dgm:pt>
    <dgm:pt modelId="{26112C9E-71BF-46D3-BCB6-049DE8B3856C}" type="sibTrans" cxnId="{F6C473D4-1259-4D89-9B0D-13389ACE1BB7}">
      <dgm:prSet/>
      <dgm:spPr/>
      <dgm:t>
        <a:bodyPr/>
        <a:lstStyle/>
        <a:p>
          <a:endParaRPr lang="en-US"/>
        </a:p>
      </dgm:t>
    </dgm:pt>
    <dgm:pt modelId="{084D32FE-7C07-4720-A0FB-FDF6ECA36A9D}">
      <dgm:prSet phldrT="[Text]"/>
      <dgm:spPr>
        <a:solidFill>
          <a:schemeClr val="accent1">
            <a:lumMod val="40000"/>
            <a:lumOff val="60000"/>
          </a:schemeClr>
        </a:solidFill>
      </dgm:spPr>
      <dgm:t>
        <a:bodyPr/>
        <a:lstStyle/>
        <a:p>
          <a:r>
            <a:rPr lang="en-US" b="1">
              <a:latin typeface="+mj-lt"/>
            </a:rPr>
            <a:t>2. Response </a:t>
          </a:r>
          <a:r>
            <a:rPr lang="en-US">
              <a:latin typeface="+mj-lt"/>
            </a:rPr>
            <a:t>– steps taken to stabilize a crisis once it has occurred. </a:t>
          </a:r>
          <a:endParaRPr lang="en-US"/>
        </a:p>
      </dgm:t>
    </dgm:pt>
    <dgm:pt modelId="{727B9D7C-7497-40C9-BADC-F740EC904CB2}" type="parTrans" cxnId="{5CC2F88C-ECAA-469D-9436-0BC9975E4B85}">
      <dgm:prSet/>
      <dgm:spPr/>
      <dgm:t>
        <a:bodyPr/>
        <a:lstStyle/>
        <a:p>
          <a:endParaRPr lang="en-US"/>
        </a:p>
      </dgm:t>
    </dgm:pt>
    <dgm:pt modelId="{B8CE4112-A872-4299-A005-DFC08D94700A}" type="sibTrans" cxnId="{5CC2F88C-ECAA-469D-9436-0BC9975E4B85}">
      <dgm:prSet/>
      <dgm:spPr/>
      <dgm:t>
        <a:bodyPr/>
        <a:lstStyle/>
        <a:p>
          <a:endParaRPr lang="en-US"/>
        </a:p>
      </dgm:t>
    </dgm:pt>
    <dgm:pt modelId="{F4E3C9B1-8844-44DB-A897-C1A4ACBB5E08}">
      <dgm:prSet phldrT="[Text]"/>
      <dgm:spPr>
        <a:solidFill>
          <a:schemeClr val="accent1">
            <a:lumMod val="60000"/>
            <a:lumOff val="40000"/>
          </a:schemeClr>
        </a:solidFill>
      </dgm:spPr>
      <dgm:t>
        <a:bodyPr/>
        <a:lstStyle/>
        <a:p>
          <a:r>
            <a:rPr lang="en-US" b="1">
              <a:latin typeface="+mj-lt"/>
            </a:rPr>
            <a:t>3. Recovery </a:t>
          </a:r>
          <a:r>
            <a:rPr lang="en-US">
              <a:latin typeface="+mj-lt"/>
            </a:rPr>
            <a:t>– actions taken to restore the school environment.</a:t>
          </a:r>
          <a:endParaRPr lang="en-US"/>
        </a:p>
      </dgm:t>
    </dgm:pt>
    <dgm:pt modelId="{AAB9295A-8ED8-4396-A5BA-84EBA29C1164}" type="parTrans" cxnId="{750AF1F7-5EF8-4509-9D0A-38E1ADE30889}">
      <dgm:prSet/>
      <dgm:spPr/>
      <dgm:t>
        <a:bodyPr/>
        <a:lstStyle/>
        <a:p>
          <a:endParaRPr lang="en-US"/>
        </a:p>
      </dgm:t>
    </dgm:pt>
    <dgm:pt modelId="{08FCA188-380A-4D00-BE48-A770725D3D02}" type="sibTrans" cxnId="{750AF1F7-5EF8-4509-9D0A-38E1ADE30889}">
      <dgm:prSet/>
      <dgm:spPr/>
      <dgm:t>
        <a:bodyPr/>
        <a:lstStyle/>
        <a:p>
          <a:endParaRPr lang="en-US"/>
        </a:p>
      </dgm:t>
    </dgm:pt>
    <dgm:pt modelId="{3D91305B-F5E2-48E9-B905-4D6D1F1E81D2}" type="pres">
      <dgm:prSet presAssocID="{E03DA71B-8F2E-4635-9EF9-444E329AB78A}" presName="CompostProcess" presStyleCnt="0">
        <dgm:presLayoutVars>
          <dgm:dir/>
          <dgm:resizeHandles val="exact"/>
        </dgm:presLayoutVars>
      </dgm:prSet>
      <dgm:spPr/>
    </dgm:pt>
    <dgm:pt modelId="{6BEBDFF0-1185-4F23-869D-D3827FF2A162}" type="pres">
      <dgm:prSet presAssocID="{E03DA71B-8F2E-4635-9EF9-444E329AB78A}" presName="arrow" presStyleLbl="bgShp" presStyleIdx="0" presStyleCnt="1"/>
      <dgm:spPr/>
    </dgm:pt>
    <dgm:pt modelId="{6C2C2ED5-1C10-4953-ACA2-68B4C264AC15}" type="pres">
      <dgm:prSet presAssocID="{E03DA71B-8F2E-4635-9EF9-444E329AB78A}" presName="linearProcess" presStyleCnt="0"/>
      <dgm:spPr/>
    </dgm:pt>
    <dgm:pt modelId="{A1660821-ABE5-47CD-BCBF-72577D34CC94}" type="pres">
      <dgm:prSet presAssocID="{45FD736B-82B7-42E9-A61F-004A46999BEF}" presName="textNode" presStyleLbl="node1" presStyleIdx="0" presStyleCnt="3">
        <dgm:presLayoutVars>
          <dgm:bulletEnabled val="1"/>
        </dgm:presLayoutVars>
      </dgm:prSet>
      <dgm:spPr/>
    </dgm:pt>
    <dgm:pt modelId="{25B0119A-A781-42A9-A19F-6F830B7E0359}" type="pres">
      <dgm:prSet presAssocID="{26112C9E-71BF-46D3-BCB6-049DE8B3856C}" presName="sibTrans" presStyleCnt="0"/>
      <dgm:spPr/>
    </dgm:pt>
    <dgm:pt modelId="{2DDEC786-FE26-4201-B95B-D2D836029351}" type="pres">
      <dgm:prSet presAssocID="{084D32FE-7C07-4720-A0FB-FDF6ECA36A9D}" presName="textNode" presStyleLbl="node1" presStyleIdx="1" presStyleCnt="3">
        <dgm:presLayoutVars>
          <dgm:bulletEnabled val="1"/>
        </dgm:presLayoutVars>
      </dgm:prSet>
      <dgm:spPr/>
    </dgm:pt>
    <dgm:pt modelId="{553E8443-C69D-4814-AE99-B84DEF25C2A3}" type="pres">
      <dgm:prSet presAssocID="{B8CE4112-A872-4299-A005-DFC08D94700A}" presName="sibTrans" presStyleCnt="0"/>
      <dgm:spPr/>
    </dgm:pt>
    <dgm:pt modelId="{C7C2D70F-7D8A-4677-8BDB-C22FCE32CCFF}" type="pres">
      <dgm:prSet presAssocID="{F4E3C9B1-8844-44DB-A897-C1A4ACBB5E08}" presName="textNode" presStyleLbl="node1" presStyleIdx="2" presStyleCnt="3">
        <dgm:presLayoutVars>
          <dgm:bulletEnabled val="1"/>
        </dgm:presLayoutVars>
      </dgm:prSet>
      <dgm:spPr/>
    </dgm:pt>
  </dgm:ptLst>
  <dgm:cxnLst>
    <dgm:cxn modelId="{C8AA301B-E7F2-4469-980F-B8E00CA9A905}" type="presOf" srcId="{084D32FE-7C07-4720-A0FB-FDF6ECA36A9D}" destId="{2DDEC786-FE26-4201-B95B-D2D836029351}" srcOrd="0" destOrd="0" presId="urn:microsoft.com/office/officeart/2005/8/layout/hProcess9"/>
    <dgm:cxn modelId="{F2E7B138-F230-4723-9055-D9F72BE28E4E}" type="presOf" srcId="{45FD736B-82B7-42E9-A61F-004A46999BEF}" destId="{A1660821-ABE5-47CD-BCBF-72577D34CC94}" srcOrd="0" destOrd="0" presId="urn:microsoft.com/office/officeart/2005/8/layout/hProcess9"/>
    <dgm:cxn modelId="{3C58D768-66F8-41E7-8D0C-A4C5C2730CA2}" type="presOf" srcId="{F4E3C9B1-8844-44DB-A897-C1A4ACBB5E08}" destId="{C7C2D70F-7D8A-4677-8BDB-C22FCE32CCFF}" srcOrd="0" destOrd="0" presId="urn:microsoft.com/office/officeart/2005/8/layout/hProcess9"/>
    <dgm:cxn modelId="{5CC2F88C-ECAA-469D-9436-0BC9975E4B85}" srcId="{E03DA71B-8F2E-4635-9EF9-444E329AB78A}" destId="{084D32FE-7C07-4720-A0FB-FDF6ECA36A9D}" srcOrd="1" destOrd="0" parTransId="{727B9D7C-7497-40C9-BADC-F740EC904CB2}" sibTransId="{B8CE4112-A872-4299-A005-DFC08D94700A}"/>
    <dgm:cxn modelId="{8DE66BBB-5F32-407F-9F9F-A3D517CFB16D}" type="presOf" srcId="{E03DA71B-8F2E-4635-9EF9-444E329AB78A}" destId="{3D91305B-F5E2-48E9-B905-4D6D1F1E81D2}" srcOrd="0" destOrd="0" presId="urn:microsoft.com/office/officeart/2005/8/layout/hProcess9"/>
    <dgm:cxn modelId="{F6C473D4-1259-4D89-9B0D-13389ACE1BB7}" srcId="{E03DA71B-8F2E-4635-9EF9-444E329AB78A}" destId="{45FD736B-82B7-42E9-A61F-004A46999BEF}" srcOrd="0" destOrd="0" parTransId="{CA027477-0486-44FF-B5DA-4CF0616C9944}" sibTransId="{26112C9E-71BF-46D3-BCB6-049DE8B3856C}"/>
    <dgm:cxn modelId="{750AF1F7-5EF8-4509-9D0A-38E1ADE30889}" srcId="{E03DA71B-8F2E-4635-9EF9-444E329AB78A}" destId="{F4E3C9B1-8844-44DB-A897-C1A4ACBB5E08}" srcOrd="2" destOrd="0" parTransId="{AAB9295A-8ED8-4396-A5BA-84EBA29C1164}" sibTransId="{08FCA188-380A-4D00-BE48-A770725D3D02}"/>
    <dgm:cxn modelId="{608CF36A-105F-4E83-AE8D-A21934CD4A46}" type="presParOf" srcId="{3D91305B-F5E2-48E9-B905-4D6D1F1E81D2}" destId="{6BEBDFF0-1185-4F23-869D-D3827FF2A162}" srcOrd="0" destOrd="0" presId="urn:microsoft.com/office/officeart/2005/8/layout/hProcess9"/>
    <dgm:cxn modelId="{A66A2AB4-37D3-4095-9940-3B565AB3D0B3}" type="presParOf" srcId="{3D91305B-F5E2-48E9-B905-4D6D1F1E81D2}" destId="{6C2C2ED5-1C10-4953-ACA2-68B4C264AC15}" srcOrd="1" destOrd="0" presId="urn:microsoft.com/office/officeart/2005/8/layout/hProcess9"/>
    <dgm:cxn modelId="{ACA7AD6D-FBA2-4DAD-A066-17E1E0253D1A}" type="presParOf" srcId="{6C2C2ED5-1C10-4953-ACA2-68B4C264AC15}" destId="{A1660821-ABE5-47CD-BCBF-72577D34CC94}" srcOrd="0" destOrd="0" presId="urn:microsoft.com/office/officeart/2005/8/layout/hProcess9"/>
    <dgm:cxn modelId="{A1710D67-35BD-4858-8C8D-54A6504B7B47}" type="presParOf" srcId="{6C2C2ED5-1C10-4953-ACA2-68B4C264AC15}" destId="{25B0119A-A781-42A9-A19F-6F830B7E0359}" srcOrd="1" destOrd="0" presId="urn:microsoft.com/office/officeart/2005/8/layout/hProcess9"/>
    <dgm:cxn modelId="{56E98C58-233B-4384-9FE5-FA6D42764C4E}" type="presParOf" srcId="{6C2C2ED5-1C10-4953-ACA2-68B4C264AC15}" destId="{2DDEC786-FE26-4201-B95B-D2D836029351}" srcOrd="2" destOrd="0" presId="urn:microsoft.com/office/officeart/2005/8/layout/hProcess9"/>
    <dgm:cxn modelId="{72EE69C3-AC99-43CD-BE78-E3245954110A}" type="presParOf" srcId="{6C2C2ED5-1C10-4953-ACA2-68B4C264AC15}" destId="{553E8443-C69D-4814-AE99-B84DEF25C2A3}" srcOrd="3" destOrd="0" presId="urn:microsoft.com/office/officeart/2005/8/layout/hProcess9"/>
    <dgm:cxn modelId="{D4161263-1635-4120-B187-B4AF66EED60A}" type="presParOf" srcId="{6C2C2ED5-1C10-4953-ACA2-68B4C264AC15}" destId="{C7C2D70F-7D8A-4677-8BDB-C22FCE32CCFF}"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B24B4F-0E52-4F19-8861-B4E37F48E10A}" type="doc">
      <dgm:prSet loTypeId="urn:microsoft.com/office/officeart/2005/8/layout/process4" loCatId="process" qsTypeId="urn:microsoft.com/office/officeart/2005/8/quickstyle/3d7" qsCatId="3D" csTypeId="urn:microsoft.com/office/officeart/2005/8/colors/colorful1" csCatId="colorful" phldr="1"/>
      <dgm:spPr/>
      <dgm:t>
        <a:bodyPr/>
        <a:lstStyle/>
        <a:p>
          <a:endParaRPr lang="en-US"/>
        </a:p>
      </dgm:t>
    </dgm:pt>
    <dgm:pt modelId="{DD95521E-D1AF-4114-92F6-170D59FDDE6B}">
      <dgm:prSet/>
      <dgm:spPr/>
      <dgm:t>
        <a:bodyPr/>
        <a:lstStyle/>
        <a:p>
          <a:r>
            <a:rPr lang="en-US" b="1"/>
            <a:t>School Safety encompasses a range of responses from prevention to crisis response.</a:t>
          </a:r>
          <a:endParaRPr lang="en-US"/>
        </a:p>
      </dgm:t>
    </dgm:pt>
    <dgm:pt modelId="{225B5D58-F32F-43CE-AC21-73C070B14976}" type="parTrans" cxnId="{1B4976C9-D06E-4F04-9FD7-CF3A2C6B11BD}">
      <dgm:prSet/>
      <dgm:spPr/>
      <dgm:t>
        <a:bodyPr/>
        <a:lstStyle/>
        <a:p>
          <a:endParaRPr lang="en-US"/>
        </a:p>
      </dgm:t>
    </dgm:pt>
    <dgm:pt modelId="{341779C0-E7E5-4E7A-9098-7F5E8FAE9AE8}" type="sibTrans" cxnId="{1B4976C9-D06E-4F04-9FD7-CF3A2C6B11BD}">
      <dgm:prSet/>
      <dgm:spPr/>
      <dgm:t>
        <a:bodyPr/>
        <a:lstStyle/>
        <a:p>
          <a:endParaRPr lang="en-US"/>
        </a:p>
      </dgm:t>
    </dgm:pt>
    <dgm:pt modelId="{EBBA89AB-F060-4DF8-8AFA-5A495680F19A}">
      <dgm:prSet/>
      <dgm:spPr/>
      <dgm:t>
        <a:bodyPr/>
        <a:lstStyle/>
        <a:p>
          <a:r>
            <a:rPr lang="en-US" b="1"/>
            <a:t>When making efforts to build a school culture of safety, schools strive to make a continuous effort to: </a:t>
          </a:r>
          <a:endParaRPr lang="en-US"/>
        </a:p>
      </dgm:t>
    </dgm:pt>
    <dgm:pt modelId="{C362FD43-6670-47DE-BA23-AF53CEC5D6B6}" type="parTrans" cxnId="{B258041C-74DE-4F53-B2AC-985AB82E57A8}">
      <dgm:prSet/>
      <dgm:spPr/>
      <dgm:t>
        <a:bodyPr/>
        <a:lstStyle/>
        <a:p>
          <a:endParaRPr lang="en-US"/>
        </a:p>
      </dgm:t>
    </dgm:pt>
    <dgm:pt modelId="{A299B85A-62C6-48EC-9D4C-2FA4DEC0EFA1}" type="sibTrans" cxnId="{B258041C-74DE-4F53-B2AC-985AB82E57A8}">
      <dgm:prSet/>
      <dgm:spPr/>
      <dgm:t>
        <a:bodyPr/>
        <a:lstStyle/>
        <a:p>
          <a:endParaRPr lang="en-US"/>
        </a:p>
      </dgm:t>
    </dgm:pt>
    <dgm:pt modelId="{FEA20BCC-2076-4D7D-BCC1-94FE45A6FA66}">
      <dgm:prSet custT="1"/>
      <dgm:spPr/>
      <dgm:t>
        <a:bodyPr/>
        <a:lstStyle/>
        <a:p>
          <a:r>
            <a:rPr lang="en-US" sz="2400"/>
            <a:t>Ensure students and staff feel safe and included.</a:t>
          </a:r>
        </a:p>
      </dgm:t>
    </dgm:pt>
    <dgm:pt modelId="{2FAA8F08-4F0C-4D1B-9278-FEDB7AE29232}" type="parTrans" cxnId="{CD023809-87DD-412A-8EE2-078BA13B3976}">
      <dgm:prSet/>
      <dgm:spPr/>
      <dgm:t>
        <a:bodyPr/>
        <a:lstStyle/>
        <a:p>
          <a:endParaRPr lang="en-US"/>
        </a:p>
      </dgm:t>
    </dgm:pt>
    <dgm:pt modelId="{F2351559-18F3-4540-A6E5-D93A096AD059}" type="sibTrans" cxnId="{CD023809-87DD-412A-8EE2-078BA13B3976}">
      <dgm:prSet/>
      <dgm:spPr/>
      <dgm:t>
        <a:bodyPr/>
        <a:lstStyle/>
        <a:p>
          <a:endParaRPr lang="en-US"/>
        </a:p>
      </dgm:t>
    </dgm:pt>
    <dgm:pt modelId="{131F65E8-8DBE-434E-A90D-0F8E3F3BD178}">
      <dgm:prSet custT="1"/>
      <dgm:spPr/>
      <dgm:t>
        <a:bodyPr/>
        <a:lstStyle/>
        <a:p>
          <a:r>
            <a:rPr lang="en-US" sz="2000"/>
            <a:t>Create an environment that supports psycho-social development and academic achievement</a:t>
          </a:r>
        </a:p>
      </dgm:t>
    </dgm:pt>
    <dgm:pt modelId="{8C8C2F56-ADE7-44CD-8372-4E764CD666D7}" type="parTrans" cxnId="{D38825D7-C7D5-4695-9BA5-301A2350ACC1}">
      <dgm:prSet/>
      <dgm:spPr/>
      <dgm:t>
        <a:bodyPr/>
        <a:lstStyle/>
        <a:p>
          <a:endParaRPr lang="en-US"/>
        </a:p>
      </dgm:t>
    </dgm:pt>
    <dgm:pt modelId="{20A3DC2D-8CF4-4DCF-A3A7-F385BDD6727C}" type="sibTrans" cxnId="{D38825D7-C7D5-4695-9BA5-301A2350ACC1}">
      <dgm:prSet/>
      <dgm:spPr/>
      <dgm:t>
        <a:bodyPr/>
        <a:lstStyle/>
        <a:p>
          <a:endParaRPr lang="en-US"/>
        </a:p>
      </dgm:t>
    </dgm:pt>
    <dgm:pt modelId="{61968644-A585-4FB4-8660-D792E7269DEC}">
      <dgm:prSet custT="1"/>
      <dgm:spPr/>
      <dgm:t>
        <a:bodyPr/>
        <a:lstStyle/>
        <a:p>
          <a:r>
            <a:rPr lang="en-US" sz="2000"/>
            <a:t>Ensure that daily instruction and other activities are not disrupted by negative events</a:t>
          </a:r>
        </a:p>
      </dgm:t>
    </dgm:pt>
    <dgm:pt modelId="{3D12E037-1BB8-4668-A9E6-B0C2F4855D70}" type="parTrans" cxnId="{F880AE9C-5D8C-4C43-A2B9-89852B84B6C7}">
      <dgm:prSet/>
      <dgm:spPr/>
      <dgm:t>
        <a:bodyPr/>
        <a:lstStyle/>
        <a:p>
          <a:endParaRPr lang="en-US"/>
        </a:p>
      </dgm:t>
    </dgm:pt>
    <dgm:pt modelId="{E95D642A-EAE6-422C-A400-C5AA6FE8EDD8}" type="sibTrans" cxnId="{F880AE9C-5D8C-4C43-A2B9-89852B84B6C7}">
      <dgm:prSet/>
      <dgm:spPr/>
      <dgm:t>
        <a:bodyPr/>
        <a:lstStyle/>
        <a:p>
          <a:endParaRPr lang="en-US"/>
        </a:p>
      </dgm:t>
    </dgm:pt>
    <dgm:pt modelId="{0E1004B8-A440-40B7-937B-6C384B70EA8C}">
      <dgm:prSet custT="1"/>
      <dgm:spPr/>
      <dgm:t>
        <a:bodyPr/>
        <a:lstStyle/>
        <a:p>
          <a:r>
            <a:rPr lang="en-US" sz="2000"/>
            <a:t>Create and environment of mutual respect of students, staff, and administrators</a:t>
          </a:r>
        </a:p>
      </dgm:t>
    </dgm:pt>
    <dgm:pt modelId="{4B7851C9-F522-4834-88F6-4926E57DC116}" type="parTrans" cxnId="{16740975-73B1-40FB-A052-C5605DD57FFA}">
      <dgm:prSet/>
      <dgm:spPr/>
      <dgm:t>
        <a:bodyPr/>
        <a:lstStyle/>
        <a:p>
          <a:endParaRPr lang="en-US"/>
        </a:p>
      </dgm:t>
    </dgm:pt>
    <dgm:pt modelId="{0FE6AE14-D68E-4805-9D59-533CF8C80267}" type="sibTrans" cxnId="{16740975-73B1-40FB-A052-C5605DD57FFA}">
      <dgm:prSet/>
      <dgm:spPr/>
      <dgm:t>
        <a:bodyPr/>
        <a:lstStyle/>
        <a:p>
          <a:endParaRPr lang="en-US"/>
        </a:p>
      </dgm:t>
    </dgm:pt>
    <dgm:pt modelId="{9B4A3C37-3CC7-4E79-930B-877B5C8EE82F}" type="pres">
      <dgm:prSet presAssocID="{27B24B4F-0E52-4F19-8861-B4E37F48E10A}" presName="Name0" presStyleCnt="0">
        <dgm:presLayoutVars>
          <dgm:dir/>
          <dgm:animLvl val="lvl"/>
          <dgm:resizeHandles val="exact"/>
        </dgm:presLayoutVars>
      </dgm:prSet>
      <dgm:spPr/>
    </dgm:pt>
    <dgm:pt modelId="{22C8003D-E73F-467F-A5ED-5E7D74CAE2D7}" type="pres">
      <dgm:prSet presAssocID="{EBBA89AB-F060-4DF8-8AFA-5A495680F19A}" presName="boxAndChildren" presStyleCnt="0"/>
      <dgm:spPr/>
    </dgm:pt>
    <dgm:pt modelId="{B1C0E263-80B5-42C4-875E-A510C6A037E9}" type="pres">
      <dgm:prSet presAssocID="{EBBA89AB-F060-4DF8-8AFA-5A495680F19A}" presName="parentTextBox" presStyleLbl="node1" presStyleIdx="0" presStyleCnt="2"/>
      <dgm:spPr/>
    </dgm:pt>
    <dgm:pt modelId="{94BD6B2C-717B-42FC-983B-61A22DD9D965}" type="pres">
      <dgm:prSet presAssocID="{EBBA89AB-F060-4DF8-8AFA-5A495680F19A}" presName="entireBox" presStyleLbl="node1" presStyleIdx="0" presStyleCnt="2" custLinFactNeighborX="854" custLinFactNeighborY="-513"/>
      <dgm:spPr/>
    </dgm:pt>
    <dgm:pt modelId="{308D3ADA-83F1-46D5-A216-E8338AFB239D}" type="pres">
      <dgm:prSet presAssocID="{EBBA89AB-F060-4DF8-8AFA-5A495680F19A}" presName="descendantBox" presStyleCnt="0"/>
      <dgm:spPr/>
    </dgm:pt>
    <dgm:pt modelId="{C782D4BB-DA8F-4BAA-97AB-A8A33EC978F6}" type="pres">
      <dgm:prSet presAssocID="{FEA20BCC-2076-4D7D-BCC1-94FE45A6FA66}" presName="childTextBox" presStyleLbl="fgAccFollowNode1" presStyleIdx="0" presStyleCnt="4" custScaleX="84782" custScaleY="96583" custLinFactNeighborX="1233" custLinFactNeighborY="6170">
        <dgm:presLayoutVars>
          <dgm:bulletEnabled val="1"/>
        </dgm:presLayoutVars>
      </dgm:prSet>
      <dgm:spPr/>
    </dgm:pt>
    <dgm:pt modelId="{096F2564-4437-4DEB-A1F0-B5AC6BA7BCBA}" type="pres">
      <dgm:prSet presAssocID="{131F65E8-8DBE-434E-A90D-0F8E3F3BD178}" presName="childTextBox" presStyleLbl="fgAccFollowNode1" presStyleIdx="1" presStyleCnt="4" custScaleX="85044" custScaleY="94114" custLinFactNeighborX="1336" custLinFactNeighborY="3935">
        <dgm:presLayoutVars>
          <dgm:bulletEnabled val="1"/>
        </dgm:presLayoutVars>
      </dgm:prSet>
      <dgm:spPr/>
    </dgm:pt>
    <dgm:pt modelId="{A872B539-93BC-4BB0-9A98-CB627AE57025}" type="pres">
      <dgm:prSet presAssocID="{61968644-A585-4FB4-8660-D792E7269DEC}" presName="childTextBox" presStyleLbl="fgAccFollowNode1" presStyleIdx="2" presStyleCnt="4" custScaleX="89250" custScaleY="98169" custLinFactNeighborX="780" custLinFactNeighborY="5415">
        <dgm:presLayoutVars>
          <dgm:bulletEnabled val="1"/>
        </dgm:presLayoutVars>
      </dgm:prSet>
      <dgm:spPr/>
    </dgm:pt>
    <dgm:pt modelId="{906B4A3B-2CF9-4FF2-9ADB-16F0AADA5B1C}" type="pres">
      <dgm:prSet presAssocID="{0E1004B8-A440-40B7-937B-6C384B70EA8C}" presName="childTextBox" presStyleLbl="fgAccFollowNode1" presStyleIdx="3" presStyleCnt="4" custScaleY="98560" custLinFactNeighborX="1104" custLinFactNeighborY="7195">
        <dgm:presLayoutVars>
          <dgm:bulletEnabled val="1"/>
        </dgm:presLayoutVars>
      </dgm:prSet>
      <dgm:spPr/>
    </dgm:pt>
    <dgm:pt modelId="{ED11C54D-CB02-4CEA-B037-2A79A35935E8}" type="pres">
      <dgm:prSet presAssocID="{341779C0-E7E5-4E7A-9098-7F5E8FAE9AE8}" presName="sp" presStyleCnt="0"/>
      <dgm:spPr/>
    </dgm:pt>
    <dgm:pt modelId="{5BBDE75A-4ED4-4D48-A6D1-CCCD8394FE9D}" type="pres">
      <dgm:prSet presAssocID="{DD95521E-D1AF-4114-92F6-170D59FDDE6B}" presName="arrowAndChildren" presStyleCnt="0"/>
      <dgm:spPr/>
    </dgm:pt>
    <dgm:pt modelId="{54DDED85-94D1-40C1-AD9B-143939DA3F28}" type="pres">
      <dgm:prSet presAssocID="{DD95521E-D1AF-4114-92F6-170D59FDDE6B}" presName="parentTextArrow" presStyleLbl="node1" presStyleIdx="1" presStyleCnt="2" custScaleY="51478" custLinFactNeighborX="0" custLinFactNeighborY="-6810"/>
      <dgm:spPr/>
    </dgm:pt>
  </dgm:ptLst>
  <dgm:cxnLst>
    <dgm:cxn modelId="{CD023809-87DD-412A-8EE2-078BA13B3976}" srcId="{EBBA89AB-F060-4DF8-8AFA-5A495680F19A}" destId="{FEA20BCC-2076-4D7D-BCC1-94FE45A6FA66}" srcOrd="0" destOrd="0" parTransId="{2FAA8F08-4F0C-4D1B-9278-FEDB7AE29232}" sibTransId="{F2351559-18F3-4540-A6E5-D93A096AD059}"/>
    <dgm:cxn modelId="{B258041C-74DE-4F53-B2AC-985AB82E57A8}" srcId="{27B24B4F-0E52-4F19-8861-B4E37F48E10A}" destId="{EBBA89AB-F060-4DF8-8AFA-5A495680F19A}" srcOrd="1" destOrd="0" parTransId="{C362FD43-6670-47DE-BA23-AF53CEC5D6B6}" sibTransId="{A299B85A-62C6-48EC-9D4C-2FA4DEC0EFA1}"/>
    <dgm:cxn modelId="{07A36928-3FF5-4D75-8003-73FEE3DDC31D}" type="presOf" srcId="{FEA20BCC-2076-4D7D-BCC1-94FE45A6FA66}" destId="{C782D4BB-DA8F-4BAA-97AB-A8A33EC978F6}" srcOrd="0" destOrd="0" presId="urn:microsoft.com/office/officeart/2005/8/layout/process4"/>
    <dgm:cxn modelId="{B60CB23B-3797-4EC4-83C4-372348CE4A6B}" type="presOf" srcId="{61968644-A585-4FB4-8660-D792E7269DEC}" destId="{A872B539-93BC-4BB0-9A98-CB627AE57025}" srcOrd="0" destOrd="0" presId="urn:microsoft.com/office/officeart/2005/8/layout/process4"/>
    <dgm:cxn modelId="{26FAD86B-BCB5-4A62-B4D0-C26EE971D380}" type="presOf" srcId="{27B24B4F-0E52-4F19-8861-B4E37F48E10A}" destId="{9B4A3C37-3CC7-4E79-930B-877B5C8EE82F}" srcOrd="0" destOrd="0" presId="urn:microsoft.com/office/officeart/2005/8/layout/process4"/>
    <dgm:cxn modelId="{16740975-73B1-40FB-A052-C5605DD57FFA}" srcId="{EBBA89AB-F060-4DF8-8AFA-5A495680F19A}" destId="{0E1004B8-A440-40B7-937B-6C384B70EA8C}" srcOrd="3" destOrd="0" parTransId="{4B7851C9-F522-4834-88F6-4926E57DC116}" sibTransId="{0FE6AE14-D68E-4805-9D59-533CF8C80267}"/>
    <dgm:cxn modelId="{C756C98A-4AA3-4D22-8690-1BF781CA8C70}" type="presOf" srcId="{0E1004B8-A440-40B7-937B-6C384B70EA8C}" destId="{906B4A3B-2CF9-4FF2-9ADB-16F0AADA5B1C}" srcOrd="0" destOrd="0" presId="urn:microsoft.com/office/officeart/2005/8/layout/process4"/>
    <dgm:cxn modelId="{F880AE9C-5D8C-4C43-A2B9-89852B84B6C7}" srcId="{EBBA89AB-F060-4DF8-8AFA-5A495680F19A}" destId="{61968644-A585-4FB4-8660-D792E7269DEC}" srcOrd="2" destOrd="0" parTransId="{3D12E037-1BB8-4668-A9E6-B0C2F4855D70}" sibTransId="{E95D642A-EAE6-422C-A400-C5AA6FE8EDD8}"/>
    <dgm:cxn modelId="{06B53ABE-4444-49C8-B086-7EC8F5273CDF}" type="presOf" srcId="{131F65E8-8DBE-434E-A90D-0F8E3F3BD178}" destId="{096F2564-4437-4DEB-A1F0-B5AC6BA7BCBA}" srcOrd="0" destOrd="0" presId="urn:microsoft.com/office/officeart/2005/8/layout/process4"/>
    <dgm:cxn modelId="{1B4976C9-D06E-4F04-9FD7-CF3A2C6B11BD}" srcId="{27B24B4F-0E52-4F19-8861-B4E37F48E10A}" destId="{DD95521E-D1AF-4114-92F6-170D59FDDE6B}" srcOrd="0" destOrd="0" parTransId="{225B5D58-F32F-43CE-AC21-73C070B14976}" sibTransId="{341779C0-E7E5-4E7A-9098-7F5E8FAE9AE8}"/>
    <dgm:cxn modelId="{03DA98CC-D866-446B-A940-3F988FA21BC9}" type="presOf" srcId="{DD95521E-D1AF-4114-92F6-170D59FDDE6B}" destId="{54DDED85-94D1-40C1-AD9B-143939DA3F28}" srcOrd="0" destOrd="0" presId="urn:microsoft.com/office/officeart/2005/8/layout/process4"/>
    <dgm:cxn modelId="{337840CD-C1C4-40AF-A79F-63EE3C5258D6}" type="presOf" srcId="{EBBA89AB-F060-4DF8-8AFA-5A495680F19A}" destId="{B1C0E263-80B5-42C4-875E-A510C6A037E9}" srcOrd="0" destOrd="0" presId="urn:microsoft.com/office/officeart/2005/8/layout/process4"/>
    <dgm:cxn modelId="{D38825D7-C7D5-4695-9BA5-301A2350ACC1}" srcId="{EBBA89AB-F060-4DF8-8AFA-5A495680F19A}" destId="{131F65E8-8DBE-434E-A90D-0F8E3F3BD178}" srcOrd="1" destOrd="0" parTransId="{8C8C2F56-ADE7-44CD-8372-4E764CD666D7}" sibTransId="{20A3DC2D-8CF4-4DCF-A3A7-F385BDD6727C}"/>
    <dgm:cxn modelId="{8DA94BF0-F59B-47F8-96B5-B9373DA953A2}" type="presOf" srcId="{EBBA89AB-F060-4DF8-8AFA-5A495680F19A}" destId="{94BD6B2C-717B-42FC-983B-61A22DD9D965}" srcOrd="1" destOrd="0" presId="urn:microsoft.com/office/officeart/2005/8/layout/process4"/>
    <dgm:cxn modelId="{E335A083-B8E8-4823-A9C5-38092AE82CCC}" type="presParOf" srcId="{9B4A3C37-3CC7-4E79-930B-877B5C8EE82F}" destId="{22C8003D-E73F-467F-A5ED-5E7D74CAE2D7}" srcOrd="0" destOrd="0" presId="urn:microsoft.com/office/officeart/2005/8/layout/process4"/>
    <dgm:cxn modelId="{BB815D33-A241-4C61-B740-D4066F3E2147}" type="presParOf" srcId="{22C8003D-E73F-467F-A5ED-5E7D74CAE2D7}" destId="{B1C0E263-80B5-42C4-875E-A510C6A037E9}" srcOrd="0" destOrd="0" presId="urn:microsoft.com/office/officeart/2005/8/layout/process4"/>
    <dgm:cxn modelId="{C2C6CDEC-3219-4485-804F-643EB15A5C84}" type="presParOf" srcId="{22C8003D-E73F-467F-A5ED-5E7D74CAE2D7}" destId="{94BD6B2C-717B-42FC-983B-61A22DD9D965}" srcOrd="1" destOrd="0" presId="urn:microsoft.com/office/officeart/2005/8/layout/process4"/>
    <dgm:cxn modelId="{36C25463-814A-4F38-9404-9FDEF9A10467}" type="presParOf" srcId="{22C8003D-E73F-467F-A5ED-5E7D74CAE2D7}" destId="{308D3ADA-83F1-46D5-A216-E8338AFB239D}" srcOrd="2" destOrd="0" presId="urn:microsoft.com/office/officeart/2005/8/layout/process4"/>
    <dgm:cxn modelId="{E5AA3B96-0CE6-4A75-AAD6-FD4A465F0516}" type="presParOf" srcId="{308D3ADA-83F1-46D5-A216-E8338AFB239D}" destId="{C782D4BB-DA8F-4BAA-97AB-A8A33EC978F6}" srcOrd="0" destOrd="0" presId="urn:microsoft.com/office/officeart/2005/8/layout/process4"/>
    <dgm:cxn modelId="{1A9CC110-E762-4B78-B6B9-0421D7332031}" type="presParOf" srcId="{308D3ADA-83F1-46D5-A216-E8338AFB239D}" destId="{096F2564-4437-4DEB-A1F0-B5AC6BA7BCBA}" srcOrd="1" destOrd="0" presId="urn:microsoft.com/office/officeart/2005/8/layout/process4"/>
    <dgm:cxn modelId="{DCF1ED15-2114-48FB-A268-938673621C68}" type="presParOf" srcId="{308D3ADA-83F1-46D5-A216-E8338AFB239D}" destId="{A872B539-93BC-4BB0-9A98-CB627AE57025}" srcOrd="2" destOrd="0" presId="urn:microsoft.com/office/officeart/2005/8/layout/process4"/>
    <dgm:cxn modelId="{C79EED3D-5901-4458-8F2D-2FD87130F0A6}" type="presParOf" srcId="{308D3ADA-83F1-46D5-A216-E8338AFB239D}" destId="{906B4A3B-2CF9-4FF2-9ADB-16F0AADA5B1C}" srcOrd="3" destOrd="0" presId="urn:microsoft.com/office/officeart/2005/8/layout/process4"/>
    <dgm:cxn modelId="{2E6CEEAD-F6AD-4D03-BC3A-65B605319F8C}" type="presParOf" srcId="{9B4A3C37-3CC7-4E79-930B-877B5C8EE82F}" destId="{ED11C54D-CB02-4CEA-B037-2A79A35935E8}" srcOrd="1" destOrd="0" presId="urn:microsoft.com/office/officeart/2005/8/layout/process4"/>
    <dgm:cxn modelId="{4EFE506D-E7B1-4DDC-94C4-B85BE1C76BEE}" type="presParOf" srcId="{9B4A3C37-3CC7-4E79-930B-877B5C8EE82F}" destId="{5BBDE75A-4ED4-4D48-A6D1-CCCD8394FE9D}" srcOrd="2" destOrd="0" presId="urn:microsoft.com/office/officeart/2005/8/layout/process4"/>
    <dgm:cxn modelId="{22908E64-E58F-4AD6-95C1-9CDDE9DBB821}" type="presParOf" srcId="{5BBDE75A-4ED4-4D48-A6D1-CCCD8394FE9D}" destId="{54DDED85-94D1-40C1-AD9B-143939DA3F28}"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90F1EEF-CEBD-4D8C-BBEA-44D9BAFCE453}" type="doc">
      <dgm:prSet loTypeId="urn:microsoft.com/office/officeart/2018/2/layout/IconVerticalSolidList" loCatId="icon" qsTypeId="urn:microsoft.com/office/officeart/2005/8/quickstyle/simple1" qsCatId="simple" csTypeId="urn:microsoft.com/office/officeart/2018/5/colors/Iconchunking_neutralicontext_accent3_2" csCatId="accent3" phldr="1"/>
      <dgm:spPr/>
      <dgm:t>
        <a:bodyPr/>
        <a:lstStyle/>
        <a:p>
          <a:endParaRPr lang="en-US"/>
        </a:p>
      </dgm:t>
    </dgm:pt>
    <dgm:pt modelId="{C168B848-0C89-4606-A105-D45B57E5A385}">
      <dgm:prSet/>
      <dgm:spPr/>
      <dgm:t>
        <a:bodyPr/>
        <a:lstStyle/>
        <a:p>
          <a:pPr>
            <a:lnSpc>
              <a:spcPct val="100000"/>
            </a:lnSpc>
          </a:pPr>
          <a:r>
            <a:rPr lang="en-US" b="1">
              <a:solidFill>
                <a:schemeClr val="tx1"/>
              </a:solidFill>
              <a:latin typeface="+mn-lt"/>
            </a:rPr>
            <a:t>Comprehensive School Mental Health Systems in Schools</a:t>
          </a:r>
          <a:br>
            <a:rPr lang="en-US" b="1">
              <a:latin typeface="Franklin Gothic"/>
            </a:rPr>
          </a:br>
          <a:endParaRPr lang="en-US" b="1">
            <a:latin typeface="Franklin Gothic"/>
          </a:endParaRPr>
        </a:p>
      </dgm:t>
    </dgm:pt>
    <dgm:pt modelId="{1B2718BA-443D-43CD-9DA7-9F64EC927485}" type="parTrans" cxnId="{46E8D52B-87D7-43A3-B2E1-9FC9AB89F46B}">
      <dgm:prSet/>
      <dgm:spPr/>
      <dgm:t>
        <a:bodyPr/>
        <a:lstStyle/>
        <a:p>
          <a:endParaRPr lang="en-US"/>
        </a:p>
      </dgm:t>
    </dgm:pt>
    <dgm:pt modelId="{0014334D-E217-4790-9044-34287B258048}" type="sibTrans" cxnId="{46E8D52B-87D7-43A3-B2E1-9FC9AB89F46B}">
      <dgm:prSet/>
      <dgm:spPr/>
      <dgm:t>
        <a:bodyPr/>
        <a:lstStyle/>
        <a:p>
          <a:endParaRPr lang="en-US"/>
        </a:p>
      </dgm:t>
    </dgm:pt>
    <dgm:pt modelId="{942DCC75-AF06-4FB7-B73A-665461763FE2}">
      <dgm:prSet/>
      <dgm:spPr/>
      <dgm:t>
        <a:bodyPr/>
        <a:lstStyle/>
        <a:p>
          <a:pPr>
            <a:lnSpc>
              <a:spcPct val="100000"/>
            </a:lnSpc>
          </a:pPr>
          <a:r>
            <a:rPr lang="en-US" b="1">
              <a:solidFill>
                <a:schemeClr val="tx1"/>
              </a:solidFill>
              <a:latin typeface="+mn-lt"/>
              <a:ea typeface="Calibri"/>
              <a:cs typeface="Calibri"/>
            </a:rPr>
            <a:t>Adequate staffing is needed – counselors, social workers, school psychologists, nurses, and others</a:t>
          </a:r>
          <a:br>
            <a:rPr lang="en-US">
              <a:solidFill>
                <a:schemeClr val="tx1"/>
              </a:solidFill>
              <a:latin typeface="Franklin Gothic"/>
            </a:rPr>
          </a:br>
          <a:endParaRPr lang="en-US">
            <a:solidFill>
              <a:schemeClr val="tx1"/>
            </a:solidFill>
            <a:latin typeface="Franklin Gothic"/>
          </a:endParaRPr>
        </a:p>
      </dgm:t>
    </dgm:pt>
    <dgm:pt modelId="{A2E6BD22-D39E-492A-8377-3E09E8BB94BD}" type="parTrans" cxnId="{6080C830-0ABE-4012-ACC2-089727D29ACE}">
      <dgm:prSet/>
      <dgm:spPr/>
      <dgm:t>
        <a:bodyPr/>
        <a:lstStyle/>
        <a:p>
          <a:endParaRPr lang="en-US"/>
        </a:p>
      </dgm:t>
    </dgm:pt>
    <dgm:pt modelId="{8E703B82-EAFF-4A69-B3CD-FB79875C6D40}" type="sibTrans" cxnId="{6080C830-0ABE-4012-ACC2-089727D29ACE}">
      <dgm:prSet/>
      <dgm:spPr/>
      <dgm:t>
        <a:bodyPr/>
        <a:lstStyle/>
        <a:p>
          <a:endParaRPr lang="en-US"/>
        </a:p>
      </dgm:t>
    </dgm:pt>
    <dgm:pt modelId="{4E3E8BBB-6055-473C-AD07-2777E5A6E6DD}">
      <dgm:prSet/>
      <dgm:spPr/>
      <dgm:t>
        <a:bodyPr/>
        <a:lstStyle/>
        <a:p>
          <a:pPr>
            <a:lnSpc>
              <a:spcPct val="100000"/>
            </a:lnSpc>
          </a:pPr>
          <a:r>
            <a:rPr lang="en-US" b="1">
              <a:solidFill>
                <a:schemeClr val="tx1"/>
              </a:solidFill>
              <a:latin typeface="+mn-lt"/>
            </a:rPr>
            <a:t>Access to mental health supports, interventions can be gained through external partnerships with medical entities, non-profits</a:t>
          </a:r>
        </a:p>
      </dgm:t>
    </dgm:pt>
    <dgm:pt modelId="{0A301D7F-28B2-4696-94D2-956C6879B69B}" type="parTrans" cxnId="{FE522E4F-CDBE-43F4-8B74-2A8D2F4BBD25}">
      <dgm:prSet/>
      <dgm:spPr/>
      <dgm:t>
        <a:bodyPr/>
        <a:lstStyle/>
        <a:p>
          <a:endParaRPr lang="en-US"/>
        </a:p>
      </dgm:t>
    </dgm:pt>
    <dgm:pt modelId="{0EB319F4-2754-4655-AC5C-726E84308BF3}" type="sibTrans" cxnId="{FE522E4F-CDBE-43F4-8B74-2A8D2F4BBD25}">
      <dgm:prSet/>
      <dgm:spPr/>
      <dgm:t>
        <a:bodyPr/>
        <a:lstStyle/>
        <a:p>
          <a:endParaRPr lang="en-US"/>
        </a:p>
      </dgm:t>
    </dgm:pt>
    <dgm:pt modelId="{95CD8E70-EB1B-4500-807D-B319804F98C0}">
      <dgm:prSet/>
      <dgm:spPr/>
      <dgm:t>
        <a:bodyPr/>
        <a:lstStyle/>
        <a:p>
          <a:pPr>
            <a:lnSpc>
              <a:spcPct val="100000"/>
            </a:lnSpc>
          </a:pPr>
          <a:r>
            <a:rPr lang="en-US" b="1">
              <a:solidFill>
                <a:schemeClr val="tx1"/>
              </a:solidFill>
              <a:latin typeface="+mn-lt"/>
            </a:rPr>
            <a:t>Educational workshops and programming to boost both student and educator knowledge and capacity on mental health promotion and incident prevention</a:t>
          </a:r>
        </a:p>
      </dgm:t>
    </dgm:pt>
    <dgm:pt modelId="{FAA9A424-D514-41F7-9DDD-8FEF0FDF56F4}" type="parTrans" cxnId="{8F155734-4A76-4CDB-9E61-5FB270BF5D5E}">
      <dgm:prSet/>
      <dgm:spPr/>
      <dgm:t>
        <a:bodyPr/>
        <a:lstStyle/>
        <a:p>
          <a:endParaRPr lang="en-US"/>
        </a:p>
      </dgm:t>
    </dgm:pt>
    <dgm:pt modelId="{9F2415CB-F78C-4F9E-ABEE-CD800075C5C4}" type="sibTrans" cxnId="{8F155734-4A76-4CDB-9E61-5FB270BF5D5E}">
      <dgm:prSet/>
      <dgm:spPr/>
      <dgm:t>
        <a:bodyPr/>
        <a:lstStyle/>
        <a:p>
          <a:endParaRPr lang="en-US"/>
        </a:p>
      </dgm:t>
    </dgm:pt>
    <dgm:pt modelId="{4FF39E7D-AB25-4818-B640-DCB79FA481C8}" type="pres">
      <dgm:prSet presAssocID="{B90F1EEF-CEBD-4D8C-BBEA-44D9BAFCE453}" presName="root" presStyleCnt="0">
        <dgm:presLayoutVars>
          <dgm:dir/>
          <dgm:resizeHandles val="exact"/>
        </dgm:presLayoutVars>
      </dgm:prSet>
      <dgm:spPr/>
    </dgm:pt>
    <dgm:pt modelId="{A07DF4A0-5A66-4E94-A44A-FB1A67963B9D}" type="pres">
      <dgm:prSet presAssocID="{C168B848-0C89-4606-A105-D45B57E5A385}" presName="compNode" presStyleCnt="0"/>
      <dgm:spPr/>
    </dgm:pt>
    <dgm:pt modelId="{DEC69F2F-FFF2-4AA5-9CBC-CB94ADECF305}" type="pres">
      <dgm:prSet presAssocID="{C168B848-0C89-4606-A105-D45B57E5A385}" presName="bgRect" presStyleLbl="bgShp" presStyleIdx="0" presStyleCnt="4"/>
      <dgm:spPr>
        <a:solidFill>
          <a:schemeClr val="accent1">
            <a:lumMod val="20000"/>
            <a:lumOff val="80000"/>
          </a:schemeClr>
        </a:solidFill>
      </dgm:spPr>
    </dgm:pt>
    <dgm:pt modelId="{F32B256D-EABA-49D8-9C96-F5E9F9DA7D4E}" type="pres">
      <dgm:prSet presAssocID="{C168B848-0C89-4606-A105-D45B57E5A385}"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C1403F6A-792F-4BFB-9EF9-78B8284611F2}" type="pres">
      <dgm:prSet presAssocID="{C168B848-0C89-4606-A105-D45B57E5A385}" presName="spaceRect" presStyleCnt="0"/>
      <dgm:spPr/>
    </dgm:pt>
    <dgm:pt modelId="{7822B345-9895-49D7-B3D3-13802CC4FB53}" type="pres">
      <dgm:prSet presAssocID="{C168B848-0C89-4606-A105-D45B57E5A385}" presName="parTx" presStyleLbl="revTx" presStyleIdx="0" presStyleCnt="4">
        <dgm:presLayoutVars>
          <dgm:chMax val="0"/>
          <dgm:chPref val="0"/>
        </dgm:presLayoutVars>
      </dgm:prSet>
      <dgm:spPr/>
    </dgm:pt>
    <dgm:pt modelId="{8EE69908-A580-43E8-8DBA-6601F2665752}" type="pres">
      <dgm:prSet presAssocID="{0014334D-E217-4790-9044-34287B258048}" presName="sibTrans" presStyleCnt="0"/>
      <dgm:spPr/>
    </dgm:pt>
    <dgm:pt modelId="{9BC88816-021B-4E22-A798-BDCA5A361125}" type="pres">
      <dgm:prSet presAssocID="{942DCC75-AF06-4FB7-B73A-665461763FE2}" presName="compNode" presStyleCnt="0"/>
      <dgm:spPr/>
    </dgm:pt>
    <dgm:pt modelId="{8B83CD2F-8F53-4283-8203-C4F8ED52414D}" type="pres">
      <dgm:prSet presAssocID="{942DCC75-AF06-4FB7-B73A-665461763FE2}" presName="bgRect" presStyleLbl="bgShp" presStyleIdx="1" presStyleCnt="4"/>
      <dgm:spPr>
        <a:solidFill>
          <a:schemeClr val="accent1">
            <a:lumMod val="40000"/>
            <a:lumOff val="60000"/>
          </a:schemeClr>
        </a:solidFill>
      </dgm:spPr>
    </dgm:pt>
    <dgm:pt modelId="{2D320C11-E023-4081-A2FB-612CF62749CD}" type="pres">
      <dgm:prSet presAssocID="{942DCC75-AF06-4FB7-B73A-665461763FE2}"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1639DB98-6FA8-4A4E-930C-EA1136D1C53E}" type="pres">
      <dgm:prSet presAssocID="{942DCC75-AF06-4FB7-B73A-665461763FE2}" presName="spaceRect" presStyleCnt="0"/>
      <dgm:spPr/>
    </dgm:pt>
    <dgm:pt modelId="{02D6FB52-A7B7-4255-B524-55AE5A85BEA6}" type="pres">
      <dgm:prSet presAssocID="{942DCC75-AF06-4FB7-B73A-665461763FE2}" presName="parTx" presStyleLbl="revTx" presStyleIdx="1" presStyleCnt="4">
        <dgm:presLayoutVars>
          <dgm:chMax val="0"/>
          <dgm:chPref val="0"/>
        </dgm:presLayoutVars>
      </dgm:prSet>
      <dgm:spPr/>
    </dgm:pt>
    <dgm:pt modelId="{C1041543-0C6F-4786-A08B-6E2D133CF053}" type="pres">
      <dgm:prSet presAssocID="{8E703B82-EAFF-4A69-B3CD-FB79875C6D40}" presName="sibTrans" presStyleCnt="0"/>
      <dgm:spPr/>
    </dgm:pt>
    <dgm:pt modelId="{818042D4-FBE5-4646-80D3-8D74F9A7ABCC}" type="pres">
      <dgm:prSet presAssocID="{4E3E8BBB-6055-473C-AD07-2777E5A6E6DD}" presName="compNode" presStyleCnt="0"/>
      <dgm:spPr/>
    </dgm:pt>
    <dgm:pt modelId="{F00DE995-F9F0-408B-9084-CFC8CD733405}" type="pres">
      <dgm:prSet presAssocID="{4E3E8BBB-6055-473C-AD07-2777E5A6E6DD}" presName="bgRect" presStyleLbl="bgShp" presStyleIdx="2" presStyleCnt="4"/>
      <dgm:spPr>
        <a:solidFill>
          <a:schemeClr val="accent1">
            <a:lumMod val="60000"/>
            <a:lumOff val="40000"/>
          </a:schemeClr>
        </a:solidFill>
      </dgm:spPr>
    </dgm:pt>
    <dgm:pt modelId="{5892AEAE-121F-476A-9149-2B7D3B8FC035}" type="pres">
      <dgm:prSet presAssocID="{4E3E8BBB-6055-473C-AD07-2777E5A6E6DD}"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5A13E37A-CE48-45DC-B907-8862F0CED65B}" type="pres">
      <dgm:prSet presAssocID="{4E3E8BBB-6055-473C-AD07-2777E5A6E6DD}" presName="spaceRect" presStyleCnt="0"/>
      <dgm:spPr/>
    </dgm:pt>
    <dgm:pt modelId="{E61B33E2-7F79-4BF9-8967-A92EB95971FB}" type="pres">
      <dgm:prSet presAssocID="{4E3E8BBB-6055-473C-AD07-2777E5A6E6DD}" presName="parTx" presStyleLbl="revTx" presStyleIdx="2" presStyleCnt="4">
        <dgm:presLayoutVars>
          <dgm:chMax val="0"/>
          <dgm:chPref val="0"/>
        </dgm:presLayoutVars>
      </dgm:prSet>
      <dgm:spPr/>
    </dgm:pt>
    <dgm:pt modelId="{C60CEE3F-A682-4C2E-81AE-730F4F80FBD3}" type="pres">
      <dgm:prSet presAssocID="{0EB319F4-2754-4655-AC5C-726E84308BF3}" presName="sibTrans" presStyleCnt="0"/>
      <dgm:spPr/>
    </dgm:pt>
    <dgm:pt modelId="{BE1566FF-E2FC-49E7-8053-F502D274732E}" type="pres">
      <dgm:prSet presAssocID="{95CD8E70-EB1B-4500-807D-B319804F98C0}" presName="compNode" presStyleCnt="0"/>
      <dgm:spPr/>
    </dgm:pt>
    <dgm:pt modelId="{0A094176-F45F-464F-BDCB-1E89BA60CC08}" type="pres">
      <dgm:prSet presAssocID="{95CD8E70-EB1B-4500-807D-B319804F98C0}" presName="bgRect" presStyleLbl="bgShp" presStyleIdx="3" presStyleCnt="4"/>
      <dgm:spPr>
        <a:solidFill>
          <a:schemeClr val="accent1"/>
        </a:solidFill>
      </dgm:spPr>
    </dgm:pt>
    <dgm:pt modelId="{6146895B-FE00-4B4C-BB16-0E77E584A6F0}" type="pres">
      <dgm:prSet presAssocID="{95CD8E70-EB1B-4500-807D-B319804F98C0}"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93C7708F-1B9D-4336-AAC4-D1A78BA382A9}" type="pres">
      <dgm:prSet presAssocID="{95CD8E70-EB1B-4500-807D-B319804F98C0}" presName="spaceRect" presStyleCnt="0"/>
      <dgm:spPr/>
    </dgm:pt>
    <dgm:pt modelId="{14C042A7-689F-4254-9E97-BB99FF77BCA6}" type="pres">
      <dgm:prSet presAssocID="{95CD8E70-EB1B-4500-807D-B319804F98C0}" presName="parTx" presStyleLbl="revTx" presStyleIdx="3" presStyleCnt="4">
        <dgm:presLayoutVars>
          <dgm:chMax val="0"/>
          <dgm:chPref val="0"/>
        </dgm:presLayoutVars>
      </dgm:prSet>
      <dgm:spPr/>
    </dgm:pt>
  </dgm:ptLst>
  <dgm:cxnLst>
    <dgm:cxn modelId="{DFC19224-5360-49B1-90CF-516045280FBA}" type="presOf" srcId="{942DCC75-AF06-4FB7-B73A-665461763FE2}" destId="{02D6FB52-A7B7-4255-B524-55AE5A85BEA6}" srcOrd="0" destOrd="0" presId="urn:microsoft.com/office/officeart/2018/2/layout/IconVerticalSolidList"/>
    <dgm:cxn modelId="{46E8D52B-87D7-43A3-B2E1-9FC9AB89F46B}" srcId="{B90F1EEF-CEBD-4D8C-BBEA-44D9BAFCE453}" destId="{C168B848-0C89-4606-A105-D45B57E5A385}" srcOrd="0" destOrd="0" parTransId="{1B2718BA-443D-43CD-9DA7-9F64EC927485}" sibTransId="{0014334D-E217-4790-9044-34287B258048}"/>
    <dgm:cxn modelId="{9BEE992F-BFB9-451D-9B4B-C3CF8DF47FC8}" type="presOf" srcId="{4E3E8BBB-6055-473C-AD07-2777E5A6E6DD}" destId="{E61B33E2-7F79-4BF9-8967-A92EB95971FB}" srcOrd="0" destOrd="0" presId="urn:microsoft.com/office/officeart/2018/2/layout/IconVerticalSolidList"/>
    <dgm:cxn modelId="{6080C830-0ABE-4012-ACC2-089727D29ACE}" srcId="{B90F1EEF-CEBD-4D8C-BBEA-44D9BAFCE453}" destId="{942DCC75-AF06-4FB7-B73A-665461763FE2}" srcOrd="1" destOrd="0" parTransId="{A2E6BD22-D39E-492A-8377-3E09E8BB94BD}" sibTransId="{8E703B82-EAFF-4A69-B3CD-FB79875C6D40}"/>
    <dgm:cxn modelId="{8F155734-4A76-4CDB-9E61-5FB270BF5D5E}" srcId="{B90F1EEF-CEBD-4D8C-BBEA-44D9BAFCE453}" destId="{95CD8E70-EB1B-4500-807D-B319804F98C0}" srcOrd="3" destOrd="0" parTransId="{FAA9A424-D514-41F7-9DDD-8FEF0FDF56F4}" sibTransId="{9F2415CB-F78C-4F9E-ABEE-CD800075C5C4}"/>
    <dgm:cxn modelId="{32C1925B-7F92-4893-8594-746F920015B0}" type="presOf" srcId="{95CD8E70-EB1B-4500-807D-B319804F98C0}" destId="{14C042A7-689F-4254-9E97-BB99FF77BCA6}" srcOrd="0" destOrd="0" presId="urn:microsoft.com/office/officeart/2018/2/layout/IconVerticalSolidList"/>
    <dgm:cxn modelId="{FE522E4F-CDBE-43F4-8B74-2A8D2F4BBD25}" srcId="{B90F1EEF-CEBD-4D8C-BBEA-44D9BAFCE453}" destId="{4E3E8BBB-6055-473C-AD07-2777E5A6E6DD}" srcOrd="2" destOrd="0" parTransId="{0A301D7F-28B2-4696-94D2-956C6879B69B}" sibTransId="{0EB319F4-2754-4655-AC5C-726E84308BF3}"/>
    <dgm:cxn modelId="{CBCA61AF-502A-45AB-93FA-CFCFF2D02117}" type="presOf" srcId="{B90F1EEF-CEBD-4D8C-BBEA-44D9BAFCE453}" destId="{4FF39E7D-AB25-4818-B640-DCB79FA481C8}" srcOrd="0" destOrd="0" presId="urn:microsoft.com/office/officeart/2018/2/layout/IconVerticalSolidList"/>
    <dgm:cxn modelId="{1824C3D0-C563-4730-AEC2-8A0E996396CA}" type="presOf" srcId="{C168B848-0C89-4606-A105-D45B57E5A385}" destId="{7822B345-9895-49D7-B3D3-13802CC4FB53}" srcOrd="0" destOrd="0" presId="urn:microsoft.com/office/officeart/2018/2/layout/IconVerticalSolidList"/>
    <dgm:cxn modelId="{F2B1A104-9122-4876-91B0-339C73DC948B}" type="presParOf" srcId="{4FF39E7D-AB25-4818-B640-DCB79FA481C8}" destId="{A07DF4A0-5A66-4E94-A44A-FB1A67963B9D}" srcOrd="0" destOrd="0" presId="urn:microsoft.com/office/officeart/2018/2/layout/IconVerticalSolidList"/>
    <dgm:cxn modelId="{4C5D1D9D-AC22-4B5A-98BC-583591453413}" type="presParOf" srcId="{A07DF4A0-5A66-4E94-A44A-FB1A67963B9D}" destId="{DEC69F2F-FFF2-4AA5-9CBC-CB94ADECF305}" srcOrd="0" destOrd="0" presId="urn:microsoft.com/office/officeart/2018/2/layout/IconVerticalSolidList"/>
    <dgm:cxn modelId="{A61D32D9-86D1-4D0C-AE65-19D7390D7160}" type="presParOf" srcId="{A07DF4A0-5A66-4E94-A44A-FB1A67963B9D}" destId="{F32B256D-EABA-49D8-9C96-F5E9F9DA7D4E}" srcOrd="1" destOrd="0" presId="urn:microsoft.com/office/officeart/2018/2/layout/IconVerticalSolidList"/>
    <dgm:cxn modelId="{A0AA5D82-B1C9-4BCA-8CC8-5EE99DC6EE09}" type="presParOf" srcId="{A07DF4A0-5A66-4E94-A44A-FB1A67963B9D}" destId="{C1403F6A-792F-4BFB-9EF9-78B8284611F2}" srcOrd="2" destOrd="0" presId="urn:microsoft.com/office/officeart/2018/2/layout/IconVerticalSolidList"/>
    <dgm:cxn modelId="{F0E1F278-571D-4BEB-A2D6-3BDC197D0760}" type="presParOf" srcId="{A07DF4A0-5A66-4E94-A44A-FB1A67963B9D}" destId="{7822B345-9895-49D7-B3D3-13802CC4FB53}" srcOrd="3" destOrd="0" presId="urn:microsoft.com/office/officeart/2018/2/layout/IconVerticalSolidList"/>
    <dgm:cxn modelId="{521FE008-C239-4BDD-A445-83141807B383}" type="presParOf" srcId="{4FF39E7D-AB25-4818-B640-DCB79FA481C8}" destId="{8EE69908-A580-43E8-8DBA-6601F2665752}" srcOrd="1" destOrd="0" presId="urn:microsoft.com/office/officeart/2018/2/layout/IconVerticalSolidList"/>
    <dgm:cxn modelId="{199A7264-D6F6-4D38-8137-A49EF79596BF}" type="presParOf" srcId="{4FF39E7D-AB25-4818-B640-DCB79FA481C8}" destId="{9BC88816-021B-4E22-A798-BDCA5A361125}" srcOrd="2" destOrd="0" presId="urn:microsoft.com/office/officeart/2018/2/layout/IconVerticalSolidList"/>
    <dgm:cxn modelId="{5F33A912-D5DF-4FCA-AC91-4B9B1853CDA4}" type="presParOf" srcId="{9BC88816-021B-4E22-A798-BDCA5A361125}" destId="{8B83CD2F-8F53-4283-8203-C4F8ED52414D}" srcOrd="0" destOrd="0" presId="urn:microsoft.com/office/officeart/2018/2/layout/IconVerticalSolidList"/>
    <dgm:cxn modelId="{67AAB382-03A5-4FC2-B647-46DCB03757DE}" type="presParOf" srcId="{9BC88816-021B-4E22-A798-BDCA5A361125}" destId="{2D320C11-E023-4081-A2FB-612CF62749CD}" srcOrd="1" destOrd="0" presId="urn:microsoft.com/office/officeart/2018/2/layout/IconVerticalSolidList"/>
    <dgm:cxn modelId="{D003ED11-2A62-4F43-A3A5-CDACFFF2B7B1}" type="presParOf" srcId="{9BC88816-021B-4E22-A798-BDCA5A361125}" destId="{1639DB98-6FA8-4A4E-930C-EA1136D1C53E}" srcOrd="2" destOrd="0" presId="urn:microsoft.com/office/officeart/2018/2/layout/IconVerticalSolidList"/>
    <dgm:cxn modelId="{5E9D2B73-890E-420B-ACC1-A53DD66BE201}" type="presParOf" srcId="{9BC88816-021B-4E22-A798-BDCA5A361125}" destId="{02D6FB52-A7B7-4255-B524-55AE5A85BEA6}" srcOrd="3" destOrd="0" presId="urn:microsoft.com/office/officeart/2018/2/layout/IconVerticalSolidList"/>
    <dgm:cxn modelId="{BB733439-32BC-4497-83E9-03B2870A04D3}" type="presParOf" srcId="{4FF39E7D-AB25-4818-B640-DCB79FA481C8}" destId="{C1041543-0C6F-4786-A08B-6E2D133CF053}" srcOrd="3" destOrd="0" presId="urn:microsoft.com/office/officeart/2018/2/layout/IconVerticalSolidList"/>
    <dgm:cxn modelId="{7E143203-015E-4BBC-95A8-202723D3D5ED}" type="presParOf" srcId="{4FF39E7D-AB25-4818-B640-DCB79FA481C8}" destId="{818042D4-FBE5-4646-80D3-8D74F9A7ABCC}" srcOrd="4" destOrd="0" presId="urn:microsoft.com/office/officeart/2018/2/layout/IconVerticalSolidList"/>
    <dgm:cxn modelId="{3918C70D-64E3-43A3-9534-324CC0E8A754}" type="presParOf" srcId="{818042D4-FBE5-4646-80D3-8D74F9A7ABCC}" destId="{F00DE995-F9F0-408B-9084-CFC8CD733405}" srcOrd="0" destOrd="0" presId="urn:microsoft.com/office/officeart/2018/2/layout/IconVerticalSolidList"/>
    <dgm:cxn modelId="{3686A8C5-2FC7-4FFC-8736-D99AE66302A2}" type="presParOf" srcId="{818042D4-FBE5-4646-80D3-8D74F9A7ABCC}" destId="{5892AEAE-121F-476A-9149-2B7D3B8FC035}" srcOrd="1" destOrd="0" presId="urn:microsoft.com/office/officeart/2018/2/layout/IconVerticalSolidList"/>
    <dgm:cxn modelId="{8CF92B6F-A411-4BD7-B427-D10868FE490B}" type="presParOf" srcId="{818042D4-FBE5-4646-80D3-8D74F9A7ABCC}" destId="{5A13E37A-CE48-45DC-B907-8862F0CED65B}" srcOrd="2" destOrd="0" presId="urn:microsoft.com/office/officeart/2018/2/layout/IconVerticalSolidList"/>
    <dgm:cxn modelId="{5C056BA3-6C68-468A-9927-CF27A4DD3C4A}" type="presParOf" srcId="{818042D4-FBE5-4646-80D3-8D74F9A7ABCC}" destId="{E61B33E2-7F79-4BF9-8967-A92EB95971FB}" srcOrd="3" destOrd="0" presId="urn:microsoft.com/office/officeart/2018/2/layout/IconVerticalSolidList"/>
    <dgm:cxn modelId="{6679DAB9-2890-4FA1-8B1F-0511FC1BC50F}" type="presParOf" srcId="{4FF39E7D-AB25-4818-B640-DCB79FA481C8}" destId="{C60CEE3F-A682-4C2E-81AE-730F4F80FBD3}" srcOrd="5" destOrd="0" presId="urn:microsoft.com/office/officeart/2018/2/layout/IconVerticalSolidList"/>
    <dgm:cxn modelId="{5A06104C-0A3D-47F8-932D-0D214716D7E4}" type="presParOf" srcId="{4FF39E7D-AB25-4818-B640-DCB79FA481C8}" destId="{BE1566FF-E2FC-49E7-8053-F502D274732E}" srcOrd="6" destOrd="0" presId="urn:microsoft.com/office/officeart/2018/2/layout/IconVerticalSolidList"/>
    <dgm:cxn modelId="{8C6266B3-254C-47A9-B2A5-D0EABAB5744E}" type="presParOf" srcId="{BE1566FF-E2FC-49E7-8053-F502D274732E}" destId="{0A094176-F45F-464F-BDCB-1E89BA60CC08}" srcOrd="0" destOrd="0" presId="urn:microsoft.com/office/officeart/2018/2/layout/IconVerticalSolidList"/>
    <dgm:cxn modelId="{A3B3B6EF-379A-41A7-AAC2-E0DE30DAED64}" type="presParOf" srcId="{BE1566FF-E2FC-49E7-8053-F502D274732E}" destId="{6146895B-FE00-4B4C-BB16-0E77E584A6F0}" srcOrd="1" destOrd="0" presId="urn:microsoft.com/office/officeart/2018/2/layout/IconVerticalSolidList"/>
    <dgm:cxn modelId="{D7E81299-C352-4352-AB1B-2DEF81FA55A0}" type="presParOf" srcId="{BE1566FF-E2FC-49E7-8053-F502D274732E}" destId="{93C7708F-1B9D-4336-AAC4-D1A78BA382A9}" srcOrd="2" destOrd="0" presId="urn:microsoft.com/office/officeart/2018/2/layout/IconVerticalSolidList"/>
    <dgm:cxn modelId="{B048BE1E-1DB4-43AE-8478-CB4D79BB2868}" type="presParOf" srcId="{BE1566FF-E2FC-49E7-8053-F502D274732E}" destId="{14C042A7-689F-4254-9E97-BB99FF77BCA6}"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5924A2-5377-4E98-BEE5-51EC9A01406B}">
      <dsp:nvSpPr>
        <dsp:cNvPr id="0" name=""/>
        <dsp:cNvSpPr/>
      </dsp:nvSpPr>
      <dsp:spPr>
        <a:xfrm>
          <a:off x="0" y="574530"/>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u="sng" kern="1200"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Brain</a:t>
          </a:r>
          <a:r>
            <a:rPr lang="en-US" sz="2400" u="sng" kern="1200"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 </a:t>
          </a:r>
          <a:r>
            <a:rPr lang="en-US" sz="2400" b="1" u="sng" kern="1200"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development impacted </a:t>
          </a:r>
          <a:r>
            <a:rPr lang="en-US" sz="2400" kern="1200" dirty="0">
              <a:solidFill>
                <a:schemeClr val="tx1"/>
              </a:solidFill>
            </a:rPr>
            <a:t>and neurological pathways linked to risky behavior​</a:t>
          </a:r>
        </a:p>
      </dsp:txBody>
      <dsp:txXfrm>
        <a:off x="0" y="574530"/>
        <a:ext cx="3784022" cy="2270413"/>
      </dsp:txXfrm>
    </dsp:sp>
    <dsp:sp modelId="{C57583CF-ECE3-49C8-9D97-5378CADE024E}">
      <dsp:nvSpPr>
        <dsp:cNvPr id="0" name=""/>
        <dsp:cNvSpPr/>
      </dsp:nvSpPr>
      <dsp:spPr>
        <a:xfrm>
          <a:off x="4162425" y="574530"/>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Adolescents who </a:t>
          </a:r>
          <a:r>
            <a:rPr lang="en-US" sz="2400" b="0" kern="1200" dirty="0">
              <a:solidFill>
                <a:schemeClr val="tx1"/>
              </a:solidFill>
            </a:rPr>
            <a:t>experience</a:t>
          </a:r>
          <a:r>
            <a:rPr lang="en-US" sz="2400" b="1" kern="1200" dirty="0">
              <a:solidFill>
                <a:schemeClr val="tx1"/>
              </a:solidFill>
            </a:rPr>
            <a:t> cyberbullying</a:t>
          </a:r>
          <a:r>
            <a:rPr lang="en-US" sz="2400" kern="1200" dirty="0">
              <a:solidFill>
                <a:schemeClr val="tx1"/>
              </a:solidFill>
            </a:rPr>
            <a:t> are more than </a:t>
          </a:r>
          <a:r>
            <a:rPr lang="en-US" sz="2400" b="1" u="sng" kern="1200" dirty="0">
              <a:solidFill>
                <a:schemeClr val="tx1"/>
              </a:solidFill>
              <a:hlinkClick xmlns:r="http://schemas.openxmlformats.org/officeDocument/2006/relationships" r:id="rId2"/>
            </a:rPr>
            <a:t>FOUR TIMES </a:t>
          </a:r>
          <a:r>
            <a:rPr lang="en-US" sz="2400" kern="1200" dirty="0">
              <a:solidFill>
                <a:schemeClr val="tx1"/>
              </a:solidFill>
            </a:rPr>
            <a:t>as likely to report </a:t>
          </a:r>
          <a:r>
            <a:rPr lang="en-US" sz="2400" b="1" kern="1200" dirty="0">
              <a:solidFill>
                <a:schemeClr val="tx1"/>
              </a:solidFill>
            </a:rPr>
            <a:t>thoughts of suicide and attempts </a:t>
          </a:r>
          <a:r>
            <a:rPr lang="en-US" sz="2400" kern="1200" dirty="0">
              <a:solidFill>
                <a:schemeClr val="tx1"/>
              </a:solidFill>
            </a:rPr>
            <a:t>as those who didn’t​</a:t>
          </a:r>
        </a:p>
      </dsp:txBody>
      <dsp:txXfrm>
        <a:off x="4162425" y="574530"/>
        <a:ext cx="3784022" cy="2270413"/>
      </dsp:txXfrm>
    </dsp:sp>
    <dsp:sp modelId="{CBB2F0D8-4A83-429C-9088-C931F02D10E8}">
      <dsp:nvSpPr>
        <dsp:cNvPr id="0" name=""/>
        <dsp:cNvSpPr/>
      </dsp:nvSpPr>
      <dsp:spPr>
        <a:xfrm>
          <a:off x="8324850" y="574530"/>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Nearly half (46%) of teens ages 13-17 say they</a:t>
          </a:r>
          <a:r>
            <a:rPr lang="en-US" sz="2400" kern="1200" dirty="0">
              <a:solidFill>
                <a:schemeClr val="tx1"/>
              </a:solidFill>
              <a:hlinkClick xmlns:r="http://schemas.openxmlformats.org/officeDocument/2006/relationships" r:id="rId3"/>
            </a:rPr>
            <a:t> </a:t>
          </a:r>
          <a:r>
            <a:rPr lang="en-US" sz="2400" b="1" u="sng" kern="1200" dirty="0">
              <a:solidFill>
                <a:schemeClr val="tx1"/>
              </a:solidFill>
              <a:hlinkClick xmlns:r="http://schemas.openxmlformats.org/officeDocument/2006/relationships" r:id="rId3"/>
            </a:rPr>
            <a:t>feel worse about their body image</a:t>
          </a:r>
          <a:r>
            <a:rPr lang="en-US" sz="2400" kern="1200" dirty="0">
              <a:solidFill>
                <a:schemeClr val="tx1"/>
              </a:solidFill>
              <a:hlinkClick xmlns:r="http://schemas.openxmlformats.org/officeDocument/2006/relationships" r:id="rId3"/>
            </a:rPr>
            <a:t> </a:t>
          </a:r>
          <a:r>
            <a:rPr lang="en-US" sz="2400" kern="1200" dirty="0">
              <a:solidFill>
                <a:schemeClr val="tx1"/>
              </a:solidFill>
            </a:rPr>
            <a:t>due to social media </a:t>
          </a:r>
          <a:r>
            <a:rPr lang="en-US" sz="2400" kern="1200" dirty="0"/>
            <a:t>​</a:t>
          </a:r>
        </a:p>
      </dsp:txBody>
      <dsp:txXfrm>
        <a:off x="8324850" y="574530"/>
        <a:ext cx="3784022" cy="2270413"/>
      </dsp:txXfrm>
    </dsp:sp>
    <dsp:sp modelId="{011F543D-6CC1-4002-B700-EA3FEBA0EE4E}">
      <dsp:nvSpPr>
        <dsp:cNvPr id="0" name=""/>
        <dsp:cNvSpPr/>
      </dsp:nvSpPr>
      <dsp:spPr>
        <a:xfrm>
          <a:off x="0" y="3223346"/>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Relationship between excessive social media use and</a:t>
          </a:r>
          <a:r>
            <a:rPr lang="en-US" sz="2400" b="1" kern="1200" dirty="0">
              <a:solidFill>
                <a:schemeClr val="tx1"/>
              </a:solidFill>
            </a:rPr>
            <a:t> </a:t>
          </a:r>
          <a:r>
            <a:rPr lang="en-US" sz="2400" b="1" u="sng" kern="1200" dirty="0">
              <a:solidFill>
                <a:schemeClr val="tx1"/>
              </a:solidFill>
              <a:hlinkClick xmlns:r="http://schemas.openxmlformats.org/officeDocument/2006/relationships" r:id="rId4"/>
            </a:rPr>
            <a:t>poor sleep quality</a:t>
          </a:r>
          <a:r>
            <a:rPr lang="en-US" sz="2400" u="sng" kern="1200" dirty="0">
              <a:solidFill>
                <a:schemeClr val="tx1"/>
              </a:solidFill>
              <a:hlinkClick xmlns:r="http://schemas.openxmlformats.org/officeDocument/2006/relationships" r:id="rId4"/>
            </a:rPr>
            <a:t>,</a:t>
          </a:r>
          <a:r>
            <a:rPr lang="en-US" sz="2400" b="1" u="sng" kern="1200" dirty="0">
              <a:solidFill>
                <a:schemeClr val="tx1"/>
              </a:solidFill>
              <a:hlinkClick xmlns:r="http://schemas.openxmlformats.org/officeDocument/2006/relationships" r:id="rId4"/>
            </a:rPr>
            <a:t> reduced sleep duration</a:t>
          </a:r>
          <a:r>
            <a:rPr lang="en-US" sz="2400" u="sng" kern="1200" dirty="0">
              <a:solidFill>
                <a:schemeClr val="tx1"/>
              </a:solidFill>
              <a:hlinkClick xmlns:r="http://schemas.openxmlformats.org/officeDocument/2006/relationships" r:id="rId4"/>
            </a:rPr>
            <a:t>,</a:t>
          </a:r>
          <a:r>
            <a:rPr lang="en-US" sz="2400" b="1" u="sng" kern="1200" dirty="0">
              <a:solidFill>
                <a:schemeClr val="tx1"/>
              </a:solidFill>
              <a:hlinkClick xmlns:r="http://schemas.openxmlformats.org/officeDocument/2006/relationships" r:id="rId4"/>
            </a:rPr>
            <a:t> sleep difficulties</a:t>
          </a:r>
          <a:r>
            <a:rPr lang="en-US" sz="2400" u="sng" kern="1200" dirty="0">
              <a:solidFill>
                <a:schemeClr val="tx1"/>
              </a:solidFill>
              <a:hlinkClick xmlns:r="http://schemas.openxmlformats.org/officeDocument/2006/relationships" r:id="rId4"/>
            </a:rPr>
            <a:t>,</a:t>
          </a:r>
          <a:r>
            <a:rPr lang="en-US" sz="2400" b="1" u="sng" kern="1200" dirty="0">
              <a:solidFill>
                <a:schemeClr val="tx1"/>
              </a:solidFill>
              <a:hlinkClick xmlns:r="http://schemas.openxmlformats.org/officeDocument/2006/relationships" r:id="rId4"/>
            </a:rPr>
            <a:t> </a:t>
          </a:r>
          <a:r>
            <a:rPr lang="en-US" sz="2400" kern="1200" dirty="0">
              <a:solidFill>
                <a:schemeClr val="tx1"/>
              </a:solidFill>
              <a:hlinkClick xmlns:r="http://schemas.openxmlformats.org/officeDocument/2006/relationships" r:id="rId4"/>
            </a:rPr>
            <a:t>and </a:t>
          </a:r>
          <a:r>
            <a:rPr lang="en-US" sz="2400" b="1" kern="1200" dirty="0">
              <a:solidFill>
                <a:schemeClr val="tx1"/>
              </a:solidFill>
              <a:hlinkClick xmlns:r="http://schemas.openxmlformats.org/officeDocument/2006/relationships" r:id="rId4"/>
            </a:rPr>
            <a:t>depression</a:t>
          </a:r>
          <a:r>
            <a:rPr lang="en-US" sz="2400" kern="1200" dirty="0">
              <a:solidFill>
                <a:schemeClr val="tx1"/>
              </a:solidFill>
              <a:hlinkClick xmlns:r="http://schemas.openxmlformats.org/officeDocument/2006/relationships" r:id="rId4"/>
            </a:rPr>
            <a:t> </a:t>
          </a:r>
          <a:r>
            <a:rPr lang="en-US" sz="2400" kern="1200" dirty="0">
              <a:solidFill>
                <a:schemeClr val="tx1"/>
              </a:solidFill>
            </a:rPr>
            <a:t>among youth​</a:t>
          </a:r>
        </a:p>
      </dsp:txBody>
      <dsp:txXfrm>
        <a:off x="0" y="3223346"/>
        <a:ext cx="3784022" cy="2270413"/>
      </dsp:txXfrm>
    </dsp:sp>
    <dsp:sp modelId="{1D7E9A3F-EFF9-4A1B-B159-47E18E1F9853}">
      <dsp:nvSpPr>
        <dsp:cNvPr id="0" name=""/>
        <dsp:cNvSpPr/>
      </dsp:nvSpPr>
      <dsp:spPr>
        <a:xfrm>
          <a:off x="4162425" y="3223346"/>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51% of 13-17 yr olds have experienced</a:t>
          </a:r>
          <a:r>
            <a:rPr lang="en-US" sz="2400" b="1" kern="1200" dirty="0">
              <a:solidFill>
                <a:schemeClr val="tx1"/>
              </a:solidFill>
            </a:rPr>
            <a:t> </a:t>
          </a:r>
          <a:r>
            <a:rPr lang="en-US" sz="2400" b="1" kern="1200" dirty="0">
              <a:solidFill>
                <a:schemeClr val="tx1"/>
              </a:solidFill>
              <a:hlinkClick xmlns:r="http://schemas.openxmlformats.org/officeDocument/2006/relationships" r:id="rId5"/>
            </a:rPr>
            <a:t>online harassment </a:t>
          </a:r>
          <a:r>
            <a:rPr lang="en-US" sz="2400" kern="1200" dirty="0">
              <a:solidFill>
                <a:schemeClr val="tx1"/>
              </a:solidFill>
            </a:rPr>
            <a:t>in the last 12 months, 21% had </a:t>
          </a:r>
          <a:r>
            <a:rPr lang="en-US" sz="2400" b="1" kern="1200" dirty="0">
              <a:solidFill>
                <a:schemeClr val="tx1"/>
              </a:solidFill>
            </a:rPr>
            <a:t>emotional or mental health concerns</a:t>
          </a:r>
        </a:p>
      </dsp:txBody>
      <dsp:txXfrm>
        <a:off x="4162425" y="3223346"/>
        <a:ext cx="3784022" cy="2270413"/>
      </dsp:txXfrm>
    </dsp:sp>
    <dsp:sp modelId="{8BB3A9F3-A6BD-4C3A-A4FC-1084078D2B24}">
      <dsp:nvSpPr>
        <dsp:cNvPr id="0" name=""/>
        <dsp:cNvSpPr/>
      </dsp:nvSpPr>
      <dsp:spPr>
        <a:xfrm>
          <a:off x="8324850" y="3223346"/>
          <a:ext cx="3784022" cy="2270413"/>
        </a:xfrm>
        <a:prstGeom prst="rect">
          <a:avLst/>
        </a:prstGeom>
        <a:solidFill>
          <a:schemeClr val="tx2">
            <a:lumMod val="25000"/>
            <a:lumOff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26% of Instagram users under the age of 16 </a:t>
          </a:r>
          <a:r>
            <a:rPr lang="en-US" sz="2400" b="1" kern="1200" dirty="0">
              <a:solidFill>
                <a:schemeClr val="tx1"/>
              </a:solidFill>
              <a:hlinkClick xmlns:r="http://schemas.openxmlformats.org/officeDocument/2006/relationships" r:id="rId6"/>
            </a:rPr>
            <a:t>witnessed hostility</a:t>
          </a:r>
          <a:r>
            <a:rPr lang="en-US" sz="2400" kern="1200" dirty="0">
              <a:solidFill>
                <a:schemeClr val="tx1"/>
              </a:solidFill>
              <a:hlinkClick xmlns:r="http://schemas.openxmlformats.org/officeDocument/2006/relationships" r:id="rId6"/>
            </a:rPr>
            <a:t> </a:t>
          </a:r>
          <a:r>
            <a:rPr lang="en-US" sz="2400" kern="1200" dirty="0">
              <a:solidFill>
                <a:schemeClr val="tx1"/>
              </a:solidFill>
            </a:rPr>
            <a:t>against someone based on their race, relation or identify</a:t>
          </a:r>
        </a:p>
      </dsp:txBody>
      <dsp:txXfrm>
        <a:off x="8324850" y="3223346"/>
        <a:ext cx="3784022" cy="2270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60259-CBB4-4EC0-BC5F-0FBD9184E290}">
      <dsp:nvSpPr>
        <dsp:cNvPr id="0" name=""/>
        <dsp:cNvSpPr/>
      </dsp:nvSpPr>
      <dsp:spPr>
        <a:xfrm>
          <a:off x="204570" y="0"/>
          <a:ext cx="6010690" cy="8184609"/>
        </a:xfrm>
        <a:prstGeom prst="triangle">
          <a:avLst/>
        </a:prstGeom>
        <a:solidFill>
          <a:schemeClr val="accent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65D17-9B86-49DA-A270-7DA8C2900E82}">
      <dsp:nvSpPr>
        <dsp:cNvPr id="0" name=""/>
        <dsp:cNvSpPr/>
      </dsp:nvSpPr>
      <dsp:spPr>
        <a:xfrm>
          <a:off x="3207245" y="0"/>
          <a:ext cx="2499215" cy="1229635"/>
        </a:xfrm>
        <a:prstGeom prst="roundRect">
          <a:avLst/>
        </a:prstGeom>
        <a:solidFill>
          <a:schemeClr val="lt1">
            <a:alpha val="90000"/>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t>Local</a:t>
          </a:r>
        </a:p>
      </dsp:txBody>
      <dsp:txXfrm>
        <a:off x="3267271" y="60026"/>
        <a:ext cx="2379163" cy="1109583"/>
      </dsp:txXfrm>
    </dsp:sp>
    <dsp:sp modelId="{608AFCD5-A6A2-45DC-82A5-92E0668DD61B}">
      <dsp:nvSpPr>
        <dsp:cNvPr id="0" name=""/>
        <dsp:cNvSpPr/>
      </dsp:nvSpPr>
      <dsp:spPr>
        <a:xfrm>
          <a:off x="3123146" y="2167281"/>
          <a:ext cx="2499215" cy="2237979"/>
        </a:xfrm>
        <a:prstGeom prst="roundRect">
          <a:avLst/>
        </a:prstGeom>
        <a:solidFill>
          <a:schemeClr val="lt1">
            <a:alpha val="90000"/>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t>State</a:t>
          </a:r>
        </a:p>
      </dsp:txBody>
      <dsp:txXfrm>
        <a:off x="3232395" y="2276530"/>
        <a:ext cx="2280717" cy="2019481"/>
      </dsp:txXfrm>
    </dsp:sp>
    <dsp:sp modelId="{ABD6344E-F2B9-4D90-AF62-90A817CB585A}">
      <dsp:nvSpPr>
        <dsp:cNvPr id="0" name=""/>
        <dsp:cNvSpPr/>
      </dsp:nvSpPr>
      <dsp:spPr>
        <a:xfrm>
          <a:off x="3058917" y="5672340"/>
          <a:ext cx="2499215" cy="2237979"/>
        </a:xfrm>
        <a:prstGeom prst="roundRect">
          <a:avLst/>
        </a:prstGeom>
        <a:solidFill>
          <a:schemeClr val="lt1">
            <a:alpha val="90000"/>
            <a:hueOff val="0"/>
            <a:satOff val="0"/>
            <a:lumOff val="0"/>
            <a:alphaOff val="0"/>
          </a:schemeClr>
        </a:solidFill>
        <a:ln w="15875" cap="flat" cmpd="sng" algn="ctr">
          <a:solidFill>
            <a:schemeClr val="accent1"/>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t>Federal</a:t>
          </a:r>
        </a:p>
      </dsp:txBody>
      <dsp:txXfrm>
        <a:off x="3168166" y="5781589"/>
        <a:ext cx="2280717" cy="20194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AA90D4-4980-43FF-9292-CADA8E998E92}">
      <dsp:nvSpPr>
        <dsp:cNvPr id="0" name=""/>
        <dsp:cNvSpPr/>
      </dsp:nvSpPr>
      <dsp:spPr>
        <a:xfrm>
          <a:off x="0" y="633407"/>
          <a:ext cx="11453785" cy="957600"/>
        </a:xfrm>
        <a:prstGeom prst="rect">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9794E9-2980-4473-B8C0-C5DAA10A0A07}">
      <dsp:nvSpPr>
        <dsp:cNvPr id="0" name=""/>
        <dsp:cNvSpPr/>
      </dsp:nvSpPr>
      <dsp:spPr>
        <a:xfrm>
          <a:off x="572689" y="72527"/>
          <a:ext cx="8017649" cy="1121760"/>
        </a:xfrm>
        <a:prstGeom prst="roundRect">
          <a:avLst/>
        </a:prstGeom>
        <a:solidFill>
          <a:schemeClr val="accent1"/>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048" tIns="0" rIns="303048" bIns="0" numCol="1" spcCol="1270" anchor="ctr" anchorCtr="0">
          <a:noAutofit/>
        </a:bodyPr>
        <a:lstStyle/>
        <a:p>
          <a:pPr marL="0" lvl="0" indent="0" algn="l" defTabSz="1689100">
            <a:lnSpc>
              <a:spcPct val="90000"/>
            </a:lnSpc>
            <a:spcBef>
              <a:spcPct val="0"/>
            </a:spcBef>
            <a:spcAft>
              <a:spcPct val="35000"/>
            </a:spcAft>
            <a:buNone/>
          </a:pPr>
          <a:r>
            <a:rPr lang="en-US" sz="3800" kern="1200">
              <a:solidFill>
                <a:schemeClr val="tx1"/>
              </a:solidFill>
              <a:latin typeface="+mn-lt"/>
            </a:rPr>
            <a:t>Co-Collaborators</a:t>
          </a:r>
        </a:p>
      </dsp:txBody>
      <dsp:txXfrm>
        <a:off x="627449" y="127287"/>
        <a:ext cx="7908129" cy="1012240"/>
      </dsp:txXfrm>
    </dsp:sp>
    <dsp:sp modelId="{B4A19846-FCB4-4D4E-917F-12B453CB2B6B}">
      <dsp:nvSpPr>
        <dsp:cNvPr id="0" name=""/>
        <dsp:cNvSpPr/>
      </dsp:nvSpPr>
      <dsp:spPr>
        <a:xfrm>
          <a:off x="0" y="2357088"/>
          <a:ext cx="11453785" cy="957600"/>
        </a:xfrm>
        <a:prstGeom prst="rect">
          <a:avLst/>
        </a:prstGeom>
        <a:solidFill>
          <a:schemeClr val="lt1">
            <a:alpha val="90000"/>
            <a:hueOff val="0"/>
            <a:satOff val="0"/>
            <a:lumOff val="0"/>
            <a:alphaOff val="0"/>
          </a:schemeClr>
        </a:solidFill>
        <a:ln w="15875" cap="flat" cmpd="sng" algn="ctr">
          <a:solidFill>
            <a:schemeClr val="accent2">
              <a:hueOff val="-1130992"/>
              <a:satOff val="3728"/>
              <a:lumOff val="3987"/>
              <a:alphaOff val="0"/>
            </a:schemeClr>
          </a:solidFill>
          <a:prstDash val="solid"/>
        </a:ln>
        <a:effectLst/>
      </dsp:spPr>
      <dsp:style>
        <a:lnRef idx="2">
          <a:scrgbClr r="0" g="0" b="0"/>
        </a:lnRef>
        <a:fillRef idx="1">
          <a:scrgbClr r="0" g="0" b="0"/>
        </a:fillRef>
        <a:effectRef idx="0">
          <a:scrgbClr r="0" g="0" b="0"/>
        </a:effectRef>
        <a:fontRef idx="minor"/>
      </dsp:style>
    </dsp:sp>
    <dsp:sp modelId="{AB9918A4-1C0C-4CA5-8935-C83B07BC07D8}">
      <dsp:nvSpPr>
        <dsp:cNvPr id="0" name=""/>
        <dsp:cNvSpPr/>
      </dsp:nvSpPr>
      <dsp:spPr>
        <a:xfrm>
          <a:off x="572689" y="1796208"/>
          <a:ext cx="8017649" cy="1121760"/>
        </a:xfrm>
        <a:prstGeom prst="roundRect">
          <a:avLst/>
        </a:prstGeom>
        <a:solidFill>
          <a:schemeClr val="accent1">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048" tIns="0" rIns="303048" bIns="0" numCol="1" spcCol="1270" anchor="ctr" anchorCtr="0">
          <a:noAutofit/>
        </a:bodyPr>
        <a:lstStyle/>
        <a:p>
          <a:pPr marL="0" lvl="0" indent="0" algn="l" defTabSz="1689100" rtl="0">
            <a:lnSpc>
              <a:spcPct val="90000"/>
            </a:lnSpc>
            <a:spcBef>
              <a:spcPct val="0"/>
            </a:spcBef>
            <a:spcAft>
              <a:spcPct val="35000"/>
            </a:spcAft>
            <a:buNone/>
          </a:pPr>
          <a:r>
            <a:rPr lang="en-US" sz="3800" kern="1200">
              <a:solidFill>
                <a:schemeClr val="tx1"/>
              </a:solidFill>
              <a:latin typeface="+mn-lt"/>
            </a:rPr>
            <a:t>Promote Affiliate Position</a:t>
          </a:r>
        </a:p>
      </dsp:txBody>
      <dsp:txXfrm>
        <a:off x="627449" y="1850968"/>
        <a:ext cx="7908129" cy="1012240"/>
      </dsp:txXfrm>
    </dsp:sp>
    <dsp:sp modelId="{00E25C71-9130-4CCA-8732-91771A957433}">
      <dsp:nvSpPr>
        <dsp:cNvPr id="0" name=""/>
        <dsp:cNvSpPr/>
      </dsp:nvSpPr>
      <dsp:spPr>
        <a:xfrm>
          <a:off x="0" y="4080768"/>
          <a:ext cx="11453785" cy="957600"/>
        </a:xfrm>
        <a:prstGeom prst="rect">
          <a:avLst/>
        </a:prstGeom>
        <a:solidFill>
          <a:schemeClr val="lt1">
            <a:alpha val="90000"/>
            <a:hueOff val="0"/>
            <a:satOff val="0"/>
            <a:lumOff val="0"/>
            <a:alphaOff val="0"/>
          </a:schemeClr>
        </a:solidFill>
        <a:ln w="15875" cap="flat" cmpd="sng" algn="ctr">
          <a:solidFill>
            <a:schemeClr val="accent2">
              <a:hueOff val="-2261984"/>
              <a:satOff val="7457"/>
              <a:lumOff val="7974"/>
              <a:alphaOff val="0"/>
            </a:schemeClr>
          </a:solidFill>
          <a:prstDash val="solid"/>
        </a:ln>
        <a:effectLst/>
      </dsp:spPr>
      <dsp:style>
        <a:lnRef idx="2">
          <a:scrgbClr r="0" g="0" b="0"/>
        </a:lnRef>
        <a:fillRef idx="1">
          <a:scrgbClr r="0" g="0" b="0"/>
        </a:fillRef>
        <a:effectRef idx="0">
          <a:scrgbClr r="0" g="0" b="0"/>
        </a:effectRef>
        <a:fontRef idx="minor"/>
      </dsp:style>
    </dsp:sp>
    <dsp:sp modelId="{F618E6D1-2D39-4B58-87B0-91BC6C3ABBA0}">
      <dsp:nvSpPr>
        <dsp:cNvPr id="0" name=""/>
        <dsp:cNvSpPr/>
      </dsp:nvSpPr>
      <dsp:spPr>
        <a:xfrm>
          <a:off x="572689" y="3519888"/>
          <a:ext cx="8017649" cy="1121760"/>
        </a:xfrm>
        <a:prstGeom prst="roundRect">
          <a:avLst/>
        </a:prstGeom>
        <a:solidFill>
          <a:schemeClr val="accent1">
            <a:lumMod val="40000"/>
            <a:lumOff val="6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048" tIns="0" rIns="303048" bIns="0" numCol="1" spcCol="1270" anchor="ctr" anchorCtr="0">
          <a:noAutofit/>
        </a:bodyPr>
        <a:lstStyle/>
        <a:p>
          <a:pPr marL="0" lvl="0" indent="0" algn="l" defTabSz="1689100" rtl="0">
            <a:lnSpc>
              <a:spcPct val="90000"/>
            </a:lnSpc>
            <a:spcBef>
              <a:spcPct val="0"/>
            </a:spcBef>
            <a:spcAft>
              <a:spcPct val="35000"/>
            </a:spcAft>
            <a:buNone/>
          </a:pPr>
          <a:r>
            <a:rPr lang="en-US" sz="3800" kern="1200">
              <a:solidFill>
                <a:schemeClr val="tx1"/>
              </a:solidFill>
              <a:latin typeface="+mn-lt"/>
            </a:rPr>
            <a:t>Active Role in Policy Development</a:t>
          </a:r>
        </a:p>
      </dsp:txBody>
      <dsp:txXfrm>
        <a:off x="627449" y="3574648"/>
        <a:ext cx="7908129" cy="1012240"/>
      </dsp:txXfrm>
    </dsp:sp>
    <dsp:sp modelId="{068A44C5-08CF-49CC-84EA-21F4F71B876D}">
      <dsp:nvSpPr>
        <dsp:cNvPr id="0" name=""/>
        <dsp:cNvSpPr/>
      </dsp:nvSpPr>
      <dsp:spPr>
        <a:xfrm>
          <a:off x="0" y="5804448"/>
          <a:ext cx="11453785" cy="957600"/>
        </a:xfrm>
        <a:prstGeom prst="rect">
          <a:avLst/>
        </a:prstGeom>
        <a:solidFill>
          <a:schemeClr val="lt1">
            <a:alpha val="90000"/>
            <a:hueOff val="0"/>
            <a:satOff val="0"/>
            <a:lumOff val="0"/>
            <a:alphaOff val="0"/>
          </a:schemeClr>
        </a:solidFill>
        <a:ln w="15875" cap="flat" cmpd="sng" algn="ctr">
          <a:solidFill>
            <a:schemeClr val="accent2">
              <a:hueOff val="-3392975"/>
              <a:satOff val="11185"/>
              <a:lumOff val="11961"/>
              <a:alphaOff val="0"/>
            </a:schemeClr>
          </a:solidFill>
          <a:prstDash val="solid"/>
        </a:ln>
        <a:effectLst/>
      </dsp:spPr>
      <dsp:style>
        <a:lnRef idx="2">
          <a:scrgbClr r="0" g="0" b="0"/>
        </a:lnRef>
        <a:fillRef idx="1">
          <a:scrgbClr r="0" g="0" b="0"/>
        </a:fillRef>
        <a:effectRef idx="0">
          <a:scrgbClr r="0" g="0" b="0"/>
        </a:effectRef>
        <a:fontRef idx="minor"/>
      </dsp:style>
    </dsp:sp>
    <dsp:sp modelId="{D4FAEB37-3F3F-45F8-BC70-A976E0D5D108}">
      <dsp:nvSpPr>
        <dsp:cNvPr id="0" name=""/>
        <dsp:cNvSpPr/>
      </dsp:nvSpPr>
      <dsp:spPr>
        <a:xfrm>
          <a:off x="572689" y="5243568"/>
          <a:ext cx="8017649" cy="1121760"/>
        </a:xfrm>
        <a:prstGeom prst="roundRect">
          <a:avLst/>
        </a:prstGeom>
        <a:solidFill>
          <a:schemeClr val="accent1">
            <a:lumMod val="20000"/>
            <a:lumOff val="8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3048" tIns="0" rIns="303048" bIns="0" numCol="1" spcCol="1270" anchor="ctr" anchorCtr="0">
          <a:noAutofit/>
        </a:bodyPr>
        <a:lstStyle/>
        <a:p>
          <a:pPr marL="0" lvl="0" indent="0" algn="l" defTabSz="1689100" rtl="0">
            <a:lnSpc>
              <a:spcPct val="90000"/>
            </a:lnSpc>
            <a:spcBef>
              <a:spcPct val="0"/>
            </a:spcBef>
            <a:spcAft>
              <a:spcPct val="35000"/>
            </a:spcAft>
            <a:buNone/>
          </a:pPr>
          <a:r>
            <a:rPr lang="en-US" sz="3800" kern="1200">
              <a:solidFill>
                <a:schemeClr val="tx1"/>
              </a:solidFill>
              <a:latin typeface="+mn-lt"/>
            </a:rPr>
            <a:t>Collective Bargaining or other Labor Management</a:t>
          </a:r>
        </a:p>
      </dsp:txBody>
      <dsp:txXfrm>
        <a:off x="627449" y="5298328"/>
        <a:ext cx="7908129" cy="10122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EBDFF0-1185-4F23-869D-D3827FF2A162}">
      <dsp:nvSpPr>
        <dsp:cNvPr id="0" name=""/>
        <dsp:cNvSpPr/>
      </dsp:nvSpPr>
      <dsp:spPr>
        <a:xfrm>
          <a:off x="1247379" y="0"/>
          <a:ext cx="14136968" cy="6789738"/>
        </a:xfrm>
        <a:prstGeom prst="rightArrow">
          <a:avLst/>
        </a:prstGeom>
        <a:solidFill>
          <a:schemeClr val="accent2">
            <a:tint val="40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A1660821-ABE5-47CD-BCBF-72577D34CC94}">
      <dsp:nvSpPr>
        <dsp:cNvPr id="0" name=""/>
        <dsp:cNvSpPr/>
      </dsp:nvSpPr>
      <dsp:spPr>
        <a:xfrm>
          <a:off x="502687" y="2036921"/>
          <a:ext cx="4989518" cy="2715895"/>
        </a:xfrm>
        <a:prstGeom prst="roundRect">
          <a:avLst/>
        </a:prstGeom>
        <a:solidFill>
          <a:schemeClr val="accent1">
            <a:lumMod val="20000"/>
            <a:lumOff val="8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a:latin typeface="+mj-lt"/>
            </a:rPr>
            <a:t>1. Prevention</a:t>
          </a:r>
          <a:r>
            <a:rPr lang="en-US" sz="4000" kern="1200">
              <a:latin typeface="+mj-lt"/>
            </a:rPr>
            <a:t> – actions taken to prevent crisis</a:t>
          </a:r>
          <a:endParaRPr lang="en-US" sz="4000" kern="1200"/>
        </a:p>
      </dsp:txBody>
      <dsp:txXfrm>
        <a:off x="635266" y="2169500"/>
        <a:ext cx="4724360" cy="2450737"/>
      </dsp:txXfrm>
    </dsp:sp>
    <dsp:sp modelId="{2DDEC786-FE26-4201-B95B-D2D836029351}">
      <dsp:nvSpPr>
        <dsp:cNvPr id="0" name=""/>
        <dsp:cNvSpPr/>
      </dsp:nvSpPr>
      <dsp:spPr>
        <a:xfrm>
          <a:off x="5821104" y="2036921"/>
          <a:ext cx="4989518" cy="2715895"/>
        </a:xfrm>
        <a:prstGeom prst="roundRect">
          <a:avLst/>
        </a:prstGeom>
        <a:solidFill>
          <a:schemeClr val="accent1">
            <a:lumMod val="40000"/>
            <a:lumOff val="6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a:latin typeface="+mj-lt"/>
            </a:rPr>
            <a:t>2. Response </a:t>
          </a:r>
          <a:r>
            <a:rPr lang="en-US" sz="4000" kern="1200">
              <a:latin typeface="+mj-lt"/>
            </a:rPr>
            <a:t>– steps taken to stabilize a crisis once it has occurred. </a:t>
          </a:r>
          <a:endParaRPr lang="en-US" sz="4000" kern="1200"/>
        </a:p>
      </dsp:txBody>
      <dsp:txXfrm>
        <a:off x="5953683" y="2169500"/>
        <a:ext cx="4724360" cy="2450737"/>
      </dsp:txXfrm>
    </dsp:sp>
    <dsp:sp modelId="{C7C2D70F-7D8A-4677-8BDB-C22FCE32CCFF}">
      <dsp:nvSpPr>
        <dsp:cNvPr id="0" name=""/>
        <dsp:cNvSpPr/>
      </dsp:nvSpPr>
      <dsp:spPr>
        <a:xfrm>
          <a:off x="11139522" y="2036921"/>
          <a:ext cx="4989518" cy="2715895"/>
        </a:xfrm>
        <a:prstGeom prst="roundRect">
          <a:avLst/>
        </a:prstGeom>
        <a:solidFill>
          <a:schemeClr val="accent1">
            <a:lumMod val="60000"/>
            <a:lumOff val="4000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b="1" kern="1200">
              <a:latin typeface="+mj-lt"/>
            </a:rPr>
            <a:t>3. Recovery </a:t>
          </a:r>
          <a:r>
            <a:rPr lang="en-US" sz="4000" kern="1200">
              <a:latin typeface="+mj-lt"/>
            </a:rPr>
            <a:t>– actions taken to restore the school environment.</a:t>
          </a:r>
          <a:endParaRPr lang="en-US" sz="4000" kern="1200"/>
        </a:p>
      </dsp:txBody>
      <dsp:txXfrm>
        <a:off x="11272101" y="2169500"/>
        <a:ext cx="4724360" cy="24507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D6B2C-717B-42FC-983B-61A22DD9D965}">
      <dsp:nvSpPr>
        <dsp:cNvPr id="0" name=""/>
        <dsp:cNvSpPr/>
      </dsp:nvSpPr>
      <dsp:spPr>
        <a:xfrm>
          <a:off x="0" y="3274467"/>
          <a:ext cx="12215319" cy="4240852"/>
        </a:xfrm>
        <a:prstGeom prst="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98704" tIns="298704" rIns="298704" bIns="298704" numCol="1" spcCol="1270" anchor="ctr" anchorCtr="0">
          <a:noAutofit/>
        </a:bodyPr>
        <a:lstStyle/>
        <a:p>
          <a:pPr marL="0" lvl="0" indent="0" algn="ctr" defTabSz="1866900">
            <a:lnSpc>
              <a:spcPct val="90000"/>
            </a:lnSpc>
            <a:spcBef>
              <a:spcPct val="0"/>
            </a:spcBef>
            <a:spcAft>
              <a:spcPct val="35000"/>
            </a:spcAft>
            <a:buNone/>
          </a:pPr>
          <a:r>
            <a:rPr lang="en-US" sz="4200" b="1" kern="1200"/>
            <a:t>When making efforts to build a school culture of safety, schools strive to make a continuous effort to: </a:t>
          </a:r>
          <a:endParaRPr lang="en-US" sz="4200" kern="1200"/>
        </a:p>
      </dsp:txBody>
      <dsp:txXfrm>
        <a:off x="0" y="3274467"/>
        <a:ext cx="12215319" cy="2290060"/>
      </dsp:txXfrm>
    </dsp:sp>
    <dsp:sp modelId="{C782D4BB-DA8F-4BAA-97AB-A8A33EC978F6}">
      <dsp:nvSpPr>
        <dsp:cNvPr id="0" name=""/>
        <dsp:cNvSpPr/>
      </dsp:nvSpPr>
      <dsp:spPr>
        <a:xfrm>
          <a:off x="45697" y="5655159"/>
          <a:ext cx="2882394" cy="1884133"/>
        </a:xfrm>
        <a:prstGeom prst="rect">
          <a:avLst/>
        </a:prstGeom>
        <a:solidFill>
          <a:schemeClr val="accent2">
            <a:tint val="40000"/>
            <a:alpha val="9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marL="0" lvl="0" indent="0" algn="ctr" defTabSz="1066800">
            <a:lnSpc>
              <a:spcPct val="90000"/>
            </a:lnSpc>
            <a:spcBef>
              <a:spcPct val="0"/>
            </a:spcBef>
            <a:spcAft>
              <a:spcPct val="35000"/>
            </a:spcAft>
            <a:buNone/>
          </a:pPr>
          <a:r>
            <a:rPr lang="en-US" sz="2400" kern="1200"/>
            <a:t>Ensure students and staff feel safe and included.</a:t>
          </a:r>
        </a:p>
      </dsp:txBody>
      <dsp:txXfrm>
        <a:off x="45697" y="5655159"/>
        <a:ext cx="2882394" cy="1884133"/>
      </dsp:txXfrm>
    </dsp:sp>
    <dsp:sp modelId="{096F2564-4437-4DEB-A1F0-B5AC6BA7BCBA}">
      <dsp:nvSpPr>
        <dsp:cNvPr id="0" name=""/>
        <dsp:cNvSpPr/>
      </dsp:nvSpPr>
      <dsp:spPr>
        <a:xfrm>
          <a:off x="2931593" y="5635641"/>
          <a:ext cx="2891301" cy="1835968"/>
        </a:xfrm>
        <a:prstGeom prst="rect">
          <a:avLst/>
        </a:prstGeom>
        <a:solidFill>
          <a:schemeClr val="accent3">
            <a:tint val="40000"/>
            <a:alpha val="9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a:t>Create an environment that supports psycho-social development and academic achievement</a:t>
          </a:r>
        </a:p>
      </dsp:txBody>
      <dsp:txXfrm>
        <a:off x="2931593" y="5635641"/>
        <a:ext cx="2891301" cy="1835968"/>
      </dsp:txXfrm>
    </dsp:sp>
    <dsp:sp modelId="{A872B539-93BC-4BB0-9A98-CB627AE57025}">
      <dsp:nvSpPr>
        <dsp:cNvPr id="0" name=""/>
        <dsp:cNvSpPr/>
      </dsp:nvSpPr>
      <dsp:spPr>
        <a:xfrm>
          <a:off x="5803991" y="5624220"/>
          <a:ext cx="3034295" cy="1915073"/>
        </a:xfrm>
        <a:prstGeom prst="rect">
          <a:avLst/>
        </a:prstGeom>
        <a:solidFill>
          <a:schemeClr val="accent4">
            <a:tint val="40000"/>
            <a:alpha val="9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a:t>Ensure that daily instruction and other activities are not disrupted by negative events</a:t>
          </a:r>
        </a:p>
      </dsp:txBody>
      <dsp:txXfrm>
        <a:off x="5803991" y="5624220"/>
        <a:ext cx="3034295" cy="1915073"/>
      </dsp:txXfrm>
    </dsp:sp>
    <dsp:sp modelId="{906B4A3B-2CF9-4FF2-9ADB-16F0AADA5B1C}">
      <dsp:nvSpPr>
        <dsp:cNvPr id="0" name=""/>
        <dsp:cNvSpPr/>
      </dsp:nvSpPr>
      <dsp:spPr>
        <a:xfrm>
          <a:off x="8815547" y="5616593"/>
          <a:ext cx="3399771" cy="1922700"/>
        </a:xfrm>
        <a:prstGeom prst="rect">
          <a:avLst/>
        </a:prstGeom>
        <a:solidFill>
          <a:schemeClr val="accent5">
            <a:tint val="40000"/>
            <a:alpha val="90000"/>
            <a:hueOff val="0"/>
            <a:satOff val="0"/>
            <a:lumOff val="0"/>
            <a:alphaOff val="0"/>
          </a:schemeClr>
        </a:solidFill>
        <a:ln>
          <a:noFill/>
        </a:ln>
        <a:effectLst/>
        <a:sp3d z="572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a:t>Create and environment of mutual respect of students, staff, and administrators</a:t>
          </a:r>
        </a:p>
      </dsp:txBody>
      <dsp:txXfrm>
        <a:off x="8815547" y="5616593"/>
        <a:ext cx="3399771" cy="1922700"/>
      </dsp:txXfrm>
    </dsp:sp>
    <dsp:sp modelId="{54DDED85-94D1-40C1-AD9B-143939DA3F28}">
      <dsp:nvSpPr>
        <dsp:cNvPr id="0" name=""/>
        <dsp:cNvSpPr/>
      </dsp:nvSpPr>
      <dsp:spPr>
        <a:xfrm rot="10800000">
          <a:off x="0" y="0"/>
          <a:ext cx="12215319" cy="3357617"/>
        </a:xfrm>
        <a:prstGeom prst="upArrowCallout">
          <a:avLst/>
        </a:prstGeom>
        <a:solidFill>
          <a:schemeClr val="accent3">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298704" tIns="298704" rIns="298704" bIns="298704" numCol="1" spcCol="1270" anchor="ctr" anchorCtr="0">
          <a:noAutofit/>
        </a:bodyPr>
        <a:lstStyle/>
        <a:p>
          <a:pPr marL="0" lvl="0" indent="0" algn="ctr" defTabSz="1866900">
            <a:lnSpc>
              <a:spcPct val="90000"/>
            </a:lnSpc>
            <a:spcBef>
              <a:spcPct val="0"/>
            </a:spcBef>
            <a:spcAft>
              <a:spcPct val="35000"/>
            </a:spcAft>
            <a:buNone/>
          </a:pPr>
          <a:r>
            <a:rPr lang="en-US" sz="4200" b="1" kern="1200"/>
            <a:t>School Safety encompasses a range of responses from prevention to crisis response.</a:t>
          </a:r>
          <a:endParaRPr lang="en-US" sz="4200" kern="1200"/>
        </a:p>
      </dsp:txBody>
      <dsp:txXfrm rot="10800000">
        <a:off x="0" y="0"/>
        <a:ext cx="12215319" cy="21816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C69F2F-FFF2-4AA5-9CBC-CB94ADECF305}">
      <dsp:nvSpPr>
        <dsp:cNvPr id="0" name=""/>
        <dsp:cNvSpPr/>
      </dsp:nvSpPr>
      <dsp:spPr>
        <a:xfrm>
          <a:off x="0" y="2709"/>
          <a:ext cx="11315700" cy="137334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F32B256D-EABA-49D8-9C96-F5E9F9DA7D4E}">
      <dsp:nvSpPr>
        <dsp:cNvPr id="0" name=""/>
        <dsp:cNvSpPr/>
      </dsp:nvSpPr>
      <dsp:spPr>
        <a:xfrm>
          <a:off x="415437" y="311712"/>
          <a:ext cx="755340" cy="75534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22B345-9895-49D7-B3D3-13802CC4FB53}">
      <dsp:nvSpPr>
        <dsp:cNvPr id="0" name=""/>
        <dsp:cNvSpPr/>
      </dsp:nvSpPr>
      <dsp:spPr>
        <a:xfrm>
          <a:off x="1586215" y="2709"/>
          <a:ext cx="9729484" cy="137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46" tIns="145346" rIns="145346" bIns="145346" numCol="1" spcCol="1270" anchor="ctr" anchorCtr="0">
          <a:noAutofit/>
        </a:bodyPr>
        <a:lstStyle/>
        <a:p>
          <a:pPr marL="0" lvl="0" indent="0" algn="l" defTabSz="977900">
            <a:lnSpc>
              <a:spcPct val="100000"/>
            </a:lnSpc>
            <a:spcBef>
              <a:spcPct val="0"/>
            </a:spcBef>
            <a:spcAft>
              <a:spcPct val="35000"/>
            </a:spcAft>
            <a:buNone/>
          </a:pPr>
          <a:r>
            <a:rPr lang="en-US" sz="2200" b="1" kern="1200">
              <a:solidFill>
                <a:schemeClr val="tx1"/>
              </a:solidFill>
              <a:latin typeface="+mn-lt"/>
            </a:rPr>
            <a:t>Comprehensive School Mental Health Systems in Schools</a:t>
          </a:r>
          <a:br>
            <a:rPr lang="en-US" sz="2200" b="1" kern="1200">
              <a:latin typeface="Franklin Gothic"/>
            </a:rPr>
          </a:br>
          <a:endParaRPr lang="en-US" sz="2200" b="1" kern="1200">
            <a:latin typeface="Franklin Gothic"/>
          </a:endParaRPr>
        </a:p>
      </dsp:txBody>
      <dsp:txXfrm>
        <a:off x="1586215" y="2709"/>
        <a:ext cx="9729484" cy="1373346"/>
      </dsp:txXfrm>
    </dsp:sp>
    <dsp:sp modelId="{8B83CD2F-8F53-4283-8203-C4F8ED52414D}">
      <dsp:nvSpPr>
        <dsp:cNvPr id="0" name=""/>
        <dsp:cNvSpPr/>
      </dsp:nvSpPr>
      <dsp:spPr>
        <a:xfrm>
          <a:off x="0" y="1719393"/>
          <a:ext cx="11315700" cy="1373346"/>
        </a:xfrm>
        <a:prstGeom prst="roundRect">
          <a:avLst>
            <a:gd name="adj" fmla="val 1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dsp:style>
    </dsp:sp>
    <dsp:sp modelId="{2D320C11-E023-4081-A2FB-612CF62749CD}">
      <dsp:nvSpPr>
        <dsp:cNvPr id="0" name=""/>
        <dsp:cNvSpPr/>
      </dsp:nvSpPr>
      <dsp:spPr>
        <a:xfrm>
          <a:off x="415437" y="2028396"/>
          <a:ext cx="755340" cy="75534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D6FB52-A7B7-4255-B524-55AE5A85BEA6}">
      <dsp:nvSpPr>
        <dsp:cNvPr id="0" name=""/>
        <dsp:cNvSpPr/>
      </dsp:nvSpPr>
      <dsp:spPr>
        <a:xfrm>
          <a:off x="1586215" y="1719393"/>
          <a:ext cx="9729484" cy="137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46" tIns="145346" rIns="145346" bIns="145346" numCol="1" spcCol="1270" anchor="ctr" anchorCtr="0">
          <a:noAutofit/>
        </a:bodyPr>
        <a:lstStyle/>
        <a:p>
          <a:pPr marL="0" lvl="0" indent="0" algn="l" defTabSz="977900">
            <a:lnSpc>
              <a:spcPct val="100000"/>
            </a:lnSpc>
            <a:spcBef>
              <a:spcPct val="0"/>
            </a:spcBef>
            <a:spcAft>
              <a:spcPct val="35000"/>
            </a:spcAft>
            <a:buNone/>
          </a:pPr>
          <a:r>
            <a:rPr lang="en-US" sz="2200" b="1" kern="1200">
              <a:solidFill>
                <a:schemeClr val="tx1"/>
              </a:solidFill>
              <a:latin typeface="+mn-lt"/>
              <a:ea typeface="Calibri"/>
              <a:cs typeface="Calibri"/>
            </a:rPr>
            <a:t>Adequate staffing is needed – counselors, social workers, school psychologists, nurses, and others</a:t>
          </a:r>
          <a:br>
            <a:rPr lang="en-US" sz="2200" kern="1200">
              <a:solidFill>
                <a:schemeClr val="tx1"/>
              </a:solidFill>
              <a:latin typeface="Franklin Gothic"/>
            </a:rPr>
          </a:br>
          <a:endParaRPr lang="en-US" sz="2200" kern="1200">
            <a:solidFill>
              <a:schemeClr val="tx1"/>
            </a:solidFill>
            <a:latin typeface="Franklin Gothic"/>
          </a:endParaRPr>
        </a:p>
      </dsp:txBody>
      <dsp:txXfrm>
        <a:off x="1586215" y="1719393"/>
        <a:ext cx="9729484" cy="1373346"/>
      </dsp:txXfrm>
    </dsp:sp>
    <dsp:sp modelId="{F00DE995-F9F0-408B-9084-CFC8CD733405}">
      <dsp:nvSpPr>
        <dsp:cNvPr id="0" name=""/>
        <dsp:cNvSpPr/>
      </dsp:nvSpPr>
      <dsp:spPr>
        <a:xfrm>
          <a:off x="0" y="3436076"/>
          <a:ext cx="11315700" cy="1373346"/>
        </a:xfrm>
        <a:prstGeom prst="roundRect">
          <a:avLst>
            <a:gd name="adj" fmla="val 10000"/>
          </a:avLst>
        </a:prstGeom>
        <a:solidFill>
          <a:schemeClr val="accent1">
            <a:lumMod val="60000"/>
            <a:lumOff val="40000"/>
          </a:schemeClr>
        </a:solidFill>
        <a:ln>
          <a:noFill/>
        </a:ln>
        <a:effectLst/>
      </dsp:spPr>
      <dsp:style>
        <a:lnRef idx="0">
          <a:scrgbClr r="0" g="0" b="0"/>
        </a:lnRef>
        <a:fillRef idx="1">
          <a:scrgbClr r="0" g="0" b="0"/>
        </a:fillRef>
        <a:effectRef idx="0">
          <a:scrgbClr r="0" g="0" b="0"/>
        </a:effectRef>
        <a:fontRef idx="minor"/>
      </dsp:style>
    </dsp:sp>
    <dsp:sp modelId="{5892AEAE-121F-476A-9149-2B7D3B8FC035}">
      <dsp:nvSpPr>
        <dsp:cNvPr id="0" name=""/>
        <dsp:cNvSpPr/>
      </dsp:nvSpPr>
      <dsp:spPr>
        <a:xfrm>
          <a:off x="415437" y="3745079"/>
          <a:ext cx="755340" cy="75534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1B33E2-7F79-4BF9-8967-A92EB95971FB}">
      <dsp:nvSpPr>
        <dsp:cNvPr id="0" name=""/>
        <dsp:cNvSpPr/>
      </dsp:nvSpPr>
      <dsp:spPr>
        <a:xfrm>
          <a:off x="1586215" y="3436076"/>
          <a:ext cx="9729484" cy="137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46" tIns="145346" rIns="145346" bIns="145346" numCol="1" spcCol="1270" anchor="ctr" anchorCtr="0">
          <a:noAutofit/>
        </a:bodyPr>
        <a:lstStyle/>
        <a:p>
          <a:pPr marL="0" lvl="0" indent="0" algn="l" defTabSz="977900">
            <a:lnSpc>
              <a:spcPct val="100000"/>
            </a:lnSpc>
            <a:spcBef>
              <a:spcPct val="0"/>
            </a:spcBef>
            <a:spcAft>
              <a:spcPct val="35000"/>
            </a:spcAft>
            <a:buNone/>
          </a:pPr>
          <a:r>
            <a:rPr lang="en-US" sz="2200" b="1" kern="1200">
              <a:solidFill>
                <a:schemeClr val="tx1"/>
              </a:solidFill>
              <a:latin typeface="+mn-lt"/>
            </a:rPr>
            <a:t>Access to mental health supports, interventions can be gained through external partnerships with medical entities, non-profits</a:t>
          </a:r>
        </a:p>
      </dsp:txBody>
      <dsp:txXfrm>
        <a:off x="1586215" y="3436076"/>
        <a:ext cx="9729484" cy="1373346"/>
      </dsp:txXfrm>
    </dsp:sp>
    <dsp:sp modelId="{0A094176-F45F-464F-BDCB-1E89BA60CC08}">
      <dsp:nvSpPr>
        <dsp:cNvPr id="0" name=""/>
        <dsp:cNvSpPr/>
      </dsp:nvSpPr>
      <dsp:spPr>
        <a:xfrm>
          <a:off x="0" y="5152759"/>
          <a:ext cx="11315700" cy="137334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6146895B-FE00-4B4C-BB16-0E77E584A6F0}">
      <dsp:nvSpPr>
        <dsp:cNvPr id="0" name=""/>
        <dsp:cNvSpPr/>
      </dsp:nvSpPr>
      <dsp:spPr>
        <a:xfrm>
          <a:off x="415437" y="5461762"/>
          <a:ext cx="755340" cy="755340"/>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C042A7-689F-4254-9E97-BB99FF77BCA6}">
      <dsp:nvSpPr>
        <dsp:cNvPr id="0" name=""/>
        <dsp:cNvSpPr/>
      </dsp:nvSpPr>
      <dsp:spPr>
        <a:xfrm>
          <a:off x="1586215" y="5152759"/>
          <a:ext cx="9729484" cy="137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346" tIns="145346" rIns="145346" bIns="145346" numCol="1" spcCol="1270" anchor="ctr" anchorCtr="0">
          <a:noAutofit/>
        </a:bodyPr>
        <a:lstStyle/>
        <a:p>
          <a:pPr marL="0" lvl="0" indent="0" algn="l" defTabSz="977900">
            <a:lnSpc>
              <a:spcPct val="100000"/>
            </a:lnSpc>
            <a:spcBef>
              <a:spcPct val="0"/>
            </a:spcBef>
            <a:spcAft>
              <a:spcPct val="35000"/>
            </a:spcAft>
            <a:buNone/>
          </a:pPr>
          <a:r>
            <a:rPr lang="en-US" sz="2200" b="1" kern="1200">
              <a:solidFill>
                <a:schemeClr val="tx1"/>
              </a:solidFill>
              <a:latin typeface="+mn-lt"/>
            </a:rPr>
            <a:t>Educational workshops and programming to boost both student and educator knowledge and capacity on mental health promotion and incident prevention</a:t>
          </a:r>
        </a:p>
      </dsp:txBody>
      <dsp:txXfrm>
        <a:off x="1586215" y="5152759"/>
        <a:ext cx="9729484" cy="13733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156D6DCE-2ED8-48EF-93FA-66D975456562}" type="datetimeFigureOut">
              <a:rPr lang="en-US" smtClean="0"/>
              <a:t>2/13/2026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A708D3E-5C57-4492-8FD1-F35502B18D47}" type="slidenum">
              <a:rPr lang="en-US" smtClean="0"/>
              <a:t>‹#›</a:t>
            </a:fld>
            <a:endParaRPr lang="en-US"/>
          </a:p>
        </p:txBody>
      </p:sp>
    </p:spTree>
    <p:extLst>
      <p:ext uri="{BB962C8B-B14F-4D97-AF65-F5344CB8AC3E}">
        <p14:creationId xmlns:p14="http://schemas.microsoft.com/office/powerpoint/2010/main" val="211754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uscode.house.gov/view.xhtml?req=(title:47%20section:230%20edition:prelim)" TargetMode="External"/><Relationship Id="rId3" Type="http://schemas.openxmlformats.org/officeDocument/2006/relationships/hyperlink" Target="https://www.apa.org/news/press/releases/2023/02/harms-benefits-social-media-kids" TargetMode="External"/><Relationship Id="rId7" Type="http://schemas.openxmlformats.org/officeDocument/2006/relationships/hyperlink" Target="https://www.adl.org/sites/default/files/pdfs/2023-12/Online-Hate-and-Harassmen-2023_0_0.pd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sciencedirect.com/science/article/abs/pii/S108707922030157X?via%3Dihub" TargetMode="External"/><Relationship Id="rId5" Type="http://schemas.openxmlformats.org/officeDocument/2006/relationships/hyperlink" Target="https://www.eatingrecoverycenter.com/resources/social-media-eating-disorders" TargetMode="External"/><Relationship Id="rId4" Type="http://schemas.openxmlformats.org/officeDocument/2006/relationships/hyperlink" Target="https://www.nih.gov/news-events/nih-research-matters/cyberbullying-linked-suicidal-thoughts-attempts-young-adolescents"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www.wsj.com/tech/instagram-facebook-teens-harassment-safety-5d991be1?msockid=345d303d370868ee2a4524ca3683698f" TargetMode="External"/><Relationship Id="rId3" Type="http://schemas.openxmlformats.org/officeDocument/2006/relationships/hyperlink" Target="https://www.apa.org/news/press/releases/2023/02/harms-benefits-social-media-kids" TargetMode="External"/><Relationship Id="rId7" Type="http://schemas.openxmlformats.org/officeDocument/2006/relationships/hyperlink" Target="https://www.adl.org/sites/default/files/pdfs/2023-12/Online-Hate-and-Harassmen-2023_0_0.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sciencedirect.com/science/article/abs/pii/S108707922030157X?via%3Dihub" TargetMode="External"/><Relationship Id="rId5" Type="http://schemas.openxmlformats.org/officeDocument/2006/relationships/hyperlink" Target="https://www.eatingrecoverycenter.com/resources/social-media-eating-disorders" TargetMode="External"/><Relationship Id="rId4" Type="http://schemas.openxmlformats.org/officeDocument/2006/relationships/hyperlink" Target="https://www.nih.gov/news-events/nih-research-matters/cyberbullying-linked-suicidal-thoughts-attempts-young-adolescent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andfonline.com/doi/abs/10.1080/03634523.2013.767917" TargetMode="External"/><Relationship Id="rId7" Type="http://schemas.openxmlformats.org/officeDocument/2006/relationships/hyperlink" Target="https://www.journals.uchicago.edu/doi/10.1086/691462"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onlinelibrary.wiley.com/doi/full/10.1111/josh.13306" TargetMode="External"/><Relationship Id="rId5" Type="http://schemas.openxmlformats.org/officeDocument/2006/relationships/hyperlink" Target="https://www.commonsensemedia.org/sites/default/files/research/report/2023-cs-smartphone-research-report_final-for-web.pdf" TargetMode="External"/><Relationship Id="rId4" Type="http://schemas.openxmlformats.org/officeDocument/2006/relationships/hyperlink" Target="https://www.psychologytoday.com/us/blog/insight-therapy/202305/face-to-face-communication-healthier-than-digital#:~:text=Research%20suggests%20that%20face%2Dto,mental%20health%20better%20than%20videoconferencing."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ea.org/resource-library/sample-school-board-policies-student-succes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neahq.sharepoint.com/sites/HealthandSafety2024-2025/Shared%20Documents/General/Social%20Media%20and%20Devices/Action%20Guide/Drafts/The%20Impact%20of%20Cellphone%20Bans%20in%20Schools%20on%20Student%20Outcomes:%20Evidence%20from%20Florida"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edweek.org/technology/cellphone-ban-adopters-share-how-they-did-it-and-how-its-changed-students/2025/05" TargetMode="External"/><Relationship Id="rId4" Type="http://schemas.openxmlformats.org/officeDocument/2006/relationships/hyperlink" Target="https://www.flsenate.gov/Session/Bill/2023/379/?Tab=BillText"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nea.org/healthy-schools"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a:solidFill>
                  <a:schemeClr val="tx2"/>
                </a:solidFill>
              </a:rPr>
              <a:t>Chad - We will be starting soon!</a:t>
            </a:r>
          </a:p>
          <a:p>
            <a:pPr>
              <a:spcAft>
                <a:spcPts val="600"/>
              </a:spcAft>
            </a:pPr>
            <a:endParaRPr lang="en-US" b="1">
              <a:solidFill>
                <a:schemeClr val="tx2"/>
              </a:solidFill>
            </a:endParaRPr>
          </a:p>
          <a:p>
            <a:pPr>
              <a:spcAft>
                <a:spcPts val="600"/>
              </a:spcAft>
            </a:pPr>
            <a:r>
              <a:rPr lang="en-US" b="1">
                <a:solidFill>
                  <a:schemeClr val="tx2"/>
                </a:solidFill>
              </a:rPr>
              <a:t>In the chat, please let us know the following: </a:t>
            </a:r>
          </a:p>
          <a:p>
            <a:pPr>
              <a:spcAft>
                <a:spcPts val="600"/>
              </a:spcAft>
            </a:pPr>
            <a:r>
              <a:rPr lang="en-US" b="1">
                <a:solidFill>
                  <a:schemeClr val="tx2"/>
                </a:solidFill>
              </a:rPr>
              <a:t>1.  Name </a:t>
            </a:r>
            <a:br>
              <a:rPr lang="en-US" b="1">
                <a:solidFill>
                  <a:schemeClr val="tx2"/>
                </a:solidFill>
              </a:rPr>
            </a:br>
            <a:r>
              <a:rPr lang="en-US" b="1">
                <a:solidFill>
                  <a:schemeClr val="tx2"/>
                </a:solidFill>
              </a:rPr>
              <a:t>2.  State affiliate and/or Local </a:t>
            </a:r>
            <a:br>
              <a:rPr lang="en-US" b="1">
                <a:solidFill>
                  <a:schemeClr val="tx2"/>
                </a:solidFill>
              </a:rPr>
            </a:br>
            <a:r>
              <a:rPr lang="en-US" b="1">
                <a:solidFill>
                  <a:schemeClr val="tx2"/>
                </a:solidFill>
              </a:rPr>
              <a:t>3.  Share a fall highlight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a:t>
            </a:fld>
            <a:endParaRPr lang="en-US"/>
          </a:p>
        </p:txBody>
      </p:sp>
    </p:spTree>
    <p:extLst>
      <p:ext uri="{BB962C8B-B14F-4D97-AF65-F5344CB8AC3E}">
        <p14:creationId xmlns:p14="http://schemas.microsoft.com/office/powerpoint/2010/main" val="2479969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Chad- Welcome and Introductions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MaryBeth</a:t>
            </a:r>
          </a:p>
          <a:p>
            <a:r>
              <a:rPr lang="en-US"/>
              <a:t>This is the 3rd installment of our 4 part series on health and safety topics</a:t>
            </a:r>
          </a:p>
          <a:p>
            <a:pPr marL="171450" indent="-171450">
              <a:buFont typeface="Wingdings,Sans-Serif"/>
              <a:buChar char="n"/>
            </a:pPr>
            <a:r>
              <a:rPr lang="en-US"/>
              <a:t>Today we will focus on school safety and creating resilient buildings and schools</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4</a:t>
            </a:fld>
            <a:endParaRPr lang="en-US"/>
          </a:p>
        </p:txBody>
      </p:sp>
    </p:spTree>
    <p:extLst>
      <p:ext uri="{BB962C8B-B14F-4D97-AF65-F5344CB8AC3E}">
        <p14:creationId xmlns:p14="http://schemas.microsoft.com/office/powerpoint/2010/main" val="3515392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MB</a:t>
            </a:r>
          </a:p>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5</a:t>
            </a:fld>
            <a:endParaRPr lang="en-US"/>
          </a:p>
        </p:txBody>
      </p:sp>
    </p:spTree>
    <p:extLst>
      <p:ext uri="{BB962C8B-B14F-4D97-AF65-F5344CB8AC3E}">
        <p14:creationId xmlns:p14="http://schemas.microsoft.com/office/powerpoint/2010/main" val="3361620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First, we would like to hear from you. </a:t>
            </a:r>
          </a:p>
          <a:p>
            <a:r>
              <a:rPr lang="en-US" b="0" i="1"/>
              <a:t>Ask participants </a:t>
            </a:r>
            <a:r>
              <a:rPr lang="en-US" b="1" i="1"/>
              <a:t>what health and safety issues have members expressed concerns with.  Please type them in the chat. </a:t>
            </a:r>
          </a:p>
          <a:p>
            <a:endParaRPr lang="en-US" b="1" i="1"/>
          </a:p>
          <a:p>
            <a:pPr marL="171450" indent="-171450">
              <a:buFontTx/>
              <a:buChar char="-"/>
            </a:pPr>
            <a:r>
              <a:rPr lang="en-US" b="0" i="1"/>
              <a:t>Highlight any patterns, similar, or unique issues. </a:t>
            </a:r>
          </a:p>
          <a:p>
            <a:pPr marL="171450" indent="-171450">
              <a:buFontTx/>
              <a:buChar char="-"/>
            </a:pPr>
            <a:endParaRPr lang="en-US" b="0" i="1"/>
          </a:p>
          <a:p>
            <a:endParaRPr lang="en-US"/>
          </a:p>
        </p:txBody>
      </p:sp>
      <p:sp>
        <p:nvSpPr>
          <p:cNvPr id="4" name="Slide Number Placeholder 3"/>
          <p:cNvSpPr>
            <a:spLocks noGrp="1"/>
          </p:cNvSpPr>
          <p:nvPr>
            <p:ph type="sldNum" sz="quarter" idx="5"/>
          </p:nvPr>
        </p:nvSpPr>
        <p:spPr/>
        <p:txBody>
          <a:bodyPr/>
          <a:lstStyle/>
          <a:p>
            <a:fld id="{3A2A53D7-393C-4C48-9B43-29F3C1613019}" type="slidenum">
              <a:rPr lang="en-US" smtClean="0"/>
              <a:t>6</a:t>
            </a:fld>
            <a:endParaRPr lang="en-US"/>
          </a:p>
        </p:txBody>
      </p:sp>
    </p:spTree>
    <p:extLst>
      <p:ext uri="{BB962C8B-B14F-4D97-AF65-F5344CB8AC3E}">
        <p14:creationId xmlns:p14="http://schemas.microsoft.com/office/powerpoint/2010/main" val="1247085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lnSpc>
                <a:spcPct val="107000"/>
              </a:lnSpc>
              <a:spcBef>
                <a:spcPts val="0"/>
              </a:spcBef>
              <a:spcAft>
                <a:spcPts val="0"/>
              </a:spcAft>
            </a:pPr>
            <a:r>
              <a:rPr lang="en-US" sz="1200">
                <a:solidFill>
                  <a:srgbClr val="000000"/>
                </a:solidFill>
                <a:effectLst/>
                <a:latin typeface="Times New Roman" panose="02020603050405020304" pitchFamily="18" charset="0"/>
                <a:ea typeface="Calibri" panose="020F0502020204030204" pitchFamily="34" charset="0"/>
              </a:rPr>
              <a:t>The health and safety issues listed on this slide are a selected list, meaning there are a lot of other issues that are not listed because of space limitations. The health and safety issues in orange are the health and safety issues the NEA program has worked on with state affiliates. </a:t>
            </a:r>
          </a:p>
          <a:p>
            <a:pPr marL="457200" marR="0">
              <a:lnSpc>
                <a:spcPct val="107000"/>
              </a:lnSpc>
              <a:spcBef>
                <a:spcPts val="0"/>
              </a:spcBef>
              <a:spcAft>
                <a:spcPts val="0"/>
              </a:spcAft>
            </a:pPr>
            <a:endParaRPr lang="en-US" sz="1200">
              <a:solidFill>
                <a:srgbClr val="000000"/>
              </a:solidFill>
              <a:effectLst/>
              <a:latin typeface="Times New Roman" panose="02020603050405020304" pitchFamily="18" charset="0"/>
              <a:ea typeface="Calibri" panose="020F0502020204030204" pitchFamily="34" charset="0"/>
            </a:endParaRPr>
          </a:p>
          <a:p>
            <a:pPr marL="457200" marR="0">
              <a:lnSpc>
                <a:spcPct val="107000"/>
              </a:lnSpc>
              <a:spcBef>
                <a:spcPts val="0"/>
              </a:spcBef>
              <a:spcAft>
                <a:spcPts val="0"/>
              </a:spcAft>
            </a:pPr>
            <a:endParaRPr lang="en-US" sz="1200">
              <a:solidFill>
                <a:srgbClr val="000000"/>
              </a:solidFill>
              <a:effectLst/>
              <a:latin typeface="Calibri" panose="020F0502020204030204" pitchFamily="34" charset="0"/>
              <a:ea typeface="Calibri" panose="020F0502020204030204" pitchFamily="34" charset="0"/>
            </a:endParaRPr>
          </a:p>
          <a:p>
            <a:pPr marL="457200" marR="0">
              <a:lnSpc>
                <a:spcPct val="107000"/>
              </a:lnSpc>
              <a:spcBef>
                <a:spcPts val="0"/>
              </a:spcBef>
              <a:spcAft>
                <a:spcPts val="800"/>
              </a:spcAft>
            </a:pPr>
            <a:r>
              <a:rPr lang="en-US" sz="1200">
                <a:solidFill>
                  <a:srgbClr val="000000"/>
                </a:solidFill>
                <a:effectLst/>
                <a:latin typeface="Times New Roman" panose="02020603050405020304" pitchFamily="18" charset="0"/>
                <a:ea typeface="Calibri" panose="020F0502020204030204" pitchFamily="34" charset="0"/>
              </a:rPr>
              <a:t>I would like to convey that we respond to affiliate requests, so even if there’s a health and safety topic they don’t hear about, we are happy to assist folks think it through and find the support they need.</a:t>
            </a:r>
            <a:endParaRPr lang="en-US" sz="12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3A2A53D7-393C-4C48-9B43-29F3C1613019}" type="slidenum">
              <a:rPr lang="en-US" smtClean="0"/>
              <a:t>7</a:t>
            </a:fld>
            <a:endParaRPr lang="en-US"/>
          </a:p>
        </p:txBody>
      </p:sp>
    </p:spTree>
    <p:extLst>
      <p:ext uri="{BB962C8B-B14F-4D97-AF65-F5344CB8AC3E}">
        <p14:creationId xmlns:p14="http://schemas.microsoft.com/office/powerpoint/2010/main" val="3263323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MaryBeth</a:t>
            </a:r>
          </a:p>
          <a:p>
            <a:r>
              <a:rPr lang="en-US">
                <a:ea typeface="Calibri"/>
                <a:cs typeface="Calibri"/>
              </a:rPr>
              <a:t>Open question for participants in the chat or mic themselves to share what they know or have heard is going on in their state about addressing the mental health concern with student access to cellphones and social media</a:t>
            </a:r>
          </a:p>
          <a:p>
            <a:r>
              <a:rPr lang="en-US">
                <a:ea typeface="Calibri"/>
                <a:cs typeface="Calibri"/>
              </a:rPr>
              <a:t>** Chad  can send chat comments to MaryBeth during slides 9-13</a:t>
            </a:r>
          </a:p>
        </p:txBody>
      </p:sp>
      <p:sp>
        <p:nvSpPr>
          <p:cNvPr id="4" name="Slide Number Placeholder 3"/>
          <p:cNvSpPr>
            <a:spLocks noGrp="1"/>
          </p:cNvSpPr>
          <p:nvPr>
            <p:ph type="sldNum" sz="quarter" idx="5"/>
          </p:nvPr>
        </p:nvSpPr>
        <p:spPr/>
        <p:txBody>
          <a:bodyPr/>
          <a:lstStyle/>
          <a:p>
            <a:fld id="{BA708D3E-5C57-4492-8FD1-F35502B18D47}" type="slidenum">
              <a:rPr lang="en-US" smtClean="0"/>
              <a:t>8</a:t>
            </a:fld>
            <a:endParaRPr lang="en-US"/>
          </a:p>
        </p:txBody>
      </p:sp>
    </p:spTree>
    <p:extLst>
      <p:ext uri="{BB962C8B-B14F-4D97-AF65-F5344CB8AC3E}">
        <p14:creationId xmlns:p14="http://schemas.microsoft.com/office/powerpoint/2010/main" val="3093558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MaryBeth-  </a:t>
            </a:r>
          </a:p>
          <a:p>
            <a:r>
              <a:rPr lang="en-US">
                <a:ea typeface="Calibri"/>
                <a:cs typeface="Calibri"/>
              </a:rPr>
              <a:t>Review NEA member polling from the summer of 2024. Will share with participants what NEA members are seeing in schools pertaining to: students personal device use, the health concerns from using social media, the disruption the cause to the learning environment and what educators would support in the form of policy to reduce personal device use that would positively impact the health of students</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9</a:t>
            </a:fld>
            <a:endParaRPr lang="en-US"/>
          </a:p>
        </p:txBody>
      </p:sp>
    </p:spTree>
    <p:extLst>
      <p:ext uri="{BB962C8B-B14F-4D97-AF65-F5344CB8AC3E}">
        <p14:creationId xmlns:p14="http://schemas.microsoft.com/office/powerpoint/2010/main" val="3356805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MaryBeth</a:t>
            </a:r>
          </a:p>
          <a:p>
            <a:r>
              <a:rPr lang="en-US">
                <a:ea typeface="Calibri"/>
                <a:cs typeface="Calibri"/>
              </a:rPr>
              <a:t>Will provide current data on the detrimental impact on student mental health when using social media.</a:t>
            </a:r>
          </a:p>
          <a:p>
            <a:r>
              <a:rPr lang="en-US">
                <a:hlinkClick r:id="rId3"/>
              </a:rPr>
              <a:t>APA chief scientist outlines potential harms, benefits of social media for kids</a:t>
            </a:r>
            <a:endParaRPr lang="en-US"/>
          </a:p>
          <a:p>
            <a:r>
              <a:rPr lang="en-US">
                <a:hlinkClick r:id="rId4"/>
              </a:rPr>
              <a:t>Cyberbullying linked with suicidal thoughts and attempts in young adolescents | National Institutes of Health (NIH)</a:t>
            </a:r>
            <a:endParaRPr lang="en-US"/>
          </a:p>
          <a:p>
            <a:r>
              <a:rPr lang="en-US">
                <a:hlinkClick r:id="rId5"/>
              </a:rPr>
              <a:t>Social Media &amp; Eating Disorders: Statistics, Pros &amp; Cons</a:t>
            </a:r>
            <a:endParaRPr lang="en-US"/>
          </a:p>
          <a:p>
            <a:r>
              <a:rPr lang="en-US">
                <a:hlinkClick r:id="rId6"/>
              </a:rPr>
              <a:t>Interplay between social media use, sleep quality, and mental health in youth: A systematic review - ScienceDirect</a:t>
            </a:r>
            <a:endParaRPr lang="en-US"/>
          </a:p>
          <a:p>
            <a:r>
              <a:rPr lang="en-US">
                <a:hlinkClick r:id="rId7"/>
              </a:rPr>
              <a:t>Online-Hate-and-Harassmen-2023_0_0.pdf</a:t>
            </a:r>
            <a:endParaRPr lang="en-US"/>
          </a:p>
          <a:p>
            <a:endParaRPr lang="en-US">
              <a:ea typeface="Calibri"/>
              <a:cs typeface="Calibri"/>
            </a:endParaRPr>
          </a:p>
          <a:p>
            <a:pPr marL="171450" indent="-171450">
              <a:buFont typeface="Arial"/>
              <a:buChar char="•"/>
            </a:pPr>
            <a:endParaRPr lang="en-US">
              <a:ea typeface="Calibri"/>
              <a:cs typeface="Calibri"/>
            </a:endParaRPr>
          </a:p>
          <a:p>
            <a:r>
              <a:rPr lang="en-US"/>
              <a:t>Online harassment can include many types of unwanted or hostile contact on digital platforms–including social media, chat, and email–such as verbal abuse, hate speech, trolling, spamming, impersonation, and defamation. More severe forms include ongoing harassment campaigns, sexual harassment, stalking, doxing4, and swatting5. By hate, we mean abuse and harassment targeting someone for their identity, specifically as part of a marginalized group</a:t>
            </a:r>
          </a:p>
          <a:p>
            <a:endParaRPr lang="en-US">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a:t>Social media companies have practices in place that are harmful to the health and wellness of students</a:t>
            </a:r>
            <a:endParaRPr lang="en-US" sz="1200">
              <a:cs typeface="Calibri"/>
            </a:endParaRPr>
          </a:p>
          <a:p>
            <a:pPr>
              <a:buFont typeface="Wingdings" panose="05000000000000000000" pitchFamily="2" charset="2"/>
              <a:buNone/>
            </a:pPr>
            <a:r>
              <a:rPr lang="en-US" sz="1200">
                <a:hlinkClick r:id="rId8"/>
              </a:rPr>
              <a:t>Section 230</a:t>
            </a:r>
            <a:r>
              <a:rPr lang="en-US" sz="1200"/>
              <a:t> of the </a:t>
            </a:r>
            <a:r>
              <a:rPr lang="en-US" sz="1200">
                <a:hlinkClick r:id="rId8"/>
              </a:rPr>
              <a:t>Communications Decency Act</a:t>
            </a:r>
            <a:r>
              <a:rPr lang="en-US" sz="1200"/>
              <a:t> offers internet service providers immunity from liability for content posted by third parties on their platforms. </a:t>
            </a:r>
            <a:endParaRPr lang="en-US" sz="1200">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10</a:t>
            </a:fld>
            <a:endParaRPr lang="en-US"/>
          </a:p>
        </p:txBody>
      </p:sp>
    </p:spTree>
    <p:extLst>
      <p:ext uri="{BB962C8B-B14F-4D97-AF65-F5344CB8AC3E}">
        <p14:creationId xmlns:p14="http://schemas.microsoft.com/office/powerpoint/2010/main" val="679667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hlinkClick r:id="rId3"/>
              </a:rPr>
              <a:t>APA chief scientist outlines potential harms, benefits of social media for kids</a:t>
            </a:r>
            <a:endParaRPr lang="en-US" u="sng" dirty="0"/>
          </a:p>
          <a:p>
            <a:r>
              <a:rPr lang="en-US" dirty="0">
                <a:hlinkClick r:id="rId4"/>
              </a:rPr>
              <a:t>Cyberbullying linked with suicidal thoughts and attempts in young adolescents | National Institutes of Health (NIH)</a:t>
            </a:r>
            <a:endParaRPr lang="en-US" dirty="0"/>
          </a:p>
          <a:p>
            <a:r>
              <a:rPr lang="en-US" dirty="0">
                <a:hlinkClick r:id="rId5"/>
              </a:rPr>
              <a:t>Social Media &amp; Eating Disorders: Statistics, Pros &amp; Cons</a:t>
            </a:r>
            <a:endParaRPr lang="en-US" dirty="0"/>
          </a:p>
          <a:p>
            <a:r>
              <a:rPr lang="en-US" dirty="0">
                <a:hlinkClick r:id="rId6"/>
              </a:rPr>
              <a:t>Interplay between social media use, sleep quality, and mental health in youth: A systematic review – ScienceDirect</a:t>
            </a:r>
            <a:endParaRPr lang="en-US"/>
          </a:p>
          <a:p>
            <a:r>
              <a:rPr lang="en-US" u="sng" dirty="0">
                <a:hlinkClick r:id="rId7"/>
              </a:rPr>
              <a:t>Online-Hate-and-Harassmen-2023_0_0.pdf</a:t>
            </a:r>
            <a:endParaRPr lang="en-US"/>
          </a:p>
          <a:p>
            <a:r>
              <a:rPr lang="en-US" dirty="0">
                <a:hlinkClick r:id="rId8"/>
              </a:rPr>
              <a:t>His Job Was to Make Instagram Safe for Teens. His 14-Year-Old Showed Him What the App Was Really Like. - WSJ</a:t>
            </a:r>
            <a:endParaRPr lang="en-US"/>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11</a:t>
            </a:fld>
            <a:endParaRPr lang="en-US"/>
          </a:p>
        </p:txBody>
      </p:sp>
    </p:spTree>
    <p:extLst>
      <p:ext uri="{BB962C8B-B14F-4D97-AF65-F5344CB8AC3E}">
        <p14:creationId xmlns:p14="http://schemas.microsoft.com/office/powerpoint/2010/main" val="2032878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The Impact of Mobile Phone Usage on Student Learning: Communication Education: Vol 62, No 3</a:t>
            </a:r>
            <a:endParaRPr lang="en-US"/>
          </a:p>
          <a:p>
            <a:r>
              <a:rPr lang="en-US">
                <a:hlinkClick r:id="rId4"/>
              </a:rPr>
              <a:t>Face-To-Face Communication: Healthier Than Digital? | Psychology Today</a:t>
            </a:r>
            <a:endParaRPr lang="en-US"/>
          </a:p>
          <a:p>
            <a:r>
              <a:rPr lang="en-US">
                <a:hlinkClick r:id="rId5"/>
              </a:rPr>
              <a:t>2023-cs-smartphone-research-report_final-for-web.pdf</a:t>
            </a:r>
            <a:endParaRPr lang="en-US"/>
          </a:p>
          <a:p>
            <a:r>
              <a:rPr lang="en-US">
                <a:hlinkClick r:id="rId6"/>
              </a:rPr>
              <a:t>Loneliness During the School Years: How It Affects Learning and How Schools Can Help* - Jefferson - 2023 - Journal of School Health - Wiley Online Library</a:t>
            </a:r>
            <a:endParaRPr lang="en-US"/>
          </a:p>
          <a:p>
            <a:r>
              <a:rPr lang="en-US">
                <a:hlinkClick r:id="rId7"/>
              </a:rPr>
              <a:t>Brain Drain: The Mere Presence of One’s Own Smartphone Reduces Available Cognitive Capacity | Journal of the Association for Consumer Research: Vol 2, No 2</a:t>
            </a:r>
            <a:endParaRPr lang="en-US"/>
          </a:p>
        </p:txBody>
      </p:sp>
      <p:sp>
        <p:nvSpPr>
          <p:cNvPr id="4" name="Slide Number Placeholder 3"/>
          <p:cNvSpPr>
            <a:spLocks noGrp="1"/>
          </p:cNvSpPr>
          <p:nvPr>
            <p:ph type="sldNum" sz="quarter" idx="5"/>
          </p:nvPr>
        </p:nvSpPr>
        <p:spPr/>
        <p:txBody>
          <a:bodyPr/>
          <a:lstStyle/>
          <a:p>
            <a:fld id="{AA9C76D6-25C3-499B-8611-8831099EEBCE}" type="slidenum">
              <a:rPr lang="en-US" smtClean="0"/>
              <a:t>12</a:t>
            </a:fld>
            <a:endParaRPr lang="en-US"/>
          </a:p>
        </p:txBody>
      </p:sp>
    </p:spTree>
    <p:extLst>
      <p:ext uri="{BB962C8B-B14F-4D97-AF65-F5344CB8AC3E}">
        <p14:creationId xmlns:p14="http://schemas.microsoft.com/office/powerpoint/2010/main" val="974048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MaryBeth</a:t>
            </a:r>
          </a:p>
          <a:p>
            <a:r>
              <a:rPr lang="en-US">
                <a:ea typeface="Calibri"/>
                <a:cs typeface="Calibri"/>
              </a:rPr>
              <a:t>Share the action that is taking place at the local, state and federal level to address policy on limiting personal devices use in schools and/ or corporate accountability to improve the online safety and privacy of students</a:t>
            </a:r>
          </a:p>
          <a:p>
            <a:endParaRPr lang="en-US">
              <a:ea typeface="Calibri"/>
              <a:cs typeface="Calibri"/>
            </a:endParaRPr>
          </a:p>
          <a:p>
            <a:r>
              <a:rPr lang="en-US">
                <a:ea typeface="Calibri"/>
                <a:cs typeface="Calibri"/>
              </a:rPr>
              <a:t>Educators had long advocated for device restriction in instructional settings, it’s just that now state and federal policy have caught up with it – It’s just about what it “looks” like.  We have moved from enforcement framing to responsible/healthy use framing.  This is now an opportunity for members to now be able to define/design the implementation of the policy.</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13</a:t>
            </a:fld>
            <a:endParaRPr lang="en-US"/>
          </a:p>
        </p:txBody>
      </p:sp>
    </p:spTree>
    <p:extLst>
      <p:ext uri="{BB962C8B-B14F-4D97-AF65-F5344CB8AC3E}">
        <p14:creationId xmlns:p14="http://schemas.microsoft.com/office/powerpoint/2010/main" val="1345864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Share NEA Resources: </a:t>
            </a:r>
            <a:r>
              <a:rPr lang="en-US" sz="1200" u="sng" kern="1200">
                <a:solidFill>
                  <a:schemeClr val="tx1"/>
                </a:solidFill>
                <a:effectLst/>
                <a:latin typeface="+mn-lt"/>
                <a:ea typeface="+mn-ea"/>
                <a:cs typeface="+mn-cs"/>
                <a:hlinkClick r:id="rId3"/>
              </a:rPr>
              <a:t>Model Resolution and Policy</a:t>
            </a:r>
            <a:r>
              <a:rPr lang="en-US" sz="1200" kern="1200">
                <a:solidFill>
                  <a:schemeClr val="tx1"/>
                </a:solidFill>
                <a:effectLst/>
                <a:latin typeface="+mn-lt"/>
                <a:ea typeface="+mn-ea"/>
                <a:cs typeface="+mn-cs"/>
              </a:rPr>
              <a:t> and Action Guide.  Review the recommended core components and discuss the identified advocacy strategies.</a:t>
            </a:r>
          </a:p>
          <a:p>
            <a:r>
              <a:rPr lang="en-US" sz="120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5"/>
          </p:nvPr>
        </p:nvSpPr>
        <p:spPr/>
        <p:txBody>
          <a:bodyPr/>
          <a:lstStyle/>
          <a:p>
            <a:fld id="{A64DC980-3619-C04C-80F4-1DCEE026C549}" type="slidenum">
              <a:rPr lang="en-US" smtClean="0"/>
              <a:t>14</a:t>
            </a:fld>
            <a:endParaRPr lang="en-US"/>
          </a:p>
        </p:txBody>
      </p:sp>
    </p:spTree>
    <p:extLst>
      <p:ext uri="{BB962C8B-B14F-4D97-AF65-F5344CB8AC3E}">
        <p14:creationId xmlns:p14="http://schemas.microsoft.com/office/powerpoint/2010/main" val="4154798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One school principal, whose school implemented a bell-to-bell policy, shared that chronic absenteeism rates dipped from 39% to 11% and suspensions dropped by 70% since the school began enforcing the policy three years ago. She believes the policy is in large part responsible for the positive statistics.  A </a:t>
            </a:r>
            <a:r>
              <a:rPr lang="en-US" sz="1200" u="sng" kern="1200">
                <a:solidFill>
                  <a:schemeClr val="tx1"/>
                </a:solidFill>
                <a:effectLst/>
                <a:latin typeface="+mn-lt"/>
                <a:ea typeface="+mn-ea"/>
                <a:cs typeface="+mn-cs"/>
                <a:hlinkClick r:id="rId3"/>
              </a:rPr>
              <a:t>study </a:t>
            </a:r>
            <a:r>
              <a:rPr lang="en-US" sz="1200" kern="1200">
                <a:solidFill>
                  <a:schemeClr val="tx1"/>
                </a:solidFill>
                <a:effectLst/>
                <a:latin typeface="+mn-lt"/>
                <a:ea typeface="+mn-ea"/>
                <a:cs typeface="+mn-cs"/>
              </a:rPr>
              <a:t>evaluating the implementation of the </a:t>
            </a:r>
            <a:r>
              <a:rPr lang="en-US" sz="1200" u="sng" kern="1200">
                <a:solidFill>
                  <a:schemeClr val="tx1"/>
                </a:solidFill>
                <a:effectLst/>
                <a:latin typeface="+mn-lt"/>
                <a:ea typeface="+mn-ea"/>
                <a:cs typeface="+mn-cs"/>
                <a:hlinkClick r:id="rId4"/>
              </a:rPr>
              <a:t>Florida state law</a:t>
            </a:r>
            <a:r>
              <a:rPr lang="en-US" sz="1200" kern="1200">
                <a:solidFill>
                  <a:schemeClr val="tx1"/>
                </a:solidFill>
                <a:effectLst/>
                <a:latin typeface="+mn-lt"/>
                <a:ea typeface="+mn-ea"/>
                <a:cs typeface="+mn-cs"/>
              </a:rPr>
              <a:t>  restricting student use of personal devices during instructional time found that, after the initial implementation and adjustment period,  disciplinary incidents disappeared, including significant reduction in unexcused absences,  and student test scores improved modestly. </a:t>
            </a:r>
            <a:endParaRPr lang="en-US">
              <a:effectLst/>
            </a:endParaRPr>
          </a:p>
          <a:p>
            <a:r>
              <a:rPr lang="en-US" sz="1200" u="sng" kern="1200">
                <a:solidFill>
                  <a:schemeClr val="tx1"/>
                </a:solidFill>
                <a:effectLst/>
                <a:latin typeface="+mn-lt"/>
                <a:ea typeface="+mn-ea"/>
                <a:cs typeface="+mn-cs"/>
                <a:hlinkClick r:id="rId5"/>
              </a:rPr>
              <a:t>Cellphone Ban Adopters Share How They Did It—and How It's Changed Students</a:t>
            </a:r>
            <a:endParaRPr lang="en-US" sz="1200" u="sng" kern="1200">
              <a:solidFill>
                <a:schemeClr val="tx1"/>
              </a:solidFill>
              <a:effectLst/>
              <a:latin typeface="+mn-lt"/>
              <a:ea typeface="+mn-ea"/>
              <a:cs typeface="+mn-cs"/>
            </a:endParaRPr>
          </a:p>
          <a:p>
            <a:endParaRPr lang="en-US" sz="1200" u="sng" kern="1200">
              <a:solidFill>
                <a:schemeClr val="tx1"/>
              </a:solidFill>
              <a:effectLst/>
              <a:latin typeface="+mn-lt"/>
              <a:ea typeface="+mn-ea"/>
              <a:cs typeface="+mn-cs"/>
            </a:endParaRPr>
          </a:p>
          <a:p>
            <a:r>
              <a:rPr lang="en-US" sz="1200" u="sng" kern="1200">
                <a:solidFill>
                  <a:schemeClr val="tx1"/>
                </a:solidFill>
                <a:effectLst/>
                <a:latin typeface="+mn-lt"/>
                <a:ea typeface="+mn-ea"/>
                <a:cs typeface="+mn-cs"/>
              </a:rPr>
              <a:t>This is where it works, because it works for Admin amongst the community – this underscores the importance of moving or creating external pressure to allow for internal agreement and action.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15</a:t>
            </a:fld>
            <a:endParaRPr lang="en-US"/>
          </a:p>
        </p:txBody>
      </p:sp>
    </p:spTree>
    <p:extLst>
      <p:ext uri="{BB962C8B-B14F-4D97-AF65-F5344CB8AC3E}">
        <p14:creationId xmlns:p14="http://schemas.microsoft.com/office/powerpoint/2010/main" val="32738277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panose="020F0502020204030204"/>
                <a:cs typeface="Calibri" panose="020F0502020204030204"/>
              </a:rPr>
              <a:t>MaryBeth- Will share suggestions that affiliates can take to address policy on personal device use to positively impact the mental health of students.</a:t>
            </a:r>
          </a:p>
          <a:p>
            <a:r>
              <a:rPr lang="en-US"/>
              <a:t>Co-Collaborators</a:t>
            </a:r>
            <a:endParaRPr lang="en-US">
              <a:ea typeface="Calibri"/>
              <a:cs typeface="Calibri"/>
            </a:endParaRPr>
          </a:p>
          <a:p>
            <a:r>
              <a:rPr lang="en-US"/>
              <a:t>Lobby for policies and laws</a:t>
            </a:r>
          </a:p>
          <a:p>
            <a:r>
              <a:rPr lang="en-US"/>
              <a:t>Engage in coalitions</a:t>
            </a:r>
          </a:p>
          <a:p>
            <a:r>
              <a:rPr lang="en-US"/>
              <a:t>Focus groups to gain community and affiliate insight</a:t>
            </a:r>
            <a:endParaRPr lang="en-US">
              <a:ea typeface="Calibri"/>
              <a:cs typeface="Calibri"/>
            </a:endParaRPr>
          </a:p>
          <a:p>
            <a:endParaRPr lang="en-US"/>
          </a:p>
          <a:p>
            <a:r>
              <a:rPr lang="en-US"/>
              <a:t>Promoting the affiliate position</a:t>
            </a:r>
            <a:endParaRPr lang="en-US">
              <a:ea typeface="Calibri" panose="020F0502020204030204"/>
              <a:cs typeface="Calibri" panose="020F0502020204030204"/>
            </a:endParaRPr>
          </a:p>
          <a:p>
            <a:r>
              <a:rPr lang="en-US"/>
              <a:t>Op-Ed</a:t>
            </a:r>
          </a:p>
          <a:p>
            <a:r>
              <a:rPr lang="en-US"/>
              <a:t>Resolutions </a:t>
            </a:r>
            <a:endParaRPr lang="en-US">
              <a:ea typeface="Calibri"/>
              <a:cs typeface="Calibri"/>
            </a:endParaRPr>
          </a:p>
          <a:p>
            <a:r>
              <a:rPr lang="en-US">
                <a:ea typeface="Calibri"/>
                <a:cs typeface="Calibri"/>
              </a:rPr>
              <a:t> Concern for student mental health </a:t>
            </a:r>
          </a:p>
          <a:p>
            <a:r>
              <a:rPr lang="en-US">
                <a:ea typeface="Calibri"/>
                <a:cs typeface="Calibri"/>
              </a:rPr>
              <a:t> Educator safety</a:t>
            </a:r>
          </a:p>
          <a:p>
            <a:pPr marL="383540" lvl="1">
              <a:buFont typeface="Wingdings,Sans-Serif"/>
              <a:buChar char="•"/>
            </a:pPr>
            <a:endParaRPr lang="en-US"/>
          </a:p>
          <a:p>
            <a:r>
              <a:rPr lang="en-US"/>
              <a:t>Active Role in Policy Development</a:t>
            </a:r>
            <a:endParaRPr lang="en-US">
              <a:ea typeface="Calibri"/>
              <a:cs typeface="Calibri"/>
            </a:endParaRPr>
          </a:p>
          <a:p>
            <a:r>
              <a:rPr lang="en-US"/>
              <a:t>Advise on policy language</a:t>
            </a:r>
          </a:p>
          <a:p>
            <a:r>
              <a:rPr lang="en-US"/>
              <a:t>Share policy examples</a:t>
            </a:r>
          </a:p>
          <a:p>
            <a:r>
              <a:rPr lang="en-US"/>
              <a:t>Support data collection</a:t>
            </a:r>
            <a:endParaRPr lang="en-US">
              <a:ea typeface="Calibri"/>
              <a:cs typeface="Calibri"/>
            </a:endParaRPr>
          </a:p>
          <a:p>
            <a:endParaRPr lang="en-US"/>
          </a:p>
          <a:p>
            <a:r>
              <a:rPr lang="en-US"/>
              <a:t>Collective Bargaining or other </a:t>
            </a:r>
          </a:p>
          <a:p>
            <a:r>
              <a:rPr lang="en-US" err="1"/>
              <a:t>ec</a:t>
            </a:r>
            <a:endParaRPr lang="en-US">
              <a:ea typeface="Calibri"/>
              <a:cs typeface="Calibri"/>
            </a:endParaRPr>
          </a:p>
          <a:p>
            <a:pPr marL="383540" lvl="1">
              <a:buFont typeface="Wingdings,Sans-Serif"/>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16</a:t>
            </a:fld>
            <a:endParaRPr lang="en-US"/>
          </a:p>
        </p:txBody>
      </p:sp>
    </p:spTree>
    <p:extLst>
      <p:ext uri="{BB962C8B-B14F-4D97-AF65-F5344CB8AC3E}">
        <p14:creationId xmlns:p14="http://schemas.microsoft.com/office/powerpoint/2010/main" val="3926681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 </a:t>
            </a:r>
          </a:p>
          <a:p>
            <a:r>
              <a:rPr lang="en-US" sz="1050"/>
              <a:t>Resource:  Chad</a:t>
            </a:r>
          </a:p>
          <a:p>
            <a:r>
              <a:rPr lang="en-US" sz="1050" b="1">
                <a:solidFill>
                  <a:srgbClr val="FFFFFF"/>
                </a:solidFill>
                <a:latin typeface="HelveticaNeue-CondensedBold"/>
              </a:rPr>
              <a:t>WHAT</a:t>
            </a:r>
            <a:r>
              <a:rPr lang="en-US" sz="1050" b="1" i="0" u="none" strike="noStrike" baseline="0">
                <a:solidFill>
                  <a:srgbClr val="FFFFFF"/>
                </a:solidFill>
                <a:latin typeface="HelveticaNeue-CondensedBold"/>
              </a:rPr>
              <a:t> MAKES HEALTH AND SAFETY A GOOD ORGANISING ISSUE? </a:t>
            </a:r>
            <a:r>
              <a:rPr lang="en-US" sz="1050" b="1" i="0" u="none" strike="noStrike" baseline="0">
                <a:solidFill>
                  <a:srgbClr val="FFB300"/>
                </a:solidFill>
                <a:latin typeface="HelveticaNeue-CondensedBold"/>
              </a:rPr>
              <a:t>Building organizing unions</a:t>
            </a:r>
            <a:endParaRPr lang="en-US" sz="1050"/>
          </a:p>
          <a:p>
            <a:pPr>
              <a:spcAft>
                <a:spcPts val="2400"/>
              </a:spcAft>
            </a:pPr>
            <a:endParaRPr lang="en-US" sz="1050">
              <a:latin typeface="Calibri"/>
              <a:ea typeface="Calibri Light"/>
              <a:cs typeface="Calibri Light"/>
            </a:endParaRPr>
          </a:p>
          <a:p>
            <a:pPr>
              <a:spcAft>
                <a:spcPts val="2400"/>
              </a:spcAft>
            </a:pPr>
            <a:r>
              <a:rPr lang="en-US" sz="1200">
                <a:latin typeface="Calibri"/>
                <a:ea typeface="Calibri Light"/>
                <a:cs typeface="Calibri Light"/>
              </a:rPr>
              <a:t>Look over the Pathways to Action Tool.  How might you use this tool for assessment, prioritizing, and organizing around health and safety?</a:t>
            </a:r>
          </a:p>
          <a:p>
            <a:endParaRPr lang="en-US"/>
          </a:p>
          <a:p>
            <a:r>
              <a:rPr lang="en-US"/>
              <a:t>We have provided an overview of School Safety, the foundations of building safe school culture and some considerations for action before, during, and after a crisis</a:t>
            </a:r>
          </a:p>
          <a:p>
            <a:r>
              <a:rPr lang="en-US"/>
              <a:t>Now lets use the lens of organizing, advocacy, and coaching to examine what we can do in the same context-- </a:t>
            </a:r>
          </a:p>
          <a:p>
            <a:r>
              <a:rPr lang="en-US"/>
              <a:t>Think about these in the context of before , during, and after</a:t>
            </a:r>
          </a:p>
          <a:p>
            <a:pPr marL="171450" indent="-171450">
              <a:buFontTx/>
              <a:buChar char="-"/>
            </a:pPr>
            <a:r>
              <a:rPr lang="en-US"/>
              <a:t>Introduction to scenario</a:t>
            </a:r>
          </a:p>
          <a:p>
            <a:pPr marL="171450" indent="-171450">
              <a:buFontTx/>
              <a:buChar char="-"/>
            </a:pPr>
            <a:r>
              <a:rPr lang="en-US"/>
              <a:t>Preview- Role of Staff – Before During and After</a:t>
            </a:r>
          </a:p>
          <a:p>
            <a:pPr marL="171450" indent="-171450">
              <a:buFontTx/>
              <a:buChar char="-"/>
            </a:pPr>
            <a:endParaRPr lang="en-US"/>
          </a:p>
          <a:p>
            <a:endParaRPr lang="en-US"/>
          </a:p>
          <a:p>
            <a:r>
              <a:rPr lang="en-US"/>
              <a:t>Chad- Before Considerations</a:t>
            </a:r>
          </a:p>
          <a:p>
            <a:r>
              <a:rPr lang="en-US"/>
              <a:t>Coaching and organizing in the prevention and preparation phase</a:t>
            </a:r>
          </a:p>
          <a:p>
            <a:r>
              <a:rPr lang="en-US"/>
              <a:t>Response</a:t>
            </a:r>
          </a:p>
          <a:p>
            <a:r>
              <a:rPr lang="en-US"/>
              <a:t>Recovery- is also a sequence of preparation and organizing</a:t>
            </a:r>
          </a:p>
          <a:p>
            <a:r>
              <a:rPr lang="en-US"/>
              <a:t>** What would staff do in each phase</a:t>
            </a:r>
          </a:p>
          <a:p>
            <a:endParaRPr lang="en-US"/>
          </a:p>
          <a:p>
            <a:r>
              <a:rPr lang="en-US"/>
              <a:t>CHAD- </a:t>
            </a:r>
          </a:p>
          <a:p>
            <a:r>
              <a:rPr lang="en-US"/>
              <a:t>We have provided an overview of School Safety, the foundations of building safe school culture and some considerations for action before, during, and after a crisis</a:t>
            </a:r>
          </a:p>
          <a:p>
            <a:r>
              <a:rPr lang="en-US"/>
              <a:t>Now lets use the lens of organizing, advocacy, and coaching to examine what we can do in the same context-- </a:t>
            </a:r>
          </a:p>
          <a:p>
            <a:r>
              <a:rPr lang="en-US"/>
              <a:t>Think about these in the context of before , during, and after</a:t>
            </a:r>
          </a:p>
          <a:p>
            <a:pPr marL="171450" indent="-171450">
              <a:buFontTx/>
              <a:buChar char="-"/>
            </a:pPr>
            <a:r>
              <a:rPr lang="en-US"/>
              <a:t>Introduction to scenario</a:t>
            </a:r>
          </a:p>
          <a:p>
            <a:pPr marL="171450" indent="-171450">
              <a:buFontTx/>
              <a:buChar char="-"/>
            </a:pPr>
            <a:r>
              <a:rPr lang="en-US"/>
              <a:t>Preview- Role of Staff – Before During and After</a:t>
            </a:r>
          </a:p>
          <a:p>
            <a:pPr marL="171450" indent="-171450">
              <a:buFontTx/>
              <a:buChar char="-"/>
            </a:pPr>
            <a:endParaRPr lang="en-US"/>
          </a:p>
          <a:p>
            <a:endParaRPr lang="en-US"/>
          </a:p>
          <a:p>
            <a:r>
              <a:rPr lang="en-US"/>
              <a:t>Chad- Before Considerations</a:t>
            </a:r>
          </a:p>
          <a:p>
            <a:r>
              <a:rPr lang="en-US"/>
              <a:t>Coaching and organizing in the prevention and preparation phase</a:t>
            </a:r>
          </a:p>
          <a:p>
            <a:r>
              <a:rPr lang="en-US"/>
              <a:t>Response</a:t>
            </a:r>
          </a:p>
          <a:p>
            <a:r>
              <a:rPr lang="en-US"/>
              <a:t>Recovery- is also a sequence of preparation and organizing</a:t>
            </a:r>
          </a:p>
          <a:p>
            <a:r>
              <a:rPr lang="en-US"/>
              <a:t>** What would staff do in each phase</a:t>
            </a:r>
          </a:p>
          <a:p>
            <a:pPr marL="171450" indent="-171450">
              <a:buFontTx/>
              <a:buChar cha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75BA54-C2A9-4B05-BA33-951F5920AE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5989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C05F1-1854-C574-D18B-C0857172A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CC4C8-C220-0C3B-5C9F-B4981251F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74773-7360-8885-1983-15C86BFE41C0}"/>
              </a:ext>
            </a:extLst>
          </p:cNvPr>
          <p:cNvSpPr>
            <a:spLocks noGrp="1"/>
          </p:cNvSpPr>
          <p:nvPr>
            <p:ph type="body" idx="1"/>
          </p:nvPr>
        </p:nvSpPr>
        <p:spPr/>
        <p:txBody>
          <a:bodyPr/>
          <a:lstStyle/>
          <a:p>
            <a:r>
              <a:rPr lang="en-US"/>
              <a:t>Chad- Gap Analysis-</a:t>
            </a:r>
          </a:p>
          <a:p>
            <a:r>
              <a:rPr lang="en-US"/>
              <a:t>Frame role of staff in what they should consider or be doing in the three phases ( 5 min) </a:t>
            </a:r>
          </a:p>
          <a:p>
            <a:r>
              <a:rPr lang="en-US"/>
              <a:t>*** Put a Text box under each icon</a:t>
            </a:r>
          </a:p>
          <a:p>
            <a:r>
              <a:rPr lang="en-US"/>
              <a:t>**Chad – During </a:t>
            </a:r>
          </a:p>
          <a:p>
            <a:r>
              <a:rPr lang="en-US"/>
              <a:t>Coaching and organizing </a:t>
            </a:r>
            <a:r>
              <a:rPr lang="en-US" b="1" u="sng"/>
              <a:t>Before</a:t>
            </a:r>
            <a:r>
              <a:rPr lang="en-US"/>
              <a:t> an incident</a:t>
            </a:r>
          </a:p>
          <a:p>
            <a:pPr marL="171450" indent="-171450">
              <a:buFontTx/>
              <a:buChar char="-"/>
            </a:pPr>
            <a:r>
              <a:rPr lang="en-US"/>
              <a:t>Examples of what staff can do to:</a:t>
            </a:r>
          </a:p>
          <a:p>
            <a:pPr marL="628650" lvl="1" indent="-171450">
              <a:buFontTx/>
              <a:buChar char="-"/>
            </a:pPr>
            <a:r>
              <a:rPr lang="en-US"/>
              <a:t>Understand organizing landscape</a:t>
            </a:r>
          </a:p>
          <a:p>
            <a:pPr marL="628650" lvl="1" indent="-171450">
              <a:buFontTx/>
              <a:buChar char="-"/>
            </a:pPr>
            <a:r>
              <a:rPr lang="en-US"/>
              <a:t>Identify winnable objectives</a:t>
            </a:r>
          </a:p>
          <a:p>
            <a:pPr marL="628650" lvl="1" indent="-171450">
              <a:buFontTx/>
              <a:buChar char="-"/>
            </a:pPr>
            <a:r>
              <a:rPr lang="en-US"/>
              <a:t>Determine Campaign Objectives </a:t>
            </a:r>
          </a:p>
          <a:p>
            <a:pPr marL="628650" lvl="1" indent="-171450">
              <a:buFontTx/>
              <a:buChar char="-"/>
            </a:pPr>
            <a:r>
              <a:rPr lang="en-US"/>
              <a:t>Engage stakeholders</a:t>
            </a:r>
          </a:p>
          <a:p>
            <a:pPr marL="628650" lvl="1" indent="-171450">
              <a:buFontTx/>
              <a:buChar char="-"/>
            </a:pPr>
            <a:r>
              <a:rPr lang="en-US"/>
              <a:t>Communicate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promotes physical and psychological safety</a:t>
            </a:r>
          </a:p>
          <a:p>
            <a:endParaRPr lang="en-US"/>
          </a:p>
        </p:txBody>
      </p:sp>
      <p:sp>
        <p:nvSpPr>
          <p:cNvPr id="4" name="Slide Number Placeholder 3">
            <a:extLst>
              <a:ext uri="{FF2B5EF4-FFF2-40B4-BE49-F238E27FC236}">
                <a16:creationId xmlns:a16="http://schemas.microsoft.com/office/drawing/2014/main" id="{54E08103-8A5E-2030-21C0-273B4E515AA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75BA54-C2A9-4B05-BA33-951F5920AE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1100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7FBD6-455E-5403-BAF7-D564998B0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87D379-65AF-5771-F9FE-3F3965E71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54686-EC4F-FD53-638C-DAFA61402643}"/>
              </a:ext>
            </a:extLst>
          </p:cNvPr>
          <p:cNvSpPr>
            <a:spLocks noGrp="1"/>
          </p:cNvSpPr>
          <p:nvPr>
            <p:ph type="body" idx="1"/>
          </p:nvPr>
        </p:nvSpPr>
        <p:spPr/>
        <p:txBody>
          <a:bodyPr/>
          <a:lstStyle/>
          <a:p>
            <a:r>
              <a:rPr lang="en-US"/>
              <a:t>Chad- Frame role of staff in what they should consider or be doing in the three phases</a:t>
            </a:r>
          </a:p>
          <a:p>
            <a:r>
              <a:rPr lang="en-US"/>
              <a:t>*** Put a Text box under each icon</a:t>
            </a:r>
          </a:p>
          <a:p>
            <a:endParaRPr lang="en-US"/>
          </a:p>
          <a:p>
            <a:r>
              <a:rPr lang="en-US"/>
              <a:t>Coaching and organizing </a:t>
            </a:r>
            <a:r>
              <a:rPr lang="en-US" b="1" u="sng"/>
              <a:t>During</a:t>
            </a:r>
            <a:r>
              <a:rPr lang="en-US"/>
              <a:t> a Crisis</a:t>
            </a:r>
          </a:p>
          <a:p>
            <a:pPr marL="171450" indent="-171450">
              <a:buFontTx/>
              <a:buChar char="-"/>
            </a:pPr>
            <a:r>
              <a:rPr lang="en-US"/>
              <a:t>Examples of what staff can do to:</a:t>
            </a:r>
          </a:p>
          <a:p>
            <a:pPr marL="628650" lvl="1" indent="-171450">
              <a:buFontTx/>
              <a:buChar char="-"/>
            </a:pPr>
            <a:r>
              <a:rPr lang="en-US"/>
              <a:t>Understand organizing landscape</a:t>
            </a:r>
          </a:p>
          <a:p>
            <a:pPr marL="628650" lvl="1" indent="-171450">
              <a:buFontTx/>
              <a:buChar char="-"/>
            </a:pPr>
            <a:r>
              <a:rPr lang="en-US"/>
              <a:t>Identify winnable objectives</a:t>
            </a:r>
          </a:p>
          <a:p>
            <a:pPr marL="628650" lvl="1" indent="-171450">
              <a:buFontTx/>
              <a:buChar char="-"/>
            </a:pPr>
            <a:r>
              <a:rPr lang="en-US"/>
              <a:t>Determine Campaign Objectives </a:t>
            </a:r>
          </a:p>
          <a:p>
            <a:pPr marL="628650" lvl="1" indent="-171450">
              <a:buFontTx/>
              <a:buChar char="-"/>
            </a:pPr>
            <a:r>
              <a:rPr lang="en-US"/>
              <a:t>Engage stakeholders</a:t>
            </a:r>
          </a:p>
          <a:p>
            <a:pPr marL="628650" lvl="1" indent="-171450">
              <a:buFontTx/>
              <a:buChar char="-"/>
            </a:pPr>
            <a:r>
              <a:rPr lang="en-US"/>
              <a:t>Communicate </a:t>
            </a:r>
          </a:p>
          <a:p>
            <a:endParaRPr lang="en-US"/>
          </a:p>
        </p:txBody>
      </p:sp>
      <p:sp>
        <p:nvSpPr>
          <p:cNvPr id="4" name="Slide Number Placeholder 3">
            <a:extLst>
              <a:ext uri="{FF2B5EF4-FFF2-40B4-BE49-F238E27FC236}">
                <a16:creationId xmlns:a16="http://schemas.microsoft.com/office/drawing/2014/main" id="{6A447AF5-8D4D-6B6A-A438-4E03D7CDBAA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75BA54-C2A9-4B05-BA33-951F5920AE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5122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D8AF2-482E-3477-8643-5E5CBF110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020A3-C2B9-9E76-19CA-DC478728F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BA3CC-157C-BFD5-2CAB-0F4658239D7F}"/>
              </a:ext>
            </a:extLst>
          </p:cNvPr>
          <p:cNvSpPr>
            <a:spLocks noGrp="1"/>
          </p:cNvSpPr>
          <p:nvPr>
            <p:ph type="body" idx="1"/>
          </p:nvPr>
        </p:nvSpPr>
        <p:spPr/>
        <p:txBody>
          <a:bodyPr/>
          <a:lstStyle/>
          <a:p>
            <a:r>
              <a:rPr lang="en-US"/>
              <a:t>Chad-- Frame role of staff in what they should consider or be doing in the three phases</a:t>
            </a:r>
          </a:p>
          <a:p>
            <a:r>
              <a:rPr lang="en-US"/>
              <a:t>*** Put a Text box under each icon</a:t>
            </a:r>
          </a:p>
          <a:p>
            <a:r>
              <a:rPr lang="en-US"/>
              <a:t>Coaching and organizing </a:t>
            </a:r>
            <a:r>
              <a:rPr lang="en-US" b="1" u="sng"/>
              <a:t>After</a:t>
            </a:r>
            <a:r>
              <a:rPr lang="en-US"/>
              <a:t> a Crisis</a:t>
            </a:r>
          </a:p>
          <a:p>
            <a:pPr marL="171450" indent="-171450">
              <a:buFontTx/>
              <a:buChar char="-"/>
            </a:pPr>
            <a:r>
              <a:rPr lang="en-US"/>
              <a:t>Examples of what staff can do to:</a:t>
            </a:r>
          </a:p>
          <a:p>
            <a:pPr marL="628650" lvl="1" indent="-171450">
              <a:buFontTx/>
              <a:buChar char="-"/>
            </a:pPr>
            <a:r>
              <a:rPr lang="en-US"/>
              <a:t>Understand organizing landscape</a:t>
            </a:r>
          </a:p>
          <a:p>
            <a:pPr marL="628650" lvl="1" indent="-171450">
              <a:buFontTx/>
              <a:buChar char="-"/>
            </a:pPr>
            <a:r>
              <a:rPr lang="en-US"/>
              <a:t>Identify winnable objectives</a:t>
            </a:r>
          </a:p>
          <a:p>
            <a:pPr marL="628650" lvl="1" indent="-171450">
              <a:buFontTx/>
              <a:buChar char="-"/>
            </a:pPr>
            <a:r>
              <a:rPr lang="en-US"/>
              <a:t>Determine Campaign Objectives </a:t>
            </a:r>
          </a:p>
          <a:p>
            <a:pPr marL="628650" lvl="1" indent="-171450">
              <a:buFontTx/>
              <a:buChar char="-"/>
            </a:pPr>
            <a:r>
              <a:rPr lang="en-US"/>
              <a:t>Engage stakeholders</a:t>
            </a:r>
          </a:p>
          <a:p>
            <a:pPr marL="628650" lvl="1" indent="-171450">
              <a:buFontTx/>
              <a:buChar char="-"/>
            </a:pPr>
            <a:r>
              <a:rPr lang="en-US"/>
              <a:t>Communicate </a:t>
            </a:r>
          </a:p>
        </p:txBody>
      </p:sp>
      <p:sp>
        <p:nvSpPr>
          <p:cNvPr id="4" name="Slide Number Placeholder 3">
            <a:extLst>
              <a:ext uri="{FF2B5EF4-FFF2-40B4-BE49-F238E27FC236}">
                <a16:creationId xmlns:a16="http://schemas.microsoft.com/office/drawing/2014/main" id="{CF86E615-FEB4-43B2-CBC3-B86D79685C6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75BA54-C2A9-4B05-BA33-951F5920AE0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7846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MB -- Pathways to action tool – link here to mental health one -- Social Media/ Device Usage</a:t>
            </a:r>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21</a:t>
            </a:fld>
            <a:endParaRPr lang="en-US"/>
          </a:p>
        </p:txBody>
      </p:sp>
    </p:spTree>
    <p:extLst>
      <p:ext uri="{BB962C8B-B14F-4D97-AF65-F5344CB8AC3E}">
        <p14:creationId xmlns:p14="http://schemas.microsoft.com/office/powerpoint/2010/main" val="41288662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Chad----Break out session 10 minutes </a:t>
            </a:r>
          </a:p>
          <a:p>
            <a:endParaRPr lang="en-US">
              <a:cs typeface="Calibri"/>
            </a:endParaRPr>
          </a:p>
          <a:p>
            <a:endParaRPr lang="en-US">
              <a:cs typeface="Calibri"/>
            </a:endParaRPr>
          </a:p>
          <a:p>
            <a:r>
              <a:rPr lang="en-US">
                <a:cs typeface="Calibri"/>
              </a:rPr>
              <a:t>In the breakout group questions to consider: </a:t>
            </a:r>
          </a:p>
          <a:p>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Scan document</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ID a current health and safety issue in your work</a:t>
            </a:r>
            <a:endParaRPr lang="en-US">
              <a:cs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how could you use this</a:t>
            </a:r>
            <a:endParaRPr lang="en-US">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a:t>What way can this tool direct my work in a different way than I typically use?</a:t>
            </a:r>
            <a:endParaRPr lang="en-US">
              <a:cs typeface="Calibri"/>
            </a:endParaRPr>
          </a:p>
          <a:p>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BA708D3E-5C57-4492-8FD1-F35502B18D47}" type="slidenum">
              <a:rPr lang="en-US" smtClean="0"/>
              <a:t>22</a:t>
            </a:fld>
            <a:endParaRPr lang="en-US"/>
          </a:p>
        </p:txBody>
      </p:sp>
    </p:spTree>
    <p:extLst>
      <p:ext uri="{BB962C8B-B14F-4D97-AF65-F5344CB8AC3E}">
        <p14:creationId xmlns:p14="http://schemas.microsoft.com/office/powerpoint/2010/main" val="4057068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Video 2:18</a:t>
            </a:r>
          </a:p>
          <a:p>
            <a:r>
              <a:rPr lang="en-US">
                <a:cs typeface="Calibri"/>
              </a:rPr>
              <a:t>Video shows state and school district across the country  trying to grapple with personal devices in schools and the impact on students mental health, </a:t>
            </a:r>
            <a:r>
              <a:rPr lang="en-US" err="1">
                <a:cs typeface="Calibri"/>
              </a:rPr>
              <a:t>educaotrs</a:t>
            </a:r>
            <a:r>
              <a:rPr lang="en-US">
                <a:cs typeface="Calibri"/>
              </a:rPr>
              <a:t>, and the learning environment.</a:t>
            </a:r>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23</a:t>
            </a:fld>
            <a:endParaRPr lang="en-US"/>
          </a:p>
        </p:txBody>
      </p:sp>
    </p:spTree>
    <p:extLst>
      <p:ext uri="{BB962C8B-B14F-4D97-AF65-F5344CB8AC3E}">
        <p14:creationId xmlns:p14="http://schemas.microsoft.com/office/powerpoint/2010/main" val="10771238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scenario in the chat</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b="1">
                <a:cs typeface="Calibri"/>
              </a:rPr>
              <a:t>***Chad:  use the  pathway to action tool to center the activity--- Review “where to look” – identify gap areas (possible areas for running a campaign to fill) (Get the document down to 1 page)</a:t>
            </a:r>
            <a:endParaRPr lang="en-US" b="1"/>
          </a:p>
          <a:p>
            <a:pPr marL="457200" lvl="1" indent="0">
              <a:buFont typeface="Wingdings" panose="05000000000000000000" pitchFamily="2" charset="2"/>
              <a:buNone/>
            </a:pPr>
            <a:endParaRPr lang="en-US"/>
          </a:p>
          <a:p>
            <a:pPr marL="457200" lvl="1" indent="0">
              <a:buFont typeface="Wingdings" panose="05000000000000000000" pitchFamily="2" charset="2"/>
              <a:buNone/>
            </a:pPr>
            <a:r>
              <a:rPr lang="en-US"/>
              <a:t>	</a:t>
            </a:r>
          </a:p>
          <a:p>
            <a:pPr marL="457200" lvl="1" indent="0">
              <a:buFont typeface="Wingdings" panose="05000000000000000000" pitchFamily="2" charset="2"/>
              <a:buNone/>
            </a:pPr>
            <a:r>
              <a:rPr lang="en-US" b="1" u="sng"/>
              <a:t>Possible questions:</a:t>
            </a:r>
          </a:p>
          <a:p>
            <a:pPr marL="457200" lvl="1" indent="0">
              <a:buFont typeface="Wingdings" panose="05000000000000000000" pitchFamily="2" charset="2"/>
              <a:buNone/>
            </a:pPr>
            <a:r>
              <a:rPr lang="en-US"/>
              <a:t>- Impact to Staff- Mental Health and Safety</a:t>
            </a:r>
            <a:endParaRPr lang="en-US">
              <a:cs typeface="Calibri"/>
            </a:endParaRPr>
          </a:p>
          <a:p>
            <a:pPr marL="628650" lvl="1" indent="-171450">
              <a:buFont typeface="Wingdings" panose="05000000000000000000" pitchFamily="2" charset="2"/>
              <a:buChar char="n"/>
            </a:pPr>
            <a:r>
              <a:rPr lang="en-US"/>
              <a:t>Impact to Students – Mental Health and Safety</a:t>
            </a:r>
            <a:endParaRPr lang="en-US">
              <a:cs typeface="Calibri"/>
            </a:endParaRPr>
          </a:p>
          <a:p>
            <a:pPr marL="628650" lvl="1" indent="-171450">
              <a:buFont typeface="Wingdings" panose="05000000000000000000" pitchFamily="2" charset="2"/>
              <a:buChar char="n"/>
            </a:pPr>
            <a:r>
              <a:rPr lang="en-US"/>
              <a:t>Impact to Safe School Culture – Mental Health and Safety</a:t>
            </a:r>
            <a:endParaRPr lang="en-US">
              <a:cs typeface="Calibri"/>
            </a:endParaRPr>
          </a:p>
          <a:p>
            <a:pPr marL="628650" lvl="1" indent="-171450">
              <a:buFont typeface="Wingdings" panose="05000000000000000000" pitchFamily="2" charset="2"/>
              <a:buChar char="n"/>
            </a:pPr>
            <a:endParaRPr lang="en-US"/>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en-US"/>
              <a:t>What Mechanisms are in place to address the issue</a:t>
            </a:r>
            <a:endParaRPr lang="en-US">
              <a:cs typeface="Calibri"/>
            </a:endParaRPr>
          </a:p>
          <a:p>
            <a:pPr marL="457200" lvl="1" indent="0">
              <a:buFont typeface="Wingdings" panose="05000000000000000000" pitchFamily="2" charset="2"/>
              <a:buNone/>
            </a:pPr>
            <a:r>
              <a:rPr lang="en-US"/>
              <a:t>	What is the objective?</a:t>
            </a:r>
          </a:p>
          <a:p>
            <a:pPr marL="457200" lvl="1" indent="0">
              <a:buFont typeface="Wingdings" panose="05000000000000000000" pitchFamily="2" charset="2"/>
              <a:buNone/>
            </a:pPr>
            <a:r>
              <a:rPr lang="en-US"/>
              <a:t>ASK CHAD--? –( If time) Activity – If you were to Build a Campaign</a:t>
            </a:r>
            <a:endParaRPr lang="en-US">
              <a:cs typeface="Calibri"/>
            </a:endParaRPr>
          </a:p>
          <a:p>
            <a:pPr marL="457200" lvl="1" indent="0">
              <a:buFont typeface="Wingdings" panose="05000000000000000000" pitchFamily="2" charset="2"/>
              <a:buNone/>
            </a:pPr>
            <a:r>
              <a:rPr lang="en-US"/>
              <a:t>	-- Determine Key Components- Show on Slides for a guide- to help them frame the conversations</a:t>
            </a:r>
            <a:endParaRPr lang="en-US">
              <a:cs typeface="Calibri"/>
            </a:endParaRPr>
          </a:p>
          <a:p>
            <a:pPr marL="457200" lvl="1" indent="0">
              <a:buFont typeface="Wingdings" panose="05000000000000000000" pitchFamily="2" charset="2"/>
              <a:buNone/>
            </a:pPr>
            <a:r>
              <a:rPr lang="en-US"/>
              <a:t>		Who are the targets?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24</a:t>
            </a:fld>
            <a:endParaRPr lang="en-US"/>
          </a:p>
        </p:txBody>
      </p:sp>
    </p:spTree>
    <p:extLst>
      <p:ext uri="{BB962C8B-B14F-4D97-AF65-F5344CB8AC3E}">
        <p14:creationId xmlns:p14="http://schemas.microsoft.com/office/powerpoint/2010/main" val="2940142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a:t>Chad- 20 minutes</a:t>
            </a:r>
          </a:p>
          <a:p>
            <a:pPr algn="l" rtl="0" fontAlgn="base"/>
            <a:endParaRPr lang="en-US"/>
          </a:p>
          <a:p>
            <a:pPr algn="l" rtl="0" fontAlgn="base"/>
            <a:r>
              <a:rPr lang="en-US"/>
              <a:t>Group: </a:t>
            </a:r>
            <a:r>
              <a:rPr lang="en-US" sz="1200" b="0" i="0" u="none" strike="noStrike">
                <a:solidFill>
                  <a:srgbClr val="000000"/>
                </a:solidFill>
                <a:effectLst/>
                <a:latin typeface="Calibri"/>
                <a:cs typeface="Calibri"/>
              </a:rPr>
              <a:t>4 groups – go to the month of your birthday – groups done in month quarters Jan-March, etc.) </a:t>
            </a:r>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pPr algn="l" rtl="0" fontAlgn="base"/>
            <a:r>
              <a:rPr lang="en-US" sz="1200" b="0" i="0">
                <a:solidFill>
                  <a:srgbClr val="000000"/>
                </a:solidFill>
                <a:effectLst/>
                <a:latin typeface="Calibri"/>
                <a:cs typeface="Calibri"/>
              </a:rPr>
              <a:t>​</a:t>
            </a:r>
            <a:endParaRPr lang="en-US" sz="1200" b="0" i="0">
              <a:solidFill>
                <a:srgbClr val="444444"/>
              </a:solidFill>
              <a:effectLst/>
              <a:latin typeface="Calibri"/>
              <a:cs typeface="Calibri"/>
            </a:endParaRPr>
          </a:p>
          <a:p>
            <a:r>
              <a:rPr lang="en-US">
                <a:cs typeface="Calibri"/>
              </a:rPr>
              <a:t>15 min- 20 minute </a:t>
            </a:r>
            <a:endParaRPr lang="en-US">
              <a:ea typeface="Calibri"/>
              <a:cs typeface="Calibri"/>
            </a:endParaRPr>
          </a:p>
          <a:p>
            <a:r>
              <a:rPr lang="en-US" err="1"/>
              <a:t>Uniserv</a:t>
            </a:r>
            <a:endParaRPr lang="en-US">
              <a:ea typeface="Calibri"/>
              <a:cs typeface="Calibri"/>
            </a:endParaRPr>
          </a:p>
          <a:p>
            <a:r>
              <a:rPr lang="en-US"/>
              <a:t>5 minutes intro,   5 Minutes for initial content.  5 minutes for Tool, 10 minutes breakout, 5 minutes report out.  5 minutes resource</a:t>
            </a:r>
            <a:endParaRPr lang="en-US">
              <a:cs typeface="Calibri"/>
            </a:endParaRPr>
          </a:p>
          <a:p>
            <a:r>
              <a:rPr lang="en-US" err="1"/>
              <a:t>Uniserv</a:t>
            </a:r>
            <a:endParaRPr lang="en-US">
              <a:cs typeface="Calibri"/>
            </a:endParaRPr>
          </a:p>
          <a:p>
            <a:r>
              <a:rPr lang="en-US"/>
              <a:t>15 minutes breakout and 10 minute debrief</a:t>
            </a:r>
            <a:endParaRPr lang="en-US">
              <a:cs typeface="Calibri"/>
            </a:endParaRPr>
          </a:p>
          <a:p>
            <a:r>
              <a:rPr lang="en-US"/>
              <a:t>like 1</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 </a:t>
            </a:r>
            <a:r>
              <a:rPr lang="en-US" b="1">
                <a:cs typeface="Calibri"/>
              </a:rPr>
              <a:t>***Chad:  use the  pathway to action tool to center the activity--- Review “where to look” – identify gap areas (possible areas for running a campaign to fill) (Get the document down to 1 page)</a:t>
            </a:r>
            <a:endParaRPr lang="en-US" b="1"/>
          </a:p>
          <a:p>
            <a:endParaRPr lang="en-US">
              <a:cs typeface="Calibri"/>
            </a:endParaRPr>
          </a:p>
        </p:txBody>
      </p:sp>
      <p:sp>
        <p:nvSpPr>
          <p:cNvPr id="4" name="Slide Number Placeholder 3"/>
          <p:cNvSpPr>
            <a:spLocks noGrp="1"/>
          </p:cNvSpPr>
          <p:nvPr>
            <p:ph type="sldNum" sz="quarter" idx="5"/>
          </p:nvPr>
        </p:nvSpPr>
        <p:spPr/>
        <p:txBody>
          <a:bodyPr/>
          <a:lstStyle/>
          <a:p>
            <a:fld id="{BA708D3E-5C57-4492-8FD1-F35502B18D47}" type="slidenum">
              <a:rPr lang="en-US" smtClean="0"/>
              <a:t>25</a:t>
            </a:fld>
            <a:endParaRPr lang="en-US"/>
          </a:p>
        </p:txBody>
      </p:sp>
    </p:spTree>
    <p:extLst>
      <p:ext uri="{BB962C8B-B14F-4D97-AF65-F5344CB8AC3E}">
        <p14:creationId xmlns:p14="http://schemas.microsoft.com/office/powerpoint/2010/main" val="3260346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a:t>
            </a:r>
          </a:p>
          <a:p>
            <a:r>
              <a:rPr lang="en-US" err="1">
                <a:cs typeface="Calibri"/>
              </a:rPr>
              <a:t>MaryBethComments</a:t>
            </a:r>
            <a:r>
              <a:rPr lang="en-US">
                <a:cs typeface="Calibri"/>
              </a:rPr>
              <a:t>, as needed</a:t>
            </a:r>
          </a:p>
          <a:p>
            <a:endParaRPr lang="en-US">
              <a:cs typeface="Calibri"/>
            </a:endParaRPr>
          </a:p>
          <a:p>
            <a:r>
              <a:rPr lang="en-US">
                <a:cs typeface="Calibri"/>
              </a:rPr>
              <a:t>How can we use this to support our locals? </a:t>
            </a:r>
          </a:p>
          <a:p>
            <a:r>
              <a:rPr lang="en-US"/>
              <a:t>What have you learned today that would make your work with locals different than you always have?</a:t>
            </a:r>
          </a:p>
          <a:p>
            <a:r>
              <a:rPr lang="en-US"/>
              <a:t>how can you use this toolkit to challenge your work to try a new avenue of thinking to solve health and safety issue</a:t>
            </a:r>
          </a:p>
          <a:p>
            <a:r>
              <a:rPr lang="en-US">
                <a:cs typeface="Calibri" panose="020F0502020204030204"/>
              </a:rPr>
              <a:t>In your work </a:t>
            </a:r>
          </a:p>
        </p:txBody>
      </p:sp>
      <p:sp>
        <p:nvSpPr>
          <p:cNvPr id="4" name="Slide Number Placeholder 3"/>
          <p:cNvSpPr>
            <a:spLocks noGrp="1"/>
          </p:cNvSpPr>
          <p:nvPr>
            <p:ph type="sldNum" sz="quarter" idx="5"/>
          </p:nvPr>
        </p:nvSpPr>
        <p:spPr/>
        <p:txBody>
          <a:bodyPr/>
          <a:lstStyle/>
          <a:p>
            <a:fld id="{BA708D3E-5C57-4492-8FD1-F35502B18D47}" type="slidenum">
              <a:rPr lang="en-US" smtClean="0"/>
              <a:t>26</a:t>
            </a:fld>
            <a:endParaRPr lang="en-US"/>
          </a:p>
        </p:txBody>
      </p:sp>
    </p:spTree>
    <p:extLst>
      <p:ext uri="{BB962C8B-B14F-4D97-AF65-F5344CB8AC3E}">
        <p14:creationId xmlns:p14="http://schemas.microsoft.com/office/powerpoint/2010/main" val="715573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Health and Safety Program Information and Resources</a:t>
            </a:r>
          </a:p>
          <a:p>
            <a:endParaRPr lang="en-US" b="1">
              <a:cs typeface="Calibri"/>
            </a:endParaRPr>
          </a:p>
          <a:p>
            <a:r>
              <a:rPr lang="en-US" b="1">
                <a:cs typeface="Calibri"/>
              </a:rPr>
              <a:t>Add a link in the chat ** Get QR Code for Brochure</a:t>
            </a:r>
          </a:p>
          <a:p>
            <a:r>
              <a:rPr lang="en-US">
                <a:hlinkClick r:id="rId3"/>
              </a:rPr>
              <a:t>School Health &amp; Safety | NEA</a:t>
            </a:r>
            <a:endParaRPr lang="en-US">
              <a:cs typeface="Calibri"/>
              <a:hlinkClick r:id="rId3"/>
            </a:endParaRPr>
          </a:p>
          <a:p>
            <a:endParaRPr lang="en-US">
              <a:cs typeface="Calibri"/>
            </a:endParaRPr>
          </a:p>
          <a:p>
            <a:r>
              <a:rPr lang="en-US"/>
              <a:t>** Discuss what we offer and how we can individualize request**</a:t>
            </a:r>
            <a:endParaRPr lang="en-US">
              <a:cs typeface="Calibri"/>
            </a:endParaRPr>
          </a:p>
          <a:p>
            <a:r>
              <a:rPr lang="en-US"/>
              <a:t> </a:t>
            </a:r>
            <a:endParaRPr lang="en-US">
              <a:cs typeface="Calibri"/>
            </a:endParaRPr>
          </a:p>
          <a:p>
            <a:r>
              <a:rPr lang="en-US"/>
              <a:t>In the next few slides, I will be sharing and explaining the variety of NEA resources available to staff and members, as well as briefly review the relevant agencies and organizations that staff can obtain health, safety, and policy information.</a:t>
            </a:r>
            <a:endParaRPr lang="en-US">
              <a:cs typeface="Calibri"/>
            </a:endParaRPr>
          </a:p>
          <a:p>
            <a:r>
              <a:rPr lang="en-US"/>
              <a:t> </a:t>
            </a:r>
            <a:endParaRPr lang="en-US">
              <a:cs typeface="Calibri"/>
            </a:endParaRPr>
          </a:p>
          <a:p>
            <a:r>
              <a:rPr lang="en-US">
                <a:cs typeface="Calibri"/>
              </a:rPr>
              <a:t>- mention resources specific to pathways to action and what resources we have that could be useful in the pathways</a:t>
            </a:r>
          </a:p>
          <a:p>
            <a:endParaRPr lang="en-US">
              <a:cs typeface="Calibri"/>
            </a:endParaRPr>
          </a:p>
          <a:p>
            <a:r>
              <a:rPr lang="en-US">
                <a:cs typeface="Calibri"/>
              </a:rPr>
              <a:t>** Add additional resource links– bargaining resources</a:t>
            </a:r>
          </a:p>
          <a:p>
            <a:endParaRPr lang="en-US"/>
          </a:p>
        </p:txBody>
      </p:sp>
      <p:sp>
        <p:nvSpPr>
          <p:cNvPr id="4" name="Slide Number Placeholder 3"/>
          <p:cNvSpPr>
            <a:spLocks noGrp="1"/>
          </p:cNvSpPr>
          <p:nvPr>
            <p:ph type="sldNum" sz="quarter" idx="5"/>
          </p:nvPr>
        </p:nvSpPr>
        <p:spPr/>
        <p:txBody>
          <a:bodyPr/>
          <a:lstStyle/>
          <a:p>
            <a:fld id="{A64DC980-3619-C04C-80F4-1DCEE026C549}" type="slidenum">
              <a:rPr lang="en-US" smtClean="0"/>
              <a:t>27</a:t>
            </a:fld>
            <a:endParaRPr lang="en-US"/>
          </a:p>
        </p:txBody>
      </p:sp>
    </p:spTree>
    <p:extLst>
      <p:ext uri="{BB962C8B-B14F-4D97-AF65-F5344CB8AC3E}">
        <p14:creationId xmlns:p14="http://schemas.microsoft.com/office/powerpoint/2010/main" val="7634105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61E38-30C3-B280-6AA0-01624E2AA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36B14-68AA-37CE-141F-E35F02297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59B455-52C6-B897-7EC0-947149E147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Chad- Welcome and Introductions</a:t>
            </a:r>
          </a:p>
          <a:p>
            <a:endParaRPr lang="en-US"/>
          </a:p>
        </p:txBody>
      </p:sp>
      <p:sp>
        <p:nvSpPr>
          <p:cNvPr id="4" name="Slide Number Placeholder 3">
            <a:extLst>
              <a:ext uri="{FF2B5EF4-FFF2-40B4-BE49-F238E27FC236}">
                <a16:creationId xmlns:a16="http://schemas.microsoft.com/office/drawing/2014/main" id="{5214CF92-9EF9-D11F-872F-46ECFB0DBEF9}"/>
              </a:ext>
            </a:extLst>
          </p:cNvPr>
          <p:cNvSpPr>
            <a:spLocks noGrp="1"/>
          </p:cNvSpPr>
          <p:nvPr>
            <p:ph type="sldNum" sz="quarter" idx="5"/>
          </p:nvPr>
        </p:nvSpPr>
        <p:spPr/>
        <p:txBody>
          <a:bodyPr/>
          <a:lstStyle/>
          <a:p>
            <a:fld id="{C444E305-7FBF-47B9-8C7D-C18B63E76B28}" type="slidenum">
              <a:rPr lang="en-US" smtClean="0"/>
              <a:t>28</a:t>
            </a:fld>
            <a:endParaRPr lang="en-US"/>
          </a:p>
        </p:txBody>
      </p:sp>
    </p:spTree>
    <p:extLst>
      <p:ext uri="{BB962C8B-B14F-4D97-AF65-F5344CB8AC3E}">
        <p14:creationId xmlns:p14="http://schemas.microsoft.com/office/powerpoint/2010/main" val="7546830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MB-- How does the impact of social media and personal device usage  on mental health relate to school safety</a:t>
            </a:r>
          </a:p>
          <a:p>
            <a:pPr marL="0" indent="0">
              <a:buFontTx/>
              <a:buNone/>
            </a:pPr>
            <a:r>
              <a:rPr lang="en-US"/>
              <a:t>The issue of social media and device usage poses a threat to mental health that can be addressed through school safety prevention , response, and recovery measures.</a:t>
            </a:r>
          </a:p>
          <a:p>
            <a:pPr marL="0" indent="0">
              <a:buFontTx/>
              <a:buNone/>
            </a:pPr>
            <a:endParaRPr lang="en-US"/>
          </a:p>
          <a:p>
            <a:pPr marL="0" indent="0">
              <a:buFont typeface="Wingdings"/>
              <a:buNone/>
            </a:pPr>
            <a:r>
              <a:rPr lang="en-US">
                <a:cs typeface="Calibri"/>
              </a:rPr>
              <a:t>To maintain safety, we can turn to the  phases of school safety related to prevention and response.</a:t>
            </a:r>
          </a:p>
          <a:p>
            <a:pPr marL="0" indent="0">
              <a:buFont typeface="Wingdings"/>
              <a:buNone/>
            </a:pPr>
            <a:endParaRPr lang="en-US">
              <a:cs typeface="Calibri"/>
            </a:endParaRPr>
          </a:p>
          <a:p>
            <a:pPr marL="171450" indent="-171450">
              <a:buFontTx/>
              <a:buChar char="-"/>
            </a:pPr>
            <a:r>
              <a:rPr lang="en-US"/>
              <a:t>School Safety includes behavior regulations for buses and bus stops, student code of conduct, crisis planning for threats and emergencies, emergency drills , school safety audits, security officers, security equipment, student prevention and intervention programs, and procedures for visitors and school events.</a:t>
            </a:r>
            <a:endParaRPr lang="en-US">
              <a:cs typeface="Calibri"/>
            </a:endParaRPr>
          </a:p>
          <a:p>
            <a:pPr marL="171450" indent="-171450">
              <a:buFontTx/>
              <a:buChar char="-"/>
            </a:pPr>
            <a:endParaRPr lang="en-US"/>
          </a:p>
          <a:p>
            <a:pPr marL="171450" indent="-171450">
              <a:buFontTx/>
              <a:buChar char="-"/>
            </a:pPr>
            <a:r>
              <a:rPr lang="en-US">
                <a:cs typeface="Calibri" panose="020F0502020204030204"/>
              </a:rPr>
              <a:t>Next we will look at ways we create safe school culture. These programs are not only to create a safe school culture that fosters prevention ….they may also be a part of the supports that are used to respond to threats to school safety. That support psychological safety….which also connects safety to mental health support in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panose="020F0502020204030204"/>
              </a:rPr>
              <a:t>**Psychological Safety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panose="020F0502020204030204"/>
              </a:rPr>
              <a:t>Natural cues– what I want to move on to next--- next we will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29</a:t>
            </a:fld>
            <a:endParaRPr lang="en-US"/>
          </a:p>
        </p:txBody>
      </p:sp>
    </p:spTree>
    <p:extLst>
      <p:ext uri="{BB962C8B-B14F-4D97-AF65-F5344CB8AC3E}">
        <p14:creationId xmlns:p14="http://schemas.microsoft.com/office/powerpoint/2010/main" val="3959812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mb</a:t>
            </a:r>
          </a:p>
          <a:p>
            <a:r>
              <a:rPr lang="en-US"/>
              <a:t>Psychological Safety – How mental health supports building safe school culture. Mental health supports entail direct services and environmental constructs that support positive social-emotional development </a:t>
            </a: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30</a:t>
            </a:fld>
            <a:endParaRPr lang="en-US"/>
          </a:p>
        </p:txBody>
      </p:sp>
    </p:spTree>
    <p:extLst>
      <p:ext uri="{BB962C8B-B14F-4D97-AF65-F5344CB8AC3E}">
        <p14:creationId xmlns:p14="http://schemas.microsoft.com/office/powerpoint/2010/main" val="39820779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MaryBeth</a:t>
            </a:r>
          </a:p>
          <a:p>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BA708D3E-5C57-4492-8FD1-F35502B18D47}" type="slidenum">
              <a:rPr lang="en-US" smtClean="0"/>
              <a:t>31</a:t>
            </a:fld>
            <a:endParaRPr lang="en-US"/>
          </a:p>
        </p:txBody>
      </p:sp>
    </p:spTree>
    <p:extLst>
      <p:ext uri="{BB962C8B-B14F-4D97-AF65-F5344CB8AC3E}">
        <p14:creationId xmlns:p14="http://schemas.microsoft.com/office/powerpoint/2010/main" val="1788282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26669" y="1203448"/>
            <a:ext cx="12955610" cy="3812147"/>
          </a:xfrm>
        </p:spPr>
        <p:txBody>
          <a:bodyPr bIns="0" anchor="b">
            <a:normAutofit/>
          </a:bodyPr>
          <a:lstStyle>
            <a:lvl1pPr algn="l">
              <a:defRPr sz="9900"/>
            </a:lvl1pPr>
          </a:lstStyle>
          <a:p>
            <a:r>
              <a:rPr lang="en-US"/>
              <a:t>Click to edit Master title style</a:t>
            </a:r>
          </a:p>
        </p:txBody>
      </p:sp>
      <p:sp>
        <p:nvSpPr>
          <p:cNvPr id="3" name="Subtitle 2"/>
          <p:cNvSpPr>
            <a:spLocks noGrp="1"/>
          </p:cNvSpPr>
          <p:nvPr>
            <p:ph type="subTitle" idx="1"/>
          </p:nvPr>
        </p:nvSpPr>
        <p:spPr>
          <a:xfrm>
            <a:off x="3626670" y="5296807"/>
            <a:ext cx="12955608" cy="1466432"/>
          </a:xfrm>
        </p:spPr>
        <p:txBody>
          <a:bodyPr tIns="91440" bIns="91440">
            <a:normAutofit/>
          </a:bodyPr>
          <a:lstStyle>
            <a:lvl1pPr marL="0" indent="0" algn="l">
              <a:buNone/>
              <a:defRPr sz="2700" b="0" cap="all" baseline="0">
                <a:solidFill>
                  <a:schemeClr val="tx1"/>
                </a:solidFill>
              </a:defRPr>
            </a:lvl1pPr>
            <a:lvl2pPr marL="685800" indent="0" algn="ctr">
              <a:buNone/>
              <a:defRPr sz="27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969B18AD-F44F-484C-A3D2-C5EF8D94DE24}" type="datetime1">
              <a:rPr lang="en-US" smtClean="0"/>
              <a:t>2/13/2026</a:t>
            </a:fld>
            <a:endParaRPr lang="en-US"/>
          </a:p>
        </p:txBody>
      </p:sp>
      <p:sp>
        <p:nvSpPr>
          <p:cNvPr id="5" name="Footer Placeholder 4"/>
          <p:cNvSpPr>
            <a:spLocks noGrp="1"/>
          </p:cNvSpPr>
          <p:nvPr>
            <p:ph type="ftr" sz="quarter" idx="11"/>
          </p:nvPr>
        </p:nvSpPr>
        <p:spPr>
          <a:xfrm>
            <a:off x="3624751" y="493961"/>
            <a:ext cx="7460873" cy="463802"/>
          </a:xfrm>
        </p:spPr>
        <p:txBody>
          <a:bodyPr/>
          <a:lstStyle/>
          <a:p>
            <a:endParaRPr lang="en-US"/>
          </a:p>
        </p:txBody>
      </p:sp>
      <p:sp>
        <p:nvSpPr>
          <p:cNvPr id="6" name="Slide Number Placeholder 5"/>
          <p:cNvSpPr>
            <a:spLocks noGrp="1"/>
          </p:cNvSpPr>
          <p:nvPr>
            <p:ph type="sldNum" sz="quarter" idx="12"/>
          </p:nvPr>
        </p:nvSpPr>
        <p:spPr>
          <a:xfrm>
            <a:off x="2156497" y="1198460"/>
            <a:ext cx="1216529" cy="755367"/>
          </a:xfrm>
        </p:spPr>
        <p:txBody>
          <a:bodyPr/>
          <a:lstStyle/>
          <a:p>
            <a:fld id="{6E16B81F-97CD-4934-852B-F0AECFD05DB5}" type="slidenum">
              <a:rPr lang="en-US" smtClean="0"/>
              <a:t>‹#›</a:t>
            </a:fld>
            <a:endParaRPr lang="en-US"/>
          </a:p>
        </p:txBody>
      </p:sp>
      <p:cxnSp>
        <p:nvCxnSpPr>
          <p:cNvPr id="15" name="Straight Connector 14"/>
          <p:cNvCxnSpPr/>
          <p:nvPr/>
        </p:nvCxnSpPr>
        <p:spPr>
          <a:xfrm>
            <a:off x="3626670" y="5292813"/>
            <a:ext cx="1295560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363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B0D2D1-B868-4347-B796-3B5A5EB129FF}" type="datetime1">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EFF4B-E35B-4DE6-97A9-05E54E649A15}" type="slidenum">
              <a:rPr lang="en-US" smtClean="0"/>
              <a:t>‹#›</a:t>
            </a:fld>
            <a:endParaRPr lang="en-US"/>
          </a:p>
        </p:txBody>
      </p:sp>
      <p:cxnSp>
        <p:nvCxnSpPr>
          <p:cNvPr id="33" name="Straight Connector 32"/>
          <p:cNvCxnSpPr/>
          <p:nvPr/>
        </p:nvCxnSpPr>
        <p:spPr>
          <a:xfrm>
            <a:off x="2180844" y="2770632"/>
            <a:ext cx="144112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8498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81359" y="2634195"/>
            <a:ext cx="12964731" cy="2831925"/>
          </a:xfrm>
        </p:spPr>
        <p:txBody>
          <a:bodyPr anchor="b">
            <a:normAutofit/>
          </a:bodyPr>
          <a:lstStyle>
            <a:lvl1pPr algn="l">
              <a:defRPr sz="5400"/>
            </a:lvl1pPr>
          </a:lstStyle>
          <a:p>
            <a:r>
              <a:rPr lang="en-US"/>
              <a:t>Click to edit Master title style</a:t>
            </a:r>
          </a:p>
        </p:txBody>
      </p:sp>
      <p:sp>
        <p:nvSpPr>
          <p:cNvPr id="3" name="Text Placeholder 2"/>
          <p:cNvSpPr>
            <a:spLocks noGrp="1"/>
          </p:cNvSpPr>
          <p:nvPr>
            <p:ph type="body" idx="1"/>
          </p:nvPr>
        </p:nvSpPr>
        <p:spPr>
          <a:xfrm>
            <a:off x="2181359" y="5709293"/>
            <a:ext cx="12945669" cy="1519394"/>
          </a:xfrm>
        </p:spPr>
        <p:txBody>
          <a:bodyPr tIns="91440">
            <a:normAutofit/>
          </a:bodyPr>
          <a:lstStyle>
            <a:lvl1pPr marL="0" indent="0" algn="l">
              <a:buNone/>
              <a:defRPr sz="2700">
                <a:solidFill>
                  <a:schemeClr val="tx1"/>
                </a:solidFill>
              </a:defRPr>
            </a:lvl1pPr>
            <a:lvl2pPr marL="685800" indent="0">
              <a:buNone/>
              <a:defRPr sz="27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03C2D-6745-47B6-A29E-FE249DBCE96C}" type="datetime1">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EFF4B-E35B-4DE6-97A9-05E54E649A15}" type="slidenum">
              <a:rPr lang="en-US" smtClean="0"/>
              <a:t>‹#›</a:t>
            </a:fld>
            <a:endParaRPr lang="en-US"/>
          </a:p>
        </p:txBody>
      </p:sp>
      <p:cxnSp>
        <p:nvCxnSpPr>
          <p:cNvPr id="15" name="Straight Connector 14"/>
          <p:cNvCxnSpPr/>
          <p:nvPr/>
        </p:nvCxnSpPr>
        <p:spPr>
          <a:xfrm>
            <a:off x="2181359" y="5707478"/>
            <a:ext cx="12945669"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1376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73826" y="1207334"/>
            <a:ext cx="14408453" cy="1588958"/>
          </a:xfrm>
        </p:spPr>
        <p:txBody>
          <a:bodyPr/>
          <a:lstStyle/>
          <a:p>
            <a:r>
              <a:rPr lang="en-US"/>
              <a:t>Click to edit Master title style</a:t>
            </a:r>
          </a:p>
        </p:txBody>
      </p:sp>
      <p:sp>
        <p:nvSpPr>
          <p:cNvPr id="3" name="Content Placeholder 2"/>
          <p:cNvSpPr>
            <a:spLocks noGrp="1"/>
          </p:cNvSpPr>
          <p:nvPr>
            <p:ph sz="half" idx="1"/>
          </p:nvPr>
        </p:nvSpPr>
        <p:spPr>
          <a:xfrm>
            <a:off x="2170997" y="3016318"/>
            <a:ext cx="6967728" cy="51728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0657" y="3026015"/>
            <a:ext cx="6967728" cy="5162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5244C2-3623-4BFB-B9A0-94542302335A}" type="datetime1">
              <a:rPr lang="en-US" smtClean="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EFF4B-E35B-4DE6-97A9-05E54E649A15}" type="slidenum">
              <a:rPr lang="en-US" smtClean="0"/>
              <a:t>‹#›</a:t>
            </a:fld>
            <a:endParaRPr lang="en-US"/>
          </a:p>
        </p:txBody>
      </p:sp>
      <p:cxnSp>
        <p:nvCxnSpPr>
          <p:cNvPr id="35" name="Straight Connector 34"/>
          <p:cNvCxnSpPr/>
          <p:nvPr/>
        </p:nvCxnSpPr>
        <p:spPr>
          <a:xfrm>
            <a:off x="2180844" y="2770632"/>
            <a:ext cx="144112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02591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0787" y="1206245"/>
            <a:ext cx="14411492" cy="1584479"/>
          </a:xfrm>
        </p:spPr>
        <p:txBody>
          <a:bodyPr/>
          <a:lstStyle/>
          <a:p>
            <a:r>
              <a:rPr lang="en-US"/>
              <a:t>Click to edit Master title style</a:t>
            </a:r>
          </a:p>
        </p:txBody>
      </p:sp>
      <p:sp>
        <p:nvSpPr>
          <p:cNvPr id="3" name="Text Placeholder 2"/>
          <p:cNvSpPr>
            <a:spLocks noGrp="1"/>
          </p:cNvSpPr>
          <p:nvPr>
            <p:ph type="body" idx="1"/>
          </p:nvPr>
        </p:nvSpPr>
        <p:spPr>
          <a:xfrm>
            <a:off x="2170787" y="3029324"/>
            <a:ext cx="6967728" cy="1202915"/>
          </a:xfrm>
        </p:spPr>
        <p:txBody>
          <a:bodyPr anchor="b">
            <a:normAutofit/>
          </a:bodyPr>
          <a:lstStyle>
            <a:lvl1pPr marL="0" indent="0">
              <a:lnSpc>
                <a:spcPct val="100000"/>
              </a:lnSpc>
              <a:buNone/>
              <a:defRPr sz="3300" b="0" cap="all" baseline="0">
                <a:solidFill>
                  <a:schemeClr val="accent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2170787" y="4236404"/>
            <a:ext cx="6967728" cy="39666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18543" y="3034505"/>
            <a:ext cx="6967728" cy="1203356"/>
          </a:xfrm>
        </p:spPr>
        <p:txBody>
          <a:bodyPr anchor="b">
            <a:normAutofit/>
          </a:bodyPr>
          <a:lstStyle>
            <a:lvl1pPr marL="0" indent="0">
              <a:lnSpc>
                <a:spcPct val="100000"/>
              </a:lnSpc>
              <a:buNone/>
              <a:defRPr sz="3300" b="0" cap="all" baseline="0">
                <a:solidFill>
                  <a:schemeClr val="accent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618543" y="4232237"/>
            <a:ext cx="6967728" cy="39560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B03B92-D160-4899-8AEB-23E2AB3EBB07}" type="datetime1">
              <a:rPr lang="en-US" smtClean="0"/>
              <a:t>2/13/2026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0EFF4B-E35B-4DE6-97A9-05E54E649A15}" type="slidenum">
              <a:rPr lang="en-US" smtClean="0"/>
              <a:t>‹#›</a:t>
            </a:fld>
            <a:endParaRPr lang="en-US"/>
          </a:p>
        </p:txBody>
      </p:sp>
      <p:cxnSp>
        <p:nvCxnSpPr>
          <p:cNvPr id="29" name="Straight Connector 28"/>
          <p:cNvCxnSpPr/>
          <p:nvPr/>
        </p:nvCxnSpPr>
        <p:spPr>
          <a:xfrm>
            <a:off x="2180844" y="2770632"/>
            <a:ext cx="144112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99680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2A71B3-2886-4196-8AEE-F25AFF1977D5}" type="datetime1">
              <a:rPr lang="en-US" smtClean="0"/>
              <a:t>2/13/2026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0EFF4B-E35B-4DE6-97A9-05E54E649A15}" type="slidenum">
              <a:rPr lang="en-US" smtClean="0"/>
              <a:t>‹#›</a:t>
            </a:fld>
            <a:endParaRPr lang="en-US"/>
          </a:p>
        </p:txBody>
      </p:sp>
      <p:cxnSp>
        <p:nvCxnSpPr>
          <p:cNvPr id="25" name="Straight Connector 24"/>
          <p:cNvCxnSpPr/>
          <p:nvPr/>
        </p:nvCxnSpPr>
        <p:spPr>
          <a:xfrm>
            <a:off x="2180844" y="2770632"/>
            <a:ext cx="144112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61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37A954-8CB7-411C-B9F4-2C7BBA3637E7}" type="datetime1">
              <a:rPr lang="en-US" smtClean="0"/>
              <a:t>2/13/2026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0EFF4B-E35B-4DE6-97A9-05E54E649A15}" type="slidenum">
              <a:rPr lang="en-US" smtClean="0"/>
              <a:t>‹#›</a:t>
            </a:fld>
            <a:endParaRPr lang="en-US"/>
          </a:p>
        </p:txBody>
      </p:sp>
    </p:spTree>
    <p:extLst>
      <p:ext uri="{BB962C8B-B14F-4D97-AF65-F5344CB8AC3E}">
        <p14:creationId xmlns:p14="http://schemas.microsoft.com/office/powerpoint/2010/main" val="400694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67007" y="1198460"/>
            <a:ext cx="4909649" cy="3370676"/>
          </a:xfrm>
        </p:spPr>
        <p:txBody>
          <a:bodyPr anchor="b">
            <a:normAutofit/>
          </a:bodyPr>
          <a:lstStyle>
            <a:lvl1pPr algn="l">
              <a:defRPr sz="3600"/>
            </a:lvl1pPr>
          </a:lstStyle>
          <a:p>
            <a:r>
              <a:rPr lang="en-US"/>
              <a:t>Click to edit Master title style</a:t>
            </a:r>
          </a:p>
        </p:txBody>
      </p:sp>
      <p:sp>
        <p:nvSpPr>
          <p:cNvPr id="3" name="Content Placeholder 2"/>
          <p:cNvSpPr>
            <a:spLocks noGrp="1"/>
          </p:cNvSpPr>
          <p:nvPr>
            <p:ph idx="1"/>
          </p:nvPr>
        </p:nvSpPr>
        <p:spPr>
          <a:xfrm>
            <a:off x="7565571" y="1198461"/>
            <a:ext cx="9018705" cy="6988239"/>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67007" y="4808237"/>
            <a:ext cx="4912520" cy="3372272"/>
          </a:xfrm>
        </p:spPr>
        <p:txBody>
          <a:bodyPr/>
          <a:lstStyle>
            <a:lvl1pPr marL="0" indent="0" algn="l">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DB11446A-20B5-4264-B561-E7D9C581BFC4}" type="datetime1">
              <a:rPr lang="en-US" smtClean="0"/>
              <a:t>2/13/2026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0EFF4B-E35B-4DE6-97A9-05E54E649A15}" type="slidenum">
              <a:rPr lang="en-US" smtClean="0"/>
              <a:t>‹#›</a:t>
            </a:fld>
            <a:endParaRPr lang="en-US"/>
          </a:p>
        </p:txBody>
      </p:sp>
      <p:cxnSp>
        <p:nvCxnSpPr>
          <p:cNvPr id="17" name="Straight Connector 16"/>
          <p:cNvCxnSpPr/>
          <p:nvPr/>
        </p:nvCxnSpPr>
        <p:spPr>
          <a:xfrm>
            <a:off x="2172420" y="4808237"/>
            <a:ext cx="49042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9200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1216081" y="723256"/>
            <a:ext cx="6111800" cy="7723652"/>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title"/>
          </p:nvPr>
        </p:nvSpPr>
        <p:spPr>
          <a:xfrm>
            <a:off x="2176809" y="1694270"/>
            <a:ext cx="8298492" cy="2745876"/>
          </a:xfrm>
        </p:spPr>
        <p:txBody>
          <a:bodyPr anchor="b">
            <a:normAutofit/>
          </a:bodyPr>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12186584" y="1683814"/>
            <a:ext cx="4186757" cy="5799491"/>
          </a:xfrm>
          <a:solidFill>
            <a:schemeClr val="bg1">
              <a:lumMod val="85000"/>
            </a:schemeClr>
          </a:solidFill>
          <a:ln w="9525" cap="sq">
            <a:noFill/>
            <a:miter lim="800000"/>
          </a:ln>
          <a:effectLst/>
        </p:spPr>
        <p:txBody>
          <a:bodyPr anchor="t"/>
          <a:lstStyle>
            <a:lvl1pPr marL="0" indent="0" algn="ctr">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2175494" y="4718988"/>
            <a:ext cx="8286606" cy="3005613"/>
          </a:xfrm>
        </p:spPr>
        <p:txBody>
          <a:bodyPr>
            <a:normAutofit/>
          </a:bodyPr>
          <a:lstStyle>
            <a:lvl1pPr marL="0" indent="0" algn="l">
              <a:buNone/>
              <a:defRPr sz="27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a:xfrm>
            <a:off x="2171074" y="8204785"/>
            <a:ext cx="8291027" cy="480185"/>
          </a:xfrm>
        </p:spPr>
        <p:txBody>
          <a:bodyPr/>
          <a:lstStyle>
            <a:lvl1pPr algn="l">
              <a:defRPr/>
            </a:lvl1pPr>
          </a:lstStyle>
          <a:p>
            <a:fld id="{7344C44C-94B9-4BA1-95A5-21C59D41B284}" type="datetime1">
              <a:rPr lang="en-US" smtClean="0"/>
              <a:t>2/13/2026</a:t>
            </a:fld>
            <a:endParaRPr lang="en-US"/>
          </a:p>
        </p:txBody>
      </p:sp>
      <p:sp>
        <p:nvSpPr>
          <p:cNvPr id="6" name="Footer Placeholder 5"/>
          <p:cNvSpPr>
            <a:spLocks noGrp="1"/>
          </p:cNvSpPr>
          <p:nvPr>
            <p:ph type="ftr" sz="quarter" idx="11"/>
          </p:nvPr>
        </p:nvSpPr>
        <p:spPr>
          <a:xfrm>
            <a:off x="2171073" y="477961"/>
            <a:ext cx="8311506" cy="481397"/>
          </a:xfrm>
        </p:spPr>
        <p:txBody>
          <a:bodyPr/>
          <a:lstStyle/>
          <a:p>
            <a:endParaRPr lang="en-US"/>
          </a:p>
        </p:txBody>
      </p:sp>
      <p:sp>
        <p:nvSpPr>
          <p:cNvPr id="7" name="Slide Number Placeholder 6"/>
          <p:cNvSpPr>
            <a:spLocks noGrp="1"/>
          </p:cNvSpPr>
          <p:nvPr>
            <p:ph type="sldNum" sz="quarter" idx="12"/>
          </p:nvPr>
        </p:nvSpPr>
        <p:spPr/>
        <p:txBody>
          <a:bodyPr/>
          <a:lstStyle/>
          <a:p>
            <a:fld id="{E20EFF4B-E35B-4DE6-97A9-05E54E649A15}" type="slidenum">
              <a:rPr lang="en-US" smtClean="0"/>
              <a:t>‹#›</a:t>
            </a:fld>
            <a:endParaRPr lang="en-US"/>
          </a:p>
        </p:txBody>
      </p:sp>
      <p:cxnSp>
        <p:nvCxnSpPr>
          <p:cNvPr id="31" name="Straight Connector 30"/>
          <p:cNvCxnSpPr/>
          <p:nvPr/>
        </p:nvCxnSpPr>
        <p:spPr>
          <a:xfrm>
            <a:off x="2171074" y="4715408"/>
            <a:ext cx="8291027"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838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6897D3-3687-4972-B93C-3CFDF36BF9D2}" type="datetime1">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EFF4B-E35B-4DE6-97A9-05E54E649A15}" type="slidenum">
              <a:rPr lang="en-US" smtClean="0"/>
              <a:t>‹#›</a:t>
            </a:fld>
            <a:endParaRPr lang="en-US"/>
          </a:p>
        </p:txBody>
      </p:sp>
      <p:cxnSp>
        <p:nvCxnSpPr>
          <p:cNvPr id="26" name="Straight Connector 25"/>
          <p:cNvCxnSpPr/>
          <p:nvPr/>
        </p:nvCxnSpPr>
        <p:spPr>
          <a:xfrm>
            <a:off x="2180844" y="2770632"/>
            <a:ext cx="1441128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436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158667" y="1198460"/>
            <a:ext cx="2423613" cy="6989834"/>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2167008" y="1198460"/>
            <a:ext cx="11743245" cy="69898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5CAA46-D730-4A32-BF6D-5880ED7B6ED6}" type="datetime1">
              <a:rPr lang="en-US" smtClean="0"/>
              <a:t>2/13/2026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0EFF4B-E35B-4DE6-97A9-05E54E649A15}" type="slidenum">
              <a:rPr lang="en-US" smtClean="0"/>
              <a:t>‹#›</a:t>
            </a:fld>
            <a:endParaRPr lang="en-US"/>
          </a:p>
        </p:txBody>
      </p:sp>
      <p:cxnSp>
        <p:nvCxnSpPr>
          <p:cNvPr id="15" name="Straight Connector 14"/>
          <p:cNvCxnSpPr/>
          <p:nvPr/>
        </p:nvCxnSpPr>
        <p:spPr>
          <a:xfrm>
            <a:off x="14158667" y="1198460"/>
            <a:ext cx="0" cy="6989834"/>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2895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tx1"/>
                </a:solidFill>
                <a:latin typeface="Calibri"/>
                <a:cs typeface="Calibri"/>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82524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5980176" y="1865376"/>
            <a:ext cx="12248388" cy="1152144"/>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userDrawn="1"/>
        </p:nvSpPr>
        <p:spPr>
          <a:xfrm>
            <a:off x="-8352" y="-4176"/>
            <a:ext cx="5164932" cy="10337006"/>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270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554967" y="-4176"/>
            <a:ext cx="2601615" cy="7750970"/>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2582432" y="-4176"/>
            <a:ext cx="2574173" cy="2581280"/>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2700"/>
          </a:p>
        </p:txBody>
      </p:sp>
      <p:sp>
        <p:nvSpPr>
          <p:cNvPr id="17" name="Image 5" descr="preencoded.png">
            <a:extLst>
              <a:ext uri="{FF2B5EF4-FFF2-40B4-BE49-F238E27FC236}">
                <a16:creationId xmlns:a16="http://schemas.microsoft.com/office/drawing/2014/main" id="{B9036D42-A06F-E6EE-BB91-8BAF045198BE}"/>
              </a:ext>
            </a:extLst>
          </p:cNvPr>
          <p:cNvSpPr/>
          <p:nvPr userDrawn="1"/>
        </p:nvSpPr>
        <p:spPr>
          <a:xfrm>
            <a:off x="-8352" y="5160756"/>
            <a:ext cx="5164932" cy="5172075"/>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270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577686" y="5160757"/>
            <a:ext cx="2578895" cy="2586038"/>
          </a:xfrm>
          <a:prstGeom prst="rect">
            <a:avLst/>
          </a:prstGeom>
        </p:spPr>
      </p:pic>
      <p:sp>
        <p:nvSpPr>
          <p:cNvPr id="3" name="Text Placeholder 2"/>
          <p:cNvSpPr>
            <a:spLocks noGrp="1"/>
          </p:cNvSpPr>
          <p:nvPr>
            <p:ph type="body" idx="1"/>
          </p:nvPr>
        </p:nvSpPr>
        <p:spPr>
          <a:xfrm>
            <a:off x="5966460" y="3496056"/>
            <a:ext cx="5733288" cy="617220"/>
          </a:xfrm>
        </p:spPr>
        <p:txBody>
          <a:bodyPr anchor="t">
            <a:noAutofit/>
          </a:bodyPr>
          <a:lstStyle>
            <a:lvl1pPr marL="0" indent="0">
              <a:spcBef>
                <a:spcPts val="0"/>
              </a:spcBef>
              <a:buNone/>
              <a:defRPr sz="2700" b="1" cap="all" baseline="0">
                <a:latin typeface="Arial" panose="020B0604020202020204" pitchFamily="34" charset="0"/>
                <a:cs typeface="Arial" panose="020B0604020202020204" pitchFamily="34"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5527548" y="4315968"/>
            <a:ext cx="5612892" cy="5526882"/>
          </a:xfrm>
        </p:spPr>
        <p:txBody>
          <a:bodyPr lIns="45720" rIns="45720" bIns="45720">
            <a:noAutofit/>
          </a:bodyPr>
          <a:lstStyle>
            <a:lvl1pPr>
              <a:defRPr sz="2250"/>
            </a:lvl1pPr>
            <a:lvl2pPr>
              <a:defRPr sz="195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2070080" y="3496056"/>
            <a:ext cx="5733288" cy="617220"/>
          </a:xfrm>
        </p:spPr>
        <p:txBody>
          <a:bodyPr anchor="t">
            <a:noAutofit/>
          </a:bodyPr>
          <a:lstStyle>
            <a:lvl1pPr marL="0" indent="0">
              <a:spcBef>
                <a:spcPts val="0"/>
              </a:spcBef>
              <a:buNone/>
              <a:defRPr sz="2700" b="1" cap="all" baseline="0">
                <a:latin typeface="Arial" panose="020B0604020202020204" pitchFamily="34" charset="0"/>
                <a:cs typeface="Arial" panose="020B0604020202020204" pitchFamily="34" charset="0"/>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1631168" y="4315968"/>
            <a:ext cx="5612892" cy="5526882"/>
          </a:xfrm>
        </p:spPr>
        <p:txBody>
          <a:bodyPr lIns="45720" rIns="45720" bIns="45720">
            <a:noAutofit/>
          </a:bodyPr>
          <a:lstStyle>
            <a:lvl1pPr>
              <a:defRPr sz="2250"/>
            </a:lvl1pPr>
            <a:lvl2pPr>
              <a:defRPr sz="195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48F63A3B-78C7-47BE-AE5E-E10140E04643}" type="slidenum">
              <a:rPr lang="en-US" dirty="0"/>
              <a:t>‹#›</a:t>
            </a:fld>
            <a:endParaRPr lang="en-US"/>
          </a:p>
        </p:txBody>
      </p:sp>
    </p:spTree>
    <p:extLst>
      <p:ext uri="{BB962C8B-B14F-4D97-AF65-F5344CB8AC3E}">
        <p14:creationId xmlns:p14="http://schemas.microsoft.com/office/powerpoint/2010/main" val="2679498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3029215"/>
            <a:ext cx="18288000" cy="6158912"/>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9189720"/>
            <a:ext cx="18288000" cy="1114425"/>
          </a:xfrm>
          <a:prstGeom prst="rect">
            <a:avLst/>
          </a:prstGeom>
        </p:spPr>
      </p:pic>
      <p:sp>
        <p:nvSpPr>
          <p:cNvPr id="2" name="Title Placeholder 1"/>
          <p:cNvSpPr>
            <a:spLocks noGrp="1"/>
          </p:cNvSpPr>
          <p:nvPr>
            <p:ph type="title"/>
          </p:nvPr>
        </p:nvSpPr>
        <p:spPr>
          <a:xfrm>
            <a:off x="2177369" y="1206779"/>
            <a:ext cx="14404913" cy="157385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177369" y="3023599"/>
            <a:ext cx="14404913" cy="5175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331208" y="495555"/>
            <a:ext cx="5251073" cy="463802"/>
          </a:xfrm>
          <a:prstGeom prst="rect">
            <a:avLst/>
          </a:prstGeom>
        </p:spPr>
        <p:txBody>
          <a:bodyPr vert="horz" lIns="91440" tIns="45720" rIns="91440" bIns="45720" rtlCol="0" anchor="ctr"/>
          <a:lstStyle>
            <a:lvl1pPr algn="r">
              <a:defRPr sz="1500">
                <a:solidFill>
                  <a:schemeClr val="tx1">
                    <a:tint val="75000"/>
                  </a:schemeClr>
                </a:solidFill>
              </a:defRPr>
            </a:lvl1pPr>
          </a:lstStyle>
          <a:p>
            <a:fld id="{8262A92C-3DD6-4D28-BA90-423F0C949F16}" type="datetime1">
              <a:rPr lang="en-US" smtClean="0"/>
              <a:t>2/13/2026</a:t>
            </a:fld>
            <a:endParaRPr lang="en-US"/>
          </a:p>
        </p:txBody>
      </p:sp>
      <p:sp>
        <p:nvSpPr>
          <p:cNvPr id="5" name="Footer Placeholder 4"/>
          <p:cNvSpPr>
            <a:spLocks noGrp="1"/>
          </p:cNvSpPr>
          <p:nvPr>
            <p:ph type="ftr" sz="quarter" idx="3"/>
          </p:nvPr>
        </p:nvSpPr>
        <p:spPr>
          <a:xfrm>
            <a:off x="2177369" y="493961"/>
            <a:ext cx="8908254" cy="463802"/>
          </a:xfrm>
          <a:prstGeom prst="rect">
            <a:avLst/>
          </a:prstGeom>
        </p:spPr>
        <p:txBody>
          <a:bodyPr vert="horz" lIns="91440" tIns="45720" rIns="91440" bIns="45720" rtlCol="0" anchor="ctr"/>
          <a:lstStyle>
            <a:lvl1pPr algn="l">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0091" y="1198460"/>
            <a:ext cx="1216529" cy="755367"/>
          </a:xfrm>
          <a:prstGeom prst="rect">
            <a:avLst/>
          </a:prstGeom>
        </p:spPr>
        <p:txBody>
          <a:bodyPr vert="horz" lIns="91440" tIns="45720" rIns="91440" bIns="45720" rtlCol="0" anchor="t"/>
          <a:lstStyle>
            <a:lvl1pPr algn="r">
              <a:defRPr sz="4200">
                <a:solidFill>
                  <a:schemeClr val="accent1"/>
                </a:solidFill>
              </a:defRPr>
            </a:lvl1pPr>
          </a:lstStyle>
          <a:p>
            <a:fld id="{E20EFF4B-E35B-4DE6-97A9-05E54E649A15}" type="slidenum">
              <a:rPr lang="en-US" smtClean="0"/>
              <a:pPr/>
              <a:t>‹#›</a:t>
            </a:fld>
            <a:endParaRPr lang="en-US"/>
          </a:p>
        </p:txBody>
      </p:sp>
      <p:cxnSp>
        <p:nvCxnSpPr>
          <p:cNvPr id="10" name="Straight Connector 9"/>
          <p:cNvCxnSpPr/>
          <p:nvPr/>
        </p:nvCxnSpPr>
        <p:spPr>
          <a:xfrm>
            <a:off x="0" y="9192620"/>
            <a:ext cx="18288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237507"/>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669" r:id="rId13"/>
  </p:sldLayoutIdLst>
  <p:hf sldNum="0" hdr="0" ftr="0" dt="0"/>
  <p:txStyles>
    <p:titleStyle>
      <a:lvl1pPr algn="l" defTabSz="1371600" rtl="0" eaLnBrk="1" latinLnBrk="0" hangingPunct="1">
        <a:lnSpc>
          <a:spcPct val="90000"/>
        </a:lnSpc>
        <a:spcBef>
          <a:spcPct val="0"/>
        </a:spcBef>
        <a:buNone/>
        <a:defRPr sz="4800" b="0" i="0" kern="1200" cap="all">
          <a:solidFill>
            <a:schemeClr val="tx1"/>
          </a:solidFill>
          <a:effectLst/>
          <a:latin typeface="+mj-lt"/>
          <a:ea typeface="+mj-ea"/>
          <a:cs typeface="+mj-cs"/>
        </a:defRPr>
      </a:lvl1pPr>
    </p:titleStyle>
    <p:bodyStyle>
      <a:lvl1pPr marL="342900" indent="-342900" algn="l" defTabSz="1371600" rtl="0" eaLnBrk="1" latinLnBrk="0" hangingPunct="1">
        <a:lnSpc>
          <a:spcPct val="120000"/>
        </a:lnSpc>
        <a:spcBef>
          <a:spcPts val="1500"/>
        </a:spcBef>
        <a:buClr>
          <a:schemeClr val="accent1"/>
        </a:buClr>
        <a:buSzPct val="100000"/>
        <a:buFont typeface="Arial" panose="020B0604020202020204" pitchFamily="34" charset="0"/>
        <a:buChar char="•"/>
        <a:defRPr sz="3000" kern="1200">
          <a:solidFill>
            <a:schemeClr val="tx1"/>
          </a:solidFill>
          <a:effectLst/>
          <a:latin typeface="+mn-lt"/>
          <a:ea typeface="+mn-ea"/>
          <a:cs typeface="+mn-cs"/>
        </a:defRPr>
      </a:lvl1pPr>
      <a:lvl2pPr marL="10287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700" kern="1200" cap="none" baseline="0">
          <a:solidFill>
            <a:schemeClr val="tx1"/>
          </a:solidFill>
          <a:effectLst/>
          <a:latin typeface="+mn-lt"/>
          <a:ea typeface="+mn-ea"/>
          <a:cs typeface="+mn-cs"/>
        </a:defRPr>
      </a:lvl2pPr>
      <a:lvl3pPr marL="17145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400" kern="1200">
          <a:solidFill>
            <a:schemeClr val="tx1"/>
          </a:solidFill>
          <a:effectLst/>
          <a:latin typeface="+mn-lt"/>
          <a:ea typeface="+mn-ea"/>
          <a:cs typeface="+mn-cs"/>
        </a:defRPr>
      </a:lvl3pPr>
      <a:lvl4pPr marL="24003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2100" kern="1200" cap="none" baseline="0">
          <a:solidFill>
            <a:schemeClr val="tx1"/>
          </a:solidFill>
          <a:effectLst/>
          <a:latin typeface="+mn-lt"/>
          <a:ea typeface="+mn-ea"/>
          <a:cs typeface="+mn-cs"/>
        </a:defRPr>
      </a:lvl4pPr>
      <a:lvl5pPr marL="30861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5pPr>
      <a:lvl6pPr marL="37719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6pPr>
      <a:lvl7pPr marL="44577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a:solidFill>
            <a:schemeClr val="tx1"/>
          </a:solidFill>
          <a:effectLst/>
          <a:latin typeface="+mn-lt"/>
          <a:ea typeface="+mn-ea"/>
          <a:cs typeface="+mn-cs"/>
        </a:defRPr>
      </a:lvl7pPr>
      <a:lvl8pPr marL="51435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baseline="0">
          <a:solidFill>
            <a:schemeClr val="tx1"/>
          </a:solidFill>
          <a:effectLst/>
          <a:latin typeface="+mn-lt"/>
          <a:ea typeface="+mn-ea"/>
          <a:cs typeface="+mn-cs"/>
        </a:defRPr>
      </a:lvl8pPr>
      <a:lvl9pPr marL="5829300" indent="-342900" algn="l" defTabSz="1371600" rtl="0" eaLnBrk="1" latinLnBrk="0" hangingPunct="1">
        <a:lnSpc>
          <a:spcPct val="120000"/>
        </a:lnSpc>
        <a:spcBef>
          <a:spcPts val="750"/>
        </a:spcBef>
        <a:buClr>
          <a:schemeClr val="accent1"/>
        </a:buClr>
        <a:buSzPct val="100000"/>
        <a:buFont typeface="Arial" panose="020B0604020202020204" pitchFamily="34" charset="0"/>
        <a:buChar char="•"/>
        <a:defRPr sz="1800" kern="1200" baseline="0">
          <a:solidFill>
            <a:schemeClr val="tx1"/>
          </a:solidFill>
          <a:effectLst/>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9.pn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hyperlink" Target="mailto:mszydlowski@nea.org"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5.png"/><Relationship Id="rId4" Type="http://schemas.openxmlformats.org/officeDocument/2006/relationships/hyperlink" Target="https://www.nea.org/resource-library/impact-social-media-and-personal-devices-mental-health#:~:text=The%20NEA%20survey%E2%80%99s%20findings%20underscore%20the%20importance%20of%20developing%20strong"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hyperlink" Target="https://usc-powerpoint.officeapps.live.com/pods/Interplay%20between%20social%20media%20use,%20sleep%20quality,%20and%20mental%20health%20in%20youth:%20A%20systematic%20review%20-%20ScienceDirect" TargetMode="Externa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hyperlink" Target="https://usc-powerpoint.officeapps.live.com/pods/Social%20Media%20&amp;%20Eating%20Disorders:%20Statistics,%20Pros%20&amp;%20Cons" TargetMode="External"/><Relationship Id="rId5" Type="http://schemas.openxmlformats.org/officeDocument/2006/relationships/hyperlink" Target="https://usc-powerpoint.officeapps.live.com/pods/Cyberbullying%20linked%20with%20suicidal%20thoughts%20and%20attempts%20in%20young%20adolescents%20%7C%20National%20Institutes%20of%20Health%20(NIH)" TargetMode="External"/><Relationship Id="rId4" Type="http://schemas.openxmlformats.org/officeDocument/2006/relationships/hyperlink" Target="https://www.apa.org/news/press/releases/2023/02/harms-benefits-social-media-kids" TargetMode="Externa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1.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2.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www.phonefreeschoolsmovement.org/" TargetMode="External"/><Relationship Id="rId4" Type="http://schemas.openxmlformats.org/officeDocument/2006/relationships/image" Target="../media/image16.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3.xml"/><Relationship Id="rId7" Type="http://schemas.openxmlformats.org/officeDocument/2006/relationships/diagramColors" Target="../diagrams/colors2.xml"/><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diagramQuickStyle" Target="../diagrams/quickStyle2.xml"/><Relationship Id="rId11" Type="http://schemas.openxmlformats.org/officeDocument/2006/relationships/image" Target="../media/image22.png"/><Relationship Id="rId5" Type="http://schemas.openxmlformats.org/officeDocument/2006/relationships/diagramLayout" Target="../diagrams/layout2.xml"/><Relationship Id="rId10" Type="http://schemas.openxmlformats.org/officeDocument/2006/relationships/hyperlink" Target="https://kidscodecoalition.org/wp-content/uploads/2023/12/The-Age-Appropriate-Design-Code-How-It-Works.pdf" TargetMode="External"/><Relationship Id="rId4" Type="http://schemas.openxmlformats.org/officeDocument/2006/relationships/diagramData" Target="../diagrams/data2.xml"/><Relationship Id="rId9" Type="http://schemas.openxmlformats.org/officeDocument/2006/relationships/hyperlink" Target="https://govfacts.org/education-family-social-services/k-12-education/education-policy-reform/over-30-states-now-ban-phones-in-schools-heres-whats-working-and-what-isnt/"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hyperlink" Target="https://www.nea.org/resource-library/sample-school-board-policies-student-success" TargetMode="Externa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hyperlink" Target="https://www.edweek.org/technology/cellphone-ban-adopters-share-how-they-did-it-and-how-its-changed-students/2025/05" TargetMode="External"/><Relationship Id="rId4" Type="http://schemas.openxmlformats.org/officeDocument/2006/relationships/hyperlink" Target="https://www.flsenate.gov/Session/Bill/2023/379/?Tab=BillText" TargetMode="External"/></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6.xml"/><Relationship Id="rId7" Type="http://schemas.openxmlformats.org/officeDocument/2006/relationships/diagramColors" Target="../diagrams/colors3.xml"/><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8.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19.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20.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4.xml"/><Relationship Id="rId6" Type="http://schemas.openxmlformats.org/officeDocument/2006/relationships/image" Target="../media/image33.png"/><Relationship Id="rId5" Type="http://schemas.openxmlformats.org/officeDocument/2006/relationships/notesSlide" Target="../notesSlides/notesSlide23.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hyperlink" Target="mailto:mszydlowski@nea.org" TargetMode="External"/><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9.xml"/><Relationship Id="rId7" Type="http://schemas.openxmlformats.org/officeDocument/2006/relationships/diagramColors" Target="../diagrams/colors4.xml"/><Relationship Id="rId2" Type="http://schemas.openxmlformats.org/officeDocument/2006/relationships/slideLayout" Target="../slideLayouts/slideLayout12.xml"/><Relationship Id="rId1" Type="http://schemas.openxmlformats.org/officeDocument/2006/relationships/tags" Target="../tags/tag3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30.xml"/><Relationship Id="rId7" Type="http://schemas.openxmlformats.org/officeDocument/2006/relationships/diagramColors" Target="../diagrams/colors5.xml"/><Relationship Id="rId2" Type="http://schemas.openxmlformats.org/officeDocument/2006/relationships/slideLayout" Target="../slideLayouts/slideLayout12.xml"/><Relationship Id="rId1" Type="http://schemas.openxmlformats.org/officeDocument/2006/relationships/tags" Target="../tags/tag3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31.xml"/><Relationship Id="rId7" Type="http://schemas.openxmlformats.org/officeDocument/2006/relationships/diagramColors" Target="../diagrams/colors6.xml"/><Relationship Id="rId2" Type="http://schemas.openxmlformats.org/officeDocument/2006/relationships/slideLayout" Target="../slideLayouts/slideLayout12.xml"/><Relationship Id="rId1" Type="http://schemas.openxmlformats.org/officeDocument/2006/relationships/tags" Target="../tags/tag32.xml"/><Relationship Id="rId6" Type="http://schemas.openxmlformats.org/officeDocument/2006/relationships/diagramQuickStyle" Target="../diagrams/quickStyle6.xml"/><Relationship Id="rId11" Type="http://schemas.openxmlformats.org/officeDocument/2006/relationships/image" Target="../media/image22.png"/><Relationship Id="rId5" Type="http://schemas.openxmlformats.org/officeDocument/2006/relationships/diagramLayout" Target="../diagrams/layout6.xml"/><Relationship Id="rId10" Type="http://schemas.openxmlformats.org/officeDocument/2006/relationships/hyperlink" Target="https://safesupportivelearning.ed.gov/sites/default/files/13-ImpSchMnHlthSprtBtPrt-508_0.pdf" TargetMode="External"/><Relationship Id="rId4" Type="http://schemas.openxmlformats.org/officeDocument/2006/relationships/diagramData" Target="../diagrams/data6.xml"/><Relationship Id="rId9" Type="http://schemas.openxmlformats.org/officeDocument/2006/relationships/hyperlink" Target="https://www.usnews.com/education/k12/articles/the-benefits-of-mental-health-programs-in-schoo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860D9-9D47-C0BB-B2B4-4B6F2B36CFCC}"/>
              </a:ext>
            </a:extLst>
          </p:cNvPr>
          <p:cNvSpPr>
            <a:spLocks noGrp="1"/>
          </p:cNvSpPr>
          <p:nvPr>
            <p:ph type="title"/>
          </p:nvPr>
        </p:nvSpPr>
        <p:spPr>
          <a:xfrm>
            <a:off x="130759" y="528638"/>
            <a:ext cx="5960077" cy="7171692"/>
          </a:xfrm>
          <a:noFill/>
        </p:spPr>
        <p:txBody>
          <a:bodyPr vert="horz" lIns="91440" tIns="45720" rIns="91440" bIns="45720" rtlCol="0" anchor="b">
            <a:normAutofit/>
          </a:bodyPr>
          <a:lst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a:lstStyle>
          <a:p>
            <a:pPr algn="ctr" defTabSz="914400"/>
            <a:r>
              <a:rPr lang="en-US" sz="5400" b="0" cap="none">
                <a:latin typeface="+mj-lt"/>
                <a:ea typeface="Calibri" panose="020F0502020204030204" pitchFamily="34" charset="0"/>
                <a:cs typeface="Calibri" panose="020F0502020204030204" pitchFamily="34" charset="0"/>
              </a:rPr>
              <a:t>Advocating For Student Well-being and Restrictions on Student Personal Device Use</a:t>
            </a:r>
            <a:br>
              <a:rPr lang="en-US" sz="5300">
                <a:latin typeface="+mj-lt"/>
                <a:ea typeface="+mj-ea"/>
                <a:cs typeface="+mj-cs"/>
              </a:rPr>
            </a:br>
            <a:br>
              <a:rPr lang="en-US" sz="5300">
                <a:latin typeface="+mj-lt"/>
                <a:ea typeface="+mj-ea"/>
                <a:cs typeface="+mj-cs"/>
              </a:rPr>
            </a:br>
            <a:endParaRPr lang="en-US" sz="5500">
              <a:latin typeface="+mj-lt"/>
              <a:ea typeface="+mj-ea"/>
              <a:cs typeface="+mj-cs"/>
            </a:endParaRPr>
          </a:p>
        </p:txBody>
      </p:sp>
      <p:pic>
        <p:nvPicPr>
          <p:cNvPr id="5" name="Picture 2" descr="Employees / Staff">
            <a:extLst>
              <a:ext uri="{FF2B5EF4-FFF2-40B4-BE49-F238E27FC236}">
                <a16:creationId xmlns:a16="http://schemas.microsoft.com/office/drawing/2014/main" id="{8C7857AA-D1B1-889E-188D-DFFA66D8369F}"/>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r="2712" b="1"/>
          <a:stretch/>
        </p:blipFill>
        <p:spPr bwMode="auto">
          <a:xfrm>
            <a:off x="7154311" y="954107"/>
            <a:ext cx="10701337" cy="75897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Picture 2" descr="A close-up of a logo&#10;&#10;Description automatically generated">
            <a:extLst>
              <a:ext uri="{FF2B5EF4-FFF2-40B4-BE49-F238E27FC236}">
                <a16:creationId xmlns:a16="http://schemas.microsoft.com/office/drawing/2014/main" id="{31405AB0-87C8-CD0C-1D5F-8526DE352448}"/>
              </a:ext>
            </a:extLst>
          </p:cNvPr>
          <p:cNvPicPr>
            <a:picLocks noChangeAspect="1"/>
          </p:cNvPicPr>
          <p:nvPr/>
        </p:nvPicPr>
        <p:blipFill>
          <a:blip r:embed="rId5"/>
          <a:stretch>
            <a:fillRect/>
          </a:stretch>
        </p:blipFill>
        <p:spPr>
          <a:xfrm>
            <a:off x="16301393" y="9197788"/>
            <a:ext cx="1142415" cy="1090748"/>
          </a:xfrm>
          <a:prstGeom prst="rect">
            <a:avLst/>
          </a:prstGeom>
        </p:spPr>
      </p:pic>
      <p:pic>
        <p:nvPicPr>
          <p:cNvPr id="1026" name="Picture 2">
            <a:extLst>
              <a:ext uri="{FF2B5EF4-FFF2-40B4-BE49-F238E27FC236}">
                <a16:creationId xmlns:a16="http://schemas.microsoft.com/office/drawing/2014/main" id="{B5AE4604-F9BD-E339-3CCB-FFF4D4A1BF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352" y="7236687"/>
            <a:ext cx="2400142" cy="14875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close-up of a logo&#10;&#10;Description automatically generated">
            <a:extLst>
              <a:ext uri="{FF2B5EF4-FFF2-40B4-BE49-F238E27FC236}">
                <a16:creationId xmlns:a16="http://schemas.microsoft.com/office/drawing/2014/main" id="{F7E12E95-857B-538B-6A75-A1341D4452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0797" y="7130371"/>
            <a:ext cx="1895475" cy="18097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31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137099" y="342596"/>
            <a:ext cx="7016321" cy="1615827"/>
          </a:xfrm>
          <a:prstGeom prst="rect">
            <a:avLst/>
          </a:prstGeom>
          <a:noFill/>
        </p:spPr>
        <p:txBody>
          <a:bodyPr wrap="square" rtlCol="0">
            <a:spAutoFit/>
          </a:bodyPr>
          <a:lstStyle/>
          <a:p>
            <a:pPr algn="ctr"/>
            <a:r>
              <a:rPr lang="en-US" sz="9900" b="1">
                <a:latin typeface="Franklin Gothic Medium" panose="020B0603020102020204" pitchFamily="34" charset="0"/>
              </a:rPr>
              <a:t>Facilitators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4485545" y="2175399"/>
            <a:ext cx="9632723" cy="6733033"/>
            <a:chOff x="5869402" y="2005207"/>
            <a:chExt cx="6421815" cy="4488688"/>
          </a:xfrm>
        </p:grpSpPr>
        <p:sp>
          <p:nvSpPr>
            <p:cNvPr id="31" name="Rectangle: Rounded Corners 30">
              <a:extLst>
                <a:ext uri="{FF2B5EF4-FFF2-40B4-BE49-F238E27FC236}">
                  <a16:creationId xmlns:a16="http://schemas.microsoft.com/office/drawing/2014/main" id="{B665F6D7-DA36-197F-6B8A-8469BA963EBB}"/>
                </a:ext>
              </a:extLst>
            </p:cNvPr>
            <p:cNvSpPr/>
            <p:nvPr/>
          </p:nvSpPr>
          <p:spPr>
            <a:xfrm>
              <a:off x="6081294" y="2005207"/>
              <a:ext cx="2689485"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94437" y="2005207"/>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TextBox 5">
              <a:extLst>
                <a:ext uri="{FF2B5EF4-FFF2-40B4-BE49-F238E27FC236}">
                  <a16:creationId xmlns:a16="http://schemas.microsoft.com/office/drawing/2014/main" id="{B89FEC01-64C7-6BDC-6B25-00052511F9BE}"/>
                </a:ext>
              </a:extLst>
            </p:cNvPr>
            <p:cNvSpPr txBox="1"/>
            <p:nvPr/>
          </p:nvSpPr>
          <p:spPr>
            <a:xfrm>
              <a:off x="8981319" y="4421798"/>
              <a:ext cx="3309898" cy="1405513"/>
            </a:xfrm>
            <a:prstGeom prst="rect">
              <a:avLst/>
            </a:prstGeom>
            <a:noFill/>
          </p:spPr>
          <p:txBody>
            <a:bodyPr wrap="square" lIns="137160" tIns="68580" rIns="137160" bIns="68580" rtlCol="0" anchor="t">
              <a:spAutoFit/>
            </a:bodyPr>
            <a:lstStyle/>
            <a:p>
              <a:pPr algn="ctr"/>
              <a:r>
                <a:rPr lang="en-US" sz="2800" b="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Chad Williams </a:t>
              </a:r>
            </a:p>
            <a:p>
              <a:pPr algn="ctr"/>
              <a:r>
                <a:rPr lang="en-US" sz="2000" err="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UniServ</a:t>
              </a: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Consultant Michigan</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Michigan Education Association</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cwilliams@mea.org </a:t>
              </a:r>
              <a:r>
                <a:rPr lang="en-US" sz="2000">
                  <a:latin typeface="Calibri Light" panose="020F0302020204030204" pitchFamily="34" charset="0"/>
                  <a:ea typeface="Calibri Light" panose="020F0302020204030204" pitchFamily="34" charset="0"/>
                  <a:cs typeface="Calibri Light" panose="020F0302020204030204" pitchFamily="34" charset="0"/>
                </a:rPr>
                <a:t> </a:t>
              </a:r>
              <a:endParaRPr lang="en-US" sz="2000">
                <a:latin typeface="Calibri Light" panose="020F0302020204030204" pitchFamily="34" charset="0"/>
                <a:cs typeface="Calibri Light" panose="020F0302020204030204" pitchFamily="34" charset="0"/>
              </a:endParaRPr>
            </a:p>
          </p:txBody>
        </p:sp>
        <p:pic>
          <p:nvPicPr>
            <p:cNvPr id="15" name="Picture 14" descr="A person in a suit&#10;&#10;Description automatically generated">
              <a:extLst>
                <a:ext uri="{FF2B5EF4-FFF2-40B4-BE49-F238E27FC236}">
                  <a16:creationId xmlns:a16="http://schemas.microsoft.com/office/drawing/2014/main" id="{D48646D1-A746-F8F8-5108-D40EF64E42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1156" y="2270501"/>
              <a:ext cx="1811460" cy="1811460"/>
            </a:xfrm>
            <a:prstGeom prst="rect">
              <a:avLst/>
            </a:prstGeom>
          </p:spPr>
        </p:pic>
        <p:pic>
          <p:nvPicPr>
            <p:cNvPr id="17" name="Picture 16">
              <a:extLst>
                <a:ext uri="{FF2B5EF4-FFF2-40B4-BE49-F238E27FC236}">
                  <a16:creationId xmlns:a16="http://schemas.microsoft.com/office/drawing/2014/main" id="{9F91083F-B3B1-566C-D665-23145352F49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596308" y="2270501"/>
              <a:ext cx="1811460" cy="1811460"/>
            </a:xfrm>
            <a:prstGeom prst="rect">
              <a:avLst/>
            </a:prstGeom>
          </p:spPr>
        </p:pic>
        <p:sp>
          <p:nvSpPr>
            <p:cNvPr id="28" name="TextBox 27">
              <a:extLst>
                <a:ext uri="{FF2B5EF4-FFF2-40B4-BE49-F238E27FC236}">
                  <a16:creationId xmlns:a16="http://schemas.microsoft.com/office/drawing/2014/main" id="{69594C22-1E08-AAB4-0177-F3D7D2EEC326}"/>
                </a:ext>
              </a:extLst>
            </p:cNvPr>
            <p:cNvSpPr txBox="1"/>
            <p:nvPr/>
          </p:nvSpPr>
          <p:spPr>
            <a:xfrm>
              <a:off x="5869402" y="4421798"/>
              <a:ext cx="3309898" cy="1405513"/>
            </a:xfrm>
            <a:prstGeom prst="rect">
              <a:avLst/>
            </a:prstGeom>
            <a:noFill/>
          </p:spPr>
          <p:txBody>
            <a:bodyPr wrap="square" lIns="137160" tIns="68580" rIns="137160" bIns="68580" rtlCol="0" anchor="t">
              <a:spAutoFit/>
            </a:bodyPr>
            <a:lstStyle/>
            <a:p>
              <a:pPr algn="ctr"/>
              <a:r>
                <a:rPr lang="en-US" sz="2800" b="1">
                  <a:solidFill>
                    <a:schemeClr val="bg1"/>
                  </a:solidFill>
                  <a:latin typeface="Calibri Light"/>
                  <a:ea typeface="Calibri Light"/>
                  <a:cs typeface="Calibri Light"/>
                </a:rPr>
                <a:t>MaryBeth Szydlowski</a:t>
              </a:r>
            </a:p>
            <a:p>
              <a:pPr algn="ctr">
                <a:spcBef>
                  <a:spcPts val="0"/>
                </a:spcBef>
              </a:pPr>
              <a:r>
                <a:rPr lang="en-US" sz="2000">
                  <a:solidFill>
                    <a:schemeClr val="bg1"/>
                  </a:solidFill>
                  <a:latin typeface="Calibri Light" panose="020F0302020204030204" pitchFamily="34" charset="0"/>
                  <a:ea typeface="Calibri"/>
                  <a:cs typeface="Calibri Light" panose="020F0302020204030204" pitchFamily="34" charset="0"/>
                </a:rPr>
                <a:t>Sr Health and Safety Specialist</a:t>
              </a:r>
            </a:p>
            <a:p>
              <a:pPr algn="ctr">
                <a:spcBef>
                  <a:spcPts val="0"/>
                </a:spcBef>
              </a:pPr>
              <a:endParaRPr lang="en-US" sz="2000">
                <a:solidFill>
                  <a:schemeClr val="bg1"/>
                </a:solidFill>
                <a:latin typeface="Calibri Light" panose="020F0302020204030204" pitchFamily="34" charset="0"/>
                <a:ea typeface="Calibri"/>
                <a:cs typeface="Calibri Light" panose="020F0302020204030204" pitchFamily="34" charset="0"/>
              </a:endParaRPr>
            </a:p>
            <a:p>
              <a:pPr algn="ctr">
                <a:spcBef>
                  <a:spcPts val="0"/>
                </a:spcBef>
              </a:pPr>
              <a:r>
                <a:rPr lang="en-US" sz="2000">
                  <a:solidFill>
                    <a:schemeClr val="bg1"/>
                  </a:solidFill>
                  <a:latin typeface="Calibri Light" panose="020F0302020204030204" pitchFamily="34" charset="0"/>
                  <a:ea typeface="Calibri"/>
                  <a:cs typeface="Calibri Light" panose="020F0302020204030204" pitchFamily="34" charset="0"/>
                </a:rPr>
                <a:t>National Education Association</a:t>
              </a:r>
            </a:p>
            <a:p>
              <a:pPr algn="ctr"/>
              <a:endParaRPr lang="en-US" sz="2000">
                <a:solidFill>
                  <a:srgbClr val="FA2B5C"/>
                </a:solidFill>
                <a:latin typeface="Calibri Light" panose="020F0302020204030204" pitchFamily="34" charset="0"/>
                <a:ea typeface="Calibri"/>
                <a:cs typeface="Calibri Light" panose="020F0302020204030204" pitchFamily="34" charset="0"/>
                <a:hlinkClick r:id="rId6">
                  <a:extLst>
                    <a:ext uri="{A12FA001-AC4F-418D-AE19-62706E023703}">
                      <ahyp:hlinkClr xmlns:ahyp="http://schemas.microsoft.com/office/drawing/2018/hyperlinkcolor" val="tx"/>
                    </a:ext>
                  </a:extLst>
                </a:hlinkClick>
              </a:endParaRPr>
            </a:p>
            <a:p>
              <a:pPr algn="ctr"/>
              <a:r>
                <a:rPr lang="en-US" sz="2000">
                  <a:solidFill>
                    <a:schemeClr val="bg1"/>
                  </a:solidFill>
                  <a:latin typeface="Calibri Light" panose="020F0302020204030204" pitchFamily="34" charset="0"/>
                  <a:ea typeface="Calibri"/>
                  <a:cs typeface="Calibri Light" panose="020F0302020204030204" pitchFamily="34" charset="0"/>
                </a:rPr>
                <a:t>mszydlowski@nea.org</a:t>
              </a:r>
              <a:endParaRPr lang="en-US" sz="2000">
                <a:solidFill>
                  <a:schemeClr val="bg1"/>
                </a:solidFill>
                <a:latin typeface="Calibri Light" panose="020F0302020204030204" pitchFamily="34" charset="0"/>
                <a:ea typeface="Calibri"/>
                <a:cs typeface="Calibri Light" panose="020F0302020204030204" pitchFamily="34" charset="0"/>
                <a:hlinkClick r:id="rId6">
                  <a:extLst>
                    <a:ext uri="{A12FA001-AC4F-418D-AE19-62706E023703}">
                      <ahyp:hlinkClr xmlns:ahyp="http://schemas.microsoft.com/office/drawing/2018/hyperlinkcolor" val="tx"/>
                    </a:ext>
                  </a:extLst>
                </a:hlinkClick>
              </a:endParaRPr>
            </a:p>
          </p:txBody>
        </p:sp>
      </p:grpSp>
      <p:pic>
        <p:nvPicPr>
          <p:cNvPr id="2" name="Picture 1" descr="A close-up of a logo&#10;&#10;Description automatically generated">
            <a:extLst>
              <a:ext uri="{FF2B5EF4-FFF2-40B4-BE49-F238E27FC236}">
                <a16:creationId xmlns:a16="http://schemas.microsoft.com/office/drawing/2014/main" id="{C1844655-2EA4-B681-F080-34EAF5F0F78F}"/>
              </a:ext>
            </a:extLst>
          </p:cNvPr>
          <p:cNvPicPr>
            <a:picLocks noChangeAspect="1"/>
          </p:cNvPicPr>
          <p:nvPr/>
        </p:nvPicPr>
        <p:blipFill>
          <a:blip r:embed="rId7"/>
          <a:stretch>
            <a:fillRect/>
          </a:stretch>
        </p:blipFill>
        <p:spPr>
          <a:xfrm>
            <a:off x="16301393" y="9197788"/>
            <a:ext cx="1142415" cy="1090748"/>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7967554" y="15"/>
            <a:ext cx="10318163" cy="1028698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824654" y="3157883"/>
            <a:ext cx="7007433" cy="5343195"/>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spcAft>
                <a:spcPts val="300"/>
              </a:spcAft>
              <a:buNone/>
            </a:pPr>
            <a:r>
              <a:rPr lang="en-US" sz="3600"/>
              <a:t>We begin by acknowledging that through a history of colonization and brutality, we are currently on the traditional lands stewarded by generations of the Indigenous people.</a:t>
            </a:r>
          </a:p>
          <a:p>
            <a:pPr marL="0" indent="0">
              <a:spcBef>
                <a:spcPts val="1800"/>
              </a:spcBef>
              <a:spcAft>
                <a:spcPts val="300"/>
              </a:spcAft>
              <a:buNone/>
            </a:pPr>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824654" y="1467937"/>
            <a:ext cx="8685089" cy="1278045"/>
          </a:xfrm>
          <a:prstGeom prst="rect">
            <a:avLst/>
          </a:prstGeom>
        </p:spPr>
        <p:txBody>
          <a:bodyPr vert="horz" lIns="137160" tIns="68580" rIns="137160" bIns="6858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900"/>
              </a:spcAft>
            </a:pPr>
            <a:r>
              <a:rPr lang="en-US" sz="54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5930722" y="8799968"/>
            <a:ext cx="1618581" cy="1545380"/>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1" name="object 9">
            <a:extLst>
              <a:ext uri="{FF2B5EF4-FFF2-40B4-BE49-F238E27FC236}">
                <a16:creationId xmlns:a16="http://schemas.microsoft.com/office/drawing/2014/main" id="{A8F8FBCD-0F54-4AD9-3E7A-2323801E7D40}"/>
              </a:ext>
            </a:extLst>
          </p:cNvPr>
          <p:cNvSpPr txBox="1"/>
          <p:nvPr/>
        </p:nvSpPr>
        <p:spPr>
          <a:xfrm>
            <a:off x="9467307" y="3135720"/>
            <a:ext cx="7579217" cy="4589141"/>
          </a:xfrm>
          <a:prstGeom prst="rect">
            <a:avLst/>
          </a:prstGeom>
        </p:spPr>
        <p:txBody>
          <a:bodyPr vert="horz" wrap="square" lIns="0" tIns="12700" rIns="0" bIns="0" rtlCol="0" anchor="t">
            <a:spAutoFit/>
          </a:bodyPr>
          <a:lstStyle/>
          <a:p>
            <a:pPr marL="527050" marR="17145" indent="-514350">
              <a:lnSpc>
                <a:spcPct val="115599"/>
              </a:lnSpc>
              <a:spcBef>
                <a:spcPts val="100"/>
              </a:spcBef>
              <a:buFont typeface="+mj-lt"/>
              <a:buAutoNum type="arabicPeriod"/>
            </a:pPr>
            <a:r>
              <a:rPr lang="en-US" sz="3200" spc="110">
                <a:ea typeface="Calibri Light"/>
                <a:cs typeface="Calibri Light"/>
              </a:rPr>
              <a:t>Healthy buildings, systems, and schools. </a:t>
            </a:r>
          </a:p>
          <a:p>
            <a:pPr marL="527050" marR="17145" indent="-514350">
              <a:lnSpc>
                <a:spcPct val="115599"/>
              </a:lnSpc>
              <a:spcBef>
                <a:spcPts val="100"/>
              </a:spcBef>
              <a:buFont typeface="+mj-lt"/>
              <a:buAutoNum type="arabicPeriod"/>
            </a:pPr>
            <a:endParaRPr lang="en-US" sz="3200" spc="110">
              <a:ea typeface="Calibri Light"/>
              <a:cs typeface="Calibri Light" panose="020F0302020204030204" pitchFamily="34" charset="0"/>
            </a:endParaRPr>
          </a:p>
          <a:p>
            <a:pPr marL="527050" marR="17145" indent="-514350">
              <a:lnSpc>
                <a:spcPct val="115599"/>
              </a:lnSpc>
              <a:spcBef>
                <a:spcPts val="100"/>
              </a:spcBef>
              <a:buFont typeface="+mj-lt"/>
              <a:buAutoNum type="arabicPeriod"/>
            </a:pPr>
            <a:r>
              <a:rPr lang="en-US" sz="3200" spc="110">
                <a:ea typeface="Calibri Light"/>
                <a:cs typeface="Calibri Light"/>
              </a:rPr>
              <a:t>Gun Violence and Crisis Guide Review</a:t>
            </a:r>
          </a:p>
          <a:p>
            <a:pPr marL="527050" marR="17145" indent="-514350">
              <a:lnSpc>
                <a:spcPct val="115599"/>
              </a:lnSpc>
              <a:spcBef>
                <a:spcPts val="100"/>
              </a:spcBef>
              <a:buFont typeface="+mj-lt"/>
              <a:buAutoNum type="arabicPeriod"/>
            </a:pPr>
            <a:endParaRPr lang="en-US" sz="3200" spc="110">
              <a:ea typeface="Calibri Light"/>
              <a:cs typeface="Calibri Light"/>
            </a:endParaRPr>
          </a:p>
          <a:p>
            <a:pPr marL="527050" marR="17145" indent="-514350">
              <a:lnSpc>
                <a:spcPct val="115599"/>
              </a:lnSpc>
              <a:spcBef>
                <a:spcPts val="100"/>
              </a:spcBef>
              <a:buFont typeface="+mj-lt"/>
              <a:buAutoNum type="arabicPeriod"/>
            </a:pPr>
            <a:r>
              <a:rPr lang="en-US" sz="3200" b="1" spc="110">
                <a:solidFill>
                  <a:schemeClr val="accent1"/>
                </a:solidFill>
                <a:ea typeface="Calibri Light"/>
                <a:cs typeface="Calibri Light"/>
              </a:rPr>
              <a:t>Safe Schools and Student Well-Being: Restricting Student Use of Personal Devices. </a:t>
            </a:r>
            <a:endParaRPr lang="en-US" sz="3200" b="1">
              <a:solidFill>
                <a:schemeClr val="accent1"/>
              </a:solidFill>
              <a:ea typeface="Calibri Light"/>
              <a:cs typeface="Calibri"/>
            </a:endParaRPr>
          </a:p>
        </p:txBody>
      </p:sp>
      <p:sp>
        <p:nvSpPr>
          <p:cNvPr id="233" name="Title 4">
            <a:extLst>
              <a:ext uri="{FF2B5EF4-FFF2-40B4-BE49-F238E27FC236}">
                <a16:creationId xmlns:a16="http://schemas.microsoft.com/office/drawing/2014/main" id="{9C3A9681-CA63-22AC-8E91-84744144548B}"/>
              </a:ext>
            </a:extLst>
          </p:cNvPr>
          <p:cNvSpPr>
            <a:spLocks noGrp="1"/>
          </p:cNvSpPr>
          <p:nvPr>
            <p:ph type="title"/>
          </p:nvPr>
        </p:nvSpPr>
        <p:spPr/>
        <p:txBody>
          <a:bodyPr wrap="square" lIns="0" tIns="0" rIns="0" bIns="0" anchor="t">
            <a:noAutofit/>
          </a:bodyPr>
          <a:lstStyle/>
          <a:p>
            <a:pPr algn="ctr"/>
            <a:r>
              <a:rPr lang="en-US"/>
              <a:t>School Health and Safety Series</a:t>
            </a:r>
          </a:p>
        </p:txBody>
      </p:sp>
      <p:pic>
        <p:nvPicPr>
          <p:cNvPr id="235" name="Picture 234" descr="School corridor with lockers">
            <a:extLst>
              <a:ext uri="{FF2B5EF4-FFF2-40B4-BE49-F238E27FC236}">
                <a16:creationId xmlns:a16="http://schemas.microsoft.com/office/drawing/2014/main" id="{0C346C1D-46E2-3DE2-8B90-E665570A89C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6250" y="3135719"/>
            <a:ext cx="8184445" cy="5343067"/>
          </a:xfrm>
          <a:prstGeom prst="rect">
            <a:avLst/>
          </a:prstGeom>
          <a:ln>
            <a:noFill/>
          </a:ln>
          <a:effectLst>
            <a:outerShdw blurRad="190500" algn="tl" rotWithShape="0">
              <a:srgbClr val="000000">
                <a:alpha val="70000"/>
              </a:srgbClr>
            </a:outerShdw>
          </a:effectLst>
        </p:spPr>
      </p:pic>
      <p:pic>
        <p:nvPicPr>
          <p:cNvPr id="237" name="Picture 236" descr="A close-up of a logo&#10;&#10;Description automatically generated">
            <a:extLst>
              <a:ext uri="{FF2B5EF4-FFF2-40B4-BE49-F238E27FC236}">
                <a16:creationId xmlns:a16="http://schemas.microsoft.com/office/drawing/2014/main" id="{16DE0EEF-22C4-832E-4288-E5A3D3FDB9AC}"/>
              </a:ext>
            </a:extLst>
          </p:cNvPr>
          <p:cNvPicPr>
            <a:picLocks noChangeAspect="1"/>
          </p:cNvPicPr>
          <p:nvPr/>
        </p:nvPicPr>
        <p:blipFill>
          <a:blip r:embed="rId5"/>
          <a:stretch>
            <a:fillRect/>
          </a:stretch>
        </p:blipFill>
        <p:spPr>
          <a:xfrm>
            <a:off x="16301393" y="9197788"/>
            <a:ext cx="1142415" cy="1090748"/>
          </a:xfrm>
          <a:prstGeom prst="rect">
            <a:avLst/>
          </a:prstGeom>
        </p:spPr>
      </p:pic>
    </p:spTree>
    <p:custDataLst>
      <p:tags r:id="rId1"/>
    </p:custDataLst>
    <p:extLst>
      <p:ext uri="{BB962C8B-B14F-4D97-AF65-F5344CB8AC3E}">
        <p14:creationId xmlns:p14="http://schemas.microsoft.com/office/powerpoint/2010/main" val="3170280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D862-195B-A2D4-CEDA-E786AA808A8D}"/>
              </a:ext>
            </a:extLst>
          </p:cNvPr>
          <p:cNvSpPr>
            <a:spLocks noGrp="1"/>
          </p:cNvSpPr>
          <p:nvPr>
            <p:ph type="title"/>
          </p:nvPr>
        </p:nvSpPr>
        <p:spPr>
          <a:xfrm>
            <a:off x="1573562" y="4148254"/>
            <a:ext cx="12895002" cy="1981200"/>
          </a:xfrm>
        </p:spPr>
        <p:txBody>
          <a:bodyPr>
            <a:normAutofit fontScale="90000"/>
          </a:bodyPr>
          <a:lstStyle/>
          <a:p>
            <a:r>
              <a:rPr lang="en-US" b="1" cap="none">
                <a:solidFill>
                  <a:schemeClr val="accent1">
                    <a:lumMod val="76000"/>
                  </a:schemeClr>
                </a:solidFill>
                <a:ea typeface="+mj-lt"/>
                <a:cs typeface="+mj-lt"/>
              </a:rPr>
              <a:t>Please type in the chat the health and safety issues members have expressed concerns about in the past year. </a:t>
            </a:r>
            <a:r>
              <a:rPr lang="en-US" cap="none">
                <a:solidFill>
                  <a:schemeClr val="accent1">
                    <a:lumMod val="76000"/>
                  </a:schemeClr>
                </a:solidFill>
                <a:ea typeface="+mj-lt"/>
                <a:cs typeface="+mj-lt"/>
              </a:rPr>
              <a:t> </a:t>
            </a:r>
            <a:br>
              <a:rPr lang="en-US" cap="none">
                <a:solidFill>
                  <a:schemeClr val="accent1">
                    <a:lumMod val="76000"/>
                  </a:schemeClr>
                </a:solidFill>
              </a:rPr>
            </a:br>
            <a:endParaRPr lang="en-US"/>
          </a:p>
        </p:txBody>
      </p:sp>
    </p:spTree>
    <p:custDataLst>
      <p:tags r:id="rId1"/>
    </p:custDataLst>
    <p:extLst>
      <p:ext uri="{BB962C8B-B14F-4D97-AF65-F5344CB8AC3E}">
        <p14:creationId xmlns:p14="http://schemas.microsoft.com/office/powerpoint/2010/main" val="4105786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01FF5A2-3238-01CA-5003-22FAC987123A}"/>
              </a:ext>
            </a:extLst>
          </p:cNvPr>
          <p:cNvSpPr txBox="1">
            <a:spLocks/>
          </p:cNvSpPr>
          <p:nvPr/>
        </p:nvSpPr>
        <p:spPr>
          <a:xfrm>
            <a:off x="3805917" y="46214"/>
            <a:ext cx="10382250" cy="2154436"/>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a:r>
              <a:rPr lang="en-US" b="0">
                <a:latin typeface="+mj-lt"/>
              </a:rPr>
              <a:t>Health and Safety Issues</a:t>
            </a:r>
            <a:br>
              <a:rPr lang="en-US" b="0">
                <a:latin typeface="+mj-lt"/>
              </a:rPr>
            </a:br>
            <a:r>
              <a:rPr lang="en-US" sz="4000" b="0">
                <a:latin typeface="+mj-lt"/>
              </a:rPr>
              <a:t>(Selected List)</a:t>
            </a:r>
            <a:r>
              <a:rPr lang="en-US" b="0">
                <a:latin typeface="+mj-lt"/>
              </a:rPr>
              <a:t> </a:t>
            </a:r>
          </a:p>
        </p:txBody>
      </p:sp>
      <p:sp>
        <p:nvSpPr>
          <p:cNvPr id="7" name="TextBox 6">
            <a:extLst>
              <a:ext uri="{FF2B5EF4-FFF2-40B4-BE49-F238E27FC236}">
                <a16:creationId xmlns:a16="http://schemas.microsoft.com/office/drawing/2014/main" id="{00121C91-4FAD-607A-3F9C-B3A65EF732F4}"/>
              </a:ext>
            </a:extLst>
          </p:cNvPr>
          <p:cNvSpPr txBox="1"/>
          <p:nvPr/>
        </p:nvSpPr>
        <p:spPr>
          <a:xfrm>
            <a:off x="11628783" y="2077801"/>
            <a:ext cx="6506817" cy="5509200"/>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Polychlorinated biphenyls (PCBs)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Pollution (generation of/proximity)</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a:buFont typeface="Arial" panose="020B0604020202020204" pitchFamily="34" charset="0"/>
              <a:buChar char="•"/>
            </a:pPr>
            <a:r>
              <a:rPr lang="en-US" sz="3200">
                <a:solidFill>
                  <a:prstClr val="black"/>
                </a:solidFill>
                <a:latin typeface="Calibri Light"/>
                <a:ea typeface="Calibri Light"/>
                <a:cs typeface="Calibri Light"/>
              </a:rPr>
              <a:t>Vaping</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Violence (threats, attacks)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Water (access to clean water)</a:t>
            </a:r>
          </a:p>
        </p:txBody>
      </p:sp>
      <p:sp>
        <p:nvSpPr>
          <p:cNvPr id="8" name="Rectangle 7">
            <a:extLst>
              <a:ext uri="{FF2B5EF4-FFF2-40B4-BE49-F238E27FC236}">
                <a16:creationId xmlns:a16="http://schemas.microsoft.com/office/drawing/2014/main" id="{EB1A9A14-55EA-AC14-DBC1-691A9D107686}"/>
              </a:ext>
            </a:extLst>
          </p:cNvPr>
          <p:cNvSpPr/>
          <p:nvPr/>
        </p:nvSpPr>
        <p:spPr>
          <a:xfrm>
            <a:off x="6019800" y="2109275"/>
            <a:ext cx="5181600" cy="6494085"/>
          </a:xfrm>
          <a:prstGeom prst="rect">
            <a:avLst/>
          </a:prstGeom>
        </p:spPr>
        <p:txBody>
          <a:bodyPr wrap="square">
            <a:spAutoFit/>
          </a:bodyPr>
          <a:lstStyle/>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Health education</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Heat</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Immunization/vaccination</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Infectious diseases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Indoor air quality</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Lead (in paint, water, etc.)</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Mental health and stress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Mercury</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Mold</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Natural disasters</a:t>
            </a:r>
          </a:p>
        </p:txBody>
      </p:sp>
      <p:sp>
        <p:nvSpPr>
          <p:cNvPr id="9" name="Rectangle 8">
            <a:extLst>
              <a:ext uri="{FF2B5EF4-FFF2-40B4-BE49-F238E27FC236}">
                <a16:creationId xmlns:a16="http://schemas.microsoft.com/office/drawing/2014/main" id="{F819B150-2204-1CF6-9794-99A87406A587}"/>
              </a:ext>
            </a:extLst>
          </p:cNvPr>
          <p:cNvSpPr/>
          <p:nvPr/>
        </p:nvSpPr>
        <p:spPr>
          <a:xfrm>
            <a:off x="533400" y="1538486"/>
            <a:ext cx="5638800" cy="7478970"/>
          </a:xfrm>
          <a:prstGeom prst="rect">
            <a:avLst/>
          </a:prstGeom>
        </p:spPr>
        <p:txBody>
          <a:bodyPr wrap="square" lIns="91440" tIns="45720" rIns="91440" bIns="45720" anchor="t">
            <a:spAutoFit/>
          </a:bodyPr>
          <a:lstStyle/>
          <a:p>
            <a:endParaRPr lang="en-US" sz="3200">
              <a:latin typeface="Calibri Light" panose="020F0302020204030204" pitchFamily="34" charset="0"/>
              <a:ea typeface="Calibri Light" panose="020F0302020204030204" pitchFamily="34" charset="0"/>
              <a:cs typeface="Calibri Light" panose="020F0302020204030204" pitchFamily="34" charset="0"/>
            </a:endParaRP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Allergies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Asbestos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Bloodborne hazards</a:t>
            </a:r>
          </a:p>
          <a:p>
            <a:pPr marL="457200" indent="-457200">
              <a:buFont typeface="Arial" panose="020B0604020202020204" pitchFamily="34" charset="0"/>
              <a:buChar char="•"/>
            </a:pPr>
            <a:r>
              <a:rPr lang="en-US" sz="32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Bullying</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Chemical use/storage/exposure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Climate justice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Cold</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Disaster preparation</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Ergonomic hazards</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Food-service concerns (burns, etc.)</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Formaldehyde</a:t>
            </a:r>
          </a:p>
          <a:p>
            <a:pPr marL="457200" indent="-457200">
              <a:buFont typeface="Arial" panose="020B0604020202020204" pitchFamily="34" charset="0"/>
              <a:buChar char="•"/>
            </a:pPr>
            <a:r>
              <a:rPr lang="en-US" sz="3200">
                <a:solidFill>
                  <a:prstClr val="black"/>
                </a:solidFill>
                <a:latin typeface="Calibri Light"/>
                <a:ea typeface="Calibri Light" panose="020F0302020204030204" pitchFamily="34" charset="0"/>
                <a:cs typeface="Calibri Light"/>
              </a:rPr>
              <a:t>Gun violence</a:t>
            </a:r>
          </a:p>
        </p:txBody>
      </p:sp>
    </p:spTree>
    <p:custDataLst>
      <p:tags r:id="rId1"/>
    </p:custDataLst>
    <p:extLst>
      <p:ext uri="{BB962C8B-B14F-4D97-AF65-F5344CB8AC3E}">
        <p14:creationId xmlns:p14="http://schemas.microsoft.com/office/powerpoint/2010/main" val="116084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593E4-0AC0-75F5-2814-7AE1D5FCC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95699B-6E6A-6F45-2567-CD577A9AD717}"/>
              </a:ext>
            </a:extLst>
          </p:cNvPr>
          <p:cNvSpPr txBox="1">
            <a:spLocks/>
          </p:cNvSpPr>
          <p:nvPr/>
        </p:nvSpPr>
        <p:spPr>
          <a:xfrm>
            <a:off x="3720459" y="131672"/>
            <a:ext cx="10382250" cy="2154436"/>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defTabSz="914400"/>
            <a:r>
              <a:rPr lang="en-US" b="0" kern="0">
                <a:latin typeface="+mj-lt"/>
              </a:rPr>
              <a:t>Health and Safety Issues</a:t>
            </a:r>
            <a:br>
              <a:rPr lang="en-US" b="0" kern="0">
                <a:latin typeface="+mj-lt"/>
              </a:rPr>
            </a:br>
            <a:r>
              <a:rPr lang="en-US" sz="4000" b="0" kern="0">
                <a:latin typeface="+mj-lt"/>
              </a:rPr>
              <a:t>(Selected List)</a:t>
            </a:r>
            <a:r>
              <a:rPr lang="en-US" b="0" kern="0">
                <a:latin typeface="+mj-lt"/>
              </a:rPr>
              <a:t> </a:t>
            </a:r>
          </a:p>
        </p:txBody>
      </p:sp>
      <p:sp>
        <p:nvSpPr>
          <p:cNvPr id="3" name="TextBox 2">
            <a:extLst>
              <a:ext uri="{FF2B5EF4-FFF2-40B4-BE49-F238E27FC236}">
                <a16:creationId xmlns:a16="http://schemas.microsoft.com/office/drawing/2014/main" id="{91DE0ED0-ABA3-E507-96B0-16B56EC49E1B}"/>
              </a:ext>
            </a:extLst>
          </p:cNvPr>
          <p:cNvSpPr txBox="1"/>
          <p:nvPr/>
        </p:nvSpPr>
        <p:spPr>
          <a:xfrm>
            <a:off x="11628783" y="2077801"/>
            <a:ext cx="6430617" cy="5509200"/>
          </a:xfrm>
          <a:prstGeom prst="rect">
            <a:avLst/>
          </a:prstGeom>
          <a:noFill/>
        </p:spPr>
        <p:txBody>
          <a:bodyPr wrap="square" lIns="91440" tIns="45720" rIns="91440" bIns="45720" anchor="t">
            <a:spAutoFit/>
          </a:bodyPr>
          <a:lstStyle/>
          <a:p>
            <a:pPr marL="457200" indent="-457200" defTabSz="914400">
              <a:buFont typeface="Arial" panose="020B0604020202020204" pitchFamily="34" charset="0"/>
              <a:buChar char="•"/>
            </a:pPr>
            <a:r>
              <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Opioids</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Polychlorinated biphenyls (PCBs)</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Pollution (generation of/proximity)</a:t>
            </a:r>
          </a:p>
          <a:p>
            <a:pPr marL="457200" indent="-457200" defTabSz="914400">
              <a:buFont typeface="Arial" panose="020B0604020202020204" pitchFamily="34" charset="0"/>
              <a:buChar char="•"/>
            </a:pPr>
            <a:r>
              <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Safe passage</a:t>
            </a:r>
          </a:p>
          <a:p>
            <a:pPr marL="457200" indent="-457200" defTabSz="914400">
              <a:buFont typeface="Arial" panose="020B0604020202020204" pitchFamily="34" charset="0"/>
              <a:buChar char="•"/>
            </a:pPr>
            <a:r>
              <a:rPr lang="en-US" sz="3200" kern="0">
                <a:solidFill>
                  <a:srgbClr val="FF0000"/>
                </a:solidFill>
                <a:latin typeface="Calibri Light" panose="020F0302020204030204" pitchFamily="34" charset="0"/>
                <a:ea typeface="Calibri Light" panose="020F0302020204030204" pitchFamily="34" charset="0"/>
                <a:cs typeface="Calibri Light" panose="020F0302020204030204" pitchFamily="34" charset="0"/>
              </a:rPr>
              <a:t>Sexual and reproductive health</a:t>
            </a:r>
          </a:p>
          <a:p>
            <a:pPr marL="457200" indent="-457200" defTabSz="914400">
              <a:buFont typeface="Arial" panose="020B0604020202020204" pitchFamily="34" charset="0"/>
              <a:buChar char="•"/>
            </a:pPr>
            <a:r>
              <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Slips, trips, and falls</a:t>
            </a:r>
          </a:p>
          <a:p>
            <a:pPr marL="457200" indent="-457200" defTabSz="914400">
              <a:buFont typeface="Arial" panose="020B0604020202020204" pitchFamily="34" charset="0"/>
              <a:buChar char="•"/>
            </a:pPr>
            <a:r>
              <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Smoking</a:t>
            </a:r>
          </a:p>
          <a:p>
            <a:pPr marL="457200" indent="-457200" defTabSz="914400">
              <a:buFont typeface="Arial" panose="020B0604020202020204" pitchFamily="34" charset="0"/>
              <a:buChar char="•"/>
            </a:pPr>
            <a:r>
              <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rPr>
              <a:t>Staffing and workload</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Vaping</a:t>
            </a:r>
            <a:endParaRPr lang="en-US" sz="3200" b="1" kern="0">
              <a:solidFill>
                <a:srgbClr val="FF0000"/>
              </a:solidFill>
              <a:latin typeface="Calibri Light"/>
              <a:ea typeface="Calibri Light"/>
              <a:cs typeface="Calibri Light"/>
            </a:endParaRPr>
          </a:p>
          <a:p>
            <a:pPr marL="457200" indent="-457200" defTabSz="914400">
              <a:buFont typeface="Arial" panose="020B0604020202020204" pitchFamily="34" charset="0"/>
              <a:buChar char="•"/>
            </a:pPr>
            <a:r>
              <a:rPr lang="en-US" sz="3200" b="1" kern="0">
                <a:solidFill>
                  <a:srgbClr val="FF0000"/>
                </a:solidFill>
                <a:latin typeface="Calibri Light"/>
                <a:cs typeface="Calibri Light"/>
              </a:rPr>
              <a:t>Violence (threats, attacks)</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Water (access to clean water)</a:t>
            </a:r>
          </a:p>
        </p:txBody>
      </p:sp>
      <p:sp>
        <p:nvSpPr>
          <p:cNvPr id="4" name="Rectangle 3">
            <a:extLst>
              <a:ext uri="{FF2B5EF4-FFF2-40B4-BE49-F238E27FC236}">
                <a16:creationId xmlns:a16="http://schemas.microsoft.com/office/drawing/2014/main" id="{82F24959-8FA6-5AC7-663A-B1A7C541A966}"/>
              </a:ext>
            </a:extLst>
          </p:cNvPr>
          <p:cNvSpPr/>
          <p:nvPr/>
        </p:nvSpPr>
        <p:spPr>
          <a:xfrm>
            <a:off x="6019800" y="2109275"/>
            <a:ext cx="5181600" cy="6494085"/>
          </a:xfrm>
          <a:prstGeom prst="rect">
            <a:avLst/>
          </a:prstGeom>
        </p:spPr>
        <p:txBody>
          <a:bodyPr wrap="square" lIns="91440" tIns="45720" rIns="91440" bIns="45720" anchor="t">
            <a:spAutoFit/>
          </a:bodyPr>
          <a:lstStyle/>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a:ln>
                  <a:noFill/>
                </a:ln>
                <a:solidFill>
                  <a:sysClr val="windowText" lastClr="000000"/>
                </a:solidFill>
                <a:effectLst/>
                <a:uLnTx/>
                <a:uFillTx/>
                <a:latin typeface="Calibri Light"/>
                <a:ea typeface="Calibri Light" panose="020F0302020204030204" pitchFamily="34" charset="0"/>
                <a:cs typeface="Calibri Light"/>
              </a:rPr>
              <a:t>Health education</a:t>
            </a:r>
            <a:endParaRPr kumimoji="0" lang="en-US" sz="1800" b="0" i="0" u="none" strike="noStrike" kern="0" cap="none" spc="0" normalizeH="0" baseline="0" noProof="0">
              <a:ln>
                <a:noFill/>
              </a:ln>
              <a:solidFill>
                <a:sysClr val="windowText" lastClr="000000"/>
              </a:solidFill>
              <a:effectLst/>
              <a:uLnTx/>
              <a:uFillTx/>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Health Services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Heat</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Immunization/vaccination</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Infectious diseases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Indoor air quality</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Infrastructure</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Lead (in paint, water, etc.)</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Mental health and stress</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Mercury</a:t>
            </a:r>
          </a:p>
          <a:p>
            <a:pPr marL="457200" marR="0" lvl="0" indent="-457200" defTabSz="914400" fontAlgn="auto">
              <a:lnSpc>
                <a:spcPct val="100000"/>
              </a:lnSpc>
              <a:spcBef>
                <a:spcPts val="0"/>
              </a:spcBef>
              <a:spcAft>
                <a:spcPts val="0"/>
              </a:spcAft>
              <a:buClrTx/>
              <a:buSzTx/>
              <a:buFont typeface="Arial" panose="020B0604020202020204" pitchFamily="34" charset="0"/>
              <a:buChar char="•"/>
              <a:tabLst/>
              <a:defRPr/>
            </a:pPr>
            <a:r>
              <a:rPr lang="en-US" sz="3200" b="1" kern="0">
                <a:solidFill>
                  <a:srgbClr val="FF0000"/>
                </a:solidFill>
                <a:latin typeface="Calibri Light"/>
                <a:cs typeface="Calibri Light"/>
              </a:rPr>
              <a:t>Mold</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0" cap="none" spc="0" normalizeH="0" baseline="0" noProof="0">
                <a:ln>
                  <a:noFill/>
                </a:ln>
                <a:solidFill>
                  <a:sysClr val="windowText" lastClr="000000"/>
                </a:solidFill>
                <a:effectLst/>
                <a:uLnTx/>
                <a:uFillTx/>
                <a:latin typeface="Calibri Light" panose="020F0302020204030204" pitchFamily="34" charset="0"/>
                <a:ea typeface="Calibri Light" panose="020F0302020204030204" pitchFamily="34" charset="0"/>
                <a:cs typeface="Calibri Light" panose="020F0302020204030204" pitchFamily="34" charset="0"/>
              </a:rPr>
              <a:t>Musculoskeletal problems</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Natural disasters</a:t>
            </a:r>
          </a:p>
        </p:txBody>
      </p:sp>
      <p:sp>
        <p:nvSpPr>
          <p:cNvPr id="5" name="Rectangle 4">
            <a:extLst>
              <a:ext uri="{FF2B5EF4-FFF2-40B4-BE49-F238E27FC236}">
                <a16:creationId xmlns:a16="http://schemas.microsoft.com/office/drawing/2014/main" id="{BD7C64E3-3ADC-6545-F2D2-8EA9BBEE038C}"/>
              </a:ext>
            </a:extLst>
          </p:cNvPr>
          <p:cNvSpPr/>
          <p:nvPr/>
        </p:nvSpPr>
        <p:spPr>
          <a:xfrm>
            <a:off x="533400" y="1538486"/>
            <a:ext cx="5638800" cy="7478970"/>
          </a:xfrm>
          <a:prstGeom prst="rect">
            <a:avLst/>
          </a:prstGeom>
        </p:spPr>
        <p:txBody>
          <a:bodyPr wrap="square" lIns="91440" tIns="45720" rIns="91440" bIns="45720" anchor="t">
            <a:spAutoFit/>
          </a:bodyPr>
          <a:lstStyle/>
          <a:p>
            <a:pPr defTabSz="914400"/>
            <a:endParaRPr lang="en-US" sz="3200" kern="0">
              <a:solidFill>
                <a:sysClr val="windowText" lastClr="000000"/>
              </a:solidFill>
              <a:latin typeface="Calibri Light" panose="020F0302020204030204" pitchFamily="34" charset="0"/>
              <a:ea typeface="Calibri Light" panose="020F0302020204030204" pitchFamily="34" charset="0"/>
              <a:cs typeface="Calibri Light" panose="020F0302020204030204" pitchFamily="34" charset="0"/>
            </a:endParaRP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Allergies</a:t>
            </a:r>
          </a:p>
          <a:p>
            <a:pPr marL="457200" indent="-457200" defTabSz="914400">
              <a:buFont typeface="Arial" panose="020B0604020202020204" pitchFamily="34" charset="0"/>
              <a:buChar char="•"/>
            </a:pPr>
            <a:r>
              <a:rPr lang="en-US" sz="3200" b="1" kern="0">
                <a:solidFill>
                  <a:srgbClr val="FF0000"/>
                </a:solidFill>
                <a:latin typeface="Calibri Light"/>
                <a:ea typeface="Calibri Light" panose="020F0302020204030204" pitchFamily="34" charset="0"/>
                <a:cs typeface="Calibri Light"/>
              </a:rPr>
              <a:t>Asbestos</a:t>
            </a: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Bloodborne hazards</a:t>
            </a: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Bullying</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Chemical use/storage/exposure</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Climate justice</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Cold</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Disaster preparation</a:t>
            </a: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Ergonomic hazards</a:t>
            </a: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Food-service concerns (burns, etc.)</a:t>
            </a:r>
          </a:p>
          <a:p>
            <a:pPr marL="457200" indent="-457200" defTabSz="914400">
              <a:buFont typeface="Arial" panose="020B0604020202020204" pitchFamily="34" charset="0"/>
              <a:buChar char="•"/>
            </a:pPr>
            <a:r>
              <a:rPr lang="en-US" sz="3200" kern="0">
                <a:solidFill>
                  <a:sysClr val="windowText" lastClr="000000"/>
                </a:solidFill>
                <a:latin typeface="Calibri Light"/>
                <a:ea typeface="Calibri Light" panose="020F0302020204030204" pitchFamily="34" charset="0"/>
                <a:cs typeface="Calibri Light"/>
              </a:rPr>
              <a:t>Formaldehyde</a:t>
            </a:r>
          </a:p>
          <a:p>
            <a:pPr marL="457200" indent="-457200" defTabSz="914400">
              <a:buFont typeface="Arial" panose="020B0604020202020204" pitchFamily="34" charset="0"/>
              <a:buChar char="•"/>
            </a:pPr>
            <a:r>
              <a:rPr lang="en-US" sz="3200" b="1" kern="0">
                <a:solidFill>
                  <a:srgbClr val="FF0000"/>
                </a:solidFill>
                <a:latin typeface="Calibri Light"/>
                <a:cs typeface="Calibri Light"/>
              </a:rPr>
              <a:t>Gun violence</a:t>
            </a:r>
          </a:p>
        </p:txBody>
      </p:sp>
    </p:spTree>
    <p:custDataLst>
      <p:tags r:id="rId1"/>
    </p:custDataLst>
    <p:extLst>
      <p:ext uri="{BB962C8B-B14F-4D97-AF65-F5344CB8AC3E}">
        <p14:creationId xmlns:p14="http://schemas.microsoft.com/office/powerpoint/2010/main" val="1300649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looking at their phones&#10;&#10;AI-generated content may be incorrect.">
            <a:extLst>
              <a:ext uri="{FF2B5EF4-FFF2-40B4-BE49-F238E27FC236}">
                <a16:creationId xmlns:a16="http://schemas.microsoft.com/office/drawing/2014/main" id="{7FACCB74-C59B-459D-D749-CF820EA62A16}"/>
              </a:ext>
            </a:extLst>
          </p:cNvPr>
          <p:cNvPicPr>
            <a:picLocks noChangeAspect="1"/>
          </p:cNvPicPr>
          <p:nvPr/>
        </p:nvPicPr>
        <p:blipFill>
          <a:blip r:embed="rId4"/>
          <a:srcRect t="6886" b="6885"/>
          <a:stretch/>
        </p:blipFill>
        <p:spPr>
          <a:xfrm>
            <a:off x="5620338" y="502920"/>
            <a:ext cx="11597519" cy="8225300"/>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E8E4F793-1E69-1C92-886B-D4F37A73CE36}"/>
              </a:ext>
            </a:extLst>
          </p:cNvPr>
          <p:cNvSpPr>
            <a:spLocks noGrp="1"/>
          </p:cNvSpPr>
          <p:nvPr>
            <p:ph type="title"/>
          </p:nvPr>
        </p:nvSpPr>
        <p:spPr>
          <a:xfrm>
            <a:off x="483463" y="2250414"/>
            <a:ext cx="4728618" cy="5538042"/>
          </a:xfrm>
          <a:noFill/>
        </p:spPr>
        <p:txBody>
          <a:bodyPr vert="horz" lIns="91440" tIns="45720" rIns="91440" bIns="45720" rtlCol="0" anchor="b">
            <a:normAutofit/>
          </a:bodyPr>
          <a:lstStyle/>
          <a:p>
            <a:pPr defTabSz="914400"/>
            <a:r>
              <a:rPr lang="en-US" sz="7800" cap="none">
                <a:latin typeface="Gill Sans MT" panose="020B0502020104020203" pitchFamily="34" charset="0"/>
              </a:rPr>
              <a:t>What's Going On In Your State Or Locals</a:t>
            </a:r>
            <a:r>
              <a:rPr lang="en-US" sz="7800">
                <a:latin typeface="Gill Sans MT" panose="020B0502020104020203" pitchFamily="34" charset="0"/>
              </a:rPr>
              <a:t>?</a:t>
            </a:r>
          </a:p>
        </p:txBody>
      </p:sp>
    </p:spTree>
    <p:custDataLst>
      <p:tags r:id="rId1"/>
    </p:custDataLst>
    <p:extLst>
      <p:ext uri="{BB962C8B-B14F-4D97-AF65-F5344CB8AC3E}">
        <p14:creationId xmlns:p14="http://schemas.microsoft.com/office/powerpoint/2010/main" val="2164136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DF391AC-5508-877D-C8AC-135FE5C50082}"/>
              </a:ext>
            </a:extLst>
          </p:cNvPr>
          <p:cNvSpPr txBox="1"/>
          <p:nvPr/>
        </p:nvSpPr>
        <p:spPr>
          <a:xfrm>
            <a:off x="0" y="475940"/>
            <a:ext cx="5610231" cy="7888770"/>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5" name="Picture 4">
            <a:hlinkClick r:id="rId4"/>
            <a:extLst>
              <a:ext uri="{FF2B5EF4-FFF2-40B4-BE49-F238E27FC236}">
                <a16:creationId xmlns:a16="http://schemas.microsoft.com/office/drawing/2014/main" id="{6EA89D32-0EFA-6C56-0FDC-7DE683D39115}"/>
              </a:ext>
            </a:extLst>
          </p:cNvPr>
          <p:cNvPicPr>
            <a:picLocks noChangeAspect="1"/>
          </p:cNvPicPr>
          <p:nvPr/>
        </p:nvPicPr>
        <p:blipFill>
          <a:blip r:embed="rId5"/>
          <a:stretch>
            <a:fillRect/>
          </a:stretch>
        </p:blipFill>
        <p:spPr>
          <a:xfrm>
            <a:off x="523994" y="1032331"/>
            <a:ext cx="5610231" cy="5627550"/>
          </a:xfrm>
          <a:prstGeom prst="rect">
            <a:avLst/>
          </a:prstGeom>
          <a:ln>
            <a:solidFill>
              <a:schemeClr val="tx1"/>
            </a:solidFill>
          </a:ln>
        </p:spPr>
      </p:pic>
      <p:sp>
        <p:nvSpPr>
          <p:cNvPr id="6" name="TextBox 1">
            <a:extLst>
              <a:ext uri="{FF2B5EF4-FFF2-40B4-BE49-F238E27FC236}">
                <a16:creationId xmlns:a16="http://schemas.microsoft.com/office/drawing/2014/main" id="{01C459D1-51D4-5713-B9AD-273F426376E5}"/>
              </a:ext>
            </a:extLst>
          </p:cNvPr>
          <p:cNvSpPr txBox="1"/>
          <p:nvPr/>
        </p:nvSpPr>
        <p:spPr>
          <a:xfrm>
            <a:off x="7134584" y="4770777"/>
            <a:ext cx="3587466"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a:latin typeface="Franklin Gothic Medium"/>
              </a:rPr>
              <a:t>ACTION</a:t>
            </a:r>
          </a:p>
        </p:txBody>
      </p:sp>
      <p:sp>
        <p:nvSpPr>
          <p:cNvPr id="7" name="TextBox 5">
            <a:extLst>
              <a:ext uri="{FF2B5EF4-FFF2-40B4-BE49-F238E27FC236}">
                <a16:creationId xmlns:a16="http://schemas.microsoft.com/office/drawing/2014/main" id="{77262520-818C-CA4A-1786-DEA07664E65F}"/>
              </a:ext>
            </a:extLst>
          </p:cNvPr>
          <p:cNvSpPr txBox="1"/>
          <p:nvPr/>
        </p:nvSpPr>
        <p:spPr>
          <a:xfrm>
            <a:off x="7061312" y="1594035"/>
            <a:ext cx="3558159"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a:latin typeface="Franklin Gothic Medium"/>
              </a:rPr>
              <a:t>CONCERNS</a:t>
            </a:r>
          </a:p>
        </p:txBody>
      </p:sp>
      <p:sp>
        <p:nvSpPr>
          <p:cNvPr id="8" name="Content Placeholder 3">
            <a:extLst>
              <a:ext uri="{FF2B5EF4-FFF2-40B4-BE49-F238E27FC236}">
                <a16:creationId xmlns:a16="http://schemas.microsoft.com/office/drawing/2014/main" id="{686BB046-8AED-437A-BBB1-A01423AF5347}"/>
              </a:ext>
            </a:extLst>
          </p:cNvPr>
          <p:cNvSpPr txBox="1">
            <a:spLocks/>
          </p:cNvSpPr>
          <p:nvPr/>
        </p:nvSpPr>
        <p:spPr>
          <a:xfrm>
            <a:off x="7105276" y="2109906"/>
            <a:ext cx="10298219" cy="2170610"/>
          </a:xfrm>
          <a:prstGeom prst="rect">
            <a:avLst/>
          </a:prstGeom>
          <a:solidFill>
            <a:schemeClr val="accent4">
              <a:lumMod val="20000"/>
              <a:lumOff val="80000"/>
            </a:schemeClr>
          </a:solidFill>
          <a:ln w="25400">
            <a:solidFill>
              <a:schemeClr val="accent2">
                <a:lumMod val="50000"/>
              </a:schemeClr>
            </a:solidFill>
          </a:ln>
        </p:spPr>
        <p:txBody>
          <a:bodyPr vert="horz" lIns="0" tIns="45720" rIns="0" bIns="45720" rtlCol="0" anchor="t">
            <a:normAutofit/>
          </a:bodyPr>
          <a:lstStyle>
            <a:defPPr>
              <a:defRPr lang="en-US"/>
            </a:defPPr>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
            </a:pPr>
            <a:r>
              <a:rPr lang="en-US" sz="2800"/>
              <a:t> Over half say phones are very disruptive</a:t>
            </a:r>
          </a:p>
          <a:p>
            <a:pPr>
              <a:buFont typeface="Wingdings" panose="05000000000000000000" pitchFamily="2" charset="2"/>
              <a:buChar char="§"/>
            </a:pPr>
            <a:r>
              <a:rPr lang="en-US" sz="2800"/>
              <a:t> Social Media is concerning:  leads to cyberbullying, impedes social skill development, disrupts instructional time</a:t>
            </a:r>
          </a:p>
          <a:p>
            <a:pPr>
              <a:buFont typeface="Wingdings" panose="05000000000000000000" pitchFamily="2" charset="2"/>
              <a:buChar char="§"/>
            </a:pPr>
            <a:r>
              <a:rPr lang="en-US" sz="2800"/>
              <a:t> 90% feel student mental health is a serious issue</a:t>
            </a:r>
          </a:p>
          <a:p>
            <a:pPr marL="0" indent="0">
              <a:buFont typeface="Calibri" panose="020F0502020204030204" pitchFamily="34" charset="0"/>
              <a:buNone/>
            </a:pPr>
            <a:endParaRPr lang="en-US"/>
          </a:p>
          <a:p>
            <a:pPr marL="0" indent="0">
              <a:buNone/>
            </a:pPr>
            <a:endParaRPr lang="en-US"/>
          </a:p>
          <a:p>
            <a:endParaRPr lang="en-US"/>
          </a:p>
        </p:txBody>
      </p:sp>
      <p:sp>
        <p:nvSpPr>
          <p:cNvPr id="9" name="Content Placeholder 3">
            <a:extLst>
              <a:ext uri="{FF2B5EF4-FFF2-40B4-BE49-F238E27FC236}">
                <a16:creationId xmlns:a16="http://schemas.microsoft.com/office/drawing/2014/main" id="{0E46266B-1981-262E-A4A8-95A0B21B52B7}"/>
              </a:ext>
            </a:extLst>
          </p:cNvPr>
          <p:cNvSpPr>
            <a:spLocks noGrp="1"/>
          </p:cNvSpPr>
          <p:nvPr/>
        </p:nvSpPr>
        <p:spPr>
          <a:xfrm>
            <a:off x="7105276" y="5288118"/>
            <a:ext cx="10298219" cy="3076592"/>
          </a:xfrm>
          <a:prstGeom prst="rect">
            <a:avLst/>
          </a:prstGeom>
          <a:solidFill>
            <a:schemeClr val="accent4">
              <a:lumMod val="20000"/>
              <a:lumOff val="80000"/>
            </a:schemeClr>
          </a:solidFill>
          <a:ln w="25400">
            <a:solidFill>
              <a:schemeClr val="accent2">
                <a:lumMod val="50000"/>
              </a:schemeClr>
            </a:solidFill>
          </a:ln>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buFont typeface="Wingdings" panose="05000000000000000000" pitchFamily="2" charset="2"/>
              <a:buChar char="§"/>
            </a:pPr>
            <a:r>
              <a:rPr lang="en-US" sz="2800"/>
              <a:t>Want school-wide policy, with parent and educator collaboration</a:t>
            </a:r>
          </a:p>
          <a:p>
            <a:pPr>
              <a:buFont typeface="Wingdings" panose="05000000000000000000" pitchFamily="2" charset="2"/>
              <a:buChar char="§"/>
            </a:pPr>
            <a:r>
              <a:rPr lang="en-US" sz="2800"/>
              <a:t>District policy limiting personal devices </a:t>
            </a:r>
          </a:p>
          <a:p>
            <a:pPr marL="383540" lvl="1">
              <a:buFont typeface="Wingdings" panose="05000000000000000000" pitchFamily="2" charset="2"/>
              <a:buChar char="§"/>
            </a:pPr>
            <a:r>
              <a:rPr lang="en-US" sz="2800"/>
              <a:t>90%  support during instructional time</a:t>
            </a:r>
          </a:p>
          <a:p>
            <a:pPr marL="383540" lvl="1">
              <a:buFont typeface="Wingdings" panose="05000000000000000000" pitchFamily="2" charset="2"/>
              <a:buChar char="§"/>
            </a:pPr>
            <a:r>
              <a:rPr lang="en-US" sz="2800"/>
              <a:t>83%  support during the entire school day</a:t>
            </a:r>
          </a:p>
          <a:p>
            <a:pPr>
              <a:buFont typeface="Wingdings" panose="05000000000000000000" pitchFamily="2" charset="2"/>
              <a:buChar char="§"/>
            </a:pPr>
            <a:r>
              <a:rPr lang="en-US" sz="2800"/>
              <a:t>86% Support state and federal regulations to hold social media corporations accountable</a:t>
            </a:r>
          </a:p>
          <a:p>
            <a:pPr marL="383540" lvl="1"/>
            <a:endParaRPr lang="en-US"/>
          </a:p>
          <a:p>
            <a:pPr marL="383540" lvl="1"/>
            <a:endParaRPr lang="en-US"/>
          </a:p>
          <a:p>
            <a:pPr marL="0" indent="0">
              <a:buNone/>
            </a:pPr>
            <a:endParaRPr lang="en-US"/>
          </a:p>
          <a:p>
            <a:endParaRPr lang="en-US"/>
          </a:p>
          <a:p>
            <a:endParaRPr lang="en-US"/>
          </a:p>
          <a:p>
            <a:endParaRPr lang="en-US"/>
          </a:p>
          <a:p>
            <a:endParaRPr lang="en-US"/>
          </a:p>
        </p:txBody>
      </p:sp>
      <p:sp>
        <p:nvSpPr>
          <p:cNvPr id="10" name="TextBox 9">
            <a:extLst>
              <a:ext uri="{FF2B5EF4-FFF2-40B4-BE49-F238E27FC236}">
                <a16:creationId xmlns:a16="http://schemas.microsoft.com/office/drawing/2014/main" id="{B5B0379A-595A-DFA8-7D41-9651E94494B9}"/>
              </a:ext>
            </a:extLst>
          </p:cNvPr>
          <p:cNvSpPr txBox="1"/>
          <p:nvPr/>
        </p:nvSpPr>
        <p:spPr>
          <a:xfrm>
            <a:off x="7124445" y="475940"/>
            <a:ext cx="941183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solidFill>
                  <a:srgbClr val="011D52"/>
                </a:solidFill>
                <a:latin typeface="+mj-lt"/>
              </a:rPr>
              <a:t>Polling</a:t>
            </a:r>
            <a:r>
              <a:rPr lang="en-US" sz="6600">
                <a:latin typeface="+mj-lt"/>
              </a:rPr>
              <a:t> of NEA Members</a:t>
            </a:r>
          </a:p>
        </p:txBody>
      </p:sp>
      <p:sp>
        <p:nvSpPr>
          <p:cNvPr id="11" name="TextBox 10">
            <a:extLst>
              <a:ext uri="{FF2B5EF4-FFF2-40B4-BE49-F238E27FC236}">
                <a16:creationId xmlns:a16="http://schemas.microsoft.com/office/drawing/2014/main" id="{7D463093-D72B-A644-48F6-DC4ADB209201}"/>
              </a:ext>
            </a:extLst>
          </p:cNvPr>
          <p:cNvSpPr txBox="1"/>
          <p:nvPr/>
        </p:nvSpPr>
        <p:spPr>
          <a:xfrm>
            <a:off x="523994" y="6943251"/>
            <a:ext cx="4509148" cy="584775"/>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latin typeface="Calibri"/>
                <a:ea typeface="Calibri"/>
                <a:cs typeface="Calibri"/>
                <a:hlinkClick r:id="rId4">
                  <a:extLst>
                    <a:ext uri="{A12FA001-AC4F-418D-AE19-62706E023703}">
                      <ahyp:hlinkClr xmlns:ahyp="http://schemas.microsoft.com/office/drawing/2018/hyperlinkcolor" val="tx"/>
                    </a:ext>
                  </a:extLst>
                </a:hlinkClick>
              </a:rPr>
              <a:t>Impact of Social Media and Personal Devices on Mental Health | NEA</a:t>
            </a:r>
            <a:endParaRPr lang="en-US">
              <a:solidFill>
                <a:schemeClr val="bg1"/>
              </a:solidFill>
              <a:hlinkClick r:id="rId4">
                <a:extLst>
                  <a:ext uri="{A12FA001-AC4F-418D-AE19-62706E023703}">
                    <ahyp:hlinkClr xmlns:ahyp="http://schemas.microsoft.com/office/drawing/2018/hyperlinkcolor" val="tx"/>
                  </a:ext>
                </a:extLst>
              </a:hlinkClick>
            </a:endParaRPr>
          </a:p>
        </p:txBody>
      </p:sp>
    </p:spTree>
    <p:custDataLst>
      <p:tags r:id="rId1"/>
    </p:custDataLst>
    <p:extLst>
      <p:ext uri="{BB962C8B-B14F-4D97-AF65-F5344CB8AC3E}">
        <p14:creationId xmlns:p14="http://schemas.microsoft.com/office/powerpoint/2010/main" val="1559356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73715-968A-05B1-A285-9A3A08821D7F}"/>
              </a:ext>
            </a:extLst>
          </p:cNvPr>
          <p:cNvSpPr>
            <a:spLocks noGrp="1"/>
          </p:cNvSpPr>
          <p:nvPr>
            <p:ph idx="1"/>
          </p:nvPr>
        </p:nvSpPr>
        <p:spPr>
          <a:xfrm>
            <a:off x="6214115" y="1908194"/>
            <a:ext cx="11549891" cy="8451017"/>
          </a:xfrm>
        </p:spPr>
        <p:txBody>
          <a:bodyPr vert="horz" lIns="91440" tIns="45720" rIns="91440" bIns="45720" rtlCol="0" anchor="ctr">
            <a:noAutofit/>
          </a:bodyPr>
          <a:lstStyle/>
          <a:p>
            <a:r>
              <a:rPr lang="en-US" sz="2600">
                <a:ea typeface="Calibri"/>
                <a:cs typeface="Calibri"/>
              </a:rPr>
              <a:t>Brain </a:t>
            </a:r>
            <a:r>
              <a:rPr lang="en-US" sz="2600" b="1">
                <a:ea typeface="Calibri"/>
                <a:cs typeface="Calibri"/>
                <a:hlinkClick r:id="rId4"/>
              </a:rPr>
              <a:t>development impacted</a:t>
            </a:r>
            <a:r>
              <a:rPr lang="en-US" sz="2600" b="1">
                <a:ea typeface="Calibri"/>
                <a:cs typeface="Calibri"/>
              </a:rPr>
              <a:t> </a:t>
            </a:r>
            <a:r>
              <a:rPr lang="en-US" sz="2600">
                <a:ea typeface="Calibri"/>
                <a:cs typeface="Calibri"/>
              </a:rPr>
              <a:t>and neurological pathways linked to risky </a:t>
            </a:r>
            <a:r>
              <a:rPr lang="en-US" sz="2600"/>
              <a:t>behavior</a:t>
            </a:r>
          </a:p>
          <a:p>
            <a:r>
              <a:rPr lang="en-US" sz="2600">
                <a:ea typeface="Calibri"/>
                <a:cs typeface="Calibri"/>
              </a:rPr>
              <a:t>Adolescents who experience cyberbullying are more than </a:t>
            </a:r>
            <a:r>
              <a:rPr lang="en-US" sz="2600" b="1">
                <a:solidFill>
                  <a:srgbClr val="4472C4"/>
                </a:solidFill>
                <a:ea typeface="Calibri"/>
                <a:cs typeface="Calibri"/>
                <a:hlinkClick r:id="rId5"/>
              </a:rPr>
              <a:t>FOUR TIMES </a:t>
            </a:r>
            <a:r>
              <a:rPr lang="en-US" sz="2600">
                <a:ea typeface="Calibri"/>
                <a:cs typeface="Calibri"/>
              </a:rPr>
              <a:t>as likely to report thoughts of</a:t>
            </a:r>
            <a:r>
              <a:rPr lang="en-US" sz="2600">
                <a:solidFill>
                  <a:srgbClr val="000000"/>
                </a:solidFill>
                <a:ea typeface="Calibri"/>
                <a:cs typeface="Calibri"/>
              </a:rPr>
              <a:t> SUICIDE AND ATTEMPTS</a:t>
            </a:r>
            <a:r>
              <a:rPr lang="en-US" sz="2600">
                <a:ea typeface="Calibri"/>
                <a:cs typeface="Calibri"/>
              </a:rPr>
              <a:t> as those who didn’t</a:t>
            </a:r>
            <a:endParaRPr lang="en-US" sz="2600"/>
          </a:p>
          <a:p>
            <a:r>
              <a:rPr lang="en-US" sz="2600">
                <a:ea typeface="Calibri"/>
                <a:cs typeface="Calibri"/>
              </a:rPr>
              <a:t>Nearly half (46%) of teens ages 13-17 say they</a:t>
            </a:r>
            <a:r>
              <a:rPr lang="en-US" sz="2600">
                <a:solidFill>
                  <a:srgbClr val="44546A"/>
                </a:solidFill>
                <a:ea typeface="Calibri"/>
                <a:cs typeface="Calibri"/>
              </a:rPr>
              <a:t> </a:t>
            </a:r>
            <a:r>
              <a:rPr lang="en-US" sz="2600" b="1">
                <a:solidFill>
                  <a:srgbClr val="4472C4"/>
                </a:solidFill>
                <a:ea typeface="Calibri"/>
                <a:cs typeface="Calibri"/>
                <a:hlinkClick r:id="rId6"/>
              </a:rPr>
              <a:t>feel worse about their body image</a:t>
            </a:r>
            <a:r>
              <a:rPr lang="en-US" sz="2600">
                <a:solidFill>
                  <a:srgbClr val="44546A"/>
                </a:solidFill>
                <a:ea typeface="Calibri"/>
                <a:cs typeface="Calibri"/>
              </a:rPr>
              <a:t> </a:t>
            </a:r>
            <a:r>
              <a:rPr lang="en-US" sz="2600">
                <a:ea typeface="Calibri"/>
                <a:cs typeface="Calibri"/>
              </a:rPr>
              <a:t>due to social media </a:t>
            </a:r>
            <a:endParaRPr lang="en-US" sz="2600"/>
          </a:p>
          <a:p>
            <a:r>
              <a:rPr lang="en-US" sz="2600">
                <a:ea typeface="Calibri"/>
                <a:cs typeface="Calibri"/>
              </a:rPr>
              <a:t>Relationship between excessive social media use and</a:t>
            </a:r>
            <a:r>
              <a:rPr lang="en-US" sz="2600" b="1">
                <a:ea typeface="Calibri"/>
                <a:cs typeface="Calibri"/>
              </a:rPr>
              <a:t> </a:t>
            </a:r>
            <a:r>
              <a:rPr lang="en-US" sz="2600" b="1">
                <a:solidFill>
                  <a:srgbClr val="4472C4"/>
                </a:solidFill>
                <a:ea typeface="Calibri"/>
                <a:cs typeface="Calibri"/>
                <a:hlinkClick r:id="rId7"/>
              </a:rPr>
              <a:t>poor sleep quality</a:t>
            </a:r>
            <a:r>
              <a:rPr lang="en-US" sz="2600">
                <a:solidFill>
                  <a:srgbClr val="44546A"/>
                </a:solidFill>
                <a:ea typeface="Calibri"/>
                <a:cs typeface="Calibri"/>
                <a:hlinkClick r:id="rId7"/>
              </a:rPr>
              <a:t>,</a:t>
            </a:r>
            <a:r>
              <a:rPr lang="en-US" sz="2600" b="1">
                <a:solidFill>
                  <a:srgbClr val="44546A"/>
                </a:solidFill>
                <a:ea typeface="Calibri"/>
                <a:cs typeface="Calibri"/>
                <a:hlinkClick r:id="rId7"/>
              </a:rPr>
              <a:t> </a:t>
            </a:r>
            <a:r>
              <a:rPr lang="en-US" sz="2600" b="1">
                <a:solidFill>
                  <a:srgbClr val="4472C4"/>
                </a:solidFill>
                <a:ea typeface="Calibri"/>
                <a:cs typeface="Calibri"/>
                <a:hlinkClick r:id="rId7"/>
              </a:rPr>
              <a:t>reduced sleep duration</a:t>
            </a:r>
            <a:r>
              <a:rPr lang="en-US" sz="2600">
                <a:solidFill>
                  <a:srgbClr val="44546A"/>
                </a:solidFill>
                <a:ea typeface="Calibri"/>
                <a:cs typeface="Calibri"/>
                <a:hlinkClick r:id="rId7"/>
              </a:rPr>
              <a:t>,</a:t>
            </a:r>
            <a:r>
              <a:rPr lang="en-US" sz="2600" b="1">
                <a:solidFill>
                  <a:srgbClr val="44546A"/>
                </a:solidFill>
                <a:ea typeface="Calibri"/>
                <a:cs typeface="Calibri"/>
                <a:hlinkClick r:id="rId7"/>
              </a:rPr>
              <a:t> </a:t>
            </a:r>
            <a:r>
              <a:rPr lang="en-US" sz="2600" b="1">
                <a:solidFill>
                  <a:srgbClr val="4472C4"/>
                </a:solidFill>
                <a:ea typeface="Calibri"/>
                <a:cs typeface="Calibri"/>
                <a:hlinkClick r:id="rId7"/>
              </a:rPr>
              <a:t>sleep difficulties</a:t>
            </a:r>
            <a:r>
              <a:rPr lang="en-US" sz="2600">
                <a:solidFill>
                  <a:srgbClr val="44546A"/>
                </a:solidFill>
                <a:ea typeface="Calibri"/>
                <a:cs typeface="Calibri"/>
                <a:hlinkClick r:id="rId7"/>
              </a:rPr>
              <a:t>,</a:t>
            </a:r>
            <a:r>
              <a:rPr lang="en-US" sz="2600" b="1">
                <a:solidFill>
                  <a:srgbClr val="44546A"/>
                </a:solidFill>
                <a:ea typeface="Calibri"/>
                <a:cs typeface="Calibri"/>
                <a:hlinkClick r:id="rId7"/>
              </a:rPr>
              <a:t> </a:t>
            </a:r>
            <a:r>
              <a:rPr lang="en-US" sz="2600">
                <a:ea typeface="Calibri"/>
                <a:cs typeface="Calibri"/>
              </a:rPr>
              <a:t>and</a:t>
            </a:r>
            <a:r>
              <a:rPr lang="en-US" sz="2600">
                <a:solidFill>
                  <a:srgbClr val="44546A"/>
                </a:solidFill>
                <a:ea typeface="Calibri"/>
                <a:cs typeface="Calibri"/>
              </a:rPr>
              <a:t> </a:t>
            </a:r>
            <a:r>
              <a:rPr lang="en-US" sz="2600" b="1">
                <a:solidFill>
                  <a:schemeClr val="accent3"/>
                </a:solidFill>
                <a:ea typeface="Calibri"/>
                <a:cs typeface="Calibri"/>
              </a:rPr>
              <a:t>depression</a:t>
            </a:r>
            <a:r>
              <a:rPr lang="en-US" sz="2600">
                <a:solidFill>
                  <a:srgbClr val="4472C4"/>
                </a:solidFill>
                <a:ea typeface="Calibri"/>
                <a:cs typeface="Calibri"/>
              </a:rPr>
              <a:t> </a:t>
            </a:r>
            <a:r>
              <a:rPr lang="en-US" sz="2600">
                <a:ea typeface="Calibri"/>
                <a:cs typeface="Calibri"/>
              </a:rPr>
              <a:t>among youth</a:t>
            </a:r>
            <a:endParaRPr lang="en-US" sz="2600"/>
          </a:p>
          <a:p>
            <a:r>
              <a:rPr lang="en-US" sz="2600">
                <a:ea typeface="Calibri"/>
                <a:cs typeface="Calibri"/>
              </a:rPr>
              <a:t>51% of 13-17  yr olds have experienced</a:t>
            </a:r>
            <a:r>
              <a:rPr lang="en-US" sz="2600" b="1">
                <a:ea typeface="Calibri"/>
                <a:cs typeface="Calibri"/>
              </a:rPr>
              <a:t> </a:t>
            </a:r>
            <a:r>
              <a:rPr lang="en-US" sz="2600" b="1">
                <a:ea typeface="Calibri"/>
                <a:cs typeface="Calibri"/>
                <a:hlinkClick r:id="" action="ppaction://noaction"/>
              </a:rPr>
              <a:t>online harassment</a:t>
            </a:r>
            <a:r>
              <a:rPr lang="en-US" sz="2600" b="1">
                <a:ea typeface="Calibri"/>
                <a:cs typeface="Calibri"/>
              </a:rPr>
              <a:t> </a:t>
            </a:r>
            <a:r>
              <a:rPr lang="en-US" sz="2600">
                <a:ea typeface="Calibri"/>
                <a:cs typeface="Calibri"/>
              </a:rPr>
              <a:t>in the last 12 months , 21% had emotional or mental health challenges.  Main sties Facebook and Instagram.</a:t>
            </a:r>
            <a:endParaRPr lang="en-US" sz="2600">
              <a:solidFill>
                <a:schemeClr val="accent4">
                  <a:lumMod val="76000"/>
                </a:schemeClr>
              </a:solidFill>
              <a:ea typeface="Calibri"/>
              <a:cs typeface="Calibri"/>
            </a:endParaRPr>
          </a:p>
          <a:p>
            <a:endParaRPr lang="en-US" sz="2300">
              <a:latin typeface="Aptos"/>
              <a:ea typeface="Calibri Light"/>
              <a:cs typeface="Calibri Light"/>
            </a:endParaRPr>
          </a:p>
        </p:txBody>
      </p:sp>
      <p:sp>
        <p:nvSpPr>
          <p:cNvPr id="4" name="TextBox 3">
            <a:extLst>
              <a:ext uri="{FF2B5EF4-FFF2-40B4-BE49-F238E27FC236}">
                <a16:creationId xmlns:a16="http://schemas.microsoft.com/office/drawing/2014/main" id="{AA487E48-AC7C-857A-8E5E-72AB5CDC0407}"/>
              </a:ext>
            </a:extLst>
          </p:cNvPr>
          <p:cNvSpPr txBox="1"/>
          <p:nvPr/>
        </p:nvSpPr>
        <p:spPr>
          <a:xfrm>
            <a:off x="0" y="475940"/>
            <a:ext cx="5610231" cy="7888770"/>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Rectangle 6">
            <a:extLst>
              <a:ext uri="{FF2B5EF4-FFF2-40B4-BE49-F238E27FC236}">
                <a16:creationId xmlns:a16="http://schemas.microsoft.com/office/drawing/2014/main" id="{D220FFC2-6C22-BDD5-DF2A-7D9A554F9D32}"/>
              </a:ext>
            </a:extLst>
          </p:cNvPr>
          <p:cNvSpPr/>
          <p:nvPr/>
        </p:nvSpPr>
        <p:spPr>
          <a:xfrm>
            <a:off x="523994" y="1032331"/>
            <a:ext cx="5610231" cy="56275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FAF037-0D4E-18AF-0472-D88ABB15DFE0}"/>
              </a:ext>
            </a:extLst>
          </p:cNvPr>
          <p:cNvSpPr>
            <a:spLocks noGrp="1"/>
          </p:cNvSpPr>
          <p:nvPr>
            <p:ph type="title"/>
          </p:nvPr>
        </p:nvSpPr>
        <p:spPr>
          <a:xfrm>
            <a:off x="563939" y="2484120"/>
            <a:ext cx="5610231" cy="4069080"/>
          </a:xfrm>
        </p:spPr>
        <p:txBody>
          <a:bodyPr>
            <a:noAutofit/>
          </a:bodyPr>
          <a:lstStyle/>
          <a:p>
            <a:r>
              <a:rPr lang="en-US" sz="6000">
                <a:solidFill>
                  <a:srgbClr val="002060"/>
                </a:solidFill>
                <a:latin typeface="Georgia Pro Black" panose="020F0502020204030204" pitchFamily="18" charset="0"/>
              </a:rPr>
              <a:t>Social Media Impact on Mental Health</a:t>
            </a:r>
          </a:p>
        </p:txBody>
      </p:sp>
      <p:sp>
        <p:nvSpPr>
          <p:cNvPr id="8" name="TextBox 7">
            <a:extLst>
              <a:ext uri="{FF2B5EF4-FFF2-40B4-BE49-F238E27FC236}">
                <a16:creationId xmlns:a16="http://schemas.microsoft.com/office/drawing/2014/main" id="{D006E80A-C397-C225-CADD-258C3F8FB44F}"/>
              </a:ext>
            </a:extLst>
          </p:cNvPr>
          <p:cNvSpPr txBox="1"/>
          <p:nvPr/>
        </p:nvSpPr>
        <p:spPr>
          <a:xfrm>
            <a:off x="563939" y="1032331"/>
            <a:ext cx="1935421" cy="400110"/>
          </a:xfrm>
          <a:prstGeom prst="rect">
            <a:avLst/>
          </a:prstGeom>
          <a:noFill/>
        </p:spPr>
        <p:txBody>
          <a:bodyPr wrap="square" rtlCol="0">
            <a:spAutoFit/>
          </a:bodyPr>
          <a:lstStyle/>
          <a:p>
            <a:r>
              <a:rPr lang="en-US" sz="2000">
                <a:solidFill>
                  <a:schemeClr val="accent1"/>
                </a:solidFill>
                <a:latin typeface="Aharoni" panose="02010803020104030203" pitchFamily="2" charset="-79"/>
                <a:cs typeface="Aharoni" panose="02010803020104030203" pitchFamily="2" charset="-79"/>
              </a:rPr>
              <a:t>Research</a:t>
            </a:r>
            <a:endParaRPr lang="en-US">
              <a:solidFill>
                <a:schemeClr val="accent1"/>
              </a:solidFill>
              <a:latin typeface="Aharoni" panose="02010803020104030203" pitchFamily="2" charset="-79"/>
              <a:cs typeface="Aharoni" panose="02010803020104030203" pitchFamily="2" charset="-79"/>
            </a:endParaRPr>
          </a:p>
        </p:txBody>
      </p:sp>
    </p:spTree>
    <p:custDataLst>
      <p:tags r:id="rId1"/>
    </p:custDataLst>
    <p:extLst>
      <p:ext uri="{BB962C8B-B14F-4D97-AF65-F5344CB8AC3E}">
        <p14:creationId xmlns:p14="http://schemas.microsoft.com/office/powerpoint/2010/main" val="268187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5B5E7-3017-5EEB-731A-64104D62C6B6}"/>
              </a:ext>
            </a:extLst>
          </p:cNvPr>
          <p:cNvSpPr>
            <a:spLocks noGrp="1"/>
          </p:cNvSpPr>
          <p:nvPr>
            <p:ph type="title"/>
          </p:nvPr>
        </p:nvSpPr>
        <p:spPr/>
        <p:txBody>
          <a:bodyPr/>
          <a:lstStyle/>
          <a:p>
            <a:r>
              <a:rPr lang="en-US"/>
              <a:t>Impact on Health</a:t>
            </a:r>
          </a:p>
        </p:txBody>
      </p:sp>
      <p:graphicFrame>
        <p:nvGraphicFramePr>
          <p:cNvPr id="3" name="Content Placeholder 2">
            <a:extLst>
              <a:ext uri="{FF2B5EF4-FFF2-40B4-BE49-F238E27FC236}">
                <a16:creationId xmlns:a16="http://schemas.microsoft.com/office/drawing/2014/main" id="{BF1CD92C-997B-D215-22A9-8541FDF4E356}"/>
              </a:ext>
            </a:extLst>
          </p:cNvPr>
          <p:cNvGraphicFramePr>
            <a:graphicFrameLocks noGrp="1"/>
          </p:cNvGraphicFramePr>
          <p:nvPr>
            <p:ph idx="1"/>
            <p:extLst>
              <p:ext uri="{D42A27DB-BD31-4B8C-83A1-F6EECF244321}">
                <p14:modId xmlns:p14="http://schemas.microsoft.com/office/powerpoint/2010/main" val="3805598108"/>
              </p:ext>
            </p:extLst>
          </p:nvPr>
        </p:nvGraphicFramePr>
        <p:xfrm>
          <a:off x="3034144" y="2881744"/>
          <a:ext cx="12108873" cy="606829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265582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A white and orange sign with black text&#10;&#10;AI-generated content may be incorrect.">
            <a:extLst>
              <a:ext uri="{FF2B5EF4-FFF2-40B4-BE49-F238E27FC236}">
                <a16:creationId xmlns:a16="http://schemas.microsoft.com/office/drawing/2014/main" id="{E5E85612-4E75-4BAA-E5EB-9A2445007BBB}"/>
              </a:ext>
            </a:extLst>
          </p:cNvPr>
          <p:cNvPicPr>
            <a:picLocks noChangeAspect="1"/>
          </p:cNvPicPr>
          <p:nvPr/>
        </p:nvPicPr>
        <p:blipFill>
          <a:blip r:embed="rId4"/>
          <a:stretch>
            <a:fillRect/>
          </a:stretch>
        </p:blipFill>
        <p:spPr>
          <a:xfrm>
            <a:off x="2818086" y="0"/>
            <a:ext cx="2205923" cy="3406834"/>
          </a:xfrm>
          <a:prstGeom prst="rect">
            <a:avLst/>
          </a:prstGeom>
        </p:spPr>
      </p:pic>
      <p:pic>
        <p:nvPicPr>
          <p:cNvPr id="4" name="Content Placeholder 3" descr="A white rectangular sign with orange text&#10;&#10;AI-generated content may be incorrect.">
            <a:extLst>
              <a:ext uri="{FF2B5EF4-FFF2-40B4-BE49-F238E27FC236}">
                <a16:creationId xmlns:a16="http://schemas.microsoft.com/office/drawing/2014/main" id="{3E1A49DC-B722-AC87-5973-C27C9DF84823}"/>
              </a:ext>
            </a:extLst>
          </p:cNvPr>
          <p:cNvPicPr>
            <a:picLocks noChangeAspect="1"/>
          </p:cNvPicPr>
          <p:nvPr/>
        </p:nvPicPr>
        <p:blipFill>
          <a:blip r:embed="rId5"/>
          <a:stretch>
            <a:fillRect/>
          </a:stretch>
        </p:blipFill>
        <p:spPr>
          <a:xfrm>
            <a:off x="7515161" y="352062"/>
            <a:ext cx="2998201" cy="2321915"/>
          </a:xfrm>
          <a:prstGeom prst="rect">
            <a:avLst/>
          </a:prstGeom>
        </p:spPr>
      </p:pic>
      <p:pic>
        <p:nvPicPr>
          <p:cNvPr id="5" name="Picture 4" descr="A green and black text&#10;&#10;AI-generated content may be incorrect.">
            <a:extLst>
              <a:ext uri="{FF2B5EF4-FFF2-40B4-BE49-F238E27FC236}">
                <a16:creationId xmlns:a16="http://schemas.microsoft.com/office/drawing/2014/main" id="{29AA96EB-97B2-C001-D8DD-6573ADA6EA1E}"/>
              </a:ext>
            </a:extLst>
          </p:cNvPr>
          <p:cNvPicPr>
            <a:picLocks noChangeAspect="1"/>
          </p:cNvPicPr>
          <p:nvPr/>
        </p:nvPicPr>
        <p:blipFill>
          <a:blip r:embed="rId6"/>
          <a:stretch>
            <a:fillRect/>
          </a:stretch>
        </p:blipFill>
        <p:spPr>
          <a:xfrm>
            <a:off x="12423227" y="352062"/>
            <a:ext cx="3015842" cy="2318027"/>
          </a:xfrm>
          <a:prstGeom prst="rect">
            <a:avLst/>
          </a:prstGeom>
        </p:spPr>
      </p:pic>
      <p:pic>
        <p:nvPicPr>
          <p:cNvPr id="6" name="Picture 5" descr="A white background with blue text&#10;&#10;AI-generated content may be incorrect.">
            <a:extLst>
              <a:ext uri="{FF2B5EF4-FFF2-40B4-BE49-F238E27FC236}">
                <a16:creationId xmlns:a16="http://schemas.microsoft.com/office/drawing/2014/main" id="{A8105EB7-FB8B-E447-7F5D-BC353C850194}"/>
              </a:ext>
            </a:extLst>
          </p:cNvPr>
          <p:cNvPicPr>
            <a:picLocks noChangeAspect="1"/>
          </p:cNvPicPr>
          <p:nvPr/>
        </p:nvPicPr>
        <p:blipFill>
          <a:blip r:embed="rId7"/>
          <a:stretch>
            <a:fillRect/>
          </a:stretch>
        </p:blipFill>
        <p:spPr>
          <a:xfrm>
            <a:off x="2534479" y="3747344"/>
            <a:ext cx="2773138" cy="2383400"/>
          </a:xfrm>
          <a:prstGeom prst="rect">
            <a:avLst/>
          </a:prstGeom>
        </p:spPr>
      </p:pic>
      <p:pic>
        <p:nvPicPr>
          <p:cNvPr id="8" name="Picture 7" descr="A group of heads and a phone&#10;&#10;AI-generated content may be incorrect.">
            <a:extLst>
              <a:ext uri="{FF2B5EF4-FFF2-40B4-BE49-F238E27FC236}">
                <a16:creationId xmlns:a16="http://schemas.microsoft.com/office/drawing/2014/main" id="{00479AA5-7620-ECE8-57A3-79DB43B5FD9D}"/>
              </a:ext>
            </a:extLst>
          </p:cNvPr>
          <p:cNvPicPr>
            <a:picLocks noChangeAspect="1"/>
          </p:cNvPicPr>
          <p:nvPr/>
        </p:nvPicPr>
        <p:blipFill>
          <a:blip r:embed="rId8"/>
          <a:stretch>
            <a:fillRect/>
          </a:stretch>
        </p:blipFill>
        <p:spPr>
          <a:xfrm>
            <a:off x="2534479" y="6478023"/>
            <a:ext cx="2882708" cy="2373995"/>
          </a:xfrm>
          <a:prstGeom prst="rect">
            <a:avLst/>
          </a:prstGeom>
        </p:spPr>
      </p:pic>
      <p:sp>
        <p:nvSpPr>
          <p:cNvPr id="2" name="Title 1">
            <a:extLst>
              <a:ext uri="{FF2B5EF4-FFF2-40B4-BE49-F238E27FC236}">
                <a16:creationId xmlns:a16="http://schemas.microsoft.com/office/drawing/2014/main" id="{0D22CD8A-DCBB-8C38-6BF6-DEC486FB429F}"/>
              </a:ext>
            </a:extLst>
          </p:cNvPr>
          <p:cNvSpPr>
            <a:spLocks noGrp="1"/>
          </p:cNvSpPr>
          <p:nvPr>
            <p:ph type="title"/>
          </p:nvPr>
        </p:nvSpPr>
        <p:spPr>
          <a:xfrm>
            <a:off x="12423227" y="3702417"/>
            <a:ext cx="4601238" cy="3754073"/>
          </a:xfrm>
        </p:spPr>
        <p:txBody>
          <a:bodyPr vert="horz" lIns="137160" tIns="68580" rIns="137160" bIns="68580" rtlCol="0" anchor="b">
            <a:normAutofit/>
          </a:bodyPr>
          <a:lstStyle/>
          <a:p>
            <a:r>
              <a:rPr lang="en-US" sz="4500"/>
              <a:t>Impact on Interactions and Educational Environment</a:t>
            </a:r>
          </a:p>
        </p:txBody>
      </p:sp>
      <p:pic>
        <p:nvPicPr>
          <p:cNvPr id="10" name="Picture 9" descr="A purple circle with a half circle&#10;&#10;AI-generated content may be incorrect.">
            <a:extLst>
              <a:ext uri="{FF2B5EF4-FFF2-40B4-BE49-F238E27FC236}">
                <a16:creationId xmlns:a16="http://schemas.microsoft.com/office/drawing/2014/main" id="{91CAD638-FF20-66D3-5AB2-7D80EA475412}"/>
              </a:ext>
            </a:extLst>
          </p:cNvPr>
          <p:cNvPicPr>
            <a:picLocks noChangeAspect="1"/>
          </p:cNvPicPr>
          <p:nvPr/>
        </p:nvPicPr>
        <p:blipFill>
          <a:blip r:embed="rId9"/>
          <a:stretch>
            <a:fillRect/>
          </a:stretch>
        </p:blipFill>
        <p:spPr>
          <a:xfrm>
            <a:off x="7523600" y="2966928"/>
            <a:ext cx="3240799" cy="5813094"/>
          </a:xfrm>
          <a:prstGeom prst="rect">
            <a:avLst/>
          </a:prstGeom>
        </p:spPr>
      </p:pic>
      <p:sp>
        <p:nvSpPr>
          <p:cNvPr id="3" name="TextBox 2">
            <a:extLst>
              <a:ext uri="{FF2B5EF4-FFF2-40B4-BE49-F238E27FC236}">
                <a16:creationId xmlns:a16="http://schemas.microsoft.com/office/drawing/2014/main" id="{9DBE4B11-BE3F-B8F5-4637-4CF942B04E3B}"/>
              </a:ext>
            </a:extLst>
          </p:cNvPr>
          <p:cNvSpPr txBox="1"/>
          <p:nvPr/>
        </p:nvSpPr>
        <p:spPr>
          <a:xfrm>
            <a:off x="12606107" y="7622873"/>
            <a:ext cx="5533904" cy="830997"/>
          </a:xfrm>
          <a:prstGeom prst="rect">
            <a:avLst/>
          </a:prstGeom>
          <a:noFill/>
        </p:spPr>
        <p:txBody>
          <a:bodyPr wrap="square" rtlCol="0">
            <a:spAutoFit/>
          </a:bodyPr>
          <a:lstStyle/>
          <a:p>
            <a:r>
              <a:rPr lang="en-US" sz="2400">
                <a:solidFill>
                  <a:schemeClr val="accent2"/>
                </a:solidFill>
                <a:hlinkClick r:id="rId10">
                  <a:extLst>
                    <a:ext uri="{A12FA001-AC4F-418D-AE19-62706E023703}">
                      <ahyp:hlinkClr xmlns:ahyp="http://schemas.microsoft.com/office/drawing/2018/hyperlinkcolor" val="tx"/>
                    </a:ext>
                  </a:extLst>
                </a:hlinkClick>
              </a:rPr>
              <a:t>Phone-Free Schools Movement | Protecting Student Well-Being</a:t>
            </a:r>
            <a:endParaRPr lang="en-US" sz="2400">
              <a:solidFill>
                <a:schemeClr val="accent2"/>
              </a:solidFill>
            </a:endParaRPr>
          </a:p>
        </p:txBody>
      </p:sp>
    </p:spTree>
    <p:custDataLst>
      <p:tags r:id="rId1"/>
    </p:custDataLst>
    <p:extLst>
      <p:ext uri="{BB962C8B-B14F-4D97-AF65-F5344CB8AC3E}">
        <p14:creationId xmlns:p14="http://schemas.microsoft.com/office/powerpoint/2010/main" val="1867480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7555E67-D197-1B38-862A-344DF7DB4DB9}"/>
              </a:ext>
            </a:extLst>
          </p:cNvPr>
          <p:cNvGraphicFramePr/>
          <p:nvPr>
            <p:extLst>
              <p:ext uri="{D42A27DB-BD31-4B8C-83A1-F6EECF244321}">
                <p14:modId xmlns:p14="http://schemas.microsoft.com/office/powerpoint/2010/main" val="1959399378"/>
              </p:ext>
            </p:extLst>
          </p:nvPr>
        </p:nvGraphicFramePr>
        <p:xfrm>
          <a:off x="1624685" y="865787"/>
          <a:ext cx="6344163" cy="81846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Title 4">
            <a:extLst>
              <a:ext uri="{FF2B5EF4-FFF2-40B4-BE49-F238E27FC236}">
                <a16:creationId xmlns:a16="http://schemas.microsoft.com/office/drawing/2014/main" id="{A1EE58A9-3444-FA1F-192F-C472B059A3FC}"/>
              </a:ext>
            </a:extLst>
          </p:cNvPr>
          <p:cNvSpPr>
            <a:spLocks noGrp="1"/>
          </p:cNvSpPr>
          <p:nvPr/>
        </p:nvSpPr>
        <p:spPr>
          <a:xfrm rot="16200000">
            <a:off x="-1600528" y="5065840"/>
            <a:ext cx="5668056" cy="1703896"/>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6600"/>
              <a:t>Student                 Personal Device</a:t>
            </a:r>
          </a:p>
          <a:p>
            <a:r>
              <a:rPr lang="en-US" sz="6600"/>
              <a:t>Policy Action</a:t>
            </a:r>
          </a:p>
        </p:txBody>
      </p:sp>
      <p:sp>
        <p:nvSpPr>
          <p:cNvPr id="30" name="Content Placeholder 5">
            <a:extLst>
              <a:ext uri="{FF2B5EF4-FFF2-40B4-BE49-F238E27FC236}">
                <a16:creationId xmlns:a16="http://schemas.microsoft.com/office/drawing/2014/main" id="{4F5DDA39-C598-33C9-B0B3-AE55E1C1CD99}"/>
              </a:ext>
            </a:extLst>
          </p:cNvPr>
          <p:cNvSpPr>
            <a:spLocks noGrp="1"/>
          </p:cNvSpPr>
          <p:nvPr/>
        </p:nvSpPr>
        <p:spPr>
          <a:xfrm>
            <a:off x="8613654" y="512152"/>
            <a:ext cx="8440846" cy="8538244"/>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a:p>
          <a:p>
            <a:pPr>
              <a:buFont typeface="Wingdings" panose="05000000000000000000" pitchFamily="2" charset="2"/>
              <a:buChar char="§"/>
            </a:pPr>
            <a:r>
              <a:rPr lang="en-US" sz="2800" b="1"/>
              <a:t>Limiting access to personal devices in schools</a:t>
            </a:r>
          </a:p>
          <a:p>
            <a:pPr marL="566420" lvl="2">
              <a:buFont typeface="Wingdings" panose="05000000000000000000" pitchFamily="2" charset="2"/>
              <a:buChar char="§"/>
            </a:pPr>
            <a:r>
              <a:rPr lang="en-US" sz="2400" b="1">
                <a:hlinkClick r:id="" action="ppaction://noaction"/>
              </a:rPr>
              <a:t>77% of US schools</a:t>
            </a:r>
            <a:r>
              <a:rPr lang="en-US" sz="2400"/>
              <a:t> </a:t>
            </a:r>
            <a:r>
              <a:rPr lang="en-US" sz="2400">
                <a:solidFill>
                  <a:srgbClr val="000000"/>
                </a:solidFill>
              </a:rPr>
              <a:t>prohibit non- academic use of cell phones or smartphones </a:t>
            </a:r>
            <a:br>
              <a:rPr lang="en-US" sz="2400"/>
            </a:br>
            <a:r>
              <a:rPr lang="en-US" sz="2400">
                <a:solidFill>
                  <a:srgbClr val="000000"/>
                </a:solidFill>
              </a:rPr>
              <a:t>during school hours</a:t>
            </a:r>
          </a:p>
          <a:p>
            <a:pPr marL="566420" lvl="2">
              <a:buFont typeface="Wingdings" panose="05000000000000000000" pitchFamily="2" charset="2"/>
              <a:buChar char="§"/>
            </a:pPr>
            <a:r>
              <a:rPr lang="en-US" sz="2400"/>
              <a:t>School-wide, implemented consistently and uniformly</a:t>
            </a:r>
          </a:p>
          <a:p>
            <a:pPr marL="0" indent="0">
              <a:buNone/>
            </a:pPr>
            <a:r>
              <a:rPr lang="en-US" sz="2400" b="1"/>
              <a:t>_________________________________________</a:t>
            </a:r>
          </a:p>
          <a:p>
            <a:pPr>
              <a:buFont typeface="Wingdings" panose="05000000000000000000" pitchFamily="2" charset="2"/>
              <a:buChar char="§"/>
            </a:pPr>
            <a:r>
              <a:rPr lang="en-US" sz="2800" b="1"/>
              <a:t>Limiting access to personal devices in schools</a:t>
            </a:r>
          </a:p>
          <a:p>
            <a:pPr marL="497840" lvl="1" indent="-342900">
              <a:spcBef>
                <a:spcPts val="500"/>
              </a:spcBef>
              <a:spcAft>
                <a:spcPts val="0"/>
              </a:spcAft>
              <a:buFont typeface="Calibri" panose="05000000000000000000" pitchFamily="2" charset="2"/>
              <a:buChar char="◦"/>
            </a:pPr>
            <a:r>
              <a:rPr lang="en-US" sz="2400" b="1">
                <a:solidFill>
                  <a:srgbClr val="000000"/>
                </a:solidFill>
                <a:hlinkClick r:id="rId9"/>
              </a:rPr>
              <a:t>Over 30 states</a:t>
            </a:r>
            <a:r>
              <a:rPr lang="en-US" sz="2400">
                <a:solidFill>
                  <a:srgbClr val="000000"/>
                </a:solidFill>
              </a:rPr>
              <a:t>: ban or restrict, recommend or incentivize for local school policy</a:t>
            </a:r>
          </a:p>
          <a:p>
            <a:pPr marL="497840" lvl="1" indent="-342900">
              <a:spcBef>
                <a:spcPts val="500"/>
              </a:spcBef>
              <a:spcAft>
                <a:spcPts val="0"/>
              </a:spcAft>
              <a:buFont typeface="Calibri" panose="05000000000000000000" pitchFamily="2" charset="2"/>
              <a:buChar char="◦"/>
            </a:pPr>
            <a:r>
              <a:rPr lang="en-US" sz="2400">
                <a:solidFill>
                  <a:srgbClr val="000000"/>
                </a:solidFill>
              </a:rPr>
              <a:t>Legislation continues to be introduced</a:t>
            </a:r>
            <a:r>
              <a:rPr lang="en-US" sz="2400"/>
              <a:t> </a:t>
            </a:r>
          </a:p>
          <a:p>
            <a:pPr>
              <a:buFont typeface="Wingdings" panose="05000000000000000000" pitchFamily="2" charset="2"/>
              <a:buChar char="§"/>
            </a:pPr>
            <a:r>
              <a:rPr lang="en-US" sz="2800" b="1"/>
              <a:t>Holding social media companies accountable</a:t>
            </a:r>
          </a:p>
          <a:p>
            <a:pPr marL="566420" lvl="2">
              <a:buFont typeface="Wingdings" panose="05000000000000000000" pitchFamily="2" charset="2"/>
              <a:buChar char="§"/>
            </a:pPr>
            <a:r>
              <a:rPr lang="en-US" sz="2400"/>
              <a:t>Privacy –Defaults--</a:t>
            </a:r>
            <a:r>
              <a:rPr lang="en-US" sz="2400" b="1">
                <a:hlinkClick r:id="rId10"/>
              </a:rPr>
              <a:t>Age-Appropriate Design Code</a:t>
            </a:r>
            <a:endParaRPr lang="en-US" sz="2400" b="1"/>
          </a:p>
          <a:p>
            <a:pPr marL="566420" lvl="2">
              <a:buFont typeface="Wingdings" panose="05000000000000000000" pitchFamily="2" charset="2"/>
              <a:buChar char="§"/>
            </a:pPr>
            <a:r>
              <a:rPr lang="en-US" sz="2400"/>
              <a:t>Algorithmic</a:t>
            </a:r>
          </a:p>
          <a:p>
            <a:pPr marL="566420" lvl="2">
              <a:buFont typeface="Wingdings" panose="05000000000000000000" pitchFamily="2" charset="2"/>
              <a:buChar char="§"/>
            </a:pPr>
            <a:r>
              <a:rPr lang="en-US" sz="2400"/>
              <a:t>Age authentication</a:t>
            </a:r>
          </a:p>
          <a:p>
            <a:pPr marL="0">
              <a:buNone/>
            </a:pPr>
            <a:r>
              <a:rPr lang="en-US" sz="2400" b="1"/>
              <a:t>__________________________________________</a:t>
            </a:r>
            <a:endParaRPr lang="en-US" sz="2400"/>
          </a:p>
          <a:p>
            <a:pPr>
              <a:buFont typeface="Wingdings" panose="05000000000000000000" pitchFamily="2" charset="2"/>
              <a:buChar char="§"/>
            </a:pPr>
            <a:r>
              <a:rPr lang="en-US" sz="2800" b="1"/>
              <a:t>Holding social media companies accountable</a:t>
            </a:r>
          </a:p>
          <a:p>
            <a:pPr marL="566420" lvl="2">
              <a:buFont typeface="Wingdings" panose="05000000000000000000" pitchFamily="2" charset="2"/>
              <a:buChar char="§"/>
            </a:pPr>
            <a:r>
              <a:rPr lang="en-US" sz="2400"/>
              <a:t>Kids Online Safety Act (KOSA)</a:t>
            </a:r>
          </a:p>
          <a:p>
            <a:pPr marL="566420" lvl="2">
              <a:buFont typeface="Wingdings" panose="05000000000000000000" pitchFamily="2" charset="2"/>
              <a:buChar char="§"/>
            </a:pPr>
            <a:r>
              <a:rPr lang="en-US" sz="2400"/>
              <a:t>Children and Teen’s Online Privacy Protection Act (COPPA 2.0)</a:t>
            </a:r>
          </a:p>
          <a:p>
            <a:pPr marL="0" indent="0">
              <a:buNone/>
            </a:pPr>
            <a:endParaRPr lang="en-US"/>
          </a:p>
        </p:txBody>
      </p:sp>
      <p:pic>
        <p:nvPicPr>
          <p:cNvPr id="3" name="Picture 2" descr="A clipboard with check marks and a shield&#10;&#10;Description automatically generated">
            <a:extLst>
              <a:ext uri="{FF2B5EF4-FFF2-40B4-BE49-F238E27FC236}">
                <a16:creationId xmlns:a16="http://schemas.microsoft.com/office/drawing/2014/main" id="{C2F2B762-4BAF-BEB8-A01E-60E043CEB1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7696" y="865787"/>
            <a:ext cx="2866063" cy="2796159"/>
          </a:xfrm>
          <a:prstGeom prst="rect">
            <a:avLst/>
          </a:prstGeom>
        </p:spPr>
      </p:pic>
    </p:spTree>
    <p:custDataLst>
      <p:tags r:id="rId1"/>
    </p:custDataLst>
    <p:extLst>
      <p:ext uri="{BB962C8B-B14F-4D97-AF65-F5344CB8AC3E}">
        <p14:creationId xmlns:p14="http://schemas.microsoft.com/office/powerpoint/2010/main" val="52054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FB5BA-0627-FC48-1E70-3CB05980EFB0}"/>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471E84E3-B469-A9ED-678D-AEB004EA9062}"/>
              </a:ext>
            </a:extLst>
          </p:cNvPr>
          <p:cNvSpPr>
            <a:spLocks noGrp="1"/>
          </p:cNvSpPr>
          <p:nvPr>
            <p:ph type="title" idx="4294967295"/>
          </p:nvPr>
        </p:nvSpPr>
        <p:spPr>
          <a:xfrm>
            <a:off x="408057" y="905095"/>
            <a:ext cx="6075871" cy="1727200"/>
          </a:xfrm>
        </p:spPr>
        <p:txBody>
          <a:bodyPr>
            <a:normAutofit fontScale="90000"/>
          </a:bodyPr>
          <a:lstStyle/>
          <a:p>
            <a:r>
              <a:rPr lang="en-US" sz="4000">
                <a:solidFill>
                  <a:schemeClr val="tx2"/>
                </a:solidFill>
              </a:rPr>
              <a:t>NEA </a:t>
            </a:r>
            <a:br>
              <a:rPr lang="en-US" sz="4000">
                <a:solidFill>
                  <a:schemeClr val="tx2"/>
                </a:solidFill>
              </a:rPr>
            </a:br>
            <a:r>
              <a:rPr lang="en-US" sz="4000">
                <a:solidFill>
                  <a:schemeClr val="tx2"/>
                </a:solidFill>
              </a:rPr>
              <a:t>Student Personal Device Use Model Policy</a:t>
            </a:r>
            <a:endParaRPr lang="en-US" sz="4000"/>
          </a:p>
        </p:txBody>
      </p:sp>
      <p:sp>
        <p:nvSpPr>
          <p:cNvPr id="3" name="Subtitle 2">
            <a:extLst>
              <a:ext uri="{FF2B5EF4-FFF2-40B4-BE49-F238E27FC236}">
                <a16:creationId xmlns:a16="http://schemas.microsoft.com/office/drawing/2014/main" id="{E0D31257-5676-CF72-7211-484635BAF79C}"/>
              </a:ext>
            </a:extLst>
          </p:cNvPr>
          <p:cNvSpPr>
            <a:spLocks noGrp="1"/>
          </p:cNvSpPr>
          <p:nvPr>
            <p:ph type="body" sz="half" idx="4294967295"/>
          </p:nvPr>
        </p:nvSpPr>
        <p:spPr>
          <a:xfrm>
            <a:off x="623455" y="2289823"/>
            <a:ext cx="5617996" cy="5718175"/>
          </a:xfrm>
        </p:spPr>
        <p:txBody>
          <a:bodyPr vert="horz" lIns="137160" tIns="68580" rIns="137160" bIns="68580" rtlCol="0">
            <a:normAutofit/>
          </a:bodyPr>
          <a:lstStyle/>
          <a:p>
            <a:endParaRPr lang="en-US" b="1"/>
          </a:p>
          <a:p>
            <a:pPr marL="514350" indent="-514350">
              <a:buClr>
                <a:schemeClr val="accent2">
                  <a:lumMod val="75000"/>
                </a:schemeClr>
              </a:buClr>
              <a:buFont typeface="Wingdings" panose="05000000000000000000" pitchFamily="2" charset="2"/>
              <a:buChar char="ü"/>
            </a:pPr>
            <a:r>
              <a:rPr lang="en-US" sz="3000"/>
              <a:t>Bell-to Bell Restrictions</a:t>
            </a:r>
          </a:p>
          <a:p>
            <a:pPr marL="514350" indent="-514350">
              <a:buClr>
                <a:schemeClr val="accent2">
                  <a:lumMod val="75000"/>
                </a:schemeClr>
              </a:buClr>
              <a:buFont typeface="Wingdings" panose="05000000000000000000" pitchFamily="2" charset="2"/>
              <a:buChar char="ü"/>
            </a:pPr>
            <a:r>
              <a:rPr lang="en-US" sz="3000"/>
              <a:t>Exceptions for medical, disability, and language proficiency.</a:t>
            </a:r>
          </a:p>
          <a:p>
            <a:pPr marL="514350" indent="-514350">
              <a:buClr>
                <a:schemeClr val="accent2">
                  <a:lumMod val="75000"/>
                </a:schemeClr>
              </a:buClr>
              <a:buFont typeface="Wingdings" panose="05000000000000000000" pitchFamily="2" charset="2"/>
              <a:buChar char="ü"/>
            </a:pPr>
            <a:r>
              <a:rPr lang="en-US" sz="3000"/>
              <a:t>Communication</a:t>
            </a:r>
          </a:p>
          <a:p>
            <a:pPr marL="514350" indent="-514350">
              <a:buClr>
                <a:schemeClr val="accent2">
                  <a:lumMod val="75000"/>
                </a:schemeClr>
              </a:buClr>
              <a:buFont typeface="Wingdings" panose="05000000000000000000" pitchFamily="2" charset="2"/>
              <a:buChar char="ü"/>
            </a:pPr>
            <a:r>
              <a:rPr lang="en-US" sz="3000"/>
              <a:t>Compliance</a:t>
            </a:r>
          </a:p>
          <a:p>
            <a:pPr marL="514350" indent="-514350">
              <a:buClr>
                <a:schemeClr val="accent2">
                  <a:lumMod val="75000"/>
                </a:schemeClr>
              </a:buClr>
              <a:buFont typeface="Wingdings" panose="05000000000000000000" pitchFamily="2" charset="2"/>
              <a:buChar char="ü"/>
            </a:pPr>
            <a:r>
              <a:rPr lang="en-US" sz="3000"/>
              <a:t>Assessment of policy</a:t>
            </a:r>
          </a:p>
          <a:p>
            <a:endParaRPr lang="en-US"/>
          </a:p>
        </p:txBody>
      </p:sp>
      <p:pic>
        <p:nvPicPr>
          <p:cNvPr id="6" name="Picture 5">
            <a:extLst>
              <a:ext uri="{FF2B5EF4-FFF2-40B4-BE49-F238E27FC236}">
                <a16:creationId xmlns:a16="http://schemas.microsoft.com/office/drawing/2014/main" id="{239AF73B-3F29-1B49-D4E7-CD79CDBDA234}"/>
              </a:ext>
            </a:extLst>
          </p:cNvPr>
          <p:cNvPicPr>
            <a:picLocks noChangeAspect="1"/>
          </p:cNvPicPr>
          <p:nvPr/>
        </p:nvPicPr>
        <p:blipFill>
          <a:blip r:embed="rId4"/>
          <a:stretch>
            <a:fillRect/>
          </a:stretch>
        </p:blipFill>
        <p:spPr>
          <a:xfrm>
            <a:off x="10434618" y="673459"/>
            <a:ext cx="6842002" cy="8606294"/>
          </a:xfrm>
          <a:prstGeom prst="rect">
            <a:avLst/>
          </a:prstGeom>
          <a:noFill/>
          <a:effectLst>
            <a:outerShdw blurRad="50800" dist="50800" dir="5400000" sx="112000" sy="112000" algn="ctr" rotWithShape="0">
              <a:schemeClr val="accent1"/>
            </a:outerShdw>
          </a:effectLst>
        </p:spPr>
      </p:pic>
      <p:sp>
        <p:nvSpPr>
          <p:cNvPr id="2" name="TextBox 1">
            <a:extLst>
              <a:ext uri="{FF2B5EF4-FFF2-40B4-BE49-F238E27FC236}">
                <a16:creationId xmlns:a16="http://schemas.microsoft.com/office/drawing/2014/main" id="{C1C57A26-C219-3476-1B2A-9F5AE374642D}"/>
              </a:ext>
            </a:extLst>
          </p:cNvPr>
          <p:cNvSpPr txBox="1"/>
          <p:nvPr/>
        </p:nvSpPr>
        <p:spPr>
          <a:xfrm>
            <a:off x="408057" y="8121395"/>
            <a:ext cx="5898356" cy="507831"/>
          </a:xfrm>
          <a:prstGeom prst="rect">
            <a:avLst/>
          </a:prstGeom>
          <a:noFill/>
        </p:spPr>
        <p:txBody>
          <a:bodyPr wrap="square" rtlCol="0">
            <a:spAutoFit/>
          </a:bodyPr>
          <a:lstStyle/>
          <a:p>
            <a:r>
              <a:rPr lang="en-US" sz="2700" u="sng">
                <a:hlinkClick r:id="rId5"/>
              </a:rPr>
              <a:t>NEA Model Resolution and Policy</a:t>
            </a:r>
            <a:r>
              <a:rPr lang="en-US" sz="2700"/>
              <a:t> </a:t>
            </a:r>
          </a:p>
        </p:txBody>
      </p:sp>
      <p:sp>
        <p:nvSpPr>
          <p:cNvPr id="4" name="TextBox 3">
            <a:extLst>
              <a:ext uri="{FF2B5EF4-FFF2-40B4-BE49-F238E27FC236}">
                <a16:creationId xmlns:a16="http://schemas.microsoft.com/office/drawing/2014/main" id="{AED954C8-997E-9DD6-7F7C-B8F4F50AAB44}"/>
              </a:ext>
            </a:extLst>
          </p:cNvPr>
          <p:cNvSpPr txBox="1"/>
          <p:nvPr/>
        </p:nvSpPr>
        <p:spPr>
          <a:xfrm>
            <a:off x="6318346" y="2955355"/>
            <a:ext cx="2989324" cy="2215991"/>
          </a:xfrm>
          <a:prstGeom prst="rect">
            <a:avLst/>
          </a:prstGeom>
          <a:solidFill>
            <a:schemeClr val="accent2">
              <a:lumMod val="20000"/>
              <a:lumOff val="80000"/>
            </a:schemeClr>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74% of  U.S.</a:t>
            </a:r>
            <a:r>
              <a:rPr lang="en-US" sz="2000" b="1"/>
              <a:t> adults</a:t>
            </a:r>
            <a:r>
              <a:rPr lang="en-US" sz="2000"/>
              <a:t> support classroom bans</a:t>
            </a:r>
          </a:p>
          <a:p>
            <a:pPr algn="ctr"/>
            <a:endParaRPr lang="en-US" sz="2000"/>
          </a:p>
          <a:p>
            <a:r>
              <a:rPr lang="en-US" sz="2000"/>
              <a:t>49%  support no personal devices during the school day</a:t>
            </a:r>
          </a:p>
          <a:p>
            <a:pPr algn="ctr"/>
            <a:endParaRPr lang="en-US"/>
          </a:p>
        </p:txBody>
      </p:sp>
      <p:sp>
        <p:nvSpPr>
          <p:cNvPr id="5" name="TextBox 4">
            <a:extLst>
              <a:ext uri="{FF2B5EF4-FFF2-40B4-BE49-F238E27FC236}">
                <a16:creationId xmlns:a16="http://schemas.microsoft.com/office/drawing/2014/main" id="{2E790D27-C9D7-E081-F780-B872580A4636}"/>
              </a:ext>
            </a:extLst>
          </p:cNvPr>
          <p:cNvSpPr txBox="1"/>
          <p:nvPr/>
        </p:nvSpPr>
        <p:spPr>
          <a:xfrm>
            <a:off x="6696618" y="6518818"/>
            <a:ext cx="2241993" cy="1323439"/>
          </a:xfrm>
          <a:prstGeom prst="rect">
            <a:avLst/>
          </a:prstGeom>
          <a:solidFill>
            <a:schemeClr val="accent2">
              <a:lumMod val="40000"/>
              <a:lumOff val="60000"/>
            </a:schemeClr>
          </a:solid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74% of </a:t>
            </a:r>
            <a:r>
              <a:rPr lang="en-US" sz="2000" b="1"/>
              <a:t>students</a:t>
            </a:r>
            <a:r>
              <a:rPr lang="en-US" sz="2000"/>
              <a:t> support limits to personal device use in school</a:t>
            </a:r>
          </a:p>
        </p:txBody>
      </p:sp>
    </p:spTree>
    <p:custDataLst>
      <p:tags r:id="rId1"/>
    </p:custDataLst>
    <p:extLst>
      <p:ext uri="{BB962C8B-B14F-4D97-AF65-F5344CB8AC3E}">
        <p14:creationId xmlns:p14="http://schemas.microsoft.com/office/powerpoint/2010/main" val="1631968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C854A2-5329-5BFE-E966-C7A45CD21668}"/>
              </a:ext>
            </a:extLst>
          </p:cNvPr>
          <p:cNvSpPr>
            <a:spLocks noGrp="1"/>
          </p:cNvSpPr>
          <p:nvPr>
            <p:ph type="title"/>
          </p:nvPr>
        </p:nvSpPr>
        <p:spPr/>
        <p:txBody>
          <a:bodyPr/>
          <a:lstStyle/>
          <a:p>
            <a:r>
              <a:rPr lang="en-US"/>
              <a:t>Preliminary Outcomes</a:t>
            </a:r>
          </a:p>
        </p:txBody>
      </p:sp>
      <p:sp>
        <p:nvSpPr>
          <p:cNvPr id="6" name="Text Placeholder 5">
            <a:extLst>
              <a:ext uri="{FF2B5EF4-FFF2-40B4-BE49-F238E27FC236}">
                <a16:creationId xmlns:a16="http://schemas.microsoft.com/office/drawing/2014/main" id="{3E2C8D57-0CCA-A8BE-D8C0-3E563B8F2860}"/>
              </a:ext>
            </a:extLst>
          </p:cNvPr>
          <p:cNvSpPr>
            <a:spLocks noGrp="1"/>
          </p:cNvSpPr>
          <p:nvPr>
            <p:ph type="body" idx="1"/>
          </p:nvPr>
        </p:nvSpPr>
        <p:spPr/>
        <p:txBody>
          <a:bodyPr/>
          <a:lstStyle/>
          <a:p>
            <a:r>
              <a:rPr lang="en-US"/>
              <a:t>School – Bell-To-Bell Policy</a:t>
            </a:r>
          </a:p>
        </p:txBody>
      </p:sp>
      <p:sp>
        <p:nvSpPr>
          <p:cNvPr id="7" name="Content Placeholder 6">
            <a:extLst>
              <a:ext uri="{FF2B5EF4-FFF2-40B4-BE49-F238E27FC236}">
                <a16:creationId xmlns:a16="http://schemas.microsoft.com/office/drawing/2014/main" id="{74F6FEDD-4855-FC33-4EC1-BE5020C2DEA2}"/>
              </a:ext>
            </a:extLst>
          </p:cNvPr>
          <p:cNvSpPr>
            <a:spLocks noGrp="1"/>
          </p:cNvSpPr>
          <p:nvPr>
            <p:ph sz="half" idx="2"/>
          </p:nvPr>
        </p:nvSpPr>
        <p:spPr/>
        <p:txBody>
          <a:bodyPr>
            <a:normAutofit lnSpcReduction="10000"/>
          </a:bodyPr>
          <a:lstStyle/>
          <a:p>
            <a:r>
              <a:rPr lang="en-US" sz="3200"/>
              <a:t>since the school began enforcing the policy three years ago</a:t>
            </a:r>
          </a:p>
          <a:p>
            <a:pPr lvl="1"/>
            <a:r>
              <a:rPr lang="en-US" sz="2900"/>
              <a:t>chronic absenteeism rates dipped from 39% to 11% </a:t>
            </a:r>
          </a:p>
          <a:p>
            <a:pPr lvl="1"/>
            <a:r>
              <a:rPr lang="en-US" sz="2900"/>
              <a:t>suspensions dropped by 70% </a:t>
            </a:r>
          </a:p>
        </p:txBody>
      </p:sp>
      <p:sp>
        <p:nvSpPr>
          <p:cNvPr id="8" name="Text Placeholder 7">
            <a:extLst>
              <a:ext uri="{FF2B5EF4-FFF2-40B4-BE49-F238E27FC236}">
                <a16:creationId xmlns:a16="http://schemas.microsoft.com/office/drawing/2014/main" id="{12756CEB-BA1C-B216-BC29-9EDAAF20987A}"/>
              </a:ext>
            </a:extLst>
          </p:cNvPr>
          <p:cNvSpPr>
            <a:spLocks noGrp="1"/>
          </p:cNvSpPr>
          <p:nvPr>
            <p:ph type="body" sz="quarter" idx="3"/>
          </p:nvPr>
        </p:nvSpPr>
        <p:spPr/>
        <p:txBody>
          <a:bodyPr/>
          <a:lstStyle/>
          <a:p>
            <a:r>
              <a:rPr lang="en-US" sz="3600" u="sng">
                <a:solidFill>
                  <a:schemeClr val="tx1"/>
                </a:solidFill>
                <a:hlinkClick r:id="rId4"/>
              </a:rPr>
              <a:t>Florida state law</a:t>
            </a:r>
            <a:r>
              <a:rPr lang="en-US" sz="3600">
                <a:solidFill>
                  <a:schemeClr val="tx1"/>
                </a:solidFill>
              </a:rPr>
              <a:t> – Instructional Time</a:t>
            </a:r>
            <a:endParaRPr lang="en-US"/>
          </a:p>
        </p:txBody>
      </p:sp>
      <p:sp>
        <p:nvSpPr>
          <p:cNvPr id="9" name="Content Placeholder 8">
            <a:extLst>
              <a:ext uri="{FF2B5EF4-FFF2-40B4-BE49-F238E27FC236}">
                <a16:creationId xmlns:a16="http://schemas.microsoft.com/office/drawing/2014/main" id="{8A3FDC87-7236-D4E8-79AC-3D33C28FF063}"/>
              </a:ext>
            </a:extLst>
          </p:cNvPr>
          <p:cNvSpPr>
            <a:spLocks noGrp="1"/>
          </p:cNvSpPr>
          <p:nvPr>
            <p:ph sz="quarter" idx="4"/>
          </p:nvPr>
        </p:nvSpPr>
        <p:spPr/>
        <p:txBody>
          <a:bodyPr>
            <a:normAutofit lnSpcReduction="10000"/>
          </a:bodyPr>
          <a:lstStyle/>
          <a:p>
            <a:r>
              <a:rPr lang="en-US" sz="3200"/>
              <a:t>after the initial implementation and adjustment period</a:t>
            </a:r>
          </a:p>
          <a:p>
            <a:pPr lvl="1"/>
            <a:r>
              <a:rPr lang="en-US" sz="2900"/>
              <a:t>disciplinary incidents disappeared, including significant reduction in unexcused absences</a:t>
            </a:r>
          </a:p>
          <a:p>
            <a:pPr lvl="1"/>
            <a:r>
              <a:rPr lang="en-US" sz="2900"/>
              <a:t>student test scores improved modestly. </a:t>
            </a:r>
            <a:endParaRPr lang="en-US"/>
          </a:p>
        </p:txBody>
      </p:sp>
      <p:sp>
        <p:nvSpPr>
          <p:cNvPr id="10" name="TextBox 9">
            <a:extLst>
              <a:ext uri="{FF2B5EF4-FFF2-40B4-BE49-F238E27FC236}">
                <a16:creationId xmlns:a16="http://schemas.microsoft.com/office/drawing/2014/main" id="{97536888-0FC1-F688-8EB0-B659E602C0EC}"/>
              </a:ext>
            </a:extLst>
          </p:cNvPr>
          <p:cNvSpPr txBox="1"/>
          <p:nvPr/>
        </p:nvSpPr>
        <p:spPr>
          <a:xfrm>
            <a:off x="2406315" y="7138737"/>
            <a:ext cx="5117432" cy="923330"/>
          </a:xfrm>
          <a:prstGeom prst="rect">
            <a:avLst/>
          </a:prstGeom>
          <a:noFill/>
        </p:spPr>
        <p:txBody>
          <a:bodyPr wrap="square" rtlCol="0">
            <a:spAutoFit/>
          </a:bodyPr>
          <a:lstStyle/>
          <a:p>
            <a:r>
              <a:rPr lang="en-US" u="sng">
                <a:hlinkClick r:id="rId5"/>
              </a:rPr>
              <a:t>Cellphone Ban Adopters Share How They Did It—and How It's Changed Students</a:t>
            </a:r>
            <a:endParaRPr lang="en-US"/>
          </a:p>
          <a:p>
            <a:endParaRPr lang="en-US"/>
          </a:p>
        </p:txBody>
      </p:sp>
    </p:spTree>
    <p:custDataLst>
      <p:tags r:id="rId1"/>
    </p:custDataLst>
    <p:extLst>
      <p:ext uri="{BB962C8B-B14F-4D97-AF65-F5344CB8AC3E}">
        <p14:creationId xmlns:p14="http://schemas.microsoft.com/office/powerpoint/2010/main" val="4094034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73FC3D7-541A-ED41-A5AF-52BA01F04939}"/>
              </a:ext>
            </a:extLst>
          </p:cNvPr>
          <p:cNvGraphicFramePr>
            <a:graphicFrameLocks noGrp="1"/>
          </p:cNvGraphicFramePr>
          <p:nvPr>
            <p:ph idx="4294967295"/>
            <p:extLst>
              <p:ext uri="{D42A27DB-BD31-4B8C-83A1-F6EECF244321}">
                <p14:modId xmlns:p14="http://schemas.microsoft.com/office/powerpoint/2010/main" val="877328474"/>
              </p:ext>
            </p:extLst>
          </p:nvPr>
        </p:nvGraphicFramePr>
        <p:xfrm>
          <a:off x="6247619" y="1949570"/>
          <a:ext cx="11453785" cy="68345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descr="A clipboard with check marks and a shield&#10;&#10;Description automatically generated">
            <a:extLst>
              <a:ext uri="{FF2B5EF4-FFF2-40B4-BE49-F238E27FC236}">
                <a16:creationId xmlns:a16="http://schemas.microsoft.com/office/drawing/2014/main" id="{19D0DB40-E531-36CD-6F37-483B7739DD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2095881"/>
            <a:ext cx="6247619" cy="6095238"/>
          </a:xfrm>
          <a:prstGeom prst="rect">
            <a:avLst/>
          </a:prstGeom>
        </p:spPr>
      </p:pic>
      <p:sp>
        <p:nvSpPr>
          <p:cNvPr id="5" name="Title 1">
            <a:extLst>
              <a:ext uri="{FF2B5EF4-FFF2-40B4-BE49-F238E27FC236}">
                <a16:creationId xmlns:a16="http://schemas.microsoft.com/office/drawing/2014/main" id="{6388CE0B-0869-0857-25D3-FAE02F5680A1}"/>
              </a:ext>
            </a:extLst>
          </p:cNvPr>
          <p:cNvSpPr txBox="1">
            <a:spLocks/>
          </p:cNvSpPr>
          <p:nvPr/>
        </p:nvSpPr>
        <p:spPr>
          <a:xfrm>
            <a:off x="1257300" y="732041"/>
            <a:ext cx="15773400" cy="1700248"/>
          </a:xfrm>
          <a:prstGeom prst="rect">
            <a:avLst/>
          </a:prstGeom>
        </p:spPr>
        <p:txBody>
          <a:bodyPr lIns="0" tIns="0" rIns="0" bIns="0">
            <a:normAutofit/>
          </a:bodyPr>
          <a:lstStyle>
            <a:lvl1pPr algn="l" defTabSz="1371600" rtl="0" eaLnBrk="1" latinLnBrk="0" hangingPunct="1">
              <a:lnSpc>
                <a:spcPct val="90000"/>
              </a:lnSpc>
              <a:spcBef>
                <a:spcPct val="0"/>
              </a:spcBef>
              <a:buNone/>
              <a:defRPr sz="4800" b="0" i="0" kern="1200" cap="all">
                <a:solidFill>
                  <a:schemeClr val="tx1"/>
                </a:solidFill>
                <a:effectLst/>
                <a:latin typeface="+mj-lt"/>
                <a:ea typeface="+mj-ea"/>
                <a:cs typeface="+mj-cs"/>
              </a:defRPr>
            </a:lvl1pPr>
          </a:lstStyle>
          <a:p>
            <a:pPr algn="ctr"/>
            <a:r>
              <a:rPr lang="en-US" sz="6000"/>
              <a:t>Recommendations: affiliate actions</a:t>
            </a:r>
          </a:p>
        </p:txBody>
      </p:sp>
    </p:spTree>
    <p:custDataLst>
      <p:tags r:id="rId1"/>
    </p:custDataLst>
    <p:extLst>
      <p:ext uri="{BB962C8B-B14F-4D97-AF65-F5344CB8AC3E}">
        <p14:creationId xmlns:p14="http://schemas.microsoft.com/office/powerpoint/2010/main" val="29518893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A4CB4-8455-EF8C-4C7A-6CEB0EF0F719}"/>
              </a:ext>
            </a:extLst>
          </p:cNvPr>
          <p:cNvSpPr>
            <a:spLocks noGrp="1"/>
          </p:cNvSpPr>
          <p:nvPr>
            <p:ph type="title" idx="4294967295"/>
          </p:nvPr>
        </p:nvSpPr>
        <p:spPr>
          <a:xfrm>
            <a:off x="137160" y="3276600"/>
            <a:ext cx="6373813" cy="3079750"/>
          </a:xfrm>
        </p:spPr>
        <p:txBody>
          <a:bodyPr anchor="ctr">
            <a:normAutofit fontScale="90000"/>
          </a:bodyPr>
          <a:lstStyle/>
          <a:p>
            <a:pPr algn="ctr"/>
            <a:r>
              <a:rPr lang="en-US"/>
              <a:t>Organizing Around Creating Safe Schools</a:t>
            </a:r>
            <a:br>
              <a:rPr lang="en-US"/>
            </a:br>
            <a:r>
              <a:rPr lang="en-US"/>
              <a:t>---------</a:t>
            </a:r>
            <a:br>
              <a:rPr lang="en-US"/>
            </a:br>
            <a:r>
              <a:rPr lang="en-US"/>
              <a:t>affiliate action in practice</a:t>
            </a:r>
          </a:p>
        </p:txBody>
      </p:sp>
      <p:pic>
        <p:nvPicPr>
          <p:cNvPr id="9" name="Picture 8" descr="A puzzle with a group of icons&#10;&#10;Description automatically generated">
            <a:extLst>
              <a:ext uri="{FF2B5EF4-FFF2-40B4-BE49-F238E27FC236}">
                <a16:creationId xmlns:a16="http://schemas.microsoft.com/office/drawing/2014/main" id="{035F9A54-DC45-1274-30CA-338A40AAAE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3813" y="441960"/>
            <a:ext cx="11247791" cy="8519160"/>
          </a:xfrm>
          <a:prstGeom prst="rect">
            <a:avLst/>
          </a:prstGeom>
        </p:spPr>
      </p:pic>
    </p:spTree>
    <p:custDataLst>
      <p:tags r:id="rId1"/>
    </p:custDataLst>
    <p:extLst>
      <p:ext uri="{BB962C8B-B14F-4D97-AF65-F5344CB8AC3E}">
        <p14:creationId xmlns:p14="http://schemas.microsoft.com/office/powerpoint/2010/main" val="206843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D5C58-8370-5EE9-98BA-4EA09789C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1F27E-6DCC-5D07-4909-477E39DE7C61}"/>
              </a:ext>
            </a:extLst>
          </p:cNvPr>
          <p:cNvSpPr>
            <a:spLocks noGrp="1"/>
          </p:cNvSpPr>
          <p:nvPr>
            <p:ph type="title"/>
          </p:nvPr>
        </p:nvSpPr>
        <p:spPr>
          <a:xfrm>
            <a:off x="243840" y="1333758"/>
            <a:ext cx="17059529" cy="1055615"/>
          </a:xfrm>
        </p:spPr>
        <p:txBody>
          <a:bodyPr>
            <a:normAutofit fontScale="90000"/>
          </a:bodyPr>
          <a:lstStyle/>
          <a:p>
            <a:r>
              <a:rPr lang="en-US" sz="5400">
                <a:latin typeface="Franklin Gothic Medium"/>
              </a:rPr>
              <a:t> </a:t>
            </a:r>
            <a:r>
              <a:rPr lang="en-US" sz="5800">
                <a:latin typeface="Franklin Gothic Medium"/>
              </a:rPr>
              <a:t> </a:t>
            </a:r>
            <a:r>
              <a:rPr lang="en-US" sz="5800"/>
              <a:t>The Role of Staff in School Safety: </a:t>
            </a:r>
            <a:r>
              <a:rPr lang="en-US" sz="5800">
                <a:solidFill>
                  <a:srgbClr val="00B050"/>
                </a:solidFill>
              </a:rPr>
              <a:t>Before</a:t>
            </a:r>
          </a:p>
        </p:txBody>
      </p:sp>
      <p:sp>
        <p:nvSpPr>
          <p:cNvPr id="3" name="TextBox 2">
            <a:extLst>
              <a:ext uri="{FF2B5EF4-FFF2-40B4-BE49-F238E27FC236}">
                <a16:creationId xmlns:a16="http://schemas.microsoft.com/office/drawing/2014/main" id="{6CC2037B-D052-6AC1-81A5-BE5D9507605B}"/>
              </a:ext>
            </a:extLst>
          </p:cNvPr>
          <p:cNvSpPr txBox="1"/>
          <p:nvPr/>
        </p:nvSpPr>
        <p:spPr>
          <a:xfrm>
            <a:off x="1448900" y="5634407"/>
            <a:ext cx="2403836" cy="1985159"/>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One-on-one’s</a:t>
            </a:r>
          </a:p>
          <a:p>
            <a:pPr algn="ctr" defTabSz="685800" rtl="0">
              <a:spcAft>
                <a:spcPts val="900"/>
              </a:spcAft>
            </a:pPr>
            <a:r>
              <a:rPr lang="en-US" sz="2700" kern="1200">
                <a:solidFill>
                  <a:prstClr val="black"/>
                </a:solidFill>
                <a:latin typeface="Calibri" panose="020F0502020204030204"/>
                <a:ea typeface="+mn-ea"/>
                <a:cs typeface="+mn-cs"/>
              </a:rPr>
              <a:t>Local capacity</a:t>
            </a:r>
          </a:p>
          <a:p>
            <a:pPr algn="ctr" defTabSz="685800" rtl="0">
              <a:spcAft>
                <a:spcPts val="900"/>
              </a:spcAft>
            </a:pPr>
            <a:r>
              <a:rPr lang="en-US" sz="2700" kern="1200">
                <a:solidFill>
                  <a:prstClr val="black"/>
                </a:solidFill>
                <a:latin typeface="Calibri" panose="020F0502020204030204"/>
                <a:ea typeface="+mn-ea"/>
                <a:cs typeface="+mn-cs"/>
              </a:rPr>
              <a:t>Potential growth</a:t>
            </a:r>
          </a:p>
        </p:txBody>
      </p:sp>
      <p:sp>
        <p:nvSpPr>
          <p:cNvPr id="5" name="TextBox 4">
            <a:extLst>
              <a:ext uri="{FF2B5EF4-FFF2-40B4-BE49-F238E27FC236}">
                <a16:creationId xmlns:a16="http://schemas.microsoft.com/office/drawing/2014/main" id="{57948D14-FE44-B52A-3ED1-F78F1A6C8BCA}"/>
              </a:ext>
            </a:extLst>
          </p:cNvPr>
          <p:cNvSpPr txBox="1"/>
          <p:nvPr/>
        </p:nvSpPr>
        <p:spPr>
          <a:xfrm>
            <a:off x="4180316" y="5631113"/>
            <a:ext cx="2403836" cy="1454244"/>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Issue identification</a:t>
            </a:r>
          </a:p>
          <a:p>
            <a:pPr algn="ctr" defTabSz="685800" rtl="0">
              <a:spcAft>
                <a:spcPts val="900"/>
              </a:spcAft>
            </a:pPr>
            <a:r>
              <a:rPr lang="en-US" sz="2700" kern="1200">
                <a:solidFill>
                  <a:prstClr val="black"/>
                </a:solidFill>
                <a:latin typeface="Calibri" panose="020F0502020204030204"/>
                <a:ea typeface="+mn-ea"/>
                <a:cs typeface="+mn-cs"/>
              </a:rPr>
              <a:t>Local resources</a:t>
            </a:r>
          </a:p>
        </p:txBody>
      </p:sp>
      <p:sp>
        <p:nvSpPr>
          <p:cNvPr id="6" name="TextBox 5">
            <a:extLst>
              <a:ext uri="{FF2B5EF4-FFF2-40B4-BE49-F238E27FC236}">
                <a16:creationId xmlns:a16="http://schemas.microsoft.com/office/drawing/2014/main" id="{ED69A3A3-4C90-39FE-9B1C-7352CAF51076}"/>
              </a:ext>
            </a:extLst>
          </p:cNvPr>
          <p:cNvSpPr txBox="1"/>
          <p:nvPr/>
        </p:nvSpPr>
        <p:spPr>
          <a:xfrm>
            <a:off x="6911732" y="5631113"/>
            <a:ext cx="2403836" cy="1569660"/>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Demands</a:t>
            </a:r>
          </a:p>
          <a:p>
            <a:pPr algn="ctr" defTabSz="685800" rtl="0">
              <a:spcAft>
                <a:spcPts val="900"/>
              </a:spcAft>
            </a:pPr>
            <a:r>
              <a:rPr lang="en-US" sz="2700" kern="1200">
                <a:solidFill>
                  <a:prstClr val="black"/>
                </a:solidFill>
                <a:latin typeface="Calibri" panose="020F0502020204030204"/>
                <a:ea typeface="+mn-ea"/>
                <a:cs typeface="+mn-cs"/>
              </a:rPr>
              <a:t>Targets</a:t>
            </a:r>
          </a:p>
          <a:p>
            <a:pPr algn="ctr" defTabSz="685800" rtl="0">
              <a:spcAft>
                <a:spcPts val="900"/>
              </a:spcAft>
            </a:pPr>
            <a:r>
              <a:rPr lang="en-US" sz="2700" kern="1200">
                <a:solidFill>
                  <a:prstClr val="black"/>
                </a:solidFill>
                <a:latin typeface="Calibri" panose="020F0502020204030204"/>
                <a:ea typeface="+mn-ea"/>
                <a:cs typeface="+mn-cs"/>
              </a:rPr>
              <a:t>Tactics</a:t>
            </a:r>
          </a:p>
        </p:txBody>
      </p:sp>
      <p:sp>
        <p:nvSpPr>
          <p:cNvPr id="7" name="TextBox 6">
            <a:extLst>
              <a:ext uri="{FF2B5EF4-FFF2-40B4-BE49-F238E27FC236}">
                <a16:creationId xmlns:a16="http://schemas.microsoft.com/office/drawing/2014/main" id="{B05E89B5-801D-FBF5-E40D-2031564221BA}"/>
              </a:ext>
            </a:extLst>
          </p:cNvPr>
          <p:cNvSpPr txBox="1"/>
          <p:nvPr/>
        </p:nvSpPr>
        <p:spPr>
          <a:xfrm>
            <a:off x="9643148" y="5631113"/>
            <a:ext cx="2403836" cy="1869743"/>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Internal organizing</a:t>
            </a:r>
          </a:p>
          <a:p>
            <a:pPr algn="ctr" defTabSz="685800" rtl="0">
              <a:spcAft>
                <a:spcPts val="900"/>
              </a:spcAft>
            </a:pPr>
            <a:r>
              <a:rPr lang="en-US" sz="2700" kern="1200">
                <a:solidFill>
                  <a:prstClr val="black"/>
                </a:solidFill>
                <a:latin typeface="Calibri" panose="020F0502020204030204"/>
                <a:ea typeface="+mn-ea"/>
                <a:cs typeface="+mn-cs"/>
              </a:rPr>
              <a:t>External relationships</a:t>
            </a:r>
          </a:p>
        </p:txBody>
      </p:sp>
      <p:sp>
        <p:nvSpPr>
          <p:cNvPr id="8" name="TextBox 7">
            <a:extLst>
              <a:ext uri="{FF2B5EF4-FFF2-40B4-BE49-F238E27FC236}">
                <a16:creationId xmlns:a16="http://schemas.microsoft.com/office/drawing/2014/main" id="{ED722510-311B-252D-B03E-C2DE90C38FCE}"/>
              </a:ext>
            </a:extLst>
          </p:cNvPr>
          <p:cNvSpPr txBox="1"/>
          <p:nvPr/>
        </p:nvSpPr>
        <p:spPr>
          <a:xfrm>
            <a:off x="12374564" y="5631113"/>
            <a:ext cx="2403836" cy="2285241"/>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Trainings on law &amp; policy</a:t>
            </a:r>
          </a:p>
          <a:p>
            <a:pPr algn="ctr" defTabSz="685800" rtl="0">
              <a:spcAft>
                <a:spcPts val="900"/>
              </a:spcAft>
            </a:pPr>
            <a:r>
              <a:rPr lang="en-US" sz="2700" kern="1200">
                <a:solidFill>
                  <a:prstClr val="black"/>
                </a:solidFill>
                <a:latin typeface="Calibri" panose="020F0502020204030204"/>
                <a:ea typeface="+mn-ea"/>
                <a:cs typeface="+mn-cs"/>
              </a:rPr>
              <a:t>Meaningful updates and surveys</a:t>
            </a:r>
          </a:p>
        </p:txBody>
      </p:sp>
      <p:sp>
        <p:nvSpPr>
          <p:cNvPr id="9" name="Title 1">
            <a:extLst>
              <a:ext uri="{FF2B5EF4-FFF2-40B4-BE49-F238E27FC236}">
                <a16:creationId xmlns:a16="http://schemas.microsoft.com/office/drawing/2014/main" id="{A62E7BBF-533B-E8E2-CD28-80B9A98E7B5B}"/>
              </a:ext>
            </a:extLst>
          </p:cNvPr>
          <p:cNvSpPr txBox="1">
            <a:spLocks/>
          </p:cNvSpPr>
          <p:nvPr/>
        </p:nvSpPr>
        <p:spPr>
          <a:xfrm>
            <a:off x="1600200" y="8001000"/>
            <a:ext cx="15087600" cy="1284915"/>
          </a:xfrm>
          <a:prstGeom prst="rect">
            <a:avLst/>
          </a:prstGeom>
        </p:spPr>
        <p:txBody>
          <a:bodyPr vert="horz" lIns="137160" tIns="68580" rIns="137160" bIns="68580" rtlCol="0" anchor="b">
            <a:normAutofit fontScale="92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defTabSz="1371600"/>
            <a:r>
              <a:rPr lang="en-US" sz="7200" spc="-75">
                <a:solidFill>
                  <a:prstClr val="black">
                    <a:lumMod val="75000"/>
                    <a:lumOff val="25000"/>
                  </a:prstClr>
                </a:solidFill>
                <a:latin typeface="Calibri Light" panose="020F0302020204030204"/>
              </a:rPr>
              <a:t>Coaching and Organizing to Build Capacity</a:t>
            </a:r>
          </a:p>
        </p:txBody>
      </p:sp>
      <p:pic>
        <p:nvPicPr>
          <p:cNvPr id="13" name="Picture 12" descr="A blue puzzle with hands and a black background&#10;&#10;Description automatically generated">
            <a:extLst>
              <a:ext uri="{FF2B5EF4-FFF2-40B4-BE49-F238E27FC236}">
                <a16:creationId xmlns:a16="http://schemas.microsoft.com/office/drawing/2014/main" id="{0FB79CE7-7F32-EAA9-8DB8-09E655A7184D}"/>
              </a:ext>
            </a:extLst>
          </p:cNvPr>
          <p:cNvPicPr>
            <a:picLocks noChangeAspect="1"/>
          </p:cNvPicPr>
          <p:nvPr/>
        </p:nvPicPr>
        <p:blipFill>
          <a:blip r:embed="rId4">
            <a:extLst>
              <a:ext uri="{28A0092B-C50C-407E-A947-70E740481C1C}">
                <a14:useLocalDpi xmlns:a14="http://schemas.microsoft.com/office/drawing/2010/main" val="0"/>
              </a:ext>
            </a:extLst>
          </a:blip>
          <a:srcRect r="61591" b="45698"/>
          <a:stretch/>
        </p:blipFill>
        <p:spPr>
          <a:xfrm>
            <a:off x="1476187" y="3045127"/>
            <a:ext cx="2414987" cy="2585985"/>
          </a:xfrm>
          <a:prstGeom prst="rect">
            <a:avLst/>
          </a:prstGeom>
        </p:spPr>
      </p:pic>
      <p:pic>
        <p:nvPicPr>
          <p:cNvPr id="16" name="Picture 15" descr="A blue puzzle with a black background&#10;&#10;Description automatically generated">
            <a:extLst>
              <a:ext uri="{FF2B5EF4-FFF2-40B4-BE49-F238E27FC236}">
                <a16:creationId xmlns:a16="http://schemas.microsoft.com/office/drawing/2014/main" id="{260AD3FC-A70B-74C6-A317-9BC81775E3F2}"/>
              </a:ext>
            </a:extLst>
          </p:cNvPr>
          <p:cNvPicPr>
            <a:picLocks noChangeAspect="1"/>
          </p:cNvPicPr>
          <p:nvPr/>
        </p:nvPicPr>
        <p:blipFill>
          <a:blip r:embed="rId5">
            <a:extLst>
              <a:ext uri="{28A0092B-C50C-407E-A947-70E740481C1C}">
                <a14:useLocalDpi xmlns:a14="http://schemas.microsoft.com/office/drawing/2010/main" val="0"/>
              </a:ext>
            </a:extLst>
          </a:blip>
          <a:srcRect l="27334" t="48237" r="30980"/>
          <a:stretch/>
        </p:blipFill>
        <p:spPr>
          <a:xfrm>
            <a:off x="9415334" y="3045127"/>
            <a:ext cx="2631652" cy="2475083"/>
          </a:xfrm>
          <a:prstGeom prst="rect">
            <a:avLst/>
          </a:prstGeom>
        </p:spPr>
      </p:pic>
      <p:pic>
        <p:nvPicPr>
          <p:cNvPr id="18" name="Picture 17" descr="A puzzle piece with a couple of men in helmets&#10;&#10;Description automatically generated">
            <a:extLst>
              <a:ext uri="{FF2B5EF4-FFF2-40B4-BE49-F238E27FC236}">
                <a16:creationId xmlns:a16="http://schemas.microsoft.com/office/drawing/2014/main" id="{4F33228E-74D1-9710-1FB0-9F5FAA68B2C3}"/>
              </a:ext>
            </a:extLst>
          </p:cNvPr>
          <p:cNvPicPr>
            <a:picLocks noChangeAspect="1"/>
          </p:cNvPicPr>
          <p:nvPr/>
        </p:nvPicPr>
        <p:blipFill>
          <a:blip r:embed="rId6">
            <a:extLst>
              <a:ext uri="{28A0092B-C50C-407E-A947-70E740481C1C}">
                <a14:useLocalDpi xmlns:a14="http://schemas.microsoft.com/office/drawing/2010/main" val="0"/>
              </a:ext>
            </a:extLst>
          </a:blip>
          <a:srcRect l="31037" r="33842" b="42963"/>
          <a:stretch/>
        </p:blipFill>
        <p:spPr>
          <a:xfrm>
            <a:off x="4350266" y="3049904"/>
            <a:ext cx="2102373" cy="2585986"/>
          </a:xfrm>
          <a:prstGeom prst="rect">
            <a:avLst/>
          </a:prstGeom>
        </p:spPr>
      </p:pic>
      <p:pic>
        <p:nvPicPr>
          <p:cNvPr id="20" name="Picture 19" descr="A puzzle piece with a light bulb and a black background&#10;&#10;Description automatically generated">
            <a:extLst>
              <a:ext uri="{FF2B5EF4-FFF2-40B4-BE49-F238E27FC236}">
                <a16:creationId xmlns:a16="http://schemas.microsoft.com/office/drawing/2014/main" id="{030A9475-1180-CA8D-F1EB-62216BAE6D94}"/>
              </a:ext>
            </a:extLst>
          </p:cNvPr>
          <p:cNvPicPr>
            <a:picLocks noChangeAspect="1"/>
          </p:cNvPicPr>
          <p:nvPr/>
        </p:nvPicPr>
        <p:blipFill>
          <a:blip r:embed="rId7">
            <a:extLst>
              <a:ext uri="{28A0092B-C50C-407E-A947-70E740481C1C}">
                <a14:useLocalDpi xmlns:a14="http://schemas.microsoft.com/office/drawing/2010/main" val="0"/>
              </a:ext>
            </a:extLst>
          </a:blip>
          <a:srcRect l="63100" t="42667" r="1863"/>
          <a:stretch/>
        </p:blipFill>
        <p:spPr>
          <a:xfrm>
            <a:off x="7009687" y="3036868"/>
            <a:ext cx="1996999" cy="2475083"/>
          </a:xfrm>
          <a:prstGeom prst="rect">
            <a:avLst/>
          </a:prstGeom>
        </p:spPr>
      </p:pic>
      <p:pic>
        <p:nvPicPr>
          <p:cNvPr id="22" name="Picture 21" descr="A puzzle piece with a person drawing on it&#10;&#10;Description automatically generated">
            <a:extLst>
              <a:ext uri="{FF2B5EF4-FFF2-40B4-BE49-F238E27FC236}">
                <a16:creationId xmlns:a16="http://schemas.microsoft.com/office/drawing/2014/main" id="{A74D56A0-E1DC-F03E-3CBD-A76AC4E6F47A}"/>
              </a:ext>
            </a:extLst>
          </p:cNvPr>
          <p:cNvPicPr>
            <a:picLocks noChangeAspect="1"/>
          </p:cNvPicPr>
          <p:nvPr/>
        </p:nvPicPr>
        <p:blipFill>
          <a:blip r:embed="rId8">
            <a:extLst>
              <a:ext uri="{28A0092B-C50C-407E-A947-70E740481C1C}">
                <a14:useLocalDpi xmlns:a14="http://schemas.microsoft.com/office/drawing/2010/main" val="0"/>
              </a:ext>
            </a:extLst>
          </a:blip>
          <a:srcRect l="60689" r="2087" b="46593"/>
          <a:stretch/>
        </p:blipFill>
        <p:spPr>
          <a:xfrm>
            <a:off x="12125199" y="2891300"/>
            <a:ext cx="2277671" cy="2475084"/>
          </a:xfrm>
          <a:prstGeom prst="rect">
            <a:avLst/>
          </a:prstGeom>
        </p:spPr>
      </p:pic>
      <p:pic>
        <p:nvPicPr>
          <p:cNvPr id="24" name="Picture 23" descr="A black background with a blue megaphone&#10;&#10;Description automatically generated">
            <a:extLst>
              <a:ext uri="{FF2B5EF4-FFF2-40B4-BE49-F238E27FC236}">
                <a16:creationId xmlns:a16="http://schemas.microsoft.com/office/drawing/2014/main" id="{375DC455-C091-5116-C142-B17C03914BFA}"/>
              </a:ext>
            </a:extLst>
          </p:cNvPr>
          <p:cNvPicPr>
            <a:picLocks noChangeAspect="1"/>
          </p:cNvPicPr>
          <p:nvPr/>
        </p:nvPicPr>
        <p:blipFill>
          <a:blip r:embed="rId9">
            <a:extLst>
              <a:ext uri="{28A0092B-C50C-407E-A947-70E740481C1C}">
                <a14:useLocalDpi xmlns:a14="http://schemas.microsoft.com/office/drawing/2010/main" val="0"/>
              </a:ext>
            </a:extLst>
          </a:blip>
          <a:srcRect l="2311" t="45333" r="65628"/>
          <a:stretch/>
        </p:blipFill>
        <p:spPr>
          <a:xfrm>
            <a:off x="15009681" y="2916036"/>
            <a:ext cx="2102373" cy="2715076"/>
          </a:xfrm>
          <a:prstGeom prst="rect">
            <a:avLst/>
          </a:prstGeom>
        </p:spPr>
      </p:pic>
      <p:sp>
        <p:nvSpPr>
          <p:cNvPr id="25" name="TextBox 24">
            <a:extLst>
              <a:ext uri="{FF2B5EF4-FFF2-40B4-BE49-F238E27FC236}">
                <a16:creationId xmlns:a16="http://schemas.microsoft.com/office/drawing/2014/main" id="{54B288D7-6CAA-6941-4D3E-6B068A182934}"/>
              </a:ext>
            </a:extLst>
          </p:cNvPr>
          <p:cNvSpPr txBox="1"/>
          <p:nvPr/>
        </p:nvSpPr>
        <p:spPr>
          <a:xfrm>
            <a:off x="14907860" y="5593622"/>
            <a:ext cx="2403836" cy="2285241"/>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Messaging</a:t>
            </a:r>
          </a:p>
          <a:p>
            <a:pPr algn="ctr" defTabSz="685800" rtl="0">
              <a:spcAft>
                <a:spcPts val="900"/>
              </a:spcAft>
            </a:pPr>
            <a:r>
              <a:rPr lang="en-US" sz="2700">
                <a:solidFill>
                  <a:prstClr val="black"/>
                </a:solidFill>
                <a:latin typeface="Calibri" panose="020F0502020204030204"/>
              </a:rPr>
              <a:t>What is the “now” that </a:t>
            </a:r>
            <a:r>
              <a:rPr lang="en-US" sz="2700" u="sng">
                <a:solidFill>
                  <a:prstClr val="black"/>
                </a:solidFill>
                <a:latin typeface="Calibri" panose="020F0502020204030204"/>
              </a:rPr>
              <a:t>connects</a:t>
            </a:r>
            <a:r>
              <a:rPr lang="en-US" sz="2700">
                <a:solidFill>
                  <a:prstClr val="black"/>
                </a:solidFill>
                <a:latin typeface="Calibri" panose="020F0502020204030204"/>
              </a:rPr>
              <a:t> to the future</a:t>
            </a:r>
            <a:endParaRPr lang="en-US" sz="2700" kern="1200">
              <a:solidFill>
                <a:prstClr val="black"/>
              </a:solidFill>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52364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C060D-6C5C-ECE3-4A55-A56E2A6E6D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D2691-4014-CA4F-B54A-92C27A9AB2B0}"/>
              </a:ext>
            </a:extLst>
          </p:cNvPr>
          <p:cNvSpPr>
            <a:spLocks noGrp="1"/>
          </p:cNvSpPr>
          <p:nvPr>
            <p:ph type="title"/>
          </p:nvPr>
        </p:nvSpPr>
        <p:spPr>
          <a:xfrm>
            <a:off x="243840" y="1333758"/>
            <a:ext cx="17059529" cy="1055615"/>
          </a:xfrm>
        </p:spPr>
        <p:txBody>
          <a:bodyPr>
            <a:normAutofit fontScale="90000"/>
          </a:bodyPr>
          <a:lstStyle/>
          <a:p>
            <a:r>
              <a:rPr lang="en-US" sz="5400">
                <a:latin typeface="Franklin Gothic Medium"/>
              </a:rPr>
              <a:t> </a:t>
            </a:r>
            <a:r>
              <a:rPr lang="en-US" sz="5800">
                <a:latin typeface="Franklin Gothic Medium"/>
              </a:rPr>
              <a:t> </a:t>
            </a:r>
            <a:r>
              <a:rPr lang="en-US" sz="5800"/>
              <a:t>The Role of Staff in School Safety: </a:t>
            </a:r>
            <a:r>
              <a:rPr lang="en-US" sz="5800">
                <a:solidFill>
                  <a:srgbClr val="FFC000"/>
                </a:solidFill>
              </a:rPr>
              <a:t>During</a:t>
            </a:r>
          </a:p>
        </p:txBody>
      </p:sp>
      <p:pic>
        <p:nvPicPr>
          <p:cNvPr id="13" name="Picture 12" descr="A blue puzzle with hands and a black background&#10;&#10;Description automatically generated">
            <a:extLst>
              <a:ext uri="{FF2B5EF4-FFF2-40B4-BE49-F238E27FC236}">
                <a16:creationId xmlns:a16="http://schemas.microsoft.com/office/drawing/2014/main" id="{2A0FE70A-0DB8-4784-5572-87D6762F051A}"/>
              </a:ext>
            </a:extLst>
          </p:cNvPr>
          <p:cNvPicPr>
            <a:picLocks noChangeAspect="1"/>
          </p:cNvPicPr>
          <p:nvPr/>
        </p:nvPicPr>
        <p:blipFill>
          <a:blip r:embed="rId4">
            <a:extLst>
              <a:ext uri="{28A0092B-C50C-407E-A947-70E740481C1C}">
                <a14:useLocalDpi xmlns:a14="http://schemas.microsoft.com/office/drawing/2010/main" val="0"/>
              </a:ext>
            </a:extLst>
          </a:blip>
          <a:srcRect r="61591" b="45698"/>
          <a:stretch/>
        </p:blipFill>
        <p:spPr>
          <a:xfrm>
            <a:off x="1476187" y="3045127"/>
            <a:ext cx="2414987" cy="2585985"/>
          </a:xfrm>
          <a:prstGeom prst="rect">
            <a:avLst/>
          </a:prstGeom>
        </p:spPr>
      </p:pic>
      <p:pic>
        <p:nvPicPr>
          <p:cNvPr id="16" name="Picture 15" descr="A blue puzzle with a black background&#10;&#10;Description automatically generated">
            <a:extLst>
              <a:ext uri="{FF2B5EF4-FFF2-40B4-BE49-F238E27FC236}">
                <a16:creationId xmlns:a16="http://schemas.microsoft.com/office/drawing/2014/main" id="{3627B150-613F-8822-3E2E-9E1496A91BF0}"/>
              </a:ext>
            </a:extLst>
          </p:cNvPr>
          <p:cNvPicPr>
            <a:picLocks noChangeAspect="1"/>
          </p:cNvPicPr>
          <p:nvPr/>
        </p:nvPicPr>
        <p:blipFill>
          <a:blip r:embed="rId5">
            <a:extLst>
              <a:ext uri="{28A0092B-C50C-407E-A947-70E740481C1C}">
                <a14:useLocalDpi xmlns:a14="http://schemas.microsoft.com/office/drawing/2010/main" val="0"/>
              </a:ext>
            </a:extLst>
          </a:blip>
          <a:srcRect l="27334" t="48237" r="30980"/>
          <a:stretch/>
        </p:blipFill>
        <p:spPr>
          <a:xfrm>
            <a:off x="9415334" y="3045127"/>
            <a:ext cx="2631652" cy="2475083"/>
          </a:xfrm>
          <a:prstGeom prst="rect">
            <a:avLst/>
          </a:prstGeom>
        </p:spPr>
      </p:pic>
      <p:pic>
        <p:nvPicPr>
          <p:cNvPr id="18" name="Picture 17" descr="A puzzle piece with a couple of men in helmets&#10;&#10;Description automatically generated">
            <a:extLst>
              <a:ext uri="{FF2B5EF4-FFF2-40B4-BE49-F238E27FC236}">
                <a16:creationId xmlns:a16="http://schemas.microsoft.com/office/drawing/2014/main" id="{DD65CC54-4FBE-D741-22BF-F1FA52BC61F2}"/>
              </a:ext>
            </a:extLst>
          </p:cNvPr>
          <p:cNvPicPr>
            <a:picLocks noChangeAspect="1"/>
          </p:cNvPicPr>
          <p:nvPr/>
        </p:nvPicPr>
        <p:blipFill>
          <a:blip r:embed="rId6">
            <a:extLst>
              <a:ext uri="{28A0092B-C50C-407E-A947-70E740481C1C}">
                <a14:useLocalDpi xmlns:a14="http://schemas.microsoft.com/office/drawing/2010/main" val="0"/>
              </a:ext>
            </a:extLst>
          </a:blip>
          <a:srcRect l="31037" r="33842" b="42963"/>
          <a:stretch/>
        </p:blipFill>
        <p:spPr>
          <a:xfrm>
            <a:off x="4350266" y="3049904"/>
            <a:ext cx="2102373" cy="2585986"/>
          </a:xfrm>
          <a:prstGeom prst="rect">
            <a:avLst/>
          </a:prstGeom>
        </p:spPr>
      </p:pic>
      <p:pic>
        <p:nvPicPr>
          <p:cNvPr id="20" name="Picture 19" descr="A puzzle piece with a light bulb and a black background&#10;&#10;Description automatically generated">
            <a:extLst>
              <a:ext uri="{FF2B5EF4-FFF2-40B4-BE49-F238E27FC236}">
                <a16:creationId xmlns:a16="http://schemas.microsoft.com/office/drawing/2014/main" id="{EEBB15F4-D737-FD30-6EFC-9E31CEAC9120}"/>
              </a:ext>
            </a:extLst>
          </p:cNvPr>
          <p:cNvPicPr>
            <a:picLocks noChangeAspect="1"/>
          </p:cNvPicPr>
          <p:nvPr/>
        </p:nvPicPr>
        <p:blipFill>
          <a:blip r:embed="rId7">
            <a:extLst>
              <a:ext uri="{28A0092B-C50C-407E-A947-70E740481C1C}">
                <a14:useLocalDpi xmlns:a14="http://schemas.microsoft.com/office/drawing/2010/main" val="0"/>
              </a:ext>
            </a:extLst>
          </a:blip>
          <a:srcRect l="63100" t="42667" r="1863"/>
          <a:stretch/>
        </p:blipFill>
        <p:spPr>
          <a:xfrm>
            <a:off x="7009687" y="3036868"/>
            <a:ext cx="1996999" cy="2475083"/>
          </a:xfrm>
          <a:prstGeom prst="rect">
            <a:avLst/>
          </a:prstGeom>
        </p:spPr>
      </p:pic>
      <p:pic>
        <p:nvPicPr>
          <p:cNvPr id="22" name="Picture 21" descr="A puzzle piece with a person drawing on it&#10;&#10;Description automatically generated">
            <a:extLst>
              <a:ext uri="{FF2B5EF4-FFF2-40B4-BE49-F238E27FC236}">
                <a16:creationId xmlns:a16="http://schemas.microsoft.com/office/drawing/2014/main" id="{761EB98C-EFC3-524B-931A-2B540FF444D4}"/>
              </a:ext>
            </a:extLst>
          </p:cNvPr>
          <p:cNvPicPr>
            <a:picLocks noChangeAspect="1"/>
          </p:cNvPicPr>
          <p:nvPr/>
        </p:nvPicPr>
        <p:blipFill>
          <a:blip r:embed="rId8">
            <a:extLst>
              <a:ext uri="{28A0092B-C50C-407E-A947-70E740481C1C}">
                <a14:useLocalDpi xmlns:a14="http://schemas.microsoft.com/office/drawing/2010/main" val="0"/>
              </a:ext>
            </a:extLst>
          </a:blip>
          <a:srcRect l="60689" r="2087" b="46593"/>
          <a:stretch/>
        </p:blipFill>
        <p:spPr>
          <a:xfrm>
            <a:off x="12125199" y="2891300"/>
            <a:ext cx="2277671" cy="2475084"/>
          </a:xfrm>
          <a:prstGeom prst="rect">
            <a:avLst/>
          </a:prstGeom>
        </p:spPr>
      </p:pic>
      <p:pic>
        <p:nvPicPr>
          <p:cNvPr id="24" name="Picture 23" descr="A black background with a blue megaphone&#10;&#10;Description automatically generated">
            <a:extLst>
              <a:ext uri="{FF2B5EF4-FFF2-40B4-BE49-F238E27FC236}">
                <a16:creationId xmlns:a16="http://schemas.microsoft.com/office/drawing/2014/main" id="{3340CBD0-21E5-0EC5-F808-3CDCAC030463}"/>
              </a:ext>
            </a:extLst>
          </p:cNvPr>
          <p:cNvPicPr>
            <a:picLocks noChangeAspect="1"/>
          </p:cNvPicPr>
          <p:nvPr/>
        </p:nvPicPr>
        <p:blipFill>
          <a:blip r:embed="rId9">
            <a:extLst>
              <a:ext uri="{28A0092B-C50C-407E-A947-70E740481C1C}">
                <a14:useLocalDpi xmlns:a14="http://schemas.microsoft.com/office/drawing/2010/main" val="0"/>
              </a:ext>
            </a:extLst>
          </a:blip>
          <a:srcRect l="2311" t="45333" r="65628"/>
          <a:stretch/>
        </p:blipFill>
        <p:spPr>
          <a:xfrm>
            <a:off x="15009681" y="2916036"/>
            <a:ext cx="2102373" cy="2715076"/>
          </a:xfrm>
          <a:prstGeom prst="rect">
            <a:avLst/>
          </a:prstGeom>
        </p:spPr>
      </p:pic>
      <p:sp>
        <p:nvSpPr>
          <p:cNvPr id="4" name="Title 1">
            <a:extLst>
              <a:ext uri="{FF2B5EF4-FFF2-40B4-BE49-F238E27FC236}">
                <a16:creationId xmlns:a16="http://schemas.microsoft.com/office/drawing/2014/main" id="{DCDC8454-F488-629E-D867-6C18D1DA873F}"/>
              </a:ext>
            </a:extLst>
          </p:cNvPr>
          <p:cNvSpPr txBox="1">
            <a:spLocks/>
          </p:cNvSpPr>
          <p:nvPr/>
        </p:nvSpPr>
        <p:spPr>
          <a:xfrm>
            <a:off x="1600200" y="8001000"/>
            <a:ext cx="15087600" cy="1284915"/>
          </a:xfrm>
          <a:prstGeom prst="rect">
            <a:avLst/>
          </a:prstGeom>
        </p:spPr>
        <p:txBody>
          <a:bodyPr vert="horz" lIns="137160" tIns="68580" rIns="137160" bIns="6858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5400"/>
              <a:t>Advocacy to Manage the Moment</a:t>
            </a:r>
          </a:p>
        </p:txBody>
      </p:sp>
      <p:sp>
        <p:nvSpPr>
          <p:cNvPr id="10" name="TextBox 9">
            <a:extLst>
              <a:ext uri="{FF2B5EF4-FFF2-40B4-BE49-F238E27FC236}">
                <a16:creationId xmlns:a16="http://schemas.microsoft.com/office/drawing/2014/main" id="{BABB4047-9599-FE55-4878-10BEAAA4531A}"/>
              </a:ext>
            </a:extLst>
          </p:cNvPr>
          <p:cNvSpPr txBox="1"/>
          <p:nvPr/>
        </p:nvSpPr>
        <p:spPr>
          <a:xfrm>
            <a:off x="1476187" y="5732180"/>
            <a:ext cx="2403836" cy="923330"/>
          </a:xfrm>
          <a:prstGeom prst="rect">
            <a:avLst/>
          </a:prstGeom>
          <a:noFill/>
          <a:ln>
            <a:solidFill>
              <a:schemeClr val="accent1"/>
            </a:solidFill>
          </a:ln>
        </p:spPr>
        <p:txBody>
          <a:bodyPr wrap="square" rtlCol="0">
            <a:spAutoFit/>
          </a:bodyPr>
          <a:lstStyle/>
          <a:p>
            <a:pPr algn="ctr">
              <a:spcAft>
                <a:spcPts val="900"/>
              </a:spcAft>
            </a:pPr>
            <a:r>
              <a:rPr lang="en-US" sz="2700"/>
              <a:t>Leader support</a:t>
            </a:r>
          </a:p>
        </p:txBody>
      </p:sp>
      <p:sp>
        <p:nvSpPr>
          <p:cNvPr id="11" name="TextBox 10">
            <a:extLst>
              <a:ext uri="{FF2B5EF4-FFF2-40B4-BE49-F238E27FC236}">
                <a16:creationId xmlns:a16="http://schemas.microsoft.com/office/drawing/2014/main" id="{E2AB1AC4-E7A6-F270-34F7-1DF77675F7EE}"/>
              </a:ext>
            </a:extLst>
          </p:cNvPr>
          <p:cNvSpPr txBox="1"/>
          <p:nvPr/>
        </p:nvSpPr>
        <p:spPr>
          <a:xfrm>
            <a:off x="4207603" y="5728886"/>
            <a:ext cx="2403836" cy="923330"/>
          </a:xfrm>
          <a:prstGeom prst="rect">
            <a:avLst/>
          </a:prstGeom>
          <a:noFill/>
          <a:ln>
            <a:solidFill>
              <a:schemeClr val="accent1"/>
            </a:solidFill>
          </a:ln>
        </p:spPr>
        <p:txBody>
          <a:bodyPr wrap="square" rtlCol="0">
            <a:spAutoFit/>
          </a:bodyPr>
          <a:lstStyle/>
          <a:p>
            <a:pPr algn="ctr">
              <a:spcAft>
                <a:spcPts val="900"/>
              </a:spcAft>
            </a:pPr>
            <a:r>
              <a:rPr lang="en-US" sz="2700"/>
              <a:t>Active Assessment</a:t>
            </a:r>
          </a:p>
        </p:txBody>
      </p:sp>
      <p:sp>
        <p:nvSpPr>
          <p:cNvPr id="12" name="TextBox 11">
            <a:extLst>
              <a:ext uri="{FF2B5EF4-FFF2-40B4-BE49-F238E27FC236}">
                <a16:creationId xmlns:a16="http://schemas.microsoft.com/office/drawing/2014/main" id="{AEC1FAF9-EDAB-7ACB-B002-F31A2DE2FC77}"/>
              </a:ext>
            </a:extLst>
          </p:cNvPr>
          <p:cNvSpPr txBox="1"/>
          <p:nvPr/>
        </p:nvSpPr>
        <p:spPr>
          <a:xfrm>
            <a:off x="6939019" y="5728886"/>
            <a:ext cx="2403836" cy="923330"/>
          </a:xfrm>
          <a:prstGeom prst="rect">
            <a:avLst/>
          </a:prstGeom>
          <a:noFill/>
          <a:ln>
            <a:solidFill>
              <a:schemeClr val="accent1"/>
            </a:solidFill>
          </a:ln>
        </p:spPr>
        <p:txBody>
          <a:bodyPr wrap="square" rtlCol="0">
            <a:spAutoFit/>
          </a:bodyPr>
          <a:lstStyle/>
          <a:p>
            <a:pPr algn="ctr">
              <a:spcAft>
                <a:spcPts val="900"/>
              </a:spcAft>
            </a:pPr>
            <a:r>
              <a:rPr lang="en-US" sz="2700"/>
              <a:t>Active assessment</a:t>
            </a:r>
          </a:p>
        </p:txBody>
      </p:sp>
      <p:sp>
        <p:nvSpPr>
          <p:cNvPr id="14" name="TextBox 13">
            <a:extLst>
              <a:ext uri="{FF2B5EF4-FFF2-40B4-BE49-F238E27FC236}">
                <a16:creationId xmlns:a16="http://schemas.microsoft.com/office/drawing/2014/main" id="{988E0FC1-4BC6-2AD1-647E-A17C20C4A194}"/>
              </a:ext>
            </a:extLst>
          </p:cNvPr>
          <p:cNvSpPr txBox="1"/>
          <p:nvPr/>
        </p:nvSpPr>
        <p:spPr>
          <a:xfrm>
            <a:off x="9670435" y="5728886"/>
            <a:ext cx="2403836" cy="1754326"/>
          </a:xfrm>
          <a:prstGeom prst="rect">
            <a:avLst/>
          </a:prstGeom>
          <a:noFill/>
          <a:ln>
            <a:solidFill>
              <a:schemeClr val="accent1"/>
            </a:solidFill>
          </a:ln>
        </p:spPr>
        <p:txBody>
          <a:bodyPr wrap="square" rtlCol="0">
            <a:spAutoFit/>
          </a:bodyPr>
          <a:lstStyle/>
          <a:p>
            <a:pPr algn="ctr">
              <a:spcAft>
                <a:spcPts val="900"/>
              </a:spcAft>
            </a:pPr>
            <a:r>
              <a:rPr lang="en-US" sz="2700"/>
              <a:t>Keeping ally and organization com going</a:t>
            </a:r>
          </a:p>
        </p:txBody>
      </p:sp>
      <p:sp>
        <p:nvSpPr>
          <p:cNvPr id="15" name="TextBox 14">
            <a:extLst>
              <a:ext uri="{FF2B5EF4-FFF2-40B4-BE49-F238E27FC236}">
                <a16:creationId xmlns:a16="http://schemas.microsoft.com/office/drawing/2014/main" id="{F9216D47-C1ED-FBBA-F9C2-81FF03ED1FC1}"/>
              </a:ext>
            </a:extLst>
          </p:cNvPr>
          <p:cNvSpPr txBox="1"/>
          <p:nvPr/>
        </p:nvSpPr>
        <p:spPr>
          <a:xfrm>
            <a:off x="12401851" y="5728886"/>
            <a:ext cx="2403836" cy="2285241"/>
          </a:xfrm>
          <a:prstGeom prst="rect">
            <a:avLst/>
          </a:prstGeom>
          <a:noFill/>
          <a:ln>
            <a:solidFill>
              <a:schemeClr val="accent1"/>
            </a:solidFill>
          </a:ln>
        </p:spPr>
        <p:txBody>
          <a:bodyPr wrap="square" rtlCol="0">
            <a:spAutoFit/>
          </a:bodyPr>
          <a:lstStyle/>
          <a:p>
            <a:pPr algn="ctr">
              <a:spcAft>
                <a:spcPts val="900"/>
              </a:spcAft>
            </a:pPr>
            <a:r>
              <a:rPr lang="en-US" sz="2700"/>
              <a:t>Availability and location of resources</a:t>
            </a:r>
          </a:p>
          <a:p>
            <a:pPr algn="ctr">
              <a:spcAft>
                <a:spcPts val="900"/>
              </a:spcAft>
            </a:pPr>
            <a:r>
              <a:rPr lang="en-US" sz="2700"/>
              <a:t>Supportive accountability</a:t>
            </a:r>
          </a:p>
        </p:txBody>
      </p:sp>
      <p:sp>
        <p:nvSpPr>
          <p:cNvPr id="17" name="TextBox 16">
            <a:extLst>
              <a:ext uri="{FF2B5EF4-FFF2-40B4-BE49-F238E27FC236}">
                <a16:creationId xmlns:a16="http://schemas.microsoft.com/office/drawing/2014/main" id="{93FF4782-CC58-43DF-4D45-BAE959A4D8AF}"/>
              </a:ext>
            </a:extLst>
          </p:cNvPr>
          <p:cNvSpPr txBox="1"/>
          <p:nvPr/>
        </p:nvSpPr>
        <p:spPr>
          <a:xfrm>
            <a:off x="14899533" y="5728886"/>
            <a:ext cx="2403836" cy="1869743"/>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Messaging</a:t>
            </a:r>
          </a:p>
          <a:p>
            <a:pPr algn="ctr" defTabSz="685800" rtl="0">
              <a:spcAft>
                <a:spcPts val="900"/>
              </a:spcAft>
            </a:pPr>
            <a:r>
              <a:rPr lang="en-US" sz="2700">
                <a:solidFill>
                  <a:prstClr val="black"/>
                </a:solidFill>
                <a:latin typeface="Calibri" panose="020F0502020204030204"/>
              </a:rPr>
              <a:t>What is the “now” that </a:t>
            </a:r>
            <a:r>
              <a:rPr lang="en-US" sz="2700" u="sng">
                <a:solidFill>
                  <a:prstClr val="black"/>
                </a:solidFill>
                <a:latin typeface="Calibri" panose="020F0502020204030204"/>
              </a:rPr>
              <a:t>supports</a:t>
            </a:r>
            <a:r>
              <a:rPr lang="en-US" sz="2700">
                <a:solidFill>
                  <a:prstClr val="black"/>
                </a:solidFill>
                <a:latin typeface="Calibri" panose="020F0502020204030204"/>
              </a:rPr>
              <a:t> today</a:t>
            </a:r>
            <a:endParaRPr lang="en-US" sz="2700" kern="1200">
              <a:solidFill>
                <a:prstClr val="black"/>
              </a:solidFill>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09064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4" grpId="0" animBg="1"/>
      <p:bldP spid="15"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8CE15-AD3B-85E6-2FF5-1CEF2B6749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23C97C-3FCC-A47E-7A0E-6E1D35EB732C}"/>
              </a:ext>
            </a:extLst>
          </p:cNvPr>
          <p:cNvSpPr>
            <a:spLocks noGrp="1"/>
          </p:cNvSpPr>
          <p:nvPr>
            <p:ph type="title"/>
          </p:nvPr>
        </p:nvSpPr>
        <p:spPr>
          <a:xfrm>
            <a:off x="243840" y="1333758"/>
            <a:ext cx="17059529" cy="1055615"/>
          </a:xfrm>
        </p:spPr>
        <p:txBody>
          <a:bodyPr>
            <a:normAutofit fontScale="90000"/>
          </a:bodyPr>
          <a:lstStyle/>
          <a:p>
            <a:r>
              <a:rPr lang="en-US" sz="5400">
                <a:latin typeface="Franklin Gothic Medium"/>
              </a:rPr>
              <a:t> </a:t>
            </a:r>
            <a:r>
              <a:rPr lang="en-US" sz="5800">
                <a:latin typeface="Franklin Gothic Medium"/>
              </a:rPr>
              <a:t> </a:t>
            </a:r>
            <a:r>
              <a:rPr lang="en-US" sz="5800"/>
              <a:t>The Role of Staff in School Safety: </a:t>
            </a:r>
            <a:r>
              <a:rPr lang="en-US" sz="5800">
                <a:solidFill>
                  <a:srgbClr val="FF0000"/>
                </a:solidFill>
              </a:rPr>
              <a:t>After</a:t>
            </a:r>
          </a:p>
        </p:txBody>
      </p:sp>
      <p:pic>
        <p:nvPicPr>
          <p:cNvPr id="13" name="Picture 12" descr="A blue puzzle with hands and a black background&#10;&#10;Description automatically generated">
            <a:extLst>
              <a:ext uri="{FF2B5EF4-FFF2-40B4-BE49-F238E27FC236}">
                <a16:creationId xmlns:a16="http://schemas.microsoft.com/office/drawing/2014/main" id="{26E99C66-EB6F-200A-0B11-65B6B443AB22}"/>
              </a:ext>
            </a:extLst>
          </p:cNvPr>
          <p:cNvPicPr>
            <a:picLocks noChangeAspect="1"/>
          </p:cNvPicPr>
          <p:nvPr/>
        </p:nvPicPr>
        <p:blipFill>
          <a:blip r:embed="rId4">
            <a:extLst>
              <a:ext uri="{28A0092B-C50C-407E-A947-70E740481C1C}">
                <a14:useLocalDpi xmlns:a14="http://schemas.microsoft.com/office/drawing/2010/main" val="0"/>
              </a:ext>
            </a:extLst>
          </a:blip>
          <a:srcRect r="61591" b="45698"/>
          <a:stretch/>
        </p:blipFill>
        <p:spPr>
          <a:xfrm>
            <a:off x="1476187" y="3045127"/>
            <a:ext cx="2414987" cy="2585985"/>
          </a:xfrm>
          <a:prstGeom prst="rect">
            <a:avLst/>
          </a:prstGeom>
        </p:spPr>
      </p:pic>
      <p:pic>
        <p:nvPicPr>
          <p:cNvPr id="16" name="Picture 15" descr="A blue puzzle with a black background&#10;&#10;Description automatically generated">
            <a:extLst>
              <a:ext uri="{FF2B5EF4-FFF2-40B4-BE49-F238E27FC236}">
                <a16:creationId xmlns:a16="http://schemas.microsoft.com/office/drawing/2014/main" id="{590DC9B6-233C-3992-1B28-966F041D258C}"/>
              </a:ext>
            </a:extLst>
          </p:cNvPr>
          <p:cNvPicPr>
            <a:picLocks noChangeAspect="1"/>
          </p:cNvPicPr>
          <p:nvPr/>
        </p:nvPicPr>
        <p:blipFill>
          <a:blip r:embed="rId5">
            <a:extLst>
              <a:ext uri="{28A0092B-C50C-407E-A947-70E740481C1C}">
                <a14:useLocalDpi xmlns:a14="http://schemas.microsoft.com/office/drawing/2010/main" val="0"/>
              </a:ext>
            </a:extLst>
          </a:blip>
          <a:srcRect l="27334" t="48237" r="30980"/>
          <a:stretch/>
        </p:blipFill>
        <p:spPr>
          <a:xfrm>
            <a:off x="9415334" y="3045127"/>
            <a:ext cx="2631652" cy="2475083"/>
          </a:xfrm>
          <a:prstGeom prst="rect">
            <a:avLst/>
          </a:prstGeom>
        </p:spPr>
      </p:pic>
      <p:pic>
        <p:nvPicPr>
          <p:cNvPr id="18" name="Picture 17" descr="A puzzle piece with a couple of men in helmets&#10;&#10;Description automatically generated">
            <a:extLst>
              <a:ext uri="{FF2B5EF4-FFF2-40B4-BE49-F238E27FC236}">
                <a16:creationId xmlns:a16="http://schemas.microsoft.com/office/drawing/2014/main" id="{74FA4FF6-4BE6-6BEF-27FF-1845F329A375}"/>
              </a:ext>
            </a:extLst>
          </p:cNvPr>
          <p:cNvPicPr>
            <a:picLocks noChangeAspect="1"/>
          </p:cNvPicPr>
          <p:nvPr/>
        </p:nvPicPr>
        <p:blipFill>
          <a:blip r:embed="rId6">
            <a:extLst>
              <a:ext uri="{28A0092B-C50C-407E-A947-70E740481C1C}">
                <a14:useLocalDpi xmlns:a14="http://schemas.microsoft.com/office/drawing/2010/main" val="0"/>
              </a:ext>
            </a:extLst>
          </a:blip>
          <a:srcRect l="31037" r="33842" b="42963"/>
          <a:stretch/>
        </p:blipFill>
        <p:spPr>
          <a:xfrm>
            <a:off x="4350266" y="3049904"/>
            <a:ext cx="2102373" cy="2585986"/>
          </a:xfrm>
          <a:prstGeom prst="rect">
            <a:avLst/>
          </a:prstGeom>
        </p:spPr>
      </p:pic>
      <p:pic>
        <p:nvPicPr>
          <p:cNvPr id="20" name="Picture 19" descr="A puzzle piece with a light bulb and a black background&#10;&#10;Description automatically generated">
            <a:extLst>
              <a:ext uri="{FF2B5EF4-FFF2-40B4-BE49-F238E27FC236}">
                <a16:creationId xmlns:a16="http://schemas.microsoft.com/office/drawing/2014/main" id="{C57D275F-08D2-14E2-BBD2-52542C4B40EF}"/>
              </a:ext>
            </a:extLst>
          </p:cNvPr>
          <p:cNvPicPr>
            <a:picLocks noChangeAspect="1"/>
          </p:cNvPicPr>
          <p:nvPr/>
        </p:nvPicPr>
        <p:blipFill>
          <a:blip r:embed="rId7">
            <a:extLst>
              <a:ext uri="{28A0092B-C50C-407E-A947-70E740481C1C}">
                <a14:useLocalDpi xmlns:a14="http://schemas.microsoft.com/office/drawing/2010/main" val="0"/>
              </a:ext>
            </a:extLst>
          </a:blip>
          <a:srcRect l="63100" t="42667" r="1863"/>
          <a:stretch/>
        </p:blipFill>
        <p:spPr>
          <a:xfrm>
            <a:off x="7009687" y="3036868"/>
            <a:ext cx="1996999" cy="2475083"/>
          </a:xfrm>
          <a:prstGeom prst="rect">
            <a:avLst/>
          </a:prstGeom>
        </p:spPr>
      </p:pic>
      <p:pic>
        <p:nvPicPr>
          <p:cNvPr id="22" name="Picture 21" descr="A puzzle piece with a person drawing on it&#10;&#10;Description automatically generated">
            <a:extLst>
              <a:ext uri="{FF2B5EF4-FFF2-40B4-BE49-F238E27FC236}">
                <a16:creationId xmlns:a16="http://schemas.microsoft.com/office/drawing/2014/main" id="{7F100DE1-6F45-9B27-2330-EC78ED4B1402}"/>
              </a:ext>
            </a:extLst>
          </p:cNvPr>
          <p:cNvPicPr>
            <a:picLocks noChangeAspect="1"/>
          </p:cNvPicPr>
          <p:nvPr/>
        </p:nvPicPr>
        <p:blipFill>
          <a:blip r:embed="rId8">
            <a:extLst>
              <a:ext uri="{28A0092B-C50C-407E-A947-70E740481C1C}">
                <a14:useLocalDpi xmlns:a14="http://schemas.microsoft.com/office/drawing/2010/main" val="0"/>
              </a:ext>
            </a:extLst>
          </a:blip>
          <a:srcRect l="60689" r="2087" b="46593"/>
          <a:stretch/>
        </p:blipFill>
        <p:spPr>
          <a:xfrm>
            <a:off x="12125199" y="2891300"/>
            <a:ext cx="2277671" cy="2475084"/>
          </a:xfrm>
          <a:prstGeom prst="rect">
            <a:avLst/>
          </a:prstGeom>
        </p:spPr>
      </p:pic>
      <p:pic>
        <p:nvPicPr>
          <p:cNvPr id="24" name="Picture 23" descr="A black background with a blue megaphone&#10;&#10;Description automatically generated">
            <a:extLst>
              <a:ext uri="{FF2B5EF4-FFF2-40B4-BE49-F238E27FC236}">
                <a16:creationId xmlns:a16="http://schemas.microsoft.com/office/drawing/2014/main" id="{0402BC9A-251C-37E2-9742-57321C4DAA78}"/>
              </a:ext>
            </a:extLst>
          </p:cNvPr>
          <p:cNvPicPr>
            <a:picLocks noChangeAspect="1"/>
          </p:cNvPicPr>
          <p:nvPr/>
        </p:nvPicPr>
        <p:blipFill>
          <a:blip r:embed="rId9">
            <a:extLst>
              <a:ext uri="{28A0092B-C50C-407E-A947-70E740481C1C}">
                <a14:useLocalDpi xmlns:a14="http://schemas.microsoft.com/office/drawing/2010/main" val="0"/>
              </a:ext>
            </a:extLst>
          </a:blip>
          <a:srcRect l="2311" t="45333" r="65628"/>
          <a:stretch/>
        </p:blipFill>
        <p:spPr>
          <a:xfrm>
            <a:off x="15009681" y="2916036"/>
            <a:ext cx="2102373" cy="2715076"/>
          </a:xfrm>
          <a:prstGeom prst="rect">
            <a:avLst/>
          </a:prstGeom>
        </p:spPr>
      </p:pic>
      <p:sp>
        <p:nvSpPr>
          <p:cNvPr id="3" name="TextBox 2">
            <a:extLst>
              <a:ext uri="{FF2B5EF4-FFF2-40B4-BE49-F238E27FC236}">
                <a16:creationId xmlns:a16="http://schemas.microsoft.com/office/drawing/2014/main" id="{69690393-374F-4EC2-B64E-2849B6745B2A}"/>
              </a:ext>
            </a:extLst>
          </p:cNvPr>
          <p:cNvSpPr txBox="1"/>
          <p:nvPr/>
        </p:nvSpPr>
        <p:spPr>
          <a:xfrm>
            <a:off x="1476187" y="5834469"/>
            <a:ext cx="2403836" cy="1985159"/>
          </a:xfrm>
          <a:prstGeom prst="rect">
            <a:avLst/>
          </a:prstGeom>
          <a:noFill/>
          <a:ln>
            <a:solidFill>
              <a:schemeClr val="accent1"/>
            </a:solidFill>
          </a:ln>
        </p:spPr>
        <p:txBody>
          <a:bodyPr wrap="square" rtlCol="0">
            <a:spAutoFit/>
          </a:bodyPr>
          <a:lstStyle/>
          <a:p>
            <a:pPr algn="ctr">
              <a:spcAft>
                <a:spcPts val="900"/>
              </a:spcAft>
            </a:pPr>
            <a:r>
              <a:rPr lang="en-US" sz="2700"/>
              <a:t>Reflection on structure</a:t>
            </a:r>
          </a:p>
          <a:p>
            <a:pPr algn="ctr">
              <a:spcAft>
                <a:spcPts val="900"/>
              </a:spcAft>
            </a:pPr>
            <a:r>
              <a:rPr lang="en-US" sz="2700"/>
              <a:t>New leaders</a:t>
            </a:r>
          </a:p>
          <a:p>
            <a:pPr algn="ctr">
              <a:spcAft>
                <a:spcPts val="900"/>
              </a:spcAft>
            </a:pPr>
            <a:r>
              <a:rPr lang="en-US" sz="2700"/>
              <a:t>New allies</a:t>
            </a:r>
          </a:p>
        </p:txBody>
      </p:sp>
      <p:sp>
        <p:nvSpPr>
          <p:cNvPr id="5" name="TextBox 4">
            <a:extLst>
              <a:ext uri="{FF2B5EF4-FFF2-40B4-BE49-F238E27FC236}">
                <a16:creationId xmlns:a16="http://schemas.microsoft.com/office/drawing/2014/main" id="{7BC8346B-9BB0-BC50-E17A-D96595FEE56C}"/>
              </a:ext>
            </a:extLst>
          </p:cNvPr>
          <p:cNvSpPr txBox="1"/>
          <p:nvPr/>
        </p:nvSpPr>
        <p:spPr>
          <a:xfrm>
            <a:off x="4207603" y="5831175"/>
            <a:ext cx="2403836" cy="1985159"/>
          </a:xfrm>
          <a:prstGeom prst="rect">
            <a:avLst/>
          </a:prstGeom>
          <a:noFill/>
          <a:ln>
            <a:solidFill>
              <a:schemeClr val="accent1"/>
            </a:solidFill>
          </a:ln>
        </p:spPr>
        <p:txBody>
          <a:bodyPr wrap="square" rtlCol="0">
            <a:spAutoFit/>
          </a:bodyPr>
          <a:lstStyle/>
          <a:p>
            <a:pPr algn="ctr">
              <a:spcAft>
                <a:spcPts val="900"/>
              </a:spcAft>
            </a:pPr>
            <a:r>
              <a:rPr lang="en-US" sz="2700"/>
              <a:t>What’s new</a:t>
            </a:r>
          </a:p>
          <a:p>
            <a:pPr algn="ctr">
              <a:spcAft>
                <a:spcPts val="900"/>
              </a:spcAft>
            </a:pPr>
            <a:r>
              <a:rPr lang="en-US" sz="2700"/>
              <a:t>What’s old</a:t>
            </a:r>
          </a:p>
          <a:p>
            <a:pPr algn="ctr">
              <a:spcAft>
                <a:spcPts val="900"/>
              </a:spcAft>
            </a:pPr>
            <a:r>
              <a:rPr lang="en-US" sz="2700"/>
              <a:t>What needs strengthening</a:t>
            </a:r>
          </a:p>
        </p:txBody>
      </p:sp>
      <p:sp>
        <p:nvSpPr>
          <p:cNvPr id="6" name="TextBox 5">
            <a:extLst>
              <a:ext uri="{FF2B5EF4-FFF2-40B4-BE49-F238E27FC236}">
                <a16:creationId xmlns:a16="http://schemas.microsoft.com/office/drawing/2014/main" id="{4CDA7858-2701-1496-75FF-D3FE8B88626F}"/>
              </a:ext>
            </a:extLst>
          </p:cNvPr>
          <p:cNvSpPr txBox="1"/>
          <p:nvPr/>
        </p:nvSpPr>
        <p:spPr>
          <a:xfrm>
            <a:off x="6939019" y="5831175"/>
            <a:ext cx="2403836" cy="2169825"/>
          </a:xfrm>
          <a:prstGeom prst="rect">
            <a:avLst/>
          </a:prstGeom>
          <a:noFill/>
          <a:ln>
            <a:solidFill>
              <a:schemeClr val="accent1"/>
            </a:solidFill>
          </a:ln>
        </p:spPr>
        <p:txBody>
          <a:bodyPr wrap="square" rtlCol="0">
            <a:spAutoFit/>
          </a:bodyPr>
          <a:lstStyle/>
          <a:p>
            <a:pPr algn="ctr">
              <a:spcAft>
                <a:spcPts val="900"/>
              </a:spcAft>
            </a:pPr>
            <a:r>
              <a:rPr lang="en-US" sz="2700"/>
              <a:t>Inertia, opportunity and new/available resources</a:t>
            </a:r>
          </a:p>
        </p:txBody>
      </p:sp>
      <p:sp>
        <p:nvSpPr>
          <p:cNvPr id="7" name="TextBox 6">
            <a:extLst>
              <a:ext uri="{FF2B5EF4-FFF2-40B4-BE49-F238E27FC236}">
                <a16:creationId xmlns:a16="http://schemas.microsoft.com/office/drawing/2014/main" id="{1F959E43-2555-71CB-D667-482697253625}"/>
              </a:ext>
            </a:extLst>
          </p:cNvPr>
          <p:cNvSpPr txBox="1"/>
          <p:nvPr/>
        </p:nvSpPr>
        <p:spPr>
          <a:xfrm>
            <a:off x="9670435" y="5831175"/>
            <a:ext cx="2403836" cy="1754326"/>
          </a:xfrm>
          <a:prstGeom prst="rect">
            <a:avLst/>
          </a:prstGeom>
          <a:noFill/>
          <a:ln>
            <a:solidFill>
              <a:schemeClr val="accent1"/>
            </a:solidFill>
          </a:ln>
        </p:spPr>
        <p:txBody>
          <a:bodyPr wrap="square" rtlCol="0">
            <a:spAutoFit/>
          </a:bodyPr>
          <a:lstStyle/>
          <a:p>
            <a:pPr algn="ctr">
              <a:spcAft>
                <a:spcPts val="900"/>
              </a:spcAft>
            </a:pPr>
            <a:r>
              <a:rPr lang="en-US" sz="2700"/>
              <a:t>Leveraging relationships to deliver resources</a:t>
            </a:r>
          </a:p>
        </p:txBody>
      </p:sp>
      <p:sp>
        <p:nvSpPr>
          <p:cNvPr id="8" name="TextBox 7">
            <a:extLst>
              <a:ext uri="{FF2B5EF4-FFF2-40B4-BE49-F238E27FC236}">
                <a16:creationId xmlns:a16="http://schemas.microsoft.com/office/drawing/2014/main" id="{A1C9DDE7-24F0-41EB-C38E-B38A8096C71B}"/>
              </a:ext>
            </a:extLst>
          </p:cNvPr>
          <p:cNvSpPr txBox="1"/>
          <p:nvPr/>
        </p:nvSpPr>
        <p:spPr>
          <a:xfrm>
            <a:off x="12401851" y="5831175"/>
            <a:ext cx="2403836" cy="2169825"/>
          </a:xfrm>
          <a:prstGeom prst="rect">
            <a:avLst/>
          </a:prstGeom>
          <a:noFill/>
          <a:ln>
            <a:solidFill>
              <a:schemeClr val="accent1"/>
            </a:solidFill>
          </a:ln>
        </p:spPr>
        <p:txBody>
          <a:bodyPr wrap="square" rtlCol="0">
            <a:spAutoFit/>
          </a:bodyPr>
          <a:lstStyle/>
          <a:p>
            <a:pPr algn="ctr">
              <a:spcAft>
                <a:spcPts val="900"/>
              </a:spcAft>
            </a:pPr>
            <a:r>
              <a:rPr lang="en-US" sz="2700"/>
              <a:t>Sustaining the enlarged leadership structure and issue focus</a:t>
            </a:r>
          </a:p>
        </p:txBody>
      </p:sp>
      <p:sp>
        <p:nvSpPr>
          <p:cNvPr id="9" name="TextBox 8">
            <a:extLst>
              <a:ext uri="{FF2B5EF4-FFF2-40B4-BE49-F238E27FC236}">
                <a16:creationId xmlns:a16="http://schemas.microsoft.com/office/drawing/2014/main" id="{223E3224-330C-37EC-6AC1-3A885EA65859}"/>
              </a:ext>
            </a:extLst>
          </p:cNvPr>
          <p:cNvSpPr txBox="1"/>
          <p:nvPr/>
        </p:nvSpPr>
        <p:spPr>
          <a:xfrm>
            <a:off x="14899533" y="5836242"/>
            <a:ext cx="2403836" cy="3116238"/>
          </a:xfrm>
          <a:prstGeom prst="rect">
            <a:avLst/>
          </a:prstGeom>
          <a:noFill/>
          <a:ln>
            <a:solidFill>
              <a:schemeClr val="accent1"/>
            </a:solidFill>
          </a:ln>
        </p:spPr>
        <p:txBody>
          <a:bodyPr wrap="square" rtlCol="0">
            <a:spAutoFit/>
          </a:bodyPr>
          <a:lstStyle/>
          <a:p>
            <a:pPr algn="ctr" defTabSz="685800" rtl="0">
              <a:spcAft>
                <a:spcPts val="900"/>
              </a:spcAft>
            </a:pPr>
            <a:r>
              <a:rPr lang="en-US" sz="2700" kern="1200">
                <a:solidFill>
                  <a:prstClr val="black"/>
                </a:solidFill>
                <a:latin typeface="Calibri" panose="020F0502020204030204"/>
                <a:ea typeface="+mn-ea"/>
                <a:cs typeface="+mn-cs"/>
              </a:rPr>
              <a:t>Messaging</a:t>
            </a:r>
          </a:p>
          <a:p>
            <a:pPr algn="ctr" defTabSz="685800" rtl="0">
              <a:spcAft>
                <a:spcPts val="900"/>
              </a:spcAft>
            </a:pPr>
            <a:r>
              <a:rPr lang="en-US" sz="2700">
                <a:solidFill>
                  <a:prstClr val="black"/>
                </a:solidFill>
                <a:latin typeface="Calibri" panose="020F0502020204030204"/>
              </a:rPr>
              <a:t>What is the “now” that </a:t>
            </a:r>
            <a:r>
              <a:rPr lang="en-US" sz="2700" u="sng">
                <a:solidFill>
                  <a:prstClr val="black"/>
                </a:solidFill>
                <a:latin typeface="Calibri" panose="020F0502020204030204"/>
              </a:rPr>
              <a:t>reflects</a:t>
            </a:r>
            <a:r>
              <a:rPr lang="en-US" sz="2700">
                <a:solidFill>
                  <a:prstClr val="black"/>
                </a:solidFill>
                <a:latin typeface="Calibri" panose="020F0502020204030204"/>
              </a:rPr>
              <a:t> on before and connects to the future</a:t>
            </a:r>
            <a:endParaRPr lang="en-US" sz="2700" kern="1200">
              <a:solidFill>
                <a:prstClr val="black"/>
              </a:solidFill>
              <a:latin typeface="Calibri" panose="020F0502020204030204"/>
              <a:ea typeface="+mn-ea"/>
              <a:cs typeface="+mn-cs"/>
            </a:endParaRPr>
          </a:p>
        </p:txBody>
      </p:sp>
      <p:sp>
        <p:nvSpPr>
          <p:cNvPr id="19" name="Title 1">
            <a:extLst>
              <a:ext uri="{FF2B5EF4-FFF2-40B4-BE49-F238E27FC236}">
                <a16:creationId xmlns:a16="http://schemas.microsoft.com/office/drawing/2014/main" id="{E03B2725-2FD7-E2F7-161F-36C7FFAC7027}"/>
              </a:ext>
            </a:extLst>
          </p:cNvPr>
          <p:cNvSpPr txBox="1">
            <a:spLocks/>
          </p:cNvSpPr>
          <p:nvPr/>
        </p:nvSpPr>
        <p:spPr>
          <a:xfrm>
            <a:off x="1600200" y="8001000"/>
            <a:ext cx="15087600" cy="1284915"/>
          </a:xfrm>
          <a:prstGeom prst="rect">
            <a:avLst/>
          </a:prstGeom>
        </p:spPr>
        <p:txBody>
          <a:bodyPr vert="horz" lIns="137160" tIns="68580" rIns="137160" bIns="6858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sz="5400"/>
              <a:t>Coaching and Organizing to Build Resilience</a:t>
            </a:r>
          </a:p>
        </p:txBody>
      </p:sp>
    </p:spTree>
    <p:custDataLst>
      <p:tags r:id="rId1"/>
    </p:custDataLst>
    <p:extLst>
      <p:ext uri="{BB962C8B-B14F-4D97-AF65-F5344CB8AC3E}">
        <p14:creationId xmlns:p14="http://schemas.microsoft.com/office/powerpoint/2010/main" val="180542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idx="4294967295"/>
          </p:nvPr>
        </p:nvSpPr>
        <p:spPr>
          <a:xfrm>
            <a:off x="2266950" y="354012"/>
            <a:ext cx="17183100" cy="664797"/>
          </a:xfrm>
        </p:spPr>
        <p:txBody>
          <a:bodyPr wrap="square" lIns="0" tIns="0" rIns="0" bIns="0" anchor="t">
            <a:spAutoFit/>
          </a:bodyPr>
          <a:lstStyle/>
          <a:p>
            <a:pPr algn="ctr"/>
            <a:r>
              <a:rPr lang="en-US"/>
              <a:t>Pathways to Action Tool</a:t>
            </a:r>
          </a:p>
        </p:txBody>
      </p:sp>
      <p:pic>
        <p:nvPicPr>
          <p:cNvPr id="11" name="Picture 10" descr="A person reading a paper&#10;&#10;Description automatically generated">
            <a:extLst>
              <a:ext uri="{FF2B5EF4-FFF2-40B4-BE49-F238E27FC236}">
                <a16:creationId xmlns:a16="http://schemas.microsoft.com/office/drawing/2014/main" id="{44E85F54-BD8B-0DA4-0D8F-387D021B5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52700"/>
            <a:ext cx="5263621" cy="7734300"/>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9FEAFF07-ECD8-7061-C4F6-A7277A8783EB}"/>
              </a:ext>
            </a:extLst>
          </p:cNvPr>
          <p:cNvPicPr>
            <a:picLocks noChangeAspect="1"/>
          </p:cNvPicPr>
          <p:nvPr/>
        </p:nvPicPr>
        <p:blipFill>
          <a:blip r:embed="rId5"/>
          <a:stretch>
            <a:fillRect/>
          </a:stretch>
        </p:blipFill>
        <p:spPr>
          <a:xfrm>
            <a:off x="5747657" y="1057281"/>
            <a:ext cx="10163493" cy="7992367"/>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885819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E690-D54B-75F6-AC9A-B8FA7022F15C}"/>
              </a:ext>
            </a:extLst>
          </p:cNvPr>
          <p:cNvSpPr>
            <a:spLocks noGrp="1"/>
          </p:cNvSpPr>
          <p:nvPr>
            <p:ph type="title" idx="4294967295"/>
          </p:nvPr>
        </p:nvSpPr>
        <p:spPr>
          <a:xfrm>
            <a:off x="1981200" y="647700"/>
            <a:ext cx="16306800" cy="664797"/>
          </a:xfrm>
        </p:spPr>
        <p:txBody>
          <a:bodyPr wrap="square" lIns="0" tIns="0" rIns="0" bIns="0" anchor="t">
            <a:spAutoFit/>
          </a:bodyPr>
          <a:lstStyle/>
          <a:p>
            <a:r>
              <a:rPr lang="en-US"/>
              <a:t>Organizing around Health and Safety </a:t>
            </a:r>
          </a:p>
        </p:txBody>
      </p:sp>
      <p:sp>
        <p:nvSpPr>
          <p:cNvPr id="3" name="TextBox 2">
            <a:extLst>
              <a:ext uri="{FF2B5EF4-FFF2-40B4-BE49-F238E27FC236}">
                <a16:creationId xmlns:a16="http://schemas.microsoft.com/office/drawing/2014/main" id="{5C7A6CC6-FC45-ED18-EBBB-5900BA166737}"/>
              </a:ext>
            </a:extLst>
          </p:cNvPr>
          <p:cNvSpPr txBox="1"/>
          <p:nvPr/>
        </p:nvSpPr>
        <p:spPr>
          <a:xfrm>
            <a:off x="776515" y="1801989"/>
            <a:ext cx="7056846" cy="6678751"/>
          </a:xfrm>
          <a:prstGeom prst="rect">
            <a:avLst/>
          </a:prstGeom>
          <a:noFill/>
        </p:spPr>
        <p:txBody>
          <a:bodyPr wrap="square" lIns="91440" tIns="45720" rIns="91440" bIns="45720" rtlCol="0" anchor="t">
            <a:spAutoFit/>
          </a:bodyPr>
          <a:lstStyle/>
          <a:p>
            <a:pPr>
              <a:spcAft>
                <a:spcPts val="2400"/>
              </a:spcAft>
            </a:pPr>
            <a:endParaRPr lang="en-US" sz="4000">
              <a:solidFill>
                <a:srgbClr val="000000"/>
              </a:solidFill>
              <a:latin typeface="Calibri"/>
              <a:ea typeface="Calibri Light" panose="020F0302020204030204" pitchFamily="34" charset="0"/>
              <a:cs typeface="Calibri Light"/>
            </a:endParaRPr>
          </a:p>
          <a:p>
            <a:pPr>
              <a:spcAft>
                <a:spcPts val="2400"/>
              </a:spcAft>
            </a:pPr>
            <a:endParaRPr lang="en-US" sz="4000">
              <a:latin typeface="Calibri"/>
              <a:ea typeface="Calibri Light"/>
              <a:cs typeface="Calibri Light"/>
            </a:endParaRPr>
          </a:p>
          <a:p>
            <a:pPr>
              <a:spcAft>
                <a:spcPts val="2400"/>
              </a:spcAft>
            </a:pPr>
            <a:r>
              <a:rPr lang="en-US" sz="4800">
                <a:latin typeface="Calibri"/>
                <a:ea typeface="Calibri Light"/>
                <a:cs typeface="Calibri Light"/>
              </a:rPr>
              <a:t>Look over the Pathways to Action Tool.  </a:t>
            </a:r>
          </a:p>
          <a:p>
            <a:pPr>
              <a:spcAft>
                <a:spcPts val="2400"/>
              </a:spcAft>
            </a:pPr>
            <a:r>
              <a:rPr lang="en-US" sz="4800">
                <a:latin typeface="Calibri"/>
                <a:ea typeface="Calibri Light"/>
                <a:cs typeface="Calibri Light"/>
              </a:rPr>
              <a:t>How might you use this tool for assessment, prioritizing, and organizing around health and safety?</a:t>
            </a:r>
          </a:p>
        </p:txBody>
      </p:sp>
      <p:pic>
        <p:nvPicPr>
          <p:cNvPr id="4" name="Picture 3" descr="A puzzle with a group of icons&#10;&#10;Description automatically generated">
            <a:extLst>
              <a:ext uri="{FF2B5EF4-FFF2-40B4-BE49-F238E27FC236}">
                <a16:creationId xmlns:a16="http://schemas.microsoft.com/office/drawing/2014/main" id="{3C27C3C9-08FF-714B-05D0-0703D81166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0520" y="1651318"/>
            <a:ext cx="9651084" cy="7309802"/>
          </a:xfrm>
          <a:prstGeom prst="rect">
            <a:avLst/>
          </a:prstGeom>
        </p:spPr>
      </p:pic>
    </p:spTree>
    <p:custDataLst>
      <p:tags r:id="rId1"/>
    </p:custDataLst>
    <p:extLst>
      <p:ext uri="{BB962C8B-B14F-4D97-AF65-F5344CB8AC3E}">
        <p14:creationId xmlns:p14="http://schemas.microsoft.com/office/powerpoint/2010/main" val="4069985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7C4BD-7F4F-9053-5861-64167837B013}"/>
              </a:ext>
            </a:extLst>
          </p:cNvPr>
          <p:cNvSpPr>
            <a:spLocks noGrp="1"/>
          </p:cNvSpPr>
          <p:nvPr>
            <p:ph type="title"/>
          </p:nvPr>
        </p:nvSpPr>
        <p:spPr/>
        <p:txBody>
          <a:bodyPr/>
          <a:lstStyle/>
          <a:p>
            <a:r>
              <a:rPr lang="en-US">
                <a:ea typeface="Calibri" panose="020F0502020204030204" pitchFamily="34" charset="0"/>
                <a:cs typeface="Calibri" panose="020F0502020204030204" pitchFamily="34" charset="0"/>
              </a:rPr>
              <a:t>Scenario</a:t>
            </a:r>
          </a:p>
        </p:txBody>
      </p:sp>
      <p:pic>
        <p:nvPicPr>
          <p:cNvPr id="5" name="Expert explains harmful effects of students using cellphones in classrooms">
            <a:hlinkClick r:id="" action="ppaction://media"/>
            <a:extLst>
              <a:ext uri="{FF2B5EF4-FFF2-40B4-BE49-F238E27FC236}">
                <a16:creationId xmlns:a16="http://schemas.microsoft.com/office/drawing/2014/main" id="{2C78520F-2399-690B-2888-665DFE5BDF6E}"/>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8288000" cy="10287000"/>
          </a:xfrm>
          <a:prstGeom prst="rect">
            <a:avLst/>
          </a:prstGeom>
        </p:spPr>
      </p:pic>
    </p:spTree>
    <p:custDataLst>
      <p:tags r:id="rId1"/>
    </p:custDataLst>
    <p:extLst>
      <p:ext uri="{BB962C8B-B14F-4D97-AF65-F5344CB8AC3E}">
        <p14:creationId xmlns:p14="http://schemas.microsoft.com/office/powerpoint/2010/main" val="351999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2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6FD2-8750-74E8-DE44-BD6C23CD38F8}"/>
              </a:ext>
            </a:extLst>
          </p:cNvPr>
          <p:cNvSpPr>
            <a:spLocks noGrp="1"/>
          </p:cNvSpPr>
          <p:nvPr>
            <p:ph type="title"/>
          </p:nvPr>
        </p:nvSpPr>
        <p:spPr/>
        <p:txBody>
          <a:bodyPr/>
          <a:lstStyle/>
          <a:p>
            <a:r>
              <a:rPr lang="en-US"/>
              <a:t>Scenario</a:t>
            </a:r>
          </a:p>
        </p:txBody>
      </p:sp>
      <p:sp>
        <p:nvSpPr>
          <p:cNvPr id="3" name="Content Placeholder 2">
            <a:extLst>
              <a:ext uri="{FF2B5EF4-FFF2-40B4-BE49-F238E27FC236}">
                <a16:creationId xmlns:a16="http://schemas.microsoft.com/office/drawing/2014/main" id="{E332BA4B-45CB-81FC-0DB9-1E139EA9DB7D}"/>
              </a:ext>
            </a:extLst>
          </p:cNvPr>
          <p:cNvSpPr>
            <a:spLocks noGrp="1"/>
          </p:cNvSpPr>
          <p:nvPr>
            <p:ph idx="1"/>
          </p:nvPr>
        </p:nvSpPr>
        <p:spPr/>
        <p:txBody>
          <a:bodyPr>
            <a:normAutofit fontScale="92500" lnSpcReduction="20000"/>
          </a:bodyPr>
          <a:lstStyle/>
          <a:p>
            <a:r>
              <a:rPr lang="en-US"/>
              <a:t>The state does not have a law restricting student personal devices in all public school districts</a:t>
            </a:r>
          </a:p>
          <a:p>
            <a:r>
              <a:rPr lang="en-US"/>
              <a:t>Some guidance from the Department of Education has been provided for restricting student personal device use, if a policy is developed.</a:t>
            </a:r>
          </a:p>
          <a:p>
            <a:pPr lvl="1"/>
            <a:r>
              <a:rPr lang="en-US"/>
              <a:t>During the school day</a:t>
            </a:r>
          </a:p>
          <a:p>
            <a:pPr lvl="1"/>
            <a:r>
              <a:rPr lang="en-US"/>
              <a:t>At minimum, exceptions for medical and disability needs</a:t>
            </a:r>
          </a:p>
          <a:p>
            <a:pPr lvl="1"/>
            <a:r>
              <a:rPr lang="en-US"/>
              <a:t>School are to determine how personal devices will be prohibited or stored</a:t>
            </a:r>
          </a:p>
          <a:p>
            <a:r>
              <a:rPr lang="en-US"/>
              <a:t>Other states have laws that can be reviewed for guidance</a:t>
            </a:r>
          </a:p>
          <a:p>
            <a:r>
              <a:rPr lang="en-US"/>
              <a:t>While educators are “fed-up” with cell phones, it is unclear what they want for their schools.</a:t>
            </a:r>
          </a:p>
          <a:p>
            <a:r>
              <a:rPr lang="en-US"/>
              <a:t>School district is considering a policy for the next school year</a:t>
            </a:r>
          </a:p>
          <a:p>
            <a:pPr lvl="1"/>
            <a:endParaRPr lang="en-US"/>
          </a:p>
          <a:p>
            <a:endParaRPr lang="en-US"/>
          </a:p>
        </p:txBody>
      </p:sp>
    </p:spTree>
    <p:custDataLst>
      <p:tags r:id="rId1"/>
    </p:custDataLst>
    <p:extLst>
      <p:ext uri="{BB962C8B-B14F-4D97-AF65-F5344CB8AC3E}">
        <p14:creationId xmlns:p14="http://schemas.microsoft.com/office/powerpoint/2010/main" val="1177838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4BA02C-BBBF-DA8B-5E1B-D57869764DDA}"/>
              </a:ext>
            </a:extLst>
          </p:cNvPr>
          <p:cNvSpPr>
            <a:spLocks noGrp="1"/>
          </p:cNvSpPr>
          <p:nvPr>
            <p:ph idx="4294967295"/>
          </p:nvPr>
        </p:nvSpPr>
        <p:spPr>
          <a:xfrm>
            <a:off x="8503920" y="330478"/>
            <a:ext cx="9784080" cy="6730432"/>
          </a:xfrm>
        </p:spPr>
        <p:txBody>
          <a:bodyPr wrap="square" lIns="0" tIns="0" rIns="0" bIns="0" anchor="t">
            <a:spAutoFit/>
          </a:bodyPr>
          <a:lstStyle/>
          <a:p>
            <a:pPr marL="0" indent="0" algn="l" rtl="0" fontAlgn="base">
              <a:buNone/>
            </a:pPr>
            <a:endParaRPr lang="en-US" sz="2800" i="0">
              <a:solidFill>
                <a:srgbClr val="000000"/>
              </a:solidFill>
              <a:effectLst/>
              <a:ea typeface="Calibri" panose="020F0502020204030204" pitchFamily="34" charset="0"/>
              <a:cs typeface="Calibri" panose="020F0502020204030204" pitchFamily="34" charset="0"/>
            </a:endParaRPr>
          </a:p>
          <a:p>
            <a:pPr marL="514350" indent="-514350" algn="l" rtl="0" fontAlgn="base">
              <a:buFont typeface="+mj-lt"/>
              <a:buAutoNum type="arabicPeriod"/>
            </a:pPr>
            <a:r>
              <a:rPr lang="en-US" sz="2800" b="1" i="0" u="none" strike="noStrike">
                <a:solidFill>
                  <a:srgbClr val="000000"/>
                </a:solidFill>
                <a:effectLst/>
                <a:ea typeface="Calibri" panose="020F0502020204030204" pitchFamily="34" charset="0"/>
                <a:cs typeface="Calibri" panose="020F0502020204030204" pitchFamily="34" charset="0"/>
              </a:rPr>
              <a:t>We will divide up </a:t>
            </a:r>
            <a:r>
              <a:rPr lang="en-US" sz="2800" b="1">
                <a:solidFill>
                  <a:srgbClr val="000000"/>
                </a:solidFill>
                <a:ea typeface="Calibri" panose="020F0502020204030204" pitchFamily="34" charset="0"/>
                <a:cs typeface="Calibri" panose="020F0502020204030204" pitchFamily="34" charset="0"/>
              </a:rPr>
              <a:t>into</a:t>
            </a:r>
            <a:r>
              <a:rPr lang="en-US" sz="2800" b="1" i="0" u="none" strike="noStrike">
                <a:solidFill>
                  <a:srgbClr val="000000"/>
                </a:solidFill>
                <a:effectLst/>
                <a:ea typeface="Calibri" panose="020F0502020204030204" pitchFamily="34" charset="0"/>
                <a:cs typeface="Calibri" panose="020F0502020204030204" pitchFamily="34" charset="0"/>
              </a:rPr>
              <a:t> small breakout groups </a:t>
            </a:r>
            <a:r>
              <a:rPr lang="en-US" sz="2800" b="1" i="0">
                <a:solidFill>
                  <a:srgbClr val="000000"/>
                </a:solidFill>
                <a:effectLst/>
                <a:ea typeface="Calibri" panose="020F0502020204030204" pitchFamily="34" charset="0"/>
                <a:cs typeface="Calibri" panose="020F0502020204030204" pitchFamily="34" charset="0"/>
              </a:rPr>
              <a:t>​</a:t>
            </a:r>
            <a:endParaRPr lang="en-US" sz="2800" b="1" i="0">
              <a:solidFill>
                <a:srgbClr val="444444"/>
              </a:solidFill>
              <a:effectLst/>
              <a:ea typeface="Calibri" panose="020F0502020204030204" pitchFamily="34" charset="0"/>
              <a:cs typeface="Calibri" panose="020F0502020204030204" pitchFamily="34" charset="0"/>
            </a:endParaRPr>
          </a:p>
          <a:p>
            <a:pPr marL="514350" indent="-514350" algn="l" rtl="0" fontAlgn="base">
              <a:buFont typeface="+mj-lt"/>
              <a:buAutoNum type="arabicPeriod"/>
            </a:pPr>
            <a:r>
              <a:rPr lang="en-US" sz="2800" b="1" i="0" u="none" strike="noStrike">
                <a:solidFill>
                  <a:srgbClr val="000000"/>
                </a:solidFill>
                <a:effectLst/>
                <a:ea typeface="Calibri" panose="020F0502020204030204" pitchFamily="34" charset="0"/>
                <a:cs typeface="Calibri" panose="020F0502020204030204" pitchFamily="34" charset="0"/>
              </a:rPr>
              <a:t>Discuss the scenario in your small group</a:t>
            </a:r>
          </a:p>
          <a:p>
            <a:pPr lvl="1" fontAlgn="base"/>
            <a:r>
              <a:rPr lang="en-US" sz="2800">
                <a:ea typeface="Calibri" panose="020F0502020204030204" pitchFamily="34" charset="0"/>
                <a:cs typeface="Calibri" panose="020F0502020204030204" pitchFamily="34" charset="0"/>
              </a:rPr>
              <a:t>Identify some of the issues and determine the most widely felt and winnable issue. </a:t>
            </a:r>
          </a:p>
          <a:p>
            <a:pPr lvl="1" fontAlgn="base"/>
            <a:r>
              <a:rPr lang="en-US" sz="2800">
                <a:ea typeface="Calibri" panose="020F0502020204030204" pitchFamily="34" charset="0"/>
                <a:cs typeface="Calibri" panose="020F0502020204030204" pitchFamily="34" charset="0"/>
              </a:rPr>
              <a:t>How might the Pathways To Action Tool help you organize around the issue? </a:t>
            </a:r>
          </a:p>
          <a:p>
            <a:pPr marL="742950" indent="-742950" fontAlgn="base">
              <a:buFont typeface="+mj-lt"/>
              <a:buAutoNum type="arabicPeriod"/>
            </a:pPr>
            <a:r>
              <a:rPr lang="en-US" sz="2800" b="1">
                <a:solidFill>
                  <a:srgbClr val="000000"/>
                </a:solidFill>
                <a:ea typeface="Calibri" panose="020F0502020204030204" pitchFamily="34" charset="0"/>
                <a:cs typeface="Calibri" panose="020F0502020204030204" pitchFamily="34" charset="0"/>
              </a:rPr>
              <a:t>How might you organize around the issue? </a:t>
            </a:r>
            <a:endParaRPr lang="en-US" sz="2800">
              <a:ea typeface="Calibri" panose="020F0502020204030204" pitchFamily="34" charset="0"/>
              <a:cs typeface="Calibri" panose="020F0502020204030204" pitchFamily="34" charset="0"/>
            </a:endParaRPr>
          </a:p>
          <a:p>
            <a:pPr lvl="1" fontAlgn="base"/>
            <a:r>
              <a:rPr lang="en-US" sz="2800" b="1">
                <a:solidFill>
                  <a:srgbClr val="000000"/>
                </a:solidFill>
                <a:highlight>
                  <a:srgbClr val="FF00FF"/>
                </a:highlight>
                <a:ea typeface="Calibri" panose="020F0502020204030204" pitchFamily="34" charset="0"/>
                <a:cs typeface="Calibri" panose="020F0502020204030204" pitchFamily="34" charset="0"/>
              </a:rPr>
              <a:t>Key idea: Mental health </a:t>
            </a:r>
            <a:r>
              <a:rPr lang="en-US" sz="2800" b="1" u="sng">
                <a:solidFill>
                  <a:srgbClr val="000000"/>
                </a:solidFill>
                <a:highlight>
                  <a:srgbClr val="FF00FF"/>
                </a:highlight>
                <a:ea typeface="Calibri" panose="020F0502020204030204" pitchFamily="34" charset="0"/>
                <a:cs typeface="Calibri" panose="020F0502020204030204" pitchFamily="34" charset="0"/>
              </a:rPr>
              <a:t>hook </a:t>
            </a:r>
            <a:r>
              <a:rPr lang="en-US" sz="2800" b="1">
                <a:solidFill>
                  <a:srgbClr val="000000"/>
                </a:solidFill>
                <a:ea typeface="Calibri" panose="020F0502020204030204" pitchFamily="34" charset="0"/>
                <a:cs typeface="Calibri" panose="020F0502020204030204" pitchFamily="34" charset="0"/>
              </a:rPr>
              <a:t>– A messaging focus that is simply understood and can be broadly applied</a:t>
            </a:r>
          </a:p>
          <a:p>
            <a:pPr marL="514350" indent="-514350" fontAlgn="base">
              <a:buFont typeface="+mj-lt"/>
              <a:buAutoNum type="arabicPeriod"/>
            </a:pPr>
            <a:r>
              <a:rPr lang="en-US" sz="3100">
                <a:ea typeface="Calibri" panose="020F0502020204030204" pitchFamily="34" charset="0"/>
                <a:cs typeface="Calibri" panose="020F0502020204030204" pitchFamily="34" charset="0"/>
              </a:rPr>
              <a:t>We will bring the group back together and share. </a:t>
            </a:r>
            <a:endParaRPr lang="en-US" sz="3100" b="1">
              <a:solidFill>
                <a:srgbClr val="000000"/>
              </a:solidFill>
              <a:ea typeface="Calibri" panose="020F0502020204030204" pitchFamily="34" charset="0"/>
              <a:cs typeface="Calibri" panose="020F0502020204030204" pitchFamily="34" charset="0"/>
            </a:endParaRPr>
          </a:p>
        </p:txBody>
      </p:sp>
      <p:pic>
        <p:nvPicPr>
          <p:cNvPr id="7" name="Picture 6" descr="A video game screen with rainbow colored squares&#10;&#10;Description automatically generated">
            <a:extLst>
              <a:ext uri="{FF2B5EF4-FFF2-40B4-BE49-F238E27FC236}">
                <a16:creationId xmlns:a16="http://schemas.microsoft.com/office/drawing/2014/main" id="{44AA66C8-71FE-43AE-A6EB-EAFA54B3C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619" y="3025550"/>
            <a:ext cx="5733174" cy="33443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ustDataLst>
      <p:tags r:id="rId1"/>
    </p:custDataLst>
    <p:extLst>
      <p:ext uri="{BB962C8B-B14F-4D97-AF65-F5344CB8AC3E}">
        <p14:creationId xmlns:p14="http://schemas.microsoft.com/office/powerpoint/2010/main" val="245241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718A4-E5AD-E242-47E5-988D60A00B38}"/>
              </a:ext>
            </a:extLst>
          </p:cNvPr>
          <p:cNvSpPr>
            <a:spLocks noGrp="1"/>
          </p:cNvSpPr>
          <p:nvPr>
            <p:ph type="title"/>
          </p:nvPr>
        </p:nvSpPr>
        <p:spPr>
          <a:xfrm>
            <a:off x="95523" y="1246064"/>
            <a:ext cx="18096953" cy="664797"/>
          </a:xfrm>
        </p:spPr>
        <p:txBody>
          <a:bodyPr wrap="square" lIns="0" tIns="0" rIns="0" bIns="0" anchor="t">
            <a:spAutoFit/>
          </a:bodyPr>
          <a:lstStyle/>
          <a:p>
            <a:pPr algn="ctr"/>
            <a:r>
              <a:rPr lang="en-US"/>
              <a:t>Action Steps and Take Aways (</a:t>
            </a:r>
            <a:r>
              <a:rPr lang="en-US" err="1"/>
              <a:t>Uniserv</a:t>
            </a:r>
            <a:r>
              <a:rPr lang="en-US"/>
              <a:t>)</a:t>
            </a:r>
          </a:p>
        </p:txBody>
      </p:sp>
      <p:sp>
        <p:nvSpPr>
          <p:cNvPr id="4" name="Text Placeholder 2">
            <a:extLst>
              <a:ext uri="{FF2B5EF4-FFF2-40B4-BE49-F238E27FC236}">
                <a16:creationId xmlns:a16="http://schemas.microsoft.com/office/drawing/2014/main" id="{F996EE74-EA2B-8F85-073E-E7A8336501F3}"/>
              </a:ext>
            </a:extLst>
          </p:cNvPr>
          <p:cNvSpPr>
            <a:spLocks noGrp="1"/>
          </p:cNvSpPr>
          <p:nvPr>
            <p:ph idx="1"/>
          </p:nvPr>
        </p:nvSpPr>
        <p:spPr>
          <a:xfrm>
            <a:off x="9608224" y="3008051"/>
            <a:ext cx="7899946" cy="7092711"/>
          </a:xfrm>
          <a:noFill/>
        </p:spPr>
        <p:txBody>
          <a:bodyPr wrap="square" lIns="0" tIns="0" rIns="0" bIns="0" anchor="t">
            <a:spAutoFit/>
          </a:bodyPr>
          <a:lstStyle/>
          <a:p>
            <a:pPr marL="742950" indent="-742950" algn="l" rtl="0" fontAlgn="base">
              <a:buAutoNum type="arabicPeriod"/>
            </a:pPr>
            <a:r>
              <a:rPr lang="en-US" sz="3200">
                <a:ea typeface="Calibri Light"/>
                <a:cs typeface="Calibri Light"/>
              </a:rPr>
              <a:t>How will you use something you've learned today to facilitate </a:t>
            </a:r>
            <a:r>
              <a:rPr lang="en-US" sz="3200" i="0" u="none" strike="noStrike">
                <a:effectLst/>
                <a:ea typeface="Calibri Light"/>
                <a:cs typeface="Calibri Light"/>
              </a:rPr>
              <a:t>positive</a:t>
            </a:r>
            <a:r>
              <a:rPr lang="en-US" sz="3200">
                <a:ea typeface="Calibri Light"/>
                <a:cs typeface="Calibri Light"/>
              </a:rPr>
              <a:t> </a:t>
            </a:r>
            <a:r>
              <a:rPr lang="en-US" sz="3200" i="0" u="none" strike="noStrike">
                <a:effectLst/>
                <a:ea typeface="Calibri Light"/>
                <a:cs typeface="Calibri Light"/>
              </a:rPr>
              <a:t>change </a:t>
            </a:r>
            <a:r>
              <a:rPr lang="en-US" sz="3200">
                <a:ea typeface="Calibri Light"/>
                <a:cs typeface="Calibri Light"/>
              </a:rPr>
              <a:t>in school safety?</a:t>
            </a:r>
            <a:endParaRPr lang="en-US" sz="3200">
              <a:ea typeface="Calibri Light"/>
              <a:cs typeface="Calibri Light" panose="020F0302020204030204" pitchFamily="34" charset="0"/>
            </a:endParaRPr>
          </a:p>
          <a:p>
            <a:pPr marL="742950" indent="-742950" algn="l" rtl="0" fontAlgn="base">
              <a:buAutoNum type="arabicPeriod"/>
            </a:pPr>
            <a:r>
              <a:rPr lang="en-US" sz="3200">
                <a:ea typeface="Calibri Light"/>
                <a:cs typeface="Calibri Light"/>
              </a:rPr>
              <a:t>How would you be able to measure a win?</a:t>
            </a:r>
          </a:p>
          <a:p>
            <a:pPr marL="742950" indent="-742950" algn="l">
              <a:buAutoNum type="arabicPeriod"/>
            </a:pPr>
            <a:r>
              <a:rPr lang="en-US" sz="3200">
                <a:ea typeface="Calibri Light"/>
                <a:cs typeface="Calibri Light"/>
              </a:rPr>
              <a:t>What have you learned today that would make your work with locals different than you always have?</a:t>
            </a:r>
            <a:endParaRPr lang="en-US" sz="3200">
              <a:ea typeface="Calibri Light"/>
            </a:endParaRPr>
          </a:p>
          <a:p>
            <a:pPr algn="l"/>
            <a:endParaRPr lang="en-US" sz="4000">
              <a:latin typeface="Calibri"/>
              <a:ea typeface="Calibri"/>
              <a:cs typeface="Calibri Light"/>
            </a:endParaRPr>
          </a:p>
          <a:p>
            <a:pPr marL="742950" indent="-742950" algn="l">
              <a:buAutoNum type="arabicPeriod"/>
            </a:pPr>
            <a:endParaRPr lang="en-US" sz="4000">
              <a:latin typeface="Calibri"/>
              <a:ea typeface="Calibri"/>
              <a:cs typeface="Calibri Light"/>
            </a:endParaRPr>
          </a:p>
          <a:p>
            <a:pPr algn="l"/>
            <a:endParaRPr lang="en-US">
              <a:latin typeface="Calibri"/>
              <a:ea typeface="Calibri"/>
              <a:cs typeface="Calibri Light"/>
            </a:endParaRPr>
          </a:p>
        </p:txBody>
      </p:sp>
      <p:pic>
        <p:nvPicPr>
          <p:cNvPr id="7" name="Picture 6">
            <a:extLst>
              <a:ext uri="{FF2B5EF4-FFF2-40B4-BE49-F238E27FC236}">
                <a16:creationId xmlns:a16="http://schemas.microsoft.com/office/drawing/2014/main" id="{532AE430-B5B8-A4C6-D8D7-0BE747DF48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6803" y="3307607"/>
            <a:ext cx="8127197" cy="5333473"/>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2754922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black square with a black background&#10;&#10;Description automatically generated">
            <a:extLst>
              <a:ext uri="{FF2B5EF4-FFF2-40B4-BE49-F238E27FC236}">
                <a16:creationId xmlns:a16="http://schemas.microsoft.com/office/drawing/2014/main" id="{51B5A41B-A001-8D63-6AE2-8CA71158E5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2212677"/>
            <a:ext cx="4718610" cy="6672243"/>
          </a:xfrm>
          <a:prstGeom prst="rect">
            <a:avLst/>
          </a:prstGeom>
        </p:spPr>
      </p:pic>
      <p:sp>
        <p:nvSpPr>
          <p:cNvPr id="2" name="Title 1">
            <a:extLst>
              <a:ext uri="{FF2B5EF4-FFF2-40B4-BE49-F238E27FC236}">
                <a16:creationId xmlns:a16="http://schemas.microsoft.com/office/drawing/2014/main" id="{5A91DCD7-3E4C-1C4C-BE5C-97DB8109E9F5}"/>
              </a:ext>
            </a:extLst>
          </p:cNvPr>
          <p:cNvSpPr>
            <a:spLocks noGrp="1"/>
          </p:cNvSpPr>
          <p:nvPr>
            <p:ph type="ctrTitle" idx="4294967295"/>
          </p:nvPr>
        </p:nvSpPr>
        <p:spPr>
          <a:xfrm>
            <a:off x="1873885" y="339963"/>
            <a:ext cx="16779875" cy="1557337"/>
          </a:xfrm>
        </p:spPr>
        <p:txBody>
          <a:bodyPr anchor="ctr">
            <a:normAutofit/>
          </a:bodyPr>
          <a:lstStyle/>
          <a:p>
            <a:r>
              <a:rPr lang="en-US"/>
              <a:t>The NEA Health and Safety Program</a:t>
            </a:r>
          </a:p>
        </p:txBody>
      </p:sp>
      <p:pic>
        <p:nvPicPr>
          <p:cNvPr id="6" name="Picture 5">
            <a:extLst>
              <a:ext uri="{FF2B5EF4-FFF2-40B4-BE49-F238E27FC236}">
                <a16:creationId xmlns:a16="http://schemas.microsoft.com/office/drawing/2014/main" id="{C6D27A8A-81EA-849A-E17D-359014B4F018}"/>
              </a:ext>
            </a:extLst>
          </p:cNvPr>
          <p:cNvPicPr>
            <a:picLocks noChangeAspect="1"/>
          </p:cNvPicPr>
          <p:nvPr/>
        </p:nvPicPr>
        <p:blipFill>
          <a:blip r:embed="rId5"/>
          <a:stretch>
            <a:fillRect/>
          </a:stretch>
        </p:blipFill>
        <p:spPr>
          <a:xfrm>
            <a:off x="2001605" y="2423203"/>
            <a:ext cx="4281495" cy="4281495"/>
          </a:xfrm>
          <a:prstGeom prst="rect">
            <a:avLst/>
          </a:prstGeom>
        </p:spPr>
      </p:pic>
      <p:sp>
        <p:nvSpPr>
          <p:cNvPr id="5" name="Content Placeholder 4">
            <a:extLst>
              <a:ext uri="{FF2B5EF4-FFF2-40B4-BE49-F238E27FC236}">
                <a16:creationId xmlns:a16="http://schemas.microsoft.com/office/drawing/2014/main" id="{47C68EFB-9F26-A9D0-F4D6-660607C84910}"/>
              </a:ext>
            </a:extLst>
          </p:cNvPr>
          <p:cNvSpPr txBox="1">
            <a:spLocks/>
          </p:cNvSpPr>
          <p:nvPr/>
        </p:nvSpPr>
        <p:spPr>
          <a:xfrm>
            <a:off x="8315454" y="2152620"/>
            <a:ext cx="8780241" cy="5147736"/>
          </a:xfrm>
          <a:prstGeom prst="rect">
            <a:avLst/>
          </a:prstGeom>
        </p:spPr>
        <p:txBody>
          <a:bodyPr vert="horz" lIns="137160" tIns="68580" rIns="137160" bIns="68580" rtlCol="0" anchor="ctr">
            <a:normAutofit fontScale="92500" lnSpcReduction="10000"/>
          </a:bodyPr>
          <a:lst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8153" indent="-458153" defTabSz="685800">
              <a:lnSpc>
                <a:spcPct val="107000"/>
              </a:lnSpc>
              <a:spcBef>
                <a:spcPts val="0"/>
              </a:spcBef>
              <a:spcAft>
                <a:spcPts val="1200"/>
              </a:spcAft>
              <a:buClr>
                <a:srgbClr val="CE7242"/>
              </a:buClr>
              <a:defRPr/>
            </a:pPr>
            <a:r>
              <a:rPr lang="en-US" sz="4200">
                <a:solidFill>
                  <a:srgbClr val="000000">
                    <a:lumMod val="75000"/>
                    <a:lumOff val="25000"/>
                  </a:srgbClr>
                </a:solidFill>
                <a:cs typeface="Calibri"/>
              </a:rPr>
              <a:t>Environmental and occupational health and safety, including mold, indoor air quality, chemical safety, and more</a:t>
            </a:r>
          </a:p>
          <a:p>
            <a:pPr marL="458153" indent="-458153" defTabSz="685800">
              <a:lnSpc>
                <a:spcPct val="107000"/>
              </a:lnSpc>
              <a:spcBef>
                <a:spcPts val="0"/>
              </a:spcBef>
              <a:spcAft>
                <a:spcPts val="1200"/>
              </a:spcAft>
              <a:buClr>
                <a:srgbClr val="CE7242"/>
              </a:buClr>
              <a:defRPr/>
            </a:pPr>
            <a:r>
              <a:rPr lang="en-US" sz="4200">
                <a:solidFill>
                  <a:srgbClr val="000000">
                    <a:lumMod val="75000"/>
                    <a:lumOff val="25000"/>
                  </a:srgbClr>
                </a:solidFill>
                <a:cs typeface="Calibri"/>
              </a:rPr>
              <a:t>Violence prevention and response, and the creation of safe school cultures</a:t>
            </a:r>
          </a:p>
          <a:p>
            <a:pPr marL="458153" indent="-458153" defTabSz="685800">
              <a:lnSpc>
                <a:spcPct val="107000"/>
              </a:lnSpc>
              <a:spcBef>
                <a:spcPts val="0"/>
              </a:spcBef>
              <a:spcAft>
                <a:spcPts val="1200"/>
              </a:spcAft>
              <a:buClr>
                <a:srgbClr val="CE7242"/>
              </a:buClr>
              <a:defRPr/>
            </a:pPr>
            <a:r>
              <a:rPr lang="en-US" sz="4200">
                <a:solidFill>
                  <a:srgbClr val="000000">
                    <a:lumMod val="75000"/>
                    <a:lumOff val="25000"/>
                  </a:srgbClr>
                </a:solidFill>
                <a:cs typeface="Calibri"/>
              </a:rPr>
              <a:t>School health, including social media, student personal device use, mental health, vaccines, and more</a:t>
            </a:r>
            <a:endParaRPr lang="en-US" sz="4200">
              <a:solidFill>
                <a:srgbClr val="000000">
                  <a:lumMod val="75000"/>
                  <a:lumOff val="25000"/>
                </a:srgbClr>
              </a:solidFill>
            </a:endParaRPr>
          </a:p>
        </p:txBody>
      </p:sp>
      <p:pic>
        <p:nvPicPr>
          <p:cNvPr id="8" name="Picture 7">
            <a:extLst>
              <a:ext uri="{FF2B5EF4-FFF2-40B4-BE49-F238E27FC236}">
                <a16:creationId xmlns:a16="http://schemas.microsoft.com/office/drawing/2014/main" id="{6732DEB7-B90B-7E10-A91F-348562945005}"/>
              </a:ext>
            </a:extLst>
          </p:cNvPr>
          <p:cNvPicPr>
            <a:picLocks noChangeAspect="1"/>
          </p:cNvPicPr>
          <p:nvPr/>
        </p:nvPicPr>
        <p:blipFill>
          <a:blip r:embed="rId6"/>
          <a:stretch>
            <a:fillRect/>
          </a:stretch>
        </p:blipFill>
        <p:spPr>
          <a:xfrm>
            <a:off x="6879120" y="7555676"/>
            <a:ext cx="10873158" cy="1444877"/>
          </a:xfrm>
          <a:prstGeom prst="rect">
            <a:avLst/>
          </a:prstGeom>
        </p:spPr>
      </p:pic>
    </p:spTree>
    <p:custDataLst>
      <p:tags r:id="rId1"/>
    </p:custDataLst>
    <p:extLst>
      <p:ext uri="{BB962C8B-B14F-4D97-AF65-F5344CB8AC3E}">
        <p14:creationId xmlns:p14="http://schemas.microsoft.com/office/powerpoint/2010/main" val="848706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5EF84-F6A1-C3BB-67FC-A6A79F8B58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8FB023-F314-9E5E-7C40-4740425C2951}"/>
              </a:ext>
            </a:extLst>
          </p:cNvPr>
          <p:cNvSpPr txBox="1"/>
          <p:nvPr/>
        </p:nvSpPr>
        <p:spPr>
          <a:xfrm>
            <a:off x="1955675" y="199180"/>
            <a:ext cx="7016321" cy="1615827"/>
          </a:xfrm>
          <a:prstGeom prst="rect">
            <a:avLst/>
          </a:prstGeom>
          <a:noFill/>
        </p:spPr>
        <p:txBody>
          <a:bodyPr wrap="square" rtlCol="0">
            <a:spAutoFit/>
          </a:bodyPr>
          <a:lstStyle/>
          <a:p>
            <a:pPr algn="ctr"/>
            <a:r>
              <a:rPr lang="en-US" sz="9900">
                <a:latin typeface="+mj-lt"/>
              </a:rPr>
              <a:t>Contact Us</a:t>
            </a:r>
          </a:p>
        </p:txBody>
      </p:sp>
      <p:pic>
        <p:nvPicPr>
          <p:cNvPr id="2" name="Picture 1" descr="A close-up of a logo&#10;&#10;Description automatically generated">
            <a:extLst>
              <a:ext uri="{FF2B5EF4-FFF2-40B4-BE49-F238E27FC236}">
                <a16:creationId xmlns:a16="http://schemas.microsoft.com/office/drawing/2014/main" id="{E56743AF-0AE1-65DE-0DDE-BE3EEA5DEA4B}"/>
              </a:ext>
            </a:extLst>
          </p:cNvPr>
          <p:cNvPicPr>
            <a:picLocks noChangeAspect="1"/>
          </p:cNvPicPr>
          <p:nvPr/>
        </p:nvPicPr>
        <p:blipFill>
          <a:blip r:embed="rId4"/>
          <a:stretch>
            <a:fillRect/>
          </a:stretch>
        </p:blipFill>
        <p:spPr>
          <a:xfrm>
            <a:off x="16301393" y="9197788"/>
            <a:ext cx="1142415" cy="1090748"/>
          </a:xfrm>
          <a:prstGeom prst="rect">
            <a:avLst/>
          </a:prstGeom>
        </p:spPr>
      </p:pic>
      <p:grpSp>
        <p:nvGrpSpPr>
          <p:cNvPr id="4" name="Group 3">
            <a:extLst>
              <a:ext uri="{FF2B5EF4-FFF2-40B4-BE49-F238E27FC236}">
                <a16:creationId xmlns:a16="http://schemas.microsoft.com/office/drawing/2014/main" id="{E4ACBC78-41CA-9C49-1279-95A8AA3143CC}"/>
              </a:ext>
            </a:extLst>
          </p:cNvPr>
          <p:cNvGrpSpPr/>
          <p:nvPr/>
        </p:nvGrpSpPr>
        <p:grpSpPr>
          <a:xfrm>
            <a:off x="4485545" y="2175399"/>
            <a:ext cx="9632723" cy="6733033"/>
            <a:chOff x="5869402" y="2005207"/>
            <a:chExt cx="6421815" cy="4488688"/>
          </a:xfrm>
        </p:grpSpPr>
        <p:sp>
          <p:nvSpPr>
            <p:cNvPr id="5" name="Rectangle: Rounded Corners 4">
              <a:extLst>
                <a:ext uri="{FF2B5EF4-FFF2-40B4-BE49-F238E27FC236}">
                  <a16:creationId xmlns:a16="http://schemas.microsoft.com/office/drawing/2014/main" id="{92A7C703-A331-750F-161C-7ED9D1F42E22}"/>
                </a:ext>
              </a:extLst>
            </p:cNvPr>
            <p:cNvSpPr/>
            <p:nvPr/>
          </p:nvSpPr>
          <p:spPr>
            <a:xfrm>
              <a:off x="6081294" y="2005207"/>
              <a:ext cx="2689485"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Rounded Corners 6">
              <a:extLst>
                <a:ext uri="{FF2B5EF4-FFF2-40B4-BE49-F238E27FC236}">
                  <a16:creationId xmlns:a16="http://schemas.microsoft.com/office/drawing/2014/main" id="{0B63E872-1FA7-34B4-EA77-A7889649CC32}"/>
                </a:ext>
              </a:extLst>
            </p:cNvPr>
            <p:cNvSpPr/>
            <p:nvPr/>
          </p:nvSpPr>
          <p:spPr>
            <a:xfrm>
              <a:off x="9094437" y="2005207"/>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Box 7">
              <a:extLst>
                <a:ext uri="{FF2B5EF4-FFF2-40B4-BE49-F238E27FC236}">
                  <a16:creationId xmlns:a16="http://schemas.microsoft.com/office/drawing/2014/main" id="{5C050EE9-7852-46FC-D7A2-6BDB0CB4BB81}"/>
                </a:ext>
              </a:extLst>
            </p:cNvPr>
            <p:cNvSpPr txBox="1"/>
            <p:nvPr/>
          </p:nvSpPr>
          <p:spPr>
            <a:xfrm>
              <a:off x="8981319" y="4421798"/>
              <a:ext cx="3309898" cy="1405513"/>
            </a:xfrm>
            <a:prstGeom prst="rect">
              <a:avLst/>
            </a:prstGeom>
            <a:noFill/>
          </p:spPr>
          <p:txBody>
            <a:bodyPr wrap="square" lIns="137160" tIns="68580" rIns="137160" bIns="68580" rtlCol="0" anchor="t">
              <a:spAutoFit/>
            </a:bodyPr>
            <a:lstStyle/>
            <a:p>
              <a:pPr algn="ctr"/>
              <a:r>
                <a:rPr lang="en-US" sz="2800" b="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Chad Williams </a:t>
              </a:r>
            </a:p>
            <a:p>
              <a:pPr algn="ctr"/>
              <a:r>
                <a:rPr lang="en-US" sz="2000" err="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UniServ</a:t>
              </a: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Consultant Michigan</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Michigan Education Association</a:t>
              </a:r>
              <a:endParaRPr lang="en-US" sz="2000">
                <a:solidFill>
                  <a:schemeClr val="bg1"/>
                </a:solidFill>
                <a:latin typeface="Calibri Light" panose="020F0302020204030204" pitchFamily="34" charset="0"/>
                <a:cs typeface="Calibri Light" panose="020F0302020204030204" pitchFamily="34" charset="0"/>
              </a:endParaRPr>
            </a:p>
            <a:p>
              <a:pPr algn="ctr"/>
              <a:endPar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gn="ctr"/>
              <a:r>
                <a:rPr lang="en-US" sz="2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cwilliams@mea.org </a:t>
              </a:r>
              <a:r>
                <a:rPr lang="en-US" sz="2000">
                  <a:latin typeface="Calibri Light" panose="020F0302020204030204" pitchFamily="34" charset="0"/>
                  <a:ea typeface="Calibri Light" panose="020F0302020204030204" pitchFamily="34" charset="0"/>
                  <a:cs typeface="Calibri Light" panose="020F0302020204030204" pitchFamily="34" charset="0"/>
                </a:rPr>
                <a:t> </a:t>
              </a:r>
              <a:endParaRPr lang="en-US" sz="2000">
                <a:latin typeface="Calibri Light" panose="020F0302020204030204" pitchFamily="34" charset="0"/>
                <a:cs typeface="Calibri Light" panose="020F0302020204030204" pitchFamily="34" charset="0"/>
              </a:endParaRPr>
            </a:p>
          </p:txBody>
        </p:sp>
        <p:pic>
          <p:nvPicPr>
            <p:cNvPr id="9" name="Picture 8" descr="A person in a suit&#10;&#10;Description automatically generated">
              <a:extLst>
                <a:ext uri="{FF2B5EF4-FFF2-40B4-BE49-F238E27FC236}">
                  <a16:creationId xmlns:a16="http://schemas.microsoft.com/office/drawing/2014/main" id="{19AC2F44-5A9F-3191-291F-9603C30596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71156" y="2270501"/>
              <a:ext cx="1811460" cy="1811460"/>
            </a:xfrm>
            <a:prstGeom prst="rect">
              <a:avLst/>
            </a:prstGeom>
          </p:spPr>
        </p:pic>
        <p:pic>
          <p:nvPicPr>
            <p:cNvPr id="10" name="Picture 9">
              <a:extLst>
                <a:ext uri="{FF2B5EF4-FFF2-40B4-BE49-F238E27FC236}">
                  <a16:creationId xmlns:a16="http://schemas.microsoft.com/office/drawing/2014/main" id="{7357BAB6-84B6-DB4A-4EFC-C6008F40E9D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596308" y="2270501"/>
              <a:ext cx="1811460" cy="1811460"/>
            </a:xfrm>
            <a:prstGeom prst="rect">
              <a:avLst/>
            </a:prstGeom>
          </p:spPr>
        </p:pic>
        <p:sp>
          <p:nvSpPr>
            <p:cNvPr id="11" name="TextBox 10">
              <a:extLst>
                <a:ext uri="{FF2B5EF4-FFF2-40B4-BE49-F238E27FC236}">
                  <a16:creationId xmlns:a16="http://schemas.microsoft.com/office/drawing/2014/main" id="{A2C438F1-C99C-2642-B086-FD70100DB791}"/>
                </a:ext>
              </a:extLst>
            </p:cNvPr>
            <p:cNvSpPr txBox="1"/>
            <p:nvPr/>
          </p:nvSpPr>
          <p:spPr>
            <a:xfrm>
              <a:off x="5869402" y="4421798"/>
              <a:ext cx="3309898" cy="1405513"/>
            </a:xfrm>
            <a:prstGeom prst="rect">
              <a:avLst/>
            </a:prstGeom>
            <a:noFill/>
          </p:spPr>
          <p:txBody>
            <a:bodyPr wrap="square" lIns="137160" tIns="68580" rIns="137160" bIns="68580" rtlCol="0" anchor="t">
              <a:spAutoFit/>
            </a:bodyPr>
            <a:lstStyle/>
            <a:p>
              <a:pPr algn="ctr"/>
              <a:r>
                <a:rPr lang="en-US" sz="2800" b="1">
                  <a:solidFill>
                    <a:schemeClr val="bg1"/>
                  </a:solidFill>
                  <a:latin typeface="Calibri Light"/>
                  <a:ea typeface="Calibri Light"/>
                  <a:cs typeface="Calibri Light"/>
                </a:rPr>
                <a:t>MaryBeth Szydlowski</a:t>
              </a:r>
            </a:p>
            <a:p>
              <a:pPr algn="ctr">
                <a:spcBef>
                  <a:spcPts val="0"/>
                </a:spcBef>
              </a:pPr>
              <a:r>
                <a:rPr lang="en-US" sz="2000">
                  <a:solidFill>
                    <a:schemeClr val="bg1"/>
                  </a:solidFill>
                  <a:latin typeface="Calibri Light" panose="020F0302020204030204" pitchFamily="34" charset="0"/>
                  <a:ea typeface="Calibri"/>
                  <a:cs typeface="Calibri Light" panose="020F0302020204030204" pitchFamily="34" charset="0"/>
                </a:rPr>
                <a:t>Sr Health and Safety Specialist</a:t>
              </a:r>
            </a:p>
            <a:p>
              <a:pPr algn="ctr">
                <a:spcBef>
                  <a:spcPts val="0"/>
                </a:spcBef>
              </a:pPr>
              <a:endParaRPr lang="en-US" sz="2000">
                <a:solidFill>
                  <a:schemeClr val="bg1"/>
                </a:solidFill>
                <a:latin typeface="Calibri Light" panose="020F0302020204030204" pitchFamily="34" charset="0"/>
                <a:ea typeface="Calibri"/>
                <a:cs typeface="Calibri Light" panose="020F0302020204030204" pitchFamily="34" charset="0"/>
              </a:endParaRPr>
            </a:p>
            <a:p>
              <a:pPr algn="ctr">
                <a:spcBef>
                  <a:spcPts val="0"/>
                </a:spcBef>
              </a:pPr>
              <a:r>
                <a:rPr lang="en-US" sz="2000">
                  <a:solidFill>
                    <a:schemeClr val="bg1"/>
                  </a:solidFill>
                  <a:latin typeface="Calibri Light" panose="020F0302020204030204" pitchFamily="34" charset="0"/>
                  <a:ea typeface="Calibri"/>
                  <a:cs typeface="Calibri Light" panose="020F0302020204030204" pitchFamily="34" charset="0"/>
                </a:rPr>
                <a:t>National Education Association</a:t>
              </a:r>
            </a:p>
            <a:p>
              <a:pPr algn="ctr"/>
              <a:endParaRPr lang="en-US" sz="2000">
                <a:solidFill>
                  <a:srgbClr val="FA2B5C"/>
                </a:solidFill>
                <a:latin typeface="Calibri Light" panose="020F0302020204030204" pitchFamily="34" charset="0"/>
                <a:ea typeface="Calibri"/>
                <a:cs typeface="Calibri Light" panose="020F0302020204030204" pitchFamily="34" charset="0"/>
                <a:hlinkClick r:id="rId7">
                  <a:extLst>
                    <a:ext uri="{A12FA001-AC4F-418D-AE19-62706E023703}">
                      <ahyp:hlinkClr xmlns:ahyp="http://schemas.microsoft.com/office/drawing/2018/hyperlinkcolor" val="tx"/>
                    </a:ext>
                  </a:extLst>
                </a:hlinkClick>
              </a:endParaRPr>
            </a:p>
            <a:p>
              <a:pPr algn="ctr"/>
              <a:r>
                <a:rPr lang="en-US" sz="2000">
                  <a:solidFill>
                    <a:schemeClr val="bg1"/>
                  </a:solidFill>
                  <a:latin typeface="Calibri Light" panose="020F0302020204030204" pitchFamily="34" charset="0"/>
                  <a:ea typeface="Calibri"/>
                  <a:cs typeface="Calibri Light" panose="020F0302020204030204" pitchFamily="34" charset="0"/>
                </a:rPr>
                <a:t>mszydlowski@nea.org</a:t>
              </a:r>
              <a:endParaRPr lang="en-US" sz="2000">
                <a:solidFill>
                  <a:schemeClr val="bg1"/>
                </a:solidFill>
                <a:latin typeface="Calibri Light" panose="020F0302020204030204" pitchFamily="34" charset="0"/>
                <a:ea typeface="Calibri"/>
                <a:cs typeface="Calibri Light" panose="020F0302020204030204" pitchFamily="34" charset="0"/>
                <a:hlinkClick r:id="rId7">
                  <a:extLst>
                    <a:ext uri="{A12FA001-AC4F-418D-AE19-62706E023703}">
                      <ahyp:hlinkClr xmlns:ahyp="http://schemas.microsoft.com/office/drawing/2018/hyperlinkcolor" val="tx"/>
                    </a:ext>
                  </a:extLst>
                </a:hlinkClick>
              </a:endParaRPr>
            </a:p>
          </p:txBody>
        </p:sp>
      </p:grpSp>
    </p:spTree>
    <p:custDataLst>
      <p:tags r:id="rId1"/>
    </p:custDataLst>
    <p:extLst>
      <p:ext uri="{BB962C8B-B14F-4D97-AF65-F5344CB8AC3E}">
        <p14:creationId xmlns:p14="http://schemas.microsoft.com/office/powerpoint/2010/main" val="42326751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06D3851-3B07-0C73-0DC7-319161A51DB1}"/>
              </a:ext>
            </a:extLst>
          </p:cNvPr>
          <p:cNvGraphicFramePr>
            <a:graphicFrameLocks noGrp="1"/>
          </p:cNvGraphicFramePr>
          <p:nvPr>
            <p:ph sz="half" idx="2"/>
            <p:extLst>
              <p:ext uri="{D42A27DB-BD31-4B8C-83A1-F6EECF244321}">
                <p14:modId xmlns:p14="http://schemas.microsoft.com/office/powerpoint/2010/main" val="1218270105"/>
              </p:ext>
            </p:extLst>
          </p:nvPr>
        </p:nvGraphicFramePr>
        <p:xfrm>
          <a:off x="-487680" y="2408050"/>
          <a:ext cx="16631728" cy="67897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close-up of a logo&#10;&#10;Description automatically generated">
            <a:extLst>
              <a:ext uri="{FF2B5EF4-FFF2-40B4-BE49-F238E27FC236}">
                <a16:creationId xmlns:a16="http://schemas.microsoft.com/office/drawing/2014/main" id="{5D2BAE9A-2009-ECAD-111C-BA25FED9A064}"/>
              </a:ext>
            </a:extLst>
          </p:cNvPr>
          <p:cNvPicPr>
            <a:picLocks noChangeAspect="1"/>
          </p:cNvPicPr>
          <p:nvPr/>
        </p:nvPicPr>
        <p:blipFill>
          <a:blip r:embed="rId9"/>
          <a:stretch>
            <a:fillRect/>
          </a:stretch>
        </p:blipFill>
        <p:spPr>
          <a:xfrm>
            <a:off x="16301393" y="9197788"/>
            <a:ext cx="1142415" cy="1090748"/>
          </a:xfrm>
          <a:prstGeom prst="rect">
            <a:avLst/>
          </a:prstGeom>
        </p:spPr>
      </p:pic>
      <p:sp>
        <p:nvSpPr>
          <p:cNvPr id="2" name="Title 1">
            <a:extLst>
              <a:ext uri="{FF2B5EF4-FFF2-40B4-BE49-F238E27FC236}">
                <a16:creationId xmlns:a16="http://schemas.microsoft.com/office/drawing/2014/main" id="{D8234ADD-23B0-1918-0D42-3E6A87015C3B}"/>
              </a:ext>
            </a:extLst>
          </p:cNvPr>
          <p:cNvSpPr txBox="1">
            <a:spLocks/>
          </p:cNvSpPr>
          <p:nvPr/>
        </p:nvSpPr>
        <p:spPr>
          <a:xfrm>
            <a:off x="2961080" y="724825"/>
            <a:ext cx="12365840" cy="1077218"/>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a:r>
              <a:rPr lang="en-US" b="0">
                <a:latin typeface="+mj-lt"/>
                <a:ea typeface="Calibri" panose="020F0502020204030204" pitchFamily="34" charset="0"/>
                <a:cs typeface="Calibri" panose="020F0502020204030204" pitchFamily="34" charset="0"/>
              </a:rPr>
              <a:t>School Health and Safety</a:t>
            </a:r>
          </a:p>
        </p:txBody>
      </p:sp>
    </p:spTree>
    <p:custDataLst>
      <p:tags r:id="rId1"/>
    </p:custDataLst>
    <p:extLst>
      <p:ext uri="{BB962C8B-B14F-4D97-AF65-F5344CB8AC3E}">
        <p14:creationId xmlns:p14="http://schemas.microsoft.com/office/powerpoint/2010/main" val="2988956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Text Placeholder 2">
            <a:extLst>
              <a:ext uri="{FF2B5EF4-FFF2-40B4-BE49-F238E27FC236}">
                <a16:creationId xmlns:a16="http://schemas.microsoft.com/office/drawing/2014/main" id="{5E8B8EB8-7C7D-0BBA-536E-E7478F37E118}"/>
              </a:ext>
            </a:extLst>
          </p:cNvPr>
          <p:cNvGraphicFramePr/>
          <p:nvPr>
            <p:extLst>
              <p:ext uri="{D42A27DB-BD31-4B8C-83A1-F6EECF244321}">
                <p14:modId xmlns:p14="http://schemas.microsoft.com/office/powerpoint/2010/main" val="3503209703"/>
              </p:ext>
            </p:extLst>
          </p:nvPr>
        </p:nvGraphicFramePr>
        <p:xfrm>
          <a:off x="4601299" y="720213"/>
          <a:ext cx="12215319" cy="75392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7" name="Title 1">
            <a:extLst>
              <a:ext uri="{FF2B5EF4-FFF2-40B4-BE49-F238E27FC236}">
                <a16:creationId xmlns:a16="http://schemas.microsoft.com/office/drawing/2014/main" id="{7C4A70D1-F1E0-44D8-4054-02AE63ABA656}"/>
              </a:ext>
            </a:extLst>
          </p:cNvPr>
          <p:cNvSpPr txBox="1">
            <a:spLocks/>
          </p:cNvSpPr>
          <p:nvPr/>
        </p:nvSpPr>
        <p:spPr>
          <a:xfrm>
            <a:off x="75018" y="34823"/>
            <a:ext cx="5580864" cy="4062651"/>
          </a:xfrm>
          <a:prstGeom prst="rect">
            <a:avLst/>
          </a:prstGeom>
        </p:spPr>
        <p:txBody>
          <a:bodyPr wrap="square" lIns="0" tIns="0" rIns="0" bIns="0" anchor="t">
            <a:spAutoFit/>
          </a:bodyPr>
          <a:lstStyle>
            <a:lvl1pPr>
              <a:defRPr sz="7000" b="1" i="0">
                <a:solidFill>
                  <a:schemeClr val="tx1"/>
                </a:solidFill>
                <a:latin typeface="Calibri"/>
                <a:ea typeface="+mj-ea"/>
                <a:cs typeface="Calibri"/>
              </a:defRPr>
            </a:lvl1pPr>
          </a:lstStyle>
          <a:p>
            <a:pPr algn="ctr"/>
            <a:r>
              <a:rPr lang="en-US" sz="6600" b="0">
                <a:latin typeface="+mj-lt"/>
              </a:rPr>
              <a:t>Safe School Culture and Psychological Safety</a:t>
            </a:r>
          </a:p>
        </p:txBody>
      </p:sp>
      <p:pic>
        <p:nvPicPr>
          <p:cNvPr id="4" name="Picture 3" descr="A hands holding a brain&#10;&#10;Description automatically generated">
            <a:extLst>
              <a:ext uri="{FF2B5EF4-FFF2-40B4-BE49-F238E27FC236}">
                <a16:creationId xmlns:a16="http://schemas.microsoft.com/office/drawing/2014/main" id="{5720FB00-3BD7-0D41-D567-09DF5E241711}"/>
              </a:ext>
            </a:extLst>
          </p:cNvPr>
          <p:cNvPicPr>
            <a:picLocks noChangeAspect="1"/>
          </p:cNvPicPr>
          <p:nvPr/>
        </p:nvPicPr>
        <p:blipFill>
          <a:blip r:embed="rId9" cstate="print">
            <a:extLst>
              <a:ext uri="{28A0092B-C50C-407E-A947-70E740481C1C}">
                <a14:useLocalDpi xmlns:a14="http://schemas.microsoft.com/office/drawing/2010/main" val="0"/>
              </a:ext>
            </a:extLst>
          </a:blip>
          <a:srcRect l="18778" r="19764"/>
          <a:stretch/>
        </p:blipFill>
        <p:spPr>
          <a:xfrm>
            <a:off x="1" y="3294993"/>
            <a:ext cx="5580864" cy="6643914"/>
          </a:xfrm>
          <a:prstGeom prst="rect">
            <a:avLst/>
          </a:prstGeom>
        </p:spPr>
      </p:pic>
    </p:spTree>
    <p:custDataLst>
      <p:tags r:id="rId1"/>
    </p:custDataLst>
    <p:extLst>
      <p:ext uri="{BB962C8B-B14F-4D97-AF65-F5344CB8AC3E}">
        <p14:creationId xmlns:p14="http://schemas.microsoft.com/office/powerpoint/2010/main" val="4293301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6994-C63F-72D5-3423-5CAF3DEA8858}"/>
              </a:ext>
            </a:extLst>
          </p:cNvPr>
          <p:cNvSpPr>
            <a:spLocks noGrp="1"/>
          </p:cNvSpPr>
          <p:nvPr>
            <p:ph type="title"/>
          </p:nvPr>
        </p:nvSpPr>
        <p:spPr>
          <a:xfrm>
            <a:off x="1257300" y="732041"/>
            <a:ext cx="15773400" cy="1700248"/>
          </a:xfrm>
        </p:spPr>
        <p:txBody>
          <a:bodyPr lIns="0" tIns="0" rIns="0" bIns="0">
            <a:normAutofit/>
          </a:bodyPr>
          <a:lstStyle/>
          <a:p>
            <a:pPr algn="ctr"/>
            <a:r>
              <a:rPr lang="en-US" sz="6000" b="0">
                <a:latin typeface="+mj-lt"/>
              </a:rPr>
              <a:t>Recommendations: Mental Health Policy</a:t>
            </a:r>
          </a:p>
        </p:txBody>
      </p:sp>
      <p:graphicFrame>
        <p:nvGraphicFramePr>
          <p:cNvPr id="15" name="Text Placeholder 2">
            <a:extLst>
              <a:ext uri="{FF2B5EF4-FFF2-40B4-BE49-F238E27FC236}">
                <a16:creationId xmlns:a16="http://schemas.microsoft.com/office/drawing/2014/main" id="{74BE7601-EABE-CEF8-311E-7207E11E0BFB}"/>
              </a:ext>
            </a:extLst>
          </p:cNvPr>
          <p:cNvGraphicFramePr/>
          <p:nvPr>
            <p:extLst>
              <p:ext uri="{D42A27DB-BD31-4B8C-83A1-F6EECF244321}">
                <p14:modId xmlns:p14="http://schemas.microsoft.com/office/powerpoint/2010/main" val="776340584"/>
              </p:ext>
            </p:extLst>
          </p:nvPr>
        </p:nvGraphicFramePr>
        <p:xfrm>
          <a:off x="6247619" y="2209800"/>
          <a:ext cx="11315700" cy="65288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TextBox 30">
            <a:extLst>
              <a:ext uri="{FF2B5EF4-FFF2-40B4-BE49-F238E27FC236}">
                <a16:creationId xmlns:a16="http://schemas.microsoft.com/office/drawing/2014/main" id="{29A2386A-3863-8E0A-2531-EA9F2B3424EC}"/>
              </a:ext>
            </a:extLst>
          </p:cNvPr>
          <p:cNvSpPr txBox="1"/>
          <p:nvPr/>
        </p:nvSpPr>
        <p:spPr>
          <a:xfrm>
            <a:off x="362643" y="8276951"/>
            <a:ext cx="520555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002060"/>
                </a:solidFill>
                <a:ea typeface="+mn-lt"/>
                <a:cs typeface="+mn-lt"/>
                <a:hlinkClick r:id="rId9">
                  <a:extLst>
                    <a:ext uri="{A12FA001-AC4F-418D-AE19-62706E023703}">
                      <ahyp:hlinkClr xmlns:ahyp="http://schemas.microsoft.com/office/drawing/2018/hyperlinkcolor" val="tx"/>
                    </a:ext>
                  </a:extLst>
                </a:hlinkClick>
              </a:rPr>
              <a:t>The Benefits of Mental Health Programs in Schools | K-12 Schools | U.S. News</a:t>
            </a:r>
            <a:r>
              <a:rPr lang="en-US" sz="1200">
                <a:solidFill>
                  <a:srgbClr val="002060"/>
                </a:solidFill>
                <a:ea typeface="+mn-lt"/>
                <a:cs typeface="+mn-lt"/>
              </a:rPr>
              <a:t>      </a:t>
            </a:r>
          </a:p>
          <a:p>
            <a:pPr algn="ctr"/>
            <a:r>
              <a:rPr lang="en-US" sz="1200">
                <a:solidFill>
                  <a:srgbClr val="002060"/>
                </a:solidFill>
                <a:ea typeface="+mn-lt"/>
                <a:cs typeface="+mn-lt"/>
                <a:hlinkClick r:id="rId10">
                  <a:extLst>
                    <a:ext uri="{A12FA001-AC4F-418D-AE19-62706E023703}">
                      <ahyp:hlinkClr xmlns:ahyp="http://schemas.microsoft.com/office/drawing/2018/hyperlinkcolor" val="tx"/>
                    </a:ext>
                  </a:extLst>
                </a:hlinkClick>
              </a:rPr>
              <a:t>Implementing School Mental Health Supports: Best Practices in Action</a:t>
            </a:r>
            <a:endParaRPr lang="en-US" sz="1200">
              <a:solidFill>
                <a:srgbClr val="002060"/>
              </a:solidFill>
            </a:endParaRPr>
          </a:p>
          <a:p>
            <a:endParaRPr lang="en-US"/>
          </a:p>
        </p:txBody>
      </p:sp>
      <p:pic>
        <p:nvPicPr>
          <p:cNvPr id="4" name="Picture 3" descr="A clipboard with check marks and a shield&#10;&#10;Description automatically generated">
            <a:extLst>
              <a:ext uri="{FF2B5EF4-FFF2-40B4-BE49-F238E27FC236}">
                <a16:creationId xmlns:a16="http://schemas.microsoft.com/office/drawing/2014/main" id="{7FDB8369-2E05-851F-7036-99F5A27947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2095881"/>
            <a:ext cx="6247619" cy="6095238"/>
          </a:xfrm>
          <a:prstGeom prst="rect">
            <a:avLst/>
          </a:prstGeom>
        </p:spPr>
      </p:pic>
    </p:spTree>
    <p:custDataLst>
      <p:tags r:id="rId1"/>
    </p:custDataLst>
    <p:extLst>
      <p:ext uri="{BB962C8B-B14F-4D97-AF65-F5344CB8AC3E}">
        <p14:creationId xmlns:p14="http://schemas.microsoft.com/office/powerpoint/2010/main" val="4069681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ERY" val="oi2RqgJN"/>
  <p:tag name="ARTICULATE_PROJECT_OPEN" val="0"/>
  <p:tag name="ARTICULATE_SLIDE_COUNT" val="3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EA695F-DCC0-4D16-9FF7-68A634456E83}">
  <ds:schemaRefs>
    <ds:schemaRef ds:uri="05627597-0322-42fc-bc19-1d0dde15c694"/>
    <ds:schemaRef ds:uri="28e7bd5c-f973-4c5f-ab60-c9ba5762630c"/>
    <ds:schemaRef ds:uri="5ed5bd0d-9aa5-480d-8c58-25f9f57090c9"/>
    <ds:schemaRef ds:uri="d6167979-3915-47ed-8197-62ce38c4bf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E65C8B7-84E8-49B9-A10B-AA636A487FE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B86632-559E-44F8-8AED-BF4EF7CB45B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school theme 1</Template>
  <TotalTime>0</TotalTime>
  <Words>4094</Words>
  <Application>Microsoft Office PowerPoint</Application>
  <PresentationFormat>Custom</PresentationFormat>
  <Paragraphs>530</Paragraphs>
  <Slides>31</Slides>
  <Notes>31</Notes>
  <HiddenSlides>0</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31</vt:i4>
      </vt:variant>
    </vt:vector>
  </HeadingPairs>
  <TitlesOfParts>
    <vt:vector size="45" baseType="lpstr">
      <vt:lpstr>Aharoni</vt:lpstr>
      <vt:lpstr>Aptos</vt:lpstr>
      <vt:lpstr>Arial</vt:lpstr>
      <vt:lpstr>Calibri</vt:lpstr>
      <vt:lpstr>Calibri Light</vt:lpstr>
      <vt:lpstr>Franklin Gothic</vt:lpstr>
      <vt:lpstr>Franklin Gothic Medium</vt:lpstr>
      <vt:lpstr>Georgia Pro Black</vt:lpstr>
      <vt:lpstr>Gill Sans MT</vt:lpstr>
      <vt:lpstr>HelveticaNeue-CondensedBold</vt:lpstr>
      <vt:lpstr>Times New Roman</vt:lpstr>
      <vt:lpstr>Wingdings</vt:lpstr>
      <vt:lpstr>Wingdings,Sans-Serif</vt:lpstr>
      <vt:lpstr>Gallery</vt:lpstr>
      <vt:lpstr>Advocating For Student Well-being and Restrictions on Student Personal Device Use  </vt:lpstr>
      <vt:lpstr>PowerPoint Presentation</vt:lpstr>
      <vt:lpstr>PowerPoint Presentation</vt:lpstr>
      <vt:lpstr>School Health and Safety Series</vt:lpstr>
      <vt:lpstr>Please type in the chat the health and safety issues members have expressed concerns about in the past year.   </vt:lpstr>
      <vt:lpstr>PowerPoint Presentation</vt:lpstr>
      <vt:lpstr>PowerPoint Presentation</vt:lpstr>
      <vt:lpstr>What's Going On In Your State Or Locals?</vt:lpstr>
      <vt:lpstr>PowerPoint Presentation</vt:lpstr>
      <vt:lpstr>Social Media Impact on Mental Health</vt:lpstr>
      <vt:lpstr>Impact on Health</vt:lpstr>
      <vt:lpstr>Impact on Interactions and Educational Environment</vt:lpstr>
      <vt:lpstr>PowerPoint Presentation</vt:lpstr>
      <vt:lpstr>NEA  Student Personal Device Use Model Policy</vt:lpstr>
      <vt:lpstr>Preliminary Outcomes</vt:lpstr>
      <vt:lpstr>PowerPoint Presentation</vt:lpstr>
      <vt:lpstr>Organizing Around Creating Safe Schools --------- affiliate action in practice</vt:lpstr>
      <vt:lpstr>  The Role of Staff in School Safety: Before</vt:lpstr>
      <vt:lpstr>  The Role of Staff in School Safety: During</vt:lpstr>
      <vt:lpstr>  The Role of Staff in School Safety: After</vt:lpstr>
      <vt:lpstr>Pathways to Action Tool</vt:lpstr>
      <vt:lpstr>Organizing around Health and Safety </vt:lpstr>
      <vt:lpstr>Scenario</vt:lpstr>
      <vt:lpstr>Scenario</vt:lpstr>
      <vt:lpstr>PowerPoint Presentation</vt:lpstr>
      <vt:lpstr>Action Steps and Take Aways (Uniserv)</vt:lpstr>
      <vt:lpstr>The NEA Health and Safety Program</vt:lpstr>
      <vt:lpstr>PowerPoint Presentation</vt:lpstr>
      <vt:lpstr>PowerPoint Presentation</vt:lpstr>
      <vt:lpstr>PowerPoint Presentation</vt:lpstr>
      <vt:lpstr>Recommendations: Mental Health Policy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Scrapbook Communication Presentation</dc:title>
  <dc:creator>Eunice Salcedo</dc:creator>
  <cp:keywords>DAFjqHpuX-8,BAFaGvKUy8U</cp:keywords>
  <cp:lastModifiedBy>Szydlowski, MaryBeth [NEA]</cp:lastModifiedBy>
  <cp:revision>47</cp:revision>
  <dcterms:created xsi:type="dcterms:W3CDTF">2023-05-23T21:50:42Z</dcterms:created>
  <dcterms:modified xsi:type="dcterms:W3CDTF">2026-02-13T19:30:24Z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2023-05-23T00:00:00Z</vt:filetime>
  </property>
  <property fmtid="{D5CDD505-2E9C-101B-9397-08002B2CF9AE}" pid="3" name="Creator">
    <vt:lpwstr>Canva</vt:lpwstr>
  </property>
  <property fmtid="{D5CDD505-2E9C-101B-9397-08002B2CF9AE}" pid="4" name="LastSaved">
    <vt:filetime>2023-05-23T00:00:00Z</vt:filetime>
  </property>
  <property fmtid="{D5CDD505-2E9C-101B-9397-08002B2CF9AE}" pid="5" name="Producer">
    <vt:lpwstr>Canva</vt:lpwstr>
  </property>
  <property fmtid="{D5CDD505-2E9C-101B-9397-08002B2CF9AE}" pid="6" name="ContentTypeId">
    <vt:lpwstr>0x0101004F15A52AE31FEC4EB9E74AAFCF7B6AD7</vt:lpwstr>
  </property>
  <property fmtid="{D5CDD505-2E9C-101B-9397-08002B2CF9AE}" pid="7" name="MediaServiceImageTags">
    <vt:lpwstr/>
  </property>
  <property fmtid="{D5CDD505-2E9C-101B-9397-08002B2CF9AE}" pid="8" name="ArticulateGUID">
    <vt:lpwstr>CC1317B6-BDE1-4543-AE19-0A6DA9EC7D3D</vt:lpwstr>
  </property>
  <property fmtid="{D5CDD505-2E9C-101B-9397-08002B2CF9AE}" pid="9" name="ArticulatePath">
    <vt:lpwstr>https://neahq.sharepoint.com/sites/NationalUniServandOrganizerProgramMaterials/Shared Documents/OL School Safety Series/Mental Health and Safety/Mental Health and Safety Uniserv Powerpoint 12-8</vt:lpwstr>
  </property>
</Properties>
</file>