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3"/>
  </p:notesMasterIdLst>
  <p:handoutMasterIdLst>
    <p:handoutMasterId r:id="rId34"/>
  </p:handoutMasterIdLst>
  <p:sldIdLst>
    <p:sldId id="257" r:id="rId2"/>
    <p:sldId id="258" r:id="rId3"/>
    <p:sldId id="260" r:id="rId4"/>
    <p:sldId id="261" r:id="rId5"/>
    <p:sldId id="263" r:id="rId6"/>
    <p:sldId id="264" r:id="rId7"/>
    <p:sldId id="266" r:id="rId8"/>
    <p:sldId id="267" r:id="rId9"/>
    <p:sldId id="293" r:id="rId10"/>
    <p:sldId id="294" r:id="rId11"/>
    <p:sldId id="295" r:id="rId12"/>
    <p:sldId id="270" r:id="rId13"/>
    <p:sldId id="271" r:id="rId14"/>
    <p:sldId id="278" r:id="rId15"/>
    <p:sldId id="268" r:id="rId16"/>
    <p:sldId id="269" r:id="rId17"/>
    <p:sldId id="279" r:id="rId18"/>
    <p:sldId id="281" r:id="rId19"/>
    <p:sldId id="298" r:id="rId20"/>
    <p:sldId id="296" r:id="rId21"/>
    <p:sldId id="297" r:id="rId22"/>
    <p:sldId id="299" r:id="rId23"/>
    <p:sldId id="300" r:id="rId24"/>
    <p:sldId id="282" r:id="rId25"/>
    <p:sldId id="283" r:id="rId26"/>
    <p:sldId id="284" r:id="rId27"/>
    <p:sldId id="285" r:id="rId28"/>
    <p:sldId id="286" r:id="rId29"/>
    <p:sldId id="287" r:id="rId30"/>
    <p:sldId id="290" r:id="rId31"/>
    <p:sldId id="292" r:id="rId32"/>
  </p:sldIdLst>
  <p:sldSz cx="12192000" cy="6858000"/>
  <p:notesSz cx="6858000" cy="22383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0DE56EA-97D0-41DB-BE2D-44C17AF57855}">
          <p14:sldIdLst>
            <p14:sldId id="257"/>
            <p14:sldId id="258"/>
            <p14:sldId id="260"/>
            <p14:sldId id="261"/>
            <p14:sldId id="263"/>
            <p14:sldId id="264"/>
            <p14:sldId id="266"/>
            <p14:sldId id="267"/>
            <p14:sldId id="293"/>
            <p14:sldId id="294"/>
            <p14:sldId id="295"/>
            <p14:sldId id="270"/>
            <p14:sldId id="271"/>
            <p14:sldId id="278"/>
            <p14:sldId id="268"/>
            <p14:sldId id="269"/>
            <p14:sldId id="279"/>
            <p14:sldId id="281"/>
            <p14:sldId id="298"/>
            <p14:sldId id="296"/>
            <p14:sldId id="297"/>
            <p14:sldId id="299"/>
            <p14:sldId id="300"/>
          </p14:sldIdLst>
        </p14:section>
        <p14:section name="Students &amp; Toxic Stress" id="{125B4CD4-6576-432B-81A2-265478DE8198}">
          <p14:sldIdLst/>
        </p14:section>
        <p14:section name="Biology of Toxic Stress" id="{5FCDC313-69BD-46C1-BC8E-524A63884409}">
          <p14:sldIdLst/>
        </p14:section>
        <p14:section name="Trauma-Informed Teaching" id="{4D31148F-F4CE-4BE9-9672-89A06D2D01EC}">
          <p14:sldIdLst/>
        </p14:section>
        <p14:section name="Proactive Steps for Locals" id="{91ADA24B-58CC-4A29-841A-6E3364F5FDA8}">
          <p14:sldIdLst>
            <p14:sldId id="282"/>
            <p14:sldId id="283"/>
            <p14:sldId id="284"/>
            <p14:sldId id="285"/>
            <p14:sldId id="286"/>
            <p14:sldId id="287"/>
            <p14:sldId id="290"/>
            <p14:sldId id="29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A898B5-1891-EFA8-DDFC-686182B8A3D6}" v="28" dt="2019-01-14T19:18:17.020"/>
    <p1510:client id="{D4F84429-8DCC-B2B3-55DA-31E50E74C336}" v="72" dt="2019-01-14T19:26:46.864"/>
    <p1510:client id="{1942C352-DDF5-0BE6-923E-4C3F9E09C1B1}" v="100" dt="2019-01-14T19:25:36.3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handoutMaster" Target="handoutMasters/handoutMaster1.xml"/><Relationship Id="rId42"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43" Type="http://schemas.openxmlformats.org/officeDocument/2006/relationships/customXml" Target="../customXml/item3.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ulkrabek, Vanessa [MN]" userId="S::vanessa.pulkrabek@edmn.org::eb165611-b6e3-423a-9e2a-a74d725d167b" providerId="AD" clId="Web-{851D44E3-341A-EA96-1A8F-6F40F42C488B}"/>
    <pc:docChg chg="modSld">
      <pc:chgData name="Pulkrabek, Vanessa [MN]" userId="S::vanessa.pulkrabek@edmn.org::eb165611-b6e3-423a-9e2a-a74d725d167b" providerId="AD" clId="Web-{851D44E3-341A-EA96-1A8F-6F40F42C488B}" dt="2019-01-31T21:13:35.627" v="37" actId="20577"/>
      <pc:docMkLst>
        <pc:docMk/>
      </pc:docMkLst>
      <pc:sldChg chg="modSp">
        <pc:chgData name="Pulkrabek, Vanessa [MN]" userId="S::vanessa.pulkrabek@edmn.org::eb165611-b6e3-423a-9e2a-a74d725d167b" providerId="AD" clId="Web-{851D44E3-341A-EA96-1A8F-6F40F42C488B}" dt="2019-01-31T21:13:35.627" v="36" actId="20577"/>
        <pc:sldMkLst>
          <pc:docMk/>
          <pc:sldMk cId="2667156553" sldId="284"/>
        </pc:sldMkLst>
        <pc:spChg chg="mod">
          <ac:chgData name="Pulkrabek, Vanessa [MN]" userId="S::vanessa.pulkrabek@edmn.org::eb165611-b6e3-423a-9e2a-a74d725d167b" providerId="AD" clId="Web-{851D44E3-341A-EA96-1A8F-6F40F42C488B}" dt="2019-01-31T21:13:35.627" v="36" actId="20577"/>
          <ac:spMkLst>
            <pc:docMk/>
            <pc:sldMk cId="2667156553" sldId="284"/>
            <ac:spMk id="41987"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9A8405F7-94A9-47DC-B638-2E31C2411482}" type="datetimeFigureOut">
              <a:rPr lang="en-US" smtClean="0"/>
              <a:t>1/31/2019</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79758C41-6FB4-4CE9-8F74-41E9FDD00A40}" type="slidenum">
              <a:rPr lang="en-US" smtClean="0"/>
              <a:t>‹#›</a:t>
            </a:fld>
            <a:endParaRPr lang="en-US"/>
          </a:p>
        </p:txBody>
      </p:sp>
    </p:spTree>
    <p:extLst>
      <p:ext uri="{BB962C8B-B14F-4D97-AF65-F5344CB8AC3E}">
        <p14:creationId xmlns:p14="http://schemas.microsoft.com/office/powerpoint/2010/main" val="9558683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9CB11F0-2C73-4D4E-ABD2-C3F58F7EFF00}" type="datetimeFigureOut">
              <a:rPr lang="en-US" smtClean="0"/>
              <a:t>1/31/2019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6DCCABD-5FBC-40C6-AA3E-B25428B1850B}" type="slidenum">
              <a:rPr lang="en-US" smtClean="0"/>
              <a:t>‹#›</a:t>
            </a:fld>
            <a:endParaRPr lang="en-US"/>
          </a:p>
        </p:txBody>
      </p:sp>
    </p:spTree>
    <p:extLst>
      <p:ext uri="{BB962C8B-B14F-4D97-AF65-F5344CB8AC3E}">
        <p14:creationId xmlns:p14="http://schemas.microsoft.com/office/powerpoint/2010/main" val="1858028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6DCCABD-5FBC-40C6-AA3E-B25428B1850B}" type="slidenum">
              <a:rPr lang="en-US" smtClean="0"/>
              <a:t>1</a:t>
            </a:fld>
            <a:endParaRPr lang="en-US"/>
          </a:p>
        </p:txBody>
      </p:sp>
    </p:spTree>
    <p:extLst>
      <p:ext uri="{BB962C8B-B14F-4D97-AF65-F5344CB8AC3E}">
        <p14:creationId xmlns:p14="http://schemas.microsoft.com/office/powerpoint/2010/main" val="2594588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6DCCABD-5FBC-40C6-AA3E-B25428B1850B}" type="slidenum">
              <a:rPr lang="en-US" smtClean="0"/>
              <a:t>2</a:t>
            </a:fld>
            <a:endParaRPr lang="en-US"/>
          </a:p>
        </p:txBody>
      </p:sp>
    </p:spTree>
    <p:extLst>
      <p:ext uri="{BB962C8B-B14F-4D97-AF65-F5344CB8AC3E}">
        <p14:creationId xmlns:p14="http://schemas.microsoft.com/office/powerpoint/2010/main" val="489394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 many of you know if you have a school policy on discipline? Notification to staff of</a:t>
            </a:r>
            <a:r>
              <a:rPr lang="en-US" baseline="0"/>
              <a:t> violent students policy? Bullying policy? Anti-harassment, discipline, or safe workplace policies? </a:t>
            </a:r>
          </a:p>
          <a:p>
            <a:endParaRPr lang="en-US" baseline="0"/>
          </a:p>
          <a:p>
            <a:r>
              <a:rPr lang="en-US"/>
              <a:t>EXERCISE: </a:t>
            </a:r>
          </a:p>
          <a:p>
            <a:r>
              <a:rPr lang="en-US"/>
              <a:t>Divide up into small</a:t>
            </a:r>
            <a:r>
              <a:rPr lang="en-US" baseline="0"/>
              <a:t> groups (4 groups – go to the month of your birthday – groups done in month quarters Jan-March, etc.) </a:t>
            </a:r>
          </a:p>
          <a:p>
            <a:endParaRPr lang="en-US" baseline="0"/>
          </a:p>
          <a:p>
            <a:r>
              <a:rPr lang="en-US" baseline="0"/>
              <a:t>Discuss in your small group (presenter walk around and listen, then share out what heard) – share a local situation that brought you to this session. (3-5 minutes).</a:t>
            </a:r>
          </a:p>
          <a:p>
            <a:endParaRPr lang="en-US" baseline="0"/>
          </a:p>
          <a:p>
            <a:r>
              <a:rPr lang="en-US" baseline="0"/>
              <a:t>Bring group back together and share some of what you heard. Add to it common things we hear like: I want to know my rights; who is going to make the student accountable if not me; my administration does not support me; if I pull the student out and send them to the office, the principal just sends the student back. </a:t>
            </a:r>
            <a:endParaRPr lang="en-US"/>
          </a:p>
        </p:txBody>
      </p:sp>
      <p:sp>
        <p:nvSpPr>
          <p:cNvPr id="4" name="Slide Number Placeholder 3"/>
          <p:cNvSpPr>
            <a:spLocks noGrp="1"/>
          </p:cNvSpPr>
          <p:nvPr>
            <p:ph type="sldNum" sz="quarter" idx="10"/>
          </p:nvPr>
        </p:nvSpPr>
        <p:spPr/>
        <p:txBody>
          <a:bodyPr/>
          <a:lstStyle/>
          <a:p>
            <a:pPr>
              <a:defRPr/>
            </a:pPr>
            <a:fld id="{6A0140EC-1F62-41CB-A911-B7807843B7E2}" type="slidenum">
              <a:rPr lang="en-US" altLang="en-US" smtClean="0"/>
              <a:pPr>
                <a:defRPr/>
              </a:pPr>
              <a:t>3</a:t>
            </a:fld>
            <a:endParaRPr lang="en-US" altLang="en-US"/>
          </a:p>
        </p:txBody>
      </p:sp>
    </p:spTree>
    <p:extLst>
      <p:ext uri="{BB962C8B-B14F-4D97-AF65-F5344CB8AC3E}">
        <p14:creationId xmlns:p14="http://schemas.microsoft.com/office/powerpoint/2010/main" val="520845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6DCCABD-5FBC-40C6-AA3E-B25428B1850B}" type="slidenum">
              <a:rPr lang="en-US" smtClean="0"/>
              <a:t>4</a:t>
            </a:fld>
            <a:endParaRPr lang="en-US"/>
          </a:p>
        </p:txBody>
      </p:sp>
    </p:spTree>
    <p:extLst>
      <p:ext uri="{BB962C8B-B14F-4D97-AF65-F5344CB8AC3E}">
        <p14:creationId xmlns:p14="http://schemas.microsoft.com/office/powerpoint/2010/main" val="3160189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Point out that some injuries may take a while to surface, and that contemporaneous documentation is always better than trying to recall an event days or weeks after it happened.</a:t>
            </a:r>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Arial" panose="020B0604020202020204" pitchFamily="34" charset="0"/>
              </a:defRPr>
            </a:lvl1pPr>
            <a:lvl2pPr marL="757066" indent="-291179">
              <a:defRPr sz="2900">
                <a:solidFill>
                  <a:schemeClr val="tx1"/>
                </a:solidFill>
                <a:latin typeface="Arial" panose="020B0604020202020204" pitchFamily="34" charset="0"/>
              </a:defRPr>
            </a:lvl2pPr>
            <a:lvl3pPr marL="1164717" indent="-232943">
              <a:defRPr sz="2900">
                <a:solidFill>
                  <a:schemeClr val="tx1"/>
                </a:solidFill>
                <a:latin typeface="Arial" panose="020B0604020202020204" pitchFamily="34" charset="0"/>
              </a:defRPr>
            </a:lvl3pPr>
            <a:lvl4pPr marL="1630604" indent="-232943">
              <a:defRPr sz="2900">
                <a:solidFill>
                  <a:schemeClr val="tx1"/>
                </a:solidFill>
                <a:latin typeface="Arial" panose="020B0604020202020204" pitchFamily="34" charset="0"/>
              </a:defRPr>
            </a:lvl4pPr>
            <a:lvl5pPr marL="2096491" indent="-232943">
              <a:defRPr sz="2900">
                <a:solidFill>
                  <a:schemeClr val="tx1"/>
                </a:solidFill>
                <a:latin typeface="Arial" panose="020B0604020202020204" pitchFamily="34" charset="0"/>
              </a:defRPr>
            </a:lvl5pPr>
            <a:lvl6pPr marL="2562377" indent="-232943" eaLnBrk="0" fontAlgn="base" hangingPunct="0">
              <a:spcBef>
                <a:spcPct val="0"/>
              </a:spcBef>
              <a:spcAft>
                <a:spcPct val="0"/>
              </a:spcAft>
              <a:defRPr sz="2900">
                <a:solidFill>
                  <a:schemeClr val="tx1"/>
                </a:solidFill>
                <a:latin typeface="Arial" panose="020B0604020202020204" pitchFamily="34" charset="0"/>
              </a:defRPr>
            </a:lvl6pPr>
            <a:lvl7pPr marL="3028264" indent="-232943" eaLnBrk="0" fontAlgn="base" hangingPunct="0">
              <a:spcBef>
                <a:spcPct val="0"/>
              </a:spcBef>
              <a:spcAft>
                <a:spcPct val="0"/>
              </a:spcAft>
              <a:defRPr sz="2900">
                <a:solidFill>
                  <a:schemeClr val="tx1"/>
                </a:solidFill>
                <a:latin typeface="Arial" panose="020B0604020202020204" pitchFamily="34" charset="0"/>
              </a:defRPr>
            </a:lvl7pPr>
            <a:lvl8pPr marL="3494151" indent="-232943" eaLnBrk="0" fontAlgn="base" hangingPunct="0">
              <a:spcBef>
                <a:spcPct val="0"/>
              </a:spcBef>
              <a:spcAft>
                <a:spcPct val="0"/>
              </a:spcAft>
              <a:defRPr sz="2900">
                <a:solidFill>
                  <a:schemeClr val="tx1"/>
                </a:solidFill>
                <a:latin typeface="Arial" panose="020B0604020202020204" pitchFamily="34" charset="0"/>
              </a:defRPr>
            </a:lvl8pPr>
            <a:lvl9pPr marL="3960038" indent="-232943" eaLnBrk="0" fontAlgn="base" hangingPunct="0">
              <a:spcBef>
                <a:spcPct val="0"/>
              </a:spcBef>
              <a:spcAft>
                <a:spcPct val="0"/>
              </a:spcAft>
              <a:defRPr sz="2900">
                <a:solidFill>
                  <a:schemeClr val="tx1"/>
                </a:solidFill>
                <a:latin typeface="Arial" panose="020B0604020202020204" pitchFamily="34" charset="0"/>
              </a:defRPr>
            </a:lvl9pPr>
          </a:lstStyle>
          <a:p>
            <a:fld id="{74C460A1-C93E-4321-80D0-89C345C4904B}" type="slidenum">
              <a:rPr lang="en-US" altLang="en-US" sz="1200"/>
              <a:pPr/>
              <a:t>5</a:t>
            </a:fld>
            <a:endParaRPr lang="en-US" altLang="en-US" sz="1200"/>
          </a:p>
        </p:txBody>
      </p:sp>
    </p:spTree>
    <p:extLst>
      <p:ext uri="{BB962C8B-B14F-4D97-AF65-F5344CB8AC3E}">
        <p14:creationId xmlns:p14="http://schemas.microsoft.com/office/powerpoint/2010/main" val="3676901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Many employees believe it is their obligation to apply for worker’s comp.  It is actually an employer’s obligation to complete the first report of injury and submit to the worker’s comp carrier.</a:t>
            </a:r>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Arial" panose="020B0604020202020204" pitchFamily="34" charset="0"/>
              </a:defRPr>
            </a:lvl1pPr>
            <a:lvl2pPr marL="757066" indent="-291179">
              <a:defRPr sz="2900">
                <a:solidFill>
                  <a:schemeClr val="tx1"/>
                </a:solidFill>
                <a:latin typeface="Arial" panose="020B0604020202020204" pitchFamily="34" charset="0"/>
              </a:defRPr>
            </a:lvl2pPr>
            <a:lvl3pPr marL="1164717" indent="-232943">
              <a:defRPr sz="2900">
                <a:solidFill>
                  <a:schemeClr val="tx1"/>
                </a:solidFill>
                <a:latin typeface="Arial" panose="020B0604020202020204" pitchFamily="34" charset="0"/>
              </a:defRPr>
            </a:lvl3pPr>
            <a:lvl4pPr marL="1630604" indent="-232943">
              <a:defRPr sz="2900">
                <a:solidFill>
                  <a:schemeClr val="tx1"/>
                </a:solidFill>
                <a:latin typeface="Arial" panose="020B0604020202020204" pitchFamily="34" charset="0"/>
              </a:defRPr>
            </a:lvl4pPr>
            <a:lvl5pPr marL="2096491" indent="-232943">
              <a:defRPr sz="2900">
                <a:solidFill>
                  <a:schemeClr val="tx1"/>
                </a:solidFill>
                <a:latin typeface="Arial" panose="020B0604020202020204" pitchFamily="34" charset="0"/>
              </a:defRPr>
            </a:lvl5pPr>
            <a:lvl6pPr marL="2562377" indent="-232943" eaLnBrk="0" fontAlgn="base" hangingPunct="0">
              <a:spcBef>
                <a:spcPct val="0"/>
              </a:spcBef>
              <a:spcAft>
                <a:spcPct val="0"/>
              </a:spcAft>
              <a:defRPr sz="2900">
                <a:solidFill>
                  <a:schemeClr val="tx1"/>
                </a:solidFill>
                <a:latin typeface="Arial" panose="020B0604020202020204" pitchFamily="34" charset="0"/>
              </a:defRPr>
            </a:lvl6pPr>
            <a:lvl7pPr marL="3028264" indent="-232943" eaLnBrk="0" fontAlgn="base" hangingPunct="0">
              <a:spcBef>
                <a:spcPct val="0"/>
              </a:spcBef>
              <a:spcAft>
                <a:spcPct val="0"/>
              </a:spcAft>
              <a:defRPr sz="2900">
                <a:solidFill>
                  <a:schemeClr val="tx1"/>
                </a:solidFill>
                <a:latin typeface="Arial" panose="020B0604020202020204" pitchFamily="34" charset="0"/>
              </a:defRPr>
            </a:lvl7pPr>
            <a:lvl8pPr marL="3494151" indent="-232943" eaLnBrk="0" fontAlgn="base" hangingPunct="0">
              <a:spcBef>
                <a:spcPct val="0"/>
              </a:spcBef>
              <a:spcAft>
                <a:spcPct val="0"/>
              </a:spcAft>
              <a:defRPr sz="2900">
                <a:solidFill>
                  <a:schemeClr val="tx1"/>
                </a:solidFill>
                <a:latin typeface="Arial" panose="020B0604020202020204" pitchFamily="34" charset="0"/>
              </a:defRPr>
            </a:lvl8pPr>
            <a:lvl9pPr marL="3960038" indent="-232943" eaLnBrk="0" fontAlgn="base" hangingPunct="0">
              <a:spcBef>
                <a:spcPct val="0"/>
              </a:spcBef>
              <a:spcAft>
                <a:spcPct val="0"/>
              </a:spcAft>
              <a:defRPr sz="2900">
                <a:solidFill>
                  <a:schemeClr val="tx1"/>
                </a:solidFill>
                <a:latin typeface="Arial" panose="020B0604020202020204" pitchFamily="34" charset="0"/>
              </a:defRPr>
            </a:lvl9pPr>
          </a:lstStyle>
          <a:p>
            <a:fld id="{412F2CEA-1D95-4D72-9485-3B0B3E3846B9}" type="slidenum">
              <a:rPr lang="en-US" altLang="en-US" sz="1200"/>
              <a:pPr/>
              <a:t>6</a:t>
            </a:fld>
            <a:endParaRPr lang="en-US" altLang="en-US" sz="1200"/>
          </a:p>
        </p:txBody>
      </p:sp>
    </p:spTree>
    <p:extLst>
      <p:ext uri="{BB962C8B-B14F-4D97-AF65-F5344CB8AC3E}">
        <p14:creationId xmlns:p14="http://schemas.microsoft.com/office/powerpoint/2010/main" val="3117714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Mention</a:t>
            </a:r>
            <a:r>
              <a:rPr lang="en-US" altLang="en-US" baseline="0"/>
              <a:t> a consideration that we are going to talk about later related to this is the school-to-prison pipeline. It is our role to ensure our members know their rights and responsibilities, but having the right does not mean it stands alone as the only action to take. </a:t>
            </a:r>
            <a:endParaRPr lang="en-US" altLang="en-US"/>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Arial" panose="020B0604020202020204" pitchFamily="34" charset="0"/>
              </a:defRPr>
            </a:lvl1pPr>
            <a:lvl2pPr marL="757066" indent="-291179">
              <a:defRPr sz="2900">
                <a:solidFill>
                  <a:schemeClr val="tx1"/>
                </a:solidFill>
                <a:latin typeface="Arial" panose="020B0604020202020204" pitchFamily="34" charset="0"/>
              </a:defRPr>
            </a:lvl2pPr>
            <a:lvl3pPr marL="1164717" indent="-232943">
              <a:defRPr sz="2900">
                <a:solidFill>
                  <a:schemeClr val="tx1"/>
                </a:solidFill>
                <a:latin typeface="Arial" panose="020B0604020202020204" pitchFamily="34" charset="0"/>
              </a:defRPr>
            </a:lvl3pPr>
            <a:lvl4pPr marL="1630604" indent="-232943">
              <a:defRPr sz="2900">
                <a:solidFill>
                  <a:schemeClr val="tx1"/>
                </a:solidFill>
                <a:latin typeface="Arial" panose="020B0604020202020204" pitchFamily="34" charset="0"/>
              </a:defRPr>
            </a:lvl4pPr>
            <a:lvl5pPr marL="2096491" indent="-232943">
              <a:defRPr sz="2900">
                <a:solidFill>
                  <a:schemeClr val="tx1"/>
                </a:solidFill>
                <a:latin typeface="Arial" panose="020B0604020202020204" pitchFamily="34" charset="0"/>
              </a:defRPr>
            </a:lvl5pPr>
            <a:lvl6pPr marL="2562377" indent="-232943" eaLnBrk="0" fontAlgn="base" hangingPunct="0">
              <a:spcBef>
                <a:spcPct val="0"/>
              </a:spcBef>
              <a:spcAft>
                <a:spcPct val="0"/>
              </a:spcAft>
              <a:defRPr sz="2900">
                <a:solidFill>
                  <a:schemeClr val="tx1"/>
                </a:solidFill>
                <a:latin typeface="Arial" panose="020B0604020202020204" pitchFamily="34" charset="0"/>
              </a:defRPr>
            </a:lvl6pPr>
            <a:lvl7pPr marL="3028264" indent="-232943" eaLnBrk="0" fontAlgn="base" hangingPunct="0">
              <a:spcBef>
                <a:spcPct val="0"/>
              </a:spcBef>
              <a:spcAft>
                <a:spcPct val="0"/>
              </a:spcAft>
              <a:defRPr sz="2900">
                <a:solidFill>
                  <a:schemeClr val="tx1"/>
                </a:solidFill>
                <a:latin typeface="Arial" panose="020B0604020202020204" pitchFamily="34" charset="0"/>
              </a:defRPr>
            </a:lvl7pPr>
            <a:lvl8pPr marL="3494151" indent="-232943" eaLnBrk="0" fontAlgn="base" hangingPunct="0">
              <a:spcBef>
                <a:spcPct val="0"/>
              </a:spcBef>
              <a:spcAft>
                <a:spcPct val="0"/>
              </a:spcAft>
              <a:defRPr sz="2900">
                <a:solidFill>
                  <a:schemeClr val="tx1"/>
                </a:solidFill>
                <a:latin typeface="Arial" panose="020B0604020202020204" pitchFamily="34" charset="0"/>
              </a:defRPr>
            </a:lvl8pPr>
            <a:lvl9pPr marL="3960038" indent="-232943" eaLnBrk="0" fontAlgn="base" hangingPunct="0">
              <a:spcBef>
                <a:spcPct val="0"/>
              </a:spcBef>
              <a:spcAft>
                <a:spcPct val="0"/>
              </a:spcAft>
              <a:defRPr sz="2900">
                <a:solidFill>
                  <a:schemeClr val="tx1"/>
                </a:solidFill>
                <a:latin typeface="Arial" panose="020B0604020202020204" pitchFamily="34" charset="0"/>
              </a:defRPr>
            </a:lvl9pPr>
          </a:lstStyle>
          <a:p>
            <a:fld id="{9E2735FA-5C79-440F-A7F7-BC64CA348A98}" type="slidenum">
              <a:rPr lang="en-US" altLang="en-US" sz="1200"/>
              <a:pPr/>
              <a:t>7</a:t>
            </a:fld>
            <a:endParaRPr lang="en-US" altLang="en-US" sz="1200"/>
          </a:p>
        </p:txBody>
      </p:sp>
    </p:spTree>
    <p:extLst>
      <p:ext uri="{BB962C8B-B14F-4D97-AF65-F5344CB8AC3E}">
        <p14:creationId xmlns:p14="http://schemas.microsoft.com/office/powerpoint/2010/main" val="3158292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6DCCABD-5FBC-40C6-AA3E-B25428B1850B}" type="slidenum">
              <a:rPr lang="en-US" smtClean="0"/>
              <a:t>8</a:t>
            </a:fld>
            <a:endParaRPr lang="en-US"/>
          </a:p>
        </p:txBody>
      </p:sp>
    </p:spTree>
    <p:extLst>
      <p:ext uri="{BB962C8B-B14F-4D97-AF65-F5344CB8AC3E}">
        <p14:creationId xmlns:p14="http://schemas.microsoft.com/office/powerpoint/2010/main" val="31823502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6DCCABD-5FBC-40C6-AA3E-B25428B1850B}" type="slidenum">
              <a:rPr lang="en-US" smtClean="0"/>
              <a:t>9</a:t>
            </a:fld>
            <a:endParaRPr lang="en-US"/>
          </a:p>
        </p:txBody>
      </p:sp>
    </p:spTree>
    <p:extLst>
      <p:ext uri="{BB962C8B-B14F-4D97-AF65-F5344CB8AC3E}">
        <p14:creationId xmlns:p14="http://schemas.microsoft.com/office/powerpoint/2010/main" val="916353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6DCCABD-5FBC-40C6-AA3E-B25428B1850B}" type="slidenum">
              <a:rPr lang="en-US" smtClean="0"/>
              <a:t>10</a:t>
            </a:fld>
            <a:endParaRPr lang="en-US"/>
          </a:p>
        </p:txBody>
      </p:sp>
    </p:spTree>
    <p:extLst>
      <p:ext uri="{BB962C8B-B14F-4D97-AF65-F5344CB8AC3E}">
        <p14:creationId xmlns:p14="http://schemas.microsoft.com/office/powerpoint/2010/main" val="1332463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6DCCABD-5FBC-40C6-AA3E-B25428B1850B}" type="slidenum">
              <a:rPr lang="en-US" smtClean="0"/>
              <a:t>11</a:t>
            </a:fld>
            <a:endParaRPr lang="en-US"/>
          </a:p>
        </p:txBody>
      </p:sp>
    </p:spTree>
    <p:extLst>
      <p:ext uri="{BB962C8B-B14F-4D97-AF65-F5344CB8AC3E}">
        <p14:creationId xmlns:p14="http://schemas.microsoft.com/office/powerpoint/2010/main" val="2879766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Arial" panose="020B0604020202020204" pitchFamily="34" charset="0"/>
              </a:defRPr>
            </a:lvl1pPr>
            <a:lvl2pPr marL="757066" indent="-291179">
              <a:defRPr sz="2900">
                <a:solidFill>
                  <a:schemeClr val="tx1"/>
                </a:solidFill>
                <a:latin typeface="Arial" panose="020B0604020202020204" pitchFamily="34" charset="0"/>
              </a:defRPr>
            </a:lvl2pPr>
            <a:lvl3pPr marL="1164717" indent="-232943">
              <a:defRPr sz="2900">
                <a:solidFill>
                  <a:schemeClr val="tx1"/>
                </a:solidFill>
                <a:latin typeface="Arial" panose="020B0604020202020204" pitchFamily="34" charset="0"/>
              </a:defRPr>
            </a:lvl3pPr>
            <a:lvl4pPr marL="1630604" indent="-232943">
              <a:defRPr sz="2900">
                <a:solidFill>
                  <a:schemeClr val="tx1"/>
                </a:solidFill>
                <a:latin typeface="Arial" panose="020B0604020202020204" pitchFamily="34" charset="0"/>
              </a:defRPr>
            </a:lvl4pPr>
            <a:lvl5pPr marL="2096491" indent="-232943">
              <a:defRPr sz="2900">
                <a:solidFill>
                  <a:schemeClr val="tx1"/>
                </a:solidFill>
                <a:latin typeface="Arial" panose="020B0604020202020204" pitchFamily="34" charset="0"/>
              </a:defRPr>
            </a:lvl5pPr>
            <a:lvl6pPr marL="2562377" indent="-232943" eaLnBrk="0" fontAlgn="base" hangingPunct="0">
              <a:spcBef>
                <a:spcPct val="0"/>
              </a:spcBef>
              <a:spcAft>
                <a:spcPct val="0"/>
              </a:spcAft>
              <a:defRPr sz="2900">
                <a:solidFill>
                  <a:schemeClr val="tx1"/>
                </a:solidFill>
                <a:latin typeface="Arial" panose="020B0604020202020204" pitchFamily="34" charset="0"/>
              </a:defRPr>
            </a:lvl6pPr>
            <a:lvl7pPr marL="3028264" indent="-232943" eaLnBrk="0" fontAlgn="base" hangingPunct="0">
              <a:spcBef>
                <a:spcPct val="0"/>
              </a:spcBef>
              <a:spcAft>
                <a:spcPct val="0"/>
              </a:spcAft>
              <a:defRPr sz="2900">
                <a:solidFill>
                  <a:schemeClr val="tx1"/>
                </a:solidFill>
                <a:latin typeface="Arial" panose="020B0604020202020204" pitchFamily="34" charset="0"/>
              </a:defRPr>
            </a:lvl7pPr>
            <a:lvl8pPr marL="3494151" indent="-232943" eaLnBrk="0" fontAlgn="base" hangingPunct="0">
              <a:spcBef>
                <a:spcPct val="0"/>
              </a:spcBef>
              <a:spcAft>
                <a:spcPct val="0"/>
              </a:spcAft>
              <a:defRPr sz="2900">
                <a:solidFill>
                  <a:schemeClr val="tx1"/>
                </a:solidFill>
                <a:latin typeface="Arial" panose="020B0604020202020204" pitchFamily="34" charset="0"/>
              </a:defRPr>
            </a:lvl8pPr>
            <a:lvl9pPr marL="3960038" indent="-232943" eaLnBrk="0" fontAlgn="base" hangingPunct="0">
              <a:spcBef>
                <a:spcPct val="0"/>
              </a:spcBef>
              <a:spcAft>
                <a:spcPct val="0"/>
              </a:spcAft>
              <a:defRPr sz="2900">
                <a:solidFill>
                  <a:schemeClr val="tx1"/>
                </a:solidFill>
                <a:latin typeface="Arial" panose="020B0604020202020204" pitchFamily="34" charset="0"/>
              </a:defRPr>
            </a:lvl9pPr>
          </a:lstStyle>
          <a:p>
            <a:fld id="{55E30580-2A8B-43FE-B220-B9FD217884E5}" type="slidenum">
              <a:rPr lang="en-US" altLang="en-US" sz="1200"/>
              <a:pPr/>
              <a:t>12</a:t>
            </a:fld>
            <a:endParaRPr lang="en-US" altLang="en-US" sz="1200"/>
          </a:p>
        </p:txBody>
      </p:sp>
    </p:spTree>
    <p:extLst>
      <p:ext uri="{BB962C8B-B14F-4D97-AF65-F5344CB8AC3E}">
        <p14:creationId xmlns:p14="http://schemas.microsoft.com/office/powerpoint/2010/main" val="35628937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Arial" panose="020B0604020202020204" pitchFamily="34" charset="0"/>
              </a:defRPr>
            </a:lvl1pPr>
            <a:lvl2pPr marL="757066" indent="-291179">
              <a:defRPr sz="2900">
                <a:solidFill>
                  <a:schemeClr val="tx1"/>
                </a:solidFill>
                <a:latin typeface="Arial" panose="020B0604020202020204" pitchFamily="34" charset="0"/>
              </a:defRPr>
            </a:lvl2pPr>
            <a:lvl3pPr marL="1164717" indent="-232943">
              <a:defRPr sz="2900">
                <a:solidFill>
                  <a:schemeClr val="tx1"/>
                </a:solidFill>
                <a:latin typeface="Arial" panose="020B0604020202020204" pitchFamily="34" charset="0"/>
              </a:defRPr>
            </a:lvl3pPr>
            <a:lvl4pPr marL="1630604" indent="-232943">
              <a:defRPr sz="2900">
                <a:solidFill>
                  <a:schemeClr val="tx1"/>
                </a:solidFill>
                <a:latin typeface="Arial" panose="020B0604020202020204" pitchFamily="34" charset="0"/>
              </a:defRPr>
            </a:lvl4pPr>
            <a:lvl5pPr marL="2096491" indent="-232943">
              <a:defRPr sz="2900">
                <a:solidFill>
                  <a:schemeClr val="tx1"/>
                </a:solidFill>
                <a:latin typeface="Arial" panose="020B0604020202020204" pitchFamily="34" charset="0"/>
              </a:defRPr>
            </a:lvl5pPr>
            <a:lvl6pPr marL="2562377" indent="-232943" eaLnBrk="0" fontAlgn="base" hangingPunct="0">
              <a:spcBef>
                <a:spcPct val="0"/>
              </a:spcBef>
              <a:spcAft>
                <a:spcPct val="0"/>
              </a:spcAft>
              <a:defRPr sz="2900">
                <a:solidFill>
                  <a:schemeClr val="tx1"/>
                </a:solidFill>
                <a:latin typeface="Arial" panose="020B0604020202020204" pitchFamily="34" charset="0"/>
              </a:defRPr>
            </a:lvl6pPr>
            <a:lvl7pPr marL="3028264" indent="-232943" eaLnBrk="0" fontAlgn="base" hangingPunct="0">
              <a:spcBef>
                <a:spcPct val="0"/>
              </a:spcBef>
              <a:spcAft>
                <a:spcPct val="0"/>
              </a:spcAft>
              <a:defRPr sz="2900">
                <a:solidFill>
                  <a:schemeClr val="tx1"/>
                </a:solidFill>
                <a:latin typeface="Arial" panose="020B0604020202020204" pitchFamily="34" charset="0"/>
              </a:defRPr>
            </a:lvl7pPr>
            <a:lvl8pPr marL="3494151" indent="-232943" eaLnBrk="0" fontAlgn="base" hangingPunct="0">
              <a:spcBef>
                <a:spcPct val="0"/>
              </a:spcBef>
              <a:spcAft>
                <a:spcPct val="0"/>
              </a:spcAft>
              <a:defRPr sz="2900">
                <a:solidFill>
                  <a:schemeClr val="tx1"/>
                </a:solidFill>
                <a:latin typeface="Arial" panose="020B0604020202020204" pitchFamily="34" charset="0"/>
              </a:defRPr>
            </a:lvl8pPr>
            <a:lvl9pPr marL="3960038" indent="-232943" eaLnBrk="0" fontAlgn="base" hangingPunct="0">
              <a:spcBef>
                <a:spcPct val="0"/>
              </a:spcBef>
              <a:spcAft>
                <a:spcPct val="0"/>
              </a:spcAft>
              <a:defRPr sz="2900">
                <a:solidFill>
                  <a:schemeClr val="tx1"/>
                </a:solidFill>
                <a:latin typeface="Arial" panose="020B0604020202020204" pitchFamily="34" charset="0"/>
              </a:defRPr>
            </a:lvl9pPr>
          </a:lstStyle>
          <a:p>
            <a:fld id="{9691CA73-E8D2-44AD-B13D-976A91159CCA}" type="slidenum">
              <a:rPr lang="en-US" altLang="en-US" sz="1200"/>
              <a:pPr/>
              <a:t>13</a:t>
            </a:fld>
            <a:endParaRPr lang="en-US" altLang="en-US" sz="1200"/>
          </a:p>
        </p:txBody>
      </p:sp>
    </p:spTree>
    <p:extLst>
      <p:ext uri="{BB962C8B-B14F-4D97-AF65-F5344CB8AC3E}">
        <p14:creationId xmlns:p14="http://schemas.microsoft.com/office/powerpoint/2010/main" val="4862997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6DCCABD-5FBC-40C6-AA3E-B25428B1850B}" type="slidenum">
              <a:rPr lang="en-US" smtClean="0"/>
              <a:t>15</a:t>
            </a:fld>
            <a:endParaRPr lang="en-US"/>
          </a:p>
        </p:txBody>
      </p:sp>
    </p:spTree>
    <p:extLst>
      <p:ext uri="{BB962C8B-B14F-4D97-AF65-F5344CB8AC3E}">
        <p14:creationId xmlns:p14="http://schemas.microsoft.com/office/powerpoint/2010/main" val="39618138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6DCCABD-5FBC-40C6-AA3E-B25428B1850B}" type="slidenum">
              <a:rPr lang="en-US" smtClean="0"/>
              <a:t>16</a:t>
            </a:fld>
            <a:endParaRPr lang="en-US"/>
          </a:p>
        </p:txBody>
      </p:sp>
    </p:spTree>
    <p:extLst>
      <p:ext uri="{BB962C8B-B14F-4D97-AF65-F5344CB8AC3E}">
        <p14:creationId xmlns:p14="http://schemas.microsoft.com/office/powerpoint/2010/main" val="9312066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Arial" panose="020B0604020202020204" pitchFamily="34" charset="0"/>
              </a:defRPr>
            </a:lvl1pPr>
            <a:lvl2pPr marL="757066" indent="-291179">
              <a:defRPr sz="2900">
                <a:solidFill>
                  <a:schemeClr val="tx1"/>
                </a:solidFill>
                <a:latin typeface="Arial" panose="020B0604020202020204" pitchFamily="34" charset="0"/>
              </a:defRPr>
            </a:lvl2pPr>
            <a:lvl3pPr marL="1164717" indent="-232943">
              <a:defRPr sz="2900">
                <a:solidFill>
                  <a:schemeClr val="tx1"/>
                </a:solidFill>
                <a:latin typeface="Arial" panose="020B0604020202020204" pitchFamily="34" charset="0"/>
              </a:defRPr>
            </a:lvl3pPr>
            <a:lvl4pPr marL="1630604" indent="-232943">
              <a:defRPr sz="2900">
                <a:solidFill>
                  <a:schemeClr val="tx1"/>
                </a:solidFill>
                <a:latin typeface="Arial" panose="020B0604020202020204" pitchFamily="34" charset="0"/>
              </a:defRPr>
            </a:lvl4pPr>
            <a:lvl5pPr marL="2096491" indent="-232943">
              <a:defRPr sz="2900">
                <a:solidFill>
                  <a:schemeClr val="tx1"/>
                </a:solidFill>
                <a:latin typeface="Arial" panose="020B0604020202020204" pitchFamily="34" charset="0"/>
              </a:defRPr>
            </a:lvl5pPr>
            <a:lvl6pPr marL="2562377" indent="-232943" eaLnBrk="0" fontAlgn="base" hangingPunct="0">
              <a:spcBef>
                <a:spcPct val="0"/>
              </a:spcBef>
              <a:spcAft>
                <a:spcPct val="0"/>
              </a:spcAft>
              <a:defRPr sz="2900">
                <a:solidFill>
                  <a:schemeClr val="tx1"/>
                </a:solidFill>
                <a:latin typeface="Arial" panose="020B0604020202020204" pitchFamily="34" charset="0"/>
              </a:defRPr>
            </a:lvl6pPr>
            <a:lvl7pPr marL="3028264" indent="-232943" eaLnBrk="0" fontAlgn="base" hangingPunct="0">
              <a:spcBef>
                <a:spcPct val="0"/>
              </a:spcBef>
              <a:spcAft>
                <a:spcPct val="0"/>
              </a:spcAft>
              <a:defRPr sz="2900">
                <a:solidFill>
                  <a:schemeClr val="tx1"/>
                </a:solidFill>
                <a:latin typeface="Arial" panose="020B0604020202020204" pitchFamily="34" charset="0"/>
              </a:defRPr>
            </a:lvl7pPr>
            <a:lvl8pPr marL="3494151" indent="-232943" eaLnBrk="0" fontAlgn="base" hangingPunct="0">
              <a:spcBef>
                <a:spcPct val="0"/>
              </a:spcBef>
              <a:spcAft>
                <a:spcPct val="0"/>
              </a:spcAft>
              <a:defRPr sz="2900">
                <a:solidFill>
                  <a:schemeClr val="tx1"/>
                </a:solidFill>
                <a:latin typeface="Arial" panose="020B0604020202020204" pitchFamily="34" charset="0"/>
              </a:defRPr>
            </a:lvl8pPr>
            <a:lvl9pPr marL="3960038" indent="-232943" eaLnBrk="0" fontAlgn="base" hangingPunct="0">
              <a:spcBef>
                <a:spcPct val="0"/>
              </a:spcBef>
              <a:spcAft>
                <a:spcPct val="0"/>
              </a:spcAft>
              <a:defRPr sz="2900">
                <a:solidFill>
                  <a:schemeClr val="tx1"/>
                </a:solidFill>
                <a:latin typeface="Arial" panose="020B0604020202020204" pitchFamily="34" charset="0"/>
              </a:defRPr>
            </a:lvl9pPr>
          </a:lstStyle>
          <a:p>
            <a:fld id="{D25F02E0-9032-4968-BAF3-51B9F7164C9E}" type="slidenum">
              <a:rPr lang="en-US" altLang="en-US" sz="1200"/>
              <a:pPr/>
              <a:t>17</a:t>
            </a:fld>
            <a:endParaRPr lang="en-US" altLang="en-US" sz="1200"/>
          </a:p>
        </p:txBody>
      </p:sp>
    </p:spTree>
    <p:extLst>
      <p:ext uri="{BB962C8B-B14F-4D97-AF65-F5344CB8AC3E}">
        <p14:creationId xmlns:p14="http://schemas.microsoft.com/office/powerpoint/2010/main" val="20681101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6DCCABD-5FBC-40C6-AA3E-B25428B1850B}" type="slidenum">
              <a:rPr lang="en-US" smtClean="0"/>
              <a:t>24</a:t>
            </a:fld>
            <a:endParaRPr lang="en-US"/>
          </a:p>
        </p:txBody>
      </p:sp>
    </p:spTree>
    <p:extLst>
      <p:ext uri="{BB962C8B-B14F-4D97-AF65-F5344CB8AC3E}">
        <p14:creationId xmlns:p14="http://schemas.microsoft.com/office/powerpoint/2010/main" val="21314688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Arial" panose="020B0604020202020204" pitchFamily="34" charset="0"/>
              </a:defRPr>
            </a:lvl1pPr>
            <a:lvl2pPr marL="757066" indent="-291179">
              <a:defRPr sz="2900">
                <a:solidFill>
                  <a:schemeClr val="tx1"/>
                </a:solidFill>
                <a:latin typeface="Arial" panose="020B0604020202020204" pitchFamily="34" charset="0"/>
              </a:defRPr>
            </a:lvl2pPr>
            <a:lvl3pPr marL="1164717" indent="-232943">
              <a:defRPr sz="2900">
                <a:solidFill>
                  <a:schemeClr val="tx1"/>
                </a:solidFill>
                <a:latin typeface="Arial" panose="020B0604020202020204" pitchFamily="34" charset="0"/>
              </a:defRPr>
            </a:lvl3pPr>
            <a:lvl4pPr marL="1630604" indent="-232943">
              <a:defRPr sz="2900">
                <a:solidFill>
                  <a:schemeClr val="tx1"/>
                </a:solidFill>
                <a:latin typeface="Arial" panose="020B0604020202020204" pitchFamily="34" charset="0"/>
              </a:defRPr>
            </a:lvl4pPr>
            <a:lvl5pPr marL="2096491" indent="-232943">
              <a:defRPr sz="2900">
                <a:solidFill>
                  <a:schemeClr val="tx1"/>
                </a:solidFill>
                <a:latin typeface="Arial" panose="020B0604020202020204" pitchFamily="34" charset="0"/>
              </a:defRPr>
            </a:lvl5pPr>
            <a:lvl6pPr marL="2562377" indent="-232943" eaLnBrk="0" fontAlgn="base" hangingPunct="0">
              <a:spcBef>
                <a:spcPct val="0"/>
              </a:spcBef>
              <a:spcAft>
                <a:spcPct val="0"/>
              </a:spcAft>
              <a:defRPr sz="2900">
                <a:solidFill>
                  <a:schemeClr val="tx1"/>
                </a:solidFill>
                <a:latin typeface="Arial" panose="020B0604020202020204" pitchFamily="34" charset="0"/>
              </a:defRPr>
            </a:lvl6pPr>
            <a:lvl7pPr marL="3028264" indent="-232943" eaLnBrk="0" fontAlgn="base" hangingPunct="0">
              <a:spcBef>
                <a:spcPct val="0"/>
              </a:spcBef>
              <a:spcAft>
                <a:spcPct val="0"/>
              </a:spcAft>
              <a:defRPr sz="2900">
                <a:solidFill>
                  <a:schemeClr val="tx1"/>
                </a:solidFill>
                <a:latin typeface="Arial" panose="020B0604020202020204" pitchFamily="34" charset="0"/>
              </a:defRPr>
            </a:lvl7pPr>
            <a:lvl8pPr marL="3494151" indent="-232943" eaLnBrk="0" fontAlgn="base" hangingPunct="0">
              <a:spcBef>
                <a:spcPct val="0"/>
              </a:spcBef>
              <a:spcAft>
                <a:spcPct val="0"/>
              </a:spcAft>
              <a:defRPr sz="2900">
                <a:solidFill>
                  <a:schemeClr val="tx1"/>
                </a:solidFill>
                <a:latin typeface="Arial" panose="020B0604020202020204" pitchFamily="34" charset="0"/>
              </a:defRPr>
            </a:lvl8pPr>
            <a:lvl9pPr marL="3960038" indent="-232943" eaLnBrk="0" fontAlgn="base" hangingPunct="0">
              <a:spcBef>
                <a:spcPct val="0"/>
              </a:spcBef>
              <a:spcAft>
                <a:spcPct val="0"/>
              </a:spcAft>
              <a:defRPr sz="2900">
                <a:solidFill>
                  <a:schemeClr val="tx1"/>
                </a:solidFill>
                <a:latin typeface="Arial" panose="020B0604020202020204" pitchFamily="34" charset="0"/>
              </a:defRPr>
            </a:lvl9pPr>
          </a:lstStyle>
          <a:p>
            <a:fld id="{0C9BD290-ECB1-4CC5-B170-D42AAC6BED5F}" type="slidenum">
              <a:rPr lang="en-US" altLang="en-US" sz="1200"/>
              <a:pPr/>
              <a:t>25</a:t>
            </a:fld>
            <a:endParaRPr lang="en-US" altLang="en-US" sz="1200"/>
          </a:p>
        </p:txBody>
      </p:sp>
    </p:spTree>
    <p:extLst>
      <p:ext uri="{BB962C8B-B14F-4D97-AF65-F5344CB8AC3E}">
        <p14:creationId xmlns:p14="http://schemas.microsoft.com/office/powerpoint/2010/main" val="4633803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Arial" panose="020B0604020202020204" pitchFamily="34" charset="0"/>
              </a:defRPr>
            </a:lvl1pPr>
            <a:lvl2pPr marL="757066" indent="-291179">
              <a:defRPr sz="2900">
                <a:solidFill>
                  <a:schemeClr val="tx1"/>
                </a:solidFill>
                <a:latin typeface="Arial" panose="020B0604020202020204" pitchFamily="34" charset="0"/>
              </a:defRPr>
            </a:lvl2pPr>
            <a:lvl3pPr marL="1164717" indent="-232943">
              <a:defRPr sz="2900">
                <a:solidFill>
                  <a:schemeClr val="tx1"/>
                </a:solidFill>
                <a:latin typeface="Arial" panose="020B0604020202020204" pitchFamily="34" charset="0"/>
              </a:defRPr>
            </a:lvl3pPr>
            <a:lvl4pPr marL="1630604" indent="-232943">
              <a:defRPr sz="2900">
                <a:solidFill>
                  <a:schemeClr val="tx1"/>
                </a:solidFill>
                <a:latin typeface="Arial" panose="020B0604020202020204" pitchFamily="34" charset="0"/>
              </a:defRPr>
            </a:lvl4pPr>
            <a:lvl5pPr marL="2096491" indent="-232943">
              <a:defRPr sz="2900">
                <a:solidFill>
                  <a:schemeClr val="tx1"/>
                </a:solidFill>
                <a:latin typeface="Arial" panose="020B0604020202020204" pitchFamily="34" charset="0"/>
              </a:defRPr>
            </a:lvl5pPr>
            <a:lvl6pPr marL="2562377" indent="-232943" eaLnBrk="0" fontAlgn="base" hangingPunct="0">
              <a:spcBef>
                <a:spcPct val="0"/>
              </a:spcBef>
              <a:spcAft>
                <a:spcPct val="0"/>
              </a:spcAft>
              <a:defRPr sz="2900">
                <a:solidFill>
                  <a:schemeClr val="tx1"/>
                </a:solidFill>
                <a:latin typeface="Arial" panose="020B0604020202020204" pitchFamily="34" charset="0"/>
              </a:defRPr>
            </a:lvl6pPr>
            <a:lvl7pPr marL="3028264" indent="-232943" eaLnBrk="0" fontAlgn="base" hangingPunct="0">
              <a:spcBef>
                <a:spcPct val="0"/>
              </a:spcBef>
              <a:spcAft>
                <a:spcPct val="0"/>
              </a:spcAft>
              <a:defRPr sz="2900">
                <a:solidFill>
                  <a:schemeClr val="tx1"/>
                </a:solidFill>
                <a:latin typeface="Arial" panose="020B0604020202020204" pitchFamily="34" charset="0"/>
              </a:defRPr>
            </a:lvl7pPr>
            <a:lvl8pPr marL="3494151" indent="-232943" eaLnBrk="0" fontAlgn="base" hangingPunct="0">
              <a:spcBef>
                <a:spcPct val="0"/>
              </a:spcBef>
              <a:spcAft>
                <a:spcPct val="0"/>
              </a:spcAft>
              <a:defRPr sz="2900">
                <a:solidFill>
                  <a:schemeClr val="tx1"/>
                </a:solidFill>
                <a:latin typeface="Arial" panose="020B0604020202020204" pitchFamily="34" charset="0"/>
              </a:defRPr>
            </a:lvl8pPr>
            <a:lvl9pPr marL="3960038" indent="-232943" eaLnBrk="0" fontAlgn="base" hangingPunct="0">
              <a:spcBef>
                <a:spcPct val="0"/>
              </a:spcBef>
              <a:spcAft>
                <a:spcPct val="0"/>
              </a:spcAft>
              <a:defRPr sz="2900">
                <a:solidFill>
                  <a:schemeClr val="tx1"/>
                </a:solidFill>
                <a:latin typeface="Arial" panose="020B0604020202020204" pitchFamily="34" charset="0"/>
              </a:defRPr>
            </a:lvl9pPr>
          </a:lstStyle>
          <a:p>
            <a:fld id="{0ED6AD10-7145-4AF1-9FEE-91CCB2A96214}" type="slidenum">
              <a:rPr lang="en-US" altLang="en-US" sz="1200"/>
              <a:pPr/>
              <a:t>26</a:t>
            </a:fld>
            <a:endParaRPr lang="en-US" altLang="en-US" sz="1200"/>
          </a:p>
        </p:txBody>
      </p:sp>
    </p:spTree>
    <p:extLst>
      <p:ext uri="{BB962C8B-B14F-4D97-AF65-F5344CB8AC3E}">
        <p14:creationId xmlns:p14="http://schemas.microsoft.com/office/powerpoint/2010/main" val="31441731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Arial" panose="020B0604020202020204" pitchFamily="34" charset="0"/>
              </a:defRPr>
            </a:lvl1pPr>
            <a:lvl2pPr marL="757066" indent="-291179">
              <a:defRPr sz="2900">
                <a:solidFill>
                  <a:schemeClr val="tx1"/>
                </a:solidFill>
                <a:latin typeface="Arial" panose="020B0604020202020204" pitchFamily="34" charset="0"/>
              </a:defRPr>
            </a:lvl2pPr>
            <a:lvl3pPr marL="1164717" indent="-232943">
              <a:defRPr sz="2900">
                <a:solidFill>
                  <a:schemeClr val="tx1"/>
                </a:solidFill>
                <a:latin typeface="Arial" panose="020B0604020202020204" pitchFamily="34" charset="0"/>
              </a:defRPr>
            </a:lvl3pPr>
            <a:lvl4pPr marL="1630604" indent="-232943">
              <a:defRPr sz="2900">
                <a:solidFill>
                  <a:schemeClr val="tx1"/>
                </a:solidFill>
                <a:latin typeface="Arial" panose="020B0604020202020204" pitchFamily="34" charset="0"/>
              </a:defRPr>
            </a:lvl4pPr>
            <a:lvl5pPr marL="2096491" indent="-232943">
              <a:defRPr sz="2900">
                <a:solidFill>
                  <a:schemeClr val="tx1"/>
                </a:solidFill>
                <a:latin typeface="Arial" panose="020B0604020202020204" pitchFamily="34" charset="0"/>
              </a:defRPr>
            </a:lvl5pPr>
            <a:lvl6pPr marL="2562377" indent="-232943" eaLnBrk="0" fontAlgn="base" hangingPunct="0">
              <a:spcBef>
                <a:spcPct val="0"/>
              </a:spcBef>
              <a:spcAft>
                <a:spcPct val="0"/>
              </a:spcAft>
              <a:defRPr sz="2900">
                <a:solidFill>
                  <a:schemeClr val="tx1"/>
                </a:solidFill>
                <a:latin typeface="Arial" panose="020B0604020202020204" pitchFamily="34" charset="0"/>
              </a:defRPr>
            </a:lvl6pPr>
            <a:lvl7pPr marL="3028264" indent="-232943" eaLnBrk="0" fontAlgn="base" hangingPunct="0">
              <a:spcBef>
                <a:spcPct val="0"/>
              </a:spcBef>
              <a:spcAft>
                <a:spcPct val="0"/>
              </a:spcAft>
              <a:defRPr sz="2900">
                <a:solidFill>
                  <a:schemeClr val="tx1"/>
                </a:solidFill>
                <a:latin typeface="Arial" panose="020B0604020202020204" pitchFamily="34" charset="0"/>
              </a:defRPr>
            </a:lvl7pPr>
            <a:lvl8pPr marL="3494151" indent="-232943" eaLnBrk="0" fontAlgn="base" hangingPunct="0">
              <a:spcBef>
                <a:spcPct val="0"/>
              </a:spcBef>
              <a:spcAft>
                <a:spcPct val="0"/>
              </a:spcAft>
              <a:defRPr sz="2900">
                <a:solidFill>
                  <a:schemeClr val="tx1"/>
                </a:solidFill>
                <a:latin typeface="Arial" panose="020B0604020202020204" pitchFamily="34" charset="0"/>
              </a:defRPr>
            </a:lvl8pPr>
            <a:lvl9pPr marL="3960038" indent="-232943" eaLnBrk="0" fontAlgn="base" hangingPunct="0">
              <a:spcBef>
                <a:spcPct val="0"/>
              </a:spcBef>
              <a:spcAft>
                <a:spcPct val="0"/>
              </a:spcAft>
              <a:defRPr sz="2900">
                <a:solidFill>
                  <a:schemeClr val="tx1"/>
                </a:solidFill>
                <a:latin typeface="Arial" panose="020B0604020202020204" pitchFamily="34" charset="0"/>
              </a:defRPr>
            </a:lvl9pPr>
          </a:lstStyle>
          <a:p>
            <a:fld id="{092A2AA2-977B-42DA-B86B-434D2E560DBC}" type="slidenum">
              <a:rPr lang="en-US" altLang="en-US" sz="1200"/>
              <a:pPr/>
              <a:t>27</a:t>
            </a:fld>
            <a:endParaRPr lang="en-US" altLang="en-US" sz="1200"/>
          </a:p>
        </p:txBody>
      </p:sp>
    </p:spTree>
    <p:extLst>
      <p:ext uri="{BB962C8B-B14F-4D97-AF65-F5344CB8AC3E}">
        <p14:creationId xmlns:p14="http://schemas.microsoft.com/office/powerpoint/2010/main" val="18949401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Arial" panose="020B0604020202020204" pitchFamily="34" charset="0"/>
              </a:defRPr>
            </a:lvl1pPr>
            <a:lvl2pPr marL="757066" indent="-291179">
              <a:defRPr sz="2900">
                <a:solidFill>
                  <a:schemeClr val="tx1"/>
                </a:solidFill>
                <a:latin typeface="Arial" panose="020B0604020202020204" pitchFamily="34" charset="0"/>
              </a:defRPr>
            </a:lvl2pPr>
            <a:lvl3pPr marL="1164717" indent="-232943">
              <a:defRPr sz="2900">
                <a:solidFill>
                  <a:schemeClr val="tx1"/>
                </a:solidFill>
                <a:latin typeface="Arial" panose="020B0604020202020204" pitchFamily="34" charset="0"/>
              </a:defRPr>
            </a:lvl3pPr>
            <a:lvl4pPr marL="1630604" indent="-232943">
              <a:defRPr sz="2900">
                <a:solidFill>
                  <a:schemeClr val="tx1"/>
                </a:solidFill>
                <a:latin typeface="Arial" panose="020B0604020202020204" pitchFamily="34" charset="0"/>
              </a:defRPr>
            </a:lvl4pPr>
            <a:lvl5pPr marL="2096491" indent="-232943">
              <a:defRPr sz="2900">
                <a:solidFill>
                  <a:schemeClr val="tx1"/>
                </a:solidFill>
                <a:latin typeface="Arial" panose="020B0604020202020204" pitchFamily="34" charset="0"/>
              </a:defRPr>
            </a:lvl5pPr>
            <a:lvl6pPr marL="2562377" indent="-232943" eaLnBrk="0" fontAlgn="base" hangingPunct="0">
              <a:spcBef>
                <a:spcPct val="0"/>
              </a:spcBef>
              <a:spcAft>
                <a:spcPct val="0"/>
              </a:spcAft>
              <a:defRPr sz="2900">
                <a:solidFill>
                  <a:schemeClr val="tx1"/>
                </a:solidFill>
                <a:latin typeface="Arial" panose="020B0604020202020204" pitchFamily="34" charset="0"/>
              </a:defRPr>
            </a:lvl6pPr>
            <a:lvl7pPr marL="3028264" indent="-232943" eaLnBrk="0" fontAlgn="base" hangingPunct="0">
              <a:spcBef>
                <a:spcPct val="0"/>
              </a:spcBef>
              <a:spcAft>
                <a:spcPct val="0"/>
              </a:spcAft>
              <a:defRPr sz="2900">
                <a:solidFill>
                  <a:schemeClr val="tx1"/>
                </a:solidFill>
                <a:latin typeface="Arial" panose="020B0604020202020204" pitchFamily="34" charset="0"/>
              </a:defRPr>
            </a:lvl7pPr>
            <a:lvl8pPr marL="3494151" indent="-232943" eaLnBrk="0" fontAlgn="base" hangingPunct="0">
              <a:spcBef>
                <a:spcPct val="0"/>
              </a:spcBef>
              <a:spcAft>
                <a:spcPct val="0"/>
              </a:spcAft>
              <a:defRPr sz="2900">
                <a:solidFill>
                  <a:schemeClr val="tx1"/>
                </a:solidFill>
                <a:latin typeface="Arial" panose="020B0604020202020204" pitchFamily="34" charset="0"/>
              </a:defRPr>
            </a:lvl8pPr>
            <a:lvl9pPr marL="3960038" indent="-232943" eaLnBrk="0" fontAlgn="base" hangingPunct="0">
              <a:spcBef>
                <a:spcPct val="0"/>
              </a:spcBef>
              <a:spcAft>
                <a:spcPct val="0"/>
              </a:spcAft>
              <a:defRPr sz="2900">
                <a:solidFill>
                  <a:schemeClr val="tx1"/>
                </a:solidFill>
                <a:latin typeface="Arial" panose="020B0604020202020204" pitchFamily="34" charset="0"/>
              </a:defRPr>
            </a:lvl9pPr>
          </a:lstStyle>
          <a:p>
            <a:fld id="{241C9DBF-3F73-4493-9B77-B2BC5DE0E5C3}" type="slidenum">
              <a:rPr lang="en-US" altLang="en-US" sz="1200"/>
              <a:pPr/>
              <a:t>28</a:t>
            </a:fld>
            <a:endParaRPr lang="en-US" altLang="en-US" sz="1200"/>
          </a:p>
        </p:txBody>
      </p:sp>
    </p:spTree>
    <p:extLst>
      <p:ext uri="{BB962C8B-B14F-4D97-AF65-F5344CB8AC3E}">
        <p14:creationId xmlns:p14="http://schemas.microsoft.com/office/powerpoint/2010/main" val="2702466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6DCCABD-5FBC-40C6-AA3E-B25428B1850B}" type="slidenum">
              <a:rPr lang="en-US" smtClean="0"/>
              <a:t>29</a:t>
            </a:fld>
            <a:endParaRPr lang="en-US"/>
          </a:p>
        </p:txBody>
      </p:sp>
    </p:spTree>
    <p:extLst>
      <p:ext uri="{BB962C8B-B14F-4D97-AF65-F5344CB8AC3E}">
        <p14:creationId xmlns:p14="http://schemas.microsoft.com/office/powerpoint/2010/main" val="33241788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Arial" panose="020B0604020202020204" pitchFamily="34" charset="0"/>
              </a:defRPr>
            </a:lvl1pPr>
            <a:lvl2pPr marL="757066" indent="-291179">
              <a:defRPr sz="2900">
                <a:solidFill>
                  <a:schemeClr val="tx1"/>
                </a:solidFill>
                <a:latin typeface="Arial" panose="020B0604020202020204" pitchFamily="34" charset="0"/>
              </a:defRPr>
            </a:lvl2pPr>
            <a:lvl3pPr marL="1164717" indent="-232943">
              <a:defRPr sz="2900">
                <a:solidFill>
                  <a:schemeClr val="tx1"/>
                </a:solidFill>
                <a:latin typeface="Arial" panose="020B0604020202020204" pitchFamily="34" charset="0"/>
              </a:defRPr>
            </a:lvl3pPr>
            <a:lvl4pPr marL="1630604" indent="-232943">
              <a:defRPr sz="2900">
                <a:solidFill>
                  <a:schemeClr val="tx1"/>
                </a:solidFill>
                <a:latin typeface="Arial" panose="020B0604020202020204" pitchFamily="34" charset="0"/>
              </a:defRPr>
            </a:lvl4pPr>
            <a:lvl5pPr marL="2096491" indent="-232943">
              <a:defRPr sz="2900">
                <a:solidFill>
                  <a:schemeClr val="tx1"/>
                </a:solidFill>
                <a:latin typeface="Arial" panose="020B0604020202020204" pitchFamily="34" charset="0"/>
              </a:defRPr>
            </a:lvl5pPr>
            <a:lvl6pPr marL="2562377" indent="-232943" eaLnBrk="0" fontAlgn="base" hangingPunct="0">
              <a:spcBef>
                <a:spcPct val="0"/>
              </a:spcBef>
              <a:spcAft>
                <a:spcPct val="0"/>
              </a:spcAft>
              <a:defRPr sz="2900">
                <a:solidFill>
                  <a:schemeClr val="tx1"/>
                </a:solidFill>
                <a:latin typeface="Arial" panose="020B0604020202020204" pitchFamily="34" charset="0"/>
              </a:defRPr>
            </a:lvl6pPr>
            <a:lvl7pPr marL="3028264" indent="-232943" eaLnBrk="0" fontAlgn="base" hangingPunct="0">
              <a:spcBef>
                <a:spcPct val="0"/>
              </a:spcBef>
              <a:spcAft>
                <a:spcPct val="0"/>
              </a:spcAft>
              <a:defRPr sz="2900">
                <a:solidFill>
                  <a:schemeClr val="tx1"/>
                </a:solidFill>
                <a:latin typeface="Arial" panose="020B0604020202020204" pitchFamily="34" charset="0"/>
              </a:defRPr>
            </a:lvl7pPr>
            <a:lvl8pPr marL="3494151" indent="-232943" eaLnBrk="0" fontAlgn="base" hangingPunct="0">
              <a:spcBef>
                <a:spcPct val="0"/>
              </a:spcBef>
              <a:spcAft>
                <a:spcPct val="0"/>
              </a:spcAft>
              <a:defRPr sz="2900">
                <a:solidFill>
                  <a:schemeClr val="tx1"/>
                </a:solidFill>
                <a:latin typeface="Arial" panose="020B0604020202020204" pitchFamily="34" charset="0"/>
              </a:defRPr>
            </a:lvl8pPr>
            <a:lvl9pPr marL="3960038" indent="-232943" eaLnBrk="0" fontAlgn="base" hangingPunct="0">
              <a:spcBef>
                <a:spcPct val="0"/>
              </a:spcBef>
              <a:spcAft>
                <a:spcPct val="0"/>
              </a:spcAft>
              <a:defRPr sz="2900">
                <a:solidFill>
                  <a:schemeClr val="tx1"/>
                </a:solidFill>
                <a:latin typeface="Arial" panose="020B0604020202020204" pitchFamily="34" charset="0"/>
              </a:defRPr>
            </a:lvl9pPr>
          </a:lstStyle>
          <a:p>
            <a:fld id="{EBC6236C-D1CF-47C1-98C3-189E00291FE8}" type="slidenum">
              <a:rPr lang="en-US" altLang="en-US" sz="1200"/>
              <a:pPr/>
              <a:t>30</a:t>
            </a:fld>
            <a:endParaRPr lang="en-US" altLang="en-US" sz="1200"/>
          </a:p>
        </p:txBody>
      </p:sp>
    </p:spTree>
    <p:extLst>
      <p:ext uri="{BB962C8B-B14F-4D97-AF65-F5344CB8AC3E}">
        <p14:creationId xmlns:p14="http://schemas.microsoft.com/office/powerpoint/2010/main" val="11924608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Arial" panose="020B0604020202020204" pitchFamily="34" charset="0"/>
              </a:defRPr>
            </a:lvl1pPr>
            <a:lvl2pPr marL="757066" indent="-291179">
              <a:defRPr sz="2900">
                <a:solidFill>
                  <a:schemeClr val="tx1"/>
                </a:solidFill>
                <a:latin typeface="Arial" panose="020B0604020202020204" pitchFamily="34" charset="0"/>
              </a:defRPr>
            </a:lvl2pPr>
            <a:lvl3pPr marL="1164717" indent="-232943">
              <a:defRPr sz="2900">
                <a:solidFill>
                  <a:schemeClr val="tx1"/>
                </a:solidFill>
                <a:latin typeface="Arial" panose="020B0604020202020204" pitchFamily="34" charset="0"/>
              </a:defRPr>
            </a:lvl3pPr>
            <a:lvl4pPr marL="1630604" indent="-232943">
              <a:defRPr sz="2900">
                <a:solidFill>
                  <a:schemeClr val="tx1"/>
                </a:solidFill>
                <a:latin typeface="Arial" panose="020B0604020202020204" pitchFamily="34" charset="0"/>
              </a:defRPr>
            </a:lvl4pPr>
            <a:lvl5pPr marL="2096491" indent="-232943">
              <a:defRPr sz="2900">
                <a:solidFill>
                  <a:schemeClr val="tx1"/>
                </a:solidFill>
                <a:latin typeface="Arial" panose="020B0604020202020204" pitchFamily="34" charset="0"/>
              </a:defRPr>
            </a:lvl5pPr>
            <a:lvl6pPr marL="2562377" indent="-232943" eaLnBrk="0" fontAlgn="base" hangingPunct="0">
              <a:spcBef>
                <a:spcPct val="0"/>
              </a:spcBef>
              <a:spcAft>
                <a:spcPct val="0"/>
              </a:spcAft>
              <a:defRPr sz="2900">
                <a:solidFill>
                  <a:schemeClr val="tx1"/>
                </a:solidFill>
                <a:latin typeface="Arial" panose="020B0604020202020204" pitchFamily="34" charset="0"/>
              </a:defRPr>
            </a:lvl6pPr>
            <a:lvl7pPr marL="3028264" indent="-232943" eaLnBrk="0" fontAlgn="base" hangingPunct="0">
              <a:spcBef>
                <a:spcPct val="0"/>
              </a:spcBef>
              <a:spcAft>
                <a:spcPct val="0"/>
              </a:spcAft>
              <a:defRPr sz="2900">
                <a:solidFill>
                  <a:schemeClr val="tx1"/>
                </a:solidFill>
                <a:latin typeface="Arial" panose="020B0604020202020204" pitchFamily="34" charset="0"/>
              </a:defRPr>
            </a:lvl7pPr>
            <a:lvl8pPr marL="3494151" indent="-232943" eaLnBrk="0" fontAlgn="base" hangingPunct="0">
              <a:spcBef>
                <a:spcPct val="0"/>
              </a:spcBef>
              <a:spcAft>
                <a:spcPct val="0"/>
              </a:spcAft>
              <a:defRPr sz="2900">
                <a:solidFill>
                  <a:schemeClr val="tx1"/>
                </a:solidFill>
                <a:latin typeface="Arial" panose="020B0604020202020204" pitchFamily="34" charset="0"/>
              </a:defRPr>
            </a:lvl8pPr>
            <a:lvl9pPr marL="3960038" indent="-232943" eaLnBrk="0" fontAlgn="base" hangingPunct="0">
              <a:spcBef>
                <a:spcPct val="0"/>
              </a:spcBef>
              <a:spcAft>
                <a:spcPct val="0"/>
              </a:spcAft>
              <a:defRPr sz="2900">
                <a:solidFill>
                  <a:schemeClr val="tx1"/>
                </a:solidFill>
                <a:latin typeface="Arial" panose="020B0604020202020204" pitchFamily="34" charset="0"/>
              </a:defRPr>
            </a:lvl9pPr>
          </a:lstStyle>
          <a:p>
            <a:fld id="{632339FE-5F57-42D4-9036-D8DA5FFC0EC0}" type="slidenum">
              <a:rPr lang="en-US" altLang="en-US" sz="1200"/>
              <a:pPr/>
              <a:t>31</a:t>
            </a:fld>
            <a:endParaRPr lang="en-US" altLang="en-US" sz="1200"/>
          </a:p>
        </p:txBody>
      </p:sp>
    </p:spTree>
    <p:extLst>
      <p:ext uri="{BB962C8B-B14F-4D97-AF65-F5344CB8AC3E}">
        <p14:creationId xmlns:p14="http://schemas.microsoft.com/office/powerpoint/2010/main" val="3239611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1/31/2019</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p>
        </p:txBody>
      </p:sp>
      <p:sp>
        <p:nvSpPr>
          <p:cNvPr id="3" name="Content Placeholder 2"/>
          <p:cNvSpPr>
            <a:spLocks noGrp="1"/>
          </p:cNvSpPr>
          <p:nvPr>
            <p:ph idx="1"/>
          </p:nvPr>
        </p:nvSpPr>
        <p:spPr>
          <a:xfrm>
            <a:off x="5118447" y="803186"/>
            <a:ext cx="6281873" cy="5248622"/>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1/31/2019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1/31/2019</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p>
        </p:txBody>
      </p:sp>
      <p:sp>
        <p:nvSpPr>
          <p:cNvPr id="3" name="Content Placeholder 2"/>
          <p:cNvSpPr>
            <a:spLocks noGrp="1"/>
          </p:cNvSpPr>
          <p:nvPr>
            <p:ph sz="half" idx="1"/>
          </p:nvPr>
        </p:nvSpPr>
        <p:spPr>
          <a:xfrm>
            <a:off x="5120878" y="803187"/>
            <a:ext cx="6269591" cy="23826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8447" y="3672162"/>
            <a:ext cx="6272022" cy="23835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1/31/2019</a:t>
            </a:fld>
            <a:endParaRPr lang="en-US"/>
          </a:p>
        </p:txBody>
      </p:sp>
      <p:sp>
        <p:nvSpPr>
          <p:cNvPr id="6" name="Footer Placeholder 5"/>
          <p:cNvSpPr>
            <a:spLocks noGrp="1"/>
          </p:cNvSpPr>
          <p:nvPr>
            <p:ph type="ftr" sz="quarter" idx="11"/>
          </p:nvPr>
        </p:nvSpPr>
        <p:spPr>
          <a:xfrm>
            <a:off x="804672" y="6227064"/>
            <a:ext cx="10588752" cy="320040"/>
          </a:xfrm>
        </p:spPr>
        <p:txBody>
          <a:bodyPr/>
          <a:lstStyle/>
          <a:p>
            <a:endParaRPr lang="en-US"/>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1/31/2019</a:t>
            </a:fld>
            <a:endParaRPr lang="en-US"/>
          </a:p>
        </p:txBody>
      </p:sp>
      <p:sp>
        <p:nvSpPr>
          <p:cNvPr id="8" name="Footer Placeholder 7"/>
          <p:cNvSpPr>
            <a:spLocks noGrp="1"/>
          </p:cNvSpPr>
          <p:nvPr>
            <p:ph type="ftr" sz="quarter" idx="11"/>
          </p:nvPr>
        </p:nvSpPr>
        <p:spPr>
          <a:xfrm>
            <a:off x="804672" y="6227064"/>
            <a:ext cx="10588752" cy="320040"/>
          </a:xfrm>
        </p:spPr>
        <p:txBody>
          <a:bodyPr/>
          <a:lstStyle/>
          <a:p>
            <a:endParaRPr lang="en-US"/>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dirty="0"/>
              <a:t>1/31/2019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1/31/2019</a:t>
            </a:fld>
            <a:endParaRPr lang="en-US"/>
          </a:p>
        </p:txBody>
      </p:sp>
      <p:sp>
        <p:nvSpPr>
          <p:cNvPr id="3" name="Footer Placeholder 2"/>
          <p:cNvSpPr>
            <a:spLocks noGrp="1"/>
          </p:cNvSpPr>
          <p:nvPr>
            <p:ph type="ftr" sz="quarter" idx="11"/>
          </p:nvPr>
        </p:nvSpPr>
        <p:spPr>
          <a:xfrm>
            <a:off x="804672" y="6227064"/>
            <a:ext cx="10588752" cy="320040"/>
          </a:xfrm>
        </p:spPr>
        <p:txBody>
          <a:bodyPr/>
          <a:lstStyle/>
          <a:p>
            <a:endParaRPr lang="en-US"/>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p>
        </p:txBody>
      </p:sp>
      <p:sp>
        <p:nvSpPr>
          <p:cNvPr id="3" name="Content Placeholder 2"/>
          <p:cNvSpPr>
            <a:spLocks noGrp="1"/>
          </p:cNvSpPr>
          <p:nvPr>
            <p:ph idx="1"/>
          </p:nvPr>
        </p:nvSpPr>
        <p:spPr>
          <a:xfrm>
            <a:off x="5109983" y="802809"/>
            <a:ext cx="6275035" cy="524994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1/31/2019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1/31/2019</a:t>
            </a:fld>
            <a:endParaRPr lang="en-US"/>
          </a:p>
        </p:txBody>
      </p:sp>
      <p:sp>
        <p:nvSpPr>
          <p:cNvPr id="6" name="Footer Placeholder 5"/>
          <p:cNvSpPr>
            <a:spLocks noGrp="1"/>
          </p:cNvSpPr>
          <p:nvPr>
            <p:ph type="ftr" sz="quarter" idx="11"/>
          </p:nvPr>
        </p:nvSpPr>
        <p:spPr>
          <a:xfrm>
            <a:off x="804672" y="6227064"/>
            <a:ext cx="5942203" cy="320040"/>
          </a:xfrm>
        </p:spPr>
        <p:txBody>
          <a:bodyPr/>
          <a:lstStyle/>
          <a:p>
            <a:endParaRPr lang="en-US"/>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1/31/2019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1/31/2019</a:t>
            </a:fld>
            <a:endParaRPr lang="en-US"/>
          </a:p>
        </p:txBody>
      </p:sp>
      <p:sp>
        <p:nvSpPr>
          <p:cNvPr id="5" name="Footer Placeholder 4"/>
          <p:cNvSpPr>
            <a:spLocks noGrp="1"/>
          </p:cNvSpPr>
          <p:nvPr>
            <p:ph type="ftr" sz="quarter" idx="11"/>
          </p:nvPr>
        </p:nvSpPr>
        <p:spPr>
          <a:xfrm>
            <a:off x="804672" y="6227064"/>
            <a:ext cx="10588752" cy="320040"/>
          </a:xfrm>
        </p:spPr>
        <p:txBody>
          <a:body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1/31/2019</a:t>
            </a:fld>
            <a:endParaRPr lang="en-US"/>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hyperlink" Target="http://www.bullyinginstitute.org/res.html"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bullyinginstitute.org/res.html"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mailto:Vanessa.pulkrabek@edmn.org"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hyperlink" Target="mailto:alyssa.mueller@edmn.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r>
              <a:rPr lang="en-US" altLang="en-US"/>
              <a:t>Organizing for Safer, Healthier Schools</a:t>
            </a:r>
          </a:p>
        </p:txBody>
      </p:sp>
      <p:sp>
        <p:nvSpPr>
          <p:cNvPr id="3" name="Subtitle 2"/>
          <p:cNvSpPr>
            <a:spLocks noGrp="1"/>
          </p:cNvSpPr>
          <p:nvPr>
            <p:ph type="subTitle" idx="1"/>
          </p:nvPr>
        </p:nvSpPr>
        <p:spPr>
          <a:xfrm>
            <a:off x="2694842" y="1314759"/>
            <a:ext cx="6400800" cy="1371600"/>
          </a:xfrm>
        </p:spPr>
        <p:txBody>
          <a:bodyPr/>
          <a:lstStyle/>
          <a:p>
            <a:pPr>
              <a:buFontTx/>
              <a:buNone/>
              <a:defRPr/>
            </a:pPr>
            <a:r>
              <a:rPr lang="en-US" b="1" i="0">
                <a:solidFill>
                  <a:schemeClr val="tx1"/>
                </a:solidFill>
              </a:rPr>
              <a:t>How </a:t>
            </a:r>
            <a:r>
              <a:rPr lang="en-US" b="1">
                <a:solidFill>
                  <a:schemeClr val="tx1"/>
                </a:solidFill>
              </a:rPr>
              <a:t>Locals</a:t>
            </a:r>
            <a:r>
              <a:rPr lang="en-US" b="1" i="0">
                <a:solidFill>
                  <a:schemeClr val="tx1"/>
                </a:solidFill>
              </a:rPr>
              <a:t> Can Work to Ensure a Safe Environment for Staff and Students</a:t>
            </a:r>
            <a:endParaRPr lang="en-US">
              <a:solidFill>
                <a:schemeClr val="tx1"/>
              </a:solidFill>
            </a:endParaRPr>
          </a:p>
        </p:txBody>
      </p:sp>
      <p:sp>
        <p:nvSpPr>
          <p:cNvPr id="2" name="TextBox 1"/>
          <p:cNvSpPr txBox="1"/>
          <p:nvPr/>
        </p:nvSpPr>
        <p:spPr>
          <a:xfrm>
            <a:off x="3843966" y="3992170"/>
            <a:ext cx="4510454" cy="923330"/>
          </a:xfrm>
          <a:prstGeom prst="rect">
            <a:avLst/>
          </a:prstGeom>
          <a:noFill/>
        </p:spPr>
        <p:txBody>
          <a:bodyPr wrap="square" rtlCol="0">
            <a:spAutoFit/>
          </a:bodyPr>
          <a:lstStyle/>
          <a:p>
            <a:pPr algn="ctr"/>
            <a:r>
              <a:rPr lang="en-US"/>
              <a:t>Collective Bargaining and Organizing Conference</a:t>
            </a:r>
          </a:p>
          <a:p>
            <a:pPr algn="ctr"/>
            <a:r>
              <a:rPr lang="en-US"/>
              <a:t>2019</a:t>
            </a:r>
          </a:p>
        </p:txBody>
      </p:sp>
    </p:spTree>
    <p:extLst>
      <p:ext uri="{BB962C8B-B14F-4D97-AF65-F5344CB8AC3E}">
        <p14:creationId xmlns:p14="http://schemas.microsoft.com/office/powerpoint/2010/main" val="1775378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3" name="Content Placeholder 2"/>
          <p:cNvSpPr>
            <a:spLocks noGrp="1"/>
          </p:cNvSpPr>
          <p:nvPr>
            <p:ph idx="1"/>
          </p:nvPr>
        </p:nvSpPr>
        <p:spPr/>
        <p:txBody>
          <a:bodyPr/>
          <a:lstStyle/>
          <a:p>
            <a:pPr marL="0" indent="0">
              <a:buNone/>
            </a:pPr>
            <a:endParaRPr lang="en-US" sz="2800"/>
          </a:p>
          <a:p>
            <a:r>
              <a:rPr lang="en-US" sz="2800"/>
              <a:t>Local context and experience</a:t>
            </a:r>
          </a:p>
          <a:p>
            <a:r>
              <a:rPr lang="en-US" sz="2800"/>
              <a:t>Options for staff who are injured</a:t>
            </a:r>
          </a:p>
          <a:p>
            <a:r>
              <a:rPr lang="en-US" sz="2800"/>
              <a:t>Trauma-informed practices</a:t>
            </a:r>
          </a:p>
          <a:p>
            <a:r>
              <a:rPr lang="en-US" sz="2800"/>
              <a:t>Workplace bullying</a:t>
            </a:r>
          </a:p>
          <a:p>
            <a:r>
              <a:rPr lang="en-US" sz="2800"/>
              <a:t>Proactive steps for locals and staff</a:t>
            </a:r>
          </a:p>
          <a:p>
            <a:r>
              <a:rPr lang="en-US" sz="2800"/>
              <a:t>Action items and takeaways.</a:t>
            </a:r>
          </a:p>
        </p:txBody>
      </p:sp>
    </p:spTree>
    <p:extLst>
      <p:ext uri="{BB962C8B-B14F-4D97-AF65-F5344CB8AC3E}">
        <p14:creationId xmlns:p14="http://schemas.microsoft.com/office/powerpoint/2010/main" val="3666212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solidFill>
                  <a:schemeClr val="tx1"/>
                </a:solidFill>
              </a:rPr>
              <a:t> </a:t>
            </a:r>
            <a:br>
              <a:rPr lang="en-US">
                <a:solidFill>
                  <a:schemeClr val="tx1"/>
                </a:solidFill>
                <a:cs typeface="Calibri Light"/>
              </a:rPr>
            </a:br>
            <a:r>
              <a:rPr lang="en-US">
                <a:solidFill>
                  <a:schemeClr val="tx1"/>
                </a:solidFill>
              </a:rPr>
              <a:t> Local context &amp; experience</a:t>
            </a:r>
            <a:endParaRPr lang="en-US">
              <a:solidFill>
                <a:schemeClr val="tx1"/>
              </a:solidFill>
              <a:cs typeface="Calibri Light" panose="020F0302020204030204"/>
            </a:endParaRP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38525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4215" y="1704616"/>
            <a:ext cx="5490224" cy="1689390"/>
          </a:xfrm>
        </p:spPr>
        <p:txBody>
          <a:bodyPr/>
          <a:lstStyle/>
          <a:p>
            <a:r>
              <a:rPr lang="en-US">
                <a:solidFill>
                  <a:schemeClr val="tx1"/>
                </a:solidFill>
                <a:cs typeface="Calibri Light"/>
              </a:rPr>
              <a:t>Student to Staff Conflict</a:t>
            </a:r>
            <a:endParaRPr lang="en-US">
              <a:solidFill>
                <a:schemeClr val="tx1"/>
              </a:solidFill>
            </a:endParaRPr>
          </a:p>
        </p:txBody>
      </p:sp>
      <p:sp>
        <p:nvSpPr>
          <p:cNvPr id="3" name="Text Placeholder 2"/>
          <p:cNvSpPr>
            <a:spLocks noGrp="1"/>
          </p:cNvSpPr>
          <p:nvPr>
            <p:ph type="body" idx="1"/>
          </p:nvPr>
        </p:nvSpPr>
        <p:spPr/>
        <p:txBody>
          <a:bodyPr>
            <a:normAutofit lnSpcReduction="10000"/>
          </a:bodyPr>
          <a:lstStyle/>
          <a:p>
            <a:r>
              <a:rPr lang="en-US" altLang="en-US" sz="2400">
                <a:cs typeface="Times New Roman" panose="02020603050405020304" pitchFamily="18" charset="0"/>
              </a:rPr>
              <a:t>Responding to violence against staff: </a:t>
            </a:r>
          </a:p>
          <a:p>
            <a:r>
              <a:rPr lang="en-US" altLang="en-US" sz="2400">
                <a:cs typeface="Times New Roman" panose="02020603050405020304" pitchFamily="18" charset="0"/>
              </a:rPr>
              <a:t>	what to do when staff get injured.</a:t>
            </a:r>
          </a:p>
          <a:p>
            <a:endParaRPr lang="en-US"/>
          </a:p>
        </p:txBody>
      </p:sp>
    </p:spTree>
    <p:extLst>
      <p:ext uri="{BB962C8B-B14F-4D97-AF65-F5344CB8AC3E}">
        <p14:creationId xmlns:p14="http://schemas.microsoft.com/office/powerpoint/2010/main" val="411828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z="3600"/>
              <a:t>Report to school</a:t>
            </a:r>
          </a:p>
        </p:txBody>
      </p:sp>
      <p:sp>
        <p:nvSpPr>
          <p:cNvPr id="21507" name="Content Placeholder 2"/>
          <p:cNvSpPr>
            <a:spLocks noGrp="1"/>
          </p:cNvSpPr>
          <p:nvPr>
            <p:ph idx="1"/>
          </p:nvPr>
        </p:nvSpPr>
        <p:spPr/>
        <p:txBody>
          <a:bodyPr/>
          <a:lstStyle/>
          <a:p>
            <a:r>
              <a:rPr lang="en-US" altLang="en-US" sz="2400"/>
              <a:t>Follow relevant district or building policies for </a:t>
            </a:r>
            <a:r>
              <a:rPr lang="en-US" altLang="en-US" sz="2400" b="1"/>
              <a:t>reporting and documenting </a:t>
            </a:r>
            <a:r>
              <a:rPr lang="en-US" altLang="en-US" sz="2400"/>
              <a:t>the incident.</a:t>
            </a:r>
          </a:p>
          <a:p>
            <a:pPr lvl="1"/>
            <a:r>
              <a:rPr lang="en-US" altLang="en-US" sz="2000"/>
              <a:t>District policies typically require notifying an administrator </a:t>
            </a:r>
            <a:r>
              <a:rPr lang="en-US" altLang="en-US" sz="2000" u="sng"/>
              <a:t>and</a:t>
            </a:r>
            <a:r>
              <a:rPr lang="en-US" altLang="en-US" sz="2000"/>
              <a:t> writing an incident report.</a:t>
            </a:r>
          </a:p>
          <a:p>
            <a:pPr lvl="1"/>
            <a:r>
              <a:rPr lang="en-US" altLang="en-US" sz="2000"/>
              <a:t>Do this even if you are not injured.</a:t>
            </a:r>
          </a:p>
          <a:p>
            <a:pPr marL="457200" lvl="1" indent="0">
              <a:buNone/>
            </a:pPr>
            <a:endParaRPr lang="en-US" altLang="en-US"/>
          </a:p>
        </p:txBody>
      </p:sp>
    </p:spTree>
    <p:extLst>
      <p:ext uri="{BB962C8B-B14F-4D97-AF65-F5344CB8AC3E}">
        <p14:creationId xmlns:p14="http://schemas.microsoft.com/office/powerpoint/2010/main" val="3180894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z="3600"/>
              <a:t>Worker’s compensation</a:t>
            </a:r>
          </a:p>
        </p:txBody>
      </p:sp>
      <p:sp>
        <p:nvSpPr>
          <p:cNvPr id="23555" name="Content Placeholder 2"/>
          <p:cNvSpPr>
            <a:spLocks noGrp="1"/>
          </p:cNvSpPr>
          <p:nvPr>
            <p:ph idx="1"/>
          </p:nvPr>
        </p:nvSpPr>
        <p:spPr>
          <a:xfrm>
            <a:off x="5118447" y="344033"/>
            <a:ext cx="6281873" cy="6039928"/>
          </a:xfrm>
        </p:spPr>
        <p:txBody>
          <a:bodyPr>
            <a:normAutofit fontScale="92500"/>
          </a:bodyPr>
          <a:lstStyle/>
          <a:p>
            <a:r>
              <a:rPr lang="en-US" altLang="en-US" sz="2400"/>
              <a:t>Generally, employers must report serious injuries or fatalities at work within a certain period of time.</a:t>
            </a:r>
          </a:p>
          <a:p>
            <a:r>
              <a:rPr lang="en-US" altLang="en-US" sz="2400"/>
              <a:t>The </a:t>
            </a:r>
            <a:r>
              <a:rPr lang="en-US" altLang="en-US" sz="2400" b="1"/>
              <a:t>worker’s compensation </a:t>
            </a:r>
            <a:r>
              <a:rPr lang="en-US" altLang="en-US" sz="2400"/>
              <a:t>carrier and employee must also receive a copy of the injury report form.</a:t>
            </a:r>
          </a:p>
          <a:p>
            <a:r>
              <a:rPr lang="en-US" altLang="en-US" sz="2400"/>
              <a:t>The work comp carrier will determine your eligibility for benefits, which may include:</a:t>
            </a:r>
          </a:p>
          <a:p>
            <a:pPr lvl="1"/>
            <a:r>
              <a:rPr lang="en-US" sz="2200"/>
              <a:t>Wage loss-after first three calendar days after commencement of disability. If disability lasts 10 days or more, the first three days are covered.</a:t>
            </a:r>
          </a:p>
          <a:p>
            <a:pPr lvl="1"/>
            <a:r>
              <a:rPr lang="en-US" sz="2200"/>
              <a:t>Medical benefits</a:t>
            </a:r>
          </a:p>
          <a:p>
            <a:pPr lvl="1"/>
            <a:r>
              <a:rPr lang="en-US" sz="2200"/>
              <a:t>Vocational rehabilitation services</a:t>
            </a:r>
            <a:endParaRPr lang="en-US"/>
          </a:p>
        </p:txBody>
      </p:sp>
    </p:spTree>
    <p:extLst>
      <p:ext uri="{BB962C8B-B14F-4D97-AF65-F5344CB8AC3E}">
        <p14:creationId xmlns:p14="http://schemas.microsoft.com/office/powerpoint/2010/main" val="3464807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z="3600"/>
              <a:t>Individual rights</a:t>
            </a:r>
          </a:p>
        </p:txBody>
      </p:sp>
      <p:sp>
        <p:nvSpPr>
          <p:cNvPr id="31747" name="Content Placeholder 2"/>
          <p:cNvSpPr>
            <a:spLocks noGrp="1"/>
          </p:cNvSpPr>
          <p:nvPr>
            <p:ph idx="1"/>
          </p:nvPr>
        </p:nvSpPr>
        <p:spPr>
          <a:xfrm>
            <a:off x="4876799" y="1066800"/>
            <a:ext cx="5725887" cy="3962400"/>
          </a:xfrm>
        </p:spPr>
        <p:txBody>
          <a:bodyPr/>
          <a:lstStyle/>
          <a:p>
            <a:r>
              <a:rPr lang="en-US" altLang="en-US" sz="2400"/>
              <a:t>You have the right to </a:t>
            </a:r>
            <a:r>
              <a:rPr lang="en-US" altLang="en-US" sz="2400" b="1"/>
              <a:t>report the incident to your police liaison or local law enforcement</a:t>
            </a:r>
            <a:r>
              <a:rPr lang="en-US" altLang="en-US" sz="2400"/>
              <a:t>, but be aware that:</a:t>
            </a:r>
          </a:p>
          <a:p>
            <a:pPr lvl="1"/>
            <a:r>
              <a:rPr lang="en-US" altLang="en-US" sz="2000"/>
              <a:t>You may be required to testify in a legal proceeding.</a:t>
            </a:r>
          </a:p>
        </p:txBody>
      </p:sp>
    </p:spTree>
    <p:extLst>
      <p:ext uri="{BB962C8B-B14F-4D97-AF65-F5344CB8AC3E}">
        <p14:creationId xmlns:p14="http://schemas.microsoft.com/office/powerpoint/2010/main" val="1425486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Connect with care</a:t>
            </a:r>
          </a:p>
        </p:txBody>
      </p:sp>
      <p:sp>
        <p:nvSpPr>
          <p:cNvPr id="3" name="Content Placeholder 2"/>
          <p:cNvSpPr>
            <a:spLocks noGrp="1"/>
          </p:cNvSpPr>
          <p:nvPr>
            <p:ph idx="1"/>
          </p:nvPr>
        </p:nvSpPr>
        <p:spPr/>
        <p:txBody>
          <a:bodyPr/>
          <a:lstStyle/>
          <a:p>
            <a:r>
              <a:rPr lang="en-US" sz="3200"/>
              <a:t>Educators injured should access medical support as needed</a:t>
            </a:r>
          </a:p>
          <a:p>
            <a:pPr lvl="1"/>
            <a:r>
              <a:rPr lang="en-US" sz="2800"/>
              <a:t>Including mental supports</a:t>
            </a:r>
          </a:p>
        </p:txBody>
      </p:sp>
    </p:spTree>
    <p:extLst>
      <p:ext uri="{BB962C8B-B14F-4D97-AF65-F5344CB8AC3E}">
        <p14:creationId xmlns:p14="http://schemas.microsoft.com/office/powerpoint/2010/main" val="1035349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Legal Requirements</a:t>
            </a:r>
          </a:p>
        </p:txBody>
      </p:sp>
      <p:sp>
        <p:nvSpPr>
          <p:cNvPr id="3" name="Content Placeholder 2"/>
          <p:cNvSpPr>
            <a:spLocks noGrp="1"/>
          </p:cNvSpPr>
          <p:nvPr>
            <p:ph idx="1"/>
          </p:nvPr>
        </p:nvSpPr>
        <p:spPr/>
        <p:txBody>
          <a:bodyPr/>
          <a:lstStyle/>
          <a:p>
            <a:pPr marL="0" indent="0">
              <a:spcAft>
                <a:spcPts val="600"/>
              </a:spcAft>
              <a:buNone/>
            </a:pPr>
            <a:r>
              <a:rPr lang="en-US" sz="2400"/>
              <a:t>Minn. Stat. 121A.53</a:t>
            </a:r>
          </a:p>
          <a:p>
            <a:pPr>
              <a:spcAft>
                <a:spcPts val="600"/>
              </a:spcAft>
            </a:pPr>
            <a:r>
              <a:rPr lang="en-US" sz="2400"/>
              <a:t>Requires reporting of all expulsions or exclusions of students by a District to MDE within 30 days.</a:t>
            </a:r>
          </a:p>
          <a:p>
            <a:pPr>
              <a:spcAft>
                <a:spcPts val="600"/>
              </a:spcAft>
            </a:pPr>
            <a:r>
              <a:rPr lang="en-US" sz="2400"/>
              <a:t>Amended in 2016 to require districts to report all </a:t>
            </a:r>
            <a:r>
              <a:rPr lang="en-US" sz="2400" b="1"/>
              <a:t>physical assaults on district employees </a:t>
            </a:r>
            <a:r>
              <a:rPr lang="en-US" sz="2400"/>
              <a:t>to MDE within 30 days, </a:t>
            </a:r>
            <a:r>
              <a:rPr lang="en-US" sz="2400" b="1"/>
              <a:t>and</a:t>
            </a:r>
            <a:r>
              <a:rPr lang="en-US" sz="2400"/>
              <a:t> </a:t>
            </a:r>
            <a:r>
              <a:rPr lang="en-US" sz="2400" b="1"/>
              <a:t>the sanction or intervention used by the District in response to the event</a:t>
            </a:r>
            <a:r>
              <a:rPr lang="en-US" sz="2400"/>
              <a:t>.</a:t>
            </a:r>
          </a:p>
          <a:p>
            <a:endParaRPr lang="en-US"/>
          </a:p>
        </p:txBody>
      </p:sp>
    </p:spTree>
    <p:extLst>
      <p:ext uri="{BB962C8B-B14F-4D97-AF65-F5344CB8AC3E}">
        <p14:creationId xmlns:p14="http://schemas.microsoft.com/office/powerpoint/2010/main" val="3879822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Legal Requirements</a:t>
            </a:r>
          </a:p>
        </p:txBody>
      </p:sp>
      <p:sp>
        <p:nvSpPr>
          <p:cNvPr id="3" name="Content Placeholder 2"/>
          <p:cNvSpPr>
            <a:spLocks noGrp="1"/>
          </p:cNvSpPr>
          <p:nvPr>
            <p:ph idx="1"/>
          </p:nvPr>
        </p:nvSpPr>
        <p:spPr/>
        <p:txBody>
          <a:bodyPr>
            <a:normAutofit lnSpcReduction="10000"/>
          </a:bodyPr>
          <a:lstStyle/>
          <a:p>
            <a:pPr marL="0" lvl="0" indent="0">
              <a:lnSpc>
                <a:spcPct val="90000"/>
              </a:lnSpc>
              <a:spcBef>
                <a:spcPts val="1200"/>
              </a:spcBef>
              <a:spcAft>
                <a:spcPts val="600"/>
              </a:spcAft>
              <a:buClr>
                <a:srgbClr val="D34817">
                  <a:lumMod val="75000"/>
                </a:srgbClr>
              </a:buClr>
              <a:buSzPct val="85000"/>
              <a:buNone/>
            </a:pPr>
            <a:r>
              <a:rPr lang="en-US" sz="2200">
                <a:solidFill>
                  <a:prstClr val="black"/>
                </a:solidFill>
              </a:rPr>
              <a:t>Minn. Stat. 121A.61</a:t>
            </a:r>
          </a:p>
          <a:p>
            <a:pPr marL="182880" lvl="0" indent="-182880">
              <a:lnSpc>
                <a:spcPct val="90000"/>
              </a:lnSpc>
              <a:spcBef>
                <a:spcPts val="1200"/>
              </a:spcBef>
              <a:spcAft>
                <a:spcPts val="600"/>
              </a:spcAft>
              <a:buClr>
                <a:srgbClr val="D34817">
                  <a:lumMod val="75000"/>
                </a:srgbClr>
              </a:buClr>
              <a:buSzPct val="85000"/>
            </a:pPr>
            <a:r>
              <a:rPr lang="en-US" sz="2200">
                <a:solidFill>
                  <a:prstClr val="black"/>
                </a:solidFill>
              </a:rPr>
              <a:t>Contains required elements for school district student discipline policies, including grounds and procedures for removal, period of time for removal, and notification procedures.</a:t>
            </a:r>
          </a:p>
          <a:p>
            <a:pPr marL="182880" lvl="0" indent="-182880">
              <a:lnSpc>
                <a:spcPct val="90000"/>
              </a:lnSpc>
              <a:spcBef>
                <a:spcPts val="1200"/>
              </a:spcBef>
              <a:spcAft>
                <a:spcPts val="600"/>
              </a:spcAft>
              <a:buClr>
                <a:srgbClr val="D34817">
                  <a:lumMod val="75000"/>
                </a:srgbClr>
              </a:buClr>
              <a:buSzPct val="85000"/>
            </a:pPr>
            <a:r>
              <a:rPr lang="en-US" sz="2200">
                <a:solidFill>
                  <a:prstClr val="black"/>
                </a:solidFill>
              </a:rPr>
              <a:t>Starting in 2016-17, district policies must state that students who engage in assault or violent behavior must be removed from the classroom immediately.</a:t>
            </a:r>
          </a:p>
          <a:p>
            <a:pPr marL="457200" lvl="1" indent="-182880">
              <a:lnSpc>
                <a:spcPct val="90000"/>
              </a:lnSpc>
              <a:spcBef>
                <a:spcPts val="400"/>
              </a:spcBef>
              <a:spcAft>
                <a:spcPts val="600"/>
              </a:spcAft>
              <a:buClr>
                <a:srgbClr val="D34817">
                  <a:lumMod val="75000"/>
                </a:srgbClr>
              </a:buClr>
              <a:buSzPct val="85000"/>
            </a:pPr>
            <a:r>
              <a:rPr lang="en-US" sz="2100">
                <a:solidFill>
                  <a:prstClr val="black"/>
                </a:solidFill>
              </a:rPr>
              <a:t>Assault is “(1) an act done with intent to cause fear in another of immediate bodily harm or death; or (2) the intentional infliction of or attempt to inflict bodily harm upon another.”</a:t>
            </a:r>
          </a:p>
          <a:p>
            <a:pPr marL="457200" lvl="1" indent="-182880">
              <a:lnSpc>
                <a:spcPct val="90000"/>
              </a:lnSpc>
              <a:spcBef>
                <a:spcPts val="400"/>
              </a:spcBef>
              <a:spcAft>
                <a:spcPts val="600"/>
              </a:spcAft>
              <a:buClr>
                <a:srgbClr val="D34817">
                  <a:lumMod val="75000"/>
                </a:srgbClr>
              </a:buClr>
              <a:buSzPct val="85000"/>
            </a:pPr>
            <a:r>
              <a:rPr lang="en-US" sz="2100">
                <a:solidFill>
                  <a:prstClr val="black"/>
                </a:solidFill>
              </a:rPr>
              <a:t>Student’s removal from class shall be for a period of time determined by the principal, in consultation with the teacher.</a:t>
            </a:r>
          </a:p>
        </p:txBody>
      </p:sp>
    </p:spTree>
    <p:extLst>
      <p:ext uri="{BB962C8B-B14F-4D97-AF65-F5344CB8AC3E}">
        <p14:creationId xmlns:p14="http://schemas.microsoft.com/office/powerpoint/2010/main" val="2292611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Legal Requirements</a:t>
            </a:r>
          </a:p>
        </p:txBody>
      </p:sp>
      <p:sp>
        <p:nvSpPr>
          <p:cNvPr id="3" name="Content Placeholder 2"/>
          <p:cNvSpPr>
            <a:spLocks noGrp="1"/>
          </p:cNvSpPr>
          <p:nvPr>
            <p:ph idx="1"/>
          </p:nvPr>
        </p:nvSpPr>
        <p:spPr/>
        <p:txBody>
          <a:bodyPr>
            <a:normAutofit fontScale="92500" lnSpcReduction="20000"/>
          </a:bodyPr>
          <a:lstStyle/>
          <a:p>
            <a:pPr marL="0" indent="0">
              <a:spcAft>
                <a:spcPts val="600"/>
              </a:spcAft>
              <a:buNone/>
            </a:pPr>
            <a:r>
              <a:rPr lang="en-US"/>
              <a:t>Minn. Stat. 121A.64</a:t>
            </a:r>
          </a:p>
          <a:p>
            <a:pPr>
              <a:spcAft>
                <a:spcPts val="600"/>
              </a:spcAft>
            </a:pPr>
            <a:r>
              <a:rPr lang="en-US"/>
              <a:t>“A classroom teacher has a legitimate educational interest in knowing which students in the teacher’s classroom have a history of violent behavior, including any documented physical assault of a district employee by a student, and must be notified before such students are placed in a teacher’s classroom.”</a:t>
            </a:r>
          </a:p>
          <a:p>
            <a:pPr>
              <a:spcAft>
                <a:spcPts val="600"/>
              </a:spcAft>
            </a:pPr>
            <a:r>
              <a:rPr lang="en-US"/>
              <a:t>Districts must have a notification policy, and must discuss the policy with a local upon request. Representatives of the school board and the exclusive representative of the teachers shall discuss issues related to the model policy on student records…for notifying classroom teachers </a:t>
            </a:r>
            <a:r>
              <a:rPr lang="en-US" b="1"/>
              <a:t>and other school district employees having a legitimate educational interest in knowing about students with a history of violent behavior</a:t>
            </a:r>
            <a:r>
              <a:rPr lang="en-US"/>
              <a:t>, including any documented physical assault of a district employee by students placed in classrooms.</a:t>
            </a:r>
          </a:p>
        </p:txBody>
      </p:sp>
    </p:spTree>
    <p:extLst>
      <p:ext uri="{BB962C8B-B14F-4D97-AF65-F5344CB8AC3E}">
        <p14:creationId xmlns:p14="http://schemas.microsoft.com/office/powerpoint/2010/main" val="3339369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z="3600"/>
              <a:t>Additional consideration for certain students</a:t>
            </a:r>
          </a:p>
        </p:txBody>
      </p:sp>
      <p:sp>
        <p:nvSpPr>
          <p:cNvPr id="33795" name="Content Placeholder 2"/>
          <p:cNvSpPr>
            <a:spLocks noGrp="1"/>
          </p:cNvSpPr>
          <p:nvPr>
            <p:ph idx="1"/>
          </p:nvPr>
        </p:nvSpPr>
        <p:spPr>
          <a:xfrm>
            <a:off x="4811486" y="772886"/>
            <a:ext cx="6890657" cy="4844143"/>
          </a:xfrm>
        </p:spPr>
        <p:txBody>
          <a:bodyPr>
            <a:normAutofit fontScale="92500" lnSpcReduction="10000"/>
          </a:bodyPr>
          <a:lstStyle/>
          <a:p>
            <a:r>
              <a:rPr lang="en-US" altLang="en-US" sz="2800"/>
              <a:t>Discipline of </a:t>
            </a:r>
            <a:r>
              <a:rPr lang="en-US" altLang="en-US" sz="2800" b="1"/>
              <a:t>students with disabilities:</a:t>
            </a:r>
            <a:endParaRPr lang="en-US" altLang="en-US" sz="2800"/>
          </a:p>
          <a:p>
            <a:pPr lvl="1"/>
            <a:r>
              <a:rPr lang="en-US" altLang="en-US" sz="2600"/>
              <a:t>Student code of conduct applies, but an IEP or Behavior Intervention plan may provide alternative consequences for certain behaviors, and these need to be followed.</a:t>
            </a:r>
          </a:p>
          <a:p>
            <a:pPr lvl="1"/>
            <a:r>
              <a:rPr lang="en-US" altLang="en-US" sz="2600"/>
              <a:t>Prior to suspensions of 5 or more days, a manifestation determination hearing may be necessary to determine whether the behavior was caused by a student’s disability.</a:t>
            </a:r>
          </a:p>
          <a:p>
            <a:pPr lvl="1"/>
            <a:endParaRPr lang="en-US" altLang="en-US"/>
          </a:p>
        </p:txBody>
      </p:sp>
    </p:spTree>
    <p:extLst>
      <p:ext uri="{BB962C8B-B14F-4D97-AF65-F5344CB8AC3E}">
        <p14:creationId xmlns:p14="http://schemas.microsoft.com/office/powerpoint/2010/main" val="2609169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z="3600"/>
              <a:t>Additional consideration</a:t>
            </a:r>
          </a:p>
        </p:txBody>
      </p:sp>
      <p:sp>
        <p:nvSpPr>
          <p:cNvPr id="20483" name="Content Placeholder 2"/>
          <p:cNvSpPr>
            <a:spLocks noGrp="1"/>
          </p:cNvSpPr>
          <p:nvPr>
            <p:ph idx="1"/>
          </p:nvPr>
        </p:nvSpPr>
        <p:spPr>
          <a:xfrm>
            <a:off x="4996544" y="1404257"/>
            <a:ext cx="5584372" cy="3505200"/>
          </a:xfrm>
        </p:spPr>
        <p:txBody>
          <a:bodyPr/>
          <a:lstStyle/>
          <a:p>
            <a:pPr>
              <a:defRPr/>
            </a:pPr>
            <a:endParaRPr lang="en-US" altLang="en-US"/>
          </a:p>
          <a:p>
            <a:pPr>
              <a:defRPr/>
            </a:pPr>
            <a:r>
              <a:rPr lang="en-US" altLang="en-US" sz="2800"/>
              <a:t>Consider student placement</a:t>
            </a:r>
          </a:p>
          <a:p>
            <a:pPr>
              <a:defRPr/>
            </a:pPr>
            <a:r>
              <a:rPr lang="en-US" altLang="en-US" sz="2800"/>
              <a:t>Ongoing documentation</a:t>
            </a:r>
          </a:p>
          <a:p>
            <a:pPr>
              <a:defRPr/>
            </a:pPr>
            <a:r>
              <a:rPr lang="en-US" altLang="en-US" sz="2800"/>
              <a:t>Grievance</a:t>
            </a:r>
          </a:p>
        </p:txBody>
      </p:sp>
    </p:spTree>
    <p:extLst>
      <p:ext uri="{BB962C8B-B14F-4D97-AF65-F5344CB8AC3E}">
        <p14:creationId xmlns:p14="http://schemas.microsoft.com/office/powerpoint/2010/main" val="1041329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solidFill>
                  <a:schemeClr val="tx1"/>
                </a:solidFill>
              </a:rPr>
              <a:t>Trauma-Informed  Practices with Student Discipline</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02798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Student discipline</a:t>
            </a:r>
          </a:p>
        </p:txBody>
      </p:sp>
      <p:sp>
        <p:nvSpPr>
          <p:cNvPr id="3" name="Content Placeholder 2"/>
          <p:cNvSpPr>
            <a:spLocks noGrp="1"/>
          </p:cNvSpPr>
          <p:nvPr>
            <p:ph idx="1"/>
          </p:nvPr>
        </p:nvSpPr>
        <p:spPr/>
        <p:txBody>
          <a:bodyPr>
            <a:normAutofit/>
          </a:bodyPr>
          <a:lstStyle/>
          <a:p>
            <a:r>
              <a:rPr lang="en-US" sz="2800"/>
              <a:t>Being armed with the knowledge of legal requirements is important, and we also recommend considering the student impact and the school-to-prison pipeline.</a:t>
            </a:r>
          </a:p>
        </p:txBody>
      </p:sp>
    </p:spTree>
    <p:extLst>
      <p:ext uri="{BB962C8B-B14F-4D97-AF65-F5344CB8AC3E}">
        <p14:creationId xmlns:p14="http://schemas.microsoft.com/office/powerpoint/2010/main" val="125699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School-to-prison pipeline</a:t>
            </a:r>
          </a:p>
        </p:txBody>
      </p:sp>
      <p:sp>
        <p:nvSpPr>
          <p:cNvPr id="3" name="Content Placeholder 2"/>
          <p:cNvSpPr>
            <a:spLocks noGrp="1"/>
          </p:cNvSpPr>
          <p:nvPr>
            <p:ph idx="1"/>
          </p:nvPr>
        </p:nvSpPr>
        <p:spPr/>
        <p:txBody>
          <a:bodyPr>
            <a:normAutofit fontScale="92500" lnSpcReduction="10000"/>
          </a:bodyPr>
          <a:lstStyle/>
          <a:p>
            <a:r>
              <a:rPr lang="en-US" sz="2000"/>
              <a:t>American Bar Association Study:</a:t>
            </a:r>
          </a:p>
          <a:p>
            <a:pPr lvl="1"/>
            <a:r>
              <a:rPr lang="en-US" sz="2400"/>
              <a:t>260,000 students referred to law enforcement</a:t>
            </a:r>
          </a:p>
          <a:p>
            <a:pPr lvl="1"/>
            <a:r>
              <a:rPr lang="en-US" sz="2400"/>
              <a:t>92,000 students were arrested on school property</a:t>
            </a:r>
          </a:p>
          <a:p>
            <a:r>
              <a:rPr lang="en-US" sz="2000"/>
              <a:t>Referrals to law enforcement have lifetime consequences.</a:t>
            </a:r>
          </a:p>
          <a:p>
            <a:r>
              <a:rPr lang="en-US" sz="2000"/>
              <a:t>The Dignity in Schools Campaign, the Justice Policy Institute (2014), and the National Center for Education Statistics (2011-2012):</a:t>
            </a:r>
          </a:p>
          <a:p>
            <a:pPr lvl="1"/>
            <a:r>
              <a:rPr lang="en-US" sz="2400"/>
              <a:t>States spend $148,767 to incarcerate a youth and only $10,667 to educate a student.</a:t>
            </a:r>
          </a:p>
        </p:txBody>
      </p:sp>
    </p:spTree>
    <p:extLst>
      <p:ext uri="{BB962C8B-B14F-4D97-AF65-F5344CB8AC3E}">
        <p14:creationId xmlns:p14="http://schemas.microsoft.com/office/powerpoint/2010/main" val="193726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tLang="en-US"/>
              <a:t>Restorative Practice</a:t>
            </a:r>
          </a:p>
        </p:txBody>
      </p:sp>
      <p:sp>
        <p:nvSpPr>
          <p:cNvPr id="45059" name="Content Placeholder 2"/>
          <p:cNvSpPr>
            <a:spLocks noGrp="1"/>
          </p:cNvSpPr>
          <p:nvPr>
            <p:ph idx="1"/>
          </p:nvPr>
        </p:nvSpPr>
        <p:spPr/>
        <p:txBody>
          <a:bodyPr/>
          <a:lstStyle/>
          <a:p>
            <a:pPr marL="0" indent="0">
              <a:buNone/>
            </a:pPr>
            <a:r>
              <a:rPr lang="en-US" altLang="en-US" sz="2400"/>
              <a:t>Restorative practice in a school includes many different methods of </a:t>
            </a:r>
          </a:p>
          <a:p>
            <a:pPr marL="514350" indent="-514350">
              <a:buAutoNum type="arabicParenR"/>
            </a:pPr>
            <a:r>
              <a:rPr lang="en-US" altLang="en-US" sz="2400"/>
              <a:t>building communities in which all share obligation to one another, and </a:t>
            </a:r>
          </a:p>
          <a:p>
            <a:pPr marL="514350" indent="-514350">
              <a:buAutoNum type="arabicParenR"/>
            </a:pPr>
            <a:r>
              <a:rPr lang="en-US" altLang="en-US" sz="2400"/>
              <a:t>repairing harm when harm occurs.</a:t>
            </a:r>
          </a:p>
          <a:p>
            <a:pPr marL="0" indent="0">
              <a:buNone/>
            </a:pPr>
            <a:r>
              <a:rPr lang="en-US" altLang="en-US" sz="2400"/>
              <a:t>All true restorative practice MUST include building community and repairing harm. </a:t>
            </a:r>
          </a:p>
          <a:p>
            <a:pPr marL="0" indent="0">
              <a:buNone/>
            </a:pPr>
            <a:endParaRPr lang="en-US" altLang="en-US"/>
          </a:p>
        </p:txBody>
      </p:sp>
    </p:spTree>
    <p:extLst>
      <p:ext uri="{BB962C8B-B14F-4D97-AF65-F5344CB8AC3E}">
        <p14:creationId xmlns:p14="http://schemas.microsoft.com/office/powerpoint/2010/main" val="746244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524000" y="0"/>
            <a:ext cx="9144000" cy="1143000"/>
          </a:xfrm>
        </p:spPr>
        <p:txBody>
          <a:bodyPr/>
          <a:lstStyle/>
          <a:p>
            <a:r>
              <a:rPr lang="en-US" altLang="en-US" sz="3600"/>
              <a:t>Understanding trauma responses can go a long way</a:t>
            </a:r>
          </a:p>
        </p:txBody>
      </p:sp>
      <p:sp>
        <p:nvSpPr>
          <p:cNvPr id="17411" name="Content Placeholder 2"/>
          <p:cNvSpPr>
            <a:spLocks noGrp="1"/>
          </p:cNvSpPr>
          <p:nvPr>
            <p:ph idx="1"/>
          </p:nvPr>
        </p:nvSpPr>
        <p:spPr/>
        <p:txBody>
          <a:bodyPr>
            <a:normAutofit lnSpcReduction="10000"/>
          </a:bodyPr>
          <a:lstStyle/>
          <a:p>
            <a:r>
              <a:rPr lang="en-US" altLang="en-US" sz="2000"/>
              <a:t>Shift from “what’s wrong with you?” to “what happened to you?”</a:t>
            </a:r>
          </a:p>
          <a:p>
            <a:endParaRPr lang="en-US" altLang="en-US" sz="2000"/>
          </a:p>
          <a:p>
            <a:r>
              <a:rPr lang="en-US" altLang="en-US" sz="2000"/>
              <a:t>We have to start addressing the causes of these behaviors rather than just responding to the behaviors as if they are conscious choices. They are not. </a:t>
            </a:r>
          </a:p>
          <a:p>
            <a:endParaRPr lang="en-US" altLang="en-US" sz="2000"/>
          </a:p>
          <a:p>
            <a:r>
              <a:rPr lang="en-US" altLang="en-US" sz="2000"/>
              <a:t>Teachers and paraprofessionals can be critical partners with traumatized children, teaching them over time to learn the difference tween the real trauma they have experienced and the events that are not real threats but still trigger the same fears.  </a:t>
            </a:r>
          </a:p>
        </p:txBody>
      </p:sp>
      <p:sp>
        <p:nvSpPr>
          <p:cNvPr id="2" name="TextBox 1"/>
          <p:cNvSpPr txBox="1"/>
          <p:nvPr/>
        </p:nvSpPr>
        <p:spPr>
          <a:xfrm>
            <a:off x="830179" y="2312853"/>
            <a:ext cx="3447047" cy="1877437"/>
          </a:xfrm>
          <a:prstGeom prst="rect">
            <a:avLst/>
          </a:prstGeom>
          <a:noFill/>
        </p:spPr>
        <p:txBody>
          <a:bodyPr wrap="square" rtlCol="0">
            <a:spAutoFit/>
          </a:bodyPr>
          <a:lstStyle/>
          <a:p>
            <a:pPr algn="ctr"/>
            <a:endParaRPr lang="en-US"/>
          </a:p>
          <a:p>
            <a:pPr algn="ctr"/>
            <a:endParaRPr lang="en-US"/>
          </a:p>
          <a:p>
            <a:pPr algn="ctr"/>
            <a:r>
              <a:rPr lang="en-US" sz="4000">
                <a:solidFill>
                  <a:schemeClr val="bg1"/>
                </a:solidFill>
                <a:latin typeface="+mj-lt"/>
              </a:rPr>
              <a:t>Restorative Practice</a:t>
            </a:r>
          </a:p>
        </p:txBody>
      </p:sp>
    </p:spTree>
    <p:extLst>
      <p:ext uri="{BB962C8B-B14F-4D97-AF65-F5344CB8AC3E}">
        <p14:creationId xmlns:p14="http://schemas.microsoft.com/office/powerpoint/2010/main" val="542787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549-EACB-4983-A073-5F3FC9CDC7BF}"/>
              </a:ext>
            </a:extLst>
          </p:cNvPr>
          <p:cNvSpPr>
            <a:spLocks noGrp="1"/>
          </p:cNvSpPr>
          <p:nvPr>
            <p:ph type="ctrTitle"/>
          </p:nvPr>
        </p:nvSpPr>
        <p:spPr/>
        <p:txBody>
          <a:bodyPr>
            <a:normAutofit/>
          </a:bodyPr>
          <a:lstStyle/>
          <a:p>
            <a:r>
              <a:rPr lang="en-US">
                <a:solidFill>
                  <a:schemeClr val="tx1"/>
                </a:solidFill>
                <a:cs typeface="Calibri Light"/>
              </a:rPr>
              <a:t>Staff to Staff Conflict</a:t>
            </a:r>
            <a:br>
              <a:rPr lang="en-US">
                <a:solidFill>
                  <a:schemeClr val="tx1"/>
                </a:solidFill>
                <a:cs typeface="Calibri Light"/>
              </a:rPr>
            </a:br>
            <a:endParaRPr lang="en-US">
              <a:cs typeface="Calibri Light"/>
            </a:endParaRPr>
          </a:p>
        </p:txBody>
      </p:sp>
      <p:sp>
        <p:nvSpPr>
          <p:cNvPr id="3" name="Subtitle 2">
            <a:extLst>
              <a:ext uri="{FF2B5EF4-FFF2-40B4-BE49-F238E27FC236}">
                <a16:creationId xmlns:a16="http://schemas.microsoft.com/office/drawing/2014/main" id="{E828E720-781A-48E4-A641-D64B621BF77D}"/>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62830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5A3DB-BCE8-4ABB-874C-4D009CCB239F}"/>
              </a:ext>
            </a:extLst>
          </p:cNvPr>
          <p:cNvSpPr>
            <a:spLocks noGrp="1"/>
          </p:cNvSpPr>
          <p:nvPr>
            <p:ph type="title"/>
          </p:nvPr>
        </p:nvSpPr>
        <p:spPr/>
        <p:txBody>
          <a:bodyPr/>
          <a:lstStyle/>
          <a:p>
            <a:r>
              <a:rPr lang="en-US">
                <a:cs typeface="Calibri Light"/>
              </a:rPr>
              <a:t>Workplace Bullying is .... </a:t>
            </a:r>
            <a:endParaRPr lang="en-US"/>
          </a:p>
          <a:p>
            <a:endParaRPr lang="en-US">
              <a:cs typeface="Calibri Light"/>
            </a:endParaRPr>
          </a:p>
        </p:txBody>
      </p:sp>
      <p:sp>
        <p:nvSpPr>
          <p:cNvPr id="3" name="Content Placeholder 2">
            <a:extLst>
              <a:ext uri="{FF2B5EF4-FFF2-40B4-BE49-F238E27FC236}">
                <a16:creationId xmlns:a16="http://schemas.microsoft.com/office/drawing/2014/main" id="{2C2E5FCE-6AE5-4305-A984-DF833FF92D58}"/>
              </a:ext>
            </a:extLst>
          </p:cNvPr>
          <p:cNvSpPr>
            <a:spLocks noGrp="1"/>
          </p:cNvSpPr>
          <p:nvPr>
            <p:ph idx="1"/>
          </p:nvPr>
        </p:nvSpPr>
        <p:spPr/>
        <p:txBody>
          <a:bodyPr/>
          <a:lstStyle/>
          <a:p>
            <a:r>
              <a:rPr lang="en-US"/>
              <a:t>“...repeated, health-harming mistreatment of one or more employees (the targets) by one or more perpetrators.”</a:t>
            </a:r>
          </a:p>
          <a:p>
            <a:r>
              <a:rPr lang="en-US"/>
              <a:t>Sources: Yamada, David. C (2008). Workplace Bullying and Ethical Leadership. </a:t>
            </a:r>
            <a:r>
              <a:rPr lang="en-US" i="1"/>
              <a:t>Journal of Values-Based Leadership </a:t>
            </a:r>
            <a:r>
              <a:rPr lang="en-US"/>
              <a:t>Vol. I, Issue 2 and Eastern Washington University policy. And </a:t>
            </a:r>
            <a:r>
              <a:rPr lang="en-US">
                <a:hlinkClick r:id="rId2"/>
              </a:rPr>
              <a:t>www.bullyinginstitute.org/res.html</a:t>
            </a:r>
            <a:r>
              <a:rPr lang="en-US"/>
              <a:t>.</a:t>
            </a:r>
          </a:p>
          <a:p>
            <a:endParaRPr lang="en-US"/>
          </a:p>
        </p:txBody>
      </p:sp>
    </p:spTree>
    <p:extLst>
      <p:ext uri="{BB962C8B-B14F-4D97-AF65-F5344CB8AC3E}">
        <p14:creationId xmlns:p14="http://schemas.microsoft.com/office/powerpoint/2010/main" val="2649172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D290F-482F-4B22-8785-7575585FC34F}"/>
              </a:ext>
            </a:extLst>
          </p:cNvPr>
          <p:cNvSpPr>
            <a:spLocks noGrp="1"/>
          </p:cNvSpPr>
          <p:nvPr>
            <p:ph type="title"/>
          </p:nvPr>
        </p:nvSpPr>
        <p:spPr/>
        <p:txBody>
          <a:bodyPr/>
          <a:lstStyle/>
          <a:p>
            <a:r>
              <a:rPr lang="en-US">
                <a:cs typeface="Calibri Light"/>
              </a:rPr>
              <a:t>Workplace Bullying is .... </a:t>
            </a:r>
            <a:endParaRPr lang="en-US"/>
          </a:p>
          <a:p>
            <a:endParaRPr lang="en-US">
              <a:cs typeface="Calibri Light"/>
            </a:endParaRPr>
          </a:p>
        </p:txBody>
      </p:sp>
      <p:sp>
        <p:nvSpPr>
          <p:cNvPr id="3" name="Content Placeholder 2">
            <a:extLst>
              <a:ext uri="{FF2B5EF4-FFF2-40B4-BE49-F238E27FC236}">
                <a16:creationId xmlns:a16="http://schemas.microsoft.com/office/drawing/2014/main" id="{DBC7CADE-4A85-47DB-A5E4-BE12F1E38511}"/>
              </a:ext>
            </a:extLst>
          </p:cNvPr>
          <p:cNvSpPr>
            <a:spLocks noGrp="1"/>
          </p:cNvSpPr>
          <p:nvPr>
            <p:ph idx="1"/>
          </p:nvPr>
        </p:nvSpPr>
        <p:spPr/>
        <p:txBody>
          <a:bodyPr/>
          <a:lstStyle/>
          <a:p>
            <a:pPr marL="0" indent="0" algn="ctr">
              <a:buNone/>
            </a:pPr>
            <a:endParaRPr lang="en-US" sz="3600"/>
          </a:p>
          <a:p>
            <a:pPr marL="0" indent="0" algn="ctr">
              <a:buNone/>
            </a:pPr>
            <a:r>
              <a:rPr lang="en-US" sz="3600"/>
              <a:t>DELIBERATE</a:t>
            </a:r>
            <a:endParaRPr lang="en-US"/>
          </a:p>
          <a:p>
            <a:pPr marL="0" indent="0" algn="ctr">
              <a:buNone/>
            </a:pPr>
            <a:endParaRPr lang="en-US" sz="3600"/>
          </a:p>
          <a:p>
            <a:pPr marL="0" indent="0" algn="ctr">
              <a:buNone/>
            </a:pPr>
            <a:r>
              <a:rPr lang="en-US" sz="3600"/>
              <a:t>DISRESPECTFUL</a:t>
            </a:r>
          </a:p>
          <a:p>
            <a:pPr marL="0" indent="0" algn="ctr">
              <a:buNone/>
            </a:pPr>
            <a:endParaRPr lang="en-US" sz="3600"/>
          </a:p>
          <a:p>
            <a:pPr marL="0" indent="0" algn="ctr">
              <a:buNone/>
            </a:pPr>
            <a:r>
              <a:rPr lang="en-US" sz="3600"/>
              <a:t>REPEATED</a:t>
            </a:r>
          </a:p>
          <a:p>
            <a:pPr marL="0" indent="0" algn="ctr">
              <a:buNone/>
            </a:pPr>
            <a:endParaRPr lang="en-US" sz="3600"/>
          </a:p>
          <a:p>
            <a:endParaRPr lang="en-US"/>
          </a:p>
        </p:txBody>
      </p:sp>
    </p:spTree>
    <p:extLst>
      <p:ext uri="{BB962C8B-B14F-4D97-AF65-F5344CB8AC3E}">
        <p14:creationId xmlns:p14="http://schemas.microsoft.com/office/powerpoint/2010/main" val="11782169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6B7E1-2BC5-4459-85CC-2CDFAA1B0275}"/>
              </a:ext>
            </a:extLst>
          </p:cNvPr>
          <p:cNvSpPr>
            <a:spLocks noGrp="1"/>
          </p:cNvSpPr>
          <p:nvPr>
            <p:ph type="title"/>
          </p:nvPr>
        </p:nvSpPr>
        <p:spPr/>
        <p:txBody>
          <a:bodyPr/>
          <a:lstStyle/>
          <a:p>
            <a:r>
              <a:rPr lang="en-US">
                <a:cs typeface="Calibri Light"/>
              </a:rPr>
              <a:t>The Forms it Takes....</a:t>
            </a:r>
            <a:endParaRPr lang="en-US"/>
          </a:p>
          <a:p>
            <a:endParaRPr lang="en-US">
              <a:cs typeface="Calibri Light"/>
            </a:endParaRPr>
          </a:p>
        </p:txBody>
      </p:sp>
      <p:sp>
        <p:nvSpPr>
          <p:cNvPr id="3" name="Content Placeholder 2">
            <a:extLst>
              <a:ext uri="{FF2B5EF4-FFF2-40B4-BE49-F238E27FC236}">
                <a16:creationId xmlns:a16="http://schemas.microsoft.com/office/drawing/2014/main" id="{23127604-0334-4A8E-BE34-2CC5D85E7F57}"/>
              </a:ext>
            </a:extLst>
          </p:cNvPr>
          <p:cNvSpPr>
            <a:spLocks noGrp="1"/>
          </p:cNvSpPr>
          <p:nvPr>
            <p:ph idx="1"/>
          </p:nvPr>
        </p:nvSpPr>
        <p:spPr/>
        <p:txBody>
          <a:bodyPr>
            <a:normAutofit fontScale="92500" lnSpcReduction="20000"/>
          </a:bodyPr>
          <a:lstStyle/>
          <a:p>
            <a:pPr marL="0" indent="0">
              <a:buNone/>
            </a:pPr>
            <a:endParaRPr lang="en-US"/>
          </a:p>
          <a:p>
            <a:r>
              <a:rPr lang="en-US" sz="2000"/>
              <a:t>Verbal abuse</a:t>
            </a:r>
          </a:p>
          <a:p>
            <a:endParaRPr lang="en-US" sz="2000"/>
          </a:p>
          <a:p>
            <a:endParaRPr lang="en-US" sz="2000"/>
          </a:p>
          <a:p>
            <a:r>
              <a:rPr lang="en-US" sz="2000"/>
              <a:t>Offensive conduct/behaviors (including non-verbal) which are threatening, humiliating or intimidating</a:t>
            </a:r>
          </a:p>
          <a:p>
            <a:pPr algn="ctr"/>
            <a:endParaRPr lang="en-US" sz="2000"/>
          </a:p>
          <a:p>
            <a:pPr algn="ctr"/>
            <a:endParaRPr lang="en-US" sz="2000"/>
          </a:p>
          <a:p>
            <a:r>
              <a:rPr lang="en-US" sz="2000"/>
              <a:t>Work Interference sabotage which prevents work from getting done</a:t>
            </a:r>
          </a:p>
          <a:p>
            <a:pPr marL="0" indent="0">
              <a:buNone/>
            </a:pPr>
            <a:endParaRPr lang="en-US" sz="2000"/>
          </a:p>
          <a:p>
            <a:pPr>
              <a:buNone/>
            </a:pPr>
            <a:endParaRPr lang="en-US"/>
          </a:p>
          <a:p>
            <a:pPr>
              <a:buNone/>
            </a:pPr>
            <a:r>
              <a:rPr lang="en-US" sz="1000"/>
              <a:t>Sources: Yamada, David. C (2008). Workplace Bullying and Ethical Leadership. </a:t>
            </a:r>
            <a:r>
              <a:rPr lang="en-US" sz="1000" i="1"/>
              <a:t>Journal of Values-Based Leadership </a:t>
            </a:r>
            <a:r>
              <a:rPr lang="en-US" sz="1000"/>
              <a:t>Vol. I, Issue 2 and Eastern Washington University policy. And </a:t>
            </a:r>
            <a:r>
              <a:rPr lang="en-US" sz="1000">
                <a:hlinkClick r:id="rId2"/>
              </a:rPr>
              <a:t>www.bullyinginstitute.org/res.html</a:t>
            </a:r>
            <a:r>
              <a:rPr lang="en-US" sz="1000"/>
              <a:t>.</a:t>
            </a:r>
          </a:p>
          <a:p>
            <a:pPr marL="0" indent="0">
              <a:buNone/>
            </a:pPr>
            <a:endParaRPr lang="en-US"/>
          </a:p>
        </p:txBody>
      </p:sp>
    </p:spTree>
    <p:extLst>
      <p:ext uri="{BB962C8B-B14F-4D97-AF65-F5344CB8AC3E}">
        <p14:creationId xmlns:p14="http://schemas.microsoft.com/office/powerpoint/2010/main" val="38650888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E06B9-C05E-4C59-A9AD-CBCDAAB13019}"/>
              </a:ext>
            </a:extLst>
          </p:cNvPr>
          <p:cNvSpPr>
            <a:spLocks noGrp="1"/>
          </p:cNvSpPr>
          <p:nvPr>
            <p:ph type="title"/>
          </p:nvPr>
        </p:nvSpPr>
        <p:spPr/>
        <p:txBody>
          <a:bodyPr>
            <a:normAutofit fontScale="90000"/>
          </a:bodyPr>
          <a:lstStyle/>
          <a:p>
            <a:r>
              <a:rPr lang="en-US">
                <a:cs typeface="Calibri Light"/>
              </a:rPr>
              <a:t>Organize Your Local to Oppose Bullying: Changing the Culture</a:t>
            </a:r>
            <a:endParaRPr lang="en-US"/>
          </a:p>
          <a:p>
            <a:endParaRPr lang="en-US">
              <a:cs typeface="Calibri Light"/>
            </a:endParaRPr>
          </a:p>
        </p:txBody>
      </p:sp>
      <p:sp>
        <p:nvSpPr>
          <p:cNvPr id="3" name="Content Placeholder 2">
            <a:extLst>
              <a:ext uri="{FF2B5EF4-FFF2-40B4-BE49-F238E27FC236}">
                <a16:creationId xmlns:a16="http://schemas.microsoft.com/office/drawing/2014/main" id="{C8A3AE2E-644F-41E8-9C0A-D2640AC4FF8E}"/>
              </a:ext>
            </a:extLst>
          </p:cNvPr>
          <p:cNvSpPr>
            <a:spLocks noGrp="1"/>
          </p:cNvSpPr>
          <p:nvPr>
            <p:ph idx="1"/>
          </p:nvPr>
        </p:nvSpPr>
        <p:spPr/>
        <p:txBody>
          <a:bodyPr vert="horz" lIns="91440" tIns="45720" rIns="91440" bIns="45720" rtlCol="0" anchor="ctr">
            <a:noAutofit/>
          </a:bodyPr>
          <a:lstStyle/>
          <a:p>
            <a:endParaRPr lang="en-US" sz="2400"/>
          </a:p>
          <a:p>
            <a:r>
              <a:rPr lang="en-US" sz="2400"/>
              <a:t>Get E-board/officer leadership buy-in</a:t>
            </a:r>
            <a:endParaRPr lang="en-US"/>
          </a:p>
          <a:p>
            <a:pPr algn="ctr"/>
            <a:r>
              <a:rPr lang="en-US" sz="2400"/>
              <a:t>Train union leadership, building reps/stewards</a:t>
            </a:r>
          </a:p>
          <a:p>
            <a:pPr algn="ctr"/>
            <a:r>
              <a:rPr lang="en-US" sz="2400"/>
              <a:t>Insist on union leadership that will model anti-bullying behavior </a:t>
            </a:r>
          </a:p>
          <a:p>
            <a:pPr algn="ctr"/>
            <a:r>
              <a:rPr lang="en-US" sz="2400"/>
              <a:t>Raise awareness in union newsletter, at membership meetings</a:t>
            </a:r>
          </a:p>
          <a:p>
            <a:pPr algn="ctr"/>
            <a:r>
              <a:rPr lang="en-US" sz="2400"/>
              <a:t>Provide anti-bullying workshops for members</a:t>
            </a:r>
          </a:p>
          <a:p>
            <a:pPr marL="0" indent="0" algn="ctr">
              <a:buNone/>
            </a:pPr>
            <a:endParaRPr lang="en-US"/>
          </a:p>
          <a:p>
            <a:endParaRPr lang="en-US"/>
          </a:p>
        </p:txBody>
      </p:sp>
    </p:spTree>
    <p:extLst>
      <p:ext uri="{BB962C8B-B14F-4D97-AF65-F5344CB8AC3E}">
        <p14:creationId xmlns:p14="http://schemas.microsoft.com/office/powerpoint/2010/main" val="1724193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chemeClr val="tx1"/>
                </a:solidFill>
              </a:rPr>
              <a:t>Proactive steps for locals &amp; staff</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954244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a:t>Preventive measures</a:t>
            </a:r>
          </a:p>
        </p:txBody>
      </p:sp>
      <p:sp>
        <p:nvSpPr>
          <p:cNvPr id="39939" name="Content Placeholder 2"/>
          <p:cNvSpPr>
            <a:spLocks noGrp="1"/>
          </p:cNvSpPr>
          <p:nvPr>
            <p:ph idx="1"/>
          </p:nvPr>
        </p:nvSpPr>
        <p:spPr>
          <a:xfrm>
            <a:off x="4811486" y="1219200"/>
            <a:ext cx="5704114" cy="4495800"/>
          </a:xfrm>
        </p:spPr>
        <p:txBody>
          <a:bodyPr>
            <a:normAutofit fontScale="92500" lnSpcReduction="20000"/>
          </a:bodyPr>
          <a:lstStyle/>
          <a:p>
            <a:r>
              <a:rPr lang="en-US" altLang="en-US" sz="2800"/>
              <a:t>Safety language in the CBA</a:t>
            </a:r>
          </a:p>
          <a:p>
            <a:r>
              <a:rPr lang="en-US" altLang="en-US" sz="2800"/>
              <a:t>Make sure that your school district has a policy, </a:t>
            </a:r>
            <a:r>
              <a:rPr lang="en-US" altLang="en-US" sz="2800" b="1"/>
              <a:t>that educators help craft</a:t>
            </a:r>
            <a:r>
              <a:rPr lang="en-US" altLang="en-US" sz="2800"/>
              <a:t>, for notifying staff about students in their classrooms who have a history of violence. (Exists in MS Handbook, page 13)</a:t>
            </a:r>
          </a:p>
          <a:p>
            <a:r>
              <a:rPr lang="en-US" altLang="en-US" sz="2800"/>
              <a:t>Union letter regarding staff safety</a:t>
            </a:r>
          </a:p>
          <a:p>
            <a:r>
              <a:rPr lang="en-US" altLang="en-US" sz="2800"/>
              <a:t>Provide TIME and TRAINING for paraprofessionals</a:t>
            </a:r>
          </a:p>
          <a:p>
            <a:endParaRPr lang="en-US" altLang="en-US" sz="2800"/>
          </a:p>
          <a:p>
            <a:pPr lvl="1"/>
            <a:endParaRPr lang="en-US" altLang="en-US"/>
          </a:p>
        </p:txBody>
      </p:sp>
    </p:spTree>
    <p:extLst>
      <p:ext uri="{BB962C8B-B14F-4D97-AF65-F5344CB8AC3E}">
        <p14:creationId xmlns:p14="http://schemas.microsoft.com/office/powerpoint/2010/main" val="5266643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a:t>Preventive measures</a:t>
            </a:r>
          </a:p>
        </p:txBody>
      </p:sp>
      <p:sp>
        <p:nvSpPr>
          <p:cNvPr id="41987" name="Content Placeholder 2"/>
          <p:cNvSpPr>
            <a:spLocks noGrp="1"/>
          </p:cNvSpPr>
          <p:nvPr>
            <p:ph idx="1"/>
          </p:nvPr>
        </p:nvSpPr>
        <p:spPr>
          <a:xfrm>
            <a:off x="4822370" y="326571"/>
            <a:ext cx="6477001" cy="5954486"/>
          </a:xfrm>
        </p:spPr>
        <p:txBody>
          <a:bodyPr>
            <a:normAutofit/>
          </a:bodyPr>
          <a:lstStyle/>
          <a:p>
            <a:r>
              <a:rPr lang="en-US" altLang="en-US" sz="2400" dirty="0"/>
              <a:t>Make sure that your school district has a </a:t>
            </a:r>
            <a:r>
              <a:rPr lang="en-US" altLang="en-US" sz="2400" b="1" dirty="0"/>
              <a:t>student conduct and discipline policy including</a:t>
            </a:r>
            <a:r>
              <a:rPr lang="en-US" altLang="en-US" sz="2400" dirty="0"/>
              <a:t>:</a:t>
            </a:r>
          </a:p>
          <a:p>
            <a:pPr lvl="1"/>
            <a:r>
              <a:rPr lang="en-US" altLang="en-US" sz="2400" dirty="0" err="1"/>
              <a:t>Nonexclusionary</a:t>
            </a:r>
            <a:r>
              <a:rPr lang="en-US" altLang="en-US" sz="2400" dirty="0"/>
              <a:t> discipline practices</a:t>
            </a:r>
          </a:p>
          <a:p>
            <a:pPr lvl="1"/>
            <a:r>
              <a:rPr lang="en-US" altLang="en-US" sz="2400" dirty="0"/>
              <a:t>grounds for removal </a:t>
            </a:r>
          </a:p>
          <a:p>
            <a:pPr lvl="1"/>
            <a:r>
              <a:rPr lang="en-US" altLang="en-US" sz="2400" dirty="0"/>
              <a:t>procedures for removal</a:t>
            </a:r>
          </a:p>
          <a:p>
            <a:pPr lvl="1"/>
            <a:r>
              <a:rPr lang="en-US" altLang="en-US" sz="2400" dirty="0"/>
              <a:t>period of time for removal </a:t>
            </a:r>
          </a:p>
          <a:p>
            <a:pPr lvl="1"/>
            <a:r>
              <a:rPr lang="en-US" altLang="en-US" sz="2400" dirty="0"/>
              <a:t>parental notification procedures</a:t>
            </a:r>
          </a:p>
          <a:p>
            <a:pPr lvl="1"/>
            <a:r>
              <a:rPr lang="en-US" altLang="en-US" sz="2400" dirty="0"/>
              <a:t>re-engagement plan</a:t>
            </a:r>
          </a:p>
          <a:p>
            <a:pPr marL="457200" lvl="1" indent="0" algn="ctr">
              <a:buNone/>
            </a:pPr>
            <a:r>
              <a:rPr lang="en-US" altLang="en-US" sz="3500" dirty="0"/>
              <a:t>Educators should be involved in policy! </a:t>
            </a:r>
          </a:p>
        </p:txBody>
      </p:sp>
    </p:spTree>
    <p:extLst>
      <p:ext uri="{BB962C8B-B14F-4D97-AF65-F5344CB8AC3E}">
        <p14:creationId xmlns:p14="http://schemas.microsoft.com/office/powerpoint/2010/main" val="26671565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altLang="en-US"/>
              <a:t>Student placement</a:t>
            </a:r>
          </a:p>
        </p:txBody>
      </p:sp>
      <p:sp>
        <p:nvSpPr>
          <p:cNvPr id="49155" name="Content Placeholder 2"/>
          <p:cNvSpPr>
            <a:spLocks noGrp="1"/>
          </p:cNvSpPr>
          <p:nvPr>
            <p:ph idx="1"/>
          </p:nvPr>
        </p:nvSpPr>
        <p:spPr>
          <a:xfrm>
            <a:off x="4789714" y="478971"/>
            <a:ext cx="5649686" cy="5845629"/>
          </a:xfrm>
        </p:spPr>
        <p:txBody>
          <a:bodyPr>
            <a:normAutofit fontScale="92500" lnSpcReduction="10000"/>
          </a:bodyPr>
          <a:lstStyle/>
          <a:p>
            <a:r>
              <a:rPr lang="en-US" altLang="en-US" sz="2400"/>
              <a:t>Provide written notice to the District (Superintendent, HR, School Board) if staff members believe that a student is inappropriately placed, or if safety concerns are going unaddressed.</a:t>
            </a:r>
          </a:p>
          <a:p>
            <a:pPr lvl="1"/>
            <a:r>
              <a:rPr lang="en-US" altLang="en-US" sz="2000"/>
              <a:t>This can apply to a student who has no disability classification OR a student with an IEP but who is in a placement that may not be appropriate.</a:t>
            </a:r>
          </a:p>
          <a:p>
            <a:pPr lvl="1"/>
            <a:r>
              <a:rPr lang="en-US" altLang="en-US" sz="2000"/>
              <a:t>This measure should happen only if other interventions (PBIS, Behavior intervention plan, parental outreach) have been unsuccessful.</a:t>
            </a:r>
          </a:p>
          <a:p>
            <a:pPr lvl="1"/>
            <a:r>
              <a:rPr lang="en-US" altLang="en-US" sz="2000"/>
              <a:t>Do not share private student data with individuals who do not have a legitimate educational interest.</a:t>
            </a:r>
          </a:p>
          <a:p>
            <a:pPr lvl="1"/>
            <a:endParaRPr lang="en-US" altLang="en-US"/>
          </a:p>
        </p:txBody>
      </p:sp>
    </p:spTree>
    <p:extLst>
      <p:ext uri="{BB962C8B-B14F-4D97-AF65-F5344CB8AC3E}">
        <p14:creationId xmlns:p14="http://schemas.microsoft.com/office/powerpoint/2010/main" val="22225731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a:t>Organize!</a:t>
            </a:r>
          </a:p>
        </p:txBody>
      </p:sp>
      <p:sp>
        <p:nvSpPr>
          <p:cNvPr id="51203" name="Content Placeholder 2"/>
          <p:cNvSpPr>
            <a:spLocks noGrp="1"/>
          </p:cNvSpPr>
          <p:nvPr>
            <p:ph idx="1"/>
          </p:nvPr>
        </p:nvSpPr>
        <p:spPr>
          <a:xfrm>
            <a:off x="4626428" y="576943"/>
            <a:ext cx="5812971" cy="5301343"/>
          </a:xfrm>
        </p:spPr>
        <p:txBody>
          <a:bodyPr>
            <a:normAutofit fontScale="92500" lnSpcReduction="10000"/>
          </a:bodyPr>
          <a:lstStyle/>
          <a:p>
            <a:r>
              <a:rPr lang="en-US" altLang="en-US" sz="2400"/>
              <a:t>Teachers and ESPs can and should </a:t>
            </a:r>
            <a:r>
              <a:rPr lang="en-US" altLang="en-US" sz="2400" b="1"/>
              <a:t>organize together</a:t>
            </a:r>
            <a:r>
              <a:rPr lang="en-US" altLang="en-US" sz="2400"/>
              <a:t> to address staff safety concerns:</a:t>
            </a:r>
          </a:p>
          <a:p>
            <a:pPr lvl="1"/>
            <a:r>
              <a:rPr lang="en-US" altLang="en-US" sz="2400"/>
              <a:t>Public comment at school board meetings/letter writing.</a:t>
            </a:r>
          </a:p>
          <a:p>
            <a:pPr lvl="1"/>
            <a:r>
              <a:rPr lang="en-US" altLang="en-US" sz="2400"/>
              <a:t>Advocating for revisions to or better enforcement of student conduct/discipline policies</a:t>
            </a:r>
          </a:p>
          <a:p>
            <a:pPr lvl="1"/>
            <a:r>
              <a:rPr lang="en-US" altLang="en-US" sz="2400"/>
              <a:t>Requesting funding for restorative justice programs, or staff training about de-escalation and trauma.</a:t>
            </a:r>
          </a:p>
          <a:p>
            <a:pPr lvl="1"/>
            <a:r>
              <a:rPr lang="en-US" altLang="en-US" sz="2400"/>
              <a:t>Addressing school climate and safety in collective bargaining.</a:t>
            </a:r>
          </a:p>
          <a:p>
            <a:pPr lvl="1"/>
            <a:endParaRPr lang="en-US" altLang="en-US"/>
          </a:p>
          <a:p>
            <a:pPr lvl="1"/>
            <a:endParaRPr lang="en-US" altLang="en-US"/>
          </a:p>
        </p:txBody>
      </p:sp>
    </p:spTree>
    <p:extLst>
      <p:ext uri="{BB962C8B-B14F-4D97-AF65-F5344CB8AC3E}">
        <p14:creationId xmlns:p14="http://schemas.microsoft.com/office/powerpoint/2010/main" val="2566135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chemeClr val="tx1"/>
                </a:solidFill>
              </a:rPr>
              <a:t>Action items &amp; takeaways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031000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altLang="en-US"/>
              <a:t>Consider action </a:t>
            </a:r>
          </a:p>
        </p:txBody>
      </p:sp>
      <p:sp>
        <p:nvSpPr>
          <p:cNvPr id="53251" name="Content Placeholder 2"/>
          <p:cNvSpPr>
            <a:spLocks noGrp="1"/>
          </p:cNvSpPr>
          <p:nvPr>
            <p:ph idx="1"/>
          </p:nvPr>
        </p:nvSpPr>
        <p:spPr/>
        <p:txBody>
          <a:bodyPr/>
          <a:lstStyle/>
          <a:p>
            <a:pPr marL="0" indent="0" algn="ctr">
              <a:buNone/>
            </a:pPr>
            <a:r>
              <a:rPr lang="en-US" altLang="en-US" sz="4400"/>
              <a:t>What would positive change look like in your building? </a:t>
            </a:r>
          </a:p>
          <a:p>
            <a:pPr marL="0" indent="0" algn="ctr">
              <a:buNone/>
            </a:pPr>
            <a:r>
              <a:rPr lang="en-US" altLang="en-US" sz="4400"/>
              <a:t>How can your union help you get there?</a:t>
            </a:r>
          </a:p>
        </p:txBody>
      </p:sp>
    </p:spTree>
    <p:extLst>
      <p:ext uri="{BB962C8B-B14F-4D97-AF65-F5344CB8AC3E}">
        <p14:creationId xmlns:p14="http://schemas.microsoft.com/office/powerpoint/2010/main" val="27482907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3344216" y="2074730"/>
            <a:ext cx="5490224" cy="1052081"/>
          </a:xfrm>
        </p:spPr>
        <p:txBody>
          <a:bodyPr/>
          <a:lstStyle/>
          <a:p>
            <a:r>
              <a:rPr lang="en-US" altLang="en-US">
                <a:solidFill>
                  <a:schemeClr val="tx1"/>
                </a:solidFill>
              </a:rPr>
              <a:t>Questions?</a:t>
            </a:r>
            <a:endParaRPr lang="en-US">
              <a:solidFill>
                <a:schemeClr val="tx1"/>
              </a:solidFill>
              <a:cs typeface="Calibri Light" panose="020F0302020204030204"/>
            </a:endParaRPr>
          </a:p>
        </p:txBody>
      </p:sp>
      <p:sp>
        <p:nvSpPr>
          <p:cNvPr id="2" name="Text Placeholder 1"/>
          <p:cNvSpPr>
            <a:spLocks noGrp="1"/>
          </p:cNvSpPr>
          <p:nvPr>
            <p:ph type="body" idx="1"/>
          </p:nvPr>
        </p:nvSpPr>
        <p:spPr/>
        <p:txBody>
          <a:bodyPr vert="horz" lIns="91440" tIns="0" rIns="91440" bIns="45720" rtlCol="0" anchor="t">
            <a:normAutofit fontScale="85000" lnSpcReduction="20000"/>
          </a:bodyPr>
          <a:lstStyle/>
          <a:p>
            <a:pPr algn="l"/>
            <a:r>
              <a:rPr lang="en-US">
                <a:solidFill>
                  <a:schemeClr val="tx1"/>
                </a:solidFill>
              </a:rPr>
              <a:t>Vanessa Pulkrabek  </a:t>
            </a:r>
          </a:p>
          <a:p>
            <a:pPr algn="l"/>
            <a:r>
              <a:rPr lang="en-US">
                <a:solidFill>
                  <a:schemeClr val="tx1"/>
                </a:solidFill>
                <a:hlinkClick r:id="rId3"/>
              </a:rPr>
              <a:t>vanessa.pulkrabek@edmn.org</a:t>
            </a:r>
            <a:endParaRPr lang="en-US">
              <a:solidFill>
                <a:schemeClr val="tx1"/>
              </a:solidFill>
            </a:endParaRPr>
          </a:p>
          <a:p>
            <a:pPr algn="l"/>
            <a:r>
              <a:rPr lang="en-US">
                <a:solidFill>
                  <a:schemeClr val="tx1"/>
                </a:solidFill>
              </a:rPr>
              <a:t>Alyssa Mueller</a:t>
            </a:r>
          </a:p>
          <a:p>
            <a:pPr algn="l"/>
            <a:r>
              <a:rPr lang="en-US">
                <a:solidFill>
                  <a:schemeClr val="tx1"/>
                </a:solidFill>
                <a:hlinkClick r:id="rId4"/>
              </a:rPr>
              <a:t>alyssa.mueller@edmn.org</a:t>
            </a:r>
            <a:endParaRPr lang="en-US">
              <a:solidFill>
                <a:schemeClr val="tx1"/>
              </a:solidFill>
            </a:endParaRPr>
          </a:p>
          <a:p>
            <a:pPr algn="l"/>
            <a:endParaRPr lang="en-US">
              <a:solidFill>
                <a:schemeClr val="tx1"/>
              </a:solidFill>
            </a:endParaRPr>
          </a:p>
        </p:txBody>
      </p:sp>
    </p:spTree>
    <p:extLst>
      <p:ext uri="{BB962C8B-B14F-4D97-AF65-F5344CB8AC3E}">
        <p14:creationId xmlns:p14="http://schemas.microsoft.com/office/powerpoint/2010/main" val="1970997354"/>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3960F"/>
      </a:accent1>
      <a:accent2>
        <a:srgbClr val="E04116"/>
      </a:accent2>
      <a:accent3>
        <a:srgbClr val="9D4DE7"/>
      </a:accent3>
      <a:accent4>
        <a:srgbClr val="449EF3"/>
      </a:accent4>
      <a:accent5>
        <a:srgbClr val="39C6BE"/>
      </a:accent5>
      <a:accent6>
        <a:srgbClr val="88C933"/>
      </a:accent6>
      <a:hlink>
        <a:srgbClr val="EBB41F"/>
      </a:hlink>
      <a:folHlink>
        <a:srgbClr val="E1D676"/>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29B3952A-A5A2-4E72-A5C9-A88B41734E0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139F7ED7-A513-4E49-87F3-C4A1137067BA}"/>
</file>

<file path=customXml/itemProps2.xml><?xml version="1.0" encoding="utf-8"?>
<ds:datastoreItem xmlns:ds="http://schemas.openxmlformats.org/officeDocument/2006/customXml" ds:itemID="{FA377FBE-0F2D-4179-A89B-6F8624923CFD}"/>
</file>

<file path=customXml/itemProps3.xml><?xml version="1.0" encoding="utf-8"?>
<ds:datastoreItem xmlns:ds="http://schemas.openxmlformats.org/officeDocument/2006/customXml" ds:itemID="{1B560D01-AEA4-4B32-A595-BB0E2BC256BD}"/>
</file>

<file path=docProps/app.xml><?xml version="1.0" encoding="utf-8"?>
<Properties xmlns="http://schemas.openxmlformats.org/officeDocument/2006/extended-properties" xmlns:vt="http://schemas.openxmlformats.org/officeDocument/2006/docPropsVTypes">
  <Template>TM16401371[[fn=Atlas]]</Template>
  <Application>Microsoft Office PowerPoint</Application>
  <PresentationFormat>Widescreen</PresentationFormat>
  <Slides>31</Slides>
  <Notes>24</Notes>
  <HiddenSlides>0</HiddenSlide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Atlas</vt:lpstr>
      <vt:lpstr>Organizing for Safer, Healthier Schools</vt:lpstr>
      <vt:lpstr>Agenda</vt:lpstr>
      <vt:lpstr>   Local context &amp; experience</vt:lpstr>
      <vt:lpstr>Student to Staff Conflict</vt:lpstr>
      <vt:lpstr>Report to school</vt:lpstr>
      <vt:lpstr>Worker’s compensation</vt:lpstr>
      <vt:lpstr>Individual rights</vt:lpstr>
      <vt:lpstr>Connect with care</vt:lpstr>
      <vt:lpstr>Legal Requirements</vt:lpstr>
      <vt:lpstr>Legal Requirements</vt:lpstr>
      <vt:lpstr>Legal Requirements</vt:lpstr>
      <vt:lpstr>Additional consideration for certain students</vt:lpstr>
      <vt:lpstr>Additional consideration</vt:lpstr>
      <vt:lpstr>Trauma-Informed  Practices with Student Discipline</vt:lpstr>
      <vt:lpstr>Student discipline</vt:lpstr>
      <vt:lpstr>School-to-prison pipeline</vt:lpstr>
      <vt:lpstr>Restorative Practice</vt:lpstr>
      <vt:lpstr>Understanding trauma responses can go a long way</vt:lpstr>
      <vt:lpstr>Staff to Staff Conflict </vt:lpstr>
      <vt:lpstr>Workplace Bullying is ....  </vt:lpstr>
      <vt:lpstr>Workplace Bullying is ....  </vt:lpstr>
      <vt:lpstr>The Forms it Takes.... </vt:lpstr>
      <vt:lpstr>Organize Your Local to Oppose Bullying: Changing the Culture </vt:lpstr>
      <vt:lpstr>Proactive steps for locals &amp; staff</vt:lpstr>
      <vt:lpstr>Preventive measures</vt:lpstr>
      <vt:lpstr>Preventive measures</vt:lpstr>
      <vt:lpstr>Student placement</vt:lpstr>
      <vt:lpstr>Organize!</vt:lpstr>
      <vt:lpstr>Action items &amp; takeaways</vt:lpstr>
      <vt:lpstr>Consider action </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Considering School Safety</dc:title>
  <dc:creator>Pulkrabek, Vanessa [MN]</dc:creator>
  <cp:revision>10</cp:revision>
  <cp:lastPrinted>2018-10-02T17:37:27Z</cp:lastPrinted>
  <dcterms:created xsi:type="dcterms:W3CDTF">2018-10-02T16:00:24Z</dcterms:created>
  <dcterms:modified xsi:type="dcterms:W3CDTF">2019-01-31T21:13:40Z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