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fntdata" ContentType="application/x-fontdata"/>
  <Default Extension="xml" ContentType="application/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2" Type="http://schemas.openxmlformats.org/officeDocument/2006/relationships/custom-properties" Target="docProps/custom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81" r:id="rId3"/>
    <p:sldMasterId id="2147483682" r:id="rId4"/>
    <p:sldMasterId id="2147483683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</p:sldIdLst>
  <p:sldSz cy="6858000" cx="12192000"/>
  <p:notesSz cx="6858000" cy="9144000"/>
  <p:embeddedFontLst>
    <p:embeddedFont>
      <p:font typeface="Maven Pro"/>
      <p:regular r:id="rId27"/>
      <p:bold r:id="rId28"/>
    </p:embeddedFont>
    <p:embeddedFont>
      <p:font typeface="EB Garamond"/>
      <p:regular r:id="rId29"/>
      <p:bold r:id="rId30"/>
      <p:italic r:id="rId31"/>
      <p:boldItalic r:id="rId32"/>
    </p:embeddedFont>
    <p:embeddedFont>
      <p:font typeface="Open Sans SemiBold"/>
      <p:regular r:id="rId33"/>
      <p:bold r:id="rId34"/>
      <p:italic r:id="rId35"/>
      <p:boldItalic r:id="rId36"/>
    </p:embeddedFont>
    <p:embeddedFont>
      <p:font typeface="Open Sans ExtraBold"/>
      <p:bold r:id="rId37"/>
      <p:boldItalic r:id="rId38"/>
    </p:embeddedFont>
    <p:embeddedFont>
      <p:font typeface="Open Sans Light"/>
      <p:regular r:id="rId39"/>
      <p:bold r:id="rId40"/>
      <p:italic r:id="rId41"/>
      <p:boldItalic r:id="rId42"/>
    </p:embeddedFont>
    <p:embeddedFont>
      <p:font typeface="Open Sans"/>
      <p:regular r:id="rId43"/>
      <p:bold r:id="rId44"/>
      <p:italic r:id="rId45"/>
      <p:boldItalic r:id="rId4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13" Type="http://schemas.openxmlformats.org/officeDocument/2006/relationships/slide" Target="slides/slide7.xml"/><Relationship Id="rId39" Type="http://schemas.openxmlformats.org/officeDocument/2006/relationships/font" Target="fonts/OpenSansLight-regular.fntdata"/><Relationship Id="rId18" Type="http://schemas.openxmlformats.org/officeDocument/2006/relationships/slide" Target="slides/slide12.xml"/><Relationship Id="rId42" Type="http://schemas.openxmlformats.org/officeDocument/2006/relationships/font" Target="fonts/OpenSansLight-boldItalic.fntdata"/><Relationship Id="rId21" Type="http://schemas.openxmlformats.org/officeDocument/2006/relationships/slide" Target="slides/slide15.xml"/><Relationship Id="rId34" Type="http://schemas.openxmlformats.org/officeDocument/2006/relationships/font" Target="fonts/OpenSansSemiBold-bold.fntdata"/><Relationship Id="rId47" Type="http://schemas.openxmlformats.org/officeDocument/2006/relationships/customXml" Target="../customXml/item1.xml"/><Relationship Id="rId7" Type="http://schemas.openxmlformats.org/officeDocument/2006/relationships/slide" Target="slides/slide1.xml"/><Relationship Id="rId2" Type="http://schemas.openxmlformats.org/officeDocument/2006/relationships/presProps" Target="presProps.xml"/><Relationship Id="rId29" Type="http://schemas.openxmlformats.org/officeDocument/2006/relationships/font" Target="fonts/EBGaramond-regular.fntdata"/><Relationship Id="rId16" Type="http://schemas.openxmlformats.org/officeDocument/2006/relationships/slide" Target="slides/slide10.xml"/><Relationship Id="rId40" Type="http://schemas.openxmlformats.org/officeDocument/2006/relationships/font" Target="fonts/OpenSansLight-bold.fntdata"/><Relationship Id="rId24" Type="http://schemas.openxmlformats.org/officeDocument/2006/relationships/slide" Target="slides/slide18.xml"/><Relationship Id="rId45" Type="http://schemas.openxmlformats.org/officeDocument/2006/relationships/font" Target="fonts/OpenSans-italic.fntdata"/><Relationship Id="rId11" Type="http://schemas.openxmlformats.org/officeDocument/2006/relationships/slide" Target="slides/slide5.xml"/><Relationship Id="rId32" Type="http://schemas.openxmlformats.org/officeDocument/2006/relationships/font" Target="fonts/EBGaramond-boldItalic.fntdata"/><Relationship Id="rId37" Type="http://schemas.openxmlformats.org/officeDocument/2006/relationships/font" Target="fonts/OpenSansExtraBold-bold.fntdata"/><Relationship Id="rId23" Type="http://schemas.openxmlformats.org/officeDocument/2006/relationships/slide" Target="slides/slide17.xml"/><Relationship Id="rId28" Type="http://schemas.openxmlformats.org/officeDocument/2006/relationships/font" Target="fonts/MavenPro-bold.fntdata"/><Relationship Id="rId5" Type="http://schemas.openxmlformats.org/officeDocument/2006/relationships/slideMaster" Target="slideMasters/slideMaster3.xml"/><Relationship Id="rId15" Type="http://schemas.openxmlformats.org/officeDocument/2006/relationships/slide" Target="slides/slide9.xml"/><Relationship Id="rId36" Type="http://schemas.openxmlformats.org/officeDocument/2006/relationships/font" Target="fonts/OpenSansSemiBold-boldItalic.fntdata"/><Relationship Id="rId49" Type="http://schemas.openxmlformats.org/officeDocument/2006/relationships/customXml" Target="../customXml/item3.xml"/><Relationship Id="rId44" Type="http://schemas.openxmlformats.org/officeDocument/2006/relationships/font" Target="fonts/OpenSans-bold.fntdata"/><Relationship Id="rId31" Type="http://schemas.openxmlformats.org/officeDocument/2006/relationships/font" Target="fonts/EBGaramond-italic.fntdata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22" Type="http://schemas.openxmlformats.org/officeDocument/2006/relationships/slide" Target="slides/slide16.xml"/><Relationship Id="rId43" Type="http://schemas.openxmlformats.org/officeDocument/2006/relationships/font" Target="fonts/OpenSans-regular.fntdata"/><Relationship Id="rId4" Type="http://schemas.openxmlformats.org/officeDocument/2006/relationships/slideMaster" Target="slideMasters/slideMaster2.xml"/><Relationship Id="rId9" Type="http://schemas.openxmlformats.org/officeDocument/2006/relationships/slide" Target="slides/slide3.xml"/><Relationship Id="rId27" Type="http://schemas.openxmlformats.org/officeDocument/2006/relationships/font" Target="fonts/MavenPro-regular.fntdata"/><Relationship Id="rId30" Type="http://schemas.openxmlformats.org/officeDocument/2006/relationships/font" Target="fonts/EBGaramond-bold.fntdata"/><Relationship Id="rId35" Type="http://schemas.openxmlformats.org/officeDocument/2006/relationships/font" Target="fonts/OpenSansSemiBold-italic.fntdata"/><Relationship Id="rId14" Type="http://schemas.openxmlformats.org/officeDocument/2006/relationships/slide" Target="slides/slide8.xml"/><Relationship Id="rId48" Type="http://schemas.openxmlformats.org/officeDocument/2006/relationships/customXml" Target="../customXml/item2.xml"/><Relationship Id="rId8" Type="http://schemas.openxmlformats.org/officeDocument/2006/relationships/slide" Target="slides/slide2.xml"/><Relationship Id="rId3" Type="http://schemas.openxmlformats.org/officeDocument/2006/relationships/slideMaster" Target="slideMasters/slideMaster1.xml"/><Relationship Id="rId46" Type="http://schemas.openxmlformats.org/officeDocument/2006/relationships/font" Target="fonts/OpenSans-boldItalic.fntdata"/><Relationship Id="rId25" Type="http://schemas.openxmlformats.org/officeDocument/2006/relationships/slide" Target="slides/slide19.xml"/><Relationship Id="rId33" Type="http://schemas.openxmlformats.org/officeDocument/2006/relationships/font" Target="fonts/OpenSansSemiBold-regular.fntdata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38" Type="http://schemas.openxmlformats.org/officeDocument/2006/relationships/font" Target="fonts/OpenSansExtraBold-boldItalic.fntdata"/><Relationship Id="rId20" Type="http://schemas.openxmlformats.org/officeDocument/2006/relationships/slide" Target="slides/slide14.xml"/><Relationship Id="rId41" Type="http://schemas.openxmlformats.org/officeDocument/2006/relationships/font" Target="fonts/OpenSansLight-italic.fntdata"/><Relationship Id="rId1" Type="http://schemas.openxmlformats.org/officeDocument/2006/relationships/theme" Target="theme/theme3.xml"/><Relationship Id="rId6" Type="http://schemas.openxmlformats.org/officeDocument/2006/relationships/notesMaster" Target="notesMasters/notesMaster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6" name="Google Shape;236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7" name="Google Shape;237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5" name="Google Shape;245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6" name="Google Shape;246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6373e390b6_0_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5" name="Google Shape;255;g6373e390b6_0_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5" name="Google Shape;265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6373e390b6_0_1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4" name="Google Shape;274;g6373e390b6_0_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6faedcd3b0_0_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0" name="Google Shape;280;g6faedcd3b0_0_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1" name="Google Shape;281;g6faedcd3b0_0_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6faedcd3b0_0_10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g6faedcd3b0_0_10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6faedcd3b0_0_5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1" name="Google Shape;301;g6faedcd3b0_0_5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6faedcd3b0_0_22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g6faedcd3b0_0_2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g6faedcd3b0_0_6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8" name="Google Shape;338;g6faedcd3b0_0_6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9" name="Google Shape;339;g6faedcd3b0_0_6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g6b51dd7eb8_0_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0" name="Google Shape;350;g6b51dd7eb8_0_1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1" name="Google Shape;351;g6b51dd7eb8_0_1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6b51dd7eb8_0_3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2" name="Google Shape;362;g6b51dd7eb8_0_3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g6faedcd3b0_0_21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Google Shape;370;g6faedcd3b0_0_2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g6faedcd3b0_0_4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0" name="Google Shape;380;g6faedcd3b0_0_4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6b51dd7eb8_0_5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0" name="Google Shape;390;g6b51dd7eb8_0_5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g6b51dd7eb8_0_4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0" name="Google Shape;400;g6b51dd7eb8_0_4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g6b669ea3d8_1_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6" name="Google Shape;406;g6b669ea3d8_1_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g6b669ea3d8_1_3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6" name="Google Shape;426;g6b669ea3d8_1_3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g6b669ea3d8_1_2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3" name="Google Shape;433;g6b669ea3d8_1_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g6373e390b6_2_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2" name="Google Shape;442;g6373e390b6_2_2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43" name="Google Shape;443;g6373e390b6_2_2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37" name="Google Shape;37;p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38" name="Google Shape;38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6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4" name="Google Shape;44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8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8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5" name="Google Shape;55;p8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7" name="Google Shape;57;p8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8" name="Google Shape;58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8" name="Google Shape;68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/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4"/>
          <p:cNvSpPr txBox="1"/>
          <p:nvPr>
            <p:ph idx="1" type="body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93" name="Google Shape;93;p1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5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15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9" name="Google Shape;99;p15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15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1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6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16"/>
          <p:cNvSpPr txBox="1"/>
          <p:nvPr>
            <p:ph idx="1" type="body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5" name="Google Shape;105;p16"/>
          <p:cNvSpPr txBox="1"/>
          <p:nvPr>
            <p:ph idx="2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6" name="Google Shape;106;p16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16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16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7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17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2" name="Google Shape;112;p1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1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1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18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18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18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19"/>
          <p:cNvSpPr txBox="1"/>
          <p:nvPr>
            <p:ph idx="1" type="body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p19"/>
          <p:cNvSpPr txBox="1"/>
          <p:nvPr>
            <p:ph idx="2" type="body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19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19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1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0"/>
          <p:cNvSpPr txBox="1"/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p20"/>
          <p:cNvSpPr txBox="1"/>
          <p:nvPr>
            <p:ph idx="1" type="body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30" name="Google Shape;130;p20"/>
          <p:cNvSpPr txBox="1"/>
          <p:nvPr>
            <p:ph idx="2" type="body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1" name="Google Shape;131;p20"/>
          <p:cNvSpPr txBox="1"/>
          <p:nvPr>
            <p:ph idx="3" type="body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32" name="Google Shape;132;p20"/>
          <p:cNvSpPr txBox="1"/>
          <p:nvPr>
            <p:ph idx="4" type="body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3" name="Google Shape;133;p20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20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2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2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2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2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22"/>
          <p:cNvSpPr/>
          <p:nvPr>
            <p:ph idx="2" type="pic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3" name="Google Shape;143;p22"/>
          <p:cNvSpPr txBox="1"/>
          <p:nvPr>
            <p:ph idx="1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p22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22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22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23"/>
          <p:cNvSpPr txBox="1"/>
          <p:nvPr>
            <p:ph idx="1" type="body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p23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23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2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4"/>
          <p:cNvSpPr txBox="1"/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24"/>
          <p:cNvSpPr txBox="1"/>
          <p:nvPr>
            <p:ph idx="1" type="body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p2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2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2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6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7" name="Google Shape;167;p26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68" name="Google Shape;168;p26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9" name="Google Shape;169;p26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0" name="Google Shape;170;p26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7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3" name="Google Shape;173;p27"/>
          <p:cNvSpPr txBox="1"/>
          <p:nvPr>
            <p:ph idx="1" type="body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4" name="Google Shape;174;p27"/>
          <p:cNvSpPr txBox="1"/>
          <p:nvPr>
            <p:ph idx="2" type="body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5" name="Google Shape;175;p2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6" name="Google Shape;176;p2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7" name="Google Shape;177;p2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8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0" name="Google Shape;180;p28"/>
          <p:cNvSpPr txBox="1"/>
          <p:nvPr>
            <p:ph idx="1" type="body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81" name="Google Shape;181;p28"/>
          <p:cNvSpPr txBox="1"/>
          <p:nvPr>
            <p:ph idx="2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82" name="Google Shape;182;p28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3" name="Google Shape;183;p28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4" name="Google Shape;184;p28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7" name="Google Shape;187;p29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8" name="Google Shape;188;p29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9" name="Google Shape;189;p29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0" name="Google Shape;190;p2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0"/>
          <p:cNvSpPr txBox="1"/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3" name="Google Shape;193;p30"/>
          <p:cNvSpPr txBox="1"/>
          <p:nvPr>
            <p:ph idx="1" type="body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94" name="Google Shape;194;p30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5" name="Google Shape;195;p30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6" name="Google Shape;196;p3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9" name="Google Shape;199;p3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0" name="Google Shape;200;p3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1" name="Google Shape;201;p3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2"/>
          <p:cNvSpPr txBox="1"/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4" name="Google Shape;204;p32"/>
          <p:cNvSpPr txBox="1"/>
          <p:nvPr>
            <p:ph idx="1" type="body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05" name="Google Shape;205;p32"/>
          <p:cNvSpPr txBox="1"/>
          <p:nvPr>
            <p:ph idx="2" type="body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6" name="Google Shape;206;p32"/>
          <p:cNvSpPr txBox="1"/>
          <p:nvPr>
            <p:ph idx="3" type="body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07" name="Google Shape;207;p32"/>
          <p:cNvSpPr txBox="1"/>
          <p:nvPr>
            <p:ph idx="4" type="body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8" name="Google Shape;208;p32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9" name="Google Shape;209;p32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0" name="Google Shape;210;p32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3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3" name="Google Shape;213;p33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4" name="Google Shape;214;p3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4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7" name="Google Shape;217;p34"/>
          <p:cNvSpPr/>
          <p:nvPr>
            <p:ph idx="2" type="pic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8" name="Google Shape;218;p34"/>
          <p:cNvSpPr txBox="1"/>
          <p:nvPr>
            <p:ph idx="1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19" name="Google Shape;219;p3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0" name="Google Shape;220;p3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1" name="Google Shape;221;p3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4" name="Google Shape;224;p35"/>
          <p:cNvSpPr txBox="1"/>
          <p:nvPr>
            <p:ph idx="1" type="body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25" name="Google Shape;225;p35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6" name="Google Shape;226;p35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7" name="Google Shape;227;p3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6"/>
          <p:cNvSpPr txBox="1"/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0" name="Google Shape;230;p36"/>
          <p:cNvSpPr txBox="1"/>
          <p:nvPr>
            <p:ph idx="1" type="body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31" name="Google Shape;231;p36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2" name="Google Shape;232;p36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3" name="Google Shape;233;p36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2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6" name="Google Shape;86;p13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p13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p13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p1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61" name="Google Shape;161;p25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2" name="Google Shape;162;p25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3" name="Google Shape;163;p25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4" name="Google Shape;164;p2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1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1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Relationship Id="rId4" Type="http://schemas.openxmlformats.org/officeDocument/2006/relationships/image" Target="../media/image6.png"/><Relationship Id="rId5" Type="http://schemas.openxmlformats.org/officeDocument/2006/relationships/image" Target="../media/image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Relationship Id="rId4" Type="http://schemas.openxmlformats.org/officeDocument/2006/relationships/image" Target="../media/image1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5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67DA1">
            <a:alpha val="29019"/>
          </a:srgbClr>
        </a:solidFill>
      </p:bgPr>
    </p:bg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7"/>
          <p:cNvSpPr txBox="1"/>
          <p:nvPr>
            <p:ph type="ctrTitle"/>
          </p:nvPr>
        </p:nvSpPr>
        <p:spPr>
          <a:xfrm>
            <a:off x="508000" y="1122375"/>
            <a:ext cx="8349000" cy="227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D2B42"/>
              </a:buClr>
              <a:buSzPts val="6000"/>
              <a:buFont typeface="EB Garamond"/>
              <a:buNone/>
            </a:pPr>
            <a:r>
              <a:t/>
            </a:r>
            <a:endParaRPr>
              <a:solidFill>
                <a:srgbClr val="0D2B42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D2B42"/>
              </a:buClr>
              <a:buSzPts val="6000"/>
              <a:buFont typeface="EB Garamond"/>
              <a:buNone/>
            </a:pPr>
            <a:r>
              <a:rPr lang="en-US">
                <a:solidFill>
                  <a:srgbClr val="0D2B42"/>
                </a:solidFill>
                <a:latin typeface="EB Garamond"/>
                <a:ea typeface="EB Garamond"/>
                <a:cs typeface="EB Garamond"/>
                <a:sym typeface="EB Garamond"/>
              </a:rPr>
              <a:t>Secondary Traumatic Stress</a:t>
            </a:r>
            <a:endParaRPr>
              <a:solidFill>
                <a:srgbClr val="0D2B42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40" name="Google Shape;240;p37"/>
          <p:cNvSpPr txBox="1"/>
          <p:nvPr>
            <p:ph idx="1" type="subTitle"/>
          </p:nvPr>
        </p:nvSpPr>
        <p:spPr>
          <a:xfrm>
            <a:off x="584200" y="3504875"/>
            <a:ext cx="10403700" cy="10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D2B42"/>
              </a:buClr>
              <a:buSzPts val="6000"/>
              <a:buFont typeface="EB Garamond"/>
              <a:buNone/>
            </a:pPr>
            <a:r>
              <a:rPr lang="en-US">
                <a:solidFill>
                  <a:srgbClr val="067DA1"/>
                </a:solidFill>
                <a:latin typeface="Open Sans"/>
                <a:ea typeface="Open Sans"/>
                <a:cs typeface="Open Sans"/>
                <a:sym typeface="Open Sans"/>
              </a:rPr>
              <a:t>Strategies to Survive, Thrive, &amp; Realize that Resilience Starts with You</a:t>
            </a:r>
            <a:endParaRPr>
              <a:solidFill>
                <a:srgbClr val="067DA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1" name="Google Shape;241;p37"/>
          <p:cNvSpPr txBox="1"/>
          <p:nvPr>
            <p:ph idx="10" type="dt"/>
          </p:nvPr>
        </p:nvSpPr>
        <p:spPr>
          <a:xfrm>
            <a:off x="0" y="6129867"/>
            <a:ext cx="12192000" cy="728133"/>
          </a:xfrm>
          <a:prstGeom prst="rect">
            <a:avLst/>
          </a:prstGeom>
          <a:solidFill>
            <a:srgbClr val="BA192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2400">
                <a:solidFill>
                  <a:schemeClr val="lt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Monday • November 2, 2020</a:t>
            </a:r>
            <a:endParaRPr sz="2400">
              <a:solidFill>
                <a:schemeClr val="lt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242" name="Google Shape;242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65141" y="242461"/>
            <a:ext cx="3669148" cy="7796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67DA1">
            <a:alpha val="29019"/>
          </a:srgbClr>
        </a:solidFill>
      </p:bgPr>
    </p:bg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3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7DA1"/>
              </a:buClr>
              <a:buSzPts val="6000"/>
              <a:buFont typeface="EB Garamond"/>
              <a:buNone/>
            </a:pPr>
            <a:r>
              <a:rPr lang="en-US" sz="6000">
                <a:solidFill>
                  <a:srgbClr val="067DA1"/>
                </a:solidFill>
                <a:latin typeface="EB Garamond"/>
                <a:ea typeface="EB Garamond"/>
                <a:cs typeface="EB Garamond"/>
                <a:sym typeface="EB Garamond"/>
              </a:rPr>
              <a:t>Your presenter today...</a:t>
            </a:r>
            <a:endParaRPr sz="6000">
              <a:solidFill>
                <a:srgbClr val="067DA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49" name="Google Shape;249;p38"/>
          <p:cNvSpPr txBox="1"/>
          <p:nvPr>
            <p:ph idx="1" type="body"/>
          </p:nvPr>
        </p:nvSpPr>
        <p:spPr>
          <a:xfrm>
            <a:off x="6397300" y="2219750"/>
            <a:ext cx="3966000" cy="255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7DA1"/>
              </a:buClr>
              <a:buSzPts val="3600"/>
              <a:buFont typeface="Open Sans"/>
              <a:buNone/>
            </a:pPr>
            <a:r>
              <a:rPr b="1" lang="en-US" sz="3600">
                <a:solidFill>
                  <a:srgbClr val="067DA1"/>
                </a:solidFill>
                <a:latin typeface="Open Sans"/>
                <a:ea typeface="Open Sans"/>
                <a:cs typeface="Open Sans"/>
                <a:sym typeface="Open Sans"/>
              </a:rPr>
              <a:t>Jessica Minguez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2B42"/>
              </a:buClr>
              <a:buSzPts val="2400"/>
              <a:buFont typeface="Open Sans Light"/>
              <a:buNone/>
            </a:pPr>
            <a:r>
              <a:rPr b="1" lang="en-US" sz="2400">
                <a:solidFill>
                  <a:srgbClr val="0D2B42"/>
                </a:solidFill>
                <a:latin typeface="Open Sans"/>
                <a:ea typeface="Open Sans"/>
                <a:cs typeface="Open Sans"/>
                <a:sym typeface="Open Sans"/>
              </a:rPr>
              <a:t>Presenter</a:t>
            </a:r>
            <a:endParaRPr b="1" sz="2400">
              <a:solidFill>
                <a:srgbClr val="0D2B4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2B42"/>
              </a:buClr>
              <a:buSzPts val="2400"/>
              <a:buFont typeface="Arial"/>
              <a:buNone/>
            </a:pPr>
            <a:r>
              <a:rPr lang="en-US" sz="2400">
                <a:solidFill>
                  <a:srgbClr val="0D2B42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UniServ Director, NEA-Alaska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2B42"/>
              </a:buClr>
              <a:buSzPts val="1800"/>
              <a:buFont typeface="Open Sans Light"/>
              <a:buNone/>
            </a:pPr>
            <a:r>
              <a:t/>
            </a:r>
            <a:endParaRPr sz="2400">
              <a:solidFill>
                <a:srgbClr val="0D2B4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2B42"/>
              </a:buClr>
              <a:buSzPts val="1800"/>
              <a:buFont typeface="Arial"/>
              <a:buNone/>
            </a:pPr>
            <a:r>
              <a:rPr lang="en-US" sz="1800">
                <a:solidFill>
                  <a:srgbClr val="0D2B42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jessica.minguez@neaalaska.org</a:t>
            </a:r>
            <a:endParaRPr sz="1800">
              <a:solidFill>
                <a:srgbClr val="0D2B4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2B42"/>
              </a:buClr>
              <a:buSzPts val="1800"/>
              <a:buFont typeface="Open Sans Light"/>
              <a:buNone/>
            </a:pPr>
            <a:r>
              <a:t/>
            </a:r>
            <a:endParaRPr sz="1800">
              <a:solidFill>
                <a:srgbClr val="0D2B4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rgbClr val="0D2B4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2B42"/>
              </a:buClr>
              <a:buSzPts val="1800"/>
              <a:buFont typeface="Open Sans Light"/>
              <a:buNone/>
            </a:pPr>
            <a:r>
              <a:t/>
            </a:r>
            <a:endParaRPr sz="1800">
              <a:solidFill>
                <a:srgbClr val="0D2B4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250" name="Google Shape;250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65834" y="242460"/>
            <a:ext cx="3669148" cy="7796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38"/>
          <p:cNvPicPr preferRelativeResize="0"/>
          <p:nvPr/>
        </p:nvPicPr>
        <p:blipFill rotWithShape="1">
          <a:blip r:embed="rId4">
            <a:alphaModFix/>
          </a:blip>
          <a:srcRect b="0" l="7120" r="6983" t="0"/>
          <a:stretch/>
        </p:blipFill>
        <p:spPr>
          <a:xfrm>
            <a:off x="4192713" y="2287150"/>
            <a:ext cx="2077274" cy="2418499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38"/>
          <p:cNvSpPr/>
          <p:nvPr/>
        </p:nvSpPr>
        <p:spPr>
          <a:xfrm>
            <a:off x="106050" y="1574400"/>
            <a:ext cx="3841500" cy="2981100"/>
          </a:xfrm>
          <a:prstGeom prst="wedgeEllipseCallout">
            <a:avLst>
              <a:gd fmla="val 66562" name="adj1"/>
              <a:gd fmla="val 14034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D2B42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I want you to get credit for your attendance today!  To sign in, please go to </a:t>
            </a:r>
            <a:r>
              <a:rPr lang="en-US" sz="2000">
                <a:solidFill>
                  <a:srgbClr val="0D2B42"/>
                </a:solidFill>
                <a:highlight>
                  <a:srgbClr val="FFBD01"/>
                </a:highlight>
                <a:latin typeface="Open Sans SemiBold"/>
                <a:ea typeface="Open Sans SemiBold"/>
                <a:cs typeface="Open Sans SemiBold"/>
                <a:sym typeface="Open Sans SemiBold"/>
              </a:rPr>
              <a:t>http://bit.ly/STShello</a:t>
            </a:r>
            <a:endParaRPr sz="2000">
              <a:solidFill>
                <a:srgbClr val="0D2B42"/>
              </a:solidFill>
              <a:highlight>
                <a:srgbClr val="FFBD01"/>
              </a:highlight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67DA1">
            <a:alpha val="29019"/>
          </a:srgbClr>
        </a:solidFill>
      </p:bgPr>
    </p:bg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7DA1"/>
              </a:buClr>
              <a:buSzPts val="6000"/>
              <a:buFont typeface="EB Garamond"/>
              <a:buNone/>
            </a:pPr>
            <a:r>
              <a:rPr lang="en-US" sz="6000">
                <a:solidFill>
                  <a:srgbClr val="067DA1"/>
                </a:solidFill>
                <a:latin typeface="EB Garamond"/>
                <a:ea typeface="EB Garamond"/>
                <a:cs typeface="EB Garamond"/>
                <a:sym typeface="EB Garamond"/>
              </a:rPr>
              <a:t>Housekeeping</a:t>
            </a:r>
            <a:endParaRPr sz="6000">
              <a:solidFill>
                <a:srgbClr val="067DA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58" name="Google Shape;258;p39"/>
          <p:cNvSpPr txBox="1"/>
          <p:nvPr>
            <p:ph idx="1" type="body"/>
          </p:nvPr>
        </p:nvSpPr>
        <p:spPr>
          <a:xfrm>
            <a:off x="838200" y="1825625"/>
            <a:ext cx="3125100" cy="39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7DA1"/>
              </a:buClr>
              <a:buSzPts val="3600"/>
              <a:buNone/>
            </a:pPr>
            <a:r>
              <a:rPr b="1" lang="en-US" sz="3600">
                <a:solidFill>
                  <a:srgbClr val="067DA1"/>
                </a:solidFill>
                <a:latin typeface="Open Sans"/>
                <a:ea typeface="Open Sans"/>
                <a:cs typeface="Open Sans"/>
                <a:sym typeface="Open Sans"/>
              </a:rPr>
              <a:t>Agenda</a:t>
            </a:r>
            <a:endParaRPr/>
          </a:p>
          <a:p>
            <a:pPr indent="-381000" lvl="0" marL="4572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D2B42"/>
              </a:buClr>
              <a:buSzPts val="2400"/>
              <a:buFont typeface="Open Sans Light"/>
              <a:buChar char="●"/>
            </a:pPr>
            <a:r>
              <a:rPr lang="en-US" sz="2400">
                <a:solidFill>
                  <a:srgbClr val="0D2B42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Disclaimers</a:t>
            </a:r>
            <a:endParaRPr sz="2400">
              <a:solidFill>
                <a:srgbClr val="0D2B4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D2B42"/>
              </a:buClr>
              <a:buSzPts val="2400"/>
              <a:buFont typeface="Open Sans Light"/>
              <a:buChar char="●"/>
            </a:pPr>
            <a:r>
              <a:rPr lang="en-US" sz="2400">
                <a:solidFill>
                  <a:srgbClr val="0D2B42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What is STS?</a:t>
            </a:r>
            <a:endParaRPr sz="2400">
              <a:solidFill>
                <a:srgbClr val="0D2B4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D2B42"/>
              </a:buClr>
              <a:buSzPts val="2400"/>
              <a:buFont typeface="Open Sans Light"/>
              <a:buChar char="●"/>
            </a:pPr>
            <a:r>
              <a:rPr lang="en-US" sz="2400">
                <a:solidFill>
                  <a:srgbClr val="0D2B42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Signs</a:t>
            </a:r>
            <a:endParaRPr sz="2400">
              <a:solidFill>
                <a:srgbClr val="0D2B4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D2B42"/>
              </a:buClr>
              <a:buSzPts val="2400"/>
              <a:buFont typeface="Open Sans Light"/>
              <a:buChar char="●"/>
            </a:pPr>
            <a:r>
              <a:rPr lang="en-US" sz="2400">
                <a:solidFill>
                  <a:srgbClr val="0D2B42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Strategies</a:t>
            </a:r>
            <a:endParaRPr sz="2400">
              <a:solidFill>
                <a:srgbClr val="0D2B4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D2B42"/>
              </a:buClr>
              <a:buSzPts val="2400"/>
              <a:buFont typeface="Open Sans Light"/>
              <a:buChar char="●"/>
            </a:pPr>
            <a:r>
              <a:rPr lang="en-US" sz="2400">
                <a:solidFill>
                  <a:srgbClr val="0D2B42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Reflections &amp; Takeaways</a:t>
            </a:r>
            <a:endParaRPr sz="2400">
              <a:solidFill>
                <a:srgbClr val="0D2B4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>
              <a:solidFill>
                <a:schemeClr val="lt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259" name="Google Shape;259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65834" y="242460"/>
            <a:ext cx="3669150" cy="7796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737625" y="2907663"/>
            <a:ext cx="3290982" cy="1737475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39"/>
          <p:cNvSpPr txBox="1"/>
          <p:nvPr>
            <p:ph idx="10" type="dt"/>
          </p:nvPr>
        </p:nvSpPr>
        <p:spPr>
          <a:xfrm>
            <a:off x="0" y="6129867"/>
            <a:ext cx="12192000" cy="728100"/>
          </a:xfrm>
          <a:prstGeom prst="rect">
            <a:avLst/>
          </a:prstGeom>
          <a:solidFill>
            <a:srgbClr val="BA192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45720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2400">
                <a:solidFill>
                  <a:srgbClr val="BA192C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jessica.minguez@neaalaska.org</a:t>
            </a:r>
            <a:endParaRPr sz="2400">
              <a:solidFill>
                <a:srgbClr val="BA192C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62" name="Google Shape;262;p39"/>
          <p:cNvSpPr txBox="1"/>
          <p:nvPr>
            <p:ph idx="1" type="body"/>
          </p:nvPr>
        </p:nvSpPr>
        <p:spPr>
          <a:xfrm>
            <a:off x="7466250" y="1825625"/>
            <a:ext cx="3125100" cy="2990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7DA1"/>
              </a:buClr>
              <a:buSzPts val="3600"/>
              <a:buNone/>
            </a:pPr>
            <a:r>
              <a:rPr b="1" lang="en-US" sz="3600">
                <a:solidFill>
                  <a:srgbClr val="067DA1"/>
                </a:solidFill>
                <a:latin typeface="Open Sans"/>
                <a:ea typeface="Open Sans"/>
                <a:cs typeface="Open Sans"/>
                <a:sym typeface="Open Sans"/>
              </a:rPr>
              <a:t>Zoom Tips</a:t>
            </a:r>
            <a:endParaRPr/>
          </a:p>
          <a:p>
            <a:pPr indent="-381000" lvl="0" marL="4572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D2B42"/>
              </a:buClr>
              <a:buSzPts val="2400"/>
              <a:buFont typeface="Open Sans Light"/>
              <a:buChar char="●"/>
            </a:pPr>
            <a:r>
              <a:rPr lang="en-US" sz="2400">
                <a:solidFill>
                  <a:srgbClr val="0D2B42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Chat</a:t>
            </a:r>
            <a:endParaRPr sz="2400">
              <a:solidFill>
                <a:srgbClr val="0D2B4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-381000" lvl="0" marL="4572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D2B42"/>
              </a:buClr>
              <a:buSzPts val="2400"/>
              <a:buFont typeface="Open Sans Light"/>
              <a:buChar char="●"/>
            </a:pPr>
            <a:r>
              <a:rPr lang="en-US" sz="2400">
                <a:solidFill>
                  <a:srgbClr val="0D2B42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Raise Hand</a:t>
            </a:r>
            <a:endParaRPr sz="2400">
              <a:solidFill>
                <a:srgbClr val="0D2B4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D2B42"/>
              </a:buClr>
              <a:buSzPts val="2400"/>
              <a:buFont typeface="Open Sans Light"/>
              <a:buChar char="●"/>
            </a:pPr>
            <a:r>
              <a:rPr lang="en-US" sz="2400">
                <a:solidFill>
                  <a:srgbClr val="0D2B42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Mute</a:t>
            </a:r>
            <a:endParaRPr sz="2400">
              <a:solidFill>
                <a:srgbClr val="0D2B4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D2B42"/>
              </a:buClr>
              <a:buSzPts val="2400"/>
              <a:buFont typeface="Open Sans Light"/>
              <a:buChar char="●"/>
            </a:pPr>
            <a:r>
              <a:rPr lang="en-US" sz="2400">
                <a:solidFill>
                  <a:srgbClr val="0D2B42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Questions</a:t>
            </a:r>
            <a:endParaRPr sz="2400">
              <a:solidFill>
                <a:srgbClr val="0D2B4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>
              <a:solidFill>
                <a:schemeClr val="lt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67DA1">
            <a:alpha val="29019"/>
          </a:srgbClr>
        </a:solidFill>
      </p:bgPr>
    </p:bg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40"/>
          <p:cNvSpPr txBox="1"/>
          <p:nvPr>
            <p:ph type="title"/>
          </p:nvPr>
        </p:nvSpPr>
        <p:spPr>
          <a:xfrm>
            <a:off x="839800" y="457200"/>
            <a:ext cx="68310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7DA1"/>
              </a:buClr>
              <a:buSzPts val="6000"/>
              <a:buFont typeface="EB Garamond"/>
              <a:buNone/>
            </a:pPr>
            <a:r>
              <a:rPr lang="en-US" sz="6000">
                <a:solidFill>
                  <a:srgbClr val="067DA1"/>
                </a:solidFill>
                <a:latin typeface="EB Garamond"/>
                <a:ea typeface="EB Garamond"/>
                <a:cs typeface="EB Garamond"/>
                <a:sym typeface="EB Garamond"/>
              </a:rPr>
              <a:t>Chat Practice:</a:t>
            </a:r>
            <a:endParaRPr sz="6000">
              <a:solidFill>
                <a:srgbClr val="067DA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7DA1"/>
              </a:buClr>
              <a:buSzPts val="6000"/>
              <a:buFont typeface="EB Garamond"/>
              <a:buNone/>
            </a:pPr>
            <a:r>
              <a:rPr lang="en-US" sz="6000">
                <a:solidFill>
                  <a:srgbClr val="067DA1"/>
                </a:solidFill>
                <a:latin typeface="EB Garamond"/>
                <a:ea typeface="EB Garamond"/>
                <a:cs typeface="EB Garamond"/>
                <a:sym typeface="EB Garamond"/>
              </a:rPr>
              <a:t>Who is in the Zoom?</a:t>
            </a:r>
            <a:endParaRPr sz="6000">
              <a:solidFill>
                <a:srgbClr val="067DA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268" name="Google Shape;268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65834" y="242460"/>
            <a:ext cx="3669148" cy="779694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40"/>
          <p:cNvSpPr/>
          <p:nvPr/>
        </p:nvSpPr>
        <p:spPr>
          <a:xfrm>
            <a:off x="227175" y="2355188"/>
            <a:ext cx="6714600" cy="2812200"/>
          </a:xfrm>
          <a:prstGeom prst="roundRect">
            <a:avLst>
              <a:gd fmla="val 16667" name="adj"/>
            </a:avLst>
          </a:prstGeom>
          <a:solidFill>
            <a:srgbClr val="067DA1">
              <a:alpha val="30196"/>
            </a:srgbClr>
          </a:solidFill>
          <a:ln cap="flat" cmpd="sng" w="9525">
            <a:solidFill>
              <a:srgbClr val="44546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81000" lvl="0" marL="45720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33343A"/>
              </a:buClr>
              <a:buSzPts val="2400"/>
              <a:buFont typeface="Open Sans"/>
              <a:buChar char="●"/>
            </a:pPr>
            <a:r>
              <a:rPr b="1" i="0" lang="en-US" sz="2400" u="none" cap="none" strike="noStrike">
                <a:solidFill>
                  <a:srgbClr val="33343A"/>
                </a:solidFill>
                <a:latin typeface="Open Sans"/>
                <a:ea typeface="Open Sans"/>
                <a:cs typeface="Open Sans"/>
                <a:sym typeface="Open Sans"/>
              </a:rPr>
              <a:t>Name </a:t>
            </a:r>
            <a:endParaRPr b="1" i="0" sz="2400" u="none" cap="none" strike="noStrike">
              <a:solidFill>
                <a:srgbClr val="33343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81000" lvl="0" marL="45720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33343A"/>
              </a:buClr>
              <a:buSzPts val="2400"/>
              <a:buFont typeface="Open Sans"/>
              <a:buChar char="●"/>
            </a:pPr>
            <a:r>
              <a:rPr b="1" lang="en-US" sz="2400">
                <a:solidFill>
                  <a:srgbClr val="33343A"/>
                </a:solidFill>
                <a:latin typeface="Open Sans"/>
                <a:ea typeface="Open Sans"/>
                <a:cs typeface="Open Sans"/>
                <a:sym typeface="Open Sans"/>
              </a:rPr>
              <a:t>Role in MSBSD</a:t>
            </a:r>
            <a:endParaRPr b="1" i="0" sz="2400" u="none" cap="none" strike="noStrike">
              <a:solidFill>
                <a:srgbClr val="33343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81000" lvl="0" marL="45720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33343A"/>
              </a:buClr>
              <a:buSzPts val="2400"/>
              <a:buFont typeface="Open Sans"/>
              <a:buChar char="●"/>
            </a:pPr>
            <a:r>
              <a:rPr b="1" lang="en-US" sz="2400">
                <a:solidFill>
                  <a:srgbClr val="33343A"/>
                </a:solidFill>
                <a:latin typeface="Open Sans"/>
                <a:ea typeface="Open Sans"/>
                <a:cs typeface="Open Sans"/>
                <a:sym typeface="Open Sans"/>
              </a:rPr>
              <a:t>One word to describe your weekend</a:t>
            </a:r>
            <a:endParaRPr b="0" i="0" sz="1400" u="none" cap="none" strike="noStrike">
              <a:solidFill>
                <a:srgbClr val="33343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0" name="Google Shape;270;p4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084500" y="2475413"/>
            <a:ext cx="4572000" cy="2571750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40"/>
          <p:cNvSpPr/>
          <p:nvPr/>
        </p:nvSpPr>
        <p:spPr>
          <a:xfrm>
            <a:off x="2738700" y="5465175"/>
            <a:ext cx="6714600" cy="10536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rgbClr val="44546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33343A"/>
                </a:solidFill>
                <a:latin typeface="Open Sans"/>
                <a:ea typeface="Open Sans"/>
                <a:cs typeface="Open Sans"/>
                <a:sym typeface="Open Sans"/>
              </a:rPr>
              <a:t>Example:  Jessica, UniServ Director, Cozy</a:t>
            </a:r>
            <a:endParaRPr i="0" sz="1400" u="none" cap="none" strike="noStrike">
              <a:solidFill>
                <a:srgbClr val="33343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A192C"/>
        </a:solidFill>
      </p:bgPr>
    </p:bg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41"/>
          <p:cNvSpPr txBox="1"/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Open Sans"/>
              <a:buNone/>
            </a:pPr>
            <a:r>
              <a:rPr b="1" lang="en-US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THANK YOU SO MUCH!</a:t>
            </a:r>
            <a:endParaRPr b="1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Open Sans"/>
              <a:buNone/>
            </a:pPr>
            <a:r>
              <a:rPr b="1" lang="en-US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LET’S BEGIN.</a:t>
            </a:r>
            <a:endParaRPr b="1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77" name="Google Shape;277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281785" y="277443"/>
            <a:ext cx="2652505" cy="5636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67DA1">
            <a:alpha val="29020"/>
          </a:srgbClr>
        </a:solidFill>
      </p:bgPr>
    </p:bg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42"/>
          <p:cNvSpPr txBox="1"/>
          <p:nvPr>
            <p:ph type="ctrTitle"/>
          </p:nvPr>
        </p:nvSpPr>
        <p:spPr>
          <a:xfrm>
            <a:off x="508000" y="1122375"/>
            <a:ext cx="8349000" cy="227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D2B42"/>
              </a:buClr>
              <a:buSzPts val="6000"/>
              <a:buFont typeface="EB Garamond"/>
              <a:buNone/>
            </a:pPr>
            <a:r>
              <a:t/>
            </a:r>
            <a:endParaRPr>
              <a:solidFill>
                <a:srgbClr val="0D2B42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D2B42"/>
              </a:buClr>
              <a:buSzPts val="6000"/>
              <a:buFont typeface="EB Garamond"/>
              <a:buNone/>
            </a:pPr>
            <a:r>
              <a:rPr lang="en-US">
                <a:solidFill>
                  <a:srgbClr val="0D2B42"/>
                </a:solidFill>
                <a:latin typeface="EB Garamond"/>
                <a:ea typeface="EB Garamond"/>
                <a:cs typeface="EB Garamond"/>
                <a:sym typeface="EB Garamond"/>
              </a:rPr>
              <a:t>Secondary Traumatic Stress</a:t>
            </a:r>
            <a:endParaRPr>
              <a:solidFill>
                <a:srgbClr val="0D2B42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84" name="Google Shape;284;p42"/>
          <p:cNvSpPr txBox="1"/>
          <p:nvPr>
            <p:ph idx="1" type="subTitle"/>
          </p:nvPr>
        </p:nvSpPr>
        <p:spPr>
          <a:xfrm>
            <a:off x="584200" y="3504875"/>
            <a:ext cx="10403700" cy="10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D2B42"/>
              </a:buClr>
              <a:buSzPts val="6000"/>
              <a:buNone/>
            </a:pPr>
            <a:r>
              <a:rPr lang="en-US">
                <a:solidFill>
                  <a:srgbClr val="067DA1"/>
                </a:solidFill>
                <a:latin typeface="Open Sans"/>
                <a:ea typeface="Open Sans"/>
                <a:cs typeface="Open Sans"/>
                <a:sym typeface="Open Sans"/>
              </a:rPr>
              <a:t>Strategies to Survive, Thrive, &amp; Realize that Resilience Starts with You</a:t>
            </a:r>
            <a:endParaRPr>
              <a:solidFill>
                <a:srgbClr val="067DA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7DA1"/>
              </a:buClr>
              <a:buSzPts val="2800"/>
              <a:buNone/>
            </a:pPr>
            <a:r>
              <a:t/>
            </a:r>
            <a:endParaRPr>
              <a:solidFill>
                <a:srgbClr val="067DA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5" name="Google Shape;285;p42"/>
          <p:cNvSpPr txBox="1"/>
          <p:nvPr>
            <p:ph idx="10" type="dt"/>
          </p:nvPr>
        </p:nvSpPr>
        <p:spPr>
          <a:xfrm>
            <a:off x="0" y="6129867"/>
            <a:ext cx="12192000" cy="728100"/>
          </a:xfrm>
          <a:prstGeom prst="rect">
            <a:avLst/>
          </a:prstGeom>
          <a:solidFill>
            <a:srgbClr val="BA192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2400">
                <a:solidFill>
                  <a:srgbClr val="BA192C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Presented by Your Name, Your Title   					               7/18/19</a:t>
            </a:r>
            <a:endParaRPr sz="2400">
              <a:solidFill>
                <a:srgbClr val="BA192C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286" name="Google Shape;286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65141" y="242461"/>
            <a:ext cx="3669150" cy="7796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67DA1">
            <a:alpha val="30980"/>
          </a:srgbClr>
        </a:solidFill>
      </p:bgPr>
    </p:bg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4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D2B42"/>
              </a:buClr>
              <a:buSzPts val="6000"/>
              <a:buFont typeface="EB Garamond"/>
              <a:buNone/>
            </a:pPr>
            <a:r>
              <a:rPr lang="en-US" sz="6000">
                <a:solidFill>
                  <a:srgbClr val="0D2B42"/>
                </a:solidFill>
                <a:latin typeface="EB Garamond"/>
                <a:ea typeface="EB Garamond"/>
                <a:cs typeface="EB Garamond"/>
                <a:sym typeface="EB Garamond"/>
              </a:rPr>
              <a:t>Disclaimers</a:t>
            </a:r>
            <a:endParaRPr sz="6000">
              <a:solidFill>
                <a:srgbClr val="0D2B42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92" name="Google Shape;292;p43"/>
          <p:cNvSpPr/>
          <p:nvPr/>
        </p:nvSpPr>
        <p:spPr>
          <a:xfrm>
            <a:off x="838200" y="1881450"/>
            <a:ext cx="4182600" cy="1325700"/>
          </a:xfrm>
          <a:prstGeom prst="wedgeRectCallout">
            <a:avLst>
              <a:gd fmla="val -21238" name="adj1"/>
              <a:gd fmla="val 112252" name="adj2"/>
            </a:avLst>
          </a:prstGeom>
          <a:solidFill>
            <a:srgbClr val="067DA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43"/>
          <p:cNvSpPr/>
          <p:nvPr/>
        </p:nvSpPr>
        <p:spPr>
          <a:xfrm flipH="1">
            <a:off x="3851825" y="3416054"/>
            <a:ext cx="4826100" cy="1194600"/>
          </a:xfrm>
          <a:prstGeom prst="wedgeRectCallout">
            <a:avLst>
              <a:gd fmla="val -21536" name="adj1"/>
              <a:gd fmla="val 124608" name="adj2"/>
            </a:avLst>
          </a:prstGeom>
          <a:solidFill>
            <a:srgbClr val="FFBD0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43"/>
          <p:cNvSpPr/>
          <p:nvPr/>
        </p:nvSpPr>
        <p:spPr>
          <a:xfrm>
            <a:off x="7720475" y="4942200"/>
            <a:ext cx="4250400" cy="950100"/>
          </a:xfrm>
          <a:prstGeom prst="wedgeRectCallout">
            <a:avLst>
              <a:gd fmla="val 22329" name="adj1"/>
              <a:gd fmla="val 121535" name="adj2"/>
            </a:avLst>
          </a:prstGeom>
          <a:solidFill>
            <a:srgbClr val="BA192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43"/>
          <p:cNvSpPr txBox="1"/>
          <p:nvPr/>
        </p:nvSpPr>
        <p:spPr>
          <a:xfrm>
            <a:off x="838200" y="2039699"/>
            <a:ext cx="4013100" cy="100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Presenting about Self-Care</a:t>
            </a:r>
            <a:endParaRPr b="1" sz="18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DOES NOT EQUAL</a:t>
            </a:r>
            <a:endParaRPr b="1" sz="18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Perfect at Self-Care</a:t>
            </a:r>
            <a:endParaRPr b="1" sz="18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6" name="Google Shape;296;p43"/>
          <p:cNvSpPr txBox="1"/>
          <p:nvPr/>
        </p:nvSpPr>
        <p:spPr>
          <a:xfrm>
            <a:off x="3974875" y="3502786"/>
            <a:ext cx="4385700" cy="100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33343A"/>
                </a:solidFill>
                <a:latin typeface="Open Sans"/>
                <a:ea typeface="Open Sans"/>
                <a:cs typeface="Open Sans"/>
                <a:sym typeface="Open Sans"/>
              </a:rPr>
              <a:t>Experienced Educator </a:t>
            </a:r>
            <a:endParaRPr b="1" sz="1800">
              <a:solidFill>
                <a:srgbClr val="33343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33343A"/>
                </a:solidFill>
                <a:latin typeface="Open Sans"/>
                <a:ea typeface="Open Sans"/>
                <a:cs typeface="Open Sans"/>
                <a:sym typeface="Open Sans"/>
              </a:rPr>
              <a:t>BUT</a:t>
            </a:r>
            <a:endParaRPr b="1" sz="1800">
              <a:solidFill>
                <a:srgbClr val="33343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33343A"/>
                </a:solidFill>
                <a:latin typeface="Open Sans"/>
                <a:ea typeface="Open Sans"/>
                <a:cs typeface="Open Sans"/>
                <a:sym typeface="Open Sans"/>
              </a:rPr>
              <a:t>Not Currently in the Schools </a:t>
            </a:r>
            <a:endParaRPr b="1" sz="1800">
              <a:solidFill>
                <a:srgbClr val="33343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7" name="Google Shape;297;p43"/>
          <p:cNvSpPr txBox="1"/>
          <p:nvPr/>
        </p:nvSpPr>
        <p:spPr>
          <a:xfrm>
            <a:off x="7720475" y="5143500"/>
            <a:ext cx="4152600" cy="57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No Judgment Zone</a:t>
            </a:r>
            <a:endParaRPr b="1" sz="18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98" name="Google Shape;298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65834" y="242460"/>
            <a:ext cx="3669150" cy="7796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67DA1">
            <a:alpha val="30980"/>
          </a:srgbClr>
        </a:solidFill>
      </p:bgPr>
    </p:bg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3" name="Google Shape;303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281785" y="277443"/>
            <a:ext cx="2652505" cy="563657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p44"/>
          <p:cNvSpPr txBox="1"/>
          <p:nvPr/>
        </p:nvSpPr>
        <p:spPr>
          <a:xfrm>
            <a:off x="7711725" y="1291075"/>
            <a:ext cx="2979900" cy="494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rgbClr val="0D2B42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Why this topic?</a:t>
            </a:r>
            <a:endParaRPr sz="4800">
              <a:solidFill>
                <a:srgbClr val="0D2B42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rgbClr val="0D2B42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rgbClr val="0D2B42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rgbClr val="0D2B42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Why now?</a:t>
            </a:r>
            <a:endParaRPr sz="4800">
              <a:solidFill>
                <a:srgbClr val="0D2B42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305" name="Google Shape;305;p44"/>
          <p:cNvSpPr/>
          <p:nvPr/>
        </p:nvSpPr>
        <p:spPr>
          <a:xfrm>
            <a:off x="3330650" y="685425"/>
            <a:ext cx="3978600" cy="3656100"/>
          </a:xfrm>
          <a:prstGeom prst="ellipse">
            <a:avLst/>
          </a:prstGeom>
          <a:solidFill>
            <a:srgbClr val="FFBD01">
              <a:alpha val="4469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p44"/>
          <p:cNvSpPr/>
          <p:nvPr/>
        </p:nvSpPr>
        <p:spPr>
          <a:xfrm>
            <a:off x="1917875" y="2916725"/>
            <a:ext cx="3978600" cy="3656100"/>
          </a:xfrm>
          <a:prstGeom prst="ellipse">
            <a:avLst/>
          </a:prstGeom>
          <a:solidFill>
            <a:srgbClr val="067DA1">
              <a:alpha val="4190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07" name="Google Shape;307;p44"/>
          <p:cNvGrpSpPr/>
          <p:nvPr/>
        </p:nvGrpSpPr>
        <p:grpSpPr>
          <a:xfrm>
            <a:off x="561700" y="568850"/>
            <a:ext cx="3978600" cy="3656100"/>
            <a:chOff x="561700" y="568850"/>
            <a:chExt cx="3978600" cy="3656100"/>
          </a:xfrm>
        </p:grpSpPr>
        <p:sp>
          <p:nvSpPr>
            <p:cNvPr id="308" name="Google Shape;308;p44"/>
            <p:cNvSpPr/>
            <p:nvPr/>
          </p:nvSpPr>
          <p:spPr>
            <a:xfrm>
              <a:off x="561700" y="568850"/>
              <a:ext cx="3978600" cy="3656100"/>
            </a:xfrm>
            <a:prstGeom prst="ellipse">
              <a:avLst/>
            </a:prstGeom>
            <a:solidFill>
              <a:srgbClr val="BA192C">
                <a:alpha val="41900"/>
              </a:srgbClr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" name="Google Shape;309;p44"/>
            <p:cNvSpPr txBox="1"/>
            <p:nvPr/>
          </p:nvSpPr>
          <p:spPr>
            <a:xfrm>
              <a:off x="1230775" y="1763625"/>
              <a:ext cx="2282100" cy="872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000">
                  <a:solidFill>
                    <a:srgbClr val="0D2B42"/>
                  </a:solidFill>
                  <a:latin typeface="Open Sans ExtraBold"/>
                  <a:ea typeface="Open Sans ExtraBold"/>
                  <a:cs typeface="Open Sans ExtraBold"/>
                  <a:sym typeface="Open Sans ExtraBold"/>
                </a:rPr>
                <a:t>Global Pandemic</a:t>
              </a:r>
              <a:endParaRPr sz="3000">
                <a:solidFill>
                  <a:srgbClr val="0D2B42"/>
                </a:solidFill>
                <a:latin typeface="Open Sans ExtraBold"/>
                <a:ea typeface="Open Sans ExtraBold"/>
                <a:cs typeface="Open Sans ExtraBold"/>
                <a:sym typeface="Open Sans ExtraBold"/>
              </a:endParaRPr>
            </a:p>
          </p:txBody>
        </p:sp>
      </p:grpSp>
      <p:sp>
        <p:nvSpPr>
          <p:cNvPr id="310" name="Google Shape;310;p44"/>
          <p:cNvSpPr txBox="1"/>
          <p:nvPr/>
        </p:nvSpPr>
        <p:spPr>
          <a:xfrm>
            <a:off x="4337175" y="1817475"/>
            <a:ext cx="2282100" cy="87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rgbClr val="0D2B42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Working with Kids</a:t>
            </a:r>
            <a:endParaRPr sz="3000">
              <a:solidFill>
                <a:srgbClr val="0D2B42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311" name="Google Shape;311;p44"/>
          <p:cNvSpPr txBox="1"/>
          <p:nvPr/>
        </p:nvSpPr>
        <p:spPr>
          <a:xfrm>
            <a:off x="2766125" y="4111500"/>
            <a:ext cx="2282100" cy="87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rgbClr val="0D2B42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Our Own Trauma</a:t>
            </a:r>
            <a:endParaRPr sz="3000">
              <a:solidFill>
                <a:srgbClr val="0D2B42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312" name="Google Shape;312;p44"/>
          <p:cNvSpPr/>
          <p:nvPr/>
        </p:nvSpPr>
        <p:spPr>
          <a:xfrm>
            <a:off x="3500850" y="2916725"/>
            <a:ext cx="955800" cy="645246"/>
          </a:xfrm>
          <a:prstGeom prst="irregularSeal2">
            <a:avLst/>
          </a:prstGeom>
          <a:solidFill>
            <a:srgbClr val="0D2B42"/>
          </a:solidFill>
          <a:ln cap="flat" cmpd="sng" w="9525">
            <a:solidFill>
              <a:srgbClr val="0D2B4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3" name="Google Shape;313;p44"/>
          <p:cNvSpPr/>
          <p:nvPr/>
        </p:nvSpPr>
        <p:spPr>
          <a:xfrm rot="8656040">
            <a:off x="1157347" y="4082099"/>
            <a:ext cx="2787309" cy="442348"/>
          </a:xfrm>
          <a:prstGeom prst="leftArrow">
            <a:avLst>
              <a:gd fmla="val 50000" name="adj1"/>
              <a:gd fmla="val 50000" name="adj2"/>
            </a:avLst>
          </a:prstGeom>
          <a:solidFill>
            <a:srgbClr val="0D2B42"/>
          </a:solidFill>
          <a:ln cap="flat" cmpd="sng" w="9525">
            <a:solidFill>
              <a:srgbClr val="0D2B4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p44"/>
          <p:cNvSpPr txBox="1"/>
          <p:nvPr/>
        </p:nvSpPr>
        <p:spPr>
          <a:xfrm>
            <a:off x="3094625" y="3789125"/>
            <a:ext cx="6882000" cy="80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44"/>
          <p:cNvSpPr txBox="1"/>
          <p:nvPr/>
        </p:nvSpPr>
        <p:spPr>
          <a:xfrm>
            <a:off x="59750" y="4145425"/>
            <a:ext cx="1780200" cy="477900"/>
          </a:xfrm>
          <a:prstGeom prst="rect">
            <a:avLst/>
          </a:prstGeom>
          <a:noFill/>
          <a:ln cap="flat" cmpd="sng" w="19050">
            <a:solidFill>
              <a:srgbClr val="0D2B4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0D2B42"/>
                </a:solidFill>
                <a:latin typeface="Open Sans"/>
                <a:ea typeface="Open Sans"/>
                <a:cs typeface="Open Sans"/>
                <a:sym typeface="Open Sans"/>
              </a:rPr>
              <a:t>You are here.</a:t>
            </a:r>
            <a:endParaRPr b="1" sz="1800">
              <a:solidFill>
                <a:srgbClr val="0D2B4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67DA1">
            <a:alpha val="29800"/>
          </a:srgbClr>
        </a:solidFill>
      </p:bgPr>
    </p:bg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4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A192C"/>
              </a:buClr>
              <a:buSzPts val="6000"/>
              <a:buFont typeface="EB Garamond"/>
              <a:buNone/>
            </a:pPr>
            <a:r>
              <a:rPr lang="en-US" sz="6000">
                <a:solidFill>
                  <a:srgbClr val="BA192C"/>
                </a:solidFill>
                <a:latin typeface="EB Garamond"/>
                <a:ea typeface="EB Garamond"/>
                <a:cs typeface="EB Garamond"/>
                <a:sym typeface="EB Garamond"/>
              </a:rPr>
              <a:t>So many names...</a:t>
            </a:r>
            <a:endParaRPr sz="6000">
              <a:solidFill>
                <a:srgbClr val="BA192C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321" name="Google Shape;321;p45"/>
          <p:cNvSpPr/>
          <p:nvPr/>
        </p:nvSpPr>
        <p:spPr>
          <a:xfrm>
            <a:off x="838200" y="1579827"/>
            <a:ext cx="2421600" cy="2421600"/>
          </a:xfrm>
          <a:prstGeom prst="ellipse">
            <a:avLst/>
          </a:prstGeom>
          <a:solidFill>
            <a:srgbClr val="067DA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45"/>
          <p:cNvSpPr/>
          <p:nvPr/>
        </p:nvSpPr>
        <p:spPr>
          <a:xfrm>
            <a:off x="3429000" y="1579827"/>
            <a:ext cx="2421600" cy="2421600"/>
          </a:xfrm>
          <a:prstGeom prst="ellipse">
            <a:avLst/>
          </a:prstGeom>
          <a:solidFill>
            <a:srgbClr val="067DA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p45"/>
          <p:cNvSpPr/>
          <p:nvPr/>
        </p:nvSpPr>
        <p:spPr>
          <a:xfrm>
            <a:off x="6096000" y="1623484"/>
            <a:ext cx="2421600" cy="2421600"/>
          </a:xfrm>
          <a:prstGeom prst="ellipse">
            <a:avLst/>
          </a:prstGeom>
          <a:solidFill>
            <a:srgbClr val="067DA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p45"/>
          <p:cNvSpPr/>
          <p:nvPr/>
        </p:nvSpPr>
        <p:spPr>
          <a:xfrm>
            <a:off x="8763000" y="1569244"/>
            <a:ext cx="2421600" cy="2421600"/>
          </a:xfrm>
          <a:prstGeom prst="ellipse">
            <a:avLst/>
          </a:prstGeom>
          <a:solidFill>
            <a:srgbClr val="067DA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" name="Google Shape;325;p45"/>
          <p:cNvSpPr/>
          <p:nvPr/>
        </p:nvSpPr>
        <p:spPr>
          <a:xfrm>
            <a:off x="2133600" y="4044951"/>
            <a:ext cx="2421600" cy="2421600"/>
          </a:xfrm>
          <a:prstGeom prst="ellipse">
            <a:avLst/>
          </a:prstGeom>
          <a:solidFill>
            <a:srgbClr val="067DA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p45"/>
          <p:cNvSpPr/>
          <p:nvPr/>
        </p:nvSpPr>
        <p:spPr>
          <a:xfrm>
            <a:off x="4800600" y="3990711"/>
            <a:ext cx="2421600" cy="2421600"/>
          </a:xfrm>
          <a:prstGeom prst="ellipse">
            <a:avLst/>
          </a:prstGeom>
          <a:solidFill>
            <a:srgbClr val="067DA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" name="Google Shape;327;p45"/>
          <p:cNvSpPr/>
          <p:nvPr/>
        </p:nvSpPr>
        <p:spPr>
          <a:xfrm>
            <a:off x="7636933" y="3963591"/>
            <a:ext cx="2421600" cy="2421600"/>
          </a:xfrm>
          <a:prstGeom prst="ellipse">
            <a:avLst/>
          </a:prstGeom>
          <a:solidFill>
            <a:srgbClr val="067DA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Google Shape;328;p45"/>
          <p:cNvSpPr txBox="1"/>
          <p:nvPr/>
        </p:nvSpPr>
        <p:spPr>
          <a:xfrm>
            <a:off x="838200" y="2283700"/>
            <a:ext cx="22854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BD01"/>
                </a:solidFill>
                <a:latin typeface="Open Sans"/>
                <a:ea typeface="Open Sans"/>
                <a:cs typeface="Open Sans"/>
                <a:sym typeface="Open Sans"/>
              </a:rPr>
              <a:t>Secondary</a:t>
            </a:r>
            <a:endParaRPr b="1" sz="2400">
              <a:solidFill>
                <a:srgbClr val="FFBD0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BD01"/>
                </a:solidFill>
                <a:latin typeface="Open Sans"/>
                <a:ea typeface="Open Sans"/>
                <a:cs typeface="Open Sans"/>
                <a:sym typeface="Open Sans"/>
              </a:rPr>
              <a:t> Toxic </a:t>
            </a:r>
            <a:endParaRPr b="1" sz="2400">
              <a:solidFill>
                <a:srgbClr val="FFBD0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BD01"/>
                </a:solidFill>
                <a:latin typeface="Open Sans"/>
                <a:ea typeface="Open Sans"/>
                <a:cs typeface="Open Sans"/>
                <a:sym typeface="Open Sans"/>
              </a:rPr>
              <a:t>Stress</a:t>
            </a:r>
            <a:endParaRPr b="1" sz="2400">
              <a:solidFill>
                <a:srgbClr val="FFBD0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9" name="Google Shape;329;p45"/>
          <p:cNvSpPr txBox="1"/>
          <p:nvPr/>
        </p:nvSpPr>
        <p:spPr>
          <a:xfrm>
            <a:off x="6156000" y="2283700"/>
            <a:ext cx="2016300" cy="84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BD01"/>
                </a:solidFill>
                <a:latin typeface="Open Sans"/>
                <a:ea typeface="Open Sans"/>
                <a:cs typeface="Open Sans"/>
                <a:sym typeface="Open Sans"/>
              </a:rPr>
              <a:t>“the cost </a:t>
            </a:r>
            <a:endParaRPr b="1" sz="2400">
              <a:solidFill>
                <a:srgbClr val="FFBD0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BD01"/>
                </a:solidFill>
                <a:latin typeface="Open Sans"/>
                <a:ea typeface="Open Sans"/>
                <a:cs typeface="Open Sans"/>
                <a:sym typeface="Open Sans"/>
              </a:rPr>
              <a:t>    of caring”</a:t>
            </a:r>
            <a:endParaRPr b="1" sz="2400">
              <a:solidFill>
                <a:srgbClr val="FFBD0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30" name="Google Shape;330;p45"/>
          <p:cNvSpPr txBox="1"/>
          <p:nvPr/>
        </p:nvSpPr>
        <p:spPr>
          <a:xfrm>
            <a:off x="4928325" y="4615825"/>
            <a:ext cx="21519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en-US" sz="2400">
                <a:solidFill>
                  <a:srgbClr val="FFBD01"/>
                </a:solidFill>
                <a:latin typeface="Open Sans"/>
                <a:ea typeface="Open Sans"/>
                <a:cs typeface="Open Sans"/>
                <a:sym typeface="Open Sans"/>
              </a:rPr>
              <a:t>Secondary</a:t>
            </a:r>
            <a:endParaRPr b="1" sz="2400">
              <a:solidFill>
                <a:srgbClr val="FFBD0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en-US" sz="2400">
                <a:solidFill>
                  <a:srgbClr val="FFBD01"/>
                </a:solidFill>
                <a:latin typeface="Open Sans"/>
                <a:ea typeface="Open Sans"/>
                <a:cs typeface="Open Sans"/>
                <a:sym typeface="Open Sans"/>
              </a:rPr>
              <a:t> Traumatic</a:t>
            </a:r>
            <a:endParaRPr b="1" sz="2400">
              <a:solidFill>
                <a:srgbClr val="FFBD0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en-US" sz="2400">
                <a:solidFill>
                  <a:srgbClr val="FFBD01"/>
                </a:solidFill>
                <a:latin typeface="Open Sans"/>
                <a:ea typeface="Open Sans"/>
                <a:cs typeface="Open Sans"/>
                <a:sym typeface="Open Sans"/>
              </a:rPr>
              <a:t>Stress</a:t>
            </a:r>
            <a:endParaRPr b="1" sz="2400">
              <a:solidFill>
                <a:srgbClr val="FFBD0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331" name="Google Shape;331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65834" y="242460"/>
            <a:ext cx="3669150" cy="779694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p45"/>
          <p:cNvSpPr txBox="1"/>
          <p:nvPr/>
        </p:nvSpPr>
        <p:spPr>
          <a:xfrm>
            <a:off x="8897850" y="2283700"/>
            <a:ext cx="2151900" cy="10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BD01"/>
                </a:solidFill>
                <a:latin typeface="Open Sans"/>
                <a:ea typeface="Open Sans"/>
                <a:cs typeface="Open Sans"/>
                <a:sym typeface="Open Sans"/>
              </a:rPr>
              <a:t>Secondary</a:t>
            </a:r>
            <a:endParaRPr b="1" sz="2400">
              <a:solidFill>
                <a:srgbClr val="FFBD0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BD01"/>
                </a:solidFill>
                <a:latin typeface="Open Sans"/>
                <a:ea typeface="Open Sans"/>
                <a:cs typeface="Open Sans"/>
                <a:sym typeface="Open Sans"/>
              </a:rPr>
              <a:t> Trauma</a:t>
            </a:r>
            <a:endParaRPr b="1" sz="2400">
              <a:solidFill>
                <a:srgbClr val="FFBD0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33" name="Google Shape;333;p45"/>
          <p:cNvSpPr txBox="1"/>
          <p:nvPr/>
        </p:nvSpPr>
        <p:spPr>
          <a:xfrm>
            <a:off x="3533850" y="2283700"/>
            <a:ext cx="2151900" cy="109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BD01"/>
                </a:solidFill>
                <a:latin typeface="Open Sans"/>
                <a:ea typeface="Open Sans"/>
                <a:cs typeface="Open Sans"/>
                <a:sym typeface="Open Sans"/>
              </a:rPr>
              <a:t>Compassion</a:t>
            </a:r>
            <a:endParaRPr b="1" sz="2400">
              <a:solidFill>
                <a:srgbClr val="FFBD0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BD01"/>
                </a:solidFill>
                <a:latin typeface="Open Sans"/>
                <a:ea typeface="Open Sans"/>
                <a:cs typeface="Open Sans"/>
                <a:sym typeface="Open Sans"/>
              </a:rPr>
              <a:t>Fatigue</a:t>
            </a:r>
            <a:endParaRPr b="1" sz="2400">
              <a:solidFill>
                <a:srgbClr val="FFBD0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34" name="Google Shape;334;p45"/>
          <p:cNvSpPr txBox="1"/>
          <p:nvPr/>
        </p:nvSpPr>
        <p:spPr>
          <a:xfrm>
            <a:off x="2233975" y="4725950"/>
            <a:ext cx="21519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BD01"/>
                </a:solidFill>
                <a:latin typeface="Open Sans"/>
                <a:ea typeface="Open Sans"/>
                <a:cs typeface="Open Sans"/>
                <a:sym typeface="Open Sans"/>
              </a:rPr>
              <a:t>Vicarious</a:t>
            </a:r>
            <a:endParaRPr b="1" sz="2400">
              <a:solidFill>
                <a:srgbClr val="FFBD0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BD01"/>
                </a:solidFill>
                <a:latin typeface="Open Sans"/>
                <a:ea typeface="Open Sans"/>
                <a:cs typeface="Open Sans"/>
                <a:sym typeface="Open Sans"/>
              </a:rPr>
              <a:t>Trauma</a:t>
            </a:r>
            <a:endParaRPr b="1" sz="2400">
              <a:solidFill>
                <a:srgbClr val="FFBD0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35" name="Google Shape;335;p45"/>
          <p:cNvSpPr txBox="1"/>
          <p:nvPr/>
        </p:nvSpPr>
        <p:spPr>
          <a:xfrm>
            <a:off x="7704850" y="4537950"/>
            <a:ext cx="23538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BD01"/>
                </a:solidFill>
                <a:latin typeface="Open Sans"/>
                <a:ea typeface="Open Sans"/>
                <a:cs typeface="Open Sans"/>
                <a:sym typeface="Open Sans"/>
              </a:rPr>
              <a:t>Secondary</a:t>
            </a:r>
            <a:endParaRPr b="1" sz="2400">
              <a:solidFill>
                <a:srgbClr val="FFBD0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BD01"/>
                </a:solidFill>
                <a:latin typeface="Open Sans"/>
                <a:ea typeface="Open Sans"/>
                <a:cs typeface="Open Sans"/>
                <a:sym typeface="Open Sans"/>
              </a:rPr>
              <a:t> Victimization</a:t>
            </a:r>
            <a:endParaRPr b="1" sz="2400">
              <a:solidFill>
                <a:srgbClr val="FFBD0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67DA1">
            <a:alpha val="29800"/>
          </a:srgbClr>
        </a:solidFill>
      </p:bgPr>
    </p:bg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46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A192C"/>
              </a:buClr>
              <a:buSzPts val="6000"/>
              <a:buFont typeface="EB Garamond"/>
              <a:buNone/>
            </a:pPr>
            <a:r>
              <a:rPr lang="en-US" sz="6000">
                <a:solidFill>
                  <a:srgbClr val="BA192C"/>
                </a:solidFill>
                <a:latin typeface="EB Garamond"/>
                <a:ea typeface="EB Garamond"/>
                <a:cs typeface="EB Garamond"/>
                <a:sym typeface="EB Garamond"/>
              </a:rPr>
              <a:t>Vicarious Trauma</a:t>
            </a:r>
            <a:endParaRPr sz="6000">
              <a:solidFill>
                <a:srgbClr val="BA192C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342" name="Google Shape;342;p46"/>
          <p:cNvSpPr/>
          <p:nvPr/>
        </p:nvSpPr>
        <p:spPr>
          <a:xfrm>
            <a:off x="4017617" y="2622133"/>
            <a:ext cx="3589800" cy="2540100"/>
          </a:xfrm>
          <a:prstGeom prst="chevron">
            <a:avLst>
              <a:gd fmla="val 50000" name="adj"/>
            </a:avLst>
          </a:prstGeom>
          <a:solidFill>
            <a:srgbClr val="067DA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3" name="Google Shape;343;p46"/>
          <p:cNvSpPr txBox="1"/>
          <p:nvPr/>
        </p:nvSpPr>
        <p:spPr>
          <a:xfrm>
            <a:off x="4865599" y="3278475"/>
            <a:ext cx="2473800" cy="17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vicarious </a:t>
            </a:r>
            <a:endParaRPr b="1" sz="36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trauma</a:t>
            </a:r>
            <a:endParaRPr b="1" sz="36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4" name="Google Shape;344;p46"/>
          <p:cNvSpPr txBox="1"/>
          <p:nvPr/>
        </p:nvSpPr>
        <p:spPr>
          <a:xfrm>
            <a:off x="909108" y="5435600"/>
            <a:ext cx="104448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D2B42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For more on adverse childhood experiences and trauma-informed schools: http://www.nea.org/home/75259.htm</a:t>
            </a:r>
            <a:endParaRPr sz="2400">
              <a:solidFill>
                <a:srgbClr val="0D2B4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345" name="Google Shape;345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65834" y="242460"/>
            <a:ext cx="3669150" cy="7796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6" name="Google Shape;346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20250" y="2911424"/>
            <a:ext cx="2944975" cy="196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" name="Google Shape;347;p4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7759828" y="2840425"/>
            <a:ext cx="3756275" cy="2103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67DA1">
            <a:alpha val="29800"/>
          </a:srgbClr>
        </a:solidFill>
      </p:bgPr>
    </p:bg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47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A192C"/>
              </a:buClr>
              <a:buSzPts val="6000"/>
              <a:buFont typeface="EB Garamond"/>
              <a:buNone/>
            </a:pPr>
            <a:r>
              <a:rPr lang="en-US" sz="6000">
                <a:solidFill>
                  <a:srgbClr val="BA192C"/>
                </a:solidFill>
                <a:latin typeface="EB Garamond"/>
                <a:ea typeface="EB Garamond"/>
                <a:cs typeface="EB Garamond"/>
                <a:sym typeface="EB Garamond"/>
              </a:rPr>
              <a:t>Vicarious Resilience</a:t>
            </a:r>
            <a:endParaRPr sz="6000">
              <a:solidFill>
                <a:srgbClr val="BA192C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354" name="Google Shape;354;p47"/>
          <p:cNvSpPr/>
          <p:nvPr/>
        </p:nvSpPr>
        <p:spPr>
          <a:xfrm flipH="1">
            <a:off x="4017617" y="2622133"/>
            <a:ext cx="3589800" cy="2540100"/>
          </a:xfrm>
          <a:prstGeom prst="chevron">
            <a:avLst>
              <a:gd fmla="val 50000" name="adj"/>
            </a:avLst>
          </a:prstGeom>
          <a:solidFill>
            <a:srgbClr val="067DA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5" name="Google Shape;355;p47"/>
          <p:cNvSpPr txBox="1"/>
          <p:nvPr/>
        </p:nvSpPr>
        <p:spPr>
          <a:xfrm>
            <a:off x="4245649" y="3265750"/>
            <a:ext cx="2473800" cy="17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vicarious </a:t>
            </a:r>
            <a:endParaRPr b="1" sz="36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resilience</a:t>
            </a:r>
            <a:endParaRPr b="1" sz="36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6" name="Google Shape;356;p47"/>
          <p:cNvSpPr txBox="1"/>
          <p:nvPr/>
        </p:nvSpPr>
        <p:spPr>
          <a:xfrm>
            <a:off x="909108" y="5435600"/>
            <a:ext cx="104448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0D2B4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357" name="Google Shape;357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65834" y="242460"/>
            <a:ext cx="3669150" cy="7796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58" name="Google Shape;358;p47"/>
          <p:cNvPicPr preferRelativeResize="0"/>
          <p:nvPr/>
        </p:nvPicPr>
        <p:blipFill rotWithShape="1">
          <a:blip r:embed="rId4">
            <a:alphaModFix/>
          </a:blip>
          <a:srcRect b="0" l="32230" r="0" t="0"/>
          <a:stretch/>
        </p:blipFill>
        <p:spPr>
          <a:xfrm>
            <a:off x="8408927" y="2538025"/>
            <a:ext cx="2944975" cy="2708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9" name="Google Shape;359;p4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292575" y="2762529"/>
            <a:ext cx="3407450" cy="22592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67DA1">
            <a:alpha val="29800"/>
          </a:srgbClr>
        </a:solidFill>
      </p:bgPr>
    </p:bg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48"/>
          <p:cNvSpPr txBox="1"/>
          <p:nvPr>
            <p:ph type="title"/>
          </p:nvPr>
        </p:nvSpPr>
        <p:spPr>
          <a:xfrm>
            <a:off x="839800" y="457200"/>
            <a:ext cx="4833000" cy="2281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7DA1"/>
              </a:buClr>
              <a:buSzPts val="6000"/>
              <a:buFont typeface="EB Garamond"/>
              <a:buNone/>
            </a:pPr>
            <a:r>
              <a:rPr lang="en-US" sz="6000">
                <a:solidFill>
                  <a:srgbClr val="067DA1"/>
                </a:solidFill>
                <a:latin typeface="EB Garamond"/>
                <a:ea typeface="EB Garamond"/>
                <a:cs typeface="EB Garamond"/>
                <a:sym typeface="EB Garamond"/>
              </a:rPr>
              <a:t>Trauma Exposure Response</a:t>
            </a:r>
            <a:endParaRPr sz="6000">
              <a:solidFill>
                <a:srgbClr val="067DA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365" name="Google Shape;365;p48"/>
          <p:cNvSpPr txBox="1"/>
          <p:nvPr>
            <p:ph idx="2" type="body"/>
          </p:nvPr>
        </p:nvSpPr>
        <p:spPr>
          <a:xfrm>
            <a:off x="1740688" y="25466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D2B42"/>
              </a:buClr>
              <a:buSzPts val="2400"/>
              <a:buNone/>
            </a:pPr>
            <a:r>
              <a:t/>
            </a:r>
            <a:endParaRPr/>
          </a:p>
          <a:p>
            <a:pPr indent="0" lvl="0" marL="0" rtl="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D2B42"/>
              </a:buClr>
              <a:buSzPts val="2400"/>
              <a:buNone/>
            </a:pPr>
            <a:r>
              <a:rPr lang="en-US" sz="2400">
                <a:latin typeface="Open Sans"/>
                <a:ea typeface="Open Sans"/>
                <a:cs typeface="Open Sans"/>
                <a:sym typeface="Open Sans"/>
              </a:rPr>
              <a:t>“...the ways in which the world looks and feels like a different place to you as a result of doing your work.”</a:t>
            </a:r>
            <a:endParaRPr sz="24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D2B42"/>
              </a:buClr>
              <a:buSzPts val="2400"/>
              <a:buNone/>
            </a:pPr>
            <a:r>
              <a:t/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b="1" lang="en-US" sz="24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Trauma Stewardship: </a:t>
            </a:r>
            <a:endParaRPr b="1" sz="24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b="1" lang="en-US" sz="24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An Everyday Guide to Caring for Self  While Caring for Others</a:t>
            </a:r>
            <a:endParaRPr b="1" sz="24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b="1" sz="24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366" name="Google Shape;366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65834" y="242460"/>
            <a:ext cx="3669150" cy="7796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" name="Google Shape;367;p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89249" y="1022160"/>
            <a:ext cx="3669152" cy="54880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A192C"/>
        </a:solidFill>
      </p:bgPr>
    </p:bg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49"/>
          <p:cNvSpPr txBox="1"/>
          <p:nvPr>
            <p:ph type="title"/>
          </p:nvPr>
        </p:nvSpPr>
        <p:spPr>
          <a:xfrm>
            <a:off x="575650" y="1911450"/>
            <a:ext cx="111384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Open Sans"/>
              <a:buNone/>
            </a:pPr>
            <a:r>
              <a:rPr b="1" lang="en-US" sz="48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SIGNS OF SECONDARY TOXIC STRESS</a:t>
            </a:r>
            <a:endParaRPr b="1" sz="48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373" name="Google Shape;373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281785" y="277443"/>
            <a:ext cx="2652505" cy="563657"/>
          </a:xfrm>
          <a:prstGeom prst="rect">
            <a:avLst/>
          </a:prstGeom>
          <a:noFill/>
          <a:ln>
            <a:noFill/>
          </a:ln>
        </p:spPr>
      </p:pic>
      <p:sp>
        <p:nvSpPr>
          <p:cNvPr id="374" name="Google Shape;374;p49"/>
          <p:cNvSpPr txBox="1"/>
          <p:nvPr/>
        </p:nvSpPr>
        <p:spPr>
          <a:xfrm>
            <a:off x="1364350" y="668200"/>
            <a:ext cx="4816500" cy="290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Char char="●"/>
            </a:pPr>
            <a:r>
              <a:rPr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feeling helpless/hopeless</a:t>
            </a: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Char char="●"/>
            </a:pPr>
            <a:r>
              <a:rPr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 sense that you can’t ever do enough</a:t>
            </a: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Char char="●"/>
            </a:pPr>
            <a:r>
              <a:rPr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hypervigilance</a:t>
            </a: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Char char="●"/>
            </a:pPr>
            <a:r>
              <a:rPr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everything is black and white</a:t>
            </a: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Char char="●"/>
            </a:pPr>
            <a:r>
              <a:rPr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the automatic “no”</a:t>
            </a: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Char char="●"/>
            </a:pPr>
            <a:r>
              <a:rPr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minimizing</a:t>
            </a: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Char char="●"/>
            </a:pPr>
            <a:r>
              <a:rPr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chronic exhaustion/physical ailments</a:t>
            </a: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5" name="Google Shape;375;p49"/>
          <p:cNvSpPr txBox="1"/>
          <p:nvPr/>
        </p:nvSpPr>
        <p:spPr>
          <a:xfrm>
            <a:off x="6275550" y="668200"/>
            <a:ext cx="4816500" cy="290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Char char="●"/>
            </a:pPr>
            <a:r>
              <a:rPr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avoidance</a:t>
            </a: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Char char="●"/>
            </a:pPr>
            <a:r>
              <a:rPr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moments of dissociation</a:t>
            </a: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Char char="●"/>
            </a:pPr>
            <a:r>
              <a:rPr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sense of persecution</a:t>
            </a: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Char char="●"/>
            </a:pPr>
            <a:r>
              <a:rPr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guilt</a:t>
            </a: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Char char="●"/>
            </a:pPr>
            <a:r>
              <a:rPr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fear</a:t>
            </a: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Char char="●"/>
            </a:pPr>
            <a:r>
              <a:rPr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anger/cynicism</a:t>
            </a: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Char char="●"/>
            </a:pPr>
            <a:r>
              <a:rPr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inability to empathize/numbing</a:t>
            </a: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Char char="●"/>
            </a:pPr>
            <a:r>
              <a:rPr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addictions</a:t>
            </a: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6" name="Google Shape;376;p49"/>
          <p:cNvSpPr txBox="1"/>
          <p:nvPr/>
        </p:nvSpPr>
        <p:spPr>
          <a:xfrm>
            <a:off x="763600" y="4891850"/>
            <a:ext cx="10762500" cy="16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 the classroom, Trauma Exposure Response can vary depending on many factors:</a:t>
            </a: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Char char="●"/>
            </a:pPr>
            <a:r>
              <a:rPr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student manifestation</a:t>
            </a: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Char char="●"/>
            </a:pPr>
            <a:r>
              <a:rPr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your baseline emotional/mental state</a:t>
            </a: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Char char="●"/>
            </a:pPr>
            <a:r>
              <a:rPr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your own level of trauma</a:t>
            </a: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7" name="Google Shape;377;p49"/>
          <p:cNvSpPr txBox="1"/>
          <p:nvPr/>
        </p:nvSpPr>
        <p:spPr>
          <a:xfrm>
            <a:off x="6180850" y="5238050"/>
            <a:ext cx="5345100" cy="134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Char char="●"/>
            </a:pPr>
            <a:r>
              <a:rPr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schoolwide capacity for resilience</a:t>
            </a: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Char char="●"/>
            </a:pPr>
            <a:r>
              <a:rPr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classroom structures in place</a:t>
            </a: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Char char="●"/>
            </a:pPr>
            <a:r>
              <a:rPr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educator strategies</a:t>
            </a: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67DA1">
            <a:alpha val="29800"/>
          </a:srgbClr>
        </a:solidFill>
      </p:bgPr>
    </p:bg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50"/>
          <p:cNvSpPr txBox="1"/>
          <p:nvPr>
            <p:ph type="title"/>
          </p:nvPr>
        </p:nvSpPr>
        <p:spPr>
          <a:xfrm>
            <a:off x="744125" y="346300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7DA1"/>
              </a:buClr>
              <a:buSzPts val="6000"/>
              <a:buFont typeface="EB Garamond"/>
              <a:buNone/>
            </a:pPr>
            <a:r>
              <a:rPr lang="en-US" sz="6000">
                <a:solidFill>
                  <a:srgbClr val="067DA1"/>
                </a:solidFill>
                <a:latin typeface="EB Garamond"/>
                <a:ea typeface="EB Garamond"/>
                <a:cs typeface="EB Garamond"/>
                <a:sym typeface="EB Garamond"/>
              </a:rPr>
              <a:t>Reflecting on Your TER</a:t>
            </a:r>
            <a:endParaRPr sz="6000">
              <a:solidFill>
                <a:srgbClr val="067DA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383" name="Google Shape;383;p50"/>
          <p:cNvSpPr txBox="1"/>
          <p:nvPr>
            <p:ph idx="1" type="body"/>
          </p:nvPr>
        </p:nvSpPr>
        <p:spPr>
          <a:xfrm>
            <a:off x="744125" y="1449325"/>
            <a:ext cx="6857100" cy="23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7DA1"/>
              </a:buClr>
              <a:buSzPts val="3600"/>
              <a:buNone/>
            </a:pPr>
            <a:r>
              <a:rPr b="1" lang="en-US" sz="3600">
                <a:solidFill>
                  <a:srgbClr val="067DA1"/>
                </a:solidFill>
                <a:latin typeface="Open Sans"/>
                <a:ea typeface="Open Sans"/>
                <a:cs typeface="Open Sans"/>
                <a:sym typeface="Open Sans"/>
              </a:rPr>
              <a:t>Who are you when you are your best “school self”?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D2B42"/>
              </a:buClr>
              <a:buSzPts val="2400"/>
              <a:buNone/>
            </a:pPr>
            <a:r>
              <a:rPr lang="en-US" sz="2400">
                <a:solidFill>
                  <a:srgbClr val="0D2B42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When I am my best school self, I frame unexpected behavior in terms of what a student is needing at that moment.</a:t>
            </a:r>
            <a:endParaRPr sz="2400">
              <a:solidFill>
                <a:srgbClr val="0D2B4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1400">
              <a:solidFill>
                <a:schemeClr val="lt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>
              <a:solidFill>
                <a:schemeClr val="lt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>
              <a:solidFill>
                <a:schemeClr val="lt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384" name="Google Shape;384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65834" y="242460"/>
            <a:ext cx="3669150" cy="779694"/>
          </a:xfrm>
          <a:prstGeom prst="rect">
            <a:avLst/>
          </a:prstGeom>
          <a:noFill/>
          <a:ln>
            <a:noFill/>
          </a:ln>
        </p:spPr>
      </p:pic>
      <p:sp>
        <p:nvSpPr>
          <p:cNvPr id="385" name="Google Shape;385;p50"/>
          <p:cNvSpPr/>
          <p:nvPr/>
        </p:nvSpPr>
        <p:spPr>
          <a:xfrm>
            <a:off x="7751700" y="1220900"/>
            <a:ext cx="4183200" cy="2627700"/>
          </a:xfrm>
          <a:prstGeom prst="wedgeRoundRectCallout">
            <a:avLst>
              <a:gd fmla="val -62144" name="adj1"/>
              <a:gd fmla="val -3492" name="adj2"/>
              <a:gd fmla="val 0" name="adj3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latin typeface="Maven Pro"/>
                <a:ea typeface="Maven Pro"/>
                <a:cs typeface="Maven Pro"/>
                <a:sym typeface="Maven Pro"/>
              </a:rPr>
              <a:t>Gosh, it sounds like this student is really anxious around food insecurity.  Maybe they don’t get regular meals.  I need to make sure they know they won’t ever go hungry here.</a:t>
            </a:r>
            <a:endParaRPr sz="2400">
              <a:latin typeface="Maven Pro"/>
              <a:ea typeface="Maven Pro"/>
              <a:cs typeface="Maven Pro"/>
              <a:sym typeface="Maven Pro"/>
            </a:endParaRPr>
          </a:p>
        </p:txBody>
      </p:sp>
      <p:sp>
        <p:nvSpPr>
          <p:cNvPr id="386" name="Google Shape;386;p50"/>
          <p:cNvSpPr/>
          <p:nvPr/>
        </p:nvSpPr>
        <p:spPr>
          <a:xfrm>
            <a:off x="7601225" y="4839475"/>
            <a:ext cx="4183200" cy="1935000"/>
          </a:xfrm>
          <a:prstGeom prst="wedgeRoundRectCallout">
            <a:avLst>
              <a:gd fmla="val -66643" name="adj1"/>
              <a:gd fmla="val -19886" name="adj2"/>
              <a:gd fmla="val 0" name="adj3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latin typeface="Maven Pro"/>
                <a:ea typeface="Maven Pro"/>
                <a:cs typeface="Maven Pro"/>
                <a:sym typeface="Maven Pro"/>
              </a:rPr>
              <a:t>Ugh, this student is having a meltdown because his lunch card isn’t in its spot!  We’ll never get through the line at this rate! </a:t>
            </a:r>
            <a:endParaRPr sz="2400">
              <a:latin typeface="Maven Pro"/>
              <a:ea typeface="Maven Pro"/>
              <a:cs typeface="Maven Pro"/>
              <a:sym typeface="Maven Pro"/>
            </a:endParaRPr>
          </a:p>
        </p:txBody>
      </p:sp>
      <p:sp>
        <p:nvSpPr>
          <p:cNvPr id="387" name="Google Shape;387;p50"/>
          <p:cNvSpPr txBox="1"/>
          <p:nvPr/>
        </p:nvSpPr>
        <p:spPr>
          <a:xfrm>
            <a:off x="748325" y="3773425"/>
            <a:ext cx="6848700" cy="28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67DA1"/>
              </a:buClr>
              <a:buSzPts val="3600"/>
              <a:buFont typeface="Arial"/>
              <a:buNone/>
            </a:pPr>
            <a:r>
              <a:rPr b="1" lang="en-US" sz="3600">
                <a:solidFill>
                  <a:srgbClr val="067DA1"/>
                </a:solidFill>
                <a:latin typeface="Open Sans"/>
                <a:ea typeface="Open Sans"/>
                <a:cs typeface="Open Sans"/>
                <a:sym typeface="Open Sans"/>
              </a:rPr>
              <a:t>How might you act</a:t>
            </a:r>
            <a:r>
              <a:rPr b="1" lang="en-US" sz="3600">
                <a:solidFill>
                  <a:srgbClr val="067DA1"/>
                </a:solidFill>
                <a:latin typeface="Open Sans"/>
                <a:ea typeface="Open Sans"/>
                <a:cs typeface="Open Sans"/>
                <a:sym typeface="Open Sans"/>
              </a:rPr>
              <a:t> when you are experiencing Trauma Exposure Response?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D2B42"/>
              </a:buClr>
              <a:buSzPts val="2400"/>
              <a:buFont typeface="Arial"/>
              <a:buNone/>
            </a:pPr>
            <a:r>
              <a:rPr lang="en-US" sz="2400">
                <a:solidFill>
                  <a:srgbClr val="0D2B42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When I am experiencing TER, I frame unexpected behavior in terms of the student acting against me.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67DA1">
            <a:alpha val="29800"/>
          </a:srgbClr>
        </a:solidFill>
      </p:bgPr>
    </p:bg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51"/>
          <p:cNvSpPr txBox="1"/>
          <p:nvPr>
            <p:ph type="title"/>
          </p:nvPr>
        </p:nvSpPr>
        <p:spPr>
          <a:xfrm>
            <a:off x="744125" y="346300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7DA1"/>
              </a:buClr>
              <a:buSzPts val="6000"/>
              <a:buFont typeface="EB Garamond"/>
              <a:buNone/>
            </a:pPr>
            <a:r>
              <a:rPr lang="en-US" sz="6000">
                <a:solidFill>
                  <a:srgbClr val="067DA1"/>
                </a:solidFill>
                <a:latin typeface="EB Garamond"/>
                <a:ea typeface="EB Garamond"/>
                <a:cs typeface="EB Garamond"/>
                <a:sym typeface="EB Garamond"/>
              </a:rPr>
              <a:t>Reflecting on Your TER</a:t>
            </a:r>
            <a:endParaRPr sz="6000">
              <a:solidFill>
                <a:srgbClr val="067DA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393" name="Google Shape;393;p51"/>
          <p:cNvSpPr txBox="1"/>
          <p:nvPr>
            <p:ph idx="1" type="body"/>
          </p:nvPr>
        </p:nvSpPr>
        <p:spPr>
          <a:xfrm>
            <a:off x="744125" y="1449325"/>
            <a:ext cx="6857100" cy="23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7DA1"/>
              </a:buClr>
              <a:buSzPts val="3600"/>
              <a:buNone/>
            </a:pPr>
            <a:r>
              <a:rPr b="1" lang="en-US" sz="3600">
                <a:solidFill>
                  <a:srgbClr val="067DA1"/>
                </a:solidFill>
                <a:latin typeface="Open Sans"/>
                <a:ea typeface="Open Sans"/>
                <a:cs typeface="Open Sans"/>
                <a:sym typeface="Open Sans"/>
              </a:rPr>
              <a:t>Who are you when you are your best “school self”?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1400">
              <a:solidFill>
                <a:schemeClr val="lt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>
              <a:solidFill>
                <a:schemeClr val="lt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>
              <a:solidFill>
                <a:schemeClr val="lt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394" name="Google Shape;394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65834" y="242460"/>
            <a:ext cx="3669150" cy="779694"/>
          </a:xfrm>
          <a:prstGeom prst="rect">
            <a:avLst/>
          </a:prstGeom>
          <a:noFill/>
          <a:ln>
            <a:noFill/>
          </a:ln>
        </p:spPr>
      </p:pic>
      <p:sp>
        <p:nvSpPr>
          <p:cNvPr id="395" name="Google Shape;395;p51"/>
          <p:cNvSpPr/>
          <p:nvPr/>
        </p:nvSpPr>
        <p:spPr>
          <a:xfrm>
            <a:off x="7751700" y="1591025"/>
            <a:ext cx="4183200" cy="1986600"/>
          </a:xfrm>
          <a:prstGeom prst="wedgeRoundRectCallout">
            <a:avLst>
              <a:gd fmla="val -68265" name="adj1"/>
              <a:gd fmla="val -32449" name="adj2"/>
              <a:gd fmla="val 0" name="adj3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Maven Pro"/>
              <a:ea typeface="Maven Pro"/>
              <a:cs typeface="Maven Pro"/>
              <a:sym typeface="Maven Pro"/>
            </a:endParaRPr>
          </a:p>
        </p:txBody>
      </p:sp>
      <p:sp>
        <p:nvSpPr>
          <p:cNvPr id="396" name="Google Shape;396;p51"/>
          <p:cNvSpPr/>
          <p:nvPr/>
        </p:nvSpPr>
        <p:spPr>
          <a:xfrm>
            <a:off x="7601225" y="4923125"/>
            <a:ext cx="4183200" cy="1618200"/>
          </a:xfrm>
          <a:prstGeom prst="wedgeRoundRectCallout">
            <a:avLst>
              <a:gd fmla="val -69738" name="adj1"/>
              <a:gd fmla="val -41398" name="adj2"/>
              <a:gd fmla="val 0" name="adj3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Maven Pro"/>
              <a:ea typeface="Maven Pro"/>
              <a:cs typeface="Maven Pro"/>
              <a:sym typeface="Maven Pro"/>
            </a:endParaRPr>
          </a:p>
        </p:txBody>
      </p:sp>
      <p:sp>
        <p:nvSpPr>
          <p:cNvPr id="397" name="Google Shape;397;p51"/>
          <p:cNvSpPr txBox="1"/>
          <p:nvPr/>
        </p:nvSpPr>
        <p:spPr>
          <a:xfrm>
            <a:off x="748325" y="3773425"/>
            <a:ext cx="6848700" cy="28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rgbClr val="067DA1"/>
                </a:solidFill>
                <a:latin typeface="Open Sans"/>
                <a:ea typeface="Open Sans"/>
                <a:cs typeface="Open Sans"/>
                <a:sym typeface="Open Sans"/>
              </a:rPr>
              <a:t>How might you act</a:t>
            </a:r>
            <a:r>
              <a:rPr b="1" lang="en-US" sz="3600">
                <a:solidFill>
                  <a:srgbClr val="067DA1"/>
                </a:solidFill>
                <a:latin typeface="Open Sans"/>
                <a:ea typeface="Open Sans"/>
                <a:cs typeface="Open Sans"/>
                <a:sym typeface="Open Sans"/>
              </a:rPr>
              <a:t> when you are experiencing Trauma Exposure Response?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A192C"/>
        </a:solidFill>
      </p:bgPr>
    </p:bg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52"/>
          <p:cNvSpPr txBox="1"/>
          <p:nvPr>
            <p:ph type="title"/>
          </p:nvPr>
        </p:nvSpPr>
        <p:spPr>
          <a:xfrm>
            <a:off x="318600" y="2300450"/>
            <a:ext cx="115548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Open Sans"/>
              <a:buNone/>
            </a:pPr>
            <a:r>
              <a:rPr b="1" lang="en-US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WHAT ARE SOME STRATEGIES I CAN USE TO TURN VICARIOUS TRAUMA INTO VICARIOUS RESILIENCE?</a:t>
            </a:r>
            <a:endParaRPr b="1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403" name="Google Shape;403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281785" y="277443"/>
            <a:ext cx="2652505" cy="5636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67DA1">
            <a:alpha val="29800"/>
          </a:srgbClr>
        </a:solidFill>
      </p:bgPr>
    </p:bg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53"/>
          <p:cNvSpPr txBox="1"/>
          <p:nvPr>
            <p:ph type="title"/>
          </p:nvPr>
        </p:nvSpPr>
        <p:spPr>
          <a:xfrm>
            <a:off x="838200" y="65327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A192C"/>
              </a:buClr>
              <a:buSzPts val="6000"/>
              <a:buFont typeface="EB Garamond"/>
              <a:buNone/>
            </a:pPr>
            <a:r>
              <a:rPr lang="en-US" sz="6000">
                <a:solidFill>
                  <a:srgbClr val="BA192C"/>
                </a:solidFill>
                <a:latin typeface="EB Garamond"/>
                <a:ea typeface="EB Garamond"/>
                <a:cs typeface="EB Garamond"/>
                <a:sym typeface="EB Garamond"/>
              </a:rPr>
              <a:t>Developing Resilience as</a:t>
            </a:r>
            <a:endParaRPr sz="6000">
              <a:solidFill>
                <a:srgbClr val="BA192C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A192C"/>
              </a:buClr>
              <a:buSzPts val="6000"/>
              <a:buFont typeface="EB Garamond"/>
              <a:buNone/>
            </a:pPr>
            <a:r>
              <a:rPr lang="en-US" sz="6000">
                <a:solidFill>
                  <a:srgbClr val="BA192C"/>
                </a:solidFill>
                <a:latin typeface="EB Garamond"/>
                <a:ea typeface="EB Garamond"/>
                <a:cs typeface="EB Garamond"/>
                <a:sym typeface="EB Garamond"/>
              </a:rPr>
              <a:t>An Education Support Professional </a:t>
            </a:r>
            <a:endParaRPr sz="6000">
              <a:solidFill>
                <a:srgbClr val="BA192C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409" name="Google Shape;409;p53"/>
          <p:cNvSpPr/>
          <p:nvPr/>
        </p:nvSpPr>
        <p:spPr>
          <a:xfrm>
            <a:off x="838200" y="2218202"/>
            <a:ext cx="2421600" cy="2421600"/>
          </a:xfrm>
          <a:prstGeom prst="ellipse">
            <a:avLst/>
          </a:prstGeom>
          <a:solidFill>
            <a:srgbClr val="067DA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0" name="Google Shape;410;p53"/>
          <p:cNvSpPr/>
          <p:nvPr/>
        </p:nvSpPr>
        <p:spPr>
          <a:xfrm>
            <a:off x="3294150" y="2218202"/>
            <a:ext cx="2421600" cy="2421600"/>
          </a:xfrm>
          <a:prstGeom prst="ellipse">
            <a:avLst/>
          </a:prstGeom>
          <a:solidFill>
            <a:srgbClr val="067DA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1" name="Google Shape;411;p53"/>
          <p:cNvSpPr/>
          <p:nvPr/>
        </p:nvSpPr>
        <p:spPr>
          <a:xfrm>
            <a:off x="6096000" y="2207509"/>
            <a:ext cx="2421600" cy="2421600"/>
          </a:xfrm>
          <a:prstGeom prst="ellipse">
            <a:avLst/>
          </a:prstGeom>
          <a:solidFill>
            <a:srgbClr val="067DA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2" name="Google Shape;412;p53"/>
          <p:cNvSpPr/>
          <p:nvPr/>
        </p:nvSpPr>
        <p:spPr>
          <a:xfrm>
            <a:off x="8763000" y="2141994"/>
            <a:ext cx="2421600" cy="2421600"/>
          </a:xfrm>
          <a:prstGeom prst="ellipse">
            <a:avLst/>
          </a:prstGeom>
          <a:solidFill>
            <a:srgbClr val="067DA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3" name="Google Shape;413;p53"/>
          <p:cNvSpPr/>
          <p:nvPr/>
        </p:nvSpPr>
        <p:spPr>
          <a:xfrm>
            <a:off x="2099125" y="4361926"/>
            <a:ext cx="2421600" cy="2421600"/>
          </a:xfrm>
          <a:prstGeom prst="ellipse">
            <a:avLst/>
          </a:prstGeom>
          <a:solidFill>
            <a:srgbClr val="067DA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4" name="Google Shape;414;p53"/>
          <p:cNvSpPr/>
          <p:nvPr/>
        </p:nvSpPr>
        <p:spPr>
          <a:xfrm>
            <a:off x="4800600" y="4361936"/>
            <a:ext cx="2421600" cy="2421600"/>
          </a:xfrm>
          <a:prstGeom prst="ellipse">
            <a:avLst/>
          </a:prstGeom>
          <a:solidFill>
            <a:srgbClr val="067DA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5" name="Google Shape;415;p53"/>
          <p:cNvSpPr/>
          <p:nvPr/>
        </p:nvSpPr>
        <p:spPr>
          <a:xfrm>
            <a:off x="7564883" y="4361916"/>
            <a:ext cx="2421600" cy="2421600"/>
          </a:xfrm>
          <a:prstGeom prst="ellipse">
            <a:avLst/>
          </a:prstGeom>
          <a:solidFill>
            <a:srgbClr val="067DA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6" name="Google Shape;416;p53"/>
          <p:cNvSpPr txBox="1"/>
          <p:nvPr/>
        </p:nvSpPr>
        <p:spPr>
          <a:xfrm>
            <a:off x="906300" y="2766150"/>
            <a:ext cx="22854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BD01"/>
                </a:solidFill>
                <a:latin typeface="Open Sans"/>
                <a:ea typeface="Open Sans"/>
                <a:cs typeface="Open Sans"/>
                <a:sym typeface="Open Sans"/>
              </a:rPr>
              <a:t>Attitude </a:t>
            </a:r>
            <a:endParaRPr b="1" sz="2400">
              <a:solidFill>
                <a:srgbClr val="FFBD0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BD01"/>
                </a:solidFill>
                <a:latin typeface="Open Sans"/>
                <a:ea typeface="Open Sans"/>
                <a:cs typeface="Open Sans"/>
                <a:sym typeface="Open Sans"/>
              </a:rPr>
              <a:t>of </a:t>
            </a:r>
            <a:endParaRPr b="1" sz="2400">
              <a:solidFill>
                <a:srgbClr val="FFBD0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BD01"/>
                </a:solidFill>
                <a:latin typeface="Open Sans"/>
                <a:ea typeface="Open Sans"/>
                <a:cs typeface="Open Sans"/>
                <a:sym typeface="Open Sans"/>
              </a:rPr>
              <a:t>Inquiry</a:t>
            </a:r>
            <a:endParaRPr b="1" sz="2400">
              <a:solidFill>
                <a:srgbClr val="FFBD0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17" name="Google Shape;417;p53"/>
          <p:cNvSpPr txBox="1"/>
          <p:nvPr/>
        </p:nvSpPr>
        <p:spPr>
          <a:xfrm>
            <a:off x="6298650" y="2873950"/>
            <a:ext cx="2016300" cy="84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BD01"/>
                </a:solidFill>
                <a:latin typeface="Open Sans"/>
                <a:ea typeface="Open Sans"/>
                <a:cs typeface="Open Sans"/>
                <a:sym typeface="Open Sans"/>
              </a:rPr>
              <a:t>Addressing One’s Own Trauma</a:t>
            </a:r>
            <a:endParaRPr b="1" sz="2400">
              <a:solidFill>
                <a:srgbClr val="FFBD0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18" name="Google Shape;418;p53"/>
          <p:cNvSpPr txBox="1"/>
          <p:nvPr/>
        </p:nvSpPr>
        <p:spPr>
          <a:xfrm>
            <a:off x="4966850" y="5080725"/>
            <a:ext cx="21519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en-US" sz="2400">
                <a:solidFill>
                  <a:srgbClr val="FFBD01"/>
                </a:solidFill>
                <a:latin typeface="Open Sans"/>
                <a:ea typeface="Open Sans"/>
                <a:cs typeface="Open Sans"/>
                <a:sym typeface="Open Sans"/>
              </a:rPr>
              <a:t>Models &amp; Examples</a:t>
            </a:r>
            <a:endParaRPr b="1" sz="2400">
              <a:solidFill>
                <a:srgbClr val="FFBD0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419" name="Google Shape;419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65834" y="242460"/>
            <a:ext cx="3669150" cy="779694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Google Shape;420;p53"/>
          <p:cNvSpPr txBox="1"/>
          <p:nvPr/>
        </p:nvSpPr>
        <p:spPr>
          <a:xfrm>
            <a:off x="8897850" y="2984800"/>
            <a:ext cx="2151900" cy="10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BD01"/>
                </a:solidFill>
                <a:latin typeface="Open Sans"/>
                <a:ea typeface="Open Sans"/>
                <a:cs typeface="Open Sans"/>
                <a:sym typeface="Open Sans"/>
              </a:rPr>
              <a:t>Is this Working?</a:t>
            </a:r>
            <a:endParaRPr b="1" sz="2400">
              <a:solidFill>
                <a:srgbClr val="FFBD0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21" name="Google Shape;421;p53"/>
          <p:cNvSpPr txBox="1"/>
          <p:nvPr/>
        </p:nvSpPr>
        <p:spPr>
          <a:xfrm>
            <a:off x="3292800" y="3005050"/>
            <a:ext cx="2421600" cy="67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BD01"/>
                </a:solidFill>
                <a:latin typeface="Open Sans"/>
                <a:ea typeface="Open Sans"/>
                <a:cs typeface="Open Sans"/>
                <a:sym typeface="Open Sans"/>
              </a:rPr>
              <a:t>Self-Care &amp; Self-Soothing</a:t>
            </a:r>
            <a:endParaRPr b="1" sz="2400">
              <a:solidFill>
                <a:srgbClr val="FFBD0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22" name="Google Shape;422;p53"/>
          <p:cNvSpPr txBox="1"/>
          <p:nvPr/>
        </p:nvSpPr>
        <p:spPr>
          <a:xfrm>
            <a:off x="2233975" y="5146550"/>
            <a:ext cx="2151900" cy="77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BD01"/>
                </a:solidFill>
                <a:latin typeface="Open Sans"/>
                <a:ea typeface="Open Sans"/>
                <a:cs typeface="Open Sans"/>
                <a:sym typeface="Open Sans"/>
              </a:rPr>
              <a:t>Where is </a:t>
            </a:r>
            <a:endParaRPr b="1" sz="2400">
              <a:solidFill>
                <a:srgbClr val="FFBD0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BD01"/>
                </a:solidFill>
                <a:latin typeface="Open Sans"/>
                <a:ea typeface="Open Sans"/>
                <a:cs typeface="Open Sans"/>
                <a:sym typeface="Open Sans"/>
              </a:rPr>
              <a:t>My Focus?</a:t>
            </a:r>
            <a:endParaRPr b="1" sz="2400">
              <a:solidFill>
                <a:srgbClr val="FFBD0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23" name="Google Shape;423;p53"/>
          <p:cNvSpPr txBox="1"/>
          <p:nvPr/>
        </p:nvSpPr>
        <p:spPr>
          <a:xfrm>
            <a:off x="7636925" y="5010025"/>
            <a:ext cx="23538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BD01"/>
                </a:solidFill>
                <a:latin typeface="Open Sans"/>
                <a:ea typeface="Open Sans"/>
                <a:cs typeface="Open Sans"/>
                <a:sym typeface="Open Sans"/>
              </a:rPr>
              <a:t>Create a Microculture</a:t>
            </a:r>
            <a:endParaRPr b="1" sz="2400">
              <a:solidFill>
                <a:srgbClr val="FFBD0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A192C"/>
        </a:solidFill>
      </p:bgPr>
    </p:bg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8" name="Google Shape;428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281785" y="277443"/>
            <a:ext cx="2652505" cy="563657"/>
          </a:xfrm>
          <a:prstGeom prst="rect">
            <a:avLst/>
          </a:prstGeom>
          <a:noFill/>
          <a:ln>
            <a:noFill/>
          </a:ln>
        </p:spPr>
      </p:pic>
      <p:pic>
        <p:nvPicPr>
          <p:cNvPr id="429" name="Google Shape;429;p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7525" y="1094975"/>
            <a:ext cx="5236028" cy="5236028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5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18625" y="1094975"/>
            <a:ext cx="5236027" cy="52360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67DA1">
            <a:alpha val="29800"/>
          </a:srgbClr>
        </a:solidFill>
      </p:bgPr>
    </p:bg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55"/>
          <p:cNvSpPr txBox="1"/>
          <p:nvPr>
            <p:ph type="title"/>
          </p:nvPr>
        </p:nvSpPr>
        <p:spPr>
          <a:xfrm>
            <a:off x="744125" y="5768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7DA1"/>
              </a:buClr>
              <a:buSzPts val="6000"/>
              <a:buFont typeface="EB Garamond"/>
              <a:buNone/>
            </a:pPr>
            <a:r>
              <a:rPr lang="en-US" sz="6000">
                <a:solidFill>
                  <a:srgbClr val="BA192C"/>
                </a:solidFill>
                <a:latin typeface="EB Garamond"/>
                <a:ea typeface="EB Garamond"/>
                <a:cs typeface="EB Garamond"/>
                <a:sym typeface="EB Garamond"/>
              </a:rPr>
              <a:t>Reflecting on </a:t>
            </a:r>
            <a:endParaRPr sz="6000">
              <a:solidFill>
                <a:srgbClr val="BA192C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7DA1"/>
              </a:buClr>
              <a:buSzPts val="6000"/>
              <a:buFont typeface="EB Garamond"/>
              <a:buNone/>
            </a:pPr>
            <a:r>
              <a:rPr lang="en-US" sz="6000">
                <a:solidFill>
                  <a:srgbClr val="BA192C"/>
                </a:solidFill>
                <a:latin typeface="EB Garamond"/>
                <a:ea typeface="EB Garamond"/>
                <a:cs typeface="EB Garamond"/>
                <a:sym typeface="EB Garamond"/>
              </a:rPr>
              <a:t>Your Own Resilience</a:t>
            </a:r>
            <a:endParaRPr sz="6000">
              <a:solidFill>
                <a:srgbClr val="BA192C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436" name="Google Shape;436;p55"/>
          <p:cNvSpPr txBox="1"/>
          <p:nvPr>
            <p:ph idx="1" type="body"/>
          </p:nvPr>
        </p:nvSpPr>
        <p:spPr>
          <a:xfrm>
            <a:off x="744125" y="2443450"/>
            <a:ext cx="6857100" cy="23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7DA1"/>
              </a:buClr>
              <a:buSzPts val="3600"/>
              <a:buNone/>
            </a:pPr>
            <a:r>
              <a:rPr b="1" lang="en-US" sz="3600">
                <a:solidFill>
                  <a:srgbClr val="0D2B42"/>
                </a:solidFill>
                <a:latin typeface="Open Sans"/>
                <a:ea typeface="Open Sans"/>
                <a:cs typeface="Open Sans"/>
                <a:sym typeface="Open Sans"/>
              </a:rPr>
              <a:t>What are some messages you would like to tell yourself about what you need in regards to developing your own resilience?</a:t>
            </a:r>
            <a:endParaRPr>
              <a:solidFill>
                <a:srgbClr val="0D2B42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1400">
              <a:solidFill>
                <a:schemeClr val="lt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>
              <a:solidFill>
                <a:schemeClr val="lt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>
              <a:solidFill>
                <a:schemeClr val="lt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437" name="Google Shape;437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65834" y="242460"/>
            <a:ext cx="3669150" cy="779694"/>
          </a:xfrm>
          <a:prstGeom prst="rect">
            <a:avLst/>
          </a:prstGeom>
          <a:noFill/>
          <a:ln>
            <a:noFill/>
          </a:ln>
        </p:spPr>
      </p:pic>
      <p:sp>
        <p:nvSpPr>
          <p:cNvPr id="438" name="Google Shape;438;p55"/>
          <p:cNvSpPr/>
          <p:nvPr/>
        </p:nvSpPr>
        <p:spPr>
          <a:xfrm>
            <a:off x="7076525" y="2598713"/>
            <a:ext cx="4183200" cy="1618200"/>
          </a:xfrm>
          <a:prstGeom prst="wedgeRoundRectCallout">
            <a:avLst>
              <a:gd fmla="val -62144" name="adj1"/>
              <a:gd fmla="val -3492" name="adj2"/>
              <a:gd fmla="val 0" name="adj3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Maven Pro"/>
              <a:ea typeface="Maven Pro"/>
              <a:cs typeface="Maven Pro"/>
              <a:sym typeface="Maven Pro"/>
            </a:endParaRPr>
          </a:p>
        </p:txBody>
      </p:sp>
      <p:sp>
        <p:nvSpPr>
          <p:cNvPr id="439" name="Google Shape;439;p55"/>
          <p:cNvSpPr/>
          <p:nvPr/>
        </p:nvSpPr>
        <p:spPr>
          <a:xfrm>
            <a:off x="6751525" y="4913100"/>
            <a:ext cx="4183200" cy="1618200"/>
          </a:xfrm>
          <a:prstGeom prst="wedgeRoundRectCallout">
            <a:avLst>
              <a:gd fmla="val -65364" name="adj1"/>
              <a:gd fmla="val -51287" name="adj2"/>
              <a:gd fmla="val 0" name="adj3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Maven Pro"/>
              <a:ea typeface="Maven Pro"/>
              <a:cs typeface="Maven Pro"/>
              <a:sym typeface="Maven Pr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67DA1"/>
        </a:solidFill>
      </p:bgPr>
    </p:bg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56"/>
          <p:cNvSpPr txBox="1"/>
          <p:nvPr>
            <p:ph type="title"/>
          </p:nvPr>
        </p:nvSpPr>
        <p:spPr>
          <a:xfrm>
            <a:off x="831850" y="3907543"/>
            <a:ext cx="5568900" cy="114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BD01"/>
              </a:buClr>
              <a:buSzPts val="6000"/>
              <a:buFont typeface="EB Garamond"/>
              <a:buNone/>
            </a:pPr>
            <a:r>
              <a:rPr lang="en-US">
                <a:solidFill>
                  <a:srgbClr val="FFBD01"/>
                </a:solidFill>
                <a:latin typeface="EB Garamond"/>
                <a:ea typeface="EB Garamond"/>
                <a:cs typeface="EB Garamond"/>
                <a:sym typeface="EB Garamond"/>
              </a:rPr>
              <a:t>Thank You.</a:t>
            </a:r>
            <a:endParaRPr>
              <a:solidFill>
                <a:srgbClr val="FFBD0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446" name="Google Shape;446;p56"/>
          <p:cNvSpPr txBox="1"/>
          <p:nvPr>
            <p:ph idx="1" type="body"/>
          </p:nvPr>
        </p:nvSpPr>
        <p:spPr>
          <a:xfrm>
            <a:off x="831850" y="5119719"/>
            <a:ext cx="55689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</a:pPr>
            <a:r>
              <a:rPr lang="en-US" sz="3600">
                <a:solidFill>
                  <a:schemeClr val="lt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I welcome your feedback.</a:t>
            </a:r>
            <a:endParaRPr sz="3600">
              <a:solidFill>
                <a:schemeClr val="lt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447" name="Google Shape;447;p56"/>
          <p:cNvSpPr txBox="1"/>
          <p:nvPr/>
        </p:nvSpPr>
        <p:spPr>
          <a:xfrm>
            <a:off x="6791200" y="5594675"/>
            <a:ext cx="5094000" cy="10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(907) 274-0536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jessica.minguez@neaalaska.org</a:t>
            </a:r>
            <a:endParaRPr b="0" i="0" sz="2400" u="none" cap="none" strike="noStrike">
              <a:solidFill>
                <a:schemeClr val="lt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448" name="Google Shape;448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828144" y="230188"/>
            <a:ext cx="3163440" cy="672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49" name="Google Shape;449;p5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1850" y="635525"/>
            <a:ext cx="6582923" cy="3107818"/>
          </a:xfrm>
          <a:prstGeom prst="rect">
            <a:avLst/>
          </a:prstGeom>
          <a:noFill/>
          <a:ln>
            <a:noFill/>
          </a:ln>
        </p:spPr>
      </p:pic>
      <p:sp>
        <p:nvSpPr>
          <p:cNvPr id="450" name="Google Shape;450;p56"/>
          <p:cNvSpPr/>
          <p:nvPr/>
        </p:nvSpPr>
        <p:spPr>
          <a:xfrm>
            <a:off x="8319150" y="1456575"/>
            <a:ext cx="3487800" cy="33231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D2B42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Forget to sign in?  Here’s your chance!</a:t>
            </a:r>
            <a:endParaRPr sz="2400">
              <a:solidFill>
                <a:srgbClr val="0D2B42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300">
                <a:solidFill>
                  <a:srgbClr val="0D2B42"/>
                </a:solidFill>
                <a:highlight>
                  <a:srgbClr val="FFBD01"/>
                </a:highlight>
                <a:latin typeface="Open Sans SemiBold"/>
                <a:ea typeface="Open Sans SemiBold"/>
                <a:cs typeface="Open Sans SemiBold"/>
                <a:sym typeface="Open Sans SemiBold"/>
              </a:rPr>
              <a:t>http://bit.ly/STShello</a:t>
            </a:r>
            <a:endParaRPr sz="17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15A52AE31FEC4EB9E74AAFCF7B6AD7" ma:contentTypeVersion="12" ma:contentTypeDescription="Create a new document." ma:contentTypeScope="" ma:versionID="7dd1ce6e427627f64c1ab6d1f19b6c8d">
  <xsd:schema xmlns:xsd="http://www.w3.org/2001/XMLSchema" xmlns:xs="http://www.w3.org/2001/XMLSchema" xmlns:p="http://schemas.microsoft.com/office/2006/metadata/properties" xmlns:ns2="05627597-0322-42fc-bc19-1d0dde15c694" xmlns:ns3="5ed5bd0d-9aa5-480d-8c58-25f9f57090c9" targetNamespace="http://schemas.microsoft.com/office/2006/metadata/properties" ma:root="true" ma:fieldsID="d9c6fcaf88c9e20a785b418a5be8a788" ns2:_="" ns3:_="">
    <xsd:import namespace="05627597-0322-42fc-bc19-1d0dde15c694"/>
    <xsd:import namespace="5ed5bd0d-9aa5-480d-8c58-25f9f57090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627597-0322-42fc-bc19-1d0dde15c6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565cbde-19fe-4772-9eab-df48b2eef6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d5bd0d-9aa5-480d-8c58-25f9f57090c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ac8cdd5-1c68-4e1f-91cb-72d35c0d1364}" ma:internalName="TaxCatchAll" ma:showField="CatchAllData" ma:web="5ed5bd0d-9aa5-480d-8c58-25f9f57090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5627597-0322-42fc-bc19-1d0dde15c694">
      <Terms xmlns="http://schemas.microsoft.com/office/infopath/2007/PartnerControls"/>
    </lcf76f155ced4ddcb4097134ff3c332f>
    <TaxCatchAll xmlns="5ed5bd0d-9aa5-480d-8c58-25f9f57090c9" xsi:nil="true"/>
  </documentManagement>
</p:properties>
</file>

<file path=customXml/itemProps1.xml><?xml version="1.0" encoding="utf-8"?>
<ds:datastoreItem xmlns:ds="http://schemas.openxmlformats.org/officeDocument/2006/customXml" ds:itemID="{B9163A55-89FE-4DFC-AC0F-71CDDC324434}"/>
</file>

<file path=customXml/itemProps2.xml><?xml version="1.0" encoding="utf-8"?>
<ds:datastoreItem xmlns:ds="http://schemas.openxmlformats.org/officeDocument/2006/customXml" ds:itemID="{F9FE6728-B852-4C7E-A180-A184733C3D00}"/>
</file>

<file path=customXml/itemProps3.xml><?xml version="1.0" encoding="utf-8"?>
<ds:datastoreItem xmlns:ds="http://schemas.openxmlformats.org/officeDocument/2006/customXml" ds:itemID="{1A2FDB5F-C85C-4C13-8A48-CFEDBE6C1EE0}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0x0101004F15A52AE31FEC4EB9E74AAFCF7B6AD7</vt:lpwstr>
  </property>
</Properties>
</file>