
<file path=[Content_Types].xml><?xml version="1.0" encoding="utf-8"?>
<Types xmlns="http://schemas.openxmlformats.org/package/2006/content-types">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2.xml" ContentType="application/vnd.openxmlformats-officedocument.presentationml.tags+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tags/tag5.xml" ContentType="application/vnd.openxmlformats-officedocument.presentationml.tags+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 id="2147483660" r:id="rId5"/>
  </p:sldMasterIdLst>
  <p:notesMasterIdLst>
    <p:notesMasterId r:id="rId52"/>
  </p:notesMasterIdLst>
  <p:sldIdLst>
    <p:sldId id="256" r:id="rId6"/>
    <p:sldId id="257" r:id="rId7"/>
    <p:sldId id="258" r:id="rId8"/>
    <p:sldId id="271" r:id="rId9"/>
    <p:sldId id="293" r:id="rId10"/>
    <p:sldId id="312" r:id="rId11"/>
    <p:sldId id="309" r:id="rId12"/>
    <p:sldId id="283" r:id="rId13"/>
    <p:sldId id="284" r:id="rId14"/>
    <p:sldId id="290" r:id="rId15"/>
    <p:sldId id="291" r:id="rId16"/>
    <p:sldId id="292" r:id="rId17"/>
    <p:sldId id="310" r:id="rId18"/>
    <p:sldId id="313" r:id="rId19"/>
    <p:sldId id="314" r:id="rId20"/>
    <p:sldId id="315" r:id="rId21"/>
    <p:sldId id="273" r:id="rId22"/>
    <p:sldId id="316" r:id="rId23"/>
    <p:sldId id="317" r:id="rId24"/>
    <p:sldId id="318" r:id="rId25"/>
    <p:sldId id="319" r:id="rId26"/>
    <p:sldId id="274" r:id="rId27"/>
    <p:sldId id="279" r:id="rId28"/>
    <p:sldId id="280" r:id="rId29"/>
    <p:sldId id="281" r:id="rId30"/>
    <p:sldId id="296" r:id="rId31"/>
    <p:sldId id="297" r:id="rId32"/>
    <p:sldId id="298" r:id="rId33"/>
    <p:sldId id="299" r:id="rId34"/>
    <p:sldId id="300" r:id="rId35"/>
    <p:sldId id="301" r:id="rId36"/>
    <p:sldId id="302" r:id="rId37"/>
    <p:sldId id="311" r:id="rId38"/>
    <p:sldId id="263" r:id="rId39"/>
    <p:sldId id="264" r:id="rId40"/>
    <p:sldId id="259" r:id="rId41"/>
    <p:sldId id="265" r:id="rId42"/>
    <p:sldId id="260" r:id="rId43"/>
    <p:sldId id="266" r:id="rId44"/>
    <p:sldId id="261" r:id="rId45"/>
    <p:sldId id="267" r:id="rId46"/>
    <p:sldId id="262" r:id="rId47"/>
    <p:sldId id="268" r:id="rId48"/>
    <p:sldId id="272" r:id="rId49"/>
    <p:sldId id="269" r:id="rId50"/>
    <p:sldId id="270" r:id="rId5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F333A"/>
    <a:srgbClr val="19ABEA"/>
    <a:srgbClr val="38B95E"/>
    <a:srgbClr val="FFCE26"/>
    <a:srgbClr val="8BACBF"/>
    <a:srgbClr val="343539"/>
    <a:srgbClr val="AF2211"/>
    <a:srgbClr val="FF5D1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60" autoAdjust="0"/>
    <p:restoredTop sz="94660"/>
  </p:normalViewPr>
  <p:slideViewPr>
    <p:cSldViewPr snapToGrid="0">
      <p:cViewPr>
        <p:scale>
          <a:sx n="91" d="100"/>
          <a:sy n="91" d="100"/>
        </p:scale>
        <p:origin x="56" y="44"/>
      </p:cViewPr>
      <p:guideLst/>
    </p:cSldViewPr>
  </p:slideViewPr>
  <p:notesTextViewPr>
    <p:cViewPr>
      <p:scale>
        <a:sx n="3" d="2"/>
        <a:sy n="3" d="2"/>
      </p:scale>
      <p:origin x="0" y="0"/>
    </p:cViewPr>
  </p:notesTextViewPr>
  <p:sorterViewPr>
    <p:cViewPr>
      <p:scale>
        <a:sx n="100" d="100"/>
        <a:sy n="100" d="100"/>
      </p:scale>
      <p:origin x="0" y="-16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 Type="http://schemas.openxmlformats.org/officeDocument/2006/relationships/slideMaster" Target="slideMasters/slideMaster2.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6/11/relationships/changesInfo" Target="changesInfos/changesInfo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cedo, Eunice [NEA]" userId="abf1ec0d-6ae3-4144-b6f8-d583f6c7c6af" providerId="ADAL" clId="{CF67B8D2-6F28-4465-A9FF-AB0A6BB22DA2}"/>
    <pc:docChg chg="modSld sldOrd">
      <pc:chgData name="Salcedo, Eunice [NEA]" userId="abf1ec0d-6ae3-4144-b6f8-d583f6c7c6af" providerId="ADAL" clId="{CF67B8D2-6F28-4465-A9FF-AB0A6BB22DA2}" dt="2025-06-23T15:40:36.706" v="1"/>
      <pc:docMkLst>
        <pc:docMk/>
      </pc:docMkLst>
      <pc:sldChg chg="ord">
        <pc:chgData name="Salcedo, Eunice [NEA]" userId="abf1ec0d-6ae3-4144-b6f8-d583f6c7c6af" providerId="ADAL" clId="{CF67B8D2-6F28-4465-A9FF-AB0A6BB22DA2}" dt="2025-06-23T15:40:36.706" v="1"/>
        <pc:sldMkLst>
          <pc:docMk/>
          <pc:sldMk cId="2397851045" sldId="31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45C5AE-FB29-4A43-AF2C-718324318EFE}" type="doc">
      <dgm:prSet loTypeId="urn:microsoft.com/office/officeart/2005/8/layout/chevron1" loCatId="process" qsTypeId="urn:microsoft.com/office/officeart/2005/8/quickstyle/simple1" qsCatId="simple" csTypeId="urn:microsoft.com/office/officeart/2005/8/colors/accent1_2" csCatId="accent1" phldr="1"/>
      <dgm:spPr>
        <a:scene3d>
          <a:camera prst="orthographicFront">
            <a:rot lat="0" lon="0" rev="0"/>
          </a:camera>
          <a:lightRig rig="contrasting" dir="t">
            <a:rot lat="0" lon="0" rev="1500000"/>
          </a:lightRig>
        </a:scene3d>
      </dgm:spPr>
    </dgm:pt>
    <dgm:pt modelId="{E07623F9-9356-4DB1-882A-2D37CEDB0FB5}">
      <dgm:prSet phldrT="[Text]"/>
      <dgm:spPr>
        <a:solidFill>
          <a:srgbClr val="FFCE26"/>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dirty="0">
              <a:effectLst>
                <a:outerShdw blurRad="38100" dist="38100" dir="2700000" algn="tl">
                  <a:srgbClr val="000000">
                    <a:alpha val="43137"/>
                  </a:srgbClr>
                </a:outerShdw>
              </a:effectLst>
            </a:rPr>
            <a:t>Awareness</a:t>
          </a:r>
        </a:p>
        <a:p>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[eyes &amp; ears]</a:t>
          </a:r>
        </a:p>
      </dgm:t>
    </dgm:pt>
    <dgm:pt modelId="{6B614416-7258-4A84-8E3F-EAB8055B09C9}" type="parTrans" cxnId="{7060180D-6FEC-4352-904A-5C2D69EAE9A5}">
      <dgm:prSet/>
      <dgm:spPr/>
      <dgm:t>
        <a:bodyPr/>
        <a:lstStyle/>
        <a:p>
          <a:endParaRPr lang="en-US"/>
        </a:p>
      </dgm:t>
    </dgm:pt>
    <dgm:pt modelId="{EF86B0B1-3910-49E3-AD3A-733F32F90C81}" type="sibTrans" cxnId="{7060180D-6FEC-4352-904A-5C2D69EAE9A5}">
      <dgm:prSet/>
      <dgm:spPr/>
      <dgm:t>
        <a:bodyPr/>
        <a:lstStyle/>
        <a:p>
          <a:endParaRPr lang="en-US"/>
        </a:p>
      </dgm:t>
    </dgm:pt>
    <dgm:pt modelId="{53416422-B8F7-41B7-B655-88A5C3CB0262}">
      <dgm:prSet phldrT="[Text]"/>
      <dgm:spPr>
        <a:solidFill>
          <a:srgbClr val="EF333A"/>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dirty="0">
              <a:effectLst>
                <a:outerShdw blurRad="38100" dist="38100" dir="2700000" algn="tl">
                  <a:srgbClr val="000000">
                    <a:alpha val="43137"/>
                  </a:srgbClr>
                </a:outerShdw>
              </a:effectLst>
            </a:rPr>
            <a:t>Understanding</a:t>
          </a:r>
        </a:p>
        <a:p>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[head]</a:t>
          </a:r>
        </a:p>
      </dgm:t>
    </dgm:pt>
    <dgm:pt modelId="{2718F43F-DB70-4405-94CE-C69227D1BCBD}" type="parTrans" cxnId="{285B3A41-771F-4034-9EC1-1D2E9EE5B50A}">
      <dgm:prSet/>
      <dgm:spPr/>
      <dgm:t>
        <a:bodyPr/>
        <a:lstStyle/>
        <a:p>
          <a:endParaRPr lang="en-US"/>
        </a:p>
      </dgm:t>
    </dgm:pt>
    <dgm:pt modelId="{26FACD7E-0B80-4EE2-8CA3-643A965A6A42}" type="sibTrans" cxnId="{285B3A41-771F-4034-9EC1-1D2E9EE5B50A}">
      <dgm:prSet/>
      <dgm:spPr/>
      <dgm:t>
        <a:bodyPr/>
        <a:lstStyle/>
        <a:p>
          <a:endParaRPr lang="en-US"/>
        </a:p>
      </dgm:t>
    </dgm:pt>
    <dgm:pt modelId="{BD467D56-63B5-4601-A54D-B491FDE7E9B3}">
      <dgm:prSet phldrT="[Text]"/>
      <dgm:spPr>
        <a:solidFill>
          <a:srgbClr val="38B95E"/>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dirty="0">
              <a:effectLst>
                <a:outerShdw blurRad="38100" dist="38100" dir="2700000" algn="tl">
                  <a:srgbClr val="000000">
                    <a:alpha val="43137"/>
                  </a:srgbClr>
                </a:outerShdw>
              </a:effectLst>
            </a:rPr>
            <a:t>Commitment</a:t>
          </a:r>
        </a:p>
        <a:p>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[heart]</a:t>
          </a:r>
        </a:p>
      </dgm:t>
    </dgm:pt>
    <dgm:pt modelId="{90CC7A63-6B68-4FD0-AF2B-98594D1B71FA}" type="parTrans" cxnId="{F5DB498F-0613-4B41-B807-CF25E2B2EF13}">
      <dgm:prSet/>
      <dgm:spPr/>
      <dgm:t>
        <a:bodyPr/>
        <a:lstStyle/>
        <a:p>
          <a:endParaRPr lang="en-US"/>
        </a:p>
      </dgm:t>
    </dgm:pt>
    <dgm:pt modelId="{8FD06B27-FE65-41BF-A2DF-34C964CEF881}" type="sibTrans" cxnId="{F5DB498F-0613-4B41-B807-CF25E2B2EF13}">
      <dgm:prSet/>
      <dgm:spPr/>
      <dgm:t>
        <a:bodyPr/>
        <a:lstStyle/>
        <a:p>
          <a:endParaRPr lang="en-US"/>
        </a:p>
      </dgm:t>
    </dgm:pt>
    <dgm:pt modelId="{96EBF3EB-5E2D-420A-ABF2-0D8EE9ABFE44}">
      <dgm:prSet phldrT="[Text]"/>
      <dgm:spPr>
        <a:solidFill>
          <a:srgbClr val="19ABEA"/>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t>
        <a:bodyPr/>
        <a:lstStyle/>
        <a:p>
          <a:r>
            <a:rPr lang="en-US" dirty="0">
              <a:effectLst>
                <a:outerShdw blurRad="38100" dist="38100" dir="2700000" algn="tl">
                  <a:srgbClr val="000000">
                    <a:alpha val="43137"/>
                  </a:srgbClr>
                </a:outerShdw>
              </a:effectLst>
            </a:rPr>
            <a:t>Action</a:t>
          </a:r>
        </a:p>
        <a:p>
          <a:endParaRPr lang="en-US" dirty="0">
            <a:effectLst>
              <a:outerShdw blurRad="38100" dist="38100" dir="2700000" algn="tl">
                <a:srgbClr val="000000">
                  <a:alpha val="43137"/>
                </a:srgbClr>
              </a:outerShdw>
            </a:effectLst>
          </a:endParaRPr>
        </a:p>
        <a:p>
          <a:r>
            <a:rPr lang="en-US" dirty="0">
              <a:effectLst>
                <a:outerShdw blurRad="38100" dist="38100" dir="2700000" algn="tl">
                  <a:srgbClr val="000000">
                    <a:alpha val="43137"/>
                  </a:srgbClr>
                </a:outerShdw>
              </a:effectLst>
            </a:rPr>
            <a:t>[feet]</a:t>
          </a:r>
        </a:p>
      </dgm:t>
    </dgm:pt>
    <dgm:pt modelId="{4895D67A-75D8-408F-8B5E-AA0C6E800541}" type="parTrans" cxnId="{E498D989-8C64-4DD2-A271-A6119521D57C}">
      <dgm:prSet/>
      <dgm:spPr/>
      <dgm:t>
        <a:bodyPr/>
        <a:lstStyle/>
        <a:p>
          <a:endParaRPr lang="en-US"/>
        </a:p>
      </dgm:t>
    </dgm:pt>
    <dgm:pt modelId="{9B1206C4-0E29-4A25-B518-F98C10F6998C}" type="sibTrans" cxnId="{E498D989-8C64-4DD2-A271-A6119521D57C}">
      <dgm:prSet/>
      <dgm:spPr/>
      <dgm:t>
        <a:bodyPr/>
        <a:lstStyle/>
        <a:p>
          <a:endParaRPr lang="en-US"/>
        </a:p>
      </dgm:t>
    </dgm:pt>
    <dgm:pt modelId="{5B3B4DB8-144B-445B-A833-43049806A4BC}" type="pres">
      <dgm:prSet presAssocID="{C145C5AE-FB29-4A43-AF2C-718324318EFE}" presName="Name0" presStyleCnt="0">
        <dgm:presLayoutVars>
          <dgm:dir/>
          <dgm:animLvl val="lvl"/>
          <dgm:resizeHandles val="exact"/>
        </dgm:presLayoutVars>
      </dgm:prSet>
      <dgm:spPr/>
    </dgm:pt>
    <dgm:pt modelId="{2490A53B-FCB6-44DB-A210-41015EA59E34}" type="pres">
      <dgm:prSet presAssocID="{E07623F9-9356-4DB1-882A-2D37CEDB0FB5}" presName="parTxOnly" presStyleLbl="node1" presStyleIdx="0" presStyleCnt="4">
        <dgm:presLayoutVars>
          <dgm:chMax val="0"/>
          <dgm:chPref val="0"/>
          <dgm:bulletEnabled val="1"/>
        </dgm:presLayoutVars>
      </dgm:prSet>
      <dgm:spPr/>
    </dgm:pt>
    <dgm:pt modelId="{CF81F71D-78CD-4394-B1DB-D8E127EEEBDD}" type="pres">
      <dgm:prSet presAssocID="{EF86B0B1-3910-49E3-AD3A-733F32F90C81}" presName="parTxOnlySpace"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E024A739-7211-4014-AAD9-003659287A73}" type="pres">
      <dgm:prSet presAssocID="{53416422-B8F7-41B7-B655-88A5C3CB0262}" presName="parTxOnly" presStyleLbl="node1" presStyleIdx="1" presStyleCnt="4">
        <dgm:presLayoutVars>
          <dgm:chMax val="0"/>
          <dgm:chPref val="0"/>
          <dgm:bulletEnabled val="1"/>
        </dgm:presLayoutVars>
      </dgm:prSet>
      <dgm:spPr/>
    </dgm:pt>
    <dgm:pt modelId="{D39958F7-CE0D-4C93-9A7C-07931D6CA19E}" type="pres">
      <dgm:prSet presAssocID="{26FACD7E-0B80-4EE2-8CA3-643A965A6A42}" presName="parTxOnlySpace"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5ECEE719-BF96-4C91-96D0-71963FA18E9A}" type="pres">
      <dgm:prSet presAssocID="{BD467D56-63B5-4601-A54D-B491FDE7E9B3}" presName="parTxOnly" presStyleLbl="node1" presStyleIdx="2" presStyleCnt="4">
        <dgm:presLayoutVars>
          <dgm:chMax val="0"/>
          <dgm:chPref val="0"/>
          <dgm:bulletEnabled val="1"/>
        </dgm:presLayoutVars>
      </dgm:prSet>
      <dgm:spPr/>
    </dgm:pt>
    <dgm:pt modelId="{0336FCB0-E52E-4AE1-A107-90B1DB5AB446}" type="pres">
      <dgm:prSet presAssocID="{8FD06B27-FE65-41BF-A2DF-34C964CEF881}" presName="parTxOnlySpace" presStyleCnt="0"/>
      <dgm:spPr>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dgm:spPr>
    </dgm:pt>
    <dgm:pt modelId="{DD393644-7D84-45DB-8086-1E848071FC1D}" type="pres">
      <dgm:prSet presAssocID="{96EBF3EB-5E2D-420A-ABF2-0D8EE9ABFE44}" presName="parTxOnly" presStyleLbl="node1" presStyleIdx="3" presStyleCnt="4">
        <dgm:presLayoutVars>
          <dgm:chMax val="0"/>
          <dgm:chPref val="0"/>
          <dgm:bulletEnabled val="1"/>
        </dgm:presLayoutVars>
      </dgm:prSet>
      <dgm:spPr/>
    </dgm:pt>
  </dgm:ptLst>
  <dgm:cxnLst>
    <dgm:cxn modelId="{7060180D-6FEC-4352-904A-5C2D69EAE9A5}" srcId="{C145C5AE-FB29-4A43-AF2C-718324318EFE}" destId="{E07623F9-9356-4DB1-882A-2D37CEDB0FB5}" srcOrd="0" destOrd="0" parTransId="{6B614416-7258-4A84-8E3F-EAB8055B09C9}" sibTransId="{EF86B0B1-3910-49E3-AD3A-733F32F90C81}"/>
    <dgm:cxn modelId="{FFC1310F-6FAB-4DBC-8B03-9ED998C42B7A}" type="presOf" srcId="{E07623F9-9356-4DB1-882A-2D37CEDB0FB5}" destId="{2490A53B-FCB6-44DB-A210-41015EA59E34}" srcOrd="0" destOrd="0" presId="urn:microsoft.com/office/officeart/2005/8/layout/chevron1"/>
    <dgm:cxn modelId="{83014E0F-D9D6-44BA-812E-D21BDC94BE3B}" type="presOf" srcId="{BD467D56-63B5-4601-A54D-B491FDE7E9B3}" destId="{5ECEE719-BF96-4C91-96D0-71963FA18E9A}" srcOrd="0" destOrd="0" presId="urn:microsoft.com/office/officeart/2005/8/layout/chevron1"/>
    <dgm:cxn modelId="{C128F02E-49F6-4707-AA24-1B00A8C45547}" type="presOf" srcId="{53416422-B8F7-41B7-B655-88A5C3CB0262}" destId="{E024A739-7211-4014-AAD9-003659287A73}" srcOrd="0" destOrd="0" presId="urn:microsoft.com/office/officeart/2005/8/layout/chevron1"/>
    <dgm:cxn modelId="{285B3A41-771F-4034-9EC1-1D2E9EE5B50A}" srcId="{C145C5AE-FB29-4A43-AF2C-718324318EFE}" destId="{53416422-B8F7-41B7-B655-88A5C3CB0262}" srcOrd="1" destOrd="0" parTransId="{2718F43F-DB70-4405-94CE-C69227D1BCBD}" sibTransId="{26FACD7E-0B80-4EE2-8CA3-643A965A6A42}"/>
    <dgm:cxn modelId="{2B28F662-B51E-4B6E-8280-72ACA1EBE5C2}" type="presOf" srcId="{96EBF3EB-5E2D-420A-ABF2-0D8EE9ABFE44}" destId="{DD393644-7D84-45DB-8086-1E848071FC1D}" srcOrd="0" destOrd="0" presId="urn:microsoft.com/office/officeart/2005/8/layout/chevron1"/>
    <dgm:cxn modelId="{A8865F77-E8D2-401C-9018-7B3924768BF5}" type="presOf" srcId="{C145C5AE-FB29-4A43-AF2C-718324318EFE}" destId="{5B3B4DB8-144B-445B-A833-43049806A4BC}" srcOrd="0" destOrd="0" presId="urn:microsoft.com/office/officeart/2005/8/layout/chevron1"/>
    <dgm:cxn modelId="{E498D989-8C64-4DD2-A271-A6119521D57C}" srcId="{C145C5AE-FB29-4A43-AF2C-718324318EFE}" destId="{96EBF3EB-5E2D-420A-ABF2-0D8EE9ABFE44}" srcOrd="3" destOrd="0" parTransId="{4895D67A-75D8-408F-8B5E-AA0C6E800541}" sibTransId="{9B1206C4-0E29-4A25-B518-F98C10F6998C}"/>
    <dgm:cxn modelId="{F5DB498F-0613-4B41-B807-CF25E2B2EF13}" srcId="{C145C5AE-FB29-4A43-AF2C-718324318EFE}" destId="{BD467D56-63B5-4601-A54D-B491FDE7E9B3}" srcOrd="2" destOrd="0" parTransId="{90CC7A63-6B68-4FD0-AF2B-98594D1B71FA}" sibTransId="{8FD06B27-FE65-41BF-A2DF-34C964CEF881}"/>
    <dgm:cxn modelId="{1CDF13B4-6F00-42F4-A07A-54A32AE84FA0}" type="presParOf" srcId="{5B3B4DB8-144B-445B-A833-43049806A4BC}" destId="{2490A53B-FCB6-44DB-A210-41015EA59E34}" srcOrd="0" destOrd="0" presId="urn:microsoft.com/office/officeart/2005/8/layout/chevron1"/>
    <dgm:cxn modelId="{3E16E4AB-3506-46CE-9E4D-468F2B9941D4}" type="presParOf" srcId="{5B3B4DB8-144B-445B-A833-43049806A4BC}" destId="{CF81F71D-78CD-4394-B1DB-D8E127EEEBDD}" srcOrd="1" destOrd="0" presId="urn:microsoft.com/office/officeart/2005/8/layout/chevron1"/>
    <dgm:cxn modelId="{8DA4344D-810F-4787-B403-3E614E765600}" type="presParOf" srcId="{5B3B4DB8-144B-445B-A833-43049806A4BC}" destId="{E024A739-7211-4014-AAD9-003659287A73}" srcOrd="2" destOrd="0" presId="urn:microsoft.com/office/officeart/2005/8/layout/chevron1"/>
    <dgm:cxn modelId="{649FD154-66B1-4595-B324-A3B217FB7AA3}" type="presParOf" srcId="{5B3B4DB8-144B-445B-A833-43049806A4BC}" destId="{D39958F7-CE0D-4C93-9A7C-07931D6CA19E}" srcOrd="3" destOrd="0" presId="urn:microsoft.com/office/officeart/2005/8/layout/chevron1"/>
    <dgm:cxn modelId="{1CE0E593-FF6D-413F-8C4D-46ED5A0E0F32}" type="presParOf" srcId="{5B3B4DB8-144B-445B-A833-43049806A4BC}" destId="{5ECEE719-BF96-4C91-96D0-71963FA18E9A}" srcOrd="4" destOrd="0" presId="urn:microsoft.com/office/officeart/2005/8/layout/chevron1"/>
    <dgm:cxn modelId="{17971E2F-D910-4340-940D-8FED0303E269}" type="presParOf" srcId="{5B3B4DB8-144B-445B-A833-43049806A4BC}" destId="{0336FCB0-E52E-4AE1-A107-90B1DB5AB446}" srcOrd="5" destOrd="0" presId="urn:microsoft.com/office/officeart/2005/8/layout/chevron1"/>
    <dgm:cxn modelId="{A1A00568-EB19-42E6-ABD8-F328EDAA8656}" type="presParOf" srcId="{5B3B4DB8-144B-445B-A833-43049806A4BC}" destId="{DD393644-7D84-45DB-8086-1E848071FC1D}"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490A53B-FCB6-44DB-A210-41015EA59E34}">
      <dsp:nvSpPr>
        <dsp:cNvPr id="0" name=""/>
        <dsp:cNvSpPr/>
      </dsp:nvSpPr>
      <dsp:spPr>
        <a:xfrm>
          <a:off x="4507" y="2010979"/>
          <a:ext cx="2623935" cy="1049574"/>
        </a:xfrm>
        <a:prstGeom prst="chevron">
          <a:avLst/>
        </a:prstGeom>
        <a:solidFill>
          <a:srgbClr val="FFCE26"/>
        </a:solidFill>
        <a:ln w="1587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effectLst>
                <a:outerShdw blurRad="38100" dist="38100" dir="2700000" algn="tl">
                  <a:srgbClr val="000000">
                    <a:alpha val="43137"/>
                  </a:srgbClr>
                </a:outerShdw>
              </a:effectLst>
            </a:rPr>
            <a:t>Awareness</a:t>
          </a:r>
        </a:p>
        <a:p>
          <a:pPr marL="0" lvl="0" indent="0" algn="ctr" defTabSz="844550">
            <a:lnSpc>
              <a:spcPct val="90000"/>
            </a:lnSpc>
            <a:spcBef>
              <a:spcPct val="0"/>
            </a:spcBef>
            <a:spcAft>
              <a:spcPct val="35000"/>
            </a:spcAft>
            <a:buNone/>
          </a:pPr>
          <a:endParaRPr lang="en-US" sz="1900" kern="1200" dirty="0">
            <a:effectLst>
              <a:outerShdw blurRad="38100" dist="38100" dir="2700000" algn="tl">
                <a:srgbClr val="000000">
                  <a:alpha val="43137"/>
                </a:srgbClr>
              </a:outerShdw>
            </a:effectLst>
          </a:endParaRPr>
        </a:p>
        <a:p>
          <a:pPr marL="0" lvl="0" indent="0" algn="ctr" defTabSz="844550">
            <a:lnSpc>
              <a:spcPct val="90000"/>
            </a:lnSpc>
            <a:spcBef>
              <a:spcPct val="0"/>
            </a:spcBef>
            <a:spcAft>
              <a:spcPct val="35000"/>
            </a:spcAft>
            <a:buNone/>
          </a:pPr>
          <a:r>
            <a:rPr lang="en-US" sz="1900" kern="1200" dirty="0">
              <a:effectLst>
                <a:outerShdw blurRad="38100" dist="38100" dir="2700000" algn="tl">
                  <a:srgbClr val="000000">
                    <a:alpha val="43137"/>
                  </a:srgbClr>
                </a:outerShdw>
              </a:effectLst>
            </a:rPr>
            <a:t>[eyes &amp; ears]</a:t>
          </a:r>
        </a:p>
      </dsp:txBody>
      <dsp:txXfrm>
        <a:off x="529294" y="2010979"/>
        <a:ext cx="1574361" cy="1049574"/>
      </dsp:txXfrm>
    </dsp:sp>
    <dsp:sp modelId="{E024A739-7211-4014-AAD9-003659287A73}">
      <dsp:nvSpPr>
        <dsp:cNvPr id="0" name=""/>
        <dsp:cNvSpPr/>
      </dsp:nvSpPr>
      <dsp:spPr>
        <a:xfrm>
          <a:off x="2366049" y="2010979"/>
          <a:ext cx="2623935" cy="1049574"/>
        </a:xfrm>
        <a:prstGeom prst="chevron">
          <a:avLst/>
        </a:prstGeom>
        <a:solidFill>
          <a:srgbClr val="EF333A"/>
        </a:solidFill>
        <a:ln w="1587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effectLst>
                <a:outerShdw blurRad="38100" dist="38100" dir="2700000" algn="tl">
                  <a:srgbClr val="000000">
                    <a:alpha val="43137"/>
                  </a:srgbClr>
                </a:outerShdw>
              </a:effectLst>
            </a:rPr>
            <a:t>Understanding</a:t>
          </a:r>
        </a:p>
        <a:p>
          <a:pPr marL="0" lvl="0" indent="0" algn="ctr" defTabSz="844550">
            <a:lnSpc>
              <a:spcPct val="90000"/>
            </a:lnSpc>
            <a:spcBef>
              <a:spcPct val="0"/>
            </a:spcBef>
            <a:spcAft>
              <a:spcPct val="35000"/>
            </a:spcAft>
            <a:buNone/>
          </a:pPr>
          <a:endParaRPr lang="en-US" sz="1900" kern="1200" dirty="0">
            <a:effectLst>
              <a:outerShdw blurRad="38100" dist="38100" dir="2700000" algn="tl">
                <a:srgbClr val="000000">
                  <a:alpha val="43137"/>
                </a:srgbClr>
              </a:outerShdw>
            </a:effectLst>
          </a:endParaRPr>
        </a:p>
        <a:p>
          <a:pPr marL="0" lvl="0" indent="0" algn="ctr" defTabSz="844550">
            <a:lnSpc>
              <a:spcPct val="90000"/>
            </a:lnSpc>
            <a:spcBef>
              <a:spcPct val="0"/>
            </a:spcBef>
            <a:spcAft>
              <a:spcPct val="35000"/>
            </a:spcAft>
            <a:buNone/>
          </a:pPr>
          <a:r>
            <a:rPr lang="en-US" sz="1900" kern="1200" dirty="0">
              <a:effectLst>
                <a:outerShdw blurRad="38100" dist="38100" dir="2700000" algn="tl">
                  <a:srgbClr val="000000">
                    <a:alpha val="43137"/>
                  </a:srgbClr>
                </a:outerShdw>
              </a:effectLst>
            </a:rPr>
            <a:t>[head]</a:t>
          </a:r>
        </a:p>
      </dsp:txBody>
      <dsp:txXfrm>
        <a:off x="2890836" y="2010979"/>
        <a:ext cx="1574361" cy="1049574"/>
      </dsp:txXfrm>
    </dsp:sp>
    <dsp:sp modelId="{5ECEE719-BF96-4C91-96D0-71963FA18E9A}">
      <dsp:nvSpPr>
        <dsp:cNvPr id="0" name=""/>
        <dsp:cNvSpPr/>
      </dsp:nvSpPr>
      <dsp:spPr>
        <a:xfrm>
          <a:off x="4727591" y="2010979"/>
          <a:ext cx="2623935" cy="1049574"/>
        </a:xfrm>
        <a:prstGeom prst="chevron">
          <a:avLst/>
        </a:prstGeom>
        <a:solidFill>
          <a:srgbClr val="38B95E"/>
        </a:solidFill>
        <a:ln w="1587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effectLst>
                <a:outerShdw blurRad="38100" dist="38100" dir="2700000" algn="tl">
                  <a:srgbClr val="000000">
                    <a:alpha val="43137"/>
                  </a:srgbClr>
                </a:outerShdw>
              </a:effectLst>
            </a:rPr>
            <a:t>Commitment</a:t>
          </a:r>
        </a:p>
        <a:p>
          <a:pPr marL="0" lvl="0" indent="0" algn="ctr" defTabSz="844550">
            <a:lnSpc>
              <a:spcPct val="90000"/>
            </a:lnSpc>
            <a:spcBef>
              <a:spcPct val="0"/>
            </a:spcBef>
            <a:spcAft>
              <a:spcPct val="35000"/>
            </a:spcAft>
            <a:buNone/>
          </a:pPr>
          <a:endParaRPr lang="en-US" sz="1900" kern="1200" dirty="0">
            <a:effectLst>
              <a:outerShdw blurRad="38100" dist="38100" dir="2700000" algn="tl">
                <a:srgbClr val="000000">
                  <a:alpha val="43137"/>
                </a:srgbClr>
              </a:outerShdw>
            </a:effectLst>
          </a:endParaRPr>
        </a:p>
        <a:p>
          <a:pPr marL="0" lvl="0" indent="0" algn="ctr" defTabSz="844550">
            <a:lnSpc>
              <a:spcPct val="90000"/>
            </a:lnSpc>
            <a:spcBef>
              <a:spcPct val="0"/>
            </a:spcBef>
            <a:spcAft>
              <a:spcPct val="35000"/>
            </a:spcAft>
            <a:buNone/>
          </a:pPr>
          <a:r>
            <a:rPr lang="en-US" sz="1900" kern="1200" dirty="0">
              <a:effectLst>
                <a:outerShdw blurRad="38100" dist="38100" dir="2700000" algn="tl">
                  <a:srgbClr val="000000">
                    <a:alpha val="43137"/>
                  </a:srgbClr>
                </a:outerShdw>
              </a:effectLst>
            </a:rPr>
            <a:t>[heart]</a:t>
          </a:r>
        </a:p>
      </dsp:txBody>
      <dsp:txXfrm>
        <a:off x="5252378" y="2010979"/>
        <a:ext cx="1574361" cy="1049574"/>
      </dsp:txXfrm>
    </dsp:sp>
    <dsp:sp modelId="{DD393644-7D84-45DB-8086-1E848071FC1D}">
      <dsp:nvSpPr>
        <dsp:cNvPr id="0" name=""/>
        <dsp:cNvSpPr/>
      </dsp:nvSpPr>
      <dsp:spPr>
        <a:xfrm>
          <a:off x="7089133" y="2010979"/>
          <a:ext cx="2623935" cy="1049574"/>
        </a:xfrm>
        <a:prstGeom prst="chevron">
          <a:avLst/>
        </a:prstGeom>
        <a:solidFill>
          <a:srgbClr val="19ABEA"/>
        </a:solidFill>
        <a:ln w="15875" cap="flat" cmpd="sng" algn="ctr">
          <a:noFill/>
          <a:prstDash val="solid"/>
        </a:ln>
        <a:effectLst>
          <a:outerShdw blurRad="149987" dist="250190" dir="8460000" algn="ctr" rotWithShape="0">
            <a:srgbClr val="000000">
              <a:alpha val="28000"/>
            </a:srgbClr>
          </a:outerShdw>
        </a:effectLst>
        <a:scene3d>
          <a:camera prst="orthographicFront">
            <a:rot lat="0" lon="0" rev="0"/>
          </a:camera>
          <a:lightRig rig="contrasting" dir="t">
            <a:rot lat="0" lon="0" rev="1500000"/>
          </a:lightRig>
        </a:scene3d>
        <a:sp3d prstMaterial="metal">
          <a:bevelT w="88900" h="88900"/>
        </a:sp3d>
      </dsp:spPr>
      <dsp:style>
        <a:lnRef idx="2">
          <a:scrgbClr r="0" g="0" b="0"/>
        </a:lnRef>
        <a:fillRef idx="1">
          <a:scrgbClr r="0" g="0" b="0"/>
        </a:fillRef>
        <a:effectRef idx="0">
          <a:scrgbClr r="0" g="0" b="0"/>
        </a:effectRef>
        <a:fontRef idx="minor">
          <a:schemeClr val="lt1"/>
        </a:fontRef>
      </dsp:style>
      <dsp:txBody>
        <a:bodyPr spcFirstLastPara="0" vert="horz" wrap="square" lIns="76010" tIns="25337" rIns="25337" bIns="25337" numCol="1" spcCol="1270" anchor="ctr" anchorCtr="0">
          <a:noAutofit/>
        </a:bodyPr>
        <a:lstStyle/>
        <a:p>
          <a:pPr marL="0" lvl="0" indent="0" algn="ctr" defTabSz="844550">
            <a:lnSpc>
              <a:spcPct val="90000"/>
            </a:lnSpc>
            <a:spcBef>
              <a:spcPct val="0"/>
            </a:spcBef>
            <a:spcAft>
              <a:spcPct val="35000"/>
            </a:spcAft>
            <a:buNone/>
          </a:pPr>
          <a:r>
            <a:rPr lang="en-US" sz="1900" kern="1200" dirty="0">
              <a:effectLst>
                <a:outerShdw blurRad="38100" dist="38100" dir="2700000" algn="tl">
                  <a:srgbClr val="000000">
                    <a:alpha val="43137"/>
                  </a:srgbClr>
                </a:outerShdw>
              </a:effectLst>
            </a:rPr>
            <a:t>Action</a:t>
          </a:r>
        </a:p>
        <a:p>
          <a:pPr marL="0" lvl="0" indent="0" algn="ctr" defTabSz="844550">
            <a:lnSpc>
              <a:spcPct val="90000"/>
            </a:lnSpc>
            <a:spcBef>
              <a:spcPct val="0"/>
            </a:spcBef>
            <a:spcAft>
              <a:spcPct val="35000"/>
            </a:spcAft>
            <a:buNone/>
          </a:pPr>
          <a:endParaRPr lang="en-US" sz="1900" kern="1200" dirty="0">
            <a:effectLst>
              <a:outerShdw blurRad="38100" dist="38100" dir="2700000" algn="tl">
                <a:srgbClr val="000000">
                  <a:alpha val="43137"/>
                </a:srgbClr>
              </a:outerShdw>
            </a:effectLst>
          </a:endParaRPr>
        </a:p>
        <a:p>
          <a:pPr marL="0" lvl="0" indent="0" algn="ctr" defTabSz="844550">
            <a:lnSpc>
              <a:spcPct val="90000"/>
            </a:lnSpc>
            <a:spcBef>
              <a:spcPct val="0"/>
            </a:spcBef>
            <a:spcAft>
              <a:spcPct val="35000"/>
            </a:spcAft>
            <a:buNone/>
          </a:pPr>
          <a:r>
            <a:rPr lang="en-US" sz="1900" kern="1200" dirty="0">
              <a:effectLst>
                <a:outerShdw blurRad="38100" dist="38100" dir="2700000" algn="tl">
                  <a:srgbClr val="000000">
                    <a:alpha val="43137"/>
                  </a:srgbClr>
                </a:outerShdw>
              </a:effectLst>
            </a:rPr>
            <a:t>[feet]</a:t>
          </a:r>
        </a:p>
      </dsp:txBody>
      <dsp:txXfrm>
        <a:off x="7613920" y="2010979"/>
        <a:ext cx="1574361" cy="1049574"/>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3073979-4A9C-4552-B918-E330C626DA76}" type="datetimeFigureOut">
              <a:rPr lang="en-US" smtClean="0"/>
              <a:t>6/23/2025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B377DA-4896-4147-8145-ED6F8348A7C9}" type="slidenum">
              <a:rPr lang="en-US" smtClean="0"/>
              <a:t>‹#›</a:t>
            </a:fld>
            <a:endParaRPr lang="en-US"/>
          </a:p>
        </p:txBody>
      </p:sp>
    </p:spTree>
    <p:extLst>
      <p:ext uri="{BB962C8B-B14F-4D97-AF65-F5344CB8AC3E}">
        <p14:creationId xmlns:p14="http://schemas.microsoft.com/office/powerpoint/2010/main" val="291813548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4.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6.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D0657C-22DD-4401-957F-A2B6D42350A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20633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F8DDD8-6BE9-4D6D-860C-CB4636FA647E}" type="slidenum">
              <a:rPr lang="en-US" smtClean="0"/>
              <a:t>6</a:t>
            </a:fld>
            <a:endParaRPr lang="en-US"/>
          </a:p>
        </p:txBody>
      </p:sp>
    </p:spTree>
    <p:extLst>
      <p:ext uri="{BB962C8B-B14F-4D97-AF65-F5344CB8AC3E}">
        <p14:creationId xmlns:p14="http://schemas.microsoft.com/office/powerpoint/2010/main" val="629509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D0657C-22DD-4401-957F-A2B6D42350A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67947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D0657C-22DD-4401-957F-A2B6D42350A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11940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D0657C-22DD-4401-957F-A2B6D42350A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6580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D0657C-22DD-4401-957F-A2B6D42350A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57730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D0657C-22DD-4401-957F-A2B6D42350A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76322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D0657C-22DD-4401-957F-A2B6D42350A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48163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custDataLst>
              <p:tags r:id="rId1"/>
            </p:custDataLst>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CAD0657C-22DD-4401-957F-A2B6D42350A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01452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461669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0394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62882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44907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12945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30185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91249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63153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40937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85557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764372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24841" rtl="0" eaLnBrk="1" fontAlgn="auto" latinLnBrk="0" hangingPunct="1">
              <a:lnSpc>
                <a:spcPct val="100000"/>
              </a:lnSpc>
              <a:spcBef>
                <a:spcPts val="0"/>
              </a:spcBef>
              <a:spcAft>
                <a:spcPts val="0"/>
              </a:spcAft>
              <a:buClrTx/>
              <a:buSzTx/>
              <a:buFontTx/>
              <a:buNone/>
              <a:tabLst/>
              <a:defRPr/>
            </a:pPr>
            <a:fld id="{06B1F22E-B2E2-495E-B1C9-A22F5A34D8D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4841"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0271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642741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89864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763375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96291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119971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2DF8DDD8-6BE9-4D6D-860C-CB4636FA647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826295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Tactics to achieve issue awareness?
https://www.polleverywhere.com/free_text_polls/tDsGaywNEXIYnfL</a:t>
            </a:r>
          </a:p>
        </p:txBody>
      </p:sp>
      <p:sp>
        <p:nvSpPr>
          <p:cNvPr id="4" name="Slide Number Placeholder 3"/>
          <p:cNvSpPr>
            <a:spLocks noGrp="1"/>
          </p:cNvSpPr>
          <p:nvPr>
            <p:ph type="sldNum" sz="quarter" idx="10"/>
          </p:nvPr>
        </p:nvSpPr>
        <p:spPr/>
        <p:txBody>
          <a:bodyPr/>
          <a:lstStyle/>
          <a:p>
            <a:fld id="{7DB377DA-4896-4147-8145-ED6F8348A7C9}" type="slidenum">
              <a:rPr lang="en-US" smtClean="0"/>
              <a:t>37</a:t>
            </a:fld>
            <a:endParaRPr lang="en-US"/>
          </a:p>
        </p:txBody>
      </p:sp>
      <p:sp>
        <p:nvSpPr>
          <p:cNvPr id="5" name="TextBox 4">
            <a:extLst>
              <a:ext uri="{FF2B5EF4-FFF2-40B4-BE49-F238E27FC236}">
                <a16:creationId xmlns:a16="http://schemas.microsoft.com/office/drawing/2014/main" id="{97317099-C253-4E97-8084-1B9014D1D3AA}"/>
              </a:ext>
            </a:extLst>
          </p:cNvPr>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21585902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Tactics to assess and understand the issue(s)?
https://www.polleverywhere.com/free_text_polls/AP7QZKYDHnk8NKz</a:t>
            </a:r>
          </a:p>
        </p:txBody>
      </p:sp>
      <p:sp>
        <p:nvSpPr>
          <p:cNvPr id="4" name="Slide Number Placeholder 3"/>
          <p:cNvSpPr>
            <a:spLocks noGrp="1"/>
          </p:cNvSpPr>
          <p:nvPr>
            <p:ph type="sldNum" sz="quarter" idx="10"/>
          </p:nvPr>
        </p:nvSpPr>
        <p:spPr/>
        <p:txBody>
          <a:bodyPr/>
          <a:lstStyle/>
          <a:p>
            <a:fld id="{7DB377DA-4896-4147-8145-ED6F8348A7C9}" type="slidenum">
              <a:rPr lang="en-US" smtClean="0"/>
              <a:t>39</a:t>
            </a:fld>
            <a:endParaRPr lang="en-US"/>
          </a:p>
        </p:txBody>
      </p:sp>
      <p:sp>
        <p:nvSpPr>
          <p:cNvPr id="5" name="TextBox 4">
            <a:extLst>
              <a:ext uri="{FF2B5EF4-FFF2-40B4-BE49-F238E27FC236}">
                <a16:creationId xmlns:a16="http://schemas.microsoft.com/office/drawing/2014/main" id="{B62794CB-831F-4299-816A-D973D96A4459}"/>
              </a:ext>
            </a:extLst>
          </p:cNvPr>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5134234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Who are the stakeholders?
https://www.polleverywhere.com/free_text_polls/rgmNWEYaXzpFt4V</a:t>
            </a:r>
          </a:p>
        </p:txBody>
      </p:sp>
      <p:sp>
        <p:nvSpPr>
          <p:cNvPr id="4" name="Slide Number Placeholder 3"/>
          <p:cNvSpPr>
            <a:spLocks noGrp="1"/>
          </p:cNvSpPr>
          <p:nvPr>
            <p:ph type="sldNum" sz="quarter" idx="10"/>
          </p:nvPr>
        </p:nvSpPr>
        <p:spPr/>
        <p:txBody>
          <a:bodyPr/>
          <a:lstStyle/>
          <a:p>
            <a:fld id="{7DB377DA-4896-4147-8145-ED6F8348A7C9}" type="slidenum">
              <a:rPr lang="en-US" smtClean="0"/>
              <a:t>41</a:t>
            </a:fld>
            <a:endParaRPr lang="en-US"/>
          </a:p>
        </p:txBody>
      </p:sp>
      <p:sp>
        <p:nvSpPr>
          <p:cNvPr id="5" name="TextBox 4">
            <a:extLst>
              <a:ext uri="{FF2B5EF4-FFF2-40B4-BE49-F238E27FC236}">
                <a16:creationId xmlns:a16="http://schemas.microsoft.com/office/drawing/2014/main" id="{A60FBF2E-FB04-4F00-9D95-A9BEFE367D6A}"/>
              </a:ext>
            </a:extLst>
          </p:cNvPr>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90020932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Poll Title: What does successful implementation look like?
https://www.polleverywhere.com/free_text_polls/4Btp52Y0IqEHl57</a:t>
            </a:r>
          </a:p>
        </p:txBody>
      </p:sp>
      <p:sp>
        <p:nvSpPr>
          <p:cNvPr id="4" name="Slide Number Placeholder 3"/>
          <p:cNvSpPr>
            <a:spLocks noGrp="1"/>
          </p:cNvSpPr>
          <p:nvPr>
            <p:ph type="sldNum" sz="quarter" idx="10"/>
          </p:nvPr>
        </p:nvSpPr>
        <p:spPr/>
        <p:txBody>
          <a:bodyPr/>
          <a:lstStyle/>
          <a:p>
            <a:fld id="{7DB377DA-4896-4147-8145-ED6F8348A7C9}" type="slidenum">
              <a:rPr lang="en-US" smtClean="0"/>
              <a:t>43</a:t>
            </a:fld>
            <a:endParaRPr lang="en-US"/>
          </a:p>
        </p:txBody>
      </p:sp>
      <p:sp>
        <p:nvSpPr>
          <p:cNvPr id="5" name="TextBox 4">
            <a:extLst>
              <a:ext uri="{FF2B5EF4-FFF2-40B4-BE49-F238E27FC236}">
                <a16:creationId xmlns:a16="http://schemas.microsoft.com/office/drawing/2014/main" id="{B511F252-2E9F-4D91-BF06-6C61C2615B82}"/>
              </a:ext>
            </a:extLst>
          </p:cNvPr>
          <p:cNvSpPr txBox="1"/>
          <p:nvPr/>
        </p:nvSpPr>
        <p:spPr>
          <a:xfrm>
            <a:off x="0" y="0"/>
            <a:ext cx="3810000" cy="1270000"/>
          </a:xfrm>
          <a:prstGeom prst="rect">
            <a:avLst/>
          </a:prstGeom>
          <a:noFill/>
        </p:spPr>
        <p:txBody>
          <a:bodyPr vert="horz" rtlCol="0">
            <a:spAutoFit/>
          </a:bodyPr>
          <a:lstStyle/>
          <a:p>
            <a:endParaRPr lang="en-US"/>
          </a:p>
        </p:txBody>
      </p:sp>
    </p:spTree>
    <p:extLst>
      <p:ext uri="{BB962C8B-B14F-4D97-AF65-F5344CB8AC3E}">
        <p14:creationId xmlns:p14="http://schemas.microsoft.com/office/powerpoint/2010/main" val="11813460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6/23/2025</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6/23/2025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6/23/2025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6/23/2025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6/23/2025</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242851"/>
            <a:ext cx="8968084" cy="275942"/>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11716" y="4243845"/>
            <a:ext cx="3077108" cy="276940"/>
          </a:xfrm>
          <a:prstGeom prst="rect">
            <a:avLst/>
          </a:prstGeom>
        </p:spPr>
      </p:pic>
      <p:sp>
        <p:nvSpPr>
          <p:cNvPr id="9" name="Rectangle 8"/>
          <p:cNvSpPr/>
          <p:nvPr/>
        </p:nvSpPr>
        <p:spPr bwMode="ltGray">
          <a:xfrm>
            <a:off x="0" y="2590078"/>
            <a:ext cx="8968085" cy="1660332"/>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9111715" y="2590078"/>
            <a:ext cx="3077109" cy="166033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80322" y="2733709"/>
            <a:ext cx="8144134" cy="1373070"/>
          </a:xfrm>
        </p:spPr>
        <p:txBody>
          <a:bodyPr anchor="b">
            <a:noAutofit/>
          </a:bodyPr>
          <a:lstStyle>
            <a:lvl1pPr algn="r">
              <a:defRPr sz="5400"/>
            </a:lvl1pPr>
          </a:lstStyle>
          <a:p>
            <a:r>
              <a:rPr lang="en-US"/>
              <a:t>Click to edit Master title style</a:t>
            </a:r>
            <a:endParaRPr lang="en-US" dirty="0"/>
          </a:p>
        </p:txBody>
      </p:sp>
      <p:sp>
        <p:nvSpPr>
          <p:cNvPr id="3" name="Subtitle 2"/>
          <p:cNvSpPr>
            <a:spLocks noGrp="1"/>
          </p:cNvSpPr>
          <p:nvPr>
            <p:ph type="subTitle" idx="1"/>
          </p:nvPr>
        </p:nvSpPr>
        <p:spPr>
          <a:xfrm>
            <a:off x="680322" y="4394039"/>
            <a:ext cx="8144134" cy="1117687"/>
          </a:xfrm>
        </p:spPr>
        <p:txBody>
          <a:bodyPr>
            <a:normAutofit/>
          </a:bodyPr>
          <a:lstStyle>
            <a:lvl1pPr marL="0" indent="0" algn="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ABE3C1-DBE1-495D-B57B-2849774B866A}" type="datetimeFigureOut">
              <a:rPr lang="en-US" smtClean="0"/>
              <a:t>6/23/2025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55346" y="2750337"/>
            <a:ext cx="1171888" cy="1356442"/>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59980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2DE42F4-6EEF-4EF7-8ED4-2208F0F89A08}" type="datetimeFigureOut">
              <a:rPr lang="en-US" smtClean="0"/>
              <a:t>6/23/2025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7483014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4086907"/>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4" y="4087901"/>
            <a:ext cx="1602997" cy="144270"/>
          </a:xfrm>
          <a:prstGeom prst="rect">
            <a:avLst/>
          </a:prstGeom>
        </p:spPr>
      </p:pic>
      <p:sp>
        <p:nvSpPr>
          <p:cNvPr id="9" name="Rectangle 8"/>
          <p:cNvSpPr/>
          <p:nvPr/>
        </p:nvSpPr>
        <p:spPr bwMode="ltGray">
          <a:xfrm>
            <a:off x="-2" y="2726267"/>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5" y="2726267"/>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2869895"/>
            <a:ext cx="9613860" cy="1090788"/>
          </a:xfrm>
        </p:spPr>
        <p:txBody>
          <a:bodyPr anchor="ctr">
            <a:normAutofit/>
          </a:bodyPr>
          <a:lstStyle>
            <a:lvl1pPr algn="r">
              <a:defRPr sz="3600"/>
            </a:lvl1pPr>
          </a:lstStyle>
          <a:p>
            <a:r>
              <a:rPr lang="en-US"/>
              <a:t>Click to edit Master title style</a:t>
            </a:r>
            <a:endParaRPr lang="en-US" dirty="0"/>
          </a:p>
        </p:txBody>
      </p:sp>
      <p:sp>
        <p:nvSpPr>
          <p:cNvPr id="3" name="Text Placeholder 2"/>
          <p:cNvSpPr>
            <a:spLocks noGrp="1"/>
          </p:cNvSpPr>
          <p:nvPr>
            <p:ph type="body" idx="1"/>
          </p:nvPr>
        </p:nvSpPr>
        <p:spPr>
          <a:xfrm>
            <a:off x="680322" y="4232171"/>
            <a:ext cx="9613860" cy="1704017"/>
          </a:xfrm>
        </p:spPr>
        <p:txBody>
          <a:bodyPr>
            <a:normAutofit/>
          </a:bodyPr>
          <a:lstStyle>
            <a:lvl1pPr marL="0" indent="0" algn="r">
              <a:buNone/>
              <a:defRPr sz="20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30578ACC-22D6-47C1-A373-4FD133E34F3C}" type="datetimeFigureOut">
              <a:rPr lang="en-US" smtClean="0"/>
              <a:t>6/23/2025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729455" y="286989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1643561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0320" y="2336873"/>
            <a:ext cx="46983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594123" y="2336873"/>
            <a:ext cx="4700058" cy="359931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E5A6C69-6797-4E8A-BF37-F2C3751466E9}" type="datetimeFigureOut">
              <a:rPr lang="en-US" smtClean="0"/>
              <a:t>6/23/2025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911891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753229"/>
            <a:ext cx="9613863" cy="108093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06350" y="2336873"/>
            <a:ext cx="4472327" cy="69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0322" y="3030008"/>
            <a:ext cx="4698355"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594123" y="3030008"/>
            <a:ext cx="4700059" cy="290617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2014A1-A632-4878-A0D3-F52BA7563730}" type="datetimeFigureOut">
              <a:rPr lang="en-US" smtClean="0"/>
              <a:t>6/23/2025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275347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7" name="Picture 6"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8" name="Rectangle 7"/>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E99F462-093F-4566-844B-4C71F2739DA5}" type="datetimeFigureOut">
              <a:rPr lang="en-US" smtClean="0"/>
              <a:t>6/23/2025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386054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HD-ShadowShor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6" name="Rectangle 5"/>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3D24A7AC-904D-4781-85BA-7D10C17ED021}" type="datetimeFigureOut">
              <a:rPr lang="en-US" smtClean="0"/>
              <a:t>6/23/2025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262101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1" y="753227"/>
            <a:ext cx="9613859" cy="1080940"/>
          </a:xfrm>
        </p:spPr>
        <p:txBody>
          <a:bodyPr anchor="ct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a:xfrm>
            <a:off x="4685846" y="2336873"/>
            <a:ext cx="5608336" cy="35993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0322" y="2336872"/>
            <a:ext cx="3790078" cy="359931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31444B-B92B-4E27-8C94-BB93EAF5CB18}" type="datetimeFigureOut">
              <a:rPr lang="en-US" smtClean="0"/>
              <a:t>6/23/2025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433623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0" name="Rectangle 9"/>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3" y="753228"/>
            <a:ext cx="9613857" cy="1080938"/>
          </a:xfrm>
        </p:spPr>
        <p:txBody>
          <a:bodyPr anchor="ctr">
            <a:normAutofit/>
          </a:bodyPr>
          <a:lstStyle>
            <a:lvl1pPr>
              <a:defRPr sz="36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868333" y="2336874"/>
            <a:ext cx="5425849" cy="3599312"/>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23" y="2336873"/>
            <a:ext cx="3876256" cy="3599315"/>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363EFA5E-FA76-400D-B3DC-F0BA90E6D107}" type="datetimeFigureOut">
              <a:rPr lang="en-US" smtClean="0"/>
              <a:t>6/23/2025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89468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4711616"/>
            <a:ext cx="9613859" cy="453051"/>
          </a:xfrm>
        </p:spPr>
        <p:txBody>
          <a:bodyPr anchor="b">
            <a:normAutofit/>
          </a:bodyPr>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0322" y="609597"/>
            <a:ext cx="9613859" cy="3589575"/>
          </a:xfrm>
          <a:noFill/>
          <a:ln>
            <a:noFill/>
          </a:ln>
          <a:effectLst>
            <a:outerShdw blurRad="76200" dist="63500" dir="5040000" algn="tl" rotWithShape="0">
              <a:srgbClr val="000000">
                <a:alpha val="41000"/>
              </a:srgb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0319" y="5169583"/>
            <a:ext cx="9613862" cy="6229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46C117F-5CCF-4837-BE5F-2B92066CAFAF}" type="datetimeFigureOut">
              <a:rPr lang="en-US" smtClean="0"/>
              <a:t>6/23/2025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309"/>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3089289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9" name="Picture 8"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0" name="Rectangle 9"/>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22" y="609597"/>
            <a:ext cx="9613858" cy="3592750"/>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2" y="4711615"/>
            <a:ext cx="9613859" cy="1090789"/>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4EB90BD-B6CE-46B7-997F-7313B992CCDC}" type="datetimeFigureOut">
              <a:rPr lang="en-US" smtClean="0"/>
              <a:t>6/23/2025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1161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28131255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3" name="Picture 12"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4" name="Rectangle 13"/>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127856" y="609598"/>
            <a:ext cx="8718877" cy="3036061"/>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402288" y="3653379"/>
            <a:ext cx="815657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680322" y="4711615"/>
            <a:ext cx="9613859" cy="1090789"/>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DB9D11F-B188-461D-B23F-39381795C052}" type="datetimeFigureOut">
              <a:rPr lang="en-US" smtClean="0"/>
              <a:t>6/23/2025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
        <p:nvSpPr>
          <p:cNvPr id="16" name="TextBox 15"/>
          <p:cNvSpPr txBox="1"/>
          <p:nvPr/>
        </p:nvSpPr>
        <p:spPr>
          <a:xfrm>
            <a:off x="583572" y="74811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7200" dirty="0">
                <a:solidFill>
                  <a:schemeClr val="tx1"/>
                </a:solidFill>
                <a:effectLst/>
              </a:rPr>
              <a:t>“</a:t>
            </a:r>
          </a:p>
        </p:txBody>
      </p:sp>
      <p:sp>
        <p:nvSpPr>
          <p:cNvPr id="17" name="TextBox 16"/>
          <p:cNvSpPr txBox="1"/>
          <p:nvPr/>
        </p:nvSpPr>
        <p:spPr>
          <a:xfrm>
            <a:off x="9662809" y="30335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7200" dirty="0">
                <a:solidFill>
                  <a:schemeClr val="tx1"/>
                </a:solidFill>
                <a:effectLst/>
              </a:rPr>
              <a:t>”</a:t>
            </a:r>
          </a:p>
        </p:txBody>
      </p:sp>
    </p:spTree>
    <p:extLst>
      <p:ext uri="{BB962C8B-B14F-4D97-AF65-F5344CB8AC3E}">
        <p14:creationId xmlns:p14="http://schemas.microsoft.com/office/powerpoint/2010/main" val="15364476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9" name="Picture 8"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5928628"/>
            <a:ext cx="10437812" cy="321164"/>
          </a:xfrm>
          <a:prstGeom prst="rect">
            <a:avLst/>
          </a:prstGeom>
        </p:spPr>
      </p:pic>
      <p:pic>
        <p:nvPicPr>
          <p:cNvPr id="10" name="Picture 9"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5929622"/>
            <a:ext cx="1602997" cy="144270"/>
          </a:xfrm>
          <a:prstGeom prst="rect">
            <a:avLst/>
          </a:prstGeom>
        </p:spPr>
      </p:pic>
      <p:sp>
        <p:nvSpPr>
          <p:cNvPr id="11" name="Rectangle 10"/>
          <p:cNvSpPr/>
          <p:nvPr/>
        </p:nvSpPr>
        <p:spPr bwMode="ltGray">
          <a:xfrm>
            <a:off x="0" y="4567988"/>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p:cNvSpPr/>
          <p:nvPr/>
        </p:nvSpPr>
        <p:spPr>
          <a:xfrm>
            <a:off x="10585827" y="4567988"/>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80319" y="4711615"/>
            <a:ext cx="9613862" cy="5885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0320" y="5300149"/>
            <a:ext cx="9613862" cy="50225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2E6D8D9-55A2-4063-B0F3-121F44549695}" type="datetimeFigureOut">
              <a:rPr lang="en-US" smtClean="0"/>
              <a:t>6/23/2025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a:xfrm>
            <a:off x="10729455" y="4709925"/>
            <a:ext cx="1154151" cy="1090789"/>
          </a:xfrm>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488216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4" name="Picture 13"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6" name="Rectangle 15"/>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Title 1"/>
          <p:cNvSpPr>
            <a:spLocks noGrp="1"/>
          </p:cNvSpPr>
          <p:nvPr>
            <p:ph type="title"/>
          </p:nvPr>
        </p:nvSpPr>
        <p:spPr>
          <a:xfrm>
            <a:off x="669222" y="753228"/>
            <a:ext cx="9624960" cy="1080938"/>
          </a:xfrm>
        </p:spPr>
        <p:txBody>
          <a:bodyPr/>
          <a:lstStyle/>
          <a:p>
            <a:r>
              <a:rPr lang="en-US"/>
              <a:t>Click to edit Master title style</a:t>
            </a:r>
            <a:endParaRPr lang="en-US" dirty="0"/>
          </a:p>
        </p:txBody>
      </p:sp>
      <p:sp>
        <p:nvSpPr>
          <p:cNvPr id="7" name="Text Placeholder 2"/>
          <p:cNvSpPr>
            <a:spLocks noGrp="1"/>
          </p:cNvSpPr>
          <p:nvPr>
            <p:ph type="body" idx="1"/>
          </p:nvPr>
        </p:nvSpPr>
        <p:spPr>
          <a:xfrm>
            <a:off x="660946" y="2336873"/>
            <a:ext cx="3070034"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680322" y="3022673"/>
            <a:ext cx="3049702"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3956025" y="233687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3945470" y="3022673"/>
            <a:ext cx="3063240"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224156" y="2336873"/>
            <a:ext cx="307002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224156" y="3022673"/>
            <a:ext cx="3070025" cy="291351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D4B24536-994D-4021-A283-9F449C0DB509}" type="datetimeFigureOut">
              <a:rPr lang="en-US" smtClean="0"/>
              <a:t>6/23/2025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547530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5" name="Picture 14"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6" name="Picture 15"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17" name="Rectangle 16"/>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0" name="Title 1"/>
          <p:cNvSpPr>
            <a:spLocks noGrp="1"/>
          </p:cNvSpPr>
          <p:nvPr>
            <p:ph type="title"/>
          </p:nvPr>
        </p:nvSpPr>
        <p:spPr>
          <a:xfrm>
            <a:off x="680322" y="753228"/>
            <a:ext cx="9613860" cy="1080938"/>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0318" y="4297503"/>
            <a:ext cx="30497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680318" y="2336873"/>
            <a:ext cx="30497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0318" y="4873765"/>
            <a:ext cx="3049705"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3945471" y="4297503"/>
            <a:ext cx="3063240"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3945470" y="2336873"/>
            <a:ext cx="3063240"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3944117" y="4873764"/>
            <a:ext cx="3067297"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230678" y="4297503"/>
            <a:ext cx="3063505" cy="576262"/>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230677" y="2336873"/>
            <a:ext cx="3063505"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230553" y="4873762"/>
            <a:ext cx="3067563" cy="106242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3CBBBB78-C96F-47B7-AB17-D852CA960AC9}" type="datetimeFigureOut">
              <a:rPr lang="en-US" smtClean="0"/>
              <a:t>6/23/2025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696930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8" name="Picture 7" descr="HD-ShadowShort.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826" y="1971234"/>
            <a:ext cx="1602997" cy="144270"/>
          </a:xfrm>
          <a:prstGeom prst="rect">
            <a:avLst/>
          </a:prstGeom>
        </p:spPr>
      </p:pic>
      <p:sp>
        <p:nvSpPr>
          <p:cNvPr id="9" name="Rectangle 8"/>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0585827"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lvl1pPr algn="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FA3F48C-C7C6-4055-9F49-3777875E72AE}" type="datetimeFigureOut">
              <a:rPr lang="en-US" smtClean="0"/>
              <a:t>6/23/2025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0604086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rot="5400000">
            <a:off x="8116207" y="1869395"/>
            <a:ext cx="5106988"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rot="5400000">
            <a:off x="9868202" y="5372403"/>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10129231" y="609597"/>
            <a:ext cx="1073802" cy="435376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0322" y="609597"/>
            <a:ext cx="8870004" cy="532658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807126" y="5936187"/>
            <a:ext cx="2743200" cy="365125"/>
          </a:xfrm>
        </p:spPr>
        <p:txBody>
          <a:bodyPr/>
          <a:lstStyle/>
          <a:p>
            <a:fld id="{6178E61D-D431-422C-9764-11DAFE33AB63}" type="datetimeFigureOut">
              <a:rPr lang="en-US" smtClean="0"/>
              <a:t>6/23/2025</a:t>
            </a:fld>
            <a:endParaRPr lang="en-US" dirty="0"/>
          </a:p>
        </p:txBody>
      </p:sp>
      <p:sp>
        <p:nvSpPr>
          <p:cNvPr id="5" name="Footer Placeholder 4"/>
          <p:cNvSpPr>
            <a:spLocks noGrp="1"/>
          </p:cNvSpPr>
          <p:nvPr>
            <p:ph type="ftr" sz="quarter" idx="11"/>
          </p:nvPr>
        </p:nvSpPr>
        <p:spPr>
          <a:xfrm>
            <a:off x="680321" y="5936188"/>
            <a:ext cx="6126805" cy="365125"/>
          </a:xfrm>
        </p:spPr>
        <p:txBody>
          <a:bodyPr/>
          <a:lstStyle/>
          <a:p>
            <a:endParaRPr lang="en-US" dirty="0"/>
          </a:p>
        </p:txBody>
      </p:sp>
      <p:sp>
        <p:nvSpPr>
          <p:cNvPr id="6" name="Slide Number Placeholder 5"/>
          <p:cNvSpPr>
            <a:spLocks noGrp="1"/>
          </p:cNvSpPr>
          <p:nvPr>
            <p:ph type="sldNum" sz="quarter" idx="12"/>
          </p:nvPr>
        </p:nvSpPr>
        <p:spPr>
          <a:xfrm>
            <a:off x="10097550" y="5398633"/>
            <a:ext cx="1154151" cy="1090789"/>
          </a:xfrm>
        </p:spPr>
        <p:txBody>
          <a:bodyPr anchor="t"/>
          <a:lstStyle>
            <a:lvl1pPr algn="ctr">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85552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6/23/2025</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6" descr="hashOverlay-FullResolve.png"/>
          <p:cNvPicPr>
            <a:picLocks noChangeAspect="1"/>
          </p:cNvPicPr>
          <p:nvPr/>
        </p:nvPicPr>
        <p:blipFill>
          <a:blip r:embed="rId19">
            <a:alphaModFix amt="1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80321" y="753228"/>
            <a:ext cx="9613861" cy="108093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0321" y="2336873"/>
            <a:ext cx="9613861" cy="359931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0981" y="5936187"/>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D6E9DEC-419B-4CC5-A080-3B06BD5A8291}" type="datetimeFigureOut">
              <a:rPr lang="en-US" smtClean="0"/>
              <a:t>6/23/2025</a:t>
            </a:fld>
            <a:endParaRPr lang="en-US" dirty="0"/>
          </a:p>
        </p:txBody>
      </p:sp>
      <p:sp>
        <p:nvSpPr>
          <p:cNvPr id="5" name="Footer Placeholder 4"/>
          <p:cNvSpPr>
            <a:spLocks noGrp="1"/>
          </p:cNvSpPr>
          <p:nvPr>
            <p:ph type="ftr" sz="quarter" idx="3"/>
          </p:nvPr>
        </p:nvSpPr>
        <p:spPr>
          <a:xfrm>
            <a:off x="680321" y="5936188"/>
            <a:ext cx="687066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729455" y="753227"/>
            <a:ext cx="1154151" cy="1090789"/>
          </a:xfrm>
          <a:prstGeom prst="rect">
            <a:avLst/>
          </a:prstGeom>
        </p:spPr>
        <p:txBody>
          <a:bodyPr vert="horz" lIns="91440" tIns="45720" rIns="91440" bIns="45720" rtlCol="0" anchor="ctr"/>
          <a:lstStyle>
            <a:lvl1pPr algn="l">
              <a:defRPr sz="3600">
                <a:solidFill>
                  <a:schemeClr val="tx1">
                    <a:tint val="75000"/>
                  </a:schemeClr>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375757228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sldNum="0" hdr="0" ftr="0" dt="0"/>
  <p:txStyles>
    <p:titleStyle>
      <a:lvl1pPr algn="l" defTabSz="914400" rtl="0" eaLnBrk="1" latinLnBrk="0" hangingPunct="1">
        <a:lnSpc>
          <a:spcPct val="90000"/>
        </a:lnSpc>
        <a:spcBef>
          <a:spcPct val="0"/>
        </a:spcBef>
        <a:buNone/>
        <a:defRPr sz="36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3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30.png"/><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6.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3530B8-B00F-4194-94F1-8218F8290E50}"/>
              </a:ext>
            </a:extLst>
          </p:cNvPr>
          <p:cNvSpPr>
            <a:spLocks noGrp="1"/>
          </p:cNvSpPr>
          <p:nvPr>
            <p:ph type="ctrTitle"/>
          </p:nvPr>
        </p:nvSpPr>
        <p:spPr/>
        <p:txBody>
          <a:bodyPr>
            <a:normAutofit fontScale="90000"/>
          </a:bodyPr>
          <a:lstStyle/>
          <a:p>
            <a:r>
              <a:rPr lang="en-US" dirty="0"/>
              <a:t>Organizing Around School Safety</a:t>
            </a:r>
          </a:p>
        </p:txBody>
      </p:sp>
      <p:sp>
        <p:nvSpPr>
          <p:cNvPr id="3" name="Subtitle 2">
            <a:extLst>
              <a:ext uri="{FF2B5EF4-FFF2-40B4-BE49-F238E27FC236}">
                <a16:creationId xmlns:a16="http://schemas.microsoft.com/office/drawing/2014/main" id="{0D8E57A1-57A1-4D65-A44D-BD3C7FE982FC}"/>
              </a:ext>
            </a:extLst>
          </p:cNvPr>
          <p:cNvSpPr>
            <a:spLocks noGrp="1"/>
          </p:cNvSpPr>
          <p:nvPr>
            <p:ph type="subTitle" idx="1"/>
          </p:nvPr>
        </p:nvSpPr>
        <p:spPr>
          <a:xfrm>
            <a:off x="2417780" y="3531204"/>
            <a:ext cx="3444177" cy="977621"/>
          </a:xfrm>
        </p:spPr>
        <p:txBody>
          <a:bodyPr>
            <a:normAutofit/>
          </a:bodyPr>
          <a:lstStyle/>
          <a:p>
            <a:r>
              <a:rPr lang="en-US"/>
              <a:t>Workplace   Violence  and </a:t>
            </a:r>
            <a:r>
              <a:rPr lang="en-US" dirty="0"/>
              <a:t>violent students</a:t>
            </a:r>
          </a:p>
        </p:txBody>
      </p:sp>
      <p:pic>
        <p:nvPicPr>
          <p:cNvPr id="5" name="Picture 4">
            <a:extLst>
              <a:ext uri="{FF2B5EF4-FFF2-40B4-BE49-F238E27FC236}">
                <a16:creationId xmlns:a16="http://schemas.microsoft.com/office/drawing/2014/main" id="{1A17AF42-6699-4FBA-8232-B49F0790B29F}"/>
              </a:ext>
            </a:extLst>
          </p:cNvPr>
          <p:cNvPicPr>
            <a:picLocks noChangeAspect="1"/>
          </p:cNvPicPr>
          <p:nvPr/>
        </p:nvPicPr>
        <p:blipFill>
          <a:blip r:embed="rId2"/>
          <a:stretch>
            <a:fillRect/>
          </a:stretch>
        </p:blipFill>
        <p:spPr>
          <a:xfrm>
            <a:off x="116388" y="109057"/>
            <a:ext cx="4403147" cy="1577794"/>
          </a:xfrm>
          <a:prstGeom prst="rect">
            <a:avLst/>
          </a:prstGeom>
        </p:spPr>
      </p:pic>
      <p:pic>
        <p:nvPicPr>
          <p:cNvPr id="7" name="Picture 6">
            <a:extLst>
              <a:ext uri="{FF2B5EF4-FFF2-40B4-BE49-F238E27FC236}">
                <a16:creationId xmlns:a16="http://schemas.microsoft.com/office/drawing/2014/main" id="{3AAD8079-4A92-45C1-980B-CF56B3D7E37F}"/>
              </a:ext>
            </a:extLst>
          </p:cNvPr>
          <p:cNvPicPr>
            <a:picLocks noChangeAspect="1"/>
          </p:cNvPicPr>
          <p:nvPr/>
        </p:nvPicPr>
        <p:blipFill>
          <a:blip r:embed="rId3"/>
          <a:stretch>
            <a:fillRect/>
          </a:stretch>
        </p:blipFill>
        <p:spPr>
          <a:xfrm>
            <a:off x="5663293" y="2726696"/>
            <a:ext cx="6403521" cy="4131304"/>
          </a:xfrm>
          <a:prstGeom prst="rect">
            <a:avLst/>
          </a:prstGeom>
        </p:spPr>
      </p:pic>
      <p:sp>
        <p:nvSpPr>
          <p:cNvPr id="4" name="TextBox 3">
            <a:extLst>
              <a:ext uri="{FF2B5EF4-FFF2-40B4-BE49-F238E27FC236}">
                <a16:creationId xmlns:a16="http://schemas.microsoft.com/office/drawing/2014/main" id="{F6DFC227-B753-14D1-4760-0038B719A338}"/>
              </a:ext>
            </a:extLst>
          </p:cNvPr>
          <p:cNvSpPr txBox="1"/>
          <p:nvPr/>
        </p:nvSpPr>
        <p:spPr>
          <a:xfrm>
            <a:off x="271144" y="5193928"/>
            <a:ext cx="3612959" cy="8617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effectLst/>
                <a:uLnTx/>
                <a:uFillTx/>
                <a:latin typeface="Trebuchet MS" panose="020B0603020202020204"/>
                <a:ea typeface="+mn-ea"/>
                <a:cs typeface="+mn-cs"/>
              </a:rPr>
              <a:t>Find Workplace Safety Resources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latin typeface="Trebuchet MS" panose="020B060302020202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effectLst/>
                <a:uLnTx/>
                <a:uFillTx/>
                <a:latin typeface="Trebuchet MS" panose="020B0603020202020204"/>
                <a:ea typeface="+mn-ea"/>
                <a:cs typeface="+mn-cs"/>
              </a:rPr>
              <a:t>https://bit.ly/Workplace-Safety-Resources</a:t>
            </a:r>
          </a:p>
        </p:txBody>
      </p:sp>
      <p:pic>
        <p:nvPicPr>
          <p:cNvPr id="6" name="Picture 2" descr="QR Code">
            <a:extLst>
              <a:ext uri="{FF2B5EF4-FFF2-40B4-BE49-F238E27FC236}">
                <a16:creationId xmlns:a16="http://schemas.microsoft.com/office/drawing/2014/main" id="{68F6E14C-6B50-99E7-1655-C3973E82D20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1144" y="3531204"/>
            <a:ext cx="1521903" cy="1521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57504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aw Paw parents skeptical about school safety">
            <a:hlinkClick r:id="" action="ppaction://media"/>
            <a:extLst>
              <a:ext uri="{FF2B5EF4-FFF2-40B4-BE49-F238E27FC236}">
                <a16:creationId xmlns:a16="http://schemas.microsoft.com/office/drawing/2014/main" id="{E0F0F9A9-1FCF-4D8F-902E-AD2BDE7C4E1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40146089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599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654EC-1E9C-42F7-B7FA-80C4F27C1982}"/>
              </a:ext>
            </a:extLst>
          </p:cNvPr>
          <p:cNvSpPr>
            <a:spLocks noGrp="1"/>
          </p:cNvSpPr>
          <p:nvPr>
            <p:ph type="title"/>
          </p:nvPr>
        </p:nvSpPr>
        <p:spPr/>
        <p:txBody>
          <a:bodyPr/>
          <a:lstStyle/>
          <a:p>
            <a:r>
              <a:rPr lang="en-US" dirty="0"/>
              <a:t>Tip of the iceberg</a:t>
            </a:r>
          </a:p>
        </p:txBody>
      </p:sp>
      <p:pic>
        <p:nvPicPr>
          <p:cNvPr id="4" name="Picture 3">
            <a:extLst>
              <a:ext uri="{FF2B5EF4-FFF2-40B4-BE49-F238E27FC236}">
                <a16:creationId xmlns:a16="http://schemas.microsoft.com/office/drawing/2014/main" id="{4FC85F13-EDCF-4F89-9F07-5071B8CB4B21}"/>
              </a:ext>
            </a:extLst>
          </p:cNvPr>
          <p:cNvPicPr>
            <a:picLocks noChangeAspect="1"/>
          </p:cNvPicPr>
          <p:nvPr/>
        </p:nvPicPr>
        <p:blipFill>
          <a:blip r:embed="rId2"/>
          <a:stretch>
            <a:fillRect/>
          </a:stretch>
        </p:blipFill>
        <p:spPr>
          <a:xfrm>
            <a:off x="8549716" y="990519"/>
            <a:ext cx="3438986" cy="4281741"/>
          </a:xfrm>
          <a:prstGeom prst="rect">
            <a:avLst/>
          </a:prstGeom>
          <a:ln>
            <a:noFill/>
          </a:ln>
          <a:effectLst>
            <a:outerShdw blurRad="292100" dist="139700" dir="2700000" algn="tl" rotWithShape="0">
              <a:srgbClr val="333333">
                <a:alpha val="65000"/>
              </a:srgbClr>
            </a:outerShdw>
          </a:effectLst>
        </p:spPr>
      </p:pic>
      <p:sp>
        <p:nvSpPr>
          <p:cNvPr id="5" name="Rectangle 4">
            <a:extLst>
              <a:ext uri="{FF2B5EF4-FFF2-40B4-BE49-F238E27FC236}">
                <a16:creationId xmlns:a16="http://schemas.microsoft.com/office/drawing/2014/main" id="{FFC2F7F7-1753-4CC5-9F3E-5218BBE2FA07}"/>
              </a:ext>
            </a:extLst>
          </p:cNvPr>
          <p:cNvSpPr/>
          <p:nvPr/>
        </p:nvSpPr>
        <p:spPr>
          <a:xfrm>
            <a:off x="737236" y="1897839"/>
            <a:ext cx="7812480" cy="4231928"/>
          </a:xfrm>
          <a:prstGeom prst="rect">
            <a:avLst/>
          </a:prstGeom>
        </p:spPr>
        <p:txBody>
          <a:bodyPr wrap="square">
            <a:spAutoFit/>
          </a:bodyPr>
          <a:lstStyle/>
          <a:p>
            <a:pPr marL="285750" indent="-285750">
              <a:spcAft>
                <a:spcPts val="600"/>
              </a:spcAft>
              <a:buFont typeface="Arial" panose="020B0604020202020204" pitchFamily="34" charset="0"/>
              <a:buChar char="•"/>
            </a:pPr>
            <a:r>
              <a:rPr lang="en-US" dirty="0">
                <a:solidFill>
                  <a:srgbClr val="0070C0"/>
                </a:solidFill>
              </a:rPr>
              <a:t>Nearly 1 in 10 educators threatened with or experience violence from students in the past 12 months.</a:t>
            </a:r>
          </a:p>
          <a:p>
            <a:pPr marL="285750" indent="-285750">
              <a:spcAft>
                <a:spcPts val="600"/>
              </a:spcAft>
              <a:buFont typeface="Arial" panose="020B0604020202020204" pitchFamily="34" charset="0"/>
              <a:buChar char="•"/>
            </a:pPr>
            <a:r>
              <a:rPr lang="en-US" dirty="0"/>
              <a:t>Verbal abuse of educators has doubled since 2010 from 1 in 20 to 1 in 10 now.</a:t>
            </a:r>
          </a:p>
          <a:p>
            <a:pPr marL="285750" indent="-285750">
              <a:spcAft>
                <a:spcPts val="600"/>
              </a:spcAft>
              <a:buFont typeface="Arial" panose="020B0604020202020204" pitchFamily="34" charset="0"/>
              <a:buChar char="•"/>
            </a:pPr>
            <a:r>
              <a:rPr lang="en-US" dirty="0">
                <a:solidFill>
                  <a:srgbClr val="0070C0"/>
                </a:solidFill>
              </a:rPr>
              <a:t>Nearly 1 in 5 students report having carried a weapon at school in the past 12 months.</a:t>
            </a:r>
          </a:p>
          <a:p>
            <a:pPr marL="285750" indent="-285750">
              <a:spcAft>
                <a:spcPts val="600"/>
              </a:spcAft>
              <a:buFont typeface="Arial" panose="020B0604020202020204" pitchFamily="34" charset="0"/>
              <a:buChar char="•"/>
            </a:pPr>
            <a:r>
              <a:rPr lang="en-US" dirty="0"/>
              <a:t>But only 10% of schools took serious disciplinary action in response to possession of a weapon</a:t>
            </a:r>
          </a:p>
          <a:p>
            <a:pPr marL="285750" indent="-285750">
              <a:spcAft>
                <a:spcPts val="600"/>
              </a:spcAft>
              <a:buFont typeface="Arial" panose="020B0604020202020204" pitchFamily="34" charset="0"/>
              <a:buChar char="•"/>
            </a:pPr>
            <a:r>
              <a:rPr lang="en-US" dirty="0">
                <a:solidFill>
                  <a:srgbClr val="0070C0"/>
                </a:solidFill>
              </a:rPr>
              <a:t>Mid-size towns with lowest minority populations have highest incidents of reported bullying (~1 in 5 weekly)</a:t>
            </a:r>
          </a:p>
          <a:p>
            <a:pPr marL="285750" indent="-285750">
              <a:spcAft>
                <a:spcPts val="600"/>
              </a:spcAft>
              <a:buFont typeface="Arial" panose="020B0604020202020204" pitchFamily="34" charset="0"/>
              <a:buChar char="•"/>
            </a:pPr>
            <a:r>
              <a:rPr lang="en-US" dirty="0"/>
              <a:t>Only about ½ of schools do mental health assessments for students, small and rural schools even less. </a:t>
            </a:r>
            <a:endParaRPr lang="en-US" dirty="0">
              <a:solidFill>
                <a:srgbClr val="0070C0"/>
              </a:solidFill>
            </a:endParaRPr>
          </a:p>
          <a:p>
            <a:pPr marL="285750" indent="-285750">
              <a:spcAft>
                <a:spcPts val="600"/>
              </a:spcAft>
              <a:buFont typeface="Arial" panose="020B0604020202020204" pitchFamily="34" charset="0"/>
              <a:buChar char="•"/>
            </a:pPr>
            <a:r>
              <a:rPr lang="en-US" dirty="0">
                <a:solidFill>
                  <a:srgbClr val="0070C0"/>
                </a:solidFill>
              </a:rPr>
              <a:t>1 in 5 students report hindered learning due unsafe environment</a:t>
            </a:r>
          </a:p>
          <a:p>
            <a:pPr marL="285750" indent="-285750">
              <a:spcAft>
                <a:spcPts val="600"/>
              </a:spcAft>
              <a:buFont typeface="Arial" panose="020B0604020202020204" pitchFamily="34" charset="0"/>
              <a:buChar char="•"/>
            </a:pPr>
            <a:r>
              <a:rPr lang="en-US" b="1" u="sng" dirty="0"/>
              <a:t>Only 35% of schools take serious action</a:t>
            </a:r>
          </a:p>
        </p:txBody>
      </p:sp>
      <p:sp>
        <p:nvSpPr>
          <p:cNvPr id="6" name="TextBox 5">
            <a:extLst>
              <a:ext uri="{FF2B5EF4-FFF2-40B4-BE49-F238E27FC236}">
                <a16:creationId xmlns:a16="http://schemas.microsoft.com/office/drawing/2014/main" id="{41AB9324-A807-4130-AE1C-ADD72B2CA01A}"/>
              </a:ext>
            </a:extLst>
          </p:cNvPr>
          <p:cNvSpPr txBox="1"/>
          <p:nvPr/>
        </p:nvSpPr>
        <p:spPr>
          <a:xfrm>
            <a:off x="219280" y="6173852"/>
            <a:ext cx="7812480" cy="646331"/>
          </a:xfrm>
          <a:prstGeom prst="rect">
            <a:avLst/>
          </a:prstGeom>
          <a:noFill/>
        </p:spPr>
        <p:txBody>
          <a:bodyPr wrap="square" rtlCol="0">
            <a:spAutoFit/>
          </a:bodyPr>
          <a:lstStyle/>
          <a:p>
            <a:r>
              <a:rPr lang="en-US" dirty="0">
                <a:solidFill>
                  <a:schemeClr val="bg1"/>
                </a:solidFill>
              </a:rPr>
              <a:t>Complete USDE &amp; USDOJ Study:  Indicators of School Crime and Safety 2021 https://bit.ly/Workplace-Safety-Resources</a:t>
            </a:r>
          </a:p>
        </p:txBody>
      </p:sp>
    </p:spTree>
    <p:extLst>
      <p:ext uri="{BB962C8B-B14F-4D97-AF65-F5344CB8AC3E}">
        <p14:creationId xmlns:p14="http://schemas.microsoft.com/office/powerpoint/2010/main" val="231556979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EEB4A-8CF8-4C04-95DA-EE01D27AEFFD}"/>
              </a:ext>
            </a:extLst>
          </p:cNvPr>
          <p:cNvSpPr>
            <a:spLocks noGrp="1"/>
          </p:cNvSpPr>
          <p:nvPr>
            <p:ph type="title"/>
          </p:nvPr>
        </p:nvSpPr>
        <p:spPr/>
        <p:txBody>
          <a:bodyPr/>
          <a:lstStyle/>
          <a:p>
            <a:r>
              <a:rPr lang="en-US" dirty="0"/>
              <a:t>Safety is a prerequisite for education</a:t>
            </a:r>
          </a:p>
        </p:txBody>
      </p:sp>
      <p:pic>
        <p:nvPicPr>
          <p:cNvPr id="4" name="Picture 3">
            <a:extLst>
              <a:ext uri="{FF2B5EF4-FFF2-40B4-BE49-F238E27FC236}">
                <a16:creationId xmlns:a16="http://schemas.microsoft.com/office/drawing/2014/main" id="{5685FAC5-1661-4C6E-B97C-658F53E1280D}"/>
              </a:ext>
            </a:extLst>
          </p:cNvPr>
          <p:cNvPicPr>
            <a:picLocks noChangeAspect="1"/>
          </p:cNvPicPr>
          <p:nvPr/>
        </p:nvPicPr>
        <p:blipFill rotWithShape="1">
          <a:blip r:embed="rId2"/>
          <a:srcRect t="20083"/>
          <a:stretch/>
        </p:blipFill>
        <p:spPr>
          <a:xfrm>
            <a:off x="4686301" y="1980754"/>
            <a:ext cx="6368553" cy="5089514"/>
          </a:xfrm>
          <a:prstGeom prst="rect">
            <a:avLst/>
          </a:prstGeom>
        </p:spPr>
      </p:pic>
      <p:sp>
        <p:nvSpPr>
          <p:cNvPr id="5" name="TextBox 4">
            <a:extLst>
              <a:ext uri="{FF2B5EF4-FFF2-40B4-BE49-F238E27FC236}">
                <a16:creationId xmlns:a16="http://schemas.microsoft.com/office/drawing/2014/main" id="{BBD1F8C8-4329-43D6-A771-6BC101D2B71B}"/>
              </a:ext>
            </a:extLst>
          </p:cNvPr>
          <p:cNvSpPr txBox="1"/>
          <p:nvPr/>
        </p:nvSpPr>
        <p:spPr>
          <a:xfrm>
            <a:off x="1451579" y="2311400"/>
            <a:ext cx="2447321" cy="2585323"/>
          </a:xfrm>
          <a:prstGeom prst="rect">
            <a:avLst/>
          </a:prstGeom>
          <a:noFill/>
        </p:spPr>
        <p:txBody>
          <a:bodyPr wrap="square" rtlCol="0">
            <a:spAutoFit/>
          </a:bodyPr>
          <a:lstStyle/>
          <a:p>
            <a:r>
              <a:rPr lang="en-US" dirty="0"/>
              <a:t>Safety is the most powerful organizing issues crossing all interest groups.</a:t>
            </a:r>
          </a:p>
          <a:p>
            <a:endParaRPr lang="en-US" dirty="0"/>
          </a:p>
          <a:p>
            <a:r>
              <a:rPr lang="en-US" dirty="0"/>
              <a:t>Educators are in a unique position to leverage this issue to effect change.</a:t>
            </a:r>
          </a:p>
        </p:txBody>
      </p:sp>
    </p:spTree>
    <p:extLst>
      <p:ext uri="{BB962C8B-B14F-4D97-AF65-F5344CB8AC3E}">
        <p14:creationId xmlns:p14="http://schemas.microsoft.com/office/powerpoint/2010/main" val="16517992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In the moment of a Student Threat / Assault – Corporal Punishment Laws conflict with Seclusion and Restraint policies</a:t>
            </a:r>
          </a:p>
        </p:txBody>
      </p:sp>
      <p:sp>
        <p:nvSpPr>
          <p:cNvPr id="5" name="TextBox 4">
            <a:extLst>
              <a:ext uri="{FF2B5EF4-FFF2-40B4-BE49-F238E27FC236}">
                <a16:creationId xmlns:a16="http://schemas.microsoft.com/office/drawing/2014/main" id="{101AAA1D-A1E7-4356-8D30-6A37B98ED491}"/>
              </a:ext>
            </a:extLst>
          </p:cNvPr>
          <p:cNvSpPr txBox="1"/>
          <p:nvPr/>
        </p:nvSpPr>
        <p:spPr>
          <a:xfrm>
            <a:off x="367999" y="2118241"/>
            <a:ext cx="11044646" cy="473975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Condensed"/>
                <a:ea typeface="+mn-ea"/>
                <a:cs typeface="+mn-cs"/>
              </a:rPr>
              <a:t>(4) A person employed by or engaged as a volunteer or contractor by a local or intermediate school board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Condensed"/>
                <a:ea typeface="+mn-ea"/>
                <a:cs typeface="+mn-cs"/>
              </a:rPr>
              <a:t>or public school academy </a:t>
            </a:r>
            <a:r>
              <a:rPr kumimoji="0" lang="en-US" sz="1800" b="1" i="0" u="sng" strike="noStrike" kern="1200" cap="none" spc="0" normalizeH="0" baseline="0" noProof="0" dirty="0">
                <a:ln>
                  <a:noFill/>
                </a:ln>
                <a:solidFill>
                  <a:prstClr val="white"/>
                </a:solidFill>
                <a:effectLst/>
                <a:uLnTx/>
                <a:uFillTx/>
                <a:latin typeface="Segoe Condensed"/>
                <a:ea typeface="+mn-ea"/>
                <a:cs typeface="+mn-cs"/>
              </a:rPr>
              <a:t>may use reasonable physical force upon a pupil as necessary </a:t>
            </a:r>
            <a:r>
              <a:rPr kumimoji="0" lang="en-US" sz="1800" b="0" i="0" u="none" strike="noStrike" kern="1200" cap="none" spc="0" normalizeH="0" baseline="0" noProof="0" dirty="0">
                <a:ln>
                  <a:noFill/>
                </a:ln>
                <a:solidFill>
                  <a:prstClr val="white"/>
                </a:solidFill>
                <a:effectLst/>
                <a:uLnTx/>
                <a:uFillTx/>
                <a:latin typeface="Segoe Condensed"/>
                <a:ea typeface="+mn-ea"/>
                <a:cs typeface="+mn-cs"/>
              </a:rPr>
              <a:t>to maintain order and control in a school or school-related setting for the purpose of providing an environment conducive to safety and learning. In maintaining that order and control, the person may use physical force upon a pupil as may be necessary for 1 or more of the following: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Condensed"/>
              <a:ea typeface="+mn-ea"/>
              <a:cs typeface="+mn-cs"/>
            </a:endParaRPr>
          </a:p>
          <a:p>
            <a:pPr marL="342900" marR="0" lvl="0" indent="-342900" algn="l" defTabSz="914400" rtl="0" eaLnBrk="1" fontAlgn="auto" latinLnBrk="0" hangingPunct="1">
              <a:lnSpc>
                <a:spcPct val="100000"/>
              </a:lnSpc>
              <a:spcBef>
                <a:spcPts val="0"/>
              </a:spcBef>
              <a:spcAft>
                <a:spcPts val="1200"/>
              </a:spcAft>
              <a:buClrTx/>
              <a:buSzTx/>
              <a:buFont typeface="+mj-lt"/>
              <a:buAutoNum type="alphaLcParenR"/>
              <a:tabLst/>
              <a:defRPr/>
            </a:pPr>
            <a:r>
              <a:rPr kumimoji="0" lang="en-US" sz="1800" b="0" i="0" u="none" strike="noStrike" kern="1200" cap="none" spc="0" normalizeH="0" baseline="0" noProof="0" dirty="0">
                <a:ln>
                  <a:noFill/>
                </a:ln>
                <a:solidFill>
                  <a:prstClr val="white"/>
                </a:solidFill>
                <a:effectLst/>
                <a:highlight>
                  <a:srgbClr val="008080"/>
                </a:highlight>
                <a:uLnTx/>
                <a:uFillTx/>
                <a:latin typeface="Segoe Condensed"/>
                <a:ea typeface="+mn-ea"/>
                <a:cs typeface="+mn-cs"/>
              </a:rPr>
              <a:t>To restrain or remove a pupil whose behavior is interfering with the orderly exercise and performance of school district or public school academy functions within a school or at a school-related activity, if that pupil has refused to comply with a request to refrain from further disruptive acts.</a:t>
            </a:r>
          </a:p>
          <a:p>
            <a:pPr marL="342900" marR="0" lvl="0" indent="-342900" algn="l" defTabSz="914400" rtl="0" eaLnBrk="1" fontAlgn="auto" latinLnBrk="0" hangingPunct="1">
              <a:lnSpc>
                <a:spcPct val="100000"/>
              </a:lnSpc>
              <a:spcBef>
                <a:spcPts val="0"/>
              </a:spcBef>
              <a:spcAft>
                <a:spcPts val="1200"/>
              </a:spcAft>
              <a:buClrTx/>
              <a:buSzTx/>
              <a:buFont typeface="+mj-lt"/>
              <a:buAutoNum type="alphaLcParenR"/>
              <a:tabLst/>
              <a:defRPr/>
            </a:pPr>
            <a:r>
              <a:rPr kumimoji="0" lang="en-US" sz="1800" b="0" i="0" u="none" strike="noStrike" kern="1200" cap="none" spc="0" normalizeH="0" baseline="0" noProof="0" dirty="0">
                <a:ln>
                  <a:noFill/>
                </a:ln>
                <a:solidFill>
                  <a:prstClr val="white"/>
                </a:solidFill>
                <a:effectLst/>
                <a:uLnTx/>
                <a:uFillTx/>
                <a:latin typeface="Segoe Condensed"/>
                <a:ea typeface="+mn-ea"/>
                <a:cs typeface="+mn-cs"/>
              </a:rPr>
              <a:t>For self-defense or the defense of another.</a:t>
            </a:r>
          </a:p>
          <a:p>
            <a:pPr marL="342900" marR="0" lvl="0" indent="-342900" algn="l" defTabSz="914400" rtl="0" eaLnBrk="1" fontAlgn="auto" latinLnBrk="0" hangingPunct="1">
              <a:lnSpc>
                <a:spcPct val="100000"/>
              </a:lnSpc>
              <a:spcBef>
                <a:spcPts val="0"/>
              </a:spcBef>
              <a:spcAft>
                <a:spcPts val="1200"/>
              </a:spcAft>
              <a:buClrTx/>
              <a:buSzTx/>
              <a:buFont typeface="+mj-lt"/>
              <a:buAutoNum type="alphaLcParenR"/>
              <a:tabLst/>
              <a:defRPr/>
            </a:pPr>
            <a:r>
              <a:rPr kumimoji="0" lang="en-US" sz="1800" b="0" i="0" u="none" strike="noStrike" kern="1200" cap="none" spc="0" normalizeH="0" baseline="0" noProof="0" dirty="0">
                <a:ln>
                  <a:noFill/>
                </a:ln>
                <a:solidFill>
                  <a:prstClr val="white"/>
                </a:solidFill>
                <a:effectLst/>
                <a:uLnTx/>
                <a:uFillTx/>
                <a:latin typeface="Segoe Condensed"/>
                <a:ea typeface="+mn-ea"/>
                <a:cs typeface="+mn-cs"/>
              </a:rPr>
              <a:t>To prevent a pupil from inflicting harm on himself or herself.</a:t>
            </a:r>
          </a:p>
          <a:p>
            <a:pPr marL="342900" marR="0" lvl="0" indent="-342900" algn="l" defTabSz="914400" rtl="0" eaLnBrk="1" fontAlgn="auto" latinLnBrk="0" hangingPunct="1">
              <a:lnSpc>
                <a:spcPct val="100000"/>
              </a:lnSpc>
              <a:spcBef>
                <a:spcPts val="0"/>
              </a:spcBef>
              <a:spcAft>
                <a:spcPts val="1200"/>
              </a:spcAft>
              <a:buClrTx/>
              <a:buSzTx/>
              <a:buFont typeface="+mj-lt"/>
              <a:buAutoNum type="alphaLcParenR"/>
              <a:tabLst/>
              <a:defRPr/>
            </a:pPr>
            <a:r>
              <a:rPr kumimoji="0" lang="en-US" sz="1800" b="0" i="0" u="none" strike="noStrike" kern="1200" cap="none" spc="0" normalizeH="0" baseline="0" noProof="0" dirty="0">
                <a:ln>
                  <a:noFill/>
                </a:ln>
                <a:solidFill>
                  <a:prstClr val="white"/>
                </a:solidFill>
                <a:effectLst/>
                <a:uLnTx/>
                <a:uFillTx/>
                <a:latin typeface="Segoe Condensed"/>
                <a:ea typeface="+mn-ea"/>
                <a:cs typeface="+mn-cs"/>
              </a:rPr>
              <a:t>To quell a disturbance that threatens physical injury to any person.</a:t>
            </a:r>
          </a:p>
          <a:p>
            <a:pPr marL="342900" marR="0" lvl="0" indent="-342900" algn="l" defTabSz="914400" rtl="0" eaLnBrk="1" fontAlgn="auto" latinLnBrk="0" hangingPunct="1">
              <a:lnSpc>
                <a:spcPct val="100000"/>
              </a:lnSpc>
              <a:spcBef>
                <a:spcPts val="0"/>
              </a:spcBef>
              <a:spcAft>
                <a:spcPts val="1200"/>
              </a:spcAft>
              <a:buClrTx/>
              <a:buSzTx/>
              <a:buFont typeface="+mj-lt"/>
              <a:buAutoNum type="alphaLcParenR"/>
              <a:tabLst/>
              <a:defRPr/>
            </a:pPr>
            <a:r>
              <a:rPr kumimoji="0" lang="en-US" sz="1800" b="0" i="0" u="none" strike="noStrike" kern="1200" cap="none" spc="0" normalizeH="0" baseline="0" noProof="0" dirty="0">
                <a:ln>
                  <a:noFill/>
                </a:ln>
                <a:solidFill>
                  <a:prstClr val="white"/>
                </a:solidFill>
                <a:effectLst/>
                <a:uLnTx/>
                <a:uFillTx/>
                <a:latin typeface="Segoe Condensed"/>
                <a:ea typeface="+mn-ea"/>
                <a:cs typeface="+mn-cs"/>
              </a:rPr>
              <a:t>To obtain possession of a weapon or other dangerous object upon or within the control of a pupil.</a:t>
            </a:r>
          </a:p>
          <a:p>
            <a:pPr marL="342900" marR="0" lvl="0" indent="-342900" algn="l" defTabSz="914400" rtl="0" eaLnBrk="1" fontAlgn="auto" latinLnBrk="0" hangingPunct="1">
              <a:lnSpc>
                <a:spcPct val="100000"/>
              </a:lnSpc>
              <a:spcBef>
                <a:spcPts val="0"/>
              </a:spcBef>
              <a:spcAft>
                <a:spcPts val="1200"/>
              </a:spcAft>
              <a:buClrTx/>
              <a:buSzTx/>
              <a:buFont typeface="+mj-lt"/>
              <a:buAutoNum type="alphaLcParenR"/>
              <a:tabLst/>
              <a:defRPr/>
            </a:pPr>
            <a:r>
              <a:rPr kumimoji="0" lang="en-US" sz="1800" b="0" i="0" u="none" strike="noStrike" kern="1200" cap="none" spc="0" normalizeH="0" baseline="0" noProof="0" dirty="0">
                <a:ln>
                  <a:noFill/>
                </a:ln>
                <a:solidFill>
                  <a:prstClr val="white"/>
                </a:solidFill>
                <a:effectLst/>
                <a:highlight>
                  <a:srgbClr val="008080"/>
                </a:highlight>
                <a:uLnTx/>
                <a:uFillTx/>
                <a:latin typeface="Segoe Condensed"/>
                <a:ea typeface="+mn-ea"/>
                <a:cs typeface="+mn-cs"/>
              </a:rPr>
              <a:t>To protect property.</a:t>
            </a:r>
          </a:p>
        </p:txBody>
      </p:sp>
      <p:pic>
        <p:nvPicPr>
          <p:cNvPr id="7" name="Picture 6">
            <a:extLst>
              <a:ext uri="{FF2B5EF4-FFF2-40B4-BE49-F238E27FC236}">
                <a16:creationId xmlns:a16="http://schemas.microsoft.com/office/drawing/2014/main" id="{FD492C11-161B-4DF2-B0BB-CCF13624A93C}"/>
              </a:ext>
            </a:extLst>
          </p:cNvPr>
          <p:cNvPicPr>
            <a:picLocks noChangeAspect="1"/>
          </p:cNvPicPr>
          <p:nvPr/>
        </p:nvPicPr>
        <p:blipFill>
          <a:blip r:embed="rId3"/>
          <a:srcRect/>
          <a:stretch/>
        </p:blipFill>
        <p:spPr>
          <a:xfrm>
            <a:off x="10748186" y="771622"/>
            <a:ext cx="1328918" cy="1044150"/>
          </a:xfrm>
          <a:prstGeom prst="rect">
            <a:avLst/>
          </a:prstGeom>
        </p:spPr>
      </p:pic>
    </p:spTree>
    <p:extLst>
      <p:ext uri="{BB962C8B-B14F-4D97-AF65-F5344CB8AC3E}">
        <p14:creationId xmlns:p14="http://schemas.microsoft.com/office/powerpoint/2010/main" val="40264446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D568B-7E0B-499F-B693-F40EA0B006CB}"/>
              </a:ext>
            </a:extLst>
          </p:cNvPr>
          <p:cNvSpPr>
            <a:spLocks noGrp="1"/>
          </p:cNvSpPr>
          <p:nvPr>
            <p:ph type="title"/>
          </p:nvPr>
        </p:nvSpPr>
        <p:spPr/>
        <p:txBody>
          <a:bodyPr>
            <a:normAutofit/>
          </a:bodyPr>
          <a:lstStyle/>
          <a:p>
            <a:r>
              <a:rPr lang="en-US" dirty="0"/>
              <a:t>Seclusion and Restraint – Brief Background</a:t>
            </a:r>
          </a:p>
        </p:txBody>
      </p:sp>
      <p:sp>
        <p:nvSpPr>
          <p:cNvPr id="3" name="TextBox 2">
            <a:extLst>
              <a:ext uri="{FF2B5EF4-FFF2-40B4-BE49-F238E27FC236}">
                <a16:creationId xmlns:a16="http://schemas.microsoft.com/office/drawing/2014/main" id="{10A8DF86-5E41-4661-B44C-87CB51E9570D}"/>
              </a:ext>
            </a:extLst>
          </p:cNvPr>
          <p:cNvSpPr txBox="1"/>
          <p:nvPr/>
        </p:nvSpPr>
        <p:spPr>
          <a:xfrm>
            <a:off x="615151" y="1853754"/>
            <a:ext cx="6335486" cy="437042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effectLst/>
                <a:uLnTx/>
                <a:uFillTx/>
                <a:latin typeface="Segoe Condensed"/>
                <a:ea typeface="+mn-ea"/>
                <a:cs typeface="+mn-cs"/>
              </a:rPr>
              <a:t>2003 – An Autistic student in Kalamazoo died as a result of face-down prone restraint.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effectLst/>
                <a:uLnTx/>
                <a:uFillTx/>
                <a:latin typeface="Segoe Condensed"/>
                <a:ea typeface="+mn-ea"/>
                <a:cs typeface="+mn-cs"/>
              </a:rPr>
              <a:t>In 2006, the Michigan Department of Education, State Board of Education adopted “Supporting Student Behavior: Standards for the Emergency Use of Seclusion and Restraint.”</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effectLst/>
                <a:uLnTx/>
                <a:uFillTx/>
                <a:latin typeface="Segoe Condensed"/>
                <a:ea typeface="+mn-ea"/>
                <a:cs typeface="+mn-cs"/>
              </a:rPr>
              <a:t>In December 2016, the State of Michigan adopted new laws restricting the use of seclusion and restraint in schools.</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effectLst/>
                <a:uLnTx/>
                <a:uFillTx/>
                <a:latin typeface="Segoe Condensed"/>
                <a:ea typeface="+mn-ea"/>
                <a:cs typeface="+mn-cs"/>
              </a:rPr>
              <a:t>Approved by the State Board of Education March 14, 2017</a:t>
            </a:r>
          </a:p>
          <a:p>
            <a:pPr marL="285750" marR="0" lvl="0" indent="-285750" algn="l" defTabSz="914400" rtl="0" eaLnBrk="1" fontAlgn="auto" latinLnBrk="0" hangingPunct="1">
              <a:lnSpc>
                <a:spcPct val="100000"/>
              </a:lnSpc>
              <a:spcBef>
                <a:spcPts val="1200"/>
              </a:spcBef>
              <a:spcAft>
                <a:spcPts val="0"/>
              </a:spcAft>
              <a:buClrTx/>
              <a:buSzTx/>
              <a:buFont typeface="Arial" panose="020B0604020202020204" pitchFamily="34" charset="0"/>
              <a:buChar char="•"/>
              <a:tabLst/>
              <a:defRPr/>
            </a:pPr>
            <a:r>
              <a:rPr kumimoji="0" lang="en-US" sz="1700" b="0" i="0" u="none" strike="noStrike" kern="1200" cap="none" spc="0" normalizeH="0" baseline="0" noProof="0" dirty="0">
                <a:ln>
                  <a:noFill/>
                </a:ln>
                <a:effectLst/>
                <a:uLnTx/>
                <a:uFillTx/>
                <a:latin typeface="Segoe Condensed"/>
                <a:ea typeface="+mn-ea"/>
                <a:cs typeface="+mn-cs"/>
              </a:rPr>
              <a:t>Not later than the beginning of the 2017–2018 school year, the board of a school district or intermediate school district or board of directors of a public school academy shall adopt and implement a local policy that is consistent with the state policy under this section.</a:t>
            </a:r>
          </a:p>
        </p:txBody>
      </p:sp>
      <p:pic>
        <p:nvPicPr>
          <p:cNvPr id="5" name="Picture 4">
            <a:extLst>
              <a:ext uri="{FF2B5EF4-FFF2-40B4-BE49-F238E27FC236}">
                <a16:creationId xmlns:a16="http://schemas.microsoft.com/office/drawing/2014/main" id="{6C988458-F15C-4C10-AC96-73A4D3D8BC40}"/>
              </a:ext>
            </a:extLst>
          </p:cNvPr>
          <p:cNvPicPr>
            <a:picLocks noChangeAspect="1"/>
          </p:cNvPicPr>
          <p:nvPr/>
        </p:nvPicPr>
        <p:blipFill>
          <a:blip r:embed="rId3"/>
          <a:stretch>
            <a:fillRect/>
          </a:stretch>
        </p:blipFill>
        <p:spPr>
          <a:xfrm>
            <a:off x="6945086" y="3521878"/>
            <a:ext cx="5142412" cy="2571206"/>
          </a:xfrm>
          <a:prstGeom prst="rect">
            <a:avLst/>
          </a:prstGeom>
        </p:spPr>
      </p:pic>
    </p:spTree>
    <p:extLst>
      <p:ext uri="{BB962C8B-B14F-4D97-AF65-F5344CB8AC3E}">
        <p14:creationId xmlns:p14="http://schemas.microsoft.com/office/powerpoint/2010/main" val="29560149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Safe School Legislation</a:t>
            </a:r>
            <a:br>
              <a:rPr lang="en-US" dirty="0"/>
            </a:br>
            <a:r>
              <a:rPr lang="en-US" sz="2400" i="1" dirty="0"/>
              <a:t>what’s in place now</a:t>
            </a:r>
            <a:endParaRPr lang="en-US" dirty="0"/>
          </a:p>
        </p:txBody>
      </p:sp>
      <p:sp>
        <p:nvSpPr>
          <p:cNvPr id="4" name="TextBox 3"/>
          <p:cNvSpPr txBox="1"/>
          <p:nvPr/>
        </p:nvSpPr>
        <p:spPr>
          <a:xfrm>
            <a:off x="2276475" y="2038350"/>
            <a:ext cx="7696200" cy="4862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Trebuchet MS" panose="020B0603020202020204"/>
                <a:ea typeface="+mn-ea"/>
                <a:cs typeface="+mn-cs"/>
              </a:rPr>
              <a:t>“Matt </a:t>
            </a:r>
            <a:r>
              <a:rPr kumimoji="0" lang="en-US" sz="1800" b="1" i="0" u="none" strike="noStrike" kern="1200" cap="none" spc="0" normalizeH="0" baseline="0" noProof="0" dirty="0" err="1">
                <a:ln>
                  <a:noFill/>
                </a:ln>
                <a:solidFill>
                  <a:prstClr val="white"/>
                </a:solidFill>
                <a:effectLst/>
                <a:uLnTx/>
                <a:uFillTx/>
                <a:latin typeface="Trebuchet MS" panose="020B0603020202020204"/>
                <a:ea typeface="+mn-ea"/>
                <a:cs typeface="+mn-cs"/>
              </a:rPr>
              <a:t>Epling</a:t>
            </a:r>
            <a:r>
              <a:rPr kumimoji="0" lang="en-US" sz="1800" b="1" i="0" u="none" strike="noStrike" kern="1200" cap="none" spc="0" normalizeH="0" baseline="0" noProof="0" dirty="0">
                <a:ln>
                  <a:noFill/>
                </a:ln>
                <a:solidFill>
                  <a:prstClr val="white"/>
                </a:solidFill>
                <a:effectLst/>
                <a:uLnTx/>
                <a:uFillTx/>
                <a:latin typeface="Trebuchet MS" panose="020B0603020202020204"/>
                <a:ea typeface="+mn-ea"/>
                <a:cs typeface="+mn-cs"/>
              </a:rPr>
              <a:t> Safe School Law” – mcl 380.1310b</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sng" strike="noStrike" kern="1200" cap="none" spc="0" normalizeH="0" baseline="0" noProof="0" dirty="0">
              <a:ln>
                <a:noFill/>
              </a:ln>
              <a:solidFill>
                <a:prstClr val="white"/>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Named after Matt </a:t>
            </a:r>
            <a:r>
              <a:rPr kumimoji="0" lang="en-US" sz="1600" b="0" i="0" u="none" strike="noStrike" kern="1200" cap="none" spc="0" normalizeH="0" baseline="0" noProof="0" dirty="0" err="1">
                <a:ln>
                  <a:noFill/>
                </a:ln>
                <a:solidFill>
                  <a:prstClr val="white"/>
                </a:solidFill>
                <a:effectLst/>
                <a:uLnTx/>
                <a:uFillTx/>
                <a:latin typeface="Trebuchet MS" panose="020B0603020202020204"/>
                <a:ea typeface="+mn-ea"/>
                <a:cs typeface="+mn-cs"/>
              </a:rPr>
              <a:t>Epling</a:t>
            </a: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 an East Lansing honor-roll student who killed himself at the age of 14 in 2002 after being assaulted by bullies at his school.</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Affective date:  School Year 2014-15</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Requires districts to:</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Adopt anti-bullying policy</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Identify school official responsible for carrying out policy</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Publicize their policy</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Notify parent/guardian of victim and perpetrator</a:t>
            </a:r>
          </a:p>
          <a:p>
            <a:pPr marL="742950" marR="0" lvl="1"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Report bullying incidents to board annually</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Encourages districts to:</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Form an anti-bullying task force (all stakeholders)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Provide annual training for Admin, Staff, and Volunteers</a:t>
            </a:r>
          </a:p>
          <a:p>
            <a:pPr marL="742950" marR="0" lvl="1"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Provide educational programming for students and parents/guardians</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pic>
        <p:nvPicPr>
          <p:cNvPr id="5" name="Picture 4">
            <a:extLst>
              <a:ext uri="{FF2B5EF4-FFF2-40B4-BE49-F238E27FC236}">
                <a16:creationId xmlns:a16="http://schemas.microsoft.com/office/drawing/2014/main" id="{137247AD-58F9-4B51-A625-11A1D113768B}"/>
              </a:ext>
            </a:extLst>
          </p:cNvPr>
          <p:cNvPicPr>
            <a:picLocks noChangeAspect="1"/>
          </p:cNvPicPr>
          <p:nvPr/>
        </p:nvPicPr>
        <p:blipFill>
          <a:blip r:embed="rId3"/>
          <a:srcRect/>
          <a:stretch/>
        </p:blipFill>
        <p:spPr>
          <a:xfrm>
            <a:off x="10748186" y="771622"/>
            <a:ext cx="1328918" cy="1044150"/>
          </a:xfrm>
          <a:prstGeom prst="rect">
            <a:avLst/>
          </a:prstGeom>
        </p:spPr>
      </p:pic>
    </p:spTree>
    <p:extLst>
      <p:ext uri="{BB962C8B-B14F-4D97-AF65-F5344CB8AC3E}">
        <p14:creationId xmlns:p14="http://schemas.microsoft.com/office/powerpoint/2010/main" val="30492883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76475" y="2134048"/>
            <a:ext cx="7696200" cy="500136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Trebuchet MS" panose="020B0603020202020204"/>
                <a:ea typeface="+mn-ea"/>
                <a:cs typeface="+mn-cs"/>
              </a:rPr>
              <a:t>Assault by pupil against employee – mcl 380.1311a</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sng" strike="noStrike" kern="1200" cap="none" spc="0" normalizeH="0" baseline="0" noProof="0" dirty="0">
              <a:ln>
                <a:noFill/>
              </a:ln>
              <a:solidFill>
                <a:prstClr val="white"/>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Affective Date:  School year 1999-2000, amended 2007</a:t>
            </a: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"Physical assault" means intentionally causing or attempting to cause physical harm to another through force or violence.</a:t>
            </a: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1600" b="0" i="0" u="sng" strike="noStrike" kern="1200" cap="none" spc="0" normalizeH="0" baseline="0" noProof="0" dirty="0">
                <a:ln>
                  <a:noFill/>
                </a:ln>
                <a:solidFill>
                  <a:prstClr val="white"/>
                </a:solidFill>
                <a:effectLst/>
                <a:uLnTx/>
                <a:uFillTx/>
                <a:latin typeface="Trebuchet MS" panose="020B0603020202020204"/>
                <a:ea typeface="+mn-ea"/>
                <a:cs typeface="+mn-cs"/>
              </a:rPr>
              <a:t>Requirements of the district:</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Applies to students in 6</a:t>
            </a:r>
            <a:r>
              <a:rPr kumimoji="0" lang="en-US" sz="1600" b="0" i="0" u="none" strike="noStrike" kern="1200" cap="none" spc="0" normalizeH="0" baseline="30000" noProof="0" dirty="0">
                <a:ln>
                  <a:noFill/>
                </a:ln>
                <a:solidFill>
                  <a:prstClr val="white"/>
                </a:solidFill>
                <a:effectLst/>
                <a:uLnTx/>
                <a:uFillTx/>
                <a:latin typeface="Trebuchet MS" panose="020B0603020202020204"/>
                <a:ea typeface="+mn-ea"/>
                <a:cs typeface="+mn-cs"/>
              </a:rPr>
              <a:t>th</a:t>
            </a: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 – 12</a:t>
            </a:r>
            <a:r>
              <a:rPr kumimoji="0" lang="en-US" sz="1600" b="0" i="0" u="none" strike="noStrike" kern="1200" cap="none" spc="0" normalizeH="0" baseline="30000" noProof="0" dirty="0">
                <a:ln>
                  <a:noFill/>
                </a:ln>
                <a:solidFill>
                  <a:prstClr val="white"/>
                </a:solidFill>
                <a:effectLst/>
                <a:uLnTx/>
                <a:uFillTx/>
                <a:latin typeface="Trebuchet MS" panose="020B0603020202020204"/>
                <a:ea typeface="+mn-ea"/>
                <a:cs typeface="+mn-cs"/>
              </a:rPr>
              <a:t>th</a:t>
            </a: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 grade.</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1" i="0" u="sng" strike="noStrike" kern="1200" cap="none" spc="0" normalizeH="0" baseline="0" noProof="0" dirty="0">
                <a:ln>
                  <a:noFill/>
                </a:ln>
                <a:solidFill>
                  <a:prstClr val="white"/>
                </a:solidFill>
                <a:effectLst/>
                <a:uLnTx/>
                <a:uFillTx/>
                <a:latin typeface="Trebuchet MS" panose="020B0603020202020204"/>
                <a:ea typeface="+mn-ea"/>
                <a:cs typeface="+mn-cs"/>
              </a:rPr>
              <a:t>Requires suspension or expulsion of student. (uses the term “shall”)</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If expelled, may not be reinstated for 180 days.</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Must be reported to the Board.</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Not liable for damages due to suspension or expulsion.</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Does not supersede student right to special education services</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Must report the assault to state or local law enforcement.</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endParaRP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9" name="Title 1">
            <a:extLst>
              <a:ext uri="{FF2B5EF4-FFF2-40B4-BE49-F238E27FC236}">
                <a16:creationId xmlns:a16="http://schemas.microsoft.com/office/drawing/2014/main" id="{69362D67-F975-4A5E-A02C-FBE44D468C37}"/>
              </a:ext>
            </a:extLst>
          </p:cNvPr>
          <p:cNvSpPr>
            <a:spLocks noGrp="1"/>
          </p:cNvSpPr>
          <p:nvPr>
            <p:ph type="title"/>
          </p:nvPr>
        </p:nvSpPr>
        <p:spPr>
          <a:xfrm>
            <a:off x="680321" y="753228"/>
            <a:ext cx="9613861" cy="1080938"/>
          </a:xfrm>
        </p:spPr>
        <p:txBody>
          <a:bodyPr/>
          <a:lstStyle/>
          <a:p>
            <a:r>
              <a:rPr lang="en-US" dirty="0"/>
              <a:t>Safe School Legislation</a:t>
            </a:r>
            <a:br>
              <a:rPr lang="en-US" dirty="0"/>
            </a:br>
            <a:r>
              <a:rPr lang="en-US" sz="2400" i="1" dirty="0"/>
              <a:t>what’s in place now</a:t>
            </a:r>
            <a:endParaRPr lang="en-US" dirty="0"/>
          </a:p>
        </p:txBody>
      </p:sp>
      <p:pic>
        <p:nvPicPr>
          <p:cNvPr id="6" name="Picture 5">
            <a:extLst>
              <a:ext uri="{FF2B5EF4-FFF2-40B4-BE49-F238E27FC236}">
                <a16:creationId xmlns:a16="http://schemas.microsoft.com/office/drawing/2014/main" id="{7833B91B-0EA6-43F6-98C8-09C6A4E33EA2}"/>
              </a:ext>
            </a:extLst>
          </p:cNvPr>
          <p:cNvPicPr>
            <a:picLocks noChangeAspect="1"/>
          </p:cNvPicPr>
          <p:nvPr/>
        </p:nvPicPr>
        <p:blipFill>
          <a:blip r:embed="rId3"/>
          <a:srcRect/>
          <a:stretch/>
        </p:blipFill>
        <p:spPr>
          <a:xfrm>
            <a:off x="10748186" y="771622"/>
            <a:ext cx="1328918" cy="1044150"/>
          </a:xfrm>
          <a:prstGeom prst="rect">
            <a:avLst/>
          </a:prstGeom>
        </p:spPr>
      </p:pic>
    </p:spTree>
    <p:extLst>
      <p:ext uri="{BB962C8B-B14F-4D97-AF65-F5344CB8AC3E}">
        <p14:creationId xmlns:p14="http://schemas.microsoft.com/office/powerpoint/2010/main" val="6288677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76475" y="2038351"/>
            <a:ext cx="7696200" cy="513986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Trebuchet MS" panose="020B0603020202020204"/>
                <a:ea typeface="+mn-ea"/>
                <a:cs typeface="+mn-cs"/>
              </a:rPr>
              <a:t>Suspension and Expulsion of Pupils – mcl 380.1311</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sng" strike="noStrike" kern="1200" cap="none" spc="0" normalizeH="0" baseline="0" noProof="0" dirty="0">
              <a:ln>
                <a:noFill/>
              </a:ln>
              <a:solidFill>
                <a:prstClr val="white"/>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Affective Date:  School year 1977-1978, amendments 1993 – 2008</a:t>
            </a: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1600" b="0" i="0" u="sng" strike="noStrike" kern="1200" cap="none" spc="0" normalizeH="0" baseline="0" noProof="0" dirty="0">
                <a:ln>
                  <a:noFill/>
                </a:ln>
                <a:solidFill>
                  <a:prstClr val="white"/>
                </a:solidFill>
                <a:effectLst/>
                <a:uLnTx/>
                <a:uFillTx/>
                <a:latin typeface="Trebuchet MS" panose="020B0603020202020204"/>
                <a:ea typeface="+mn-ea"/>
                <a:cs typeface="+mn-cs"/>
              </a:rPr>
              <a:t>Mandatory Expulsion:</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Possession of a “dangerous weapon” (*</a:t>
            </a:r>
            <a:r>
              <a:rPr kumimoji="0" lang="en-US" sz="1600" b="0" i="1" u="none" strike="noStrike" kern="1200" cap="none" spc="0" normalizeH="0" baseline="0" noProof="0" dirty="0">
                <a:ln>
                  <a:noFill/>
                </a:ln>
                <a:solidFill>
                  <a:prstClr val="white"/>
                </a:solidFill>
                <a:effectLst/>
                <a:uLnTx/>
                <a:uFillTx/>
                <a:latin typeface="Trebuchet MS" panose="020B0603020202020204"/>
                <a:ea typeface="+mn-ea"/>
                <a:cs typeface="+mn-cs"/>
              </a:rPr>
              <a:t>there are exceptions)</a:t>
            </a:r>
            <a:endPar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endParaRPr>
          </a:p>
          <a:p>
            <a:pPr marL="742950" marR="0" lvl="1"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Firearm, dagger, dirk, stiletto, knife with a blade over 3 inches in length, pocket knife opened by a mechanical device, iron bar, or brass knuckles</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Commits arson or sexual assault</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Must be referred to social/mental services</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If in grade 5 or below, may be reinstated after 60 days.</a:t>
            </a: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1600" b="0" i="0" u="sng" strike="noStrike" kern="1200" cap="none" spc="0" normalizeH="0" baseline="0" noProof="0" dirty="0">
                <a:ln>
                  <a:noFill/>
                </a:ln>
                <a:solidFill>
                  <a:prstClr val="white"/>
                </a:solidFill>
                <a:effectLst/>
                <a:uLnTx/>
                <a:uFillTx/>
                <a:latin typeface="Trebuchet MS" panose="020B0603020202020204"/>
                <a:ea typeface="+mn-ea"/>
                <a:cs typeface="+mn-cs"/>
              </a:rPr>
              <a:t>Suspensions:</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Gross misdemeanor or persistent disobedience</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Subject to District policy</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8" name="Title 1">
            <a:extLst>
              <a:ext uri="{FF2B5EF4-FFF2-40B4-BE49-F238E27FC236}">
                <a16:creationId xmlns:a16="http://schemas.microsoft.com/office/drawing/2014/main" id="{9140461B-09BF-4EFF-954B-82E3F5D11EE7}"/>
              </a:ext>
            </a:extLst>
          </p:cNvPr>
          <p:cNvSpPr>
            <a:spLocks noGrp="1"/>
          </p:cNvSpPr>
          <p:nvPr>
            <p:ph type="title"/>
          </p:nvPr>
        </p:nvSpPr>
        <p:spPr>
          <a:xfrm>
            <a:off x="680321" y="753228"/>
            <a:ext cx="9613861" cy="1080938"/>
          </a:xfrm>
        </p:spPr>
        <p:txBody>
          <a:bodyPr/>
          <a:lstStyle/>
          <a:p>
            <a:r>
              <a:rPr lang="en-US" dirty="0"/>
              <a:t>Safe School Legislation</a:t>
            </a:r>
            <a:br>
              <a:rPr lang="en-US" dirty="0"/>
            </a:br>
            <a:r>
              <a:rPr lang="en-US" sz="2400" i="1" dirty="0"/>
              <a:t>what’s in place now</a:t>
            </a:r>
            <a:endParaRPr lang="en-US" dirty="0"/>
          </a:p>
        </p:txBody>
      </p:sp>
      <p:pic>
        <p:nvPicPr>
          <p:cNvPr id="6" name="Picture 5">
            <a:extLst>
              <a:ext uri="{FF2B5EF4-FFF2-40B4-BE49-F238E27FC236}">
                <a16:creationId xmlns:a16="http://schemas.microsoft.com/office/drawing/2014/main" id="{5A3B03E7-FE1D-4193-B766-CBF98697B294}"/>
              </a:ext>
            </a:extLst>
          </p:cNvPr>
          <p:cNvPicPr>
            <a:picLocks noChangeAspect="1"/>
          </p:cNvPicPr>
          <p:nvPr/>
        </p:nvPicPr>
        <p:blipFill>
          <a:blip r:embed="rId3"/>
          <a:srcRect/>
          <a:stretch/>
        </p:blipFill>
        <p:spPr>
          <a:xfrm>
            <a:off x="10748186" y="771622"/>
            <a:ext cx="1328918" cy="1044150"/>
          </a:xfrm>
          <a:prstGeom prst="rect">
            <a:avLst/>
          </a:prstGeom>
        </p:spPr>
      </p:pic>
    </p:spTree>
    <p:extLst>
      <p:ext uri="{BB962C8B-B14F-4D97-AF65-F5344CB8AC3E}">
        <p14:creationId xmlns:p14="http://schemas.microsoft.com/office/powerpoint/2010/main" val="37535479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76475" y="2038350"/>
            <a:ext cx="7696200" cy="4308872"/>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Trebuchet MS" panose="020B0603020202020204"/>
                <a:ea typeface="+mn-ea"/>
                <a:cs typeface="+mn-cs"/>
              </a:rPr>
              <a:t>Statewide school safety information policy - 380.1308 </a:t>
            </a:r>
            <a:endParaRPr kumimoji="0" lang="en-US" sz="1800" b="1" i="0" u="sng" strike="noStrike" kern="1200" cap="none" spc="0" normalizeH="0" baseline="0" noProof="0" dirty="0">
              <a:ln>
                <a:noFill/>
              </a:ln>
              <a:solidFill>
                <a:prstClr val="white"/>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Affective Date:  School year 1999-2000</a:t>
            </a: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1600" b="1" i="0" u="sng" strike="noStrike" kern="1200" cap="none" spc="0" normalizeH="0" baseline="0" noProof="0" dirty="0">
                <a:ln>
                  <a:noFill/>
                </a:ln>
                <a:solidFill>
                  <a:prstClr val="white"/>
                </a:solidFill>
                <a:effectLst/>
                <a:uLnTx/>
                <a:uFillTx/>
                <a:latin typeface="Trebuchet MS" panose="020B0603020202020204"/>
                <a:ea typeface="+mn-ea"/>
                <a:cs typeface="+mn-cs"/>
              </a:rPr>
              <a:t>Requirements of the district:</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Meet and confer as appropriate on the implementation of the statewide school safety information policy for each school district.</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Establish procedures to be followed when such an incident occurs at school.</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Develop recording and reporting procedures for criminal/violent incidents with law enforcement and school employees.</a:t>
            </a:r>
          </a:p>
          <a:p>
            <a:pPr marL="0" marR="0" lvl="0" indent="0" algn="l" defTabSz="457200" rtl="0" eaLnBrk="1" fontAlgn="auto" latinLnBrk="0" hangingPunct="1">
              <a:lnSpc>
                <a:spcPct val="100000"/>
              </a:lnSpc>
              <a:spcBef>
                <a:spcPts val="0"/>
              </a:spcBef>
              <a:spcAft>
                <a:spcPts val="120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1600" b="1" i="0" u="sng" strike="noStrike" kern="1200" cap="none" spc="0" normalizeH="0" baseline="0" noProof="0" dirty="0">
                <a:ln>
                  <a:noFill/>
                </a:ln>
                <a:solidFill>
                  <a:prstClr val="white"/>
                </a:solidFill>
                <a:effectLst/>
                <a:uLnTx/>
                <a:uFillTx/>
                <a:latin typeface="Trebuchet MS" panose="020B0603020202020204"/>
                <a:ea typeface="+mn-ea"/>
                <a:cs typeface="+mn-cs"/>
              </a:rPr>
              <a:t>What a school should have:</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School safety policy document</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rPr>
              <a:t>www.michigan.gov/documents/mde/Statewide_School_Safety_499035_7.pdf</a:t>
            </a:r>
          </a:p>
        </p:txBody>
      </p:sp>
      <p:sp>
        <p:nvSpPr>
          <p:cNvPr id="8" name="Title 1">
            <a:extLst>
              <a:ext uri="{FF2B5EF4-FFF2-40B4-BE49-F238E27FC236}">
                <a16:creationId xmlns:a16="http://schemas.microsoft.com/office/drawing/2014/main" id="{F0F9CD99-A130-43AA-ADB2-B88831CB4EF6}"/>
              </a:ext>
            </a:extLst>
          </p:cNvPr>
          <p:cNvSpPr>
            <a:spLocks noGrp="1"/>
          </p:cNvSpPr>
          <p:nvPr>
            <p:ph type="title"/>
          </p:nvPr>
        </p:nvSpPr>
        <p:spPr>
          <a:xfrm>
            <a:off x="680321" y="753228"/>
            <a:ext cx="9613861" cy="1080938"/>
          </a:xfrm>
        </p:spPr>
        <p:txBody>
          <a:bodyPr/>
          <a:lstStyle/>
          <a:p>
            <a:r>
              <a:rPr lang="en-US" dirty="0"/>
              <a:t>Safe School Legislation</a:t>
            </a:r>
            <a:br>
              <a:rPr lang="en-US" dirty="0"/>
            </a:br>
            <a:r>
              <a:rPr lang="en-US" sz="2400" i="1" dirty="0"/>
              <a:t>what’s in place now</a:t>
            </a:r>
            <a:endParaRPr lang="en-US" dirty="0"/>
          </a:p>
        </p:txBody>
      </p:sp>
      <p:pic>
        <p:nvPicPr>
          <p:cNvPr id="6" name="Picture 5">
            <a:extLst>
              <a:ext uri="{FF2B5EF4-FFF2-40B4-BE49-F238E27FC236}">
                <a16:creationId xmlns:a16="http://schemas.microsoft.com/office/drawing/2014/main" id="{BBF4E592-368A-4900-99A7-508C6041F1B7}"/>
              </a:ext>
            </a:extLst>
          </p:cNvPr>
          <p:cNvPicPr>
            <a:picLocks noChangeAspect="1"/>
          </p:cNvPicPr>
          <p:nvPr/>
        </p:nvPicPr>
        <p:blipFill>
          <a:blip r:embed="rId3"/>
          <a:srcRect/>
          <a:stretch/>
        </p:blipFill>
        <p:spPr>
          <a:xfrm>
            <a:off x="10748186" y="771622"/>
            <a:ext cx="1328918" cy="1044150"/>
          </a:xfrm>
          <a:prstGeom prst="rect">
            <a:avLst/>
          </a:prstGeom>
        </p:spPr>
      </p:pic>
    </p:spTree>
    <p:extLst>
      <p:ext uri="{BB962C8B-B14F-4D97-AF65-F5344CB8AC3E}">
        <p14:creationId xmlns:p14="http://schemas.microsoft.com/office/powerpoint/2010/main" val="35581310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276475" y="2038350"/>
            <a:ext cx="7696200" cy="289310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Trebuchet MS" panose="020B0603020202020204"/>
                <a:ea typeface="+mn-ea"/>
                <a:cs typeface="+mn-cs"/>
              </a:rPr>
              <a:t>Federal Funding Requirement: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Trebuchet MS" panose="020B0603020202020204"/>
                <a:ea typeface="+mn-ea"/>
                <a:cs typeface="+mn-cs"/>
              </a:rPr>
              <a:t>No Child Left Behind Act of 2001) requires that each State receiving funds under the ESEA establish and implement a statewide policy requiring that students attending a </a:t>
            </a:r>
            <a:r>
              <a:rPr kumimoji="0" lang="en-US" sz="2000" b="1" i="0" u="sng" strike="noStrike" kern="1200" cap="none" spc="0" normalizeH="0" baseline="0" noProof="0" dirty="0">
                <a:ln>
                  <a:noFill/>
                </a:ln>
                <a:solidFill>
                  <a:prstClr val="white"/>
                </a:solidFill>
                <a:effectLst/>
                <a:uLnTx/>
                <a:uFillTx/>
                <a:latin typeface="Trebuchet MS" panose="020B0603020202020204"/>
                <a:ea typeface="+mn-ea"/>
                <a:cs typeface="+mn-cs"/>
              </a:rPr>
              <a:t>persistently dangerous </a:t>
            </a:r>
            <a:r>
              <a:rPr kumimoji="0" lang="en-US" sz="1800" b="1" i="0" u="none" strike="noStrike" kern="1200" cap="none" spc="0" normalizeH="0" baseline="0" noProof="0" dirty="0">
                <a:ln>
                  <a:noFill/>
                </a:ln>
                <a:solidFill>
                  <a:prstClr val="white"/>
                </a:solidFill>
                <a:effectLst/>
                <a:uLnTx/>
                <a:uFillTx/>
                <a:latin typeface="Trebuchet MS" panose="020B0603020202020204"/>
                <a:ea typeface="+mn-ea"/>
                <a:cs typeface="+mn-cs"/>
              </a:rPr>
              <a:t>public elementary or secondary school, or students who become victims of a violent criminal offense while in or on the grounds of a public school that they attend, be allowed to attend a safe public school.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8" name="Title 1">
            <a:extLst>
              <a:ext uri="{FF2B5EF4-FFF2-40B4-BE49-F238E27FC236}">
                <a16:creationId xmlns:a16="http://schemas.microsoft.com/office/drawing/2014/main" id="{89175511-CC24-4A9C-8AE8-9B2589BF2B30}"/>
              </a:ext>
            </a:extLst>
          </p:cNvPr>
          <p:cNvSpPr>
            <a:spLocks noGrp="1"/>
          </p:cNvSpPr>
          <p:nvPr>
            <p:ph type="title"/>
          </p:nvPr>
        </p:nvSpPr>
        <p:spPr>
          <a:xfrm>
            <a:off x="680321" y="753228"/>
            <a:ext cx="9613861" cy="1080938"/>
          </a:xfrm>
        </p:spPr>
        <p:txBody>
          <a:bodyPr/>
          <a:lstStyle/>
          <a:p>
            <a:r>
              <a:rPr lang="en-US" dirty="0"/>
              <a:t>“Unsafe” School Legislation</a:t>
            </a:r>
            <a:br>
              <a:rPr lang="en-US" dirty="0"/>
            </a:br>
            <a:r>
              <a:rPr lang="en-US" sz="2400" i="1" dirty="0"/>
              <a:t>what’s in place now</a:t>
            </a:r>
            <a:endParaRPr lang="en-US" dirty="0"/>
          </a:p>
        </p:txBody>
      </p:sp>
      <p:pic>
        <p:nvPicPr>
          <p:cNvPr id="6" name="Picture 5">
            <a:extLst>
              <a:ext uri="{FF2B5EF4-FFF2-40B4-BE49-F238E27FC236}">
                <a16:creationId xmlns:a16="http://schemas.microsoft.com/office/drawing/2014/main" id="{A93B75D1-7D13-4BDB-9CCC-975C33C8070E}"/>
              </a:ext>
            </a:extLst>
          </p:cNvPr>
          <p:cNvPicPr>
            <a:picLocks noChangeAspect="1"/>
          </p:cNvPicPr>
          <p:nvPr/>
        </p:nvPicPr>
        <p:blipFill>
          <a:blip r:embed="rId3"/>
          <a:srcRect/>
          <a:stretch/>
        </p:blipFill>
        <p:spPr>
          <a:xfrm>
            <a:off x="10748186" y="771622"/>
            <a:ext cx="1328918" cy="1044150"/>
          </a:xfrm>
          <a:prstGeom prst="rect">
            <a:avLst/>
          </a:prstGeom>
        </p:spPr>
      </p:pic>
    </p:spTree>
    <p:extLst>
      <p:ext uri="{BB962C8B-B14F-4D97-AF65-F5344CB8AC3E}">
        <p14:creationId xmlns:p14="http://schemas.microsoft.com/office/powerpoint/2010/main" val="18012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A69C713-3C75-4C1A-B407-C89A28758135}"/>
              </a:ext>
            </a:extLst>
          </p:cNvPr>
          <p:cNvSpPr/>
          <p:nvPr/>
        </p:nvSpPr>
        <p:spPr>
          <a:xfrm>
            <a:off x="2055639" y="1986144"/>
            <a:ext cx="8474138" cy="4031873"/>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Trebuchet MS" panose="020B0603020202020204"/>
                <a:ea typeface="+mn-ea"/>
                <a:cs typeface="+mn-cs"/>
              </a:rPr>
              <a:t>STATEWIDE SAFE SCHOOL CHOICE POLICY</a:t>
            </a:r>
            <a:endParaRPr kumimoji="0" lang="en-US" sz="1800" b="1" i="0" u="sng" strike="noStrike" kern="1200" cap="none" spc="0" normalizeH="0" baseline="0" noProof="0" dirty="0">
              <a:ln>
                <a:noFill/>
              </a:ln>
              <a:solidFill>
                <a:prstClr val="white"/>
              </a:solidFill>
              <a:effectLst/>
              <a:uLnTx/>
              <a:uFillTx/>
              <a:latin typeface="Trebuchet MS" panose="020B0603020202020204"/>
              <a:ea typeface="+mn-ea"/>
              <a:cs typeface="+mn-cs"/>
            </a:endParaRP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rPr>
              <a:t>Affective Date:  School year 2001 - 2002</a:t>
            </a:r>
          </a:p>
          <a:p>
            <a:pPr marL="0" marR="0" lvl="0" indent="0" algn="l" defTabSz="457200" rtl="0" eaLnBrk="1" fontAlgn="auto" latinLnBrk="0" hangingPunct="1">
              <a:lnSpc>
                <a:spcPct val="100000"/>
              </a:lnSpc>
              <a:spcBef>
                <a:spcPts val="0"/>
              </a:spcBef>
              <a:spcAft>
                <a:spcPts val="1200"/>
              </a:spcAft>
              <a:buClrTx/>
              <a:buSzTx/>
              <a:buFontTx/>
              <a:buNone/>
              <a:tabLst/>
              <a:defRPr/>
            </a:pPr>
            <a:r>
              <a:rPr kumimoji="0" lang="en-US" sz="1800" b="1" i="0" u="sng" strike="noStrike" kern="1200" cap="none" spc="0" normalizeH="0" baseline="0" noProof="0" dirty="0">
                <a:ln>
                  <a:noFill/>
                </a:ln>
                <a:solidFill>
                  <a:prstClr val="white"/>
                </a:solidFill>
                <a:effectLst/>
                <a:uLnTx/>
                <a:uFillTx/>
                <a:latin typeface="Trebuchet MS" panose="020B0603020202020204"/>
                <a:ea typeface="+mn-ea"/>
                <a:cs typeface="+mn-cs"/>
              </a:rPr>
              <a:t>Requirements of the district:</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rPr>
              <a:t>Track and report instances where a student has committed an offense warranting suspension or expulsion for more than ten consecutive days.</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rPr>
              <a:t>Over 3 consecutive years, if more than 2.5 percent of pupils, or five pupils enrolled in the school, whichever is greater, have been suspended or expelled for offenses related to this policy each year, then the school shall be designated a “Persistently Dangerous School.”</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rPr>
              <a:t>A Corrective Action Plan must be submitted to the State Superintendent within 30 days of the school board’s report and notification that the school has been identified as a Persistently Dangerous School.</a:t>
            </a:r>
          </a:p>
        </p:txBody>
      </p:sp>
      <p:sp>
        <p:nvSpPr>
          <p:cNvPr id="9" name="Title 1">
            <a:extLst>
              <a:ext uri="{FF2B5EF4-FFF2-40B4-BE49-F238E27FC236}">
                <a16:creationId xmlns:a16="http://schemas.microsoft.com/office/drawing/2014/main" id="{48A727F8-034D-4A3F-B42F-67C15359E3FF}"/>
              </a:ext>
            </a:extLst>
          </p:cNvPr>
          <p:cNvSpPr>
            <a:spLocks noGrp="1"/>
          </p:cNvSpPr>
          <p:nvPr>
            <p:ph type="title"/>
          </p:nvPr>
        </p:nvSpPr>
        <p:spPr>
          <a:xfrm>
            <a:off x="680321" y="753228"/>
            <a:ext cx="9613861" cy="1080938"/>
          </a:xfrm>
        </p:spPr>
        <p:txBody>
          <a:bodyPr/>
          <a:lstStyle/>
          <a:p>
            <a:r>
              <a:rPr lang="en-US" dirty="0"/>
              <a:t>“Unsafe” School Legislation</a:t>
            </a:r>
            <a:br>
              <a:rPr lang="en-US" dirty="0"/>
            </a:br>
            <a:r>
              <a:rPr lang="en-US" sz="2400" i="1" dirty="0"/>
              <a:t>what’s in place now</a:t>
            </a:r>
            <a:endParaRPr lang="en-US" dirty="0"/>
          </a:p>
        </p:txBody>
      </p:sp>
      <p:pic>
        <p:nvPicPr>
          <p:cNvPr id="7" name="Picture 6">
            <a:extLst>
              <a:ext uri="{FF2B5EF4-FFF2-40B4-BE49-F238E27FC236}">
                <a16:creationId xmlns:a16="http://schemas.microsoft.com/office/drawing/2014/main" id="{5EAA9580-E4F6-4A26-AC29-35E13C55B885}"/>
              </a:ext>
            </a:extLst>
          </p:cNvPr>
          <p:cNvPicPr>
            <a:picLocks noChangeAspect="1"/>
          </p:cNvPicPr>
          <p:nvPr/>
        </p:nvPicPr>
        <p:blipFill>
          <a:blip r:embed="rId3"/>
          <a:srcRect/>
          <a:stretch/>
        </p:blipFill>
        <p:spPr>
          <a:xfrm>
            <a:off x="10748186" y="771622"/>
            <a:ext cx="1328918" cy="1044150"/>
          </a:xfrm>
          <a:prstGeom prst="rect">
            <a:avLst/>
          </a:prstGeom>
        </p:spPr>
      </p:pic>
    </p:spTree>
    <p:extLst>
      <p:ext uri="{BB962C8B-B14F-4D97-AF65-F5344CB8AC3E}">
        <p14:creationId xmlns:p14="http://schemas.microsoft.com/office/powerpoint/2010/main" val="3973144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Violent Special Education Students</a:t>
            </a:r>
          </a:p>
        </p:txBody>
      </p:sp>
      <p:sp>
        <p:nvSpPr>
          <p:cNvPr id="4" name="TextBox 3"/>
          <p:cNvSpPr txBox="1"/>
          <p:nvPr/>
        </p:nvSpPr>
        <p:spPr>
          <a:xfrm>
            <a:off x="2124075" y="2114551"/>
            <a:ext cx="7696200" cy="4585871"/>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rPr>
              <a:t>Regulated by the IDEA (Individuals with Disabilities Act)</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rPr>
              <a:t>Violent students may be removed for up to 10 days (cumulative), then a “Manifestation Hearing” must occur.</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rPr>
              <a:t>Michigan law recognizes the need for school employees to be able to protect themselves and others from injury and threats of injury from a special education student.  </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rPr>
              <a:t>If the parents agree to a behavioral management approach that permits unlimited removal to prevent injury to others, then the district is not bound by the IDEA’s 10 day limit.  </a:t>
            </a:r>
          </a:p>
          <a:p>
            <a:pPr marL="285750" marR="0" lvl="0" indent="-285750" algn="l" defTabSz="4572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rPr>
              <a:t>School employees serving on IEP teams should ensure that the IEP’s of students whose disability results in violent behavior contain provisions for dealing with the potential for violence, including the school conduct code and disciplinary measures that permit removal from the classroom to protect others' safety.</a:t>
            </a:r>
            <a:endParaRPr kumimoji="0" lang="en-US" sz="16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pic>
        <p:nvPicPr>
          <p:cNvPr id="6" name="Picture 5">
            <a:extLst>
              <a:ext uri="{FF2B5EF4-FFF2-40B4-BE49-F238E27FC236}">
                <a16:creationId xmlns:a16="http://schemas.microsoft.com/office/drawing/2014/main" id="{5F6F3C74-0F9D-4DC8-81E0-8A7FE4837788}"/>
              </a:ext>
            </a:extLst>
          </p:cNvPr>
          <p:cNvPicPr>
            <a:picLocks noChangeAspect="1"/>
          </p:cNvPicPr>
          <p:nvPr/>
        </p:nvPicPr>
        <p:blipFill>
          <a:blip r:embed="rId3"/>
          <a:srcRect/>
          <a:stretch/>
        </p:blipFill>
        <p:spPr>
          <a:xfrm>
            <a:off x="10748186" y="771622"/>
            <a:ext cx="1328918" cy="1044150"/>
          </a:xfrm>
          <a:prstGeom prst="rect">
            <a:avLst/>
          </a:prstGeom>
        </p:spPr>
      </p:pic>
    </p:spTree>
    <p:extLst>
      <p:ext uri="{BB962C8B-B14F-4D97-AF65-F5344CB8AC3E}">
        <p14:creationId xmlns:p14="http://schemas.microsoft.com/office/powerpoint/2010/main" val="847983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D05AF0-2371-46F4-B0E0-5BF570CCBDC8}"/>
              </a:ext>
            </a:extLst>
          </p:cNvPr>
          <p:cNvSpPr>
            <a:spLocks noGrp="1"/>
          </p:cNvSpPr>
          <p:nvPr>
            <p:ph type="title"/>
          </p:nvPr>
        </p:nvSpPr>
        <p:spPr/>
        <p:txBody>
          <a:bodyPr/>
          <a:lstStyle/>
          <a:p>
            <a:r>
              <a:rPr lang="en-US" sz="5400" dirty="0"/>
              <a:t>Emergency Seclusion</a:t>
            </a:r>
            <a:r>
              <a:rPr lang="en-US" dirty="0"/>
              <a:t> </a:t>
            </a:r>
          </a:p>
        </p:txBody>
      </p:sp>
      <p:sp>
        <p:nvSpPr>
          <p:cNvPr id="5" name="Content Placeholder 4">
            <a:extLst>
              <a:ext uri="{FF2B5EF4-FFF2-40B4-BE49-F238E27FC236}">
                <a16:creationId xmlns:a16="http://schemas.microsoft.com/office/drawing/2014/main" id="{0866E96A-1F7E-4C64-BD91-0B84802F8C05}"/>
              </a:ext>
            </a:extLst>
          </p:cNvPr>
          <p:cNvSpPr>
            <a:spLocks noGrp="1"/>
          </p:cNvSpPr>
          <p:nvPr>
            <p:ph sz="half" idx="1"/>
          </p:nvPr>
        </p:nvSpPr>
        <p:spPr>
          <a:xfrm>
            <a:off x="662763" y="2309033"/>
            <a:ext cx="5384800" cy="3428999"/>
          </a:xfrm>
        </p:spPr>
        <p:txBody>
          <a:bodyPr anchor="t">
            <a:normAutofit lnSpcReduction="10000"/>
          </a:bodyPr>
          <a:lstStyle/>
          <a:p>
            <a:pPr marL="324000" lvl="1" indent="0">
              <a:buNone/>
            </a:pPr>
            <a:r>
              <a:rPr lang="en-US" sz="2400" b="1" dirty="0"/>
              <a:t>What is “Emergency” seclusion?</a:t>
            </a:r>
          </a:p>
          <a:p>
            <a:pPr marL="324000" lvl="1" indent="0">
              <a:buNone/>
            </a:pPr>
            <a:r>
              <a:rPr lang="en-US" sz="2000" dirty="0"/>
              <a:t>Seclusion is a last resort emergency safety intervention that provides an opportunity for the student to regain self-control. Seclusion is the confinement of a student in a room or other space from which the student is physically prevented from leaving and which provides for continuous adult observation of the student. </a:t>
            </a:r>
          </a:p>
        </p:txBody>
      </p:sp>
      <p:pic>
        <p:nvPicPr>
          <p:cNvPr id="8" name="Picture 7">
            <a:extLst>
              <a:ext uri="{FF2B5EF4-FFF2-40B4-BE49-F238E27FC236}">
                <a16:creationId xmlns:a16="http://schemas.microsoft.com/office/drawing/2014/main" id="{E5F12198-E4FA-4E35-8279-D83D827535B8}"/>
              </a:ext>
            </a:extLst>
          </p:cNvPr>
          <p:cNvPicPr>
            <a:picLocks noChangeAspect="1"/>
          </p:cNvPicPr>
          <p:nvPr/>
        </p:nvPicPr>
        <p:blipFill>
          <a:blip r:embed="rId3"/>
          <a:stretch>
            <a:fillRect/>
          </a:stretch>
        </p:blipFill>
        <p:spPr>
          <a:xfrm>
            <a:off x="6220143" y="2309033"/>
            <a:ext cx="5362257" cy="3569252"/>
          </a:xfrm>
          <a:prstGeom prst="rect">
            <a:avLst/>
          </a:prstGeom>
        </p:spPr>
      </p:pic>
    </p:spTree>
    <p:extLst>
      <p:ext uri="{BB962C8B-B14F-4D97-AF65-F5344CB8AC3E}">
        <p14:creationId xmlns:p14="http://schemas.microsoft.com/office/powerpoint/2010/main" val="9769065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D05AF0-2371-46F4-B0E0-5BF570CCBDC8}"/>
              </a:ext>
            </a:extLst>
          </p:cNvPr>
          <p:cNvSpPr>
            <a:spLocks noGrp="1"/>
          </p:cNvSpPr>
          <p:nvPr>
            <p:ph type="title"/>
          </p:nvPr>
        </p:nvSpPr>
        <p:spPr/>
        <p:txBody>
          <a:bodyPr/>
          <a:lstStyle/>
          <a:p>
            <a:r>
              <a:rPr lang="en-US" dirty="0"/>
              <a:t>Emergency Seclusion Policy Requirements </a:t>
            </a:r>
          </a:p>
        </p:txBody>
      </p:sp>
      <p:sp>
        <p:nvSpPr>
          <p:cNvPr id="6" name="Content Placeholder 5">
            <a:extLst>
              <a:ext uri="{FF2B5EF4-FFF2-40B4-BE49-F238E27FC236}">
                <a16:creationId xmlns:a16="http://schemas.microsoft.com/office/drawing/2014/main" id="{8BAE1CAF-C0A5-4978-8624-015D8D7C691B}"/>
              </a:ext>
            </a:extLst>
          </p:cNvPr>
          <p:cNvSpPr>
            <a:spLocks noGrp="1"/>
          </p:cNvSpPr>
          <p:nvPr>
            <p:ph sz="half" idx="1"/>
          </p:nvPr>
        </p:nvSpPr>
        <p:spPr>
          <a:xfrm>
            <a:off x="609600" y="1783081"/>
            <a:ext cx="5384800" cy="4525963"/>
          </a:xfrm>
        </p:spPr>
        <p:txBody>
          <a:bodyPr anchor="ctr">
            <a:normAutofit/>
          </a:bodyPr>
          <a:lstStyle/>
          <a:p>
            <a:r>
              <a:rPr lang="en-US" sz="1800" dirty="0"/>
              <a:t>Must continually observe &amp; communicate with the pupil in emergency seclusion</a:t>
            </a:r>
          </a:p>
          <a:p>
            <a:r>
              <a:rPr lang="en-US" sz="1800" dirty="0"/>
              <a:t>Must not be locked</a:t>
            </a:r>
          </a:p>
          <a:p>
            <a:r>
              <a:rPr lang="en-US" sz="1800" dirty="0"/>
              <a:t>Must not prevent the student from exiting the area should staff become incapacitated or leave that area</a:t>
            </a:r>
          </a:p>
          <a:p>
            <a:r>
              <a:rPr lang="en-US" sz="1800" dirty="0"/>
              <a:t>Must provide for adequate space, lighting, ventilation, viewing, and the safety of the student.</a:t>
            </a:r>
          </a:p>
          <a:p>
            <a:r>
              <a:rPr lang="en-US" sz="1800" b="1" u="sng" dirty="0"/>
              <a:t>Must not exceed:</a:t>
            </a:r>
          </a:p>
          <a:p>
            <a:pPr lvl="1"/>
            <a:r>
              <a:rPr lang="en-US" sz="1600" b="1" dirty="0"/>
              <a:t>15 minutes </a:t>
            </a:r>
            <a:r>
              <a:rPr lang="en-US" sz="1600" dirty="0"/>
              <a:t>for an elementary school pupil or</a:t>
            </a:r>
          </a:p>
          <a:p>
            <a:pPr lvl="1"/>
            <a:r>
              <a:rPr lang="en-US" sz="1600" b="1" dirty="0"/>
              <a:t>20 minutes </a:t>
            </a:r>
            <a:r>
              <a:rPr lang="en-US" sz="1600" dirty="0"/>
              <a:t>for a middle school or high school pupil.</a:t>
            </a:r>
          </a:p>
        </p:txBody>
      </p:sp>
      <p:pic>
        <p:nvPicPr>
          <p:cNvPr id="2" name="Picture 1">
            <a:extLst>
              <a:ext uri="{FF2B5EF4-FFF2-40B4-BE49-F238E27FC236}">
                <a16:creationId xmlns:a16="http://schemas.microsoft.com/office/drawing/2014/main" id="{3332CCEF-3F13-4D69-AA20-F7D590A4328E}"/>
              </a:ext>
            </a:extLst>
          </p:cNvPr>
          <p:cNvPicPr>
            <a:picLocks noChangeAspect="1"/>
          </p:cNvPicPr>
          <p:nvPr/>
        </p:nvPicPr>
        <p:blipFill>
          <a:blip r:embed="rId3"/>
          <a:stretch>
            <a:fillRect/>
          </a:stretch>
        </p:blipFill>
        <p:spPr>
          <a:xfrm>
            <a:off x="5811774" y="2971455"/>
            <a:ext cx="6305798" cy="3152899"/>
          </a:xfrm>
          <a:prstGeom prst="rect">
            <a:avLst/>
          </a:prstGeom>
        </p:spPr>
      </p:pic>
    </p:spTree>
    <p:extLst>
      <p:ext uri="{BB962C8B-B14F-4D97-AF65-F5344CB8AC3E}">
        <p14:creationId xmlns:p14="http://schemas.microsoft.com/office/powerpoint/2010/main" val="39353906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D05AF0-2371-46F4-B0E0-5BF570CCBDC8}"/>
              </a:ext>
            </a:extLst>
          </p:cNvPr>
          <p:cNvSpPr>
            <a:spLocks noGrp="1"/>
          </p:cNvSpPr>
          <p:nvPr>
            <p:ph type="title"/>
          </p:nvPr>
        </p:nvSpPr>
        <p:spPr/>
        <p:txBody>
          <a:bodyPr>
            <a:normAutofit/>
          </a:bodyPr>
          <a:lstStyle/>
          <a:p>
            <a:r>
              <a:rPr lang="en-US" sz="5400" dirty="0"/>
              <a:t>Emergency Restraint</a:t>
            </a:r>
          </a:p>
        </p:txBody>
      </p:sp>
      <p:sp>
        <p:nvSpPr>
          <p:cNvPr id="6" name="Content Placeholder 5">
            <a:extLst>
              <a:ext uri="{FF2B5EF4-FFF2-40B4-BE49-F238E27FC236}">
                <a16:creationId xmlns:a16="http://schemas.microsoft.com/office/drawing/2014/main" id="{8BAE1CAF-C0A5-4978-8624-015D8D7C691B}"/>
              </a:ext>
            </a:extLst>
          </p:cNvPr>
          <p:cNvSpPr>
            <a:spLocks noGrp="1"/>
          </p:cNvSpPr>
          <p:nvPr>
            <p:ph sz="half" idx="1"/>
          </p:nvPr>
        </p:nvSpPr>
        <p:spPr>
          <a:xfrm>
            <a:off x="1449217" y="2453567"/>
            <a:ext cx="3239741" cy="2544287"/>
          </a:xfrm>
        </p:spPr>
        <p:txBody>
          <a:bodyPr anchor="ctr">
            <a:normAutofit/>
          </a:bodyPr>
          <a:lstStyle/>
          <a:p>
            <a:r>
              <a:rPr lang="en-US" sz="3600" dirty="0"/>
              <a:t>Chemical</a:t>
            </a:r>
          </a:p>
          <a:p>
            <a:r>
              <a:rPr lang="en-US" sz="3600" dirty="0"/>
              <a:t>Physical</a:t>
            </a:r>
          </a:p>
          <a:p>
            <a:r>
              <a:rPr lang="en-US" sz="3600" dirty="0"/>
              <a:t>Mechanical</a:t>
            </a:r>
          </a:p>
        </p:txBody>
      </p:sp>
      <p:pic>
        <p:nvPicPr>
          <p:cNvPr id="5" name="Picture 4">
            <a:extLst>
              <a:ext uri="{FF2B5EF4-FFF2-40B4-BE49-F238E27FC236}">
                <a16:creationId xmlns:a16="http://schemas.microsoft.com/office/drawing/2014/main" id="{47385238-77CE-4F9E-BC3A-904F2B73F441}"/>
              </a:ext>
            </a:extLst>
          </p:cNvPr>
          <p:cNvPicPr>
            <a:picLocks noChangeAspect="1"/>
          </p:cNvPicPr>
          <p:nvPr/>
        </p:nvPicPr>
        <p:blipFill>
          <a:blip r:embed="rId3"/>
          <a:stretch>
            <a:fillRect/>
          </a:stretch>
        </p:blipFill>
        <p:spPr>
          <a:xfrm>
            <a:off x="5295042" y="2060162"/>
            <a:ext cx="5759810" cy="383612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8381288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65933-4E95-498C-A737-BB11CEE6BEFA}"/>
              </a:ext>
            </a:extLst>
          </p:cNvPr>
          <p:cNvSpPr>
            <a:spLocks noGrp="1"/>
          </p:cNvSpPr>
          <p:nvPr>
            <p:ph type="title"/>
          </p:nvPr>
        </p:nvSpPr>
        <p:spPr/>
        <p:txBody>
          <a:bodyPr/>
          <a:lstStyle/>
          <a:p>
            <a:r>
              <a:rPr lang="en-US" dirty="0"/>
              <a:t>Emergency CHEMICAL RESTRAINT</a:t>
            </a:r>
          </a:p>
        </p:txBody>
      </p:sp>
      <p:sp>
        <p:nvSpPr>
          <p:cNvPr id="3" name="Content Placeholder 2">
            <a:extLst>
              <a:ext uri="{FF2B5EF4-FFF2-40B4-BE49-F238E27FC236}">
                <a16:creationId xmlns:a16="http://schemas.microsoft.com/office/drawing/2014/main" id="{EC023A53-A645-481D-BDB1-E199B1B8D711}"/>
              </a:ext>
            </a:extLst>
          </p:cNvPr>
          <p:cNvSpPr>
            <a:spLocks noGrp="1"/>
          </p:cNvSpPr>
          <p:nvPr>
            <p:ph sz="half" idx="1"/>
          </p:nvPr>
        </p:nvSpPr>
        <p:spPr/>
        <p:txBody>
          <a:bodyPr>
            <a:normAutofit/>
          </a:bodyPr>
          <a:lstStyle/>
          <a:p>
            <a:pPr marL="36000" indent="0">
              <a:buNone/>
            </a:pPr>
            <a:r>
              <a:rPr lang="en-US" dirty="0"/>
              <a:t>The administration of medication for the purpose of restraint. It should be noted that chemical restraint does not apply to medication prescribed by and administered in accordance with the directions of a physician.  </a:t>
            </a:r>
          </a:p>
          <a:p>
            <a:pPr marL="36000" indent="0">
              <a:buNone/>
            </a:pPr>
            <a:endParaRPr lang="en-US" dirty="0"/>
          </a:p>
          <a:p>
            <a:pPr marL="36000" indent="0">
              <a:buNone/>
            </a:pPr>
            <a:r>
              <a:rPr lang="en-US" dirty="0"/>
              <a:t>***always prohibited***</a:t>
            </a:r>
            <a:endParaRPr lang="en-US" sz="2000" dirty="0"/>
          </a:p>
        </p:txBody>
      </p:sp>
      <p:sp>
        <p:nvSpPr>
          <p:cNvPr id="4" name="Content Placeholder 3">
            <a:extLst>
              <a:ext uri="{FF2B5EF4-FFF2-40B4-BE49-F238E27FC236}">
                <a16:creationId xmlns:a16="http://schemas.microsoft.com/office/drawing/2014/main" id="{88C72BEA-44BD-47DC-B21C-0C0D96ADA2E5}"/>
              </a:ext>
            </a:extLst>
          </p:cNvPr>
          <p:cNvSpPr>
            <a:spLocks noGrp="1"/>
          </p:cNvSpPr>
          <p:nvPr>
            <p:ph sz="half" idx="2"/>
          </p:nvPr>
        </p:nvSpPr>
        <p:spPr/>
        <p:txBody>
          <a:bodyPr>
            <a:normAutofit/>
          </a:bodyPr>
          <a:lstStyle/>
          <a:p>
            <a:pPr lvl="3"/>
            <a:r>
              <a:rPr lang="en-US" sz="2000" dirty="0"/>
              <a:t>Benzodiazepines</a:t>
            </a:r>
          </a:p>
          <a:p>
            <a:pPr lvl="3"/>
            <a:r>
              <a:rPr lang="en-US" sz="2000" dirty="0"/>
              <a:t>Antipsychotics</a:t>
            </a:r>
          </a:p>
          <a:p>
            <a:pPr lvl="3"/>
            <a:r>
              <a:rPr lang="en-US" sz="2000" dirty="0"/>
              <a:t>Dissociative anesthetics</a:t>
            </a:r>
          </a:p>
        </p:txBody>
      </p:sp>
      <p:pic>
        <p:nvPicPr>
          <p:cNvPr id="5" name="Picture 4">
            <a:extLst>
              <a:ext uri="{FF2B5EF4-FFF2-40B4-BE49-F238E27FC236}">
                <a16:creationId xmlns:a16="http://schemas.microsoft.com/office/drawing/2014/main" id="{AD073251-61FE-4F41-BFAD-3B7E437C27CB}"/>
              </a:ext>
            </a:extLst>
          </p:cNvPr>
          <p:cNvPicPr>
            <a:picLocks noChangeAspect="1"/>
          </p:cNvPicPr>
          <p:nvPr/>
        </p:nvPicPr>
        <p:blipFill>
          <a:blip r:embed="rId3"/>
          <a:stretch>
            <a:fillRect/>
          </a:stretch>
        </p:blipFill>
        <p:spPr>
          <a:xfrm>
            <a:off x="7591417" y="3607224"/>
            <a:ext cx="3232527" cy="2426928"/>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614375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65933-4E95-498C-A737-BB11CEE6BEFA}"/>
              </a:ext>
            </a:extLst>
          </p:cNvPr>
          <p:cNvSpPr>
            <a:spLocks noGrp="1"/>
          </p:cNvSpPr>
          <p:nvPr>
            <p:ph type="title"/>
          </p:nvPr>
        </p:nvSpPr>
        <p:spPr>
          <a:xfrm>
            <a:off x="1449218" y="804889"/>
            <a:ext cx="4398690" cy="1059305"/>
          </a:xfrm>
        </p:spPr>
        <p:txBody>
          <a:bodyPr/>
          <a:lstStyle/>
          <a:p>
            <a:r>
              <a:rPr lang="en-US" dirty="0"/>
              <a:t>Emergency PHYSICAL RESTRAINT</a:t>
            </a:r>
          </a:p>
        </p:txBody>
      </p:sp>
      <p:sp>
        <p:nvSpPr>
          <p:cNvPr id="3" name="Content Placeholder 2">
            <a:extLst>
              <a:ext uri="{FF2B5EF4-FFF2-40B4-BE49-F238E27FC236}">
                <a16:creationId xmlns:a16="http://schemas.microsoft.com/office/drawing/2014/main" id="{EC023A53-A645-481D-BDB1-E199B1B8D711}"/>
              </a:ext>
            </a:extLst>
          </p:cNvPr>
          <p:cNvSpPr>
            <a:spLocks noGrp="1"/>
          </p:cNvSpPr>
          <p:nvPr>
            <p:ph sz="half" idx="1"/>
          </p:nvPr>
        </p:nvSpPr>
        <p:spPr>
          <a:xfrm>
            <a:off x="6104391" y="522513"/>
            <a:ext cx="5006631" cy="1341681"/>
          </a:xfrm>
        </p:spPr>
        <p:txBody>
          <a:bodyPr>
            <a:normAutofit fontScale="85000" lnSpcReduction="10000"/>
          </a:bodyPr>
          <a:lstStyle/>
          <a:p>
            <a:pPr marL="36000" indent="0">
              <a:buNone/>
            </a:pPr>
            <a:r>
              <a:rPr lang="en-US" dirty="0"/>
              <a:t>I</a:t>
            </a:r>
            <a:r>
              <a:rPr lang="en-US" sz="2000" dirty="0"/>
              <a:t>nvolves direct physical contact that prevents or significantly restricts a student’s movement. This is a last resort emergency safety intervention. Restraint is an opportunity for the student to regain self-control. </a:t>
            </a:r>
          </a:p>
        </p:txBody>
      </p:sp>
      <p:sp>
        <p:nvSpPr>
          <p:cNvPr id="4" name="Content Placeholder 3">
            <a:extLst>
              <a:ext uri="{FF2B5EF4-FFF2-40B4-BE49-F238E27FC236}">
                <a16:creationId xmlns:a16="http://schemas.microsoft.com/office/drawing/2014/main" id="{88C72BEA-44BD-47DC-B21C-0C0D96ADA2E5}"/>
              </a:ext>
            </a:extLst>
          </p:cNvPr>
          <p:cNvSpPr>
            <a:spLocks noGrp="1"/>
          </p:cNvSpPr>
          <p:nvPr>
            <p:ph sz="half" idx="2"/>
          </p:nvPr>
        </p:nvSpPr>
        <p:spPr>
          <a:xfrm>
            <a:off x="6464595" y="2010878"/>
            <a:ext cx="4828244" cy="4032583"/>
          </a:xfrm>
        </p:spPr>
        <p:txBody>
          <a:bodyPr>
            <a:normAutofit fontScale="85000" lnSpcReduction="10000"/>
          </a:bodyPr>
          <a:lstStyle/>
          <a:p>
            <a:pPr>
              <a:spcBef>
                <a:spcPts val="0"/>
              </a:spcBef>
              <a:spcAft>
                <a:spcPts val="1200"/>
              </a:spcAft>
            </a:pPr>
            <a:r>
              <a:rPr lang="en-US" sz="1800" dirty="0"/>
              <a:t>To break up a fight</a:t>
            </a:r>
          </a:p>
          <a:p>
            <a:pPr>
              <a:spcBef>
                <a:spcPts val="0"/>
              </a:spcBef>
              <a:spcAft>
                <a:spcPts val="1200"/>
              </a:spcAft>
            </a:pPr>
            <a:r>
              <a:rPr lang="en-US" sz="1800" dirty="0"/>
              <a:t>To take a weapon away from a student</a:t>
            </a:r>
          </a:p>
          <a:p>
            <a:pPr>
              <a:spcBef>
                <a:spcPts val="0"/>
              </a:spcBef>
              <a:spcAft>
                <a:spcPts val="1200"/>
              </a:spcAft>
            </a:pPr>
            <a:r>
              <a:rPr lang="en-US" sz="1800" dirty="0"/>
              <a:t>As the brief holding by an adult in order to calm or comfort</a:t>
            </a:r>
          </a:p>
          <a:p>
            <a:pPr>
              <a:spcBef>
                <a:spcPts val="0"/>
              </a:spcBef>
              <a:spcAft>
                <a:spcPts val="1200"/>
              </a:spcAft>
            </a:pPr>
            <a:r>
              <a:rPr lang="en-US" sz="1800" dirty="0"/>
              <a:t>As the minimum contact necessary to physically escort a student from one area to another</a:t>
            </a:r>
          </a:p>
          <a:p>
            <a:pPr>
              <a:spcBef>
                <a:spcPts val="0"/>
              </a:spcBef>
              <a:spcAft>
                <a:spcPts val="1200"/>
              </a:spcAft>
            </a:pPr>
            <a:r>
              <a:rPr lang="en-US" sz="1800" dirty="0"/>
              <a:t>To assist a student in completing a task/response if the student does not resist or resistance is minimal in intensity or duration</a:t>
            </a:r>
          </a:p>
          <a:p>
            <a:pPr>
              <a:spcBef>
                <a:spcPts val="0"/>
              </a:spcBef>
              <a:spcAft>
                <a:spcPts val="1200"/>
              </a:spcAft>
            </a:pPr>
            <a:r>
              <a:rPr lang="en-US" sz="1800" dirty="0"/>
              <a:t>To hold a student for a brief time in order to prevent an impulsive behavior that threatens the student’s immediate safety (e.g., running in front of a car)</a:t>
            </a:r>
          </a:p>
        </p:txBody>
      </p:sp>
      <p:pic>
        <p:nvPicPr>
          <p:cNvPr id="5" name="Picture 4">
            <a:extLst>
              <a:ext uri="{FF2B5EF4-FFF2-40B4-BE49-F238E27FC236}">
                <a16:creationId xmlns:a16="http://schemas.microsoft.com/office/drawing/2014/main" id="{E8E8B895-59CC-4CD0-AA3E-8FA25B107612}"/>
              </a:ext>
            </a:extLst>
          </p:cNvPr>
          <p:cNvPicPr>
            <a:picLocks noChangeAspect="1"/>
          </p:cNvPicPr>
          <p:nvPr/>
        </p:nvPicPr>
        <p:blipFill>
          <a:blip r:embed="rId3"/>
          <a:stretch>
            <a:fillRect/>
          </a:stretch>
        </p:blipFill>
        <p:spPr>
          <a:xfrm>
            <a:off x="1370162" y="2803893"/>
            <a:ext cx="4477746" cy="3110087"/>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Rectangle 5"/>
          <p:cNvSpPr/>
          <p:nvPr/>
        </p:nvSpPr>
        <p:spPr>
          <a:xfrm>
            <a:off x="1108824" y="2010878"/>
            <a:ext cx="5355771" cy="646331"/>
          </a:xfrm>
          <a:prstGeom prst="rect">
            <a:avLst/>
          </a:prstGeom>
        </p:spPr>
        <p:txBody>
          <a:bodyPr wrap="square">
            <a:spAutoFit/>
          </a:bodyPr>
          <a:lstStyle/>
          <a:p>
            <a:pPr marL="3600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This policy on </a:t>
            </a:r>
            <a:r>
              <a:rPr kumimoji="0" lang="en-US" sz="1800" b="1" i="0" u="sng" strike="noStrike" kern="1200" cap="none" spc="0" normalizeH="0" baseline="0" noProof="0" dirty="0">
                <a:ln>
                  <a:noFill/>
                </a:ln>
                <a:solidFill>
                  <a:prstClr val="black"/>
                </a:solidFill>
                <a:effectLst/>
                <a:uLnTx/>
                <a:uFillTx/>
                <a:latin typeface="Gill Sans MT" panose="020B0502020104020203"/>
                <a:ea typeface="+mn-ea"/>
                <a:cs typeface="+mn-cs"/>
              </a:rPr>
              <a:t>emergency physical restraint is not </a:t>
            </a: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intended to forbid actions undertaken:</a:t>
            </a:r>
          </a:p>
        </p:txBody>
      </p:sp>
    </p:spTree>
    <p:extLst>
      <p:ext uri="{BB962C8B-B14F-4D97-AF65-F5344CB8AC3E}">
        <p14:creationId xmlns:p14="http://schemas.microsoft.com/office/powerpoint/2010/main" val="15100747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86EBB-5AFE-4C45-B0EB-52A90677D999}"/>
              </a:ext>
            </a:extLst>
          </p:cNvPr>
          <p:cNvSpPr>
            <a:spLocks noGrp="1"/>
          </p:cNvSpPr>
          <p:nvPr>
            <p:ph type="title"/>
          </p:nvPr>
        </p:nvSpPr>
        <p:spPr/>
        <p:txBody>
          <a:bodyPr/>
          <a:lstStyle/>
          <a:p>
            <a:r>
              <a:rPr lang="en-US" dirty="0"/>
              <a:t>Is this an “Emergency” Restraint or not?</a:t>
            </a:r>
          </a:p>
        </p:txBody>
      </p:sp>
      <p:pic>
        <p:nvPicPr>
          <p:cNvPr id="4" name="Picture 3">
            <a:extLst>
              <a:ext uri="{FF2B5EF4-FFF2-40B4-BE49-F238E27FC236}">
                <a16:creationId xmlns:a16="http://schemas.microsoft.com/office/drawing/2014/main" id="{04E58D28-90BC-435B-BD6C-93D952F2E25E}"/>
              </a:ext>
            </a:extLst>
          </p:cNvPr>
          <p:cNvPicPr>
            <a:picLocks noChangeAspect="1"/>
          </p:cNvPicPr>
          <p:nvPr/>
        </p:nvPicPr>
        <p:blipFill>
          <a:blip r:embed="rId3"/>
          <a:stretch>
            <a:fillRect/>
          </a:stretch>
        </p:blipFill>
        <p:spPr>
          <a:xfrm>
            <a:off x="1451579" y="2207622"/>
            <a:ext cx="5889818" cy="3313023"/>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E4168953-DA77-4774-BCC3-43A4A2268702}"/>
              </a:ext>
            </a:extLst>
          </p:cNvPr>
          <p:cNvSpPr txBox="1"/>
          <p:nvPr/>
        </p:nvSpPr>
        <p:spPr>
          <a:xfrm>
            <a:off x="7403078" y="2207622"/>
            <a:ext cx="3997234" cy="83099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Condensed"/>
                <a:ea typeface="+mn-ea"/>
                <a:cs typeface="+mn-cs"/>
              </a:rPr>
              <a:t>Imminent danger?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Condensed"/>
                <a:ea typeface="+mn-ea"/>
                <a:cs typeface="+mn-cs"/>
              </a:rPr>
              <a:t>De-escalation?</a:t>
            </a:r>
          </a:p>
        </p:txBody>
      </p:sp>
    </p:spTree>
    <p:extLst>
      <p:ext uri="{BB962C8B-B14F-4D97-AF65-F5344CB8AC3E}">
        <p14:creationId xmlns:p14="http://schemas.microsoft.com/office/powerpoint/2010/main" val="19008391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86EBB-5AFE-4C45-B0EB-52A90677D999}"/>
              </a:ext>
            </a:extLst>
          </p:cNvPr>
          <p:cNvSpPr>
            <a:spLocks noGrp="1"/>
          </p:cNvSpPr>
          <p:nvPr>
            <p:ph type="title"/>
          </p:nvPr>
        </p:nvSpPr>
        <p:spPr/>
        <p:txBody>
          <a:bodyPr/>
          <a:lstStyle/>
          <a:p>
            <a:r>
              <a:rPr lang="en-US" dirty="0"/>
              <a:t>“Emergency” Restraint or not?</a:t>
            </a:r>
          </a:p>
        </p:txBody>
      </p:sp>
      <p:pic>
        <p:nvPicPr>
          <p:cNvPr id="4" name="Picture 3">
            <a:extLst>
              <a:ext uri="{FF2B5EF4-FFF2-40B4-BE49-F238E27FC236}">
                <a16:creationId xmlns:a16="http://schemas.microsoft.com/office/drawing/2014/main" id="{DF9DD8DA-1C9F-4E35-BD40-8A95F1B7F425}"/>
              </a:ext>
            </a:extLst>
          </p:cNvPr>
          <p:cNvPicPr>
            <a:picLocks noChangeAspect="1"/>
          </p:cNvPicPr>
          <p:nvPr/>
        </p:nvPicPr>
        <p:blipFill>
          <a:blip r:embed="rId3"/>
          <a:stretch>
            <a:fillRect/>
          </a:stretch>
        </p:blipFill>
        <p:spPr>
          <a:xfrm>
            <a:off x="981740" y="2207622"/>
            <a:ext cx="5503815" cy="309589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005D29C4-14EC-45E3-A02E-B9C9484AF193}"/>
              </a:ext>
            </a:extLst>
          </p:cNvPr>
          <p:cNvSpPr txBox="1"/>
          <p:nvPr/>
        </p:nvSpPr>
        <p:spPr>
          <a:xfrm>
            <a:off x="6630419" y="2228671"/>
            <a:ext cx="5003074" cy="83099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Segoe Condensed"/>
                <a:ea typeface="+mn-ea"/>
                <a:cs typeface="+mn-cs"/>
              </a:rPr>
              <a:t>Imminent danger?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effectLst/>
                <a:uLnTx/>
                <a:uFillTx/>
                <a:latin typeface="Segoe Condensed"/>
                <a:ea typeface="+mn-ea"/>
                <a:cs typeface="+mn-cs"/>
              </a:rPr>
              <a:t>De-escalation?</a:t>
            </a:r>
          </a:p>
        </p:txBody>
      </p:sp>
    </p:spTree>
    <p:extLst>
      <p:ext uri="{BB962C8B-B14F-4D97-AF65-F5344CB8AC3E}">
        <p14:creationId xmlns:p14="http://schemas.microsoft.com/office/powerpoint/2010/main" val="4352802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86EBB-5AFE-4C45-B0EB-52A90677D999}"/>
              </a:ext>
            </a:extLst>
          </p:cNvPr>
          <p:cNvSpPr>
            <a:spLocks noGrp="1"/>
          </p:cNvSpPr>
          <p:nvPr>
            <p:ph type="title"/>
          </p:nvPr>
        </p:nvSpPr>
        <p:spPr/>
        <p:txBody>
          <a:bodyPr/>
          <a:lstStyle/>
          <a:p>
            <a:r>
              <a:rPr lang="en-US" dirty="0"/>
              <a:t>“Emergency” Restraint or not?</a:t>
            </a:r>
          </a:p>
        </p:txBody>
      </p:sp>
      <p:pic>
        <p:nvPicPr>
          <p:cNvPr id="4" name="Picture 3">
            <a:extLst>
              <a:ext uri="{FF2B5EF4-FFF2-40B4-BE49-F238E27FC236}">
                <a16:creationId xmlns:a16="http://schemas.microsoft.com/office/drawing/2014/main" id="{0D7D8A3C-13A6-4CFB-854F-7BBC5201883A}"/>
              </a:ext>
            </a:extLst>
          </p:cNvPr>
          <p:cNvPicPr>
            <a:picLocks noChangeAspect="1"/>
          </p:cNvPicPr>
          <p:nvPr/>
        </p:nvPicPr>
        <p:blipFill>
          <a:blip r:embed="rId3"/>
          <a:stretch>
            <a:fillRect/>
          </a:stretch>
        </p:blipFill>
        <p:spPr>
          <a:xfrm>
            <a:off x="1339675" y="2207622"/>
            <a:ext cx="4179141" cy="338510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E370C032-84CC-4D14-ADBD-CD8DA4956668}"/>
              </a:ext>
            </a:extLst>
          </p:cNvPr>
          <p:cNvSpPr txBox="1"/>
          <p:nvPr/>
        </p:nvSpPr>
        <p:spPr>
          <a:xfrm>
            <a:off x="6703676" y="2207622"/>
            <a:ext cx="5003074" cy="830997"/>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Condensed"/>
                <a:ea typeface="+mn-ea"/>
                <a:cs typeface="+mn-cs"/>
              </a:rPr>
              <a:t>Imminent danger?</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Segoe Condensed"/>
                <a:ea typeface="+mn-ea"/>
                <a:cs typeface="+mn-cs"/>
              </a:rPr>
              <a:t>De-escalation?</a:t>
            </a:r>
          </a:p>
        </p:txBody>
      </p:sp>
    </p:spTree>
    <p:extLst>
      <p:ext uri="{BB962C8B-B14F-4D97-AF65-F5344CB8AC3E}">
        <p14:creationId xmlns:p14="http://schemas.microsoft.com/office/powerpoint/2010/main" val="2397851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65933-4E95-498C-A737-BB11CEE6BEFA}"/>
              </a:ext>
            </a:extLst>
          </p:cNvPr>
          <p:cNvSpPr>
            <a:spLocks noGrp="1"/>
          </p:cNvSpPr>
          <p:nvPr>
            <p:ph type="title"/>
          </p:nvPr>
        </p:nvSpPr>
        <p:spPr/>
        <p:txBody>
          <a:bodyPr/>
          <a:lstStyle/>
          <a:p>
            <a:r>
              <a:rPr lang="en-US" dirty="0"/>
              <a:t>“Emergency” MECHANICAL RESTRAINT</a:t>
            </a:r>
          </a:p>
        </p:txBody>
      </p:sp>
      <p:sp>
        <p:nvSpPr>
          <p:cNvPr id="3" name="Content Placeholder 2">
            <a:extLst>
              <a:ext uri="{FF2B5EF4-FFF2-40B4-BE49-F238E27FC236}">
                <a16:creationId xmlns:a16="http://schemas.microsoft.com/office/drawing/2014/main" id="{EC023A53-A645-481D-BDB1-E199B1B8D711}"/>
              </a:ext>
            </a:extLst>
          </p:cNvPr>
          <p:cNvSpPr>
            <a:spLocks noGrp="1"/>
          </p:cNvSpPr>
          <p:nvPr>
            <p:ph sz="half" idx="1"/>
          </p:nvPr>
        </p:nvSpPr>
        <p:spPr>
          <a:xfrm>
            <a:off x="314759" y="4303337"/>
            <a:ext cx="5450071" cy="2384542"/>
          </a:xfrm>
        </p:spPr>
        <p:txBody>
          <a:bodyPr>
            <a:normAutofit lnSpcReduction="10000"/>
          </a:bodyPr>
          <a:lstStyle/>
          <a:p>
            <a:pPr marL="36000" indent="0">
              <a:buNone/>
            </a:pPr>
            <a:r>
              <a:rPr lang="en-US" dirty="0"/>
              <a:t>The use of any device, article, garment, or material attached to or adjacent to a student’s body that restricts normal freedom of movement and that cannot be easily removed by a student. </a:t>
            </a:r>
          </a:p>
          <a:p>
            <a:pPr marL="36000" indent="0">
              <a:buNone/>
            </a:pPr>
            <a:r>
              <a:rPr lang="en-US" dirty="0"/>
              <a:t>***always prohibited***</a:t>
            </a:r>
            <a:endParaRPr lang="en-US" sz="2000" dirty="0"/>
          </a:p>
        </p:txBody>
      </p:sp>
      <p:sp>
        <p:nvSpPr>
          <p:cNvPr id="4" name="Content Placeholder 3">
            <a:extLst>
              <a:ext uri="{FF2B5EF4-FFF2-40B4-BE49-F238E27FC236}">
                <a16:creationId xmlns:a16="http://schemas.microsoft.com/office/drawing/2014/main" id="{88C72BEA-44BD-47DC-B21C-0C0D96ADA2E5}"/>
              </a:ext>
            </a:extLst>
          </p:cNvPr>
          <p:cNvSpPr>
            <a:spLocks noGrp="1"/>
          </p:cNvSpPr>
          <p:nvPr>
            <p:ph sz="half" idx="2"/>
          </p:nvPr>
        </p:nvSpPr>
        <p:spPr>
          <a:xfrm>
            <a:off x="5404896" y="1857366"/>
            <a:ext cx="4164817" cy="4213825"/>
          </a:xfrm>
        </p:spPr>
        <p:txBody>
          <a:bodyPr>
            <a:normAutofit lnSpcReduction="10000"/>
          </a:bodyPr>
          <a:lstStyle/>
          <a:p>
            <a:pPr marL="457200" lvl="1" indent="0">
              <a:buNone/>
            </a:pPr>
            <a:r>
              <a:rPr lang="en-US" sz="2000" dirty="0"/>
              <a:t>“Emergency” Mechanical restraint </a:t>
            </a:r>
            <a:r>
              <a:rPr lang="en-US" sz="2000" b="1" u="sng" dirty="0"/>
              <a:t>does not include</a:t>
            </a:r>
            <a:r>
              <a:rPr lang="en-US" sz="1600" dirty="0"/>
              <a:t>: </a:t>
            </a:r>
          </a:p>
          <a:p>
            <a:pPr marL="457200" lvl="1" indent="0">
              <a:buNone/>
            </a:pPr>
            <a:endParaRPr lang="en-US" dirty="0"/>
          </a:p>
          <a:p>
            <a:pPr lvl="1"/>
            <a:r>
              <a:rPr lang="en-US" dirty="0"/>
              <a:t>an adaptive or protective device recommended by a physician or therapist (when it is used as recommended)</a:t>
            </a:r>
          </a:p>
          <a:p>
            <a:pPr lvl="1"/>
            <a:r>
              <a:rPr lang="en-US" dirty="0"/>
              <a:t>safety equipment used by the general student population as intended (for example, seat belts, safety harness on school transportation).</a:t>
            </a:r>
          </a:p>
        </p:txBody>
      </p:sp>
      <p:pic>
        <p:nvPicPr>
          <p:cNvPr id="5" name="Picture 4">
            <a:extLst>
              <a:ext uri="{FF2B5EF4-FFF2-40B4-BE49-F238E27FC236}">
                <a16:creationId xmlns:a16="http://schemas.microsoft.com/office/drawing/2014/main" id="{A30D72A4-3E8F-47FE-806A-CEBF48CE2100}"/>
              </a:ext>
            </a:extLst>
          </p:cNvPr>
          <p:cNvPicPr>
            <a:picLocks noChangeAspect="1"/>
          </p:cNvPicPr>
          <p:nvPr/>
        </p:nvPicPr>
        <p:blipFill>
          <a:blip r:embed="rId3"/>
          <a:stretch>
            <a:fillRect/>
          </a:stretch>
        </p:blipFill>
        <p:spPr>
          <a:xfrm>
            <a:off x="1455879" y="2047183"/>
            <a:ext cx="2807898" cy="2073165"/>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6" name="Picture 5">
            <a:extLst>
              <a:ext uri="{FF2B5EF4-FFF2-40B4-BE49-F238E27FC236}">
                <a16:creationId xmlns:a16="http://schemas.microsoft.com/office/drawing/2014/main" id="{D48A4AFC-4922-4E2E-AFFA-BE2E6BD24764}"/>
              </a:ext>
            </a:extLst>
          </p:cNvPr>
          <p:cNvPicPr>
            <a:picLocks noChangeAspect="1"/>
          </p:cNvPicPr>
          <p:nvPr/>
        </p:nvPicPr>
        <p:blipFill>
          <a:blip r:embed="rId4"/>
          <a:stretch>
            <a:fillRect/>
          </a:stretch>
        </p:blipFill>
        <p:spPr>
          <a:xfrm>
            <a:off x="9569713" y="2705216"/>
            <a:ext cx="2439966" cy="3250896"/>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217957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24AD3-6F95-4259-822B-C752D966EABA}"/>
              </a:ext>
            </a:extLst>
          </p:cNvPr>
          <p:cNvSpPr>
            <a:spLocks noGrp="1"/>
          </p:cNvSpPr>
          <p:nvPr>
            <p:ph type="title"/>
          </p:nvPr>
        </p:nvSpPr>
        <p:spPr>
          <a:xfrm>
            <a:off x="2482937" y="949828"/>
            <a:ext cx="8107091" cy="1049235"/>
          </a:xfrm>
        </p:spPr>
        <p:txBody>
          <a:bodyPr/>
          <a:lstStyle/>
          <a:p>
            <a:r>
              <a:rPr lang="en-US" dirty="0"/>
              <a:t>Comprehensive training framework</a:t>
            </a:r>
          </a:p>
        </p:txBody>
      </p:sp>
      <p:sp>
        <p:nvSpPr>
          <p:cNvPr id="3" name="Content Placeholder 2">
            <a:extLst>
              <a:ext uri="{FF2B5EF4-FFF2-40B4-BE49-F238E27FC236}">
                <a16:creationId xmlns:a16="http://schemas.microsoft.com/office/drawing/2014/main" id="{5D41E269-BA80-4C49-88D5-DB86B8078B41}"/>
              </a:ext>
            </a:extLst>
          </p:cNvPr>
          <p:cNvSpPr>
            <a:spLocks noGrp="1"/>
          </p:cNvSpPr>
          <p:nvPr>
            <p:ph idx="1"/>
          </p:nvPr>
        </p:nvSpPr>
        <p:spPr>
          <a:xfrm>
            <a:off x="1" y="1999063"/>
            <a:ext cx="5700154" cy="4525963"/>
          </a:xfrm>
        </p:spPr>
        <p:txBody>
          <a:bodyPr anchor="t">
            <a:normAutofit/>
          </a:bodyPr>
          <a:lstStyle/>
          <a:p>
            <a:pPr marL="324000" lvl="1" indent="0">
              <a:buNone/>
            </a:pPr>
            <a:r>
              <a:rPr lang="en-US" sz="2400" b="1" dirty="0"/>
              <a:t>The Seclusion and Restraint law mandates that a comprehensive training framework include the following:</a:t>
            </a:r>
          </a:p>
          <a:p>
            <a:pPr lvl="1"/>
            <a:r>
              <a:rPr lang="en-US" sz="2000" dirty="0"/>
              <a:t>Awareness training for </a:t>
            </a:r>
            <a:r>
              <a:rPr lang="en-US" sz="2000" b="1" u="sng" dirty="0"/>
              <a:t>all school personnel</a:t>
            </a:r>
            <a:r>
              <a:rPr lang="en-US" sz="2000" u="sng" dirty="0"/>
              <a:t> </a:t>
            </a:r>
            <a:r>
              <a:rPr lang="en-US" sz="2000" dirty="0"/>
              <a:t>who have regular contact with pupils.</a:t>
            </a:r>
          </a:p>
          <a:p>
            <a:pPr lvl="1"/>
            <a:r>
              <a:rPr lang="en-US" sz="2000" dirty="0"/>
              <a:t>Awareness training for substitute teachers</a:t>
            </a:r>
          </a:p>
          <a:p>
            <a:pPr lvl="1"/>
            <a:r>
              <a:rPr lang="en-US" sz="2000" dirty="0"/>
              <a:t>Comprehensive training for </a:t>
            </a:r>
            <a:r>
              <a:rPr lang="en-US" sz="2000" b="1" u="sng" dirty="0"/>
              <a:t>Key Identified Personnel</a:t>
            </a:r>
          </a:p>
        </p:txBody>
      </p:sp>
      <p:pic>
        <p:nvPicPr>
          <p:cNvPr id="4" name="Picture 3">
            <a:extLst>
              <a:ext uri="{FF2B5EF4-FFF2-40B4-BE49-F238E27FC236}">
                <a16:creationId xmlns:a16="http://schemas.microsoft.com/office/drawing/2014/main" id="{F60D0C44-F8B6-4DF9-8854-824DFA54D312}"/>
              </a:ext>
            </a:extLst>
          </p:cNvPr>
          <p:cNvPicPr>
            <a:picLocks noChangeAspect="1"/>
          </p:cNvPicPr>
          <p:nvPr/>
        </p:nvPicPr>
        <p:blipFill>
          <a:blip r:embed="rId3"/>
          <a:stretch>
            <a:fillRect/>
          </a:stretch>
        </p:blipFill>
        <p:spPr>
          <a:xfrm>
            <a:off x="5816009" y="1999063"/>
            <a:ext cx="5730050" cy="381569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1253245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C981D-3064-47AA-B3AF-D2A09CC2F84D}"/>
              </a:ext>
            </a:extLst>
          </p:cNvPr>
          <p:cNvSpPr>
            <a:spLocks noGrp="1"/>
          </p:cNvSpPr>
          <p:nvPr>
            <p:ph type="title"/>
          </p:nvPr>
        </p:nvSpPr>
        <p:spPr>
          <a:xfrm>
            <a:off x="1534632" y="592027"/>
            <a:ext cx="10972800" cy="1180011"/>
          </a:xfrm>
        </p:spPr>
        <p:txBody>
          <a:bodyPr>
            <a:normAutofit/>
          </a:bodyPr>
          <a:lstStyle/>
          <a:p>
            <a:r>
              <a:rPr lang="en-US" b="1" u="sng" dirty="0"/>
              <a:t>All Personnel</a:t>
            </a:r>
            <a:br>
              <a:rPr lang="en-US" dirty="0"/>
            </a:br>
            <a:r>
              <a:rPr lang="en-US" dirty="0"/>
              <a:t>Training must include the following:</a:t>
            </a:r>
          </a:p>
        </p:txBody>
      </p:sp>
      <p:sp>
        <p:nvSpPr>
          <p:cNvPr id="4" name="Content Placeholder 3">
            <a:extLst>
              <a:ext uri="{FF2B5EF4-FFF2-40B4-BE49-F238E27FC236}">
                <a16:creationId xmlns:a16="http://schemas.microsoft.com/office/drawing/2014/main" id="{261DAEF8-E295-46F0-A11C-7F24292D7D8A}"/>
              </a:ext>
            </a:extLst>
          </p:cNvPr>
          <p:cNvSpPr>
            <a:spLocks noGrp="1"/>
          </p:cNvSpPr>
          <p:nvPr>
            <p:ph sz="half" idx="2"/>
          </p:nvPr>
        </p:nvSpPr>
        <p:spPr>
          <a:xfrm>
            <a:off x="1482515" y="2086708"/>
            <a:ext cx="4645152" cy="4005747"/>
          </a:xfrm>
        </p:spPr>
        <p:txBody>
          <a:bodyPr anchor="t">
            <a:normAutofit fontScale="47500" lnSpcReduction="20000"/>
          </a:bodyPr>
          <a:lstStyle/>
          <a:p>
            <a:pPr>
              <a:spcBef>
                <a:spcPts val="600"/>
              </a:spcBef>
            </a:pPr>
            <a:r>
              <a:rPr lang="en-US" sz="3200" b="1" dirty="0"/>
              <a:t>Techniques to identify student behaviors </a:t>
            </a:r>
            <a:r>
              <a:rPr lang="en-US" sz="3200" dirty="0"/>
              <a:t>that may trigger emergency safety situations</a:t>
            </a:r>
          </a:p>
          <a:p>
            <a:pPr>
              <a:spcBef>
                <a:spcPts val="600"/>
              </a:spcBef>
            </a:pPr>
            <a:r>
              <a:rPr lang="en-US" sz="3200" b="1" dirty="0"/>
              <a:t>Related safety considerations</a:t>
            </a:r>
            <a:r>
              <a:rPr lang="en-US" sz="3200" dirty="0"/>
              <a:t>, including information regarding the increased risk of injury to students and staff when seclusion or restraint is used</a:t>
            </a:r>
          </a:p>
          <a:p>
            <a:pPr>
              <a:spcBef>
                <a:spcPts val="600"/>
              </a:spcBef>
            </a:pPr>
            <a:r>
              <a:rPr lang="en-US" sz="3200" b="1" dirty="0"/>
              <a:t>Instruction in the use </a:t>
            </a:r>
            <a:r>
              <a:rPr lang="en-US" sz="3200" dirty="0"/>
              <a:t>of seclusion and restraint</a:t>
            </a:r>
          </a:p>
          <a:p>
            <a:pPr>
              <a:spcBef>
                <a:spcPts val="600"/>
              </a:spcBef>
            </a:pPr>
            <a:r>
              <a:rPr lang="en-US" sz="3200" b="1" dirty="0"/>
              <a:t>Identification of events and environmental factors </a:t>
            </a:r>
            <a:r>
              <a:rPr lang="en-US" sz="3200" dirty="0"/>
              <a:t>that may trigger emergency safety situations</a:t>
            </a:r>
          </a:p>
          <a:p>
            <a:pPr>
              <a:spcBef>
                <a:spcPts val="600"/>
              </a:spcBef>
            </a:pPr>
            <a:r>
              <a:rPr lang="en-US" sz="3200" b="1" dirty="0"/>
              <a:t>Instruction on the State Board of Education policy </a:t>
            </a:r>
            <a:r>
              <a:rPr lang="en-US" sz="3200" dirty="0"/>
              <a:t>on Supporting Student Behavior: Standards for the Emergency Use of Seclusion and Restraint</a:t>
            </a:r>
          </a:p>
          <a:p>
            <a:r>
              <a:rPr lang="en-US" sz="3200" b="1" dirty="0"/>
              <a:t>Proactive practices and strategies </a:t>
            </a:r>
            <a:r>
              <a:rPr lang="en-US" sz="3200" dirty="0"/>
              <a:t>that ensure the dignity of students</a:t>
            </a:r>
          </a:p>
          <a:p>
            <a:r>
              <a:rPr lang="en-US" sz="3200" b="1" dirty="0"/>
              <a:t>Conflict resolution</a:t>
            </a:r>
          </a:p>
          <a:p>
            <a:endParaRPr lang="en-US" sz="1600" dirty="0"/>
          </a:p>
        </p:txBody>
      </p:sp>
      <p:sp>
        <p:nvSpPr>
          <p:cNvPr id="5" name="TextBox 4">
            <a:extLst>
              <a:ext uri="{FF2B5EF4-FFF2-40B4-BE49-F238E27FC236}">
                <a16:creationId xmlns:a16="http://schemas.microsoft.com/office/drawing/2014/main" id="{C4A37C06-86C7-4CEE-8E4F-D3DADF415B9D}"/>
              </a:ext>
            </a:extLst>
          </p:cNvPr>
          <p:cNvSpPr txBox="1"/>
          <p:nvPr/>
        </p:nvSpPr>
        <p:spPr>
          <a:xfrm>
            <a:off x="154379" y="6170714"/>
            <a:ext cx="1194657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Segoe Condensed"/>
                <a:ea typeface="+mn-ea"/>
                <a:cs typeface="+mn-cs"/>
              </a:rPr>
              <a:t>***Most districts have used the video provided by Global Compliance Network or similar video to meet the needs of the training requirement***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Segoe Condensed"/>
                <a:ea typeface="+mn-ea"/>
                <a:cs typeface="+mn-cs"/>
              </a:rPr>
              <a:t>Video length is 13 minutes</a:t>
            </a:r>
          </a:p>
        </p:txBody>
      </p:sp>
      <p:pic>
        <p:nvPicPr>
          <p:cNvPr id="6" name="Picture 5">
            <a:extLst>
              <a:ext uri="{FF2B5EF4-FFF2-40B4-BE49-F238E27FC236}">
                <a16:creationId xmlns:a16="http://schemas.microsoft.com/office/drawing/2014/main" id="{231019C0-FEB2-4FB2-9C60-4AE9C16CE105}"/>
              </a:ext>
            </a:extLst>
          </p:cNvPr>
          <p:cNvPicPr>
            <a:picLocks noChangeAspect="1"/>
          </p:cNvPicPr>
          <p:nvPr/>
        </p:nvPicPr>
        <p:blipFill>
          <a:blip r:embed="rId3">
            <a:extLst>
              <a:ext uri="{BEBA8EAE-BF5A-486C-A8C5-ECC9F3942E4B}">
                <a14:imgProps xmlns:a14="http://schemas.microsoft.com/office/drawing/2010/main">
                  <a14:imgLayer r:embed="rId4">
                    <a14:imgEffect>
                      <a14:saturation sat="200000"/>
                    </a14:imgEffect>
                  </a14:imgLayer>
                </a14:imgProps>
              </a:ext>
            </a:extLst>
          </a:blip>
          <a:stretch>
            <a:fillRect/>
          </a:stretch>
        </p:blipFill>
        <p:spPr>
          <a:xfrm>
            <a:off x="6735655" y="1994987"/>
            <a:ext cx="4325749" cy="243323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4A8D6360-1FF0-423E-A52A-4C2E6570ABB4}"/>
              </a:ext>
            </a:extLst>
          </p:cNvPr>
          <p:cNvSpPr txBox="1"/>
          <p:nvPr/>
        </p:nvSpPr>
        <p:spPr>
          <a:xfrm>
            <a:off x="6735654" y="4606915"/>
            <a:ext cx="4325749" cy="124649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Gill Sans MT" panose="020B0502020104020203"/>
                <a:ea typeface="+mn-ea"/>
                <a:cs typeface="+mn-cs"/>
              </a:rPr>
              <a:t>Mediation</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Gill Sans MT" panose="020B0502020104020203"/>
                <a:ea typeface="+mn-ea"/>
                <a:cs typeface="+mn-cs"/>
              </a:rPr>
              <a:t>Social skills training</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highlight>
                  <a:srgbClr val="FF00FF"/>
                </a:highlight>
                <a:uLnTx/>
                <a:uFillTx/>
                <a:latin typeface="Gill Sans MT" panose="020B0502020104020203"/>
                <a:ea typeface="+mn-ea"/>
                <a:cs typeface="+mn-cs"/>
              </a:rPr>
              <a:t>De-escalation techniques</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00" b="0" i="0" u="none" strike="noStrike" kern="1200" cap="none" spc="0" normalizeH="0" baseline="0" noProof="0" dirty="0">
                <a:ln>
                  <a:noFill/>
                </a:ln>
                <a:solidFill>
                  <a:prstClr val="black"/>
                </a:solidFill>
                <a:effectLst/>
                <a:uLnTx/>
                <a:uFillTx/>
                <a:latin typeface="Gill Sans MT" panose="020B0502020104020203"/>
                <a:ea typeface="+mn-ea"/>
                <a:cs typeface="+mn-cs"/>
              </a:rPr>
              <a:t>Positive behavior support strategies</a:t>
            </a:r>
          </a:p>
        </p:txBody>
      </p:sp>
    </p:spTree>
    <p:extLst>
      <p:ext uri="{BB962C8B-B14F-4D97-AF65-F5344CB8AC3E}">
        <p14:creationId xmlns:p14="http://schemas.microsoft.com/office/powerpoint/2010/main" val="8154283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10A9489C-68AC-4507-8F12-8ACB8803253C}"/>
              </a:ext>
            </a:extLst>
          </p:cNvPr>
          <p:cNvSpPr>
            <a:spLocks noGrp="1"/>
          </p:cNvSpPr>
          <p:nvPr>
            <p:ph type="title"/>
          </p:nvPr>
        </p:nvSpPr>
        <p:spPr>
          <a:xfrm>
            <a:off x="1640958" y="685645"/>
            <a:ext cx="10972800" cy="1180011"/>
          </a:xfrm>
        </p:spPr>
        <p:txBody>
          <a:bodyPr>
            <a:normAutofit/>
          </a:bodyPr>
          <a:lstStyle/>
          <a:p>
            <a:r>
              <a:rPr lang="en-US" b="1" u="sng" dirty="0"/>
              <a:t>Key Identified Personnel</a:t>
            </a:r>
            <a:br>
              <a:rPr lang="en-US" dirty="0"/>
            </a:br>
            <a:r>
              <a:rPr lang="en-US" dirty="0"/>
              <a:t>Training must include the following:</a:t>
            </a:r>
          </a:p>
        </p:txBody>
      </p:sp>
      <p:sp>
        <p:nvSpPr>
          <p:cNvPr id="3" name="Content Placeholder 2">
            <a:extLst>
              <a:ext uri="{FF2B5EF4-FFF2-40B4-BE49-F238E27FC236}">
                <a16:creationId xmlns:a16="http://schemas.microsoft.com/office/drawing/2014/main" id="{9F6003C2-F88A-49AD-9D7E-DF2B8AD9FB4C}"/>
              </a:ext>
            </a:extLst>
          </p:cNvPr>
          <p:cNvSpPr>
            <a:spLocks noGrp="1"/>
          </p:cNvSpPr>
          <p:nvPr>
            <p:ph idx="1"/>
          </p:nvPr>
        </p:nvSpPr>
        <p:spPr>
          <a:xfrm>
            <a:off x="217715" y="1865656"/>
            <a:ext cx="6321308" cy="4525963"/>
          </a:xfrm>
        </p:spPr>
        <p:txBody>
          <a:bodyPr anchor="t">
            <a:normAutofit fontScale="77500" lnSpcReduction="20000"/>
          </a:bodyPr>
          <a:lstStyle/>
          <a:p>
            <a:pPr marL="324000" lvl="1" indent="0" algn="ctr">
              <a:buNone/>
            </a:pPr>
            <a:r>
              <a:rPr lang="en-US" sz="2800" dirty="0"/>
              <a:t>Additional training for KIPs </a:t>
            </a:r>
          </a:p>
          <a:p>
            <a:pPr marL="324000" lvl="1" indent="0" algn="ctr">
              <a:buNone/>
            </a:pPr>
            <a:r>
              <a:rPr lang="en-US" sz="1800" i="1" dirty="0"/>
              <a:t>***CPI training is used to meet this standard***</a:t>
            </a:r>
            <a:endParaRPr lang="en-US" sz="2800" i="1" dirty="0"/>
          </a:p>
          <a:p>
            <a:r>
              <a:rPr lang="en-US" sz="2200" dirty="0"/>
              <a:t>Description and identification of dangerous behaviors</a:t>
            </a:r>
          </a:p>
          <a:p>
            <a:r>
              <a:rPr lang="en-US" sz="2200" dirty="0"/>
              <a:t>Methods for evaluating the risk of harm to determine whether the use of seclusion or restraint is warranted</a:t>
            </a:r>
          </a:p>
          <a:p>
            <a:r>
              <a:rPr lang="en-US" sz="2200" dirty="0"/>
              <a:t>Types of seclusion</a:t>
            </a:r>
          </a:p>
          <a:p>
            <a:r>
              <a:rPr lang="en-US" sz="2200" dirty="0"/>
              <a:t>Types of restraint</a:t>
            </a:r>
          </a:p>
          <a:p>
            <a:r>
              <a:rPr lang="en-US" sz="2200" dirty="0"/>
              <a:t>The risk of using seclusion and restraint in consideration of a student’s known and unknown medical or psychological limitations</a:t>
            </a:r>
          </a:p>
          <a:p>
            <a:r>
              <a:rPr lang="en-US" sz="2200" dirty="0"/>
              <a:t>The effects of seclusion and restraint on ALL students</a:t>
            </a:r>
          </a:p>
          <a:p>
            <a:r>
              <a:rPr lang="en-US" sz="2200" dirty="0"/>
              <a:t>How to monitor the physical signs of distress</a:t>
            </a:r>
          </a:p>
          <a:p>
            <a:r>
              <a:rPr lang="en-US" sz="2200" dirty="0"/>
              <a:t>How to obtain medical assistance.</a:t>
            </a:r>
          </a:p>
        </p:txBody>
      </p:sp>
      <p:pic>
        <p:nvPicPr>
          <p:cNvPr id="7" name="Picture 6">
            <a:extLst>
              <a:ext uri="{FF2B5EF4-FFF2-40B4-BE49-F238E27FC236}">
                <a16:creationId xmlns:a16="http://schemas.microsoft.com/office/drawing/2014/main" id="{2E957ED9-6A02-4513-81E0-EBB0468EAD81}"/>
              </a:ext>
            </a:extLst>
          </p:cNvPr>
          <p:cNvPicPr>
            <a:picLocks noChangeAspect="1"/>
          </p:cNvPicPr>
          <p:nvPr/>
        </p:nvPicPr>
        <p:blipFill>
          <a:blip r:embed="rId3"/>
          <a:stretch>
            <a:fillRect/>
          </a:stretch>
        </p:blipFill>
        <p:spPr>
          <a:xfrm>
            <a:off x="6779844" y="2429747"/>
            <a:ext cx="4693391" cy="2640032"/>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Tree>
    <p:extLst>
      <p:ext uri="{BB962C8B-B14F-4D97-AF65-F5344CB8AC3E}">
        <p14:creationId xmlns:p14="http://schemas.microsoft.com/office/powerpoint/2010/main" val="3875430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243189-6EA0-46F4-9EA5-FA606A62C08E}"/>
              </a:ext>
            </a:extLst>
          </p:cNvPr>
          <p:cNvSpPr>
            <a:spLocks noGrp="1"/>
          </p:cNvSpPr>
          <p:nvPr>
            <p:ph type="title"/>
          </p:nvPr>
        </p:nvSpPr>
        <p:spPr/>
        <p:txBody>
          <a:bodyPr/>
          <a:lstStyle/>
          <a:p>
            <a:r>
              <a:rPr lang="en-US" dirty="0"/>
              <a:t>Notable features of the law</a:t>
            </a:r>
          </a:p>
        </p:txBody>
      </p:sp>
      <p:sp>
        <p:nvSpPr>
          <p:cNvPr id="3" name="TextBox 2">
            <a:extLst>
              <a:ext uri="{FF2B5EF4-FFF2-40B4-BE49-F238E27FC236}">
                <a16:creationId xmlns:a16="http://schemas.microsoft.com/office/drawing/2014/main" id="{533A503E-DC64-4C4E-9A0B-6286181CBD04}"/>
              </a:ext>
            </a:extLst>
          </p:cNvPr>
          <p:cNvSpPr txBox="1"/>
          <p:nvPr/>
        </p:nvSpPr>
        <p:spPr>
          <a:xfrm>
            <a:off x="1325460" y="2181138"/>
            <a:ext cx="8992999" cy="2292935"/>
          </a:xfrm>
          <a:prstGeom prst="rect">
            <a:avLst/>
          </a:prstGeom>
          <a:noFill/>
        </p:spPr>
        <p:txBody>
          <a:bodyPr wrap="square" rtlCol="0">
            <a:spAutoFit/>
          </a:bodyPr>
          <a:lstStyle/>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Gill Sans MT" panose="020B0502020104020203"/>
                <a:ea typeface="+mn-ea"/>
                <a:cs typeface="+mn-cs"/>
              </a:rPr>
              <a:t>The law applies at any school sponsored function – on or off school property.</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Gill Sans MT" panose="020B0502020104020203"/>
                <a:ea typeface="+mn-ea"/>
                <a:cs typeface="+mn-cs"/>
              </a:rPr>
              <a:t>The law does not apply to students ages18-26.</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Gill Sans MT" panose="020B0502020104020203"/>
                <a:ea typeface="+mn-ea"/>
                <a:cs typeface="+mn-cs"/>
              </a:rPr>
              <a:t>School resource officers are not bound by the law – other school employees are.</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Gill Sans MT" panose="020B0502020104020203"/>
                <a:ea typeface="+mn-ea"/>
                <a:cs typeface="+mn-cs"/>
              </a:rPr>
              <a:t>Seclusion and restraint CANNOT be used to protect school property.</a:t>
            </a:r>
          </a:p>
          <a:p>
            <a:pPr marL="285750" marR="0" lvl="0" indent="-285750" algn="l" defTabSz="4572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Gill Sans MT" panose="020B0502020104020203"/>
                <a:ea typeface="+mn-ea"/>
                <a:cs typeface="+mn-cs"/>
              </a:rPr>
              <a:t>Prone restraints are prohibited.</a:t>
            </a:r>
          </a:p>
          <a:p>
            <a:pPr marL="285750" marR="0" lvl="0" indent="-2857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p:txBody>
      </p:sp>
      <p:pic>
        <p:nvPicPr>
          <p:cNvPr id="4" name="Picture 3">
            <a:extLst>
              <a:ext uri="{FF2B5EF4-FFF2-40B4-BE49-F238E27FC236}">
                <a16:creationId xmlns:a16="http://schemas.microsoft.com/office/drawing/2014/main" id="{0DBAEB13-E68E-4C2A-924B-81599B56CF6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37530" y="3513900"/>
            <a:ext cx="4731490" cy="2980694"/>
          </a:xfrm>
          <a:prstGeom prst="rect">
            <a:avLst/>
          </a:prstGeom>
        </p:spPr>
      </p:pic>
      <p:pic>
        <p:nvPicPr>
          <p:cNvPr id="5" name="Picture 4">
            <a:extLst>
              <a:ext uri="{FF2B5EF4-FFF2-40B4-BE49-F238E27FC236}">
                <a16:creationId xmlns:a16="http://schemas.microsoft.com/office/drawing/2014/main" id="{B1D06EF6-43BC-4284-A8CB-C37E61F06E0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676" y="124637"/>
            <a:ext cx="3208199" cy="500203"/>
          </a:xfrm>
          <a:prstGeom prst="rect">
            <a:avLst/>
          </a:prstGeom>
        </p:spPr>
      </p:pic>
    </p:spTree>
    <p:extLst>
      <p:ext uri="{BB962C8B-B14F-4D97-AF65-F5344CB8AC3E}">
        <p14:creationId xmlns:p14="http://schemas.microsoft.com/office/powerpoint/2010/main" val="12146978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CE24B-6463-4A2A-BD97-FF1F4E027435}"/>
              </a:ext>
            </a:extLst>
          </p:cNvPr>
          <p:cNvSpPr>
            <a:spLocks noGrp="1"/>
          </p:cNvSpPr>
          <p:nvPr>
            <p:ph type="title"/>
          </p:nvPr>
        </p:nvSpPr>
        <p:spPr>
          <a:xfrm>
            <a:off x="1281766" y="2494399"/>
            <a:ext cx="4417285" cy="1205732"/>
          </a:xfrm>
        </p:spPr>
        <p:txBody>
          <a:bodyPr vert="horz" lIns="91440" tIns="45720" rIns="91440" bIns="45720" rtlCol="0" anchor="ctr">
            <a:normAutofit fontScale="90000"/>
          </a:bodyPr>
          <a:lstStyle/>
          <a:p>
            <a:pPr algn="ctr"/>
            <a:r>
              <a:rPr lang="en-US" sz="2900" dirty="0">
                <a:solidFill>
                  <a:prstClr val="black"/>
                </a:solidFill>
              </a:rPr>
              <a:t>Interesting Facts about the Seclusion and restraint policy:</a:t>
            </a:r>
            <a:endParaRPr lang="en-US" sz="6000" dirty="0">
              <a:solidFill>
                <a:schemeClr val="tx2"/>
              </a:solidFill>
            </a:endParaRPr>
          </a:p>
        </p:txBody>
      </p:sp>
      <p:pic>
        <p:nvPicPr>
          <p:cNvPr id="8" name="Picture 7">
            <a:extLst>
              <a:ext uri="{FF2B5EF4-FFF2-40B4-BE49-F238E27FC236}">
                <a16:creationId xmlns:a16="http://schemas.microsoft.com/office/drawing/2014/main" id="{1DC7155A-EA5E-4D19-B522-C827101FCF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71460" y="985250"/>
            <a:ext cx="4731490" cy="2980694"/>
          </a:xfrm>
          <a:prstGeom prst="rect">
            <a:avLst/>
          </a:prstGeom>
        </p:spPr>
      </p:pic>
      <p:pic>
        <p:nvPicPr>
          <p:cNvPr id="5" name="Picture 4">
            <a:extLst>
              <a:ext uri="{FF2B5EF4-FFF2-40B4-BE49-F238E27FC236}">
                <a16:creationId xmlns:a16="http://schemas.microsoft.com/office/drawing/2014/main" id="{966288A6-EEA0-4FCB-BC6B-E5D28C2291E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676" y="124637"/>
            <a:ext cx="3208199" cy="500203"/>
          </a:xfrm>
          <a:prstGeom prst="rect">
            <a:avLst/>
          </a:prstGeom>
        </p:spPr>
      </p:pic>
    </p:spTree>
    <p:extLst>
      <p:ext uri="{BB962C8B-B14F-4D97-AF65-F5344CB8AC3E}">
        <p14:creationId xmlns:p14="http://schemas.microsoft.com/office/powerpoint/2010/main" val="751182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AEF39-BDDC-4440-8887-43C5371A0DB1}"/>
              </a:ext>
            </a:extLst>
          </p:cNvPr>
          <p:cNvSpPr>
            <a:spLocks noGrp="1"/>
          </p:cNvSpPr>
          <p:nvPr>
            <p:ph type="title"/>
          </p:nvPr>
        </p:nvSpPr>
        <p:spPr>
          <a:xfrm>
            <a:off x="1451579" y="1265274"/>
            <a:ext cx="7256486" cy="588480"/>
          </a:xfrm>
        </p:spPr>
        <p:txBody>
          <a:bodyPr>
            <a:normAutofit/>
          </a:bodyPr>
          <a:lstStyle/>
          <a:p>
            <a:r>
              <a:rPr lang="en-US" dirty="0">
                <a:solidFill>
                  <a:prstClr val="black"/>
                </a:solidFill>
              </a:rPr>
              <a:t>Interesting Facts</a:t>
            </a:r>
            <a:endParaRPr lang="en-US" dirty="0"/>
          </a:p>
        </p:txBody>
      </p:sp>
      <p:pic>
        <p:nvPicPr>
          <p:cNvPr id="7" name="Picture 6">
            <a:extLst>
              <a:ext uri="{FF2B5EF4-FFF2-40B4-BE49-F238E27FC236}">
                <a16:creationId xmlns:a16="http://schemas.microsoft.com/office/drawing/2014/main" id="{95908576-B152-460B-B9C5-ED38103FA4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90857" y="313580"/>
            <a:ext cx="2596416" cy="1635662"/>
          </a:xfrm>
          <a:prstGeom prst="rect">
            <a:avLst/>
          </a:prstGeom>
        </p:spPr>
      </p:pic>
      <p:sp>
        <p:nvSpPr>
          <p:cNvPr id="8" name="Rectangle 7"/>
          <p:cNvSpPr/>
          <p:nvPr/>
        </p:nvSpPr>
        <p:spPr>
          <a:xfrm>
            <a:off x="1451578" y="2207453"/>
            <a:ext cx="7134281" cy="240065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panose="020B0502020104020203"/>
                <a:ea typeface="+mn-ea"/>
                <a:cs typeface="+mn-cs"/>
              </a:rPr>
              <a:t>Must a school district contract with an outside vendor to provide training to key identified personnel?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No. </a:t>
            </a:r>
            <a:r>
              <a:rPr kumimoji="0" lang="en-US" sz="1800" b="0" i="0" u="none" strike="noStrike" kern="1200" cap="none" spc="0" normalizeH="0" baseline="0" noProof="0" dirty="0">
                <a:ln>
                  <a:noFill/>
                </a:ln>
                <a:solidFill>
                  <a:srgbClr val="0070C0"/>
                </a:solidFill>
                <a:effectLst/>
                <a:uLnTx/>
                <a:uFillTx/>
                <a:latin typeface="Gill Sans MT" panose="020B0502020104020203"/>
                <a:ea typeface="+mn-ea"/>
                <a:cs typeface="+mn-cs"/>
              </a:rPr>
              <a:t>The local educational agency (LEA) may utilize any trainer and/or materials they choose </a:t>
            </a: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as long as the requirements listed in the state policy and statute are incorporated into the training.</a:t>
            </a:r>
          </a:p>
        </p:txBody>
      </p:sp>
      <p:sp>
        <p:nvSpPr>
          <p:cNvPr id="6" name="Folded Corner 5"/>
          <p:cNvSpPr/>
          <p:nvPr/>
        </p:nvSpPr>
        <p:spPr>
          <a:xfrm>
            <a:off x="8615136" y="1853754"/>
            <a:ext cx="2446317" cy="1628277"/>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rPr>
              <a:t>Local Association Organizing Opportunity</a:t>
            </a:r>
          </a:p>
        </p:txBody>
      </p:sp>
      <p:pic>
        <p:nvPicPr>
          <p:cNvPr id="9" name="Picture 8">
            <a:extLst>
              <a:ext uri="{FF2B5EF4-FFF2-40B4-BE49-F238E27FC236}">
                <a16:creationId xmlns:a16="http://schemas.microsoft.com/office/drawing/2014/main" id="{FF068801-AF9F-4D45-9944-D7CA545018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676" y="124637"/>
            <a:ext cx="3208199" cy="500203"/>
          </a:xfrm>
          <a:prstGeom prst="rect">
            <a:avLst/>
          </a:prstGeom>
        </p:spPr>
      </p:pic>
    </p:spTree>
    <p:extLst>
      <p:ext uri="{BB962C8B-B14F-4D97-AF65-F5344CB8AC3E}">
        <p14:creationId xmlns:p14="http://schemas.microsoft.com/office/powerpoint/2010/main" val="21488577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AEF39-BDDC-4440-8887-43C5371A0DB1}"/>
              </a:ext>
            </a:extLst>
          </p:cNvPr>
          <p:cNvSpPr>
            <a:spLocks noGrp="1"/>
          </p:cNvSpPr>
          <p:nvPr>
            <p:ph type="title"/>
          </p:nvPr>
        </p:nvSpPr>
        <p:spPr>
          <a:xfrm>
            <a:off x="1451579" y="1265274"/>
            <a:ext cx="7256486" cy="588480"/>
          </a:xfrm>
        </p:spPr>
        <p:txBody>
          <a:bodyPr>
            <a:normAutofit/>
          </a:bodyPr>
          <a:lstStyle/>
          <a:p>
            <a:r>
              <a:rPr lang="en-US" dirty="0">
                <a:solidFill>
                  <a:prstClr val="black"/>
                </a:solidFill>
              </a:rPr>
              <a:t>Interesting Facts</a:t>
            </a:r>
            <a:endParaRPr lang="en-US" dirty="0"/>
          </a:p>
        </p:txBody>
      </p:sp>
      <p:pic>
        <p:nvPicPr>
          <p:cNvPr id="7" name="Picture 6">
            <a:extLst>
              <a:ext uri="{FF2B5EF4-FFF2-40B4-BE49-F238E27FC236}">
                <a16:creationId xmlns:a16="http://schemas.microsoft.com/office/drawing/2014/main" id="{95908576-B152-460B-B9C5-ED38103FA4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90857" y="313580"/>
            <a:ext cx="2596416" cy="1635662"/>
          </a:xfrm>
          <a:prstGeom prst="rect">
            <a:avLst/>
          </a:prstGeom>
        </p:spPr>
      </p:pic>
      <p:sp>
        <p:nvSpPr>
          <p:cNvPr id="8" name="Rectangle 7"/>
          <p:cNvSpPr/>
          <p:nvPr/>
        </p:nvSpPr>
        <p:spPr>
          <a:xfrm>
            <a:off x="1451578" y="2207453"/>
            <a:ext cx="7134281" cy="295465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panose="020B0502020104020203"/>
                <a:ea typeface="+mn-ea"/>
                <a:cs typeface="+mn-cs"/>
              </a:rPr>
              <a:t>How do the new comprehensive training requirements for key personnel interact with commercially available trainings? </a:t>
            </a:r>
            <a:endPar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Many commercially available trainings meet a subset of the requirement within the statute. If a district elects to use a commercially available training, </a:t>
            </a:r>
            <a:r>
              <a:rPr kumimoji="0" lang="en-US" sz="1800" b="0" i="0" u="none" strike="noStrike" kern="1200" cap="none" spc="0" normalizeH="0" baseline="0" noProof="0" dirty="0">
                <a:ln>
                  <a:noFill/>
                </a:ln>
                <a:solidFill>
                  <a:srgbClr val="0070C0"/>
                </a:solidFill>
                <a:effectLst/>
                <a:uLnTx/>
                <a:uFillTx/>
                <a:latin typeface="Gill Sans MT" panose="020B0502020104020203"/>
                <a:ea typeface="+mn-ea"/>
                <a:cs typeface="+mn-cs"/>
              </a:rPr>
              <a:t>school personnel should review the training requirements for key identified personnel, and compare them with the selected training, identify the gaps, and address gaps with additional training. </a:t>
            </a:r>
          </a:p>
        </p:txBody>
      </p:sp>
      <p:sp>
        <p:nvSpPr>
          <p:cNvPr id="6" name="Folded Corner 5"/>
          <p:cNvSpPr/>
          <p:nvPr/>
        </p:nvSpPr>
        <p:spPr>
          <a:xfrm>
            <a:off x="8615136" y="1853754"/>
            <a:ext cx="2446317" cy="1628277"/>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rPr>
              <a:t>Local Association Organizing Opportunity</a:t>
            </a:r>
          </a:p>
        </p:txBody>
      </p:sp>
      <p:pic>
        <p:nvPicPr>
          <p:cNvPr id="9" name="Picture 8">
            <a:extLst>
              <a:ext uri="{FF2B5EF4-FFF2-40B4-BE49-F238E27FC236}">
                <a16:creationId xmlns:a16="http://schemas.microsoft.com/office/drawing/2014/main" id="{F0E549BE-F116-409C-8F15-A74A98E6E83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676" y="124637"/>
            <a:ext cx="3208199" cy="500203"/>
          </a:xfrm>
          <a:prstGeom prst="rect">
            <a:avLst/>
          </a:prstGeom>
        </p:spPr>
      </p:pic>
    </p:spTree>
    <p:extLst>
      <p:ext uri="{BB962C8B-B14F-4D97-AF65-F5344CB8AC3E}">
        <p14:creationId xmlns:p14="http://schemas.microsoft.com/office/powerpoint/2010/main" val="30798552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AEF39-BDDC-4440-8887-43C5371A0DB1}"/>
              </a:ext>
            </a:extLst>
          </p:cNvPr>
          <p:cNvSpPr>
            <a:spLocks noGrp="1"/>
          </p:cNvSpPr>
          <p:nvPr>
            <p:ph type="title"/>
          </p:nvPr>
        </p:nvSpPr>
        <p:spPr>
          <a:xfrm>
            <a:off x="1451579" y="1265274"/>
            <a:ext cx="7256486" cy="588480"/>
          </a:xfrm>
        </p:spPr>
        <p:txBody>
          <a:bodyPr>
            <a:normAutofit/>
          </a:bodyPr>
          <a:lstStyle/>
          <a:p>
            <a:r>
              <a:rPr lang="en-US" dirty="0">
                <a:solidFill>
                  <a:prstClr val="black"/>
                </a:solidFill>
              </a:rPr>
              <a:t>Interesting Facts</a:t>
            </a:r>
            <a:endParaRPr lang="en-US" dirty="0"/>
          </a:p>
        </p:txBody>
      </p:sp>
      <p:pic>
        <p:nvPicPr>
          <p:cNvPr id="7" name="Picture 6">
            <a:extLst>
              <a:ext uri="{FF2B5EF4-FFF2-40B4-BE49-F238E27FC236}">
                <a16:creationId xmlns:a16="http://schemas.microsoft.com/office/drawing/2014/main" id="{95908576-B152-460B-B9C5-ED38103FA4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90857" y="313580"/>
            <a:ext cx="2596416" cy="1635662"/>
          </a:xfrm>
          <a:prstGeom prst="rect">
            <a:avLst/>
          </a:prstGeom>
        </p:spPr>
      </p:pic>
      <p:sp>
        <p:nvSpPr>
          <p:cNvPr id="8" name="Rectangle 7"/>
          <p:cNvSpPr/>
          <p:nvPr/>
        </p:nvSpPr>
        <p:spPr>
          <a:xfrm>
            <a:off x="1451578" y="2207453"/>
            <a:ext cx="7134281" cy="1754326"/>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panose="020B0502020104020203"/>
                <a:ea typeface="+mn-ea"/>
                <a:cs typeface="+mn-cs"/>
              </a:rPr>
              <a:t>Does a school need to collect data regarding seclusion and restraint?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Yes. </a:t>
            </a:r>
            <a:r>
              <a:rPr kumimoji="0" lang="en-US" sz="1800" b="0" i="0" u="none" strike="noStrike" kern="1200" cap="none" spc="0" normalizeH="0" baseline="0" noProof="0" dirty="0">
                <a:ln>
                  <a:noFill/>
                </a:ln>
                <a:solidFill>
                  <a:srgbClr val="0070C0"/>
                </a:solidFill>
                <a:effectLst/>
                <a:uLnTx/>
                <a:uFillTx/>
                <a:latin typeface="Gill Sans MT" panose="020B0502020104020203"/>
                <a:ea typeface="+mn-ea"/>
                <a:cs typeface="+mn-cs"/>
              </a:rPr>
              <a:t>All uses of restraint and seclusion must be documented, not just emergency seclusion or emergency physical restraint. </a:t>
            </a:r>
          </a:p>
        </p:txBody>
      </p:sp>
      <p:sp>
        <p:nvSpPr>
          <p:cNvPr id="6" name="Folded Corner 5"/>
          <p:cNvSpPr/>
          <p:nvPr/>
        </p:nvSpPr>
        <p:spPr>
          <a:xfrm>
            <a:off x="8615136" y="1853754"/>
            <a:ext cx="2446317" cy="1628277"/>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rPr>
              <a:t>Local Association Organizing Opportunity</a:t>
            </a:r>
          </a:p>
        </p:txBody>
      </p:sp>
      <p:pic>
        <p:nvPicPr>
          <p:cNvPr id="9" name="Picture 8">
            <a:extLst>
              <a:ext uri="{FF2B5EF4-FFF2-40B4-BE49-F238E27FC236}">
                <a16:creationId xmlns:a16="http://schemas.microsoft.com/office/drawing/2014/main" id="{085585A5-5860-48F9-9A47-E37868CB80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676" y="124637"/>
            <a:ext cx="3208199" cy="500203"/>
          </a:xfrm>
          <a:prstGeom prst="rect">
            <a:avLst/>
          </a:prstGeom>
        </p:spPr>
      </p:pic>
    </p:spTree>
    <p:extLst>
      <p:ext uri="{BB962C8B-B14F-4D97-AF65-F5344CB8AC3E}">
        <p14:creationId xmlns:p14="http://schemas.microsoft.com/office/powerpoint/2010/main" val="20432204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AEF39-BDDC-4440-8887-43C5371A0DB1}"/>
              </a:ext>
            </a:extLst>
          </p:cNvPr>
          <p:cNvSpPr>
            <a:spLocks noGrp="1"/>
          </p:cNvSpPr>
          <p:nvPr>
            <p:ph type="title"/>
          </p:nvPr>
        </p:nvSpPr>
        <p:spPr>
          <a:xfrm>
            <a:off x="1451579" y="1265274"/>
            <a:ext cx="7256486" cy="588480"/>
          </a:xfrm>
        </p:spPr>
        <p:txBody>
          <a:bodyPr>
            <a:normAutofit/>
          </a:bodyPr>
          <a:lstStyle/>
          <a:p>
            <a:r>
              <a:rPr lang="en-US" dirty="0">
                <a:solidFill>
                  <a:prstClr val="black"/>
                </a:solidFill>
              </a:rPr>
              <a:t>Interesting Facts</a:t>
            </a:r>
            <a:endParaRPr lang="en-US" dirty="0"/>
          </a:p>
        </p:txBody>
      </p:sp>
      <p:pic>
        <p:nvPicPr>
          <p:cNvPr id="7" name="Picture 6">
            <a:extLst>
              <a:ext uri="{FF2B5EF4-FFF2-40B4-BE49-F238E27FC236}">
                <a16:creationId xmlns:a16="http://schemas.microsoft.com/office/drawing/2014/main" id="{95908576-B152-460B-B9C5-ED38103FA4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90857" y="313580"/>
            <a:ext cx="2596416" cy="1635662"/>
          </a:xfrm>
          <a:prstGeom prst="rect">
            <a:avLst/>
          </a:prstGeom>
        </p:spPr>
      </p:pic>
      <p:sp>
        <p:nvSpPr>
          <p:cNvPr id="8" name="Rectangle 7"/>
          <p:cNvSpPr/>
          <p:nvPr/>
        </p:nvSpPr>
        <p:spPr>
          <a:xfrm>
            <a:off x="1451578" y="2207453"/>
            <a:ext cx="7134281" cy="313932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panose="020B0502020104020203"/>
                <a:ea typeface="+mn-ea"/>
                <a:cs typeface="+mn-cs"/>
              </a:rPr>
              <a:t>What must districts do with data specific to seclusion and restraint?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Gill Sans MT" panose="020B0502020104020203"/>
                <a:ea typeface="+mn-ea"/>
                <a:cs typeface="+mn-cs"/>
              </a:rPr>
              <a:t>The data should be analyzed annually by the school and school district, public school academy, or intermediate school district as part of their school/district improvement process </a:t>
            </a: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to determine the efficacy of the school's school-wide system of behavioral support impact on pupil attendance, suspension, expulsion, and dropout data, and for the purposes of continuous improvement of training and technical assistance toward the elimination of the use of seclusion and restraint. </a:t>
            </a:r>
          </a:p>
        </p:txBody>
      </p:sp>
      <p:sp>
        <p:nvSpPr>
          <p:cNvPr id="6" name="Folded Corner 5"/>
          <p:cNvSpPr/>
          <p:nvPr/>
        </p:nvSpPr>
        <p:spPr>
          <a:xfrm>
            <a:off x="8615136" y="1853754"/>
            <a:ext cx="2446317" cy="1628277"/>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rPr>
              <a:t>Local Association Organizing Opportunity</a:t>
            </a:r>
          </a:p>
        </p:txBody>
      </p:sp>
      <p:pic>
        <p:nvPicPr>
          <p:cNvPr id="9" name="Picture 8">
            <a:extLst>
              <a:ext uri="{FF2B5EF4-FFF2-40B4-BE49-F238E27FC236}">
                <a16:creationId xmlns:a16="http://schemas.microsoft.com/office/drawing/2014/main" id="{1B8E0E58-129A-4A06-8A1C-0B0BD32BDD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676" y="124637"/>
            <a:ext cx="3208199" cy="500203"/>
          </a:xfrm>
          <a:prstGeom prst="rect">
            <a:avLst/>
          </a:prstGeom>
        </p:spPr>
      </p:pic>
    </p:spTree>
    <p:extLst>
      <p:ext uri="{BB962C8B-B14F-4D97-AF65-F5344CB8AC3E}">
        <p14:creationId xmlns:p14="http://schemas.microsoft.com/office/powerpoint/2010/main" val="1634198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AEF39-BDDC-4440-8887-43C5371A0DB1}"/>
              </a:ext>
            </a:extLst>
          </p:cNvPr>
          <p:cNvSpPr>
            <a:spLocks noGrp="1"/>
          </p:cNvSpPr>
          <p:nvPr>
            <p:ph type="title"/>
          </p:nvPr>
        </p:nvSpPr>
        <p:spPr>
          <a:xfrm>
            <a:off x="1451579" y="1265274"/>
            <a:ext cx="7256486" cy="588480"/>
          </a:xfrm>
        </p:spPr>
        <p:txBody>
          <a:bodyPr>
            <a:normAutofit/>
          </a:bodyPr>
          <a:lstStyle/>
          <a:p>
            <a:r>
              <a:rPr lang="en-US" dirty="0">
                <a:solidFill>
                  <a:prstClr val="black"/>
                </a:solidFill>
              </a:rPr>
              <a:t>Interesting Facts</a:t>
            </a:r>
            <a:endParaRPr lang="en-US" dirty="0"/>
          </a:p>
        </p:txBody>
      </p:sp>
      <p:pic>
        <p:nvPicPr>
          <p:cNvPr id="7" name="Picture 6">
            <a:extLst>
              <a:ext uri="{FF2B5EF4-FFF2-40B4-BE49-F238E27FC236}">
                <a16:creationId xmlns:a16="http://schemas.microsoft.com/office/drawing/2014/main" id="{95908576-B152-460B-B9C5-ED38103FA448}"/>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490857" y="313580"/>
            <a:ext cx="2596416" cy="1635662"/>
          </a:xfrm>
          <a:prstGeom prst="rect">
            <a:avLst/>
          </a:prstGeom>
        </p:spPr>
      </p:pic>
      <p:sp>
        <p:nvSpPr>
          <p:cNvPr id="8" name="Rectangle 7"/>
          <p:cNvSpPr/>
          <p:nvPr/>
        </p:nvSpPr>
        <p:spPr>
          <a:xfrm>
            <a:off x="1451578" y="2207453"/>
            <a:ext cx="7134281" cy="2215991"/>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panose="020B0502020104020203"/>
                <a:ea typeface="+mn-ea"/>
                <a:cs typeface="+mn-cs"/>
              </a:rPr>
              <a:t>What is a peer review for an IEP?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Gill Sans MT" panose="020B0502020104020203"/>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70C0"/>
                </a:solidFill>
                <a:effectLst/>
                <a:uLnTx/>
                <a:uFillTx/>
                <a:latin typeface="Gill Sans MT" panose="020B0502020104020203"/>
                <a:ea typeface="+mn-ea"/>
                <a:cs typeface="+mn-cs"/>
              </a:rPr>
              <a:t>The role of a peer review is to evaluate the quality, effectiveness and least intrusiveness of the IEP. </a:t>
            </a:r>
            <a:r>
              <a:rPr kumimoji="0" lang="en-US" sz="1800" b="0" i="0" u="none" strike="noStrike" kern="1200" cap="none" spc="0" normalizeH="0" baseline="0" noProof="0" dirty="0">
                <a:ln>
                  <a:noFill/>
                </a:ln>
                <a:solidFill>
                  <a:prstClr val="black"/>
                </a:solidFill>
                <a:effectLst/>
                <a:uLnTx/>
                <a:uFillTx/>
                <a:latin typeface="Gill Sans MT" panose="020B0502020104020203"/>
                <a:ea typeface="+mn-ea"/>
                <a:cs typeface="+mn-cs"/>
              </a:rPr>
              <a:t>Individuals who conduct a peer review of a proposed IEP must have a legitimate educational interest in the pupil in that they provide a professional review of the plan and make recommendations to the IEP team regarding proposed interventions. </a:t>
            </a:r>
          </a:p>
        </p:txBody>
      </p:sp>
      <p:sp>
        <p:nvSpPr>
          <p:cNvPr id="6" name="Folded Corner 5"/>
          <p:cNvSpPr/>
          <p:nvPr/>
        </p:nvSpPr>
        <p:spPr>
          <a:xfrm>
            <a:off x="8615136" y="1853754"/>
            <a:ext cx="2446317" cy="1628277"/>
          </a:xfrm>
          <a:prstGeom prst="foldedCorne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Gill Sans MT" panose="020B0502020104020203"/>
                <a:ea typeface="+mn-ea"/>
                <a:cs typeface="+mn-cs"/>
              </a:rPr>
              <a:t>Local Association Organizing Opportunity</a:t>
            </a:r>
          </a:p>
        </p:txBody>
      </p:sp>
      <p:pic>
        <p:nvPicPr>
          <p:cNvPr id="9" name="Picture 8">
            <a:extLst>
              <a:ext uri="{FF2B5EF4-FFF2-40B4-BE49-F238E27FC236}">
                <a16:creationId xmlns:a16="http://schemas.microsoft.com/office/drawing/2014/main" id="{A10315FF-76ED-4624-8562-9BD99FED91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9676" y="124637"/>
            <a:ext cx="3208199" cy="500203"/>
          </a:xfrm>
          <a:prstGeom prst="rect">
            <a:avLst/>
          </a:prstGeom>
        </p:spPr>
      </p:pic>
    </p:spTree>
    <p:extLst>
      <p:ext uri="{BB962C8B-B14F-4D97-AF65-F5344CB8AC3E}">
        <p14:creationId xmlns:p14="http://schemas.microsoft.com/office/powerpoint/2010/main" val="16221669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BAD9B7-C14E-4057-82E6-140FA8E1B35E}"/>
              </a:ext>
            </a:extLst>
          </p:cNvPr>
          <p:cNvSpPr>
            <a:spLocks noGrp="1"/>
          </p:cNvSpPr>
          <p:nvPr>
            <p:ph type="title"/>
          </p:nvPr>
        </p:nvSpPr>
        <p:spPr/>
        <p:txBody>
          <a:bodyPr/>
          <a:lstStyle/>
          <a:p>
            <a:r>
              <a:rPr lang="en-US" dirty="0"/>
              <a:t>MEA Workplace Violence Tool Kit</a:t>
            </a:r>
          </a:p>
        </p:txBody>
      </p:sp>
      <p:sp>
        <p:nvSpPr>
          <p:cNvPr id="3" name="Content Placeholder 2">
            <a:extLst>
              <a:ext uri="{FF2B5EF4-FFF2-40B4-BE49-F238E27FC236}">
                <a16:creationId xmlns:a16="http://schemas.microsoft.com/office/drawing/2014/main" id="{3CEEFC59-E52C-48D5-9275-631054BABB34}"/>
              </a:ext>
            </a:extLst>
          </p:cNvPr>
          <p:cNvSpPr>
            <a:spLocks noGrp="1"/>
          </p:cNvSpPr>
          <p:nvPr>
            <p:ph idx="1"/>
          </p:nvPr>
        </p:nvSpPr>
        <p:spPr>
          <a:xfrm>
            <a:off x="346645" y="2298773"/>
            <a:ext cx="3730055" cy="2273227"/>
          </a:xfrm>
        </p:spPr>
        <p:txBody>
          <a:bodyPr>
            <a:normAutofit/>
          </a:bodyPr>
          <a:lstStyle/>
          <a:p>
            <a:pPr marL="0" indent="0">
              <a:buNone/>
            </a:pPr>
            <a:r>
              <a:rPr lang="en-US" dirty="0"/>
              <a:t>Now that you have the background, let’s talk about what we can do about it.</a:t>
            </a:r>
          </a:p>
        </p:txBody>
      </p:sp>
      <p:pic>
        <p:nvPicPr>
          <p:cNvPr id="4" name="Picture 3">
            <a:extLst>
              <a:ext uri="{FF2B5EF4-FFF2-40B4-BE49-F238E27FC236}">
                <a16:creationId xmlns:a16="http://schemas.microsoft.com/office/drawing/2014/main" id="{8A5575E3-B2A1-41F2-AD03-AB2B1BEC8E36}"/>
              </a:ext>
            </a:extLst>
          </p:cNvPr>
          <p:cNvPicPr>
            <a:picLocks noChangeAspect="1"/>
          </p:cNvPicPr>
          <p:nvPr/>
        </p:nvPicPr>
        <p:blipFill>
          <a:blip r:embed="rId2"/>
          <a:srcRect/>
          <a:stretch/>
        </p:blipFill>
        <p:spPr>
          <a:xfrm>
            <a:off x="10748186" y="771622"/>
            <a:ext cx="1328918" cy="1044150"/>
          </a:xfrm>
          <a:prstGeom prst="rect">
            <a:avLst/>
          </a:prstGeom>
        </p:spPr>
      </p:pic>
      <p:pic>
        <p:nvPicPr>
          <p:cNvPr id="6" name="Picture 5">
            <a:extLst>
              <a:ext uri="{FF2B5EF4-FFF2-40B4-BE49-F238E27FC236}">
                <a16:creationId xmlns:a16="http://schemas.microsoft.com/office/drawing/2014/main" id="{81D654DA-417E-4A52-8BC4-4A8C3C62A592}"/>
              </a:ext>
            </a:extLst>
          </p:cNvPr>
          <p:cNvPicPr>
            <a:picLocks noChangeAspect="1"/>
          </p:cNvPicPr>
          <p:nvPr/>
        </p:nvPicPr>
        <p:blipFill>
          <a:blip r:embed="rId3"/>
          <a:stretch>
            <a:fillRect/>
          </a:stretch>
        </p:blipFill>
        <p:spPr>
          <a:xfrm>
            <a:off x="5689600" y="2180520"/>
            <a:ext cx="5918200" cy="4429713"/>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9E48F09F-4A33-4D97-B124-A9CA4DD15E3D}"/>
              </a:ext>
            </a:extLst>
          </p:cNvPr>
          <p:cNvSpPr txBox="1"/>
          <p:nvPr/>
        </p:nvSpPr>
        <p:spPr>
          <a:xfrm>
            <a:off x="346645" y="4987507"/>
            <a:ext cx="3612959" cy="86177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rPr>
              <a:t>Find Workplace Safety Resources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solidFill>
                <a:prstClr val="white"/>
              </a:solidFill>
              <a:latin typeface="Trebuchet MS" panose="020B060302020202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solidFill>
                <a:effectLst/>
                <a:uLnTx/>
                <a:uFillTx/>
                <a:latin typeface="Trebuchet MS" panose="020B0603020202020204"/>
                <a:ea typeface="+mn-ea"/>
                <a:cs typeface="+mn-cs"/>
              </a:rPr>
              <a:t>https://bit.ly/Workplace-Safety-Resources</a:t>
            </a:r>
          </a:p>
        </p:txBody>
      </p:sp>
      <p:pic>
        <p:nvPicPr>
          <p:cNvPr id="1026" name="Picture 2" descr="QR Code">
            <a:extLst>
              <a:ext uri="{FF2B5EF4-FFF2-40B4-BE49-F238E27FC236}">
                <a16:creationId xmlns:a16="http://schemas.microsoft.com/office/drawing/2014/main" id="{CDE1FAD3-55D7-85D6-65D5-9BCA1A7EFA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0601" y="5088329"/>
            <a:ext cx="1521903" cy="15219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713165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34F3D-F762-4C17-8491-6C6CED482080}"/>
              </a:ext>
            </a:extLst>
          </p:cNvPr>
          <p:cNvSpPr>
            <a:spLocks noGrp="1"/>
          </p:cNvSpPr>
          <p:nvPr>
            <p:ph type="ctrTitle"/>
          </p:nvPr>
        </p:nvSpPr>
        <p:spPr/>
        <p:txBody>
          <a:bodyPr/>
          <a:lstStyle/>
          <a:p>
            <a:r>
              <a:rPr lang="en-US" dirty="0"/>
              <a:t>Effecting change is a process</a:t>
            </a:r>
          </a:p>
        </p:txBody>
      </p:sp>
      <p:sp>
        <p:nvSpPr>
          <p:cNvPr id="3" name="Subtitle 2">
            <a:extLst>
              <a:ext uri="{FF2B5EF4-FFF2-40B4-BE49-F238E27FC236}">
                <a16:creationId xmlns:a16="http://schemas.microsoft.com/office/drawing/2014/main" id="{E7ABFDA8-B75E-4B0C-BE33-22C520648082}"/>
              </a:ext>
            </a:extLst>
          </p:cNvPr>
          <p:cNvSpPr>
            <a:spLocks noGrp="1"/>
          </p:cNvSpPr>
          <p:nvPr>
            <p:ph type="subTitle" idx="1"/>
          </p:nvPr>
        </p:nvSpPr>
        <p:spPr/>
        <p:txBody>
          <a:bodyPr/>
          <a:lstStyle/>
          <a:p>
            <a:r>
              <a:rPr lang="en-US" dirty="0"/>
              <a:t>Awareness to action</a:t>
            </a:r>
          </a:p>
        </p:txBody>
      </p:sp>
    </p:spTree>
    <p:extLst>
      <p:ext uri="{BB962C8B-B14F-4D97-AF65-F5344CB8AC3E}">
        <p14:creationId xmlns:p14="http://schemas.microsoft.com/office/powerpoint/2010/main" val="2461583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6D269-A0F1-4756-BE3E-3A271E7BDA90}"/>
              </a:ext>
            </a:extLst>
          </p:cNvPr>
          <p:cNvSpPr>
            <a:spLocks noGrp="1"/>
          </p:cNvSpPr>
          <p:nvPr>
            <p:ph type="title"/>
          </p:nvPr>
        </p:nvSpPr>
        <p:spPr/>
        <p:txBody>
          <a:bodyPr/>
          <a:lstStyle/>
          <a:p>
            <a:r>
              <a:rPr lang="en-US" dirty="0"/>
              <a:t>Awareness to action model</a:t>
            </a:r>
          </a:p>
        </p:txBody>
      </p:sp>
      <p:graphicFrame>
        <p:nvGraphicFramePr>
          <p:cNvPr id="3" name="Diagram 2">
            <a:extLst>
              <a:ext uri="{FF2B5EF4-FFF2-40B4-BE49-F238E27FC236}">
                <a16:creationId xmlns:a16="http://schemas.microsoft.com/office/drawing/2014/main" id="{864B883D-A820-488C-BC53-518824400A2C}"/>
              </a:ext>
            </a:extLst>
          </p:cNvPr>
          <p:cNvGraphicFramePr/>
          <p:nvPr>
            <p:extLst>
              <p:ext uri="{D42A27DB-BD31-4B8C-83A1-F6EECF244321}">
                <p14:modId xmlns:p14="http://schemas.microsoft.com/office/powerpoint/2010/main" val="2448664881"/>
              </p:ext>
            </p:extLst>
          </p:nvPr>
        </p:nvGraphicFramePr>
        <p:xfrm>
          <a:off x="1337278" y="247220"/>
          <a:ext cx="9717576" cy="507153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a:extLst>
              <a:ext uri="{FF2B5EF4-FFF2-40B4-BE49-F238E27FC236}">
                <a16:creationId xmlns:a16="http://schemas.microsoft.com/office/drawing/2014/main" id="{B6F72105-8F0F-415F-A0F7-2FFEA8F5EBC3}"/>
              </a:ext>
            </a:extLst>
          </p:cNvPr>
          <p:cNvPicPr>
            <a:picLocks noChangeAspect="1"/>
          </p:cNvPicPr>
          <p:nvPr/>
        </p:nvPicPr>
        <p:blipFill>
          <a:blip r:embed="rId7"/>
          <a:stretch>
            <a:fillRect/>
          </a:stretch>
        </p:blipFill>
        <p:spPr>
          <a:xfrm>
            <a:off x="7927430" y="3624841"/>
            <a:ext cx="3127424" cy="2428640"/>
          </a:xfrm>
          <a:prstGeom prst="rect">
            <a:avLst/>
          </a:prstGeom>
        </p:spPr>
      </p:pic>
      <p:sp>
        <p:nvSpPr>
          <p:cNvPr id="7" name="TextBox 6">
            <a:extLst>
              <a:ext uri="{FF2B5EF4-FFF2-40B4-BE49-F238E27FC236}">
                <a16:creationId xmlns:a16="http://schemas.microsoft.com/office/drawing/2014/main" id="{773B462C-9D05-419D-985C-DD925C4211E1}"/>
              </a:ext>
            </a:extLst>
          </p:cNvPr>
          <p:cNvSpPr txBox="1"/>
          <p:nvPr/>
        </p:nvSpPr>
        <p:spPr>
          <a:xfrm>
            <a:off x="1567543" y="4016829"/>
            <a:ext cx="4000500" cy="646331"/>
          </a:xfrm>
          <a:prstGeom prst="rect">
            <a:avLst/>
          </a:prstGeom>
          <a:noFill/>
        </p:spPr>
        <p:txBody>
          <a:bodyPr wrap="square" rtlCol="0">
            <a:spAutoFit/>
          </a:bodyPr>
          <a:lstStyle/>
          <a:p>
            <a:r>
              <a:rPr lang="en-US" dirty="0"/>
              <a:t>The 4 step process is used in both political action and marketing</a:t>
            </a:r>
          </a:p>
        </p:txBody>
      </p:sp>
    </p:spTree>
    <p:extLst>
      <p:ext uri="{BB962C8B-B14F-4D97-AF65-F5344CB8AC3E}">
        <p14:creationId xmlns:p14="http://schemas.microsoft.com/office/powerpoint/2010/main" val="27378075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6AA91D8-0EAE-409F-B300-FBFA8F4DFD13}"/>
              </a:ext>
            </a:extLst>
          </p:cNvPr>
          <p:cNvPicPr>
            <a:picLocks noChangeAspect="1"/>
          </p:cNvPicPr>
          <p:nvPr/>
        </p:nvPicPr>
        <p:blipFill>
          <a:blip r:embed="rId2"/>
          <a:stretch>
            <a:fillRect/>
          </a:stretch>
        </p:blipFill>
        <p:spPr>
          <a:xfrm>
            <a:off x="5977247" y="-3629"/>
            <a:ext cx="4752605" cy="6150429"/>
          </a:xfrm>
          <a:prstGeom prst="rect">
            <a:avLst/>
          </a:prstGeom>
        </p:spPr>
      </p:pic>
      <p:sp>
        <p:nvSpPr>
          <p:cNvPr id="5" name="TextBox 4">
            <a:extLst>
              <a:ext uri="{FF2B5EF4-FFF2-40B4-BE49-F238E27FC236}">
                <a16:creationId xmlns:a16="http://schemas.microsoft.com/office/drawing/2014/main" id="{7EF5B416-D0B5-4ECF-9C21-1B500D91CB38}"/>
              </a:ext>
            </a:extLst>
          </p:cNvPr>
          <p:cNvSpPr txBox="1"/>
          <p:nvPr/>
        </p:nvSpPr>
        <p:spPr>
          <a:xfrm>
            <a:off x="660399" y="457200"/>
            <a:ext cx="3895271" cy="4862870"/>
          </a:xfrm>
          <a:prstGeom prst="rect">
            <a:avLst/>
          </a:prstGeom>
          <a:noFill/>
        </p:spPr>
        <p:txBody>
          <a:bodyPr wrap="square" rtlCol="0">
            <a:spAutoFit/>
          </a:bodyPr>
          <a:lstStyle/>
          <a:p>
            <a:r>
              <a:rPr lang="en-US" sz="2000" b="1" dirty="0"/>
              <a:t>Objective:  </a:t>
            </a:r>
            <a:r>
              <a:rPr lang="en-US" sz="2000" dirty="0"/>
              <a:t>Educative [Awareness]</a:t>
            </a:r>
          </a:p>
          <a:p>
            <a:endParaRPr lang="en-US" sz="2000" dirty="0"/>
          </a:p>
          <a:p>
            <a:r>
              <a:rPr lang="en-US" sz="2000" b="1" dirty="0"/>
              <a:t>Audience:  </a:t>
            </a:r>
            <a:r>
              <a:rPr lang="en-US" sz="2000" dirty="0"/>
              <a:t>Internal &amp; External</a:t>
            </a:r>
          </a:p>
          <a:p>
            <a:endParaRPr lang="en-US" sz="2000" dirty="0"/>
          </a:p>
          <a:p>
            <a:r>
              <a:rPr lang="en-US" sz="2000" b="1" dirty="0"/>
              <a:t>Rationale</a:t>
            </a:r>
            <a:r>
              <a:rPr lang="en-US" sz="2000" dirty="0"/>
              <a:t>:</a:t>
            </a:r>
          </a:p>
          <a:p>
            <a:endParaRPr lang="en-US" sz="2000" dirty="0"/>
          </a:p>
          <a:p>
            <a:pPr marL="285750" indent="-285750">
              <a:spcAft>
                <a:spcPts val="1200"/>
              </a:spcAft>
              <a:buFont typeface="Arial" panose="020B0604020202020204" pitchFamily="34" charset="0"/>
              <a:buChar char="•"/>
            </a:pPr>
            <a:r>
              <a:rPr lang="en-US" sz="2000" dirty="0"/>
              <a:t>Developing awareness builds community</a:t>
            </a:r>
          </a:p>
          <a:p>
            <a:pPr marL="285750" indent="-285750">
              <a:spcAft>
                <a:spcPts val="1200"/>
              </a:spcAft>
              <a:buFont typeface="Arial" panose="020B0604020202020204" pitchFamily="34" charset="0"/>
              <a:buChar char="•"/>
            </a:pPr>
            <a:r>
              <a:rPr lang="en-US" sz="2000" dirty="0"/>
              <a:t>Expands the scope of engagement as a consequence of unrealized connection or interest.	</a:t>
            </a:r>
          </a:p>
          <a:p>
            <a:pPr>
              <a:spcAft>
                <a:spcPts val="1200"/>
              </a:spcAft>
            </a:pPr>
            <a:r>
              <a:rPr lang="en-US" sz="2000" b="1" dirty="0"/>
              <a:t>Activate: </a:t>
            </a:r>
            <a:r>
              <a:rPr lang="en-US" sz="2000" dirty="0"/>
              <a:t>Eyes and Ears</a:t>
            </a:r>
            <a:endParaRPr lang="en-US" sz="2000" b="1" dirty="0"/>
          </a:p>
          <a:p>
            <a:pPr>
              <a:spcAft>
                <a:spcPts val="1200"/>
              </a:spcAft>
            </a:pPr>
            <a:r>
              <a:rPr lang="en-US" sz="2000" b="1" dirty="0"/>
              <a:t>Tactics to achieve objective: </a:t>
            </a:r>
            <a:r>
              <a:rPr lang="en-US" sz="2000" dirty="0"/>
              <a:t>?</a:t>
            </a:r>
          </a:p>
        </p:txBody>
      </p:sp>
    </p:spTree>
    <p:extLst>
      <p:ext uri="{BB962C8B-B14F-4D97-AF65-F5344CB8AC3E}">
        <p14:creationId xmlns:p14="http://schemas.microsoft.com/office/powerpoint/2010/main" val="107636296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2D1A046-4761-4C67-AD6E-FF13E7B18DBF}"/>
              </a:ext>
            </a:extLst>
          </p:cNvPr>
          <p:cNvSpPr txBox="1"/>
          <p:nvPr/>
        </p:nvSpPr>
        <p:spPr>
          <a:xfrm>
            <a:off x="660399" y="457200"/>
            <a:ext cx="3895271" cy="4862870"/>
          </a:xfrm>
          <a:prstGeom prst="rect">
            <a:avLst/>
          </a:prstGeom>
          <a:noFill/>
        </p:spPr>
        <p:txBody>
          <a:bodyPr wrap="square" rtlCol="0">
            <a:spAutoFit/>
          </a:bodyPr>
          <a:lstStyle/>
          <a:p>
            <a:r>
              <a:rPr lang="en-US" sz="2000" b="1" dirty="0"/>
              <a:t>Objective:  </a:t>
            </a:r>
            <a:r>
              <a:rPr lang="en-US" sz="2000" dirty="0"/>
              <a:t>Educative [Awareness]</a:t>
            </a:r>
          </a:p>
          <a:p>
            <a:endParaRPr lang="en-US" sz="2000" dirty="0"/>
          </a:p>
          <a:p>
            <a:r>
              <a:rPr lang="en-US" sz="2000" b="1" dirty="0"/>
              <a:t>Audience:  </a:t>
            </a:r>
            <a:r>
              <a:rPr lang="en-US" sz="2000" dirty="0"/>
              <a:t>Internal &amp; External</a:t>
            </a:r>
          </a:p>
          <a:p>
            <a:endParaRPr lang="en-US" sz="2000" dirty="0"/>
          </a:p>
          <a:p>
            <a:r>
              <a:rPr lang="en-US" sz="2000" b="1" dirty="0"/>
              <a:t>Rationale</a:t>
            </a:r>
            <a:r>
              <a:rPr lang="en-US" sz="2000" dirty="0"/>
              <a:t>:</a:t>
            </a:r>
          </a:p>
          <a:p>
            <a:endParaRPr lang="en-US" sz="2000" dirty="0"/>
          </a:p>
          <a:p>
            <a:pPr marL="285750" indent="-285750">
              <a:spcAft>
                <a:spcPts val="1200"/>
              </a:spcAft>
              <a:buFont typeface="Arial" panose="020B0604020202020204" pitchFamily="34" charset="0"/>
              <a:buChar char="•"/>
            </a:pPr>
            <a:r>
              <a:rPr lang="en-US" sz="2000" dirty="0"/>
              <a:t>Developing awareness builds community</a:t>
            </a:r>
          </a:p>
          <a:p>
            <a:pPr marL="285750" indent="-285750">
              <a:spcAft>
                <a:spcPts val="1200"/>
              </a:spcAft>
              <a:buFont typeface="Arial" panose="020B0604020202020204" pitchFamily="34" charset="0"/>
              <a:buChar char="•"/>
            </a:pPr>
            <a:r>
              <a:rPr lang="en-US" sz="2000" dirty="0"/>
              <a:t>Expands the scope of engagement as a consequence of unrealized connection or interest.	</a:t>
            </a:r>
          </a:p>
          <a:p>
            <a:pPr>
              <a:spcAft>
                <a:spcPts val="1200"/>
              </a:spcAft>
            </a:pPr>
            <a:r>
              <a:rPr lang="en-US" sz="2000" b="1" dirty="0"/>
              <a:t>Activate: </a:t>
            </a:r>
            <a:r>
              <a:rPr lang="en-US" sz="2000" dirty="0"/>
              <a:t>Eyes and Ears</a:t>
            </a:r>
            <a:endParaRPr lang="en-US" sz="2000" b="1" dirty="0"/>
          </a:p>
          <a:p>
            <a:pPr>
              <a:spcAft>
                <a:spcPts val="1200"/>
              </a:spcAft>
            </a:pPr>
            <a:r>
              <a:rPr lang="en-US" sz="2000" b="1" dirty="0"/>
              <a:t>Tactics to achieve objective: </a:t>
            </a:r>
            <a:r>
              <a:rPr lang="en-US" sz="2000" dirty="0"/>
              <a:t>?</a:t>
            </a:r>
          </a:p>
        </p:txBody>
      </p:sp>
      <p:sp>
        <p:nvSpPr>
          <p:cNvPr id="2" name="Rectangle 1">
            <a:extLst>
              <a:ext uri="{FF2B5EF4-FFF2-40B4-BE49-F238E27FC236}">
                <a16:creationId xmlns:a16="http://schemas.microsoft.com/office/drawing/2014/main" id="{40362F85-008B-4C45-967E-16DE9413FB47}"/>
              </a:ext>
            </a:extLst>
          </p:cNvPr>
          <p:cNvSpPr/>
          <p:nvPr/>
        </p:nvSpPr>
        <p:spPr>
          <a:xfrm>
            <a:off x="6266387" y="1740847"/>
            <a:ext cx="4711816" cy="1200329"/>
          </a:xfrm>
          <a:prstGeom prst="rect">
            <a:avLst/>
          </a:prstGeom>
          <a:ln w="34925">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3500000" scaled="1"/>
              <a:tileRect/>
            </a:gradFill>
          </a:ln>
        </p:spPr>
        <p:txBody>
          <a:bodyPr wrap="square">
            <a:spAutoFit/>
          </a:bodyPr>
          <a:lstStyle/>
          <a:p>
            <a:r>
              <a:rPr lang="en-US" dirty="0"/>
              <a:t>What ways can we help others to gain a greater awareness of local school safety issues and policies as well as the circumstances that surround them?</a:t>
            </a:r>
          </a:p>
        </p:txBody>
      </p:sp>
      <p:pic>
        <p:nvPicPr>
          <p:cNvPr id="6" name="Picture 5">
            <a:extLst>
              <a:ext uri="{FF2B5EF4-FFF2-40B4-BE49-F238E27FC236}">
                <a16:creationId xmlns:a16="http://schemas.microsoft.com/office/drawing/2014/main" id="{FB7F1A93-8636-4714-AD55-338DD72541D8}"/>
              </a:ext>
            </a:extLst>
          </p:cNvPr>
          <p:cNvPicPr>
            <a:picLocks noChangeAspect="1"/>
          </p:cNvPicPr>
          <p:nvPr/>
        </p:nvPicPr>
        <p:blipFill>
          <a:blip r:embed="rId3"/>
          <a:stretch>
            <a:fillRect/>
          </a:stretch>
        </p:blipFill>
        <p:spPr>
          <a:xfrm>
            <a:off x="7402749" y="3229753"/>
            <a:ext cx="2639657" cy="2920610"/>
          </a:xfrm>
          <a:prstGeom prst="rect">
            <a:avLst/>
          </a:prstGeom>
        </p:spPr>
      </p:pic>
    </p:spTree>
    <p:extLst>
      <p:ext uri="{BB962C8B-B14F-4D97-AF65-F5344CB8AC3E}">
        <p14:creationId xmlns:p14="http://schemas.microsoft.com/office/powerpoint/2010/main" val="658771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58C831-B5A0-4305-B8DF-4F4DA185A058}"/>
              </a:ext>
            </a:extLst>
          </p:cNvPr>
          <p:cNvPicPr>
            <a:picLocks noChangeAspect="1"/>
          </p:cNvPicPr>
          <p:nvPr/>
        </p:nvPicPr>
        <p:blipFill>
          <a:blip r:embed="rId2"/>
          <a:stretch>
            <a:fillRect/>
          </a:stretch>
        </p:blipFill>
        <p:spPr>
          <a:xfrm>
            <a:off x="5977247" y="-3629"/>
            <a:ext cx="4723163" cy="6112329"/>
          </a:xfrm>
          <a:prstGeom prst="rect">
            <a:avLst/>
          </a:prstGeom>
        </p:spPr>
      </p:pic>
      <p:sp>
        <p:nvSpPr>
          <p:cNvPr id="3" name="TextBox 2">
            <a:extLst>
              <a:ext uri="{FF2B5EF4-FFF2-40B4-BE49-F238E27FC236}">
                <a16:creationId xmlns:a16="http://schemas.microsoft.com/office/drawing/2014/main" id="{97044323-FB44-440A-9FCD-A7C87CFC4C4C}"/>
              </a:ext>
            </a:extLst>
          </p:cNvPr>
          <p:cNvSpPr txBox="1"/>
          <p:nvPr/>
        </p:nvSpPr>
        <p:spPr>
          <a:xfrm>
            <a:off x="660399" y="457200"/>
            <a:ext cx="3895271" cy="4247317"/>
          </a:xfrm>
          <a:prstGeom prst="rect">
            <a:avLst/>
          </a:prstGeom>
          <a:noFill/>
        </p:spPr>
        <p:txBody>
          <a:bodyPr wrap="square" rtlCol="0">
            <a:spAutoFit/>
          </a:bodyPr>
          <a:lstStyle/>
          <a:p>
            <a:r>
              <a:rPr lang="en-US" sz="2000" b="1" dirty="0"/>
              <a:t>Objective:  </a:t>
            </a:r>
            <a:r>
              <a:rPr lang="en-US" sz="2000" dirty="0"/>
              <a:t>Assess [understand]</a:t>
            </a:r>
          </a:p>
          <a:p>
            <a:endParaRPr lang="en-US" sz="2000" dirty="0"/>
          </a:p>
          <a:p>
            <a:r>
              <a:rPr lang="en-US" sz="2000" b="1" dirty="0"/>
              <a:t>Audience:  </a:t>
            </a:r>
            <a:r>
              <a:rPr lang="en-US" sz="2000" dirty="0"/>
              <a:t>Internal &amp; External</a:t>
            </a:r>
          </a:p>
          <a:p>
            <a:endParaRPr lang="en-US" sz="2000" dirty="0"/>
          </a:p>
          <a:p>
            <a:r>
              <a:rPr lang="en-US" sz="2000" b="1" dirty="0"/>
              <a:t>Rationale</a:t>
            </a:r>
            <a:r>
              <a:rPr lang="en-US" sz="2000" dirty="0"/>
              <a:t>:</a:t>
            </a:r>
          </a:p>
          <a:p>
            <a:endParaRPr lang="en-US" sz="2000" dirty="0"/>
          </a:p>
          <a:p>
            <a:pPr marL="285750" indent="-285750">
              <a:spcAft>
                <a:spcPts val="1200"/>
              </a:spcAft>
              <a:buFont typeface="Arial" panose="020B0604020202020204" pitchFamily="34" charset="0"/>
              <a:buChar char="•"/>
            </a:pPr>
            <a:r>
              <a:rPr lang="en-US" sz="2000" dirty="0"/>
              <a:t>Need to separate the actual from the assumption</a:t>
            </a:r>
          </a:p>
          <a:p>
            <a:pPr marL="285750" indent="-285750">
              <a:spcAft>
                <a:spcPts val="1200"/>
              </a:spcAft>
              <a:buFont typeface="Arial" panose="020B0604020202020204" pitchFamily="34" charset="0"/>
              <a:buChar char="•"/>
            </a:pPr>
            <a:r>
              <a:rPr lang="en-US" sz="2000" dirty="0"/>
              <a:t>Determine capacity &amp; needs to address the issues	</a:t>
            </a:r>
          </a:p>
          <a:p>
            <a:pPr>
              <a:spcAft>
                <a:spcPts val="1200"/>
              </a:spcAft>
            </a:pPr>
            <a:r>
              <a:rPr lang="en-US" sz="2000" b="1" dirty="0"/>
              <a:t>Activate: </a:t>
            </a:r>
            <a:r>
              <a:rPr lang="en-US" sz="2000" dirty="0"/>
              <a:t>head</a:t>
            </a:r>
            <a:endParaRPr lang="en-US" sz="2000" b="1" dirty="0"/>
          </a:p>
          <a:p>
            <a:pPr>
              <a:spcAft>
                <a:spcPts val="1200"/>
              </a:spcAft>
            </a:pPr>
            <a:r>
              <a:rPr lang="en-US" sz="2000" b="1" dirty="0"/>
              <a:t>Tactics to achieve objective: </a:t>
            </a:r>
            <a:r>
              <a:rPr lang="en-US" sz="2000" dirty="0"/>
              <a:t>?</a:t>
            </a:r>
          </a:p>
        </p:txBody>
      </p:sp>
    </p:spTree>
    <p:extLst>
      <p:ext uri="{BB962C8B-B14F-4D97-AF65-F5344CB8AC3E}">
        <p14:creationId xmlns:p14="http://schemas.microsoft.com/office/powerpoint/2010/main" val="122748356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843C0B4-4229-4F94-AB19-ADED6C74FC2D}"/>
              </a:ext>
            </a:extLst>
          </p:cNvPr>
          <p:cNvSpPr txBox="1"/>
          <p:nvPr/>
        </p:nvSpPr>
        <p:spPr>
          <a:xfrm>
            <a:off x="660399" y="457200"/>
            <a:ext cx="3895271" cy="4247317"/>
          </a:xfrm>
          <a:prstGeom prst="rect">
            <a:avLst/>
          </a:prstGeom>
          <a:noFill/>
        </p:spPr>
        <p:txBody>
          <a:bodyPr wrap="square" rtlCol="0">
            <a:spAutoFit/>
          </a:bodyPr>
          <a:lstStyle/>
          <a:p>
            <a:r>
              <a:rPr lang="en-US" sz="2000" b="1" dirty="0"/>
              <a:t>Objective:  </a:t>
            </a:r>
            <a:r>
              <a:rPr lang="en-US" sz="2000" dirty="0"/>
              <a:t>Assess [understand]</a:t>
            </a:r>
          </a:p>
          <a:p>
            <a:endParaRPr lang="en-US" sz="2000" dirty="0"/>
          </a:p>
          <a:p>
            <a:r>
              <a:rPr lang="en-US" sz="2000" b="1" dirty="0"/>
              <a:t>Audience:  </a:t>
            </a:r>
            <a:r>
              <a:rPr lang="en-US" sz="2000" dirty="0"/>
              <a:t>Internal &amp; External</a:t>
            </a:r>
          </a:p>
          <a:p>
            <a:endParaRPr lang="en-US" sz="2000" dirty="0"/>
          </a:p>
          <a:p>
            <a:r>
              <a:rPr lang="en-US" sz="2000" b="1" dirty="0"/>
              <a:t>Rationale</a:t>
            </a:r>
            <a:r>
              <a:rPr lang="en-US" sz="2000" dirty="0"/>
              <a:t>:</a:t>
            </a:r>
          </a:p>
          <a:p>
            <a:endParaRPr lang="en-US" sz="2000" dirty="0"/>
          </a:p>
          <a:p>
            <a:pPr marL="285750" indent="-285750">
              <a:spcAft>
                <a:spcPts val="1200"/>
              </a:spcAft>
              <a:buFont typeface="Arial" panose="020B0604020202020204" pitchFamily="34" charset="0"/>
              <a:buChar char="•"/>
            </a:pPr>
            <a:r>
              <a:rPr lang="en-US" sz="2000" dirty="0"/>
              <a:t>Need to separate the actual from the assumption</a:t>
            </a:r>
          </a:p>
          <a:p>
            <a:pPr marL="285750" indent="-285750">
              <a:spcAft>
                <a:spcPts val="1200"/>
              </a:spcAft>
              <a:buFont typeface="Arial" panose="020B0604020202020204" pitchFamily="34" charset="0"/>
              <a:buChar char="•"/>
            </a:pPr>
            <a:r>
              <a:rPr lang="en-US" sz="2000" dirty="0"/>
              <a:t>Determine capacity &amp; needs to address the issues	</a:t>
            </a:r>
          </a:p>
          <a:p>
            <a:pPr>
              <a:spcAft>
                <a:spcPts val="1200"/>
              </a:spcAft>
            </a:pPr>
            <a:r>
              <a:rPr lang="en-US" sz="2000" b="1" dirty="0"/>
              <a:t>Activate: </a:t>
            </a:r>
            <a:r>
              <a:rPr lang="en-US" sz="2000" dirty="0"/>
              <a:t>head</a:t>
            </a:r>
            <a:endParaRPr lang="en-US" sz="2000" b="1" dirty="0"/>
          </a:p>
          <a:p>
            <a:pPr>
              <a:spcAft>
                <a:spcPts val="1200"/>
              </a:spcAft>
            </a:pPr>
            <a:r>
              <a:rPr lang="en-US" sz="2000" b="1" dirty="0"/>
              <a:t>Tactics to achieve objective: </a:t>
            </a:r>
            <a:r>
              <a:rPr lang="en-US" sz="2000" dirty="0"/>
              <a:t>?</a:t>
            </a:r>
          </a:p>
        </p:txBody>
      </p:sp>
      <p:sp>
        <p:nvSpPr>
          <p:cNvPr id="5" name="Rectangle 4">
            <a:extLst>
              <a:ext uri="{FF2B5EF4-FFF2-40B4-BE49-F238E27FC236}">
                <a16:creationId xmlns:a16="http://schemas.microsoft.com/office/drawing/2014/main" id="{F2CC66FD-5DD9-407E-BCBC-B3CB4897D09A}"/>
              </a:ext>
            </a:extLst>
          </p:cNvPr>
          <p:cNvSpPr/>
          <p:nvPr/>
        </p:nvSpPr>
        <p:spPr>
          <a:xfrm>
            <a:off x="6266387" y="1740847"/>
            <a:ext cx="4711816" cy="923330"/>
          </a:xfrm>
          <a:prstGeom prst="rect">
            <a:avLst/>
          </a:prstGeom>
          <a:ln w="34925">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3500000" scaled="1"/>
              <a:tileRect/>
            </a:gradFill>
          </a:ln>
        </p:spPr>
        <p:txBody>
          <a:bodyPr wrap="square">
            <a:spAutoFit/>
          </a:bodyPr>
          <a:lstStyle/>
          <a:p>
            <a:r>
              <a:rPr lang="en-US" dirty="0"/>
              <a:t>How could you develop specific &amp; relevant information/data about the reality of the school safety issues that exist?</a:t>
            </a:r>
          </a:p>
        </p:txBody>
      </p:sp>
      <p:pic>
        <p:nvPicPr>
          <p:cNvPr id="6" name="Picture 5">
            <a:extLst>
              <a:ext uri="{FF2B5EF4-FFF2-40B4-BE49-F238E27FC236}">
                <a16:creationId xmlns:a16="http://schemas.microsoft.com/office/drawing/2014/main" id="{A2024147-8680-4B02-A486-2BC3676B2CFE}"/>
              </a:ext>
            </a:extLst>
          </p:cNvPr>
          <p:cNvPicPr>
            <a:picLocks noChangeAspect="1"/>
          </p:cNvPicPr>
          <p:nvPr/>
        </p:nvPicPr>
        <p:blipFill>
          <a:blip r:embed="rId3"/>
          <a:stretch>
            <a:fillRect/>
          </a:stretch>
        </p:blipFill>
        <p:spPr>
          <a:xfrm>
            <a:off x="7402749" y="3229753"/>
            <a:ext cx="2639657" cy="2920610"/>
          </a:xfrm>
          <a:prstGeom prst="rect">
            <a:avLst/>
          </a:prstGeom>
        </p:spPr>
      </p:pic>
    </p:spTree>
    <p:extLst>
      <p:ext uri="{BB962C8B-B14F-4D97-AF65-F5344CB8AC3E}">
        <p14:creationId xmlns:p14="http://schemas.microsoft.com/office/powerpoint/2010/main" val="2258802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F802D41-950A-47AA-8D51-37BEB9CCC325}"/>
              </a:ext>
            </a:extLst>
          </p:cNvPr>
          <p:cNvPicPr>
            <a:picLocks noChangeAspect="1"/>
          </p:cNvPicPr>
          <p:nvPr/>
        </p:nvPicPr>
        <p:blipFill>
          <a:blip r:embed="rId2"/>
          <a:stretch>
            <a:fillRect/>
          </a:stretch>
        </p:blipFill>
        <p:spPr>
          <a:xfrm>
            <a:off x="5977247" y="-3629"/>
            <a:ext cx="4723163" cy="6112329"/>
          </a:xfrm>
          <a:prstGeom prst="rect">
            <a:avLst/>
          </a:prstGeom>
        </p:spPr>
      </p:pic>
      <p:sp>
        <p:nvSpPr>
          <p:cNvPr id="3" name="TextBox 2">
            <a:extLst>
              <a:ext uri="{FF2B5EF4-FFF2-40B4-BE49-F238E27FC236}">
                <a16:creationId xmlns:a16="http://schemas.microsoft.com/office/drawing/2014/main" id="{2BE35E48-4A35-42B5-9D83-1CCCA3F2EC5F}"/>
              </a:ext>
            </a:extLst>
          </p:cNvPr>
          <p:cNvSpPr txBox="1"/>
          <p:nvPr/>
        </p:nvSpPr>
        <p:spPr>
          <a:xfrm>
            <a:off x="660399" y="457200"/>
            <a:ext cx="4074887" cy="5170646"/>
          </a:xfrm>
          <a:prstGeom prst="rect">
            <a:avLst/>
          </a:prstGeom>
          <a:noFill/>
        </p:spPr>
        <p:txBody>
          <a:bodyPr wrap="square" rtlCol="0">
            <a:spAutoFit/>
          </a:bodyPr>
          <a:lstStyle/>
          <a:p>
            <a:r>
              <a:rPr lang="en-US" sz="2000" b="1" dirty="0"/>
              <a:t>Objective:  </a:t>
            </a:r>
            <a:r>
              <a:rPr lang="en-US" sz="2000" dirty="0"/>
              <a:t>Assemble [commitment]</a:t>
            </a:r>
          </a:p>
          <a:p>
            <a:endParaRPr lang="en-US" sz="2000" dirty="0"/>
          </a:p>
          <a:p>
            <a:r>
              <a:rPr lang="en-US" sz="2000" b="1" dirty="0"/>
              <a:t>Audience:  </a:t>
            </a:r>
            <a:r>
              <a:rPr lang="en-US" sz="2000" dirty="0"/>
              <a:t>Internal &amp; External</a:t>
            </a:r>
          </a:p>
          <a:p>
            <a:endParaRPr lang="en-US" sz="2000" dirty="0"/>
          </a:p>
          <a:p>
            <a:r>
              <a:rPr lang="en-US" sz="2000" b="1" dirty="0"/>
              <a:t>Rationale</a:t>
            </a:r>
            <a:r>
              <a:rPr lang="en-US" sz="2000" dirty="0"/>
              <a:t>:</a:t>
            </a:r>
          </a:p>
          <a:p>
            <a:endParaRPr lang="en-US" sz="2000" dirty="0"/>
          </a:p>
          <a:p>
            <a:pPr marL="285750" indent="-285750">
              <a:spcAft>
                <a:spcPts val="1200"/>
              </a:spcAft>
              <a:buFont typeface="Arial" panose="020B0604020202020204" pitchFamily="34" charset="0"/>
              <a:buChar char="•"/>
            </a:pPr>
            <a:r>
              <a:rPr lang="en-US" sz="2000" dirty="0"/>
              <a:t>People who are aware of need, understand the issue and know there’s are others who share that knowledge and awareness are more likely to commit to act</a:t>
            </a:r>
          </a:p>
          <a:p>
            <a:pPr marL="285750" indent="-285750">
              <a:spcAft>
                <a:spcPts val="1200"/>
              </a:spcAft>
              <a:buFont typeface="Arial" panose="020B0604020202020204" pitchFamily="34" charset="0"/>
              <a:buChar char="•"/>
            </a:pPr>
            <a:r>
              <a:rPr lang="en-US" sz="2000" dirty="0"/>
              <a:t>You know the why’s, who’s and what’s…now comes the how? </a:t>
            </a:r>
          </a:p>
          <a:p>
            <a:pPr>
              <a:spcAft>
                <a:spcPts val="1200"/>
              </a:spcAft>
            </a:pPr>
            <a:r>
              <a:rPr lang="en-US" sz="2000" b="1" dirty="0"/>
              <a:t>Activate: </a:t>
            </a:r>
            <a:r>
              <a:rPr lang="en-US" sz="2000" dirty="0"/>
              <a:t>heart</a:t>
            </a:r>
            <a:endParaRPr lang="en-US" sz="2000" b="1" dirty="0"/>
          </a:p>
          <a:p>
            <a:pPr>
              <a:spcAft>
                <a:spcPts val="1200"/>
              </a:spcAft>
            </a:pPr>
            <a:r>
              <a:rPr lang="en-US" sz="2000" b="1" dirty="0"/>
              <a:t>Who are stakeholders: </a:t>
            </a:r>
            <a:r>
              <a:rPr lang="en-US" sz="2000" dirty="0"/>
              <a:t>?</a:t>
            </a:r>
          </a:p>
        </p:txBody>
      </p:sp>
    </p:spTree>
    <p:extLst>
      <p:ext uri="{BB962C8B-B14F-4D97-AF65-F5344CB8AC3E}">
        <p14:creationId xmlns:p14="http://schemas.microsoft.com/office/powerpoint/2010/main" val="3983765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4C53CA5-DC8B-4DC1-83EE-41A2E054CCC9}"/>
              </a:ext>
            </a:extLst>
          </p:cNvPr>
          <p:cNvSpPr txBox="1"/>
          <p:nvPr/>
        </p:nvSpPr>
        <p:spPr>
          <a:xfrm>
            <a:off x="660399" y="457200"/>
            <a:ext cx="4074887" cy="5170646"/>
          </a:xfrm>
          <a:prstGeom prst="rect">
            <a:avLst/>
          </a:prstGeom>
          <a:noFill/>
        </p:spPr>
        <p:txBody>
          <a:bodyPr wrap="square" rtlCol="0">
            <a:spAutoFit/>
          </a:bodyPr>
          <a:lstStyle/>
          <a:p>
            <a:r>
              <a:rPr lang="en-US" sz="2000" b="1" dirty="0"/>
              <a:t>Objective:  </a:t>
            </a:r>
            <a:r>
              <a:rPr lang="en-US" sz="2000" dirty="0"/>
              <a:t>Assemble [commitment]</a:t>
            </a:r>
          </a:p>
          <a:p>
            <a:endParaRPr lang="en-US" sz="2000" dirty="0"/>
          </a:p>
          <a:p>
            <a:r>
              <a:rPr lang="en-US" sz="2000" b="1" dirty="0"/>
              <a:t>Audience:  </a:t>
            </a:r>
            <a:r>
              <a:rPr lang="en-US" sz="2000" dirty="0"/>
              <a:t>Internal &amp; External</a:t>
            </a:r>
          </a:p>
          <a:p>
            <a:endParaRPr lang="en-US" sz="2000" dirty="0"/>
          </a:p>
          <a:p>
            <a:r>
              <a:rPr lang="en-US" sz="2000" b="1" dirty="0"/>
              <a:t>Rationale</a:t>
            </a:r>
            <a:r>
              <a:rPr lang="en-US" sz="2000" dirty="0"/>
              <a:t>:</a:t>
            </a:r>
          </a:p>
          <a:p>
            <a:endParaRPr lang="en-US" sz="2000" dirty="0"/>
          </a:p>
          <a:p>
            <a:pPr marL="285750" indent="-285750">
              <a:spcAft>
                <a:spcPts val="1200"/>
              </a:spcAft>
              <a:buFont typeface="Arial" panose="020B0604020202020204" pitchFamily="34" charset="0"/>
              <a:buChar char="•"/>
            </a:pPr>
            <a:r>
              <a:rPr lang="en-US" sz="2000" dirty="0"/>
              <a:t>People who are aware of need, understand the issue and know there’s are others who share that knowledge and awareness are more likely to commit to act</a:t>
            </a:r>
          </a:p>
          <a:p>
            <a:pPr marL="285750" indent="-285750">
              <a:spcAft>
                <a:spcPts val="1200"/>
              </a:spcAft>
              <a:buFont typeface="Arial" panose="020B0604020202020204" pitchFamily="34" charset="0"/>
              <a:buChar char="•"/>
            </a:pPr>
            <a:r>
              <a:rPr lang="en-US" sz="2000" dirty="0"/>
              <a:t>You know the why’s, who’s and what’s…now comes the how? </a:t>
            </a:r>
          </a:p>
          <a:p>
            <a:pPr>
              <a:spcAft>
                <a:spcPts val="1200"/>
              </a:spcAft>
            </a:pPr>
            <a:r>
              <a:rPr lang="en-US" sz="2000" b="1" dirty="0"/>
              <a:t>Activate: </a:t>
            </a:r>
            <a:r>
              <a:rPr lang="en-US" sz="2000" dirty="0"/>
              <a:t>heart</a:t>
            </a:r>
            <a:endParaRPr lang="en-US" sz="2000" b="1" dirty="0"/>
          </a:p>
          <a:p>
            <a:pPr>
              <a:spcAft>
                <a:spcPts val="1200"/>
              </a:spcAft>
            </a:pPr>
            <a:r>
              <a:rPr lang="en-US" sz="2000" b="1" dirty="0"/>
              <a:t>Who are stakeholders: </a:t>
            </a:r>
            <a:r>
              <a:rPr lang="en-US" sz="2000" dirty="0"/>
              <a:t>?</a:t>
            </a:r>
          </a:p>
        </p:txBody>
      </p:sp>
      <p:sp>
        <p:nvSpPr>
          <p:cNvPr id="5" name="Rectangle 4">
            <a:extLst>
              <a:ext uri="{FF2B5EF4-FFF2-40B4-BE49-F238E27FC236}">
                <a16:creationId xmlns:a16="http://schemas.microsoft.com/office/drawing/2014/main" id="{F19EA0C6-9A7A-412B-B731-A7E219A07013}"/>
              </a:ext>
            </a:extLst>
          </p:cNvPr>
          <p:cNvSpPr/>
          <p:nvPr/>
        </p:nvSpPr>
        <p:spPr>
          <a:xfrm>
            <a:off x="6266387" y="1740847"/>
            <a:ext cx="4711816" cy="923330"/>
          </a:xfrm>
          <a:prstGeom prst="rect">
            <a:avLst/>
          </a:prstGeom>
          <a:ln w="34925">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3500000" scaled="1"/>
              <a:tileRect/>
            </a:gradFill>
          </a:ln>
        </p:spPr>
        <p:txBody>
          <a:bodyPr wrap="square">
            <a:spAutoFit/>
          </a:bodyPr>
          <a:lstStyle/>
          <a:p>
            <a:r>
              <a:rPr lang="en-US" dirty="0"/>
              <a:t>Who might be the stakeholders you would want/need to review the issue and form consensus around priorities and approach?</a:t>
            </a:r>
          </a:p>
        </p:txBody>
      </p:sp>
      <p:pic>
        <p:nvPicPr>
          <p:cNvPr id="6" name="Picture 5">
            <a:extLst>
              <a:ext uri="{FF2B5EF4-FFF2-40B4-BE49-F238E27FC236}">
                <a16:creationId xmlns:a16="http://schemas.microsoft.com/office/drawing/2014/main" id="{B60319DF-7B19-4AAA-B2ED-9EC51C5C3382}"/>
              </a:ext>
            </a:extLst>
          </p:cNvPr>
          <p:cNvPicPr>
            <a:picLocks noChangeAspect="1"/>
          </p:cNvPicPr>
          <p:nvPr/>
        </p:nvPicPr>
        <p:blipFill>
          <a:blip r:embed="rId3"/>
          <a:stretch>
            <a:fillRect/>
          </a:stretch>
        </p:blipFill>
        <p:spPr>
          <a:xfrm>
            <a:off x="7402749" y="3229753"/>
            <a:ext cx="2639657" cy="2920610"/>
          </a:xfrm>
          <a:prstGeom prst="rect">
            <a:avLst/>
          </a:prstGeom>
        </p:spPr>
      </p:pic>
    </p:spTree>
    <p:extLst>
      <p:ext uri="{BB962C8B-B14F-4D97-AF65-F5344CB8AC3E}">
        <p14:creationId xmlns:p14="http://schemas.microsoft.com/office/powerpoint/2010/main" val="1434205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F025A53-A8CB-43CE-9BC6-2E6412A7CFA1}"/>
              </a:ext>
            </a:extLst>
          </p:cNvPr>
          <p:cNvPicPr>
            <a:picLocks noChangeAspect="1"/>
          </p:cNvPicPr>
          <p:nvPr/>
        </p:nvPicPr>
        <p:blipFill>
          <a:blip r:embed="rId2"/>
          <a:stretch>
            <a:fillRect/>
          </a:stretch>
        </p:blipFill>
        <p:spPr>
          <a:xfrm>
            <a:off x="5977248" y="-3629"/>
            <a:ext cx="4732976" cy="6125029"/>
          </a:xfrm>
          <a:prstGeom prst="rect">
            <a:avLst/>
          </a:prstGeom>
        </p:spPr>
      </p:pic>
      <p:sp>
        <p:nvSpPr>
          <p:cNvPr id="3" name="TextBox 2">
            <a:extLst>
              <a:ext uri="{FF2B5EF4-FFF2-40B4-BE49-F238E27FC236}">
                <a16:creationId xmlns:a16="http://schemas.microsoft.com/office/drawing/2014/main" id="{656A1F1B-FDB6-4C3C-8BF2-FC04BBFE9075}"/>
              </a:ext>
            </a:extLst>
          </p:cNvPr>
          <p:cNvSpPr txBox="1"/>
          <p:nvPr/>
        </p:nvSpPr>
        <p:spPr>
          <a:xfrm>
            <a:off x="660399" y="457200"/>
            <a:ext cx="3748315" cy="4401205"/>
          </a:xfrm>
          <a:prstGeom prst="rect">
            <a:avLst/>
          </a:prstGeom>
          <a:noFill/>
        </p:spPr>
        <p:txBody>
          <a:bodyPr wrap="square" rtlCol="0">
            <a:spAutoFit/>
          </a:bodyPr>
          <a:lstStyle/>
          <a:p>
            <a:r>
              <a:rPr lang="en-US" sz="2000" b="1" dirty="0"/>
              <a:t>Objective:  </a:t>
            </a:r>
            <a:r>
              <a:rPr lang="en-US" sz="2000" dirty="0"/>
              <a:t>Implement [action]</a:t>
            </a:r>
          </a:p>
          <a:p>
            <a:endParaRPr lang="en-US" sz="2000" dirty="0"/>
          </a:p>
          <a:p>
            <a:r>
              <a:rPr lang="en-US" sz="2000" b="1" dirty="0"/>
              <a:t>Audience:  </a:t>
            </a:r>
            <a:r>
              <a:rPr lang="en-US" sz="2000" dirty="0"/>
              <a:t>Internal &amp; External</a:t>
            </a:r>
          </a:p>
          <a:p>
            <a:endParaRPr lang="en-US" sz="2000" dirty="0"/>
          </a:p>
          <a:p>
            <a:r>
              <a:rPr lang="en-US" sz="2000" b="1" dirty="0"/>
              <a:t>Rationale</a:t>
            </a:r>
            <a:r>
              <a:rPr lang="en-US" sz="2000" dirty="0"/>
              <a:t>:</a:t>
            </a:r>
          </a:p>
          <a:p>
            <a:endParaRPr lang="en-US" sz="2000" dirty="0"/>
          </a:p>
          <a:p>
            <a:pPr marL="285750" indent="-285750">
              <a:spcAft>
                <a:spcPts val="1200"/>
              </a:spcAft>
              <a:buFont typeface="Arial" panose="020B0604020202020204" pitchFamily="34" charset="0"/>
              <a:buChar char="•"/>
            </a:pPr>
            <a:r>
              <a:rPr lang="en-US" sz="2000" dirty="0"/>
              <a:t>Successful plans/policies should create structures, incentives, and celebrations that ensure long-term adaptive fidelity</a:t>
            </a:r>
          </a:p>
          <a:p>
            <a:pPr>
              <a:spcAft>
                <a:spcPts val="1200"/>
              </a:spcAft>
            </a:pPr>
            <a:r>
              <a:rPr lang="en-US" sz="2000" b="1" dirty="0"/>
              <a:t>Activate: </a:t>
            </a:r>
            <a:r>
              <a:rPr lang="en-US" sz="2000" dirty="0"/>
              <a:t>feet</a:t>
            </a:r>
            <a:endParaRPr lang="en-US" sz="2000" b="1" dirty="0"/>
          </a:p>
          <a:p>
            <a:pPr>
              <a:spcAft>
                <a:spcPts val="1200"/>
              </a:spcAft>
            </a:pPr>
            <a:r>
              <a:rPr lang="en-US" sz="2000" b="1" dirty="0"/>
              <a:t>What does successful implementation look like: </a:t>
            </a:r>
            <a:r>
              <a:rPr lang="en-US" sz="2000" dirty="0"/>
              <a:t>?</a:t>
            </a:r>
          </a:p>
        </p:txBody>
      </p:sp>
    </p:spTree>
    <p:extLst>
      <p:ext uri="{BB962C8B-B14F-4D97-AF65-F5344CB8AC3E}">
        <p14:creationId xmlns:p14="http://schemas.microsoft.com/office/powerpoint/2010/main" val="37079605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1E89760-C765-4284-B365-FF6736456110}"/>
              </a:ext>
            </a:extLst>
          </p:cNvPr>
          <p:cNvSpPr txBox="1"/>
          <p:nvPr/>
        </p:nvSpPr>
        <p:spPr>
          <a:xfrm>
            <a:off x="660399" y="457200"/>
            <a:ext cx="3748315" cy="4401205"/>
          </a:xfrm>
          <a:prstGeom prst="rect">
            <a:avLst/>
          </a:prstGeom>
          <a:noFill/>
        </p:spPr>
        <p:txBody>
          <a:bodyPr wrap="square" rtlCol="0">
            <a:spAutoFit/>
          </a:bodyPr>
          <a:lstStyle/>
          <a:p>
            <a:r>
              <a:rPr lang="en-US" sz="2000" b="1" dirty="0"/>
              <a:t>Objective:  </a:t>
            </a:r>
            <a:r>
              <a:rPr lang="en-US" sz="2000" dirty="0"/>
              <a:t>Implement [action]</a:t>
            </a:r>
          </a:p>
          <a:p>
            <a:endParaRPr lang="en-US" sz="2000" dirty="0"/>
          </a:p>
          <a:p>
            <a:r>
              <a:rPr lang="en-US" sz="2000" b="1" dirty="0"/>
              <a:t>Audience:  </a:t>
            </a:r>
            <a:r>
              <a:rPr lang="en-US" sz="2000" dirty="0"/>
              <a:t>Internal &amp; External</a:t>
            </a:r>
          </a:p>
          <a:p>
            <a:endParaRPr lang="en-US" sz="2000" dirty="0"/>
          </a:p>
          <a:p>
            <a:r>
              <a:rPr lang="en-US" sz="2000" b="1" dirty="0"/>
              <a:t>Rationale</a:t>
            </a:r>
            <a:r>
              <a:rPr lang="en-US" sz="2000" dirty="0"/>
              <a:t>:</a:t>
            </a:r>
          </a:p>
          <a:p>
            <a:endParaRPr lang="en-US" sz="2000" dirty="0"/>
          </a:p>
          <a:p>
            <a:pPr marL="285750" indent="-285750">
              <a:spcAft>
                <a:spcPts val="1200"/>
              </a:spcAft>
              <a:buFont typeface="Arial" panose="020B0604020202020204" pitchFamily="34" charset="0"/>
              <a:buChar char="•"/>
            </a:pPr>
            <a:r>
              <a:rPr lang="en-US" sz="2000" dirty="0"/>
              <a:t>Successful plans/policies should create structures, incentives, and celebrations that ensure long-term adaptive fidelity</a:t>
            </a:r>
          </a:p>
          <a:p>
            <a:pPr>
              <a:spcAft>
                <a:spcPts val="1200"/>
              </a:spcAft>
            </a:pPr>
            <a:r>
              <a:rPr lang="en-US" sz="2000" b="1" dirty="0"/>
              <a:t>Activate: </a:t>
            </a:r>
            <a:r>
              <a:rPr lang="en-US" sz="2000" dirty="0"/>
              <a:t>feet</a:t>
            </a:r>
            <a:endParaRPr lang="en-US" sz="2000" b="1" dirty="0"/>
          </a:p>
          <a:p>
            <a:pPr>
              <a:spcAft>
                <a:spcPts val="1200"/>
              </a:spcAft>
            </a:pPr>
            <a:r>
              <a:rPr lang="en-US" sz="2000" b="1" dirty="0"/>
              <a:t>What does successful implementation look like: </a:t>
            </a:r>
            <a:r>
              <a:rPr lang="en-US" sz="2000" dirty="0"/>
              <a:t>?</a:t>
            </a:r>
          </a:p>
        </p:txBody>
      </p:sp>
      <p:sp>
        <p:nvSpPr>
          <p:cNvPr id="5" name="Rectangle 4">
            <a:extLst>
              <a:ext uri="{FF2B5EF4-FFF2-40B4-BE49-F238E27FC236}">
                <a16:creationId xmlns:a16="http://schemas.microsoft.com/office/drawing/2014/main" id="{6AC15C93-E0F2-4690-8F12-AA4281937D99}"/>
              </a:ext>
            </a:extLst>
          </p:cNvPr>
          <p:cNvSpPr/>
          <p:nvPr/>
        </p:nvSpPr>
        <p:spPr>
          <a:xfrm>
            <a:off x="6266387" y="1740847"/>
            <a:ext cx="4711816" cy="923330"/>
          </a:xfrm>
          <a:prstGeom prst="rect">
            <a:avLst/>
          </a:prstGeom>
          <a:ln w="34925">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13500000" scaled="1"/>
              <a:tileRect/>
            </a:gradFill>
          </a:ln>
        </p:spPr>
        <p:txBody>
          <a:bodyPr wrap="square">
            <a:spAutoFit/>
          </a:bodyPr>
          <a:lstStyle/>
          <a:p>
            <a:r>
              <a:rPr lang="en-US" dirty="0"/>
              <a:t>What would be concrete examples of a successful implementation of a safe school environment/plan?</a:t>
            </a:r>
          </a:p>
        </p:txBody>
      </p:sp>
      <p:pic>
        <p:nvPicPr>
          <p:cNvPr id="6" name="Picture 5">
            <a:extLst>
              <a:ext uri="{FF2B5EF4-FFF2-40B4-BE49-F238E27FC236}">
                <a16:creationId xmlns:a16="http://schemas.microsoft.com/office/drawing/2014/main" id="{CF6D98F9-CEB3-4AB3-A111-66BDBEA1975C}"/>
              </a:ext>
            </a:extLst>
          </p:cNvPr>
          <p:cNvPicPr>
            <a:picLocks noChangeAspect="1"/>
          </p:cNvPicPr>
          <p:nvPr/>
        </p:nvPicPr>
        <p:blipFill>
          <a:blip r:embed="rId3"/>
          <a:stretch>
            <a:fillRect/>
          </a:stretch>
        </p:blipFill>
        <p:spPr>
          <a:xfrm>
            <a:off x="7402749" y="3229753"/>
            <a:ext cx="2639657" cy="2920610"/>
          </a:xfrm>
          <a:prstGeom prst="rect">
            <a:avLst/>
          </a:prstGeom>
        </p:spPr>
      </p:pic>
    </p:spTree>
    <p:extLst>
      <p:ext uri="{BB962C8B-B14F-4D97-AF65-F5344CB8AC3E}">
        <p14:creationId xmlns:p14="http://schemas.microsoft.com/office/powerpoint/2010/main" val="545633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473B3-5B8C-4819-9DF1-23CA701E50DB}"/>
              </a:ext>
            </a:extLst>
          </p:cNvPr>
          <p:cNvSpPr>
            <a:spLocks noGrp="1"/>
          </p:cNvSpPr>
          <p:nvPr>
            <p:ph type="title"/>
          </p:nvPr>
        </p:nvSpPr>
        <p:spPr/>
        <p:txBody>
          <a:bodyPr/>
          <a:lstStyle/>
          <a:p>
            <a:r>
              <a:rPr lang="en-US" dirty="0"/>
              <a:t>Resources</a:t>
            </a:r>
          </a:p>
        </p:txBody>
      </p:sp>
      <p:sp>
        <p:nvSpPr>
          <p:cNvPr id="3" name="TextBox 2">
            <a:extLst>
              <a:ext uri="{FF2B5EF4-FFF2-40B4-BE49-F238E27FC236}">
                <a16:creationId xmlns:a16="http://schemas.microsoft.com/office/drawing/2014/main" id="{6625645E-3E0B-4C5B-8B94-DD05F0B51C59}"/>
              </a:ext>
            </a:extLst>
          </p:cNvPr>
          <p:cNvSpPr txBox="1"/>
          <p:nvPr/>
        </p:nvSpPr>
        <p:spPr>
          <a:xfrm>
            <a:off x="1552352" y="2083981"/>
            <a:ext cx="6943061" cy="2677656"/>
          </a:xfrm>
          <a:prstGeom prst="rect">
            <a:avLst/>
          </a:prstGeom>
          <a:noFill/>
        </p:spPr>
        <p:txBody>
          <a:bodyPr wrap="square" rtlCol="0">
            <a:spAutoFit/>
          </a:bodyPr>
          <a:lstStyle/>
          <a:p>
            <a:pPr marL="342900" indent="-342900">
              <a:buFont typeface="Arial" panose="020B0604020202020204" pitchFamily="34" charset="0"/>
              <a:buChar char="•"/>
            </a:pPr>
            <a:r>
              <a:rPr lang="en-US" sz="2400" dirty="0"/>
              <a:t>Michigan School Safety Directory</a:t>
            </a:r>
          </a:p>
          <a:p>
            <a:pPr marL="342900" indent="-342900">
              <a:buFont typeface="Arial" panose="020B0604020202020204" pitchFamily="34" charset="0"/>
              <a:buChar char="•"/>
            </a:pPr>
            <a:r>
              <a:rPr lang="en-US" sz="2400" dirty="0"/>
              <a:t>Poll Everywhere  - (meeting feedback/engagement)</a:t>
            </a:r>
          </a:p>
          <a:p>
            <a:pPr marL="342900" indent="-342900">
              <a:buFont typeface="Arial" panose="020B0604020202020204" pitchFamily="34" charset="0"/>
              <a:buChar char="•"/>
            </a:pPr>
            <a:r>
              <a:rPr lang="en-US" sz="2400" dirty="0"/>
              <a:t>Survey Monkey  - (email survey/engagement)</a:t>
            </a:r>
          </a:p>
          <a:p>
            <a:pPr marL="342900" indent="-342900">
              <a:buFont typeface="Arial" panose="020B0604020202020204" pitchFamily="34" charset="0"/>
              <a:buChar char="•"/>
            </a:pPr>
            <a:r>
              <a:rPr lang="en-US" sz="2400" dirty="0"/>
              <a:t>Adobe Creative Cloud  - (audio/visual tools)</a:t>
            </a:r>
          </a:p>
          <a:p>
            <a:pPr marL="342900" indent="-342900">
              <a:buFont typeface="Arial" panose="020B0604020202020204" pitchFamily="34" charset="0"/>
              <a:buChar char="•"/>
            </a:pPr>
            <a:r>
              <a:rPr lang="en-US" sz="2400" dirty="0"/>
              <a:t>Office 365  - (teams) or Google docs/forms</a:t>
            </a:r>
          </a:p>
          <a:p>
            <a:pPr marL="342900" indent="-342900">
              <a:buFont typeface="Arial" panose="020B0604020202020204" pitchFamily="34" charset="0"/>
              <a:buChar char="•"/>
            </a:pPr>
            <a:r>
              <a:rPr lang="en-US" sz="2400" dirty="0"/>
              <a:t>Remind  - (cellphone texting tool)</a:t>
            </a:r>
          </a:p>
          <a:p>
            <a:pPr marL="342900" indent="-342900">
              <a:buFont typeface="Arial" panose="020B0604020202020204" pitchFamily="34" charset="0"/>
              <a:buChar char="•"/>
            </a:pPr>
            <a:r>
              <a:rPr lang="en-US" sz="2400" dirty="0"/>
              <a:t>Facebook / Twitter / Instagram / Snap Chat </a:t>
            </a:r>
          </a:p>
        </p:txBody>
      </p:sp>
    </p:spTree>
    <p:extLst>
      <p:ext uri="{BB962C8B-B14F-4D97-AF65-F5344CB8AC3E}">
        <p14:creationId xmlns:p14="http://schemas.microsoft.com/office/powerpoint/2010/main" val="1169264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BCE6E1-3E86-41E2-A7F4-00A02722D276}"/>
              </a:ext>
            </a:extLst>
          </p:cNvPr>
          <p:cNvSpPr>
            <a:spLocks noGrp="1"/>
          </p:cNvSpPr>
          <p:nvPr>
            <p:ph type="title"/>
          </p:nvPr>
        </p:nvSpPr>
        <p:spPr/>
        <p:txBody>
          <a:bodyPr/>
          <a:lstStyle/>
          <a:p>
            <a:r>
              <a:rPr lang="en-US" dirty="0"/>
              <a:t>Disclaimer:</a:t>
            </a:r>
          </a:p>
        </p:txBody>
      </p:sp>
      <p:sp>
        <p:nvSpPr>
          <p:cNvPr id="3" name="TextBox 2">
            <a:extLst>
              <a:ext uri="{FF2B5EF4-FFF2-40B4-BE49-F238E27FC236}">
                <a16:creationId xmlns:a16="http://schemas.microsoft.com/office/drawing/2014/main" id="{A6C9441F-9084-4F3C-9544-3BDB2E0DD5AF}"/>
              </a:ext>
            </a:extLst>
          </p:cNvPr>
          <p:cNvSpPr txBox="1"/>
          <p:nvPr/>
        </p:nvSpPr>
        <p:spPr>
          <a:xfrm>
            <a:off x="1583871" y="2302329"/>
            <a:ext cx="5584372" cy="1477328"/>
          </a:xfrm>
          <a:prstGeom prst="rect">
            <a:avLst/>
          </a:prstGeom>
          <a:noFill/>
        </p:spPr>
        <p:txBody>
          <a:bodyPr wrap="square" rtlCol="0">
            <a:spAutoFit/>
          </a:bodyPr>
          <a:lstStyle/>
          <a:p>
            <a:pPr marL="285750" indent="-285750">
              <a:buFont typeface="Arial" panose="020B0604020202020204" pitchFamily="34" charset="0"/>
              <a:buChar char="•"/>
            </a:pPr>
            <a:r>
              <a:rPr lang="en-US" dirty="0"/>
              <a:t>This is not an overnight process.  </a:t>
            </a:r>
          </a:p>
          <a:p>
            <a:pPr marL="285750" indent="-285750">
              <a:buFont typeface="Arial" panose="020B0604020202020204" pitchFamily="34" charset="0"/>
              <a:buChar char="•"/>
            </a:pPr>
            <a:r>
              <a:rPr lang="en-US" dirty="0"/>
              <a:t>Expect suspicion and resistance</a:t>
            </a:r>
          </a:p>
          <a:p>
            <a:pPr marL="285750" indent="-285750">
              <a:buFont typeface="Arial" panose="020B0604020202020204" pitchFamily="34" charset="0"/>
              <a:buChar char="•"/>
            </a:pPr>
            <a:r>
              <a:rPr lang="en-US" dirty="0"/>
              <a:t>Success may look different than planned – go with it!</a:t>
            </a:r>
          </a:p>
          <a:p>
            <a:pPr marL="285750" indent="-285750">
              <a:buFont typeface="Arial" panose="020B0604020202020204" pitchFamily="34" charset="0"/>
              <a:buChar char="•"/>
            </a:pPr>
            <a:r>
              <a:rPr lang="en-US" dirty="0"/>
              <a:t>Your name may never be known – your effort/commitment will</a:t>
            </a:r>
          </a:p>
        </p:txBody>
      </p:sp>
      <p:pic>
        <p:nvPicPr>
          <p:cNvPr id="4" name="Picture 3">
            <a:extLst>
              <a:ext uri="{FF2B5EF4-FFF2-40B4-BE49-F238E27FC236}">
                <a16:creationId xmlns:a16="http://schemas.microsoft.com/office/drawing/2014/main" id="{29A51D62-9EAC-427F-BB7A-6A07CC2ECE88}"/>
              </a:ext>
            </a:extLst>
          </p:cNvPr>
          <p:cNvPicPr>
            <a:picLocks noChangeAspect="1"/>
          </p:cNvPicPr>
          <p:nvPr/>
        </p:nvPicPr>
        <p:blipFill>
          <a:blip r:embed="rId2"/>
          <a:stretch>
            <a:fillRect/>
          </a:stretch>
        </p:blipFill>
        <p:spPr>
          <a:xfrm>
            <a:off x="5663293" y="2726696"/>
            <a:ext cx="6403521" cy="4131304"/>
          </a:xfrm>
          <a:prstGeom prst="rect">
            <a:avLst/>
          </a:prstGeom>
        </p:spPr>
      </p:pic>
    </p:spTree>
    <p:extLst>
      <p:ext uri="{BB962C8B-B14F-4D97-AF65-F5344CB8AC3E}">
        <p14:creationId xmlns:p14="http://schemas.microsoft.com/office/powerpoint/2010/main" val="5533817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E94AB-D504-4704-89D2-D02C30E3F92A}"/>
              </a:ext>
            </a:extLst>
          </p:cNvPr>
          <p:cNvSpPr>
            <a:spLocks noGrp="1"/>
          </p:cNvSpPr>
          <p:nvPr>
            <p:ph type="title"/>
          </p:nvPr>
        </p:nvSpPr>
        <p:spPr/>
        <p:txBody>
          <a:bodyPr/>
          <a:lstStyle/>
          <a:p>
            <a:r>
              <a:rPr lang="en-US" dirty="0"/>
              <a:t>Discussion?</a:t>
            </a:r>
          </a:p>
        </p:txBody>
      </p:sp>
      <p:sp>
        <p:nvSpPr>
          <p:cNvPr id="3" name="TextBox 2">
            <a:extLst>
              <a:ext uri="{FF2B5EF4-FFF2-40B4-BE49-F238E27FC236}">
                <a16:creationId xmlns:a16="http://schemas.microsoft.com/office/drawing/2014/main" id="{2A2A7628-93BB-4256-8E7F-C327313C51AA}"/>
              </a:ext>
            </a:extLst>
          </p:cNvPr>
          <p:cNvSpPr txBox="1"/>
          <p:nvPr/>
        </p:nvSpPr>
        <p:spPr>
          <a:xfrm>
            <a:off x="1451579" y="2037676"/>
            <a:ext cx="3328940" cy="923330"/>
          </a:xfrm>
          <a:prstGeom prst="rect">
            <a:avLst/>
          </a:prstGeom>
          <a:noFill/>
        </p:spPr>
        <p:txBody>
          <a:bodyPr wrap="square" rtlCol="0">
            <a:spAutoFit/>
          </a:bodyPr>
          <a:lstStyle/>
          <a:p>
            <a:r>
              <a:rPr lang="en-US" dirty="0"/>
              <a:t>Chad Williams</a:t>
            </a:r>
          </a:p>
          <a:p>
            <a:r>
              <a:rPr lang="en-US" dirty="0"/>
              <a:t>MEA UniServ Consultant</a:t>
            </a:r>
          </a:p>
          <a:p>
            <a:r>
              <a:rPr lang="en-US" dirty="0"/>
              <a:t>cwilliams@mea.org</a:t>
            </a:r>
          </a:p>
        </p:txBody>
      </p:sp>
      <p:pic>
        <p:nvPicPr>
          <p:cNvPr id="4" name="Picture 3">
            <a:extLst>
              <a:ext uri="{FF2B5EF4-FFF2-40B4-BE49-F238E27FC236}">
                <a16:creationId xmlns:a16="http://schemas.microsoft.com/office/drawing/2014/main" id="{0CBBB4A5-0C9E-4E88-B3B2-C9A45F96ABAD}"/>
              </a:ext>
            </a:extLst>
          </p:cNvPr>
          <p:cNvPicPr>
            <a:picLocks noChangeAspect="1"/>
          </p:cNvPicPr>
          <p:nvPr/>
        </p:nvPicPr>
        <p:blipFill>
          <a:blip r:embed="rId2"/>
          <a:stretch>
            <a:fillRect/>
          </a:stretch>
        </p:blipFill>
        <p:spPr>
          <a:xfrm>
            <a:off x="5663293" y="2726696"/>
            <a:ext cx="6403521" cy="4131304"/>
          </a:xfrm>
          <a:prstGeom prst="rect">
            <a:avLst/>
          </a:prstGeom>
        </p:spPr>
      </p:pic>
      <p:pic>
        <p:nvPicPr>
          <p:cNvPr id="5" name="Picture 4">
            <a:extLst>
              <a:ext uri="{FF2B5EF4-FFF2-40B4-BE49-F238E27FC236}">
                <a16:creationId xmlns:a16="http://schemas.microsoft.com/office/drawing/2014/main" id="{2040B60E-F4DC-447D-BBEE-37459A5070C4}"/>
              </a:ext>
            </a:extLst>
          </p:cNvPr>
          <p:cNvPicPr>
            <a:picLocks noChangeAspect="1"/>
          </p:cNvPicPr>
          <p:nvPr/>
        </p:nvPicPr>
        <p:blipFill>
          <a:blip r:embed="rId3"/>
          <a:stretch>
            <a:fillRect/>
          </a:stretch>
        </p:blipFill>
        <p:spPr>
          <a:xfrm>
            <a:off x="468252" y="3237207"/>
            <a:ext cx="5195041" cy="1861556"/>
          </a:xfrm>
          <a:prstGeom prst="rect">
            <a:avLst/>
          </a:prstGeom>
        </p:spPr>
      </p:pic>
    </p:spTree>
    <p:extLst>
      <p:ext uri="{BB962C8B-B14F-4D97-AF65-F5344CB8AC3E}">
        <p14:creationId xmlns:p14="http://schemas.microsoft.com/office/powerpoint/2010/main" val="112203756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Berlin">
  <a:themeElements>
    <a:clrScheme name="Berlin">
      <a:dk1>
        <a:sysClr val="windowText" lastClr="000000"/>
      </a:dk1>
      <a:lt1>
        <a:sysClr val="window" lastClr="FFFFFF"/>
      </a:lt1>
      <a:dk2>
        <a:srgbClr val="9D360E"/>
      </a:dk2>
      <a:lt2>
        <a:srgbClr val="E7E6E6"/>
      </a:lt2>
      <a:accent1>
        <a:srgbClr val="F09415"/>
      </a:accent1>
      <a:accent2>
        <a:srgbClr val="C1B56B"/>
      </a:accent2>
      <a:accent3>
        <a:srgbClr val="4BAF73"/>
      </a:accent3>
      <a:accent4>
        <a:srgbClr val="5AA6C0"/>
      </a:accent4>
      <a:accent5>
        <a:srgbClr val="D17DF9"/>
      </a:accent5>
      <a:accent6>
        <a:srgbClr val="FA7E5C"/>
      </a:accent6>
      <a:hlink>
        <a:srgbClr val="FFAE3E"/>
      </a:hlink>
      <a:folHlink>
        <a:srgbClr val="FCC77E"/>
      </a:folHlink>
    </a:clrScheme>
    <a:fontScheme name="Berlin">
      <a:majorFont>
        <a:latin typeface="Trebuchet MS" panose="020B0603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rebuchet MS" panose="020B0603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erlin">
      <a:fillStyleLst>
        <a:solidFill>
          <a:schemeClr val="phClr"/>
        </a:solidFill>
        <a:gradFill rotWithShape="1">
          <a:gsLst>
            <a:gs pos="0">
              <a:schemeClr val="phClr">
                <a:tint val="60000"/>
                <a:satMod val="100000"/>
                <a:lumMod val="110000"/>
              </a:schemeClr>
            </a:gs>
            <a:gs pos="100000">
              <a:schemeClr val="phClr">
                <a:tint val="70000"/>
                <a:satMod val="100000"/>
                <a:lumMod val="100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6000"/>
                <a:shade val="100000"/>
                <a:hueMod val="270000"/>
                <a:satMod val="200000"/>
                <a:lumMod val="128000"/>
              </a:schemeClr>
            </a:gs>
            <a:gs pos="50000">
              <a:schemeClr val="phClr">
                <a:shade val="100000"/>
                <a:hueMod val="100000"/>
                <a:satMod val="110000"/>
                <a:lumMod val="130000"/>
              </a:schemeClr>
            </a:gs>
            <a:gs pos="100000">
              <a:schemeClr val="phClr">
                <a:shade val="78000"/>
                <a:hueMod val="44000"/>
                <a:satMod val="200000"/>
                <a:lumMod val="69000"/>
              </a:schemeClr>
            </a:gs>
          </a:gsLst>
          <a:lin ang="2520000" scaled="0"/>
        </a:gradFill>
      </a:bgFillStyleLst>
    </a:fmtScheme>
  </a:themeElements>
  <a:objectDefaults/>
  <a:extraClrSchemeLst/>
  <a:extLst>
    <a:ext uri="{05A4C25C-085E-4340-85A3-A5531E510DB2}">
      <thm15:themeFamily xmlns:thm15="http://schemas.microsoft.com/office/thememl/2012/main" name="Berlin" id="{7B5DBA9E-B069-418E-9360-A61BDD0615A4}" vid="{C0CBE056-4EF4-4D92-969E-947779DA7AA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3EE2BAFD-DA2E-4CD7-B6FA-8EB2BE4B21B5}"/>
</file>

<file path=customXml/itemProps2.xml><?xml version="1.0" encoding="utf-8"?>
<ds:datastoreItem xmlns:ds="http://schemas.openxmlformats.org/officeDocument/2006/customXml" ds:itemID="{D7CE9114-204B-408E-B172-3497BA71F6CD}">
  <ds:schemaRefs>
    <ds:schemaRef ds:uri="http://schemas.microsoft.com/sharepoint/v3/contenttype/forms"/>
  </ds:schemaRefs>
</ds:datastoreItem>
</file>

<file path=customXml/itemProps3.xml><?xml version="1.0" encoding="utf-8"?>
<ds:datastoreItem xmlns:ds="http://schemas.openxmlformats.org/officeDocument/2006/customXml" ds:itemID="{531043A1-9812-4A5B-9D7F-89FA57CBF5BF}">
  <ds:schemaRefs>
    <ds:schemaRef ds:uri="http://purl.org/dc/dcmitype/"/>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5ed5bd0d-9aa5-480d-8c58-25f9f57090c9"/>
    <ds:schemaRef ds:uri="05627597-0322-42fc-bc19-1d0dde15c694"/>
    <ds:schemaRef ds:uri="http://schemas.microsoft.com/office/2006/metadata/properties"/>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Gallery</Template>
  <TotalTime>4720</TotalTime>
  <Words>3304</Words>
  <Application>Microsoft Office PowerPoint</Application>
  <PresentationFormat>Widescreen</PresentationFormat>
  <Paragraphs>368</Paragraphs>
  <Slides>46</Slides>
  <Notes>31</Notes>
  <HiddenSlides>0</HiddenSlides>
  <MMClips>1</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46</vt:i4>
      </vt:variant>
    </vt:vector>
  </HeadingPairs>
  <TitlesOfParts>
    <vt:vector size="53" baseType="lpstr">
      <vt:lpstr>Arial</vt:lpstr>
      <vt:lpstr>Calibri</vt:lpstr>
      <vt:lpstr>Gill Sans MT</vt:lpstr>
      <vt:lpstr>Segoe Condensed</vt:lpstr>
      <vt:lpstr>Trebuchet MS</vt:lpstr>
      <vt:lpstr>Gallery</vt:lpstr>
      <vt:lpstr>Berlin</vt:lpstr>
      <vt:lpstr>Organizing Around School Safety</vt:lpstr>
      <vt:lpstr>PowerPoint Presentation</vt:lpstr>
      <vt:lpstr>Tip of the iceberg</vt:lpstr>
      <vt:lpstr>Safety is a prerequisite for education</vt:lpstr>
      <vt:lpstr>In the moment of a Student Threat / Assault – Corporal Punishment Laws conflict with Seclusion and Restraint policies</vt:lpstr>
      <vt:lpstr>Seclusion and Restraint – Brief Background</vt:lpstr>
      <vt:lpstr>Safe School Legislation what’s in place now</vt:lpstr>
      <vt:lpstr>Safe School Legislation what’s in place now</vt:lpstr>
      <vt:lpstr>Safe School Legislation what’s in place now</vt:lpstr>
      <vt:lpstr>Safe School Legislation what’s in place now</vt:lpstr>
      <vt:lpstr>“Unsafe” School Legislation what’s in place now</vt:lpstr>
      <vt:lpstr>“Unsafe” School Legislation what’s in place now</vt:lpstr>
      <vt:lpstr>Violent Special Education Students</vt:lpstr>
      <vt:lpstr>Emergency Seclusion </vt:lpstr>
      <vt:lpstr>Emergency Seclusion Policy Requirements </vt:lpstr>
      <vt:lpstr>Emergency Restraint</vt:lpstr>
      <vt:lpstr>Emergency CHEMICAL RESTRAINT</vt:lpstr>
      <vt:lpstr>Emergency PHYSICAL RESTRAINT</vt:lpstr>
      <vt:lpstr>Is this an “Emergency” Restraint or not?</vt:lpstr>
      <vt:lpstr>“Emergency” Restraint or not?</vt:lpstr>
      <vt:lpstr>“Emergency” Restraint or not?</vt:lpstr>
      <vt:lpstr>“Emergency” MECHANICAL RESTRAINT</vt:lpstr>
      <vt:lpstr>Comprehensive training framework</vt:lpstr>
      <vt:lpstr>All Personnel Training must include the following:</vt:lpstr>
      <vt:lpstr>Key Identified Personnel Training must include the following:</vt:lpstr>
      <vt:lpstr>Notable features of the law</vt:lpstr>
      <vt:lpstr>Interesting Facts about the Seclusion and restraint policy:</vt:lpstr>
      <vt:lpstr>Interesting Facts</vt:lpstr>
      <vt:lpstr>Interesting Facts</vt:lpstr>
      <vt:lpstr>Interesting Facts</vt:lpstr>
      <vt:lpstr>Interesting Facts</vt:lpstr>
      <vt:lpstr>Interesting Facts</vt:lpstr>
      <vt:lpstr>MEA Workplace Violence Tool Kit</vt:lpstr>
      <vt:lpstr>Effecting change is a process</vt:lpstr>
      <vt:lpstr>Awareness to action model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lpstr>Disclaimer:</vt:lpstr>
      <vt:lpstr>Discussion?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Organizing Around School Safety</dc:title>
  <dc:creator>Williams, Chad</dc:creator>
  <cp:lastModifiedBy>Salcedo, Eunice [NEA]</cp:lastModifiedBy>
  <cp:revision>25</cp:revision>
  <dcterms:created xsi:type="dcterms:W3CDTF">2018-07-31T22:10:31Z</dcterms:created>
  <dcterms:modified xsi:type="dcterms:W3CDTF">2025-06-23T15:40:45Z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