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4"/>
  </p:notesMasterIdLst>
  <p:sldIdLst>
    <p:sldId id="295" r:id="rId5"/>
    <p:sldId id="287" r:id="rId6"/>
    <p:sldId id="256" r:id="rId7"/>
    <p:sldId id="258" r:id="rId8"/>
    <p:sldId id="298" r:id="rId9"/>
    <p:sldId id="262" r:id="rId10"/>
    <p:sldId id="301" r:id="rId11"/>
    <p:sldId id="299" r:id="rId12"/>
    <p:sldId id="261" r:id="rId13"/>
    <p:sldId id="300" r:id="rId14"/>
    <p:sldId id="264" r:id="rId15"/>
    <p:sldId id="265" r:id="rId16"/>
    <p:sldId id="309" r:id="rId17"/>
    <p:sldId id="266" r:id="rId18"/>
    <p:sldId id="302" r:id="rId19"/>
    <p:sldId id="267" r:id="rId20"/>
    <p:sldId id="272" r:id="rId21"/>
    <p:sldId id="284" r:id="rId22"/>
    <p:sldId id="30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008989-9C93-A97A-E8D2-72C0CE6CAA95}" v="2" dt="2025-11-17T16:32:52.3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ard Allen, Taraja [OH]" userId="S::shephardallent_ohea.org#ext#@neahq.onmicrosoft.com::1929c888-a26f-48d0-8446-618e90ef5028" providerId="AD" clId="Web-{4C008989-9C93-A97A-E8D2-72C0CE6CAA95}"/>
    <pc:docChg chg="modSld">
      <pc:chgData name="Shephard Allen, Taraja [OH]" userId="S::shephardallent_ohea.org#ext#@neahq.onmicrosoft.com::1929c888-a26f-48d0-8446-618e90ef5028" providerId="AD" clId="Web-{4C008989-9C93-A97A-E8D2-72C0CE6CAA95}" dt="2025-11-17T16:32:52.329" v="1" actId="1076"/>
      <pc:docMkLst>
        <pc:docMk/>
      </pc:docMkLst>
      <pc:sldChg chg="modSp">
        <pc:chgData name="Shephard Allen, Taraja [OH]" userId="S::shephardallent_ohea.org#ext#@neahq.onmicrosoft.com::1929c888-a26f-48d0-8446-618e90ef5028" providerId="AD" clId="Web-{4C008989-9C93-A97A-E8D2-72C0CE6CAA95}" dt="2025-11-17T16:29:41.028" v="0" actId="14100"/>
        <pc:sldMkLst>
          <pc:docMk/>
          <pc:sldMk cId="1585355814" sldId="261"/>
        </pc:sldMkLst>
        <pc:picChg chg="mod">
          <ac:chgData name="Shephard Allen, Taraja [OH]" userId="S::shephardallent_ohea.org#ext#@neahq.onmicrosoft.com::1929c888-a26f-48d0-8446-618e90ef5028" providerId="AD" clId="Web-{4C008989-9C93-A97A-E8D2-72C0CE6CAA95}" dt="2025-11-17T16:29:41.028" v="0" actId="14100"/>
          <ac:picMkLst>
            <pc:docMk/>
            <pc:sldMk cId="1585355814" sldId="261"/>
            <ac:picMk id="4098" creationId="{00000000-0000-0000-0000-000000000000}"/>
          </ac:picMkLst>
        </pc:picChg>
      </pc:sldChg>
      <pc:sldChg chg="modSp">
        <pc:chgData name="Shephard Allen, Taraja [OH]" userId="S::shephardallent_ohea.org#ext#@neahq.onmicrosoft.com::1929c888-a26f-48d0-8446-618e90ef5028" providerId="AD" clId="Web-{4C008989-9C93-A97A-E8D2-72C0CE6CAA95}" dt="2025-11-17T16:32:52.329" v="1" actId="1076"/>
        <pc:sldMkLst>
          <pc:docMk/>
          <pc:sldMk cId="4112594220" sldId="266"/>
        </pc:sldMkLst>
        <pc:picChg chg="mod">
          <ac:chgData name="Shephard Allen, Taraja [OH]" userId="S::shephardallent_ohea.org#ext#@neahq.onmicrosoft.com::1929c888-a26f-48d0-8446-618e90ef5028" providerId="AD" clId="Web-{4C008989-9C93-A97A-E8D2-72C0CE6CAA95}" dt="2025-11-17T16:32:52.329" v="1" actId="1076"/>
          <ac:picMkLst>
            <pc:docMk/>
            <pc:sldMk cId="4112594220" sldId="266"/>
            <ac:picMk id="6"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11/17/2025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973323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5</a:t>
            </a:fld>
            <a:endParaRPr lang="en-US"/>
          </a:p>
        </p:txBody>
      </p:sp>
    </p:spTree>
    <p:extLst>
      <p:ext uri="{BB962C8B-B14F-4D97-AF65-F5344CB8AC3E}">
        <p14:creationId xmlns:p14="http://schemas.microsoft.com/office/powerpoint/2010/main" val="2903472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11/17/2025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11/17/2025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54" y="6371970"/>
            <a:ext cx="1052712" cy="452940"/>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11/17/2025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4170216" y="417423"/>
            <a:ext cx="8314038" cy="6322422"/>
          </a:xfrm>
        </p:spPr>
        <p:txBody>
          <a:bodyPr vert="horz" lIns="91440" tIns="45720" rIns="91440" bIns="45720" rtlCol="0" anchor="b">
            <a:normAutofit fontScale="90000"/>
          </a:bodyPr>
          <a:lstStyle/>
          <a:p>
            <a:r>
              <a:rPr lang="en-US" sz="6600">
                <a:solidFill>
                  <a:schemeClr val="tx1">
                    <a:lumMod val="85000"/>
                    <a:lumOff val="15000"/>
                  </a:schemeClr>
                </a:solidFill>
              </a:rPr>
              <a:t>Intro Via Zoom Window</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Rename your  window with </a:t>
            </a:r>
            <a:br>
              <a:rPr lang="en-US" sz="5300" b="0">
                <a:solidFill>
                  <a:schemeClr val="tx1">
                    <a:lumMod val="85000"/>
                    <a:lumOff val="15000"/>
                  </a:schemeClr>
                </a:solidFill>
              </a:rPr>
            </a:br>
            <a:r>
              <a:rPr lang="en-US" sz="5300" b="0">
                <a:solidFill>
                  <a:schemeClr val="tx1">
                    <a:lumMod val="85000"/>
                    <a:lumOff val="15000"/>
                  </a:schemeClr>
                </a:solidFill>
              </a:rPr>
              <a:t>Name</a:t>
            </a:r>
            <a:br>
              <a:rPr lang="en-US" sz="5300" b="0">
                <a:solidFill>
                  <a:schemeClr val="tx1">
                    <a:lumMod val="85000"/>
                    <a:lumOff val="15000"/>
                  </a:schemeClr>
                </a:solidFill>
              </a:rPr>
            </a:br>
            <a:r>
              <a:rPr lang="en-US" sz="5300" b="0">
                <a:solidFill>
                  <a:schemeClr val="tx1">
                    <a:lumMod val="85000"/>
                    <a:lumOff val="15000"/>
                  </a:schemeClr>
                </a:solidFill>
              </a:rPr>
              <a:t>Required Pronoun</a:t>
            </a:r>
            <a:br>
              <a:rPr lang="en-US" sz="5300" b="0">
                <a:solidFill>
                  <a:schemeClr val="tx1">
                    <a:lumMod val="85000"/>
                    <a:lumOff val="15000"/>
                  </a:schemeClr>
                </a:solidFill>
              </a:rPr>
            </a:br>
            <a:r>
              <a:rPr lang="en-US" sz="5300" b="0">
                <a:solidFill>
                  <a:schemeClr val="tx1">
                    <a:lumMod val="85000"/>
                    <a:lumOff val="15000"/>
                  </a:schemeClr>
                </a:solidFill>
              </a:rPr>
              <a:t>Native Land Where you Are</a:t>
            </a:r>
            <a:br>
              <a:rPr lang="en-US" sz="5300" b="0">
                <a:solidFill>
                  <a:schemeClr val="tx1">
                    <a:lumMod val="85000"/>
                    <a:lumOff val="15000"/>
                  </a:schemeClr>
                </a:solidFill>
              </a:rPr>
            </a:br>
            <a:br>
              <a:rPr lang="en-US" sz="5300" b="0">
                <a:solidFill>
                  <a:schemeClr val="tx1">
                    <a:lumMod val="85000"/>
                    <a:lumOff val="15000"/>
                  </a:schemeClr>
                </a:solidFill>
              </a:rPr>
            </a:br>
            <a:r>
              <a:rPr lang="en-US" sz="3600" b="0">
                <a:solidFill>
                  <a:schemeClr val="accent5">
                    <a:lumMod val="75000"/>
                  </a:schemeClr>
                </a:solidFill>
              </a:rPr>
              <a:t>Make sure you have the Resource Documents available for the duration of this meeting. </a:t>
            </a:r>
            <a:br>
              <a:rPr lang="en-US" sz="6600">
                <a:solidFill>
                  <a:schemeClr val="accent5">
                    <a:lumMod val="75000"/>
                  </a:schemeClr>
                </a:solidFill>
              </a:rPr>
            </a:br>
            <a:endParaRPr lang="en-US" sz="6600">
              <a:solidFill>
                <a:schemeClr val="accent5">
                  <a:lumMod val="75000"/>
                </a:schemeClr>
              </a:solidFill>
            </a:endParaRPr>
          </a:p>
        </p:txBody>
      </p:sp>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127" y="313154"/>
            <a:ext cx="3294180" cy="38432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678758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841959" y="1851953"/>
            <a:ext cx="3502057" cy="2228522"/>
          </a:xfrm>
        </p:spPr>
        <p:txBody>
          <a:bodyPr vert="horz" lIns="91440" tIns="45720" rIns="91440" bIns="45720" rtlCol="0" anchor="b">
            <a:normAutofit fontScale="90000"/>
          </a:bodyPr>
          <a:lstStyle/>
          <a:p>
            <a:pPr algn="r"/>
            <a:r>
              <a:rPr lang="en-US" sz="8000" b="1">
                <a:solidFill>
                  <a:schemeClr val="tx1"/>
                </a:solidFill>
              </a:rPr>
              <a:t>Chat  </a:t>
            </a:r>
            <a:r>
              <a:rPr lang="en-US" sz="8000" b="1" err="1">
                <a:solidFill>
                  <a:schemeClr val="tx1"/>
                </a:solidFill>
              </a:rPr>
              <a:t>WindowEntry</a:t>
            </a:r>
            <a:r>
              <a:rPr lang="en-US" sz="8000" b="1">
                <a:solidFill>
                  <a:schemeClr val="tx1"/>
                </a:solidFill>
              </a:rPr>
              <a:t>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207193"/>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What do you think Social Justice Unionism looks like? </a:t>
            </a:r>
          </a:p>
          <a:p>
            <a:pPr marL="0" indent="0" algn="ctr">
              <a:buNone/>
            </a:pPr>
            <a:r>
              <a:rPr lang="en-US" sz="4400" b="1" spc="200">
                <a:latin typeface="+mj-lt"/>
              </a:rPr>
              <a:t> </a:t>
            </a:r>
            <a:endParaRPr lang="en-US" sz="4400" b="1" spc="20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825"/>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l="1" r="67427" b="7090"/>
          <a:stretch/>
        </p:blipFill>
        <p:spPr>
          <a:xfrm>
            <a:off x="165252" y="310237"/>
            <a:ext cx="1621984" cy="1990627"/>
          </a:xfrm>
          <a:prstGeom prst="rect">
            <a:avLst/>
          </a:prstGeom>
        </p:spPr>
      </p:pic>
      <p:sp>
        <p:nvSpPr>
          <p:cNvPr id="4" name="TextBox 3"/>
          <p:cNvSpPr txBox="1"/>
          <p:nvPr/>
        </p:nvSpPr>
        <p:spPr>
          <a:xfrm>
            <a:off x="2453640" y="628444"/>
            <a:ext cx="9615055" cy="2185214"/>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Session 1 </a:t>
            </a:r>
            <a:r>
              <a:rPr lang="en-US" sz="4800">
                <a:solidFill>
                  <a:schemeClr val="bg1"/>
                </a:solidFill>
                <a:latin typeface="Arial Black" panose="020B0A04020102020204" pitchFamily="34" charset="0"/>
              </a:rPr>
              <a:t>-</a:t>
            </a:r>
            <a:r>
              <a:rPr lang="en-US" sz="4400" err="1">
                <a:solidFill>
                  <a:schemeClr val="bg1"/>
                </a:solidFill>
                <a:latin typeface="Arial Black" panose="020B0A04020102020204" pitchFamily="34" charset="0"/>
              </a:rPr>
              <a:t>DefiningSocial</a:t>
            </a:r>
            <a:r>
              <a:rPr lang="en-US" sz="4400">
                <a:solidFill>
                  <a:schemeClr val="bg1"/>
                </a:solidFill>
                <a:latin typeface="Arial Black" panose="020B0A04020102020204" pitchFamily="34" charset="0"/>
              </a:rPr>
              <a:t> Justice Unionism is and what it takes to achieve it</a:t>
            </a:r>
          </a:p>
        </p:txBody>
      </p:sp>
    </p:spTree>
    <p:extLst>
      <p:ext uri="{BB962C8B-B14F-4D97-AF65-F5344CB8AC3E}">
        <p14:creationId xmlns:p14="http://schemas.microsoft.com/office/powerpoint/2010/main" val="187498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74B17DC3-8725-480A-B456-B4767EE2318F}"/>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05729" y="232914"/>
            <a:ext cx="4184719" cy="2831374"/>
          </a:xfrm>
        </p:spPr>
        <p:txBody>
          <a:bodyPr>
            <a:normAutofit/>
          </a:bodyPr>
          <a:lstStyle/>
          <a:p>
            <a:r>
              <a:rPr lang="en-US">
                <a:latin typeface="Arial"/>
                <a:cs typeface="Arial"/>
              </a:rPr>
              <a:t>Community Agreements </a:t>
            </a:r>
            <a:br>
              <a:rPr lang="en-US">
                <a:latin typeface="Arial"/>
                <a:cs typeface="Arial"/>
              </a:rPr>
            </a:br>
            <a:br>
              <a:rPr lang="en-US">
                <a:latin typeface="Arial"/>
                <a:cs typeface="Arial"/>
              </a:rPr>
            </a:br>
            <a:endParaRPr lang="en-US" b="0">
              <a:latin typeface="Arial"/>
              <a:cs typeface="Arial"/>
            </a:endParaRP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3030" y="146649"/>
            <a:ext cx="7119669" cy="5741556"/>
          </a:xfrm>
          <a:noFill/>
        </p:spPr>
        <p:txBody>
          <a:bodyPr vert="horz" lIns="0" tIns="45720" rIns="0" bIns="45720" rtlCol="0" anchor="t">
            <a:noAutofit/>
          </a:bodyPr>
          <a:lstStyle/>
          <a:p>
            <a:r>
              <a:rPr lang="en-US" sz="2800"/>
              <a:t>1. Share Responsibility for the Success of Each Learning Session</a:t>
            </a:r>
            <a:endParaRPr lang="en-US" sz="2800">
              <a:effectLst/>
            </a:endParaRPr>
          </a:p>
          <a:p>
            <a:r>
              <a:rPr lang="en-US" sz="2800"/>
              <a:t>2. Move up, Move </a:t>
            </a:r>
            <a:r>
              <a:rPr lang="en-US" sz="2800">
                <a:effectLst/>
              </a:rPr>
              <a:t>back</a:t>
            </a:r>
          </a:p>
          <a:p>
            <a:r>
              <a:rPr lang="en-US" sz="2800"/>
              <a:t>3. Respect Confidentiality</a:t>
            </a:r>
            <a:endParaRPr lang="en-US" sz="2800">
              <a:effectLst/>
            </a:endParaRPr>
          </a:p>
          <a:p>
            <a:r>
              <a:rPr lang="en-US" sz="2800"/>
              <a:t>4. Be Responsible for Building Deep Understanding</a:t>
            </a:r>
            <a:endParaRPr lang="en-US" sz="2800">
              <a:effectLst/>
            </a:endParaRPr>
          </a:p>
          <a:p>
            <a:pPr lvl="2"/>
            <a:r>
              <a:rPr lang="en-US" sz="2000"/>
              <a:t>Be timely with your presence, your speaking, and your listening</a:t>
            </a:r>
          </a:p>
          <a:p>
            <a:pPr lvl="2"/>
            <a:r>
              <a:rPr lang="en-US" sz="2000"/>
              <a:t>Be fully present with speakers, open to new perspectives, and accept challenges</a:t>
            </a:r>
          </a:p>
          <a:p>
            <a:pPr lvl="2"/>
            <a:r>
              <a:rPr lang="en-US" sz="2000"/>
              <a:t>Place OTHER tech on silent and stay checked-in</a:t>
            </a:r>
          </a:p>
          <a:p>
            <a:pPr lvl="2"/>
            <a:r>
              <a:rPr lang="en-US" sz="2000"/>
              <a:t>Share using “I” statements</a:t>
            </a:r>
          </a:p>
          <a:p>
            <a:pPr lvl="2"/>
            <a:r>
              <a:rPr lang="en-US" sz="2000"/>
              <a:t>Connect to your core values and speak from your heart</a:t>
            </a:r>
          </a:p>
          <a:p>
            <a:pPr marL="200660" lvl="1" indent="0">
              <a:buNone/>
            </a:pPr>
            <a:r>
              <a:rPr lang="en-US" sz="2800"/>
              <a:t>5. Expect and Accept Imperfection</a:t>
            </a:r>
          </a:p>
          <a:p>
            <a:pPr marL="200660" lvl="1" indent="0">
              <a:buNone/>
            </a:pPr>
            <a:r>
              <a:rPr lang="en-US" sz="2800"/>
              <a:t>6. Expect/accept non-closure – Agree to Disagree</a:t>
            </a:r>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7366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a:normAutofit/>
          </a:bodyPr>
          <a:lstStyle/>
          <a:p>
            <a:r>
              <a:rPr lang="en-US" sz="3600"/>
              <a:t>We begin by acknowledging that through a history of colonization and brutality, we currently reside on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398711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What is Social Justice Unionism?</a:t>
            </a:r>
          </a:p>
          <a:p>
            <a:pPr marL="0" indent="0">
              <a:buNone/>
            </a:pPr>
            <a:r>
              <a:rPr lang="en-US" sz="3600">
                <a:solidFill>
                  <a:schemeClr val="accent2">
                    <a:lumMod val="75000"/>
                  </a:schemeClr>
                </a:solidFill>
              </a:rPr>
              <a:t>What would it take to move to that?</a:t>
            </a:r>
          </a:p>
          <a:p>
            <a:pPr marL="0" indent="0">
              <a:buNone/>
            </a:pPr>
            <a:r>
              <a:rPr lang="en-US" sz="3600">
                <a:solidFill>
                  <a:schemeClr val="accent2">
                    <a:lumMod val="75000"/>
                  </a:schemeClr>
                </a:solidFill>
              </a:rPr>
              <a:t>What is my role as a staff person?</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4142635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701635"/>
            <a:ext cx="7255239" cy="4156365"/>
          </a:xfrm>
        </p:spPr>
        <p:txBody>
          <a:bodyPr vert="horz" lIns="0" tIns="45720" rIns="0" bIns="45720" rtlCol="0" anchor="t">
            <a:normAutofit/>
          </a:bodyPr>
          <a:lstStyle/>
          <a:p>
            <a:pPr marL="0" indent="0">
              <a:buNone/>
            </a:pPr>
            <a:r>
              <a:rPr lang="en-US" sz="3600">
                <a:solidFill>
                  <a:schemeClr val="accent2">
                    <a:lumMod val="75000"/>
                  </a:schemeClr>
                </a:solidFill>
              </a:rPr>
              <a:t>What if…?</a:t>
            </a:r>
          </a:p>
          <a:p>
            <a:pPr marL="0" indent="0">
              <a:buNone/>
            </a:pPr>
            <a:r>
              <a:rPr lang="en-US" sz="3600">
                <a:solidFill>
                  <a:schemeClr val="accent2">
                    <a:lumMod val="75000"/>
                  </a:schemeClr>
                </a:solidFill>
              </a:rPr>
              <a:t>Ilissa</a:t>
            </a: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pic>
        <p:nvPicPr>
          <p:cNvPr id="7"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31363"/>
          <a:stretch/>
        </p:blipFill>
        <p:spPr bwMode="auto">
          <a:xfrm>
            <a:off x="-307298" y="2106275"/>
            <a:ext cx="4392118" cy="407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75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a:t>Imagine If-  (from Page 21)</a:t>
            </a:r>
          </a:p>
        </p:txBody>
      </p:sp>
      <p:sp>
        <p:nvSpPr>
          <p:cNvPr id="3" name="Content Placeholder 2"/>
          <p:cNvSpPr>
            <a:spLocks noGrp="1"/>
          </p:cNvSpPr>
          <p:nvPr>
            <p:ph idx="1"/>
          </p:nvPr>
        </p:nvSpPr>
        <p:spPr>
          <a:xfrm>
            <a:off x="307126" y="1165685"/>
            <a:ext cx="10431631" cy="5210590"/>
          </a:xfrm>
        </p:spPr>
        <p:txBody>
          <a:bodyPr>
            <a:normAutofit lnSpcReduction="10000"/>
          </a:bodyPr>
          <a:lstStyle/>
          <a:p>
            <a:pPr marL="514350" indent="-514350">
              <a:buFont typeface="+mj-lt"/>
              <a:buAutoNum type="arabicPeriod"/>
            </a:pPr>
            <a:r>
              <a:rPr lang="en-US" sz="2800"/>
              <a:t>Had so much respect in the community that when a parent has a problem with a school, the parent not only talks to the principal and teacher, but also the building union rep. </a:t>
            </a:r>
          </a:p>
          <a:p>
            <a:pPr marL="514350" indent="-514350">
              <a:buFont typeface="+mj-lt"/>
              <a:buAutoNum type="arabicPeriod"/>
            </a:pPr>
            <a:r>
              <a:rPr lang="en-US" sz="2800"/>
              <a:t>Worked in ongoing alliance with community, parent, and labor groups to promote the schools and communities our students deserve. </a:t>
            </a:r>
          </a:p>
          <a:p>
            <a:pPr marL="514350" indent="-514350">
              <a:buFont typeface="+mj-lt"/>
              <a:buAutoNum type="arabicPeriod"/>
            </a:pPr>
            <a:r>
              <a:rPr lang="en-US" sz="2800"/>
              <a:t>Started programs for high school youth to serve as union interns and learn about the labor movement.</a:t>
            </a:r>
          </a:p>
          <a:p>
            <a:pPr marL="514350" indent="-514350">
              <a:buFont typeface="+mj-lt"/>
              <a:buAutoNum type="arabicPeriod"/>
            </a:pPr>
            <a:r>
              <a:rPr lang="en-US" sz="2800"/>
              <a:t>Sponsored afternoon social justice curriculum-sharing sessions at the union’s offices. </a:t>
            </a:r>
          </a:p>
          <a:p>
            <a:pPr marL="514350" indent="-514350">
              <a:buFont typeface="+mj-lt"/>
              <a:buAutoNum type="arabicPeriod"/>
            </a:pPr>
            <a:r>
              <a:rPr lang="en-US" sz="2800"/>
              <a:t>Had a diverse leadership and membership that was more reflective of the student body. </a:t>
            </a:r>
          </a:p>
          <a:p>
            <a:pPr marL="0" indent="0">
              <a:buNone/>
            </a:pPr>
            <a:endParaRPr lang="en-US" sz="2800"/>
          </a:p>
          <a:p>
            <a:pPr marL="0" indent="0">
              <a:buNone/>
            </a:pPr>
            <a:endParaRPr lang="en-US" sz="2800"/>
          </a:p>
        </p:txBody>
      </p:sp>
      <p:pic>
        <p:nvPicPr>
          <p:cNvPr id="4098"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3311" t="17040" r="63408" b="6734"/>
          <a:stretch/>
        </p:blipFill>
        <p:spPr bwMode="auto">
          <a:xfrm>
            <a:off x="10787249" y="286603"/>
            <a:ext cx="1343892" cy="587432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1733513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Imagine If – Zoom Room Work</a:t>
            </a:r>
          </a:p>
        </p:txBody>
      </p:sp>
      <p:sp>
        <p:nvSpPr>
          <p:cNvPr id="3" name="Content Placeholder 2"/>
          <p:cNvSpPr>
            <a:spLocks noGrp="1"/>
          </p:cNvSpPr>
          <p:nvPr>
            <p:ph idx="1"/>
          </p:nvPr>
        </p:nvSpPr>
        <p:spPr>
          <a:xfrm>
            <a:off x="307127" y="1165685"/>
            <a:ext cx="7622670" cy="5210590"/>
          </a:xfrm>
        </p:spPr>
        <p:txBody>
          <a:bodyPr vert="horz" lIns="0" tIns="45720" rIns="0" bIns="45720" rtlCol="0" anchor="t">
            <a:normAutofit lnSpcReduction="10000"/>
          </a:bodyPr>
          <a:lstStyle/>
          <a:p>
            <a:pPr marL="0" indent="0">
              <a:buNone/>
            </a:pPr>
            <a:r>
              <a:rPr lang="en-US" sz="2800"/>
              <a:t>Choose the Room of the Imagine if statement most interesting to you </a:t>
            </a:r>
          </a:p>
          <a:p>
            <a:pPr marL="0" indent="0">
              <a:buNone/>
            </a:pPr>
            <a:r>
              <a:rPr lang="en-US" sz="2800"/>
              <a:t>Introduce yourself</a:t>
            </a:r>
          </a:p>
          <a:p>
            <a:pPr marL="0" indent="0">
              <a:buNone/>
            </a:pPr>
            <a:r>
              <a:rPr lang="en-US" sz="2800"/>
              <a:t>Share your reactions to the statement your </a:t>
            </a:r>
            <a:r>
              <a:rPr lang="en-US" sz="2800" err="1"/>
              <a:t>Zoomies</a:t>
            </a:r>
            <a:r>
              <a:rPr lang="en-US" sz="2800"/>
              <a:t> are gathered at</a:t>
            </a:r>
          </a:p>
          <a:p>
            <a:pPr marL="0" indent="0">
              <a:buNone/>
            </a:pPr>
            <a:r>
              <a:rPr lang="en-US" sz="2800"/>
              <a:t>What would it take to achieve this “If” </a:t>
            </a:r>
            <a:endParaRPr lang="en-US" sz="2800">
              <a:ea typeface="Calibri"/>
              <a:cs typeface="Calibri"/>
            </a:endParaRPr>
          </a:p>
          <a:p>
            <a:pPr marL="0" indent="0">
              <a:buNone/>
            </a:pPr>
            <a:endParaRPr lang="en-US" sz="2800"/>
          </a:p>
          <a:p>
            <a:pPr marL="0" indent="0">
              <a:buNone/>
            </a:pPr>
            <a:endParaRPr lang="en-US" sz="2800"/>
          </a:p>
          <a:p>
            <a:pPr marL="0" indent="0">
              <a:buNone/>
            </a:pPr>
            <a:r>
              <a:rPr lang="en-US" sz="2800"/>
              <a:t>Our Debrief:</a:t>
            </a:r>
          </a:p>
          <a:p>
            <a:pPr marL="0" indent="0">
              <a:buNone/>
            </a:pPr>
            <a:r>
              <a:rPr lang="en-US" sz="2800"/>
              <a:t>“What is something someone said that stuck with you?”</a:t>
            </a:r>
          </a:p>
        </p:txBody>
      </p:sp>
      <p:pic>
        <p:nvPicPr>
          <p:cNvPr id="4098"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1474"/>
          <a:stretch/>
        </p:blipFill>
        <p:spPr bwMode="auto">
          <a:xfrm>
            <a:off x="8209204" y="83510"/>
            <a:ext cx="3979803" cy="576563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1585355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6079"/>
            <a:ext cx="7255239" cy="3931921"/>
          </a:xfrm>
        </p:spPr>
        <p:txBody>
          <a:bodyPr vert="horz" lIns="0" tIns="45720" rIns="0" bIns="45720" rtlCol="0" anchor="t">
            <a:normAutofit/>
          </a:bodyPr>
          <a:lstStyle/>
          <a:p>
            <a:pPr marL="0" indent="0">
              <a:buNone/>
            </a:pPr>
            <a:r>
              <a:rPr lang="en-US" sz="3600">
                <a:solidFill>
                  <a:schemeClr val="accent2">
                    <a:lumMod val="75000"/>
                  </a:schemeClr>
                </a:solidFill>
              </a:rPr>
              <a:t>Two Tensions that Exist in Our Work</a:t>
            </a:r>
          </a:p>
          <a:p>
            <a:pPr marL="0" indent="0">
              <a:buNone/>
            </a:pPr>
            <a:r>
              <a:rPr lang="en-US" sz="3600">
                <a:solidFill>
                  <a:schemeClr val="accent2">
                    <a:lumMod val="75000"/>
                  </a:schemeClr>
                </a:solidFill>
              </a:rPr>
              <a:t>Jessica</a:t>
            </a: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pic>
        <p:nvPicPr>
          <p:cNvPr id="7" name="Picture 6"/>
          <p:cNvPicPr>
            <a:picLocks noChangeAspect="1"/>
          </p:cNvPicPr>
          <p:nvPr/>
        </p:nvPicPr>
        <p:blipFill rotWithShape="1">
          <a:blip r:embed="rId2"/>
          <a:srcRect l="14934" r="16264"/>
          <a:stretch/>
        </p:blipFill>
        <p:spPr>
          <a:xfrm>
            <a:off x="270164" y="3255387"/>
            <a:ext cx="3574472" cy="3049817"/>
          </a:xfrm>
          <a:prstGeom prst="rect">
            <a:avLst/>
          </a:prstGeom>
        </p:spPr>
      </p:pic>
    </p:spTree>
    <p:extLst>
      <p:ext uri="{BB962C8B-B14F-4D97-AF65-F5344CB8AC3E}">
        <p14:creationId xmlns:p14="http://schemas.microsoft.com/office/powerpoint/2010/main" val="258942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do we need Social Justice? Zoom Room </a:t>
            </a:r>
          </a:p>
        </p:txBody>
      </p:sp>
      <p:sp>
        <p:nvSpPr>
          <p:cNvPr id="3" name="Content Placeholder 2"/>
          <p:cNvSpPr>
            <a:spLocks noGrp="1"/>
          </p:cNvSpPr>
          <p:nvPr>
            <p:ph idx="1"/>
          </p:nvPr>
        </p:nvSpPr>
        <p:spPr>
          <a:xfrm>
            <a:off x="374753" y="1109272"/>
            <a:ext cx="11452485" cy="5096655"/>
          </a:xfrm>
        </p:spPr>
        <p:txBody>
          <a:bodyPr vert="horz" lIns="0" tIns="45720" rIns="0" bIns="45720" rtlCol="0" anchor="t">
            <a:normAutofit/>
          </a:bodyPr>
          <a:lstStyle/>
          <a:p>
            <a:r>
              <a:rPr lang="en-US"/>
              <a:t> </a:t>
            </a:r>
            <a:r>
              <a:rPr lang="en-US" sz="2800"/>
              <a:t>“Two ideals are struggling for supremacy in American life today: one is the industrial ideal dominating through the supremacy of commercialism, which subordinates the worker to the product and the machine; the other, the ideal of democracy, the ideal of the educators, which places humanity above all machines, and demands that all activity shall be the expression of life.   </a:t>
            </a:r>
            <a:r>
              <a:rPr lang="en-US" sz="2800" b="1"/>
              <a:t>If this ideal of the educators cannot be carried over into the industrial field then the ideal of industrialism will be carried over into the school</a:t>
            </a:r>
            <a:r>
              <a:rPr lang="en-US" sz="2800"/>
              <a:t>... Today, teachers of America, we stand at the parting of the ways.  </a:t>
            </a:r>
            <a:r>
              <a:rPr lang="en-US" sz="2800" b="1"/>
              <a:t>Democracy is not on trial, but America is</a:t>
            </a:r>
            <a:r>
              <a:rPr lang="en-US" sz="2800"/>
              <a:t>."</a:t>
            </a:r>
            <a:endParaRPr lang="en-US" sz="2800">
              <a:ea typeface="Calibri"/>
              <a:cs typeface="Calibri"/>
            </a:endParaRPr>
          </a:p>
          <a:p>
            <a:endParaRPr lang="en-US" sz="2800">
              <a:ea typeface="Calibri"/>
              <a:cs typeface="Calibri"/>
            </a:endParaRPr>
          </a:p>
          <a:p>
            <a:pPr algn="r"/>
            <a:r>
              <a:rPr lang="en-US" sz="2800" i="1">
                <a:ea typeface="Calibri"/>
                <a:cs typeface="Calibri"/>
              </a:rPr>
              <a:t>Margaret Haley, "Why Teachers Should Organize," TUSJ p. 67-69</a:t>
            </a:r>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3451462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fontScale="90000"/>
          </a:bodyPr>
          <a:lstStyle/>
          <a:p>
            <a:r>
              <a:rPr lang="en-US"/>
              <a:t>How do you answer?</a:t>
            </a:r>
            <a:br>
              <a:rPr lang="en-US"/>
            </a:br>
            <a:r>
              <a:rPr lang="en-US"/>
              <a:t>Zinn – 25-30 (27-30) Odd Room</a:t>
            </a:r>
            <a:br>
              <a:rPr lang="en-US"/>
            </a:br>
            <a:r>
              <a:rPr lang="en-US"/>
              <a:t>Fletcher – 34-41 (37-38)  Even Room</a:t>
            </a:r>
          </a:p>
        </p:txBody>
      </p:sp>
      <p:sp>
        <p:nvSpPr>
          <p:cNvPr id="8" name="Content Placeholder 2"/>
          <p:cNvSpPr txBox="1">
            <a:spLocks/>
          </p:cNvSpPr>
          <p:nvPr/>
        </p:nvSpPr>
        <p:spPr>
          <a:xfrm>
            <a:off x="277091" y="1743075"/>
            <a:ext cx="11640088" cy="4462852"/>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0">
              <a:lnSpc>
                <a:spcPct val="100000"/>
              </a:lnSpc>
            </a:pPr>
            <a:r>
              <a:rPr lang="en-US" sz="2800">
                <a:solidFill>
                  <a:schemeClr val="tx1">
                    <a:lumMod val="85000"/>
                    <a:lumOff val="15000"/>
                  </a:schemeClr>
                </a:solidFill>
              </a:rPr>
              <a:t>Do these the two ideals [industrial ideal vs. ideal </a:t>
            </a:r>
          </a:p>
          <a:p>
            <a:pPr indent="0">
              <a:lnSpc>
                <a:spcPct val="100000"/>
              </a:lnSpc>
              <a:buNone/>
            </a:pPr>
            <a:r>
              <a:rPr lang="en-US" sz="2800">
                <a:solidFill>
                  <a:schemeClr val="tx1">
                    <a:lumMod val="85000"/>
                    <a:lumOff val="15000"/>
                  </a:schemeClr>
                </a:solidFill>
              </a:rPr>
              <a:t>of democracy/educators], two tensions that keep our </a:t>
            </a:r>
            <a:br>
              <a:rPr lang="en-US" sz="2800"/>
            </a:br>
            <a:r>
              <a:rPr lang="en-US" sz="2800">
                <a:solidFill>
                  <a:schemeClr val="tx1">
                    <a:lumMod val="85000"/>
                    <a:lumOff val="15000"/>
                  </a:schemeClr>
                </a:solidFill>
              </a:rPr>
              <a:t>   unions agitated, have us “at the parting of the ways?”  </a:t>
            </a:r>
            <a:endParaRPr lang="en-US" sz="2800">
              <a:solidFill>
                <a:schemeClr val="tx1">
                  <a:lumMod val="85000"/>
                  <a:lumOff val="15000"/>
                </a:schemeClr>
              </a:solidFill>
              <a:ea typeface="Calibri" panose="020F0502020204030204"/>
              <a:cs typeface="Calibri" panose="020F0502020204030204"/>
            </a:endParaRPr>
          </a:p>
          <a:p>
            <a:r>
              <a:rPr lang="en-US" sz="2800">
                <a:solidFill>
                  <a:schemeClr val="tx1">
                    <a:lumMod val="85000"/>
                    <a:lumOff val="15000"/>
                  </a:schemeClr>
                </a:solidFill>
              </a:rPr>
              <a:t>Is this the Theory of Change we need? -  “If this ideal of the educators cannot      be carried over into the industrial field then the ideal of industrialism will be        carried over into the school.” </a:t>
            </a:r>
            <a:endParaRPr lang="en-US" sz="2800">
              <a:solidFill>
                <a:schemeClr val="tx1">
                  <a:lumMod val="85000"/>
                  <a:lumOff val="15000"/>
                </a:schemeClr>
              </a:solidFill>
              <a:ea typeface="Calibri"/>
              <a:cs typeface="Calibri"/>
            </a:endParaRPr>
          </a:p>
          <a:p>
            <a:pPr marL="0" indent="0">
              <a:buNone/>
            </a:pPr>
            <a:r>
              <a:rPr lang="en-US" sz="2800">
                <a:solidFill>
                  <a:schemeClr val="tx1">
                    <a:lumMod val="85000"/>
                    <a:lumOff val="15000"/>
                  </a:schemeClr>
                </a:solidFill>
              </a:rPr>
              <a:t>How does your role as a staff person change within these tensions and theory of      change?</a:t>
            </a:r>
            <a:endParaRPr lang="en-US" sz="2800">
              <a:solidFill>
                <a:schemeClr val="tx1">
                  <a:lumMod val="85000"/>
                  <a:lumOff val="15000"/>
                </a:schemeClr>
              </a:solidFill>
              <a:ea typeface="Calibri"/>
              <a:cs typeface="Calibri"/>
            </a:endParaRPr>
          </a:p>
          <a:p>
            <a:r>
              <a:rPr lang="en-US" sz="2800">
                <a:solidFill>
                  <a:schemeClr val="tx1">
                    <a:lumMod val="85000"/>
                    <a:lumOff val="15000"/>
                  </a:schemeClr>
                </a:solidFill>
              </a:rPr>
              <a:t>Be ready to present and discuss your answers as a whole group</a:t>
            </a:r>
            <a:r>
              <a:rPr lang="en-US" sz="2800"/>
              <a:t>. </a:t>
            </a:r>
            <a:endParaRPr lang="en-US" sz="2800">
              <a:ea typeface="Calibri"/>
              <a:cs typeface="Calibri"/>
            </a:endParaRPr>
          </a:p>
        </p:txBody>
      </p:sp>
      <p:sp>
        <p:nvSpPr>
          <p:cNvPr id="9" name="Slide Number Placeholder 8"/>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2694819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a:t>7 Components of Social Justice Unionism</a:t>
            </a:r>
          </a:p>
        </p:txBody>
      </p:sp>
      <p:sp>
        <p:nvSpPr>
          <p:cNvPr id="3" name="Content Placeholder 2"/>
          <p:cNvSpPr>
            <a:spLocks noGrp="1"/>
          </p:cNvSpPr>
          <p:nvPr>
            <p:ph idx="1"/>
          </p:nvPr>
        </p:nvSpPr>
        <p:spPr>
          <a:xfrm>
            <a:off x="221673" y="822669"/>
            <a:ext cx="11610109" cy="5785949"/>
          </a:xfrm>
        </p:spPr>
        <p:txBody>
          <a:bodyPr>
            <a:normAutofit/>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Tree>
    <p:extLst>
      <p:ext uri="{BB962C8B-B14F-4D97-AF65-F5344CB8AC3E}">
        <p14:creationId xmlns:p14="http://schemas.microsoft.com/office/powerpoint/2010/main" val="3947654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a:t>Three Models of Teacher Unionism</a:t>
            </a:r>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7602" t="19780" r="6769" b="6755"/>
          <a:stretch/>
        </p:blipFill>
        <p:spPr>
          <a:xfrm>
            <a:off x="143166" y="2787346"/>
            <a:ext cx="3821459" cy="3421559"/>
          </a:xfrm>
          <a:prstGeom prst="rect">
            <a:avLst/>
          </a:prstGeom>
        </p:spPr>
      </p:pic>
      <p:sp>
        <p:nvSpPr>
          <p:cNvPr id="13" name="Slide Number Placeholder 12"/>
          <p:cNvSpPr>
            <a:spLocks noGrp="1"/>
          </p:cNvSpPr>
          <p:nvPr>
            <p:ph type="sldNum" sz="quarter" idx="12"/>
          </p:nvPr>
        </p:nvSpPr>
        <p:spPr/>
        <p:txBody>
          <a:bodyPr/>
          <a:lstStyle/>
          <a:p>
            <a:fld id="{5414DF46-E7D2-4146-95BA-57A23C39CF98}" type="slidenum">
              <a:rPr lang="en-US" smtClean="0"/>
              <a:t>14</a:t>
            </a:fld>
            <a:endParaRPr lang="en-US"/>
          </a:p>
        </p:txBody>
      </p:sp>
      <p:sp>
        <p:nvSpPr>
          <p:cNvPr id="14"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897325"/>
            <a:ext cx="7255239" cy="2336034"/>
          </a:xfrm>
        </p:spPr>
        <p:txBody>
          <a:bodyPr vert="horz" lIns="0" tIns="45720" rIns="0" bIns="45720" rtlCol="0" anchor="t">
            <a:normAutofit/>
          </a:bodyPr>
          <a:lstStyle/>
          <a:p>
            <a:pPr marL="0" indent="0">
              <a:buNone/>
            </a:pPr>
            <a:r>
              <a:rPr lang="en-US" sz="3600">
                <a:solidFill>
                  <a:schemeClr val="accent2">
                    <a:lumMod val="75000"/>
                  </a:schemeClr>
                </a:solidFill>
              </a:rPr>
              <a:t>Three Models of Teacher Unionism</a:t>
            </a:r>
          </a:p>
          <a:p>
            <a:pPr marL="0" indent="0">
              <a:buNone/>
            </a:pPr>
            <a:r>
              <a:rPr lang="en-US" sz="3600">
                <a:solidFill>
                  <a:schemeClr val="accent2">
                    <a:lumMod val="75000"/>
                  </a:schemeClr>
                </a:solidFill>
              </a:rPr>
              <a:t>Izaak</a:t>
            </a:r>
          </a:p>
        </p:txBody>
      </p:sp>
    </p:spTree>
    <p:extLst>
      <p:ext uri="{BB962C8B-B14F-4D97-AF65-F5344CB8AC3E}">
        <p14:creationId xmlns:p14="http://schemas.microsoft.com/office/powerpoint/2010/main" val="4112594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2234924"/>
          </a:xfrm>
        </p:spPr>
        <p:txBody>
          <a:bodyPr>
            <a:normAutofit fontScale="90000"/>
          </a:bodyPr>
          <a:lstStyle/>
          <a:p>
            <a:r>
              <a:rPr lang="en-US"/>
              <a:t>Three Models of </a:t>
            </a:r>
            <a:br>
              <a:rPr lang="en-US"/>
            </a:br>
            <a:r>
              <a:rPr lang="en-US"/>
              <a:t>Teacher </a:t>
            </a:r>
            <a:br>
              <a:rPr lang="en-US"/>
            </a:br>
            <a:r>
              <a:rPr lang="en-US"/>
              <a:t>Unionism </a:t>
            </a:r>
            <a:br>
              <a:rPr lang="en-US"/>
            </a:br>
            <a:r>
              <a:rPr lang="en-US"/>
              <a:t>Zoom Room</a:t>
            </a:r>
          </a:p>
        </p:txBody>
      </p:sp>
      <p:sp>
        <p:nvSpPr>
          <p:cNvPr id="5" name="Slide Number Placeholder 4"/>
          <p:cNvSpPr>
            <a:spLocks noGrp="1"/>
          </p:cNvSpPr>
          <p:nvPr>
            <p:ph type="sldNum" sz="quarter" idx="12"/>
          </p:nvPr>
        </p:nvSpPr>
        <p:spPr/>
        <p:txBody>
          <a:bodyPr/>
          <a:lstStyle/>
          <a:p>
            <a:fld id="{5414DF46-E7D2-4146-95BA-57A23C39CF98}" type="slidenum">
              <a:rPr lang="en-US" smtClean="0"/>
              <a:t>15</a:t>
            </a:fld>
            <a:endParaRPr lang="en-US"/>
          </a:p>
        </p:txBody>
      </p:sp>
      <p:pic>
        <p:nvPicPr>
          <p:cNvPr id="6" name="Content Placeholder 5"/>
          <p:cNvPicPr>
            <a:picLocks noGrp="1" noChangeAspect="1"/>
          </p:cNvPicPr>
          <p:nvPr>
            <p:ph idx="1"/>
          </p:nvPr>
        </p:nvPicPr>
        <p:blipFill rotWithShape="1">
          <a:blip r:embed="rId2"/>
          <a:srcRect l="26232" t="28470" r="40151" b="16981"/>
          <a:stretch/>
        </p:blipFill>
        <p:spPr>
          <a:xfrm>
            <a:off x="5637800" y="-177699"/>
            <a:ext cx="6473263" cy="7002609"/>
          </a:xfrm>
          <a:prstGeom prst="rect">
            <a:avLst/>
          </a:prstGeom>
          <a:ln>
            <a:solidFill>
              <a:schemeClr val="tx1"/>
            </a:solidFill>
          </a:ln>
        </p:spPr>
      </p:pic>
      <p:sp>
        <p:nvSpPr>
          <p:cNvPr id="7" name="Oval 6"/>
          <p:cNvSpPr/>
          <p:nvPr/>
        </p:nvSpPr>
        <p:spPr>
          <a:xfrm>
            <a:off x="9768137" y="804245"/>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768137" y="2760334"/>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64173" y="4434136"/>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2931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7602" t="19780" r="6769" b="6755"/>
          <a:stretch/>
        </p:blipFill>
        <p:spPr>
          <a:xfrm>
            <a:off x="8169639" y="3274005"/>
            <a:ext cx="4022361" cy="3072984"/>
          </a:xfrm>
          <a:prstGeom prst="rect">
            <a:avLst/>
          </a:prstGeom>
        </p:spPr>
      </p:pic>
      <p:sp>
        <p:nvSpPr>
          <p:cNvPr id="2" name="Title 1"/>
          <p:cNvSpPr>
            <a:spLocks noGrp="1"/>
          </p:cNvSpPr>
          <p:nvPr>
            <p:ph type="title"/>
          </p:nvPr>
        </p:nvSpPr>
        <p:spPr/>
        <p:txBody>
          <a:bodyPr>
            <a:normAutofit fontScale="90000"/>
          </a:bodyPr>
          <a:lstStyle/>
          <a:p>
            <a:r>
              <a:rPr lang="en-US"/>
              <a:t>Three Models of Teacher Unionism Zoom Room</a:t>
            </a:r>
          </a:p>
        </p:txBody>
      </p:sp>
      <p:sp>
        <p:nvSpPr>
          <p:cNvPr id="3" name="Content Placeholder 2"/>
          <p:cNvSpPr>
            <a:spLocks noGrp="1"/>
          </p:cNvSpPr>
          <p:nvPr>
            <p:ph idx="1"/>
          </p:nvPr>
        </p:nvSpPr>
        <p:spPr>
          <a:xfrm>
            <a:off x="380354" y="1334126"/>
            <a:ext cx="9318282" cy="4609920"/>
          </a:xfrm>
        </p:spPr>
        <p:txBody>
          <a:bodyPr>
            <a:normAutofit fontScale="92500" lnSpcReduction="10000"/>
          </a:bodyPr>
          <a:lstStyle/>
          <a:p>
            <a:pPr>
              <a:buClr>
                <a:schemeClr val="accent2">
                  <a:lumMod val="75000"/>
                </a:schemeClr>
              </a:buClr>
              <a:buFont typeface="Wingdings" panose="05000000000000000000" pitchFamily="2" charset="2"/>
              <a:buChar char=""/>
            </a:pPr>
            <a:r>
              <a:rPr lang="en-US" sz="4000"/>
              <a:t>Do you think your local leaders would assess themselves as you have?</a:t>
            </a:r>
            <a:br>
              <a:rPr lang="en-US" sz="4000"/>
            </a:br>
            <a:r>
              <a:rPr lang="en-US" sz="4000"/>
              <a:t>  </a:t>
            </a:r>
          </a:p>
          <a:p>
            <a:pPr>
              <a:buClr>
                <a:schemeClr val="accent2">
                  <a:lumMod val="75000"/>
                </a:schemeClr>
              </a:buClr>
              <a:buFont typeface="Wingdings" panose="05000000000000000000" pitchFamily="2" charset="2"/>
              <a:buChar char=""/>
            </a:pPr>
            <a:r>
              <a:rPr lang="en-US" sz="4000"/>
              <a:t>What shifts in your work with this local would you make to move them from where they are  to a more social justice focused union? </a:t>
            </a:r>
          </a:p>
          <a:p>
            <a:pPr marL="0" indent="0">
              <a:buClr>
                <a:schemeClr val="accent2">
                  <a:lumMod val="75000"/>
                </a:schemeClr>
              </a:buClr>
              <a:buNone/>
            </a:pPr>
            <a:endParaRPr lang="en-US" sz="4000"/>
          </a:p>
          <a:p>
            <a:pPr>
              <a:buClr>
                <a:schemeClr val="accent2">
                  <a:lumMod val="75000"/>
                </a:schemeClr>
              </a:buClr>
              <a:buFont typeface="Wingdings" panose="05000000000000000000" pitchFamily="2" charset="2"/>
              <a:buChar char=""/>
            </a:pPr>
            <a:r>
              <a:rPr lang="en-US" sz="4000"/>
              <a:t>How would/do you use this tool? </a:t>
            </a:r>
          </a:p>
        </p:txBody>
      </p:sp>
      <p:sp>
        <p:nvSpPr>
          <p:cNvPr id="5" name="Slide Number Placeholder 4"/>
          <p:cNvSpPr>
            <a:spLocks noGrp="1"/>
          </p:cNvSpPr>
          <p:nvPr>
            <p:ph type="sldNum" sz="quarter" idx="12"/>
          </p:nvPr>
        </p:nvSpPr>
        <p:spPr/>
        <p:txBody>
          <a:bodyPr/>
          <a:lstStyle/>
          <a:p>
            <a:fld id="{5414DF46-E7D2-4146-95BA-57A23C39CF98}" type="slidenum">
              <a:rPr lang="en-US" smtClean="0"/>
              <a:t>16</a:t>
            </a:fld>
            <a:endParaRPr lang="en-US"/>
          </a:p>
        </p:txBody>
      </p:sp>
    </p:spTree>
    <p:extLst>
      <p:ext uri="{BB962C8B-B14F-4D97-AF65-F5344CB8AC3E}">
        <p14:creationId xmlns:p14="http://schemas.microsoft.com/office/powerpoint/2010/main" val="2738874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54" y="508853"/>
            <a:ext cx="11035759" cy="822669"/>
          </a:xfrm>
        </p:spPr>
        <p:txBody>
          <a:bodyPr>
            <a:normAutofit/>
          </a:bodyPr>
          <a:lstStyle/>
          <a:p>
            <a:r>
              <a:rPr lang="en-US"/>
              <a:t>What are the leaders and structures we need?</a:t>
            </a:r>
          </a:p>
        </p:txBody>
      </p:sp>
      <p:sp>
        <p:nvSpPr>
          <p:cNvPr id="3" name="Content Placeholder 2"/>
          <p:cNvSpPr>
            <a:spLocks noGrp="1"/>
          </p:cNvSpPr>
          <p:nvPr>
            <p:ph idx="1"/>
          </p:nvPr>
        </p:nvSpPr>
        <p:spPr>
          <a:xfrm>
            <a:off x="284811" y="1394086"/>
            <a:ext cx="11587397" cy="4759822"/>
          </a:xfrm>
        </p:spPr>
        <p:txBody>
          <a:bodyPr vert="horz" lIns="0" tIns="45720" rIns="0" bIns="45720" rtlCol="0" anchor="t">
            <a:normAutofit fontScale="92500" lnSpcReduction="10000"/>
          </a:bodyPr>
          <a:lstStyle/>
          <a:p>
            <a:r>
              <a:rPr lang="en-US" sz="2800"/>
              <a:t>“</a:t>
            </a:r>
            <a:r>
              <a:rPr lang="en-US" sz="2800" i="1"/>
              <a:t>The terms “social justice” and “social justice unionism” can be watered down or co-opted.  Some activists and leaders believe that passing resolutions in solidarity with different struggles (a positive thing) makes a union a “social justice union.” Others label programs “social justice,” but because of top down leadership  and a lack of membership involvement, such programs are less effective than they might be. A new leader or leadership team can’t just declare that by virtue of their politics they are now a social justice union. It’s hard work.  Real transformation of a union encompasses change in many areas: internal decision making processes, vision, campaigns, addressing race and gender issues, relationships with parents and communities, and much more</a:t>
            </a:r>
            <a:r>
              <a:rPr lang="en-US" sz="2800"/>
              <a:t>.”  (pg. 175</a:t>
            </a:r>
            <a:r>
              <a:rPr lang="en-US" sz="2400"/>
              <a:t>)</a:t>
            </a:r>
          </a:p>
          <a:p>
            <a:endParaRPr lang="en-US" sz="2400"/>
          </a:p>
          <a:p>
            <a:r>
              <a:rPr lang="en-US" sz="3200" b="1"/>
              <a:t>Given this – what is the role of union staff in leadership identification, development, and  engagement? </a:t>
            </a:r>
          </a:p>
        </p:txBody>
      </p:sp>
      <p:sp>
        <p:nvSpPr>
          <p:cNvPr id="4" name="Slide Number Placeholder 3"/>
          <p:cNvSpPr>
            <a:spLocks noGrp="1"/>
          </p:cNvSpPr>
          <p:nvPr>
            <p:ph type="sldNum" sz="quarter" idx="12"/>
          </p:nvPr>
        </p:nvSpPr>
        <p:spPr/>
        <p:txBody>
          <a:bodyPr/>
          <a:lstStyle/>
          <a:p>
            <a:fld id="{5414DF46-E7D2-4146-95BA-57A23C39CF98}" type="slidenum">
              <a:rPr lang="en-US" smtClean="0"/>
              <a:t>17</a:t>
            </a:fld>
            <a:endParaRPr lang="en-US"/>
          </a:p>
        </p:txBody>
      </p:sp>
    </p:spTree>
    <p:extLst>
      <p:ext uri="{BB962C8B-B14F-4D97-AF65-F5344CB8AC3E}">
        <p14:creationId xmlns:p14="http://schemas.microsoft.com/office/powerpoint/2010/main" val="3582959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vert="horz" lIns="0" tIns="45720" rIns="0" bIns="45720" rtlCol="0" anchor="t">
            <a:normAutofit/>
          </a:bodyPr>
          <a:lstStyle/>
          <a:p>
            <a:r>
              <a:rPr lang="en-US" sz="3200" b="1"/>
              <a:t>Next Meeting</a:t>
            </a:r>
            <a:endParaRPr lang="en-US" sz="3200" b="1">
              <a:ea typeface="Calibri"/>
              <a:cs typeface="Calibri"/>
            </a:endParaRPr>
          </a:p>
          <a:p>
            <a:endParaRPr lang="en-US" sz="3200" b="1">
              <a:ea typeface="Calibri"/>
              <a:cs typeface="Calibri"/>
            </a:endParaRPr>
          </a:p>
          <a:p>
            <a:r>
              <a:rPr lang="en-US" sz="3200" b="1">
                <a:ea typeface="Calibri"/>
                <a:cs typeface="Calibri"/>
              </a:rPr>
              <a:t>Monday, March 18, 2024 @ 2:30PM Eastern</a:t>
            </a:r>
          </a:p>
        </p:txBody>
      </p:sp>
      <p:sp>
        <p:nvSpPr>
          <p:cNvPr id="4" name="Slide Number Placeholder 3"/>
          <p:cNvSpPr>
            <a:spLocks noGrp="1"/>
          </p:cNvSpPr>
          <p:nvPr>
            <p:ph type="sldNum" sz="quarter" idx="12"/>
          </p:nvPr>
        </p:nvSpPr>
        <p:spPr/>
        <p:txBody>
          <a:bodyPr/>
          <a:lstStyle/>
          <a:p>
            <a:fld id="{5414DF46-E7D2-4146-95BA-57A23C39CF98}" type="slidenum">
              <a:rPr lang="en-US" smtClean="0"/>
              <a:t>18</a:t>
            </a:fld>
            <a:endParaRPr lang="en-US"/>
          </a:p>
        </p:txBody>
      </p:sp>
    </p:spTree>
    <p:extLst>
      <p:ext uri="{BB962C8B-B14F-4D97-AF65-F5344CB8AC3E}">
        <p14:creationId xmlns:p14="http://schemas.microsoft.com/office/powerpoint/2010/main" val="1037770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19</a:t>
            </a:fld>
            <a:endParaRPr lang="en-US"/>
          </a:p>
        </p:txBody>
      </p:sp>
    </p:spTree>
    <p:extLst>
      <p:ext uri="{BB962C8B-B14F-4D97-AF65-F5344CB8AC3E}">
        <p14:creationId xmlns:p14="http://schemas.microsoft.com/office/powerpoint/2010/main" val="317056362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35FD72-9E68-4A01-87BE-91C621CB4BA3}">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6339C55-E5FA-491C-8D60-BB945754E61B}">
  <ds:schemaRefs>
    <ds:schemaRef ds:uri="http://schemas.microsoft.com/sharepoint/v3/contenttype/forms"/>
  </ds:schemaRefs>
</ds:datastoreItem>
</file>

<file path=customXml/itemProps3.xml><?xml version="1.0" encoding="utf-8"?>
<ds:datastoreItem xmlns:ds="http://schemas.openxmlformats.org/officeDocument/2006/customXml" ds:itemID="{28A4C650-01EE-41FB-8EDE-6C357D2BD8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19</Slides>
  <Notes>3</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Retrospect</vt:lpstr>
      <vt:lpstr>Intro Via Zoom Window  Rename your  window with  Name Required Pronoun Native Land Where you Are  Make sure you have the Resource Documents available for the duration of this meeting.  </vt:lpstr>
      <vt:lpstr>Chat  WindowEntry Activity</vt:lpstr>
      <vt:lpstr>PowerPoint Presentation</vt:lpstr>
      <vt:lpstr>Community Agreements   </vt:lpstr>
      <vt:lpstr>Honoring This Space</vt:lpstr>
      <vt:lpstr>Today’s Agenda</vt:lpstr>
      <vt:lpstr>Today’s Agenda</vt:lpstr>
      <vt:lpstr>Imagine If-  (from Page 21)</vt:lpstr>
      <vt:lpstr>Imagine If – Zoom Room Work</vt:lpstr>
      <vt:lpstr>PowerPoint Presentation</vt:lpstr>
      <vt:lpstr>Why do we need Social Justice? Zoom Room </vt:lpstr>
      <vt:lpstr>How do you answer? Zinn – 25-30 (27-30) Odd Room Fletcher – 34-41 (37-38)  Even Room</vt:lpstr>
      <vt:lpstr>7 Components of Social Justice Unionism</vt:lpstr>
      <vt:lpstr>Three Models of Teacher Unionism</vt:lpstr>
      <vt:lpstr>Three Models of  Teacher  Unionism  Zoom Room</vt:lpstr>
      <vt:lpstr>Three Models of Teacher Unionism Zoom Room</vt:lpstr>
      <vt:lpstr>What are the leaders and structures we need?</vt:lpstr>
      <vt:lpstr>Ending it Right</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5</cp:revision>
  <dcterms:created xsi:type="dcterms:W3CDTF">2021-08-24T15:37:13Z</dcterms:created>
  <dcterms:modified xsi:type="dcterms:W3CDTF">2025-11-17T16:32:52Z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