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3"/>
  </p:sldMasterIdLst>
  <p:notesMasterIdLst>
    <p:notesMasterId r:id="rId33"/>
  </p:notesMasterIdLst>
  <p:sldIdLst>
    <p:sldId id="295" r:id="rId4"/>
    <p:sldId id="287" r:id="rId5"/>
    <p:sldId id="256" r:id="rId6"/>
    <p:sldId id="258" r:id="rId7"/>
    <p:sldId id="298" r:id="rId8"/>
    <p:sldId id="262" r:id="rId9"/>
    <p:sldId id="311" r:id="rId10"/>
    <p:sldId id="272" r:id="rId11"/>
    <p:sldId id="334" r:id="rId12"/>
    <p:sldId id="312" r:id="rId13"/>
    <p:sldId id="313" r:id="rId14"/>
    <p:sldId id="322" r:id="rId15"/>
    <p:sldId id="333" r:id="rId16"/>
    <p:sldId id="324" r:id="rId17"/>
    <p:sldId id="331" r:id="rId18"/>
    <p:sldId id="328" r:id="rId19"/>
    <p:sldId id="329" r:id="rId20"/>
    <p:sldId id="327" r:id="rId21"/>
    <p:sldId id="330" r:id="rId22"/>
    <p:sldId id="321" r:id="rId23"/>
    <p:sldId id="335" r:id="rId24"/>
    <p:sldId id="316" r:id="rId25"/>
    <p:sldId id="317" r:id="rId26"/>
    <p:sldId id="336" r:id="rId27"/>
    <p:sldId id="318" r:id="rId28"/>
    <p:sldId id="310" r:id="rId29"/>
    <p:sldId id="320" r:id="rId30"/>
    <p:sldId id="284" r:id="rId31"/>
    <p:sldId id="304"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9BA34F-ACC0-ABD1-1B63-0314843F156E}" v="32" dt="2024-03-18T18:16:45.7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microsoft.com/office/2015/10/relationships/revisionInfo" Target="revisionInfo.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guez, Jessica [AK]" userId="S::jessica.minguez_neaalaska.org#ext#@neahq.onmicrosoft.com::e29b5cdf-7030-4a48-b3c4-af0d3e541d63" providerId="AD" clId="Web-{FE9BA34F-ACC0-ABD1-1B63-0314843F156E}"/>
    <pc:docChg chg="modSld">
      <pc:chgData name="Minguez, Jessica [AK]" userId="S::jessica.minguez_neaalaska.org#ext#@neahq.onmicrosoft.com::e29b5cdf-7030-4a48-b3c4-af0d3e541d63" providerId="AD" clId="Web-{FE9BA34F-ACC0-ABD1-1B63-0314843F156E}" dt="2024-03-18T18:16:45.726" v="30" actId="20577"/>
      <pc:docMkLst>
        <pc:docMk/>
      </pc:docMkLst>
      <pc:sldChg chg="addSp delSp modSp">
        <pc:chgData name="Minguez, Jessica [AK]" userId="S::jessica.minguez_neaalaska.org#ext#@neahq.onmicrosoft.com::e29b5cdf-7030-4a48-b3c4-af0d3e541d63" providerId="AD" clId="Web-{FE9BA34F-ACC0-ABD1-1B63-0314843F156E}" dt="2024-03-18T18:16:45.726" v="30" actId="20577"/>
        <pc:sldMkLst>
          <pc:docMk/>
          <pc:sldMk cId="2679001098" sldId="330"/>
        </pc:sldMkLst>
        <pc:spChg chg="add del">
          <ac:chgData name="Minguez, Jessica [AK]" userId="S::jessica.minguez_neaalaska.org#ext#@neahq.onmicrosoft.com::e29b5cdf-7030-4a48-b3c4-af0d3e541d63" providerId="AD" clId="Web-{FE9BA34F-ACC0-ABD1-1B63-0314843F156E}" dt="2024-03-18T18:15:46.349" v="7"/>
          <ac:spMkLst>
            <pc:docMk/>
            <pc:sldMk cId="2679001098" sldId="330"/>
            <ac:spMk id="2" creationId="{60F00F5C-1523-D90A-FA66-2A5BEA4B32F8}"/>
          </ac:spMkLst>
        </pc:spChg>
        <pc:spChg chg="mod">
          <ac:chgData name="Minguez, Jessica [AK]" userId="S::jessica.minguez_neaalaska.org#ext#@neahq.onmicrosoft.com::e29b5cdf-7030-4a48-b3c4-af0d3e541d63" providerId="AD" clId="Web-{FE9BA34F-ACC0-ABD1-1B63-0314843F156E}" dt="2024-03-18T18:15:37.442" v="5" actId="14100"/>
          <ac:spMkLst>
            <pc:docMk/>
            <pc:sldMk cId="2679001098" sldId="330"/>
            <ac:spMk id="335" creationId="{00000000-0000-0000-0000-000000000000}"/>
          </ac:spMkLst>
        </pc:spChg>
        <pc:spChg chg="mod">
          <ac:chgData name="Minguez, Jessica [AK]" userId="S::jessica.minguez_neaalaska.org#ext#@neahq.onmicrosoft.com::e29b5cdf-7030-4a48-b3c4-af0d3e541d63" providerId="AD" clId="Web-{FE9BA34F-ACC0-ABD1-1B63-0314843F156E}" dt="2024-03-18T18:16:45.726" v="30" actId="20577"/>
          <ac:spMkLst>
            <pc:docMk/>
            <pc:sldMk cId="2679001098" sldId="330"/>
            <ac:spMk id="336" creationId="{00000000-0000-0000-0000-000000000000}"/>
          </ac:spMkLst>
        </pc:spChg>
      </pc:sldChg>
    </pc:docChg>
  </pc:docChgLst>
  <pc:docChgLst>
    <pc:chgData name="Minguez, Jessica [AK]" userId="S::jessica.minguez_neaalaska.org#ext#@neahq.onmicrosoft.com::e29b5cdf-7030-4a48-b3c4-af0d3e541d63" providerId="AD" clId="Web-{64111BE2-20AC-9995-7E86-BCBA607EA498}"/>
    <pc:docChg chg="addSld modSld sldOrd">
      <pc:chgData name="Minguez, Jessica [AK]" userId="S::jessica.minguez_neaalaska.org#ext#@neahq.onmicrosoft.com::e29b5cdf-7030-4a48-b3c4-af0d3e541d63" providerId="AD" clId="Web-{64111BE2-20AC-9995-7E86-BCBA607EA498}" dt="2024-02-29T01:17:27.842" v="125" actId="20577"/>
      <pc:docMkLst>
        <pc:docMk/>
      </pc:docMkLst>
      <pc:sldChg chg="addSp delSp modSp">
        <pc:chgData name="Minguez, Jessica [AK]" userId="S::jessica.minguez_neaalaska.org#ext#@neahq.onmicrosoft.com::e29b5cdf-7030-4a48-b3c4-af0d3e541d63" providerId="AD" clId="Web-{64111BE2-20AC-9995-7E86-BCBA607EA498}" dt="2024-02-29T01:17:27.842" v="125" actId="20577"/>
        <pc:sldMkLst>
          <pc:docMk/>
          <pc:sldMk cId="1037770703" sldId="284"/>
        </pc:sldMkLst>
        <pc:spChg chg="add del mod">
          <ac:chgData name="Minguez, Jessica [AK]" userId="S::jessica.minguez_neaalaska.org#ext#@neahq.onmicrosoft.com::e29b5cdf-7030-4a48-b3c4-af0d3e541d63" providerId="AD" clId="Web-{64111BE2-20AC-9995-7E86-BCBA607EA498}" dt="2024-02-29T01:16:28.152" v="119"/>
          <ac:spMkLst>
            <pc:docMk/>
            <pc:sldMk cId="1037770703" sldId="284"/>
            <ac:spMk id="3" creationId="{E90F637A-28BF-4A83-9C2E-79664D85C545}"/>
          </ac:spMkLst>
        </pc:spChg>
        <pc:spChg chg="add mod">
          <ac:chgData name="Minguez, Jessica [AK]" userId="S::jessica.minguez_neaalaska.org#ext#@neahq.onmicrosoft.com::e29b5cdf-7030-4a48-b3c4-af0d3e541d63" providerId="AD" clId="Web-{64111BE2-20AC-9995-7E86-BCBA607EA498}" dt="2024-02-29T01:17:27.842" v="125" actId="20577"/>
          <ac:spMkLst>
            <pc:docMk/>
            <pc:sldMk cId="1037770703" sldId="284"/>
            <ac:spMk id="5" creationId="{E90F637A-28BF-4A83-9C2E-79664D85C545}"/>
          </ac:spMkLst>
        </pc:spChg>
        <pc:spChg chg="add del mod">
          <ac:chgData name="Minguez, Jessica [AK]" userId="S::jessica.minguez_neaalaska.org#ext#@neahq.onmicrosoft.com::e29b5cdf-7030-4a48-b3c4-af0d3e541d63" providerId="AD" clId="Web-{64111BE2-20AC-9995-7E86-BCBA607EA498}" dt="2024-02-29T01:16:16.871" v="115"/>
          <ac:spMkLst>
            <pc:docMk/>
            <pc:sldMk cId="1037770703" sldId="284"/>
            <ac:spMk id="7" creationId="{7B66CD8B-939A-FAA0-6911-5266F9689A22}"/>
          </ac:spMkLst>
        </pc:spChg>
        <pc:spChg chg="add del mod">
          <ac:chgData name="Minguez, Jessica [AK]" userId="S::jessica.minguez_neaalaska.org#ext#@neahq.onmicrosoft.com::e29b5cdf-7030-4a48-b3c4-af0d3e541d63" providerId="AD" clId="Web-{64111BE2-20AC-9995-7E86-BCBA607EA498}" dt="2024-02-29T01:16:38.575" v="121"/>
          <ac:spMkLst>
            <pc:docMk/>
            <pc:sldMk cId="1037770703" sldId="284"/>
            <ac:spMk id="9" creationId="{B2BB3070-62A0-AF4E-4729-DBD618A83E15}"/>
          </ac:spMkLst>
        </pc:spChg>
      </pc:sldChg>
      <pc:sldChg chg="modSp">
        <pc:chgData name="Minguez, Jessica [AK]" userId="S::jessica.minguez_neaalaska.org#ext#@neahq.onmicrosoft.com::e29b5cdf-7030-4a48-b3c4-af0d3e541d63" providerId="AD" clId="Web-{64111BE2-20AC-9995-7E86-BCBA607EA498}" dt="2024-02-29T01:15:32.853" v="111" actId="20577"/>
        <pc:sldMkLst>
          <pc:docMk/>
          <pc:sldMk cId="2705744095" sldId="310"/>
        </pc:sldMkLst>
        <pc:spChg chg="mod">
          <ac:chgData name="Minguez, Jessica [AK]" userId="S::jessica.minguez_neaalaska.org#ext#@neahq.onmicrosoft.com::e29b5cdf-7030-4a48-b3c4-af0d3e541d63" providerId="AD" clId="Web-{64111BE2-20AC-9995-7E86-BCBA607EA498}" dt="2024-02-29T01:15:32.853" v="111" actId="20577"/>
          <ac:spMkLst>
            <pc:docMk/>
            <pc:sldMk cId="2705744095" sldId="310"/>
            <ac:spMk id="3" creationId="{D5A9E3C9-07AA-41F6-A08B-5C66AAB1A24E}"/>
          </ac:spMkLst>
        </pc:spChg>
      </pc:sldChg>
      <pc:sldChg chg="modSp">
        <pc:chgData name="Minguez, Jessica [AK]" userId="S::jessica.minguez_neaalaska.org#ext#@neahq.onmicrosoft.com::e29b5cdf-7030-4a48-b3c4-af0d3e541d63" providerId="AD" clId="Web-{64111BE2-20AC-9995-7E86-BCBA607EA498}" dt="2024-02-29T00:42:03.343" v="4" actId="20577"/>
        <pc:sldMkLst>
          <pc:docMk/>
          <pc:sldMk cId="431648371" sldId="311"/>
        </pc:sldMkLst>
        <pc:spChg chg="mod">
          <ac:chgData name="Minguez, Jessica [AK]" userId="S::jessica.minguez_neaalaska.org#ext#@neahq.onmicrosoft.com::e29b5cdf-7030-4a48-b3c4-af0d3e541d63" providerId="AD" clId="Web-{64111BE2-20AC-9995-7E86-BCBA607EA498}" dt="2024-02-29T00:42:03.343" v="4" actId="20577"/>
          <ac:spMkLst>
            <pc:docMk/>
            <pc:sldMk cId="431648371" sldId="311"/>
            <ac:spMk id="6" creationId="{00000000-0000-0000-0000-000000000000}"/>
          </ac:spMkLst>
        </pc:spChg>
      </pc:sldChg>
      <pc:sldChg chg="addSp modSp">
        <pc:chgData name="Minguez, Jessica [AK]" userId="S::jessica.minguez_neaalaska.org#ext#@neahq.onmicrosoft.com::e29b5cdf-7030-4a48-b3c4-af0d3e541d63" providerId="AD" clId="Web-{64111BE2-20AC-9995-7E86-BCBA607EA498}" dt="2024-02-29T01:04:10.001" v="34" actId="1076"/>
        <pc:sldMkLst>
          <pc:docMk/>
          <pc:sldMk cId="873171363" sldId="317"/>
        </pc:sldMkLst>
        <pc:spChg chg="add mod">
          <ac:chgData name="Minguez, Jessica [AK]" userId="S::jessica.minguez_neaalaska.org#ext#@neahq.onmicrosoft.com::e29b5cdf-7030-4a48-b3c4-af0d3e541d63" providerId="AD" clId="Web-{64111BE2-20AC-9995-7E86-BCBA607EA498}" dt="2024-02-29T01:03:15.936" v="18" actId="20577"/>
          <ac:spMkLst>
            <pc:docMk/>
            <pc:sldMk cId="873171363" sldId="317"/>
            <ac:spMk id="7" creationId="{04ACA3BD-0EB4-1AC2-0B60-4F6219A65B60}"/>
          </ac:spMkLst>
        </pc:spChg>
        <pc:spChg chg="add mod">
          <ac:chgData name="Minguez, Jessica [AK]" userId="S::jessica.minguez_neaalaska.org#ext#@neahq.onmicrosoft.com::e29b5cdf-7030-4a48-b3c4-af0d3e541d63" providerId="AD" clId="Web-{64111BE2-20AC-9995-7E86-BCBA607EA498}" dt="2024-02-29T01:03:40.546" v="26" actId="20577"/>
          <ac:spMkLst>
            <pc:docMk/>
            <pc:sldMk cId="873171363" sldId="317"/>
            <ac:spMk id="8" creationId="{5040FABA-4AF4-10E7-24E1-D865EB742BE5}"/>
          </ac:spMkLst>
        </pc:spChg>
        <pc:spChg chg="add mod">
          <ac:chgData name="Minguez, Jessica [AK]" userId="S::jessica.minguez_neaalaska.org#ext#@neahq.onmicrosoft.com::e29b5cdf-7030-4a48-b3c4-af0d3e541d63" providerId="AD" clId="Web-{64111BE2-20AC-9995-7E86-BCBA607EA498}" dt="2024-02-29T01:04:10.001" v="34" actId="1076"/>
          <ac:spMkLst>
            <pc:docMk/>
            <pc:sldMk cId="873171363" sldId="317"/>
            <ac:spMk id="9" creationId="{9EB90951-8319-8457-BC8B-5F2D757BFBA9}"/>
          </ac:spMkLst>
        </pc:spChg>
      </pc:sldChg>
      <pc:sldChg chg="modSp">
        <pc:chgData name="Minguez, Jessica [AK]" userId="S::jessica.minguez_neaalaska.org#ext#@neahq.onmicrosoft.com::e29b5cdf-7030-4a48-b3c4-af0d3e541d63" providerId="AD" clId="Web-{64111BE2-20AC-9995-7E86-BCBA607EA498}" dt="2024-02-29T01:00:23.430" v="12" actId="20577"/>
        <pc:sldMkLst>
          <pc:docMk/>
          <pc:sldMk cId="403900041" sldId="321"/>
        </pc:sldMkLst>
        <pc:spChg chg="mod">
          <ac:chgData name="Minguez, Jessica [AK]" userId="S::jessica.minguez_neaalaska.org#ext#@neahq.onmicrosoft.com::e29b5cdf-7030-4a48-b3c4-af0d3e541d63" providerId="AD" clId="Web-{64111BE2-20AC-9995-7E86-BCBA607EA498}" dt="2024-02-29T01:00:23.430" v="12" actId="20577"/>
          <ac:spMkLst>
            <pc:docMk/>
            <pc:sldMk cId="403900041" sldId="321"/>
            <ac:spMk id="6" creationId="{00000000-0000-0000-0000-000000000000}"/>
          </ac:spMkLst>
        </pc:spChg>
      </pc:sldChg>
      <pc:sldChg chg="modSp">
        <pc:chgData name="Minguez, Jessica [AK]" userId="S::jessica.minguez_neaalaska.org#ext#@neahq.onmicrosoft.com::e29b5cdf-7030-4a48-b3c4-af0d3e541d63" providerId="AD" clId="Web-{64111BE2-20AC-9995-7E86-BCBA607EA498}" dt="2024-02-29T01:00:17.680" v="7" actId="20577"/>
        <pc:sldMkLst>
          <pc:docMk/>
          <pc:sldMk cId="262575234" sldId="322"/>
        </pc:sldMkLst>
        <pc:spChg chg="mod">
          <ac:chgData name="Minguez, Jessica [AK]" userId="S::jessica.minguez_neaalaska.org#ext#@neahq.onmicrosoft.com::e29b5cdf-7030-4a48-b3c4-af0d3e541d63" providerId="AD" clId="Web-{64111BE2-20AC-9995-7E86-BCBA607EA498}" dt="2024-02-29T01:00:17.680" v="7" actId="20577"/>
          <ac:spMkLst>
            <pc:docMk/>
            <pc:sldMk cId="262575234" sldId="322"/>
            <ac:spMk id="6" creationId="{00000000-0000-0000-0000-000000000000}"/>
          </ac:spMkLst>
        </pc:spChg>
      </pc:sldChg>
      <pc:sldChg chg="modSp">
        <pc:chgData name="Minguez, Jessica [AK]" userId="S::jessica.minguez_neaalaska.org#ext#@neahq.onmicrosoft.com::e29b5cdf-7030-4a48-b3c4-af0d3e541d63" providerId="AD" clId="Web-{64111BE2-20AC-9995-7E86-BCBA607EA498}" dt="2024-02-29T00:59:53.819" v="5" actId="20577"/>
        <pc:sldMkLst>
          <pc:docMk/>
          <pc:sldMk cId="2679001098" sldId="330"/>
        </pc:sldMkLst>
        <pc:spChg chg="mod">
          <ac:chgData name="Minguez, Jessica [AK]" userId="S::jessica.minguez_neaalaska.org#ext#@neahq.onmicrosoft.com::e29b5cdf-7030-4a48-b3c4-af0d3e541d63" providerId="AD" clId="Web-{64111BE2-20AC-9995-7E86-BCBA607EA498}" dt="2024-02-29T00:59:53.819" v="5" actId="20577"/>
          <ac:spMkLst>
            <pc:docMk/>
            <pc:sldMk cId="2679001098" sldId="330"/>
            <ac:spMk id="336" creationId="{00000000-0000-0000-0000-000000000000}"/>
          </ac:spMkLst>
        </pc:spChg>
      </pc:sldChg>
      <pc:sldChg chg="modSp">
        <pc:chgData name="Minguez, Jessica [AK]" userId="S::jessica.minguez_neaalaska.org#ext#@neahq.onmicrosoft.com::e29b5cdf-7030-4a48-b3c4-af0d3e541d63" providerId="AD" clId="Web-{64111BE2-20AC-9995-7E86-BCBA607EA498}" dt="2024-02-29T00:34:27.155" v="1" actId="20577"/>
        <pc:sldMkLst>
          <pc:docMk/>
          <pc:sldMk cId="3399240750" sldId="334"/>
        </pc:sldMkLst>
        <pc:spChg chg="mod">
          <ac:chgData name="Minguez, Jessica [AK]" userId="S::jessica.minguez_neaalaska.org#ext#@neahq.onmicrosoft.com::e29b5cdf-7030-4a48-b3c4-af0d3e541d63" providerId="AD" clId="Web-{64111BE2-20AC-9995-7E86-BCBA607EA498}" dt="2024-02-29T00:34:27.155" v="1" actId="20577"/>
          <ac:spMkLst>
            <pc:docMk/>
            <pc:sldMk cId="3399240750" sldId="334"/>
            <ac:spMk id="3" creationId="{00000000-0000-0000-0000-000000000000}"/>
          </ac:spMkLst>
        </pc:spChg>
      </pc:sldChg>
      <pc:sldChg chg="modSp add ord replId">
        <pc:chgData name="Minguez, Jessica [AK]" userId="S::jessica.minguez_neaalaska.org#ext#@neahq.onmicrosoft.com::e29b5cdf-7030-4a48-b3c4-af0d3e541d63" providerId="AD" clId="Web-{64111BE2-20AC-9995-7E86-BCBA607EA498}" dt="2024-02-29T01:05:31.019" v="104" actId="1076"/>
        <pc:sldMkLst>
          <pc:docMk/>
          <pc:sldMk cId="4145547744" sldId="336"/>
        </pc:sldMkLst>
        <pc:spChg chg="mod">
          <ac:chgData name="Minguez, Jessica [AK]" userId="S::jessica.minguez_neaalaska.org#ext#@neahq.onmicrosoft.com::e29b5cdf-7030-4a48-b3c4-af0d3e541d63" providerId="AD" clId="Web-{64111BE2-20AC-9995-7E86-BCBA607EA498}" dt="2024-02-29T01:05:15.987" v="99" actId="20577"/>
          <ac:spMkLst>
            <pc:docMk/>
            <pc:sldMk cId="4145547744" sldId="336"/>
            <ac:spMk id="8" creationId="{00000000-0000-0000-0000-000000000000}"/>
          </ac:spMkLst>
        </pc:spChg>
        <pc:spChg chg="mod">
          <ac:chgData name="Minguez, Jessica [AK]" userId="S::jessica.minguez_neaalaska.org#ext#@neahq.onmicrosoft.com::e29b5cdf-7030-4a48-b3c4-af0d3e541d63" providerId="AD" clId="Web-{64111BE2-20AC-9995-7E86-BCBA607EA498}" dt="2024-02-29T01:05:28.191" v="103" actId="1076"/>
          <ac:spMkLst>
            <pc:docMk/>
            <pc:sldMk cId="4145547744" sldId="336"/>
            <ac:spMk id="10" creationId="{2206CC01-75E7-4CB0-BFB8-AF056AE11835}"/>
          </ac:spMkLst>
        </pc:spChg>
        <pc:spChg chg="mod">
          <ac:chgData name="Minguez, Jessica [AK]" userId="S::jessica.minguez_neaalaska.org#ext#@neahq.onmicrosoft.com::e29b5cdf-7030-4a48-b3c4-af0d3e541d63" providerId="AD" clId="Web-{64111BE2-20AC-9995-7E86-BCBA607EA498}" dt="2024-02-29T01:05:31.019" v="104" actId="1076"/>
          <ac:spMkLst>
            <pc:docMk/>
            <pc:sldMk cId="4145547744" sldId="336"/>
            <ac:spMk id="121862" creationId="{48B65964-C41D-4AE9-9E9B-9AC537DF1B0B}"/>
          </ac:spMkLst>
        </pc:spChg>
        <pc:spChg chg="mod">
          <ac:chgData name="Minguez, Jessica [AK]" userId="S::jessica.minguez_neaalaska.org#ext#@neahq.onmicrosoft.com::e29b5cdf-7030-4a48-b3c4-af0d3e541d63" providerId="AD" clId="Web-{64111BE2-20AC-9995-7E86-BCBA607EA498}" dt="2024-02-29T01:05:24.175" v="102" actId="1076"/>
          <ac:spMkLst>
            <pc:docMk/>
            <pc:sldMk cId="4145547744" sldId="336"/>
            <ac:spMk id="121863" creationId="{9C96BC8B-36BB-4689-9B38-A539FCBAC7AA}"/>
          </ac:spMkLst>
        </pc:spChg>
        <pc:picChg chg="mod">
          <ac:chgData name="Minguez, Jessica [AK]" userId="S::jessica.minguez_neaalaska.org#ext#@neahq.onmicrosoft.com::e29b5cdf-7030-4a48-b3c4-af0d3e541d63" providerId="AD" clId="Web-{64111BE2-20AC-9995-7E86-BCBA607EA498}" dt="2024-02-29T01:05:21.331" v="101" actId="1076"/>
          <ac:picMkLst>
            <pc:docMk/>
            <pc:sldMk cId="4145547744" sldId="336"/>
            <ac:picMk id="121861" creationId="{9505B974-1C19-44FE-8BB7-022C307DCA94}"/>
          </ac:picMkLst>
        </pc:picChg>
      </pc:sldChg>
    </pc:docChg>
  </pc:docChgLst>
  <pc:docChgLst>
    <pc:chgData name="Morrow, Ilissa [MN]" userId="S::ilissa.morrow_edmn.org#ext#@neahq.onmicrosoft.com::e854ddc3-cbe5-4601-b3fb-936236d2d2c0" providerId="AD" clId="Web-{1431797A-24AC-26B2-0DE3-9685BFCFD0D8}"/>
    <pc:docChg chg="modSld">
      <pc:chgData name="Morrow, Ilissa [MN]" userId="S::ilissa.morrow_edmn.org#ext#@neahq.onmicrosoft.com::e854ddc3-cbe5-4601-b3fb-936236d2d2c0" providerId="AD" clId="Web-{1431797A-24AC-26B2-0DE3-9685BFCFD0D8}" dt="2024-03-12T15:41:53.622" v="1"/>
      <pc:docMkLst>
        <pc:docMk/>
      </pc:docMkLst>
      <pc:sldChg chg="modSp">
        <pc:chgData name="Morrow, Ilissa [MN]" userId="S::ilissa.morrow_edmn.org#ext#@neahq.onmicrosoft.com::e854ddc3-cbe5-4601-b3fb-936236d2d2c0" providerId="AD" clId="Web-{1431797A-24AC-26B2-0DE3-9685BFCFD0D8}" dt="2024-03-12T15:41:46.856" v="0" actId="14100"/>
        <pc:sldMkLst>
          <pc:docMk/>
          <pc:sldMk cId="4128771438" sldId="327"/>
        </pc:sldMkLst>
        <pc:spChg chg="mod">
          <ac:chgData name="Morrow, Ilissa [MN]" userId="S::ilissa.morrow_edmn.org#ext#@neahq.onmicrosoft.com::e854ddc3-cbe5-4601-b3fb-936236d2d2c0" providerId="AD" clId="Web-{1431797A-24AC-26B2-0DE3-9685BFCFD0D8}" dt="2024-03-12T15:41:46.856" v="0" actId="14100"/>
          <ac:spMkLst>
            <pc:docMk/>
            <pc:sldMk cId="4128771438" sldId="327"/>
            <ac:spMk id="315" creationId="{00000000-0000-0000-0000-000000000000}"/>
          </ac:spMkLst>
        </pc:spChg>
      </pc:sldChg>
      <pc:sldChg chg="delSp">
        <pc:chgData name="Morrow, Ilissa [MN]" userId="S::ilissa.morrow_edmn.org#ext#@neahq.onmicrosoft.com::e854ddc3-cbe5-4601-b3fb-936236d2d2c0" providerId="AD" clId="Web-{1431797A-24AC-26B2-0DE3-9685BFCFD0D8}" dt="2024-03-12T15:41:53.622" v="1"/>
        <pc:sldMkLst>
          <pc:docMk/>
          <pc:sldMk cId="3520851395" sldId="333"/>
        </pc:sldMkLst>
        <pc:spChg chg="del">
          <ac:chgData name="Morrow, Ilissa [MN]" userId="S::ilissa.morrow_edmn.org#ext#@neahq.onmicrosoft.com::e854ddc3-cbe5-4601-b3fb-936236d2d2c0" providerId="AD" clId="Web-{1431797A-24AC-26B2-0DE3-9685BFCFD0D8}" dt="2024-03-12T15:41:53.622" v="1"/>
          <ac:spMkLst>
            <pc:docMk/>
            <pc:sldMk cId="3520851395" sldId="333"/>
            <ac:spMk id="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118BC9-BD19-49BF-B555-316C7304CA4B}" type="datetimeFigureOut">
              <a:rPr lang="en-US" smtClean="0"/>
              <a:t>3/18/2024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C7772-ADC1-40B2-A949-AC2180823191}" type="slidenum">
              <a:rPr lang="en-US" smtClean="0"/>
              <a:t>‹#›</a:t>
            </a:fld>
            <a:endParaRPr lang="en-US"/>
          </a:p>
        </p:txBody>
      </p:sp>
    </p:spTree>
    <p:extLst>
      <p:ext uri="{BB962C8B-B14F-4D97-AF65-F5344CB8AC3E}">
        <p14:creationId xmlns:p14="http://schemas.microsoft.com/office/powerpoint/2010/main" val="34539285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1973323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Gina </a:t>
            </a:r>
          </a:p>
        </p:txBody>
      </p:sp>
      <p:sp>
        <p:nvSpPr>
          <p:cNvPr id="4" name="Slide Number Placeholder 3"/>
          <p:cNvSpPr>
            <a:spLocks noGrp="1"/>
          </p:cNvSpPr>
          <p:nvPr>
            <p:ph type="sldNum" sz="quarter" idx="10"/>
          </p:nvPr>
        </p:nvSpPr>
        <p:spPr/>
        <p:txBody>
          <a:bodyPr/>
          <a:lstStyle/>
          <a:p>
            <a:fld id="{1CC8B027-1C21-437D-86A8-7A2B68AE7117}" type="slidenum">
              <a:rPr lang="en-US" smtClean="0"/>
              <a:t>5</a:t>
            </a:fld>
            <a:endParaRPr lang="en-US"/>
          </a:p>
        </p:txBody>
      </p:sp>
    </p:spTree>
    <p:extLst>
      <p:ext uri="{BB962C8B-B14F-4D97-AF65-F5344CB8AC3E}">
        <p14:creationId xmlns:p14="http://schemas.microsoft.com/office/powerpoint/2010/main" val="2903472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5266507bf6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There are exciting campaigns building around the country </a:t>
            </a: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What we’re going to do today--- what is BCG, why is it important now, and what are examples and explore how we can use this in our campaigns.</a:t>
            </a:r>
            <a:endParaRPr sz="1200">
              <a:solidFill>
                <a:schemeClr val="dk1"/>
              </a:solidFill>
              <a:latin typeface="Calibri"/>
              <a:ea typeface="Calibri"/>
              <a:cs typeface="Calibri"/>
              <a:sym typeface="Calibri"/>
            </a:endParaRPr>
          </a:p>
        </p:txBody>
      </p:sp>
      <p:sp>
        <p:nvSpPr>
          <p:cNvPr id="292" name="Google Shape;292;g5266507bf6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3154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9: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200">
                <a:solidFill>
                  <a:schemeClr val="dk1"/>
                </a:solidFill>
                <a:latin typeface="Calibri"/>
                <a:ea typeface="Calibri"/>
                <a:cs typeface="Calibri"/>
                <a:sym typeface="Calibri"/>
              </a:rPr>
              <a:t>There are these seven elements lifted up from all these campaigns, many are hitting on 1-2 of them, we are going to go into detail later. </a:t>
            </a:r>
            <a:endParaRPr sz="1200" b="0" i="0" u="none" strike="noStrike" cap="none">
              <a:solidFill>
                <a:schemeClr val="dk1"/>
              </a:solidFill>
              <a:latin typeface="Calibri"/>
              <a:ea typeface="Calibri"/>
              <a:cs typeface="Calibri"/>
              <a:sym typeface="Calibri"/>
            </a:endParaRPr>
          </a:p>
        </p:txBody>
      </p:sp>
      <p:sp>
        <p:nvSpPr>
          <p:cNvPr id="339" name="Google Shape;33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92389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59b9ada310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8" name="Google Shape;318;g59b9ada310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078623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59b9ada310_0_16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just" rtl="0">
              <a:lnSpc>
                <a:spcPct val="100000"/>
              </a:lnSpc>
              <a:spcBef>
                <a:spcPts val="0"/>
              </a:spcBef>
              <a:spcAft>
                <a:spcPts val="0"/>
              </a:spcAft>
              <a:buClr>
                <a:schemeClr val="dk1"/>
              </a:buClr>
              <a:buSzPts val="1100"/>
              <a:buFont typeface="Arial"/>
              <a:buNone/>
            </a:pPr>
            <a:r>
              <a:rPr lang="en" sz="1000" b="1">
                <a:solidFill>
                  <a:schemeClr val="dk1"/>
                </a:solidFill>
                <a:latin typeface="Cambria"/>
                <a:ea typeface="Cambria"/>
                <a:cs typeface="Cambria"/>
                <a:sym typeface="Cambria"/>
              </a:rPr>
              <a:t>Some of their common good victories include: </a:t>
            </a:r>
            <a:endParaRPr sz="1000" b="1">
              <a:solidFill>
                <a:schemeClr val="dk1"/>
              </a:solidFill>
              <a:latin typeface="Cambria"/>
              <a:ea typeface="Cambria"/>
              <a:cs typeface="Cambria"/>
              <a:sym typeface="Cambria"/>
            </a:endParaRPr>
          </a:p>
          <a:p>
            <a:pPr marL="0" marR="0" lvl="0" indent="0" algn="just" rtl="0">
              <a:lnSpc>
                <a:spcPct val="100000"/>
              </a:lnSpc>
              <a:spcBef>
                <a:spcPts val="0"/>
              </a:spcBef>
              <a:spcAft>
                <a:spcPts val="0"/>
              </a:spcAft>
              <a:buClr>
                <a:schemeClr val="dk1"/>
              </a:buClr>
              <a:buSzPts val="1100"/>
              <a:buFont typeface="Arial"/>
              <a:buNone/>
            </a:pPr>
            <a:endParaRPr sz="1000" b="1">
              <a:solidFill>
                <a:schemeClr val="dk1"/>
              </a:solidFill>
              <a:latin typeface="Cambria"/>
              <a:ea typeface="Cambria"/>
              <a:cs typeface="Cambria"/>
              <a:sym typeface="Cambria"/>
            </a:endParaRPr>
          </a:p>
          <a:p>
            <a:pPr marL="457200" lvl="0" indent="-292100" algn="l" rtl="0">
              <a:lnSpc>
                <a:spcPct val="115000"/>
              </a:lnSpc>
              <a:spcBef>
                <a:spcPts val="0"/>
              </a:spcBef>
              <a:spcAft>
                <a:spcPts val="0"/>
              </a:spcAft>
              <a:buClr>
                <a:srgbClr val="595959"/>
              </a:buClr>
              <a:buSzPts val="1000"/>
              <a:buChar char="●"/>
            </a:pPr>
            <a:r>
              <a:rPr lang="en" sz="1000" b="1">
                <a:solidFill>
                  <a:srgbClr val="595959"/>
                </a:solidFill>
              </a:rPr>
              <a:t>School funding</a:t>
            </a:r>
            <a:r>
              <a:rPr lang="en" sz="1000">
                <a:solidFill>
                  <a:srgbClr val="595959"/>
                </a:solidFill>
              </a:rPr>
              <a:t>- UTLA, LAUSD and Mayor’s office to jointly advocate for increased county and state funding</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Class Size</a:t>
            </a:r>
            <a:r>
              <a:rPr lang="en" sz="1000">
                <a:solidFill>
                  <a:srgbClr val="595959"/>
                </a:solidFill>
              </a:rPr>
              <a:t>- immediate reduction of 7 students in secondary math and English, and elimination of contract language that previously allowed the district to unilaterally ignore all class size averages and caps.  Agreement to reduce class size every year for the next four years.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a:solidFill>
                  <a:srgbClr val="595959"/>
                </a:solidFill>
              </a:rPr>
              <a:t>A </a:t>
            </a:r>
            <a:r>
              <a:rPr lang="en" sz="1000" b="1">
                <a:solidFill>
                  <a:srgbClr val="595959"/>
                </a:solidFill>
              </a:rPr>
              <a:t>nurse i</a:t>
            </a:r>
            <a:r>
              <a:rPr lang="en" sz="1000">
                <a:solidFill>
                  <a:srgbClr val="595959"/>
                </a:solidFill>
              </a:rPr>
              <a:t>n every school, with an agreement to hire 150 full time nurses</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Community</a:t>
            </a:r>
            <a:r>
              <a:rPr lang="en" sz="1000">
                <a:solidFill>
                  <a:srgbClr val="595959"/>
                </a:solidFill>
              </a:rPr>
              <a:t> Schools-- by June 2019, the district will designate 20 community schools, and by June 2020 an additional 10</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Privatization/Charter Cap </a:t>
            </a:r>
            <a:endParaRPr sz="1000" b="1">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Librarians</a:t>
            </a:r>
            <a:r>
              <a:rPr lang="en" sz="1000">
                <a:solidFill>
                  <a:srgbClr val="595959"/>
                </a:solidFill>
              </a:rPr>
              <a:t>-- commitment to hire 82 new librarians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Counselors</a:t>
            </a:r>
            <a:r>
              <a:rPr lang="en" sz="1000">
                <a:solidFill>
                  <a:srgbClr val="595959"/>
                </a:solidFill>
              </a:rPr>
              <a:t>-- commitment to hire 17 additional counselors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Testing</a:t>
            </a:r>
            <a:r>
              <a:rPr lang="en" sz="1000">
                <a:solidFill>
                  <a:srgbClr val="595959"/>
                </a:solidFill>
              </a:rPr>
              <a:t>- joint UTLA/LAUSD committee tasked with developing a plan to reduce the amount of assessments by 50%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a:solidFill>
                  <a:srgbClr val="595959"/>
                </a:solidFill>
              </a:rPr>
              <a:t>“</a:t>
            </a:r>
            <a:r>
              <a:rPr lang="en" sz="1000" b="1">
                <a:solidFill>
                  <a:srgbClr val="595959"/>
                </a:solidFill>
              </a:rPr>
              <a:t>Random” Searches</a:t>
            </a:r>
            <a:r>
              <a:rPr lang="en" sz="1000">
                <a:solidFill>
                  <a:srgbClr val="595959"/>
                </a:solidFill>
              </a:rPr>
              <a:t>- pilot program that exempts schools from administering random searches in 28 schools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Green Space</a:t>
            </a:r>
            <a:r>
              <a:rPr lang="en" sz="1000">
                <a:solidFill>
                  <a:srgbClr val="595959"/>
                </a:solidFill>
              </a:rPr>
              <a:t>-- joint task force tasked with developing a plan to increase green space </a:t>
            </a:r>
            <a:endParaRPr sz="1000">
              <a:solidFill>
                <a:srgbClr val="595959"/>
              </a:solidFill>
            </a:endParaRPr>
          </a:p>
          <a:p>
            <a:pPr marL="457200" lvl="0" indent="-292100" algn="l" rtl="0">
              <a:lnSpc>
                <a:spcPct val="115000"/>
              </a:lnSpc>
              <a:spcBef>
                <a:spcPts val="1600"/>
              </a:spcBef>
              <a:spcAft>
                <a:spcPts val="0"/>
              </a:spcAft>
              <a:buClr>
                <a:srgbClr val="595959"/>
              </a:buClr>
              <a:buSzPts val="1000"/>
              <a:buChar char="●"/>
            </a:pPr>
            <a:r>
              <a:rPr lang="en" sz="1000" b="1">
                <a:solidFill>
                  <a:srgbClr val="595959"/>
                </a:solidFill>
              </a:rPr>
              <a:t>Immigrant Defense Fund</a:t>
            </a:r>
            <a:r>
              <a:rPr lang="en" sz="1000">
                <a:solidFill>
                  <a:srgbClr val="595959"/>
                </a:solidFill>
              </a:rPr>
              <a:t>-- district will provide a dedicated hotline and attorney for immigrant families </a:t>
            </a:r>
            <a:endParaRPr sz="1000">
              <a:solidFill>
                <a:srgbClr val="595959"/>
              </a:solidFill>
            </a:endParaRPr>
          </a:p>
          <a:p>
            <a:pPr marL="0" lvl="0" indent="0" algn="l" rtl="0">
              <a:lnSpc>
                <a:spcPct val="115000"/>
              </a:lnSpc>
              <a:spcBef>
                <a:spcPts val="1600"/>
              </a:spcBef>
              <a:spcAft>
                <a:spcPts val="0"/>
              </a:spcAft>
              <a:buNone/>
            </a:pPr>
            <a:endParaRPr sz="1000" b="1">
              <a:solidFill>
                <a:srgbClr val="595959"/>
              </a:solidFill>
            </a:endParaRPr>
          </a:p>
          <a:p>
            <a:pPr marL="0" marR="0" lvl="0" indent="0" algn="just" rtl="0">
              <a:lnSpc>
                <a:spcPct val="100000"/>
              </a:lnSpc>
              <a:spcBef>
                <a:spcPts val="1600"/>
              </a:spcBef>
              <a:spcAft>
                <a:spcPts val="0"/>
              </a:spcAft>
              <a:buClr>
                <a:schemeClr val="dk1"/>
              </a:buClr>
              <a:buSzPts val="1100"/>
              <a:buFont typeface="Arial"/>
              <a:buNone/>
            </a:pPr>
            <a:endParaRPr sz="1200" b="1">
              <a:solidFill>
                <a:schemeClr val="dk1"/>
              </a:solidFill>
              <a:latin typeface="Cambria"/>
              <a:ea typeface="Cambria"/>
              <a:cs typeface="Cambria"/>
              <a:sym typeface="Cambria"/>
            </a:endParaRPr>
          </a:p>
        </p:txBody>
      </p:sp>
      <p:sp>
        <p:nvSpPr>
          <p:cNvPr id="326" name="Google Shape;326;g59b9ada310_0_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85112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5266507bf6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5266507bf6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Two concrete examples--we will go into more depth throughout this program….</a:t>
            </a:r>
            <a:endParaRPr/>
          </a:p>
        </p:txBody>
      </p:sp>
    </p:spTree>
    <p:extLst>
      <p:ext uri="{BB962C8B-B14F-4D97-AF65-F5344CB8AC3E}">
        <p14:creationId xmlns:p14="http://schemas.microsoft.com/office/powerpoint/2010/main" val="543854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57670122d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57670122d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63570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A75F4D6-3E43-4CED-8E9B-E9453CCCFD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6CDAB22B-3645-406F-8125-ED73599F36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Ellen</a:t>
            </a:r>
          </a:p>
          <a:p>
            <a:r>
              <a:rPr lang="en-US" altLang="en-US" b="1"/>
              <a:t>20 Mins Entry activity – 4 Corners of Union Work</a:t>
            </a:r>
            <a:endParaRPr lang="en-US" altLang="en-US"/>
          </a:p>
          <a:p>
            <a:r>
              <a:rPr lang="en-US" altLang="en-US"/>
              <a:t>How do you think your locals primarily view your role with them? Social Justice Advocate, Contract Manager and Problem Solver, Leadership Coach and Developer, Campaign/Organizing Leader – </a:t>
            </a:r>
          </a:p>
          <a:p>
            <a:r>
              <a:rPr lang="en-US" altLang="en-US"/>
              <a:t> </a:t>
            </a:r>
          </a:p>
          <a:p>
            <a:r>
              <a:rPr lang="en-US" altLang="en-US"/>
              <a:t>Prompts -Once at your charts, what are the opportunities that this view could have for moving towards a win and what are the challenges that this view could have? </a:t>
            </a:r>
          </a:p>
          <a:p>
            <a:r>
              <a:rPr lang="en-US" altLang="en-US"/>
              <a:t> </a:t>
            </a:r>
          </a:p>
          <a:p>
            <a:r>
              <a:rPr lang="en-US" altLang="en-US"/>
              <a:t>Where is our power?</a:t>
            </a:r>
          </a:p>
          <a:p>
            <a:r>
              <a:rPr lang="en-US" altLang="en-US"/>
              <a:t>Contract Negotiation, Grievances, Member Engagement, Staff Led Programs</a:t>
            </a:r>
          </a:p>
          <a:p>
            <a:r>
              <a:rPr lang="en-US" altLang="en-US"/>
              <a:t> </a:t>
            </a:r>
          </a:p>
          <a:p>
            <a:r>
              <a:rPr lang="en-US" altLang="en-US"/>
              <a:t>10 MIN debrief – so now what?</a:t>
            </a:r>
          </a:p>
          <a:p>
            <a:endParaRPr lang="en-US" altLang="en-US"/>
          </a:p>
        </p:txBody>
      </p:sp>
      <p:sp>
        <p:nvSpPr>
          <p:cNvPr id="122884" name="Slide Number Placeholder 3">
            <a:extLst>
              <a:ext uri="{FF2B5EF4-FFF2-40B4-BE49-F238E27FC236}">
                <a16:creationId xmlns:a16="http://schemas.microsoft.com/office/drawing/2014/main" id="{6323A2E8-94D8-490F-9181-D0B780930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9E3AB-E2E2-48F5-9BE6-12000293A4CB}" type="slidenum">
              <a:rPr lang="en-US" altLang="en-US" smtClean="0"/>
              <a:pPr/>
              <a:t>22</a:t>
            </a:fld>
            <a:endParaRPr lang="en-US" altLang="en-US"/>
          </a:p>
        </p:txBody>
      </p:sp>
    </p:spTree>
    <p:extLst>
      <p:ext uri="{BB962C8B-B14F-4D97-AF65-F5344CB8AC3E}">
        <p14:creationId xmlns:p14="http://schemas.microsoft.com/office/powerpoint/2010/main" val="2496346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23</a:t>
            </a:fld>
            <a:endParaRPr lang="en-US"/>
          </a:p>
        </p:txBody>
      </p:sp>
    </p:spTree>
    <p:extLst>
      <p:ext uri="{BB962C8B-B14F-4D97-AF65-F5344CB8AC3E}">
        <p14:creationId xmlns:p14="http://schemas.microsoft.com/office/powerpoint/2010/main" val="36270125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6A75F4D6-3E43-4CED-8E9B-E9453CCCFDB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a:extLst>
              <a:ext uri="{FF2B5EF4-FFF2-40B4-BE49-F238E27FC236}">
                <a16:creationId xmlns:a16="http://schemas.microsoft.com/office/drawing/2014/main" id="{6CDAB22B-3645-406F-8125-ED73599F36F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a:t>Ellen</a:t>
            </a:r>
          </a:p>
          <a:p>
            <a:r>
              <a:rPr lang="en-US" altLang="en-US" b="1"/>
              <a:t>20 Mins Entry activity – 4 Corners of Union Work</a:t>
            </a:r>
            <a:endParaRPr lang="en-US" altLang="en-US"/>
          </a:p>
          <a:p>
            <a:r>
              <a:rPr lang="en-US" altLang="en-US"/>
              <a:t>How do you think your locals primarily view your role with them? Social Justice Advocate, Contract Manager and Problem Solver, Leadership Coach and Developer, Campaign/Organizing Leader – </a:t>
            </a:r>
          </a:p>
          <a:p>
            <a:r>
              <a:rPr lang="en-US" altLang="en-US"/>
              <a:t> </a:t>
            </a:r>
          </a:p>
          <a:p>
            <a:r>
              <a:rPr lang="en-US" altLang="en-US"/>
              <a:t>Prompts -Once at your charts, what are the opportunities that this view could have for moving towards a win and what are the challenges that this view could have? </a:t>
            </a:r>
          </a:p>
          <a:p>
            <a:r>
              <a:rPr lang="en-US" altLang="en-US"/>
              <a:t> </a:t>
            </a:r>
          </a:p>
          <a:p>
            <a:r>
              <a:rPr lang="en-US" altLang="en-US"/>
              <a:t>Where is our power?</a:t>
            </a:r>
          </a:p>
          <a:p>
            <a:r>
              <a:rPr lang="en-US" altLang="en-US"/>
              <a:t>Contract Negotiation, Grievances, Member Engagement, Staff Led Programs</a:t>
            </a:r>
          </a:p>
          <a:p>
            <a:r>
              <a:rPr lang="en-US" altLang="en-US"/>
              <a:t> </a:t>
            </a:r>
          </a:p>
          <a:p>
            <a:r>
              <a:rPr lang="en-US" altLang="en-US"/>
              <a:t>10 MIN debrief – so now what?</a:t>
            </a:r>
          </a:p>
          <a:p>
            <a:endParaRPr lang="en-US" altLang="en-US"/>
          </a:p>
        </p:txBody>
      </p:sp>
      <p:sp>
        <p:nvSpPr>
          <p:cNvPr id="122884" name="Slide Number Placeholder 3">
            <a:extLst>
              <a:ext uri="{FF2B5EF4-FFF2-40B4-BE49-F238E27FC236}">
                <a16:creationId xmlns:a16="http://schemas.microsoft.com/office/drawing/2014/main" id="{6323A2E8-94D8-490F-9181-D0B78093011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449E3AB-E2E2-48F5-9BE6-12000293A4CB}" type="slidenum">
              <a:rPr lang="en-US" altLang="en-US" smtClean="0"/>
              <a:pPr/>
              <a:t>24</a:t>
            </a:fld>
            <a:endParaRPr lang="en-US" altLang="en-US"/>
          </a:p>
        </p:txBody>
      </p:sp>
    </p:spTree>
    <p:extLst>
      <p:ext uri="{BB962C8B-B14F-4D97-AF65-F5344CB8AC3E}">
        <p14:creationId xmlns:p14="http://schemas.microsoft.com/office/powerpoint/2010/main" val="3915169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25</a:t>
            </a:fld>
            <a:endParaRPr lang="en-US"/>
          </a:p>
        </p:txBody>
      </p:sp>
    </p:spTree>
    <p:extLst>
      <p:ext uri="{BB962C8B-B14F-4D97-AF65-F5344CB8AC3E}">
        <p14:creationId xmlns:p14="http://schemas.microsoft.com/office/powerpoint/2010/main" val="12856620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1190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38773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9332287-916F-499E-B36C-A895A5E9FAE3}" type="datetime1">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2696793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B9C294-0F3A-4F6D-A35E-76183A167E1D}" type="datetime1">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426733" y="6459785"/>
            <a:ext cx="1312025" cy="365125"/>
          </a:xfrm>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4258000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9EAFAD-36F1-4768-BAA4-8273066D17BC}" type="datetime1">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3927166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79882" y="286604"/>
            <a:ext cx="10975798" cy="747718"/>
          </a:xfrm>
        </p:spPr>
        <p:txBody>
          <a:bodyPr/>
          <a:lstStyle>
            <a:lvl1pPr>
              <a:defRPr b="1"/>
            </a:lvl1pPr>
          </a:lstStyle>
          <a:p>
            <a:r>
              <a:rPr lang="en-US"/>
              <a:t>Click to edit Master title style</a:t>
            </a:r>
          </a:p>
        </p:txBody>
      </p:sp>
      <p:sp>
        <p:nvSpPr>
          <p:cNvPr id="3" name="Content Placeholder 2"/>
          <p:cNvSpPr>
            <a:spLocks noGrp="1"/>
          </p:cNvSpPr>
          <p:nvPr>
            <p:ph sz="half" idx="1"/>
          </p:nvPr>
        </p:nvSpPr>
        <p:spPr>
          <a:xfrm>
            <a:off x="389744" y="1199213"/>
            <a:ext cx="5645295" cy="4669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19" y="1199213"/>
            <a:ext cx="5609320" cy="46698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19F443-E5DB-487F-B01D-DE2D821F10F4}" type="datetime1">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718029" y="6448967"/>
            <a:ext cx="1312025" cy="365125"/>
          </a:xfrm>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3068762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11DFCC8-A7A5-44C4-93E8-DE64CC1A9D7C}" type="datetime1">
              <a:rPr lang="en-US" smtClean="0"/>
              <a:t>3/18/2024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9729046" y="6405060"/>
            <a:ext cx="1312025" cy="365125"/>
          </a:xfrm>
        </p:spPr>
        <p:txBody>
          <a:bodyPr/>
          <a:lstStyle/>
          <a:p>
            <a:fld id="{5414DF46-E7D2-4146-95BA-57A23C39CF98}"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602118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51DB9E8-E128-4895-8355-17FEB5954C56}" type="datetime1">
              <a:rPr lang="en-US" smtClean="0"/>
              <a:t>3/18/2024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647070" y="6448967"/>
            <a:ext cx="1312025" cy="365125"/>
          </a:xfrm>
        </p:spPr>
        <p:txBody>
          <a:bodyPr/>
          <a:lstStyle/>
          <a:p>
            <a:fld id="{5414DF46-E7D2-4146-95BA-57A23C39CF98}"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173507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702E063-742C-4228-BAB7-4E5EBDE97CE2}" type="datetime1">
              <a:rPr lang="en-US" smtClean="0"/>
              <a:t>3/18/2024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a:xfrm>
            <a:off x="9638241" y="6435356"/>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772549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ABB1476-D61A-4428-A3BC-2AD8AC7B488A}" type="datetime1">
              <a:rPr lang="en-US" smtClean="0"/>
              <a:t>3/18/2024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3592493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3175" y="4995609"/>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7A965E5-E69B-42A8-9260-6B8044CCD7A5}" type="datetime1">
              <a:rPr lang="en-US" smtClean="0"/>
              <a:t>3/18/2024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9638241" y="6459785"/>
            <a:ext cx="1312025" cy="365125"/>
          </a:xfrm>
        </p:spPr>
        <p:txBody>
          <a:bodyPr/>
          <a:lstStyle/>
          <a:p>
            <a:fld id="{5414DF46-E7D2-4146-95BA-57A23C39CF98}"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128985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28C9FD-ABB5-4FB5-8014-F32BA244D846}" type="datetime1">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2453232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3768E2-EF2B-46FF-AFC5-A2E42D6F2FB1}" type="datetime1">
              <a:rPr lang="en-US" smtClean="0"/>
              <a:t>3/18/2024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14DF46-E7D2-4146-95BA-57A23C39CF98}"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66255"/>
          <a:stretch/>
        </p:blipFill>
        <p:spPr>
          <a:xfrm>
            <a:off x="11633210" y="6408334"/>
            <a:ext cx="351356" cy="426586"/>
          </a:xfrm>
          <a:prstGeom prst="rect">
            <a:avLst/>
          </a:prstGeom>
        </p:spPr>
      </p:pic>
    </p:spTree>
    <p:extLst>
      <p:ext uri="{BB962C8B-B14F-4D97-AF65-F5344CB8AC3E}">
        <p14:creationId xmlns:p14="http://schemas.microsoft.com/office/powerpoint/2010/main" val="180352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type="objOnly">
  <p:cSld name="Content">
    <p:spTree>
      <p:nvGrpSpPr>
        <p:cNvPr id="1" name="Shape 19"/>
        <p:cNvGrpSpPr/>
        <p:nvPr/>
      </p:nvGrpSpPr>
      <p:grpSpPr>
        <a:xfrm>
          <a:off x="0" y="0"/>
          <a:ext cx="0" cy="0"/>
          <a:chOff x="0" y="0"/>
          <a:chExt cx="0" cy="0"/>
        </a:xfrm>
      </p:grpSpPr>
      <p:sp>
        <p:nvSpPr>
          <p:cNvPr id="20" name="Google Shape;20;p3"/>
          <p:cNvSpPr txBox="1">
            <a:spLocks noGrp="1"/>
          </p:cNvSpPr>
          <p:nvPr>
            <p:ph type="body" idx="1"/>
          </p:nvPr>
        </p:nvSpPr>
        <p:spPr>
          <a:xfrm>
            <a:off x="914400" y="609601"/>
            <a:ext cx="10363200" cy="5064159"/>
          </a:xfrm>
          <a:prstGeom prst="rect">
            <a:avLst/>
          </a:prstGeom>
          <a:noFill/>
          <a:ln>
            <a:noFill/>
          </a:ln>
        </p:spPr>
        <p:txBody>
          <a:bodyPr spcFirstLastPara="1" wrap="square" lIns="91425" tIns="91425" rIns="91425" bIns="91425" anchor="t" anchorCtr="0"/>
          <a:lstStyle>
            <a:lvl1pPr marL="457200" marR="0" lvl="0" indent="-406400" algn="l">
              <a:lnSpc>
                <a:spcPct val="90000"/>
              </a:lnSpc>
              <a:spcBef>
                <a:spcPts val="1000"/>
              </a:spcBef>
              <a:spcAft>
                <a:spcPts val="0"/>
              </a:spcAft>
              <a:buClr>
                <a:schemeClr val="dk1"/>
              </a:buClr>
              <a:buSzPts val="2800"/>
              <a:buFont typeface="Arial"/>
              <a:buChar char="•"/>
              <a:defRPr sz="2400" b="1" i="0" u="none" strike="noStrike" cap="none">
                <a:solidFill>
                  <a:srgbClr val="2C2E8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3"/>
          <p:cNvSpPr txBox="1">
            <a:spLocks noGrp="1"/>
          </p:cNvSpPr>
          <p:nvPr>
            <p:ph type="dt" idx="10"/>
          </p:nvPr>
        </p:nvSpPr>
        <p:spPr>
          <a:xfrm>
            <a:off x="838201" y="6356351"/>
            <a:ext cx="2743200" cy="365100"/>
          </a:xfrm>
          <a:prstGeom prst="rect">
            <a:avLst/>
          </a:prstGeom>
          <a:noFill/>
          <a:ln>
            <a:noFill/>
          </a:ln>
        </p:spPr>
        <p:txBody>
          <a:bodyPr spcFirstLastPara="1" wrap="square" lIns="91425" tIns="91425" rIns="91425" bIns="91425" anchor="ctr" anchorCtr="0"/>
          <a:lstStyle>
            <a:lvl1pPr marR="0" lvl="0" algn="l">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ftr" idx="11"/>
          </p:nvPr>
        </p:nvSpPr>
        <p:spPr>
          <a:xfrm>
            <a:off x="4038601" y="6356351"/>
            <a:ext cx="4114800" cy="3651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23" name="Google Shape;23;p3"/>
          <p:cNvSpPr txBox="1">
            <a:spLocks noGrp="1"/>
          </p:cNvSpPr>
          <p:nvPr>
            <p:ph type="sldNum" idx="12"/>
          </p:nvPr>
        </p:nvSpPr>
        <p:spPr>
          <a:xfrm>
            <a:off x="8610601"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grpSp>
        <p:nvGrpSpPr>
          <p:cNvPr id="24" name="Google Shape;24;p3"/>
          <p:cNvGrpSpPr/>
          <p:nvPr/>
        </p:nvGrpSpPr>
        <p:grpSpPr>
          <a:xfrm>
            <a:off x="-1" y="5677661"/>
            <a:ext cx="12467760" cy="1184241"/>
            <a:chOff x="-1" y="5677660"/>
            <a:chExt cx="9350820" cy="1184241"/>
          </a:xfrm>
        </p:grpSpPr>
        <p:sp>
          <p:nvSpPr>
            <p:cNvPr id="25" name="Google Shape;25;p3"/>
            <p:cNvSpPr/>
            <p:nvPr/>
          </p:nvSpPr>
          <p:spPr>
            <a:xfrm>
              <a:off x="-1" y="6523462"/>
              <a:ext cx="7705494" cy="334538"/>
            </a:xfrm>
            <a:prstGeom prst="rect">
              <a:avLst/>
            </a:prstGeom>
            <a:solidFill>
              <a:srgbClr val="2C2E8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6" name="Google Shape;26;p3"/>
            <p:cNvSpPr/>
            <p:nvPr/>
          </p:nvSpPr>
          <p:spPr>
            <a:xfrm>
              <a:off x="7019199" y="5677660"/>
              <a:ext cx="2331620" cy="1184241"/>
            </a:xfrm>
            <a:prstGeom prst="triangle">
              <a:avLst>
                <a:gd name="adj" fmla="val 70678"/>
              </a:avLst>
            </a:prstGeom>
            <a:solidFill>
              <a:srgbClr val="F1F1F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7" name="Google Shape;27;p3"/>
            <p:cNvPicPr preferRelativeResize="0"/>
            <p:nvPr/>
          </p:nvPicPr>
          <p:blipFill rotWithShape="1">
            <a:blip r:embed="rId2">
              <a:alphaModFix/>
            </a:blip>
            <a:srcRect/>
            <a:stretch/>
          </p:blipFill>
          <p:spPr>
            <a:xfrm>
              <a:off x="8149589" y="5989931"/>
              <a:ext cx="731520" cy="731520"/>
            </a:xfrm>
            <a:prstGeom prst="rect">
              <a:avLst/>
            </a:prstGeom>
            <a:noFill/>
            <a:ln>
              <a:noFill/>
            </a:ln>
          </p:spPr>
        </p:pic>
      </p:grpSp>
    </p:spTree>
    <p:extLst>
      <p:ext uri="{BB962C8B-B14F-4D97-AF65-F5344CB8AC3E}">
        <p14:creationId xmlns:p14="http://schemas.microsoft.com/office/powerpoint/2010/main" val="2753446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icture with Caption" userDrawn="1">
  <p:cSld name="1_Picture with Caption">
    <p:spTree>
      <p:nvGrpSpPr>
        <p:cNvPr id="1" name="Shape 66"/>
        <p:cNvGrpSpPr/>
        <p:nvPr/>
      </p:nvGrpSpPr>
      <p:grpSpPr>
        <a:xfrm>
          <a:off x="0" y="0"/>
          <a:ext cx="0" cy="0"/>
          <a:chOff x="0" y="0"/>
          <a:chExt cx="0" cy="0"/>
        </a:xfrm>
      </p:grpSpPr>
      <p:sp>
        <p:nvSpPr>
          <p:cNvPr id="68" name="Google Shape;68;p16"/>
          <p:cNvSpPr>
            <a:spLocks noGrp="1"/>
          </p:cNvSpPr>
          <p:nvPr>
            <p:ph type="pic" idx="2"/>
          </p:nvPr>
        </p:nvSpPr>
        <p:spPr>
          <a:xfrm>
            <a:off x="5183188" y="1355830"/>
            <a:ext cx="6172400" cy="4321830"/>
          </a:xfrm>
          <a:prstGeom prst="rect">
            <a:avLst/>
          </a:prstGeom>
          <a:noFill/>
          <a:ln>
            <a:noFill/>
          </a:ln>
        </p:spPr>
        <p:txBody>
          <a:bodyPr spcFirstLastPara="1" wrap="square" lIns="91425" tIns="91425" rIns="91425" bIns="91425" anchor="t" anchorCtr="0"/>
          <a:lstStyle>
            <a:lvl1pPr marR="0" lvl="0" algn="l" rtl="0">
              <a:lnSpc>
                <a:spcPct val="90000"/>
              </a:lnSpc>
              <a:spcBef>
                <a:spcPts val="1000"/>
              </a:spcBef>
              <a:spcAft>
                <a:spcPts val="0"/>
              </a:spcAft>
              <a:buClr>
                <a:schemeClr val="dk1"/>
              </a:buClr>
              <a:buSzPts val="3200"/>
              <a:buFont typeface="Arial"/>
              <a:buNone/>
              <a:defRPr sz="2400" b="0" i="1" u="none" strike="noStrike" cap="none">
                <a:solidFill>
                  <a:schemeClr val="bg1">
                    <a:lumMod val="75000"/>
                  </a:schemeClr>
                </a:solidFill>
                <a:latin typeface="+mn-lt"/>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9" name="Google Shape;69;p16"/>
          <p:cNvSpPr txBox="1">
            <a:spLocks noGrp="1"/>
          </p:cNvSpPr>
          <p:nvPr>
            <p:ph type="body" idx="1"/>
          </p:nvPr>
        </p:nvSpPr>
        <p:spPr>
          <a:xfrm>
            <a:off x="839788" y="1355831"/>
            <a:ext cx="3932400" cy="4321829"/>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1000"/>
              </a:spcBef>
              <a:spcAft>
                <a:spcPts val="0"/>
              </a:spcAft>
              <a:buClr>
                <a:schemeClr val="dk1"/>
              </a:buClr>
              <a:buSzPts val="1600"/>
              <a:buFont typeface="Arial"/>
              <a:buNone/>
              <a:defRPr sz="2400" b="0" i="0" u="none" strike="noStrike" cap="none">
                <a:solidFill>
                  <a:srgbClr val="2C2E81"/>
                </a:solidFill>
                <a:latin typeface="+mn-lt"/>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0" name="Google Shape;70;p16"/>
          <p:cNvSpPr txBox="1">
            <a:spLocks noGrp="1"/>
          </p:cNvSpPr>
          <p:nvPr>
            <p:ph type="dt" idx="10"/>
          </p:nvPr>
        </p:nvSpPr>
        <p:spPr>
          <a:xfrm>
            <a:off x="838201" y="6356351"/>
            <a:ext cx="2743200" cy="3651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16"/>
          <p:cNvSpPr txBox="1">
            <a:spLocks noGrp="1"/>
          </p:cNvSpPr>
          <p:nvPr>
            <p:ph type="ftr" idx="11"/>
          </p:nvPr>
        </p:nvSpPr>
        <p:spPr>
          <a:xfrm>
            <a:off x="4038601" y="6356351"/>
            <a:ext cx="4114800" cy="3651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6"/>
          <p:cNvSpPr txBox="1">
            <a:spLocks noGrp="1"/>
          </p:cNvSpPr>
          <p:nvPr>
            <p:ph type="sldNum" idx="12"/>
          </p:nvPr>
        </p:nvSpPr>
        <p:spPr>
          <a:xfrm>
            <a:off x="8610601"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 smtClean="0"/>
              <a:pPr/>
              <a:t>‹#›</a:t>
            </a:fld>
            <a:endParaRPr lang="en"/>
          </a:p>
        </p:txBody>
      </p:sp>
      <p:grpSp>
        <p:nvGrpSpPr>
          <p:cNvPr id="8" name="Group 7">
            <a:extLst>
              <a:ext uri="{FF2B5EF4-FFF2-40B4-BE49-F238E27FC236}">
                <a16:creationId xmlns:a16="http://schemas.microsoft.com/office/drawing/2014/main" id="{9BC745A0-3D39-3245-9605-312CA92A3900}"/>
              </a:ext>
            </a:extLst>
          </p:cNvPr>
          <p:cNvGrpSpPr/>
          <p:nvPr userDrawn="1"/>
        </p:nvGrpSpPr>
        <p:grpSpPr>
          <a:xfrm>
            <a:off x="-1" y="5677661"/>
            <a:ext cx="12467760" cy="1184241"/>
            <a:chOff x="-1" y="5677660"/>
            <a:chExt cx="9350820" cy="1184241"/>
          </a:xfrm>
        </p:grpSpPr>
        <p:sp>
          <p:nvSpPr>
            <p:cNvPr id="9" name="Rectangle 8">
              <a:extLst>
                <a:ext uri="{FF2B5EF4-FFF2-40B4-BE49-F238E27FC236}">
                  <a16:creationId xmlns:a16="http://schemas.microsoft.com/office/drawing/2014/main" id="{9AEC6629-491C-3D47-A594-9060E0BC307F}"/>
                </a:ext>
              </a:extLst>
            </p:cNvPr>
            <p:cNvSpPr/>
            <p:nvPr userDrawn="1"/>
          </p:nvSpPr>
          <p:spPr>
            <a:xfrm>
              <a:off x="-1" y="6523462"/>
              <a:ext cx="7705494" cy="334538"/>
            </a:xfrm>
            <a:prstGeom prst="rect">
              <a:avLst/>
            </a:prstGeom>
            <a:solidFill>
              <a:srgbClr val="2C2E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riangle 9">
              <a:extLst>
                <a:ext uri="{FF2B5EF4-FFF2-40B4-BE49-F238E27FC236}">
                  <a16:creationId xmlns:a16="http://schemas.microsoft.com/office/drawing/2014/main" id="{D7909B8C-B47D-0343-AF70-307F0220E5AF}"/>
                </a:ext>
              </a:extLst>
            </p:cNvPr>
            <p:cNvSpPr/>
            <p:nvPr userDrawn="1"/>
          </p:nvSpPr>
          <p:spPr>
            <a:xfrm>
              <a:off x="7019199" y="5677660"/>
              <a:ext cx="2331620" cy="1184241"/>
            </a:xfrm>
            <a:prstGeom prst="triangle">
              <a:avLst>
                <a:gd name="adj" fmla="val 70678"/>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a:extLst>
                <a:ext uri="{FF2B5EF4-FFF2-40B4-BE49-F238E27FC236}">
                  <a16:creationId xmlns:a16="http://schemas.microsoft.com/office/drawing/2014/main" id="{03B91EA6-4BEF-6641-B4B8-CF18EFD354B2}"/>
                </a:ext>
              </a:extLst>
            </p:cNvPr>
            <p:cNvPicPr>
              <a:picLocks noChangeAspect="1"/>
            </p:cNvPicPr>
            <p:nvPr userDrawn="1"/>
          </p:nvPicPr>
          <p:blipFill>
            <a:blip r:embed="rId2"/>
            <a:stretch>
              <a:fillRect/>
            </a:stretch>
          </p:blipFill>
          <p:spPr>
            <a:xfrm>
              <a:off x="8149589" y="5989931"/>
              <a:ext cx="731520" cy="731520"/>
            </a:xfrm>
            <a:prstGeom prst="rect">
              <a:avLst/>
            </a:prstGeom>
          </p:spPr>
        </p:pic>
      </p:grpSp>
      <p:sp>
        <p:nvSpPr>
          <p:cNvPr id="13" name="Rectangle 12">
            <a:extLst>
              <a:ext uri="{FF2B5EF4-FFF2-40B4-BE49-F238E27FC236}">
                <a16:creationId xmlns:a16="http://schemas.microsoft.com/office/drawing/2014/main" id="{17E6CF89-E02E-F648-BEB6-2A320390394E}"/>
              </a:ext>
            </a:extLst>
          </p:cNvPr>
          <p:cNvSpPr/>
          <p:nvPr userDrawn="1"/>
        </p:nvSpPr>
        <p:spPr>
          <a:xfrm>
            <a:off x="0" y="0"/>
            <a:ext cx="12192000" cy="1188720"/>
          </a:xfrm>
          <a:prstGeom prst="rect">
            <a:avLst/>
          </a:prstGeom>
          <a:solidFill>
            <a:srgbClr val="2C2E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Google Shape;57;p14">
            <a:extLst>
              <a:ext uri="{FF2B5EF4-FFF2-40B4-BE49-F238E27FC236}">
                <a16:creationId xmlns:a16="http://schemas.microsoft.com/office/drawing/2014/main" id="{DA87AAA2-C43E-C14B-A876-524E45755BA9}"/>
              </a:ext>
            </a:extLst>
          </p:cNvPr>
          <p:cNvSpPr txBox="1">
            <a:spLocks noGrp="1"/>
          </p:cNvSpPr>
          <p:nvPr>
            <p:ph type="title"/>
          </p:nvPr>
        </p:nvSpPr>
        <p:spPr>
          <a:xfrm>
            <a:off x="838201" y="186706"/>
            <a:ext cx="10515600" cy="816904"/>
          </a:xfrm>
          <a:prstGeom prst="rect">
            <a:avLst/>
          </a:prstGeom>
          <a:noFill/>
          <a:ln>
            <a:noFill/>
          </a:ln>
        </p:spPr>
        <p:txBody>
          <a:bodyPr spcFirstLastPara="1" wrap="square" lIns="91425" tIns="91425" rIns="91425" bIns="91425" anchor="ctr" anchorCtr="0"/>
          <a:lstStyle>
            <a:lvl1pPr marR="0" lvl="0" algn="ctr" rtl="0">
              <a:lnSpc>
                <a:spcPct val="90000"/>
              </a:lnSpc>
              <a:spcBef>
                <a:spcPts val="0"/>
              </a:spcBef>
              <a:spcAft>
                <a:spcPts val="0"/>
              </a:spcAft>
              <a:buClr>
                <a:schemeClr val="dk1"/>
              </a:buClr>
              <a:buSzPts val="4400"/>
              <a:buFont typeface="Calibri"/>
              <a:buNone/>
              <a:defRPr sz="4000" b="1"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2083987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9921" y="286603"/>
            <a:ext cx="11035759" cy="822669"/>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389744" y="1409075"/>
            <a:ext cx="10765936" cy="4460019"/>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923E3D4-FEF3-459D-B89C-BA9BC50DE504}" type="datetime1">
              <a:rPr lang="en-US" smtClean="0"/>
              <a:t>3/18/2024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414DF46-E7D2-4146-95BA-57A23C39CF98}" type="slidenum">
              <a:rPr lang="en-US" smtClean="0"/>
              <a:t>‹#›</a:t>
            </a:fld>
            <a:endParaRPr lang="en-US"/>
          </a:p>
        </p:txBody>
      </p:sp>
    </p:spTree>
    <p:extLst>
      <p:ext uri="{BB962C8B-B14F-4D97-AF65-F5344CB8AC3E}">
        <p14:creationId xmlns:p14="http://schemas.microsoft.com/office/powerpoint/2010/main" val="26144428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microsoft.com/office/2007/relationships/hdphoto" Target="../media/hdphoto2.wdp"/></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4170216" y="417423"/>
            <a:ext cx="8314038" cy="6322422"/>
          </a:xfrm>
        </p:spPr>
        <p:txBody>
          <a:bodyPr vert="horz" lIns="91440" tIns="45720" rIns="91440" bIns="45720" rtlCol="0" anchor="b">
            <a:normAutofit fontScale="90000"/>
          </a:bodyPr>
          <a:lstStyle/>
          <a:p>
            <a:r>
              <a:rPr lang="en-US" sz="6600">
                <a:solidFill>
                  <a:schemeClr val="tx1">
                    <a:lumMod val="85000"/>
                    <a:lumOff val="15000"/>
                  </a:schemeClr>
                </a:solidFill>
              </a:rPr>
              <a:t>Intro Via Zoom Window</a:t>
            </a:r>
            <a:br>
              <a:rPr lang="en-US" sz="6600">
                <a:solidFill>
                  <a:schemeClr val="tx1">
                    <a:lumMod val="85000"/>
                    <a:lumOff val="15000"/>
                  </a:schemeClr>
                </a:solidFill>
              </a:rPr>
            </a:br>
            <a:br>
              <a:rPr lang="en-US" sz="6600">
                <a:solidFill>
                  <a:schemeClr val="tx1">
                    <a:lumMod val="85000"/>
                    <a:lumOff val="15000"/>
                  </a:schemeClr>
                </a:solidFill>
              </a:rPr>
            </a:br>
            <a:r>
              <a:rPr lang="en-US" sz="5300" b="0">
                <a:solidFill>
                  <a:schemeClr val="tx1">
                    <a:lumMod val="85000"/>
                    <a:lumOff val="15000"/>
                  </a:schemeClr>
                </a:solidFill>
              </a:rPr>
              <a:t>Rename your  window with </a:t>
            </a:r>
            <a:br>
              <a:rPr lang="en-US" sz="5300" b="0">
                <a:solidFill>
                  <a:schemeClr val="tx1">
                    <a:lumMod val="85000"/>
                    <a:lumOff val="15000"/>
                  </a:schemeClr>
                </a:solidFill>
              </a:rPr>
            </a:br>
            <a:r>
              <a:rPr lang="en-US" sz="5300" b="0">
                <a:solidFill>
                  <a:schemeClr val="tx1">
                    <a:lumMod val="85000"/>
                    <a:lumOff val="15000"/>
                  </a:schemeClr>
                </a:solidFill>
              </a:rPr>
              <a:t>Name</a:t>
            </a:r>
            <a:br>
              <a:rPr lang="en-US" sz="5300" b="0">
                <a:solidFill>
                  <a:schemeClr val="tx1">
                    <a:lumMod val="85000"/>
                    <a:lumOff val="15000"/>
                  </a:schemeClr>
                </a:solidFill>
              </a:rPr>
            </a:br>
            <a:r>
              <a:rPr lang="en-US" sz="5300" b="0">
                <a:solidFill>
                  <a:schemeClr val="tx1">
                    <a:lumMod val="85000"/>
                    <a:lumOff val="15000"/>
                  </a:schemeClr>
                </a:solidFill>
              </a:rPr>
              <a:t>Required Pronoun</a:t>
            </a:r>
            <a:br>
              <a:rPr lang="en-US" sz="5300" b="0">
                <a:solidFill>
                  <a:schemeClr val="tx1">
                    <a:lumMod val="85000"/>
                    <a:lumOff val="15000"/>
                  </a:schemeClr>
                </a:solidFill>
              </a:rPr>
            </a:br>
            <a:r>
              <a:rPr lang="en-US" sz="5300" b="0">
                <a:solidFill>
                  <a:schemeClr val="tx1">
                    <a:lumMod val="85000"/>
                    <a:lumOff val="15000"/>
                  </a:schemeClr>
                </a:solidFill>
              </a:rPr>
              <a:t>Native Land Where you Are</a:t>
            </a:r>
            <a:br>
              <a:rPr lang="en-US" sz="5300" b="0">
                <a:solidFill>
                  <a:schemeClr val="tx1">
                    <a:lumMod val="85000"/>
                    <a:lumOff val="15000"/>
                  </a:schemeClr>
                </a:solidFill>
              </a:rPr>
            </a:br>
            <a:br>
              <a:rPr lang="en-US" sz="5300" b="0">
                <a:solidFill>
                  <a:schemeClr val="tx1">
                    <a:lumMod val="85000"/>
                    <a:lumOff val="15000"/>
                  </a:schemeClr>
                </a:solidFill>
              </a:rPr>
            </a:br>
            <a:r>
              <a:rPr lang="en-US" sz="3600" b="0">
                <a:solidFill>
                  <a:schemeClr val="accent5">
                    <a:lumMod val="75000"/>
                  </a:schemeClr>
                </a:solidFill>
              </a:rPr>
              <a:t>Make sure you have the Resource Documents available for the duration of this meeting. </a:t>
            </a:r>
            <a:br>
              <a:rPr lang="en-US" sz="6600">
                <a:solidFill>
                  <a:schemeClr val="accent5">
                    <a:lumMod val="75000"/>
                  </a:schemeClr>
                </a:solidFill>
              </a:rPr>
            </a:br>
            <a:endParaRPr lang="en-US" sz="6600">
              <a:solidFill>
                <a:schemeClr val="accent5">
                  <a:lumMod val="75000"/>
                </a:schemeClr>
              </a:solidFill>
            </a:endParaRPr>
          </a:p>
        </p:txBody>
      </p:sp>
      <p:pic>
        <p:nvPicPr>
          <p:cNvPr id="5" name="Picture 4"/>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91127" y="313154"/>
            <a:ext cx="3294180" cy="384321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678758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ijab Color Background High Res Stock Images | Shutterstock"/>
          <p:cNvPicPr>
            <a:picLocks noChangeAspect="1" noChangeArrowheads="1"/>
          </p:cNvPicPr>
          <p:nvPr/>
        </p:nvPicPr>
        <p:blipFill rotWithShape="1">
          <a:blip r:embed="rId2">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rcRect l="-452" t="-1" b="27245"/>
          <a:stretch/>
        </p:blipFill>
        <p:spPr bwMode="auto">
          <a:xfrm flipH="1">
            <a:off x="-55087" y="-5167"/>
            <a:ext cx="12500225" cy="66664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7675704" y="3851235"/>
            <a:ext cx="3502057" cy="2228522"/>
          </a:xfrm>
        </p:spPr>
        <p:txBody>
          <a:bodyPr vert="horz" lIns="91440" tIns="45720" rIns="91440" bIns="45720" rtlCol="0" anchor="b">
            <a:normAutofit fontScale="90000"/>
          </a:bodyPr>
          <a:lstStyle/>
          <a:p>
            <a:pPr algn="r"/>
            <a:r>
              <a:rPr lang="en-US" sz="8000" b="1">
                <a:solidFill>
                  <a:schemeClr val="tx1"/>
                </a:solidFill>
              </a:rPr>
              <a:t>Chat  </a:t>
            </a:r>
            <a:r>
              <a:rPr lang="en-US" sz="8000" b="1" err="1">
                <a:solidFill>
                  <a:schemeClr val="tx1"/>
                </a:solidFill>
              </a:rPr>
              <a:t>WindowEntry</a:t>
            </a:r>
            <a:r>
              <a:rPr lang="en-US" sz="8000" b="1">
                <a:solidFill>
                  <a:schemeClr val="tx1"/>
                </a:solidFill>
              </a:rPr>
              <a:t>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232146" y="503098"/>
            <a:ext cx="10058400" cy="2125874"/>
          </a:xfrm>
        </p:spPr>
        <p:txBody>
          <a:bodyPr vert="horz" lIns="91440" tIns="45720" rIns="91440" bIns="45720" rtlCol="0">
            <a:noAutofit/>
          </a:bodyPr>
          <a:lstStyle/>
          <a:p>
            <a:pPr marL="0" indent="0" algn="ctr">
              <a:buNone/>
            </a:pPr>
            <a:r>
              <a:rPr lang="en-US" sz="4400" b="1" spc="200">
                <a:solidFill>
                  <a:schemeClr val="tx1"/>
                </a:solidFill>
                <a:latin typeface="+mj-lt"/>
              </a:rPr>
              <a:t>Who are the people you need to lead social justice unionism? </a:t>
            </a:r>
          </a:p>
          <a:p>
            <a:pPr marL="0" indent="0" algn="ctr">
              <a:buNone/>
            </a:pPr>
            <a:r>
              <a:rPr lang="en-US" sz="4400" b="1" spc="200">
                <a:latin typeface="+mj-lt"/>
              </a:rPr>
              <a:t> </a:t>
            </a:r>
            <a:endParaRPr lang="en-US" sz="4400" b="1" spc="200">
              <a:solidFill>
                <a:schemeClr val="tx1"/>
              </a:solidFill>
              <a:latin typeface="+mj-lt"/>
            </a:endParaRPr>
          </a:p>
        </p:txBody>
      </p:sp>
      <p:sp>
        <p:nvSpPr>
          <p:cNvPr id="5" name="Slide Number Placeholder 4"/>
          <p:cNvSpPr>
            <a:spLocks noGrp="1"/>
          </p:cNvSpPr>
          <p:nvPr>
            <p:ph type="sldNum" sz="quarter" idx="12"/>
          </p:nvPr>
        </p:nvSpPr>
        <p:spPr/>
        <p:txBody>
          <a:bodyPr/>
          <a:lstStyle/>
          <a:p>
            <a:fld id="{5414DF46-E7D2-4146-95BA-57A23C39CF98}" type="slidenum">
              <a:rPr lang="en-US" smtClean="0"/>
              <a:t>2</a:t>
            </a:fld>
            <a:endParaRPr lang="en-US"/>
          </a:p>
        </p:txBody>
      </p:sp>
    </p:spTree>
    <p:extLst>
      <p:ext uri="{BB962C8B-B14F-4D97-AF65-F5344CB8AC3E}">
        <p14:creationId xmlns:p14="http://schemas.microsoft.com/office/powerpoint/2010/main" val="2887851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1026" name="Picture 2" descr="The Best of Our Knowledge #1592 &quot;Teacher Unions &amp; Social Justice&quot; | WAM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p:nvPicPr>
        <p:blipFill rotWithShape="1">
          <a:blip r:embed="rId3">
            <a:extLst>
              <a:ext uri="{28A0092B-C50C-407E-A947-70E740481C1C}">
                <a14:useLocalDpi xmlns:a14="http://schemas.microsoft.com/office/drawing/2010/main" val="0"/>
              </a:ext>
            </a:extLst>
          </a:blip>
          <a:srcRect l="1" r="67427" b="7090"/>
          <a:stretch/>
        </p:blipFill>
        <p:spPr>
          <a:xfrm>
            <a:off x="165252" y="310237"/>
            <a:ext cx="1621984" cy="1990627"/>
          </a:xfrm>
          <a:prstGeom prst="rect">
            <a:avLst/>
          </a:prstGeom>
        </p:spPr>
      </p:pic>
      <p:sp>
        <p:nvSpPr>
          <p:cNvPr id="4" name="TextBox 3"/>
          <p:cNvSpPr txBox="1"/>
          <p:nvPr/>
        </p:nvSpPr>
        <p:spPr>
          <a:xfrm>
            <a:off x="2453640" y="628444"/>
            <a:ext cx="9615055" cy="2308324"/>
          </a:xfrm>
          <a:prstGeom prst="rect">
            <a:avLst/>
          </a:prstGeom>
          <a:noFill/>
        </p:spPr>
        <p:txBody>
          <a:bodyPr wrap="square" rtlCol="0">
            <a:spAutoFit/>
          </a:bodyPr>
          <a:lstStyle/>
          <a:p>
            <a:r>
              <a:rPr lang="en-US" sz="4800">
                <a:solidFill>
                  <a:schemeClr val="bg1"/>
                </a:solidFill>
                <a:latin typeface="Franklin Gothic Demi" panose="020B0703020102020204" pitchFamily="34" charset="0"/>
              </a:rPr>
              <a:t>Session 2- Broadening Union Leadership and Expectations for What Unions Can Win</a:t>
            </a:r>
          </a:p>
        </p:txBody>
      </p:sp>
    </p:spTree>
    <p:extLst>
      <p:ext uri="{BB962C8B-B14F-4D97-AF65-F5344CB8AC3E}">
        <p14:creationId xmlns:p14="http://schemas.microsoft.com/office/powerpoint/2010/main" val="1874987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agreements">
            <a:extLst>
              <a:ext uri="{FF2B5EF4-FFF2-40B4-BE49-F238E27FC236}">
                <a16:creationId xmlns:a16="http://schemas.microsoft.com/office/drawing/2014/main" id="{74B17DC3-8725-480A-B456-B4767EE2318F}"/>
              </a:ext>
            </a:extLst>
          </p:cNvPr>
          <p:cNvPicPr>
            <a:picLocks noChangeAspect="1" noChangeArrowheads="1"/>
          </p:cNvPicPr>
          <p:nvPr/>
        </p:nvPicPr>
        <p:blipFill rotWithShape="1">
          <a:blip r:embed="rId3">
            <a:alphaModFix amt="24000"/>
            <a:duotone>
              <a:prstClr val="black"/>
              <a:schemeClr val="accent1">
                <a:tint val="45000"/>
                <a:satMod val="400000"/>
              </a:schemeClr>
            </a:duotone>
            <a:extLst>
              <a:ext uri="{28A0092B-C50C-407E-A947-70E740481C1C}">
                <a14:useLocalDpi xmlns:a14="http://schemas.microsoft.com/office/drawing/2010/main" val="0"/>
              </a:ext>
            </a:extLst>
          </a:blip>
          <a:srcRect l="3284" t="36735" r="8716"/>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905729" y="232914"/>
            <a:ext cx="4184719" cy="2831374"/>
          </a:xfrm>
        </p:spPr>
        <p:txBody>
          <a:bodyPr>
            <a:normAutofit/>
          </a:bodyPr>
          <a:lstStyle/>
          <a:p>
            <a:r>
              <a:rPr lang="en-US">
                <a:latin typeface="Arial"/>
                <a:cs typeface="Arial"/>
              </a:rPr>
              <a:t>Community Agreements </a:t>
            </a:r>
            <a:br>
              <a:rPr lang="en-US">
                <a:latin typeface="Arial"/>
                <a:cs typeface="Arial"/>
              </a:rPr>
            </a:br>
            <a:br>
              <a:rPr lang="en-US">
                <a:latin typeface="Arial"/>
                <a:cs typeface="Arial"/>
              </a:rPr>
            </a:br>
            <a:endParaRPr lang="en-US" b="0">
              <a:latin typeface="Arial"/>
              <a:cs typeface="Arial"/>
            </a:endParaRP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393030" y="146649"/>
            <a:ext cx="7119669" cy="5741556"/>
          </a:xfrm>
          <a:noFill/>
        </p:spPr>
        <p:txBody>
          <a:bodyPr vert="horz" lIns="0" tIns="45720" rIns="0" bIns="45720" rtlCol="0" anchor="t">
            <a:noAutofit/>
          </a:bodyPr>
          <a:lstStyle/>
          <a:p>
            <a:r>
              <a:rPr lang="en-US" sz="2800"/>
              <a:t>1. Share Responsibility for the Success of Each Learning Session</a:t>
            </a:r>
            <a:endParaRPr lang="en-US" sz="2800">
              <a:effectLst/>
            </a:endParaRPr>
          </a:p>
          <a:p>
            <a:r>
              <a:rPr lang="en-US" sz="2800"/>
              <a:t>2. Move up, Move </a:t>
            </a:r>
            <a:r>
              <a:rPr lang="en-US" sz="2800">
                <a:effectLst/>
              </a:rPr>
              <a:t>back</a:t>
            </a:r>
          </a:p>
          <a:p>
            <a:r>
              <a:rPr lang="en-US" sz="2800"/>
              <a:t>3. Respect Confidentiality</a:t>
            </a:r>
            <a:endParaRPr lang="en-US" sz="2800">
              <a:effectLst/>
            </a:endParaRPr>
          </a:p>
          <a:p>
            <a:r>
              <a:rPr lang="en-US" sz="2800"/>
              <a:t>4. Be Responsible for Building Deep Understanding</a:t>
            </a:r>
            <a:endParaRPr lang="en-US" sz="2800">
              <a:effectLst/>
            </a:endParaRPr>
          </a:p>
          <a:p>
            <a:pPr lvl="2"/>
            <a:r>
              <a:rPr lang="en-US" sz="2000"/>
              <a:t>Be timely with your presence, your speaking, and your listening</a:t>
            </a:r>
          </a:p>
          <a:p>
            <a:pPr lvl="2"/>
            <a:r>
              <a:rPr lang="en-US" sz="2000"/>
              <a:t>Be fully present with speakers, open to new perspectives, and accept challenges</a:t>
            </a:r>
          </a:p>
          <a:p>
            <a:pPr lvl="2"/>
            <a:r>
              <a:rPr lang="en-US" sz="2000"/>
              <a:t>Place OTHER tech on silent and stay checked-in</a:t>
            </a:r>
          </a:p>
          <a:p>
            <a:pPr lvl="2"/>
            <a:r>
              <a:rPr lang="en-US" sz="2000"/>
              <a:t>Share using “I” statements</a:t>
            </a:r>
          </a:p>
          <a:p>
            <a:pPr lvl="2"/>
            <a:r>
              <a:rPr lang="en-US" sz="2000"/>
              <a:t>Connect to your core values and speak from your heart</a:t>
            </a:r>
          </a:p>
          <a:p>
            <a:pPr marL="200660" lvl="1" indent="0">
              <a:buNone/>
            </a:pPr>
            <a:r>
              <a:rPr lang="en-US" sz="2800"/>
              <a:t>5. Expect and Accept Imperfection</a:t>
            </a:r>
          </a:p>
          <a:p>
            <a:pPr marL="200660" lvl="1" indent="0">
              <a:buNone/>
            </a:pPr>
            <a:r>
              <a:rPr lang="en-US" sz="2800"/>
              <a:t>6. Expect/accept non-closure – Agree to Disagree</a:t>
            </a:r>
          </a:p>
        </p:txBody>
      </p:sp>
      <p:sp>
        <p:nvSpPr>
          <p:cNvPr id="4" name="Slide Number Placeholder 3"/>
          <p:cNvSpPr>
            <a:spLocks noGrp="1"/>
          </p:cNvSpPr>
          <p:nvPr>
            <p:ph type="sldNum" sz="quarter" idx="12"/>
          </p:nvPr>
        </p:nvSpPr>
        <p:spPr/>
        <p:txBody>
          <a:bodyPr/>
          <a:lstStyle/>
          <a:p>
            <a:fld id="{5414DF46-E7D2-4146-95BA-57A23C39CF98}" type="slidenum">
              <a:rPr lang="en-US" smtClean="0"/>
              <a:t>4</a:t>
            </a:fld>
            <a:endParaRPr lang="en-US"/>
          </a:p>
        </p:txBody>
      </p:sp>
    </p:spTree>
    <p:extLst>
      <p:ext uri="{BB962C8B-B14F-4D97-AF65-F5344CB8AC3E}">
        <p14:creationId xmlns:p14="http://schemas.microsoft.com/office/powerpoint/2010/main" val="736664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293298" y="1052423"/>
            <a:ext cx="10832815" cy="5463362"/>
          </a:xfrm>
        </p:spPr>
        <p:txBody>
          <a:bodyPr>
            <a:normAutofit/>
          </a:bodyPr>
          <a:lstStyle/>
          <a:p>
            <a:r>
              <a:rPr lang="en-US" sz="3600"/>
              <a:t>We begin by acknowledging that through a history of colonization and brutality, we currently reside on and are connecting from the traditional lands stewarded by generations of indigenous people.</a:t>
            </a:r>
          </a:p>
          <a:p>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p>
        </p:txBody>
      </p:sp>
    </p:spTree>
    <p:extLst>
      <p:ext uri="{BB962C8B-B14F-4D97-AF65-F5344CB8AC3E}">
        <p14:creationId xmlns:p14="http://schemas.microsoft.com/office/powerpoint/2010/main" val="39871107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272145"/>
            <a:ext cx="7255239" cy="4585856"/>
          </a:xfrm>
        </p:spPr>
        <p:txBody>
          <a:bodyPr>
            <a:normAutofit/>
          </a:bodyPr>
          <a:lstStyle/>
          <a:p>
            <a:pPr marL="0" indent="0">
              <a:buNone/>
            </a:pPr>
            <a:r>
              <a:rPr lang="en-US" sz="3600">
                <a:solidFill>
                  <a:schemeClr val="accent2">
                    <a:lumMod val="75000"/>
                  </a:schemeClr>
                </a:solidFill>
              </a:rPr>
              <a:t>Who do we need in this work?</a:t>
            </a:r>
          </a:p>
          <a:p>
            <a:pPr marL="0" indent="0">
              <a:buNone/>
            </a:pPr>
            <a:r>
              <a:rPr lang="en-US" sz="3600">
                <a:solidFill>
                  <a:schemeClr val="accent2">
                    <a:lumMod val="75000"/>
                  </a:schemeClr>
                </a:solidFill>
              </a:rPr>
              <a:t>How do we expand expectations for what we can win?</a:t>
            </a:r>
          </a:p>
          <a:p>
            <a:pPr marL="0" indent="0">
              <a:buNone/>
            </a:pPr>
            <a:r>
              <a:rPr lang="en-US" sz="3600">
                <a:solidFill>
                  <a:schemeClr val="accent2">
                    <a:lumMod val="75000"/>
                  </a:schemeClr>
                </a:solidFill>
              </a:rPr>
              <a:t>What is my role as a staff person?</a:t>
            </a:r>
          </a:p>
          <a:p>
            <a:pPr marL="0" indent="0">
              <a:buNone/>
            </a:pPr>
            <a:endParaRPr lang="en-US" sz="3600">
              <a:solidFill>
                <a:schemeClr val="accent2">
                  <a:lumMod val="75000"/>
                </a:schemeClr>
              </a:solidFill>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spTree>
    <p:extLst>
      <p:ext uri="{BB962C8B-B14F-4D97-AF65-F5344CB8AC3E}">
        <p14:creationId xmlns:p14="http://schemas.microsoft.com/office/powerpoint/2010/main" val="4142635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Who are the people we need?</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7</a:t>
            </a:fld>
            <a:endParaRPr lang="en-US"/>
          </a:p>
        </p:txBody>
      </p:sp>
      <p:sp>
        <p:nvSpPr>
          <p:cNvPr id="6" name="Title 5"/>
          <p:cNvSpPr>
            <a:spLocks noGrp="1"/>
          </p:cNvSpPr>
          <p:nvPr>
            <p:ph type="title"/>
          </p:nvPr>
        </p:nvSpPr>
        <p:spPr/>
        <p:txBody>
          <a:bodyPr/>
          <a:lstStyle/>
          <a:p>
            <a:r>
              <a:rPr lang="en-US"/>
              <a:t>Shelly </a:t>
            </a:r>
          </a:p>
        </p:txBody>
      </p:sp>
    </p:spTree>
    <p:extLst>
      <p:ext uri="{BB962C8B-B14F-4D97-AF65-F5344CB8AC3E}">
        <p14:creationId xmlns:p14="http://schemas.microsoft.com/office/powerpoint/2010/main" val="431648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What are the leaders and structures we need?</a:t>
            </a:r>
          </a:p>
        </p:txBody>
      </p:sp>
      <p:sp>
        <p:nvSpPr>
          <p:cNvPr id="3" name="Content Placeholder 2"/>
          <p:cNvSpPr>
            <a:spLocks noGrp="1"/>
          </p:cNvSpPr>
          <p:nvPr>
            <p:ph idx="1"/>
          </p:nvPr>
        </p:nvSpPr>
        <p:spPr>
          <a:xfrm>
            <a:off x="284811" y="1394086"/>
            <a:ext cx="11587397" cy="4759822"/>
          </a:xfrm>
        </p:spPr>
        <p:txBody>
          <a:bodyPr>
            <a:normAutofit fontScale="92500" lnSpcReduction="10000"/>
          </a:bodyPr>
          <a:lstStyle/>
          <a:p>
            <a:r>
              <a:rPr lang="en-US" sz="2800"/>
              <a:t>“</a:t>
            </a:r>
            <a:r>
              <a:rPr lang="en-US" sz="2800" i="1"/>
              <a:t>The terms “social justice” and “social justice unionism” can be watered down or co-opted.  Some activists and leaders believe that passing resolutions in solidarity with different struggles (a positive thing) makes a union a “social justice union.” Others label programs “social justice,” but because of top down leadership  and a lack of membership involvement, such programs are less effective than they might be. A new leader or leadership team can’t just declare that by virtue of their politics they are now a social justice union. It’s hard work.  Real transformation of a union encompasses change in many areas: internal decision making processes, vision, campaigns, addressing race and gender issues, relationships with parents an communities, and much more</a:t>
            </a:r>
            <a:r>
              <a:rPr lang="en-US" sz="2800"/>
              <a:t>.”  (pg. 175</a:t>
            </a:r>
            <a:r>
              <a:rPr lang="en-US" sz="2400"/>
              <a:t>)</a:t>
            </a:r>
          </a:p>
          <a:p>
            <a:endParaRPr lang="en-US" sz="2400"/>
          </a:p>
          <a:p>
            <a:r>
              <a:rPr lang="en-US" sz="3200" b="1"/>
              <a:t>Given this – what is the role of union staff in leadership identification, development, and  engagement? </a:t>
            </a:r>
          </a:p>
        </p:txBody>
      </p:sp>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spTree>
    <p:extLst>
      <p:ext uri="{BB962C8B-B14F-4D97-AF65-F5344CB8AC3E}">
        <p14:creationId xmlns:p14="http://schemas.microsoft.com/office/powerpoint/2010/main" val="3582959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ere's Your Guide to Holding Effective One-on-Ones – TLNT"/>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325464" y="-148338"/>
            <a:ext cx="12987579" cy="82915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Natural Leader ID Review – </a:t>
            </a:r>
            <a:r>
              <a:rPr lang="en-US" err="1"/>
              <a:t>Pg</a:t>
            </a:r>
            <a:r>
              <a:rPr lang="en-US"/>
              <a:t> 274-282</a:t>
            </a:r>
          </a:p>
        </p:txBody>
      </p:sp>
      <p:sp>
        <p:nvSpPr>
          <p:cNvPr id="3" name="Content Placeholder 2"/>
          <p:cNvSpPr>
            <a:spLocks noGrp="1"/>
          </p:cNvSpPr>
          <p:nvPr>
            <p:ph idx="1"/>
          </p:nvPr>
        </p:nvSpPr>
        <p:spPr>
          <a:xfrm>
            <a:off x="1658318" y="2226138"/>
            <a:ext cx="9497361" cy="3642956"/>
          </a:xfrm>
        </p:spPr>
        <p:txBody>
          <a:bodyPr vert="horz" lIns="0" tIns="45720" rIns="0" bIns="45720" rtlCol="0" anchor="t">
            <a:normAutofit/>
          </a:bodyPr>
          <a:lstStyle/>
          <a:p>
            <a:pPr algn="ctr"/>
            <a:r>
              <a:rPr lang="en-US" sz="7200"/>
              <a:t>“Who here is trusted and respected?” </a:t>
            </a:r>
          </a:p>
        </p:txBody>
      </p:sp>
      <p:sp>
        <p:nvSpPr>
          <p:cNvPr id="4" name="Slide Number Placeholder 3"/>
          <p:cNvSpPr>
            <a:spLocks noGrp="1"/>
          </p:cNvSpPr>
          <p:nvPr>
            <p:ph type="sldNum" sz="quarter" idx="12"/>
          </p:nvPr>
        </p:nvSpPr>
        <p:spPr/>
        <p:txBody>
          <a:bodyPr/>
          <a:lstStyle/>
          <a:p>
            <a:fld id="{5414DF46-E7D2-4146-95BA-57A23C39CF98}" type="slidenum">
              <a:rPr lang="en-US" smtClean="0"/>
              <a:t>9</a:t>
            </a:fld>
            <a:endParaRPr lang="en-US"/>
          </a:p>
        </p:txBody>
      </p:sp>
    </p:spTree>
    <p:extLst>
      <p:ext uri="{BB962C8B-B14F-4D97-AF65-F5344CB8AC3E}">
        <p14:creationId xmlns:p14="http://schemas.microsoft.com/office/powerpoint/2010/main" val="33992407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035759" cy="822669"/>
          </a:xfrm>
        </p:spPr>
        <p:txBody>
          <a:bodyPr/>
          <a:lstStyle/>
          <a:p>
            <a:r>
              <a:rPr lang="en-US"/>
              <a:t>Definitions for Today</a:t>
            </a:r>
          </a:p>
        </p:txBody>
      </p:sp>
      <p:sp>
        <p:nvSpPr>
          <p:cNvPr id="3" name="Content Placeholder 2"/>
          <p:cNvSpPr>
            <a:spLocks noGrp="1"/>
          </p:cNvSpPr>
          <p:nvPr>
            <p:ph idx="1"/>
          </p:nvPr>
        </p:nvSpPr>
        <p:spPr>
          <a:xfrm>
            <a:off x="320470" y="822669"/>
            <a:ext cx="11678412" cy="4867034"/>
          </a:xfrm>
        </p:spPr>
        <p:txBody>
          <a:bodyPr>
            <a:noAutofit/>
          </a:bodyPr>
          <a:lstStyle/>
          <a:p>
            <a:r>
              <a:rPr lang="en-US" sz="4000" b="1"/>
              <a:t>Leaders –</a:t>
            </a:r>
            <a:r>
              <a:rPr lang="en-US" sz="4000"/>
              <a:t> Trusted and respected by their colleagues in ways that cut across communities of workers- is connected by values and influential relationships with mobilizers, activists, and those not yet part of the work. Get people to move their thinking and take action. </a:t>
            </a:r>
          </a:p>
          <a:p>
            <a:r>
              <a:rPr lang="en-US" sz="4000" b="1"/>
              <a:t>Mobilizers –</a:t>
            </a:r>
            <a:r>
              <a:rPr lang="en-US" sz="4000"/>
              <a:t> Connected to communities of workers in ways that are influential – can convene their community. Get people excited to act. </a:t>
            </a:r>
          </a:p>
          <a:p>
            <a:r>
              <a:rPr lang="en-US" sz="4000" b="1"/>
              <a:t>Activists – </a:t>
            </a:r>
            <a:r>
              <a:rPr lang="en-US" sz="4000"/>
              <a:t>Supportive and willing to act if invited</a:t>
            </a:r>
          </a:p>
        </p:txBody>
      </p:sp>
      <p:sp>
        <p:nvSpPr>
          <p:cNvPr id="4" name="Slide Number Placeholder 3"/>
          <p:cNvSpPr>
            <a:spLocks noGrp="1"/>
          </p:cNvSpPr>
          <p:nvPr>
            <p:ph type="sldNum" sz="quarter" idx="12"/>
          </p:nvPr>
        </p:nvSpPr>
        <p:spPr/>
        <p:txBody>
          <a:bodyPr/>
          <a:lstStyle/>
          <a:p>
            <a:fld id="{5414DF46-E7D2-4146-95BA-57A23C39CF98}" type="slidenum">
              <a:rPr lang="en-US" smtClean="0"/>
              <a:t>10</a:t>
            </a:fld>
            <a:endParaRPr lang="en-US"/>
          </a:p>
        </p:txBody>
      </p:sp>
    </p:spTree>
    <p:extLst>
      <p:ext uri="{BB962C8B-B14F-4D97-AF65-F5344CB8AC3E}">
        <p14:creationId xmlns:p14="http://schemas.microsoft.com/office/powerpoint/2010/main" val="1951716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287" y="1000458"/>
            <a:ext cx="11035759" cy="822669"/>
          </a:xfrm>
        </p:spPr>
        <p:txBody>
          <a:bodyPr>
            <a:normAutofit fontScale="90000"/>
          </a:bodyPr>
          <a:lstStyle/>
          <a:p>
            <a:r>
              <a:rPr lang="en-US"/>
              <a:t>Leaders, Mobilizers, and Activists – </a:t>
            </a:r>
            <a:r>
              <a:rPr lang="en-US" err="1"/>
              <a:t>Pg</a:t>
            </a:r>
            <a:r>
              <a:rPr lang="en-US"/>
              <a:t> 2 of RG</a:t>
            </a:r>
            <a:br>
              <a:rPr lang="en-US"/>
            </a:br>
            <a:r>
              <a:rPr lang="en-US"/>
              <a:t>Zoom Room – 15 Minutes   </a:t>
            </a:r>
            <a:br>
              <a:rPr lang="en-US"/>
            </a:br>
            <a:r>
              <a:rPr lang="en-US"/>
              <a:t>Shelly</a:t>
            </a:r>
          </a:p>
        </p:txBody>
      </p:sp>
      <p:pic>
        <p:nvPicPr>
          <p:cNvPr id="6" name="Picture 5"/>
          <p:cNvPicPr>
            <a:picLocks noChangeAspect="1"/>
          </p:cNvPicPr>
          <p:nvPr/>
        </p:nvPicPr>
        <p:blipFill rotWithShape="1">
          <a:blip r:embed="rId2"/>
          <a:srcRect l="24142"/>
          <a:stretch/>
        </p:blipFill>
        <p:spPr>
          <a:xfrm>
            <a:off x="228599" y="2053992"/>
            <a:ext cx="3683314" cy="3054035"/>
          </a:xfrm>
          <a:prstGeom prst="rect">
            <a:avLst/>
          </a:prstGeom>
        </p:spPr>
      </p:pic>
      <p:pic>
        <p:nvPicPr>
          <p:cNvPr id="8" name="Picture 7"/>
          <p:cNvPicPr>
            <a:picLocks noChangeAspect="1"/>
          </p:cNvPicPr>
          <p:nvPr/>
        </p:nvPicPr>
        <p:blipFill rotWithShape="1">
          <a:blip r:embed="rId3"/>
          <a:srcRect l="33698" r="-1"/>
          <a:stretch/>
        </p:blipFill>
        <p:spPr>
          <a:xfrm>
            <a:off x="7816587" y="1747258"/>
            <a:ext cx="3446459" cy="3465999"/>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3675058" y="3287110"/>
            <a:ext cx="4141529" cy="2979681"/>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11</a:t>
            </a:fld>
            <a:endParaRPr lang="en-US"/>
          </a:p>
        </p:txBody>
      </p:sp>
    </p:spTree>
    <p:extLst>
      <p:ext uri="{BB962C8B-B14F-4D97-AF65-F5344CB8AC3E}">
        <p14:creationId xmlns:p14="http://schemas.microsoft.com/office/powerpoint/2010/main" val="30594373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How do we win more? </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12</a:t>
            </a:fld>
            <a:endParaRPr lang="en-US"/>
          </a:p>
        </p:txBody>
      </p:sp>
      <p:sp>
        <p:nvSpPr>
          <p:cNvPr id="6" name="Title 5"/>
          <p:cNvSpPr>
            <a:spLocks noGrp="1"/>
          </p:cNvSpPr>
          <p:nvPr>
            <p:ph type="title"/>
          </p:nvPr>
        </p:nvSpPr>
        <p:spPr/>
        <p:txBody>
          <a:bodyPr/>
          <a:lstStyle/>
          <a:p>
            <a:r>
              <a:rPr lang="en-US"/>
              <a:t>Ilissa</a:t>
            </a:r>
          </a:p>
        </p:txBody>
      </p:sp>
    </p:spTree>
    <p:extLst>
      <p:ext uri="{BB962C8B-B14F-4D97-AF65-F5344CB8AC3E}">
        <p14:creationId xmlns:p14="http://schemas.microsoft.com/office/powerpoint/2010/main" val="262575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414DF46-E7D2-4146-95BA-57A23C39CF98}" type="slidenum">
              <a:rPr lang="en-US" smtClean="0"/>
              <a:t>13</a:t>
            </a:fld>
            <a:endParaRPr lang="en-US"/>
          </a:p>
        </p:txBody>
      </p:sp>
      <p:pic>
        <p:nvPicPr>
          <p:cNvPr id="6" name="NEA Bargaining for the Common Good">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699571" y="286603"/>
            <a:ext cx="10653440" cy="5992294"/>
          </a:xfrm>
        </p:spPr>
      </p:pic>
    </p:spTree>
    <p:extLst>
      <p:ext uri="{BB962C8B-B14F-4D97-AF65-F5344CB8AC3E}">
        <p14:creationId xmlns:p14="http://schemas.microsoft.com/office/powerpoint/2010/main" val="35208513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3"/>
          <p:cNvSpPr txBox="1">
            <a:spLocks noGrp="1"/>
          </p:cNvSpPr>
          <p:nvPr>
            <p:ph idx="1"/>
          </p:nvPr>
        </p:nvSpPr>
        <p:spPr>
          <a:xfrm>
            <a:off x="436239" y="479177"/>
            <a:ext cx="10765936" cy="4460019"/>
          </a:xfrm>
          <a:prstGeom prst="rect">
            <a:avLst/>
          </a:prstGeom>
          <a:noFill/>
          <a:ln>
            <a:noFill/>
          </a:ln>
        </p:spPr>
        <p:txBody>
          <a:bodyPr spcFirstLastPara="1" vert="horz" wrap="square" lIns="91425" tIns="91425" rIns="91425" bIns="91425" rtlCol="0" anchor="t" anchorCtr="0">
            <a:noAutofit/>
          </a:bodyPr>
          <a:lstStyle/>
          <a:p>
            <a:pPr marL="50800" indent="0">
              <a:lnSpc>
                <a:spcPct val="100000"/>
              </a:lnSpc>
              <a:spcBef>
                <a:spcPts val="0"/>
              </a:spcBef>
              <a:buClr>
                <a:srgbClr val="2C2E81"/>
              </a:buClr>
              <a:buNone/>
            </a:pPr>
            <a:r>
              <a:rPr lang="en-US" sz="4000" b="0"/>
              <a:t>Why </a:t>
            </a:r>
            <a:r>
              <a:rPr lang="en" sz="4000" b="0"/>
              <a:t>could Bargaining for the Common Good be a strategy for expanding leadership and expectations for our unions?</a:t>
            </a:r>
            <a:endParaRPr sz="4000"/>
          </a:p>
        </p:txBody>
      </p:sp>
      <p:pic>
        <p:nvPicPr>
          <p:cNvPr id="4" name="Google Shape;289;p42"/>
          <p:cNvPicPr preferRelativeResize="0"/>
          <p:nvPr/>
        </p:nvPicPr>
        <p:blipFill rotWithShape="1">
          <a:blip r:embed="rId3">
            <a:alphaModFix/>
          </a:blip>
          <a:srcRect t="13059" b="-8"/>
          <a:stretch/>
        </p:blipFill>
        <p:spPr>
          <a:xfrm>
            <a:off x="1912970" y="2709186"/>
            <a:ext cx="7812474" cy="3578024"/>
          </a:xfrm>
          <a:prstGeom prst="rect">
            <a:avLst/>
          </a:prstGeom>
          <a:noFill/>
          <a:ln>
            <a:noFill/>
          </a:ln>
        </p:spPr>
      </p:pic>
    </p:spTree>
    <p:extLst>
      <p:ext uri="{BB962C8B-B14F-4D97-AF65-F5344CB8AC3E}">
        <p14:creationId xmlns:p14="http://schemas.microsoft.com/office/powerpoint/2010/main" val="12327251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2" name="Title 1"/>
          <p:cNvSpPr>
            <a:spLocks noGrp="1"/>
          </p:cNvSpPr>
          <p:nvPr>
            <p:ph type="title"/>
          </p:nvPr>
        </p:nvSpPr>
        <p:spPr>
          <a:xfrm>
            <a:off x="119921" y="-37603"/>
            <a:ext cx="11813773" cy="822669"/>
          </a:xfrm>
        </p:spPr>
        <p:txBody>
          <a:bodyPr>
            <a:normAutofit fontScale="90000"/>
          </a:bodyPr>
          <a:lstStyle/>
          <a:p>
            <a:r>
              <a:rPr lang="en-US"/>
              <a:t>7 Elements of a Common Good Campaign </a:t>
            </a:r>
            <a:r>
              <a:rPr lang="en-US" err="1"/>
              <a:t>Pg</a:t>
            </a:r>
            <a:r>
              <a:rPr lang="en-US"/>
              <a:t> 107-112</a:t>
            </a:r>
          </a:p>
        </p:txBody>
      </p:sp>
      <p:sp>
        <p:nvSpPr>
          <p:cNvPr id="342" name="Google Shape;342;p50"/>
          <p:cNvSpPr txBox="1">
            <a:spLocks noGrp="1"/>
          </p:cNvSpPr>
          <p:nvPr>
            <p:ph idx="1"/>
          </p:nvPr>
        </p:nvSpPr>
        <p:spPr>
          <a:xfrm>
            <a:off x="119921" y="785066"/>
            <a:ext cx="11543951" cy="5198537"/>
          </a:xfrm>
          <a:prstGeom prst="rect">
            <a:avLst/>
          </a:prstGeom>
          <a:noFill/>
          <a:ln>
            <a:noFill/>
          </a:ln>
        </p:spPr>
        <p:txBody>
          <a:bodyPr spcFirstLastPara="1" vert="horz" wrap="square" lIns="91425" tIns="45700" rIns="91425" bIns="45700" rtlCol="0" anchor="t" anchorCtr="0">
            <a:noAutofit/>
          </a:bodyPr>
          <a:lstStyle/>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Expand the scope of bargaining beyond wages and benefits</a:t>
            </a:r>
            <a:endParaRPr sz="3200">
              <a:solidFill>
                <a:schemeClr val="tx1"/>
              </a:solidFill>
              <a:ea typeface="Arial"/>
              <a:cs typeface="Arial"/>
              <a:sym typeface="Aria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Go on offense in your campaign by identifying, exposing and challenging the real opposition</a:t>
            </a:r>
            <a:endParaRPr sz="3200">
              <a:solidFill>
                <a:schemeClr val="tx1"/>
              </a:solidFill>
              <a:ea typeface="Arial"/>
              <a:cs typeface="Arial"/>
              <a:sym typeface="Aria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Engage community allies as partners in issue development and the bargaining campaign</a:t>
            </a:r>
            <a:endParaRPr sz="3200">
              <a:solidFill>
                <a:schemeClr val="tx1"/>
              </a:solidFill>
              <a:ea typeface="Arial"/>
              <a:cs typeface="Arial"/>
              <a:sym typeface="Aria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Center racial justice in your demands</a:t>
            </a:r>
            <a:endParaRPr sz="3200">
              <a:solidFill>
                <a:schemeClr val="tx1"/>
              </a:solidFil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Strengthen internal organizing, membership and </a:t>
            </a:r>
            <a:br>
              <a:rPr lang="en" sz="3200">
                <a:solidFill>
                  <a:schemeClr val="tx1"/>
                </a:solidFill>
                <a:ea typeface="Arial"/>
                <a:cs typeface="Arial"/>
                <a:sym typeface="Arial"/>
              </a:rPr>
            </a:br>
            <a:r>
              <a:rPr lang="en" sz="3200">
                <a:solidFill>
                  <a:schemeClr val="tx1"/>
                </a:solidFill>
                <a:ea typeface="Arial"/>
                <a:cs typeface="Arial"/>
                <a:sym typeface="Arial"/>
              </a:rPr>
              <a:t>member engagement</a:t>
            </a:r>
            <a:endParaRPr sz="3200">
              <a:solidFill>
                <a:schemeClr val="tx1"/>
              </a:solidFil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Leverage capital in our campaigns</a:t>
            </a:r>
            <a:endParaRPr sz="3200">
              <a:solidFill>
                <a:schemeClr val="tx1"/>
              </a:solidFill>
            </a:endParaRPr>
          </a:p>
          <a:p>
            <a:pPr marL="465138" lvl="1" indent="-457200">
              <a:lnSpc>
                <a:spcPct val="100000"/>
              </a:lnSpc>
              <a:spcBef>
                <a:spcPts val="0"/>
              </a:spcBef>
              <a:buClr>
                <a:srgbClr val="2C2E81"/>
              </a:buClr>
              <a:buSzPts val="2000"/>
              <a:buFont typeface="Arial"/>
              <a:buAutoNum type="arabicPeriod"/>
            </a:pPr>
            <a:r>
              <a:rPr lang="en" sz="3200">
                <a:solidFill>
                  <a:schemeClr val="tx1"/>
                </a:solidFill>
                <a:ea typeface="Arial"/>
                <a:cs typeface="Arial"/>
                <a:sym typeface="Arial"/>
              </a:rPr>
              <a:t>The campaign doesn’t end once the union settles its contract</a:t>
            </a:r>
            <a:endParaRPr sz="3200">
              <a:solidFill>
                <a:schemeClr val="tx1"/>
              </a:solidFill>
            </a:endParaRPr>
          </a:p>
        </p:txBody>
      </p:sp>
      <p:pic>
        <p:nvPicPr>
          <p:cNvPr id="1026"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0747" y="318684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6280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2" name="Title 1"/>
          <p:cNvSpPr>
            <a:spLocks noGrp="1"/>
          </p:cNvSpPr>
          <p:nvPr>
            <p:ph type="title"/>
          </p:nvPr>
        </p:nvSpPr>
        <p:spPr/>
        <p:txBody>
          <a:bodyPr/>
          <a:lstStyle/>
          <a:p>
            <a:r>
              <a:rPr lang="en-US"/>
              <a:t>St. Paul Federation of Teachers</a:t>
            </a:r>
          </a:p>
        </p:txBody>
      </p:sp>
      <p:sp>
        <p:nvSpPr>
          <p:cNvPr id="321" name="Google Shape;321;p47"/>
          <p:cNvSpPr txBox="1">
            <a:spLocks noGrp="1"/>
          </p:cNvSpPr>
          <p:nvPr>
            <p:ph idx="1"/>
          </p:nvPr>
        </p:nvSpPr>
        <p:spPr>
          <a:prstGeom prst="rect">
            <a:avLst/>
          </a:prstGeom>
          <a:noFill/>
          <a:ln>
            <a:noFill/>
          </a:ln>
        </p:spPr>
        <p:txBody>
          <a:bodyPr spcFirstLastPara="1" vert="horz" wrap="square" lIns="91425" tIns="91425" rIns="91425" bIns="91425" rtlCol="0" anchor="t" anchorCtr="0">
            <a:noAutofit/>
          </a:bodyPr>
          <a:lstStyle/>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Smaller class sizes</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Family engagement</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Placing teaching before testing</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Wage and benefit increases</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Culturally relevant education</a:t>
            </a:r>
            <a:endParaRPr sz="3600">
              <a:ea typeface="Arial"/>
              <a:cs typeface="Arial"/>
              <a:sym typeface="Arial"/>
            </a:endParaRPr>
          </a:p>
          <a:p>
            <a:pPr marL="243840" indent="-571500">
              <a:lnSpc>
                <a:spcPct val="100000"/>
              </a:lnSpc>
              <a:spcBef>
                <a:spcPts val="0"/>
              </a:spcBef>
              <a:buClr>
                <a:srgbClr val="2C2E81"/>
              </a:buClr>
              <a:buSzPts val="3000"/>
              <a:buFont typeface="Arial" panose="020B0604020202020204" pitchFamily="34" charset="0"/>
              <a:buChar char="•"/>
            </a:pPr>
            <a:r>
              <a:rPr lang="en" sz="3600">
                <a:ea typeface="Arial"/>
                <a:cs typeface="Arial"/>
                <a:sym typeface="Arial"/>
              </a:rPr>
              <a:t>High quality professional development for teachers</a:t>
            </a:r>
          </a:p>
          <a:p>
            <a:pPr marL="243840" indent="-571500">
              <a:lnSpc>
                <a:spcPct val="100000"/>
              </a:lnSpc>
              <a:spcBef>
                <a:spcPts val="0"/>
              </a:spcBef>
              <a:buClr>
                <a:srgbClr val="2C2E81"/>
              </a:buClr>
              <a:buSzPts val="3000"/>
              <a:buFont typeface="Arial" panose="020B0604020202020204" pitchFamily="34" charset="0"/>
              <a:buChar char="•"/>
            </a:pPr>
            <a:r>
              <a:rPr lang="en" sz="3600"/>
              <a:t>No foreclosures</a:t>
            </a:r>
            <a:endParaRPr sz="3600"/>
          </a:p>
        </p:txBody>
      </p:sp>
      <p:pic>
        <p:nvPicPr>
          <p:cNvPr id="322" name="Google Shape;322;p47"/>
          <p:cNvPicPr preferRelativeResize="0"/>
          <p:nvPr/>
        </p:nvPicPr>
        <p:blipFill rotWithShape="1">
          <a:blip r:embed="rId3">
            <a:alphaModFix/>
          </a:blip>
          <a:srcRect/>
          <a:stretch/>
        </p:blipFill>
        <p:spPr>
          <a:xfrm>
            <a:off x="8677706" y="456250"/>
            <a:ext cx="2962812" cy="3849600"/>
          </a:xfrm>
          <a:prstGeom prst="rect">
            <a:avLst/>
          </a:prstGeom>
          <a:noFill/>
          <a:ln>
            <a:noFill/>
          </a:ln>
        </p:spPr>
      </p:pic>
    </p:spTree>
    <p:extLst>
      <p:ext uri="{BB962C8B-B14F-4D97-AF65-F5344CB8AC3E}">
        <p14:creationId xmlns:p14="http://schemas.microsoft.com/office/powerpoint/2010/main" val="436694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48"/>
          <p:cNvSpPr txBox="1">
            <a:spLocks noGrp="1"/>
          </p:cNvSpPr>
          <p:nvPr>
            <p:ph type="title"/>
          </p:nvPr>
        </p:nvSpPr>
        <p:spPr>
          <a:prstGeom prst="rect">
            <a:avLst/>
          </a:prstGeom>
          <a:noFill/>
          <a:ln>
            <a:noFill/>
          </a:ln>
        </p:spPr>
        <p:txBody>
          <a:bodyPr spcFirstLastPara="1" vert="horz" wrap="square" lIns="91425" tIns="91425" rIns="91425" bIns="91425" rtlCol="0" anchor="ctr" anchorCtr="0">
            <a:noAutofit/>
          </a:bodyPr>
          <a:lstStyle/>
          <a:p>
            <a:pPr algn="l"/>
            <a:r>
              <a:rPr lang="en" sz="5400" b="0">
                <a:latin typeface="+mn-lt"/>
                <a:ea typeface="Palatino Linotype"/>
                <a:cs typeface="Palatino Linotype"/>
                <a:sym typeface="Palatino Linotype"/>
              </a:rPr>
              <a:t>UTLA Bargains for the Common Good</a:t>
            </a:r>
            <a:endParaRPr sz="5400" b="0">
              <a:latin typeface="+mn-lt"/>
              <a:ea typeface="Palatino Linotype"/>
              <a:cs typeface="Palatino Linotype"/>
              <a:sym typeface="Palatino Linotype"/>
            </a:endParaRPr>
          </a:p>
        </p:txBody>
      </p:sp>
      <p:pic>
        <p:nvPicPr>
          <p:cNvPr id="329" name="Google Shape;329;p48"/>
          <p:cNvPicPr preferRelativeResize="0"/>
          <p:nvPr/>
        </p:nvPicPr>
        <p:blipFill>
          <a:blip r:embed="rId3">
            <a:alphaModFix/>
          </a:blip>
          <a:stretch>
            <a:fillRect/>
          </a:stretch>
        </p:blipFill>
        <p:spPr>
          <a:xfrm>
            <a:off x="8041983" y="1275037"/>
            <a:ext cx="3620825" cy="4564726"/>
          </a:xfrm>
          <a:prstGeom prst="rect">
            <a:avLst/>
          </a:prstGeom>
          <a:noFill/>
          <a:ln>
            <a:noFill/>
          </a:ln>
        </p:spPr>
      </p:pic>
      <p:sp>
        <p:nvSpPr>
          <p:cNvPr id="330" name="Google Shape;330;p48"/>
          <p:cNvSpPr/>
          <p:nvPr/>
        </p:nvSpPr>
        <p:spPr>
          <a:xfrm>
            <a:off x="538375" y="1196400"/>
            <a:ext cx="5881104" cy="4722000"/>
          </a:xfrm>
          <a:prstGeom prst="rect">
            <a:avLst/>
          </a:prstGeom>
          <a:noFill/>
          <a:ln>
            <a:noFill/>
          </a:ln>
        </p:spPr>
        <p:txBody>
          <a:bodyPr spcFirstLastPara="1" wrap="square" lIns="91425" tIns="45700" rIns="91425" bIns="45700" anchor="t" anchorCtr="0">
            <a:noAutofit/>
          </a:bodyPr>
          <a:lstStyle/>
          <a:p>
            <a:pPr marL="457200" indent="-381000">
              <a:buClr>
                <a:srgbClr val="2C2E81"/>
              </a:buClr>
              <a:buSzPts val="2400"/>
              <a:buChar char="●"/>
            </a:pPr>
            <a:r>
              <a:rPr lang="en" sz="3600">
                <a:solidFill>
                  <a:srgbClr val="2C2E81"/>
                </a:solidFill>
              </a:rPr>
              <a:t>Smaller class size</a:t>
            </a:r>
            <a:endParaRPr sz="3600">
              <a:solidFill>
                <a:srgbClr val="2C2E81"/>
              </a:solidFill>
            </a:endParaRPr>
          </a:p>
          <a:p>
            <a:pPr marL="457200" indent="-381000">
              <a:buClr>
                <a:srgbClr val="2C2E81"/>
              </a:buClr>
              <a:buSzPts val="2400"/>
              <a:buChar char="●"/>
            </a:pPr>
            <a:r>
              <a:rPr lang="en" sz="3600">
                <a:solidFill>
                  <a:srgbClr val="2C2E81"/>
                </a:solidFill>
              </a:rPr>
              <a:t>Hiring of nurses, librarians &amp; counselors</a:t>
            </a:r>
            <a:endParaRPr sz="3600">
              <a:solidFill>
                <a:srgbClr val="2C2E81"/>
              </a:solidFill>
            </a:endParaRPr>
          </a:p>
          <a:p>
            <a:pPr marL="457200" indent="-381000">
              <a:buClr>
                <a:srgbClr val="2C2E81"/>
              </a:buClr>
              <a:buSzPts val="2400"/>
              <a:buChar char="●"/>
            </a:pPr>
            <a:r>
              <a:rPr lang="en" sz="3600">
                <a:solidFill>
                  <a:srgbClr val="2C2E81"/>
                </a:solidFill>
              </a:rPr>
              <a:t>An end to “random searches” </a:t>
            </a:r>
            <a:endParaRPr sz="3600">
              <a:solidFill>
                <a:srgbClr val="2C2E81"/>
              </a:solidFill>
            </a:endParaRPr>
          </a:p>
          <a:p>
            <a:pPr marL="457200" indent="-381000">
              <a:buClr>
                <a:srgbClr val="2C2E81"/>
              </a:buClr>
              <a:buSzPts val="2400"/>
              <a:buChar char="●"/>
            </a:pPr>
            <a:r>
              <a:rPr lang="en" sz="3600">
                <a:solidFill>
                  <a:srgbClr val="2C2E81"/>
                </a:solidFill>
              </a:rPr>
              <a:t>Green space</a:t>
            </a:r>
            <a:endParaRPr sz="3600">
              <a:solidFill>
                <a:srgbClr val="2C2E81"/>
              </a:solidFill>
            </a:endParaRPr>
          </a:p>
          <a:p>
            <a:pPr marL="457200" indent="-381000">
              <a:buClr>
                <a:srgbClr val="2C2E81"/>
              </a:buClr>
              <a:buSzPts val="2400"/>
              <a:buChar char="●"/>
            </a:pPr>
            <a:r>
              <a:rPr lang="en" sz="3600">
                <a:solidFill>
                  <a:srgbClr val="2C2E81"/>
                </a:solidFill>
              </a:rPr>
              <a:t>Immigrant defense fund</a:t>
            </a:r>
            <a:endParaRPr sz="3600">
              <a:solidFill>
                <a:srgbClr val="2C2E81"/>
              </a:solidFill>
            </a:endParaRPr>
          </a:p>
          <a:p>
            <a:pPr marL="457200" indent="-381000">
              <a:buClr>
                <a:srgbClr val="2C2E81"/>
              </a:buClr>
              <a:buSzPts val="2400"/>
              <a:buChar char="●"/>
            </a:pPr>
            <a:r>
              <a:rPr lang="en" sz="3600">
                <a:solidFill>
                  <a:srgbClr val="2C2E81"/>
                </a:solidFill>
              </a:rPr>
              <a:t>Community schools</a:t>
            </a:r>
            <a:endParaRPr sz="3600">
              <a:solidFill>
                <a:srgbClr val="2C2E81"/>
              </a:solidFill>
            </a:endParaRPr>
          </a:p>
          <a:p>
            <a:pPr marL="457200" indent="-381000">
              <a:buClr>
                <a:srgbClr val="2C2E81"/>
              </a:buClr>
              <a:buSzPts val="2400"/>
              <a:buChar char="●"/>
            </a:pPr>
            <a:r>
              <a:rPr lang="en" sz="3600">
                <a:solidFill>
                  <a:srgbClr val="2C2E81"/>
                </a:solidFill>
              </a:rPr>
              <a:t>Charter school cap</a:t>
            </a:r>
            <a:endParaRPr sz="3600">
              <a:solidFill>
                <a:srgbClr val="2C2E81"/>
              </a:solidFill>
            </a:endParaRPr>
          </a:p>
        </p:txBody>
      </p:sp>
    </p:spTree>
    <p:extLst>
      <p:ext uri="{BB962C8B-B14F-4D97-AF65-F5344CB8AC3E}">
        <p14:creationId xmlns:p14="http://schemas.microsoft.com/office/powerpoint/2010/main" val="22128089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5" name="Google Shape;315;p46"/>
          <p:cNvSpPr txBox="1">
            <a:spLocks noGrp="1"/>
          </p:cNvSpPr>
          <p:nvPr>
            <p:ph type="title"/>
          </p:nvPr>
        </p:nvSpPr>
        <p:spPr>
          <a:xfrm>
            <a:off x="119921" y="286603"/>
            <a:ext cx="12405385" cy="822669"/>
          </a:xfrm>
          <a:prstGeom prst="rect">
            <a:avLst/>
          </a:prstGeom>
        </p:spPr>
        <p:txBody>
          <a:bodyPr spcFirstLastPara="1" vert="horz" wrap="square" lIns="91425" tIns="91425" rIns="91425" bIns="91425" rtlCol="0" anchor="ctr" anchorCtr="0">
            <a:noAutofit/>
          </a:bodyPr>
          <a:lstStyle/>
          <a:p>
            <a:r>
              <a:rPr lang="en" sz="5400"/>
              <a:t>Why do we run Common Good Campaigns?</a:t>
            </a:r>
            <a:endParaRPr sz="5400"/>
          </a:p>
          <a:p>
            <a:endParaRPr sz="3500"/>
          </a:p>
        </p:txBody>
      </p:sp>
      <p:sp>
        <p:nvSpPr>
          <p:cNvPr id="314" name="Google Shape;314;p46"/>
          <p:cNvSpPr>
            <a:spLocks noGrp="1"/>
          </p:cNvSpPr>
          <p:nvPr>
            <p:ph type="pic" idx="4294967295"/>
          </p:nvPr>
        </p:nvSpPr>
        <p:spPr>
          <a:xfrm>
            <a:off x="-185979" y="807501"/>
            <a:ext cx="11282766" cy="5345327"/>
          </a:xfrm>
          <a:prstGeom prst="rect">
            <a:avLst/>
          </a:prstGeom>
        </p:spPr>
        <p:txBody>
          <a:bodyPr spcFirstLastPara="1" vert="horz" wrap="square" lIns="91425" tIns="91425" rIns="91425" bIns="91425" rtlCol="0" anchor="t" anchorCtr="0">
            <a:noAutofit/>
          </a:bodyPr>
          <a:lstStyle/>
          <a:p>
            <a:pPr marL="457200" indent="-381000">
              <a:lnSpc>
                <a:spcPct val="100000"/>
              </a:lnSpc>
              <a:buClr>
                <a:srgbClr val="2C2E81"/>
              </a:buClr>
              <a:buSzPts val="2400"/>
              <a:buChar char="•"/>
            </a:pPr>
            <a:r>
              <a:rPr lang="en" sz="3600" i="0">
                <a:solidFill>
                  <a:schemeClr val="tx1"/>
                </a:solidFill>
              </a:rPr>
              <a:t>Builds Power through Leaders a</a:t>
            </a:r>
            <a:r>
              <a:rPr lang="en-US" sz="3600" i="0" err="1">
                <a:solidFill>
                  <a:schemeClr val="tx1"/>
                </a:solidFill>
              </a:rPr>
              <a:t>nd</a:t>
            </a:r>
            <a:r>
              <a:rPr lang="en" sz="3600" i="0">
                <a:solidFill>
                  <a:schemeClr val="tx1"/>
                </a:solidFill>
              </a:rPr>
              <a:t> Structures from the bottom up</a:t>
            </a:r>
          </a:p>
          <a:p>
            <a:pPr marL="457200" indent="-381000">
              <a:lnSpc>
                <a:spcPct val="100000"/>
              </a:lnSpc>
              <a:buClr>
                <a:srgbClr val="2C2E81"/>
              </a:buClr>
              <a:buSzPts val="2400"/>
              <a:buChar char="•"/>
            </a:pPr>
            <a:r>
              <a:rPr lang="en" sz="3600" i="0">
                <a:solidFill>
                  <a:schemeClr val="tx1"/>
                </a:solidFill>
              </a:rPr>
              <a:t>This is the best way for us to WIN more for all! </a:t>
            </a:r>
            <a:endParaRPr lang="en-US" sz="3600" i="0">
              <a:solidFill>
                <a:schemeClr val="tx1"/>
              </a:solidFill>
            </a:endParaRPr>
          </a:p>
          <a:p>
            <a:pPr marL="457200" indent="-381000">
              <a:lnSpc>
                <a:spcPct val="100000"/>
              </a:lnSpc>
              <a:buClr>
                <a:srgbClr val="2C2E81"/>
              </a:buClr>
              <a:buSzPts val="2400"/>
              <a:buChar char="•"/>
            </a:pPr>
            <a:r>
              <a:rPr lang="en" sz="3600" i="0">
                <a:solidFill>
                  <a:schemeClr val="tx1"/>
                </a:solidFill>
              </a:rPr>
              <a:t>Unions and community groups  share a common powerful opposition, and we need each other in order to win </a:t>
            </a:r>
            <a:endParaRPr sz="3600" i="0">
              <a:solidFill>
                <a:schemeClr val="tx1"/>
              </a:solidFill>
            </a:endParaRPr>
          </a:p>
          <a:p>
            <a:pPr marL="457200" indent="-381000">
              <a:lnSpc>
                <a:spcPct val="100000"/>
              </a:lnSpc>
              <a:buClr>
                <a:srgbClr val="2C2E81"/>
              </a:buClr>
              <a:buSzPts val="2400"/>
              <a:buChar char="•"/>
            </a:pPr>
            <a:r>
              <a:rPr lang="en" sz="3600" i="0">
                <a:solidFill>
                  <a:schemeClr val="tx1"/>
                </a:solidFill>
              </a:rPr>
              <a:t>Unions win more and community groups win bigger and broader campaigns when we work together in this way</a:t>
            </a:r>
            <a:endParaRPr sz="3600">
              <a:solidFill>
                <a:schemeClr val="tx1"/>
              </a:solidFill>
            </a:endParaRPr>
          </a:p>
        </p:txBody>
      </p:sp>
      <p:pic>
        <p:nvPicPr>
          <p:cNvPr id="5"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8876" y="1487924"/>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8771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6" name="Google Shape;336;p49"/>
          <p:cNvSpPr txBox="1">
            <a:spLocks noGrp="1"/>
          </p:cNvSpPr>
          <p:nvPr>
            <p:ph type="title"/>
          </p:nvPr>
        </p:nvSpPr>
        <p:spPr>
          <a:xfrm>
            <a:off x="119921" y="286603"/>
            <a:ext cx="11718418" cy="1297121"/>
          </a:xfrm>
          <a:prstGeom prst="rect">
            <a:avLst/>
          </a:prstGeom>
        </p:spPr>
        <p:txBody>
          <a:bodyPr spcFirstLastPara="1" vert="horz" wrap="square" lIns="91425" tIns="91425" rIns="91425" bIns="91425" rtlCol="0" anchor="ctr" anchorCtr="0">
            <a:noAutofit/>
          </a:bodyPr>
          <a:lstStyle/>
          <a:p>
            <a:r>
              <a:rPr lang="en"/>
              <a:t>Zoom Room Time</a:t>
            </a:r>
            <a:r>
              <a:rPr lang="en-US"/>
              <a:t>  -- 10 minutes</a:t>
            </a:r>
            <a:br>
              <a:rPr lang="en-US"/>
            </a:br>
            <a:r>
              <a:rPr lang="en-US"/>
              <a:t>p. 9-45 of the Resource Guide</a:t>
            </a:r>
            <a:endParaRPr lang="en-US">
              <a:ea typeface="Calibri Light"/>
              <a:cs typeface="Calibri Light"/>
            </a:endParaRPr>
          </a:p>
        </p:txBody>
      </p:sp>
      <p:sp>
        <p:nvSpPr>
          <p:cNvPr id="335" name="Google Shape;335;p49"/>
          <p:cNvSpPr txBox="1">
            <a:spLocks noGrp="1"/>
          </p:cNvSpPr>
          <p:nvPr>
            <p:ph idx="1"/>
          </p:nvPr>
        </p:nvSpPr>
        <p:spPr>
          <a:xfrm>
            <a:off x="119921" y="1355854"/>
            <a:ext cx="10133333" cy="4129340"/>
          </a:xfrm>
          <a:prstGeom prst="rect">
            <a:avLst/>
          </a:prstGeom>
        </p:spPr>
        <p:txBody>
          <a:bodyPr spcFirstLastPara="1" vert="horz" wrap="square" lIns="91425" tIns="91425" rIns="91425" bIns="91425" rtlCol="0" anchor="t" anchorCtr="0">
            <a:noAutofit/>
          </a:bodyPr>
          <a:lstStyle/>
          <a:p>
            <a:pPr marL="104140" indent="-342900">
              <a:lnSpc>
                <a:spcPct val="150000"/>
              </a:lnSpc>
              <a:buFont typeface="Arial" panose="020B0604020202020204" pitchFamily="34" charset="0"/>
              <a:buChar char="•"/>
            </a:pPr>
            <a:r>
              <a:rPr lang="en" sz="3600"/>
              <a:t>What stands out to you about this approach?</a:t>
            </a:r>
            <a:endParaRPr lang="en-US"/>
          </a:p>
          <a:p>
            <a:pPr marL="104140" indent="-342900">
              <a:lnSpc>
                <a:spcPct val="150000"/>
              </a:lnSpc>
              <a:spcBef>
                <a:spcPts val="0"/>
              </a:spcBef>
              <a:buFont typeface="Arial" panose="020B0604020202020204" pitchFamily="34" charset="0"/>
              <a:buChar char="•"/>
            </a:pPr>
            <a:r>
              <a:rPr lang="en-US" sz="3600"/>
              <a:t>What are the opportunities that this strategy </a:t>
            </a:r>
            <a:br>
              <a:rPr lang="en-US" sz="3600"/>
            </a:br>
            <a:r>
              <a:rPr lang="en-US" sz="3600"/>
              <a:t>COULD provide your affiliates?</a:t>
            </a:r>
            <a:endParaRPr lang="en-US" sz="3600">
              <a:ea typeface="Calibri" panose="020F0502020204030204"/>
              <a:cs typeface="Calibri" panose="020F0502020204030204"/>
            </a:endParaRPr>
          </a:p>
          <a:p>
            <a:pPr marL="104140" indent="-342900">
              <a:lnSpc>
                <a:spcPct val="150000"/>
              </a:lnSpc>
              <a:spcBef>
                <a:spcPts val="0"/>
              </a:spcBef>
              <a:buFont typeface="Arial" panose="020B0604020202020204" pitchFamily="34" charset="0"/>
              <a:buChar char="•"/>
            </a:pPr>
            <a:r>
              <a:rPr lang="en-US" sz="3600"/>
              <a:t>What are the potential challenges this strategy </a:t>
            </a:r>
            <a:br>
              <a:rPr lang="en-US" sz="3600"/>
            </a:br>
            <a:r>
              <a:rPr lang="en-US" sz="3600"/>
              <a:t>could provide your affiliates?</a:t>
            </a:r>
            <a:endParaRPr lang="en-US" sz="3600">
              <a:ea typeface="Calibri" panose="020F0502020204030204"/>
              <a:cs typeface="Calibri" panose="020F0502020204030204"/>
            </a:endParaRPr>
          </a:p>
          <a:p>
            <a:pPr marL="104140" indent="-342900">
              <a:lnSpc>
                <a:spcPct val="150000"/>
              </a:lnSpc>
              <a:spcBef>
                <a:spcPts val="0"/>
              </a:spcBef>
              <a:buFont typeface="Arial" panose="020B0604020202020204" pitchFamily="34" charset="0"/>
              <a:buChar char="•"/>
            </a:pPr>
            <a:endParaRPr lang="en-US" sz="3600">
              <a:ea typeface="Calibri" panose="020F0502020204030204"/>
              <a:cs typeface="Calibri" panose="020F0502020204030204"/>
            </a:endParaRPr>
          </a:p>
          <a:p>
            <a:pPr indent="-330200">
              <a:lnSpc>
                <a:spcPct val="150000"/>
              </a:lnSpc>
              <a:spcBef>
                <a:spcPts val="0"/>
              </a:spcBef>
              <a:buChar char="●"/>
            </a:pPr>
            <a:endParaRPr lang="en-US" b="1">
              <a:ea typeface="Calibri" panose="020F0502020204030204"/>
              <a:cs typeface="Calibri" panose="020F0502020204030204"/>
            </a:endParaRPr>
          </a:p>
        </p:txBody>
      </p:sp>
      <p:pic>
        <p:nvPicPr>
          <p:cNvPr id="4" name="Picture 2" descr="A Caution in Pursuing the Common Good | Sojourn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0747" y="3626603"/>
            <a:ext cx="2597163" cy="2597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9001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996943"/>
            <a:ext cx="7255239" cy="3861057"/>
          </a:xfrm>
        </p:spPr>
        <p:txBody>
          <a:bodyPr>
            <a:normAutofit/>
          </a:bodyPr>
          <a:lstStyle/>
          <a:p>
            <a:pPr marL="0" indent="0">
              <a:buNone/>
            </a:pPr>
            <a:r>
              <a:rPr lang="en-US" sz="3600">
                <a:solidFill>
                  <a:schemeClr val="accent2">
                    <a:lumMod val="75000"/>
                  </a:schemeClr>
                </a:solidFill>
              </a:rPr>
              <a:t>What is your role? </a:t>
            </a: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20</a:t>
            </a:fld>
            <a:endParaRPr lang="en-US"/>
          </a:p>
        </p:txBody>
      </p:sp>
      <p:sp>
        <p:nvSpPr>
          <p:cNvPr id="6" name="Title 5"/>
          <p:cNvSpPr>
            <a:spLocks noGrp="1"/>
          </p:cNvSpPr>
          <p:nvPr>
            <p:ph type="title"/>
          </p:nvPr>
        </p:nvSpPr>
        <p:spPr/>
        <p:txBody>
          <a:bodyPr/>
          <a:lstStyle/>
          <a:p>
            <a:r>
              <a:rPr lang="en-US"/>
              <a:t>Izaak</a:t>
            </a:r>
          </a:p>
        </p:txBody>
      </p:sp>
    </p:spTree>
    <p:extLst>
      <p:ext uri="{BB962C8B-B14F-4D97-AF65-F5344CB8AC3E}">
        <p14:creationId xmlns:p14="http://schemas.microsoft.com/office/powerpoint/2010/main" val="403900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21" y="286603"/>
            <a:ext cx="11035759" cy="577689"/>
          </a:xfrm>
        </p:spPr>
        <p:txBody>
          <a:bodyPr>
            <a:normAutofit fontScale="90000"/>
          </a:bodyPr>
          <a:lstStyle/>
          <a:p>
            <a:r>
              <a:rPr lang="en-US"/>
              <a:t>What do we mean… Pgs. 248-251 in the book</a:t>
            </a:r>
          </a:p>
        </p:txBody>
      </p:sp>
      <p:sp>
        <p:nvSpPr>
          <p:cNvPr id="3" name="Content Placeholder 2"/>
          <p:cNvSpPr>
            <a:spLocks noGrp="1"/>
          </p:cNvSpPr>
          <p:nvPr>
            <p:ph idx="1"/>
          </p:nvPr>
        </p:nvSpPr>
        <p:spPr>
          <a:xfrm>
            <a:off x="395130" y="958789"/>
            <a:ext cx="11412171" cy="5601809"/>
          </a:xfrm>
        </p:spPr>
        <p:txBody>
          <a:bodyPr>
            <a:normAutofit/>
          </a:bodyPr>
          <a:lstStyle/>
          <a:p>
            <a:r>
              <a:rPr lang="en-US" b="1"/>
              <a:t>Advocacy</a:t>
            </a:r>
          </a:p>
          <a:p>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r>
              <a:rPr lang="en-US" b="1"/>
              <a:t>Mobilizing</a:t>
            </a:r>
          </a:p>
          <a:p>
            <a:r>
              <a:rPr lang="en-US"/>
              <a:t>“Mobilizing, by contrast, activates an already-convinced membership. Mobilizing encourages those who already support a cause or a mission to take action to defend their belief—for example, by attending a protest, wearing a button, or signing a petition.”</a:t>
            </a:r>
          </a:p>
          <a:p>
            <a:r>
              <a:rPr lang="en-US" b="1"/>
              <a:t>Organizing</a:t>
            </a:r>
          </a:p>
          <a:p>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21</a:t>
            </a:fld>
            <a:endParaRPr lang="en-US"/>
          </a:p>
        </p:txBody>
      </p:sp>
    </p:spTree>
    <p:extLst>
      <p:ext uri="{BB962C8B-B14F-4D97-AF65-F5344CB8AC3E}">
        <p14:creationId xmlns:p14="http://schemas.microsoft.com/office/powerpoint/2010/main" val="2916244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1" name="Picture 2" descr="http://compass.kumu.io/images/compass-symbol.png">
            <a:extLst>
              <a:ext uri="{FF2B5EF4-FFF2-40B4-BE49-F238E27FC236}">
                <a16:creationId xmlns:a16="http://schemas.microsoft.com/office/drawing/2014/main" id="{9505B974-1C19-44FE-8BB7-022C307DCA94}"/>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3166857" y="1302164"/>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2" name="Title 1">
            <a:extLst>
              <a:ext uri="{FF2B5EF4-FFF2-40B4-BE49-F238E27FC236}">
                <a16:creationId xmlns:a16="http://schemas.microsoft.com/office/drawing/2014/main" id="{48B65964-C41D-4AE9-9E9B-9AC537DF1B0B}"/>
              </a:ext>
            </a:extLst>
          </p:cNvPr>
          <p:cNvSpPr txBox="1">
            <a:spLocks/>
          </p:cNvSpPr>
          <p:nvPr/>
        </p:nvSpPr>
        <p:spPr bwMode="auto">
          <a:xfrm>
            <a:off x="7898964" y="2282521"/>
            <a:ext cx="24479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Mobilizer</a:t>
            </a:r>
          </a:p>
        </p:txBody>
      </p:sp>
      <p:sp>
        <p:nvSpPr>
          <p:cNvPr id="121863" name="Title 1">
            <a:extLst>
              <a:ext uri="{FF2B5EF4-FFF2-40B4-BE49-F238E27FC236}">
                <a16:creationId xmlns:a16="http://schemas.microsoft.com/office/drawing/2014/main" id="{9C96BC8B-36BB-4689-9B38-A539FCBAC7AA}"/>
              </a:ext>
            </a:extLst>
          </p:cNvPr>
          <p:cNvSpPr txBox="1">
            <a:spLocks/>
          </p:cNvSpPr>
          <p:nvPr/>
        </p:nvSpPr>
        <p:spPr bwMode="auto">
          <a:xfrm>
            <a:off x="1995828" y="4598619"/>
            <a:ext cx="3082925" cy="22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Organizer</a:t>
            </a:r>
          </a:p>
        </p:txBody>
      </p:sp>
      <p:sp>
        <p:nvSpPr>
          <p:cNvPr id="10" name="Title 1">
            <a:extLst>
              <a:ext uri="{FF2B5EF4-FFF2-40B4-BE49-F238E27FC236}">
                <a16:creationId xmlns:a16="http://schemas.microsoft.com/office/drawing/2014/main" id="{2206CC01-75E7-4CB0-BFB8-AF056AE11835}"/>
              </a:ext>
            </a:extLst>
          </p:cNvPr>
          <p:cNvSpPr txBox="1">
            <a:spLocks/>
          </p:cNvSpPr>
          <p:nvPr/>
        </p:nvSpPr>
        <p:spPr bwMode="auto">
          <a:xfrm>
            <a:off x="1141440" y="1426858"/>
            <a:ext cx="381635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Advocate</a:t>
            </a:r>
          </a:p>
        </p:txBody>
      </p:sp>
      <p:sp>
        <p:nvSpPr>
          <p:cNvPr id="2" name="Slide Number Placeholder 1"/>
          <p:cNvSpPr>
            <a:spLocks noGrp="1"/>
          </p:cNvSpPr>
          <p:nvPr>
            <p:ph type="sldNum" sz="quarter" idx="12"/>
          </p:nvPr>
        </p:nvSpPr>
        <p:spPr/>
        <p:txBody>
          <a:bodyPr/>
          <a:lstStyle/>
          <a:p>
            <a:fld id="{5414DF46-E7D2-4146-95BA-57A23C39CF98}" type="slidenum">
              <a:rPr lang="en-US" smtClean="0"/>
              <a:t>22</a:t>
            </a:fld>
            <a:endParaRPr lang="en-US"/>
          </a:p>
        </p:txBody>
      </p:sp>
      <p:sp>
        <p:nvSpPr>
          <p:cNvPr id="8" name="Title 1"/>
          <p:cNvSpPr txBox="1">
            <a:spLocks/>
          </p:cNvSpPr>
          <p:nvPr/>
        </p:nvSpPr>
        <p:spPr>
          <a:xfrm>
            <a:off x="119921" y="286603"/>
            <a:ext cx="11035759" cy="822669"/>
          </a:xfrm>
          <a:prstGeom prst="rect">
            <a:avLst/>
          </a:prstGeom>
        </p:spPr>
        <p:txBody>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Advocacy, Mobilizing, Organizing  </a:t>
            </a:r>
            <a:r>
              <a:rPr lang="en-US" err="1"/>
              <a:t>Pg</a:t>
            </a:r>
            <a:r>
              <a:rPr lang="en-US"/>
              <a:t> 248-251 in the book and on </a:t>
            </a:r>
            <a:r>
              <a:rPr lang="en-US" err="1"/>
              <a:t>Pg</a:t>
            </a:r>
            <a:r>
              <a:rPr lang="en-US"/>
              <a:t> 49 in resource guide</a:t>
            </a:r>
          </a:p>
        </p:txBody>
      </p:sp>
    </p:spTree>
    <p:extLst>
      <p:ext uri="{BB962C8B-B14F-4D97-AF65-F5344CB8AC3E}">
        <p14:creationId xmlns:p14="http://schemas.microsoft.com/office/powerpoint/2010/main" val="3644547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FE58E-A0FD-42B8-9579-FF138E29952B}"/>
              </a:ext>
            </a:extLst>
          </p:cNvPr>
          <p:cNvSpPr>
            <a:spLocks noGrp="1"/>
          </p:cNvSpPr>
          <p:nvPr>
            <p:ph type="title"/>
          </p:nvPr>
        </p:nvSpPr>
        <p:spPr/>
        <p:txBody>
          <a:bodyPr/>
          <a:lstStyle/>
          <a:p>
            <a:r>
              <a:rPr lang="en-US"/>
              <a:t>Zoom Discussion – Use Pg. 251 or 49 in RG</a:t>
            </a:r>
          </a:p>
        </p:txBody>
      </p:sp>
      <p:sp>
        <p:nvSpPr>
          <p:cNvPr id="3" name="Content Placeholder 2">
            <a:extLst>
              <a:ext uri="{FF2B5EF4-FFF2-40B4-BE49-F238E27FC236}">
                <a16:creationId xmlns:a16="http://schemas.microsoft.com/office/drawing/2014/main" id="{9B1D9728-DEF6-4E62-AADF-1DCD181AD169}"/>
              </a:ext>
            </a:extLst>
          </p:cNvPr>
          <p:cNvSpPr>
            <a:spLocks noGrp="1"/>
          </p:cNvSpPr>
          <p:nvPr>
            <p:ph idx="1"/>
          </p:nvPr>
        </p:nvSpPr>
        <p:spPr>
          <a:xfrm>
            <a:off x="389745" y="1409075"/>
            <a:ext cx="8454108" cy="4460019"/>
          </a:xfrm>
        </p:spPr>
        <p:txBody>
          <a:bodyPr>
            <a:normAutofit fontScale="85000" lnSpcReduction="20000"/>
          </a:bodyPr>
          <a:lstStyle/>
          <a:p>
            <a:r>
              <a:rPr lang="en-US" sz="3600"/>
              <a:t>Select the compass point  that best answers where you are for each of the following questions -</a:t>
            </a:r>
          </a:p>
          <a:p>
            <a:r>
              <a:rPr lang="en-US" sz="3600"/>
              <a:t>1. What role do your leaders see you in currently? Why?</a:t>
            </a:r>
          </a:p>
          <a:p>
            <a:r>
              <a:rPr lang="en-US" sz="3600"/>
              <a:t>2. What role does your manager expect you to be in most often? Why?</a:t>
            </a:r>
          </a:p>
          <a:p>
            <a:r>
              <a:rPr lang="en-US" sz="3600"/>
              <a:t>3. What would your role look like if you were working with a SJ local?  Why?</a:t>
            </a:r>
          </a:p>
          <a:p>
            <a:r>
              <a:rPr lang="en-US" sz="3600"/>
              <a:t>4. Discuss the tensions that exist and discuss your whys. How do you deal with these tensions?  </a:t>
            </a:r>
          </a:p>
        </p:txBody>
      </p:sp>
      <p:pic>
        <p:nvPicPr>
          <p:cNvPr id="5" name="Picture 2" descr="http://compass.kumu.io/images/compass-symbol.png">
            <a:extLst>
              <a:ext uri="{FF2B5EF4-FFF2-40B4-BE49-F238E27FC236}">
                <a16:creationId xmlns:a16="http://schemas.microsoft.com/office/drawing/2014/main" id="{384C32EB-9C4E-4509-9D2A-D72F837332DE}"/>
              </a:ext>
            </a:extLst>
          </p:cNvP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8493389" y="833981"/>
            <a:ext cx="4941887"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5414DF46-E7D2-4146-95BA-57A23C39CF98}" type="slidenum">
              <a:rPr lang="en-US" smtClean="0"/>
              <a:t>23</a:t>
            </a:fld>
            <a:endParaRPr lang="en-US"/>
          </a:p>
        </p:txBody>
      </p:sp>
      <p:sp>
        <p:nvSpPr>
          <p:cNvPr id="7" name="Title 1">
            <a:extLst>
              <a:ext uri="{FF2B5EF4-FFF2-40B4-BE49-F238E27FC236}">
                <a16:creationId xmlns:a16="http://schemas.microsoft.com/office/drawing/2014/main" id="{04ACA3BD-0EB4-1AC2-0B60-4F6219A65B60}"/>
              </a:ext>
            </a:extLst>
          </p:cNvPr>
          <p:cNvSpPr txBox="1">
            <a:spLocks/>
          </p:cNvSpPr>
          <p:nvPr/>
        </p:nvSpPr>
        <p:spPr bwMode="auto">
          <a:xfrm>
            <a:off x="9120874" y="1038669"/>
            <a:ext cx="1918539"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2400" b="1">
                <a:latin typeface="Tw Cen MT"/>
              </a:rPr>
              <a:t>Advocate</a:t>
            </a:r>
          </a:p>
        </p:txBody>
      </p:sp>
      <p:sp>
        <p:nvSpPr>
          <p:cNvPr id="8" name="TextBox 7">
            <a:extLst>
              <a:ext uri="{FF2B5EF4-FFF2-40B4-BE49-F238E27FC236}">
                <a16:creationId xmlns:a16="http://schemas.microsoft.com/office/drawing/2014/main" id="{5040FABA-4AF4-10E7-24E1-D865EB742BE5}"/>
              </a:ext>
            </a:extLst>
          </p:cNvPr>
          <p:cNvSpPr txBox="1"/>
          <p:nvPr/>
        </p:nvSpPr>
        <p:spPr>
          <a:xfrm>
            <a:off x="8721306" y="4178060"/>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w Cen MT"/>
              </a:rPr>
              <a:t>Organizer​</a:t>
            </a:r>
            <a:endParaRPr lang="en-US" sz="2400" b="1"/>
          </a:p>
        </p:txBody>
      </p:sp>
      <p:sp>
        <p:nvSpPr>
          <p:cNvPr id="9" name="TextBox 8">
            <a:extLst>
              <a:ext uri="{FF2B5EF4-FFF2-40B4-BE49-F238E27FC236}">
                <a16:creationId xmlns:a16="http://schemas.microsoft.com/office/drawing/2014/main" id="{9EB90951-8319-8457-BC8B-5F2D757BFBA9}"/>
              </a:ext>
            </a:extLst>
          </p:cNvPr>
          <p:cNvSpPr txBox="1"/>
          <p:nvPr/>
        </p:nvSpPr>
        <p:spPr>
          <a:xfrm>
            <a:off x="10777268" y="2582173"/>
            <a:ext cx="142048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Tw Cen MT"/>
              </a:rPr>
              <a:t>Mobilizer</a:t>
            </a:r>
            <a:endParaRPr lang="en-US" sz="2400" b="1">
              <a:cs typeface="Calibri"/>
            </a:endParaRPr>
          </a:p>
        </p:txBody>
      </p:sp>
    </p:spTree>
    <p:extLst>
      <p:ext uri="{BB962C8B-B14F-4D97-AF65-F5344CB8AC3E}">
        <p14:creationId xmlns:p14="http://schemas.microsoft.com/office/powerpoint/2010/main" val="8731713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1" name="Picture 2" descr="http://compass.kumu.io/images/compass-symbol.png">
            <a:extLst>
              <a:ext uri="{FF2B5EF4-FFF2-40B4-BE49-F238E27FC236}">
                <a16:creationId xmlns:a16="http://schemas.microsoft.com/office/drawing/2014/main" id="{9505B974-1C19-44FE-8BB7-022C307DCA94}"/>
              </a:ext>
            </a:extLst>
          </p:cNvPr>
          <p:cNvPicPr>
            <a:picLocks noChangeAspect="1" noChangeArrowheads="1"/>
          </p:cNvPicPr>
          <p:nvPr/>
        </p:nvPicPr>
        <p:blipFill>
          <a:blip r:embed="rId3">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175424">
            <a:off x="4316050" y="2401374"/>
            <a:ext cx="3547284" cy="3545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862" name="Title 1">
            <a:extLst>
              <a:ext uri="{FF2B5EF4-FFF2-40B4-BE49-F238E27FC236}">
                <a16:creationId xmlns:a16="http://schemas.microsoft.com/office/drawing/2014/main" id="{48B65964-C41D-4AE9-9E9B-9AC537DF1B0B}"/>
              </a:ext>
            </a:extLst>
          </p:cNvPr>
          <p:cNvSpPr txBox="1">
            <a:spLocks/>
          </p:cNvSpPr>
          <p:nvPr/>
        </p:nvSpPr>
        <p:spPr bwMode="auto">
          <a:xfrm>
            <a:off x="7180096" y="3864030"/>
            <a:ext cx="24479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Mobilizer</a:t>
            </a:r>
          </a:p>
        </p:txBody>
      </p:sp>
      <p:sp>
        <p:nvSpPr>
          <p:cNvPr id="121863" name="Title 1">
            <a:extLst>
              <a:ext uri="{FF2B5EF4-FFF2-40B4-BE49-F238E27FC236}">
                <a16:creationId xmlns:a16="http://schemas.microsoft.com/office/drawing/2014/main" id="{9C96BC8B-36BB-4689-9B38-A539FCBAC7AA}"/>
              </a:ext>
            </a:extLst>
          </p:cNvPr>
          <p:cNvSpPr txBox="1">
            <a:spLocks/>
          </p:cNvSpPr>
          <p:nvPr/>
        </p:nvSpPr>
        <p:spPr bwMode="auto">
          <a:xfrm>
            <a:off x="3433564" y="4167298"/>
            <a:ext cx="3082925" cy="2201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Organizer</a:t>
            </a:r>
          </a:p>
        </p:txBody>
      </p:sp>
      <p:sp>
        <p:nvSpPr>
          <p:cNvPr id="10" name="Title 1">
            <a:extLst>
              <a:ext uri="{FF2B5EF4-FFF2-40B4-BE49-F238E27FC236}">
                <a16:creationId xmlns:a16="http://schemas.microsoft.com/office/drawing/2014/main" id="{2206CC01-75E7-4CB0-BFB8-AF056AE11835}"/>
              </a:ext>
            </a:extLst>
          </p:cNvPr>
          <p:cNvSpPr txBox="1">
            <a:spLocks/>
          </p:cNvSpPr>
          <p:nvPr/>
        </p:nvSpPr>
        <p:spPr bwMode="auto">
          <a:xfrm>
            <a:off x="3427440" y="2347009"/>
            <a:ext cx="3816350" cy="135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639763" indent="-2730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FontTx/>
              <a:buNone/>
            </a:pPr>
            <a:r>
              <a:rPr lang="en-US" altLang="en-US" sz="3600"/>
              <a:t>Advocate</a:t>
            </a:r>
          </a:p>
        </p:txBody>
      </p:sp>
      <p:sp>
        <p:nvSpPr>
          <p:cNvPr id="2" name="Slide Number Placeholder 1"/>
          <p:cNvSpPr>
            <a:spLocks noGrp="1"/>
          </p:cNvSpPr>
          <p:nvPr>
            <p:ph type="sldNum" sz="quarter" idx="12"/>
          </p:nvPr>
        </p:nvSpPr>
        <p:spPr/>
        <p:txBody>
          <a:bodyPr/>
          <a:lstStyle/>
          <a:p>
            <a:fld id="{5414DF46-E7D2-4146-95BA-57A23C39CF98}" type="slidenum">
              <a:rPr lang="en-US" smtClean="0"/>
              <a:t>24</a:t>
            </a:fld>
            <a:endParaRPr lang="en-US"/>
          </a:p>
        </p:txBody>
      </p:sp>
      <p:sp>
        <p:nvSpPr>
          <p:cNvPr id="8" name="Title 1"/>
          <p:cNvSpPr txBox="1">
            <a:spLocks/>
          </p:cNvSpPr>
          <p:nvPr/>
        </p:nvSpPr>
        <p:spPr>
          <a:xfrm>
            <a:off x="119921" y="286603"/>
            <a:ext cx="11035759" cy="822669"/>
          </a:xfrm>
          <a:prstGeom prst="rect">
            <a:avLst/>
          </a:prstGeom>
        </p:spPr>
        <p:txBody>
          <a:bodyPr lIns="91440" tIns="45720" rIns="91440" bIns="45720" anchor="t"/>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r>
              <a:rPr lang="en-US"/>
              <a:t>What changes in your work would you and your manager need to make room for, in order to cultivate social justice unionism?</a:t>
            </a:r>
          </a:p>
        </p:txBody>
      </p:sp>
    </p:spTree>
    <p:extLst>
      <p:ext uri="{BB962C8B-B14F-4D97-AF65-F5344CB8AC3E}">
        <p14:creationId xmlns:p14="http://schemas.microsoft.com/office/powerpoint/2010/main" val="4145547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D4459-A4BC-49E0-BC57-3651EE0AB6D8}"/>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chemeClr val="tx1">
                    <a:lumMod val="85000"/>
                    <a:lumOff val="15000"/>
                  </a:schemeClr>
                </a:solidFill>
              </a:rPr>
              <a:t>What does it all mean? </a:t>
            </a:r>
          </a:p>
        </p:txBody>
      </p:sp>
      <p:pic>
        <p:nvPicPr>
          <p:cNvPr id="8" name="Picture 2" descr="http://compass.kumu.io/images/compass-symbol.png">
            <a:extLst>
              <a:ext uri="{FF2B5EF4-FFF2-40B4-BE49-F238E27FC236}">
                <a16:creationId xmlns:a16="http://schemas.microsoft.com/office/drawing/2014/main" id="{5E9B6923-EBB7-4BD9-8A80-71A65EF1A799}"/>
              </a:ext>
            </a:extLst>
          </p:cNvPr>
          <p:cNvPicPr>
            <a:picLocks noGrp="1" noChangeAspect="1" noChangeArrowheads="1"/>
          </p:cNvPicPr>
          <p:nvPr>
            <p:ph idx="1"/>
          </p:nvPr>
        </p:nvPicPr>
        <p:blipFill rotWithShape="1">
          <a:blip r:embed="rId3">
            <a:duotone>
              <a:schemeClr val="accent5">
                <a:shade val="45000"/>
                <a:satMod val="135000"/>
              </a:schemeClr>
              <a:prstClr val="white"/>
            </a:duotone>
            <a:extLst>
              <a:ext uri="{28A0092B-C50C-407E-A947-70E740481C1C}">
                <a14:useLocalDpi xmlns:a14="http://schemas.microsoft.com/office/drawing/2010/main" val="0"/>
              </a:ext>
            </a:extLst>
          </a:blip>
          <a:srcRect t="3739" b="3728"/>
          <a:stretch/>
        </p:blipFill>
        <p:spPr bwMode="auto">
          <a:xfrm>
            <a:off x="633999" y="640081"/>
            <a:ext cx="5462001" cy="505415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fld id="{5414DF46-E7D2-4146-95BA-57A23C39CF98}" type="slidenum">
              <a:rPr lang="en-US" smtClean="0"/>
              <a:t>25</a:t>
            </a:fld>
            <a:endParaRPr lang="en-US"/>
          </a:p>
        </p:txBody>
      </p:sp>
    </p:spTree>
    <p:extLst>
      <p:ext uri="{BB962C8B-B14F-4D97-AF65-F5344CB8AC3E}">
        <p14:creationId xmlns:p14="http://schemas.microsoft.com/office/powerpoint/2010/main" val="4190048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512039" y="2272145"/>
            <a:ext cx="7255239" cy="4585856"/>
          </a:xfrm>
        </p:spPr>
        <p:txBody>
          <a:bodyPr vert="horz" lIns="0" tIns="45720" rIns="0" bIns="45720" rtlCol="0" anchor="t">
            <a:normAutofit/>
          </a:bodyPr>
          <a:lstStyle/>
          <a:p>
            <a:pPr marL="0" indent="0">
              <a:buNone/>
            </a:pPr>
            <a:r>
              <a:rPr lang="en-US" sz="3600">
                <a:solidFill>
                  <a:schemeClr val="accent2">
                    <a:lumMod val="75000"/>
                  </a:schemeClr>
                </a:solidFill>
              </a:rPr>
              <a:t>Taking you Home</a:t>
            </a:r>
          </a:p>
          <a:p>
            <a:pPr marL="0" indent="0">
              <a:buNone/>
            </a:pPr>
            <a:endParaRPr lang="en-US" sz="3600">
              <a:solidFill>
                <a:schemeClr val="accent2">
                  <a:lumMod val="75000"/>
                </a:schemeClr>
              </a:solidFill>
            </a:endParaRPr>
          </a:p>
          <a:p>
            <a:pPr marL="0" indent="0">
              <a:buNone/>
            </a:pPr>
            <a:r>
              <a:rPr lang="en-US" sz="3600">
                <a:solidFill>
                  <a:schemeClr val="accent2">
                    <a:lumMod val="75000"/>
                  </a:schemeClr>
                </a:solidFill>
              </a:rPr>
              <a:t>Jessica</a:t>
            </a:r>
            <a:endParaRPr lang="en-US" sz="3600">
              <a:solidFill>
                <a:schemeClr val="accent2">
                  <a:lumMod val="75000"/>
                </a:schemeClr>
              </a:solidFill>
              <a:cs typeface="Calibri"/>
            </a:endParaRPr>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313422" y="2996944"/>
            <a:ext cx="3487955" cy="3237395"/>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26</a:t>
            </a:fld>
            <a:endParaRPr lang="en-US"/>
          </a:p>
        </p:txBody>
      </p:sp>
      <p:sp>
        <p:nvSpPr>
          <p:cNvPr id="6" name="Title 5"/>
          <p:cNvSpPr>
            <a:spLocks noGrp="1"/>
          </p:cNvSpPr>
          <p:nvPr>
            <p:ph type="title"/>
          </p:nvPr>
        </p:nvSpPr>
        <p:spPr/>
        <p:txBody>
          <a:bodyPr/>
          <a:lstStyle/>
          <a:p>
            <a:endParaRPr lang="en-US"/>
          </a:p>
        </p:txBody>
      </p:sp>
    </p:spTree>
    <p:extLst>
      <p:ext uri="{BB962C8B-B14F-4D97-AF65-F5344CB8AC3E}">
        <p14:creationId xmlns:p14="http://schemas.microsoft.com/office/powerpoint/2010/main" val="27057440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40747" y="601398"/>
            <a:ext cx="4605978" cy="792688"/>
          </a:xfrm>
        </p:spPr>
        <p:txBody>
          <a:bodyPr>
            <a:normAutofit fontScale="90000"/>
          </a:bodyPr>
          <a:lstStyle/>
          <a:p>
            <a:r>
              <a:rPr lang="en-US"/>
              <a:t>What is THE </a:t>
            </a:r>
            <a:br>
              <a:rPr lang="en-US"/>
            </a:br>
            <a:r>
              <a:rPr lang="en-US"/>
              <a:t>staff role? </a:t>
            </a:r>
          </a:p>
        </p:txBody>
      </p:sp>
      <p:sp>
        <p:nvSpPr>
          <p:cNvPr id="3" name="Content Placeholder 2"/>
          <p:cNvSpPr>
            <a:spLocks noGrp="1"/>
          </p:cNvSpPr>
          <p:nvPr>
            <p:ph idx="1"/>
          </p:nvPr>
        </p:nvSpPr>
        <p:spPr>
          <a:xfrm>
            <a:off x="815979" y="717331"/>
            <a:ext cx="5383020" cy="5666281"/>
          </a:xfrm>
        </p:spPr>
        <p:txBody>
          <a:bodyPr>
            <a:normAutofit/>
          </a:bodyPr>
          <a:lstStyle/>
          <a:p>
            <a:endParaRPr lang="en-US"/>
          </a:p>
          <a:p>
            <a:pPr>
              <a:buClr>
                <a:schemeClr val="accent2">
                  <a:lumMod val="75000"/>
                </a:schemeClr>
              </a:buClr>
              <a:buFont typeface="Wingdings" panose="05000000000000000000" pitchFamily="2" charset="2"/>
              <a:buChar char="p"/>
            </a:pPr>
            <a:r>
              <a:rPr lang="en-US" sz="2800"/>
              <a:t>What are the types of work Staff people are engaged in that support and cultivate the types of leaders and structures in this book? </a:t>
            </a:r>
          </a:p>
          <a:p>
            <a:pPr>
              <a:buClr>
                <a:schemeClr val="accent2">
                  <a:lumMod val="75000"/>
                </a:schemeClr>
              </a:buClr>
              <a:buFont typeface="Wingdings" panose="05000000000000000000" pitchFamily="2" charset="2"/>
              <a:buChar char="p"/>
            </a:pPr>
            <a:r>
              <a:rPr lang="en-US" sz="2800"/>
              <a:t>What changes in your work/expectations would you (and your leader/manager) need to make room for in order to cultivate social justice unionism as presented in this book? </a:t>
            </a:r>
          </a:p>
          <a:p>
            <a:endParaRPr lang="en-US"/>
          </a:p>
          <a:p>
            <a:endParaRPr lang="en-US"/>
          </a:p>
        </p:txBody>
      </p:sp>
      <p:pic>
        <p:nvPicPr>
          <p:cNvPr id="5" name="Picture 4"/>
          <p:cNvPicPr>
            <a:picLocks noChangeAspect="1"/>
          </p:cNvPicPr>
          <p:nvPr/>
        </p:nvPicPr>
        <p:blipFill rotWithShape="1">
          <a:blip r:embed="rId2"/>
          <a:srcRect l="50802"/>
          <a:stretch/>
        </p:blipFill>
        <p:spPr>
          <a:xfrm>
            <a:off x="7370380" y="1333454"/>
            <a:ext cx="3434597" cy="4645703"/>
          </a:xfrm>
          <a:prstGeom prst="rect">
            <a:avLst/>
          </a:prstGeom>
        </p:spPr>
      </p:pic>
      <p:sp>
        <p:nvSpPr>
          <p:cNvPr id="6" name="Slide Number Placeholder 5"/>
          <p:cNvSpPr>
            <a:spLocks noGrp="1"/>
          </p:cNvSpPr>
          <p:nvPr>
            <p:ph type="sldNum" sz="quarter" idx="12"/>
          </p:nvPr>
        </p:nvSpPr>
        <p:spPr/>
        <p:txBody>
          <a:bodyPr/>
          <a:lstStyle/>
          <a:p>
            <a:fld id="{5414DF46-E7D2-4146-95BA-57A23C39CF98}" type="slidenum">
              <a:rPr lang="en-US" smtClean="0"/>
              <a:t>27</a:t>
            </a:fld>
            <a:endParaRPr lang="en-US"/>
          </a:p>
        </p:txBody>
      </p:sp>
    </p:spTree>
    <p:extLst>
      <p:ext uri="{BB962C8B-B14F-4D97-AF65-F5344CB8AC3E}">
        <p14:creationId xmlns:p14="http://schemas.microsoft.com/office/powerpoint/2010/main" val="583903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5414DF46-E7D2-4146-95BA-57A23C39CF98}" type="slidenum">
              <a:rPr lang="en-US" smtClean="0"/>
              <a:t>28</a:t>
            </a:fld>
            <a:endParaRPr lang="en-US"/>
          </a:p>
        </p:txBody>
      </p:sp>
      <p:sp>
        <p:nvSpPr>
          <p:cNvPr id="5" name="Content Placeholder 2">
            <a:extLst>
              <a:ext uri="{FF2B5EF4-FFF2-40B4-BE49-F238E27FC236}">
                <a16:creationId xmlns:a16="http://schemas.microsoft.com/office/drawing/2014/main" id="{E90F637A-28BF-4A83-9C2E-79664D85C545}"/>
              </a:ext>
            </a:extLst>
          </p:cNvPr>
          <p:cNvSpPr>
            <a:spLocks noGrp="1"/>
          </p:cNvSpPr>
          <p:nvPr/>
        </p:nvSpPr>
        <p:spPr>
          <a:xfrm>
            <a:off x="5141179" y="2199573"/>
            <a:ext cx="6574973" cy="3670180"/>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200" b="1"/>
              <a:t>Next Meeting</a:t>
            </a:r>
            <a:endParaRPr lang="en-US" sz="3200" b="1">
              <a:ea typeface="Calibri"/>
              <a:cs typeface="Calibri"/>
            </a:endParaRPr>
          </a:p>
          <a:p>
            <a:endParaRPr lang="en-US" sz="3200" b="1">
              <a:ea typeface="Calibri"/>
              <a:cs typeface="Calibri"/>
            </a:endParaRPr>
          </a:p>
          <a:p>
            <a:r>
              <a:rPr lang="en-US" sz="3200" b="1">
                <a:ea typeface="Calibri"/>
                <a:cs typeface="Calibri"/>
              </a:rPr>
              <a:t>Tuesday, March 19, 2024 @ 2:30PM Eastern</a:t>
            </a:r>
          </a:p>
        </p:txBody>
      </p:sp>
    </p:spTree>
    <p:extLst>
      <p:ext uri="{BB962C8B-B14F-4D97-AF65-F5344CB8AC3E}">
        <p14:creationId xmlns:p14="http://schemas.microsoft.com/office/powerpoint/2010/main" val="1037770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29</a:t>
            </a:fld>
            <a:endParaRPr lang="en-US"/>
          </a:p>
        </p:txBody>
      </p:sp>
    </p:spTree>
    <p:extLst>
      <p:ext uri="{BB962C8B-B14F-4D97-AF65-F5344CB8AC3E}">
        <p14:creationId xmlns:p14="http://schemas.microsoft.com/office/powerpoint/2010/main" val="3170563621"/>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F2770B-CDD0-47F6-B67D-1D687F144349}">
  <ds:schemaRefs>
    <ds:schemaRef ds:uri="http://schemas.microsoft.com/sharepoint/v3/contenttype/forms"/>
  </ds:schemaRefs>
</ds:datastoreItem>
</file>

<file path=customXml/itemProps2.xml><?xml version="1.0" encoding="utf-8"?>
<ds:datastoreItem xmlns:ds="http://schemas.openxmlformats.org/officeDocument/2006/customXml" ds:itemID="{1E1D9B48-F144-4422-ABEC-2D7A6BBA6DFD}">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29</Slides>
  <Notes>13</Notes>
  <HiddenSlides>0</HiddenSlide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Retrospect</vt:lpstr>
      <vt:lpstr>Intro Via Zoom Window  Rename your  window with  Name Required Pronoun Native Land Where you Are  Make sure you have the Resource Documents available for the duration of this meeting.  </vt:lpstr>
      <vt:lpstr>Chat  WindowEntry Activity</vt:lpstr>
      <vt:lpstr>PowerPoint Presentation</vt:lpstr>
      <vt:lpstr>Community Agreements   </vt:lpstr>
      <vt:lpstr>Honoring This Space</vt:lpstr>
      <vt:lpstr>Today’s Agenda</vt:lpstr>
      <vt:lpstr>Shelly </vt:lpstr>
      <vt:lpstr>What are the leaders and structures we need?</vt:lpstr>
      <vt:lpstr>Natural Leader ID Review – Pg 274-282</vt:lpstr>
      <vt:lpstr>Definitions for Today</vt:lpstr>
      <vt:lpstr>Leaders, Mobilizers, and Activists – Pg 2 of RG Zoom Room – 15 Minutes    Shelly</vt:lpstr>
      <vt:lpstr>Ilissa</vt:lpstr>
      <vt:lpstr>PowerPoint Presentation</vt:lpstr>
      <vt:lpstr>PowerPoint Presentation</vt:lpstr>
      <vt:lpstr>7 Elements of a Common Good Campaign Pg 107-112</vt:lpstr>
      <vt:lpstr>St. Paul Federation of Teachers</vt:lpstr>
      <vt:lpstr>UTLA Bargains for the Common Good</vt:lpstr>
      <vt:lpstr>Why do we run Common Good Campaigns? </vt:lpstr>
      <vt:lpstr>Zoom Room Time  -- 10 minutes p. 9-45 of the Resource Guide</vt:lpstr>
      <vt:lpstr>Izaak</vt:lpstr>
      <vt:lpstr>What do we mean… Pgs. 248-251 in the book</vt:lpstr>
      <vt:lpstr>PowerPoint Presentation</vt:lpstr>
      <vt:lpstr>Zoom Discussion – Use Pg. 251 or 49 in RG</vt:lpstr>
      <vt:lpstr>PowerPoint Presentation</vt:lpstr>
      <vt:lpstr>What does it all mean? </vt:lpstr>
      <vt:lpstr>PowerPoint Presentation</vt:lpstr>
      <vt:lpstr>What is THE  staff role? </vt:lpstr>
      <vt:lpstr>Ending it Right</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revision>1</cp:revision>
  <dcterms:created xsi:type="dcterms:W3CDTF">2021-08-24T15:37:13Z</dcterms:created>
  <dcterms:modified xsi:type="dcterms:W3CDTF">2024-03-18T18:17:12Z</dcterms:modified>
</cp:coreProperties>
</file>