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55"/>
  </p:notesMasterIdLst>
  <p:sldIdLst>
    <p:sldId id="256" r:id="rId5"/>
    <p:sldId id="287" r:id="rId6"/>
    <p:sldId id="370" r:id="rId7"/>
    <p:sldId id="258" r:id="rId8"/>
    <p:sldId id="259" r:id="rId9"/>
    <p:sldId id="301" r:id="rId10"/>
    <p:sldId id="308" r:id="rId11"/>
    <p:sldId id="342" r:id="rId12"/>
    <p:sldId id="317" r:id="rId13"/>
    <p:sldId id="346" r:id="rId14"/>
    <p:sldId id="344" r:id="rId15"/>
    <p:sldId id="343" r:id="rId16"/>
    <p:sldId id="345" r:id="rId17"/>
    <p:sldId id="347" r:id="rId18"/>
    <p:sldId id="336" r:id="rId19"/>
    <p:sldId id="337" r:id="rId20"/>
    <p:sldId id="340" r:id="rId21"/>
    <p:sldId id="341" r:id="rId22"/>
    <p:sldId id="323" r:id="rId23"/>
    <p:sldId id="324" r:id="rId24"/>
    <p:sldId id="325" r:id="rId25"/>
    <p:sldId id="331" r:id="rId26"/>
    <p:sldId id="330" r:id="rId27"/>
    <p:sldId id="332" r:id="rId28"/>
    <p:sldId id="333" r:id="rId29"/>
    <p:sldId id="322" r:id="rId30"/>
    <p:sldId id="319" r:id="rId31"/>
    <p:sldId id="338" r:id="rId32"/>
    <p:sldId id="334" r:id="rId33"/>
    <p:sldId id="368" r:id="rId34"/>
    <p:sldId id="312" r:id="rId35"/>
    <p:sldId id="369" r:id="rId36"/>
    <p:sldId id="367" r:id="rId37"/>
    <p:sldId id="262" r:id="rId38"/>
    <p:sldId id="358" r:id="rId39"/>
    <p:sldId id="349" r:id="rId40"/>
    <p:sldId id="359" r:id="rId41"/>
    <p:sldId id="360" r:id="rId42"/>
    <p:sldId id="361" r:id="rId43"/>
    <p:sldId id="362" r:id="rId44"/>
    <p:sldId id="371" r:id="rId45"/>
    <p:sldId id="372" r:id="rId46"/>
    <p:sldId id="363" r:id="rId47"/>
    <p:sldId id="354" r:id="rId48"/>
    <p:sldId id="364" r:id="rId49"/>
    <p:sldId id="352" r:id="rId50"/>
    <p:sldId id="366" r:id="rId51"/>
    <p:sldId id="2590" r:id="rId52"/>
    <p:sldId id="2580" r:id="rId53"/>
    <p:sldId id="311"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3C53E-3184-FA13-10C3-AEF629321494}" v="104" dt="2026-01-28T22:43:16.740"/>
    <p1510:client id="{2DA17E71-4431-151C-BCF5-1C10A761155E}" v="67" dt="2026-01-29T14:26:17.736"/>
    <p1510:client id="{591DCFF6-618B-C2A4-F994-BED5596E2DA0}" v="6" dt="2026-01-29T19:05:33.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zier, Joshua [OK]" userId="S::jfrazier_okea.org#ext#@neahq.onmicrosoft.com::7c2ff080-0d3e-42d3-a17e-e28c43ada5e9" providerId="AD" clId="Web-{29D3C53E-3184-FA13-10C3-AEF629321494}"/>
    <pc:docChg chg="addSld modSld">
      <pc:chgData name="Frazier, Joshua [OK]" userId="S::jfrazier_okea.org#ext#@neahq.onmicrosoft.com::7c2ff080-0d3e-42d3-a17e-e28c43ada5e9" providerId="AD" clId="Web-{29D3C53E-3184-FA13-10C3-AEF629321494}" dt="2026-01-28T22:43:16.740" v="103" actId="1076"/>
      <pc:docMkLst>
        <pc:docMk/>
      </pc:docMkLst>
      <pc:sldChg chg="modSp">
        <pc:chgData name="Frazier, Joshua [OK]" userId="S::jfrazier_okea.org#ext#@neahq.onmicrosoft.com::7c2ff080-0d3e-42d3-a17e-e28c43ada5e9" providerId="AD" clId="Web-{29D3C53E-3184-FA13-10C3-AEF629321494}" dt="2026-01-28T22:43:16.740" v="103" actId="1076"/>
        <pc:sldMkLst>
          <pc:docMk/>
          <pc:sldMk cId="73666409" sldId="258"/>
        </pc:sldMkLst>
        <pc:spChg chg="mod">
          <ac:chgData name="Frazier, Joshua [OK]" userId="S::jfrazier_okea.org#ext#@neahq.onmicrosoft.com::7c2ff080-0d3e-42d3-a17e-e28c43ada5e9" providerId="AD" clId="Web-{29D3C53E-3184-FA13-10C3-AEF629321494}" dt="2026-01-28T22:43:16.740" v="103" actId="1076"/>
          <ac:spMkLst>
            <pc:docMk/>
            <pc:sldMk cId="73666409" sldId="258"/>
            <ac:spMk id="2" creationId="{BA3D9075-0058-4A2B-8FFB-0D242D0FEDB7}"/>
          </ac:spMkLst>
        </pc:spChg>
        <pc:spChg chg="mod">
          <ac:chgData name="Frazier, Joshua [OK]" userId="S::jfrazier_okea.org#ext#@neahq.onmicrosoft.com::7c2ff080-0d3e-42d3-a17e-e28c43ada5e9" providerId="AD" clId="Web-{29D3C53E-3184-FA13-10C3-AEF629321494}" dt="2026-01-28T22:42:59.834" v="102" actId="20577"/>
          <ac:spMkLst>
            <pc:docMk/>
            <pc:sldMk cId="73666409" sldId="258"/>
            <ac:spMk id="3" creationId="{E90F637A-28BF-4A83-9C2E-79664D85C545}"/>
          </ac:spMkLst>
        </pc:spChg>
      </pc:sldChg>
      <pc:sldChg chg="modSp">
        <pc:chgData name="Frazier, Joshua [OK]" userId="S::jfrazier_okea.org#ext#@neahq.onmicrosoft.com::7c2ff080-0d3e-42d3-a17e-e28c43ada5e9" providerId="AD" clId="Web-{29D3C53E-3184-FA13-10C3-AEF629321494}" dt="2026-01-28T22:42:42.194" v="100" actId="20577"/>
        <pc:sldMkLst>
          <pc:docMk/>
          <pc:sldMk cId="1390612385" sldId="259"/>
        </pc:sldMkLst>
        <pc:spChg chg="mod">
          <ac:chgData name="Frazier, Joshua [OK]" userId="S::jfrazier_okea.org#ext#@neahq.onmicrosoft.com::7c2ff080-0d3e-42d3-a17e-e28c43ada5e9" providerId="AD" clId="Web-{29D3C53E-3184-FA13-10C3-AEF629321494}" dt="2026-01-28T22:42:42.194" v="100" actId="20577"/>
          <ac:spMkLst>
            <pc:docMk/>
            <pc:sldMk cId="1390612385" sldId="259"/>
            <ac:spMk id="2" creationId="{34410E6C-1697-4857-A9F2-C6FE5986C589}"/>
          </ac:spMkLst>
        </pc:spChg>
        <pc:spChg chg="mod">
          <ac:chgData name="Frazier, Joshua [OK]" userId="S::jfrazier_okea.org#ext#@neahq.onmicrosoft.com::7c2ff080-0d3e-42d3-a17e-e28c43ada5e9" providerId="AD" clId="Web-{29D3C53E-3184-FA13-10C3-AEF629321494}" dt="2026-01-28T22:42:31.069" v="99" actId="20577"/>
          <ac:spMkLst>
            <pc:docMk/>
            <pc:sldMk cId="1390612385" sldId="259"/>
            <ac:spMk id="3" creationId="{7248748C-D351-47FB-A208-AAAEB607FB3C}"/>
          </ac:spMkLst>
        </pc:spChg>
      </pc:sldChg>
      <pc:sldChg chg="modSp">
        <pc:chgData name="Frazier, Joshua [OK]" userId="S::jfrazier_okea.org#ext#@neahq.onmicrosoft.com::7c2ff080-0d3e-42d3-a17e-e28c43ada5e9" providerId="AD" clId="Web-{29D3C53E-3184-FA13-10C3-AEF629321494}" dt="2026-01-28T22:28:50.810" v="13" actId="20577"/>
        <pc:sldMkLst>
          <pc:docMk/>
          <pc:sldMk cId="4142635196" sldId="262"/>
        </pc:sldMkLst>
        <pc:spChg chg="mod">
          <ac:chgData name="Frazier, Joshua [OK]" userId="S::jfrazier_okea.org#ext#@neahq.onmicrosoft.com::7c2ff080-0d3e-42d3-a17e-e28c43ada5e9" providerId="AD" clId="Web-{29D3C53E-3184-FA13-10C3-AEF629321494}" dt="2026-01-28T22:28:50.810" v="13" actId="20577"/>
          <ac:spMkLst>
            <pc:docMk/>
            <pc:sldMk cId="4142635196" sldId="262"/>
            <ac:spMk id="2" creationId="{419D90EF-842B-4341-BEFF-C442EE819D2A}"/>
          </ac:spMkLst>
        </pc:spChg>
      </pc:sldChg>
      <pc:sldChg chg="mod modShow">
        <pc:chgData name="Frazier, Joshua [OK]" userId="S::jfrazier_okea.org#ext#@neahq.onmicrosoft.com::7c2ff080-0d3e-42d3-a17e-e28c43ada5e9" providerId="AD" clId="Web-{29D3C53E-3184-FA13-10C3-AEF629321494}" dt="2026-01-28T22:13:28.414" v="0"/>
        <pc:sldMkLst>
          <pc:docMk/>
          <pc:sldMk cId="2548892911" sldId="308"/>
        </pc:sldMkLst>
      </pc:sldChg>
      <pc:sldChg chg="mod modShow">
        <pc:chgData name="Frazier, Joshua [OK]" userId="S::jfrazier_okea.org#ext#@neahq.onmicrosoft.com::7c2ff080-0d3e-42d3-a17e-e28c43ada5e9" providerId="AD" clId="Web-{29D3C53E-3184-FA13-10C3-AEF629321494}" dt="2026-01-28T22:15:32.194" v="1"/>
        <pc:sldMkLst>
          <pc:docMk/>
          <pc:sldMk cId="2036696885" sldId="312"/>
        </pc:sldMkLst>
      </pc:sldChg>
      <pc:sldChg chg="modSp">
        <pc:chgData name="Frazier, Joshua [OK]" userId="S::jfrazier_okea.org#ext#@neahq.onmicrosoft.com::7c2ff080-0d3e-42d3-a17e-e28c43ada5e9" providerId="AD" clId="Web-{29D3C53E-3184-FA13-10C3-AEF629321494}" dt="2026-01-28T22:28:26.108" v="12" actId="20577"/>
        <pc:sldMkLst>
          <pc:docMk/>
          <pc:sldMk cId="792101080" sldId="347"/>
        </pc:sldMkLst>
        <pc:spChg chg="mod">
          <ac:chgData name="Frazier, Joshua [OK]" userId="S::jfrazier_okea.org#ext#@neahq.onmicrosoft.com::7c2ff080-0d3e-42d3-a17e-e28c43ada5e9" providerId="AD" clId="Web-{29D3C53E-3184-FA13-10C3-AEF629321494}" dt="2026-01-28T22:28:26.108" v="12" actId="20577"/>
          <ac:spMkLst>
            <pc:docMk/>
            <pc:sldMk cId="792101080" sldId="347"/>
            <ac:spMk id="2" creationId="{419D90EF-842B-4341-BEFF-C442EE819D2A}"/>
          </ac:spMkLst>
        </pc:spChg>
      </pc:sldChg>
      <pc:sldChg chg="mod modShow">
        <pc:chgData name="Frazier, Joshua [OK]" userId="S::jfrazier_okea.org#ext#@neahq.onmicrosoft.com::7c2ff080-0d3e-42d3-a17e-e28c43ada5e9" providerId="AD" clId="Web-{29D3C53E-3184-FA13-10C3-AEF629321494}" dt="2026-01-28T22:16:11.038" v="4"/>
        <pc:sldMkLst>
          <pc:docMk/>
          <pc:sldMk cId="753126405" sldId="349"/>
        </pc:sldMkLst>
      </pc:sldChg>
      <pc:sldChg chg="mod modShow">
        <pc:chgData name="Frazier, Joshua [OK]" userId="S::jfrazier_okea.org#ext#@neahq.onmicrosoft.com::7c2ff080-0d3e-42d3-a17e-e28c43ada5e9" providerId="AD" clId="Web-{29D3C53E-3184-FA13-10C3-AEF629321494}" dt="2026-01-28T22:16:35.787" v="5"/>
        <pc:sldMkLst>
          <pc:docMk/>
          <pc:sldMk cId="2969130356" sldId="354"/>
        </pc:sldMkLst>
      </pc:sldChg>
      <pc:sldChg chg="mod modShow">
        <pc:chgData name="Frazier, Joshua [OK]" userId="S::jfrazier_okea.org#ext#@neahq.onmicrosoft.com::7c2ff080-0d3e-42d3-a17e-e28c43ada5e9" providerId="AD" clId="Web-{29D3C53E-3184-FA13-10C3-AEF629321494}" dt="2026-01-28T22:15:59.475" v="3"/>
        <pc:sldMkLst>
          <pc:docMk/>
          <pc:sldMk cId="1132371314" sldId="358"/>
        </pc:sldMkLst>
      </pc:sldChg>
      <pc:sldChg chg="mod modShow">
        <pc:chgData name="Frazier, Joshua [OK]" userId="S::jfrazier_okea.org#ext#@neahq.onmicrosoft.com::7c2ff080-0d3e-42d3-a17e-e28c43ada5e9" providerId="AD" clId="Web-{29D3C53E-3184-FA13-10C3-AEF629321494}" dt="2026-01-28T22:16:44.037" v="7"/>
        <pc:sldMkLst>
          <pc:docMk/>
          <pc:sldMk cId="3237267370" sldId="359"/>
        </pc:sldMkLst>
      </pc:sldChg>
      <pc:sldChg chg="mod modShow">
        <pc:chgData name="Frazier, Joshua [OK]" userId="S::jfrazier_okea.org#ext#@neahq.onmicrosoft.com::7c2ff080-0d3e-42d3-a17e-e28c43ada5e9" providerId="AD" clId="Web-{29D3C53E-3184-FA13-10C3-AEF629321494}" dt="2026-01-28T22:17:44.396" v="8"/>
        <pc:sldMkLst>
          <pc:docMk/>
          <pc:sldMk cId="1769832939" sldId="360"/>
        </pc:sldMkLst>
      </pc:sldChg>
      <pc:sldChg chg="mod modShow">
        <pc:chgData name="Frazier, Joshua [OK]" userId="S::jfrazier_okea.org#ext#@neahq.onmicrosoft.com::7c2ff080-0d3e-42d3-a17e-e28c43ada5e9" providerId="AD" clId="Web-{29D3C53E-3184-FA13-10C3-AEF629321494}" dt="2026-01-28T22:17:48.615" v="9"/>
        <pc:sldMkLst>
          <pc:docMk/>
          <pc:sldMk cId="3660180216" sldId="361"/>
        </pc:sldMkLst>
      </pc:sldChg>
      <pc:sldChg chg="mod modShow">
        <pc:chgData name="Frazier, Joshua [OK]" userId="S::jfrazier_okea.org#ext#@neahq.onmicrosoft.com::7c2ff080-0d3e-42d3-a17e-e28c43ada5e9" providerId="AD" clId="Web-{29D3C53E-3184-FA13-10C3-AEF629321494}" dt="2026-01-28T22:17:52.646" v="10"/>
        <pc:sldMkLst>
          <pc:docMk/>
          <pc:sldMk cId="1156385492" sldId="362"/>
        </pc:sldMkLst>
      </pc:sldChg>
      <pc:sldChg chg="mod modShow">
        <pc:chgData name="Frazier, Joshua [OK]" userId="S::jfrazier_okea.org#ext#@neahq.onmicrosoft.com::7c2ff080-0d3e-42d3-a17e-e28c43ada5e9" providerId="AD" clId="Web-{29D3C53E-3184-FA13-10C3-AEF629321494}" dt="2026-01-28T22:16:39.897" v="6"/>
        <pc:sldMkLst>
          <pc:docMk/>
          <pc:sldMk cId="260194996" sldId="364"/>
        </pc:sldMkLst>
      </pc:sldChg>
      <pc:sldChg chg="modSp">
        <pc:chgData name="Frazier, Joshua [OK]" userId="S::jfrazier_okea.org#ext#@neahq.onmicrosoft.com::7c2ff080-0d3e-42d3-a17e-e28c43ada5e9" providerId="AD" clId="Web-{29D3C53E-3184-FA13-10C3-AEF629321494}" dt="2026-01-28T22:18:58.146" v="11" actId="1076"/>
        <pc:sldMkLst>
          <pc:docMk/>
          <pc:sldMk cId="555050603" sldId="366"/>
        </pc:sldMkLst>
        <pc:picChg chg="mod">
          <ac:chgData name="Frazier, Joshua [OK]" userId="S::jfrazier_okea.org#ext#@neahq.onmicrosoft.com::7c2ff080-0d3e-42d3-a17e-e28c43ada5e9" providerId="AD" clId="Web-{29D3C53E-3184-FA13-10C3-AEF629321494}" dt="2026-01-28T22:18:58.146" v="11" actId="1076"/>
          <ac:picMkLst>
            <pc:docMk/>
            <pc:sldMk cId="555050603" sldId="366"/>
            <ac:picMk id="6" creationId="{6C4F2F81-1C46-F8E4-C015-70EB4EC0076B}"/>
          </ac:picMkLst>
        </pc:picChg>
      </pc:sldChg>
      <pc:sldChg chg="mod modShow">
        <pc:chgData name="Frazier, Joshua [OK]" userId="S::jfrazier_okea.org#ext#@neahq.onmicrosoft.com::7c2ff080-0d3e-42d3-a17e-e28c43ada5e9" providerId="AD" clId="Web-{29D3C53E-3184-FA13-10C3-AEF629321494}" dt="2026-01-28T22:15:42.678" v="2"/>
        <pc:sldMkLst>
          <pc:docMk/>
          <pc:sldMk cId="2408102722" sldId="369"/>
        </pc:sldMkLst>
      </pc:sldChg>
      <pc:sldChg chg="modSp add replId">
        <pc:chgData name="Frazier, Joshua [OK]" userId="S::jfrazier_okea.org#ext#@neahq.onmicrosoft.com::7c2ff080-0d3e-42d3-a17e-e28c43ada5e9" providerId="AD" clId="Web-{29D3C53E-3184-FA13-10C3-AEF629321494}" dt="2026-01-28T22:34:38.493" v="73" actId="20577"/>
        <pc:sldMkLst>
          <pc:docMk/>
          <pc:sldMk cId="2615810787" sldId="370"/>
        </pc:sldMkLst>
        <pc:spChg chg="mod">
          <ac:chgData name="Frazier, Joshua [OK]" userId="S::jfrazier_okea.org#ext#@neahq.onmicrosoft.com::7c2ff080-0d3e-42d3-a17e-e28c43ada5e9" providerId="AD" clId="Web-{29D3C53E-3184-FA13-10C3-AEF629321494}" dt="2026-01-28T22:34:38.493" v="73" actId="20577"/>
          <ac:spMkLst>
            <pc:docMk/>
            <pc:sldMk cId="2615810787" sldId="370"/>
            <ac:spMk id="2" creationId="{AB8AD6E7-3606-9A84-EA11-896DF3E8ACC1}"/>
          </ac:spMkLst>
        </pc:spChg>
        <pc:spChg chg="mod">
          <ac:chgData name="Frazier, Joshua [OK]" userId="S::jfrazier_okea.org#ext#@neahq.onmicrosoft.com::7c2ff080-0d3e-42d3-a17e-e28c43ada5e9" providerId="AD" clId="Web-{29D3C53E-3184-FA13-10C3-AEF629321494}" dt="2026-01-28T22:34:30.118" v="72" actId="20577"/>
          <ac:spMkLst>
            <pc:docMk/>
            <pc:sldMk cId="2615810787" sldId="370"/>
            <ac:spMk id="3" creationId="{A5CD0F66-60A3-187F-FDA2-E23A1B08B994}"/>
          </ac:spMkLst>
        </pc:spChg>
      </pc:sldChg>
    </pc:docChg>
  </pc:docChgLst>
  <pc:docChgLst>
    <pc:chgData name="Michelle Couture" userId="S::michelle.couture_nysut.org#ext#@neahq.onmicrosoft.com::720d5db2-a418-425e-8886-004adb0918e3" providerId="AD" clId="Web-{2DA17E71-4431-151C-BCF5-1C10A761155E}"/>
    <pc:docChg chg="addSld modSld sldOrd">
      <pc:chgData name="Michelle Couture" userId="S::michelle.couture_nysut.org#ext#@neahq.onmicrosoft.com::720d5db2-a418-425e-8886-004adb0918e3" providerId="AD" clId="Web-{2DA17E71-4431-151C-BCF5-1C10A761155E}" dt="2026-01-29T14:26:17.736" v="64" actId="20577"/>
      <pc:docMkLst>
        <pc:docMk/>
      </pc:docMkLst>
      <pc:sldChg chg="modSp mod modShow">
        <pc:chgData name="Michelle Couture" userId="S::michelle.couture_nysut.org#ext#@neahq.onmicrosoft.com::720d5db2-a418-425e-8886-004adb0918e3" providerId="AD" clId="Web-{2DA17E71-4431-151C-BCF5-1C10A761155E}" dt="2026-01-29T14:14:35.572" v="55"/>
        <pc:sldMkLst>
          <pc:docMk/>
          <pc:sldMk cId="572417035" sldId="311"/>
        </pc:sldMkLst>
        <pc:spChg chg="mod">
          <ac:chgData name="Michelle Couture" userId="S::michelle.couture_nysut.org#ext#@neahq.onmicrosoft.com::720d5db2-a418-425e-8886-004adb0918e3" providerId="AD" clId="Web-{2DA17E71-4431-151C-BCF5-1C10A761155E}" dt="2026-01-29T14:10:53.206" v="49" actId="20577"/>
          <ac:spMkLst>
            <pc:docMk/>
            <pc:sldMk cId="572417035" sldId="311"/>
            <ac:spMk id="6" creationId="{00000000-0000-0000-0000-000000000000}"/>
          </ac:spMkLst>
        </pc:spChg>
      </pc:sldChg>
      <pc:sldChg chg="ord">
        <pc:chgData name="Michelle Couture" userId="S::michelle.couture_nysut.org#ext#@neahq.onmicrosoft.com::720d5db2-a418-425e-8886-004adb0918e3" providerId="AD" clId="Web-{2DA17E71-4431-151C-BCF5-1C10A761155E}" dt="2026-01-29T14:14:22.572" v="54"/>
        <pc:sldMkLst>
          <pc:docMk/>
          <pc:sldMk cId="44606626" sldId="352"/>
        </pc:sldMkLst>
      </pc:sldChg>
      <pc:sldChg chg="mod ord modShow">
        <pc:chgData name="Michelle Couture" userId="S::michelle.couture_nysut.org#ext#@neahq.onmicrosoft.com::720d5db2-a418-425e-8886-004adb0918e3" providerId="AD" clId="Web-{2DA17E71-4431-151C-BCF5-1C10A761155E}" dt="2026-01-29T14:14:57.588" v="57"/>
        <pc:sldMkLst>
          <pc:docMk/>
          <pc:sldMk cId="2969130356" sldId="354"/>
        </pc:sldMkLst>
      </pc:sldChg>
      <pc:sldChg chg="mod ord modShow">
        <pc:chgData name="Michelle Couture" userId="S::michelle.couture_nysut.org#ext#@neahq.onmicrosoft.com::720d5db2-a418-425e-8886-004adb0918e3" providerId="AD" clId="Web-{2DA17E71-4431-151C-BCF5-1C10A761155E}" dt="2026-01-29T14:14:55.197" v="56"/>
        <pc:sldMkLst>
          <pc:docMk/>
          <pc:sldMk cId="260194996" sldId="364"/>
        </pc:sldMkLst>
      </pc:sldChg>
      <pc:sldChg chg="addSp delSp modSp new">
        <pc:chgData name="Michelle Couture" userId="S::michelle.couture_nysut.org#ext#@neahq.onmicrosoft.com::720d5db2-a418-425e-8886-004adb0918e3" providerId="AD" clId="Web-{2DA17E71-4431-151C-BCF5-1C10A761155E}" dt="2026-01-29T14:26:17.736" v="64" actId="20577"/>
        <pc:sldMkLst>
          <pc:docMk/>
          <pc:sldMk cId="298619442" sldId="371"/>
        </pc:sldMkLst>
        <pc:spChg chg="mod">
          <ac:chgData name="Michelle Couture" userId="S::michelle.couture_nysut.org#ext#@neahq.onmicrosoft.com::720d5db2-a418-425e-8886-004adb0918e3" providerId="AD" clId="Web-{2DA17E71-4431-151C-BCF5-1C10A761155E}" dt="2026-01-29T13:56:49.878" v="9" actId="20577"/>
          <ac:spMkLst>
            <pc:docMk/>
            <pc:sldMk cId="298619442" sldId="371"/>
            <ac:spMk id="2" creationId="{3DA4A53D-057A-B11A-41F2-653F8C68218D}"/>
          </ac:spMkLst>
        </pc:spChg>
        <pc:spChg chg="del mod">
          <ac:chgData name="Michelle Couture" userId="S::michelle.couture_nysut.org#ext#@neahq.onmicrosoft.com::720d5db2-a418-425e-8886-004adb0918e3" providerId="AD" clId="Web-{2DA17E71-4431-151C-BCF5-1C10A761155E}" dt="2026-01-29T13:59:09.960" v="16"/>
          <ac:spMkLst>
            <pc:docMk/>
            <pc:sldMk cId="298619442" sldId="371"/>
            <ac:spMk id="3" creationId="{7B5118F0-4884-DE31-FB39-0B52B967E365}"/>
          </ac:spMkLst>
        </pc:spChg>
        <pc:spChg chg="mod">
          <ac:chgData name="Michelle Couture" userId="S::michelle.couture_nysut.org#ext#@neahq.onmicrosoft.com::720d5db2-a418-425e-8886-004adb0918e3" providerId="AD" clId="Web-{2DA17E71-4431-151C-BCF5-1C10A761155E}" dt="2026-01-29T14:26:17.736" v="64" actId="20577"/>
          <ac:spMkLst>
            <pc:docMk/>
            <pc:sldMk cId="298619442" sldId="371"/>
            <ac:spMk id="4" creationId="{E3BB4680-1C8A-2EF2-D5F8-CCCDBF7E0BC9}"/>
          </ac:spMkLst>
        </pc:spChg>
        <pc:spChg chg="add del mod">
          <ac:chgData name="Michelle Couture" userId="S::michelle.couture_nysut.org#ext#@neahq.onmicrosoft.com::720d5db2-a418-425e-8886-004adb0918e3" providerId="AD" clId="Web-{2DA17E71-4431-151C-BCF5-1C10A761155E}" dt="2026-01-29T14:00:37.258" v="26"/>
          <ac:spMkLst>
            <pc:docMk/>
            <pc:sldMk cId="298619442" sldId="371"/>
            <ac:spMk id="8" creationId="{16014268-488E-44B6-0929-A705CE394238}"/>
          </ac:spMkLst>
        </pc:spChg>
        <pc:picChg chg="add del mod ord modCrop">
          <ac:chgData name="Michelle Couture" userId="S::michelle.couture_nysut.org#ext#@neahq.onmicrosoft.com::720d5db2-a418-425e-8886-004adb0918e3" providerId="AD" clId="Web-{2DA17E71-4431-151C-BCF5-1C10A761155E}" dt="2026-01-29T14:00:33.414" v="25"/>
          <ac:picMkLst>
            <pc:docMk/>
            <pc:sldMk cId="298619442" sldId="371"/>
            <ac:picMk id="6" creationId="{A1FE2E6D-185C-8215-A429-A2E459C8BED9}"/>
          </ac:picMkLst>
        </pc:picChg>
        <pc:picChg chg="add mod ord modCrop">
          <ac:chgData name="Michelle Couture" userId="S::michelle.couture_nysut.org#ext#@neahq.onmicrosoft.com::720d5db2-a418-425e-8886-004adb0918e3" providerId="AD" clId="Web-{2DA17E71-4431-151C-BCF5-1C10A761155E}" dt="2026-01-29T14:01:20.243" v="32"/>
          <ac:picMkLst>
            <pc:docMk/>
            <pc:sldMk cId="298619442" sldId="371"/>
            <ac:picMk id="9" creationId="{8EC13E4A-639A-E01F-1D69-EC7EFD842F91}"/>
          </ac:picMkLst>
        </pc:picChg>
        <pc:picChg chg="add mod modCrop">
          <ac:chgData name="Michelle Couture" userId="S::michelle.couture_nysut.org#ext#@neahq.onmicrosoft.com::720d5db2-a418-425e-8886-004adb0918e3" providerId="AD" clId="Web-{2DA17E71-4431-151C-BCF5-1C10A761155E}" dt="2026-01-29T14:03:22.557" v="36"/>
          <ac:picMkLst>
            <pc:docMk/>
            <pc:sldMk cId="298619442" sldId="371"/>
            <ac:picMk id="10" creationId="{8307660D-0AEC-297F-7E2C-5E7F42EF7124}"/>
          </ac:picMkLst>
        </pc:picChg>
      </pc:sldChg>
      <pc:sldChg chg="addSp delSp modSp new mod modClrScheme chgLayout">
        <pc:chgData name="Michelle Couture" userId="S::michelle.couture_nysut.org#ext#@neahq.onmicrosoft.com::720d5db2-a418-425e-8886-004adb0918e3" providerId="AD" clId="Web-{2DA17E71-4431-151C-BCF5-1C10A761155E}" dt="2026-01-29T14:06:13.105" v="48" actId="1076"/>
        <pc:sldMkLst>
          <pc:docMk/>
          <pc:sldMk cId="3209182511" sldId="372"/>
        </pc:sldMkLst>
        <pc:spChg chg="del mod ord">
          <ac:chgData name="Michelle Couture" userId="S::michelle.couture_nysut.org#ext#@neahq.onmicrosoft.com::720d5db2-a418-425e-8886-004adb0918e3" providerId="AD" clId="Web-{2DA17E71-4431-151C-BCF5-1C10A761155E}" dt="2026-01-29T14:06:01.167" v="47"/>
          <ac:spMkLst>
            <pc:docMk/>
            <pc:sldMk cId="3209182511" sldId="372"/>
            <ac:spMk id="2" creationId="{BF9A0426-0322-DEE2-4B7F-EFCF0F233C54}"/>
          </ac:spMkLst>
        </pc:spChg>
        <pc:spChg chg="del mod ord">
          <ac:chgData name="Michelle Couture" userId="S::michelle.couture_nysut.org#ext#@neahq.onmicrosoft.com::720d5db2-a418-425e-8886-004adb0918e3" providerId="AD" clId="Web-{2DA17E71-4431-151C-BCF5-1C10A761155E}" dt="2026-01-29T14:04:37.886" v="39"/>
          <ac:spMkLst>
            <pc:docMk/>
            <pc:sldMk cId="3209182511" sldId="372"/>
            <ac:spMk id="3" creationId="{9C09ADD7-0F4F-C189-91A4-185A791A9D69}"/>
          </ac:spMkLst>
        </pc:spChg>
        <pc:spChg chg="del">
          <ac:chgData name="Michelle Couture" userId="S::michelle.couture_nysut.org#ext#@neahq.onmicrosoft.com::720d5db2-a418-425e-8886-004adb0918e3" providerId="AD" clId="Web-{2DA17E71-4431-151C-BCF5-1C10A761155E}" dt="2026-01-29T14:04:07.401" v="38"/>
          <ac:spMkLst>
            <pc:docMk/>
            <pc:sldMk cId="3209182511" sldId="372"/>
            <ac:spMk id="4" creationId="{ED3A5A43-75DD-12C8-DDB5-1B3C1FEF12A5}"/>
          </ac:spMkLst>
        </pc:spChg>
        <pc:spChg chg="mod ord">
          <ac:chgData name="Michelle Couture" userId="S::michelle.couture_nysut.org#ext#@neahq.onmicrosoft.com::720d5db2-a418-425e-8886-004adb0918e3" providerId="AD" clId="Web-{2DA17E71-4431-151C-BCF5-1C10A761155E}" dt="2026-01-29T14:06:01.167" v="47"/>
          <ac:spMkLst>
            <pc:docMk/>
            <pc:sldMk cId="3209182511" sldId="372"/>
            <ac:spMk id="5" creationId="{F98CE6DF-E96E-87B0-FC3C-E057CD53BA13}"/>
          </ac:spMkLst>
        </pc:spChg>
        <pc:picChg chg="add mod ord modCrop">
          <ac:chgData name="Michelle Couture" userId="S::michelle.couture_nysut.org#ext#@neahq.onmicrosoft.com::720d5db2-a418-425e-8886-004adb0918e3" providerId="AD" clId="Web-{2DA17E71-4431-151C-BCF5-1C10A761155E}" dt="2026-01-29T14:06:13.105" v="48" actId="1076"/>
          <ac:picMkLst>
            <pc:docMk/>
            <pc:sldMk cId="3209182511" sldId="372"/>
            <ac:picMk id="6" creationId="{660C857D-8260-8A6A-73D1-5AF933EDABE0}"/>
          </ac:picMkLst>
        </pc:picChg>
      </pc:sldChg>
      <pc:sldChg chg="add">
        <pc:chgData name="Michelle Couture" userId="S::michelle.couture_nysut.org#ext#@neahq.onmicrosoft.com::720d5db2-a418-425e-8886-004adb0918e3" providerId="AD" clId="Web-{2DA17E71-4431-151C-BCF5-1C10A761155E}" dt="2026-01-29T14:11:23.739" v="50"/>
        <pc:sldMkLst>
          <pc:docMk/>
          <pc:sldMk cId="3904442798" sldId="2580"/>
        </pc:sldMkLst>
      </pc:sldChg>
      <pc:sldChg chg="add">
        <pc:chgData name="Michelle Couture" userId="S::michelle.couture_nysut.org#ext#@neahq.onmicrosoft.com::720d5db2-a418-425e-8886-004adb0918e3" providerId="AD" clId="Web-{2DA17E71-4431-151C-BCF5-1C10A761155E}" dt="2026-01-29T14:11:48.474" v="51"/>
        <pc:sldMkLst>
          <pc:docMk/>
          <pc:sldMk cId="2815873997" sldId="2590"/>
        </pc:sldMkLst>
      </pc:sldChg>
    </pc:docChg>
  </pc:docChgLst>
  <pc:docChgLst>
    <pc:chgData name="Frazier, Joshua [OK]" userId="S::jfrazier_okea.org#ext#@neahq.onmicrosoft.com::7c2ff080-0d3e-42d3-a17e-e28c43ada5e9" providerId="AD" clId="Web-{591DCFF6-618B-C2A4-F994-BED5596E2DA0}"/>
    <pc:docChg chg="modSld sldOrd">
      <pc:chgData name="Frazier, Joshua [OK]" userId="S::jfrazier_okea.org#ext#@neahq.onmicrosoft.com::7c2ff080-0d3e-42d3-a17e-e28c43ada5e9" providerId="AD" clId="Web-{591DCFF6-618B-C2A4-F994-BED5596E2DA0}" dt="2026-01-29T19:05:33.792" v="5" actId="1076"/>
      <pc:docMkLst>
        <pc:docMk/>
      </pc:docMkLst>
      <pc:sldChg chg="ord">
        <pc:chgData name="Frazier, Joshua [OK]" userId="S::jfrazier_okea.org#ext#@neahq.onmicrosoft.com::7c2ff080-0d3e-42d3-a17e-e28c43ada5e9" providerId="AD" clId="Web-{591DCFF6-618B-C2A4-F994-BED5596E2DA0}" dt="2026-01-29T19:02:06.987" v="1"/>
        <pc:sldMkLst>
          <pc:docMk/>
          <pc:sldMk cId="73666409" sldId="258"/>
        </pc:sldMkLst>
      </pc:sldChg>
      <pc:sldChg chg="modSp">
        <pc:chgData name="Frazier, Joshua [OK]" userId="S::jfrazier_okea.org#ext#@neahq.onmicrosoft.com::7c2ff080-0d3e-42d3-a17e-e28c43ada5e9" providerId="AD" clId="Web-{591DCFF6-618B-C2A4-F994-BED5596E2DA0}" dt="2026-01-29T19:05:33.792" v="5" actId="1076"/>
        <pc:sldMkLst>
          <pc:docMk/>
          <pc:sldMk cId="812846112" sldId="319"/>
        </pc:sldMkLst>
        <pc:picChg chg="mod">
          <ac:chgData name="Frazier, Joshua [OK]" userId="S::jfrazier_okea.org#ext#@neahq.onmicrosoft.com::7c2ff080-0d3e-42d3-a17e-e28c43ada5e9" providerId="AD" clId="Web-{591DCFF6-618B-C2A4-F994-BED5596E2DA0}" dt="2026-01-29T19:05:33.792" v="5" actId="1076"/>
          <ac:picMkLst>
            <pc:docMk/>
            <pc:sldMk cId="812846112" sldId="319"/>
            <ac:picMk id="5" creationId="{00000000-0000-0000-0000-000000000000}"/>
          </ac:picMkLst>
        </pc:picChg>
      </pc:sldChg>
      <pc:sldChg chg="ord">
        <pc:chgData name="Frazier, Joshua [OK]" userId="S::jfrazier_okea.org#ext#@neahq.onmicrosoft.com::7c2ff080-0d3e-42d3-a17e-e28c43ada5e9" providerId="AD" clId="Web-{591DCFF6-618B-C2A4-F994-BED5596E2DA0}" dt="2026-01-29T19:01:40.050" v="0"/>
        <pc:sldMkLst>
          <pc:docMk/>
          <pc:sldMk cId="2615810787" sldId="37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8CDC2-61C3-9494-78E7-0B2D7B042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D459A3-E25F-396E-47F5-617A3E1A5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F76A3-8C6A-3407-62AD-EFC1503ABE8E}"/>
              </a:ext>
            </a:extLst>
          </p:cNvPr>
          <p:cNvSpPr>
            <a:spLocks noGrp="1"/>
          </p:cNvSpPr>
          <p:nvPr>
            <p:ph type="body" idx="1"/>
          </p:nvPr>
        </p:nvSpPr>
        <p:spPr/>
        <p:txBody>
          <a:bodyPr/>
          <a:lstStyle/>
          <a:p>
            <a:r>
              <a:rPr lang="en-US"/>
              <a:t>Ellen</a:t>
            </a:r>
          </a:p>
        </p:txBody>
      </p:sp>
      <p:sp>
        <p:nvSpPr>
          <p:cNvPr id="4" name="Slide Number Placeholder 3">
            <a:extLst>
              <a:ext uri="{FF2B5EF4-FFF2-40B4-BE49-F238E27FC236}">
                <a16:creationId xmlns:a16="http://schemas.microsoft.com/office/drawing/2014/main" id="{945E7C9D-11F0-0B4B-F2A7-A7F21F71E7A4}"/>
              </a:ext>
            </a:extLst>
          </p:cNvPr>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87344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973323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12</a:t>
            </a:fld>
            <a:endParaRPr lang="en-US"/>
          </a:p>
        </p:txBody>
      </p:sp>
    </p:spTree>
    <p:extLst>
      <p:ext uri="{BB962C8B-B14F-4D97-AF65-F5344CB8AC3E}">
        <p14:creationId xmlns:p14="http://schemas.microsoft.com/office/powerpoint/2010/main" val="88469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13</a:t>
            </a:fld>
            <a:endParaRPr lang="en-US"/>
          </a:p>
        </p:txBody>
      </p:sp>
    </p:spTree>
    <p:extLst>
      <p:ext uri="{BB962C8B-B14F-4D97-AF65-F5344CB8AC3E}">
        <p14:creationId xmlns:p14="http://schemas.microsoft.com/office/powerpoint/2010/main" val="3974306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19</a:t>
            </a:fld>
            <a:endParaRPr lang="en-US"/>
          </a:p>
        </p:txBody>
      </p:sp>
    </p:spTree>
    <p:extLst>
      <p:ext uri="{BB962C8B-B14F-4D97-AF65-F5344CB8AC3E}">
        <p14:creationId xmlns:p14="http://schemas.microsoft.com/office/powerpoint/2010/main" val="541270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21</a:t>
            </a:fld>
            <a:endParaRPr lang="en-US"/>
          </a:p>
        </p:txBody>
      </p:sp>
    </p:spTree>
    <p:extLst>
      <p:ext uri="{BB962C8B-B14F-4D97-AF65-F5344CB8AC3E}">
        <p14:creationId xmlns:p14="http://schemas.microsoft.com/office/powerpoint/2010/main" val="1062663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857168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1/29/2026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1/29/2026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Shephardallent@ohea.org"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126188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4  </a:t>
            </a:r>
          </a:p>
          <a:p>
            <a:r>
              <a:rPr lang="en-US" sz="2800" b="1">
                <a:solidFill>
                  <a:schemeClr val="bg1"/>
                </a:solidFill>
              </a:rPr>
              <a:t>Using Internal and External Structures to Fight Systems of Injustice</a:t>
            </a:r>
            <a:endParaRPr lang="en-US" sz="280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4894729" y="-361626"/>
            <a:ext cx="6892633" cy="2228522"/>
          </a:xfrm>
        </p:spPr>
        <p:txBody>
          <a:bodyPr vert="horz" lIns="91440" tIns="45720" rIns="91440" bIns="45720" rtlCol="0" anchor="b">
            <a:noAutofit/>
          </a:bodyPr>
          <a:lstStyle/>
          <a:p>
            <a:pPr algn="r"/>
            <a:r>
              <a:rPr lang="en-US" sz="6000">
                <a:solidFill>
                  <a:schemeClr val="tx1"/>
                </a:solidFill>
              </a:rPr>
              <a:t>Zoom and Chat Window </a:t>
            </a:r>
            <a:r>
              <a:rPr lang="en-US" sz="6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5145742" y="1866897"/>
            <a:ext cx="6641620" cy="4248154"/>
          </a:xfrm>
        </p:spPr>
        <p:txBody>
          <a:bodyPr vert="horz" lIns="91440" tIns="45720" rIns="91440" bIns="45720" rtlCol="0">
            <a:noAutofit/>
          </a:bodyPr>
          <a:lstStyle/>
          <a:p>
            <a:pPr marL="0" indent="0" algn="ctr">
              <a:buNone/>
            </a:pPr>
            <a:r>
              <a:rPr lang="en-US" sz="4400" b="1" spc="200">
                <a:solidFill>
                  <a:schemeClr val="tx1"/>
                </a:solidFill>
                <a:latin typeface="+mj-lt"/>
              </a:rPr>
              <a:t>Rename your zoom window as needed. </a:t>
            </a:r>
          </a:p>
          <a:p>
            <a:pPr marL="0" indent="0" algn="ctr">
              <a:buNone/>
            </a:pPr>
            <a:r>
              <a:rPr lang="en-US" sz="4400" b="1" spc="200">
                <a:solidFill>
                  <a:schemeClr val="tx1"/>
                </a:solidFill>
                <a:latin typeface="+mj-lt"/>
              </a:rPr>
              <a:t>How are systems of oppression actively working against public schools in your state? </a:t>
            </a: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pic>
        <p:nvPicPr>
          <p:cNvPr id="1030" name="Picture 6" descr="Oppression and Power – Introduction to Community Psych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5628"/>
            <a:ext cx="4894729" cy="5369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3E844-A586-652D-CA0B-A67E20F4F537}"/>
            </a:ext>
          </a:extLst>
        </p:cNvPr>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4D9637E9-0480-03DA-1F3A-5134D0D0B1F9}"/>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B8AD6E7-3606-9A84-EA11-896DF3E8ACC1}"/>
              </a:ext>
            </a:extLst>
          </p:cNvPr>
          <p:cNvSpPr>
            <a:spLocks noGrp="1"/>
          </p:cNvSpPr>
          <p:nvPr>
            <p:ph type="title"/>
          </p:nvPr>
        </p:nvSpPr>
        <p:spPr>
          <a:xfrm>
            <a:off x="7905729" y="232914"/>
            <a:ext cx="4184719" cy="2831374"/>
          </a:xfrm>
        </p:spPr>
        <p:txBody>
          <a:bodyPr>
            <a:normAutofit/>
          </a:bodyPr>
          <a:lstStyle/>
          <a:p>
            <a:r>
              <a:rPr lang="en-US" sz="2400" dirty="0">
                <a:latin typeface="Calibri"/>
                <a:ea typeface="Calibri"/>
                <a:cs typeface="Calibri"/>
              </a:rPr>
              <a:t>Teacher Unions and Social Justice</a:t>
            </a:r>
            <a:endParaRPr lang="en-US" dirty="0"/>
          </a:p>
        </p:txBody>
      </p:sp>
      <p:sp>
        <p:nvSpPr>
          <p:cNvPr id="3" name="Content Placeholder 2">
            <a:extLst>
              <a:ext uri="{FF2B5EF4-FFF2-40B4-BE49-F238E27FC236}">
                <a16:creationId xmlns:a16="http://schemas.microsoft.com/office/drawing/2014/main" id="{A5CD0F66-60A3-187F-FDA2-E23A1B08B994}"/>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400" dirty="0">
                <a:ea typeface="+mn-lt"/>
                <a:cs typeface="+mn-lt"/>
              </a:rPr>
              <a:t>By attending this training, you confirm that you are either an NEA affiliate staff person or NEA member in good standing. The information you receive here is only for your use in your capacity as an NEA affiliate staff person or NEA </a:t>
            </a:r>
            <a:r>
              <a:rPr lang="en-US" sz="2400" dirty="0" err="1">
                <a:ea typeface="+mn-lt"/>
                <a:cs typeface="+mn-lt"/>
              </a:rPr>
              <a:t>member.This</a:t>
            </a:r>
            <a:r>
              <a:rPr lang="en-US" sz="2400" dirty="0">
                <a:ea typeface="+mn-lt"/>
                <a:cs typeface="+mn-lt"/>
              </a:rPr>
              <a:t>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dirty="0">
              <a:ea typeface="+mn-lt"/>
              <a:cs typeface="+mn-lt"/>
            </a:endParaRPr>
          </a:p>
        </p:txBody>
      </p:sp>
      <p:sp>
        <p:nvSpPr>
          <p:cNvPr id="4" name="Slide Number Placeholder 3">
            <a:extLst>
              <a:ext uri="{FF2B5EF4-FFF2-40B4-BE49-F238E27FC236}">
                <a16:creationId xmlns:a16="http://schemas.microsoft.com/office/drawing/2014/main" id="{C4008D1D-FC01-09F8-3237-50890E2CF621}"/>
              </a:ext>
            </a:extLst>
          </p:cNvPr>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261581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188593" y="1601050"/>
            <a:ext cx="4184719" cy="2831374"/>
          </a:xfrm>
        </p:spPr>
        <p:txBody>
          <a:bodyPr>
            <a:normAutofit/>
          </a:bodyPr>
          <a:lstStyle/>
          <a:p>
            <a:r>
              <a:rPr lang="en-US" b="0" dirty="0">
                <a:ea typeface="+mj-lt"/>
                <a:cs typeface="+mj-lt"/>
              </a:rPr>
              <a:t>NEA Standards of Conduct</a:t>
            </a:r>
            <a:r>
              <a:rPr lang="en-US" dirty="0">
                <a:latin typeface="Arial"/>
                <a:cs typeface="Arial"/>
              </a:rPr>
              <a:t> </a:t>
            </a:r>
            <a:br>
              <a:rPr lang="en-US" dirty="0">
                <a:latin typeface="Arial"/>
                <a:cs typeface="Arial"/>
              </a:rPr>
            </a:br>
            <a:br>
              <a:rPr lang="en-US" dirty="0">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endParaRPr lang="en-US" sz="2400" dirty="0">
              <a:latin typeface="Arial"/>
              <a:ea typeface="+mn-lt"/>
              <a:cs typeface="+mn-lt"/>
            </a:endParaRPr>
          </a:p>
          <a:p>
            <a:r>
              <a:rPr lang="en-US" sz="2400" dirty="0">
                <a:latin typeface="Arial"/>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dirty="0">
                <a:latin typeface="Arial"/>
                <a:ea typeface="+mn-lt"/>
                <a:cs typeface="+mn-lt"/>
                <a:hlinkClick r:id="rId4"/>
              </a:rPr>
              <a:t>rmartin@nea.org</a:t>
            </a:r>
            <a:r>
              <a:rPr lang="en-US" sz="2400" dirty="0">
                <a:latin typeface="Arial"/>
                <a:ea typeface="+mn-lt"/>
                <a:cs typeface="+mn-lt"/>
              </a:rPr>
              <a:t>) and Gladys Marquez (</a:t>
            </a:r>
            <a:r>
              <a:rPr lang="en-US" sz="2400" dirty="0">
                <a:latin typeface="Arial"/>
                <a:ea typeface="+mn-lt"/>
                <a:cs typeface="+mn-lt"/>
                <a:hlinkClick r:id="rId5"/>
              </a:rPr>
              <a:t>gmarquez@nea.org</a:t>
            </a:r>
            <a:r>
              <a:rPr lang="en-US" sz="2400" dirty="0">
                <a:latin typeface="Arial"/>
                <a:ea typeface="+mn-lt"/>
                <a:cs typeface="+mn-lt"/>
              </a:rPr>
              <a:t>). Thank you for your commitment to ensuring a positive event for all. </a:t>
            </a:r>
            <a:endParaRPr lang="en-US" sz="2400" dirty="0">
              <a:latin typeface="Arial"/>
              <a:ea typeface="Calibri" panose="020F0502020204030204"/>
              <a:cs typeface="Calibri" panose="020F0502020204030204"/>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7366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68416" y="-2033"/>
            <a:ext cx="10058400" cy="777699"/>
          </a:xfrm>
        </p:spPr>
        <p:txBody>
          <a:bodyPr>
            <a:normAutofit/>
          </a:bodyPr>
          <a:lstStyle/>
          <a:p>
            <a:pPr algn="ctr"/>
            <a:r>
              <a:rPr lang="en-US" dirty="0">
                <a:solidFill>
                  <a:schemeClr val="tx1"/>
                </a:solidFill>
              </a:rPr>
              <a:t>Honoring This Space</a:t>
            </a:r>
            <a:endParaRPr lang="en-US" dirty="0">
              <a:solidFill>
                <a:schemeClr val="tx1"/>
              </a:solidFill>
              <a:ea typeface="Calibri Light"/>
              <a:cs typeface="Calibri Light"/>
            </a:endParaRP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vert="horz" lIns="0" tIns="45720" rIns="0" bIns="45720" rtlCol="0" anchor="t">
            <a:normAutofit/>
          </a:bodyPr>
          <a:lstStyle/>
          <a:p>
            <a:pPr algn="ctr"/>
            <a:r>
              <a:rPr lang="en-US" sz="3600" dirty="0">
                <a:solidFill>
                  <a:schemeClr val="tx1"/>
                </a:solidFill>
                <a:ea typeface="+mn-lt"/>
                <a:cs typeface="+mn-lt"/>
              </a:rPr>
              <a:t>We begin by acknowledging that through a history of colonization and brutality, we are currently on the traditional lands stewarded by generations of indigenous people. 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lang="en-US">
              <a:solidFill>
                <a:schemeClr val="tx1"/>
              </a:solidFill>
              <a:ea typeface="+mn-lt"/>
              <a:cs typeface="+mn-lt"/>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539647"/>
            <a:ext cx="7255239" cy="6318354"/>
          </a:xfrm>
        </p:spPr>
        <p:txBody>
          <a:bodyPr vert="horz" lIns="0" tIns="45720" rIns="0" bIns="45720" rtlCol="0" anchor="t">
            <a:normAutofit/>
          </a:bodyPr>
          <a:lstStyle/>
          <a:p>
            <a:pPr marL="0" indent="0">
              <a:buNone/>
            </a:pPr>
            <a:r>
              <a:rPr lang="en-US" sz="3600">
                <a:solidFill>
                  <a:schemeClr val="accent2">
                    <a:lumMod val="75000"/>
                  </a:schemeClr>
                </a:solidFill>
              </a:rPr>
              <a:t>Today’s Agenda</a:t>
            </a:r>
          </a:p>
          <a:p>
            <a:pPr marL="0" indent="0">
              <a:buNone/>
            </a:pPr>
            <a:r>
              <a:rPr lang="en-US" sz="3600">
                <a:solidFill>
                  <a:schemeClr val="accent2">
                    <a:lumMod val="75000"/>
                  </a:schemeClr>
                </a:solidFill>
              </a:rPr>
              <a:t>Systems of Injustice</a:t>
            </a:r>
            <a:endParaRPr lang="en-US" sz="3600">
              <a:solidFill>
                <a:schemeClr val="accent2">
                  <a:lumMod val="75000"/>
                </a:schemeClr>
              </a:solidFill>
              <a:ea typeface="Calibri"/>
              <a:cs typeface="Calibri"/>
            </a:endParaRP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Standardized Testing</a:t>
            </a:r>
            <a:endParaRPr lang="en-US" sz="3600">
              <a:solidFill>
                <a:schemeClr val="accent2">
                  <a:lumMod val="75000"/>
                </a:schemeClr>
              </a:solidFill>
              <a:ea typeface="Calibri"/>
              <a:cs typeface="Calibri"/>
            </a:endParaRPr>
          </a:p>
          <a:p>
            <a:pPr marL="0" indent="0">
              <a:buNone/>
            </a:pPr>
            <a:r>
              <a:rPr lang="en-US" sz="3600">
                <a:solidFill>
                  <a:schemeClr val="accent2">
                    <a:lumMod val="75000"/>
                  </a:schemeClr>
                </a:solidFill>
              </a:rPr>
              <a:t>Financialization</a:t>
            </a:r>
            <a:endParaRPr lang="en-US">
              <a:solidFill>
                <a:schemeClr val="accent2">
                  <a:lumMod val="75000"/>
                </a:schemeClr>
              </a:solidFill>
            </a:endParaRPr>
          </a:p>
          <a:p>
            <a:pPr marL="0" indent="0">
              <a:buNone/>
            </a:pPr>
            <a:r>
              <a:rPr lang="en-US" sz="3600">
                <a:solidFill>
                  <a:schemeClr val="accent2">
                    <a:lumMod val="75000"/>
                  </a:schemeClr>
                </a:solidFill>
                <a:ea typeface="Calibri"/>
                <a:cs typeface="Calibri"/>
              </a:rPr>
              <a:t>Privatization</a:t>
            </a:r>
          </a:p>
          <a:p>
            <a:pPr marL="0" indent="0">
              <a:buNone/>
            </a:pPr>
            <a:r>
              <a:rPr lang="en-US" sz="3600">
                <a:solidFill>
                  <a:schemeClr val="accent2">
                    <a:lumMod val="75000"/>
                  </a:schemeClr>
                </a:solidFill>
                <a:ea typeface="Calibri"/>
                <a:cs typeface="Calibri"/>
              </a:rPr>
              <a:t>The Push to Dismantle Public Schools</a:t>
            </a:r>
          </a:p>
          <a:p>
            <a:pPr marL="0" indent="0">
              <a:buNone/>
            </a:pPr>
            <a:r>
              <a:rPr lang="en-US" sz="3600">
                <a:solidFill>
                  <a:schemeClr val="accent2">
                    <a:lumMod val="75000"/>
                  </a:schemeClr>
                </a:solidFill>
                <a:ea typeface="Calibri"/>
                <a:cs typeface="Calibri"/>
              </a:rPr>
              <a:t>Bringing it All Together</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a typeface="Calibri" panose="020F0502020204030204"/>
              <a:cs typeface="Calibri" panose="020F0502020204030204"/>
            </a:endParaRPr>
          </a:p>
          <a:p>
            <a:pPr marL="0" indent="0">
              <a:buNone/>
            </a:pPr>
            <a:endParaRPr lang="en-US" sz="3600">
              <a:solidFill>
                <a:schemeClr val="accent2">
                  <a:lumMod val="75000"/>
                </a:schemeClr>
              </a:solidFill>
              <a:ea typeface="Calibri" panose="020F0502020204030204"/>
              <a:cs typeface="Calibri" panose="020F0502020204030204"/>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4048388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2548892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Izaak</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The Oppression of Standardized Testing</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48605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99243"/>
            <a:ext cx="7565813" cy="822669"/>
          </a:xfrm>
        </p:spPr>
        <p:txBody>
          <a:bodyPr>
            <a:normAutofit/>
          </a:bodyPr>
          <a:lstStyle/>
          <a:p>
            <a:r>
              <a:rPr lang="en-US"/>
              <a:t>Standardized Testing</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Jesse Hagopian Teach What Matter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9587" y="805924"/>
            <a:ext cx="9526249" cy="5358516"/>
          </a:xfrm>
          <a:prstGeom prst="rect">
            <a:avLst/>
          </a:prstGeom>
        </p:spPr>
      </p:pic>
    </p:spTree>
    <p:extLst>
      <p:ext uri="{BB962C8B-B14F-4D97-AF65-F5344CB8AC3E}">
        <p14:creationId xmlns:p14="http://schemas.microsoft.com/office/powerpoint/2010/main" val="827307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The White Fathers of Standardized Testing </a:t>
            </a:r>
          </a:p>
        </p:txBody>
      </p:sp>
      <p:sp>
        <p:nvSpPr>
          <p:cNvPr id="3" name="Content Placeholder 2"/>
          <p:cNvSpPr>
            <a:spLocks noGrp="1"/>
          </p:cNvSpPr>
          <p:nvPr>
            <p:ph idx="1"/>
          </p:nvPr>
        </p:nvSpPr>
        <p:spPr>
          <a:xfrm>
            <a:off x="376848" y="1109273"/>
            <a:ext cx="11355049" cy="5186033"/>
          </a:xfrm>
        </p:spPr>
        <p:txBody>
          <a:bodyPr>
            <a:normAutofit/>
          </a:bodyPr>
          <a:lstStyle/>
          <a:p>
            <a:r>
              <a:rPr lang="en-US" b="1"/>
              <a:t>Alfred </a:t>
            </a:r>
            <a:r>
              <a:rPr lang="en-US" b="1" err="1"/>
              <a:t>Binet</a:t>
            </a:r>
            <a:r>
              <a:rPr lang="en-US" b="1"/>
              <a:t> </a:t>
            </a:r>
            <a:r>
              <a:rPr lang="en-US"/>
              <a:t>developed intelligence tests as diagnostic tools to detect learning disabilities. </a:t>
            </a:r>
          </a:p>
          <a:p>
            <a:r>
              <a:rPr lang="en-US" b="1"/>
              <a:t>Carl Brigham</a:t>
            </a:r>
            <a:r>
              <a:rPr lang="en-US"/>
              <a:t>, Psychologist and Eugenicist wrote that African Americans were on the low end of the racial, ethnic, and cultural spectrum. Testing, he believed, showed the superiority of “the Nordic race group” and warned of the “promiscuous intermingling” of new immigrants in the American gene pool. The education system he argued was in decline and "will proceed with an accelerating rate as the racial mixture becomes more and more extensive.”</a:t>
            </a:r>
          </a:p>
          <a:p>
            <a:r>
              <a:rPr lang="en-US" b="1"/>
              <a:t>Lewis </a:t>
            </a:r>
            <a:r>
              <a:rPr lang="en-US" b="1" err="1"/>
              <a:t>Terman</a:t>
            </a:r>
            <a:r>
              <a:rPr lang="en-US"/>
              <a:t>, of Stamford, relied on </a:t>
            </a:r>
            <a:r>
              <a:rPr lang="en-US" err="1"/>
              <a:t>Binet’s</a:t>
            </a:r>
            <a:r>
              <a:rPr lang="en-US"/>
              <a:t> work to produce today’s standard IQ test, the Stanford-</a:t>
            </a:r>
            <a:r>
              <a:rPr lang="en-US" err="1"/>
              <a:t>Binet</a:t>
            </a:r>
            <a:r>
              <a:rPr lang="en-US"/>
              <a:t> Intelligence </a:t>
            </a:r>
            <a:r>
              <a:rPr lang="en-US" err="1"/>
              <a:t>Tests.During</a:t>
            </a:r>
            <a:r>
              <a:rPr lang="en-US"/>
              <a:t> World War I, these standardized tests helped place 1.5 million soldiers in units segregated by race and by test scores. The tests were scientific yet they remained deeply biased, according to researchers and media reports. In 1917, </a:t>
            </a:r>
            <a:r>
              <a:rPr lang="en-US" err="1"/>
              <a:t>Terman</a:t>
            </a:r>
            <a:r>
              <a:rPr lang="en-US"/>
              <a:t> and a group of colleagues were recruited by the American Psychological Association to help the Army develop group intelligence tests and a group intelligence scale. Army testing during World War I ignited the most rapid expansion of the school testing movement.</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4042930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9764" y="404734"/>
            <a:ext cx="11624872" cy="5890571"/>
          </a:xfrm>
        </p:spPr>
        <p:txBody>
          <a:bodyPr>
            <a:normAutofit/>
          </a:bodyPr>
          <a:lstStyle/>
          <a:p>
            <a:r>
              <a:rPr lang="en-US" sz="4000" i="1"/>
              <a:t>"</a:t>
            </a:r>
            <a:r>
              <a:rPr lang="en-US" sz="3900" i="1"/>
              <a:t>To tell the truth about standardized tests is to tell the story of the eugenicists who created and popularized these tests in the United States more than a century ago. </a:t>
            </a:r>
            <a:r>
              <a:rPr lang="en-US" sz="4000" i="1"/>
              <a:t>We still think there’s something wrong with the kids rather than recognizing their something wrong with the tests. Standardized tests have become the most effective racist weapon ever devised to objectively degrade Black and Brown minds and legally exclude their bodies from prestigious schools.” </a:t>
            </a:r>
          </a:p>
          <a:p>
            <a:pPr algn="r"/>
            <a:r>
              <a:rPr lang="en-US" sz="4000"/>
              <a:t>-- </a:t>
            </a:r>
            <a:r>
              <a:rPr lang="en-US" sz="4000" err="1"/>
              <a:t>Ibram</a:t>
            </a:r>
            <a:r>
              <a:rPr lang="en-US" sz="4000"/>
              <a:t> X. </a:t>
            </a:r>
            <a:r>
              <a:rPr lang="en-US" sz="4000" err="1"/>
              <a:t>Kendi</a:t>
            </a:r>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2124020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100974"/>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286603"/>
            <a:ext cx="11035759" cy="575331"/>
          </a:xfrm>
        </p:spPr>
        <p:txBody>
          <a:bodyPr>
            <a:normAutofit fontScale="90000"/>
          </a:bodyPr>
          <a:lstStyle/>
          <a:p>
            <a:r>
              <a:rPr lang="en-US"/>
              <a:t>Key Ideas</a:t>
            </a:r>
          </a:p>
        </p:txBody>
      </p:sp>
      <p:sp>
        <p:nvSpPr>
          <p:cNvPr id="3" name="Content Placeholder 2"/>
          <p:cNvSpPr>
            <a:spLocks noGrp="1"/>
          </p:cNvSpPr>
          <p:nvPr>
            <p:ph idx="1"/>
          </p:nvPr>
        </p:nvSpPr>
        <p:spPr>
          <a:xfrm>
            <a:off x="307297" y="1071384"/>
            <a:ext cx="11407515" cy="4744800"/>
          </a:xfrm>
        </p:spPr>
        <p:txBody>
          <a:bodyPr vert="horz" lIns="0" tIns="45720" rIns="0" bIns="45720" rtlCol="0" anchor="t">
            <a:normAutofit/>
          </a:bodyPr>
          <a:lstStyle/>
          <a:p>
            <a:r>
              <a:rPr lang="en-US" sz="4000"/>
              <a:t>Since their inception a century ago, standardized tests have been instruments of racism.</a:t>
            </a:r>
            <a:endParaRPr lang="en-US" sz="4000">
              <a:ea typeface="Calibri"/>
              <a:cs typeface="Calibri"/>
            </a:endParaRPr>
          </a:p>
          <a:p>
            <a:r>
              <a:rPr lang="en-US" sz="4000"/>
              <a:t>Students of color, particularly those from low-income families, have suffered the most from high-stakes testing in U.S. public schools.</a:t>
            </a:r>
            <a:endParaRPr lang="en-US" sz="4000">
              <a:ea typeface="Calibri"/>
              <a:cs typeface="Calibri"/>
            </a:endParaRPr>
          </a:p>
          <a:p>
            <a:r>
              <a:rPr lang="en-US" sz="4000"/>
              <a:t>The clearest prediction of low test scores in a school is the median property value of homes around</a:t>
            </a:r>
            <a:endParaRPr lang="en-US" sz="4000">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2509494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16114"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286603"/>
            <a:ext cx="11682740" cy="822669"/>
          </a:xfrm>
        </p:spPr>
        <p:txBody>
          <a:bodyPr>
            <a:normAutofit/>
          </a:bodyPr>
          <a:lstStyle/>
          <a:p>
            <a:r>
              <a:rPr lang="en-US"/>
              <a:t>System of Standardized Testing  -- RG Pg. 14</a:t>
            </a:r>
          </a:p>
        </p:txBody>
      </p:sp>
      <p:sp>
        <p:nvSpPr>
          <p:cNvPr id="3" name="Content Placeholder 2"/>
          <p:cNvSpPr>
            <a:spLocks noGrp="1"/>
          </p:cNvSpPr>
          <p:nvPr>
            <p:ph idx="1"/>
          </p:nvPr>
        </p:nvSpPr>
        <p:spPr>
          <a:xfrm>
            <a:off x="389744" y="1506511"/>
            <a:ext cx="11062741" cy="4362583"/>
          </a:xfrm>
        </p:spPr>
        <p:txBody>
          <a:bodyPr vert="horz" lIns="0" tIns="45720" rIns="0" bIns="45720" rtlCol="0" anchor="t">
            <a:normAutofit/>
          </a:bodyPr>
          <a:lstStyle/>
          <a:p>
            <a:pPr marL="0" indent="0">
              <a:buNone/>
            </a:pPr>
            <a:r>
              <a:rPr lang="en-US" sz="4000"/>
              <a:t>Who are the Power Holders?</a:t>
            </a:r>
            <a:endParaRPr lang="en-US"/>
          </a:p>
          <a:p>
            <a:r>
              <a:rPr lang="en-US" sz="4000"/>
              <a:t>Who is being oppressed?</a:t>
            </a:r>
            <a:endParaRPr lang="en-US" sz="4000">
              <a:ea typeface="Calibri"/>
              <a:cs typeface="Calibri"/>
            </a:endParaRPr>
          </a:p>
          <a:p>
            <a:r>
              <a:rPr lang="en-US" sz="4000"/>
              <a:t>How are the unjust policies and systems being used?</a:t>
            </a:r>
            <a:endParaRPr lang="en-US" sz="4000">
              <a:ea typeface="Calibri"/>
              <a:cs typeface="Calibri"/>
            </a:endParaRPr>
          </a:p>
          <a:p>
            <a:r>
              <a:rPr lang="en-US" sz="4000"/>
              <a:t>What is the overall impact on our society?</a:t>
            </a:r>
            <a:endParaRPr lang="en-US" sz="4000">
              <a:ea typeface="Calibri"/>
              <a:cs typeface="Calibri"/>
            </a:endParaRPr>
          </a:p>
          <a:p>
            <a:r>
              <a:rPr lang="en-US" sz="4000">
                <a:solidFill>
                  <a:srgbClr val="C00000"/>
                </a:solidFill>
                <a:ea typeface="Calibri"/>
                <a:cs typeface="Calibri"/>
              </a:rPr>
              <a:t>How are these injustices linked to the work of your Union?</a:t>
            </a:r>
          </a:p>
          <a:p>
            <a:endParaRPr lang="en-US" sz="4000">
              <a:ea typeface="Calibri" panose="020F0502020204030204"/>
              <a:cs typeface="Calibri" panose="020F0502020204030204"/>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4221680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dirty="0">
              <a:ea typeface="Calibri Light"/>
              <a:cs typeface="Calibri Light"/>
            </a:endParaRP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6688153" cy="3186159"/>
          </a:xfrm>
        </p:spPr>
        <p:txBody>
          <a:bodyPr vert="horz" lIns="0" tIns="45720" rIns="0" bIns="45720" rtlCol="0" anchor="t">
            <a:normAutofit/>
          </a:bodyPr>
          <a:lstStyle/>
          <a:p>
            <a:pPr marL="0" indent="0">
              <a:buNone/>
            </a:pPr>
            <a:r>
              <a:rPr lang="en-US" sz="3600">
                <a:solidFill>
                  <a:schemeClr val="accent2">
                    <a:lumMod val="75000"/>
                  </a:schemeClr>
                </a:solidFill>
              </a:rPr>
              <a:t>Financialization, Privatization, and the Push to Dismantle Public Schools</a:t>
            </a:r>
          </a:p>
          <a:p>
            <a:pPr marL="0" indent="0">
              <a:buNone/>
            </a:pPr>
            <a:r>
              <a:rPr lang="en-US" sz="3600">
                <a:solidFill>
                  <a:schemeClr val="accent2">
                    <a:lumMod val="75000"/>
                  </a:schemeClr>
                </a:solidFill>
                <a:ea typeface="Calibri"/>
                <a:cs typeface="Calibri"/>
              </a:rPr>
              <a:t>RG p. 2-11, 17-24</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spTree>
    <p:extLst>
      <p:ext uri="{BB962C8B-B14F-4D97-AF65-F5344CB8AC3E}">
        <p14:creationId xmlns:p14="http://schemas.microsoft.com/office/powerpoint/2010/main" val="79210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a:t>
            </a:r>
            <a:endParaRPr lang="en-US" sz="1800">
              <a:cs typeface="Calibri"/>
            </a:endParaRPr>
          </a:p>
          <a:p>
            <a:endParaRPr lang="en-US" sz="3600">
              <a:cs typeface="Calibri"/>
            </a:endParaRPr>
          </a:p>
        </p:txBody>
      </p:sp>
    </p:spTree>
    <p:extLst>
      <p:ext uri="{BB962C8B-B14F-4D97-AF65-F5344CB8AC3E}">
        <p14:creationId xmlns:p14="http://schemas.microsoft.com/office/powerpoint/2010/main" val="708171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2425847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369" t="17447" r="26171" b="22874"/>
          <a:stretch/>
        </p:blipFill>
        <p:spPr>
          <a:xfrm>
            <a:off x="1091314" y="0"/>
            <a:ext cx="10000849" cy="6362935"/>
          </a:xfrm>
          <a:prstGeom prst="rect">
            <a:avLst/>
          </a:prstGeom>
        </p:spPr>
      </p:pic>
    </p:spTree>
    <p:extLst>
      <p:ext uri="{BB962C8B-B14F-4D97-AF65-F5344CB8AC3E}">
        <p14:creationId xmlns:p14="http://schemas.microsoft.com/office/powerpoint/2010/main" val="939813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144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414604" y="76200"/>
            <a:ext cx="11660020" cy="1096962"/>
          </a:xfrm>
        </p:spPr>
        <p:txBody>
          <a:bodyPr>
            <a:normAutofit/>
          </a:bodyPr>
          <a:lstStyle/>
          <a:p>
            <a:endParaRPr lang="en-US"/>
          </a:p>
        </p:txBody>
      </p:sp>
      <p:sp>
        <p:nvSpPr>
          <p:cNvPr id="3" name="Content Placeholder 2">
            <a:extLst>
              <a:ext uri="{FF2B5EF4-FFF2-40B4-BE49-F238E27FC236}">
                <a16:creationId xmlns:a16="http://schemas.microsoft.com/office/drawing/2014/main" id="{4E4483FD-4A81-4804-816A-4B3EB7A2D81B}"/>
              </a:ext>
            </a:extLst>
          </p:cNvPr>
          <p:cNvSpPr>
            <a:spLocks noGrp="1"/>
          </p:cNvSpPr>
          <p:nvPr>
            <p:ph idx="1"/>
          </p:nvPr>
        </p:nvSpPr>
        <p:spPr>
          <a:xfrm>
            <a:off x="2464904" y="1409075"/>
            <a:ext cx="6549887" cy="4460019"/>
          </a:xfrm>
        </p:spPr>
        <p:txBody>
          <a:bodyPr/>
          <a:lstStyle/>
          <a:p>
            <a:r>
              <a:rPr lang="en-US" sz="3600" b="1">
                <a:latin typeface="Arial" panose="020B0604020202020204" pitchFamily="34" charset="0"/>
                <a:cs typeface="Arial" panose="020B0604020202020204" pitchFamily="34" charset="0"/>
              </a:rPr>
              <a:t>What is the difference between income and wealth? </a:t>
            </a:r>
          </a:p>
          <a:p>
            <a:endParaRPr lang="en-US"/>
          </a:p>
        </p:txBody>
      </p:sp>
    </p:spTree>
    <p:extLst>
      <p:ext uri="{BB962C8B-B14F-4D97-AF65-F5344CB8AC3E}">
        <p14:creationId xmlns:p14="http://schemas.microsoft.com/office/powerpoint/2010/main" val="188805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097280" y="286604"/>
            <a:ext cx="10058400" cy="960306"/>
          </a:xfrm>
        </p:spPr>
        <p:txBody>
          <a:bodyPr>
            <a:normAutofit/>
          </a:bodyPr>
          <a:lstStyle/>
          <a:p>
            <a:r>
              <a:rPr lang="en-US" sz="5400" b="1">
                <a:latin typeface="+mn-lt"/>
              </a:rPr>
              <a:t>Income and Wealth</a:t>
            </a:r>
          </a:p>
        </p:txBody>
      </p:sp>
      <p:sp>
        <p:nvSpPr>
          <p:cNvPr id="3" name="Content Placeholder 2">
            <a:extLst>
              <a:ext uri="{FF2B5EF4-FFF2-40B4-BE49-F238E27FC236}">
                <a16:creationId xmlns:a16="http://schemas.microsoft.com/office/drawing/2014/main" id="{7EF3DCB5-A690-4F80-971E-3847E1E199EA}"/>
              </a:ext>
            </a:extLst>
          </p:cNvPr>
          <p:cNvSpPr>
            <a:spLocks noGrp="1"/>
          </p:cNvSpPr>
          <p:nvPr>
            <p:ph idx="1"/>
          </p:nvPr>
        </p:nvSpPr>
        <p:spPr>
          <a:xfrm>
            <a:off x="811033" y="1418349"/>
            <a:ext cx="7277793" cy="5075105"/>
          </a:xfrm>
        </p:spPr>
        <p:txBody>
          <a:bodyPr>
            <a:normAutofit/>
          </a:bodyPr>
          <a:lstStyle/>
          <a:p>
            <a:pPr>
              <a:buFont typeface="Arial" panose="020B0604020202020204" pitchFamily="34" charset="0"/>
              <a:buChar char="•"/>
            </a:pPr>
            <a:r>
              <a:rPr lang="en-US" sz="4400"/>
              <a:t>Income is the revenue that a person can bring into their household.  </a:t>
            </a:r>
          </a:p>
          <a:p>
            <a:pPr>
              <a:buFont typeface="Arial" panose="020B0604020202020204" pitchFamily="34" charset="0"/>
              <a:buChar char="•"/>
            </a:pPr>
            <a:r>
              <a:rPr lang="en-US" sz="4400"/>
              <a:t>Wealth is anything that can be liquidated and/or passed from generation to generation -  minus debt.</a:t>
            </a:r>
          </a:p>
        </p:txBody>
      </p:sp>
      <p:pic>
        <p:nvPicPr>
          <p:cNvPr id="4" name="Picture 2" descr="Image result for piggy bank">
            <a:extLst>
              <a:ext uri="{FF2B5EF4-FFF2-40B4-BE49-F238E27FC236}">
                <a16:creationId xmlns:a16="http://schemas.microsoft.com/office/drawing/2014/main" id="{E55DEEC6-CDCF-4E8E-B806-C1BD9D4FD3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29" t="274" r="27728" b="-274"/>
          <a:stretch/>
        </p:blipFill>
        <p:spPr bwMode="auto">
          <a:xfrm>
            <a:off x="8165989" y="0"/>
            <a:ext cx="4253948" cy="395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43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1097280" y="286603"/>
            <a:ext cx="10058400" cy="877179"/>
          </a:xfrm>
        </p:spPr>
        <p:txBody>
          <a:bodyPr>
            <a:normAutofit/>
          </a:bodyPr>
          <a:lstStyle/>
          <a:p>
            <a:r>
              <a:rPr lang="en-US"/>
              <a:t>How are we doing? </a:t>
            </a: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1097280" y="2094806"/>
            <a:ext cx="10058400" cy="3774287"/>
          </a:xfrm>
        </p:spPr>
        <p:txBody>
          <a:bodyPr>
            <a:normAutofit fontScale="92500" lnSpcReduction="10000"/>
          </a:bodyPr>
          <a:lstStyle/>
          <a:p>
            <a:pPr marL="0" indent="0">
              <a:buNone/>
            </a:pPr>
            <a:r>
              <a:rPr lang="en-US" sz="4000" b="1">
                <a:latin typeface="Arial" panose="020B0604020202020204" pitchFamily="34" charset="0"/>
                <a:cs typeface="Arial" panose="020B0604020202020204" pitchFamily="34" charset="0"/>
              </a:rPr>
              <a:t>What characterizes these two time periods in America? </a:t>
            </a:r>
          </a:p>
          <a:p>
            <a:r>
              <a:rPr lang="en-US" sz="4000" b="1">
                <a:solidFill>
                  <a:srgbClr val="7030A0"/>
                </a:solidFill>
                <a:latin typeface="Arial" panose="020B0604020202020204" pitchFamily="34" charset="0"/>
                <a:cs typeface="Arial" panose="020B0604020202020204" pitchFamily="34" charset="0"/>
              </a:rPr>
              <a:t>Politics, Events, Union</a:t>
            </a:r>
          </a:p>
          <a:p>
            <a:pPr marL="0" indent="0" algn="ctr">
              <a:buNone/>
            </a:pPr>
            <a:r>
              <a:rPr lang="en-US" sz="6600" b="1">
                <a:latin typeface="Arial" panose="020B0604020202020204" pitchFamily="34" charset="0"/>
                <a:cs typeface="Arial" panose="020B0604020202020204" pitchFamily="34" charset="0"/>
              </a:rPr>
              <a:t>1947-1979</a:t>
            </a:r>
          </a:p>
          <a:p>
            <a:pPr marL="0" indent="0" algn="ctr">
              <a:buNone/>
            </a:pPr>
            <a:r>
              <a:rPr lang="en-US" sz="6600" b="1">
                <a:latin typeface="Arial" panose="020B0604020202020204" pitchFamily="34" charset="0"/>
                <a:cs typeface="Arial" panose="020B0604020202020204" pitchFamily="34" charset="0"/>
              </a:rPr>
              <a:t>1980-2014</a:t>
            </a:r>
          </a:p>
        </p:txBody>
      </p:sp>
    </p:spTree>
    <p:extLst>
      <p:ext uri="{BB962C8B-B14F-4D97-AF65-F5344CB8AC3E}">
        <p14:creationId xmlns:p14="http://schemas.microsoft.com/office/powerpoint/2010/main" val="224784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317AB-3F1C-4DA4-A7AF-B3B7311C0A5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AEFFF97-6AE9-4823-9006-9BD513EFFC32}"/>
              </a:ext>
            </a:extLst>
          </p:cNvPr>
          <p:cNvPicPr/>
          <p:nvPr/>
        </p:nvPicPr>
        <p:blipFill rotWithShape="1">
          <a:blip r:embed="rId2"/>
          <a:srcRect l="11109" t="14184" r="25704" b="9015"/>
          <a:stretch/>
        </p:blipFill>
        <p:spPr bwMode="auto">
          <a:xfrm>
            <a:off x="1825844" y="121920"/>
            <a:ext cx="8552595" cy="605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90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080ABA-4153-4483-90F5-8C6CA025EF83}"/>
              </a:ext>
            </a:extLst>
          </p:cNvPr>
          <p:cNvSpPr>
            <a:spLocks noGrp="1"/>
          </p:cNvSpPr>
          <p:nvPr>
            <p:ph sz="half" idx="1"/>
          </p:nvPr>
        </p:nvSpPr>
        <p:spPr>
          <a:xfrm>
            <a:off x="59872" y="1401417"/>
            <a:ext cx="4914900" cy="4571999"/>
          </a:xfrm>
        </p:spPr>
        <p:txBody>
          <a:bodyPr/>
          <a:lstStyle/>
          <a:p>
            <a:endParaRPr lang="en-US"/>
          </a:p>
        </p:txBody>
      </p:sp>
      <p:sp>
        <p:nvSpPr>
          <p:cNvPr id="7" name="Content Placeholder 6">
            <a:extLst>
              <a:ext uri="{FF2B5EF4-FFF2-40B4-BE49-F238E27FC236}">
                <a16:creationId xmlns:a16="http://schemas.microsoft.com/office/drawing/2014/main" id="{9174A128-BFE1-464C-9BD0-4D2E7FBE00EC}"/>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311D9C15-88BC-4B6A-B51B-929E535FB2EE}"/>
              </a:ext>
            </a:extLst>
          </p:cNvPr>
          <p:cNvPicPr/>
          <p:nvPr/>
        </p:nvPicPr>
        <p:blipFill rotWithShape="1">
          <a:blip r:embed="rId2"/>
          <a:srcRect l="13585" t="15197" r="22928" b="6998"/>
          <a:stretch/>
        </p:blipFill>
        <p:spPr bwMode="auto">
          <a:xfrm>
            <a:off x="1638433" y="0"/>
            <a:ext cx="8948702" cy="61721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629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EEB9F-52CA-4F7F-9A41-2D9173C7D8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4F323-9C47-4AFA-8B00-FE40D2CD2D3D}"/>
              </a:ext>
            </a:extLst>
          </p:cNvPr>
          <p:cNvPicPr/>
          <p:nvPr/>
        </p:nvPicPr>
        <p:blipFill rotWithShape="1">
          <a:blip r:embed="rId2"/>
          <a:srcRect l="9636" t="15062" r="25668" b="6958"/>
          <a:stretch/>
        </p:blipFill>
        <p:spPr bwMode="auto">
          <a:xfrm>
            <a:off x="1455420" y="60960"/>
            <a:ext cx="9075420" cy="61112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403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924269" y="891915"/>
            <a:ext cx="6745574" cy="5066925"/>
          </a:xfrm>
        </p:spPr>
        <p:txBody>
          <a:bodyPr>
            <a:normAutofit/>
          </a:bodyPr>
          <a:lstStyle/>
          <a:p>
            <a:pPr marL="0" indent="0">
              <a:buNone/>
            </a:pPr>
            <a:r>
              <a:rPr lang="en-US" sz="3200">
                <a:latin typeface="Arial" panose="020B0604020202020204" pitchFamily="34" charset="0"/>
                <a:cs typeface="Arial" panose="020B0604020202020204" pitchFamily="34" charset="0"/>
              </a:rPr>
              <a:t>The systems of income and wealth have been intentionally built to shift power and opportunity away from those in the lowest economic sectors  to those in the top.  </a:t>
            </a:r>
          </a:p>
          <a:p>
            <a:pPr marL="0" indent="0">
              <a:buNone/>
            </a:pPr>
            <a:endParaRPr lang="en-US" sz="3200">
              <a:latin typeface="Arial" panose="020B0604020202020204" pitchFamily="34" charset="0"/>
              <a:cs typeface="Arial" panose="020B0604020202020204" pitchFamily="34" charset="0"/>
            </a:endParaRPr>
          </a:p>
          <a:p>
            <a:pPr marL="0" indent="0">
              <a:buNone/>
            </a:pPr>
            <a:r>
              <a:rPr lang="en-US" sz="3200">
                <a:latin typeface="Arial" panose="020B0604020202020204" pitchFamily="34" charset="0"/>
                <a:cs typeface="Arial" panose="020B0604020202020204" pitchFamily="34" charset="0"/>
              </a:rPr>
              <a:t>This is further compounded when you look at the intersection of race and income.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352939">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434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7EDE-05B0-4352-BB81-EF293242CEBC}"/>
              </a:ext>
            </a:extLst>
          </p:cNvPr>
          <p:cNvSpPr>
            <a:spLocks noGrp="1"/>
          </p:cNvSpPr>
          <p:nvPr>
            <p:ph type="title"/>
          </p:nvPr>
        </p:nvSpPr>
        <p:spPr>
          <a:xfrm>
            <a:off x="53340" y="-108211"/>
            <a:ext cx="11299666" cy="763532"/>
          </a:xfrm>
        </p:spPr>
        <p:txBody>
          <a:bodyPr>
            <a:normAutofit/>
          </a:bodyPr>
          <a:lstStyle/>
          <a:p>
            <a:pPr algn="ctr"/>
            <a:r>
              <a:rPr lang="en-US" sz="2800" b="1"/>
              <a:t>How does a system of structural racism </a:t>
            </a:r>
            <a:r>
              <a:rPr lang="en-US" sz="2800"/>
              <a:t>affect</a:t>
            </a:r>
            <a:r>
              <a:rPr lang="en-US" sz="2800" b="1"/>
              <a:t> school funding?</a:t>
            </a:r>
          </a:p>
        </p:txBody>
      </p:sp>
      <p:pic>
        <p:nvPicPr>
          <p:cNvPr id="4" name="NPR - Gene Denby">
            <a:hlinkClick r:id="" action="ppaction://media"/>
            <a:extLst>
              <a:ext uri="{FF2B5EF4-FFF2-40B4-BE49-F238E27FC236}">
                <a16:creationId xmlns:a16="http://schemas.microsoft.com/office/drawing/2014/main" id="{81FC9066-00F9-48DA-929E-743488A08EB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3806" y="820354"/>
            <a:ext cx="9716430" cy="5465369"/>
          </a:xfrm>
        </p:spPr>
      </p:pic>
    </p:spTree>
    <p:extLst>
      <p:ext uri="{BB962C8B-B14F-4D97-AF65-F5344CB8AC3E}">
        <p14:creationId xmlns:p14="http://schemas.microsoft.com/office/powerpoint/2010/main" val="360116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7067" y="2284736"/>
            <a:ext cx="2710437" cy="2893551"/>
          </a:xfrm>
        </p:spPr>
        <p:txBody>
          <a:bodyPr>
            <a:normAutofit/>
          </a:bodyPr>
          <a:lstStyle/>
          <a:p>
            <a:endParaRPr lang="en-US">
              <a:ea typeface="Calibri Light"/>
              <a:cs typeface="Calibri Light"/>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27</a:t>
            </a:fld>
            <a:endParaRPr lang="en-US"/>
          </a:p>
        </p:txBody>
      </p:sp>
      <p:pic>
        <p:nvPicPr>
          <p:cNvPr id="5" name="Picture 4"/>
          <p:cNvPicPr>
            <a:picLocks noChangeAspect="1"/>
          </p:cNvPicPr>
          <p:nvPr/>
        </p:nvPicPr>
        <p:blipFill rotWithShape="1">
          <a:blip r:embed="rId2"/>
          <a:srcRect l="24704" t="22873" r="40938" b="39421"/>
          <a:stretch/>
        </p:blipFill>
        <p:spPr>
          <a:xfrm>
            <a:off x="0" y="0"/>
            <a:ext cx="8829048" cy="6265333"/>
          </a:xfrm>
          <a:prstGeom prst="rect">
            <a:avLst/>
          </a:prstGeom>
        </p:spPr>
      </p:pic>
    </p:spTree>
    <p:extLst>
      <p:ext uri="{BB962C8B-B14F-4D97-AF65-F5344CB8AC3E}">
        <p14:creationId xmlns:p14="http://schemas.microsoft.com/office/powerpoint/2010/main" val="812846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909" y="781250"/>
            <a:ext cx="5758567" cy="1532683"/>
          </a:xfrm>
        </p:spPr>
        <p:txBody>
          <a:bodyPr>
            <a:normAutofit fontScale="90000"/>
          </a:bodyPr>
          <a:lstStyle/>
          <a:p>
            <a:r>
              <a:rPr lang="en-US"/>
              <a:t>How systems work together to dismantle public schools.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0959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Privatization</a:t>
            </a:r>
          </a:p>
        </p:txBody>
      </p:sp>
      <p:pic>
        <p:nvPicPr>
          <p:cNvPr id="5" name="The Truth About Privatization   Robert Rei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22283" y="966424"/>
            <a:ext cx="9512347" cy="5340685"/>
          </a:xfrm>
        </p:spPr>
      </p:pic>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1077911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16E9B-F1B9-1630-7A67-A4DAEC1190FF}"/>
              </a:ext>
            </a:extLst>
          </p:cNvPr>
          <p:cNvSpPr>
            <a:spLocks noGrp="1"/>
          </p:cNvSpPr>
          <p:nvPr>
            <p:ph type="title"/>
          </p:nvPr>
        </p:nvSpPr>
        <p:spPr/>
        <p:txBody>
          <a:bodyPr/>
          <a:lstStyle/>
          <a:p>
            <a:r>
              <a:rPr lang="en-US">
                <a:latin typeface="Calibri"/>
                <a:ea typeface="Calibri Light"/>
                <a:cs typeface="Calibri Light"/>
              </a:rPr>
              <a:t>POWER</a:t>
            </a:r>
          </a:p>
        </p:txBody>
      </p:sp>
      <p:sp>
        <p:nvSpPr>
          <p:cNvPr id="4" name="Slide Number Placeholder 3">
            <a:extLst>
              <a:ext uri="{FF2B5EF4-FFF2-40B4-BE49-F238E27FC236}">
                <a16:creationId xmlns:a16="http://schemas.microsoft.com/office/drawing/2014/main" id="{3F98614B-D0BD-91D0-8CC0-7907BAF7C72E}"/>
              </a:ext>
            </a:extLst>
          </p:cNvPr>
          <p:cNvSpPr>
            <a:spLocks noGrp="1"/>
          </p:cNvSpPr>
          <p:nvPr>
            <p:ph type="sldNum" sz="quarter" idx="12"/>
          </p:nvPr>
        </p:nvSpPr>
        <p:spPr/>
        <p:txBody>
          <a:bodyPr/>
          <a:lstStyle/>
          <a:p>
            <a:fld id="{5414DF46-E7D2-4146-95BA-57A23C39CF98}" type="slidenum">
              <a:rPr lang="en-US" smtClean="0"/>
              <a:t>30</a:t>
            </a:fld>
            <a:endParaRPr lang="en-US"/>
          </a:p>
        </p:txBody>
      </p:sp>
      <p:sp>
        <p:nvSpPr>
          <p:cNvPr id="6" name="Content Placeholder 5">
            <a:extLst>
              <a:ext uri="{FF2B5EF4-FFF2-40B4-BE49-F238E27FC236}">
                <a16:creationId xmlns:a16="http://schemas.microsoft.com/office/drawing/2014/main" id="{E97B3F08-E790-7D69-C115-12A6632B0A4D}"/>
              </a:ext>
            </a:extLst>
          </p:cNvPr>
          <p:cNvSpPr>
            <a:spLocks noGrp="1"/>
          </p:cNvSpPr>
          <p:nvPr>
            <p:ph idx="1"/>
          </p:nvPr>
        </p:nvSpPr>
        <p:spPr/>
        <p:txBody>
          <a:bodyPr vert="horz" lIns="0" tIns="45720" rIns="0" bIns="45720" rtlCol="0" anchor="t">
            <a:normAutofit/>
          </a:bodyPr>
          <a:lstStyle/>
          <a:p>
            <a:r>
              <a:rPr lang="en-US" sz="4800" b="1">
                <a:latin typeface="Calibri Light"/>
                <a:ea typeface="Calibri"/>
                <a:cs typeface="Calibri"/>
              </a:rPr>
              <a:t>The ability to create, control, and prevent change.</a:t>
            </a:r>
            <a:endParaRPr lang="en-US" sz="4800" b="1">
              <a:latin typeface="Calibri Light"/>
              <a:ea typeface="Calibri Light"/>
              <a:cs typeface="Calibri Light"/>
            </a:endParaRPr>
          </a:p>
        </p:txBody>
      </p:sp>
      <p:grpSp>
        <p:nvGrpSpPr>
          <p:cNvPr id="7" name="Group 6">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8"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000" b="1">
                  <a:latin typeface="Calibri"/>
                  <a:ea typeface="Calibri"/>
                  <a:cs typeface="Calibri"/>
                </a:rPr>
                <a:t>    ORGANIZED PEOPLE        +      ORGANIZED MONEY</a:t>
              </a:r>
              <a:endParaRPr lang="en-US" sz="4000">
                <a:latin typeface="Calibri"/>
                <a:ea typeface="Calibri"/>
                <a:cs typeface="Calibri"/>
              </a:endParaRPr>
            </a:p>
          </p:txBody>
        </p:sp>
        <p:pic>
          <p:nvPicPr>
            <p:cNvPr id="9" name="Picture 8"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10" name="Picture 9"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3022888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397783"/>
            <a:ext cx="5813181" cy="5666281"/>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t>
            </a:r>
            <a:r>
              <a:rPr lang="en-US" sz="2800" b="1"/>
              <a:t>must engage </a:t>
            </a:r>
            <a:r>
              <a:rPr lang="en-US" sz="2800"/>
              <a:t>in that support and cultivate the types of leaders and structures </a:t>
            </a:r>
            <a:r>
              <a:rPr lang="en-US" sz="2800" b="1"/>
              <a:t>that cultivate power-</a:t>
            </a:r>
            <a:r>
              <a:rPr lang="en-US" sz="2800" b="1" err="1"/>
              <a:t>ful</a:t>
            </a:r>
            <a:r>
              <a:rPr lang="en-US" sz="2800" b="1"/>
              <a:t> Social Justice Unionism</a:t>
            </a:r>
            <a:r>
              <a:rPr lang="en-US" sz="2800"/>
              <a:t>? </a:t>
            </a:r>
            <a:endParaRPr lang="en-US" sz="2800">
              <a:ea typeface="Calibri"/>
              <a:cs typeface="Calibri"/>
            </a:endParaRP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a:t>
            </a:r>
            <a:r>
              <a:rPr lang="en-US" sz="2800" b="1"/>
              <a:t>in order to cultivate social justice unionism</a:t>
            </a:r>
            <a:r>
              <a:rPr lang="en-US" sz="2800"/>
              <a:t> as presented in this book? </a:t>
            </a:r>
            <a:endParaRPr lang="en-US" sz="2800">
              <a:ea typeface="Calibri"/>
              <a:cs typeface="Calibri"/>
            </a:endParaRP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31</a:t>
            </a:fld>
            <a:endParaRPr lang="en-US"/>
          </a:p>
        </p:txBody>
      </p:sp>
    </p:spTree>
    <p:extLst>
      <p:ext uri="{BB962C8B-B14F-4D97-AF65-F5344CB8AC3E}">
        <p14:creationId xmlns:p14="http://schemas.microsoft.com/office/powerpoint/2010/main" val="2036696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397783"/>
            <a:ext cx="5641116" cy="5666281"/>
          </a:xfrm>
        </p:spPr>
        <p:txBody>
          <a:bodyPr vert="horz" lIns="0" tIns="45720" rIns="0" bIns="45720" rtlCol="0" anchor="ct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t>
            </a:r>
            <a:r>
              <a:rPr lang="en-US" sz="2800" b="1"/>
              <a:t>must engage </a:t>
            </a:r>
            <a:r>
              <a:rPr lang="en-US" sz="2800"/>
              <a:t>in that support and cultivate the types of leaders and structures </a:t>
            </a:r>
            <a:r>
              <a:rPr lang="en-US" sz="2800" b="1"/>
              <a:t>that cultivate power-</a:t>
            </a:r>
            <a:r>
              <a:rPr lang="en-US" sz="2800" b="1" err="1"/>
              <a:t>ful</a:t>
            </a:r>
            <a:r>
              <a:rPr lang="en-US" sz="2800" b="1"/>
              <a:t> Social Justice Unionism</a:t>
            </a:r>
            <a:r>
              <a:rPr lang="en-US" sz="2800"/>
              <a:t>? </a:t>
            </a:r>
            <a:endParaRPr lang="en-US" sz="2800">
              <a:ea typeface="Calibri"/>
              <a:cs typeface="Calibri"/>
            </a:endParaRPr>
          </a:p>
          <a:p>
            <a:pPr marL="0" indent="0">
              <a:buClr>
                <a:schemeClr val="accent2">
                  <a:lumMod val="75000"/>
                </a:schemeClr>
              </a:buClr>
              <a:buNone/>
            </a:pPr>
            <a:endParaRPr lang="en-US" sz="2800">
              <a:ea typeface="Calibri"/>
              <a:cs typeface="Calibri"/>
            </a:endParaRP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32</a:t>
            </a:fld>
            <a:endParaRPr lang="en-US"/>
          </a:p>
        </p:txBody>
      </p:sp>
    </p:spTree>
    <p:extLst>
      <p:ext uri="{BB962C8B-B14F-4D97-AF65-F5344CB8AC3E}">
        <p14:creationId xmlns:p14="http://schemas.microsoft.com/office/powerpoint/2010/main" val="2408102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4854369" y="697970"/>
            <a:ext cx="7133596" cy="5235034"/>
          </a:xfrm>
        </p:spPr>
        <p:txBody>
          <a:bodyPr vert="horz" lIns="0" tIns="45720" rIns="0" bIns="45720" rtlCol="0" anchor="ctr">
            <a:normAutofit/>
          </a:bodyPr>
          <a:lstStyle/>
          <a:p>
            <a:r>
              <a:rPr lang="en-US" sz="3200" b="1"/>
              <a:t>Power </a:t>
            </a:r>
            <a:r>
              <a:rPr lang="en-US" sz="3200"/>
              <a:t>comes from organized money or </a:t>
            </a:r>
            <a:r>
              <a:rPr lang="en-US" sz="3200" b="1"/>
              <a:t>organized people</a:t>
            </a:r>
            <a:r>
              <a:rPr lang="en-US" sz="3200"/>
              <a:t>.  </a:t>
            </a:r>
          </a:p>
          <a:p>
            <a:endParaRPr lang="en-US" sz="3200"/>
          </a:p>
          <a:p>
            <a:r>
              <a:rPr lang="en-US" sz="3200"/>
              <a:t>It is only by </a:t>
            </a:r>
            <a:r>
              <a:rPr lang="en-US" sz="3200" b="1"/>
              <a:t>members organizing members</a:t>
            </a:r>
            <a:r>
              <a:rPr lang="en-US" sz="3200"/>
              <a:t>, with support from staff, that we can work to </a:t>
            </a:r>
            <a:r>
              <a:rPr lang="en-US" sz="3200" b="1"/>
              <a:t>combat the systems</a:t>
            </a:r>
            <a:r>
              <a:rPr lang="en-US" sz="3200"/>
              <a:t> seeking to dismantle public education and the public good.</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149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dirty="0">
              <a:ea typeface="Calibri Light"/>
              <a:cs typeface="Calibri Light"/>
            </a:endParaRP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75903" y="271752"/>
            <a:ext cx="7255239" cy="6318354"/>
          </a:xfrm>
        </p:spPr>
        <p:txBody>
          <a:bodyPr vert="horz" lIns="0" tIns="45720" rIns="0" bIns="45720" rtlCol="0" anchor="ctr">
            <a:normAutofit/>
          </a:bodyPr>
          <a:lstStyle/>
          <a:p>
            <a:pPr marL="0" indent="0">
              <a:buNone/>
            </a:pPr>
            <a:r>
              <a:rPr lang="en-US" sz="3600">
                <a:solidFill>
                  <a:schemeClr val="accent2">
                    <a:lumMod val="75000"/>
                  </a:schemeClr>
                </a:solidFill>
              </a:rPr>
              <a:t>Bringing it All Together</a:t>
            </a:r>
          </a:p>
          <a:p>
            <a:pPr marL="0" indent="0">
              <a:buNone/>
            </a:pPr>
            <a:r>
              <a:rPr lang="en-US" sz="3600">
                <a:solidFill>
                  <a:schemeClr val="accent2">
                    <a:lumMod val="75000"/>
                  </a:schemeClr>
                </a:solidFill>
              </a:rPr>
              <a:t>A Summary of How We Win</a:t>
            </a:r>
            <a:endParaRPr lang="en-US" sz="3600">
              <a:solidFill>
                <a:schemeClr val="accent2">
                  <a:lumMod val="75000"/>
                </a:schemeClr>
              </a:solidFill>
              <a:ea typeface="Calibri"/>
              <a:cs typeface="Calibri"/>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34</a:t>
            </a:fld>
            <a:endParaRPr lang="en-US"/>
          </a:p>
        </p:txBody>
      </p:sp>
    </p:spTree>
    <p:extLst>
      <p:ext uri="{BB962C8B-B14F-4D97-AF65-F5344CB8AC3E}">
        <p14:creationId xmlns:p14="http://schemas.microsoft.com/office/powerpoint/2010/main" val="41426351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1</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35</a:t>
            </a:fld>
            <a:endParaRPr lang="en-US"/>
          </a:p>
        </p:txBody>
      </p:sp>
    </p:spTree>
    <p:extLst>
      <p:ext uri="{BB962C8B-B14F-4D97-AF65-F5344CB8AC3E}">
        <p14:creationId xmlns:p14="http://schemas.microsoft.com/office/powerpoint/2010/main" val="1132371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36</a:t>
            </a:fld>
            <a:endParaRPr lang="en-US"/>
          </a:p>
        </p:txBody>
      </p:sp>
    </p:spTree>
    <p:extLst>
      <p:ext uri="{BB962C8B-B14F-4D97-AF65-F5344CB8AC3E}">
        <p14:creationId xmlns:p14="http://schemas.microsoft.com/office/powerpoint/2010/main" val="753126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2</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37</a:t>
            </a:fld>
            <a:endParaRPr lang="en-US"/>
          </a:p>
        </p:txBody>
      </p:sp>
    </p:spTree>
    <p:extLst>
      <p:ext uri="{BB962C8B-B14F-4D97-AF65-F5344CB8AC3E}">
        <p14:creationId xmlns:p14="http://schemas.microsoft.com/office/powerpoint/2010/main" val="3237267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Leaders we Need</a:t>
            </a:r>
          </a:p>
        </p:txBody>
      </p:sp>
      <p:sp>
        <p:nvSpPr>
          <p:cNvPr id="3" name="Content Placeholder 2"/>
          <p:cNvSpPr>
            <a:spLocks noGrp="1"/>
          </p:cNvSpPr>
          <p:nvPr>
            <p:ph idx="1"/>
          </p:nvPr>
        </p:nvSpPr>
        <p:spPr>
          <a:xfrm>
            <a:off x="320470" y="822669"/>
            <a:ext cx="11678412" cy="4867034"/>
          </a:xfrm>
        </p:spPr>
        <p:txBody>
          <a:bodyPr>
            <a:noAutofit/>
          </a:bodyPr>
          <a:lstStyle/>
          <a:p>
            <a:r>
              <a:rPr lang="en-US" sz="4000" b="1"/>
              <a:t>Leaders –</a:t>
            </a:r>
            <a:r>
              <a:rPr lang="en-US" sz="40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4000" b="1"/>
              <a:t>Mobilizers –</a:t>
            </a:r>
            <a:r>
              <a:rPr lang="en-US" sz="4000"/>
              <a:t> Connected to communities of workers in ways that are influential – can convene their community. Get people excited to act. </a:t>
            </a:r>
          </a:p>
          <a:p>
            <a:r>
              <a:rPr lang="en-US" sz="4000" b="1"/>
              <a:t>Activists – </a:t>
            </a:r>
            <a:r>
              <a:rPr lang="en-US" sz="4000"/>
              <a:t>Supportive and willing to act if invited</a:t>
            </a:r>
          </a:p>
        </p:txBody>
      </p:sp>
      <p:sp>
        <p:nvSpPr>
          <p:cNvPr id="4" name="Slide Number Placeholder 3"/>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1769832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80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600"/>
              <a:t>Session 3</a:t>
            </a:r>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40</a:t>
            </a:fld>
            <a:endParaRPr lang="en-US"/>
          </a:p>
        </p:txBody>
      </p:sp>
    </p:spTree>
    <p:extLst>
      <p:ext uri="{BB962C8B-B14F-4D97-AF65-F5344CB8AC3E}">
        <p14:creationId xmlns:p14="http://schemas.microsoft.com/office/powerpoint/2010/main" val="1156385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A53D-057A-B11A-41F2-653F8C68218D}"/>
              </a:ext>
            </a:extLst>
          </p:cNvPr>
          <p:cNvSpPr>
            <a:spLocks noGrp="1"/>
          </p:cNvSpPr>
          <p:nvPr>
            <p:ph type="title"/>
          </p:nvPr>
        </p:nvSpPr>
        <p:spPr/>
        <p:txBody>
          <a:bodyPr/>
          <a:lstStyle/>
          <a:p>
            <a:r>
              <a:rPr lang="en-US" dirty="0">
                <a:ea typeface="Calibri Light"/>
                <a:cs typeface="Calibri Light"/>
              </a:rPr>
              <a:t>Structure test</a:t>
            </a:r>
            <a:endParaRPr lang="en-US" dirty="0"/>
          </a:p>
        </p:txBody>
      </p:sp>
      <p:sp>
        <p:nvSpPr>
          <p:cNvPr id="4" name="Text Placeholder 3">
            <a:extLst>
              <a:ext uri="{FF2B5EF4-FFF2-40B4-BE49-F238E27FC236}">
                <a16:creationId xmlns:a16="http://schemas.microsoft.com/office/drawing/2014/main" id="{E3BB4680-1C8A-2EF2-D5F8-CCCDBF7E0BC9}"/>
              </a:ext>
            </a:extLst>
          </p:cNvPr>
          <p:cNvSpPr>
            <a:spLocks noGrp="1"/>
          </p:cNvSpPr>
          <p:nvPr>
            <p:ph type="body" sz="half" idx="2"/>
          </p:nvPr>
        </p:nvSpPr>
        <p:spPr/>
        <p:txBody>
          <a:bodyPr vert="horz" lIns="91440" tIns="45720" rIns="91440" bIns="45720" rtlCol="0" anchor="t">
            <a:normAutofit/>
          </a:bodyPr>
          <a:lstStyle/>
          <a:p>
            <a:r>
              <a:rPr lang="en-US" dirty="0">
                <a:ea typeface="Calibri"/>
                <a:cs typeface="Calibri"/>
              </a:rPr>
              <a:t>p.423 in book</a:t>
            </a:r>
            <a:endParaRPr lang="en-US" dirty="0"/>
          </a:p>
        </p:txBody>
      </p:sp>
      <p:sp>
        <p:nvSpPr>
          <p:cNvPr id="5" name="Slide Number Placeholder 4">
            <a:extLst>
              <a:ext uri="{FF2B5EF4-FFF2-40B4-BE49-F238E27FC236}">
                <a16:creationId xmlns:a16="http://schemas.microsoft.com/office/drawing/2014/main" id="{079EC2FD-C44C-12F2-8E77-F2E137F20F94}"/>
              </a:ext>
            </a:extLst>
          </p:cNvPr>
          <p:cNvSpPr>
            <a:spLocks noGrp="1"/>
          </p:cNvSpPr>
          <p:nvPr>
            <p:ph type="sldNum" sz="quarter" idx="12"/>
          </p:nvPr>
        </p:nvSpPr>
        <p:spPr/>
        <p:txBody>
          <a:bodyPr/>
          <a:lstStyle/>
          <a:p>
            <a:fld id="{5414DF46-E7D2-4146-95BA-57A23C39CF98}" type="slidenum">
              <a:rPr lang="en-US" smtClean="0"/>
              <a:t>41</a:t>
            </a:fld>
            <a:endParaRPr lang="en-US"/>
          </a:p>
        </p:txBody>
      </p:sp>
      <p:pic>
        <p:nvPicPr>
          <p:cNvPr id="9" name="Content Placeholder 8" descr="A screenshot of a computer&#10;&#10;AI-generated content may be incorrect.">
            <a:extLst>
              <a:ext uri="{FF2B5EF4-FFF2-40B4-BE49-F238E27FC236}">
                <a16:creationId xmlns:a16="http://schemas.microsoft.com/office/drawing/2014/main" id="{8EC13E4A-639A-E01F-1D69-EC7EFD842F91}"/>
              </a:ext>
            </a:extLst>
          </p:cNvPr>
          <p:cNvPicPr>
            <a:picLocks noGrp="1" noChangeAspect="1"/>
          </p:cNvPicPr>
          <p:nvPr>
            <p:ph idx="1"/>
          </p:nvPr>
        </p:nvPicPr>
        <p:blipFill>
          <a:blip r:embed="rId2"/>
          <a:srcRect l="19847" t="9143" r="21238" b="4000"/>
          <a:stretch>
            <a:fillRect/>
          </a:stretch>
        </p:blipFill>
        <p:spPr>
          <a:xfrm>
            <a:off x="4762237" y="404274"/>
            <a:ext cx="6981519" cy="5910500"/>
          </a:xfrm>
          <a:prstGeom prst="rect">
            <a:avLst/>
          </a:prstGeom>
        </p:spPr>
      </p:pic>
      <p:pic>
        <p:nvPicPr>
          <p:cNvPr id="10" name="Picture 9" descr="A close up of a logo&#10;&#10;AI-generated content may be incorrect.">
            <a:extLst>
              <a:ext uri="{FF2B5EF4-FFF2-40B4-BE49-F238E27FC236}">
                <a16:creationId xmlns:a16="http://schemas.microsoft.com/office/drawing/2014/main" id="{8307660D-0AEC-297F-7E2C-5E7F42EF7124}"/>
              </a:ext>
            </a:extLst>
          </p:cNvPr>
          <p:cNvPicPr>
            <a:picLocks noChangeAspect="1"/>
          </p:cNvPicPr>
          <p:nvPr/>
        </p:nvPicPr>
        <p:blipFill>
          <a:blip r:embed="rId3"/>
          <a:srcRect l="-8589" t="-732462" r="7373" b="738294"/>
          <a:stretch>
            <a:fillRect/>
          </a:stretch>
        </p:blipFill>
        <p:spPr>
          <a:xfrm>
            <a:off x="3678858" y="8911"/>
            <a:ext cx="8503224" cy="726530"/>
          </a:xfrm>
          <a:prstGeom prst="rect">
            <a:avLst/>
          </a:prstGeom>
        </p:spPr>
      </p:pic>
    </p:spTree>
    <p:extLst>
      <p:ext uri="{BB962C8B-B14F-4D97-AF65-F5344CB8AC3E}">
        <p14:creationId xmlns:p14="http://schemas.microsoft.com/office/powerpoint/2010/main" val="298619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8CE6DF-E96E-87B0-FC3C-E057CD53BA13}"/>
              </a:ext>
            </a:extLst>
          </p:cNvPr>
          <p:cNvSpPr>
            <a:spLocks noGrp="1"/>
          </p:cNvSpPr>
          <p:nvPr>
            <p:ph type="sldNum" sz="quarter" idx="12"/>
          </p:nvPr>
        </p:nvSpPr>
        <p:spPr/>
        <p:txBody>
          <a:bodyPr/>
          <a:lstStyle/>
          <a:p>
            <a:fld id="{5414DF46-E7D2-4146-95BA-57A23C39CF98}" type="slidenum">
              <a:rPr lang="en-US" smtClean="0"/>
              <a:t>42</a:t>
            </a:fld>
            <a:endParaRPr lang="en-US"/>
          </a:p>
        </p:txBody>
      </p:sp>
      <p:pic>
        <p:nvPicPr>
          <p:cNvPr id="6" name="Content Placeholder 5" descr="A screenshot of a white and red box&#10;&#10;AI-generated content may be incorrect.">
            <a:extLst>
              <a:ext uri="{FF2B5EF4-FFF2-40B4-BE49-F238E27FC236}">
                <a16:creationId xmlns:a16="http://schemas.microsoft.com/office/drawing/2014/main" id="{660C857D-8260-8A6A-73D1-5AF933EDABE0}"/>
              </a:ext>
            </a:extLst>
          </p:cNvPr>
          <p:cNvPicPr>
            <a:picLocks noGrp="1" noChangeAspect="1"/>
          </p:cNvPicPr>
          <p:nvPr>
            <p:ph idx="4294967295"/>
          </p:nvPr>
        </p:nvPicPr>
        <p:blipFill>
          <a:blip r:embed="rId2"/>
          <a:srcRect l="802" r="-161" b="21622"/>
          <a:stretch>
            <a:fillRect/>
          </a:stretch>
        </p:blipFill>
        <p:spPr>
          <a:xfrm>
            <a:off x="2787361" y="242888"/>
            <a:ext cx="7153275" cy="6373812"/>
          </a:xfrm>
          <a:prstGeom prst="rect">
            <a:avLst/>
          </a:prstGeom>
        </p:spPr>
      </p:pic>
    </p:spTree>
    <p:extLst>
      <p:ext uri="{BB962C8B-B14F-4D97-AF65-F5344CB8AC3E}">
        <p14:creationId xmlns:p14="http://schemas.microsoft.com/office/powerpoint/2010/main" val="32091825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endParaRPr lang="en-US" sz="2800">
              <a:ea typeface="Calibri"/>
              <a:cs typeface="Calibri"/>
            </a:endParaRPr>
          </a:p>
          <a:p>
            <a:pPr>
              <a:buFont typeface="Wingdings" panose="05000000000000000000" pitchFamily="2" charset="2"/>
              <a:buChar char="q"/>
            </a:pPr>
            <a:r>
              <a:rPr lang="en-US" sz="2800"/>
              <a:t>Must make space for rank and file to develop as leaders  (training, chance to take risks, space to prove) </a:t>
            </a:r>
            <a:endParaRPr lang="en-US" sz="2800">
              <a:ea typeface="Calibri"/>
              <a:cs typeface="Calibri"/>
            </a:endParaRPr>
          </a:p>
          <a:p>
            <a:pPr>
              <a:buFont typeface="Wingdings" panose="05000000000000000000" pitchFamily="2" charset="2"/>
              <a:buChar char="q"/>
            </a:pPr>
            <a:r>
              <a:rPr lang="en-US" sz="2800"/>
              <a:t>Community-centric approach</a:t>
            </a:r>
            <a:endParaRPr lang="en-US" sz="2800">
              <a:ea typeface="Calibri"/>
              <a:cs typeface="Calibri"/>
            </a:endParaRPr>
          </a:p>
          <a:p>
            <a:pPr>
              <a:buFont typeface="Wingdings" panose="05000000000000000000" pitchFamily="2" charset="2"/>
              <a:buChar char="q"/>
            </a:pPr>
            <a:r>
              <a:rPr lang="en-US" sz="2800"/>
              <a:t>Democratic organizing  (Marshall Ganz and Ella Baker)</a:t>
            </a:r>
          </a:p>
          <a:p>
            <a:pPr>
              <a:buFont typeface="Wingdings" panose="05000000000000000000" pitchFamily="2" charset="2"/>
              <a:buChar char="q"/>
            </a:pPr>
            <a:r>
              <a:rPr lang="en-US" sz="2800"/>
              <a:t>Gradual escalation of tactics</a:t>
            </a:r>
            <a:endParaRPr lang="en-US" sz="2800">
              <a:ea typeface="Calibri"/>
              <a:cs typeface="Calibri"/>
            </a:endParaRPr>
          </a:p>
          <a:p>
            <a:pPr>
              <a:buFont typeface="Wingdings" panose="05000000000000000000" pitchFamily="2" charset="2"/>
              <a:buChar char="q"/>
            </a:pPr>
            <a:r>
              <a:rPr lang="en-US" sz="2800"/>
              <a:t>Workers have power</a:t>
            </a:r>
            <a:endParaRPr lang="en-US" sz="2800">
              <a:ea typeface="Calibri"/>
              <a:cs typeface="Calibri"/>
            </a:endParaRP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84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Bill Fletcher – 34-41</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Public Sector Unions play 3 roles:</a:t>
            </a:r>
          </a:p>
          <a:p>
            <a:r>
              <a:rPr lang="en-US" sz="3200"/>
              <a:t>1. They defend the interests of their members</a:t>
            </a:r>
            <a:endParaRPr lang="en-US" sz="3200">
              <a:ea typeface="Calibri"/>
              <a:cs typeface="Calibri"/>
            </a:endParaRPr>
          </a:p>
          <a:p>
            <a:r>
              <a:rPr lang="en-US" sz="3200"/>
              <a:t>2. They must look out for the interests of the community  (Fletcher indicates that this has almost become cliché)</a:t>
            </a:r>
            <a:endParaRPr lang="en-US" sz="3200">
              <a:ea typeface="Calibri"/>
              <a:cs typeface="Calibri"/>
            </a:endParaRPr>
          </a:p>
          <a:p>
            <a:r>
              <a:rPr lang="en-US" sz="3200"/>
              <a:t>3. They must defend the public sector (This is readily understood by unions in other nations but not here)</a:t>
            </a:r>
            <a:endParaRPr lang="en-US" sz="3200">
              <a:ea typeface="Calibri"/>
              <a:cs typeface="Calibri"/>
            </a:endParaRP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44</a:t>
            </a:fld>
            <a:endParaRPr lang="en-US"/>
          </a:p>
        </p:txBody>
      </p:sp>
    </p:spTree>
    <p:extLst>
      <p:ext uri="{BB962C8B-B14F-4D97-AF65-F5344CB8AC3E}">
        <p14:creationId xmlns:p14="http://schemas.microsoft.com/office/powerpoint/2010/main" val="2969130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a:t>Bill Fletcher – 34-41</a:t>
            </a:r>
          </a:p>
        </p:txBody>
      </p:sp>
      <p:sp>
        <p:nvSpPr>
          <p:cNvPr id="8" name="Content Placeholder 2"/>
          <p:cNvSpPr txBox="1">
            <a:spLocks/>
          </p:cNvSpPr>
          <p:nvPr/>
        </p:nvSpPr>
        <p:spPr>
          <a:xfrm>
            <a:off x="386422" y="3336419"/>
            <a:ext cx="11640088" cy="446285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This third role is critical right now. Public sector unions need to articulate a coherent and credible defense of the public sector - to explain the role of the public sector and show why any kind of civilized society must have a public sector. I don't think public sector unions do that very well.  As a result, they tend to come across as merely defending the interests of their members.</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45</a:t>
            </a:fld>
            <a:endParaRPr lang="en-US"/>
          </a:p>
        </p:txBody>
      </p:sp>
    </p:spTree>
    <p:extLst>
      <p:ext uri="{BB962C8B-B14F-4D97-AF65-F5344CB8AC3E}">
        <p14:creationId xmlns:p14="http://schemas.microsoft.com/office/powerpoint/2010/main" val="260194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129" y="778216"/>
            <a:ext cx="10102132" cy="822669"/>
          </a:xfrm>
        </p:spPr>
        <p:txBody>
          <a:bodyPr/>
          <a:lstStyle/>
          <a:p>
            <a:r>
              <a:rPr lang="en-US"/>
              <a:t>Clubs Don’t Do Social Justice Unionism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5728653"/>
              </p:ext>
            </p:extLst>
          </p:nvPr>
        </p:nvGraphicFramePr>
        <p:xfrm>
          <a:off x="458620" y="2931147"/>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697129" y="1879262"/>
            <a:ext cx="10102132" cy="8226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RG p. 12</a:t>
            </a:r>
          </a:p>
        </p:txBody>
      </p:sp>
    </p:spTree>
    <p:extLst>
      <p:ext uri="{BB962C8B-B14F-4D97-AF65-F5344CB8AC3E}">
        <p14:creationId xmlns:p14="http://schemas.microsoft.com/office/powerpoint/2010/main" val="44606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6" name="Picture 5" descr="A white rectangular grid with black text&#10;&#10;Description automatically generated">
            <a:extLst>
              <a:ext uri="{FF2B5EF4-FFF2-40B4-BE49-F238E27FC236}">
                <a16:creationId xmlns:a16="http://schemas.microsoft.com/office/drawing/2014/main" id="{6C4F2F81-1C46-F8E4-C015-70EB4EC0076B}"/>
              </a:ext>
            </a:extLst>
          </p:cNvPr>
          <p:cNvPicPr>
            <a:picLocks noChangeAspect="1"/>
          </p:cNvPicPr>
          <p:nvPr/>
        </p:nvPicPr>
        <p:blipFill>
          <a:blip r:embed="rId2"/>
          <a:stretch>
            <a:fillRect/>
          </a:stretch>
        </p:blipFill>
        <p:spPr>
          <a:xfrm>
            <a:off x="5890" y="634224"/>
            <a:ext cx="7430956" cy="5476333"/>
          </a:xfrm>
          <a:prstGeom prst="rect">
            <a:avLst/>
          </a:prstGeom>
        </p:spPr>
      </p:pic>
      <p:sp>
        <p:nvSpPr>
          <p:cNvPr id="19" name="Rectangle 18">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C9DD820-7B5C-0A82-BC13-17B0C30DCD52}"/>
              </a:ext>
            </a:extLst>
          </p:cNvPr>
          <p:cNvSpPr>
            <a:spLocks noGrp="1"/>
          </p:cNvSpPr>
          <p:nvPr>
            <p:ph type="title"/>
          </p:nvPr>
        </p:nvSpPr>
        <p:spPr>
          <a:xfrm>
            <a:off x="7679015" y="74726"/>
            <a:ext cx="4433535" cy="6600885"/>
          </a:xfrm>
        </p:spPr>
        <p:txBody>
          <a:bodyPr vert="horz" lIns="91440" tIns="45720" rIns="91440" bIns="45720" rtlCol="0" anchor="ctr">
            <a:normAutofit/>
          </a:bodyPr>
          <a:lstStyle/>
          <a:p>
            <a:pPr algn="ctr"/>
            <a:r>
              <a:rPr lang="en-US" sz="4400" b="0">
                <a:solidFill>
                  <a:srgbClr val="FFFFFF"/>
                </a:solidFill>
                <a:ea typeface="Calibri Light"/>
                <a:cs typeface="Calibri Light"/>
              </a:rPr>
              <a:t>How might you guide a conversation with a leader(s) on:</a:t>
            </a:r>
            <a:br>
              <a:rPr lang="en-US" sz="4400" b="0">
                <a:ea typeface="Calibri Light"/>
                <a:cs typeface="Calibri Light"/>
              </a:rPr>
            </a:br>
            <a:r>
              <a:rPr lang="en-US" sz="4400" b="0">
                <a:solidFill>
                  <a:srgbClr val="FFFFFF"/>
                </a:solidFill>
                <a:ea typeface="Calibri Light"/>
                <a:cs typeface="Calibri Light"/>
              </a:rPr>
              <a:t>1.  </a:t>
            </a:r>
            <a:r>
              <a:rPr lang="en-US" sz="4400">
                <a:solidFill>
                  <a:srgbClr val="FFFFFF"/>
                </a:solidFill>
                <a:ea typeface="Calibri Light"/>
                <a:cs typeface="Calibri Light"/>
              </a:rPr>
              <a:t>how to fill this out with "realness;"</a:t>
            </a:r>
            <a:r>
              <a:rPr lang="en-US" sz="4400" b="0">
                <a:solidFill>
                  <a:srgbClr val="FFFFFF"/>
                </a:solidFill>
                <a:ea typeface="Calibri Light"/>
                <a:cs typeface="Calibri Light"/>
              </a:rPr>
              <a:t> and </a:t>
            </a:r>
            <a:br>
              <a:rPr lang="en-US" sz="4400" b="0">
                <a:ea typeface="Calibri Light"/>
                <a:cs typeface="Calibri Light"/>
              </a:rPr>
            </a:br>
            <a:r>
              <a:rPr lang="en-US" sz="4400" b="0">
                <a:solidFill>
                  <a:srgbClr val="FFFFFF"/>
                </a:solidFill>
                <a:ea typeface="Calibri Light"/>
                <a:cs typeface="Calibri Light"/>
              </a:rPr>
              <a:t>2.  </a:t>
            </a:r>
            <a:r>
              <a:rPr lang="en-US" sz="4400">
                <a:solidFill>
                  <a:srgbClr val="FFFFFF"/>
                </a:solidFill>
                <a:ea typeface="Calibri Light"/>
                <a:cs typeface="Calibri Light"/>
              </a:rPr>
              <a:t>what next-steps to take after completing</a:t>
            </a:r>
            <a:r>
              <a:rPr lang="en-US" sz="4400" b="0">
                <a:solidFill>
                  <a:srgbClr val="FFFFFF"/>
                </a:solidFill>
                <a:ea typeface="Calibri Light"/>
                <a:cs typeface="Calibri Light"/>
              </a:rPr>
              <a:t>?</a:t>
            </a:r>
          </a:p>
        </p:txBody>
      </p:sp>
      <p:sp>
        <p:nvSpPr>
          <p:cNvPr id="21" name="Rectangle 20">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180FC1F3-D98D-02B2-7DE1-3F0962B9DDA2}"/>
              </a:ext>
            </a:extLst>
          </p:cNvPr>
          <p:cNvSpPr>
            <a:spLocks noGrp="1"/>
          </p:cNvSpPr>
          <p:nvPr>
            <p:ph type="sldNum" sz="quarter" idx="12"/>
          </p:nvPr>
        </p:nvSpPr>
        <p:spPr>
          <a:xfrm>
            <a:off x="11030574" y="6459785"/>
            <a:ext cx="725557"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47</a:t>
            </a:fld>
            <a:endParaRPr lang="en-US"/>
          </a:p>
        </p:txBody>
      </p:sp>
      <p:sp>
        <p:nvSpPr>
          <p:cNvPr id="3" name="TextBox 2">
            <a:extLst>
              <a:ext uri="{FF2B5EF4-FFF2-40B4-BE49-F238E27FC236}">
                <a16:creationId xmlns:a16="http://schemas.microsoft.com/office/drawing/2014/main" id="{1777BA10-21D1-5DF6-029F-F68FBE00007C}"/>
              </a:ext>
            </a:extLst>
          </p:cNvPr>
          <p:cNvSpPr txBox="1"/>
          <p:nvPr/>
        </p:nvSpPr>
        <p:spPr>
          <a:xfrm>
            <a:off x="233515" y="184355"/>
            <a:ext cx="60714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Zoom Chat</a:t>
            </a:r>
          </a:p>
        </p:txBody>
      </p:sp>
    </p:spTree>
    <p:extLst>
      <p:ext uri="{BB962C8B-B14F-4D97-AF65-F5344CB8AC3E}">
        <p14:creationId xmlns:p14="http://schemas.microsoft.com/office/powerpoint/2010/main" val="5550506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0774-4110-9A9A-B3E4-59518F3923DB}"/>
              </a:ext>
            </a:extLst>
          </p:cNvPr>
          <p:cNvSpPr>
            <a:spLocks noGrp="1"/>
          </p:cNvSpPr>
          <p:nvPr>
            <p:ph type="title"/>
          </p:nvPr>
        </p:nvSpPr>
        <p:spPr>
          <a:xfrm>
            <a:off x="5181601" y="634946"/>
            <a:ext cx="6644367" cy="1450757"/>
          </a:xfrm>
        </p:spPr>
        <p:txBody>
          <a:bodyPr>
            <a:normAutofit/>
          </a:bodyPr>
          <a:lstStyle/>
          <a:p>
            <a:pPr algn="ctr"/>
            <a:r>
              <a:rPr lang="en-US" sz="3600">
                <a:ea typeface="Calibri Light"/>
                <a:cs typeface="Calibri Light"/>
              </a:rPr>
              <a:t>Get Your Copy of the Book:</a:t>
            </a:r>
            <a:br>
              <a:rPr lang="en-US" sz="3600">
                <a:ea typeface="Calibri Light"/>
                <a:cs typeface="Calibri Light"/>
              </a:rPr>
            </a:br>
            <a:r>
              <a:rPr lang="en-US" sz="3600">
                <a:ea typeface="Calibri Light"/>
                <a:cs typeface="Calibri Light"/>
              </a:rPr>
              <a:t>Teacher Unions and Social Justice</a:t>
            </a:r>
          </a:p>
        </p:txBody>
      </p:sp>
      <p:pic>
        <p:nvPicPr>
          <p:cNvPr id="5" name="Picture 4" descr="Teacher Unions and Social Justice - Rethinking Schools">
            <a:extLst>
              <a:ext uri="{FF2B5EF4-FFF2-40B4-BE49-F238E27FC236}">
                <a16:creationId xmlns:a16="http://schemas.microsoft.com/office/drawing/2014/main" id="{D377ADFD-369B-C966-E2AF-06BADFEE58AB}"/>
              </a:ext>
            </a:extLst>
          </p:cNvPr>
          <p:cNvPicPr>
            <a:picLocks noChangeAspect="1"/>
          </p:cNvPicPr>
          <p:nvPr/>
        </p:nvPicPr>
        <p:blipFill>
          <a:blip r:embed="rId2"/>
          <a:srcRect l="3219" r="-2" b="-2"/>
          <a:stretch>
            <a:fillRect/>
          </a:stretch>
        </p:blipFill>
        <p:spPr>
          <a:xfrm>
            <a:off x="20" y="-12128"/>
            <a:ext cx="4654276" cy="6870127"/>
          </a:xfrm>
          <a:prstGeom prst="rect">
            <a:avLst/>
          </a:prstGeom>
        </p:spPr>
      </p:pic>
      <p:sp>
        <p:nvSpPr>
          <p:cNvPr id="3" name="Content Placeholder 2">
            <a:extLst>
              <a:ext uri="{FF2B5EF4-FFF2-40B4-BE49-F238E27FC236}">
                <a16:creationId xmlns:a16="http://schemas.microsoft.com/office/drawing/2014/main" id="{DE8622DB-3104-00B3-D240-223DF2DB7786}"/>
              </a:ext>
            </a:extLst>
          </p:cNvPr>
          <p:cNvSpPr>
            <a:spLocks noGrp="1"/>
          </p:cNvSpPr>
          <p:nvPr>
            <p:ph idx="1"/>
          </p:nvPr>
        </p:nvSpPr>
        <p:spPr>
          <a:xfrm>
            <a:off x="5181601" y="2198914"/>
            <a:ext cx="6368142" cy="3670180"/>
          </a:xfrm>
        </p:spPr>
        <p:txBody>
          <a:bodyPr vert="horz" lIns="0" tIns="45720" rIns="0" bIns="45720" rtlCol="0" anchor="t">
            <a:normAutofit/>
          </a:bodyPr>
          <a:lstStyle/>
          <a:p>
            <a:pPr>
              <a:buFont typeface="Arial" panose="020F0502020204030204" pitchFamily="34" charset="0"/>
              <a:buChar char="•"/>
            </a:pPr>
            <a:r>
              <a:rPr lang="en-US">
                <a:ea typeface="Calibri"/>
                <a:cs typeface="Calibri"/>
              </a:rPr>
              <a:t>Send an Email: </a:t>
            </a:r>
            <a:r>
              <a:rPr lang="en-US">
                <a:ea typeface="Calibri"/>
                <a:cs typeface="Calibri"/>
                <a:hlinkClick r:id="rId3"/>
              </a:rPr>
              <a:t>Shephardallent@ohea.org</a:t>
            </a:r>
            <a:endParaRPr lang="en-US">
              <a:ea typeface="Calibri"/>
              <a:cs typeface="Calibri"/>
            </a:endParaRPr>
          </a:p>
          <a:p>
            <a:pPr>
              <a:buFont typeface="Arial" panose="020F0502020204030204" pitchFamily="34" charset="0"/>
              <a:buChar char="•"/>
            </a:pPr>
            <a:r>
              <a:rPr lang="en-US">
                <a:ea typeface="Calibri"/>
                <a:cs typeface="Calibri"/>
              </a:rPr>
              <a:t>Include: </a:t>
            </a:r>
          </a:p>
          <a:p>
            <a:pPr marL="383540" lvl="1">
              <a:buFont typeface="Courier New" panose="020F0502020204030204" pitchFamily="34" charset="0"/>
              <a:buChar char="o"/>
            </a:pPr>
            <a:r>
              <a:rPr lang="en-US">
                <a:ea typeface="Calibri"/>
                <a:cs typeface="Calibri"/>
              </a:rPr>
              <a:t>Name</a:t>
            </a:r>
          </a:p>
          <a:p>
            <a:pPr marL="383540" lvl="1">
              <a:buFont typeface="Courier New" panose="020F0502020204030204" pitchFamily="34" charset="0"/>
              <a:buChar char="o"/>
            </a:pPr>
            <a:r>
              <a:rPr lang="en-US">
                <a:ea typeface="Calibri"/>
                <a:cs typeface="Calibri"/>
              </a:rPr>
              <a:t>State Affiliate</a:t>
            </a:r>
          </a:p>
          <a:p>
            <a:pPr marL="383540" lvl="1">
              <a:buFont typeface="Courier New" panose="020F0502020204030204" pitchFamily="34" charset="0"/>
              <a:buChar char="o"/>
            </a:pPr>
            <a:r>
              <a:rPr lang="en-US">
                <a:ea typeface="Calibri"/>
                <a:cs typeface="Calibri"/>
              </a:rPr>
              <a:t>Address</a:t>
            </a:r>
          </a:p>
          <a:p>
            <a:pPr marL="383540" lvl="1">
              <a:buFont typeface="Courier New" panose="020F0502020204030204" pitchFamily="34" charset="0"/>
              <a:buChar char="o"/>
            </a:pPr>
            <a:r>
              <a:rPr lang="en-US">
                <a:ea typeface="Calibri"/>
                <a:cs typeface="Calibri"/>
              </a:rPr>
              <a:t>How do you plan to use this resource in your work?</a:t>
            </a:r>
          </a:p>
        </p:txBody>
      </p:sp>
      <p:sp>
        <p:nvSpPr>
          <p:cNvPr id="4" name="Slide Number Placeholder 3">
            <a:extLst>
              <a:ext uri="{FF2B5EF4-FFF2-40B4-BE49-F238E27FC236}">
                <a16:creationId xmlns:a16="http://schemas.microsoft.com/office/drawing/2014/main" id="{F4E3BF69-319E-BE04-BF6B-8D76BF7DE685}"/>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a:solidFill>
                  <a:schemeClr val="tx1">
                    <a:lumMod val="75000"/>
                    <a:lumOff val="25000"/>
                  </a:schemeClr>
                </a:solidFill>
              </a:rPr>
              <a:pPr>
                <a:spcAft>
                  <a:spcPts val="600"/>
                </a:spcAft>
              </a:pPr>
              <a:t>48</a:t>
            </a:fld>
            <a:endParaRPr lang="en-US">
              <a:solidFill>
                <a:schemeClr val="tx1">
                  <a:lumMod val="75000"/>
                  <a:lumOff val="25000"/>
                </a:schemeClr>
              </a:solidFill>
            </a:endParaRPr>
          </a:p>
        </p:txBody>
      </p:sp>
    </p:spTree>
    <p:extLst>
      <p:ext uri="{BB962C8B-B14F-4D97-AF65-F5344CB8AC3E}">
        <p14:creationId xmlns:p14="http://schemas.microsoft.com/office/powerpoint/2010/main" val="28158739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4800" b="1">
                <a:solidFill>
                  <a:schemeClr val="tx1">
                    <a:lumMod val="75000"/>
                    <a:lumOff val="25000"/>
                  </a:schemeClr>
                </a:solidFill>
              </a:rPr>
              <a:t>Teacher Unions and Social Justice</a:t>
            </a:r>
            <a:endParaRPr lang="en-US" sz="4800">
              <a:solidFill>
                <a:schemeClr val="tx1">
                  <a:lumMod val="75000"/>
                  <a:lumOff val="25000"/>
                </a:schemeClr>
              </a:solidFill>
            </a:endParaRPr>
          </a:p>
        </p:txBody>
      </p:sp>
      <p:pic>
        <p:nvPicPr>
          <p:cNvPr id="3" name="Picture 2" descr="A qr code on a chalkboard&#10;&#10;AI-generated content may be incorrect.">
            <a:extLst>
              <a:ext uri="{FF2B5EF4-FFF2-40B4-BE49-F238E27FC236}">
                <a16:creationId xmlns:a16="http://schemas.microsoft.com/office/drawing/2014/main" id="{3B2C3900-AFEC-255E-B535-28A80FADE827}"/>
              </a:ext>
            </a:extLst>
          </p:cNvPr>
          <p:cNvPicPr>
            <a:picLocks noChangeAspect="1"/>
          </p:cNvPicPr>
          <p:nvPr/>
        </p:nvPicPr>
        <p:blipFill>
          <a:blip r:embed="rId2"/>
          <a:stretch>
            <a:fillRect/>
          </a:stretch>
        </p:blipFill>
        <p:spPr>
          <a:xfrm>
            <a:off x="643192" y="754417"/>
            <a:ext cx="5451627" cy="5029125"/>
          </a:xfrm>
          <a:prstGeom prst="rect">
            <a:avLst/>
          </a:prstGeom>
        </p:spPr>
      </p:pic>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6411684" y="2198914"/>
            <a:ext cx="5127172" cy="36701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Aft>
                <a:spcPts val="600"/>
              </a:spcAft>
              <a:buSzTx/>
            </a:pPr>
            <a:r>
              <a:rPr kumimoji="0" lang="en-US" altLang="en-US" sz="1600" b="0" i="0" u="none" strike="noStrike" cap="none" normalizeH="0" baseline="0">
                <a:ln>
                  <a:noFill/>
                </a:ln>
                <a:solidFill>
                  <a:schemeClr val="tx1">
                    <a:lumMod val="75000"/>
                    <a:lumOff val="25000"/>
                  </a:schemeClr>
                </a:solidFill>
                <a:effectLst/>
                <a:latin typeface="+mn-lt"/>
              </a:rPr>
              <a:t>This learning event was designed to provide a foundational experience of the key concepts and methods needed to </a:t>
            </a:r>
            <a:r>
              <a:rPr lang="en-US" altLang="en-US" sz="1600">
                <a:solidFill>
                  <a:schemeClr val="tx1">
                    <a:lumMod val="75000"/>
                    <a:lumOff val="25000"/>
                  </a:schemeClr>
                </a:solidFill>
                <a:latin typeface="+mn-lt"/>
              </a:rPr>
              <a:t>move members towards organizing around social justice issues and bargaining for the common good. </a:t>
            </a:r>
            <a:r>
              <a:rPr kumimoji="0" lang="en-US" altLang="en-US" sz="1600" b="0" i="0" u="none" strike="noStrike" cap="none" normalizeH="0" baseline="0">
                <a:ln>
                  <a:noFill/>
                </a:ln>
                <a:solidFill>
                  <a:schemeClr val="tx1">
                    <a:lumMod val="75000"/>
                    <a:lumOff val="25000"/>
                  </a:schemeClr>
                </a:solidFill>
                <a:effectLst/>
                <a:latin typeface="+mn-lt"/>
              </a:rPr>
              <a:t>The purpose of the </a:t>
            </a:r>
            <a:r>
              <a:rPr lang="en-US" altLang="en-US" sz="1600">
                <a:solidFill>
                  <a:schemeClr val="tx1">
                    <a:lumMod val="75000"/>
                    <a:lumOff val="25000"/>
                  </a:schemeClr>
                </a:solidFill>
                <a:latin typeface="+mn-lt"/>
              </a:rPr>
              <a:t>four-session</a:t>
            </a:r>
            <a:r>
              <a:rPr kumimoji="0" lang="en-US" altLang="en-US" sz="1600" b="0" i="0" u="none" strike="noStrike" cap="none" normalizeH="0" baseline="0">
                <a:ln>
                  <a:noFill/>
                </a:ln>
                <a:solidFill>
                  <a:schemeClr val="tx1">
                    <a:lumMod val="75000"/>
                    <a:lumOff val="25000"/>
                  </a:schemeClr>
                </a:solidFill>
                <a:effectLst/>
                <a:latin typeface="+mn-lt"/>
              </a:rPr>
              <a:t> series is to both model a way to begin this work and build an urgency within you to continue this work. </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a:p>
            <a:pPr marL="0" marR="0" lvl="0" indent="0" eaLnBrk="1" fontAlgn="base" hangingPunct="1">
              <a:lnSpc>
                <a:spcPct val="150000"/>
              </a:lnSpc>
              <a:spcBef>
                <a:spcPct val="0"/>
              </a:spcBef>
              <a:spcAft>
                <a:spcPts val="600"/>
              </a:spcAft>
              <a:buSzTx/>
              <a:buFont typeface="Calibri" panose="020F0502020204030204" pitchFamily="34" charset="0"/>
              <a:buNone/>
              <a:tabLst/>
            </a:pPr>
            <a:r>
              <a:rPr kumimoji="0" lang="en-US" altLang="en-US" sz="1600" b="0" i="0" u="none" strike="noStrike" cap="none" normalizeH="0" baseline="0">
                <a:ln>
                  <a:noFill/>
                </a:ln>
                <a:solidFill>
                  <a:schemeClr val="tx1">
                    <a:lumMod val="75000"/>
                    <a:lumOff val="25000"/>
                  </a:schemeClr>
                </a:solidFill>
                <a:effectLst/>
                <a:latin typeface="+mn-lt"/>
              </a:rPr>
              <a:t>Please let us know how we did.</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p:txBody>
      </p:sp>
    </p:spTree>
    <p:extLst>
      <p:ext uri="{BB962C8B-B14F-4D97-AF65-F5344CB8AC3E}">
        <p14:creationId xmlns:p14="http://schemas.microsoft.com/office/powerpoint/2010/main" val="390444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47597"/>
            <a:ext cx="7255239" cy="6810404"/>
          </a:xfrm>
        </p:spPr>
        <p:txBody>
          <a:bodyPr vert="horz" lIns="0" tIns="45720" rIns="0" bIns="45720" rtlCol="0" anchor="ctr">
            <a:normAutofit/>
          </a:bodyPr>
          <a:lstStyle/>
          <a:p>
            <a:pPr marL="0" indent="0">
              <a:buNone/>
            </a:pPr>
            <a:r>
              <a:rPr lang="en-US" sz="3600" b="1">
                <a:solidFill>
                  <a:schemeClr val="accent2">
                    <a:lumMod val="75000"/>
                  </a:schemeClr>
                </a:solidFill>
              </a:rPr>
              <a:t>Taking you Home</a:t>
            </a:r>
          </a:p>
          <a:p>
            <a:pPr marL="571500" indent="-571500">
              <a:buFont typeface="Arial" panose="020F0502020204030204" pitchFamily="34" charset="0"/>
              <a:buChar char="•"/>
            </a:pPr>
            <a:r>
              <a:rPr lang="en-US" sz="3600">
                <a:solidFill>
                  <a:schemeClr val="accent2">
                    <a:lumMod val="75000"/>
                  </a:schemeClr>
                </a:solidFill>
                <a:ea typeface="Calibri"/>
                <a:cs typeface="Calibri"/>
              </a:rPr>
              <a:t>PDF of slideshows via email:  </a:t>
            </a:r>
          </a:p>
          <a:p>
            <a:pPr marL="0" indent="0">
              <a:buNone/>
            </a:pPr>
            <a:r>
              <a:rPr lang="en-US" sz="3600">
                <a:solidFill>
                  <a:schemeClr val="accent2">
                    <a:lumMod val="75000"/>
                  </a:schemeClr>
                </a:solidFill>
                <a:ea typeface="Calibri"/>
                <a:cs typeface="Calibri"/>
              </a:rPr>
              <a:t>       jessica.minguez@neaalaska.org</a:t>
            </a:r>
          </a:p>
          <a:p>
            <a:pPr marL="571500" indent="-571500">
              <a:buFont typeface="Arial" panose="020F0502020204030204" pitchFamily="34" charset="0"/>
              <a:buChar char="•"/>
            </a:pPr>
            <a:r>
              <a:rPr lang="en-US" sz="3600">
                <a:solidFill>
                  <a:schemeClr val="accent2">
                    <a:lumMod val="75000"/>
                  </a:schemeClr>
                </a:solidFill>
                <a:ea typeface="Calibri"/>
                <a:cs typeface="Calibri"/>
              </a:rPr>
              <a:t>Book </a:t>
            </a:r>
            <a:r>
              <a:rPr lang="en-US" sz="3600" err="1">
                <a:solidFill>
                  <a:schemeClr val="accent2">
                    <a:lumMod val="75000"/>
                  </a:schemeClr>
                </a:solidFill>
                <a:ea typeface="Calibri"/>
                <a:cs typeface="Calibri"/>
              </a:rPr>
              <a:t>kerfluffles</a:t>
            </a:r>
            <a:r>
              <a:rPr lang="en-US" sz="3600">
                <a:solidFill>
                  <a:schemeClr val="accent2">
                    <a:lumMod val="75000"/>
                  </a:schemeClr>
                </a:solidFill>
                <a:ea typeface="Calibri"/>
                <a:cs typeface="Calibri"/>
              </a:rPr>
              <a:t>:  </a:t>
            </a:r>
          </a:p>
          <a:p>
            <a:pPr marL="0" indent="0">
              <a:buNone/>
            </a:pPr>
            <a:r>
              <a:rPr lang="en-US" sz="3600">
                <a:solidFill>
                  <a:schemeClr val="accent2">
                    <a:lumMod val="75000"/>
                  </a:schemeClr>
                </a:solidFill>
                <a:ea typeface="Calibri"/>
                <a:cs typeface="Calibri"/>
              </a:rPr>
              <a:t>       kmedina@nea.org</a:t>
            </a:r>
          </a:p>
          <a:p>
            <a:pPr marL="571500" indent="-571500">
              <a:buFont typeface="Arial" panose="020F0502020204030204" pitchFamily="34" charset="0"/>
              <a:buChar char="•"/>
            </a:pPr>
            <a:r>
              <a:rPr lang="en-US" sz="3600">
                <a:solidFill>
                  <a:schemeClr val="accent2">
                    <a:lumMod val="75000"/>
                  </a:schemeClr>
                </a:solidFill>
                <a:ea typeface="Calibri"/>
                <a:cs typeface="Calibri"/>
              </a:rPr>
              <a:t>More opportunities:  </a:t>
            </a:r>
          </a:p>
          <a:p>
            <a:pPr marL="0" indent="0">
              <a:buNone/>
            </a:pPr>
            <a:r>
              <a:rPr lang="en-US" sz="3600">
                <a:solidFill>
                  <a:schemeClr val="accent2">
                    <a:lumMod val="75000"/>
                  </a:schemeClr>
                </a:solidFill>
                <a:ea typeface="Calibri"/>
                <a:cs typeface="Calibri"/>
              </a:rPr>
              <a:t>        nea.org/UD-Org-Support</a:t>
            </a: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50</a:t>
            </a:fld>
            <a:endParaRPr lang="en-US"/>
          </a:p>
        </p:txBody>
      </p:sp>
      <p:sp>
        <p:nvSpPr>
          <p:cNvPr id="6" name="Title 5"/>
          <p:cNvSpPr>
            <a:spLocks noGrp="1"/>
          </p:cNvSpPr>
          <p:nvPr>
            <p:ph type="title"/>
          </p:nvPr>
        </p:nvSpPr>
        <p:spPr/>
        <p:txBody>
          <a:bodyPr/>
          <a:lstStyle/>
          <a:p>
            <a:endParaRPr lang="en-US" dirty="0">
              <a:ea typeface="Calibri Light"/>
              <a:cs typeface="Calibri Light"/>
            </a:endParaRPr>
          </a:p>
        </p:txBody>
      </p:sp>
    </p:spTree>
    <p:extLst>
      <p:ext uri="{BB962C8B-B14F-4D97-AF65-F5344CB8AC3E}">
        <p14:creationId xmlns:p14="http://schemas.microsoft.com/office/powerpoint/2010/main" val="57241703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32E01A2-D137-42A9-9908-A54567DDF6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FBADE3-922F-47EB-A8BE-E5C20A7B265C}">
  <ds:schemaRefs>
    <ds:schemaRef ds:uri="http://schemas.microsoft.com/sharepoint/v3/contenttype/forms"/>
  </ds:schemaRefs>
</ds:datastoreItem>
</file>

<file path=customXml/itemProps3.xml><?xml version="1.0" encoding="utf-8"?>
<ds:datastoreItem xmlns:ds="http://schemas.openxmlformats.org/officeDocument/2006/customXml" ds:itemID="{58BC7D83-AE62-4FA3-BF42-01923EE033D0}">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50</Slides>
  <Notes>7</Notes>
  <HiddenSlides>17</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Retrospect</vt:lpstr>
      <vt:lpstr>-</vt:lpstr>
      <vt:lpstr>Zoom and Chat Window Entry Activity</vt:lpstr>
      <vt:lpstr>Teacher Unions and Social Justice</vt:lpstr>
      <vt:lpstr>NEA Standards of Conduct   </vt:lpstr>
      <vt:lpstr>Honoring This Space</vt:lpstr>
      <vt:lpstr>Today’s Agenda</vt:lpstr>
      <vt:lpstr>What is THE  staff role? </vt:lpstr>
      <vt:lpstr>Izaak</vt:lpstr>
      <vt:lpstr>Standardized Testing</vt:lpstr>
      <vt:lpstr>The White Fathers of Standardized Testing </vt:lpstr>
      <vt:lpstr>PowerPoint Presentation</vt:lpstr>
      <vt:lpstr>Key Ideas</vt:lpstr>
      <vt:lpstr>System of Standardized Testing  -- RG Pg. 14</vt:lpstr>
      <vt:lpstr>PowerPoint Presentation</vt:lpstr>
      <vt:lpstr>PowerPoint Presentation</vt:lpstr>
      <vt:lpstr>    Financialization converts publicly provided goods into privately "financed goods".   Who benefits? </vt:lpstr>
      <vt:lpstr>PowerPoint Presentation</vt:lpstr>
      <vt:lpstr>Key Points</vt:lpstr>
      <vt:lpstr>PowerPoint Presentation</vt:lpstr>
      <vt:lpstr>Income and Wealth</vt:lpstr>
      <vt:lpstr>How are we doing? </vt:lpstr>
      <vt:lpstr>PowerPoint Presentation</vt:lpstr>
      <vt:lpstr>PowerPoint Presentation</vt:lpstr>
      <vt:lpstr>PowerPoint Presentation</vt:lpstr>
      <vt:lpstr>Key Points</vt:lpstr>
      <vt:lpstr>How does a system of structural racism affect school funding?</vt:lpstr>
      <vt:lpstr>PowerPoint Presentation</vt:lpstr>
      <vt:lpstr>How systems work together to dismantle public schools.  </vt:lpstr>
      <vt:lpstr>Privatization</vt:lpstr>
      <vt:lpstr>POWER</vt:lpstr>
      <vt:lpstr>What is THE  staff role? </vt:lpstr>
      <vt:lpstr>What is THE  staff role? </vt:lpstr>
      <vt:lpstr>Key Points</vt:lpstr>
      <vt:lpstr>PowerPoint Presentation</vt:lpstr>
      <vt:lpstr>PowerPoint Presentation</vt:lpstr>
      <vt:lpstr>7 Components of Social Justice Unionism</vt:lpstr>
      <vt:lpstr>PowerPoint Presentation</vt:lpstr>
      <vt:lpstr>Leaders we Need</vt:lpstr>
      <vt:lpstr>Why do we run Common Good Campaigns? </vt:lpstr>
      <vt:lpstr>PowerPoint Presentation</vt:lpstr>
      <vt:lpstr>Structure test</vt:lpstr>
      <vt:lpstr>PowerPoint Presentation</vt:lpstr>
      <vt:lpstr>Lessons Learned</vt:lpstr>
      <vt:lpstr>Bill Fletcher – 34-41</vt:lpstr>
      <vt:lpstr>Bill Fletcher – 34-41</vt:lpstr>
      <vt:lpstr>Clubs Don’t Do Social Justice Unionism</vt:lpstr>
      <vt:lpstr>How might you guide a conversation with a leader(s) on: 1.  how to fill this out with "realness;" and  2.  what next-steps to take after completing?</vt:lpstr>
      <vt:lpstr>Get Your Copy of the Book: Teacher Unions and Social Justice</vt:lpstr>
      <vt:lpstr>Teacher Unions and Social Justice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116</cp:revision>
  <dcterms:created xsi:type="dcterms:W3CDTF">2021-08-24T15:37:13Z</dcterms:created>
  <dcterms:modified xsi:type="dcterms:W3CDTF">2026-01-29T19:05:38Z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