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48" r:id="rId5"/>
    <p:sldMasterId id="2147483679" r:id="rId6"/>
  </p:sldMasterIdLst>
  <p:notesMasterIdLst>
    <p:notesMasterId r:id="rId80"/>
  </p:notesMasterIdLst>
  <p:sldIdLst>
    <p:sldId id="368" r:id="rId7"/>
    <p:sldId id="557" r:id="rId8"/>
    <p:sldId id="616" r:id="rId9"/>
    <p:sldId id="558" r:id="rId10"/>
    <p:sldId id="559" r:id="rId11"/>
    <p:sldId id="641" r:id="rId12"/>
    <p:sldId id="561" r:id="rId13"/>
    <p:sldId id="617" r:id="rId14"/>
    <p:sldId id="565" r:id="rId15"/>
    <p:sldId id="548" r:id="rId16"/>
    <p:sldId id="571" r:id="rId17"/>
    <p:sldId id="642" r:id="rId18"/>
    <p:sldId id="614" r:id="rId19"/>
    <p:sldId id="567" r:id="rId20"/>
    <p:sldId id="568" r:id="rId21"/>
    <p:sldId id="569" r:id="rId22"/>
    <p:sldId id="570" r:id="rId23"/>
    <p:sldId id="564" r:id="rId24"/>
    <p:sldId id="549" r:id="rId25"/>
    <p:sldId id="550" r:id="rId26"/>
    <p:sldId id="551" r:id="rId27"/>
    <p:sldId id="563" r:id="rId28"/>
    <p:sldId id="552" r:id="rId29"/>
    <p:sldId id="553" r:id="rId30"/>
    <p:sldId id="554" r:id="rId31"/>
    <p:sldId id="555" r:id="rId32"/>
    <p:sldId id="556" r:id="rId33"/>
    <p:sldId id="562" r:id="rId34"/>
    <p:sldId id="609" r:id="rId35"/>
    <p:sldId id="572" r:id="rId36"/>
    <p:sldId id="578" r:id="rId37"/>
    <p:sldId id="593" r:id="rId38"/>
    <p:sldId id="595" r:id="rId39"/>
    <p:sldId id="596" r:id="rId40"/>
    <p:sldId id="597" r:id="rId41"/>
    <p:sldId id="611" r:id="rId42"/>
    <p:sldId id="607" r:id="rId43"/>
    <p:sldId id="603" r:id="rId44"/>
    <p:sldId id="604" r:id="rId45"/>
    <p:sldId id="606" r:id="rId46"/>
    <p:sldId id="612" r:id="rId47"/>
    <p:sldId id="399" r:id="rId48"/>
    <p:sldId id="401" r:id="rId49"/>
    <p:sldId id="402" r:id="rId50"/>
    <p:sldId id="403" r:id="rId51"/>
    <p:sldId id="405" r:id="rId52"/>
    <p:sldId id="406" r:id="rId53"/>
    <p:sldId id="618" r:id="rId54"/>
    <p:sldId id="638" r:id="rId55"/>
    <p:sldId id="639" r:id="rId56"/>
    <p:sldId id="636" r:id="rId57"/>
    <p:sldId id="635" r:id="rId58"/>
    <p:sldId id="634" r:id="rId59"/>
    <p:sldId id="633" r:id="rId60"/>
    <p:sldId id="632" r:id="rId61"/>
    <p:sldId id="631" r:id="rId62"/>
    <p:sldId id="630" r:id="rId63"/>
    <p:sldId id="629" r:id="rId64"/>
    <p:sldId id="628" r:id="rId65"/>
    <p:sldId id="627" r:id="rId66"/>
    <p:sldId id="626" r:id="rId67"/>
    <p:sldId id="625" r:id="rId68"/>
    <p:sldId id="624" r:id="rId69"/>
    <p:sldId id="623" r:id="rId70"/>
    <p:sldId id="622" r:id="rId71"/>
    <p:sldId id="621" r:id="rId72"/>
    <p:sldId id="620" r:id="rId73"/>
    <p:sldId id="619" r:id="rId74"/>
    <p:sldId id="613" r:id="rId75"/>
    <p:sldId id="408" r:id="rId76"/>
    <p:sldId id="411" r:id="rId77"/>
    <p:sldId id="412" r:id="rId78"/>
    <p:sldId id="413"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632640-53D1-D8C6-49A5-4595127DDB2C}" v="21" dt="2022-06-16T15:37:48.974"/>
    <p1510:client id="{4240766B-400A-59E2-53A4-8E9D03281FCB}" v="10" dt="2022-05-05T03:09:45.267"/>
    <p1510:client id="{4BFC336B-C53C-39F9-9F49-326F381AAAA4}" v="63" dt="2022-06-16T15:34:38.040"/>
    <p1510:client id="{53143BD2-9012-ADB0-D511-56AC618CC61B}" v="294" dt="2022-05-04T23:12:35.828"/>
    <p1510:client id="{FF2843E9-EDD4-8090-C494-82D90E0E792C}" v="199" dt="2023-05-10T23:21:26.8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7" autoAdjust="0"/>
    <p:restoredTop sz="94660"/>
  </p:normalViewPr>
  <p:slideViewPr>
    <p:cSldViewPr snapToGrid="0">
      <p:cViewPr varScale="1">
        <p:scale>
          <a:sx n="40" d="100"/>
          <a:sy n="40" d="100"/>
        </p:scale>
        <p:origin x="60" y="1276"/>
      </p:cViewPr>
      <p:guideLst/>
    </p:cSldViewPr>
  </p:slideViewPr>
  <p:notesTextViewPr>
    <p:cViewPr>
      <p:scale>
        <a:sx n="1" d="1"/>
        <a:sy n="1" d="1"/>
      </p:scale>
      <p:origin x="0" y="0"/>
    </p:cViewPr>
  </p:notesTextViewPr>
  <p:sorterViewPr>
    <p:cViewPr>
      <p:scale>
        <a:sx n="1339" d="1250"/>
        <a:sy n="1339" d="1250"/>
      </p:scale>
      <p:origin x="0" y="-5697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tableStyles" Target="tableStyle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notesMaster" Target="notesMasters/notesMaster1.xml"/><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61" Type="http://schemas.openxmlformats.org/officeDocument/2006/relationships/slide" Target="slides/slide55.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a05a8874d918bb576ad82a41709a2c5dd8995bf2b0a7fa1bbabf31f28a01d385::" providerId="AD" clId="Web-{4BFC336B-C53C-39F9-9F49-326F381AAAA4}"/>
    <pc:docChg chg="addSld delSld modSld sldOrd addMainMaster">
      <pc:chgData name="Guest User" userId="S::urn:spo:anon#a05a8874d918bb576ad82a41709a2c5dd8995bf2b0a7fa1bbabf31f28a01d385::" providerId="AD" clId="Web-{4BFC336B-C53C-39F9-9F49-326F381AAAA4}" dt="2022-06-16T15:34:38.040" v="48"/>
      <pc:docMkLst>
        <pc:docMk/>
      </pc:docMkLst>
      <pc:sldChg chg="addSp delSp modSp new mod modClrScheme chgLayout">
        <pc:chgData name="Guest User" userId="S::urn:spo:anon#a05a8874d918bb576ad82a41709a2c5dd8995bf2b0a7fa1bbabf31f28a01d385::" providerId="AD" clId="Web-{4BFC336B-C53C-39F9-9F49-326F381AAAA4}" dt="2022-06-16T15:34:34.571" v="47" actId="20577"/>
        <pc:sldMkLst>
          <pc:docMk/>
          <pc:sldMk cId="305026718" sldId="618"/>
        </pc:sldMkLst>
        <pc:spChg chg="mod ord">
          <ac:chgData name="Guest User" userId="S::urn:spo:anon#a05a8874d918bb576ad82a41709a2c5dd8995bf2b0a7fa1bbabf31f28a01d385::" providerId="AD" clId="Web-{4BFC336B-C53C-39F9-9F49-326F381AAAA4}" dt="2022-06-16T15:33:33.446" v="26" actId="20577"/>
          <ac:spMkLst>
            <pc:docMk/>
            <pc:sldMk cId="305026718" sldId="618"/>
            <ac:spMk id="2" creationId="{A2296963-510E-DBE0-F5D8-8EAAEA8D88F1}"/>
          </ac:spMkLst>
        </pc:spChg>
        <pc:spChg chg="del mod ord">
          <ac:chgData name="Guest User" userId="S::urn:spo:anon#a05a8874d918bb576ad82a41709a2c5dd8995bf2b0a7fa1bbabf31f28a01d385::" providerId="AD" clId="Web-{4BFC336B-C53C-39F9-9F49-326F381AAAA4}" dt="2022-06-16T15:33:24.556" v="24"/>
          <ac:spMkLst>
            <pc:docMk/>
            <pc:sldMk cId="305026718" sldId="618"/>
            <ac:spMk id="3" creationId="{642E477C-091E-DB8B-1819-142734C3CF45}"/>
          </ac:spMkLst>
        </pc:spChg>
        <pc:spChg chg="mod ord">
          <ac:chgData name="Guest User" userId="S::urn:spo:anon#a05a8874d918bb576ad82a41709a2c5dd8995bf2b0a7fa1bbabf31f28a01d385::" providerId="AD" clId="Web-{4BFC336B-C53C-39F9-9F49-326F381AAAA4}" dt="2022-06-16T15:33:24.556" v="24"/>
          <ac:spMkLst>
            <pc:docMk/>
            <pc:sldMk cId="305026718" sldId="618"/>
            <ac:spMk id="4" creationId="{3EF76F7C-3895-79CB-78D7-0719C5DC7F1B}"/>
          </ac:spMkLst>
        </pc:spChg>
        <pc:spChg chg="add del mod ord">
          <ac:chgData name="Guest User" userId="S::urn:spo:anon#a05a8874d918bb576ad82a41709a2c5dd8995bf2b0a7fa1bbabf31f28a01d385::" providerId="AD" clId="Web-{4BFC336B-C53C-39F9-9F49-326F381AAAA4}" dt="2022-06-16T15:33:24.556" v="24"/>
          <ac:spMkLst>
            <pc:docMk/>
            <pc:sldMk cId="305026718" sldId="618"/>
            <ac:spMk id="5" creationId="{64B7791A-7E8B-90A8-3658-2210CD120B21}"/>
          </ac:spMkLst>
        </pc:spChg>
        <pc:spChg chg="add mod">
          <ac:chgData name="Guest User" userId="S::urn:spo:anon#a05a8874d918bb576ad82a41709a2c5dd8995bf2b0a7fa1bbabf31f28a01d385::" providerId="AD" clId="Web-{4BFC336B-C53C-39F9-9F49-326F381AAAA4}" dt="2022-06-16T15:34:34.571" v="47" actId="20577"/>
          <ac:spMkLst>
            <pc:docMk/>
            <pc:sldMk cId="305026718" sldId="618"/>
            <ac:spMk id="6" creationId="{FDC70DD0-251E-558B-F081-C885E38AEEB9}"/>
          </ac:spMkLst>
        </pc:spChg>
      </pc:sldChg>
      <pc:sldChg chg="add">
        <pc:chgData name="Guest User" userId="S::urn:spo:anon#a05a8874d918bb576ad82a41709a2c5dd8995bf2b0a7fa1bbabf31f28a01d385::" providerId="AD" clId="Web-{4BFC336B-C53C-39F9-9F49-326F381AAAA4}" dt="2022-06-16T15:29:49.915" v="1"/>
        <pc:sldMkLst>
          <pc:docMk/>
          <pc:sldMk cId="1864572282" sldId="619"/>
        </pc:sldMkLst>
      </pc:sldChg>
      <pc:sldChg chg="add">
        <pc:chgData name="Guest User" userId="S::urn:spo:anon#a05a8874d918bb576ad82a41709a2c5dd8995bf2b0a7fa1bbabf31f28a01d385::" providerId="AD" clId="Web-{4BFC336B-C53C-39F9-9F49-326F381AAAA4}" dt="2022-06-16T15:29:50.150" v="2"/>
        <pc:sldMkLst>
          <pc:docMk/>
          <pc:sldMk cId="2721399552" sldId="620"/>
        </pc:sldMkLst>
      </pc:sldChg>
      <pc:sldChg chg="add">
        <pc:chgData name="Guest User" userId="S::urn:spo:anon#a05a8874d918bb576ad82a41709a2c5dd8995bf2b0a7fa1bbabf31f28a01d385::" providerId="AD" clId="Web-{4BFC336B-C53C-39F9-9F49-326F381AAAA4}" dt="2022-06-16T15:29:50.243" v="3"/>
        <pc:sldMkLst>
          <pc:docMk/>
          <pc:sldMk cId="1670700531" sldId="621"/>
        </pc:sldMkLst>
      </pc:sldChg>
      <pc:sldChg chg="add">
        <pc:chgData name="Guest User" userId="S::urn:spo:anon#a05a8874d918bb576ad82a41709a2c5dd8995bf2b0a7fa1bbabf31f28a01d385::" providerId="AD" clId="Web-{4BFC336B-C53C-39F9-9F49-326F381AAAA4}" dt="2022-06-16T15:29:50.509" v="4"/>
        <pc:sldMkLst>
          <pc:docMk/>
          <pc:sldMk cId="3077396634" sldId="622"/>
        </pc:sldMkLst>
      </pc:sldChg>
      <pc:sldChg chg="add">
        <pc:chgData name="Guest User" userId="S::urn:spo:anon#a05a8874d918bb576ad82a41709a2c5dd8995bf2b0a7fa1bbabf31f28a01d385::" providerId="AD" clId="Web-{4BFC336B-C53C-39F9-9F49-326F381AAAA4}" dt="2022-06-16T15:29:50.806" v="5"/>
        <pc:sldMkLst>
          <pc:docMk/>
          <pc:sldMk cId="554288117" sldId="623"/>
        </pc:sldMkLst>
      </pc:sldChg>
      <pc:sldChg chg="add">
        <pc:chgData name="Guest User" userId="S::urn:spo:anon#a05a8874d918bb576ad82a41709a2c5dd8995bf2b0a7fa1bbabf31f28a01d385::" providerId="AD" clId="Web-{4BFC336B-C53C-39F9-9F49-326F381AAAA4}" dt="2022-06-16T15:29:50.978" v="6"/>
        <pc:sldMkLst>
          <pc:docMk/>
          <pc:sldMk cId="278491802" sldId="624"/>
        </pc:sldMkLst>
      </pc:sldChg>
      <pc:sldChg chg="add">
        <pc:chgData name="Guest User" userId="S::urn:spo:anon#a05a8874d918bb576ad82a41709a2c5dd8995bf2b0a7fa1bbabf31f28a01d385::" providerId="AD" clId="Web-{4BFC336B-C53C-39F9-9F49-326F381AAAA4}" dt="2022-06-16T15:29:51.119" v="7"/>
        <pc:sldMkLst>
          <pc:docMk/>
          <pc:sldMk cId="618151347" sldId="625"/>
        </pc:sldMkLst>
      </pc:sldChg>
      <pc:sldChg chg="add">
        <pc:chgData name="Guest User" userId="S::urn:spo:anon#a05a8874d918bb576ad82a41709a2c5dd8995bf2b0a7fa1bbabf31f28a01d385::" providerId="AD" clId="Web-{4BFC336B-C53C-39F9-9F49-326F381AAAA4}" dt="2022-06-16T15:29:51.353" v="8"/>
        <pc:sldMkLst>
          <pc:docMk/>
          <pc:sldMk cId="3756058491" sldId="626"/>
        </pc:sldMkLst>
      </pc:sldChg>
      <pc:sldChg chg="add">
        <pc:chgData name="Guest User" userId="S::urn:spo:anon#a05a8874d918bb576ad82a41709a2c5dd8995bf2b0a7fa1bbabf31f28a01d385::" providerId="AD" clId="Web-{4BFC336B-C53C-39F9-9F49-326F381AAAA4}" dt="2022-06-16T15:29:51.759" v="9"/>
        <pc:sldMkLst>
          <pc:docMk/>
          <pc:sldMk cId="1519955345" sldId="627"/>
        </pc:sldMkLst>
      </pc:sldChg>
      <pc:sldChg chg="add">
        <pc:chgData name="Guest User" userId="S::urn:spo:anon#a05a8874d918bb576ad82a41709a2c5dd8995bf2b0a7fa1bbabf31f28a01d385::" providerId="AD" clId="Web-{4BFC336B-C53C-39F9-9F49-326F381AAAA4}" dt="2022-06-16T15:29:52.197" v="10"/>
        <pc:sldMkLst>
          <pc:docMk/>
          <pc:sldMk cId="763552831" sldId="628"/>
        </pc:sldMkLst>
      </pc:sldChg>
      <pc:sldChg chg="add">
        <pc:chgData name="Guest User" userId="S::urn:spo:anon#a05a8874d918bb576ad82a41709a2c5dd8995bf2b0a7fa1bbabf31f28a01d385::" providerId="AD" clId="Web-{4BFC336B-C53C-39F9-9F49-326F381AAAA4}" dt="2022-06-16T15:29:52.415" v="11"/>
        <pc:sldMkLst>
          <pc:docMk/>
          <pc:sldMk cId="3729174716" sldId="629"/>
        </pc:sldMkLst>
      </pc:sldChg>
      <pc:sldChg chg="add">
        <pc:chgData name="Guest User" userId="S::urn:spo:anon#a05a8874d918bb576ad82a41709a2c5dd8995bf2b0a7fa1bbabf31f28a01d385::" providerId="AD" clId="Web-{4BFC336B-C53C-39F9-9F49-326F381AAAA4}" dt="2022-06-16T15:29:52.540" v="12"/>
        <pc:sldMkLst>
          <pc:docMk/>
          <pc:sldMk cId="1771526705" sldId="630"/>
        </pc:sldMkLst>
      </pc:sldChg>
      <pc:sldChg chg="add">
        <pc:chgData name="Guest User" userId="S::urn:spo:anon#a05a8874d918bb576ad82a41709a2c5dd8995bf2b0a7fa1bbabf31f28a01d385::" providerId="AD" clId="Web-{4BFC336B-C53C-39F9-9F49-326F381AAAA4}" dt="2022-06-16T15:29:52.712" v="13"/>
        <pc:sldMkLst>
          <pc:docMk/>
          <pc:sldMk cId="600850522" sldId="631"/>
        </pc:sldMkLst>
      </pc:sldChg>
      <pc:sldChg chg="add">
        <pc:chgData name="Guest User" userId="S::urn:spo:anon#a05a8874d918bb576ad82a41709a2c5dd8995bf2b0a7fa1bbabf31f28a01d385::" providerId="AD" clId="Web-{4BFC336B-C53C-39F9-9F49-326F381AAAA4}" dt="2022-06-16T15:29:52.947" v="14"/>
        <pc:sldMkLst>
          <pc:docMk/>
          <pc:sldMk cId="2016615641" sldId="632"/>
        </pc:sldMkLst>
      </pc:sldChg>
      <pc:sldChg chg="add">
        <pc:chgData name="Guest User" userId="S::urn:spo:anon#a05a8874d918bb576ad82a41709a2c5dd8995bf2b0a7fa1bbabf31f28a01d385::" providerId="AD" clId="Web-{4BFC336B-C53C-39F9-9F49-326F381AAAA4}" dt="2022-06-16T15:29:53.134" v="15"/>
        <pc:sldMkLst>
          <pc:docMk/>
          <pc:sldMk cId="2997304346" sldId="633"/>
        </pc:sldMkLst>
      </pc:sldChg>
      <pc:sldChg chg="add">
        <pc:chgData name="Guest User" userId="S::urn:spo:anon#a05a8874d918bb576ad82a41709a2c5dd8995bf2b0a7fa1bbabf31f28a01d385::" providerId="AD" clId="Web-{4BFC336B-C53C-39F9-9F49-326F381AAAA4}" dt="2022-06-16T15:29:53.275" v="16"/>
        <pc:sldMkLst>
          <pc:docMk/>
          <pc:sldMk cId="511966717" sldId="634"/>
        </pc:sldMkLst>
      </pc:sldChg>
      <pc:sldChg chg="add">
        <pc:chgData name="Guest User" userId="S::urn:spo:anon#a05a8874d918bb576ad82a41709a2c5dd8995bf2b0a7fa1bbabf31f28a01d385::" providerId="AD" clId="Web-{4BFC336B-C53C-39F9-9F49-326F381AAAA4}" dt="2022-06-16T15:29:53.447" v="17"/>
        <pc:sldMkLst>
          <pc:docMk/>
          <pc:sldMk cId="3954476622" sldId="635"/>
        </pc:sldMkLst>
      </pc:sldChg>
      <pc:sldChg chg="add">
        <pc:chgData name="Guest User" userId="S::urn:spo:anon#a05a8874d918bb576ad82a41709a2c5dd8995bf2b0a7fa1bbabf31f28a01d385::" providerId="AD" clId="Web-{4BFC336B-C53C-39F9-9F49-326F381AAAA4}" dt="2022-06-16T15:29:53.525" v="18"/>
        <pc:sldMkLst>
          <pc:docMk/>
          <pc:sldMk cId="2660295969" sldId="636"/>
        </pc:sldMkLst>
      </pc:sldChg>
      <pc:sldChg chg="add">
        <pc:chgData name="Guest User" userId="S::urn:spo:anon#a05a8874d918bb576ad82a41709a2c5dd8995bf2b0a7fa1bbabf31f28a01d385::" providerId="AD" clId="Web-{4BFC336B-C53C-39F9-9F49-326F381AAAA4}" dt="2022-06-16T15:29:53.681" v="19"/>
        <pc:sldMkLst>
          <pc:docMk/>
          <pc:sldMk cId="1114640278" sldId="637"/>
        </pc:sldMkLst>
      </pc:sldChg>
      <pc:sldChg chg="add del">
        <pc:chgData name="Guest User" userId="S::urn:spo:anon#a05a8874d918bb576ad82a41709a2c5dd8995bf2b0a7fa1bbabf31f28a01d385::" providerId="AD" clId="Web-{4BFC336B-C53C-39F9-9F49-326F381AAAA4}" dt="2022-06-16T15:34:38.040" v="48"/>
        <pc:sldMkLst>
          <pc:docMk/>
          <pc:sldMk cId="1845036104" sldId="638"/>
        </pc:sldMkLst>
      </pc:sldChg>
      <pc:sldChg chg="add del ord">
        <pc:chgData name="Guest User" userId="S::urn:spo:anon#a05a8874d918bb576ad82a41709a2c5dd8995bf2b0a7fa1bbabf31f28a01d385::" providerId="AD" clId="Web-{4BFC336B-C53C-39F9-9F49-326F381AAAA4}" dt="2022-06-16T15:33:42.462" v="27"/>
        <pc:sldMkLst>
          <pc:docMk/>
          <pc:sldMk cId="3531712164" sldId="639"/>
        </pc:sldMkLst>
      </pc:sldChg>
      <pc:sldMasterChg chg="add addSldLayout">
        <pc:chgData name="Guest User" userId="S::urn:spo:anon#a05a8874d918bb576ad82a41709a2c5dd8995bf2b0a7fa1bbabf31f28a01d385::" providerId="AD" clId="Web-{4BFC336B-C53C-39F9-9F49-326F381AAAA4}" dt="2022-06-16T15:29:49.915" v="1"/>
        <pc:sldMasterMkLst>
          <pc:docMk/>
          <pc:sldMasterMk cId="4155018583" sldId="2147483648"/>
        </pc:sldMasterMkLst>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2285866831" sldId="2147483649"/>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1186995745" sldId="2147483650"/>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1108431430" sldId="2147483651"/>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2199572915" sldId="2147483652"/>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881571676" sldId="2147483653"/>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4208806567" sldId="2147483654"/>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3327407846" sldId="2147483655"/>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3497432458" sldId="2147483656"/>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3292061554" sldId="2147483657"/>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682936737" sldId="2147483658"/>
          </pc:sldLayoutMkLst>
        </pc:sldLayoutChg>
        <pc:sldLayoutChg chg="add">
          <pc:chgData name="Guest User" userId="S::urn:spo:anon#a05a8874d918bb576ad82a41709a2c5dd8995bf2b0a7fa1bbabf31f28a01d385::" providerId="AD" clId="Web-{4BFC336B-C53C-39F9-9F49-326F381AAAA4}" dt="2022-06-16T15:29:49.915" v="1"/>
          <pc:sldLayoutMkLst>
            <pc:docMk/>
            <pc:sldMasterMk cId="4155018583" sldId="2147483648"/>
            <pc:sldLayoutMk cId="190045763" sldId="2147483659"/>
          </pc:sldLayoutMkLst>
        </pc:sldLayoutChg>
      </pc:sldMasterChg>
    </pc:docChg>
  </pc:docChgLst>
  <pc:docChgLst>
    <pc:chgData name="Minguez, Jessica [AK]" userId="S::jessica.minguez_neaalaska.org#ext#@neahq.onmicrosoft.com::e29b5cdf-7030-4a48-b3c4-af0d3e541d63" providerId="AD" clId="Web-{FF2843E9-EDD4-8090-C494-82D90E0E792C}"/>
    <pc:docChg chg="addSld modSld">
      <pc:chgData name="Minguez, Jessica [AK]" userId="S::jessica.minguez_neaalaska.org#ext#@neahq.onmicrosoft.com::e29b5cdf-7030-4a48-b3c4-af0d3e541d63" providerId="AD" clId="Web-{FF2843E9-EDD4-8090-C494-82D90E0E792C}" dt="2023-05-10T23:21:26.871" v="191" actId="20577"/>
      <pc:docMkLst>
        <pc:docMk/>
      </pc:docMkLst>
      <pc:sldChg chg="modSp">
        <pc:chgData name="Minguez, Jessica [AK]" userId="S::jessica.minguez_neaalaska.org#ext#@neahq.onmicrosoft.com::e29b5cdf-7030-4a48-b3c4-af0d3e541d63" providerId="AD" clId="Web-{FF2843E9-EDD4-8090-C494-82D90E0E792C}" dt="2023-05-10T23:09:35.541" v="0" actId="20577"/>
        <pc:sldMkLst>
          <pc:docMk/>
          <pc:sldMk cId="2757121401" sldId="548"/>
        </pc:sldMkLst>
        <pc:spChg chg="mod">
          <ac:chgData name="Minguez, Jessica [AK]" userId="S::jessica.minguez_neaalaska.org#ext#@neahq.onmicrosoft.com::e29b5cdf-7030-4a48-b3c4-af0d3e541d63" providerId="AD" clId="Web-{FF2843E9-EDD4-8090-C494-82D90E0E792C}" dt="2023-05-10T23:09:35.541" v="0" actId="20577"/>
          <ac:spMkLst>
            <pc:docMk/>
            <pc:sldMk cId="2757121401" sldId="548"/>
            <ac:spMk id="3" creationId="{D5A9E3C9-07AA-41F6-A08B-5C66AAB1A24E}"/>
          </ac:spMkLst>
        </pc:spChg>
      </pc:sldChg>
      <pc:sldChg chg="modSp">
        <pc:chgData name="Minguez, Jessica [AK]" userId="S::jessica.minguez_neaalaska.org#ext#@neahq.onmicrosoft.com::e29b5cdf-7030-4a48-b3c4-af0d3e541d63" providerId="AD" clId="Web-{FF2843E9-EDD4-8090-C494-82D90E0E792C}" dt="2023-05-10T23:21:26.871" v="191" actId="20577"/>
        <pc:sldMkLst>
          <pc:docMk/>
          <pc:sldMk cId="363962774" sldId="571"/>
        </pc:sldMkLst>
        <pc:spChg chg="mod">
          <ac:chgData name="Minguez, Jessica [AK]" userId="S::jessica.minguez_neaalaska.org#ext#@neahq.onmicrosoft.com::e29b5cdf-7030-4a48-b3c4-af0d3e541d63" providerId="AD" clId="Web-{FF2843E9-EDD4-8090-C494-82D90E0E792C}" dt="2023-05-10T23:09:49.885" v="7" actId="20577"/>
          <ac:spMkLst>
            <pc:docMk/>
            <pc:sldMk cId="363962774" sldId="571"/>
            <ac:spMk id="2" creationId="{00000000-0000-0000-0000-000000000000}"/>
          </ac:spMkLst>
        </pc:spChg>
        <pc:spChg chg="mod">
          <ac:chgData name="Minguez, Jessica [AK]" userId="S::jessica.minguez_neaalaska.org#ext#@neahq.onmicrosoft.com::e29b5cdf-7030-4a48-b3c4-af0d3e541d63" providerId="AD" clId="Web-{FF2843E9-EDD4-8090-C494-82D90E0E792C}" dt="2023-05-10T23:21:26.871" v="191" actId="20577"/>
          <ac:spMkLst>
            <pc:docMk/>
            <pc:sldMk cId="363962774" sldId="571"/>
            <ac:spMk id="3" creationId="{00000000-0000-0000-0000-000000000000}"/>
          </ac:spMkLst>
        </pc:spChg>
      </pc:sldChg>
      <pc:sldChg chg="add replId">
        <pc:chgData name="Minguez, Jessica [AK]" userId="S::jessica.minguez_neaalaska.org#ext#@neahq.onmicrosoft.com::e29b5cdf-7030-4a48-b3c4-af0d3e541d63" providerId="AD" clId="Web-{FF2843E9-EDD4-8090-C494-82D90E0E792C}" dt="2023-05-10T23:18:04.257" v="182"/>
        <pc:sldMkLst>
          <pc:docMk/>
          <pc:sldMk cId="2699621232" sldId="642"/>
        </pc:sldMkLst>
      </pc:sldChg>
    </pc:docChg>
  </pc:docChgLst>
  <pc:docChgLst>
    <pc:chgData name="Guest User" userId="S::urn:spo:anon#290bf836888f6a5b80bd75560be081938d1cee5f31a02ceb148057205b9e5590::" providerId="AD" clId="Web-{4240766B-400A-59E2-53A4-8E9D03281FCB}"/>
    <pc:docChg chg="modSld">
      <pc:chgData name="Guest User" userId="S::urn:spo:anon#290bf836888f6a5b80bd75560be081938d1cee5f31a02ceb148057205b9e5590::" providerId="AD" clId="Web-{4240766B-400A-59E2-53A4-8E9D03281FCB}" dt="2022-05-05T03:09:41.142" v="6" actId="20577"/>
      <pc:docMkLst>
        <pc:docMk/>
      </pc:docMkLst>
      <pc:sldChg chg="modSp">
        <pc:chgData name="Guest User" userId="S::urn:spo:anon#290bf836888f6a5b80bd75560be081938d1cee5f31a02ceb148057205b9e5590::" providerId="AD" clId="Web-{4240766B-400A-59E2-53A4-8E9D03281FCB}" dt="2022-05-05T03:09:41.142" v="6" actId="20577"/>
        <pc:sldMkLst>
          <pc:docMk/>
          <pc:sldMk cId="2999028734" sldId="550"/>
        </pc:sldMkLst>
        <pc:spChg chg="mod">
          <ac:chgData name="Guest User" userId="S::urn:spo:anon#290bf836888f6a5b80bd75560be081938d1cee5f31a02ceb148057205b9e5590::" providerId="AD" clId="Web-{4240766B-400A-59E2-53A4-8E9D03281FCB}" dt="2022-05-05T03:09:41.142" v="6" actId="20577"/>
          <ac:spMkLst>
            <pc:docMk/>
            <pc:sldMk cId="2999028734" sldId="550"/>
            <ac:spMk id="294" creationId="{00000000-0000-0000-0000-000000000000}"/>
          </ac:spMkLst>
        </pc:spChg>
      </pc:sldChg>
    </pc:docChg>
  </pc:docChgLst>
  <pc:docChgLst>
    <pc:chgData name="Guest User" userId="S::urn:spo:anon#a05a8874d918bb576ad82a41709a2c5dd8995bf2b0a7fa1bbabf31f28a01d385::" providerId="AD" clId="Web-{04632640-53D1-D8C6-49A5-4595127DDB2C}"/>
    <pc:docChg chg="addSld delSld modSld">
      <pc:chgData name="Guest User" userId="S::urn:spo:anon#a05a8874d918bb576ad82a41709a2c5dd8995bf2b0a7fa1bbabf31f28a01d385::" providerId="AD" clId="Web-{04632640-53D1-D8C6-49A5-4595127DDB2C}" dt="2022-06-16T15:37:48.974" v="16"/>
      <pc:docMkLst>
        <pc:docMk/>
      </pc:docMkLst>
      <pc:sldChg chg="del">
        <pc:chgData name="Guest User" userId="S::urn:spo:anon#a05a8874d918bb576ad82a41709a2c5dd8995bf2b0a7fa1bbabf31f28a01d385::" providerId="AD" clId="Web-{04632640-53D1-D8C6-49A5-4595127DDB2C}" dt="2022-06-16T15:37:26.443" v="15"/>
        <pc:sldMkLst>
          <pc:docMk/>
          <pc:sldMk cId="1114640278" sldId="637"/>
        </pc:sldMkLst>
      </pc:sldChg>
      <pc:sldChg chg="addSp modSp new">
        <pc:chgData name="Guest User" userId="S::urn:spo:anon#a05a8874d918bb576ad82a41709a2c5dd8995bf2b0a7fa1bbabf31f28a01d385::" providerId="AD" clId="Web-{04632640-53D1-D8C6-49A5-4595127DDB2C}" dt="2022-06-16T15:37:22.427" v="14" actId="20577"/>
        <pc:sldMkLst>
          <pc:docMk/>
          <pc:sldMk cId="1608659940" sldId="638"/>
        </pc:sldMkLst>
        <pc:spChg chg="mod">
          <ac:chgData name="Guest User" userId="S::urn:spo:anon#a05a8874d918bb576ad82a41709a2c5dd8995bf2b0a7fa1bbabf31f28a01d385::" providerId="AD" clId="Web-{04632640-53D1-D8C6-49A5-4595127DDB2C}" dt="2022-06-16T15:36:57.084" v="7" actId="20577"/>
          <ac:spMkLst>
            <pc:docMk/>
            <pc:sldMk cId="1608659940" sldId="638"/>
            <ac:spMk id="2" creationId="{4E4CF749-46CD-61B5-6405-8F078A8C1B33}"/>
          </ac:spMkLst>
        </pc:spChg>
        <pc:spChg chg="add mod">
          <ac:chgData name="Guest User" userId="S::urn:spo:anon#a05a8874d918bb576ad82a41709a2c5dd8995bf2b0a7fa1bbabf31f28a01d385::" providerId="AD" clId="Web-{04632640-53D1-D8C6-49A5-4595127DDB2C}" dt="2022-06-16T15:37:22.427" v="14" actId="20577"/>
          <ac:spMkLst>
            <pc:docMk/>
            <pc:sldMk cId="1608659940" sldId="638"/>
            <ac:spMk id="4" creationId="{E0E209DA-EC96-5AC2-64C7-4548488E34BB}"/>
          </ac:spMkLst>
        </pc:spChg>
        <pc:spChg chg="add mod">
          <ac:chgData name="Guest User" userId="S::urn:spo:anon#a05a8874d918bb576ad82a41709a2c5dd8995bf2b0a7fa1bbabf31f28a01d385::" providerId="AD" clId="Web-{04632640-53D1-D8C6-49A5-4595127DDB2C}" dt="2022-06-16T15:37:17.537" v="11" actId="1076"/>
          <ac:spMkLst>
            <pc:docMk/>
            <pc:sldMk cId="1608659940" sldId="638"/>
            <ac:spMk id="5" creationId="{E902233E-EE8A-D5A2-2D52-C30AD00A1066}"/>
          </ac:spMkLst>
        </pc:spChg>
      </pc:sldChg>
      <pc:sldChg chg="new">
        <pc:chgData name="Guest User" userId="S::urn:spo:anon#a05a8874d918bb576ad82a41709a2c5dd8995bf2b0a7fa1bbabf31f28a01d385::" providerId="AD" clId="Web-{04632640-53D1-D8C6-49A5-4595127DDB2C}" dt="2022-06-16T15:37:48.974" v="16"/>
        <pc:sldMkLst>
          <pc:docMk/>
          <pc:sldMk cId="2057979903" sldId="639"/>
        </pc:sldMkLst>
      </pc:sldChg>
    </pc:docChg>
  </pc:docChgLst>
  <pc:docChgLst>
    <pc:chgData name="Guest User" userId="S::urn:spo:anon#290bf836888f6a5b80bd75560be081938d1cee5f31a02ceb148057205b9e5590::" providerId="AD" clId="Web-{53143BD2-9012-ADB0-D511-56AC618CC61B}"/>
    <pc:docChg chg="addSld modSld">
      <pc:chgData name="Guest User" userId="S::urn:spo:anon#290bf836888f6a5b80bd75560be081938d1cee5f31a02ceb148057205b9e5590::" providerId="AD" clId="Web-{53143BD2-9012-ADB0-D511-56AC618CC61B}" dt="2022-05-04T23:12:35.828" v="282" actId="20577"/>
      <pc:docMkLst>
        <pc:docMk/>
      </pc:docMkLst>
      <pc:sldChg chg="modSp">
        <pc:chgData name="Guest User" userId="S::urn:spo:anon#290bf836888f6a5b80bd75560be081938d1cee5f31a02ceb148057205b9e5590::" providerId="AD" clId="Web-{53143BD2-9012-ADB0-D511-56AC618CC61B}" dt="2022-05-04T23:07:46.165" v="242" actId="14100"/>
        <pc:sldMkLst>
          <pc:docMk/>
          <pc:sldMk cId="1170575924" sldId="403"/>
        </pc:sldMkLst>
        <pc:spChg chg="mod">
          <ac:chgData name="Guest User" userId="S::urn:spo:anon#290bf836888f6a5b80bd75560be081938d1cee5f31a02ceb148057205b9e5590::" providerId="AD" clId="Web-{53143BD2-9012-ADB0-D511-56AC618CC61B}" dt="2022-05-04T23:07:46.165" v="242" actId="14100"/>
          <ac:spMkLst>
            <pc:docMk/>
            <pc:sldMk cId="1170575924" sldId="403"/>
            <ac:spMk id="8" creationId="{00000000-0000-0000-0000-000000000000}"/>
          </ac:spMkLst>
        </pc:spChg>
      </pc:sldChg>
      <pc:sldChg chg="modSp">
        <pc:chgData name="Guest User" userId="S::urn:spo:anon#290bf836888f6a5b80bd75560be081938d1cee5f31a02ceb148057205b9e5590::" providerId="AD" clId="Web-{53143BD2-9012-ADB0-D511-56AC618CC61B}" dt="2022-05-04T23:08:53.323" v="252" actId="20577"/>
        <pc:sldMkLst>
          <pc:docMk/>
          <pc:sldMk cId="2301874146" sldId="405"/>
        </pc:sldMkLst>
        <pc:spChg chg="mod">
          <ac:chgData name="Guest User" userId="S::urn:spo:anon#290bf836888f6a5b80bd75560be081938d1cee5f31a02ceb148057205b9e5590::" providerId="AD" clId="Web-{53143BD2-9012-ADB0-D511-56AC618CC61B}" dt="2022-05-04T23:08:53.323" v="252" actId="20577"/>
          <ac:spMkLst>
            <pc:docMk/>
            <pc:sldMk cId="2301874146" sldId="405"/>
            <ac:spMk id="3" creationId="{00000000-0000-0000-0000-000000000000}"/>
          </ac:spMkLst>
        </pc:spChg>
      </pc:sldChg>
      <pc:sldChg chg="modSp">
        <pc:chgData name="Guest User" userId="S::urn:spo:anon#290bf836888f6a5b80bd75560be081938d1cee5f31a02ceb148057205b9e5590::" providerId="AD" clId="Web-{53143BD2-9012-ADB0-D511-56AC618CC61B}" dt="2022-05-04T23:09:06.089" v="255" actId="20577"/>
        <pc:sldMkLst>
          <pc:docMk/>
          <pc:sldMk cId="3195790137" sldId="408"/>
        </pc:sldMkLst>
        <pc:spChg chg="mod">
          <ac:chgData name="Guest User" userId="S::urn:spo:anon#290bf836888f6a5b80bd75560be081938d1cee5f31a02ceb148057205b9e5590::" providerId="AD" clId="Web-{53143BD2-9012-ADB0-D511-56AC618CC61B}" dt="2022-05-04T23:09:06.089" v="255" actId="20577"/>
          <ac:spMkLst>
            <pc:docMk/>
            <pc:sldMk cId="3195790137" sldId="408"/>
            <ac:spMk id="3" creationId="{00000000-0000-0000-0000-000000000000}"/>
          </ac:spMkLst>
        </pc:spChg>
      </pc:sldChg>
      <pc:sldChg chg="modSp">
        <pc:chgData name="Guest User" userId="S::urn:spo:anon#290bf836888f6a5b80bd75560be081938d1cee5f31a02ceb148057205b9e5590::" providerId="AD" clId="Web-{53143BD2-9012-ADB0-D511-56AC618CC61B}" dt="2022-05-04T23:09:20.495" v="258" actId="20577"/>
        <pc:sldMkLst>
          <pc:docMk/>
          <pc:sldMk cId="3695643175" sldId="411"/>
        </pc:sldMkLst>
        <pc:spChg chg="mod">
          <ac:chgData name="Guest User" userId="S::urn:spo:anon#290bf836888f6a5b80bd75560be081938d1cee5f31a02ceb148057205b9e5590::" providerId="AD" clId="Web-{53143BD2-9012-ADB0-D511-56AC618CC61B}" dt="2022-05-04T23:09:20.495" v="258" actId="20577"/>
          <ac:spMkLst>
            <pc:docMk/>
            <pc:sldMk cId="3695643175" sldId="411"/>
            <ac:spMk id="3" creationId="{00000000-0000-0000-0000-000000000000}"/>
          </ac:spMkLst>
        </pc:spChg>
      </pc:sldChg>
      <pc:sldChg chg="addSp delSp modSp">
        <pc:chgData name="Guest User" userId="S::urn:spo:anon#290bf836888f6a5b80bd75560be081938d1cee5f31a02ceb148057205b9e5590::" providerId="AD" clId="Web-{53143BD2-9012-ADB0-D511-56AC618CC61B}" dt="2022-05-04T23:09:56.465" v="262" actId="1076"/>
        <pc:sldMkLst>
          <pc:docMk/>
          <pc:sldMk cId="359697345" sldId="413"/>
        </pc:sldMkLst>
        <pc:spChg chg="mod">
          <ac:chgData name="Guest User" userId="S::urn:spo:anon#290bf836888f6a5b80bd75560be081938d1cee5f31a02ceb148057205b9e5590::" providerId="AD" clId="Web-{53143BD2-9012-ADB0-D511-56AC618CC61B}" dt="2022-05-04T23:09:56.465" v="262" actId="1076"/>
          <ac:spMkLst>
            <pc:docMk/>
            <pc:sldMk cId="359697345" sldId="413"/>
            <ac:spMk id="2" creationId="{BA3D9075-0058-4A2B-8FFB-0D242D0FEDB7}"/>
          </ac:spMkLst>
        </pc:spChg>
        <pc:spChg chg="del mod">
          <ac:chgData name="Guest User" userId="S::urn:spo:anon#290bf836888f6a5b80bd75560be081938d1cee5f31a02ceb148057205b9e5590::" providerId="AD" clId="Web-{53143BD2-9012-ADB0-D511-56AC618CC61B}" dt="2022-05-04T23:09:39.996" v="260"/>
          <ac:spMkLst>
            <pc:docMk/>
            <pc:sldMk cId="359697345" sldId="413"/>
            <ac:spMk id="3" creationId="{E90F637A-28BF-4A83-9C2E-79664D85C545}"/>
          </ac:spMkLst>
        </pc:spChg>
        <pc:spChg chg="add del mod">
          <ac:chgData name="Guest User" userId="S::urn:spo:anon#290bf836888f6a5b80bd75560be081938d1cee5f31a02ceb148057205b9e5590::" providerId="AD" clId="Web-{53143BD2-9012-ADB0-D511-56AC618CC61B}" dt="2022-05-04T23:09:44.840" v="261"/>
          <ac:spMkLst>
            <pc:docMk/>
            <pc:sldMk cId="359697345" sldId="413"/>
            <ac:spMk id="6" creationId="{56B2AC41-B22B-21F4-0874-DD212117E1F4}"/>
          </ac:spMkLst>
        </pc:spChg>
      </pc:sldChg>
      <pc:sldChg chg="modSp">
        <pc:chgData name="Guest User" userId="S::urn:spo:anon#290bf836888f6a5b80bd75560be081938d1cee5f31a02ceb148057205b9e5590::" providerId="AD" clId="Web-{53143BD2-9012-ADB0-D511-56AC618CC61B}" dt="2022-05-04T23:03:24.986" v="197" actId="20577"/>
        <pc:sldMkLst>
          <pc:docMk/>
          <pc:sldMk cId="1422221736" sldId="554"/>
        </pc:sldMkLst>
        <pc:spChg chg="mod">
          <ac:chgData name="Guest User" userId="S::urn:spo:anon#290bf836888f6a5b80bd75560be081938d1cee5f31a02ceb148057205b9e5590::" providerId="AD" clId="Web-{53143BD2-9012-ADB0-D511-56AC618CC61B}" dt="2022-05-04T23:03:24.986" v="197" actId="20577"/>
          <ac:spMkLst>
            <pc:docMk/>
            <pc:sldMk cId="1422221736" sldId="554"/>
            <ac:spMk id="314" creationId="{00000000-0000-0000-0000-000000000000}"/>
          </ac:spMkLst>
        </pc:spChg>
        <pc:picChg chg="mod ord">
          <ac:chgData name="Guest User" userId="S::urn:spo:anon#290bf836888f6a5b80bd75560be081938d1cee5f31a02ceb148057205b9e5590::" providerId="AD" clId="Web-{53143BD2-9012-ADB0-D511-56AC618CC61B}" dt="2022-05-04T23:02:43.657" v="187"/>
          <ac:picMkLst>
            <pc:docMk/>
            <pc:sldMk cId="1422221736" sldId="554"/>
            <ac:picMk id="5" creationId="{00000000-0000-0000-0000-000000000000}"/>
          </ac:picMkLst>
        </pc:picChg>
      </pc:sldChg>
      <pc:sldChg chg="modSp">
        <pc:chgData name="Guest User" userId="S::urn:spo:anon#290bf836888f6a5b80bd75560be081938d1cee5f31a02ceb148057205b9e5590::" providerId="AD" clId="Web-{53143BD2-9012-ADB0-D511-56AC618CC61B}" dt="2022-05-04T23:03:37.299" v="198" actId="20577"/>
        <pc:sldMkLst>
          <pc:docMk/>
          <pc:sldMk cId="1201846571" sldId="556"/>
        </pc:sldMkLst>
        <pc:spChg chg="mod">
          <ac:chgData name="Guest User" userId="S::urn:spo:anon#290bf836888f6a5b80bd75560be081938d1cee5f31a02ceb148057205b9e5590::" providerId="AD" clId="Web-{53143BD2-9012-ADB0-D511-56AC618CC61B}" dt="2022-05-04T23:03:37.299" v="198" actId="20577"/>
          <ac:spMkLst>
            <pc:docMk/>
            <pc:sldMk cId="1201846571" sldId="556"/>
            <ac:spMk id="3" creationId="{00000000-0000-0000-0000-000000000000}"/>
          </ac:spMkLst>
        </pc:spChg>
      </pc:sldChg>
      <pc:sldChg chg="modSp">
        <pc:chgData name="Guest User" userId="S::urn:spo:anon#290bf836888f6a5b80bd75560be081938d1cee5f31a02ceb148057205b9e5590::" providerId="AD" clId="Web-{53143BD2-9012-ADB0-D511-56AC618CC61B}" dt="2022-05-04T23:12:35.828" v="282" actId="20577"/>
        <pc:sldMkLst>
          <pc:docMk/>
          <pc:sldMk cId="677508957" sldId="558"/>
        </pc:sldMkLst>
        <pc:spChg chg="mod">
          <ac:chgData name="Guest User" userId="S::urn:spo:anon#290bf836888f6a5b80bd75560be081938d1cee5f31a02ceb148057205b9e5590::" providerId="AD" clId="Web-{53143BD2-9012-ADB0-D511-56AC618CC61B}" dt="2022-05-04T23:12:35.828" v="282" actId="20577"/>
          <ac:spMkLst>
            <pc:docMk/>
            <pc:sldMk cId="677508957" sldId="558"/>
            <ac:spMk id="3" creationId="{D5A9E3C9-07AA-41F6-A08B-5C66AAB1A24E}"/>
          </ac:spMkLst>
        </pc:spChg>
      </pc:sldChg>
      <pc:sldChg chg="modSp">
        <pc:chgData name="Guest User" userId="S::urn:spo:anon#290bf836888f6a5b80bd75560be081938d1cee5f31a02ceb148057205b9e5590::" providerId="AD" clId="Web-{53143BD2-9012-ADB0-D511-56AC618CC61B}" dt="2022-05-04T22:49:29.448" v="5" actId="14100"/>
        <pc:sldMkLst>
          <pc:docMk/>
          <pc:sldMk cId="3724258389" sldId="561"/>
        </pc:sldMkLst>
        <pc:spChg chg="mod">
          <ac:chgData name="Guest User" userId="S::urn:spo:anon#290bf836888f6a5b80bd75560be081938d1cee5f31a02ceb148057205b9e5590::" providerId="AD" clId="Web-{53143BD2-9012-ADB0-D511-56AC618CC61B}" dt="2022-05-04T22:49:29.448" v="5" actId="14100"/>
          <ac:spMkLst>
            <pc:docMk/>
            <pc:sldMk cId="3724258389" sldId="561"/>
            <ac:spMk id="2" creationId="{005CF54C-CCE2-47F9-A974-2EF25127E06E}"/>
          </ac:spMkLst>
        </pc:spChg>
      </pc:sldChg>
      <pc:sldChg chg="modSp">
        <pc:chgData name="Guest User" userId="S::urn:spo:anon#290bf836888f6a5b80bd75560be081938d1cee5f31a02ceb148057205b9e5590::" providerId="AD" clId="Web-{53143BD2-9012-ADB0-D511-56AC618CC61B}" dt="2022-05-04T22:56:49.601" v="83" actId="20577"/>
        <pc:sldMkLst>
          <pc:docMk/>
          <pc:sldMk cId="831193346" sldId="567"/>
        </pc:sldMkLst>
        <pc:spChg chg="mod">
          <ac:chgData name="Guest User" userId="S::urn:spo:anon#290bf836888f6a5b80bd75560be081938d1cee5f31a02ceb148057205b9e5590::" providerId="AD" clId="Web-{53143BD2-9012-ADB0-D511-56AC618CC61B}" dt="2022-05-04T22:56:49.601" v="83" actId="20577"/>
          <ac:spMkLst>
            <pc:docMk/>
            <pc:sldMk cId="831193346" sldId="567"/>
            <ac:spMk id="2" creationId="{419D90EF-842B-4341-BEFF-C442EE819D2A}"/>
          </ac:spMkLst>
        </pc:spChg>
      </pc:sldChg>
      <pc:sldChg chg="modSp">
        <pc:chgData name="Guest User" userId="S::urn:spo:anon#290bf836888f6a5b80bd75560be081938d1cee5f31a02ceb148057205b9e5590::" providerId="AD" clId="Web-{53143BD2-9012-ADB0-D511-56AC618CC61B}" dt="2022-05-04T22:54:48.847" v="32" actId="20577"/>
        <pc:sldMkLst>
          <pc:docMk/>
          <pc:sldMk cId="363962774" sldId="571"/>
        </pc:sldMkLst>
        <pc:spChg chg="mod">
          <ac:chgData name="Guest User" userId="S::urn:spo:anon#290bf836888f6a5b80bd75560be081938d1cee5f31a02ceb148057205b9e5590::" providerId="AD" clId="Web-{53143BD2-9012-ADB0-D511-56AC618CC61B}" dt="2022-05-04T22:54:48.847" v="32" actId="20577"/>
          <ac:spMkLst>
            <pc:docMk/>
            <pc:sldMk cId="363962774" sldId="571"/>
            <ac:spMk id="3" creationId="{00000000-0000-0000-0000-000000000000}"/>
          </ac:spMkLst>
        </pc:spChg>
      </pc:sldChg>
      <pc:sldChg chg="modSp">
        <pc:chgData name="Guest User" userId="S::urn:spo:anon#290bf836888f6a5b80bd75560be081938d1cee5f31a02ceb148057205b9e5590::" providerId="AD" clId="Web-{53143BD2-9012-ADB0-D511-56AC618CC61B}" dt="2022-05-04T23:05:36.052" v="204" actId="20577"/>
        <pc:sldMkLst>
          <pc:docMk/>
          <pc:sldMk cId="3458560895" sldId="596"/>
        </pc:sldMkLst>
        <pc:spChg chg="mod">
          <ac:chgData name="Guest User" userId="S::urn:spo:anon#290bf836888f6a5b80bd75560be081938d1cee5f31a02ceb148057205b9e5590::" providerId="AD" clId="Web-{53143BD2-9012-ADB0-D511-56AC618CC61B}" dt="2022-05-04T23:05:36.052" v="204" actId="20577"/>
          <ac:spMkLst>
            <pc:docMk/>
            <pc:sldMk cId="3458560895" sldId="596"/>
            <ac:spMk id="308" creationId="{00000000-0000-0000-0000-000000000000}"/>
          </ac:spMkLst>
        </pc:spChg>
        <pc:spChg chg="mod">
          <ac:chgData name="Guest User" userId="S::urn:spo:anon#290bf836888f6a5b80bd75560be081938d1cee5f31a02ceb148057205b9e5590::" providerId="AD" clId="Web-{53143BD2-9012-ADB0-D511-56AC618CC61B}" dt="2022-05-04T23:05:32.052" v="202" actId="20577"/>
          <ac:spMkLst>
            <pc:docMk/>
            <pc:sldMk cId="3458560895" sldId="596"/>
            <ac:spMk id="309" creationId="{00000000-0000-0000-0000-000000000000}"/>
          </ac:spMkLst>
        </pc:spChg>
      </pc:sldChg>
      <pc:sldChg chg="modSp">
        <pc:chgData name="Guest User" userId="S::urn:spo:anon#290bf836888f6a5b80bd75560be081938d1cee5f31a02ceb148057205b9e5590::" providerId="AD" clId="Web-{53143BD2-9012-ADB0-D511-56AC618CC61B}" dt="2022-05-04T23:05:55.459" v="205" actId="20577"/>
        <pc:sldMkLst>
          <pc:docMk/>
          <pc:sldMk cId="2088626175" sldId="604"/>
        </pc:sldMkLst>
        <pc:spChg chg="mod">
          <ac:chgData name="Guest User" userId="S::urn:spo:anon#290bf836888f6a5b80bd75560be081938d1cee5f31a02ceb148057205b9e5590::" providerId="AD" clId="Web-{53143BD2-9012-ADB0-D511-56AC618CC61B}" dt="2022-05-04T23:05:55.459" v="205" actId="20577"/>
          <ac:spMkLst>
            <pc:docMk/>
            <pc:sldMk cId="2088626175" sldId="604"/>
            <ac:spMk id="3" creationId="{00000000-0000-0000-0000-000000000000}"/>
          </ac:spMkLst>
        </pc:spChg>
      </pc:sldChg>
      <pc:sldChg chg="modSp">
        <pc:chgData name="Guest User" userId="S::urn:spo:anon#290bf836888f6a5b80bd75560be081938d1cee5f31a02ceb148057205b9e5590::" providerId="AD" clId="Web-{53143BD2-9012-ADB0-D511-56AC618CC61B}" dt="2022-05-04T23:07:18.367" v="239" actId="20577"/>
        <pc:sldMkLst>
          <pc:docMk/>
          <pc:sldMk cId="1934822789" sldId="606"/>
        </pc:sldMkLst>
        <pc:spChg chg="mod">
          <ac:chgData name="Guest User" userId="S::urn:spo:anon#290bf836888f6a5b80bd75560be081938d1cee5f31a02ceb148057205b9e5590::" providerId="AD" clId="Web-{53143BD2-9012-ADB0-D511-56AC618CC61B}" dt="2022-05-04T23:07:07.179" v="238" actId="20577"/>
          <ac:spMkLst>
            <pc:docMk/>
            <pc:sldMk cId="1934822789" sldId="606"/>
            <ac:spMk id="2" creationId="{00000000-0000-0000-0000-000000000000}"/>
          </ac:spMkLst>
        </pc:spChg>
        <pc:spChg chg="mod">
          <ac:chgData name="Guest User" userId="S::urn:spo:anon#290bf836888f6a5b80bd75560be081938d1cee5f31a02ceb148057205b9e5590::" providerId="AD" clId="Web-{53143BD2-9012-ADB0-D511-56AC618CC61B}" dt="2022-05-04T23:07:18.367" v="239" actId="20577"/>
          <ac:spMkLst>
            <pc:docMk/>
            <pc:sldMk cId="1934822789" sldId="606"/>
            <ac:spMk id="3" creationId="{00000000-0000-0000-0000-000000000000}"/>
          </ac:spMkLst>
        </pc:spChg>
      </pc:sldChg>
      <pc:sldChg chg="modSp">
        <pc:chgData name="Guest User" userId="S::urn:spo:anon#290bf836888f6a5b80bd75560be081938d1cee5f31a02ceb148057205b9e5590::" providerId="AD" clId="Web-{53143BD2-9012-ADB0-D511-56AC618CC61B}" dt="2022-05-04T23:06:25.084" v="209" actId="14100"/>
        <pc:sldMkLst>
          <pc:docMk/>
          <pc:sldMk cId="10730474" sldId="612"/>
        </pc:sldMkLst>
        <pc:spChg chg="mod">
          <ac:chgData name="Guest User" userId="S::urn:spo:anon#290bf836888f6a5b80bd75560be081938d1cee5f31a02ceb148057205b9e5590::" providerId="AD" clId="Web-{53143BD2-9012-ADB0-D511-56AC618CC61B}" dt="2022-05-04T23:06:25.084" v="209" actId="14100"/>
          <ac:spMkLst>
            <pc:docMk/>
            <pc:sldMk cId="10730474" sldId="612"/>
            <ac:spMk id="3" creationId="{00000000-0000-0000-0000-000000000000}"/>
          </ac:spMkLst>
        </pc:spChg>
        <pc:picChg chg="ord">
          <ac:chgData name="Guest User" userId="S::urn:spo:anon#290bf836888f6a5b80bd75560be081938d1cee5f31a02ceb148057205b9e5590::" providerId="AD" clId="Web-{53143BD2-9012-ADB0-D511-56AC618CC61B}" dt="2022-05-04T23:06:11.193" v="207"/>
          <ac:picMkLst>
            <pc:docMk/>
            <pc:sldMk cId="10730474" sldId="612"/>
            <ac:picMk id="5" creationId="{FC899F96-C217-48DB-BEF9-B5292B834B42}"/>
          </ac:picMkLst>
        </pc:picChg>
      </pc:sldChg>
      <pc:sldChg chg="modSp add replId">
        <pc:chgData name="Guest User" userId="S::urn:spo:anon#290bf836888f6a5b80bd75560be081938d1cee5f31a02ceb148057205b9e5590::" providerId="AD" clId="Web-{53143BD2-9012-ADB0-D511-56AC618CC61B}" dt="2022-05-04T22:58:53.198" v="179" actId="14100"/>
        <pc:sldMkLst>
          <pc:docMk/>
          <pc:sldMk cId="4117437234" sldId="614"/>
        </pc:sldMkLst>
        <pc:spChg chg="mod">
          <ac:chgData name="Guest User" userId="S::urn:spo:anon#290bf836888f6a5b80bd75560be081938d1cee5f31a02ceb148057205b9e5590::" providerId="AD" clId="Web-{53143BD2-9012-ADB0-D511-56AC618CC61B}" dt="2022-05-04T22:58:53.198" v="179" actId="14100"/>
          <ac:spMkLst>
            <pc:docMk/>
            <pc:sldMk cId="4117437234" sldId="614"/>
            <ac:spMk id="2" creationId="{00000000-0000-0000-0000-000000000000}"/>
          </ac:spMkLst>
        </pc:spChg>
        <pc:spChg chg="mod">
          <ac:chgData name="Guest User" userId="S::urn:spo:anon#290bf836888f6a5b80bd75560be081938d1cee5f31a02ceb148057205b9e5590::" providerId="AD" clId="Web-{53143BD2-9012-ADB0-D511-56AC618CC61B}" dt="2022-05-04T22:58:50.901" v="178" actId="20577"/>
          <ac:spMkLst>
            <pc:docMk/>
            <pc:sldMk cId="4117437234" sldId="614"/>
            <ac:spMk id="3" creationId="{00000000-0000-0000-0000-000000000000}"/>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 Id="rId14" Type="http://schemas.openxmlformats.org/officeDocument/2006/relationships/image" Target="../media/image5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 Id="rId14" Type="http://schemas.openxmlformats.org/officeDocument/2006/relationships/image" Target="../media/image51.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C3AA44-7DCD-4D36-8214-70BD020DF0E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FBC81FB-3D74-49DE-9420-259FB91AFB3C}">
      <dgm:prSet/>
      <dgm:spPr/>
      <dgm:t>
        <a:bodyPr/>
        <a:lstStyle/>
        <a:p>
          <a:pPr>
            <a:lnSpc>
              <a:spcPct val="100000"/>
            </a:lnSpc>
          </a:pPr>
          <a:r>
            <a:rPr lang="en-US" dirty="0">
              <a:latin typeface="Garamond" panose="02020404030301010803" pitchFamily="18" charset="0"/>
            </a:rPr>
            <a:t>What is the issue?</a:t>
          </a:r>
        </a:p>
      </dgm:t>
    </dgm:pt>
    <dgm:pt modelId="{E7A2FD16-DDB5-492E-BF1B-A51FDA111B86}" type="parTrans" cxnId="{1950357A-5BE4-4DE9-8FC4-A5D48E457FDE}">
      <dgm:prSet/>
      <dgm:spPr/>
      <dgm:t>
        <a:bodyPr/>
        <a:lstStyle/>
        <a:p>
          <a:endParaRPr lang="en-US"/>
        </a:p>
      </dgm:t>
    </dgm:pt>
    <dgm:pt modelId="{0D382CCC-6B0E-4B5B-B3E2-F118521D15BD}" type="sibTrans" cxnId="{1950357A-5BE4-4DE9-8FC4-A5D48E457FDE}">
      <dgm:prSet/>
      <dgm:spPr/>
      <dgm:t>
        <a:bodyPr/>
        <a:lstStyle/>
        <a:p>
          <a:pPr>
            <a:lnSpc>
              <a:spcPct val="100000"/>
            </a:lnSpc>
          </a:pPr>
          <a:endParaRPr lang="en-US"/>
        </a:p>
      </dgm:t>
    </dgm:pt>
    <dgm:pt modelId="{E22C6043-B48E-4445-BB1F-34C996689803}">
      <dgm:prSet/>
      <dgm:spPr/>
      <dgm:t>
        <a:bodyPr/>
        <a:lstStyle/>
        <a:p>
          <a:pPr>
            <a:lnSpc>
              <a:spcPct val="100000"/>
            </a:lnSpc>
          </a:pPr>
          <a:r>
            <a:rPr lang="en-US" dirty="0">
              <a:latin typeface="Garamond" panose="02020404030301010803" pitchFamily="18" charset="0"/>
            </a:rPr>
            <a:t>Brainstorm potential partners</a:t>
          </a:r>
        </a:p>
      </dgm:t>
    </dgm:pt>
    <dgm:pt modelId="{B7DCD67F-E5E9-4E33-9608-CBD0DFA8CDA0}" type="parTrans" cxnId="{AE77E10E-006E-416D-83C8-5A4969692D54}">
      <dgm:prSet/>
      <dgm:spPr/>
      <dgm:t>
        <a:bodyPr/>
        <a:lstStyle/>
        <a:p>
          <a:endParaRPr lang="en-US"/>
        </a:p>
      </dgm:t>
    </dgm:pt>
    <dgm:pt modelId="{5CDB69EE-EF17-4696-B880-FC474E91B099}" type="sibTrans" cxnId="{AE77E10E-006E-416D-83C8-5A4969692D54}">
      <dgm:prSet/>
      <dgm:spPr/>
      <dgm:t>
        <a:bodyPr/>
        <a:lstStyle/>
        <a:p>
          <a:pPr>
            <a:lnSpc>
              <a:spcPct val="100000"/>
            </a:lnSpc>
          </a:pPr>
          <a:endParaRPr lang="en-US"/>
        </a:p>
      </dgm:t>
    </dgm:pt>
    <dgm:pt modelId="{7F5FF61B-4E13-4D44-8B6B-99FCEFF258A2}">
      <dgm:prSet/>
      <dgm:spPr/>
      <dgm:t>
        <a:bodyPr/>
        <a:lstStyle/>
        <a:p>
          <a:pPr>
            <a:lnSpc>
              <a:spcPct val="100000"/>
            </a:lnSpc>
          </a:pPr>
          <a:r>
            <a:rPr lang="en-US" dirty="0">
              <a:latin typeface="Garamond" panose="02020404030301010803" pitchFamily="18" charset="0"/>
            </a:rPr>
            <a:t>Invite people to join</a:t>
          </a:r>
        </a:p>
      </dgm:t>
    </dgm:pt>
    <dgm:pt modelId="{80497C15-E005-49E2-A8C1-350EBAB188AD}" type="parTrans" cxnId="{F14D0AC0-CE7D-496E-BD14-E6B015206B43}">
      <dgm:prSet/>
      <dgm:spPr/>
      <dgm:t>
        <a:bodyPr/>
        <a:lstStyle/>
        <a:p>
          <a:endParaRPr lang="en-US"/>
        </a:p>
      </dgm:t>
    </dgm:pt>
    <dgm:pt modelId="{DB832342-21A2-4FA2-937F-DB6BE6357075}" type="sibTrans" cxnId="{F14D0AC0-CE7D-496E-BD14-E6B015206B43}">
      <dgm:prSet/>
      <dgm:spPr/>
      <dgm:t>
        <a:bodyPr/>
        <a:lstStyle/>
        <a:p>
          <a:pPr>
            <a:lnSpc>
              <a:spcPct val="100000"/>
            </a:lnSpc>
          </a:pPr>
          <a:endParaRPr lang="en-US"/>
        </a:p>
      </dgm:t>
    </dgm:pt>
    <dgm:pt modelId="{66ED64E4-FB62-47DF-9407-DE1163CB9830}">
      <dgm:prSet/>
      <dgm:spPr/>
      <dgm:t>
        <a:bodyPr/>
        <a:lstStyle/>
        <a:p>
          <a:pPr>
            <a:lnSpc>
              <a:spcPct val="100000"/>
            </a:lnSpc>
          </a:pPr>
          <a:r>
            <a:rPr lang="en-US" dirty="0">
              <a:latin typeface="Garamond" panose="02020404030301010803" pitchFamily="18" charset="0"/>
            </a:rPr>
            <a:t>Identify purpose </a:t>
          </a:r>
        </a:p>
      </dgm:t>
    </dgm:pt>
    <dgm:pt modelId="{8D2C3CC9-A602-4836-A5C4-8DB6F0ED2737}" type="parTrans" cxnId="{1FB014E4-F30E-4F61-8299-6502D8F7DFE9}">
      <dgm:prSet/>
      <dgm:spPr/>
      <dgm:t>
        <a:bodyPr/>
        <a:lstStyle/>
        <a:p>
          <a:endParaRPr lang="en-US"/>
        </a:p>
      </dgm:t>
    </dgm:pt>
    <dgm:pt modelId="{B199C0CD-2474-440C-8D59-E711C407AF03}" type="sibTrans" cxnId="{1FB014E4-F30E-4F61-8299-6502D8F7DFE9}">
      <dgm:prSet/>
      <dgm:spPr/>
      <dgm:t>
        <a:bodyPr/>
        <a:lstStyle/>
        <a:p>
          <a:pPr>
            <a:lnSpc>
              <a:spcPct val="100000"/>
            </a:lnSpc>
          </a:pPr>
          <a:endParaRPr lang="en-US"/>
        </a:p>
      </dgm:t>
    </dgm:pt>
    <dgm:pt modelId="{D8EB6179-65D4-479D-9DF4-45C038D40D4F}">
      <dgm:prSet/>
      <dgm:spPr/>
      <dgm:t>
        <a:bodyPr/>
        <a:lstStyle/>
        <a:p>
          <a:pPr>
            <a:lnSpc>
              <a:spcPct val="100000"/>
            </a:lnSpc>
          </a:pPr>
          <a:r>
            <a:rPr lang="en-US" dirty="0">
              <a:latin typeface="Garamond" panose="02020404030301010803" pitchFamily="18" charset="0"/>
            </a:rPr>
            <a:t>Define expectations</a:t>
          </a:r>
        </a:p>
      </dgm:t>
    </dgm:pt>
    <dgm:pt modelId="{AD4E5FC6-BA76-453E-99EC-2B1AC5656A30}" type="parTrans" cxnId="{3120AC00-C63D-4F28-B90B-1ACF0C9EA284}">
      <dgm:prSet/>
      <dgm:spPr/>
      <dgm:t>
        <a:bodyPr/>
        <a:lstStyle/>
        <a:p>
          <a:endParaRPr lang="en-US"/>
        </a:p>
      </dgm:t>
    </dgm:pt>
    <dgm:pt modelId="{C769A55B-00FF-4B75-A9AC-D0DC4D7D5335}" type="sibTrans" cxnId="{3120AC00-C63D-4F28-B90B-1ACF0C9EA284}">
      <dgm:prSet/>
      <dgm:spPr/>
      <dgm:t>
        <a:bodyPr/>
        <a:lstStyle/>
        <a:p>
          <a:pPr>
            <a:lnSpc>
              <a:spcPct val="100000"/>
            </a:lnSpc>
          </a:pPr>
          <a:endParaRPr lang="en-US"/>
        </a:p>
      </dgm:t>
    </dgm:pt>
    <dgm:pt modelId="{71344CF7-CF94-4449-86B1-30A07B929092}">
      <dgm:prSet/>
      <dgm:spPr/>
      <dgm:t>
        <a:bodyPr/>
        <a:lstStyle/>
        <a:p>
          <a:pPr>
            <a:lnSpc>
              <a:spcPct val="100000"/>
            </a:lnSpc>
          </a:pPr>
          <a:r>
            <a:rPr lang="en-US" dirty="0">
              <a:latin typeface="Garamond" panose="02020404030301010803" pitchFamily="18" charset="0"/>
            </a:rPr>
            <a:t>Strategic Planning</a:t>
          </a:r>
        </a:p>
      </dgm:t>
    </dgm:pt>
    <dgm:pt modelId="{F0710107-6A8B-4170-8FAD-A3AC1A11914C}" type="parTrans" cxnId="{2D2EF38C-293B-45DC-B7CD-6B2F3F12E5A1}">
      <dgm:prSet/>
      <dgm:spPr/>
      <dgm:t>
        <a:bodyPr/>
        <a:lstStyle/>
        <a:p>
          <a:endParaRPr lang="en-US"/>
        </a:p>
      </dgm:t>
    </dgm:pt>
    <dgm:pt modelId="{7BEC6B94-2BF7-4EAA-9221-915057DF83B9}" type="sibTrans" cxnId="{2D2EF38C-293B-45DC-B7CD-6B2F3F12E5A1}">
      <dgm:prSet/>
      <dgm:spPr/>
      <dgm:t>
        <a:bodyPr/>
        <a:lstStyle/>
        <a:p>
          <a:pPr>
            <a:lnSpc>
              <a:spcPct val="100000"/>
            </a:lnSpc>
          </a:pPr>
          <a:endParaRPr lang="en-US"/>
        </a:p>
      </dgm:t>
    </dgm:pt>
    <dgm:pt modelId="{DA7272E2-B985-4C47-9DCC-3C384925D870}">
      <dgm:prSet/>
      <dgm:spPr/>
      <dgm:t>
        <a:bodyPr/>
        <a:lstStyle/>
        <a:p>
          <a:pPr>
            <a:lnSpc>
              <a:spcPct val="100000"/>
            </a:lnSpc>
          </a:pPr>
          <a:r>
            <a:rPr lang="en-US" dirty="0">
              <a:latin typeface="Garamond" panose="02020404030301010803" pitchFamily="18" charset="0"/>
            </a:rPr>
            <a:t>Develop an action plan</a:t>
          </a:r>
        </a:p>
      </dgm:t>
    </dgm:pt>
    <dgm:pt modelId="{DEF42F07-380B-4821-864D-C4E5E70BE1AE}" type="parTrans" cxnId="{2DBB58A6-AA72-403D-88BD-FF1AD4AD535D}">
      <dgm:prSet/>
      <dgm:spPr/>
      <dgm:t>
        <a:bodyPr/>
        <a:lstStyle/>
        <a:p>
          <a:endParaRPr lang="en-US"/>
        </a:p>
      </dgm:t>
    </dgm:pt>
    <dgm:pt modelId="{40FEAD64-F6DD-44EC-A821-1BC565B9FAD3}" type="sibTrans" cxnId="{2DBB58A6-AA72-403D-88BD-FF1AD4AD535D}">
      <dgm:prSet/>
      <dgm:spPr/>
      <dgm:t>
        <a:bodyPr/>
        <a:lstStyle/>
        <a:p>
          <a:endParaRPr lang="en-US"/>
        </a:p>
      </dgm:t>
    </dgm:pt>
    <dgm:pt modelId="{79378517-C4A6-4613-A8C0-042F4E6A2511}" type="pres">
      <dgm:prSet presAssocID="{3BC3AA44-7DCD-4D36-8214-70BD020DF0E6}" presName="root" presStyleCnt="0">
        <dgm:presLayoutVars>
          <dgm:dir/>
          <dgm:resizeHandles val="exact"/>
        </dgm:presLayoutVars>
      </dgm:prSet>
      <dgm:spPr/>
    </dgm:pt>
    <dgm:pt modelId="{B9247031-59DC-421A-BC27-8D485A0FD10B}" type="pres">
      <dgm:prSet presAssocID="{3BC3AA44-7DCD-4D36-8214-70BD020DF0E6}" presName="container" presStyleCnt="0">
        <dgm:presLayoutVars>
          <dgm:dir/>
          <dgm:resizeHandles val="exact"/>
        </dgm:presLayoutVars>
      </dgm:prSet>
      <dgm:spPr/>
    </dgm:pt>
    <dgm:pt modelId="{6E438387-BA32-49C6-8E04-42244501E303}" type="pres">
      <dgm:prSet presAssocID="{DFBC81FB-3D74-49DE-9420-259FB91AFB3C}" presName="compNode" presStyleCnt="0"/>
      <dgm:spPr/>
    </dgm:pt>
    <dgm:pt modelId="{B29A44B7-5413-47BB-94C1-75B855F8632E}" type="pres">
      <dgm:prSet presAssocID="{DFBC81FB-3D74-49DE-9420-259FB91AFB3C}" presName="iconBgRect" presStyleLbl="bgShp" presStyleIdx="0" presStyleCnt="7"/>
      <dgm:spPr/>
    </dgm:pt>
    <dgm:pt modelId="{D558A0ED-E9F9-4F9C-81C7-9E8BADC93F88}" type="pres">
      <dgm:prSet presAssocID="{DFBC81FB-3D74-49DE-9420-259FB91AFB3C}" presName="iconRect" presStyleLbl="node1" presStyleIdx="0" presStyleCnt="7"/>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 mark"/>
        </a:ext>
      </dgm:extLst>
    </dgm:pt>
    <dgm:pt modelId="{3E35D4C5-A8DD-41CF-923F-884D8031C5E0}" type="pres">
      <dgm:prSet presAssocID="{DFBC81FB-3D74-49DE-9420-259FB91AFB3C}" presName="spaceRect" presStyleCnt="0"/>
      <dgm:spPr/>
    </dgm:pt>
    <dgm:pt modelId="{9CE11538-8EA0-4260-B3B4-124C2DC792B6}" type="pres">
      <dgm:prSet presAssocID="{DFBC81FB-3D74-49DE-9420-259FB91AFB3C}" presName="textRect" presStyleLbl="revTx" presStyleIdx="0" presStyleCnt="7">
        <dgm:presLayoutVars>
          <dgm:chMax val="1"/>
          <dgm:chPref val="1"/>
        </dgm:presLayoutVars>
      </dgm:prSet>
      <dgm:spPr/>
    </dgm:pt>
    <dgm:pt modelId="{47302B66-95E9-45BB-A920-451144457DF6}" type="pres">
      <dgm:prSet presAssocID="{0D382CCC-6B0E-4B5B-B3E2-F118521D15BD}" presName="sibTrans" presStyleLbl="sibTrans2D1" presStyleIdx="0" presStyleCnt="0"/>
      <dgm:spPr/>
    </dgm:pt>
    <dgm:pt modelId="{D6CB9C01-C54A-4745-8B1D-72A4AD43F56F}" type="pres">
      <dgm:prSet presAssocID="{E22C6043-B48E-4445-BB1F-34C996689803}" presName="compNode" presStyleCnt="0"/>
      <dgm:spPr/>
    </dgm:pt>
    <dgm:pt modelId="{05B4086C-7A9D-4611-BD43-321DC8BC3A0B}" type="pres">
      <dgm:prSet presAssocID="{E22C6043-B48E-4445-BB1F-34C996689803}" presName="iconBgRect" presStyleLbl="bgShp" presStyleIdx="1" presStyleCnt="7"/>
      <dgm:spPr/>
    </dgm:pt>
    <dgm:pt modelId="{3DBCAE2E-1545-4708-AA38-19577A015779}" type="pres">
      <dgm:prSet presAssocID="{E22C6043-B48E-4445-BB1F-34C996689803}" presName="iconRect" presStyleLbl="node1" presStyleIdx="1" presStyleCnt="7"/>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F7FFE6AC-3210-42F6-AF83-B7B2BAE93B79}" type="pres">
      <dgm:prSet presAssocID="{E22C6043-B48E-4445-BB1F-34C996689803}" presName="spaceRect" presStyleCnt="0"/>
      <dgm:spPr/>
    </dgm:pt>
    <dgm:pt modelId="{152A6F4E-47B5-4B41-8CBD-67AA1AB683B2}" type="pres">
      <dgm:prSet presAssocID="{E22C6043-B48E-4445-BB1F-34C996689803}" presName="textRect" presStyleLbl="revTx" presStyleIdx="1" presStyleCnt="7">
        <dgm:presLayoutVars>
          <dgm:chMax val="1"/>
          <dgm:chPref val="1"/>
        </dgm:presLayoutVars>
      </dgm:prSet>
      <dgm:spPr/>
    </dgm:pt>
    <dgm:pt modelId="{16EB1DA2-A82E-467A-B7C5-25E48DF7D2E9}" type="pres">
      <dgm:prSet presAssocID="{5CDB69EE-EF17-4696-B880-FC474E91B099}" presName="sibTrans" presStyleLbl="sibTrans2D1" presStyleIdx="0" presStyleCnt="0"/>
      <dgm:spPr/>
    </dgm:pt>
    <dgm:pt modelId="{BEA359F1-A967-4CAC-8C23-EFDCDBA7CF85}" type="pres">
      <dgm:prSet presAssocID="{7F5FF61B-4E13-4D44-8B6B-99FCEFF258A2}" presName="compNode" presStyleCnt="0"/>
      <dgm:spPr/>
    </dgm:pt>
    <dgm:pt modelId="{05ECE9E7-BEE0-4CFD-9900-66270421D7B0}" type="pres">
      <dgm:prSet presAssocID="{7F5FF61B-4E13-4D44-8B6B-99FCEFF258A2}" presName="iconBgRect" presStyleLbl="bgShp" presStyleIdx="2" presStyleCnt="7"/>
      <dgm:spPr/>
    </dgm:pt>
    <dgm:pt modelId="{3B2150B9-FF72-47A2-A15F-B972A36A7084}" type="pres">
      <dgm:prSet presAssocID="{7F5FF61B-4E13-4D44-8B6B-99FCEFF258A2}" presName="iconRect" presStyleLbl="node1" presStyleIdx="2" presStyleCnt="7"/>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w"/>
        </a:ext>
      </dgm:extLst>
    </dgm:pt>
    <dgm:pt modelId="{C3ABC5F4-92DB-4C67-9FF4-1055F92E31B8}" type="pres">
      <dgm:prSet presAssocID="{7F5FF61B-4E13-4D44-8B6B-99FCEFF258A2}" presName="spaceRect" presStyleCnt="0"/>
      <dgm:spPr/>
    </dgm:pt>
    <dgm:pt modelId="{6479A4D7-7F04-4089-9294-7F3E8CF63E1F}" type="pres">
      <dgm:prSet presAssocID="{7F5FF61B-4E13-4D44-8B6B-99FCEFF258A2}" presName="textRect" presStyleLbl="revTx" presStyleIdx="2" presStyleCnt="7">
        <dgm:presLayoutVars>
          <dgm:chMax val="1"/>
          <dgm:chPref val="1"/>
        </dgm:presLayoutVars>
      </dgm:prSet>
      <dgm:spPr/>
    </dgm:pt>
    <dgm:pt modelId="{91EDF016-CA02-4EEB-BE4A-C1852893EC70}" type="pres">
      <dgm:prSet presAssocID="{DB832342-21A2-4FA2-937F-DB6BE6357075}" presName="sibTrans" presStyleLbl="sibTrans2D1" presStyleIdx="0" presStyleCnt="0"/>
      <dgm:spPr/>
    </dgm:pt>
    <dgm:pt modelId="{810D9CFC-9694-4AC2-9CBD-2F04E1B7A746}" type="pres">
      <dgm:prSet presAssocID="{66ED64E4-FB62-47DF-9407-DE1163CB9830}" presName="compNode" presStyleCnt="0"/>
      <dgm:spPr/>
    </dgm:pt>
    <dgm:pt modelId="{AECF6000-BBC5-4E2C-AE01-0C305BDCD3D9}" type="pres">
      <dgm:prSet presAssocID="{66ED64E4-FB62-47DF-9407-DE1163CB9830}" presName="iconBgRect" presStyleLbl="bgShp" presStyleIdx="3" presStyleCnt="7"/>
      <dgm:spPr/>
    </dgm:pt>
    <dgm:pt modelId="{52FBBB2F-D8F3-493C-AEC7-18CD7B4D6165}" type="pres">
      <dgm:prSet presAssocID="{66ED64E4-FB62-47DF-9407-DE1163CB9830}" presName="iconRect" presStyleLbl="node1" presStyleIdx="3" presStyleCnt="7"/>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llseye"/>
        </a:ext>
      </dgm:extLst>
    </dgm:pt>
    <dgm:pt modelId="{2B88EF73-4158-477D-AFB3-77C3DCF04D5A}" type="pres">
      <dgm:prSet presAssocID="{66ED64E4-FB62-47DF-9407-DE1163CB9830}" presName="spaceRect" presStyleCnt="0"/>
      <dgm:spPr/>
    </dgm:pt>
    <dgm:pt modelId="{499A7CB1-F7DB-478C-BE5B-DC94B4DC0951}" type="pres">
      <dgm:prSet presAssocID="{66ED64E4-FB62-47DF-9407-DE1163CB9830}" presName="textRect" presStyleLbl="revTx" presStyleIdx="3" presStyleCnt="7">
        <dgm:presLayoutVars>
          <dgm:chMax val="1"/>
          <dgm:chPref val="1"/>
        </dgm:presLayoutVars>
      </dgm:prSet>
      <dgm:spPr/>
    </dgm:pt>
    <dgm:pt modelId="{A7431DDD-A431-4891-A104-C37DE6D0C726}" type="pres">
      <dgm:prSet presAssocID="{B199C0CD-2474-440C-8D59-E711C407AF03}" presName="sibTrans" presStyleLbl="sibTrans2D1" presStyleIdx="0" presStyleCnt="0"/>
      <dgm:spPr/>
    </dgm:pt>
    <dgm:pt modelId="{03849529-6B3C-4E07-959D-08DFA149E841}" type="pres">
      <dgm:prSet presAssocID="{D8EB6179-65D4-479D-9DF4-45C038D40D4F}" presName="compNode" presStyleCnt="0"/>
      <dgm:spPr/>
    </dgm:pt>
    <dgm:pt modelId="{84C9B927-62FD-4BF3-9996-7B9D00E26CE2}" type="pres">
      <dgm:prSet presAssocID="{D8EB6179-65D4-479D-9DF4-45C038D40D4F}" presName="iconBgRect" presStyleLbl="bgShp" presStyleIdx="4" presStyleCnt="7"/>
      <dgm:spPr/>
    </dgm:pt>
    <dgm:pt modelId="{E69A9D82-46D5-4ACF-A2E0-3A78A6D3504B}" type="pres">
      <dgm:prSet presAssocID="{D8EB6179-65D4-479D-9DF4-45C038D40D4F}" presName="iconRect" presStyleLbl="node1" presStyleIdx="4" presStyleCnt="7"/>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eckmark"/>
        </a:ext>
      </dgm:extLst>
    </dgm:pt>
    <dgm:pt modelId="{D8EB8D05-0349-4954-A5C9-65B0B765A7D4}" type="pres">
      <dgm:prSet presAssocID="{D8EB6179-65D4-479D-9DF4-45C038D40D4F}" presName="spaceRect" presStyleCnt="0"/>
      <dgm:spPr/>
    </dgm:pt>
    <dgm:pt modelId="{22BC3E56-EF34-4A5D-9C56-364F6B25EC2A}" type="pres">
      <dgm:prSet presAssocID="{D8EB6179-65D4-479D-9DF4-45C038D40D4F}" presName="textRect" presStyleLbl="revTx" presStyleIdx="4" presStyleCnt="7">
        <dgm:presLayoutVars>
          <dgm:chMax val="1"/>
          <dgm:chPref val="1"/>
        </dgm:presLayoutVars>
      </dgm:prSet>
      <dgm:spPr/>
    </dgm:pt>
    <dgm:pt modelId="{46C5E56D-A356-4AFC-B80D-131B2146B389}" type="pres">
      <dgm:prSet presAssocID="{C769A55B-00FF-4B75-A9AC-D0DC4D7D5335}" presName="sibTrans" presStyleLbl="sibTrans2D1" presStyleIdx="0" presStyleCnt="0"/>
      <dgm:spPr/>
    </dgm:pt>
    <dgm:pt modelId="{71F9EAA0-A7EB-4E1B-B41E-CE692C30E403}" type="pres">
      <dgm:prSet presAssocID="{71344CF7-CF94-4449-86B1-30A07B929092}" presName="compNode" presStyleCnt="0"/>
      <dgm:spPr/>
    </dgm:pt>
    <dgm:pt modelId="{55089712-C019-4F30-BD89-FFF07DD72E55}" type="pres">
      <dgm:prSet presAssocID="{71344CF7-CF94-4449-86B1-30A07B929092}" presName="iconBgRect" presStyleLbl="bgShp" presStyleIdx="5" presStyleCnt="7"/>
      <dgm:spPr/>
    </dgm:pt>
    <dgm:pt modelId="{996AD45C-7F1D-431E-AA03-B9F277516324}" type="pres">
      <dgm:prSet presAssocID="{71344CF7-CF94-4449-86B1-30A07B929092}" presName="iconRect" presStyleLbl="node1" presStyleIdx="5" presStyleCnt="7"/>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Playbook"/>
        </a:ext>
      </dgm:extLst>
    </dgm:pt>
    <dgm:pt modelId="{DE645725-338A-41E0-84A1-74CDF185A36E}" type="pres">
      <dgm:prSet presAssocID="{71344CF7-CF94-4449-86B1-30A07B929092}" presName="spaceRect" presStyleCnt="0"/>
      <dgm:spPr/>
    </dgm:pt>
    <dgm:pt modelId="{329CF356-828D-414F-AFFB-A2F8AD002E83}" type="pres">
      <dgm:prSet presAssocID="{71344CF7-CF94-4449-86B1-30A07B929092}" presName="textRect" presStyleLbl="revTx" presStyleIdx="5" presStyleCnt="7">
        <dgm:presLayoutVars>
          <dgm:chMax val="1"/>
          <dgm:chPref val="1"/>
        </dgm:presLayoutVars>
      </dgm:prSet>
      <dgm:spPr/>
    </dgm:pt>
    <dgm:pt modelId="{16320005-6EF1-4195-B59D-A63225D3D0B8}" type="pres">
      <dgm:prSet presAssocID="{7BEC6B94-2BF7-4EAA-9221-915057DF83B9}" presName="sibTrans" presStyleLbl="sibTrans2D1" presStyleIdx="0" presStyleCnt="0"/>
      <dgm:spPr/>
    </dgm:pt>
    <dgm:pt modelId="{E8DAF44E-A6E3-4521-8281-7F6C23ACD7DC}" type="pres">
      <dgm:prSet presAssocID="{DA7272E2-B985-4C47-9DCC-3C384925D870}" presName="compNode" presStyleCnt="0"/>
      <dgm:spPr/>
    </dgm:pt>
    <dgm:pt modelId="{BCA6478F-6820-4A43-8537-2A0C07D82C2F}" type="pres">
      <dgm:prSet presAssocID="{DA7272E2-B985-4C47-9DCC-3C384925D870}" presName="iconBgRect" presStyleLbl="bgShp" presStyleIdx="6" presStyleCnt="7"/>
      <dgm:spPr/>
    </dgm:pt>
    <dgm:pt modelId="{898B9B2E-727C-4402-9DB6-C21E3A8DF7BA}" type="pres">
      <dgm:prSet presAssocID="{DA7272E2-B985-4C47-9DCC-3C384925D870}" presName="iconRect" presStyleLbl="node1" presStyleIdx="6" presStyleCnt="7"/>
      <dgm:spPr>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eck List"/>
        </a:ext>
      </dgm:extLst>
    </dgm:pt>
    <dgm:pt modelId="{5DD42E28-00F7-4FA7-9D9E-155D25ABC795}" type="pres">
      <dgm:prSet presAssocID="{DA7272E2-B985-4C47-9DCC-3C384925D870}" presName="spaceRect" presStyleCnt="0"/>
      <dgm:spPr/>
    </dgm:pt>
    <dgm:pt modelId="{51DA0AEC-AA43-412C-8FF7-60BCE50CEE84}" type="pres">
      <dgm:prSet presAssocID="{DA7272E2-B985-4C47-9DCC-3C384925D870}" presName="textRect" presStyleLbl="revTx" presStyleIdx="6" presStyleCnt="7">
        <dgm:presLayoutVars>
          <dgm:chMax val="1"/>
          <dgm:chPref val="1"/>
        </dgm:presLayoutVars>
      </dgm:prSet>
      <dgm:spPr/>
    </dgm:pt>
  </dgm:ptLst>
  <dgm:cxnLst>
    <dgm:cxn modelId="{3120AC00-C63D-4F28-B90B-1ACF0C9EA284}" srcId="{3BC3AA44-7DCD-4D36-8214-70BD020DF0E6}" destId="{D8EB6179-65D4-479D-9DF4-45C038D40D4F}" srcOrd="4" destOrd="0" parTransId="{AD4E5FC6-BA76-453E-99EC-2B1AC5656A30}" sibTransId="{C769A55B-00FF-4B75-A9AC-D0DC4D7D5335}"/>
    <dgm:cxn modelId="{AE77E10E-006E-416D-83C8-5A4969692D54}" srcId="{3BC3AA44-7DCD-4D36-8214-70BD020DF0E6}" destId="{E22C6043-B48E-4445-BB1F-34C996689803}" srcOrd="1" destOrd="0" parTransId="{B7DCD67F-E5E9-4E33-9608-CBD0DFA8CDA0}" sibTransId="{5CDB69EE-EF17-4696-B880-FC474E91B099}"/>
    <dgm:cxn modelId="{FE1A7726-5C55-44BB-83AF-A170C51924A4}" type="presOf" srcId="{B199C0CD-2474-440C-8D59-E711C407AF03}" destId="{A7431DDD-A431-4891-A104-C37DE6D0C726}" srcOrd="0" destOrd="0" presId="urn:microsoft.com/office/officeart/2018/2/layout/IconCircleList"/>
    <dgm:cxn modelId="{D829A52A-1449-48E2-A33B-60E27F6CCD15}" type="presOf" srcId="{7BEC6B94-2BF7-4EAA-9221-915057DF83B9}" destId="{16320005-6EF1-4195-B59D-A63225D3D0B8}" srcOrd="0" destOrd="0" presId="urn:microsoft.com/office/officeart/2018/2/layout/IconCircleList"/>
    <dgm:cxn modelId="{3E658C2C-B001-4ACF-8D1B-D6EBCCE05373}" type="presOf" srcId="{0D382CCC-6B0E-4B5B-B3E2-F118521D15BD}" destId="{47302B66-95E9-45BB-A920-451144457DF6}" srcOrd="0" destOrd="0" presId="urn:microsoft.com/office/officeart/2018/2/layout/IconCircleList"/>
    <dgm:cxn modelId="{AB0DF745-ACC9-4777-8C88-B855BBA470F3}" type="presOf" srcId="{5CDB69EE-EF17-4696-B880-FC474E91B099}" destId="{16EB1DA2-A82E-467A-B7C5-25E48DF7D2E9}" srcOrd="0" destOrd="0" presId="urn:microsoft.com/office/officeart/2018/2/layout/IconCircleList"/>
    <dgm:cxn modelId="{95AE0646-C7A1-4834-B936-E2C3D3555CA9}" type="presOf" srcId="{DB832342-21A2-4FA2-937F-DB6BE6357075}" destId="{91EDF016-CA02-4EEB-BE4A-C1852893EC70}" srcOrd="0" destOrd="0" presId="urn:microsoft.com/office/officeart/2018/2/layout/IconCircleList"/>
    <dgm:cxn modelId="{DA10E24E-097B-4F7E-9E88-632F0D6C6F4C}" type="presOf" srcId="{DFBC81FB-3D74-49DE-9420-259FB91AFB3C}" destId="{9CE11538-8EA0-4260-B3B4-124C2DC792B6}" srcOrd="0" destOrd="0" presId="urn:microsoft.com/office/officeart/2018/2/layout/IconCircleList"/>
    <dgm:cxn modelId="{1950357A-5BE4-4DE9-8FC4-A5D48E457FDE}" srcId="{3BC3AA44-7DCD-4D36-8214-70BD020DF0E6}" destId="{DFBC81FB-3D74-49DE-9420-259FB91AFB3C}" srcOrd="0" destOrd="0" parTransId="{E7A2FD16-DDB5-492E-BF1B-A51FDA111B86}" sibTransId="{0D382CCC-6B0E-4B5B-B3E2-F118521D15BD}"/>
    <dgm:cxn modelId="{2D2EF38C-293B-45DC-B7CD-6B2F3F12E5A1}" srcId="{3BC3AA44-7DCD-4D36-8214-70BD020DF0E6}" destId="{71344CF7-CF94-4449-86B1-30A07B929092}" srcOrd="5" destOrd="0" parTransId="{F0710107-6A8B-4170-8FAD-A3AC1A11914C}" sibTransId="{7BEC6B94-2BF7-4EAA-9221-915057DF83B9}"/>
    <dgm:cxn modelId="{8EA08898-281D-4C88-B221-A03268846875}" type="presOf" srcId="{7F5FF61B-4E13-4D44-8B6B-99FCEFF258A2}" destId="{6479A4D7-7F04-4089-9294-7F3E8CF63E1F}" srcOrd="0" destOrd="0" presId="urn:microsoft.com/office/officeart/2018/2/layout/IconCircleList"/>
    <dgm:cxn modelId="{2DBB58A6-AA72-403D-88BD-FF1AD4AD535D}" srcId="{3BC3AA44-7DCD-4D36-8214-70BD020DF0E6}" destId="{DA7272E2-B985-4C47-9DCC-3C384925D870}" srcOrd="6" destOrd="0" parTransId="{DEF42F07-380B-4821-864D-C4E5E70BE1AE}" sibTransId="{40FEAD64-F6DD-44EC-A821-1BC565B9FAD3}"/>
    <dgm:cxn modelId="{07874DB2-BD1E-4422-AA10-F49C46975B6F}" type="presOf" srcId="{C769A55B-00FF-4B75-A9AC-D0DC4D7D5335}" destId="{46C5E56D-A356-4AFC-B80D-131B2146B389}" srcOrd="0" destOrd="0" presId="urn:microsoft.com/office/officeart/2018/2/layout/IconCircleList"/>
    <dgm:cxn modelId="{4D4EDCB8-9652-4514-A5FE-5248AA830A55}" type="presOf" srcId="{3BC3AA44-7DCD-4D36-8214-70BD020DF0E6}" destId="{79378517-C4A6-4613-A8C0-042F4E6A2511}" srcOrd="0" destOrd="0" presId="urn:microsoft.com/office/officeart/2018/2/layout/IconCircleList"/>
    <dgm:cxn modelId="{F14D0AC0-CE7D-496E-BD14-E6B015206B43}" srcId="{3BC3AA44-7DCD-4D36-8214-70BD020DF0E6}" destId="{7F5FF61B-4E13-4D44-8B6B-99FCEFF258A2}" srcOrd="2" destOrd="0" parTransId="{80497C15-E005-49E2-A8C1-350EBAB188AD}" sibTransId="{DB832342-21A2-4FA2-937F-DB6BE6357075}"/>
    <dgm:cxn modelId="{506C16C4-CEFD-43D5-8B75-DB407C32468B}" type="presOf" srcId="{DA7272E2-B985-4C47-9DCC-3C384925D870}" destId="{51DA0AEC-AA43-412C-8FF7-60BCE50CEE84}" srcOrd="0" destOrd="0" presId="urn:microsoft.com/office/officeart/2018/2/layout/IconCircleList"/>
    <dgm:cxn modelId="{04BD4DD8-8D83-476A-8F44-60A43B934B72}" type="presOf" srcId="{E22C6043-B48E-4445-BB1F-34C996689803}" destId="{152A6F4E-47B5-4B41-8CBD-67AA1AB683B2}" srcOrd="0" destOrd="0" presId="urn:microsoft.com/office/officeart/2018/2/layout/IconCircleList"/>
    <dgm:cxn modelId="{AE009BDA-E4D3-4956-9BD1-CF52069127F3}" type="presOf" srcId="{D8EB6179-65D4-479D-9DF4-45C038D40D4F}" destId="{22BC3E56-EF34-4A5D-9C56-364F6B25EC2A}" srcOrd="0" destOrd="0" presId="urn:microsoft.com/office/officeart/2018/2/layout/IconCircleList"/>
    <dgm:cxn modelId="{C39A04DE-0CFB-4443-8E56-0EB48BE243B6}" type="presOf" srcId="{71344CF7-CF94-4449-86B1-30A07B929092}" destId="{329CF356-828D-414F-AFFB-A2F8AD002E83}" srcOrd="0" destOrd="0" presId="urn:microsoft.com/office/officeart/2018/2/layout/IconCircleList"/>
    <dgm:cxn modelId="{1FB014E4-F30E-4F61-8299-6502D8F7DFE9}" srcId="{3BC3AA44-7DCD-4D36-8214-70BD020DF0E6}" destId="{66ED64E4-FB62-47DF-9407-DE1163CB9830}" srcOrd="3" destOrd="0" parTransId="{8D2C3CC9-A602-4836-A5C4-8DB6F0ED2737}" sibTransId="{B199C0CD-2474-440C-8D59-E711C407AF03}"/>
    <dgm:cxn modelId="{638218E6-B8F5-4297-8636-6E38F9647970}" type="presOf" srcId="{66ED64E4-FB62-47DF-9407-DE1163CB9830}" destId="{499A7CB1-F7DB-478C-BE5B-DC94B4DC0951}" srcOrd="0" destOrd="0" presId="urn:microsoft.com/office/officeart/2018/2/layout/IconCircleList"/>
    <dgm:cxn modelId="{06AB7BCD-4302-4EFD-BC35-3D9E233C161C}" type="presParOf" srcId="{79378517-C4A6-4613-A8C0-042F4E6A2511}" destId="{B9247031-59DC-421A-BC27-8D485A0FD10B}" srcOrd="0" destOrd="0" presId="urn:microsoft.com/office/officeart/2018/2/layout/IconCircleList"/>
    <dgm:cxn modelId="{FDD4E5B5-FF01-4D9D-971A-7F71FFDB20D9}" type="presParOf" srcId="{B9247031-59DC-421A-BC27-8D485A0FD10B}" destId="{6E438387-BA32-49C6-8E04-42244501E303}" srcOrd="0" destOrd="0" presId="urn:microsoft.com/office/officeart/2018/2/layout/IconCircleList"/>
    <dgm:cxn modelId="{53C47898-CA69-4257-A425-AF8AF86F8EF2}" type="presParOf" srcId="{6E438387-BA32-49C6-8E04-42244501E303}" destId="{B29A44B7-5413-47BB-94C1-75B855F8632E}" srcOrd="0" destOrd="0" presId="urn:microsoft.com/office/officeart/2018/2/layout/IconCircleList"/>
    <dgm:cxn modelId="{D71F6B78-8FB5-4E9E-9179-19AE47C1267D}" type="presParOf" srcId="{6E438387-BA32-49C6-8E04-42244501E303}" destId="{D558A0ED-E9F9-4F9C-81C7-9E8BADC93F88}" srcOrd="1" destOrd="0" presId="urn:microsoft.com/office/officeart/2018/2/layout/IconCircleList"/>
    <dgm:cxn modelId="{453C7A98-8F46-4B27-86A9-76A471CF0432}" type="presParOf" srcId="{6E438387-BA32-49C6-8E04-42244501E303}" destId="{3E35D4C5-A8DD-41CF-923F-884D8031C5E0}" srcOrd="2" destOrd="0" presId="urn:microsoft.com/office/officeart/2018/2/layout/IconCircleList"/>
    <dgm:cxn modelId="{FB63C0A5-E69A-4344-8EE9-39C3958A4C6C}" type="presParOf" srcId="{6E438387-BA32-49C6-8E04-42244501E303}" destId="{9CE11538-8EA0-4260-B3B4-124C2DC792B6}" srcOrd="3" destOrd="0" presId="urn:microsoft.com/office/officeart/2018/2/layout/IconCircleList"/>
    <dgm:cxn modelId="{F5FF59A2-3DAD-498D-9EA8-3A7B1539AE66}" type="presParOf" srcId="{B9247031-59DC-421A-BC27-8D485A0FD10B}" destId="{47302B66-95E9-45BB-A920-451144457DF6}" srcOrd="1" destOrd="0" presId="urn:microsoft.com/office/officeart/2018/2/layout/IconCircleList"/>
    <dgm:cxn modelId="{A9F009F1-5F59-44BD-AC74-A6A318C73927}" type="presParOf" srcId="{B9247031-59DC-421A-BC27-8D485A0FD10B}" destId="{D6CB9C01-C54A-4745-8B1D-72A4AD43F56F}" srcOrd="2" destOrd="0" presId="urn:microsoft.com/office/officeart/2018/2/layout/IconCircleList"/>
    <dgm:cxn modelId="{1DEC800F-6A09-4C4C-8404-B517DFEB1BF5}" type="presParOf" srcId="{D6CB9C01-C54A-4745-8B1D-72A4AD43F56F}" destId="{05B4086C-7A9D-4611-BD43-321DC8BC3A0B}" srcOrd="0" destOrd="0" presId="urn:microsoft.com/office/officeart/2018/2/layout/IconCircleList"/>
    <dgm:cxn modelId="{EDB1F313-2673-461A-9285-280DA285EDBF}" type="presParOf" srcId="{D6CB9C01-C54A-4745-8B1D-72A4AD43F56F}" destId="{3DBCAE2E-1545-4708-AA38-19577A015779}" srcOrd="1" destOrd="0" presId="urn:microsoft.com/office/officeart/2018/2/layout/IconCircleList"/>
    <dgm:cxn modelId="{E9B7942F-02AB-413F-963F-CD1B4D6DA322}" type="presParOf" srcId="{D6CB9C01-C54A-4745-8B1D-72A4AD43F56F}" destId="{F7FFE6AC-3210-42F6-AF83-B7B2BAE93B79}" srcOrd="2" destOrd="0" presId="urn:microsoft.com/office/officeart/2018/2/layout/IconCircleList"/>
    <dgm:cxn modelId="{276385DD-19E5-4DC7-A8FF-7BB89B8CFF88}" type="presParOf" srcId="{D6CB9C01-C54A-4745-8B1D-72A4AD43F56F}" destId="{152A6F4E-47B5-4B41-8CBD-67AA1AB683B2}" srcOrd="3" destOrd="0" presId="urn:microsoft.com/office/officeart/2018/2/layout/IconCircleList"/>
    <dgm:cxn modelId="{E39FAA32-8A1D-4315-A297-13D94A4A777B}" type="presParOf" srcId="{B9247031-59DC-421A-BC27-8D485A0FD10B}" destId="{16EB1DA2-A82E-467A-B7C5-25E48DF7D2E9}" srcOrd="3" destOrd="0" presId="urn:microsoft.com/office/officeart/2018/2/layout/IconCircleList"/>
    <dgm:cxn modelId="{FAAFC02A-0762-4626-A283-D481DAA48774}" type="presParOf" srcId="{B9247031-59DC-421A-BC27-8D485A0FD10B}" destId="{BEA359F1-A967-4CAC-8C23-EFDCDBA7CF85}" srcOrd="4" destOrd="0" presId="urn:microsoft.com/office/officeart/2018/2/layout/IconCircleList"/>
    <dgm:cxn modelId="{5D7D9AF8-77F3-409C-ADE5-8312FB9604D4}" type="presParOf" srcId="{BEA359F1-A967-4CAC-8C23-EFDCDBA7CF85}" destId="{05ECE9E7-BEE0-4CFD-9900-66270421D7B0}" srcOrd="0" destOrd="0" presId="urn:microsoft.com/office/officeart/2018/2/layout/IconCircleList"/>
    <dgm:cxn modelId="{FB130D9B-66C2-4A50-AEFC-6A23E056064A}" type="presParOf" srcId="{BEA359F1-A967-4CAC-8C23-EFDCDBA7CF85}" destId="{3B2150B9-FF72-47A2-A15F-B972A36A7084}" srcOrd="1" destOrd="0" presId="urn:microsoft.com/office/officeart/2018/2/layout/IconCircleList"/>
    <dgm:cxn modelId="{A70097D1-CC8A-4EDC-AE71-2C13AABBFD3A}" type="presParOf" srcId="{BEA359F1-A967-4CAC-8C23-EFDCDBA7CF85}" destId="{C3ABC5F4-92DB-4C67-9FF4-1055F92E31B8}" srcOrd="2" destOrd="0" presId="urn:microsoft.com/office/officeart/2018/2/layout/IconCircleList"/>
    <dgm:cxn modelId="{FB5BF5C5-A14A-4BFF-AB63-53FCC2357E05}" type="presParOf" srcId="{BEA359F1-A967-4CAC-8C23-EFDCDBA7CF85}" destId="{6479A4D7-7F04-4089-9294-7F3E8CF63E1F}" srcOrd="3" destOrd="0" presId="urn:microsoft.com/office/officeart/2018/2/layout/IconCircleList"/>
    <dgm:cxn modelId="{70B37ECC-147C-4360-84F7-1B8620657455}" type="presParOf" srcId="{B9247031-59DC-421A-BC27-8D485A0FD10B}" destId="{91EDF016-CA02-4EEB-BE4A-C1852893EC70}" srcOrd="5" destOrd="0" presId="urn:microsoft.com/office/officeart/2018/2/layout/IconCircleList"/>
    <dgm:cxn modelId="{FA705E88-FC74-421E-832D-17079A874D70}" type="presParOf" srcId="{B9247031-59DC-421A-BC27-8D485A0FD10B}" destId="{810D9CFC-9694-4AC2-9CBD-2F04E1B7A746}" srcOrd="6" destOrd="0" presId="urn:microsoft.com/office/officeart/2018/2/layout/IconCircleList"/>
    <dgm:cxn modelId="{EEF66B04-ED9B-4D2C-8B6E-DF2226C978A9}" type="presParOf" srcId="{810D9CFC-9694-4AC2-9CBD-2F04E1B7A746}" destId="{AECF6000-BBC5-4E2C-AE01-0C305BDCD3D9}" srcOrd="0" destOrd="0" presId="urn:microsoft.com/office/officeart/2018/2/layout/IconCircleList"/>
    <dgm:cxn modelId="{D60AA764-4DDA-4949-87F3-F73853432BE4}" type="presParOf" srcId="{810D9CFC-9694-4AC2-9CBD-2F04E1B7A746}" destId="{52FBBB2F-D8F3-493C-AEC7-18CD7B4D6165}" srcOrd="1" destOrd="0" presId="urn:microsoft.com/office/officeart/2018/2/layout/IconCircleList"/>
    <dgm:cxn modelId="{2FCA1B64-0040-4FAE-BF70-B68521E0DA82}" type="presParOf" srcId="{810D9CFC-9694-4AC2-9CBD-2F04E1B7A746}" destId="{2B88EF73-4158-477D-AFB3-77C3DCF04D5A}" srcOrd="2" destOrd="0" presId="urn:microsoft.com/office/officeart/2018/2/layout/IconCircleList"/>
    <dgm:cxn modelId="{444F2C3D-5686-45E0-999A-4DB969270040}" type="presParOf" srcId="{810D9CFC-9694-4AC2-9CBD-2F04E1B7A746}" destId="{499A7CB1-F7DB-478C-BE5B-DC94B4DC0951}" srcOrd="3" destOrd="0" presId="urn:microsoft.com/office/officeart/2018/2/layout/IconCircleList"/>
    <dgm:cxn modelId="{40625355-48D1-49C8-BCD5-B679A0646E02}" type="presParOf" srcId="{B9247031-59DC-421A-BC27-8D485A0FD10B}" destId="{A7431DDD-A431-4891-A104-C37DE6D0C726}" srcOrd="7" destOrd="0" presId="urn:microsoft.com/office/officeart/2018/2/layout/IconCircleList"/>
    <dgm:cxn modelId="{EF337281-B498-4CA1-935B-8859602A2914}" type="presParOf" srcId="{B9247031-59DC-421A-BC27-8D485A0FD10B}" destId="{03849529-6B3C-4E07-959D-08DFA149E841}" srcOrd="8" destOrd="0" presId="urn:microsoft.com/office/officeart/2018/2/layout/IconCircleList"/>
    <dgm:cxn modelId="{7BB435B5-86C0-4C9D-9E45-4E1EAFFB34B4}" type="presParOf" srcId="{03849529-6B3C-4E07-959D-08DFA149E841}" destId="{84C9B927-62FD-4BF3-9996-7B9D00E26CE2}" srcOrd="0" destOrd="0" presId="urn:microsoft.com/office/officeart/2018/2/layout/IconCircleList"/>
    <dgm:cxn modelId="{13A7405F-F1F1-48B7-BF26-4C4663C5DA7A}" type="presParOf" srcId="{03849529-6B3C-4E07-959D-08DFA149E841}" destId="{E69A9D82-46D5-4ACF-A2E0-3A78A6D3504B}" srcOrd="1" destOrd="0" presId="urn:microsoft.com/office/officeart/2018/2/layout/IconCircleList"/>
    <dgm:cxn modelId="{B52E3E83-CD4F-4AE8-A817-86E3DD53B90D}" type="presParOf" srcId="{03849529-6B3C-4E07-959D-08DFA149E841}" destId="{D8EB8D05-0349-4954-A5C9-65B0B765A7D4}" srcOrd="2" destOrd="0" presId="urn:microsoft.com/office/officeart/2018/2/layout/IconCircleList"/>
    <dgm:cxn modelId="{CD6BA5E2-A4F5-40D1-8EE8-71F2E59AFF93}" type="presParOf" srcId="{03849529-6B3C-4E07-959D-08DFA149E841}" destId="{22BC3E56-EF34-4A5D-9C56-364F6B25EC2A}" srcOrd="3" destOrd="0" presId="urn:microsoft.com/office/officeart/2018/2/layout/IconCircleList"/>
    <dgm:cxn modelId="{1EFD83EF-D54D-484B-9C82-8B46E8098ABC}" type="presParOf" srcId="{B9247031-59DC-421A-BC27-8D485A0FD10B}" destId="{46C5E56D-A356-4AFC-B80D-131B2146B389}" srcOrd="9" destOrd="0" presId="urn:microsoft.com/office/officeart/2018/2/layout/IconCircleList"/>
    <dgm:cxn modelId="{145FE5A0-15B4-4356-92AC-E2F17982E9B2}" type="presParOf" srcId="{B9247031-59DC-421A-BC27-8D485A0FD10B}" destId="{71F9EAA0-A7EB-4E1B-B41E-CE692C30E403}" srcOrd="10" destOrd="0" presId="urn:microsoft.com/office/officeart/2018/2/layout/IconCircleList"/>
    <dgm:cxn modelId="{15C7B2CC-4DF0-4DA3-8C04-38CF218C7A6C}" type="presParOf" srcId="{71F9EAA0-A7EB-4E1B-B41E-CE692C30E403}" destId="{55089712-C019-4F30-BD89-FFF07DD72E55}" srcOrd="0" destOrd="0" presId="urn:microsoft.com/office/officeart/2018/2/layout/IconCircleList"/>
    <dgm:cxn modelId="{4E6F8B0A-0A33-4D44-ABA9-73F2F6AE693D}" type="presParOf" srcId="{71F9EAA0-A7EB-4E1B-B41E-CE692C30E403}" destId="{996AD45C-7F1D-431E-AA03-B9F277516324}" srcOrd="1" destOrd="0" presId="urn:microsoft.com/office/officeart/2018/2/layout/IconCircleList"/>
    <dgm:cxn modelId="{CEF2C91C-8D1E-4E8E-B5D2-24295073C04F}" type="presParOf" srcId="{71F9EAA0-A7EB-4E1B-B41E-CE692C30E403}" destId="{DE645725-338A-41E0-84A1-74CDF185A36E}" srcOrd="2" destOrd="0" presId="urn:microsoft.com/office/officeart/2018/2/layout/IconCircleList"/>
    <dgm:cxn modelId="{53B1BD5B-F854-4E5A-AFFB-B6E52138DF84}" type="presParOf" srcId="{71F9EAA0-A7EB-4E1B-B41E-CE692C30E403}" destId="{329CF356-828D-414F-AFFB-A2F8AD002E83}" srcOrd="3" destOrd="0" presId="urn:microsoft.com/office/officeart/2018/2/layout/IconCircleList"/>
    <dgm:cxn modelId="{05DBE56D-3270-4B11-BAD0-EED31A9F48D2}" type="presParOf" srcId="{B9247031-59DC-421A-BC27-8D485A0FD10B}" destId="{16320005-6EF1-4195-B59D-A63225D3D0B8}" srcOrd="11" destOrd="0" presId="urn:microsoft.com/office/officeart/2018/2/layout/IconCircleList"/>
    <dgm:cxn modelId="{C3420783-55BE-4460-A57C-C7321A6205CE}" type="presParOf" srcId="{B9247031-59DC-421A-BC27-8D485A0FD10B}" destId="{E8DAF44E-A6E3-4521-8281-7F6C23ACD7DC}" srcOrd="12" destOrd="0" presId="urn:microsoft.com/office/officeart/2018/2/layout/IconCircleList"/>
    <dgm:cxn modelId="{0DA99592-0CD6-43E5-9BF0-AB8CB0BA9A4E}" type="presParOf" srcId="{E8DAF44E-A6E3-4521-8281-7F6C23ACD7DC}" destId="{BCA6478F-6820-4A43-8537-2A0C07D82C2F}" srcOrd="0" destOrd="0" presId="urn:microsoft.com/office/officeart/2018/2/layout/IconCircleList"/>
    <dgm:cxn modelId="{C2120FF3-F4C7-4811-8FA2-2EB90FC9E812}" type="presParOf" srcId="{E8DAF44E-A6E3-4521-8281-7F6C23ACD7DC}" destId="{898B9B2E-727C-4402-9DB6-C21E3A8DF7BA}" srcOrd="1" destOrd="0" presId="urn:microsoft.com/office/officeart/2018/2/layout/IconCircleList"/>
    <dgm:cxn modelId="{5E0236F5-3E05-453C-8460-62E7DCA2C6E8}" type="presParOf" srcId="{E8DAF44E-A6E3-4521-8281-7F6C23ACD7DC}" destId="{5DD42E28-00F7-4FA7-9D9E-155D25ABC795}" srcOrd="2" destOrd="0" presId="urn:microsoft.com/office/officeart/2018/2/layout/IconCircleList"/>
    <dgm:cxn modelId="{603F8DDC-6C90-438E-9B26-B579B8AE44A7}" type="presParOf" srcId="{E8DAF44E-A6E3-4521-8281-7F6C23ACD7DC}" destId="{51DA0AEC-AA43-412C-8FF7-60BCE50CEE84}"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FA7E60-1D98-4E97-B759-2AF380D4A81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85AA4BF8-7D9A-4018-84CF-098F58C9F4DB}">
      <dgm:prSet custT="1"/>
      <dgm:spPr/>
      <dgm:t>
        <a:bodyPr/>
        <a:lstStyle/>
        <a:p>
          <a:r>
            <a:rPr lang="en-US" sz="2400" dirty="0">
              <a:latin typeface="Garamond" panose="02020404030301010803" pitchFamily="18" charset="0"/>
            </a:rPr>
            <a:t>No Relationships</a:t>
          </a:r>
        </a:p>
      </dgm:t>
    </dgm:pt>
    <dgm:pt modelId="{2F67D7F0-964C-488C-9F68-A1153F5B97B5}" type="parTrans" cxnId="{A192D806-C1B1-4FCE-972D-E39CEAC069FF}">
      <dgm:prSet/>
      <dgm:spPr/>
      <dgm:t>
        <a:bodyPr/>
        <a:lstStyle/>
        <a:p>
          <a:endParaRPr lang="en-US"/>
        </a:p>
      </dgm:t>
    </dgm:pt>
    <dgm:pt modelId="{BB0247B3-5884-4548-A12E-65020341A554}" type="sibTrans" cxnId="{A192D806-C1B1-4FCE-972D-E39CEAC069FF}">
      <dgm:prSet/>
      <dgm:spPr/>
      <dgm:t>
        <a:bodyPr/>
        <a:lstStyle/>
        <a:p>
          <a:endParaRPr lang="en-US"/>
        </a:p>
      </dgm:t>
    </dgm:pt>
    <dgm:pt modelId="{9C27B9C9-A5F5-421F-A55A-CE69B4575452}">
      <dgm:prSet/>
      <dgm:spPr/>
      <dgm:t>
        <a:bodyPr/>
        <a:lstStyle/>
        <a:p>
          <a:r>
            <a:rPr lang="en-US" dirty="0">
              <a:latin typeface="Garamond" panose="02020404030301010803" pitchFamily="18" charset="0"/>
            </a:rPr>
            <a:t>Casual Coalitions</a:t>
          </a:r>
        </a:p>
      </dgm:t>
    </dgm:pt>
    <dgm:pt modelId="{8347AE50-ADAE-4315-8D03-55D615B9CA3D}" type="parTrans" cxnId="{E4072BF0-DD66-44EA-A03C-5AA8056C8295}">
      <dgm:prSet/>
      <dgm:spPr/>
      <dgm:t>
        <a:bodyPr/>
        <a:lstStyle/>
        <a:p>
          <a:endParaRPr lang="en-US"/>
        </a:p>
      </dgm:t>
    </dgm:pt>
    <dgm:pt modelId="{65DD1A42-C7D5-48CF-91D7-0E7A21E6DCBE}" type="sibTrans" cxnId="{E4072BF0-DD66-44EA-A03C-5AA8056C8295}">
      <dgm:prSet/>
      <dgm:spPr/>
      <dgm:t>
        <a:bodyPr/>
        <a:lstStyle/>
        <a:p>
          <a:endParaRPr lang="en-US"/>
        </a:p>
      </dgm:t>
    </dgm:pt>
    <dgm:pt modelId="{8AEB35CF-D3DD-41BE-A1AA-778992A7F41E}">
      <dgm:prSet/>
      <dgm:spPr/>
      <dgm:t>
        <a:bodyPr/>
        <a:lstStyle/>
        <a:p>
          <a:r>
            <a:rPr lang="en-US" dirty="0">
              <a:latin typeface="Garamond" panose="02020404030301010803" pitchFamily="18" charset="0"/>
            </a:rPr>
            <a:t>Traditional Coalitions</a:t>
          </a:r>
        </a:p>
      </dgm:t>
    </dgm:pt>
    <dgm:pt modelId="{24146285-995A-4D3F-A40E-55941B29A6D6}" type="parTrans" cxnId="{E2448434-14D9-463A-AF42-02FC252A8B18}">
      <dgm:prSet/>
      <dgm:spPr/>
      <dgm:t>
        <a:bodyPr/>
        <a:lstStyle/>
        <a:p>
          <a:endParaRPr lang="en-US"/>
        </a:p>
      </dgm:t>
    </dgm:pt>
    <dgm:pt modelId="{DE7D90D2-B6B5-4190-9517-1DB4C9C1F526}" type="sibTrans" cxnId="{E2448434-14D9-463A-AF42-02FC252A8B18}">
      <dgm:prSet/>
      <dgm:spPr/>
      <dgm:t>
        <a:bodyPr/>
        <a:lstStyle/>
        <a:p>
          <a:endParaRPr lang="en-US"/>
        </a:p>
      </dgm:t>
    </dgm:pt>
    <dgm:pt modelId="{028600D1-6C0F-4457-B42C-FBDEE6C03C65}">
      <dgm:prSet/>
      <dgm:spPr/>
      <dgm:t>
        <a:bodyPr/>
        <a:lstStyle/>
        <a:p>
          <a:r>
            <a:rPr lang="en-US" dirty="0">
              <a:latin typeface="Garamond" panose="02020404030301010803" pitchFamily="18" charset="0"/>
            </a:rPr>
            <a:t>Alliances</a:t>
          </a:r>
        </a:p>
      </dgm:t>
    </dgm:pt>
    <dgm:pt modelId="{477C07C0-22AF-455E-8A91-6DC98F4C6128}" type="parTrans" cxnId="{E105EC6A-438D-46B6-A388-75170E98B3B9}">
      <dgm:prSet/>
      <dgm:spPr/>
      <dgm:t>
        <a:bodyPr/>
        <a:lstStyle/>
        <a:p>
          <a:endParaRPr lang="en-US"/>
        </a:p>
      </dgm:t>
    </dgm:pt>
    <dgm:pt modelId="{9C98CF5F-5BCB-42BC-9F50-95CC770C6859}" type="sibTrans" cxnId="{E105EC6A-438D-46B6-A388-75170E98B3B9}">
      <dgm:prSet/>
      <dgm:spPr/>
      <dgm:t>
        <a:bodyPr/>
        <a:lstStyle/>
        <a:p>
          <a:endParaRPr lang="en-US"/>
        </a:p>
      </dgm:t>
    </dgm:pt>
    <dgm:pt modelId="{BD5B806D-FF38-4E41-80E2-49256A4D495D}" type="pres">
      <dgm:prSet presAssocID="{35FA7E60-1D98-4E97-B759-2AF380D4A81F}" presName="matrix" presStyleCnt="0">
        <dgm:presLayoutVars>
          <dgm:chMax val="1"/>
          <dgm:dir/>
          <dgm:resizeHandles val="exact"/>
        </dgm:presLayoutVars>
      </dgm:prSet>
      <dgm:spPr/>
    </dgm:pt>
    <dgm:pt modelId="{80374ECC-2FB8-4BDA-9799-BE341C1FB245}" type="pres">
      <dgm:prSet presAssocID="{35FA7E60-1D98-4E97-B759-2AF380D4A81F}" presName="diamond" presStyleLbl="bgShp" presStyleIdx="0" presStyleCnt="1"/>
      <dgm:spPr/>
    </dgm:pt>
    <dgm:pt modelId="{162488AB-155F-45B0-B321-47B74C0CAFDC}" type="pres">
      <dgm:prSet presAssocID="{35FA7E60-1D98-4E97-B759-2AF380D4A81F}" presName="quad1" presStyleLbl="node1" presStyleIdx="0" presStyleCnt="4" custScaleX="114680" custScaleY="100894" custLinFactNeighborX="-5130" custLinFactNeighborY="-3420">
        <dgm:presLayoutVars>
          <dgm:chMax val="0"/>
          <dgm:chPref val="0"/>
          <dgm:bulletEnabled val="1"/>
        </dgm:presLayoutVars>
      </dgm:prSet>
      <dgm:spPr/>
    </dgm:pt>
    <dgm:pt modelId="{6CA52A3B-5BA6-4FD2-A92E-05EA3F31A7FF}" type="pres">
      <dgm:prSet presAssocID="{35FA7E60-1D98-4E97-B759-2AF380D4A81F}" presName="quad2" presStyleLbl="node1" presStyleIdx="1" presStyleCnt="4" custScaleX="112829" custScaleY="103242" custLinFactNeighborX="10334" custLinFactNeighborY="-3090">
        <dgm:presLayoutVars>
          <dgm:chMax val="0"/>
          <dgm:chPref val="0"/>
          <dgm:bulletEnabled val="1"/>
        </dgm:presLayoutVars>
      </dgm:prSet>
      <dgm:spPr/>
    </dgm:pt>
    <dgm:pt modelId="{EC209A13-FB69-4999-86A7-6BDCEF91C336}" type="pres">
      <dgm:prSet presAssocID="{35FA7E60-1D98-4E97-B759-2AF380D4A81F}" presName="quad3" presStyleLbl="node1" presStyleIdx="2" presStyleCnt="4" custScaleX="115530" custLinFactNeighborX="-5559" custLinFactNeighborY="-3752">
        <dgm:presLayoutVars>
          <dgm:chMax val="0"/>
          <dgm:chPref val="0"/>
          <dgm:bulletEnabled val="1"/>
        </dgm:presLayoutVars>
      </dgm:prSet>
      <dgm:spPr/>
    </dgm:pt>
    <dgm:pt modelId="{52C8B17F-4128-4BF0-82EB-5EB98F73027C}" type="pres">
      <dgm:prSet presAssocID="{35FA7E60-1D98-4E97-B759-2AF380D4A81F}" presName="quad4" presStyleLbl="node1" presStyleIdx="3" presStyleCnt="4" custScaleX="115533" custScaleY="98975" custLinFactNeighborX="11976" custLinFactNeighborY="-853">
        <dgm:presLayoutVars>
          <dgm:chMax val="0"/>
          <dgm:chPref val="0"/>
          <dgm:bulletEnabled val="1"/>
        </dgm:presLayoutVars>
      </dgm:prSet>
      <dgm:spPr/>
    </dgm:pt>
  </dgm:ptLst>
  <dgm:cxnLst>
    <dgm:cxn modelId="{A192D806-C1B1-4FCE-972D-E39CEAC069FF}" srcId="{35FA7E60-1D98-4E97-B759-2AF380D4A81F}" destId="{85AA4BF8-7D9A-4018-84CF-098F58C9F4DB}" srcOrd="0" destOrd="0" parTransId="{2F67D7F0-964C-488C-9F68-A1153F5B97B5}" sibTransId="{BB0247B3-5884-4548-A12E-65020341A554}"/>
    <dgm:cxn modelId="{ED48652C-6965-451F-A795-6B7E620BB8C7}" type="presOf" srcId="{35FA7E60-1D98-4E97-B759-2AF380D4A81F}" destId="{BD5B806D-FF38-4E41-80E2-49256A4D495D}" srcOrd="0" destOrd="0" presId="urn:microsoft.com/office/officeart/2005/8/layout/matrix3"/>
    <dgm:cxn modelId="{1D47522E-88EA-48D3-9B35-7EBA605B02A1}" type="presOf" srcId="{85AA4BF8-7D9A-4018-84CF-098F58C9F4DB}" destId="{162488AB-155F-45B0-B321-47B74C0CAFDC}" srcOrd="0" destOrd="0" presId="urn:microsoft.com/office/officeart/2005/8/layout/matrix3"/>
    <dgm:cxn modelId="{E2448434-14D9-463A-AF42-02FC252A8B18}" srcId="{35FA7E60-1D98-4E97-B759-2AF380D4A81F}" destId="{8AEB35CF-D3DD-41BE-A1AA-778992A7F41E}" srcOrd="2" destOrd="0" parTransId="{24146285-995A-4D3F-A40E-55941B29A6D6}" sibTransId="{DE7D90D2-B6B5-4190-9517-1DB4C9C1F526}"/>
    <dgm:cxn modelId="{E105EC6A-438D-46B6-A388-75170E98B3B9}" srcId="{35FA7E60-1D98-4E97-B759-2AF380D4A81F}" destId="{028600D1-6C0F-4457-B42C-FBDEE6C03C65}" srcOrd="3" destOrd="0" parTransId="{477C07C0-22AF-455E-8A91-6DC98F4C6128}" sibTransId="{9C98CF5F-5BCB-42BC-9F50-95CC770C6859}"/>
    <dgm:cxn modelId="{4647FF6C-B318-4D5A-90F0-90EA81FA8DF0}" type="presOf" srcId="{028600D1-6C0F-4457-B42C-FBDEE6C03C65}" destId="{52C8B17F-4128-4BF0-82EB-5EB98F73027C}" srcOrd="0" destOrd="0" presId="urn:microsoft.com/office/officeart/2005/8/layout/matrix3"/>
    <dgm:cxn modelId="{7E9A8C80-9DE0-47AD-BEA2-99FC967EA173}" type="presOf" srcId="{9C27B9C9-A5F5-421F-A55A-CE69B4575452}" destId="{6CA52A3B-5BA6-4FD2-A92E-05EA3F31A7FF}" srcOrd="0" destOrd="0" presId="urn:microsoft.com/office/officeart/2005/8/layout/matrix3"/>
    <dgm:cxn modelId="{E4072BF0-DD66-44EA-A03C-5AA8056C8295}" srcId="{35FA7E60-1D98-4E97-B759-2AF380D4A81F}" destId="{9C27B9C9-A5F5-421F-A55A-CE69B4575452}" srcOrd="1" destOrd="0" parTransId="{8347AE50-ADAE-4315-8D03-55D615B9CA3D}" sibTransId="{65DD1A42-C7D5-48CF-91D7-0E7A21E6DCBE}"/>
    <dgm:cxn modelId="{C73FA8F6-FA3A-4F0C-B4FE-E4A2D80396FC}" type="presOf" srcId="{8AEB35CF-D3DD-41BE-A1AA-778992A7F41E}" destId="{EC209A13-FB69-4999-86A7-6BDCEF91C336}" srcOrd="0" destOrd="0" presId="urn:microsoft.com/office/officeart/2005/8/layout/matrix3"/>
    <dgm:cxn modelId="{D921DAB3-6A43-42FD-A75C-80215366A177}" type="presParOf" srcId="{BD5B806D-FF38-4E41-80E2-49256A4D495D}" destId="{80374ECC-2FB8-4BDA-9799-BE341C1FB245}" srcOrd="0" destOrd="0" presId="urn:microsoft.com/office/officeart/2005/8/layout/matrix3"/>
    <dgm:cxn modelId="{AD4EFB3B-3F5E-4713-A9DC-012D77A03F26}" type="presParOf" srcId="{BD5B806D-FF38-4E41-80E2-49256A4D495D}" destId="{162488AB-155F-45B0-B321-47B74C0CAFDC}" srcOrd="1" destOrd="0" presId="urn:microsoft.com/office/officeart/2005/8/layout/matrix3"/>
    <dgm:cxn modelId="{8DAA7313-2102-4E52-9CFC-2570C34A0293}" type="presParOf" srcId="{BD5B806D-FF38-4E41-80E2-49256A4D495D}" destId="{6CA52A3B-5BA6-4FD2-A92E-05EA3F31A7FF}" srcOrd="2" destOrd="0" presId="urn:microsoft.com/office/officeart/2005/8/layout/matrix3"/>
    <dgm:cxn modelId="{14D3BAE9-6FD4-44A4-9F62-EF7A3116A354}" type="presParOf" srcId="{BD5B806D-FF38-4E41-80E2-49256A4D495D}" destId="{EC209A13-FB69-4999-86A7-6BDCEF91C336}" srcOrd="3" destOrd="0" presId="urn:microsoft.com/office/officeart/2005/8/layout/matrix3"/>
    <dgm:cxn modelId="{5C44805B-E75E-4E0C-8C09-F733BE1A4066}" type="presParOf" srcId="{BD5B806D-FF38-4E41-80E2-49256A4D495D}" destId="{52C8B17F-4128-4BF0-82EB-5EB98F73027C}"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A44B7-5413-47BB-94C1-75B855F8632E}">
      <dsp:nvSpPr>
        <dsp:cNvPr id="0" name=""/>
        <dsp:cNvSpPr/>
      </dsp:nvSpPr>
      <dsp:spPr>
        <a:xfrm>
          <a:off x="82613" y="90072"/>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58A0ED-E9F9-4F9C-81C7-9E8BADC93F88}">
      <dsp:nvSpPr>
        <dsp:cNvPr id="0" name=""/>
        <dsp:cNvSpPr/>
      </dsp:nvSpPr>
      <dsp:spPr>
        <a:xfrm>
          <a:off x="271034" y="278494"/>
          <a:ext cx="520402" cy="52040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E11538-8EA0-4260-B3B4-124C2DC792B6}">
      <dsp:nvSpPr>
        <dsp:cNvPr id="0" name=""/>
        <dsp:cNvSpPr/>
      </dsp:nvSpPr>
      <dsp:spPr>
        <a:xfrm>
          <a:off x="1172126"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Garamond" panose="02020404030301010803" pitchFamily="18" charset="0"/>
            </a:rPr>
            <a:t>What is the issue?</a:t>
          </a:r>
        </a:p>
      </dsp:txBody>
      <dsp:txXfrm>
        <a:off x="1172126" y="90072"/>
        <a:ext cx="2114937" cy="897246"/>
      </dsp:txXfrm>
    </dsp:sp>
    <dsp:sp modelId="{05B4086C-7A9D-4611-BD43-321DC8BC3A0B}">
      <dsp:nvSpPr>
        <dsp:cNvPr id="0" name=""/>
        <dsp:cNvSpPr/>
      </dsp:nvSpPr>
      <dsp:spPr>
        <a:xfrm>
          <a:off x="3655575" y="90072"/>
          <a:ext cx="897246" cy="89724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BCAE2E-1545-4708-AA38-19577A015779}">
      <dsp:nvSpPr>
        <dsp:cNvPr id="0" name=""/>
        <dsp:cNvSpPr/>
      </dsp:nvSpPr>
      <dsp:spPr>
        <a:xfrm>
          <a:off x="3843996" y="278494"/>
          <a:ext cx="520402" cy="520402"/>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2A6F4E-47B5-4B41-8CBD-67AA1AB683B2}">
      <dsp:nvSpPr>
        <dsp:cNvPr id="0" name=""/>
        <dsp:cNvSpPr/>
      </dsp:nvSpPr>
      <dsp:spPr>
        <a:xfrm>
          <a:off x="4745088"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Garamond" panose="02020404030301010803" pitchFamily="18" charset="0"/>
            </a:rPr>
            <a:t>Brainstorm potential partners</a:t>
          </a:r>
        </a:p>
      </dsp:txBody>
      <dsp:txXfrm>
        <a:off x="4745088" y="90072"/>
        <a:ext cx="2114937" cy="897246"/>
      </dsp:txXfrm>
    </dsp:sp>
    <dsp:sp modelId="{05ECE9E7-BEE0-4CFD-9900-66270421D7B0}">
      <dsp:nvSpPr>
        <dsp:cNvPr id="0" name=""/>
        <dsp:cNvSpPr/>
      </dsp:nvSpPr>
      <dsp:spPr>
        <a:xfrm>
          <a:off x="7228536" y="90072"/>
          <a:ext cx="897246" cy="89724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2150B9-FF72-47A2-A15F-B972A36A7084}">
      <dsp:nvSpPr>
        <dsp:cNvPr id="0" name=""/>
        <dsp:cNvSpPr/>
      </dsp:nvSpPr>
      <dsp:spPr>
        <a:xfrm>
          <a:off x="7416958" y="278494"/>
          <a:ext cx="520402" cy="520402"/>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79A4D7-7F04-4089-9294-7F3E8CF63E1F}">
      <dsp:nvSpPr>
        <dsp:cNvPr id="0" name=""/>
        <dsp:cNvSpPr/>
      </dsp:nvSpPr>
      <dsp:spPr>
        <a:xfrm>
          <a:off x="8318049" y="9007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Garamond" panose="02020404030301010803" pitchFamily="18" charset="0"/>
            </a:rPr>
            <a:t>Invite people to join</a:t>
          </a:r>
        </a:p>
      </dsp:txBody>
      <dsp:txXfrm>
        <a:off x="8318049" y="90072"/>
        <a:ext cx="2114937" cy="897246"/>
      </dsp:txXfrm>
    </dsp:sp>
    <dsp:sp modelId="{AECF6000-BBC5-4E2C-AE01-0C305BDCD3D9}">
      <dsp:nvSpPr>
        <dsp:cNvPr id="0" name=""/>
        <dsp:cNvSpPr/>
      </dsp:nvSpPr>
      <dsp:spPr>
        <a:xfrm>
          <a:off x="82613" y="1727045"/>
          <a:ext cx="897246" cy="89724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FBBB2F-D8F3-493C-AEC7-18CD7B4D6165}">
      <dsp:nvSpPr>
        <dsp:cNvPr id="0" name=""/>
        <dsp:cNvSpPr/>
      </dsp:nvSpPr>
      <dsp:spPr>
        <a:xfrm>
          <a:off x="271034" y="1915467"/>
          <a:ext cx="520402" cy="520402"/>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9A7CB1-F7DB-478C-BE5B-DC94B4DC0951}">
      <dsp:nvSpPr>
        <dsp:cNvPr id="0" name=""/>
        <dsp:cNvSpPr/>
      </dsp:nvSpPr>
      <dsp:spPr>
        <a:xfrm>
          <a:off x="1172126"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Garamond" panose="02020404030301010803" pitchFamily="18" charset="0"/>
            </a:rPr>
            <a:t>Identify purpose </a:t>
          </a:r>
        </a:p>
      </dsp:txBody>
      <dsp:txXfrm>
        <a:off x="1172126" y="1727045"/>
        <a:ext cx="2114937" cy="897246"/>
      </dsp:txXfrm>
    </dsp:sp>
    <dsp:sp modelId="{84C9B927-62FD-4BF3-9996-7B9D00E26CE2}">
      <dsp:nvSpPr>
        <dsp:cNvPr id="0" name=""/>
        <dsp:cNvSpPr/>
      </dsp:nvSpPr>
      <dsp:spPr>
        <a:xfrm>
          <a:off x="3655575" y="1727045"/>
          <a:ext cx="897246" cy="89724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9A9D82-46D5-4ACF-A2E0-3A78A6D3504B}">
      <dsp:nvSpPr>
        <dsp:cNvPr id="0" name=""/>
        <dsp:cNvSpPr/>
      </dsp:nvSpPr>
      <dsp:spPr>
        <a:xfrm>
          <a:off x="3843996" y="1915467"/>
          <a:ext cx="520402" cy="520402"/>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BC3E56-EF34-4A5D-9C56-364F6B25EC2A}">
      <dsp:nvSpPr>
        <dsp:cNvPr id="0" name=""/>
        <dsp:cNvSpPr/>
      </dsp:nvSpPr>
      <dsp:spPr>
        <a:xfrm>
          <a:off x="4745088"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Garamond" panose="02020404030301010803" pitchFamily="18" charset="0"/>
            </a:rPr>
            <a:t>Define expectations</a:t>
          </a:r>
        </a:p>
      </dsp:txBody>
      <dsp:txXfrm>
        <a:off x="4745088" y="1727045"/>
        <a:ext cx="2114937" cy="897246"/>
      </dsp:txXfrm>
    </dsp:sp>
    <dsp:sp modelId="{55089712-C019-4F30-BD89-FFF07DD72E55}">
      <dsp:nvSpPr>
        <dsp:cNvPr id="0" name=""/>
        <dsp:cNvSpPr/>
      </dsp:nvSpPr>
      <dsp:spPr>
        <a:xfrm>
          <a:off x="7228536" y="1727045"/>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6AD45C-7F1D-431E-AA03-B9F277516324}">
      <dsp:nvSpPr>
        <dsp:cNvPr id="0" name=""/>
        <dsp:cNvSpPr/>
      </dsp:nvSpPr>
      <dsp:spPr>
        <a:xfrm>
          <a:off x="7416958" y="1915467"/>
          <a:ext cx="520402" cy="520402"/>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9CF356-828D-414F-AFFB-A2F8AD002E83}">
      <dsp:nvSpPr>
        <dsp:cNvPr id="0" name=""/>
        <dsp:cNvSpPr/>
      </dsp:nvSpPr>
      <dsp:spPr>
        <a:xfrm>
          <a:off x="8318049" y="172704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Garamond" panose="02020404030301010803" pitchFamily="18" charset="0"/>
            </a:rPr>
            <a:t>Strategic Planning</a:t>
          </a:r>
        </a:p>
      </dsp:txBody>
      <dsp:txXfrm>
        <a:off x="8318049" y="1727045"/>
        <a:ext cx="2114937" cy="897246"/>
      </dsp:txXfrm>
    </dsp:sp>
    <dsp:sp modelId="{BCA6478F-6820-4A43-8537-2A0C07D82C2F}">
      <dsp:nvSpPr>
        <dsp:cNvPr id="0" name=""/>
        <dsp:cNvSpPr/>
      </dsp:nvSpPr>
      <dsp:spPr>
        <a:xfrm>
          <a:off x="82613" y="3364019"/>
          <a:ext cx="897246" cy="89724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8B9B2E-727C-4402-9DB6-C21E3A8DF7BA}">
      <dsp:nvSpPr>
        <dsp:cNvPr id="0" name=""/>
        <dsp:cNvSpPr/>
      </dsp:nvSpPr>
      <dsp:spPr>
        <a:xfrm>
          <a:off x="271034" y="3552441"/>
          <a:ext cx="520402" cy="520402"/>
        </a:xfrm>
        <a:prstGeom prst="rect">
          <a:avLst/>
        </a:prstGeom>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DA0AEC-AA43-412C-8FF7-60BCE50CEE84}">
      <dsp:nvSpPr>
        <dsp:cNvPr id="0" name=""/>
        <dsp:cNvSpPr/>
      </dsp:nvSpPr>
      <dsp:spPr>
        <a:xfrm>
          <a:off x="1172126" y="336401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Garamond" panose="02020404030301010803" pitchFamily="18" charset="0"/>
            </a:rPr>
            <a:t>Develop an action plan</a:t>
          </a:r>
        </a:p>
      </dsp:txBody>
      <dsp:txXfrm>
        <a:off x="1172126" y="3364019"/>
        <a:ext cx="2114937" cy="897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74ECC-2FB8-4BDA-9799-BE341C1FB245}">
      <dsp:nvSpPr>
        <dsp:cNvPr id="0" name=""/>
        <dsp:cNvSpPr/>
      </dsp:nvSpPr>
      <dsp:spPr>
        <a:xfrm>
          <a:off x="3082131" y="0"/>
          <a:ext cx="4351338" cy="4351338"/>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2488AB-155F-45B0-B321-47B74C0CAFDC}">
      <dsp:nvSpPr>
        <dsp:cNvPr id="0" name=""/>
        <dsp:cNvSpPr/>
      </dsp:nvSpPr>
      <dsp:spPr>
        <a:xfrm>
          <a:off x="3283889" y="347753"/>
          <a:ext cx="1946144" cy="171219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Garamond" panose="02020404030301010803" pitchFamily="18" charset="0"/>
            </a:rPr>
            <a:t>No Relationships</a:t>
          </a:r>
        </a:p>
      </dsp:txBody>
      <dsp:txXfrm>
        <a:off x="3367471" y="431335"/>
        <a:ext cx="1778980" cy="1545029"/>
      </dsp:txXfrm>
    </dsp:sp>
    <dsp:sp modelId="{6CA52A3B-5BA6-4FD2-A92E-05EA3F31A7FF}">
      <dsp:nvSpPr>
        <dsp:cNvPr id="0" name=""/>
        <dsp:cNvSpPr/>
      </dsp:nvSpPr>
      <dsp:spPr>
        <a:xfrm>
          <a:off x="5389584" y="333430"/>
          <a:ext cx="1914732" cy="17520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Garamond" panose="02020404030301010803" pitchFamily="18" charset="0"/>
            </a:rPr>
            <a:t>Casual Coalitions</a:t>
          </a:r>
        </a:p>
      </dsp:txBody>
      <dsp:txXfrm>
        <a:off x="5475111" y="418957"/>
        <a:ext cx="1743678" cy="1580985"/>
      </dsp:txXfrm>
    </dsp:sp>
    <dsp:sp modelId="{EC209A13-FB69-4999-86A7-6BDCEF91C336}">
      <dsp:nvSpPr>
        <dsp:cNvPr id="0" name=""/>
        <dsp:cNvSpPr/>
      </dsp:nvSpPr>
      <dsp:spPr>
        <a:xfrm>
          <a:off x="3269396" y="2177266"/>
          <a:ext cx="1960569" cy="169702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Garamond" panose="02020404030301010803" pitchFamily="18" charset="0"/>
            </a:rPr>
            <a:t>Traditional Coalitions</a:t>
          </a:r>
        </a:p>
      </dsp:txBody>
      <dsp:txXfrm>
        <a:off x="3352238" y="2260108"/>
        <a:ext cx="1794885" cy="1531337"/>
      </dsp:txXfrm>
    </dsp:sp>
    <dsp:sp modelId="{52C8B17F-4128-4BF0-82EB-5EB98F73027C}">
      <dsp:nvSpPr>
        <dsp:cNvPr id="0" name=""/>
        <dsp:cNvSpPr/>
      </dsp:nvSpPr>
      <dsp:spPr>
        <a:xfrm>
          <a:off x="5394506" y="2226463"/>
          <a:ext cx="1960620" cy="167962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Garamond" panose="02020404030301010803" pitchFamily="18" charset="0"/>
            </a:rPr>
            <a:t>Alliances</a:t>
          </a:r>
        </a:p>
      </dsp:txBody>
      <dsp:txXfrm>
        <a:off x="5476499" y="2308456"/>
        <a:ext cx="1796634" cy="1515641"/>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5/10/2023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emocracyjournal.org/arguments/the-untold-history-of-charter-schools/"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greatschoolwars.files.wordpress.com/2017/05/out-of-town-billionaires-hijack-school-board-election.pdf"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LMlwQdZM2Bk" TargetMode="External"/><Relationship Id="rId2" Type="http://schemas.openxmlformats.org/officeDocument/2006/relationships/slide" Target="../slides/slide35.xml"/><Relationship Id="rId1" Type="http://schemas.openxmlformats.org/officeDocument/2006/relationships/notesMaster" Target="../notesMasters/notesMaster1.xml"/><Relationship Id="rId5" Type="http://schemas.openxmlformats.org/officeDocument/2006/relationships/hyperlink" Target="https://www.youtube.com/watch?v=8HN_zW4SwYY" TargetMode="External"/><Relationship Id="rId4" Type="http://schemas.openxmlformats.org/officeDocument/2006/relationships/hyperlink" Target="https://www.youtube.com/watch?v=TeRl0nh5E2k"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Community Agreements for Our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Awareness and Self-Knowledge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Listening for Understanding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Being Gracious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dirty="0">
                <a:solidFill>
                  <a:schemeClr val="tx1"/>
                </a:solidFill>
                <a:effectLst/>
                <a:latin typeface="+mn-lt"/>
                <a:ea typeface="+mn-ea"/>
                <a:cs typeface="+mn-cs"/>
              </a:rPr>
              <a:t> includes following the COVID protocols that are in place to protect the health of this learning community.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Stay Engaged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dirty="0">
                <a:solidFill>
                  <a:schemeClr val="tx1"/>
                </a:solidFill>
                <a:effectLst/>
                <a:latin typeface="+mn-lt"/>
                <a:ea typeface="+mn-ea"/>
                <a:cs typeface="+mn-cs"/>
              </a:rPr>
              <a:t> a commitment to keeping your electronic communications to a minimum with folks not present in this learning community.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Be Open and Suspend Judgment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Say “I”- tell your truth</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Seek Discomfort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Reaching Empathy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Resolution and Closure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*Adapted from “Embracing equity and inclusion”, Annie E. Casey Foundation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76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Heidi</a:t>
            </a:r>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311223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266507bf6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exciting campaigns building around the country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What we’re going to do today--- what is BCG, why is it important now, and what are examples and explore how we can use this in our campaigns.</a:t>
            </a:r>
            <a:endParaRPr sz="1200">
              <a:solidFill>
                <a:schemeClr val="dk1"/>
              </a:solidFill>
              <a:latin typeface="Calibri"/>
              <a:ea typeface="Calibri"/>
              <a:cs typeface="Calibri"/>
              <a:sym typeface="Calibri"/>
            </a:endParaRPr>
          </a:p>
        </p:txBody>
      </p:sp>
      <p:sp>
        <p:nvSpPr>
          <p:cNvPr id="292" name="Google Shape;292;g5266507bf6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5782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these seven elements lifted up from all these campaigns, many are hitting on 1-2 of them, we are going to go into detail later. </a:t>
            </a:r>
            <a:endParaRPr sz="1200" b="0" i="0" u="none" strike="noStrike" cap="none">
              <a:solidFill>
                <a:schemeClr val="dk1"/>
              </a:solidFill>
              <a:latin typeface="Calibri"/>
              <a:ea typeface="Calibri"/>
              <a:cs typeface="Calibri"/>
              <a:sym typeface="Calibri"/>
            </a:endParaRPr>
          </a:p>
        </p:txBody>
      </p:sp>
      <p:sp>
        <p:nvSpPr>
          <p:cNvPr id="339" name="Google Shape;33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6756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59b9ada31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59b9ada310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58140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59b9ada310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chemeClr val="dk1"/>
              </a:buClr>
              <a:buSzPts val="1100"/>
              <a:buFont typeface="Arial"/>
              <a:buNone/>
            </a:pPr>
            <a:r>
              <a:rPr lang="en" sz="1000" b="1">
                <a:solidFill>
                  <a:schemeClr val="dk1"/>
                </a:solidFill>
                <a:latin typeface="Cambria"/>
                <a:ea typeface="Cambria"/>
                <a:cs typeface="Cambria"/>
                <a:sym typeface="Cambria"/>
              </a:rPr>
              <a:t>Some of their common good victories include: </a:t>
            </a:r>
            <a:endParaRPr sz="1000" b="1">
              <a:solidFill>
                <a:schemeClr val="dk1"/>
              </a:solidFill>
              <a:latin typeface="Cambria"/>
              <a:ea typeface="Cambria"/>
              <a:cs typeface="Cambria"/>
              <a:sym typeface="Cambria"/>
            </a:endParaRPr>
          </a:p>
          <a:p>
            <a:pPr marL="0" marR="0" lvl="0" indent="0" algn="just" rtl="0">
              <a:lnSpc>
                <a:spcPct val="100000"/>
              </a:lnSpc>
              <a:spcBef>
                <a:spcPts val="0"/>
              </a:spcBef>
              <a:spcAft>
                <a:spcPts val="0"/>
              </a:spcAft>
              <a:buClr>
                <a:schemeClr val="dk1"/>
              </a:buClr>
              <a:buSzPts val="1100"/>
              <a:buFont typeface="Arial"/>
              <a:buNone/>
            </a:pPr>
            <a:endParaRPr sz="1000" b="1">
              <a:solidFill>
                <a:schemeClr val="dk1"/>
              </a:solidFill>
              <a:latin typeface="Cambria"/>
              <a:ea typeface="Cambria"/>
              <a:cs typeface="Cambria"/>
              <a:sym typeface="Cambria"/>
            </a:endParaRPr>
          </a:p>
          <a:p>
            <a:pPr marL="457200" lvl="0" indent="-292100" algn="l" rtl="0">
              <a:lnSpc>
                <a:spcPct val="115000"/>
              </a:lnSpc>
              <a:spcBef>
                <a:spcPts val="0"/>
              </a:spcBef>
              <a:spcAft>
                <a:spcPts val="0"/>
              </a:spcAft>
              <a:buClr>
                <a:srgbClr val="595959"/>
              </a:buClr>
              <a:buSzPts val="1000"/>
              <a:buChar char="●"/>
            </a:pPr>
            <a:r>
              <a:rPr lang="en" sz="1000" b="1">
                <a:solidFill>
                  <a:srgbClr val="595959"/>
                </a:solidFill>
              </a:rPr>
              <a:t>School funding</a:t>
            </a:r>
            <a:r>
              <a:rPr lang="en" sz="1000">
                <a:solidFill>
                  <a:srgbClr val="595959"/>
                </a:solidFill>
              </a:rPr>
              <a:t>- UTLA, LAUSD and Mayor’s office to jointly advocate for increased county and state funding</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Class Size</a:t>
            </a:r>
            <a:r>
              <a:rPr lang="en" sz="1000">
                <a:solidFill>
                  <a:srgbClr val="595959"/>
                </a:solidFill>
              </a:rPr>
              <a:t>- immediate reduction of 7 students in secondary math and English, and elimination of contract language that previously allowed the district to unilaterally ignore all class size averages and caps.  Agreement to reduce class size every year for the next four years.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 </a:t>
            </a:r>
            <a:r>
              <a:rPr lang="en" sz="1000" b="1">
                <a:solidFill>
                  <a:srgbClr val="595959"/>
                </a:solidFill>
              </a:rPr>
              <a:t>nurse i</a:t>
            </a:r>
            <a:r>
              <a:rPr lang="en" sz="1000">
                <a:solidFill>
                  <a:srgbClr val="595959"/>
                </a:solidFill>
              </a:rPr>
              <a:t>n every school, with an agreement to hire 150 full time nurses</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Community</a:t>
            </a:r>
            <a:r>
              <a:rPr lang="en" sz="1000">
                <a:solidFill>
                  <a:srgbClr val="595959"/>
                </a:solidFill>
              </a:rPr>
              <a:t> Schools-- by June 2019, the district will designate 20 community schools, and by June 2020 an additional 10</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Privatization/Charter Cap </a:t>
            </a:r>
            <a:endParaRPr sz="1000" b="1">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Librarians</a:t>
            </a:r>
            <a:r>
              <a:rPr lang="en" sz="1000">
                <a:solidFill>
                  <a:srgbClr val="595959"/>
                </a:solidFill>
              </a:rPr>
              <a:t>-- commitment to hire 82 new librarians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Counselors</a:t>
            </a:r>
            <a:r>
              <a:rPr lang="en" sz="1000">
                <a:solidFill>
                  <a:srgbClr val="595959"/>
                </a:solidFill>
              </a:rPr>
              <a:t>-- commitment to hire 17 additional counselors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Testing</a:t>
            </a:r>
            <a:r>
              <a:rPr lang="en" sz="1000">
                <a:solidFill>
                  <a:srgbClr val="595959"/>
                </a:solidFill>
              </a:rPr>
              <a:t>- joint UTLA/LAUSD committee tasked with developing a plan to reduce the amount of assessments by 50%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t>
            </a:r>
            <a:r>
              <a:rPr lang="en" sz="1000" b="1">
                <a:solidFill>
                  <a:srgbClr val="595959"/>
                </a:solidFill>
              </a:rPr>
              <a:t>Random” Searches</a:t>
            </a:r>
            <a:r>
              <a:rPr lang="en" sz="1000">
                <a:solidFill>
                  <a:srgbClr val="595959"/>
                </a:solidFill>
              </a:rPr>
              <a:t>- pilot program that exempts schools from administering random searches in 28 schools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Green Space</a:t>
            </a:r>
            <a:r>
              <a:rPr lang="en" sz="1000">
                <a:solidFill>
                  <a:srgbClr val="595959"/>
                </a:solidFill>
              </a:rPr>
              <a:t>-- joint task force tasked with developing a plan to increase green space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Immigrant Defense Fund</a:t>
            </a:r>
            <a:r>
              <a:rPr lang="en" sz="1000">
                <a:solidFill>
                  <a:srgbClr val="595959"/>
                </a:solidFill>
              </a:rPr>
              <a:t>-- district will provide a dedicated hotline and attorney for immigrant families </a:t>
            </a:r>
            <a:endParaRPr sz="1000">
              <a:solidFill>
                <a:srgbClr val="595959"/>
              </a:solidFill>
            </a:endParaRPr>
          </a:p>
          <a:p>
            <a:pPr marL="0" lvl="0" indent="0" algn="l" rtl="0">
              <a:lnSpc>
                <a:spcPct val="115000"/>
              </a:lnSpc>
              <a:spcBef>
                <a:spcPts val="1600"/>
              </a:spcBef>
              <a:spcAft>
                <a:spcPts val="0"/>
              </a:spcAft>
              <a:buNone/>
            </a:pPr>
            <a:endParaRPr sz="1000" b="1">
              <a:solidFill>
                <a:srgbClr val="595959"/>
              </a:solidFill>
            </a:endParaRPr>
          </a:p>
          <a:p>
            <a:pPr marL="0" marR="0" lvl="0" indent="0" algn="just" rtl="0">
              <a:lnSpc>
                <a:spcPct val="100000"/>
              </a:lnSpc>
              <a:spcBef>
                <a:spcPts val="1600"/>
              </a:spcBef>
              <a:spcAft>
                <a:spcPts val="0"/>
              </a:spcAft>
              <a:buClr>
                <a:schemeClr val="dk1"/>
              </a:buClr>
              <a:buSzPts val="1100"/>
              <a:buFont typeface="Arial"/>
              <a:buNone/>
            </a:pPr>
            <a:endParaRPr sz="1200" b="1">
              <a:solidFill>
                <a:schemeClr val="dk1"/>
              </a:solidFill>
              <a:latin typeface="Cambria"/>
              <a:ea typeface="Cambria"/>
              <a:cs typeface="Cambria"/>
              <a:sym typeface="Cambria"/>
            </a:endParaRPr>
          </a:p>
        </p:txBody>
      </p:sp>
      <p:sp>
        <p:nvSpPr>
          <p:cNvPr id="326" name="Google Shape;326;g59b9ada310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61811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1653716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7670122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7670122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6737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 name="Google Shape;9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a:t>http://www.publiccharters.org/wp-content/uploads/2014/12/2014_Enrollment_Share_FINAL.pdf</a:t>
            </a:r>
            <a:endParaRPr/>
          </a:p>
          <a:p>
            <a:pPr marL="457200" lvl="0" indent="-298450" algn="l" rtl="0">
              <a:lnSpc>
                <a:spcPct val="100000"/>
              </a:lnSpc>
              <a:spcBef>
                <a:spcPts val="0"/>
              </a:spcBef>
              <a:spcAft>
                <a:spcPts val="0"/>
              </a:spcAft>
              <a:buSzPts val="1100"/>
              <a:buChar char="●"/>
            </a:pPr>
            <a:r>
              <a:rPr lang="en-US"/>
              <a:t>43 states with charter laws</a:t>
            </a:r>
            <a:endParaRPr/>
          </a:p>
          <a:p>
            <a:pPr marL="457200" lvl="0" indent="-298450" algn="l" rtl="0">
              <a:lnSpc>
                <a:spcPct val="100000"/>
              </a:lnSpc>
              <a:spcBef>
                <a:spcPts val="0"/>
              </a:spcBef>
              <a:spcAft>
                <a:spcPts val="0"/>
              </a:spcAft>
              <a:buSzPts val="1100"/>
              <a:buChar char="●"/>
            </a:pPr>
            <a:r>
              <a:rPr lang="en-US"/>
              <a:t>Charter enrollment has doubled three times since 2000; it doubled from 2000 to 2004, and again from 2004 to 2008, and again from 2008 to 2014.7 </a:t>
            </a:r>
            <a:endParaRPr/>
          </a:p>
        </p:txBody>
      </p:sp>
      <p:sp>
        <p:nvSpPr>
          <p:cNvPr id="93" name="Google Shape;93;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29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84794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a:spLocks noGrp="1" noRot="1" noChangeAspect="1"/>
          </p:cNvSpPr>
          <p:nvPr>
            <p:ph type="sldImg" idx="2"/>
          </p:nvPr>
        </p:nvSpPr>
        <p:spPr>
          <a:xfrm>
            <a:off x="419100" y="701675"/>
            <a:ext cx="6240463" cy="35115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80000"/>
              </a:lnSpc>
              <a:spcBef>
                <a:spcPts val="0"/>
              </a:spcBef>
              <a:spcAft>
                <a:spcPts val="0"/>
              </a:spcAft>
              <a:buSzPts val="1100"/>
              <a:buChar char="●"/>
            </a:pPr>
            <a:r>
              <a:rPr lang="en-US" sz="687"/>
              <a:t>Interesting origin piece on charters: </a:t>
            </a:r>
            <a:r>
              <a:rPr lang="en-US" sz="687" u="sng">
                <a:solidFill>
                  <a:schemeClr val="hlink"/>
                </a:solidFill>
                <a:hlinkClick r:id="rId3"/>
              </a:rPr>
              <a:t>https://democracyjournal.org/arguments/the-untold-history-of-charter-schools/</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9-8-2018 NPE Report on Billionaire control: http://npeaction.org/wp-content/uploads/2018/09/Hijacked-by-Billionaires.pdf</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Billionaire Control: https://s3.amazonaws.com/s3.alternet.org/images/who_controls_our_schools_pdf_ebook_1_1.pdf</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2018 CA Billionaire control: </a:t>
            </a:r>
            <a:r>
              <a:rPr lang="en-US" sz="750" b="0" i="0" u="sng">
                <a:solidFill>
                  <a:schemeClr val="hlink"/>
                </a:solidFill>
                <a:latin typeface="Arial"/>
                <a:ea typeface="Arial"/>
                <a:cs typeface="Arial"/>
                <a:sym typeface="Arial"/>
                <a:hlinkClick r:id="rId4"/>
              </a:rPr>
              <a:t>https://greatschoolwars.files.wordpress.com/2017/05/out-of-town-billionaires-hijack-school-board-election.pdf</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Koch Brothers 2018: https://www.washingtonpost.com/news/powerpost/paloma/daily-202/2018/01/30/daily-202-koch-network-laying-groundwork-to-fundamentally-transform-america-s-education-system/5a6feb8530fb041c3c7d74db/?utm_term=.4db9a6122774&amp;wpisrc=nl_daily202&amp;wpmm=1</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750" b="0" i="0">
                <a:solidFill>
                  <a:schemeClr val="dk1"/>
                </a:solidFill>
                <a:latin typeface="Arial"/>
                <a:ea typeface="Arial"/>
                <a:cs typeface="Arial"/>
                <a:sym typeface="Arial"/>
              </a:rPr>
              <a:t>State Policy Network (SPN): 2018 Article on coordinated messaging: https://www.theguardian.com/education/2018/apr/12/teacher-strikes-rightwing-secret-strategy-revealed</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Education Cities https://www.chalkbeat.org/posts/us/2017/12/06/a-portfolio-of-schools-how-a-nationwide-effort-to-disrupt-urban-school-districts-is-gaining-traction/</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750" b="0" i="0">
                <a:solidFill>
                  <a:schemeClr val="dk1"/>
                </a:solidFill>
                <a:latin typeface="Arial"/>
                <a:ea typeface="Arial"/>
                <a:cs typeface="Arial"/>
                <a:sym typeface="Arial"/>
              </a:rPr>
              <a:t>Education Reform Now Advocacy (ERNA) &amp; </a:t>
            </a:r>
            <a:r>
              <a:rPr lang="en-US" sz="687"/>
              <a:t>DFER groups 2017: https://www.washingtonpost.com/news/answer-sheet/wp/2017/10/29/dark-money-just-keeps-on-coming-in-school-board-races/?utm_term=.68f69c9a8f01</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Database of Funders: https://www.dropbox.com/s/lks5ezfp9ej02gt/Privatization%20Database.xlsx?dl=0</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Libre Initiative (Koch funded): http://thelibreinitiative.com/issue/education</a:t>
            </a:r>
            <a:endParaRPr/>
          </a:p>
          <a:p>
            <a:pPr marL="457200" lvl="0" indent="-298450" algn="l" rtl="0">
              <a:lnSpc>
                <a:spcPct val="80000"/>
              </a:lnSpc>
              <a:spcBef>
                <a:spcPts val="0"/>
              </a:spcBef>
              <a:spcAft>
                <a:spcPts val="0"/>
              </a:spcAft>
              <a:buSzPts val="1100"/>
              <a:buChar char="●"/>
            </a:pPr>
            <a:r>
              <a:rPr lang="en-US" sz="687"/>
              <a:t>Libre: https://www.washingtonpost.com/politics/conservatives-including-the-koch-brothers-go-after-the-latino-vote/2015/04/30/10732074-101e-4845-936b-77ccd3c45cd2_story.html?utm_term=.8be070fb95c4</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Corporate control: https://monthlyreview.org/2017/04/01/who-is-behind-the-assault-on-public-schools/</a:t>
            </a:r>
            <a:endParaRPr sz="687"/>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http://2014annualreport.waltonfamilyfoundation.org/grant-reports/</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687"/>
              <a:t>California example: http://www.kidsnotprofits.com/who-they-are</a:t>
            </a:r>
            <a:endParaRPr/>
          </a:p>
          <a:p>
            <a:pPr marL="457200" lvl="0" indent="-228600" algn="l" rtl="0">
              <a:lnSpc>
                <a:spcPct val="80000"/>
              </a:lnSpc>
              <a:spcBef>
                <a:spcPts val="0"/>
              </a:spcBef>
              <a:spcAft>
                <a:spcPts val="0"/>
              </a:spcAft>
              <a:buSzPts val="1100"/>
              <a:buNone/>
            </a:pPr>
            <a:endParaRPr sz="687"/>
          </a:p>
          <a:p>
            <a:pPr marL="457200" lvl="0" indent="-298450" algn="l" rtl="0">
              <a:lnSpc>
                <a:spcPct val="80000"/>
              </a:lnSpc>
              <a:spcBef>
                <a:spcPts val="0"/>
              </a:spcBef>
              <a:spcAft>
                <a:spcPts val="0"/>
              </a:spcAft>
              <a:buSzPts val="1100"/>
              <a:buChar char="●"/>
            </a:pPr>
            <a:r>
              <a:rPr lang="en-US" sz="750">
                <a:solidFill>
                  <a:schemeClr val="dk1"/>
                </a:solidFill>
                <a:latin typeface="Arial"/>
                <a:ea typeface="Arial"/>
                <a:cs typeface="Arial"/>
                <a:sym typeface="Arial"/>
              </a:rPr>
              <a:t>Democrats for Education Reform, known as DFER. It was created in 2005 by hedge fund managers Whitney Tilson and John Petry. They held their first meeting in a plush apartment in New York City owned by another hedge fund manager, Ravenel Boykin Curry IV. https://dianeravitch.net/2016/09/05/news-democrats-for-education-reform-will-back-some-democrats-but-only-if-they-support-charters/</a:t>
            </a:r>
            <a:endParaRPr/>
          </a:p>
          <a:p>
            <a:pPr marL="457200" lvl="0" indent="-228600" algn="l" rtl="0">
              <a:lnSpc>
                <a:spcPct val="80000"/>
              </a:lnSpc>
              <a:spcBef>
                <a:spcPts val="0"/>
              </a:spcBef>
              <a:spcAft>
                <a:spcPts val="0"/>
              </a:spcAft>
              <a:buSzPts val="1100"/>
              <a:buNone/>
            </a:pPr>
            <a:endParaRPr sz="750">
              <a:solidFill>
                <a:schemeClr val="dk1"/>
              </a:solidFill>
              <a:latin typeface="Arial"/>
              <a:ea typeface="Arial"/>
              <a:cs typeface="Arial"/>
              <a:sym typeface="Arial"/>
            </a:endParaRPr>
          </a:p>
          <a:p>
            <a:pPr marL="457200" lvl="0" indent="-298450" algn="l" rtl="0">
              <a:lnSpc>
                <a:spcPct val="80000"/>
              </a:lnSpc>
              <a:spcBef>
                <a:spcPts val="0"/>
              </a:spcBef>
              <a:spcAft>
                <a:spcPts val="0"/>
              </a:spcAft>
              <a:buSzPts val="1100"/>
              <a:buChar char="●"/>
            </a:pPr>
            <a:r>
              <a:rPr lang="en-US" sz="750">
                <a:solidFill>
                  <a:schemeClr val="dk1"/>
                </a:solidFill>
                <a:latin typeface="Arial"/>
                <a:ea typeface="Arial"/>
                <a:cs typeface="Arial"/>
                <a:sym typeface="Arial"/>
              </a:rPr>
              <a:t>Inside the Bradley Foundation’s Campaign toPrivatize Education in Wisconsin: https://drive.google.com/file/d/0B8LurBVUNQZfbUFxYWJGWDJtX2c/view</a:t>
            </a:r>
            <a:endParaRPr/>
          </a:p>
          <a:p>
            <a:pPr marL="457200" lvl="0" indent="-228600" algn="l" rtl="0">
              <a:lnSpc>
                <a:spcPct val="80000"/>
              </a:lnSpc>
              <a:spcBef>
                <a:spcPts val="0"/>
              </a:spcBef>
              <a:spcAft>
                <a:spcPts val="0"/>
              </a:spcAft>
              <a:buSzPts val="1100"/>
              <a:buNone/>
            </a:pPr>
            <a:endParaRPr sz="687"/>
          </a:p>
        </p:txBody>
      </p:sp>
      <p:sp>
        <p:nvSpPr>
          <p:cNvPr id="139" name="Google Shape;139;p7:notes"/>
          <p:cNvSpPr txBox="1">
            <a:spLocks noGrp="1"/>
          </p:cNvSpPr>
          <p:nvPr>
            <p:ph type="sldNum" idx="12"/>
          </p:nvPr>
        </p:nvSpPr>
        <p:spPr>
          <a:xfrm>
            <a:off x="4008850" y="8893644"/>
            <a:ext cx="3066626" cy="467835"/>
          </a:xfrm>
          <a:prstGeom prst="rect">
            <a:avLst/>
          </a:prstGeom>
          <a:noFill/>
          <a:ln>
            <a:noFill/>
          </a:ln>
        </p:spPr>
        <p:txBody>
          <a:bodyPr spcFirstLastPara="1" wrap="square" lIns="92025" tIns="46000" rIns="92025" bIns="460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30</a:t>
            </a:fld>
            <a:endParaRPr sz="1400" b="0" i="0" u="none" strike="noStrike" cap="none">
              <a:solidFill>
                <a:srgbClr val="000000"/>
              </a:solidFill>
              <a:latin typeface="Arial"/>
              <a:ea typeface="Arial"/>
              <a:cs typeface="Arial"/>
              <a:sym typeface="Arial"/>
            </a:endParaRPr>
          </a:p>
        </p:txBody>
      </p:sp>
      <p:sp>
        <p:nvSpPr>
          <p:cNvPr id="140" name="Google Shape;140;p7:notes"/>
          <p:cNvSpPr txBox="1">
            <a:spLocks noGrp="1"/>
          </p:cNvSpPr>
          <p:nvPr>
            <p:ph type="dt" idx="10"/>
          </p:nvPr>
        </p:nvSpPr>
        <p:spPr>
          <a:xfrm>
            <a:off x="4008850" y="1"/>
            <a:ext cx="3066626" cy="467835"/>
          </a:xfrm>
          <a:prstGeom prst="rect">
            <a:avLst/>
          </a:prstGeom>
          <a:noFill/>
          <a:ln>
            <a:noFill/>
          </a:ln>
        </p:spPr>
        <p:txBody>
          <a:bodyPr spcFirstLastPara="1" wrap="square" lIns="92025" tIns="46000" rIns="92025" bIns="460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5/17/21</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11265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7" name="Google Shape;287;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
        <p:nvSpPr>
          <p:cNvPr id="288" name="Google Shape;288;p2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31</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487292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8920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en-US"/>
              <a:t>H</a:t>
            </a:r>
            <a:endParaRPr/>
          </a:p>
        </p:txBody>
      </p:sp>
      <p:sp>
        <p:nvSpPr>
          <p:cNvPr id="306" name="Google Shape;306;p2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33</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73816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Google Shape;31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Family and Community Engagement and Inclusive Leadership: </a:t>
            </a:r>
            <a:r>
              <a:rPr lang="en-US" sz="1200" u="sng">
                <a:solidFill>
                  <a:schemeClr val="hlink"/>
                </a:solidFill>
                <a:latin typeface="Arial"/>
                <a:ea typeface="Arial"/>
                <a:cs typeface="Arial"/>
                <a:sym typeface="Arial"/>
                <a:hlinkClick r:id="rId3"/>
              </a:rPr>
              <a:t>https://www.youtube.com/watch?v=LMlwQdZM2Bk</a:t>
            </a:r>
            <a:r>
              <a:rPr lang="en-US" sz="1200">
                <a:solidFill>
                  <a:schemeClr val="dk1"/>
                </a:solidFill>
                <a:latin typeface="Arial"/>
                <a:ea typeface="Arial"/>
                <a:cs typeface="Arial"/>
                <a:sym typeface="Arial"/>
              </a:rPr>
              <a:t>     </a:t>
            </a:r>
            <a:endParaRPr/>
          </a:p>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 </a:t>
            </a:r>
            <a:endParaRPr/>
          </a:p>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Strong Curriculum and High-Quality Teaching: </a:t>
            </a:r>
            <a:r>
              <a:rPr lang="en-US" sz="1200" u="sng">
                <a:solidFill>
                  <a:schemeClr val="hlink"/>
                </a:solidFill>
                <a:latin typeface="Arial"/>
                <a:ea typeface="Arial"/>
                <a:cs typeface="Arial"/>
                <a:sym typeface="Arial"/>
                <a:hlinkClick r:id="rId4"/>
              </a:rPr>
              <a:t>https://www.youtube.com/watch?v=TeRl0nh5E2k</a:t>
            </a:r>
            <a:r>
              <a:rPr lang="en-US" sz="1200">
                <a:solidFill>
                  <a:schemeClr val="dk1"/>
                </a:solidFill>
                <a:latin typeface="Arial"/>
                <a:ea typeface="Arial"/>
                <a:cs typeface="Arial"/>
                <a:sym typeface="Arial"/>
              </a:rPr>
              <a:t>   </a:t>
            </a:r>
            <a:endParaRPr/>
          </a:p>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 </a:t>
            </a:r>
            <a:endParaRPr/>
          </a:p>
          <a:p>
            <a:pPr marL="457200" lvl="0" indent="-298450" algn="l" rtl="0">
              <a:lnSpc>
                <a:spcPct val="100000"/>
              </a:lnSpc>
              <a:spcBef>
                <a:spcPts val="0"/>
              </a:spcBef>
              <a:spcAft>
                <a:spcPts val="0"/>
              </a:spcAft>
              <a:buSzPts val="1100"/>
              <a:buChar char="●"/>
            </a:pPr>
            <a:r>
              <a:rPr lang="en-US" sz="1200">
                <a:solidFill>
                  <a:schemeClr val="dk1"/>
                </a:solidFill>
                <a:latin typeface="Arial"/>
                <a:ea typeface="Arial"/>
                <a:cs typeface="Arial"/>
                <a:sym typeface="Arial"/>
              </a:rPr>
              <a:t>Community Support and Positive Discipline: </a:t>
            </a:r>
            <a:r>
              <a:rPr lang="en-US" sz="1200" u="sng">
                <a:solidFill>
                  <a:schemeClr val="hlink"/>
                </a:solidFill>
                <a:latin typeface="Arial"/>
                <a:ea typeface="Arial"/>
                <a:cs typeface="Arial"/>
                <a:sym typeface="Arial"/>
                <a:hlinkClick r:id="rId5"/>
              </a:rPr>
              <a:t>https://www.youtube.com/watch?v=8HN_zW4SwYY</a:t>
            </a:r>
            <a:r>
              <a:rPr lang="en-US" sz="1200">
                <a:solidFill>
                  <a:schemeClr val="dk1"/>
                </a:solidFill>
                <a:latin typeface="Arial"/>
                <a:ea typeface="Arial"/>
                <a:cs typeface="Arial"/>
                <a:sym typeface="Arial"/>
              </a:rPr>
              <a:t>    </a:t>
            </a:r>
            <a:endParaRPr/>
          </a:p>
          <a:p>
            <a:pPr marL="457200" lvl="0" indent="-228600" algn="l" rtl="0">
              <a:lnSpc>
                <a:spcPct val="100000"/>
              </a:lnSpc>
              <a:spcBef>
                <a:spcPts val="0"/>
              </a:spcBef>
              <a:spcAft>
                <a:spcPts val="0"/>
              </a:spcAft>
              <a:buSzPts val="1100"/>
              <a:buNone/>
            </a:pPr>
            <a:endParaRPr/>
          </a:p>
        </p:txBody>
      </p:sp>
      <p:sp>
        <p:nvSpPr>
          <p:cNvPr id="313" name="Google Shape;313;p2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34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67637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7670122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7670122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9927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1415570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Mins</a:t>
            </a:r>
          </a:p>
        </p:txBody>
      </p:sp>
      <p:sp>
        <p:nvSpPr>
          <p:cNvPr id="4" name="Slide Number Placeholder 3"/>
          <p:cNvSpPr>
            <a:spLocks noGrp="1"/>
          </p:cNvSpPr>
          <p:nvPr>
            <p:ph type="sldNum" sz="quarter" idx="5"/>
          </p:nvPr>
        </p:nvSpPr>
        <p:spPr/>
        <p:txBody>
          <a:bodyPr/>
          <a:lstStyle/>
          <a:p>
            <a:fld id="{68F89BFC-671B-4CA1-95F6-96B39902025A}" type="slidenum">
              <a:rPr lang="en-US" smtClean="0"/>
              <a:t>50</a:t>
            </a:fld>
            <a:endParaRPr lang="en-US"/>
          </a:p>
        </p:txBody>
      </p:sp>
    </p:spTree>
    <p:extLst>
      <p:ext uri="{BB962C8B-B14F-4D97-AF65-F5344CB8AC3E}">
        <p14:creationId xmlns:p14="http://schemas.microsoft.com/office/powerpoint/2010/main" val="3508388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3067A661-9DC7-4171-BD28-F87ED11BE6E2}"/>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B6621578-B462-418D-BD38-D4A72F3359A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dirty="0">
                <a:latin typeface="Garamond" panose="02020404030301010803" pitchFamily="18" charset="0"/>
                <a:cs typeface="Arial" panose="020B0604020202020204" pitchFamily="34" charset="0"/>
              </a:rPr>
              <a:t>Time:  3 mins</a:t>
            </a:r>
          </a:p>
          <a:p>
            <a:r>
              <a:rPr lang="en-US" altLang="en-US" dirty="0">
                <a:latin typeface="Garamond" panose="02020404030301010803" pitchFamily="18" charset="0"/>
                <a:cs typeface="Arial" panose="020B0604020202020204" pitchFamily="34" charset="0"/>
              </a:rPr>
              <a:t>Some partners are in a far better position to advocate on certain issues</a:t>
            </a:r>
            <a:endParaRPr lang="en-US" altLang="en-US" dirty="0">
              <a:latin typeface="Arial" panose="020B0604020202020204" pitchFamily="34" charset="0"/>
              <a:cs typeface="Arial" panose="020B0604020202020204" pitchFamily="34" charset="0"/>
            </a:endParaRPr>
          </a:p>
        </p:txBody>
      </p:sp>
      <p:sp>
        <p:nvSpPr>
          <p:cNvPr id="11268" name="Slide Number Placeholder 3">
            <a:extLst>
              <a:ext uri="{FF2B5EF4-FFF2-40B4-BE49-F238E27FC236}">
                <a16:creationId xmlns:a16="http://schemas.microsoft.com/office/drawing/2014/main" id="{3694385F-DA8B-4A98-8CC3-76E9A36EAAB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defTabSz="931863">
              <a:defRPr>
                <a:solidFill>
                  <a:schemeClr val="tx1"/>
                </a:solidFill>
                <a:latin typeface="Arial" panose="020B0604020202020204" pitchFamily="34" charset="0"/>
                <a:cs typeface="Arial" panose="020B0604020202020204" pitchFamily="34" charset="0"/>
              </a:defRPr>
            </a:lvl1pPr>
            <a:lvl2pPr marL="742950" indent="-285750" algn="ctr" defTabSz="931863">
              <a:defRPr>
                <a:solidFill>
                  <a:schemeClr val="tx1"/>
                </a:solidFill>
                <a:latin typeface="Arial" panose="020B0604020202020204" pitchFamily="34" charset="0"/>
                <a:cs typeface="Arial" panose="020B0604020202020204" pitchFamily="34" charset="0"/>
              </a:defRPr>
            </a:lvl2pPr>
            <a:lvl3pPr marL="1143000" indent="-228600" algn="ctr" defTabSz="931863">
              <a:defRPr>
                <a:solidFill>
                  <a:schemeClr val="tx1"/>
                </a:solidFill>
                <a:latin typeface="Arial" panose="020B0604020202020204" pitchFamily="34" charset="0"/>
                <a:cs typeface="Arial" panose="020B0604020202020204" pitchFamily="34" charset="0"/>
              </a:defRPr>
            </a:lvl3pPr>
            <a:lvl4pPr marL="1600200" indent="-228600" algn="ctr" defTabSz="931863">
              <a:defRPr>
                <a:solidFill>
                  <a:schemeClr val="tx1"/>
                </a:solidFill>
                <a:latin typeface="Arial" panose="020B0604020202020204" pitchFamily="34" charset="0"/>
                <a:cs typeface="Arial" panose="020B0604020202020204" pitchFamily="34" charset="0"/>
              </a:defRPr>
            </a:lvl4pPr>
            <a:lvl5pPr marL="2057400" indent="-228600" algn="ctr" defTabSz="931863">
              <a:defRPr>
                <a:solidFill>
                  <a:schemeClr val="tx1"/>
                </a:solidFill>
                <a:latin typeface="Arial" panose="020B0604020202020204" pitchFamily="34" charset="0"/>
                <a:cs typeface="Arial" panose="020B0604020202020204" pitchFamily="34" charset="0"/>
              </a:defRPr>
            </a:lvl5pPr>
            <a:lvl6pPr marL="2514600" indent="-228600" algn="ctr"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defTabSz="93186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F867AFF3-C356-4554-A498-21A25C2B9C3B}" type="slidenum">
              <a:rPr lang="en-US" altLang="en-US"/>
              <a:pPr algn="r"/>
              <a:t>51</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lnSpc>
                <a:spcPct val="90000"/>
              </a:lnSpc>
              <a:spcAft>
                <a:spcPts val="600"/>
              </a:spcAft>
              <a:buFont typeface="Arial" panose="020B0604020202020204" pitchFamily="34" charset="0"/>
              <a:buNone/>
            </a:pPr>
            <a:r>
              <a:rPr lang="en-US" altLang="en-US" dirty="0">
                <a:latin typeface="+mn-lt"/>
                <a:cs typeface="+mn-cs"/>
              </a:rPr>
              <a:t>Time: 8 mins</a:t>
            </a:r>
          </a:p>
          <a:p>
            <a:pPr indent="-228600" algn="l">
              <a:lnSpc>
                <a:spcPct val="90000"/>
              </a:lnSpc>
              <a:spcAft>
                <a:spcPts val="600"/>
              </a:spcAft>
              <a:buFont typeface="Arial" panose="020B0604020202020204" pitchFamily="34" charset="0"/>
              <a:buChar char="•"/>
            </a:pPr>
            <a:r>
              <a:rPr lang="en-US" altLang="en-US" dirty="0">
                <a:latin typeface="+mn-lt"/>
                <a:cs typeface="+mn-cs"/>
              </a:rPr>
              <a:t>Who is represented in this video?</a:t>
            </a:r>
          </a:p>
          <a:p>
            <a:pPr indent="-228600" algn="l">
              <a:lnSpc>
                <a:spcPct val="90000"/>
              </a:lnSpc>
              <a:spcAft>
                <a:spcPts val="600"/>
              </a:spcAft>
              <a:buFont typeface="Arial" panose="020B0604020202020204" pitchFamily="34" charset="0"/>
              <a:buChar char="•"/>
            </a:pPr>
            <a:r>
              <a:rPr lang="en-US" altLang="en-US" dirty="0">
                <a:latin typeface="+mn-lt"/>
                <a:cs typeface="+mn-cs"/>
              </a:rPr>
              <a:t>What was needed to get to the point of actually producing this video?</a:t>
            </a:r>
          </a:p>
          <a:p>
            <a:pPr indent="-228600" algn="l">
              <a:lnSpc>
                <a:spcPct val="90000"/>
              </a:lnSpc>
              <a:spcAft>
                <a:spcPts val="600"/>
              </a:spcAft>
              <a:buFont typeface="Arial" panose="020B0604020202020204" pitchFamily="34" charset="0"/>
              <a:buChar char="•"/>
            </a:pPr>
            <a:r>
              <a:rPr lang="en-US" altLang="en-US" dirty="0">
                <a:latin typeface="+mn-lt"/>
                <a:cs typeface="+mn-cs"/>
              </a:rPr>
              <a:t>What could have gone wrong and why?</a:t>
            </a:r>
          </a:p>
          <a:p>
            <a:pPr indent="-228600" algn="l">
              <a:lnSpc>
                <a:spcPct val="90000"/>
              </a:lnSpc>
              <a:spcAft>
                <a:spcPts val="600"/>
              </a:spcAft>
              <a:buFont typeface="Arial" panose="020B0604020202020204" pitchFamily="34" charset="0"/>
              <a:buChar char="•"/>
            </a:pPr>
            <a:r>
              <a:rPr lang="en-US" altLang="en-US" dirty="0">
                <a:latin typeface="+mn-lt"/>
                <a:cs typeface="+mn-cs"/>
              </a:rPr>
              <a:t>Additional comments</a:t>
            </a:r>
          </a:p>
          <a:p>
            <a:pPr>
              <a:buFontTx/>
              <a:buAutoNum type="arabicPeriod"/>
              <a:defRPr/>
            </a:pPr>
            <a:r>
              <a:rPr lang="en-US" dirty="0">
                <a:latin typeface="Garamond" pitchFamily="18" charset="0"/>
              </a:rPr>
              <a:t>Did your local form a coalition during your local’s </a:t>
            </a:r>
            <a:r>
              <a:rPr lang="en-US" dirty="0" err="1">
                <a:latin typeface="Garamond" pitchFamily="18" charset="0"/>
              </a:rPr>
              <a:t>ConCon</a:t>
            </a:r>
            <a:r>
              <a:rPr lang="en-US" dirty="0">
                <a:latin typeface="Garamond" pitchFamily="18" charset="0"/>
              </a:rPr>
              <a:t> Campaign or Janus with other groups in your school/work community?</a:t>
            </a:r>
          </a:p>
          <a:p>
            <a:pPr marL="0" indent="0">
              <a:buNone/>
              <a:defRPr/>
            </a:pPr>
            <a:endParaRPr lang="en-US" sz="200" dirty="0">
              <a:latin typeface="Garamond" pitchFamily="18" charset="0"/>
            </a:endParaRPr>
          </a:p>
          <a:p>
            <a:pPr marL="0" indent="0">
              <a:buNone/>
              <a:defRPr/>
            </a:pPr>
            <a:r>
              <a:rPr lang="en-US" dirty="0">
                <a:latin typeface="Garamond" pitchFamily="18" charset="0"/>
              </a:rPr>
              <a:t>2. Has your local continued to work with those groups?</a:t>
            </a:r>
          </a:p>
          <a:p>
            <a:pPr marL="0" indent="0">
              <a:buNone/>
              <a:defRPr/>
            </a:pPr>
            <a:endParaRPr lang="en-US" sz="200" dirty="0">
              <a:latin typeface="Garamond" pitchFamily="18" charset="0"/>
            </a:endParaRPr>
          </a:p>
          <a:p>
            <a:pPr marL="0" indent="0">
              <a:buNone/>
              <a:defRPr/>
            </a:pPr>
            <a:r>
              <a:rPr lang="en-US" dirty="0">
                <a:latin typeface="Garamond" pitchFamily="18" charset="0"/>
              </a:rPr>
              <a:t>3. What issues and opportunities has you local used to continue to foster these relationships?</a:t>
            </a:r>
          </a:p>
          <a:p>
            <a:endParaRPr lang="en-US" dirty="0"/>
          </a:p>
        </p:txBody>
      </p:sp>
      <p:sp>
        <p:nvSpPr>
          <p:cNvPr id="4" name="Slide Number Placeholder 3"/>
          <p:cNvSpPr>
            <a:spLocks noGrp="1"/>
          </p:cNvSpPr>
          <p:nvPr>
            <p:ph type="sldNum" sz="quarter" idx="5"/>
          </p:nvPr>
        </p:nvSpPr>
        <p:spPr/>
        <p:txBody>
          <a:bodyPr/>
          <a:lstStyle/>
          <a:p>
            <a:fld id="{68F89BFC-671B-4CA1-95F6-96B39902025A}" type="slidenum">
              <a:rPr lang="en-US" smtClean="0"/>
              <a:t>52</a:t>
            </a:fld>
            <a:endParaRPr lang="en-US"/>
          </a:p>
        </p:txBody>
      </p:sp>
    </p:spTree>
    <p:extLst>
      <p:ext uri="{BB962C8B-B14F-4D97-AF65-F5344CB8AC3E}">
        <p14:creationId xmlns:p14="http://schemas.microsoft.com/office/powerpoint/2010/main" val="2457035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15000"/>
              </a:lnSpc>
              <a:spcAft>
                <a:spcPts val="1015"/>
              </a:spcAft>
              <a:buFont typeface="+mj-lt"/>
              <a:buNone/>
            </a:pPr>
            <a:r>
              <a:rPr lang="en-US" sz="1100" dirty="0">
                <a:latin typeface="Calibri" panose="020F0502020204030204" pitchFamily="34" charset="0"/>
                <a:ea typeface="Calibri" panose="020F0502020204030204" pitchFamily="34" charset="0"/>
                <a:cs typeface="Times New Roman" panose="02020603050405020304" pitchFamily="18" charset="0"/>
              </a:rPr>
              <a:t>Time:  8 Mins</a:t>
            </a:r>
          </a:p>
          <a:p>
            <a:pPr marL="0" indent="0">
              <a:lnSpc>
                <a:spcPct val="115000"/>
              </a:lnSpc>
              <a:spcAft>
                <a:spcPts val="1015"/>
              </a:spcAft>
              <a:buFont typeface="+mj-lt"/>
              <a:buNone/>
            </a:pPr>
            <a:r>
              <a:rPr lang="en-US" sz="1100" dirty="0">
                <a:latin typeface="Calibri" panose="020F0502020204030204" pitchFamily="34" charset="0"/>
                <a:ea typeface="Calibri" panose="020F0502020204030204" pitchFamily="34" charset="0"/>
                <a:cs typeface="Times New Roman" panose="02020603050405020304" pitchFamily="18" charset="0"/>
              </a:rPr>
              <a:t>Alex’s notes from another presentation</a:t>
            </a:r>
          </a:p>
          <a:p>
            <a:pPr marL="348112" indent="-348112">
              <a:lnSpc>
                <a:spcPct val="115000"/>
              </a:lnSpc>
              <a:spcAft>
                <a:spcPts val="1015"/>
              </a:spcAft>
              <a:buFont typeface="+mj-lt"/>
              <a:buAutoNum type="romanUcPeriod"/>
            </a:pPr>
            <a:r>
              <a:rPr lang="en-US" sz="1100" dirty="0">
                <a:latin typeface="Calibri" panose="020F0502020204030204" pitchFamily="34" charset="0"/>
                <a:ea typeface="Calibri" panose="020F0502020204030204" pitchFamily="34" charset="0"/>
                <a:cs typeface="Times New Roman" panose="02020603050405020304" pitchFamily="18" charset="0"/>
              </a:rPr>
              <a:t>Let’s start with the word power. </a:t>
            </a:r>
          </a:p>
          <a:p>
            <a:pPr marL="754243" lvl="1" indent="-290093">
              <a:lnSpc>
                <a:spcPct val="115000"/>
              </a:lnSpc>
              <a:spcAft>
                <a:spcPts val="1015"/>
              </a:spcAft>
              <a:buFont typeface="Calibri" panose="020F050202020403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When you hear the word POWER what do you think of?</a:t>
            </a:r>
          </a:p>
          <a:p>
            <a:pPr marL="754243" lvl="1" indent="-290093">
              <a:lnSpc>
                <a:spcPct val="115000"/>
              </a:lnSpc>
              <a:spcAft>
                <a:spcPts val="1015"/>
              </a:spcAft>
              <a:buFont typeface="Calibri" panose="020F050202020403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What does it mean for our union to have power? What do we want to use our power for? What kinds of things do we want to achieve?</a:t>
            </a:r>
          </a:p>
          <a:p>
            <a:pPr marL="754243" lvl="1" indent="-290093">
              <a:lnSpc>
                <a:spcPct val="115000"/>
              </a:lnSpc>
              <a:spcAft>
                <a:spcPts val="1015"/>
              </a:spcAft>
              <a:buFont typeface="+mj-lt"/>
              <a:buAutoNum type="alphaLcPeriod"/>
            </a:pPr>
            <a:r>
              <a:rPr lang="en-US" sz="1100" dirty="0">
                <a:latin typeface="Calibri" panose="020F0502020204030204" pitchFamily="34" charset="0"/>
                <a:ea typeface="Calibri" panose="020F0502020204030204" pitchFamily="34" charset="0"/>
                <a:cs typeface="Times New Roman" panose="02020603050405020304" pitchFamily="18" charset="0"/>
              </a:rPr>
              <a:t>Where does Power come from (look for visible people power)</a:t>
            </a:r>
          </a:p>
          <a:p>
            <a:r>
              <a:rPr lang="en-US" dirty="0"/>
              <a:t>When you look at this photo, what words come to mind?</a:t>
            </a:r>
          </a:p>
          <a:p>
            <a:r>
              <a:rPr lang="en-US" dirty="0"/>
              <a:t>POWER – </a:t>
            </a:r>
          </a:p>
          <a:p>
            <a:r>
              <a:rPr lang="en-US" dirty="0"/>
              <a:t>What does it mean for a union to have power? </a:t>
            </a:r>
          </a:p>
          <a:p>
            <a:r>
              <a:rPr lang="en-US" dirty="0"/>
              <a:t>What do we want to use our power for ? (improving working conditions…raising salaries…changing legislation)</a:t>
            </a:r>
          </a:p>
          <a:p>
            <a:r>
              <a:rPr lang="en-US" dirty="0"/>
              <a:t>Where does power come from? PEOPLE!</a:t>
            </a:r>
          </a:p>
          <a:p>
            <a:r>
              <a:rPr lang="en-US" dirty="0"/>
              <a:t>The foundation of power is our members. And the measure of our ability lies in our Visible People Power.</a:t>
            </a:r>
          </a:p>
          <a:p>
            <a:endParaRPr lang="en-US" dirty="0"/>
          </a:p>
          <a:p>
            <a:r>
              <a:rPr lang="en-US" dirty="0"/>
              <a:t>What do you think that means? What does Visible People Power look like ?</a:t>
            </a:r>
          </a:p>
          <a:p>
            <a:r>
              <a:rPr lang="en-US" dirty="0"/>
              <a:t>How do you create visible people power? How do we make sure that people get involved? How do we make sure that people do it in a real and meaningful way.?</a:t>
            </a:r>
          </a:p>
          <a:p>
            <a:r>
              <a:rPr lang="en-US" dirty="0"/>
              <a:t>So that’s what organizing is all about. Thinking deeply about how we connect with people and bring them on board so we can take action together. </a:t>
            </a:r>
          </a:p>
          <a:p>
            <a:endParaRPr lang="en-US" dirty="0"/>
          </a:p>
        </p:txBody>
      </p:sp>
      <p:sp>
        <p:nvSpPr>
          <p:cNvPr id="4" name="Slide Number Placeholder 3"/>
          <p:cNvSpPr>
            <a:spLocks noGrp="1"/>
          </p:cNvSpPr>
          <p:nvPr>
            <p:ph type="sldNum" sz="quarter" idx="5"/>
          </p:nvPr>
        </p:nvSpPr>
        <p:spPr/>
        <p:txBody>
          <a:bodyPr/>
          <a:lstStyle/>
          <a:p>
            <a:fld id="{7BDCE7AE-C042-44BA-8D0F-BCD539845B1D}" type="slidenum">
              <a:rPr lang="en-US" smtClean="0"/>
              <a:t>53</a:t>
            </a:fld>
            <a:endParaRPr lang="en-US"/>
          </a:p>
        </p:txBody>
      </p:sp>
    </p:spTree>
    <p:extLst>
      <p:ext uri="{BB962C8B-B14F-4D97-AF65-F5344CB8AC3E}">
        <p14:creationId xmlns:p14="http://schemas.microsoft.com/office/powerpoint/2010/main" val="449556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mins</a:t>
            </a:r>
          </a:p>
          <a:p>
            <a:r>
              <a:rPr lang="en-US" dirty="0"/>
              <a:t>Introduce that there are types of coalitions</a:t>
            </a:r>
          </a:p>
        </p:txBody>
      </p:sp>
      <p:sp>
        <p:nvSpPr>
          <p:cNvPr id="4" name="Slide Number Placeholder 3"/>
          <p:cNvSpPr>
            <a:spLocks noGrp="1"/>
          </p:cNvSpPr>
          <p:nvPr>
            <p:ph type="sldNum" sz="quarter" idx="5"/>
          </p:nvPr>
        </p:nvSpPr>
        <p:spPr/>
        <p:txBody>
          <a:bodyPr/>
          <a:lstStyle/>
          <a:p>
            <a:fld id="{68F89BFC-671B-4CA1-95F6-96B39902025A}" type="slidenum">
              <a:rPr lang="en-US" smtClean="0"/>
              <a:t>54</a:t>
            </a:fld>
            <a:endParaRPr lang="en-US"/>
          </a:p>
        </p:txBody>
      </p:sp>
    </p:spTree>
    <p:extLst>
      <p:ext uri="{BB962C8B-B14F-4D97-AF65-F5344CB8AC3E}">
        <p14:creationId xmlns:p14="http://schemas.microsoft.com/office/powerpoint/2010/main" val="1577096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dirty="0">
                <a:latin typeface="Garamond" pitchFamily="18" charset="0"/>
              </a:rPr>
              <a:t>Time:  2 mins</a:t>
            </a:r>
          </a:p>
          <a:p>
            <a:pPr>
              <a:defRPr/>
            </a:pPr>
            <a:r>
              <a:rPr lang="en-US" sz="1800" dirty="0">
                <a:latin typeface="Garamond" pitchFamily="18" charset="0"/>
              </a:rPr>
              <a:t>Typical expectations of a local’s coalition:</a:t>
            </a:r>
          </a:p>
          <a:p>
            <a:pPr lvl="1">
              <a:defRPr/>
            </a:pPr>
            <a:r>
              <a:rPr lang="en-US" sz="1800" dirty="0">
                <a:latin typeface="Garamond" pitchFamily="18" charset="0"/>
              </a:rPr>
              <a:t>Help settle our contract</a:t>
            </a:r>
          </a:p>
          <a:p>
            <a:pPr lvl="1">
              <a:defRPr/>
            </a:pPr>
            <a:r>
              <a:rPr lang="en-US" sz="1800" dirty="0">
                <a:latin typeface="Garamond" pitchFamily="18" charset="0"/>
              </a:rPr>
              <a:t>Support a BOE Candidate</a:t>
            </a:r>
          </a:p>
          <a:p>
            <a:pPr lvl="1">
              <a:defRPr/>
            </a:pPr>
            <a:r>
              <a:rPr lang="en-US" sz="1800" dirty="0">
                <a:latin typeface="Garamond" pitchFamily="18" charset="0"/>
              </a:rPr>
              <a:t>Pass a school budget</a:t>
            </a:r>
          </a:p>
          <a:p>
            <a:endParaRPr lang="en-US" dirty="0"/>
          </a:p>
        </p:txBody>
      </p:sp>
      <p:sp>
        <p:nvSpPr>
          <p:cNvPr id="4" name="Slide Number Placeholder 3"/>
          <p:cNvSpPr>
            <a:spLocks noGrp="1"/>
          </p:cNvSpPr>
          <p:nvPr>
            <p:ph type="sldNum" sz="quarter" idx="5"/>
          </p:nvPr>
        </p:nvSpPr>
        <p:spPr/>
        <p:txBody>
          <a:bodyPr/>
          <a:lstStyle/>
          <a:p>
            <a:fld id="{68F89BFC-671B-4CA1-95F6-96B39902025A}" type="slidenum">
              <a:rPr lang="en-US" smtClean="0"/>
              <a:t>55</a:t>
            </a:fld>
            <a:endParaRPr lang="en-US"/>
          </a:p>
        </p:txBody>
      </p:sp>
    </p:spTree>
    <p:extLst>
      <p:ext uri="{BB962C8B-B14F-4D97-AF65-F5344CB8AC3E}">
        <p14:creationId xmlns:p14="http://schemas.microsoft.com/office/powerpoint/2010/main" val="536192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dirty="0">
                <a:latin typeface="Garamond" pitchFamily="18" charset="0"/>
              </a:rPr>
              <a:t>Time:  2 mins</a:t>
            </a:r>
          </a:p>
          <a:p>
            <a:pPr>
              <a:defRPr/>
            </a:pPr>
            <a:r>
              <a:rPr lang="en-US" sz="1800" dirty="0">
                <a:latin typeface="Garamond" pitchFamily="18" charset="0"/>
              </a:rPr>
              <a:t>A coalition that is an alliance:</a:t>
            </a:r>
          </a:p>
          <a:p>
            <a:pPr lvl="1">
              <a:defRPr/>
            </a:pPr>
            <a:r>
              <a:rPr lang="en-US" sz="1800" dirty="0">
                <a:latin typeface="Garamond" pitchFamily="18" charset="0"/>
              </a:rPr>
              <a:t>Partner to support educational, social, political and/or economic issues within and beyond the District</a:t>
            </a:r>
          </a:p>
          <a:p>
            <a:endParaRPr lang="en-US" dirty="0"/>
          </a:p>
        </p:txBody>
      </p:sp>
      <p:sp>
        <p:nvSpPr>
          <p:cNvPr id="4" name="Slide Number Placeholder 3"/>
          <p:cNvSpPr>
            <a:spLocks noGrp="1"/>
          </p:cNvSpPr>
          <p:nvPr>
            <p:ph type="sldNum" sz="quarter" idx="5"/>
          </p:nvPr>
        </p:nvSpPr>
        <p:spPr/>
        <p:txBody>
          <a:bodyPr/>
          <a:lstStyle/>
          <a:p>
            <a:fld id="{68F89BFC-671B-4CA1-95F6-96B39902025A}" type="slidenum">
              <a:rPr lang="en-US" smtClean="0"/>
              <a:t>56</a:t>
            </a:fld>
            <a:endParaRPr lang="en-US"/>
          </a:p>
        </p:txBody>
      </p:sp>
    </p:spTree>
    <p:extLst>
      <p:ext uri="{BB962C8B-B14F-4D97-AF65-F5344CB8AC3E}">
        <p14:creationId xmlns:p14="http://schemas.microsoft.com/office/powerpoint/2010/main" val="59536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10 Mins</a:t>
            </a:r>
          </a:p>
          <a:p>
            <a:r>
              <a:rPr lang="en-US" dirty="0"/>
              <a:t>Four Corners Activity</a:t>
            </a:r>
          </a:p>
        </p:txBody>
      </p:sp>
      <p:sp>
        <p:nvSpPr>
          <p:cNvPr id="4" name="Slide Number Placeholder 3"/>
          <p:cNvSpPr>
            <a:spLocks noGrp="1"/>
          </p:cNvSpPr>
          <p:nvPr>
            <p:ph type="sldNum" sz="quarter" idx="5"/>
          </p:nvPr>
        </p:nvSpPr>
        <p:spPr/>
        <p:txBody>
          <a:bodyPr/>
          <a:lstStyle/>
          <a:p>
            <a:fld id="{68F89BFC-671B-4CA1-95F6-96B39902025A}" type="slidenum">
              <a:rPr lang="en-US" smtClean="0"/>
              <a:t>57</a:t>
            </a:fld>
            <a:endParaRPr lang="en-US"/>
          </a:p>
        </p:txBody>
      </p:sp>
    </p:spTree>
    <p:extLst>
      <p:ext uri="{BB962C8B-B14F-4D97-AF65-F5344CB8AC3E}">
        <p14:creationId xmlns:p14="http://schemas.microsoft.com/office/powerpoint/2010/main" val="3764264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3 mins</a:t>
            </a:r>
          </a:p>
          <a:p>
            <a:r>
              <a:rPr lang="en-US" dirty="0"/>
              <a:t>-Like physical structures, coalitions need to have a foundation.  Start with developing relationships. </a:t>
            </a:r>
          </a:p>
          <a:p>
            <a:pPr marL="171450" indent="-171450">
              <a:buFontTx/>
              <a:buChar char="-"/>
            </a:pPr>
            <a:r>
              <a:rPr lang="en-US" dirty="0"/>
              <a:t>Support other groups initiatives that align to you union</a:t>
            </a:r>
          </a:p>
          <a:p>
            <a:pPr marL="171450" indent="-171450">
              <a:buFontTx/>
              <a:buChar char="-"/>
            </a:pPr>
            <a:r>
              <a:rPr lang="en-US" dirty="0"/>
              <a:t>Be sure your local is visible- branding, signage, shirts, events, etc.</a:t>
            </a:r>
          </a:p>
          <a:p>
            <a:pPr marL="171450" indent="-171450">
              <a:buFontTx/>
              <a:buChar char="-"/>
            </a:pPr>
            <a:r>
              <a:rPr lang="en-US" dirty="0"/>
              <a:t>Develop relationships</a:t>
            </a:r>
          </a:p>
          <a:p>
            <a:pPr marL="171450" indent="-171450">
              <a:buFontTx/>
              <a:buChar char="-"/>
            </a:pPr>
            <a:r>
              <a:rPr lang="en-US" dirty="0"/>
              <a:t>Celebrate and appreciate school-community and its stakeholders  </a:t>
            </a:r>
          </a:p>
        </p:txBody>
      </p:sp>
      <p:sp>
        <p:nvSpPr>
          <p:cNvPr id="4" name="Slide Number Placeholder 3"/>
          <p:cNvSpPr>
            <a:spLocks noGrp="1"/>
          </p:cNvSpPr>
          <p:nvPr>
            <p:ph type="sldNum" sz="quarter" idx="5"/>
          </p:nvPr>
        </p:nvSpPr>
        <p:spPr/>
        <p:txBody>
          <a:bodyPr/>
          <a:lstStyle/>
          <a:p>
            <a:fld id="{68F89BFC-671B-4CA1-95F6-96B39902025A}" type="slidenum">
              <a:rPr lang="en-US" smtClean="0"/>
              <a:t>58</a:t>
            </a:fld>
            <a:endParaRPr lang="en-US"/>
          </a:p>
        </p:txBody>
      </p:sp>
    </p:spTree>
    <p:extLst>
      <p:ext uri="{BB962C8B-B14F-4D97-AF65-F5344CB8AC3E}">
        <p14:creationId xmlns:p14="http://schemas.microsoft.com/office/powerpoint/2010/main" val="3339177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Time:  4 mins</a:t>
            </a:r>
          </a:p>
          <a:p>
            <a:r>
              <a:rPr lang="en-US" altLang="en-US" dirty="0"/>
              <a:t>-What is the issue? What is the issue(s) that are the driving force to create a coalition?</a:t>
            </a:r>
          </a:p>
          <a:p>
            <a:r>
              <a:rPr lang="en-US" altLang="en-US" dirty="0"/>
              <a:t>-Brainstorm potential partners- Make a list of all school community groups that share common ground </a:t>
            </a:r>
          </a:p>
          <a:p>
            <a:r>
              <a:rPr lang="en-US" altLang="en-US" dirty="0"/>
              <a:t>Staffing, budget and resources- </a:t>
            </a:r>
          </a:p>
          <a:p>
            <a:r>
              <a:rPr lang="en-US" altLang="en-US" dirty="0"/>
              <a:t>Invite people to join</a:t>
            </a:r>
          </a:p>
          <a:p>
            <a:r>
              <a:rPr lang="en-US" altLang="en-US" dirty="0"/>
              <a:t>Identify Purpose </a:t>
            </a:r>
          </a:p>
          <a:p>
            <a:r>
              <a:rPr lang="en-US" altLang="en-US" dirty="0"/>
              <a:t>Define expectations</a:t>
            </a:r>
          </a:p>
          <a:p>
            <a:r>
              <a:rPr lang="en-US" altLang="en-US" dirty="0"/>
              <a:t>Strategic Planning (Vision, Mission Values, Goals, Strategies,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Action Plan (Staffing, budget, and resources, campaign)</a:t>
            </a:r>
          </a:p>
          <a:p>
            <a:endParaRPr lang="en-US" altLang="en-US" dirty="0"/>
          </a:p>
          <a:p>
            <a:r>
              <a:rPr lang="en-US" altLang="en-US" dirty="0"/>
              <a:t>ASK QUESTION:  What if a coalition already exists?  </a:t>
            </a:r>
          </a:p>
          <a:p>
            <a:endParaRPr lang="en-US" dirty="0"/>
          </a:p>
        </p:txBody>
      </p:sp>
      <p:sp>
        <p:nvSpPr>
          <p:cNvPr id="4" name="Slide Number Placeholder 3"/>
          <p:cNvSpPr>
            <a:spLocks noGrp="1"/>
          </p:cNvSpPr>
          <p:nvPr>
            <p:ph type="sldNum" sz="quarter" idx="5"/>
          </p:nvPr>
        </p:nvSpPr>
        <p:spPr/>
        <p:txBody>
          <a:bodyPr/>
          <a:lstStyle/>
          <a:p>
            <a:fld id="{68F89BFC-671B-4CA1-95F6-96B39902025A}" type="slidenum">
              <a:rPr lang="en-US" smtClean="0"/>
              <a:t>59</a:t>
            </a:fld>
            <a:endParaRPr lang="en-US"/>
          </a:p>
        </p:txBody>
      </p:sp>
    </p:spTree>
    <p:extLst>
      <p:ext uri="{BB962C8B-B14F-4D97-AF65-F5344CB8AC3E}">
        <p14:creationId xmlns:p14="http://schemas.microsoft.com/office/powerpoint/2010/main" val="2514189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mins</a:t>
            </a:r>
          </a:p>
        </p:txBody>
      </p:sp>
      <p:sp>
        <p:nvSpPr>
          <p:cNvPr id="4" name="Slide Number Placeholder 3"/>
          <p:cNvSpPr>
            <a:spLocks noGrp="1"/>
          </p:cNvSpPr>
          <p:nvPr>
            <p:ph type="sldNum" sz="quarter" idx="5"/>
          </p:nvPr>
        </p:nvSpPr>
        <p:spPr/>
        <p:txBody>
          <a:bodyPr/>
          <a:lstStyle/>
          <a:p>
            <a:fld id="{68F89BFC-671B-4CA1-95F6-96B39902025A}" type="slidenum">
              <a:rPr lang="en-US" smtClean="0"/>
              <a:t>60</a:t>
            </a:fld>
            <a:endParaRPr lang="en-US"/>
          </a:p>
        </p:txBody>
      </p:sp>
    </p:spTree>
    <p:extLst>
      <p:ext uri="{BB962C8B-B14F-4D97-AF65-F5344CB8AC3E}">
        <p14:creationId xmlns:p14="http://schemas.microsoft.com/office/powerpoint/2010/main" val="76271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slide up to accompany handout</a:t>
            </a:r>
          </a:p>
        </p:txBody>
      </p:sp>
      <p:sp>
        <p:nvSpPr>
          <p:cNvPr id="4" name="Slide Number Placeholder 3"/>
          <p:cNvSpPr>
            <a:spLocks noGrp="1"/>
          </p:cNvSpPr>
          <p:nvPr>
            <p:ph type="sldNum" sz="quarter" idx="5"/>
          </p:nvPr>
        </p:nvSpPr>
        <p:spPr/>
        <p:txBody>
          <a:bodyPr/>
          <a:lstStyle/>
          <a:p>
            <a:fld id="{68F89BFC-671B-4CA1-95F6-96B39902025A}" type="slidenum">
              <a:rPr lang="en-US" smtClean="0"/>
              <a:t>61</a:t>
            </a:fld>
            <a:endParaRPr lang="en-US"/>
          </a:p>
        </p:txBody>
      </p:sp>
    </p:spTree>
    <p:extLst>
      <p:ext uri="{BB962C8B-B14F-4D97-AF65-F5344CB8AC3E}">
        <p14:creationId xmlns:p14="http://schemas.microsoft.com/office/powerpoint/2010/main" val="1914145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15 mins</a:t>
            </a:r>
          </a:p>
          <a:p>
            <a:r>
              <a:rPr lang="en-US" dirty="0"/>
              <a:t>Allow tables to debrief similarities and differences of coalitions.  </a:t>
            </a:r>
          </a:p>
          <a:p>
            <a:r>
              <a:rPr lang="en-US" dirty="0"/>
              <a:t>Have a quick report out</a:t>
            </a:r>
          </a:p>
        </p:txBody>
      </p:sp>
      <p:sp>
        <p:nvSpPr>
          <p:cNvPr id="4" name="Slide Number Placeholder 3"/>
          <p:cNvSpPr>
            <a:spLocks noGrp="1"/>
          </p:cNvSpPr>
          <p:nvPr>
            <p:ph type="sldNum" sz="quarter" idx="5"/>
          </p:nvPr>
        </p:nvSpPr>
        <p:spPr/>
        <p:txBody>
          <a:bodyPr/>
          <a:lstStyle/>
          <a:p>
            <a:fld id="{68F89BFC-671B-4CA1-95F6-96B39902025A}" type="slidenum">
              <a:rPr lang="en-US" smtClean="0"/>
              <a:t>62</a:t>
            </a:fld>
            <a:endParaRPr lang="en-US"/>
          </a:p>
        </p:txBody>
      </p:sp>
    </p:spTree>
    <p:extLst>
      <p:ext uri="{BB962C8B-B14F-4D97-AF65-F5344CB8AC3E}">
        <p14:creationId xmlns:p14="http://schemas.microsoft.com/office/powerpoint/2010/main" val="35889952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5 mins</a:t>
            </a:r>
          </a:p>
          <a:p>
            <a:r>
              <a:rPr lang="en-US" dirty="0"/>
              <a:t>Help move coalitions from the casual relationship to an alliance.</a:t>
            </a:r>
          </a:p>
        </p:txBody>
      </p:sp>
      <p:sp>
        <p:nvSpPr>
          <p:cNvPr id="4" name="Slide Number Placeholder 3"/>
          <p:cNvSpPr>
            <a:spLocks noGrp="1"/>
          </p:cNvSpPr>
          <p:nvPr>
            <p:ph type="sldNum" sz="quarter" idx="5"/>
          </p:nvPr>
        </p:nvSpPr>
        <p:spPr/>
        <p:txBody>
          <a:bodyPr/>
          <a:lstStyle/>
          <a:p>
            <a:fld id="{68F89BFC-671B-4CA1-95F6-96B39902025A}" type="slidenum">
              <a:rPr lang="en-US" smtClean="0"/>
              <a:t>63</a:t>
            </a:fld>
            <a:endParaRPr lang="en-US"/>
          </a:p>
        </p:txBody>
      </p:sp>
    </p:spTree>
    <p:extLst>
      <p:ext uri="{BB962C8B-B14F-4D97-AF65-F5344CB8AC3E}">
        <p14:creationId xmlns:p14="http://schemas.microsoft.com/office/powerpoint/2010/main" val="2783611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2 mins</a:t>
            </a:r>
          </a:p>
          <a:p>
            <a:r>
              <a:rPr lang="en-US" dirty="0"/>
              <a:t>Growing Coalitions can build movements. Case in point Red for ED.  Coalitions can transform communities and bring the desired outcomes and changes.  </a:t>
            </a:r>
          </a:p>
        </p:txBody>
      </p:sp>
      <p:sp>
        <p:nvSpPr>
          <p:cNvPr id="4" name="Slide Number Placeholder 3"/>
          <p:cNvSpPr>
            <a:spLocks noGrp="1"/>
          </p:cNvSpPr>
          <p:nvPr>
            <p:ph type="sldNum" sz="quarter" idx="5"/>
          </p:nvPr>
        </p:nvSpPr>
        <p:spPr/>
        <p:txBody>
          <a:bodyPr/>
          <a:lstStyle/>
          <a:p>
            <a:fld id="{68F89BFC-671B-4CA1-95F6-96B39902025A}" type="slidenum">
              <a:rPr lang="en-US" smtClean="0"/>
              <a:t>64</a:t>
            </a:fld>
            <a:endParaRPr lang="en-US"/>
          </a:p>
        </p:txBody>
      </p:sp>
    </p:spTree>
    <p:extLst>
      <p:ext uri="{BB962C8B-B14F-4D97-AF65-F5344CB8AC3E}">
        <p14:creationId xmlns:p14="http://schemas.microsoft.com/office/powerpoint/2010/main" val="35967949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5 mins</a:t>
            </a:r>
          </a:p>
        </p:txBody>
      </p:sp>
      <p:sp>
        <p:nvSpPr>
          <p:cNvPr id="4" name="Slide Number Placeholder 3"/>
          <p:cNvSpPr>
            <a:spLocks noGrp="1"/>
          </p:cNvSpPr>
          <p:nvPr>
            <p:ph type="sldNum" sz="quarter" idx="5"/>
          </p:nvPr>
        </p:nvSpPr>
        <p:spPr/>
        <p:txBody>
          <a:bodyPr/>
          <a:lstStyle/>
          <a:p>
            <a:fld id="{68F89BFC-671B-4CA1-95F6-96B39902025A}" type="slidenum">
              <a:rPr lang="en-US" smtClean="0"/>
              <a:t>65</a:t>
            </a:fld>
            <a:endParaRPr lang="en-US"/>
          </a:p>
        </p:txBody>
      </p:sp>
    </p:spTree>
    <p:extLst>
      <p:ext uri="{BB962C8B-B14F-4D97-AF65-F5344CB8AC3E}">
        <p14:creationId xmlns:p14="http://schemas.microsoft.com/office/powerpoint/2010/main" val="2638899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15 mins</a:t>
            </a:r>
          </a:p>
        </p:txBody>
      </p:sp>
      <p:sp>
        <p:nvSpPr>
          <p:cNvPr id="4" name="Slide Number Placeholder 3"/>
          <p:cNvSpPr>
            <a:spLocks noGrp="1"/>
          </p:cNvSpPr>
          <p:nvPr>
            <p:ph type="sldNum" sz="quarter" idx="5"/>
          </p:nvPr>
        </p:nvSpPr>
        <p:spPr/>
        <p:txBody>
          <a:bodyPr/>
          <a:lstStyle/>
          <a:p>
            <a:fld id="{68F89BFC-671B-4CA1-95F6-96B39902025A}" type="slidenum">
              <a:rPr lang="en-US" smtClean="0"/>
              <a:t>66</a:t>
            </a:fld>
            <a:endParaRPr lang="en-US"/>
          </a:p>
        </p:txBody>
      </p:sp>
    </p:spTree>
    <p:extLst>
      <p:ext uri="{BB962C8B-B14F-4D97-AF65-F5344CB8AC3E}">
        <p14:creationId xmlns:p14="http://schemas.microsoft.com/office/powerpoint/2010/main" val="19500193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F89BFC-671B-4CA1-95F6-96B39902025A}" type="slidenum">
              <a:rPr lang="en-US" smtClean="0"/>
              <a:t>67</a:t>
            </a:fld>
            <a:endParaRPr lang="en-US"/>
          </a:p>
        </p:txBody>
      </p:sp>
    </p:spTree>
    <p:extLst>
      <p:ext uri="{BB962C8B-B14F-4D97-AF65-F5344CB8AC3E}">
        <p14:creationId xmlns:p14="http://schemas.microsoft.com/office/powerpoint/2010/main" val="38029821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3930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332287-916F-499E-B36C-A895A5E9FAE3}"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BB9C294-0F3A-4F6D-A35E-76183A167E1D}"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dirty="0"/>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dirty="0"/>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619F443-E5DB-487F-B01D-DE2D821F10F4}" type="datetime1">
              <a:rPr lang="en-US" smtClean="0"/>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1DFCC8-A7A5-44C4-93E8-DE64CC1A9D7C}" type="datetime1">
              <a:rPr lang="en-US" smtClean="0"/>
              <a:t>5/10/2023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1DB9E8-E128-4895-8355-17FEB5954C56}" type="datetime1">
              <a:rPr lang="en-US" smtClean="0"/>
              <a:t>5/10/2023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5/10/2023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5/10/2023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5/10/2023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28C9FD-ABB5-4FB5-8014-F32BA244D846}"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3768E2-EF2B-46FF-AFC5-A2E42D6F2FB1}" type="datetime1">
              <a:rPr lang="en-US" smtClean="0"/>
              <a:t>5/10/2023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51"/>
        <p:cNvGrpSpPr/>
        <p:nvPr/>
      </p:nvGrpSpPr>
      <p:grpSpPr>
        <a:xfrm>
          <a:off x="0" y="0"/>
          <a:ext cx="0" cy="0"/>
          <a:chOff x="0" y="0"/>
          <a:chExt cx="0" cy="0"/>
        </a:xfrm>
      </p:grpSpPr>
      <p:sp>
        <p:nvSpPr>
          <p:cNvPr id="52" name="Google Shape;52;p12"/>
          <p:cNvSpPr txBox="1">
            <a:spLocks noGrp="1"/>
          </p:cNvSpPr>
          <p:nvPr>
            <p:ph type="title"/>
          </p:nvPr>
        </p:nvSpPr>
        <p:spPr>
          <a:xfrm>
            <a:off x="415600" y="2867800"/>
            <a:ext cx="11360800" cy="11224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53" name="Google Shape;53;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82886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5AF8B-3862-4170-8580-DBB43F2C9A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039D2A-D2A7-4C6A-BD70-E77B5FF720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FCD65E-24AA-4802-8677-FA8F3628213C}"/>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5" name="Footer Placeholder 4">
            <a:extLst>
              <a:ext uri="{FF2B5EF4-FFF2-40B4-BE49-F238E27FC236}">
                <a16:creationId xmlns:a16="http://schemas.microsoft.com/office/drawing/2014/main" id="{E0BAE069-1314-40BA-93C5-63E98A1FD3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E46DB8-8B9D-4685-A704-AA115F533B43}"/>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22858668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B6C7-B6DD-41EC-AD91-E2D240A38B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5AB8C-6A13-42DE-ACEF-0A9F87FB16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27B290-FBAA-40C9-A085-851BDE3831C1}"/>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5" name="Footer Placeholder 4">
            <a:extLst>
              <a:ext uri="{FF2B5EF4-FFF2-40B4-BE49-F238E27FC236}">
                <a16:creationId xmlns:a16="http://schemas.microsoft.com/office/drawing/2014/main" id="{94453336-770F-41FE-8B52-5D1526F8A2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999FCD-76A9-4521-80F0-6E8A0ED57BEB}"/>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11869957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8F081-0081-4288-ACB5-EB3DB0BDB5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CAEE99-0E3A-47E8-8373-3F2A22AFE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CC9830-8F85-4572-9B2F-D51BD7C769C2}"/>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5" name="Footer Placeholder 4">
            <a:extLst>
              <a:ext uri="{FF2B5EF4-FFF2-40B4-BE49-F238E27FC236}">
                <a16:creationId xmlns:a16="http://schemas.microsoft.com/office/drawing/2014/main" id="{6A0F6E10-7175-4766-A1ED-E4CC5D42FA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3A42A1-5DBA-4172-B420-F85A1A288ADF}"/>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1108431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18DF6-FAD8-42D7-B2E1-16840D0257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6AFF3C-9F99-4D9B-B4BD-FA26CDC298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9C302C-BE2F-466E-943E-CDE8292C2D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EE14FA-7324-47A2-98B2-EFF591475476}"/>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6" name="Footer Placeholder 5">
            <a:extLst>
              <a:ext uri="{FF2B5EF4-FFF2-40B4-BE49-F238E27FC236}">
                <a16:creationId xmlns:a16="http://schemas.microsoft.com/office/drawing/2014/main" id="{1204B84E-0470-4C93-ACAF-986A86E54B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A8740-1376-4280-ABED-68FEB8E0FA07}"/>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21995729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F51CE-2411-476F-B035-CD599D8C8F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079B6F-487A-483E-A03B-0DFA706EBB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53BD8F-0976-40A0-BA2D-06C6A715110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D5DEA6-6ABC-4C55-B667-BFE2420F74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70998A-F986-476B-823D-896BF1BBF0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4AF45F-46CC-407D-BF10-E8539F071C45}"/>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8" name="Footer Placeholder 7">
            <a:extLst>
              <a:ext uri="{FF2B5EF4-FFF2-40B4-BE49-F238E27FC236}">
                <a16:creationId xmlns:a16="http://schemas.microsoft.com/office/drawing/2014/main" id="{0F4A7662-1697-47D4-8863-B5998EC0F0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A49336-2B36-4CA1-BCD4-BBBE8A83C2D2}"/>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881571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6D61-AB04-4B27-8F2C-EF42E364CB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5F2487-4FDD-42A6-953B-F04C105DC0DB}"/>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4" name="Footer Placeholder 3">
            <a:extLst>
              <a:ext uri="{FF2B5EF4-FFF2-40B4-BE49-F238E27FC236}">
                <a16:creationId xmlns:a16="http://schemas.microsoft.com/office/drawing/2014/main" id="{25BAD401-8EBC-4D83-8B04-4E18DE9C40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9D8EEF-586B-43A4-B814-8EA9C44D11DC}"/>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42088065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1AC6E1-CEB9-4F78-8CA5-1A4198DA77AB}"/>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3" name="Footer Placeholder 2">
            <a:extLst>
              <a:ext uri="{FF2B5EF4-FFF2-40B4-BE49-F238E27FC236}">
                <a16:creationId xmlns:a16="http://schemas.microsoft.com/office/drawing/2014/main" id="{93F7B8B8-5930-4C84-B1FD-9F96721CD6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E52410-24DB-41CE-89BF-78DD34BF877B}"/>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3327407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E03F0-3CE8-427C-80A9-E064F4531C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65EF1E-9B73-45BC-B58D-F711109D8B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FCE1187-8D5F-4D9C-8534-A29FAD6F3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492CA6-750D-44A1-BB43-DAF8414F0E0D}"/>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6" name="Footer Placeholder 5">
            <a:extLst>
              <a:ext uri="{FF2B5EF4-FFF2-40B4-BE49-F238E27FC236}">
                <a16:creationId xmlns:a16="http://schemas.microsoft.com/office/drawing/2014/main" id="{95E8F5AC-CE3C-42DB-BAB5-BB13048A8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2D1C94-7653-4910-9F23-5A01E1B931C5}"/>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34974324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A7201-345D-4A33-AD51-BE88F7EC7F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E9D256-99DD-48F0-B9B0-24AE922761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B679F4-6BC1-4372-958D-76BD05B7D1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DCED9C-0774-47C1-9BBE-18881B40E8FE}"/>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6" name="Footer Placeholder 5">
            <a:extLst>
              <a:ext uri="{FF2B5EF4-FFF2-40B4-BE49-F238E27FC236}">
                <a16:creationId xmlns:a16="http://schemas.microsoft.com/office/drawing/2014/main" id="{378F63B9-68F6-4546-989D-D4B8824176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15E865-6581-45E5-B117-7068AFC590ED}"/>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32920615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21656-0C89-495E-99B6-201BB00A6D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18E7B0-C9A1-42DD-83E4-75A54DB8BC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5366CB-4EA4-41DC-80F6-9E06389A0DBA}"/>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5" name="Footer Placeholder 4">
            <a:extLst>
              <a:ext uri="{FF2B5EF4-FFF2-40B4-BE49-F238E27FC236}">
                <a16:creationId xmlns:a16="http://schemas.microsoft.com/office/drawing/2014/main" id="{AC5D5A39-DEE6-4EBE-8CE2-D1F9A4659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3D5545-63CA-4FCE-8DA8-F89173DE97F3}"/>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6829367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F89CC7-666F-4322-99E1-A37264F1991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4EB061-1513-4C25-9E07-202A8D183E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01CE0F-734F-41B1-B608-6C09B75015A7}"/>
              </a:ext>
            </a:extLst>
          </p:cNvPr>
          <p:cNvSpPr>
            <a:spLocks noGrp="1"/>
          </p:cNvSpPr>
          <p:nvPr>
            <p:ph type="dt" sz="half" idx="10"/>
          </p:nvPr>
        </p:nvSpPr>
        <p:spPr/>
        <p:txBody>
          <a:bodyPr/>
          <a:lstStyle/>
          <a:p>
            <a:fld id="{FE81405D-6288-4AA6-B8ED-636307587741}" type="datetimeFigureOut">
              <a:rPr lang="en-US" smtClean="0"/>
              <a:t>5/10/2023</a:t>
            </a:fld>
            <a:endParaRPr lang="en-US"/>
          </a:p>
        </p:txBody>
      </p:sp>
      <p:sp>
        <p:nvSpPr>
          <p:cNvPr id="5" name="Footer Placeholder 4">
            <a:extLst>
              <a:ext uri="{FF2B5EF4-FFF2-40B4-BE49-F238E27FC236}">
                <a16:creationId xmlns:a16="http://schemas.microsoft.com/office/drawing/2014/main" id="{291B660C-09F1-4D86-A47A-A46C5F18BE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224129-FA38-4276-A9E5-86FB2131ECEC}"/>
              </a:ext>
            </a:extLst>
          </p:cNvPr>
          <p:cNvSpPr>
            <a:spLocks noGrp="1"/>
          </p:cNvSpPr>
          <p:nvPr>
            <p:ph type="sldNum" sz="quarter" idx="12"/>
          </p:nvPr>
        </p:nvSpPr>
        <p:spPr/>
        <p:txBody>
          <a:bodyPr/>
          <a:lstStyle/>
          <a:p>
            <a:fld id="{861DA9C7-06DF-4C92-B010-EB4DF66551B1}" type="slidenum">
              <a:rPr lang="en-US" smtClean="0"/>
              <a:t>‹#›</a:t>
            </a:fld>
            <a:endParaRPr lang="en-US"/>
          </a:p>
        </p:txBody>
      </p:sp>
    </p:spTree>
    <p:extLst>
      <p:ext uri="{BB962C8B-B14F-4D97-AF65-F5344CB8AC3E}">
        <p14:creationId xmlns:p14="http://schemas.microsoft.com/office/powerpoint/2010/main" val="190045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5/10/2023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1328811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5/10/2023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8" r:id="rId12"/>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462274-DC72-4398-9469-F2D8CD0468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51563A-4253-4016-A19D-53F82EB72D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9E4BD6-8D6D-42F0-9B61-CA34632DAA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81405D-6288-4AA6-B8ED-636307587741}" type="datetimeFigureOut">
              <a:rPr lang="en-US" smtClean="0"/>
              <a:t>5/10/2023</a:t>
            </a:fld>
            <a:endParaRPr lang="en-US"/>
          </a:p>
        </p:txBody>
      </p:sp>
      <p:sp>
        <p:nvSpPr>
          <p:cNvPr id="5" name="Footer Placeholder 4">
            <a:extLst>
              <a:ext uri="{FF2B5EF4-FFF2-40B4-BE49-F238E27FC236}">
                <a16:creationId xmlns:a16="http://schemas.microsoft.com/office/drawing/2014/main" id="{817233B5-D0BC-483C-8280-125AE500D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B7007E-A54B-4444-BA97-CA4FB5C1C2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DA9C7-06DF-4C92-B010-EB4DF66551B1}" type="slidenum">
              <a:rPr lang="en-US" smtClean="0"/>
              <a:t>‹#›</a:t>
            </a:fld>
            <a:endParaRPr lang="en-US"/>
          </a:p>
        </p:txBody>
      </p:sp>
    </p:spTree>
    <p:extLst>
      <p:ext uri="{BB962C8B-B14F-4D97-AF65-F5344CB8AC3E}">
        <p14:creationId xmlns:p14="http://schemas.microsoft.com/office/powerpoint/2010/main" val="4155018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5/10/2023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386996"/>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nea.org/your-rights-workplace/bargaining-educator-voice/bargaining-common-goo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nea.org/student-success/great-public-schools/community-school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hyperlink" Target="https://www.facebook.com/suffolk.pba/videos/995047510654956/" TargetMode="External"/><Relationship Id="rId4" Type="http://schemas.openxmlformats.org/officeDocument/2006/relationships/image" Target="../media/image29.jpg"/></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hyperlink" Target="https://nam02.safelinks.protection.outlook.com/?url=https%3A%2F%2Fwww.kare11.com%2Farticle%2Fnews%2Feducation%2Fminnepaolis-teachers-union-votes-to-ratify-new-contracts-with-school-district%2F89-ad677656-a1ad-410b-963a-1d39b0c28b05&amp;data=05%7C01%7CSteven.Lagnena%40nysut.org%7Cce5fe53b225b4608093a08da26d27be5%7C0be15ecdddd64f1caf00865784fd249a%7C0%7C0%7C637864982700841900%7CUnknown%7CTWFpbGZsb3d8eyJWIjoiMC4wLjAwMDAiLCJQIjoiV2luMzIiLCJBTiI6Ik1haWwiLCJXVCI6Mn0%3D%7C3000%7C%7C%7C&amp;sdata=MgrjoV1E22dRAfL%2B%2BvwZQp%2BrMFEGE2R4iPZ0hNMcyEY%3D&amp;reserved=0"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hyperlink" Target="https://creativecommons.org/licenses/by/3.0/" TargetMode="External"/><Relationship Id="rId4" Type="http://schemas.openxmlformats.org/officeDocument/2006/relationships/hyperlink" Target="https://www.flickr.com/photos/oistedu/43572052325/"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hyperlink" Target="https://creativecommons.org/licenses/by/3.0/" TargetMode="External"/><Relationship Id="rId4" Type="http://schemas.openxmlformats.org/officeDocument/2006/relationships/hyperlink" Target="https://www.flickr.com/photos/net2/6921299180"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hyperlink" Target="https://creativecommons.org/licenses/by/3.0/" TargetMode="External"/><Relationship Id="rId4" Type="http://schemas.openxmlformats.org/officeDocument/2006/relationships/hyperlink" Target="https://press.rebus.community/introductiontocommunitypsychology/chapter/community-organizing-partnerships-and-coalitions/"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hyperlink" Target="https://creativecommons.org/licenses/by-nc-nd/3.0/" TargetMode="External"/><Relationship Id="rId4" Type="http://schemas.openxmlformats.org/officeDocument/2006/relationships/hyperlink" Target="https://activerain.com/blogsview/4207688/home-owners-manual--i-have-my-home-now-what--how-do-i-understand-" TargetMode="External"/></Relationships>
</file>

<file path=ppt/slides/_rels/slide6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7.jpeg"/><Relationship Id="rId7" Type="http://schemas.openxmlformats.org/officeDocument/2006/relationships/diagramColors" Target="../diagrams/colors1.xml"/><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9.xml"/><Relationship Id="rId1" Type="http://schemas.openxmlformats.org/officeDocument/2006/relationships/slideLayout" Target="../slideLayouts/slideLayout14.xml"/><Relationship Id="rId5" Type="http://schemas.openxmlformats.org/officeDocument/2006/relationships/hyperlink" Target="https://creativecommons.org/licenses/by/3.0/" TargetMode="External"/><Relationship Id="rId4" Type="http://schemas.openxmlformats.org/officeDocument/2006/relationships/hyperlink" Target="https://www.flickr.com/photos/39160147@N03/13005072694"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14.xml"/><Relationship Id="rId5" Type="http://schemas.openxmlformats.org/officeDocument/2006/relationships/hyperlink" Target="https://creativecommons.org/licenses/by-nd/3.0/" TargetMode="External"/><Relationship Id="rId4" Type="http://schemas.openxmlformats.org/officeDocument/2006/relationships/hyperlink" Target="https://pursuit.unimelb.edu.au/articles/planting-trees-for-the-earth" TargetMode="External"/></Relationships>
</file>

<file path=ppt/slides/_rels/slide65.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3" Type="http://schemas.openxmlformats.org/officeDocument/2006/relationships/image" Target="../media/image55.jpg"/><Relationship Id="rId7" Type="http://schemas.openxmlformats.org/officeDocument/2006/relationships/hyperlink" Target="https://creativecommons.org/licenses/by-nc-sa/3.0/" TargetMode="External"/><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hyperlink" Target="https://peoplesdispatch.org/2019/11/22/massive-turnout-at-red-for-ed-action-day-by-indiana-teachers/" TargetMode="External"/><Relationship Id="rId5" Type="http://schemas.openxmlformats.org/officeDocument/2006/relationships/image" Target="../media/image56.jpg"/><Relationship Id="rId4" Type="http://schemas.openxmlformats.org/officeDocument/2006/relationships/hyperlink" Target="https://newlaborforum.cuny.edu/2020/10/03/the-red-for-ed-movement-two-years-in/"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t>
            </a:r>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948"/>
            <a:ext cx="12192000" cy="6536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148642" y="-144948"/>
            <a:ext cx="1659352" cy="2142533"/>
          </a:xfrm>
          <a:prstGeom prst="rect">
            <a:avLst/>
          </a:prstGeom>
        </p:spPr>
      </p:pic>
      <p:sp>
        <p:nvSpPr>
          <p:cNvPr id="4" name="TextBox 3"/>
          <p:cNvSpPr txBox="1"/>
          <p:nvPr/>
        </p:nvSpPr>
        <p:spPr>
          <a:xfrm>
            <a:off x="148642" y="1911090"/>
            <a:ext cx="10147682" cy="830997"/>
          </a:xfrm>
          <a:prstGeom prst="rect">
            <a:avLst/>
          </a:prstGeom>
          <a:noFill/>
        </p:spPr>
        <p:txBody>
          <a:bodyPr wrap="square" rtlCol="0">
            <a:spAutoFit/>
          </a:bodyPr>
          <a:lstStyle/>
          <a:p>
            <a:r>
              <a:rPr lang="en-US" sz="4800" dirty="0">
                <a:solidFill>
                  <a:schemeClr val="bg1"/>
                </a:solidFill>
                <a:latin typeface="Franklin Gothic Demi" panose="020B0703020102020204" pitchFamily="34" charset="0"/>
              </a:rPr>
              <a:t>Day 3 </a:t>
            </a:r>
          </a:p>
        </p:txBody>
      </p:sp>
    </p:spTree>
    <p:extLst>
      <p:ext uri="{BB962C8B-B14F-4D97-AF65-F5344CB8AC3E}">
        <p14:creationId xmlns:p14="http://schemas.microsoft.com/office/powerpoint/2010/main" val="876044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rtrait Sad Young Transgender Person Thinking Stock Photo (Edit Now)  465857927"/>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b="18220"/>
          <a:stretch/>
        </p:blipFill>
        <p:spPr bwMode="auto">
          <a:xfrm flipH="1">
            <a:off x="25477" y="0"/>
            <a:ext cx="12166523" cy="63227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764914" y="316792"/>
            <a:ext cx="3502057" cy="2228522"/>
          </a:xfrm>
        </p:spPr>
        <p:txBody>
          <a:bodyPr vert="horz" lIns="91440" tIns="45720" rIns="91440" bIns="45720" rtlCol="0" anchor="b">
            <a:normAutofit/>
          </a:bodyPr>
          <a:lstStyle/>
          <a:p>
            <a:pPr algn="r"/>
            <a:r>
              <a:rPr lang="en-US" sz="8000" b="1" dirty="0">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5768898" y="3705041"/>
            <a:ext cx="6266985" cy="2125874"/>
          </a:xfrm>
        </p:spPr>
        <p:txBody>
          <a:bodyPr vert="horz" lIns="91440" tIns="45720" rIns="91440" bIns="45720" rtlCol="0">
            <a:noAutofit/>
          </a:bodyPr>
          <a:lstStyle/>
          <a:p>
            <a:pPr marL="0" indent="0" algn="ctr">
              <a:buNone/>
            </a:pPr>
            <a:r>
              <a:rPr lang="en-US" sz="4400" b="1" spc="200" dirty="0">
                <a:solidFill>
                  <a:schemeClr val="tx1"/>
                </a:solidFill>
                <a:latin typeface="+mj-lt"/>
              </a:rPr>
              <a:t>What is required to win? </a:t>
            </a:r>
          </a:p>
          <a:p>
            <a:pPr marL="0" indent="0" algn="ctr">
              <a:buNone/>
            </a:pPr>
            <a:r>
              <a:rPr lang="en-US" sz="4400" b="1" spc="200" dirty="0">
                <a:latin typeface="+mj-lt"/>
              </a:rPr>
              <a:t> </a:t>
            </a:r>
            <a:endParaRPr lang="en-US" sz="4400" b="1" spc="200" dirty="0">
              <a:solidFill>
                <a:schemeClr val="tx1"/>
              </a:solidFill>
              <a:latin typeface="+mj-lt"/>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1745835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dirty="0"/>
          </a:p>
        </p:txBody>
      </p:sp>
      <p:pic>
        <p:nvPicPr>
          <p:cNvPr id="1026" name="Picture 2" descr="https://attachments.office.net/owa/eholmes%40nea.org/service.svc/s/GetAttachmentThumbnail?id=AAMkADhlNzBhN2ViLWYyYzgtNGZkYy05MjkzLTFmMWQ4NDczNTdmZQBGAAAAAACY5fJPCHWYQZsSgSCij5SbBwDhfmQwgPlsQbaPjyS5OcVqAAAAa%2B9vAAAbqpiJRoEmQ6xLUpULVnBaAARWmD8kAAABEgAQAEJxJP03uD5MksLJ3t16bzE%3D&amp;thumbnailType=2&amp;token=eyJhbGciOiJSUzI1NiIsImtpZCI6IkZBRDY1NDI2MkM2QUYyOTYxQUExRThDQUI3OEZGMUIyNzBFNzA3RTkiLCJ0eXAiOiJKV1QiLCJ4NXQiOiItdFpVSml4cThwWWFvZWpLdDRfeHNuRG5CLWsifQ.eyJvcmlnaW4iOiJodHRwczovL291dGxvb2sub2ZmaWNlLmNvbSIsInVjIjoiNzhiZjE5NWNiMjc4NGJkNThkYjY0M2NlYTBmYzU2YjgiLCJ2ZXIiOiJFeGNoYW5nZS5DYWxsYmFjay5WMSIsImFwcGN0eHNlbmRlciI6Ik93YURvd25sb2FkQGVkZjM0YTAwLTExNzYtNDNiMC1hODBlLTk1NjJmZmU3NmEzNiIsImlzc3JpbmciOiJXVyIsImFwcGN0eCI6IntcIm1zZXhjaHByb3RcIjpcIm93YVwiLFwicHVpZFwiOlwiMTE1MzgzNjI5NjczMjQ0NjIwN1wiLFwic2NvcGVcIjpcIk93YURvd25sb2FkXCIsXCJvaWRcIjpcIjhkZjc4NDkxLTYxNmQtNDY0MS1hMTNlLTE3NmJiMjdhMWI3ZlwiLFwicHJpbWFyeXNpZFwiOlwiUy0xLTUtMjEtMjMzMzA2MjY2OS03Njk1MDg5MzItMzgwMzQzMDMwLTE0ODY0ODYxXCJ9IiwibmJmIjoxNjUxNzA5ODY3LCJleHAiOjE2NTE3MTA0NjcsImlzcyI6IjAwMDAwMDAyLTAwMDAtMGZmMS1jZTAwLTAwMDAwMDAwMDAwMEBlZGYzNGEwMC0xMTc2LTQzYjAtYTgwZS05NTYyZmZlNzZhMzYiLCJhdWQiOiIwMDAwMDAwMi0wMDAwLTBmZjEtY2UwMC0wMDAwMDAwMDAwMDAvYXR0YWNobWVudHMub2ZmaWNlLm5ldEBlZGYzNGEwMC0xMTc2LTQzYjAtYTgwZS05NTYyZmZlNzZhMzYiLCJoYXBwIjoib3dhIn0.TY1LWyHSj7tyJxZ33PU0xicOqn9Ztn-AfnRqJ82mxrGv0fazphm_Zg9sf0WaJBmYuBJsR8QG-GGioSZXMri1aA4M8vj9Uyr5ON-MEwB_BmecsGzUSgaqXEIonID57AuQWeBq0wrzN7KjcJKChXA0s2EjWDCg9FRgBEgeUGuqfNaNcQ56fjXOfrJjel9Oh8nR9Qtejh5pTfFhOh8tYLIsvJQIgs6K7cMtYIuef2cg-qcyWhobVmOleFWm4o3iYotChBdAmauvJeDHcMk1ABJVHyXKud7YLyeKHWptifbwui67hmM8O0kqwAUpfI-Y40JtRdwVHCkB7gRTpjudRxsXIA&amp;X-OWA-CANARY=5sFsJ40IJkOxfCDANFZ8c2DXNCEtLtoY56AsKsZ3P1tGvEVeY1iLluobDbrllJw3JgnaM5nH11U.&amp;owa=outlook.office.com&amp;scriptVer=20220408004.16&amp;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566"/>
            <a:ext cx="12192000" cy="684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233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dirty="0"/>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04733" y="1677071"/>
            <a:ext cx="7596722" cy="4411495"/>
          </a:xfrm>
        </p:spPr>
        <p:txBody>
          <a:bodyPr vert="horz" lIns="0" tIns="45720" rIns="0" bIns="45720" rtlCol="0" anchor="t">
            <a:normAutofit/>
          </a:bodyPr>
          <a:lstStyle/>
          <a:p>
            <a:pPr marL="0" indent="0">
              <a:buNone/>
            </a:pPr>
            <a:r>
              <a:rPr lang="en-US" sz="3600" dirty="0"/>
              <a:t>8:30 CONVENE</a:t>
            </a:r>
          </a:p>
          <a:p>
            <a:pPr marL="0" indent="0">
              <a:buNone/>
            </a:pPr>
            <a:r>
              <a:rPr lang="en-US" sz="3600" dirty="0">
                <a:solidFill>
                  <a:schemeClr val="accent2">
                    <a:lumMod val="75000"/>
                  </a:schemeClr>
                </a:solidFill>
              </a:rPr>
              <a:t>11:00-11:15 BREAK</a:t>
            </a:r>
            <a:endParaRPr lang="en-US" sz="3600" dirty="0">
              <a:solidFill>
                <a:schemeClr val="accent2">
                  <a:lumMod val="75000"/>
                </a:schemeClr>
              </a:solidFill>
              <a:cs typeface="Calibri"/>
            </a:endParaRPr>
          </a:p>
          <a:p>
            <a:pPr marL="0" indent="0">
              <a:buNone/>
            </a:pPr>
            <a:r>
              <a:rPr lang="en-US" sz="3600" dirty="0"/>
              <a:t>11:15 RE-CONVENE</a:t>
            </a:r>
            <a:endParaRPr lang="en-US" sz="3600" dirty="0">
              <a:cs typeface="Calibri"/>
            </a:endParaRPr>
          </a:p>
          <a:p>
            <a:pPr marL="0" indent="0">
              <a:buNone/>
            </a:pPr>
            <a:r>
              <a:rPr lang="en-US" sz="3600" dirty="0">
                <a:solidFill>
                  <a:schemeClr val="accent2">
                    <a:lumMod val="75000"/>
                  </a:schemeClr>
                </a:solidFill>
              </a:rPr>
              <a:t>1:00 LUNCH &amp; CHOICE NETWORKING</a:t>
            </a:r>
            <a:endParaRPr lang="en-US" sz="3600" dirty="0">
              <a:solidFill>
                <a:schemeClr val="accent2">
                  <a:lumMod val="75000"/>
                </a:schemeClr>
              </a:solidFill>
              <a:cs typeface="Calibri"/>
            </a:endParaRPr>
          </a:p>
        </p:txBody>
      </p:sp>
      <p:sp>
        <p:nvSpPr>
          <p:cNvPr id="5" name="Text Placeholder 4"/>
          <p:cNvSpPr>
            <a:spLocks noGrp="1"/>
          </p:cNvSpPr>
          <p:nvPr>
            <p:ph type="body" sz="half" idx="2"/>
          </p:nvPr>
        </p:nvSpPr>
        <p:spPr/>
        <p:txBody>
          <a:bodyPr/>
          <a:lstStyle/>
          <a:p>
            <a:endParaRPr lang="en-US" dirty="0"/>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677508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dirty="0"/>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346035"/>
            <a:ext cx="7255239" cy="4511965"/>
          </a:xfrm>
        </p:spPr>
        <p:txBody>
          <a:bodyPr>
            <a:normAutofit/>
          </a:bodyPr>
          <a:lstStyle/>
          <a:p>
            <a:pPr lvl="0"/>
            <a:r>
              <a:rPr lang="en-US" sz="4000" dirty="0">
                <a:solidFill>
                  <a:schemeClr val="accent2">
                    <a:lumMod val="75000"/>
                  </a:schemeClr>
                </a:solidFill>
              </a:rPr>
              <a:t>Who is winning?</a:t>
            </a:r>
          </a:p>
          <a:p>
            <a:pPr lvl="0"/>
            <a:r>
              <a:rPr lang="en-US" sz="4000" dirty="0">
                <a:solidFill>
                  <a:schemeClr val="accent2">
                    <a:lumMod val="75000"/>
                  </a:schemeClr>
                </a:solidFill>
              </a:rPr>
              <a:t>What are successful strategies for taking on big fights? </a:t>
            </a:r>
          </a:p>
          <a:p>
            <a:pPr lvl="0"/>
            <a:r>
              <a:rPr lang="en-US" sz="4000" dirty="0">
                <a:solidFill>
                  <a:schemeClr val="accent2">
                    <a:lumMod val="75000"/>
                  </a:schemeClr>
                </a:solidFill>
              </a:rPr>
              <a:t>What is my role as a staff person?</a:t>
            </a:r>
          </a:p>
          <a:p>
            <a:pPr marL="0" indent="0">
              <a:buNone/>
            </a:pPr>
            <a:endParaRPr lang="en-US" sz="3600" dirty="0">
              <a:solidFill>
                <a:schemeClr val="accent2">
                  <a:lumMod val="75000"/>
                </a:schemeClr>
              </a:solidFill>
            </a:endParaRPr>
          </a:p>
          <a:p>
            <a:pPr marL="0" indent="0">
              <a:buNone/>
            </a:pPr>
            <a:endParaRPr lang="en-US" sz="3600" dirty="0">
              <a:solidFill>
                <a:schemeClr val="accent2">
                  <a:lumMod val="75000"/>
                </a:schemeClr>
              </a:solidFill>
            </a:endParaRPr>
          </a:p>
          <a:p>
            <a:pPr marL="0" indent="0">
              <a:buNone/>
            </a:pPr>
            <a:endParaRPr lang="en-US" sz="3600" dirty="0">
              <a:solidFill>
                <a:schemeClr val="accent2">
                  <a:lumMod val="75000"/>
                </a:schemeClr>
              </a:solidFill>
            </a:endParaRPr>
          </a:p>
          <a:p>
            <a:pPr marL="0" indent="0">
              <a:buNone/>
            </a:pPr>
            <a:endParaRPr lang="en-US" sz="3600" dirty="0">
              <a:solidFill>
                <a:schemeClr val="accent2">
                  <a:lumMod val="75000"/>
                </a:schemeClr>
              </a:solidFill>
            </a:endParaRPr>
          </a:p>
          <a:p>
            <a:pPr marL="0" indent="0">
              <a:buNone/>
            </a:pPr>
            <a:endParaRPr lang="en-US" sz="3600" dirty="0">
              <a:solidFill>
                <a:schemeClr val="accent2">
                  <a:lumMod val="75000"/>
                </a:schemeClr>
              </a:solidFill>
            </a:endParaRPr>
          </a:p>
          <a:p>
            <a:pPr marL="0" indent="0">
              <a:buNone/>
            </a:pPr>
            <a:endParaRPr lang="en-US" sz="3600" dirty="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dirty="0"/>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spTree>
    <p:extLst>
      <p:ext uri="{BB962C8B-B14F-4D97-AF65-F5344CB8AC3E}">
        <p14:creationId xmlns:p14="http://schemas.microsoft.com/office/powerpoint/2010/main" val="513327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dirty="0"/>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dirty="0"/>
              <a:t>Using Self-Awareness and Self-Knowledge </a:t>
            </a:r>
          </a:p>
          <a:p>
            <a:r>
              <a:rPr lang="en-US" sz="2800" dirty="0"/>
              <a:t>Listening for Understanding</a:t>
            </a:r>
          </a:p>
          <a:p>
            <a:r>
              <a:rPr lang="en-US" sz="2800" dirty="0"/>
              <a:t>Being Gracious</a:t>
            </a:r>
          </a:p>
          <a:p>
            <a:r>
              <a:rPr lang="en-US" sz="2800" dirty="0"/>
              <a:t>Staying Engaged</a:t>
            </a:r>
          </a:p>
          <a:p>
            <a:r>
              <a:rPr lang="en-US" sz="2800" dirty="0"/>
              <a:t>Being Open and Suspend Judgment</a:t>
            </a:r>
          </a:p>
          <a:p>
            <a:r>
              <a:rPr lang="en-US" sz="2800" dirty="0"/>
              <a:t>Saying “I”- tell your truth</a:t>
            </a:r>
          </a:p>
          <a:p>
            <a:r>
              <a:rPr lang="en-US" sz="2800" dirty="0"/>
              <a:t>Seeking Discomfort </a:t>
            </a:r>
          </a:p>
          <a:p>
            <a:r>
              <a:rPr lang="en-US" sz="2800" dirty="0"/>
              <a:t>Reaching Empathy</a:t>
            </a:r>
          </a:p>
          <a:p>
            <a:r>
              <a:rPr lang="en-US" sz="2800" dirty="0"/>
              <a:t>Expecting Non-Resolution and Non-Closure</a:t>
            </a:r>
          </a:p>
          <a:p>
            <a:r>
              <a:rPr lang="en-US" sz="2800" dirty="0"/>
              <a:t> </a:t>
            </a:r>
            <a:r>
              <a:rPr lang="en-US" dirty="0"/>
              <a:t>*Adapted from “Embracing equity and inclusion”, Annie E. Casey Foundation</a:t>
            </a:r>
          </a:p>
        </p:txBody>
      </p:sp>
    </p:spTree>
    <p:extLst>
      <p:ext uri="{BB962C8B-B14F-4D97-AF65-F5344CB8AC3E}">
        <p14:creationId xmlns:p14="http://schemas.microsoft.com/office/powerpoint/2010/main" val="135455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354641" y="432703"/>
            <a:ext cx="11739727" cy="1024622"/>
          </a:xfrm>
        </p:spPr>
        <p:txBody>
          <a:bodyPr vert="horz" lIns="91440" tIns="45720" rIns="91440" bIns="45720" rtlCol="0" anchor="b">
            <a:normAutofit/>
          </a:bodyPr>
          <a:lstStyle/>
          <a:p>
            <a:r>
              <a:rPr lang="en-US" sz="6600" dirty="0">
                <a:solidFill>
                  <a:schemeClr val="tx1">
                    <a:lumMod val="85000"/>
                    <a:lumOff val="15000"/>
                  </a:schemeClr>
                </a:solidFill>
              </a:rPr>
              <a:t>Feedback on F</a:t>
            </a:r>
            <a:r>
              <a:rPr lang="en-US" sz="6600" dirty="0">
                <a:solidFill>
                  <a:schemeClr val="tx1">
                    <a:lumMod val="85000"/>
                    <a:lumOff val="15000"/>
                  </a:schemeClr>
                </a:solidFill>
                <a:cs typeface="Calibri Light"/>
              </a:rPr>
              <a:t>eedback</a:t>
            </a:r>
            <a:endParaRPr lang="en-US" sz="6600" dirty="0">
              <a:solidFill>
                <a:schemeClr val="accent5">
                  <a:lumMod val="75000"/>
                </a:schemeClr>
              </a:solidFill>
            </a:endParaRPr>
          </a:p>
        </p:txBody>
      </p:sp>
      <p:sp>
        <p:nvSpPr>
          <p:cNvPr id="3" name="Slide Number Placeholder 2"/>
          <p:cNvSpPr>
            <a:spLocks noGrp="1"/>
          </p:cNvSpPr>
          <p:nvPr>
            <p:ph type="sldNum" sz="quarter" idx="12"/>
          </p:nvPr>
        </p:nvSpPr>
        <p:spPr/>
        <p:txBody>
          <a:bodyPr/>
          <a:lstStyle/>
          <a:p>
            <a:fld id="{5414DF46-E7D2-4146-95BA-57A23C39CF98}" type="slidenum">
              <a:rPr lang="en-US" smtClean="0"/>
              <a:t>7</a:t>
            </a:fld>
            <a:endParaRPr lang="en-US"/>
          </a:p>
        </p:txBody>
      </p:sp>
      <p:sp>
        <p:nvSpPr>
          <p:cNvPr id="5" name="Content Placeholder 2"/>
          <p:cNvSpPr>
            <a:spLocks noGrp="1"/>
          </p:cNvSpPr>
          <p:nvPr>
            <p:ph idx="1"/>
          </p:nvPr>
        </p:nvSpPr>
        <p:spPr>
          <a:xfrm>
            <a:off x="214313" y="1457324"/>
            <a:ext cx="11880055" cy="4664869"/>
          </a:xfrm>
        </p:spPr>
        <p:txBody>
          <a:bodyPr vert="horz" lIns="0" tIns="45720" rIns="0" bIns="45720" rtlCol="0" anchor="t">
            <a:noAutofit/>
          </a:bodyPr>
          <a:lstStyle/>
          <a:p>
            <a:r>
              <a:rPr lang="en-US" sz="2800" dirty="0">
                <a:cs typeface="Calibri"/>
              </a:rPr>
              <a:t>Shared Day 1 feedback with you – good feedback about changing your groups more often – and that you appreciate the movement activities. </a:t>
            </a:r>
          </a:p>
          <a:p>
            <a:r>
              <a:rPr lang="en-US" sz="2800" dirty="0">
                <a:cs typeface="Calibri"/>
              </a:rPr>
              <a:t>Maybe make a stronger connection to why the Cases presented on Day 1 were examples of Successful Campaigns.</a:t>
            </a:r>
          </a:p>
          <a:p>
            <a:endParaRPr lang="en-US" sz="2800" dirty="0">
              <a:cs typeface="Calibri"/>
            </a:endParaRPr>
          </a:p>
          <a:p>
            <a:r>
              <a:rPr lang="en-US" sz="2800" dirty="0">
                <a:cs typeface="Calibri"/>
              </a:rPr>
              <a:t>Day 2 – so far -  some suggestions about moving the Poster Walk to before lunch, and for using the Pillars Poster as a way to debrief the Poster Walk – also making the little lectures into “you teach each other” segments. </a:t>
            </a:r>
          </a:p>
          <a:p>
            <a:r>
              <a:rPr lang="en-US" sz="2800" dirty="0">
                <a:cs typeface="Calibri"/>
              </a:rPr>
              <a:t>Other thoughts? </a:t>
            </a:r>
          </a:p>
          <a:p>
            <a:endParaRPr lang="en-US" sz="2800" dirty="0">
              <a:cs typeface="Calibri"/>
            </a:endParaRPr>
          </a:p>
          <a:p>
            <a:endParaRPr lang="en-US" sz="2800" dirty="0">
              <a:cs typeface="Calibri"/>
            </a:endParaRPr>
          </a:p>
        </p:txBody>
      </p:sp>
    </p:spTree>
    <p:extLst>
      <p:ext uri="{BB962C8B-B14F-4D97-AF65-F5344CB8AC3E}">
        <p14:creationId xmlns:p14="http://schemas.microsoft.com/office/powerpoint/2010/main" val="3724258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dirty="0"/>
              <a:t>Lessons Learned on Campaign Cases</a:t>
            </a:r>
          </a:p>
        </p:txBody>
      </p:sp>
      <p:sp>
        <p:nvSpPr>
          <p:cNvPr id="3" name="Content Placeholder 2"/>
          <p:cNvSpPr>
            <a:spLocks noGrp="1"/>
          </p:cNvSpPr>
          <p:nvPr>
            <p:ph idx="1"/>
          </p:nvPr>
        </p:nvSpPr>
        <p:spPr>
          <a:xfrm>
            <a:off x="389744" y="992981"/>
            <a:ext cx="11340438" cy="5466804"/>
          </a:xfrm>
        </p:spPr>
        <p:txBody>
          <a:bodyPr vert="horz" lIns="0" tIns="45720" rIns="0" bIns="45720" rtlCol="0" anchor="t">
            <a:noAutofit/>
          </a:bodyPr>
          <a:lstStyle/>
          <a:p>
            <a:pPr>
              <a:buFont typeface="Wingdings" panose="05000000000000000000" pitchFamily="2" charset="2"/>
              <a:buChar char="q"/>
            </a:pPr>
            <a:r>
              <a:rPr lang="en-US" sz="2800" dirty="0"/>
              <a:t>The workers, their energy, and their leadership must be at the front of the campaign – they are OFTEN insurgent leaders</a:t>
            </a:r>
          </a:p>
          <a:p>
            <a:pPr>
              <a:buFont typeface="Wingdings" panose="05000000000000000000" pitchFamily="2" charset="2"/>
              <a:buChar char="q"/>
            </a:pPr>
            <a:r>
              <a:rPr lang="en-US" sz="2800" dirty="0"/>
              <a:t>Official union leadership and staff must be willing to work with rank-and-file members AND allow them to have meaningful roles in campaigns</a:t>
            </a:r>
          </a:p>
          <a:p>
            <a:pPr>
              <a:buFont typeface="Wingdings" panose="05000000000000000000" pitchFamily="2" charset="2"/>
              <a:buChar char="q"/>
            </a:pPr>
            <a:r>
              <a:rPr lang="en-US" sz="2800" dirty="0"/>
              <a:t>Must make space for rank and file to develop as leaders  (training, chance to take risks, space to prove) </a:t>
            </a:r>
          </a:p>
          <a:p>
            <a:pPr>
              <a:buFont typeface="Wingdings" panose="05000000000000000000" pitchFamily="2" charset="2"/>
              <a:buChar char="q"/>
            </a:pPr>
            <a:r>
              <a:rPr lang="en-US" sz="2800" dirty="0"/>
              <a:t>Community-centric approach</a:t>
            </a:r>
          </a:p>
          <a:p>
            <a:pPr>
              <a:buFont typeface="Wingdings" panose="05000000000000000000" pitchFamily="2" charset="2"/>
              <a:buChar char="q"/>
            </a:pPr>
            <a:r>
              <a:rPr lang="en-US" sz="2800" dirty="0"/>
              <a:t>Democratic organizing  (Marshall Ganz and Ella Baker)</a:t>
            </a:r>
            <a:endParaRPr lang="en-US" sz="2800" dirty="0">
              <a:cs typeface="Calibri"/>
            </a:endParaRPr>
          </a:p>
          <a:p>
            <a:pPr>
              <a:buFont typeface="Wingdings" panose="05000000000000000000" pitchFamily="2" charset="2"/>
              <a:buChar char="q"/>
            </a:pPr>
            <a:r>
              <a:rPr lang="en-US" sz="2800" dirty="0"/>
              <a:t>Gradual escalation of tactics</a:t>
            </a:r>
          </a:p>
          <a:p>
            <a:pPr>
              <a:buFont typeface="Wingdings" panose="05000000000000000000" pitchFamily="2" charset="2"/>
              <a:buChar char="q"/>
            </a:pPr>
            <a:r>
              <a:rPr lang="en-US" sz="2800" dirty="0"/>
              <a:t>Workers have power</a:t>
            </a:r>
          </a:p>
          <a:p>
            <a:pPr>
              <a:buFont typeface="Wingdings" panose="05000000000000000000" pitchFamily="2" charset="2"/>
              <a:buChar char="q"/>
            </a:pPr>
            <a:endParaRPr lang="en-US" sz="2800" dirty="0"/>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dirty="0"/>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638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2FE58-6087-41A0-863A-0DC6232D4150}"/>
              </a:ext>
            </a:extLst>
          </p:cNvPr>
          <p:cNvSpPr>
            <a:spLocks noGrp="1"/>
          </p:cNvSpPr>
          <p:nvPr>
            <p:ph type="title"/>
          </p:nvPr>
        </p:nvSpPr>
        <p:spPr>
          <a:xfrm>
            <a:off x="492370" y="300038"/>
            <a:ext cx="3370018" cy="976312"/>
          </a:xfrm>
        </p:spPr>
        <p:txBody>
          <a:bodyPr>
            <a:normAutofit/>
          </a:bodyPr>
          <a:lstStyle/>
          <a:p>
            <a:r>
              <a:rPr lang="en-US" sz="5400" u="sng" dirty="0">
                <a:solidFill>
                  <a:schemeClr val="tx1">
                    <a:lumMod val="95000"/>
                    <a:lumOff val="5000"/>
                  </a:schemeClr>
                </a:solidFill>
              </a:rPr>
              <a:t>Let’s Reflect</a:t>
            </a:r>
          </a:p>
        </p:txBody>
      </p:sp>
      <p:sp>
        <p:nvSpPr>
          <p:cNvPr id="3" name="Content Placeholder 2">
            <a:extLst>
              <a:ext uri="{FF2B5EF4-FFF2-40B4-BE49-F238E27FC236}">
                <a16:creationId xmlns:a16="http://schemas.microsoft.com/office/drawing/2014/main" id="{919A4E7C-6BD4-45CF-AA84-EAE10FAFB10D}"/>
              </a:ext>
            </a:extLst>
          </p:cNvPr>
          <p:cNvSpPr>
            <a:spLocks noGrp="1"/>
          </p:cNvSpPr>
          <p:nvPr>
            <p:ph idx="1"/>
          </p:nvPr>
        </p:nvSpPr>
        <p:spPr>
          <a:xfrm>
            <a:off x="492370" y="1276350"/>
            <a:ext cx="3084844" cy="4986338"/>
          </a:xfrm>
        </p:spPr>
        <p:txBody>
          <a:bodyPr>
            <a:normAutofit lnSpcReduction="10000"/>
          </a:bodyPr>
          <a:lstStyle/>
          <a:p>
            <a:pPr>
              <a:lnSpc>
                <a:spcPct val="150000"/>
              </a:lnSpc>
            </a:pPr>
            <a:r>
              <a:rPr lang="en-US" sz="4800" dirty="0">
                <a:solidFill>
                  <a:schemeClr val="tx1">
                    <a:lumMod val="95000"/>
                    <a:lumOff val="5000"/>
                  </a:schemeClr>
                </a:solidFill>
              </a:rPr>
              <a:t>Learned</a:t>
            </a:r>
          </a:p>
          <a:p>
            <a:pPr>
              <a:lnSpc>
                <a:spcPct val="150000"/>
              </a:lnSpc>
            </a:pPr>
            <a:r>
              <a:rPr lang="en-US" sz="4800" dirty="0">
                <a:solidFill>
                  <a:schemeClr val="tx1">
                    <a:lumMod val="95000"/>
                    <a:lumOff val="5000"/>
                  </a:schemeClr>
                </a:solidFill>
              </a:rPr>
              <a:t>Feel</a:t>
            </a:r>
          </a:p>
          <a:p>
            <a:pPr>
              <a:lnSpc>
                <a:spcPct val="150000"/>
              </a:lnSpc>
            </a:pPr>
            <a:r>
              <a:rPr lang="en-US" sz="4800" dirty="0">
                <a:solidFill>
                  <a:schemeClr val="tx1">
                    <a:lumMod val="95000"/>
                    <a:lumOff val="5000"/>
                  </a:schemeClr>
                </a:solidFill>
              </a:rPr>
              <a:t>Believe</a:t>
            </a:r>
          </a:p>
          <a:p>
            <a:pPr>
              <a:lnSpc>
                <a:spcPct val="150000"/>
              </a:lnSpc>
            </a:pPr>
            <a:r>
              <a:rPr lang="en-US" sz="4800" dirty="0">
                <a:solidFill>
                  <a:schemeClr val="tx1">
                    <a:lumMod val="95000"/>
                    <a:lumOff val="5000"/>
                  </a:schemeClr>
                </a:solidFill>
              </a:rPr>
              <a:t>Next Step</a:t>
            </a:r>
          </a:p>
        </p:txBody>
      </p:sp>
      <p:pic>
        <p:nvPicPr>
          <p:cNvPr id="4" name="Picture 2" descr="Image result for head heart hands feet">
            <a:extLst>
              <a:ext uri="{FF2B5EF4-FFF2-40B4-BE49-F238E27FC236}">
                <a16:creationId xmlns:a16="http://schemas.microsoft.com/office/drawing/2014/main" id="{A7A9E78A-A1E8-411C-AD46-7D43DE6074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36" r="24228" b="22433"/>
          <a:stretch/>
        </p:blipFill>
        <p:spPr bwMode="auto">
          <a:xfrm>
            <a:off x="4841612" y="640080"/>
            <a:ext cx="6598891"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269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vert="horz" lIns="0" tIns="45720" rIns="0" bIns="45720" rtlCol="0" anchor="t">
            <a:normAutofit/>
          </a:bodyPr>
          <a:lstStyle/>
          <a:p>
            <a:pPr marL="0" indent="0">
              <a:buNone/>
            </a:pPr>
            <a:r>
              <a:rPr lang="en-US" sz="3600" dirty="0">
                <a:solidFill>
                  <a:schemeClr val="accent2">
                    <a:lumMod val="75000"/>
                  </a:schemeClr>
                </a:solidFill>
              </a:rPr>
              <a:t>How can we win?</a:t>
            </a:r>
            <a:endParaRPr lang="en-US" dirty="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dirty="0"/>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
        <p:nvSpPr>
          <p:cNvPr id="6" name="Title 5"/>
          <p:cNvSpPr>
            <a:spLocks noGrp="1"/>
          </p:cNvSpPr>
          <p:nvPr>
            <p:ph type="title"/>
          </p:nvPr>
        </p:nvSpPr>
        <p:spPr/>
        <p:txBody>
          <a:bodyPr/>
          <a:lstStyle/>
          <a:p>
            <a:r>
              <a:rPr lang="en-US" dirty="0"/>
              <a:t>Jessica</a:t>
            </a:r>
          </a:p>
        </p:txBody>
      </p:sp>
    </p:spTree>
    <p:extLst>
      <p:ext uri="{BB962C8B-B14F-4D97-AF65-F5344CB8AC3E}">
        <p14:creationId xmlns:p14="http://schemas.microsoft.com/office/powerpoint/2010/main" val="2757121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Campaigns to Take on the System</a:t>
            </a:r>
          </a:p>
        </p:txBody>
      </p:sp>
      <p:sp>
        <p:nvSpPr>
          <p:cNvPr id="3" name="Content Placeholder 2"/>
          <p:cNvSpPr>
            <a:spLocks noGrp="1"/>
          </p:cNvSpPr>
          <p:nvPr>
            <p:ph idx="1"/>
          </p:nvPr>
        </p:nvSpPr>
        <p:spPr>
          <a:xfrm>
            <a:off x="423332" y="1109272"/>
            <a:ext cx="10597435" cy="4460019"/>
          </a:xfrm>
        </p:spPr>
        <p:txBody>
          <a:bodyPr vert="horz" lIns="0" tIns="45720" rIns="0" bIns="45720" rtlCol="0" anchor="t">
            <a:noAutofit/>
          </a:bodyPr>
          <a:lstStyle/>
          <a:p>
            <a:r>
              <a:rPr lang="en-US" sz="2800"/>
              <a:t>ELEMENTS OF A CAMPAIGN GO HERE</a:t>
            </a:r>
            <a:endParaRPr lang="en-US" dirty="0"/>
          </a:p>
          <a:p>
            <a:pPr>
              <a:lnSpc>
                <a:spcPct val="150000"/>
              </a:lnSpc>
              <a:buFont typeface="Arial" panose="020F0502020204030204" pitchFamily="34" charset="0"/>
              <a:buChar char="•"/>
            </a:pPr>
            <a:r>
              <a:rPr lang="en-US" sz="2400" dirty="0">
                <a:solidFill>
                  <a:srgbClr val="404040"/>
                </a:solidFill>
                <a:cs typeface="Calibri"/>
              </a:rPr>
              <a:t>Decide on your deeply-felt, widely-felt, winnable </a:t>
            </a:r>
            <a:r>
              <a:rPr lang="en-US" sz="2400" b="1" dirty="0">
                <a:solidFill>
                  <a:srgbClr val="404040"/>
                </a:solidFill>
                <a:cs typeface="Calibri"/>
              </a:rPr>
              <a:t>issue</a:t>
            </a:r>
            <a:r>
              <a:rPr lang="en-US" sz="2400" dirty="0">
                <a:solidFill>
                  <a:srgbClr val="404040"/>
                </a:solidFill>
                <a:cs typeface="Calibri"/>
              </a:rPr>
              <a:t>.</a:t>
            </a:r>
          </a:p>
          <a:p>
            <a:pPr>
              <a:lnSpc>
                <a:spcPct val="150000"/>
              </a:lnSpc>
              <a:buFont typeface="Arial" panose="020F0502020204030204" pitchFamily="34" charset="0"/>
              <a:buChar char="•"/>
            </a:pPr>
            <a:r>
              <a:rPr lang="en-US" sz="2400" dirty="0">
                <a:solidFill>
                  <a:srgbClr val="404040"/>
                </a:solidFill>
                <a:cs typeface="Calibri"/>
              </a:rPr>
              <a:t>Figure out a </a:t>
            </a:r>
            <a:r>
              <a:rPr lang="en-US" sz="2400" b="1" dirty="0">
                <a:solidFill>
                  <a:srgbClr val="404040"/>
                </a:solidFill>
                <a:cs typeface="Calibri"/>
              </a:rPr>
              <a:t>demand </a:t>
            </a:r>
            <a:r>
              <a:rPr lang="en-US" sz="2400" dirty="0">
                <a:solidFill>
                  <a:srgbClr val="404040"/>
                </a:solidFill>
                <a:cs typeface="Calibri"/>
              </a:rPr>
              <a:t>that will get you your desired outcome.</a:t>
            </a:r>
          </a:p>
          <a:p>
            <a:pPr>
              <a:lnSpc>
                <a:spcPct val="150000"/>
              </a:lnSpc>
              <a:buFont typeface="Arial" panose="020F0502020204030204" pitchFamily="34" charset="0"/>
              <a:buChar char="•"/>
            </a:pPr>
            <a:r>
              <a:rPr lang="en-US" sz="2400" dirty="0">
                <a:solidFill>
                  <a:srgbClr val="404040"/>
                </a:solidFill>
                <a:cs typeface="Calibri"/>
              </a:rPr>
              <a:t>Determine who your </a:t>
            </a:r>
            <a:r>
              <a:rPr lang="en-US" sz="2400" b="1" dirty="0">
                <a:solidFill>
                  <a:srgbClr val="404040"/>
                </a:solidFill>
                <a:cs typeface="Calibri"/>
              </a:rPr>
              <a:t>target </a:t>
            </a:r>
            <a:r>
              <a:rPr lang="en-US" sz="2400" dirty="0">
                <a:solidFill>
                  <a:srgbClr val="404040"/>
                </a:solidFill>
                <a:cs typeface="Calibri"/>
              </a:rPr>
              <a:t>(that has a name, a face, and an address) is.</a:t>
            </a:r>
          </a:p>
          <a:p>
            <a:pPr>
              <a:lnSpc>
                <a:spcPct val="150000"/>
              </a:lnSpc>
              <a:buFont typeface="Arial" panose="020F0502020204030204" pitchFamily="34" charset="0"/>
              <a:buChar char="•"/>
            </a:pPr>
            <a:r>
              <a:rPr lang="en-US" sz="2400" dirty="0">
                <a:solidFill>
                  <a:srgbClr val="404040"/>
                </a:solidFill>
                <a:cs typeface="Calibri"/>
              </a:rPr>
              <a:t>Choose some </a:t>
            </a:r>
            <a:r>
              <a:rPr lang="en-US" sz="2400" b="1" dirty="0">
                <a:solidFill>
                  <a:srgbClr val="404040"/>
                </a:solidFill>
                <a:cs typeface="Calibri"/>
              </a:rPr>
              <a:t>escalating tactics</a:t>
            </a:r>
            <a:r>
              <a:rPr lang="en-US" sz="2400" dirty="0">
                <a:solidFill>
                  <a:srgbClr val="404040"/>
                </a:solidFill>
                <a:cs typeface="Calibri"/>
              </a:rPr>
              <a:t> that will put increasing pressure on your target.</a:t>
            </a:r>
          </a:p>
          <a:p>
            <a:pPr>
              <a:lnSpc>
                <a:spcPct val="150000"/>
              </a:lnSpc>
              <a:buFont typeface="Arial" panose="020F0502020204030204" pitchFamily="34" charset="0"/>
              <a:buChar char="•"/>
            </a:pPr>
            <a:r>
              <a:rPr lang="en-US" sz="2400" dirty="0">
                <a:solidFill>
                  <a:srgbClr val="404040"/>
                </a:solidFill>
                <a:cs typeface="Calibri"/>
              </a:rPr>
              <a:t>Plan a way to </a:t>
            </a:r>
            <a:r>
              <a:rPr lang="en-US" sz="2400" b="1" dirty="0">
                <a:solidFill>
                  <a:srgbClr val="404040"/>
                </a:solidFill>
                <a:cs typeface="Calibri"/>
              </a:rPr>
              <a:t>celebrate your win</a:t>
            </a:r>
            <a:r>
              <a:rPr lang="en-US" sz="2400" dirty="0">
                <a:solidFill>
                  <a:srgbClr val="404040"/>
                </a:solidFill>
                <a:cs typeface="Calibri"/>
              </a:rPr>
              <a:t> with your constituents and the community.</a:t>
            </a:r>
          </a:p>
          <a:p>
            <a:pPr marL="0" indent="0">
              <a:buNone/>
            </a:pPr>
            <a:endParaRPr lang="en-US" sz="1100" dirty="0">
              <a:solidFill>
                <a:srgbClr val="000000"/>
              </a:solidFill>
              <a:cs typeface="Calibri"/>
            </a:endParaRPr>
          </a:p>
          <a:p>
            <a:endParaRPr lang="en-US" sz="2800" dirty="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dirty="0"/>
          </a:p>
        </p:txBody>
      </p:sp>
    </p:spTree>
    <p:extLst>
      <p:ext uri="{BB962C8B-B14F-4D97-AF65-F5344CB8AC3E}">
        <p14:creationId xmlns:p14="http://schemas.microsoft.com/office/powerpoint/2010/main" val="363962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Campaigns to Take on the System</a:t>
            </a:r>
          </a:p>
        </p:txBody>
      </p:sp>
      <p:sp>
        <p:nvSpPr>
          <p:cNvPr id="3" name="Content Placeholder 2"/>
          <p:cNvSpPr>
            <a:spLocks noGrp="1"/>
          </p:cNvSpPr>
          <p:nvPr>
            <p:ph idx="1"/>
          </p:nvPr>
        </p:nvSpPr>
        <p:spPr>
          <a:xfrm>
            <a:off x="423332" y="1109272"/>
            <a:ext cx="10597435" cy="4460019"/>
          </a:xfrm>
        </p:spPr>
        <p:txBody>
          <a:bodyPr vert="horz" lIns="0" tIns="45720" rIns="0" bIns="45720" rtlCol="0" anchor="t">
            <a:noAutofit/>
          </a:bodyPr>
          <a:lstStyle/>
          <a:p>
            <a:r>
              <a:rPr lang="en-US" sz="2800" dirty="0"/>
              <a:t>PUT THE FIVE NEW SCENARIOS HERE</a:t>
            </a:r>
            <a:endParaRPr lang="en-US" dirty="0"/>
          </a:p>
          <a:p>
            <a:pPr>
              <a:lnSpc>
                <a:spcPct val="150000"/>
              </a:lnSpc>
              <a:buFont typeface="Arial" panose="020F0502020204030204" pitchFamily="34" charset="0"/>
              <a:buChar char="•"/>
            </a:pPr>
            <a:r>
              <a:rPr lang="en-US" sz="2400">
                <a:solidFill>
                  <a:srgbClr val="404040"/>
                </a:solidFill>
                <a:cs typeface="Calibri"/>
              </a:rPr>
              <a:t>Decide on your deeply-</a:t>
            </a:r>
            <a:r>
              <a:rPr lang="en-US" sz="2400" dirty="0">
                <a:solidFill>
                  <a:srgbClr val="404040"/>
                </a:solidFill>
                <a:cs typeface="Calibri"/>
              </a:rPr>
              <a:t>felt,</a:t>
            </a:r>
            <a:r>
              <a:rPr lang="en-US" sz="2400">
                <a:solidFill>
                  <a:srgbClr val="404040"/>
                </a:solidFill>
                <a:cs typeface="Calibri"/>
              </a:rPr>
              <a:t> widely-felt, winnable </a:t>
            </a:r>
            <a:r>
              <a:rPr lang="en-US" sz="2400" b="1">
                <a:solidFill>
                  <a:srgbClr val="404040"/>
                </a:solidFill>
                <a:cs typeface="Calibri"/>
              </a:rPr>
              <a:t>issue</a:t>
            </a:r>
            <a:r>
              <a:rPr lang="en-US" sz="2400">
                <a:solidFill>
                  <a:srgbClr val="404040"/>
                </a:solidFill>
                <a:cs typeface="Calibri"/>
              </a:rPr>
              <a:t>.</a:t>
            </a:r>
            <a:endParaRPr lang="en-US" sz="2400" dirty="0">
              <a:solidFill>
                <a:srgbClr val="404040"/>
              </a:solidFill>
              <a:cs typeface="Calibri"/>
            </a:endParaRPr>
          </a:p>
          <a:p>
            <a:pPr>
              <a:lnSpc>
                <a:spcPct val="150000"/>
              </a:lnSpc>
              <a:buFont typeface="Arial" panose="020F0502020204030204" pitchFamily="34" charset="0"/>
              <a:buChar char="•"/>
            </a:pPr>
            <a:r>
              <a:rPr lang="en-US" sz="2400" dirty="0">
                <a:solidFill>
                  <a:srgbClr val="404040"/>
                </a:solidFill>
                <a:cs typeface="Calibri"/>
              </a:rPr>
              <a:t>Figure out a </a:t>
            </a:r>
            <a:r>
              <a:rPr lang="en-US" sz="2400" b="1" dirty="0">
                <a:solidFill>
                  <a:srgbClr val="404040"/>
                </a:solidFill>
                <a:cs typeface="Calibri"/>
              </a:rPr>
              <a:t>demand </a:t>
            </a:r>
            <a:r>
              <a:rPr lang="en-US" sz="2400" dirty="0">
                <a:solidFill>
                  <a:srgbClr val="404040"/>
                </a:solidFill>
                <a:cs typeface="Calibri"/>
              </a:rPr>
              <a:t>that will get you your desired </a:t>
            </a:r>
            <a:r>
              <a:rPr lang="en-US" sz="2400">
                <a:solidFill>
                  <a:srgbClr val="404040"/>
                </a:solidFill>
                <a:cs typeface="Calibri"/>
              </a:rPr>
              <a:t>outcome.</a:t>
            </a:r>
            <a:endParaRPr lang="en-US" sz="2400" dirty="0">
              <a:solidFill>
                <a:srgbClr val="404040"/>
              </a:solidFill>
              <a:cs typeface="Calibri"/>
            </a:endParaRPr>
          </a:p>
          <a:p>
            <a:pPr>
              <a:lnSpc>
                <a:spcPct val="150000"/>
              </a:lnSpc>
              <a:buFont typeface="Arial" panose="020F0502020204030204" pitchFamily="34" charset="0"/>
              <a:buChar char="•"/>
            </a:pPr>
            <a:r>
              <a:rPr lang="en-US" sz="2400" dirty="0">
                <a:solidFill>
                  <a:srgbClr val="404040"/>
                </a:solidFill>
                <a:cs typeface="Calibri"/>
              </a:rPr>
              <a:t>Determine who your </a:t>
            </a:r>
            <a:r>
              <a:rPr lang="en-US" sz="2400" b="1">
                <a:solidFill>
                  <a:srgbClr val="404040"/>
                </a:solidFill>
                <a:cs typeface="Calibri"/>
              </a:rPr>
              <a:t>target </a:t>
            </a:r>
            <a:r>
              <a:rPr lang="en-US" sz="2400">
                <a:solidFill>
                  <a:srgbClr val="404040"/>
                </a:solidFill>
                <a:cs typeface="Calibri"/>
              </a:rPr>
              <a:t>(that has a name, a face, and an address) is.</a:t>
            </a:r>
            <a:endParaRPr lang="en-US" sz="2400" dirty="0">
              <a:solidFill>
                <a:srgbClr val="404040"/>
              </a:solidFill>
              <a:cs typeface="Calibri"/>
            </a:endParaRPr>
          </a:p>
          <a:p>
            <a:pPr>
              <a:lnSpc>
                <a:spcPct val="150000"/>
              </a:lnSpc>
              <a:buFont typeface="Arial" panose="020F0502020204030204" pitchFamily="34" charset="0"/>
              <a:buChar char="•"/>
            </a:pPr>
            <a:r>
              <a:rPr lang="en-US" sz="2400">
                <a:solidFill>
                  <a:srgbClr val="404040"/>
                </a:solidFill>
                <a:cs typeface="Calibri"/>
              </a:rPr>
              <a:t>Choose some </a:t>
            </a:r>
            <a:r>
              <a:rPr lang="en-US" sz="2400" b="1">
                <a:solidFill>
                  <a:srgbClr val="404040"/>
                </a:solidFill>
                <a:cs typeface="Calibri"/>
              </a:rPr>
              <a:t>escalating tactics</a:t>
            </a:r>
            <a:r>
              <a:rPr lang="en-US" sz="2400">
                <a:solidFill>
                  <a:srgbClr val="404040"/>
                </a:solidFill>
                <a:cs typeface="Calibri"/>
              </a:rPr>
              <a:t> that will put increasing pressure on your target.</a:t>
            </a:r>
            <a:endParaRPr lang="en-US" sz="2400" dirty="0">
              <a:solidFill>
                <a:srgbClr val="404040"/>
              </a:solidFill>
              <a:cs typeface="Calibri"/>
            </a:endParaRPr>
          </a:p>
          <a:p>
            <a:pPr>
              <a:lnSpc>
                <a:spcPct val="150000"/>
              </a:lnSpc>
              <a:buFont typeface="Arial" panose="020F0502020204030204" pitchFamily="34" charset="0"/>
              <a:buChar char="•"/>
            </a:pPr>
            <a:r>
              <a:rPr lang="en-US" sz="2400" dirty="0">
                <a:solidFill>
                  <a:srgbClr val="404040"/>
                </a:solidFill>
                <a:cs typeface="Calibri"/>
              </a:rPr>
              <a:t>Plan a way to </a:t>
            </a:r>
            <a:r>
              <a:rPr lang="en-US" sz="2400" b="1" dirty="0">
                <a:solidFill>
                  <a:srgbClr val="404040"/>
                </a:solidFill>
                <a:cs typeface="Calibri"/>
              </a:rPr>
              <a:t>celebrate your win</a:t>
            </a:r>
            <a:r>
              <a:rPr lang="en-US" sz="2400" dirty="0">
                <a:solidFill>
                  <a:srgbClr val="404040"/>
                </a:solidFill>
                <a:cs typeface="Calibri"/>
              </a:rPr>
              <a:t> with your </a:t>
            </a:r>
            <a:r>
              <a:rPr lang="en-US" sz="2400">
                <a:solidFill>
                  <a:srgbClr val="404040"/>
                </a:solidFill>
                <a:cs typeface="Calibri"/>
              </a:rPr>
              <a:t>constituents</a:t>
            </a:r>
            <a:r>
              <a:rPr lang="en-US" sz="2400" dirty="0">
                <a:solidFill>
                  <a:srgbClr val="404040"/>
                </a:solidFill>
                <a:cs typeface="Calibri"/>
              </a:rPr>
              <a:t> and the community.</a:t>
            </a:r>
          </a:p>
          <a:p>
            <a:pPr marL="0" indent="0">
              <a:buNone/>
            </a:pPr>
            <a:endParaRPr lang="en-US" sz="1100" dirty="0">
              <a:solidFill>
                <a:srgbClr val="000000"/>
              </a:solidFill>
              <a:cs typeface="Calibri"/>
            </a:endParaRPr>
          </a:p>
          <a:p>
            <a:endParaRPr lang="en-US" sz="2800" dirty="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dirty="0"/>
          </a:p>
        </p:txBody>
      </p:sp>
    </p:spTree>
    <p:extLst>
      <p:ext uri="{BB962C8B-B14F-4D97-AF65-F5344CB8AC3E}">
        <p14:creationId xmlns:p14="http://schemas.microsoft.com/office/powerpoint/2010/main" val="2699621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103" y="644512"/>
            <a:ext cx="11035759" cy="1076669"/>
          </a:xfrm>
        </p:spPr>
        <p:txBody>
          <a:bodyPr/>
          <a:lstStyle/>
          <a:p>
            <a:r>
              <a:rPr lang="en-US" dirty="0"/>
              <a:t>Debrief Conversation</a:t>
            </a:r>
          </a:p>
        </p:txBody>
      </p:sp>
      <p:sp>
        <p:nvSpPr>
          <p:cNvPr id="3" name="Content Placeholder 2"/>
          <p:cNvSpPr>
            <a:spLocks noGrp="1"/>
          </p:cNvSpPr>
          <p:nvPr>
            <p:ph idx="1"/>
          </p:nvPr>
        </p:nvSpPr>
        <p:spPr>
          <a:xfrm>
            <a:off x="423332" y="1871272"/>
            <a:ext cx="11278616" cy="4333019"/>
          </a:xfrm>
        </p:spPr>
        <p:txBody>
          <a:bodyPr vert="horz" lIns="0" tIns="45720" rIns="0" bIns="45720" rtlCol="0" anchor="t">
            <a:noAutofit/>
          </a:bodyPr>
          <a:lstStyle/>
          <a:p>
            <a:r>
              <a:rPr lang="en-US" sz="4000" dirty="0">
                <a:cs typeface="Calibri"/>
              </a:rPr>
              <a:t>If you could ask the narrator of one of these stories one question, which story would it be and what would you ask?</a:t>
            </a:r>
            <a:endParaRPr lang="en-US" dirty="0"/>
          </a:p>
          <a:p>
            <a:endParaRPr lang="en-US" sz="2800" dirty="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dirty="0"/>
          </a:p>
        </p:txBody>
      </p:sp>
    </p:spTree>
    <p:extLst>
      <p:ext uri="{BB962C8B-B14F-4D97-AF65-F5344CB8AC3E}">
        <p14:creationId xmlns:p14="http://schemas.microsoft.com/office/powerpoint/2010/main" val="4117437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br>
              <a:rPr lang="en-US" b="1" dirty="0"/>
            </a:br>
            <a:r>
              <a:rPr lang="en-US" b="1" dirty="0"/>
              <a:t>Izaak</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3430639"/>
          </a:xfrm>
        </p:spPr>
        <p:txBody>
          <a:bodyPr>
            <a:normAutofit/>
          </a:bodyPr>
          <a:lstStyle/>
          <a:p>
            <a:pPr marL="0" indent="0">
              <a:buNone/>
            </a:pPr>
            <a:r>
              <a:rPr lang="en-US" sz="3600" dirty="0">
                <a:solidFill>
                  <a:schemeClr val="accent2">
                    <a:lumMod val="75000"/>
                  </a:schemeClr>
                </a:solidFill>
              </a:rPr>
              <a:t>Transformation and Agency</a:t>
            </a:r>
          </a:p>
          <a:p>
            <a:pPr marL="0" indent="0">
              <a:buNone/>
            </a:pPr>
            <a:endParaRPr lang="en-US" sz="3600" dirty="0">
              <a:solidFill>
                <a:schemeClr val="accent2">
                  <a:lumMod val="75000"/>
                </a:schemeClr>
              </a:solidFill>
            </a:endParaRPr>
          </a:p>
          <a:p>
            <a:pPr marL="0" indent="0">
              <a:buNone/>
            </a:pPr>
            <a:endParaRPr lang="en-US" sz="3600" dirty="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dirty="0"/>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spTree>
    <p:extLst>
      <p:ext uri="{BB962C8B-B14F-4D97-AF65-F5344CB8AC3E}">
        <p14:creationId xmlns:p14="http://schemas.microsoft.com/office/powerpoint/2010/main" val="831193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Transformation of Teachers Unions</a:t>
            </a:r>
          </a:p>
        </p:txBody>
      </p:sp>
      <p:sp>
        <p:nvSpPr>
          <p:cNvPr id="3" name="Content Placeholder 2"/>
          <p:cNvSpPr>
            <a:spLocks noGrp="1"/>
          </p:cNvSpPr>
          <p:nvPr>
            <p:ph idx="1"/>
          </p:nvPr>
        </p:nvSpPr>
        <p:spPr>
          <a:xfrm>
            <a:off x="3521122" y="1427547"/>
            <a:ext cx="7634558" cy="4460019"/>
          </a:xfrm>
        </p:spPr>
        <p:txBody>
          <a:bodyPr>
            <a:normAutofit/>
          </a:bodyPr>
          <a:lstStyle/>
          <a:p>
            <a:r>
              <a:rPr lang="en-US" sz="4000" dirty="0"/>
              <a:t>Transactional -  a trade such as dues for services</a:t>
            </a:r>
          </a:p>
          <a:p>
            <a:endParaRPr lang="en-US" sz="4000" dirty="0"/>
          </a:p>
          <a:p>
            <a:r>
              <a:rPr lang="en-US" sz="4000" dirty="0"/>
              <a:t>Transformation -  an interaction that changes those coming together such as how a community views the union after partnering on a tactic</a:t>
            </a:r>
          </a:p>
        </p:txBody>
      </p:sp>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dirty="0"/>
          </a:p>
        </p:txBody>
      </p:sp>
      <p:pic>
        <p:nvPicPr>
          <p:cNvPr id="2050" name="Picture 2" descr="Transactional vs. Transformational Leadership: What's the Difference?"/>
          <p:cNvPicPr>
            <a:picLocks noChangeAspect="1" noChangeArrowheads="1"/>
          </p:cNvPicPr>
          <p:nvPr/>
        </p:nvPicPr>
        <p:blipFill rotWithShape="1">
          <a:blip r:embed="rId2">
            <a:extLst>
              <a:ext uri="{28A0092B-C50C-407E-A947-70E740481C1C}">
                <a14:useLocalDpi xmlns:a14="http://schemas.microsoft.com/office/drawing/2010/main" val="0"/>
              </a:ext>
            </a:extLst>
          </a:blip>
          <a:srcRect l="17003" t="-1006" r="9748" b="1006"/>
          <a:stretch/>
        </p:blipFill>
        <p:spPr bwMode="auto">
          <a:xfrm>
            <a:off x="189770" y="1575268"/>
            <a:ext cx="2935567" cy="4070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005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Agency within Teachers Unions </a:t>
            </a:r>
          </a:p>
        </p:txBody>
      </p:sp>
      <p:sp>
        <p:nvSpPr>
          <p:cNvPr id="3" name="Content Placeholder 2"/>
          <p:cNvSpPr>
            <a:spLocks noGrp="1"/>
          </p:cNvSpPr>
          <p:nvPr>
            <p:ph idx="1"/>
          </p:nvPr>
        </p:nvSpPr>
        <p:spPr>
          <a:xfrm>
            <a:off x="119922" y="1409075"/>
            <a:ext cx="5557548" cy="4460019"/>
          </a:xfrm>
        </p:spPr>
        <p:txBody>
          <a:bodyPr>
            <a:normAutofit fontScale="92500" lnSpcReduction="10000"/>
          </a:bodyPr>
          <a:lstStyle/>
          <a:p>
            <a:r>
              <a:rPr lang="en-US" sz="3200" dirty="0"/>
              <a:t>Agency is the ability for an individual to decide they can act.</a:t>
            </a:r>
          </a:p>
          <a:p>
            <a:endParaRPr lang="en-US" sz="3200" dirty="0"/>
          </a:p>
          <a:p>
            <a:r>
              <a:rPr lang="en-US" sz="3200" dirty="0"/>
              <a:t>Structures and Structure tests are really a technical way of thinking about whether individuals have developed their sense of agency to the point where they feel they are capable of doing what is needed to win the fights they engage in. </a:t>
            </a:r>
          </a:p>
          <a:p>
            <a:endParaRPr lang="en-US" sz="3200" dirty="0"/>
          </a:p>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dirty="0"/>
          </a:p>
        </p:txBody>
      </p:sp>
      <p:pic>
        <p:nvPicPr>
          <p:cNvPr id="4098" name="Picture 2" descr="Why High Agency Is One of the Most Important Personality Traits - Freedom  Is Everyt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651" y="1228299"/>
            <a:ext cx="5974070" cy="418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104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110561"/>
            <a:ext cx="12072079" cy="1122472"/>
          </a:xfrm>
        </p:spPr>
        <p:txBody>
          <a:bodyPr>
            <a:normAutofit/>
          </a:bodyPr>
          <a:lstStyle/>
          <a:p>
            <a:r>
              <a:rPr lang="en-US" dirty="0"/>
              <a:t>Structure Test Breakout 10 Minutes- </a:t>
            </a:r>
            <a:r>
              <a:rPr lang="en-US" dirty="0" err="1"/>
              <a:t>Pg</a:t>
            </a:r>
            <a:r>
              <a:rPr lang="en-US" dirty="0"/>
              <a:t> 423</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q"/>
            </a:pPr>
            <a:r>
              <a:rPr lang="en-US" sz="4400" dirty="0"/>
              <a:t>What do you notice about the table in general?</a:t>
            </a:r>
          </a:p>
          <a:p>
            <a:pPr>
              <a:buFont typeface="Wingdings" panose="05000000000000000000" pitchFamily="2" charset="2"/>
              <a:buChar char="q"/>
            </a:pPr>
            <a:r>
              <a:rPr lang="en-US" sz="4400" dirty="0"/>
              <a:t>What do you notice about the column on the left?</a:t>
            </a:r>
          </a:p>
          <a:p>
            <a:pPr>
              <a:buFont typeface="Wingdings" panose="05000000000000000000" pitchFamily="2" charset="2"/>
              <a:buChar char="q"/>
            </a:pPr>
            <a:r>
              <a:rPr lang="en-US" sz="4400" dirty="0"/>
              <a:t>What is the role of the staff person?</a:t>
            </a:r>
          </a:p>
          <a:p>
            <a:pPr marL="0" indent="0">
              <a:buNone/>
            </a:pPr>
            <a:endParaRPr lang="en-US" sz="4400" dirty="0"/>
          </a:p>
          <a:p>
            <a:pPr lvl="1">
              <a:buFont typeface="Wingdings" panose="05000000000000000000" pitchFamily="2" charset="2"/>
              <a:buChar char="q"/>
            </a:pPr>
            <a:r>
              <a:rPr lang="en-US" sz="4200" dirty="0"/>
              <a:t>P. 67 of handouts </a:t>
            </a:r>
          </a:p>
        </p:txBody>
      </p:sp>
      <p:sp>
        <p:nvSpPr>
          <p:cNvPr id="4" name="Slide Number Placeholder 3"/>
          <p:cNvSpPr>
            <a:spLocks noGrp="1"/>
          </p:cNvSpPr>
          <p:nvPr>
            <p:ph type="sldNum" sz="quarter" idx="12"/>
          </p:nvPr>
        </p:nvSpPr>
        <p:spPr/>
        <p:txBody>
          <a:bodyPr/>
          <a:lstStyle/>
          <a:p>
            <a:fld id="{5414DF46-E7D2-4146-95BA-57A23C39CF98}" type="slidenum">
              <a:rPr lang="en-US" smtClean="0"/>
              <a:t>17</a:t>
            </a:fld>
            <a:endParaRPr lang="en-US" dirty="0"/>
          </a:p>
        </p:txBody>
      </p:sp>
    </p:spTree>
    <p:extLst>
      <p:ext uri="{BB962C8B-B14F-4D97-AF65-F5344CB8AC3E}">
        <p14:creationId xmlns:p14="http://schemas.microsoft.com/office/powerpoint/2010/main" val="3226601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dirty="0">
                <a:solidFill>
                  <a:schemeClr val="accent2">
                    <a:lumMod val="75000"/>
                  </a:schemeClr>
                </a:solidFill>
              </a:rPr>
              <a:t>How do we win more?</a:t>
            </a:r>
          </a:p>
          <a:p>
            <a:pPr marL="0" indent="0">
              <a:buNone/>
            </a:pPr>
            <a:r>
              <a:rPr lang="en-US" sz="3600" dirty="0">
                <a:solidFill>
                  <a:schemeClr val="accent2">
                    <a:lumMod val="75000"/>
                  </a:schemeClr>
                </a:solidFill>
              </a:rPr>
              <a:t>Bargaining for the Common Good </a:t>
            </a:r>
          </a:p>
        </p:txBody>
      </p:sp>
      <p:sp>
        <p:nvSpPr>
          <p:cNvPr id="5" name="Text Placeholder 4"/>
          <p:cNvSpPr>
            <a:spLocks noGrp="1"/>
          </p:cNvSpPr>
          <p:nvPr>
            <p:ph type="body" sz="half" idx="2"/>
          </p:nvPr>
        </p:nvSpPr>
        <p:spPr/>
        <p:txBody>
          <a:bodyPr/>
          <a:lstStyle/>
          <a:p>
            <a:endParaRPr lang="en-US" dirty="0"/>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18</a:t>
            </a:fld>
            <a:endParaRPr lang="en-US"/>
          </a:p>
        </p:txBody>
      </p:sp>
      <p:sp>
        <p:nvSpPr>
          <p:cNvPr id="6" name="Title 5"/>
          <p:cNvSpPr>
            <a:spLocks noGrp="1"/>
          </p:cNvSpPr>
          <p:nvPr>
            <p:ph type="title"/>
          </p:nvPr>
        </p:nvSpPr>
        <p:spPr/>
        <p:txBody>
          <a:bodyPr/>
          <a:lstStyle/>
          <a:p>
            <a:r>
              <a:rPr lang="en-US" dirty="0"/>
              <a:t>Toney</a:t>
            </a:r>
          </a:p>
        </p:txBody>
      </p:sp>
    </p:spTree>
    <p:extLst>
      <p:ext uri="{BB962C8B-B14F-4D97-AF65-F5344CB8AC3E}">
        <p14:creationId xmlns:p14="http://schemas.microsoft.com/office/powerpoint/2010/main" val="3297920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19</a:t>
            </a:fld>
            <a:endParaRPr lang="en-US" dirty="0"/>
          </a:p>
        </p:txBody>
      </p:sp>
      <p:pic>
        <p:nvPicPr>
          <p:cNvPr id="6" name="NEA Bargaining for the Common Goo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99571" y="286603"/>
            <a:ext cx="10653440" cy="5992294"/>
          </a:xfrm>
        </p:spPr>
      </p:pic>
    </p:spTree>
    <p:extLst>
      <p:ext uri="{BB962C8B-B14F-4D97-AF65-F5344CB8AC3E}">
        <p14:creationId xmlns:p14="http://schemas.microsoft.com/office/powerpoint/2010/main" val="37281904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3"/>
          <p:cNvSpPr txBox="1">
            <a:spLocks noGrp="1"/>
          </p:cNvSpPr>
          <p:nvPr>
            <p:ph idx="1"/>
          </p:nvPr>
        </p:nvSpPr>
        <p:spPr>
          <a:xfrm>
            <a:off x="436238" y="479177"/>
            <a:ext cx="11253737" cy="4460019"/>
          </a:xfrm>
          <a:prstGeom prst="rect">
            <a:avLst/>
          </a:prstGeom>
          <a:noFill/>
          <a:ln>
            <a:noFill/>
          </a:ln>
        </p:spPr>
        <p:txBody>
          <a:bodyPr spcFirstLastPara="1" vert="horz" wrap="square" lIns="91425" tIns="91425" rIns="91425" bIns="91425" rtlCol="0" anchor="t" anchorCtr="0">
            <a:noAutofit/>
          </a:bodyPr>
          <a:lstStyle/>
          <a:p>
            <a:pPr marL="50800" indent="0">
              <a:lnSpc>
                <a:spcPct val="100000"/>
              </a:lnSpc>
              <a:spcBef>
                <a:spcPts val="0"/>
              </a:spcBef>
              <a:buClr>
                <a:srgbClr val="2C2E81"/>
              </a:buClr>
              <a:buNone/>
            </a:pPr>
            <a:r>
              <a:rPr lang="en-US" sz="4000" b="0" dirty="0"/>
              <a:t>Why</a:t>
            </a:r>
            <a:r>
              <a:rPr lang="en-US" sz="4000" dirty="0"/>
              <a:t> </a:t>
            </a:r>
            <a:r>
              <a:rPr lang="en-US" sz="4000" dirty="0" err="1"/>
              <a:t>sh</a:t>
            </a:r>
            <a:r>
              <a:rPr lang="en" sz="4000" dirty="0" err="1"/>
              <a:t>ould</a:t>
            </a:r>
            <a:r>
              <a:rPr lang="en" sz="4000" b="0" dirty="0"/>
              <a:t> Bargaining for the Common Good be a strategy for expanding expectations for our unions?</a:t>
            </a:r>
            <a:endParaRPr sz="4000" dirty="0"/>
          </a:p>
        </p:txBody>
      </p:sp>
      <p:pic>
        <p:nvPicPr>
          <p:cNvPr id="4" name="Google Shape;289;p42"/>
          <p:cNvPicPr preferRelativeResize="0"/>
          <p:nvPr/>
        </p:nvPicPr>
        <p:blipFill rotWithShape="1">
          <a:blip r:embed="rId3">
            <a:alphaModFix/>
          </a:blip>
          <a:srcRect t="13059" b="-8"/>
          <a:stretch/>
        </p:blipFill>
        <p:spPr>
          <a:xfrm>
            <a:off x="1912970" y="2709186"/>
            <a:ext cx="7812474" cy="3578024"/>
          </a:xfrm>
          <a:prstGeom prst="rect">
            <a:avLst/>
          </a:prstGeom>
          <a:noFill/>
          <a:ln>
            <a:noFill/>
          </a:ln>
        </p:spPr>
      </p:pic>
    </p:spTree>
    <p:extLst>
      <p:ext uri="{BB962C8B-B14F-4D97-AF65-F5344CB8AC3E}">
        <p14:creationId xmlns:p14="http://schemas.microsoft.com/office/powerpoint/2010/main" val="2999028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2" name="Title 1"/>
          <p:cNvSpPr>
            <a:spLocks noGrp="1"/>
          </p:cNvSpPr>
          <p:nvPr>
            <p:ph type="title"/>
          </p:nvPr>
        </p:nvSpPr>
        <p:spPr>
          <a:xfrm>
            <a:off x="119921" y="-37603"/>
            <a:ext cx="11813773" cy="822669"/>
          </a:xfrm>
        </p:spPr>
        <p:txBody>
          <a:bodyPr>
            <a:normAutofit fontScale="90000"/>
          </a:bodyPr>
          <a:lstStyle/>
          <a:p>
            <a:r>
              <a:rPr lang="en-US" dirty="0"/>
              <a:t>7 Elements of a Common Good Campaign pp. 107-112</a:t>
            </a:r>
          </a:p>
        </p:txBody>
      </p:sp>
      <p:sp>
        <p:nvSpPr>
          <p:cNvPr id="342" name="Google Shape;342;p50"/>
          <p:cNvSpPr txBox="1">
            <a:spLocks noGrp="1"/>
          </p:cNvSpPr>
          <p:nvPr>
            <p:ph idx="1"/>
          </p:nvPr>
        </p:nvSpPr>
        <p:spPr>
          <a:xfrm>
            <a:off x="119921" y="785066"/>
            <a:ext cx="11543951" cy="5198537"/>
          </a:xfrm>
          <a:prstGeom prst="rect">
            <a:avLst/>
          </a:prstGeom>
          <a:noFill/>
          <a:ln>
            <a:noFill/>
          </a:ln>
        </p:spPr>
        <p:txBody>
          <a:bodyPr spcFirstLastPara="1" vert="horz" wrap="square" lIns="91425" tIns="45700" rIns="91425" bIns="45700" rtlCol="0" anchor="t" anchorCtr="0">
            <a:noAutofit/>
          </a:bodyPr>
          <a:lstStyle/>
          <a:p>
            <a:pPr marL="465138" lvl="1" indent="-457200">
              <a:lnSpc>
                <a:spcPct val="100000"/>
              </a:lnSpc>
              <a:spcBef>
                <a:spcPts val="0"/>
              </a:spcBef>
              <a:buClr>
                <a:srgbClr val="2C2E81"/>
              </a:buClr>
              <a:buSzPts val="2000"/>
              <a:buFont typeface="Arial"/>
              <a:buAutoNum type="arabicPeriod"/>
            </a:pPr>
            <a:r>
              <a:rPr lang="en" sz="3200" dirty="0">
                <a:solidFill>
                  <a:schemeClr val="tx1"/>
                </a:solidFill>
                <a:ea typeface="Arial"/>
                <a:cs typeface="Arial"/>
                <a:sym typeface="Arial"/>
              </a:rPr>
              <a:t>Expand the scope of bargaining beyond wages and benefits</a:t>
            </a:r>
            <a:endParaRPr sz="3200" dirty="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dirty="0">
                <a:solidFill>
                  <a:schemeClr val="tx1"/>
                </a:solidFill>
                <a:ea typeface="Arial"/>
                <a:cs typeface="Arial"/>
                <a:sym typeface="Arial"/>
              </a:rPr>
              <a:t>Go on offense in your campaign by identifying, exposing and challenging the real opposition</a:t>
            </a:r>
            <a:endParaRPr sz="3200" dirty="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dirty="0">
                <a:solidFill>
                  <a:schemeClr val="tx1"/>
                </a:solidFill>
                <a:ea typeface="Arial"/>
                <a:cs typeface="Arial"/>
                <a:sym typeface="Arial"/>
              </a:rPr>
              <a:t>Engage community allies as partners in issue development and the bargaining campaign</a:t>
            </a:r>
            <a:endParaRPr sz="3200" dirty="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dirty="0">
                <a:solidFill>
                  <a:schemeClr val="tx1"/>
                </a:solidFill>
                <a:ea typeface="Arial"/>
                <a:cs typeface="Arial"/>
                <a:sym typeface="Arial"/>
              </a:rPr>
              <a:t>Center racial justice in your demands</a:t>
            </a:r>
            <a:endParaRPr sz="3200" dirty="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dirty="0">
                <a:solidFill>
                  <a:schemeClr val="tx1"/>
                </a:solidFill>
                <a:ea typeface="Arial"/>
                <a:cs typeface="Arial"/>
                <a:sym typeface="Arial"/>
              </a:rPr>
              <a:t>Strengthen internal organizing, membership and </a:t>
            </a:r>
            <a:br>
              <a:rPr lang="en" sz="3200" dirty="0">
                <a:solidFill>
                  <a:schemeClr val="tx1"/>
                </a:solidFill>
                <a:ea typeface="Arial"/>
                <a:cs typeface="Arial"/>
                <a:sym typeface="Arial"/>
              </a:rPr>
            </a:br>
            <a:r>
              <a:rPr lang="en" sz="3200" dirty="0">
                <a:solidFill>
                  <a:schemeClr val="tx1"/>
                </a:solidFill>
                <a:ea typeface="Arial"/>
                <a:cs typeface="Arial"/>
                <a:sym typeface="Arial"/>
              </a:rPr>
              <a:t>member engagement</a:t>
            </a:r>
            <a:endParaRPr sz="3200" dirty="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dirty="0">
                <a:solidFill>
                  <a:schemeClr val="tx1"/>
                </a:solidFill>
                <a:ea typeface="Arial"/>
                <a:cs typeface="Arial"/>
                <a:sym typeface="Arial"/>
              </a:rPr>
              <a:t>Leverage capital in our campaigns</a:t>
            </a:r>
            <a:endParaRPr sz="3200" dirty="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dirty="0">
                <a:solidFill>
                  <a:schemeClr val="tx1"/>
                </a:solidFill>
                <a:ea typeface="Arial"/>
                <a:cs typeface="Arial"/>
                <a:sym typeface="Arial"/>
              </a:rPr>
              <a:t>The campaign doesn’t end once the union settles its contract</a:t>
            </a:r>
            <a:endParaRPr sz="3200" dirty="0">
              <a:solidFill>
                <a:schemeClr val="tx1"/>
              </a:solidFill>
            </a:endParaRPr>
          </a:p>
        </p:txBody>
      </p:sp>
      <p:pic>
        <p:nvPicPr>
          <p:cNvPr id="1026"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747" y="31868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678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E118-4764-475D-A287-402EB4673996}"/>
              </a:ext>
            </a:extLst>
          </p:cNvPr>
          <p:cNvSpPr>
            <a:spLocks noGrp="1"/>
          </p:cNvSpPr>
          <p:nvPr>
            <p:ph type="title"/>
          </p:nvPr>
        </p:nvSpPr>
        <p:spPr>
          <a:xfrm>
            <a:off x="1097280" y="286604"/>
            <a:ext cx="10058400" cy="860272"/>
          </a:xfrm>
        </p:spPr>
        <p:txBody>
          <a:bodyPr/>
          <a:lstStyle/>
          <a:p>
            <a:r>
              <a:rPr lang="en-US" b="1" dirty="0"/>
              <a:t>7 Elements Carousel</a:t>
            </a:r>
          </a:p>
        </p:txBody>
      </p:sp>
      <p:sp>
        <p:nvSpPr>
          <p:cNvPr id="3" name="Content Placeholder 2">
            <a:extLst>
              <a:ext uri="{FF2B5EF4-FFF2-40B4-BE49-F238E27FC236}">
                <a16:creationId xmlns:a16="http://schemas.microsoft.com/office/drawing/2014/main" id="{4CFC4819-8AA4-45A2-811B-9C744397FD17}"/>
              </a:ext>
            </a:extLst>
          </p:cNvPr>
          <p:cNvSpPr>
            <a:spLocks noGrp="1"/>
          </p:cNvSpPr>
          <p:nvPr>
            <p:ph idx="1"/>
          </p:nvPr>
        </p:nvSpPr>
        <p:spPr>
          <a:xfrm>
            <a:off x="461850" y="967732"/>
            <a:ext cx="6583186" cy="5036949"/>
          </a:xfrm>
        </p:spPr>
        <p:txBody>
          <a:bodyPr>
            <a:noAutofit/>
          </a:bodyPr>
          <a:lstStyle/>
          <a:p>
            <a:pPr marL="0" indent="0">
              <a:buNone/>
            </a:pPr>
            <a:r>
              <a:rPr lang="en-US" sz="3600" dirty="0"/>
              <a:t>Go to your starting chart –  Make a vertical line down the middle</a:t>
            </a:r>
          </a:p>
          <a:p>
            <a:pPr lvl="1">
              <a:buFont typeface="Arial" panose="020B0604020202020204" pitchFamily="34" charset="0"/>
              <a:buChar char="•"/>
            </a:pPr>
            <a:r>
              <a:rPr lang="en-US" sz="3600" dirty="0"/>
              <a:t>Introduce yourselves </a:t>
            </a:r>
          </a:p>
          <a:p>
            <a:pPr lvl="1">
              <a:buFont typeface="Arial" panose="020B0604020202020204" pitchFamily="34" charset="0"/>
              <a:buChar char="•"/>
            </a:pPr>
            <a:r>
              <a:rPr lang="en-US" sz="3600" dirty="0"/>
              <a:t>What are the opportunities that this element COULD provide your affiliates?</a:t>
            </a:r>
          </a:p>
          <a:p>
            <a:pPr lvl="1">
              <a:buFont typeface="Arial" panose="020B0604020202020204" pitchFamily="34" charset="0"/>
              <a:buChar char="•"/>
            </a:pPr>
            <a:r>
              <a:rPr lang="en-US" sz="3600" dirty="0"/>
              <a:t>What are the potential challenges this element could provide your affiliates?</a:t>
            </a:r>
          </a:p>
          <a:p>
            <a:pPr lvl="1">
              <a:buFont typeface="Arial" panose="020B0604020202020204" pitchFamily="34" charset="0"/>
              <a:buChar char="•"/>
            </a:pPr>
            <a:r>
              <a:rPr lang="en-US" sz="3600" dirty="0"/>
              <a:t>3 MINUTES – GO!</a:t>
            </a:r>
          </a:p>
        </p:txBody>
      </p:sp>
      <p:pic>
        <p:nvPicPr>
          <p:cNvPr id="1026" name="Picture 2" descr="Related image">
            <a:extLst>
              <a:ext uri="{FF2B5EF4-FFF2-40B4-BE49-F238E27FC236}">
                <a16:creationId xmlns:a16="http://schemas.microsoft.com/office/drawing/2014/main" id="{428A9EC5-BA6E-4287-94F9-BFB0CC9A3C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4547" y="860779"/>
            <a:ext cx="6109854" cy="480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184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2" name="Title 1"/>
          <p:cNvSpPr>
            <a:spLocks noGrp="1"/>
          </p:cNvSpPr>
          <p:nvPr>
            <p:ph type="title"/>
          </p:nvPr>
        </p:nvSpPr>
        <p:spPr/>
        <p:txBody>
          <a:bodyPr/>
          <a:lstStyle/>
          <a:p>
            <a:r>
              <a:rPr lang="en-US" dirty="0"/>
              <a:t>St. Paul Federation of Teachers</a:t>
            </a:r>
          </a:p>
        </p:txBody>
      </p:sp>
      <p:sp>
        <p:nvSpPr>
          <p:cNvPr id="321" name="Google Shape;321;p47"/>
          <p:cNvSpPr txBox="1">
            <a:spLocks noGrp="1"/>
          </p:cNvSpPr>
          <p:nvPr>
            <p:ph idx="1"/>
          </p:nvPr>
        </p:nvSpPr>
        <p:spPr>
          <a:prstGeom prst="rect">
            <a:avLst/>
          </a:prstGeom>
          <a:noFill/>
          <a:ln>
            <a:noFill/>
          </a:ln>
        </p:spPr>
        <p:txBody>
          <a:bodyPr spcFirstLastPara="1" vert="horz" wrap="square" lIns="91425" tIns="91425" rIns="91425" bIns="91425" rtlCol="0" anchor="t" anchorCtr="0">
            <a:noAutofit/>
          </a:bodyPr>
          <a:lstStyle/>
          <a:p>
            <a:pPr marL="243840" indent="-571500">
              <a:lnSpc>
                <a:spcPct val="100000"/>
              </a:lnSpc>
              <a:spcBef>
                <a:spcPts val="0"/>
              </a:spcBef>
              <a:buClr>
                <a:srgbClr val="2C2E81"/>
              </a:buClr>
              <a:buSzPts val="3000"/>
              <a:buFont typeface="Arial" panose="020B0604020202020204" pitchFamily="34" charset="0"/>
              <a:buChar char="•"/>
            </a:pPr>
            <a:r>
              <a:rPr lang="en" sz="3600" dirty="0">
                <a:ea typeface="Arial"/>
                <a:cs typeface="Arial"/>
                <a:sym typeface="Arial"/>
              </a:rPr>
              <a:t>Smaller class sizes</a:t>
            </a:r>
            <a:endParaRPr sz="3600" dirty="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dirty="0">
                <a:ea typeface="Arial"/>
                <a:cs typeface="Arial"/>
                <a:sym typeface="Arial"/>
              </a:rPr>
              <a:t>Family engagement</a:t>
            </a:r>
            <a:endParaRPr sz="3600" dirty="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dirty="0">
                <a:ea typeface="Arial"/>
                <a:cs typeface="Arial"/>
                <a:sym typeface="Arial"/>
              </a:rPr>
              <a:t>Placing teaching before testing</a:t>
            </a:r>
            <a:endParaRPr sz="3600" dirty="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dirty="0">
                <a:ea typeface="Arial"/>
                <a:cs typeface="Arial"/>
                <a:sym typeface="Arial"/>
              </a:rPr>
              <a:t>Wage and benefit increases</a:t>
            </a:r>
            <a:endParaRPr sz="3600" dirty="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dirty="0">
                <a:ea typeface="Arial"/>
                <a:cs typeface="Arial"/>
                <a:sym typeface="Arial"/>
              </a:rPr>
              <a:t>Culturally relevant education</a:t>
            </a:r>
            <a:endParaRPr sz="3600" dirty="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dirty="0">
                <a:ea typeface="Arial"/>
                <a:cs typeface="Arial"/>
                <a:sym typeface="Arial"/>
              </a:rPr>
              <a:t>High quality professional development for teachers</a:t>
            </a:r>
          </a:p>
          <a:p>
            <a:pPr marL="243840" indent="-571500">
              <a:lnSpc>
                <a:spcPct val="100000"/>
              </a:lnSpc>
              <a:spcBef>
                <a:spcPts val="0"/>
              </a:spcBef>
              <a:buClr>
                <a:srgbClr val="2C2E81"/>
              </a:buClr>
              <a:buSzPts val="3000"/>
              <a:buFont typeface="Arial" panose="020B0604020202020204" pitchFamily="34" charset="0"/>
              <a:buChar char="•"/>
            </a:pPr>
            <a:r>
              <a:rPr lang="en" sz="3600" dirty="0"/>
              <a:t>No foreclosures</a:t>
            </a:r>
            <a:endParaRPr sz="3600" dirty="0"/>
          </a:p>
        </p:txBody>
      </p:sp>
      <p:pic>
        <p:nvPicPr>
          <p:cNvPr id="322" name="Google Shape;322;p47"/>
          <p:cNvPicPr preferRelativeResize="0"/>
          <p:nvPr/>
        </p:nvPicPr>
        <p:blipFill rotWithShape="1">
          <a:blip r:embed="rId3">
            <a:alphaModFix/>
          </a:blip>
          <a:srcRect/>
          <a:stretch/>
        </p:blipFill>
        <p:spPr>
          <a:xfrm>
            <a:off x="8677706" y="456250"/>
            <a:ext cx="2962812" cy="3849600"/>
          </a:xfrm>
          <a:prstGeom prst="rect">
            <a:avLst/>
          </a:prstGeom>
          <a:noFill/>
          <a:ln>
            <a:noFill/>
          </a:ln>
        </p:spPr>
      </p:pic>
    </p:spTree>
    <p:extLst>
      <p:ext uri="{BB962C8B-B14F-4D97-AF65-F5344CB8AC3E}">
        <p14:creationId xmlns:p14="http://schemas.microsoft.com/office/powerpoint/2010/main" val="2725701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8"/>
          <p:cNvSpPr txBox="1">
            <a:spLocks noGrp="1"/>
          </p:cNvSpPr>
          <p:nvPr>
            <p:ph type="title"/>
          </p:nvPr>
        </p:nvSpPr>
        <p:spPr>
          <a:prstGeom prst="rect">
            <a:avLst/>
          </a:prstGeom>
          <a:noFill/>
          <a:ln>
            <a:noFill/>
          </a:ln>
        </p:spPr>
        <p:txBody>
          <a:bodyPr spcFirstLastPara="1" vert="horz" wrap="square" lIns="91425" tIns="91425" rIns="91425" bIns="91425" rtlCol="0" anchor="ctr" anchorCtr="0">
            <a:noAutofit/>
          </a:bodyPr>
          <a:lstStyle/>
          <a:p>
            <a:pPr algn="l"/>
            <a:r>
              <a:rPr lang="en" sz="5400" b="0" dirty="0">
                <a:latin typeface="+mn-lt"/>
                <a:ea typeface="Palatino Linotype"/>
                <a:cs typeface="Palatino Linotype"/>
                <a:sym typeface="Palatino Linotype"/>
              </a:rPr>
              <a:t>UTLA Bargains for the Common Good</a:t>
            </a:r>
            <a:endParaRPr sz="5400" b="0" dirty="0">
              <a:latin typeface="+mn-lt"/>
              <a:ea typeface="Palatino Linotype"/>
              <a:cs typeface="Palatino Linotype"/>
              <a:sym typeface="Palatino Linotype"/>
            </a:endParaRPr>
          </a:p>
        </p:txBody>
      </p:sp>
      <p:pic>
        <p:nvPicPr>
          <p:cNvPr id="329" name="Google Shape;329;p48"/>
          <p:cNvPicPr preferRelativeResize="0"/>
          <p:nvPr/>
        </p:nvPicPr>
        <p:blipFill>
          <a:blip r:embed="rId3">
            <a:alphaModFix/>
          </a:blip>
          <a:stretch>
            <a:fillRect/>
          </a:stretch>
        </p:blipFill>
        <p:spPr>
          <a:xfrm>
            <a:off x="8041983" y="1275037"/>
            <a:ext cx="3620825" cy="4564726"/>
          </a:xfrm>
          <a:prstGeom prst="rect">
            <a:avLst/>
          </a:prstGeom>
          <a:noFill/>
          <a:ln>
            <a:noFill/>
          </a:ln>
        </p:spPr>
      </p:pic>
      <p:sp>
        <p:nvSpPr>
          <p:cNvPr id="330" name="Google Shape;330;p48"/>
          <p:cNvSpPr/>
          <p:nvPr/>
        </p:nvSpPr>
        <p:spPr>
          <a:xfrm>
            <a:off x="538375" y="1196400"/>
            <a:ext cx="5881104" cy="4722000"/>
          </a:xfrm>
          <a:prstGeom prst="rect">
            <a:avLst/>
          </a:prstGeom>
          <a:noFill/>
          <a:ln>
            <a:noFill/>
          </a:ln>
        </p:spPr>
        <p:txBody>
          <a:bodyPr spcFirstLastPara="1" wrap="square" lIns="91425" tIns="45700" rIns="91425" bIns="45700" anchor="t" anchorCtr="0">
            <a:noAutofit/>
          </a:bodyPr>
          <a:lstStyle/>
          <a:p>
            <a:pPr marL="457200" indent="-381000">
              <a:buClr>
                <a:srgbClr val="2C2E81"/>
              </a:buClr>
              <a:buSzPts val="2400"/>
              <a:buChar char="●"/>
            </a:pPr>
            <a:r>
              <a:rPr lang="en" sz="3600" dirty="0">
                <a:solidFill>
                  <a:srgbClr val="2C2E81"/>
                </a:solidFill>
              </a:rPr>
              <a:t>Smaller class size</a:t>
            </a:r>
            <a:endParaRPr sz="3600" dirty="0">
              <a:solidFill>
                <a:srgbClr val="2C2E81"/>
              </a:solidFill>
            </a:endParaRPr>
          </a:p>
          <a:p>
            <a:pPr marL="457200" indent="-381000">
              <a:buClr>
                <a:srgbClr val="2C2E81"/>
              </a:buClr>
              <a:buSzPts val="2400"/>
              <a:buChar char="●"/>
            </a:pPr>
            <a:r>
              <a:rPr lang="en" sz="3600" dirty="0">
                <a:solidFill>
                  <a:srgbClr val="2C2E81"/>
                </a:solidFill>
              </a:rPr>
              <a:t>Hiring of nurses, librarians &amp; counselors</a:t>
            </a:r>
            <a:endParaRPr sz="3600" dirty="0">
              <a:solidFill>
                <a:srgbClr val="2C2E81"/>
              </a:solidFill>
            </a:endParaRPr>
          </a:p>
          <a:p>
            <a:pPr marL="457200" indent="-381000">
              <a:buClr>
                <a:srgbClr val="2C2E81"/>
              </a:buClr>
              <a:buSzPts val="2400"/>
              <a:buChar char="●"/>
            </a:pPr>
            <a:r>
              <a:rPr lang="en" sz="3600" dirty="0">
                <a:solidFill>
                  <a:srgbClr val="2C2E81"/>
                </a:solidFill>
              </a:rPr>
              <a:t>An end to “random searches” </a:t>
            </a:r>
            <a:endParaRPr sz="3600" dirty="0">
              <a:solidFill>
                <a:srgbClr val="2C2E81"/>
              </a:solidFill>
            </a:endParaRPr>
          </a:p>
          <a:p>
            <a:pPr marL="457200" indent="-381000">
              <a:buClr>
                <a:srgbClr val="2C2E81"/>
              </a:buClr>
              <a:buSzPts val="2400"/>
              <a:buChar char="●"/>
            </a:pPr>
            <a:r>
              <a:rPr lang="en" sz="3600" dirty="0">
                <a:solidFill>
                  <a:srgbClr val="2C2E81"/>
                </a:solidFill>
              </a:rPr>
              <a:t>Green space</a:t>
            </a:r>
            <a:endParaRPr sz="3600" dirty="0">
              <a:solidFill>
                <a:srgbClr val="2C2E81"/>
              </a:solidFill>
            </a:endParaRPr>
          </a:p>
          <a:p>
            <a:pPr marL="457200" indent="-381000">
              <a:buClr>
                <a:srgbClr val="2C2E81"/>
              </a:buClr>
              <a:buSzPts val="2400"/>
              <a:buChar char="●"/>
            </a:pPr>
            <a:r>
              <a:rPr lang="en" sz="3600" dirty="0">
                <a:solidFill>
                  <a:srgbClr val="2C2E81"/>
                </a:solidFill>
              </a:rPr>
              <a:t>Immigrant defense fund</a:t>
            </a:r>
            <a:endParaRPr sz="3600" dirty="0">
              <a:solidFill>
                <a:srgbClr val="2C2E81"/>
              </a:solidFill>
            </a:endParaRPr>
          </a:p>
          <a:p>
            <a:pPr marL="457200" indent="-381000">
              <a:buClr>
                <a:srgbClr val="2C2E81"/>
              </a:buClr>
              <a:buSzPts val="2400"/>
              <a:buChar char="●"/>
            </a:pPr>
            <a:r>
              <a:rPr lang="en" sz="3600" dirty="0">
                <a:solidFill>
                  <a:srgbClr val="2C2E81"/>
                </a:solidFill>
              </a:rPr>
              <a:t>Community schools</a:t>
            </a:r>
            <a:endParaRPr sz="3600" dirty="0">
              <a:solidFill>
                <a:srgbClr val="2C2E81"/>
              </a:solidFill>
            </a:endParaRPr>
          </a:p>
          <a:p>
            <a:pPr marL="457200" indent="-381000">
              <a:buClr>
                <a:srgbClr val="2C2E81"/>
              </a:buClr>
              <a:buSzPts val="2400"/>
              <a:buChar char="●"/>
            </a:pPr>
            <a:r>
              <a:rPr lang="en" sz="3600" dirty="0">
                <a:solidFill>
                  <a:srgbClr val="2C2E81"/>
                </a:solidFill>
              </a:rPr>
              <a:t>Charter school cap</a:t>
            </a:r>
            <a:endParaRPr sz="3600" dirty="0">
              <a:solidFill>
                <a:srgbClr val="2C2E81"/>
              </a:solidFill>
            </a:endParaRPr>
          </a:p>
        </p:txBody>
      </p:sp>
    </p:spTree>
    <p:extLst>
      <p:ext uri="{BB962C8B-B14F-4D97-AF65-F5344CB8AC3E}">
        <p14:creationId xmlns:p14="http://schemas.microsoft.com/office/powerpoint/2010/main" val="20760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dirty="0"/>
              <a:t>Why do we run Common Good Campaigns?</a:t>
            </a:r>
            <a:endParaRPr sz="5400" dirty="0"/>
          </a:p>
          <a:p>
            <a:endParaRPr sz="3500" dirty="0"/>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5875" y="1418650"/>
            <a:ext cx="1958399" cy="1935308"/>
          </a:xfrm>
          <a:prstGeom prst="rect">
            <a:avLst/>
          </a:prstGeom>
          <a:noFill/>
          <a:extLst>
            <a:ext uri="{909E8E84-426E-40DD-AFC4-6F175D3DCCD1}">
              <a14:hiddenFill xmlns:a14="http://schemas.microsoft.com/office/drawing/2010/main">
                <a:solidFill>
                  <a:srgbClr val="FFFFFF"/>
                </a:solidFill>
              </a14:hiddenFill>
            </a:ext>
          </a:extLst>
        </p:spPr>
      </p:pic>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dirty="0">
                <a:solidFill>
                  <a:schemeClr val="tx1"/>
                </a:solidFill>
              </a:rPr>
              <a:t>Builds Power through Leaders a</a:t>
            </a:r>
            <a:r>
              <a:rPr lang="en-US" sz="3600" i="0" dirty="0" err="1">
                <a:solidFill>
                  <a:schemeClr val="tx1"/>
                </a:solidFill>
              </a:rPr>
              <a:t>nd</a:t>
            </a:r>
            <a:r>
              <a:rPr lang="en" sz="3600" i="0" dirty="0">
                <a:solidFill>
                  <a:schemeClr val="tx1"/>
                </a:solidFill>
              </a:rPr>
              <a:t> Structures from the bottom up</a:t>
            </a:r>
          </a:p>
          <a:p>
            <a:pPr marL="457200" indent="-381000">
              <a:lnSpc>
                <a:spcPct val="100000"/>
              </a:lnSpc>
              <a:buClr>
                <a:srgbClr val="2C2E81"/>
              </a:buClr>
              <a:buSzPts val="2400"/>
              <a:buChar char="•"/>
            </a:pPr>
            <a:r>
              <a:rPr lang="en" sz="3600" i="0" dirty="0">
                <a:solidFill>
                  <a:schemeClr val="tx1"/>
                </a:solidFill>
              </a:rPr>
              <a:t>This is the best way for us to WIN more for all! </a:t>
            </a:r>
            <a:endParaRPr lang="en-US" sz="3600" i="0" dirty="0">
              <a:solidFill>
                <a:schemeClr val="tx1"/>
              </a:solidFill>
            </a:endParaRPr>
          </a:p>
          <a:p>
            <a:pPr marL="457200" indent="-381000">
              <a:lnSpc>
                <a:spcPct val="100000"/>
              </a:lnSpc>
              <a:buClr>
                <a:srgbClr val="2C2E81"/>
              </a:buClr>
              <a:buSzPts val="2400"/>
              <a:buChar char="•"/>
            </a:pPr>
            <a:r>
              <a:rPr lang="en" sz="3600" i="0" dirty="0">
                <a:solidFill>
                  <a:schemeClr val="tx1"/>
                </a:solidFill>
              </a:rPr>
              <a:t>Unions and community groups share a common</a:t>
            </a:r>
            <a:r>
              <a:rPr lang="en" sz="3600" dirty="0">
                <a:solidFill>
                  <a:schemeClr val="tx1"/>
                </a:solidFill>
              </a:rPr>
              <a:t>, </a:t>
            </a:r>
            <a:r>
              <a:rPr lang="en" sz="3600" i="0" dirty="0">
                <a:solidFill>
                  <a:schemeClr val="tx1"/>
                </a:solidFill>
              </a:rPr>
              <a:t>powerful opposition, and we need each other in order to win </a:t>
            </a:r>
            <a:endParaRPr lang="en-US" sz="3600" i="0">
              <a:solidFill>
                <a:schemeClr val="tx1"/>
              </a:solidFill>
              <a:cs typeface="Calibri"/>
            </a:endParaRPr>
          </a:p>
          <a:p>
            <a:pPr marL="457200" indent="-381000">
              <a:lnSpc>
                <a:spcPct val="100000"/>
              </a:lnSpc>
              <a:buClr>
                <a:srgbClr val="2C2E81"/>
              </a:buClr>
              <a:buSzPts val="2400"/>
              <a:buChar char="•"/>
            </a:pPr>
            <a:r>
              <a:rPr lang="en" sz="3600" i="0" dirty="0">
                <a:solidFill>
                  <a:schemeClr val="tx1"/>
                </a:solidFill>
              </a:rPr>
              <a:t>Unions win more and community groups win bigger and broader campaigns when we work together in this way</a:t>
            </a:r>
            <a:endParaRPr sz="3600" dirty="0">
              <a:solidFill>
                <a:schemeClr val="tx1"/>
              </a:solidFill>
            </a:endParaRPr>
          </a:p>
        </p:txBody>
      </p:sp>
    </p:spTree>
    <p:extLst>
      <p:ext uri="{BB962C8B-B14F-4D97-AF65-F5344CB8AC3E}">
        <p14:creationId xmlns:p14="http://schemas.microsoft.com/office/powerpoint/2010/main" val="1422221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6" name="Google Shape;336;p49"/>
          <p:cNvSpPr txBox="1">
            <a:spLocks noGrp="1"/>
          </p:cNvSpPr>
          <p:nvPr>
            <p:ph type="title"/>
          </p:nvPr>
        </p:nvSpPr>
        <p:spPr>
          <a:xfrm>
            <a:off x="119921" y="286603"/>
            <a:ext cx="11718418" cy="822669"/>
          </a:xfrm>
          <a:prstGeom prst="rect">
            <a:avLst/>
          </a:prstGeom>
        </p:spPr>
        <p:txBody>
          <a:bodyPr spcFirstLastPara="1" vert="horz" wrap="square" lIns="91425" tIns="91425" rIns="91425" bIns="91425" rtlCol="0" anchor="ctr" anchorCtr="0">
            <a:noAutofit/>
          </a:bodyPr>
          <a:lstStyle/>
          <a:p>
            <a:r>
              <a:rPr lang="en-US" dirty="0"/>
              <a:t>Exploring and Discussion (On your own) </a:t>
            </a:r>
            <a:endParaRPr dirty="0"/>
          </a:p>
        </p:txBody>
      </p:sp>
      <p:sp>
        <p:nvSpPr>
          <p:cNvPr id="335" name="Google Shape;335;p49"/>
          <p:cNvSpPr txBox="1">
            <a:spLocks noGrp="1"/>
          </p:cNvSpPr>
          <p:nvPr>
            <p:ph idx="1"/>
          </p:nvPr>
        </p:nvSpPr>
        <p:spPr>
          <a:xfrm>
            <a:off x="119921" y="1025175"/>
            <a:ext cx="10765936" cy="4460019"/>
          </a:xfrm>
          <a:prstGeom prst="rect">
            <a:avLst/>
          </a:prstGeom>
        </p:spPr>
        <p:txBody>
          <a:bodyPr spcFirstLastPara="1" vert="horz" wrap="square" lIns="91425" tIns="91425" rIns="91425" bIns="91425" rtlCol="0" anchor="t" anchorCtr="0">
            <a:noAutofit/>
          </a:bodyPr>
          <a:lstStyle/>
          <a:p>
            <a:pPr marL="104140" indent="-342900">
              <a:buFont typeface="Arial" panose="020B0604020202020204" pitchFamily="34" charset="0"/>
              <a:buChar char="•"/>
            </a:pPr>
            <a:r>
              <a:rPr lang="en" sz="3600" dirty="0"/>
              <a:t>What stands out to you about this approach?</a:t>
            </a:r>
          </a:p>
          <a:p>
            <a:pPr marL="104140" indent="-342900">
              <a:spcBef>
                <a:spcPts val="0"/>
              </a:spcBef>
              <a:buFont typeface="Arial" panose="020B0604020202020204" pitchFamily="34" charset="0"/>
              <a:buChar char="•"/>
            </a:pPr>
            <a:r>
              <a:rPr lang="en-US" sz="3600" dirty="0"/>
              <a:t>What are the opportunities that this strategy </a:t>
            </a:r>
            <a:br>
              <a:rPr lang="en-US" sz="3600" dirty="0"/>
            </a:br>
            <a:r>
              <a:rPr lang="en-US" sz="3600" dirty="0"/>
              <a:t>COULD provide your affiliates?</a:t>
            </a:r>
          </a:p>
          <a:p>
            <a:pPr marL="104140" indent="-342900">
              <a:spcBef>
                <a:spcPts val="0"/>
              </a:spcBef>
              <a:buFont typeface="Arial" panose="020B0604020202020204" pitchFamily="34" charset="0"/>
              <a:buChar char="•"/>
            </a:pPr>
            <a:r>
              <a:rPr lang="en-US" sz="3600" dirty="0"/>
              <a:t>What are the potential challenges this strategy </a:t>
            </a:r>
            <a:br>
              <a:rPr lang="en-US" sz="3600" dirty="0"/>
            </a:br>
            <a:r>
              <a:rPr lang="en-US" sz="3600" dirty="0"/>
              <a:t>could provide your affiliates?</a:t>
            </a:r>
          </a:p>
          <a:p>
            <a:pPr marL="104140" indent="-342900">
              <a:spcBef>
                <a:spcPts val="0"/>
              </a:spcBef>
              <a:buFont typeface="Arial" panose="020B0604020202020204" pitchFamily="34" charset="0"/>
              <a:buChar char="•"/>
            </a:pPr>
            <a:endParaRPr lang="en-US" sz="3600" dirty="0"/>
          </a:p>
          <a:p>
            <a:pPr marL="104140" indent="-342900">
              <a:spcBef>
                <a:spcPts val="0"/>
              </a:spcBef>
              <a:buFont typeface="Arial" panose="020B0604020202020204" pitchFamily="34" charset="0"/>
              <a:buChar char="•"/>
            </a:pPr>
            <a:r>
              <a:rPr lang="en-US" sz="3600" dirty="0"/>
              <a:t>Explore the BCG Webpage</a:t>
            </a:r>
          </a:p>
          <a:p>
            <a:pPr marL="0" indent="0">
              <a:spcBef>
                <a:spcPts val="0"/>
              </a:spcBef>
              <a:buNone/>
            </a:pPr>
            <a:r>
              <a:rPr lang="en-US" sz="3600" dirty="0">
                <a:hlinkClick r:id="rId3"/>
              </a:rPr>
              <a:t>https://www.nea.org/your-rights-workplace/bargaining-educator-voice/bargaining-common-good</a:t>
            </a:r>
            <a:endParaRPr lang="en-US" sz="3600" dirty="0"/>
          </a:p>
          <a:p>
            <a:pPr marL="0" indent="0">
              <a:spcBef>
                <a:spcPts val="0"/>
              </a:spcBef>
              <a:buNone/>
            </a:pPr>
            <a:endParaRPr lang="en-US" sz="3600" dirty="0"/>
          </a:p>
          <a:p>
            <a:pPr indent="-330200">
              <a:spcBef>
                <a:spcPts val="0"/>
              </a:spcBef>
              <a:buChar char="●"/>
            </a:pPr>
            <a:endParaRPr b="1" dirty="0"/>
          </a:p>
        </p:txBody>
      </p:sp>
      <p:pic>
        <p:nvPicPr>
          <p:cNvPr id="4" name="Picture 2" descr="A Caution in Pursuing the Common Good | Sojourn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0747" y="3626603"/>
            <a:ext cx="2597163" cy="259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7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dirty="0"/>
              <a:t>What is THE </a:t>
            </a:r>
            <a:br>
              <a:rPr lang="en-US" dirty="0"/>
            </a:br>
            <a:r>
              <a:rPr lang="en-US" dirty="0"/>
              <a:t>staff role? </a:t>
            </a:r>
          </a:p>
        </p:txBody>
      </p:sp>
      <p:sp>
        <p:nvSpPr>
          <p:cNvPr id="3" name="Content Placeholder 2"/>
          <p:cNvSpPr>
            <a:spLocks noGrp="1"/>
          </p:cNvSpPr>
          <p:nvPr>
            <p:ph idx="1"/>
          </p:nvPr>
        </p:nvSpPr>
        <p:spPr>
          <a:xfrm>
            <a:off x="815979" y="717331"/>
            <a:ext cx="5383020" cy="5666281"/>
          </a:xfrm>
        </p:spPr>
        <p:txBody>
          <a:bodyPr vert="horz" lIns="0" tIns="45720" rIns="0" bIns="45720" rtlCol="0" anchor="t">
            <a:normAutofit/>
          </a:bodyPr>
          <a:lstStyle/>
          <a:p>
            <a:endParaRPr lang="en-US" dirty="0"/>
          </a:p>
          <a:p>
            <a:pPr>
              <a:buClr>
                <a:schemeClr val="accent2">
                  <a:lumMod val="75000"/>
                </a:schemeClr>
              </a:buClr>
              <a:buFont typeface="Wingdings" panose="05000000000000000000" pitchFamily="2" charset="2"/>
              <a:buChar char="p"/>
            </a:pPr>
            <a:r>
              <a:rPr lang="en-US" sz="2800" dirty="0"/>
              <a:t>What are the types of work Staff people are engaged in that support and cultivate a Bargaining for the Common Good Strategy? </a:t>
            </a:r>
          </a:p>
          <a:p>
            <a:pPr>
              <a:buClr>
                <a:schemeClr val="accent2">
                  <a:lumMod val="75000"/>
                </a:schemeClr>
              </a:buClr>
              <a:buFont typeface="Wingdings" panose="05000000000000000000" pitchFamily="2" charset="2"/>
              <a:buChar char="p"/>
            </a:pPr>
            <a:r>
              <a:rPr lang="en-US" sz="2800" dirty="0"/>
              <a:t>What changes in your work/expectations would you (and your leader/manager) need to make room for, in order to cultivate social justice unionism as presented in this book? </a:t>
            </a:r>
          </a:p>
          <a:p>
            <a:endParaRPr lang="en-US" dirty="0"/>
          </a:p>
          <a:p>
            <a:endParaRPr lang="en-US" dirty="0"/>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27</a:t>
            </a:fld>
            <a:endParaRPr lang="en-US"/>
          </a:p>
        </p:txBody>
      </p:sp>
    </p:spTree>
    <p:extLst>
      <p:ext uri="{BB962C8B-B14F-4D97-AF65-F5344CB8AC3E}">
        <p14:creationId xmlns:p14="http://schemas.microsoft.com/office/powerpoint/2010/main" val="1201846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dirty="0" err="1"/>
              <a:t>Yvie</a:t>
            </a:r>
            <a:endParaRPr lang="en-US" b="1" dirty="0"/>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dirty="0">
                <a:solidFill>
                  <a:schemeClr val="accent2">
                    <a:lumMod val="75000"/>
                  </a:schemeClr>
                </a:solidFill>
              </a:rPr>
              <a:t>How do we win more? </a:t>
            </a:r>
          </a:p>
          <a:p>
            <a:pPr marL="0" indent="0">
              <a:buNone/>
            </a:pPr>
            <a:r>
              <a:rPr lang="en-US" sz="3600" dirty="0">
                <a:solidFill>
                  <a:schemeClr val="accent2">
                    <a:lumMod val="75000"/>
                  </a:schemeClr>
                </a:solidFill>
              </a:rPr>
              <a:t>Community Schools</a:t>
            </a:r>
          </a:p>
          <a:p>
            <a:pPr marL="0" indent="0">
              <a:buNone/>
            </a:pPr>
            <a:endParaRPr lang="en-US" sz="3600" dirty="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dirty="0"/>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4004710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mmunity Schools_ As Unique as the Children They Serve(ipa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37553" y="643467"/>
            <a:ext cx="9701205" cy="5456686"/>
          </a:xfrm>
        </p:spPr>
      </p:pic>
      <p:sp>
        <p:nvSpPr>
          <p:cNvPr id="4" name="Slide Number Placeholder 3"/>
          <p:cNvSpPr>
            <a:spLocks noGrp="1"/>
          </p:cNvSpPr>
          <p:nvPr>
            <p:ph type="sldNum" sz="quarter" idx="12"/>
          </p:nvPr>
        </p:nvSpPr>
        <p:spPr/>
        <p:txBody>
          <a:bodyPr/>
          <a:lstStyle/>
          <a:p>
            <a:fld id="{5414DF46-E7D2-4146-95BA-57A23C39CF98}" type="slidenum">
              <a:rPr lang="en-US" smtClean="0"/>
              <a:t>29</a:t>
            </a:fld>
            <a:endParaRPr lang="en-US" dirty="0"/>
          </a:p>
        </p:txBody>
      </p:sp>
    </p:spTree>
    <p:extLst>
      <p:ext uri="{BB962C8B-B14F-4D97-AF65-F5344CB8AC3E}">
        <p14:creationId xmlns:p14="http://schemas.microsoft.com/office/powerpoint/2010/main" val="19209627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0"/>
          <p:cNvPicPr preferRelativeResize="0"/>
          <p:nvPr/>
        </p:nvPicPr>
        <p:blipFill rotWithShape="1">
          <a:blip r:embed="rId3">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3815959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idx="4294967295"/>
          </p:nvPr>
        </p:nvSpPr>
        <p:spPr>
          <a:xfrm>
            <a:off x="482013" y="-119464"/>
            <a:ext cx="11709987" cy="639763"/>
          </a:xfrm>
          <a:prstGeom prst="rect">
            <a:avLst/>
          </a:prstGeom>
          <a:noFill/>
          <a:ln>
            <a:noFill/>
          </a:ln>
        </p:spPr>
        <p:txBody>
          <a:bodyPr spcFirstLastPara="1" vert="horz" wrap="square" lIns="121900" tIns="121900" rIns="121900" bIns="121900" rtlCol="0" anchor="t" anchorCtr="0">
            <a:noAutofit/>
          </a:bodyPr>
          <a:lstStyle/>
          <a:p>
            <a:pPr algn="ctr">
              <a:lnSpc>
                <a:spcPct val="100000"/>
              </a:lnSpc>
              <a:spcBef>
                <a:spcPts val="0"/>
              </a:spcBef>
              <a:buSzPts val="2800"/>
            </a:pPr>
            <a:r>
              <a:rPr lang="en-US" sz="4400">
                <a:solidFill>
                  <a:srgbClr val="FF0000"/>
                </a:solidFill>
              </a:rPr>
              <a:t>The Education-Industry Complex</a:t>
            </a:r>
            <a:endParaRPr/>
          </a:p>
        </p:txBody>
      </p:sp>
      <p:grpSp>
        <p:nvGrpSpPr>
          <p:cNvPr id="143" name="Google Shape;143;p26"/>
          <p:cNvGrpSpPr/>
          <p:nvPr/>
        </p:nvGrpSpPr>
        <p:grpSpPr>
          <a:xfrm>
            <a:off x="1293018" y="1385888"/>
            <a:ext cx="10258425" cy="4900612"/>
            <a:chOff x="290" y="590"/>
            <a:chExt cx="5181" cy="2949"/>
          </a:xfrm>
        </p:grpSpPr>
        <p:cxnSp>
          <p:nvCxnSpPr>
            <p:cNvPr id="144" name="Google Shape;144;p26"/>
            <p:cNvCxnSpPr/>
            <p:nvPr/>
          </p:nvCxnSpPr>
          <p:spPr>
            <a:xfrm rot="10800000">
              <a:off x="1684" y="1547"/>
              <a:ext cx="305" cy="80"/>
            </a:xfrm>
            <a:prstGeom prst="straightConnector1">
              <a:avLst/>
            </a:prstGeom>
            <a:noFill/>
            <a:ln w="28575" cap="flat" cmpd="sng">
              <a:solidFill>
                <a:schemeClr val="dk1"/>
              </a:solidFill>
              <a:prstDash val="solid"/>
              <a:round/>
              <a:headEnd type="stealth" w="med" len="med"/>
              <a:tailEnd type="stealth" w="med" len="med"/>
            </a:ln>
          </p:spPr>
        </p:cxnSp>
        <p:sp>
          <p:nvSpPr>
            <p:cNvPr id="145" name="Google Shape;145;p26"/>
            <p:cNvSpPr/>
            <p:nvPr/>
          </p:nvSpPr>
          <p:spPr>
            <a:xfrm>
              <a:off x="1858" y="1348"/>
              <a:ext cx="1502" cy="1245"/>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2000" b="1">
                  <a:solidFill>
                    <a:srgbClr val="FF0000"/>
                  </a:solidFill>
                  <a:latin typeface="Arial"/>
                  <a:ea typeface="Arial"/>
                  <a:cs typeface="Arial"/>
                  <a:sym typeface="Arial"/>
                </a:rPr>
                <a:t>Funders</a:t>
              </a:r>
              <a:endParaRPr sz="1300" b="1">
                <a:solidFill>
                  <a:srgbClr val="FF0000"/>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Walton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Gates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Dell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Broad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DeVos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Arnold Family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Robertson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Bradley Fdn</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Koch</a:t>
              </a:r>
              <a:endParaRPr sz="2400"/>
            </a:p>
          </p:txBody>
        </p:sp>
        <p:cxnSp>
          <p:nvCxnSpPr>
            <p:cNvPr id="146" name="Google Shape;146;p26"/>
            <p:cNvCxnSpPr/>
            <p:nvPr/>
          </p:nvCxnSpPr>
          <p:spPr>
            <a:xfrm flipH="1">
              <a:off x="1553" y="2304"/>
              <a:ext cx="428" cy="118"/>
            </a:xfrm>
            <a:prstGeom prst="straightConnector1">
              <a:avLst/>
            </a:prstGeom>
            <a:noFill/>
            <a:ln w="28575" cap="flat" cmpd="sng">
              <a:solidFill>
                <a:schemeClr val="dk1"/>
              </a:solidFill>
              <a:prstDash val="solid"/>
              <a:round/>
              <a:headEnd type="stealth" w="med" len="med"/>
              <a:tailEnd type="stealth" w="med" len="med"/>
            </a:ln>
          </p:spPr>
        </p:cxnSp>
        <p:sp>
          <p:nvSpPr>
            <p:cNvPr id="147" name="Google Shape;147;p26"/>
            <p:cNvSpPr/>
            <p:nvPr/>
          </p:nvSpPr>
          <p:spPr>
            <a:xfrm>
              <a:off x="290" y="2185"/>
              <a:ext cx="1350" cy="996"/>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1600" b="1">
                  <a:solidFill>
                    <a:srgbClr val="FF0000"/>
                  </a:solidFill>
                  <a:latin typeface="Arial"/>
                  <a:ea typeface="Arial"/>
                  <a:cs typeface="Arial"/>
                  <a:sym typeface="Arial"/>
                </a:rPr>
                <a:t>Accelerators</a:t>
              </a:r>
              <a:r>
                <a:rPr lang="en-US" sz="1600">
                  <a:solidFill>
                    <a:srgbClr val="FF0000"/>
                  </a:solidFill>
                  <a:latin typeface="Arial"/>
                  <a:ea typeface="Arial"/>
                  <a:cs typeface="Arial"/>
                  <a:sym typeface="Arial"/>
                </a:rPr>
                <a:t> </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New School Venture Fund</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Charter School Growth Fund</a:t>
              </a:r>
              <a:endParaRPr sz="2400"/>
            </a:p>
          </p:txBody>
        </p:sp>
        <p:cxnSp>
          <p:nvCxnSpPr>
            <p:cNvPr id="148" name="Google Shape;148;p26"/>
            <p:cNvCxnSpPr/>
            <p:nvPr/>
          </p:nvCxnSpPr>
          <p:spPr>
            <a:xfrm>
              <a:off x="3338" y="2025"/>
              <a:ext cx="827" cy="40"/>
            </a:xfrm>
            <a:prstGeom prst="straightConnector1">
              <a:avLst/>
            </a:prstGeom>
            <a:noFill/>
            <a:ln w="28575" cap="flat" cmpd="sng">
              <a:solidFill>
                <a:schemeClr val="dk1"/>
              </a:solidFill>
              <a:prstDash val="solid"/>
              <a:round/>
              <a:headEnd type="stealth" w="med" len="med"/>
              <a:tailEnd type="stealth" w="med" len="med"/>
            </a:ln>
          </p:spPr>
        </p:cxnSp>
        <p:sp>
          <p:nvSpPr>
            <p:cNvPr id="149" name="Google Shape;149;p26"/>
            <p:cNvSpPr/>
            <p:nvPr/>
          </p:nvSpPr>
          <p:spPr>
            <a:xfrm>
              <a:off x="4165" y="1746"/>
              <a:ext cx="1306" cy="797"/>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1600" b="1">
                  <a:solidFill>
                    <a:srgbClr val="FF0000"/>
                  </a:solidFill>
                  <a:latin typeface="Arial"/>
                  <a:ea typeface="Arial"/>
                  <a:cs typeface="Arial"/>
                  <a:sym typeface="Arial"/>
                </a:rPr>
                <a:t>Facility Financing</a:t>
              </a:r>
              <a:endParaRPr sz="1600">
                <a:solidFill>
                  <a:srgbClr val="FF0000"/>
                </a:solidFill>
                <a:latin typeface="Arial"/>
                <a:ea typeface="Arial"/>
                <a:cs typeface="Arial"/>
                <a:sym typeface="Arial"/>
              </a:endParaRPr>
            </a:p>
            <a:p>
              <a:pPr indent="-76198" algn="ctr">
                <a:buClr>
                  <a:srgbClr val="000000"/>
                </a:buClr>
                <a:buSzPts val="900"/>
                <a:buFont typeface="Arial"/>
                <a:buChar char="•"/>
              </a:pPr>
              <a:r>
                <a:rPr lang="en-US" sz="1200">
                  <a:solidFill>
                    <a:srgbClr val="000000"/>
                  </a:solidFill>
                  <a:latin typeface="Arial"/>
                  <a:ea typeface="Arial"/>
                  <a:cs typeface="Arial"/>
                  <a:sym typeface="Arial"/>
                </a:rPr>
                <a:t>  Local Initiatives Support Corp.</a:t>
              </a:r>
              <a:endParaRPr sz="2400"/>
            </a:p>
            <a:p>
              <a:pPr indent="-76198" algn="ctr">
                <a:buClr>
                  <a:srgbClr val="000000"/>
                </a:buClr>
                <a:buSzPts val="900"/>
                <a:buFont typeface="Arial"/>
                <a:buChar char="•"/>
              </a:pPr>
              <a:r>
                <a:rPr lang="en-US" sz="1200">
                  <a:solidFill>
                    <a:schemeClr val="dk1"/>
                  </a:solidFill>
                  <a:latin typeface="Arial"/>
                  <a:ea typeface="Arial"/>
                  <a:cs typeface="Arial"/>
                  <a:sym typeface="Arial"/>
                </a:rPr>
                <a:t>  Civic Builders</a:t>
              </a:r>
              <a:endParaRPr sz="2400"/>
            </a:p>
          </p:txBody>
        </p:sp>
        <p:sp>
          <p:nvSpPr>
            <p:cNvPr id="150" name="Google Shape;150;p26"/>
            <p:cNvSpPr/>
            <p:nvPr/>
          </p:nvSpPr>
          <p:spPr>
            <a:xfrm>
              <a:off x="3817" y="590"/>
              <a:ext cx="1565" cy="1127"/>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2000" b="1">
                  <a:solidFill>
                    <a:srgbClr val="FF0000"/>
                  </a:solidFill>
                  <a:latin typeface="Arial"/>
                  <a:ea typeface="Arial"/>
                  <a:cs typeface="Arial"/>
                  <a:sym typeface="Arial"/>
                </a:rPr>
                <a:t>Advocacy</a:t>
              </a:r>
              <a:endParaRPr sz="1600">
                <a:solidFill>
                  <a:srgbClr val="FF0000"/>
                </a:solidFill>
                <a:latin typeface="Arial"/>
                <a:ea typeface="Arial"/>
                <a:cs typeface="Arial"/>
                <a:sym typeface="Arial"/>
              </a:endParaRPr>
            </a:p>
            <a:p>
              <a:pPr indent="-82547" algn="ctr">
                <a:buClr>
                  <a:srgbClr val="000000"/>
                </a:buClr>
                <a:buSzPts val="975"/>
                <a:buFont typeface="Arial"/>
                <a:buChar char="•"/>
              </a:pPr>
              <a:r>
                <a:rPr lang="en-US" sz="1300">
                  <a:solidFill>
                    <a:srgbClr val="000000"/>
                  </a:solidFill>
                  <a:latin typeface="Arial"/>
                  <a:ea typeface="Arial"/>
                  <a:cs typeface="Arial"/>
                  <a:sym typeface="Arial"/>
                </a:rPr>
                <a:t> BAEO</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ERNA/Dems For Ed Reform</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Stand for Children</a:t>
              </a:r>
              <a:endParaRPr sz="2400"/>
            </a:p>
            <a:p>
              <a:pPr indent="-82547" algn="ctr">
                <a:buClr>
                  <a:srgbClr val="000000"/>
                </a:buClr>
                <a:buSzPts val="975"/>
                <a:buFont typeface="Arial"/>
                <a:buChar char="•"/>
              </a:pPr>
              <a:r>
                <a:rPr lang="en-US" sz="1300">
                  <a:solidFill>
                    <a:srgbClr val="000000"/>
                  </a:solidFill>
                  <a:latin typeface="Arial"/>
                  <a:ea typeface="Arial"/>
                  <a:cs typeface="Arial"/>
                  <a:sym typeface="Arial"/>
                </a:rPr>
                <a:t>ALEC</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Libre Initiative</a:t>
              </a:r>
              <a:endParaRPr sz="2400"/>
            </a:p>
          </p:txBody>
        </p:sp>
        <p:cxnSp>
          <p:nvCxnSpPr>
            <p:cNvPr id="151" name="Google Shape;151;p26"/>
            <p:cNvCxnSpPr/>
            <p:nvPr/>
          </p:nvCxnSpPr>
          <p:spPr>
            <a:xfrm rot="10800000">
              <a:off x="2641" y="2583"/>
              <a:ext cx="0" cy="199"/>
            </a:xfrm>
            <a:prstGeom prst="straightConnector1">
              <a:avLst/>
            </a:prstGeom>
            <a:noFill/>
            <a:ln w="28575" cap="flat" cmpd="sng">
              <a:solidFill>
                <a:schemeClr val="dk1"/>
              </a:solidFill>
              <a:prstDash val="solid"/>
              <a:round/>
              <a:headEnd type="stealth" w="med" len="med"/>
              <a:tailEnd type="stealth" w="med" len="med"/>
            </a:ln>
          </p:spPr>
        </p:cxnSp>
        <p:sp>
          <p:nvSpPr>
            <p:cNvPr id="152" name="Google Shape;152;p26"/>
            <p:cNvSpPr/>
            <p:nvPr/>
          </p:nvSpPr>
          <p:spPr>
            <a:xfrm>
              <a:off x="1640" y="2782"/>
              <a:ext cx="1902" cy="757"/>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1400" b="1">
                  <a:solidFill>
                    <a:srgbClr val="FF0000"/>
                  </a:solidFill>
                  <a:latin typeface="Arial"/>
                  <a:ea typeface="Arial"/>
                  <a:cs typeface="Arial"/>
                  <a:sym typeface="Arial"/>
                </a:rPr>
                <a:t>Human Capital</a:t>
              </a:r>
              <a:endParaRPr sz="1400">
                <a:solidFill>
                  <a:srgbClr val="FF0000"/>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The New Teacher Proj.</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New Leaders for New Schls</a:t>
              </a:r>
              <a:endParaRPr sz="1300">
                <a:solidFill>
                  <a:schemeClr val="dk1"/>
                </a:solidFill>
                <a:latin typeface="Arial"/>
                <a:ea typeface="Arial"/>
                <a:cs typeface="Arial"/>
                <a:sym typeface="Arial"/>
              </a:endParaRPr>
            </a:p>
          </p:txBody>
        </p:sp>
        <p:sp>
          <p:nvSpPr>
            <p:cNvPr id="153" name="Google Shape;153;p26"/>
            <p:cNvSpPr/>
            <p:nvPr/>
          </p:nvSpPr>
          <p:spPr>
            <a:xfrm>
              <a:off x="334" y="1023"/>
              <a:ext cx="1350" cy="962"/>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US" sz="1400" b="1">
                  <a:solidFill>
                    <a:srgbClr val="FF0000"/>
                  </a:solidFill>
                  <a:latin typeface="Arial"/>
                  <a:ea typeface="Arial"/>
                  <a:cs typeface="Arial"/>
                  <a:sym typeface="Arial"/>
                </a:rPr>
                <a:t>Charter Operators</a:t>
              </a:r>
              <a:endParaRPr sz="2400"/>
            </a:p>
            <a:p>
              <a:pPr indent="-82547" algn="ctr">
                <a:buClr>
                  <a:srgbClr val="000000"/>
                </a:buClr>
                <a:buSzPts val="975"/>
                <a:buFont typeface="Arial"/>
                <a:buChar char="•"/>
              </a:pPr>
              <a:r>
                <a:rPr lang="en-US" sz="1300">
                  <a:solidFill>
                    <a:schemeClr val="dk1"/>
                  </a:solidFill>
                  <a:latin typeface="Arial"/>
                  <a:ea typeface="Arial"/>
                  <a:cs typeface="Arial"/>
                  <a:sym typeface="Arial"/>
                </a:rPr>
                <a:t> </a:t>
              </a:r>
              <a:r>
                <a:rPr lang="en-US" sz="1300">
                  <a:solidFill>
                    <a:srgbClr val="000000"/>
                  </a:solidFill>
                  <a:latin typeface="Arial"/>
                  <a:ea typeface="Arial"/>
                  <a:cs typeface="Arial"/>
                  <a:sym typeface="Arial"/>
                </a:rPr>
                <a:t>K12 Inc</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  Whitehat</a:t>
              </a:r>
              <a:endParaRPr sz="1300">
                <a:solidFill>
                  <a:schemeClr val="dk1"/>
                </a:solidFill>
                <a:latin typeface="Arial"/>
                <a:ea typeface="Arial"/>
                <a:cs typeface="Arial"/>
                <a:sym typeface="Arial"/>
              </a:endParaRPr>
            </a:p>
            <a:p>
              <a:pPr indent="-82547" algn="ctr">
                <a:buClr>
                  <a:srgbClr val="000000"/>
                </a:buClr>
                <a:buSzPts val="975"/>
                <a:buFont typeface="Arial"/>
                <a:buChar char="•"/>
              </a:pPr>
              <a:r>
                <a:rPr lang="en-US" sz="1300">
                  <a:solidFill>
                    <a:schemeClr val="dk1"/>
                  </a:solidFill>
                  <a:latin typeface="Arial"/>
                  <a:ea typeface="Arial"/>
                  <a:cs typeface="Arial"/>
                  <a:sym typeface="Arial"/>
                </a:rPr>
                <a:t>Success Academy</a:t>
              </a:r>
              <a:endParaRPr sz="2400"/>
            </a:p>
          </p:txBody>
        </p:sp>
        <p:cxnSp>
          <p:nvCxnSpPr>
            <p:cNvPr id="154" name="Google Shape;154;p26"/>
            <p:cNvCxnSpPr/>
            <p:nvPr/>
          </p:nvCxnSpPr>
          <p:spPr>
            <a:xfrm>
              <a:off x="987" y="1985"/>
              <a:ext cx="0" cy="199"/>
            </a:xfrm>
            <a:prstGeom prst="straightConnector1">
              <a:avLst/>
            </a:prstGeom>
            <a:noFill/>
            <a:ln w="25400" cap="flat" cmpd="sng">
              <a:solidFill>
                <a:schemeClr val="dk1"/>
              </a:solidFill>
              <a:prstDash val="solid"/>
              <a:round/>
              <a:headEnd type="stealth" w="med" len="med"/>
              <a:tailEnd type="stealth" w="med" len="med"/>
            </a:ln>
          </p:spPr>
        </p:cxnSp>
        <p:cxnSp>
          <p:nvCxnSpPr>
            <p:cNvPr id="155" name="Google Shape;155;p26"/>
            <p:cNvCxnSpPr/>
            <p:nvPr/>
          </p:nvCxnSpPr>
          <p:spPr>
            <a:xfrm rot="10800000" flipH="1">
              <a:off x="3357" y="1467"/>
              <a:ext cx="546" cy="346"/>
            </a:xfrm>
            <a:prstGeom prst="straightConnector1">
              <a:avLst/>
            </a:prstGeom>
            <a:noFill/>
            <a:ln w="28575" cap="flat" cmpd="sng">
              <a:solidFill>
                <a:schemeClr val="dk1"/>
              </a:solidFill>
              <a:prstDash val="solid"/>
              <a:round/>
              <a:headEnd type="stealth" w="med" len="med"/>
              <a:tailEnd type="stealth" w="med" len="med"/>
            </a:ln>
          </p:spPr>
        </p:cxnSp>
        <p:cxnSp>
          <p:nvCxnSpPr>
            <p:cNvPr id="156" name="Google Shape;156;p26"/>
            <p:cNvCxnSpPr/>
            <p:nvPr/>
          </p:nvCxnSpPr>
          <p:spPr>
            <a:xfrm rot="10800000">
              <a:off x="2598" y="1148"/>
              <a:ext cx="0" cy="196"/>
            </a:xfrm>
            <a:prstGeom prst="straightConnector1">
              <a:avLst/>
            </a:prstGeom>
            <a:noFill/>
            <a:ln w="28575" cap="flat" cmpd="sng">
              <a:solidFill>
                <a:schemeClr val="dk1"/>
              </a:solidFill>
              <a:prstDash val="solid"/>
              <a:round/>
              <a:headEnd type="stealth" w="med" len="med"/>
              <a:tailEnd type="stealth" w="med" len="med"/>
            </a:ln>
          </p:spPr>
        </p:cxnSp>
        <p:cxnSp>
          <p:nvCxnSpPr>
            <p:cNvPr id="157" name="Google Shape;157;p26"/>
            <p:cNvCxnSpPr/>
            <p:nvPr/>
          </p:nvCxnSpPr>
          <p:spPr>
            <a:xfrm>
              <a:off x="3197" y="2340"/>
              <a:ext cx="576" cy="403"/>
            </a:xfrm>
            <a:prstGeom prst="straightConnector1">
              <a:avLst/>
            </a:prstGeom>
            <a:noFill/>
            <a:ln w="28575" cap="flat" cmpd="sng">
              <a:solidFill>
                <a:schemeClr val="dk1"/>
              </a:solidFill>
              <a:prstDash val="solid"/>
              <a:round/>
              <a:headEnd type="stealth" w="med" len="med"/>
              <a:tailEnd type="stealth" w="med" len="med"/>
            </a:ln>
          </p:spPr>
        </p:cxnSp>
        <p:sp>
          <p:nvSpPr>
            <p:cNvPr id="158" name="Google Shape;158;p26"/>
            <p:cNvSpPr/>
            <p:nvPr/>
          </p:nvSpPr>
          <p:spPr>
            <a:xfrm>
              <a:off x="3643" y="2543"/>
              <a:ext cx="1468" cy="976"/>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endParaRPr sz="1200" b="1">
                <a:solidFill>
                  <a:schemeClr val="dk1"/>
                </a:solidFill>
                <a:latin typeface="Arial"/>
                <a:ea typeface="Arial"/>
                <a:cs typeface="Arial"/>
                <a:sym typeface="Arial"/>
              </a:endParaRPr>
            </a:p>
            <a:p>
              <a:pPr algn="ctr"/>
              <a:r>
                <a:rPr lang="en-US" sz="1600" b="1">
                  <a:solidFill>
                    <a:srgbClr val="FF0000"/>
                  </a:solidFill>
                  <a:latin typeface="Arial"/>
                  <a:ea typeface="Arial"/>
                  <a:cs typeface="Arial"/>
                  <a:sym typeface="Arial"/>
                </a:rPr>
                <a:t>Charter-Related Associations</a:t>
              </a:r>
              <a:endParaRPr sz="2400"/>
            </a:p>
            <a:p>
              <a:pPr indent="-76198" algn="ctr">
                <a:buClr>
                  <a:srgbClr val="000000"/>
                </a:buClr>
                <a:buSzPts val="900"/>
                <a:buFont typeface="Arial"/>
                <a:buChar char="•"/>
              </a:pPr>
              <a:r>
                <a:rPr lang="en-US" sz="1200">
                  <a:solidFill>
                    <a:schemeClr val="dk1"/>
                  </a:solidFill>
                  <a:latin typeface="Arial"/>
                  <a:ea typeface="Arial"/>
                  <a:cs typeface="Arial"/>
                  <a:sym typeface="Arial"/>
                </a:rPr>
                <a:t>  Natl. Alliance for Public Charter Schools</a:t>
              </a:r>
              <a:endParaRPr sz="2400"/>
            </a:p>
            <a:p>
              <a:pPr indent="-76198" algn="ctr">
                <a:buClr>
                  <a:srgbClr val="000000"/>
                </a:buClr>
                <a:buSzPts val="900"/>
                <a:buFont typeface="Arial"/>
                <a:buChar char="•"/>
              </a:pPr>
              <a:r>
                <a:rPr lang="en-US" sz="1200">
                  <a:solidFill>
                    <a:schemeClr val="dk1"/>
                  </a:solidFill>
                  <a:latin typeface="Arial"/>
                  <a:ea typeface="Arial"/>
                  <a:cs typeface="Arial"/>
                  <a:sym typeface="Arial"/>
                </a:rPr>
                <a:t>  New York Charter School Assn</a:t>
              </a:r>
              <a:endParaRPr sz="1200">
                <a:solidFill>
                  <a:schemeClr val="dk1"/>
                </a:solidFill>
                <a:latin typeface="Arial"/>
                <a:ea typeface="Arial"/>
                <a:cs typeface="Arial"/>
                <a:sym typeface="Arial"/>
              </a:endParaRPr>
            </a:p>
            <a:p>
              <a:pPr indent="-76198" algn="ctr">
                <a:buClr>
                  <a:srgbClr val="000000"/>
                </a:buClr>
                <a:buSzPts val="900"/>
                <a:buFont typeface="Arial"/>
                <a:buChar char="•"/>
              </a:pPr>
              <a:r>
                <a:rPr lang="en-US" sz="1200">
                  <a:solidFill>
                    <a:srgbClr val="000000"/>
                  </a:solidFill>
                  <a:latin typeface="Arial"/>
                  <a:ea typeface="Arial"/>
                  <a:cs typeface="Arial"/>
                  <a:sym typeface="Arial"/>
                </a:rPr>
                <a:t>Education Cities</a:t>
              </a:r>
              <a:endParaRPr sz="1200">
                <a:solidFill>
                  <a:schemeClr val="dk1"/>
                </a:solidFill>
                <a:latin typeface="Arial"/>
                <a:ea typeface="Arial"/>
                <a:cs typeface="Arial"/>
                <a:sym typeface="Arial"/>
              </a:endParaRPr>
            </a:p>
            <a:p>
              <a:pPr algn="ctr"/>
              <a:endParaRPr sz="1200">
                <a:solidFill>
                  <a:schemeClr val="dk1"/>
                </a:solidFill>
                <a:latin typeface="Arial"/>
                <a:ea typeface="Arial"/>
                <a:cs typeface="Arial"/>
                <a:sym typeface="Arial"/>
              </a:endParaRPr>
            </a:p>
          </p:txBody>
        </p:sp>
        <p:cxnSp>
          <p:nvCxnSpPr>
            <p:cNvPr id="159" name="Google Shape;159;p26"/>
            <p:cNvCxnSpPr/>
            <p:nvPr/>
          </p:nvCxnSpPr>
          <p:spPr>
            <a:xfrm>
              <a:off x="1640" y="2782"/>
              <a:ext cx="163" cy="151"/>
            </a:xfrm>
            <a:prstGeom prst="straightConnector1">
              <a:avLst/>
            </a:prstGeom>
            <a:noFill/>
            <a:ln w="28575" cap="flat" cmpd="sng">
              <a:solidFill>
                <a:schemeClr val="dk1"/>
              </a:solidFill>
              <a:prstDash val="solid"/>
              <a:round/>
              <a:headEnd type="stealth" w="med" len="med"/>
              <a:tailEnd type="stealth" w="med" len="med"/>
            </a:ln>
          </p:spPr>
        </p:cxnSp>
      </p:grpSp>
      <p:cxnSp>
        <p:nvCxnSpPr>
          <p:cNvPr id="160" name="Google Shape;160;p26"/>
          <p:cNvCxnSpPr/>
          <p:nvPr/>
        </p:nvCxnSpPr>
        <p:spPr>
          <a:xfrm rot="10800000">
            <a:off x="7028059" y="1982352"/>
            <a:ext cx="719264" cy="406400"/>
          </a:xfrm>
          <a:prstGeom prst="straightConnector1">
            <a:avLst/>
          </a:prstGeom>
          <a:noFill/>
          <a:ln w="25400" cap="flat" cmpd="sng">
            <a:solidFill>
              <a:schemeClr val="dk1"/>
            </a:solidFill>
            <a:prstDash val="solid"/>
            <a:round/>
            <a:headEnd type="stealth" w="med" len="med"/>
            <a:tailEnd type="stealth" w="med" len="med"/>
          </a:ln>
        </p:spPr>
      </p:cxnSp>
      <p:cxnSp>
        <p:nvCxnSpPr>
          <p:cNvPr id="161" name="Google Shape;161;p26"/>
          <p:cNvCxnSpPr/>
          <p:nvPr/>
        </p:nvCxnSpPr>
        <p:spPr>
          <a:xfrm rot="10800000" flipH="1">
            <a:off x="4250994" y="1982352"/>
            <a:ext cx="474133" cy="457200"/>
          </a:xfrm>
          <a:prstGeom prst="straightConnector1">
            <a:avLst/>
          </a:prstGeom>
          <a:noFill/>
          <a:ln w="25400" cap="flat" cmpd="sng">
            <a:solidFill>
              <a:schemeClr val="dk1"/>
            </a:solidFill>
            <a:prstDash val="solid"/>
            <a:round/>
            <a:headEnd type="stealth" w="med" len="med"/>
            <a:tailEnd type="none" w="sm" len="sm"/>
          </a:ln>
        </p:spPr>
      </p:cxnSp>
      <p:sp>
        <p:nvSpPr>
          <p:cNvPr id="162" name="Google Shape;162;p26"/>
          <p:cNvSpPr/>
          <p:nvPr/>
        </p:nvSpPr>
        <p:spPr>
          <a:xfrm>
            <a:off x="4521927" y="687930"/>
            <a:ext cx="2709333" cy="1599223"/>
          </a:xfrm>
          <a:prstGeom prst="ellipse">
            <a:avLst/>
          </a:prstGeom>
          <a:noFill/>
          <a:ln w="9525"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endParaRPr sz="1300" b="1" dirty="0">
              <a:solidFill>
                <a:srgbClr val="000000"/>
              </a:solidFill>
              <a:latin typeface="Arial"/>
              <a:ea typeface="Arial"/>
              <a:cs typeface="Arial"/>
              <a:sym typeface="Arial"/>
            </a:endParaRPr>
          </a:p>
          <a:p>
            <a:pPr algn="ctr"/>
            <a:r>
              <a:rPr lang="en-US" sz="1400" b="1" dirty="0">
                <a:solidFill>
                  <a:srgbClr val="FF0000"/>
                </a:solidFill>
                <a:latin typeface="Arial"/>
                <a:ea typeface="Arial"/>
                <a:cs typeface="Arial"/>
                <a:sym typeface="Arial"/>
              </a:rPr>
              <a:t>Think Tanks</a:t>
            </a:r>
            <a:endParaRPr sz="1400" dirty="0">
              <a:solidFill>
                <a:srgbClr val="FF0000"/>
              </a:solidFill>
              <a:latin typeface="Arial"/>
              <a:ea typeface="Arial"/>
              <a:cs typeface="Arial"/>
              <a:sym typeface="Arial"/>
            </a:endParaRPr>
          </a:p>
          <a:p>
            <a:pPr indent="-82547" algn="ctr">
              <a:buClr>
                <a:srgbClr val="000000"/>
              </a:buClr>
              <a:buSzPts val="975"/>
              <a:buFont typeface="Arial"/>
              <a:buChar char="•"/>
            </a:pPr>
            <a:r>
              <a:rPr lang="en-US" sz="1300" dirty="0">
                <a:solidFill>
                  <a:srgbClr val="000000"/>
                </a:solidFill>
                <a:latin typeface="Arial"/>
                <a:ea typeface="Arial"/>
                <a:cs typeface="Arial"/>
                <a:sym typeface="Arial"/>
              </a:rPr>
              <a:t>  State Policy Network (SPN)</a:t>
            </a:r>
            <a:endParaRPr sz="1300" dirty="0">
              <a:solidFill>
                <a:srgbClr val="000000"/>
              </a:solidFill>
              <a:latin typeface="Arial"/>
              <a:ea typeface="Arial"/>
              <a:cs typeface="Arial"/>
              <a:sym typeface="Arial"/>
            </a:endParaRPr>
          </a:p>
          <a:p>
            <a:pPr indent="-82547" algn="ctr">
              <a:buClr>
                <a:srgbClr val="000000"/>
              </a:buClr>
              <a:buSzPts val="975"/>
              <a:buFont typeface="Arial"/>
              <a:buChar char="•"/>
            </a:pPr>
            <a:r>
              <a:rPr lang="en-US" sz="1300" dirty="0">
                <a:solidFill>
                  <a:srgbClr val="000000"/>
                </a:solidFill>
                <a:latin typeface="Arial"/>
                <a:ea typeface="Arial"/>
                <a:cs typeface="Arial"/>
                <a:sym typeface="Arial"/>
              </a:rPr>
              <a:t>Center for Ed Reform</a:t>
            </a:r>
            <a:endParaRPr sz="2400" dirty="0"/>
          </a:p>
          <a:p>
            <a:pPr indent="-82547" algn="ctr">
              <a:buClr>
                <a:srgbClr val="000000"/>
              </a:buClr>
              <a:buSzPts val="975"/>
              <a:buFont typeface="Arial"/>
              <a:buChar char="•"/>
            </a:pPr>
            <a:r>
              <a:rPr lang="en-US" sz="1300" dirty="0">
                <a:solidFill>
                  <a:srgbClr val="000000"/>
                </a:solidFill>
                <a:latin typeface="Arial"/>
                <a:ea typeface="Arial"/>
                <a:cs typeface="Arial"/>
                <a:sym typeface="Arial"/>
              </a:rPr>
              <a:t>  Education Sector</a:t>
            </a:r>
            <a:endParaRPr sz="2400" dirty="0"/>
          </a:p>
          <a:p>
            <a:pPr indent="-82547" algn="ctr">
              <a:buClr>
                <a:srgbClr val="000000"/>
              </a:buClr>
              <a:buSzPts val="975"/>
              <a:buFont typeface="Arial"/>
              <a:buChar char="•"/>
            </a:pPr>
            <a:r>
              <a:rPr lang="en-US" sz="1300" dirty="0">
                <a:solidFill>
                  <a:srgbClr val="000000"/>
                </a:solidFill>
                <a:latin typeface="Arial"/>
                <a:ea typeface="Arial"/>
                <a:cs typeface="Arial"/>
                <a:sym typeface="Arial"/>
              </a:rPr>
              <a:t>  </a:t>
            </a:r>
            <a:r>
              <a:rPr lang="en-US" sz="1300" dirty="0" err="1">
                <a:solidFill>
                  <a:srgbClr val="000000"/>
                </a:solidFill>
                <a:latin typeface="Arial"/>
                <a:ea typeface="Arial"/>
                <a:cs typeface="Arial"/>
                <a:sym typeface="Arial"/>
              </a:rPr>
              <a:t>EdVoice</a:t>
            </a:r>
            <a:endParaRPr sz="1300" dirty="0">
              <a:solidFill>
                <a:srgbClr val="000000"/>
              </a:solidFill>
              <a:latin typeface="Arial"/>
              <a:ea typeface="Arial"/>
              <a:cs typeface="Arial"/>
              <a:sym typeface="Arial"/>
            </a:endParaRPr>
          </a:p>
          <a:p>
            <a:pPr indent="-82547" algn="ctr">
              <a:buClr>
                <a:srgbClr val="000000"/>
              </a:buClr>
              <a:buSzPts val="975"/>
              <a:buFont typeface="Arial"/>
              <a:buChar char="•"/>
            </a:pPr>
            <a:r>
              <a:rPr lang="en-US" sz="1300" dirty="0">
                <a:solidFill>
                  <a:srgbClr val="000000"/>
                </a:solidFill>
                <a:latin typeface="Arial"/>
                <a:ea typeface="Arial"/>
                <a:cs typeface="Arial"/>
                <a:sym typeface="Arial"/>
              </a:rPr>
              <a:t>American Federation for Children</a:t>
            </a:r>
            <a:endParaRPr sz="2400" dirty="0"/>
          </a:p>
          <a:p>
            <a:pPr algn="ctr"/>
            <a:endParaRPr sz="13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13541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a:spLocks noGrp="1"/>
          </p:cNvSpPr>
          <p:nvPr>
            <p:ph type="title"/>
          </p:nvPr>
        </p:nvSpPr>
        <p:spPr>
          <a:xfrm>
            <a:off x="415600" y="2867800"/>
            <a:ext cx="11360800" cy="1122400"/>
          </a:xfrm>
          <a:prstGeom prst="rect">
            <a:avLst/>
          </a:prstGeom>
          <a:noFill/>
          <a:ln>
            <a:noFill/>
          </a:ln>
        </p:spPr>
        <p:txBody>
          <a:bodyPr spcFirstLastPara="1" vert="horz" wrap="square" lIns="121900" tIns="121900" rIns="121900" bIns="121900" rtlCol="0" anchor="ctr" anchorCtr="0">
            <a:noAutofit/>
          </a:bodyPr>
          <a:lstStyle/>
          <a:p>
            <a:r>
              <a:rPr lang="en-US" sz="4400">
                <a:solidFill>
                  <a:schemeClr val="dk1"/>
                </a:solidFill>
              </a:rPr>
              <a:t>What are community schools?</a:t>
            </a:r>
            <a:endParaRPr>
              <a:solidFill>
                <a:schemeClr val="dk1"/>
              </a:solidFill>
            </a:endParaRPr>
          </a:p>
        </p:txBody>
      </p:sp>
    </p:spTree>
    <p:extLst>
      <p:ext uri="{BB962C8B-B14F-4D97-AF65-F5344CB8AC3E}">
        <p14:creationId xmlns:p14="http://schemas.microsoft.com/office/powerpoint/2010/main" val="4916030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3"/>
          <p:cNvSpPr txBox="1">
            <a:spLocks noGrp="1"/>
          </p:cNvSpPr>
          <p:nvPr>
            <p:ph type="body" idx="1"/>
          </p:nvPr>
        </p:nvSpPr>
        <p:spPr>
          <a:xfrm>
            <a:off x="415600" y="1536633"/>
            <a:ext cx="11360800" cy="4555200"/>
          </a:xfrm>
          <a:prstGeom prst="rect">
            <a:avLst/>
          </a:prstGeom>
          <a:noFill/>
          <a:ln>
            <a:noFill/>
          </a:ln>
        </p:spPr>
        <p:txBody>
          <a:bodyPr spcFirstLastPara="1" vert="horz" wrap="square" lIns="121900" tIns="121900" rIns="121900" bIns="121900" rtlCol="0" anchor="t" anchorCtr="0">
            <a:normAutofit fontScale="85000" lnSpcReduction="10000"/>
          </a:bodyPr>
          <a:lstStyle/>
          <a:p>
            <a:pPr marL="609585" indent="-457189">
              <a:lnSpc>
                <a:spcPct val="115000"/>
              </a:lnSpc>
              <a:spcBef>
                <a:spcPts val="0"/>
              </a:spcBef>
              <a:spcAft>
                <a:spcPts val="0"/>
              </a:spcAft>
              <a:buSzPct val="92664"/>
              <a:buChar char="●"/>
            </a:pPr>
            <a:r>
              <a:rPr lang="en-US" sz="3900" dirty="0"/>
              <a:t>“Every system is perfectly designed to get the results it gets.”</a:t>
            </a:r>
            <a:endParaRPr sz="3900" dirty="0"/>
          </a:p>
          <a:p>
            <a:pPr marL="1219170" lvl="1" indent="-423323">
              <a:lnSpc>
                <a:spcPct val="115000"/>
              </a:lnSpc>
              <a:spcBef>
                <a:spcPts val="2133"/>
              </a:spcBef>
              <a:spcAft>
                <a:spcPts val="0"/>
              </a:spcAft>
              <a:buSzPct val="84084"/>
              <a:buChar char="○"/>
            </a:pPr>
            <a:r>
              <a:rPr lang="en-US" sz="3900" dirty="0"/>
              <a:t>W. Edwards Deming</a:t>
            </a:r>
            <a:endParaRPr sz="3900" dirty="0"/>
          </a:p>
          <a:p>
            <a:pPr marL="365751" lvl="1" indent="0">
              <a:lnSpc>
                <a:spcPct val="115000"/>
              </a:lnSpc>
              <a:spcBef>
                <a:spcPts val="2133"/>
              </a:spcBef>
              <a:spcAft>
                <a:spcPts val="0"/>
              </a:spcAft>
              <a:buSzPct val="84084"/>
              <a:buNone/>
            </a:pPr>
            <a:endParaRPr sz="3900" dirty="0"/>
          </a:p>
          <a:p>
            <a:pPr marL="609585" indent="-457189">
              <a:lnSpc>
                <a:spcPct val="115000"/>
              </a:lnSpc>
              <a:spcBef>
                <a:spcPts val="0"/>
              </a:spcBef>
              <a:spcAft>
                <a:spcPts val="0"/>
              </a:spcAft>
              <a:buSzPct val="92664"/>
              <a:buChar char="●"/>
            </a:pPr>
            <a:r>
              <a:rPr lang="en-US" sz="3900" dirty="0"/>
              <a:t>Community Schools deeply understand the systems that they are operating within, they develop a holistic vision for their schools and communities, and they problem solve changes to their system to achieve their vision.</a:t>
            </a:r>
            <a:endParaRPr sz="3900" dirty="0"/>
          </a:p>
          <a:p>
            <a:pPr marL="45719" indent="0">
              <a:lnSpc>
                <a:spcPct val="115000"/>
              </a:lnSpc>
              <a:spcBef>
                <a:spcPts val="0"/>
              </a:spcBef>
              <a:spcAft>
                <a:spcPts val="0"/>
              </a:spcAft>
              <a:buSzPct val="108108"/>
              <a:buNone/>
            </a:pPr>
            <a:endParaRPr dirty="0"/>
          </a:p>
        </p:txBody>
      </p:sp>
      <p:sp>
        <p:nvSpPr>
          <p:cNvPr id="302" name="Google Shape;302;p43"/>
          <p:cNvSpPr txBox="1">
            <a:spLocks noGrp="1"/>
          </p:cNvSpPr>
          <p:nvPr>
            <p:ph type="title"/>
          </p:nvPr>
        </p:nvSpPr>
        <p:spPr>
          <a:xfrm>
            <a:off x="415600" y="593367"/>
            <a:ext cx="11360800" cy="763600"/>
          </a:xfrm>
          <a:prstGeom prst="rect">
            <a:avLst/>
          </a:prstGeom>
          <a:noFill/>
          <a:ln>
            <a:noFill/>
          </a:ln>
        </p:spPr>
        <p:txBody>
          <a:bodyPr spcFirstLastPara="1" vert="horz" wrap="square" lIns="121900" tIns="121900" rIns="121900" bIns="121900" rtlCol="0" anchor="t" anchorCtr="0">
            <a:noAutofit/>
          </a:bodyPr>
          <a:lstStyle/>
          <a:p>
            <a:pPr>
              <a:lnSpc>
                <a:spcPct val="100000"/>
              </a:lnSpc>
              <a:spcBef>
                <a:spcPts val="0"/>
              </a:spcBef>
              <a:buSzPts val="2800"/>
            </a:pPr>
            <a:r>
              <a:rPr lang="en-US"/>
              <a:t>Defining Community Schools</a:t>
            </a:r>
            <a:endParaRPr/>
          </a:p>
        </p:txBody>
      </p:sp>
    </p:spTree>
    <p:extLst>
      <p:ext uri="{BB962C8B-B14F-4D97-AF65-F5344CB8AC3E}">
        <p14:creationId xmlns:p14="http://schemas.microsoft.com/office/powerpoint/2010/main" val="464977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4"/>
          <p:cNvSpPr/>
          <p:nvPr/>
        </p:nvSpPr>
        <p:spPr>
          <a:xfrm>
            <a:off x="1573306" y="1716742"/>
            <a:ext cx="8382000" cy="3447097"/>
          </a:xfrm>
          <a:prstGeom prst="rect">
            <a:avLst/>
          </a:prstGeom>
          <a:noFill/>
          <a:ln>
            <a:noFill/>
          </a:ln>
        </p:spPr>
        <p:txBody>
          <a:bodyPr spcFirstLastPara="1" wrap="square" lIns="121900" tIns="60933" rIns="121900" bIns="60933" anchor="t" anchorCtr="0">
            <a:noAutofit/>
          </a:bodyPr>
          <a:lstStyle/>
          <a:p>
            <a:pPr marL="742315" indent="-742315">
              <a:buClr>
                <a:srgbClr val="000000"/>
              </a:buClr>
              <a:buSzPts val="2700"/>
              <a:buFont typeface="Arial"/>
              <a:buAutoNum type="arabicPeriod"/>
            </a:pPr>
            <a:r>
              <a:rPr lang="en-US" sz="3600" dirty="0">
                <a:solidFill>
                  <a:srgbClr val="000000"/>
                </a:solidFill>
                <a:latin typeface="Arial"/>
                <a:ea typeface="Arial"/>
                <a:cs typeface="Arial"/>
                <a:sym typeface="Arial"/>
              </a:rPr>
              <a:t>Community School Coordinator</a:t>
            </a:r>
            <a:endParaRPr lang="en-US" sz="2400" dirty="0">
              <a:cs typeface="Calibri" panose="020F0502020204030204"/>
            </a:endParaRPr>
          </a:p>
          <a:p>
            <a:pPr marL="742315" indent="-742315">
              <a:buClr>
                <a:srgbClr val="000000"/>
              </a:buClr>
              <a:buSzPts val="2700"/>
              <a:buFont typeface="Arial"/>
              <a:buAutoNum type="arabicPeriod"/>
            </a:pPr>
            <a:r>
              <a:rPr lang="en-US" sz="3600" dirty="0">
                <a:solidFill>
                  <a:srgbClr val="000000"/>
                </a:solidFill>
                <a:latin typeface="Arial"/>
                <a:ea typeface="Arial"/>
                <a:cs typeface="Arial"/>
                <a:sym typeface="Arial"/>
              </a:rPr>
              <a:t>Grassroots Visioning &amp; Needs/Asset Assessment</a:t>
            </a:r>
            <a:endParaRPr lang="en-US" sz="2400" dirty="0">
              <a:cs typeface="Calibri" panose="020F0502020204030204"/>
            </a:endParaRPr>
          </a:p>
          <a:p>
            <a:pPr marL="742315" indent="-742315">
              <a:buClr>
                <a:srgbClr val="000000"/>
              </a:buClr>
              <a:buSzPts val="2700"/>
              <a:buFont typeface="Arial"/>
              <a:buAutoNum type="arabicPeriod"/>
            </a:pPr>
            <a:r>
              <a:rPr lang="en-US" sz="3600" dirty="0">
                <a:solidFill>
                  <a:srgbClr val="000000"/>
                </a:solidFill>
                <a:latin typeface="Arial"/>
                <a:ea typeface="Arial"/>
                <a:cs typeface="Arial"/>
                <a:sym typeface="Arial"/>
              </a:rPr>
              <a:t>Grassroots &amp; </a:t>
            </a:r>
            <a:r>
              <a:rPr lang="en-US" sz="3600" dirty="0" err="1">
                <a:solidFill>
                  <a:srgbClr val="000000"/>
                </a:solidFill>
                <a:latin typeface="Arial"/>
                <a:ea typeface="Arial"/>
                <a:cs typeface="Arial"/>
                <a:sym typeface="Arial"/>
              </a:rPr>
              <a:t>Grasstops</a:t>
            </a:r>
            <a:r>
              <a:rPr lang="en-US" sz="3600" dirty="0">
                <a:solidFill>
                  <a:srgbClr val="000000"/>
                </a:solidFill>
                <a:latin typeface="Arial"/>
                <a:ea typeface="Arial"/>
                <a:cs typeface="Arial"/>
                <a:sym typeface="Arial"/>
              </a:rPr>
              <a:t> Problem-Solving to Achieve the Vision</a:t>
            </a:r>
            <a:endParaRPr lang="en-US" sz="2400" dirty="0">
              <a:cs typeface="Calibri" panose="020F0502020204030204"/>
            </a:endParaRPr>
          </a:p>
          <a:p>
            <a:pPr marL="742315" indent="-742315">
              <a:buClr>
                <a:srgbClr val="000000"/>
              </a:buClr>
              <a:buSzPts val="2700"/>
              <a:buFont typeface="Arial"/>
              <a:buAutoNum type="arabicPeriod"/>
            </a:pPr>
            <a:r>
              <a:rPr lang="en-US" sz="3600" dirty="0">
                <a:solidFill>
                  <a:srgbClr val="000000"/>
                </a:solidFill>
                <a:latin typeface="Arial"/>
                <a:ea typeface="Arial"/>
                <a:cs typeface="Arial"/>
                <a:sym typeface="Arial"/>
              </a:rPr>
              <a:t>Stakeholder/Partner Coordination</a:t>
            </a:r>
            <a:endParaRPr lang="en-US" sz="2400" dirty="0">
              <a:cs typeface="Calibri" panose="020F0502020204030204"/>
            </a:endParaRPr>
          </a:p>
        </p:txBody>
      </p:sp>
      <p:sp>
        <p:nvSpPr>
          <p:cNvPr id="309" name="Google Shape;309;p44"/>
          <p:cNvSpPr txBox="1">
            <a:spLocks noGrp="1"/>
          </p:cNvSpPr>
          <p:nvPr>
            <p:ph type="title"/>
          </p:nvPr>
        </p:nvSpPr>
        <p:spPr>
          <a:xfrm>
            <a:off x="501503" y="324293"/>
            <a:ext cx="8381260" cy="1054395"/>
          </a:xfrm>
          <a:prstGeom prst="rect">
            <a:avLst/>
          </a:prstGeom>
          <a:noFill/>
          <a:ln>
            <a:noFill/>
          </a:ln>
        </p:spPr>
        <p:txBody>
          <a:bodyPr spcFirstLastPara="1" vert="horz" wrap="square" lIns="121900" tIns="121900" rIns="121900" bIns="121900" rtlCol="0" anchor="t" anchorCtr="0">
            <a:noAutofit/>
          </a:bodyPr>
          <a:lstStyle/>
          <a:p>
            <a:pPr>
              <a:lnSpc>
                <a:spcPct val="100000"/>
              </a:lnSpc>
              <a:spcBef>
                <a:spcPts val="0"/>
              </a:spcBef>
              <a:buSzPts val="2800"/>
            </a:pPr>
            <a:r>
              <a:rPr lang="en-US" sz="4000"/>
              <a:t>What are </a:t>
            </a:r>
            <a:r>
              <a:rPr lang="en-US" sz="4000" dirty="0"/>
              <a:t>Community Schools?</a:t>
            </a:r>
            <a:endParaRPr/>
          </a:p>
        </p:txBody>
      </p:sp>
    </p:spTree>
    <p:extLst>
      <p:ext uri="{BB962C8B-B14F-4D97-AF65-F5344CB8AC3E}">
        <p14:creationId xmlns:p14="http://schemas.microsoft.com/office/powerpoint/2010/main" val="3458560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5"/>
          <p:cNvSpPr txBox="1">
            <a:spLocks noGrp="1"/>
          </p:cNvSpPr>
          <p:nvPr>
            <p:ph type="body" idx="1"/>
          </p:nvPr>
        </p:nvSpPr>
        <p:spPr>
          <a:xfrm>
            <a:off x="128587" y="1271587"/>
            <a:ext cx="11787188" cy="4993481"/>
          </a:xfrm>
          <a:prstGeom prst="rect">
            <a:avLst/>
          </a:prstGeom>
          <a:noFill/>
          <a:ln>
            <a:noFill/>
          </a:ln>
        </p:spPr>
        <p:txBody>
          <a:bodyPr spcFirstLastPara="1" vert="horz" wrap="square" lIns="121900" tIns="121900" rIns="121900" bIns="121900" rtlCol="0" anchor="t" anchorCtr="0">
            <a:noAutofit/>
          </a:bodyPr>
          <a:lstStyle/>
          <a:p>
            <a:pPr marL="566914" indent="-457189">
              <a:lnSpc>
                <a:spcPct val="115000"/>
              </a:lnSpc>
              <a:spcBef>
                <a:spcPts val="0"/>
              </a:spcBef>
              <a:spcAft>
                <a:spcPts val="0"/>
              </a:spcAft>
              <a:buSzPts val="1800"/>
              <a:buFont typeface="Arial"/>
              <a:buAutoNum type="arabicPeriod"/>
            </a:pPr>
            <a:r>
              <a:rPr lang="en-US" sz="3200" dirty="0"/>
              <a:t>Strengthened curriculum and academic programs (culturally relevant and engaging).</a:t>
            </a:r>
            <a:endParaRPr sz="3200" dirty="0"/>
          </a:p>
          <a:p>
            <a:pPr marL="566914" indent="-457189">
              <a:lnSpc>
                <a:spcPct val="115000"/>
              </a:lnSpc>
              <a:spcBef>
                <a:spcPts val="0"/>
              </a:spcBef>
              <a:spcAft>
                <a:spcPts val="0"/>
              </a:spcAft>
              <a:buSzPts val="1800"/>
              <a:buFont typeface="Arial"/>
              <a:buAutoNum type="arabicPeriod"/>
            </a:pPr>
            <a:r>
              <a:rPr lang="en-US" sz="3200" dirty="0"/>
              <a:t>An emphasis on high-quality teaching, not on high-stakes testing.</a:t>
            </a:r>
            <a:endParaRPr sz="3200" dirty="0"/>
          </a:p>
          <a:p>
            <a:pPr marL="566914" indent="-457189">
              <a:lnSpc>
                <a:spcPct val="115000"/>
              </a:lnSpc>
              <a:spcBef>
                <a:spcPts val="0"/>
              </a:spcBef>
              <a:spcAft>
                <a:spcPts val="0"/>
              </a:spcAft>
              <a:buSzPts val="1800"/>
              <a:buFont typeface="Arial"/>
              <a:buAutoNum type="arabicPeriod"/>
            </a:pPr>
            <a:r>
              <a:rPr lang="en-US" sz="3200" dirty="0"/>
              <a:t>Coordinated &amp; integrated </a:t>
            </a:r>
            <a:r>
              <a:rPr lang="en-US" sz="3200" u="sng" dirty="0"/>
              <a:t>wrap-around supports</a:t>
            </a:r>
            <a:r>
              <a:rPr lang="en-US" sz="3200" dirty="0"/>
              <a:t> such as health care, eye care and social and emotional services.</a:t>
            </a:r>
            <a:endParaRPr sz="3200" dirty="0"/>
          </a:p>
          <a:p>
            <a:pPr marL="566914" indent="-457189">
              <a:lnSpc>
                <a:spcPct val="115000"/>
              </a:lnSpc>
              <a:spcBef>
                <a:spcPts val="0"/>
              </a:spcBef>
              <a:spcAft>
                <a:spcPts val="0"/>
              </a:spcAft>
              <a:buSzPts val="1800"/>
              <a:buFont typeface="Arial"/>
              <a:buAutoNum type="arabicPeriod"/>
            </a:pPr>
            <a:r>
              <a:rPr lang="en-US" sz="3200" dirty="0"/>
              <a:t>Positive behavior practices such as restorative practices.</a:t>
            </a:r>
            <a:endParaRPr sz="3200" dirty="0"/>
          </a:p>
          <a:p>
            <a:pPr marL="566914" indent="-457189">
              <a:lnSpc>
                <a:spcPct val="115000"/>
              </a:lnSpc>
              <a:spcBef>
                <a:spcPts val="0"/>
              </a:spcBef>
              <a:spcAft>
                <a:spcPts val="0"/>
              </a:spcAft>
              <a:buSzPts val="1800"/>
              <a:buFont typeface="Arial"/>
              <a:buAutoNum type="arabicPeriod"/>
            </a:pPr>
            <a:r>
              <a:rPr lang="en-US" sz="3200" dirty="0"/>
              <a:t>Transformational family, student and community engagement.</a:t>
            </a:r>
            <a:endParaRPr sz="3200" dirty="0"/>
          </a:p>
          <a:p>
            <a:pPr marL="566914" indent="-457189">
              <a:lnSpc>
                <a:spcPct val="115000"/>
              </a:lnSpc>
              <a:spcBef>
                <a:spcPts val="0"/>
              </a:spcBef>
              <a:spcAft>
                <a:spcPts val="0"/>
              </a:spcAft>
              <a:buSzPts val="1800"/>
              <a:buFont typeface="Arial"/>
              <a:buAutoNum type="arabicPeriod"/>
            </a:pPr>
            <a:r>
              <a:rPr lang="en-US" sz="3200" dirty="0"/>
              <a:t>Shared leadership philosophy.  </a:t>
            </a:r>
            <a:endParaRPr sz="3200" dirty="0"/>
          </a:p>
        </p:txBody>
      </p:sp>
      <p:sp>
        <p:nvSpPr>
          <p:cNvPr id="316" name="Google Shape;316;p45"/>
          <p:cNvSpPr txBox="1">
            <a:spLocks noGrp="1"/>
          </p:cNvSpPr>
          <p:nvPr>
            <p:ph type="title"/>
          </p:nvPr>
        </p:nvSpPr>
        <p:spPr>
          <a:xfrm>
            <a:off x="-392475" y="139711"/>
            <a:ext cx="11360800" cy="1051136"/>
          </a:xfrm>
          <a:prstGeom prst="rect">
            <a:avLst/>
          </a:prstGeom>
          <a:noFill/>
          <a:ln>
            <a:noFill/>
          </a:ln>
        </p:spPr>
        <p:txBody>
          <a:bodyPr spcFirstLastPara="1" vert="horz" wrap="square" lIns="121900" tIns="121900" rIns="121900" bIns="121900" rtlCol="0" anchor="t" anchorCtr="0">
            <a:normAutofit/>
          </a:bodyPr>
          <a:lstStyle/>
          <a:p>
            <a:pPr marL="109725" algn="ctr">
              <a:lnSpc>
                <a:spcPct val="100000"/>
              </a:lnSpc>
              <a:spcBef>
                <a:spcPts val="0"/>
              </a:spcBef>
              <a:buSzPts val="2800"/>
            </a:pPr>
            <a:r>
              <a:rPr lang="en-US"/>
              <a:t>NEA’s Six Pillars</a:t>
            </a:r>
            <a:endParaRPr u="sng"/>
          </a:p>
        </p:txBody>
      </p:sp>
    </p:spTree>
    <p:extLst>
      <p:ext uri="{BB962C8B-B14F-4D97-AF65-F5344CB8AC3E}">
        <p14:creationId xmlns:p14="http://schemas.microsoft.com/office/powerpoint/2010/main" val="25221036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BE118-4764-475D-A287-402EB4673996}"/>
              </a:ext>
            </a:extLst>
          </p:cNvPr>
          <p:cNvSpPr>
            <a:spLocks noGrp="1"/>
          </p:cNvSpPr>
          <p:nvPr>
            <p:ph type="title"/>
          </p:nvPr>
        </p:nvSpPr>
        <p:spPr>
          <a:xfrm>
            <a:off x="381183" y="-63503"/>
            <a:ext cx="10058400" cy="860272"/>
          </a:xfrm>
        </p:spPr>
        <p:txBody>
          <a:bodyPr/>
          <a:lstStyle/>
          <a:p>
            <a:r>
              <a:rPr lang="en-US" b="1" dirty="0"/>
              <a:t>6 Pillars of Community Schools Carousel</a:t>
            </a:r>
          </a:p>
        </p:txBody>
      </p:sp>
      <p:sp>
        <p:nvSpPr>
          <p:cNvPr id="3" name="Content Placeholder 2">
            <a:extLst>
              <a:ext uri="{FF2B5EF4-FFF2-40B4-BE49-F238E27FC236}">
                <a16:creationId xmlns:a16="http://schemas.microsoft.com/office/drawing/2014/main" id="{4CFC4819-8AA4-45A2-811B-9C744397FD17}"/>
              </a:ext>
            </a:extLst>
          </p:cNvPr>
          <p:cNvSpPr>
            <a:spLocks noGrp="1"/>
          </p:cNvSpPr>
          <p:nvPr>
            <p:ph idx="1"/>
          </p:nvPr>
        </p:nvSpPr>
        <p:spPr>
          <a:xfrm>
            <a:off x="461850" y="967732"/>
            <a:ext cx="6583186" cy="5036949"/>
          </a:xfrm>
        </p:spPr>
        <p:txBody>
          <a:bodyPr>
            <a:noAutofit/>
          </a:bodyPr>
          <a:lstStyle/>
          <a:p>
            <a:pPr marL="0" indent="0">
              <a:buNone/>
            </a:pPr>
            <a:r>
              <a:rPr lang="en-US" sz="3600" dirty="0"/>
              <a:t>Go to your starting chart –  Make a vertical line down the middle</a:t>
            </a:r>
          </a:p>
          <a:p>
            <a:pPr lvl="1">
              <a:buFont typeface="Arial" panose="020B0604020202020204" pitchFamily="34" charset="0"/>
              <a:buChar char="•"/>
            </a:pPr>
            <a:r>
              <a:rPr lang="en-US" sz="3600" dirty="0"/>
              <a:t>Introduce yourselves </a:t>
            </a:r>
          </a:p>
          <a:p>
            <a:pPr lvl="1">
              <a:buFont typeface="Arial" panose="020B0604020202020204" pitchFamily="34" charset="0"/>
              <a:buChar char="•"/>
            </a:pPr>
            <a:r>
              <a:rPr lang="en-US" sz="3600" dirty="0"/>
              <a:t>What are the opportunities that this pillar COULD provide your affiliates?</a:t>
            </a:r>
          </a:p>
          <a:p>
            <a:pPr lvl="1">
              <a:buFont typeface="Arial" panose="020B0604020202020204" pitchFamily="34" charset="0"/>
              <a:buChar char="•"/>
            </a:pPr>
            <a:r>
              <a:rPr lang="en-US" sz="3600" dirty="0"/>
              <a:t>What are the potential challenges this pillar could provide your affiliates?</a:t>
            </a:r>
          </a:p>
          <a:p>
            <a:pPr lvl="1">
              <a:buFont typeface="Arial" panose="020B0604020202020204" pitchFamily="34" charset="0"/>
              <a:buChar char="•"/>
            </a:pPr>
            <a:r>
              <a:rPr lang="en-US" sz="3600" dirty="0"/>
              <a:t>3 MINUTES – GO!</a:t>
            </a:r>
          </a:p>
        </p:txBody>
      </p:sp>
      <p:pic>
        <p:nvPicPr>
          <p:cNvPr id="1026" name="Picture 2" descr="Related image">
            <a:extLst>
              <a:ext uri="{FF2B5EF4-FFF2-40B4-BE49-F238E27FC236}">
                <a16:creationId xmlns:a16="http://schemas.microsoft.com/office/drawing/2014/main" id="{428A9EC5-BA6E-4287-94F9-BFB0CC9A3C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5036" y="1367555"/>
            <a:ext cx="6109854" cy="4808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15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Community Schools?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37</a:t>
            </a:fld>
            <a:endParaRPr lang="en-US" dirty="0"/>
          </a:p>
        </p:txBody>
      </p:sp>
      <p:pic>
        <p:nvPicPr>
          <p:cNvPr id="4098" name="Picture 2" descr="Text reads: Every district that has fully embraced the NEA Community School Model has achieved meaningful and sometimes amazing outcomes. At San Francisco’s MLK Academic Middle School reading and math scores rose by 9%, all while increasing free breakfast by 89% and decreasing suspensions by 85%. These coinciding results are only possible when communities work together with their schools as both the center and conduit for change."/>
          <p:cNvPicPr>
            <a:picLocks noChangeAspect="1" noChangeArrowheads="1"/>
          </p:cNvPicPr>
          <p:nvPr/>
        </p:nvPicPr>
        <p:blipFill rotWithShape="1">
          <a:blip r:embed="rId2">
            <a:extLst>
              <a:ext uri="{28A0092B-C50C-407E-A947-70E740481C1C}">
                <a14:useLocalDpi xmlns:a14="http://schemas.microsoft.com/office/drawing/2010/main" val="0"/>
              </a:ext>
            </a:extLst>
          </a:blip>
          <a:srcRect b="50887"/>
          <a:stretch/>
        </p:blipFill>
        <p:spPr bwMode="auto">
          <a:xfrm>
            <a:off x="0" y="288417"/>
            <a:ext cx="12326471" cy="5189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632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6" name="Google Shape;336;p49"/>
          <p:cNvSpPr txBox="1">
            <a:spLocks noGrp="1"/>
          </p:cNvSpPr>
          <p:nvPr>
            <p:ph type="title"/>
          </p:nvPr>
        </p:nvSpPr>
        <p:spPr>
          <a:xfrm>
            <a:off x="119921" y="286603"/>
            <a:ext cx="11718418" cy="822669"/>
          </a:xfrm>
          <a:prstGeom prst="rect">
            <a:avLst/>
          </a:prstGeom>
        </p:spPr>
        <p:txBody>
          <a:bodyPr spcFirstLastPara="1" vert="horz" wrap="square" lIns="91425" tIns="91425" rIns="91425" bIns="91425" rtlCol="0" anchor="ctr" anchorCtr="0">
            <a:noAutofit/>
          </a:bodyPr>
          <a:lstStyle/>
          <a:p>
            <a:r>
              <a:rPr lang="en-US" dirty="0"/>
              <a:t>Exploring and Discussion (On your own) </a:t>
            </a:r>
            <a:endParaRPr dirty="0"/>
          </a:p>
        </p:txBody>
      </p:sp>
      <p:sp>
        <p:nvSpPr>
          <p:cNvPr id="335" name="Google Shape;335;p49"/>
          <p:cNvSpPr txBox="1">
            <a:spLocks noGrp="1"/>
          </p:cNvSpPr>
          <p:nvPr>
            <p:ph idx="1"/>
          </p:nvPr>
        </p:nvSpPr>
        <p:spPr>
          <a:xfrm>
            <a:off x="119921" y="1025175"/>
            <a:ext cx="10765936" cy="4460019"/>
          </a:xfrm>
          <a:prstGeom prst="rect">
            <a:avLst/>
          </a:prstGeom>
        </p:spPr>
        <p:txBody>
          <a:bodyPr spcFirstLastPara="1" vert="horz" wrap="square" lIns="91425" tIns="91425" rIns="91425" bIns="91425" rtlCol="0" anchor="t" anchorCtr="0">
            <a:noAutofit/>
          </a:bodyPr>
          <a:lstStyle/>
          <a:p>
            <a:pPr marL="104140" indent="-342900">
              <a:buFont typeface="Arial" panose="020B0604020202020204" pitchFamily="34" charset="0"/>
              <a:buChar char="•"/>
            </a:pPr>
            <a:r>
              <a:rPr lang="en" sz="3600" dirty="0"/>
              <a:t>What stands out to you about this approach?</a:t>
            </a:r>
          </a:p>
          <a:p>
            <a:pPr marL="104140" indent="-342900">
              <a:spcBef>
                <a:spcPts val="0"/>
              </a:spcBef>
              <a:buFont typeface="Arial" panose="020B0604020202020204" pitchFamily="34" charset="0"/>
              <a:buChar char="•"/>
            </a:pPr>
            <a:r>
              <a:rPr lang="en-US" sz="3600" dirty="0"/>
              <a:t>What are the opportunities that this strategy </a:t>
            </a:r>
            <a:br>
              <a:rPr lang="en-US" sz="3600" dirty="0"/>
            </a:br>
            <a:r>
              <a:rPr lang="en-US" sz="3600" dirty="0"/>
              <a:t>COULD provide your affiliates?</a:t>
            </a:r>
          </a:p>
          <a:p>
            <a:pPr marL="104140" indent="-342900">
              <a:spcBef>
                <a:spcPts val="0"/>
              </a:spcBef>
              <a:buFont typeface="Arial" panose="020B0604020202020204" pitchFamily="34" charset="0"/>
              <a:buChar char="•"/>
            </a:pPr>
            <a:r>
              <a:rPr lang="en-US" sz="3600" dirty="0"/>
              <a:t>What are the potential challenges this strategy </a:t>
            </a:r>
            <a:br>
              <a:rPr lang="en-US" sz="3600" dirty="0"/>
            </a:br>
            <a:r>
              <a:rPr lang="en-US" sz="3600" dirty="0"/>
              <a:t>could provide your affiliates?</a:t>
            </a:r>
          </a:p>
          <a:p>
            <a:pPr marL="104140" indent="-342900">
              <a:spcBef>
                <a:spcPts val="0"/>
              </a:spcBef>
              <a:buFont typeface="Arial" panose="020B0604020202020204" pitchFamily="34" charset="0"/>
              <a:buChar char="•"/>
            </a:pPr>
            <a:endParaRPr lang="en-US" sz="3600" dirty="0"/>
          </a:p>
          <a:p>
            <a:pPr marL="104140" indent="-342900">
              <a:spcBef>
                <a:spcPts val="0"/>
              </a:spcBef>
              <a:buFont typeface="Arial" panose="020B0604020202020204" pitchFamily="34" charset="0"/>
              <a:buChar char="•"/>
            </a:pPr>
            <a:r>
              <a:rPr lang="en-US" sz="3600" dirty="0"/>
              <a:t>Explore NEA Community School Webpage</a:t>
            </a:r>
          </a:p>
          <a:p>
            <a:pPr marL="0" indent="0">
              <a:spcBef>
                <a:spcPts val="0"/>
              </a:spcBef>
              <a:buNone/>
            </a:pPr>
            <a:r>
              <a:rPr lang="en-US" sz="3600" dirty="0">
                <a:hlinkClick r:id="rId3"/>
              </a:rPr>
              <a:t>https://www.nea.org/student-success/great-public-schools/community-schools</a:t>
            </a:r>
            <a:endParaRPr lang="en-US" sz="3600" dirty="0"/>
          </a:p>
          <a:p>
            <a:pPr marL="104140" indent="-342900">
              <a:spcBef>
                <a:spcPts val="0"/>
              </a:spcBef>
              <a:buFont typeface="Arial" panose="020B0604020202020204" pitchFamily="34" charset="0"/>
              <a:buChar char="•"/>
            </a:pPr>
            <a:endParaRPr lang="en-US" sz="3600" dirty="0"/>
          </a:p>
          <a:p>
            <a:pPr marL="104140" indent="-342900">
              <a:spcBef>
                <a:spcPts val="0"/>
              </a:spcBef>
              <a:buFont typeface="Arial" panose="020B0604020202020204" pitchFamily="34" charset="0"/>
              <a:buChar char="•"/>
            </a:pPr>
            <a:endParaRPr lang="en-US" sz="3600" dirty="0"/>
          </a:p>
          <a:p>
            <a:pPr indent="-330200">
              <a:spcBef>
                <a:spcPts val="0"/>
              </a:spcBef>
              <a:buChar char="●"/>
            </a:pPr>
            <a:endParaRPr b="1" dirty="0"/>
          </a:p>
        </p:txBody>
      </p:sp>
      <p:pic>
        <p:nvPicPr>
          <p:cNvPr id="4" name="Picture 2" descr="A Caution in Pursuing the Common Good | Sojourn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0747" y="3626603"/>
            <a:ext cx="2597163" cy="259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40567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dirty="0"/>
              <a:t>What is THE </a:t>
            </a:r>
            <a:br>
              <a:rPr lang="en-US" dirty="0"/>
            </a:br>
            <a:r>
              <a:rPr lang="en-US" dirty="0"/>
              <a:t>staff role? </a:t>
            </a:r>
          </a:p>
        </p:txBody>
      </p:sp>
      <p:sp>
        <p:nvSpPr>
          <p:cNvPr id="3" name="Content Placeholder 2"/>
          <p:cNvSpPr>
            <a:spLocks noGrp="1"/>
          </p:cNvSpPr>
          <p:nvPr>
            <p:ph idx="1"/>
          </p:nvPr>
        </p:nvSpPr>
        <p:spPr>
          <a:xfrm>
            <a:off x="815979" y="717331"/>
            <a:ext cx="5383020" cy="5666281"/>
          </a:xfrm>
        </p:spPr>
        <p:txBody>
          <a:bodyPr vert="horz" lIns="0" tIns="45720" rIns="0" bIns="45720" rtlCol="0" anchor="t">
            <a:normAutofit/>
          </a:bodyPr>
          <a:lstStyle/>
          <a:p>
            <a:endParaRPr lang="en-US" dirty="0"/>
          </a:p>
          <a:p>
            <a:pPr>
              <a:buClr>
                <a:schemeClr val="accent2">
                  <a:lumMod val="75000"/>
                </a:schemeClr>
              </a:buClr>
              <a:buFont typeface="Wingdings" panose="05000000000000000000" pitchFamily="2" charset="2"/>
              <a:buChar char="p"/>
            </a:pPr>
            <a:r>
              <a:rPr lang="en-US" sz="2800" dirty="0"/>
              <a:t>What are the types of work Staff people are engaged in that support and cultivate a Community Schools Strategy? </a:t>
            </a:r>
          </a:p>
          <a:p>
            <a:pPr>
              <a:buClr>
                <a:schemeClr val="accent2">
                  <a:lumMod val="75000"/>
                </a:schemeClr>
              </a:buClr>
              <a:buFont typeface="Wingdings" panose="05000000000000000000" pitchFamily="2" charset="2"/>
              <a:buChar char="p"/>
            </a:pPr>
            <a:r>
              <a:rPr lang="en-US" sz="2800" dirty="0"/>
              <a:t>What changes in your work/expectations would you (and your leader/manager) need to make room for, in order to cultivate social justice unionism as presented in this book? </a:t>
            </a:r>
          </a:p>
          <a:p>
            <a:endParaRPr lang="en-US" dirty="0"/>
          </a:p>
          <a:p>
            <a:endParaRPr lang="en-US" dirty="0"/>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39</a:t>
            </a:fld>
            <a:endParaRPr lang="en-US"/>
          </a:p>
        </p:txBody>
      </p:sp>
    </p:spTree>
    <p:extLst>
      <p:ext uri="{BB962C8B-B14F-4D97-AF65-F5344CB8AC3E}">
        <p14:creationId xmlns:p14="http://schemas.microsoft.com/office/powerpoint/2010/main" val="20886261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Coalitions and Allies</a:t>
            </a:r>
            <a:br>
              <a:rPr lang="en-US" dirty="0">
                <a:cs typeface="Calibri Light"/>
              </a:rPr>
            </a:br>
            <a:endParaRPr lang="en-US" dirty="0">
              <a:cs typeface="Calibri Light"/>
            </a:endParaRPr>
          </a:p>
        </p:txBody>
      </p:sp>
      <p:sp>
        <p:nvSpPr>
          <p:cNvPr id="3" name="Content Placeholder 2"/>
          <p:cNvSpPr>
            <a:spLocks noGrp="1"/>
          </p:cNvSpPr>
          <p:nvPr>
            <p:ph idx="1"/>
          </p:nvPr>
        </p:nvSpPr>
        <p:spPr/>
        <p:txBody>
          <a:bodyPr vert="horz" lIns="0" tIns="45720" rIns="0" bIns="45720" rtlCol="0" anchor="t">
            <a:normAutofit/>
          </a:bodyPr>
          <a:lstStyle/>
          <a:p>
            <a:r>
              <a:rPr lang="en-US" sz="3600" b="1" i="1" dirty="0"/>
              <a:t>For you to consider at home: </a:t>
            </a:r>
            <a:endParaRPr lang="en-US" sz="3600">
              <a:cs typeface="Calibri" panose="020F0502020204030204"/>
            </a:endParaRPr>
          </a:p>
          <a:p>
            <a:r>
              <a:rPr lang="en-US" sz="3600" dirty="0"/>
              <a:t>One theme that persists though this text is the development of Allies and Coalitions.</a:t>
            </a:r>
            <a:endParaRPr lang="en-US" sz="3600">
              <a:cs typeface="Calibri"/>
            </a:endParaRPr>
          </a:p>
          <a:p>
            <a:endParaRPr lang="en-US" sz="3600" dirty="0">
              <a:cs typeface="Calibri"/>
            </a:endParaRPr>
          </a:p>
          <a:p>
            <a:r>
              <a:rPr lang="en-US" sz="3600" dirty="0"/>
              <a:t>There are some good resources in the RG pp. 69-78.</a:t>
            </a:r>
            <a:endParaRPr lang="en-US" sz="3600" dirty="0">
              <a:cs typeface="Calibri"/>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40</a:t>
            </a:fld>
            <a:endParaRPr lang="en-US"/>
          </a:p>
        </p:txBody>
      </p:sp>
      <p:sp>
        <p:nvSpPr>
          <p:cNvPr id="9" name="AutoShape 6" descr="Coalition Building – Capitol Solutions"/>
          <p:cNvSpPr>
            <a:spLocks noGrp="1" noChangeAspect="1" noChangeArrowheads="1"/>
          </p:cNvSpPr>
          <p:nvPr>
            <p:ph type="body"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3" name="Picture 12"/>
          <p:cNvPicPr>
            <a:picLocks noChangeAspect="1"/>
          </p:cNvPicPr>
          <p:nvPr/>
        </p:nvPicPr>
        <p:blipFill>
          <a:blip r:embed="rId2"/>
          <a:stretch>
            <a:fillRect/>
          </a:stretch>
        </p:blipFill>
        <p:spPr>
          <a:xfrm>
            <a:off x="295674" y="3517750"/>
            <a:ext cx="3523452" cy="2336202"/>
          </a:xfrm>
          <a:prstGeom prst="rect">
            <a:avLst/>
          </a:prstGeom>
        </p:spPr>
      </p:pic>
    </p:spTree>
    <p:extLst>
      <p:ext uri="{BB962C8B-B14F-4D97-AF65-F5344CB8AC3E}">
        <p14:creationId xmlns:p14="http://schemas.microsoft.com/office/powerpoint/2010/main" val="1934822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72598">
            <a:off x="78344" y="1845200"/>
            <a:ext cx="4684468" cy="38157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Key Points</a:t>
            </a:r>
          </a:p>
        </p:txBody>
      </p:sp>
      <p:sp>
        <p:nvSpPr>
          <p:cNvPr id="3" name="Content Placeholder 2"/>
          <p:cNvSpPr>
            <a:spLocks noGrp="1"/>
          </p:cNvSpPr>
          <p:nvPr>
            <p:ph idx="1"/>
          </p:nvPr>
        </p:nvSpPr>
        <p:spPr>
          <a:xfrm>
            <a:off x="5125040" y="1085803"/>
            <a:ext cx="6030639" cy="4783291"/>
          </a:xfrm>
        </p:spPr>
        <p:txBody>
          <a:bodyPr>
            <a:normAutofit/>
          </a:bodyPr>
          <a:lstStyle/>
          <a:p>
            <a:r>
              <a:rPr lang="en-US" sz="3600" dirty="0"/>
              <a:t>These strategies are done with locals that are already towards the fighting union end of the continuum.</a:t>
            </a:r>
          </a:p>
          <a:p>
            <a:endParaRPr lang="en-US" sz="3600" dirty="0"/>
          </a:p>
          <a:p>
            <a:r>
              <a:rPr lang="en-US" sz="3600" dirty="0"/>
              <a:t>These strategies are only achievable in coalition with other groups. </a:t>
            </a:r>
          </a:p>
        </p:txBody>
      </p:sp>
      <p:sp>
        <p:nvSpPr>
          <p:cNvPr id="4" name="Slide Number Placeholder 3"/>
          <p:cNvSpPr>
            <a:spLocks noGrp="1"/>
          </p:cNvSpPr>
          <p:nvPr>
            <p:ph type="sldNum" sz="quarter" idx="12"/>
          </p:nvPr>
        </p:nvSpPr>
        <p:spPr/>
        <p:txBody>
          <a:bodyPr/>
          <a:lstStyle/>
          <a:p>
            <a:fld id="{5414DF46-E7D2-4146-95BA-57A23C39CF98}" type="slidenum">
              <a:rPr lang="en-US" smtClean="0"/>
              <a:t>41</a:t>
            </a:fld>
            <a:endParaRPr lang="en-US" dirty="0"/>
          </a:p>
        </p:txBody>
      </p:sp>
    </p:spTree>
    <p:extLst>
      <p:ext uri="{BB962C8B-B14F-4D97-AF65-F5344CB8AC3E}">
        <p14:creationId xmlns:p14="http://schemas.microsoft.com/office/powerpoint/2010/main" val="107304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dirty="0"/>
              <a:t>Shelly</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dirty="0">
                <a:solidFill>
                  <a:schemeClr val="accent2">
                    <a:lumMod val="75000"/>
                  </a:schemeClr>
                </a:solidFill>
              </a:rPr>
              <a:t>Bringing it all Together</a:t>
            </a:r>
          </a:p>
          <a:p>
            <a:pPr marL="0" indent="0">
              <a:buNone/>
            </a:pPr>
            <a:r>
              <a:rPr lang="en-US" sz="3600" dirty="0">
                <a:solidFill>
                  <a:schemeClr val="accent2">
                    <a:lumMod val="75000"/>
                  </a:schemeClr>
                </a:solidFill>
              </a:rPr>
              <a:t>A Summary of How We Win</a:t>
            </a:r>
          </a:p>
          <a:p>
            <a:pPr marL="0" indent="0">
              <a:buNone/>
            </a:pPr>
            <a:endParaRPr lang="en-US" sz="3600" dirty="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dirty="0"/>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42</a:t>
            </a:fld>
            <a:endParaRPr lang="en-US"/>
          </a:p>
        </p:txBody>
      </p:sp>
    </p:spTree>
    <p:extLst>
      <p:ext uri="{BB962C8B-B14F-4D97-AF65-F5344CB8AC3E}">
        <p14:creationId xmlns:p14="http://schemas.microsoft.com/office/powerpoint/2010/main" val="10202565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lstStyle/>
          <a:p>
            <a:r>
              <a:rPr lang="en-US" dirty="0"/>
              <a:t>7 Components of Social Justice Unionism</a:t>
            </a:r>
          </a:p>
        </p:txBody>
      </p:sp>
      <p:sp>
        <p:nvSpPr>
          <p:cNvPr id="3" name="Content Placeholder 2"/>
          <p:cNvSpPr>
            <a:spLocks noGrp="1"/>
          </p:cNvSpPr>
          <p:nvPr>
            <p:ph idx="1"/>
          </p:nvPr>
        </p:nvSpPr>
        <p:spPr>
          <a:xfrm>
            <a:off x="221673" y="822669"/>
            <a:ext cx="11610109" cy="5785949"/>
          </a:xfrm>
        </p:spPr>
        <p:txBody>
          <a:bodyPr>
            <a:normAutofit/>
          </a:bodyPr>
          <a:lstStyle/>
          <a:p>
            <a:pPr marL="457200" indent="-457200">
              <a:buFont typeface="+mj-lt"/>
              <a:buAutoNum type="arabicPeriod"/>
            </a:pPr>
            <a:r>
              <a:rPr lang="en-US" dirty="0"/>
              <a:t>Defend the rights of its members while fighting for the rights and needs of the broader community and students.</a:t>
            </a:r>
          </a:p>
          <a:p>
            <a:pPr marL="457200" indent="-457200">
              <a:buFont typeface="+mj-lt"/>
              <a:buAutoNum type="arabicPeriod"/>
            </a:pPr>
            <a:r>
              <a:rPr lang="en-US" dirty="0"/>
              <a:t>Recognize that the parents and neighbors of our students are key allies, and build strategic alliances with parents, labor unions, and community groups.</a:t>
            </a:r>
          </a:p>
          <a:p>
            <a:pPr marL="457200" indent="-457200">
              <a:buFont typeface="+mj-lt"/>
              <a:buAutoNum type="arabicPeriod"/>
            </a:pPr>
            <a:r>
              <a:rPr lang="en-US" dirty="0"/>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dirty="0"/>
              <a:t>Put teachers and others who work in classrooms at the center of school reform agendas, ensuring that they take ownership of reform initiatives.</a:t>
            </a:r>
          </a:p>
          <a:p>
            <a:pPr marL="457200" indent="-457200">
              <a:buFont typeface="+mj-lt"/>
              <a:buAutoNum type="arabicPeriod"/>
            </a:pPr>
            <a:r>
              <a:rPr lang="en-US" dirty="0"/>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dirty="0"/>
              <a:t>Forcefully advocate for a radical restructuring of American education.</a:t>
            </a:r>
          </a:p>
          <a:p>
            <a:pPr marL="457200" indent="-457200">
              <a:buFont typeface="+mj-lt"/>
              <a:buAutoNum type="arabicPeriod"/>
            </a:pPr>
            <a:r>
              <a:rPr lang="en-US" dirty="0"/>
              <a:t>Aggressively educate and mobilize its membership to fight for social justice in all areas of society.</a:t>
            </a:r>
          </a:p>
          <a:p>
            <a:endParaRPr lang="en-US" dirty="0"/>
          </a:p>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43</a:t>
            </a:fld>
            <a:endParaRPr lang="en-US" dirty="0"/>
          </a:p>
        </p:txBody>
      </p:sp>
    </p:spTree>
    <p:extLst>
      <p:ext uri="{BB962C8B-B14F-4D97-AF65-F5344CB8AC3E}">
        <p14:creationId xmlns:p14="http://schemas.microsoft.com/office/powerpoint/2010/main" val="261601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dirty="0"/>
              <a:t>Bill Fletcher </a:t>
            </a:r>
          </a:p>
        </p:txBody>
      </p:sp>
      <p:sp>
        <p:nvSpPr>
          <p:cNvPr id="8" name="Content Placeholder 2"/>
          <p:cNvSpPr txBox="1">
            <a:spLocks/>
          </p:cNvSpPr>
          <p:nvPr/>
        </p:nvSpPr>
        <p:spPr>
          <a:xfrm>
            <a:off x="277091" y="1990721"/>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dirty="0"/>
              <a:t>Public Sector Roles Play 3 Roles</a:t>
            </a:r>
          </a:p>
          <a:p>
            <a:r>
              <a:rPr lang="en-US" sz="3200" dirty="0"/>
              <a:t>1. They defend the interests of their members</a:t>
            </a:r>
          </a:p>
          <a:p>
            <a:r>
              <a:rPr lang="en-US" sz="3200" dirty="0"/>
              <a:t>2. They must look out for the interests of the community  (Fletcher indicates that this has almost become cliché)</a:t>
            </a:r>
          </a:p>
          <a:p>
            <a:r>
              <a:rPr lang="en-US" sz="3200" dirty="0"/>
              <a:t>3. They must defend the public sector (This is readily understood by unions in other nations but not here)</a:t>
            </a:r>
          </a:p>
          <a:p>
            <a:endParaRPr lang="en-US" sz="3200" dirty="0"/>
          </a:p>
        </p:txBody>
      </p:sp>
      <p:sp>
        <p:nvSpPr>
          <p:cNvPr id="9" name="Slide Number Placeholder 8"/>
          <p:cNvSpPr>
            <a:spLocks noGrp="1"/>
          </p:cNvSpPr>
          <p:nvPr>
            <p:ph type="sldNum" sz="quarter" idx="12"/>
          </p:nvPr>
        </p:nvSpPr>
        <p:spPr/>
        <p:txBody>
          <a:bodyPr/>
          <a:lstStyle/>
          <a:p>
            <a:fld id="{5414DF46-E7D2-4146-95BA-57A23C39CF98}" type="slidenum">
              <a:rPr lang="en-US" smtClean="0"/>
              <a:t>44</a:t>
            </a:fld>
            <a:endParaRPr lang="en-US"/>
          </a:p>
        </p:txBody>
      </p:sp>
    </p:spTree>
    <p:extLst>
      <p:ext uri="{BB962C8B-B14F-4D97-AF65-F5344CB8AC3E}">
        <p14:creationId xmlns:p14="http://schemas.microsoft.com/office/powerpoint/2010/main" val="21713736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910105" y="109331"/>
            <a:ext cx="5195328" cy="3049817"/>
          </a:xfrm>
          <a:prstGeom prst="rect">
            <a:avLst/>
          </a:prstGeom>
        </p:spPr>
      </p:pic>
      <p:sp>
        <p:nvSpPr>
          <p:cNvPr id="2" name="Title 1"/>
          <p:cNvSpPr>
            <a:spLocks noGrp="1"/>
          </p:cNvSpPr>
          <p:nvPr>
            <p:ph type="title"/>
          </p:nvPr>
        </p:nvSpPr>
        <p:spPr>
          <a:xfrm>
            <a:off x="277091" y="286602"/>
            <a:ext cx="10878589" cy="1472623"/>
          </a:xfrm>
        </p:spPr>
        <p:txBody>
          <a:bodyPr>
            <a:normAutofit/>
          </a:bodyPr>
          <a:lstStyle/>
          <a:p>
            <a:r>
              <a:rPr lang="en-US" dirty="0"/>
              <a:t>Bill Fletcher</a:t>
            </a:r>
          </a:p>
        </p:txBody>
      </p:sp>
      <p:sp>
        <p:nvSpPr>
          <p:cNvPr id="8" name="Content Placeholder 2"/>
          <p:cNvSpPr txBox="1">
            <a:spLocks/>
          </p:cNvSpPr>
          <p:nvPr/>
        </p:nvSpPr>
        <p:spPr>
          <a:xfrm>
            <a:off x="386422" y="3336419"/>
            <a:ext cx="11640088" cy="3042762"/>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dirty="0"/>
              <a:t>This third role is critical right now. Public sector unions need to articulate a coherent and credible defense of the public sector - to explain the role of the public sector and show why any kind of civilized society must have a public sector. I don't think public sector unions do that very well.  As a result, they tend to come across as merely defending the interests of their members.</a:t>
            </a:r>
          </a:p>
          <a:p>
            <a:endParaRPr lang="en-US" sz="3200" dirty="0"/>
          </a:p>
        </p:txBody>
      </p:sp>
      <p:sp>
        <p:nvSpPr>
          <p:cNvPr id="9" name="Slide Number Placeholder 8"/>
          <p:cNvSpPr>
            <a:spLocks noGrp="1"/>
          </p:cNvSpPr>
          <p:nvPr>
            <p:ph type="sldNum" sz="quarter" idx="12"/>
          </p:nvPr>
        </p:nvSpPr>
        <p:spPr/>
        <p:txBody>
          <a:bodyPr/>
          <a:lstStyle/>
          <a:p>
            <a:fld id="{5414DF46-E7D2-4146-95BA-57A23C39CF98}" type="slidenum">
              <a:rPr lang="en-US" smtClean="0"/>
              <a:t>45</a:t>
            </a:fld>
            <a:endParaRPr lang="en-US"/>
          </a:p>
        </p:txBody>
      </p:sp>
    </p:spTree>
    <p:extLst>
      <p:ext uri="{BB962C8B-B14F-4D97-AF65-F5344CB8AC3E}">
        <p14:creationId xmlns:p14="http://schemas.microsoft.com/office/powerpoint/2010/main" val="1170575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822669"/>
          </a:xfrm>
        </p:spPr>
        <p:txBody>
          <a:bodyPr/>
          <a:lstStyle/>
          <a:p>
            <a:r>
              <a:rPr lang="en-US" dirty="0"/>
              <a:t>Leaders we Need</a:t>
            </a:r>
          </a:p>
        </p:txBody>
      </p:sp>
      <p:sp>
        <p:nvSpPr>
          <p:cNvPr id="3" name="Content Placeholder 2"/>
          <p:cNvSpPr>
            <a:spLocks noGrp="1"/>
          </p:cNvSpPr>
          <p:nvPr>
            <p:ph idx="1"/>
          </p:nvPr>
        </p:nvSpPr>
        <p:spPr>
          <a:xfrm>
            <a:off x="320470" y="822669"/>
            <a:ext cx="11678412" cy="4867034"/>
          </a:xfrm>
        </p:spPr>
        <p:txBody>
          <a:bodyPr vert="horz" lIns="0" tIns="45720" rIns="0" bIns="45720" rtlCol="0" anchor="t">
            <a:noAutofit/>
          </a:bodyPr>
          <a:lstStyle/>
          <a:p>
            <a:r>
              <a:rPr lang="en-US" sz="3800" b="1" dirty="0"/>
              <a:t>Leaders –</a:t>
            </a:r>
            <a:r>
              <a:rPr lang="en-US" sz="3800" dirty="0"/>
              <a:t> Trusted and respected by their colleagues in ways that cut across communities of workers--are connected by values and influential relationships with mobilizers, activists, and those not yet part of the work. Get people to move their thinking and take action. </a:t>
            </a:r>
            <a:endParaRPr lang="en-US" sz="3800">
              <a:cs typeface="Calibri"/>
            </a:endParaRPr>
          </a:p>
          <a:p>
            <a:r>
              <a:rPr lang="en-US" sz="3800" b="1" dirty="0"/>
              <a:t>Mobilizers –</a:t>
            </a:r>
            <a:r>
              <a:rPr lang="en-US" sz="3800" dirty="0"/>
              <a:t> Connected to communities of workers in ways that are influential – can convene their community. Get people excited to act. </a:t>
            </a:r>
            <a:endParaRPr lang="en-US" sz="3800">
              <a:cs typeface="Calibri"/>
            </a:endParaRPr>
          </a:p>
          <a:p>
            <a:r>
              <a:rPr lang="en-US" sz="3800" b="1" dirty="0"/>
              <a:t>Activists – </a:t>
            </a:r>
            <a:r>
              <a:rPr lang="en-US" sz="3800" dirty="0"/>
              <a:t>Supportive and willing to act if invited</a:t>
            </a:r>
            <a:endParaRPr lang="en-US" sz="380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46</a:t>
            </a:fld>
            <a:endParaRPr lang="en-US"/>
          </a:p>
        </p:txBody>
      </p:sp>
    </p:spTree>
    <p:extLst>
      <p:ext uri="{BB962C8B-B14F-4D97-AF65-F5344CB8AC3E}">
        <p14:creationId xmlns:p14="http://schemas.microsoft.com/office/powerpoint/2010/main" val="23018741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dirty="0"/>
              <a:t>Why do we run Common Good Campaigns?</a:t>
            </a:r>
            <a:endParaRPr sz="5400" dirty="0"/>
          </a:p>
          <a:p>
            <a:endParaRPr sz="3500" dirty="0"/>
          </a:p>
        </p:txBody>
      </p:sp>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dirty="0">
                <a:solidFill>
                  <a:schemeClr val="tx1"/>
                </a:solidFill>
              </a:rPr>
              <a:t>Builds Power through Leaders a</a:t>
            </a:r>
            <a:r>
              <a:rPr lang="en-US" sz="3600" i="0" dirty="0" err="1">
                <a:solidFill>
                  <a:schemeClr val="tx1"/>
                </a:solidFill>
              </a:rPr>
              <a:t>nd</a:t>
            </a:r>
            <a:r>
              <a:rPr lang="en" sz="3600" i="0" dirty="0">
                <a:solidFill>
                  <a:schemeClr val="tx1"/>
                </a:solidFill>
              </a:rPr>
              <a:t> Structures from the bottom up</a:t>
            </a:r>
          </a:p>
          <a:p>
            <a:pPr marL="457200" indent="-381000">
              <a:lnSpc>
                <a:spcPct val="100000"/>
              </a:lnSpc>
              <a:buClr>
                <a:srgbClr val="2C2E81"/>
              </a:buClr>
              <a:buSzPts val="2400"/>
              <a:buChar char="•"/>
            </a:pPr>
            <a:r>
              <a:rPr lang="en" sz="3600" i="0" dirty="0">
                <a:solidFill>
                  <a:schemeClr val="tx1"/>
                </a:solidFill>
              </a:rPr>
              <a:t>This is the best way for us to WIN more for all! </a:t>
            </a:r>
            <a:endParaRPr lang="en-US" sz="3600" i="0" dirty="0">
              <a:solidFill>
                <a:schemeClr val="tx1"/>
              </a:solidFill>
            </a:endParaRPr>
          </a:p>
          <a:p>
            <a:pPr marL="457200" indent="-381000">
              <a:lnSpc>
                <a:spcPct val="100000"/>
              </a:lnSpc>
              <a:buClr>
                <a:srgbClr val="2C2E81"/>
              </a:buClr>
              <a:buSzPts val="2400"/>
              <a:buChar char="•"/>
            </a:pPr>
            <a:r>
              <a:rPr lang="en" sz="3600" i="0" dirty="0">
                <a:solidFill>
                  <a:schemeClr val="tx1"/>
                </a:solidFill>
              </a:rPr>
              <a:t>Unions and community groups  share a common powerful opposition, and we need each other in order to win </a:t>
            </a:r>
            <a:endParaRPr sz="3600" i="0" dirty="0">
              <a:solidFill>
                <a:schemeClr val="tx1"/>
              </a:solidFill>
            </a:endParaRPr>
          </a:p>
          <a:p>
            <a:pPr marL="457200" indent="-381000">
              <a:lnSpc>
                <a:spcPct val="100000"/>
              </a:lnSpc>
              <a:buClr>
                <a:srgbClr val="2C2E81"/>
              </a:buClr>
              <a:buSzPts val="2400"/>
              <a:buChar char="•"/>
            </a:pPr>
            <a:r>
              <a:rPr lang="en" sz="3600" i="0" dirty="0">
                <a:solidFill>
                  <a:schemeClr val="tx1"/>
                </a:solidFill>
              </a:rPr>
              <a:t>Unions win more and community groups win bigger and broader campaigns when we work together in this way</a:t>
            </a:r>
            <a:endParaRPr sz="3600" dirty="0">
              <a:solidFill>
                <a:schemeClr val="tx1"/>
              </a:solidFill>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6" y="14879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2604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6963-510E-DBE0-F5D8-8EAAEA8D88F1}"/>
              </a:ext>
            </a:extLst>
          </p:cNvPr>
          <p:cNvSpPr>
            <a:spLocks noGrp="1"/>
          </p:cNvSpPr>
          <p:nvPr>
            <p:ph type="title"/>
          </p:nvPr>
        </p:nvSpPr>
        <p:spPr/>
        <p:txBody>
          <a:bodyPr/>
          <a:lstStyle/>
          <a:p>
            <a:r>
              <a:rPr lang="en-US" b="0" dirty="0">
                <a:ea typeface="+mj-lt"/>
                <a:cs typeface="+mj-lt"/>
              </a:rPr>
              <a:t>Coalition Building</a:t>
            </a:r>
            <a:endParaRPr lang="en-US" dirty="0"/>
          </a:p>
        </p:txBody>
      </p:sp>
      <p:sp>
        <p:nvSpPr>
          <p:cNvPr id="4" name="Slide Number Placeholder 3">
            <a:extLst>
              <a:ext uri="{FF2B5EF4-FFF2-40B4-BE49-F238E27FC236}">
                <a16:creationId xmlns:a16="http://schemas.microsoft.com/office/drawing/2014/main" id="{3EF76F7C-3895-79CB-78D7-0719C5DC7F1B}"/>
              </a:ext>
            </a:extLst>
          </p:cNvPr>
          <p:cNvSpPr>
            <a:spLocks noGrp="1"/>
          </p:cNvSpPr>
          <p:nvPr>
            <p:ph type="sldNum" sz="quarter" idx="12"/>
          </p:nvPr>
        </p:nvSpPr>
        <p:spPr/>
        <p:txBody>
          <a:bodyPr/>
          <a:lstStyle/>
          <a:p>
            <a:fld id="{5414DF46-E7D2-4146-95BA-57A23C39CF98}" type="slidenum">
              <a:rPr lang="en-US" smtClean="0"/>
              <a:t>48</a:t>
            </a:fld>
            <a:endParaRPr lang="en-US" dirty="0"/>
          </a:p>
        </p:txBody>
      </p:sp>
      <p:sp>
        <p:nvSpPr>
          <p:cNvPr id="6" name="TextBox 5">
            <a:extLst>
              <a:ext uri="{FF2B5EF4-FFF2-40B4-BE49-F238E27FC236}">
                <a16:creationId xmlns:a16="http://schemas.microsoft.com/office/drawing/2014/main" id="{FDC70DD0-251E-558B-F081-C885E38AEEB9}"/>
              </a:ext>
            </a:extLst>
          </p:cNvPr>
          <p:cNvSpPr txBox="1"/>
          <p:nvPr/>
        </p:nvSpPr>
        <p:spPr>
          <a:xfrm>
            <a:off x="1464039" y="1663908"/>
            <a:ext cx="2743200" cy="22498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cs typeface="Calibri"/>
              </a:rPr>
              <a:t>Objectives</a:t>
            </a:r>
          </a:p>
          <a:p>
            <a:pPr marL="285750" indent="-285750">
              <a:lnSpc>
                <a:spcPct val="90000"/>
              </a:lnSpc>
              <a:spcBef>
                <a:spcPts val="1000"/>
              </a:spcBef>
              <a:buFont typeface="Arial"/>
              <a:buChar char="•"/>
            </a:pPr>
            <a:r>
              <a:rPr lang="en-US" dirty="0">
                <a:ea typeface="+mn-lt"/>
                <a:cs typeface="+mn-lt"/>
              </a:rPr>
              <a:t>Review the role of coalitions</a:t>
            </a:r>
          </a:p>
          <a:p>
            <a:pPr marL="285750" indent="-285750">
              <a:lnSpc>
                <a:spcPct val="90000"/>
              </a:lnSpc>
              <a:spcBef>
                <a:spcPts val="1000"/>
              </a:spcBef>
              <a:buFont typeface="Arial"/>
              <a:buChar char="•"/>
            </a:pPr>
            <a:r>
              <a:rPr lang="en-US" dirty="0">
                <a:ea typeface="+mn-lt"/>
                <a:cs typeface="+mn-lt"/>
              </a:rPr>
              <a:t>Explore the types of coalitions</a:t>
            </a:r>
          </a:p>
          <a:p>
            <a:pPr marL="285750" indent="-285750">
              <a:lnSpc>
                <a:spcPct val="90000"/>
              </a:lnSpc>
              <a:spcBef>
                <a:spcPts val="1000"/>
              </a:spcBef>
              <a:buFont typeface="Arial"/>
              <a:buChar char="•"/>
            </a:pPr>
            <a:r>
              <a:rPr lang="en-US" dirty="0">
                <a:ea typeface="+mn-lt"/>
                <a:cs typeface="+mn-lt"/>
              </a:rPr>
              <a:t>Conduct an inventory of coalition partners</a:t>
            </a:r>
            <a:endParaRPr lang="en-US" dirty="0"/>
          </a:p>
        </p:txBody>
      </p:sp>
    </p:spTree>
    <p:extLst>
      <p:ext uri="{BB962C8B-B14F-4D97-AF65-F5344CB8AC3E}">
        <p14:creationId xmlns:p14="http://schemas.microsoft.com/office/powerpoint/2010/main" val="3050267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CF749-46CD-61B5-6405-8F078A8C1B33}"/>
              </a:ext>
            </a:extLst>
          </p:cNvPr>
          <p:cNvSpPr>
            <a:spLocks noGrp="1"/>
          </p:cNvSpPr>
          <p:nvPr>
            <p:ph type="title"/>
          </p:nvPr>
        </p:nvSpPr>
        <p:spPr/>
        <p:txBody>
          <a:bodyPr/>
          <a:lstStyle/>
          <a:p>
            <a:r>
              <a:rPr lang="en-US" dirty="0">
                <a:cs typeface="Calibri Light"/>
              </a:rPr>
              <a:t>Coalitions</a:t>
            </a:r>
            <a:endParaRPr lang="en-US" dirty="0"/>
          </a:p>
        </p:txBody>
      </p:sp>
      <p:sp>
        <p:nvSpPr>
          <p:cNvPr id="3" name="Slide Number Placeholder 2">
            <a:extLst>
              <a:ext uri="{FF2B5EF4-FFF2-40B4-BE49-F238E27FC236}">
                <a16:creationId xmlns:a16="http://schemas.microsoft.com/office/drawing/2014/main" id="{BB4C18A0-AF9A-5E51-EAEC-1F3E3981C93C}"/>
              </a:ext>
            </a:extLst>
          </p:cNvPr>
          <p:cNvSpPr>
            <a:spLocks noGrp="1"/>
          </p:cNvSpPr>
          <p:nvPr>
            <p:ph type="sldNum" sz="quarter" idx="12"/>
          </p:nvPr>
        </p:nvSpPr>
        <p:spPr/>
        <p:txBody>
          <a:bodyPr/>
          <a:lstStyle/>
          <a:p>
            <a:fld id="{5414DF46-E7D2-4146-95BA-57A23C39CF98}" type="slidenum">
              <a:rPr lang="en-US" smtClean="0"/>
              <a:t>49</a:t>
            </a:fld>
            <a:endParaRPr lang="en-US"/>
          </a:p>
        </p:txBody>
      </p:sp>
      <p:sp>
        <p:nvSpPr>
          <p:cNvPr id="4" name="TextBox 3">
            <a:extLst>
              <a:ext uri="{FF2B5EF4-FFF2-40B4-BE49-F238E27FC236}">
                <a16:creationId xmlns:a16="http://schemas.microsoft.com/office/drawing/2014/main" id="{E0E209DA-EC96-5AC2-64C7-4548488E34B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dirty="0">
              <a:cs typeface="Calibri"/>
            </a:endParaRPr>
          </a:p>
        </p:txBody>
      </p:sp>
      <p:sp>
        <p:nvSpPr>
          <p:cNvPr id="5" name="TextBox 4">
            <a:extLst>
              <a:ext uri="{FF2B5EF4-FFF2-40B4-BE49-F238E27FC236}">
                <a16:creationId xmlns:a16="http://schemas.microsoft.com/office/drawing/2014/main" id="{E902233E-EE8A-D5A2-2D52-C30AD00A1066}"/>
              </a:ext>
            </a:extLst>
          </p:cNvPr>
          <p:cNvSpPr txBox="1"/>
          <p:nvPr/>
        </p:nvSpPr>
        <p:spPr>
          <a:xfrm>
            <a:off x="1676400" y="2090057"/>
            <a:ext cx="27432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An alliance of two or more groups organized for a common action or to accomplish a mutual goal.</a:t>
            </a:r>
          </a:p>
        </p:txBody>
      </p:sp>
    </p:spTree>
    <p:extLst>
      <p:ext uri="{BB962C8B-B14F-4D97-AF65-F5344CB8AC3E}">
        <p14:creationId xmlns:p14="http://schemas.microsoft.com/office/powerpoint/2010/main" val="16086599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3EAC1-E0D7-17D1-60B8-AC101AD17AC4}"/>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8B8691CA-310A-928E-254F-0ED0904AFDB3}"/>
              </a:ext>
            </a:extLst>
          </p:cNvPr>
          <p:cNvSpPr>
            <a:spLocks noGrp="1"/>
          </p:cNvSpPr>
          <p:nvPr>
            <p:ph type="sldNum" sz="quarter" idx="12"/>
          </p:nvPr>
        </p:nvSpPr>
        <p:spPr/>
        <p:txBody>
          <a:bodyPr/>
          <a:lstStyle/>
          <a:p>
            <a:fld id="{5414DF46-E7D2-4146-95BA-57A23C39CF98}" type="slidenum">
              <a:rPr lang="en-US" smtClean="0"/>
              <a:t>50</a:t>
            </a:fld>
            <a:endParaRPr lang="en-US"/>
          </a:p>
        </p:txBody>
      </p:sp>
    </p:spTree>
    <p:extLst>
      <p:ext uri="{BB962C8B-B14F-4D97-AF65-F5344CB8AC3E}">
        <p14:creationId xmlns:p14="http://schemas.microsoft.com/office/powerpoint/2010/main" val="20579799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4F9857ED-1DEF-4481-AEB4-E7759342A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457275" cy="6858000"/>
          </a:xfrm>
          <a:custGeom>
            <a:avLst/>
            <a:gdLst>
              <a:gd name="connsiteX0" fmla="*/ 5457275 w 5457275"/>
              <a:gd name="connsiteY0" fmla="*/ 0 h 6858000"/>
              <a:gd name="connsiteX1" fmla="*/ 361354 w 5457275"/>
              <a:gd name="connsiteY1" fmla="*/ 0 h 6858000"/>
              <a:gd name="connsiteX2" fmla="*/ 335637 w 5457275"/>
              <a:gd name="connsiteY2" fmla="*/ 94722 h 6858000"/>
              <a:gd name="connsiteX3" fmla="*/ 690849 w 5457275"/>
              <a:gd name="connsiteY3" fmla="*/ 6842426 h 6858000"/>
              <a:gd name="connsiteX4" fmla="*/ 696735 w 5457275"/>
              <a:gd name="connsiteY4" fmla="*/ 6858000 h 6858000"/>
              <a:gd name="connsiteX5" fmla="*/ 5457275 w 54572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57275" h="6858000">
                <a:moveTo>
                  <a:pt x="5457275" y="0"/>
                </a:moveTo>
                <a:lnTo>
                  <a:pt x="361354" y="0"/>
                </a:lnTo>
                <a:lnTo>
                  <a:pt x="335637" y="94722"/>
                </a:lnTo>
                <a:cubicBezTo>
                  <a:pt x="-226206" y="2374054"/>
                  <a:pt x="-65870" y="4704140"/>
                  <a:pt x="690849" y="6842426"/>
                </a:cubicBezTo>
                <a:lnTo>
                  <a:pt x="696735" y="6858000"/>
                </a:lnTo>
                <a:lnTo>
                  <a:pt x="5457275"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72">
            <a:extLst>
              <a:ext uri="{FF2B5EF4-FFF2-40B4-BE49-F238E27FC236}">
                <a16:creationId xmlns:a16="http://schemas.microsoft.com/office/drawing/2014/main" id="{D6E4FBE1-8E8A-42A6-B693-88C8979D8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228693" cy="6858000"/>
          </a:xfrm>
          <a:custGeom>
            <a:avLst/>
            <a:gdLst>
              <a:gd name="connsiteX0" fmla="*/ 5228693 w 5228693"/>
              <a:gd name="connsiteY0" fmla="*/ 0 h 6858000"/>
              <a:gd name="connsiteX1" fmla="*/ 371685 w 5228693"/>
              <a:gd name="connsiteY1" fmla="*/ 1 h 6858000"/>
              <a:gd name="connsiteX2" fmla="*/ 319533 w 5228693"/>
              <a:gd name="connsiteY2" fmla="*/ 193787 h 6858000"/>
              <a:gd name="connsiteX3" fmla="*/ 623642 w 5228693"/>
              <a:gd name="connsiteY3" fmla="*/ 6599363 h 6858000"/>
              <a:gd name="connsiteX4" fmla="*/ 717029 w 5228693"/>
              <a:gd name="connsiteY4" fmla="*/ 6858000 h 6858000"/>
              <a:gd name="connsiteX5" fmla="*/ 5228693 w 522869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8693" h="6858000">
                <a:moveTo>
                  <a:pt x="5228693" y="0"/>
                </a:moveTo>
                <a:lnTo>
                  <a:pt x="371685" y="1"/>
                </a:lnTo>
                <a:lnTo>
                  <a:pt x="319533" y="193787"/>
                </a:lnTo>
                <a:cubicBezTo>
                  <a:pt x="-206622" y="2355719"/>
                  <a:pt x="-67685" y="4563346"/>
                  <a:pt x="623642" y="6599363"/>
                </a:cubicBezTo>
                <a:lnTo>
                  <a:pt x="717029" y="6858000"/>
                </a:lnTo>
                <a:lnTo>
                  <a:pt x="5228693" y="6858000"/>
                </a:ln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18" name="Title 1">
            <a:extLst>
              <a:ext uri="{FF2B5EF4-FFF2-40B4-BE49-F238E27FC236}">
                <a16:creationId xmlns:a16="http://schemas.microsoft.com/office/drawing/2014/main" id="{4DA2DF81-9F30-43B2-B3EC-708ADBCED64C}"/>
              </a:ext>
            </a:extLst>
          </p:cNvPr>
          <p:cNvSpPr>
            <a:spLocks noGrp="1"/>
          </p:cNvSpPr>
          <p:nvPr>
            <p:ph type="title"/>
          </p:nvPr>
        </p:nvSpPr>
        <p:spPr bwMode="auto">
          <a:xfrm>
            <a:off x="804671" y="1330007"/>
            <a:ext cx="3820669" cy="469239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r>
              <a:rPr lang="en-US" altLang="en-US" b="1" dirty="0">
                <a:latin typeface="Garamond" panose="02020404030301010803" pitchFamily="18" charset="0"/>
              </a:rPr>
              <a:t>Why have a coalition?</a:t>
            </a:r>
          </a:p>
        </p:txBody>
      </p:sp>
      <p:sp>
        <p:nvSpPr>
          <p:cNvPr id="2" name="Speech Bubble: Rectangle 1">
            <a:extLst>
              <a:ext uri="{FF2B5EF4-FFF2-40B4-BE49-F238E27FC236}">
                <a16:creationId xmlns:a16="http://schemas.microsoft.com/office/drawing/2014/main" id="{1B9CFF8B-5A9B-4875-9608-0C334F107DDF}"/>
              </a:ext>
            </a:extLst>
          </p:cNvPr>
          <p:cNvSpPr/>
          <p:nvPr/>
        </p:nvSpPr>
        <p:spPr>
          <a:xfrm>
            <a:off x="8145991" y="425511"/>
            <a:ext cx="3358304" cy="2422843"/>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a:latin typeface="Garamond" pitchFamily="18" charset="0"/>
              </a:rPr>
              <a:t>“I don’t have it, why should you?”</a:t>
            </a:r>
            <a:r>
              <a:rPr lang="en-US" sz="2400" b="1" dirty="0">
                <a:latin typeface="Garamond" pitchFamily="18" charset="0"/>
                <a:sym typeface="Wingdings" pitchFamily="2" charset="2"/>
              </a:rPr>
              <a:t> to “I do have it and you should too!”</a:t>
            </a:r>
          </a:p>
        </p:txBody>
      </p:sp>
      <p:sp>
        <p:nvSpPr>
          <p:cNvPr id="3" name="Speech Bubble: Rectangle 2">
            <a:extLst>
              <a:ext uri="{FF2B5EF4-FFF2-40B4-BE49-F238E27FC236}">
                <a16:creationId xmlns:a16="http://schemas.microsoft.com/office/drawing/2014/main" id="{95807DC0-8D91-4D05-9A36-8E641C5A396D}"/>
              </a:ext>
            </a:extLst>
          </p:cNvPr>
          <p:cNvSpPr/>
          <p:nvPr/>
        </p:nvSpPr>
        <p:spPr>
          <a:xfrm>
            <a:off x="5964766" y="3429000"/>
            <a:ext cx="4362450" cy="232670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2400" b="1" dirty="0">
                <a:latin typeface="Garamond" pitchFamily="18" charset="0"/>
              </a:rPr>
              <a:t>“Where should cuts be made in education- from school employees or students?” </a:t>
            </a:r>
            <a:r>
              <a:rPr lang="en-US" sz="2400" b="1" dirty="0">
                <a:latin typeface="Garamond" pitchFamily="18" charset="0"/>
                <a:sym typeface="Wingdings" pitchFamily="2" charset="2"/>
              </a:rPr>
              <a:t>to “Who should pay for all the services we all need?”</a:t>
            </a:r>
          </a:p>
        </p:txBody>
      </p:sp>
      <p:sp>
        <p:nvSpPr>
          <p:cNvPr id="7" name="TextBox 6">
            <a:extLst>
              <a:ext uri="{FF2B5EF4-FFF2-40B4-BE49-F238E27FC236}">
                <a16:creationId xmlns:a16="http://schemas.microsoft.com/office/drawing/2014/main" id="{CABCF743-CC29-4A90-A19A-CC0C43CEA2FF}"/>
              </a:ext>
            </a:extLst>
          </p:cNvPr>
          <p:cNvSpPr txBox="1"/>
          <p:nvPr/>
        </p:nvSpPr>
        <p:spPr>
          <a:xfrm>
            <a:off x="8905533" y="6085795"/>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2660295969"/>
      </p:ext>
    </p:extLst>
  </p:cSld>
  <p:clrMapOvr>
    <a:overrideClrMapping bg1="dk1" tx1="lt1" bg2="dk2" tx2="lt2" accent1="accent1" accent2="accent2" accent3="accent3" accent4="accent4" accent5="accent5" accent6="accent6" hlink="hlink" folHlink="folHlink"/>
  </p:clrMapOvr>
  <p:transition/>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700B350B-15D0-42F4-99C8-E627D5E84548}"/>
              </a:ext>
            </a:extLst>
          </p:cNvPr>
          <p:cNvSpPr>
            <a:spLocks noGrp="1"/>
          </p:cNvSpPr>
          <p:nvPr>
            <p:ph type="title"/>
          </p:nvPr>
        </p:nvSpPr>
        <p:spPr bwMode="auto">
          <a:xfrm>
            <a:off x="4965430" y="629268"/>
            <a:ext cx="6586491" cy="12861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p>
            <a:r>
              <a:rPr lang="en-US" altLang="en-US" b="1" dirty="0">
                <a:latin typeface="Garamond" panose="02020404030301010803" pitchFamily="18" charset="0"/>
              </a:rPr>
              <a:t>Why have a coalition?</a:t>
            </a:r>
            <a:endParaRPr lang="en-US" altLang="en-US" dirty="0"/>
          </a:p>
        </p:txBody>
      </p:sp>
      <p:sp>
        <p:nvSpPr>
          <p:cNvPr id="4" name="Content Placeholder 3">
            <a:extLst>
              <a:ext uri="{FF2B5EF4-FFF2-40B4-BE49-F238E27FC236}">
                <a16:creationId xmlns:a16="http://schemas.microsoft.com/office/drawing/2014/main" id="{BEC3F80C-7142-42A9-AC01-14B7C217F0C3}"/>
              </a:ext>
            </a:extLst>
          </p:cNvPr>
          <p:cNvSpPr>
            <a:spLocks noGrp="1"/>
          </p:cNvSpPr>
          <p:nvPr>
            <p:ph sz="quarter" idx="1"/>
          </p:nvPr>
        </p:nvSpPr>
        <p:spPr>
          <a:xfrm>
            <a:off x="4965431" y="2438400"/>
            <a:ext cx="6586489" cy="3785419"/>
          </a:xfrm>
        </p:spPr>
        <p:txBody>
          <a:bodyPr>
            <a:normAutofit/>
          </a:bodyPr>
          <a:lstStyle/>
          <a:p>
            <a:pPr>
              <a:defRPr/>
            </a:pPr>
            <a:r>
              <a:rPr lang="en-US" sz="2400" dirty="0">
                <a:latin typeface="Garamond" pitchFamily="18" charset="0"/>
              </a:rPr>
              <a:t>Builds powerbase of coalition partners</a:t>
            </a:r>
          </a:p>
          <a:p>
            <a:pPr>
              <a:defRPr/>
            </a:pPr>
            <a:r>
              <a:rPr lang="en-US" sz="2400" dirty="0">
                <a:latin typeface="Garamond" pitchFamily="18" charset="0"/>
              </a:rPr>
              <a:t>Advances common goals </a:t>
            </a:r>
          </a:p>
          <a:p>
            <a:pPr>
              <a:defRPr/>
            </a:pPr>
            <a:r>
              <a:rPr lang="en-US" sz="2400" dirty="0">
                <a:latin typeface="Garamond" pitchFamily="18" charset="0"/>
              </a:rPr>
              <a:t>More effective strategy (e.g. resources, shared media)</a:t>
            </a:r>
          </a:p>
          <a:p>
            <a:pPr>
              <a:defRPr/>
            </a:pPr>
            <a:r>
              <a:rPr lang="en-US" sz="2400" dirty="0">
                <a:latin typeface="Garamond" pitchFamily="18" charset="0"/>
              </a:rPr>
              <a:t>More organizations, more actions, more opportunities for member engagement</a:t>
            </a:r>
          </a:p>
          <a:p>
            <a:pPr>
              <a:defRPr/>
            </a:pPr>
            <a:r>
              <a:rPr lang="en-US" sz="2400" dirty="0">
                <a:latin typeface="Garamond" pitchFamily="18" charset="0"/>
              </a:rPr>
              <a:t>Coalitions can be the voice of the voiceless</a:t>
            </a:r>
          </a:p>
          <a:p>
            <a:pPr marL="0" indent="0">
              <a:buNone/>
              <a:defRPr/>
            </a:pPr>
            <a:endParaRPr lang="en-US" sz="2000" dirty="0"/>
          </a:p>
        </p:txBody>
      </p:sp>
      <p:pic>
        <p:nvPicPr>
          <p:cNvPr id="10244" name="Picture 10243" descr="Hands-on top of each other">
            <a:extLst>
              <a:ext uri="{FF2B5EF4-FFF2-40B4-BE49-F238E27FC236}">
                <a16:creationId xmlns:a16="http://schemas.microsoft.com/office/drawing/2014/main" id="{E083FFD3-5450-26D6-2D2E-9720511BF68F}"/>
              </a:ext>
            </a:extLst>
          </p:cNvPr>
          <p:cNvPicPr>
            <a:picLocks noChangeAspect="1"/>
          </p:cNvPicPr>
          <p:nvPr/>
        </p:nvPicPr>
        <p:blipFill rotWithShape="1">
          <a:blip r:embed="rId3"/>
          <a:srcRect l="56563" r="13865" b="1"/>
          <a:stretch/>
        </p:blipFill>
        <p:spPr>
          <a:xfrm>
            <a:off x="0" y="10"/>
            <a:ext cx="4635571" cy="6857990"/>
          </a:xfrm>
          <a:prstGeom prst="rect">
            <a:avLst/>
          </a:prstGeom>
          <a:effectLst/>
        </p:spPr>
      </p:pic>
      <p:cxnSp>
        <p:nvCxnSpPr>
          <p:cNvPr id="72" name="Straight Connector 7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F866C"/>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B7B212A-0DFC-474D-BA8B-13D015135AC9}"/>
              </a:ext>
            </a:extLst>
          </p:cNvPr>
          <p:cNvSpPr txBox="1"/>
          <p:nvPr/>
        </p:nvSpPr>
        <p:spPr>
          <a:xfrm>
            <a:off x="8748163" y="5900653"/>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39544766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6CAA03C6-14FC-45D8-8508-2EC625072416}"/>
              </a:ext>
            </a:extLst>
          </p:cNvPr>
          <p:cNvSpPr>
            <a:spLocks noGrp="1"/>
          </p:cNvSpPr>
          <p:nvPr>
            <p:ph type="title"/>
          </p:nvPr>
        </p:nvSpPr>
        <p:spPr bwMode="auto">
          <a:xfrm>
            <a:off x="4618704" y="4425504"/>
            <a:ext cx="5609222" cy="136321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t" anchorCtr="0" compatLnSpc="1">
            <a:prstTxWarp prst="textNoShape">
              <a:avLst/>
            </a:prstTxWarp>
            <a:normAutofit/>
          </a:bodyPr>
          <a:lstStyle/>
          <a:p>
            <a:r>
              <a:rPr lang="en-US" altLang="en-US" sz="3000" b="1" dirty="0">
                <a:latin typeface="Garamond" panose="02020404030301010803" pitchFamily="18" charset="0"/>
              </a:rPr>
              <a:t>New York State Constitutional Convention:  An Opportunity that built lasting coalitions.</a:t>
            </a:r>
            <a:endParaRPr lang="en-US" altLang="en-US" sz="3000" dirty="0">
              <a:latin typeface="Garamond" panose="02020404030301010803" pitchFamily="18" charset="0"/>
            </a:endParaRPr>
          </a:p>
        </p:txBody>
      </p:sp>
      <p:sp>
        <p:nvSpPr>
          <p:cNvPr id="21512" name="Freeform: Shape 75">
            <a:extLst>
              <a:ext uri="{FF2B5EF4-FFF2-40B4-BE49-F238E27FC236}">
                <a16:creationId xmlns:a16="http://schemas.microsoft.com/office/drawing/2014/main" id="{C4051FED-CF0D-4DDD-A9BB-E58FEEFE7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67580" y="2042"/>
            <a:ext cx="3224421" cy="4020664"/>
          </a:xfrm>
          <a:custGeom>
            <a:avLst/>
            <a:gdLst>
              <a:gd name="connsiteX0" fmla="*/ 449733 w 3224421"/>
              <a:gd name="connsiteY0" fmla="*/ 0 h 4020664"/>
              <a:gd name="connsiteX1" fmla="*/ 3224421 w 3224421"/>
              <a:gd name="connsiteY1" fmla="*/ 0 h 4020664"/>
              <a:gd name="connsiteX2" fmla="*/ 3224421 w 3224421"/>
              <a:gd name="connsiteY2" fmla="*/ 3933205 h 4020664"/>
              <a:gd name="connsiteX3" fmla="*/ 3087301 w 3224421"/>
              <a:gd name="connsiteY3" fmla="*/ 3968462 h 4020664"/>
              <a:gd name="connsiteX4" fmla="*/ 2569464 w 3224421"/>
              <a:gd name="connsiteY4" fmla="*/ 4020664 h 4020664"/>
              <a:gd name="connsiteX5" fmla="*/ 0 w 3224421"/>
              <a:gd name="connsiteY5" fmla="*/ 1451200 h 4020664"/>
              <a:gd name="connsiteX6" fmla="*/ 438824 w 3224421"/>
              <a:gd name="connsiteY6" fmla="*/ 14588 h 402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24421" h="4020664">
                <a:moveTo>
                  <a:pt x="449733" y="0"/>
                </a:moveTo>
                <a:lnTo>
                  <a:pt x="3224421" y="0"/>
                </a:lnTo>
                <a:lnTo>
                  <a:pt x="3224421" y="3933205"/>
                </a:lnTo>
                <a:lnTo>
                  <a:pt x="3087301" y="3968462"/>
                </a:lnTo>
                <a:cubicBezTo>
                  <a:pt x="2920035" y="4002689"/>
                  <a:pt x="2746849" y="4020664"/>
                  <a:pt x="2569464" y="4020664"/>
                </a:cubicBezTo>
                <a:cubicBezTo>
                  <a:pt x="1150388" y="4020664"/>
                  <a:pt x="0" y="2870276"/>
                  <a:pt x="0" y="1451200"/>
                </a:cubicBezTo>
                <a:cubicBezTo>
                  <a:pt x="0" y="919047"/>
                  <a:pt x="161773" y="424677"/>
                  <a:pt x="438824" y="14588"/>
                </a:cubicBezTo>
                <a:close/>
              </a:path>
            </a:pathLst>
          </a:custGeom>
          <a:solidFill>
            <a:schemeClr val="tx1"/>
          </a:solidFill>
          <a:ln w="95250" cmpd="dbl">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13" name="Freeform: Shape 77">
            <a:extLst>
              <a:ext uri="{FF2B5EF4-FFF2-40B4-BE49-F238E27FC236}">
                <a16:creationId xmlns:a16="http://schemas.microsoft.com/office/drawing/2014/main" id="{F2E5A8E1-2A22-48D0-9556-E21648FA1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46518"/>
            <a:ext cx="4100079" cy="6194580"/>
          </a:xfrm>
          <a:custGeom>
            <a:avLst/>
            <a:gdLst>
              <a:gd name="connsiteX0" fmla="*/ 1002789 w 4100079"/>
              <a:gd name="connsiteY0" fmla="*/ 0 h 6194580"/>
              <a:gd name="connsiteX1" fmla="*/ 4100079 w 4100079"/>
              <a:gd name="connsiteY1" fmla="*/ 3097290 h 6194580"/>
              <a:gd name="connsiteX2" fmla="*/ 1002789 w 4100079"/>
              <a:gd name="connsiteY2" fmla="*/ 6194580 h 6194580"/>
              <a:gd name="connsiteX3" fmla="*/ 81750 w 4100079"/>
              <a:gd name="connsiteY3" fmla="*/ 6055332 h 6194580"/>
              <a:gd name="connsiteX4" fmla="*/ 0 w 4100079"/>
              <a:gd name="connsiteY4" fmla="*/ 6025411 h 6194580"/>
              <a:gd name="connsiteX5" fmla="*/ 0 w 4100079"/>
              <a:gd name="connsiteY5" fmla="*/ 169169 h 6194580"/>
              <a:gd name="connsiteX6" fmla="*/ 81750 w 4100079"/>
              <a:gd name="connsiteY6" fmla="*/ 139248 h 6194580"/>
              <a:gd name="connsiteX7" fmla="*/ 1002789 w 4100079"/>
              <a:gd name="connsiteY7" fmla="*/ 0 h 6194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0079" h="6194580">
                <a:moveTo>
                  <a:pt x="1002789" y="0"/>
                </a:moveTo>
                <a:cubicBezTo>
                  <a:pt x="2713375" y="0"/>
                  <a:pt x="4100079" y="1386704"/>
                  <a:pt x="4100079" y="3097290"/>
                </a:cubicBezTo>
                <a:cubicBezTo>
                  <a:pt x="4100079" y="4807876"/>
                  <a:pt x="2713375" y="6194580"/>
                  <a:pt x="1002789" y="6194580"/>
                </a:cubicBezTo>
                <a:cubicBezTo>
                  <a:pt x="682054" y="6194580"/>
                  <a:pt x="372706" y="6145829"/>
                  <a:pt x="81750" y="6055332"/>
                </a:cubicBezTo>
                <a:lnTo>
                  <a:pt x="0" y="6025411"/>
                </a:lnTo>
                <a:lnTo>
                  <a:pt x="0" y="169169"/>
                </a:lnTo>
                <a:lnTo>
                  <a:pt x="81750" y="139248"/>
                </a:lnTo>
                <a:cubicBezTo>
                  <a:pt x="372706" y="48751"/>
                  <a:pt x="682054" y="0"/>
                  <a:pt x="100278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14" name="Freeform: Shape 79">
            <a:extLst>
              <a:ext uri="{FF2B5EF4-FFF2-40B4-BE49-F238E27FC236}">
                <a16:creationId xmlns:a16="http://schemas.microsoft.com/office/drawing/2014/main" id="{92AA2300-0FA6-4328-9BD8-1D67925C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53543" y="0"/>
            <a:ext cx="3566160" cy="3159748"/>
          </a:xfrm>
          <a:custGeom>
            <a:avLst/>
            <a:gdLst>
              <a:gd name="connsiteX0" fmla="*/ 649888 w 3566160"/>
              <a:gd name="connsiteY0" fmla="*/ 0 h 3159748"/>
              <a:gd name="connsiteX1" fmla="*/ 2916273 w 3566160"/>
              <a:gd name="connsiteY1" fmla="*/ 0 h 3159748"/>
              <a:gd name="connsiteX2" fmla="*/ 2917285 w 3566160"/>
              <a:gd name="connsiteY2" fmla="*/ 757 h 3159748"/>
              <a:gd name="connsiteX3" fmla="*/ 3566160 w 3566160"/>
              <a:gd name="connsiteY3" fmla="*/ 1376668 h 3159748"/>
              <a:gd name="connsiteX4" fmla="*/ 1783080 w 3566160"/>
              <a:gd name="connsiteY4" fmla="*/ 3159748 h 3159748"/>
              <a:gd name="connsiteX5" fmla="*/ 0 w 3566160"/>
              <a:gd name="connsiteY5" fmla="*/ 1376668 h 3159748"/>
              <a:gd name="connsiteX6" fmla="*/ 648876 w 3566160"/>
              <a:gd name="connsiteY6" fmla="*/ 757 h 3159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66160" h="3159748">
                <a:moveTo>
                  <a:pt x="649888" y="0"/>
                </a:moveTo>
                <a:lnTo>
                  <a:pt x="2916273" y="0"/>
                </a:lnTo>
                <a:lnTo>
                  <a:pt x="2917285" y="757"/>
                </a:lnTo>
                <a:cubicBezTo>
                  <a:pt x="3313569" y="327800"/>
                  <a:pt x="3566160" y="822736"/>
                  <a:pt x="3566160" y="1376668"/>
                </a:cubicBezTo>
                <a:cubicBezTo>
                  <a:pt x="3566160" y="2361436"/>
                  <a:pt x="2767848" y="3159748"/>
                  <a:pt x="1783080" y="3159748"/>
                </a:cubicBezTo>
                <a:cubicBezTo>
                  <a:pt x="798312" y="3159748"/>
                  <a:pt x="0" y="2361436"/>
                  <a:pt x="0" y="1376668"/>
                </a:cubicBezTo>
                <a:cubicBezTo>
                  <a:pt x="0" y="822736"/>
                  <a:pt x="252591" y="327800"/>
                  <a:pt x="648876" y="7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Freeform: Shape 81">
            <a:extLst>
              <a:ext uri="{FF2B5EF4-FFF2-40B4-BE49-F238E27FC236}">
                <a16:creationId xmlns:a16="http://schemas.microsoft.com/office/drawing/2014/main" id="{D3E1FE85-D0BF-41D3-8B85-04776368E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8135" y="0"/>
            <a:ext cx="3236976" cy="2995156"/>
          </a:xfrm>
          <a:custGeom>
            <a:avLst/>
            <a:gdLst>
              <a:gd name="connsiteX0" fmla="*/ 770517 w 3236976"/>
              <a:gd name="connsiteY0" fmla="*/ 0 h 2995156"/>
              <a:gd name="connsiteX1" fmla="*/ 2466460 w 3236976"/>
              <a:gd name="connsiteY1" fmla="*/ 0 h 2995156"/>
              <a:gd name="connsiteX2" fmla="*/ 2523400 w 3236976"/>
              <a:gd name="connsiteY2" fmla="*/ 34592 h 2995156"/>
              <a:gd name="connsiteX3" fmla="*/ 3236976 w 3236976"/>
              <a:gd name="connsiteY3" fmla="*/ 1376668 h 2995156"/>
              <a:gd name="connsiteX4" fmla="*/ 1618488 w 3236976"/>
              <a:gd name="connsiteY4" fmla="*/ 2995156 h 2995156"/>
              <a:gd name="connsiteX5" fmla="*/ 0 w 3236976"/>
              <a:gd name="connsiteY5" fmla="*/ 1376668 h 2995156"/>
              <a:gd name="connsiteX6" fmla="*/ 713576 w 3236976"/>
              <a:gd name="connsiteY6" fmla="*/ 34592 h 299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6976" h="2995156">
                <a:moveTo>
                  <a:pt x="770517" y="0"/>
                </a:moveTo>
                <a:lnTo>
                  <a:pt x="2466460" y="0"/>
                </a:lnTo>
                <a:lnTo>
                  <a:pt x="2523400" y="34592"/>
                </a:lnTo>
                <a:cubicBezTo>
                  <a:pt x="2953921" y="325446"/>
                  <a:pt x="3236976" y="818002"/>
                  <a:pt x="3236976" y="1376668"/>
                </a:cubicBezTo>
                <a:cubicBezTo>
                  <a:pt x="3236976" y="2270534"/>
                  <a:pt x="2512354" y="2995156"/>
                  <a:pt x="1618488" y="2995156"/>
                </a:cubicBezTo>
                <a:cubicBezTo>
                  <a:pt x="724622" y="2995156"/>
                  <a:pt x="0" y="2270534"/>
                  <a:pt x="0" y="1376668"/>
                </a:cubicBezTo>
                <a:cubicBezTo>
                  <a:pt x="0" y="818002"/>
                  <a:pt x="283056" y="325446"/>
                  <a:pt x="713576" y="34592"/>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1072B470-1E76-42B5-86EA-1FB0F881D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04396" y="2042"/>
            <a:ext cx="3387604" cy="4183848"/>
          </a:xfrm>
          <a:custGeom>
            <a:avLst/>
            <a:gdLst>
              <a:gd name="connsiteX0" fmla="*/ 420128 w 3387604"/>
              <a:gd name="connsiteY0" fmla="*/ 0 h 4183848"/>
              <a:gd name="connsiteX1" fmla="*/ 3387604 w 3387604"/>
              <a:gd name="connsiteY1" fmla="*/ 0 h 4183848"/>
              <a:gd name="connsiteX2" fmla="*/ 3387604 w 3387604"/>
              <a:gd name="connsiteY2" fmla="*/ 4101530 h 4183848"/>
              <a:gd name="connsiteX3" fmla="*/ 3283372 w 3387604"/>
              <a:gd name="connsiteY3" fmla="*/ 4128330 h 4183848"/>
              <a:gd name="connsiteX4" fmla="*/ 2732648 w 3387604"/>
              <a:gd name="connsiteY4" fmla="*/ 4183848 h 4183848"/>
              <a:gd name="connsiteX5" fmla="*/ 0 w 3387604"/>
              <a:gd name="connsiteY5" fmla="*/ 1451200 h 4183848"/>
              <a:gd name="connsiteX6" fmla="*/ 329816 w 3387604"/>
              <a:gd name="connsiteY6" fmla="*/ 148658 h 418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7604" h="4183848">
                <a:moveTo>
                  <a:pt x="420128" y="0"/>
                </a:moveTo>
                <a:lnTo>
                  <a:pt x="3387604" y="0"/>
                </a:lnTo>
                <a:lnTo>
                  <a:pt x="3387604" y="4101530"/>
                </a:lnTo>
                <a:lnTo>
                  <a:pt x="3283372" y="4128330"/>
                </a:lnTo>
                <a:cubicBezTo>
                  <a:pt x="3105483" y="4164732"/>
                  <a:pt x="2921298" y="4183848"/>
                  <a:pt x="2732648" y="4183848"/>
                </a:cubicBezTo>
                <a:cubicBezTo>
                  <a:pt x="1223448" y="4183848"/>
                  <a:pt x="0" y="2960400"/>
                  <a:pt x="0" y="1451200"/>
                </a:cubicBezTo>
                <a:cubicBezTo>
                  <a:pt x="0" y="979575"/>
                  <a:pt x="119477" y="535856"/>
                  <a:pt x="329816" y="14865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DDD8B025-3845-4DEF-98B6-7C0BF531D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3156"/>
            <a:ext cx="3933440" cy="5861304"/>
          </a:xfrm>
          <a:custGeom>
            <a:avLst/>
            <a:gdLst>
              <a:gd name="connsiteX0" fmla="*/ 1002788 w 3933440"/>
              <a:gd name="connsiteY0" fmla="*/ 0 h 5861304"/>
              <a:gd name="connsiteX1" fmla="*/ 3933440 w 3933440"/>
              <a:gd name="connsiteY1" fmla="*/ 2930652 h 5861304"/>
              <a:gd name="connsiteX2" fmla="*/ 1002788 w 3933440"/>
              <a:gd name="connsiteY2" fmla="*/ 5861304 h 5861304"/>
              <a:gd name="connsiteX3" fmla="*/ 131302 w 3933440"/>
              <a:gd name="connsiteY3" fmla="*/ 5729548 h 5861304"/>
              <a:gd name="connsiteX4" fmla="*/ 0 w 3933440"/>
              <a:gd name="connsiteY4" fmla="*/ 5681491 h 5861304"/>
              <a:gd name="connsiteX5" fmla="*/ 0 w 3933440"/>
              <a:gd name="connsiteY5" fmla="*/ 179814 h 5861304"/>
              <a:gd name="connsiteX6" fmla="*/ 131302 w 3933440"/>
              <a:gd name="connsiteY6" fmla="*/ 131756 h 5861304"/>
              <a:gd name="connsiteX7" fmla="*/ 1002788 w 3933440"/>
              <a:gd name="connsiteY7" fmla="*/ 0 h 58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3440" h="5861304">
                <a:moveTo>
                  <a:pt x="1002788" y="0"/>
                </a:moveTo>
                <a:cubicBezTo>
                  <a:pt x="2621342" y="0"/>
                  <a:pt x="3933440" y="1312098"/>
                  <a:pt x="3933440" y="2930652"/>
                </a:cubicBezTo>
                <a:cubicBezTo>
                  <a:pt x="3933440" y="4549206"/>
                  <a:pt x="2621342" y="5861304"/>
                  <a:pt x="1002788" y="5861304"/>
                </a:cubicBezTo>
                <a:cubicBezTo>
                  <a:pt x="699309" y="5861304"/>
                  <a:pt x="406604" y="5815176"/>
                  <a:pt x="131302" y="5729548"/>
                </a:cubicBezTo>
                <a:lnTo>
                  <a:pt x="0" y="5681491"/>
                </a:lnTo>
                <a:lnTo>
                  <a:pt x="0" y="179814"/>
                </a:lnTo>
                <a:lnTo>
                  <a:pt x="131302" y="131756"/>
                </a:lnTo>
                <a:cubicBezTo>
                  <a:pt x="406604" y="46129"/>
                  <a:pt x="699309" y="0"/>
                  <a:pt x="1002788" y="0"/>
                </a:cubicBezTo>
                <a:close/>
              </a:path>
            </a:pathLst>
          </a:custGeom>
          <a:solidFill>
            <a:schemeClr val="tx1"/>
          </a:solidFill>
          <a:ln w="95250" cmpd="dbl">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81F63F3A-63F7-48E4-84CE-4269431F57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38492" y="113367"/>
            <a:ext cx="3086201" cy="32692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ext, clipart&#10;&#10;Description automatically generated">
            <a:extLst>
              <a:ext uri="{FF2B5EF4-FFF2-40B4-BE49-F238E27FC236}">
                <a16:creationId xmlns:a16="http://schemas.microsoft.com/office/drawing/2014/main" id="{6DC7D6E1-0B54-4C51-9C33-AC258C1B67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165" y="2978180"/>
            <a:ext cx="3216618" cy="1543976"/>
          </a:xfrm>
          <a:prstGeom prst="rect">
            <a:avLst/>
          </a:prstGeom>
        </p:spPr>
      </p:pic>
      <p:pic>
        <p:nvPicPr>
          <p:cNvPr id="21507" name="Picture 2">
            <a:hlinkClick r:id="rId5"/>
            <a:extLst>
              <a:ext uri="{FF2B5EF4-FFF2-40B4-BE49-F238E27FC236}">
                <a16:creationId xmlns:a16="http://schemas.microsoft.com/office/drawing/2014/main" id="{48D0DE47-8019-4653-842B-1342F3F6BCC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493" r="20424"/>
          <a:stretch/>
        </p:blipFill>
        <p:spPr bwMode="auto">
          <a:xfrm>
            <a:off x="5047408" y="331654"/>
            <a:ext cx="2178429" cy="226374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8" name="TextBox 8">
            <a:extLst>
              <a:ext uri="{FF2B5EF4-FFF2-40B4-BE49-F238E27FC236}">
                <a16:creationId xmlns:a16="http://schemas.microsoft.com/office/drawing/2014/main" id="{DEFB247B-F448-4D0E-BE4D-CF14FF495716}"/>
              </a:ext>
            </a:extLst>
          </p:cNvPr>
          <p:cNvSpPr txBox="1">
            <a:spLocks noChangeArrowheads="1"/>
          </p:cNvSpPr>
          <p:nvPr/>
        </p:nvSpPr>
        <p:spPr bwMode="auto">
          <a:xfrm>
            <a:off x="6234329" y="2279018"/>
            <a:ext cx="5314543" cy="33759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marL="342900" indent="-342900"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indent="-228600" algn="l">
              <a:lnSpc>
                <a:spcPct val="90000"/>
              </a:lnSpc>
              <a:spcAft>
                <a:spcPts val="600"/>
              </a:spcAft>
              <a:buFont typeface="Arial" panose="020B0604020202020204" pitchFamily="34" charset="0"/>
              <a:buChar char="•"/>
            </a:pPr>
            <a:endParaRPr lang="en-US" altLang="en-US" dirty="0">
              <a:latin typeface="+mn-lt"/>
              <a:cs typeface="+mn-cs"/>
            </a:endParaRPr>
          </a:p>
        </p:txBody>
      </p:sp>
      <p:sp>
        <p:nvSpPr>
          <p:cNvPr id="2" name="AutoShape 4" descr="NYSUT - A Union of Professionals">
            <a:extLst>
              <a:ext uri="{FF2B5EF4-FFF2-40B4-BE49-F238E27FC236}">
                <a16:creationId xmlns:a16="http://schemas.microsoft.com/office/drawing/2014/main" id="{F63EE449-1B10-4FAC-BBCF-FFCF4FDA9FC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660E1E43-05D0-4450-8E0B-BE6738158020}"/>
              </a:ext>
            </a:extLst>
          </p:cNvPr>
          <p:cNvSpPr txBox="1"/>
          <p:nvPr/>
        </p:nvSpPr>
        <p:spPr>
          <a:xfrm>
            <a:off x="-28432" y="2152298"/>
            <a:ext cx="3714035" cy="923330"/>
          </a:xfrm>
          <a:prstGeom prst="rect">
            <a:avLst/>
          </a:prstGeom>
          <a:noFill/>
        </p:spPr>
        <p:txBody>
          <a:bodyPr wrap="square" rtlCol="0">
            <a:spAutoFit/>
          </a:bodyPr>
          <a:lstStyle/>
          <a:p>
            <a:r>
              <a:rPr lang="en-US" sz="4800" dirty="0">
                <a:solidFill>
                  <a:schemeClr val="accent1">
                    <a:lumMod val="75000"/>
                  </a:schemeClr>
                </a:solidFill>
                <a:latin typeface="Brush Script MT" panose="03060802040406070304" pitchFamily="66" charset="0"/>
              </a:rPr>
              <a:t> </a:t>
            </a:r>
            <a:r>
              <a:rPr lang="en-US" sz="5400" dirty="0">
                <a:solidFill>
                  <a:schemeClr val="accent1">
                    <a:lumMod val="75000"/>
                  </a:schemeClr>
                </a:solidFill>
                <a:latin typeface="Brush Script MT" panose="03060802040406070304" pitchFamily="66" charset="0"/>
              </a:rPr>
              <a:t>Suffolk RO</a:t>
            </a:r>
          </a:p>
        </p:txBody>
      </p:sp>
    </p:spTree>
    <p:extLst>
      <p:ext uri="{BB962C8B-B14F-4D97-AF65-F5344CB8AC3E}">
        <p14:creationId xmlns:p14="http://schemas.microsoft.com/office/powerpoint/2010/main" val="511966717"/>
      </p:ext>
    </p:extLst>
  </p:cSld>
  <p:clrMapOvr>
    <a:overrideClrMapping bg1="dk1" tx1="lt1" bg2="dk2" tx2="lt2" accent1="accent1" accent2="accent2" accent3="accent3" accent4="accent4" accent5="accent5" accent6="accent6" hlink="hlink" folHlink="folHlink"/>
  </p:clrMapOvr>
  <p:transition/>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erson holding a banner in front of a crowd of people&#10;&#10;Description automatically generated with medium confidence">
            <a:extLst>
              <a:ext uri="{FF2B5EF4-FFF2-40B4-BE49-F238E27FC236}">
                <a16:creationId xmlns:a16="http://schemas.microsoft.com/office/drawing/2014/main" id="{5BAA8482-FC8C-45D0-851A-5565F43D8CF2}"/>
              </a:ext>
            </a:extLst>
          </p:cNvPr>
          <p:cNvPicPr>
            <a:picLocks noChangeAspect="1"/>
          </p:cNvPicPr>
          <p:nvPr/>
        </p:nvPicPr>
        <p:blipFill rotWithShape="1">
          <a:blip r:embed="rId3">
            <a:extLst>
              <a:ext uri="{28A0092B-C50C-407E-A947-70E740481C1C}">
                <a14:useLocalDpi xmlns:a14="http://schemas.microsoft.com/office/drawing/2010/main" val="0"/>
              </a:ext>
            </a:extLst>
          </a:blip>
          <a:srcRect l="8068" r="5709" b="-1"/>
          <a:stretch/>
        </p:blipFill>
        <p:spPr>
          <a:xfrm>
            <a:off x="20" y="10"/>
            <a:ext cx="12191980" cy="6857990"/>
          </a:xfrm>
          <a:prstGeom prst="rect">
            <a:avLst/>
          </a:prstGeom>
          <a:noFill/>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AD47E850-E61D-4BB6-8D0B-7B30B7BF9FB9}"/>
              </a:ext>
            </a:extLst>
          </p:cNvPr>
          <p:cNvSpPr>
            <a:spLocks noGrp="1"/>
          </p:cNvSpPr>
          <p:nvPr>
            <p:ph type="ctrTitle"/>
          </p:nvPr>
        </p:nvSpPr>
        <p:spPr>
          <a:xfrm>
            <a:off x="8022021" y="3231931"/>
            <a:ext cx="3852041" cy="1834056"/>
          </a:xfrm>
        </p:spPr>
        <p:txBody>
          <a:bodyPr>
            <a:normAutofit/>
          </a:bodyPr>
          <a:lstStyle/>
          <a:p>
            <a:r>
              <a:rPr lang="en-US" sz="4000" dirty="0">
                <a:latin typeface="Garamond" panose="02020404030301010803" pitchFamily="18" charset="0"/>
              </a:rPr>
              <a:t>Power to the People!</a:t>
            </a:r>
          </a:p>
        </p:txBody>
      </p:sp>
      <p:sp>
        <p:nvSpPr>
          <p:cNvPr id="3" name="Subtitle 2">
            <a:extLst>
              <a:ext uri="{FF2B5EF4-FFF2-40B4-BE49-F238E27FC236}">
                <a16:creationId xmlns:a16="http://schemas.microsoft.com/office/drawing/2014/main" id="{40017DD1-DED2-49BE-8947-4098B93F94CC}"/>
              </a:ext>
            </a:extLst>
          </p:cNvPr>
          <p:cNvSpPr>
            <a:spLocks noGrp="1"/>
          </p:cNvSpPr>
          <p:nvPr>
            <p:ph type="subTitle" idx="1"/>
          </p:nvPr>
        </p:nvSpPr>
        <p:spPr>
          <a:xfrm>
            <a:off x="7782910" y="5242675"/>
            <a:ext cx="4330262" cy="683284"/>
          </a:xfrm>
        </p:spPr>
        <p:txBody>
          <a:bodyPr>
            <a:normAutofit/>
          </a:bodyPr>
          <a:lstStyle/>
          <a:p>
            <a:r>
              <a:rPr lang="en-US" sz="2000" u="sng" dirty="0">
                <a:latin typeface="Garamond" panose="02020404030301010803" pitchFamily="18" charset="0"/>
                <a:ea typeface="Times New Roman" panose="02020603050405020304" pitchFamily="18" charset="0"/>
                <a:hlinkClick r:id="rId4"/>
              </a:rPr>
              <a:t>Minneapolis SRP Campaign</a:t>
            </a:r>
          </a:p>
          <a:p>
            <a:endParaRPr lang="en-US" sz="2000" dirty="0"/>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5A4BD2E-07BF-47AE-9B3F-38FC3C8A60F4}"/>
              </a:ext>
            </a:extLst>
          </p:cNvPr>
          <p:cNvSpPr txBox="1"/>
          <p:nvPr/>
        </p:nvSpPr>
        <p:spPr>
          <a:xfrm>
            <a:off x="8630294" y="6102647"/>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299730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D3F47104-B102-4365-8192-D57DDAAAE291}"/>
              </a:ext>
            </a:extLst>
          </p:cNvPr>
          <p:cNvSpPr>
            <a:spLocks noGrp="1"/>
          </p:cNvSpPr>
          <p:nvPr>
            <p:ph type="title"/>
          </p:nvPr>
        </p:nvSpPr>
        <p:spPr bwMode="auto">
          <a:xfrm>
            <a:off x="655320" y="365125"/>
            <a:ext cx="5120114" cy="1692794"/>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br>
              <a:rPr lang="en-US" altLang="en-US" b="1" dirty="0">
                <a:latin typeface="Garamond" panose="02020404030301010803" pitchFamily="18" charset="0"/>
              </a:rPr>
            </a:br>
            <a:r>
              <a:rPr lang="en-US" altLang="en-US" b="1" dirty="0">
                <a:latin typeface="Garamond" panose="02020404030301010803" pitchFamily="18" charset="0"/>
              </a:rPr>
              <a:t>Casual Coalition</a:t>
            </a:r>
            <a:endParaRPr lang="en-US" altLang="en-US" dirty="0"/>
          </a:p>
        </p:txBody>
      </p:sp>
      <p:cxnSp>
        <p:nvCxnSpPr>
          <p:cNvPr id="71" name="Straight Arrow Connector 7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4715B88-F68A-43A9-B914-21DE7A9DCDDD}"/>
              </a:ext>
            </a:extLst>
          </p:cNvPr>
          <p:cNvSpPr>
            <a:spLocks noGrp="1"/>
          </p:cNvSpPr>
          <p:nvPr>
            <p:ph sz="quarter" idx="1"/>
          </p:nvPr>
        </p:nvSpPr>
        <p:spPr>
          <a:xfrm>
            <a:off x="655321" y="2575034"/>
            <a:ext cx="5120113" cy="3462228"/>
          </a:xfrm>
        </p:spPr>
        <p:txBody>
          <a:bodyPr>
            <a:normAutofit/>
          </a:bodyPr>
          <a:lstStyle/>
          <a:p>
            <a:pPr marL="0" indent="0">
              <a:buNone/>
              <a:defRPr/>
            </a:pPr>
            <a:endParaRPr lang="en-US" sz="1800" dirty="0">
              <a:latin typeface="Garamond" pitchFamily="18" charset="0"/>
            </a:endParaRPr>
          </a:p>
          <a:p>
            <a:pPr>
              <a:defRPr/>
            </a:pPr>
            <a:r>
              <a:rPr lang="en-US" sz="2400" dirty="0">
                <a:latin typeface="Garamond" pitchFamily="18" charset="0"/>
              </a:rPr>
              <a:t>Leaders and organizations are loosely connected by their environment, situation or events</a:t>
            </a:r>
          </a:p>
          <a:p>
            <a:pPr>
              <a:defRPr/>
            </a:pPr>
            <a:r>
              <a:rPr lang="en-US" sz="2400" dirty="0">
                <a:latin typeface="Garamond" pitchFamily="18" charset="0"/>
              </a:rPr>
              <a:t>No defined goals or expectations of either group</a:t>
            </a:r>
          </a:p>
          <a:p>
            <a:pPr marL="0" indent="0">
              <a:buNone/>
              <a:defRPr/>
            </a:pPr>
            <a:endParaRPr lang="en-US" sz="1800" dirty="0">
              <a:latin typeface="Garamond" pitchFamily="18" charset="0"/>
            </a:endParaRPr>
          </a:p>
          <a:p>
            <a:pPr marL="0" indent="0">
              <a:buNone/>
              <a:defRPr/>
            </a:pPr>
            <a:endParaRPr lang="en-US" sz="1800" dirty="0"/>
          </a:p>
        </p:txBody>
      </p:sp>
      <p:pic>
        <p:nvPicPr>
          <p:cNvPr id="3" name="Picture 2" descr="A group of people gather around a table full of donuts&#10;&#10;Description automatically generated">
            <a:extLst>
              <a:ext uri="{FF2B5EF4-FFF2-40B4-BE49-F238E27FC236}">
                <a16:creationId xmlns:a16="http://schemas.microsoft.com/office/drawing/2014/main" id="{42E82F39-D993-4FF0-B88D-62952930B4C5}"/>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4586" r="1" b="1290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TextBox 4">
            <a:extLst>
              <a:ext uri="{FF2B5EF4-FFF2-40B4-BE49-F238E27FC236}">
                <a16:creationId xmlns:a16="http://schemas.microsoft.com/office/drawing/2014/main" id="{1B636B1C-0DA8-47BA-A508-5C44C199F3D5}"/>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oistedu/4357205232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7" name="TextBox 6">
            <a:extLst>
              <a:ext uri="{FF2B5EF4-FFF2-40B4-BE49-F238E27FC236}">
                <a16:creationId xmlns:a16="http://schemas.microsoft.com/office/drawing/2014/main" id="{85CC9155-AEE5-49E1-B39E-E542348A7D6E}"/>
              </a:ext>
            </a:extLst>
          </p:cNvPr>
          <p:cNvSpPr txBox="1"/>
          <p:nvPr/>
        </p:nvSpPr>
        <p:spPr>
          <a:xfrm>
            <a:off x="5227320" y="6011614"/>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2016615641"/>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group of people sitting in a room&#10;&#10;Description automatically generated with medium confidence">
            <a:extLst>
              <a:ext uri="{FF2B5EF4-FFF2-40B4-BE49-F238E27FC236}">
                <a16:creationId xmlns:a16="http://schemas.microsoft.com/office/drawing/2014/main" id="{41E9CA58-8782-42C4-BA3A-20F3C61DAD9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000" r="8994" b="2"/>
          <a:stretch/>
        </p:blipFill>
        <p:spPr>
          <a:xfrm>
            <a:off x="3523488" y="10"/>
            <a:ext cx="8668512" cy="6857990"/>
          </a:xfrm>
          <a:prstGeom prst="rect">
            <a:avLst/>
          </a:prstGeom>
        </p:spPr>
      </p:pic>
      <p:sp>
        <p:nvSpPr>
          <p:cNvPr id="201" name="Rectangle 20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14" name="Rectangle 2">
            <a:extLst>
              <a:ext uri="{FF2B5EF4-FFF2-40B4-BE49-F238E27FC236}">
                <a16:creationId xmlns:a16="http://schemas.microsoft.com/office/drawing/2014/main" id="{766AC42F-435B-441B-883C-F6B36E3BF29D}"/>
              </a:ext>
            </a:extLst>
          </p:cNvPr>
          <p:cNvSpPr>
            <a:spLocks noGrp="1" noChangeArrowheads="1"/>
          </p:cNvSpPr>
          <p:nvPr>
            <p:ph type="title"/>
          </p:nvPr>
        </p:nvSpPr>
        <p:spPr bwMode="auto">
          <a:xfrm>
            <a:off x="371094" y="1161288"/>
            <a:ext cx="3438144" cy="11247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Autofit/>
          </a:bodyPr>
          <a:lstStyle/>
          <a:p>
            <a:r>
              <a:rPr lang="en-US" altLang="en-US" b="1" dirty="0">
                <a:latin typeface="Garamond" panose="02020404030301010803" pitchFamily="18" charset="0"/>
              </a:rPr>
              <a:t>Traditional Coalition</a:t>
            </a:r>
          </a:p>
        </p:txBody>
      </p:sp>
      <p:sp>
        <p:nvSpPr>
          <p:cNvPr id="203" name="Rectangle 20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5" name="Rectangle 20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00" name="Rectangle 3">
            <a:extLst>
              <a:ext uri="{FF2B5EF4-FFF2-40B4-BE49-F238E27FC236}">
                <a16:creationId xmlns:a16="http://schemas.microsoft.com/office/drawing/2014/main" id="{D4D08A74-CDF5-4CB5-9203-BA90E3946DC5}"/>
              </a:ext>
            </a:extLst>
          </p:cNvPr>
          <p:cNvSpPr>
            <a:spLocks noGrp="1" noChangeArrowheads="1"/>
          </p:cNvSpPr>
          <p:nvPr>
            <p:ph sz="quarter" idx="1"/>
          </p:nvPr>
        </p:nvSpPr>
        <p:spPr>
          <a:xfrm>
            <a:off x="371094" y="2718054"/>
            <a:ext cx="4759706" cy="3207258"/>
          </a:xfrm>
        </p:spPr>
        <p:txBody>
          <a:bodyPr anchor="t">
            <a:normAutofit/>
          </a:bodyPr>
          <a:lstStyle/>
          <a:p>
            <a:pPr marL="0" indent="0">
              <a:buNone/>
              <a:defRPr/>
            </a:pPr>
            <a:endParaRPr lang="en-US" sz="2400" dirty="0">
              <a:latin typeface="Garamond" pitchFamily="18" charset="0"/>
            </a:endParaRPr>
          </a:p>
          <a:p>
            <a:pPr>
              <a:defRPr/>
            </a:pPr>
            <a:r>
              <a:rPr lang="en-US" sz="2400" dirty="0">
                <a:latin typeface="Garamond" pitchFamily="18" charset="0"/>
              </a:rPr>
              <a:t>Help each other when in need</a:t>
            </a:r>
          </a:p>
          <a:p>
            <a:pPr>
              <a:defRPr/>
            </a:pPr>
            <a:r>
              <a:rPr lang="en-US" sz="2400" dirty="0">
                <a:latin typeface="Garamond" pitchFamily="18" charset="0"/>
              </a:rPr>
              <a:t>Work to achieve a short-term goal</a:t>
            </a:r>
          </a:p>
          <a:p>
            <a:pPr>
              <a:defRPr/>
            </a:pPr>
            <a:r>
              <a:rPr lang="en-US" sz="2400" dirty="0">
                <a:latin typeface="Garamond" pitchFamily="18" charset="0"/>
              </a:rPr>
              <a:t>Often temporary</a:t>
            </a:r>
          </a:p>
          <a:p>
            <a:pPr>
              <a:defRPr/>
            </a:pPr>
            <a:r>
              <a:rPr lang="en-US" sz="2400" dirty="0">
                <a:latin typeface="Garamond" pitchFamily="18" charset="0"/>
              </a:rPr>
              <a:t>Usually formed for a particular reason</a:t>
            </a:r>
          </a:p>
          <a:p>
            <a:pPr marL="0" indent="0">
              <a:buNone/>
              <a:defRPr/>
            </a:pPr>
            <a:endParaRPr lang="en-US" sz="1700" dirty="0">
              <a:latin typeface="Garamond" pitchFamily="18" charset="0"/>
            </a:endParaRPr>
          </a:p>
          <a:p>
            <a:pPr marL="0" indent="0">
              <a:buNone/>
              <a:defRPr/>
            </a:pPr>
            <a:endParaRPr lang="en-US" sz="1700" dirty="0">
              <a:latin typeface="Garamond" pitchFamily="18" charset="0"/>
            </a:endParaRPr>
          </a:p>
          <a:p>
            <a:pPr marL="0" indent="0">
              <a:buNone/>
              <a:defRPr/>
            </a:pPr>
            <a:endParaRPr lang="en-US" sz="1700" dirty="0">
              <a:latin typeface="Garamond" pitchFamily="18" charset="0"/>
            </a:endParaRPr>
          </a:p>
          <a:p>
            <a:pPr marL="0" indent="0">
              <a:buNone/>
              <a:defRPr/>
            </a:pPr>
            <a:endParaRPr lang="en-US" sz="1700" dirty="0">
              <a:latin typeface="Garamond" pitchFamily="18" charset="0"/>
            </a:endParaRPr>
          </a:p>
        </p:txBody>
      </p:sp>
      <p:sp>
        <p:nvSpPr>
          <p:cNvPr id="4" name="TextBox 3">
            <a:extLst>
              <a:ext uri="{FF2B5EF4-FFF2-40B4-BE49-F238E27FC236}">
                <a16:creationId xmlns:a16="http://schemas.microsoft.com/office/drawing/2014/main" id="{FA6442B9-1745-403B-B3D2-16D2B775D487}"/>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net2/6921299180">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10" name="TextBox 9">
            <a:extLst>
              <a:ext uri="{FF2B5EF4-FFF2-40B4-BE49-F238E27FC236}">
                <a16:creationId xmlns:a16="http://schemas.microsoft.com/office/drawing/2014/main" id="{5EB9E04F-2A6E-4036-BB58-04828F1ECB8F}"/>
              </a:ext>
            </a:extLst>
          </p:cNvPr>
          <p:cNvSpPr txBox="1"/>
          <p:nvPr/>
        </p:nvSpPr>
        <p:spPr>
          <a:xfrm>
            <a:off x="5013790" y="6068490"/>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600850522"/>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4" name="Rectangle 7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2" name="Title 1">
            <a:extLst>
              <a:ext uri="{FF2B5EF4-FFF2-40B4-BE49-F238E27FC236}">
                <a16:creationId xmlns:a16="http://schemas.microsoft.com/office/drawing/2014/main" id="{E8DA2BF8-B203-4084-BDD0-788F1BB3A333}"/>
              </a:ext>
            </a:extLst>
          </p:cNvPr>
          <p:cNvSpPr>
            <a:spLocks noGrp="1"/>
          </p:cNvSpPr>
          <p:nvPr>
            <p:ph type="title"/>
          </p:nvPr>
        </p:nvSpPr>
        <p:spPr bwMode="auto">
          <a:xfrm>
            <a:off x="8331201" y="489507"/>
            <a:ext cx="3403600" cy="165548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p>
            <a:br>
              <a:rPr lang="en-US" altLang="en-US" sz="3700" b="1" dirty="0">
                <a:latin typeface="Garamond" panose="02020404030301010803" pitchFamily="18" charset="0"/>
              </a:rPr>
            </a:br>
            <a:r>
              <a:rPr lang="en-US" altLang="en-US" b="1" dirty="0">
                <a:latin typeface="Garamond" panose="02020404030301010803" pitchFamily="18" charset="0"/>
              </a:rPr>
              <a:t>Allies</a:t>
            </a:r>
            <a:endParaRPr lang="en-US" altLang="en-US" dirty="0"/>
          </a:p>
        </p:txBody>
      </p:sp>
      <p:pic>
        <p:nvPicPr>
          <p:cNvPr id="3" name="Picture 2" descr="A group of people shaking hands&#10;&#10;Description automatically generated with low confidence">
            <a:extLst>
              <a:ext uri="{FF2B5EF4-FFF2-40B4-BE49-F238E27FC236}">
                <a16:creationId xmlns:a16="http://schemas.microsoft.com/office/drawing/2014/main" id="{7CEE6769-2695-4038-A3C6-E11D44F38FA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076" r="4393" b="-1"/>
          <a:stretch/>
        </p:blipFill>
        <p:spPr>
          <a:xfrm>
            <a:off x="20" y="431"/>
            <a:ext cx="7191355" cy="6408311"/>
          </a:xfrm>
          <a:prstGeom prst="rect">
            <a:avLst/>
          </a:prstGeom>
        </p:spPr>
      </p:pic>
      <p:sp>
        <p:nvSpPr>
          <p:cNvPr id="4" name="Content Placeholder 3">
            <a:extLst>
              <a:ext uri="{FF2B5EF4-FFF2-40B4-BE49-F238E27FC236}">
                <a16:creationId xmlns:a16="http://schemas.microsoft.com/office/drawing/2014/main" id="{DE682B3B-3C57-4E8D-8E2C-049F9F2C3AEE}"/>
              </a:ext>
            </a:extLst>
          </p:cNvPr>
          <p:cNvSpPr>
            <a:spLocks noGrp="1"/>
          </p:cNvSpPr>
          <p:nvPr>
            <p:ph sz="quarter" idx="1"/>
          </p:nvPr>
        </p:nvSpPr>
        <p:spPr>
          <a:xfrm>
            <a:off x="7543801" y="2144990"/>
            <a:ext cx="4042206" cy="3813683"/>
          </a:xfrm>
        </p:spPr>
        <p:txBody>
          <a:bodyPr>
            <a:normAutofit/>
          </a:bodyPr>
          <a:lstStyle/>
          <a:p>
            <a:pPr marL="0" indent="0">
              <a:buNone/>
              <a:defRPr/>
            </a:pPr>
            <a:endParaRPr lang="en-US" sz="1700" dirty="0">
              <a:latin typeface="Garamond" pitchFamily="18" charset="0"/>
            </a:endParaRPr>
          </a:p>
          <a:p>
            <a:pPr>
              <a:defRPr/>
            </a:pPr>
            <a:r>
              <a:rPr lang="en-US" sz="2400" dirty="0">
                <a:latin typeface="Garamond" pitchFamily="18" charset="0"/>
              </a:rPr>
              <a:t>Strong relationships amongst leaders</a:t>
            </a:r>
          </a:p>
          <a:p>
            <a:pPr>
              <a:defRPr/>
            </a:pPr>
            <a:r>
              <a:rPr lang="en-US" sz="2400" dirty="0">
                <a:latin typeface="Garamond" pitchFamily="18" charset="0"/>
              </a:rPr>
              <a:t>Long-standing organizational relationships</a:t>
            </a:r>
          </a:p>
          <a:p>
            <a:pPr>
              <a:defRPr/>
            </a:pPr>
            <a:r>
              <a:rPr lang="en-US" sz="2400" dirty="0">
                <a:latin typeface="Garamond" pitchFamily="18" charset="0"/>
              </a:rPr>
              <a:t>Organizations deeply connected based on common values, interests and issues</a:t>
            </a:r>
          </a:p>
          <a:p>
            <a:pPr>
              <a:defRPr/>
            </a:pPr>
            <a:r>
              <a:rPr lang="en-US" sz="2400" dirty="0">
                <a:latin typeface="Garamond" pitchFamily="18" charset="0"/>
              </a:rPr>
              <a:t>Working side-by-side to move an agenda forward</a:t>
            </a:r>
          </a:p>
          <a:p>
            <a:pPr>
              <a:defRPr/>
            </a:pPr>
            <a:endParaRPr lang="en-US" sz="1700" dirty="0"/>
          </a:p>
        </p:txBody>
      </p:sp>
      <p:sp>
        <p:nvSpPr>
          <p:cNvPr id="73" name="Rectangle 7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CB96C75-84D0-4CAE-8A62-D62C07E7DB06}"/>
              </a:ext>
            </a:extLst>
          </p:cNvPr>
          <p:cNvSpPr txBox="1"/>
          <p:nvPr/>
        </p:nvSpPr>
        <p:spPr>
          <a:xfrm>
            <a:off x="5928484" y="6208687"/>
            <a:ext cx="1937847" cy="307777"/>
          </a:xfrm>
          <a:prstGeom prst="rect">
            <a:avLst/>
          </a:prstGeom>
          <a:solidFill>
            <a:srgbClr val="000000"/>
          </a:solidFill>
        </p:spPr>
        <p:txBody>
          <a:bodyPr wrap="square" rtlCol="0">
            <a:spAutoFit/>
          </a:bodyPr>
          <a:lstStyle/>
          <a:p>
            <a:pPr algn="r">
              <a:spcAft>
                <a:spcPts val="600"/>
              </a:spcAft>
            </a:pPr>
            <a:r>
              <a:rPr lang="en-US" sz="700">
                <a:solidFill>
                  <a:srgbClr val="FFFFFF"/>
                </a:solidFill>
                <a:hlinkClick r:id="rId4" tooltip="https://press.rebus.community/introductiontocommunitypsychology/chapter/community-organizing-partnerships-and-coalition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9" name="TextBox 8">
            <a:extLst>
              <a:ext uri="{FF2B5EF4-FFF2-40B4-BE49-F238E27FC236}">
                <a16:creationId xmlns:a16="http://schemas.microsoft.com/office/drawing/2014/main" id="{CD6DEB53-80C4-4A57-A781-4601063E3072}"/>
              </a:ext>
            </a:extLst>
          </p:cNvPr>
          <p:cNvSpPr txBox="1"/>
          <p:nvPr/>
        </p:nvSpPr>
        <p:spPr>
          <a:xfrm>
            <a:off x="133565" y="5764404"/>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177152670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pins connected with a thread">
            <a:extLst>
              <a:ext uri="{FF2B5EF4-FFF2-40B4-BE49-F238E27FC236}">
                <a16:creationId xmlns:a16="http://schemas.microsoft.com/office/drawing/2014/main" id="{9F1FD690-C17A-8996-79E2-81921036DC9D}"/>
              </a:ext>
            </a:extLst>
          </p:cNvPr>
          <p:cNvPicPr>
            <a:picLocks noChangeAspect="1"/>
          </p:cNvPicPr>
          <p:nvPr/>
        </p:nvPicPr>
        <p:blipFill rotWithShape="1">
          <a:blip r:embed="rId3"/>
          <a:srcRect r="23298" b="9091"/>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1362BEB-B828-4CC7-8FD2-5DAA42785A8C}"/>
              </a:ext>
            </a:extLst>
          </p:cNvPr>
          <p:cNvSpPr>
            <a:spLocks noGrp="1"/>
          </p:cNvSpPr>
          <p:nvPr>
            <p:ph type="title"/>
          </p:nvPr>
        </p:nvSpPr>
        <p:spPr>
          <a:xfrm>
            <a:off x="371094" y="1161288"/>
            <a:ext cx="3438144" cy="1124712"/>
          </a:xfrm>
        </p:spPr>
        <p:txBody>
          <a:bodyPr anchor="b">
            <a:noAutofit/>
          </a:bodyPr>
          <a:lstStyle/>
          <a:p>
            <a:r>
              <a:rPr lang="en-US" b="1" dirty="0">
                <a:latin typeface="Garamond" panose="02020404030301010803" pitchFamily="18" charset="0"/>
              </a:rPr>
              <a:t>Reflecting on Coalitions</a:t>
            </a:r>
          </a:p>
        </p:txBody>
      </p:sp>
      <p:sp>
        <p:nvSpPr>
          <p:cNvPr id="24" name="Rectangle 2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0D3488F-6E17-463E-BBAD-6BC75DD658D5}"/>
              </a:ext>
            </a:extLst>
          </p:cNvPr>
          <p:cNvSpPr>
            <a:spLocks noGrp="1"/>
          </p:cNvSpPr>
          <p:nvPr>
            <p:ph idx="1"/>
          </p:nvPr>
        </p:nvSpPr>
        <p:spPr>
          <a:xfrm>
            <a:off x="371094" y="2718054"/>
            <a:ext cx="6353556" cy="3207258"/>
          </a:xfrm>
        </p:spPr>
        <p:txBody>
          <a:bodyPr anchor="t">
            <a:normAutofit/>
          </a:bodyPr>
          <a:lstStyle/>
          <a:p>
            <a:pPr marL="0" indent="0">
              <a:buNone/>
            </a:pPr>
            <a:r>
              <a:rPr lang="en-US" sz="2400" dirty="0">
                <a:latin typeface="Garamond" panose="02020404030301010803" pitchFamily="18" charset="0"/>
              </a:rPr>
              <a:t>Move to the corner based on the questions below:</a:t>
            </a:r>
          </a:p>
          <a:p>
            <a:pPr marL="514350" indent="-514350">
              <a:buAutoNum type="arabicPeriod"/>
            </a:pPr>
            <a:r>
              <a:rPr lang="en-US" sz="2400" dirty="0">
                <a:latin typeface="Garamond" panose="02020404030301010803" pitchFamily="18" charset="0"/>
              </a:rPr>
              <a:t>Which type of coalition does your local THINK they have with other organizations?</a:t>
            </a:r>
          </a:p>
          <a:p>
            <a:pPr marL="514350" indent="-514350">
              <a:buAutoNum type="arabicPeriod"/>
            </a:pPr>
            <a:r>
              <a:rPr lang="en-US" sz="2400" dirty="0">
                <a:latin typeface="Garamond" panose="02020404030301010803" pitchFamily="18" charset="0"/>
              </a:rPr>
              <a:t> Which type of coalition does your local ACTUALLY have with other organizations?</a:t>
            </a:r>
          </a:p>
          <a:p>
            <a:pPr marL="514350" indent="-514350">
              <a:buAutoNum type="arabicPeriod"/>
            </a:pPr>
            <a:r>
              <a:rPr lang="en-US" sz="2400" dirty="0">
                <a:latin typeface="Garamond" panose="02020404030301010803" pitchFamily="18" charset="0"/>
              </a:rPr>
              <a:t>Which type of coalition would you like your local to have with other organizations? </a:t>
            </a:r>
          </a:p>
        </p:txBody>
      </p:sp>
      <p:sp>
        <p:nvSpPr>
          <p:cNvPr id="9" name="TextBox 8">
            <a:extLst>
              <a:ext uri="{FF2B5EF4-FFF2-40B4-BE49-F238E27FC236}">
                <a16:creationId xmlns:a16="http://schemas.microsoft.com/office/drawing/2014/main" id="{8B787584-997E-448C-AF6C-A000A8C0F53A}"/>
              </a:ext>
            </a:extLst>
          </p:cNvPr>
          <p:cNvSpPr txBox="1"/>
          <p:nvPr/>
        </p:nvSpPr>
        <p:spPr>
          <a:xfrm>
            <a:off x="8253085" y="5925312"/>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372917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picture containing building, outdoor, several&#10;&#10;Description automatically generated">
            <a:extLst>
              <a:ext uri="{FF2B5EF4-FFF2-40B4-BE49-F238E27FC236}">
                <a16:creationId xmlns:a16="http://schemas.microsoft.com/office/drawing/2014/main" id="{FFDBDE99-992B-48B9-A664-3502F8A5E41A}"/>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3372" r="1" b="21655"/>
          <a:stretch/>
        </p:blipFill>
        <p:spPr>
          <a:xfrm>
            <a:off x="-4243" y="10"/>
            <a:ext cx="12196243" cy="6857990"/>
          </a:xfrm>
          <a:prstGeom prst="rect">
            <a:avLst/>
          </a:prstGeom>
        </p:spPr>
      </p:pic>
      <p:sp>
        <p:nvSpPr>
          <p:cNvPr id="24578" name="Title 1">
            <a:extLst>
              <a:ext uri="{FF2B5EF4-FFF2-40B4-BE49-F238E27FC236}">
                <a16:creationId xmlns:a16="http://schemas.microsoft.com/office/drawing/2014/main" id="{6E5EE27C-F1F1-4C43-83B0-F02E23F76570}"/>
              </a:ext>
            </a:extLst>
          </p:cNvPr>
          <p:cNvSpPr>
            <a:spLocks noGrp="1"/>
          </p:cNvSpPr>
          <p:nvPr>
            <p:ph type="title"/>
          </p:nvPr>
        </p:nvSpPr>
        <p:spPr bwMode="auto">
          <a:xfrm>
            <a:off x="643467" y="321734"/>
            <a:ext cx="10905066" cy="11357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r>
              <a:rPr lang="en-US" altLang="en-US" b="1" dirty="0">
                <a:latin typeface="Garamond" panose="02020404030301010803" pitchFamily="18" charset="0"/>
              </a:rPr>
              <a:t>Build a Foundation </a:t>
            </a:r>
          </a:p>
        </p:txBody>
      </p:sp>
      <p:sp>
        <p:nvSpPr>
          <p:cNvPr id="24579" name="Content Placeholder 3">
            <a:extLst>
              <a:ext uri="{FF2B5EF4-FFF2-40B4-BE49-F238E27FC236}">
                <a16:creationId xmlns:a16="http://schemas.microsoft.com/office/drawing/2014/main" id="{E1DDFDE5-8BFD-4264-AC3A-B69103EB971B}"/>
              </a:ext>
            </a:extLst>
          </p:cNvPr>
          <p:cNvSpPr>
            <a:spLocks noGrp="1"/>
          </p:cNvSpPr>
          <p:nvPr>
            <p:ph sz="quarter" idx="1"/>
          </p:nvPr>
        </p:nvSpPr>
        <p:spPr bwMode="auto">
          <a:xfrm>
            <a:off x="643467" y="1782981"/>
            <a:ext cx="10905066" cy="439398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r>
              <a:rPr lang="en-US" altLang="en-US" sz="2400" dirty="0">
                <a:latin typeface="Garamond" panose="02020404030301010803" pitchFamily="18" charset="0"/>
              </a:rPr>
              <a:t>Support other groups, organizations and local efforts.</a:t>
            </a:r>
          </a:p>
          <a:p>
            <a:r>
              <a:rPr lang="en-US" altLang="en-US" sz="2400" dirty="0">
                <a:latin typeface="Garamond" panose="02020404030301010803" pitchFamily="18" charset="0"/>
              </a:rPr>
              <a:t>Visibility/recognition</a:t>
            </a:r>
          </a:p>
          <a:p>
            <a:r>
              <a:rPr lang="en-US" altLang="en-US" sz="2400" dirty="0">
                <a:latin typeface="Garamond" panose="02020404030301010803" pitchFamily="18" charset="0"/>
              </a:rPr>
              <a:t>Building long-term relationships</a:t>
            </a:r>
          </a:p>
          <a:p>
            <a:r>
              <a:rPr lang="en-US" altLang="en-US" sz="2400" dirty="0">
                <a:latin typeface="Garamond" panose="02020404030301010803" pitchFamily="18" charset="0"/>
              </a:rPr>
              <a:t>Building a greater appreciation of SRPs, teachers and schools within the community.</a:t>
            </a:r>
          </a:p>
          <a:p>
            <a:endParaRPr lang="en-US" altLang="en-US" sz="2000" dirty="0"/>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C3D0D63-CB16-403D-AE69-DB259B703C7C}"/>
              </a:ext>
            </a:extLst>
          </p:cNvPr>
          <p:cNvSpPr txBox="1"/>
          <p:nvPr/>
        </p:nvSpPr>
        <p:spPr>
          <a:xfrm>
            <a:off x="9732673" y="6657945"/>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activerain.com/blogsview/4207688/home-owners-manual--i-have-my-home-now-what--how-do-i-understand-">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12" name="TextBox 11">
            <a:extLst>
              <a:ext uri="{FF2B5EF4-FFF2-40B4-BE49-F238E27FC236}">
                <a16:creationId xmlns:a16="http://schemas.microsoft.com/office/drawing/2014/main" id="{F8440198-6529-432B-8EF6-6362EBBB4943}"/>
              </a:ext>
            </a:extLst>
          </p:cNvPr>
          <p:cNvSpPr txBox="1"/>
          <p:nvPr/>
        </p:nvSpPr>
        <p:spPr>
          <a:xfrm>
            <a:off x="8165864" y="6128995"/>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76355283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64" name="Picture 19463">
            <a:extLst>
              <a:ext uri="{FF2B5EF4-FFF2-40B4-BE49-F238E27FC236}">
                <a16:creationId xmlns:a16="http://schemas.microsoft.com/office/drawing/2014/main" id="{EC665B18-391E-4938-A48A-4E5F91730045}"/>
              </a:ext>
            </a:extLst>
          </p:cNvPr>
          <p:cNvPicPr>
            <a:picLocks noChangeAspect="1"/>
          </p:cNvPicPr>
          <p:nvPr/>
        </p:nvPicPr>
        <p:blipFill rotWithShape="1">
          <a:blip r:embed="rId3"/>
          <a:srcRect b="15730"/>
          <a:stretch/>
        </p:blipFill>
        <p:spPr>
          <a:xfrm>
            <a:off x="20" y="10"/>
            <a:ext cx="12191980" cy="6857990"/>
          </a:xfrm>
          <a:prstGeom prst="rect">
            <a:avLst/>
          </a:prstGeom>
        </p:spPr>
      </p:pic>
      <p:sp>
        <p:nvSpPr>
          <p:cNvPr id="140" name="Rectangle 139">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58" name="Title 1">
            <a:extLst>
              <a:ext uri="{FF2B5EF4-FFF2-40B4-BE49-F238E27FC236}">
                <a16:creationId xmlns:a16="http://schemas.microsoft.com/office/drawing/2014/main" id="{BFE1A121-1BA0-48D9-9BC9-508624D87809}"/>
              </a:ext>
            </a:extLst>
          </p:cNvPr>
          <p:cNvSpPr>
            <a:spLocks noGrp="1" noChangeArrowheads="1"/>
          </p:cNvSpPr>
          <p:nvPr>
            <p:ph type="title"/>
          </p:nvPr>
        </p:nvSpPr>
        <p:spPr bwMode="auto">
          <a:xfrm>
            <a:off x="838200" y="365125"/>
            <a:ext cx="10515600" cy="1325563"/>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r>
              <a:rPr lang="en-US" altLang="en-US" b="1" dirty="0">
                <a:latin typeface="Garamond" panose="02020404030301010803" pitchFamily="18" charset="0"/>
              </a:rPr>
              <a:t>Establishing a coalition</a:t>
            </a:r>
          </a:p>
        </p:txBody>
      </p:sp>
      <p:sp>
        <p:nvSpPr>
          <p:cNvPr id="16" name="TextBox 15">
            <a:extLst>
              <a:ext uri="{FF2B5EF4-FFF2-40B4-BE49-F238E27FC236}">
                <a16:creationId xmlns:a16="http://schemas.microsoft.com/office/drawing/2014/main" id="{F75FCBB4-D806-448B-9BB8-0C5BEF78BC3B}"/>
              </a:ext>
            </a:extLst>
          </p:cNvPr>
          <p:cNvSpPr txBox="1"/>
          <p:nvPr/>
        </p:nvSpPr>
        <p:spPr>
          <a:xfrm>
            <a:off x="7859310" y="6172200"/>
            <a:ext cx="3133617" cy="646331"/>
          </a:xfrm>
          <a:prstGeom prst="rect">
            <a:avLst/>
          </a:prstGeom>
          <a:noFill/>
        </p:spPr>
        <p:txBody>
          <a:bodyPr wrap="square" rtlCol="0">
            <a:spAutoFit/>
          </a:bodyPr>
          <a:lstStyle/>
          <a:p>
            <a:pPr>
              <a:spcAft>
                <a:spcPts val="600"/>
              </a:spcAft>
            </a:pPr>
            <a:r>
              <a:rPr lang="en-US" dirty="0">
                <a:latin typeface="Bell MT" panose="02020503060305020303" pitchFamily="18" charset="0"/>
              </a:rPr>
              <a:t>NYSUT Leadership Institute Summer 2022</a:t>
            </a:r>
            <a:endParaRPr lang="en-US">
              <a:latin typeface="Bell MT" panose="02020503060305020303" pitchFamily="18" charset="0"/>
            </a:endParaRPr>
          </a:p>
        </p:txBody>
      </p:sp>
      <p:sp>
        <p:nvSpPr>
          <p:cNvPr id="19460" name="Slide Number Placeholder 3">
            <a:extLst>
              <a:ext uri="{FF2B5EF4-FFF2-40B4-BE49-F238E27FC236}">
                <a16:creationId xmlns:a16="http://schemas.microsoft.com/office/drawing/2014/main" id="{1121084A-66F2-412F-99D6-1CE5B87BCFF6}"/>
              </a:ext>
            </a:extLst>
          </p:cNvPr>
          <p:cNvSpPr>
            <a:spLocks noGrp="1"/>
          </p:cNvSpPr>
          <p:nvPr>
            <p:ph type="sldNum" sz="quarter" idx="10"/>
          </p:nvPr>
        </p:nvSpPr>
        <p:spPr>
          <a:xfrm>
            <a:off x="8610600" y="6356350"/>
            <a:ext cx="2743200" cy="3651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rm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spcAft>
                <a:spcPts val="600"/>
              </a:spcAft>
              <a:defRPr/>
            </a:pPr>
            <a:fld id="{987578DD-7250-40ED-8BF9-B471B17463FA}" type="slidenum">
              <a:rPr lang="en-US" altLang="en-US">
                <a:solidFill>
                  <a:schemeClr val="tx1">
                    <a:lumMod val="50000"/>
                    <a:lumOff val="50000"/>
                  </a:schemeClr>
                </a:solidFill>
                <a:latin typeface="Calibri" panose="020F0502020204030204"/>
                <a:cs typeface="+mn-cs"/>
              </a:rPr>
              <a:pPr algn="r">
                <a:spcAft>
                  <a:spcPts val="600"/>
                </a:spcAft>
                <a:defRPr/>
              </a:pPr>
              <a:t>60</a:t>
            </a:fld>
            <a:endParaRPr lang="en-US" altLang="en-US">
              <a:solidFill>
                <a:schemeClr val="tx1">
                  <a:lumMod val="50000"/>
                  <a:lumOff val="50000"/>
                </a:schemeClr>
              </a:solidFill>
              <a:latin typeface="Calibri" panose="020F0502020204030204"/>
              <a:cs typeface="+mn-cs"/>
            </a:endParaRPr>
          </a:p>
        </p:txBody>
      </p:sp>
      <p:graphicFrame>
        <p:nvGraphicFramePr>
          <p:cNvPr id="19462" name="Content Placeholder 2">
            <a:extLst>
              <a:ext uri="{FF2B5EF4-FFF2-40B4-BE49-F238E27FC236}">
                <a16:creationId xmlns:a16="http://schemas.microsoft.com/office/drawing/2014/main" id="{F3E39D19-A304-60BA-94A8-7DCDCEA0169D}"/>
              </a:ext>
            </a:extLst>
          </p:cNvPr>
          <p:cNvGraphicFramePr>
            <a:graphicFrameLocks noGrp="1"/>
          </p:cNvGraphicFramePr>
          <p:nvPr>
            <p:ph idx="1"/>
            <p:extLst>
              <p:ext uri="{D42A27DB-BD31-4B8C-83A1-F6EECF244321}">
                <p14:modId xmlns:p14="http://schemas.microsoft.com/office/powerpoint/2010/main" val="38998706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199553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90" name="Picture 16389" descr="Hands holding each other's wrists and interlinked to form a circle">
            <a:extLst>
              <a:ext uri="{FF2B5EF4-FFF2-40B4-BE49-F238E27FC236}">
                <a16:creationId xmlns:a16="http://schemas.microsoft.com/office/drawing/2014/main" id="{9865084D-CC73-A716-0EE7-75068D4C1717}"/>
              </a:ext>
            </a:extLst>
          </p:cNvPr>
          <p:cNvPicPr>
            <a:picLocks noChangeAspect="1"/>
          </p:cNvPicPr>
          <p:nvPr/>
        </p:nvPicPr>
        <p:blipFill rotWithShape="1">
          <a:blip r:embed="rId3"/>
          <a:srcRect l="15628" r="-1" b="-1"/>
          <a:stretch/>
        </p:blipFill>
        <p:spPr>
          <a:xfrm>
            <a:off x="20" y="10"/>
            <a:ext cx="8668492" cy="6857990"/>
          </a:xfrm>
          <a:prstGeom prst="rect">
            <a:avLst/>
          </a:prstGeom>
        </p:spPr>
      </p:pic>
      <p:sp>
        <p:nvSpPr>
          <p:cNvPr id="76" name="Rectangle 75">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86" name="Title 1">
            <a:extLst>
              <a:ext uri="{FF2B5EF4-FFF2-40B4-BE49-F238E27FC236}">
                <a16:creationId xmlns:a16="http://schemas.microsoft.com/office/drawing/2014/main" id="{E1299032-975F-4382-BA6E-727FE1F16909}"/>
              </a:ext>
            </a:extLst>
          </p:cNvPr>
          <p:cNvSpPr>
            <a:spLocks noGrp="1"/>
          </p:cNvSpPr>
          <p:nvPr>
            <p:ph type="title"/>
          </p:nvPr>
        </p:nvSpPr>
        <p:spPr bwMode="auto">
          <a:xfrm>
            <a:off x="6229350" y="1161288"/>
            <a:ext cx="5579264" cy="11247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Autofit/>
          </a:bodyPr>
          <a:lstStyle/>
          <a:p>
            <a:r>
              <a:rPr lang="en-US" altLang="en-US" b="1" dirty="0">
                <a:latin typeface="Garamond" panose="02020404030301010803" pitchFamily="18" charset="0"/>
              </a:rPr>
              <a:t>Activity:   </a:t>
            </a:r>
            <a:br>
              <a:rPr lang="en-US" altLang="en-US" b="1" dirty="0">
                <a:latin typeface="Garamond" panose="02020404030301010803" pitchFamily="18" charset="0"/>
              </a:rPr>
            </a:br>
            <a:r>
              <a:rPr lang="en-US" altLang="en-US" b="1" dirty="0">
                <a:latin typeface="Garamond" panose="02020404030301010803" pitchFamily="18" charset="0"/>
              </a:rPr>
              <a:t>Coalition Inventory</a:t>
            </a:r>
            <a:endParaRPr lang="en-US" altLang="en-US" dirty="0"/>
          </a:p>
        </p:txBody>
      </p:sp>
      <p:sp>
        <p:nvSpPr>
          <p:cNvPr id="78" name="Rectangle 7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0" name="Rectangle 7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25197EF-F5BC-41F5-9D1F-C812535CBD10}"/>
              </a:ext>
            </a:extLst>
          </p:cNvPr>
          <p:cNvSpPr>
            <a:spLocks noGrp="1"/>
          </p:cNvSpPr>
          <p:nvPr>
            <p:ph idx="1"/>
          </p:nvPr>
        </p:nvSpPr>
        <p:spPr bwMode="auto">
          <a:xfrm>
            <a:off x="5943601" y="2718054"/>
            <a:ext cx="5865776" cy="320725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t" anchorCtr="0" compatLnSpc="1">
            <a:prstTxWarp prst="textNoShape">
              <a:avLst/>
            </a:prstTxWarp>
            <a:normAutofit/>
          </a:bodyPr>
          <a:lstStyle/>
          <a:p>
            <a:r>
              <a:rPr lang="en-US" altLang="en-US" sz="2400" dirty="0">
                <a:latin typeface="Garamond" panose="02020404030301010803" pitchFamily="18" charset="0"/>
              </a:rPr>
              <a:t>Are there any organizations where no relationship currently exists (potential partner)?  </a:t>
            </a:r>
          </a:p>
          <a:p>
            <a:r>
              <a:rPr lang="en-US" altLang="en-US" sz="2400" dirty="0">
                <a:latin typeface="Garamond" panose="02020404030301010803" pitchFamily="18" charset="0"/>
              </a:rPr>
              <a:t>Which organizational relationships have the potential of becoming allies with your local? </a:t>
            </a:r>
          </a:p>
          <a:p>
            <a:r>
              <a:rPr lang="en-US" altLang="en-US" sz="2400" dirty="0">
                <a:latin typeface="Garamond" panose="02020404030301010803" pitchFamily="18" charset="0"/>
              </a:rPr>
              <a:t>Which traditional coalitions have the potential of becoming allies with your local?</a:t>
            </a:r>
          </a:p>
          <a:p>
            <a:r>
              <a:rPr lang="en-US" altLang="en-US" sz="2400" dirty="0">
                <a:latin typeface="Garamond" panose="02020404030301010803" pitchFamily="18" charset="0"/>
              </a:rPr>
              <a:t>Which would you consider existing allies?</a:t>
            </a:r>
          </a:p>
        </p:txBody>
      </p:sp>
      <p:sp>
        <p:nvSpPr>
          <p:cNvPr id="16388" name="Slide Number Placeholder 3">
            <a:extLst>
              <a:ext uri="{FF2B5EF4-FFF2-40B4-BE49-F238E27FC236}">
                <a16:creationId xmlns:a16="http://schemas.microsoft.com/office/drawing/2014/main" id="{082CF8EA-495F-4C12-B268-BB66A19BF1D9}"/>
              </a:ext>
            </a:extLst>
          </p:cNvPr>
          <p:cNvSpPr>
            <a:spLocks noGrp="1"/>
          </p:cNvSpPr>
          <p:nvPr>
            <p:ph type="sldNum" sz="quarter" idx="10"/>
          </p:nvPr>
        </p:nvSpPr>
        <p:spPr>
          <a:xfrm>
            <a:off x="9077706" y="6356350"/>
            <a:ext cx="2743200" cy="3651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600"/>
              </a:spcAft>
            </a:pPr>
            <a:fld id="{C5E9F07D-426A-4491-8D57-D6AEF0A2D917}" type="slidenum">
              <a:rPr lang="en-US" altLang="en-US">
                <a:solidFill>
                  <a:schemeClr val="tx1">
                    <a:lumMod val="50000"/>
                    <a:lumOff val="50000"/>
                  </a:schemeClr>
                </a:solidFill>
              </a:rPr>
              <a:pPr>
                <a:spcAft>
                  <a:spcPts val="600"/>
                </a:spcAft>
              </a:pPr>
              <a:t>61</a:t>
            </a:fld>
            <a:endParaRPr lang="en-US" altLang="en-US">
              <a:solidFill>
                <a:schemeClr val="tx1">
                  <a:lumMod val="50000"/>
                  <a:lumOff val="50000"/>
                </a:schemeClr>
              </a:solidFill>
            </a:endParaRPr>
          </a:p>
        </p:txBody>
      </p:sp>
      <p:sp>
        <p:nvSpPr>
          <p:cNvPr id="10" name="TextBox 9">
            <a:extLst>
              <a:ext uri="{FF2B5EF4-FFF2-40B4-BE49-F238E27FC236}">
                <a16:creationId xmlns:a16="http://schemas.microsoft.com/office/drawing/2014/main" id="{AC7EA52A-C065-469C-8B57-4AC436F61DD3}"/>
              </a:ext>
            </a:extLst>
          </p:cNvPr>
          <p:cNvSpPr txBox="1"/>
          <p:nvPr/>
        </p:nvSpPr>
        <p:spPr>
          <a:xfrm>
            <a:off x="7970274" y="6041445"/>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37560584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0344D-AF7C-4390-B012-A238A65A7608}"/>
              </a:ext>
            </a:extLst>
          </p:cNvPr>
          <p:cNvSpPr>
            <a:spLocks noGrp="1"/>
          </p:cNvSpPr>
          <p:nvPr>
            <p:ph type="title"/>
          </p:nvPr>
        </p:nvSpPr>
        <p:spPr/>
        <p:txBody>
          <a:bodyPr/>
          <a:lstStyle/>
          <a:p>
            <a:pPr algn="ctr"/>
            <a:r>
              <a:rPr lang="en-US" altLang="en-US" b="1" dirty="0">
                <a:latin typeface="Garamond" panose="02020404030301010803" pitchFamily="18" charset="0"/>
              </a:rPr>
              <a:t>Taking Inventory of Relationships </a:t>
            </a:r>
            <a:endParaRPr lang="en-US" b="1" dirty="0">
              <a:latin typeface="Garamond" panose="02020404030301010803" pitchFamily="18" charset="0"/>
            </a:endParaRPr>
          </a:p>
        </p:txBody>
      </p:sp>
      <p:graphicFrame>
        <p:nvGraphicFramePr>
          <p:cNvPr id="16" name="Content Placeholder 2">
            <a:extLst>
              <a:ext uri="{FF2B5EF4-FFF2-40B4-BE49-F238E27FC236}">
                <a16:creationId xmlns:a16="http://schemas.microsoft.com/office/drawing/2014/main" id="{D4988993-6409-95FD-8ABC-033A0A9A6454}"/>
              </a:ext>
            </a:extLst>
          </p:cNvPr>
          <p:cNvGraphicFramePr>
            <a:graphicFrameLocks noGrp="1"/>
          </p:cNvGraphicFramePr>
          <p:nvPr>
            <p:ph idx="1"/>
            <p:extLst>
              <p:ext uri="{D42A27DB-BD31-4B8C-83A1-F6EECF244321}">
                <p14:modId xmlns:p14="http://schemas.microsoft.com/office/powerpoint/2010/main" val="35211659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81513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121FBE2B-119E-4848-90FE-8489C5BC2F08}"/>
              </a:ext>
            </a:extLst>
          </p:cNvPr>
          <p:cNvSpPr>
            <a:spLocks noGrp="1"/>
          </p:cNvSpPr>
          <p:nvPr>
            <p:ph type="title"/>
          </p:nvPr>
        </p:nvSpPr>
        <p:spPr bwMode="auto">
          <a:xfrm>
            <a:off x="4965430" y="629268"/>
            <a:ext cx="6586491" cy="128616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b" anchorCtr="0" compatLnSpc="1">
            <a:prstTxWarp prst="textNoShape">
              <a:avLst/>
            </a:prstTxWarp>
            <a:normAutofit/>
          </a:bodyPr>
          <a:lstStyle/>
          <a:p>
            <a:r>
              <a:rPr lang="en-US" altLang="en-US" sz="4100" b="1" dirty="0">
                <a:latin typeface="Garamond" panose="02020404030301010803" pitchFamily="18" charset="0"/>
              </a:rPr>
              <a:t>Comparing Coalitions:</a:t>
            </a:r>
            <a:br>
              <a:rPr lang="en-US" altLang="en-US" sz="4100" b="1" dirty="0">
                <a:latin typeface="Garamond" panose="02020404030301010803" pitchFamily="18" charset="0"/>
              </a:rPr>
            </a:br>
            <a:r>
              <a:rPr lang="en-US" altLang="en-US" sz="4100" b="1" dirty="0">
                <a:latin typeface="Garamond" panose="02020404030301010803" pitchFamily="18" charset="0"/>
              </a:rPr>
              <a:t>Table Talk</a:t>
            </a:r>
          </a:p>
        </p:txBody>
      </p:sp>
      <p:sp>
        <p:nvSpPr>
          <p:cNvPr id="3" name="Content Placeholder 2">
            <a:extLst>
              <a:ext uri="{FF2B5EF4-FFF2-40B4-BE49-F238E27FC236}">
                <a16:creationId xmlns:a16="http://schemas.microsoft.com/office/drawing/2014/main" id="{2EF17047-9636-48CF-BDC0-CAB6CD94B91E}"/>
              </a:ext>
            </a:extLst>
          </p:cNvPr>
          <p:cNvSpPr>
            <a:spLocks noGrp="1"/>
          </p:cNvSpPr>
          <p:nvPr>
            <p:ph idx="1"/>
          </p:nvPr>
        </p:nvSpPr>
        <p:spPr>
          <a:xfrm>
            <a:off x="4965431" y="2438400"/>
            <a:ext cx="6586489" cy="3785419"/>
          </a:xfrm>
        </p:spPr>
        <p:txBody>
          <a:bodyPr>
            <a:normAutofit/>
          </a:bodyPr>
          <a:lstStyle/>
          <a:p>
            <a:pPr>
              <a:defRPr/>
            </a:pPr>
            <a:r>
              <a:rPr lang="en-US" sz="2400" dirty="0">
                <a:latin typeface="Garamond" pitchFamily="18" charset="0"/>
              </a:rPr>
              <a:t>Which organizations tend to be in the same quadrant of the chart within your Leadership Institute group?</a:t>
            </a:r>
          </a:p>
          <a:p>
            <a:pPr>
              <a:defRPr/>
            </a:pPr>
            <a:r>
              <a:rPr lang="en-US" sz="2400" dirty="0">
                <a:latin typeface="Garamond" pitchFamily="18" charset="0"/>
              </a:rPr>
              <a:t>Which organizations tend to be scattered amongst the quadrants within your Leadership Institute group?</a:t>
            </a:r>
          </a:p>
          <a:p>
            <a:pPr marL="0" indent="0">
              <a:buNone/>
              <a:defRPr/>
            </a:pPr>
            <a:endParaRPr lang="en-US" sz="2000" dirty="0"/>
          </a:p>
        </p:txBody>
      </p:sp>
      <p:pic>
        <p:nvPicPr>
          <p:cNvPr id="4" name="Picture 3" descr="A person holding a box of cereal&#10;&#10;Description automatically generated with low confidence">
            <a:extLst>
              <a:ext uri="{FF2B5EF4-FFF2-40B4-BE49-F238E27FC236}">
                <a16:creationId xmlns:a16="http://schemas.microsoft.com/office/drawing/2014/main" id="{6A839482-D592-4225-906A-5AD4DAF6577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7502" r="21802"/>
          <a:stretch/>
        </p:blipFill>
        <p:spPr>
          <a:xfrm>
            <a:off x="20" y="10"/>
            <a:ext cx="4635571" cy="6857990"/>
          </a:xfrm>
          <a:prstGeom prst="rect">
            <a:avLst/>
          </a:prstGeom>
          <a:effectLst/>
        </p:spPr>
      </p:pic>
      <p:cxnSp>
        <p:nvCxnSpPr>
          <p:cNvPr id="18438" name="Straight Connector 7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70EBFF"/>
            </a:solidFill>
          </a:ln>
        </p:spPr>
        <p:style>
          <a:lnRef idx="1">
            <a:schemeClr val="accent1"/>
          </a:lnRef>
          <a:fillRef idx="0">
            <a:schemeClr val="accent1"/>
          </a:fillRef>
          <a:effectRef idx="0">
            <a:schemeClr val="accent1"/>
          </a:effectRef>
          <a:fontRef idx="minor">
            <a:schemeClr val="tx1"/>
          </a:fontRef>
        </p:style>
      </p:cxnSp>
      <p:sp>
        <p:nvSpPr>
          <p:cNvPr id="18436" name="Slide Number Placeholder 3">
            <a:extLst>
              <a:ext uri="{FF2B5EF4-FFF2-40B4-BE49-F238E27FC236}">
                <a16:creationId xmlns:a16="http://schemas.microsoft.com/office/drawing/2014/main" id="{85DBEFD2-A8A3-48B2-95C3-4DCE0C9CE614}"/>
              </a:ext>
            </a:extLst>
          </p:cNvPr>
          <p:cNvSpPr>
            <a:spLocks noGrp="1"/>
          </p:cNvSpPr>
          <p:nvPr>
            <p:ph type="sldNum" sz="quarter" idx="10"/>
          </p:nvPr>
        </p:nvSpPr>
        <p:spPr>
          <a:xfrm>
            <a:off x="10167042" y="6356350"/>
            <a:ext cx="1186758" cy="3651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600"/>
              </a:spcAft>
            </a:pPr>
            <a:fld id="{ACE07C82-6B58-480E-B464-7882BDE7E719}" type="slidenum">
              <a:rPr lang="en-US" altLang="en-US" smtClean="0"/>
              <a:pPr>
                <a:spcAft>
                  <a:spcPts val="600"/>
                </a:spcAft>
              </a:pPr>
              <a:t>63</a:t>
            </a:fld>
            <a:endParaRPr lang="en-US" altLang="en-US"/>
          </a:p>
        </p:txBody>
      </p:sp>
      <p:sp>
        <p:nvSpPr>
          <p:cNvPr id="5" name="TextBox 4">
            <a:extLst>
              <a:ext uri="{FF2B5EF4-FFF2-40B4-BE49-F238E27FC236}">
                <a16:creationId xmlns:a16="http://schemas.microsoft.com/office/drawing/2014/main" id="{EBB23409-1692-4C6E-8A90-F57892BE6C9A}"/>
              </a:ext>
            </a:extLst>
          </p:cNvPr>
          <p:cNvSpPr txBox="1"/>
          <p:nvPr/>
        </p:nvSpPr>
        <p:spPr>
          <a:xfrm>
            <a:off x="2448775"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flickr.com/photos/39160147@N03/1300507269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
        <p:nvSpPr>
          <p:cNvPr id="8" name="TextBox 7">
            <a:extLst>
              <a:ext uri="{FF2B5EF4-FFF2-40B4-BE49-F238E27FC236}">
                <a16:creationId xmlns:a16="http://schemas.microsoft.com/office/drawing/2014/main" id="{F7C050DC-00A5-4434-A5F9-E1F7C6D4405E}"/>
              </a:ext>
            </a:extLst>
          </p:cNvPr>
          <p:cNvSpPr txBox="1"/>
          <p:nvPr/>
        </p:nvSpPr>
        <p:spPr>
          <a:xfrm>
            <a:off x="8258675" y="5966919"/>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2784918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green plant growing out of the ground&#10;&#10;Description automatically generated with low confidence">
            <a:extLst>
              <a:ext uri="{FF2B5EF4-FFF2-40B4-BE49-F238E27FC236}">
                <a16:creationId xmlns:a16="http://schemas.microsoft.com/office/drawing/2014/main" id="{81DA8F8E-3DAC-47C7-BA9A-95D3FB436B7A}"/>
              </a:ext>
            </a:extLst>
          </p:cNvPr>
          <p:cNvPicPr>
            <a:picLocks noChangeAspect="1"/>
          </p:cNvPicPr>
          <p:nvPr/>
        </p:nvPicPr>
        <p:blipFill rotWithShape="1">
          <a:blip r:embed="rId3">
            <a:alphaModFix amt="3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43769" r="1" b="1"/>
          <a:stretch/>
        </p:blipFill>
        <p:spPr>
          <a:xfrm>
            <a:off x="-4243" y="10"/>
            <a:ext cx="12196243" cy="6857990"/>
          </a:xfrm>
          <a:prstGeom prst="rect">
            <a:avLst/>
          </a:prstGeom>
        </p:spPr>
      </p:pic>
      <p:sp>
        <p:nvSpPr>
          <p:cNvPr id="23555" name="Title 1">
            <a:extLst>
              <a:ext uri="{FF2B5EF4-FFF2-40B4-BE49-F238E27FC236}">
                <a16:creationId xmlns:a16="http://schemas.microsoft.com/office/drawing/2014/main" id="{A849C0AE-CFF1-43C3-9703-B1128B4FCEB7}"/>
              </a:ext>
            </a:extLst>
          </p:cNvPr>
          <p:cNvSpPr txBox="1">
            <a:spLocks/>
          </p:cNvSpPr>
          <p:nvPr/>
        </p:nvSpPr>
        <p:spPr bwMode="auto">
          <a:xfrm>
            <a:off x="643467" y="321734"/>
            <a:ext cx="10905066" cy="113573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gn="ctr">
              <a:defRPr>
                <a:solidFill>
                  <a:schemeClr val="tx1"/>
                </a:solidFill>
                <a:latin typeface="Arial" panose="020B0604020202020204" pitchFamily="34" charset="0"/>
                <a:cs typeface="Arial" panose="020B0604020202020204" pitchFamily="34" charset="0"/>
              </a:defRPr>
            </a:lvl1pPr>
            <a:lvl2pPr marL="742950" indent="-285750" algn="ctr">
              <a:defRPr>
                <a:solidFill>
                  <a:schemeClr val="tx1"/>
                </a:solidFill>
                <a:latin typeface="Arial" panose="020B0604020202020204" pitchFamily="34" charset="0"/>
                <a:cs typeface="Arial" panose="020B0604020202020204" pitchFamily="34" charset="0"/>
              </a:defRPr>
            </a:lvl2pPr>
            <a:lvl3pPr marL="1143000" indent="-228600" algn="ctr">
              <a:defRPr>
                <a:solidFill>
                  <a:schemeClr val="tx1"/>
                </a:solidFill>
                <a:latin typeface="Arial" panose="020B0604020202020204" pitchFamily="34" charset="0"/>
                <a:cs typeface="Arial" panose="020B0604020202020204" pitchFamily="34" charset="0"/>
              </a:defRPr>
            </a:lvl3pPr>
            <a:lvl4pPr marL="1600200" indent="-228600" algn="ctr">
              <a:defRPr>
                <a:solidFill>
                  <a:schemeClr val="tx1"/>
                </a:solidFill>
                <a:latin typeface="Arial" panose="020B0604020202020204" pitchFamily="34" charset="0"/>
                <a:cs typeface="Arial" panose="020B0604020202020204" pitchFamily="34" charset="0"/>
              </a:defRPr>
            </a:lvl4pPr>
            <a:lvl5pPr marL="2057400" indent="-228600" algn="ctr">
              <a:defRPr>
                <a:solidFill>
                  <a:schemeClr val="tx1"/>
                </a:solidFill>
                <a:latin typeface="Arial" panose="020B0604020202020204" pitchFamily="34" charset="0"/>
                <a:cs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l">
              <a:lnSpc>
                <a:spcPct val="90000"/>
              </a:lnSpc>
              <a:spcBef>
                <a:spcPct val="0"/>
              </a:spcBef>
              <a:spcAft>
                <a:spcPts val="600"/>
              </a:spcAft>
            </a:pPr>
            <a:r>
              <a:rPr lang="en-US" altLang="en-US" sz="4400" b="1" dirty="0">
                <a:latin typeface="Garamond" panose="02020404030301010803" pitchFamily="18" charset="0"/>
                <a:ea typeface="+mj-ea"/>
                <a:cs typeface="+mj-cs"/>
              </a:rPr>
              <a:t>How Do We Grow Our Coalitions?</a:t>
            </a:r>
          </a:p>
        </p:txBody>
      </p:sp>
      <p:sp>
        <p:nvSpPr>
          <p:cNvPr id="4" name="Content Placeholder 3">
            <a:extLst>
              <a:ext uri="{FF2B5EF4-FFF2-40B4-BE49-F238E27FC236}">
                <a16:creationId xmlns:a16="http://schemas.microsoft.com/office/drawing/2014/main" id="{9CB261B2-8DD2-4EB9-BC38-0B32B45AAC62}"/>
              </a:ext>
            </a:extLst>
          </p:cNvPr>
          <p:cNvSpPr>
            <a:spLocks noGrp="1"/>
          </p:cNvSpPr>
          <p:nvPr>
            <p:ph sz="quarter" idx="1"/>
          </p:nvPr>
        </p:nvSpPr>
        <p:spPr>
          <a:xfrm>
            <a:off x="643467" y="1782981"/>
            <a:ext cx="10905066" cy="4393982"/>
          </a:xfrm>
        </p:spPr>
        <p:txBody>
          <a:bodyPr vert="horz" lIns="91440" tIns="45720" rIns="91440" bIns="45720" rtlCol="0">
            <a:normAutofit lnSpcReduction="10000"/>
          </a:bodyPr>
          <a:lstStyle/>
          <a:p>
            <a:pPr>
              <a:defRPr/>
            </a:pPr>
            <a:r>
              <a:rPr lang="en-US" sz="2400" dirty="0">
                <a:latin typeface="Garamond" panose="02020404030301010803" pitchFamily="18" charset="0"/>
              </a:rPr>
              <a:t>Common Concerns</a:t>
            </a:r>
          </a:p>
          <a:p>
            <a:pPr lvl="1">
              <a:defRPr/>
            </a:pPr>
            <a:r>
              <a:rPr lang="en-US" dirty="0">
                <a:latin typeface="Garamond" panose="02020404030301010803" pitchFamily="18" charset="0"/>
              </a:rPr>
              <a:t>Values</a:t>
            </a:r>
          </a:p>
          <a:p>
            <a:pPr lvl="1">
              <a:defRPr/>
            </a:pPr>
            <a:r>
              <a:rPr lang="en-US" dirty="0">
                <a:latin typeface="Garamond" panose="02020404030301010803" pitchFamily="18" charset="0"/>
              </a:rPr>
              <a:t>Interests</a:t>
            </a:r>
          </a:p>
          <a:p>
            <a:pPr lvl="1">
              <a:defRPr/>
            </a:pPr>
            <a:r>
              <a:rPr lang="en-US" dirty="0">
                <a:latin typeface="Garamond" panose="02020404030301010803" pitchFamily="18" charset="0"/>
              </a:rPr>
              <a:t>Issues</a:t>
            </a:r>
          </a:p>
          <a:p>
            <a:pPr>
              <a:defRPr/>
            </a:pPr>
            <a:r>
              <a:rPr lang="en-US" sz="2400" dirty="0">
                <a:latin typeface="Garamond" panose="02020404030301010803" pitchFamily="18" charset="0"/>
              </a:rPr>
              <a:t>Strategies</a:t>
            </a:r>
          </a:p>
          <a:p>
            <a:pPr lvl="1">
              <a:defRPr/>
            </a:pPr>
            <a:r>
              <a:rPr lang="en-US" dirty="0">
                <a:latin typeface="Garamond" panose="02020404030301010803" pitchFamily="18" charset="0"/>
              </a:rPr>
              <a:t>One-on-One Conversations</a:t>
            </a:r>
          </a:p>
          <a:p>
            <a:pPr lvl="1">
              <a:defRPr/>
            </a:pPr>
            <a:r>
              <a:rPr lang="en-US" dirty="0">
                <a:latin typeface="Garamond" panose="02020404030301010803" pitchFamily="18" charset="0"/>
              </a:rPr>
              <a:t>Establish Structures</a:t>
            </a:r>
          </a:p>
          <a:p>
            <a:pPr lvl="1">
              <a:defRPr/>
            </a:pPr>
            <a:r>
              <a:rPr lang="en-US" dirty="0">
                <a:latin typeface="Garamond" panose="02020404030301010803" pitchFamily="18" charset="0"/>
              </a:rPr>
              <a:t>Campaign Escalation</a:t>
            </a:r>
          </a:p>
          <a:p>
            <a:pPr>
              <a:defRPr/>
            </a:pPr>
            <a:r>
              <a:rPr lang="en-US" sz="2400" dirty="0">
                <a:latin typeface="Garamond" panose="02020404030301010803" pitchFamily="18" charset="0"/>
              </a:rPr>
              <a:t>Social Media</a:t>
            </a:r>
          </a:p>
          <a:p>
            <a:pPr lvl="1">
              <a:defRPr/>
            </a:pPr>
            <a:r>
              <a:rPr lang="en-US" dirty="0">
                <a:latin typeface="Garamond" panose="02020404030301010803" pitchFamily="18" charset="0"/>
              </a:rPr>
              <a:t>Facebook	</a:t>
            </a:r>
          </a:p>
          <a:p>
            <a:pPr lvl="1">
              <a:defRPr/>
            </a:pPr>
            <a:r>
              <a:rPr lang="en-US" dirty="0">
                <a:latin typeface="Garamond" panose="02020404030301010803" pitchFamily="18" charset="0"/>
              </a:rPr>
              <a:t>Twitter</a:t>
            </a:r>
          </a:p>
          <a:p>
            <a:pPr marL="0">
              <a:defRPr/>
            </a:pPr>
            <a:endParaRPr lang="en-US" sz="2000" dirty="0"/>
          </a:p>
          <a:p>
            <a:pPr lvl="1">
              <a:defRPr/>
            </a:pPr>
            <a:endParaRPr lang="en-US" sz="2000" dirty="0"/>
          </a:p>
          <a:p>
            <a:pPr lvl="1">
              <a:defRPr/>
            </a:pPr>
            <a:endParaRPr lang="en-US" sz="2000" dirty="0"/>
          </a:p>
          <a:p>
            <a:pPr lvl="1">
              <a:defRPr/>
            </a:pPr>
            <a:endParaRPr lang="en-US" sz="2000" dirty="0"/>
          </a:p>
          <a:p>
            <a:pPr>
              <a:defRPr/>
            </a:pPr>
            <a:endParaRPr lang="en-US" sz="2000" dirty="0"/>
          </a:p>
        </p:txBody>
      </p:sp>
      <p:sp>
        <p:nvSpPr>
          <p:cNvPr id="74" name="Rectangle 7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Isosceles Triangle 75">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Isosceles Triangle 77">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7592A70-0C62-455F-B97C-D9BC12877CB3}"/>
              </a:ext>
            </a:extLst>
          </p:cNvPr>
          <p:cNvSpPr txBox="1"/>
          <p:nvPr/>
        </p:nvSpPr>
        <p:spPr>
          <a:xfrm>
            <a:off x="9865722" y="6657945"/>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pursuit.unimelb.edu.au/articles/planting-trees-for-the-earth">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
        <p:nvSpPr>
          <p:cNvPr id="12" name="TextBox 11">
            <a:extLst>
              <a:ext uri="{FF2B5EF4-FFF2-40B4-BE49-F238E27FC236}">
                <a16:creationId xmlns:a16="http://schemas.microsoft.com/office/drawing/2014/main" id="{1FC63122-D968-4E59-847C-7A39109B479B}"/>
              </a:ext>
            </a:extLst>
          </p:cNvPr>
          <p:cNvSpPr txBox="1"/>
          <p:nvPr/>
        </p:nvSpPr>
        <p:spPr>
          <a:xfrm>
            <a:off x="8053888" y="6144873"/>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endParaRPr lang="en-US" dirty="0">
              <a:latin typeface="Bell MT" panose="02020503060305020303" pitchFamily="18" charset="0"/>
            </a:endParaRPr>
          </a:p>
        </p:txBody>
      </p:sp>
    </p:spTree>
    <p:extLst>
      <p:ext uri="{BB962C8B-B14F-4D97-AF65-F5344CB8AC3E}">
        <p14:creationId xmlns:p14="http://schemas.microsoft.com/office/powerpoint/2010/main" val="554288117"/>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ECABC-36AA-4C0E-8D8A-23340E20FA57}"/>
              </a:ext>
            </a:extLst>
          </p:cNvPr>
          <p:cNvSpPr>
            <a:spLocks noGrp="1"/>
          </p:cNvSpPr>
          <p:nvPr>
            <p:ph type="title"/>
          </p:nvPr>
        </p:nvSpPr>
        <p:spPr>
          <a:xfrm>
            <a:off x="6230271" y="3794336"/>
            <a:ext cx="5242259" cy="1922251"/>
          </a:xfrm>
        </p:spPr>
        <p:txBody>
          <a:bodyPr vert="horz" lIns="91440" tIns="45720" rIns="91440" bIns="45720" rtlCol="0" anchor="t">
            <a:normAutofit/>
          </a:bodyPr>
          <a:lstStyle/>
          <a:p>
            <a:r>
              <a:rPr lang="en-US" sz="4800" kern="1200" dirty="0">
                <a:solidFill>
                  <a:schemeClr val="tx1"/>
                </a:solidFill>
                <a:latin typeface="Garamond" panose="02020404030301010803" pitchFamily="18" charset="0"/>
              </a:rPr>
              <a:t>RED for ED</a:t>
            </a:r>
          </a:p>
        </p:txBody>
      </p:sp>
      <p:sp>
        <p:nvSpPr>
          <p:cNvPr id="25" name="Freeform: Shape 24">
            <a:extLst>
              <a:ext uri="{FF2B5EF4-FFF2-40B4-BE49-F238E27FC236}">
                <a16:creationId xmlns:a16="http://schemas.microsoft.com/office/drawing/2014/main" id="{60B21A5C-062F-46C2-8389-53D40F46A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83466"/>
            <a:ext cx="5549037" cy="6374535"/>
          </a:xfrm>
          <a:custGeom>
            <a:avLst/>
            <a:gdLst>
              <a:gd name="connsiteX0" fmla="*/ 2203019 w 5549037"/>
              <a:gd name="connsiteY0" fmla="*/ 0 h 6374535"/>
              <a:gd name="connsiteX1" fmla="*/ 5549037 w 5549037"/>
              <a:gd name="connsiteY1" fmla="*/ 3346018 h 6374535"/>
              <a:gd name="connsiteX2" fmla="*/ 3797930 w 5549037"/>
              <a:gd name="connsiteY2" fmla="*/ 6288190 h 6374535"/>
              <a:gd name="connsiteX3" fmla="*/ 3618689 w 5549037"/>
              <a:gd name="connsiteY3" fmla="*/ 6374535 h 6374535"/>
              <a:gd name="connsiteX4" fmla="*/ 779546 w 5549037"/>
              <a:gd name="connsiteY4" fmla="*/ 6374535 h 6374535"/>
              <a:gd name="connsiteX5" fmla="*/ 537516 w 5549037"/>
              <a:gd name="connsiteY5" fmla="*/ 6248727 h 6374535"/>
              <a:gd name="connsiteX6" fmla="*/ 74641 w 5549037"/>
              <a:gd name="connsiteY6" fmla="*/ 5927968 h 6374535"/>
              <a:gd name="connsiteX7" fmla="*/ 0 w 5549037"/>
              <a:gd name="connsiteY7" fmla="*/ 5860130 h 6374535"/>
              <a:gd name="connsiteX8" fmla="*/ 0 w 5549037"/>
              <a:gd name="connsiteY8" fmla="*/ 831906 h 6374535"/>
              <a:gd name="connsiteX9" fmla="*/ 74641 w 5549037"/>
              <a:gd name="connsiteY9" fmla="*/ 764068 h 6374535"/>
              <a:gd name="connsiteX10" fmla="*/ 2203019 w 5549037"/>
              <a:gd name="connsiteY10" fmla="*/ 0 h 637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9037" h="6374535">
                <a:moveTo>
                  <a:pt x="2203019" y="0"/>
                </a:moveTo>
                <a:cubicBezTo>
                  <a:pt x="4050974" y="0"/>
                  <a:pt x="5549037" y="1498063"/>
                  <a:pt x="5549037" y="3346018"/>
                </a:cubicBezTo>
                <a:cubicBezTo>
                  <a:pt x="5549037" y="4616487"/>
                  <a:pt x="4840968" y="5721578"/>
                  <a:pt x="3797930" y="6288190"/>
                </a:cubicBezTo>
                <a:lnTo>
                  <a:pt x="3618689" y="6374535"/>
                </a:lnTo>
                <a:lnTo>
                  <a:pt x="779546" y="6374535"/>
                </a:lnTo>
                <a:lnTo>
                  <a:pt x="537516" y="6248727"/>
                </a:lnTo>
                <a:cubicBezTo>
                  <a:pt x="374031" y="6154721"/>
                  <a:pt x="219238" y="6047301"/>
                  <a:pt x="74641" y="5927968"/>
                </a:cubicBezTo>
                <a:lnTo>
                  <a:pt x="0" y="5860130"/>
                </a:lnTo>
                <a:lnTo>
                  <a:pt x="0" y="831906"/>
                </a:lnTo>
                <a:lnTo>
                  <a:pt x="74641" y="764068"/>
                </a:lnTo>
                <a:cubicBezTo>
                  <a:pt x="653030" y="286739"/>
                  <a:pt x="1394539" y="0"/>
                  <a:pt x="220301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group of people holding signs&#10;&#10;Description automatically generated with medium confidence">
            <a:extLst>
              <a:ext uri="{FF2B5EF4-FFF2-40B4-BE49-F238E27FC236}">
                <a16:creationId xmlns:a16="http://schemas.microsoft.com/office/drawing/2014/main" id="{E72FF675-49ED-43EA-B5C1-FA7F618B7C9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8748" r="24458" b="1"/>
          <a:stretch/>
        </p:blipFill>
        <p:spPr>
          <a:xfrm>
            <a:off x="1" y="647373"/>
            <a:ext cx="5385130" cy="6210629"/>
          </a:xfrm>
          <a:custGeom>
            <a:avLst/>
            <a:gdLst/>
            <a:ahLst/>
            <a:cxnLst/>
            <a:rect l="l" t="t" r="r" b="b"/>
            <a:pathLst>
              <a:path w="5385130" h="6210629">
                <a:moveTo>
                  <a:pt x="2203018" y="0"/>
                </a:moveTo>
                <a:cubicBezTo>
                  <a:pt x="3960450" y="0"/>
                  <a:pt x="5385130" y="1424680"/>
                  <a:pt x="5385130" y="3182112"/>
                </a:cubicBezTo>
                <a:cubicBezTo>
                  <a:pt x="5385130" y="4500186"/>
                  <a:pt x="4583748" y="5631087"/>
                  <a:pt x="3441640" y="6114158"/>
                </a:cubicBezTo>
                <a:lnTo>
                  <a:pt x="3178061" y="6210629"/>
                </a:lnTo>
                <a:lnTo>
                  <a:pt x="1233206" y="6210629"/>
                </a:lnTo>
                <a:lnTo>
                  <a:pt x="1108901" y="6171135"/>
                </a:lnTo>
                <a:cubicBezTo>
                  <a:pt x="767738" y="6046219"/>
                  <a:pt x="453928" y="5864559"/>
                  <a:pt x="178899" y="5637585"/>
                </a:cubicBezTo>
                <a:lnTo>
                  <a:pt x="0" y="5474990"/>
                </a:lnTo>
                <a:lnTo>
                  <a:pt x="0" y="889234"/>
                </a:lnTo>
                <a:lnTo>
                  <a:pt x="178899" y="726640"/>
                </a:lnTo>
                <a:cubicBezTo>
                  <a:pt x="728956" y="272693"/>
                  <a:pt x="1434142" y="0"/>
                  <a:pt x="2203018" y="0"/>
                </a:cubicBezTo>
                <a:close/>
              </a:path>
            </a:pathLst>
          </a:custGeom>
        </p:spPr>
      </p:pic>
      <p:sp>
        <p:nvSpPr>
          <p:cNvPr id="27" name="Freeform: Shape 26">
            <a:extLst>
              <a:ext uri="{FF2B5EF4-FFF2-40B4-BE49-F238E27FC236}">
                <a16:creationId xmlns:a16="http://schemas.microsoft.com/office/drawing/2014/main" id="{8A177BCC-4208-4795-8572-4D623BA1E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3763" y="1"/>
            <a:ext cx="4480560" cy="2513993"/>
          </a:xfrm>
          <a:custGeom>
            <a:avLst/>
            <a:gdLst>
              <a:gd name="connsiteX0" fmla="*/ 18382 w 4480560"/>
              <a:gd name="connsiteY0" fmla="*/ 0 h 2513993"/>
              <a:gd name="connsiteX1" fmla="*/ 4462178 w 4480560"/>
              <a:gd name="connsiteY1" fmla="*/ 0 h 2513993"/>
              <a:gd name="connsiteX2" fmla="*/ 4468994 w 4480560"/>
              <a:gd name="connsiteY2" fmla="*/ 44657 h 2513993"/>
              <a:gd name="connsiteX3" fmla="*/ 4480560 w 4480560"/>
              <a:gd name="connsiteY3" fmla="*/ 273713 h 2513993"/>
              <a:gd name="connsiteX4" fmla="*/ 2240280 w 4480560"/>
              <a:gd name="connsiteY4" fmla="*/ 2513993 h 2513993"/>
              <a:gd name="connsiteX5" fmla="*/ 0 w 4480560"/>
              <a:gd name="connsiteY5" fmla="*/ 273713 h 2513993"/>
              <a:gd name="connsiteX6" fmla="*/ 11567 w 4480560"/>
              <a:gd name="connsiteY6" fmla="*/ 44657 h 251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0560" h="2513993">
                <a:moveTo>
                  <a:pt x="18382" y="0"/>
                </a:moveTo>
                <a:lnTo>
                  <a:pt x="4462178" y="0"/>
                </a:lnTo>
                <a:lnTo>
                  <a:pt x="4468994" y="44657"/>
                </a:lnTo>
                <a:cubicBezTo>
                  <a:pt x="4476642" y="119969"/>
                  <a:pt x="4480560" y="196384"/>
                  <a:pt x="4480560" y="273713"/>
                </a:cubicBezTo>
                <a:cubicBezTo>
                  <a:pt x="4480560" y="1510985"/>
                  <a:pt x="3477552" y="2513993"/>
                  <a:pt x="2240280" y="2513993"/>
                </a:cubicBezTo>
                <a:cubicBezTo>
                  <a:pt x="1003008" y="2513993"/>
                  <a:pt x="0" y="1510985"/>
                  <a:pt x="0" y="273713"/>
                </a:cubicBezTo>
                <a:cubicBezTo>
                  <a:pt x="0" y="196384"/>
                  <a:pt x="3918" y="119969"/>
                  <a:pt x="11567" y="4465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large crowd of people holding signs&#10;&#10;Description automatically generated with medium confidence">
            <a:extLst>
              <a:ext uri="{FF2B5EF4-FFF2-40B4-BE49-F238E27FC236}">
                <a16:creationId xmlns:a16="http://schemas.microsoft.com/office/drawing/2014/main" id="{B6A44B57-D318-4981-9BCA-5012798474EE}"/>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607" r="2" b="2"/>
          <a:stretch/>
        </p:blipFill>
        <p:spPr>
          <a:xfrm>
            <a:off x="5398355" y="1"/>
            <a:ext cx="4151376" cy="2349401"/>
          </a:xfrm>
          <a:custGeom>
            <a:avLst/>
            <a:gdLst/>
            <a:ahLst/>
            <a:cxnLst/>
            <a:rect l="l" t="t" r="r" b="b"/>
            <a:pathLst>
              <a:path w="4151376" h="2349401">
                <a:moveTo>
                  <a:pt x="20101" y="0"/>
                </a:moveTo>
                <a:lnTo>
                  <a:pt x="4131276" y="0"/>
                </a:lnTo>
                <a:lnTo>
                  <a:pt x="4140659" y="61486"/>
                </a:lnTo>
                <a:cubicBezTo>
                  <a:pt x="4147746" y="131265"/>
                  <a:pt x="4151376" y="202065"/>
                  <a:pt x="4151376" y="273713"/>
                </a:cubicBezTo>
                <a:cubicBezTo>
                  <a:pt x="4151376" y="1420084"/>
                  <a:pt x="3222059" y="2349401"/>
                  <a:pt x="2075688" y="2349401"/>
                </a:cubicBezTo>
                <a:cubicBezTo>
                  <a:pt x="929317" y="2349401"/>
                  <a:pt x="0" y="1420084"/>
                  <a:pt x="0" y="273713"/>
                </a:cubicBezTo>
                <a:cubicBezTo>
                  <a:pt x="0" y="202065"/>
                  <a:pt x="3630" y="131265"/>
                  <a:pt x="10717" y="61486"/>
                </a:cubicBezTo>
                <a:close/>
              </a:path>
            </a:pathLst>
          </a:custGeom>
        </p:spPr>
      </p:pic>
      <p:sp>
        <p:nvSpPr>
          <p:cNvPr id="6" name="TextBox 5">
            <a:extLst>
              <a:ext uri="{FF2B5EF4-FFF2-40B4-BE49-F238E27FC236}">
                <a16:creationId xmlns:a16="http://schemas.microsoft.com/office/drawing/2014/main" id="{E621CDCD-62F0-44B0-BD9F-E78E84CB4491}"/>
              </a:ext>
            </a:extLst>
          </p:cNvPr>
          <p:cNvSpPr txBox="1"/>
          <p:nvPr/>
        </p:nvSpPr>
        <p:spPr>
          <a:xfrm>
            <a:off x="7279882" y="6870700"/>
            <a:ext cx="2440091"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newlaborforum.cuny.edu/2020/10/03/the-red-for-ed-movement-two-years-i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9" name="TextBox 8">
            <a:extLst>
              <a:ext uri="{FF2B5EF4-FFF2-40B4-BE49-F238E27FC236}">
                <a16:creationId xmlns:a16="http://schemas.microsoft.com/office/drawing/2014/main" id="{30EC5253-BFA3-49D9-BA91-C6409F7C0EC4}"/>
              </a:ext>
            </a:extLst>
          </p:cNvPr>
          <p:cNvSpPr txBox="1"/>
          <p:nvPr/>
        </p:nvSpPr>
        <p:spPr>
          <a:xfrm>
            <a:off x="9732673" y="6870700"/>
            <a:ext cx="245932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peoplesdispatch.org/2019/11/22/massive-turnout-at-red-for-ed-action-day-by-indiana-teacher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
        <p:nvSpPr>
          <p:cNvPr id="22" name="TextBox 21">
            <a:extLst>
              <a:ext uri="{FF2B5EF4-FFF2-40B4-BE49-F238E27FC236}">
                <a16:creationId xmlns:a16="http://schemas.microsoft.com/office/drawing/2014/main" id="{D05AC136-7725-4767-B5DB-7BB0777815DF}"/>
              </a:ext>
            </a:extLst>
          </p:cNvPr>
          <p:cNvSpPr txBox="1"/>
          <p:nvPr/>
        </p:nvSpPr>
        <p:spPr>
          <a:xfrm>
            <a:off x="8338913" y="5970478"/>
            <a:ext cx="3133617" cy="646331"/>
          </a:xfrm>
          <a:prstGeom prst="rect">
            <a:avLst/>
          </a:prstGeom>
          <a:noFill/>
        </p:spPr>
        <p:txBody>
          <a:bodyPr wrap="square" rtlCol="0">
            <a:spAutoFit/>
          </a:bodyPr>
          <a:lstStyle/>
          <a:p>
            <a:r>
              <a:rPr lang="en-US">
                <a:latin typeface="Bell MT" panose="02020503060305020303" pitchFamily="18" charset="0"/>
              </a:rPr>
              <a:t>NYSUT Leadership Institute Summer 2022</a:t>
            </a:r>
            <a:endParaRPr lang="en-US" dirty="0">
              <a:latin typeface="Bell MT" panose="02020503060305020303" pitchFamily="18" charset="0"/>
            </a:endParaRPr>
          </a:p>
        </p:txBody>
      </p:sp>
    </p:spTree>
    <p:extLst>
      <p:ext uri="{BB962C8B-B14F-4D97-AF65-F5344CB8AC3E}">
        <p14:creationId xmlns:p14="http://schemas.microsoft.com/office/powerpoint/2010/main" val="3077396634"/>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03BA536F-DD94-457D-959F-A17700336468}"/>
              </a:ext>
            </a:extLst>
          </p:cNvPr>
          <p:cNvSpPr>
            <a:spLocks noGrp="1"/>
          </p:cNvSpPr>
          <p:nvPr>
            <p:ph type="title"/>
          </p:nvPr>
        </p:nvSpPr>
        <p:spPr bwMode="auto">
          <a:xfrm>
            <a:off x="550003" y="1445494"/>
            <a:ext cx="4051026" cy="437657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chorCtr="0" compatLnSpc="1">
            <a:prstTxWarp prst="textNoShape">
              <a:avLst/>
            </a:prstTxWarp>
            <a:normAutofit/>
          </a:bodyPr>
          <a:lstStyle/>
          <a:p>
            <a:r>
              <a:rPr lang="en-US" altLang="en-US" b="1" dirty="0">
                <a:latin typeface="Garamond" panose="02020404030301010803" pitchFamily="18" charset="0"/>
              </a:rPr>
              <a:t>Community Outreach…</a:t>
            </a:r>
            <a:br>
              <a:rPr lang="en-US" altLang="en-US" b="1" dirty="0">
                <a:latin typeface="Garamond" panose="02020404030301010803" pitchFamily="18" charset="0"/>
              </a:rPr>
            </a:br>
            <a:r>
              <a:rPr lang="en-US" altLang="en-US" b="1" dirty="0">
                <a:latin typeface="Garamond" panose="02020404030301010803" pitchFamily="18" charset="0"/>
              </a:rPr>
              <a:t>Who will do it?</a:t>
            </a:r>
          </a:p>
        </p:txBody>
      </p:sp>
      <p:sp>
        <p:nvSpPr>
          <p:cNvPr id="72" name="Freeform: Shape 71">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3" name="Content Placeholder 3">
            <a:extLst>
              <a:ext uri="{FF2B5EF4-FFF2-40B4-BE49-F238E27FC236}">
                <a16:creationId xmlns:a16="http://schemas.microsoft.com/office/drawing/2014/main" id="{DCF7A37A-D60E-4D1F-8D6A-AE950955BFAF}"/>
              </a:ext>
            </a:extLst>
          </p:cNvPr>
          <p:cNvSpPr>
            <a:spLocks noGrp="1"/>
          </p:cNvSpPr>
          <p:nvPr>
            <p:ph sz="quarter" idx="1"/>
          </p:nvPr>
        </p:nvSpPr>
        <p:spPr bwMode="auto">
          <a:xfrm>
            <a:off x="5645545" y="551543"/>
            <a:ext cx="6543407" cy="5747657"/>
          </a:xfrm>
        </p:spPr>
        <p:txBody>
          <a:bodyPr vert="horz" lIns="91440" tIns="45720" rIns="91440" bIns="45720" numCol="1" rtlCol="0" anchor="ctr" anchorCtr="0" compatLnSpc="1">
            <a:prstTxWarp prst="textNoShape">
              <a:avLst/>
            </a:prstTxWarp>
            <a:normAutofit/>
          </a:bodyPr>
          <a:lstStyle/>
          <a:p>
            <a:pPr>
              <a:defRPr/>
            </a:pPr>
            <a:r>
              <a:rPr lang="en-US" sz="2400" dirty="0">
                <a:solidFill>
                  <a:schemeClr val="bg1"/>
                </a:solidFill>
                <a:latin typeface="Garamond" pitchFamily="18" charset="0"/>
              </a:rPr>
              <a:t>Local Association Membership</a:t>
            </a:r>
          </a:p>
          <a:p>
            <a:pPr>
              <a:defRPr/>
            </a:pPr>
            <a:r>
              <a:rPr lang="en-US" sz="2400" dirty="0">
                <a:solidFill>
                  <a:schemeClr val="bg1"/>
                </a:solidFill>
                <a:latin typeface="Garamond" pitchFamily="18" charset="0"/>
              </a:rPr>
              <a:t>Officers/Executive Board</a:t>
            </a:r>
          </a:p>
          <a:p>
            <a:pPr>
              <a:defRPr/>
            </a:pPr>
            <a:r>
              <a:rPr lang="en-US" sz="2400" dirty="0">
                <a:solidFill>
                  <a:schemeClr val="bg1"/>
                </a:solidFill>
                <a:latin typeface="Garamond" pitchFamily="18" charset="0"/>
              </a:rPr>
              <a:t>PAC Committee</a:t>
            </a:r>
          </a:p>
          <a:p>
            <a:pPr>
              <a:defRPr/>
            </a:pPr>
            <a:r>
              <a:rPr lang="en-US" sz="2400" dirty="0">
                <a:solidFill>
                  <a:schemeClr val="bg1"/>
                </a:solidFill>
                <a:latin typeface="Garamond" pitchFamily="18" charset="0"/>
              </a:rPr>
              <a:t>Solidarity Committee</a:t>
            </a:r>
          </a:p>
          <a:p>
            <a:pPr>
              <a:defRPr/>
            </a:pPr>
            <a:r>
              <a:rPr lang="en-US" sz="2400" dirty="0">
                <a:solidFill>
                  <a:schemeClr val="bg1"/>
                </a:solidFill>
                <a:latin typeface="Garamond" pitchFamily="18" charset="0"/>
              </a:rPr>
              <a:t>Association members affiliated with allied community organizations</a:t>
            </a:r>
          </a:p>
          <a:p>
            <a:pPr>
              <a:defRPr/>
            </a:pPr>
            <a:r>
              <a:rPr lang="en-US" sz="2400" dirty="0">
                <a:solidFill>
                  <a:schemeClr val="bg1"/>
                </a:solidFill>
                <a:latin typeface="Garamond" pitchFamily="18" charset="0"/>
              </a:rPr>
              <a:t>New association members</a:t>
            </a:r>
          </a:p>
          <a:p>
            <a:pPr>
              <a:defRPr/>
            </a:pPr>
            <a:r>
              <a:rPr lang="en-US" sz="2400" dirty="0">
                <a:solidFill>
                  <a:schemeClr val="bg1"/>
                </a:solidFill>
                <a:latin typeface="Garamond" pitchFamily="18" charset="0"/>
              </a:rPr>
              <a:t>Regional retiree council (if applicable)</a:t>
            </a:r>
          </a:p>
          <a:p>
            <a:pPr>
              <a:defRPr/>
            </a:pPr>
            <a:r>
              <a:rPr lang="en-US" sz="2400" dirty="0">
                <a:solidFill>
                  <a:schemeClr val="bg1"/>
                </a:solidFill>
                <a:latin typeface="Garamond" pitchFamily="18" charset="0"/>
              </a:rPr>
              <a:t>Veteran activists of the local</a:t>
            </a:r>
          </a:p>
          <a:p>
            <a:pPr marL="0" indent="0">
              <a:buNone/>
              <a:defRPr/>
            </a:pPr>
            <a:endParaRPr lang="en-US" sz="2200" dirty="0">
              <a:solidFill>
                <a:schemeClr val="bg1"/>
              </a:solidFill>
              <a:latin typeface="Garamond" pitchFamily="18" charset="0"/>
            </a:endParaRPr>
          </a:p>
          <a:p>
            <a:pPr marL="0" indent="0">
              <a:buNone/>
              <a:defRPr/>
            </a:pPr>
            <a:endParaRPr lang="en-US" sz="2200" dirty="0">
              <a:solidFill>
                <a:schemeClr val="bg1"/>
              </a:solidFill>
            </a:endParaRPr>
          </a:p>
        </p:txBody>
      </p:sp>
      <p:sp>
        <p:nvSpPr>
          <p:cNvPr id="6" name="TextBox 5">
            <a:extLst>
              <a:ext uri="{FF2B5EF4-FFF2-40B4-BE49-F238E27FC236}">
                <a16:creationId xmlns:a16="http://schemas.microsoft.com/office/drawing/2014/main" id="{35C95E44-03DD-488A-B02D-D416C946F7DE}"/>
              </a:ext>
            </a:extLst>
          </p:cNvPr>
          <p:cNvSpPr txBox="1"/>
          <p:nvPr/>
        </p:nvSpPr>
        <p:spPr>
          <a:xfrm>
            <a:off x="550003" y="5870448"/>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1670700531"/>
      </p:ext>
    </p:extLst>
  </p:cSld>
  <p:clrMapOvr>
    <a:overrideClrMapping bg1="dk1" tx1="lt1" bg2="dk2"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363">
                                            <p:txEl>
                                              <p:pRg st="1" end="1"/>
                                            </p:txEl>
                                          </p:spTgt>
                                        </p:tgtEl>
                                        <p:attrNameLst>
                                          <p:attrName>style.visibility</p:attrName>
                                        </p:attrNameLst>
                                      </p:cBhvr>
                                      <p:to>
                                        <p:strVal val="visible"/>
                                      </p:to>
                                    </p:set>
                                    <p:animEffect transition="in" filter="fade">
                                      <p:cBhvr>
                                        <p:cTn id="10" dur="500"/>
                                        <p:tgtEl>
                                          <p:spTgt spid="1536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animEffect transition="in" filter="fade">
                                      <p:cBhvr>
                                        <p:cTn id="13" dur="500"/>
                                        <p:tgtEl>
                                          <p:spTgt spid="1536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5363">
                                            <p:txEl>
                                              <p:pRg st="3" end="3"/>
                                            </p:txEl>
                                          </p:spTgt>
                                        </p:tgtEl>
                                        <p:attrNameLst>
                                          <p:attrName>style.visibility</p:attrName>
                                        </p:attrNameLst>
                                      </p:cBhvr>
                                      <p:to>
                                        <p:strVal val="visible"/>
                                      </p:to>
                                    </p:set>
                                    <p:animEffect transition="in" filter="fade">
                                      <p:cBhvr>
                                        <p:cTn id="16" dur="500"/>
                                        <p:tgtEl>
                                          <p:spTgt spid="1536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5363">
                                            <p:txEl>
                                              <p:pRg st="4" end="4"/>
                                            </p:txEl>
                                          </p:spTgt>
                                        </p:tgtEl>
                                        <p:attrNameLst>
                                          <p:attrName>style.visibility</p:attrName>
                                        </p:attrNameLst>
                                      </p:cBhvr>
                                      <p:to>
                                        <p:strVal val="visible"/>
                                      </p:to>
                                    </p:set>
                                    <p:animEffect transition="in" filter="fade">
                                      <p:cBhvr>
                                        <p:cTn id="19" dur="500"/>
                                        <p:tgtEl>
                                          <p:spTgt spid="1536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5363">
                                            <p:txEl>
                                              <p:pRg st="5" end="5"/>
                                            </p:txEl>
                                          </p:spTgt>
                                        </p:tgtEl>
                                        <p:attrNameLst>
                                          <p:attrName>style.visibility</p:attrName>
                                        </p:attrNameLst>
                                      </p:cBhvr>
                                      <p:to>
                                        <p:strVal val="visible"/>
                                      </p:to>
                                    </p:set>
                                    <p:animEffect transition="in" filter="fade">
                                      <p:cBhvr>
                                        <p:cTn id="22" dur="500"/>
                                        <p:tgtEl>
                                          <p:spTgt spid="1536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5363">
                                            <p:txEl>
                                              <p:pRg st="6" end="6"/>
                                            </p:txEl>
                                          </p:spTgt>
                                        </p:tgtEl>
                                        <p:attrNameLst>
                                          <p:attrName>style.visibility</p:attrName>
                                        </p:attrNameLst>
                                      </p:cBhvr>
                                      <p:to>
                                        <p:strVal val="visible"/>
                                      </p:to>
                                    </p:set>
                                    <p:animEffect transition="in" filter="fade">
                                      <p:cBhvr>
                                        <p:cTn id="25" dur="500"/>
                                        <p:tgtEl>
                                          <p:spTgt spid="1536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5363">
                                            <p:txEl>
                                              <p:pRg st="7" end="7"/>
                                            </p:txEl>
                                          </p:spTgt>
                                        </p:tgtEl>
                                        <p:attrNameLst>
                                          <p:attrName>style.visibility</p:attrName>
                                        </p:attrNameLst>
                                      </p:cBhvr>
                                      <p:to>
                                        <p:strVal val="visible"/>
                                      </p:to>
                                    </p:set>
                                    <p:animEffect transition="in" filter="fade">
                                      <p:cBhvr>
                                        <p:cTn id="28" dur="500"/>
                                        <p:tgtEl>
                                          <p:spTgt spid="1536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Yellow question mark">
            <a:extLst>
              <a:ext uri="{FF2B5EF4-FFF2-40B4-BE49-F238E27FC236}">
                <a16:creationId xmlns:a16="http://schemas.microsoft.com/office/drawing/2014/main" id="{A4E7A053-2AAF-C448-5FD0-446D3DA652B1}"/>
              </a:ext>
            </a:extLst>
          </p:cNvPr>
          <p:cNvPicPr>
            <a:picLocks noChangeAspect="1"/>
          </p:cNvPicPr>
          <p:nvPr/>
        </p:nvPicPr>
        <p:blipFill rotWithShape="1">
          <a:blip r:embed="rId3"/>
          <a:srcRect l="5224" t="9091" r="25829" b="-1"/>
          <a:stretch/>
        </p:blipFill>
        <p:spPr>
          <a:xfrm>
            <a:off x="3523488" y="10"/>
            <a:ext cx="8668512" cy="6857990"/>
          </a:xfrm>
          <a:prstGeom prst="rect">
            <a:avLst/>
          </a:prstGeom>
        </p:spPr>
      </p:pic>
      <p:sp>
        <p:nvSpPr>
          <p:cNvPr id="22" name="Rectangle 2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A1C5612-DCE0-4A7A-BA2D-9703B1B143B1}"/>
              </a:ext>
            </a:extLst>
          </p:cNvPr>
          <p:cNvSpPr>
            <a:spLocks noGrp="1"/>
          </p:cNvSpPr>
          <p:nvPr>
            <p:ph type="ctrTitle"/>
          </p:nvPr>
        </p:nvSpPr>
        <p:spPr>
          <a:xfrm>
            <a:off x="477981" y="1122363"/>
            <a:ext cx="4023360" cy="3204134"/>
          </a:xfrm>
        </p:spPr>
        <p:txBody>
          <a:bodyPr anchor="b">
            <a:normAutofit/>
          </a:bodyPr>
          <a:lstStyle/>
          <a:p>
            <a:pPr algn="l"/>
            <a:r>
              <a:rPr lang="en-US" sz="4800"/>
              <a:t>Questions??</a:t>
            </a: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3D634B05-5667-4B39-8CF2-F8ED06FD8AFB}"/>
              </a:ext>
            </a:extLst>
          </p:cNvPr>
          <p:cNvSpPr txBox="1"/>
          <p:nvPr/>
        </p:nvSpPr>
        <p:spPr>
          <a:xfrm>
            <a:off x="194936" y="6211669"/>
            <a:ext cx="3133617" cy="646331"/>
          </a:xfrm>
          <a:prstGeom prst="rect">
            <a:avLst/>
          </a:prstGeom>
          <a:noFill/>
        </p:spPr>
        <p:txBody>
          <a:bodyPr wrap="square" rtlCol="0">
            <a:spAutoFit/>
          </a:bodyPr>
          <a:lstStyle/>
          <a:p>
            <a:r>
              <a:rPr lang="en-US" dirty="0">
                <a:latin typeface="Bell MT" panose="02020503060305020303" pitchFamily="18" charset="0"/>
              </a:rPr>
              <a:t>NYSUT Leadership Institute Summer 2022</a:t>
            </a:r>
          </a:p>
        </p:txBody>
      </p:sp>
    </p:spTree>
    <p:extLst>
      <p:ext uri="{BB962C8B-B14F-4D97-AF65-F5344CB8AC3E}">
        <p14:creationId xmlns:p14="http://schemas.microsoft.com/office/powerpoint/2010/main" val="272139955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Freeform: Shape 2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6775786-9436-49A1-9D3F-7CFF1C4B221D}"/>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Thank You!</a:t>
            </a:r>
          </a:p>
        </p:txBody>
      </p:sp>
      <p:sp>
        <p:nvSpPr>
          <p:cNvPr id="23" name="Rectangle 2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572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Community Schools?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5414DF46-E7D2-4146-95BA-57A23C39CF98}" type="slidenum">
              <a:rPr lang="en-US" smtClean="0"/>
              <a:t>69</a:t>
            </a:fld>
            <a:endParaRPr lang="en-US" dirty="0"/>
          </a:p>
        </p:txBody>
      </p:sp>
      <p:pic>
        <p:nvPicPr>
          <p:cNvPr id="4098" name="Picture 2" descr="Text reads: Every district that has fully embraced the NEA Community School Model has achieved meaningful and sometimes amazing outcomes. At San Francisco’s MLK Academic Middle School reading and math scores rose by 9%, all while increasing free breakfast by 89% and decreasing suspensions by 85%. These coinciding results are only possible when communities work together with their schools as both the center and conduit for change."/>
          <p:cNvPicPr>
            <a:picLocks noChangeAspect="1" noChangeArrowheads="1"/>
          </p:cNvPicPr>
          <p:nvPr/>
        </p:nvPicPr>
        <p:blipFill rotWithShape="1">
          <a:blip r:embed="rId2">
            <a:extLst>
              <a:ext uri="{28A0092B-C50C-407E-A947-70E740481C1C}">
                <a14:useLocalDpi xmlns:a14="http://schemas.microsoft.com/office/drawing/2010/main" val="0"/>
              </a:ext>
            </a:extLst>
          </a:blip>
          <a:srcRect b="50887"/>
          <a:stretch/>
        </p:blipFill>
        <p:spPr bwMode="auto">
          <a:xfrm>
            <a:off x="0" y="288417"/>
            <a:ext cx="12326471" cy="5189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2775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dirty="0"/>
              <a:t>Lessons Learned</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dirty="0"/>
              <a:t>The workers, their energy, and their leadership must be at the front of the campaign </a:t>
            </a:r>
          </a:p>
          <a:p>
            <a:pPr>
              <a:buFont typeface="Wingdings" panose="05000000000000000000" pitchFamily="2" charset="2"/>
              <a:buChar char="q"/>
            </a:pPr>
            <a:r>
              <a:rPr lang="en-US" sz="2800" dirty="0"/>
              <a:t>Official union leadership and staff must be willing to work with rank-and-file members AND allow them to have meaningful roles in campaigns</a:t>
            </a:r>
          </a:p>
          <a:p>
            <a:pPr>
              <a:buFont typeface="Wingdings" panose="05000000000000000000" pitchFamily="2" charset="2"/>
              <a:buChar char="q"/>
            </a:pPr>
            <a:r>
              <a:rPr lang="en-US" sz="2800" dirty="0"/>
              <a:t>Must make space for rank and file to develop as leaders  (training, chance to take risks, space to prove) </a:t>
            </a:r>
          </a:p>
          <a:p>
            <a:pPr>
              <a:buFont typeface="Wingdings" panose="05000000000000000000" pitchFamily="2" charset="2"/>
              <a:buChar char="q"/>
            </a:pPr>
            <a:r>
              <a:rPr lang="en-US" sz="2800" dirty="0"/>
              <a:t>Community-centric approach</a:t>
            </a:r>
          </a:p>
          <a:p>
            <a:pPr>
              <a:buFont typeface="Wingdings" panose="05000000000000000000" pitchFamily="2" charset="2"/>
              <a:buChar char="q"/>
            </a:pPr>
            <a:r>
              <a:rPr lang="en-US" sz="2800" dirty="0"/>
              <a:t>Democratic organizing  (Marshall Ganz and Ella Barker)</a:t>
            </a:r>
          </a:p>
          <a:p>
            <a:pPr>
              <a:buFont typeface="Wingdings" panose="05000000000000000000" pitchFamily="2" charset="2"/>
              <a:buChar char="q"/>
            </a:pPr>
            <a:r>
              <a:rPr lang="en-US" sz="2800" dirty="0"/>
              <a:t>Gradual escalation of tactics</a:t>
            </a:r>
          </a:p>
          <a:p>
            <a:pPr>
              <a:buFont typeface="Wingdings" panose="05000000000000000000" pitchFamily="2" charset="2"/>
              <a:buChar char="q"/>
            </a:pPr>
            <a:r>
              <a:rPr lang="en-US" sz="2800" dirty="0"/>
              <a:t>Workers have power</a:t>
            </a:r>
          </a:p>
          <a:p>
            <a:pPr>
              <a:buFont typeface="Wingdings" panose="05000000000000000000" pitchFamily="2" charset="2"/>
              <a:buChar char="q"/>
            </a:pPr>
            <a:endParaRPr lang="en-US" sz="2800" dirty="0"/>
          </a:p>
        </p:txBody>
      </p:sp>
      <p:sp>
        <p:nvSpPr>
          <p:cNvPr id="4" name="Slide Number Placeholder 3"/>
          <p:cNvSpPr>
            <a:spLocks noGrp="1"/>
          </p:cNvSpPr>
          <p:nvPr>
            <p:ph type="sldNum" sz="quarter" idx="12"/>
          </p:nvPr>
        </p:nvSpPr>
        <p:spPr/>
        <p:txBody>
          <a:bodyPr/>
          <a:lstStyle/>
          <a:p>
            <a:fld id="{5414DF46-E7D2-4146-95BA-57A23C39CF98}" type="slidenum">
              <a:rPr lang="en-US" smtClean="0"/>
              <a:t>70</a:t>
            </a:fld>
            <a:endParaRPr lang="en-US" dirty="0"/>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790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9099" y="601398"/>
            <a:ext cx="4597626" cy="792688"/>
          </a:xfrm>
        </p:spPr>
        <p:txBody>
          <a:bodyPr>
            <a:normAutofit fontScale="90000"/>
          </a:bodyPr>
          <a:lstStyle/>
          <a:p>
            <a:r>
              <a:rPr lang="en-US" dirty="0"/>
              <a:t>What is </a:t>
            </a:r>
            <a:br>
              <a:rPr lang="en-US" dirty="0"/>
            </a:br>
            <a:r>
              <a:rPr lang="en-US" dirty="0"/>
              <a:t>YOUR role? </a:t>
            </a:r>
          </a:p>
        </p:txBody>
      </p:sp>
      <p:sp>
        <p:nvSpPr>
          <p:cNvPr id="3" name="Content Placeholder 2"/>
          <p:cNvSpPr>
            <a:spLocks noGrp="1"/>
          </p:cNvSpPr>
          <p:nvPr>
            <p:ph idx="1"/>
          </p:nvPr>
        </p:nvSpPr>
        <p:spPr>
          <a:xfrm>
            <a:off x="815979" y="717331"/>
            <a:ext cx="5383020" cy="5666281"/>
          </a:xfrm>
        </p:spPr>
        <p:txBody>
          <a:bodyPr vert="horz" lIns="0" tIns="45720" rIns="0" bIns="45720" rtlCol="0" anchor="t">
            <a:normAutofit/>
          </a:bodyPr>
          <a:lstStyle/>
          <a:p>
            <a:pPr marL="0" indent="0">
              <a:buNone/>
            </a:pPr>
            <a:endParaRPr lang="en-US" dirty="0"/>
          </a:p>
          <a:p>
            <a:pPr marL="0" indent="0">
              <a:buClr>
                <a:schemeClr val="accent2">
                  <a:lumMod val="75000"/>
                </a:schemeClr>
              </a:buClr>
              <a:buNone/>
            </a:pPr>
            <a:r>
              <a:rPr lang="en-US" sz="2800" dirty="0"/>
              <a:t>Use the Reflection and Consideration Handout on p.80 to bring together your thoughts about:</a:t>
            </a:r>
          </a:p>
          <a:p>
            <a:pPr marL="383540" lvl="1">
              <a:buClr>
                <a:schemeClr val="accent2">
                  <a:lumMod val="75000"/>
                </a:schemeClr>
              </a:buClr>
              <a:buFont typeface="Wingdings" panose="05000000000000000000" pitchFamily="2" charset="2"/>
              <a:buChar char="p"/>
            </a:pPr>
            <a:endParaRPr lang="en-US" sz="2800" dirty="0">
              <a:cs typeface="Calibri"/>
            </a:endParaRPr>
          </a:p>
          <a:p>
            <a:pPr marL="383540" lvl="1">
              <a:buClr>
                <a:schemeClr val="accent2">
                  <a:lumMod val="75000"/>
                </a:schemeClr>
              </a:buClr>
              <a:buFont typeface="Wingdings" panose="05000000000000000000" pitchFamily="2" charset="2"/>
              <a:buChar char="p"/>
            </a:pPr>
            <a:r>
              <a:rPr lang="en-US" sz="2800" dirty="0"/>
              <a:t> Advocacy, Mobilizing, and Organizing</a:t>
            </a:r>
            <a:endParaRPr lang="en-US" sz="2800" dirty="0">
              <a:cs typeface="Calibri"/>
            </a:endParaRPr>
          </a:p>
          <a:p>
            <a:pPr marL="383540" lvl="1">
              <a:buClr>
                <a:schemeClr val="accent2">
                  <a:lumMod val="75000"/>
                </a:schemeClr>
              </a:buClr>
              <a:buFont typeface="Wingdings" panose="05000000000000000000" pitchFamily="2" charset="2"/>
              <a:buChar char="p"/>
            </a:pPr>
            <a:r>
              <a:rPr lang="en-US" sz="2800" dirty="0"/>
              <a:t> Three Frames of Unionism</a:t>
            </a:r>
            <a:endParaRPr lang="en-US" sz="2800" dirty="0">
              <a:cs typeface="Calibri"/>
            </a:endParaRPr>
          </a:p>
          <a:p>
            <a:pPr marL="383540" lvl="1">
              <a:buClr>
                <a:schemeClr val="accent2">
                  <a:lumMod val="75000"/>
                </a:schemeClr>
              </a:buClr>
              <a:buFont typeface="Wingdings" panose="05000000000000000000" pitchFamily="2" charset="2"/>
              <a:buChar char="p"/>
            </a:pPr>
            <a:r>
              <a:rPr lang="en-US" sz="2800" dirty="0"/>
              <a:t> Social Justice Readiness Assessment</a:t>
            </a:r>
            <a:endParaRPr lang="en-US" sz="2800" dirty="0">
              <a:cs typeface="Calibri"/>
            </a:endParaRPr>
          </a:p>
          <a:p>
            <a:pPr marL="383540" lvl="1">
              <a:buClr>
                <a:schemeClr val="accent2">
                  <a:lumMod val="75000"/>
                </a:schemeClr>
              </a:buClr>
              <a:buFont typeface="Wingdings" panose="05000000000000000000" pitchFamily="2" charset="2"/>
              <a:buChar char="p"/>
            </a:pPr>
            <a:endParaRPr lang="en-US" sz="2800" dirty="0">
              <a:cs typeface="Calibri"/>
            </a:endParaRPr>
          </a:p>
          <a:p>
            <a:pPr marL="200660" lvl="1" indent="0">
              <a:buClr>
                <a:schemeClr val="accent2">
                  <a:lumMod val="75000"/>
                </a:schemeClr>
              </a:buClr>
              <a:buNone/>
            </a:pPr>
            <a:endParaRPr lang="en-US" sz="2600" dirty="0">
              <a:cs typeface="Calibri" panose="020F0502020204030204"/>
            </a:endParaRPr>
          </a:p>
          <a:p>
            <a:endParaRPr lang="en-US" dirty="0"/>
          </a:p>
          <a:p>
            <a:endParaRPr lang="en-US" dirty="0"/>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71</a:t>
            </a:fld>
            <a:endParaRPr lang="en-US"/>
          </a:p>
        </p:txBody>
      </p:sp>
    </p:spTree>
    <p:extLst>
      <p:ext uri="{BB962C8B-B14F-4D97-AF65-F5344CB8AC3E}">
        <p14:creationId xmlns:p14="http://schemas.microsoft.com/office/powerpoint/2010/main" val="36956431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dirty="0">
                <a:solidFill>
                  <a:schemeClr val="accent2">
                    <a:lumMod val="75000"/>
                  </a:schemeClr>
                </a:solidFill>
              </a:rPr>
              <a:t>Taking you Home</a:t>
            </a:r>
          </a:p>
          <a:p>
            <a:pPr marL="0" indent="0">
              <a:buNone/>
            </a:pPr>
            <a:endParaRPr lang="en-US" sz="3600" dirty="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dirty="0"/>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72</a:t>
            </a:fld>
            <a:endParaRPr lang="en-US"/>
          </a:p>
        </p:txBody>
      </p:sp>
      <p:sp>
        <p:nvSpPr>
          <p:cNvPr id="6" name="Title 5"/>
          <p:cNvSpPr>
            <a:spLocks noGrp="1"/>
          </p:cNvSpPr>
          <p:nvPr>
            <p:ph type="title"/>
          </p:nvPr>
        </p:nvSpPr>
        <p:spPr/>
        <p:txBody>
          <a:bodyPr/>
          <a:lstStyle/>
          <a:p>
            <a:r>
              <a:rPr lang="en-US" dirty="0"/>
              <a:t>Ellen</a:t>
            </a:r>
          </a:p>
        </p:txBody>
      </p:sp>
    </p:spTree>
    <p:extLst>
      <p:ext uri="{BB962C8B-B14F-4D97-AF65-F5344CB8AC3E}">
        <p14:creationId xmlns:p14="http://schemas.microsoft.com/office/powerpoint/2010/main" val="18159468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009407" y="1974219"/>
            <a:ext cx="6574972" cy="1450757"/>
          </a:xfrm>
        </p:spPr>
        <p:txBody>
          <a:bodyPr>
            <a:normAutofit/>
          </a:bodyPr>
          <a:lstStyle/>
          <a:p>
            <a:r>
              <a:rPr lang="en-US" sz="5400" b="1" dirty="0"/>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73</a:t>
            </a:fld>
            <a:endParaRPr lang="en-US"/>
          </a:p>
        </p:txBody>
      </p:sp>
    </p:spTree>
    <p:extLst>
      <p:ext uri="{BB962C8B-B14F-4D97-AF65-F5344CB8AC3E}">
        <p14:creationId xmlns:p14="http://schemas.microsoft.com/office/powerpoint/2010/main" val="35969734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2" ma:contentTypeDescription="Create a new document." ma:contentTypeScope="" ma:versionID="7dd1ce6e427627f64c1ab6d1f19b6c8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d9c6fcaf88c9e20a785b418a5be8a78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B4F882-61CF-42BC-8A6C-83681E2689DE}">
  <ds:schemaRefs>
    <ds:schemaRef ds:uri="http://schemas.microsoft.com/sharepoint/v3/contenttype/forms"/>
  </ds:schemaRefs>
</ds:datastoreItem>
</file>

<file path=customXml/itemProps2.xml><?xml version="1.0" encoding="utf-8"?>
<ds:datastoreItem xmlns:ds="http://schemas.openxmlformats.org/officeDocument/2006/customXml" ds:itemID="{5F3DBA25-F6C9-4E13-A616-EE75D124177A}">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6717BD31-AEA2-495E-AF1B-5E23B2D3D9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1448</TotalTime>
  <Words>3608</Words>
  <Application>Microsoft Office PowerPoint</Application>
  <PresentationFormat>Widescreen</PresentationFormat>
  <Paragraphs>609</Paragraphs>
  <Slides>73</Slides>
  <Notes>35</Notes>
  <HiddenSlides>0</HiddenSlides>
  <MMClips>2</MMClips>
  <ScaleCrop>false</ScaleCrop>
  <HeadingPairs>
    <vt:vector size="4" baseType="variant">
      <vt:variant>
        <vt:lpstr>Theme</vt:lpstr>
      </vt:variant>
      <vt:variant>
        <vt:i4>3</vt:i4>
      </vt:variant>
      <vt:variant>
        <vt:lpstr>Slide Titles</vt:lpstr>
      </vt:variant>
      <vt:variant>
        <vt:i4>73</vt:i4>
      </vt:variant>
    </vt:vector>
  </HeadingPairs>
  <TitlesOfParts>
    <vt:vector size="76" baseType="lpstr">
      <vt:lpstr>Retrospect</vt:lpstr>
      <vt:lpstr>Office Theme</vt:lpstr>
      <vt:lpstr>1_Retrospect</vt:lpstr>
      <vt:lpstr>-</vt:lpstr>
      <vt:lpstr>Entry Activity</vt:lpstr>
      <vt:lpstr>PowerPoint Presentation</vt:lpstr>
      <vt:lpstr>Today’s Agenda</vt:lpstr>
      <vt:lpstr>Today’s Agenda</vt:lpstr>
      <vt:lpstr>Community Agreements  p. 2</vt:lpstr>
      <vt:lpstr>Feedback on Feedback</vt:lpstr>
      <vt:lpstr>Lessons Learned on Campaign Cases</vt:lpstr>
      <vt:lpstr>Let’s Reflect</vt:lpstr>
      <vt:lpstr>Jessica</vt:lpstr>
      <vt:lpstr>Campaigns to Take on the System</vt:lpstr>
      <vt:lpstr>Campaigns to Take on the System</vt:lpstr>
      <vt:lpstr>Debrief Conversation</vt:lpstr>
      <vt:lpstr> Izaak</vt:lpstr>
      <vt:lpstr>Transformation of Teachers Unions</vt:lpstr>
      <vt:lpstr>Agency within Teachers Unions </vt:lpstr>
      <vt:lpstr>Structure Test Breakout 10 Minutes- Pg 423</vt:lpstr>
      <vt:lpstr>Toney</vt:lpstr>
      <vt:lpstr>PowerPoint Presentation</vt:lpstr>
      <vt:lpstr>PowerPoint Presentation</vt:lpstr>
      <vt:lpstr>7 Elements of a Common Good Campaign pp. 107-112</vt:lpstr>
      <vt:lpstr>7 Elements Carousel</vt:lpstr>
      <vt:lpstr>St. Paul Federation of Teachers</vt:lpstr>
      <vt:lpstr>UTLA Bargains for the Common Good</vt:lpstr>
      <vt:lpstr>Why do we run Common Good Campaigns? </vt:lpstr>
      <vt:lpstr>Exploring and Discussion (On your own) </vt:lpstr>
      <vt:lpstr>What is THE  staff role? </vt:lpstr>
      <vt:lpstr>Yvie</vt:lpstr>
      <vt:lpstr>PowerPoint Presentation</vt:lpstr>
      <vt:lpstr>PowerPoint Presentation</vt:lpstr>
      <vt:lpstr>The Education-Industry Complex</vt:lpstr>
      <vt:lpstr>What are community schools?</vt:lpstr>
      <vt:lpstr>Defining Community Schools</vt:lpstr>
      <vt:lpstr>What are Community Schools?</vt:lpstr>
      <vt:lpstr>NEA’s Six Pillars</vt:lpstr>
      <vt:lpstr>6 Pillars of Community Schools Carousel</vt:lpstr>
      <vt:lpstr>Why Community Schools?</vt:lpstr>
      <vt:lpstr>Exploring and Discussion (On your own) </vt:lpstr>
      <vt:lpstr>What is THE  staff role? </vt:lpstr>
      <vt:lpstr>Coalitions and Allies </vt:lpstr>
      <vt:lpstr>Key Points</vt:lpstr>
      <vt:lpstr>Shelly</vt:lpstr>
      <vt:lpstr>7 Components of Social Justice Unionism</vt:lpstr>
      <vt:lpstr>Bill Fletcher </vt:lpstr>
      <vt:lpstr>Bill Fletcher</vt:lpstr>
      <vt:lpstr>Leaders we Need</vt:lpstr>
      <vt:lpstr>Why do we run Common Good Campaigns? </vt:lpstr>
      <vt:lpstr>Coalition Building</vt:lpstr>
      <vt:lpstr>Coalitions</vt:lpstr>
      <vt:lpstr>PowerPoint Presentation</vt:lpstr>
      <vt:lpstr>Why have a coalition?</vt:lpstr>
      <vt:lpstr>Why have a coalition?</vt:lpstr>
      <vt:lpstr>New York State Constitutional Convention:  An Opportunity that built lasting coalitions.</vt:lpstr>
      <vt:lpstr>Power to the People!</vt:lpstr>
      <vt:lpstr> Casual Coalition</vt:lpstr>
      <vt:lpstr>Traditional Coalition</vt:lpstr>
      <vt:lpstr> Allies</vt:lpstr>
      <vt:lpstr>Reflecting on Coalitions</vt:lpstr>
      <vt:lpstr>Build a Foundation </vt:lpstr>
      <vt:lpstr>Establishing a coalition</vt:lpstr>
      <vt:lpstr>Activity:    Coalition Inventory</vt:lpstr>
      <vt:lpstr>Taking Inventory of Relationships </vt:lpstr>
      <vt:lpstr>Comparing Coalitions: Table Talk</vt:lpstr>
      <vt:lpstr>PowerPoint Presentation</vt:lpstr>
      <vt:lpstr>RED for ED</vt:lpstr>
      <vt:lpstr>Community Outreach… Who will do it?</vt:lpstr>
      <vt:lpstr>Questions??</vt:lpstr>
      <vt:lpstr>Thank You!</vt:lpstr>
      <vt:lpstr>Why Community Schools?</vt:lpstr>
      <vt:lpstr>Lessons Learned</vt:lpstr>
      <vt:lpstr>What is  YOUR role? </vt:lpstr>
      <vt:lpstr>Ellen</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177</cp:revision>
  <dcterms:created xsi:type="dcterms:W3CDTF">2021-08-24T15:37:13Z</dcterms:created>
  <dcterms:modified xsi:type="dcterms:W3CDTF">2023-05-10T23:21:33Z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