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77" r:id="rId5"/>
    <p:sldId id="260" r:id="rId6"/>
    <p:sldId id="267" r:id="rId7"/>
    <p:sldId id="269" r:id="rId8"/>
    <p:sldId id="268" r:id="rId9"/>
    <p:sldId id="257" r:id="rId10"/>
    <p:sldId id="270" r:id="rId11"/>
    <p:sldId id="259" r:id="rId12"/>
    <p:sldId id="276" r:id="rId13"/>
    <p:sldId id="273" r:id="rId14"/>
    <p:sldId id="274" r:id="rId15"/>
    <p:sldId id="275"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s, Meighan [HQ-CE]" initials="DM[" lastIdx="0" clrIdx="0">
    <p:extLst>
      <p:ext uri="{19B8F6BF-5375-455C-9EA6-DF929625EA0E}">
        <p15:presenceInfo xmlns:p15="http://schemas.microsoft.com/office/powerpoint/2012/main" userId="S-1-5-21-924748646-3573126016-3836693458-281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5021"/>
    <a:srgbClr val="182EA1"/>
    <a:srgbClr val="4759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C0D73F-A228-8B8C-117A-F195DD2F6AE9}" v="1" dt="2024-02-05T18:50:40.3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xon, Bekah [CT]" userId="S::bekahs_cea.org#ext#@neahq.onmicrosoft.com::997a9d4e-d144-43cf-9e47-2d5b5cf1c158" providerId="AD" clId="Web-{30C0D73F-A228-8B8C-117A-F195DD2F6AE9}"/>
    <pc:docChg chg="sldOrd">
      <pc:chgData name="Saxon, Bekah [CT]" userId="S::bekahs_cea.org#ext#@neahq.onmicrosoft.com::997a9d4e-d144-43cf-9e47-2d5b5cf1c158" providerId="AD" clId="Web-{30C0D73F-A228-8B8C-117A-F195DD2F6AE9}" dt="2024-02-05T18:50:40.309" v="0"/>
      <pc:docMkLst>
        <pc:docMk/>
      </pc:docMkLst>
      <pc:sldChg chg="ord">
        <pc:chgData name="Saxon, Bekah [CT]" userId="S::bekahs_cea.org#ext#@neahq.onmicrosoft.com::997a9d4e-d144-43cf-9e47-2d5b5cf1c158" providerId="AD" clId="Web-{30C0D73F-A228-8B8C-117A-F195DD2F6AE9}" dt="2024-02-05T18:50:40.309" v="0"/>
        <pc:sldMkLst>
          <pc:docMk/>
          <pc:sldMk cId="3479858116" sldId="272"/>
        </pc:sldMkLst>
      </pc:sldChg>
    </pc:docChg>
  </pc:docChgLst>
  <pc:docChgLst>
    <pc:chgData name="Gordon, Allison [NEA-CAO-CE]" userId="S::agordon@nea.org::6484ab7f-8f61-491f-84b0-ec2fae4d6e39" providerId="AD" clId="Web-{3F7448DB-3BDD-3432-9188-28530E4C6D79}"/>
    <pc:docChg chg="modSld">
      <pc:chgData name="Gordon, Allison [NEA-CAO-CE]" userId="S::agordon@nea.org::6484ab7f-8f61-491f-84b0-ec2fae4d6e39" providerId="AD" clId="Web-{3F7448DB-3BDD-3432-9188-28530E4C6D79}" dt="2023-02-02T20:23:48.586" v="33"/>
      <pc:docMkLst>
        <pc:docMk/>
      </pc:docMkLst>
      <pc:sldChg chg="modNotes">
        <pc:chgData name="Gordon, Allison [NEA-CAO-CE]" userId="S::agordon@nea.org::6484ab7f-8f61-491f-84b0-ec2fae4d6e39" providerId="AD" clId="Web-{3F7448DB-3BDD-3432-9188-28530E4C6D79}" dt="2023-02-02T20:22:28.865" v="21"/>
        <pc:sldMkLst>
          <pc:docMk/>
          <pc:sldMk cId="291320435" sldId="257"/>
        </pc:sldMkLst>
      </pc:sldChg>
      <pc:sldChg chg="modNotes">
        <pc:chgData name="Gordon, Allison [NEA-CAO-CE]" userId="S::agordon@nea.org::6484ab7f-8f61-491f-84b0-ec2fae4d6e39" providerId="AD" clId="Web-{3F7448DB-3BDD-3432-9188-28530E4C6D79}" dt="2023-02-02T20:18:39.076" v="11"/>
        <pc:sldMkLst>
          <pc:docMk/>
          <pc:sldMk cId="86340978" sldId="259"/>
        </pc:sldMkLst>
      </pc:sldChg>
      <pc:sldChg chg="modNotes">
        <pc:chgData name="Gordon, Allison [NEA-CAO-CE]" userId="S::agordon@nea.org::6484ab7f-8f61-491f-84b0-ec2fae4d6e39" providerId="AD" clId="Web-{3F7448DB-3BDD-3432-9188-28530E4C6D79}" dt="2023-02-02T20:21:58.676" v="15"/>
        <pc:sldMkLst>
          <pc:docMk/>
          <pc:sldMk cId="1156496370" sldId="270"/>
        </pc:sldMkLst>
      </pc:sldChg>
      <pc:sldChg chg="modNotes">
        <pc:chgData name="Gordon, Allison [NEA-CAO-CE]" userId="S::agordon@nea.org::6484ab7f-8f61-491f-84b0-ec2fae4d6e39" providerId="AD" clId="Web-{3F7448DB-3BDD-3432-9188-28530E4C6D79}" dt="2023-02-02T20:23:36.445" v="30"/>
        <pc:sldMkLst>
          <pc:docMk/>
          <pc:sldMk cId="3479858116" sldId="272"/>
        </pc:sldMkLst>
      </pc:sldChg>
      <pc:sldChg chg="modNotes">
        <pc:chgData name="Gordon, Allison [NEA-CAO-CE]" userId="S::agordon@nea.org::6484ab7f-8f61-491f-84b0-ec2fae4d6e39" providerId="AD" clId="Web-{3F7448DB-3BDD-3432-9188-28530E4C6D79}" dt="2023-02-02T20:23:02.147" v="26"/>
        <pc:sldMkLst>
          <pc:docMk/>
          <pc:sldMk cId="3763344765" sldId="273"/>
        </pc:sldMkLst>
      </pc:sldChg>
      <pc:sldChg chg="modSp">
        <pc:chgData name="Gordon, Allison [NEA-CAO-CE]" userId="S::agordon@nea.org::6484ab7f-8f61-491f-84b0-ec2fae4d6e39" providerId="AD" clId="Web-{3F7448DB-3BDD-3432-9188-28530E4C6D79}" dt="2023-02-02T20:11:59" v="4" actId="20577"/>
        <pc:sldMkLst>
          <pc:docMk/>
          <pc:sldMk cId="3724241897" sldId="274"/>
        </pc:sldMkLst>
        <pc:spChg chg="mod">
          <ac:chgData name="Gordon, Allison [NEA-CAO-CE]" userId="S::agordon@nea.org::6484ab7f-8f61-491f-84b0-ec2fae4d6e39" providerId="AD" clId="Web-{3F7448DB-3BDD-3432-9188-28530E4C6D79}" dt="2023-02-02T20:11:59" v="4" actId="20577"/>
          <ac:spMkLst>
            <pc:docMk/>
            <pc:sldMk cId="3724241897" sldId="274"/>
            <ac:spMk id="3" creationId="{00000000-0000-0000-0000-000000000000}"/>
          </ac:spMkLst>
        </pc:spChg>
      </pc:sldChg>
      <pc:sldChg chg="modNotes">
        <pc:chgData name="Gordon, Allison [NEA-CAO-CE]" userId="S::agordon@nea.org::6484ab7f-8f61-491f-84b0-ec2fae4d6e39" providerId="AD" clId="Web-{3F7448DB-3BDD-3432-9188-28530E4C6D79}" dt="2023-02-02T20:23:48.586" v="33"/>
        <pc:sldMkLst>
          <pc:docMk/>
          <pc:sldMk cId="3140266776" sldId="275"/>
        </pc:sldMkLst>
      </pc:sldChg>
    </pc:docChg>
  </pc:docChgLst>
  <pc:docChgLst>
    <pc:chgData name="Davis, Meighan [HQ-CE]" userId="S::mdavis@nea.org::078ae108-6df0-4a38-b2f3-816ee71c3480" providerId="AD" clId="Web-{A350E924-CD33-9A4E-2094-E0B98C5475B6}"/>
    <pc:docChg chg="modSld">
      <pc:chgData name="Davis, Meighan [HQ-CE]" userId="S::mdavis@nea.org::078ae108-6df0-4a38-b2f3-816ee71c3480" providerId="AD" clId="Web-{A350E924-CD33-9A4E-2094-E0B98C5475B6}" dt="2023-02-02T20:13:26.119" v="177" actId="1076"/>
      <pc:docMkLst>
        <pc:docMk/>
      </pc:docMkLst>
      <pc:sldChg chg="addSp modSp">
        <pc:chgData name="Davis, Meighan [HQ-CE]" userId="S::mdavis@nea.org::078ae108-6df0-4a38-b2f3-816ee71c3480" providerId="AD" clId="Web-{A350E924-CD33-9A4E-2094-E0B98C5475B6}" dt="2023-02-02T20:13:26.119" v="177" actId="1076"/>
        <pc:sldMkLst>
          <pc:docMk/>
          <pc:sldMk cId="1156496370" sldId="270"/>
        </pc:sldMkLst>
        <pc:spChg chg="add mod">
          <ac:chgData name="Davis, Meighan [HQ-CE]" userId="S::mdavis@nea.org::078ae108-6df0-4a38-b2f3-816ee71c3480" providerId="AD" clId="Web-{A350E924-CD33-9A4E-2094-E0B98C5475B6}" dt="2023-02-02T20:13:21.150" v="176" actId="1076"/>
          <ac:spMkLst>
            <pc:docMk/>
            <pc:sldMk cId="1156496370" sldId="270"/>
            <ac:spMk id="8" creationId="{AFBA37F7-5C80-76EB-2844-9685EDE83EF2}"/>
          </ac:spMkLst>
        </pc:spChg>
        <pc:spChg chg="add mod">
          <ac:chgData name="Davis, Meighan [HQ-CE]" userId="S::mdavis@nea.org::078ae108-6df0-4a38-b2f3-816ee71c3480" providerId="AD" clId="Web-{A350E924-CD33-9A4E-2094-E0B98C5475B6}" dt="2023-02-02T20:13:26.119" v="177" actId="1076"/>
          <ac:spMkLst>
            <pc:docMk/>
            <pc:sldMk cId="1156496370" sldId="270"/>
            <ac:spMk id="13" creationId="{C20400A9-2C80-1C55-AFEC-B0BFDA707D6A}"/>
          </ac:spMkLst>
        </pc:spChg>
      </pc:sldChg>
      <pc:sldChg chg="modSp">
        <pc:chgData name="Davis, Meighan [HQ-CE]" userId="S::mdavis@nea.org::078ae108-6df0-4a38-b2f3-816ee71c3480" providerId="AD" clId="Web-{A350E924-CD33-9A4E-2094-E0B98C5475B6}" dt="2023-02-02T18:34:18.916" v="127" actId="20577"/>
        <pc:sldMkLst>
          <pc:docMk/>
          <pc:sldMk cId="3140266776" sldId="275"/>
        </pc:sldMkLst>
        <pc:spChg chg="mod">
          <ac:chgData name="Davis, Meighan [HQ-CE]" userId="S::mdavis@nea.org::078ae108-6df0-4a38-b2f3-816ee71c3480" providerId="AD" clId="Web-{A350E924-CD33-9A4E-2094-E0B98C5475B6}" dt="2023-02-02T18:25:07.020" v="108" actId="1076"/>
          <ac:spMkLst>
            <pc:docMk/>
            <pc:sldMk cId="3140266776" sldId="275"/>
            <ac:spMk id="2" creationId="{00000000-0000-0000-0000-000000000000}"/>
          </ac:spMkLst>
        </pc:spChg>
        <pc:spChg chg="mod">
          <ac:chgData name="Davis, Meighan [HQ-CE]" userId="S::mdavis@nea.org::078ae108-6df0-4a38-b2f3-816ee71c3480" providerId="AD" clId="Web-{A350E924-CD33-9A4E-2094-E0B98C5475B6}" dt="2023-02-02T18:25:24.505" v="111" actId="1076"/>
          <ac:spMkLst>
            <pc:docMk/>
            <pc:sldMk cId="3140266776" sldId="275"/>
            <ac:spMk id="3" creationId="{00000000-0000-0000-0000-000000000000}"/>
          </ac:spMkLst>
        </pc:spChg>
        <pc:spChg chg="mod">
          <ac:chgData name="Davis, Meighan [HQ-CE]" userId="S::mdavis@nea.org::078ae108-6df0-4a38-b2f3-816ee71c3480" providerId="AD" clId="Web-{A350E924-CD33-9A4E-2094-E0B98C5475B6}" dt="2023-02-02T18:34:18.916" v="127" actId="20577"/>
          <ac:spMkLst>
            <pc:docMk/>
            <pc:sldMk cId="3140266776" sldId="275"/>
            <ac:spMk id="4" creationId="{00000000-0000-0000-0000-000000000000}"/>
          </ac:spMkLst>
        </pc:spChg>
        <pc:picChg chg="mod">
          <ac:chgData name="Davis, Meighan [HQ-CE]" userId="S::mdavis@nea.org::078ae108-6df0-4a38-b2f3-816ee71c3480" providerId="AD" clId="Web-{A350E924-CD33-9A4E-2094-E0B98C5475B6}" dt="2023-02-02T18:25:33.490" v="112" actId="1076"/>
          <ac:picMkLst>
            <pc:docMk/>
            <pc:sldMk cId="3140266776" sldId="275"/>
            <ac:picMk id="2050" creationId="{00000000-0000-0000-0000-000000000000}"/>
          </ac:picMkLst>
        </pc:picChg>
      </pc:sldChg>
      <pc:sldChg chg="modSp">
        <pc:chgData name="Davis, Meighan [HQ-CE]" userId="S::mdavis@nea.org::078ae108-6df0-4a38-b2f3-816ee71c3480" providerId="AD" clId="Web-{A350E924-CD33-9A4E-2094-E0B98C5475B6}" dt="2023-02-02T18:11:56.575" v="0" actId="1076"/>
        <pc:sldMkLst>
          <pc:docMk/>
          <pc:sldMk cId="241121940" sldId="277"/>
        </pc:sldMkLst>
        <pc:spChg chg="mod">
          <ac:chgData name="Davis, Meighan [HQ-CE]" userId="S::mdavis@nea.org::078ae108-6df0-4a38-b2f3-816ee71c3480" providerId="AD" clId="Web-{A350E924-CD33-9A4E-2094-E0B98C5475B6}" dt="2023-02-02T18:11:56.575" v="0" actId="1076"/>
          <ac:spMkLst>
            <pc:docMk/>
            <pc:sldMk cId="241121940" sldId="277"/>
            <ac:spMk id="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69AEB5-57CD-4076-9779-15526F8A48B2}" type="datetimeFigureOut">
              <a:rPr lang="en-US" smtClean="0"/>
              <a:t>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9F9BE-B7A5-4A41-A74D-18C4E432A7A6}" type="slidenum">
              <a:rPr lang="en-US" smtClean="0"/>
              <a:t>‹#›</a:t>
            </a:fld>
            <a:endParaRPr lang="en-US"/>
          </a:p>
        </p:txBody>
      </p:sp>
    </p:spTree>
    <p:extLst>
      <p:ext uri="{BB962C8B-B14F-4D97-AF65-F5344CB8AC3E}">
        <p14:creationId xmlns:p14="http://schemas.microsoft.com/office/powerpoint/2010/main" val="308103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2</a:t>
            </a:fld>
            <a:endParaRPr lang="en-US"/>
          </a:p>
        </p:txBody>
      </p:sp>
    </p:spTree>
    <p:extLst>
      <p:ext uri="{BB962C8B-B14F-4D97-AF65-F5344CB8AC3E}">
        <p14:creationId xmlns:p14="http://schemas.microsoft.com/office/powerpoint/2010/main" val="517771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3</a:t>
            </a:fld>
            <a:endParaRPr lang="en-US"/>
          </a:p>
        </p:txBody>
      </p:sp>
    </p:spTree>
    <p:extLst>
      <p:ext uri="{BB962C8B-B14F-4D97-AF65-F5344CB8AC3E}">
        <p14:creationId xmlns:p14="http://schemas.microsoft.com/office/powerpoint/2010/main" val="3220016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4</a:t>
            </a:fld>
            <a:endParaRPr lang="en-US"/>
          </a:p>
        </p:txBody>
      </p:sp>
    </p:spTree>
    <p:extLst>
      <p:ext uri="{BB962C8B-B14F-4D97-AF65-F5344CB8AC3E}">
        <p14:creationId xmlns:p14="http://schemas.microsoft.com/office/powerpoint/2010/main" val="58649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5</a:t>
            </a:fld>
            <a:endParaRPr lang="en-US"/>
          </a:p>
        </p:txBody>
      </p:sp>
    </p:spTree>
    <p:extLst>
      <p:ext uri="{BB962C8B-B14F-4D97-AF65-F5344CB8AC3E}">
        <p14:creationId xmlns:p14="http://schemas.microsoft.com/office/powerpoint/2010/main" val="1905415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Meighan</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6</a:t>
            </a:fld>
            <a:endParaRPr lang="en-US"/>
          </a:p>
        </p:txBody>
      </p:sp>
    </p:spTree>
    <p:extLst>
      <p:ext uri="{BB962C8B-B14F-4D97-AF65-F5344CB8AC3E}">
        <p14:creationId xmlns:p14="http://schemas.microsoft.com/office/powerpoint/2010/main" val="3041869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Amber</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7</a:t>
            </a:fld>
            <a:endParaRPr lang="en-US"/>
          </a:p>
        </p:txBody>
      </p:sp>
    </p:spTree>
    <p:extLst>
      <p:ext uri="{BB962C8B-B14F-4D97-AF65-F5344CB8AC3E}">
        <p14:creationId xmlns:p14="http://schemas.microsoft.com/office/powerpoint/2010/main" val="79382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Allie</a:t>
            </a:r>
          </a:p>
        </p:txBody>
      </p:sp>
      <p:sp>
        <p:nvSpPr>
          <p:cNvPr id="4" name="Slide Number Placeholder 3"/>
          <p:cNvSpPr>
            <a:spLocks noGrp="1"/>
          </p:cNvSpPr>
          <p:nvPr>
            <p:ph type="sldNum" sz="quarter" idx="10"/>
          </p:nvPr>
        </p:nvSpPr>
        <p:spPr/>
        <p:txBody>
          <a:bodyPr/>
          <a:lstStyle/>
          <a:p>
            <a:fld id="{9509F9BE-B7A5-4A41-A74D-18C4E432A7A6}" type="slidenum">
              <a:rPr lang="en-US" smtClean="0"/>
              <a:t>8</a:t>
            </a:fld>
            <a:endParaRPr lang="en-US"/>
          </a:p>
        </p:txBody>
      </p:sp>
    </p:spTree>
    <p:extLst>
      <p:ext uri="{BB962C8B-B14F-4D97-AF65-F5344CB8AC3E}">
        <p14:creationId xmlns:p14="http://schemas.microsoft.com/office/powerpoint/2010/main" val="4170709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9</a:t>
            </a:fld>
            <a:endParaRPr lang="en-US"/>
          </a:p>
        </p:txBody>
      </p:sp>
    </p:spTree>
    <p:extLst>
      <p:ext uri="{BB962C8B-B14F-4D97-AF65-F5344CB8AC3E}">
        <p14:creationId xmlns:p14="http://schemas.microsoft.com/office/powerpoint/2010/main" val="2841760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Meighan</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11</a:t>
            </a:fld>
            <a:endParaRPr lang="en-US"/>
          </a:p>
        </p:txBody>
      </p:sp>
    </p:spTree>
    <p:extLst>
      <p:ext uri="{BB962C8B-B14F-4D97-AF65-F5344CB8AC3E}">
        <p14:creationId xmlns:p14="http://schemas.microsoft.com/office/powerpoint/2010/main" val="708250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12</a:t>
            </a:fld>
            <a:endParaRPr lang="en-US"/>
          </a:p>
        </p:txBody>
      </p:sp>
    </p:spTree>
    <p:extLst>
      <p:ext uri="{BB962C8B-B14F-4D97-AF65-F5344CB8AC3E}">
        <p14:creationId xmlns:p14="http://schemas.microsoft.com/office/powerpoint/2010/main" val="2279798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Allie</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13</a:t>
            </a:fld>
            <a:endParaRPr lang="en-US"/>
          </a:p>
        </p:txBody>
      </p:sp>
    </p:spTree>
    <p:extLst>
      <p:ext uri="{BB962C8B-B14F-4D97-AF65-F5344CB8AC3E}">
        <p14:creationId xmlns:p14="http://schemas.microsoft.com/office/powerpoint/2010/main" val="729862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Amber</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10</a:t>
            </a:fld>
            <a:endParaRPr lang="en-US"/>
          </a:p>
        </p:txBody>
      </p:sp>
    </p:spTree>
    <p:extLst>
      <p:ext uri="{BB962C8B-B14F-4D97-AF65-F5344CB8AC3E}">
        <p14:creationId xmlns:p14="http://schemas.microsoft.com/office/powerpoint/2010/main" val="742683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49702C6-746F-44E9-B955-EE02579A8DD3}" type="datetimeFigureOut">
              <a:rPr lang="en-US" smtClean="0"/>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399958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7560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9702C6-746F-44E9-B955-EE02579A8DD3}" type="datetimeFigureOut">
              <a:rPr lang="en-US" smtClean="0"/>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120273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702C6-746F-44E9-B955-EE02579A8DD3}" type="datetimeFigureOut">
              <a:rPr lang="en-US" smtClean="0"/>
              <a:t>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629406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702C6-746F-44E9-B955-EE02579A8DD3}" type="datetimeFigureOut">
              <a:rPr lang="en-US" smtClean="0"/>
              <a:t>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05213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702C6-746F-44E9-B955-EE02579A8DD3}" type="datetimeFigureOut">
              <a:rPr lang="en-US" smtClean="0"/>
              <a:t>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85222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702C6-746F-44E9-B955-EE02579A8DD3}" type="datetimeFigureOut">
              <a:rPr lang="en-US" smtClean="0"/>
              <a:t>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48011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84419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899704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4019064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237293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702C6-746F-44E9-B955-EE02579A8DD3}" type="datetimeFigureOut">
              <a:rPr lang="en-US" smtClean="0"/>
              <a:t>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4CDD3-1B52-4BD6-95A9-558ED3037A31}" type="slidenum">
              <a:rPr lang="en-US" smtClean="0"/>
              <a:t>‹#›</a:t>
            </a:fld>
            <a:endParaRPr lang="en-US"/>
          </a:p>
        </p:txBody>
      </p:sp>
    </p:spTree>
    <p:extLst>
      <p:ext uri="{BB962C8B-B14F-4D97-AF65-F5344CB8AC3E}">
        <p14:creationId xmlns:p14="http://schemas.microsoft.com/office/powerpoint/2010/main" val="2020220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mailto:mdavis@nea.or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5433" y="5901809"/>
            <a:ext cx="4821384" cy="681749"/>
          </a:xfrm>
          <a:prstGeom prst="rect">
            <a:avLst/>
          </a:prstGeom>
        </p:spPr>
      </p:pic>
      <p:pic>
        <p:nvPicPr>
          <p:cNvPr id="1028" name="Picture 4" descr="https://educationvotes.nea.org/wp-content/uploads/2022/02/Our_Movement-hero-cropped-scaled.jpg"/>
          <p:cNvPicPr>
            <a:picLocks noChangeAspect="1" noChangeArrowheads="1"/>
          </p:cNvPicPr>
          <p:nvPr/>
        </p:nvPicPr>
        <p:blipFill rotWithShape="1">
          <a:blip r:embed="rId3">
            <a:extLst>
              <a:ext uri="{28A0092B-C50C-407E-A947-70E740481C1C}">
                <a14:useLocalDpi xmlns:a14="http://schemas.microsoft.com/office/drawing/2010/main" val="0"/>
              </a:ext>
            </a:extLst>
          </a:blip>
          <a:srcRect t="24708"/>
          <a:stretch/>
        </p:blipFill>
        <p:spPr bwMode="auto">
          <a:xfrm>
            <a:off x="13855" y="0"/>
            <a:ext cx="12178145" cy="27538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 y="2306096"/>
            <a:ext cx="7800109" cy="523220"/>
          </a:xfrm>
          <a:prstGeom prst="rect">
            <a:avLst/>
          </a:prstGeom>
          <a:solidFill>
            <a:schemeClr val="bg1"/>
          </a:solidFill>
        </p:spPr>
        <p:txBody>
          <a:bodyPr wrap="square" rtlCol="0">
            <a:spAutoFit/>
          </a:bodyPr>
          <a:lstStyle/>
          <a:p>
            <a:r>
              <a:rPr lang="en-US" sz="2800">
                <a:solidFill>
                  <a:srgbClr val="182EA1"/>
                </a:solidFill>
                <a:latin typeface="Segoe UI Black" panose="020B0A02040204020203" pitchFamily="34" charset="0"/>
                <a:ea typeface="Segoe UI Black" panose="020B0A02040204020203" pitchFamily="34" charset="0"/>
              </a:rPr>
              <a:t>  FLIPPING SCHOOL BOARD ELECTIONS</a:t>
            </a:r>
          </a:p>
        </p:txBody>
      </p:sp>
      <p:sp>
        <p:nvSpPr>
          <p:cNvPr id="8" name="TextBox 7"/>
          <p:cNvSpPr txBox="1"/>
          <p:nvPr/>
        </p:nvSpPr>
        <p:spPr>
          <a:xfrm>
            <a:off x="187037" y="2826327"/>
            <a:ext cx="9144000" cy="954107"/>
          </a:xfrm>
          <a:prstGeom prst="rect">
            <a:avLst/>
          </a:prstGeom>
          <a:noFill/>
        </p:spPr>
        <p:txBody>
          <a:bodyPr wrap="square" rtlCol="0">
            <a:spAutoFit/>
          </a:bodyPr>
          <a:lstStyle/>
          <a:p>
            <a:r>
              <a:rPr lang="en-US" sz="2800">
                <a:solidFill>
                  <a:srgbClr val="F05021"/>
                </a:solidFill>
                <a:latin typeface="Segoe UI Black" panose="020B0A02040204020203" pitchFamily="34" charset="0"/>
                <a:ea typeface="Segoe UI Black" panose="020B0A02040204020203" pitchFamily="34" charset="0"/>
              </a:rPr>
              <a:t>ORGANIZER SUPPORT PROGRAM</a:t>
            </a:r>
          </a:p>
        </p:txBody>
      </p:sp>
      <p:sp>
        <p:nvSpPr>
          <p:cNvPr id="2" name="TextBox 1"/>
          <p:cNvSpPr txBox="1"/>
          <p:nvPr/>
        </p:nvSpPr>
        <p:spPr>
          <a:xfrm>
            <a:off x="354168" y="3432219"/>
            <a:ext cx="4707228" cy="2343334"/>
          </a:xfrm>
          <a:prstGeom prst="rect">
            <a:avLst/>
          </a:prstGeom>
          <a:noFill/>
        </p:spPr>
        <p:txBody>
          <a:bodyPr wrap="square" rtlCol="0">
            <a:spAutoFit/>
          </a:bodyPr>
          <a:lstStyle/>
          <a:p>
            <a:pPr>
              <a:lnSpc>
                <a:spcPct val="150000"/>
              </a:lnSpc>
            </a:pPr>
            <a:r>
              <a:rPr lang="en-US" sz="2000">
                <a:solidFill>
                  <a:srgbClr val="182EA1"/>
                </a:solidFill>
                <a:latin typeface="Segoe UI Semibold" panose="020B0702040204020203" pitchFamily="34" charset="0"/>
                <a:cs typeface="Segoe UI Semibold" panose="020B0702040204020203" pitchFamily="34" charset="0"/>
              </a:rPr>
              <a:t>In the chat, tell us your:</a:t>
            </a:r>
          </a:p>
          <a:p>
            <a:pPr marL="342900" indent="-342900">
              <a:lnSpc>
                <a:spcPct val="150000"/>
              </a:lnSpc>
              <a:buAutoNum type="arabicPeriod"/>
            </a:pPr>
            <a:r>
              <a:rPr lang="en-US" sz="2000">
                <a:solidFill>
                  <a:srgbClr val="182EA1"/>
                </a:solidFill>
                <a:latin typeface="Segoe UI Semibold" panose="020B0702040204020203" pitchFamily="34" charset="0"/>
                <a:cs typeface="Segoe UI Semibold" panose="020B0702040204020203" pitchFamily="34" charset="0"/>
              </a:rPr>
              <a:t>Name</a:t>
            </a:r>
          </a:p>
          <a:p>
            <a:pPr marL="342900" indent="-342900">
              <a:lnSpc>
                <a:spcPct val="150000"/>
              </a:lnSpc>
              <a:buAutoNum type="arabicPeriod"/>
            </a:pPr>
            <a:r>
              <a:rPr lang="en-US" sz="2000">
                <a:solidFill>
                  <a:srgbClr val="182EA1"/>
                </a:solidFill>
                <a:latin typeface="Segoe UI Semibold" panose="020B0702040204020203" pitchFamily="34" charset="0"/>
                <a:cs typeface="Segoe UI Semibold" panose="020B0702040204020203" pitchFamily="34" charset="0"/>
              </a:rPr>
              <a:t>State</a:t>
            </a:r>
          </a:p>
          <a:p>
            <a:pPr marL="342900" indent="-342900">
              <a:lnSpc>
                <a:spcPct val="150000"/>
              </a:lnSpc>
              <a:buAutoNum type="arabicPeriod"/>
            </a:pPr>
            <a:r>
              <a:rPr lang="en-US" sz="2000">
                <a:solidFill>
                  <a:srgbClr val="182EA1"/>
                </a:solidFill>
                <a:latin typeface="Segoe UI Semibold" panose="020B0702040204020203" pitchFamily="34" charset="0"/>
                <a:cs typeface="Segoe UI Semibold" panose="020B0702040204020203" pitchFamily="34" charset="0"/>
              </a:rPr>
              <a:t>Pronouns</a:t>
            </a:r>
          </a:p>
          <a:p>
            <a:pPr marL="342900" indent="-342900">
              <a:lnSpc>
                <a:spcPct val="150000"/>
              </a:lnSpc>
              <a:buAutoNum type="arabicPeriod"/>
            </a:pPr>
            <a:r>
              <a:rPr lang="en-US" sz="2000">
                <a:solidFill>
                  <a:srgbClr val="182EA1"/>
                </a:solidFill>
                <a:latin typeface="Segoe UI Semibold" panose="020B0702040204020203" pitchFamily="34" charset="0"/>
                <a:cs typeface="Segoe UI Semibold" panose="020B0702040204020203" pitchFamily="34" charset="0"/>
              </a:rPr>
              <a:t>Something fun here? </a:t>
            </a:r>
          </a:p>
        </p:txBody>
      </p:sp>
    </p:spTree>
    <p:extLst>
      <p:ext uri="{BB962C8B-B14F-4D97-AF65-F5344CB8AC3E}">
        <p14:creationId xmlns:p14="http://schemas.microsoft.com/office/powerpoint/2010/main" val="241121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13313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HONORING THIS SPACE </a:t>
            </a:r>
          </a:p>
        </p:txBody>
      </p:sp>
      <p:sp>
        <p:nvSpPr>
          <p:cNvPr id="3" name="TextBox 2"/>
          <p:cNvSpPr txBox="1"/>
          <p:nvPr/>
        </p:nvSpPr>
        <p:spPr>
          <a:xfrm>
            <a:off x="442270" y="1310790"/>
            <a:ext cx="11203630" cy="5016758"/>
          </a:xfrm>
          <a:prstGeom prst="rect">
            <a:avLst/>
          </a:prstGeom>
          <a:noFill/>
        </p:spPr>
        <p:txBody>
          <a:bodyPr wrap="square" rtlCol="0">
            <a:spAutoFit/>
          </a:bodyPr>
          <a:lstStyle/>
          <a:p>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We are all connecting from lands inhabited by indigenous people past and present. We begin by acknowledging that through a history of colonization and brutality. </a:t>
            </a:r>
          </a:p>
          <a:p>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1419465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495944" y="383710"/>
            <a:ext cx="5202065"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TODAY’S FACILITATORS </a:t>
            </a:r>
          </a:p>
        </p:txBody>
      </p:sp>
      <p:sp>
        <p:nvSpPr>
          <p:cNvPr id="4" name="Rectangle 3"/>
          <p:cNvSpPr/>
          <p:nvPr/>
        </p:nvSpPr>
        <p:spPr>
          <a:xfrm>
            <a:off x="1990773" y="3327816"/>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AMBER</a:t>
            </a:r>
          </a:p>
          <a:p>
            <a:pPr algn="ctr"/>
            <a:r>
              <a:rPr lang="en-US" sz="2200">
                <a:latin typeface="Segoe UI Black" panose="020B0A02040204020203" pitchFamily="34" charset="0"/>
                <a:ea typeface="Segoe UI Black" panose="020B0A02040204020203" pitchFamily="34" charset="0"/>
              </a:rPr>
              <a:t>HOLLAND</a:t>
            </a:r>
          </a:p>
          <a:p>
            <a:pPr algn="ctr"/>
            <a:r>
              <a:rPr lang="en-US" sz="2200">
                <a:latin typeface="Segoe UI Black" panose="020B0A02040204020203" pitchFamily="34" charset="0"/>
                <a:ea typeface="Segoe UI Black" panose="020B0A02040204020203" pitchFamily="34" charset="0"/>
              </a:rPr>
              <a:t>NEA C&amp;E</a:t>
            </a:r>
          </a:p>
        </p:txBody>
      </p:sp>
      <p:sp>
        <p:nvSpPr>
          <p:cNvPr id="5" name="Rectangle 4"/>
          <p:cNvSpPr/>
          <p:nvPr/>
        </p:nvSpPr>
        <p:spPr>
          <a:xfrm>
            <a:off x="570702" y="1186969"/>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ELLEN </a:t>
            </a:r>
          </a:p>
          <a:p>
            <a:pPr algn="ctr"/>
            <a:r>
              <a:rPr lang="en-US" sz="2200">
                <a:latin typeface="Segoe UI Black" panose="020B0A02040204020203" pitchFamily="34" charset="0"/>
                <a:ea typeface="Segoe UI Black" panose="020B0A02040204020203" pitchFamily="34" charset="0"/>
              </a:rPr>
              <a:t>HOLMES</a:t>
            </a:r>
          </a:p>
          <a:p>
            <a:pPr algn="ctr"/>
            <a:r>
              <a:rPr lang="en-US" sz="2200">
                <a:latin typeface="Segoe UI Black" panose="020B0A02040204020203" pitchFamily="34" charset="0"/>
                <a:ea typeface="Segoe UI Black" panose="020B0A02040204020203" pitchFamily="34" charset="0"/>
              </a:rPr>
              <a:t>NEA C4OAS</a:t>
            </a:r>
          </a:p>
        </p:txBody>
      </p:sp>
      <p:sp>
        <p:nvSpPr>
          <p:cNvPr id="6" name="Rectangle 5"/>
          <p:cNvSpPr/>
          <p:nvPr/>
        </p:nvSpPr>
        <p:spPr>
          <a:xfrm>
            <a:off x="3381552" y="1201837"/>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BEKAH</a:t>
            </a:r>
          </a:p>
          <a:p>
            <a:pPr algn="ctr"/>
            <a:r>
              <a:rPr lang="en-US" sz="2200">
                <a:latin typeface="Segoe UI Black" panose="020B0A02040204020203" pitchFamily="34" charset="0"/>
                <a:ea typeface="Segoe UI Black" panose="020B0A02040204020203" pitchFamily="34" charset="0"/>
              </a:rPr>
              <a:t>SAXON</a:t>
            </a:r>
          </a:p>
          <a:p>
            <a:pPr algn="ctr"/>
            <a:r>
              <a:rPr lang="en-US" sz="2200">
                <a:latin typeface="Segoe UI Black" panose="020B0A02040204020203" pitchFamily="34" charset="0"/>
                <a:ea typeface="Segoe UI Black" panose="020B0A02040204020203" pitchFamily="34" charset="0"/>
              </a:rPr>
              <a:t>VIRGINIA</a:t>
            </a:r>
          </a:p>
        </p:txBody>
      </p:sp>
      <p:sp>
        <p:nvSpPr>
          <p:cNvPr id="7" name="Rectangle 6"/>
          <p:cNvSpPr/>
          <p:nvPr/>
        </p:nvSpPr>
        <p:spPr>
          <a:xfrm>
            <a:off x="6192402" y="1201837"/>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KATIE </a:t>
            </a:r>
          </a:p>
          <a:p>
            <a:pPr algn="ctr"/>
            <a:r>
              <a:rPr lang="en-US" sz="2200">
                <a:latin typeface="Segoe UI Black" panose="020B0A02040204020203" pitchFamily="34" charset="0"/>
                <a:ea typeface="Segoe UI Black" panose="020B0A02040204020203" pitchFamily="34" charset="0"/>
              </a:rPr>
              <a:t>BISHOP</a:t>
            </a:r>
          </a:p>
          <a:p>
            <a:pPr algn="ctr"/>
            <a:r>
              <a:rPr lang="en-US" sz="2200">
                <a:latin typeface="Segoe UI Black" panose="020B0A02040204020203" pitchFamily="34" charset="0"/>
                <a:ea typeface="Segoe UI Black" panose="020B0A02040204020203" pitchFamily="34" charset="0"/>
              </a:rPr>
              <a:t>WASHINGTON</a:t>
            </a:r>
          </a:p>
        </p:txBody>
      </p:sp>
      <p:sp>
        <p:nvSpPr>
          <p:cNvPr id="8" name="Rectangle 7"/>
          <p:cNvSpPr/>
          <p:nvPr/>
        </p:nvSpPr>
        <p:spPr>
          <a:xfrm>
            <a:off x="9003252" y="1201837"/>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MELISSA </a:t>
            </a:r>
          </a:p>
          <a:p>
            <a:pPr algn="ctr"/>
            <a:r>
              <a:rPr lang="en-US" sz="2200">
                <a:latin typeface="Segoe UI Black" panose="020B0A02040204020203" pitchFamily="34" charset="0"/>
                <a:ea typeface="Segoe UI Black" panose="020B0A02040204020203" pitchFamily="34" charset="0"/>
              </a:rPr>
              <a:t>DAN</a:t>
            </a:r>
          </a:p>
          <a:p>
            <a:pPr algn="ctr"/>
            <a:r>
              <a:rPr lang="en-US" sz="2200">
                <a:latin typeface="Segoe UI Black" panose="020B0A02040204020203" pitchFamily="34" charset="0"/>
                <a:ea typeface="Segoe UI Black" panose="020B0A02040204020203" pitchFamily="34" charset="0"/>
              </a:rPr>
              <a:t>FLORIDA</a:t>
            </a:r>
          </a:p>
        </p:txBody>
      </p:sp>
      <p:sp>
        <p:nvSpPr>
          <p:cNvPr id="9" name="Rectangle 8"/>
          <p:cNvSpPr/>
          <p:nvPr/>
        </p:nvSpPr>
        <p:spPr>
          <a:xfrm>
            <a:off x="4837893" y="3327816"/>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ALLIE </a:t>
            </a:r>
          </a:p>
          <a:p>
            <a:pPr algn="ctr"/>
            <a:r>
              <a:rPr lang="en-US" sz="2200">
                <a:latin typeface="Segoe UI Black" panose="020B0A02040204020203" pitchFamily="34" charset="0"/>
                <a:ea typeface="Segoe UI Black" panose="020B0A02040204020203" pitchFamily="34" charset="0"/>
              </a:rPr>
              <a:t>GORDON</a:t>
            </a:r>
          </a:p>
          <a:p>
            <a:pPr algn="ctr"/>
            <a:r>
              <a:rPr lang="en-US" sz="2200">
                <a:latin typeface="Segoe UI Black" panose="020B0A02040204020203" pitchFamily="34" charset="0"/>
                <a:ea typeface="Segoe UI Black" panose="020B0A02040204020203" pitchFamily="34" charset="0"/>
              </a:rPr>
              <a:t>NEA C&amp;E</a:t>
            </a:r>
          </a:p>
        </p:txBody>
      </p:sp>
      <p:sp>
        <p:nvSpPr>
          <p:cNvPr id="10" name="Rectangle 9"/>
          <p:cNvSpPr/>
          <p:nvPr/>
        </p:nvSpPr>
        <p:spPr>
          <a:xfrm>
            <a:off x="7608391" y="3327816"/>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MEIGHAN</a:t>
            </a:r>
          </a:p>
          <a:p>
            <a:pPr algn="ctr"/>
            <a:r>
              <a:rPr lang="en-US" sz="2200">
                <a:latin typeface="Segoe UI Black" panose="020B0A02040204020203" pitchFamily="34" charset="0"/>
                <a:ea typeface="Segoe UI Black" panose="020B0A02040204020203" pitchFamily="34" charset="0"/>
              </a:rPr>
              <a:t>DAVIS</a:t>
            </a:r>
          </a:p>
          <a:p>
            <a:pPr algn="ctr"/>
            <a:r>
              <a:rPr lang="en-US" sz="2200">
                <a:latin typeface="Segoe UI Black" panose="020B0A02040204020203" pitchFamily="34" charset="0"/>
                <a:ea typeface="Segoe UI Black" panose="020B0A02040204020203" pitchFamily="34" charset="0"/>
              </a:rPr>
              <a:t>NEA C&amp;E</a:t>
            </a:r>
          </a:p>
        </p:txBody>
      </p:sp>
      <p:sp>
        <p:nvSpPr>
          <p:cNvPr id="11" name="TextBox 10"/>
          <p:cNvSpPr txBox="1"/>
          <p:nvPr/>
        </p:nvSpPr>
        <p:spPr>
          <a:xfrm>
            <a:off x="495944" y="2655943"/>
            <a:ext cx="3934090"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&amp; SPECIAL GUESTS</a:t>
            </a:r>
          </a:p>
        </p:txBody>
      </p:sp>
      <p:sp>
        <p:nvSpPr>
          <p:cNvPr id="12" name="Rectangle 11"/>
          <p:cNvSpPr/>
          <p:nvPr/>
        </p:nvSpPr>
        <p:spPr>
          <a:xfrm>
            <a:off x="3410487" y="5013453"/>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JOIA CLEVINGER</a:t>
            </a:r>
          </a:p>
          <a:p>
            <a:pPr algn="ctr"/>
            <a:r>
              <a:rPr lang="en-US" sz="2200">
                <a:latin typeface="Segoe UI Black" panose="020B0A02040204020203" pitchFamily="34" charset="0"/>
                <a:ea typeface="Segoe UI Black" panose="020B0A02040204020203" pitchFamily="34" charset="0"/>
              </a:rPr>
              <a:t>MARYLAND</a:t>
            </a:r>
          </a:p>
        </p:txBody>
      </p:sp>
      <p:sp>
        <p:nvSpPr>
          <p:cNvPr id="13" name="Rectangle 12"/>
          <p:cNvSpPr/>
          <p:nvPr/>
        </p:nvSpPr>
        <p:spPr>
          <a:xfrm>
            <a:off x="6427071" y="5013453"/>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MATT </a:t>
            </a:r>
          </a:p>
          <a:p>
            <a:pPr algn="ctr"/>
            <a:r>
              <a:rPr lang="en-US" sz="2200">
                <a:latin typeface="Segoe UI Black" panose="020B0A02040204020203" pitchFamily="34" charset="0"/>
                <a:ea typeface="Segoe UI Black" panose="020B0A02040204020203" pitchFamily="34" charset="0"/>
              </a:rPr>
              <a:t>MOSER</a:t>
            </a:r>
          </a:p>
          <a:p>
            <a:pPr algn="ctr"/>
            <a:r>
              <a:rPr lang="en-US" sz="2200">
                <a:latin typeface="Segoe UI Black" panose="020B0A02040204020203" pitchFamily="34" charset="0"/>
                <a:ea typeface="Segoe UI Black" panose="020B0A02040204020203" pitchFamily="34" charset="0"/>
              </a:rPr>
              <a:t>ALASKA</a:t>
            </a:r>
          </a:p>
        </p:txBody>
      </p:sp>
    </p:spTree>
    <p:extLst>
      <p:ext uri="{BB962C8B-B14F-4D97-AF65-F5344CB8AC3E}">
        <p14:creationId xmlns:p14="http://schemas.microsoft.com/office/powerpoint/2010/main" val="2698367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902578"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COMMUNITY AGREEMENTS </a:t>
            </a:r>
          </a:p>
        </p:txBody>
      </p:sp>
      <p:sp>
        <p:nvSpPr>
          <p:cNvPr id="3" name="TextBox 2"/>
          <p:cNvSpPr txBox="1"/>
          <p:nvPr/>
        </p:nvSpPr>
        <p:spPr>
          <a:xfrm>
            <a:off x="571061" y="1234590"/>
            <a:ext cx="11203630" cy="5878532"/>
          </a:xfrm>
          <a:prstGeom prst="rect">
            <a:avLst/>
          </a:prstGeom>
          <a:noFill/>
        </p:spPr>
        <p:txBody>
          <a:bodyPr wrap="square" rtlCol="0">
            <a:spAutoFit/>
          </a:bodyPr>
          <a:lstStyle/>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Using Self-Awareness and Self-Knowledge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Listening for Understanding</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Gracious</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Staying Engaged</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Open and Suspend Judgment</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Saying “I”- tell your truth</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Seeking Discomfort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Reaching Empathy</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Expecting Non-Resolution and Non-Closure</a:t>
            </a:r>
          </a:p>
          <a:p>
            <a:endParaRPr lang="en-US" sz="20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24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*Adapted from “Embracing equity and inclusion”, Annie E. Casey Foundation</a:t>
            </a:r>
          </a:p>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294545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4061" y="489430"/>
            <a:ext cx="4374916"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WHY ARE WE HERE? </a:t>
            </a:r>
          </a:p>
        </p:txBody>
      </p:sp>
      <p:pic>
        <p:nvPicPr>
          <p:cNvPr id="4100" name="Picture 4" descr="Florida Gov. Ron DeSantis wants schools to avoid indoctrination. But that's  what education i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20" r="34698"/>
          <a:stretch/>
        </p:blipFill>
        <p:spPr bwMode="auto">
          <a:xfrm>
            <a:off x="5765800" y="0"/>
            <a:ext cx="6426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1061" y="1498600"/>
            <a:ext cx="4470400" cy="3416320"/>
          </a:xfrm>
          <a:prstGeom prst="rect">
            <a:avLst/>
          </a:prstGeom>
          <a:noFill/>
        </p:spPr>
        <p:txBody>
          <a:bodyPr wrap="square" rtlCol="0">
            <a:spAutoFit/>
          </a:bodyPr>
          <a:lstStyle/>
          <a:p>
            <a:r>
              <a:rPr lang="en-US" sz="2400">
                <a:solidFill>
                  <a:srgbClr val="182EA1"/>
                </a:solidFill>
                <a:latin typeface="Segoe UI Semibold" panose="020B0702040204020203" pitchFamily="34" charset="0"/>
                <a:cs typeface="Segoe UI Semibold" panose="020B0702040204020203" pitchFamily="34" charset="0"/>
              </a:rPr>
              <a:t>Put in the chat:</a:t>
            </a:r>
          </a:p>
          <a:p>
            <a:endParaRPr lang="en-US" sz="2400">
              <a:solidFill>
                <a:srgbClr val="182EA1"/>
              </a:solidFill>
              <a:latin typeface="Segoe UI Semibold" panose="020B0702040204020203" pitchFamily="34" charset="0"/>
              <a:cs typeface="Segoe UI Semibold" panose="020B0702040204020203" pitchFamily="34" charset="0"/>
            </a:endParaRPr>
          </a:p>
          <a:p>
            <a:r>
              <a:rPr lang="en-US" sz="2400">
                <a:solidFill>
                  <a:srgbClr val="182EA1"/>
                </a:solidFill>
                <a:latin typeface="Segoe UI Semibold" panose="020B0702040204020203" pitchFamily="34" charset="0"/>
                <a:cs typeface="Segoe UI Semibold" panose="020B0702040204020203" pitchFamily="34" charset="0"/>
              </a:rPr>
              <a:t>What are all the ways the boss screws our members over?</a:t>
            </a:r>
          </a:p>
          <a:p>
            <a:endParaRPr lang="en-US" sz="2400">
              <a:solidFill>
                <a:srgbClr val="182EA1"/>
              </a:solidFill>
              <a:latin typeface="Segoe UI Semibold" panose="020B0702040204020203" pitchFamily="34" charset="0"/>
              <a:cs typeface="Segoe UI Semibold" panose="020B0702040204020203" pitchFamily="34" charset="0"/>
            </a:endParaRPr>
          </a:p>
          <a:p>
            <a:r>
              <a:rPr lang="en-US" sz="2400">
                <a:solidFill>
                  <a:srgbClr val="182EA1"/>
                </a:solidFill>
                <a:latin typeface="Segoe UI Semibold" panose="020B0702040204020203" pitchFamily="34" charset="0"/>
                <a:cs typeface="Segoe UI Semibold" panose="020B0702040204020203" pitchFamily="34" charset="0"/>
              </a:rPr>
              <a:t>What can we change in our members’ lives by electing champions who keep their campaign promises? </a:t>
            </a:r>
          </a:p>
        </p:txBody>
      </p:sp>
    </p:spTree>
    <p:extLst>
      <p:ext uri="{BB962C8B-B14F-4D97-AF65-F5344CB8AC3E}">
        <p14:creationId xmlns:p14="http://schemas.microsoft.com/office/powerpoint/2010/main" val="241908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5557932"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ASSOCIATION READINESS </a:t>
            </a:r>
          </a:p>
        </p:txBody>
      </p:sp>
      <p:sp>
        <p:nvSpPr>
          <p:cNvPr id="4" name="TextBox 3"/>
          <p:cNvSpPr txBox="1"/>
          <p:nvPr/>
        </p:nvSpPr>
        <p:spPr>
          <a:xfrm>
            <a:off x="5225992" y="8988968"/>
            <a:ext cx="6284054"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pic>
        <p:nvPicPr>
          <p:cNvPr id="1026" name="Picture 2" descr="Black And White Outline Clip Art - House Outline Transparent (640x420), Png Down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2640" y="1138956"/>
            <a:ext cx="7909673" cy="534312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901372" y="5636084"/>
            <a:ext cx="4561908"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sp>
        <p:nvSpPr>
          <p:cNvPr id="20" name="TextBox 19"/>
          <p:cNvSpPr txBox="1"/>
          <p:nvPr/>
        </p:nvSpPr>
        <p:spPr>
          <a:xfrm>
            <a:off x="3901372" y="4882031"/>
            <a:ext cx="4561908"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MEMBER COMMUNICATION</a:t>
            </a:r>
          </a:p>
        </p:txBody>
      </p:sp>
      <p:sp>
        <p:nvSpPr>
          <p:cNvPr id="21" name="TextBox 20"/>
          <p:cNvSpPr txBox="1"/>
          <p:nvPr/>
        </p:nvSpPr>
        <p:spPr>
          <a:xfrm>
            <a:off x="3901372" y="4127978"/>
            <a:ext cx="4561908"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ENGAGED LEADERS</a:t>
            </a:r>
          </a:p>
        </p:txBody>
      </p:sp>
      <p:sp>
        <p:nvSpPr>
          <p:cNvPr id="22" name="TextBox 21"/>
          <p:cNvSpPr txBox="1"/>
          <p:nvPr/>
        </p:nvSpPr>
        <p:spPr>
          <a:xfrm>
            <a:off x="3901372" y="3373925"/>
            <a:ext cx="4561908"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KNOW YOUR BYLAWS</a:t>
            </a:r>
          </a:p>
        </p:txBody>
      </p:sp>
      <p:sp>
        <p:nvSpPr>
          <p:cNvPr id="23" name="TextBox 22"/>
          <p:cNvSpPr txBox="1"/>
          <p:nvPr/>
        </p:nvSpPr>
        <p:spPr>
          <a:xfrm>
            <a:off x="3901372" y="2619872"/>
            <a:ext cx="4561908"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KNOW THE LAW</a:t>
            </a:r>
          </a:p>
        </p:txBody>
      </p:sp>
    </p:spTree>
    <p:extLst>
      <p:ext uri="{BB962C8B-B14F-4D97-AF65-F5344CB8AC3E}">
        <p14:creationId xmlns:p14="http://schemas.microsoft.com/office/powerpoint/2010/main" val="29132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607249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WHAT IT WILL TAKE TO WIN</a:t>
            </a:r>
          </a:p>
        </p:txBody>
      </p:sp>
      <p:sp>
        <p:nvSpPr>
          <p:cNvPr id="3" name="TextBox 2"/>
          <p:cNvSpPr txBox="1"/>
          <p:nvPr/>
        </p:nvSpPr>
        <p:spPr>
          <a:xfrm>
            <a:off x="571061" y="1234590"/>
            <a:ext cx="11203630" cy="584775"/>
          </a:xfrm>
          <a:prstGeom prst="rect">
            <a:avLst/>
          </a:prstGeom>
          <a:noFill/>
        </p:spPr>
        <p:txBody>
          <a:bodyPr wrap="square" rtlCol="0">
            <a:spAutoFit/>
          </a:bodyPr>
          <a:lstStyle/>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4" name="TextBox 3"/>
          <p:cNvSpPr txBox="1"/>
          <p:nvPr/>
        </p:nvSpPr>
        <p:spPr>
          <a:xfrm>
            <a:off x="571060" y="1169365"/>
            <a:ext cx="4634923"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1: PROJECTED TURNOUT %</a:t>
            </a:r>
          </a:p>
        </p:txBody>
      </p:sp>
      <p:sp>
        <p:nvSpPr>
          <p:cNvPr id="5" name="TextBox 4"/>
          <p:cNvSpPr txBox="1"/>
          <p:nvPr/>
        </p:nvSpPr>
        <p:spPr>
          <a:xfrm>
            <a:off x="571060" y="3374050"/>
            <a:ext cx="5292539"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2: PROJECTED VOTER TURNOUT</a:t>
            </a:r>
          </a:p>
        </p:txBody>
      </p:sp>
      <p:sp>
        <p:nvSpPr>
          <p:cNvPr id="6" name="TextBox 5"/>
          <p:cNvSpPr txBox="1"/>
          <p:nvPr/>
        </p:nvSpPr>
        <p:spPr>
          <a:xfrm>
            <a:off x="571060" y="4575580"/>
            <a:ext cx="2835584"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3: VOTE GOAL</a:t>
            </a:r>
          </a:p>
        </p:txBody>
      </p:sp>
      <p:graphicFrame>
        <p:nvGraphicFramePr>
          <p:cNvPr id="7" name="Table 6"/>
          <p:cNvGraphicFramePr>
            <a:graphicFrameLocks noGrp="1"/>
          </p:cNvGraphicFramePr>
          <p:nvPr>
            <p:extLst>
              <p:ext uri="{D42A27DB-BD31-4B8C-83A1-F6EECF244321}">
                <p14:modId xmlns:p14="http://schemas.microsoft.com/office/powerpoint/2010/main" val="3269336511"/>
              </p:ext>
            </p:extLst>
          </p:nvPr>
        </p:nvGraphicFramePr>
        <p:xfrm>
          <a:off x="721359" y="1751590"/>
          <a:ext cx="7081521" cy="1483360"/>
        </p:xfrm>
        <a:graphic>
          <a:graphicData uri="http://schemas.openxmlformats.org/drawingml/2006/table">
            <a:tbl>
              <a:tblPr firstRow="1" bandRow="1">
                <a:tableStyleId>{5C22544A-7EE6-4342-B048-85BDC9FD1C3A}</a:tableStyleId>
              </a:tblPr>
              <a:tblGrid>
                <a:gridCol w="991773">
                  <a:extLst>
                    <a:ext uri="{9D8B030D-6E8A-4147-A177-3AD203B41FA5}">
                      <a16:colId xmlns:a16="http://schemas.microsoft.com/office/drawing/2014/main" val="1185199837"/>
                    </a:ext>
                  </a:extLst>
                </a:gridCol>
                <a:gridCol w="1314548">
                  <a:extLst>
                    <a:ext uri="{9D8B030D-6E8A-4147-A177-3AD203B41FA5}">
                      <a16:colId xmlns:a16="http://schemas.microsoft.com/office/drawing/2014/main" val="1464992326"/>
                    </a:ext>
                  </a:extLst>
                </a:gridCol>
                <a:gridCol w="1849120">
                  <a:extLst>
                    <a:ext uri="{9D8B030D-6E8A-4147-A177-3AD203B41FA5}">
                      <a16:colId xmlns:a16="http://schemas.microsoft.com/office/drawing/2014/main" val="766631131"/>
                    </a:ext>
                  </a:extLst>
                </a:gridCol>
                <a:gridCol w="2926080">
                  <a:extLst>
                    <a:ext uri="{9D8B030D-6E8A-4147-A177-3AD203B41FA5}">
                      <a16:colId xmlns:a16="http://schemas.microsoft.com/office/drawing/2014/main" val="411713744"/>
                    </a:ext>
                  </a:extLst>
                </a:gridCol>
              </a:tblGrid>
              <a:tr h="370840">
                <a:tc>
                  <a:txBody>
                    <a:bodyPr/>
                    <a:lstStyle/>
                    <a:p>
                      <a:pPr algn="ctr"/>
                      <a:r>
                        <a:rPr lang="en-US">
                          <a:latin typeface="Segoe UI" panose="020B0502040204020203" pitchFamily="34" charset="0"/>
                          <a:cs typeface="Segoe UI" panose="020B0502040204020203" pitchFamily="34" charset="0"/>
                        </a:rPr>
                        <a:t>YEAR</a:t>
                      </a:r>
                    </a:p>
                  </a:txBody>
                  <a:tcPr>
                    <a:solidFill>
                      <a:srgbClr val="F05021"/>
                    </a:solidFill>
                  </a:tcPr>
                </a:tc>
                <a:tc>
                  <a:txBody>
                    <a:bodyPr/>
                    <a:lstStyle/>
                    <a:p>
                      <a:pPr algn="ctr"/>
                      <a:r>
                        <a:rPr lang="en-US">
                          <a:latin typeface="Segoe UI" panose="020B0502040204020203" pitchFamily="34" charset="0"/>
                          <a:cs typeface="Segoe UI" panose="020B0502040204020203" pitchFamily="34" charset="0"/>
                        </a:rPr>
                        <a:t>TURNOUT</a:t>
                      </a:r>
                    </a:p>
                  </a:txBody>
                  <a:tcPr>
                    <a:solidFill>
                      <a:srgbClr val="F05021"/>
                    </a:solidFill>
                  </a:tcPr>
                </a:tc>
                <a:tc>
                  <a:txBody>
                    <a:bodyPr/>
                    <a:lstStyle/>
                    <a:p>
                      <a:pPr algn="ctr"/>
                      <a:r>
                        <a:rPr lang="en-US">
                          <a:latin typeface="Segoe UI" panose="020B0502040204020203" pitchFamily="34" charset="0"/>
                          <a:cs typeface="Segoe UI" panose="020B0502040204020203" pitchFamily="34" charset="0"/>
                        </a:rPr>
                        <a:t>REGISTRATION</a:t>
                      </a:r>
                    </a:p>
                  </a:txBody>
                  <a:tcPr>
                    <a:solidFill>
                      <a:srgbClr val="F05021"/>
                    </a:solidFill>
                  </a:tcPr>
                </a:tc>
                <a:tc>
                  <a:txBody>
                    <a:bodyPr/>
                    <a:lstStyle/>
                    <a:p>
                      <a:r>
                        <a:rPr lang="en-US">
                          <a:latin typeface="Segoe UI" panose="020B0502040204020203" pitchFamily="34" charset="0"/>
                          <a:cs typeface="Segoe UI" panose="020B0502040204020203" pitchFamily="34" charset="0"/>
                        </a:rPr>
                        <a:t>TURNOUT %</a:t>
                      </a:r>
                    </a:p>
                  </a:txBody>
                  <a:tcPr>
                    <a:solidFill>
                      <a:srgbClr val="F05021"/>
                    </a:solidFill>
                  </a:tcPr>
                </a:tc>
                <a:extLst>
                  <a:ext uri="{0D108BD9-81ED-4DB2-BD59-A6C34878D82A}">
                    <a16:rowId xmlns:a16="http://schemas.microsoft.com/office/drawing/2014/main" val="2625976364"/>
                  </a:ext>
                </a:extLst>
              </a:tr>
              <a:tr h="370840">
                <a:tc>
                  <a:txBody>
                    <a:bodyPr/>
                    <a:lstStyle/>
                    <a:p>
                      <a:pPr algn="ctr"/>
                      <a:r>
                        <a:rPr lang="en-US">
                          <a:latin typeface="Segoe UI" panose="020B0502040204020203" pitchFamily="34" charset="0"/>
                          <a:cs typeface="Segoe UI" panose="020B0502040204020203" pitchFamily="34" charset="0"/>
                        </a:rPr>
                        <a:t>2020</a:t>
                      </a:r>
                    </a:p>
                  </a:txBody>
                  <a:tcPr/>
                </a:tc>
                <a:tc>
                  <a:txBody>
                    <a:bodyPr/>
                    <a:lstStyle/>
                    <a:p>
                      <a:pPr algn="ctr"/>
                      <a:r>
                        <a:rPr lang="en-US">
                          <a:latin typeface="Segoe UI" panose="020B0502040204020203" pitchFamily="34" charset="0"/>
                          <a:cs typeface="Segoe UI" panose="020B0502040204020203" pitchFamily="34" charset="0"/>
                        </a:rPr>
                        <a:t>5,314</a:t>
                      </a:r>
                    </a:p>
                  </a:txBody>
                  <a:tcPr/>
                </a:tc>
                <a:tc>
                  <a:txBody>
                    <a:bodyPr/>
                    <a:lstStyle/>
                    <a:p>
                      <a:pPr algn="ctr"/>
                      <a:r>
                        <a:rPr lang="en-US">
                          <a:latin typeface="Segoe UI" panose="020B0502040204020203" pitchFamily="34" charset="0"/>
                          <a:cs typeface="Segoe UI" panose="020B0502040204020203" pitchFamily="34" charset="0"/>
                        </a:rPr>
                        <a:t>20,567</a:t>
                      </a:r>
                    </a:p>
                  </a:txBody>
                  <a:tcPr/>
                </a:tc>
                <a:tc>
                  <a:txBody>
                    <a:bodyPr/>
                    <a:lstStyle/>
                    <a:p>
                      <a:r>
                        <a:rPr lang="en-US">
                          <a:latin typeface="Segoe UI" panose="020B0502040204020203" pitchFamily="34" charset="0"/>
                          <a:cs typeface="Segoe UI" panose="020B0502040204020203" pitchFamily="34" charset="0"/>
                        </a:rPr>
                        <a:t>Turnout/Registration 26%</a:t>
                      </a:r>
                    </a:p>
                  </a:txBody>
                  <a:tcPr/>
                </a:tc>
                <a:extLst>
                  <a:ext uri="{0D108BD9-81ED-4DB2-BD59-A6C34878D82A}">
                    <a16:rowId xmlns:a16="http://schemas.microsoft.com/office/drawing/2014/main" val="986139317"/>
                  </a:ext>
                </a:extLst>
              </a:tr>
              <a:tr h="370840">
                <a:tc>
                  <a:txBody>
                    <a:bodyPr/>
                    <a:lstStyle/>
                    <a:p>
                      <a:pPr algn="ctr"/>
                      <a:r>
                        <a:rPr lang="en-US">
                          <a:latin typeface="Segoe UI" panose="020B0502040204020203" pitchFamily="34" charset="0"/>
                          <a:cs typeface="Segoe UI" panose="020B0502040204020203" pitchFamily="34" charset="0"/>
                        </a:rPr>
                        <a:t>2016</a:t>
                      </a:r>
                    </a:p>
                  </a:txBody>
                  <a:tcPr/>
                </a:tc>
                <a:tc>
                  <a:txBody>
                    <a:bodyPr/>
                    <a:lstStyle/>
                    <a:p>
                      <a:pPr algn="ctr"/>
                      <a:r>
                        <a:rPr lang="en-US">
                          <a:latin typeface="Segoe UI" panose="020B0502040204020203" pitchFamily="34" charset="0"/>
                          <a:cs typeface="Segoe UI" panose="020B0502040204020203" pitchFamily="34" charset="0"/>
                        </a:rPr>
                        <a:t>7,896</a:t>
                      </a:r>
                    </a:p>
                  </a:txBody>
                  <a:tcPr/>
                </a:tc>
                <a:tc>
                  <a:txBody>
                    <a:bodyPr/>
                    <a:lstStyle/>
                    <a:p>
                      <a:pPr algn="ctr"/>
                      <a:r>
                        <a:rPr lang="en-US">
                          <a:latin typeface="Segoe UI" panose="020B0502040204020203" pitchFamily="34" charset="0"/>
                          <a:cs typeface="Segoe UI" panose="020B0502040204020203" pitchFamily="34" charset="0"/>
                        </a:rPr>
                        <a:t>18,345</a:t>
                      </a:r>
                    </a:p>
                  </a:txBody>
                  <a:tcPr/>
                </a:tc>
                <a:tc>
                  <a:txBody>
                    <a:bodyPr/>
                    <a:lstStyle/>
                    <a:p>
                      <a:r>
                        <a:rPr lang="en-US">
                          <a:latin typeface="Segoe UI" panose="020B0502040204020203" pitchFamily="34" charset="0"/>
                          <a:cs typeface="Segoe UI" panose="020B0502040204020203" pitchFamily="34" charset="0"/>
                        </a:rPr>
                        <a:t>43%</a:t>
                      </a:r>
                    </a:p>
                  </a:txBody>
                  <a:tcPr/>
                </a:tc>
                <a:extLst>
                  <a:ext uri="{0D108BD9-81ED-4DB2-BD59-A6C34878D82A}">
                    <a16:rowId xmlns:a16="http://schemas.microsoft.com/office/drawing/2014/main" val="990861375"/>
                  </a:ext>
                </a:extLst>
              </a:tr>
              <a:tr h="370840">
                <a:tc>
                  <a:txBody>
                    <a:bodyPr/>
                    <a:lstStyle/>
                    <a:p>
                      <a:pPr algn="ctr"/>
                      <a:r>
                        <a:rPr lang="en-US">
                          <a:latin typeface="Segoe UI" panose="020B0502040204020203" pitchFamily="34" charset="0"/>
                          <a:cs typeface="Segoe UI" panose="020B0502040204020203" pitchFamily="34" charset="0"/>
                        </a:rPr>
                        <a:t>2012</a:t>
                      </a:r>
                    </a:p>
                  </a:txBody>
                  <a:tcPr/>
                </a:tc>
                <a:tc>
                  <a:txBody>
                    <a:bodyPr/>
                    <a:lstStyle/>
                    <a:p>
                      <a:pPr algn="ctr"/>
                      <a:r>
                        <a:rPr lang="en-US">
                          <a:latin typeface="Segoe UI" panose="020B0502040204020203" pitchFamily="34" charset="0"/>
                          <a:cs typeface="Segoe UI" panose="020B0502040204020203" pitchFamily="34" charset="0"/>
                        </a:rPr>
                        <a:t>6,123</a:t>
                      </a:r>
                    </a:p>
                  </a:txBody>
                  <a:tcPr/>
                </a:tc>
                <a:tc>
                  <a:txBody>
                    <a:bodyPr/>
                    <a:lstStyle/>
                    <a:p>
                      <a:pPr algn="ctr"/>
                      <a:r>
                        <a:rPr lang="en-US">
                          <a:latin typeface="Segoe UI" panose="020B0502040204020203" pitchFamily="34" charset="0"/>
                          <a:cs typeface="Segoe UI" panose="020B0502040204020203" pitchFamily="34" charset="0"/>
                        </a:rPr>
                        <a:t>17,253</a:t>
                      </a:r>
                    </a:p>
                  </a:txBody>
                  <a:tcPr/>
                </a:tc>
                <a:tc>
                  <a:txBody>
                    <a:bodyPr/>
                    <a:lstStyle/>
                    <a:p>
                      <a:r>
                        <a:rPr lang="en-US">
                          <a:latin typeface="Segoe UI" panose="020B0502040204020203" pitchFamily="34" charset="0"/>
                          <a:cs typeface="Segoe UI" panose="020B0502040204020203" pitchFamily="34" charset="0"/>
                        </a:rPr>
                        <a:t>35%</a:t>
                      </a:r>
                    </a:p>
                  </a:txBody>
                  <a:tcPr/>
                </a:tc>
                <a:extLst>
                  <a:ext uri="{0D108BD9-81ED-4DB2-BD59-A6C34878D82A}">
                    <a16:rowId xmlns:a16="http://schemas.microsoft.com/office/drawing/2014/main" val="89339529"/>
                  </a:ext>
                </a:extLst>
              </a:tr>
            </a:tbl>
          </a:graphicData>
        </a:graphic>
      </p:graphicFrame>
      <p:sp>
        <p:nvSpPr>
          <p:cNvPr id="9" name="Right Brace 8"/>
          <p:cNvSpPr/>
          <p:nvPr/>
        </p:nvSpPr>
        <p:spPr>
          <a:xfrm>
            <a:off x="7953178" y="1751590"/>
            <a:ext cx="449142" cy="1483360"/>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8625840" y="2079739"/>
            <a:ext cx="3148851" cy="954107"/>
          </a:xfrm>
          <a:prstGeom prst="rect">
            <a:avLst/>
          </a:prstGeom>
          <a:noFill/>
        </p:spPr>
        <p:txBody>
          <a:bodyPr wrap="square" rtlCol="0">
            <a:spAutoFit/>
          </a:bodyPr>
          <a:lstStyle/>
          <a:p>
            <a:pPr algn="ctr"/>
            <a:r>
              <a:rPr lang="en-US" sz="2800">
                <a:solidFill>
                  <a:schemeClr val="bg1"/>
                </a:solidFill>
                <a:latin typeface="Segoe UI Black" panose="020B0A02040204020203" pitchFamily="34" charset="0"/>
                <a:ea typeface="Segoe UI Black" panose="020B0A02040204020203" pitchFamily="34" charset="0"/>
              </a:rPr>
              <a:t>Average these=</a:t>
            </a:r>
          </a:p>
          <a:p>
            <a:pPr algn="ctr"/>
            <a:r>
              <a:rPr lang="en-US" sz="2800">
                <a:solidFill>
                  <a:schemeClr val="bg1"/>
                </a:solidFill>
                <a:latin typeface="Segoe UI Black" panose="020B0A02040204020203" pitchFamily="34" charset="0"/>
                <a:ea typeface="Segoe UI Black" panose="020B0A02040204020203" pitchFamily="34" charset="0"/>
              </a:rPr>
              <a:t>35%</a:t>
            </a:r>
          </a:p>
        </p:txBody>
      </p:sp>
      <p:sp>
        <p:nvSpPr>
          <p:cNvPr id="11" name="TextBox 10"/>
          <p:cNvSpPr txBox="1"/>
          <p:nvPr/>
        </p:nvSpPr>
        <p:spPr>
          <a:xfrm>
            <a:off x="721359" y="3974815"/>
            <a:ext cx="8664380" cy="400110"/>
          </a:xfrm>
          <a:prstGeom prst="rect">
            <a:avLst/>
          </a:prstGeom>
          <a:solidFill>
            <a:srgbClr val="F05021"/>
          </a:solidFill>
        </p:spPr>
        <p:txBody>
          <a:bodyPr wrap="square" rtlCol="0">
            <a:spAutoFit/>
          </a:bodyPr>
          <a:lstStyle/>
          <a:p>
            <a:r>
              <a:rPr lang="en-US" sz="2000">
                <a:solidFill>
                  <a:schemeClr val="bg1"/>
                </a:solidFill>
                <a:latin typeface="Segoe UI Black" panose="020B0A02040204020203" pitchFamily="34" charset="0"/>
                <a:ea typeface="Segoe UI Black" panose="020B0A02040204020203" pitchFamily="34" charset="0"/>
              </a:rPr>
              <a:t>PROJECTED TURNOUT % MULTIPLIED BY CURRENT REGISTRATION</a:t>
            </a:r>
          </a:p>
        </p:txBody>
      </p:sp>
      <p:sp>
        <p:nvSpPr>
          <p:cNvPr id="12" name="TextBox 11"/>
          <p:cNvSpPr txBox="1"/>
          <p:nvPr/>
        </p:nvSpPr>
        <p:spPr>
          <a:xfrm>
            <a:off x="9893739" y="3604882"/>
            <a:ext cx="1739461" cy="1384995"/>
          </a:xfrm>
          <a:prstGeom prst="rect">
            <a:avLst/>
          </a:prstGeom>
          <a:noFill/>
        </p:spPr>
        <p:txBody>
          <a:bodyPr wrap="square" rtlCol="0">
            <a:spAutoFit/>
          </a:bodyPr>
          <a:lstStyle/>
          <a:p>
            <a:pPr algn="ctr"/>
            <a:r>
              <a:rPr lang="en-US" sz="2800">
                <a:solidFill>
                  <a:schemeClr val="bg1"/>
                </a:solidFill>
                <a:latin typeface="Segoe UI Black" panose="020B0A02040204020203" pitchFamily="34" charset="0"/>
                <a:ea typeface="Segoe UI Black" panose="020B0A02040204020203" pitchFamily="34" charset="0"/>
              </a:rPr>
              <a:t>35% x 25,867 =</a:t>
            </a:r>
          </a:p>
          <a:p>
            <a:pPr algn="ctr"/>
            <a:r>
              <a:rPr lang="en-US" sz="2800">
                <a:solidFill>
                  <a:schemeClr val="bg1"/>
                </a:solidFill>
                <a:latin typeface="Segoe UI Black" panose="020B0A02040204020203" pitchFamily="34" charset="0"/>
                <a:ea typeface="Segoe UI Black" panose="020B0A02040204020203" pitchFamily="34" charset="0"/>
              </a:rPr>
              <a:t>9,053</a:t>
            </a:r>
          </a:p>
        </p:txBody>
      </p:sp>
      <p:sp>
        <p:nvSpPr>
          <p:cNvPr id="14" name="TextBox 13"/>
          <p:cNvSpPr txBox="1"/>
          <p:nvPr/>
        </p:nvSpPr>
        <p:spPr>
          <a:xfrm>
            <a:off x="721359" y="5237900"/>
            <a:ext cx="8879841" cy="400110"/>
          </a:xfrm>
          <a:prstGeom prst="rect">
            <a:avLst/>
          </a:prstGeom>
          <a:solidFill>
            <a:srgbClr val="F05021"/>
          </a:solidFill>
        </p:spPr>
        <p:txBody>
          <a:bodyPr wrap="square" rtlCol="0">
            <a:spAutoFit/>
          </a:bodyPr>
          <a:lstStyle/>
          <a:p>
            <a:r>
              <a:rPr lang="en-US" sz="2000">
                <a:solidFill>
                  <a:schemeClr val="bg1"/>
                </a:solidFill>
                <a:latin typeface="Segoe UI Black" panose="020B0A02040204020203" pitchFamily="34" charset="0"/>
                <a:ea typeface="Segoe UI Black" panose="020B0A02040204020203" pitchFamily="34" charset="0"/>
              </a:rPr>
              <a:t>TWO CANDIDATES: PROJECTED VOTER TURNOUT MULTIPLIED .52</a:t>
            </a:r>
          </a:p>
        </p:txBody>
      </p:sp>
      <p:sp>
        <p:nvSpPr>
          <p:cNvPr id="15" name="TextBox 14"/>
          <p:cNvSpPr txBox="1"/>
          <p:nvPr/>
        </p:nvSpPr>
        <p:spPr>
          <a:xfrm>
            <a:off x="721359" y="5900220"/>
            <a:ext cx="7477761" cy="400110"/>
          </a:xfrm>
          <a:prstGeom prst="rect">
            <a:avLst/>
          </a:prstGeom>
          <a:solidFill>
            <a:srgbClr val="F05021"/>
          </a:solidFill>
        </p:spPr>
        <p:txBody>
          <a:bodyPr wrap="square" rtlCol="0">
            <a:spAutoFit/>
          </a:bodyPr>
          <a:lstStyle/>
          <a:p>
            <a:r>
              <a:rPr lang="en-US" sz="2000">
                <a:solidFill>
                  <a:schemeClr val="bg1"/>
                </a:solidFill>
                <a:latin typeface="Segoe UI Black" panose="020B0A02040204020203" pitchFamily="34" charset="0"/>
                <a:ea typeface="Segoe UI Black" panose="020B0A02040204020203" pitchFamily="34" charset="0"/>
              </a:rPr>
              <a:t>THREE CANDIDATES: PROJECTED VOTER TURNOUT/3 +1</a:t>
            </a:r>
          </a:p>
        </p:txBody>
      </p:sp>
      <p:sp>
        <p:nvSpPr>
          <p:cNvPr id="8" name="TextBox 7">
            <a:extLst>
              <a:ext uri="{FF2B5EF4-FFF2-40B4-BE49-F238E27FC236}">
                <a16:creationId xmlns:a16="http://schemas.microsoft.com/office/drawing/2014/main" id="{AFBA37F7-5C80-76EB-2844-9685EDE83EF2}"/>
              </a:ext>
            </a:extLst>
          </p:cNvPr>
          <p:cNvSpPr txBox="1"/>
          <p:nvPr/>
        </p:nvSpPr>
        <p:spPr>
          <a:xfrm>
            <a:off x="8178274" y="5787081"/>
            <a:ext cx="45308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a:solidFill>
                  <a:schemeClr val="bg1"/>
                </a:solidFill>
                <a:latin typeface="Segoe UI Black"/>
                <a:ea typeface="Segoe UI Black"/>
                <a:cs typeface="Calibri"/>
              </a:rPr>
              <a:t>*</a:t>
            </a:r>
            <a:endParaRPr lang="en-US" sz="4400" b="1">
              <a:solidFill>
                <a:schemeClr val="bg1"/>
              </a:solidFill>
              <a:latin typeface="Segoe UI Black"/>
              <a:ea typeface="Segoe UI Black"/>
            </a:endParaRPr>
          </a:p>
        </p:txBody>
      </p:sp>
      <p:sp>
        <p:nvSpPr>
          <p:cNvPr id="13" name="TextBox 12">
            <a:extLst>
              <a:ext uri="{FF2B5EF4-FFF2-40B4-BE49-F238E27FC236}">
                <a16:creationId xmlns:a16="http://schemas.microsoft.com/office/drawing/2014/main" id="{C20400A9-2C80-1C55-AFEC-B0BFDA707D6A}"/>
              </a:ext>
            </a:extLst>
          </p:cNvPr>
          <p:cNvSpPr txBox="1"/>
          <p:nvPr/>
        </p:nvSpPr>
        <p:spPr>
          <a:xfrm>
            <a:off x="8545747" y="5929626"/>
            <a:ext cx="68168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FFFF"/>
                </a:solidFill>
                <a:latin typeface="Segoe UI Black"/>
                <a:ea typeface="Segoe UI Historic"/>
                <a:cs typeface="Calibri"/>
              </a:rPr>
              <a:t>VIABLE CANDIDATES</a:t>
            </a:r>
          </a:p>
        </p:txBody>
      </p:sp>
    </p:spTree>
    <p:extLst>
      <p:ext uri="{BB962C8B-B14F-4D97-AF65-F5344CB8AC3E}">
        <p14:creationId xmlns:p14="http://schemas.microsoft.com/office/powerpoint/2010/main" val="1156496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5771132"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MEMBER AND VOTER LISTS</a:t>
            </a:r>
          </a:p>
        </p:txBody>
      </p:sp>
      <p:sp>
        <p:nvSpPr>
          <p:cNvPr id="3" name="TextBox 2"/>
          <p:cNvSpPr txBox="1"/>
          <p:nvPr/>
        </p:nvSpPr>
        <p:spPr>
          <a:xfrm>
            <a:off x="7480507" y="1371736"/>
            <a:ext cx="3616036" cy="523220"/>
          </a:xfrm>
          <a:prstGeom prst="rect">
            <a:avLst/>
          </a:prstGeom>
          <a:noFill/>
        </p:spPr>
        <p:txBody>
          <a:bodyPr wrap="square" rtlCol="0">
            <a:spAutoFit/>
          </a:bodyPr>
          <a:lstStyle/>
          <a:p>
            <a:pPr algn="ctr"/>
            <a:r>
              <a:rPr lang="en-US" sz="2800">
                <a:latin typeface="Segoe UI Black" panose="020B0A02040204020203" pitchFamily="34" charset="0"/>
                <a:ea typeface="Segoe UI Black" panose="020B0A02040204020203" pitchFamily="34" charset="0"/>
                <a:cs typeface="Segoe UI Historic" panose="020B0502040204020203" pitchFamily="34" charset="0"/>
              </a:rPr>
              <a:t>VOTERS</a:t>
            </a:r>
          </a:p>
        </p:txBody>
      </p:sp>
      <p:sp>
        <p:nvSpPr>
          <p:cNvPr id="4" name="TextBox 3"/>
          <p:cNvSpPr txBox="1"/>
          <p:nvPr/>
        </p:nvSpPr>
        <p:spPr>
          <a:xfrm>
            <a:off x="1070761" y="1371736"/>
            <a:ext cx="3616036" cy="523220"/>
          </a:xfrm>
          <a:prstGeom prst="rect">
            <a:avLst/>
          </a:prstGeom>
          <a:noFill/>
        </p:spPr>
        <p:txBody>
          <a:bodyPr wrap="square" rtlCol="0">
            <a:spAutoFit/>
          </a:bodyPr>
          <a:lstStyle/>
          <a:p>
            <a:pPr algn="ctr"/>
            <a:r>
              <a:rPr lang="en-US" sz="2800">
                <a:latin typeface="Segoe UI Black" panose="020B0A02040204020203" pitchFamily="34" charset="0"/>
                <a:ea typeface="Segoe UI Black" panose="020B0A02040204020203" pitchFamily="34" charset="0"/>
                <a:cs typeface="Segoe UI Historic" panose="020B0502040204020203" pitchFamily="34" charset="0"/>
              </a:rPr>
              <a:t>MEMBERS</a:t>
            </a:r>
          </a:p>
        </p:txBody>
      </p:sp>
      <p:cxnSp>
        <p:nvCxnSpPr>
          <p:cNvPr id="7" name="Straight Connector 6"/>
          <p:cNvCxnSpPr/>
          <p:nvPr/>
        </p:nvCxnSpPr>
        <p:spPr>
          <a:xfrm>
            <a:off x="6119991" y="1602568"/>
            <a:ext cx="0" cy="4860576"/>
          </a:xfrm>
          <a:prstGeom prst="line">
            <a:avLst/>
          </a:prstGeom>
          <a:ln w="76200">
            <a:solidFill>
              <a:srgbClr val="F0502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91867" y="2127736"/>
            <a:ext cx="5317837" cy="4524315"/>
          </a:xfrm>
          <a:prstGeom prst="rect">
            <a:avLst/>
          </a:prstGeom>
          <a:noFill/>
        </p:spPr>
        <p:txBody>
          <a:bodyPr wrap="square" rtlCol="0">
            <a:spAutoFit/>
          </a:bodyPr>
          <a:lstStyle/>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updated lists from School District</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Know your members’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interests &amp; capacity</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Find a tracking system that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works for your local (if allowed)</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creative &amp; brainstorm overcoming obstacles with others</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4" name="TextBox 13"/>
          <p:cNvSpPr txBox="1"/>
          <p:nvPr/>
        </p:nvSpPr>
        <p:spPr>
          <a:xfrm>
            <a:off x="6630279" y="2127736"/>
            <a:ext cx="5090159" cy="3416320"/>
          </a:xfrm>
          <a:prstGeom prst="rect">
            <a:avLst/>
          </a:prstGeom>
          <a:noFill/>
        </p:spPr>
        <p:txBody>
          <a:bodyPr wrap="square" rtlCol="0">
            <a:spAutoFit/>
          </a:bodyPr>
          <a:lstStyle/>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access to VAN My Voters tab </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Work through your candidates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(they can usually get VAN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access through party)</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Buy your own voter list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from Board of Elections</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p:txBody>
      </p:sp>
    </p:spTree>
    <p:extLst>
      <p:ext uri="{BB962C8B-B14F-4D97-AF65-F5344CB8AC3E}">
        <p14:creationId xmlns:p14="http://schemas.microsoft.com/office/powerpoint/2010/main" val="86340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256031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BREAKOUT </a:t>
            </a:r>
          </a:p>
        </p:txBody>
      </p:sp>
      <p:sp>
        <p:nvSpPr>
          <p:cNvPr id="3" name="TextBox 2"/>
          <p:cNvSpPr txBox="1"/>
          <p:nvPr/>
        </p:nvSpPr>
        <p:spPr>
          <a:xfrm>
            <a:off x="571061" y="1376830"/>
            <a:ext cx="11203630" cy="3539430"/>
          </a:xfrm>
          <a:prstGeom prst="rect">
            <a:avLst/>
          </a:prstGeom>
          <a:noFill/>
        </p:spPr>
        <p:txBody>
          <a:bodyPr wrap="square" rtlCol="0">
            <a:spAutoFit/>
          </a:bodyPr>
          <a:lstStyle/>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List the common “shutdowns” you hear from members (or staff) in your locals when you try to suggest a new approach to elections, recommendation process, or volunteer recruitment </a:t>
            </a:r>
          </a:p>
          <a:p>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2. What are the ways you can pushback to those shutdowns to overcome the resistance?</a:t>
            </a:r>
          </a:p>
        </p:txBody>
      </p:sp>
    </p:spTree>
    <p:extLst>
      <p:ext uri="{BB962C8B-B14F-4D97-AF65-F5344CB8AC3E}">
        <p14:creationId xmlns:p14="http://schemas.microsoft.com/office/powerpoint/2010/main" val="639729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7289175"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ENGAGING MEMBERS AS LEADERS </a:t>
            </a:r>
          </a:p>
        </p:txBody>
      </p:sp>
      <p:sp>
        <p:nvSpPr>
          <p:cNvPr id="4" name="TextBox 3"/>
          <p:cNvSpPr txBox="1"/>
          <p:nvPr/>
        </p:nvSpPr>
        <p:spPr>
          <a:xfrm>
            <a:off x="5225992" y="8988968"/>
            <a:ext cx="6284054"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sp>
        <p:nvSpPr>
          <p:cNvPr id="5" name="TextBox 4"/>
          <p:cNvSpPr txBox="1"/>
          <p:nvPr/>
        </p:nvSpPr>
        <p:spPr>
          <a:xfrm>
            <a:off x="519545" y="1219199"/>
            <a:ext cx="6130637" cy="5286062"/>
          </a:xfrm>
          <a:prstGeom prst="rect">
            <a:avLst/>
          </a:prstGeom>
          <a:noFill/>
        </p:spPr>
        <p:txBody>
          <a:bodyPr wrap="square" rtlCol="0">
            <a:spAutoFit/>
          </a:bodyPr>
          <a:lstStyle/>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Who is trusted &amp; respected in your building when it comes to politics?  </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Fit the volunteer, not the position</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Train them well </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Create community</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Make everyone a recruiter</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Give the job away to a member if you can</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Make them feel special</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9996" r="10359"/>
          <a:stretch/>
        </p:blipFill>
        <p:spPr>
          <a:xfrm>
            <a:off x="7860145" y="0"/>
            <a:ext cx="4331855" cy="6858000"/>
          </a:xfrm>
          <a:prstGeom prst="rect">
            <a:avLst/>
          </a:prstGeom>
        </p:spPr>
      </p:pic>
    </p:spTree>
    <p:extLst>
      <p:ext uri="{BB962C8B-B14F-4D97-AF65-F5344CB8AC3E}">
        <p14:creationId xmlns:p14="http://schemas.microsoft.com/office/powerpoint/2010/main" val="3763344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424883"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CASE STUDY BREAKOUTS </a:t>
            </a:r>
          </a:p>
        </p:txBody>
      </p:sp>
      <p:sp>
        <p:nvSpPr>
          <p:cNvPr id="3" name="TextBox 2"/>
          <p:cNvSpPr txBox="1"/>
          <p:nvPr/>
        </p:nvSpPr>
        <p:spPr>
          <a:xfrm>
            <a:off x="571061" y="1376830"/>
            <a:ext cx="11203630" cy="3539430"/>
          </a:xfrm>
          <a:prstGeom prst="rect">
            <a:avLst/>
          </a:prstGeom>
          <a:noFill/>
        </p:spPr>
        <p:txBody>
          <a:bodyPr wrap="square" lIns="91440" tIns="45720" rIns="91440" bIns="45720" rtlCol="0" anchor="t">
            <a:spAutoFit/>
          </a:bodyPr>
          <a:lstStyle/>
          <a:p>
            <a:pPr marL="514350" indent="-514350">
              <a:buAutoNum type="arabicPeriod"/>
            </a:pPr>
            <a:r>
              <a:rPr lang="en-US" sz="3200">
                <a:solidFill>
                  <a:schemeClr val="bg1"/>
                </a:solidFill>
                <a:latin typeface="Segoe UI Semibold"/>
                <a:ea typeface="Segoe UI Black"/>
                <a:cs typeface="Segoe UI Semibold"/>
              </a:rPr>
              <a:t>Maryland’s transparent recommendation process that builds ownership</a:t>
            </a:r>
          </a:p>
          <a:p>
            <a:pPr marL="514350" indent="-514350">
              <a:buAutoNum type="arabicPeriod"/>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pPr marL="514350" indent="-514350">
              <a:buAutoNum type="arabicPeriod"/>
            </a:pPr>
            <a:r>
              <a:rPr lang="en-US" sz="3200">
                <a:solidFill>
                  <a:schemeClr val="bg1"/>
                </a:solidFill>
                <a:latin typeface="Segoe UI Semibold"/>
                <a:ea typeface="Segoe UI Black"/>
                <a:cs typeface="Segoe UI Semibold"/>
              </a:rPr>
              <a:t>How to beat the bad guys in a southern state</a:t>
            </a:r>
          </a:p>
          <a:p>
            <a:pPr marL="514350" indent="-514350">
              <a:buAutoNum type="arabicPeriod"/>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pPr marL="514350" indent="-514350">
              <a:buAutoNum type="arabicPeriod"/>
            </a:pPr>
            <a:r>
              <a:rPr lang="en-US" sz="3200">
                <a:solidFill>
                  <a:schemeClr val="bg1"/>
                </a:solidFill>
                <a:latin typeface="Segoe UI Semibold"/>
                <a:ea typeface="Segoe UI Black"/>
                <a:cs typeface="Segoe UI Semibold"/>
              </a:rPr>
              <a:t>How we won in Fairbanks, Alaska with labor and coalition partners </a:t>
            </a: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3724241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2872" y="599268"/>
            <a:ext cx="5458546"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NEA RESOURCES &amp; WRAP </a:t>
            </a:r>
          </a:p>
        </p:txBody>
      </p:sp>
      <p:sp>
        <p:nvSpPr>
          <p:cNvPr id="4" name="TextBox 3"/>
          <p:cNvSpPr txBox="1"/>
          <p:nvPr/>
        </p:nvSpPr>
        <p:spPr>
          <a:xfrm>
            <a:off x="567882" y="1345051"/>
            <a:ext cx="5602200" cy="5009513"/>
          </a:xfrm>
          <a:prstGeom prst="rect">
            <a:avLst/>
          </a:prstGeom>
          <a:noFill/>
        </p:spPr>
        <p:txBody>
          <a:bodyPr wrap="square" lIns="91440" tIns="45720" rIns="91440" bIns="45720" rtlCol="0" anchor="t">
            <a:spAutoFit/>
          </a:bodyPr>
          <a:lstStyle/>
          <a:p>
            <a:pPr marL="342900" indent="-342900">
              <a:lnSpc>
                <a:spcPct val="150000"/>
              </a:lnSpc>
              <a:buFont typeface="Arial" panose="020B0604020202020204" pitchFamily="34" charset="0"/>
              <a:buChar char="•"/>
            </a:pPr>
            <a:r>
              <a:rPr lang="en-US" sz="2400">
                <a:solidFill>
                  <a:srgbClr val="182EA1"/>
                </a:solidFill>
                <a:latin typeface="Segoe UI Semibold"/>
                <a:cs typeface="Segoe UI Semibold"/>
              </a:rPr>
              <a:t>Don’t get in trouble, follow your chain of command</a:t>
            </a:r>
          </a:p>
          <a:p>
            <a:pPr marL="342900" indent="-342900">
              <a:lnSpc>
                <a:spcPct val="150000"/>
              </a:lnSpc>
              <a:buFont typeface="Arial" panose="020B0604020202020204" pitchFamily="34" charset="0"/>
              <a:buChar char="•"/>
            </a:pPr>
            <a:r>
              <a:rPr lang="en-US" sz="2400">
                <a:solidFill>
                  <a:srgbClr val="182EA1"/>
                </a:solidFill>
                <a:latin typeface="Segoe UI Semibold"/>
                <a:cs typeface="Segoe UI Semibold"/>
              </a:rPr>
              <a:t>Local/state/staff training</a:t>
            </a:r>
            <a:endParaRPr lang="en-US" sz="2400">
              <a:solidFill>
                <a:srgbClr val="182EA1"/>
              </a:solidFill>
              <a:latin typeface="Segoe UI Semibold" panose="020B0702040204020203" pitchFamily="34" charset="0"/>
              <a:cs typeface="Segoe UI Semibold" panose="020B0702040204020203" pitchFamily="34" charset="0"/>
            </a:endParaRPr>
          </a:p>
          <a:p>
            <a:pPr marL="342900" indent="-342900">
              <a:lnSpc>
                <a:spcPct val="150000"/>
              </a:lnSpc>
              <a:buFont typeface="Arial" panose="020B0604020202020204" pitchFamily="34" charset="0"/>
              <a:buChar char="•"/>
            </a:pPr>
            <a:r>
              <a:rPr lang="en-US" sz="2400">
                <a:solidFill>
                  <a:srgbClr val="182EA1"/>
                </a:solidFill>
                <a:latin typeface="Segoe UI Semibold"/>
                <a:cs typeface="Segoe UI Semibold"/>
              </a:rPr>
              <a:t>See Educators Run</a:t>
            </a:r>
          </a:p>
          <a:p>
            <a:pPr marL="342900" indent="-342900">
              <a:lnSpc>
                <a:spcPct val="150000"/>
              </a:lnSpc>
              <a:buFont typeface="Arial" panose="020B0604020202020204" pitchFamily="34" charset="0"/>
              <a:buChar char="•"/>
            </a:pPr>
            <a:r>
              <a:rPr lang="en-US" sz="2400">
                <a:solidFill>
                  <a:srgbClr val="182EA1"/>
                </a:solidFill>
                <a:latin typeface="Segoe UI Semibold" panose="020B0702040204020203" pitchFamily="34" charset="0"/>
                <a:cs typeface="Segoe UI Semibold" panose="020B0702040204020203" pitchFamily="34" charset="0"/>
              </a:rPr>
              <a:t>School Board Toolkit </a:t>
            </a:r>
          </a:p>
          <a:p>
            <a:pPr marL="342900" indent="-342900">
              <a:lnSpc>
                <a:spcPct val="150000"/>
              </a:lnSpc>
              <a:buFont typeface="Arial" panose="020B0604020202020204" pitchFamily="34" charset="0"/>
              <a:buChar char="•"/>
            </a:pPr>
            <a:r>
              <a:rPr lang="en-US" sz="2400">
                <a:solidFill>
                  <a:srgbClr val="182EA1"/>
                </a:solidFill>
                <a:latin typeface="Segoe UI Semibold"/>
                <a:cs typeface="Segoe UI Semibold"/>
              </a:rPr>
              <a:t>Year Round Organizing Toolkit</a:t>
            </a:r>
          </a:p>
          <a:p>
            <a:pPr marL="342900" indent="-342900">
              <a:lnSpc>
                <a:spcPct val="150000"/>
              </a:lnSpc>
              <a:buFont typeface="Arial" panose="020B0604020202020204" pitchFamily="34" charset="0"/>
              <a:buChar char="•"/>
            </a:pPr>
            <a:r>
              <a:rPr lang="en-US" sz="2400">
                <a:solidFill>
                  <a:srgbClr val="182EA1"/>
                </a:solidFill>
                <a:latin typeface="Segoe UI Semibold"/>
                <a:cs typeface="Segoe UI Semibold"/>
              </a:rPr>
              <a:t>Handouts/PDFs</a:t>
            </a:r>
          </a:p>
          <a:p>
            <a:pPr marL="342900" indent="-342900">
              <a:lnSpc>
                <a:spcPct val="150000"/>
              </a:lnSpc>
              <a:buFont typeface="Arial" panose="020B0604020202020204" pitchFamily="34" charset="0"/>
              <a:buChar char="•"/>
            </a:pPr>
            <a:r>
              <a:rPr lang="en-US" sz="2400">
                <a:solidFill>
                  <a:srgbClr val="182EA1"/>
                </a:solidFill>
                <a:latin typeface="Segoe UI Semibold"/>
                <a:cs typeface="Segoe UI Semibold"/>
              </a:rPr>
              <a:t>Evaluation link: bit.ly/here</a:t>
            </a:r>
          </a:p>
          <a:p>
            <a:pPr marL="342900" indent="-342900">
              <a:lnSpc>
                <a:spcPct val="150000"/>
              </a:lnSpc>
              <a:buFont typeface="Arial" panose="020B0604020202020204" pitchFamily="34" charset="0"/>
              <a:buChar char="•"/>
            </a:pPr>
            <a:r>
              <a:rPr lang="en-US" sz="2400">
                <a:solidFill>
                  <a:srgbClr val="182EA1"/>
                </a:solidFill>
                <a:latin typeface="Segoe UI Semibold"/>
                <a:cs typeface="Segoe UI Semibold"/>
              </a:rPr>
              <a:t>Questions? </a:t>
            </a:r>
            <a:endParaRPr lang="en-US" sz="2400">
              <a:solidFill>
                <a:srgbClr val="182EA1"/>
              </a:solidFill>
              <a:latin typeface="Segoe UI Semibold" panose="020B0702040204020203" pitchFamily="34" charset="0"/>
              <a:cs typeface="Segoe UI Semibold" panose="020B0702040204020203" pitchFamily="34" charset="0"/>
            </a:endParaRPr>
          </a:p>
        </p:txBody>
      </p:sp>
      <p:pic>
        <p:nvPicPr>
          <p:cNvPr id="2050" name="Picture 2" descr="Your Afternoon Chat: A Few Election Resources, and Also: What Are Your  Plans For Tomorrow? - Go Fug Yoursel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668405" y="467766"/>
            <a:ext cx="4590061" cy="2582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37972" y="3188668"/>
            <a:ext cx="5817910" cy="3524298"/>
          </a:xfrm>
          <a:prstGeom prst="rect">
            <a:avLst/>
          </a:prstGeom>
          <a:noFill/>
        </p:spPr>
        <p:txBody>
          <a:bodyPr wrap="square" lIns="91440" tIns="45720" rIns="91440" bIns="45720" rtlCol="0" anchor="t">
            <a:spAutoFit/>
          </a:bodyPr>
          <a:lstStyle/>
          <a:p>
            <a:pPr>
              <a:lnSpc>
                <a:spcPts val="3000"/>
              </a:lnSpc>
            </a:pPr>
            <a:r>
              <a:rPr lang="en-US" sz="2000" b="1">
                <a:solidFill>
                  <a:srgbClr val="182EA1"/>
                </a:solidFill>
                <a:latin typeface="Segoe UI"/>
                <a:ea typeface="Segoe UI Black"/>
                <a:cs typeface="Segoe UI"/>
              </a:rPr>
              <a:t>ELLEN HOLMES </a:t>
            </a:r>
            <a:r>
              <a:rPr lang="en-US" sz="2000" u="sng">
                <a:solidFill>
                  <a:srgbClr val="FF0000"/>
                </a:solidFill>
                <a:latin typeface="Segoe UI"/>
                <a:ea typeface="Segoe UI Black"/>
                <a:cs typeface="Segoe UI"/>
              </a:rPr>
              <a:t>eholmes@nea.org</a:t>
            </a:r>
          </a:p>
          <a:p>
            <a:pPr>
              <a:lnSpc>
                <a:spcPts val="3000"/>
              </a:lnSpc>
            </a:pPr>
            <a:r>
              <a:rPr lang="en-US" sz="2000" b="1">
                <a:solidFill>
                  <a:srgbClr val="182EA1"/>
                </a:solidFill>
                <a:latin typeface="Segoe UI"/>
                <a:ea typeface="Segoe UI Black"/>
                <a:cs typeface="Segoe UI"/>
              </a:rPr>
              <a:t>KATIE BISHOP </a:t>
            </a:r>
            <a:r>
              <a:rPr lang="en-US" sz="2000" u="sng">
                <a:solidFill>
                  <a:srgbClr val="FF0000"/>
                </a:solidFill>
                <a:latin typeface="Segoe UI"/>
                <a:ea typeface="Segoe UI Black"/>
                <a:cs typeface="Segoe UI"/>
              </a:rPr>
              <a:t>kbishop@washingtonea.org</a:t>
            </a:r>
          </a:p>
          <a:p>
            <a:pPr>
              <a:lnSpc>
                <a:spcPts val="3000"/>
              </a:lnSpc>
            </a:pPr>
            <a:r>
              <a:rPr lang="en-US" sz="2000" b="1">
                <a:solidFill>
                  <a:srgbClr val="182EA1"/>
                </a:solidFill>
                <a:latin typeface="Segoe UI"/>
                <a:ea typeface="Segoe UI Black"/>
                <a:cs typeface="Segoe UI"/>
              </a:rPr>
              <a:t>MELISSA DAN </a:t>
            </a:r>
            <a:r>
              <a:rPr lang="en-US" sz="2000" u="sng">
                <a:solidFill>
                  <a:srgbClr val="FF0000"/>
                </a:solidFill>
                <a:latin typeface="Segoe UI"/>
                <a:ea typeface="Segoe UI Black"/>
                <a:cs typeface="Segoe UI"/>
              </a:rPr>
              <a:t>melissa.dan@floridaea.org</a:t>
            </a:r>
          </a:p>
          <a:p>
            <a:pPr>
              <a:lnSpc>
                <a:spcPts val="3000"/>
              </a:lnSpc>
            </a:pPr>
            <a:r>
              <a:rPr lang="en-US" sz="2000" b="1">
                <a:solidFill>
                  <a:srgbClr val="182EA1"/>
                </a:solidFill>
                <a:latin typeface="Segoe UI"/>
                <a:ea typeface="Segoe UI Black"/>
                <a:cs typeface="Segoe UI"/>
              </a:rPr>
              <a:t>BEKAH SAXON </a:t>
            </a:r>
            <a:r>
              <a:rPr lang="en-US" sz="2000" u="sng">
                <a:solidFill>
                  <a:srgbClr val="FF0000"/>
                </a:solidFill>
                <a:latin typeface="Segoe UI"/>
                <a:ea typeface="Segoe UI Black"/>
                <a:cs typeface="Segoe UI"/>
              </a:rPr>
              <a:t>bsaxon@veanea.org</a:t>
            </a:r>
          </a:p>
          <a:p>
            <a:pPr>
              <a:lnSpc>
                <a:spcPts val="3000"/>
              </a:lnSpc>
            </a:pPr>
            <a:r>
              <a:rPr lang="en-US" sz="2000" b="1">
                <a:solidFill>
                  <a:srgbClr val="182EA1"/>
                </a:solidFill>
                <a:latin typeface="Segoe UI"/>
                <a:ea typeface="Segoe UI Black"/>
                <a:cs typeface="Segoe UI"/>
              </a:rPr>
              <a:t>ALLIE GORDON </a:t>
            </a:r>
            <a:r>
              <a:rPr lang="en-US" sz="2000" u="sng">
                <a:solidFill>
                  <a:srgbClr val="FF0000"/>
                </a:solidFill>
                <a:latin typeface="Segoe UI"/>
                <a:ea typeface="Segoe UI Black"/>
                <a:cs typeface="Segoe UI"/>
              </a:rPr>
              <a:t>agordon@nea.org</a:t>
            </a:r>
          </a:p>
          <a:p>
            <a:pPr>
              <a:lnSpc>
                <a:spcPts val="3000"/>
              </a:lnSpc>
            </a:pPr>
            <a:r>
              <a:rPr lang="en-US" sz="2000" b="1">
                <a:solidFill>
                  <a:srgbClr val="182EA1"/>
                </a:solidFill>
                <a:latin typeface="Segoe UI"/>
                <a:ea typeface="Segoe UI Black"/>
                <a:cs typeface="Segoe UI"/>
              </a:rPr>
              <a:t>AMBER HOLLAND </a:t>
            </a:r>
            <a:r>
              <a:rPr lang="en-US" sz="2000" u="sng">
                <a:solidFill>
                  <a:srgbClr val="FF0000"/>
                </a:solidFill>
                <a:latin typeface="Segoe UI"/>
                <a:ea typeface="Segoe UI Black"/>
                <a:cs typeface="Segoe UI"/>
              </a:rPr>
              <a:t>aholland@nea.org</a:t>
            </a:r>
          </a:p>
          <a:p>
            <a:pPr>
              <a:lnSpc>
                <a:spcPts val="3000"/>
              </a:lnSpc>
            </a:pPr>
            <a:r>
              <a:rPr lang="en-US" sz="2000" b="1">
                <a:solidFill>
                  <a:srgbClr val="182EA1"/>
                </a:solidFill>
                <a:latin typeface="Segoe UI"/>
                <a:ea typeface="Segoe UI Black"/>
                <a:cs typeface="Segoe UI"/>
              </a:rPr>
              <a:t>MEIGHAN DAVIS </a:t>
            </a:r>
            <a:r>
              <a:rPr lang="en-US" sz="2000">
                <a:solidFill>
                  <a:srgbClr val="FF0000"/>
                </a:solidFill>
                <a:latin typeface="Segoe UI"/>
                <a:ea typeface="Segoe UI Black"/>
                <a:cs typeface="Segoe UI"/>
                <a:hlinkClick r:id="rId4">
                  <a:extLst>
                    <a:ext uri="{A12FA001-AC4F-418D-AE19-62706E023703}">
                      <ahyp:hlinkClr xmlns:ahyp="http://schemas.microsoft.com/office/drawing/2018/hyperlinkcolor" val="tx"/>
                    </a:ext>
                  </a:extLst>
                </a:hlinkClick>
              </a:rPr>
              <a:t>mdavis@nea.org</a:t>
            </a:r>
            <a:endParaRPr lang="en-US" sz="2000">
              <a:solidFill>
                <a:srgbClr val="FF0000"/>
              </a:solidFill>
              <a:latin typeface="Segoe UI" panose="020B0502040204020203" pitchFamily="34" charset="0"/>
              <a:ea typeface="Segoe UI Black" panose="020B0A02040204020203" pitchFamily="34" charset="0"/>
              <a:cs typeface="Segoe UI" panose="020B0502040204020203" pitchFamily="34" charset="0"/>
            </a:endParaRPr>
          </a:p>
          <a:p>
            <a:pPr>
              <a:lnSpc>
                <a:spcPts val="3000"/>
              </a:lnSpc>
            </a:pPr>
            <a:r>
              <a:rPr lang="en-US" sz="2000" b="1">
                <a:solidFill>
                  <a:srgbClr val="182EA1"/>
                </a:solidFill>
                <a:latin typeface="Segoe UI"/>
                <a:ea typeface="Segoe UI Black"/>
                <a:cs typeface="Segoe UI"/>
              </a:rPr>
              <a:t>JOIA CLEVINGER </a:t>
            </a:r>
            <a:r>
              <a:rPr lang="en-US" sz="2000" u="sng">
                <a:solidFill>
                  <a:srgbClr val="FF0000"/>
                </a:solidFill>
                <a:latin typeface="Segoe UI"/>
                <a:ea typeface="Segoe UI Black"/>
                <a:cs typeface="Segoe UI"/>
                <a:hlinkClick r:id="rId4">
                  <a:extLst>
                    <a:ext uri="{A12FA001-AC4F-418D-AE19-62706E023703}">
                      <ahyp:hlinkClr xmlns:ahyp="http://schemas.microsoft.com/office/drawing/2018/hyperlinkcolor" val="tx"/>
                    </a:ext>
                  </a:extLst>
                </a:hlinkClick>
              </a:rPr>
              <a:t>joclevinger@mseanea.org</a:t>
            </a:r>
            <a:endParaRPr lang="en-US" sz="2000" u="sng">
              <a:solidFill>
                <a:srgbClr val="FF0000"/>
              </a:solidFill>
              <a:latin typeface="Segoe UI"/>
              <a:ea typeface="Segoe UI Black"/>
              <a:cs typeface="Segoe UI"/>
            </a:endParaRPr>
          </a:p>
          <a:p>
            <a:pPr>
              <a:lnSpc>
                <a:spcPts val="3000"/>
              </a:lnSpc>
            </a:pPr>
            <a:r>
              <a:rPr lang="en-US" sz="2000" b="1">
                <a:solidFill>
                  <a:srgbClr val="182EA1"/>
                </a:solidFill>
                <a:latin typeface="Segoe UI"/>
                <a:ea typeface="Segoe UI Black"/>
                <a:cs typeface="Segoe UI"/>
              </a:rPr>
              <a:t>MATT MOSER </a:t>
            </a:r>
            <a:r>
              <a:rPr lang="en-US" sz="2000" u="sng">
                <a:solidFill>
                  <a:srgbClr val="FF0000"/>
                </a:solidFill>
                <a:latin typeface="Segoe UI"/>
                <a:ea typeface="Segoe UI Black"/>
                <a:cs typeface="Segoe UI"/>
              </a:rPr>
              <a:t>matthew.moser@neaalaska.org</a:t>
            </a:r>
            <a:endParaRPr lang="en-US" sz="2000" u="sng">
              <a:ea typeface="Calibri"/>
              <a:cs typeface="Calibri"/>
            </a:endParaRPr>
          </a:p>
        </p:txBody>
      </p:sp>
    </p:spTree>
    <p:extLst>
      <p:ext uri="{BB962C8B-B14F-4D97-AF65-F5344CB8AC3E}">
        <p14:creationId xmlns:p14="http://schemas.microsoft.com/office/powerpoint/2010/main" val="3140266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8172430"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ENGAGING MEMBERS AS VOLUNTEERS </a:t>
            </a:r>
          </a:p>
        </p:txBody>
      </p:sp>
      <p:sp>
        <p:nvSpPr>
          <p:cNvPr id="4" name="TextBox 3"/>
          <p:cNvSpPr txBox="1"/>
          <p:nvPr/>
        </p:nvSpPr>
        <p:spPr>
          <a:xfrm>
            <a:off x="5225992" y="8988968"/>
            <a:ext cx="6284054"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sp>
        <p:nvSpPr>
          <p:cNvPr id="3" name="TextBox 2"/>
          <p:cNvSpPr txBox="1"/>
          <p:nvPr/>
        </p:nvSpPr>
        <p:spPr>
          <a:xfrm>
            <a:off x="798945" y="1435946"/>
            <a:ext cx="5343237" cy="461664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Don’t forget to have organizing conversations</a:t>
            </a:r>
          </a:p>
          <a:p>
            <a:pPr marL="285750" indent="-285750">
              <a:lnSpc>
                <a:spcPct val="1500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Use the Ladder of Engagement</a:t>
            </a:r>
          </a:p>
          <a:p>
            <a:pPr marL="285750" indent="-285750">
              <a:lnSpc>
                <a:spcPct val="1500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Make it a good experience</a:t>
            </a:r>
          </a:p>
          <a:p>
            <a:pPr marL="285750" indent="-285750">
              <a:lnSpc>
                <a:spcPct val="1500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Delegate roles for ownership &amp; turnout</a:t>
            </a:r>
          </a:p>
          <a:p>
            <a:pPr marL="285750" indent="-285750">
              <a:lnSpc>
                <a:spcPct val="1500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Have a tight turnout plan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4709" y="1962800"/>
            <a:ext cx="5687291" cy="3791527"/>
          </a:xfrm>
          <a:prstGeom prst="rect">
            <a:avLst/>
          </a:prstGeom>
        </p:spPr>
      </p:pic>
    </p:spTree>
    <p:extLst>
      <p:ext uri="{BB962C8B-B14F-4D97-AF65-F5344CB8AC3E}">
        <p14:creationId xmlns:p14="http://schemas.microsoft.com/office/powerpoint/2010/main" val="34798581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79E791-0D19-4784-91ED-70B310367391}">
  <ds:schemaRefs>
    <ds:schemaRef ds:uri="4588e27f-7767-41aa-835f-144bfd03e224"/>
    <ds:schemaRef ds:uri="4b85b1d9-2db5-4a52-a512-130b58a47faa"/>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077C0BCD-38F8-4FE7-9538-FB445D4469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308243-5469-474E-9576-AC591E524E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Slides>
  <Notes>12</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Meighan [HQ-CE]</dc:creator>
  <cp:revision>4</cp:revision>
  <dcterms:created xsi:type="dcterms:W3CDTF">2022-12-06T21:29:38Z</dcterms:created>
  <dcterms:modified xsi:type="dcterms:W3CDTF">2024-02-05T18:51:21Z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