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 id="2147483664" r:id="rId6"/>
    <p:sldMasterId id="2147483675" r:id="rId7"/>
  </p:sldMasterIdLst>
  <p:notesMasterIdLst>
    <p:notesMasterId r:id="rId39"/>
  </p:notesMasterIdLst>
  <p:sldIdLst>
    <p:sldId id="277" r:id="rId8"/>
    <p:sldId id="299" r:id="rId9"/>
    <p:sldId id="305" r:id="rId10"/>
    <p:sldId id="269" r:id="rId11"/>
    <p:sldId id="268" r:id="rId12"/>
    <p:sldId id="288" r:id="rId13"/>
    <p:sldId id="279" r:id="rId14"/>
    <p:sldId id="292" r:id="rId15"/>
    <p:sldId id="293" r:id="rId16"/>
    <p:sldId id="294" r:id="rId17"/>
    <p:sldId id="282" r:id="rId18"/>
    <p:sldId id="283" r:id="rId19"/>
    <p:sldId id="306" r:id="rId20"/>
    <p:sldId id="307" r:id="rId21"/>
    <p:sldId id="308" r:id="rId22"/>
    <p:sldId id="309" r:id="rId23"/>
    <p:sldId id="310" r:id="rId24"/>
    <p:sldId id="311" r:id="rId25"/>
    <p:sldId id="259" r:id="rId26"/>
    <p:sldId id="314" r:id="rId27"/>
    <p:sldId id="315" r:id="rId28"/>
    <p:sldId id="317" r:id="rId29"/>
    <p:sldId id="316" r:id="rId30"/>
    <p:sldId id="300" r:id="rId31"/>
    <p:sldId id="312" r:id="rId32"/>
    <p:sldId id="298" r:id="rId33"/>
    <p:sldId id="319" r:id="rId34"/>
    <p:sldId id="301" r:id="rId35"/>
    <p:sldId id="302" r:id="rId36"/>
    <p:sldId id="303" r:id="rId37"/>
    <p:sldId id="31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Meighan [HQ-CE]" initials="DM[" lastIdx="0" clrIdx="0">
    <p:extLst>
      <p:ext uri="{19B8F6BF-5375-455C-9EA6-DF929625EA0E}">
        <p15:presenceInfo xmlns:p15="http://schemas.microsoft.com/office/powerpoint/2012/main" userId="S-1-5-21-924748646-3573126016-3836693458-281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EA1"/>
    <a:srgbClr val="F05021"/>
    <a:srgbClr val="4759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52" y="123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0" Type="http://schemas.openxmlformats.org/officeDocument/2006/relationships/slide" Target="slides/slide13.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8df78491-616d-4641-a13e-176bb27a1b7f" providerId="ADAL" clId="{99F31D30-34A9-42AF-B4CD-6C5952E75C32}"/>
    <pc:docChg chg="delSld modSld">
      <pc:chgData name="Holmes, Ellen [NEA]" userId="8df78491-616d-4641-a13e-176bb27a1b7f" providerId="ADAL" clId="{99F31D30-34A9-42AF-B4CD-6C5952E75C32}" dt="2026-04-27T14:02:27.288" v="2" actId="20577"/>
      <pc:docMkLst>
        <pc:docMk/>
      </pc:docMkLst>
      <pc:sldChg chg="del">
        <pc:chgData name="Holmes, Ellen [NEA]" userId="8df78491-616d-4641-a13e-176bb27a1b7f" providerId="ADAL" clId="{99F31D30-34A9-42AF-B4CD-6C5952E75C32}" dt="2026-04-27T14:01:51.463" v="0" actId="47"/>
        <pc:sldMkLst>
          <pc:docMk/>
          <pc:sldMk cId="2698367531" sldId="267"/>
        </pc:sldMkLst>
      </pc:sldChg>
      <pc:sldChg chg="modSp mod">
        <pc:chgData name="Holmes, Ellen [NEA]" userId="8df78491-616d-4641-a13e-176bb27a1b7f" providerId="ADAL" clId="{99F31D30-34A9-42AF-B4CD-6C5952E75C32}" dt="2026-04-27T14:02:27.288" v="2" actId="20577"/>
        <pc:sldMkLst>
          <pc:docMk/>
          <pc:sldMk cId="3106689061" sldId="318"/>
        </pc:sldMkLst>
        <pc:spChg chg="mod">
          <ac:chgData name="Holmes, Ellen [NEA]" userId="8df78491-616d-4641-a13e-176bb27a1b7f" providerId="ADAL" clId="{99F31D30-34A9-42AF-B4CD-6C5952E75C32}" dt="2026-04-27T14:02:27.288" v="2" actId="20577"/>
          <ac:spMkLst>
            <pc:docMk/>
            <pc:sldMk cId="3106689061" sldId="318"/>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69AEB5-57CD-4076-9779-15526F8A48B2}" type="datetimeFigureOut">
              <a:rPr lang="en-US" smtClean="0"/>
              <a:t>4/27/2026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9F9BE-B7A5-4A41-A74D-18C4E432A7A6}" type="slidenum">
              <a:rPr lang="en-US" smtClean="0"/>
              <a:t>‹#›</a:t>
            </a:fld>
            <a:endParaRPr lang="en-US"/>
          </a:p>
        </p:txBody>
      </p:sp>
    </p:spTree>
    <p:extLst>
      <p:ext uri="{BB962C8B-B14F-4D97-AF65-F5344CB8AC3E}">
        <p14:creationId xmlns:p14="http://schemas.microsoft.com/office/powerpoint/2010/main" val="308103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509F9BE-B7A5-4A41-A74D-18C4E432A7A6}" type="slidenum">
              <a:rPr lang="en-US" smtClean="0"/>
              <a:t>1</a:t>
            </a:fld>
            <a:endParaRPr lang="en-US"/>
          </a:p>
        </p:txBody>
      </p:sp>
    </p:spTree>
    <p:extLst>
      <p:ext uri="{BB962C8B-B14F-4D97-AF65-F5344CB8AC3E}">
        <p14:creationId xmlns:p14="http://schemas.microsoft.com/office/powerpoint/2010/main" val="3707198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24489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3</a:t>
            </a:fld>
            <a:endParaRPr lang="en-US"/>
          </a:p>
        </p:txBody>
      </p:sp>
    </p:spTree>
    <p:extLst>
      <p:ext uri="{BB962C8B-B14F-4D97-AF65-F5344CB8AC3E}">
        <p14:creationId xmlns:p14="http://schemas.microsoft.com/office/powerpoint/2010/main" val="2386367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4</a:t>
            </a:fld>
            <a:endParaRPr lang="en-US"/>
          </a:p>
        </p:txBody>
      </p:sp>
    </p:spTree>
    <p:extLst>
      <p:ext uri="{BB962C8B-B14F-4D97-AF65-F5344CB8AC3E}">
        <p14:creationId xmlns:p14="http://schemas.microsoft.com/office/powerpoint/2010/main" val="58649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really want to use our time together to be as interactive as possible. </a:t>
            </a:r>
          </a:p>
          <a:p>
            <a:r>
              <a:rPr lang="en-US"/>
              <a:t>We always hear what folks love the most about our trainings is the connections they make to staff in other states and hearing what they are doing.</a:t>
            </a:r>
            <a:endParaRPr lang="en-US">
              <a:cs typeface="Calibri"/>
            </a:endParaRPr>
          </a:p>
        </p:txBody>
      </p:sp>
      <p:sp>
        <p:nvSpPr>
          <p:cNvPr id="4" name="Slide Number Placeholder 3"/>
          <p:cNvSpPr>
            <a:spLocks noGrp="1"/>
          </p:cNvSpPr>
          <p:nvPr>
            <p:ph type="sldNum" sz="quarter" idx="10"/>
          </p:nvPr>
        </p:nvSpPr>
        <p:spPr/>
        <p:txBody>
          <a:bodyPr/>
          <a:lstStyle/>
          <a:p>
            <a:fld id="{9509F9BE-B7A5-4A41-A74D-18C4E432A7A6}" type="slidenum">
              <a:rPr lang="en-US" smtClean="0"/>
              <a:t>5</a:t>
            </a:fld>
            <a:endParaRPr lang="en-US"/>
          </a:p>
        </p:txBody>
      </p:sp>
    </p:spTree>
    <p:extLst>
      <p:ext uri="{BB962C8B-B14F-4D97-AF65-F5344CB8AC3E}">
        <p14:creationId xmlns:p14="http://schemas.microsoft.com/office/powerpoint/2010/main" val="190541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6</a:t>
            </a:fld>
            <a:endParaRPr lang="en-US"/>
          </a:p>
        </p:txBody>
      </p:sp>
    </p:spTree>
    <p:extLst>
      <p:ext uri="{BB962C8B-B14F-4D97-AF65-F5344CB8AC3E}">
        <p14:creationId xmlns:p14="http://schemas.microsoft.com/office/powerpoint/2010/main" val="3041869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400548"/>
            <a:ext cx="6856413" cy="4637125"/>
          </a:xfrm>
        </p:spPr>
        <p:txBody>
          <a:bodyPr/>
          <a:lstStyle/>
          <a:p>
            <a:pPr marR="0" lvl="1">
              <a:lnSpc>
                <a:spcPct val="107000"/>
              </a:lnSpc>
              <a:spcBef>
                <a:spcPts val="0"/>
              </a:spcBef>
              <a:spcAft>
                <a:spcPts val="0"/>
              </a:spcAft>
            </a:pPr>
            <a:endParaRPr lang="en-US">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DDDF04-740A-4DBA-BC69-022203EC054D}" type="slidenum">
              <a:rPr lang="en-US" smtClean="0"/>
              <a:t>7</a:t>
            </a:fld>
            <a:endParaRPr lang="en-US"/>
          </a:p>
        </p:txBody>
      </p:sp>
    </p:spTree>
    <p:extLst>
      <p:ext uri="{BB962C8B-B14F-4D97-AF65-F5344CB8AC3E}">
        <p14:creationId xmlns:p14="http://schemas.microsoft.com/office/powerpoint/2010/main" val="1437775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BEE83-9294-4A7B-91E8-8E528E3A24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557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BEE83-9294-4A7B-91E8-8E528E3A24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6779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b6ea7c4cd1_2_12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gb6ea7c4cd1_2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893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a:solidFill>
                  <a:srgbClr val="000000"/>
                </a:solidFill>
                <a:effectLst/>
                <a:latin typeface="Calibri" panose="020F0502020204030204" pitchFamily="34" charset="0"/>
                <a:ea typeface="Calibri" panose="020F0502020204030204" pitchFamily="34" charset="0"/>
              </a:rPr>
              <a:t> </a:t>
            </a:r>
          </a:p>
          <a:p>
            <a:r>
              <a:rPr lang="en-US"/>
              <a:t> </a:t>
            </a:r>
          </a:p>
        </p:txBody>
      </p:sp>
      <p:sp>
        <p:nvSpPr>
          <p:cNvPr id="4" name="Slide Number Placeholder 3"/>
          <p:cNvSpPr>
            <a:spLocks noGrp="1"/>
          </p:cNvSpPr>
          <p:nvPr>
            <p:ph type="sldNum" sz="quarter" idx="5"/>
          </p:nvPr>
        </p:nvSpPr>
        <p:spPr/>
        <p:txBody>
          <a:bodyPr/>
          <a:lstStyle/>
          <a:p>
            <a:fld id="{9509F9BE-B7A5-4A41-A74D-18C4E432A7A6}" type="slidenum">
              <a:rPr lang="en-US" smtClean="0"/>
              <a:t>11</a:t>
            </a:fld>
            <a:endParaRPr lang="en-US"/>
          </a:p>
        </p:txBody>
      </p:sp>
    </p:spTree>
    <p:extLst>
      <p:ext uri="{BB962C8B-B14F-4D97-AF65-F5344CB8AC3E}">
        <p14:creationId xmlns:p14="http://schemas.microsoft.com/office/powerpoint/2010/main" val="2557595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509F9BE-B7A5-4A41-A74D-18C4E432A7A6}" type="slidenum">
              <a:rPr lang="en-US" smtClean="0"/>
              <a:t>12</a:t>
            </a:fld>
            <a:endParaRPr lang="en-US"/>
          </a:p>
        </p:txBody>
      </p:sp>
    </p:spTree>
    <p:extLst>
      <p:ext uri="{BB962C8B-B14F-4D97-AF65-F5344CB8AC3E}">
        <p14:creationId xmlns:p14="http://schemas.microsoft.com/office/powerpoint/2010/main" val="3604949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BEE83-9294-4A7B-91E8-8E528E3A24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837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BEE83-9294-4A7B-91E8-8E528E3A24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9068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BEE83-9294-4A7B-91E8-8E528E3A24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5690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BEE83-9294-4A7B-91E8-8E528E3A24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129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130f9acb26_0_4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p>
        </p:txBody>
      </p:sp>
      <p:sp>
        <p:nvSpPr>
          <p:cNvPr id="172" name="Google Shape;172;g1130f9acb26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3799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130f9acb26_0_4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g1130f9acb26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7556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9509F9BE-B7A5-4A41-A74D-18C4E432A7A6}" type="slidenum">
              <a:rPr lang="en-US" smtClean="0"/>
              <a:t>19</a:t>
            </a:fld>
            <a:endParaRPr lang="en-US"/>
          </a:p>
        </p:txBody>
      </p:sp>
    </p:spTree>
    <p:extLst>
      <p:ext uri="{BB962C8B-B14F-4D97-AF65-F5344CB8AC3E}">
        <p14:creationId xmlns:p14="http://schemas.microsoft.com/office/powerpoint/2010/main" val="4170709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br>
              <a:rPr lang="en-US">
                <a:cs typeface="+mn-lt"/>
              </a:rPr>
            </a:b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F19DF-0DE9-4C4C-8BDD-425BDC1C2A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098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F19DF-0DE9-4C4C-8BDD-425BDC1C2A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683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F19DF-0DE9-4C4C-8BDD-425BDC1C2A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462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F19DF-0DE9-4C4C-8BDD-425BDC1C2A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4062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F19DF-0DE9-4C4C-8BDD-425BDC1C2A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5399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5F05B8-1818-4398-A4DA-CCC22E77AE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317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BEE83-9294-4A7B-91E8-8E528E3A24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22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5F05B8-1818-4398-A4DA-CCC22E77AE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53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7834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0695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310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118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49702C6-746F-44E9-B955-EE02579A8DD3}"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399958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7560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9702C6-746F-44E9-B955-EE02579A8DD3}"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120273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702C6-746F-44E9-B955-EE02579A8DD3}" type="datetimeFigureOut">
              <a:rPr lang="en-US" smtClean="0"/>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629406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702C6-746F-44E9-B955-EE02579A8DD3}" type="datetimeFigureOut">
              <a:rPr lang="en-US" smtClean="0"/>
              <a:t>4/27/2026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05213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702C6-746F-44E9-B955-EE02579A8DD3}" type="datetimeFigureOut">
              <a:rPr lang="en-US" smtClean="0"/>
              <a:t>4/27/2026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85222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702C6-746F-44E9-B955-EE02579A8DD3}" type="datetimeFigureOut">
              <a:rPr lang="en-US" smtClean="0"/>
              <a:t>4/27/2026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48011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84419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899704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4019064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237293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1516F7-6A91-4334-A5DB-59DB41526DB0}" type="datetimeFigureOut">
              <a:rPr lang="en-US" smtClean="0"/>
              <a:t>4/27/2026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2609745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6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524000" y="3602038"/>
            <a:ext cx="9144000" cy="165576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1067"/>
              </a:spcBef>
              <a:spcAft>
                <a:spcPts val="0"/>
              </a:spcAft>
              <a:buClr>
                <a:schemeClr val="dk1"/>
              </a:buClr>
              <a:buSzPts val="1800"/>
              <a:buNone/>
              <a:defRPr sz="2400"/>
            </a:lvl1pPr>
            <a:lvl2pPr lvl="1" algn="ctr">
              <a:lnSpc>
                <a:spcPct val="90000"/>
              </a:lnSpc>
              <a:spcBef>
                <a:spcPts val="533"/>
              </a:spcBef>
              <a:spcAft>
                <a:spcPts val="0"/>
              </a:spcAft>
              <a:buClr>
                <a:schemeClr val="dk1"/>
              </a:buClr>
              <a:buSzPts val="1500"/>
              <a:buNone/>
              <a:defRPr sz="2000"/>
            </a:lvl2pPr>
            <a:lvl3pPr lvl="2" algn="ctr">
              <a:lnSpc>
                <a:spcPct val="90000"/>
              </a:lnSpc>
              <a:spcBef>
                <a:spcPts val="533"/>
              </a:spcBef>
              <a:spcAft>
                <a:spcPts val="0"/>
              </a:spcAft>
              <a:buClr>
                <a:schemeClr val="dk1"/>
              </a:buClr>
              <a:buSzPts val="1400"/>
              <a:buNone/>
              <a:defRPr sz="1867"/>
            </a:lvl3pPr>
            <a:lvl4pPr lvl="3" algn="ctr">
              <a:lnSpc>
                <a:spcPct val="90000"/>
              </a:lnSpc>
              <a:spcBef>
                <a:spcPts val="533"/>
              </a:spcBef>
              <a:spcAft>
                <a:spcPts val="0"/>
              </a:spcAft>
              <a:buClr>
                <a:schemeClr val="dk1"/>
              </a:buClr>
              <a:buSzPts val="1200"/>
              <a:buNone/>
              <a:defRPr sz="1600"/>
            </a:lvl4pPr>
            <a:lvl5pPr lvl="4" algn="ctr">
              <a:lnSpc>
                <a:spcPct val="90000"/>
              </a:lnSpc>
              <a:spcBef>
                <a:spcPts val="533"/>
              </a:spcBef>
              <a:spcAft>
                <a:spcPts val="0"/>
              </a:spcAft>
              <a:buClr>
                <a:schemeClr val="dk1"/>
              </a:buClr>
              <a:buSzPts val="1200"/>
              <a:buNone/>
              <a:defRPr sz="1600"/>
            </a:lvl5pPr>
            <a:lvl6pPr lvl="5" algn="ctr">
              <a:lnSpc>
                <a:spcPct val="90000"/>
              </a:lnSpc>
              <a:spcBef>
                <a:spcPts val="533"/>
              </a:spcBef>
              <a:spcAft>
                <a:spcPts val="0"/>
              </a:spcAft>
              <a:buClr>
                <a:schemeClr val="dk1"/>
              </a:buClr>
              <a:buSzPts val="1200"/>
              <a:buNone/>
              <a:defRPr sz="1600"/>
            </a:lvl6pPr>
            <a:lvl7pPr lvl="6" algn="ctr">
              <a:lnSpc>
                <a:spcPct val="90000"/>
              </a:lnSpc>
              <a:spcBef>
                <a:spcPts val="533"/>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sp>
        <p:nvSpPr>
          <p:cNvPr id="59" name="Google Shape;59;p1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60" name="Google Shape;60;p1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61" name="Google Shape;61;p1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31086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1" name="Google Shape;71;p16"/>
          <p:cNvSpPr txBox="1">
            <a:spLocks noGrp="1"/>
          </p:cNvSpPr>
          <p:nvPr>
            <p:ph type="body" idx="1"/>
          </p:nvPr>
        </p:nvSpPr>
        <p:spPr>
          <a:xfrm>
            <a:off x="5183188" y="987426"/>
            <a:ext cx="6172200" cy="4873625"/>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Clr>
                <a:schemeClr val="dk1"/>
              </a:buClr>
              <a:buSzPts val="2400"/>
              <a:buChar char="•"/>
              <a:defRPr sz="3200"/>
            </a:lvl1pPr>
            <a:lvl2pPr marL="1219170" lvl="1" indent="-482588" algn="l">
              <a:lnSpc>
                <a:spcPct val="90000"/>
              </a:lnSpc>
              <a:spcBef>
                <a:spcPts val="533"/>
              </a:spcBef>
              <a:spcAft>
                <a:spcPts val="0"/>
              </a:spcAft>
              <a:buClr>
                <a:schemeClr val="dk1"/>
              </a:buClr>
              <a:buSzPts val="2100"/>
              <a:buChar char="•"/>
              <a:defRPr sz="2800"/>
            </a:lvl2pPr>
            <a:lvl3pPr marL="1828754" lvl="2" indent="-457189" algn="l">
              <a:lnSpc>
                <a:spcPct val="90000"/>
              </a:lnSpc>
              <a:spcBef>
                <a:spcPts val="533"/>
              </a:spcBef>
              <a:spcAft>
                <a:spcPts val="0"/>
              </a:spcAft>
              <a:buClr>
                <a:schemeClr val="dk1"/>
              </a:buClr>
              <a:buSzPts val="1800"/>
              <a:buChar char="•"/>
              <a:defRPr sz="2400"/>
            </a:lvl3pPr>
            <a:lvl4pPr marL="2438339" lvl="3" indent="-431789" algn="l">
              <a:lnSpc>
                <a:spcPct val="90000"/>
              </a:lnSpc>
              <a:spcBef>
                <a:spcPts val="533"/>
              </a:spcBef>
              <a:spcAft>
                <a:spcPts val="0"/>
              </a:spcAft>
              <a:buClr>
                <a:schemeClr val="dk1"/>
              </a:buClr>
              <a:buSzPts val="1500"/>
              <a:buChar char="•"/>
              <a:defRPr sz="2000"/>
            </a:lvl4pPr>
            <a:lvl5pPr marL="3047924" lvl="4" indent="-431789" algn="l">
              <a:lnSpc>
                <a:spcPct val="90000"/>
              </a:lnSpc>
              <a:spcBef>
                <a:spcPts val="533"/>
              </a:spcBef>
              <a:spcAft>
                <a:spcPts val="0"/>
              </a:spcAft>
              <a:buClr>
                <a:schemeClr val="dk1"/>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72" name="Google Shape;72;p16"/>
          <p:cNvSpPr txBox="1">
            <a:spLocks noGrp="1"/>
          </p:cNvSpPr>
          <p:nvPr>
            <p:ph type="body" idx="2"/>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73" name="Google Shape;73;p16"/>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74" name="Google Shape;74;p16"/>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75" name="Google Shape;75;p16"/>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3353555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8" name="Google Shape;78;p17"/>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79" name="Google Shape;79;p17"/>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80" name="Google Shape;80;p17"/>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81" name="Google Shape;81;p17"/>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3472683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0" name="Google Shape;90;p19"/>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91" name="Google Shape;91;p19"/>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92" name="Google Shape;92;p19"/>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815378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839788"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5" name="Google Shape;95;p20"/>
          <p:cNvSpPr txBox="1">
            <a:spLocks noGrp="1"/>
          </p:cNvSpPr>
          <p:nvPr>
            <p:ph type="body" idx="1"/>
          </p:nvPr>
        </p:nvSpPr>
        <p:spPr>
          <a:xfrm>
            <a:off x="839788" y="1681163"/>
            <a:ext cx="5157787" cy="823912"/>
          </a:xfrm>
          <a:prstGeom prst="rect">
            <a:avLst/>
          </a:prstGeom>
          <a:noFill/>
          <a:ln>
            <a:noFill/>
          </a:ln>
        </p:spPr>
        <p:txBody>
          <a:bodyPr spcFirstLastPara="1" wrap="square" lIns="68575" tIns="34275" rIns="68575" bIns="34275" anchor="b" anchorCtr="0">
            <a:normAutofit/>
          </a:bodyPr>
          <a:lstStyle>
            <a:lvl1pPr marL="609585" lvl="0" indent="-304792" algn="l">
              <a:lnSpc>
                <a:spcPct val="90000"/>
              </a:lnSpc>
              <a:spcBef>
                <a:spcPts val="1067"/>
              </a:spcBef>
              <a:spcAft>
                <a:spcPts val="0"/>
              </a:spcAft>
              <a:buClr>
                <a:schemeClr val="dk1"/>
              </a:buClr>
              <a:buSzPts val="1800"/>
              <a:buNone/>
              <a:defRPr sz="2400" b="1"/>
            </a:lvl1pPr>
            <a:lvl2pPr marL="1219170" lvl="1" indent="-304792" algn="l">
              <a:lnSpc>
                <a:spcPct val="90000"/>
              </a:lnSpc>
              <a:spcBef>
                <a:spcPts val="533"/>
              </a:spcBef>
              <a:spcAft>
                <a:spcPts val="0"/>
              </a:spcAft>
              <a:buClr>
                <a:schemeClr val="dk1"/>
              </a:buClr>
              <a:buSzPts val="1500"/>
              <a:buNone/>
              <a:defRPr sz="2000" b="1"/>
            </a:lvl2pPr>
            <a:lvl3pPr marL="1828754" lvl="2" indent="-304792" algn="l">
              <a:lnSpc>
                <a:spcPct val="90000"/>
              </a:lnSpc>
              <a:spcBef>
                <a:spcPts val="533"/>
              </a:spcBef>
              <a:spcAft>
                <a:spcPts val="0"/>
              </a:spcAft>
              <a:buClr>
                <a:schemeClr val="dk1"/>
              </a:buClr>
              <a:buSzPts val="1400"/>
              <a:buNone/>
              <a:defRPr sz="1867" b="1"/>
            </a:lvl3pPr>
            <a:lvl4pPr marL="2438339" lvl="3" indent="-304792" algn="l">
              <a:lnSpc>
                <a:spcPct val="90000"/>
              </a:lnSpc>
              <a:spcBef>
                <a:spcPts val="533"/>
              </a:spcBef>
              <a:spcAft>
                <a:spcPts val="0"/>
              </a:spcAft>
              <a:buClr>
                <a:schemeClr val="dk1"/>
              </a:buClr>
              <a:buSzPts val="1200"/>
              <a:buNone/>
              <a:defRPr sz="1600" b="1"/>
            </a:lvl4pPr>
            <a:lvl5pPr marL="3047924" lvl="4" indent="-304792" algn="l">
              <a:lnSpc>
                <a:spcPct val="90000"/>
              </a:lnSpc>
              <a:spcBef>
                <a:spcPts val="533"/>
              </a:spcBef>
              <a:spcAft>
                <a:spcPts val="0"/>
              </a:spcAft>
              <a:buClr>
                <a:schemeClr val="dk1"/>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96" name="Google Shape;96;p20"/>
          <p:cNvSpPr txBox="1">
            <a:spLocks noGrp="1"/>
          </p:cNvSpPr>
          <p:nvPr>
            <p:ph type="body" idx="2"/>
          </p:nvPr>
        </p:nvSpPr>
        <p:spPr>
          <a:xfrm>
            <a:off x="839788" y="2505075"/>
            <a:ext cx="5157787" cy="3684588"/>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97" name="Google Shape;97;p20"/>
          <p:cNvSpPr txBox="1">
            <a:spLocks noGrp="1"/>
          </p:cNvSpPr>
          <p:nvPr>
            <p:ph type="body" idx="3"/>
          </p:nvPr>
        </p:nvSpPr>
        <p:spPr>
          <a:xfrm>
            <a:off x="6172201" y="1681163"/>
            <a:ext cx="5183188" cy="823912"/>
          </a:xfrm>
          <a:prstGeom prst="rect">
            <a:avLst/>
          </a:prstGeom>
          <a:noFill/>
          <a:ln>
            <a:noFill/>
          </a:ln>
        </p:spPr>
        <p:txBody>
          <a:bodyPr spcFirstLastPara="1" wrap="square" lIns="68575" tIns="34275" rIns="68575" bIns="34275" anchor="b" anchorCtr="0">
            <a:normAutofit/>
          </a:bodyPr>
          <a:lstStyle>
            <a:lvl1pPr marL="609585" lvl="0" indent="-304792" algn="l">
              <a:lnSpc>
                <a:spcPct val="90000"/>
              </a:lnSpc>
              <a:spcBef>
                <a:spcPts val="1067"/>
              </a:spcBef>
              <a:spcAft>
                <a:spcPts val="0"/>
              </a:spcAft>
              <a:buClr>
                <a:schemeClr val="dk1"/>
              </a:buClr>
              <a:buSzPts val="1800"/>
              <a:buNone/>
              <a:defRPr sz="2400" b="1"/>
            </a:lvl1pPr>
            <a:lvl2pPr marL="1219170" lvl="1" indent="-304792" algn="l">
              <a:lnSpc>
                <a:spcPct val="90000"/>
              </a:lnSpc>
              <a:spcBef>
                <a:spcPts val="533"/>
              </a:spcBef>
              <a:spcAft>
                <a:spcPts val="0"/>
              </a:spcAft>
              <a:buClr>
                <a:schemeClr val="dk1"/>
              </a:buClr>
              <a:buSzPts val="1500"/>
              <a:buNone/>
              <a:defRPr sz="2000" b="1"/>
            </a:lvl2pPr>
            <a:lvl3pPr marL="1828754" lvl="2" indent="-304792" algn="l">
              <a:lnSpc>
                <a:spcPct val="90000"/>
              </a:lnSpc>
              <a:spcBef>
                <a:spcPts val="533"/>
              </a:spcBef>
              <a:spcAft>
                <a:spcPts val="0"/>
              </a:spcAft>
              <a:buClr>
                <a:schemeClr val="dk1"/>
              </a:buClr>
              <a:buSzPts val="1400"/>
              <a:buNone/>
              <a:defRPr sz="1867" b="1"/>
            </a:lvl3pPr>
            <a:lvl4pPr marL="2438339" lvl="3" indent="-304792" algn="l">
              <a:lnSpc>
                <a:spcPct val="90000"/>
              </a:lnSpc>
              <a:spcBef>
                <a:spcPts val="533"/>
              </a:spcBef>
              <a:spcAft>
                <a:spcPts val="0"/>
              </a:spcAft>
              <a:buClr>
                <a:schemeClr val="dk1"/>
              </a:buClr>
              <a:buSzPts val="1200"/>
              <a:buNone/>
              <a:defRPr sz="1600" b="1"/>
            </a:lvl4pPr>
            <a:lvl5pPr marL="3047924" lvl="4" indent="-304792" algn="l">
              <a:lnSpc>
                <a:spcPct val="90000"/>
              </a:lnSpc>
              <a:spcBef>
                <a:spcPts val="533"/>
              </a:spcBef>
              <a:spcAft>
                <a:spcPts val="0"/>
              </a:spcAft>
              <a:buClr>
                <a:schemeClr val="dk1"/>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98" name="Google Shape;98;p20"/>
          <p:cNvSpPr txBox="1">
            <a:spLocks noGrp="1"/>
          </p:cNvSpPr>
          <p:nvPr>
            <p:ph type="body" idx="4"/>
          </p:nvPr>
        </p:nvSpPr>
        <p:spPr>
          <a:xfrm>
            <a:off x="6172201" y="2505075"/>
            <a:ext cx="5183188" cy="3684588"/>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99" name="Google Shape;99;p20"/>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00" name="Google Shape;100;p20"/>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01" name="Google Shape;101;p20"/>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0446793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
        <p:nvSpPr>
          <p:cNvPr id="103" name="Google Shape;103;p21"/>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04" name="Google Shape;104;p21"/>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05" name="Google Shape;105;p21"/>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736106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839788" y="457200"/>
            <a:ext cx="3932237"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5183188" y="987426"/>
            <a:ext cx="6172200" cy="4873625"/>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9" name="Google Shape;109;p22"/>
          <p:cNvSpPr txBox="1">
            <a:spLocks noGrp="1"/>
          </p:cNvSpPr>
          <p:nvPr>
            <p:ph type="body" idx="1"/>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200"/>
              <a:buNone/>
              <a:defRPr sz="1600"/>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10" name="Google Shape;110;p22"/>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11" name="Google Shape;111;p22"/>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12" name="Google Shape;112;p22"/>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354851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3920331" y="-1256505"/>
            <a:ext cx="4351339" cy="105156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17" name="Google Shape;117;p2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18" name="Google Shape;118;p2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3521960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7133431" y="1956595"/>
            <a:ext cx="5811839" cy="26289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799431" y="-596105"/>
            <a:ext cx="5811839" cy="77343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23" name="Google Shape;123;p2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24" name="Google Shape;124;p2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37893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305129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443520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27027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3293025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213238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839989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0062556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310830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4759883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038968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773244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702C6-746F-44E9-B955-EE02579A8DD3}" type="datetimeFigureOut">
              <a:rPr lang="en-US" smtClean="0"/>
              <a:t>4/27/2026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4CDD3-1B52-4BD6-95A9-558ED3037A31}" type="slidenum">
              <a:rPr lang="en-US" smtClean="0"/>
              <a:t>‹#›</a:t>
            </a:fld>
            <a:endParaRPr lang="en-US"/>
          </a:p>
        </p:txBody>
      </p:sp>
    </p:spTree>
    <p:extLst>
      <p:ext uri="{BB962C8B-B14F-4D97-AF65-F5344CB8AC3E}">
        <p14:creationId xmlns:p14="http://schemas.microsoft.com/office/powerpoint/2010/main" val="2020220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3" r:id="rId6"/>
    <p:sldLayoutId id="2147483661"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1516F7-6A91-4334-A5DB-59DB41526DB0}" type="datetimeFigureOut">
              <a:rPr lang="en-US" smtClean="0"/>
              <a:t>4/27/2026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1625D-23DE-4F78-BD4B-6496818BAD22}" type="slidenum">
              <a:rPr lang="en-US" smtClean="0"/>
              <a:t>‹#›</a:t>
            </a:fld>
            <a:endParaRPr lang="en-US"/>
          </a:p>
        </p:txBody>
      </p:sp>
    </p:spTree>
    <p:extLst>
      <p:ext uri="{BB962C8B-B14F-4D97-AF65-F5344CB8AC3E}">
        <p14:creationId xmlns:p14="http://schemas.microsoft.com/office/powerpoint/2010/main" val="1322965760"/>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54" name="Google Shape;54;p1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pPr marL="0" marR="0" lvl="0" indent="0" algn="ctr" defTabSz="1219170" rtl="0" eaLnBrk="1" fontAlgn="auto" latinLnBrk="0" hangingPunct="1">
              <a:lnSpc>
                <a:spcPct val="100000"/>
              </a:lnSpc>
              <a:spcBef>
                <a:spcPts val="0"/>
              </a:spcBef>
              <a:spcAft>
                <a:spcPts val="0"/>
              </a:spcAft>
              <a:buClr>
                <a:srgbClr val="000000"/>
              </a:buClr>
              <a:buSzPts val="1100"/>
              <a:buFontTx/>
              <a:buNone/>
              <a:tabLst/>
              <a:defRPr/>
            </a:pPr>
            <a:endParaRPr kumimoji="0" lang="en-US"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55" name="Google Shape;55;p1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200" b="0" i="0" u="none" strike="noStrike" kern="0" cap="none" spc="0" normalizeH="0" baseline="0" noProof="0" smtClean="0">
                <a:ln>
                  <a:noFill/>
                </a:ln>
                <a:solidFill>
                  <a:srgbClr val="888888"/>
                </a:solidFill>
                <a:effectLst/>
                <a:uLnTx/>
                <a:uFillTx/>
                <a:latin typeface="Calibri"/>
                <a:cs typeface="Calibri"/>
                <a:sym typeface="Calibri"/>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a:t>
            </a:fld>
            <a:endParaRPr kumimoji="0" lang="en"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823261647"/>
      </p:ext>
    </p:extLst>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9" r:id="rId4"/>
    <p:sldLayoutId id="2147483670" r:id="rId5"/>
    <p:sldLayoutId id="2147483671" r:id="rId6"/>
    <p:sldLayoutId id="2147483672" r:id="rId7"/>
    <p:sldLayoutId id="2147483673" r:id="rId8"/>
    <p:sldLayoutId id="2147483674"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49702C6-746F-44E9-B955-EE02579A8DD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4/27/2026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7A4CDD3-1B52-4BD6-95A9-558ED3037A3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2544800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2.gif"/></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3.gif"/></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4.gif"/></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24.png"/><Relationship Id="rId12"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9.png"/><Relationship Id="rId5" Type="http://schemas.openxmlformats.org/officeDocument/2006/relationships/image" Target="../media/image3.png"/><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1641" y="6005910"/>
            <a:ext cx="4085175" cy="577648"/>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46685" t="67714" r="6888" b="14598"/>
          <a:stretch/>
        </p:blipFill>
        <p:spPr>
          <a:xfrm>
            <a:off x="-6626" y="-294560"/>
            <a:ext cx="12143369" cy="3120887"/>
          </a:xfrm>
          <a:prstGeom prst="rect">
            <a:avLst/>
          </a:prstGeom>
        </p:spPr>
      </p:pic>
      <p:sp>
        <p:nvSpPr>
          <p:cNvPr id="7" name="TextBox 6"/>
          <p:cNvSpPr txBox="1"/>
          <p:nvPr/>
        </p:nvSpPr>
        <p:spPr>
          <a:xfrm>
            <a:off x="-1" y="2381610"/>
            <a:ext cx="7800109" cy="523220"/>
          </a:xfrm>
          <a:prstGeom prst="rect">
            <a:avLst/>
          </a:prstGeom>
          <a:solidFill>
            <a:schemeClr val="bg1"/>
          </a:solidFill>
        </p:spPr>
        <p:txBody>
          <a:bodyPr wrap="square" rtlCol="0">
            <a:spAutoFit/>
          </a:bodyPr>
          <a:lstStyle/>
          <a:p>
            <a:r>
              <a:rPr lang="en-US" sz="2800">
                <a:solidFill>
                  <a:srgbClr val="182EA1"/>
                </a:solidFill>
                <a:latin typeface="Segoe UI Black" panose="020B0A02040204020203" pitchFamily="34" charset="0"/>
                <a:ea typeface="Segoe UI Black" panose="020B0A02040204020203" pitchFamily="34" charset="0"/>
              </a:rPr>
              <a:t>  WINNING SCHOOL BOARD ELECTIONS</a:t>
            </a:r>
          </a:p>
        </p:txBody>
      </p:sp>
      <p:sp>
        <p:nvSpPr>
          <p:cNvPr id="8" name="TextBox 7"/>
          <p:cNvSpPr txBox="1"/>
          <p:nvPr/>
        </p:nvSpPr>
        <p:spPr>
          <a:xfrm>
            <a:off x="187037" y="2826327"/>
            <a:ext cx="9144000" cy="954107"/>
          </a:xfrm>
          <a:prstGeom prst="rect">
            <a:avLst/>
          </a:prstGeom>
          <a:noFill/>
        </p:spPr>
        <p:txBody>
          <a:bodyPr wrap="square" rtlCol="0">
            <a:spAutoFit/>
          </a:bodyPr>
          <a:lstStyle/>
          <a:p>
            <a:r>
              <a:rPr lang="en-US" sz="2800">
                <a:solidFill>
                  <a:srgbClr val="F05021"/>
                </a:solidFill>
                <a:latin typeface="Segoe UI Black" panose="020B0A02040204020203" pitchFamily="34" charset="0"/>
                <a:ea typeface="Segoe UI Black" panose="020B0A02040204020203" pitchFamily="34" charset="0"/>
              </a:rPr>
              <a:t>ORGANIZER SUPPORT PROGRAM</a:t>
            </a:r>
          </a:p>
        </p:txBody>
      </p:sp>
      <p:sp>
        <p:nvSpPr>
          <p:cNvPr id="2" name="TextBox 1"/>
          <p:cNvSpPr txBox="1"/>
          <p:nvPr/>
        </p:nvSpPr>
        <p:spPr>
          <a:xfrm>
            <a:off x="297926" y="3303380"/>
            <a:ext cx="11156568" cy="2657138"/>
          </a:xfrm>
          <a:prstGeom prst="rect">
            <a:avLst/>
          </a:prstGeom>
          <a:noFill/>
        </p:spPr>
        <p:txBody>
          <a:bodyPr wrap="square" lIns="91440" tIns="45720" rIns="91440" bIns="45720" rtlCol="0" anchor="t">
            <a:spAutoFit/>
          </a:bodyPr>
          <a:lstStyle/>
          <a:p>
            <a:pPr>
              <a:lnSpc>
                <a:spcPts val="4000"/>
              </a:lnSpc>
            </a:pPr>
            <a:r>
              <a:rPr lang="en-US" sz="2800">
                <a:solidFill>
                  <a:srgbClr val="182EA1"/>
                </a:solidFill>
                <a:latin typeface="Segoe UI Semibold"/>
                <a:cs typeface="Segoe UI Semibold"/>
              </a:rPr>
              <a:t>Change your name to include</a:t>
            </a:r>
          </a:p>
          <a:p>
            <a:pPr marL="514350" indent="-514350">
              <a:lnSpc>
                <a:spcPts val="4000"/>
              </a:lnSpc>
              <a:buAutoNum type="arabicPeriod"/>
            </a:pPr>
            <a:r>
              <a:rPr lang="en-US" sz="2800">
                <a:solidFill>
                  <a:srgbClr val="182EA1"/>
                </a:solidFill>
                <a:latin typeface="Segoe UI Semibold"/>
                <a:cs typeface="Segoe UI Semibold"/>
              </a:rPr>
              <a:t>State</a:t>
            </a:r>
          </a:p>
          <a:p>
            <a:pPr marL="514350" indent="-514350">
              <a:lnSpc>
                <a:spcPts val="4000"/>
              </a:lnSpc>
              <a:buAutoNum type="arabicPeriod"/>
            </a:pPr>
            <a:r>
              <a:rPr lang="en-US" sz="2800">
                <a:solidFill>
                  <a:srgbClr val="182EA1"/>
                </a:solidFill>
                <a:latin typeface="Segoe UI Semibold"/>
                <a:cs typeface="Segoe UI Semibold"/>
              </a:rPr>
              <a:t>Pronouns [example: Melissa, FL (she/her)]</a:t>
            </a:r>
          </a:p>
          <a:p>
            <a:pPr>
              <a:lnSpc>
                <a:spcPts val="4000"/>
              </a:lnSpc>
            </a:pPr>
            <a:r>
              <a:rPr lang="en-US" sz="2800">
                <a:solidFill>
                  <a:srgbClr val="182EA1"/>
                </a:solidFill>
                <a:latin typeface="Segoe UI Semibold"/>
                <a:cs typeface="Segoe UI Semibold"/>
              </a:rPr>
              <a:t>In the chat, tell us your:</a:t>
            </a:r>
          </a:p>
          <a:p>
            <a:pPr marL="342900" indent="-342900">
              <a:lnSpc>
                <a:spcPts val="4000"/>
              </a:lnSpc>
              <a:buAutoNum type="arabicPeriod"/>
            </a:pPr>
            <a:r>
              <a:rPr lang="en-US" sz="2800">
                <a:solidFill>
                  <a:srgbClr val="182EA1"/>
                </a:solidFill>
                <a:latin typeface="Segoe UI Semibold"/>
                <a:cs typeface="Segoe UI Semibold"/>
              </a:rPr>
              <a:t>What is your favorite (or least favorite campaign activity?)</a:t>
            </a:r>
            <a:endParaRPr lang="en-US" sz="2800">
              <a:solidFill>
                <a:srgbClr val="182EA1"/>
              </a:solidFill>
              <a:latin typeface="Segoe UI Semibold" panose="020B0702040204020203" pitchFamily="34" charset="0"/>
              <a:cs typeface="Segoe UI Semibold" panose="020B0702040204020203" pitchFamily="34" charset="0"/>
            </a:endParaRPr>
          </a:p>
        </p:txBody>
      </p:sp>
      <p:sp>
        <p:nvSpPr>
          <p:cNvPr id="9" name="TextBox 8"/>
          <p:cNvSpPr txBox="1"/>
          <p:nvPr/>
        </p:nvSpPr>
        <p:spPr>
          <a:xfrm>
            <a:off x="11044796" y="2905667"/>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241121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433034" y="321976"/>
            <a:ext cx="749275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Arial"/>
                <a:sym typeface="Arial"/>
              </a:rPr>
              <a:t>LAND ACKNOWLEDGEMENT </a:t>
            </a:r>
          </a:p>
        </p:txBody>
      </p:sp>
      <p:sp>
        <p:nvSpPr>
          <p:cNvPr id="4" name="TextBox 3"/>
          <p:cNvSpPr txBox="1"/>
          <p:nvPr/>
        </p:nvSpPr>
        <p:spPr>
          <a:xfrm>
            <a:off x="508000" y="1029862"/>
            <a:ext cx="11176000"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sym typeface="Arial"/>
              </a:rPr>
              <a:t>Every community owes its existence and vitality to generations from around the world who contributed their hopes, dreams, and energy to making the history that led to this moment. Some were brought here against their will, some were drawn to leave their distant homes in hope of a better life, and some have lived on this land for more generations than can be counted. Truth and acknowledgment are critical to building mutual respect and connection across all barriers of heritage and difference. We begin this effort to acknowledge what has been buried by honoring the truth. We pay respects to their elders past and present. Please take a moment to consider the many legacies of violence, displacement, migration, and settlement that bring us together here today.</a:t>
            </a:r>
          </a:p>
        </p:txBody>
      </p:sp>
      <p:sp>
        <p:nvSpPr>
          <p:cNvPr id="5" name="Rectangle 4"/>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10953356" y="271108"/>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2560019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495944" y="383710"/>
            <a:ext cx="4996881" cy="707886"/>
          </a:xfrm>
          <a:prstGeom prst="rect">
            <a:avLst/>
          </a:prstGeom>
          <a:noFill/>
        </p:spPr>
        <p:txBody>
          <a:bodyPr wrap="none" rtlCol="0">
            <a:spAutoFit/>
          </a:bodyPr>
          <a:lstStyle/>
          <a:p>
            <a:r>
              <a:rPr lang="en-US" sz="4000">
                <a:solidFill>
                  <a:srgbClr val="182EA1"/>
                </a:solidFill>
                <a:latin typeface="Segoe UI Black" panose="020B0A02040204020203" pitchFamily="34" charset="0"/>
                <a:ea typeface="Segoe UI Black" panose="020B0A02040204020203" pitchFamily="34" charset="0"/>
              </a:rPr>
              <a:t>TODAY’S AGENDA </a:t>
            </a:r>
          </a:p>
        </p:txBody>
      </p:sp>
      <p:sp>
        <p:nvSpPr>
          <p:cNvPr id="11" name="TextBox 10"/>
          <p:cNvSpPr txBox="1"/>
          <p:nvPr/>
        </p:nvSpPr>
        <p:spPr>
          <a:xfrm>
            <a:off x="495943" y="1239859"/>
            <a:ext cx="8979829" cy="5734903"/>
          </a:xfrm>
          <a:prstGeom prst="rect">
            <a:avLst/>
          </a:prstGeom>
          <a:noFill/>
        </p:spPr>
        <p:txBody>
          <a:bodyPr wrap="square" rtlCol="0">
            <a:spAutoFit/>
          </a:bodyPr>
          <a:lstStyle/>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What we need to run strong campaigns</a:t>
            </a:r>
          </a:p>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Breakout Room Introductions</a:t>
            </a:r>
          </a:p>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Association Readiness</a:t>
            </a:r>
          </a:p>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Mapping</a:t>
            </a:r>
          </a:p>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Vote goals &amp; data</a:t>
            </a:r>
          </a:p>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Organizing Member</a:t>
            </a:r>
          </a:p>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Organizing Voters</a:t>
            </a:r>
          </a:p>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Breakout discussions on PAC, candidate recruitment, &amp; member engagement</a:t>
            </a:r>
          </a:p>
          <a:p>
            <a:pPr marL="285750" indent="-285750">
              <a:lnSpc>
                <a:spcPts val="4000"/>
              </a:lnSpc>
              <a:buFont typeface="Arial" panose="020B0604020202020204" pitchFamily="34" charset="0"/>
              <a:buChar char="•"/>
            </a:pPr>
            <a:r>
              <a:rPr lang="en-US" sz="2800">
                <a:solidFill>
                  <a:srgbClr val="182EA1"/>
                </a:solidFill>
                <a:latin typeface="Segoe UI Semibold" panose="020B0702040204020203" pitchFamily="34" charset="0"/>
                <a:cs typeface="Segoe UI Semibold" panose="020B0702040204020203" pitchFamily="34" charset="0"/>
              </a:rPr>
              <a:t>NEA Resources</a:t>
            </a:r>
          </a:p>
          <a:p>
            <a:pPr marL="285750" indent="-285750">
              <a:lnSpc>
                <a:spcPts val="4000"/>
              </a:lnSpc>
              <a:buFont typeface="Arial" panose="020B0604020202020204" pitchFamily="34" charset="0"/>
              <a:buChar char="•"/>
            </a:pPr>
            <a:endParaRPr lang="en-US" sz="2800">
              <a:solidFill>
                <a:srgbClr val="182EA1"/>
              </a:solidFill>
              <a:latin typeface="Segoe UI Semibold" panose="020B0702040204020203" pitchFamily="34" charset="0"/>
              <a:cs typeface="Segoe UI Semibold" panose="020B0702040204020203" pitchFamily="34" charset="0"/>
            </a:endParaRPr>
          </a:p>
        </p:txBody>
      </p:sp>
      <p:pic>
        <p:nvPicPr>
          <p:cNvPr id="12" name="Picture 2" descr="Kevin Lagacé (he/il) Métis 🧡🇨🇦 on Twitter: &quot;Happy  #internationaldayofawesomness #idoa It truly is celebrated everyday but  today, treating people with kindness, serving up many smiles, high fives  and shining a positive attitu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6302" y="1425976"/>
            <a:ext cx="4219725" cy="33185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663796" y="337543"/>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2313912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39754"/>
            <a:ext cx="7338869"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COMMUNITY AGREEMENTS </a:t>
            </a:r>
          </a:p>
        </p:txBody>
      </p:sp>
      <p:sp>
        <p:nvSpPr>
          <p:cNvPr id="3" name="TextBox 2"/>
          <p:cNvSpPr txBox="1"/>
          <p:nvPr/>
        </p:nvSpPr>
        <p:spPr>
          <a:xfrm>
            <a:off x="571061" y="1234590"/>
            <a:ext cx="11203630" cy="5878532"/>
          </a:xfrm>
          <a:prstGeom prst="rect">
            <a:avLst/>
          </a:prstGeom>
          <a:noFill/>
        </p:spPr>
        <p:txBody>
          <a:bodyPr wrap="square" rtlCol="0">
            <a:spAutoFit/>
          </a:bodyPr>
          <a:lstStyle/>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Using Self-Awareness and Self-Knowledge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Listening for Understanding</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Gracious</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Staying Engaged</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Open and Suspend Judgment</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Saying “I”- tell your truth</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Seeking Discomfort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Reaching Empathy</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Expecting Non-Resolution and Non-Closure</a:t>
            </a:r>
          </a:p>
          <a:p>
            <a:endParaRPr lang="en-US" sz="20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24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*Adapted from “Embracing equity and inclusion”, Annie E. Casey Foundation</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4" name="TextBox 3"/>
          <p:cNvSpPr txBox="1"/>
          <p:nvPr/>
        </p:nvSpPr>
        <p:spPr>
          <a:xfrm>
            <a:off x="10778096" y="439754"/>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294545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061" y="489430"/>
            <a:ext cx="4374916"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WHY ARE WE HERE? </a:t>
            </a:r>
          </a:p>
        </p:txBody>
      </p:sp>
      <p:sp>
        <p:nvSpPr>
          <p:cNvPr id="4" name="TextBox 3"/>
          <p:cNvSpPr txBox="1"/>
          <p:nvPr/>
        </p:nvSpPr>
        <p:spPr>
          <a:xfrm>
            <a:off x="571060" y="1498600"/>
            <a:ext cx="6671311" cy="4708981"/>
          </a:xfrm>
          <a:prstGeom prst="rect">
            <a:avLst/>
          </a:prstGeom>
          <a:noFill/>
        </p:spPr>
        <p:txBody>
          <a:bodyPr wrap="square" rtlCol="0">
            <a:spAutoFit/>
          </a:bodyPr>
          <a:lstStyle/>
          <a:p>
            <a:pPr>
              <a:lnSpc>
                <a:spcPts val="4000"/>
              </a:lnSpc>
            </a:pPr>
            <a:r>
              <a:rPr lang="en-US" sz="2800">
                <a:solidFill>
                  <a:srgbClr val="182EA1"/>
                </a:solidFill>
                <a:latin typeface="Segoe UI Semibold" panose="020B0702040204020203" pitchFamily="34" charset="0"/>
                <a:cs typeface="Segoe UI Semibold" panose="020B0702040204020203" pitchFamily="34" charset="0"/>
              </a:rPr>
              <a:t>In your breakout room, share: </a:t>
            </a:r>
          </a:p>
          <a:p>
            <a:pPr marL="457200" indent="-457200">
              <a:lnSpc>
                <a:spcPts val="4000"/>
              </a:lnSpc>
              <a:buAutoNum type="arabicPeriod"/>
            </a:pPr>
            <a:r>
              <a:rPr lang="en-US" sz="2800">
                <a:solidFill>
                  <a:srgbClr val="182EA1"/>
                </a:solidFill>
                <a:latin typeface="Segoe UI Semibold" panose="020B0702040204020203" pitchFamily="34" charset="0"/>
                <a:cs typeface="Segoe UI Semibold" panose="020B0702040204020203" pitchFamily="34" charset="0"/>
              </a:rPr>
              <a:t>What does your local do really well in your school board election work?</a:t>
            </a:r>
          </a:p>
          <a:p>
            <a:pPr marL="457200" indent="-457200">
              <a:lnSpc>
                <a:spcPts val="4000"/>
              </a:lnSpc>
              <a:buAutoNum type="arabicPeriod"/>
            </a:pPr>
            <a:r>
              <a:rPr lang="en-US" sz="2800">
                <a:solidFill>
                  <a:srgbClr val="182EA1"/>
                </a:solidFill>
                <a:latin typeface="Segoe UI Semibold" panose="020B0702040204020203" pitchFamily="34" charset="0"/>
                <a:cs typeface="Segoe UI Semibold" panose="020B0702040204020203" pitchFamily="34" charset="0"/>
              </a:rPr>
              <a:t>What does your local need help on?</a:t>
            </a:r>
          </a:p>
          <a:p>
            <a:pPr marL="457200" indent="-457200">
              <a:lnSpc>
                <a:spcPts val="4000"/>
              </a:lnSpc>
              <a:buAutoNum type="arabicPeriod"/>
            </a:pPr>
            <a:r>
              <a:rPr lang="en-US" sz="2800">
                <a:solidFill>
                  <a:srgbClr val="182EA1"/>
                </a:solidFill>
                <a:latin typeface="Segoe UI Semibold" panose="020B0702040204020203" pitchFamily="34" charset="0"/>
                <a:cs typeface="Segoe UI Semibold" panose="020B0702040204020203" pitchFamily="34" charset="0"/>
              </a:rPr>
              <a:t>What are the biggest barriers you’re facing?   </a:t>
            </a:r>
          </a:p>
          <a:p>
            <a:pPr marL="457200" indent="-457200">
              <a:lnSpc>
                <a:spcPts val="4000"/>
              </a:lnSpc>
              <a:buAutoNum type="arabicPeriod"/>
            </a:pPr>
            <a:endParaRPr lang="en-US" sz="2800">
              <a:solidFill>
                <a:srgbClr val="182EA1"/>
              </a:solidFill>
              <a:latin typeface="Segoe UI Semibold" panose="020B0702040204020203" pitchFamily="34" charset="0"/>
              <a:cs typeface="Segoe UI Semibold" panose="020B0702040204020203" pitchFamily="34" charset="0"/>
            </a:endParaRPr>
          </a:p>
          <a:p>
            <a:pPr>
              <a:lnSpc>
                <a:spcPts val="4000"/>
              </a:lnSpc>
            </a:pPr>
            <a:r>
              <a:rPr lang="en-US" sz="2800">
                <a:solidFill>
                  <a:srgbClr val="182EA1"/>
                </a:solidFill>
                <a:latin typeface="Segoe UI Semibold" panose="020B0702040204020203" pitchFamily="34" charset="0"/>
                <a:cs typeface="Segoe UI Semibold" panose="020B0702040204020203" pitchFamily="34" charset="0"/>
              </a:rPr>
              <a:t>*Designate note-taker to report out. </a:t>
            </a:r>
          </a:p>
          <a:p>
            <a:pPr>
              <a:lnSpc>
                <a:spcPts val="4000"/>
              </a:lnSpc>
            </a:pPr>
            <a:r>
              <a:rPr lang="en-US" sz="2800">
                <a:solidFill>
                  <a:srgbClr val="182EA1"/>
                </a:solidFill>
                <a:latin typeface="Segoe UI Semibold" panose="020B0702040204020203" pitchFamily="34" charset="0"/>
                <a:cs typeface="Segoe UI Semibold" panose="020B0702040204020203" pitchFamily="34" charset="0"/>
              </a:rPr>
              <a:t>  You have 15 minutes.</a:t>
            </a:r>
          </a:p>
        </p:txBody>
      </p:sp>
      <p:sp>
        <p:nvSpPr>
          <p:cNvPr id="3" name="Rectangle 2">
            <a:extLst>
              <a:ext uri="{FF2B5EF4-FFF2-40B4-BE49-F238E27FC236}">
                <a16:creationId xmlns:a16="http://schemas.microsoft.com/office/drawing/2014/main" id="{76D8C7B8-BD15-6121-95E5-9EB3E79053D9}"/>
              </a:ext>
            </a:extLst>
          </p:cNvPr>
          <p:cNvSpPr/>
          <p:nvPr/>
        </p:nvSpPr>
        <p:spPr>
          <a:xfrm>
            <a:off x="-46383" y="-57150"/>
            <a:ext cx="12238383" cy="1123173"/>
          </a:xfrm>
          <a:prstGeom prst="rect">
            <a:avLst/>
          </a:prstGeom>
          <a:solidFill>
            <a:srgbClr val="182EA0"/>
          </a:solidFill>
          <a:ln>
            <a:solidFill>
              <a:srgbClr val="182E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WHO IS IN THE ZOOM?</a:t>
            </a:r>
          </a:p>
        </p:txBody>
      </p:sp>
      <p:pic>
        <p:nvPicPr>
          <p:cNvPr id="7" name="D595119B-FD15-4F99-9BD3-63E761FFAFA4" descr="IMG_50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529" y="1426200"/>
            <a:ext cx="3898165"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55236" y="304381"/>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241908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sp>
        <p:nvSpPr>
          <p:cNvPr id="7" name="Rectangle 6">
            <a:extLst>
              <a:ext uri="{FF2B5EF4-FFF2-40B4-BE49-F238E27FC236}">
                <a16:creationId xmlns:a16="http://schemas.microsoft.com/office/drawing/2014/main" id="{98FAE238-10D4-0410-6124-F7BD57AA54E9}"/>
              </a:ext>
            </a:extLst>
          </p:cNvPr>
          <p:cNvSpPr/>
          <p:nvPr/>
        </p:nvSpPr>
        <p:spPr>
          <a:xfrm>
            <a:off x="0" y="0"/>
            <a:ext cx="12192000" cy="1066023"/>
          </a:xfrm>
          <a:prstGeom prst="rect">
            <a:avLst/>
          </a:prstGeom>
          <a:solidFill>
            <a:srgbClr val="182EA0"/>
          </a:solidFill>
          <a:ln>
            <a:solidFill>
              <a:srgbClr val="182E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STRONG CAMPAIGNS STAY READY</a:t>
            </a:r>
          </a:p>
        </p:txBody>
      </p:sp>
      <p:pic>
        <p:nvPicPr>
          <p:cNvPr id="9" name="Picture 8">
            <a:extLst>
              <a:ext uri="{FF2B5EF4-FFF2-40B4-BE49-F238E27FC236}">
                <a16:creationId xmlns:a16="http://schemas.microsoft.com/office/drawing/2014/main" id="{438D2237-97FF-C459-E9C9-5CFB3C74E6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1120" y="6221219"/>
            <a:ext cx="3121429" cy="441373"/>
          </a:xfrm>
          <a:prstGeom prst="rect">
            <a:avLst/>
          </a:prstGeom>
        </p:spPr>
      </p:pic>
      <p:sp>
        <p:nvSpPr>
          <p:cNvPr id="15" name="TextBox 14"/>
          <p:cNvSpPr txBox="1"/>
          <p:nvPr/>
        </p:nvSpPr>
        <p:spPr>
          <a:xfrm>
            <a:off x="285329" y="1362202"/>
            <a:ext cx="8675791" cy="3811300"/>
          </a:xfrm>
          <a:prstGeom prst="rect">
            <a:avLst/>
          </a:prstGeom>
          <a:noFill/>
        </p:spPr>
        <p:txBody>
          <a:bodyPr wrap="square" rtlCol="0">
            <a:spAutoFit/>
          </a:bodyPr>
          <a:lstStyle/>
          <a:p>
            <a:pPr>
              <a:lnSpc>
                <a:spcPts val="4000"/>
              </a:lnSpc>
            </a:pPr>
            <a:r>
              <a:rPr lang="en-US" sz="2800" b="1">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Pre-Election Association Readiness Checklist </a:t>
            </a:r>
          </a:p>
          <a:p>
            <a:pPr marL="457200" indent="-457200">
              <a:lnSpc>
                <a:spcPts val="5000"/>
              </a:lnSpc>
              <a:buFont typeface="Wingdings" panose="05000000000000000000" pitchFamily="2" charset="2"/>
              <a:buChar char="q"/>
            </a:pPr>
            <a:r>
              <a:rPr lang="en-US" sz="2800">
                <a:solidFill>
                  <a:srgbClr val="182EA1"/>
                </a:solidFill>
                <a:latin typeface="Segoe UI Semibold" panose="020B0702040204020203" pitchFamily="34" charset="0"/>
                <a:cs typeface="Segoe UI Semibold" panose="020B0702040204020203" pitchFamily="34" charset="0"/>
              </a:rPr>
              <a:t>Know your election &amp; fundraising laws</a:t>
            </a:r>
          </a:p>
          <a:p>
            <a:pPr marL="457200" indent="-457200">
              <a:lnSpc>
                <a:spcPts val="5000"/>
              </a:lnSpc>
              <a:buFont typeface="Wingdings" panose="05000000000000000000" pitchFamily="2" charset="2"/>
              <a:buChar char="q"/>
            </a:pPr>
            <a:r>
              <a:rPr lang="en-US" sz="2800">
                <a:solidFill>
                  <a:srgbClr val="182EA1"/>
                </a:solidFill>
                <a:latin typeface="Segoe UI Semibold" panose="020B0702040204020203" pitchFamily="34" charset="0"/>
                <a:cs typeface="Segoe UI Semibold" panose="020B0702040204020203" pitchFamily="34" charset="0"/>
              </a:rPr>
              <a:t>Know your constitution and bylaws</a:t>
            </a:r>
          </a:p>
          <a:p>
            <a:pPr marL="457200" indent="-457200">
              <a:lnSpc>
                <a:spcPts val="5000"/>
              </a:lnSpc>
              <a:buFont typeface="Wingdings" panose="05000000000000000000" pitchFamily="2" charset="2"/>
              <a:buChar char="q"/>
            </a:pPr>
            <a:r>
              <a:rPr lang="en-US" sz="2800">
                <a:solidFill>
                  <a:srgbClr val="182EA1"/>
                </a:solidFill>
                <a:latin typeface="Segoe UI Semibold" panose="020B0702040204020203" pitchFamily="34" charset="0"/>
                <a:cs typeface="Segoe UI Semibold" panose="020B0702040204020203" pitchFamily="34" charset="0"/>
              </a:rPr>
              <a:t>Have a plan to get your leadership engaged</a:t>
            </a:r>
          </a:p>
          <a:p>
            <a:pPr marL="457200" indent="-457200">
              <a:lnSpc>
                <a:spcPts val="5000"/>
              </a:lnSpc>
              <a:buFont typeface="Wingdings" panose="05000000000000000000" pitchFamily="2" charset="2"/>
              <a:buChar char="q"/>
            </a:pPr>
            <a:r>
              <a:rPr lang="en-US" sz="2800">
                <a:solidFill>
                  <a:srgbClr val="182EA1"/>
                </a:solidFill>
                <a:latin typeface="Segoe UI Semibold" panose="020B0702040204020203" pitchFamily="34" charset="0"/>
                <a:cs typeface="Segoe UI Semibold" panose="020B0702040204020203" pitchFamily="34" charset="0"/>
              </a:rPr>
              <a:t>Know your communications infrastructure</a:t>
            </a:r>
          </a:p>
          <a:p>
            <a:pPr marL="457200" indent="-457200">
              <a:lnSpc>
                <a:spcPts val="5000"/>
              </a:lnSpc>
              <a:buFont typeface="Wingdings" panose="05000000000000000000" pitchFamily="2" charset="2"/>
              <a:buChar char="q"/>
            </a:pPr>
            <a:r>
              <a:rPr lang="en-US" sz="2800">
                <a:solidFill>
                  <a:srgbClr val="182EA1"/>
                </a:solidFill>
                <a:latin typeface="Segoe UI Semibold" panose="020B0702040204020203" pitchFamily="34" charset="0"/>
                <a:cs typeface="Segoe UI Semibold" panose="020B0702040204020203" pitchFamily="34" charset="0"/>
              </a:rPr>
              <a:t>Evaluate your capacity  </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7312" y="1826759"/>
            <a:ext cx="3131280" cy="3131280"/>
          </a:xfrm>
          <a:prstGeom prst="rect">
            <a:avLst/>
          </a:prstGeom>
        </p:spPr>
      </p:pic>
      <p:sp>
        <p:nvSpPr>
          <p:cNvPr id="10" name="TextBox 9"/>
          <p:cNvSpPr txBox="1"/>
          <p:nvPr/>
        </p:nvSpPr>
        <p:spPr>
          <a:xfrm>
            <a:off x="10778096" y="439754"/>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29132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82805" y="282637"/>
            <a:ext cx="7263527" cy="1323439"/>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STRONG CAMPAIGNS HAVE</a:t>
            </a:r>
          </a:p>
          <a:p>
            <a:r>
              <a:rPr lang="en-US" sz="4000">
                <a:solidFill>
                  <a:schemeClr val="bg1"/>
                </a:solidFill>
                <a:latin typeface="Segoe UI Black" panose="020B0A02040204020203" pitchFamily="34" charset="0"/>
                <a:ea typeface="Segoe UI Black" panose="020B0A02040204020203" pitchFamily="34" charset="0"/>
              </a:rPr>
              <a:t>CAMPAIGN PLANS</a:t>
            </a:r>
          </a:p>
        </p:txBody>
      </p:sp>
      <p:sp>
        <p:nvSpPr>
          <p:cNvPr id="8" name="TextBox 7"/>
          <p:cNvSpPr txBox="1"/>
          <p:nvPr/>
        </p:nvSpPr>
        <p:spPr>
          <a:xfrm>
            <a:off x="427460" y="1547356"/>
            <a:ext cx="6619875" cy="4196020"/>
          </a:xfrm>
          <a:prstGeom prst="rect">
            <a:avLst/>
          </a:prstGeom>
          <a:noFill/>
        </p:spPr>
        <p:txBody>
          <a:bodyPr wrap="square" rtlCol="0">
            <a:spAutoFit/>
          </a:bodyPr>
          <a:lstStyle/>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Mapping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Goals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Strategies &amp; Tactics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Message</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Budget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Accountability/task tracker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Timeline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Evaluation &amp; wrap-up</a:t>
            </a:r>
          </a:p>
        </p:txBody>
      </p:sp>
      <p:pic>
        <p:nvPicPr>
          <p:cNvPr id="3" name="Picture 2"/>
          <p:cNvPicPr>
            <a:picLocks noChangeAspect="1"/>
          </p:cNvPicPr>
          <p:nvPr/>
        </p:nvPicPr>
        <p:blipFill>
          <a:blip r:embed="rId3"/>
          <a:stretch>
            <a:fillRect/>
          </a:stretch>
        </p:blipFill>
        <p:spPr>
          <a:xfrm>
            <a:off x="7965132" y="1064713"/>
            <a:ext cx="3433607" cy="426256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10778096" y="439754"/>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4097887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p:cNvSpPr txBox="1"/>
          <p:nvPr/>
        </p:nvSpPr>
        <p:spPr>
          <a:xfrm>
            <a:off x="110836" y="1128112"/>
            <a:ext cx="12011891" cy="1118255"/>
          </a:xfrm>
          <a:prstGeom prst="rect">
            <a:avLst/>
          </a:prstGeom>
          <a:noFill/>
        </p:spPr>
        <p:txBody>
          <a:bodyPr wrap="square"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Semibold" panose="020B0702040204020203" pitchFamily="34" charset="0"/>
                <a:ea typeface="+mn-ea"/>
                <a:cs typeface="Segoe UI Semibold" panose="020B0702040204020203" pitchFamily="34" charset="0"/>
              </a:rPr>
              <a:t>Start with a simple chart of current office holders &amp; assessments. </a:t>
            </a:r>
          </a:p>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Semibold" panose="020B0702040204020203" pitchFamily="34" charset="0"/>
                <a:ea typeface="+mn-ea"/>
                <a:cs typeface="Segoe UI Semibold" panose="020B0702040204020203" pitchFamily="34" charset="0"/>
              </a:rPr>
              <a:t>Be careful what words you use, how this is stored, &amp; how this is shared. </a:t>
            </a:r>
          </a:p>
        </p:txBody>
      </p:sp>
      <p:graphicFrame>
        <p:nvGraphicFramePr>
          <p:cNvPr id="8" name="Table 7"/>
          <p:cNvGraphicFramePr>
            <a:graphicFrameLocks noGrp="1"/>
          </p:cNvGraphicFramePr>
          <p:nvPr/>
        </p:nvGraphicFramePr>
        <p:xfrm>
          <a:off x="254683" y="2455024"/>
          <a:ext cx="11660227" cy="3474720"/>
        </p:xfrm>
        <a:graphic>
          <a:graphicData uri="http://schemas.openxmlformats.org/drawingml/2006/table">
            <a:tbl>
              <a:tblPr firstRow="1" bandRow="1">
                <a:tableStyleId>{5C22544A-7EE6-4342-B048-85BDC9FD1C3A}</a:tableStyleId>
              </a:tblPr>
              <a:tblGrid>
                <a:gridCol w="1453046">
                  <a:extLst>
                    <a:ext uri="{9D8B030D-6E8A-4147-A177-3AD203B41FA5}">
                      <a16:colId xmlns:a16="http://schemas.microsoft.com/office/drawing/2014/main" val="1036472324"/>
                    </a:ext>
                  </a:extLst>
                </a:gridCol>
                <a:gridCol w="1678766">
                  <a:extLst>
                    <a:ext uri="{9D8B030D-6E8A-4147-A177-3AD203B41FA5}">
                      <a16:colId xmlns:a16="http://schemas.microsoft.com/office/drawing/2014/main" val="2636118998"/>
                    </a:ext>
                  </a:extLst>
                </a:gridCol>
                <a:gridCol w="2582338">
                  <a:extLst>
                    <a:ext uri="{9D8B030D-6E8A-4147-A177-3AD203B41FA5}">
                      <a16:colId xmlns:a16="http://schemas.microsoft.com/office/drawing/2014/main" val="3434508486"/>
                    </a:ext>
                  </a:extLst>
                </a:gridCol>
                <a:gridCol w="2552570">
                  <a:extLst>
                    <a:ext uri="{9D8B030D-6E8A-4147-A177-3AD203B41FA5}">
                      <a16:colId xmlns:a16="http://schemas.microsoft.com/office/drawing/2014/main" val="1418668949"/>
                    </a:ext>
                  </a:extLst>
                </a:gridCol>
                <a:gridCol w="3393507">
                  <a:extLst>
                    <a:ext uri="{9D8B030D-6E8A-4147-A177-3AD203B41FA5}">
                      <a16:colId xmlns:a16="http://schemas.microsoft.com/office/drawing/2014/main" val="1488240004"/>
                    </a:ext>
                  </a:extLst>
                </a:gridCol>
              </a:tblGrid>
              <a:tr h="561783">
                <a:tc>
                  <a:txBody>
                    <a:bodyPr/>
                    <a:lstStyle/>
                    <a:p>
                      <a:pPr algn="ctr"/>
                      <a:endParaRPr lang="en-US" sz="2000">
                        <a:latin typeface="Segoe UI Black" panose="020B0A02040204020203" pitchFamily="34" charset="0"/>
                        <a:ea typeface="Segoe UI Black" panose="020B0A02040204020203" pitchFamily="34" charset="0"/>
                      </a:endParaRPr>
                    </a:p>
                  </a:txBody>
                  <a:tcPr anchor="ctr">
                    <a:solidFill>
                      <a:srgbClr val="002EA8"/>
                    </a:solidFill>
                  </a:tcPr>
                </a:tc>
                <a:tc>
                  <a:txBody>
                    <a:bodyPr/>
                    <a:lstStyle/>
                    <a:p>
                      <a:pPr algn="ctr"/>
                      <a:r>
                        <a:rPr lang="en-US" sz="2000">
                          <a:latin typeface="Segoe UI Black"/>
                          <a:ea typeface="Segoe UI Black"/>
                        </a:rPr>
                        <a:t>TERM</a:t>
                      </a:r>
                      <a:r>
                        <a:rPr lang="en-US" sz="2000" baseline="0">
                          <a:latin typeface="Segoe UI Black"/>
                          <a:ea typeface="Segoe UI Black"/>
                        </a:rPr>
                        <a:t> EXPIRES</a:t>
                      </a:r>
                      <a:endParaRPr lang="en-US" sz="2000">
                        <a:latin typeface="Segoe UI Black"/>
                        <a:ea typeface="Segoe UI Black"/>
                      </a:endParaRPr>
                    </a:p>
                  </a:txBody>
                  <a:tcPr anchor="ctr">
                    <a:solidFill>
                      <a:srgbClr val="002EA8"/>
                    </a:solidFill>
                  </a:tcPr>
                </a:tc>
                <a:tc>
                  <a:txBody>
                    <a:bodyPr/>
                    <a:lstStyle/>
                    <a:p>
                      <a:pPr algn="ctr"/>
                      <a:r>
                        <a:rPr lang="en-US" sz="2000">
                          <a:latin typeface="Segoe UI Black"/>
                          <a:ea typeface="Segoe UI Black"/>
                        </a:rPr>
                        <a:t>SCHOOL</a:t>
                      </a:r>
                      <a:r>
                        <a:rPr lang="en-US" sz="2000" baseline="0">
                          <a:latin typeface="Segoe UI Black"/>
                          <a:ea typeface="Segoe UI Black"/>
                        </a:rPr>
                        <a:t> BOARD MEMBER</a:t>
                      </a:r>
                      <a:endParaRPr lang="en-US" sz="2000">
                        <a:latin typeface="Segoe UI Black"/>
                        <a:ea typeface="Segoe UI Black"/>
                      </a:endParaRPr>
                    </a:p>
                  </a:txBody>
                  <a:tcPr anchor="ctr">
                    <a:solidFill>
                      <a:srgbClr val="002EA8"/>
                    </a:solidFill>
                  </a:tcPr>
                </a:tc>
                <a:tc>
                  <a:txBody>
                    <a:bodyPr/>
                    <a:lstStyle/>
                    <a:p>
                      <a:pPr algn="ctr"/>
                      <a:r>
                        <a:rPr lang="en-US" sz="2000">
                          <a:latin typeface="Segoe UI Black"/>
                          <a:ea typeface="Segoe UI Black"/>
                        </a:rPr>
                        <a:t>ALLY, NEUTRAL, OPPONENT</a:t>
                      </a:r>
                    </a:p>
                  </a:txBody>
                  <a:tcPr anchor="ctr">
                    <a:solidFill>
                      <a:srgbClr val="002EA8"/>
                    </a:solidFill>
                  </a:tcPr>
                </a:tc>
                <a:tc>
                  <a:txBody>
                    <a:bodyPr/>
                    <a:lstStyle/>
                    <a:p>
                      <a:pPr algn="ctr"/>
                      <a:r>
                        <a:rPr lang="en-US" sz="2000">
                          <a:latin typeface="Segoe UI Black"/>
                          <a:ea typeface="Segoe UI Black"/>
                        </a:rPr>
                        <a:t>NOTES</a:t>
                      </a:r>
                    </a:p>
                  </a:txBody>
                  <a:tcPr anchor="ctr">
                    <a:solidFill>
                      <a:srgbClr val="002EA8"/>
                    </a:solidFill>
                  </a:tcPr>
                </a:tc>
                <a:extLst>
                  <a:ext uri="{0D108BD9-81ED-4DB2-BD59-A6C34878D82A}">
                    <a16:rowId xmlns:a16="http://schemas.microsoft.com/office/drawing/2014/main" val="1665840337"/>
                  </a:ext>
                </a:extLst>
              </a:tr>
              <a:tr h="313000">
                <a:tc>
                  <a:txBody>
                    <a:bodyPr/>
                    <a:lstStyle/>
                    <a:p>
                      <a:r>
                        <a:rPr lang="en-US" sz="2000">
                          <a:solidFill>
                            <a:srgbClr val="002EA8"/>
                          </a:solidFill>
                          <a:latin typeface="Segoe UI Black"/>
                          <a:ea typeface="Segoe UI Black"/>
                        </a:rPr>
                        <a:t>Seat</a:t>
                      </a:r>
                      <a:r>
                        <a:rPr lang="en-US" sz="2000" baseline="0">
                          <a:solidFill>
                            <a:srgbClr val="002EA8"/>
                          </a:solidFill>
                          <a:latin typeface="Segoe UI Black"/>
                          <a:ea typeface="Segoe UI Black"/>
                        </a:rPr>
                        <a:t> A</a:t>
                      </a:r>
                      <a:endParaRPr lang="en-US" sz="2000">
                        <a:solidFill>
                          <a:srgbClr val="002EA8"/>
                        </a:solidFill>
                        <a:latin typeface="Segoe UI Black"/>
                        <a:ea typeface="Segoe UI Black"/>
                      </a:endParaRP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974902196"/>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a:ea typeface="Segoe UI Black"/>
                        </a:rPr>
                        <a:t>Seat</a:t>
                      </a:r>
                      <a:r>
                        <a:rPr lang="en-US" sz="2000" baseline="0">
                          <a:solidFill>
                            <a:srgbClr val="002EA8"/>
                          </a:solidFill>
                          <a:latin typeface="Segoe UI Black"/>
                          <a:ea typeface="Segoe UI Black"/>
                        </a:rPr>
                        <a:t> B</a:t>
                      </a:r>
                      <a:endParaRPr lang="en-US" sz="2000">
                        <a:solidFill>
                          <a:srgbClr val="002EA8"/>
                        </a:solidFill>
                        <a:latin typeface="Segoe UI Black"/>
                        <a:ea typeface="Segoe UI Black"/>
                      </a:endParaRP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453852663"/>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a:ea typeface="Segoe UI Black"/>
                        </a:rPr>
                        <a:t>Seat</a:t>
                      </a:r>
                      <a:r>
                        <a:rPr lang="en-US" sz="2000" baseline="0">
                          <a:solidFill>
                            <a:srgbClr val="002EA8"/>
                          </a:solidFill>
                          <a:latin typeface="Segoe UI Black"/>
                          <a:ea typeface="Segoe UI Black"/>
                        </a:rPr>
                        <a:t> C</a:t>
                      </a:r>
                      <a:endParaRPr lang="en-US" sz="2000">
                        <a:solidFill>
                          <a:srgbClr val="002EA8"/>
                        </a:solidFill>
                        <a:latin typeface="Segoe UI Black"/>
                        <a:ea typeface="Segoe UI Black"/>
                      </a:endParaRP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413280789"/>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a:ea typeface="Segoe UI Black"/>
                        </a:rPr>
                        <a:t>Seat</a:t>
                      </a:r>
                      <a:r>
                        <a:rPr lang="en-US" sz="2000" baseline="0">
                          <a:solidFill>
                            <a:srgbClr val="002EA8"/>
                          </a:solidFill>
                          <a:latin typeface="Segoe UI Black"/>
                          <a:ea typeface="Segoe UI Black"/>
                        </a:rPr>
                        <a:t> D</a:t>
                      </a:r>
                      <a:endParaRPr lang="en-US" sz="2000">
                        <a:solidFill>
                          <a:srgbClr val="002EA8"/>
                        </a:solidFill>
                        <a:latin typeface="Segoe UI Black"/>
                        <a:ea typeface="Segoe UI Black"/>
                      </a:endParaRP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2658926054"/>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a:ea typeface="Segoe UI Black"/>
                        </a:rPr>
                        <a:t>Seat</a:t>
                      </a:r>
                      <a:r>
                        <a:rPr lang="en-US" sz="2000" baseline="0">
                          <a:solidFill>
                            <a:srgbClr val="002EA8"/>
                          </a:solidFill>
                          <a:latin typeface="Segoe UI Black"/>
                          <a:ea typeface="Segoe UI Black"/>
                        </a:rPr>
                        <a:t> E</a:t>
                      </a:r>
                      <a:endParaRPr lang="en-US" sz="2000">
                        <a:solidFill>
                          <a:srgbClr val="002EA8"/>
                        </a:solidFill>
                        <a:latin typeface="Segoe UI Black"/>
                        <a:ea typeface="Segoe UI Black"/>
                      </a:endParaRP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903575794"/>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a:ea typeface="Segoe UI Black"/>
                        </a:rPr>
                        <a:t>Seat</a:t>
                      </a:r>
                      <a:r>
                        <a:rPr lang="en-US" sz="2000" baseline="0">
                          <a:solidFill>
                            <a:srgbClr val="002EA8"/>
                          </a:solidFill>
                          <a:latin typeface="Segoe UI Black"/>
                          <a:ea typeface="Segoe UI Black"/>
                        </a:rPr>
                        <a:t> F</a:t>
                      </a:r>
                      <a:endParaRPr lang="en-US" sz="2000">
                        <a:solidFill>
                          <a:srgbClr val="002EA8"/>
                        </a:solidFill>
                        <a:latin typeface="Segoe UI Black"/>
                        <a:ea typeface="Segoe UI Black"/>
                      </a:endParaRP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4178024417"/>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a:ea typeface="Segoe UI Black"/>
                        </a:rPr>
                        <a:t>Seat</a:t>
                      </a:r>
                      <a:r>
                        <a:rPr lang="en-US" sz="2000" baseline="0">
                          <a:solidFill>
                            <a:srgbClr val="002EA8"/>
                          </a:solidFill>
                          <a:latin typeface="Segoe UI Black"/>
                          <a:ea typeface="Segoe UI Black"/>
                        </a:rPr>
                        <a:t> G</a:t>
                      </a:r>
                      <a:endParaRPr lang="en-US" sz="2000">
                        <a:solidFill>
                          <a:srgbClr val="002EA8"/>
                        </a:solidFill>
                        <a:latin typeface="Segoe UI Black"/>
                        <a:ea typeface="Segoe UI Black"/>
                      </a:endParaRPr>
                    </a:p>
                  </a:txBody>
                  <a:tcPr/>
                </a:tc>
                <a:tc>
                  <a:txBody>
                    <a:bodyPr/>
                    <a:lstStyle/>
                    <a:p>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126263253"/>
                  </a:ext>
                </a:extLst>
              </a:tr>
            </a:tbl>
          </a:graphicData>
        </a:graphic>
      </p:graphicFrame>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11191230" y="298445"/>
            <a:ext cx="6078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BR</a:t>
            </a:r>
          </a:p>
        </p:txBody>
      </p:sp>
      <p:sp>
        <p:nvSpPr>
          <p:cNvPr id="12" name="Rectangle 11">
            <a:extLst>
              <a:ext uri="{FF2B5EF4-FFF2-40B4-BE49-F238E27FC236}">
                <a16:creationId xmlns:a16="http://schemas.microsoft.com/office/drawing/2014/main" id="{98FAE238-10D4-0410-6124-F7BD57AA54E9}"/>
              </a:ext>
            </a:extLst>
          </p:cNvPr>
          <p:cNvSpPr/>
          <p:nvPr/>
        </p:nvSpPr>
        <p:spPr>
          <a:xfrm>
            <a:off x="-20041" y="1"/>
            <a:ext cx="12273643" cy="1085526"/>
          </a:xfrm>
          <a:prstGeom prst="rect">
            <a:avLst/>
          </a:prstGeom>
          <a:solidFill>
            <a:srgbClr val="182EA0"/>
          </a:solidFill>
          <a:ln>
            <a:solidFill>
              <a:srgbClr val="182E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STRONG CAMPAIGNS DO THEIR RESEARCH</a:t>
            </a:r>
          </a:p>
        </p:txBody>
      </p:sp>
      <p:sp>
        <p:nvSpPr>
          <p:cNvPr id="11" name="TextBox 10"/>
          <p:cNvSpPr txBox="1"/>
          <p:nvPr/>
        </p:nvSpPr>
        <p:spPr>
          <a:xfrm>
            <a:off x="11191230" y="342709"/>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3448274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996458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ASSESSING SCHOOL BOARD MEMBERS</a:t>
            </a:r>
          </a:p>
        </p:txBody>
      </p:sp>
      <p:sp>
        <p:nvSpPr>
          <p:cNvPr id="5" name="TextBox 4"/>
          <p:cNvSpPr txBox="1"/>
          <p:nvPr/>
        </p:nvSpPr>
        <p:spPr>
          <a:xfrm>
            <a:off x="414770" y="1354756"/>
            <a:ext cx="8285885" cy="4196020"/>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ts val="4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Willing to listen</a:t>
            </a:r>
          </a:p>
          <a:p>
            <a:pPr marL="457200" marR="0" lvl="0" indent="-457200" algn="l" defTabSz="914400" rtl="0" eaLnBrk="1" fontAlgn="auto" latinLnBrk="0" hangingPunct="1">
              <a:lnSpc>
                <a:spcPts val="4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Relationship with members</a:t>
            </a:r>
          </a:p>
          <a:p>
            <a:pPr marL="457200" marR="0" lvl="0" indent="-457200" algn="l" defTabSz="914400" rtl="0" eaLnBrk="1" fontAlgn="auto" latinLnBrk="0" hangingPunct="1">
              <a:lnSpc>
                <a:spcPts val="4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Experience in public education </a:t>
            </a:r>
          </a:p>
          <a:p>
            <a:pPr marL="457200" marR="0" lvl="0" indent="-457200" algn="l" defTabSz="914400" rtl="0" eaLnBrk="1" fontAlgn="auto" latinLnBrk="0" hangingPunct="1">
              <a:lnSpc>
                <a:spcPts val="4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Strong candidate or campaigner</a:t>
            </a:r>
          </a:p>
          <a:p>
            <a:pPr marL="457200" marR="0" lvl="0" indent="-457200" algn="l" defTabSz="914400" rtl="0" eaLnBrk="1" fontAlgn="auto" latinLnBrk="0" hangingPunct="1">
              <a:lnSpc>
                <a:spcPts val="4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Community support</a:t>
            </a:r>
          </a:p>
          <a:p>
            <a:pPr marL="457200" marR="0" lvl="0" indent="-457200" algn="l" defTabSz="914400" rtl="0" eaLnBrk="1" fontAlgn="auto" latinLnBrk="0" hangingPunct="1">
              <a:lnSpc>
                <a:spcPts val="4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Member of coalition or allied group? </a:t>
            </a:r>
          </a:p>
          <a:p>
            <a:pPr marL="457200" marR="0" lvl="0" indent="-457200" algn="l" defTabSz="914400" rtl="0" eaLnBrk="1" fontAlgn="auto" latinLnBrk="0" hangingPunct="1">
              <a:lnSpc>
                <a:spcPts val="4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Potential for improved relationship</a:t>
            </a:r>
          </a:p>
          <a:p>
            <a:pPr marL="457200" marR="0" lvl="0" indent="-457200" algn="l" defTabSz="914400" rtl="0" eaLnBrk="1" fontAlgn="auto" latinLnBrk="0" hangingPunct="1">
              <a:lnSpc>
                <a:spcPts val="4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Is this seat winnable?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7783" y="1416098"/>
            <a:ext cx="4134678" cy="4134678"/>
          </a:xfrm>
          <a:prstGeom prst="rect">
            <a:avLst/>
          </a:prstGeom>
        </p:spPr>
      </p:pic>
      <p:sp>
        <p:nvSpPr>
          <p:cNvPr id="7" name="TextBox 6"/>
          <p:cNvSpPr txBox="1"/>
          <p:nvPr/>
        </p:nvSpPr>
        <p:spPr>
          <a:xfrm>
            <a:off x="11111451" y="398315"/>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1471887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EA8"/>
        </a:solidFill>
        <a:effectLst/>
      </p:bgPr>
    </p:bg>
    <p:spTree>
      <p:nvGrpSpPr>
        <p:cNvPr id="1" name="Shape 166"/>
        <p:cNvGrpSpPr/>
        <p:nvPr/>
      </p:nvGrpSpPr>
      <p:grpSpPr>
        <a:xfrm>
          <a:off x="0" y="0"/>
          <a:ext cx="0" cy="0"/>
          <a:chOff x="0" y="0"/>
          <a:chExt cx="0" cy="0"/>
        </a:xfrm>
      </p:grpSpPr>
      <p:sp>
        <p:nvSpPr>
          <p:cNvPr id="167" name="Google Shape;167;p30"/>
          <p:cNvSpPr txBox="1">
            <a:spLocks noGrp="1"/>
          </p:cNvSpPr>
          <p:nvPr>
            <p:ph type="title"/>
          </p:nvPr>
        </p:nvSpPr>
        <p:spPr>
          <a:xfrm>
            <a:off x="331916" y="0"/>
            <a:ext cx="11430593" cy="1053200"/>
          </a:xfrm>
          <a:prstGeom prst="rect">
            <a:avLst/>
          </a:prstGeom>
          <a:noFill/>
          <a:ln>
            <a:noFill/>
          </a:ln>
        </p:spPr>
        <p:txBody>
          <a:bodyPr spcFirstLastPara="1" wrap="square" lIns="91433" tIns="45700" rIns="91433" bIns="45700" anchor="b" anchorCtr="0">
            <a:noAutofit/>
          </a:bodyPr>
          <a:lstStyle/>
          <a:p>
            <a:pPr>
              <a:buClr>
                <a:srgbClr val="067DA1"/>
              </a:buClr>
              <a:buSzPts val="4500"/>
            </a:pPr>
            <a:r>
              <a:rPr lang="en-US" sz="4000">
                <a:solidFill>
                  <a:schemeClr val="bg1"/>
                </a:solidFill>
                <a:latin typeface="Segoe UI Black" panose="020B0A02040204020203" pitchFamily="34" charset="0"/>
                <a:ea typeface="Segoe UI Black" panose="020B0A02040204020203" pitchFamily="34" charset="0"/>
                <a:cs typeface="EB Garamond"/>
                <a:sym typeface="EB Garamond"/>
              </a:rPr>
              <a:t>MAPPING YOUR SCHOOL BOARD EXAMPLE</a:t>
            </a:r>
          </a:p>
        </p:txBody>
      </p:sp>
      <p:graphicFrame>
        <p:nvGraphicFramePr>
          <p:cNvPr id="6" name="Table 5"/>
          <p:cNvGraphicFramePr>
            <a:graphicFrameLocks noGrp="1"/>
          </p:cNvGraphicFramePr>
          <p:nvPr/>
        </p:nvGraphicFramePr>
        <p:xfrm>
          <a:off x="331916" y="1278049"/>
          <a:ext cx="11615893" cy="3901440"/>
        </p:xfrm>
        <a:graphic>
          <a:graphicData uri="http://schemas.openxmlformats.org/drawingml/2006/table">
            <a:tbl>
              <a:tblPr firstRow="1" bandRow="1">
                <a:tableStyleId>{5C22544A-7EE6-4342-B048-85BDC9FD1C3A}</a:tableStyleId>
              </a:tblPr>
              <a:tblGrid>
                <a:gridCol w="1125409">
                  <a:extLst>
                    <a:ext uri="{9D8B030D-6E8A-4147-A177-3AD203B41FA5}">
                      <a16:colId xmlns:a16="http://schemas.microsoft.com/office/drawing/2014/main" val="1036472324"/>
                    </a:ext>
                  </a:extLst>
                </a:gridCol>
                <a:gridCol w="1371600">
                  <a:extLst>
                    <a:ext uri="{9D8B030D-6E8A-4147-A177-3AD203B41FA5}">
                      <a16:colId xmlns:a16="http://schemas.microsoft.com/office/drawing/2014/main" val="2636118998"/>
                    </a:ext>
                  </a:extLst>
                </a:gridCol>
                <a:gridCol w="2724150">
                  <a:extLst>
                    <a:ext uri="{9D8B030D-6E8A-4147-A177-3AD203B41FA5}">
                      <a16:colId xmlns:a16="http://schemas.microsoft.com/office/drawing/2014/main" val="3434508486"/>
                    </a:ext>
                  </a:extLst>
                </a:gridCol>
                <a:gridCol w="2047875">
                  <a:extLst>
                    <a:ext uri="{9D8B030D-6E8A-4147-A177-3AD203B41FA5}">
                      <a16:colId xmlns:a16="http://schemas.microsoft.com/office/drawing/2014/main" val="1418668949"/>
                    </a:ext>
                  </a:extLst>
                </a:gridCol>
                <a:gridCol w="4346859">
                  <a:extLst>
                    <a:ext uri="{9D8B030D-6E8A-4147-A177-3AD203B41FA5}">
                      <a16:colId xmlns:a16="http://schemas.microsoft.com/office/drawing/2014/main" val="1488240004"/>
                    </a:ext>
                  </a:extLst>
                </a:gridCol>
              </a:tblGrid>
              <a:tr h="609600">
                <a:tc>
                  <a:txBody>
                    <a:bodyPr/>
                    <a:lstStyle/>
                    <a:p>
                      <a:endParaRPr lang="en-US" sz="1600">
                        <a:latin typeface="Segoe UI Black" panose="020B0A02040204020203" pitchFamily="34" charset="0"/>
                        <a:ea typeface="Segoe UI Black" panose="020B0A02040204020203" pitchFamily="34" charset="0"/>
                      </a:endParaRPr>
                    </a:p>
                  </a:txBody>
                  <a:tcPr marL="121920" marR="121920" marT="60960" marB="60960">
                    <a:solidFill>
                      <a:srgbClr val="002EA8"/>
                    </a:solidFill>
                  </a:tcPr>
                </a:tc>
                <a:tc>
                  <a:txBody>
                    <a:bodyPr/>
                    <a:lstStyle/>
                    <a:p>
                      <a:pPr algn="ctr"/>
                      <a:r>
                        <a:rPr lang="en-US" sz="1600">
                          <a:latin typeface="Segoe UI Black" panose="020B0A02040204020203" pitchFamily="34" charset="0"/>
                          <a:ea typeface="Segoe UI Black" panose="020B0A02040204020203" pitchFamily="34" charset="0"/>
                        </a:rPr>
                        <a:t>TERM</a:t>
                      </a:r>
                      <a:r>
                        <a:rPr lang="en-US" sz="1600" baseline="0">
                          <a:latin typeface="Segoe UI Black" panose="020B0A02040204020203" pitchFamily="34" charset="0"/>
                          <a:ea typeface="Segoe UI Black" panose="020B0A02040204020203" pitchFamily="34" charset="0"/>
                        </a:rPr>
                        <a:t> EXPIRES</a:t>
                      </a:r>
                      <a:endParaRPr lang="en-US" sz="1600">
                        <a:latin typeface="Segoe UI Black" panose="020B0A02040204020203" pitchFamily="34" charset="0"/>
                        <a:ea typeface="Segoe UI Black" panose="020B0A02040204020203" pitchFamily="34" charset="0"/>
                      </a:endParaRPr>
                    </a:p>
                  </a:txBody>
                  <a:tcPr marL="121920" marR="121920" marT="60960" marB="60960">
                    <a:solidFill>
                      <a:srgbClr val="002EA8"/>
                    </a:solidFill>
                  </a:tcPr>
                </a:tc>
                <a:tc>
                  <a:txBody>
                    <a:bodyPr/>
                    <a:lstStyle/>
                    <a:p>
                      <a:pPr algn="ctr"/>
                      <a:r>
                        <a:rPr lang="en-US" sz="1600">
                          <a:latin typeface="Segoe UI Black" panose="020B0A02040204020203" pitchFamily="34" charset="0"/>
                          <a:ea typeface="Segoe UI Black" panose="020B0A02040204020203" pitchFamily="34" charset="0"/>
                        </a:rPr>
                        <a:t>SCHOOL</a:t>
                      </a:r>
                      <a:r>
                        <a:rPr lang="en-US" sz="1600" baseline="0">
                          <a:latin typeface="Segoe UI Black" panose="020B0A02040204020203" pitchFamily="34" charset="0"/>
                          <a:ea typeface="Segoe UI Black" panose="020B0A02040204020203" pitchFamily="34" charset="0"/>
                        </a:rPr>
                        <a:t> BOARD MEMBER</a:t>
                      </a:r>
                      <a:endParaRPr lang="en-US" sz="1600">
                        <a:latin typeface="Segoe UI Black" panose="020B0A02040204020203" pitchFamily="34" charset="0"/>
                        <a:ea typeface="Segoe UI Black" panose="020B0A02040204020203" pitchFamily="34" charset="0"/>
                      </a:endParaRPr>
                    </a:p>
                  </a:txBody>
                  <a:tcPr marL="121920" marR="121920" marT="60960" marB="60960">
                    <a:solidFill>
                      <a:srgbClr val="002EA8"/>
                    </a:solidFill>
                  </a:tcPr>
                </a:tc>
                <a:tc>
                  <a:txBody>
                    <a:bodyPr/>
                    <a:lstStyle/>
                    <a:p>
                      <a:pPr algn="ctr"/>
                      <a:r>
                        <a:rPr lang="en-US" sz="1600">
                          <a:latin typeface="Segoe UI Black" panose="020B0A02040204020203" pitchFamily="34" charset="0"/>
                          <a:ea typeface="Segoe UI Black" panose="020B0A02040204020203" pitchFamily="34" charset="0"/>
                        </a:rPr>
                        <a:t>ALLY</a:t>
                      </a:r>
                      <a:r>
                        <a:rPr lang="en-US" sz="1600" baseline="0">
                          <a:latin typeface="Segoe UI Black" panose="020B0A02040204020203" pitchFamily="34" charset="0"/>
                          <a:ea typeface="Segoe UI Black" panose="020B0A02040204020203" pitchFamily="34" charset="0"/>
                        </a:rPr>
                        <a:t>, NEUTRAL, OPPONENT</a:t>
                      </a:r>
                      <a:endParaRPr lang="en-US" sz="1600">
                        <a:latin typeface="Segoe UI Black" panose="020B0A02040204020203" pitchFamily="34" charset="0"/>
                        <a:ea typeface="Segoe UI Black" panose="020B0A02040204020203" pitchFamily="34" charset="0"/>
                      </a:endParaRPr>
                    </a:p>
                  </a:txBody>
                  <a:tcPr marL="121920" marR="121920" marT="60960" marB="60960">
                    <a:solidFill>
                      <a:srgbClr val="002EA8"/>
                    </a:solidFill>
                  </a:tcPr>
                </a:tc>
                <a:tc>
                  <a:txBody>
                    <a:bodyPr/>
                    <a:lstStyle/>
                    <a:p>
                      <a:pPr algn="ctr"/>
                      <a:r>
                        <a:rPr lang="en-US" sz="1600">
                          <a:latin typeface="Segoe UI Black" panose="020B0A02040204020203" pitchFamily="34" charset="0"/>
                          <a:ea typeface="Segoe UI Black" panose="020B0A02040204020203" pitchFamily="34" charset="0"/>
                        </a:rPr>
                        <a:t>NOTES</a:t>
                      </a:r>
                    </a:p>
                  </a:txBody>
                  <a:tcPr marL="121920" marR="121920" marT="60960" marB="60960">
                    <a:solidFill>
                      <a:srgbClr val="002EA8"/>
                    </a:solidFill>
                  </a:tcPr>
                </a:tc>
                <a:extLst>
                  <a:ext uri="{0D108BD9-81ED-4DB2-BD59-A6C34878D82A}">
                    <a16:rowId xmlns:a16="http://schemas.microsoft.com/office/drawing/2014/main" val="1665840337"/>
                  </a:ext>
                </a:extLst>
              </a:tr>
              <a:tr h="416064">
                <a:tc>
                  <a:txBody>
                    <a:bodyPr/>
                    <a:lstStyle/>
                    <a:p>
                      <a:r>
                        <a:rPr lang="en-US" sz="2000">
                          <a:solidFill>
                            <a:srgbClr val="002EA8"/>
                          </a:solidFill>
                          <a:latin typeface="Segoe UI Black" panose="020B0A02040204020203" pitchFamily="34" charset="0"/>
                          <a:ea typeface="Segoe UI Black" panose="020B0A02040204020203" pitchFamily="34" charset="0"/>
                        </a:rPr>
                        <a:t>Seat</a:t>
                      </a:r>
                      <a:r>
                        <a:rPr lang="en-US" sz="2000" baseline="0">
                          <a:solidFill>
                            <a:srgbClr val="002EA8"/>
                          </a:solidFill>
                          <a:latin typeface="Segoe UI Black" panose="020B0A02040204020203" pitchFamily="34" charset="0"/>
                          <a:ea typeface="Segoe UI Black" panose="020B0A02040204020203" pitchFamily="34" charset="0"/>
                        </a:rPr>
                        <a:t> A</a:t>
                      </a:r>
                      <a:endParaRPr lang="en-US" sz="2000">
                        <a:solidFill>
                          <a:srgbClr val="002EA8"/>
                        </a:solidFill>
                        <a:latin typeface="Segoe UI Black" panose="020B0A02040204020203" pitchFamily="34" charset="0"/>
                        <a:ea typeface="Segoe UI Black" panose="020B0A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2026</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President</a:t>
                      </a:r>
                      <a:r>
                        <a:rPr lang="en-US" sz="2000" baseline="0">
                          <a:latin typeface="Segoe UI" panose="020B0502040204020203" pitchFamily="34" charset="0"/>
                          <a:cs typeface="Segoe UI" panose="020B0502040204020203" pitchFamily="34" charset="0"/>
                        </a:rPr>
                        <a:t> Jane Jones</a:t>
                      </a:r>
                      <a:endParaRPr lang="en-US" sz="2000">
                        <a:latin typeface="Segoe UI" panose="020B0502040204020203" pitchFamily="34" charset="0"/>
                        <a:cs typeface="Segoe UI" panose="020B05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Ally</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Parent of member</a:t>
                      </a:r>
                    </a:p>
                  </a:txBody>
                  <a:tcPr marL="121920" marR="121920" marT="60960" marB="60960"/>
                </a:tc>
                <a:extLst>
                  <a:ext uri="{0D108BD9-81ED-4DB2-BD59-A6C34878D82A}">
                    <a16:rowId xmlns:a16="http://schemas.microsoft.com/office/drawing/2014/main" val="2974902196"/>
                  </a:ext>
                </a:extLst>
              </a:tr>
              <a:tr h="4160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panose="020B0A02040204020203" pitchFamily="34" charset="0"/>
                          <a:ea typeface="Segoe UI Black" panose="020B0A02040204020203" pitchFamily="34" charset="0"/>
                        </a:rPr>
                        <a:t>Seat</a:t>
                      </a:r>
                      <a:r>
                        <a:rPr lang="en-US" sz="2000" baseline="0">
                          <a:solidFill>
                            <a:srgbClr val="002EA8"/>
                          </a:solidFill>
                          <a:latin typeface="Segoe UI Black" panose="020B0A02040204020203" pitchFamily="34" charset="0"/>
                          <a:ea typeface="Segoe UI Black" panose="020B0A02040204020203" pitchFamily="34" charset="0"/>
                        </a:rPr>
                        <a:t> B</a:t>
                      </a:r>
                      <a:endParaRPr lang="en-US" sz="2000">
                        <a:solidFill>
                          <a:srgbClr val="002EA8"/>
                        </a:solidFill>
                        <a:latin typeface="Segoe UI Black" panose="020B0A02040204020203" pitchFamily="34" charset="0"/>
                        <a:ea typeface="Segoe UI Black" panose="020B0A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2024</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Vice-President</a:t>
                      </a:r>
                      <a:r>
                        <a:rPr lang="en-US" sz="2000" baseline="0">
                          <a:latin typeface="Segoe UI" panose="020B0502040204020203" pitchFamily="34" charset="0"/>
                          <a:cs typeface="Segoe UI" panose="020B0502040204020203" pitchFamily="34" charset="0"/>
                        </a:rPr>
                        <a:t> Billy James</a:t>
                      </a:r>
                      <a:endParaRPr lang="en-US" sz="2000">
                        <a:latin typeface="Segoe UI" panose="020B0502040204020203" pitchFamily="34" charset="0"/>
                        <a:cs typeface="Segoe UI" panose="020B05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Neutral</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Basketball</a:t>
                      </a:r>
                      <a:r>
                        <a:rPr lang="en-US" sz="2000" baseline="0">
                          <a:latin typeface="Segoe UI" panose="020B0502040204020203" pitchFamily="34" charset="0"/>
                          <a:cs typeface="Segoe UI" panose="020B0502040204020203" pitchFamily="34" charset="0"/>
                        </a:rPr>
                        <a:t> coach</a:t>
                      </a:r>
                      <a:endParaRPr lang="en-US" sz="2000">
                        <a:latin typeface="Segoe UI" panose="020B0502040204020203" pitchFamily="34" charset="0"/>
                        <a:cs typeface="Segoe UI" panose="020B0502040204020203" pitchFamily="34" charset="0"/>
                      </a:endParaRPr>
                    </a:p>
                  </a:txBody>
                  <a:tcPr marL="121920" marR="121920" marT="60960" marB="60960"/>
                </a:tc>
                <a:extLst>
                  <a:ext uri="{0D108BD9-81ED-4DB2-BD59-A6C34878D82A}">
                    <a16:rowId xmlns:a16="http://schemas.microsoft.com/office/drawing/2014/main" val="453852663"/>
                  </a:ext>
                </a:extLst>
              </a:tr>
              <a:tr h="4160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panose="020B0A02040204020203" pitchFamily="34" charset="0"/>
                          <a:ea typeface="Segoe UI Black" panose="020B0A02040204020203" pitchFamily="34" charset="0"/>
                        </a:rPr>
                        <a:t>Seat</a:t>
                      </a:r>
                      <a:r>
                        <a:rPr lang="en-US" sz="2000" baseline="0">
                          <a:solidFill>
                            <a:srgbClr val="002EA8"/>
                          </a:solidFill>
                          <a:latin typeface="Segoe UI Black" panose="020B0A02040204020203" pitchFamily="34" charset="0"/>
                          <a:ea typeface="Segoe UI Black" panose="020B0A02040204020203" pitchFamily="34" charset="0"/>
                        </a:rPr>
                        <a:t> C</a:t>
                      </a:r>
                      <a:endParaRPr lang="en-US" sz="2000">
                        <a:solidFill>
                          <a:srgbClr val="002EA8"/>
                        </a:solidFill>
                        <a:latin typeface="Segoe UI Black" panose="020B0A02040204020203" pitchFamily="34" charset="0"/>
                        <a:ea typeface="Segoe UI Black" panose="020B0A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2026</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Dolores Smith</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Neutral </a:t>
                      </a:r>
                    </a:p>
                  </a:txBody>
                  <a:tcPr marL="121920" marR="121920" marT="60960" marB="60960"/>
                </a:tc>
                <a:tc>
                  <a:txBody>
                    <a:bodyPr/>
                    <a:lstStyle/>
                    <a:p>
                      <a:pPr algn="ctr"/>
                      <a:endParaRPr lang="en-US" sz="2000">
                        <a:latin typeface="Segoe UI" panose="020B0502040204020203" pitchFamily="34" charset="0"/>
                        <a:cs typeface="Segoe UI" panose="020B0502040204020203" pitchFamily="34" charset="0"/>
                      </a:endParaRPr>
                    </a:p>
                  </a:txBody>
                  <a:tcPr marL="121920" marR="121920" marT="60960" marB="60960"/>
                </a:tc>
                <a:extLst>
                  <a:ext uri="{0D108BD9-81ED-4DB2-BD59-A6C34878D82A}">
                    <a16:rowId xmlns:a16="http://schemas.microsoft.com/office/drawing/2014/main" val="1413280789"/>
                  </a:ext>
                </a:extLst>
              </a:tr>
              <a:tr h="4160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panose="020B0A02040204020203" pitchFamily="34" charset="0"/>
                          <a:ea typeface="Segoe UI Black" panose="020B0A02040204020203" pitchFamily="34" charset="0"/>
                        </a:rPr>
                        <a:t>Seat</a:t>
                      </a:r>
                      <a:r>
                        <a:rPr lang="en-US" sz="2000" baseline="0">
                          <a:solidFill>
                            <a:srgbClr val="002EA8"/>
                          </a:solidFill>
                          <a:latin typeface="Segoe UI Black" panose="020B0A02040204020203" pitchFamily="34" charset="0"/>
                          <a:ea typeface="Segoe UI Black" panose="020B0A02040204020203" pitchFamily="34" charset="0"/>
                        </a:rPr>
                        <a:t> D</a:t>
                      </a:r>
                      <a:endParaRPr lang="en-US" sz="2000">
                        <a:solidFill>
                          <a:srgbClr val="002EA8"/>
                        </a:solidFill>
                        <a:latin typeface="Segoe UI Black" panose="020B0A02040204020203" pitchFamily="34" charset="0"/>
                        <a:ea typeface="Segoe UI Black" panose="020B0A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2025</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Randy Jerk</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Opponent</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Tried to take dues deduction away</a:t>
                      </a:r>
                    </a:p>
                  </a:txBody>
                  <a:tcPr marL="121920" marR="121920" marT="60960" marB="60960"/>
                </a:tc>
                <a:extLst>
                  <a:ext uri="{0D108BD9-81ED-4DB2-BD59-A6C34878D82A}">
                    <a16:rowId xmlns:a16="http://schemas.microsoft.com/office/drawing/2014/main" val="2658926054"/>
                  </a:ext>
                </a:extLst>
              </a:tr>
              <a:tr h="4160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panose="020B0A02040204020203" pitchFamily="34" charset="0"/>
                          <a:ea typeface="Segoe UI Black" panose="020B0A02040204020203" pitchFamily="34" charset="0"/>
                        </a:rPr>
                        <a:t>Seat</a:t>
                      </a:r>
                      <a:r>
                        <a:rPr lang="en-US" sz="2000" baseline="0">
                          <a:solidFill>
                            <a:srgbClr val="002EA8"/>
                          </a:solidFill>
                          <a:latin typeface="Segoe UI Black" panose="020B0A02040204020203" pitchFamily="34" charset="0"/>
                          <a:ea typeface="Segoe UI Black" panose="020B0A02040204020203" pitchFamily="34" charset="0"/>
                        </a:rPr>
                        <a:t> E</a:t>
                      </a:r>
                      <a:endParaRPr lang="en-US" sz="2000">
                        <a:solidFill>
                          <a:srgbClr val="002EA8"/>
                        </a:solidFill>
                        <a:latin typeface="Segoe UI Black" panose="020B0A02040204020203" pitchFamily="34" charset="0"/>
                        <a:ea typeface="Segoe UI Black" panose="020B0A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2024</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Gladys Grumps</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Opponent</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Repeatedly dismissive of concerns</a:t>
                      </a:r>
                    </a:p>
                  </a:txBody>
                  <a:tcPr marL="121920" marR="121920" marT="60960" marB="60960"/>
                </a:tc>
                <a:extLst>
                  <a:ext uri="{0D108BD9-81ED-4DB2-BD59-A6C34878D82A}">
                    <a16:rowId xmlns:a16="http://schemas.microsoft.com/office/drawing/2014/main" val="1903575794"/>
                  </a:ext>
                </a:extLst>
              </a:tr>
              <a:tr h="4160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panose="020B0A02040204020203" pitchFamily="34" charset="0"/>
                          <a:ea typeface="Segoe UI Black" panose="020B0A02040204020203" pitchFamily="34" charset="0"/>
                        </a:rPr>
                        <a:t>Seat</a:t>
                      </a:r>
                      <a:r>
                        <a:rPr lang="en-US" sz="2000" baseline="0">
                          <a:solidFill>
                            <a:srgbClr val="002EA8"/>
                          </a:solidFill>
                          <a:latin typeface="Segoe UI Black" panose="020B0A02040204020203" pitchFamily="34" charset="0"/>
                          <a:ea typeface="Segoe UI Black" panose="020B0A02040204020203" pitchFamily="34" charset="0"/>
                        </a:rPr>
                        <a:t> F</a:t>
                      </a:r>
                      <a:endParaRPr lang="en-US" sz="2000">
                        <a:solidFill>
                          <a:srgbClr val="002EA8"/>
                        </a:solidFill>
                        <a:latin typeface="Segoe UI Black" panose="020B0A02040204020203" pitchFamily="34" charset="0"/>
                        <a:ea typeface="Segoe UI Black" panose="020B0A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2024</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Jean Garcia</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Ally</a:t>
                      </a:r>
                    </a:p>
                  </a:txBody>
                  <a:tcPr marL="121920" marR="121920" marT="60960" marB="60960"/>
                </a:tc>
                <a:tc>
                  <a:txBody>
                    <a:bodyPr/>
                    <a:lstStyle/>
                    <a:p>
                      <a:pPr algn="ctr"/>
                      <a:endParaRPr lang="en-US" sz="2000">
                        <a:latin typeface="Segoe UI" panose="020B0502040204020203" pitchFamily="34" charset="0"/>
                        <a:cs typeface="Segoe UI" panose="020B0502040204020203" pitchFamily="34" charset="0"/>
                      </a:endParaRPr>
                    </a:p>
                  </a:txBody>
                  <a:tcPr marL="121920" marR="121920" marT="60960" marB="60960"/>
                </a:tc>
                <a:extLst>
                  <a:ext uri="{0D108BD9-81ED-4DB2-BD59-A6C34878D82A}">
                    <a16:rowId xmlns:a16="http://schemas.microsoft.com/office/drawing/2014/main" val="4178024417"/>
                  </a:ext>
                </a:extLst>
              </a:tr>
              <a:tr h="4160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a:solidFill>
                            <a:srgbClr val="002EA8"/>
                          </a:solidFill>
                          <a:latin typeface="Segoe UI Black" panose="020B0A02040204020203" pitchFamily="34" charset="0"/>
                          <a:ea typeface="Segoe UI Black" panose="020B0A02040204020203" pitchFamily="34" charset="0"/>
                        </a:rPr>
                        <a:t>Seat</a:t>
                      </a:r>
                      <a:r>
                        <a:rPr lang="en-US" sz="2000" baseline="0">
                          <a:solidFill>
                            <a:srgbClr val="002EA8"/>
                          </a:solidFill>
                          <a:latin typeface="Segoe UI Black" panose="020B0A02040204020203" pitchFamily="34" charset="0"/>
                          <a:ea typeface="Segoe UI Black" panose="020B0A02040204020203" pitchFamily="34" charset="0"/>
                        </a:rPr>
                        <a:t> G</a:t>
                      </a:r>
                      <a:endParaRPr lang="en-US" sz="2000">
                        <a:solidFill>
                          <a:srgbClr val="002EA8"/>
                        </a:solidFill>
                        <a:latin typeface="Segoe UI Black" panose="020B0A02040204020203" pitchFamily="34" charset="0"/>
                        <a:ea typeface="Segoe UI Black" panose="020B0A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2025</a:t>
                      </a: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Frida</a:t>
                      </a:r>
                      <a:r>
                        <a:rPr lang="en-US" sz="2000" baseline="0">
                          <a:latin typeface="Segoe UI" panose="020B0502040204020203" pitchFamily="34" charset="0"/>
                          <a:cs typeface="Segoe UI" panose="020B0502040204020203" pitchFamily="34" charset="0"/>
                        </a:rPr>
                        <a:t> Lemon</a:t>
                      </a:r>
                      <a:endParaRPr lang="en-US" sz="2000">
                        <a:latin typeface="Segoe UI" panose="020B0502040204020203" pitchFamily="34" charset="0"/>
                        <a:cs typeface="Segoe UI" panose="020B0502040204020203" pitchFamily="34" charset="0"/>
                      </a:endParaRPr>
                    </a:p>
                  </a:txBody>
                  <a:tcPr marL="121920" marR="121920" marT="60960" marB="60960"/>
                </a:tc>
                <a:tc>
                  <a:txBody>
                    <a:bodyPr/>
                    <a:lstStyle/>
                    <a:p>
                      <a:pPr algn="ctr"/>
                      <a:r>
                        <a:rPr lang="en-US" sz="2000">
                          <a:latin typeface="Segoe UI" panose="020B0502040204020203" pitchFamily="34" charset="0"/>
                          <a:cs typeface="Segoe UI" panose="020B0502040204020203" pitchFamily="34" charset="0"/>
                        </a:rPr>
                        <a:t>Neutral</a:t>
                      </a:r>
                    </a:p>
                  </a:txBody>
                  <a:tcPr marL="121920" marR="121920" marT="60960" marB="60960"/>
                </a:tc>
                <a:tc>
                  <a:txBody>
                    <a:bodyPr/>
                    <a:lstStyle/>
                    <a:p>
                      <a:pPr algn="ctr"/>
                      <a:endParaRPr lang="en-US" sz="2000">
                        <a:latin typeface="Segoe UI" panose="020B0502040204020203" pitchFamily="34" charset="0"/>
                        <a:cs typeface="Segoe UI" panose="020B0502040204020203" pitchFamily="34" charset="0"/>
                      </a:endParaRPr>
                    </a:p>
                  </a:txBody>
                  <a:tcPr marL="121920" marR="121920" marT="60960" marB="60960"/>
                </a:tc>
                <a:extLst>
                  <a:ext uri="{0D108BD9-81ED-4DB2-BD59-A6C34878D82A}">
                    <a16:rowId xmlns:a16="http://schemas.microsoft.com/office/drawing/2014/main" val="3126263253"/>
                  </a:ext>
                </a:extLst>
              </a:tr>
            </a:tbl>
          </a:graphicData>
        </a:graphic>
      </p:graphicFrame>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11191230" y="342709"/>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3930711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53009" y="-38501"/>
            <a:ext cx="12245009" cy="1066023"/>
          </a:xfrm>
          <a:prstGeom prst="rect">
            <a:avLst/>
          </a:prstGeom>
          <a:solidFill>
            <a:srgbClr val="18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MAPPING YOUR COMMUNITY</a:t>
            </a:r>
          </a:p>
        </p:txBody>
      </p:sp>
      <p:sp>
        <p:nvSpPr>
          <p:cNvPr id="9" name="TextBox 8"/>
          <p:cNvSpPr txBox="1"/>
          <p:nvPr/>
        </p:nvSpPr>
        <p:spPr>
          <a:xfrm>
            <a:off x="4111334" y="952333"/>
            <a:ext cx="3934691"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More Power to Elect Candidates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cxnSp>
        <p:nvCxnSpPr>
          <p:cNvPr id="3" name="Straight Arrow Connector 2"/>
          <p:cNvCxnSpPr>
            <a:stCxn id="9" idx="2"/>
          </p:cNvCxnSpPr>
          <p:nvPr/>
        </p:nvCxnSpPr>
        <p:spPr>
          <a:xfrm flipH="1">
            <a:off x="6050972" y="1557627"/>
            <a:ext cx="27708" cy="4462173"/>
          </a:xfrm>
          <a:prstGeom prst="straightConnector1">
            <a:avLst/>
          </a:prstGeom>
          <a:ln w="76200">
            <a:solidFill>
              <a:srgbClr val="182E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473036" y="3590461"/>
            <a:ext cx="7024255" cy="15048"/>
          </a:xfrm>
          <a:prstGeom prst="straightConnector1">
            <a:avLst/>
          </a:prstGeom>
          <a:ln w="76200">
            <a:solidFill>
              <a:srgbClr val="182EA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01390" y="5931767"/>
            <a:ext cx="3934691"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Less Power to Elect Candidates</a:t>
            </a:r>
          </a:p>
        </p:txBody>
      </p:sp>
      <p:sp>
        <p:nvSpPr>
          <p:cNvPr id="24" name="TextBox 23"/>
          <p:cNvSpPr txBox="1"/>
          <p:nvPr/>
        </p:nvSpPr>
        <p:spPr>
          <a:xfrm>
            <a:off x="9497291" y="3287814"/>
            <a:ext cx="1250374"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With Us</a:t>
            </a:r>
          </a:p>
        </p:txBody>
      </p:sp>
      <p:sp>
        <p:nvSpPr>
          <p:cNvPr id="25" name="TextBox 24"/>
          <p:cNvSpPr txBox="1"/>
          <p:nvPr/>
        </p:nvSpPr>
        <p:spPr>
          <a:xfrm>
            <a:off x="883226" y="3287814"/>
            <a:ext cx="1589810"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Against Us</a:t>
            </a:r>
          </a:p>
        </p:txBody>
      </p:sp>
      <p:sp>
        <p:nvSpPr>
          <p:cNvPr id="10" name="TextBox 9"/>
          <p:cNvSpPr txBox="1"/>
          <p:nvPr/>
        </p:nvSpPr>
        <p:spPr>
          <a:xfrm>
            <a:off x="11191230" y="342709"/>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3060803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66261" y="-38501"/>
            <a:ext cx="12258261" cy="1066023"/>
          </a:xfrm>
          <a:prstGeom prst="rect">
            <a:avLst/>
          </a:prstGeom>
          <a:solidFill>
            <a:srgbClr val="18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MAPPING: YOUR MEMBERS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p:cNvPicPr>
            <a:picLocks noChangeAspect="1"/>
          </p:cNvPicPr>
          <p:nvPr/>
        </p:nvPicPr>
        <p:blipFill>
          <a:blip r:embed="rId4"/>
          <a:stretch>
            <a:fillRect/>
          </a:stretch>
        </p:blipFill>
        <p:spPr>
          <a:xfrm>
            <a:off x="414960" y="1246021"/>
            <a:ext cx="6568467" cy="5061432"/>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41608" y="2212568"/>
            <a:ext cx="4446187" cy="2958244"/>
          </a:xfrm>
          <a:prstGeom prst="rect">
            <a:avLst/>
          </a:prstGeom>
        </p:spPr>
      </p:pic>
      <p:sp>
        <p:nvSpPr>
          <p:cNvPr id="7" name="TextBox 6"/>
          <p:cNvSpPr txBox="1"/>
          <p:nvPr/>
        </p:nvSpPr>
        <p:spPr>
          <a:xfrm>
            <a:off x="11191230" y="342709"/>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2398419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1142562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WHAT IS A WIN NUMBER &amp; VOTE GOAL? </a:t>
            </a:r>
          </a:p>
        </p:txBody>
      </p:sp>
      <p:sp>
        <p:nvSpPr>
          <p:cNvPr id="5" name="TextBox 4"/>
          <p:cNvSpPr txBox="1"/>
          <p:nvPr/>
        </p:nvSpPr>
        <p:spPr>
          <a:xfrm>
            <a:off x="406600" y="1533856"/>
            <a:ext cx="6633471" cy="5221942"/>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A win number is the minimum number of votes you need to win the election </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A vote goal is your win number with some extra cushion</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Every election starts with calculating your win number &amp; vote goal</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This number is the objective of your whole campaign</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182EA0"/>
              </a:solidFill>
              <a:effectLst/>
              <a:uLnTx/>
              <a:uFillTx/>
              <a:latin typeface="Segoe UI Semibold"/>
              <a:ea typeface="+mn-ea"/>
              <a:cs typeface="Segoe UI Semibold"/>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8" name="Picture 2" descr="Math Lady Meme Confused Thinking Black Woman GIF, 56% OF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317642" y="2232975"/>
            <a:ext cx="4444867" cy="249912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061690" y="252332"/>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217277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850906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CALCULATING YOUR VOTE GOAL</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9" name="TextBox 8"/>
          <p:cNvSpPr txBox="1"/>
          <p:nvPr/>
        </p:nvSpPr>
        <p:spPr>
          <a:xfrm>
            <a:off x="446348" y="1128623"/>
            <a:ext cx="54700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STEP 1: PROJECTED TURNOUT %</a:t>
            </a:r>
          </a:p>
        </p:txBody>
      </p:sp>
      <p:sp>
        <p:nvSpPr>
          <p:cNvPr id="10" name="TextBox 9"/>
          <p:cNvSpPr txBox="1"/>
          <p:nvPr/>
        </p:nvSpPr>
        <p:spPr>
          <a:xfrm>
            <a:off x="352801" y="3372219"/>
            <a:ext cx="631557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STEP 2: PROJECTED VOTER TURNOUT</a:t>
            </a:r>
          </a:p>
        </p:txBody>
      </p:sp>
      <p:sp>
        <p:nvSpPr>
          <p:cNvPr id="11" name="TextBox 10"/>
          <p:cNvSpPr txBox="1"/>
          <p:nvPr/>
        </p:nvSpPr>
        <p:spPr>
          <a:xfrm>
            <a:off x="336885" y="4513943"/>
            <a:ext cx="335912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STEP 3: VOTE GOAL</a:t>
            </a:r>
          </a:p>
        </p:txBody>
      </p:sp>
      <p:graphicFrame>
        <p:nvGraphicFramePr>
          <p:cNvPr id="12" name="Table 11"/>
          <p:cNvGraphicFramePr>
            <a:graphicFrameLocks noGrp="1"/>
          </p:cNvGraphicFramePr>
          <p:nvPr>
            <p:extLst>
              <p:ext uri="{D42A27DB-BD31-4B8C-83A1-F6EECF244321}">
                <p14:modId xmlns:p14="http://schemas.microsoft.com/office/powerpoint/2010/main" val="1605422914"/>
              </p:ext>
            </p:extLst>
          </p:nvPr>
        </p:nvGraphicFramePr>
        <p:xfrm>
          <a:off x="446349" y="1730848"/>
          <a:ext cx="8117406" cy="1483360"/>
        </p:xfrm>
        <a:graphic>
          <a:graphicData uri="http://schemas.openxmlformats.org/drawingml/2006/table">
            <a:tbl>
              <a:tblPr firstRow="1" bandRow="1">
                <a:tableStyleId>{5C22544A-7EE6-4342-B048-85BDC9FD1C3A}</a:tableStyleId>
              </a:tblPr>
              <a:tblGrid>
                <a:gridCol w="1136849">
                  <a:extLst>
                    <a:ext uri="{9D8B030D-6E8A-4147-A177-3AD203B41FA5}">
                      <a16:colId xmlns:a16="http://schemas.microsoft.com/office/drawing/2014/main" val="1185199837"/>
                    </a:ext>
                  </a:extLst>
                </a:gridCol>
                <a:gridCol w="1506840">
                  <a:extLst>
                    <a:ext uri="{9D8B030D-6E8A-4147-A177-3AD203B41FA5}">
                      <a16:colId xmlns:a16="http://schemas.microsoft.com/office/drawing/2014/main" val="1464992326"/>
                    </a:ext>
                  </a:extLst>
                </a:gridCol>
                <a:gridCol w="2119609">
                  <a:extLst>
                    <a:ext uri="{9D8B030D-6E8A-4147-A177-3AD203B41FA5}">
                      <a16:colId xmlns:a16="http://schemas.microsoft.com/office/drawing/2014/main" val="766631131"/>
                    </a:ext>
                  </a:extLst>
                </a:gridCol>
                <a:gridCol w="3354108">
                  <a:extLst>
                    <a:ext uri="{9D8B030D-6E8A-4147-A177-3AD203B41FA5}">
                      <a16:colId xmlns:a16="http://schemas.microsoft.com/office/drawing/2014/main" val="411713744"/>
                    </a:ext>
                  </a:extLst>
                </a:gridCol>
              </a:tblGrid>
              <a:tr h="370840">
                <a:tc>
                  <a:txBody>
                    <a:bodyPr/>
                    <a:lstStyle/>
                    <a:p>
                      <a:pPr algn="ctr"/>
                      <a:r>
                        <a:rPr lang="en-US">
                          <a:latin typeface="Segoe UI Semibold" panose="020B0702040204020203" pitchFamily="34" charset="0"/>
                          <a:cs typeface="Segoe UI Semibold" panose="020B0702040204020203" pitchFamily="34" charset="0"/>
                        </a:rPr>
                        <a:t>YEAR</a:t>
                      </a:r>
                    </a:p>
                  </a:txBody>
                  <a:tcPr>
                    <a:solidFill>
                      <a:srgbClr val="182EA1"/>
                    </a:solidFill>
                  </a:tcPr>
                </a:tc>
                <a:tc>
                  <a:txBody>
                    <a:bodyPr/>
                    <a:lstStyle/>
                    <a:p>
                      <a:pPr algn="ctr"/>
                      <a:r>
                        <a:rPr lang="en-US">
                          <a:latin typeface="Segoe UI Semibold" panose="020B0702040204020203" pitchFamily="34" charset="0"/>
                          <a:cs typeface="Segoe UI Semibold" panose="020B0702040204020203" pitchFamily="34" charset="0"/>
                        </a:rPr>
                        <a:t>TURNOUT</a:t>
                      </a:r>
                    </a:p>
                  </a:txBody>
                  <a:tcPr>
                    <a:solidFill>
                      <a:srgbClr val="182EA1"/>
                    </a:solidFill>
                  </a:tcPr>
                </a:tc>
                <a:tc>
                  <a:txBody>
                    <a:bodyPr/>
                    <a:lstStyle/>
                    <a:p>
                      <a:pPr algn="ctr"/>
                      <a:r>
                        <a:rPr lang="en-US">
                          <a:latin typeface="Segoe UI Semibold" panose="020B0702040204020203" pitchFamily="34" charset="0"/>
                          <a:cs typeface="Segoe UI Semibold" panose="020B0702040204020203" pitchFamily="34" charset="0"/>
                        </a:rPr>
                        <a:t>REGISTRATION</a:t>
                      </a:r>
                    </a:p>
                  </a:txBody>
                  <a:tcPr>
                    <a:solidFill>
                      <a:srgbClr val="182EA1"/>
                    </a:solidFill>
                  </a:tcPr>
                </a:tc>
                <a:tc>
                  <a:txBody>
                    <a:bodyPr/>
                    <a:lstStyle/>
                    <a:p>
                      <a:r>
                        <a:rPr lang="en-US">
                          <a:latin typeface="Segoe UI Semibold" panose="020B0702040204020203" pitchFamily="34" charset="0"/>
                          <a:cs typeface="Segoe UI Semibold" panose="020B0702040204020203" pitchFamily="34" charset="0"/>
                        </a:rPr>
                        <a:t>TURNOUT %</a:t>
                      </a:r>
                    </a:p>
                  </a:txBody>
                  <a:tcPr>
                    <a:solidFill>
                      <a:srgbClr val="182EA1"/>
                    </a:solidFill>
                  </a:tcPr>
                </a:tc>
                <a:extLst>
                  <a:ext uri="{0D108BD9-81ED-4DB2-BD59-A6C34878D82A}">
                    <a16:rowId xmlns:a16="http://schemas.microsoft.com/office/drawing/2014/main" val="2625976364"/>
                  </a:ext>
                </a:extLst>
              </a:tr>
              <a:tr h="370840">
                <a:tc>
                  <a:txBody>
                    <a:bodyPr/>
                    <a:lstStyle/>
                    <a:p>
                      <a:pPr algn="ctr"/>
                      <a:r>
                        <a:rPr lang="en-US" b="1">
                          <a:latin typeface="Segoe UI Semibold" panose="020B0702040204020203" pitchFamily="34" charset="0"/>
                          <a:cs typeface="Segoe UI Semibold" panose="020B0702040204020203" pitchFamily="34" charset="0"/>
                        </a:rPr>
                        <a:t>2020</a:t>
                      </a:r>
                    </a:p>
                  </a:txBody>
                  <a:tcPr/>
                </a:tc>
                <a:tc>
                  <a:txBody>
                    <a:bodyPr/>
                    <a:lstStyle/>
                    <a:p>
                      <a:pPr algn="ctr"/>
                      <a:r>
                        <a:rPr lang="en-US" b="1">
                          <a:latin typeface="Segoe UI Semibold" panose="020B0702040204020203" pitchFamily="34" charset="0"/>
                          <a:cs typeface="Segoe UI Semibold" panose="020B0702040204020203" pitchFamily="34" charset="0"/>
                        </a:rPr>
                        <a:t>5,314</a:t>
                      </a:r>
                    </a:p>
                  </a:txBody>
                  <a:tcPr/>
                </a:tc>
                <a:tc>
                  <a:txBody>
                    <a:bodyPr/>
                    <a:lstStyle/>
                    <a:p>
                      <a:pPr algn="ctr"/>
                      <a:r>
                        <a:rPr lang="en-US" b="1">
                          <a:latin typeface="Segoe UI Semibold" panose="020B0702040204020203" pitchFamily="34" charset="0"/>
                          <a:cs typeface="Segoe UI Semibold" panose="020B0702040204020203" pitchFamily="34" charset="0"/>
                        </a:rPr>
                        <a:t>20,567</a:t>
                      </a:r>
                    </a:p>
                  </a:txBody>
                  <a:tcPr/>
                </a:tc>
                <a:tc>
                  <a:txBody>
                    <a:bodyPr/>
                    <a:lstStyle/>
                    <a:p>
                      <a:r>
                        <a:rPr lang="en-US" b="1">
                          <a:latin typeface="Segoe UI Semibold" panose="020B0702040204020203" pitchFamily="34" charset="0"/>
                          <a:cs typeface="Segoe UI Semibold" panose="020B0702040204020203" pitchFamily="34" charset="0"/>
                        </a:rPr>
                        <a:t>Turnout/Registration 26%</a:t>
                      </a:r>
                    </a:p>
                  </a:txBody>
                  <a:tcPr/>
                </a:tc>
                <a:extLst>
                  <a:ext uri="{0D108BD9-81ED-4DB2-BD59-A6C34878D82A}">
                    <a16:rowId xmlns:a16="http://schemas.microsoft.com/office/drawing/2014/main" val="986139317"/>
                  </a:ext>
                </a:extLst>
              </a:tr>
              <a:tr h="370840">
                <a:tc>
                  <a:txBody>
                    <a:bodyPr/>
                    <a:lstStyle/>
                    <a:p>
                      <a:pPr algn="ctr"/>
                      <a:r>
                        <a:rPr lang="en-US" b="1">
                          <a:latin typeface="Segoe UI Semibold" panose="020B0702040204020203" pitchFamily="34" charset="0"/>
                          <a:cs typeface="Segoe UI Semibold" panose="020B0702040204020203" pitchFamily="34" charset="0"/>
                        </a:rPr>
                        <a:t>2016</a:t>
                      </a:r>
                    </a:p>
                  </a:txBody>
                  <a:tcPr/>
                </a:tc>
                <a:tc>
                  <a:txBody>
                    <a:bodyPr/>
                    <a:lstStyle/>
                    <a:p>
                      <a:pPr algn="ctr"/>
                      <a:r>
                        <a:rPr lang="en-US" b="1">
                          <a:latin typeface="Segoe UI Semibold" panose="020B0702040204020203" pitchFamily="34" charset="0"/>
                          <a:cs typeface="Segoe UI Semibold" panose="020B0702040204020203" pitchFamily="34" charset="0"/>
                        </a:rPr>
                        <a:t>7,896</a:t>
                      </a:r>
                    </a:p>
                  </a:txBody>
                  <a:tcPr/>
                </a:tc>
                <a:tc>
                  <a:txBody>
                    <a:bodyPr/>
                    <a:lstStyle/>
                    <a:p>
                      <a:pPr algn="ctr"/>
                      <a:r>
                        <a:rPr lang="en-US" b="1">
                          <a:latin typeface="Segoe UI Semibold" panose="020B0702040204020203" pitchFamily="34" charset="0"/>
                          <a:cs typeface="Segoe UI Semibold" panose="020B0702040204020203" pitchFamily="34" charset="0"/>
                        </a:rPr>
                        <a:t>18,345</a:t>
                      </a:r>
                    </a:p>
                  </a:txBody>
                  <a:tcPr/>
                </a:tc>
                <a:tc>
                  <a:txBody>
                    <a:bodyPr/>
                    <a:lstStyle/>
                    <a:p>
                      <a:r>
                        <a:rPr lang="en-US" b="1">
                          <a:latin typeface="Segoe UI Semibold" panose="020B0702040204020203" pitchFamily="34" charset="0"/>
                          <a:cs typeface="Segoe UI Semibold" panose="020B0702040204020203" pitchFamily="34" charset="0"/>
                        </a:rPr>
                        <a:t>43%</a:t>
                      </a:r>
                    </a:p>
                  </a:txBody>
                  <a:tcPr/>
                </a:tc>
                <a:extLst>
                  <a:ext uri="{0D108BD9-81ED-4DB2-BD59-A6C34878D82A}">
                    <a16:rowId xmlns:a16="http://schemas.microsoft.com/office/drawing/2014/main" val="990861375"/>
                  </a:ext>
                </a:extLst>
              </a:tr>
              <a:tr h="370840">
                <a:tc>
                  <a:txBody>
                    <a:bodyPr/>
                    <a:lstStyle/>
                    <a:p>
                      <a:pPr algn="ctr"/>
                      <a:r>
                        <a:rPr lang="en-US" b="1">
                          <a:latin typeface="Segoe UI Semibold" panose="020B0702040204020203" pitchFamily="34" charset="0"/>
                          <a:cs typeface="Segoe UI Semibold" panose="020B0702040204020203" pitchFamily="34" charset="0"/>
                        </a:rPr>
                        <a:t>2012</a:t>
                      </a:r>
                    </a:p>
                  </a:txBody>
                  <a:tcPr/>
                </a:tc>
                <a:tc>
                  <a:txBody>
                    <a:bodyPr/>
                    <a:lstStyle/>
                    <a:p>
                      <a:pPr algn="ctr"/>
                      <a:r>
                        <a:rPr lang="en-US" b="1">
                          <a:latin typeface="Segoe UI Semibold" panose="020B0702040204020203" pitchFamily="34" charset="0"/>
                          <a:cs typeface="Segoe UI Semibold" panose="020B0702040204020203" pitchFamily="34" charset="0"/>
                        </a:rPr>
                        <a:t>6,123</a:t>
                      </a:r>
                    </a:p>
                  </a:txBody>
                  <a:tcPr/>
                </a:tc>
                <a:tc>
                  <a:txBody>
                    <a:bodyPr/>
                    <a:lstStyle/>
                    <a:p>
                      <a:pPr algn="ctr"/>
                      <a:r>
                        <a:rPr lang="en-US" b="1">
                          <a:latin typeface="Segoe UI Semibold" panose="020B0702040204020203" pitchFamily="34" charset="0"/>
                          <a:cs typeface="Segoe UI Semibold" panose="020B0702040204020203" pitchFamily="34" charset="0"/>
                        </a:rPr>
                        <a:t>17,253</a:t>
                      </a:r>
                    </a:p>
                  </a:txBody>
                  <a:tcPr/>
                </a:tc>
                <a:tc>
                  <a:txBody>
                    <a:bodyPr/>
                    <a:lstStyle/>
                    <a:p>
                      <a:r>
                        <a:rPr lang="en-US" b="1">
                          <a:latin typeface="Segoe UI Semibold" panose="020B0702040204020203" pitchFamily="34" charset="0"/>
                          <a:cs typeface="Segoe UI Semibold" panose="020B0702040204020203" pitchFamily="34" charset="0"/>
                        </a:rPr>
                        <a:t>35%</a:t>
                      </a:r>
                    </a:p>
                  </a:txBody>
                  <a:tcPr/>
                </a:tc>
                <a:extLst>
                  <a:ext uri="{0D108BD9-81ED-4DB2-BD59-A6C34878D82A}">
                    <a16:rowId xmlns:a16="http://schemas.microsoft.com/office/drawing/2014/main" val="89339529"/>
                  </a:ext>
                </a:extLst>
              </a:tr>
            </a:tbl>
          </a:graphicData>
        </a:graphic>
      </p:graphicFrame>
      <p:sp>
        <p:nvSpPr>
          <p:cNvPr id="13" name="Right Brace 12"/>
          <p:cNvSpPr/>
          <p:nvPr/>
        </p:nvSpPr>
        <p:spPr>
          <a:xfrm>
            <a:off x="8697639" y="1730848"/>
            <a:ext cx="449142" cy="1483360"/>
          </a:xfrm>
          <a:prstGeom prst="rightBrace">
            <a:avLst/>
          </a:prstGeom>
          <a:ln w="19050">
            <a:solidFill>
              <a:srgbClr val="243B97"/>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243B97"/>
              </a:solidFill>
              <a:effectLst/>
              <a:uLnTx/>
              <a:uFillTx/>
              <a:latin typeface="Calibri" panose="020F0502020204030204" pitchFamily="34" charset="0"/>
              <a:ea typeface="+mn-ea"/>
              <a:cs typeface="Calibri" panose="020F0502020204030204" pitchFamily="34" charset="0"/>
            </a:endParaRPr>
          </a:p>
        </p:txBody>
      </p:sp>
      <p:sp>
        <p:nvSpPr>
          <p:cNvPr id="14" name="TextBox 13"/>
          <p:cNvSpPr txBox="1"/>
          <p:nvPr/>
        </p:nvSpPr>
        <p:spPr>
          <a:xfrm>
            <a:off x="8775591" y="1982639"/>
            <a:ext cx="3165271"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Average these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 35%</a:t>
            </a:r>
          </a:p>
        </p:txBody>
      </p:sp>
      <p:sp>
        <p:nvSpPr>
          <p:cNvPr id="15" name="TextBox 14"/>
          <p:cNvSpPr txBox="1"/>
          <p:nvPr/>
        </p:nvSpPr>
        <p:spPr>
          <a:xfrm>
            <a:off x="446349" y="3973422"/>
            <a:ext cx="9755052" cy="400110"/>
          </a:xfrm>
          <a:prstGeom prst="rect">
            <a:avLst/>
          </a:prstGeom>
          <a:solidFill>
            <a:srgbClr val="182EA1"/>
          </a:solidFill>
          <a:ln>
            <a:solidFill>
              <a:srgbClr val="182EA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PROJECTED TURNOUT % (35%)  MULTIPLIED BY CURRENT REGISTRATION (25,867)</a:t>
            </a:r>
          </a:p>
        </p:txBody>
      </p:sp>
      <p:sp>
        <p:nvSpPr>
          <p:cNvPr id="16" name="TextBox 15"/>
          <p:cNvSpPr txBox="1"/>
          <p:nvPr/>
        </p:nvSpPr>
        <p:spPr>
          <a:xfrm>
            <a:off x="10201401" y="3419556"/>
            <a:ext cx="1739461"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35% x 25,867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9,053</a:t>
            </a:r>
          </a:p>
        </p:txBody>
      </p:sp>
      <p:sp>
        <p:nvSpPr>
          <p:cNvPr id="17" name="TextBox 16"/>
          <p:cNvSpPr txBox="1"/>
          <p:nvPr/>
        </p:nvSpPr>
        <p:spPr>
          <a:xfrm>
            <a:off x="446349" y="5095051"/>
            <a:ext cx="9477180" cy="400110"/>
          </a:xfrm>
          <a:prstGeom prst="rect">
            <a:avLst/>
          </a:prstGeom>
          <a:solidFill>
            <a:srgbClr val="182EA1"/>
          </a:solidFill>
          <a:ln>
            <a:solidFill>
              <a:srgbClr val="182EA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TWO CANDIDATES: PROJECTED VOTER TURNOUT MULTIPLIED .52</a:t>
            </a:r>
          </a:p>
        </p:txBody>
      </p:sp>
      <p:sp>
        <p:nvSpPr>
          <p:cNvPr id="18" name="TextBox 17"/>
          <p:cNvSpPr txBox="1"/>
          <p:nvPr/>
        </p:nvSpPr>
        <p:spPr>
          <a:xfrm>
            <a:off x="446348" y="5580864"/>
            <a:ext cx="9477181" cy="400110"/>
          </a:xfrm>
          <a:prstGeom prst="rect">
            <a:avLst/>
          </a:prstGeom>
          <a:solidFill>
            <a:srgbClr val="182EA1"/>
          </a:solidFill>
          <a:ln>
            <a:solidFill>
              <a:srgbClr val="182EA1"/>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Segoe UI Semibold" panose="020B0702040204020203" pitchFamily="34" charset="0"/>
                <a:ea typeface="Segoe UI Black"/>
                <a:cs typeface="Segoe UI Semibold" panose="020B0702040204020203" pitchFamily="34" charset="0"/>
              </a:rPr>
              <a:t>*THREE CANDIDATES: PROJECTED VOTER TURNOUT/3 +1 &amp; ADD CUSHION</a:t>
            </a:r>
          </a:p>
        </p:txBody>
      </p:sp>
      <p:sp>
        <p:nvSpPr>
          <p:cNvPr id="19" name="TextBox 18"/>
          <p:cNvSpPr txBox="1"/>
          <p:nvPr/>
        </p:nvSpPr>
        <p:spPr>
          <a:xfrm>
            <a:off x="446348" y="6067902"/>
            <a:ext cx="7661331" cy="400110"/>
          </a:xfrm>
          <a:prstGeom prst="rect">
            <a:avLst/>
          </a:prstGeom>
          <a:solidFill>
            <a:srgbClr val="182EA1"/>
          </a:solidFill>
          <a:ln>
            <a:solidFill>
              <a:srgbClr val="182EA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RANK CHOICE VOTING RECOMMENDATION IS TO USE 52%</a:t>
            </a:r>
          </a:p>
        </p:txBody>
      </p:sp>
      <p:sp>
        <p:nvSpPr>
          <p:cNvPr id="20" name="TextBox 19"/>
          <p:cNvSpPr txBox="1"/>
          <p:nvPr/>
        </p:nvSpPr>
        <p:spPr>
          <a:xfrm>
            <a:off x="11061690" y="252332"/>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2224864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6124" y="604312"/>
            <a:ext cx="576311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VOTE GOAL EXERCISE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19" name="TextBox 18"/>
          <p:cNvSpPr txBox="1"/>
          <p:nvPr/>
        </p:nvSpPr>
        <p:spPr>
          <a:xfrm>
            <a:off x="336885" y="1577418"/>
            <a:ext cx="6844211" cy="4478149"/>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ts val="38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rPr>
              <a:t>Calculate vote goal for the district below for a </a:t>
            </a:r>
            <a:r>
              <a:rPr kumimoji="0" lang="en-US" sz="2800" b="1" i="0" u="sng"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rPr>
              <a:t>two-person race</a:t>
            </a:r>
          </a:p>
          <a:p>
            <a:pPr marL="457200" marR="0" lvl="0" indent="-457200" algn="l" defTabSz="914400" rtl="0" eaLnBrk="1" fontAlgn="auto" latinLnBrk="0" hangingPunct="1">
              <a:lnSpc>
                <a:spcPts val="38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rPr>
              <a:t>Here are the past voting results:</a:t>
            </a:r>
          </a:p>
          <a:p>
            <a:pPr marL="457200" marR="0" lvl="0" indent="-457200" algn="l" defTabSz="914400" rtl="0" eaLnBrk="1" fontAlgn="auto" latinLnBrk="0" hangingPunct="1">
              <a:lnSpc>
                <a:spcPts val="38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endParaRPr>
          </a:p>
          <a:p>
            <a:pPr marL="457200" marR="0" lvl="0" indent="-457200" algn="l" defTabSz="914400" rtl="0" eaLnBrk="1" fontAlgn="auto" latinLnBrk="0" hangingPunct="1">
              <a:lnSpc>
                <a:spcPts val="38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endParaRPr>
          </a:p>
          <a:p>
            <a:pPr marL="457200" marR="0" lvl="0" indent="-457200" algn="l" defTabSz="914400" rtl="0" eaLnBrk="1" fontAlgn="auto" latinLnBrk="0" hangingPunct="1">
              <a:lnSpc>
                <a:spcPts val="38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endParaRPr>
          </a:p>
          <a:p>
            <a:pPr marL="457200" marR="0" lvl="0" indent="-457200" algn="l" defTabSz="914400" rtl="0" eaLnBrk="1" fontAlgn="auto" latinLnBrk="0" hangingPunct="1">
              <a:lnSpc>
                <a:spcPts val="38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endParaRPr>
          </a:p>
          <a:p>
            <a:pPr marL="457200" marR="0" lvl="0" indent="-457200" algn="l" defTabSz="914400" rtl="0" eaLnBrk="1" fontAlgn="auto" latinLnBrk="0" hangingPunct="1">
              <a:lnSpc>
                <a:spcPts val="38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rPr>
              <a:t>There are currently 66,908 registered voters in the district</a:t>
            </a:r>
          </a:p>
        </p:txBody>
      </p:sp>
      <p:graphicFrame>
        <p:nvGraphicFramePr>
          <p:cNvPr id="20" name="Table 19"/>
          <p:cNvGraphicFramePr>
            <a:graphicFrameLocks noGrp="1"/>
          </p:cNvGraphicFramePr>
          <p:nvPr/>
        </p:nvGraphicFramePr>
        <p:xfrm>
          <a:off x="920652" y="3178939"/>
          <a:ext cx="5131944" cy="1584960"/>
        </p:xfrm>
        <a:graphic>
          <a:graphicData uri="http://schemas.openxmlformats.org/drawingml/2006/table">
            <a:tbl>
              <a:tblPr firstRow="1" bandRow="1">
                <a:tableStyleId>{5C22544A-7EE6-4342-B048-85BDC9FD1C3A}</a:tableStyleId>
              </a:tblPr>
              <a:tblGrid>
                <a:gridCol w="1444741">
                  <a:extLst>
                    <a:ext uri="{9D8B030D-6E8A-4147-A177-3AD203B41FA5}">
                      <a16:colId xmlns:a16="http://schemas.microsoft.com/office/drawing/2014/main" val="2648866462"/>
                    </a:ext>
                  </a:extLst>
                </a:gridCol>
                <a:gridCol w="1610501">
                  <a:extLst>
                    <a:ext uri="{9D8B030D-6E8A-4147-A177-3AD203B41FA5}">
                      <a16:colId xmlns:a16="http://schemas.microsoft.com/office/drawing/2014/main" val="2467018814"/>
                    </a:ext>
                  </a:extLst>
                </a:gridCol>
                <a:gridCol w="2076702">
                  <a:extLst>
                    <a:ext uri="{9D8B030D-6E8A-4147-A177-3AD203B41FA5}">
                      <a16:colId xmlns:a16="http://schemas.microsoft.com/office/drawing/2014/main" val="1932919448"/>
                    </a:ext>
                  </a:extLst>
                </a:gridCol>
              </a:tblGrid>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Year</a:t>
                      </a:r>
                    </a:p>
                  </a:txBody>
                  <a:tcPr>
                    <a:solidFill>
                      <a:srgbClr val="F15B2F"/>
                    </a:solidFill>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Turnout </a:t>
                      </a:r>
                    </a:p>
                  </a:txBody>
                  <a:tcPr>
                    <a:solidFill>
                      <a:srgbClr val="F15B2F"/>
                    </a:solidFill>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Registration </a:t>
                      </a:r>
                    </a:p>
                  </a:txBody>
                  <a:tcPr>
                    <a:solidFill>
                      <a:srgbClr val="F15B2F"/>
                    </a:solidFill>
                  </a:tcPr>
                </a:tc>
                <a:extLst>
                  <a:ext uri="{0D108BD9-81ED-4DB2-BD59-A6C34878D82A}">
                    <a16:rowId xmlns:a16="http://schemas.microsoft.com/office/drawing/2014/main" val="343595614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2020</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42,630</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62,897</a:t>
                      </a:r>
                    </a:p>
                  </a:txBody>
                  <a:tcPr/>
                </a:tc>
                <a:extLst>
                  <a:ext uri="{0D108BD9-81ED-4DB2-BD59-A6C34878D82A}">
                    <a16:rowId xmlns:a16="http://schemas.microsoft.com/office/drawing/2014/main" val="425043219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2016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38,976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58,907</a:t>
                      </a:r>
                    </a:p>
                  </a:txBody>
                  <a:tcPr/>
                </a:tc>
                <a:extLst>
                  <a:ext uri="{0D108BD9-81ED-4DB2-BD59-A6C34878D82A}">
                    <a16:rowId xmlns:a16="http://schemas.microsoft.com/office/drawing/2014/main" val="38549052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2012</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30,876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55,876</a:t>
                      </a:r>
                    </a:p>
                  </a:txBody>
                  <a:tcPr/>
                </a:tc>
                <a:extLst>
                  <a:ext uri="{0D108BD9-81ED-4DB2-BD59-A6C34878D82A}">
                    <a16:rowId xmlns:a16="http://schemas.microsoft.com/office/drawing/2014/main" val="2957496134"/>
                  </a:ext>
                </a:extLst>
              </a:tr>
            </a:tbl>
          </a:graphicData>
        </a:graphic>
      </p:graphicFrame>
      <p:pic>
        <p:nvPicPr>
          <p:cNvPr id="21" name="Picture 2" descr="Exercise-animated GIFs - Get the best GIF on GIPHY"/>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181096" y="1774150"/>
            <a:ext cx="4176844" cy="3152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061690" y="252332"/>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218003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96" y="535222"/>
            <a:ext cx="615104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EXERCISE BREAKDOWN</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8" name="TextBox 7"/>
          <p:cNvSpPr txBox="1"/>
          <p:nvPr/>
        </p:nvSpPr>
        <p:spPr>
          <a:xfrm>
            <a:off x="496124" y="3575851"/>
            <a:ext cx="11466902" cy="29756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38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1"/>
                </a:solidFill>
                <a:effectLst/>
                <a:uLnTx/>
                <a:uFillTx/>
                <a:latin typeface="Segoe UI Semibold"/>
                <a:ea typeface="+mn-ea"/>
                <a:cs typeface="Segoe UI Semibold"/>
              </a:rPr>
              <a:t>(68+66+55)/3 = 63% is </a:t>
            </a:r>
            <a:r>
              <a:rPr kumimoji="0" lang="en-US" sz="2800" b="1" i="0" u="sng" strike="noStrike" kern="1200" cap="none" spc="0" normalizeH="0" baseline="0" noProof="0">
                <a:ln>
                  <a:noFill/>
                </a:ln>
                <a:solidFill>
                  <a:srgbClr val="182EA1"/>
                </a:solidFill>
                <a:effectLst/>
                <a:uLnTx/>
                <a:uFillTx/>
                <a:latin typeface="Segoe UI Semibold"/>
                <a:ea typeface="+mn-ea"/>
                <a:cs typeface="Segoe UI Semibold"/>
              </a:rPr>
              <a:t>projected turnout %</a:t>
            </a:r>
          </a:p>
          <a:p>
            <a:pPr marL="0" marR="0" lvl="0" indent="0" algn="l" defTabSz="914400" rtl="0" eaLnBrk="1" fontAlgn="auto" latinLnBrk="0" hangingPunct="1">
              <a:lnSpc>
                <a:spcPts val="38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ts val="38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1"/>
                </a:solidFill>
                <a:effectLst/>
                <a:uLnTx/>
                <a:uFillTx/>
                <a:latin typeface="Segoe UI Semibold"/>
                <a:ea typeface="+mn-ea"/>
                <a:cs typeface="Segoe UI Semibold"/>
              </a:rPr>
              <a:t>66,908 registered voters x 63% = 42,152 is the </a:t>
            </a:r>
            <a:r>
              <a:rPr kumimoji="0" lang="en-US" sz="2800" b="1" i="0" u="sng" strike="noStrike" kern="1200" cap="none" spc="0" normalizeH="0" baseline="0" noProof="0">
                <a:ln>
                  <a:noFill/>
                </a:ln>
                <a:solidFill>
                  <a:srgbClr val="182EA1"/>
                </a:solidFill>
                <a:effectLst/>
                <a:uLnTx/>
                <a:uFillTx/>
                <a:latin typeface="Segoe UI Semibold"/>
                <a:ea typeface="+mn-ea"/>
                <a:cs typeface="Segoe UI Semibold"/>
              </a:rPr>
              <a:t>projected voter turnout</a:t>
            </a:r>
          </a:p>
          <a:p>
            <a:pPr marL="0" marR="0" lvl="0" indent="0" algn="l" defTabSz="914400" rtl="0" eaLnBrk="1" fontAlgn="auto" latinLnBrk="0" hangingPunct="1">
              <a:lnSpc>
                <a:spcPts val="38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182EA1"/>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ts val="38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1"/>
                </a:solidFill>
                <a:effectLst/>
                <a:uLnTx/>
                <a:uFillTx/>
                <a:latin typeface="Segoe UI Semibold"/>
                <a:ea typeface="+mn-ea"/>
                <a:cs typeface="Segoe UI Semibold"/>
              </a:rPr>
              <a:t>2 candidate race: 42,152 x 52% = 21,919</a:t>
            </a:r>
          </a:p>
        </p:txBody>
      </p:sp>
      <p:graphicFrame>
        <p:nvGraphicFramePr>
          <p:cNvPr id="9" name="Table 8"/>
          <p:cNvGraphicFramePr>
            <a:graphicFrameLocks noGrp="1"/>
          </p:cNvGraphicFramePr>
          <p:nvPr/>
        </p:nvGraphicFramePr>
        <p:xfrm>
          <a:off x="496124" y="1492369"/>
          <a:ext cx="5131945" cy="1584960"/>
        </p:xfrm>
        <a:graphic>
          <a:graphicData uri="http://schemas.openxmlformats.org/drawingml/2006/table">
            <a:tbl>
              <a:tblPr firstRow="1" bandRow="1">
                <a:tableStyleId>{5C22544A-7EE6-4342-B048-85BDC9FD1C3A}</a:tableStyleId>
              </a:tblPr>
              <a:tblGrid>
                <a:gridCol w="1028533">
                  <a:extLst>
                    <a:ext uri="{9D8B030D-6E8A-4147-A177-3AD203B41FA5}">
                      <a16:colId xmlns:a16="http://schemas.microsoft.com/office/drawing/2014/main" val="2648866462"/>
                    </a:ext>
                  </a:extLst>
                </a:gridCol>
                <a:gridCol w="1146540">
                  <a:extLst>
                    <a:ext uri="{9D8B030D-6E8A-4147-A177-3AD203B41FA5}">
                      <a16:colId xmlns:a16="http://schemas.microsoft.com/office/drawing/2014/main" val="2467018814"/>
                    </a:ext>
                  </a:extLst>
                </a:gridCol>
                <a:gridCol w="1963518">
                  <a:extLst>
                    <a:ext uri="{9D8B030D-6E8A-4147-A177-3AD203B41FA5}">
                      <a16:colId xmlns:a16="http://schemas.microsoft.com/office/drawing/2014/main" val="1932919448"/>
                    </a:ext>
                  </a:extLst>
                </a:gridCol>
                <a:gridCol w="993354">
                  <a:extLst>
                    <a:ext uri="{9D8B030D-6E8A-4147-A177-3AD203B41FA5}">
                      <a16:colId xmlns:a16="http://schemas.microsoft.com/office/drawing/2014/main" val="3337047666"/>
                    </a:ext>
                  </a:extLst>
                </a:gridCol>
              </a:tblGrid>
              <a:tr h="363178">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Year</a:t>
                      </a:r>
                    </a:p>
                  </a:txBody>
                  <a:tcPr>
                    <a:solidFill>
                      <a:srgbClr val="F15B2F"/>
                    </a:solidFill>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Turnout </a:t>
                      </a:r>
                    </a:p>
                  </a:txBody>
                  <a:tcPr>
                    <a:solidFill>
                      <a:srgbClr val="F15B2F"/>
                    </a:solidFill>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Registration </a:t>
                      </a:r>
                    </a:p>
                  </a:txBody>
                  <a:tcPr>
                    <a:solidFill>
                      <a:srgbClr val="F15B2F"/>
                    </a:solidFill>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a:t>
                      </a:r>
                    </a:p>
                  </a:txBody>
                  <a:tcPr>
                    <a:solidFill>
                      <a:srgbClr val="F15B2F"/>
                    </a:solidFill>
                  </a:tcPr>
                </a:tc>
                <a:extLst>
                  <a:ext uri="{0D108BD9-81ED-4DB2-BD59-A6C34878D82A}">
                    <a16:rowId xmlns:a16="http://schemas.microsoft.com/office/drawing/2014/main" val="343595614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2020</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42,630</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62,897</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68%</a:t>
                      </a:r>
                    </a:p>
                  </a:txBody>
                  <a:tcPr/>
                </a:tc>
                <a:extLst>
                  <a:ext uri="{0D108BD9-81ED-4DB2-BD59-A6C34878D82A}">
                    <a16:rowId xmlns:a16="http://schemas.microsoft.com/office/drawing/2014/main" val="425043219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2016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38,976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58,907</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66%</a:t>
                      </a:r>
                    </a:p>
                  </a:txBody>
                  <a:tcPr/>
                </a:tc>
                <a:extLst>
                  <a:ext uri="{0D108BD9-81ED-4DB2-BD59-A6C34878D82A}">
                    <a16:rowId xmlns:a16="http://schemas.microsoft.com/office/drawing/2014/main" val="38549052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2012</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30,876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55,876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55%</a:t>
                      </a:r>
                    </a:p>
                  </a:txBody>
                  <a:tcPr/>
                </a:tc>
                <a:extLst>
                  <a:ext uri="{0D108BD9-81ED-4DB2-BD59-A6C34878D82A}">
                    <a16:rowId xmlns:a16="http://schemas.microsoft.com/office/drawing/2014/main" val="2957496134"/>
                  </a:ext>
                </a:extLst>
              </a:tr>
            </a:tbl>
          </a:graphicData>
        </a:graphic>
      </p:graphicFrame>
      <p:pic>
        <p:nvPicPr>
          <p:cNvPr id="19458" name="Picture 2" descr="YARN | The math checks out! | The Simpsons (1989) - S21E04 Comedy | Video  clips by quotes | e5517af8 | 紗"/>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952509" y="1423201"/>
            <a:ext cx="3810000" cy="21526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061690" y="252332"/>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2112910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EA8"/>
        </a:solidFill>
        <a:effectLst/>
      </p:bgPr>
    </p:bg>
    <p:spTree>
      <p:nvGrpSpPr>
        <p:cNvPr id="1" name="Shape 173"/>
        <p:cNvGrpSpPr/>
        <p:nvPr/>
      </p:nvGrpSpPr>
      <p:grpSpPr>
        <a:xfrm>
          <a:off x="0" y="0"/>
          <a:ext cx="0" cy="0"/>
          <a:chOff x="0" y="0"/>
          <a:chExt cx="0" cy="0"/>
        </a:xfrm>
      </p:grpSpPr>
      <p:sp>
        <p:nvSpPr>
          <p:cNvPr id="174" name="Google Shape;174;p31"/>
          <p:cNvSpPr txBox="1">
            <a:spLocks noGrp="1"/>
          </p:cNvSpPr>
          <p:nvPr>
            <p:ph type="title"/>
          </p:nvPr>
        </p:nvSpPr>
        <p:spPr>
          <a:xfrm>
            <a:off x="411473" y="-23751"/>
            <a:ext cx="11571979" cy="1053200"/>
          </a:xfrm>
          <a:prstGeom prst="rect">
            <a:avLst/>
          </a:prstGeom>
          <a:noFill/>
          <a:ln>
            <a:noFill/>
          </a:ln>
        </p:spPr>
        <p:txBody>
          <a:bodyPr spcFirstLastPara="1" wrap="square" lIns="91433" tIns="45700" rIns="91433" bIns="45700" anchor="b" anchorCtr="0">
            <a:noAutofit/>
          </a:bodyPr>
          <a:lstStyle/>
          <a:p>
            <a:pPr>
              <a:buClr>
                <a:srgbClr val="067DA1"/>
              </a:buClr>
              <a:buSzPts val="4500"/>
            </a:pPr>
            <a:r>
              <a:rPr lang="en-US" sz="4000">
                <a:solidFill>
                  <a:schemeClr val="bg1"/>
                </a:solidFill>
                <a:latin typeface="Segoe UI Black" panose="020B0A02040204020203" pitchFamily="34" charset="0"/>
                <a:ea typeface="Segoe UI Black" panose="020B0A02040204020203" pitchFamily="34" charset="0"/>
                <a:cs typeface="EB Garamond"/>
                <a:sym typeface="EB Garamond"/>
              </a:rPr>
              <a:t>HOW TO USE VOTE GOAL</a:t>
            </a:r>
          </a:p>
        </p:txBody>
      </p:sp>
      <p:sp>
        <p:nvSpPr>
          <p:cNvPr id="7" name="TextBox 6"/>
          <p:cNvSpPr txBox="1"/>
          <p:nvPr/>
        </p:nvSpPr>
        <p:spPr>
          <a:xfrm>
            <a:off x="411473" y="1123097"/>
            <a:ext cx="7325088" cy="5734903"/>
          </a:xfrm>
          <a:prstGeom prst="rect">
            <a:avLst/>
          </a:prstGeom>
          <a:noFill/>
        </p:spPr>
        <p:txBody>
          <a:bodyPr wrap="square" rtlCol="0">
            <a:spAutoFit/>
          </a:bodyPr>
          <a:lstStyle/>
          <a:p>
            <a:pPr marL="609585" marR="0" lvl="0" indent="-609585" algn="l" defTabSz="1219170" rtl="0" eaLnBrk="1" fontAlgn="auto" latinLnBrk="0" hangingPunct="1">
              <a:lnSpc>
                <a:spcPts val="4000"/>
              </a:lnSpc>
              <a:spcBef>
                <a:spcPts val="0"/>
              </a:spcBef>
              <a:spcAft>
                <a:spcPts val="0"/>
              </a:spcAft>
              <a:buClr>
                <a:srgbClr val="FFFFFF"/>
              </a:buClr>
              <a:buSzTx/>
              <a:buFont typeface="Arial" panose="020B0604020202020204" pitchFamily="34" charset="0"/>
              <a:buChar char="•"/>
              <a:tabLst/>
              <a:defRPr/>
            </a:pPr>
            <a:r>
              <a:rPr kumimoji="0" lang="en-US" sz="2800" b="0" i="0" u="none" strike="noStrike" kern="0" cap="none" spc="0" normalizeH="0" baseline="0" noProof="0">
                <a:ln>
                  <a:noFill/>
                </a:ln>
                <a:solidFill>
                  <a:srgbClr val="FFFFFF"/>
                </a:solidFill>
                <a:effectLst/>
                <a:uLnTx/>
                <a:uFillTx/>
                <a:latin typeface="Segoe UI Semibold" panose="020B0702040204020203" pitchFamily="34" charset="0"/>
                <a:cs typeface="Segoe UI Semibold" panose="020B0702040204020203" pitchFamily="34" charset="0"/>
                <a:sym typeface="Arial"/>
              </a:rPr>
              <a:t>Ask candidate if they have vote goal, they will need a measureable goal to reach for their voters: How many calls, conversations, mailing universe size do they need? </a:t>
            </a:r>
          </a:p>
          <a:p>
            <a:pPr marL="609585" marR="0" lvl="0" indent="-609585" algn="l" defTabSz="1219170" rtl="0" eaLnBrk="1" fontAlgn="auto" latinLnBrk="0" hangingPunct="1">
              <a:lnSpc>
                <a:spcPts val="4000"/>
              </a:lnSpc>
              <a:spcBef>
                <a:spcPts val="0"/>
              </a:spcBef>
              <a:spcAft>
                <a:spcPts val="0"/>
              </a:spcAft>
              <a:buClr>
                <a:srgbClr val="FFFFFF"/>
              </a:buClr>
              <a:buSzTx/>
              <a:buFont typeface="Arial" panose="020B0604020202020204" pitchFamily="34" charset="0"/>
              <a:buChar char="•"/>
              <a:tabLst/>
              <a:defRPr/>
            </a:pPr>
            <a:r>
              <a:rPr kumimoji="0" lang="en-US" sz="2800" b="0" i="0" u="none" strike="noStrike" kern="0" cap="none" spc="0" normalizeH="0" baseline="0" noProof="0">
                <a:ln>
                  <a:noFill/>
                </a:ln>
                <a:solidFill>
                  <a:srgbClr val="FFFFFF"/>
                </a:solidFill>
                <a:effectLst/>
                <a:uLnTx/>
                <a:uFillTx/>
                <a:latin typeface="Segoe UI Semibold" panose="020B0702040204020203" pitchFamily="34" charset="0"/>
                <a:cs typeface="Segoe UI Semibold" panose="020B0702040204020203" pitchFamily="34" charset="0"/>
                <a:sym typeface="Arial"/>
              </a:rPr>
              <a:t>Give your candidate strategic field knowledge </a:t>
            </a:r>
          </a:p>
          <a:p>
            <a:pPr marL="609585" marR="0" lvl="0" indent="-609585" algn="l" defTabSz="1219170" rtl="0" eaLnBrk="1" fontAlgn="auto" latinLnBrk="0" hangingPunct="1">
              <a:lnSpc>
                <a:spcPts val="4000"/>
              </a:lnSpc>
              <a:spcBef>
                <a:spcPts val="0"/>
              </a:spcBef>
              <a:spcAft>
                <a:spcPts val="0"/>
              </a:spcAft>
              <a:buClr>
                <a:srgbClr val="FFFFFF"/>
              </a:buClr>
              <a:buSzTx/>
              <a:buFont typeface="Arial" panose="020B0604020202020204" pitchFamily="34" charset="0"/>
              <a:buChar char="•"/>
              <a:tabLst/>
              <a:defRPr/>
            </a:pPr>
            <a:r>
              <a:rPr kumimoji="0" lang="en-US" sz="2800" b="0" i="0" u="none" strike="noStrike" kern="0" cap="none" spc="0" normalizeH="0" baseline="0" noProof="0">
                <a:ln>
                  <a:noFill/>
                </a:ln>
                <a:solidFill>
                  <a:srgbClr val="FFFFFF"/>
                </a:solidFill>
                <a:effectLst/>
                <a:uLnTx/>
                <a:uFillTx/>
                <a:latin typeface="Segoe UI Semibold" panose="020B0702040204020203" pitchFamily="34" charset="0"/>
                <a:cs typeface="Segoe UI Semibold" panose="020B0702040204020203" pitchFamily="34" charset="0"/>
                <a:sym typeface="Arial"/>
              </a:rPr>
              <a:t>Help the local realize the numbers they can deliver for the candidate </a:t>
            </a:r>
          </a:p>
          <a:p>
            <a:pPr marL="0" marR="0" lvl="0" indent="0" algn="l" defTabSz="1219170" rtl="0" eaLnBrk="1" fontAlgn="auto" latinLnBrk="0" hangingPunct="1">
              <a:lnSpc>
                <a:spcPts val="4000"/>
              </a:lnSpc>
              <a:spcBef>
                <a:spcPts val="0"/>
              </a:spcBef>
              <a:spcAft>
                <a:spcPts val="0"/>
              </a:spcAft>
              <a:buClr>
                <a:srgbClr val="FFFFFF"/>
              </a:buClr>
              <a:buSzTx/>
              <a:buFontTx/>
              <a:buNone/>
              <a:tabLst/>
              <a:defRPr/>
            </a:pPr>
            <a:endParaRPr kumimoji="0" lang="en-US" sz="2800" b="0" i="0" u="none" strike="noStrike" kern="0" cap="none" spc="0" normalizeH="0" baseline="0" noProof="0">
              <a:ln>
                <a:noFill/>
              </a:ln>
              <a:solidFill>
                <a:srgbClr val="FFFFFF"/>
              </a:solidFill>
              <a:effectLst/>
              <a:uLnTx/>
              <a:uFillTx/>
              <a:latin typeface="Segoe UI Semibold" panose="020B0702040204020203" pitchFamily="34" charset="0"/>
              <a:cs typeface="Segoe UI Semibold" panose="020B0702040204020203" pitchFamily="34" charset="0"/>
              <a:sym typeface="Arial"/>
            </a:endParaRPr>
          </a:p>
          <a:p>
            <a:pPr marL="609585" marR="0" lvl="0" indent="-609585" algn="l" defTabSz="1219170" rtl="0" eaLnBrk="1" fontAlgn="auto" latinLnBrk="0" hangingPunct="1">
              <a:lnSpc>
                <a:spcPts val="4000"/>
              </a:lnSpc>
              <a:spcBef>
                <a:spcPts val="0"/>
              </a:spcBef>
              <a:spcAft>
                <a:spcPts val="0"/>
              </a:spcAft>
              <a:buClr>
                <a:srgbClr val="FFFFFF"/>
              </a:buClr>
              <a:buSzTx/>
              <a:buFont typeface="Arial" panose="020B0604020202020204" pitchFamily="34" charset="0"/>
              <a:buChar char="•"/>
              <a:tabLst/>
              <a:defRPr/>
            </a:pPr>
            <a:endParaRPr kumimoji="0" lang="en-US" sz="2800" b="0" i="0" u="none" strike="noStrike" kern="0" cap="none" spc="0" normalizeH="0" baseline="0" noProof="0">
              <a:ln>
                <a:noFill/>
              </a:ln>
              <a:solidFill>
                <a:srgbClr val="FFFFFF"/>
              </a:solidFill>
              <a:effectLst/>
              <a:uLnTx/>
              <a:uFillTx/>
              <a:latin typeface="Segoe UI Semibold" panose="020B0702040204020203" pitchFamily="34" charset="0"/>
              <a:cs typeface="Segoe UI Semibold" panose="020B0702040204020203" pitchFamily="34" charset="0"/>
              <a:sym typeface="Arial"/>
            </a:endParaRPr>
          </a:p>
        </p:txBody>
      </p:sp>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r="19094"/>
          <a:stretch/>
        </p:blipFill>
        <p:spPr>
          <a:xfrm>
            <a:off x="8066200" y="1699404"/>
            <a:ext cx="3519076" cy="3081756"/>
          </a:xfrm>
          <a:prstGeom prst="rect">
            <a:avLst/>
          </a:prstGeom>
        </p:spPr>
      </p:pic>
      <p:sp>
        <p:nvSpPr>
          <p:cNvPr id="8" name="TextBox 7"/>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4154480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EA8"/>
        </a:solidFill>
        <a:effectLst/>
      </p:bgPr>
    </p:bg>
    <p:spTree>
      <p:nvGrpSpPr>
        <p:cNvPr id="1" name="Shape 173"/>
        <p:cNvGrpSpPr/>
        <p:nvPr/>
      </p:nvGrpSpPr>
      <p:grpSpPr>
        <a:xfrm>
          <a:off x="0" y="0"/>
          <a:ext cx="0" cy="0"/>
          <a:chOff x="0" y="0"/>
          <a:chExt cx="0" cy="0"/>
        </a:xfrm>
      </p:grpSpPr>
      <p:sp>
        <p:nvSpPr>
          <p:cNvPr id="174" name="Google Shape;174;p31"/>
          <p:cNvSpPr txBox="1">
            <a:spLocks noGrp="1"/>
          </p:cNvSpPr>
          <p:nvPr>
            <p:ph type="title"/>
          </p:nvPr>
        </p:nvSpPr>
        <p:spPr>
          <a:xfrm>
            <a:off x="411473" y="-23751"/>
            <a:ext cx="11571979" cy="1053200"/>
          </a:xfrm>
          <a:prstGeom prst="rect">
            <a:avLst/>
          </a:prstGeom>
          <a:noFill/>
          <a:ln>
            <a:noFill/>
          </a:ln>
        </p:spPr>
        <p:txBody>
          <a:bodyPr spcFirstLastPara="1" wrap="square" lIns="91433" tIns="45700" rIns="91433" bIns="45700" anchor="b" anchorCtr="0">
            <a:noAutofit/>
          </a:bodyPr>
          <a:lstStyle/>
          <a:p>
            <a:pPr>
              <a:buClr>
                <a:srgbClr val="067DA1"/>
              </a:buClr>
              <a:buSzPts val="4500"/>
            </a:pPr>
            <a:r>
              <a:rPr lang="en-US" sz="4000">
                <a:solidFill>
                  <a:schemeClr val="bg1"/>
                </a:solidFill>
                <a:latin typeface="Segoe UI Black" panose="020B0A02040204020203" pitchFamily="34" charset="0"/>
                <a:ea typeface="Segoe UI Black" panose="020B0A02040204020203" pitchFamily="34" charset="0"/>
                <a:cs typeface="EB Garamond"/>
                <a:sym typeface="EB Garamond"/>
              </a:rPr>
              <a:t>WHERE TO FIND THE ELECTION DATA</a:t>
            </a:r>
          </a:p>
        </p:txBody>
      </p:sp>
      <p:sp>
        <p:nvSpPr>
          <p:cNvPr id="7" name="TextBox 6"/>
          <p:cNvSpPr txBox="1"/>
          <p:nvPr/>
        </p:nvSpPr>
        <p:spPr>
          <a:xfrm>
            <a:off x="411473" y="1261120"/>
            <a:ext cx="7008923" cy="2144177"/>
          </a:xfrm>
          <a:prstGeom prst="rect">
            <a:avLst/>
          </a:prstGeom>
          <a:noFill/>
        </p:spPr>
        <p:txBody>
          <a:bodyPr wrap="square" rtlCol="0">
            <a:spAutoFit/>
          </a:bodyPr>
          <a:lstStyle/>
          <a:p>
            <a:pPr marL="457200" marR="0" lvl="0" indent="-457200" algn="l" defTabSz="1219170" rtl="0" eaLnBrk="1" fontAlgn="auto" latinLnBrk="0" hangingPunct="1">
              <a:lnSpc>
                <a:spcPts val="4000"/>
              </a:lnSpc>
              <a:spcBef>
                <a:spcPts val="0"/>
              </a:spcBef>
              <a:spcAft>
                <a:spcPts val="0"/>
              </a:spcAft>
              <a:buClr>
                <a:srgbClr val="FFFFFF"/>
              </a:buClr>
              <a:buSzTx/>
              <a:buFont typeface="Arial" panose="020B0604020202020204" pitchFamily="34" charset="0"/>
              <a:buChar char="•"/>
              <a:tabLst/>
              <a:defRPr/>
            </a:pPr>
            <a:r>
              <a:rPr kumimoji="0" lang="en-US" sz="2800" b="0" i="0" u="none" strike="noStrike" kern="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sym typeface="Arial"/>
              </a:rPr>
              <a:t>Local </a:t>
            </a:r>
            <a:r>
              <a:rPr kumimoji="0" lang="en-US" sz="2800" b="0" i="0" u="none" strike="noStrike" kern="0" cap="none" spc="0" normalizeH="0" baseline="0" noProof="0">
                <a:ln>
                  <a:noFill/>
                </a:ln>
                <a:solidFill>
                  <a:srgbClr val="FFFFFF"/>
                </a:solidFill>
                <a:effectLst/>
                <a:uLnTx/>
                <a:uFillTx/>
                <a:latin typeface="Segoe UI Semibold" panose="020B0702040204020203" pitchFamily="34" charset="0"/>
                <a:cs typeface="Segoe UI Semibold" panose="020B0702040204020203" pitchFamily="34" charset="0"/>
                <a:sym typeface="Arial"/>
              </a:rPr>
              <a:t>Supervisor</a:t>
            </a:r>
            <a:r>
              <a:rPr kumimoji="0" lang="en-US" sz="2800" b="0" i="0" u="none" strike="noStrike" kern="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sym typeface="Arial"/>
              </a:rPr>
              <a:t> of Elections Office or Board of Elections website</a:t>
            </a:r>
          </a:p>
          <a:p>
            <a:pPr marL="457200" marR="0" lvl="0" indent="-457200" algn="l" defTabSz="1219170" rtl="0" eaLnBrk="1" fontAlgn="auto" latinLnBrk="0" hangingPunct="1">
              <a:lnSpc>
                <a:spcPts val="4000"/>
              </a:lnSpc>
              <a:spcBef>
                <a:spcPts val="0"/>
              </a:spcBef>
              <a:spcAft>
                <a:spcPts val="0"/>
              </a:spcAft>
              <a:buClr>
                <a:srgbClr val="FFFFFF"/>
              </a:buClr>
              <a:buSzTx/>
              <a:buFont typeface="Arial" panose="020B0604020202020204" pitchFamily="34" charset="0"/>
              <a:buChar char="•"/>
              <a:tabLst/>
              <a:defRPr/>
            </a:pPr>
            <a:r>
              <a:rPr kumimoji="0" lang="en-US" sz="2800" b="0" i="0" u="none" strike="noStrike" kern="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sym typeface="Arial"/>
              </a:rPr>
              <a:t>VAN </a:t>
            </a:r>
          </a:p>
          <a:p>
            <a:pPr marL="457200" marR="0" lvl="0" indent="-457200" algn="l" defTabSz="1219170" rtl="0" eaLnBrk="1" fontAlgn="auto" latinLnBrk="0" hangingPunct="1">
              <a:lnSpc>
                <a:spcPts val="4000"/>
              </a:lnSpc>
              <a:spcBef>
                <a:spcPts val="0"/>
              </a:spcBef>
              <a:spcAft>
                <a:spcPts val="0"/>
              </a:spcAft>
              <a:buClr>
                <a:srgbClr val="FFFFFF"/>
              </a:buClr>
              <a:buSzTx/>
              <a:buFont typeface="Arial" panose="020B0604020202020204" pitchFamily="34" charset="0"/>
              <a:buChar char="•"/>
              <a:tabLst/>
              <a:defRPr/>
            </a:pPr>
            <a:r>
              <a:rPr kumimoji="0" lang="en-US" sz="2800" b="0" i="0" u="none" strike="noStrike" kern="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sym typeface="Arial"/>
              </a:rPr>
              <a:t>Coalition and partner support </a:t>
            </a:r>
          </a:p>
        </p:txBody>
      </p:sp>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p:cNvPicPr>
            <a:picLocks noChangeAspect="1"/>
          </p:cNvPicPr>
          <p:nvPr/>
        </p:nvPicPr>
        <p:blipFill>
          <a:blip r:embed="rId4"/>
          <a:stretch>
            <a:fillRect/>
          </a:stretch>
        </p:blipFill>
        <p:spPr>
          <a:xfrm>
            <a:off x="7598018" y="1153237"/>
            <a:ext cx="4000589" cy="2605123"/>
          </a:xfrm>
          <a:prstGeom prst="rect">
            <a:avLst/>
          </a:prstGeom>
        </p:spPr>
      </p:pic>
      <p:pic>
        <p:nvPicPr>
          <p:cNvPr id="3" name="Picture 2"/>
          <p:cNvPicPr>
            <a:picLocks noChangeAspect="1"/>
          </p:cNvPicPr>
          <p:nvPr/>
        </p:nvPicPr>
        <p:blipFill>
          <a:blip r:embed="rId5"/>
          <a:stretch>
            <a:fillRect/>
          </a:stretch>
        </p:blipFill>
        <p:spPr>
          <a:xfrm>
            <a:off x="4946744" y="4082070"/>
            <a:ext cx="6651863" cy="1537820"/>
          </a:xfrm>
          <a:prstGeom prst="rect">
            <a:avLst/>
          </a:prstGeom>
        </p:spPr>
      </p:pic>
      <p:sp>
        <p:nvSpPr>
          <p:cNvPr id="8" name="TextBox 7"/>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1710302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5771132"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MEMBER AND VOTER LISTS</a:t>
            </a:r>
          </a:p>
        </p:txBody>
      </p:sp>
      <p:sp>
        <p:nvSpPr>
          <p:cNvPr id="3" name="TextBox 2"/>
          <p:cNvSpPr txBox="1"/>
          <p:nvPr/>
        </p:nvSpPr>
        <p:spPr>
          <a:xfrm>
            <a:off x="7480507" y="1371736"/>
            <a:ext cx="3616036" cy="523220"/>
          </a:xfrm>
          <a:prstGeom prst="rect">
            <a:avLst/>
          </a:prstGeom>
          <a:noFill/>
        </p:spPr>
        <p:txBody>
          <a:bodyPr wrap="square" rtlCol="0">
            <a:spAutoFit/>
          </a:bodyPr>
          <a:lstStyle/>
          <a:p>
            <a:pPr algn="ctr"/>
            <a:r>
              <a:rPr lang="en-US" sz="2800">
                <a:solidFill>
                  <a:srgbClr val="182EA1"/>
                </a:solidFill>
                <a:latin typeface="Segoe UI Black" panose="020B0A02040204020203" pitchFamily="34" charset="0"/>
                <a:ea typeface="Segoe UI Black" panose="020B0A02040204020203" pitchFamily="34" charset="0"/>
                <a:cs typeface="Segoe UI Historic" panose="020B0502040204020203" pitchFamily="34" charset="0"/>
              </a:rPr>
              <a:t>VOTERS</a:t>
            </a:r>
          </a:p>
        </p:txBody>
      </p:sp>
      <p:sp>
        <p:nvSpPr>
          <p:cNvPr id="4" name="TextBox 3"/>
          <p:cNvSpPr txBox="1"/>
          <p:nvPr/>
        </p:nvSpPr>
        <p:spPr>
          <a:xfrm>
            <a:off x="1070761" y="1371736"/>
            <a:ext cx="3616036" cy="523220"/>
          </a:xfrm>
          <a:prstGeom prst="rect">
            <a:avLst/>
          </a:prstGeom>
          <a:noFill/>
        </p:spPr>
        <p:txBody>
          <a:bodyPr wrap="square" rtlCol="0">
            <a:spAutoFit/>
          </a:bodyPr>
          <a:lstStyle/>
          <a:p>
            <a:pPr algn="ctr"/>
            <a:r>
              <a:rPr lang="en-US" sz="2800">
                <a:solidFill>
                  <a:srgbClr val="182EA1"/>
                </a:solidFill>
                <a:latin typeface="Segoe UI Black" panose="020B0A02040204020203" pitchFamily="34" charset="0"/>
                <a:ea typeface="Segoe UI Black" panose="020B0A02040204020203" pitchFamily="34" charset="0"/>
                <a:cs typeface="Segoe UI Historic" panose="020B0502040204020203" pitchFamily="34" charset="0"/>
              </a:rPr>
              <a:t>MEMBERS</a:t>
            </a:r>
          </a:p>
        </p:txBody>
      </p:sp>
      <p:cxnSp>
        <p:nvCxnSpPr>
          <p:cNvPr id="7" name="Straight Connector 6"/>
          <p:cNvCxnSpPr/>
          <p:nvPr/>
        </p:nvCxnSpPr>
        <p:spPr>
          <a:xfrm>
            <a:off x="6119991" y="1637293"/>
            <a:ext cx="0" cy="4860576"/>
          </a:xfrm>
          <a:prstGeom prst="line">
            <a:avLst/>
          </a:prstGeom>
          <a:ln w="76200">
            <a:solidFill>
              <a:srgbClr val="F0502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91867" y="2127736"/>
            <a:ext cx="5317837" cy="4893647"/>
          </a:xfrm>
          <a:prstGeom prst="rect">
            <a:avLst/>
          </a:prstGeom>
          <a:noFill/>
        </p:spPr>
        <p:txBody>
          <a:bodyPr wrap="square" rtlCol="0">
            <a:spAutoFit/>
          </a:bodyPr>
          <a:lstStyle/>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Get updated lists from School District</a:t>
            </a: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Know your members’ </a:t>
            </a: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interests &amp; capacity</a:t>
            </a: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Find a tracking system that </a:t>
            </a: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works for your local (if allowed)</a:t>
            </a: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Get creative &amp; brainstorm overcoming obstacles with others</a:t>
            </a: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p:txBody>
      </p:sp>
      <p:sp>
        <p:nvSpPr>
          <p:cNvPr id="14" name="TextBox 13"/>
          <p:cNvSpPr txBox="1"/>
          <p:nvPr/>
        </p:nvSpPr>
        <p:spPr>
          <a:xfrm>
            <a:off x="6630279" y="2127736"/>
            <a:ext cx="5090159" cy="4154984"/>
          </a:xfrm>
          <a:prstGeom prst="rect">
            <a:avLst/>
          </a:prstGeom>
          <a:noFill/>
        </p:spPr>
        <p:txBody>
          <a:bodyPr wrap="square" rtlCol="0">
            <a:spAutoFit/>
          </a:bodyPr>
          <a:lstStyle/>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Get access to VAN My Voters tab </a:t>
            </a: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Work through your candidates </a:t>
            </a: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(they can usually get VAN </a:t>
            </a: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access through party)</a:t>
            </a: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Buy your own voter list </a:t>
            </a: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from Board of Elections</a:t>
            </a: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a:p>
            <a:pPr algn="ctr"/>
            <a:r>
              <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Email mdavis@nea.org</a:t>
            </a:r>
          </a:p>
          <a:p>
            <a:pPr algn="ctr"/>
            <a:endParaRPr lang="en-US" sz="24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p:txBody>
      </p:sp>
      <p:sp>
        <p:nvSpPr>
          <p:cNvPr id="5" name="Rectangle 4">
            <a:extLst>
              <a:ext uri="{FF2B5EF4-FFF2-40B4-BE49-F238E27FC236}">
                <a16:creationId xmlns:a16="http://schemas.microsoft.com/office/drawing/2014/main" id="{F0A85776-3BC2-5BC0-2636-F6E12CAA5B47}"/>
              </a:ext>
            </a:extLst>
          </p:cNvPr>
          <p:cNvSpPr/>
          <p:nvPr/>
        </p:nvSpPr>
        <p:spPr>
          <a:xfrm>
            <a:off x="-46383" y="-38501"/>
            <a:ext cx="12238383" cy="1066023"/>
          </a:xfrm>
          <a:prstGeom prst="rect">
            <a:avLst/>
          </a:prstGeom>
          <a:solidFill>
            <a:srgbClr val="182EA0"/>
          </a:solidFill>
          <a:ln>
            <a:solidFill>
              <a:srgbClr val="182E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MEMBER AND VOTER LISTS</a:t>
            </a:r>
          </a:p>
        </p:txBody>
      </p:sp>
      <p:pic>
        <p:nvPicPr>
          <p:cNvPr id="6" name="Picture 5">
            <a:extLst>
              <a:ext uri="{FF2B5EF4-FFF2-40B4-BE49-F238E27FC236}">
                <a16:creationId xmlns:a16="http://schemas.microsoft.com/office/drawing/2014/main" id="{CD89A9B7-E241-B1C5-956F-907E575AED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10" name="TextBox 9"/>
          <p:cNvSpPr txBox="1"/>
          <p:nvPr/>
        </p:nvSpPr>
        <p:spPr>
          <a:xfrm>
            <a:off x="11061690" y="252332"/>
            <a:ext cx="922020" cy="400110"/>
          </a:xfrm>
          <a:prstGeom prst="rect">
            <a:avLst/>
          </a:prstGeom>
          <a:noFill/>
        </p:spPr>
        <p:txBody>
          <a:bodyPr wrap="square" lIns="91440" tIns="45720" rIns="91440" bIns="45720" rtlCol="0" anchor="t">
            <a:spAutoFit/>
          </a:bodyPr>
          <a:lstStyle/>
          <a:p>
            <a:pPr algn="ctr"/>
            <a:r>
              <a:rPr lang="en-US" sz="2000">
                <a:solidFill>
                  <a:schemeClr val="bg1"/>
                </a:solidFill>
                <a:latin typeface="Segoe UI Black"/>
                <a:ea typeface="Segoe UI Black"/>
                <a:cs typeface="Segoe UI Semibold"/>
              </a:rPr>
              <a:t>MJD</a:t>
            </a:r>
            <a:endPar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86340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1437058" y="1850449"/>
            <a:ext cx="9542997"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WHY ARE MEMBERS SO IMPORTANT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IN YOUR SCHOOL BOARD RACE?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6" name="TextBox 5"/>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1394478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7250" y="465640"/>
            <a:ext cx="7029488"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cs typeface="+mn-cs"/>
              </a:rPr>
              <a:t>WINNING WITH MEMBERS</a:t>
            </a:r>
          </a:p>
        </p:txBody>
      </p:sp>
      <p:sp>
        <p:nvSpPr>
          <p:cNvPr id="4" name="TextBox 3"/>
          <p:cNvSpPr txBox="1"/>
          <p:nvPr/>
        </p:nvSpPr>
        <p:spPr>
          <a:xfrm>
            <a:off x="459272" y="1228397"/>
            <a:ext cx="7229553" cy="440120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Reaching your vote goal requires:​</a:t>
            </a:r>
          </a:p>
          <a:p>
            <a:pPr marL="457200" marR="0" lvl="0"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Delivering members to vote​</a:t>
            </a:r>
          </a:p>
          <a:p>
            <a:pPr marL="457200" marR="0" lvl="0"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Delivering members to volunteer​</a:t>
            </a:r>
          </a:p>
          <a:p>
            <a:pPr marL="457200" marR="0" lvl="0" indent="-4572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Tapping members’ households &amp; personal networks for both​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Members = base support​ </a:t>
            </a:r>
            <a:endParaRPr kumimoji="0" lang="en-US" sz="2800" b="0" i="0" u="none" strike="noStrike" kern="1200" cap="none" spc="0" normalizeH="0" baseline="0" noProof="0">
              <a:ln>
                <a:noFill/>
              </a:ln>
              <a:solidFill>
                <a:srgbClr val="182EA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Members = volunteer army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Semibold"/>
                <a:ea typeface="+mn-ea"/>
                <a:cs typeface="Segoe UI Semibold"/>
              </a:rPr>
              <a:t>Members = avenues to more supporters/volunteers</a:t>
            </a:r>
          </a:p>
        </p:txBody>
      </p:sp>
      <p:sp>
        <p:nvSpPr>
          <p:cNvPr id="5" name="Rectangle 4"/>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p:cNvPicPr>
            <a:picLocks noChangeAspect="1"/>
          </p:cNvPicPr>
          <p:nvPr/>
        </p:nvPicPr>
        <p:blipFill>
          <a:blip r:embed="rId4"/>
          <a:stretch>
            <a:fillRect/>
          </a:stretch>
        </p:blipFill>
        <p:spPr>
          <a:xfrm>
            <a:off x="7572911" y="3336113"/>
            <a:ext cx="4159816" cy="2293489"/>
          </a:xfrm>
          <a:prstGeom prst="rect">
            <a:avLst/>
          </a:prstGeom>
        </p:spPr>
      </p:pic>
      <p:pic>
        <p:nvPicPr>
          <p:cNvPr id="8" name="Picture 2" descr="May be an image of 14 people and people smiling">
            <a:extLst>
              <a:ext uri="{FF2B5EF4-FFF2-40B4-BE49-F238E27FC236}">
                <a16:creationId xmlns:a16="http://schemas.microsoft.com/office/drawing/2014/main" id="{1BEB22E1-25AB-44C1-AC13-476A253B460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360"/>
          <a:stretch/>
        </p:blipFill>
        <p:spPr bwMode="auto">
          <a:xfrm>
            <a:off x="8080225" y="819583"/>
            <a:ext cx="3311896" cy="207756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1061690" y="252332"/>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3401120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7250" y="465640"/>
            <a:ext cx="6580648"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srgbClr val="182EA0"/>
                </a:solidFill>
                <a:latin typeface="Segoe UI Black" panose="020B0A02040204020203" pitchFamily="34" charset="0"/>
                <a:ea typeface="Segoe UI Black" panose="020B0A02040204020203" pitchFamily="34" charset="0"/>
              </a:rPr>
              <a:t>LADDER OF ENGAGMENT</a:t>
            </a:r>
            <a:endParaRPr kumimoji="0" lang="en-US" sz="40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cs typeface="+mn-cs"/>
            </a:endParaRPr>
          </a:p>
        </p:txBody>
      </p:sp>
      <p:sp>
        <p:nvSpPr>
          <p:cNvPr id="5" name="Rectangle 4"/>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0" name="Picture 9"/>
          <p:cNvPicPr>
            <a:picLocks noChangeAspect="1"/>
          </p:cNvPicPr>
          <p:nvPr/>
        </p:nvPicPr>
        <p:blipFill>
          <a:blip r:embed="rId4"/>
          <a:stretch>
            <a:fillRect/>
          </a:stretch>
        </p:blipFill>
        <p:spPr>
          <a:xfrm>
            <a:off x="668519" y="1602222"/>
            <a:ext cx="1572975" cy="4521639"/>
          </a:xfrm>
          <a:prstGeom prst="rect">
            <a:avLst/>
          </a:prstGeom>
        </p:spPr>
      </p:pic>
      <p:sp>
        <p:nvSpPr>
          <p:cNvPr id="11" name="TextBox 10"/>
          <p:cNvSpPr txBox="1"/>
          <p:nvPr/>
        </p:nvSpPr>
        <p:spPr>
          <a:xfrm>
            <a:off x="2636133" y="5251731"/>
            <a:ext cx="1928605" cy="523220"/>
          </a:xfrm>
          <a:prstGeom prst="rect">
            <a:avLst/>
          </a:prstGeom>
          <a:noFill/>
        </p:spPr>
        <p:txBody>
          <a:bodyPr wrap="none" rtlCol="0">
            <a:spAutoFit/>
          </a:bodyPr>
          <a:lstStyle/>
          <a:p>
            <a:r>
              <a:rPr lang="en-US" sz="28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Lower Risk</a:t>
            </a:r>
          </a:p>
        </p:txBody>
      </p:sp>
      <p:sp>
        <p:nvSpPr>
          <p:cNvPr id="12" name="TextBox 11"/>
          <p:cNvSpPr txBox="1"/>
          <p:nvPr/>
        </p:nvSpPr>
        <p:spPr>
          <a:xfrm>
            <a:off x="2575956" y="1602222"/>
            <a:ext cx="2053767" cy="523220"/>
          </a:xfrm>
          <a:prstGeom prst="rect">
            <a:avLst/>
          </a:prstGeom>
          <a:noFill/>
        </p:spPr>
        <p:txBody>
          <a:bodyPr wrap="none" rtlCol="0">
            <a:spAutoFit/>
          </a:bodyPr>
          <a:lstStyle/>
          <a:p>
            <a:r>
              <a:rPr lang="en-US" sz="28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Higher Risk</a:t>
            </a:r>
          </a:p>
        </p:txBody>
      </p:sp>
      <p:sp>
        <p:nvSpPr>
          <p:cNvPr id="13" name="Right Arrow 12"/>
          <p:cNvSpPr/>
          <p:nvPr/>
        </p:nvSpPr>
        <p:spPr>
          <a:xfrm rot="16200000">
            <a:off x="2151468" y="3414839"/>
            <a:ext cx="2832211" cy="582626"/>
          </a:xfrm>
          <a:prstGeom prst="rightArrow">
            <a:avLst/>
          </a:prstGeom>
          <a:solidFill>
            <a:srgbClr val="182EA1"/>
          </a:solidFill>
          <a:ln>
            <a:solidFill>
              <a:srgbClr val="182E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154627" y="1942088"/>
            <a:ext cx="6319879" cy="4113947"/>
          </a:xfrm>
          <a:prstGeom prst="rect">
            <a:avLst/>
          </a:prstGeom>
          <a:noFill/>
        </p:spPr>
        <p:txBody>
          <a:bodyPr wrap="square" rtlCol="0">
            <a:spAutoFit/>
          </a:bodyPr>
          <a:lstStyle/>
          <a:p>
            <a:pPr marL="457200" indent="-457200">
              <a:lnSpc>
                <a:spcPts val="4000"/>
              </a:lnSpc>
              <a:buFont typeface="Arial" panose="020B0604020202020204" pitchFamily="34" charset="0"/>
              <a:buChar char="•"/>
            </a:pPr>
            <a:r>
              <a:rPr lang="en-US" sz="28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Don’t start w/high risk activities</a:t>
            </a:r>
          </a:p>
          <a:p>
            <a:pPr marL="457200" indent="-457200">
              <a:lnSpc>
                <a:spcPts val="4000"/>
              </a:lnSpc>
              <a:buFont typeface="Arial" panose="020B0604020202020204" pitchFamily="34" charset="0"/>
              <a:buChar char="•"/>
            </a:pPr>
            <a:r>
              <a:rPr lang="en-US" sz="28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Training gives confidence if they are hesitant to say yes</a:t>
            </a:r>
          </a:p>
          <a:p>
            <a:pPr marL="457200" indent="-457200">
              <a:lnSpc>
                <a:spcPts val="4000"/>
              </a:lnSpc>
              <a:buFont typeface="Arial" panose="020B0604020202020204" pitchFamily="34" charset="0"/>
              <a:buChar char="•"/>
            </a:pPr>
            <a:r>
              <a:rPr lang="en-US" sz="28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Celebrate them after they accomplish goal</a:t>
            </a:r>
          </a:p>
          <a:p>
            <a:pPr marL="457200" indent="-457200">
              <a:lnSpc>
                <a:spcPts val="4000"/>
              </a:lnSpc>
              <a:buFont typeface="Arial" panose="020B0604020202020204" pitchFamily="34" charset="0"/>
              <a:buChar char="•"/>
            </a:pPr>
            <a:r>
              <a:rPr lang="en-US" sz="28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rPr>
              <a:t>Mix up activities you are asking volunteers to take</a:t>
            </a:r>
          </a:p>
          <a:p>
            <a:pPr marL="457200" indent="-457200">
              <a:buFont typeface="Arial" panose="020B0604020202020204" pitchFamily="34" charset="0"/>
              <a:buChar char="•"/>
            </a:pPr>
            <a:endParaRPr lang="en-US" sz="2800">
              <a:solidFill>
                <a:srgbClr val="182EA1"/>
              </a:solidFill>
              <a:latin typeface="Segoe UI Semibold" panose="020B0702040204020203" pitchFamily="34" charset="0"/>
              <a:ea typeface="Segoe UI Historic" panose="020B0502040204020203" pitchFamily="34" charset="0"/>
              <a:cs typeface="Segoe UI Semibold" panose="020B0702040204020203" pitchFamily="34" charset="0"/>
            </a:endParaRPr>
          </a:p>
        </p:txBody>
      </p:sp>
      <p:sp>
        <p:nvSpPr>
          <p:cNvPr id="15" name="TextBox 14"/>
          <p:cNvSpPr txBox="1"/>
          <p:nvPr/>
        </p:nvSpPr>
        <p:spPr>
          <a:xfrm>
            <a:off x="11061690" y="252332"/>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2233133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282805" y="311479"/>
            <a:ext cx="911018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LAYERED MEMBER CONTACT PLAN</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9" name="Picture 8" descr="Text, letter&#10;&#10;Description automatically generated">
            <a:extLst>
              <a:ext uri="{FF2B5EF4-FFF2-40B4-BE49-F238E27FC236}">
                <a16:creationId xmlns:a16="http://schemas.microsoft.com/office/drawing/2014/main" id="{9D1605E8-F961-4417-96C2-040675CC229D}"/>
              </a:ext>
            </a:extLst>
          </p:cNvPr>
          <p:cNvPicPr>
            <a:picLocks noChangeAspect="1"/>
          </p:cNvPicPr>
          <p:nvPr/>
        </p:nvPicPr>
        <p:blipFill>
          <a:blip r:embed="rId4"/>
          <a:stretch>
            <a:fillRect/>
          </a:stretch>
        </p:blipFill>
        <p:spPr>
          <a:xfrm>
            <a:off x="9349997" y="1215604"/>
            <a:ext cx="1778232" cy="1375662"/>
          </a:xfrm>
          <a:prstGeom prst="rect">
            <a:avLst/>
          </a:prstGeom>
        </p:spPr>
      </p:pic>
      <p:pic>
        <p:nvPicPr>
          <p:cNvPr id="7" name="Picture 6" descr="Graphical user interface, text, website&#10;&#10;Description automatically generated">
            <a:extLst>
              <a:ext uri="{FF2B5EF4-FFF2-40B4-BE49-F238E27FC236}">
                <a16:creationId xmlns:a16="http://schemas.microsoft.com/office/drawing/2014/main" id="{7F182F95-4FE1-496A-9DD4-D8229BF92A5F}"/>
              </a:ext>
            </a:extLst>
          </p:cNvPr>
          <p:cNvPicPr>
            <a:picLocks noChangeAspect="1"/>
          </p:cNvPicPr>
          <p:nvPr/>
        </p:nvPicPr>
        <p:blipFill>
          <a:blip r:embed="rId5"/>
          <a:stretch>
            <a:fillRect/>
          </a:stretch>
        </p:blipFill>
        <p:spPr>
          <a:xfrm>
            <a:off x="10071936" y="2128284"/>
            <a:ext cx="1743629" cy="1375662"/>
          </a:xfrm>
          <a:prstGeom prst="rect">
            <a:avLst/>
          </a:prstGeom>
        </p:spPr>
      </p:pic>
      <p:pic>
        <p:nvPicPr>
          <p:cNvPr id="10" name="Picture 9">
            <a:extLst>
              <a:ext uri="{FF2B5EF4-FFF2-40B4-BE49-F238E27FC236}">
                <a16:creationId xmlns:a16="http://schemas.microsoft.com/office/drawing/2014/main" id="{5F93B82E-969E-4ADA-B50C-6AA00B47A5D2}"/>
              </a:ext>
            </a:extLst>
          </p:cNvPr>
          <p:cNvPicPr>
            <a:picLocks noChangeAspect="1"/>
          </p:cNvPicPr>
          <p:nvPr/>
        </p:nvPicPr>
        <p:blipFill rotWithShape="1">
          <a:blip r:embed="rId6"/>
          <a:srcRect l="3381" t="3763" r="4284" b="2306"/>
          <a:stretch/>
        </p:blipFill>
        <p:spPr>
          <a:xfrm>
            <a:off x="275663" y="1085071"/>
            <a:ext cx="2954420" cy="4520988"/>
          </a:xfrm>
          <a:prstGeom prst="rect">
            <a:avLst/>
          </a:prstGeom>
        </p:spPr>
      </p:pic>
      <p:pic>
        <p:nvPicPr>
          <p:cNvPr id="11" name="Picture 10">
            <a:extLst>
              <a:ext uri="{FF2B5EF4-FFF2-40B4-BE49-F238E27FC236}">
                <a16:creationId xmlns:a16="http://schemas.microsoft.com/office/drawing/2014/main" id="{BC45E962-5E13-4635-A4BF-F25EE5049BBC}"/>
              </a:ext>
            </a:extLst>
          </p:cNvPr>
          <p:cNvPicPr>
            <a:picLocks noChangeAspect="1"/>
          </p:cNvPicPr>
          <p:nvPr/>
        </p:nvPicPr>
        <p:blipFill rotWithShape="1">
          <a:blip r:embed="rId7"/>
          <a:srcRect l="5190" t="6789" r="44200" b="9856"/>
          <a:stretch/>
        </p:blipFill>
        <p:spPr>
          <a:xfrm>
            <a:off x="3331172" y="1224535"/>
            <a:ext cx="3115734" cy="1860216"/>
          </a:xfrm>
          <a:prstGeom prst="rect">
            <a:avLst/>
          </a:prstGeom>
        </p:spPr>
      </p:pic>
      <p:pic>
        <p:nvPicPr>
          <p:cNvPr id="12" name="Picture 11">
            <a:extLst>
              <a:ext uri="{FF2B5EF4-FFF2-40B4-BE49-F238E27FC236}">
                <a16:creationId xmlns:a16="http://schemas.microsoft.com/office/drawing/2014/main" id="{34C11127-1347-49F2-9D37-54EDA590C98A}"/>
              </a:ext>
            </a:extLst>
          </p:cNvPr>
          <p:cNvPicPr>
            <a:picLocks noChangeAspect="1"/>
          </p:cNvPicPr>
          <p:nvPr/>
        </p:nvPicPr>
        <p:blipFill>
          <a:blip r:embed="rId8"/>
          <a:stretch>
            <a:fillRect/>
          </a:stretch>
        </p:blipFill>
        <p:spPr>
          <a:xfrm>
            <a:off x="3346576" y="3345565"/>
            <a:ext cx="3084926" cy="1642543"/>
          </a:xfrm>
          <a:prstGeom prst="rect">
            <a:avLst/>
          </a:prstGeom>
        </p:spPr>
      </p:pic>
      <p:pic>
        <p:nvPicPr>
          <p:cNvPr id="15" name="Picture 14" descr="Text&#10;&#10;Description automatically generated">
            <a:extLst>
              <a:ext uri="{FF2B5EF4-FFF2-40B4-BE49-F238E27FC236}">
                <a16:creationId xmlns:a16="http://schemas.microsoft.com/office/drawing/2014/main" id="{9A3E6FD1-AEBB-4348-B78B-A6AD77AD175D}"/>
              </a:ext>
            </a:extLst>
          </p:cNvPr>
          <p:cNvPicPr>
            <a:picLocks noChangeAspect="1"/>
          </p:cNvPicPr>
          <p:nvPr/>
        </p:nvPicPr>
        <p:blipFill rotWithShape="1">
          <a:blip r:embed="rId9"/>
          <a:srcRect r="5919"/>
          <a:stretch/>
        </p:blipFill>
        <p:spPr>
          <a:xfrm>
            <a:off x="9504650" y="3668047"/>
            <a:ext cx="1801643" cy="1370394"/>
          </a:xfrm>
          <a:prstGeom prst="rect">
            <a:avLst/>
          </a:prstGeom>
        </p:spPr>
      </p:pic>
      <p:pic>
        <p:nvPicPr>
          <p:cNvPr id="14" name="Picture 13" descr="Graphical user interface, text, application, chat or text message&#10;&#10;Description automatically generated">
            <a:extLst>
              <a:ext uri="{FF2B5EF4-FFF2-40B4-BE49-F238E27FC236}">
                <a16:creationId xmlns:a16="http://schemas.microsoft.com/office/drawing/2014/main" id="{B6DDCB2E-1123-4D85-B109-2A47BFF0CE15}"/>
              </a:ext>
            </a:extLst>
          </p:cNvPr>
          <p:cNvPicPr>
            <a:picLocks noChangeAspect="1"/>
          </p:cNvPicPr>
          <p:nvPr/>
        </p:nvPicPr>
        <p:blipFill>
          <a:blip r:embed="rId10"/>
          <a:stretch>
            <a:fillRect/>
          </a:stretch>
        </p:blipFill>
        <p:spPr>
          <a:xfrm>
            <a:off x="10077124" y="4201563"/>
            <a:ext cx="1821026" cy="1404496"/>
          </a:xfrm>
          <a:prstGeom prst="rect">
            <a:avLst/>
          </a:prstGeom>
        </p:spPr>
      </p:pic>
      <p:pic>
        <p:nvPicPr>
          <p:cNvPr id="16" name="Picture 15">
            <a:extLst>
              <a:ext uri="{FF2B5EF4-FFF2-40B4-BE49-F238E27FC236}">
                <a16:creationId xmlns:a16="http://schemas.microsoft.com/office/drawing/2014/main" id="{9DEAE884-4E60-40EB-B5DF-4CBCDEAD0CE0}"/>
              </a:ext>
            </a:extLst>
          </p:cNvPr>
          <p:cNvPicPr>
            <a:picLocks noChangeAspect="1"/>
          </p:cNvPicPr>
          <p:nvPr/>
        </p:nvPicPr>
        <p:blipFill rotWithShape="1">
          <a:blip r:embed="rId11"/>
          <a:srcRect r="44144"/>
          <a:stretch/>
        </p:blipFill>
        <p:spPr>
          <a:xfrm>
            <a:off x="6547994" y="1238035"/>
            <a:ext cx="2692835" cy="2155189"/>
          </a:xfrm>
          <a:prstGeom prst="rect">
            <a:avLst/>
          </a:prstGeom>
        </p:spPr>
      </p:pic>
      <p:pic>
        <p:nvPicPr>
          <p:cNvPr id="17" name="Picture 2" descr="Image may contain: 6 people">
            <a:extLst>
              <a:ext uri="{FF2B5EF4-FFF2-40B4-BE49-F238E27FC236}">
                <a16:creationId xmlns:a16="http://schemas.microsoft.com/office/drawing/2014/main" id="{60757B7D-41C1-47BE-87A8-2238B38DDDDD}"/>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5363" t="33218" b="12655"/>
          <a:stretch/>
        </p:blipFill>
        <p:spPr bwMode="auto">
          <a:xfrm>
            <a:off x="6475117" y="3583242"/>
            <a:ext cx="2838590" cy="136150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Tree>
    <p:extLst>
      <p:ext uri="{BB962C8B-B14F-4D97-AF65-F5344CB8AC3E}">
        <p14:creationId xmlns:p14="http://schemas.microsoft.com/office/powerpoint/2010/main" val="179428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108" y="382883"/>
            <a:ext cx="9192945" cy="6373023"/>
          </a:xfrm>
          <a:prstGeom prst="rect">
            <a:avLst/>
          </a:prstGeom>
        </p:spPr>
      </p:pic>
      <p:sp>
        <p:nvSpPr>
          <p:cNvPr id="3" name="TextBox 2"/>
          <p:cNvSpPr txBox="1"/>
          <p:nvPr/>
        </p:nvSpPr>
        <p:spPr>
          <a:xfrm>
            <a:off x="8668991" y="2521059"/>
            <a:ext cx="12757796" cy="181588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VOTER </a:t>
            </a:r>
            <a:endParaRPr kumimoji="0" lang="en-US" sz="2800" b="0" i="0" u="none" strike="noStrike" kern="1200" cap="none" spc="0" normalizeH="0" baseline="0" noProof="0">
              <a:ln>
                <a:noFill/>
              </a:ln>
              <a:solidFill>
                <a:srgbClr val="000000"/>
              </a:solidFill>
              <a:effectLst/>
              <a:uLnTx/>
              <a:uFillTx/>
              <a:latin typeface="Segoe UI Black" panose="020B0A02040204020203" pitchFamily="34" charset="0"/>
              <a:ea typeface="Segoe UI Black" panose="020B0A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CONTACT </a:t>
            </a:r>
            <a:endParaRPr kumimoji="0" lang="en-US" sz="2800" b="0" i="0" u="none" strike="noStrike" kern="1200" cap="none" spc="0" normalizeH="0" baseline="0" noProof="0">
              <a:ln>
                <a:noFill/>
              </a:ln>
              <a:solidFill>
                <a:prstClr val="black"/>
              </a:solidFill>
              <a:effectLst/>
              <a:uLnTx/>
              <a:uFillTx/>
              <a:latin typeface="Segoe UI Black" panose="020B0A02040204020203" pitchFamily="34" charset="0"/>
              <a:ea typeface="Segoe UI Black" panose="020B0A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MODE </a:t>
            </a:r>
            <a:endParaRPr kumimoji="0" lang="en-US" sz="2800" b="0" i="0" u="none" strike="noStrike" kern="1200" cap="none" spc="0" normalizeH="0" baseline="0" noProof="0">
              <a:ln>
                <a:noFill/>
              </a:ln>
              <a:solidFill>
                <a:srgbClr val="000000"/>
              </a:solidFill>
              <a:effectLst/>
              <a:uLnTx/>
              <a:uFillTx/>
              <a:latin typeface="Segoe UI Black" panose="020B0A02040204020203" pitchFamily="34" charset="0"/>
              <a:ea typeface="Segoe UI Black" panose="020B0A02040204020203" pitchFamily="34" charset="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rPr>
              <a:t>EFFECTIVENESS  </a:t>
            </a:r>
            <a:endParaRPr kumimoji="0" lang="en-US" sz="2800" b="0" i="0" u="none" strike="noStrike" kern="1200" cap="none" spc="0" normalizeH="0" baseline="0" noProof="0">
              <a:ln>
                <a:noFill/>
              </a:ln>
              <a:solidFill>
                <a:prstClr val="black"/>
              </a:solidFill>
              <a:effectLst/>
              <a:uLnTx/>
              <a:uFillTx/>
              <a:latin typeface="Segoe UI Black" panose="020B0A02040204020203" pitchFamily="34" charset="0"/>
              <a:ea typeface="Segoe UI Black" panose="020B0A02040204020203" pitchFamily="34" charset="0"/>
              <a:cs typeface="Calibri"/>
            </a:endParaRPr>
          </a:p>
        </p:txBody>
      </p:sp>
      <p:sp>
        <p:nvSpPr>
          <p:cNvPr id="5" name="Rectangle 4"/>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5316" y="6270502"/>
            <a:ext cx="2677193" cy="382328"/>
          </a:xfrm>
          <a:prstGeom prst="rect">
            <a:avLst/>
          </a:prstGeom>
        </p:spPr>
      </p:pic>
      <p:sp>
        <p:nvSpPr>
          <p:cNvPr id="6" name="TextBox 5"/>
          <p:cNvSpPr txBox="1"/>
          <p:nvPr/>
        </p:nvSpPr>
        <p:spPr>
          <a:xfrm>
            <a:off x="11061690" y="252332"/>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3774173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4" name="TextBox 3"/>
          <p:cNvSpPr txBox="1"/>
          <p:nvPr/>
        </p:nvSpPr>
        <p:spPr>
          <a:xfrm>
            <a:off x="240898" y="246215"/>
            <a:ext cx="1186923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prstClr val="white"/>
                </a:solidFill>
                <a:latin typeface="Segoe UI Black" panose="020B0A02040204020203" pitchFamily="34" charset="0"/>
                <a:ea typeface="Segoe UI Black" panose="020B0A02040204020203" pitchFamily="34" charset="0"/>
                <a:cs typeface="FF Good Pro Black" panose="020B0A04020101020102" pitchFamily="34" charset="0"/>
              </a:rPr>
              <a:t>DIRECT VOTER CONTACT</a:t>
            </a: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FF Good Pro Black" panose="020B0A04020101020102" pitchFamily="34" charset="0"/>
              </a:rPr>
              <a:t> MATH</a:t>
            </a:r>
          </a:p>
        </p:txBody>
      </p:sp>
      <p:sp>
        <p:nvSpPr>
          <p:cNvPr id="10" name="Rectangle 9"/>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2" name="TextBox 1"/>
          <p:cNvSpPr txBox="1"/>
          <p:nvPr/>
        </p:nvSpPr>
        <p:spPr>
          <a:xfrm>
            <a:off x="529154" y="1062575"/>
            <a:ext cx="25811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CANVASSING</a:t>
            </a:r>
          </a:p>
        </p:txBody>
      </p:sp>
      <p:sp>
        <p:nvSpPr>
          <p:cNvPr id="7" name="TextBox 6"/>
          <p:cNvSpPr txBox="1"/>
          <p:nvPr/>
        </p:nvSpPr>
        <p:spPr>
          <a:xfrm>
            <a:off x="5537807" y="1057834"/>
            <a:ext cx="167866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PHONES</a:t>
            </a:r>
          </a:p>
        </p:txBody>
      </p:sp>
      <p:sp>
        <p:nvSpPr>
          <p:cNvPr id="8" name="TextBox 7"/>
          <p:cNvSpPr txBox="1"/>
          <p:nvPr/>
        </p:nvSpPr>
        <p:spPr>
          <a:xfrm>
            <a:off x="9643970" y="1057834"/>
            <a:ext cx="109356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TEXT</a:t>
            </a:r>
          </a:p>
        </p:txBody>
      </p:sp>
      <p:cxnSp>
        <p:nvCxnSpPr>
          <p:cNvPr id="6" name="Straight Connector 5"/>
          <p:cNvCxnSpPr/>
          <p:nvPr/>
        </p:nvCxnSpPr>
        <p:spPr>
          <a:xfrm flipH="1">
            <a:off x="4239491" y="1330035"/>
            <a:ext cx="20783" cy="420624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8798125" y="1330035"/>
            <a:ext cx="20783" cy="420624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105194" y="1702451"/>
            <a:ext cx="2748397" cy="341632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300-400 texts assigned to volunteer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Emphasize making time (90 min) to reply to messages/not just sending</a:t>
            </a:r>
          </a:p>
        </p:txBody>
      </p:sp>
      <p:sp>
        <p:nvSpPr>
          <p:cNvPr id="14" name="TextBox 13"/>
          <p:cNvSpPr txBox="1"/>
          <p:nvPr/>
        </p:nvSpPr>
        <p:spPr>
          <a:xfrm>
            <a:off x="142059" y="1702451"/>
            <a:ext cx="3839266" cy="4052391"/>
          </a:xfrm>
          <a:prstGeom prst="rect">
            <a:avLst/>
          </a:prstGeom>
          <a:noFill/>
        </p:spPr>
        <p:txBody>
          <a:bodyPr wrap="square" rtlCol="0">
            <a:spAutoFit/>
          </a:bodyPr>
          <a:lstStyle/>
          <a:p>
            <a:pPr marL="342900" marR="0" lvl="0" indent="-3429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Average knocks are 15 – 20 doors per hour</a:t>
            </a:r>
          </a:p>
          <a:p>
            <a:pPr marL="342900" marR="0" lvl="0" indent="-3429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If 1620 is your vote goal / 15 doors per hour = 108 hours</a:t>
            </a:r>
          </a:p>
          <a:p>
            <a:pPr marL="342900" marR="0" lvl="0" indent="-3429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108 hours/ 2 hour shifts = 54 volunteer shifts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15" name="TextBox 14"/>
          <p:cNvSpPr txBox="1"/>
          <p:nvPr/>
        </p:nvSpPr>
        <p:spPr>
          <a:xfrm>
            <a:off x="4414673" y="1643847"/>
            <a:ext cx="4104503" cy="4196020"/>
          </a:xfrm>
          <a:prstGeom prst="rect">
            <a:avLst/>
          </a:prstGeom>
          <a:noFill/>
        </p:spPr>
        <p:txBody>
          <a:bodyPr wrap="square" rtlCol="0">
            <a:spAutoFit/>
          </a:bodyPr>
          <a:lstStyle/>
          <a:p>
            <a:pPr marL="342900" marR="0" lvl="0" indent="-3429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Volunteers average 10 phone contacts per hour</a:t>
            </a:r>
          </a:p>
          <a:p>
            <a:pPr marL="342900" marR="0" lvl="0" indent="-3429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If 1620 is your vote goal / 10 contacts per hour = 162 hours</a:t>
            </a:r>
          </a:p>
          <a:p>
            <a:pPr marL="342900" marR="0" lvl="0" indent="-3429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162 hours / 2 hour shifts = 81 volunteer shifts</a:t>
            </a:r>
          </a:p>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  </a:t>
            </a:r>
          </a:p>
        </p:txBody>
      </p:sp>
      <p:sp>
        <p:nvSpPr>
          <p:cNvPr id="16" name="TextBox 15"/>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517893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61078" y="222422"/>
            <a:ext cx="4899072" cy="3239413"/>
          </a:xfrm>
          <a:prstGeom prst="rect">
            <a:avLst/>
          </a:prstGeom>
        </p:spPr>
      </p:pic>
      <p:pic>
        <p:nvPicPr>
          <p:cNvPr id="3" name="Picture 2"/>
          <p:cNvPicPr>
            <a:picLocks noChangeAspect="1"/>
          </p:cNvPicPr>
          <p:nvPr/>
        </p:nvPicPr>
        <p:blipFill>
          <a:blip r:embed="rId4"/>
          <a:stretch>
            <a:fillRect/>
          </a:stretch>
        </p:blipFill>
        <p:spPr>
          <a:xfrm>
            <a:off x="854058" y="3455851"/>
            <a:ext cx="4891715" cy="3202499"/>
          </a:xfrm>
          <a:prstGeom prst="rect">
            <a:avLst/>
          </a:prstGeom>
        </p:spPr>
      </p:pic>
      <p:pic>
        <p:nvPicPr>
          <p:cNvPr id="4" name="Picture 3"/>
          <p:cNvPicPr>
            <a:picLocks noChangeAspect="1"/>
          </p:cNvPicPr>
          <p:nvPr/>
        </p:nvPicPr>
        <p:blipFill>
          <a:blip r:embed="rId5"/>
          <a:stretch>
            <a:fillRect/>
          </a:stretch>
        </p:blipFill>
        <p:spPr>
          <a:xfrm rot="5400000">
            <a:off x="6151813" y="1406760"/>
            <a:ext cx="5555057" cy="4042154"/>
          </a:xfrm>
          <a:prstGeom prst="rect">
            <a:avLst/>
          </a:prstGeom>
        </p:spPr>
      </p:pic>
      <p:sp>
        <p:nvSpPr>
          <p:cNvPr id="5" name="TextBox 4"/>
          <p:cNvSpPr txBox="1"/>
          <p:nvPr/>
        </p:nvSpPr>
        <p:spPr>
          <a:xfrm>
            <a:off x="11061690" y="252332"/>
            <a:ext cx="922020" cy="400110"/>
          </a:xfrm>
          <a:prstGeom prst="rect">
            <a:avLst/>
          </a:prstGeom>
          <a:noFill/>
        </p:spPr>
        <p:txBody>
          <a:bodyPr wrap="square" rtlCol="0">
            <a:spAutoFit/>
          </a:bodyPr>
          <a:lstStyle/>
          <a:p>
            <a:pPr algn="ctr"/>
            <a:r>
              <a:rPr lang="en-US" sz="2000">
                <a:solidFill>
                  <a:srgbClr val="182EA1"/>
                </a:solidFill>
                <a:latin typeface="Segoe UI Black" panose="020B0A02040204020203" pitchFamily="34" charset="0"/>
                <a:ea typeface="Segoe UI Black" panose="020B0A02040204020203" pitchFamily="34" charset="0"/>
                <a:cs typeface="Segoe UI Semibold" panose="020B0702040204020203" pitchFamily="34" charset="0"/>
              </a:rPr>
              <a:t>NE</a:t>
            </a:r>
          </a:p>
        </p:txBody>
      </p:sp>
    </p:spTree>
    <p:extLst>
      <p:ext uri="{BB962C8B-B14F-4D97-AF65-F5344CB8AC3E}">
        <p14:creationId xmlns:p14="http://schemas.microsoft.com/office/powerpoint/2010/main" val="838543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4" name="TextBox 3"/>
          <p:cNvSpPr txBox="1"/>
          <p:nvPr/>
        </p:nvSpPr>
        <p:spPr>
          <a:xfrm>
            <a:off x="366909" y="248472"/>
            <a:ext cx="6937797" cy="707886"/>
          </a:xfrm>
          <a:prstGeom prst="rect">
            <a:avLst/>
          </a:prstGeom>
          <a:noFill/>
        </p:spPr>
        <p:txBody>
          <a:bodyPr wrap="square" lIns="91440" tIns="45720" rIns="91440" bIns="45720" rtlCol="0" anchor="t">
            <a:spAutoFit/>
          </a:bodyPr>
          <a:lstStyle/>
          <a:p>
            <a:pPr>
              <a:defRPr/>
            </a:pPr>
            <a:r>
              <a:rPr lang="en-US" sz="4000">
                <a:solidFill>
                  <a:prstClr val="white"/>
                </a:solidFill>
                <a:latin typeface="Segoe UI Black"/>
                <a:ea typeface="Segoe UI Black"/>
                <a:cs typeface="FF Good Pro Black" panose="020B0A04020101020102" pitchFamily="34" charset="0"/>
              </a:rPr>
              <a:t>BREAKOUT</a:t>
            </a:r>
            <a:endParaRPr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FF Good Pro Black" panose="020B0A04020101020102" pitchFamily="34" charset="0"/>
            </a:endParaRPr>
          </a:p>
        </p:txBody>
      </p:sp>
      <p:sp>
        <p:nvSpPr>
          <p:cNvPr id="10" name="Rectangle 9"/>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5" name="TextBox 4"/>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MED</a:t>
            </a:r>
          </a:p>
        </p:txBody>
      </p:sp>
      <p:sp>
        <p:nvSpPr>
          <p:cNvPr id="2" name="TextBox 1"/>
          <p:cNvSpPr txBox="1"/>
          <p:nvPr/>
        </p:nvSpPr>
        <p:spPr>
          <a:xfrm>
            <a:off x="525780" y="1021067"/>
            <a:ext cx="11795760" cy="5139869"/>
          </a:xfrm>
          <a:prstGeom prst="rect">
            <a:avLst/>
          </a:prstGeom>
          <a:noFill/>
        </p:spPr>
        <p:txBody>
          <a:bodyPr wrap="square" rtlCol="0">
            <a:spAutoFit/>
          </a:bodyPr>
          <a:lstStyle/>
          <a:p>
            <a:pPr fontAlgn="base"/>
            <a:r>
              <a:rPr lang="en-US" sz="2400">
                <a:solidFill>
                  <a:schemeClr val="bg1"/>
                </a:solidFill>
                <a:latin typeface="Segoe UI Semibold" panose="020B0702040204020203" pitchFamily="34" charset="0"/>
                <a:cs typeface="Segoe UI Semibold" panose="020B0702040204020203" pitchFamily="34" charset="0"/>
              </a:rPr>
              <a:t>1. </a:t>
            </a:r>
            <a:r>
              <a:rPr lang="en-US" sz="2800">
                <a:solidFill>
                  <a:schemeClr val="bg1"/>
                </a:solidFill>
                <a:latin typeface="Segoe UI Semibold" panose="020B0702040204020203" pitchFamily="34" charset="0"/>
                <a:cs typeface="Segoe UI Semibold" panose="020B0702040204020203" pitchFamily="34" charset="0"/>
              </a:rPr>
              <a:t>Mapping (Target, Community, Members) </a:t>
            </a:r>
          </a:p>
          <a:p>
            <a:pPr marL="800100" lvl="1" indent="-342900" fontAlgn="base">
              <a:buFont typeface="Arial" panose="020B0604020202020204" pitchFamily="34" charset="0"/>
              <a:buChar char="•"/>
            </a:pPr>
            <a:r>
              <a:rPr lang="en-US" sz="2400">
                <a:solidFill>
                  <a:schemeClr val="bg1"/>
                </a:solidFill>
                <a:latin typeface="Segoe UI Semibold" panose="020B0702040204020203" pitchFamily="34" charset="0"/>
                <a:cs typeface="Segoe UI Semibold" panose="020B0702040204020203" pitchFamily="34" charset="0"/>
              </a:rPr>
              <a:t>How many races are you going to target/priorities? </a:t>
            </a:r>
          </a:p>
          <a:p>
            <a:pPr marL="800100" lvl="1" indent="-342900" fontAlgn="base">
              <a:buFont typeface="Arial" panose="020B0604020202020204" pitchFamily="34" charset="0"/>
              <a:buChar char="•"/>
            </a:pPr>
            <a:r>
              <a:rPr lang="en-US" sz="2400">
                <a:solidFill>
                  <a:schemeClr val="bg1"/>
                </a:solidFill>
                <a:latin typeface="Segoe UI Semibold" panose="020B0702040204020203" pitchFamily="34" charset="0"/>
                <a:cs typeface="Segoe UI Semibold" panose="020B0702040204020203" pitchFamily="34" charset="0"/>
              </a:rPr>
              <a:t>Do you have partner organizations? </a:t>
            </a:r>
          </a:p>
          <a:p>
            <a:pPr marL="800100" lvl="1" indent="-342900" fontAlgn="base">
              <a:buFont typeface="Arial" panose="020B0604020202020204" pitchFamily="34" charset="0"/>
              <a:buChar char="•"/>
            </a:pPr>
            <a:r>
              <a:rPr lang="en-US" sz="2400">
                <a:solidFill>
                  <a:schemeClr val="bg1"/>
                </a:solidFill>
                <a:latin typeface="Segoe UI Semibold" panose="020B0702040204020203" pitchFamily="34" charset="0"/>
                <a:cs typeface="Segoe UI Semibold" panose="020B0702040204020203" pitchFamily="34" charset="0"/>
              </a:rPr>
              <a:t>Are you going to map member relationships?  </a:t>
            </a:r>
          </a:p>
          <a:p>
            <a:pPr fontAlgn="base"/>
            <a:r>
              <a:rPr lang="en-US" sz="2800">
                <a:solidFill>
                  <a:schemeClr val="bg1"/>
                </a:solidFill>
                <a:latin typeface="Segoe UI Semibold" panose="020B0702040204020203" pitchFamily="34" charset="0"/>
                <a:cs typeface="Segoe UI Semibold" panose="020B0702040204020203" pitchFamily="34" charset="0"/>
              </a:rPr>
              <a:t>2. Vote Goal/Data </a:t>
            </a:r>
          </a:p>
          <a:p>
            <a:pPr marL="800100" lvl="1" indent="-342900" fontAlgn="base">
              <a:buFont typeface="Arial" panose="020B0604020202020204" pitchFamily="34" charset="0"/>
              <a:buChar char="•"/>
            </a:pPr>
            <a:r>
              <a:rPr lang="en-US" sz="2400">
                <a:solidFill>
                  <a:schemeClr val="bg1"/>
                </a:solidFill>
                <a:latin typeface="Segoe UI Semibold" panose="020B0702040204020203" pitchFamily="34" charset="0"/>
                <a:cs typeface="Segoe UI Semibold" panose="020B0702040204020203" pitchFamily="34" charset="0"/>
              </a:rPr>
              <a:t>Do you have access to this data?  </a:t>
            </a:r>
          </a:p>
          <a:p>
            <a:pPr marL="800100" lvl="1" indent="-342900" fontAlgn="base">
              <a:buFont typeface="Arial" panose="020B0604020202020204" pitchFamily="34" charset="0"/>
              <a:buChar char="•"/>
            </a:pPr>
            <a:r>
              <a:rPr lang="en-US" sz="2400">
                <a:solidFill>
                  <a:schemeClr val="bg1"/>
                </a:solidFill>
                <a:latin typeface="Segoe UI Semibold" panose="020B0702040204020203" pitchFamily="34" charset="0"/>
                <a:cs typeface="Segoe UI Semibold" panose="020B0702040204020203" pitchFamily="34" charset="0"/>
              </a:rPr>
              <a:t>If not, how are you going to get it?  </a:t>
            </a:r>
          </a:p>
          <a:p>
            <a:pPr fontAlgn="base"/>
            <a:r>
              <a:rPr lang="en-US" sz="2800">
                <a:solidFill>
                  <a:schemeClr val="bg1"/>
                </a:solidFill>
                <a:latin typeface="Segoe UI Semibold" panose="020B0702040204020203" pitchFamily="34" charset="0"/>
                <a:cs typeface="Segoe UI Semibold" panose="020B0702040204020203" pitchFamily="34" charset="0"/>
              </a:rPr>
              <a:t>3. Member Engagement </a:t>
            </a:r>
          </a:p>
          <a:p>
            <a:pPr marL="800100" lvl="1" indent="-342900" fontAlgn="base">
              <a:buFont typeface="Arial" panose="020B0604020202020204" pitchFamily="34" charset="0"/>
              <a:buChar char="•"/>
            </a:pPr>
            <a:r>
              <a:rPr lang="en-US" sz="2400">
                <a:solidFill>
                  <a:schemeClr val="bg1"/>
                </a:solidFill>
                <a:latin typeface="Segoe UI Semibold" panose="020B0702040204020203" pitchFamily="34" charset="0"/>
                <a:cs typeface="Segoe UI Semibold" panose="020B0702040204020203" pitchFamily="34" charset="0"/>
              </a:rPr>
              <a:t>How will you communicate with your members as voters? </a:t>
            </a:r>
          </a:p>
          <a:p>
            <a:pPr marL="800100" lvl="1" indent="-342900" fontAlgn="base">
              <a:buFont typeface="Arial" panose="020B0604020202020204" pitchFamily="34" charset="0"/>
              <a:buChar char="•"/>
            </a:pPr>
            <a:r>
              <a:rPr lang="en-US" sz="2400">
                <a:solidFill>
                  <a:schemeClr val="bg1"/>
                </a:solidFill>
                <a:latin typeface="Segoe UI Semibold" panose="020B0702040204020203" pitchFamily="34" charset="0"/>
                <a:cs typeface="Segoe UI Semibold" panose="020B0702040204020203" pitchFamily="34" charset="0"/>
              </a:rPr>
              <a:t>How will you recruit volunteers? </a:t>
            </a:r>
          </a:p>
          <a:p>
            <a:pPr fontAlgn="base"/>
            <a:r>
              <a:rPr lang="en-US" sz="2800">
                <a:solidFill>
                  <a:schemeClr val="bg1"/>
                </a:solidFill>
                <a:latin typeface="Segoe UI Semibold" panose="020B0702040204020203" pitchFamily="34" charset="0"/>
                <a:cs typeface="Segoe UI Semibold" panose="020B0702040204020203" pitchFamily="34" charset="0"/>
              </a:rPr>
              <a:t>4. Voter Contact </a:t>
            </a:r>
          </a:p>
          <a:p>
            <a:pPr marL="800100" lvl="1" indent="-342900" fontAlgn="base">
              <a:buFont typeface="Arial" panose="020B0604020202020204" pitchFamily="34" charset="0"/>
              <a:buChar char="•"/>
            </a:pPr>
            <a:r>
              <a:rPr lang="en-US" sz="2400">
                <a:solidFill>
                  <a:schemeClr val="bg1"/>
                </a:solidFill>
                <a:latin typeface="Segoe UI Semibold" panose="020B0702040204020203" pitchFamily="34" charset="0"/>
                <a:cs typeface="Segoe UI Semibold" panose="020B0702040204020203" pitchFamily="34" charset="0"/>
              </a:rPr>
              <a:t>What voter contact methods will you focus on?</a:t>
            </a:r>
          </a:p>
          <a:p>
            <a:pPr marL="800100" lvl="1" indent="-342900">
              <a:buFont typeface="Arial" panose="020B0604020202020204" pitchFamily="34" charset="0"/>
              <a:buChar char="•"/>
            </a:pPr>
            <a:endParaRPr lang="en-US" sz="2400">
              <a:solidFill>
                <a:schemeClr val="bg1"/>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988483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https://NEASCHOOLBOARD.ORG</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2" name="Picture 1"/>
          <p:cNvPicPr>
            <a:picLocks noChangeAspect="1"/>
          </p:cNvPicPr>
          <p:nvPr/>
        </p:nvPicPr>
        <p:blipFill>
          <a:blip r:embed="rId4"/>
          <a:stretch>
            <a:fillRect/>
          </a:stretch>
        </p:blipFill>
        <p:spPr>
          <a:xfrm>
            <a:off x="7032977" y="1260279"/>
            <a:ext cx="3306124" cy="2560299"/>
          </a:xfrm>
          <a:prstGeom prst="rect">
            <a:avLst/>
          </a:prstGeom>
        </p:spPr>
      </p:pic>
      <p:pic>
        <p:nvPicPr>
          <p:cNvPr id="3" name="Picture 2"/>
          <p:cNvPicPr>
            <a:picLocks noChangeAspect="1"/>
          </p:cNvPicPr>
          <p:nvPr/>
        </p:nvPicPr>
        <p:blipFill>
          <a:blip r:embed="rId5"/>
          <a:stretch>
            <a:fillRect/>
          </a:stretch>
        </p:blipFill>
        <p:spPr>
          <a:xfrm>
            <a:off x="8756668" y="3573941"/>
            <a:ext cx="3164867" cy="2446429"/>
          </a:xfrm>
          <a:prstGeom prst="rect">
            <a:avLst/>
          </a:prstGeom>
        </p:spPr>
      </p:pic>
      <p:pic>
        <p:nvPicPr>
          <p:cNvPr id="4" name="Picture 3"/>
          <p:cNvPicPr>
            <a:picLocks noChangeAspect="1"/>
          </p:cNvPicPr>
          <p:nvPr/>
        </p:nvPicPr>
        <p:blipFill rotWithShape="1">
          <a:blip r:embed="rId6"/>
          <a:srcRect r="3968" b="3948"/>
          <a:stretch/>
        </p:blipFill>
        <p:spPr>
          <a:xfrm>
            <a:off x="4313874" y="1383603"/>
            <a:ext cx="2478446" cy="2493984"/>
          </a:xfrm>
          <a:prstGeom prst="rect">
            <a:avLst/>
          </a:prstGeom>
        </p:spPr>
      </p:pic>
      <p:pic>
        <p:nvPicPr>
          <p:cNvPr id="5" name="Picture 4"/>
          <p:cNvPicPr>
            <a:picLocks noChangeAspect="1"/>
          </p:cNvPicPr>
          <p:nvPr/>
        </p:nvPicPr>
        <p:blipFill>
          <a:blip r:embed="rId7"/>
          <a:stretch>
            <a:fillRect/>
          </a:stretch>
        </p:blipFill>
        <p:spPr>
          <a:xfrm>
            <a:off x="4313874" y="3964309"/>
            <a:ext cx="2483551" cy="2531008"/>
          </a:xfrm>
          <a:prstGeom prst="rect">
            <a:avLst/>
          </a:prstGeom>
        </p:spPr>
      </p:pic>
      <p:pic>
        <p:nvPicPr>
          <p:cNvPr id="8" name="Picture 7"/>
          <p:cNvPicPr>
            <a:picLocks noChangeAspect="1"/>
          </p:cNvPicPr>
          <p:nvPr/>
        </p:nvPicPr>
        <p:blipFill rotWithShape="1">
          <a:blip r:embed="rId8"/>
          <a:srcRect l="9216" r="8334"/>
          <a:stretch/>
        </p:blipFill>
        <p:spPr>
          <a:xfrm>
            <a:off x="344691" y="3153683"/>
            <a:ext cx="3545663" cy="1643472"/>
          </a:xfrm>
          <a:prstGeom prst="rect">
            <a:avLst/>
          </a:prstGeom>
        </p:spPr>
      </p:pic>
      <p:pic>
        <p:nvPicPr>
          <p:cNvPr id="9" name="Picture 8"/>
          <p:cNvPicPr>
            <a:picLocks noChangeAspect="1"/>
          </p:cNvPicPr>
          <p:nvPr/>
        </p:nvPicPr>
        <p:blipFill>
          <a:blip r:embed="rId9"/>
          <a:stretch>
            <a:fillRect/>
          </a:stretch>
        </p:blipFill>
        <p:spPr>
          <a:xfrm>
            <a:off x="344691" y="1448672"/>
            <a:ext cx="3545663" cy="1598762"/>
          </a:xfrm>
          <a:prstGeom prst="rect">
            <a:avLst/>
          </a:prstGeom>
        </p:spPr>
      </p:pic>
      <p:pic>
        <p:nvPicPr>
          <p:cNvPr id="7" name="Picture 6"/>
          <p:cNvPicPr>
            <a:picLocks noChangeAspect="1"/>
          </p:cNvPicPr>
          <p:nvPr/>
        </p:nvPicPr>
        <p:blipFill>
          <a:blip r:embed="rId10"/>
          <a:stretch>
            <a:fillRect/>
          </a:stretch>
        </p:blipFill>
        <p:spPr>
          <a:xfrm>
            <a:off x="2205995" y="4934860"/>
            <a:ext cx="1406734" cy="1726031"/>
          </a:xfrm>
          <a:prstGeom prst="rect">
            <a:avLst/>
          </a:prstGeom>
        </p:spPr>
      </p:pic>
      <p:pic>
        <p:nvPicPr>
          <p:cNvPr id="10" name="Picture 9"/>
          <p:cNvPicPr>
            <a:picLocks noChangeAspect="1"/>
          </p:cNvPicPr>
          <p:nvPr/>
        </p:nvPicPr>
        <p:blipFill>
          <a:blip r:embed="rId11"/>
          <a:stretch>
            <a:fillRect/>
          </a:stretch>
        </p:blipFill>
        <p:spPr>
          <a:xfrm>
            <a:off x="590672" y="4903404"/>
            <a:ext cx="1469428" cy="1788945"/>
          </a:xfrm>
          <a:prstGeom prst="rect">
            <a:avLst/>
          </a:prstGeom>
        </p:spPr>
      </p:pic>
      <p:sp>
        <p:nvSpPr>
          <p:cNvPr id="12" name="TextBox 11"/>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946269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https://NEASCHOOLBOARD.ORG</a:t>
            </a:r>
          </a:p>
        </p:txBody>
      </p:sp>
      <p:pic>
        <p:nvPicPr>
          <p:cNvPr id="12" name="Picture 11"/>
          <p:cNvPicPr>
            <a:picLocks noChangeAspect="1"/>
          </p:cNvPicPr>
          <p:nvPr/>
        </p:nvPicPr>
        <p:blipFill>
          <a:blip r:embed="rId3"/>
          <a:stretch>
            <a:fillRect/>
          </a:stretch>
        </p:blipFill>
        <p:spPr>
          <a:xfrm>
            <a:off x="268069" y="1352811"/>
            <a:ext cx="5763812" cy="2530257"/>
          </a:xfrm>
          <a:prstGeom prst="rect">
            <a:avLst/>
          </a:prstGeom>
        </p:spPr>
      </p:pic>
      <p:pic>
        <p:nvPicPr>
          <p:cNvPr id="13" name="Picture 12"/>
          <p:cNvPicPr>
            <a:picLocks noChangeAspect="1"/>
          </p:cNvPicPr>
          <p:nvPr/>
        </p:nvPicPr>
        <p:blipFill>
          <a:blip r:embed="rId4"/>
          <a:stretch>
            <a:fillRect/>
          </a:stretch>
        </p:blipFill>
        <p:spPr>
          <a:xfrm>
            <a:off x="1955495" y="3994058"/>
            <a:ext cx="2791869" cy="1824276"/>
          </a:xfrm>
          <a:prstGeom prst="rect">
            <a:avLst/>
          </a:prstGeom>
        </p:spPr>
      </p:pic>
      <p:pic>
        <p:nvPicPr>
          <p:cNvPr id="14" name="Picture 13"/>
          <p:cNvPicPr>
            <a:picLocks noChangeAspect="1"/>
          </p:cNvPicPr>
          <p:nvPr/>
        </p:nvPicPr>
        <p:blipFill>
          <a:blip r:embed="rId5"/>
          <a:stretch>
            <a:fillRect/>
          </a:stretch>
        </p:blipFill>
        <p:spPr>
          <a:xfrm>
            <a:off x="6584515" y="1352811"/>
            <a:ext cx="5014586" cy="2070178"/>
          </a:xfrm>
          <a:prstGeom prst="rect">
            <a:avLst/>
          </a:prstGeom>
        </p:spPr>
      </p:pic>
      <p:pic>
        <p:nvPicPr>
          <p:cNvPr id="15" name="Picture 14"/>
          <p:cNvPicPr>
            <a:picLocks noChangeAspect="1"/>
          </p:cNvPicPr>
          <p:nvPr/>
        </p:nvPicPr>
        <p:blipFill>
          <a:blip r:embed="rId6"/>
          <a:stretch>
            <a:fillRect/>
          </a:stretch>
        </p:blipFill>
        <p:spPr>
          <a:xfrm>
            <a:off x="6672197" y="3422989"/>
            <a:ext cx="5014586" cy="2765205"/>
          </a:xfrm>
          <a:prstGeom prst="rect">
            <a:avLst/>
          </a:prstGeom>
        </p:spPr>
      </p:pic>
      <p:cxnSp>
        <p:nvCxnSpPr>
          <p:cNvPr id="17" name="Straight Arrow Connector 16"/>
          <p:cNvCxnSpPr/>
          <p:nvPr/>
        </p:nvCxnSpPr>
        <p:spPr>
          <a:xfrm>
            <a:off x="268069" y="4906196"/>
            <a:ext cx="2274715" cy="30463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3198306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a:t>
            </a:r>
            <a:r>
              <a:rPr lang="en-US" sz="4000">
                <a:solidFill>
                  <a:prstClr val="white"/>
                </a:solidFill>
                <a:latin typeface="Segoe UI Black" panose="020B0A02040204020203" pitchFamily="34" charset="0"/>
                <a:ea typeface="Segoe UI Black" panose="020B0A02040204020203" pitchFamily="34" charset="0"/>
              </a:rPr>
              <a:t>SEE EDUCATORS RUN </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sp>
        <p:nvSpPr>
          <p:cNvPr id="2" name="TextBox 1"/>
          <p:cNvSpPr txBox="1"/>
          <p:nvPr/>
        </p:nvSpPr>
        <p:spPr>
          <a:xfrm>
            <a:off x="396509" y="1294726"/>
            <a:ext cx="7468949" cy="5498941"/>
          </a:xfrm>
          <a:prstGeom prst="rect">
            <a:avLst/>
          </a:prstGeom>
          <a:noFill/>
        </p:spPr>
        <p:txBody>
          <a:bodyPr wrap="square" lIns="91440" tIns="45720" rIns="91440" bIns="45720" rtlCol="0" anchor="t">
            <a:spAutoFit/>
          </a:bodyPr>
          <a:lstStyle/>
          <a:p>
            <a:pPr marL="285750" lvl="0" indent="-285750">
              <a:lnSpc>
                <a:spcPts val="4000"/>
              </a:lnSpc>
              <a:buFont typeface="Arial" panose="020B0604020202020204" pitchFamily="34" charset="0"/>
              <a:buChar char="•"/>
            </a:pPr>
            <a:r>
              <a:rPr lang="en-US" sz="2800">
                <a:solidFill>
                  <a:srgbClr val="182EA1"/>
                </a:solidFill>
                <a:latin typeface="Segoe UI Semibold"/>
                <a:cs typeface="Segoe UI Semibold"/>
              </a:rPr>
              <a:t>2025 Training Calendar</a:t>
            </a:r>
          </a:p>
          <a:p>
            <a:pPr marL="914400" lvl="1" indent="-457200">
              <a:lnSpc>
                <a:spcPts val="4000"/>
              </a:lnSpc>
              <a:buFont typeface="Courier New" panose="02070309020205020404" pitchFamily="49" charset="0"/>
              <a:buChar char="o"/>
            </a:pPr>
            <a:r>
              <a:rPr lang="en-US" sz="2800">
                <a:solidFill>
                  <a:srgbClr val="182EA1"/>
                </a:solidFill>
                <a:latin typeface="Segoe UI Semibold"/>
                <a:cs typeface="Segoe UI Semibold"/>
              </a:rPr>
              <a:t>April 4-6, 2025 Philadelphia</a:t>
            </a:r>
          </a:p>
          <a:p>
            <a:pPr marL="914400" lvl="1" indent="-457200">
              <a:lnSpc>
                <a:spcPts val="4000"/>
              </a:lnSpc>
              <a:buFont typeface="Courier New" panose="02070309020205020404" pitchFamily="49" charset="0"/>
              <a:buChar char="o"/>
            </a:pPr>
            <a:r>
              <a:rPr lang="en-US" sz="2800">
                <a:solidFill>
                  <a:srgbClr val="182EA1"/>
                </a:solidFill>
                <a:latin typeface="Segoe UI Semibold"/>
                <a:cs typeface="Segoe UI Semibold"/>
              </a:rPr>
              <a:t>June 20 – 22, 2025 Des Moines</a:t>
            </a:r>
          </a:p>
          <a:p>
            <a:pPr marL="914400" lvl="1" indent="-457200">
              <a:lnSpc>
                <a:spcPts val="4000"/>
              </a:lnSpc>
              <a:buFont typeface="Courier New" panose="02070309020205020404" pitchFamily="49" charset="0"/>
              <a:buChar char="o"/>
            </a:pPr>
            <a:r>
              <a:rPr lang="en-US" sz="2800">
                <a:solidFill>
                  <a:srgbClr val="182EA1"/>
                </a:solidFill>
                <a:latin typeface="Segoe UI Semibold"/>
                <a:cs typeface="Segoe UI Semibold"/>
              </a:rPr>
              <a:t>Aug 1-3, 2025 Denver</a:t>
            </a:r>
            <a:endParaRPr lang="en-US" sz="2400">
              <a:solidFill>
                <a:srgbClr val="182EA1"/>
              </a:solidFill>
              <a:latin typeface="Segoe UI Semibold"/>
              <a:cs typeface="Segoe UI Semibold"/>
            </a:endParaRPr>
          </a:p>
          <a:p>
            <a:pPr marL="457200" lvl="0" indent="-457200">
              <a:lnSpc>
                <a:spcPts val="4000"/>
              </a:lnSpc>
              <a:buFont typeface="Arial" panose="020B0604020202020204" pitchFamily="34" charset="0"/>
              <a:buChar char="•"/>
            </a:pPr>
            <a:r>
              <a:rPr lang="en-US" sz="2800">
                <a:solidFill>
                  <a:srgbClr val="182EA1"/>
                </a:solidFill>
                <a:latin typeface="Segoe UI Semibold"/>
                <a:cs typeface="Segoe UI Semibold"/>
              </a:rPr>
              <a:t>Members apply at nea.org/SER</a:t>
            </a:r>
          </a:p>
          <a:p>
            <a:pPr marL="457200" lvl="0" indent="-457200">
              <a:lnSpc>
                <a:spcPts val="4000"/>
              </a:lnSpc>
              <a:buFont typeface="Arial" panose="020B0604020202020204" pitchFamily="34" charset="0"/>
              <a:buChar char="•"/>
            </a:pPr>
            <a:r>
              <a:rPr lang="en-US" sz="2800">
                <a:solidFill>
                  <a:srgbClr val="182EA1"/>
                </a:solidFill>
                <a:latin typeface="Segoe UI Semibold"/>
                <a:cs typeface="Segoe UI Semibold"/>
              </a:rPr>
              <a:t>Presidents, Executive Directors, and Government Relations Directors approve applicants. State affiliates pay for travel, NEA covers all other expenses.</a:t>
            </a:r>
          </a:p>
          <a:p>
            <a:pPr lvl="0">
              <a:lnSpc>
                <a:spcPts val="4000"/>
              </a:lnSpc>
            </a:pPr>
            <a:endParaRPr lang="en-US" sz="2800">
              <a:solidFill>
                <a:srgbClr val="182EA1"/>
              </a:solidFill>
              <a:latin typeface="Segoe UI Semibold" panose="020B0702040204020203" pitchFamily="34" charset="0"/>
              <a:cs typeface="Segoe UI Semibold" panose="020B0702040204020203" pitchFamily="34" charset="0"/>
            </a:endParaRPr>
          </a:p>
          <a:p>
            <a:endParaRPr lang="en-US">
              <a:latin typeface="Segoe UI Semibold" panose="020B0702040204020203" pitchFamily="34" charset="0"/>
              <a:cs typeface="Segoe UI Semibold" panose="020B0702040204020203" pitchFamily="34"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5814" b="24419"/>
          <a:stretch/>
        </p:blipFill>
        <p:spPr>
          <a:xfrm rot="10800000">
            <a:off x="8053518" y="1610315"/>
            <a:ext cx="3711547" cy="1942088"/>
          </a:xfrm>
          <a:prstGeom prst="rect">
            <a:avLst/>
          </a:prstGeom>
        </p:spPr>
      </p:pic>
      <p:pic>
        <p:nvPicPr>
          <p:cNvPr id="2050" name="Picture 2" descr="No photo description availabl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2338" b="8765"/>
          <a:stretch/>
        </p:blipFill>
        <p:spPr bwMode="auto">
          <a:xfrm>
            <a:off x="8053518" y="3778981"/>
            <a:ext cx="3734630" cy="19663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1994393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END OF THE ROAD</a:t>
            </a:r>
          </a:p>
        </p:txBody>
      </p:sp>
      <p:sp>
        <p:nvSpPr>
          <p:cNvPr id="8" name="TextBox 7"/>
          <p:cNvSpPr txBox="1"/>
          <p:nvPr/>
        </p:nvSpPr>
        <p:spPr>
          <a:xfrm>
            <a:off x="426510" y="1972792"/>
            <a:ext cx="6074498" cy="1071319"/>
          </a:xfrm>
          <a:prstGeom prst="rect">
            <a:avLst/>
          </a:prstGeom>
          <a:noFill/>
        </p:spPr>
        <p:txBody>
          <a:bodyPr wrap="square" lIns="91440" tIns="45720" rIns="91440" bIns="45720" numCol="1" rtlCol="0" anchor="t">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82EA0"/>
              </a:solidFill>
              <a:effectLst/>
              <a:uLnTx/>
              <a:uFillTx/>
              <a:latin typeface="Segoe UI Semibold" panose="020B0702040204020203" pitchFamily="34" charset="0"/>
              <a:ea typeface="Quattrocento Sans"/>
              <a:cs typeface="Segoe UI Semibold" panose="020B0702040204020203" pitchFamily="34" charset="0"/>
              <a:sym typeface="Quattrocento Sans"/>
            </a:endParaRPr>
          </a:p>
          <a:p>
            <a:pPr marL="0" marR="0" lvl="0" indent="0" algn="l" defTabSz="914400" rtl="0" eaLnBrk="1" fontAlgn="auto" latinLnBrk="0" hangingPunct="1">
              <a:lnSpc>
                <a:spcPts val="4000"/>
              </a:lnSpc>
              <a:spcBef>
                <a:spcPts val="0"/>
              </a:spcBef>
              <a:spcAft>
                <a:spcPts val="0"/>
              </a:spcAft>
              <a:buClrTx/>
              <a:buSzTx/>
              <a:buFontTx/>
              <a:buNone/>
              <a:tabLst/>
              <a:defRPr/>
            </a:pPr>
            <a:r>
              <a:rPr lang="en-US" sz="2800" b="1">
                <a:solidFill>
                  <a:srgbClr val="182EA0"/>
                </a:solidFill>
                <a:latin typeface="Segoe UI Semibold"/>
                <a:ea typeface="Quattrocento Sans"/>
                <a:cs typeface="Segoe UI Semibold"/>
                <a:sym typeface="Quattrocento Sans"/>
              </a:rPr>
              <a:t>Meighan</a:t>
            </a:r>
            <a:r>
              <a:rPr lang="en-US" sz="2800" b="1" dirty="0">
                <a:solidFill>
                  <a:srgbClr val="182EA0"/>
                </a:solidFill>
                <a:latin typeface="Segoe UI Semibold"/>
                <a:ea typeface="Quattrocento Sans"/>
                <a:cs typeface="Segoe UI Semibold"/>
                <a:sym typeface="Quattrocento Sans"/>
              </a:rPr>
              <a:t>: mdavis@nea.org</a:t>
            </a:r>
            <a:endParaRPr kumimoji="0" lang="en-US" sz="2800" b="1" i="0" u="none" strike="noStrike" kern="1200" cap="none" spc="0" normalizeH="0" baseline="0" noProof="0" dirty="0">
              <a:ln>
                <a:noFill/>
              </a:ln>
              <a:solidFill>
                <a:srgbClr val="182EA0"/>
              </a:solidFill>
              <a:effectLst/>
              <a:uLnTx/>
              <a:uFillTx/>
              <a:latin typeface="Segoe UI Semibold"/>
              <a:ea typeface="Quattrocento Sans"/>
              <a:cs typeface="Segoe UI Semibold"/>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9" name="y2mate.bz - Boyz II Men - End Of The Roa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629028" y="1849224"/>
            <a:ext cx="5085051" cy="2860341"/>
          </a:xfrm>
          <a:prstGeom prst="rect">
            <a:avLst/>
          </a:prstGeom>
        </p:spPr>
      </p:pic>
      <p:sp>
        <p:nvSpPr>
          <p:cNvPr id="7" name="TextBox 6"/>
          <p:cNvSpPr txBox="1"/>
          <p:nvPr/>
        </p:nvSpPr>
        <p:spPr>
          <a:xfrm>
            <a:off x="11061690" y="252332"/>
            <a:ext cx="922020" cy="400110"/>
          </a:xfrm>
          <a:prstGeom prst="rect">
            <a:avLst/>
          </a:prstGeom>
          <a:noFill/>
        </p:spPr>
        <p:txBody>
          <a:bodyPr wrap="square" rtlCol="0">
            <a:spAutoFit/>
          </a:bodyPr>
          <a:lstStyle/>
          <a:p>
            <a:pPr algn="ctr"/>
            <a:r>
              <a:rPr lang="en-US" sz="200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MJD</a:t>
            </a:r>
          </a:p>
        </p:txBody>
      </p:sp>
    </p:spTree>
    <p:extLst>
      <p:ext uri="{BB962C8B-B14F-4D97-AF65-F5344CB8AC3E}">
        <p14:creationId xmlns:p14="http://schemas.microsoft.com/office/powerpoint/2010/main" val="310668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58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79E791-0D19-4784-91ED-70B310367391}">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308243-5469-474E-9576-AC591E524E78}">
  <ds:schemaRefs>
    <ds:schemaRef ds:uri="http://schemas.microsoft.com/sharepoint/v3/contenttype/forms"/>
  </ds:schemaRefs>
</ds:datastoreItem>
</file>

<file path=customXml/itemProps3.xml><?xml version="1.0" encoding="utf-8"?>
<ds:datastoreItem xmlns:ds="http://schemas.openxmlformats.org/officeDocument/2006/customXml" ds:itemID="{BAED87C0-4837-42B6-8883-6D0E6B6DBC4E}"/>
</file>

<file path=docProps/app.xml><?xml version="1.0" encoding="utf-8"?>
<Properties xmlns="http://schemas.openxmlformats.org/officeDocument/2006/extended-properties" xmlns:vt="http://schemas.openxmlformats.org/officeDocument/2006/docPropsVTypes">
  <TotalTime>0</TotalTime>
  <Words>1475</Words>
  <Application>Microsoft Office PowerPoint</Application>
  <PresentationFormat>Widescreen</PresentationFormat>
  <Paragraphs>360</Paragraphs>
  <Slides>31</Slides>
  <Notes>31</Notes>
  <HiddenSlides>0</HiddenSlides>
  <MMClips>1</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31</vt:i4>
      </vt:variant>
    </vt:vector>
  </HeadingPairs>
  <TitlesOfParts>
    <vt:vector size="45" baseType="lpstr">
      <vt:lpstr>Arial</vt:lpstr>
      <vt:lpstr>Calibri</vt:lpstr>
      <vt:lpstr>Calibri Light</vt:lpstr>
      <vt:lpstr>Courier New</vt:lpstr>
      <vt:lpstr>Segoe UI</vt:lpstr>
      <vt:lpstr>Segoe UI Black</vt:lpstr>
      <vt:lpstr>Segoe UI Historic</vt:lpstr>
      <vt:lpstr>Segoe UI Semibold</vt:lpstr>
      <vt:lpstr>Times New Roman</vt:lpstr>
      <vt:lpstr>Wingdings</vt:lpstr>
      <vt:lpstr>Office Theme</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MAPPING YOUR SCHOOL BOARD EXAMPLE</vt:lpstr>
      <vt:lpstr>PowerPoint Presentation</vt:lpstr>
      <vt:lpstr>PowerPoint Presentation</vt:lpstr>
      <vt:lpstr>PowerPoint Presentation</vt:lpstr>
      <vt:lpstr>PowerPoint Presentation</vt:lpstr>
      <vt:lpstr>PowerPoint Presentation</vt:lpstr>
      <vt:lpstr>PowerPoint Presentation</vt:lpstr>
      <vt:lpstr>HOW TO USE VOTE GOAL</vt:lpstr>
      <vt:lpstr>WHERE TO FIND THE ELECTION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Meighan [HQ-CE]</dc:creator>
  <cp:lastModifiedBy>Holmes, Ellen [NEA]</cp:lastModifiedBy>
  <cp:revision>1</cp:revision>
  <dcterms:created xsi:type="dcterms:W3CDTF">2022-12-06T21:29:38Z</dcterms:created>
  <dcterms:modified xsi:type="dcterms:W3CDTF">2026-04-27T14:02:31Z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