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 id="2147483648" r:id="rId6"/>
  </p:sldMasterIdLst>
  <p:notesMasterIdLst>
    <p:notesMasterId r:id="rId27"/>
  </p:notesMasterIdLst>
  <p:sldIdLst>
    <p:sldId id="277" r:id="rId7"/>
    <p:sldId id="260" r:id="rId8"/>
    <p:sldId id="267" r:id="rId9"/>
    <p:sldId id="269" r:id="rId10"/>
    <p:sldId id="268" r:id="rId11"/>
    <p:sldId id="288" r:id="rId12"/>
    <p:sldId id="279" r:id="rId13"/>
    <p:sldId id="278" r:id="rId14"/>
    <p:sldId id="280" r:id="rId15"/>
    <p:sldId id="276" r:id="rId16"/>
    <p:sldId id="284" r:id="rId17"/>
    <p:sldId id="270" r:id="rId18"/>
    <p:sldId id="282" r:id="rId19"/>
    <p:sldId id="283" r:id="rId20"/>
    <p:sldId id="285" r:id="rId21"/>
    <p:sldId id="259" r:id="rId22"/>
    <p:sldId id="272" r:id="rId23"/>
    <p:sldId id="274" r:id="rId24"/>
    <p:sldId id="290" r:id="rId25"/>
    <p:sldId id="27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Meighan [HQ-CE]" initials="DM[" lastIdx="0" clrIdx="0">
    <p:extLst>
      <p:ext uri="{19B8F6BF-5375-455C-9EA6-DF929625EA0E}">
        <p15:presenceInfo xmlns:p15="http://schemas.microsoft.com/office/powerpoint/2012/main" userId="S-1-5-21-924748646-3573126016-3836693458-281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021"/>
    <a:srgbClr val="182EA1"/>
    <a:srgbClr val="4759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13" autoAdjust="0"/>
    <p:restoredTop sz="94796" autoAdjust="0"/>
  </p:normalViewPr>
  <p:slideViewPr>
    <p:cSldViewPr snapToGrid="0">
      <p:cViewPr varScale="1">
        <p:scale>
          <a:sx n="74" d="100"/>
          <a:sy n="74" d="100"/>
        </p:scale>
        <p:origin x="228" y="36"/>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69AEB5-57CD-4076-9779-15526F8A48B2}"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9F9BE-B7A5-4A41-A74D-18C4E432A7A6}" type="slidenum">
              <a:rPr lang="en-US" smtClean="0"/>
              <a:t>‹#›</a:t>
            </a:fld>
            <a:endParaRPr lang="en-US"/>
          </a:p>
        </p:txBody>
      </p:sp>
    </p:spTree>
    <p:extLst>
      <p:ext uri="{BB962C8B-B14F-4D97-AF65-F5344CB8AC3E}">
        <p14:creationId xmlns:p14="http://schemas.microsoft.com/office/powerpoint/2010/main" val="30810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JULI</a:t>
            </a:r>
          </a:p>
        </p:txBody>
      </p:sp>
      <p:sp>
        <p:nvSpPr>
          <p:cNvPr id="4" name="Slide Number Placeholder 3"/>
          <p:cNvSpPr>
            <a:spLocks noGrp="1"/>
          </p:cNvSpPr>
          <p:nvPr>
            <p:ph type="sldNum" sz="quarter" idx="5"/>
          </p:nvPr>
        </p:nvSpPr>
        <p:spPr/>
        <p:txBody>
          <a:bodyPr/>
          <a:lstStyle/>
          <a:p>
            <a:fld id="{9509F9BE-B7A5-4A41-A74D-18C4E432A7A6}" type="slidenum">
              <a:rPr lang="en-US" smtClean="0"/>
              <a:t>1</a:t>
            </a:fld>
            <a:endParaRPr lang="en-US"/>
          </a:p>
        </p:txBody>
      </p:sp>
    </p:spTree>
    <p:extLst>
      <p:ext uri="{BB962C8B-B14F-4D97-AF65-F5344CB8AC3E}">
        <p14:creationId xmlns:p14="http://schemas.microsoft.com/office/powerpoint/2010/main" val="370719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JULI</a:t>
            </a:r>
            <a:endParaRPr lang="en-US" dirty="0"/>
          </a:p>
        </p:txBody>
      </p:sp>
      <p:sp>
        <p:nvSpPr>
          <p:cNvPr id="4" name="Slide Number Placeholder 3"/>
          <p:cNvSpPr>
            <a:spLocks noGrp="1"/>
          </p:cNvSpPr>
          <p:nvPr>
            <p:ph type="sldNum" sz="quarter" idx="10"/>
          </p:nvPr>
        </p:nvSpPr>
        <p:spPr/>
        <p:txBody>
          <a:bodyPr/>
          <a:lstStyle/>
          <a:p>
            <a:fld id="{9509F9BE-B7A5-4A41-A74D-18C4E432A7A6}" type="slidenum">
              <a:rPr lang="en-US" smtClean="0"/>
              <a:t>2</a:t>
            </a:fld>
            <a:endParaRPr lang="en-US"/>
          </a:p>
        </p:txBody>
      </p:sp>
    </p:spTree>
    <p:extLst>
      <p:ext uri="{BB962C8B-B14F-4D97-AF65-F5344CB8AC3E}">
        <p14:creationId xmlns:p14="http://schemas.microsoft.com/office/powerpoint/2010/main" val="517771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JULI</a:t>
            </a:r>
            <a:endParaRPr lang="en-US" dirty="0"/>
          </a:p>
        </p:txBody>
      </p:sp>
      <p:sp>
        <p:nvSpPr>
          <p:cNvPr id="4" name="Slide Number Placeholder 3"/>
          <p:cNvSpPr>
            <a:spLocks noGrp="1"/>
          </p:cNvSpPr>
          <p:nvPr>
            <p:ph type="sldNum" sz="quarter" idx="10"/>
          </p:nvPr>
        </p:nvSpPr>
        <p:spPr/>
        <p:txBody>
          <a:bodyPr/>
          <a:lstStyle/>
          <a:p>
            <a:fld id="{9509F9BE-B7A5-4A41-A74D-18C4E432A7A6}" type="slidenum">
              <a:rPr lang="en-US" smtClean="0"/>
              <a:t>3</a:t>
            </a:fld>
            <a:endParaRPr lang="en-US"/>
          </a:p>
        </p:txBody>
      </p:sp>
    </p:spTree>
    <p:extLst>
      <p:ext uri="{BB962C8B-B14F-4D97-AF65-F5344CB8AC3E}">
        <p14:creationId xmlns:p14="http://schemas.microsoft.com/office/powerpoint/2010/main" val="322001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TOTAL JULI</a:t>
            </a:r>
          </a:p>
        </p:txBody>
      </p:sp>
      <p:sp>
        <p:nvSpPr>
          <p:cNvPr id="4" name="Slide Number Placeholder 3"/>
          <p:cNvSpPr>
            <a:spLocks noGrp="1"/>
          </p:cNvSpPr>
          <p:nvPr>
            <p:ph type="sldNum" sz="quarter" idx="10"/>
          </p:nvPr>
        </p:nvSpPr>
        <p:spPr/>
        <p:txBody>
          <a:bodyPr/>
          <a:lstStyle/>
          <a:p>
            <a:fld id="{9509F9BE-B7A5-4A41-A74D-18C4E432A7A6}" type="slidenum">
              <a:rPr lang="en-US" smtClean="0"/>
              <a:t>4</a:t>
            </a:fld>
            <a:endParaRPr lang="en-US"/>
          </a:p>
        </p:txBody>
      </p:sp>
    </p:spTree>
    <p:extLst>
      <p:ext uri="{BB962C8B-B14F-4D97-AF65-F5344CB8AC3E}">
        <p14:creationId xmlns:p14="http://schemas.microsoft.com/office/powerpoint/2010/main" val="58649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Bekah</a:t>
            </a:r>
          </a:p>
        </p:txBody>
      </p:sp>
      <p:sp>
        <p:nvSpPr>
          <p:cNvPr id="4" name="Slide Number Placeholder 3"/>
          <p:cNvSpPr>
            <a:spLocks noGrp="1"/>
          </p:cNvSpPr>
          <p:nvPr>
            <p:ph type="sldNum" sz="quarter" idx="10"/>
          </p:nvPr>
        </p:nvSpPr>
        <p:spPr/>
        <p:txBody>
          <a:bodyPr/>
          <a:lstStyle/>
          <a:p>
            <a:fld id="{9509F9BE-B7A5-4A41-A74D-18C4E432A7A6}" type="slidenum">
              <a:rPr lang="en-US" smtClean="0"/>
              <a:t>5</a:t>
            </a:fld>
            <a:endParaRPr lang="en-US"/>
          </a:p>
        </p:txBody>
      </p:sp>
    </p:spTree>
    <p:extLst>
      <p:ext uri="{BB962C8B-B14F-4D97-AF65-F5344CB8AC3E}">
        <p14:creationId xmlns:p14="http://schemas.microsoft.com/office/powerpoint/2010/main" val="190541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Bekah</a:t>
            </a:r>
          </a:p>
        </p:txBody>
      </p:sp>
      <p:sp>
        <p:nvSpPr>
          <p:cNvPr id="4" name="Slide Number Placeholder 3"/>
          <p:cNvSpPr>
            <a:spLocks noGrp="1"/>
          </p:cNvSpPr>
          <p:nvPr>
            <p:ph type="sldNum" sz="quarter" idx="10"/>
          </p:nvPr>
        </p:nvSpPr>
        <p:spPr/>
        <p:txBody>
          <a:bodyPr/>
          <a:lstStyle/>
          <a:p>
            <a:fld id="{9509F9BE-B7A5-4A41-A74D-18C4E432A7A6}" type="slidenum">
              <a:rPr lang="en-US" smtClean="0"/>
              <a:t>6</a:t>
            </a:fld>
            <a:endParaRPr lang="en-US"/>
          </a:p>
        </p:txBody>
      </p:sp>
    </p:spTree>
    <p:extLst>
      <p:ext uri="{BB962C8B-B14F-4D97-AF65-F5344CB8AC3E}">
        <p14:creationId xmlns:p14="http://schemas.microsoft.com/office/powerpoint/2010/main" val="3041869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400548"/>
            <a:ext cx="6856413" cy="4637125"/>
          </a:xfrm>
        </p:spPr>
        <p:txBody>
          <a:bodyPr/>
          <a:lstStyle/>
          <a:p>
            <a:pPr marR="0" lvl="1">
              <a:lnSpc>
                <a:spcPct val="107000"/>
              </a:lnSpc>
              <a:spcBef>
                <a:spcPts val="0"/>
              </a:spcBef>
              <a:spcAft>
                <a:spcPts val="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Bekah</a:t>
            </a:r>
          </a:p>
          <a:p>
            <a:pPr marR="0" lvl="1">
              <a:lnSpc>
                <a:spcPct val="107000"/>
              </a:lnSpc>
              <a:spcBef>
                <a:spcPts val="0"/>
              </a:spcBef>
              <a:spcAft>
                <a:spcPts val="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Mapping – this is getting the lay of the land. Some campaign plans might refer to this section as research. </a:t>
            </a:r>
          </a:p>
          <a:p>
            <a:pPr marR="0" lvl="1">
              <a:lnSpc>
                <a:spcPct val="107000"/>
              </a:lnSpc>
              <a:spcBef>
                <a:spcPts val="0"/>
              </a:spcBef>
              <a:spcAft>
                <a:spcPts val="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Goals – these are external goals like winning an election, and our internal goals about increasing PAC participation, recruiting x number of volunteers etc.</a:t>
            </a:r>
          </a:p>
          <a:p>
            <a:pPr marR="0" lvl="1">
              <a:lnSpc>
                <a:spcPct val="107000"/>
              </a:lnSpc>
              <a:spcBef>
                <a:spcPts val="0"/>
              </a:spcBef>
              <a:spcAft>
                <a:spcPts val="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Our strategy is our overall plan and our tactics are those individual actions to get us there, for example we know having our members vote in big numbers is part of our strategy and doing building meetings is the tactic to help us achieve that strategy.</a:t>
            </a:r>
          </a:p>
          <a:p>
            <a:pPr marR="0" lvl="1">
              <a:lnSpc>
                <a:spcPct val="107000"/>
              </a:lnSpc>
              <a:spcBef>
                <a:spcPts val="0"/>
              </a:spcBef>
              <a:spcAft>
                <a:spcPts val="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Message – We have a message that we will be repeating to external audiences like voters, and what we will be saying to our members to motivate them to vote. </a:t>
            </a:r>
          </a:p>
          <a:p>
            <a:pPr marR="0" lvl="1">
              <a:lnSpc>
                <a:spcPct val="107000"/>
              </a:lnSpc>
              <a:spcBef>
                <a:spcPts val="0"/>
              </a:spcBef>
              <a:spcAft>
                <a:spcPts val="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Budget/Fundraising - Elections are expensive and we have outside money trying to influence our elections so it’s critical that we have our own independent political action committee’s to support our campaigns and a budget for our spending priorities.</a:t>
            </a:r>
          </a:p>
          <a:p>
            <a:pPr marR="0" lvl="1">
              <a:lnSpc>
                <a:spcPct val="107000"/>
              </a:lnSpc>
              <a:spcBef>
                <a:spcPts val="0"/>
              </a:spcBef>
              <a:spcAft>
                <a:spcPts val="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Accountability/Task tracker –We know stuff doesn’t get done unless there is a name and deadline attached to it. </a:t>
            </a:r>
          </a:p>
          <a:p>
            <a:pPr marR="0" lvl="1">
              <a:lnSpc>
                <a:spcPct val="107000"/>
              </a:lnSpc>
              <a:spcBef>
                <a:spcPts val="0"/>
              </a:spcBef>
              <a:spcAft>
                <a:spcPts val="800"/>
              </a:spcAft>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Timeline – Our last step is putting it on a calendar that will work for you</a:t>
            </a:r>
          </a:p>
        </p:txBody>
      </p:sp>
      <p:sp>
        <p:nvSpPr>
          <p:cNvPr id="4" name="Slide Number Placeholder 3"/>
          <p:cNvSpPr>
            <a:spLocks noGrp="1"/>
          </p:cNvSpPr>
          <p:nvPr>
            <p:ph type="sldNum" sz="quarter" idx="10"/>
          </p:nvPr>
        </p:nvSpPr>
        <p:spPr/>
        <p:txBody>
          <a:bodyPr/>
          <a:lstStyle/>
          <a:p>
            <a:fld id="{C4DDDF04-740A-4DBA-BC69-022203EC054D}" type="slidenum">
              <a:rPr lang="en-US" smtClean="0"/>
              <a:t>7</a:t>
            </a:fld>
            <a:endParaRPr lang="en-US"/>
          </a:p>
        </p:txBody>
      </p:sp>
    </p:spTree>
    <p:extLst>
      <p:ext uri="{BB962C8B-B14F-4D97-AF65-F5344CB8AC3E}">
        <p14:creationId xmlns:p14="http://schemas.microsoft.com/office/powerpoint/2010/main" val="1437775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dirty="0">
                <a:solidFill>
                  <a:srgbClr val="000000"/>
                </a:solidFill>
                <a:effectLst/>
                <a:latin typeface="Calibri" panose="020F0502020204030204" pitchFamily="34" charset="0"/>
                <a:ea typeface="Calibri" panose="020F0502020204030204" pitchFamily="34" charset="0"/>
              </a:rPr>
              <a:t>Bekah</a:t>
            </a:r>
          </a:p>
          <a:p>
            <a:pPr marL="742950" marR="0" lvl="1" indent="-285750">
              <a:lnSpc>
                <a:spcPct val="107000"/>
              </a:lnSpc>
              <a:spcBef>
                <a:spcPts val="0"/>
              </a:spcBef>
              <a:spcAft>
                <a:spcPts val="0"/>
              </a:spcAft>
              <a:buFont typeface="Courier New" panose="02070309020205020404" pitchFamily="49" charset="0"/>
              <a:buChar char="o"/>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first thing we want to map to prepare for the election is that school board</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Chart – we want to start with a chart so we can start figuring out how many allies we have and how many races/seats we need to target. We can’t always win everything, so it’s important that we know how to tier these races out based on winning a majority and playing in races we have the most likelihood to win. </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Considerations on Assessment of School Board – here are some helpful considerations as you start making your assessments on which races you are going to target. </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Key Lessons when deciding electoral priorities</a:t>
            </a:r>
          </a:p>
          <a:p>
            <a:pPr marL="1600200" marR="0" lvl="3" indent="-228600">
              <a:lnSpc>
                <a:spcPct val="107000"/>
              </a:lnSpc>
              <a:spcBef>
                <a:spcPts val="0"/>
              </a:spcBef>
              <a:spcAft>
                <a:spcPts val="800"/>
              </a:spcAft>
              <a:buFont typeface="Symbol" panose="05050102010706020507" pitchFamily="18" charset="2"/>
              <a:buChar char=""/>
            </a:pPr>
            <a:r>
              <a:rPr lang="en-US" sz="1100" dirty="0">
                <a:solidFill>
                  <a:srgbClr val="000000"/>
                </a:solidFill>
                <a:effectLst/>
                <a:latin typeface="Calibri" panose="020F0502020204030204" pitchFamily="34" charset="0"/>
                <a:ea typeface="Calibri" panose="020F0502020204030204" pitchFamily="34" charset="0"/>
              </a:rPr>
              <a:t>Once you have your chart filled out, as you are making decisions on who is going to receive your financial and volunteer support - make sure you are protecting friends and keep in mind that incumbents are hard to beat. That doesn’t mean don’t try to take them out, but you may not be able to win all those races against established candidates.</a:t>
            </a:r>
          </a:p>
        </p:txBody>
      </p:sp>
      <p:sp>
        <p:nvSpPr>
          <p:cNvPr id="4" name="Slide Number Placeholder 3"/>
          <p:cNvSpPr>
            <a:spLocks noGrp="1"/>
          </p:cNvSpPr>
          <p:nvPr>
            <p:ph type="sldNum" sz="quarter" idx="5"/>
          </p:nvPr>
        </p:nvSpPr>
        <p:spPr/>
        <p:txBody>
          <a:bodyPr/>
          <a:lstStyle/>
          <a:p>
            <a:fld id="{9509F9BE-B7A5-4A41-A74D-18C4E432A7A6}" type="slidenum">
              <a:rPr lang="en-US" smtClean="0"/>
              <a:t>8</a:t>
            </a:fld>
            <a:endParaRPr lang="en-US"/>
          </a:p>
        </p:txBody>
      </p:sp>
    </p:spTree>
    <p:extLst>
      <p:ext uri="{BB962C8B-B14F-4D97-AF65-F5344CB8AC3E}">
        <p14:creationId xmlns:p14="http://schemas.microsoft.com/office/powerpoint/2010/main" val="704887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073599"/>
          </a:xfrm>
        </p:spPr>
        <p:txBody>
          <a:bodyPr/>
          <a:lstStyle/>
          <a:p>
            <a:pPr marL="742950" marR="0" lvl="1" indent="-285750">
              <a:lnSpc>
                <a:spcPct val="107000"/>
              </a:lnSpc>
              <a:spcBef>
                <a:spcPts val="0"/>
              </a:spcBef>
              <a:spcAft>
                <a:spcPts val="0"/>
              </a:spcAft>
              <a:buFont typeface="Courier New" panose="02070309020205020404" pitchFamily="49" charset="0"/>
              <a:buChar char="o"/>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Bekah</a:t>
            </a:r>
          </a:p>
          <a:p>
            <a:pPr marL="742950" marR="0" lvl="1" indent="-285750">
              <a:lnSpc>
                <a:spcPct val="107000"/>
              </a:lnSpc>
              <a:spcBef>
                <a:spcPts val="0"/>
              </a:spcBef>
              <a:spcAft>
                <a:spcPts val="0"/>
              </a:spcAft>
              <a:buFont typeface="Courier New" panose="02070309020205020404" pitchFamily="49" charset="0"/>
              <a:buChar char="o"/>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once we’ve taken stock of what we need to win, then we need to look internally</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Organizing Capacity - our two biggest resources are our organized people and money. We need to know what we have and make sure we have contact info to build more volunteers and PAC. </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Communications Tools – we need to know what tools we have access to and be clear who those administrators are.</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Leadership engagement – as we start looking at ourselves, we need to make sure we are thinking through how we can get our leaders invested. Maybe that means doing one-on-one policy discussions with candidates. We also need to be thinking through what team we currently have, what strengths we have and what we need to build on. </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Constitutions &amp; Bylaws around electoral work – many locals have how you recommend candidates and maybe how money is decided. If it’s not, it’s an important conversation to have with Governance and Executive Boards ASAP. </a:t>
            </a:r>
          </a:p>
          <a:p>
            <a:pPr marL="1143000" marR="0" lvl="2" indent="-228600">
              <a:lnSpc>
                <a:spcPct val="107000"/>
              </a:lnSpc>
              <a:spcBef>
                <a:spcPts val="0"/>
              </a:spcBef>
              <a:spcAft>
                <a:spcPts val="80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Rules – knowing the rules for the local, coordinating with candidates, and how you can spend money is crucial. Your GR Director is a good person to start with if you have no idea or want to talk through how you might be able to get creative with campaign spending. </a:t>
            </a:r>
          </a:p>
        </p:txBody>
      </p:sp>
      <p:sp>
        <p:nvSpPr>
          <p:cNvPr id="4" name="Slide Number Placeholder 3"/>
          <p:cNvSpPr>
            <a:spLocks noGrp="1"/>
          </p:cNvSpPr>
          <p:nvPr>
            <p:ph type="sldNum" sz="quarter" idx="5"/>
          </p:nvPr>
        </p:nvSpPr>
        <p:spPr/>
        <p:txBody>
          <a:bodyPr/>
          <a:lstStyle/>
          <a:p>
            <a:fld id="{9509F9BE-B7A5-4A41-A74D-18C4E432A7A6}" type="slidenum">
              <a:rPr lang="en-US" smtClean="0"/>
              <a:t>9</a:t>
            </a:fld>
            <a:endParaRPr lang="en-US"/>
          </a:p>
        </p:txBody>
      </p:sp>
    </p:spTree>
    <p:extLst>
      <p:ext uri="{BB962C8B-B14F-4D97-AF65-F5344CB8AC3E}">
        <p14:creationId xmlns:p14="http://schemas.microsoft.com/office/powerpoint/2010/main" val="2479076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10 MIN Chad </a:t>
            </a:r>
            <a:endParaRPr lang="en-US" dirty="0"/>
          </a:p>
        </p:txBody>
      </p:sp>
      <p:sp>
        <p:nvSpPr>
          <p:cNvPr id="4" name="Slide Number Placeholder 3"/>
          <p:cNvSpPr>
            <a:spLocks noGrp="1"/>
          </p:cNvSpPr>
          <p:nvPr>
            <p:ph type="sldNum" sz="quarter" idx="10"/>
          </p:nvPr>
        </p:nvSpPr>
        <p:spPr/>
        <p:txBody>
          <a:bodyPr/>
          <a:lstStyle/>
          <a:p>
            <a:fld id="{9509F9BE-B7A5-4A41-A74D-18C4E432A7A6}" type="slidenum">
              <a:rPr lang="en-US" smtClean="0"/>
              <a:t>10</a:t>
            </a:fld>
            <a:endParaRPr lang="en-US"/>
          </a:p>
        </p:txBody>
      </p:sp>
    </p:spTree>
    <p:extLst>
      <p:ext uri="{BB962C8B-B14F-4D97-AF65-F5344CB8AC3E}">
        <p14:creationId xmlns:p14="http://schemas.microsoft.com/office/powerpoint/2010/main" val="2841760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lnSpc>
                <a:spcPct val="107000"/>
              </a:lnSpc>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 have two types of goals. External &amp; Internal. </a:t>
            </a:r>
          </a:p>
          <a:p>
            <a:pPr marL="742950" marR="0" lvl="1" indent="-285750">
              <a:lnSpc>
                <a:spcPct val="107000"/>
              </a:lnSpc>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Our internal goals are about how we plan to build the union, like new PAC donors, volunteers etc. </a:t>
            </a:r>
          </a:p>
          <a:p>
            <a:pPr marL="742950" marR="0" lvl="1" indent="-285750">
              <a:lnSpc>
                <a:spcPct val="107000"/>
              </a:lnSpc>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Our external goals are about how many voters we want to contact, what races we want to win etc. </a:t>
            </a:r>
          </a:p>
          <a:p>
            <a:pPr marL="742950" marR="0" lvl="1" indent="-285750">
              <a:lnSpc>
                <a:spcPct val="107000"/>
              </a:lnSpc>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most important external goal we need is our vote goal. This is how many voters we need to turn out. </a:t>
            </a:r>
          </a:p>
          <a:p>
            <a:pPr marL="742950" marR="0" lvl="1" indent="-285750">
              <a:lnSpc>
                <a:spcPct val="107000"/>
              </a:lnSpc>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 calculate your vote goal you need to gather information for the past three elections that look like the one you are working on. If it’s in a presidential year, look at the information for that district for the past three presidential elections. Depending on your state, this may be super easy to find on the State Board of Elections website or your clerk’s website. </a:t>
            </a:r>
          </a:p>
          <a:p>
            <a:pPr marL="742950" marR="0" lvl="1" indent="-285750">
              <a:lnSpc>
                <a:spcPct val="107000"/>
              </a:lnSpc>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You will average the turnout for these past three elections. This is your projected turnout %.</a:t>
            </a:r>
          </a:p>
          <a:p>
            <a:pPr marL="742950" marR="0" lvl="1" indent="-285750">
              <a:lnSpc>
                <a:spcPct val="107000"/>
              </a:lnSpc>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You also need to look up how many registered voters there are in this district. Take the percentage from step 1 and multiply that percentage with registered voters. This is your projected voter turnout. </a:t>
            </a:r>
          </a:p>
          <a:p>
            <a:pPr marL="742950" marR="0" lvl="1" indent="-285750">
              <a:lnSpc>
                <a:spcPct val="107000"/>
              </a:lnSpc>
              <a:spcBef>
                <a:spcPts val="0"/>
              </a:spcBef>
              <a:spcAft>
                <a:spcPts val="800"/>
              </a:spcAft>
              <a:buFont typeface="Courier New" panose="02070309020205020404" pitchFamily="49" charset="0"/>
              <a:buChar char="o"/>
            </a:pP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If this is a two-person race, you take that number and multiply .52. If you have more than 2 candidates, you’ll divide it by number of serious viable candidates and add 1. It’s also smart to add cushion on top of that</a:t>
            </a:r>
          </a:p>
        </p:txBody>
      </p:sp>
      <p:sp>
        <p:nvSpPr>
          <p:cNvPr id="4" name="Slide Number Placeholder 3"/>
          <p:cNvSpPr>
            <a:spLocks noGrp="1"/>
          </p:cNvSpPr>
          <p:nvPr>
            <p:ph type="sldNum" sz="quarter" idx="5"/>
          </p:nvPr>
        </p:nvSpPr>
        <p:spPr/>
        <p:txBody>
          <a:bodyPr/>
          <a:lstStyle/>
          <a:p>
            <a:fld id="{9509F9BE-B7A5-4A41-A74D-18C4E432A7A6}" type="slidenum">
              <a:rPr lang="en-US" smtClean="0"/>
              <a:t>11</a:t>
            </a:fld>
            <a:endParaRPr lang="en-US"/>
          </a:p>
        </p:txBody>
      </p:sp>
    </p:spTree>
    <p:extLst>
      <p:ext uri="{BB962C8B-B14F-4D97-AF65-F5344CB8AC3E}">
        <p14:creationId xmlns:p14="http://schemas.microsoft.com/office/powerpoint/2010/main" val="2038656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endParaRPr lang="en-US" dirty="0"/>
          </a:p>
        </p:txBody>
      </p:sp>
      <p:sp>
        <p:nvSpPr>
          <p:cNvPr id="4" name="Slide Number Placeholder 3"/>
          <p:cNvSpPr>
            <a:spLocks noGrp="1"/>
          </p:cNvSpPr>
          <p:nvPr>
            <p:ph type="sldNum" sz="quarter" idx="10"/>
          </p:nvPr>
        </p:nvSpPr>
        <p:spPr/>
        <p:txBody>
          <a:bodyPr/>
          <a:lstStyle/>
          <a:p>
            <a:fld id="{9509F9BE-B7A5-4A41-A74D-18C4E432A7A6}" type="slidenum">
              <a:rPr lang="en-US" smtClean="0"/>
              <a:t>12</a:t>
            </a:fld>
            <a:endParaRPr lang="en-US"/>
          </a:p>
        </p:txBody>
      </p:sp>
    </p:spTree>
    <p:extLst>
      <p:ext uri="{BB962C8B-B14F-4D97-AF65-F5344CB8AC3E}">
        <p14:creationId xmlns:p14="http://schemas.microsoft.com/office/powerpoint/2010/main" val="79382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Chad11-13 ONE BLOCK 10 MINUTES</a:t>
            </a:r>
          </a:p>
          <a:p>
            <a:endParaRPr lang="en-US" dirty="0"/>
          </a:p>
          <a:p>
            <a:pPr marL="742950" marR="0" lvl="1" indent="-285750">
              <a:lnSpc>
                <a:spcPct val="107000"/>
              </a:lnSpc>
              <a:spcBef>
                <a:spcPts val="0"/>
              </a:spcBef>
              <a:spcAft>
                <a:spcPts val="0"/>
              </a:spcAft>
              <a:buFont typeface="Courier New" panose="02070309020205020404" pitchFamily="49" charset="0"/>
              <a:buChar char="o"/>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Mapping Community (5 minutes) - The last thing you want to map is your community. You need to know who may be potential allies and who will be your opposition </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First step is to brainstorm all the organizations that care about education/work on elections</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Plot them on XY axis</a:t>
            </a:r>
          </a:p>
          <a:p>
            <a:pPr marL="1143000" marR="0" lvl="2" indent="-228600">
              <a:lnSpc>
                <a:spcPct val="107000"/>
              </a:lnSpc>
              <a:spcBef>
                <a:spcPts val="0"/>
              </a:spcBef>
              <a:spcAft>
                <a:spcPts val="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Prioritize your outreach to potential coalition partners with more power</a:t>
            </a:r>
          </a:p>
          <a:p>
            <a:pPr marL="1143000" marR="0" lvl="2" indent="-228600">
              <a:lnSpc>
                <a:spcPct val="107000"/>
              </a:lnSpc>
              <a:spcBef>
                <a:spcPts val="0"/>
              </a:spcBef>
              <a:spcAft>
                <a:spcPts val="800"/>
              </a:spcAft>
              <a:buFont typeface="Wingdings" panose="05000000000000000000" pitchFamily="2" charset="2"/>
              <a:buChar char=""/>
            </a:pPr>
            <a:r>
              <a:rPr lang="en-US" sz="1100" dirty="0">
                <a:solidFill>
                  <a:srgbClr val="000000"/>
                </a:solidFill>
                <a:effectLst/>
                <a:latin typeface="Calibri" panose="020F0502020204030204" pitchFamily="34" charset="0"/>
                <a:ea typeface="Calibri" panose="020F0502020204030204" pitchFamily="34" charset="0"/>
              </a:rPr>
              <a:t>Don’t forget to research member involvement, we have a great worksheet you can start using with building reps or and GR committee so you can research what groups our members are already a part of. </a:t>
            </a:r>
          </a:p>
          <a:p>
            <a:pPr marL="0" marR="0">
              <a:lnSpc>
                <a:spcPct val="107000"/>
              </a:lnSpc>
              <a:spcBef>
                <a:spcPts val="0"/>
              </a:spcBef>
              <a:spcAft>
                <a:spcPts val="800"/>
              </a:spcAft>
            </a:pPr>
            <a:r>
              <a:rPr lang="en-US" sz="1100" dirty="0">
                <a:solidFill>
                  <a:srgbClr val="000000"/>
                </a:solidFill>
                <a:effectLst/>
                <a:latin typeface="Calibri" panose="020F0502020204030204" pitchFamily="34" charset="0"/>
                <a:ea typeface="Calibri" panose="020F0502020204030204" pitchFamily="34" charset="0"/>
              </a:rPr>
              <a:t> </a:t>
            </a:r>
          </a:p>
          <a:p>
            <a:r>
              <a:rPr lang="en-US" dirty="0"/>
              <a:t> </a:t>
            </a:r>
          </a:p>
        </p:txBody>
      </p:sp>
      <p:sp>
        <p:nvSpPr>
          <p:cNvPr id="4" name="Slide Number Placeholder 3"/>
          <p:cNvSpPr>
            <a:spLocks noGrp="1"/>
          </p:cNvSpPr>
          <p:nvPr>
            <p:ph type="sldNum" sz="quarter" idx="5"/>
          </p:nvPr>
        </p:nvSpPr>
        <p:spPr/>
        <p:txBody>
          <a:bodyPr/>
          <a:lstStyle/>
          <a:p>
            <a:fld id="{9509F9BE-B7A5-4A41-A74D-18C4E432A7A6}" type="slidenum">
              <a:rPr lang="en-US" smtClean="0"/>
              <a:t>13</a:t>
            </a:fld>
            <a:endParaRPr lang="en-US"/>
          </a:p>
        </p:txBody>
      </p:sp>
    </p:spTree>
    <p:extLst>
      <p:ext uri="{BB962C8B-B14F-4D97-AF65-F5344CB8AC3E}">
        <p14:creationId xmlns:p14="http://schemas.microsoft.com/office/powerpoint/2010/main" val="2557595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Halimah</a:t>
            </a:r>
            <a:br>
              <a:rPr lang="en-US" dirty="0"/>
            </a:br>
            <a:r>
              <a:rPr lang="en-US" dirty="0"/>
              <a:t>We want to know who is connected to the community organizations, groups, agencies that are with us and will vote for our candidates</a:t>
            </a:r>
          </a:p>
          <a:p>
            <a:r>
              <a:rPr lang="en-US" dirty="0"/>
              <a:t>This is an opportunity to surface engaged members and activists</a:t>
            </a:r>
          </a:p>
          <a:p>
            <a:r>
              <a:rPr lang="en-US" dirty="0"/>
              <a:t>This is an activity that can be done months prior to the election season</a:t>
            </a:r>
          </a:p>
          <a:p>
            <a:r>
              <a:rPr lang="en-US" dirty="0"/>
              <a:t>It can be something added to a new teacher meeting, rep meeting or site visit to learn more about members and what they are interested in </a:t>
            </a:r>
          </a:p>
          <a:p>
            <a:r>
              <a:rPr lang="en-US" dirty="0"/>
              <a:t>You can create a online form to email to members so that the information can be integrated into a spreadsheet</a:t>
            </a:r>
          </a:p>
          <a:p>
            <a:r>
              <a:rPr lang="en-US" dirty="0"/>
              <a:t>The members with connections are the ones we should consider recruiting first as  they are already connected to the community</a:t>
            </a:r>
          </a:p>
        </p:txBody>
      </p:sp>
      <p:sp>
        <p:nvSpPr>
          <p:cNvPr id="4" name="Slide Number Placeholder 3"/>
          <p:cNvSpPr>
            <a:spLocks noGrp="1"/>
          </p:cNvSpPr>
          <p:nvPr>
            <p:ph type="sldNum" sz="quarter" idx="5"/>
          </p:nvPr>
        </p:nvSpPr>
        <p:spPr/>
        <p:txBody>
          <a:bodyPr/>
          <a:lstStyle/>
          <a:p>
            <a:fld id="{9509F9BE-B7A5-4A41-A74D-18C4E432A7A6}" type="slidenum">
              <a:rPr lang="en-US" smtClean="0"/>
              <a:t>14</a:t>
            </a:fld>
            <a:endParaRPr lang="en-US"/>
          </a:p>
        </p:txBody>
      </p:sp>
    </p:spTree>
    <p:extLst>
      <p:ext uri="{BB962C8B-B14F-4D97-AF65-F5344CB8AC3E}">
        <p14:creationId xmlns:p14="http://schemas.microsoft.com/office/powerpoint/2010/main" val="3604949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Halimah </a:t>
            </a:r>
          </a:p>
          <a:p>
            <a:r>
              <a:rPr lang="en-US" dirty="0"/>
              <a:t>Members tend to want to engage in lower risk engagement, they may need a little push, some training, to build their confidence to engage in higher levels of engagement</a:t>
            </a:r>
          </a:p>
          <a:p>
            <a:r>
              <a:rPr lang="en-US" dirty="0"/>
              <a:t>Meet them where they are and build in ongoing training as rep meeting and at sites</a:t>
            </a:r>
          </a:p>
          <a:p>
            <a:r>
              <a:rPr lang="en-US" dirty="0"/>
              <a:t>Encourage members to take risks and engage in activities that are out of their comfort zone</a:t>
            </a:r>
          </a:p>
          <a:p>
            <a:r>
              <a:rPr lang="en-US" dirty="0"/>
              <a:t>Celebrate when they engage </a:t>
            </a:r>
            <a:r>
              <a:rPr lang="en-US" dirty="0" err="1"/>
              <a:t>ina</a:t>
            </a:r>
            <a:r>
              <a:rPr lang="en-US" dirty="0"/>
              <a:t> high level activity and remind them of what they have achieved when it’s time to plan for the next campaign</a:t>
            </a:r>
          </a:p>
          <a:p>
            <a:r>
              <a:rPr lang="en-US" dirty="0"/>
              <a:t>Select a variety of engagements for both in person and text/virtual opportunities</a:t>
            </a:r>
          </a:p>
          <a:p>
            <a:r>
              <a:rPr lang="en-US" dirty="0"/>
              <a:t>Keep track of who is showing up</a:t>
            </a:r>
          </a:p>
        </p:txBody>
      </p:sp>
      <p:sp>
        <p:nvSpPr>
          <p:cNvPr id="4" name="Slide Number Placeholder 3"/>
          <p:cNvSpPr>
            <a:spLocks noGrp="1"/>
          </p:cNvSpPr>
          <p:nvPr>
            <p:ph type="sldNum" sz="quarter" idx="5"/>
          </p:nvPr>
        </p:nvSpPr>
        <p:spPr/>
        <p:txBody>
          <a:bodyPr/>
          <a:lstStyle/>
          <a:p>
            <a:fld id="{9509F9BE-B7A5-4A41-A74D-18C4E432A7A6}" type="slidenum">
              <a:rPr lang="en-US" smtClean="0"/>
              <a:t>15</a:t>
            </a:fld>
            <a:endParaRPr lang="en-US"/>
          </a:p>
        </p:txBody>
      </p:sp>
    </p:spTree>
    <p:extLst>
      <p:ext uri="{BB962C8B-B14F-4D97-AF65-F5344CB8AC3E}">
        <p14:creationId xmlns:p14="http://schemas.microsoft.com/office/powerpoint/2010/main" val="1320517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Halimah </a:t>
            </a:r>
          </a:p>
          <a:p>
            <a:r>
              <a:rPr lang="en-US" dirty="0">
                <a:cs typeface="Calibri"/>
              </a:rPr>
              <a:t>Must have  good lists</a:t>
            </a:r>
          </a:p>
          <a:p>
            <a:r>
              <a:rPr lang="en-US" dirty="0">
                <a:cs typeface="Calibri"/>
              </a:rPr>
              <a:t>Request lists from the School District twice a year</a:t>
            </a:r>
          </a:p>
          <a:p>
            <a:r>
              <a:rPr lang="en-US" dirty="0">
                <a:cs typeface="Calibri"/>
              </a:rPr>
              <a:t>Train reps and leaders to engage in one on one conversations (and record responses on members interests and capacity</a:t>
            </a:r>
          </a:p>
          <a:p>
            <a:r>
              <a:rPr lang="en-US" dirty="0">
                <a:cs typeface="Calibri"/>
              </a:rPr>
              <a:t>Survey members to make sure you have attempted to connect with the entire unit</a:t>
            </a:r>
          </a:p>
          <a:p>
            <a:r>
              <a:rPr lang="en-US" dirty="0">
                <a:cs typeface="Calibri"/>
              </a:rPr>
              <a:t>Use tracking systems members can access and maintain (because if not, it will be on staff to keep this up)</a:t>
            </a:r>
          </a:p>
          <a:p>
            <a:r>
              <a:rPr lang="en-US" dirty="0">
                <a:cs typeface="Calibri"/>
              </a:rPr>
              <a:t>Train members on the tools you will use to maintain and update data</a:t>
            </a:r>
          </a:p>
          <a:p>
            <a:r>
              <a:rPr lang="en-US" dirty="0">
                <a:cs typeface="Calibri"/>
              </a:rPr>
              <a:t>Request data early and have member activists review and understand how to use data</a:t>
            </a:r>
          </a:p>
        </p:txBody>
      </p:sp>
      <p:sp>
        <p:nvSpPr>
          <p:cNvPr id="4" name="Slide Number Placeholder 3"/>
          <p:cNvSpPr>
            <a:spLocks noGrp="1"/>
          </p:cNvSpPr>
          <p:nvPr>
            <p:ph type="sldNum" sz="quarter" idx="10"/>
          </p:nvPr>
        </p:nvSpPr>
        <p:spPr/>
        <p:txBody>
          <a:bodyPr/>
          <a:lstStyle/>
          <a:p>
            <a:fld id="{9509F9BE-B7A5-4A41-A74D-18C4E432A7A6}" type="slidenum">
              <a:rPr lang="en-US" smtClean="0"/>
              <a:t>16</a:t>
            </a:fld>
            <a:endParaRPr lang="en-US"/>
          </a:p>
        </p:txBody>
      </p:sp>
    </p:spTree>
    <p:extLst>
      <p:ext uri="{BB962C8B-B14F-4D97-AF65-F5344CB8AC3E}">
        <p14:creationId xmlns:p14="http://schemas.microsoft.com/office/powerpoint/2010/main" val="4170709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Halimah 14-17 ONE BLOCK 15 MINUTES</a:t>
            </a:r>
          </a:p>
          <a:p>
            <a:r>
              <a:rPr lang="en-US" dirty="0">
                <a:cs typeface="Calibri"/>
              </a:rPr>
              <a:t>Summary slide</a:t>
            </a:r>
          </a:p>
          <a:p>
            <a:r>
              <a:rPr lang="en-US" dirty="0">
                <a:cs typeface="Calibri"/>
              </a:rPr>
              <a:t>Coach  members to do this work </a:t>
            </a:r>
          </a:p>
          <a:p>
            <a:r>
              <a:rPr lang="en-US" dirty="0">
                <a:cs typeface="Calibri"/>
              </a:rPr>
              <a:t>Make it fun!</a:t>
            </a:r>
          </a:p>
          <a:p>
            <a:r>
              <a:rPr lang="en-US" dirty="0">
                <a:cs typeface="Calibri"/>
              </a:rPr>
              <a:t>Create opportunities to build community </a:t>
            </a:r>
          </a:p>
          <a:p>
            <a:r>
              <a:rPr lang="en-US" dirty="0">
                <a:cs typeface="Calibri"/>
              </a:rPr>
              <a:t>Think beyond pizza</a:t>
            </a:r>
          </a:p>
          <a:p>
            <a:r>
              <a:rPr lang="en-US" dirty="0">
                <a:cs typeface="Calibri"/>
              </a:rPr>
              <a:t>Have members set goals, take ownership of success</a:t>
            </a:r>
          </a:p>
        </p:txBody>
      </p:sp>
      <p:sp>
        <p:nvSpPr>
          <p:cNvPr id="4" name="Slide Number Placeholder 3"/>
          <p:cNvSpPr>
            <a:spLocks noGrp="1"/>
          </p:cNvSpPr>
          <p:nvPr>
            <p:ph type="sldNum" sz="quarter" idx="10"/>
          </p:nvPr>
        </p:nvSpPr>
        <p:spPr/>
        <p:txBody>
          <a:bodyPr/>
          <a:lstStyle/>
          <a:p>
            <a:fld id="{9509F9BE-B7A5-4A41-A74D-18C4E432A7A6}" type="slidenum">
              <a:rPr lang="en-US" smtClean="0"/>
              <a:t>17</a:t>
            </a:fld>
            <a:endParaRPr lang="en-US"/>
          </a:p>
        </p:txBody>
      </p:sp>
    </p:spTree>
    <p:extLst>
      <p:ext uri="{BB962C8B-B14F-4D97-AF65-F5344CB8AC3E}">
        <p14:creationId xmlns:p14="http://schemas.microsoft.com/office/powerpoint/2010/main" val="742683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20 MIN </a:t>
            </a:r>
            <a:r>
              <a:rPr lang="en-US" dirty="0" err="1">
                <a:cs typeface="Calibri"/>
              </a:rPr>
              <a:t>halimah</a:t>
            </a:r>
            <a:endParaRPr lang="en-US" dirty="0">
              <a:cs typeface="Calibri"/>
            </a:endParaRPr>
          </a:p>
        </p:txBody>
      </p:sp>
      <p:sp>
        <p:nvSpPr>
          <p:cNvPr id="4" name="Slide Number Placeholder 3"/>
          <p:cNvSpPr>
            <a:spLocks noGrp="1"/>
          </p:cNvSpPr>
          <p:nvPr>
            <p:ph type="sldNum" sz="quarter" idx="10"/>
          </p:nvPr>
        </p:nvSpPr>
        <p:spPr/>
        <p:txBody>
          <a:bodyPr/>
          <a:lstStyle/>
          <a:p>
            <a:fld id="{9509F9BE-B7A5-4A41-A74D-18C4E432A7A6}" type="slidenum">
              <a:rPr lang="en-US" smtClean="0"/>
              <a:t>18</a:t>
            </a:fld>
            <a:endParaRPr lang="en-US"/>
          </a:p>
        </p:txBody>
      </p:sp>
    </p:spTree>
    <p:extLst>
      <p:ext uri="{BB962C8B-B14F-4D97-AF65-F5344CB8AC3E}">
        <p14:creationId xmlns:p14="http://schemas.microsoft.com/office/powerpoint/2010/main" val="2279798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DE2EE-90AB-ACFE-2D51-DAE0D35FC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57A355-6176-24A0-4047-8FBC8279A7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318AD-F817-4C71-481C-49940AE90FF9}"/>
              </a:ext>
            </a:extLst>
          </p:cNvPr>
          <p:cNvSpPr>
            <a:spLocks noGrp="1"/>
          </p:cNvSpPr>
          <p:nvPr>
            <p:ph type="body" idx="1"/>
          </p:nvPr>
        </p:nvSpPr>
        <p:spPr/>
        <p:txBody>
          <a:bodyPr/>
          <a:lstStyle/>
          <a:p>
            <a:r>
              <a:rPr lang="en-US" dirty="0">
                <a:cs typeface="Calibri"/>
              </a:rPr>
              <a:t>20 MIN </a:t>
            </a:r>
            <a:r>
              <a:rPr lang="en-US" dirty="0" err="1">
                <a:cs typeface="Calibri"/>
              </a:rPr>
              <a:t>halimah</a:t>
            </a:r>
            <a:endParaRPr lang="en-US" dirty="0">
              <a:cs typeface="Calibri"/>
            </a:endParaRPr>
          </a:p>
        </p:txBody>
      </p:sp>
      <p:sp>
        <p:nvSpPr>
          <p:cNvPr id="4" name="Slide Number Placeholder 3">
            <a:extLst>
              <a:ext uri="{FF2B5EF4-FFF2-40B4-BE49-F238E27FC236}">
                <a16:creationId xmlns:a16="http://schemas.microsoft.com/office/drawing/2014/main" id="{6D1AB09A-0002-C6A7-5B7A-21E995D0E555}"/>
              </a:ext>
            </a:extLst>
          </p:cNvPr>
          <p:cNvSpPr>
            <a:spLocks noGrp="1"/>
          </p:cNvSpPr>
          <p:nvPr>
            <p:ph type="sldNum" sz="quarter" idx="10"/>
          </p:nvPr>
        </p:nvSpPr>
        <p:spPr/>
        <p:txBody>
          <a:bodyPr/>
          <a:lstStyle/>
          <a:p>
            <a:fld id="{9509F9BE-B7A5-4A41-A74D-18C4E432A7A6}" type="slidenum">
              <a:rPr lang="en-US" smtClean="0"/>
              <a:t>19</a:t>
            </a:fld>
            <a:endParaRPr lang="en-US"/>
          </a:p>
        </p:txBody>
      </p:sp>
    </p:spTree>
    <p:extLst>
      <p:ext uri="{BB962C8B-B14F-4D97-AF65-F5344CB8AC3E}">
        <p14:creationId xmlns:p14="http://schemas.microsoft.com/office/powerpoint/2010/main" val="254134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5 MIN JULI</a:t>
            </a:r>
            <a:endParaRPr lang="en-US" dirty="0"/>
          </a:p>
        </p:txBody>
      </p:sp>
      <p:sp>
        <p:nvSpPr>
          <p:cNvPr id="4" name="Slide Number Placeholder 3"/>
          <p:cNvSpPr>
            <a:spLocks noGrp="1"/>
          </p:cNvSpPr>
          <p:nvPr>
            <p:ph type="sldNum" sz="quarter" idx="10"/>
          </p:nvPr>
        </p:nvSpPr>
        <p:spPr/>
        <p:txBody>
          <a:bodyPr/>
          <a:lstStyle/>
          <a:p>
            <a:fld id="{9509F9BE-B7A5-4A41-A74D-18C4E432A7A6}" type="slidenum">
              <a:rPr lang="en-US" smtClean="0"/>
              <a:t>20</a:t>
            </a:fld>
            <a:endParaRPr lang="en-US"/>
          </a:p>
        </p:txBody>
      </p:sp>
    </p:spTree>
    <p:extLst>
      <p:ext uri="{BB962C8B-B14F-4D97-AF65-F5344CB8AC3E}">
        <p14:creationId xmlns:p14="http://schemas.microsoft.com/office/powerpoint/2010/main" val="729862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49702C6-746F-44E9-B955-EE02579A8DD3}"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39995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7560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9702C6-746F-44E9-B955-EE02579A8DD3}"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120273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702C6-746F-44E9-B955-EE02579A8DD3}"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629406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702C6-746F-44E9-B955-EE02579A8DD3}" type="datetimeFigureOut">
              <a:rPr lang="en-US" smtClean="0"/>
              <a:t>6/5/2024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05213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702C6-746F-44E9-B955-EE02579A8DD3}" type="datetimeFigureOut">
              <a:rPr lang="en-US" smtClean="0"/>
              <a:t>6/5/2024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8522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702C6-746F-44E9-B955-EE02579A8DD3}" type="datetimeFigureOut">
              <a:rPr lang="en-US" smtClean="0"/>
              <a:t>6/5/2024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48011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84419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89970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4019064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237293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1516F7-6A91-4334-A5DB-59DB41526DB0}" type="datetimeFigureOut">
              <a:rPr lang="en-US" smtClean="0"/>
              <a:t>6/5/2024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609745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2311-C613-8E81-25E1-9C3DE57D01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47BAA0-D627-6D27-55A0-F24AF91B721D}"/>
              </a:ext>
            </a:extLst>
          </p:cNvPr>
          <p:cNvSpPr>
            <a:spLocks noGrp="1"/>
          </p:cNvSpPr>
          <p:nvPr>
            <p:ph type="dt" sz="half" idx="10"/>
          </p:nvPr>
        </p:nvSpPr>
        <p:spPr/>
        <p:txBody>
          <a:bodyPr/>
          <a:lstStyle/>
          <a:p>
            <a:fld id="{693BAD45-8CE5-45F5-BC7F-53BCF899CD0B}" type="datetimeFigureOut">
              <a:rPr lang="en-US" smtClean="0"/>
              <a:t>6/5/2024</a:t>
            </a:fld>
            <a:endParaRPr lang="en-US"/>
          </a:p>
        </p:txBody>
      </p:sp>
      <p:sp>
        <p:nvSpPr>
          <p:cNvPr id="4" name="Footer Placeholder 3">
            <a:extLst>
              <a:ext uri="{FF2B5EF4-FFF2-40B4-BE49-F238E27FC236}">
                <a16:creationId xmlns:a16="http://schemas.microsoft.com/office/drawing/2014/main" id="{23C55DE2-C96F-FE7A-BC6A-BB66FEA3BD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08A494-BACD-E861-D3C8-2546684AF71F}"/>
              </a:ext>
            </a:extLst>
          </p:cNvPr>
          <p:cNvSpPr>
            <a:spLocks noGrp="1"/>
          </p:cNvSpPr>
          <p:nvPr>
            <p:ph type="sldNum" sz="quarter" idx="12"/>
          </p:nvPr>
        </p:nvSpPr>
        <p:spPr/>
        <p:txBody>
          <a:bodyPr/>
          <a:lstStyle/>
          <a:p>
            <a:fld id="{01B35C17-1734-4CC7-BA1F-EE22E775E163}" type="slidenum">
              <a:rPr lang="en-US" smtClean="0"/>
              <a:t>‹#›</a:t>
            </a:fld>
            <a:endParaRPr lang="en-US"/>
          </a:p>
        </p:txBody>
      </p:sp>
    </p:spTree>
    <p:extLst>
      <p:ext uri="{BB962C8B-B14F-4D97-AF65-F5344CB8AC3E}">
        <p14:creationId xmlns:p14="http://schemas.microsoft.com/office/powerpoint/2010/main" val="3807569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702C6-746F-44E9-B955-EE02579A8DD3}" type="datetimeFigureOut">
              <a:rPr lang="en-US" smtClean="0"/>
              <a:t>6/5/2024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CDD3-1B52-4BD6-95A9-558ED3037A31}" type="slidenum">
              <a:rPr lang="en-US" smtClean="0"/>
              <a:t>‹#›</a:t>
            </a:fld>
            <a:endParaRPr lang="en-US"/>
          </a:p>
        </p:txBody>
      </p:sp>
    </p:spTree>
    <p:extLst>
      <p:ext uri="{BB962C8B-B14F-4D97-AF65-F5344CB8AC3E}">
        <p14:creationId xmlns:p14="http://schemas.microsoft.com/office/powerpoint/2010/main" val="2020220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 id="2147483661"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1516F7-6A91-4334-A5DB-59DB41526DB0}" type="datetimeFigureOut">
              <a:rPr lang="en-US" smtClean="0"/>
              <a:t>6/5/2024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1625D-23DE-4F78-BD4B-6496818BAD22}" type="slidenum">
              <a:rPr lang="en-US" smtClean="0"/>
              <a:t>‹#›</a:t>
            </a:fld>
            <a:endParaRPr lang="en-US"/>
          </a:p>
        </p:txBody>
      </p:sp>
    </p:spTree>
    <p:extLst>
      <p:ext uri="{BB962C8B-B14F-4D97-AF65-F5344CB8AC3E}">
        <p14:creationId xmlns:p14="http://schemas.microsoft.com/office/powerpoint/2010/main" val="1322965760"/>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AEE083-8580-EADB-AA9F-441361D018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D8CE9C-AEEE-66CF-1C76-31288BBB19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891E06-D9D8-0A94-062D-6E1254CA53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BAD45-8CE5-45F5-BC7F-53BCF899CD0B}" type="datetimeFigureOut">
              <a:rPr lang="en-US" smtClean="0"/>
              <a:t>6/5/2024</a:t>
            </a:fld>
            <a:endParaRPr lang="en-US"/>
          </a:p>
        </p:txBody>
      </p:sp>
      <p:sp>
        <p:nvSpPr>
          <p:cNvPr id="5" name="Footer Placeholder 4">
            <a:extLst>
              <a:ext uri="{FF2B5EF4-FFF2-40B4-BE49-F238E27FC236}">
                <a16:creationId xmlns:a16="http://schemas.microsoft.com/office/drawing/2014/main" id="{1356E174-4F86-B3C6-BCAA-7A70845D6E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9F9E8D-CBAC-BE96-5909-640A0D85AD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35C17-1734-4CC7-BA1F-EE22E775E163}" type="slidenum">
              <a:rPr lang="en-US" smtClean="0"/>
              <a:t>‹#›</a:t>
            </a:fld>
            <a:endParaRPr lang="en-US"/>
          </a:p>
        </p:txBody>
      </p:sp>
    </p:spTree>
    <p:extLst>
      <p:ext uri="{BB962C8B-B14F-4D97-AF65-F5344CB8AC3E}">
        <p14:creationId xmlns:p14="http://schemas.microsoft.com/office/powerpoint/2010/main" val="4290705000"/>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3.g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5433" y="5901809"/>
            <a:ext cx="4821384" cy="681749"/>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46685" t="67714" r="6888" b="14598"/>
          <a:stretch/>
        </p:blipFill>
        <p:spPr>
          <a:xfrm>
            <a:off x="-6626" y="-294560"/>
            <a:ext cx="12143369" cy="3120887"/>
          </a:xfrm>
          <a:prstGeom prst="rect">
            <a:avLst/>
          </a:prstGeom>
        </p:spPr>
      </p:pic>
      <p:sp>
        <p:nvSpPr>
          <p:cNvPr id="7" name="TextBox 6"/>
          <p:cNvSpPr txBox="1"/>
          <p:nvPr/>
        </p:nvSpPr>
        <p:spPr>
          <a:xfrm>
            <a:off x="-1" y="2381610"/>
            <a:ext cx="7800109" cy="523220"/>
          </a:xfrm>
          <a:prstGeom prst="rect">
            <a:avLst/>
          </a:prstGeom>
          <a:solidFill>
            <a:schemeClr val="bg1"/>
          </a:solidFill>
        </p:spPr>
        <p:txBody>
          <a:bodyPr wrap="square" rtlCol="0">
            <a:spAutoFit/>
          </a:bodyPr>
          <a:lstStyle/>
          <a:p>
            <a:r>
              <a:rPr lang="en-US" sz="2800">
                <a:solidFill>
                  <a:srgbClr val="182EA1"/>
                </a:solidFill>
                <a:latin typeface="Segoe UI Black" panose="020B0A02040204020203" pitchFamily="34" charset="0"/>
                <a:ea typeface="Segoe UI Black" panose="020B0A02040204020203" pitchFamily="34" charset="0"/>
              </a:rPr>
              <a:t>  FLIPPING SCHOOL BOARD ELECTIONS</a:t>
            </a:r>
          </a:p>
        </p:txBody>
      </p:sp>
      <p:sp>
        <p:nvSpPr>
          <p:cNvPr id="8" name="TextBox 7"/>
          <p:cNvSpPr txBox="1"/>
          <p:nvPr/>
        </p:nvSpPr>
        <p:spPr>
          <a:xfrm>
            <a:off x="187037" y="2826327"/>
            <a:ext cx="9144000" cy="954107"/>
          </a:xfrm>
          <a:prstGeom prst="rect">
            <a:avLst/>
          </a:prstGeom>
          <a:noFill/>
        </p:spPr>
        <p:txBody>
          <a:bodyPr wrap="square" rtlCol="0">
            <a:spAutoFit/>
          </a:bodyPr>
          <a:lstStyle/>
          <a:p>
            <a:r>
              <a:rPr lang="en-US" sz="2800">
                <a:solidFill>
                  <a:srgbClr val="F05021"/>
                </a:solidFill>
                <a:latin typeface="Segoe UI Black" panose="020B0A02040204020203" pitchFamily="34" charset="0"/>
                <a:ea typeface="Segoe UI Black" panose="020B0A02040204020203" pitchFamily="34" charset="0"/>
              </a:rPr>
              <a:t>ORGANIZER SUPPORT PROGRAM</a:t>
            </a:r>
          </a:p>
        </p:txBody>
      </p:sp>
      <p:sp>
        <p:nvSpPr>
          <p:cNvPr id="2" name="TextBox 1"/>
          <p:cNvSpPr txBox="1"/>
          <p:nvPr/>
        </p:nvSpPr>
        <p:spPr>
          <a:xfrm>
            <a:off x="608168" y="3479256"/>
            <a:ext cx="6146561" cy="2343334"/>
          </a:xfrm>
          <a:prstGeom prst="rect">
            <a:avLst/>
          </a:prstGeom>
          <a:noFill/>
        </p:spPr>
        <p:txBody>
          <a:bodyPr wrap="square" lIns="91440" tIns="45720" rIns="91440" bIns="45720" rtlCol="0" anchor="t">
            <a:spAutoFit/>
          </a:bodyPr>
          <a:lstStyle/>
          <a:p>
            <a:pPr>
              <a:lnSpc>
                <a:spcPct val="150000"/>
              </a:lnSpc>
            </a:pPr>
            <a:r>
              <a:rPr lang="en-US" sz="2000">
                <a:solidFill>
                  <a:srgbClr val="182EA1"/>
                </a:solidFill>
                <a:latin typeface="Segoe UI Semibold"/>
                <a:cs typeface="Segoe UI Semibold"/>
              </a:rPr>
              <a:t>In the chat, tell us your:</a:t>
            </a:r>
          </a:p>
          <a:p>
            <a:pPr marL="342900" indent="-342900">
              <a:lnSpc>
                <a:spcPct val="150000"/>
              </a:lnSpc>
              <a:buAutoNum type="arabicPeriod"/>
            </a:pPr>
            <a:r>
              <a:rPr lang="en-US" sz="2000">
                <a:solidFill>
                  <a:srgbClr val="182EA1"/>
                </a:solidFill>
                <a:latin typeface="Segoe UI Semibold"/>
                <a:cs typeface="Segoe UI Semibold"/>
              </a:rPr>
              <a:t>Name</a:t>
            </a:r>
          </a:p>
          <a:p>
            <a:pPr marL="342900" indent="-342900">
              <a:lnSpc>
                <a:spcPct val="150000"/>
              </a:lnSpc>
              <a:buAutoNum type="arabicPeriod"/>
            </a:pPr>
            <a:r>
              <a:rPr lang="en-US" sz="2000">
                <a:solidFill>
                  <a:srgbClr val="182EA1"/>
                </a:solidFill>
                <a:latin typeface="Segoe UI Semibold"/>
                <a:cs typeface="Segoe UI Semibold"/>
              </a:rPr>
              <a:t>State</a:t>
            </a:r>
          </a:p>
          <a:p>
            <a:pPr marL="342900" indent="-342900">
              <a:lnSpc>
                <a:spcPct val="150000"/>
              </a:lnSpc>
              <a:buAutoNum type="arabicPeriod"/>
            </a:pPr>
            <a:r>
              <a:rPr lang="en-US" sz="2000">
                <a:solidFill>
                  <a:srgbClr val="182EA1"/>
                </a:solidFill>
                <a:latin typeface="Segoe UI Semibold"/>
                <a:cs typeface="Segoe UI Semibold"/>
              </a:rPr>
              <a:t>Pronouns</a:t>
            </a:r>
          </a:p>
          <a:p>
            <a:pPr marL="342900" indent="-342900">
              <a:lnSpc>
                <a:spcPct val="150000"/>
              </a:lnSpc>
              <a:buAutoNum type="arabicPeriod"/>
            </a:pPr>
            <a:r>
              <a:rPr lang="en-US" sz="2000">
                <a:solidFill>
                  <a:srgbClr val="182EA1"/>
                </a:solidFill>
                <a:latin typeface="Segoe UI Semibold"/>
                <a:cs typeface="Segoe UI Semibold"/>
              </a:rPr>
              <a:t>What is one thing you want to learn today?</a:t>
            </a:r>
            <a:endParaRPr lang="en-US" sz="2000">
              <a:solidFill>
                <a:srgbClr val="182EA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41121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13313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HONORING THIS SPACE </a:t>
            </a:r>
          </a:p>
        </p:txBody>
      </p:sp>
      <p:sp>
        <p:nvSpPr>
          <p:cNvPr id="3" name="TextBox 2"/>
          <p:cNvSpPr txBox="1"/>
          <p:nvPr/>
        </p:nvSpPr>
        <p:spPr>
          <a:xfrm>
            <a:off x="442270" y="1310790"/>
            <a:ext cx="11203630" cy="5016758"/>
          </a:xfrm>
          <a:prstGeom prst="rect">
            <a:avLst/>
          </a:prstGeom>
          <a:noFill/>
        </p:spPr>
        <p:txBody>
          <a:bodyPr wrap="square" rtlCol="0">
            <a:spAutoFit/>
          </a:bodyPr>
          <a:lstStyle/>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are all connecting from lands inhabited by indigenous people past and present. We begin by acknowledging that through a history of colonization and brutality. </a:t>
            </a:r>
          </a:p>
          <a:p>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1419465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495944" y="383710"/>
            <a:ext cx="5202065"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TODAY’S FACILITATORS </a:t>
            </a:r>
          </a:p>
        </p:txBody>
      </p:sp>
      <p:sp>
        <p:nvSpPr>
          <p:cNvPr id="4" name="Rectangle 3"/>
          <p:cNvSpPr/>
          <p:nvPr/>
        </p:nvSpPr>
        <p:spPr>
          <a:xfrm>
            <a:off x="273846" y="1184474"/>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Segoe UI Black" panose="020B0A02040204020203" pitchFamily="34" charset="0"/>
                <a:ea typeface="Segoe UI Black" panose="020B0A02040204020203" pitchFamily="34" charset="0"/>
              </a:rPr>
              <a:t>JULI</a:t>
            </a:r>
          </a:p>
          <a:p>
            <a:pPr algn="ctr"/>
            <a:r>
              <a:rPr lang="en-US" sz="2200" dirty="0">
                <a:latin typeface="Segoe UI Black" panose="020B0A02040204020203" pitchFamily="34" charset="0"/>
                <a:ea typeface="Segoe UI Black" panose="020B0A02040204020203" pitchFamily="34" charset="0"/>
              </a:rPr>
              <a:t>DAVIS</a:t>
            </a:r>
          </a:p>
          <a:p>
            <a:pPr algn="ctr"/>
            <a:r>
              <a:rPr lang="en-US" sz="2200" dirty="0">
                <a:latin typeface="Segoe UI Black" panose="020B0A02040204020203" pitchFamily="34" charset="0"/>
                <a:ea typeface="Segoe UI Black" panose="020B0A02040204020203" pitchFamily="34" charset="0"/>
              </a:rPr>
              <a:t>INDIANA</a:t>
            </a:r>
          </a:p>
        </p:txBody>
      </p:sp>
      <p:sp>
        <p:nvSpPr>
          <p:cNvPr id="6" name="Rectangle 5"/>
          <p:cNvSpPr/>
          <p:nvPr/>
        </p:nvSpPr>
        <p:spPr>
          <a:xfrm>
            <a:off x="6369542" y="1192673"/>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Segoe UI Black" panose="020B0A02040204020203" pitchFamily="34" charset="0"/>
                <a:ea typeface="Segoe UI Black" panose="020B0A02040204020203" pitchFamily="34" charset="0"/>
              </a:rPr>
              <a:t>BEKAH</a:t>
            </a:r>
          </a:p>
          <a:p>
            <a:pPr algn="ctr"/>
            <a:r>
              <a:rPr lang="en-US" sz="2200" dirty="0">
                <a:latin typeface="Segoe UI Black" panose="020B0A02040204020203" pitchFamily="34" charset="0"/>
                <a:ea typeface="Segoe UI Black" panose="020B0A02040204020203" pitchFamily="34" charset="0"/>
              </a:rPr>
              <a:t>SAXON</a:t>
            </a:r>
          </a:p>
          <a:p>
            <a:pPr algn="ctr"/>
            <a:r>
              <a:rPr lang="en-US" sz="2200" dirty="0">
                <a:latin typeface="Segoe UI Black" panose="020B0A02040204020203" pitchFamily="34" charset="0"/>
                <a:ea typeface="Segoe UI Black" panose="020B0A02040204020203" pitchFamily="34" charset="0"/>
              </a:rPr>
              <a:t>CONNECTICUT</a:t>
            </a:r>
          </a:p>
        </p:txBody>
      </p:sp>
      <p:sp>
        <p:nvSpPr>
          <p:cNvPr id="7" name="Rectangle 6"/>
          <p:cNvSpPr/>
          <p:nvPr/>
        </p:nvSpPr>
        <p:spPr>
          <a:xfrm>
            <a:off x="3285253" y="1184474"/>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Segoe UI Black" panose="020B0A02040204020203" pitchFamily="34" charset="0"/>
                <a:ea typeface="Segoe UI Black" panose="020B0A02040204020203" pitchFamily="34" charset="0"/>
              </a:rPr>
              <a:t>HALIMAH </a:t>
            </a:r>
          </a:p>
          <a:p>
            <a:pPr algn="ctr"/>
            <a:r>
              <a:rPr lang="en-US" sz="2200" dirty="0">
                <a:latin typeface="Segoe UI Black" panose="020B0A02040204020203" pitchFamily="34" charset="0"/>
                <a:ea typeface="Segoe UI Black" panose="020B0A02040204020203" pitchFamily="34" charset="0"/>
              </a:rPr>
              <a:t>MEKKI</a:t>
            </a:r>
          </a:p>
          <a:p>
            <a:pPr algn="ctr"/>
            <a:r>
              <a:rPr lang="en-US" sz="2200" dirty="0">
                <a:latin typeface="Segoe UI Black" panose="020B0A02040204020203" pitchFamily="34" charset="0"/>
                <a:ea typeface="Segoe UI Black" panose="020B0A02040204020203" pitchFamily="34" charset="0"/>
              </a:rPr>
              <a:t>CALIFORNIA</a:t>
            </a:r>
          </a:p>
        </p:txBody>
      </p:sp>
      <p:sp>
        <p:nvSpPr>
          <p:cNvPr id="8" name="Rectangle 7"/>
          <p:cNvSpPr/>
          <p:nvPr/>
        </p:nvSpPr>
        <p:spPr>
          <a:xfrm>
            <a:off x="9453831" y="1184474"/>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Segoe UI Black" panose="020B0A02040204020203" pitchFamily="34" charset="0"/>
                <a:ea typeface="Segoe UI Black" panose="020B0A02040204020203" pitchFamily="34" charset="0"/>
              </a:rPr>
              <a:t>CHAD  </a:t>
            </a:r>
          </a:p>
          <a:p>
            <a:pPr algn="ctr"/>
            <a:r>
              <a:rPr lang="en-US" sz="2200" dirty="0">
                <a:latin typeface="Segoe UI Black" panose="020B0A02040204020203" pitchFamily="34" charset="0"/>
                <a:ea typeface="Segoe UI Black" panose="020B0A02040204020203" pitchFamily="34" charset="0"/>
              </a:rPr>
              <a:t>WILLIAMS</a:t>
            </a:r>
          </a:p>
          <a:p>
            <a:pPr algn="ctr"/>
            <a:r>
              <a:rPr lang="en-US" sz="2200" dirty="0">
                <a:latin typeface="Segoe UI Black" panose="020B0A02040204020203" pitchFamily="34" charset="0"/>
                <a:ea typeface="Segoe UI Black" panose="020B0A02040204020203" pitchFamily="34" charset="0"/>
              </a:rPr>
              <a:t>MICHIGAN</a:t>
            </a:r>
          </a:p>
        </p:txBody>
      </p:sp>
      <p:pic>
        <p:nvPicPr>
          <p:cNvPr id="14" name="Picture 13" descr="A person wearing glasses and a white shirt&#10;&#10;Description automatically generated">
            <a:extLst>
              <a:ext uri="{FF2B5EF4-FFF2-40B4-BE49-F238E27FC236}">
                <a16:creationId xmlns:a16="http://schemas.microsoft.com/office/drawing/2014/main" id="{48AD5F1E-96CA-289A-0ABB-602F952AB6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369542" y="2609993"/>
            <a:ext cx="2362639" cy="2362639"/>
          </a:xfrm>
          <a:prstGeom prst="rect">
            <a:avLst/>
          </a:prstGeom>
        </p:spPr>
      </p:pic>
      <p:pic>
        <p:nvPicPr>
          <p:cNvPr id="16" name="Picture 15" descr="A person holding a sign&#10;&#10;Description automatically generated">
            <a:extLst>
              <a:ext uri="{FF2B5EF4-FFF2-40B4-BE49-F238E27FC236}">
                <a16:creationId xmlns:a16="http://schemas.microsoft.com/office/drawing/2014/main" id="{068E5F9F-0D2D-F81C-BA11-24052353BD91}"/>
              </a:ext>
            </a:extLst>
          </p:cNvPr>
          <p:cNvPicPr>
            <a:picLocks noChangeAspect="1"/>
          </p:cNvPicPr>
          <p:nvPr/>
        </p:nvPicPr>
        <p:blipFill rotWithShape="1">
          <a:blip r:embed="rId4">
            <a:extLst>
              <a:ext uri="{28A0092B-C50C-407E-A947-70E740481C1C}">
                <a14:useLocalDpi xmlns:a14="http://schemas.microsoft.com/office/drawing/2010/main" val="0"/>
              </a:ext>
            </a:extLst>
          </a:blip>
          <a:srcRect b="26440"/>
          <a:stretch/>
        </p:blipFill>
        <p:spPr>
          <a:xfrm>
            <a:off x="3285252" y="2609993"/>
            <a:ext cx="2362639" cy="2362639"/>
          </a:xfrm>
          <a:prstGeom prst="rect">
            <a:avLst/>
          </a:prstGeom>
        </p:spPr>
      </p:pic>
      <p:pic>
        <p:nvPicPr>
          <p:cNvPr id="18" name="Picture 17" descr="A person taking a selfie&#10;&#10;Description automatically generated">
            <a:extLst>
              <a:ext uri="{FF2B5EF4-FFF2-40B4-BE49-F238E27FC236}">
                <a16:creationId xmlns:a16="http://schemas.microsoft.com/office/drawing/2014/main" id="{4D515605-1E01-C15B-00BF-252F59E8A53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4480" r="2055" b="34023"/>
          <a:stretch/>
        </p:blipFill>
        <p:spPr>
          <a:xfrm>
            <a:off x="273846" y="2568936"/>
            <a:ext cx="2362639" cy="2444751"/>
          </a:xfrm>
          <a:prstGeom prst="rect">
            <a:avLst/>
          </a:prstGeom>
        </p:spPr>
      </p:pic>
      <p:pic>
        <p:nvPicPr>
          <p:cNvPr id="20" name="Picture 19" descr="A person standing in front of a wall&#10;&#10;Description automatically generated">
            <a:extLst>
              <a:ext uri="{FF2B5EF4-FFF2-40B4-BE49-F238E27FC236}">
                <a16:creationId xmlns:a16="http://schemas.microsoft.com/office/drawing/2014/main" id="{A4B8B534-16A1-9B1F-500F-E890C3890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5" r="-1" b="5201"/>
          <a:stretch/>
        </p:blipFill>
        <p:spPr>
          <a:xfrm>
            <a:off x="9453831" y="2609993"/>
            <a:ext cx="2362639" cy="2317607"/>
          </a:xfrm>
          <a:prstGeom prst="rect">
            <a:avLst/>
          </a:prstGeom>
        </p:spPr>
      </p:pic>
    </p:spTree>
    <p:extLst>
      <p:ext uri="{BB962C8B-B14F-4D97-AF65-F5344CB8AC3E}">
        <p14:creationId xmlns:p14="http://schemas.microsoft.com/office/powerpoint/2010/main" val="2698367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902578"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COMMUNITY AGREEMENTS </a:t>
            </a:r>
          </a:p>
        </p:txBody>
      </p:sp>
      <p:sp>
        <p:nvSpPr>
          <p:cNvPr id="3" name="TextBox 2"/>
          <p:cNvSpPr txBox="1"/>
          <p:nvPr/>
        </p:nvSpPr>
        <p:spPr>
          <a:xfrm>
            <a:off x="571061" y="1234590"/>
            <a:ext cx="11203630" cy="5878532"/>
          </a:xfrm>
          <a:prstGeom prst="rect">
            <a:avLst/>
          </a:prstGeom>
          <a:noFill/>
        </p:spPr>
        <p:txBody>
          <a:bodyPr wrap="square" rtlCol="0">
            <a:spAutoFit/>
          </a:bodyPr>
          <a:lstStyle/>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Using Self-Awareness and Self-Knowledge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Listening for Understanding</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Gracious</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Staying Engaged</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Open and Suspend Judgment</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Saying “I”- tell your truth</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Seeking Discomfort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Reaching Empathy</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Expecting Non-Resolution and Non-Closure</a:t>
            </a:r>
          </a:p>
          <a:p>
            <a:endParaRPr lang="en-US" sz="20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24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*Adapted from “Embracing equity and inclusion”, Annie E. Casey Foundation</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294545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061" y="489430"/>
            <a:ext cx="437491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WHY ARE WE HERE? </a:t>
            </a:r>
          </a:p>
        </p:txBody>
      </p:sp>
      <p:sp>
        <p:nvSpPr>
          <p:cNvPr id="4" name="TextBox 3"/>
          <p:cNvSpPr txBox="1"/>
          <p:nvPr/>
        </p:nvSpPr>
        <p:spPr>
          <a:xfrm>
            <a:off x="571061" y="1498600"/>
            <a:ext cx="4470400" cy="3416320"/>
          </a:xfrm>
          <a:prstGeom prst="rect">
            <a:avLst/>
          </a:prstGeom>
          <a:noFill/>
        </p:spPr>
        <p:txBody>
          <a:bodyPr wrap="square" rtlCol="0">
            <a:spAutoFit/>
          </a:bodyPr>
          <a:lstStyle/>
          <a:p>
            <a:r>
              <a:rPr lang="en-US" sz="2400" dirty="0">
                <a:solidFill>
                  <a:srgbClr val="182EA1"/>
                </a:solidFill>
                <a:latin typeface="Segoe UI Semibold" panose="020B0702040204020203" pitchFamily="34" charset="0"/>
                <a:cs typeface="Segoe UI Semibold" panose="020B0702040204020203" pitchFamily="34" charset="0"/>
              </a:rPr>
              <a:t>Put in the chat:</a:t>
            </a:r>
          </a:p>
          <a:p>
            <a:endParaRPr lang="en-US" sz="2400" dirty="0">
              <a:solidFill>
                <a:srgbClr val="182EA1"/>
              </a:solidFill>
              <a:latin typeface="Segoe UI Semibold" panose="020B0702040204020203" pitchFamily="34" charset="0"/>
              <a:cs typeface="Segoe UI Semibold" panose="020B0702040204020203" pitchFamily="34" charset="0"/>
            </a:endParaRPr>
          </a:p>
          <a:p>
            <a:r>
              <a:rPr lang="en-US" sz="2400" dirty="0">
                <a:solidFill>
                  <a:srgbClr val="182EA1"/>
                </a:solidFill>
                <a:latin typeface="Segoe UI Semibold" panose="020B0702040204020203" pitchFamily="34" charset="0"/>
                <a:cs typeface="Segoe UI Semibold" panose="020B0702040204020203" pitchFamily="34" charset="0"/>
              </a:rPr>
              <a:t>What are all the ways the boss screws our members over?</a:t>
            </a:r>
          </a:p>
          <a:p>
            <a:endParaRPr lang="en-US" sz="2400" dirty="0">
              <a:solidFill>
                <a:srgbClr val="182EA1"/>
              </a:solidFill>
              <a:latin typeface="Segoe UI Semibold" panose="020B0702040204020203" pitchFamily="34" charset="0"/>
              <a:cs typeface="Segoe UI Semibold" panose="020B0702040204020203" pitchFamily="34" charset="0"/>
            </a:endParaRPr>
          </a:p>
          <a:p>
            <a:r>
              <a:rPr lang="en-US" sz="2400" dirty="0">
                <a:solidFill>
                  <a:srgbClr val="182EA1"/>
                </a:solidFill>
                <a:latin typeface="Segoe UI Semibold" panose="020B0702040204020203" pitchFamily="34" charset="0"/>
                <a:cs typeface="Segoe UI Semibold" panose="020B0702040204020203" pitchFamily="34" charset="0"/>
              </a:rPr>
              <a:t>What can we change in our members’ lives by electing champions who keep their campaign promises? </a:t>
            </a:r>
          </a:p>
        </p:txBody>
      </p:sp>
      <p:sp>
        <p:nvSpPr>
          <p:cNvPr id="3" name="Rectangle 2">
            <a:extLst>
              <a:ext uri="{FF2B5EF4-FFF2-40B4-BE49-F238E27FC236}">
                <a16:creationId xmlns:a16="http://schemas.microsoft.com/office/drawing/2014/main" id="{76D8C7B8-BD15-6121-95E5-9EB3E79053D9}"/>
              </a:ext>
            </a:extLst>
          </p:cNvPr>
          <p:cNvSpPr/>
          <p:nvPr/>
        </p:nvSpPr>
        <p:spPr>
          <a:xfrm>
            <a:off x="-46383" y="0"/>
            <a:ext cx="6236871"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WHY ARE WE HERE?</a:t>
            </a:r>
          </a:p>
        </p:txBody>
      </p:sp>
      <p:pic>
        <p:nvPicPr>
          <p:cNvPr id="4100" name="Picture 4" descr="Florida Gov. Ron DeSantis wants schools to avoid indoctrination. But that's  what education i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0" r="34698"/>
          <a:stretch/>
        </p:blipFill>
        <p:spPr bwMode="auto">
          <a:xfrm>
            <a:off x="5765800" y="0"/>
            <a:ext cx="6426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0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869" y="430613"/>
            <a:ext cx="5557932"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ASSOCIATION READINESS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pic>
        <p:nvPicPr>
          <p:cNvPr id="1026" name="Picture 2" descr="Black And White Outline Clip Art - House Outline Transparent (640x420), Png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640" y="1015388"/>
            <a:ext cx="7909673" cy="53431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851049" y="5903814"/>
            <a:ext cx="6484069"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EVALUATE ORGANIZATION CAPACITY</a:t>
            </a:r>
          </a:p>
        </p:txBody>
      </p:sp>
      <p:sp>
        <p:nvSpPr>
          <p:cNvPr id="20" name="TextBox 19"/>
          <p:cNvSpPr txBox="1"/>
          <p:nvPr/>
        </p:nvSpPr>
        <p:spPr>
          <a:xfrm>
            <a:off x="2857914" y="5351632"/>
            <a:ext cx="6477205" cy="461665"/>
          </a:xfrm>
          <a:prstGeom prst="rect">
            <a:avLst/>
          </a:prstGeom>
          <a:solidFill>
            <a:srgbClr val="182EA1"/>
          </a:solidFill>
        </p:spPr>
        <p:txBody>
          <a:bodyPr wrap="square" lIns="91440" tIns="45720" rIns="91440" bIns="45720" rtlCol="0" anchor="t">
            <a:spAutoFit/>
          </a:bodyPr>
          <a:lstStyle/>
          <a:p>
            <a:pPr algn="ctr"/>
            <a:r>
              <a:rPr lang="en-US" sz="2400" dirty="0">
                <a:solidFill>
                  <a:schemeClr val="bg1"/>
                </a:solidFill>
                <a:latin typeface="Segoe UI Black"/>
                <a:ea typeface="Segoe UI Black"/>
                <a:cs typeface="Segoe UI Historic"/>
              </a:rPr>
              <a:t>KNOW </a:t>
            </a:r>
            <a:r>
              <a:rPr lang="en-US" sz="2400">
                <a:solidFill>
                  <a:schemeClr val="bg1"/>
                </a:solidFill>
                <a:latin typeface="Segoe UI Black"/>
                <a:ea typeface="Segoe UI Black"/>
                <a:cs typeface="Segoe UI Historic"/>
              </a:rPr>
              <a:t>HOW TO TALK </a:t>
            </a:r>
            <a:r>
              <a:rPr lang="en-US" sz="2400" dirty="0">
                <a:solidFill>
                  <a:schemeClr val="bg1"/>
                </a:solidFill>
                <a:latin typeface="Segoe UI Black"/>
                <a:ea typeface="Segoe UI Black"/>
                <a:cs typeface="Segoe UI Historic"/>
              </a:rPr>
              <a:t>W/MEMBERS</a:t>
            </a:r>
          </a:p>
        </p:txBody>
      </p:sp>
      <p:sp>
        <p:nvSpPr>
          <p:cNvPr id="21" name="TextBox 20"/>
          <p:cNvSpPr txBox="1"/>
          <p:nvPr/>
        </p:nvSpPr>
        <p:spPr>
          <a:xfrm>
            <a:off x="2857914" y="4804488"/>
            <a:ext cx="6484068" cy="461665"/>
          </a:xfrm>
          <a:prstGeom prst="rect">
            <a:avLst/>
          </a:prstGeom>
          <a:solidFill>
            <a:srgbClr val="182EA1"/>
          </a:solidFill>
        </p:spPr>
        <p:txBody>
          <a:bodyPr wrap="square" lIns="91440" tIns="45720" rIns="91440" bIns="45720" rtlCol="0" anchor="t">
            <a:spAutoFit/>
          </a:bodyPr>
          <a:lstStyle/>
          <a:p>
            <a:pPr algn="ctr"/>
            <a:r>
              <a:rPr lang="en-US" sz="2400" dirty="0">
                <a:solidFill>
                  <a:schemeClr val="bg1"/>
                </a:solidFill>
                <a:latin typeface="Segoe UI Black"/>
                <a:ea typeface="Segoe UI Black"/>
                <a:cs typeface="Segoe UI Historic"/>
              </a:rPr>
              <a:t>GET YOUR LEADERS ENGAGED</a:t>
            </a:r>
          </a:p>
        </p:txBody>
      </p:sp>
      <p:sp>
        <p:nvSpPr>
          <p:cNvPr id="22" name="TextBox 21"/>
          <p:cNvSpPr txBox="1"/>
          <p:nvPr/>
        </p:nvSpPr>
        <p:spPr>
          <a:xfrm>
            <a:off x="2844183" y="4259386"/>
            <a:ext cx="6484068"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KNOW YOUR CONSTITUTION &amp; BYLAWS</a:t>
            </a:r>
          </a:p>
        </p:txBody>
      </p:sp>
      <p:sp>
        <p:nvSpPr>
          <p:cNvPr id="23" name="TextBox 22"/>
          <p:cNvSpPr txBox="1"/>
          <p:nvPr/>
        </p:nvSpPr>
        <p:spPr>
          <a:xfrm>
            <a:off x="2864777" y="3734662"/>
            <a:ext cx="6477206"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KNOW THE ELECTION LAWS</a:t>
            </a:r>
          </a:p>
        </p:txBody>
      </p:sp>
      <p:sp>
        <p:nvSpPr>
          <p:cNvPr id="3" name="TextBox 2">
            <a:extLst>
              <a:ext uri="{FF2B5EF4-FFF2-40B4-BE49-F238E27FC236}">
                <a16:creationId xmlns:a16="http://schemas.microsoft.com/office/drawing/2014/main" id="{8AF6AA0C-3592-8A3D-7EC2-0028ED3151B9}"/>
              </a:ext>
            </a:extLst>
          </p:cNvPr>
          <p:cNvSpPr txBox="1"/>
          <p:nvPr/>
        </p:nvSpPr>
        <p:spPr>
          <a:xfrm>
            <a:off x="2426730" y="2413001"/>
            <a:ext cx="734197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latin typeface="Segoe UI Black"/>
                <a:ea typeface="Segoe UI Black"/>
                <a:cs typeface="Calibri"/>
              </a:rPr>
              <a:t>BUILD A STRONG </a:t>
            </a:r>
            <a:endParaRPr lang="en-US" sz="2400">
              <a:latin typeface="Calibri" panose="020F0502020204030204"/>
              <a:ea typeface="Segoe UI Black"/>
              <a:cs typeface="Calibri"/>
            </a:endParaRPr>
          </a:p>
          <a:p>
            <a:pPr algn="ctr"/>
            <a:r>
              <a:rPr lang="en-US" sz="3200">
                <a:latin typeface="Segoe UI Black"/>
                <a:ea typeface="Segoe UI Black"/>
                <a:cs typeface="Calibri"/>
              </a:rPr>
              <a:t>CAMPAIGN FOUNDATION</a:t>
            </a:r>
            <a:endParaRPr lang="en-US" sz="2400">
              <a:latin typeface="Calibri" panose="020F0502020204030204"/>
              <a:ea typeface="Segoe UI Black"/>
              <a:cs typeface="Calibri"/>
            </a:endParaRPr>
          </a:p>
        </p:txBody>
      </p:sp>
      <p:pic>
        <p:nvPicPr>
          <p:cNvPr id="5" name="Picture 5">
            <a:extLst>
              <a:ext uri="{FF2B5EF4-FFF2-40B4-BE49-F238E27FC236}">
                <a16:creationId xmlns:a16="http://schemas.microsoft.com/office/drawing/2014/main" id="{71282E72-4A19-0B7C-8FD7-0DCA06F99B18}"/>
              </a:ext>
            </a:extLst>
          </p:cNvPr>
          <p:cNvPicPr>
            <a:picLocks noChangeAspect="1"/>
          </p:cNvPicPr>
          <p:nvPr/>
        </p:nvPicPr>
        <p:blipFill>
          <a:blip r:embed="rId4"/>
          <a:stretch>
            <a:fillRect/>
          </a:stretch>
        </p:blipFill>
        <p:spPr>
          <a:xfrm>
            <a:off x="9893689" y="4156019"/>
            <a:ext cx="1747795" cy="1747795"/>
          </a:xfrm>
          <a:prstGeom prst="rect">
            <a:avLst/>
          </a:prstGeom>
        </p:spPr>
      </p:pic>
      <p:pic>
        <p:nvPicPr>
          <p:cNvPr id="6" name="Picture 5">
            <a:extLst>
              <a:ext uri="{FF2B5EF4-FFF2-40B4-BE49-F238E27FC236}">
                <a16:creationId xmlns:a16="http://schemas.microsoft.com/office/drawing/2014/main" id="{EF9C4FA9-4E09-7976-741A-EBDC9E6C8DED}"/>
              </a:ext>
            </a:extLst>
          </p:cNvPr>
          <p:cNvPicPr>
            <a:picLocks noChangeAspect="1"/>
          </p:cNvPicPr>
          <p:nvPr/>
        </p:nvPicPr>
        <p:blipFill>
          <a:blip r:embed="rId4"/>
          <a:stretch>
            <a:fillRect/>
          </a:stretch>
        </p:blipFill>
        <p:spPr>
          <a:xfrm>
            <a:off x="374845" y="4156018"/>
            <a:ext cx="1747795" cy="1747795"/>
          </a:xfrm>
          <a:prstGeom prst="rect">
            <a:avLst/>
          </a:prstGeom>
        </p:spPr>
      </p:pic>
      <p:sp>
        <p:nvSpPr>
          <p:cNvPr id="7" name="Rectangle 6">
            <a:extLst>
              <a:ext uri="{FF2B5EF4-FFF2-40B4-BE49-F238E27FC236}">
                <a16:creationId xmlns:a16="http://schemas.microsoft.com/office/drawing/2014/main" id="{98FAE238-10D4-0410-6124-F7BD57AA54E9}"/>
              </a:ext>
            </a:extLst>
          </p:cNvPr>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ASSOCIATION READINESS</a:t>
            </a:r>
          </a:p>
        </p:txBody>
      </p:sp>
      <p:pic>
        <p:nvPicPr>
          <p:cNvPr id="9" name="Picture 8">
            <a:extLst>
              <a:ext uri="{FF2B5EF4-FFF2-40B4-BE49-F238E27FC236}">
                <a16:creationId xmlns:a16="http://schemas.microsoft.com/office/drawing/2014/main" id="{438D2237-97FF-C459-E9C9-5CFB3C74E6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1120" y="6221219"/>
            <a:ext cx="3121429" cy="441373"/>
          </a:xfrm>
          <a:prstGeom prst="rect">
            <a:avLst/>
          </a:prstGeom>
        </p:spPr>
      </p:pic>
    </p:spTree>
    <p:extLst>
      <p:ext uri="{BB962C8B-B14F-4D97-AF65-F5344CB8AC3E}">
        <p14:creationId xmlns:p14="http://schemas.microsoft.com/office/powerpoint/2010/main" val="29132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82805" y="395926"/>
            <a:ext cx="4649030"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CAMPAIGN PLAN</a:t>
            </a:r>
          </a:p>
        </p:txBody>
      </p:sp>
      <p:sp>
        <p:nvSpPr>
          <p:cNvPr id="8" name="TextBox 7"/>
          <p:cNvSpPr txBox="1"/>
          <p:nvPr/>
        </p:nvSpPr>
        <p:spPr>
          <a:xfrm>
            <a:off x="435552" y="1288914"/>
            <a:ext cx="6619875" cy="4196020"/>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Mapping  </a:t>
            </a:r>
          </a:p>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Goals </a:t>
            </a:r>
          </a:p>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Strategies &amp; Tactics </a:t>
            </a:r>
          </a:p>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Message</a:t>
            </a:r>
          </a:p>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Budget  </a:t>
            </a:r>
          </a:p>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Accountability/task tracker </a:t>
            </a:r>
          </a:p>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Timeline </a:t>
            </a:r>
          </a:p>
          <a:p>
            <a:pPr marL="285750" indent="-285750">
              <a:lnSpc>
                <a:spcPts val="4000"/>
              </a:lnSpc>
              <a:buFont typeface="Arial" panose="020B0604020202020204" pitchFamily="34" charset="0"/>
              <a:buChar char="•"/>
            </a:pPr>
            <a:r>
              <a:rPr lang="en-US" sz="2800" dirty="0">
                <a:solidFill>
                  <a:schemeClr val="bg1"/>
                </a:solidFill>
                <a:latin typeface="Segoe UI Semibold" panose="020B0702040204020203" pitchFamily="34" charset="0"/>
                <a:cs typeface="Segoe UI Semibold" panose="020B0702040204020203" pitchFamily="34" charset="0"/>
              </a:rPr>
              <a:t>Evaluation &amp; wrap-up</a:t>
            </a:r>
          </a:p>
        </p:txBody>
      </p:sp>
      <p:pic>
        <p:nvPicPr>
          <p:cNvPr id="3" name="Picture 2"/>
          <p:cNvPicPr>
            <a:picLocks noChangeAspect="1"/>
          </p:cNvPicPr>
          <p:nvPr/>
        </p:nvPicPr>
        <p:blipFill>
          <a:blip r:embed="rId3"/>
          <a:stretch>
            <a:fillRect/>
          </a:stretch>
        </p:blipFill>
        <p:spPr>
          <a:xfrm>
            <a:off x="8278822" y="705950"/>
            <a:ext cx="3112297" cy="386367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4097887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MAPPING: SCHOOL BOARD</a:t>
            </a:r>
          </a:p>
        </p:txBody>
      </p:sp>
      <p:sp>
        <p:nvSpPr>
          <p:cNvPr id="9" name="TextBox 8"/>
          <p:cNvSpPr txBox="1"/>
          <p:nvPr/>
        </p:nvSpPr>
        <p:spPr>
          <a:xfrm>
            <a:off x="519545" y="1128112"/>
            <a:ext cx="11187546" cy="1118255"/>
          </a:xfrm>
          <a:prstGeom prst="rect">
            <a:avLst/>
          </a:prstGeom>
          <a:noFill/>
        </p:spPr>
        <p:txBody>
          <a:bodyPr wrap="square" rtlCol="0">
            <a:spAutoFit/>
          </a:bodyPr>
          <a:lstStyle/>
          <a:p>
            <a:pPr algn="ctr">
              <a:lnSpc>
                <a:spcPts val="4000"/>
              </a:lnSpc>
            </a:pPr>
            <a:r>
              <a:rPr lang="en-US" sz="2800">
                <a:solidFill>
                  <a:srgbClr val="182EA0"/>
                </a:solidFill>
                <a:latin typeface="Segoe UI Semibold" panose="020B0702040204020203" pitchFamily="34" charset="0"/>
                <a:cs typeface="Segoe UI Semibold" panose="020B0702040204020203" pitchFamily="34" charset="0"/>
              </a:rPr>
              <a:t>Key Principles: Build majority, keeping friends is priority, beating incumbents is hard, think long term – not just this cycle</a:t>
            </a:r>
          </a:p>
        </p:txBody>
      </p:sp>
      <p:graphicFrame>
        <p:nvGraphicFramePr>
          <p:cNvPr id="10" name="Table 9"/>
          <p:cNvGraphicFramePr>
            <a:graphicFrameLocks noGrp="1"/>
          </p:cNvGraphicFramePr>
          <p:nvPr>
            <p:extLst>
              <p:ext uri="{D42A27DB-BD31-4B8C-83A1-F6EECF244321}">
                <p14:modId xmlns:p14="http://schemas.microsoft.com/office/powerpoint/2010/main" val="2693665443"/>
              </p:ext>
            </p:extLst>
          </p:nvPr>
        </p:nvGraphicFramePr>
        <p:xfrm>
          <a:off x="275327" y="2177619"/>
          <a:ext cx="11594961" cy="3854406"/>
        </p:xfrm>
        <a:graphic>
          <a:graphicData uri="http://schemas.openxmlformats.org/drawingml/2006/table">
            <a:tbl>
              <a:tblPr firstRow="1" bandRow="1">
                <a:tableStyleId>{5C22544A-7EE6-4342-B048-85BDC9FD1C3A}</a:tableStyleId>
              </a:tblPr>
              <a:tblGrid>
                <a:gridCol w="1008847">
                  <a:extLst>
                    <a:ext uri="{9D8B030D-6E8A-4147-A177-3AD203B41FA5}">
                      <a16:colId xmlns:a16="http://schemas.microsoft.com/office/drawing/2014/main" val="1036472324"/>
                    </a:ext>
                  </a:extLst>
                </a:gridCol>
                <a:gridCol w="1416835">
                  <a:extLst>
                    <a:ext uri="{9D8B030D-6E8A-4147-A177-3AD203B41FA5}">
                      <a16:colId xmlns:a16="http://schemas.microsoft.com/office/drawing/2014/main" val="2636118998"/>
                    </a:ext>
                  </a:extLst>
                </a:gridCol>
                <a:gridCol w="2820049">
                  <a:extLst>
                    <a:ext uri="{9D8B030D-6E8A-4147-A177-3AD203B41FA5}">
                      <a16:colId xmlns:a16="http://schemas.microsoft.com/office/drawing/2014/main" val="3434508486"/>
                    </a:ext>
                  </a:extLst>
                </a:gridCol>
                <a:gridCol w="2268300">
                  <a:extLst>
                    <a:ext uri="{9D8B030D-6E8A-4147-A177-3AD203B41FA5}">
                      <a16:colId xmlns:a16="http://schemas.microsoft.com/office/drawing/2014/main" val="1418668949"/>
                    </a:ext>
                  </a:extLst>
                </a:gridCol>
                <a:gridCol w="4080930">
                  <a:extLst>
                    <a:ext uri="{9D8B030D-6E8A-4147-A177-3AD203B41FA5}">
                      <a16:colId xmlns:a16="http://schemas.microsoft.com/office/drawing/2014/main" val="1488240004"/>
                    </a:ext>
                  </a:extLst>
                </a:gridCol>
              </a:tblGrid>
              <a:tr h="558723">
                <a:tc>
                  <a:txBody>
                    <a:bodyPr/>
                    <a:lstStyle/>
                    <a:p>
                      <a:pPr algn="ctr"/>
                      <a:endParaRPr lang="en-US" sz="180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a:latin typeface="Segoe UI" panose="020B0502040204020203" pitchFamily="34" charset="0"/>
                          <a:ea typeface="Segoe UI Black" panose="020B0A02040204020203" pitchFamily="34" charset="0"/>
                          <a:cs typeface="Segoe UI" panose="020B0502040204020203" pitchFamily="34" charset="0"/>
                        </a:rPr>
                        <a:t>TERM</a:t>
                      </a:r>
                      <a:r>
                        <a:rPr lang="en-US" sz="1800" baseline="0">
                          <a:latin typeface="Segoe UI" panose="020B0502040204020203" pitchFamily="34" charset="0"/>
                          <a:ea typeface="Segoe UI Black" panose="020B0A02040204020203" pitchFamily="34" charset="0"/>
                          <a:cs typeface="Segoe UI" panose="020B0502040204020203" pitchFamily="34" charset="0"/>
                        </a:rPr>
                        <a:t> EXPIRES</a:t>
                      </a:r>
                      <a:endParaRPr lang="en-US" sz="180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dirty="0">
                          <a:latin typeface="Segoe UI" panose="020B0502040204020203" pitchFamily="34" charset="0"/>
                          <a:ea typeface="Segoe UI Black" panose="020B0A02040204020203" pitchFamily="34" charset="0"/>
                          <a:cs typeface="Segoe UI" panose="020B0502040204020203" pitchFamily="34" charset="0"/>
                        </a:rPr>
                        <a:t>SCHOOL</a:t>
                      </a:r>
                      <a:r>
                        <a:rPr lang="en-US" sz="1800" baseline="0" dirty="0">
                          <a:latin typeface="Segoe UI" panose="020B0502040204020203" pitchFamily="34" charset="0"/>
                          <a:ea typeface="Segoe UI Black" panose="020B0A02040204020203" pitchFamily="34" charset="0"/>
                          <a:cs typeface="Segoe UI" panose="020B0502040204020203" pitchFamily="34" charset="0"/>
                        </a:rPr>
                        <a:t> BOARD MEMBER</a:t>
                      </a:r>
                      <a:endParaRPr lang="en-US" sz="1800" dirty="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a:latin typeface="Segoe UI" panose="020B0502040204020203" pitchFamily="34" charset="0"/>
                          <a:ea typeface="Segoe UI Black" panose="020B0A02040204020203" pitchFamily="34" charset="0"/>
                          <a:cs typeface="Segoe UI" panose="020B0502040204020203" pitchFamily="34" charset="0"/>
                        </a:rPr>
                        <a:t>GOOD,</a:t>
                      </a:r>
                      <a:r>
                        <a:rPr lang="en-US" sz="1800" baseline="0">
                          <a:latin typeface="Segoe UI" panose="020B0502040204020203" pitchFamily="34" charset="0"/>
                          <a:ea typeface="Segoe UI Black" panose="020B0A02040204020203" pitchFamily="34" charset="0"/>
                          <a:cs typeface="Segoe UI" panose="020B0502040204020203" pitchFamily="34" charset="0"/>
                        </a:rPr>
                        <a:t> NEUTRAL, OR BAD</a:t>
                      </a:r>
                      <a:endParaRPr lang="en-US" sz="180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a:latin typeface="Segoe UI" panose="020B0502040204020203" pitchFamily="34" charset="0"/>
                          <a:ea typeface="Segoe UI Black" panose="020B0A02040204020203" pitchFamily="34" charset="0"/>
                          <a:cs typeface="Segoe UI" panose="020B0502040204020203" pitchFamily="34" charset="0"/>
                        </a:rPr>
                        <a:t>OTHER</a:t>
                      </a:r>
                    </a:p>
                  </a:txBody>
                  <a:tcPr anchor="ctr">
                    <a:solidFill>
                      <a:srgbClr val="002EA8"/>
                    </a:solidFill>
                  </a:tcPr>
                </a:tc>
                <a:extLst>
                  <a:ext uri="{0D108BD9-81ED-4DB2-BD59-A6C34878D82A}">
                    <a16:rowId xmlns:a16="http://schemas.microsoft.com/office/drawing/2014/main" val="1665840337"/>
                  </a:ext>
                </a:extLst>
              </a:tr>
              <a:tr h="429041">
                <a:tc>
                  <a:txBody>
                    <a:bodyPr/>
                    <a:lstStyle/>
                    <a:p>
                      <a:pPr algn="ct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A</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dirty="0">
                          <a:latin typeface="Segoe UI" panose="020B0502040204020203" pitchFamily="34" charset="0"/>
                          <a:cs typeface="Segoe UI" panose="020B0502040204020203" pitchFamily="34" charset="0"/>
                        </a:rPr>
                        <a:t>2027</a:t>
                      </a:r>
                    </a:p>
                  </a:txBody>
                  <a:tcPr anchor="ctr"/>
                </a:tc>
                <a:tc>
                  <a:txBody>
                    <a:bodyPr/>
                    <a:lstStyle/>
                    <a:p>
                      <a:pPr algn="ctr"/>
                      <a:r>
                        <a:rPr lang="en-US" sz="1800">
                          <a:latin typeface="Segoe UI" panose="020B0502040204020203" pitchFamily="34" charset="0"/>
                          <a:cs typeface="Segoe UI" panose="020B0502040204020203" pitchFamily="34" charset="0"/>
                        </a:rPr>
                        <a:t>President</a:t>
                      </a:r>
                      <a:r>
                        <a:rPr lang="en-US" sz="1800" baseline="0">
                          <a:latin typeface="Segoe UI" panose="020B0502040204020203" pitchFamily="34" charset="0"/>
                          <a:cs typeface="Segoe UI" panose="020B0502040204020203" pitchFamily="34" charset="0"/>
                        </a:rPr>
                        <a:t> Jane Jones</a:t>
                      </a:r>
                      <a:endParaRPr lang="en-US" sz="1800">
                        <a:latin typeface="Segoe UI" panose="020B05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Good</a:t>
                      </a:r>
                    </a:p>
                  </a:txBody>
                  <a:tcPr anchor="ctr"/>
                </a:tc>
                <a:tc>
                  <a:txBody>
                    <a:bodyPr/>
                    <a:lstStyle/>
                    <a:p>
                      <a:pPr algn="ctr"/>
                      <a:r>
                        <a:rPr lang="en-US" sz="1800">
                          <a:latin typeface="Segoe UI" panose="020B0502040204020203" pitchFamily="34" charset="0"/>
                          <a:cs typeface="Segoe UI" panose="020B0502040204020203" pitchFamily="34" charset="0"/>
                        </a:rPr>
                        <a:t>Parent of member</a:t>
                      </a:r>
                    </a:p>
                  </a:txBody>
                  <a:tcPr anchor="ctr"/>
                </a:tc>
                <a:extLst>
                  <a:ext uri="{0D108BD9-81ED-4DB2-BD59-A6C34878D82A}">
                    <a16:rowId xmlns:a16="http://schemas.microsoft.com/office/drawing/2014/main" val="2974902196"/>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B</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dirty="0">
                          <a:latin typeface="Segoe UI" panose="020B0502040204020203" pitchFamily="34" charset="0"/>
                          <a:cs typeface="Segoe UI" panose="020B0502040204020203" pitchFamily="34" charset="0"/>
                        </a:rPr>
                        <a:t>2026</a:t>
                      </a:r>
                    </a:p>
                  </a:txBody>
                  <a:tcPr anchor="ctr"/>
                </a:tc>
                <a:tc>
                  <a:txBody>
                    <a:bodyPr/>
                    <a:lstStyle/>
                    <a:p>
                      <a:pPr algn="ctr"/>
                      <a:r>
                        <a:rPr lang="en-US" sz="1800">
                          <a:latin typeface="Segoe UI" panose="020B0502040204020203" pitchFamily="34" charset="0"/>
                          <a:cs typeface="Segoe UI" panose="020B0502040204020203" pitchFamily="34" charset="0"/>
                        </a:rPr>
                        <a:t>Vice-President</a:t>
                      </a:r>
                      <a:r>
                        <a:rPr lang="en-US" sz="1800" baseline="0">
                          <a:latin typeface="Segoe UI" panose="020B0502040204020203" pitchFamily="34" charset="0"/>
                          <a:cs typeface="Segoe UI" panose="020B0502040204020203" pitchFamily="34" charset="0"/>
                        </a:rPr>
                        <a:t> Billy James</a:t>
                      </a:r>
                      <a:endParaRPr lang="en-US" sz="1800">
                        <a:latin typeface="Segoe UI" panose="020B05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Neutral</a:t>
                      </a:r>
                    </a:p>
                  </a:txBody>
                  <a:tcPr anchor="ctr"/>
                </a:tc>
                <a:tc>
                  <a:txBody>
                    <a:bodyPr/>
                    <a:lstStyle/>
                    <a:p>
                      <a:pPr algn="ctr"/>
                      <a:r>
                        <a:rPr lang="en-US" sz="1800">
                          <a:latin typeface="Segoe UI" panose="020B0502040204020203" pitchFamily="34" charset="0"/>
                          <a:cs typeface="Segoe UI" panose="020B0502040204020203" pitchFamily="34" charset="0"/>
                        </a:rPr>
                        <a:t>Basketball</a:t>
                      </a:r>
                      <a:r>
                        <a:rPr lang="en-US" sz="1800" baseline="0">
                          <a:latin typeface="Segoe UI" panose="020B0502040204020203" pitchFamily="34" charset="0"/>
                          <a:cs typeface="Segoe UI" panose="020B0502040204020203" pitchFamily="34" charset="0"/>
                        </a:rPr>
                        <a:t> coach</a:t>
                      </a:r>
                      <a:endParaRPr lang="en-US" sz="18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453852663"/>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C</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2026</a:t>
                      </a:r>
                    </a:p>
                  </a:txBody>
                  <a:tcPr anchor="ctr"/>
                </a:tc>
                <a:tc>
                  <a:txBody>
                    <a:bodyPr/>
                    <a:lstStyle/>
                    <a:p>
                      <a:pPr algn="ctr"/>
                      <a:r>
                        <a:rPr lang="en-US" sz="1800">
                          <a:latin typeface="Segoe UI" panose="020B0502040204020203" pitchFamily="34" charset="0"/>
                          <a:cs typeface="Segoe UI" panose="020B0502040204020203" pitchFamily="34" charset="0"/>
                        </a:rPr>
                        <a:t>Dolores Smith</a:t>
                      </a:r>
                    </a:p>
                  </a:txBody>
                  <a:tcPr anchor="ctr"/>
                </a:tc>
                <a:tc>
                  <a:txBody>
                    <a:bodyPr/>
                    <a:lstStyle/>
                    <a:p>
                      <a:pPr algn="ctr"/>
                      <a:r>
                        <a:rPr lang="en-US" sz="1800">
                          <a:latin typeface="Segoe UI" panose="020B0502040204020203" pitchFamily="34" charset="0"/>
                          <a:cs typeface="Segoe UI" panose="020B0502040204020203" pitchFamily="34" charset="0"/>
                        </a:rPr>
                        <a:t>Neutral </a:t>
                      </a:r>
                    </a:p>
                  </a:txBody>
                  <a:tcPr anchor="ctr"/>
                </a:tc>
                <a:tc>
                  <a:txBody>
                    <a:bodyPr/>
                    <a:lstStyle/>
                    <a:p>
                      <a:pPr algn="ctr"/>
                      <a:endParaRPr lang="en-US" sz="18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1413280789"/>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D</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dirty="0">
                          <a:latin typeface="Segoe UI" panose="020B0502040204020203" pitchFamily="34" charset="0"/>
                          <a:cs typeface="Segoe UI" panose="020B0502040204020203" pitchFamily="34" charset="0"/>
                        </a:rPr>
                        <a:t>2024</a:t>
                      </a:r>
                    </a:p>
                  </a:txBody>
                  <a:tcPr anchor="ctr"/>
                </a:tc>
                <a:tc>
                  <a:txBody>
                    <a:bodyPr/>
                    <a:lstStyle/>
                    <a:p>
                      <a:pPr algn="ctr"/>
                      <a:r>
                        <a:rPr lang="en-US" sz="1800">
                          <a:latin typeface="Segoe UI" panose="020B0502040204020203" pitchFamily="34" charset="0"/>
                          <a:cs typeface="Segoe UI" panose="020B0502040204020203" pitchFamily="34" charset="0"/>
                        </a:rPr>
                        <a:t>Randy Jerk</a:t>
                      </a:r>
                    </a:p>
                  </a:txBody>
                  <a:tcPr anchor="ctr"/>
                </a:tc>
                <a:tc>
                  <a:txBody>
                    <a:bodyPr/>
                    <a:lstStyle/>
                    <a:p>
                      <a:pPr algn="ctr"/>
                      <a:r>
                        <a:rPr lang="en-US" sz="1800">
                          <a:latin typeface="Segoe UI" panose="020B0502040204020203" pitchFamily="34" charset="0"/>
                          <a:cs typeface="Segoe UI" panose="020B0502040204020203" pitchFamily="34" charset="0"/>
                        </a:rPr>
                        <a:t>Bad</a:t>
                      </a:r>
                    </a:p>
                  </a:txBody>
                  <a:tcPr anchor="ctr"/>
                </a:tc>
                <a:tc>
                  <a:txBody>
                    <a:bodyPr/>
                    <a:lstStyle/>
                    <a:p>
                      <a:pPr algn="ctr"/>
                      <a:r>
                        <a:rPr lang="en-US" sz="1800" dirty="0">
                          <a:latin typeface="Segoe UI" panose="020B0502040204020203" pitchFamily="34" charset="0"/>
                          <a:cs typeface="Segoe UI" panose="020B0502040204020203" pitchFamily="34" charset="0"/>
                        </a:rPr>
                        <a:t>As of now, no declared opponent</a:t>
                      </a:r>
                    </a:p>
                  </a:txBody>
                  <a:tcPr anchor="ctr"/>
                </a:tc>
                <a:extLst>
                  <a:ext uri="{0D108BD9-81ED-4DB2-BD59-A6C34878D82A}">
                    <a16:rowId xmlns:a16="http://schemas.microsoft.com/office/drawing/2014/main" val="2658926054"/>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E</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dirty="0">
                          <a:latin typeface="Segoe UI" panose="020B0502040204020203" pitchFamily="34" charset="0"/>
                          <a:cs typeface="Segoe UI" panose="020B0502040204020203" pitchFamily="34" charset="0"/>
                        </a:rPr>
                        <a:t>2025</a:t>
                      </a:r>
                    </a:p>
                  </a:txBody>
                  <a:tcPr anchor="ctr"/>
                </a:tc>
                <a:tc>
                  <a:txBody>
                    <a:bodyPr/>
                    <a:lstStyle/>
                    <a:p>
                      <a:pPr algn="ctr"/>
                      <a:r>
                        <a:rPr lang="en-US" sz="1800">
                          <a:latin typeface="Segoe UI" panose="020B0502040204020203" pitchFamily="34" charset="0"/>
                          <a:cs typeface="Segoe UI" panose="020B0502040204020203" pitchFamily="34" charset="0"/>
                        </a:rPr>
                        <a:t>Gladys Grumps</a:t>
                      </a:r>
                    </a:p>
                  </a:txBody>
                  <a:tcPr anchor="ctr"/>
                </a:tc>
                <a:tc>
                  <a:txBody>
                    <a:bodyPr/>
                    <a:lstStyle/>
                    <a:p>
                      <a:pPr algn="ctr"/>
                      <a:r>
                        <a:rPr lang="en-US" sz="1800">
                          <a:latin typeface="Segoe UI" panose="020B0502040204020203" pitchFamily="34" charset="0"/>
                          <a:cs typeface="Segoe UI" panose="020B0502040204020203" pitchFamily="34" charset="0"/>
                        </a:rPr>
                        <a:t>Bad</a:t>
                      </a:r>
                    </a:p>
                  </a:txBody>
                  <a:tcPr anchor="ctr"/>
                </a:tc>
                <a:tc>
                  <a:txBody>
                    <a:bodyPr/>
                    <a:lstStyle/>
                    <a:p>
                      <a:pPr algn="ctr"/>
                      <a:r>
                        <a:rPr lang="en-US" sz="1800">
                          <a:latin typeface="Segoe UI" panose="020B0502040204020203" pitchFamily="34" charset="0"/>
                          <a:cs typeface="Segoe UI" panose="020B0502040204020203" pitchFamily="34" charset="0"/>
                        </a:rPr>
                        <a:t>Repeatedly dismissive of concerns</a:t>
                      </a:r>
                    </a:p>
                  </a:txBody>
                  <a:tcPr anchor="ctr"/>
                </a:tc>
                <a:extLst>
                  <a:ext uri="{0D108BD9-81ED-4DB2-BD59-A6C34878D82A}">
                    <a16:rowId xmlns:a16="http://schemas.microsoft.com/office/drawing/2014/main" val="1903575794"/>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F</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dirty="0">
                          <a:latin typeface="Segoe UI" panose="020B0502040204020203" pitchFamily="34" charset="0"/>
                          <a:cs typeface="Segoe UI" panose="020B0502040204020203" pitchFamily="34" charset="0"/>
                        </a:rPr>
                        <a:t>2024</a:t>
                      </a:r>
                    </a:p>
                  </a:txBody>
                  <a:tcPr anchor="ctr"/>
                </a:tc>
                <a:tc>
                  <a:txBody>
                    <a:bodyPr/>
                    <a:lstStyle/>
                    <a:p>
                      <a:pPr algn="ctr"/>
                      <a:r>
                        <a:rPr lang="en-US" sz="1800">
                          <a:latin typeface="Segoe UI" panose="020B0502040204020203" pitchFamily="34" charset="0"/>
                          <a:cs typeface="Segoe UI" panose="020B0502040204020203" pitchFamily="34" charset="0"/>
                        </a:rPr>
                        <a:t>Jean Garcia</a:t>
                      </a:r>
                    </a:p>
                  </a:txBody>
                  <a:tcPr anchor="ctr"/>
                </a:tc>
                <a:tc>
                  <a:txBody>
                    <a:bodyPr/>
                    <a:lstStyle/>
                    <a:p>
                      <a:pPr algn="ctr"/>
                      <a:r>
                        <a:rPr lang="en-US" sz="1800">
                          <a:latin typeface="Segoe UI" panose="020B0502040204020203" pitchFamily="34" charset="0"/>
                          <a:cs typeface="Segoe UI" panose="020B0502040204020203" pitchFamily="34" charset="0"/>
                        </a:rPr>
                        <a:t>Good</a:t>
                      </a:r>
                    </a:p>
                  </a:txBody>
                  <a:tcPr anchor="ctr"/>
                </a:tc>
                <a:tc>
                  <a:txBody>
                    <a:bodyPr/>
                    <a:lstStyle/>
                    <a:p>
                      <a:pPr algn="ctr"/>
                      <a:r>
                        <a:rPr lang="en-US" sz="1800" dirty="0">
                          <a:latin typeface="Segoe UI" panose="020B0502040204020203" pitchFamily="34" charset="0"/>
                          <a:cs typeface="Segoe UI" panose="020B0502040204020203" pitchFamily="34" charset="0"/>
                        </a:rPr>
                        <a:t>Will face challenger from Moms4Liberty</a:t>
                      </a:r>
                    </a:p>
                  </a:txBody>
                  <a:tcPr anchor="ctr"/>
                </a:tc>
                <a:extLst>
                  <a:ext uri="{0D108BD9-81ED-4DB2-BD59-A6C34878D82A}">
                    <a16:rowId xmlns:a16="http://schemas.microsoft.com/office/drawing/2014/main" val="4178024417"/>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G</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dirty="0">
                          <a:latin typeface="Segoe UI" panose="020B0502040204020203" pitchFamily="34" charset="0"/>
                          <a:cs typeface="Segoe UI" panose="020B0502040204020203" pitchFamily="34" charset="0"/>
                        </a:rPr>
                        <a:t>2025</a:t>
                      </a:r>
                    </a:p>
                  </a:txBody>
                  <a:tcPr anchor="ctr"/>
                </a:tc>
                <a:tc>
                  <a:txBody>
                    <a:bodyPr/>
                    <a:lstStyle/>
                    <a:p>
                      <a:pPr algn="ctr"/>
                      <a:r>
                        <a:rPr lang="en-US" sz="1800">
                          <a:latin typeface="Segoe UI" panose="020B0502040204020203" pitchFamily="34" charset="0"/>
                          <a:cs typeface="Segoe UI" panose="020B0502040204020203" pitchFamily="34" charset="0"/>
                        </a:rPr>
                        <a:t>Frida</a:t>
                      </a:r>
                      <a:r>
                        <a:rPr lang="en-US" sz="1800" baseline="0">
                          <a:latin typeface="Segoe UI" panose="020B0502040204020203" pitchFamily="34" charset="0"/>
                          <a:cs typeface="Segoe UI" panose="020B0502040204020203" pitchFamily="34" charset="0"/>
                        </a:rPr>
                        <a:t> Lemon</a:t>
                      </a:r>
                      <a:endParaRPr lang="en-US" sz="1800">
                        <a:latin typeface="Segoe UI" panose="020B05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Neutral</a:t>
                      </a:r>
                    </a:p>
                  </a:txBody>
                  <a:tcPr anchor="ctr"/>
                </a:tc>
                <a:tc>
                  <a:txBody>
                    <a:bodyPr/>
                    <a:lstStyle/>
                    <a:p>
                      <a:pPr algn="ctr"/>
                      <a:r>
                        <a:rPr lang="en-US" sz="1800" dirty="0">
                          <a:latin typeface="Segoe UI" panose="020B0502040204020203" pitchFamily="34" charset="0"/>
                          <a:cs typeface="Segoe UI" panose="020B0502040204020203" pitchFamily="34" charset="0"/>
                        </a:rPr>
                        <a:t>In 3</a:t>
                      </a:r>
                      <a:r>
                        <a:rPr lang="en-US" sz="1800" baseline="30000" dirty="0">
                          <a:latin typeface="Segoe UI" panose="020B0502040204020203" pitchFamily="34" charset="0"/>
                          <a:cs typeface="Segoe UI" panose="020B0502040204020203" pitchFamily="34" charset="0"/>
                        </a:rPr>
                        <a:t>rd</a:t>
                      </a:r>
                      <a:r>
                        <a:rPr lang="en-US" sz="1800" dirty="0">
                          <a:latin typeface="Segoe UI" panose="020B0502040204020203" pitchFamily="34" charset="0"/>
                          <a:cs typeface="Segoe UI" panose="020B0502040204020203" pitchFamily="34" charset="0"/>
                        </a:rPr>
                        <a:t> term, probably won’t run again</a:t>
                      </a:r>
                    </a:p>
                  </a:txBody>
                  <a:tcPr anchor="ctr"/>
                </a:tc>
                <a:extLst>
                  <a:ext uri="{0D108BD9-81ED-4DB2-BD59-A6C34878D82A}">
                    <a16:rowId xmlns:a16="http://schemas.microsoft.com/office/drawing/2014/main" val="3126263253"/>
                  </a:ext>
                </a:extLst>
              </a:tr>
            </a:tbl>
          </a:graphicData>
        </a:graphic>
      </p:graphicFrame>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2848903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MAPPING: YOUR LOCAL</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a:extLst>
              <a:ext uri="{FF2B5EF4-FFF2-40B4-BE49-F238E27FC236}">
                <a16:creationId xmlns:a16="http://schemas.microsoft.com/office/drawing/2014/main" id="{4884FC4A-0A54-4FED-9CA5-6FC8F406CA60}"/>
              </a:ext>
            </a:extLst>
          </p:cNvPr>
          <p:cNvSpPr txBox="1"/>
          <p:nvPr/>
        </p:nvSpPr>
        <p:spPr>
          <a:xfrm>
            <a:off x="359230" y="1128112"/>
            <a:ext cx="11645733" cy="6370975"/>
          </a:xfrm>
          <a:prstGeom prst="rect">
            <a:avLst/>
          </a:prstGeom>
          <a:noFill/>
        </p:spPr>
        <p:txBody>
          <a:bodyPr wrap="square" lIns="91440" tIns="45720" rIns="91440" bIns="45720" numCol="2" spcCol="274320" rtlCol="0" anchor="t">
            <a:spAutoFit/>
          </a:bodyPr>
          <a:lstStyle/>
          <a:p>
            <a:r>
              <a:rPr lang="en-US" sz="2400" b="1" dirty="0">
                <a:solidFill>
                  <a:srgbClr val="182EA0"/>
                </a:solidFill>
                <a:latin typeface="Segoe UI"/>
                <a:cs typeface="Segoe UI"/>
              </a:rPr>
              <a:t>Rules: different rules govern elections &amp; union engagement in elections work</a:t>
            </a:r>
          </a:p>
          <a:p>
            <a:endParaRPr lang="en-US" sz="2400" dirty="0">
              <a:solidFill>
                <a:srgbClr val="182EA0"/>
              </a:solidFill>
              <a:latin typeface="Segoe UI" panose="020B0502040204020203" pitchFamily="34" charset="0"/>
              <a:cs typeface="Segoe UI" panose="020B0502040204020203" pitchFamily="34" charset="0"/>
            </a:endParaRPr>
          </a:p>
          <a:p>
            <a:r>
              <a:rPr lang="en-US" sz="2400" dirty="0">
                <a:solidFill>
                  <a:srgbClr val="182EA0"/>
                </a:solidFill>
                <a:latin typeface="Segoe UI"/>
                <a:cs typeface="Segoe UI"/>
              </a:rPr>
              <a:t>Association rules, examples</a:t>
            </a:r>
          </a:p>
          <a:p>
            <a:pPr marL="285750" indent="-285750">
              <a:buFont typeface="Arial" panose="020B0604020202020204" pitchFamily="34" charset="0"/>
              <a:buChar char="•"/>
            </a:pPr>
            <a:r>
              <a:rPr lang="en-US" sz="2400" dirty="0">
                <a:solidFill>
                  <a:srgbClr val="182EA0"/>
                </a:solidFill>
                <a:latin typeface="Segoe UI"/>
                <a:cs typeface="Segoe UI"/>
              </a:rPr>
              <a:t>Endorsement Process</a:t>
            </a:r>
          </a:p>
          <a:p>
            <a:pPr marL="285750" indent="-285750">
              <a:buFont typeface="Arial" panose="020B0604020202020204" pitchFamily="34" charset="0"/>
              <a:buChar char="•"/>
            </a:pPr>
            <a:r>
              <a:rPr lang="en-US" sz="2400" dirty="0">
                <a:solidFill>
                  <a:srgbClr val="182EA0"/>
                </a:solidFill>
                <a:latin typeface="Segoe UI"/>
                <a:cs typeface="Segoe UI"/>
              </a:rPr>
              <a:t>Approval of Money &amp; Contributions</a:t>
            </a:r>
          </a:p>
          <a:p>
            <a:endParaRPr lang="en-US" sz="2400" dirty="0">
              <a:solidFill>
                <a:srgbClr val="182EA0"/>
              </a:solidFill>
              <a:latin typeface="Segoe UI" panose="020B0502040204020203" pitchFamily="34" charset="0"/>
              <a:cs typeface="Segoe UI" panose="020B0502040204020203" pitchFamily="34" charset="0"/>
            </a:endParaRPr>
          </a:p>
          <a:p>
            <a:r>
              <a:rPr lang="en-US" sz="2400" dirty="0">
                <a:solidFill>
                  <a:srgbClr val="182EA0"/>
                </a:solidFill>
                <a:latin typeface="Segoe UI"/>
                <a:cs typeface="Segoe UI"/>
              </a:rPr>
              <a:t>Elections Rules, examples:</a:t>
            </a:r>
          </a:p>
          <a:p>
            <a:pPr marL="285750" indent="-285750">
              <a:buFont typeface="Arial" panose="020B0604020202020204" pitchFamily="34" charset="0"/>
              <a:buChar char="•"/>
            </a:pPr>
            <a:r>
              <a:rPr lang="en-US" sz="2400" dirty="0">
                <a:solidFill>
                  <a:srgbClr val="182EA0"/>
                </a:solidFill>
                <a:latin typeface="Segoe UI"/>
                <a:cs typeface="Segoe UI"/>
              </a:rPr>
              <a:t>Candidates</a:t>
            </a:r>
          </a:p>
          <a:p>
            <a:pPr marL="285750" indent="-285750">
              <a:buFont typeface="Arial" panose="020B0604020202020204" pitchFamily="34" charset="0"/>
              <a:buChar char="•"/>
            </a:pPr>
            <a:r>
              <a:rPr lang="en-US" sz="2400" dirty="0">
                <a:solidFill>
                  <a:srgbClr val="182EA0"/>
                </a:solidFill>
                <a:latin typeface="Segoe UI"/>
                <a:cs typeface="Segoe UI"/>
              </a:rPr>
              <a:t>Political contributions</a:t>
            </a:r>
          </a:p>
          <a:p>
            <a:pPr marL="285750" indent="-285750">
              <a:buFont typeface="Arial" panose="020B0604020202020204" pitchFamily="34" charset="0"/>
              <a:buChar char="•"/>
            </a:pPr>
            <a:r>
              <a:rPr lang="en-US" sz="2400" dirty="0">
                <a:solidFill>
                  <a:srgbClr val="182EA0"/>
                </a:solidFill>
                <a:latin typeface="Segoe UI"/>
                <a:cs typeface="Segoe UI"/>
              </a:rPr>
              <a:t>Election Activities</a:t>
            </a:r>
          </a:p>
          <a:p>
            <a:pPr marL="285750" indent="-285750">
              <a:buFont typeface="Arial" panose="020B0604020202020204" pitchFamily="34" charset="0"/>
              <a:buChar char="•"/>
            </a:pPr>
            <a:r>
              <a:rPr lang="en-US" sz="2400" dirty="0">
                <a:solidFill>
                  <a:srgbClr val="182EA0"/>
                </a:solidFill>
                <a:latin typeface="Segoe UI"/>
                <a:cs typeface="Segoe UI"/>
              </a:rPr>
              <a:t>Union participation</a:t>
            </a:r>
          </a:p>
          <a:p>
            <a:endParaRPr lang="en-US" sz="2400" dirty="0">
              <a:solidFill>
                <a:srgbClr val="182EA0"/>
              </a:solidFill>
              <a:latin typeface="Segoe UI" panose="020B0502040204020203" pitchFamily="34" charset="0"/>
              <a:cs typeface="Segoe UI" panose="020B0502040204020203" pitchFamily="34" charset="0"/>
            </a:endParaRPr>
          </a:p>
          <a:p>
            <a:endParaRPr lang="en-US" sz="2400" dirty="0">
              <a:solidFill>
                <a:srgbClr val="182EA0"/>
              </a:solidFill>
              <a:latin typeface="Segoe UI" panose="020B0502040204020203" pitchFamily="34" charset="0"/>
              <a:cs typeface="Segoe UI" panose="020B0502040204020203" pitchFamily="34" charset="0"/>
            </a:endParaRPr>
          </a:p>
          <a:p>
            <a:endParaRPr lang="en-US" sz="2400" dirty="0">
              <a:solidFill>
                <a:srgbClr val="182EA0"/>
              </a:solidFill>
              <a:latin typeface="Segoe UI" panose="020B0502040204020203" pitchFamily="34" charset="0"/>
              <a:cs typeface="Segoe UI" panose="020B0502040204020203" pitchFamily="34" charset="0"/>
            </a:endParaRPr>
          </a:p>
          <a:p>
            <a:endParaRPr lang="en-US" sz="2400" dirty="0">
              <a:solidFill>
                <a:srgbClr val="182EA0"/>
              </a:solidFill>
              <a:latin typeface="Segoe UI" panose="020B0502040204020203" pitchFamily="34" charset="0"/>
              <a:cs typeface="Segoe UI" panose="020B0502040204020203" pitchFamily="34" charset="0"/>
            </a:endParaRPr>
          </a:p>
          <a:p>
            <a:endParaRPr lang="en-US" sz="2400" dirty="0">
              <a:solidFill>
                <a:srgbClr val="182EA0"/>
              </a:solidFill>
              <a:latin typeface="Segoe UI" panose="020B0502040204020203" pitchFamily="34" charset="0"/>
              <a:cs typeface="Segoe UI" panose="020B0502040204020203" pitchFamily="34" charset="0"/>
            </a:endParaRPr>
          </a:p>
          <a:p>
            <a:r>
              <a:rPr lang="en-US" sz="2400" b="1" dirty="0">
                <a:solidFill>
                  <a:srgbClr val="182EA0"/>
                </a:solidFill>
                <a:latin typeface="Segoe UI"/>
                <a:cs typeface="Segoe UI"/>
              </a:rPr>
              <a:t>Money: sources and how can use; Early money is critical for your candidates</a:t>
            </a:r>
          </a:p>
          <a:p>
            <a:endParaRPr lang="en-US" sz="2400" dirty="0">
              <a:solidFill>
                <a:srgbClr val="182EA0"/>
              </a:solidFill>
              <a:latin typeface="Segoe UI" panose="020B0502040204020203" pitchFamily="34" charset="0"/>
              <a:cs typeface="Segoe UI" panose="020B0502040204020203" pitchFamily="34" charset="0"/>
            </a:endParaRPr>
          </a:p>
          <a:p>
            <a:r>
              <a:rPr lang="en-US" sz="2400" dirty="0">
                <a:solidFill>
                  <a:srgbClr val="182EA0"/>
                </a:solidFill>
                <a:latin typeface="Segoe UI"/>
                <a:cs typeface="Segoe UI"/>
              </a:rPr>
              <a:t>Local Dues/General Fund Dollars </a:t>
            </a:r>
          </a:p>
          <a:p>
            <a:r>
              <a:rPr lang="en-US" sz="2400" dirty="0">
                <a:solidFill>
                  <a:srgbClr val="182EA0"/>
                </a:solidFill>
                <a:latin typeface="Segoe UI"/>
                <a:cs typeface="Segoe UI"/>
              </a:rPr>
              <a:t>can be used for educating, communicating with &amp; supporting your members</a:t>
            </a:r>
          </a:p>
          <a:p>
            <a:endParaRPr lang="en-US" sz="2400" dirty="0">
              <a:solidFill>
                <a:srgbClr val="182EA0"/>
              </a:solidFill>
              <a:latin typeface="Segoe UI" panose="020B0502040204020203" pitchFamily="34" charset="0"/>
              <a:cs typeface="Segoe UI" panose="020B0502040204020203" pitchFamily="34" charset="0"/>
            </a:endParaRPr>
          </a:p>
          <a:p>
            <a:r>
              <a:rPr lang="en-US" sz="2400" dirty="0">
                <a:solidFill>
                  <a:srgbClr val="182EA0"/>
                </a:solidFill>
                <a:latin typeface="Segoe UI"/>
                <a:cs typeface="Segoe UI"/>
              </a:rPr>
              <a:t>Political Dollars/PAC funding </a:t>
            </a:r>
            <a:endParaRPr lang="en-US" sz="2400" dirty="0">
              <a:solidFill>
                <a:srgbClr val="182EA0"/>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solidFill>
                  <a:srgbClr val="182EA0"/>
                </a:solidFill>
                <a:latin typeface="Segoe UI"/>
                <a:cs typeface="Segoe UI"/>
              </a:rPr>
              <a:t>can be used for direct contributions to a candidate</a:t>
            </a:r>
          </a:p>
          <a:p>
            <a:pPr marL="285750" indent="-285750">
              <a:buFont typeface="Arial" panose="020B0604020202020204" pitchFamily="34" charset="0"/>
              <a:buChar char="•"/>
            </a:pPr>
            <a:r>
              <a:rPr lang="en-US" sz="2400" dirty="0">
                <a:solidFill>
                  <a:srgbClr val="182EA0"/>
                </a:solidFill>
                <a:latin typeface="Segoe UI"/>
                <a:cs typeface="Segoe UI"/>
              </a:rPr>
              <a:t>doing a specific activity on behalf of a candidate or in-kind contributions</a:t>
            </a:r>
            <a:endParaRPr lang="en-US" sz="2000" dirty="0">
              <a:solidFill>
                <a:srgbClr val="182EA0"/>
              </a:solidFill>
              <a:latin typeface="Segoe UI"/>
              <a:cs typeface="Segoe UI"/>
            </a:endParaRPr>
          </a:p>
        </p:txBody>
      </p:sp>
    </p:spTree>
    <p:extLst>
      <p:ext uri="{BB962C8B-B14F-4D97-AF65-F5344CB8AC3E}">
        <p14:creationId xmlns:p14="http://schemas.microsoft.com/office/powerpoint/2010/main" val="1457985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256031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BREAKOUT </a:t>
            </a:r>
          </a:p>
        </p:txBody>
      </p:sp>
      <p:sp>
        <p:nvSpPr>
          <p:cNvPr id="3" name="TextBox 2"/>
          <p:cNvSpPr txBox="1"/>
          <p:nvPr/>
        </p:nvSpPr>
        <p:spPr>
          <a:xfrm>
            <a:off x="289387" y="1120363"/>
            <a:ext cx="11277426" cy="5509200"/>
          </a:xfrm>
          <a:prstGeom prst="rect">
            <a:avLst/>
          </a:prstGeom>
          <a:noFill/>
        </p:spPr>
        <p:txBody>
          <a:bodyPr wrap="square" lIns="91440" tIns="45720" rIns="91440" bIns="45720" rtlCol="0" anchor="t">
            <a:spAutoFit/>
          </a:bodyPr>
          <a:lstStyle/>
          <a:p>
            <a:pPr marL="514350" indent="-514350">
              <a:buAutoNum type="arabicPeriod"/>
            </a:pPr>
            <a:r>
              <a:rPr lang="en-US" sz="3200">
                <a:solidFill>
                  <a:schemeClr val="bg1"/>
                </a:solidFill>
                <a:latin typeface="Segoe UI Semibold"/>
                <a:ea typeface="Segoe UI Black"/>
                <a:cs typeface="Segoe UI Semibold"/>
              </a:rPr>
              <a:t>List the common “shutdowns” you hear from members (or staff) in your locals when you try to suggest a new approach to elections, recommendation process, or volunteer recruitment. What are the ways you can push back on those shutdowns and overcome the resistance?</a:t>
            </a:r>
            <a:endParaRPr lang="en-US">
              <a:solidFill>
                <a:schemeClr val="bg1"/>
              </a:solidFill>
              <a:latin typeface="Calibri" panose="020F0502020204030204"/>
              <a:ea typeface="Segoe UI Black"/>
              <a:cs typeface="Calibri" panose="020F0502020204030204"/>
            </a:endParaRPr>
          </a:p>
          <a:p>
            <a:pPr marL="514350" indent="-514350">
              <a:buAutoNum type="arabicPeriod"/>
            </a:pPr>
            <a:endParaRPr lang="en-US" sz="3200">
              <a:solidFill>
                <a:schemeClr val="bg1"/>
              </a:solidFill>
              <a:latin typeface="Segoe UI Semibold"/>
              <a:ea typeface="Segoe UI Black"/>
              <a:cs typeface="Segoe UI Semibold"/>
            </a:endParaRPr>
          </a:p>
          <a:p>
            <a:pPr marL="514350" indent="-514350">
              <a:buAutoNum type="arabicPeriod"/>
            </a:pPr>
            <a:r>
              <a:rPr lang="en-US" sz="3200">
                <a:solidFill>
                  <a:schemeClr val="bg1"/>
                </a:solidFill>
                <a:latin typeface="Segoe UI Semibold"/>
                <a:ea typeface="Segoe UI Black"/>
                <a:cs typeface="Segoe UI Semibold"/>
              </a:rPr>
              <a:t>Two common problems during elections are no long-term planning to prepare and no member involvement, requiring staff to do the work. What are some processes/structures to put in place to resolve these issues?</a:t>
            </a:r>
            <a:endParaRPr lang="en-US">
              <a:solidFill>
                <a:schemeClr val="bg1"/>
              </a:solidFill>
              <a:cs typeface="Calibri" panose="020F0502020204030204"/>
            </a:endParaRPr>
          </a:p>
        </p:txBody>
      </p:sp>
    </p:spTree>
    <p:extLst>
      <p:ext uri="{BB962C8B-B14F-4D97-AF65-F5344CB8AC3E}">
        <p14:creationId xmlns:p14="http://schemas.microsoft.com/office/powerpoint/2010/main" val="639729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4472828" cy="707886"/>
          </a:xfrm>
          <a:prstGeom prst="rect">
            <a:avLst/>
          </a:prstGeom>
          <a:noFill/>
        </p:spPr>
        <p:txBody>
          <a:bodyPr wrap="none" rtlCol="0">
            <a:spAutoFit/>
          </a:bodyPr>
          <a:lstStyle/>
          <a:p>
            <a:r>
              <a:rPr lang="en-US" sz="4000" dirty="0">
                <a:solidFill>
                  <a:srgbClr val="182EA0"/>
                </a:solidFill>
                <a:latin typeface="Arial Black" panose="020B0A04020102020204" pitchFamily="34" charset="0"/>
              </a:rPr>
              <a:t>GOAL SETTING</a:t>
            </a:r>
          </a:p>
        </p:txBody>
      </p:sp>
      <p:sp>
        <p:nvSpPr>
          <p:cNvPr id="5" name="TextBox 4"/>
          <p:cNvSpPr txBox="1"/>
          <p:nvPr/>
        </p:nvSpPr>
        <p:spPr>
          <a:xfrm>
            <a:off x="414770" y="1354756"/>
            <a:ext cx="8285885" cy="4708981"/>
          </a:xfrm>
          <a:prstGeom prst="rect">
            <a:avLst/>
          </a:prstGeom>
          <a:noFill/>
        </p:spPr>
        <p:txBody>
          <a:bodyPr wrap="square" lIns="91440" tIns="45720" rIns="91440" bIns="45720" rtlCol="0" anchor="t">
            <a:spAutoFit/>
          </a:bodyPr>
          <a:lstStyle/>
          <a:p>
            <a:pPr>
              <a:lnSpc>
                <a:spcPts val="4000"/>
              </a:lnSpc>
            </a:pPr>
            <a:r>
              <a:rPr lang="en-US" sz="2800" dirty="0">
                <a:solidFill>
                  <a:srgbClr val="182EA0"/>
                </a:solidFill>
                <a:latin typeface="Segoe UI Semibold"/>
                <a:cs typeface="Segoe UI Semibold"/>
              </a:rPr>
              <a:t>Internal Goals</a:t>
            </a:r>
          </a:p>
          <a:p>
            <a:pPr marL="457200" indent="-457200">
              <a:lnSpc>
                <a:spcPts val="4000"/>
              </a:lnSpc>
              <a:buFont typeface="Arial" panose="020B0604020202020204" pitchFamily="34" charset="0"/>
              <a:buChar char="•"/>
            </a:pPr>
            <a:r>
              <a:rPr lang="en-US" sz="2800" dirty="0">
                <a:solidFill>
                  <a:srgbClr val="182EA0"/>
                </a:solidFill>
                <a:latin typeface="Segoe UI Semibold"/>
                <a:cs typeface="Segoe UI Semibold"/>
              </a:rPr>
              <a:t>How will we grow during this election?</a:t>
            </a:r>
          </a:p>
          <a:p>
            <a:pPr marL="971550" lvl="1" indent="-514350">
              <a:lnSpc>
                <a:spcPts val="4000"/>
              </a:lnSpc>
              <a:buFont typeface="Courier New" panose="02070309020205020404" pitchFamily="49" charset="0"/>
              <a:buChar char="o"/>
            </a:pPr>
            <a:r>
              <a:rPr lang="en-US" sz="2800" dirty="0">
                <a:solidFill>
                  <a:srgbClr val="182EA0"/>
                </a:solidFill>
                <a:latin typeface="Segoe UI Semibold"/>
                <a:cs typeface="Segoe UI Semibold"/>
              </a:rPr>
              <a:t>Members voting</a:t>
            </a:r>
          </a:p>
          <a:p>
            <a:pPr marL="971550" lvl="1" indent="-514350">
              <a:lnSpc>
                <a:spcPts val="4000"/>
              </a:lnSpc>
              <a:buFont typeface="Courier New" panose="02070309020205020404" pitchFamily="49" charset="0"/>
              <a:buChar char="o"/>
            </a:pPr>
            <a:r>
              <a:rPr lang="en-US" sz="2800" dirty="0">
                <a:solidFill>
                  <a:srgbClr val="182EA0"/>
                </a:solidFill>
                <a:latin typeface="Segoe UI Semibold"/>
                <a:cs typeface="Segoe UI Semibold"/>
              </a:rPr>
              <a:t>Volunteers active</a:t>
            </a:r>
          </a:p>
          <a:p>
            <a:pPr marL="971550" lvl="1" indent="-514350">
              <a:lnSpc>
                <a:spcPts val="4000"/>
              </a:lnSpc>
              <a:buFont typeface="Courier New" panose="02070309020205020404" pitchFamily="49" charset="0"/>
              <a:buChar char="o"/>
            </a:pPr>
            <a:r>
              <a:rPr lang="en-US" sz="2800" dirty="0">
                <a:solidFill>
                  <a:srgbClr val="182EA0"/>
                </a:solidFill>
                <a:latin typeface="Segoe UI Semibold"/>
                <a:cs typeface="Segoe UI Semibold"/>
              </a:rPr>
              <a:t>PAC participation</a:t>
            </a:r>
          </a:p>
          <a:p>
            <a:pPr>
              <a:lnSpc>
                <a:spcPts val="4000"/>
              </a:lnSpc>
            </a:pPr>
            <a:endParaRPr lang="en-US" sz="2800" dirty="0">
              <a:solidFill>
                <a:srgbClr val="182EA0"/>
              </a:solidFill>
              <a:latin typeface="Segoe UI Semibold"/>
              <a:cs typeface="Segoe UI Semibold"/>
            </a:endParaRPr>
          </a:p>
          <a:p>
            <a:pPr>
              <a:lnSpc>
                <a:spcPts val="4000"/>
              </a:lnSpc>
            </a:pPr>
            <a:r>
              <a:rPr lang="en-US" sz="2800" dirty="0">
                <a:solidFill>
                  <a:srgbClr val="182EA0"/>
                </a:solidFill>
                <a:latin typeface="Segoe UI Semibold"/>
                <a:cs typeface="Segoe UI Semibold"/>
              </a:rPr>
              <a:t>Vote Goal</a:t>
            </a:r>
          </a:p>
          <a:p>
            <a:pPr marL="457200" indent="-457200">
              <a:lnSpc>
                <a:spcPts val="4000"/>
              </a:lnSpc>
              <a:buFont typeface="Arial" panose="020B0604020202020204" pitchFamily="34" charset="0"/>
              <a:buChar char="•"/>
            </a:pPr>
            <a:r>
              <a:rPr lang="en-US" sz="2800" dirty="0">
                <a:solidFill>
                  <a:srgbClr val="182EA0"/>
                </a:solidFill>
                <a:latin typeface="Segoe UI Semibold"/>
                <a:cs typeface="Segoe UI Semibold"/>
              </a:rPr>
              <a:t>How many voters do we need to win? </a:t>
            </a:r>
          </a:p>
          <a:p>
            <a:pPr>
              <a:lnSpc>
                <a:spcPts val="4000"/>
              </a:lnSpc>
            </a:pPr>
            <a:endParaRPr lang="en-US" sz="2800" dirty="0">
              <a:solidFill>
                <a:srgbClr val="182EA0"/>
              </a:solidFill>
              <a:latin typeface="Segoe UI Semibold"/>
              <a:cs typeface="Segoe UI Semibold"/>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reaction goals gif | Wiffle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052487" y="1624401"/>
            <a:ext cx="3505065" cy="35050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A5A365B-190C-4F80-D4D4-A1505672D408}"/>
              </a:ext>
            </a:extLst>
          </p:cNvPr>
          <p:cNvSpPr/>
          <p:nvPr/>
        </p:nvSpPr>
        <p:spPr>
          <a:xfrm>
            <a:off x="0" y="0"/>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GOAL SETTING</a:t>
            </a:r>
          </a:p>
        </p:txBody>
      </p:sp>
    </p:spTree>
    <p:extLst>
      <p:ext uri="{BB962C8B-B14F-4D97-AF65-F5344CB8AC3E}">
        <p14:creationId xmlns:p14="http://schemas.microsoft.com/office/powerpoint/2010/main" val="1175250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607249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WHAT IT WILL TAKE TO WIN</a:t>
            </a:r>
          </a:p>
        </p:txBody>
      </p:sp>
      <p:sp>
        <p:nvSpPr>
          <p:cNvPr id="3" name="TextBox 2"/>
          <p:cNvSpPr txBox="1"/>
          <p:nvPr/>
        </p:nvSpPr>
        <p:spPr>
          <a:xfrm>
            <a:off x="571061" y="1234590"/>
            <a:ext cx="11203630" cy="584775"/>
          </a:xfrm>
          <a:prstGeom prst="rect">
            <a:avLst/>
          </a:prstGeom>
          <a:noFill/>
        </p:spPr>
        <p:txBody>
          <a:bodyPr wrap="square" rtlCol="0">
            <a:spAutoFit/>
          </a:bodyPr>
          <a:lstStyle/>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4" name="TextBox 3"/>
          <p:cNvSpPr txBox="1"/>
          <p:nvPr/>
        </p:nvSpPr>
        <p:spPr>
          <a:xfrm>
            <a:off x="571060" y="1169365"/>
            <a:ext cx="4634923"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1: PROJECTED TURNOUT %</a:t>
            </a:r>
          </a:p>
        </p:txBody>
      </p:sp>
      <p:sp>
        <p:nvSpPr>
          <p:cNvPr id="5" name="TextBox 4"/>
          <p:cNvSpPr txBox="1"/>
          <p:nvPr/>
        </p:nvSpPr>
        <p:spPr>
          <a:xfrm>
            <a:off x="571060" y="3374050"/>
            <a:ext cx="5292539"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2: PROJECTED VOTER TURNOUT</a:t>
            </a:r>
          </a:p>
        </p:txBody>
      </p:sp>
      <p:sp>
        <p:nvSpPr>
          <p:cNvPr id="6" name="TextBox 5"/>
          <p:cNvSpPr txBox="1"/>
          <p:nvPr/>
        </p:nvSpPr>
        <p:spPr>
          <a:xfrm>
            <a:off x="571060" y="4575580"/>
            <a:ext cx="2835584"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3: VOTE GOAL</a:t>
            </a:r>
          </a:p>
        </p:txBody>
      </p:sp>
      <p:graphicFrame>
        <p:nvGraphicFramePr>
          <p:cNvPr id="7" name="Table 6"/>
          <p:cNvGraphicFramePr>
            <a:graphicFrameLocks noGrp="1"/>
          </p:cNvGraphicFramePr>
          <p:nvPr>
            <p:extLst>
              <p:ext uri="{D42A27DB-BD31-4B8C-83A1-F6EECF244321}">
                <p14:modId xmlns:p14="http://schemas.microsoft.com/office/powerpoint/2010/main" val="3304031429"/>
              </p:ext>
            </p:extLst>
          </p:nvPr>
        </p:nvGraphicFramePr>
        <p:xfrm>
          <a:off x="721359" y="1751590"/>
          <a:ext cx="7081521" cy="1483360"/>
        </p:xfrm>
        <a:graphic>
          <a:graphicData uri="http://schemas.openxmlformats.org/drawingml/2006/table">
            <a:tbl>
              <a:tblPr firstRow="1" bandRow="1">
                <a:tableStyleId>{5C22544A-7EE6-4342-B048-85BDC9FD1C3A}</a:tableStyleId>
              </a:tblPr>
              <a:tblGrid>
                <a:gridCol w="991773">
                  <a:extLst>
                    <a:ext uri="{9D8B030D-6E8A-4147-A177-3AD203B41FA5}">
                      <a16:colId xmlns:a16="http://schemas.microsoft.com/office/drawing/2014/main" val="1185199837"/>
                    </a:ext>
                  </a:extLst>
                </a:gridCol>
                <a:gridCol w="1314548">
                  <a:extLst>
                    <a:ext uri="{9D8B030D-6E8A-4147-A177-3AD203B41FA5}">
                      <a16:colId xmlns:a16="http://schemas.microsoft.com/office/drawing/2014/main" val="1464992326"/>
                    </a:ext>
                  </a:extLst>
                </a:gridCol>
                <a:gridCol w="1849120">
                  <a:extLst>
                    <a:ext uri="{9D8B030D-6E8A-4147-A177-3AD203B41FA5}">
                      <a16:colId xmlns:a16="http://schemas.microsoft.com/office/drawing/2014/main" val="766631131"/>
                    </a:ext>
                  </a:extLst>
                </a:gridCol>
                <a:gridCol w="2926080">
                  <a:extLst>
                    <a:ext uri="{9D8B030D-6E8A-4147-A177-3AD203B41FA5}">
                      <a16:colId xmlns:a16="http://schemas.microsoft.com/office/drawing/2014/main" val="411713744"/>
                    </a:ext>
                  </a:extLst>
                </a:gridCol>
              </a:tblGrid>
              <a:tr h="370840">
                <a:tc>
                  <a:txBody>
                    <a:bodyPr/>
                    <a:lstStyle/>
                    <a:p>
                      <a:pPr algn="ctr"/>
                      <a:r>
                        <a:rPr lang="en-US">
                          <a:latin typeface="Segoe UI" panose="020B0502040204020203" pitchFamily="34" charset="0"/>
                          <a:cs typeface="Segoe UI" panose="020B0502040204020203" pitchFamily="34" charset="0"/>
                        </a:rPr>
                        <a:t>YEAR</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TURNOUT</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REGISTRATION</a:t>
                      </a:r>
                    </a:p>
                  </a:txBody>
                  <a:tcPr>
                    <a:solidFill>
                      <a:srgbClr val="F05021"/>
                    </a:solidFill>
                  </a:tcPr>
                </a:tc>
                <a:tc>
                  <a:txBody>
                    <a:bodyPr/>
                    <a:lstStyle/>
                    <a:p>
                      <a:r>
                        <a:rPr lang="en-US">
                          <a:latin typeface="Segoe UI" panose="020B0502040204020203" pitchFamily="34" charset="0"/>
                          <a:cs typeface="Segoe UI" panose="020B0502040204020203" pitchFamily="34" charset="0"/>
                        </a:rPr>
                        <a:t>TURNOUT %</a:t>
                      </a:r>
                    </a:p>
                  </a:txBody>
                  <a:tcPr>
                    <a:solidFill>
                      <a:srgbClr val="F05021"/>
                    </a:solidFill>
                  </a:tcPr>
                </a:tc>
                <a:extLst>
                  <a:ext uri="{0D108BD9-81ED-4DB2-BD59-A6C34878D82A}">
                    <a16:rowId xmlns:a16="http://schemas.microsoft.com/office/drawing/2014/main" val="2625976364"/>
                  </a:ext>
                </a:extLst>
              </a:tr>
              <a:tr h="370840">
                <a:tc>
                  <a:txBody>
                    <a:bodyPr/>
                    <a:lstStyle/>
                    <a:p>
                      <a:pPr algn="ctr"/>
                      <a:r>
                        <a:rPr lang="en-US">
                          <a:latin typeface="Segoe UI" panose="020B0502040204020203" pitchFamily="34" charset="0"/>
                          <a:cs typeface="Segoe UI" panose="020B0502040204020203" pitchFamily="34" charset="0"/>
                        </a:rPr>
                        <a:t>2020</a:t>
                      </a:r>
                    </a:p>
                  </a:txBody>
                  <a:tcPr/>
                </a:tc>
                <a:tc>
                  <a:txBody>
                    <a:bodyPr/>
                    <a:lstStyle/>
                    <a:p>
                      <a:pPr algn="ctr"/>
                      <a:r>
                        <a:rPr lang="en-US">
                          <a:latin typeface="Segoe UI" panose="020B0502040204020203" pitchFamily="34" charset="0"/>
                          <a:cs typeface="Segoe UI" panose="020B0502040204020203" pitchFamily="34" charset="0"/>
                        </a:rPr>
                        <a:t>5,314</a:t>
                      </a:r>
                    </a:p>
                  </a:txBody>
                  <a:tcPr/>
                </a:tc>
                <a:tc>
                  <a:txBody>
                    <a:bodyPr/>
                    <a:lstStyle/>
                    <a:p>
                      <a:pPr algn="ctr"/>
                      <a:r>
                        <a:rPr lang="en-US">
                          <a:latin typeface="Segoe UI" panose="020B0502040204020203" pitchFamily="34" charset="0"/>
                          <a:cs typeface="Segoe UI" panose="020B0502040204020203" pitchFamily="34" charset="0"/>
                        </a:rPr>
                        <a:t>20,567</a:t>
                      </a:r>
                    </a:p>
                  </a:txBody>
                  <a:tcPr/>
                </a:tc>
                <a:tc>
                  <a:txBody>
                    <a:bodyPr/>
                    <a:lstStyle/>
                    <a:p>
                      <a:r>
                        <a:rPr lang="en-US">
                          <a:latin typeface="Segoe UI" panose="020B0502040204020203" pitchFamily="34" charset="0"/>
                          <a:cs typeface="Segoe UI" panose="020B0502040204020203" pitchFamily="34" charset="0"/>
                        </a:rPr>
                        <a:t> 26%</a:t>
                      </a:r>
                    </a:p>
                  </a:txBody>
                  <a:tcPr/>
                </a:tc>
                <a:extLst>
                  <a:ext uri="{0D108BD9-81ED-4DB2-BD59-A6C34878D82A}">
                    <a16:rowId xmlns:a16="http://schemas.microsoft.com/office/drawing/2014/main" val="986139317"/>
                  </a:ext>
                </a:extLst>
              </a:tr>
              <a:tr h="370840">
                <a:tc>
                  <a:txBody>
                    <a:bodyPr/>
                    <a:lstStyle/>
                    <a:p>
                      <a:pPr algn="ctr"/>
                      <a:r>
                        <a:rPr lang="en-US">
                          <a:latin typeface="Segoe UI" panose="020B0502040204020203" pitchFamily="34" charset="0"/>
                          <a:cs typeface="Segoe UI" panose="020B0502040204020203" pitchFamily="34" charset="0"/>
                        </a:rPr>
                        <a:t>2016</a:t>
                      </a:r>
                    </a:p>
                  </a:txBody>
                  <a:tcPr/>
                </a:tc>
                <a:tc>
                  <a:txBody>
                    <a:bodyPr/>
                    <a:lstStyle/>
                    <a:p>
                      <a:pPr algn="ctr"/>
                      <a:r>
                        <a:rPr lang="en-US">
                          <a:latin typeface="Segoe UI" panose="020B0502040204020203" pitchFamily="34" charset="0"/>
                          <a:cs typeface="Segoe UI" panose="020B0502040204020203" pitchFamily="34" charset="0"/>
                        </a:rPr>
                        <a:t>7,896</a:t>
                      </a:r>
                    </a:p>
                  </a:txBody>
                  <a:tcPr/>
                </a:tc>
                <a:tc>
                  <a:txBody>
                    <a:bodyPr/>
                    <a:lstStyle/>
                    <a:p>
                      <a:pPr algn="ctr"/>
                      <a:r>
                        <a:rPr lang="en-US">
                          <a:latin typeface="Segoe UI" panose="020B0502040204020203" pitchFamily="34" charset="0"/>
                          <a:cs typeface="Segoe UI" panose="020B0502040204020203" pitchFamily="34" charset="0"/>
                        </a:rPr>
                        <a:t>18,345</a:t>
                      </a:r>
                    </a:p>
                  </a:txBody>
                  <a:tcPr/>
                </a:tc>
                <a:tc>
                  <a:txBody>
                    <a:bodyPr/>
                    <a:lstStyle/>
                    <a:p>
                      <a:r>
                        <a:rPr lang="en-US">
                          <a:latin typeface="Segoe UI" panose="020B0502040204020203" pitchFamily="34" charset="0"/>
                          <a:cs typeface="Segoe UI" panose="020B0502040204020203" pitchFamily="34" charset="0"/>
                        </a:rPr>
                        <a:t>43%</a:t>
                      </a:r>
                    </a:p>
                  </a:txBody>
                  <a:tcPr/>
                </a:tc>
                <a:extLst>
                  <a:ext uri="{0D108BD9-81ED-4DB2-BD59-A6C34878D82A}">
                    <a16:rowId xmlns:a16="http://schemas.microsoft.com/office/drawing/2014/main" val="990861375"/>
                  </a:ext>
                </a:extLst>
              </a:tr>
              <a:tr h="370840">
                <a:tc>
                  <a:txBody>
                    <a:bodyPr/>
                    <a:lstStyle/>
                    <a:p>
                      <a:pPr algn="ctr"/>
                      <a:r>
                        <a:rPr lang="en-US">
                          <a:latin typeface="Segoe UI" panose="020B0502040204020203" pitchFamily="34" charset="0"/>
                          <a:cs typeface="Segoe UI" panose="020B0502040204020203" pitchFamily="34" charset="0"/>
                        </a:rPr>
                        <a:t>2012</a:t>
                      </a:r>
                    </a:p>
                  </a:txBody>
                  <a:tcPr/>
                </a:tc>
                <a:tc>
                  <a:txBody>
                    <a:bodyPr/>
                    <a:lstStyle/>
                    <a:p>
                      <a:pPr algn="ctr"/>
                      <a:r>
                        <a:rPr lang="en-US">
                          <a:latin typeface="Segoe UI" panose="020B0502040204020203" pitchFamily="34" charset="0"/>
                          <a:cs typeface="Segoe UI" panose="020B0502040204020203" pitchFamily="34" charset="0"/>
                        </a:rPr>
                        <a:t>6,123</a:t>
                      </a:r>
                    </a:p>
                  </a:txBody>
                  <a:tcPr/>
                </a:tc>
                <a:tc>
                  <a:txBody>
                    <a:bodyPr/>
                    <a:lstStyle/>
                    <a:p>
                      <a:pPr algn="ctr"/>
                      <a:r>
                        <a:rPr lang="en-US">
                          <a:latin typeface="Segoe UI" panose="020B0502040204020203" pitchFamily="34" charset="0"/>
                          <a:cs typeface="Segoe UI" panose="020B0502040204020203" pitchFamily="34" charset="0"/>
                        </a:rPr>
                        <a:t>17,253</a:t>
                      </a:r>
                    </a:p>
                  </a:txBody>
                  <a:tcPr/>
                </a:tc>
                <a:tc>
                  <a:txBody>
                    <a:bodyPr/>
                    <a:lstStyle/>
                    <a:p>
                      <a:r>
                        <a:rPr lang="en-US">
                          <a:latin typeface="Segoe UI" panose="020B0502040204020203" pitchFamily="34" charset="0"/>
                          <a:cs typeface="Segoe UI" panose="020B0502040204020203" pitchFamily="34" charset="0"/>
                        </a:rPr>
                        <a:t>35%</a:t>
                      </a:r>
                    </a:p>
                  </a:txBody>
                  <a:tcPr/>
                </a:tc>
                <a:extLst>
                  <a:ext uri="{0D108BD9-81ED-4DB2-BD59-A6C34878D82A}">
                    <a16:rowId xmlns:a16="http://schemas.microsoft.com/office/drawing/2014/main" val="89339529"/>
                  </a:ext>
                </a:extLst>
              </a:tr>
            </a:tbl>
          </a:graphicData>
        </a:graphic>
      </p:graphicFrame>
      <p:sp>
        <p:nvSpPr>
          <p:cNvPr id="9" name="Right Brace 8"/>
          <p:cNvSpPr/>
          <p:nvPr/>
        </p:nvSpPr>
        <p:spPr>
          <a:xfrm>
            <a:off x="7953178" y="1751590"/>
            <a:ext cx="449142" cy="1483360"/>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8625840" y="2079739"/>
            <a:ext cx="3148851" cy="954107"/>
          </a:xfrm>
          <a:prstGeom prst="rect">
            <a:avLst/>
          </a:prstGeom>
          <a:noFill/>
        </p:spPr>
        <p:txBody>
          <a:bodyPr wrap="square" rtlCol="0">
            <a:spAutoFit/>
          </a:bodyPr>
          <a:lstStyle/>
          <a:p>
            <a:pPr algn="ctr"/>
            <a:r>
              <a:rPr lang="en-US" sz="2800">
                <a:solidFill>
                  <a:schemeClr val="bg1"/>
                </a:solidFill>
                <a:latin typeface="Segoe UI Black" panose="020B0A02040204020203" pitchFamily="34" charset="0"/>
                <a:ea typeface="Segoe UI Black" panose="020B0A02040204020203" pitchFamily="34" charset="0"/>
              </a:rPr>
              <a:t>Average these=</a:t>
            </a:r>
          </a:p>
          <a:p>
            <a:pPr algn="ctr"/>
            <a:r>
              <a:rPr lang="en-US" sz="2800">
                <a:solidFill>
                  <a:schemeClr val="bg1"/>
                </a:solidFill>
                <a:latin typeface="Segoe UI Black" panose="020B0A02040204020203" pitchFamily="34" charset="0"/>
                <a:ea typeface="Segoe UI Black" panose="020B0A02040204020203" pitchFamily="34" charset="0"/>
              </a:rPr>
              <a:t>35%</a:t>
            </a:r>
          </a:p>
        </p:txBody>
      </p:sp>
      <p:sp>
        <p:nvSpPr>
          <p:cNvPr id="11" name="TextBox 10"/>
          <p:cNvSpPr txBox="1"/>
          <p:nvPr/>
        </p:nvSpPr>
        <p:spPr>
          <a:xfrm>
            <a:off x="721359" y="3974815"/>
            <a:ext cx="8664380"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PROJECTED TURNOUT % MULTIPLIED BY CURRENT REGISTRATION</a:t>
            </a:r>
          </a:p>
        </p:txBody>
      </p:sp>
      <p:sp>
        <p:nvSpPr>
          <p:cNvPr id="12" name="TextBox 11"/>
          <p:cNvSpPr txBox="1"/>
          <p:nvPr/>
        </p:nvSpPr>
        <p:spPr>
          <a:xfrm>
            <a:off x="9057032" y="3425588"/>
            <a:ext cx="2344577" cy="1384995"/>
          </a:xfrm>
          <a:prstGeom prst="rect">
            <a:avLst/>
          </a:prstGeom>
          <a:noFill/>
        </p:spPr>
        <p:txBody>
          <a:bodyPr wrap="square" lIns="91440" tIns="45720" rIns="91440" bIns="45720" rtlCol="0" anchor="t">
            <a:spAutoFit/>
          </a:bodyPr>
          <a:lstStyle/>
          <a:p>
            <a:pPr algn="ctr"/>
            <a:r>
              <a:rPr lang="en-US" sz="2800">
                <a:solidFill>
                  <a:schemeClr val="bg1"/>
                </a:solidFill>
                <a:latin typeface="Segoe UI Black"/>
                <a:ea typeface="Segoe UI Black"/>
              </a:rPr>
              <a:t>35% x 25,867 </a:t>
            </a:r>
            <a:endParaRPr lang="en-US">
              <a:solidFill>
                <a:schemeClr val="bg1"/>
              </a:solidFill>
              <a:latin typeface="Segoe UI Black"/>
              <a:ea typeface="Segoe UI Black"/>
            </a:endParaRPr>
          </a:p>
          <a:p>
            <a:pPr algn="ctr"/>
            <a:r>
              <a:rPr lang="en-US" sz="2800">
                <a:solidFill>
                  <a:schemeClr val="bg1"/>
                </a:solidFill>
                <a:latin typeface="Segoe UI Black"/>
                <a:ea typeface="Segoe UI Black"/>
              </a:rPr>
              <a:t>=9,053</a:t>
            </a:r>
            <a:endParaRPr lang="en-US">
              <a:solidFill>
                <a:schemeClr val="bg1"/>
              </a:solidFill>
              <a:latin typeface="Segoe UI Black"/>
              <a:ea typeface="Segoe UI Black"/>
            </a:endParaRPr>
          </a:p>
        </p:txBody>
      </p:sp>
      <p:sp>
        <p:nvSpPr>
          <p:cNvPr id="14" name="TextBox 13"/>
          <p:cNvSpPr txBox="1"/>
          <p:nvPr/>
        </p:nvSpPr>
        <p:spPr>
          <a:xfrm>
            <a:off x="721359" y="5237900"/>
            <a:ext cx="8879841"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TWO CANDIDATES: PROJECTED VOTER TURNOUT MULTIPLIED .52</a:t>
            </a:r>
          </a:p>
        </p:txBody>
      </p:sp>
      <p:sp>
        <p:nvSpPr>
          <p:cNvPr id="15" name="TextBox 14"/>
          <p:cNvSpPr txBox="1"/>
          <p:nvPr/>
        </p:nvSpPr>
        <p:spPr>
          <a:xfrm>
            <a:off x="721359" y="5900220"/>
            <a:ext cx="7477761" cy="400110"/>
          </a:xfrm>
          <a:prstGeom prst="rect">
            <a:avLst/>
          </a:prstGeom>
          <a:solidFill>
            <a:srgbClr val="F05021"/>
          </a:solidFill>
        </p:spPr>
        <p:txBody>
          <a:bodyPr wrap="square" lIns="91440" tIns="45720" rIns="91440" bIns="45720" rtlCol="0" anchor="t">
            <a:spAutoFit/>
          </a:bodyPr>
          <a:lstStyle/>
          <a:p>
            <a:r>
              <a:rPr lang="en-US" sz="2000">
                <a:solidFill>
                  <a:schemeClr val="bg1"/>
                </a:solidFill>
                <a:latin typeface="Segoe UI Black"/>
                <a:ea typeface="Segoe UI Black"/>
              </a:rPr>
              <a:t>*THREE CANDIDATES: PROJECTED VOTER TURNOUT/3 +1</a:t>
            </a:r>
          </a:p>
        </p:txBody>
      </p:sp>
      <p:sp>
        <p:nvSpPr>
          <p:cNvPr id="13" name="TextBox 12">
            <a:extLst>
              <a:ext uri="{FF2B5EF4-FFF2-40B4-BE49-F238E27FC236}">
                <a16:creationId xmlns:a16="http://schemas.microsoft.com/office/drawing/2014/main" id="{C20400A9-2C80-1C55-AFEC-B0BFDA707D6A}"/>
              </a:ext>
            </a:extLst>
          </p:cNvPr>
          <p:cNvSpPr txBox="1"/>
          <p:nvPr/>
        </p:nvSpPr>
        <p:spPr>
          <a:xfrm>
            <a:off x="8195639" y="5936491"/>
            <a:ext cx="68168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latin typeface="Segoe UI Black"/>
                <a:ea typeface="Segoe UI Historic"/>
                <a:cs typeface="Calibri"/>
              </a:rPr>
              <a:t>*VIABLE CANDIDATES</a:t>
            </a:r>
          </a:p>
        </p:txBody>
      </p:sp>
      <p:sp>
        <p:nvSpPr>
          <p:cNvPr id="8" name="TextBox 7">
            <a:extLst>
              <a:ext uri="{FF2B5EF4-FFF2-40B4-BE49-F238E27FC236}">
                <a16:creationId xmlns:a16="http://schemas.microsoft.com/office/drawing/2014/main" id="{4280CAF8-6F2D-5FAF-1B49-2198730DE0F1}"/>
              </a:ext>
            </a:extLst>
          </p:cNvPr>
          <p:cNvSpPr txBox="1"/>
          <p:nvPr/>
        </p:nvSpPr>
        <p:spPr>
          <a:xfrm>
            <a:off x="9719235" y="4926852"/>
            <a:ext cx="2108200" cy="9690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solidFill>
                  <a:srgbClr val="FFFFFF"/>
                </a:solidFill>
                <a:latin typeface="Segoe UI Black"/>
                <a:ea typeface="Segoe UI Black"/>
                <a:cs typeface="Calibri"/>
              </a:rPr>
              <a:t>9,053 x .52 =4708</a:t>
            </a:r>
            <a:endParaRPr lang="en-US" sz="2800">
              <a:solidFill>
                <a:srgbClr val="FFFFFF"/>
              </a:solidFill>
              <a:latin typeface="Segoe UI Black"/>
              <a:ea typeface="Segoe UI Black"/>
            </a:endParaRPr>
          </a:p>
        </p:txBody>
      </p:sp>
    </p:spTree>
    <p:extLst>
      <p:ext uri="{BB962C8B-B14F-4D97-AF65-F5344CB8AC3E}">
        <p14:creationId xmlns:p14="http://schemas.microsoft.com/office/powerpoint/2010/main" val="1156496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53009" y="-38501"/>
            <a:ext cx="12245009"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MAPPING: YOUR COMMUNITY</a:t>
            </a:r>
          </a:p>
        </p:txBody>
      </p:sp>
      <p:sp>
        <p:nvSpPr>
          <p:cNvPr id="9" name="TextBox 8"/>
          <p:cNvSpPr txBox="1"/>
          <p:nvPr/>
        </p:nvSpPr>
        <p:spPr>
          <a:xfrm>
            <a:off x="4111334" y="952333"/>
            <a:ext cx="3934691"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More Power to Elect Candidates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cxnSp>
        <p:nvCxnSpPr>
          <p:cNvPr id="3" name="Straight Arrow Connector 2"/>
          <p:cNvCxnSpPr>
            <a:stCxn id="9" idx="2"/>
          </p:cNvCxnSpPr>
          <p:nvPr/>
        </p:nvCxnSpPr>
        <p:spPr>
          <a:xfrm flipH="1">
            <a:off x="6050972" y="1557627"/>
            <a:ext cx="27708" cy="4462173"/>
          </a:xfrm>
          <a:prstGeom prst="straightConnector1">
            <a:avLst/>
          </a:prstGeom>
          <a:ln w="76200">
            <a:solidFill>
              <a:srgbClr val="182E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473036" y="3590461"/>
            <a:ext cx="7024255" cy="15048"/>
          </a:xfrm>
          <a:prstGeom prst="straightConnector1">
            <a:avLst/>
          </a:prstGeom>
          <a:ln w="76200">
            <a:solidFill>
              <a:srgbClr val="182EA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01390" y="5931767"/>
            <a:ext cx="3934691"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Less Power to Elect Candidates</a:t>
            </a:r>
          </a:p>
        </p:txBody>
      </p:sp>
      <p:sp>
        <p:nvSpPr>
          <p:cNvPr id="24" name="TextBox 23"/>
          <p:cNvSpPr txBox="1"/>
          <p:nvPr/>
        </p:nvSpPr>
        <p:spPr>
          <a:xfrm>
            <a:off x="9497291" y="3287814"/>
            <a:ext cx="1250374"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With Us</a:t>
            </a:r>
          </a:p>
        </p:txBody>
      </p:sp>
      <p:sp>
        <p:nvSpPr>
          <p:cNvPr id="25" name="TextBox 24"/>
          <p:cNvSpPr txBox="1"/>
          <p:nvPr/>
        </p:nvSpPr>
        <p:spPr>
          <a:xfrm>
            <a:off x="883226" y="3287814"/>
            <a:ext cx="1589810"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Against Us</a:t>
            </a:r>
          </a:p>
        </p:txBody>
      </p:sp>
    </p:spTree>
    <p:extLst>
      <p:ext uri="{BB962C8B-B14F-4D97-AF65-F5344CB8AC3E}">
        <p14:creationId xmlns:p14="http://schemas.microsoft.com/office/powerpoint/2010/main" val="3060803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66261" y="-38501"/>
            <a:ext cx="12258261"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MAPPING: YOUR MEMBERS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a:blip r:embed="rId4"/>
          <a:stretch>
            <a:fillRect/>
          </a:stretch>
        </p:blipFill>
        <p:spPr>
          <a:xfrm>
            <a:off x="414960" y="1246021"/>
            <a:ext cx="6913492" cy="5327296"/>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t="3285" b="18990"/>
          <a:stretch/>
        </p:blipFill>
        <p:spPr>
          <a:xfrm>
            <a:off x="7580243" y="2670313"/>
            <a:ext cx="4124243" cy="2268144"/>
          </a:xfrm>
          <a:prstGeom prst="rect">
            <a:avLst/>
          </a:prstGeom>
        </p:spPr>
      </p:pic>
    </p:spTree>
    <p:extLst>
      <p:ext uri="{BB962C8B-B14F-4D97-AF65-F5344CB8AC3E}">
        <p14:creationId xmlns:p14="http://schemas.microsoft.com/office/powerpoint/2010/main" val="2398419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vents filter from m06">
            <a:extLst>
              <a:ext uri="{FF2B5EF4-FFF2-40B4-BE49-F238E27FC236}">
                <a16:creationId xmlns:a16="http://schemas.microsoft.com/office/drawing/2014/main" id="{A6E5BE21-0BBF-6A7E-7C2D-9ABEDBDEB9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92" t="14837" r="8033" b="9988"/>
          <a:stretch/>
        </p:blipFill>
        <p:spPr bwMode="auto">
          <a:xfrm>
            <a:off x="540689" y="1415333"/>
            <a:ext cx="5120640" cy="423009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5,800 Wooden Ladder Cliparts, Stock Vector and Royalty Free Wooden Ladder  Illustrations">
            <a:extLst>
              <a:ext uri="{FF2B5EF4-FFF2-40B4-BE49-F238E27FC236}">
                <a16:creationId xmlns:a16="http://schemas.microsoft.com/office/drawing/2014/main" id="{2F0DC699-9F2D-3621-8EF5-32FEE35564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0704" y="1104434"/>
            <a:ext cx="3482984" cy="46371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BA8ADB9-19BF-D185-1350-16680B8C68AA}"/>
              </a:ext>
            </a:extLst>
          </p:cNvPr>
          <p:cNvSpPr txBox="1"/>
          <p:nvPr/>
        </p:nvSpPr>
        <p:spPr>
          <a:xfrm>
            <a:off x="9410670" y="1104435"/>
            <a:ext cx="1749287" cy="1477328"/>
          </a:xfrm>
          <a:prstGeom prst="rect">
            <a:avLst/>
          </a:prstGeom>
          <a:noFill/>
        </p:spPr>
        <p:txBody>
          <a:bodyPr wrap="square" rtlCol="0">
            <a:spAutoFit/>
          </a:bodyPr>
          <a:lstStyle/>
          <a:p>
            <a:r>
              <a:rPr lang="en-US" dirty="0"/>
              <a:t>Higher: </a:t>
            </a:r>
          </a:p>
          <a:p>
            <a:pPr marL="285750" indent="-285750">
              <a:buFont typeface="Arial" panose="020B0604020202020204" pitchFamily="34" charset="0"/>
              <a:buChar char="•"/>
            </a:pPr>
            <a:r>
              <a:rPr lang="en-US" dirty="0"/>
              <a:t>Risk</a:t>
            </a:r>
          </a:p>
          <a:p>
            <a:pPr marL="285750" indent="-285750">
              <a:buFont typeface="Arial" panose="020B0604020202020204" pitchFamily="34" charset="0"/>
              <a:buChar char="•"/>
            </a:pPr>
            <a:r>
              <a:rPr lang="en-US" dirty="0"/>
              <a:t>Commitment</a:t>
            </a:r>
          </a:p>
          <a:p>
            <a:pPr marL="285750" indent="-285750">
              <a:buFont typeface="Arial" panose="020B0604020202020204" pitchFamily="34" charset="0"/>
              <a:buChar char="•"/>
            </a:pPr>
            <a:r>
              <a:rPr lang="en-US" dirty="0"/>
              <a:t>Skill</a:t>
            </a:r>
          </a:p>
          <a:p>
            <a:pPr marL="285750" indent="-285750">
              <a:buFont typeface="Arial" panose="020B0604020202020204" pitchFamily="34" charset="0"/>
              <a:buChar char="•"/>
            </a:pPr>
            <a:r>
              <a:rPr lang="en-US" dirty="0"/>
              <a:t>Power</a:t>
            </a:r>
          </a:p>
        </p:txBody>
      </p:sp>
      <p:sp>
        <p:nvSpPr>
          <p:cNvPr id="8" name="TextBox 7">
            <a:extLst>
              <a:ext uri="{FF2B5EF4-FFF2-40B4-BE49-F238E27FC236}">
                <a16:creationId xmlns:a16="http://schemas.microsoft.com/office/drawing/2014/main" id="{85750BE1-6668-8E53-3A81-7DF0B5526C61}"/>
              </a:ext>
            </a:extLst>
          </p:cNvPr>
          <p:cNvSpPr txBox="1"/>
          <p:nvPr/>
        </p:nvSpPr>
        <p:spPr>
          <a:xfrm>
            <a:off x="9369287" y="4276238"/>
            <a:ext cx="2822713" cy="1477328"/>
          </a:xfrm>
          <a:prstGeom prst="rect">
            <a:avLst/>
          </a:prstGeom>
          <a:noFill/>
        </p:spPr>
        <p:txBody>
          <a:bodyPr wrap="square">
            <a:spAutoFit/>
          </a:bodyPr>
          <a:lstStyle/>
          <a:p>
            <a:r>
              <a:rPr lang="en-US" dirty="0"/>
              <a:t>Lower: </a:t>
            </a:r>
          </a:p>
          <a:p>
            <a:pPr marL="285750" indent="-285750">
              <a:buFont typeface="Arial" panose="020B0604020202020204" pitchFamily="34" charset="0"/>
              <a:buChar char="•"/>
            </a:pPr>
            <a:r>
              <a:rPr lang="en-US" dirty="0"/>
              <a:t>Risk</a:t>
            </a:r>
          </a:p>
          <a:p>
            <a:pPr marL="285750" indent="-285750">
              <a:buFont typeface="Arial" panose="020B0604020202020204" pitchFamily="34" charset="0"/>
              <a:buChar char="•"/>
            </a:pPr>
            <a:r>
              <a:rPr lang="en-US" dirty="0"/>
              <a:t>Commitment</a:t>
            </a:r>
          </a:p>
          <a:p>
            <a:pPr marL="285750" indent="-285750">
              <a:buFont typeface="Arial" panose="020B0604020202020204" pitchFamily="34" charset="0"/>
              <a:buChar char="•"/>
            </a:pPr>
            <a:r>
              <a:rPr lang="en-US" dirty="0"/>
              <a:t>Skill</a:t>
            </a:r>
          </a:p>
          <a:p>
            <a:pPr marL="285750" indent="-285750">
              <a:buFont typeface="Arial" panose="020B0604020202020204" pitchFamily="34" charset="0"/>
              <a:buChar char="•"/>
            </a:pPr>
            <a:r>
              <a:rPr lang="en-US" dirty="0"/>
              <a:t>Power</a:t>
            </a:r>
          </a:p>
        </p:txBody>
      </p:sp>
      <p:sp>
        <p:nvSpPr>
          <p:cNvPr id="2" name="TextBox 1">
            <a:extLst>
              <a:ext uri="{FF2B5EF4-FFF2-40B4-BE49-F238E27FC236}">
                <a16:creationId xmlns:a16="http://schemas.microsoft.com/office/drawing/2014/main" id="{3B182E8F-05E5-9B45-5327-1EFE9065D449}"/>
              </a:ext>
            </a:extLst>
          </p:cNvPr>
          <p:cNvSpPr txBox="1"/>
          <p:nvPr/>
        </p:nvSpPr>
        <p:spPr>
          <a:xfrm>
            <a:off x="213704" y="228600"/>
            <a:ext cx="6940296" cy="707886"/>
          </a:xfrm>
          <a:prstGeom prst="rect">
            <a:avLst/>
          </a:prstGeom>
          <a:noFill/>
        </p:spPr>
        <p:txBody>
          <a:bodyPr wrap="square" rtlCol="0">
            <a:spAutoFit/>
          </a:bodyPr>
          <a:lstStyle/>
          <a:p>
            <a:r>
              <a:rPr lang="en-US" sz="4000" dirty="0">
                <a:solidFill>
                  <a:srgbClr val="182EA1"/>
                </a:solidFill>
                <a:latin typeface="Segoe UI Black" panose="020B0A02040204020203" pitchFamily="34" charset="0"/>
                <a:ea typeface="Segoe UI Black" panose="020B0A02040204020203" pitchFamily="34" charset="0"/>
                <a:cs typeface="Simplified Arabic" panose="020F0502020204030204" pitchFamily="18" charset="-78"/>
              </a:rPr>
              <a:t>LADDER OF ENGAGEMENT</a:t>
            </a:r>
          </a:p>
        </p:txBody>
      </p:sp>
      <p:sp>
        <p:nvSpPr>
          <p:cNvPr id="4" name="Rectangle 3">
            <a:extLst>
              <a:ext uri="{FF2B5EF4-FFF2-40B4-BE49-F238E27FC236}">
                <a16:creationId xmlns:a16="http://schemas.microsoft.com/office/drawing/2014/main" id="{E7BB8096-AEE6-5CA3-2CC8-B274EC752E0F}"/>
              </a:ext>
            </a:extLst>
          </p:cNvPr>
          <p:cNvSpPr/>
          <p:nvPr/>
        </p:nvSpPr>
        <p:spPr>
          <a:xfrm>
            <a:off x="-66261" y="-38501"/>
            <a:ext cx="12258261"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LADDER OF ENGAGEMENT</a:t>
            </a:r>
          </a:p>
        </p:txBody>
      </p:sp>
      <p:pic>
        <p:nvPicPr>
          <p:cNvPr id="5" name="Picture 4">
            <a:extLst>
              <a:ext uri="{FF2B5EF4-FFF2-40B4-BE49-F238E27FC236}">
                <a16:creationId xmlns:a16="http://schemas.microsoft.com/office/drawing/2014/main" id="{9CA8492E-1426-CC45-7AF3-000105BA9C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2624591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5771132"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MEMBER AND VOTER LISTS</a:t>
            </a:r>
          </a:p>
        </p:txBody>
      </p:sp>
      <p:sp>
        <p:nvSpPr>
          <p:cNvPr id="3" name="TextBox 2"/>
          <p:cNvSpPr txBox="1"/>
          <p:nvPr/>
        </p:nvSpPr>
        <p:spPr>
          <a:xfrm>
            <a:off x="7480507"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VOTERS</a:t>
            </a:r>
          </a:p>
        </p:txBody>
      </p:sp>
      <p:sp>
        <p:nvSpPr>
          <p:cNvPr id="4" name="TextBox 3"/>
          <p:cNvSpPr txBox="1"/>
          <p:nvPr/>
        </p:nvSpPr>
        <p:spPr>
          <a:xfrm>
            <a:off x="1070761"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MEMBERS</a:t>
            </a:r>
          </a:p>
        </p:txBody>
      </p:sp>
      <p:cxnSp>
        <p:nvCxnSpPr>
          <p:cNvPr id="7" name="Straight Connector 6"/>
          <p:cNvCxnSpPr/>
          <p:nvPr/>
        </p:nvCxnSpPr>
        <p:spPr>
          <a:xfrm>
            <a:off x="6119991" y="1637293"/>
            <a:ext cx="0" cy="4860576"/>
          </a:xfrm>
          <a:prstGeom prst="line">
            <a:avLst/>
          </a:prstGeom>
          <a:ln w="76200">
            <a:solidFill>
              <a:srgbClr val="F0502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91867" y="2127736"/>
            <a:ext cx="5317837" cy="4524315"/>
          </a:xfrm>
          <a:prstGeom prst="rect">
            <a:avLst/>
          </a:prstGeom>
          <a:noFill/>
        </p:spPr>
        <p:txBody>
          <a:bodyPr wrap="square" rtlCol="0">
            <a:spAutoFit/>
          </a:bodyPr>
          <a:lstStyle/>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updated lists from School District</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Know your members’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interests &amp; capacity</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Find a tracking system that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works for your local (if allowed)</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creative &amp; brainstorm overcoming obstacles with others</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4" name="TextBox 13"/>
          <p:cNvSpPr txBox="1"/>
          <p:nvPr/>
        </p:nvSpPr>
        <p:spPr>
          <a:xfrm>
            <a:off x="6630279" y="2127736"/>
            <a:ext cx="5090159" cy="3416320"/>
          </a:xfrm>
          <a:prstGeom prst="rect">
            <a:avLst/>
          </a:prstGeom>
          <a:noFill/>
        </p:spPr>
        <p:txBody>
          <a:bodyPr wrap="square" rtlCol="0">
            <a:spAutoFit/>
          </a:bodyPr>
          <a:lstStyle/>
          <a:p>
            <a:pPr algn="ctr"/>
            <a:r>
              <a:rPr lang="en-US" sz="2400" dirty="0">
                <a:latin typeface="Segoe UI Historic" panose="020B0502040204020203" pitchFamily="34" charset="0"/>
                <a:ea typeface="Segoe UI Historic" panose="020B0502040204020203" pitchFamily="34" charset="0"/>
                <a:cs typeface="Segoe UI Historic" panose="020B0502040204020203" pitchFamily="34" charset="0"/>
              </a:rPr>
              <a:t>Get access to VAN My Voters tab </a:t>
            </a:r>
          </a:p>
          <a:p>
            <a:pPr algn="ctr"/>
            <a:endParaRPr lang="en-US" sz="2400" dirty="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dirty="0">
                <a:latin typeface="Segoe UI Historic" panose="020B0502040204020203" pitchFamily="34" charset="0"/>
                <a:ea typeface="Segoe UI Historic" panose="020B0502040204020203" pitchFamily="34" charset="0"/>
                <a:cs typeface="Segoe UI Historic" panose="020B0502040204020203" pitchFamily="34" charset="0"/>
              </a:rPr>
              <a:t>Work through your candidates </a:t>
            </a:r>
          </a:p>
          <a:p>
            <a:pPr algn="ctr"/>
            <a:r>
              <a:rPr lang="en-US" sz="2400" dirty="0">
                <a:latin typeface="Segoe UI Historic" panose="020B0502040204020203" pitchFamily="34" charset="0"/>
                <a:ea typeface="Segoe UI Historic" panose="020B0502040204020203" pitchFamily="34" charset="0"/>
                <a:cs typeface="Segoe UI Historic" panose="020B0502040204020203" pitchFamily="34" charset="0"/>
              </a:rPr>
              <a:t>(they can usually get VAN </a:t>
            </a:r>
          </a:p>
          <a:p>
            <a:pPr algn="ctr"/>
            <a:r>
              <a:rPr lang="en-US" sz="2400" dirty="0">
                <a:latin typeface="Segoe UI Historic" panose="020B0502040204020203" pitchFamily="34" charset="0"/>
                <a:ea typeface="Segoe UI Historic" panose="020B0502040204020203" pitchFamily="34" charset="0"/>
                <a:cs typeface="Segoe UI Historic" panose="020B0502040204020203" pitchFamily="34" charset="0"/>
              </a:rPr>
              <a:t>access through party)</a:t>
            </a:r>
          </a:p>
          <a:p>
            <a:pPr algn="ctr"/>
            <a:endParaRPr lang="en-US" sz="2400" dirty="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dirty="0">
                <a:latin typeface="Segoe UI Historic" panose="020B0502040204020203" pitchFamily="34" charset="0"/>
                <a:ea typeface="Segoe UI Historic" panose="020B0502040204020203" pitchFamily="34" charset="0"/>
                <a:cs typeface="Segoe UI Historic" panose="020B0502040204020203" pitchFamily="34" charset="0"/>
              </a:rPr>
              <a:t>Buy your own voter list </a:t>
            </a:r>
          </a:p>
          <a:p>
            <a:pPr algn="ctr"/>
            <a:r>
              <a:rPr lang="en-US" sz="2400" dirty="0">
                <a:latin typeface="Segoe UI Historic" panose="020B0502040204020203" pitchFamily="34" charset="0"/>
                <a:ea typeface="Segoe UI Historic" panose="020B0502040204020203" pitchFamily="34" charset="0"/>
                <a:cs typeface="Segoe UI Historic" panose="020B0502040204020203" pitchFamily="34" charset="0"/>
              </a:rPr>
              <a:t>from Board of Elections</a:t>
            </a:r>
          </a:p>
          <a:p>
            <a:pPr algn="ctr"/>
            <a:endParaRPr lang="en-US" sz="24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5" name="Rectangle 4">
            <a:extLst>
              <a:ext uri="{FF2B5EF4-FFF2-40B4-BE49-F238E27FC236}">
                <a16:creationId xmlns:a16="http://schemas.microsoft.com/office/drawing/2014/main" id="{F0A85776-3BC2-5BC0-2636-F6E12CAA5B47}"/>
              </a:ext>
            </a:extLst>
          </p:cNvPr>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MEMBER AND VOTER LISTS</a:t>
            </a:r>
          </a:p>
        </p:txBody>
      </p:sp>
      <p:pic>
        <p:nvPicPr>
          <p:cNvPr id="6" name="Picture 5">
            <a:extLst>
              <a:ext uri="{FF2B5EF4-FFF2-40B4-BE49-F238E27FC236}">
                <a16:creationId xmlns:a16="http://schemas.microsoft.com/office/drawing/2014/main" id="{CD89A9B7-E241-B1C5-956F-907E575AED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86340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8172430" cy="584775"/>
          </a:xfrm>
          <a:prstGeom prst="rect">
            <a:avLst/>
          </a:prstGeom>
          <a:noFill/>
        </p:spPr>
        <p:txBody>
          <a:bodyPr wrap="none" rtlCol="0">
            <a:spAutoFit/>
          </a:bodyPr>
          <a:lstStyle/>
          <a:p>
            <a:r>
              <a:rPr lang="en-US" sz="3200" dirty="0">
                <a:solidFill>
                  <a:srgbClr val="F05021"/>
                </a:solidFill>
                <a:latin typeface="Segoe UI Black" panose="020B0A02040204020203" pitchFamily="34" charset="0"/>
                <a:ea typeface="Segoe UI Black" panose="020B0A02040204020203" pitchFamily="34" charset="0"/>
              </a:rPr>
              <a:t>ENGAGING MEMBERS AS VOLUNTEERS </a:t>
            </a:r>
          </a:p>
        </p:txBody>
      </p:sp>
      <p:sp>
        <p:nvSpPr>
          <p:cNvPr id="3" name="TextBox 2"/>
          <p:cNvSpPr txBox="1"/>
          <p:nvPr/>
        </p:nvSpPr>
        <p:spPr>
          <a:xfrm>
            <a:off x="812675" y="1223135"/>
            <a:ext cx="5343237" cy="5182701"/>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US" sz="2800">
                <a:solidFill>
                  <a:srgbClr val="182EA1"/>
                </a:solidFill>
                <a:latin typeface="Segoe UI"/>
                <a:cs typeface="Segoe UI"/>
              </a:rPr>
              <a:t>Don’t forget to have organizing conversations</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Keep building your list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Use the Ladder of Engagement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Make it a good experience</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Delegate roles for ownership &amp; turnout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Have a tight turnout plan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4709" y="1962800"/>
            <a:ext cx="5687291" cy="3791527"/>
          </a:xfrm>
          <a:prstGeom prst="rect">
            <a:avLst/>
          </a:prstGeom>
        </p:spPr>
      </p:pic>
      <p:pic>
        <p:nvPicPr>
          <p:cNvPr id="4" name="Picture 3">
            <a:extLst>
              <a:ext uri="{FF2B5EF4-FFF2-40B4-BE49-F238E27FC236}">
                <a16:creationId xmlns:a16="http://schemas.microsoft.com/office/drawing/2014/main" id="{294EDC1E-FAC3-469E-7F3D-4839C7BB83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6" name="Rectangle 5">
            <a:extLst>
              <a:ext uri="{FF2B5EF4-FFF2-40B4-BE49-F238E27FC236}">
                <a16:creationId xmlns:a16="http://schemas.microsoft.com/office/drawing/2014/main" id="{4498E35D-F4BC-DBF5-723B-240CF966C580}"/>
              </a:ext>
            </a:extLst>
          </p:cNvPr>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ENGAGING MEMBERS AS ACTIVISTS</a:t>
            </a:r>
          </a:p>
        </p:txBody>
      </p:sp>
    </p:spTree>
    <p:extLst>
      <p:ext uri="{BB962C8B-B14F-4D97-AF65-F5344CB8AC3E}">
        <p14:creationId xmlns:p14="http://schemas.microsoft.com/office/powerpoint/2010/main" val="3479858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4543231" cy="584775"/>
          </a:xfrm>
          <a:prstGeom prst="rect">
            <a:avLst/>
          </a:prstGeom>
          <a:noFill/>
        </p:spPr>
        <p:txBody>
          <a:bodyPr wrap="none" rtlCol="0">
            <a:spAutoFit/>
          </a:bodyPr>
          <a:lstStyle/>
          <a:p>
            <a:r>
              <a:rPr lang="en-US" sz="3200" dirty="0">
                <a:solidFill>
                  <a:schemeClr val="bg1"/>
                </a:solidFill>
                <a:latin typeface="Segoe UI Black" panose="020B0A02040204020203" pitchFamily="34" charset="0"/>
                <a:ea typeface="Segoe UI Black" panose="020B0A02040204020203" pitchFamily="34" charset="0"/>
              </a:rPr>
              <a:t>PRACTICE PLANNING</a:t>
            </a:r>
          </a:p>
        </p:txBody>
      </p:sp>
      <p:sp>
        <p:nvSpPr>
          <p:cNvPr id="3" name="TextBox 2"/>
          <p:cNvSpPr txBox="1"/>
          <p:nvPr/>
        </p:nvSpPr>
        <p:spPr>
          <a:xfrm>
            <a:off x="342461" y="1048805"/>
            <a:ext cx="11203630" cy="6001643"/>
          </a:xfrm>
          <a:prstGeom prst="rect">
            <a:avLst/>
          </a:prstGeom>
          <a:noFill/>
        </p:spPr>
        <p:txBody>
          <a:bodyPr wrap="square" lIns="91440" tIns="45720" rIns="91440" bIns="45720" rtlCol="0" anchor="t">
            <a:spAutoFit/>
          </a:bodyPr>
          <a:lstStyle/>
          <a:p>
            <a:r>
              <a:rPr lang="en-US" sz="3200" dirty="0">
                <a:solidFill>
                  <a:schemeClr val="bg1"/>
                </a:solidFill>
                <a:latin typeface="Segoe UI Semibold"/>
                <a:ea typeface="Segoe UI Black"/>
                <a:cs typeface="Segoe UI Semibold"/>
              </a:rPr>
              <a:t>Assume you all work in the targeted local as members or staff. In your breakout room, plan a campaign to flip the school board as presented. </a:t>
            </a:r>
          </a:p>
          <a:p>
            <a:r>
              <a:rPr lang="en-US" sz="3200" dirty="0">
                <a:solidFill>
                  <a:schemeClr val="bg1"/>
                </a:solidFill>
                <a:latin typeface="Segoe UI Semibold"/>
                <a:ea typeface="Segoe UI Black"/>
                <a:cs typeface="Segoe UI Semibold"/>
              </a:rPr>
              <a:t>	1. who is your target for 2024?</a:t>
            </a:r>
          </a:p>
          <a:p>
            <a:r>
              <a:rPr lang="en-US" sz="3200" dirty="0">
                <a:solidFill>
                  <a:schemeClr val="bg1"/>
                </a:solidFill>
                <a:latin typeface="Segoe UI Semibold"/>
                <a:ea typeface="Segoe UI Black"/>
                <a:cs typeface="Segoe UI Semibold"/>
              </a:rPr>
              <a:t>	2. who is your target for 2025?</a:t>
            </a:r>
          </a:p>
          <a:p>
            <a:r>
              <a:rPr lang="en-US" sz="3200" dirty="0">
                <a:solidFill>
                  <a:schemeClr val="bg1"/>
                </a:solidFill>
                <a:latin typeface="Segoe UI Semibold"/>
                <a:ea typeface="Segoe UI Black"/>
                <a:cs typeface="Segoe UI Semibold"/>
              </a:rPr>
              <a:t>	3. Map the community using your knowledge of your 	actual community</a:t>
            </a:r>
          </a:p>
          <a:p>
            <a:r>
              <a:rPr lang="en-US" sz="3200" dirty="0">
                <a:solidFill>
                  <a:schemeClr val="bg1"/>
                </a:solidFill>
                <a:latin typeface="Segoe UI Semibold"/>
                <a:ea typeface="Segoe UI Black"/>
                <a:cs typeface="Segoe UI Semibold"/>
              </a:rPr>
              <a:t>	4. how will you identify potential candidates for 	recruitment against Randy Jerk?</a:t>
            </a:r>
          </a:p>
          <a:p>
            <a:r>
              <a:rPr lang="en-US" sz="3200" dirty="0">
                <a:solidFill>
                  <a:schemeClr val="bg1"/>
                </a:solidFill>
                <a:latin typeface="Segoe UI Semibold"/>
                <a:ea typeface="Segoe UI Black"/>
                <a:cs typeface="Segoe UI Semibold"/>
              </a:rPr>
              <a:t>	5. BONUS: how can your work in 2024 set you up for 	2025?</a:t>
            </a:r>
          </a:p>
          <a:p>
            <a:pPr marL="514350" indent="-514350">
              <a:buAutoNum type="arabicPeriod"/>
            </a:pPr>
            <a:endParaRPr lang="en-US" sz="32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3724241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a:extLst>
            <a:ext uri="{FF2B5EF4-FFF2-40B4-BE49-F238E27FC236}">
              <a16:creationId xmlns:a16="http://schemas.microsoft.com/office/drawing/2014/main" id="{BC826D67-E654-282D-FC51-EAB2A56589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9C8A6D-0DFA-F0DF-F8EA-1C4977E20389}"/>
              </a:ext>
            </a:extLst>
          </p:cNvPr>
          <p:cNvSpPr txBox="1"/>
          <p:nvPr/>
        </p:nvSpPr>
        <p:spPr>
          <a:xfrm>
            <a:off x="571061" y="464030"/>
            <a:ext cx="2906565" cy="584775"/>
          </a:xfrm>
          <a:prstGeom prst="rect">
            <a:avLst/>
          </a:prstGeom>
          <a:noFill/>
        </p:spPr>
        <p:txBody>
          <a:bodyPr wrap="none" rtlCol="0">
            <a:spAutoFit/>
          </a:bodyPr>
          <a:lstStyle/>
          <a:p>
            <a:r>
              <a:rPr lang="en-US" sz="3200" dirty="0">
                <a:solidFill>
                  <a:schemeClr val="bg1"/>
                </a:solidFill>
                <a:latin typeface="Segoe UI Black" panose="020B0A02040204020203" pitchFamily="34" charset="0"/>
                <a:ea typeface="Segoe UI Black" panose="020B0A02040204020203" pitchFamily="34" charset="0"/>
              </a:rPr>
              <a:t>REFLECTIONS</a:t>
            </a:r>
          </a:p>
        </p:txBody>
      </p:sp>
      <p:sp>
        <p:nvSpPr>
          <p:cNvPr id="3" name="TextBox 2">
            <a:extLst>
              <a:ext uri="{FF2B5EF4-FFF2-40B4-BE49-F238E27FC236}">
                <a16:creationId xmlns:a16="http://schemas.microsoft.com/office/drawing/2014/main" id="{E7C60B07-E522-5FD2-7D9E-6D2A4831E64B}"/>
              </a:ext>
            </a:extLst>
          </p:cNvPr>
          <p:cNvSpPr txBox="1"/>
          <p:nvPr/>
        </p:nvSpPr>
        <p:spPr>
          <a:xfrm>
            <a:off x="315029" y="1542581"/>
            <a:ext cx="11203630" cy="2554545"/>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3200" dirty="0">
                <a:solidFill>
                  <a:schemeClr val="bg1"/>
                </a:solidFill>
                <a:latin typeface="Segoe UI Black" panose="020B0A02040204020203" pitchFamily="34" charset="0"/>
                <a:ea typeface="Segoe UI Black" panose="020B0A02040204020203" pitchFamily="34" charset="0"/>
              </a:rPr>
              <a:t>What were you missing?</a:t>
            </a:r>
          </a:p>
          <a:p>
            <a:pPr marL="342900" indent="-342900">
              <a:buFontTx/>
              <a:buAutoNum type="arabicPeriod"/>
            </a:pPr>
            <a:endParaRPr lang="en-US" sz="3200" dirty="0">
              <a:solidFill>
                <a:schemeClr val="bg1"/>
              </a:solidFill>
              <a:latin typeface="Segoe UI Black" panose="020B0A02040204020203" pitchFamily="34" charset="0"/>
              <a:ea typeface="Segoe UI Black" panose="020B0A02040204020203" pitchFamily="34" charset="0"/>
            </a:endParaRPr>
          </a:p>
          <a:p>
            <a:pPr marL="457200" indent="-457200">
              <a:buFont typeface="Arial" panose="020B0604020202020204" pitchFamily="34" charset="0"/>
              <a:buChar char="•"/>
            </a:pPr>
            <a:endParaRPr lang="en-US" sz="3200" dirty="0">
              <a:solidFill>
                <a:schemeClr val="bg1"/>
              </a:solidFill>
              <a:latin typeface="Segoe UI Black" panose="020B0A02040204020203" pitchFamily="34" charset="0"/>
              <a:ea typeface="Segoe UI Black" panose="020B0A02040204020203" pitchFamily="34" charset="0"/>
            </a:endParaRPr>
          </a:p>
          <a:p>
            <a:pPr marL="457200" indent="-457200">
              <a:buFont typeface="Arial" panose="020B0604020202020204" pitchFamily="34" charset="0"/>
              <a:buChar char="•"/>
            </a:pPr>
            <a:r>
              <a:rPr lang="en-US" sz="3200" dirty="0">
                <a:solidFill>
                  <a:schemeClr val="bg1"/>
                </a:solidFill>
                <a:latin typeface="Segoe UI Black" panose="020B0A02040204020203" pitchFamily="34" charset="0"/>
                <a:ea typeface="Segoe UI Black" panose="020B0A02040204020203" pitchFamily="34" charset="0"/>
              </a:rPr>
              <a:t>How would you get it for your own campaigns?</a:t>
            </a:r>
          </a:p>
          <a:p>
            <a:pPr marL="514350" indent="-514350">
              <a:buAutoNum type="arabicPeriod"/>
            </a:pPr>
            <a:endParaRPr lang="en-US" sz="32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1650194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7882" y="1345051"/>
            <a:ext cx="5602200" cy="4134465"/>
          </a:xfrm>
          <a:prstGeom prst="rect">
            <a:avLst/>
          </a:prstGeom>
          <a:noFill/>
        </p:spPr>
        <p:txBody>
          <a:bodyPr wrap="square" lIns="91440" tIns="45720" rIns="91440" bIns="45720" rtlCol="0" anchor="t">
            <a:spAutoFit/>
          </a:bodyPr>
          <a:lstStyle/>
          <a:p>
            <a:pPr marL="342900" indent="-342900">
              <a:spcAft>
                <a:spcPts val="800"/>
              </a:spcAft>
              <a:buFont typeface="Arial" panose="020B0604020202020204" pitchFamily="34" charset="0"/>
              <a:buChar char="•"/>
            </a:pPr>
            <a:r>
              <a:rPr lang="en-US" sz="2400" dirty="0">
                <a:solidFill>
                  <a:srgbClr val="182EA1"/>
                </a:solidFill>
                <a:latin typeface="Segoe UI Semibold"/>
                <a:cs typeface="Segoe UI Semibold"/>
              </a:rPr>
              <a:t>Don’t get in trouble, follow your chain of command</a:t>
            </a:r>
            <a:endParaRPr lang="en-US" dirty="0">
              <a:cs typeface="Calibri" panose="020F0502020204030204"/>
            </a:endParaRPr>
          </a:p>
          <a:p>
            <a:pPr marL="342900" indent="-342900">
              <a:spcAft>
                <a:spcPts val="800"/>
              </a:spcAft>
              <a:buFont typeface="Arial" panose="020B0604020202020204" pitchFamily="34" charset="0"/>
              <a:buChar char="•"/>
            </a:pPr>
            <a:r>
              <a:rPr lang="en-US" sz="2400" dirty="0">
                <a:solidFill>
                  <a:srgbClr val="182EA1"/>
                </a:solidFill>
                <a:latin typeface="Segoe UI Semibold"/>
                <a:cs typeface="Segoe UI Semibold"/>
              </a:rPr>
              <a:t>educationvotes.nea.org</a:t>
            </a:r>
          </a:p>
          <a:p>
            <a:pPr marL="800100" lvl="1" indent="-342900">
              <a:spcAft>
                <a:spcPts val="800"/>
              </a:spcAft>
              <a:buFont typeface="Arial" panose="020B0604020202020204" pitchFamily="34" charset="0"/>
              <a:buChar char="•"/>
            </a:pPr>
            <a:r>
              <a:rPr lang="en-US" sz="2400" dirty="0">
                <a:solidFill>
                  <a:srgbClr val="182EA1"/>
                </a:solidFill>
                <a:latin typeface="Segoe UI Semibold"/>
                <a:cs typeface="Segoe UI Semibold"/>
              </a:rPr>
              <a:t>App for digital organizing</a:t>
            </a:r>
          </a:p>
          <a:p>
            <a:pPr marL="800100" lvl="1" indent="-342900">
              <a:spcAft>
                <a:spcPts val="800"/>
              </a:spcAft>
              <a:buFont typeface="Arial" panose="020B0604020202020204" pitchFamily="34" charset="0"/>
              <a:buChar char="•"/>
            </a:pPr>
            <a:r>
              <a:rPr lang="en-US" sz="2400" dirty="0">
                <a:solidFill>
                  <a:srgbClr val="182EA1"/>
                </a:solidFill>
                <a:latin typeface="Segoe UI Semibold"/>
                <a:cs typeface="Segoe UI Semibold"/>
              </a:rPr>
              <a:t>Virtual trainings</a:t>
            </a:r>
          </a:p>
          <a:p>
            <a:pPr marL="800100" lvl="1" indent="-342900">
              <a:spcAft>
                <a:spcPts val="800"/>
              </a:spcAft>
              <a:buFont typeface="Arial" panose="020B0604020202020204" pitchFamily="34" charset="0"/>
              <a:buChar char="•"/>
            </a:pPr>
            <a:r>
              <a:rPr lang="en-US" sz="2400" dirty="0">
                <a:solidFill>
                  <a:srgbClr val="182EA1"/>
                </a:solidFill>
                <a:latin typeface="Segoe UI Semibold"/>
                <a:cs typeface="Segoe UI Semibold"/>
              </a:rPr>
              <a:t>Social media graphics</a:t>
            </a:r>
          </a:p>
          <a:p>
            <a:pPr marL="342900" indent="-342900">
              <a:spcAft>
                <a:spcPts val="800"/>
              </a:spcAft>
              <a:buFont typeface="Arial" panose="020B0604020202020204" pitchFamily="34" charset="0"/>
              <a:buChar char="•"/>
            </a:pPr>
            <a:r>
              <a:rPr lang="en-US" sz="2400" dirty="0">
                <a:solidFill>
                  <a:srgbClr val="182EA1"/>
                </a:solidFill>
                <a:latin typeface="Segoe UI Semibold"/>
                <a:cs typeface="Segoe UI Semibold"/>
              </a:rPr>
              <a:t>PDF of Handouts </a:t>
            </a:r>
          </a:p>
          <a:p>
            <a:pPr marL="342900" indent="-342900">
              <a:spcAft>
                <a:spcPts val="800"/>
              </a:spcAft>
              <a:buFont typeface="Arial" panose="020B0604020202020204" pitchFamily="34" charset="0"/>
              <a:buChar char="•"/>
            </a:pPr>
            <a:r>
              <a:rPr lang="en-US" sz="2400" dirty="0">
                <a:solidFill>
                  <a:srgbClr val="182EA1"/>
                </a:solidFill>
                <a:latin typeface="Segoe UI Semibold"/>
                <a:cs typeface="Segoe UI Semibold"/>
              </a:rPr>
              <a:t>Evaluation link in the chat</a:t>
            </a:r>
          </a:p>
          <a:p>
            <a:pPr marL="342900" indent="-342900">
              <a:spcAft>
                <a:spcPts val="800"/>
              </a:spcAft>
              <a:buFont typeface="Arial" panose="020B0604020202020204" pitchFamily="34" charset="0"/>
              <a:buChar char="•"/>
            </a:pPr>
            <a:r>
              <a:rPr lang="en-US" sz="2400" dirty="0">
                <a:solidFill>
                  <a:srgbClr val="182EA1"/>
                </a:solidFill>
                <a:latin typeface="Segoe UI Semibold"/>
                <a:cs typeface="Segoe UI Semibold"/>
              </a:rPr>
              <a:t>Questions? </a:t>
            </a:r>
            <a:endParaRPr lang="en-US" sz="2400" dirty="0">
              <a:solidFill>
                <a:srgbClr val="182EA1"/>
              </a:solidFill>
              <a:latin typeface="Segoe UI Semibold" panose="020B0702040204020203" pitchFamily="34" charset="0"/>
              <a:cs typeface="Segoe UI Semibold" panose="020B0702040204020203" pitchFamily="34" charset="0"/>
            </a:endParaRPr>
          </a:p>
        </p:txBody>
      </p:sp>
      <p:pic>
        <p:nvPicPr>
          <p:cNvPr id="2050" name="Picture 2" descr="Your Afternoon Chat: A Few Election Resources, and Also: What Are Your  Plans For Tomorrow? - Go Fug Yoursel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96421" y="1126078"/>
            <a:ext cx="4590061" cy="2582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668405" y="3807435"/>
            <a:ext cx="5817910" cy="1985415"/>
          </a:xfrm>
          <a:prstGeom prst="rect">
            <a:avLst/>
          </a:prstGeom>
          <a:noFill/>
        </p:spPr>
        <p:txBody>
          <a:bodyPr wrap="square" lIns="91440" tIns="45720" rIns="91440" bIns="45720" rtlCol="0" anchor="t">
            <a:spAutoFit/>
          </a:bodyPr>
          <a:lstStyle/>
          <a:p>
            <a:pPr>
              <a:lnSpc>
                <a:spcPts val="3000"/>
              </a:lnSpc>
            </a:pPr>
            <a:r>
              <a:rPr lang="en-US" sz="2000" b="1" dirty="0">
                <a:solidFill>
                  <a:srgbClr val="182EA1"/>
                </a:solidFill>
                <a:latin typeface="Segoe UI"/>
                <a:ea typeface="Segoe UI Black"/>
                <a:cs typeface="Segoe UI"/>
              </a:rPr>
              <a:t>ELLEN HOLMES </a:t>
            </a:r>
            <a:r>
              <a:rPr lang="en-US" sz="2000" u="sng" dirty="0">
                <a:solidFill>
                  <a:srgbClr val="FF0000"/>
                </a:solidFill>
                <a:latin typeface="Segoe UI"/>
                <a:ea typeface="Segoe UI Black"/>
                <a:cs typeface="Segoe UI"/>
              </a:rPr>
              <a:t>eholmes@nea.org</a:t>
            </a:r>
          </a:p>
          <a:p>
            <a:pPr>
              <a:lnSpc>
                <a:spcPts val="3000"/>
              </a:lnSpc>
            </a:pPr>
            <a:r>
              <a:rPr lang="en-US" sz="2000" b="1" dirty="0">
                <a:solidFill>
                  <a:srgbClr val="182EA1"/>
                </a:solidFill>
                <a:latin typeface="Segoe UI"/>
                <a:ea typeface="Segoe UI Black"/>
                <a:cs typeface="Segoe UI"/>
              </a:rPr>
              <a:t>JULI DAVIS </a:t>
            </a:r>
            <a:r>
              <a:rPr lang="en-US" sz="2000" u="sng" dirty="0">
                <a:solidFill>
                  <a:srgbClr val="FF0000"/>
                </a:solidFill>
                <a:latin typeface="Segoe UI"/>
                <a:ea typeface="Segoe UI Black"/>
                <a:cs typeface="Segoe UI"/>
              </a:rPr>
              <a:t>jdavis@ista-in.org</a:t>
            </a:r>
          </a:p>
          <a:p>
            <a:pPr>
              <a:lnSpc>
                <a:spcPts val="3000"/>
              </a:lnSpc>
            </a:pPr>
            <a:r>
              <a:rPr lang="en-US" sz="2000" b="1" dirty="0">
                <a:solidFill>
                  <a:srgbClr val="182EA1"/>
                </a:solidFill>
                <a:latin typeface="Segoe UI"/>
                <a:ea typeface="Segoe UI Black"/>
                <a:cs typeface="Segoe UI"/>
              </a:rPr>
              <a:t>HALIMAH MEKKI </a:t>
            </a:r>
            <a:r>
              <a:rPr lang="en-US" sz="2000" u="sng" dirty="0">
                <a:solidFill>
                  <a:srgbClr val="FF0000"/>
                </a:solidFill>
                <a:latin typeface="Segoe UI"/>
                <a:ea typeface="Segoe UI Black"/>
                <a:cs typeface="Segoe UI"/>
              </a:rPr>
              <a:t>hmekki@cta.org</a:t>
            </a:r>
            <a:endParaRPr lang="en-US" sz="2000" b="1" dirty="0">
              <a:solidFill>
                <a:srgbClr val="182EA1"/>
              </a:solidFill>
              <a:latin typeface="Segoe UI"/>
              <a:ea typeface="Segoe UI Black"/>
              <a:cs typeface="Segoe UI"/>
            </a:endParaRPr>
          </a:p>
          <a:p>
            <a:pPr>
              <a:lnSpc>
                <a:spcPts val="3000"/>
              </a:lnSpc>
            </a:pPr>
            <a:r>
              <a:rPr lang="en-US" sz="2000" b="1" dirty="0">
                <a:solidFill>
                  <a:srgbClr val="182EA1"/>
                </a:solidFill>
                <a:latin typeface="Segoe UI"/>
                <a:ea typeface="Segoe UI Black"/>
                <a:cs typeface="Segoe UI"/>
              </a:rPr>
              <a:t>BEKAH SAXON </a:t>
            </a:r>
            <a:r>
              <a:rPr lang="en-US" sz="2000" u="sng" dirty="0">
                <a:solidFill>
                  <a:srgbClr val="FF0000"/>
                </a:solidFill>
                <a:latin typeface="Segoe UI"/>
                <a:ea typeface="Segoe UI Black"/>
                <a:cs typeface="Segoe UI"/>
              </a:rPr>
              <a:t>bekahs@cea.org</a:t>
            </a:r>
          </a:p>
          <a:p>
            <a:pPr>
              <a:lnSpc>
                <a:spcPts val="3000"/>
              </a:lnSpc>
            </a:pPr>
            <a:r>
              <a:rPr lang="en-US" sz="2000" b="1" dirty="0">
                <a:solidFill>
                  <a:srgbClr val="182EA1"/>
                </a:solidFill>
                <a:latin typeface="Segoe UI"/>
                <a:ea typeface="Segoe UI Black"/>
                <a:cs typeface="Segoe UI"/>
              </a:rPr>
              <a:t>CHAD WILLIAMS </a:t>
            </a:r>
            <a:r>
              <a:rPr lang="en-US" sz="2000" u="sng" dirty="0">
                <a:solidFill>
                  <a:srgbClr val="FF0000"/>
                </a:solidFill>
                <a:latin typeface="Segoe UI"/>
                <a:ea typeface="Segoe UI Black"/>
                <a:cs typeface="Segoe UI"/>
              </a:rPr>
              <a:t>cwilliams@mea.org</a:t>
            </a:r>
            <a:endParaRPr lang="en-US" sz="2000" u="sng" dirty="0">
              <a:ea typeface="Calibri"/>
              <a:cs typeface="Calibri"/>
            </a:endParaRPr>
          </a:p>
        </p:txBody>
      </p:sp>
      <p:sp>
        <p:nvSpPr>
          <p:cNvPr id="5" name="Rectangle 4">
            <a:extLst>
              <a:ext uri="{FF2B5EF4-FFF2-40B4-BE49-F238E27FC236}">
                <a16:creationId xmlns:a16="http://schemas.microsoft.com/office/drawing/2014/main" id="{4F16E629-120E-8B82-3507-8FA9BEC69573}"/>
              </a:ext>
            </a:extLst>
          </p:cNvPr>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chemeClr val="bg1"/>
                </a:solidFill>
                <a:latin typeface="Segoe UI Black" panose="020B0A02040204020203" pitchFamily="34" charset="0"/>
                <a:ea typeface="Segoe UI Black" panose="020B0A02040204020203" pitchFamily="34" charset="0"/>
              </a:rPr>
              <a:t>  RESOURCES &amp; WRAP</a:t>
            </a:r>
          </a:p>
        </p:txBody>
      </p:sp>
    </p:spTree>
    <p:extLst>
      <p:ext uri="{BB962C8B-B14F-4D97-AF65-F5344CB8AC3E}">
        <p14:creationId xmlns:p14="http://schemas.microsoft.com/office/powerpoint/2010/main" val="3140266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308243-5469-474E-9576-AC591E524E78}">
  <ds:schemaRefs>
    <ds:schemaRef ds:uri="http://schemas.microsoft.com/sharepoint/v3/contenttype/forms"/>
  </ds:schemaRefs>
</ds:datastoreItem>
</file>

<file path=customXml/itemProps2.xml><?xml version="1.0" encoding="utf-8"?>
<ds:datastoreItem xmlns:ds="http://schemas.openxmlformats.org/officeDocument/2006/customXml" ds:itemID="{4C79E791-0D19-4784-91ED-70B310367391}">
  <ds:schemaRefs>
    <ds:schemaRef ds:uri="http://schemas.microsoft.com/office/infopath/2007/PartnerControls"/>
    <ds:schemaRef ds:uri="http://purl.org/dc/elements/1.1/"/>
    <ds:schemaRef ds:uri="5441fb8a-e740-4093-b3e7-489c727891c0"/>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535A6F7-6F74-42DC-89AC-32302D891F49}"/>
</file>

<file path=docProps/app.xml><?xml version="1.0" encoding="utf-8"?>
<Properties xmlns="http://schemas.openxmlformats.org/officeDocument/2006/extended-properties" xmlns:vt="http://schemas.openxmlformats.org/officeDocument/2006/docPropsVTypes">
  <TotalTime>555</TotalTime>
  <Words>2425</Words>
  <Application>Microsoft Office PowerPoint</Application>
  <PresentationFormat>Widescreen</PresentationFormat>
  <Paragraphs>340</Paragraphs>
  <Slides>20</Slides>
  <Notes>20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20</vt:i4>
      </vt:variant>
    </vt:vector>
  </HeadingPairs>
  <TitlesOfParts>
    <vt:vector size="34" baseType="lpstr">
      <vt:lpstr>Arial</vt:lpstr>
      <vt:lpstr>Arial Black</vt:lpstr>
      <vt:lpstr>Calibri</vt:lpstr>
      <vt:lpstr>Calibri Light</vt:lpstr>
      <vt:lpstr>Courier New</vt:lpstr>
      <vt:lpstr>Segoe UI</vt:lpstr>
      <vt:lpstr>Segoe UI Black</vt:lpstr>
      <vt:lpstr>Segoe UI Historic</vt:lpstr>
      <vt:lpstr>Segoe UI Semibold</vt:lpstr>
      <vt:lpstr>Symbol</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Meighan [HQ-CE]</dc:creator>
  <cp:lastModifiedBy>Saxon, Bekah [CT]</cp:lastModifiedBy>
  <cp:revision>9</cp:revision>
  <dcterms:created xsi:type="dcterms:W3CDTF">2022-12-06T21:29:38Z</dcterms:created>
  <dcterms:modified xsi:type="dcterms:W3CDTF">2024-06-05T15:19:39Z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