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97" r:id="rId5"/>
    <p:sldId id="256" r:id="rId6"/>
    <p:sldId id="343" r:id="rId7"/>
    <p:sldId id="257" r:id="rId8"/>
    <p:sldId id="260" r:id="rId9"/>
    <p:sldId id="259" r:id="rId10"/>
    <p:sldId id="344" r:id="rId11"/>
    <p:sldId id="345" r:id="rId12"/>
    <p:sldId id="346" r:id="rId13"/>
    <p:sldId id="258" r:id="rId14"/>
    <p:sldId id="347" r:id="rId15"/>
    <p:sldId id="29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76"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78E6D4-39D7-376C-17CF-A1BD4F1E5778}" name="Rossetto-Kennedy, Jana [MD]" initials="JR" userId="S::jrossetto-kennedy@mseanea.org::84d59e39-534e-4c6e-ae51-102418c154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59BB"/>
    <a:srgbClr val="C51A1C"/>
    <a:srgbClr val="6938A4"/>
    <a:srgbClr val="34A49A"/>
    <a:srgbClr val="FBAA19"/>
    <a:srgbClr val="F4BE00"/>
    <a:srgbClr val="004B9B"/>
    <a:srgbClr val="3483DF"/>
    <a:srgbClr val="65BCBC"/>
    <a:srgbClr val="72C5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35" autoAdjust="0"/>
    <p:restoredTop sz="94715"/>
  </p:normalViewPr>
  <p:slideViewPr>
    <p:cSldViewPr snapToGrid="0" snapToObjects="1">
      <p:cViewPr varScale="1">
        <p:scale>
          <a:sx n="65" d="100"/>
          <a:sy n="65" d="100"/>
        </p:scale>
        <p:origin x="712" y="60"/>
      </p:cViewPr>
      <p:guideLst>
        <p:guide orient="horz" pos="297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ttlieb, Gail [MD]" userId="36ddb30d-121d-45e7-a322-68007259a641" providerId="ADAL" clId="{18BF2AB2-95FA-4B2D-BF77-C0BB43B2D8BD}"/>
    <pc:docChg chg="custSel delSld modSld">
      <pc:chgData name="Gottlieb, Gail [MD]" userId="36ddb30d-121d-45e7-a322-68007259a641" providerId="ADAL" clId="{18BF2AB2-95FA-4B2D-BF77-C0BB43B2D8BD}" dt="2024-07-22T21:57:39.256" v="205" actId="20577"/>
      <pc:docMkLst>
        <pc:docMk/>
      </pc:docMkLst>
      <pc:sldChg chg="del">
        <pc:chgData name="Gottlieb, Gail [MD]" userId="36ddb30d-121d-45e7-a322-68007259a641" providerId="ADAL" clId="{18BF2AB2-95FA-4B2D-BF77-C0BB43B2D8BD}" dt="2024-07-22T21:42:46.949" v="0" actId="2696"/>
        <pc:sldMkLst>
          <pc:docMk/>
          <pc:sldMk cId="1696992152" sldId="284"/>
        </pc:sldMkLst>
      </pc:sldChg>
      <pc:sldChg chg="del">
        <pc:chgData name="Gottlieb, Gail [MD]" userId="36ddb30d-121d-45e7-a322-68007259a641" providerId="ADAL" clId="{18BF2AB2-95FA-4B2D-BF77-C0BB43B2D8BD}" dt="2024-07-22T21:42:46.949" v="0" actId="2696"/>
        <pc:sldMkLst>
          <pc:docMk/>
          <pc:sldMk cId="1009746890" sldId="287"/>
        </pc:sldMkLst>
      </pc:sldChg>
      <pc:sldChg chg="del">
        <pc:chgData name="Gottlieb, Gail [MD]" userId="36ddb30d-121d-45e7-a322-68007259a641" providerId="ADAL" clId="{18BF2AB2-95FA-4B2D-BF77-C0BB43B2D8BD}" dt="2024-07-22T21:42:46.949" v="0" actId="2696"/>
        <pc:sldMkLst>
          <pc:docMk/>
          <pc:sldMk cId="400336740" sldId="289"/>
        </pc:sldMkLst>
      </pc:sldChg>
      <pc:sldChg chg="modSp mod">
        <pc:chgData name="Gottlieb, Gail [MD]" userId="36ddb30d-121d-45e7-a322-68007259a641" providerId="ADAL" clId="{18BF2AB2-95FA-4B2D-BF77-C0BB43B2D8BD}" dt="2024-07-22T21:43:45.826" v="60" actId="20577"/>
        <pc:sldMkLst>
          <pc:docMk/>
          <pc:sldMk cId="1016133889" sldId="297"/>
        </pc:sldMkLst>
        <pc:spChg chg="mod">
          <ac:chgData name="Gottlieb, Gail [MD]" userId="36ddb30d-121d-45e7-a322-68007259a641" providerId="ADAL" clId="{18BF2AB2-95FA-4B2D-BF77-C0BB43B2D8BD}" dt="2024-07-22T21:43:45.826" v="60" actId="20577"/>
          <ac:spMkLst>
            <pc:docMk/>
            <pc:sldMk cId="1016133889" sldId="297"/>
            <ac:spMk id="5" creationId="{945EBEC2-1193-4D57-8B3E-523E5E7779D0}"/>
          </ac:spMkLst>
        </pc:spChg>
      </pc:sldChg>
      <pc:sldChg chg="del">
        <pc:chgData name="Gottlieb, Gail [MD]" userId="36ddb30d-121d-45e7-a322-68007259a641" providerId="ADAL" clId="{18BF2AB2-95FA-4B2D-BF77-C0BB43B2D8BD}" dt="2024-07-22T21:42:53.656" v="1" actId="2696"/>
        <pc:sldMkLst>
          <pc:docMk/>
          <pc:sldMk cId="275482392" sldId="311"/>
        </pc:sldMkLst>
      </pc:sldChg>
      <pc:sldChg chg="del">
        <pc:chgData name="Gottlieb, Gail [MD]" userId="36ddb30d-121d-45e7-a322-68007259a641" providerId="ADAL" clId="{18BF2AB2-95FA-4B2D-BF77-C0BB43B2D8BD}" dt="2024-07-22T21:42:46.949" v="0" actId="2696"/>
        <pc:sldMkLst>
          <pc:docMk/>
          <pc:sldMk cId="387114981" sldId="312"/>
        </pc:sldMkLst>
      </pc:sldChg>
      <pc:sldChg chg="del">
        <pc:chgData name="Gottlieb, Gail [MD]" userId="36ddb30d-121d-45e7-a322-68007259a641" providerId="ADAL" clId="{18BF2AB2-95FA-4B2D-BF77-C0BB43B2D8BD}" dt="2024-07-22T21:42:46.949" v="0" actId="2696"/>
        <pc:sldMkLst>
          <pc:docMk/>
          <pc:sldMk cId="1680312182" sldId="313"/>
        </pc:sldMkLst>
      </pc:sldChg>
      <pc:sldChg chg="del">
        <pc:chgData name="Gottlieb, Gail [MD]" userId="36ddb30d-121d-45e7-a322-68007259a641" providerId="ADAL" clId="{18BF2AB2-95FA-4B2D-BF77-C0BB43B2D8BD}" dt="2024-07-22T21:42:46.949" v="0" actId="2696"/>
        <pc:sldMkLst>
          <pc:docMk/>
          <pc:sldMk cId="1853547946" sldId="314"/>
        </pc:sldMkLst>
      </pc:sldChg>
      <pc:sldChg chg="del">
        <pc:chgData name="Gottlieb, Gail [MD]" userId="36ddb30d-121d-45e7-a322-68007259a641" providerId="ADAL" clId="{18BF2AB2-95FA-4B2D-BF77-C0BB43B2D8BD}" dt="2024-07-22T21:42:46.949" v="0" actId="2696"/>
        <pc:sldMkLst>
          <pc:docMk/>
          <pc:sldMk cId="4115758312" sldId="315"/>
        </pc:sldMkLst>
      </pc:sldChg>
      <pc:sldChg chg="del">
        <pc:chgData name="Gottlieb, Gail [MD]" userId="36ddb30d-121d-45e7-a322-68007259a641" providerId="ADAL" clId="{18BF2AB2-95FA-4B2D-BF77-C0BB43B2D8BD}" dt="2024-07-22T21:42:46.949" v="0" actId="2696"/>
        <pc:sldMkLst>
          <pc:docMk/>
          <pc:sldMk cId="3751378929" sldId="316"/>
        </pc:sldMkLst>
      </pc:sldChg>
      <pc:sldChg chg="del">
        <pc:chgData name="Gottlieb, Gail [MD]" userId="36ddb30d-121d-45e7-a322-68007259a641" providerId="ADAL" clId="{18BF2AB2-95FA-4B2D-BF77-C0BB43B2D8BD}" dt="2024-07-22T21:42:53.656" v="1" actId="2696"/>
        <pc:sldMkLst>
          <pc:docMk/>
          <pc:sldMk cId="4108122980" sldId="317"/>
        </pc:sldMkLst>
      </pc:sldChg>
      <pc:sldChg chg="del">
        <pc:chgData name="Gottlieb, Gail [MD]" userId="36ddb30d-121d-45e7-a322-68007259a641" providerId="ADAL" clId="{18BF2AB2-95FA-4B2D-BF77-C0BB43B2D8BD}" dt="2024-07-22T21:42:53.656" v="1" actId="2696"/>
        <pc:sldMkLst>
          <pc:docMk/>
          <pc:sldMk cId="2129782817" sldId="318"/>
        </pc:sldMkLst>
      </pc:sldChg>
      <pc:sldChg chg="del">
        <pc:chgData name="Gottlieb, Gail [MD]" userId="36ddb30d-121d-45e7-a322-68007259a641" providerId="ADAL" clId="{18BF2AB2-95FA-4B2D-BF77-C0BB43B2D8BD}" dt="2024-07-22T21:42:53.656" v="1" actId="2696"/>
        <pc:sldMkLst>
          <pc:docMk/>
          <pc:sldMk cId="3462735669" sldId="319"/>
        </pc:sldMkLst>
      </pc:sldChg>
      <pc:sldChg chg="del">
        <pc:chgData name="Gottlieb, Gail [MD]" userId="36ddb30d-121d-45e7-a322-68007259a641" providerId="ADAL" clId="{18BF2AB2-95FA-4B2D-BF77-C0BB43B2D8BD}" dt="2024-07-22T21:43:01.922" v="2" actId="2696"/>
        <pc:sldMkLst>
          <pc:docMk/>
          <pc:sldMk cId="4259833960" sldId="320"/>
        </pc:sldMkLst>
      </pc:sldChg>
      <pc:sldChg chg="del">
        <pc:chgData name="Gottlieb, Gail [MD]" userId="36ddb30d-121d-45e7-a322-68007259a641" providerId="ADAL" clId="{18BF2AB2-95FA-4B2D-BF77-C0BB43B2D8BD}" dt="2024-07-22T21:43:01.922" v="2" actId="2696"/>
        <pc:sldMkLst>
          <pc:docMk/>
          <pc:sldMk cId="1731229626" sldId="322"/>
        </pc:sldMkLst>
      </pc:sldChg>
      <pc:sldChg chg="del">
        <pc:chgData name="Gottlieb, Gail [MD]" userId="36ddb30d-121d-45e7-a322-68007259a641" providerId="ADAL" clId="{18BF2AB2-95FA-4B2D-BF77-C0BB43B2D8BD}" dt="2024-07-22T21:43:01.922" v="2" actId="2696"/>
        <pc:sldMkLst>
          <pc:docMk/>
          <pc:sldMk cId="2182664966" sldId="323"/>
        </pc:sldMkLst>
      </pc:sldChg>
      <pc:sldChg chg="del">
        <pc:chgData name="Gottlieb, Gail [MD]" userId="36ddb30d-121d-45e7-a322-68007259a641" providerId="ADAL" clId="{18BF2AB2-95FA-4B2D-BF77-C0BB43B2D8BD}" dt="2024-07-22T21:43:01.922" v="2" actId="2696"/>
        <pc:sldMkLst>
          <pc:docMk/>
          <pc:sldMk cId="1322058525" sldId="324"/>
        </pc:sldMkLst>
      </pc:sldChg>
      <pc:sldChg chg="del">
        <pc:chgData name="Gottlieb, Gail [MD]" userId="36ddb30d-121d-45e7-a322-68007259a641" providerId="ADAL" clId="{18BF2AB2-95FA-4B2D-BF77-C0BB43B2D8BD}" dt="2024-07-22T21:43:01.922" v="2" actId="2696"/>
        <pc:sldMkLst>
          <pc:docMk/>
          <pc:sldMk cId="1349935039" sldId="326"/>
        </pc:sldMkLst>
      </pc:sldChg>
      <pc:sldChg chg="modSp mod">
        <pc:chgData name="Gottlieb, Gail [MD]" userId="36ddb30d-121d-45e7-a322-68007259a641" providerId="ADAL" clId="{18BF2AB2-95FA-4B2D-BF77-C0BB43B2D8BD}" dt="2024-07-22T21:45:03.584" v="203" actId="20577"/>
        <pc:sldMkLst>
          <pc:docMk/>
          <pc:sldMk cId="2647770685" sldId="343"/>
        </pc:sldMkLst>
        <pc:spChg chg="mod">
          <ac:chgData name="Gottlieb, Gail [MD]" userId="36ddb30d-121d-45e7-a322-68007259a641" providerId="ADAL" clId="{18BF2AB2-95FA-4B2D-BF77-C0BB43B2D8BD}" dt="2024-07-22T21:45:03.584" v="203" actId="20577"/>
          <ac:spMkLst>
            <pc:docMk/>
            <pc:sldMk cId="2647770685" sldId="343"/>
            <ac:spMk id="3" creationId="{5693BF54-8489-E13E-11A4-B88B4A1273A6}"/>
          </ac:spMkLst>
        </pc:spChg>
      </pc:sldChg>
      <pc:sldChg chg="modSp mod">
        <pc:chgData name="Gottlieb, Gail [MD]" userId="36ddb30d-121d-45e7-a322-68007259a641" providerId="ADAL" clId="{18BF2AB2-95FA-4B2D-BF77-C0BB43B2D8BD}" dt="2024-07-22T21:57:39.256" v="205" actId="20577"/>
        <pc:sldMkLst>
          <pc:docMk/>
          <pc:sldMk cId="1639583477" sldId="346"/>
        </pc:sldMkLst>
        <pc:spChg chg="mod">
          <ac:chgData name="Gottlieb, Gail [MD]" userId="36ddb30d-121d-45e7-a322-68007259a641" providerId="ADAL" clId="{18BF2AB2-95FA-4B2D-BF77-C0BB43B2D8BD}" dt="2024-07-22T21:57:39.256" v="205" actId="20577"/>
          <ac:spMkLst>
            <pc:docMk/>
            <pc:sldMk cId="1639583477" sldId="346"/>
            <ac:spMk id="3" creationId="{5693BF54-8489-E13E-11A4-B88B4A1273A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A09844-7B8F-1349-9B32-9C4D8943F429}" type="datetimeFigureOut">
              <a:rPr lang="en-US" smtClean="0"/>
              <a:t>7/22/2024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4FD69-81ED-0E45-84C3-A46DE5D22C28}" type="slidenum">
              <a:rPr lang="en-US" smtClean="0"/>
              <a:t>‹#›</a:t>
            </a:fld>
            <a:endParaRPr lang="en-US"/>
          </a:p>
        </p:txBody>
      </p:sp>
    </p:spTree>
    <p:extLst>
      <p:ext uri="{BB962C8B-B14F-4D97-AF65-F5344CB8AC3E}">
        <p14:creationId xmlns:p14="http://schemas.microsoft.com/office/powerpoint/2010/main" val="53006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4FD69-81ED-0E45-84C3-A46DE5D22C28}" type="slidenum">
              <a:rPr lang="en-US" smtClean="0"/>
              <a:t>1</a:t>
            </a:fld>
            <a:endParaRPr lang="en-US"/>
          </a:p>
        </p:txBody>
      </p:sp>
    </p:spTree>
    <p:extLst>
      <p:ext uri="{BB962C8B-B14F-4D97-AF65-F5344CB8AC3E}">
        <p14:creationId xmlns:p14="http://schemas.microsoft.com/office/powerpoint/2010/main" val="2589164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4FD69-81ED-0E45-84C3-A46DE5D22C28}" type="slidenum">
              <a:rPr lang="en-US" smtClean="0"/>
              <a:t>12</a:t>
            </a:fld>
            <a:endParaRPr lang="en-US"/>
          </a:p>
        </p:txBody>
      </p:sp>
    </p:spTree>
    <p:extLst>
      <p:ext uri="{BB962C8B-B14F-4D97-AF65-F5344CB8AC3E}">
        <p14:creationId xmlns:p14="http://schemas.microsoft.com/office/powerpoint/2010/main" val="288640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D4A9-E1A9-5541-B04E-9364227EFA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EF423C-6A8D-1A4E-8E02-0F67BF1C74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14AA67-49BC-1C4D-A257-BDC6D0492350}"/>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5B9DCB5F-F960-7C4A-9891-CC6BA899BE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E7E09E-BCB9-2246-86CE-E918F0432CC9}"/>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98417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3BBE8-5A70-834D-840C-931EDF83CC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240585-14AA-1544-B6E7-32C3A60B32E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7775C-1F52-9A43-8FFC-F437EDCC3137}"/>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822ACF8E-E143-2E42-B0EE-B8CA45D423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9C1E4-2ED5-9145-B7F5-C3643C2BBD79}"/>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1722886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45FBF-8E3A-4D41-A273-9724116D65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B7F68B-B5CE-D244-9369-4350CFFED3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44ED101-DB73-4A4D-ABCF-A13B664C81AE}"/>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72B21308-3E47-954B-8EAC-61B9ABB767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38C50-65A7-7849-9BFA-13C56887BA54}"/>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4040296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1854-AB85-B54F-B055-BCBE0BD38B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1204B9-E56D-3240-95A7-D6ABF8EAC0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4CE5DE-AA81-D641-9125-7D28241A29E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C7E03E-284D-1940-90A7-757222A71F7C}"/>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6" name="Footer Placeholder 5">
            <a:extLst>
              <a:ext uri="{FF2B5EF4-FFF2-40B4-BE49-F238E27FC236}">
                <a16:creationId xmlns:a16="http://schemas.microsoft.com/office/drawing/2014/main" id="{4D27139A-1C11-3143-8D55-EB5313F781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9E5EEA-64ED-DF4A-99C8-85AD17BF20CC}"/>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2055837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E3808-E7F5-5248-B86D-6D42F35130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A2BB85D-9F56-DC4B-9649-8BA683FA35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A5E3E68-DF88-5C4C-9BA4-20C80812F7A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6E852D-7F17-C84D-9578-FDFBC0F01B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4D9F7FF-B902-B44C-9609-34988494B83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2B069D-7139-D946-9A13-5CDF1ADCCD7C}"/>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8" name="Footer Placeholder 7">
            <a:extLst>
              <a:ext uri="{FF2B5EF4-FFF2-40B4-BE49-F238E27FC236}">
                <a16:creationId xmlns:a16="http://schemas.microsoft.com/office/drawing/2014/main" id="{22970BB5-78FA-C749-BF32-0364130D96F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A744BD-B05F-3D49-A84C-CEA5DE1602DE}"/>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2408585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D0DCB-0F9F-C349-B2DC-4119283AC8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9C4D79-0ABC-F14B-BF81-80BA5DF54B86}"/>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4" name="Footer Placeholder 3">
            <a:extLst>
              <a:ext uri="{FF2B5EF4-FFF2-40B4-BE49-F238E27FC236}">
                <a16:creationId xmlns:a16="http://schemas.microsoft.com/office/drawing/2014/main" id="{EEB80E7B-2AE3-7241-B9BE-6257D9617D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EC4EDD-D163-FA49-9015-C881AD4DC5C1}"/>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2561041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A22AB5-96A9-CC47-BBEC-C9D52DB58815}"/>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3" name="Footer Placeholder 2">
            <a:extLst>
              <a:ext uri="{FF2B5EF4-FFF2-40B4-BE49-F238E27FC236}">
                <a16:creationId xmlns:a16="http://schemas.microsoft.com/office/drawing/2014/main" id="{286FB995-E276-0A4C-8DA6-F012F0DDCA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028AAF-A827-FC49-B7AC-5678F1309064}"/>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3805441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504B3-C13B-2947-B5A5-4F3059FFD1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3BECEEB-A05A-A24E-886F-93039A40B1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893C4A-8C11-414B-975F-109D572462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DCA472E-D2A1-5846-BB4F-3FCE75FD0DA3}"/>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6" name="Footer Placeholder 5">
            <a:extLst>
              <a:ext uri="{FF2B5EF4-FFF2-40B4-BE49-F238E27FC236}">
                <a16:creationId xmlns:a16="http://schemas.microsoft.com/office/drawing/2014/main" id="{CC32E258-487B-6446-A304-43E153C37F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26C86E-A86D-F04C-A816-57C1610D61F0}"/>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354155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54E5-B58B-F846-8380-825FFE5C6C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85575DE-16D2-304A-AB20-08ECF1A710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D9E5BB-6CD5-2040-966F-76CE7B97BF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CC4A1FC-810A-6844-B8E0-63AE98D2F98F}"/>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6" name="Footer Placeholder 5">
            <a:extLst>
              <a:ext uri="{FF2B5EF4-FFF2-40B4-BE49-F238E27FC236}">
                <a16:creationId xmlns:a16="http://schemas.microsoft.com/office/drawing/2014/main" id="{3611AB6E-E124-9A44-87B4-53640D7A12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6B6803-9633-5B47-8DDA-903AB874CBE2}"/>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26464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92FD6-0E6B-F049-A0A3-8AEC03753A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1D79E5-EA78-C944-8E13-298693B909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B5FE95-8DF1-1445-B3C7-F849CEB18DEB}"/>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D341E8CD-1F6C-B842-BA78-12FA62AC0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7CCB65-96AF-FF46-8BBE-6AC2A366B8B0}"/>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2340750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BD8B8A-8862-4B44-9573-1E64CB63C01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48712A-D196-7946-8862-943D53B947C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0AA7D-2936-734F-8281-6BE4080E629C}"/>
              </a:ext>
            </a:extLst>
          </p:cNvPr>
          <p:cNvSpPr>
            <a:spLocks noGrp="1"/>
          </p:cNvSpPr>
          <p:nvPr>
            <p:ph type="dt" sz="half" idx="10"/>
          </p:nvPr>
        </p:nvSpPr>
        <p:spPr/>
        <p:txBody>
          <a:body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A70DA461-8A29-4C42-9FDB-FBB2D970F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12EEC-B06B-AE47-84D2-BB78D6874D42}"/>
              </a:ext>
            </a:extLst>
          </p:cNvPr>
          <p:cNvSpPr>
            <a:spLocks noGrp="1"/>
          </p:cNvSpPr>
          <p:nvPr>
            <p:ph type="sldNum" sz="quarter" idx="12"/>
          </p:nvPr>
        </p:nvSpPr>
        <p:spPr/>
        <p:txBody>
          <a:bodyPr/>
          <a:lstStyle/>
          <a:p>
            <a:fld id="{A3C716CD-6F99-2E45-89DD-81812DA5F33F}" type="slidenum">
              <a:rPr lang="en-US" smtClean="0"/>
              <a:t>‹#›</a:t>
            </a:fld>
            <a:endParaRPr lang="en-US"/>
          </a:p>
        </p:txBody>
      </p:sp>
    </p:spTree>
    <p:extLst>
      <p:ext uri="{BB962C8B-B14F-4D97-AF65-F5344CB8AC3E}">
        <p14:creationId xmlns:p14="http://schemas.microsoft.com/office/powerpoint/2010/main" val="17246818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E1CAEB-8021-3444-9598-C49E45A4A5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FB668-C738-DF44-90DB-0C013BEEAF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07FF00-BA02-8444-A6F9-6E0E7BC204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FE863-7AAF-5941-B728-22AF3E4FF2F6}" type="datetimeFigureOut">
              <a:rPr lang="en-US" smtClean="0"/>
              <a:t>7/22/2024</a:t>
            </a:fld>
            <a:endParaRPr lang="en-US"/>
          </a:p>
        </p:txBody>
      </p:sp>
      <p:sp>
        <p:nvSpPr>
          <p:cNvPr id="5" name="Footer Placeholder 4">
            <a:extLst>
              <a:ext uri="{FF2B5EF4-FFF2-40B4-BE49-F238E27FC236}">
                <a16:creationId xmlns:a16="http://schemas.microsoft.com/office/drawing/2014/main" id="{9F76F340-0D33-C542-871B-12DCBC8F15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93CDBE-5EE9-784C-8A15-EA19B39D37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C716CD-6F99-2E45-89DD-81812DA5F33F}" type="slidenum">
              <a:rPr lang="en-US" smtClean="0"/>
              <a:t>‹#›</a:t>
            </a:fld>
            <a:endParaRPr lang="en-US"/>
          </a:p>
        </p:txBody>
      </p:sp>
    </p:spTree>
    <p:extLst>
      <p:ext uri="{BB962C8B-B14F-4D97-AF65-F5344CB8AC3E}">
        <p14:creationId xmlns:p14="http://schemas.microsoft.com/office/powerpoint/2010/main" val="3572453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ovt.westlaw.com/mdc/Document/N7F13F990A7E011DBB5DDAC3692B918BC?viewType=FullText&amp;originationContext=documenttoc&amp;transitionType=CategoryPageItem&amp;contextData=(sc.Default)"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https://govt.westlaw.com/mdc/Document/N7F13F990A7E011DBB5DDAC3692B918BC?viewType=FullText&amp;originationContext=documenttoc&amp;transitionType=CategoryPageItem&amp;contextData=(sc.Default)" TargetMode="Externa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govt.westlaw.com/mdc/Document/N249A2520833411E89647C4AFD6CA2BB3?viewType=FullText&amp;originationContext=documenttoc&amp;transitionType=CategoryPageItem&amp;contextData=(sc.Default)"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AF9633-73B1-4ECB-8F9C-49F890289B30}"/>
              </a:ext>
            </a:extLst>
          </p:cNvPr>
          <p:cNvSpPr/>
          <p:nvPr/>
        </p:nvSpPr>
        <p:spPr>
          <a:xfrm>
            <a:off x="-571474" y="38642"/>
            <a:ext cx="8681664"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1959BB"/>
              </a:highlight>
            </a:endParaRPr>
          </a:p>
        </p:txBody>
      </p:sp>
      <p:sp>
        <p:nvSpPr>
          <p:cNvPr id="5" name="Title 1">
            <a:extLst>
              <a:ext uri="{FF2B5EF4-FFF2-40B4-BE49-F238E27FC236}">
                <a16:creationId xmlns:a16="http://schemas.microsoft.com/office/drawing/2014/main" id="{945EBEC2-1193-4D57-8B3E-523E5E7779D0}"/>
              </a:ext>
            </a:extLst>
          </p:cNvPr>
          <p:cNvSpPr txBox="1">
            <a:spLocks/>
          </p:cNvSpPr>
          <p:nvPr/>
        </p:nvSpPr>
        <p:spPr>
          <a:xfrm>
            <a:off x="991870" y="1922000"/>
            <a:ext cx="6245856" cy="178440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chemeClr val="bg1"/>
                </a:solidFill>
                <a:latin typeface="Montserrat" panose="00000500000000000000" pitchFamily="2" charset="0"/>
              </a:rPr>
              <a:t>EMPLOYEE APPEAL RIGHTS</a:t>
            </a:r>
          </a:p>
        </p:txBody>
      </p:sp>
      <p:sp>
        <p:nvSpPr>
          <p:cNvPr id="6" name="Subtitle 2">
            <a:extLst>
              <a:ext uri="{FF2B5EF4-FFF2-40B4-BE49-F238E27FC236}">
                <a16:creationId xmlns:a16="http://schemas.microsoft.com/office/drawing/2014/main" id="{89FC3380-0FA5-44B7-B5C8-074E2F8E386D}"/>
              </a:ext>
            </a:extLst>
          </p:cNvPr>
          <p:cNvSpPr txBox="1">
            <a:spLocks/>
          </p:cNvSpPr>
          <p:nvPr/>
        </p:nvSpPr>
        <p:spPr>
          <a:xfrm>
            <a:off x="1705508" y="4239298"/>
            <a:ext cx="4818580" cy="556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b="1" dirty="0">
                <a:solidFill>
                  <a:schemeClr val="bg1"/>
                </a:solidFill>
                <a:latin typeface="Montserrat" panose="00000500000000000000" pitchFamily="2" charset="0"/>
              </a:rPr>
              <a:t>2024</a:t>
            </a:r>
          </a:p>
        </p:txBody>
      </p:sp>
      <p:pic>
        <p:nvPicPr>
          <p:cNvPr id="14" name="Picture 13">
            <a:extLst>
              <a:ext uri="{FF2B5EF4-FFF2-40B4-BE49-F238E27FC236}">
                <a16:creationId xmlns:a16="http://schemas.microsoft.com/office/drawing/2014/main" id="{68AF148A-2AD1-4D09-AC41-ECBDCBC26EA8}"/>
              </a:ext>
            </a:extLst>
          </p:cNvPr>
          <p:cNvPicPr>
            <a:picLocks noChangeAspect="1"/>
          </p:cNvPicPr>
          <p:nvPr/>
        </p:nvPicPr>
        <p:blipFill>
          <a:blip r:embed="rId3"/>
          <a:stretch>
            <a:fillRect/>
          </a:stretch>
        </p:blipFill>
        <p:spPr>
          <a:xfrm>
            <a:off x="8943822" y="300575"/>
            <a:ext cx="2955463" cy="1410562"/>
          </a:xfrm>
          <a:prstGeom prst="rect">
            <a:avLst/>
          </a:prstGeom>
        </p:spPr>
      </p:pic>
      <p:pic>
        <p:nvPicPr>
          <p:cNvPr id="15" name="Picture 14">
            <a:extLst>
              <a:ext uri="{FF2B5EF4-FFF2-40B4-BE49-F238E27FC236}">
                <a16:creationId xmlns:a16="http://schemas.microsoft.com/office/drawing/2014/main" id="{DF92C2F3-199E-42C3-9961-E3957F8E6792}"/>
              </a:ext>
            </a:extLst>
          </p:cNvPr>
          <p:cNvPicPr>
            <a:picLocks noChangeAspect="1"/>
          </p:cNvPicPr>
          <p:nvPr/>
        </p:nvPicPr>
        <p:blipFill>
          <a:blip r:embed="rId4"/>
          <a:stretch>
            <a:fillRect/>
          </a:stretch>
        </p:blipFill>
        <p:spPr>
          <a:xfrm>
            <a:off x="8872838" y="6217009"/>
            <a:ext cx="3278066" cy="371102"/>
          </a:xfrm>
          <a:prstGeom prst="rect">
            <a:avLst/>
          </a:prstGeom>
        </p:spPr>
      </p:pic>
    </p:spTree>
    <p:extLst>
      <p:ext uri="{BB962C8B-B14F-4D97-AF65-F5344CB8AC3E}">
        <p14:creationId xmlns:p14="http://schemas.microsoft.com/office/powerpoint/2010/main" val="101613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D80A-3931-4666-9C2A-B8705E0A7FA6}"/>
              </a:ext>
            </a:extLst>
          </p:cNvPr>
          <p:cNvSpPr>
            <a:spLocks noGrp="1"/>
          </p:cNvSpPr>
          <p:nvPr>
            <p:ph type="ctrTitle"/>
          </p:nvPr>
        </p:nvSpPr>
        <p:spPr>
          <a:xfrm>
            <a:off x="1167848" y="1306995"/>
            <a:ext cx="9856304" cy="3374335"/>
          </a:xfrm>
        </p:spPr>
        <p:txBody>
          <a:bodyPr>
            <a:normAutofit/>
          </a:bodyPr>
          <a:lstStyle/>
          <a:p>
            <a:r>
              <a:rPr lang="en-US" sz="4800" b="1" dirty="0">
                <a:latin typeface="Montserrat" panose="00000500000000000000" pitchFamily="2" charset="0"/>
                <a:cs typeface="Arial" panose="020B0604020202020204" pitchFamily="34" charset="0"/>
              </a:rPr>
              <a:t>CBA, §4-205, §6-202</a:t>
            </a:r>
            <a:br>
              <a:rPr lang="en-US" sz="4800" b="1" dirty="0">
                <a:latin typeface="Montserrat" panose="00000500000000000000" pitchFamily="2" charset="0"/>
                <a:cs typeface="Arial" panose="020B0604020202020204" pitchFamily="34" charset="0"/>
              </a:rPr>
            </a:br>
            <a:br>
              <a:rPr lang="en-US" sz="4800" dirty="0">
                <a:latin typeface="Montserrat" panose="00000500000000000000" pitchFamily="2" charset="0"/>
                <a:cs typeface="Arial" panose="020B0604020202020204" pitchFamily="34" charset="0"/>
              </a:rPr>
            </a:br>
            <a:r>
              <a:rPr lang="en-US" sz="4800" dirty="0">
                <a:latin typeface="Montserrat" panose="00000500000000000000" pitchFamily="2" charset="0"/>
                <a:cs typeface="Arial" panose="020B0604020202020204" pitchFamily="34" charset="0"/>
              </a:rPr>
              <a:t>Which process applies and under what circumstances?</a:t>
            </a:r>
          </a:p>
        </p:txBody>
      </p:sp>
    </p:spTree>
    <p:extLst>
      <p:ext uri="{BB962C8B-B14F-4D97-AF65-F5344CB8AC3E}">
        <p14:creationId xmlns:p14="http://schemas.microsoft.com/office/powerpoint/2010/main" val="4195234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77500" lnSpcReduction="20000"/>
          </a:bodyPr>
          <a:lstStyle/>
          <a:p>
            <a:pPr marL="0" indent="0" algn="ctr">
              <a:buNone/>
            </a:pPr>
            <a:r>
              <a:rPr lang="en-US" sz="3400" b="1" dirty="0">
                <a:solidFill>
                  <a:srgbClr val="FF0000"/>
                </a:solidFill>
                <a:latin typeface="Montserrat" panose="00000500000000000000" pitchFamily="2" charset="0"/>
              </a:rPr>
              <a:t>IMPORTANT!</a:t>
            </a:r>
          </a:p>
          <a:p>
            <a:endParaRPr lang="en-US" b="1" dirty="0">
              <a:latin typeface="Montserrat" panose="00000500000000000000" pitchFamily="2" charset="0"/>
            </a:endParaRPr>
          </a:p>
          <a:p>
            <a:pPr>
              <a:lnSpc>
                <a:spcPct val="120000"/>
              </a:lnSpc>
            </a:pPr>
            <a:r>
              <a:rPr lang="en-US" dirty="0">
                <a:latin typeface="Montserrat" panose="00000500000000000000" pitchFamily="2" charset="0"/>
              </a:rPr>
              <a:t>Always talk with an MSEA attorney if you have questions about this process.  </a:t>
            </a:r>
          </a:p>
          <a:p>
            <a:endParaRPr lang="en-US" dirty="0">
              <a:latin typeface="Montserrat" panose="00000500000000000000" pitchFamily="2" charset="0"/>
            </a:endParaRPr>
          </a:p>
          <a:p>
            <a:r>
              <a:rPr lang="en-US" dirty="0">
                <a:latin typeface="Montserrat" panose="00000500000000000000" pitchFamily="2" charset="0"/>
              </a:rPr>
              <a:t>Since employees must choose (“elect”) which appeal method to use, they should sign an “Election of Remedy” letter.</a:t>
            </a:r>
          </a:p>
          <a:p>
            <a:endParaRPr lang="en-US" dirty="0">
              <a:latin typeface="Montserrat" panose="00000500000000000000" pitchFamily="2" charset="0"/>
            </a:endParaRPr>
          </a:p>
          <a:p>
            <a:r>
              <a:rPr lang="en-US" dirty="0">
                <a:latin typeface="Montserrat" panose="00000500000000000000" pitchFamily="2" charset="0"/>
              </a:rPr>
              <a:t>Review the CBA and statutes.</a:t>
            </a:r>
          </a:p>
          <a:p>
            <a:endParaRPr lang="en-US" dirty="0">
              <a:latin typeface="Montserrat" panose="00000500000000000000" pitchFamily="2" charset="0"/>
            </a:endParaRPr>
          </a:p>
          <a:p>
            <a:pPr>
              <a:lnSpc>
                <a:spcPct val="120000"/>
              </a:lnSpc>
            </a:pPr>
            <a:r>
              <a:rPr lang="en-US" dirty="0">
                <a:latin typeface="Montserrat" panose="00000500000000000000" pitchFamily="2" charset="0"/>
              </a:rPr>
              <a:t>The following flowcharts present a thumbnail of the processes.  It is important to discuss with an MSEA attorney, review the letters, and the CBA for details.  </a:t>
            </a:r>
          </a:p>
        </p:txBody>
      </p:sp>
    </p:spTree>
    <p:extLst>
      <p:ext uri="{BB962C8B-B14F-4D97-AF65-F5344CB8AC3E}">
        <p14:creationId xmlns:p14="http://schemas.microsoft.com/office/powerpoint/2010/main" val="2647770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Process 4">
            <a:extLst>
              <a:ext uri="{FF2B5EF4-FFF2-40B4-BE49-F238E27FC236}">
                <a16:creationId xmlns:a16="http://schemas.microsoft.com/office/drawing/2014/main" id="{011DC2AE-7D6B-48D5-8BB5-98DAE8895AE3}"/>
              </a:ext>
            </a:extLst>
          </p:cNvPr>
          <p:cNvSpPr/>
          <p:nvPr/>
        </p:nvSpPr>
        <p:spPr>
          <a:xfrm>
            <a:off x="3156294" y="635137"/>
            <a:ext cx="5469715" cy="847129"/>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Montserrat" panose="00000500000000000000" pitchFamily="2" charset="0"/>
                <a:cs typeface="Arial" panose="020B0604020202020204" pitchFamily="34" charset="0"/>
              </a:rPr>
              <a:t>§4-205 Appeals</a:t>
            </a:r>
          </a:p>
          <a:p>
            <a:pPr algn="ctr"/>
            <a:r>
              <a:rPr lang="en-US" sz="1400" b="1" dirty="0">
                <a:solidFill>
                  <a:schemeClr val="tx1"/>
                </a:solidFill>
                <a:latin typeface="Montserrat" panose="00000500000000000000" pitchFamily="2" charset="0"/>
                <a:cs typeface="Arial" panose="020B0604020202020204" pitchFamily="34" charset="0"/>
              </a:rPr>
              <a:t>Evaluation </a:t>
            </a:r>
            <a:r>
              <a:rPr lang="en-US" sz="1400" dirty="0">
                <a:solidFill>
                  <a:schemeClr val="tx1"/>
                </a:solidFill>
                <a:latin typeface="Montserrat" panose="00000500000000000000" pitchFamily="2" charset="0"/>
                <a:cs typeface="Arial" panose="020B0604020202020204" pitchFamily="34" charset="0"/>
              </a:rPr>
              <a:t>(Process only)</a:t>
            </a:r>
            <a:r>
              <a:rPr lang="en-US" sz="1400" b="1" dirty="0">
                <a:solidFill>
                  <a:schemeClr val="tx1"/>
                </a:solidFill>
                <a:latin typeface="Montserrat" panose="00000500000000000000" pitchFamily="2" charset="0"/>
                <a:cs typeface="Arial" panose="020B0604020202020204" pitchFamily="34" charset="0"/>
              </a:rPr>
              <a:t>, Discipline </a:t>
            </a:r>
            <a:r>
              <a:rPr lang="en-US" sz="1400" i="1" dirty="0">
                <a:solidFill>
                  <a:schemeClr val="tx1"/>
                </a:solidFill>
                <a:latin typeface="Montserrat" panose="00000500000000000000" pitchFamily="2" charset="0"/>
                <a:cs typeface="Arial" panose="020B0604020202020204" pitchFamily="34" charset="0"/>
              </a:rPr>
              <a:t>(i.e. Warnings, Reprimands; NOT Suspension or Dismissal/Termination)</a:t>
            </a:r>
            <a:r>
              <a:rPr lang="en-US" sz="1400" dirty="0">
                <a:solidFill>
                  <a:schemeClr val="tx1"/>
                </a:solidFill>
                <a:latin typeface="Montserrat" panose="00000500000000000000" pitchFamily="2" charset="0"/>
                <a:cs typeface="Arial" panose="020B0604020202020204" pitchFamily="34" charset="0"/>
              </a:rPr>
              <a:t>, </a:t>
            </a:r>
          </a:p>
          <a:p>
            <a:pPr algn="ctr"/>
            <a:r>
              <a:rPr lang="en-US" sz="1400" b="1" dirty="0">
                <a:solidFill>
                  <a:schemeClr val="tx1"/>
                </a:solidFill>
                <a:latin typeface="Montserrat" panose="00000500000000000000" pitchFamily="2" charset="0"/>
                <a:cs typeface="Arial" panose="020B0604020202020204" pitchFamily="34" charset="0"/>
              </a:rPr>
              <a:t>PIP</a:t>
            </a:r>
            <a:r>
              <a:rPr lang="en-US" sz="1400" dirty="0">
                <a:solidFill>
                  <a:schemeClr val="tx1"/>
                </a:solidFill>
                <a:latin typeface="Montserrat" panose="00000500000000000000" pitchFamily="2" charset="0"/>
                <a:cs typeface="Arial" panose="020B0604020202020204" pitchFamily="34" charset="0"/>
              </a:rPr>
              <a:t> only if arising from discipline </a:t>
            </a:r>
          </a:p>
        </p:txBody>
      </p:sp>
      <p:sp>
        <p:nvSpPr>
          <p:cNvPr id="9" name="Flowchart: Process 8">
            <a:extLst>
              <a:ext uri="{FF2B5EF4-FFF2-40B4-BE49-F238E27FC236}">
                <a16:creationId xmlns:a16="http://schemas.microsoft.com/office/drawing/2014/main" id="{5569345F-6909-4957-9E7B-AEA73506E4A3}"/>
              </a:ext>
            </a:extLst>
          </p:cNvPr>
          <p:cNvSpPr/>
          <p:nvPr/>
        </p:nvSpPr>
        <p:spPr>
          <a:xfrm>
            <a:off x="1480889" y="2480452"/>
            <a:ext cx="2486020"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rPr>
              <a:t>CBA </a:t>
            </a:r>
            <a:r>
              <a:rPr lang="en-US" sz="1200" dirty="0">
                <a:solidFill>
                  <a:schemeClr val="tx1"/>
                </a:solidFill>
                <a:latin typeface="Montserrat" panose="00000500000000000000" pitchFamily="2" charset="0"/>
                <a:cs typeface="Arial" panose="020B0604020202020204" pitchFamily="34" charset="0"/>
              </a:rPr>
              <a:t>– Individual elects grievance/arbitration process</a:t>
            </a:r>
          </a:p>
        </p:txBody>
      </p:sp>
      <p:sp>
        <p:nvSpPr>
          <p:cNvPr id="10" name="Flowchart: Process 9">
            <a:extLst>
              <a:ext uri="{FF2B5EF4-FFF2-40B4-BE49-F238E27FC236}">
                <a16:creationId xmlns:a16="http://schemas.microsoft.com/office/drawing/2014/main" id="{C0AD6374-EEDA-4DFD-9FE0-B645CC69281C}"/>
              </a:ext>
            </a:extLst>
          </p:cNvPr>
          <p:cNvSpPr/>
          <p:nvPr/>
        </p:nvSpPr>
        <p:spPr>
          <a:xfrm>
            <a:off x="7819095" y="2453809"/>
            <a:ext cx="2262181"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hlinkClick r:id="rId2"/>
              </a:rPr>
              <a:t>§4-205 </a:t>
            </a:r>
            <a:r>
              <a:rPr lang="en-US" sz="1200" dirty="0">
                <a:solidFill>
                  <a:schemeClr val="tx1"/>
                </a:solidFill>
                <a:latin typeface="Montserrat" panose="00000500000000000000" pitchFamily="2" charset="0"/>
                <a:cs typeface="Arial" panose="020B0604020202020204" pitchFamily="34" charset="0"/>
              </a:rPr>
              <a:t>– Individual elects administrative appeal process </a:t>
            </a:r>
          </a:p>
        </p:txBody>
      </p:sp>
      <p:sp>
        <p:nvSpPr>
          <p:cNvPr id="12" name="Flowchart: Process 11">
            <a:extLst>
              <a:ext uri="{FF2B5EF4-FFF2-40B4-BE49-F238E27FC236}">
                <a16:creationId xmlns:a16="http://schemas.microsoft.com/office/drawing/2014/main" id="{0741AD92-E5DC-43DD-98C4-2539D7382186}"/>
              </a:ext>
            </a:extLst>
          </p:cNvPr>
          <p:cNvSpPr/>
          <p:nvPr/>
        </p:nvSpPr>
        <p:spPr>
          <a:xfrm>
            <a:off x="442911" y="225561"/>
            <a:ext cx="2428875" cy="4095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Montserrat" panose="00000500000000000000" pitchFamily="2" charset="0"/>
                <a:cs typeface="Arial" panose="020B0604020202020204" pitchFamily="34" charset="0"/>
              </a:rPr>
              <a:t>Certificated</a:t>
            </a:r>
            <a:r>
              <a:rPr lang="en-US" sz="1600" b="1" dirty="0">
                <a:solidFill>
                  <a:srgbClr val="FF0000"/>
                </a:solidFill>
                <a:latin typeface="Arial" panose="020B0604020202020204" pitchFamily="34" charset="0"/>
                <a:cs typeface="Arial" panose="020B0604020202020204" pitchFamily="34" charset="0"/>
              </a:rPr>
              <a:t> Staff </a:t>
            </a:r>
          </a:p>
        </p:txBody>
      </p:sp>
      <p:sp>
        <p:nvSpPr>
          <p:cNvPr id="11" name="Flowchart: Process 10">
            <a:extLst>
              <a:ext uri="{FF2B5EF4-FFF2-40B4-BE49-F238E27FC236}">
                <a16:creationId xmlns:a16="http://schemas.microsoft.com/office/drawing/2014/main" id="{06CCFB5B-2FBD-4599-AB3F-3519034AF74F}"/>
              </a:ext>
            </a:extLst>
          </p:cNvPr>
          <p:cNvSpPr/>
          <p:nvPr/>
        </p:nvSpPr>
        <p:spPr>
          <a:xfrm>
            <a:off x="1191774" y="3300756"/>
            <a:ext cx="3064250" cy="480381"/>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Grievance process moves forward per CBA. May be resolved at any step.</a:t>
            </a:r>
          </a:p>
        </p:txBody>
      </p:sp>
      <p:sp>
        <p:nvSpPr>
          <p:cNvPr id="17" name="Flowchart: Process 16">
            <a:extLst>
              <a:ext uri="{FF2B5EF4-FFF2-40B4-BE49-F238E27FC236}">
                <a16:creationId xmlns:a16="http://schemas.microsoft.com/office/drawing/2014/main" id="{AC38DC50-EC7D-46DF-B282-4A0B398F8353}"/>
              </a:ext>
            </a:extLst>
          </p:cNvPr>
          <p:cNvSpPr/>
          <p:nvPr/>
        </p:nvSpPr>
        <p:spPr>
          <a:xfrm>
            <a:off x="1191774" y="3892141"/>
            <a:ext cx="3064249" cy="8320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If issue is not satisfactorily resolved at lower steps of grievance process, the </a:t>
            </a:r>
            <a:r>
              <a:rPr lang="en-US" sz="1200" u="sng" dirty="0">
                <a:solidFill>
                  <a:schemeClr val="tx1"/>
                </a:solidFill>
                <a:latin typeface="Montserrat" panose="00000500000000000000" pitchFamily="2" charset="0"/>
                <a:cs typeface="Arial" panose="020B0604020202020204" pitchFamily="34" charset="0"/>
              </a:rPr>
              <a:t>local may decide to file for arbitration.</a:t>
            </a:r>
          </a:p>
        </p:txBody>
      </p:sp>
      <p:sp>
        <p:nvSpPr>
          <p:cNvPr id="18" name="Flowchart: Process 17">
            <a:extLst>
              <a:ext uri="{FF2B5EF4-FFF2-40B4-BE49-F238E27FC236}">
                <a16:creationId xmlns:a16="http://schemas.microsoft.com/office/drawing/2014/main" id="{3C38B9FD-8289-47DE-AD41-2EEE0B02C538}"/>
              </a:ext>
            </a:extLst>
          </p:cNvPr>
          <p:cNvSpPr/>
          <p:nvPr/>
        </p:nvSpPr>
        <p:spPr>
          <a:xfrm>
            <a:off x="865191" y="4834832"/>
            <a:ext cx="3717415"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If filed for arbitration, a hearing is held, and the arbitrator issues a decision. This is the last step unless otherwise indicated in the CBA.</a:t>
            </a:r>
          </a:p>
        </p:txBody>
      </p:sp>
      <p:sp>
        <p:nvSpPr>
          <p:cNvPr id="19" name="Flowchart: Process 18">
            <a:extLst>
              <a:ext uri="{FF2B5EF4-FFF2-40B4-BE49-F238E27FC236}">
                <a16:creationId xmlns:a16="http://schemas.microsoft.com/office/drawing/2014/main" id="{4273C11B-5232-4D60-B55D-3FBC6A6E927C}"/>
              </a:ext>
            </a:extLst>
          </p:cNvPr>
          <p:cNvSpPr/>
          <p:nvPr/>
        </p:nvSpPr>
        <p:spPr>
          <a:xfrm>
            <a:off x="7418059" y="3189753"/>
            <a:ext cx="3064251" cy="589822"/>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Local superintendent may hold a hearing (it is not required) and issues a decision</a:t>
            </a:r>
            <a:r>
              <a:rPr lang="en-US" sz="1200" dirty="0">
                <a:solidFill>
                  <a:schemeClr val="tx1"/>
                </a:solidFill>
                <a:latin typeface="Arial" panose="020B0604020202020204" pitchFamily="34" charset="0"/>
                <a:cs typeface="Arial" panose="020B0604020202020204" pitchFamily="34" charset="0"/>
              </a:rPr>
              <a:t>.</a:t>
            </a:r>
          </a:p>
        </p:txBody>
      </p:sp>
      <p:sp>
        <p:nvSpPr>
          <p:cNvPr id="20" name="Flowchart: Process 19">
            <a:extLst>
              <a:ext uri="{FF2B5EF4-FFF2-40B4-BE49-F238E27FC236}">
                <a16:creationId xmlns:a16="http://schemas.microsoft.com/office/drawing/2014/main" id="{40C4300F-DF21-47F9-8683-5822BCFE4F6A}"/>
              </a:ext>
            </a:extLst>
          </p:cNvPr>
          <p:cNvSpPr/>
          <p:nvPr/>
        </p:nvSpPr>
        <p:spPr>
          <a:xfrm>
            <a:off x="6756949" y="3933240"/>
            <a:ext cx="4386468" cy="8069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Superintendent’s decision may be appealed by individual to county board. Hearing may be held (it is not required) and county board issues a decision.</a:t>
            </a:r>
          </a:p>
        </p:txBody>
      </p:sp>
      <p:sp>
        <p:nvSpPr>
          <p:cNvPr id="21" name="Flowchart: Process 20">
            <a:extLst>
              <a:ext uri="{FF2B5EF4-FFF2-40B4-BE49-F238E27FC236}">
                <a16:creationId xmlns:a16="http://schemas.microsoft.com/office/drawing/2014/main" id="{233A4A5A-3467-4AE1-9DB0-A99912551D46}"/>
              </a:ext>
            </a:extLst>
          </p:cNvPr>
          <p:cNvSpPr/>
          <p:nvPr/>
        </p:nvSpPr>
        <p:spPr>
          <a:xfrm>
            <a:off x="6096000" y="4834832"/>
            <a:ext cx="5717945"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County board’s decision may be appealed by individual to State Board. State Board’s review is limited in scope and does not require a hearing.  State Board issues a decision.</a:t>
            </a:r>
          </a:p>
        </p:txBody>
      </p:sp>
      <p:sp>
        <p:nvSpPr>
          <p:cNvPr id="22" name="Flowchart: Process 21">
            <a:extLst>
              <a:ext uri="{FF2B5EF4-FFF2-40B4-BE49-F238E27FC236}">
                <a16:creationId xmlns:a16="http://schemas.microsoft.com/office/drawing/2014/main" id="{E6FCD878-33F8-4149-B7A8-AA2C69190DD6}"/>
              </a:ext>
            </a:extLst>
          </p:cNvPr>
          <p:cNvSpPr/>
          <p:nvPr/>
        </p:nvSpPr>
        <p:spPr>
          <a:xfrm>
            <a:off x="2530537" y="6065692"/>
            <a:ext cx="6721227" cy="580078"/>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1" dirty="0">
                <a:solidFill>
                  <a:srgbClr val="0070C0"/>
                </a:solidFill>
                <a:latin typeface="Montserrat" panose="00000500000000000000" pitchFamily="2" charset="0"/>
                <a:cs typeface="Arial" panose="020B0604020202020204" pitchFamily="34" charset="0"/>
              </a:rPr>
              <a:t>NOTE</a:t>
            </a:r>
            <a:r>
              <a:rPr lang="en-US" sz="1200" i="1" dirty="0">
                <a:solidFill>
                  <a:srgbClr val="0070C0"/>
                </a:solidFill>
                <a:latin typeface="Montserrat" panose="00000500000000000000" pitchFamily="2" charset="0"/>
                <a:cs typeface="Arial" panose="020B0604020202020204" pitchFamily="34" charset="0"/>
              </a:rPr>
              <a:t> – Members receive representation from UD/Legal under the CBA and statute; Non-members, including early enrollees, receive representation from UD/Legal under the CBA</a:t>
            </a:r>
          </a:p>
        </p:txBody>
      </p:sp>
      <p:sp>
        <p:nvSpPr>
          <p:cNvPr id="4" name="Flowchart: Process 3">
            <a:extLst>
              <a:ext uri="{FF2B5EF4-FFF2-40B4-BE49-F238E27FC236}">
                <a16:creationId xmlns:a16="http://schemas.microsoft.com/office/drawing/2014/main" id="{5C9C09F7-E4F9-09D7-755C-CC31953D6518}"/>
              </a:ext>
            </a:extLst>
          </p:cNvPr>
          <p:cNvSpPr/>
          <p:nvPr/>
        </p:nvSpPr>
        <p:spPr>
          <a:xfrm>
            <a:off x="3490230" y="1608425"/>
            <a:ext cx="4801842"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solidFill>
                  <a:schemeClr val="tx1"/>
                </a:solidFill>
                <a:latin typeface="Montserrat" panose="00000500000000000000" pitchFamily="2" charset="0"/>
                <a:cs typeface="Arial" panose="020B0604020202020204" pitchFamily="34" charset="0"/>
              </a:rPr>
              <a:t>UniServ</a:t>
            </a:r>
            <a:r>
              <a:rPr lang="en-US" sz="1200" b="1" dirty="0">
                <a:solidFill>
                  <a:schemeClr val="tx1"/>
                </a:solidFill>
                <a:latin typeface="Montserrat" panose="00000500000000000000" pitchFamily="2" charset="0"/>
                <a:cs typeface="Arial" panose="020B0604020202020204" pitchFamily="34" charset="0"/>
              </a:rPr>
              <a:t> Director provides Election of Remedies letter </a:t>
            </a:r>
            <a:r>
              <a:rPr lang="en-US" sz="1200" dirty="0">
                <a:solidFill>
                  <a:schemeClr val="tx1"/>
                </a:solidFill>
                <a:latin typeface="Montserrat" panose="00000500000000000000" pitchFamily="2" charset="0"/>
                <a:cs typeface="Arial" panose="020B0604020202020204" pitchFamily="34" charset="0"/>
              </a:rPr>
              <a:t>to member to inform about options to pursue under </a:t>
            </a:r>
            <a:r>
              <a:rPr lang="en-US" sz="1200" b="1" dirty="0">
                <a:solidFill>
                  <a:schemeClr val="tx1"/>
                </a:solidFill>
                <a:latin typeface="Montserrat" panose="00000500000000000000" pitchFamily="2" charset="0"/>
                <a:cs typeface="Arial" panose="020B0604020202020204" pitchFamily="34" charset="0"/>
              </a:rPr>
              <a:t>CBA or §4-205</a:t>
            </a:r>
            <a:r>
              <a:rPr lang="en-US" sz="1200" dirty="0">
                <a:solidFill>
                  <a:schemeClr val="tx1"/>
                </a:solidFill>
                <a:latin typeface="Montserrat" panose="00000500000000000000" pitchFamily="2" charset="0"/>
                <a:cs typeface="Arial" panose="020B0604020202020204" pitchFamily="34" charset="0"/>
              </a:rPr>
              <a:t>. </a:t>
            </a:r>
          </a:p>
        </p:txBody>
      </p:sp>
    </p:spTree>
    <p:extLst>
      <p:ext uri="{BB962C8B-B14F-4D97-AF65-F5344CB8AC3E}">
        <p14:creationId xmlns:p14="http://schemas.microsoft.com/office/powerpoint/2010/main" val="1009490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lowchart: Process 4">
            <a:extLst>
              <a:ext uri="{FF2B5EF4-FFF2-40B4-BE49-F238E27FC236}">
                <a16:creationId xmlns:a16="http://schemas.microsoft.com/office/drawing/2014/main" id="{011DC2AE-7D6B-48D5-8BB5-98DAE8895AE3}"/>
              </a:ext>
            </a:extLst>
          </p:cNvPr>
          <p:cNvSpPr/>
          <p:nvPr/>
        </p:nvSpPr>
        <p:spPr>
          <a:xfrm>
            <a:off x="3156294" y="635137"/>
            <a:ext cx="5469715" cy="847129"/>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Montserrat" panose="00000500000000000000" pitchFamily="2" charset="0"/>
                <a:cs typeface="Arial" panose="020B0604020202020204" pitchFamily="34" charset="0"/>
              </a:rPr>
              <a:t>§4-205 Appeals</a:t>
            </a:r>
          </a:p>
          <a:p>
            <a:pPr algn="ctr"/>
            <a:r>
              <a:rPr lang="en-US" sz="1400" b="1" dirty="0">
                <a:solidFill>
                  <a:schemeClr val="tx1"/>
                </a:solidFill>
                <a:latin typeface="Montserrat" panose="00000500000000000000" pitchFamily="2" charset="0"/>
                <a:cs typeface="Arial" panose="020B0604020202020204" pitchFamily="34" charset="0"/>
              </a:rPr>
              <a:t>Evaluation </a:t>
            </a:r>
            <a:r>
              <a:rPr lang="en-US" sz="1400" dirty="0">
                <a:solidFill>
                  <a:schemeClr val="tx1"/>
                </a:solidFill>
                <a:latin typeface="Montserrat" panose="00000500000000000000" pitchFamily="2" charset="0"/>
                <a:cs typeface="Arial" panose="020B0604020202020204" pitchFamily="34" charset="0"/>
              </a:rPr>
              <a:t>(Process only)</a:t>
            </a:r>
            <a:r>
              <a:rPr lang="en-US" sz="1400" b="1" dirty="0">
                <a:solidFill>
                  <a:schemeClr val="tx1"/>
                </a:solidFill>
                <a:latin typeface="Montserrat" panose="00000500000000000000" pitchFamily="2" charset="0"/>
                <a:cs typeface="Arial" panose="020B0604020202020204" pitchFamily="34" charset="0"/>
              </a:rPr>
              <a:t>, Discipline </a:t>
            </a:r>
            <a:r>
              <a:rPr lang="en-US" sz="1400" i="1" dirty="0">
                <a:solidFill>
                  <a:schemeClr val="tx1"/>
                </a:solidFill>
                <a:latin typeface="Montserrat" panose="00000500000000000000" pitchFamily="2" charset="0"/>
                <a:cs typeface="Arial" panose="020B0604020202020204" pitchFamily="34" charset="0"/>
              </a:rPr>
              <a:t>(i.e. Warnings, Reprimands, Suspension or Dismissal/Termination)</a:t>
            </a:r>
            <a:r>
              <a:rPr lang="en-US" sz="1400" dirty="0">
                <a:solidFill>
                  <a:schemeClr val="tx1"/>
                </a:solidFill>
                <a:latin typeface="Montserrat" panose="00000500000000000000" pitchFamily="2" charset="0"/>
                <a:cs typeface="Arial" panose="020B0604020202020204" pitchFamily="34" charset="0"/>
              </a:rPr>
              <a:t>, </a:t>
            </a:r>
          </a:p>
          <a:p>
            <a:pPr algn="ctr"/>
            <a:r>
              <a:rPr lang="en-US" sz="1400" b="1" dirty="0">
                <a:solidFill>
                  <a:schemeClr val="tx1"/>
                </a:solidFill>
                <a:latin typeface="Montserrat" panose="00000500000000000000" pitchFamily="2" charset="0"/>
                <a:cs typeface="Arial" panose="020B0604020202020204" pitchFamily="34" charset="0"/>
              </a:rPr>
              <a:t>PIP</a:t>
            </a:r>
            <a:r>
              <a:rPr lang="en-US" sz="1400" dirty="0">
                <a:solidFill>
                  <a:schemeClr val="tx1"/>
                </a:solidFill>
                <a:latin typeface="Montserrat" panose="00000500000000000000" pitchFamily="2" charset="0"/>
                <a:cs typeface="Arial" panose="020B0604020202020204" pitchFamily="34" charset="0"/>
              </a:rPr>
              <a:t> only if arising from discipline </a:t>
            </a:r>
          </a:p>
        </p:txBody>
      </p:sp>
      <p:sp>
        <p:nvSpPr>
          <p:cNvPr id="9" name="Flowchart: Process 8">
            <a:extLst>
              <a:ext uri="{FF2B5EF4-FFF2-40B4-BE49-F238E27FC236}">
                <a16:creationId xmlns:a16="http://schemas.microsoft.com/office/drawing/2014/main" id="{5569345F-6909-4957-9E7B-AEA73506E4A3}"/>
              </a:ext>
            </a:extLst>
          </p:cNvPr>
          <p:cNvSpPr/>
          <p:nvPr/>
        </p:nvSpPr>
        <p:spPr>
          <a:xfrm>
            <a:off x="1480889" y="2480452"/>
            <a:ext cx="2486020"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rPr>
              <a:t>CBA </a:t>
            </a:r>
            <a:r>
              <a:rPr lang="en-US" sz="1200" dirty="0">
                <a:solidFill>
                  <a:schemeClr val="tx1"/>
                </a:solidFill>
                <a:latin typeface="Montserrat" panose="00000500000000000000" pitchFamily="2" charset="0"/>
                <a:cs typeface="Arial" panose="020B0604020202020204" pitchFamily="34" charset="0"/>
              </a:rPr>
              <a:t>– Individual elects grievance/arbitration process, if applicable</a:t>
            </a:r>
          </a:p>
        </p:txBody>
      </p:sp>
      <p:sp>
        <p:nvSpPr>
          <p:cNvPr id="10" name="Flowchart: Process 9">
            <a:extLst>
              <a:ext uri="{FF2B5EF4-FFF2-40B4-BE49-F238E27FC236}">
                <a16:creationId xmlns:a16="http://schemas.microsoft.com/office/drawing/2014/main" id="{C0AD6374-EEDA-4DFD-9FE0-B645CC69281C}"/>
              </a:ext>
            </a:extLst>
          </p:cNvPr>
          <p:cNvSpPr/>
          <p:nvPr/>
        </p:nvSpPr>
        <p:spPr>
          <a:xfrm>
            <a:off x="7819095" y="2453809"/>
            <a:ext cx="2262181"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hlinkClick r:id="rId2"/>
              </a:rPr>
              <a:t>§4-205 </a:t>
            </a:r>
            <a:r>
              <a:rPr lang="en-US" sz="1200" dirty="0">
                <a:solidFill>
                  <a:schemeClr val="tx1"/>
                </a:solidFill>
                <a:latin typeface="Montserrat" panose="00000500000000000000" pitchFamily="2" charset="0"/>
                <a:cs typeface="Arial" panose="020B0604020202020204" pitchFamily="34" charset="0"/>
              </a:rPr>
              <a:t>– Individual elects administrative appeal process </a:t>
            </a:r>
          </a:p>
        </p:txBody>
      </p:sp>
      <p:sp>
        <p:nvSpPr>
          <p:cNvPr id="12" name="Flowchart: Process 11">
            <a:extLst>
              <a:ext uri="{FF2B5EF4-FFF2-40B4-BE49-F238E27FC236}">
                <a16:creationId xmlns:a16="http://schemas.microsoft.com/office/drawing/2014/main" id="{0741AD92-E5DC-43DD-98C4-2539D7382186}"/>
              </a:ext>
            </a:extLst>
          </p:cNvPr>
          <p:cNvSpPr/>
          <p:nvPr/>
        </p:nvSpPr>
        <p:spPr>
          <a:xfrm>
            <a:off x="442911" y="81280"/>
            <a:ext cx="2428875" cy="553857"/>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Montserrat" panose="00000500000000000000" pitchFamily="2" charset="0"/>
                <a:cs typeface="Arial" panose="020B0604020202020204" pitchFamily="34" charset="0"/>
              </a:rPr>
              <a:t>Non-Certificated Staff </a:t>
            </a:r>
          </a:p>
        </p:txBody>
      </p:sp>
      <p:sp>
        <p:nvSpPr>
          <p:cNvPr id="11" name="Flowchart: Process 10">
            <a:extLst>
              <a:ext uri="{FF2B5EF4-FFF2-40B4-BE49-F238E27FC236}">
                <a16:creationId xmlns:a16="http://schemas.microsoft.com/office/drawing/2014/main" id="{06CCFB5B-2FBD-4599-AB3F-3519034AF74F}"/>
              </a:ext>
            </a:extLst>
          </p:cNvPr>
          <p:cNvSpPr/>
          <p:nvPr/>
        </p:nvSpPr>
        <p:spPr>
          <a:xfrm>
            <a:off x="1191774" y="3300756"/>
            <a:ext cx="3064250" cy="480381"/>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Grievance process moves forward per CBA. May be resolved at any step.</a:t>
            </a:r>
          </a:p>
        </p:txBody>
      </p:sp>
      <p:sp>
        <p:nvSpPr>
          <p:cNvPr id="17" name="Flowchart: Process 16">
            <a:extLst>
              <a:ext uri="{FF2B5EF4-FFF2-40B4-BE49-F238E27FC236}">
                <a16:creationId xmlns:a16="http://schemas.microsoft.com/office/drawing/2014/main" id="{AC38DC50-EC7D-46DF-B282-4A0B398F8353}"/>
              </a:ext>
            </a:extLst>
          </p:cNvPr>
          <p:cNvSpPr/>
          <p:nvPr/>
        </p:nvSpPr>
        <p:spPr>
          <a:xfrm>
            <a:off x="1191774" y="3892141"/>
            <a:ext cx="3064249" cy="8320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If issue is not satisfactorily resolved at lower steps of grievance process, the </a:t>
            </a:r>
            <a:r>
              <a:rPr lang="en-US" sz="1200" u="sng" dirty="0">
                <a:solidFill>
                  <a:schemeClr val="tx1"/>
                </a:solidFill>
                <a:latin typeface="Montserrat" panose="00000500000000000000" pitchFamily="2" charset="0"/>
                <a:cs typeface="Arial" panose="020B0604020202020204" pitchFamily="34" charset="0"/>
              </a:rPr>
              <a:t>local may decide to file for arbitration.</a:t>
            </a:r>
          </a:p>
        </p:txBody>
      </p:sp>
      <p:sp>
        <p:nvSpPr>
          <p:cNvPr id="18" name="Flowchart: Process 17">
            <a:extLst>
              <a:ext uri="{FF2B5EF4-FFF2-40B4-BE49-F238E27FC236}">
                <a16:creationId xmlns:a16="http://schemas.microsoft.com/office/drawing/2014/main" id="{3C38B9FD-8289-47DE-AD41-2EEE0B02C538}"/>
              </a:ext>
            </a:extLst>
          </p:cNvPr>
          <p:cNvSpPr/>
          <p:nvPr/>
        </p:nvSpPr>
        <p:spPr>
          <a:xfrm>
            <a:off x="865191" y="4834832"/>
            <a:ext cx="3717415"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If filed for arbitration, a hearing is held, and the arbitrator issues a decision. This is the last step unless otherwise indicated in the CBA.</a:t>
            </a:r>
          </a:p>
        </p:txBody>
      </p:sp>
      <p:sp>
        <p:nvSpPr>
          <p:cNvPr id="19" name="Flowchart: Process 18">
            <a:extLst>
              <a:ext uri="{FF2B5EF4-FFF2-40B4-BE49-F238E27FC236}">
                <a16:creationId xmlns:a16="http://schemas.microsoft.com/office/drawing/2014/main" id="{4273C11B-5232-4D60-B55D-3FBC6A6E927C}"/>
              </a:ext>
            </a:extLst>
          </p:cNvPr>
          <p:cNvSpPr/>
          <p:nvPr/>
        </p:nvSpPr>
        <p:spPr>
          <a:xfrm>
            <a:off x="7418059" y="3189753"/>
            <a:ext cx="3064251" cy="589822"/>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Local superintendent may hold a hearing (it is not required) and issues a decision.</a:t>
            </a:r>
          </a:p>
        </p:txBody>
      </p:sp>
      <p:sp>
        <p:nvSpPr>
          <p:cNvPr id="20" name="Flowchart: Process 19">
            <a:extLst>
              <a:ext uri="{FF2B5EF4-FFF2-40B4-BE49-F238E27FC236}">
                <a16:creationId xmlns:a16="http://schemas.microsoft.com/office/drawing/2014/main" id="{40C4300F-DF21-47F9-8683-5822BCFE4F6A}"/>
              </a:ext>
            </a:extLst>
          </p:cNvPr>
          <p:cNvSpPr/>
          <p:nvPr/>
        </p:nvSpPr>
        <p:spPr>
          <a:xfrm>
            <a:off x="6756949" y="3933240"/>
            <a:ext cx="4386468" cy="8069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Superintendent’s decision may be appealed by individual to county board. Hearing may be held (it is not required) and county board issues a decision.</a:t>
            </a:r>
          </a:p>
        </p:txBody>
      </p:sp>
      <p:sp>
        <p:nvSpPr>
          <p:cNvPr id="21" name="Flowchart: Process 20">
            <a:extLst>
              <a:ext uri="{FF2B5EF4-FFF2-40B4-BE49-F238E27FC236}">
                <a16:creationId xmlns:a16="http://schemas.microsoft.com/office/drawing/2014/main" id="{233A4A5A-3467-4AE1-9DB0-A99912551D46}"/>
              </a:ext>
            </a:extLst>
          </p:cNvPr>
          <p:cNvSpPr/>
          <p:nvPr/>
        </p:nvSpPr>
        <p:spPr>
          <a:xfrm>
            <a:off x="6096000" y="4834832"/>
            <a:ext cx="5717945"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County board’s decision may be appealed by individual to State Board. State Board’s review is limited in scope and does not require a hearing.  State Board issues a decision.</a:t>
            </a:r>
          </a:p>
        </p:txBody>
      </p:sp>
      <p:sp>
        <p:nvSpPr>
          <p:cNvPr id="22" name="Flowchart: Process 21">
            <a:extLst>
              <a:ext uri="{FF2B5EF4-FFF2-40B4-BE49-F238E27FC236}">
                <a16:creationId xmlns:a16="http://schemas.microsoft.com/office/drawing/2014/main" id="{E6FCD878-33F8-4149-B7A8-AA2C69190DD6}"/>
              </a:ext>
            </a:extLst>
          </p:cNvPr>
          <p:cNvSpPr/>
          <p:nvPr/>
        </p:nvSpPr>
        <p:spPr>
          <a:xfrm>
            <a:off x="2530537" y="6065692"/>
            <a:ext cx="6721227" cy="580078"/>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1" dirty="0">
                <a:solidFill>
                  <a:srgbClr val="0070C0"/>
                </a:solidFill>
                <a:latin typeface="Montserrat" panose="00000500000000000000" pitchFamily="2" charset="0"/>
                <a:cs typeface="Arial" panose="020B0604020202020204" pitchFamily="34" charset="0"/>
              </a:rPr>
              <a:t>NOTE</a:t>
            </a:r>
            <a:r>
              <a:rPr lang="en-US" sz="1200" i="1" dirty="0">
                <a:solidFill>
                  <a:srgbClr val="0070C0"/>
                </a:solidFill>
                <a:latin typeface="Montserrat" panose="00000500000000000000" pitchFamily="2" charset="0"/>
                <a:cs typeface="Arial" panose="020B0604020202020204" pitchFamily="34" charset="0"/>
              </a:rPr>
              <a:t> – Members receive representation from UD/Legal under the CBA and statute; Non-members, including early enrollees, receive representation from UD/Legal under the CBA</a:t>
            </a:r>
          </a:p>
        </p:txBody>
      </p:sp>
      <p:sp>
        <p:nvSpPr>
          <p:cNvPr id="4" name="Flowchart: Process 3">
            <a:extLst>
              <a:ext uri="{FF2B5EF4-FFF2-40B4-BE49-F238E27FC236}">
                <a16:creationId xmlns:a16="http://schemas.microsoft.com/office/drawing/2014/main" id="{5C9C09F7-E4F9-09D7-755C-CC31953D6518}"/>
              </a:ext>
            </a:extLst>
          </p:cNvPr>
          <p:cNvSpPr/>
          <p:nvPr/>
        </p:nvSpPr>
        <p:spPr>
          <a:xfrm>
            <a:off x="3490230" y="1608425"/>
            <a:ext cx="4801842"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rPr>
              <a:t>UniServ Director provides Election of Remedies letter </a:t>
            </a:r>
            <a:r>
              <a:rPr lang="en-US" sz="1200" dirty="0">
                <a:solidFill>
                  <a:schemeClr val="tx1"/>
                </a:solidFill>
                <a:latin typeface="Montserrat" panose="00000500000000000000" pitchFamily="2" charset="0"/>
                <a:cs typeface="Arial" panose="020B0604020202020204" pitchFamily="34" charset="0"/>
              </a:rPr>
              <a:t>to member to inform about options to pursue under </a:t>
            </a:r>
            <a:r>
              <a:rPr lang="en-US" sz="1200" b="1" dirty="0">
                <a:solidFill>
                  <a:schemeClr val="tx1"/>
                </a:solidFill>
                <a:latin typeface="Montserrat" panose="00000500000000000000" pitchFamily="2" charset="0"/>
                <a:cs typeface="Arial" panose="020B0604020202020204" pitchFamily="34" charset="0"/>
              </a:rPr>
              <a:t>CBA or §4-205 (this assumes that the CBA provides just cause and arbitration for all forms of discipline)</a:t>
            </a:r>
            <a:r>
              <a:rPr lang="en-US" sz="1200" dirty="0">
                <a:solidFill>
                  <a:schemeClr val="tx1"/>
                </a:solidFill>
                <a:latin typeface="Montserrat" panose="00000500000000000000" pitchFamily="2" charset="0"/>
                <a:cs typeface="Arial" panose="020B0604020202020204" pitchFamily="34" charset="0"/>
              </a:rPr>
              <a:t>. </a:t>
            </a:r>
          </a:p>
        </p:txBody>
      </p:sp>
    </p:spTree>
    <p:extLst>
      <p:ext uri="{BB962C8B-B14F-4D97-AF65-F5344CB8AC3E}">
        <p14:creationId xmlns:p14="http://schemas.microsoft.com/office/powerpoint/2010/main" val="1500373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62500" lnSpcReduction="20000"/>
          </a:bodyPr>
          <a:lstStyle/>
          <a:p>
            <a:pPr marL="1371600" marR="0" indent="-457200">
              <a:spcBef>
                <a:spcPts val="0"/>
              </a:spcBef>
              <a:spcAft>
                <a:spcPts val="0"/>
              </a:spcAft>
            </a:pPr>
            <a:endParaRPr lang="en-US" sz="2800" b="1" dirty="0">
              <a:effectLst/>
              <a:latin typeface="Montserrat" panose="00000500000000000000" pitchFamily="2" charset="0"/>
              <a:ea typeface="Times New Roman" panose="02020603050405020304" pitchFamily="18" charset="0"/>
            </a:endParaRPr>
          </a:p>
          <a:p>
            <a:pPr marL="2286000" lvl="3" indent="0">
              <a:spcBef>
                <a:spcPts val="0"/>
              </a:spcBef>
              <a:buNone/>
            </a:pPr>
            <a:r>
              <a:rPr lang="en-US" sz="2900" b="1" dirty="0">
                <a:latin typeface="Montserrat" panose="00000500000000000000" pitchFamily="2" charset="0"/>
                <a:ea typeface="Times New Roman" panose="02020603050405020304" pitchFamily="18" charset="0"/>
              </a:rPr>
              <a:t>	      Contents of a </a:t>
            </a:r>
            <a:r>
              <a:rPr lang="en-US" sz="2900" b="1" dirty="0">
                <a:latin typeface="Symbol" panose="05050102010706020507" pitchFamily="18" charset="2"/>
                <a:ea typeface="Times New Roman" panose="02020603050405020304" pitchFamily="18" charset="0"/>
              </a:rPr>
              <a:t>§</a:t>
            </a:r>
            <a:r>
              <a:rPr lang="en-US" sz="2900" b="1" dirty="0">
                <a:latin typeface="Arial" panose="020B0604020202020204" pitchFamily="34" charset="0"/>
                <a:ea typeface="Times New Roman" panose="02020603050405020304" pitchFamily="18" charset="0"/>
                <a:cs typeface="Arial" panose="020B0604020202020204" pitchFamily="34" charset="0"/>
              </a:rPr>
              <a:t>4-205 Appeal</a:t>
            </a:r>
            <a:endParaRPr lang="en-US" sz="2900" b="1" dirty="0">
              <a:latin typeface="Montserrat" panose="00000500000000000000" pitchFamily="2" charset="0"/>
              <a:ea typeface="Times New Roman" panose="02020603050405020304" pitchFamily="18" charset="0"/>
            </a:endParaRPr>
          </a:p>
          <a:p>
            <a:pPr marL="914400" marR="0" indent="0">
              <a:spcBef>
                <a:spcPts val="0"/>
              </a:spcBef>
              <a:spcAft>
                <a:spcPts val="0"/>
              </a:spcAft>
              <a:buNone/>
            </a:pPr>
            <a:endParaRPr lang="en-US" sz="2900" dirty="0">
              <a:effectLst/>
              <a:latin typeface="Montserrat" panose="00000500000000000000" pitchFamily="2" charset="0"/>
              <a:ea typeface="Times New Roman" panose="02020603050405020304" pitchFamily="18" charset="0"/>
            </a:endParaRPr>
          </a:p>
          <a:p>
            <a:pPr marL="914400" marR="0" indent="0">
              <a:spcBef>
                <a:spcPts val="0"/>
              </a:spcBef>
              <a:spcAft>
                <a:spcPts val="0"/>
              </a:spcAft>
              <a:buNone/>
            </a:pPr>
            <a:endParaRPr lang="en-US" sz="2900" dirty="0">
              <a:effectLst/>
              <a:latin typeface="Montserrat" panose="00000500000000000000" pitchFamily="2" charset="0"/>
              <a:ea typeface="Times New Roman" panose="02020603050405020304" pitchFamily="18" charset="0"/>
            </a:endParaRPr>
          </a:p>
          <a:p>
            <a:pPr marL="1371600" marR="0" indent="-457200">
              <a:spcBef>
                <a:spcPts val="0"/>
              </a:spcBef>
              <a:spcAft>
                <a:spcPts val="0"/>
              </a:spcAft>
            </a:pPr>
            <a:endParaRPr lang="en-US" sz="3400" dirty="0">
              <a:latin typeface="Montserrat" panose="00000500000000000000" pitchFamily="2" charset="0"/>
              <a:ea typeface="Times New Roman" panose="02020603050405020304" pitchFamily="18" charset="0"/>
            </a:endParaRPr>
          </a:p>
          <a:p>
            <a:pPr marL="685800" indent="-457200">
              <a:spcBef>
                <a:spcPts val="0"/>
              </a:spcBef>
            </a:pPr>
            <a:r>
              <a:rPr lang="en-US" sz="3400" dirty="0">
                <a:latin typeface="Montserrat" panose="00000500000000000000" pitchFamily="2" charset="0"/>
                <a:ea typeface="Times New Roman" panose="02020603050405020304" pitchFamily="18" charset="0"/>
              </a:rPr>
              <a:t>At no level of the appeal process is a member entitled to a full hearing unless the appeal involves allegations of discrimination (</a:t>
            </a:r>
            <a:r>
              <a:rPr lang="en-US" sz="3400" dirty="0" err="1">
                <a:latin typeface="Montserrat" panose="00000500000000000000" pitchFamily="2" charset="0"/>
                <a:ea typeface="Times New Roman" panose="02020603050405020304" pitchFamily="18" charset="0"/>
              </a:rPr>
              <a:t>ie</a:t>
            </a:r>
            <a:r>
              <a:rPr lang="en-US" sz="3400" dirty="0">
                <a:latin typeface="Montserrat" panose="00000500000000000000" pitchFamily="2" charset="0"/>
                <a:ea typeface="Times New Roman" panose="02020603050405020304" pitchFamily="18" charset="0"/>
              </a:rPr>
              <a:t> transfer was the result of retaliation or discrimination constituting an abuse of discretion of the superintendent or denial of any statutory or constitutional right or privilege.</a:t>
            </a:r>
          </a:p>
          <a:p>
            <a:pPr indent="0">
              <a:spcBef>
                <a:spcPts val="0"/>
              </a:spcBef>
              <a:buNone/>
            </a:pPr>
            <a:endParaRPr lang="en-US" sz="3400" dirty="0">
              <a:latin typeface="Montserrat" panose="00000500000000000000" pitchFamily="2" charset="0"/>
              <a:ea typeface="Times New Roman" panose="02020603050405020304" pitchFamily="18" charset="0"/>
            </a:endParaRPr>
          </a:p>
          <a:p>
            <a:pPr marL="685800" indent="-457200">
              <a:spcBef>
                <a:spcPts val="0"/>
              </a:spcBef>
            </a:pPr>
            <a:r>
              <a:rPr lang="en-US" sz="3400" dirty="0">
                <a:latin typeface="Montserrat" panose="00000500000000000000" pitchFamily="2" charset="0"/>
                <a:ea typeface="Times New Roman" panose="02020603050405020304" pitchFamily="18" charset="0"/>
              </a:rPr>
              <a:t>Because of the general lack of an opportunity for a hearing, it is imperative to include the following in all appeals:</a:t>
            </a:r>
          </a:p>
          <a:p>
            <a:pPr indent="0">
              <a:spcBef>
                <a:spcPts val="0"/>
              </a:spcBef>
              <a:buNone/>
            </a:pPr>
            <a:endParaRPr lang="en-US" sz="3400" dirty="0">
              <a:latin typeface="Montserrat" panose="00000500000000000000" pitchFamily="2" charset="0"/>
              <a:ea typeface="Times New Roman" panose="02020603050405020304" pitchFamily="18" charset="0"/>
            </a:endParaRPr>
          </a:p>
          <a:p>
            <a:pPr marL="1143000" lvl="1" indent="-457200">
              <a:spcBef>
                <a:spcPts val="0"/>
              </a:spcBef>
            </a:pPr>
            <a:r>
              <a:rPr lang="en-US" sz="3000" dirty="0">
                <a:latin typeface="Montserrat" panose="00000500000000000000" pitchFamily="2" charset="0"/>
                <a:ea typeface="Times New Roman" panose="02020603050405020304" pitchFamily="18" charset="0"/>
              </a:rPr>
              <a:t>All facts via an Affidavit of the member</a:t>
            </a:r>
          </a:p>
          <a:p>
            <a:pPr lvl="1" indent="0">
              <a:spcBef>
                <a:spcPts val="0"/>
              </a:spcBef>
              <a:buNone/>
            </a:pPr>
            <a:endParaRPr lang="en-US" sz="3000" dirty="0">
              <a:latin typeface="Montserrat" panose="00000500000000000000" pitchFamily="2" charset="0"/>
              <a:ea typeface="Times New Roman" panose="02020603050405020304" pitchFamily="18" charset="0"/>
            </a:endParaRPr>
          </a:p>
          <a:p>
            <a:pPr marL="1143000" lvl="1" indent="-457200">
              <a:spcBef>
                <a:spcPts val="0"/>
              </a:spcBef>
            </a:pPr>
            <a:r>
              <a:rPr lang="en-US" sz="3000" dirty="0">
                <a:latin typeface="Montserrat" panose="00000500000000000000" pitchFamily="2" charset="0"/>
                <a:ea typeface="Times New Roman" panose="02020603050405020304" pitchFamily="18" charset="0"/>
              </a:rPr>
              <a:t>All arguments relative to the alleged retaliation, discrimination, or arbitrary application of board policy</a:t>
            </a:r>
          </a:p>
          <a:p>
            <a:pPr marL="0" indent="0" algn="ctr">
              <a:buNone/>
            </a:pPr>
            <a:endParaRPr lang="en-US" dirty="0">
              <a:latin typeface="Montserrat" panose="00000500000000000000" pitchFamily="2" charset="0"/>
            </a:endParaRPr>
          </a:p>
        </p:txBody>
      </p:sp>
    </p:spTree>
    <p:extLst>
      <p:ext uri="{BB962C8B-B14F-4D97-AF65-F5344CB8AC3E}">
        <p14:creationId xmlns:p14="http://schemas.microsoft.com/office/powerpoint/2010/main" val="51546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62500" lnSpcReduction="20000"/>
          </a:bodyPr>
          <a:lstStyle/>
          <a:p>
            <a:pPr marL="914400" indent="0">
              <a:spcBef>
                <a:spcPts val="0"/>
              </a:spcBef>
              <a:buNone/>
            </a:pPr>
            <a:r>
              <a:rPr lang="en-US" sz="3200" b="1" dirty="0">
                <a:latin typeface="Montserrat" panose="00000500000000000000" pitchFamily="2" charset="0"/>
                <a:cs typeface="Times New Roman" panose="02020603050405020304" pitchFamily="18" charset="0"/>
              </a:rPr>
              <a:t>Levels of the §4-205(c) appeal process and deadlines </a:t>
            </a:r>
          </a:p>
          <a:p>
            <a:pPr marL="1371600" marR="0" indent="-457200">
              <a:spcBef>
                <a:spcPts val="0"/>
              </a:spcBef>
              <a:spcAft>
                <a:spcPts val="0"/>
              </a:spcAft>
            </a:pPr>
            <a:endParaRPr lang="en-US" sz="2900" dirty="0">
              <a:latin typeface="Montserrat" panose="00000500000000000000" pitchFamily="2" charset="0"/>
              <a:ea typeface="Times New Roman" panose="02020603050405020304" pitchFamily="18" charset="0"/>
            </a:endParaRPr>
          </a:p>
          <a:p>
            <a:pPr marL="1371600" marR="0" indent="-457200">
              <a:spcBef>
                <a:spcPts val="0"/>
              </a:spcBef>
              <a:spcAft>
                <a:spcPts val="0"/>
              </a:spcAft>
            </a:pPr>
            <a:endParaRPr lang="en-US" sz="2900" dirty="0">
              <a:effectLst/>
              <a:latin typeface="Montserrat" panose="00000500000000000000" pitchFamily="2" charset="0"/>
              <a:ea typeface="Times New Roman" panose="02020603050405020304" pitchFamily="18" charset="0"/>
            </a:endParaRPr>
          </a:p>
          <a:p>
            <a:pPr marL="1371600" marR="0" indent="-457200">
              <a:spcBef>
                <a:spcPts val="0"/>
              </a:spcBef>
              <a:spcAft>
                <a:spcPts val="0"/>
              </a:spcAft>
            </a:pPr>
            <a:endParaRPr lang="en-US" sz="2800" dirty="0">
              <a:effectLst/>
              <a:latin typeface="Montserrat" panose="00000500000000000000" pitchFamily="2" charset="0"/>
              <a:ea typeface="Times New Roman" panose="02020603050405020304" pitchFamily="18" charset="0"/>
            </a:endParaRPr>
          </a:p>
          <a:p>
            <a:pPr marL="914400" marR="0" indent="0">
              <a:spcBef>
                <a:spcPts val="0"/>
              </a:spcBef>
              <a:spcAft>
                <a:spcPts val="0"/>
              </a:spcAft>
              <a:buNone/>
            </a:pPr>
            <a:r>
              <a:rPr lang="en-US" sz="2800" i="1" dirty="0">
                <a:effectLst/>
                <a:latin typeface="Montserrat" panose="00000500000000000000" pitchFamily="2" charset="0"/>
                <a:ea typeface="Times New Roman" panose="02020603050405020304" pitchFamily="18" charset="0"/>
              </a:rPr>
              <a:t>Local Superintendent level</a:t>
            </a:r>
            <a:r>
              <a:rPr lang="en-US" sz="2800" dirty="0">
                <a:effectLst/>
                <a:latin typeface="Montserrat" panose="00000500000000000000" pitchFamily="2" charset="0"/>
                <a:ea typeface="Times New Roman" panose="02020603050405020304" pitchFamily="18" charset="0"/>
              </a:rPr>
              <a:t> - the statute contains no deadline for the initial filing of the appeal with the local superintendent.  However, the State Board has inferred in prior decisions that it will impose a "reasonableness" standard to such a deadline; i.e., that, absent extenuating circumstances or an explicit Board policy, it will require such appeals to be filed within </a:t>
            </a:r>
            <a:r>
              <a:rPr lang="en-US" sz="2800" b="1" u="sng" dirty="0">
                <a:effectLst/>
                <a:latin typeface="Montserrat" panose="00000500000000000000" pitchFamily="2" charset="0"/>
                <a:ea typeface="Times New Roman" panose="02020603050405020304" pitchFamily="18" charset="0"/>
              </a:rPr>
              <a:t>30 calendar days</a:t>
            </a:r>
            <a:r>
              <a:rPr lang="en-US" sz="2800" dirty="0">
                <a:effectLst/>
                <a:latin typeface="Montserrat" panose="00000500000000000000" pitchFamily="2" charset="0"/>
                <a:ea typeface="Times New Roman" panose="02020603050405020304" pitchFamily="18" charset="0"/>
              </a:rPr>
              <a:t> of the act or occurrence giving rise to the appeal.</a:t>
            </a:r>
          </a:p>
          <a:p>
            <a:pPr marL="1371600" marR="0" indent="-457200">
              <a:spcBef>
                <a:spcPts val="0"/>
              </a:spcBef>
              <a:spcAft>
                <a:spcPts val="0"/>
              </a:spcAft>
            </a:pPr>
            <a:endParaRPr lang="en-US" sz="2800" dirty="0">
              <a:effectLst/>
              <a:latin typeface="Montserrat" panose="00000500000000000000" pitchFamily="2" charset="0"/>
              <a:ea typeface="Times New Roman" panose="02020603050405020304" pitchFamily="18" charset="0"/>
            </a:endParaRPr>
          </a:p>
          <a:p>
            <a:pPr marL="914400" marR="0" indent="0">
              <a:spcBef>
                <a:spcPts val="0"/>
              </a:spcBef>
              <a:spcAft>
                <a:spcPts val="0"/>
              </a:spcAft>
              <a:buNone/>
            </a:pPr>
            <a:r>
              <a:rPr lang="en-US" sz="2800" dirty="0">
                <a:effectLst/>
                <a:latin typeface="Montserrat" panose="00000500000000000000" pitchFamily="2" charset="0"/>
                <a:ea typeface="Times New Roman" panose="02020603050405020304" pitchFamily="18" charset="0"/>
              </a:rPr>
              <a:t>Note that an "action" by a local superintendent of schools (e.g., placing a teacher on second class certificate status or nonrenewal) does not constitute a "decision" by the local superintendent under §4-205 which you can immediately appeal to the local board of education.  Rather, you must appeal the "action" back to the superintendent and ask him/her to decide whether or not the prior action was correct.  (Yes, we know it sounds like a ridiculous waste of time, but that is the process the law requires.)  Only when the superintendent issues a formal decision under §4-205 can you then appeal it to the local board.</a:t>
            </a:r>
          </a:p>
          <a:p>
            <a:pPr marL="0" indent="0" algn="ctr">
              <a:buNone/>
            </a:pPr>
            <a:endParaRPr lang="en-US" dirty="0">
              <a:latin typeface="Montserrat" panose="00000500000000000000" pitchFamily="2" charset="0"/>
            </a:endParaRPr>
          </a:p>
        </p:txBody>
      </p:sp>
    </p:spTree>
    <p:extLst>
      <p:ext uri="{BB962C8B-B14F-4D97-AF65-F5344CB8AC3E}">
        <p14:creationId xmlns:p14="http://schemas.microsoft.com/office/powerpoint/2010/main" val="293427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77500" lnSpcReduction="20000"/>
          </a:bodyPr>
          <a:lstStyle/>
          <a:p>
            <a:pPr marL="914400" indent="0">
              <a:spcBef>
                <a:spcPts val="0"/>
              </a:spcBef>
              <a:buNone/>
            </a:pPr>
            <a:r>
              <a:rPr lang="en-US" sz="3200" b="1" dirty="0">
                <a:latin typeface="Montserrat" panose="00000500000000000000" pitchFamily="2" charset="0"/>
                <a:cs typeface="Times New Roman" panose="02020603050405020304" pitchFamily="18" charset="0"/>
              </a:rPr>
              <a:t>Levels of the §4-205(c) appeal process and deadlines </a:t>
            </a:r>
          </a:p>
          <a:p>
            <a:pPr marL="1371600" marR="0" indent="-457200">
              <a:spcBef>
                <a:spcPts val="0"/>
              </a:spcBef>
              <a:spcAft>
                <a:spcPts val="0"/>
              </a:spcAft>
            </a:pPr>
            <a:endParaRPr lang="en-US" sz="2900" dirty="0">
              <a:latin typeface="Montserrat" panose="00000500000000000000" pitchFamily="2" charset="0"/>
              <a:ea typeface="Times New Roman" panose="02020603050405020304" pitchFamily="18" charset="0"/>
            </a:endParaRPr>
          </a:p>
          <a:p>
            <a:pPr marL="1371600" marR="0" indent="-457200">
              <a:spcBef>
                <a:spcPts val="0"/>
              </a:spcBef>
              <a:spcAft>
                <a:spcPts val="0"/>
              </a:spcAft>
            </a:pPr>
            <a:endParaRPr lang="en-US" sz="2900" dirty="0">
              <a:effectLst/>
              <a:latin typeface="Montserrat" panose="00000500000000000000" pitchFamily="2" charset="0"/>
              <a:ea typeface="Times New Roman" panose="02020603050405020304" pitchFamily="18" charset="0"/>
            </a:endParaRPr>
          </a:p>
          <a:p>
            <a:pPr marL="914400" marR="0" indent="0">
              <a:spcBef>
                <a:spcPts val="0"/>
              </a:spcBef>
              <a:spcAft>
                <a:spcPts val="0"/>
              </a:spcAft>
              <a:buNone/>
            </a:pPr>
            <a:r>
              <a:rPr lang="en-US" sz="2800" dirty="0">
                <a:effectLst/>
                <a:latin typeface="Montserrat" panose="00000500000000000000" pitchFamily="2" charset="0"/>
                <a:ea typeface="Times New Roman" panose="02020603050405020304" pitchFamily="18" charset="0"/>
              </a:rPr>
              <a:t>Note also that there is no time limit imposed by the</a:t>
            </a:r>
            <a:r>
              <a:rPr lang="en-US" sz="2800" dirty="0">
                <a:latin typeface="Montserrat" panose="00000500000000000000" pitchFamily="2" charset="0"/>
                <a:ea typeface="Times New Roman" panose="02020603050405020304" pitchFamily="18" charset="0"/>
              </a:rPr>
              <a:t> </a:t>
            </a:r>
            <a:r>
              <a:rPr lang="en-US" sz="2800" dirty="0">
                <a:effectLst/>
                <a:latin typeface="Montserrat" panose="00000500000000000000" pitchFamily="2" charset="0"/>
                <a:ea typeface="Times New Roman" panose="02020603050405020304" pitchFamily="18" charset="0"/>
              </a:rPr>
              <a:t>statute on the superintendent's response to the appeal.  We can argue, however, that it must be decided within a "reasonable time" or else we can appeal to the local board level.</a:t>
            </a:r>
          </a:p>
          <a:p>
            <a:pPr marL="914400" marR="0" indent="0">
              <a:spcBef>
                <a:spcPts val="0"/>
              </a:spcBef>
              <a:spcAft>
                <a:spcPts val="0"/>
              </a:spcAft>
              <a:buNone/>
            </a:pPr>
            <a:r>
              <a:rPr lang="en-US" sz="2800" dirty="0">
                <a:effectLst/>
                <a:latin typeface="Montserrat" panose="00000500000000000000" pitchFamily="2" charset="0"/>
                <a:ea typeface="Times New Roman" panose="02020603050405020304" pitchFamily="18" charset="0"/>
              </a:rPr>
              <a:t>	</a:t>
            </a:r>
          </a:p>
          <a:p>
            <a:pPr marL="914400" marR="0" indent="0">
              <a:spcBef>
                <a:spcPts val="0"/>
              </a:spcBef>
              <a:spcAft>
                <a:spcPts val="0"/>
              </a:spcAft>
              <a:buNone/>
            </a:pPr>
            <a:r>
              <a:rPr lang="en-US" sz="2800" dirty="0">
                <a:effectLst/>
                <a:latin typeface="Montserrat" panose="00000500000000000000" pitchFamily="2" charset="0"/>
                <a:ea typeface="Times New Roman" panose="02020603050405020304" pitchFamily="18" charset="0"/>
              </a:rPr>
              <a:t>Once you receive the local superintendent's decision, you can appeal it to the local board of education level within </a:t>
            </a:r>
            <a:r>
              <a:rPr lang="en-US" sz="2800" b="1" u="sng" dirty="0">
                <a:effectLst/>
                <a:latin typeface="Montserrat" panose="00000500000000000000" pitchFamily="2" charset="0"/>
                <a:ea typeface="Times New Roman" panose="02020603050405020304" pitchFamily="18" charset="0"/>
              </a:rPr>
              <a:t>thirty (30) calendar days of the superintendent's decision</a:t>
            </a:r>
            <a:r>
              <a:rPr lang="en-US" sz="2800" dirty="0">
                <a:effectLst/>
                <a:latin typeface="Montserrat" panose="00000500000000000000" pitchFamily="2" charset="0"/>
                <a:ea typeface="Times New Roman" panose="02020603050405020304" pitchFamily="18" charset="0"/>
              </a:rPr>
              <a:t>.  Note:  The 30 day deadline runs from the date of the superintendent's decision, </a:t>
            </a:r>
            <a:r>
              <a:rPr lang="en-US" sz="2800" i="1" dirty="0">
                <a:effectLst/>
                <a:latin typeface="Montserrat" panose="00000500000000000000" pitchFamily="2" charset="0"/>
                <a:ea typeface="Times New Roman" panose="02020603050405020304" pitchFamily="18" charset="0"/>
              </a:rPr>
              <a:t>not</a:t>
            </a:r>
            <a:r>
              <a:rPr lang="en-US" sz="2800" dirty="0">
                <a:effectLst/>
                <a:latin typeface="Montserrat" panose="00000500000000000000" pitchFamily="2" charset="0"/>
                <a:ea typeface="Times New Roman" panose="02020603050405020304" pitchFamily="18" charset="0"/>
              </a:rPr>
              <a:t> from the date on which you received it.  Furthermore, since this is statutorily imposed deadline, </a:t>
            </a:r>
            <a:r>
              <a:rPr lang="en-US" sz="2800" b="1" dirty="0">
                <a:effectLst/>
                <a:latin typeface="Montserrat" panose="00000500000000000000" pitchFamily="2" charset="0"/>
                <a:ea typeface="Times New Roman" panose="02020603050405020304" pitchFamily="18" charset="0"/>
              </a:rPr>
              <a:t>it cannot be extended by agreement of the parties</a:t>
            </a:r>
            <a:r>
              <a:rPr lang="en-US" sz="2800" dirty="0">
                <a:effectLst/>
                <a:latin typeface="Montserrat" panose="00000500000000000000" pitchFamily="2" charset="0"/>
                <a:ea typeface="Times New Roman" panose="02020603050405020304" pitchFamily="18" charset="0"/>
              </a:rPr>
              <a:t>.</a:t>
            </a:r>
          </a:p>
          <a:p>
            <a:pPr marR="0" indent="0">
              <a:spcBef>
                <a:spcPts val="0"/>
              </a:spcBef>
              <a:spcAft>
                <a:spcPts val="0"/>
              </a:spcAft>
              <a:buNone/>
            </a:pPr>
            <a:endParaRPr lang="en-US" sz="2800" dirty="0">
              <a:effectLst/>
              <a:latin typeface="Montserrat" panose="00000500000000000000" pitchFamily="2" charset="0"/>
              <a:ea typeface="Times New Roman" panose="02020603050405020304" pitchFamily="18" charset="0"/>
            </a:endParaRPr>
          </a:p>
          <a:p>
            <a:pPr marL="0" indent="0" algn="ctr">
              <a:buNone/>
            </a:pPr>
            <a:endParaRPr lang="en-US" dirty="0">
              <a:latin typeface="Montserrat" panose="00000500000000000000" pitchFamily="2" charset="0"/>
            </a:endParaRPr>
          </a:p>
        </p:txBody>
      </p:sp>
    </p:spTree>
    <p:extLst>
      <p:ext uri="{BB962C8B-B14F-4D97-AF65-F5344CB8AC3E}">
        <p14:creationId xmlns:p14="http://schemas.microsoft.com/office/powerpoint/2010/main" val="170860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62500" lnSpcReduction="20000"/>
          </a:bodyPr>
          <a:lstStyle/>
          <a:p>
            <a:pPr marL="914400" indent="0">
              <a:spcBef>
                <a:spcPts val="0"/>
              </a:spcBef>
              <a:buNone/>
            </a:pPr>
            <a:r>
              <a:rPr lang="en-US" sz="2800" dirty="0">
                <a:latin typeface="Montserrat" panose="00000500000000000000" pitchFamily="2" charset="0"/>
                <a:cs typeface="Times New Roman" panose="02020603050405020304" pitchFamily="18" charset="0"/>
              </a:rPr>
              <a:t>	</a:t>
            </a:r>
            <a:r>
              <a:rPr lang="en-US" sz="3200" b="1" dirty="0">
                <a:latin typeface="Montserrat" panose="00000500000000000000" pitchFamily="2" charset="0"/>
                <a:cs typeface="Times New Roman" panose="02020603050405020304" pitchFamily="18" charset="0"/>
              </a:rPr>
              <a:t>Levels of the §4-205(c) appeal process and deadlines </a:t>
            </a:r>
          </a:p>
          <a:p>
            <a:pPr marL="1371600" marR="0" indent="-457200">
              <a:spcBef>
                <a:spcPts val="0"/>
              </a:spcBef>
              <a:spcAft>
                <a:spcPts val="0"/>
              </a:spcAft>
            </a:pPr>
            <a:endParaRPr lang="en-US" sz="2900" dirty="0">
              <a:latin typeface="Montserrat" panose="00000500000000000000" pitchFamily="2" charset="0"/>
              <a:ea typeface="Times New Roman" panose="02020603050405020304" pitchFamily="18" charset="0"/>
            </a:endParaRPr>
          </a:p>
          <a:p>
            <a:pPr marR="0" indent="0">
              <a:spcBef>
                <a:spcPts val="0"/>
              </a:spcBef>
              <a:spcAft>
                <a:spcPts val="0"/>
              </a:spcAft>
              <a:buNone/>
            </a:pPr>
            <a:endParaRPr lang="en-US" sz="2800" dirty="0">
              <a:effectLst/>
              <a:latin typeface="Montserrat" panose="00000500000000000000" pitchFamily="2" charset="0"/>
              <a:ea typeface="Times New Roman" panose="02020603050405020304" pitchFamily="18" charset="0"/>
            </a:endParaRPr>
          </a:p>
          <a:p>
            <a:pPr marL="1371600" marR="0" indent="-457200">
              <a:spcBef>
                <a:spcPts val="0"/>
              </a:spcBef>
              <a:spcAft>
                <a:spcPts val="0"/>
              </a:spcAft>
            </a:pPr>
            <a:r>
              <a:rPr lang="en-US" sz="2800" i="1" dirty="0">
                <a:effectLst/>
                <a:latin typeface="Montserrat" panose="00000500000000000000" pitchFamily="2" charset="0"/>
                <a:ea typeface="Times New Roman" panose="02020603050405020304" pitchFamily="18" charset="0"/>
              </a:rPr>
              <a:t>	Local board of education level</a:t>
            </a:r>
            <a:r>
              <a:rPr lang="en-US" sz="2800" dirty="0">
                <a:effectLst/>
                <a:latin typeface="Montserrat" panose="00000500000000000000" pitchFamily="2" charset="0"/>
                <a:ea typeface="Times New Roman" panose="02020603050405020304" pitchFamily="18" charset="0"/>
              </a:rPr>
              <a:t> - Once the local board of education receives your appeal, it will decide whether to grant an evidentiary hearing or to rule on the appeal on the basis of the paper record before it.</a:t>
            </a:r>
          </a:p>
          <a:p>
            <a:pPr marL="1371600" marR="0" indent="-457200">
              <a:spcBef>
                <a:spcPts val="0"/>
              </a:spcBef>
              <a:spcAft>
                <a:spcPts val="0"/>
              </a:spcAft>
            </a:pPr>
            <a:endParaRPr lang="en-US" sz="2800" dirty="0">
              <a:effectLst/>
              <a:latin typeface="Montserrat" panose="00000500000000000000" pitchFamily="2" charset="0"/>
              <a:ea typeface="Times New Roman" panose="02020603050405020304" pitchFamily="18" charset="0"/>
            </a:endParaRPr>
          </a:p>
          <a:p>
            <a:pPr marL="1371600" marR="0" indent="-457200">
              <a:spcBef>
                <a:spcPts val="0"/>
              </a:spcBef>
              <a:spcAft>
                <a:spcPts val="0"/>
              </a:spcAft>
            </a:pPr>
            <a:r>
              <a:rPr lang="en-US" sz="2800" dirty="0">
                <a:effectLst/>
                <a:latin typeface="Montserrat" panose="00000500000000000000" pitchFamily="2" charset="0"/>
                <a:ea typeface="Times New Roman" panose="02020603050405020304" pitchFamily="18" charset="0"/>
              </a:rPr>
              <a:t>	Just as when the case is pending before the local superintendent, there is no time limit imposed by the statute on the local board's response to the appeal.  Similarly, though, we can argue that it must be decided within a "reasonable time" or else we can appeal to the State Board level. </a:t>
            </a:r>
          </a:p>
          <a:p>
            <a:pPr marL="1371600" marR="0" indent="-457200">
              <a:spcBef>
                <a:spcPts val="0"/>
              </a:spcBef>
              <a:spcAft>
                <a:spcPts val="0"/>
              </a:spcAft>
            </a:pPr>
            <a:endParaRPr lang="en-US" sz="2800" dirty="0">
              <a:latin typeface="Montserrat" panose="00000500000000000000" pitchFamily="2" charset="0"/>
              <a:ea typeface="Times New Roman" panose="02020603050405020304" pitchFamily="18" charset="0"/>
            </a:endParaRPr>
          </a:p>
          <a:p>
            <a:pPr marL="1371600" marR="0" indent="-457200">
              <a:spcBef>
                <a:spcPts val="0"/>
              </a:spcBef>
              <a:spcAft>
                <a:spcPts val="0"/>
              </a:spcAft>
            </a:pPr>
            <a:r>
              <a:rPr lang="en-US" sz="2800" dirty="0">
                <a:effectLst/>
                <a:latin typeface="Montserrat" panose="00000500000000000000" pitchFamily="2" charset="0"/>
                <a:ea typeface="Times New Roman" panose="02020603050405020304" pitchFamily="18" charset="0"/>
              </a:rPr>
              <a:t>	Once you receive the local board's decision, you can appeal it to the State Board level within </a:t>
            </a:r>
            <a:r>
              <a:rPr lang="en-US" sz="2800" b="1" u="sng" dirty="0">
                <a:effectLst/>
                <a:latin typeface="Montserrat" panose="00000500000000000000" pitchFamily="2" charset="0"/>
                <a:ea typeface="Times New Roman" panose="02020603050405020304" pitchFamily="18" charset="0"/>
              </a:rPr>
              <a:t>thirty (30) calendar days of the local board's decision</a:t>
            </a:r>
            <a:r>
              <a:rPr lang="en-US" sz="2800" dirty="0">
                <a:effectLst/>
                <a:latin typeface="Montserrat" panose="00000500000000000000" pitchFamily="2" charset="0"/>
                <a:ea typeface="Times New Roman" panose="02020603050405020304" pitchFamily="18" charset="0"/>
              </a:rPr>
              <a:t>.  Note:  The 30-day deadline runs from the date of the local board's decision, </a:t>
            </a:r>
            <a:r>
              <a:rPr lang="en-US" sz="2800" i="1" dirty="0">
                <a:effectLst/>
                <a:latin typeface="Montserrat" panose="00000500000000000000" pitchFamily="2" charset="0"/>
                <a:ea typeface="Times New Roman" panose="02020603050405020304" pitchFamily="18" charset="0"/>
              </a:rPr>
              <a:t>not</a:t>
            </a:r>
            <a:r>
              <a:rPr lang="en-US" sz="2800" dirty="0">
                <a:effectLst/>
                <a:latin typeface="Montserrat" panose="00000500000000000000" pitchFamily="2" charset="0"/>
                <a:ea typeface="Times New Roman" panose="02020603050405020304" pitchFamily="18" charset="0"/>
              </a:rPr>
              <a:t> from the date on which you received it.  Furthermore, since this is statutorily imposed deadline, </a:t>
            </a:r>
            <a:r>
              <a:rPr lang="en-US" sz="2800" b="1" dirty="0">
                <a:effectLst/>
                <a:latin typeface="Montserrat" panose="00000500000000000000" pitchFamily="2" charset="0"/>
                <a:ea typeface="Times New Roman" panose="02020603050405020304" pitchFamily="18" charset="0"/>
              </a:rPr>
              <a:t>it cannot be extended by agreement of the parties</a:t>
            </a:r>
            <a:r>
              <a:rPr lang="en-US" sz="2800" dirty="0">
                <a:effectLst/>
                <a:latin typeface="Montserrat" panose="00000500000000000000" pitchFamily="2" charset="0"/>
                <a:ea typeface="Times New Roman" panose="02020603050405020304" pitchFamily="18" charset="0"/>
              </a:rPr>
              <a:t>.</a:t>
            </a:r>
          </a:p>
          <a:p>
            <a:pPr marL="0" indent="0" algn="ctr">
              <a:buNone/>
            </a:pPr>
            <a:endParaRPr lang="en-US" dirty="0">
              <a:latin typeface="Montserrat" panose="00000500000000000000" pitchFamily="2" charset="0"/>
            </a:endParaRPr>
          </a:p>
        </p:txBody>
      </p:sp>
    </p:spTree>
    <p:extLst>
      <p:ext uri="{BB962C8B-B14F-4D97-AF65-F5344CB8AC3E}">
        <p14:creationId xmlns:p14="http://schemas.microsoft.com/office/powerpoint/2010/main" val="1639583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ocess 1">
            <a:extLst>
              <a:ext uri="{FF2B5EF4-FFF2-40B4-BE49-F238E27FC236}">
                <a16:creationId xmlns:a16="http://schemas.microsoft.com/office/drawing/2014/main" id="{F358BBD6-BAC3-F67F-688D-36CD7AECF29D}"/>
              </a:ext>
            </a:extLst>
          </p:cNvPr>
          <p:cNvSpPr/>
          <p:nvPr/>
        </p:nvSpPr>
        <p:spPr>
          <a:xfrm>
            <a:off x="4073084" y="480737"/>
            <a:ext cx="4038600" cy="838203"/>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Montserrat" panose="00000500000000000000" pitchFamily="2" charset="0"/>
                <a:cs typeface="Arial" panose="020B0604020202020204" pitchFamily="34" charset="0"/>
              </a:rPr>
              <a:t>Suspension or Dismissal/Termination</a:t>
            </a:r>
          </a:p>
        </p:txBody>
      </p:sp>
      <p:sp>
        <p:nvSpPr>
          <p:cNvPr id="3" name="Flowchart: Process 2">
            <a:extLst>
              <a:ext uri="{FF2B5EF4-FFF2-40B4-BE49-F238E27FC236}">
                <a16:creationId xmlns:a16="http://schemas.microsoft.com/office/drawing/2014/main" id="{7EA14D4E-F5FB-A7A6-D229-DF17E6294919}"/>
              </a:ext>
            </a:extLst>
          </p:cNvPr>
          <p:cNvSpPr/>
          <p:nvPr/>
        </p:nvSpPr>
        <p:spPr>
          <a:xfrm>
            <a:off x="1886124" y="2677996"/>
            <a:ext cx="2641100"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hlinkClick r:id="rId2"/>
              </a:rPr>
              <a:t>§6-202 </a:t>
            </a:r>
            <a:r>
              <a:rPr lang="en-US" sz="1200" dirty="0">
                <a:solidFill>
                  <a:schemeClr val="tx1"/>
                </a:solidFill>
                <a:latin typeface="Montserrat" panose="00000500000000000000" pitchFamily="2" charset="0"/>
                <a:cs typeface="Arial" panose="020B0604020202020204" pitchFamily="34" charset="0"/>
              </a:rPr>
              <a:t>– Individual elects hearing before county board within 10 days</a:t>
            </a:r>
            <a:r>
              <a:rPr lang="en-US" sz="1200" dirty="0">
                <a:solidFill>
                  <a:schemeClr val="tx1"/>
                </a:solidFill>
                <a:latin typeface="Arial" panose="020B0604020202020204" pitchFamily="34" charset="0"/>
                <a:cs typeface="Arial" panose="020B0604020202020204" pitchFamily="34" charset="0"/>
              </a:rPr>
              <a:t>.</a:t>
            </a:r>
          </a:p>
        </p:txBody>
      </p:sp>
      <p:sp>
        <p:nvSpPr>
          <p:cNvPr id="4" name="Flowchart: Process 3">
            <a:extLst>
              <a:ext uri="{FF2B5EF4-FFF2-40B4-BE49-F238E27FC236}">
                <a16:creationId xmlns:a16="http://schemas.microsoft.com/office/drawing/2014/main" id="{39F80600-2432-787B-5B6D-1B18CD033A7D}"/>
              </a:ext>
            </a:extLst>
          </p:cNvPr>
          <p:cNvSpPr/>
          <p:nvPr/>
        </p:nvSpPr>
        <p:spPr>
          <a:xfrm>
            <a:off x="7507089" y="2677996"/>
            <a:ext cx="2798787" cy="742118"/>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ontserrat" panose="00000500000000000000" pitchFamily="2" charset="0"/>
                <a:cs typeface="Arial" panose="020B0604020202020204" pitchFamily="34" charset="0"/>
              </a:rPr>
              <a:t>§6-202 </a:t>
            </a:r>
            <a:r>
              <a:rPr lang="en-US" sz="1200" dirty="0">
                <a:solidFill>
                  <a:schemeClr val="tx1"/>
                </a:solidFill>
                <a:latin typeface="Montserrat" panose="00000500000000000000" pitchFamily="2" charset="0"/>
                <a:cs typeface="Arial" panose="020B0604020202020204" pitchFamily="34" charset="0"/>
              </a:rPr>
              <a:t>– Individual elects hearing before an arbitrator within 10 days.</a:t>
            </a:r>
          </a:p>
        </p:txBody>
      </p:sp>
      <p:sp>
        <p:nvSpPr>
          <p:cNvPr id="5" name="Flowchart: Process 4">
            <a:extLst>
              <a:ext uri="{FF2B5EF4-FFF2-40B4-BE49-F238E27FC236}">
                <a16:creationId xmlns:a16="http://schemas.microsoft.com/office/drawing/2014/main" id="{A6E9BDE0-C7B7-94D9-2797-F32B40E81C49}"/>
              </a:ext>
            </a:extLst>
          </p:cNvPr>
          <p:cNvSpPr/>
          <p:nvPr/>
        </p:nvSpPr>
        <p:spPr>
          <a:xfrm>
            <a:off x="1886124" y="3551986"/>
            <a:ext cx="2641100"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County Board/Hearing Examiner holds hearing.  County Board issues decision.</a:t>
            </a:r>
          </a:p>
        </p:txBody>
      </p:sp>
      <p:sp>
        <p:nvSpPr>
          <p:cNvPr id="6" name="Flowchart: Process 5">
            <a:extLst>
              <a:ext uri="{FF2B5EF4-FFF2-40B4-BE49-F238E27FC236}">
                <a16:creationId xmlns:a16="http://schemas.microsoft.com/office/drawing/2014/main" id="{BB9F5B2E-A467-14F2-EB42-5C64EA387CC8}"/>
              </a:ext>
            </a:extLst>
          </p:cNvPr>
          <p:cNvSpPr/>
          <p:nvPr/>
        </p:nvSpPr>
        <p:spPr>
          <a:xfrm>
            <a:off x="1886125" y="4508027"/>
            <a:ext cx="2641100" cy="709300"/>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May appeal to State Board within 30 days. State Board holds hearing and issues a decision.</a:t>
            </a:r>
          </a:p>
        </p:txBody>
      </p:sp>
      <p:sp>
        <p:nvSpPr>
          <p:cNvPr id="7" name="Flowchart: Process 6">
            <a:extLst>
              <a:ext uri="{FF2B5EF4-FFF2-40B4-BE49-F238E27FC236}">
                <a16:creationId xmlns:a16="http://schemas.microsoft.com/office/drawing/2014/main" id="{DEFD43B8-A2E6-5FFF-DD27-B5AEA8ED93ED}"/>
              </a:ext>
            </a:extLst>
          </p:cNvPr>
          <p:cNvSpPr/>
          <p:nvPr/>
        </p:nvSpPr>
        <p:spPr>
          <a:xfrm>
            <a:off x="7390946" y="3568509"/>
            <a:ext cx="3188757" cy="730015"/>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Hearing is held before an arbitrator and arbitrator issues decision. Arbitrator determines “did the county board have sufficient cause”.</a:t>
            </a:r>
          </a:p>
        </p:txBody>
      </p:sp>
      <p:sp>
        <p:nvSpPr>
          <p:cNvPr id="8" name="Flowchart: Process 7">
            <a:extLst>
              <a:ext uri="{FF2B5EF4-FFF2-40B4-BE49-F238E27FC236}">
                <a16:creationId xmlns:a16="http://schemas.microsoft.com/office/drawing/2014/main" id="{F47CD3AF-07C6-6EB2-67E4-E238C8F552AD}"/>
              </a:ext>
            </a:extLst>
          </p:cNvPr>
          <p:cNvSpPr/>
          <p:nvPr/>
        </p:nvSpPr>
        <p:spPr>
          <a:xfrm>
            <a:off x="7213343" y="4463574"/>
            <a:ext cx="3776247" cy="798205"/>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Montserrat" panose="00000500000000000000" pitchFamily="2" charset="0"/>
                <a:cs typeface="Arial" panose="020B0604020202020204" pitchFamily="34" charset="0"/>
              </a:rPr>
              <a:t>A request may be made for judicial review by a circuit court. Circuit court review is limited to legality (no substantive review) and issues a decision.</a:t>
            </a:r>
          </a:p>
        </p:txBody>
      </p:sp>
      <p:sp>
        <p:nvSpPr>
          <p:cNvPr id="9" name="Flowchart: Process 8">
            <a:extLst>
              <a:ext uri="{FF2B5EF4-FFF2-40B4-BE49-F238E27FC236}">
                <a16:creationId xmlns:a16="http://schemas.microsoft.com/office/drawing/2014/main" id="{0C440B89-2735-02DA-CE4B-032F8367ABFE}"/>
              </a:ext>
            </a:extLst>
          </p:cNvPr>
          <p:cNvSpPr/>
          <p:nvPr/>
        </p:nvSpPr>
        <p:spPr>
          <a:xfrm>
            <a:off x="3206675" y="1479849"/>
            <a:ext cx="5778650" cy="911789"/>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solidFill>
                  <a:schemeClr val="tx1"/>
                </a:solidFill>
                <a:latin typeface="Montserrat" panose="00000500000000000000" pitchFamily="2" charset="0"/>
                <a:cs typeface="Arial" panose="020B0604020202020204" pitchFamily="34" charset="0"/>
              </a:rPr>
              <a:t>UniServ</a:t>
            </a:r>
            <a:r>
              <a:rPr lang="en-US" sz="1200" b="1" dirty="0">
                <a:solidFill>
                  <a:schemeClr val="tx1"/>
                </a:solidFill>
                <a:latin typeface="Montserrat" panose="00000500000000000000" pitchFamily="2" charset="0"/>
                <a:cs typeface="Arial" panose="020B0604020202020204" pitchFamily="34" charset="0"/>
              </a:rPr>
              <a:t> Director provides Election of Remedies </a:t>
            </a:r>
            <a:r>
              <a:rPr lang="en-US" sz="1200" dirty="0">
                <a:solidFill>
                  <a:schemeClr val="tx1"/>
                </a:solidFill>
                <a:latin typeface="Montserrat" panose="00000500000000000000" pitchFamily="2" charset="0"/>
                <a:cs typeface="Arial" panose="020B0604020202020204" pitchFamily="34" charset="0"/>
              </a:rPr>
              <a:t>letter to member (as soon as suspension or dismissal/termination seems likely) to inform about options to pursue under </a:t>
            </a:r>
            <a:r>
              <a:rPr lang="en-US" sz="1200" b="1" dirty="0">
                <a:solidFill>
                  <a:schemeClr val="tx1"/>
                </a:solidFill>
                <a:latin typeface="Montserrat" panose="00000500000000000000" pitchFamily="2" charset="0"/>
                <a:cs typeface="Arial" panose="020B0604020202020204" pitchFamily="34" charset="0"/>
              </a:rPr>
              <a:t>§6-202.</a:t>
            </a:r>
            <a:r>
              <a:rPr lang="en-US" sz="1200" dirty="0">
                <a:solidFill>
                  <a:schemeClr val="tx1"/>
                </a:solidFill>
                <a:latin typeface="Montserrat" panose="00000500000000000000" pitchFamily="2" charset="0"/>
                <a:cs typeface="Arial" panose="020B0604020202020204" pitchFamily="34" charset="0"/>
              </a:rPr>
              <a:t>  The individual must choose an option</a:t>
            </a:r>
          </a:p>
        </p:txBody>
      </p:sp>
      <p:sp>
        <p:nvSpPr>
          <p:cNvPr id="10" name="Flowchart: Process 9">
            <a:extLst>
              <a:ext uri="{FF2B5EF4-FFF2-40B4-BE49-F238E27FC236}">
                <a16:creationId xmlns:a16="http://schemas.microsoft.com/office/drawing/2014/main" id="{91D6D76B-8A56-DEBE-3D48-D91F56DFF757}"/>
              </a:ext>
            </a:extLst>
          </p:cNvPr>
          <p:cNvSpPr/>
          <p:nvPr/>
        </p:nvSpPr>
        <p:spPr>
          <a:xfrm>
            <a:off x="2661045" y="5939767"/>
            <a:ext cx="6862678" cy="527191"/>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i="1" dirty="0">
                <a:solidFill>
                  <a:srgbClr val="0070C0"/>
                </a:solidFill>
                <a:latin typeface="Montserrat" panose="00000500000000000000" pitchFamily="2" charset="0"/>
                <a:cs typeface="Arial" panose="020B0604020202020204" pitchFamily="34" charset="0"/>
              </a:rPr>
              <a:t>NOTE</a:t>
            </a:r>
            <a:r>
              <a:rPr lang="en-US" sz="1200" i="1" dirty="0">
                <a:solidFill>
                  <a:srgbClr val="0070C0"/>
                </a:solidFill>
                <a:latin typeface="Montserrat" panose="00000500000000000000" pitchFamily="2" charset="0"/>
                <a:cs typeface="Arial" panose="020B0604020202020204" pitchFamily="34" charset="0"/>
              </a:rPr>
              <a:t> – Only Members receive representation from UD/Legal in the 6-202 appeal hearings. </a:t>
            </a:r>
          </a:p>
        </p:txBody>
      </p:sp>
      <p:sp>
        <p:nvSpPr>
          <p:cNvPr id="11" name="Flowchart: Process 10">
            <a:extLst>
              <a:ext uri="{FF2B5EF4-FFF2-40B4-BE49-F238E27FC236}">
                <a16:creationId xmlns:a16="http://schemas.microsoft.com/office/drawing/2014/main" id="{A5A76692-5372-C015-0ADF-415A6ACF722A}"/>
              </a:ext>
            </a:extLst>
          </p:cNvPr>
          <p:cNvSpPr/>
          <p:nvPr/>
        </p:nvSpPr>
        <p:spPr>
          <a:xfrm>
            <a:off x="442911" y="225561"/>
            <a:ext cx="2428875" cy="409576"/>
          </a:xfrm>
          <a:prstGeom prst="flowChartProcess">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0000"/>
                </a:solidFill>
                <a:latin typeface="Montserrat" panose="00000500000000000000" pitchFamily="2" charset="0"/>
                <a:cs typeface="Arial" panose="020B0604020202020204" pitchFamily="34" charset="0"/>
              </a:rPr>
              <a:t>Certificated Staff </a:t>
            </a:r>
          </a:p>
        </p:txBody>
      </p:sp>
    </p:spTree>
    <p:extLst>
      <p:ext uri="{BB962C8B-B14F-4D97-AF65-F5344CB8AC3E}">
        <p14:creationId xmlns:p14="http://schemas.microsoft.com/office/powerpoint/2010/main" val="3514492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93BF54-8489-E13E-11A4-B88B4A1273A6}"/>
              </a:ext>
            </a:extLst>
          </p:cNvPr>
          <p:cNvSpPr>
            <a:spLocks noGrp="1"/>
          </p:cNvSpPr>
          <p:nvPr>
            <p:ph idx="1"/>
          </p:nvPr>
        </p:nvSpPr>
        <p:spPr>
          <a:xfrm>
            <a:off x="1283804" y="934279"/>
            <a:ext cx="9624391" cy="4770782"/>
          </a:xfrm>
        </p:spPr>
        <p:txBody>
          <a:bodyPr>
            <a:normAutofit fontScale="55000" lnSpcReduction="20000"/>
          </a:bodyPr>
          <a:lstStyle/>
          <a:p>
            <a:pPr marL="1371600" marR="0" indent="-457200">
              <a:spcBef>
                <a:spcPts val="0"/>
              </a:spcBef>
              <a:spcAft>
                <a:spcPts val="0"/>
              </a:spcAft>
            </a:pPr>
            <a:endParaRPr lang="en-US" sz="2900" dirty="0">
              <a:latin typeface="Montserrat" panose="00000500000000000000" pitchFamily="2" charset="0"/>
              <a:ea typeface="Times New Roman" panose="02020603050405020304" pitchFamily="18" charset="0"/>
            </a:endParaRPr>
          </a:p>
          <a:p>
            <a:pPr marR="0" indent="0">
              <a:spcBef>
                <a:spcPts val="0"/>
              </a:spcBef>
              <a:spcAft>
                <a:spcPts val="0"/>
              </a:spcAft>
              <a:buNone/>
            </a:pPr>
            <a:endParaRPr lang="en-US" sz="2800" dirty="0">
              <a:effectLst/>
              <a:latin typeface="Montserrat" panose="00000500000000000000" pitchFamily="2" charset="0"/>
              <a:ea typeface="Times New Roman" panose="02020603050405020304" pitchFamily="18" charset="0"/>
            </a:endParaRPr>
          </a:p>
          <a:p>
            <a:pPr>
              <a:spcAft>
                <a:spcPts val="1800"/>
              </a:spcAft>
            </a:pPr>
            <a:r>
              <a:rPr lang="en-US" sz="2800" b="1" dirty="0">
                <a:latin typeface="Montserrat" panose="00000500000000000000" pitchFamily="2" charset="0"/>
              </a:rPr>
              <a:t>§6-202 of the Maryland Education Article- Suspensions and Terminations of Certificated Employees (Excerpts)</a:t>
            </a:r>
          </a:p>
          <a:p>
            <a:pPr>
              <a:spcAft>
                <a:spcPts val="1800"/>
              </a:spcAft>
            </a:pPr>
            <a:r>
              <a:rPr lang="en-US" sz="2800" b="1" dirty="0">
                <a:effectLst/>
                <a:latin typeface="Montserrat" panose="00000500000000000000" pitchFamily="2" charset="0"/>
              </a:rPr>
              <a:t>(a)(1)</a:t>
            </a:r>
            <a:r>
              <a:rPr lang="en-US" sz="2800" dirty="0">
                <a:latin typeface="Montserrat" panose="00000500000000000000" pitchFamily="2" charset="0"/>
              </a:rPr>
              <a:t> On the recommendation of the county superintendent, a county board may suspend or dismiss a teacher, principal, supervisor, assistant superintendent, or other professional assistant for:</a:t>
            </a:r>
          </a:p>
          <a:p>
            <a:pPr>
              <a:spcAft>
                <a:spcPts val="1800"/>
              </a:spcAft>
            </a:pPr>
            <a:r>
              <a:rPr lang="en-US" sz="2800" b="1" dirty="0">
                <a:effectLst/>
                <a:latin typeface="Montserrat" panose="00000500000000000000" pitchFamily="2" charset="0"/>
              </a:rPr>
              <a:t>(i)</a:t>
            </a:r>
            <a:r>
              <a:rPr lang="en-US" sz="2800" dirty="0">
                <a:latin typeface="Montserrat" panose="00000500000000000000" pitchFamily="2" charset="0"/>
              </a:rPr>
              <a:t> Immorality;</a:t>
            </a:r>
          </a:p>
          <a:p>
            <a:pPr>
              <a:spcAft>
                <a:spcPts val="1800"/>
              </a:spcAft>
            </a:pPr>
            <a:r>
              <a:rPr lang="en-US" sz="2800" b="1" dirty="0">
                <a:effectLst/>
                <a:latin typeface="Montserrat" panose="00000500000000000000" pitchFamily="2" charset="0"/>
              </a:rPr>
              <a:t>(ii)</a:t>
            </a:r>
            <a:r>
              <a:rPr lang="en-US" sz="2800" dirty="0">
                <a:latin typeface="Montserrat" panose="00000500000000000000" pitchFamily="2" charset="0"/>
              </a:rPr>
              <a:t> Misconduct in office, including knowingly failing to report suspected child abuse in violation of § </a:t>
            </a:r>
            <a:r>
              <a:rPr lang="en-US" sz="2800" dirty="0">
                <a:effectLst/>
                <a:latin typeface="Montserrat" panose="00000500000000000000" pitchFamily="2" charset="0"/>
              </a:rPr>
              <a:t>5-704</a:t>
            </a:r>
            <a:r>
              <a:rPr lang="en-US" sz="2800" dirty="0">
                <a:latin typeface="Montserrat" panose="00000500000000000000" pitchFamily="2" charset="0"/>
              </a:rPr>
              <a:t> of the Family Law Article;</a:t>
            </a:r>
          </a:p>
          <a:p>
            <a:pPr>
              <a:spcAft>
                <a:spcPts val="1800"/>
              </a:spcAft>
            </a:pPr>
            <a:r>
              <a:rPr lang="en-US" sz="2800" b="1" dirty="0">
                <a:effectLst/>
                <a:latin typeface="Montserrat" panose="00000500000000000000" pitchFamily="2" charset="0"/>
              </a:rPr>
              <a:t>(iii)</a:t>
            </a:r>
            <a:r>
              <a:rPr lang="en-US" sz="2800" dirty="0">
                <a:latin typeface="Montserrat" panose="00000500000000000000" pitchFamily="2" charset="0"/>
              </a:rPr>
              <a:t> Insubordination;</a:t>
            </a:r>
          </a:p>
          <a:p>
            <a:pPr>
              <a:spcAft>
                <a:spcPts val="1800"/>
              </a:spcAft>
            </a:pPr>
            <a:r>
              <a:rPr lang="en-US" sz="2800" b="1" dirty="0">
                <a:effectLst/>
                <a:latin typeface="Montserrat" panose="00000500000000000000" pitchFamily="2" charset="0"/>
              </a:rPr>
              <a:t>(iv)</a:t>
            </a:r>
            <a:r>
              <a:rPr lang="en-US" sz="2800" dirty="0">
                <a:latin typeface="Montserrat" panose="00000500000000000000" pitchFamily="2" charset="0"/>
              </a:rPr>
              <a:t> Incompetency; or</a:t>
            </a:r>
          </a:p>
          <a:p>
            <a:pPr>
              <a:spcAft>
                <a:spcPts val="1800"/>
              </a:spcAft>
            </a:pPr>
            <a:r>
              <a:rPr lang="en-US" sz="2800" b="1" dirty="0">
                <a:effectLst/>
                <a:latin typeface="Montserrat" panose="00000500000000000000" pitchFamily="2" charset="0"/>
              </a:rPr>
              <a:t>(v)</a:t>
            </a:r>
            <a:r>
              <a:rPr lang="en-US" sz="2800" dirty="0">
                <a:latin typeface="Montserrat" panose="00000500000000000000" pitchFamily="2" charset="0"/>
              </a:rPr>
              <a:t> Willful neglect of duty.</a:t>
            </a:r>
          </a:p>
          <a:p>
            <a:pPr marL="0" indent="0" algn="ctr">
              <a:buNone/>
            </a:pPr>
            <a:endParaRPr lang="en-US" dirty="0">
              <a:latin typeface="Montserrat" panose="00000500000000000000" pitchFamily="2" charset="0"/>
            </a:endParaRPr>
          </a:p>
        </p:txBody>
      </p:sp>
    </p:spTree>
    <p:extLst>
      <p:ext uri="{BB962C8B-B14F-4D97-AF65-F5344CB8AC3E}">
        <p14:creationId xmlns:p14="http://schemas.microsoft.com/office/powerpoint/2010/main" val="1455493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4F873D7-E609-CB4A-BA69-A7E08E530CB2}"/>
              </a:ext>
            </a:extLst>
          </p:cNvPr>
          <p:cNvSpPr txBox="1"/>
          <p:nvPr/>
        </p:nvSpPr>
        <p:spPr>
          <a:xfrm>
            <a:off x="914402" y="956656"/>
            <a:ext cx="8957733" cy="954107"/>
          </a:xfrm>
          <a:prstGeom prst="rect">
            <a:avLst/>
          </a:prstGeom>
          <a:noFill/>
        </p:spPr>
        <p:txBody>
          <a:bodyPr wrap="square" rtlCol="0">
            <a:spAutoFit/>
          </a:bodyPr>
          <a:lstStyle/>
          <a:p>
            <a:pPr>
              <a:spcAft>
                <a:spcPts val="1800"/>
              </a:spcAft>
            </a:pPr>
            <a:r>
              <a:rPr lang="en-US" sz="5600" dirty="0">
                <a:solidFill>
                  <a:srgbClr val="34A49A"/>
                </a:solidFill>
                <a:latin typeface="Montserrat" pitchFamily="2" charset="77"/>
              </a:rPr>
              <a:t>HEADER</a:t>
            </a:r>
          </a:p>
        </p:txBody>
      </p:sp>
      <p:sp>
        <p:nvSpPr>
          <p:cNvPr id="5" name="TextBox 4">
            <a:extLst>
              <a:ext uri="{FF2B5EF4-FFF2-40B4-BE49-F238E27FC236}">
                <a16:creationId xmlns:a16="http://schemas.microsoft.com/office/drawing/2014/main" id="{9E6797DF-3D81-F447-96EF-0F17F3BCAF7F}"/>
              </a:ext>
            </a:extLst>
          </p:cNvPr>
          <p:cNvSpPr txBox="1"/>
          <p:nvPr/>
        </p:nvSpPr>
        <p:spPr>
          <a:xfrm>
            <a:off x="1083733" y="2218267"/>
            <a:ext cx="4707467" cy="2262158"/>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rgbClr val="004B9B"/>
                </a:solidFill>
                <a:latin typeface="Montserrat" pitchFamily="2" charset="77"/>
              </a:rPr>
              <a:t>Lorem ipsum dolor sit </a:t>
            </a:r>
            <a:r>
              <a:rPr lang="en-US" dirty="0" err="1">
                <a:solidFill>
                  <a:srgbClr val="004B9B"/>
                </a:solidFill>
                <a:latin typeface="Montserrat" pitchFamily="2" charset="77"/>
              </a:rPr>
              <a:t>amet</a:t>
            </a:r>
            <a:r>
              <a:rPr lang="en-US" dirty="0">
                <a:solidFill>
                  <a:srgbClr val="004B9B"/>
                </a:solidFill>
                <a:latin typeface="Montserrat" pitchFamily="2" charset="77"/>
              </a:rPr>
              <a:t> Cons </a:t>
            </a:r>
            <a:r>
              <a:rPr lang="en-US" dirty="0" err="1">
                <a:solidFill>
                  <a:srgbClr val="004B9B"/>
                </a:solidFill>
                <a:latin typeface="Montserrat" pitchFamily="2" charset="77"/>
              </a:rPr>
              <a:t>ectetuer</a:t>
            </a:r>
            <a:r>
              <a:rPr lang="en-US" dirty="0">
                <a:solidFill>
                  <a:srgbClr val="004B9B"/>
                </a:solidFill>
                <a:latin typeface="Montserrat" pitchFamily="2" charset="77"/>
              </a:rPr>
              <a:t> </a:t>
            </a:r>
            <a:r>
              <a:rPr lang="en-US" dirty="0" err="1">
                <a:solidFill>
                  <a:srgbClr val="004B9B"/>
                </a:solidFill>
                <a:latin typeface="Montserrat" pitchFamily="2" charset="77"/>
              </a:rPr>
              <a:t>adipiscing</a:t>
            </a:r>
            <a:r>
              <a:rPr lang="en-US" dirty="0">
                <a:solidFill>
                  <a:srgbClr val="004B9B"/>
                </a:solidFill>
                <a:latin typeface="Montserrat" pitchFamily="2" charset="77"/>
              </a:rPr>
              <a:t> </a:t>
            </a:r>
            <a:r>
              <a:rPr lang="en-US" dirty="0" err="1">
                <a:solidFill>
                  <a:srgbClr val="004B9B"/>
                </a:solidFill>
                <a:latin typeface="Montserrat" pitchFamily="2" charset="77"/>
              </a:rPr>
              <a:t>elit</a:t>
            </a:r>
            <a:r>
              <a:rPr lang="en-US" dirty="0">
                <a:solidFill>
                  <a:srgbClr val="004B9B"/>
                </a:solidFill>
                <a:latin typeface="Montserrat" pitchFamily="2" charset="77"/>
              </a:rPr>
              <a:t>, sed diam </a:t>
            </a:r>
            <a:r>
              <a:rPr lang="en-US" dirty="0" err="1">
                <a:solidFill>
                  <a:srgbClr val="004B9B"/>
                </a:solidFill>
                <a:latin typeface="Montserrat" pitchFamily="2" charset="77"/>
              </a:rPr>
              <a:t>veniam</a:t>
            </a:r>
            <a:r>
              <a:rPr lang="en-US" dirty="0">
                <a:solidFill>
                  <a:srgbClr val="004B9B"/>
                </a:solidFill>
                <a:latin typeface="Montserrat" pitchFamily="2" charset="77"/>
              </a:rPr>
              <a:t>, </a:t>
            </a:r>
            <a:r>
              <a:rPr lang="en-US" dirty="0" err="1">
                <a:solidFill>
                  <a:srgbClr val="004B9B"/>
                </a:solidFill>
                <a:latin typeface="Montserrat" pitchFamily="2" charset="77"/>
              </a:rPr>
              <a:t>quis</a:t>
            </a:r>
            <a:r>
              <a:rPr lang="en-US" dirty="0">
                <a:solidFill>
                  <a:srgbClr val="004B9B"/>
                </a:solidFill>
                <a:latin typeface="Montserrat" pitchFamily="2" charset="77"/>
              </a:rPr>
              <a:t> </a:t>
            </a:r>
            <a:r>
              <a:rPr lang="en-US" dirty="0" err="1">
                <a:solidFill>
                  <a:srgbClr val="004B9B"/>
                </a:solidFill>
                <a:latin typeface="Montserrat" pitchFamily="2" charset="77"/>
              </a:rPr>
              <a:t>nostrud</a:t>
            </a:r>
            <a:r>
              <a:rPr lang="en-US" dirty="0">
                <a:solidFill>
                  <a:srgbClr val="004B9B"/>
                </a:solidFill>
                <a:latin typeface="Montserrat" pitchFamily="2" charset="77"/>
              </a:rPr>
              <a:t> </a:t>
            </a:r>
            <a:r>
              <a:rPr lang="en-US" dirty="0" err="1">
                <a:solidFill>
                  <a:srgbClr val="004B9B"/>
                </a:solidFill>
                <a:latin typeface="Montserrat" pitchFamily="2" charset="77"/>
              </a:rPr>
              <a:t>exerci</a:t>
            </a:r>
            <a:r>
              <a:rPr lang="en-US" dirty="0">
                <a:solidFill>
                  <a:srgbClr val="004B9B"/>
                </a:solidFill>
                <a:latin typeface="Montserrat" pitchFamily="2" charset="77"/>
              </a:rPr>
              <a:t> </a:t>
            </a:r>
            <a:r>
              <a:rPr lang="en-US" dirty="0" err="1">
                <a:solidFill>
                  <a:srgbClr val="004B9B"/>
                </a:solidFill>
                <a:latin typeface="Montserrat" pitchFamily="2" charset="77"/>
              </a:rPr>
              <a:t>tation</a:t>
            </a:r>
            <a:r>
              <a:rPr lang="en-US" dirty="0">
                <a:solidFill>
                  <a:srgbClr val="004B9B"/>
                </a:solidFill>
                <a:latin typeface="Montserrat" pitchFamily="2" charset="77"/>
              </a:rPr>
              <a:t> </a:t>
            </a:r>
            <a:r>
              <a:rPr lang="en-US" dirty="0" err="1">
                <a:solidFill>
                  <a:srgbClr val="004B9B"/>
                </a:solidFill>
                <a:latin typeface="Montserrat" pitchFamily="2" charset="77"/>
              </a:rPr>
              <a:t>ullamcorper</a:t>
            </a:r>
            <a:r>
              <a:rPr lang="en-US" dirty="0">
                <a:solidFill>
                  <a:srgbClr val="004B9B"/>
                </a:solidFill>
                <a:latin typeface="Montserrat" pitchFamily="2" charset="77"/>
              </a:rPr>
              <a:t>  </a:t>
            </a:r>
          </a:p>
          <a:p>
            <a:pPr marL="285750" indent="-285750">
              <a:spcAft>
                <a:spcPts val="1800"/>
              </a:spcAft>
              <a:buFont typeface="Arial" panose="020B0604020202020204" pitchFamily="34" charset="0"/>
              <a:buChar char="•"/>
            </a:pPr>
            <a:r>
              <a:rPr lang="en-US" dirty="0" err="1">
                <a:solidFill>
                  <a:srgbClr val="004B9B"/>
                </a:solidFill>
                <a:latin typeface="Montserrat" pitchFamily="2" charset="77"/>
              </a:rPr>
              <a:t>Euismod</a:t>
            </a:r>
            <a:r>
              <a:rPr lang="en-US" dirty="0">
                <a:solidFill>
                  <a:srgbClr val="004B9B"/>
                </a:solidFill>
                <a:latin typeface="Montserrat" pitchFamily="2" charset="77"/>
              </a:rPr>
              <a:t> </a:t>
            </a:r>
            <a:r>
              <a:rPr lang="en-US" dirty="0" err="1">
                <a:solidFill>
                  <a:srgbClr val="004B9B"/>
                </a:solidFill>
                <a:latin typeface="Montserrat" pitchFamily="2" charset="77"/>
              </a:rPr>
              <a:t>tincidunt</a:t>
            </a:r>
            <a:r>
              <a:rPr lang="en-US" dirty="0">
                <a:solidFill>
                  <a:srgbClr val="004B9B"/>
                </a:solidFill>
                <a:latin typeface="Montserrat" pitchFamily="2" charset="77"/>
              </a:rPr>
              <a:t> </a:t>
            </a:r>
            <a:r>
              <a:rPr lang="en-US" dirty="0" err="1">
                <a:solidFill>
                  <a:srgbClr val="004B9B"/>
                </a:solidFill>
                <a:latin typeface="Montserrat" pitchFamily="2" charset="77"/>
              </a:rPr>
              <a:t>ut</a:t>
            </a:r>
            <a:r>
              <a:rPr lang="en-US" dirty="0">
                <a:solidFill>
                  <a:srgbClr val="004B9B"/>
                </a:solidFill>
                <a:latin typeface="Montserrat" pitchFamily="2" charset="77"/>
              </a:rPr>
              <a:t> </a:t>
            </a:r>
            <a:r>
              <a:rPr lang="en-US" dirty="0" err="1">
                <a:solidFill>
                  <a:srgbClr val="004B9B"/>
                </a:solidFill>
                <a:latin typeface="Montserrat" pitchFamily="2" charset="77"/>
              </a:rPr>
              <a:t>laoreet</a:t>
            </a:r>
            <a:r>
              <a:rPr lang="en-US" dirty="0">
                <a:solidFill>
                  <a:srgbClr val="004B9B"/>
                </a:solidFill>
                <a:latin typeface="Montserrat" pitchFamily="2" charset="77"/>
              </a:rPr>
              <a:t> </a:t>
            </a:r>
            <a:r>
              <a:rPr lang="en-US" dirty="0" err="1">
                <a:solidFill>
                  <a:srgbClr val="004B9B"/>
                </a:solidFill>
                <a:latin typeface="Montserrat" pitchFamily="2" charset="77"/>
              </a:rPr>
              <a:t>dolo</a:t>
            </a:r>
            <a:r>
              <a:rPr lang="en-US" dirty="0">
                <a:solidFill>
                  <a:srgbClr val="004B9B"/>
                </a:solidFill>
                <a:latin typeface="Montserrat" pitchFamily="2" charset="77"/>
              </a:rPr>
              <a:t> </a:t>
            </a:r>
            <a:r>
              <a:rPr lang="en-US" dirty="0" err="1">
                <a:solidFill>
                  <a:srgbClr val="004B9B"/>
                </a:solidFill>
                <a:latin typeface="Montserrat" pitchFamily="2" charset="77"/>
              </a:rPr>
              <a:t>re.Lorem</a:t>
            </a:r>
            <a:r>
              <a:rPr lang="en-US" dirty="0">
                <a:solidFill>
                  <a:srgbClr val="004B9B"/>
                </a:solidFill>
                <a:latin typeface="Montserrat" pitchFamily="2" charset="77"/>
              </a:rPr>
              <a:t> ipsum dolor sit </a:t>
            </a:r>
            <a:r>
              <a:rPr lang="en-US" dirty="0" err="1">
                <a:solidFill>
                  <a:srgbClr val="004B9B"/>
                </a:solidFill>
                <a:latin typeface="Montserrat" pitchFamily="2" charset="77"/>
              </a:rPr>
              <a:t>amet</a:t>
            </a:r>
            <a:r>
              <a:rPr lang="en-US" dirty="0">
                <a:solidFill>
                  <a:srgbClr val="004B9B"/>
                </a:solidFill>
                <a:latin typeface="Montserrat" pitchFamily="2" charset="77"/>
              </a:rPr>
              <a:t>, co </a:t>
            </a:r>
            <a:r>
              <a:rPr lang="en-US" dirty="0" err="1">
                <a:solidFill>
                  <a:srgbClr val="004B9B"/>
                </a:solidFill>
                <a:latin typeface="Montserrat" pitchFamily="2" charset="77"/>
              </a:rPr>
              <a:t>nsectetuer</a:t>
            </a:r>
            <a:r>
              <a:rPr lang="en-US" dirty="0">
                <a:solidFill>
                  <a:srgbClr val="004B9B"/>
                </a:solidFill>
                <a:latin typeface="Montserrat" pitchFamily="2" charset="77"/>
              </a:rPr>
              <a:t> </a:t>
            </a:r>
            <a:r>
              <a:rPr lang="en-US" dirty="0" err="1">
                <a:solidFill>
                  <a:srgbClr val="004B9B"/>
                </a:solidFill>
                <a:latin typeface="Montserrat" pitchFamily="2" charset="77"/>
              </a:rPr>
              <a:t>adipiscing</a:t>
            </a:r>
            <a:r>
              <a:rPr lang="en-US" dirty="0">
                <a:solidFill>
                  <a:srgbClr val="004B9B"/>
                </a:solidFill>
                <a:latin typeface="Montserrat" pitchFamily="2" charset="77"/>
              </a:rPr>
              <a:t>.</a:t>
            </a:r>
          </a:p>
        </p:txBody>
      </p:sp>
      <p:sp>
        <p:nvSpPr>
          <p:cNvPr id="6" name="TextBox 5">
            <a:extLst>
              <a:ext uri="{FF2B5EF4-FFF2-40B4-BE49-F238E27FC236}">
                <a16:creationId xmlns:a16="http://schemas.microsoft.com/office/drawing/2014/main" id="{16FB1374-3DEB-D944-AFE2-B5C311E51C6B}"/>
              </a:ext>
            </a:extLst>
          </p:cNvPr>
          <p:cNvSpPr txBox="1"/>
          <p:nvPr/>
        </p:nvSpPr>
        <p:spPr>
          <a:xfrm>
            <a:off x="6062133" y="2218267"/>
            <a:ext cx="5046134" cy="3046988"/>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rgbClr val="004B9B"/>
                </a:solidFill>
                <a:latin typeface="Montserrat" pitchFamily="2" charset="77"/>
              </a:rPr>
              <a:t>Lorem ipsum dolor sit </a:t>
            </a:r>
            <a:r>
              <a:rPr lang="en-US" dirty="0" err="1">
                <a:solidFill>
                  <a:srgbClr val="004B9B"/>
                </a:solidFill>
                <a:latin typeface="Montserrat" pitchFamily="2" charset="77"/>
              </a:rPr>
              <a:t>amet</a:t>
            </a:r>
            <a:r>
              <a:rPr lang="en-US" dirty="0">
                <a:solidFill>
                  <a:srgbClr val="004B9B"/>
                </a:solidFill>
                <a:latin typeface="Montserrat" pitchFamily="2" charset="77"/>
              </a:rPr>
              <a:t> </a:t>
            </a:r>
            <a:r>
              <a:rPr lang="en-US" dirty="0" err="1">
                <a:solidFill>
                  <a:srgbClr val="004B9B"/>
                </a:solidFill>
                <a:latin typeface="Montserrat" pitchFamily="2" charset="77"/>
              </a:rPr>
              <a:t>Conse</a:t>
            </a:r>
            <a:r>
              <a:rPr lang="en-US" dirty="0">
                <a:solidFill>
                  <a:srgbClr val="004B9B"/>
                </a:solidFill>
                <a:latin typeface="Montserrat" pitchFamily="2" charset="77"/>
              </a:rPr>
              <a:t> </a:t>
            </a:r>
            <a:r>
              <a:rPr lang="en-US" dirty="0" err="1">
                <a:solidFill>
                  <a:srgbClr val="004B9B"/>
                </a:solidFill>
                <a:latin typeface="Montserrat" pitchFamily="2" charset="77"/>
              </a:rPr>
              <a:t>ctetuer</a:t>
            </a:r>
            <a:r>
              <a:rPr lang="en-US" dirty="0">
                <a:solidFill>
                  <a:srgbClr val="004B9B"/>
                </a:solidFill>
                <a:latin typeface="Montserrat" pitchFamily="2" charset="77"/>
              </a:rPr>
              <a:t> </a:t>
            </a:r>
            <a:r>
              <a:rPr lang="en-US" dirty="0" err="1">
                <a:solidFill>
                  <a:srgbClr val="004B9B"/>
                </a:solidFill>
                <a:latin typeface="Montserrat" pitchFamily="2" charset="77"/>
              </a:rPr>
              <a:t>adipiscing</a:t>
            </a:r>
            <a:r>
              <a:rPr lang="en-US" dirty="0">
                <a:solidFill>
                  <a:srgbClr val="004B9B"/>
                </a:solidFill>
                <a:latin typeface="Montserrat" pitchFamily="2" charset="77"/>
              </a:rPr>
              <a:t> </a:t>
            </a:r>
            <a:r>
              <a:rPr lang="en-US" dirty="0" err="1">
                <a:solidFill>
                  <a:srgbClr val="004B9B"/>
                </a:solidFill>
                <a:latin typeface="Montserrat" pitchFamily="2" charset="77"/>
              </a:rPr>
              <a:t>elit</a:t>
            </a:r>
            <a:r>
              <a:rPr lang="en-US" dirty="0">
                <a:solidFill>
                  <a:srgbClr val="004B9B"/>
                </a:solidFill>
                <a:latin typeface="Montserrat" pitchFamily="2" charset="77"/>
              </a:rPr>
              <a:t>, sed diam </a:t>
            </a:r>
            <a:r>
              <a:rPr lang="en-US" dirty="0" err="1">
                <a:solidFill>
                  <a:srgbClr val="004B9B"/>
                </a:solidFill>
                <a:latin typeface="Montserrat" pitchFamily="2" charset="77"/>
              </a:rPr>
              <a:t>veniam</a:t>
            </a:r>
            <a:r>
              <a:rPr lang="en-US" dirty="0">
                <a:solidFill>
                  <a:srgbClr val="004B9B"/>
                </a:solidFill>
                <a:latin typeface="Montserrat" pitchFamily="2" charset="77"/>
              </a:rPr>
              <a:t>, </a:t>
            </a:r>
            <a:r>
              <a:rPr lang="en-US" dirty="0" err="1">
                <a:solidFill>
                  <a:srgbClr val="004B9B"/>
                </a:solidFill>
                <a:latin typeface="Montserrat" pitchFamily="2" charset="77"/>
              </a:rPr>
              <a:t>quis</a:t>
            </a:r>
            <a:r>
              <a:rPr lang="en-US" dirty="0">
                <a:solidFill>
                  <a:srgbClr val="004B9B"/>
                </a:solidFill>
                <a:latin typeface="Montserrat" pitchFamily="2" charset="77"/>
              </a:rPr>
              <a:t> </a:t>
            </a:r>
            <a:r>
              <a:rPr lang="en-US" dirty="0" err="1">
                <a:solidFill>
                  <a:srgbClr val="004B9B"/>
                </a:solidFill>
                <a:latin typeface="Montserrat" pitchFamily="2" charset="77"/>
              </a:rPr>
              <a:t>nostrud</a:t>
            </a:r>
            <a:r>
              <a:rPr lang="en-US" dirty="0">
                <a:solidFill>
                  <a:srgbClr val="004B9B"/>
                </a:solidFill>
                <a:latin typeface="Montserrat" pitchFamily="2" charset="77"/>
              </a:rPr>
              <a:t> </a:t>
            </a:r>
            <a:r>
              <a:rPr lang="en-US" dirty="0" err="1">
                <a:solidFill>
                  <a:srgbClr val="004B9B"/>
                </a:solidFill>
                <a:latin typeface="Montserrat" pitchFamily="2" charset="77"/>
              </a:rPr>
              <a:t>exerci</a:t>
            </a:r>
            <a:r>
              <a:rPr lang="en-US" dirty="0">
                <a:solidFill>
                  <a:srgbClr val="004B9B"/>
                </a:solidFill>
                <a:latin typeface="Montserrat" pitchFamily="2" charset="77"/>
              </a:rPr>
              <a:t> </a:t>
            </a:r>
            <a:r>
              <a:rPr lang="en-US" dirty="0" err="1">
                <a:solidFill>
                  <a:srgbClr val="004B9B"/>
                </a:solidFill>
                <a:latin typeface="Montserrat" pitchFamily="2" charset="77"/>
              </a:rPr>
              <a:t>tation</a:t>
            </a:r>
            <a:r>
              <a:rPr lang="en-US" dirty="0">
                <a:solidFill>
                  <a:srgbClr val="004B9B"/>
                </a:solidFill>
                <a:latin typeface="Montserrat" pitchFamily="2" charset="77"/>
              </a:rPr>
              <a:t> </a:t>
            </a:r>
            <a:r>
              <a:rPr lang="en-US" dirty="0" err="1">
                <a:solidFill>
                  <a:srgbClr val="004B9B"/>
                </a:solidFill>
                <a:latin typeface="Montserrat" pitchFamily="2" charset="77"/>
              </a:rPr>
              <a:t>ull</a:t>
            </a:r>
            <a:r>
              <a:rPr lang="en-US" dirty="0">
                <a:solidFill>
                  <a:srgbClr val="004B9B"/>
                </a:solidFill>
                <a:latin typeface="Montserrat" pitchFamily="2" charset="77"/>
              </a:rPr>
              <a:t> </a:t>
            </a:r>
            <a:r>
              <a:rPr lang="en-US" dirty="0" err="1">
                <a:solidFill>
                  <a:srgbClr val="004B9B"/>
                </a:solidFill>
                <a:latin typeface="Montserrat" pitchFamily="2" charset="77"/>
              </a:rPr>
              <a:t>amcorpermcorper</a:t>
            </a:r>
            <a:r>
              <a:rPr lang="en-US" dirty="0">
                <a:solidFill>
                  <a:srgbClr val="004B9B"/>
                </a:solidFill>
                <a:latin typeface="Montserrat" pitchFamily="2" charset="77"/>
              </a:rPr>
              <a:t> </a:t>
            </a:r>
            <a:r>
              <a:rPr lang="en-US" dirty="0" err="1">
                <a:solidFill>
                  <a:srgbClr val="004B9B"/>
                </a:solidFill>
                <a:latin typeface="Montserrat" pitchFamily="2" charset="77"/>
              </a:rPr>
              <a:t>suscipit</a:t>
            </a:r>
            <a:r>
              <a:rPr lang="en-US" dirty="0">
                <a:solidFill>
                  <a:srgbClr val="004B9B"/>
                </a:solidFill>
                <a:latin typeface="Montserrat" pitchFamily="2" charset="77"/>
              </a:rPr>
              <a:t> </a:t>
            </a:r>
            <a:r>
              <a:rPr lang="en-US" dirty="0" err="1">
                <a:solidFill>
                  <a:srgbClr val="004B9B"/>
                </a:solidFill>
                <a:latin typeface="Montserrat" pitchFamily="2" charset="77"/>
              </a:rPr>
              <a:t>lobortis</a:t>
            </a:r>
            <a:r>
              <a:rPr lang="en-US" dirty="0">
                <a:solidFill>
                  <a:srgbClr val="004B9B"/>
                </a:solidFill>
                <a:latin typeface="Montserrat" pitchFamily="2" charset="77"/>
              </a:rPr>
              <a:t> </a:t>
            </a:r>
            <a:r>
              <a:rPr lang="en-US" dirty="0" err="1">
                <a:solidFill>
                  <a:srgbClr val="004B9B"/>
                </a:solidFill>
                <a:latin typeface="Montserrat" pitchFamily="2" charset="77"/>
              </a:rPr>
              <a:t>nisl</a:t>
            </a:r>
            <a:endParaRPr lang="en-US" dirty="0">
              <a:solidFill>
                <a:srgbClr val="004B9B"/>
              </a:solidFill>
              <a:latin typeface="Montserrat" pitchFamily="2" charset="77"/>
            </a:endParaRPr>
          </a:p>
          <a:p>
            <a:pPr marL="285750" indent="-285750">
              <a:spcAft>
                <a:spcPts val="1800"/>
              </a:spcAft>
              <a:buFont typeface="Arial" panose="020B0604020202020204" pitchFamily="34" charset="0"/>
              <a:buChar char="•"/>
            </a:pPr>
            <a:r>
              <a:rPr lang="en-US" dirty="0" err="1">
                <a:solidFill>
                  <a:srgbClr val="004B9B"/>
                </a:solidFill>
                <a:latin typeface="Montserrat" pitchFamily="2" charset="77"/>
              </a:rPr>
              <a:t>Euismod</a:t>
            </a:r>
            <a:r>
              <a:rPr lang="en-US" dirty="0">
                <a:solidFill>
                  <a:srgbClr val="004B9B"/>
                </a:solidFill>
                <a:latin typeface="Montserrat" pitchFamily="2" charset="77"/>
              </a:rPr>
              <a:t> </a:t>
            </a:r>
            <a:r>
              <a:rPr lang="en-US" dirty="0" err="1">
                <a:solidFill>
                  <a:srgbClr val="004B9B"/>
                </a:solidFill>
                <a:latin typeface="Montserrat" pitchFamily="2" charset="77"/>
              </a:rPr>
              <a:t>tincidunt</a:t>
            </a:r>
            <a:r>
              <a:rPr lang="en-US" dirty="0">
                <a:solidFill>
                  <a:srgbClr val="004B9B"/>
                </a:solidFill>
                <a:latin typeface="Montserrat" pitchFamily="2" charset="77"/>
              </a:rPr>
              <a:t> </a:t>
            </a:r>
            <a:r>
              <a:rPr lang="en-US" dirty="0" err="1">
                <a:solidFill>
                  <a:srgbClr val="004B9B"/>
                </a:solidFill>
                <a:latin typeface="Montserrat" pitchFamily="2" charset="77"/>
              </a:rPr>
              <a:t>ut</a:t>
            </a:r>
            <a:r>
              <a:rPr lang="en-US" dirty="0">
                <a:solidFill>
                  <a:srgbClr val="004B9B"/>
                </a:solidFill>
                <a:latin typeface="Montserrat" pitchFamily="2" charset="77"/>
              </a:rPr>
              <a:t> </a:t>
            </a:r>
            <a:r>
              <a:rPr lang="en-US" dirty="0" err="1">
                <a:solidFill>
                  <a:srgbClr val="004B9B"/>
                </a:solidFill>
                <a:latin typeface="Montserrat" pitchFamily="2" charset="77"/>
              </a:rPr>
              <a:t>laoreet</a:t>
            </a:r>
            <a:r>
              <a:rPr lang="en-US" dirty="0">
                <a:solidFill>
                  <a:srgbClr val="004B9B"/>
                </a:solidFill>
                <a:latin typeface="Montserrat" pitchFamily="2" charset="77"/>
              </a:rPr>
              <a:t> </a:t>
            </a:r>
            <a:r>
              <a:rPr lang="en-US" dirty="0" err="1">
                <a:solidFill>
                  <a:srgbClr val="004B9B"/>
                </a:solidFill>
                <a:latin typeface="Montserrat" pitchFamily="2" charset="77"/>
              </a:rPr>
              <a:t>dolore.L</a:t>
            </a:r>
            <a:r>
              <a:rPr lang="en-US" dirty="0">
                <a:solidFill>
                  <a:srgbClr val="004B9B"/>
                </a:solidFill>
                <a:latin typeface="Montserrat" pitchFamily="2" charset="77"/>
              </a:rPr>
              <a:t> </a:t>
            </a:r>
            <a:r>
              <a:rPr lang="en-US" dirty="0" err="1">
                <a:solidFill>
                  <a:srgbClr val="004B9B"/>
                </a:solidFill>
                <a:latin typeface="Montserrat" pitchFamily="2" charset="77"/>
              </a:rPr>
              <a:t>orem</a:t>
            </a:r>
            <a:r>
              <a:rPr lang="en-US" dirty="0">
                <a:solidFill>
                  <a:srgbClr val="004B9B"/>
                </a:solidFill>
                <a:latin typeface="Montserrat" pitchFamily="2" charset="77"/>
              </a:rPr>
              <a:t> ipsum dolor sit </a:t>
            </a:r>
            <a:r>
              <a:rPr lang="en-US" dirty="0" err="1">
                <a:solidFill>
                  <a:srgbClr val="004B9B"/>
                </a:solidFill>
                <a:latin typeface="Montserrat" pitchFamily="2" charset="77"/>
              </a:rPr>
              <a:t>amet</a:t>
            </a:r>
            <a:r>
              <a:rPr lang="en-US" dirty="0">
                <a:solidFill>
                  <a:srgbClr val="004B9B"/>
                </a:solidFill>
                <a:latin typeface="Montserrat" pitchFamily="2" charset="77"/>
              </a:rPr>
              <a:t>, </a:t>
            </a:r>
            <a:r>
              <a:rPr lang="en-US" dirty="0" err="1">
                <a:solidFill>
                  <a:srgbClr val="004B9B"/>
                </a:solidFill>
                <a:latin typeface="Montserrat" pitchFamily="2" charset="77"/>
              </a:rPr>
              <a:t>consectetuer</a:t>
            </a:r>
            <a:r>
              <a:rPr lang="en-US" dirty="0">
                <a:solidFill>
                  <a:srgbClr val="004B9B"/>
                </a:solidFill>
                <a:latin typeface="Montserrat" pitchFamily="2" charset="77"/>
              </a:rPr>
              <a:t> </a:t>
            </a:r>
            <a:r>
              <a:rPr lang="en-US" dirty="0" err="1">
                <a:solidFill>
                  <a:srgbClr val="004B9B"/>
                </a:solidFill>
                <a:latin typeface="Montserrat" pitchFamily="2" charset="77"/>
              </a:rPr>
              <a:t>adipiscing</a:t>
            </a:r>
            <a:r>
              <a:rPr lang="en-US" dirty="0">
                <a:solidFill>
                  <a:srgbClr val="004B9B"/>
                </a:solidFill>
                <a:latin typeface="Montserrat" pitchFamily="2" charset="77"/>
              </a:rPr>
              <a:t> </a:t>
            </a:r>
            <a:r>
              <a:rPr lang="en-US" dirty="0" err="1">
                <a:solidFill>
                  <a:srgbClr val="004B9B"/>
                </a:solidFill>
                <a:latin typeface="Montserrat" pitchFamily="2" charset="77"/>
              </a:rPr>
              <a:t>elit</a:t>
            </a:r>
            <a:r>
              <a:rPr lang="en-US" dirty="0">
                <a:solidFill>
                  <a:srgbClr val="004B9B"/>
                </a:solidFill>
                <a:latin typeface="Montserrat" pitchFamily="2" charset="77"/>
              </a:rPr>
              <a:t>, sed diam </a:t>
            </a:r>
          </a:p>
          <a:p>
            <a:pPr marL="285750" indent="-285750">
              <a:spcAft>
                <a:spcPts val="1800"/>
              </a:spcAft>
              <a:buFont typeface="Arial" panose="020B0604020202020204" pitchFamily="34" charset="0"/>
              <a:buChar char="•"/>
            </a:pPr>
            <a:r>
              <a:rPr lang="en-US" dirty="0" err="1">
                <a:solidFill>
                  <a:srgbClr val="004B9B"/>
                </a:solidFill>
                <a:latin typeface="Montserrat" pitchFamily="2" charset="77"/>
              </a:rPr>
              <a:t>Laoreet</a:t>
            </a:r>
            <a:r>
              <a:rPr lang="en-US" dirty="0">
                <a:solidFill>
                  <a:srgbClr val="004B9B"/>
                </a:solidFill>
                <a:latin typeface="Montserrat" pitchFamily="2" charset="77"/>
              </a:rPr>
              <a:t> dolore magna </a:t>
            </a:r>
            <a:r>
              <a:rPr lang="en-US" dirty="0" err="1">
                <a:solidFill>
                  <a:srgbClr val="004B9B"/>
                </a:solidFill>
                <a:latin typeface="Montserrat" pitchFamily="2" charset="77"/>
              </a:rPr>
              <a:t>aliquam</a:t>
            </a:r>
            <a:r>
              <a:rPr lang="en-US" dirty="0">
                <a:solidFill>
                  <a:srgbClr val="004B9B"/>
                </a:solidFill>
                <a:latin typeface="Montserrat" pitchFamily="2" charset="77"/>
              </a:rPr>
              <a:t> </a:t>
            </a:r>
            <a:r>
              <a:rPr lang="en-US" dirty="0" err="1">
                <a:solidFill>
                  <a:srgbClr val="004B9B"/>
                </a:solidFill>
                <a:latin typeface="Montserrat" pitchFamily="2" charset="77"/>
              </a:rPr>
              <a:t>erat</a:t>
            </a:r>
            <a:r>
              <a:rPr lang="en-US" dirty="0">
                <a:solidFill>
                  <a:srgbClr val="004B9B"/>
                </a:solidFill>
                <a:latin typeface="Montserrat" pitchFamily="2" charset="77"/>
              </a:rPr>
              <a:t> </a:t>
            </a:r>
            <a:r>
              <a:rPr lang="en-US" dirty="0" err="1">
                <a:solidFill>
                  <a:srgbClr val="004B9B"/>
                </a:solidFill>
                <a:latin typeface="Montserrat" pitchFamily="2" charset="77"/>
              </a:rPr>
              <a:t>volutpat</a:t>
            </a:r>
            <a:r>
              <a:rPr lang="en-US" dirty="0">
                <a:solidFill>
                  <a:srgbClr val="004B9B"/>
                </a:solidFill>
                <a:latin typeface="Montserrat" pitchFamily="2" charset="77"/>
              </a:rPr>
              <a:t>. Ut </a:t>
            </a:r>
            <a:r>
              <a:rPr lang="en-US" dirty="0" err="1">
                <a:solidFill>
                  <a:srgbClr val="004B9B"/>
                </a:solidFill>
                <a:latin typeface="Montserrat" pitchFamily="2" charset="77"/>
              </a:rPr>
              <a:t>wisi</a:t>
            </a:r>
            <a:r>
              <a:rPr lang="en-US" dirty="0">
                <a:solidFill>
                  <a:srgbClr val="004B9B"/>
                </a:solidFill>
                <a:latin typeface="Montserrat" pitchFamily="2" charset="77"/>
              </a:rPr>
              <a:t> </a:t>
            </a:r>
            <a:r>
              <a:rPr lang="en-US" dirty="0" err="1">
                <a:solidFill>
                  <a:srgbClr val="004B9B"/>
                </a:solidFill>
                <a:latin typeface="Montserrat" pitchFamily="2" charset="77"/>
              </a:rPr>
              <a:t>enimveniam</a:t>
            </a:r>
            <a:r>
              <a:rPr lang="en-US" dirty="0">
                <a:solidFill>
                  <a:srgbClr val="004B9B"/>
                </a:solidFill>
                <a:latin typeface="Montserrat" pitchFamily="2" charset="77"/>
              </a:rPr>
              <a:t>, </a:t>
            </a:r>
            <a:r>
              <a:rPr lang="en-US" dirty="0" err="1">
                <a:solidFill>
                  <a:srgbClr val="004B9B"/>
                </a:solidFill>
                <a:latin typeface="Montserrat" pitchFamily="2" charset="77"/>
              </a:rPr>
              <a:t>quis</a:t>
            </a:r>
            <a:endParaRPr lang="en-US" dirty="0">
              <a:solidFill>
                <a:srgbClr val="004B9B"/>
              </a:solidFill>
              <a:latin typeface="Montserrat" pitchFamily="2" charset="77"/>
            </a:endParaRPr>
          </a:p>
        </p:txBody>
      </p:sp>
      <p:pic>
        <p:nvPicPr>
          <p:cNvPr id="2" name="Picture 1">
            <a:extLst>
              <a:ext uri="{FF2B5EF4-FFF2-40B4-BE49-F238E27FC236}">
                <a16:creationId xmlns:a16="http://schemas.microsoft.com/office/drawing/2014/main" id="{AF8F1DB9-E9CB-4360-9B3D-045AC3FD6D1A}"/>
              </a:ext>
            </a:extLst>
          </p:cNvPr>
          <p:cNvPicPr>
            <a:picLocks noChangeAspect="1"/>
          </p:cNvPicPr>
          <p:nvPr/>
        </p:nvPicPr>
        <p:blipFill>
          <a:blip r:embed="rId3"/>
          <a:stretch>
            <a:fillRect/>
          </a:stretch>
        </p:blipFill>
        <p:spPr>
          <a:xfrm>
            <a:off x="4280" y="0"/>
            <a:ext cx="12183440" cy="6858000"/>
          </a:xfrm>
          <a:prstGeom prst="rect">
            <a:avLst/>
          </a:prstGeom>
        </p:spPr>
      </p:pic>
    </p:spTree>
    <p:extLst>
      <p:ext uri="{BB962C8B-B14F-4D97-AF65-F5344CB8AC3E}">
        <p14:creationId xmlns:p14="http://schemas.microsoft.com/office/powerpoint/2010/main" val="690603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D8E82194-F6A3-4D97-B197-754E460E4873}">
  <ds:schemaRefs>
    <ds:schemaRef ds:uri="http://schemas.microsoft.com/sharepoint/v3/contenttype/forms"/>
  </ds:schemaRefs>
</ds:datastoreItem>
</file>

<file path=customXml/itemProps2.xml><?xml version="1.0" encoding="utf-8"?>
<ds:datastoreItem xmlns:ds="http://schemas.openxmlformats.org/officeDocument/2006/customXml" ds:itemID="{318E06D3-347B-4741-AC2E-8E9F7153FCC6}"/>
</file>

<file path=customXml/itemProps3.xml><?xml version="1.0" encoding="utf-8"?>
<ds:datastoreItem xmlns:ds="http://schemas.openxmlformats.org/officeDocument/2006/customXml" ds:itemID="{35A66A71-FCE6-48B8-A2C6-1D756CB3FC9E}">
  <ds:schemaRefs>
    <ds:schemaRef ds:uri="http://schemas.microsoft.com/office/2006/metadata/properties"/>
    <ds:schemaRef ds:uri="865baf31-3479-4e42-8644-551f7583eef5"/>
    <ds:schemaRef ds:uri="http://purl.org/dc/terms/"/>
    <ds:schemaRef ds:uri="http://purl.org/dc/elements/1.1/"/>
    <ds:schemaRef ds:uri="http://purl.org/dc/dcmitype/"/>
    <ds:schemaRef ds:uri="http://schemas.microsoft.com/office/2006/documentManagement/types"/>
    <ds:schemaRef ds:uri="6e064d16-722f-4df5-8bce-19e5a5fcd5ac"/>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15030</TotalTime>
  <Words>1617</Words>
  <Application>Microsoft Office PowerPoint</Application>
  <PresentationFormat>Widescreen</PresentationFormat>
  <Paragraphs>100</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Montserrat</vt:lpstr>
      <vt:lpstr>Symbol</vt:lpstr>
      <vt:lpstr>Office Theme</vt:lpstr>
      <vt:lpstr>PowerPoint Presentation</vt:lpstr>
      <vt:lpstr>CBA, §4-205, §6-202  Which process applies and under what circumstances?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Gething</dc:creator>
  <cp:lastModifiedBy>Gottlieb, Gail [MD]</cp:lastModifiedBy>
  <cp:revision>111</cp:revision>
  <dcterms:created xsi:type="dcterms:W3CDTF">2020-06-26T18:51:14Z</dcterms:created>
  <dcterms:modified xsi:type="dcterms:W3CDTF">2024-07-22T21:57:48Z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