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3.xml" ContentType="application/vnd.openxmlformats-officedocument.presentationml.slideLayout+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87"/>
  </p:notesMasterIdLst>
  <p:sldIdLst>
    <p:sldId id="263" r:id="rId4"/>
    <p:sldId id="261" r:id="rId5"/>
    <p:sldId id="316" r:id="rId6"/>
    <p:sldId id="330" r:id="rId7"/>
    <p:sldId id="301" r:id="rId8"/>
    <p:sldId id="346" r:id="rId9"/>
    <p:sldId id="318" r:id="rId10"/>
    <p:sldId id="345" r:id="rId11"/>
    <p:sldId id="300" r:id="rId12"/>
    <p:sldId id="304" r:id="rId13"/>
    <p:sldId id="348" r:id="rId14"/>
    <p:sldId id="278" r:id="rId15"/>
    <p:sldId id="270" r:id="rId16"/>
    <p:sldId id="271" r:id="rId17"/>
    <p:sldId id="279" r:id="rId18"/>
    <p:sldId id="269" r:id="rId19"/>
    <p:sldId id="272" r:id="rId20"/>
    <p:sldId id="273" r:id="rId21"/>
    <p:sldId id="280" r:id="rId22"/>
    <p:sldId id="281" r:id="rId23"/>
    <p:sldId id="282" r:id="rId24"/>
    <p:sldId id="283" r:id="rId25"/>
    <p:sldId id="284" r:id="rId26"/>
    <p:sldId id="274" r:id="rId27"/>
    <p:sldId id="264" r:id="rId28"/>
    <p:sldId id="321" r:id="rId29"/>
    <p:sldId id="319" r:id="rId30"/>
    <p:sldId id="285" r:id="rId31"/>
    <p:sldId id="288" r:id="rId32"/>
    <p:sldId id="289" r:id="rId33"/>
    <p:sldId id="290" r:id="rId34"/>
    <p:sldId id="291" r:id="rId35"/>
    <p:sldId id="292" r:id="rId36"/>
    <p:sldId id="294" r:id="rId37"/>
    <p:sldId id="293" r:id="rId38"/>
    <p:sldId id="349" r:id="rId39"/>
    <p:sldId id="276" r:id="rId40"/>
    <p:sldId id="267" r:id="rId41"/>
    <p:sldId id="260" r:id="rId42"/>
    <p:sldId id="256" r:id="rId43"/>
    <p:sldId id="265" r:id="rId44"/>
    <p:sldId id="262" r:id="rId45"/>
    <p:sldId id="268" r:id="rId46"/>
    <p:sldId id="286" r:id="rId47"/>
    <p:sldId id="299" r:id="rId48"/>
    <p:sldId id="322" r:id="rId49"/>
    <p:sldId id="325" r:id="rId50"/>
    <p:sldId id="324" r:id="rId51"/>
    <p:sldId id="329" r:id="rId52"/>
    <p:sldId id="327" r:id="rId53"/>
    <p:sldId id="328" r:id="rId54"/>
    <p:sldId id="326" r:id="rId55"/>
    <p:sldId id="350" r:id="rId56"/>
    <p:sldId id="320" r:id="rId57"/>
    <p:sldId id="297" r:id="rId58"/>
    <p:sldId id="298" r:id="rId59"/>
    <p:sldId id="336" r:id="rId60"/>
    <p:sldId id="335" r:id="rId61"/>
    <p:sldId id="334" r:id="rId62"/>
    <p:sldId id="333" r:id="rId63"/>
    <p:sldId id="332" r:id="rId64"/>
    <p:sldId id="331" r:id="rId65"/>
    <p:sldId id="338" r:id="rId66"/>
    <p:sldId id="337" r:id="rId67"/>
    <p:sldId id="340" r:id="rId68"/>
    <p:sldId id="339" r:id="rId69"/>
    <p:sldId id="343" r:id="rId70"/>
    <p:sldId id="342" r:id="rId71"/>
    <p:sldId id="341" r:id="rId72"/>
    <p:sldId id="344" r:id="rId73"/>
    <p:sldId id="317" r:id="rId74"/>
    <p:sldId id="351" r:id="rId75"/>
    <p:sldId id="353" r:id="rId76"/>
    <p:sldId id="352" r:id="rId77"/>
    <p:sldId id="354" r:id="rId78"/>
    <p:sldId id="355" r:id="rId79"/>
    <p:sldId id="356" r:id="rId80"/>
    <p:sldId id="312" r:id="rId81"/>
    <p:sldId id="358" r:id="rId82"/>
    <p:sldId id="295" r:id="rId83"/>
    <p:sldId id="359" r:id="rId84"/>
    <p:sldId id="313" r:id="rId85"/>
    <p:sldId id="357"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7D14921-C72D-470F-9EA1-8CECDD14FEC8}">
          <p14:sldIdLst>
            <p14:sldId id="263"/>
            <p14:sldId id="261"/>
            <p14:sldId id="316"/>
            <p14:sldId id="330"/>
            <p14:sldId id="301"/>
            <p14:sldId id="346"/>
            <p14:sldId id="318"/>
            <p14:sldId id="345"/>
            <p14:sldId id="300"/>
            <p14:sldId id="304"/>
            <p14:sldId id="348"/>
            <p14:sldId id="278"/>
            <p14:sldId id="270"/>
            <p14:sldId id="271"/>
            <p14:sldId id="279"/>
            <p14:sldId id="269"/>
            <p14:sldId id="272"/>
            <p14:sldId id="273"/>
            <p14:sldId id="280"/>
            <p14:sldId id="281"/>
            <p14:sldId id="282"/>
            <p14:sldId id="283"/>
            <p14:sldId id="284"/>
            <p14:sldId id="274"/>
            <p14:sldId id="264"/>
            <p14:sldId id="321"/>
            <p14:sldId id="319"/>
            <p14:sldId id="285"/>
            <p14:sldId id="288"/>
            <p14:sldId id="289"/>
            <p14:sldId id="290"/>
            <p14:sldId id="291"/>
            <p14:sldId id="292"/>
            <p14:sldId id="294"/>
            <p14:sldId id="293"/>
            <p14:sldId id="349"/>
            <p14:sldId id="276"/>
            <p14:sldId id="267"/>
            <p14:sldId id="260"/>
            <p14:sldId id="256"/>
            <p14:sldId id="265"/>
            <p14:sldId id="262"/>
            <p14:sldId id="268"/>
            <p14:sldId id="286"/>
            <p14:sldId id="299"/>
            <p14:sldId id="322"/>
            <p14:sldId id="325"/>
            <p14:sldId id="324"/>
            <p14:sldId id="329"/>
            <p14:sldId id="327"/>
            <p14:sldId id="328"/>
            <p14:sldId id="326"/>
            <p14:sldId id="350"/>
            <p14:sldId id="320"/>
            <p14:sldId id="297"/>
            <p14:sldId id="298"/>
            <p14:sldId id="336"/>
            <p14:sldId id="335"/>
            <p14:sldId id="334"/>
            <p14:sldId id="333"/>
            <p14:sldId id="332"/>
            <p14:sldId id="331"/>
            <p14:sldId id="338"/>
            <p14:sldId id="337"/>
            <p14:sldId id="340"/>
            <p14:sldId id="339"/>
            <p14:sldId id="343"/>
            <p14:sldId id="342"/>
            <p14:sldId id="341"/>
            <p14:sldId id="344"/>
            <p14:sldId id="317"/>
            <p14:sldId id="351"/>
            <p14:sldId id="353"/>
            <p14:sldId id="352"/>
            <p14:sldId id="354"/>
            <p14:sldId id="355"/>
            <p14:sldId id="356"/>
            <p14:sldId id="312"/>
            <p14:sldId id="358"/>
            <p14:sldId id="295"/>
            <p14:sldId id="359"/>
            <p14:sldId id="313"/>
            <p14:sldId id="3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07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4C1098-2489-36CE-DB62-61183597E56C}" v="1" dt="2025-07-17T18:26:31.5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heme" Target="theme/theme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microsoft.com/office/2015/10/relationships/revisionInfo" Target="revisionInfo.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customXml" Target="../customXml/item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microsoft.com/office/2016/11/relationships/changesInfo" Target="changesInfos/changesInfo1.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notesMaster" Target="notesMasters/notes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ntz, Allison [MD]" userId="S::aheintz@mseanea.org::076319d8-5c14-4737-b77a-f6f695ea9b6c" providerId="AD" clId="Web-{694C1098-2489-36CE-DB62-61183597E56C}"/>
    <pc:docChg chg="modSld">
      <pc:chgData name="Heintz, Allison [MD]" userId="S::aheintz@mseanea.org::076319d8-5c14-4737-b77a-f6f695ea9b6c" providerId="AD" clId="Web-{694C1098-2489-36CE-DB62-61183597E56C}" dt="2025-07-17T18:26:31.535" v="0" actId="1076"/>
      <pc:docMkLst>
        <pc:docMk/>
      </pc:docMkLst>
      <pc:sldChg chg="modSp">
        <pc:chgData name="Heintz, Allison [MD]" userId="S::aheintz@mseanea.org::076319d8-5c14-4737-b77a-f6f695ea9b6c" providerId="AD" clId="Web-{694C1098-2489-36CE-DB62-61183597E56C}" dt="2025-07-17T18:26:31.535" v="0" actId="1076"/>
        <pc:sldMkLst>
          <pc:docMk/>
          <pc:sldMk cId="2035804078" sldId="329"/>
        </pc:sldMkLst>
        <pc:spChg chg="mod">
          <ac:chgData name="Heintz, Allison [MD]" userId="S::aheintz@mseanea.org::076319d8-5c14-4737-b77a-f6f695ea9b6c" providerId="AD" clId="Web-{694C1098-2489-36CE-DB62-61183597E56C}" dt="2025-07-17T18:26:31.535" v="0" actId="1076"/>
          <ac:spMkLst>
            <pc:docMk/>
            <pc:sldMk cId="2035804078" sldId="329"/>
            <ac:spMk id="2" creationId="{E3DC9D9E-C467-5301-F240-4598D5CD55B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F00FC-F791-473E-AD70-664AC4E3C0C1}" type="datetimeFigureOut">
              <a:t>7/17/2025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4236E-1223-4A00-A359-2D42CA78841F}" type="slidenum">
              <a:t>‹#›</a:t>
            </a:fld>
            <a:endParaRPr lang="en-US"/>
          </a:p>
        </p:txBody>
      </p:sp>
    </p:spTree>
    <p:extLst>
      <p:ext uri="{BB962C8B-B14F-4D97-AF65-F5344CB8AC3E}">
        <p14:creationId xmlns:p14="http://schemas.microsoft.com/office/powerpoint/2010/main" val="1648330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Tip: tell folks, "Unless you tell me otherwise, everything you tell me is confidential".</a:t>
            </a:r>
          </a:p>
        </p:txBody>
      </p:sp>
      <p:sp>
        <p:nvSpPr>
          <p:cNvPr id="4" name="Slide Number Placeholder 3"/>
          <p:cNvSpPr>
            <a:spLocks noGrp="1"/>
          </p:cNvSpPr>
          <p:nvPr>
            <p:ph type="sldNum" sz="quarter" idx="5"/>
          </p:nvPr>
        </p:nvSpPr>
        <p:spPr/>
        <p:txBody>
          <a:bodyPr/>
          <a:lstStyle/>
          <a:p>
            <a:fld id="{A934236E-1223-4A00-A359-2D42CA78841F}" type="slidenum">
              <a:rPr lang="en-US"/>
              <a:t>17</a:t>
            </a:fld>
            <a:endParaRPr lang="en-US"/>
          </a:p>
        </p:txBody>
      </p:sp>
    </p:spTree>
    <p:extLst>
      <p:ext uri="{BB962C8B-B14F-4D97-AF65-F5344CB8AC3E}">
        <p14:creationId xmlns:p14="http://schemas.microsoft.com/office/powerpoint/2010/main" val="388564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19</a:t>
            </a:fld>
            <a:endParaRPr lang="en-US"/>
          </a:p>
        </p:txBody>
      </p:sp>
    </p:spTree>
    <p:extLst>
      <p:ext uri="{BB962C8B-B14F-4D97-AF65-F5344CB8AC3E}">
        <p14:creationId xmlns:p14="http://schemas.microsoft.com/office/powerpoint/2010/main" val="2324447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21</a:t>
            </a:fld>
            <a:endParaRPr lang="en-US"/>
          </a:p>
        </p:txBody>
      </p:sp>
    </p:spTree>
    <p:extLst>
      <p:ext uri="{BB962C8B-B14F-4D97-AF65-F5344CB8AC3E}">
        <p14:creationId xmlns:p14="http://schemas.microsoft.com/office/powerpoint/2010/main" val="303273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22</a:t>
            </a:fld>
            <a:endParaRPr lang="en-US"/>
          </a:p>
        </p:txBody>
      </p:sp>
    </p:spTree>
    <p:extLst>
      <p:ext uri="{BB962C8B-B14F-4D97-AF65-F5344CB8AC3E}">
        <p14:creationId xmlns:p14="http://schemas.microsoft.com/office/powerpoint/2010/main" val="300427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23</a:t>
            </a:fld>
            <a:endParaRPr lang="en-US"/>
          </a:p>
        </p:txBody>
      </p:sp>
    </p:spTree>
    <p:extLst>
      <p:ext uri="{BB962C8B-B14F-4D97-AF65-F5344CB8AC3E}">
        <p14:creationId xmlns:p14="http://schemas.microsoft.com/office/powerpoint/2010/main" val="183245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30</a:t>
            </a:fld>
            <a:endParaRPr lang="en-US"/>
          </a:p>
        </p:txBody>
      </p:sp>
    </p:spTree>
    <p:extLst>
      <p:ext uri="{BB962C8B-B14F-4D97-AF65-F5344CB8AC3E}">
        <p14:creationId xmlns:p14="http://schemas.microsoft.com/office/powerpoint/2010/main" val="2256827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31</a:t>
            </a:fld>
            <a:endParaRPr lang="en-US"/>
          </a:p>
        </p:txBody>
      </p:sp>
    </p:spTree>
    <p:extLst>
      <p:ext uri="{BB962C8B-B14F-4D97-AF65-F5344CB8AC3E}">
        <p14:creationId xmlns:p14="http://schemas.microsoft.com/office/powerpoint/2010/main" val="3626129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32</a:t>
            </a:fld>
            <a:endParaRPr lang="en-US"/>
          </a:p>
        </p:txBody>
      </p:sp>
    </p:spTree>
    <p:extLst>
      <p:ext uri="{BB962C8B-B14F-4D97-AF65-F5344CB8AC3E}">
        <p14:creationId xmlns:p14="http://schemas.microsoft.com/office/powerpoint/2010/main" val="2708385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33</a:t>
            </a:fld>
            <a:endParaRPr lang="en-US"/>
          </a:p>
        </p:txBody>
      </p:sp>
    </p:spTree>
    <p:extLst>
      <p:ext uri="{BB962C8B-B14F-4D97-AF65-F5344CB8AC3E}">
        <p14:creationId xmlns:p14="http://schemas.microsoft.com/office/powerpoint/2010/main" val="1040135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34</a:t>
            </a:fld>
            <a:endParaRPr lang="en-US"/>
          </a:p>
        </p:txBody>
      </p:sp>
    </p:spTree>
    <p:extLst>
      <p:ext uri="{BB962C8B-B14F-4D97-AF65-F5344CB8AC3E}">
        <p14:creationId xmlns:p14="http://schemas.microsoft.com/office/powerpoint/2010/main" val="289527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35</a:t>
            </a:fld>
            <a:endParaRPr lang="en-US"/>
          </a:p>
        </p:txBody>
      </p:sp>
    </p:spTree>
    <p:extLst>
      <p:ext uri="{BB962C8B-B14F-4D97-AF65-F5344CB8AC3E}">
        <p14:creationId xmlns:p14="http://schemas.microsoft.com/office/powerpoint/2010/main" val="3114881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38</a:t>
            </a:fld>
            <a:endParaRPr lang="en-US"/>
          </a:p>
        </p:txBody>
      </p:sp>
    </p:spTree>
    <p:extLst>
      <p:ext uri="{BB962C8B-B14F-4D97-AF65-F5344CB8AC3E}">
        <p14:creationId xmlns:p14="http://schemas.microsoft.com/office/powerpoint/2010/main" val="1047746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Aribitration</a:t>
            </a:r>
            <a:r>
              <a:rPr lang="en-US" dirty="0"/>
              <a:t> Case: Prince George's County- 2021: Teacher was Rep and member of FAC. At meeting with principal, pounded fist, yelled. Principal transferred teacher stating that he was preventing her from forming a "collegial atmosphere among the colleagues of the FAC" and he was "constantly filing grievances". The arbitrator sided with the union. The principal transferred the teacher in retaliation of his union activities and the transfer was overturned.</a:t>
            </a:r>
          </a:p>
        </p:txBody>
      </p:sp>
      <p:sp>
        <p:nvSpPr>
          <p:cNvPr id="4" name="Slide Number Placeholder 3"/>
          <p:cNvSpPr>
            <a:spLocks noGrp="1"/>
          </p:cNvSpPr>
          <p:nvPr>
            <p:ph type="sldNum" sz="quarter" idx="5"/>
          </p:nvPr>
        </p:nvSpPr>
        <p:spPr/>
        <p:txBody>
          <a:bodyPr/>
          <a:lstStyle/>
          <a:p>
            <a:fld id="{A934236E-1223-4A00-A359-2D42CA78841F}" type="slidenum">
              <a:rPr lang="en-US"/>
              <a:t>41</a:t>
            </a:fld>
            <a:endParaRPr lang="en-US"/>
          </a:p>
        </p:txBody>
      </p:sp>
    </p:spTree>
    <p:extLst>
      <p:ext uri="{BB962C8B-B14F-4D97-AF65-F5344CB8AC3E}">
        <p14:creationId xmlns:p14="http://schemas.microsoft.com/office/powerpoint/2010/main" val="3330222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45</a:t>
            </a:fld>
            <a:endParaRPr lang="en-US"/>
          </a:p>
        </p:txBody>
      </p:sp>
    </p:spTree>
    <p:extLst>
      <p:ext uri="{BB962C8B-B14F-4D97-AF65-F5344CB8AC3E}">
        <p14:creationId xmlns:p14="http://schemas.microsoft.com/office/powerpoint/2010/main" val="3153820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a:p>
            <a:r>
              <a:rPr lang="en-US">
                <a:cs typeface="Calibri"/>
              </a:rPr>
              <a:t>Aggressive: Liz</a:t>
            </a:r>
          </a:p>
          <a:p>
            <a:r>
              <a:rPr lang="en-US">
                <a:cs typeface="Calibri"/>
              </a:rPr>
              <a:t>Airhead: Mike</a:t>
            </a:r>
          </a:p>
          <a:p>
            <a:r>
              <a:rPr lang="en-US">
                <a:cs typeface="Calibri"/>
              </a:rPr>
              <a:t>Rule follower: Mike</a:t>
            </a:r>
          </a:p>
        </p:txBody>
      </p:sp>
      <p:sp>
        <p:nvSpPr>
          <p:cNvPr id="4" name="Slide Number Placeholder 3"/>
          <p:cNvSpPr>
            <a:spLocks noGrp="1"/>
          </p:cNvSpPr>
          <p:nvPr>
            <p:ph type="sldNum" sz="quarter" idx="5"/>
          </p:nvPr>
        </p:nvSpPr>
        <p:spPr/>
        <p:txBody>
          <a:bodyPr/>
          <a:lstStyle/>
          <a:p>
            <a:fld id="{A934236E-1223-4A00-A359-2D42CA78841F}" type="slidenum">
              <a:t>80</a:t>
            </a:fld>
            <a:endParaRPr lang="en-US"/>
          </a:p>
        </p:txBody>
      </p:sp>
    </p:spTree>
    <p:extLst>
      <p:ext uri="{BB962C8B-B14F-4D97-AF65-F5344CB8AC3E}">
        <p14:creationId xmlns:p14="http://schemas.microsoft.com/office/powerpoint/2010/main" val="3578858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5E428-934C-B838-7C30-24F6ACD42F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67B61E-8D18-91CB-7C91-F39DD2671B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557BE1-AE18-82AD-0797-A290ABA79A9E}"/>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5" name="Footer Placeholder 4">
            <a:extLst>
              <a:ext uri="{FF2B5EF4-FFF2-40B4-BE49-F238E27FC236}">
                <a16:creationId xmlns:a16="http://schemas.microsoft.com/office/drawing/2014/main" id="{A74CC2FB-9508-37C9-2219-8A4C7EFD6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9B97C1-6E81-9758-FF59-581CDF58983B}"/>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721637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53EA6-6184-5933-AD64-DD798359A2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1C3CD6-5019-856B-A010-E01CFE845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CB1EF4-6CE6-9D18-593D-5EE1A0DD1216}"/>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5" name="Footer Placeholder 4">
            <a:extLst>
              <a:ext uri="{FF2B5EF4-FFF2-40B4-BE49-F238E27FC236}">
                <a16:creationId xmlns:a16="http://schemas.microsoft.com/office/drawing/2014/main" id="{9AE1D7BA-05DE-3FC8-BD91-E94B71E3B2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5C151-101F-DCF6-4B73-924CAB2153D1}"/>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3010836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D4C6D-AB90-C143-FA63-352CCEEE0A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78264D-544B-52A7-86FA-291A6184B1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0EAABD-EB7B-B947-8E1B-3DC5BACCDAC6}"/>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5" name="Footer Placeholder 4">
            <a:extLst>
              <a:ext uri="{FF2B5EF4-FFF2-40B4-BE49-F238E27FC236}">
                <a16:creationId xmlns:a16="http://schemas.microsoft.com/office/drawing/2014/main" id="{5E5F8ED9-90D9-8BA3-AEE5-15C669A6B3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5D92C3-6A72-22AA-7997-F4874AB1003C}"/>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796108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8DE1-1E5B-5EE7-46A9-05A491954F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26C215-CAAF-48AD-A30E-8681F2572F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59A8C1-5D7A-6883-E5E2-C0711D6476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A7FD4E-0170-A01E-894D-8836E524607E}"/>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6" name="Footer Placeholder 5">
            <a:extLst>
              <a:ext uri="{FF2B5EF4-FFF2-40B4-BE49-F238E27FC236}">
                <a16:creationId xmlns:a16="http://schemas.microsoft.com/office/drawing/2014/main" id="{6E3789BF-AD07-CD80-4922-FDA97C2538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F5EC79-9B7F-0081-68A2-F1CC454362C8}"/>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597685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B7CC7-C7CD-0A28-6259-3363078C0D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19826D-6489-27D3-8A0F-C6C18A03BE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2AA660-AFA2-7DE9-3B67-E68E4C88BF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325A9C-9707-C79E-F5BD-5261B34809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FE8E50-B80C-2267-EE49-31F2B9D0EC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B7EBA6-9948-0C48-F106-98D6B01487E6}"/>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8" name="Footer Placeholder 7">
            <a:extLst>
              <a:ext uri="{FF2B5EF4-FFF2-40B4-BE49-F238E27FC236}">
                <a16:creationId xmlns:a16="http://schemas.microsoft.com/office/drawing/2014/main" id="{DB499E4B-815F-B473-0F66-C00FD8EE6E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0C7133-E249-4FE5-8CFD-2A88D9E4440D}"/>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2064647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DF079-802D-A7E3-C751-6D02272C08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AE0C65-6B48-E032-40E0-6A4615D15531}"/>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4" name="Footer Placeholder 3">
            <a:extLst>
              <a:ext uri="{FF2B5EF4-FFF2-40B4-BE49-F238E27FC236}">
                <a16:creationId xmlns:a16="http://schemas.microsoft.com/office/drawing/2014/main" id="{82D2DA61-D65E-17DE-B16B-07183C1F91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7024F0-3FCA-3084-B537-0B7F9CE68531}"/>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2174594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E7892A-1ED2-9B06-6B88-7488E2996314}"/>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3" name="Footer Placeholder 2">
            <a:extLst>
              <a:ext uri="{FF2B5EF4-FFF2-40B4-BE49-F238E27FC236}">
                <a16:creationId xmlns:a16="http://schemas.microsoft.com/office/drawing/2014/main" id="{7D1F2B08-F54B-A221-F418-2CD5E863C5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A9EF21-9C55-6871-A1A2-A15F8E2C0502}"/>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1072312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5AC23-D81B-E6E8-7FCB-37C6552B55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919581-A518-AD53-8FEA-1B93BCA3DA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75E6DC-596F-0C33-EC45-E0BC52079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86E6B0-0574-2789-87A1-BDEF4FB7F2F1}"/>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6" name="Footer Placeholder 5">
            <a:extLst>
              <a:ext uri="{FF2B5EF4-FFF2-40B4-BE49-F238E27FC236}">
                <a16:creationId xmlns:a16="http://schemas.microsoft.com/office/drawing/2014/main" id="{A0674ECC-27CA-ABC6-2AD7-231709B41A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B8F6A5-4AAD-3FC2-86F0-833903D9DBF0}"/>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468670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17C05-C82A-6BE2-F6B4-72CF131B4F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815809-85CD-F0B1-57F5-1F688E276C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747F89-92AA-F814-0A3C-F9A998DFD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213E23-E8B3-FAF7-4571-EF78E6773480}"/>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6" name="Footer Placeholder 5">
            <a:extLst>
              <a:ext uri="{FF2B5EF4-FFF2-40B4-BE49-F238E27FC236}">
                <a16:creationId xmlns:a16="http://schemas.microsoft.com/office/drawing/2014/main" id="{EA623327-1876-A086-8163-ACCE0BFAB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4245EE-6242-EE0A-499C-2DA1B1FAD2CB}"/>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3502752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C846C-1201-DB82-2D13-A93DE8D373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02A9BA-AB71-CBC0-796A-E65AB4C9C7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B09C1F-516F-1A60-0A1C-0658830B778D}"/>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5" name="Footer Placeholder 4">
            <a:extLst>
              <a:ext uri="{FF2B5EF4-FFF2-40B4-BE49-F238E27FC236}">
                <a16:creationId xmlns:a16="http://schemas.microsoft.com/office/drawing/2014/main" id="{8240A080-4808-32C0-6595-0E7F0E8C7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642988-753B-C110-91B3-AB5FDB89AECC}"/>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76477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021B79-FCA3-6073-E5A3-46D559E6EC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59DAFE-6BAD-62DE-6849-31A51E18E4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F1F7E9-D961-66F7-857C-CB2BC5619807}"/>
              </a:ext>
            </a:extLst>
          </p:cNvPr>
          <p:cNvSpPr>
            <a:spLocks noGrp="1"/>
          </p:cNvSpPr>
          <p:nvPr>
            <p:ph type="dt" sz="half" idx="10"/>
          </p:nvPr>
        </p:nvSpPr>
        <p:spPr/>
        <p:txBody>
          <a:bodyPr/>
          <a:lstStyle/>
          <a:p>
            <a:fld id="{FB4BF898-983A-4AE6-A426-A14FF09EC5C0}" type="datetimeFigureOut">
              <a:rPr lang="en-US" smtClean="0"/>
              <a:t>7/17/2025</a:t>
            </a:fld>
            <a:endParaRPr lang="en-US"/>
          </a:p>
        </p:txBody>
      </p:sp>
      <p:sp>
        <p:nvSpPr>
          <p:cNvPr id="5" name="Footer Placeholder 4">
            <a:extLst>
              <a:ext uri="{FF2B5EF4-FFF2-40B4-BE49-F238E27FC236}">
                <a16:creationId xmlns:a16="http://schemas.microsoft.com/office/drawing/2014/main" id="{AFB9C374-C351-8EF8-9E10-9E6D40A6E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7C6676-C554-7E25-17C6-E12472E9F670}"/>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359555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654CFB-160A-05DB-11D2-ACB2FFBB2E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1FB955-5D36-2A4F-A43F-D73DFCC4B6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1F92E8-2134-3AD7-8CE9-32459230CA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BF898-983A-4AE6-A426-A14FF09EC5C0}" type="datetimeFigureOut">
              <a:rPr lang="en-US" smtClean="0"/>
              <a:t>7/17/2025</a:t>
            </a:fld>
            <a:endParaRPr lang="en-US"/>
          </a:p>
        </p:txBody>
      </p:sp>
      <p:sp>
        <p:nvSpPr>
          <p:cNvPr id="5" name="Footer Placeholder 4">
            <a:extLst>
              <a:ext uri="{FF2B5EF4-FFF2-40B4-BE49-F238E27FC236}">
                <a16:creationId xmlns:a16="http://schemas.microsoft.com/office/drawing/2014/main" id="{DDE53485-8EB1-C638-9850-6A825A18B3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79C7C0-3059-3550-A638-D483D1FBB7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C6C099-6153-447B-8B8C-C98668B88FB2}" type="slidenum">
              <a:rPr lang="en-US" smtClean="0"/>
              <a:t>‹#›</a:t>
            </a:fld>
            <a:endParaRPr lang="en-US"/>
          </a:p>
        </p:txBody>
      </p:sp>
    </p:spTree>
    <p:extLst>
      <p:ext uri="{BB962C8B-B14F-4D97-AF65-F5344CB8AC3E}">
        <p14:creationId xmlns:p14="http://schemas.microsoft.com/office/powerpoint/2010/main" val="3150853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cinefatti.com/2018/08/08/the-good-place-serie-tv/" TargetMode="External"/><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govt.westlaw.com/mdc/Document/N7F13F990A7E011DBB5DDAC3692B918BC?viewType=FullText&amp;originationContext=documenttoc&amp;transitionType=CategoryPageItem&amp;contextData=(sc.Default)"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88CDFD-E942-8A2D-76F7-56D5C82EAC25}"/>
              </a:ext>
            </a:extLst>
          </p:cNvPr>
          <p:cNvPicPr>
            <a:picLocks noChangeAspect="1"/>
          </p:cNvPicPr>
          <p:nvPr/>
        </p:nvPicPr>
        <p:blipFill>
          <a:blip r:embed="rId2"/>
          <a:stretch>
            <a:fillRect/>
          </a:stretch>
        </p:blipFill>
        <p:spPr>
          <a:xfrm>
            <a:off x="605996" y="6061354"/>
            <a:ext cx="7772400" cy="435522"/>
          </a:xfrm>
          <a:prstGeom prst="rect">
            <a:avLst/>
          </a:prstGeom>
        </p:spPr>
      </p:pic>
      <p:pic>
        <p:nvPicPr>
          <p:cNvPr id="15" name="Picture 14" descr="A black and white logo&#10;&#10;Description automatically generated with medium confidence">
            <a:extLst>
              <a:ext uri="{FF2B5EF4-FFF2-40B4-BE49-F238E27FC236}">
                <a16:creationId xmlns:a16="http://schemas.microsoft.com/office/drawing/2014/main" id="{2AC87E8B-9678-C72A-746D-57B14FC5974E}"/>
              </a:ext>
            </a:extLst>
          </p:cNvPr>
          <p:cNvPicPr>
            <a:picLocks noChangeAspect="1"/>
          </p:cNvPicPr>
          <p:nvPr/>
        </p:nvPicPr>
        <p:blipFill>
          <a:blip r:embed="rId3"/>
          <a:stretch>
            <a:fillRect/>
          </a:stretch>
        </p:blipFill>
        <p:spPr>
          <a:xfrm>
            <a:off x="10545521" y="5624959"/>
            <a:ext cx="1181100" cy="1181100"/>
          </a:xfrm>
          <a:prstGeom prst="rect">
            <a:avLst/>
          </a:prstGeom>
        </p:spPr>
      </p:pic>
      <p:sp>
        <p:nvSpPr>
          <p:cNvPr id="2" name="TextBox 1">
            <a:extLst>
              <a:ext uri="{FF2B5EF4-FFF2-40B4-BE49-F238E27FC236}">
                <a16:creationId xmlns:a16="http://schemas.microsoft.com/office/drawing/2014/main" id="{689F3FB9-38F6-DB2A-F4CD-678C63D548D5}"/>
              </a:ext>
            </a:extLst>
          </p:cNvPr>
          <p:cNvSpPr txBox="1"/>
          <p:nvPr/>
        </p:nvSpPr>
        <p:spPr>
          <a:xfrm>
            <a:off x="1203649" y="2397967"/>
            <a:ext cx="8500188" cy="2585323"/>
          </a:xfrm>
          <a:prstGeom prst="rect">
            <a:avLst/>
          </a:prstGeom>
          <a:noFill/>
        </p:spPr>
        <p:txBody>
          <a:bodyPr wrap="square" lIns="91440" tIns="45720" rIns="91440" bIns="45720" rtlCol="0" anchor="t">
            <a:spAutoFit/>
          </a:bodyPr>
          <a:lstStyle/>
          <a:p>
            <a:pPr algn="ctr"/>
            <a:r>
              <a:rPr lang="en-US" sz="5400">
                <a:latin typeface="Cooper Black"/>
              </a:rPr>
              <a:t>Welcome to Advanced Site Based Representation</a:t>
            </a:r>
          </a:p>
        </p:txBody>
      </p:sp>
      <p:pic>
        <p:nvPicPr>
          <p:cNvPr id="4" name="Picture 4" descr="A purple and orange rectangular frame&#10;&#10;Description automatically generated">
            <a:extLst>
              <a:ext uri="{FF2B5EF4-FFF2-40B4-BE49-F238E27FC236}">
                <a16:creationId xmlns:a16="http://schemas.microsoft.com/office/drawing/2014/main" id="{15EB6334-E555-F821-A332-991ECB6346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685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847962" y="1629458"/>
            <a:ext cx="427082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cs typeface="Calibri"/>
              </a:rPr>
              <a:t>Getting To Know You</a:t>
            </a:r>
            <a:endParaRPr lang="en-US">
              <a:cs typeface="Calibri"/>
            </a:endParaRPr>
          </a:p>
        </p:txBody>
      </p:sp>
      <p:sp>
        <p:nvSpPr>
          <p:cNvPr id="3" name="TextBox 2">
            <a:extLst>
              <a:ext uri="{FF2B5EF4-FFF2-40B4-BE49-F238E27FC236}">
                <a16:creationId xmlns:a16="http://schemas.microsoft.com/office/drawing/2014/main" id="{71809FD2-FD55-EF54-ED3D-1682A0E632A4}"/>
              </a:ext>
            </a:extLst>
          </p:cNvPr>
          <p:cNvSpPr txBox="1"/>
          <p:nvPr/>
        </p:nvSpPr>
        <p:spPr>
          <a:xfrm>
            <a:off x="496282" y="2424000"/>
            <a:ext cx="4970376"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US" sz="3200">
                <a:cs typeface="Calibri"/>
              </a:rPr>
              <a:t>Your name, your position, and local </a:t>
            </a:r>
          </a:p>
          <a:p>
            <a:pPr marL="514350" indent="-514350">
              <a:buAutoNum type="arabicPeriod"/>
            </a:pPr>
            <a:r>
              <a:rPr lang="en-US" sz="3200">
                <a:cs typeface="Calibri"/>
              </a:rPr>
              <a:t>What experience do you have representing members or issues?</a:t>
            </a:r>
            <a:endParaRPr lang="en-US"/>
          </a:p>
          <a:p>
            <a:pPr marL="514350" indent="-514350">
              <a:buAutoNum type="arabicPeriod"/>
            </a:pPr>
            <a:r>
              <a:rPr lang="en-US" sz="3200">
                <a:cs typeface="Calibri"/>
              </a:rPr>
              <a:t>What goal do you have as a leader for this upcoming year?</a:t>
            </a:r>
          </a:p>
          <a:p>
            <a:pPr marL="342900" indent="-342900">
              <a:buAutoNum type="arabicParenR"/>
            </a:pPr>
            <a:endParaRPr lang="en-US" sz="3200">
              <a:cs typeface="Calibri"/>
            </a:endParaRPr>
          </a:p>
        </p:txBody>
      </p:sp>
      <p:pic>
        <p:nvPicPr>
          <p:cNvPr id="4" name="Picture 5" descr="A person sitting in a chair looking at a sign&#10;&#10;Description automatically generated">
            <a:extLst>
              <a:ext uri="{FF2B5EF4-FFF2-40B4-BE49-F238E27FC236}">
                <a16:creationId xmlns:a16="http://schemas.microsoft.com/office/drawing/2014/main" id="{69037F96-7548-FDE3-45A9-2BF8A737CC6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75220" y="2704327"/>
            <a:ext cx="6329080" cy="3016604"/>
          </a:xfrm>
          <a:prstGeom prst="rect">
            <a:avLst/>
          </a:prstGeom>
        </p:spPr>
      </p:pic>
      <p:pic>
        <p:nvPicPr>
          <p:cNvPr id="1028" name="Picture 4" descr="A purple and orange rectangular frame&#10;&#10;Description automatically generated">
            <a:extLst>
              <a:ext uri="{FF2B5EF4-FFF2-40B4-BE49-F238E27FC236}">
                <a16:creationId xmlns:a16="http://schemas.microsoft.com/office/drawing/2014/main" id="{A5F9146E-9E25-9FAC-CA8D-E0E9C62BA0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422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17FD-7963-138D-E3EB-E59AEB9E88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D4B2AA-5656-8EF8-3577-863A8829293B}"/>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sz="4000" dirty="0">
                <a:solidFill>
                  <a:srgbClr val="7030A0"/>
                </a:solidFill>
                <a:cs typeface="Calibri"/>
              </a:rPr>
              <a:t>Ground Rules and Classroom Expectations</a:t>
            </a:r>
          </a:p>
          <a:p>
            <a:pPr marL="0" indent="0">
              <a:buNone/>
            </a:pPr>
            <a:endParaRPr lang="en-US" sz="4000" dirty="0">
              <a:solidFill>
                <a:srgbClr val="7030A0"/>
              </a:solidFill>
              <a:cs typeface="Calibri"/>
            </a:endParaRPr>
          </a:p>
          <a:p>
            <a:pPr>
              <a:buNone/>
            </a:pPr>
            <a:r>
              <a:rPr lang="en-US" sz="4000" dirty="0">
                <a:solidFill>
                  <a:srgbClr val="7030A0"/>
                </a:solidFill>
                <a:ea typeface="+mn-lt"/>
                <a:cs typeface="+mn-lt"/>
              </a:rPr>
              <a:t>Using Self-Awareness and Self-Knowledge</a:t>
            </a:r>
            <a:endParaRPr lang="en-US" dirty="0"/>
          </a:p>
          <a:p>
            <a:pPr>
              <a:buNone/>
            </a:pPr>
            <a:r>
              <a:rPr lang="en-US" sz="4000" dirty="0">
                <a:solidFill>
                  <a:srgbClr val="7030A0"/>
                </a:solidFill>
                <a:ea typeface="+mn-lt"/>
                <a:cs typeface="+mn-lt"/>
              </a:rPr>
              <a:t>Step Forward/Step Back</a:t>
            </a:r>
          </a:p>
          <a:p>
            <a:pPr>
              <a:buNone/>
            </a:pPr>
            <a:r>
              <a:rPr lang="en-US" sz="4000" dirty="0">
                <a:solidFill>
                  <a:srgbClr val="7030A0"/>
                </a:solidFill>
                <a:ea typeface="+mn-lt"/>
                <a:cs typeface="+mn-lt"/>
              </a:rPr>
              <a:t>Listening for Understanding</a:t>
            </a:r>
            <a:endParaRPr lang="en-US" dirty="0"/>
          </a:p>
          <a:p>
            <a:pPr>
              <a:buNone/>
            </a:pPr>
            <a:r>
              <a:rPr lang="en-US" sz="4000" dirty="0">
                <a:solidFill>
                  <a:srgbClr val="7030A0"/>
                </a:solidFill>
                <a:ea typeface="+mn-lt"/>
                <a:cs typeface="+mn-lt"/>
              </a:rPr>
              <a:t>Being Gracious</a:t>
            </a:r>
            <a:endParaRPr lang="en-US"/>
          </a:p>
          <a:p>
            <a:pPr>
              <a:buNone/>
            </a:pPr>
            <a:r>
              <a:rPr lang="en-US" sz="4000" dirty="0">
                <a:solidFill>
                  <a:srgbClr val="7030A0"/>
                </a:solidFill>
                <a:ea typeface="+mn-lt"/>
                <a:cs typeface="+mn-lt"/>
              </a:rPr>
              <a:t>Staying Engaged</a:t>
            </a:r>
            <a:endParaRPr lang="en-US" dirty="0"/>
          </a:p>
          <a:p>
            <a:pPr>
              <a:buNone/>
            </a:pPr>
            <a:r>
              <a:rPr lang="en-US" sz="4000" dirty="0">
                <a:solidFill>
                  <a:srgbClr val="7030A0"/>
                </a:solidFill>
                <a:ea typeface="+mn-lt"/>
                <a:cs typeface="+mn-lt"/>
              </a:rPr>
              <a:t>Being Open and Suspend Judgment</a:t>
            </a:r>
            <a:endParaRPr lang="en-US" dirty="0"/>
          </a:p>
          <a:p>
            <a:pPr marL="0" indent="0">
              <a:buNone/>
            </a:pPr>
            <a:r>
              <a:rPr lang="en-US" sz="4000" dirty="0">
                <a:solidFill>
                  <a:srgbClr val="7030A0"/>
                </a:solidFill>
                <a:ea typeface="+mn-lt"/>
                <a:cs typeface="+mn-lt"/>
              </a:rPr>
              <a:t>Expecting Non-Resolution and Non-Closure</a:t>
            </a:r>
            <a:endParaRPr lang="en-US" dirty="0"/>
          </a:p>
        </p:txBody>
      </p:sp>
      <p:pic>
        <p:nvPicPr>
          <p:cNvPr id="5" name="Picture 4" descr="A purple and orange rectangular frame&#10;&#10;Description automatically generated">
            <a:extLst>
              <a:ext uri="{FF2B5EF4-FFF2-40B4-BE49-F238E27FC236}">
                <a16:creationId xmlns:a16="http://schemas.microsoft.com/office/drawing/2014/main" id="{E37E885D-6E73-5263-9E2B-A06F9B98BB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 purple and orange rectangular frame&#10;&#10;Description automatically generated">
            <a:extLst>
              <a:ext uri="{FF2B5EF4-FFF2-40B4-BE49-F238E27FC236}">
                <a16:creationId xmlns:a16="http://schemas.microsoft.com/office/drawing/2014/main" id="{BD5B15B0-6D39-B97C-9083-D3210B5CB9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80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17FD-7963-138D-E3EB-E59AEB9E88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D4B2AA-5656-8EF8-3577-863A8829293B}"/>
              </a:ext>
            </a:extLst>
          </p:cNvPr>
          <p:cNvSpPr>
            <a:spLocks noGrp="1"/>
          </p:cNvSpPr>
          <p:nvPr>
            <p:ph idx="1"/>
          </p:nvPr>
        </p:nvSpPr>
        <p:spPr>
          <a:xfrm>
            <a:off x="838200" y="1825625"/>
            <a:ext cx="3868153" cy="3318628"/>
          </a:xfrm>
        </p:spPr>
        <p:txBody>
          <a:bodyPr vert="horz" lIns="91440" tIns="45720" rIns="91440" bIns="45720" rtlCol="0" anchor="t">
            <a:normAutofit/>
          </a:bodyPr>
          <a:lstStyle/>
          <a:p>
            <a:pPr marL="0" indent="0">
              <a:buNone/>
            </a:pPr>
            <a:r>
              <a:rPr lang="en-US" sz="4000" dirty="0">
                <a:solidFill>
                  <a:srgbClr val="7030A0"/>
                </a:solidFill>
                <a:cs typeface="Calibri"/>
              </a:rPr>
              <a:t>The Parking Lot</a:t>
            </a:r>
          </a:p>
          <a:p>
            <a:pPr marL="0" indent="0">
              <a:buNone/>
            </a:pPr>
            <a:endParaRPr lang="en-US" sz="4000" dirty="0">
              <a:solidFill>
                <a:srgbClr val="7030A0"/>
              </a:solidFill>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E37E885D-6E73-5263-9E2B-A06F9B98BB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 purple and orange rectangular frame&#10;&#10;Description automatically generated">
            <a:extLst>
              <a:ext uri="{FF2B5EF4-FFF2-40B4-BE49-F238E27FC236}">
                <a16:creationId xmlns:a16="http://schemas.microsoft.com/office/drawing/2014/main" id="{BD5B15B0-6D39-B97C-9083-D3210B5CB9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ity Riding? Bike Racks ...">
            <a:extLst>
              <a:ext uri="{FF2B5EF4-FFF2-40B4-BE49-F238E27FC236}">
                <a16:creationId xmlns:a16="http://schemas.microsoft.com/office/drawing/2014/main" id="{F52ED8CA-7AF8-970F-8421-ED0EADC942B0}"/>
              </a:ext>
            </a:extLst>
          </p:cNvPr>
          <p:cNvPicPr>
            <a:picLocks noChangeAspect="1"/>
          </p:cNvPicPr>
          <p:nvPr/>
        </p:nvPicPr>
        <p:blipFill>
          <a:blip r:embed="rId3"/>
          <a:stretch>
            <a:fillRect/>
          </a:stretch>
        </p:blipFill>
        <p:spPr>
          <a:xfrm>
            <a:off x="1298293" y="2649508"/>
            <a:ext cx="2466975" cy="1847850"/>
          </a:xfrm>
          <a:prstGeom prst="rect">
            <a:avLst/>
          </a:prstGeom>
        </p:spPr>
      </p:pic>
      <p:sp>
        <p:nvSpPr>
          <p:cNvPr id="8" name="TextBox 7">
            <a:extLst>
              <a:ext uri="{FF2B5EF4-FFF2-40B4-BE49-F238E27FC236}">
                <a16:creationId xmlns:a16="http://schemas.microsoft.com/office/drawing/2014/main" id="{CFC3C829-97AE-5C1B-EEA6-8B9539FD9157}"/>
              </a:ext>
            </a:extLst>
          </p:cNvPr>
          <p:cNvSpPr txBox="1"/>
          <p:nvPr/>
        </p:nvSpPr>
        <p:spPr>
          <a:xfrm>
            <a:off x="6096000" y="2286000"/>
            <a:ext cx="5745078"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dirty="0">
                <a:solidFill>
                  <a:srgbClr val="7030A0"/>
                </a:solidFill>
                <a:cs typeface="Calibri"/>
              </a:rPr>
              <a:t>ELMO</a:t>
            </a:r>
          </a:p>
          <a:p>
            <a:endParaRPr lang="en-US" sz="4000" dirty="0">
              <a:solidFill>
                <a:srgbClr val="7030A0"/>
              </a:solidFill>
              <a:cs typeface="Calibri"/>
            </a:endParaRPr>
          </a:p>
        </p:txBody>
      </p:sp>
      <p:pic>
        <p:nvPicPr>
          <p:cNvPr id="9" name="Picture 8">
            <a:extLst>
              <a:ext uri="{FF2B5EF4-FFF2-40B4-BE49-F238E27FC236}">
                <a16:creationId xmlns:a16="http://schemas.microsoft.com/office/drawing/2014/main" id="{5E952EF0-8B72-276F-1C8E-9D3755100B6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61058" y="3130216"/>
            <a:ext cx="2743200" cy="2743200"/>
          </a:xfrm>
          <a:prstGeom prst="rect">
            <a:avLst/>
          </a:prstGeom>
        </p:spPr>
      </p:pic>
    </p:spTree>
    <p:extLst>
      <p:ext uri="{BB962C8B-B14F-4D97-AF65-F5344CB8AC3E}">
        <p14:creationId xmlns:p14="http://schemas.microsoft.com/office/powerpoint/2010/main" val="54580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0445-C325-3623-5BDD-7B608BBE90DB}"/>
              </a:ext>
            </a:extLst>
          </p:cNvPr>
          <p:cNvSpPr>
            <a:spLocks noGrp="1"/>
          </p:cNvSpPr>
          <p:nvPr>
            <p:ph type="title"/>
          </p:nvPr>
        </p:nvSpPr>
        <p:spPr>
          <a:xfrm>
            <a:off x="513229" y="701301"/>
            <a:ext cx="10515600" cy="1325563"/>
          </a:xfrm>
        </p:spPr>
        <p:txBody>
          <a:bodyPr/>
          <a:lstStyle/>
          <a:p>
            <a:r>
              <a:rPr lang="en-US" b="1">
                <a:cs typeface="Calibri Light"/>
              </a:rPr>
              <a:t>Understanding Your Contract </a:t>
            </a:r>
          </a:p>
        </p:txBody>
      </p:sp>
      <p:sp>
        <p:nvSpPr>
          <p:cNvPr id="3" name="Content Placeholder 2">
            <a:extLst>
              <a:ext uri="{FF2B5EF4-FFF2-40B4-BE49-F238E27FC236}">
                <a16:creationId xmlns:a16="http://schemas.microsoft.com/office/drawing/2014/main" id="{A2A144F9-3096-D205-2592-65F003DF7AFD}"/>
              </a:ext>
            </a:extLst>
          </p:cNvPr>
          <p:cNvSpPr>
            <a:spLocks noGrp="1"/>
          </p:cNvSpPr>
          <p:nvPr>
            <p:ph idx="1"/>
          </p:nvPr>
        </p:nvSpPr>
        <p:spPr>
          <a:xfrm>
            <a:off x="636494" y="2397125"/>
            <a:ext cx="9395012" cy="4351338"/>
          </a:xfrm>
        </p:spPr>
        <p:txBody>
          <a:bodyPr vert="horz" lIns="91440" tIns="45720" rIns="91440" bIns="45720" rtlCol="0" anchor="t">
            <a:normAutofit/>
          </a:bodyPr>
          <a:lstStyle/>
          <a:p>
            <a:pPr marL="0" indent="0">
              <a:buNone/>
            </a:pPr>
            <a:r>
              <a:rPr lang="en-US" b="1" dirty="0">
                <a:solidFill>
                  <a:srgbClr val="7030A0"/>
                </a:solidFill>
                <a:cs typeface="Calibri"/>
              </a:rPr>
              <a:t>The contract is the document that governs the workplace.</a:t>
            </a:r>
          </a:p>
          <a:p>
            <a:pPr marL="0" indent="0">
              <a:buNone/>
            </a:pPr>
            <a:r>
              <a:rPr lang="en-US" dirty="0">
                <a:solidFill>
                  <a:srgbClr val="7030A0"/>
                </a:solidFill>
                <a:cs typeface="Calibri"/>
              </a:rPr>
              <a:t> -Negotiated by both sides</a:t>
            </a:r>
          </a:p>
          <a:p>
            <a:pPr marL="0" indent="0">
              <a:buNone/>
            </a:pPr>
            <a:r>
              <a:rPr lang="en-US" dirty="0">
                <a:solidFill>
                  <a:srgbClr val="7030A0"/>
                </a:solidFill>
                <a:cs typeface="Calibri"/>
              </a:rPr>
              <a:t> -Binding and enforceable.</a:t>
            </a:r>
          </a:p>
          <a:p>
            <a:pPr marL="0" indent="0">
              <a:buNone/>
            </a:pPr>
            <a:endParaRPr lang="en-US" dirty="0">
              <a:solidFill>
                <a:srgbClr val="7030A0"/>
              </a:solidFill>
              <a:cs typeface="Calibri"/>
            </a:endParaRPr>
          </a:p>
          <a:p>
            <a:pPr marL="0" indent="0">
              <a:buNone/>
            </a:pPr>
            <a:r>
              <a:rPr lang="en-US" dirty="0">
                <a:solidFill>
                  <a:srgbClr val="7030A0"/>
                </a:solidFill>
                <a:cs typeface="Calibri"/>
              </a:rPr>
              <a:t>What are some of the topics that are covered in the contract?</a:t>
            </a:r>
          </a:p>
        </p:txBody>
      </p:sp>
      <p:pic>
        <p:nvPicPr>
          <p:cNvPr id="6" name="Picture 4" descr="A purple and orange rectangular frame&#10;&#10;Description automatically generated">
            <a:extLst>
              <a:ext uri="{FF2B5EF4-FFF2-40B4-BE49-F238E27FC236}">
                <a16:creationId xmlns:a16="http://schemas.microsoft.com/office/drawing/2014/main" id="{850578E3-C79F-EFCF-936B-36A6B866F5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22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0445-C325-3623-5BDD-7B608BBE90DB}"/>
              </a:ext>
            </a:extLst>
          </p:cNvPr>
          <p:cNvSpPr>
            <a:spLocks noGrp="1"/>
          </p:cNvSpPr>
          <p:nvPr>
            <p:ph type="title"/>
          </p:nvPr>
        </p:nvSpPr>
        <p:spPr>
          <a:xfrm>
            <a:off x="513229" y="701301"/>
            <a:ext cx="10515600" cy="1325563"/>
          </a:xfrm>
        </p:spPr>
        <p:txBody>
          <a:bodyPr/>
          <a:lstStyle/>
          <a:p>
            <a:r>
              <a:rPr lang="en-US" b="1">
                <a:cs typeface="Calibri Light"/>
              </a:rPr>
              <a:t>Understanding Your Contract </a:t>
            </a:r>
          </a:p>
        </p:txBody>
      </p:sp>
      <p:sp>
        <p:nvSpPr>
          <p:cNvPr id="3" name="Content Placeholder 2">
            <a:extLst>
              <a:ext uri="{FF2B5EF4-FFF2-40B4-BE49-F238E27FC236}">
                <a16:creationId xmlns:a16="http://schemas.microsoft.com/office/drawing/2014/main" id="{A2A144F9-3096-D205-2592-65F003DF7AFD}"/>
              </a:ext>
            </a:extLst>
          </p:cNvPr>
          <p:cNvSpPr>
            <a:spLocks noGrp="1"/>
          </p:cNvSpPr>
          <p:nvPr>
            <p:ph idx="1"/>
          </p:nvPr>
        </p:nvSpPr>
        <p:spPr>
          <a:xfrm>
            <a:off x="636494" y="2397125"/>
            <a:ext cx="9395012" cy="4351338"/>
          </a:xfrm>
        </p:spPr>
        <p:txBody>
          <a:bodyPr vert="horz" lIns="91440" tIns="45720" rIns="91440" bIns="45720" rtlCol="0" anchor="t">
            <a:normAutofit/>
          </a:bodyPr>
          <a:lstStyle/>
          <a:p>
            <a:pPr marL="0">
              <a:buNone/>
            </a:pPr>
            <a:r>
              <a:rPr lang="en-US" sz="4000" b="1" dirty="0">
                <a:solidFill>
                  <a:srgbClr val="7030A0"/>
                </a:solidFill>
                <a:cs typeface="Calibri"/>
              </a:rPr>
              <a:t>   Knowing You Contract Activity</a:t>
            </a:r>
            <a:endParaRPr lang="en-US" sz="4000" dirty="0">
              <a:cs typeface="Calibri"/>
            </a:endParaRPr>
          </a:p>
        </p:txBody>
      </p:sp>
      <p:pic>
        <p:nvPicPr>
          <p:cNvPr id="6" name="Picture 4" descr="A purple and orange rectangular frame&#10;&#10;Description automatically generated">
            <a:extLst>
              <a:ext uri="{FF2B5EF4-FFF2-40B4-BE49-F238E27FC236}">
                <a16:creationId xmlns:a16="http://schemas.microsoft.com/office/drawing/2014/main" id="{850578E3-C79F-EFCF-936B-36A6B866F5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99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F884-24FA-CA18-FE47-7C7EE6A53C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3C7E08-EC06-6091-EDB2-D4D1D4BAB53E}"/>
              </a:ext>
            </a:extLst>
          </p:cNvPr>
          <p:cNvSpPr>
            <a:spLocks noGrp="1"/>
          </p:cNvSpPr>
          <p:nvPr>
            <p:ph idx="1"/>
          </p:nvPr>
        </p:nvSpPr>
        <p:spPr/>
        <p:txBody>
          <a:bodyPr vert="horz" lIns="91440" tIns="45720" rIns="91440" bIns="45720" rtlCol="0" anchor="t">
            <a:normAutofit/>
          </a:bodyPr>
          <a:lstStyle/>
          <a:p>
            <a:pPr marL="0" indent="0">
              <a:buNone/>
            </a:pPr>
            <a:r>
              <a:rPr lang="en-US" sz="4000" dirty="0">
                <a:solidFill>
                  <a:srgbClr val="7030A0"/>
                </a:solidFill>
                <a:cs typeface="Calibri"/>
              </a:rPr>
              <a:t>Timelines!</a:t>
            </a:r>
            <a:endParaRPr lang="en-US"/>
          </a:p>
          <a:p>
            <a:endParaRPr lang="en-US" sz="4000" dirty="0">
              <a:solidFill>
                <a:srgbClr val="7030A0"/>
              </a:solidFill>
              <a:cs typeface="Calibri"/>
            </a:endParaRPr>
          </a:p>
          <a:p>
            <a:pPr marL="0" indent="0">
              <a:buNone/>
            </a:pPr>
            <a:r>
              <a:rPr lang="en-US" sz="4000" dirty="0">
                <a:solidFill>
                  <a:srgbClr val="7030A0"/>
                </a:solidFill>
                <a:cs typeface="Calibri"/>
              </a:rPr>
              <a:t>Timelines are very important. Missing a deadline will usually end a case immediately.</a:t>
            </a:r>
          </a:p>
          <a:p>
            <a:pPr marL="0" indent="0">
              <a:buNone/>
            </a:pPr>
            <a:endParaRPr lang="en-US" sz="4000" dirty="0">
              <a:solidFill>
                <a:srgbClr val="7030A0"/>
              </a:solidFill>
              <a:cs typeface="Calibri"/>
            </a:endParaRPr>
          </a:p>
          <a:p>
            <a:pPr marL="0" indent="0">
              <a:buNone/>
            </a:pPr>
            <a:endParaRPr lang="en-US" sz="4000" dirty="0">
              <a:solidFill>
                <a:srgbClr val="7030A0"/>
              </a:solidFill>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05608656-F743-7799-DBBF-2779BAA5BF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021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6C05-0ABA-8E5F-8B47-3A08DD4FAF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D6380D-5036-7AE2-4B9D-67202F30E579}"/>
              </a:ext>
            </a:extLst>
          </p:cNvPr>
          <p:cNvSpPr>
            <a:spLocks noGrp="1"/>
          </p:cNvSpPr>
          <p:nvPr>
            <p:ph idx="1"/>
          </p:nvPr>
        </p:nvSpPr>
        <p:spPr/>
        <p:txBody>
          <a:bodyPr vert="horz" lIns="91440" tIns="45720" rIns="91440" bIns="45720" rtlCol="0" anchor="t">
            <a:normAutofit/>
          </a:bodyPr>
          <a:lstStyle/>
          <a:p>
            <a:pPr marL="0" indent="0">
              <a:buNone/>
            </a:pPr>
            <a:r>
              <a:rPr lang="en-US" sz="4000" dirty="0">
                <a:solidFill>
                  <a:srgbClr val="7030A0"/>
                </a:solidFill>
                <a:cs typeface="Calibri"/>
              </a:rPr>
              <a:t>End of Day 1</a:t>
            </a:r>
          </a:p>
          <a:p>
            <a:pPr marL="0" indent="0">
              <a:buNone/>
            </a:pPr>
            <a:endParaRPr lang="en-US" sz="4000" dirty="0">
              <a:solidFill>
                <a:srgbClr val="7030A0"/>
              </a:solidFill>
              <a:cs typeface="Calibri"/>
            </a:endParaRPr>
          </a:p>
          <a:p>
            <a:pPr marL="0" indent="0">
              <a:buNone/>
            </a:pPr>
            <a:r>
              <a:rPr lang="en-US" sz="4000" dirty="0">
                <a:solidFill>
                  <a:srgbClr val="7030A0"/>
                </a:solidFill>
                <a:cs typeface="Calibri"/>
              </a:rPr>
              <a:t>-Questions?</a:t>
            </a:r>
          </a:p>
          <a:p>
            <a:pPr marL="0" indent="0">
              <a:buNone/>
            </a:pPr>
            <a:r>
              <a:rPr lang="en-US" sz="4000" dirty="0">
                <a:solidFill>
                  <a:srgbClr val="7030A0"/>
                </a:solidFill>
                <a:cs typeface="Calibri"/>
              </a:rPr>
              <a:t>-For tomorrow </a:t>
            </a:r>
          </a:p>
          <a:p>
            <a:pPr marL="0" indent="0">
              <a:buNone/>
            </a:pPr>
            <a:r>
              <a:rPr lang="en-US" sz="4000" dirty="0">
                <a:solidFill>
                  <a:srgbClr val="7030A0"/>
                </a:solidFill>
                <a:cs typeface="Calibri"/>
              </a:rPr>
              <a:t>-Have fun!</a:t>
            </a:r>
          </a:p>
          <a:p>
            <a:pPr marL="0" indent="0">
              <a:buNone/>
            </a:pPr>
            <a:endParaRPr lang="en-US" sz="4000" dirty="0">
              <a:solidFill>
                <a:srgbClr val="7030A0"/>
              </a:solidFill>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BEE79BBA-815A-42DF-56EE-C6605C4F8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29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414434" y="1711401"/>
            <a:ext cx="19862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cs typeface="Calibri"/>
              </a:rPr>
              <a:t>Day 2 </a:t>
            </a:r>
            <a:endParaRPr lang="en-US" sz="3600" b="1"/>
          </a:p>
        </p:txBody>
      </p:sp>
      <p:sp>
        <p:nvSpPr>
          <p:cNvPr id="4" name="Rectangle 3">
            <a:extLst>
              <a:ext uri="{FF2B5EF4-FFF2-40B4-BE49-F238E27FC236}">
                <a16:creationId xmlns:a16="http://schemas.microsoft.com/office/drawing/2014/main" id="{7D5BBE6E-62EF-0D9C-BE37-AE3DBD815F2F}"/>
              </a:ext>
            </a:extLst>
          </p:cNvPr>
          <p:cNvSpPr/>
          <p:nvPr/>
        </p:nvSpPr>
        <p:spPr>
          <a:xfrm>
            <a:off x="461367" y="4732734"/>
            <a:ext cx="10965656" cy="1916906"/>
          </a:xfrm>
          <a:prstGeom prst="rect">
            <a:avLst/>
          </a:prstGeom>
          <a:solidFill>
            <a:srgbClr val="FFC00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lumMod val="95000"/>
                  </a:schemeClr>
                </a:solidFill>
                <a:cs typeface="Calibri"/>
              </a:rPr>
              <a:t>WHAT 3 THINGS DO YOU BELIEVE ARE IMPORTANT IN YOUR ROLE AS A REPRESENTATIVE OF THE UNION?</a:t>
            </a:r>
            <a:endParaRPr lang="en-US" b="1">
              <a:solidFill>
                <a:schemeClr val="bg1">
                  <a:lumMod val="95000"/>
                </a:schemeClr>
              </a:solidFill>
              <a:cs typeface="Calibri"/>
            </a:endParaRPr>
          </a:p>
        </p:txBody>
      </p:sp>
      <p:sp>
        <p:nvSpPr>
          <p:cNvPr id="3" name="TextBox 2">
            <a:extLst>
              <a:ext uri="{FF2B5EF4-FFF2-40B4-BE49-F238E27FC236}">
                <a16:creationId xmlns:a16="http://schemas.microsoft.com/office/drawing/2014/main" id="{71809FD2-FD55-EF54-ED3D-1682A0E632A4}"/>
              </a:ext>
            </a:extLst>
          </p:cNvPr>
          <p:cNvSpPr txBox="1"/>
          <p:nvPr/>
        </p:nvSpPr>
        <p:spPr>
          <a:xfrm>
            <a:off x="510990" y="2521353"/>
            <a:ext cx="11164145"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cs typeface="Calibri"/>
              </a:rPr>
              <a:t>WELCOME BACK!</a:t>
            </a:r>
          </a:p>
          <a:p>
            <a:endParaRPr lang="en-US" sz="3200">
              <a:cs typeface="Calibri"/>
            </a:endParaRPr>
          </a:p>
          <a:p>
            <a:r>
              <a:rPr lang="en-US" sz="3200">
                <a:cs typeface="Calibri"/>
              </a:rPr>
              <a:t>AS YOU COME IN THIS MORNING, TAKE A MOMENT TO ADD TO THE CHART PAPER:</a:t>
            </a:r>
          </a:p>
          <a:p>
            <a:endParaRPr lang="en-US" sz="3200">
              <a:cs typeface="Calibri"/>
            </a:endParaRPr>
          </a:p>
          <a:p>
            <a:endParaRPr lang="en-US" sz="3200">
              <a:cs typeface="Calibri"/>
            </a:endParaRPr>
          </a:p>
        </p:txBody>
      </p:sp>
      <p:pic>
        <p:nvPicPr>
          <p:cNvPr id="6" name="Picture 4" descr="A purple and orange rectangular frame&#10;&#10;Description automatically generated">
            <a:extLst>
              <a:ext uri="{FF2B5EF4-FFF2-40B4-BE49-F238E27FC236}">
                <a16:creationId xmlns:a16="http://schemas.microsoft.com/office/drawing/2014/main" id="{50346310-043E-A908-438E-1F661789DA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143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2450403" y="2032870"/>
            <a:ext cx="72964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Interacting with Members</a:t>
            </a:r>
            <a:endParaRPr lang="en-US" sz="3600" b="1" dirty="0"/>
          </a:p>
        </p:txBody>
      </p:sp>
      <p:sp>
        <p:nvSpPr>
          <p:cNvPr id="3" name="TextBox 2">
            <a:extLst>
              <a:ext uri="{FF2B5EF4-FFF2-40B4-BE49-F238E27FC236}">
                <a16:creationId xmlns:a16="http://schemas.microsoft.com/office/drawing/2014/main" id="{71809FD2-FD55-EF54-ED3D-1682A0E632A4}"/>
              </a:ext>
            </a:extLst>
          </p:cNvPr>
          <p:cNvSpPr txBox="1"/>
          <p:nvPr/>
        </p:nvSpPr>
        <p:spPr>
          <a:xfrm>
            <a:off x="1213458" y="2961883"/>
            <a:ext cx="7711335"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sz="3200">
                <a:cs typeface="Calibri"/>
              </a:rPr>
              <a:t>Overview of Role as Representative</a:t>
            </a:r>
          </a:p>
          <a:p>
            <a:pPr marL="342900" indent="-342900">
              <a:buAutoNum type="arabicParenR"/>
            </a:pPr>
            <a:endParaRPr lang="en-US" sz="3200">
              <a:cs typeface="Calibri"/>
            </a:endParaRPr>
          </a:p>
          <a:p>
            <a:pPr marL="342900" indent="-342900">
              <a:buAutoNum type="arabicParenR"/>
            </a:pPr>
            <a:r>
              <a:rPr lang="en-US" sz="3200">
                <a:cs typeface="Calibri"/>
              </a:rPr>
              <a:t>Interviewing Members</a:t>
            </a:r>
          </a:p>
          <a:p>
            <a:pPr marL="342900" indent="-342900">
              <a:buAutoNum type="arabicParenR"/>
            </a:pPr>
            <a:endParaRPr lang="en-US" sz="3200">
              <a:cs typeface="Calibri"/>
            </a:endParaRPr>
          </a:p>
          <a:p>
            <a:pPr marL="342900" indent="-342900">
              <a:buAutoNum type="arabicParenR"/>
            </a:pPr>
            <a:r>
              <a:rPr lang="en-US" sz="3200">
                <a:cs typeface="Calibri"/>
              </a:rPr>
              <a:t>Dealing with Challenging Members</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705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2567361" y="1703261"/>
            <a:ext cx="72964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What is a Representative?</a:t>
            </a:r>
            <a:endParaRPr lang="en-US" sz="3600" b="1" dirty="0"/>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4487BED-0478-D7C7-1A9F-FE332BFEDAC9}"/>
              </a:ext>
            </a:extLst>
          </p:cNvPr>
          <p:cNvSpPr txBox="1"/>
          <p:nvPr/>
        </p:nvSpPr>
        <p:spPr>
          <a:xfrm>
            <a:off x="1201480" y="2711302"/>
            <a:ext cx="1520456" cy="646331"/>
          </a:xfrm>
          <a:prstGeom prst="rect">
            <a:avLst/>
          </a:prstGeom>
          <a:noFill/>
        </p:spPr>
        <p:txBody>
          <a:bodyPr wrap="square" rtlCol="0">
            <a:spAutoFit/>
          </a:bodyPr>
          <a:lstStyle/>
          <a:p>
            <a:r>
              <a:rPr lang="en-US" sz="3600" dirty="0">
                <a:solidFill>
                  <a:srgbClr val="7030A0"/>
                </a:solidFill>
              </a:rPr>
              <a:t>Leader</a:t>
            </a:r>
          </a:p>
        </p:txBody>
      </p:sp>
      <p:sp>
        <p:nvSpPr>
          <p:cNvPr id="9" name="TextBox 8">
            <a:extLst>
              <a:ext uri="{FF2B5EF4-FFF2-40B4-BE49-F238E27FC236}">
                <a16:creationId xmlns:a16="http://schemas.microsoft.com/office/drawing/2014/main" id="{C60030F3-AF3B-F82E-A9CD-6E126DBDABFE}"/>
              </a:ext>
            </a:extLst>
          </p:cNvPr>
          <p:cNvSpPr txBox="1"/>
          <p:nvPr/>
        </p:nvSpPr>
        <p:spPr>
          <a:xfrm>
            <a:off x="7793665" y="2817628"/>
            <a:ext cx="3196855" cy="584775"/>
          </a:xfrm>
          <a:prstGeom prst="rect">
            <a:avLst/>
          </a:prstGeom>
          <a:noFill/>
        </p:spPr>
        <p:txBody>
          <a:bodyPr wrap="square" rtlCol="0">
            <a:spAutoFit/>
          </a:bodyPr>
          <a:lstStyle/>
          <a:p>
            <a:r>
              <a:rPr lang="en-US" sz="3200" dirty="0">
                <a:solidFill>
                  <a:srgbClr val="7030A0"/>
                </a:solidFill>
              </a:rPr>
              <a:t>Communicator</a:t>
            </a:r>
          </a:p>
        </p:txBody>
      </p:sp>
      <p:sp>
        <p:nvSpPr>
          <p:cNvPr id="10" name="TextBox 9">
            <a:extLst>
              <a:ext uri="{FF2B5EF4-FFF2-40B4-BE49-F238E27FC236}">
                <a16:creationId xmlns:a16="http://schemas.microsoft.com/office/drawing/2014/main" id="{4FE52A37-0D3C-8453-6D92-7EE842D38348}"/>
              </a:ext>
            </a:extLst>
          </p:cNvPr>
          <p:cNvSpPr txBox="1"/>
          <p:nvPr/>
        </p:nvSpPr>
        <p:spPr>
          <a:xfrm>
            <a:off x="1201480" y="4364657"/>
            <a:ext cx="2105247" cy="584775"/>
          </a:xfrm>
          <a:prstGeom prst="rect">
            <a:avLst/>
          </a:prstGeom>
          <a:noFill/>
        </p:spPr>
        <p:txBody>
          <a:bodyPr wrap="square" rtlCol="0">
            <a:spAutoFit/>
          </a:bodyPr>
          <a:lstStyle/>
          <a:p>
            <a:r>
              <a:rPr lang="en-US" sz="3200" dirty="0">
                <a:solidFill>
                  <a:srgbClr val="7030A0"/>
                </a:solidFill>
              </a:rPr>
              <a:t>Organizer</a:t>
            </a:r>
          </a:p>
        </p:txBody>
      </p:sp>
      <p:sp>
        <p:nvSpPr>
          <p:cNvPr id="11" name="TextBox 10">
            <a:extLst>
              <a:ext uri="{FF2B5EF4-FFF2-40B4-BE49-F238E27FC236}">
                <a16:creationId xmlns:a16="http://schemas.microsoft.com/office/drawing/2014/main" id="{869406C3-8D01-E652-96D0-89F32EA8F544}"/>
              </a:ext>
            </a:extLst>
          </p:cNvPr>
          <p:cNvSpPr txBox="1"/>
          <p:nvPr/>
        </p:nvSpPr>
        <p:spPr>
          <a:xfrm>
            <a:off x="7687340" y="4072270"/>
            <a:ext cx="2392325" cy="584775"/>
          </a:xfrm>
          <a:prstGeom prst="rect">
            <a:avLst/>
          </a:prstGeom>
          <a:noFill/>
        </p:spPr>
        <p:txBody>
          <a:bodyPr wrap="square" rtlCol="0">
            <a:spAutoFit/>
          </a:bodyPr>
          <a:lstStyle/>
          <a:p>
            <a:r>
              <a:rPr lang="en-US" sz="3200" dirty="0">
                <a:solidFill>
                  <a:srgbClr val="7030A0"/>
                </a:solidFill>
              </a:rPr>
              <a:t>Advocate</a:t>
            </a:r>
          </a:p>
        </p:txBody>
      </p:sp>
    </p:spTree>
    <p:extLst>
      <p:ext uri="{BB962C8B-B14F-4D97-AF65-F5344CB8AC3E}">
        <p14:creationId xmlns:p14="http://schemas.microsoft.com/office/powerpoint/2010/main" val="411086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 calcmode="lin" valueType="num">
                                      <p:cBhvr additive="base">
                                        <p:cTn id="1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down)">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41248" y="334644"/>
            <a:ext cx="10509504" cy="1076914"/>
          </a:xfrm>
        </p:spPr>
        <p:txBody>
          <a:bodyPr vert="horz" lIns="91440" tIns="45720" rIns="91440" bIns="45720" rtlCol="0" anchor="ctr">
            <a:normAutofit/>
          </a:bodyPr>
          <a:lstStyle/>
          <a:p>
            <a:pPr algn="l"/>
            <a:r>
              <a:rPr lang="en-US" sz="4000" b="1"/>
              <a:t>What is Representation?</a:t>
            </a:r>
            <a:endParaRPr lang="en-US" sz="4000" b="1">
              <a:cs typeface="Calibri Light"/>
            </a:endParaRPr>
          </a:p>
        </p:txBody>
      </p:sp>
      <p:sp>
        <p:nvSpPr>
          <p:cNvPr id="17" name="Rectangle 16">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354448" y="1886960"/>
            <a:ext cx="283895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endParaRPr lang="en-US" sz="2600" b="1">
              <a:cs typeface="Calibri"/>
            </a:endParaRPr>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344686"/>
            <a:ext cx="2745873"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a:cs typeface="Calibri" panose="020F0502020204030204"/>
              </a:rPr>
              <a:t>Speaking on behalf of someone else's interest</a:t>
            </a:r>
          </a:p>
        </p:txBody>
      </p:sp>
      <p:sp>
        <p:nvSpPr>
          <p:cNvPr id="11" name="TextBox 10">
            <a:extLst>
              <a:ext uri="{FF2B5EF4-FFF2-40B4-BE49-F238E27FC236}">
                <a16:creationId xmlns:a16="http://schemas.microsoft.com/office/drawing/2014/main" id="{1E4831FE-1041-5147-9AB8-24B213886776}"/>
              </a:ext>
            </a:extLst>
          </p:cNvPr>
          <p:cNvSpPr txBox="1"/>
          <p:nvPr/>
        </p:nvSpPr>
        <p:spPr>
          <a:xfrm>
            <a:off x="4709409" y="2348459"/>
            <a:ext cx="277318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Standing up to those in power </a:t>
            </a:r>
          </a:p>
        </p:txBody>
      </p:sp>
      <p:pic>
        <p:nvPicPr>
          <p:cNvPr id="4" name="Picture 3" descr="A yellow and black logo&#10;&#10;Description automatically generated with medium confidence">
            <a:extLst>
              <a:ext uri="{FF2B5EF4-FFF2-40B4-BE49-F238E27FC236}">
                <a16:creationId xmlns:a16="http://schemas.microsoft.com/office/drawing/2014/main" id="{917F96DA-9292-3BD7-BF31-586747DB23D7}"/>
              </a:ext>
            </a:extLst>
          </p:cNvPr>
          <p:cNvPicPr>
            <a:picLocks noChangeAspect="1"/>
          </p:cNvPicPr>
          <p:nvPr/>
        </p:nvPicPr>
        <p:blipFill>
          <a:blip r:embed="rId3"/>
          <a:stretch>
            <a:fillRect/>
          </a:stretch>
        </p:blipFill>
        <p:spPr>
          <a:xfrm>
            <a:off x="10939052" y="5599826"/>
            <a:ext cx="1181100" cy="1181100"/>
          </a:xfrm>
          <a:prstGeom prst="rect">
            <a:avLst/>
          </a:prstGeom>
        </p:spPr>
      </p:pic>
      <p:sp>
        <p:nvSpPr>
          <p:cNvPr id="3" name="TextBox 2">
            <a:extLst>
              <a:ext uri="{FF2B5EF4-FFF2-40B4-BE49-F238E27FC236}">
                <a16:creationId xmlns:a16="http://schemas.microsoft.com/office/drawing/2014/main" id="{41239350-2A8E-C177-5DCF-5A1493289566}"/>
              </a:ext>
            </a:extLst>
          </p:cNvPr>
          <p:cNvSpPr txBox="1"/>
          <p:nvPr/>
        </p:nvSpPr>
        <p:spPr>
          <a:xfrm>
            <a:off x="8387146" y="2097556"/>
            <a:ext cx="277318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Speaking for the organization, not as an individual </a:t>
            </a:r>
          </a:p>
        </p:txBody>
      </p:sp>
    </p:spTree>
    <p:extLst>
      <p:ext uri="{BB962C8B-B14F-4D97-AF65-F5344CB8AC3E}">
        <p14:creationId xmlns:p14="http://schemas.microsoft.com/office/powerpoint/2010/main" val="294945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D7C3E1-7FCD-2E73-99A6-F53EE86B4896}"/>
              </a:ext>
            </a:extLst>
          </p:cNvPr>
          <p:cNvSpPr txBox="1"/>
          <p:nvPr/>
        </p:nvSpPr>
        <p:spPr>
          <a:xfrm>
            <a:off x="1343938" y="2014603"/>
            <a:ext cx="9146608"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As a Union Representative in your Building, you are the </a:t>
            </a:r>
            <a:r>
              <a:rPr lang="en-US" sz="2800" b="1">
                <a:cs typeface="Calibri"/>
              </a:rPr>
              <a:t>backbone of your union</a:t>
            </a:r>
          </a:p>
          <a:p>
            <a:endParaRPr lang="en-US" sz="2800">
              <a:cs typeface="Calibri"/>
            </a:endParaRPr>
          </a:p>
          <a:p>
            <a:r>
              <a:rPr lang="en-US" sz="2800">
                <a:cs typeface="Calibri"/>
              </a:rPr>
              <a:t>It is your job to develop relationships and trust with your colleagues</a:t>
            </a:r>
          </a:p>
          <a:p>
            <a:endParaRPr lang="en-US" sz="2800">
              <a:cs typeface="Calibri"/>
            </a:endParaRPr>
          </a:p>
          <a:p>
            <a:r>
              <a:rPr lang="en-US" sz="2800">
                <a:cs typeface="Calibri"/>
              </a:rPr>
              <a:t>The BEST way to do this is through </a:t>
            </a:r>
            <a:r>
              <a:rPr lang="en-US" sz="2800" b="1">
                <a:cs typeface="Calibri"/>
              </a:rPr>
              <a:t>Transparency</a:t>
            </a:r>
            <a:r>
              <a:rPr lang="en-US" sz="2800">
                <a:cs typeface="Calibri"/>
              </a:rPr>
              <a:t> and </a:t>
            </a:r>
            <a:r>
              <a:rPr lang="en-US" sz="2800" b="1">
                <a:cs typeface="Calibri"/>
              </a:rPr>
              <a:t>Competence</a:t>
            </a:r>
          </a:p>
        </p:txBody>
      </p:sp>
      <p:pic>
        <p:nvPicPr>
          <p:cNvPr id="3" name="Picture 4" descr="A purple and orange rectangular frame&#10;&#10;Description automatically generated">
            <a:extLst>
              <a:ext uri="{FF2B5EF4-FFF2-40B4-BE49-F238E27FC236}">
                <a16:creationId xmlns:a16="http://schemas.microsoft.com/office/drawing/2014/main" id="{6718BB5A-D517-4794-F8E1-843D28920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07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53FF4A-8E44-5129-38EF-87567167B475}"/>
              </a:ext>
            </a:extLst>
          </p:cNvPr>
          <p:cNvSpPr txBox="1"/>
          <p:nvPr/>
        </p:nvSpPr>
        <p:spPr>
          <a:xfrm>
            <a:off x="1056883" y="1949362"/>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Transparency</a:t>
            </a:r>
            <a:endParaRPr lang="en-US" sz="2800" b="1"/>
          </a:p>
        </p:txBody>
      </p:sp>
      <p:sp>
        <p:nvSpPr>
          <p:cNvPr id="3" name="TextBox 2">
            <a:extLst>
              <a:ext uri="{FF2B5EF4-FFF2-40B4-BE49-F238E27FC236}">
                <a16:creationId xmlns:a16="http://schemas.microsoft.com/office/drawing/2014/main" id="{A7033E78-704C-D44C-ECD2-9BE604B0AFC9}"/>
              </a:ext>
            </a:extLst>
          </p:cNvPr>
          <p:cNvSpPr txBox="1"/>
          <p:nvPr/>
        </p:nvSpPr>
        <p:spPr>
          <a:xfrm>
            <a:off x="1905000" y="2844451"/>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NEVER meet with building administration in secret</a:t>
            </a:r>
          </a:p>
          <a:p>
            <a:pPr marL="285750" indent="-285750">
              <a:buFont typeface="Arial"/>
              <a:buChar char="•"/>
            </a:pPr>
            <a:r>
              <a:rPr lang="en-US" sz="2800">
                <a:cs typeface="Calibri" panose="020F0502020204030204"/>
              </a:rPr>
              <a:t>Start a weekly/monthly newsletter with relevant union and building updates</a:t>
            </a:r>
          </a:p>
          <a:p>
            <a:pPr marL="285750" indent="-285750">
              <a:buFont typeface="Arial"/>
              <a:buChar char="•"/>
            </a:pPr>
            <a:r>
              <a:rPr lang="en-US" sz="2800">
                <a:cs typeface="Calibri" panose="020F0502020204030204"/>
              </a:rPr>
              <a:t>Give clear updates on your activities at Rep Assembly/Council meetings</a:t>
            </a:r>
          </a:p>
          <a:p>
            <a:pPr marL="285750" indent="-285750">
              <a:buFont typeface="Arial"/>
              <a:buChar char="•"/>
            </a:pPr>
            <a:r>
              <a:rPr lang="en-US" sz="2800">
                <a:cs typeface="Calibri" panose="020F0502020204030204"/>
              </a:rPr>
              <a:t>Speak with members regularly one-on-one</a:t>
            </a:r>
          </a:p>
          <a:p>
            <a:pPr marL="285750" indent="-285750">
              <a:buFont typeface="Arial"/>
              <a:buChar char="•"/>
            </a:pPr>
            <a:endParaRPr lang="en-US" sz="2800">
              <a:ea typeface="Calibri" panose="020F0502020204030204"/>
              <a:cs typeface="Calibri" panose="020F0502020204030204"/>
            </a:endParaRPr>
          </a:p>
          <a:p>
            <a:pPr marL="285750" indent="-285750">
              <a:buFont typeface="Arial"/>
              <a:buChar char="•"/>
            </a:pPr>
            <a:r>
              <a:rPr lang="en-US" sz="2800">
                <a:ea typeface="Calibri" panose="020F0502020204030204"/>
                <a:cs typeface="Calibri" panose="020F0502020204030204"/>
              </a:rPr>
              <a:t>What else?</a:t>
            </a:r>
          </a:p>
        </p:txBody>
      </p:sp>
      <p:pic>
        <p:nvPicPr>
          <p:cNvPr id="4" name="Picture 4" descr="A purple and orange rectangular frame&#10;&#10;Description automatically generated">
            <a:extLst>
              <a:ext uri="{FF2B5EF4-FFF2-40B4-BE49-F238E27FC236}">
                <a16:creationId xmlns:a16="http://schemas.microsoft.com/office/drawing/2014/main" id="{83068706-3847-6935-A164-6BD68070E5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380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53FF4A-8E44-5129-38EF-87567167B475}"/>
              </a:ext>
            </a:extLst>
          </p:cNvPr>
          <p:cNvSpPr txBox="1"/>
          <p:nvPr/>
        </p:nvSpPr>
        <p:spPr>
          <a:xfrm>
            <a:off x="1056883" y="1949362"/>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Competence</a:t>
            </a:r>
            <a:endParaRPr lang="en-US" err="1"/>
          </a:p>
        </p:txBody>
      </p:sp>
      <p:sp>
        <p:nvSpPr>
          <p:cNvPr id="3" name="TextBox 2">
            <a:extLst>
              <a:ext uri="{FF2B5EF4-FFF2-40B4-BE49-F238E27FC236}">
                <a16:creationId xmlns:a16="http://schemas.microsoft.com/office/drawing/2014/main" id="{A7033E78-704C-D44C-ECD2-9BE604B0AFC9}"/>
              </a:ext>
            </a:extLst>
          </p:cNvPr>
          <p:cNvSpPr txBox="1"/>
          <p:nvPr/>
        </p:nvSpPr>
        <p:spPr>
          <a:xfrm>
            <a:off x="1905000" y="2844451"/>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Know the basics of your contract to answer questions</a:t>
            </a:r>
          </a:p>
          <a:p>
            <a:pPr marL="285750" indent="-285750">
              <a:buFont typeface="Arial"/>
              <a:buChar char="•"/>
            </a:pPr>
            <a:r>
              <a:rPr lang="en-US" sz="2800">
                <a:cs typeface="Calibri" panose="020F0502020204030204"/>
              </a:rPr>
              <a:t>Know where to go to get answers </a:t>
            </a:r>
          </a:p>
          <a:p>
            <a:pPr marL="285750" indent="-285750">
              <a:buFont typeface="Arial"/>
              <a:buChar char="•"/>
            </a:pPr>
            <a:r>
              <a:rPr lang="en-US" sz="2800">
                <a:cs typeface="Calibri" panose="020F0502020204030204"/>
              </a:rPr>
              <a:t>Follow through on your word, both with members and with administration</a:t>
            </a:r>
          </a:p>
          <a:p>
            <a:pPr marL="285750" indent="-285750">
              <a:buFont typeface="Arial"/>
              <a:buChar char="•"/>
            </a:pPr>
            <a:r>
              <a:rPr lang="en-US" sz="2800">
                <a:cs typeface="Calibri" panose="020F0502020204030204"/>
              </a:rPr>
              <a:t>Lead by example though setting regular meetings and challenging administration when necessary</a:t>
            </a:r>
          </a:p>
          <a:p>
            <a:pPr marL="285750" indent="-285750">
              <a:buFont typeface="Arial"/>
              <a:buChar char="•"/>
            </a:pPr>
            <a:endParaRPr lang="en-US" sz="2800">
              <a:ea typeface="Calibri" panose="020F0502020204030204"/>
              <a:cs typeface="Calibri" panose="020F0502020204030204"/>
            </a:endParaRPr>
          </a:p>
          <a:p>
            <a:pPr marL="285750" indent="-285750">
              <a:buFont typeface="Arial"/>
              <a:buChar char="•"/>
            </a:pPr>
            <a:r>
              <a:rPr lang="en-US" sz="2800">
                <a:ea typeface="Calibri" panose="020F0502020204030204"/>
                <a:cs typeface="Calibri" panose="020F0502020204030204"/>
              </a:rPr>
              <a:t>What else?</a:t>
            </a:r>
          </a:p>
        </p:txBody>
      </p:sp>
      <p:pic>
        <p:nvPicPr>
          <p:cNvPr id="4" name="Picture 4" descr="A purple and orange rectangular frame&#10;&#10;Description automatically generated">
            <a:extLst>
              <a:ext uri="{FF2B5EF4-FFF2-40B4-BE49-F238E27FC236}">
                <a16:creationId xmlns:a16="http://schemas.microsoft.com/office/drawing/2014/main" id="{3639C1C3-6763-FB82-0EE1-71023AD38E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1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493BB3-916F-551B-B1C2-3B31CC07FC0F}"/>
              </a:ext>
            </a:extLst>
          </p:cNvPr>
          <p:cNvSpPr/>
          <p:nvPr/>
        </p:nvSpPr>
        <p:spPr>
          <a:xfrm>
            <a:off x="796447" y="1160731"/>
            <a:ext cx="3141465" cy="4164756"/>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4657BE-2E26-3096-70B9-711B954CE8CD}"/>
              </a:ext>
            </a:extLst>
          </p:cNvPr>
          <p:cNvSpPr/>
          <p:nvPr/>
        </p:nvSpPr>
        <p:spPr>
          <a:xfrm>
            <a:off x="4521725" y="1160730"/>
            <a:ext cx="3141465" cy="4154317"/>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BC2CF2-E0CD-D54A-24FC-5C403D35E0FB}"/>
              </a:ext>
            </a:extLst>
          </p:cNvPr>
          <p:cNvSpPr/>
          <p:nvPr/>
        </p:nvSpPr>
        <p:spPr>
          <a:xfrm>
            <a:off x="8244944" y="1160730"/>
            <a:ext cx="3141465" cy="415431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ABAB-A3B0-D41B-A44D-771F4E4B0D9B}"/>
              </a:ext>
            </a:extLst>
          </p:cNvPr>
          <p:cNvSpPr txBox="1"/>
          <p:nvPr/>
        </p:nvSpPr>
        <p:spPr>
          <a:xfrm>
            <a:off x="1872229" y="561289"/>
            <a:ext cx="107487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Toady</a:t>
            </a:r>
          </a:p>
        </p:txBody>
      </p:sp>
      <p:sp>
        <p:nvSpPr>
          <p:cNvPr id="13" name="TextBox 12">
            <a:extLst>
              <a:ext uri="{FF2B5EF4-FFF2-40B4-BE49-F238E27FC236}">
                <a16:creationId xmlns:a16="http://schemas.microsoft.com/office/drawing/2014/main" id="{B5B65BD5-FE2A-40F3-D05C-6C81A9D57CD7}"/>
              </a:ext>
            </a:extLst>
          </p:cNvPr>
          <p:cNvSpPr txBox="1"/>
          <p:nvPr/>
        </p:nvSpPr>
        <p:spPr>
          <a:xfrm>
            <a:off x="5306447" y="561288"/>
            <a:ext cx="1586349"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Firebrand</a:t>
            </a:r>
            <a:endParaRPr lang="en-US"/>
          </a:p>
        </p:txBody>
      </p:sp>
      <p:sp>
        <p:nvSpPr>
          <p:cNvPr id="14" name="TextBox 13">
            <a:extLst>
              <a:ext uri="{FF2B5EF4-FFF2-40B4-BE49-F238E27FC236}">
                <a16:creationId xmlns:a16="http://schemas.microsoft.com/office/drawing/2014/main" id="{E468AE58-FC04-E38A-45C6-9B1E64CB2A35}"/>
              </a:ext>
            </a:extLst>
          </p:cNvPr>
          <p:cNvSpPr txBox="1"/>
          <p:nvPr/>
        </p:nvSpPr>
        <p:spPr>
          <a:xfrm>
            <a:off x="9189515" y="561287"/>
            <a:ext cx="117925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Leader</a:t>
            </a:r>
            <a:endParaRPr lang="en-US"/>
          </a:p>
        </p:txBody>
      </p:sp>
      <p:sp>
        <p:nvSpPr>
          <p:cNvPr id="15" name="TextBox 14">
            <a:extLst>
              <a:ext uri="{FF2B5EF4-FFF2-40B4-BE49-F238E27FC236}">
                <a16:creationId xmlns:a16="http://schemas.microsoft.com/office/drawing/2014/main" id="{A82B110F-C869-4E4A-C02D-F7250662D916}"/>
              </a:ext>
            </a:extLst>
          </p:cNvPr>
          <p:cNvSpPr txBox="1"/>
          <p:nvPr/>
        </p:nvSpPr>
        <p:spPr>
          <a:xfrm>
            <a:off x="1098637" y="1419615"/>
            <a:ext cx="238777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Buddy-buddy with principal</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Gossips about members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Talks about how members need to be "reasonable"</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Makes excuses for management</a:t>
            </a:r>
          </a:p>
        </p:txBody>
      </p:sp>
      <p:sp>
        <p:nvSpPr>
          <p:cNvPr id="16" name="TextBox 15">
            <a:extLst>
              <a:ext uri="{FF2B5EF4-FFF2-40B4-BE49-F238E27FC236}">
                <a16:creationId xmlns:a16="http://schemas.microsoft.com/office/drawing/2014/main" id="{83A99D1E-619B-0F50-44C8-207119A81FD8}"/>
              </a:ext>
            </a:extLst>
          </p:cNvPr>
          <p:cNvSpPr txBox="1"/>
          <p:nvPr/>
        </p:nvSpPr>
        <p:spPr>
          <a:xfrm>
            <a:off x="4818660" y="1415498"/>
            <a:ext cx="2387773"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Always skeptical of administration</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Complains but won't lead change</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Often loudest voice in room</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Polarizing</a:t>
            </a:r>
            <a:endParaRPr lang="en-US"/>
          </a:p>
        </p:txBody>
      </p:sp>
      <p:sp>
        <p:nvSpPr>
          <p:cNvPr id="17" name="TextBox 16">
            <a:extLst>
              <a:ext uri="{FF2B5EF4-FFF2-40B4-BE49-F238E27FC236}">
                <a16:creationId xmlns:a16="http://schemas.microsoft.com/office/drawing/2014/main" id="{502E240A-6FE3-B721-2B6C-EE010D6F5101}"/>
              </a:ext>
            </a:extLst>
          </p:cNvPr>
          <p:cNvSpPr txBox="1"/>
          <p:nvPr/>
        </p:nvSpPr>
        <p:spPr>
          <a:xfrm>
            <a:off x="8442093" y="1422112"/>
            <a:ext cx="276340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Trusted by management and members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Focuses on solutions, not personalities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Moves others to take action – not a solo actor</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Consensus builder</a:t>
            </a:r>
            <a:endParaRPr lang="en-US"/>
          </a:p>
        </p:txBody>
      </p:sp>
    </p:spTree>
    <p:extLst>
      <p:ext uri="{BB962C8B-B14F-4D97-AF65-F5344CB8AC3E}">
        <p14:creationId xmlns:p14="http://schemas.microsoft.com/office/powerpoint/2010/main" val="349197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31CB6C-E5C1-471E-5180-5C329041FBD5}"/>
              </a:ext>
            </a:extLst>
          </p:cNvPr>
          <p:cNvSpPr txBox="1"/>
          <p:nvPr/>
        </p:nvSpPr>
        <p:spPr>
          <a:xfrm>
            <a:off x="2902352" y="1711236"/>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Confidentiality</a:t>
            </a:r>
            <a:endParaRPr lang="en-US"/>
          </a:p>
        </p:txBody>
      </p:sp>
      <p:sp>
        <p:nvSpPr>
          <p:cNvPr id="6" name="TextBox 5">
            <a:extLst>
              <a:ext uri="{FF2B5EF4-FFF2-40B4-BE49-F238E27FC236}">
                <a16:creationId xmlns:a16="http://schemas.microsoft.com/office/drawing/2014/main" id="{2C25E56D-5EB9-0136-C17D-7EFED77D018F}"/>
              </a:ext>
            </a:extLst>
          </p:cNvPr>
          <p:cNvSpPr txBox="1"/>
          <p:nvPr/>
        </p:nvSpPr>
        <p:spPr>
          <a:xfrm>
            <a:off x="820357" y="2278485"/>
            <a:ext cx="8039980"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As a Union Representative, you occupy space as BOTH a colleague and a formal position in the Union</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Navigating this space can be tricky</a:t>
            </a:r>
          </a:p>
          <a:p>
            <a:pPr marL="285750" indent="-285750">
              <a:buFont typeface="Arial"/>
              <a:buChar char="•"/>
            </a:pPr>
            <a:endParaRPr lang="en-US" sz="2800">
              <a:cs typeface="Calibri" panose="020F0502020204030204"/>
            </a:endParaRPr>
          </a:p>
          <a:p>
            <a:pPr marL="285750" indent="-285750">
              <a:buFont typeface="Arial"/>
              <a:buChar char="•"/>
            </a:pPr>
            <a:r>
              <a:rPr lang="en-US" sz="2800" b="1">
                <a:cs typeface="Calibri" panose="020F0502020204030204"/>
              </a:rPr>
              <a:t>Golden Rule:</a:t>
            </a:r>
            <a:r>
              <a:rPr lang="en-US" sz="2800">
                <a:cs typeface="Calibri" panose="020F0502020204030204"/>
              </a:rPr>
              <a:t> Assume what members disclose to you is confidential unless told otherwise</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Likewise: </a:t>
            </a:r>
            <a:r>
              <a:rPr lang="en-US" sz="2800" b="1">
                <a:cs typeface="Calibri" panose="020F0502020204030204"/>
              </a:rPr>
              <a:t>NEVER </a:t>
            </a:r>
            <a:r>
              <a:rPr lang="en-US" sz="2800">
                <a:cs typeface="Calibri" panose="020F0502020204030204"/>
              </a:rPr>
              <a:t>agree to confidentiality with management</a:t>
            </a:r>
          </a:p>
        </p:txBody>
      </p:sp>
      <p:pic>
        <p:nvPicPr>
          <p:cNvPr id="7" name="Picture 4" descr="A purple and orange rectangular frame&#10;&#10;Description automatically generated">
            <a:extLst>
              <a:ext uri="{FF2B5EF4-FFF2-40B4-BE49-F238E27FC236}">
                <a16:creationId xmlns:a16="http://schemas.microsoft.com/office/drawing/2014/main" id="{5326406F-7EAE-DAD8-92D6-2010146336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603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541015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Best Practices for Confidentiality</a:t>
            </a:r>
            <a:endParaRPr lang="en-US"/>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Use </a:t>
            </a:r>
            <a:r>
              <a:rPr lang="en-US" sz="2800" b="1">
                <a:cs typeface="Calibri" panose="020F0502020204030204"/>
              </a:rPr>
              <a:t>personal emails</a:t>
            </a:r>
            <a:r>
              <a:rPr lang="en-US" sz="2800">
                <a:cs typeface="Calibri" panose="020F0502020204030204"/>
              </a:rPr>
              <a:t> whenever possible </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When discussing problems in a wider group, do not use names unless given permission</a:t>
            </a:r>
            <a:endParaRPr lang="en-US"/>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Use </a:t>
            </a:r>
            <a:r>
              <a:rPr lang="en-US" sz="2800" b="1">
                <a:cs typeface="Calibri" panose="020F0502020204030204"/>
              </a:rPr>
              <a:t>anonymous surveys</a:t>
            </a:r>
            <a:r>
              <a:rPr lang="en-US" sz="2800">
                <a:cs typeface="Calibri" panose="020F0502020204030204"/>
              </a:rPr>
              <a:t> when gathering input from members</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Do not single out individuals when bringing concerns to management</a:t>
            </a:r>
          </a:p>
        </p:txBody>
      </p:sp>
      <p:pic>
        <p:nvPicPr>
          <p:cNvPr id="2" name="Picture 4" descr="A purple and orange rectangular frame&#10;&#10;Description automatically generated">
            <a:extLst>
              <a:ext uri="{FF2B5EF4-FFF2-40B4-BE49-F238E27FC236}">
                <a16:creationId xmlns:a16="http://schemas.microsoft.com/office/drawing/2014/main" id="{F934B9CF-9EE7-0C84-B8F2-7F8AF60A4D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140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When do I Represent?</a:t>
            </a:r>
            <a:endParaRPr lang="en-US" sz="4800">
              <a:latin typeface="Cooper Black" panose="0208090404030B020404" pitchFamily="18" charset="0"/>
            </a:endParaRPr>
          </a:p>
        </p:txBody>
      </p:sp>
      <p:sp>
        <p:nvSpPr>
          <p:cNvPr id="3" name="Rectangle 2">
            <a:extLst>
              <a:ext uri="{FF2B5EF4-FFF2-40B4-BE49-F238E27FC236}">
                <a16:creationId xmlns:a16="http://schemas.microsoft.com/office/drawing/2014/main" id="{C79416E2-9AB1-01D4-5F3D-12DA84559D30}"/>
              </a:ext>
            </a:extLst>
          </p:cNvPr>
          <p:cNvSpPr/>
          <p:nvPr/>
        </p:nvSpPr>
        <p:spPr>
          <a:xfrm>
            <a:off x="1144657" y="2107802"/>
            <a:ext cx="6005855"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6" name="Rectangle 5">
            <a:extLst>
              <a:ext uri="{FF2B5EF4-FFF2-40B4-BE49-F238E27FC236}">
                <a16:creationId xmlns:a16="http://schemas.microsoft.com/office/drawing/2014/main" id="{7AFF1FD8-7EF3-8104-2C00-0DF629C0DC29}"/>
              </a:ext>
            </a:extLst>
          </p:cNvPr>
          <p:cNvSpPr/>
          <p:nvPr/>
        </p:nvSpPr>
        <p:spPr>
          <a:xfrm>
            <a:off x="7702239" y="2107802"/>
            <a:ext cx="3357594"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rgbClr val="000000"/>
              </a:solidFill>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5667861"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Level 1 or Informal Grievance Hearing </a:t>
            </a:r>
          </a:p>
          <a:p>
            <a:endParaRPr lang="en-US" sz="2800">
              <a:cs typeface="Calibri"/>
            </a:endParaRPr>
          </a:p>
          <a:p>
            <a:pPr marL="285750" indent="-285750">
              <a:buFont typeface="Arial" panose="020B0604020202020204" pitchFamily="34" charset="0"/>
              <a:buChar char="•"/>
            </a:pPr>
            <a:r>
              <a:rPr lang="en-US" sz="2800">
                <a:cs typeface="Calibri"/>
              </a:rPr>
              <a:t>'Fact-Finding' meeting during disciplinary investigation</a:t>
            </a:r>
            <a:endParaRPr lang="en-US" sz="2800">
              <a:ea typeface="Calibri"/>
              <a:cs typeface="Calibri"/>
            </a:endParaRP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Problem Solving Meeting</a:t>
            </a:r>
            <a:endParaRPr lang="en-US" sz="2800">
              <a:ea typeface="Calibri"/>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Types of Representational Meetings</a:t>
            </a: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3297837"/>
            <a:ext cx="284813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What other spaces do we "represent" our members?</a:t>
            </a:r>
            <a:endParaRPr lang="en-US"/>
          </a:p>
        </p:txBody>
      </p:sp>
    </p:spTree>
    <p:extLst>
      <p:ext uri="{BB962C8B-B14F-4D97-AF65-F5344CB8AC3E}">
        <p14:creationId xmlns:p14="http://schemas.microsoft.com/office/powerpoint/2010/main" val="4260306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1022223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In all of these meetings you want to interview members because:</a:t>
            </a:r>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Want to get the facts from multiple perspectives </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Identify how widespread a problem is </a:t>
            </a:r>
            <a:endParaRPr lang="en-US">
              <a:cs typeface="Calibri"/>
            </a:endParaRP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Prepare for confrontations with management</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Clear notes if case escalates to a </a:t>
            </a:r>
            <a:r>
              <a:rPr lang="en-US" sz="2800" err="1">
                <a:cs typeface="Calibri" panose="020F0502020204030204"/>
              </a:rPr>
              <a:t>UniServ</a:t>
            </a:r>
            <a:endParaRPr lang="en-US" sz="2800">
              <a:cs typeface="Calibri"/>
            </a:endParaRPr>
          </a:p>
          <a:p>
            <a:pPr marL="285750" indent="-285750">
              <a:buFont typeface="Arial"/>
              <a:buChar char="•"/>
            </a:pPr>
            <a:endParaRPr lang="en-US" sz="2800">
              <a:cs typeface="Calibri"/>
            </a:endParaRPr>
          </a:p>
          <a:p>
            <a:pPr marL="285750" indent="-285750">
              <a:buFont typeface="Arial"/>
              <a:buChar char="•"/>
            </a:pPr>
            <a:r>
              <a:rPr lang="en-US" sz="2800">
                <a:cs typeface="Calibri"/>
              </a:rPr>
              <a:t>Why else?</a:t>
            </a:r>
          </a:p>
        </p:txBody>
      </p:sp>
      <p:pic>
        <p:nvPicPr>
          <p:cNvPr id="2" name="Picture 4" descr="A purple and orange rectangular frame&#10;&#10;Description automatically generated">
            <a:extLst>
              <a:ext uri="{FF2B5EF4-FFF2-40B4-BE49-F238E27FC236}">
                <a16:creationId xmlns:a16="http://schemas.microsoft.com/office/drawing/2014/main" id="{242EDBFF-793F-9D03-BE64-E618278377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428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674779" cy="830997"/>
          </a:xfrm>
          <a:prstGeom prst="rect">
            <a:avLst/>
          </a:prstGeom>
          <a:noFill/>
        </p:spPr>
        <p:txBody>
          <a:bodyPr wrap="square" lIns="91440" tIns="45720" rIns="91440" bIns="45720" rtlCol="0" anchor="t">
            <a:spAutoFit/>
          </a:bodyPr>
          <a:lstStyle/>
          <a:p>
            <a:pPr algn="ctr"/>
            <a:r>
              <a:rPr lang="en-US" sz="4800">
                <a:latin typeface="Cooper Black"/>
              </a:rPr>
              <a:t> Grievance/Problem Interview</a:t>
            </a:r>
            <a:endParaRPr lang="en-US" err="1"/>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25143"/>
            <a:ext cx="10198106" cy="415498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600">
                <a:cs typeface="Calibri"/>
              </a:rPr>
              <a:t>Nature of complaint (contract violation, non-contract problem, personal gripe?)</a:t>
            </a:r>
          </a:p>
          <a:p>
            <a:pPr marL="285750" indent="-285750">
              <a:buFont typeface="Arial" panose="020B0604020202020204" pitchFamily="34" charset="0"/>
              <a:buChar char="•"/>
            </a:pPr>
            <a:r>
              <a:rPr lang="en-US" sz="2600">
                <a:cs typeface="Calibri"/>
              </a:rPr>
              <a:t>When did problem start?</a:t>
            </a:r>
          </a:p>
          <a:p>
            <a:pPr marL="285750" indent="-285750">
              <a:buFont typeface="Arial" panose="020B0604020202020204" pitchFamily="34" charset="0"/>
              <a:buChar char="•"/>
            </a:pPr>
            <a:r>
              <a:rPr lang="en-US" sz="2600">
                <a:cs typeface="Calibri"/>
              </a:rPr>
              <a:t>What attempts have been made to solve problem?</a:t>
            </a:r>
          </a:p>
          <a:p>
            <a:pPr marL="285750" indent="-285750">
              <a:buFont typeface="Arial" panose="020B0604020202020204" pitchFamily="34" charset="0"/>
              <a:buChar char="•"/>
            </a:pPr>
            <a:r>
              <a:rPr lang="en-US" sz="2600">
                <a:cs typeface="Calibri"/>
              </a:rPr>
              <a:t>How many members does this impact?</a:t>
            </a:r>
          </a:p>
          <a:p>
            <a:pPr marL="285750" indent="-285750">
              <a:buFont typeface="Arial" panose="020B0604020202020204" pitchFamily="34" charset="0"/>
              <a:buChar char="•"/>
            </a:pPr>
            <a:r>
              <a:rPr lang="en-US" sz="2600">
                <a:cs typeface="Calibri"/>
              </a:rPr>
              <a:t>Does member understand the contract language?</a:t>
            </a:r>
          </a:p>
          <a:p>
            <a:pPr marL="285750" indent="-285750">
              <a:buFont typeface="Arial" panose="020B0604020202020204" pitchFamily="34" charset="0"/>
              <a:buChar char="•"/>
            </a:pPr>
            <a:r>
              <a:rPr lang="en-US" sz="2600">
                <a:cs typeface="Calibri"/>
              </a:rPr>
              <a:t>What solution does the member want? Are they open to alternatives?</a:t>
            </a:r>
          </a:p>
          <a:p>
            <a:pPr marL="285750" indent="-285750">
              <a:buFont typeface="Arial" panose="020B0604020202020204" pitchFamily="34" charset="0"/>
              <a:buChar char="•"/>
            </a:pPr>
            <a:r>
              <a:rPr lang="en-US" sz="2600">
                <a:cs typeface="Calibri"/>
              </a:rPr>
              <a:t>Is management aware? What is their response?</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What you want to find out:</a:t>
            </a:r>
          </a:p>
        </p:txBody>
      </p:sp>
    </p:spTree>
    <p:extLst>
      <p:ext uri="{BB962C8B-B14F-4D97-AF65-F5344CB8AC3E}">
        <p14:creationId xmlns:p14="http://schemas.microsoft.com/office/powerpoint/2010/main" val="3454374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1569660"/>
          </a:xfrm>
          <a:prstGeom prst="rect">
            <a:avLst/>
          </a:prstGeom>
          <a:noFill/>
        </p:spPr>
        <p:txBody>
          <a:bodyPr wrap="square" lIns="91440" tIns="45720" rIns="91440" bIns="45720" rtlCol="0" anchor="t">
            <a:spAutoFit/>
          </a:bodyPr>
          <a:lstStyle/>
          <a:p>
            <a:pPr algn="ctr"/>
            <a:r>
              <a:rPr lang="en-US" sz="4800">
                <a:latin typeface="Cooper Black"/>
              </a:rPr>
              <a:t>Meeting with Managment Interview</a:t>
            </a:r>
            <a:endParaRPr lang="en-US" err="1"/>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dirty="0">
                <a:cs typeface="Calibri"/>
              </a:rPr>
              <a:t>Is the meeting disciplinary?</a:t>
            </a:r>
            <a:endParaRPr lang="en-US" dirty="0">
              <a:cs typeface="Calibri"/>
            </a:endParaRPr>
          </a:p>
          <a:p>
            <a:pPr marL="285750" indent="-285750">
              <a:buFont typeface="Arial" panose="020B0604020202020204" pitchFamily="34" charset="0"/>
              <a:buChar char="•"/>
            </a:pPr>
            <a:r>
              <a:rPr lang="en-US" sz="2800" dirty="0">
                <a:cs typeface="Calibri"/>
              </a:rPr>
              <a:t>What are the specific allegations?</a:t>
            </a:r>
            <a:endParaRPr lang="en-US" dirty="0">
              <a:cs typeface="Calibri"/>
            </a:endParaRPr>
          </a:p>
          <a:p>
            <a:pPr marL="285750" indent="-285750">
              <a:buFont typeface="Arial" panose="020B0604020202020204" pitchFamily="34" charset="0"/>
              <a:buChar char="•"/>
            </a:pPr>
            <a:r>
              <a:rPr lang="en-US" sz="2800" dirty="0">
                <a:cs typeface="Calibri"/>
              </a:rPr>
              <a:t>What is the member's recollection of events?</a:t>
            </a:r>
            <a:endParaRPr lang="en-US" dirty="0"/>
          </a:p>
          <a:p>
            <a:pPr marL="285750" indent="-285750">
              <a:buFont typeface="Arial" panose="020B0604020202020204" pitchFamily="34" charset="0"/>
              <a:buChar char="•"/>
            </a:pPr>
            <a:r>
              <a:rPr lang="en-US" sz="2800" dirty="0">
                <a:cs typeface="Calibri"/>
              </a:rPr>
              <a:t>Are any other union members involved?</a:t>
            </a:r>
          </a:p>
          <a:p>
            <a:pPr marL="285750" indent="-285750">
              <a:buFont typeface="Arial" panose="020B0604020202020204" pitchFamily="34" charset="0"/>
              <a:buChar char="•"/>
            </a:pPr>
            <a:r>
              <a:rPr lang="en-US" sz="2800" dirty="0">
                <a:cs typeface="Calibri"/>
              </a:rPr>
              <a:t>What were the interactions between member and management prior on this issue?</a:t>
            </a:r>
          </a:p>
          <a:p>
            <a:pPr marL="285750" indent="-285750">
              <a:buFont typeface="Arial" panose="020B0604020202020204" pitchFamily="34" charset="0"/>
              <a:buChar char="•"/>
            </a:pPr>
            <a:r>
              <a:rPr lang="en-US" sz="2800" dirty="0">
                <a:cs typeface="Calibri"/>
              </a:rPr>
              <a:t>Get a timeline of events if possible</a:t>
            </a:r>
          </a:p>
          <a:p>
            <a:pPr marL="285750" indent="-285750">
              <a:buFont typeface="Arial" panose="020B0604020202020204" pitchFamily="34" charset="0"/>
              <a:buChar char="•"/>
            </a:pPr>
            <a:endParaRPr lang="en-US" sz="2800">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What you want to find out:</a:t>
            </a:r>
          </a:p>
        </p:txBody>
      </p:sp>
    </p:spTree>
    <p:extLst>
      <p:ext uri="{BB962C8B-B14F-4D97-AF65-F5344CB8AC3E}">
        <p14:creationId xmlns:p14="http://schemas.microsoft.com/office/powerpoint/2010/main" val="3639609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Interviewing Dos and Don'ts</a:t>
            </a:r>
            <a:endParaRPr lang="en-US" err="1"/>
          </a:p>
        </p:txBody>
      </p:sp>
      <p:sp>
        <p:nvSpPr>
          <p:cNvPr id="3" name="Rectangle 2">
            <a:extLst>
              <a:ext uri="{FF2B5EF4-FFF2-40B4-BE49-F238E27FC236}">
                <a16:creationId xmlns:a16="http://schemas.microsoft.com/office/drawing/2014/main" id="{C79416E2-9AB1-01D4-5F3D-12DA84559D30}"/>
              </a:ext>
            </a:extLst>
          </p:cNvPr>
          <p:cNvSpPr/>
          <p:nvPr/>
        </p:nvSpPr>
        <p:spPr>
          <a:xfrm>
            <a:off x="1144657" y="2107802"/>
            <a:ext cx="4920267"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290722" y="2276293"/>
            <a:ext cx="4467451" cy="48320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Ask open-ended questions</a:t>
            </a:r>
            <a:endParaRPr lang="en-US"/>
          </a:p>
          <a:p>
            <a:pPr marL="285750" indent="-285750">
              <a:buFont typeface="Arial" panose="020B0604020202020204" pitchFamily="34" charset="0"/>
              <a:buChar char="•"/>
            </a:pPr>
            <a:r>
              <a:rPr lang="en-US" sz="2800">
                <a:cs typeface="Calibri"/>
              </a:rPr>
              <a:t>Dig into details</a:t>
            </a:r>
          </a:p>
          <a:p>
            <a:pPr marL="285750" indent="-285750">
              <a:buFont typeface="Arial" panose="020B0604020202020204" pitchFamily="34" charset="0"/>
              <a:buChar char="•"/>
            </a:pPr>
            <a:r>
              <a:rPr lang="en-US" sz="2800">
                <a:cs typeface="Calibri"/>
              </a:rPr>
              <a:t>Review contract with member</a:t>
            </a:r>
          </a:p>
          <a:p>
            <a:pPr marL="285750" indent="-285750">
              <a:buFont typeface="Arial" panose="020B0604020202020204" pitchFamily="34" charset="0"/>
              <a:buChar char="•"/>
            </a:pPr>
            <a:r>
              <a:rPr lang="en-US" sz="2800">
                <a:cs typeface="Calibri"/>
              </a:rPr>
              <a:t>Emphasize your formal role</a:t>
            </a:r>
          </a:p>
          <a:p>
            <a:pPr marL="285750" indent="-285750">
              <a:buFont typeface="Arial" panose="020B0604020202020204" pitchFamily="34" charset="0"/>
              <a:buChar char="•"/>
            </a:pPr>
            <a:r>
              <a:rPr lang="en-US" sz="2800">
                <a:cs typeface="Calibri"/>
              </a:rPr>
              <a:t>Reassure member against retaliation</a:t>
            </a:r>
          </a:p>
          <a:p>
            <a:pPr marL="285750" indent="-285750">
              <a:buFont typeface="Arial" panose="020B0604020202020204" pitchFamily="34" charset="0"/>
              <a:buChar char="•"/>
            </a:pPr>
            <a:r>
              <a:rPr lang="en-US" sz="2800">
                <a:cs typeface="Calibri"/>
              </a:rPr>
              <a:t>Confirm understanding of events</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3037390" y="1651656"/>
            <a:ext cx="6102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DO</a:t>
            </a:r>
            <a:endParaRPr lang="en-US"/>
          </a:p>
        </p:txBody>
      </p:sp>
      <p:sp>
        <p:nvSpPr>
          <p:cNvPr id="9" name="TextBox 8">
            <a:extLst>
              <a:ext uri="{FF2B5EF4-FFF2-40B4-BE49-F238E27FC236}">
                <a16:creationId xmlns:a16="http://schemas.microsoft.com/office/drawing/2014/main" id="{DEFF985B-7130-BEF5-BB04-2D89F0195215}"/>
              </a:ext>
            </a:extLst>
          </p:cNvPr>
          <p:cNvSpPr txBox="1"/>
          <p:nvPr/>
        </p:nvSpPr>
        <p:spPr>
          <a:xfrm>
            <a:off x="8642787" y="1547272"/>
            <a:ext cx="9129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Don't</a:t>
            </a:r>
          </a:p>
        </p:txBody>
      </p:sp>
      <p:sp>
        <p:nvSpPr>
          <p:cNvPr id="12" name="Rectangle 11">
            <a:extLst>
              <a:ext uri="{FF2B5EF4-FFF2-40B4-BE49-F238E27FC236}">
                <a16:creationId xmlns:a16="http://schemas.microsoft.com/office/drawing/2014/main" id="{7BBC3451-2657-4BD9-E633-619C3FE729AD}"/>
              </a:ext>
            </a:extLst>
          </p:cNvPr>
          <p:cNvSpPr/>
          <p:nvPr/>
        </p:nvSpPr>
        <p:spPr>
          <a:xfrm>
            <a:off x="6426464" y="2107802"/>
            <a:ext cx="4868076"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13" name="TextBox 12">
            <a:extLst>
              <a:ext uri="{FF2B5EF4-FFF2-40B4-BE49-F238E27FC236}">
                <a16:creationId xmlns:a16="http://schemas.microsoft.com/office/drawing/2014/main" id="{E732A528-553A-35EC-BA2E-D3623CD1F5C3}"/>
              </a:ext>
            </a:extLst>
          </p:cNvPr>
          <p:cNvSpPr txBox="1"/>
          <p:nvPr/>
        </p:nvSpPr>
        <p:spPr>
          <a:xfrm>
            <a:off x="6727929" y="2186316"/>
            <a:ext cx="4467451"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Make assumptions</a:t>
            </a:r>
          </a:p>
          <a:p>
            <a:pPr marL="285750" indent="-285750">
              <a:buFont typeface="Arial" panose="020B0604020202020204" pitchFamily="34" charset="0"/>
              <a:buChar char="•"/>
            </a:pPr>
            <a:r>
              <a:rPr lang="en-US" sz="2800">
                <a:cs typeface="Calibri"/>
              </a:rPr>
              <a:t>Interrupt member</a:t>
            </a:r>
          </a:p>
          <a:p>
            <a:pPr marL="285750" indent="-285750">
              <a:buFont typeface="Arial" panose="020B0604020202020204" pitchFamily="34" charset="0"/>
              <a:buChar char="•"/>
            </a:pPr>
            <a:r>
              <a:rPr lang="en-US" sz="2800">
                <a:cs typeface="Calibri"/>
              </a:rPr>
              <a:t>Use jargon </a:t>
            </a:r>
          </a:p>
          <a:p>
            <a:pPr marL="285750" indent="-285750">
              <a:buFont typeface="Arial" panose="020B0604020202020204" pitchFamily="34" charset="0"/>
              <a:buChar char="•"/>
            </a:pPr>
            <a:r>
              <a:rPr lang="en-US" sz="2800">
                <a:cs typeface="Calibri"/>
              </a:rPr>
              <a:t>Disclose confidential information</a:t>
            </a:r>
          </a:p>
          <a:p>
            <a:pPr marL="285750" indent="-285750">
              <a:buFont typeface="Arial" panose="020B0604020202020204" pitchFamily="34" charset="0"/>
              <a:buChar char="•"/>
            </a:pPr>
            <a:r>
              <a:rPr lang="en-US" sz="2800">
                <a:cs typeface="Calibri"/>
              </a:rPr>
              <a:t>Highlight personal conflicts</a:t>
            </a:r>
          </a:p>
          <a:p>
            <a:pPr marL="285750" indent="-285750">
              <a:buFont typeface="Arial" panose="020B0604020202020204" pitchFamily="34" charset="0"/>
              <a:buChar char="•"/>
            </a:pPr>
            <a:r>
              <a:rPr lang="en-US" sz="2800">
                <a:cs typeface="Calibri"/>
              </a:rPr>
              <a:t>Make promises you can't keep</a:t>
            </a:r>
          </a:p>
          <a:p>
            <a:pPr marL="285750" indent="-285750">
              <a:buFont typeface="Arial" panose="020B0604020202020204" pitchFamily="34" charset="0"/>
              <a:buChar char="•"/>
            </a:pPr>
            <a:endParaRPr lang="en-US" sz="2800">
              <a:cs typeface="Calibri"/>
            </a:endParaRPr>
          </a:p>
        </p:txBody>
      </p:sp>
    </p:spTree>
    <p:extLst>
      <p:ext uri="{BB962C8B-B14F-4D97-AF65-F5344CB8AC3E}">
        <p14:creationId xmlns:p14="http://schemas.microsoft.com/office/powerpoint/2010/main" val="962605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person and person sitting in chairs&#10;&#10;Description automatically generated">
            <a:extLst>
              <a:ext uri="{FF2B5EF4-FFF2-40B4-BE49-F238E27FC236}">
                <a16:creationId xmlns:a16="http://schemas.microsoft.com/office/drawing/2014/main" id="{3E8D9D62-25DD-B010-D583-F09D83DB81B9}"/>
              </a:ext>
            </a:extLst>
          </p:cNvPr>
          <p:cNvPicPr>
            <a:picLocks noChangeAspect="1"/>
          </p:cNvPicPr>
          <p:nvPr/>
        </p:nvPicPr>
        <p:blipFill>
          <a:blip r:embed="rId2"/>
          <a:stretch>
            <a:fillRect/>
          </a:stretch>
        </p:blipFill>
        <p:spPr>
          <a:xfrm>
            <a:off x="3629025" y="273763"/>
            <a:ext cx="7612855" cy="5881848"/>
          </a:xfrm>
          <a:prstGeom prst="rect">
            <a:avLst/>
          </a:prstGeom>
        </p:spPr>
      </p:pic>
      <p:sp>
        <p:nvSpPr>
          <p:cNvPr id="2" name="TextBox 1">
            <a:extLst>
              <a:ext uri="{FF2B5EF4-FFF2-40B4-BE49-F238E27FC236}">
                <a16:creationId xmlns:a16="http://schemas.microsoft.com/office/drawing/2014/main" id="{5D25C4FA-97A6-BFB9-D585-A33B73F1F231}"/>
              </a:ext>
            </a:extLst>
          </p:cNvPr>
          <p:cNvSpPr txBox="1"/>
          <p:nvPr/>
        </p:nvSpPr>
        <p:spPr>
          <a:xfrm>
            <a:off x="733783" y="1246241"/>
            <a:ext cx="596861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tx2"/>
                </a:solidFill>
                <a:cs typeface="Calibri"/>
              </a:rPr>
              <a:t>Interviewing Activity</a:t>
            </a:r>
          </a:p>
        </p:txBody>
      </p:sp>
    </p:spTree>
    <p:extLst>
      <p:ext uri="{BB962C8B-B14F-4D97-AF65-F5344CB8AC3E}">
        <p14:creationId xmlns:p14="http://schemas.microsoft.com/office/powerpoint/2010/main" val="848014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903445"/>
            <a:ext cx="9218645" cy="1938992"/>
          </a:xfrm>
          <a:prstGeom prst="rect">
            <a:avLst/>
          </a:prstGeom>
          <a:noFill/>
        </p:spPr>
        <p:txBody>
          <a:bodyPr wrap="square" lIns="91440" tIns="45720" rIns="91440" bIns="45720" rtlCol="0" anchor="t">
            <a:spAutoFit/>
          </a:bodyPr>
          <a:lstStyle/>
          <a:p>
            <a:pPr algn="ctr"/>
            <a:r>
              <a:rPr lang="en-US" sz="4000">
                <a:latin typeface="Cooper Black"/>
              </a:rPr>
              <a:t>Day 3</a:t>
            </a:r>
          </a:p>
          <a:p>
            <a:pPr algn="ctr"/>
            <a:endParaRPr lang="en-US" sz="4000">
              <a:latin typeface="Cooper Black"/>
            </a:endParaRPr>
          </a:p>
          <a:p>
            <a:pPr algn="ctr"/>
            <a:r>
              <a:rPr lang="en-US" sz="4000">
                <a:latin typeface="Cooper Black"/>
              </a:rPr>
              <a:t>Welcome back!</a:t>
            </a: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091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903445"/>
            <a:ext cx="9218645" cy="2800767"/>
          </a:xfrm>
          <a:prstGeom prst="rect">
            <a:avLst/>
          </a:prstGeom>
          <a:noFill/>
        </p:spPr>
        <p:txBody>
          <a:bodyPr wrap="square" lIns="91440" tIns="45720" rIns="91440" bIns="45720" rtlCol="0" anchor="t">
            <a:spAutoFit/>
          </a:bodyPr>
          <a:lstStyle/>
          <a:p>
            <a:pPr algn="ctr"/>
            <a:r>
              <a:rPr lang="en-US" sz="4000">
                <a:latin typeface="Cooper Black"/>
              </a:rPr>
              <a:t>Solidarity Activity Conversation</a:t>
            </a:r>
          </a:p>
          <a:p>
            <a:pPr algn="ctr"/>
            <a:endParaRPr lang="en-US" sz="4000">
              <a:latin typeface="Cooper Black"/>
            </a:endParaRPr>
          </a:p>
          <a:p>
            <a:pPr algn="ctr"/>
            <a:r>
              <a:rPr lang="en-US" sz="2800">
                <a:solidFill>
                  <a:srgbClr val="7030A0"/>
                </a:solidFill>
                <a:latin typeface="Calibri"/>
                <a:cs typeface="Calibri"/>
              </a:rPr>
              <a:t>What did we learn? </a:t>
            </a:r>
          </a:p>
          <a:p>
            <a:pPr algn="ctr"/>
            <a:r>
              <a:rPr lang="en-US" sz="2800">
                <a:solidFill>
                  <a:srgbClr val="7030A0"/>
                </a:solidFill>
                <a:latin typeface="Calibri"/>
                <a:cs typeface="Calibri"/>
              </a:rPr>
              <a:t>What went well?</a:t>
            </a:r>
          </a:p>
          <a:p>
            <a:pPr algn="ctr"/>
            <a:r>
              <a:rPr lang="en-US" sz="2800">
                <a:solidFill>
                  <a:srgbClr val="7030A0"/>
                </a:solidFill>
                <a:latin typeface="Calibri"/>
                <a:cs typeface="Calibri"/>
              </a:rPr>
              <a:t>What was a challenge?</a:t>
            </a:r>
            <a:r>
              <a:rPr lang="en-US" sz="4000">
                <a:latin typeface="Cooper Black"/>
              </a:rPr>
              <a:t> </a:t>
            </a:r>
            <a:endParaRPr lang="en-US">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229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701749" y="2032870"/>
            <a:ext cx="106431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Day 3 AM: The Law and Challenging Employees </a:t>
            </a:r>
          </a:p>
        </p:txBody>
      </p:sp>
      <p:sp>
        <p:nvSpPr>
          <p:cNvPr id="3" name="TextBox 2">
            <a:extLst>
              <a:ext uri="{FF2B5EF4-FFF2-40B4-BE49-F238E27FC236}">
                <a16:creationId xmlns:a16="http://schemas.microsoft.com/office/drawing/2014/main" id="{71809FD2-FD55-EF54-ED3D-1682A0E632A4}"/>
              </a:ext>
            </a:extLst>
          </p:cNvPr>
          <p:cNvSpPr txBox="1"/>
          <p:nvPr/>
        </p:nvSpPr>
        <p:spPr>
          <a:xfrm>
            <a:off x="1213458" y="2961883"/>
            <a:ext cx="7711335"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sz="3200" dirty="0">
                <a:cs typeface="Calibri"/>
              </a:rPr>
              <a:t>Challenging Members</a:t>
            </a:r>
          </a:p>
          <a:p>
            <a:pPr marL="342900" indent="-342900">
              <a:buAutoNum type="arabicParenR"/>
            </a:pPr>
            <a:r>
              <a:rPr lang="en-US" sz="3200" dirty="0">
                <a:cs typeface="Calibri"/>
              </a:rPr>
              <a:t>Your Rights as a Representative</a:t>
            </a:r>
          </a:p>
          <a:p>
            <a:pPr marL="342900" indent="-342900">
              <a:buAutoNum type="arabicParenR"/>
            </a:pPr>
            <a:r>
              <a:rPr lang="en-US" sz="3200" dirty="0">
                <a:cs typeface="Calibri"/>
              </a:rPr>
              <a:t>Representation Round Up</a:t>
            </a:r>
          </a:p>
          <a:p>
            <a:pPr marL="342900" indent="-342900">
              <a:buAutoNum type="arabicParenR"/>
            </a:pPr>
            <a:r>
              <a:rPr lang="en-US" sz="3200" dirty="0">
                <a:cs typeface="Calibri"/>
              </a:rPr>
              <a:t>Weingarten Rights</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893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1022223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Challenging Members</a:t>
            </a:r>
            <a:endParaRPr lang="en-US"/>
          </a:p>
        </p:txBody>
      </p:sp>
      <p:sp>
        <p:nvSpPr>
          <p:cNvPr id="6" name="TextBox 5">
            <a:extLst>
              <a:ext uri="{FF2B5EF4-FFF2-40B4-BE49-F238E27FC236}">
                <a16:creationId xmlns:a16="http://schemas.microsoft.com/office/drawing/2014/main" id="{87F86D7E-A681-6540-0F40-49B5C654DD60}"/>
              </a:ext>
            </a:extLst>
          </p:cNvPr>
          <p:cNvSpPr txBox="1"/>
          <p:nvPr/>
        </p:nvSpPr>
        <p:spPr>
          <a:xfrm>
            <a:off x="1706965" y="2420594"/>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As a Union Representative, you are the </a:t>
            </a:r>
            <a:r>
              <a:rPr lang="en-US" sz="2800" b="1">
                <a:cs typeface="Calibri"/>
              </a:rPr>
              <a:t>first line of defense</a:t>
            </a:r>
            <a:r>
              <a:rPr lang="en-US" sz="2800">
                <a:cs typeface="Calibri"/>
              </a:rPr>
              <a:t> and first point of contact for members when they need help. </a:t>
            </a:r>
          </a:p>
          <a:p>
            <a:endParaRPr lang="en-US" sz="2800">
              <a:cs typeface="Calibri"/>
            </a:endParaRPr>
          </a:p>
          <a:p>
            <a:r>
              <a:rPr lang="en-US" sz="2800">
                <a:cs typeface="Calibri"/>
              </a:rPr>
              <a:t>Members will come to you in a variety of stressful emotional states: angry, scared, confused, overwhelmed, etc. </a:t>
            </a:r>
            <a:endParaRPr lang="en-US" sz="2800">
              <a:ea typeface="Calibri"/>
              <a:cs typeface="Calibri"/>
            </a:endParaRPr>
          </a:p>
          <a:p>
            <a:endParaRPr lang="en-US" sz="2800">
              <a:cs typeface="Calibri"/>
            </a:endParaRPr>
          </a:p>
          <a:p>
            <a:r>
              <a:rPr lang="en-US" sz="2800">
                <a:cs typeface="Calibri"/>
              </a:rPr>
              <a:t>It is your job to meet members where they are and do your best to assist them. This takes </a:t>
            </a:r>
            <a:r>
              <a:rPr lang="en-US" sz="2800" b="1">
                <a:cs typeface="Calibri"/>
              </a:rPr>
              <a:t>diplomatic skill and practice</a:t>
            </a:r>
            <a:r>
              <a:rPr lang="en-US" sz="2800">
                <a:cs typeface="Calibri"/>
              </a:rPr>
              <a:t>. </a:t>
            </a:r>
            <a:endParaRPr lang="en-US" sz="2800">
              <a:ea typeface="Calibri"/>
              <a:cs typeface="Calibri"/>
            </a:endParaRPr>
          </a:p>
        </p:txBody>
      </p:sp>
      <p:pic>
        <p:nvPicPr>
          <p:cNvPr id="2" name="Picture 4" descr="A purple and orange rectangular frame&#10;&#10;Description automatically generated">
            <a:extLst>
              <a:ext uri="{FF2B5EF4-FFF2-40B4-BE49-F238E27FC236}">
                <a16:creationId xmlns:a16="http://schemas.microsoft.com/office/drawing/2014/main" id="{E853598E-1A8F-F6DE-F18D-7C22E8CF76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204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41248" y="334644"/>
            <a:ext cx="10509504" cy="1076914"/>
          </a:xfrm>
        </p:spPr>
        <p:txBody>
          <a:bodyPr vert="horz" lIns="91440" tIns="45720" rIns="91440" bIns="45720" rtlCol="0" anchor="ctr">
            <a:normAutofit/>
          </a:bodyPr>
          <a:lstStyle/>
          <a:p>
            <a:pPr algn="l"/>
            <a:r>
              <a:rPr lang="en-US" sz="4000" b="1"/>
              <a:t>Members often react in one of three ways:</a:t>
            </a:r>
            <a:endParaRPr lang="en-US">
              <a:ea typeface="+mj-ea"/>
              <a:cs typeface="+mj-cs"/>
            </a:endParaRPr>
          </a:p>
        </p:txBody>
      </p:sp>
      <p:sp>
        <p:nvSpPr>
          <p:cNvPr id="17" name="Rectangle 16">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260666" y="2701151"/>
            <a:ext cx="3077077"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2600" b="1">
                <a:cs typeface="Calibri"/>
              </a:rPr>
              <a:t>Stubborn "know it all"</a:t>
            </a:r>
            <a:endParaRPr lang="en-US"/>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595207"/>
            <a:ext cx="274587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a:cs typeface="Calibri" panose="020F0502020204030204"/>
              </a:rPr>
              <a:t>Timid/scared or hesitant </a:t>
            </a:r>
          </a:p>
        </p:txBody>
      </p:sp>
      <p:sp>
        <p:nvSpPr>
          <p:cNvPr id="11" name="TextBox 10">
            <a:extLst>
              <a:ext uri="{FF2B5EF4-FFF2-40B4-BE49-F238E27FC236}">
                <a16:creationId xmlns:a16="http://schemas.microsoft.com/office/drawing/2014/main" id="{1E4831FE-1041-5147-9AB8-24B213886776}"/>
              </a:ext>
            </a:extLst>
          </p:cNvPr>
          <p:cNvSpPr txBox="1"/>
          <p:nvPr/>
        </p:nvSpPr>
        <p:spPr>
          <a:xfrm>
            <a:off x="4698971" y="2598979"/>
            <a:ext cx="277318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Angry and Upset</a:t>
            </a:r>
            <a:endParaRPr lang="en-US"/>
          </a:p>
        </p:txBody>
      </p:sp>
      <p:pic>
        <p:nvPicPr>
          <p:cNvPr id="4" name="Picture 3" descr="A yellow and black logo&#10;&#10;Description automatically generated with medium confidence">
            <a:extLst>
              <a:ext uri="{FF2B5EF4-FFF2-40B4-BE49-F238E27FC236}">
                <a16:creationId xmlns:a16="http://schemas.microsoft.com/office/drawing/2014/main" id="{917F96DA-9292-3BD7-BF31-586747DB23D7}"/>
              </a:ext>
            </a:extLst>
          </p:cNvPr>
          <p:cNvPicPr>
            <a:picLocks noChangeAspect="1"/>
          </p:cNvPicPr>
          <p:nvPr/>
        </p:nvPicPr>
        <p:blipFill>
          <a:blip r:embed="rId3"/>
          <a:stretch>
            <a:fillRect/>
          </a:stretch>
        </p:blipFill>
        <p:spPr>
          <a:xfrm>
            <a:off x="10939052" y="5599826"/>
            <a:ext cx="1181100" cy="1181100"/>
          </a:xfrm>
          <a:prstGeom prst="rect">
            <a:avLst/>
          </a:prstGeom>
        </p:spPr>
      </p:pic>
    </p:spTree>
    <p:extLst>
      <p:ext uri="{BB962C8B-B14F-4D97-AF65-F5344CB8AC3E}">
        <p14:creationId xmlns:p14="http://schemas.microsoft.com/office/powerpoint/2010/main" val="2541818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Timid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Fear of retaliation?</a:t>
            </a:r>
          </a:p>
          <a:p>
            <a:pPr marL="285750" indent="-285750">
              <a:buFont typeface="Arial" panose="020B0604020202020204" pitchFamily="34" charset="0"/>
              <a:buChar char="•"/>
            </a:pPr>
            <a:r>
              <a:rPr lang="en-US" sz="2800">
                <a:cs typeface="Calibri"/>
              </a:rPr>
              <a:t>Guilt over 'making waves'?</a:t>
            </a:r>
          </a:p>
          <a:p>
            <a:pPr marL="285750" indent="-285750">
              <a:buFont typeface="Arial" panose="020B0604020202020204" pitchFamily="34" charset="0"/>
              <a:buChar char="•"/>
            </a:pPr>
            <a:r>
              <a:rPr lang="en-US" sz="2800">
                <a:cs typeface="Calibri"/>
              </a:rPr>
              <a:t>Confusion on what their option are?</a:t>
            </a:r>
          </a:p>
          <a:p>
            <a:pPr marL="285750" indent="-285750">
              <a:buFont typeface="Arial" panose="020B0604020202020204" pitchFamily="34" charset="0"/>
              <a:buChar char="•"/>
            </a:pPr>
            <a:r>
              <a:rPr lang="en-US" sz="2800">
                <a:cs typeface="Calibri"/>
              </a:rPr>
              <a:t>Lack of knowledge of the grievance process?</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endParaRPr lang="en-US" sz="2800">
              <a:cs typeface="Calibri"/>
            </a:endParaRPr>
          </a:p>
          <a:p>
            <a:r>
              <a:rPr lang="en-US" sz="2800">
                <a:cs typeface="Calibri"/>
              </a:rPr>
              <a:t>Why else would our members be scared to take action?</a:t>
            </a: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pic>
        <p:nvPicPr>
          <p:cNvPr id="6" name="Picture 8" descr="A cartoon of a person biting her nails&#10;&#10;Description automatically generated">
            <a:extLst>
              <a:ext uri="{FF2B5EF4-FFF2-40B4-BE49-F238E27FC236}">
                <a16:creationId xmlns:a16="http://schemas.microsoft.com/office/drawing/2014/main" id="{D612DCE0-1320-11CA-FB9B-6317F4CCB805}"/>
              </a:ext>
            </a:extLst>
          </p:cNvPr>
          <p:cNvPicPr>
            <a:picLocks noChangeAspect="1"/>
          </p:cNvPicPr>
          <p:nvPr/>
        </p:nvPicPr>
        <p:blipFill>
          <a:blip r:embed="rId3"/>
          <a:stretch>
            <a:fillRect/>
          </a:stretch>
        </p:blipFill>
        <p:spPr>
          <a:xfrm>
            <a:off x="8701088" y="2301200"/>
            <a:ext cx="2743200" cy="3112851"/>
          </a:xfrm>
          <a:prstGeom prst="rect">
            <a:avLst/>
          </a:prstGeom>
        </p:spPr>
      </p:pic>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Identify why they are scared:</a:t>
            </a:r>
          </a:p>
        </p:txBody>
      </p:sp>
    </p:spTree>
    <p:extLst>
      <p:ext uri="{BB962C8B-B14F-4D97-AF65-F5344CB8AC3E}">
        <p14:creationId xmlns:p14="http://schemas.microsoft.com/office/powerpoint/2010/main" val="2297795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Timid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Focus on the "bureaucratic" nature of your role as BR (i.e., "I'm just here to talk with you about what happened")</a:t>
            </a:r>
            <a:endParaRPr lang="en-US"/>
          </a:p>
          <a:p>
            <a:pPr marL="285750" indent="-285750">
              <a:buFont typeface="Arial" panose="020B0604020202020204" pitchFamily="34" charset="0"/>
              <a:buChar char="•"/>
            </a:pPr>
            <a:r>
              <a:rPr lang="en-US" sz="2800">
                <a:cs typeface="Calibri"/>
              </a:rPr>
              <a:t>Assert confidence through clear knowledge of rights and contract</a:t>
            </a:r>
            <a:endParaRPr lang="en-US" sz="2800">
              <a:ea typeface="Calibri"/>
              <a:cs typeface="Calibri"/>
            </a:endParaRPr>
          </a:p>
          <a:p>
            <a:pPr marL="285750" indent="-285750">
              <a:buFont typeface="Arial" panose="020B0604020202020204" pitchFamily="34" charset="0"/>
              <a:buChar char="•"/>
            </a:pPr>
            <a:r>
              <a:rPr lang="en-US" sz="2800">
                <a:cs typeface="Calibri"/>
              </a:rPr>
              <a:t>Emphasize that any decision to act is theirs, but you're here to support them</a:t>
            </a:r>
            <a:endParaRPr lang="en-US" sz="2800">
              <a:ea typeface="Calibri"/>
              <a:cs typeface="Calibri"/>
            </a:endParaRPr>
          </a:p>
          <a:p>
            <a:pPr marL="285750" indent="-285750">
              <a:buFont typeface="Arial" panose="020B0604020202020204" pitchFamily="34" charset="0"/>
              <a:buChar char="•"/>
            </a:pPr>
            <a:r>
              <a:rPr lang="en-US" sz="2800">
                <a:cs typeface="Calibri"/>
              </a:rPr>
              <a:t>Clarify member's rights against retaliation and 'inoculate' on what discipline process looks like</a:t>
            </a:r>
            <a:endParaRPr lang="en-US" sz="2800">
              <a:ea typeface="Calibri" panose="020F0502020204030204"/>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764566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Best practices when interacting:</a:t>
            </a:r>
          </a:p>
        </p:txBody>
      </p:sp>
      <p:pic>
        <p:nvPicPr>
          <p:cNvPr id="6" name="Picture 8" descr="A yellow emoji with hands on its face&#10;&#10;Description automatically generated">
            <a:extLst>
              <a:ext uri="{FF2B5EF4-FFF2-40B4-BE49-F238E27FC236}">
                <a16:creationId xmlns:a16="http://schemas.microsoft.com/office/drawing/2014/main" id="{4AC79BD2-1834-DAA3-66FB-21399067D6A5}"/>
              </a:ext>
            </a:extLst>
          </p:cNvPr>
          <p:cNvPicPr>
            <a:picLocks noChangeAspect="1"/>
          </p:cNvPicPr>
          <p:nvPr/>
        </p:nvPicPr>
        <p:blipFill>
          <a:blip r:embed="rId3"/>
          <a:stretch>
            <a:fillRect/>
          </a:stretch>
        </p:blipFill>
        <p:spPr>
          <a:xfrm>
            <a:off x="9715500" y="238125"/>
            <a:ext cx="1797844" cy="1797844"/>
          </a:xfrm>
          <a:prstGeom prst="rect">
            <a:avLst/>
          </a:prstGeom>
        </p:spPr>
      </p:pic>
    </p:spTree>
    <p:extLst>
      <p:ext uri="{BB962C8B-B14F-4D97-AF65-F5344CB8AC3E}">
        <p14:creationId xmlns:p14="http://schemas.microsoft.com/office/powerpoint/2010/main" val="28356597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Angry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Personal beef with admin?</a:t>
            </a:r>
            <a:endParaRPr lang="en-US">
              <a:cs typeface="Calibri"/>
            </a:endParaRPr>
          </a:p>
          <a:p>
            <a:pPr marL="285750" indent="-285750">
              <a:buFont typeface="Arial" panose="020B0604020202020204" pitchFamily="34" charset="0"/>
              <a:buChar char="•"/>
            </a:pPr>
            <a:r>
              <a:rPr lang="en-US" sz="2800">
                <a:cs typeface="Calibri"/>
              </a:rPr>
              <a:t>Unjustified accusations?</a:t>
            </a:r>
          </a:p>
          <a:p>
            <a:pPr marL="285750" indent="-285750">
              <a:buFont typeface="Arial" panose="020B0604020202020204" pitchFamily="34" charset="0"/>
              <a:buChar char="•"/>
            </a:pPr>
            <a:r>
              <a:rPr lang="en-US" sz="2800">
                <a:cs typeface="Calibri"/>
              </a:rPr>
              <a:t>Defense mechanism?</a:t>
            </a:r>
          </a:p>
          <a:p>
            <a:pPr marL="285750" indent="-285750">
              <a:buFont typeface="Arial" panose="020B0604020202020204" pitchFamily="34" charset="0"/>
              <a:buChar char="•"/>
            </a:pPr>
            <a:r>
              <a:rPr lang="en-US" sz="2800">
                <a:cs typeface="Calibri"/>
              </a:rPr>
              <a:t>Lack of control?</a:t>
            </a:r>
          </a:p>
          <a:p>
            <a:pPr marL="285750" indent="-285750">
              <a:buFont typeface="Arial" panose="020B0604020202020204" pitchFamily="34" charset="0"/>
              <a:buChar char="•"/>
            </a:pPr>
            <a:r>
              <a:rPr lang="en-US" sz="2800">
                <a:cs typeface="Calibri"/>
              </a:rPr>
              <a:t>History with union?</a:t>
            </a:r>
          </a:p>
          <a:p>
            <a:pPr marL="285750" indent="-285750">
              <a:buFont typeface="Arial" panose="020B0604020202020204" pitchFamily="34" charset="0"/>
              <a:buChar char="•"/>
            </a:pPr>
            <a:endParaRPr lang="en-US" sz="2800">
              <a:cs typeface="Calibri"/>
            </a:endParaRPr>
          </a:p>
          <a:p>
            <a:r>
              <a:rPr lang="en-US" sz="2800">
                <a:cs typeface="Calibri"/>
              </a:rPr>
              <a:t>Why else would our members be angry?</a:t>
            </a: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Identify why they are angry:</a:t>
            </a:r>
          </a:p>
        </p:txBody>
      </p:sp>
      <p:pic>
        <p:nvPicPr>
          <p:cNvPr id="9" name="Picture 10" descr="A cartoon character with flames on his head&#10;&#10;Description automatically generated">
            <a:extLst>
              <a:ext uri="{FF2B5EF4-FFF2-40B4-BE49-F238E27FC236}">
                <a16:creationId xmlns:a16="http://schemas.microsoft.com/office/drawing/2014/main" id="{9209E8FF-EE0B-A706-DEA1-55DFCDC58F46}"/>
              </a:ext>
            </a:extLst>
          </p:cNvPr>
          <p:cNvPicPr>
            <a:picLocks noChangeAspect="1"/>
          </p:cNvPicPr>
          <p:nvPr/>
        </p:nvPicPr>
        <p:blipFill>
          <a:blip r:embed="rId3"/>
          <a:stretch>
            <a:fillRect/>
          </a:stretch>
        </p:blipFill>
        <p:spPr>
          <a:xfrm>
            <a:off x="7200900" y="2316573"/>
            <a:ext cx="4410074" cy="3867916"/>
          </a:xfrm>
          <a:prstGeom prst="rect">
            <a:avLst/>
          </a:prstGeom>
        </p:spPr>
      </p:pic>
    </p:spTree>
    <p:extLst>
      <p:ext uri="{BB962C8B-B14F-4D97-AF65-F5344CB8AC3E}">
        <p14:creationId xmlns:p14="http://schemas.microsoft.com/office/powerpoint/2010/main" val="1452356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271669" y="944186"/>
            <a:ext cx="9069355" cy="830997"/>
          </a:xfrm>
          <a:prstGeom prst="rect">
            <a:avLst/>
          </a:prstGeom>
          <a:noFill/>
        </p:spPr>
        <p:txBody>
          <a:bodyPr wrap="square" lIns="91440" tIns="45720" rIns="91440" bIns="45720" rtlCol="0" anchor="t">
            <a:spAutoFit/>
          </a:bodyPr>
          <a:lstStyle/>
          <a:p>
            <a:pPr algn="ctr"/>
            <a:r>
              <a:rPr lang="en-US" sz="4800">
                <a:latin typeface="Cooper Black"/>
              </a:rPr>
              <a:t>Angry Members</a:t>
            </a:r>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Maintain calm and steady emotions – do NOT escalate</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Lay out options objectively</a:t>
            </a:r>
            <a:endParaRPr lang="en-US"/>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Express sympathy, but be direct in your assessment</a:t>
            </a:r>
            <a:endParaRPr lang="en-US"/>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Focus on the shared goal and outcome (solving the problem)</a:t>
            </a:r>
            <a:endParaRPr lang="en-US"/>
          </a:p>
          <a:p>
            <a:pPr marL="285750" indent="-285750">
              <a:buFont typeface="Arial" panose="020B0604020202020204" pitchFamily="34" charset="0"/>
              <a:buChar char="•"/>
            </a:pPr>
            <a:r>
              <a:rPr lang="en-US" sz="2800">
                <a:cs typeface="Calibri"/>
              </a:rPr>
              <a:t>Don't allow yourself to be brow-beaten or accept abuse</a:t>
            </a:r>
            <a:endParaRPr lang="en-US"/>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pic>
        <p:nvPicPr>
          <p:cNvPr id="6" name="Picture 8" descr="A red emoji with a angry expression&#10;&#10;Description automatically generated">
            <a:extLst>
              <a:ext uri="{FF2B5EF4-FFF2-40B4-BE49-F238E27FC236}">
                <a16:creationId xmlns:a16="http://schemas.microsoft.com/office/drawing/2014/main" id="{88AE5EAF-ACE7-8553-8D3B-C2D11BDE702A}"/>
              </a:ext>
            </a:extLst>
          </p:cNvPr>
          <p:cNvPicPr>
            <a:picLocks noChangeAspect="1"/>
          </p:cNvPicPr>
          <p:nvPr/>
        </p:nvPicPr>
        <p:blipFill>
          <a:blip r:embed="rId3"/>
          <a:stretch>
            <a:fillRect/>
          </a:stretch>
        </p:blipFill>
        <p:spPr>
          <a:xfrm rot="780000">
            <a:off x="9530106" y="65539"/>
            <a:ext cx="2326481" cy="2314575"/>
          </a:xfrm>
          <a:prstGeom prst="rect">
            <a:avLst/>
          </a:prstGeom>
        </p:spPr>
      </p:pic>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764566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Best practices when interacting:</a:t>
            </a:r>
          </a:p>
        </p:txBody>
      </p:sp>
    </p:spTree>
    <p:extLst>
      <p:ext uri="{BB962C8B-B14F-4D97-AF65-F5344CB8AC3E}">
        <p14:creationId xmlns:p14="http://schemas.microsoft.com/office/powerpoint/2010/main" val="14180214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Stubborn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10854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Past history with union?</a:t>
            </a:r>
            <a:endParaRPr lang="en-US">
              <a:ea typeface="Calibri"/>
              <a:cs typeface="Calibri"/>
            </a:endParaRPr>
          </a:p>
          <a:p>
            <a:pPr marL="285750" indent="-285750">
              <a:buFont typeface="Arial" panose="020B0604020202020204" pitchFamily="34" charset="0"/>
              <a:buChar char="•"/>
            </a:pPr>
            <a:r>
              <a:rPr lang="en-US" sz="2800">
                <a:ea typeface="Calibri"/>
                <a:cs typeface="Calibri"/>
              </a:rPr>
              <a:t>Personal agenda?</a:t>
            </a:r>
          </a:p>
          <a:p>
            <a:pPr marL="285750" indent="-285750">
              <a:buFont typeface="Arial" panose="020B0604020202020204" pitchFamily="34" charset="0"/>
              <a:buChar char="•"/>
            </a:pPr>
            <a:r>
              <a:rPr lang="en-US" sz="2800">
                <a:ea typeface="Calibri"/>
                <a:cs typeface="Calibri"/>
              </a:rPr>
              <a:t>Beef with admin?</a:t>
            </a:r>
          </a:p>
          <a:p>
            <a:pPr marL="285750" indent="-285750">
              <a:buFont typeface="Arial" panose="020B0604020202020204" pitchFamily="34" charset="0"/>
              <a:buChar char="•"/>
            </a:pPr>
            <a:r>
              <a:rPr lang="en-US" sz="2800">
                <a:ea typeface="Calibri"/>
                <a:cs typeface="Calibri"/>
              </a:rPr>
              <a:t>Refuse to acknowledge any fault?</a:t>
            </a:r>
          </a:p>
          <a:p>
            <a:pPr marL="285750" indent="-285750">
              <a:buFont typeface="Arial" panose="020B0604020202020204" pitchFamily="34" charset="0"/>
              <a:buChar char="•"/>
            </a:pPr>
            <a:endParaRPr lang="en-US" sz="2800">
              <a:cs typeface="Calibri"/>
            </a:endParaRPr>
          </a:p>
          <a:p>
            <a:r>
              <a:rPr lang="en-US" sz="2800">
                <a:cs typeface="Calibri"/>
              </a:rPr>
              <a:t>Why else would our members be stubborn?</a:t>
            </a:r>
            <a:endParaRPr lang="en-US" sz="2800">
              <a:ea typeface="Calibri" panose="020F0502020204030204"/>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618429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Identify why they are so resistant:</a:t>
            </a:r>
          </a:p>
        </p:txBody>
      </p:sp>
      <p:pic>
        <p:nvPicPr>
          <p:cNvPr id="6" name="Picture 8" descr="A skeleton sitting on a wooden bench&#10;&#10;Description automatically generated">
            <a:extLst>
              <a:ext uri="{FF2B5EF4-FFF2-40B4-BE49-F238E27FC236}">
                <a16:creationId xmlns:a16="http://schemas.microsoft.com/office/drawing/2014/main" id="{7616F37B-2840-C7D5-BCF6-342CA6427774}"/>
              </a:ext>
            </a:extLst>
          </p:cNvPr>
          <p:cNvPicPr>
            <a:picLocks noChangeAspect="1"/>
          </p:cNvPicPr>
          <p:nvPr/>
        </p:nvPicPr>
        <p:blipFill>
          <a:blip r:embed="rId3"/>
          <a:stretch>
            <a:fillRect/>
          </a:stretch>
        </p:blipFill>
        <p:spPr>
          <a:xfrm rot="600000">
            <a:off x="8388250" y="1390332"/>
            <a:ext cx="3278981" cy="4447951"/>
          </a:xfrm>
          <a:prstGeom prst="rect">
            <a:avLst/>
          </a:prstGeom>
        </p:spPr>
      </p:pic>
    </p:spTree>
    <p:extLst>
      <p:ext uri="{BB962C8B-B14F-4D97-AF65-F5344CB8AC3E}">
        <p14:creationId xmlns:p14="http://schemas.microsoft.com/office/powerpoint/2010/main" val="2670676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93138" y="1170405"/>
            <a:ext cx="5759419" cy="769441"/>
          </a:xfrm>
          <a:prstGeom prst="rect">
            <a:avLst/>
          </a:prstGeom>
          <a:noFill/>
        </p:spPr>
        <p:txBody>
          <a:bodyPr wrap="square" lIns="91440" tIns="45720" rIns="91440" bIns="45720" rtlCol="0" anchor="t">
            <a:spAutoFit/>
          </a:bodyPr>
          <a:lstStyle/>
          <a:p>
            <a:pPr algn="ctr"/>
            <a:r>
              <a:rPr lang="en-US" sz="4400">
                <a:latin typeface="Cooper Black"/>
              </a:rPr>
              <a:t>Stubborn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1950085"/>
            <a:ext cx="10549477" cy="477058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466380" y="2960332"/>
            <a:ext cx="9703101" cy="378565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3000">
                <a:ea typeface="Calibri"/>
                <a:cs typeface="Calibri"/>
              </a:rPr>
              <a:t>Remind them of your role as BR to support and help</a:t>
            </a:r>
          </a:p>
          <a:p>
            <a:pPr marL="285750" indent="-285750">
              <a:buFont typeface="Arial" panose="020B0604020202020204" pitchFamily="34" charset="0"/>
              <a:buChar char="•"/>
            </a:pPr>
            <a:r>
              <a:rPr lang="en-US" sz="3000">
                <a:ea typeface="Calibri"/>
                <a:cs typeface="Calibri"/>
              </a:rPr>
              <a:t>Directly lay out consequences for action/inactions</a:t>
            </a:r>
          </a:p>
          <a:p>
            <a:pPr marL="285750" indent="-285750">
              <a:buFont typeface="Arial" panose="020B0604020202020204" pitchFamily="34" charset="0"/>
              <a:buChar char="•"/>
            </a:pPr>
            <a:r>
              <a:rPr lang="en-US" sz="3000">
                <a:ea typeface="Calibri"/>
                <a:cs typeface="Calibri"/>
              </a:rPr>
              <a:t>Set clear expectations of what they can expect from you and union</a:t>
            </a:r>
          </a:p>
          <a:p>
            <a:pPr marL="285750" indent="-285750">
              <a:buFont typeface="Arial" panose="020B0604020202020204" pitchFamily="34" charset="0"/>
              <a:buChar char="•"/>
            </a:pPr>
            <a:r>
              <a:rPr lang="en-US" sz="3000">
                <a:ea typeface="Calibri"/>
                <a:cs typeface="Calibri"/>
              </a:rPr>
              <a:t>Do not make promises you cannot keep</a:t>
            </a:r>
          </a:p>
          <a:p>
            <a:pPr marL="285750" indent="-285750">
              <a:buFont typeface="Arial" panose="020B0604020202020204" pitchFamily="34" charset="0"/>
              <a:buChar char="•"/>
            </a:pPr>
            <a:endParaRPr lang="en-US" sz="3000">
              <a:ea typeface="Calibri"/>
              <a:cs typeface="Calibri"/>
            </a:endParaRPr>
          </a:p>
          <a:p>
            <a:pPr marL="285750" indent="-285750">
              <a:buFont typeface="Arial" panose="020B0604020202020204" pitchFamily="34" charset="0"/>
              <a:buChar char="•"/>
            </a:pPr>
            <a:r>
              <a:rPr lang="en-US" sz="3000">
                <a:ea typeface="Calibri"/>
                <a:cs typeface="Calibri"/>
              </a:rPr>
              <a:t>Consider sending a follow up message detailing what you've agreed to</a:t>
            </a: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764566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Best practices when interacting:</a:t>
            </a:r>
          </a:p>
          <a:p>
            <a:endParaRPr lang="en-US" sz="3200" b="1">
              <a:cs typeface="Calibri"/>
            </a:endParaRPr>
          </a:p>
        </p:txBody>
      </p:sp>
      <p:pic>
        <p:nvPicPr>
          <p:cNvPr id="9" name="Picture 10" descr="A person with his fingers in his ears&#10;&#10;Description automatically generated">
            <a:extLst>
              <a:ext uri="{FF2B5EF4-FFF2-40B4-BE49-F238E27FC236}">
                <a16:creationId xmlns:a16="http://schemas.microsoft.com/office/drawing/2014/main" id="{30491F7E-14C9-50F7-B812-7F179E7834DE}"/>
              </a:ext>
            </a:extLst>
          </p:cNvPr>
          <p:cNvPicPr>
            <a:picLocks noChangeAspect="1"/>
          </p:cNvPicPr>
          <p:nvPr/>
        </p:nvPicPr>
        <p:blipFill>
          <a:blip r:embed="rId3"/>
          <a:stretch>
            <a:fillRect/>
          </a:stretch>
        </p:blipFill>
        <p:spPr>
          <a:xfrm>
            <a:off x="7355681" y="216694"/>
            <a:ext cx="4112418" cy="2745581"/>
          </a:xfrm>
          <a:prstGeom prst="rect">
            <a:avLst/>
          </a:prstGeom>
        </p:spPr>
      </p:pic>
    </p:spTree>
    <p:extLst>
      <p:ext uri="{BB962C8B-B14F-4D97-AF65-F5344CB8AC3E}">
        <p14:creationId xmlns:p14="http://schemas.microsoft.com/office/powerpoint/2010/main" val="37341124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A2CFB5-807C-B8EF-FBCD-8830B3BFD6B6}"/>
              </a:ext>
            </a:extLst>
          </p:cNvPr>
          <p:cNvSpPr txBox="1"/>
          <p:nvPr/>
        </p:nvSpPr>
        <p:spPr>
          <a:xfrm>
            <a:off x="1335228" y="1889457"/>
            <a:ext cx="741513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t>Break – see you in 15 minutes!</a:t>
            </a:r>
          </a:p>
          <a:p>
            <a:endParaRPr lang="en-US" sz="3600" b="1" dirty="0">
              <a:cs typeface="Calibri"/>
            </a:endParaRPr>
          </a:p>
          <a:p>
            <a:r>
              <a:rPr lang="en-US" sz="3600" b="1" dirty="0">
                <a:cs typeface="Calibri"/>
              </a:rPr>
              <a:t>We’re back at 10:47</a:t>
            </a:r>
          </a:p>
        </p:txBody>
      </p:sp>
      <p:pic>
        <p:nvPicPr>
          <p:cNvPr id="6" name="Picture 4" descr="A purple and orange rectangular frame&#10;&#10;Description automatically generated">
            <a:extLst>
              <a:ext uri="{FF2B5EF4-FFF2-40B4-BE49-F238E27FC236}">
                <a16:creationId xmlns:a16="http://schemas.microsoft.com/office/drawing/2014/main" id="{95C53DAF-3855-5D69-802B-2F6A4BA46C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717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2B58AF-6530-B3E1-F314-9D9BBFD89C19}"/>
              </a:ext>
            </a:extLst>
          </p:cNvPr>
          <p:cNvSpPr txBox="1"/>
          <p:nvPr/>
        </p:nvSpPr>
        <p:spPr>
          <a:xfrm>
            <a:off x="2565226" y="2716582"/>
            <a:ext cx="706676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cs typeface="Calibri"/>
              </a:rPr>
              <a:t>Challenging Members Activity</a:t>
            </a:r>
            <a:endParaRPr lang="en-US" sz="4400"/>
          </a:p>
        </p:txBody>
      </p:sp>
      <p:pic>
        <p:nvPicPr>
          <p:cNvPr id="5" name="Picture 4" descr="A purple and orange rectangular frame&#10;&#10;Description automatically generated">
            <a:extLst>
              <a:ext uri="{FF2B5EF4-FFF2-40B4-BE49-F238E27FC236}">
                <a16:creationId xmlns:a16="http://schemas.microsoft.com/office/drawing/2014/main" id="{05585B60-8524-20F7-AE49-412E6E8EC0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9842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2152732" y="396499"/>
            <a:ext cx="9069355" cy="830997"/>
          </a:xfrm>
          <a:prstGeom prst="rect">
            <a:avLst/>
          </a:prstGeom>
          <a:noFill/>
        </p:spPr>
        <p:txBody>
          <a:bodyPr wrap="square" rtlCol="0">
            <a:spAutoFit/>
          </a:bodyPr>
          <a:lstStyle/>
          <a:p>
            <a:pPr algn="ctr"/>
            <a:r>
              <a:rPr lang="en-US" sz="4800">
                <a:latin typeface="Cooper Black" panose="0208090404030B020404" pitchFamily="18" charset="0"/>
              </a:rPr>
              <a:t>YOUR RIGHTS AS A REP</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07802"/>
            <a:ext cx="6005855"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3277569" y="1305355"/>
            <a:ext cx="6834283" cy="523220"/>
          </a:xfrm>
          <a:prstGeom prst="rect">
            <a:avLst/>
          </a:prstGeom>
          <a:noFill/>
        </p:spPr>
        <p:txBody>
          <a:bodyPr wrap="square" lIns="91440" tIns="45720" rIns="91440" bIns="45720" rtlCol="0" anchor="t">
            <a:spAutoFit/>
          </a:bodyPr>
          <a:lstStyle/>
          <a:p>
            <a:pPr algn="ctr"/>
            <a:r>
              <a:rPr lang="en-US" sz="2800" b="1"/>
              <a:t>YOU ARE PROTECTED FROM RETALIATION</a:t>
            </a:r>
            <a:endParaRPr lang="en-US" sz="2800">
              <a:cs typeface="Calibri"/>
            </a:endParaRPr>
          </a:p>
        </p:txBody>
      </p:sp>
      <p:sp>
        <p:nvSpPr>
          <p:cNvPr id="6" name="Rectangle 5">
            <a:extLst>
              <a:ext uri="{FF2B5EF4-FFF2-40B4-BE49-F238E27FC236}">
                <a16:creationId xmlns:a16="http://schemas.microsoft.com/office/drawing/2014/main" id="{7AFF1FD8-7EF3-8104-2C00-0DF629C0DC29}"/>
              </a:ext>
            </a:extLst>
          </p:cNvPr>
          <p:cNvSpPr/>
          <p:nvPr/>
        </p:nvSpPr>
        <p:spPr>
          <a:xfrm>
            <a:off x="7702239" y="2107802"/>
            <a:ext cx="3357594"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rgbClr val="000000"/>
              </a:solidFill>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01161" y="2579005"/>
            <a:ext cx="5667861" cy="40934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t> 6-402: Public school </a:t>
            </a:r>
            <a:r>
              <a:rPr lang="en-US" sz="2000" b="1"/>
              <a:t>employees may form, join, and participate in the activities of employee organizations </a:t>
            </a:r>
            <a:r>
              <a:rPr lang="en-US" sz="2000"/>
              <a:t>of their own choice for the purpose of being represented on all matters that related to salaries, wages, hours, and other working conditions</a:t>
            </a:r>
            <a:endParaRPr lang="en-US" sz="2000">
              <a:cs typeface="Calibri"/>
            </a:endParaRPr>
          </a:p>
          <a:p>
            <a:endParaRPr lang="en-US" sz="2000">
              <a:cs typeface="Calibri"/>
            </a:endParaRPr>
          </a:p>
          <a:p>
            <a:pPr marL="285750" indent="-285750">
              <a:buFont typeface="Arial" panose="020B0604020202020204" pitchFamily="34" charset="0"/>
              <a:buChar char="•"/>
            </a:pPr>
            <a:r>
              <a:rPr lang="en-US" sz="2000">
                <a:cs typeface="Calibri"/>
              </a:rPr>
              <a:t>6-409 A public school employer and employee organization </a:t>
            </a:r>
            <a:r>
              <a:rPr lang="en-US" sz="2000" b="1">
                <a:cs typeface="Calibri"/>
              </a:rPr>
              <a:t>may not interfere with, intimidate, restrain, coerce, or discriminate against any public school employee because of the exercise of their rights</a:t>
            </a:r>
            <a:r>
              <a:rPr lang="en-US" sz="2000">
                <a:cs typeface="Calibri"/>
              </a:rPr>
              <a:t> under 6-402, etc.</a:t>
            </a:r>
          </a:p>
          <a:p>
            <a:pPr marL="285750" indent="-285750">
              <a:buFont typeface="Arial" panose="020B0604020202020204" pitchFamily="34" charset="0"/>
              <a:buChar char="•"/>
            </a:pPr>
            <a:endParaRPr lang="en-US" sz="20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86459" y="2173573"/>
            <a:ext cx="51091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CODE OF MARYLAND REGULATIONS (COMAR)</a:t>
            </a:r>
            <a:endParaRPr lang="en-US" sz="2000">
              <a:cs typeface="Calibri"/>
            </a:endParaRP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3297837"/>
            <a:ext cx="284813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WHERE ELSE CAN WE LOOK FOR PROTECTION?</a:t>
            </a:r>
            <a:endParaRPr lang="en-US"/>
          </a:p>
        </p:txBody>
      </p:sp>
    </p:spTree>
    <p:extLst>
      <p:ext uri="{BB962C8B-B14F-4D97-AF65-F5344CB8AC3E}">
        <p14:creationId xmlns:p14="http://schemas.microsoft.com/office/powerpoint/2010/main" val="31103977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61322" y="808729"/>
            <a:ext cx="9069355" cy="830997"/>
          </a:xfrm>
          <a:prstGeom prst="rect">
            <a:avLst/>
          </a:prstGeom>
          <a:noFill/>
        </p:spPr>
        <p:txBody>
          <a:bodyPr wrap="square" rtlCol="0">
            <a:spAutoFit/>
          </a:bodyPr>
          <a:lstStyle/>
          <a:p>
            <a:pPr algn="ctr"/>
            <a:r>
              <a:rPr lang="en-US" sz="4800">
                <a:latin typeface="Cooper Black" panose="0208090404030B020404" pitchFamily="18" charset="0"/>
              </a:rPr>
              <a:t>YOUR RIGHTS AS A REP</a:t>
            </a:r>
          </a:p>
        </p:txBody>
      </p:sp>
      <p:sp>
        <p:nvSpPr>
          <p:cNvPr id="3" name="Rectangle 2">
            <a:extLst>
              <a:ext uri="{FF2B5EF4-FFF2-40B4-BE49-F238E27FC236}">
                <a16:creationId xmlns:a16="http://schemas.microsoft.com/office/drawing/2014/main" id="{C79416E2-9AB1-01D4-5F3D-12DA84559D30}"/>
              </a:ext>
            </a:extLst>
          </p:cNvPr>
          <p:cNvSpPr/>
          <p:nvPr/>
        </p:nvSpPr>
        <p:spPr>
          <a:xfrm>
            <a:off x="6905877" y="2176463"/>
            <a:ext cx="4469363" cy="4030824"/>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6" name="Rectangle 5">
            <a:extLst>
              <a:ext uri="{FF2B5EF4-FFF2-40B4-BE49-F238E27FC236}">
                <a16:creationId xmlns:a16="http://schemas.microsoft.com/office/drawing/2014/main" id="{7AFF1FD8-7EF3-8104-2C00-0DF629C0DC29}"/>
              </a:ext>
            </a:extLst>
          </p:cNvPr>
          <p:cNvSpPr/>
          <p:nvPr/>
        </p:nvSpPr>
        <p:spPr>
          <a:xfrm>
            <a:off x="1561319" y="2176463"/>
            <a:ext cx="4534680" cy="4030824"/>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F48C491-4F59-F815-0271-9FD5BDB60E02}"/>
              </a:ext>
            </a:extLst>
          </p:cNvPr>
          <p:cNvSpPr txBox="1"/>
          <p:nvPr/>
        </p:nvSpPr>
        <p:spPr>
          <a:xfrm>
            <a:off x="1699724" y="2353980"/>
            <a:ext cx="4283701" cy="430887"/>
          </a:xfrm>
          <a:prstGeom prst="rect">
            <a:avLst/>
          </a:prstGeom>
          <a:noFill/>
        </p:spPr>
        <p:txBody>
          <a:bodyPr wrap="square" lIns="91440" tIns="45720" rIns="91440" bIns="45720" rtlCol="0" anchor="t">
            <a:spAutoFit/>
          </a:bodyPr>
          <a:lstStyle/>
          <a:p>
            <a:pPr algn="ctr"/>
            <a:endParaRPr lang="en-US" sz="2200">
              <a:cs typeface="Calibri"/>
            </a:endParaRPr>
          </a:p>
        </p:txBody>
      </p:sp>
      <p:sp>
        <p:nvSpPr>
          <p:cNvPr id="8" name="TextBox 7">
            <a:extLst>
              <a:ext uri="{FF2B5EF4-FFF2-40B4-BE49-F238E27FC236}">
                <a16:creationId xmlns:a16="http://schemas.microsoft.com/office/drawing/2014/main" id="{4C752947-282B-DEDD-F78C-03773D84023B}"/>
              </a:ext>
            </a:extLst>
          </p:cNvPr>
          <p:cNvSpPr txBox="1"/>
          <p:nvPr/>
        </p:nvSpPr>
        <p:spPr>
          <a:xfrm>
            <a:off x="1739883" y="2244520"/>
            <a:ext cx="4182030"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800" b="1" dirty="0">
              <a:cs typeface="Calibri"/>
            </a:endParaRPr>
          </a:p>
          <a:p>
            <a:pPr algn="ctr"/>
            <a:r>
              <a:rPr lang="en-US" sz="2800" b="1" dirty="0">
                <a:cs typeface="Calibri"/>
              </a:rPr>
              <a:t>When you speak to your administration on a union issue as a Rep, you are </a:t>
            </a:r>
            <a:r>
              <a:rPr lang="en-US" sz="2800" b="1" u="sng" dirty="0">
                <a:cs typeface="Calibri"/>
              </a:rPr>
              <a:t>not in a subordinate position</a:t>
            </a:r>
            <a:r>
              <a:rPr lang="en-US" sz="2800" b="1" dirty="0">
                <a:cs typeface="Calibri"/>
              </a:rPr>
              <a:t>.</a:t>
            </a:r>
            <a:endParaRPr lang="en-US" sz="2800" dirty="0">
              <a:cs typeface="Calibri"/>
            </a:endParaRPr>
          </a:p>
          <a:p>
            <a:pPr algn="ctr"/>
            <a:endParaRPr lang="en-US" sz="2000" dirty="0">
              <a:cs typeface="Calibri"/>
            </a:endParaRPr>
          </a:p>
          <a:p>
            <a:pPr algn="ctr"/>
            <a:r>
              <a:rPr lang="en-US" sz="3600" b="1" dirty="0">
                <a:cs typeface="Calibri"/>
              </a:rPr>
              <a:t>You are equals</a:t>
            </a:r>
            <a:r>
              <a:rPr lang="en-US" sz="2800" b="1" dirty="0">
                <a:cs typeface="Calibri"/>
              </a:rPr>
              <a:t>. </a:t>
            </a:r>
            <a:endParaRPr lang="en-US" sz="2800" dirty="0">
              <a:cs typeface="Calibri"/>
            </a:endParaRPr>
          </a:p>
        </p:txBody>
      </p:sp>
      <p:pic>
        <p:nvPicPr>
          <p:cNvPr id="5" name="Picture 8">
            <a:extLst>
              <a:ext uri="{FF2B5EF4-FFF2-40B4-BE49-F238E27FC236}">
                <a16:creationId xmlns:a16="http://schemas.microsoft.com/office/drawing/2014/main" id="{DA81895A-5368-32BE-ECB2-4EEA60E8D87B}"/>
              </a:ext>
            </a:extLst>
          </p:cNvPr>
          <p:cNvPicPr>
            <a:picLocks noChangeAspect="1"/>
          </p:cNvPicPr>
          <p:nvPr/>
        </p:nvPicPr>
        <p:blipFill>
          <a:blip r:embed="rId2"/>
          <a:stretch>
            <a:fillRect/>
          </a:stretch>
        </p:blipFill>
        <p:spPr>
          <a:xfrm>
            <a:off x="6723088" y="1718898"/>
            <a:ext cx="4829330" cy="4869254"/>
          </a:xfrm>
          <a:prstGeom prst="rect">
            <a:avLst/>
          </a:prstGeom>
        </p:spPr>
      </p:pic>
    </p:spTree>
    <p:extLst>
      <p:ext uri="{BB962C8B-B14F-4D97-AF65-F5344CB8AC3E}">
        <p14:creationId xmlns:p14="http://schemas.microsoft.com/office/powerpoint/2010/main" val="414870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41248" y="334644"/>
            <a:ext cx="10509504" cy="1076914"/>
          </a:xfrm>
        </p:spPr>
        <p:txBody>
          <a:bodyPr vert="horz" lIns="91440" tIns="45720" rIns="91440" bIns="45720" rtlCol="0" anchor="ctr">
            <a:normAutofit/>
          </a:bodyPr>
          <a:lstStyle/>
          <a:p>
            <a:pPr algn="l"/>
            <a:r>
              <a:rPr lang="en-US" sz="4000" b="1" kern="1200">
                <a:solidFill>
                  <a:schemeClr val="tx1"/>
                </a:solidFill>
                <a:latin typeface="+mj-lt"/>
                <a:ea typeface="+mj-ea"/>
                <a:cs typeface="+mj-cs"/>
              </a:rPr>
              <a:t>THINGS THAT ARE (LIKELY) NOT RETALIATION</a:t>
            </a:r>
          </a:p>
        </p:txBody>
      </p:sp>
      <p:sp>
        <p:nvSpPr>
          <p:cNvPr id="17" name="Rectangle 16">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271104" y="1886960"/>
            <a:ext cx="3077077" cy="29744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2600" b="1" kern="1200">
                <a:latin typeface="+mn-lt"/>
                <a:ea typeface="+mn-ea"/>
                <a:cs typeface="Calibri"/>
              </a:rPr>
              <a:t>COMAR 6-201: </a:t>
            </a:r>
            <a:endParaRPr lang="en-US"/>
          </a:p>
          <a:p>
            <a:pPr algn="ctr" defTabSz="850392">
              <a:spcAft>
                <a:spcPts val="600"/>
              </a:spcAft>
            </a:pPr>
            <a:r>
              <a:rPr lang="en-US" sz="2200" b="1" kern="1200">
                <a:latin typeface="+mn-lt"/>
                <a:ea typeface="+mn-ea"/>
                <a:cs typeface="Calibri"/>
              </a:rPr>
              <a:t>The county superintendent shall assign [staff] to their positions in schools; transfer them as the needs of the schools require</a:t>
            </a:r>
            <a:endParaRPr lang="en-US" sz="2200" b="1">
              <a:cs typeface="Calibri"/>
            </a:endParaRPr>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595207"/>
            <a:ext cx="274587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kern="1200">
                <a:latin typeface="+mn-lt"/>
                <a:ea typeface="+mn-ea"/>
                <a:cs typeface="Calibri" panose="020F0502020204030204"/>
              </a:rPr>
              <a:t>Grade level or subject change </a:t>
            </a:r>
            <a:endParaRPr lang="en-US" sz="3200">
              <a:cs typeface="Calibri" panose="020F0502020204030204"/>
            </a:endParaRPr>
          </a:p>
        </p:txBody>
      </p:sp>
      <p:sp>
        <p:nvSpPr>
          <p:cNvPr id="11" name="TextBox 10">
            <a:extLst>
              <a:ext uri="{FF2B5EF4-FFF2-40B4-BE49-F238E27FC236}">
                <a16:creationId xmlns:a16="http://schemas.microsoft.com/office/drawing/2014/main" id="{1E4831FE-1041-5147-9AB8-24B213886776}"/>
              </a:ext>
            </a:extLst>
          </p:cNvPr>
          <p:cNvSpPr txBox="1"/>
          <p:nvPr/>
        </p:nvSpPr>
        <p:spPr>
          <a:xfrm>
            <a:off x="4709409" y="2348459"/>
            <a:ext cx="2773180"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Didn't get promotion or position you applied for</a:t>
            </a:r>
          </a:p>
        </p:txBody>
      </p:sp>
      <p:pic>
        <p:nvPicPr>
          <p:cNvPr id="4" name="Picture 3" descr="A yellow and black logo&#10;&#10;Description automatically generated with medium confidence">
            <a:extLst>
              <a:ext uri="{FF2B5EF4-FFF2-40B4-BE49-F238E27FC236}">
                <a16:creationId xmlns:a16="http://schemas.microsoft.com/office/drawing/2014/main" id="{917F96DA-9292-3BD7-BF31-586747DB23D7}"/>
              </a:ext>
            </a:extLst>
          </p:cNvPr>
          <p:cNvPicPr>
            <a:picLocks noChangeAspect="1"/>
          </p:cNvPicPr>
          <p:nvPr/>
        </p:nvPicPr>
        <p:blipFill>
          <a:blip r:embed="rId3"/>
          <a:stretch>
            <a:fillRect/>
          </a:stretch>
        </p:blipFill>
        <p:spPr>
          <a:xfrm>
            <a:off x="10939052" y="5599826"/>
            <a:ext cx="1181100" cy="1181100"/>
          </a:xfrm>
          <a:prstGeom prst="rect">
            <a:avLst/>
          </a:prstGeom>
        </p:spPr>
      </p:pic>
    </p:spTree>
    <p:extLst>
      <p:ext uri="{BB962C8B-B14F-4D97-AF65-F5344CB8AC3E}">
        <p14:creationId xmlns:p14="http://schemas.microsoft.com/office/powerpoint/2010/main" val="31360217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AFE765-1775-A538-75B0-D0E2314CF8BA}"/>
              </a:ext>
            </a:extLst>
          </p:cNvPr>
          <p:cNvSpPr txBox="1"/>
          <p:nvPr/>
        </p:nvSpPr>
        <p:spPr>
          <a:xfrm>
            <a:off x="2104546" y="160544"/>
            <a:ext cx="797256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CASE STUDY</a:t>
            </a:r>
          </a:p>
          <a:p>
            <a:pPr algn="ctr"/>
            <a:endParaRPr lang="en-US">
              <a:cs typeface="Calibri" panose="020F0502020204030204"/>
            </a:endParaRPr>
          </a:p>
        </p:txBody>
      </p:sp>
      <p:sp>
        <p:nvSpPr>
          <p:cNvPr id="5" name="TextBox 4">
            <a:extLst>
              <a:ext uri="{FF2B5EF4-FFF2-40B4-BE49-F238E27FC236}">
                <a16:creationId xmlns:a16="http://schemas.microsoft.com/office/drawing/2014/main" id="{19148E0B-7D64-F232-02DC-2D96830B246F}"/>
              </a:ext>
            </a:extLst>
          </p:cNvPr>
          <p:cNvSpPr txBox="1"/>
          <p:nvPr/>
        </p:nvSpPr>
        <p:spPr>
          <a:xfrm>
            <a:off x="577272" y="882753"/>
            <a:ext cx="296718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Basic Facts of Case</a:t>
            </a:r>
            <a:endParaRPr lang="en-US" sz="2800">
              <a:cs typeface="Calibri" panose="020F0502020204030204"/>
            </a:endParaRPr>
          </a:p>
        </p:txBody>
      </p:sp>
      <p:sp>
        <p:nvSpPr>
          <p:cNvPr id="6" name="Rectangle 5">
            <a:extLst>
              <a:ext uri="{FF2B5EF4-FFF2-40B4-BE49-F238E27FC236}">
                <a16:creationId xmlns:a16="http://schemas.microsoft.com/office/drawing/2014/main" id="{EEF1778A-1045-A32F-6EDA-07A691ADA4F3}"/>
              </a:ext>
            </a:extLst>
          </p:cNvPr>
          <p:cNvSpPr/>
          <p:nvPr/>
        </p:nvSpPr>
        <p:spPr>
          <a:xfrm>
            <a:off x="531092" y="764273"/>
            <a:ext cx="11025907" cy="5747362"/>
          </a:xfrm>
          <a:prstGeom prst="rect">
            <a:avLst/>
          </a:prstGeom>
          <a:noFill/>
          <a:ln w="57150">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1F661C3-3344-5A39-96DD-D53CF44DA054}"/>
              </a:ext>
            </a:extLst>
          </p:cNvPr>
          <p:cNvSpPr txBox="1"/>
          <p:nvPr/>
        </p:nvSpPr>
        <p:spPr>
          <a:xfrm>
            <a:off x="722633" y="1683932"/>
            <a:ext cx="821809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400" dirty="0">
                <a:cs typeface="Calibri" panose="020F0502020204030204"/>
              </a:rPr>
              <a:t>After school Union Faculty Advisory Council (FAC) with principal</a:t>
            </a:r>
          </a:p>
          <a:p>
            <a:pPr marL="285750" indent="-285750">
              <a:buFont typeface="Arial" panose="020B0604020202020204" pitchFamily="34" charset="0"/>
              <a:buChar char="•"/>
            </a:pPr>
            <a:r>
              <a:rPr lang="en-US" sz="2400" dirty="0">
                <a:cs typeface="Calibri" panose="020F0502020204030204"/>
              </a:rPr>
              <a:t>Principal states Union member was part of a committee</a:t>
            </a:r>
          </a:p>
          <a:p>
            <a:pPr marL="285750" indent="-285750">
              <a:buFont typeface="Arial" panose="020B0604020202020204" pitchFamily="34" charset="0"/>
              <a:buChar char="•"/>
            </a:pPr>
            <a:r>
              <a:rPr lang="en-US" sz="2400" dirty="0">
                <a:cs typeface="Calibri" panose="020F0502020204030204"/>
              </a:rPr>
              <a:t>Union member stands up, pounds fist on table, yells that it isn't true</a:t>
            </a:r>
          </a:p>
          <a:p>
            <a:pPr marL="285750" indent="-285750">
              <a:buFont typeface="Arial" panose="020B0604020202020204" pitchFamily="34" charset="0"/>
              <a:buChar char="•"/>
            </a:pPr>
            <a:r>
              <a:rPr lang="en-US" sz="2400" dirty="0">
                <a:cs typeface="Calibri" panose="020F0502020204030204"/>
              </a:rPr>
              <a:t>Principal apologizes but later "verbally counseled" the member for his "insubordination"</a:t>
            </a:r>
          </a:p>
          <a:p>
            <a:pPr marL="285750" indent="-285750">
              <a:buFont typeface="Arial" panose="020B0604020202020204" pitchFamily="34" charset="0"/>
              <a:buChar char="•"/>
            </a:pPr>
            <a:r>
              <a:rPr lang="en-US" sz="2400" dirty="0">
                <a:cs typeface="Calibri" panose="020F0502020204030204"/>
              </a:rPr>
              <a:t>In May, principal initiated a request to transfer the union member because of the "strained relationship" and that he "constantly files grievances claiming they are on behalf of the FAC" and he has impacted the "collegial atmosphere among colleagues“. Employee was transferred, union grieved. </a:t>
            </a:r>
          </a:p>
          <a:p>
            <a:pPr marL="285750" indent="-285750">
              <a:buFont typeface="Arial" panose="020B0604020202020204" pitchFamily="34" charset="0"/>
              <a:buChar char="•"/>
            </a:pPr>
            <a:r>
              <a:rPr lang="en-US" sz="2400" dirty="0">
                <a:cs typeface="Calibri" panose="020F0502020204030204"/>
              </a:rPr>
              <a:t>The case went to an arbitrator.</a:t>
            </a:r>
          </a:p>
        </p:txBody>
      </p:sp>
      <p:sp>
        <p:nvSpPr>
          <p:cNvPr id="8" name="TextBox 7">
            <a:extLst>
              <a:ext uri="{FF2B5EF4-FFF2-40B4-BE49-F238E27FC236}">
                <a16:creationId xmlns:a16="http://schemas.microsoft.com/office/drawing/2014/main" id="{7D32CF2A-870E-A1B8-4DCA-756F63DE1B15}"/>
              </a:ext>
            </a:extLst>
          </p:cNvPr>
          <p:cNvSpPr txBox="1"/>
          <p:nvPr/>
        </p:nvSpPr>
        <p:spPr>
          <a:xfrm>
            <a:off x="8831704" y="2935574"/>
            <a:ext cx="24483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cs typeface="Calibri"/>
              </a:rPr>
              <a:t>Is this retaliation?</a:t>
            </a:r>
            <a:endParaRPr lang="en-US"/>
          </a:p>
        </p:txBody>
      </p:sp>
      <p:sp>
        <p:nvSpPr>
          <p:cNvPr id="9" name="Rectangle 8">
            <a:extLst>
              <a:ext uri="{FF2B5EF4-FFF2-40B4-BE49-F238E27FC236}">
                <a16:creationId xmlns:a16="http://schemas.microsoft.com/office/drawing/2014/main" id="{D364CDAC-7ED4-D3A6-03DA-470E1062E7BA}"/>
              </a:ext>
            </a:extLst>
          </p:cNvPr>
          <p:cNvSpPr/>
          <p:nvPr/>
        </p:nvSpPr>
        <p:spPr>
          <a:xfrm>
            <a:off x="8706786" y="2498361"/>
            <a:ext cx="2698229" cy="198619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04638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A2CFB5-807C-B8EF-FBCD-8830B3BFD6B6}"/>
              </a:ext>
            </a:extLst>
          </p:cNvPr>
          <p:cNvSpPr txBox="1"/>
          <p:nvPr/>
        </p:nvSpPr>
        <p:spPr>
          <a:xfrm>
            <a:off x="1335228" y="1889457"/>
            <a:ext cx="74151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t>Case Study: Arbitrator's Decision</a:t>
            </a:r>
            <a:endParaRPr lang="en-US" sz="3600" b="1" dirty="0">
              <a:cs typeface="Calibri"/>
            </a:endParaRPr>
          </a:p>
        </p:txBody>
      </p:sp>
      <p:sp>
        <p:nvSpPr>
          <p:cNvPr id="5" name="TextBox 4">
            <a:extLst>
              <a:ext uri="{FF2B5EF4-FFF2-40B4-BE49-F238E27FC236}">
                <a16:creationId xmlns:a16="http://schemas.microsoft.com/office/drawing/2014/main" id="{E506AE20-36BF-FA93-961F-5523EFF8C4FD}"/>
              </a:ext>
            </a:extLst>
          </p:cNvPr>
          <p:cNvSpPr txBox="1"/>
          <p:nvPr/>
        </p:nvSpPr>
        <p:spPr>
          <a:xfrm>
            <a:off x="527154" y="2853875"/>
            <a:ext cx="11142688"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cs typeface="Calibri"/>
              </a:rPr>
              <a:t>" I do not agree with the Board that the </a:t>
            </a:r>
            <a:r>
              <a:rPr lang="en-US" sz="2800" dirty="0" err="1">
                <a:cs typeface="Calibri"/>
              </a:rPr>
              <a:t>Grievant's</a:t>
            </a:r>
            <a:r>
              <a:rPr lang="en-US" sz="2800" dirty="0">
                <a:cs typeface="Calibri"/>
              </a:rPr>
              <a:t> conduct on [date] was uncivil and therefore actionable, particularly where, as here, the Grievant was engaged in clear-cut protected union activity and was doing nothing more than engaging in "robust debate" about a misstatement made... The real reason Principal initiated the transfer action was to get rid of the Grievant so as to convert the labor-relations environment from contentious to collegial, her preferred way to conduct labor-management at her school".</a:t>
            </a:r>
          </a:p>
        </p:txBody>
      </p:sp>
      <p:pic>
        <p:nvPicPr>
          <p:cNvPr id="6" name="Picture 4" descr="A purple and orange rectangular frame&#10;&#10;Description automatically generated">
            <a:extLst>
              <a:ext uri="{FF2B5EF4-FFF2-40B4-BE49-F238E27FC236}">
                <a16:creationId xmlns:a16="http://schemas.microsoft.com/office/drawing/2014/main" id="{95C53DAF-3855-5D69-802B-2F6A4BA46C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355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803511"/>
            <a:ext cx="9218645" cy="1323439"/>
          </a:xfrm>
          <a:prstGeom prst="rect">
            <a:avLst/>
          </a:prstGeom>
          <a:noFill/>
        </p:spPr>
        <p:txBody>
          <a:bodyPr wrap="square" lIns="91440" tIns="45720" rIns="91440" bIns="45720" rtlCol="0" anchor="t">
            <a:spAutoFit/>
          </a:bodyPr>
          <a:lstStyle/>
          <a:p>
            <a:pPr algn="ctr"/>
            <a:r>
              <a:rPr lang="en-US" sz="4000">
                <a:latin typeface="Cooper Black"/>
              </a:rPr>
              <a:t>TYPES OF REPRESENTATION MEETINGS</a:t>
            </a:r>
            <a:endParaRPr lang="en-US"/>
          </a:p>
        </p:txBody>
      </p:sp>
      <p:sp>
        <p:nvSpPr>
          <p:cNvPr id="4" name="Rectangle 3">
            <a:extLst>
              <a:ext uri="{FF2B5EF4-FFF2-40B4-BE49-F238E27FC236}">
                <a16:creationId xmlns:a16="http://schemas.microsoft.com/office/drawing/2014/main" id="{2C0DAF78-FDFC-C7C3-F12D-6F1084365D18}"/>
              </a:ext>
            </a:extLst>
          </p:cNvPr>
          <p:cNvSpPr/>
          <p:nvPr/>
        </p:nvSpPr>
        <p:spPr>
          <a:xfrm>
            <a:off x="586853" y="3253052"/>
            <a:ext cx="3107476" cy="2209271"/>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8B9F0B-9A08-B1F0-7A46-AE291FA6BF3B}"/>
              </a:ext>
            </a:extLst>
          </p:cNvPr>
          <p:cNvSpPr txBox="1"/>
          <p:nvPr/>
        </p:nvSpPr>
        <p:spPr>
          <a:xfrm>
            <a:off x="488846" y="3432279"/>
            <a:ext cx="33072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Discipline</a:t>
            </a:r>
          </a:p>
        </p:txBody>
      </p:sp>
      <p:sp>
        <p:nvSpPr>
          <p:cNvPr id="8" name="TextBox 7">
            <a:extLst>
              <a:ext uri="{FF2B5EF4-FFF2-40B4-BE49-F238E27FC236}">
                <a16:creationId xmlns:a16="http://schemas.microsoft.com/office/drawing/2014/main" id="{E827526B-0DE0-8E36-A4BC-468E120C6265}"/>
              </a:ext>
            </a:extLst>
          </p:cNvPr>
          <p:cNvSpPr txBox="1"/>
          <p:nvPr/>
        </p:nvSpPr>
        <p:spPr>
          <a:xfrm>
            <a:off x="8638588" y="3428253"/>
            <a:ext cx="29712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Contract Violation</a:t>
            </a:r>
            <a:endParaRPr lang="en-US" sz="2800">
              <a:cs typeface="Calibri"/>
            </a:endParaRPr>
          </a:p>
        </p:txBody>
      </p:sp>
      <p:sp>
        <p:nvSpPr>
          <p:cNvPr id="9" name="Rectangle 8">
            <a:extLst>
              <a:ext uri="{FF2B5EF4-FFF2-40B4-BE49-F238E27FC236}">
                <a16:creationId xmlns:a16="http://schemas.microsoft.com/office/drawing/2014/main" id="{94EEF1D0-24B1-4027-56E8-A18C74E6B5B6}"/>
              </a:ext>
            </a:extLst>
          </p:cNvPr>
          <p:cNvSpPr/>
          <p:nvPr/>
        </p:nvSpPr>
        <p:spPr>
          <a:xfrm>
            <a:off x="4651915" y="3253052"/>
            <a:ext cx="3107476" cy="2197365"/>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DE3F50A-3474-02C2-A113-2A33B2B9B836}"/>
              </a:ext>
            </a:extLst>
          </p:cNvPr>
          <p:cNvSpPr/>
          <p:nvPr/>
        </p:nvSpPr>
        <p:spPr>
          <a:xfrm>
            <a:off x="8550121" y="3253052"/>
            <a:ext cx="3107476" cy="2209271"/>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FA22985-4591-B568-7102-48135F5D3AF9}"/>
              </a:ext>
            </a:extLst>
          </p:cNvPr>
          <p:cNvSpPr txBox="1"/>
          <p:nvPr/>
        </p:nvSpPr>
        <p:spPr>
          <a:xfrm>
            <a:off x="4900010" y="3432186"/>
            <a:ext cx="262440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Problem Solving</a:t>
            </a:r>
          </a:p>
        </p:txBody>
      </p:sp>
      <p:sp>
        <p:nvSpPr>
          <p:cNvPr id="15" name="TextBox 14">
            <a:extLst>
              <a:ext uri="{FF2B5EF4-FFF2-40B4-BE49-F238E27FC236}">
                <a16:creationId xmlns:a16="http://schemas.microsoft.com/office/drawing/2014/main" id="{0EB1163A-D1C0-EE5F-D45E-881C2BAB641D}"/>
              </a:ext>
            </a:extLst>
          </p:cNvPr>
          <p:cNvSpPr txBox="1"/>
          <p:nvPr/>
        </p:nvSpPr>
        <p:spPr>
          <a:xfrm>
            <a:off x="8596313" y="3946920"/>
            <a:ext cx="306585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cs typeface="Calibri"/>
              </a:rPr>
              <a:t>IMPORTANT: YOU SHOULD </a:t>
            </a:r>
            <a:r>
              <a:rPr lang="en-US" b="1">
                <a:solidFill>
                  <a:srgbClr val="C00000"/>
                </a:solidFill>
                <a:cs typeface="Calibri"/>
              </a:rPr>
              <a:t>NOT </a:t>
            </a:r>
            <a:r>
              <a:rPr lang="en-US" b="1">
                <a:cs typeface="Calibri"/>
              </a:rPr>
              <a:t>FILE A GRIEVANCE; YOU ARE TRYING TO RESOLVE AT THE LOWEST LEVEL POSSIBLE WHICH IS AT THE WORK SITE.</a:t>
            </a:r>
            <a:endParaRPr lang="en-US"/>
          </a:p>
        </p:txBody>
      </p:sp>
      <p:sp>
        <p:nvSpPr>
          <p:cNvPr id="16" name="TextBox 15">
            <a:extLst>
              <a:ext uri="{FF2B5EF4-FFF2-40B4-BE49-F238E27FC236}">
                <a16:creationId xmlns:a16="http://schemas.microsoft.com/office/drawing/2014/main" id="{98FB559B-6A2D-9C50-371A-1A8551EA12D3}"/>
              </a:ext>
            </a:extLst>
          </p:cNvPr>
          <p:cNvSpPr txBox="1"/>
          <p:nvPr/>
        </p:nvSpPr>
        <p:spPr>
          <a:xfrm>
            <a:off x="3280172" y="6628804"/>
            <a:ext cx="1443632" cy="178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7" name="TextBox 16">
            <a:extLst>
              <a:ext uri="{FF2B5EF4-FFF2-40B4-BE49-F238E27FC236}">
                <a16:creationId xmlns:a16="http://schemas.microsoft.com/office/drawing/2014/main" id="{ACC9152E-BF7B-AE2B-DAC0-9CA6C3995BD7}"/>
              </a:ext>
            </a:extLst>
          </p:cNvPr>
          <p:cNvSpPr txBox="1"/>
          <p:nvPr/>
        </p:nvSpPr>
        <p:spPr>
          <a:xfrm>
            <a:off x="476250" y="5789413"/>
            <a:ext cx="112960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KEEP YOUR UNISERV DIRECTOR INFORMED OF WHAT'S OCCURING.</a:t>
            </a:r>
          </a:p>
        </p:txBody>
      </p:sp>
      <p:pic>
        <p:nvPicPr>
          <p:cNvPr id="3" name="Picture 4" descr="A purple and orange rectangular frame&#10;&#10;Description automatically generated">
            <a:extLst>
              <a:ext uri="{FF2B5EF4-FFF2-40B4-BE49-F238E27FC236}">
                <a16:creationId xmlns:a16="http://schemas.microsoft.com/office/drawing/2014/main" id="{34626901-0CCC-8523-47FB-02452A62DA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300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493BB3-916F-551B-B1C2-3B31CC07FC0F}"/>
              </a:ext>
            </a:extLst>
          </p:cNvPr>
          <p:cNvSpPr/>
          <p:nvPr/>
        </p:nvSpPr>
        <p:spPr>
          <a:xfrm>
            <a:off x="796447" y="1553637"/>
            <a:ext cx="3141465" cy="1438225"/>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4657BE-2E26-3096-70B9-711B954CE8CD}"/>
              </a:ext>
            </a:extLst>
          </p:cNvPr>
          <p:cNvSpPr/>
          <p:nvPr/>
        </p:nvSpPr>
        <p:spPr>
          <a:xfrm>
            <a:off x="4521725" y="1553635"/>
            <a:ext cx="3141465" cy="1439693"/>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BC2CF2-E0CD-D54A-24FC-5C403D35E0FB}"/>
              </a:ext>
            </a:extLst>
          </p:cNvPr>
          <p:cNvSpPr/>
          <p:nvPr/>
        </p:nvSpPr>
        <p:spPr>
          <a:xfrm>
            <a:off x="8241157" y="1422975"/>
            <a:ext cx="3141465" cy="148731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ABAB-A3B0-D41B-A44D-771F4E4B0D9B}"/>
              </a:ext>
            </a:extLst>
          </p:cNvPr>
          <p:cNvSpPr txBox="1"/>
          <p:nvPr/>
        </p:nvSpPr>
        <p:spPr>
          <a:xfrm>
            <a:off x="3050948" y="323164"/>
            <a:ext cx="653983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600" b="1">
                <a:cs typeface="Calibri"/>
              </a:rPr>
              <a:t>When to Turn it Over to the UD</a:t>
            </a:r>
            <a:endParaRPr lang="en-US" sz="3600">
              <a:cs typeface="Calibri" panose="020F0502020204030204"/>
            </a:endParaRPr>
          </a:p>
        </p:txBody>
      </p:sp>
      <p:sp>
        <p:nvSpPr>
          <p:cNvPr id="15" name="TextBox 14">
            <a:extLst>
              <a:ext uri="{FF2B5EF4-FFF2-40B4-BE49-F238E27FC236}">
                <a16:creationId xmlns:a16="http://schemas.microsoft.com/office/drawing/2014/main" id="{A82B110F-C869-4E4A-C02D-F7250662D916}"/>
              </a:ext>
            </a:extLst>
          </p:cNvPr>
          <p:cNvSpPr txBox="1"/>
          <p:nvPr/>
        </p:nvSpPr>
        <p:spPr>
          <a:xfrm>
            <a:off x="931950" y="1836334"/>
            <a:ext cx="286402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CPS Investigation</a:t>
            </a:r>
            <a:endParaRPr lang="en-US"/>
          </a:p>
          <a:p>
            <a:pPr algn="ctr"/>
            <a:r>
              <a:rPr lang="en-US" sz="2800" b="1">
                <a:solidFill>
                  <a:srgbClr val="C00000"/>
                </a:solidFill>
                <a:cs typeface="Calibri" panose="020F0502020204030204"/>
              </a:rPr>
              <a:t>IMMEDIATELY!</a:t>
            </a:r>
          </a:p>
        </p:txBody>
      </p:sp>
      <p:sp>
        <p:nvSpPr>
          <p:cNvPr id="16" name="TextBox 15">
            <a:extLst>
              <a:ext uri="{FF2B5EF4-FFF2-40B4-BE49-F238E27FC236}">
                <a16:creationId xmlns:a16="http://schemas.microsoft.com/office/drawing/2014/main" id="{83A99D1E-619B-0F50-44C8-207119A81FD8}"/>
              </a:ext>
            </a:extLst>
          </p:cNvPr>
          <p:cNvSpPr txBox="1"/>
          <p:nvPr/>
        </p:nvSpPr>
        <p:spPr>
          <a:xfrm>
            <a:off x="4675785" y="1832217"/>
            <a:ext cx="28521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Evaluation Issue</a:t>
            </a:r>
          </a:p>
        </p:txBody>
      </p:sp>
      <p:sp>
        <p:nvSpPr>
          <p:cNvPr id="17" name="TextBox 16">
            <a:extLst>
              <a:ext uri="{FF2B5EF4-FFF2-40B4-BE49-F238E27FC236}">
                <a16:creationId xmlns:a16="http://schemas.microsoft.com/office/drawing/2014/main" id="{502E240A-6FE3-B721-2B6C-EE010D6F5101}"/>
              </a:ext>
            </a:extLst>
          </p:cNvPr>
          <p:cNvSpPr txBox="1"/>
          <p:nvPr/>
        </p:nvSpPr>
        <p:spPr>
          <a:xfrm>
            <a:off x="8430187" y="1553081"/>
            <a:ext cx="276340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cs typeface="Calibri" panose="020F0502020204030204"/>
              </a:rPr>
              <a:t>Discipline that could result in termination</a:t>
            </a:r>
          </a:p>
        </p:txBody>
      </p:sp>
      <p:pic>
        <p:nvPicPr>
          <p:cNvPr id="2" name="Picture 2" descr="A red button with white text&#10;&#10;Description automatically generated">
            <a:extLst>
              <a:ext uri="{FF2B5EF4-FFF2-40B4-BE49-F238E27FC236}">
                <a16:creationId xmlns:a16="http://schemas.microsoft.com/office/drawing/2014/main" id="{43B86852-6F67-1F0E-A7AA-C274F6961E8E}"/>
              </a:ext>
            </a:extLst>
          </p:cNvPr>
          <p:cNvPicPr>
            <a:picLocks noChangeAspect="1"/>
          </p:cNvPicPr>
          <p:nvPr/>
        </p:nvPicPr>
        <p:blipFill>
          <a:blip r:embed="rId2"/>
          <a:stretch>
            <a:fillRect/>
          </a:stretch>
        </p:blipFill>
        <p:spPr>
          <a:xfrm>
            <a:off x="2319337" y="2969050"/>
            <a:ext cx="4410074" cy="3705962"/>
          </a:xfrm>
          <a:prstGeom prst="rect">
            <a:avLst/>
          </a:prstGeom>
        </p:spPr>
      </p:pic>
    </p:spTree>
    <p:extLst>
      <p:ext uri="{BB962C8B-B14F-4D97-AF65-F5344CB8AC3E}">
        <p14:creationId xmlns:p14="http://schemas.microsoft.com/office/powerpoint/2010/main" val="31666545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1569660"/>
          </a:xfrm>
          <a:prstGeom prst="rect">
            <a:avLst/>
          </a:prstGeom>
          <a:noFill/>
        </p:spPr>
        <p:txBody>
          <a:bodyPr wrap="square" lIns="91440" tIns="45720" rIns="91440" bIns="45720" rtlCol="0" anchor="t">
            <a:spAutoFit/>
          </a:bodyPr>
          <a:lstStyle/>
          <a:p>
            <a:pPr algn="ctr"/>
            <a:r>
              <a:rPr lang="en-US" sz="4800">
                <a:latin typeface="Cooper Black"/>
              </a:rPr>
              <a:t>Interacting with Members - Summary</a:t>
            </a: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9" name="TextBox 8">
            <a:extLst>
              <a:ext uri="{FF2B5EF4-FFF2-40B4-BE49-F238E27FC236}">
                <a16:creationId xmlns:a16="http://schemas.microsoft.com/office/drawing/2014/main" id="{8E3F91A3-443A-2F55-CFF9-6CBB8B2CB255}"/>
              </a:ext>
            </a:extLst>
          </p:cNvPr>
          <p:cNvSpPr txBox="1"/>
          <p:nvPr/>
        </p:nvSpPr>
        <p:spPr>
          <a:xfrm>
            <a:off x="767220" y="2090280"/>
            <a:ext cx="10889813"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sz="2400">
                <a:cs typeface="Calibri" panose="020F0502020204030204"/>
              </a:rPr>
              <a:t>As an Association Representative, you are the frontline of your Union and will be called upon to represent your colleagues with management</a:t>
            </a:r>
          </a:p>
          <a:p>
            <a:pPr marL="342900" indent="-342900">
              <a:buAutoNum type="arabicParenR"/>
            </a:pPr>
            <a:r>
              <a:rPr lang="en-US" sz="2400">
                <a:cs typeface="Calibri" panose="020F0502020204030204"/>
              </a:rPr>
              <a:t>These meetings will often take the form of a low-level grievance, discipline meeting, or problem-solving </a:t>
            </a:r>
          </a:p>
          <a:p>
            <a:pPr marL="342900" indent="-342900">
              <a:buAutoNum type="arabicParenR"/>
            </a:pPr>
            <a:r>
              <a:rPr lang="en-US" sz="2400">
                <a:cs typeface="Calibri" panose="020F0502020204030204"/>
              </a:rPr>
              <a:t>In all these scenarios, you want to interview the member and any relevant witnesses to get as much information as possible</a:t>
            </a:r>
          </a:p>
          <a:p>
            <a:pPr marL="342900" indent="-342900">
              <a:buAutoNum type="arabicParenR"/>
            </a:pPr>
            <a:r>
              <a:rPr lang="en-US" sz="2400">
                <a:cs typeface="Calibri" panose="020F0502020204030204"/>
              </a:rPr>
              <a:t>Our jobs are stressful, and anything involving their union can lead to strong emotional reactions from our members</a:t>
            </a:r>
          </a:p>
          <a:p>
            <a:pPr marL="342900" indent="-342900">
              <a:buAutoNum type="arabicParenR"/>
            </a:pPr>
            <a:r>
              <a:rPr lang="en-US" sz="2400">
                <a:cs typeface="Calibri" panose="020F0502020204030204"/>
              </a:rPr>
              <a:t>Part of your job is meeting members where they are and helping them work through those emotional states to solve the problem</a:t>
            </a:r>
          </a:p>
          <a:p>
            <a:pPr marL="342900" indent="-342900">
              <a:buAutoNum type="arabicParenR"/>
            </a:pPr>
            <a:r>
              <a:rPr lang="en-US" sz="2400">
                <a:cs typeface="Calibri" panose="020F0502020204030204"/>
              </a:rPr>
              <a:t>In all of this, you need to maintain a posture of fairness and impartiality as a legal representative of your union</a:t>
            </a:r>
          </a:p>
        </p:txBody>
      </p:sp>
    </p:spTree>
    <p:extLst>
      <p:ext uri="{BB962C8B-B14F-4D97-AF65-F5344CB8AC3E}">
        <p14:creationId xmlns:p14="http://schemas.microsoft.com/office/powerpoint/2010/main" val="13004263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903445"/>
            <a:ext cx="9218645" cy="4031873"/>
          </a:xfrm>
          <a:prstGeom prst="rect">
            <a:avLst/>
          </a:prstGeom>
          <a:noFill/>
        </p:spPr>
        <p:txBody>
          <a:bodyPr wrap="square" lIns="91440" tIns="45720" rIns="91440" bIns="45720" rtlCol="0" anchor="t">
            <a:spAutoFit/>
          </a:bodyPr>
          <a:lstStyle/>
          <a:p>
            <a:pPr algn="ctr"/>
            <a:r>
              <a:rPr lang="en-US" sz="4000" dirty="0">
                <a:latin typeface="Cooper Black"/>
              </a:rPr>
              <a:t>Weingarten Rights</a:t>
            </a:r>
          </a:p>
          <a:p>
            <a:pPr algn="ctr"/>
            <a:endParaRPr lang="en-US" sz="4400" dirty="0">
              <a:latin typeface="Cooper Black"/>
            </a:endParaRPr>
          </a:p>
          <a:p>
            <a:pPr algn="ctr"/>
            <a:r>
              <a:rPr lang="en-US" sz="3600" dirty="0">
                <a:solidFill>
                  <a:srgbClr val="7030A0"/>
                </a:solidFill>
                <a:latin typeface="Calibri"/>
                <a:cs typeface="Calibri"/>
              </a:rPr>
              <a:t>"If this discussion could lead to my being disciplined or terminated, </a:t>
            </a:r>
            <a:br>
              <a:rPr lang="en-US" sz="3600" dirty="0">
                <a:solidFill>
                  <a:srgbClr val="7030A0"/>
                </a:solidFill>
                <a:latin typeface="Calibri"/>
                <a:cs typeface="Calibri"/>
              </a:rPr>
            </a:br>
            <a:r>
              <a:rPr lang="en-US" sz="3600" dirty="0">
                <a:solidFill>
                  <a:srgbClr val="7030A0"/>
                </a:solidFill>
                <a:latin typeface="Calibri"/>
                <a:cs typeface="Calibri"/>
              </a:rPr>
              <a:t>I request that my union representative be present at the meeting."</a:t>
            </a:r>
            <a:endParaRPr lang="en-US" sz="3600" dirty="0">
              <a:solidFill>
                <a:srgbClr val="00000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86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381097" y="1903445"/>
            <a:ext cx="11564174" cy="4154984"/>
          </a:xfrm>
          <a:prstGeom prst="rect">
            <a:avLst/>
          </a:prstGeom>
          <a:noFill/>
        </p:spPr>
        <p:txBody>
          <a:bodyPr wrap="square" lIns="91440" tIns="45720" rIns="91440" bIns="45720" rtlCol="0" anchor="t">
            <a:spAutoFit/>
          </a:bodyPr>
          <a:lstStyle/>
          <a:p>
            <a:pPr algn="ctr"/>
            <a:r>
              <a:rPr lang="en-US" sz="4000">
                <a:latin typeface="Cooper Black"/>
              </a:rPr>
              <a:t>Weingarten Rights</a:t>
            </a:r>
          </a:p>
          <a:p>
            <a:r>
              <a:rPr lang="en-US" sz="2800">
                <a:solidFill>
                  <a:srgbClr val="7030A0"/>
                </a:solidFill>
                <a:latin typeface="Calibri"/>
                <a:cs typeface="Calibri"/>
              </a:rPr>
              <a:t>Established in the private sector by the Supreme Ct. in </a:t>
            </a:r>
            <a:r>
              <a:rPr lang="en-US" sz="2800" i="1" dirty="0">
                <a:solidFill>
                  <a:srgbClr val="7030A0"/>
                </a:solidFill>
                <a:latin typeface="Calibri"/>
                <a:cs typeface="Calibri"/>
              </a:rPr>
              <a:t>NLRB vs. Weingarten</a:t>
            </a:r>
            <a:r>
              <a:rPr lang="en-US" sz="2800" dirty="0">
                <a:solidFill>
                  <a:srgbClr val="7030A0"/>
                </a:solidFill>
                <a:latin typeface="Calibri"/>
                <a:cs typeface="Calibri"/>
              </a:rPr>
              <a:t>.</a:t>
            </a:r>
          </a:p>
          <a:p>
            <a:endParaRPr lang="en-US" sz="2800" dirty="0">
              <a:solidFill>
                <a:srgbClr val="7030A0"/>
              </a:solidFill>
              <a:latin typeface="Calibri"/>
              <a:cs typeface="Calibri"/>
            </a:endParaRPr>
          </a:p>
          <a:p>
            <a:r>
              <a:rPr lang="en-US" sz="2800">
                <a:solidFill>
                  <a:srgbClr val="7030A0"/>
                </a:solidFill>
                <a:latin typeface="Calibri"/>
                <a:cs typeface="Calibri"/>
              </a:rPr>
              <a:t>State employees have won similar rights through state law, state labor board </a:t>
            </a:r>
            <a:r>
              <a:rPr lang="en-US" sz="2800" dirty="0">
                <a:solidFill>
                  <a:srgbClr val="7030A0"/>
                </a:solidFill>
                <a:latin typeface="Calibri"/>
                <a:cs typeface="Calibri"/>
              </a:rPr>
              <a:t>decisions, or union contracts.</a:t>
            </a:r>
          </a:p>
          <a:p>
            <a:endParaRPr lang="en-US" sz="2800" dirty="0">
              <a:solidFill>
                <a:srgbClr val="7030A0"/>
              </a:solidFill>
              <a:latin typeface="Calibri"/>
              <a:cs typeface="Calibri"/>
            </a:endParaRPr>
          </a:p>
          <a:p>
            <a:r>
              <a:rPr lang="en-US" sz="2800" dirty="0">
                <a:solidFill>
                  <a:srgbClr val="7030A0"/>
                </a:solidFill>
                <a:latin typeface="Calibri"/>
                <a:cs typeface="Calibri"/>
              </a:rPr>
              <a:t>Union contracts typically use the same language as the </a:t>
            </a:r>
            <a:r>
              <a:rPr lang="en-US" sz="2800" i="1" dirty="0">
                <a:solidFill>
                  <a:srgbClr val="7030A0"/>
                </a:solidFill>
                <a:latin typeface="Calibri"/>
                <a:cs typeface="Calibri"/>
              </a:rPr>
              <a:t>Weingarten </a:t>
            </a:r>
            <a:r>
              <a:rPr lang="en-US" sz="2800" dirty="0">
                <a:solidFill>
                  <a:srgbClr val="7030A0"/>
                </a:solidFill>
                <a:latin typeface="Calibri"/>
                <a:cs typeface="Calibri"/>
              </a:rPr>
              <a:t>decision; union interpret their contracts to provide the strongest rights guaranteed to </a:t>
            </a:r>
            <a:r>
              <a:rPr lang="en-US" sz="2800">
                <a:solidFill>
                  <a:srgbClr val="7030A0"/>
                </a:solidFill>
                <a:latin typeface="Calibri"/>
                <a:cs typeface="Calibri"/>
              </a:rPr>
              <a:t>the private sector under </a:t>
            </a:r>
            <a:r>
              <a:rPr lang="en-US" sz="2800" i="1">
                <a:solidFill>
                  <a:srgbClr val="7030A0"/>
                </a:solidFill>
                <a:latin typeface="Calibri"/>
                <a:cs typeface="Calibri"/>
              </a:rPr>
              <a:t>Weingarten</a:t>
            </a:r>
            <a:r>
              <a:rPr lang="en-US" sz="2800">
                <a:solidFill>
                  <a:srgbClr val="7030A0"/>
                </a:solidFill>
                <a:latin typeface="Calibri"/>
                <a:cs typeface="Calibri"/>
              </a:rPr>
              <a:t>.</a:t>
            </a: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818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262035" y="1903445"/>
            <a:ext cx="11564175" cy="5447645"/>
          </a:xfrm>
          <a:prstGeom prst="rect">
            <a:avLst/>
          </a:prstGeom>
          <a:noFill/>
        </p:spPr>
        <p:txBody>
          <a:bodyPr wrap="square" lIns="91440" tIns="45720" rIns="91440" bIns="45720" rtlCol="0" anchor="t">
            <a:spAutoFit/>
          </a:bodyPr>
          <a:lstStyle/>
          <a:p>
            <a:pPr algn="ctr"/>
            <a:r>
              <a:rPr lang="en-US" sz="4000" dirty="0">
                <a:latin typeface="Cooper Black"/>
              </a:rPr>
              <a:t>When do Weingarten Rights Apply?</a:t>
            </a:r>
          </a:p>
          <a:p>
            <a:pPr algn="ctr"/>
            <a:endParaRPr lang="en-US" sz="4000" dirty="0">
              <a:solidFill>
                <a:srgbClr val="000000"/>
              </a:solidFill>
              <a:latin typeface="Cooper Black"/>
              <a:cs typeface="Calibri"/>
            </a:endParaRPr>
          </a:p>
          <a:p>
            <a:pPr marL="457200" indent="-457200">
              <a:buFont typeface="Arial"/>
              <a:buChar char="•"/>
            </a:pPr>
            <a:r>
              <a:rPr lang="en-US" sz="4000" dirty="0">
                <a:solidFill>
                  <a:srgbClr val="7030A0"/>
                </a:solidFill>
                <a:latin typeface="Calibri"/>
                <a:cs typeface="Calibri"/>
              </a:rPr>
              <a:t>Supervisor makes attendence mandatory.</a:t>
            </a:r>
          </a:p>
          <a:p>
            <a:pPr marL="457200" indent="-457200">
              <a:buFont typeface="Arial"/>
              <a:buChar char="•"/>
            </a:pPr>
            <a:r>
              <a:rPr lang="en-US" sz="4000" dirty="0">
                <a:solidFill>
                  <a:srgbClr val="7030A0"/>
                </a:solidFill>
                <a:latin typeface="Calibri"/>
                <a:cs typeface="Calibri"/>
              </a:rPr>
              <a:t>Meeting is (or becomes) part of an investigation.</a:t>
            </a:r>
          </a:p>
          <a:p>
            <a:pPr marL="457200" indent="-457200">
              <a:buFont typeface="Arial"/>
              <a:buChar char="•"/>
            </a:pPr>
            <a:r>
              <a:rPr lang="en-US" sz="4000" dirty="0">
                <a:solidFill>
                  <a:srgbClr val="7030A0"/>
                </a:solidFill>
                <a:latin typeface="Calibri"/>
                <a:cs typeface="Calibri"/>
              </a:rPr>
              <a:t>Employee reasonably believes discipline could result.</a:t>
            </a:r>
          </a:p>
          <a:p>
            <a:pPr marL="457200" indent="-457200">
              <a:buFont typeface="Arial"/>
              <a:buChar char="•"/>
            </a:pPr>
            <a:r>
              <a:rPr lang="en-US" sz="4000" dirty="0">
                <a:solidFill>
                  <a:srgbClr val="7030A0"/>
                </a:solidFill>
                <a:latin typeface="Calibri"/>
                <a:cs typeface="Calibri"/>
              </a:rPr>
              <a:t>Employee requests representation.</a:t>
            </a:r>
            <a:endParaRPr lang="en-US" sz="3200" dirty="0">
              <a:solidFill>
                <a:srgbClr val="7030A0"/>
              </a:solidFill>
              <a:latin typeface="Calibri"/>
              <a:cs typeface="Calibri"/>
            </a:endParaRPr>
          </a:p>
          <a:p>
            <a:endParaRPr lang="en-US" sz="4400" dirty="0">
              <a:solidFill>
                <a:srgbClr val="000000"/>
              </a:solidFill>
              <a:latin typeface="Cooper Black"/>
              <a:cs typeface="Calibri"/>
            </a:endParaRPr>
          </a:p>
          <a:p>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81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310287" y="1712945"/>
            <a:ext cx="11564175" cy="6678751"/>
          </a:xfrm>
          <a:prstGeom prst="rect">
            <a:avLst/>
          </a:prstGeom>
          <a:noFill/>
        </p:spPr>
        <p:txBody>
          <a:bodyPr wrap="square" lIns="91440" tIns="45720" rIns="91440" bIns="45720" rtlCol="0" anchor="t">
            <a:spAutoFit/>
          </a:bodyPr>
          <a:lstStyle/>
          <a:p>
            <a:pPr algn="ctr"/>
            <a:r>
              <a:rPr lang="en-US" sz="4000" dirty="0">
                <a:latin typeface="Cooper Black"/>
              </a:rPr>
              <a:t>When do Weingarten Rights Not Apply?</a:t>
            </a:r>
          </a:p>
          <a:p>
            <a:pPr marL="457200" indent="-457200">
              <a:buFont typeface="Arial"/>
              <a:buChar char="•"/>
            </a:pPr>
            <a:r>
              <a:rPr lang="en-US" sz="4000" dirty="0">
                <a:solidFill>
                  <a:srgbClr val="7030A0"/>
                </a:solidFill>
                <a:latin typeface="Calibri"/>
                <a:cs typeface="Calibri"/>
              </a:rPr>
              <a:t>Employee has asked for the meeting.</a:t>
            </a:r>
          </a:p>
          <a:p>
            <a:pPr marL="457200" indent="-457200">
              <a:buFont typeface="Arial"/>
              <a:buChar char="•"/>
            </a:pPr>
            <a:r>
              <a:rPr lang="en-US" sz="4000" dirty="0">
                <a:solidFill>
                  <a:srgbClr val="7030A0"/>
                </a:solidFill>
                <a:latin typeface="Calibri"/>
                <a:cs typeface="Calibri"/>
              </a:rPr>
              <a:t>Meeting is for routine supervisory purposes.</a:t>
            </a:r>
          </a:p>
          <a:p>
            <a:pPr marL="457200" indent="-457200">
              <a:buFont typeface="Arial"/>
              <a:buChar char="•"/>
            </a:pPr>
            <a:r>
              <a:rPr lang="en-US" sz="4000" dirty="0">
                <a:solidFill>
                  <a:srgbClr val="7030A0"/>
                </a:solidFill>
                <a:latin typeface="Calibri"/>
                <a:cs typeface="Calibri"/>
              </a:rPr>
              <a:t>Supervisor has assured employee that discussion is not part of a disciplinary investigation.</a:t>
            </a:r>
          </a:p>
          <a:p>
            <a:pPr marL="457200" indent="-457200">
              <a:buFont typeface="Arial"/>
              <a:buChar char="•"/>
            </a:pPr>
            <a:r>
              <a:rPr lang="en-US" sz="4000" dirty="0">
                <a:solidFill>
                  <a:srgbClr val="7030A0"/>
                </a:solidFill>
                <a:latin typeface="Calibri"/>
                <a:cs typeface="Calibri"/>
              </a:rPr>
              <a:t>Meeting is disciplinary, but employee did not request union representation.</a:t>
            </a:r>
          </a:p>
          <a:p>
            <a:pPr marL="457200" indent="-457200">
              <a:buFont typeface="Arial"/>
              <a:buChar char="•"/>
            </a:pPr>
            <a:endParaRPr lang="en-US" sz="4000" dirty="0">
              <a:solidFill>
                <a:srgbClr val="7030A0"/>
              </a:solidFill>
              <a:cs typeface="Calibri"/>
            </a:endParaRPr>
          </a:p>
          <a:p>
            <a:endParaRPr lang="en-US" sz="4400" dirty="0">
              <a:solidFill>
                <a:srgbClr val="000000"/>
              </a:solidFill>
              <a:latin typeface="Cooper Black"/>
              <a:cs typeface="Calibri"/>
            </a:endParaRPr>
          </a:p>
          <a:p>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80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357285" y="1903445"/>
            <a:ext cx="11576081" cy="4462760"/>
          </a:xfrm>
          <a:prstGeom prst="rect">
            <a:avLst/>
          </a:prstGeom>
          <a:noFill/>
        </p:spPr>
        <p:txBody>
          <a:bodyPr wrap="square" lIns="91440" tIns="45720" rIns="91440" bIns="45720" rtlCol="0" anchor="t">
            <a:spAutoFit/>
          </a:bodyPr>
          <a:lstStyle/>
          <a:p>
            <a:pPr algn="ctr"/>
            <a:r>
              <a:rPr lang="en-US" sz="4000">
                <a:latin typeface="Cooper Black"/>
              </a:rPr>
              <a:t>Weingarten Rights</a:t>
            </a:r>
          </a:p>
          <a:p>
            <a:r>
              <a:rPr lang="en-US" sz="3600">
                <a:solidFill>
                  <a:srgbClr val="7030A0"/>
                </a:solidFill>
                <a:latin typeface="Calibri"/>
                <a:cs typeface="Calibri"/>
              </a:rPr>
              <a:t>Reasonable belief depends on circumstances:</a:t>
            </a:r>
            <a:endParaRPr lang="en-US" sz="3600" dirty="0">
              <a:solidFill>
                <a:srgbClr val="7030A0"/>
              </a:solidFill>
              <a:latin typeface="Calibri"/>
              <a:cs typeface="Calibri"/>
            </a:endParaRPr>
          </a:p>
          <a:p>
            <a:endParaRPr lang="en-US" sz="3600" dirty="0">
              <a:solidFill>
                <a:srgbClr val="7030A0"/>
              </a:solidFill>
              <a:latin typeface="Calibri"/>
              <a:cs typeface="Calibri"/>
            </a:endParaRPr>
          </a:p>
          <a:p>
            <a:pPr marL="571500" indent="-571500">
              <a:buFont typeface="Arial"/>
              <a:buChar char="•"/>
            </a:pPr>
            <a:r>
              <a:rPr lang="en-US" sz="3600" dirty="0">
                <a:solidFill>
                  <a:srgbClr val="7030A0"/>
                </a:solidFill>
                <a:latin typeface="Calibri"/>
                <a:cs typeface="Calibri"/>
              </a:rPr>
              <a:t>Has supervisor issued prior warnings? </a:t>
            </a:r>
          </a:p>
          <a:p>
            <a:pPr marL="571500" indent="-571500">
              <a:buFont typeface="Arial"/>
              <a:buChar char="•"/>
            </a:pPr>
            <a:r>
              <a:rPr lang="en-US" sz="3600">
                <a:solidFill>
                  <a:srgbClr val="7030A0"/>
                </a:solidFill>
                <a:latin typeface="Calibri"/>
                <a:cs typeface="Calibri"/>
              </a:rPr>
              <a:t>Have others been disciplined for similar conduct? </a:t>
            </a:r>
          </a:p>
          <a:p>
            <a:pPr marL="571500" indent="-571500">
              <a:buFont typeface="Arial"/>
              <a:buChar char="•"/>
            </a:pPr>
            <a:r>
              <a:rPr lang="en-US" sz="3600">
                <a:solidFill>
                  <a:srgbClr val="7030A0"/>
                </a:solidFill>
                <a:latin typeface="Calibri"/>
                <a:cs typeface="Calibri"/>
              </a:rPr>
              <a:t>Has </a:t>
            </a:r>
            <a:r>
              <a:rPr lang="en-US" sz="3600" dirty="0">
                <a:solidFill>
                  <a:srgbClr val="7030A0"/>
                </a:solidFill>
                <a:latin typeface="Calibri"/>
                <a:cs typeface="Calibri"/>
              </a:rPr>
              <a:t>the employee been </a:t>
            </a:r>
            <a:r>
              <a:rPr lang="en-US" sz="3600">
                <a:solidFill>
                  <a:srgbClr val="7030A0"/>
                </a:solidFill>
                <a:latin typeface="Calibri"/>
                <a:cs typeface="Calibri"/>
              </a:rPr>
              <a:t>under scrutiny?</a:t>
            </a:r>
            <a:endParaRPr lang="en-US" sz="3600" dirty="0">
              <a:solidFill>
                <a:srgbClr val="7030A0"/>
              </a:solidFill>
              <a:latin typeface="Calibri"/>
              <a:cs typeface="Calibri"/>
            </a:endParaRPr>
          </a:p>
          <a:p>
            <a:pPr algn="ctr"/>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1332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357285" y="1903445"/>
            <a:ext cx="11623705" cy="4524315"/>
          </a:xfrm>
          <a:prstGeom prst="rect">
            <a:avLst/>
          </a:prstGeom>
          <a:noFill/>
        </p:spPr>
        <p:txBody>
          <a:bodyPr wrap="square" lIns="91440" tIns="45720" rIns="91440" bIns="45720" rtlCol="0" anchor="t">
            <a:spAutoFit/>
          </a:bodyPr>
          <a:lstStyle/>
          <a:p>
            <a:pPr algn="ctr"/>
            <a:r>
              <a:rPr lang="en-US" sz="4000">
                <a:latin typeface="Cooper Black"/>
              </a:rPr>
              <a:t>Weingarten Rights</a:t>
            </a:r>
          </a:p>
          <a:p>
            <a:pPr marL="571500" indent="-571500">
              <a:buFont typeface="Arial"/>
              <a:buChar char="•"/>
            </a:pPr>
            <a:r>
              <a:rPr lang="en-US" sz="4400" dirty="0">
                <a:solidFill>
                  <a:srgbClr val="7030A0"/>
                </a:solidFill>
                <a:latin typeface="Calibri"/>
                <a:cs typeface="Calibri"/>
              </a:rPr>
              <a:t>Unsure whether it's a  disciplinary </a:t>
            </a:r>
            <a:r>
              <a:rPr lang="en-US" sz="4400">
                <a:solidFill>
                  <a:srgbClr val="7030A0"/>
                </a:solidFill>
                <a:latin typeface="Calibri"/>
                <a:cs typeface="Calibri"/>
              </a:rPr>
              <a:t>meeting? Then ask!</a:t>
            </a:r>
            <a:endParaRPr lang="en-US" sz="4400">
              <a:solidFill>
                <a:srgbClr val="7030A0"/>
              </a:solidFill>
              <a:cs typeface="Calibri" panose="020F0502020204030204"/>
            </a:endParaRPr>
          </a:p>
          <a:p>
            <a:pPr marL="571500" indent="-571500">
              <a:buFont typeface="Arial"/>
              <a:buChar char="•"/>
            </a:pPr>
            <a:r>
              <a:rPr lang="en-US" sz="4400" dirty="0">
                <a:solidFill>
                  <a:srgbClr val="7030A0"/>
                </a:solidFill>
                <a:latin typeface="Calibri"/>
                <a:cs typeface="Calibri"/>
              </a:rPr>
              <a:t>Regardless of whether the meeting is found to be disciplinary, you cannot </a:t>
            </a:r>
            <a:r>
              <a:rPr lang="en-US" sz="4400">
                <a:solidFill>
                  <a:srgbClr val="7030A0"/>
                </a:solidFill>
                <a:latin typeface="Calibri"/>
                <a:cs typeface="Calibri"/>
              </a:rPr>
              <a:t>be disciplined for asking for a union rep.</a:t>
            </a:r>
            <a:endParaRPr lang="en-US" sz="44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8822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428722" y="1903445"/>
            <a:ext cx="11445112" cy="4647426"/>
          </a:xfrm>
          <a:prstGeom prst="rect">
            <a:avLst/>
          </a:prstGeom>
          <a:noFill/>
        </p:spPr>
        <p:txBody>
          <a:bodyPr wrap="square" lIns="91440" tIns="45720" rIns="91440" bIns="45720" rtlCol="0" anchor="t">
            <a:spAutoFit/>
          </a:bodyPr>
          <a:lstStyle/>
          <a:p>
            <a:r>
              <a:rPr lang="en-US" sz="4000" dirty="0">
                <a:latin typeface="Cooper Black"/>
              </a:rPr>
              <a:t>Rep's role during investigatory meetings</a:t>
            </a:r>
            <a:endParaRPr lang="en-US" dirty="0">
              <a:cs typeface="Calibri" panose="020F0502020204030204"/>
            </a:endParaRPr>
          </a:p>
          <a:p>
            <a:pPr marL="571500" indent="-571500">
              <a:buFont typeface="Arial"/>
              <a:buChar char="•"/>
            </a:pPr>
            <a:r>
              <a:rPr lang="en-US" sz="3200" dirty="0">
                <a:solidFill>
                  <a:srgbClr val="7030A0"/>
                </a:solidFill>
                <a:latin typeface="Calibri"/>
                <a:cs typeface="Calibri"/>
              </a:rPr>
              <a:t>Consult with the employee before the meeting.</a:t>
            </a:r>
          </a:p>
          <a:p>
            <a:pPr marL="571500" indent="-571500">
              <a:buFont typeface="Arial"/>
              <a:buChar char="•"/>
            </a:pPr>
            <a:r>
              <a:rPr lang="en-US" sz="3200" dirty="0">
                <a:solidFill>
                  <a:srgbClr val="7030A0"/>
                </a:solidFill>
                <a:latin typeface="Calibri"/>
                <a:cs typeface="Calibri"/>
              </a:rPr>
              <a:t>Review pertinent documents.</a:t>
            </a:r>
          </a:p>
          <a:p>
            <a:pPr marL="571500" indent="-571500">
              <a:buFont typeface="Arial"/>
              <a:buChar char="•"/>
            </a:pPr>
            <a:r>
              <a:rPr lang="en-US" sz="3200" dirty="0">
                <a:solidFill>
                  <a:srgbClr val="7030A0"/>
                </a:solidFill>
                <a:latin typeface="Calibri"/>
                <a:cs typeface="Calibri"/>
              </a:rPr>
              <a:t>Ask clarifying questions.</a:t>
            </a:r>
          </a:p>
          <a:p>
            <a:pPr marL="571500" indent="-571500">
              <a:buFont typeface="Arial"/>
              <a:buChar char="•"/>
            </a:pPr>
            <a:r>
              <a:rPr lang="en-US" sz="3200" dirty="0">
                <a:solidFill>
                  <a:srgbClr val="7030A0"/>
                </a:solidFill>
                <a:latin typeface="Calibri"/>
                <a:cs typeface="Calibri"/>
              </a:rPr>
              <a:t>Encourage employee to be calm.</a:t>
            </a:r>
          </a:p>
          <a:p>
            <a:pPr marL="571500" indent="-571500">
              <a:buFont typeface="Arial"/>
              <a:buChar char="•"/>
            </a:pPr>
            <a:r>
              <a:rPr lang="en-US" sz="3200" dirty="0">
                <a:solidFill>
                  <a:srgbClr val="7030A0"/>
                </a:solidFill>
                <a:latin typeface="Calibri"/>
                <a:cs typeface="Calibri"/>
              </a:rPr>
              <a:t>Caucus during meeting if necessary.</a:t>
            </a:r>
          </a:p>
          <a:p>
            <a:pPr marL="571500" indent="-571500">
              <a:buFont typeface="Arial"/>
              <a:buChar char="•"/>
            </a:pPr>
            <a:r>
              <a:rPr lang="en-US" sz="3200" dirty="0">
                <a:solidFill>
                  <a:srgbClr val="7030A0"/>
                </a:solidFill>
                <a:latin typeface="Calibri"/>
                <a:cs typeface="Calibri"/>
              </a:rPr>
              <a:t>Take good notes.</a:t>
            </a:r>
          </a:p>
          <a:p>
            <a:pPr algn="ctr"/>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0123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428722" y="1903445"/>
            <a:ext cx="11445112" cy="1692771"/>
          </a:xfrm>
          <a:prstGeom prst="rect">
            <a:avLst/>
          </a:prstGeom>
          <a:noFill/>
        </p:spPr>
        <p:txBody>
          <a:bodyPr wrap="square" lIns="91440" tIns="45720" rIns="91440" bIns="45720" rtlCol="0" anchor="t">
            <a:spAutoFit/>
          </a:bodyPr>
          <a:lstStyle/>
          <a:p>
            <a:r>
              <a:rPr lang="en-US" sz="4000" dirty="0">
                <a:latin typeface="Cooper Black"/>
              </a:rPr>
              <a:t>Weingarten Discussion Prompts</a:t>
            </a:r>
            <a:endParaRPr lang="en-US" sz="3200" dirty="0">
              <a:solidFill>
                <a:srgbClr val="7030A0"/>
              </a:solidFill>
              <a:latin typeface="Calibri"/>
              <a:cs typeface="Calibri"/>
            </a:endParaRPr>
          </a:p>
          <a:p>
            <a:pPr algn="ctr"/>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169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2450403" y="2032870"/>
            <a:ext cx="729641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Day 3 PM: Building Actions  &amp; other topics</a:t>
            </a:r>
            <a:endParaRPr lang="en-US" sz="3600" b="1" dirty="0"/>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1683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707510" y="1842645"/>
            <a:ext cx="568332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cs typeface="Calibri"/>
              </a:rPr>
              <a:t>Duty of Fair Representation:</a:t>
            </a:r>
            <a:endParaRPr lang="en-US" sz="3600">
              <a:cs typeface="Calibri"/>
            </a:endParaRPr>
          </a:p>
        </p:txBody>
      </p:sp>
      <p:sp>
        <p:nvSpPr>
          <p:cNvPr id="2" name="TextBox 1">
            <a:extLst>
              <a:ext uri="{FF2B5EF4-FFF2-40B4-BE49-F238E27FC236}">
                <a16:creationId xmlns:a16="http://schemas.microsoft.com/office/drawing/2014/main" id="{84B6BD8D-5C3C-1E07-7526-B4BCBE5C5EFA}"/>
              </a:ext>
            </a:extLst>
          </p:cNvPr>
          <p:cNvSpPr txBox="1"/>
          <p:nvPr/>
        </p:nvSpPr>
        <p:spPr>
          <a:xfrm>
            <a:off x="430690" y="2493349"/>
            <a:ext cx="7836847"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600" i="1">
                <a:solidFill>
                  <a:srgbClr val="1B1B1B"/>
                </a:solidFill>
                <a:latin typeface="Source Sans Pro Web"/>
              </a:rPr>
              <a:t>"[The] union has the duty to represent all employees - whether members of the union or not - fairly, in good faith, and without discrimination. This duty applies to virtually every action that a union may take in dealing with an employer as your representative, including collective bargaining, handling grievances, and operating exclusive hiring halls."</a:t>
            </a:r>
            <a:r>
              <a:rPr lang="en-US" sz="2600">
                <a:solidFill>
                  <a:srgbClr val="1B1B1B"/>
                </a:solidFill>
                <a:latin typeface="Source Sans Pro Web"/>
              </a:rPr>
              <a:t> (NLRB)</a:t>
            </a:r>
            <a:endParaRPr lang="en-US" sz="2600">
              <a:cs typeface="Calibri"/>
            </a:endParaRPr>
          </a:p>
        </p:txBody>
      </p:sp>
      <p:sp>
        <p:nvSpPr>
          <p:cNvPr id="4" name="TextBox 3">
            <a:extLst>
              <a:ext uri="{FF2B5EF4-FFF2-40B4-BE49-F238E27FC236}">
                <a16:creationId xmlns:a16="http://schemas.microsoft.com/office/drawing/2014/main" id="{6BF2BDCF-97D5-44CA-6B73-E282E7089C10}"/>
              </a:ext>
            </a:extLst>
          </p:cNvPr>
          <p:cNvSpPr txBox="1"/>
          <p:nvPr/>
        </p:nvSpPr>
        <p:spPr>
          <a:xfrm>
            <a:off x="1355066" y="5813819"/>
            <a:ext cx="845191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a:cs typeface="Calibri"/>
              </a:rPr>
              <a:t>As a Building Representative – this means </a:t>
            </a:r>
            <a:r>
              <a:rPr lang="en-US" sz="3000" b="1" u="sng">
                <a:cs typeface="Calibri"/>
              </a:rPr>
              <a:t>YOU!</a:t>
            </a:r>
          </a:p>
        </p:txBody>
      </p:sp>
      <p:pic>
        <p:nvPicPr>
          <p:cNvPr id="6" name="Picture 4" descr="A purple and orange rectangular frame&#10;&#10;Description automatically generated">
            <a:extLst>
              <a:ext uri="{FF2B5EF4-FFF2-40B4-BE49-F238E27FC236}">
                <a16:creationId xmlns:a16="http://schemas.microsoft.com/office/drawing/2014/main" id="{D347D7D9-3E97-A09A-D254-C156C449D5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731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541015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Duty of Fair Representation:</a:t>
            </a:r>
            <a:endParaRPr lang="en-US"/>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a:cs typeface="Calibri" panose="020F0502020204030204"/>
            </a:endParaRPr>
          </a:p>
        </p:txBody>
      </p:sp>
      <p:sp>
        <p:nvSpPr>
          <p:cNvPr id="7" name="TextBox 6">
            <a:extLst>
              <a:ext uri="{FF2B5EF4-FFF2-40B4-BE49-F238E27FC236}">
                <a16:creationId xmlns:a16="http://schemas.microsoft.com/office/drawing/2014/main" id="{488AEB5B-6A56-7A55-144F-364983DE5A55}"/>
              </a:ext>
            </a:extLst>
          </p:cNvPr>
          <p:cNvSpPr txBox="1"/>
          <p:nvPr/>
        </p:nvSpPr>
        <p:spPr>
          <a:xfrm>
            <a:off x="1093417" y="2382554"/>
            <a:ext cx="10088670"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cs typeface="Calibri"/>
              </a:rPr>
              <a:t>As a legal representative of your Union, you need to exercise good judgment to help prevent a DFR claim.</a:t>
            </a:r>
          </a:p>
          <a:p>
            <a:endParaRPr lang="en-US" sz="2400">
              <a:cs typeface="Calibri"/>
            </a:endParaRPr>
          </a:p>
          <a:p>
            <a:pPr marL="285750" indent="-285750">
              <a:buFont typeface="Arial"/>
              <a:buChar char="•"/>
            </a:pPr>
            <a:r>
              <a:rPr lang="en-US" sz="2400" b="1">
                <a:cs typeface="Calibri"/>
              </a:rPr>
              <a:t>Always, always, always</a:t>
            </a:r>
            <a:r>
              <a:rPr lang="en-US" sz="2400">
                <a:cs typeface="Calibri"/>
              </a:rPr>
              <a:t> document representative interactions with members </a:t>
            </a:r>
          </a:p>
          <a:p>
            <a:pPr marL="285750" indent="-285750">
              <a:buFont typeface="Arial"/>
              <a:buChar char="•"/>
            </a:pPr>
            <a:r>
              <a:rPr lang="en-US" sz="2400">
                <a:cs typeface="Calibri"/>
              </a:rPr>
              <a:t>Build </a:t>
            </a:r>
            <a:r>
              <a:rPr lang="en-US" sz="2400" b="1">
                <a:cs typeface="Calibri"/>
              </a:rPr>
              <a:t>trust</a:t>
            </a:r>
            <a:r>
              <a:rPr lang="en-US" sz="2400">
                <a:cs typeface="Calibri"/>
              </a:rPr>
              <a:t> with your members and create reputation for </a:t>
            </a:r>
            <a:r>
              <a:rPr lang="en-US" sz="2400" b="1">
                <a:cs typeface="Calibri"/>
              </a:rPr>
              <a:t>impartiality</a:t>
            </a:r>
          </a:p>
          <a:p>
            <a:pPr marL="285750" indent="-285750">
              <a:buFont typeface="Arial"/>
              <a:buChar char="•"/>
            </a:pPr>
            <a:r>
              <a:rPr lang="en-US" sz="2400">
                <a:cs typeface="Calibri"/>
              </a:rPr>
              <a:t>Treat members in similar situations similarly</a:t>
            </a:r>
          </a:p>
          <a:p>
            <a:pPr marL="285750" indent="-285750">
              <a:buFont typeface="Arial"/>
              <a:buChar char="•"/>
            </a:pPr>
            <a:r>
              <a:rPr lang="en-US" sz="2400">
                <a:cs typeface="Calibri"/>
              </a:rPr>
              <a:t>This does </a:t>
            </a:r>
            <a:r>
              <a:rPr lang="en-US" sz="2400" b="1">
                <a:cs typeface="Calibri"/>
              </a:rPr>
              <a:t>NOT </a:t>
            </a:r>
            <a:r>
              <a:rPr lang="en-US" sz="2400">
                <a:cs typeface="Calibri"/>
              </a:rPr>
              <a:t>mean you have to file a grievance every time a member wants one, but it does mean you need to be able to show good and fair reasons for refusing to do so</a:t>
            </a:r>
          </a:p>
          <a:p>
            <a:pPr marL="285750" indent="-285750">
              <a:buFont typeface="Arial"/>
              <a:buChar char="•"/>
            </a:pPr>
            <a:r>
              <a:rPr lang="en-US" sz="2400">
                <a:cs typeface="Calibri"/>
              </a:rPr>
              <a:t>When in doubt – </a:t>
            </a:r>
            <a:r>
              <a:rPr lang="en-US" sz="2400" b="1">
                <a:cs typeface="Calibri"/>
              </a:rPr>
              <a:t>CALL YOUR UD!</a:t>
            </a:r>
          </a:p>
          <a:p>
            <a:pPr marL="285750" indent="-285750">
              <a:buFont typeface="Arial"/>
              <a:buChar char="•"/>
            </a:pPr>
            <a:endParaRPr lang="en-US" sz="2400">
              <a:cs typeface="Calibri"/>
            </a:endParaRPr>
          </a:p>
          <a:p>
            <a:pPr marL="285750" indent="-285750">
              <a:buFont typeface="Arial"/>
              <a:buChar char="•"/>
            </a:pPr>
            <a:endParaRPr lang="en-US">
              <a:cs typeface="Calibri"/>
            </a:endParaRPr>
          </a:p>
        </p:txBody>
      </p:sp>
      <p:pic>
        <p:nvPicPr>
          <p:cNvPr id="2" name="Picture 4" descr="A purple and orange rectangular frame&#10;&#10;Description automatically generated">
            <a:extLst>
              <a:ext uri="{FF2B5EF4-FFF2-40B4-BE49-F238E27FC236}">
                <a16:creationId xmlns:a16="http://schemas.microsoft.com/office/drawing/2014/main" id="{88A3F44A-28EE-7076-16DF-1809B41093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0517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4400" b="1">
                <a:cs typeface="Calibri"/>
              </a:rPr>
              <a:t>Seven Tests of Just Cause</a:t>
            </a:r>
            <a:endParaRPr lang="en-US" sz="4400">
              <a:cs typeface="Calibri" panose="020F0502020204030204"/>
            </a:endParaRPr>
          </a:p>
          <a:p>
            <a:endParaRPr lang="en-US" b="1" dirty="0">
              <a:cs typeface="Calibri"/>
            </a:endParaRPr>
          </a:p>
          <a:p>
            <a:r>
              <a:rPr lang="en-US" b="1">
                <a:cs typeface="Calibri"/>
              </a:rPr>
              <a:t>Used by hearing officers and arbitrators to ensure fundamental fairness</a:t>
            </a:r>
            <a:endParaRPr lang="en-US" b="1" dirty="0">
              <a:cs typeface="Calibri"/>
            </a:endParaRPr>
          </a:p>
          <a:p>
            <a:endParaRPr lang="en-US" b="1" dirty="0">
              <a:cs typeface="Calibri"/>
            </a:endParaRPr>
          </a:p>
          <a:p>
            <a:r>
              <a:rPr lang="en-US" b="1">
                <a:cs typeface="Calibri"/>
              </a:rPr>
              <a:t>Most decision-makers will apply the tests holistically—taking the "big picture" rather than focusing on technical deficiencies</a:t>
            </a:r>
          </a:p>
          <a:p>
            <a:endParaRPr lang="en-US" b="1"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1944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3600" b="1">
                <a:cs typeface="Calibri"/>
              </a:rPr>
              <a:t>Test One—Reasonable Rule or Work Order</a:t>
            </a:r>
            <a:endParaRPr lang="en-US"/>
          </a:p>
          <a:p>
            <a:pPr marL="0" indent="0">
              <a:buNone/>
            </a:pPr>
            <a:endParaRPr lang="en-US" sz="1300" dirty="0">
              <a:cs typeface="Calibri"/>
            </a:endParaRPr>
          </a:p>
          <a:p>
            <a:r>
              <a:rPr lang="en-US">
                <a:cs typeface="Calibri"/>
              </a:rPr>
              <a:t>Is the rule or order reasonably related to the orderly, efficient, and safe operation of the business? Is the rule or instruction straightforward and stated in language that is easy to understand? Has it been applied consistently?</a:t>
            </a:r>
          </a:p>
          <a:p>
            <a:endParaRPr lang="en-US" dirty="0">
              <a:cs typeface="Calibri"/>
            </a:endParaRPr>
          </a:p>
          <a:p>
            <a:r>
              <a:rPr lang="en-US">
                <a:cs typeface="Calibri"/>
              </a:rPr>
              <a:t>Consider "reasonableness" not just from the adminstration's viewpoint, but from the employee's viewpoint, too.</a:t>
            </a:r>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158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92500" lnSpcReduction="20000"/>
          </a:bodyPr>
          <a:lstStyle/>
          <a:p>
            <a:pPr marL="0" indent="0" algn="ctr">
              <a:buNone/>
            </a:pPr>
            <a:r>
              <a:rPr lang="en-US" sz="4800" b="1">
                <a:cs typeface="Calibri"/>
              </a:rPr>
              <a:t>Test Two—Notice</a:t>
            </a:r>
            <a:endParaRPr lang="en-US" sz="3900">
              <a:cs typeface="Calibri"/>
            </a:endParaRPr>
          </a:p>
          <a:p>
            <a:pPr marL="457200" indent="-457200"/>
            <a:r>
              <a:rPr lang="en-US" sz="3000">
                <a:cs typeface="Calibri"/>
              </a:rPr>
              <a:t>Did the employee receive adequate notice of the work rule or performance standard and the possible consequences of failure to comply? </a:t>
            </a:r>
          </a:p>
          <a:p>
            <a:pPr marL="457200" indent="-457200"/>
            <a:r>
              <a:rPr lang="en-US" sz="3000">
                <a:cs typeface="Calibri"/>
              </a:rPr>
              <a:t>Is it</a:t>
            </a:r>
            <a:r>
              <a:rPr lang="en-US" sz="1500" dirty="0">
                <a:cs typeface="Calibri"/>
              </a:rPr>
              <a:t> </a:t>
            </a:r>
            <a:r>
              <a:rPr lang="en-US" sz="3000">
                <a:cs typeface="Calibri"/>
              </a:rPr>
              <a:t>up-to-date and relevant to operational needs? </a:t>
            </a:r>
          </a:p>
          <a:p>
            <a:pPr marL="457200" indent="-457200"/>
            <a:r>
              <a:rPr lang="en-US" sz="3000">
                <a:cs typeface="Calibri"/>
              </a:rPr>
              <a:t>How was the method for informing the employee appropriate for the seriousness of the rule? </a:t>
            </a:r>
          </a:p>
          <a:p>
            <a:pPr marL="457200" indent="-457200"/>
            <a:r>
              <a:rPr lang="en-US" sz="3000">
                <a:cs typeface="Calibri"/>
              </a:rPr>
              <a:t>Was it discussed in staff meetings or prior oral or written communications? </a:t>
            </a:r>
          </a:p>
          <a:p>
            <a:pPr marL="457200" indent="-457200"/>
            <a:r>
              <a:rPr lang="en-US" sz="3000">
                <a:cs typeface="Calibri"/>
              </a:rPr>
              <a:t>What evidence shows the employee was aware of it and understands it?</a:t>
            </a: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5197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92500" lnSpcReduction="10000"/>
          </a:bodyPr>
          <a:lstStyle/>
          <a:p>
            <a:pPr marL="0" indent="0" algn="ctr">
              <a:buNone/>
            </a:pPr>
            <a:r>
              <a:rPr lang="en-US" sz="3900" b="1">
                <a:cs typeface="Calibri"/>
              </a:rPr>
              <a:t>Test Three—Sufficient Investigation</a:t>
            </a:r>
            <a:endParaRPr lang="en-US" sz="3900">
              <a:cs typeface="Calibri"/>
            </a:endParaRPr>
          </a:p>
          <a:p>
            <a:pPr marL="457200" indent="-457200"/>
            <a:r>
              <a:rPr lang="en-US" sz="3200">
                <a:cs typeface="Calibri"/>
              </a:rPr>
              <a:t>What caused the belief that a violation occurred? </a:t>
            </a:r>
          </a:p>
          <a:p>
            <a:pPr marL="457200" indent="-457200"/>
            <a:r>
              <a:rPr lang="en-US" sz="3200">
                <a:cs typeface="Calibri"/>
              </a:rPr>
              <a:t>Did the investigator ask the employee for a written statement or other written confirmation of the employee’s version of the alleged infraction? </a:t>
            </a:r>
            <a:endParaRPr lang="en-US">
              <a:cs typeface="Calibri"/>
            </a:endParaRPr>
          </a:p>
          <a:p>
            <a:pPr marL="457200" indent="-457200"/>
            <a:r>
              <a:rPr lang="en-US" sz="3200">
                <a:cs typeface="Calibri"/>
              </a:rPr>
              <a:t>Were others with knowledge of or involvement in the issue interviewed and were their answers recorded and confirmed? </a:t>
            </a:r>
            <a:endParaRPr lang="en-US">
              <a:cs typeface="Calibri"/>
            </a:endParaRPr>
          </a:p>
          <a:p>
            <a:pPr marL="457200" indent="-457200"/>
            <a:r>
              <a:rPr lang="en-US" sz="3200">
                <a:cs typeface="Calibri"/>
              </a:rPr>
              <a:t>Is there equipment that the supervisor or experts should have examined?</a:t>
            </a:r>
            <a:endParaRPr lang="en-US">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6704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4000" b="1">
                <a:cs typeface="Calibri"/>
              </a:rPr>
              <a:t>Test Four—Fair Investigation</a:t>
            </a:r>
            <a:endParaRPr lang="en-US" sz="4000">
              <a:cs typeface="Calibri"/>
            </a:endParaRPr>
          </a:p>
          <a:p>
            <a:pPr marL="457200" indent="-457200"/>
            <a:r>
              <a:rPr lang="en-US" sz="3200">
                <a:cs typeface="Calibri"/>
              </a:rPr>
              <a:t>Was the investigation fair and objective? </a:t>
            </a:r>
          </a:p>
          <a:p>
            <a:pPr marL="457200" indent="-457200"/>
            <a:r>
              <a:rPr lang="en-US" sz="3200">
                <a:cs typeface="Calibri"/>
              </a:rPr>
              <a:t>Did the investigator have a preconceived belief that an infraction occurred? </a:t>
            </a:r>
            <a:endParaRPr lang="en-US">
              <a:cs typeface="Calibri"/>
            </a:endParaRPr>
          </a:p>
          <a:p>
            <a:pPr marL="457200" indent="-457200"/>
            <a:r>
              <a:rPr lang="en-US" sz="3200">
                <a:cs typeface="Calibri"/>
              </a:rPr>
              <a:t>Was the investigator too close to the matter to be objective, or influenced by factors irrelevant to the alleged infraction? </a:t>
            </a:r>
            <a:endParaRPr lang="en-US">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782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lnSpcReduction="10000"/>
          </a:bodyPr>
          <a:lstStyle/>
          <a:p>
            <a:pPr marL="0" indent="0" algn="ctr">
              <a:buNone/>
            </a:pPr>
            <a:r>
              <a:rPr lang="en-US" sz="3600" b="1">
                <a:cs typeface="Calibri"/>
              </a:rPr>
              <a:t>Test Five—Proof</a:t>
            </a:r>
            <a:endParaRPr lang="en-US" sz="3600">
              <a:cs typeface="Calibri"/>
            </a:endParaRPr>
          </a:p>
          <a:p>
            <a:pPr marL="0" indent="0">
              <a:buNone/>
            </a:pPr>
            <a:endParaRPr lang="en-US" sz="2000" dirty="0">
              <a:cs typeface="Calibri"/>
            </a:endParaRPr>
          </a:p>
          <a:p>
            <a:r>
              <a:rPr lang="en-US">
                <a:cs typeface="Calibri"/>
              </a:rPr>
              <a:t>What evidence supports the conclusion? </a:t>
            </a:r>
          </a:p>
          <a:p>
            <a:endParaRPr lang="en-US" dirty="0">
              <a:cs typeface="Calibri"/>
            </a:endParaRPr>
          </a:p>
          <a:p>
            <a:r>
              <a:rPr lang="en-US">
                <a:cs typeface="Calibri"/>
              </a:rPr>
              <a:t>Did the investigator discard allegations that he or she could not validate? </a:t>
            </a:r>
          </a:p>
          <a:p>
            <a:endParaRPr lang="en-US" dirty="0">
              <a:cs typeface="Calibri"/>
            </a:endParaRPr>
          </a:p>
          <a:p>
            <a:r>
              <a:rPr lang="en-US">
                <a:cs typeface="Calibri"/>
              </a:rPr>
              <a:t>What solid—not flimsy or slight—evidence formed the basis for taking disciplinary action?</a:t>
            </a:r>
            <a:r>
              <a:rPr lang="en-US" sz="4800" dirty="0">
                <a:cs typeface="Calibri"/>
              </a:rPr>
              <a:t> </a:t>
            </a:r>
            <a:endParaRPr lang="en-US" sz="4800">
              <a:cs typeface="Calibri" panose="020F0502020204030204"/>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1075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4400" b="1">
                <a:cs typeface="Calibri"/>
              </a:rPr>
              <a:t>Test Six—Equal Treatment</a:t>
            </a:r>
            <a:endParaRPr lang="en-US" sz="4400">
              <a:cs typeface="Calibri"/>
            </a:endParaRPr>
          </a:p>
          <a:p>
            <a:r>
              <a:rPr lang="en-US" sz="3600">
                <a:cs typeface="Calibri"/>
              </a:rPr>
              <a:t>Has the employer dealt with employees equally and without discrimination? </a:t>
            </a:r>
          </a:p>
          <a:p>
            <a:r>
              <a:rPr lang="en-US" sz="3600">
                <a:cs typeface="Calibri"/>
              </a:rPr>
              <a:t>Was the rule applied consistently with similarly situated employees? </a:t>
            </a:r>
            <a:endParaRPr lang="en-US">
              <a:cs typeface="Calibri"/>
            </a:endParaRPr>
          </a:p>
          <a:p>
            <a:r>
              <a:rPr lang="en-US" sz="3600">
                <a:cs typeface="Calibri"/>
              </a:rPr>
              <a:t>What is the employer’s record for disciplinary action for this type of infraction?</a:t>
            </a:r>
            <a:endParaRPr lang="en-US">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5059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a:xfrm>
            <a:off x="838200" y="1754188"/>
            <a:ext cx="10515600" cy="4851399"/>
          </a:xfrm>
        </p:spPr>
        <p:txBody>
          <a:bodyPr vert="horz" lIns="91440" tIns="45720" rIns="91440" bIns="45720" rtlCol="0" anchor="t">
            <a:normAutofit fontScale="92500" lnSpcReduction="10000"/>
          </a:bodyPr>
          <a:lstStyle/>
          <a:p>
            <a:pPr marL="0" indent="0" algn="ctr">
              <a:buNone/>
            </a:pPr>
            <a:r>
              <a:rPr lang="en-US" sz="4400" b="1">
                <a:cs typeface="Calibri"/>
              </a:rPr>
              <a:t>Test Seven—Appropriate Discipline</a:t>
            </a:r>
            <a:endParaRPr lang="en-US" sz="4400">
              <a:cs typeface="Calibri"/>
            </a:endParaRPr>
          </a:p>
          <a:p>
            <a:r>
              <a:rPr lang="en-US" sz="3500">
                <a:cs typeface="Calibri"/>
              </a:rPr>
              <a:t>Is the discipline reasonably related to the magnitude of the problem that the alleged violation caused? </a:t>
            </a:r>
          </a:p>
          <a:p>
            <a:r>
              <a:rPr lang="en-US" sz="3500">
                <a:cs typeface="Calibri"/>
              </a:rPr>
              <a:t>For instance, did it create danger or a severe workflow disruption? </a:t>
            </a:r>
            <a:endParaRPr lang="en-US" sz="3000">
              <a:cs typeface="Calibri"/>
            </a:endParaRPr>
          </a:p>
          <a:p>
            <a:r>
              <a:rPr lang="en-US" sz="3500">
                <a:cs typeface="Calibri"/>
              </a:rPr>
              <a:t>Is it reasonably associated with the employee’s length of service and overall performance? </a:t>
            </a:r>
            <a:endParaRPr lang="en-US" sz="3000">
              <a:cs typeface="Calibri"/>
            </a:endParaRPr>
          </a:p>
          <a:p>
            <a:r>
              <a:rPr lang="en-US" sz="3500">
                <a:cs typeface="Calibri"/>
              </a:rPr>
              <a:t>Is the violation part of a pattern? </a:t>
            </a:r>
            <a:endParaRPr lang="en-US" sz="3000">
              <a:cs typeface="Calibri"/>
            </a:endParaRPr>
          </a:p>
          <a:p>
            <a:r>
              <a:rPr lang="en-US" sz="3500">
                <a:cs typeface="Calibri"/>
              </a:rPr>
              <a:t>Is it based on a minor infraction, which does not merit harsh discipline unless it is a repeat occurrence?</a:t>
            </a: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7381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55000" lnSpcReduction="20000"/>
          </a:bodyPr>
          <a:lstStyle/>
          <a:p>
            <a:pPr marL="0" indent="0" algn="ctr">
              <a:buNone/>
            </a:pPr>
            <a:r>
              <a:rPr lang="en-US" sz="4800" b="1">
                <a:cs typeface="Calibri"/>
              </a:rPr>
              <a:t>Appeals, Grievances, and Arbitrations</a:t>
            </a:r>
            <a:endParaRPr lang="en-US" sz="4800">
              <a:cs typeface="Calibri" panose="020F0502020204030204"/>
            </a:endParaRPr>
          </a:p>
          <a:p>
            <a:pPr marL="0" indent="0" algn="ctr">
              <a:buNone/>
            </a:pPr>
            <a:r>
              <a:rPr lang="en-US" sz="4800" b="1" dirty="0">
                <a:cs typeface="Calibri"/>
              </a:rPr>
              <a:t> </a:t>
            </a:r>
            <a:br>
              <a:rPr lang="en-US" sz="4800" b="1" dirty="0">
                <a:ea typeface="+mn-lt"/>
                <a:cs typeface="+mn-lt"/>
              </a:rPr>
            </a:br>
            <a:r>
              <a:rPr lang="en-US" sz="4800">
                <a:ea typeface="+mn-lt"/>
                <a:cs typeface="+mn-lt"/>
              </a:rPr>
              <a:t>Which process applies and under what circumstances?</a:t>
            </a:r>
            <a:endParaRPr lang="en-US" dirty="0">
              <a:ea typeface="+mn-lt"/>
              <a:cs typeface="+mn-lt"/>
            </a:endParaRPr>
          </a:p>
          <a:p>
            <a:pPr marL="0" indent="0" algn="ctr">
              <a:buNone/>
            </a:pPr>
            <a:endParaRPr lang="en-US" sz="4800" dirty="0">
              <a:cs typeface="Calibri"/>
            </a:endParaRPr>
          </a:p>
          <a:p>
            <a:pPr marL="0" indent="0" algn="ctr">
              <a:buNone/>
            </a:pPr>
            <a:r>
              <a:rPr lang="en-US" sz="4800">
                <a:cs typeface="Calibri"/>
              </a:rPr>
              <a:t>CBA, or COMAR §4-205, §6-202</a:t>
            </a:r>
          </a:p>
          <a:p>
            <a:pPr marL="0" indent="0" algn="ctr">
              <a:buNone/>
            </a:pPr>
            <a:r>
              <a:rPr lang="en-US" sz="4500">
                <a:cs typeface="Calibri"/>
              </a:rPr>
              <a:t>COMAR = Code of Maryland Regulations</a:t>
            </a:r>
            <a:endParaRPr lang="en-US"/>
          </a:p>
          <a:p>
            <a:pPr marL="0" indent="0" algn="ctr">
              <a:buNone/>
            </a:pPr>
            <a:endParaRPr lang="en-US" sz="4800" b="1" dirty="0">
              <a:cs typeface="Calibri"/>
            </a:endParaRPr>
          </a:p>
          <a:p>
            <a:pPr marL="0" indent="0" algn="ctr">
              <a:buNone/>
            </a:pPr>
            <a:r>
              <a:rPr lang="en-US" sz="4800">
                <a:cs typeface="Calibri"/>
              </a:rPr>
              <a:t>Can select either the CBA grievance process or an adminstrative appeal, not both!</a:t>
            </a:r>
          </a:p>
          <a:p>
            <a:pPr marL="0" indent="0" algn="ctr">
              <a:buNone/>
            </a:pPr>
            <a:r>
              <a:rPr lang="en-US" sz="4800">
                <a:cs typeface="Calibri"/>
              </a:rPr>
              <a:t>Note: MSEA does not represent non-members in administrative appeals.</a:t>
            </a:r>
            <a:br>
              <a:rPr lang="en-US" sz="4800" b="1" dirty="0">
                <a:cs typeface="Calibri"/>
              </a:rPr>
            </a:br>
            <a:endParaRPr lang="en-US" sz="480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0143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lnSpcReduction="10000"/>
          </a:bodyPr>
          <a:lstStyle/>
          <a:p>
            <a:pPr marL="0" indent="0">
              <a:buNone/>
            </a:pPr>
            <a:r>
              <a:rPr lang="en-US" b="1" dirty="0">
                <a:ea typeface="+mn-lt"/>
                <a:cs typeface="+mn-lt"/>
              </a:rPr>
              <a:t>The Administrative Appeal Process under §4-205 Appeals is available to certificated and non-certificated employees. The CBA's grievance process is available to certificated employees and in some counties to non-certificated employees. Challengeable actions:</a:t>
            </a:r>
            <a:endParaRPr lang="en-US" sz="2000" dirty="0">
              <a:cs typeface="Calibri"/>
            </a:endParaRPr>
          </a:p>
          <a:p>
            <a:r>
              <a:rPr lang="en-US" b="1" dirty="0">
                <a:ea typeface="+mn-lt"/>
                <a:cs typeface="+mn-lt"/>
              </a:rPr>
              <a:t> Discipline </a:t>
            </a:r>
            <a:r>
              <a:rPr lang="en-US" dirty="0">
                <a:ea typeface="+mn-lt"/>
                <a:cs typeface="+mn-lt"/>
              </a:rPr>
              <a:t>(i.e. Warnings, Reprimands; all discipline for non-certificated staff, NOT Suspensions or Dismissal/Termination for certificated staff.) </a:t>
            </a:r>
          </a:p>
          <a:p>
            <a:r>
              <a:rPr lang="en-US" b="1" dirty="0">
                <a:ea typeface="+mn-lt"/>
                <a:cs typeface="+mn-lt"/>
              </a:rPr>
              <a:t>Evaluation </a:t>
            </a:r>
            <a:r>
              <a:rPr lang="en-US" dirty="0">
                <a:ea typeface="+mn-lt"/>
                <a:cs typeface="+mn-lt"/>
              </a:rPr>
              <a:t>(Only whether the proper process was followed, not the final assessment of performance)</a:t>
            </a:r>
            <a:endParaRPr lang="en-US" b="1" dirty="0">
              <a:ea typeface="+mn-lt"/>
              <a:cs typeface="+mn-lt"/>
            </a:endParaRPr>
          </a:p>
          <a:p>
            <a:r>
              <a:rPr lang="en-US" b="1" dirty="0">
                <a:ea typeface="+mn-lt"/>
                <a:cs typeface="+mn-lt"/>
              </a:rPr>
              <a:t>Being put on a Performance Improvement Plan</a:t>
            </a:r>
            <a:r>
              <a:rPr lang="en-US" dirty="0">
                <a:ea typeface="+mn-lt"/>
                <a:cs typeface="+mn-lt"/>
              </a:rPr>
              <a:t> o</a:t>
            </a:r>
            <a:r>
              <a:rPr lang="en-US" i="1" dirty="0">
                <a:ea typeface="+mn-lt"/>
                <a:cs typeface="+mn-lt"/>
              </a:rPr>
              <a:t>nly if it arises from discipline </a:t>
            </a:r>
            <a:endParaRPr lang="en-US" i="1" dirty="0">
              <a:cs typeface="Calibri" panose="020F0502020204030204"/>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0434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Autofit/>
          </a:bodyPr>
          <a:lstStyle/>
          <a:p>
            <a:pPr marL="457200" indent="-457200"/>
            <a:r>
              <a:rPr lang="en-US" b="1" dirty="0">
                <a:ea typeface="+mn-lt"/>
                <a:cs typeface="+mn-lt"/>
                <a:hlinkClick r:id="rId2"/>
              </a:rPr>
              <a:t>§4-205 </a:t>
            </a:r>
            <a:r>
              <a:rPr lang="en-US">
                <a:ea typeface="+mn-lt"/>
                <a:cs typeface="+mn-lt"/>
              </a:rPr>
              <a:t>– Individual elects administrative appeal process </a:t>
            </a:r>
            <a:endParaRPr lang="en-US">
              <a:cs typeface="Calibri" panose="020F0502020204030204"/>
            </a:endParaRPr>
          </a:p>
          <a:p>
            <a:pPr marL="457200" indent="-457200"/>
            <a:r>
              <a:rPr lang="en-US">
                <a:ea typeface="+mn-lt"/>
                <a:cs typeface="+mn-lt"/>
              </a:rPr>
              <a:t>Local superintendent may hold a hearing (it is not required) and issues a decision</a:t>
            </a:r>
            <a:r>
              <a:rPr lang="en-US">
                <a:latin typeface="Arial"/>
                <a:cs typeface="Arial"/>
              </a:rPr>
              <a:t>.</a:t>
            </a:r>
            <a:endParaRPr lang="en-US">
              <a:cs typeface="Calibri" panose="020F0502020204030204"/>
            </a:endParaRPr>
          </a:p>
          <a:p>
            <a:pPr marL="457200" indent="-457200"/>
            <a:r>
              <a:rPr lang="en-US">
                <a:ea typeface="+mn-lt"/>
                <a:cs typeface="+mn-lt"/>
              </a:rPr>
              <a:t>Superintendent’s decision may be appealed by individual to county board. Hearing may be held (it is rarely required) and county board issues a decision.</a:t>
            </a:r>
            <a:endParaRPr lang="en-US">
              <a:cs typeface="Calibri" panose="020F0502020204030204"/>
            </a:endParaRPr>
          </a:p>
          <a:p>
            <a:pPr marL="457200" indent="-457200"/>
            <a:r>
              <a:rPr lang="en-US">
                <a:ea typeface="+mn-lt"/>
                <a:cs typeface="+mn-lt"/>
              </a:rPr>
              <a:t>Since hearing is unlikely, submit affidavits and arguments in writing.</a:t>
            </a:r>
            <a:endParaRPr lang="en-US" dirty="0">
              <a:ea typeface="+mn-lt"/>
              <a:cs typeface="+mn-lt"/>
            </a:endParaRPr>
          </a:p>
          <a:p>
            <a:pPr marL="457200" indent="-457200"/>
            <a:r>
              <a:rPr lang="en-US">
                <a:ea typeface="+mn-lt"/>
                <a:cs typeface="+mn-lt"/>
              </a:rPr>
              <a:t>County board’s decision may be appealed by individual to State Board. State Board’s review is limited in scope and does not require a hearing.  State Board issues a decision.</a:t>
            </a:r>
            <a:endParaRPr lang="en-US">
              <a:cs typeface="Calibri" panose="020F0502020204030204"/>
            </a:endParaRPr>
          </a:p>
          <a:p>
            <a:pPr marL="0" indent="0">
              <a:buNone/>
            </a:pPr>
            <a:endParaRPr lang="en-US" b="1" dirty="0">
              <a:cs typeface="Calibri"/>
            </a:endParaRPr>
          </a:p>
          <a:p>
            <a:endParaRPr lang="en-US" i="1" dirty="0">
              <a:ea typeface="+mn-lt"/>
              <a:cs typeface="+mn-lt"/>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7065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buNone/>
            </a:pPr>
            <a:r>
              <a:rPr lang="en-US" b="1">
                <a:cs typeface="Calibri"/>
              </a:rPr>
              <a:t>If the employee chooses the CBA:</a:t>
            </a:r>
            <a:endParaRPr lang="en-US" b="1" dirty="0">
              <a:cs typeface="Calibri"/>
            </a:endParaRPr>
          </a:p>
          <a:p>
            <a:pPr marL="0" indent="0">
              <a:buNone/>
            </a:pPr>
            <a:endParaRPr lang="en-US" sz="2000" b="1" dirty="0">
              <a:ea typeface="+mn-lt"/>
              <a:cs typeface="+mn-lt"/>
            </a:endParaRPr>
          </a:p>
          <a:p>
            <a:r>
              <a:rPr lang="en-US">
                <a:ea typeface="+mn-lt"/>
                <a:cs typeface="+mn-lt"/>
              </a:rPr>
              <a:t>Grievance process moves forward per CBA. May be resolved at any step.</a:t>
            </a:r>
            <a:endParaRPr lang="en-US" b="1">
              <a:ea typeface="+mn-lt"/>
              <a:cs typeface="+mn-lt"/>
            </a:endParaRPr>
          </a:p>
          <a:p>
            <a:r>
              <a:rPr lang="en-US">
                <a:ea typeface="+mn-lt"/>
                <a:cs typeface="+mn-lt"/>
              </a:rPr>
              <a:t>If issue is not satisfactorily resolved at lower steps of grievance process, the </a:t>
            </a:r>
            <a:r>
              <a:rPr lang="en-US" u="sng">
                <a:ea typeface="+mn-lt"/>
                <a:cs typeface="+mn-lt"/>
              </a:rPr>
              <a:t>local may decide to file for arbitration.</a:t>
            </a:r>
            <a:endParaRPr lang="en-US">
              <a:ea typeface="+mn-lt"/>
              <a:cs typeface="+mn-lt"/>
            </a:endParaRPr>
          </a:p>
          <a:p>
            <a:r>
              <a:rPr lang="en-US">
                <a:ea typeface="+mn-lt"/>
                <a:cs typeface="+mn-lt"/>
              </a:rPr>
              <a:t>If filed for arbitration, a hearing is held, and the arbitrator issues a decision. This is the last step unless otherwise indicated in the CBA.</a:t>
            </a:r>
            <a:endParaRPr lang="en-US" dirty="0">
              <a:ea typeface="+mn-lt"/>
              <a:cs typeface="+mn-lt"/>
            </a:endParaRPr>
          </a:p>
          <a:p>
            <a:endParaRPr lang="en-US" dirty="0">
              <a:ea typeface="+mn-lt"/>
              <a:cs typeface="+mn-lt"/>
            </a:endParaRPr>
          </a:p>
          <a:p>
            <a:pPr marL="0" indent="0">
              <a:buNone/>
            </a:pPr>
            <a:endParaRPr lang="en-US" dirty="0">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965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b="1">
                <a:cs typeface="Calibri"/>
              </a:rPr>
              <a:t>Challenging a Suspension or Termination (certificated staff</a:t>
            </a:r>
            <a:r>
              <a:rPr lang="en-US">
                <a:cs typeface="Calibri"/>
              </a:rPr>
              <a:t>)</a:t>
            </a:r>
            <a:endParaRPr lang="en-US" dirty="0">
              <a:cs typeface="Calibri"/>
            </a:endParaRPr>
          </a:p>
          <a:p>
            <a:pPr marL="0" indent="0">
              <a:buNone/>
            </a:pPr>
            <a:r>
              <a:rPr lang="en-US" b="1">
                <a:ea typeface="+mn-lt"/>
                <a:cs typeface="+mn-lt"/>
              </a:rPr>
              <a:t>§6-202 Appeals are available to certificated employees</a:t>
            </a:r>
            <a:endParaRPr lang="en-US" sz="2000">
              <a:cs typeface="Calibri"/>
            </a:endParaRPr>
          </a:p>
          <a:p>
            <a:pPr marL="0" indent="0">
              <a:buNone/>
            </a:pPr>
            <a:endParaRPr lang="en-US" sz="2000" b="1" dirty="0">
              <a:ea typeface="+mn-lt"/>
              <a:cs typeface="+mn-lt"/>
            </a:endParaRPr>
          </a:p>
          <a:p>
            <a:pPr marL="0" indent="0">
              <a:buNone/>
            </a:pPr>
            <a:r>
              <a:rPr lang="en-US" sz="2600">
                <a:cs typeface="Calibri" panose="020F0502020204030204"/>
              </a:rPr>
              <a:t>Request hearing before local BOE within 10 days of decision; BOE or hearing examiner holds hearing and issues decision; may appeal to state BOE within 30 days. State BOE holds hearing and issues decision.</a:t>
            </a:r>
            <a:endParaRPr lang="en-US" sz="2600" dirty="0">
              <a:cs typeface="Calibri" panose="020F0502020204030204"/>
            </a:endParaRPr>
          </a:p>
          <a:p>
            <a:pPr marL="0" indent="0" algn="ctr">
              <a:buNone/>
            </a:pPr>
            <a:r>
              <a:rPr lang="en-US" sz="3900">
                <a:cs typeface="Calibri"/>
              </a:rPr>
              <a:t>OR </a:t>
            </a:r>
          </a:p>
          <a:p>
            <a:pPr marL="0" indent="0">
              <a:buNone/>
            </a:pPr>
            <a:r>
              <a:rPr lang="en-US" sz="2600">
                <a:cs typeface="Calibri"/>
              </a:rPr>
              <a:t>Request hearing before an arbitrator within 10 days of decision; </a:t>
            </a:r>
            <a:r>
              <a:rPr lang="en-US" sz="2600" dirty="0">
                <a:cs typeface="Calibri"/>
              </a:rPr>
              <a:t>Hearing is held before an arbitrator and arbitrator </a:t>
            </a:r>
            <a:r>
              <a:rPr lang="en-US" sz="2600">
                <a:cs typeface="Calibri"/>
              </a:rPr>
              <a:t>issues decision. Arbitrator determines whether the county board had "sufficient cause" to suspend or terminate. A request may be made for judicial review by a circuit court. Circuit court review is limited to legality (</a:t>
            </a:r>
            <a:r>
              <a:rPr lang="en-US" sz="2600" b="1">
                <a:cs typeface="Calibri"/>
              </a:rPr>
              <a:t>no substantive review</a:t>
            </a:r>
            <a:r>
              <a:rPr lang="en-US" sz="2600">
                <a:cs typeface="Calibri"/>
              </a:rPr>
              <a:t>) and issues a decision.</a:t>
            </a:r>
          </a:p>
          <a:p>
            <a:pPr marL="0" indent="0">
              <a:buNone/>
            </a:pPr>
            <a:endParaRPr lang="en-US" sz="1200" dirty="0">
              <a:cs typeface="Calibri"/>
            </a:endParaRPr>
          </a:p>
          <a:p>
            <a:pPr marL="0" indent="0">
              <a:buNone/>
            </a:pPr>
            <a:endParaRPr lang="en-US" sz="2000" b="1" dirty="0">
              <a:cs typeface="Calibri"/>
            </a:endParaRPr>
          </a:p>
          <a:p>
            <a:endParaRPr lang="en-US" i="1" dirty="0">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807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Autofit/>
          </a:bodyPr>
          <a:lstStyle/>
          <a:p>
            <a:pPr>
              <a:buNone/>
            </a:pPr>
            <a:r>
              <a:rPr lang="en-US" sz="2400" b="1">
                <a:latin typeface="Calibri"/>
                <a:cs typeface="Calibri"/>
              </a:rPr>
              <a:t>§</a:t>
            </a:r>
            <a:r>
              <a:rPr lang="en-US" sz="2400" b="1">
                <a:ea typeface="+mn-lt"/>
                <a:cs typeface="+mn-lt"/>
              </a:rPr>
              <a:t>6-202 of the Maryland Education Article- Suspensions and Terminations of Certificated Employees (Excerpts)</a:t>
            </a:r>
            <a:endParaRPr lang="en-US" sz="2400">
              <a:cs typeface="Calibri"/>
            </a:endParaRPr>
          </a:p>
          <a:p>
            <a:pPr>
              <a:buNone/>
            </a:pPr>
            <a:r>
              <a:rPr lang="en-US" sz="2400" b="1">
                <a:latin typeface="Calibri"/>
                <a:cs typeface="Calibri"/>
              </a:rPr>
              <a:t>(</a:t>
            </a:r>
            <a:r>
              <a:rPr lang="en-US" sz="2400" b="1">
                <a:ea typeface="+mn-lt"/>
                <a:cs typeface="+mn-lt"/>
              </a:rPr>
              <a:t>a)(1)</a:t>
            </a:r>
            <a:r>
              <a:rPr lang="en-US" sz="2400">
                <a:ea typeface="+mn-lt"/>
                <a:cs typeface="+mn-lt"/>
              </a:rPr>
              <a:t> On the recommendation of the county superintendent, a county board may suspend or dismiss a teacher, principal, supervisor, assistant superintendent, or other professional assistant for:</a:t>
            </a:r>
          </a:p>
          <a:p>
            <a:pPr>
              <a:buNone/>
            </a:pPr>
            <a:r>
              <a:rPr lang="en-US" sz="2400" b="1">
                <a:latin typeface="Calibri"/>
                <a:ea typeface="+mn-lt"/>
                <a:cs typeface="Calibri"/>
              </a:rPr>
              <a:t>(</a:t>
            </a:r>
            <a:r>
              <a:rPr lang="en-US" sz="2400" b="1">
                <a:ea typeface="+mn-lt"/>
                <a:cs typeface="+mn-lt"/>
              </a:rPr>
              <a:t>i)</a:t>
            </a:r>
            <a:r>
              <a:rPr lang="en-US" sz="2400">
                <a:ea typeface="+mn-lt"/>
                <a:cs typeface="+mn-lt"/>
              </a:rPr>
              <a:t> Immorality;</a:t>
            </a:r>
            <a:endParaRPr lang="en-US" sz="2400">
              <a:cs typeface="Calibri"/>
            </a:endParaRPr>
          </a:p>
          <a:p>
            <a:pPr>
              <a:buNone/>
            </a:pPr>
            <a:r>
              <a:rPr lang="en-US" sz="2400" b="1">
                <a:latin typeface="Calibri"/>
                <a:cs typeface="Calibri"/>
              </a:rPr>
              <a:t>(</a:t>
            </a:r>
            <a:r>
              <a:rPr lang="en-US" sz="2400" b="1">
                <a:ea typeface="+mn-lt"/>
                <a:cs typeface="+mn-lt"/>
              </a:rPr>
              <a:t>ii)</a:t>
            </a:r>
            <a:r>
              <a:rPr lang="en-US" sz="2400">
                <a:ea typeface="+mn-lt"/>
                <a:cs typeface="+mn-lt"/>
              </a:rPr>
              <a:t> Misconduct in office, including knowingly failing to report suspected child abuse in violation of § 5-704 of the Family Law Article;</a:t>
            </a:r>
            <a:endParaRPr lang="en-US" sz="2400">
              <a:cs typeface="Calibri"/>
            </a:endParaRPr>
          </a:p>
          <a:p>
            <a:pPr>
              <a:buNone/>
            </a:pPr>
            <a:r>
              <a:rPr lang="en-US" sz="2400" b="1">
                <a:latin typeface="Calibri"/>
                <a:cs typeface="Calibri"/>
              </a:rPr>
              <a:t>(</a:t>
            </a:r>
            <a:r>
              <a:rPr lang="en-US" sz="2400" b="1">
                <a:ea typeface="+mn-lt"/>
                <a:cs typeface="+mn-lt"/>
              </a:rPr>
              <a:t>iii)</a:t>
            </a:r>
            <a:r>
              <a:rPr lang="en-US" sz="2400">
                <a:ea typeface="+mn-lt"/>
                <a:cs typeface="+mn-lt"/>
              </a:rPr>
              <a:t> Insubordination;</a:t>
            </a:r>
            <a:endParaRPr lang="en-US" sz="2400">
              <a:cs typeface="Calibri"/>
            </a:endParaRPr>
          </a:p>
          <a:p>
            <a:pPr>
              <a:buNone/>
            </a:pPr>
            <a:r>
              <a:rPr lang="en-US" sz="2400" b="1">
                <a:latin typeface="Calibri"/>
                <a:cs typeface="Calibri"/>
              </a:rPr>
              <a:t>(</a:t>
            </a:r>
            <a:r>
              <a:rPr lang="en-US" sz="2400" b="1">
                <a:ea typeface="+mn-lt"/>
                <a:cs typeface="+mn-lt"/>
              </a:rPr>
              <a:t>iv)</a:t>
            </a:r>
            <a:r>
              <a:rPr lang="en-US" sz="2400">
                <a:ea typeface="+mn-lt"/>
                <a:cs typeface="+mn-lt"/>
              </a:rPr>
              <a:t> Incompetency; or</a:t>
            </a:r>
            <a:endParaRPr lang="en-US" sz="2400">
              <a:cs typeface="Calibri"/>
            </a:endParaRPr>
          </a:p>
          <a:p>
            <a:pPr>
              <a:buNone/>
            </a:pPr>
            <a:r>
              <a:rPr lang="en-US" sz="2400" b="1">
                <a:latin typeface="Calibri"/>
                <a:cs typeface="Calibri"/>
              </a:rPr>
              <a:t>(</a:t>
            </a:r>
            <a:r>
              <a:rPr lang="en-US" sz="2400" b="1">
                <a:ea typeface="+mn-lt"/>
                <a:cs typeface="+mn-lt"/>
              </a:rPr>
              <a:t>v)</a:t>
            </a:r>
            <a:r>
              <a:rPr lang="en-US" sz="2400">
                <a:ea typeface="+mn-lt"/>
                <a:cs typeface="+mn-lt"/>
              </a:rPr>
              <a:t> Willful neglect of duty.</a:t>
            </a:r>
          </a:p>
          <a:p>
            <a:pPr marL="0" indent="0">
              <a:buNone/>
            </a:pPr>
            <a:endParaRPr lang="en-US" dirty="0">
              <a:cs typeface="Calibri"/>
            </a:endParaRPr>
          </a:p>
          <a:p>
            <a:pPr marL="0" indent="0">
              <a:buNone/>
            </a:pPr>
            <a:endParaRPr lang="en-US" sz="1200" dirty="0">
              <a:cs typeface="Calibri"/>
            </a:endParaRPr>
          </a:p>
          <a:p>
            <a:pPr marL="0" indent="0">
              <a:buNone/>
            </a:pPr>
            <a:endParaRPr lang="en-US" sz="2000" b="1" dirty="0">
              <a:cs typeface="Calibri"/>
            </a:endParaRPr>
          </a:p>
          <a:p>
            <a:endParaRPr lang="en-US" i="1" dirty="0">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4565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6C05-0ABA-8E5F-8B47-3A08DD4FAF53}"/>
              </a:ext>
            </a:extLst>
          </p:cNvPr>
          <p:cNvSpPr>
            <a:spLocks noGrp="1"/>
          </p:cNvSpPr>
          <p:nvPr>
            <p:ph type="title"/>
          </p:nvPr>
        </p:nvSpPr>
        <p:spPr/>
        <p:txBody>
          <a:bodyPr/>
          <a:lstStyle/>
          <a:p>
            <a:r>
              <a:rPr lang="en-US" dirty="0"/>
              <a:t>2</a:t>
            </a:r>
          </a:p>
        </p:txBody>
      </p:sp>
      <p:sp>
        <p:nvSpPr>
          <p:cNvPr id="3" name="Content Placeholder 2">
            <a:extLst>
              <a:ext uri="{FF2B5EF4-FFF2-40B4-BE49-F238E27FC236}">
                <a16:creationId xmlns:a16="http://schemas.microsoft.com/office/drawing/2014/main" id="{90D6380D-5036-7AE2-4B9D-67202F30E579}"/>
              </a:ext>
            </a:extLst>
          </p:cNvPr>
          <p:cNvSpPr>
            <a:spLocks noGrp="1"/>
          </p:cNvSpPr>
          <p:nvPr>
            <p:ph idx="1"/>
          </p:nvPr>
        </p:nvSpPr>
        <p:spPr>
          <a:xfrm>
            <a:off x="265814" y="1825625"/>
            <a:ext cx="11546958" cy="2129687"/>
          </a:xfrm>
        </p:spPr>
        <p:txBody>
          <a:bodyPr vert="horz" lIns="91440" tIns="45720" rIns="91440" bIns="45720" rtlCol="0" anchor="t">
            <a:normAutofit/>
          </a:bodyPr>
          <a:lstStyle/>
          <a:p>
            <a:pPr marL="0" indent="0">
              <a:buNone/>
            </a:pPr>
            <a:r>
              <a:rPr lang="en-US" sz="3600" dirty="0">
                <a:cs typeface="Calibri"/>
              </a:rPr>
              <a:t>You have investigated a member issue, is it a grievance?</a:t>
            </a:r>
            <a:endParaRPr lang="en-US" sz="3600" dirty="0"/>
          </a:p>
          <a:p>
            <a:pPr marL="457200" lvl="1" indent="0">
              <a:buNone/>
            </a:pPr>
            <a:r>
              <a:rPr lang="en-US" sz="2800" dirty="0">
                <a:solidFill>
                  <a:srgbClr val="7030A0"/>
                </a:solidFill>
                <a:cs typeface="Calibri"/>
              </a:rPr>
              <a:t>Is it a violation of the contract? 	Yes!</a:t>
            </a:r>
          </a:p>
          <a:p>
            <a:pPr marL="457200" lvl="1" indent="0">
              <a:buNone/>
            </a:pPr>
            <a:r>
              <a:rPr lang="en-US" sz="2800" dirty="0">
                <a:solidFill>
                  <a:srgbClr val="7030A0"/>
                </a:solidFill>
                <a:cs typeface="Calibri"/>
              </a:rPr>
              <a:t>Is it a violation of law, employer policy, past practice? 	Probably yes!</a:t>
            </a:r>
          </a:p>
          <a:p>
            <a:pPr marL="457200" lvl="1" indent="0">
              <a:buNone/>
            </a:pPr>
            <a:r>
              <a:rPr lang="en-US" sz="2800" dirty="0">
                <a:solidFill>
                  <a:srgbClr val="7030A0"/>
                </a:solidFill>
                <a:cs typeface="Calibri"/>
              </a:rPr>
              <a:t>None of the above?	Probably no!</a:t>
            </a:r>
          </a:p>
        </p:txBody>
      </p:sp>
      <p:pic>
        <p:nvPicPr>
          <p:cNvPr id="5" name="Picture 4" descr="A purple and orange rectangular frame&#10;&#10;Description automatically generated">
            <a:extLst>
              <a:ext uri="{FF2B5EF4-FFF2-40B4-BE49-F238E27FC236}">
                <a16:creationId xmlns:a16="http://schemas.microsoft.com/office/drawing/2014/main" id="{BEE79BBA-815A-42DF-56EE-C6605C4F8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3D5B001C-7F21-6BE8-C20D-690B664C7971}"/>
              </a:ext>
            </a:extLst>
          </p:cNvPr>
          <p:cNvSpPr/>
          <p:nvPr/>
        </p:nvSpPr>
        <p:spPr>
          <a:xfrm>
            <a:off x="265814" y="3955312"/>
            <a:ext cx="11660372" cy="26581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ln w="0">
                  <a:solidFill>
                    <a:schemeClr val="accent3"/>
                  </a:solidFill>
                </a:ln>
                <a:solidFill>
                  <a:schemeClr val="bg1"/>
                </a:solidFill>
              </a:rPr>
              <a:t>Past practice 101: </a:t>
            </a:r>
          </a:p>
          <a:p>
            <a:r>
              <a:rPr lang="en-US" sz="2000" b="1" dirty="0">
                <a:ln w="0">
                  <a:solidFill>
                    <a:schemeClr val="accent3"/>
                  </a:solidFill>
                </a:ln>
                <a:solidFill>
                  <a:schemeClr val="bg1"/>
                </a:solidFill>
              </a:rPr>
              <a:t>1: </a:t>
            </a:r>
            <a:r>
              <a:rPr lang="en-US" sz="2000" b="1" u="sng" dirty="0">
                <a:ln w="0">
                  <a:solidFill>
                    <a:schemeClr val="accent3"/>
                  </a:solidFill>
                </a:ln>
                <a:solidFill>
                  <a:schemeClr val="bg1"/>
                </a:solidFill>
              </a:rPr>
              <a:t>A clear and consistent course of conduct</a:t>
            </a:r>
            <a:r>
              <a:rPr lang="en-US" sz="2000" b="1" dirty="0">
                <a:ln w="0">
                  <a:solidFill>
                    <a:schemeClr val="accent3"/>
                  </a:solidFill>
                </a:ln>
                <a:solidFill>
                  <a:schemeClr val="bg1"/>
                </a:solidFill>
              </a:rPr>
              <a:t>. This is “normal activity”, not something vague or a random lapse in the normal way of doing business.</a:t>
            </a:r>
          </a:p>
          <a:p>
            <a:r>
              <a:rPr lang="en-US" sz="2000" b="1" dirty="0">
                <a:ln w="0">
                  <a:solidFill>
                    <a:schemeClr val="accent3"/>
                  </a:solidFill>
                </a:ln>
                <a:solidFill>
                  <a:schemeClr val="bg1"/>
                </a:solidFill>
              </a:rPr>
              <a:t>2. </a:t>
            </a:r>
            <a:r>
              <a:rPr lang="en-US" sz="2000" b="1" u="sng" dirty="0">
                <a:ln w="0">
                  <a:solidFill>
                    <a:schemeClr val="accent3"/>
                  </a:solidFill>
                </a:ln>
                <a:solidFill>
                  <a:schemeClr val="bg1"/>
                </a:solidFill>
              </a:rPr>
              <a:t>Activity must occur over a reasonable duration. </a:t>
            </a:r>
            <a:r>
              <a:rPr lang="en-US" sz="2000" b="1" dirty="0">
                <a:ln w="0">
                  <a:solidFill>
                    <a:schemeClr val="accent3"/>
                  </a:solidFill>
                </a:ln>
                <a:solidFill>
                  <a:schemeClr val="bg1"/>
                </a:solidFill>
              </a:rPr>
              <a:t>This is subjective, but once or twice a year is not enough, consistently over a measurable period of time. </a:t>
            </a:r>
          </a:p>
          <a:p>
            <a:r>
              <a:rPr lang="en-US" sz="2000" b="1" dirty="0">
                <a:ln w="0">
                  <a:solidFill>
                    <a:schemeClr val="accent3"/>
                  </a:solidFill>
                </a:ln>
                <a:solidFill>
                  <a:schemeClr val="bg1"/>
                </a:solidFill>
              </a:rPr>
              <a:t>3. </a:t>
            </a:r>
            <a:r>
              <a:rPr lang="en-US" sz="2000" b="1" u="sng" dirty="0">
                <a:ln w="0">
                  <a:solidFill>
                    <a:schemeClr val="accent3"/>
                  </a:solidFill>
                </a:ln>
                <a:solidFill>
                  <a:schemeClr val="bg1"/>
                </a:solidFill>
              </a:rPr>
              <a:t>Full knowledge. </a:t>
            </a:r>
            <a:r>
              <a:rPr lang="en-US" sz="2000" b="1" dirty="0">
                <a:ln w="0">
                  <a:solidFill>
                    <a:schemeClr val="accent3"/>
                  </a:solidFill>
                </a:ln>
                <a:solidFill>
                  <a:schemeClr val="bg1"/>
                </a:solidFill>
              </a:rPr>
              <a:t> Both parties must know this occurring. It doesn’t have to be officially acknowledged, but it cannot be being done in secret.</a:t>
            </a:r>
            <a:endParaRPr lang="en-US" sz="2000" b="1" u="sng" dirty="0">
              <a:ln w="0">
                <a:solidFill>
                  <a:schemeClr val="accent3"/>
                </a:solidFill>
              </a:ln>
              <a:solidFill>
                <a:schemeClr val="bg1"/>
              </a:solidFill>
            </a:endParaRPr>
          </a:p>
          <a:p>
            <a:r>
              <a:rPr lang="en-US" sz="2000" b="1" dirty="0">
                <a:ln w="0">
                  <a:solidFill>
                    <a:schemeClr val="accent3"/>
                  </a:solidFill>
                </a:ln>
                <a:solidFill>
                  <a:schemeClr val="bg1"/>
                </a:solidFill>
              </a:rPr>
              <a:t>4. </a:t>
            </a:r>
            <a:r>
              <a:rPr lang="en-US" sz="2000" b="1" u="sng" dirty="0">
                <a:ln w="0">
                  <a:solidFill>
                    <a:schemeClr val="accent3"/>
                  </a:solidFill>
                </a:ln>
                <a:solidFill>
                  <a:schemeClr val="bg1"/>
                </a:solidFill>
              </a:rPr>
              <a:t>Contract is silent or ambiguous.</a:t>
            </a:r>
            <a:r>
              <a:rPr lang="en-US" sz="2000" b="1" dirty="0">
                <a:ln w="0">
                  <a:solidFill>
                    <a:schemeClr val="accent3"/>
                  </a:solidFill>
                </a:ln>
                <a:solidFill>
                  <a:schemeClr val="bg1"/>
                </a:solidFill>
              </a:rPr>
              <a:t> When the contract is silent, the practice becomes an implied part of the contract, when it is ambiguous, it shows the intent of the parties. </a:t>
            </a:r>
          </a:p>
        </p:txBody>
      </p:sp>
    </p:spTree>
    <p:extLst>
      <p:ext uri="{BB962C8B-B14F-4D97-AF65-F5344CB8AC3E}">
        <p14:creationId xmlns:p14="http://schemas.microsoft.com/office/powerpoint/2010/main" val="195131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266700" y="2032870"/>
            <a:ext cx="11131401"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t>If it’s not a grievance?</a:t>
            </a:r>
          </a:p>
          <a:p>
            <a:endParaRPr lang="en-US" sz="3600" b="1" dirty="0"/>
          </a:p>
          <a:p>
            <a:r>
              <a:rPr lang="en-US" sz="2400" b="1" dirty="0"/>
              <a:t>-If you do not believe a member’s issue is a grievance, talk with your governance team or UD, get a second opinion. </a:t>
            </a:r>
          </a:p>
          <a:p>
            <a:r>
              <a:rPr lang="en-US" sz="2400" b="1" dirty="0"/>
              <a:t>-Be honest with the member, explain to them directly your conclusion. </a:t>
            </a:r>
          </a:p>
          <a:p>
            <a:r>
              <a:rPr lang="en-US" sz="2400" b="1" dirty="0"/>
              <a:t>-Give them an opportunity to explain what portion of the contract (or law, </a:t>
            </a:r>
            <a:r>
              <a:rPr lang="en-US" sz="2400" b="1" dirty="0" err="1"/>
              <a:t>etc</a:t>
            </a:r>
            <a:r>
              <a:rPr lang="en-US" sz="2400" b="1" dirty="0"/>
              <a:t>) is violated. </a:t>
            </a:r>
          </a:p>
          <a:p>
            <a:r>
              <a:rPr lang="en-US" sz="2400" b="1" dirty="0"/>
              <a:t>-Even if you don’t think a grievance is advisable, talk with other building reps to see if similar issues are happening in other worksites.</a:t>
            </a:r>
          </a:p>
          <a:p>
            <a:r>
              <a:rPr lang="en-US" sz="2400" b="1" dirty="0"/>
              <a:t>-For some issues, you can attempt to work out the issue informally with admin.</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7844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1254642" y="2032870"/>
            <a:ext cx="10143459"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t>Building Actions</a:t>
            </a:r>
          </a:p>
          <a:p>
            <a:endParaRPr lang="en-US" sz="3600" b="1" dirty="0"/>
          </a:p>
          <a:p>
            <a:r>
              <a:rPr lang="en-US" sz="3600" b="1" dirty="0">
                <a:solidFill>
                  <a:srgbClr val="7030A0"/>
                </a:solidFill>
              </a:rPr>
              <a:t>We mentioned grievances vs. gripes, but what if there was a secret third thing.</a:t>
            </a:r>
          </a:p>
          <a:p>
            <a:endParaRPr lang="en-US" sz="3600" b="1" dirty="0">
              <a:solidFill>
                <a:srgbClr val="7030A0"/>
              </a:solidFill>
            </a:endParaRPr>
          </a:p>
          <a:p>
            <a:endParaRPr lang="en-US" sz="3600" b="1" dirty="0">
              <a:solidFill>
                <a:srgbClr val="7030A0"/>
              </a:solidFill>
            </a:endParaRPr>
          </a:p>
          <a:p>
            <a:r>
              <a:rPr lang="en-US" sz="3600" b="1" dirty="0">
                <a:solidFill>
                  <a:srgbClr val="7030A0"/>
                </a:solidFill>
              </a:rPr>
              <a:t>What are some of the benefits of a collective worksite action?</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97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616688" y="2032870"/>
            <a:ext cx="107814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rgbClr val="7030A0"/>
                </a:solidFill>
              </a:rPr>
              <a:t>What makes a good issue for collective worksite action?</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19B23D-3312-B4E0-CCCD-539F0676CF2E}"/>
              </a:ext>
            </a:extLst>
          </p:cNvPr>
          <p:cNvSpPr txBox="1"/>
          <p:nvPr/>
        </p:nvSpPr>
        <p:spPr>
          <a:xfrm>
            <a:off x="616688" y="2798633"/>
            <a:ext cx="11214100" cy="3785652"/>
          </a:xfrm>
          <a:prstGeom prst="rect">
            <a:avLst/>
          </a:prstGeom>
          <a:noFill/>
        </p:spPr>
        <p:txBody>
          <a:bodyPr wrap="square" numCol="2" spcCol="457200" rtlCol="0">
            <a:spAutoFit/>
          </a:bodyPr>
          <a:lstStyle/>
          <a:p>
            <a:pPr marL="342900" indent="-342900">
              <a:buAutoNum type="arabicPeriod"/>
            </a:pPr>
            <a:r>
              <a:rPr lang="en-US" sz="2400" dirty="0">
                <a:solidFill>
                  <a:srgbClr val="7030A0"/>
                </a:solidFill>
              </a:rPr>
              <a:t>Be widely felt</a:t>
            </a:r>
          </a:p>
          <a:p>
            <a:pPr lvl="1"/>
            <a:r>
              <a:rPr lang="en-US" dirty="0">
                <a:solidFill>
                  <a:srgbClr val="7030A0"/>
                </a:solidFill>
              </a:rPr>
              <a:t>Does it affect many members</a:t>
            </a:r>
          </a:p>
          <a:p>
            <a:pPr marL="342900" indent="-342900">
              <a:buAutoNum type="arabicPeriod"/>
            </a:pPr>
            <a:r>
              <a:rPr lang="en-US" sz="2400" dirty="0">
                <a:solidFill>
                  <a:srgbClr val="7030A0"/>
                </a:solidFill>
              </a:rPr>
              <a:t>Be deeply felt</a:t>
            </a:r>
          </a:p>
          <a:p>
            <a:pPr lvl="1"/>
            <a:r>
              <a:rPr lang="en-US" dirty="0">
                <a:solidFill>
                  <a:srgbClr val="7030A0"/>
                </a:solidFill>
              </a:rPr>
              <a:t>Do people have strong feelings about it</a:t>
            </a:r>
          </a:p>
          <a:p>
            <a:pPr marL="342900" indent="-342900">
              <a:buAutoNum type="arabicPeriod"/>
            </a:pPr>
            <a:r>
              <a:rPr lang="en-US" sz="2400" dirty="0">
                <a:solidFill>
                  <a:srgbClr val="7030A0"/>
                </a:solidFill>
              </a:rPr>
              <a:t>Be easy to understand</a:t>
            </a:r>
          </a:p>
          <a:p>
            <a:pPr marL="342900" indent="-342900">
              <a:buAutoNum type="arabicPeriod"/>
            </a:pPr>
            <a:r>
              <a:rPr lang="en-US" sz="2400" dirty="0">
                <a:solidFill>
                  <a:srgbClr val="7030A0"/>
                </a:solidFill>
              </a:rPr>
              <a:t>Be non-divisive</a:t>
            </a:r>
          </a:p>
          <a:p>
            <a:pPr lvl="1"/>
            <a:r>
              <a:rPr lang="en-US" dirty="0">
                <a:solidFill>
                  <a:srgbClr val="7030A0"/>
                </a:solidFill>
              </a:rPr>
              <a:t>Not an issue that pits members against members</a:t>
            </a:r>
          </a:p>
          <a:p>
            <a:pPr marL="342900" indent="-342900">
              <a:buAutoNum type="arabicPeriod"/>
            </a:pPr>
            <a:r>
              <a:rPr lang="en-US" sz="2400" dirty="0">
                <a:solidFill>
                  <a:srgbClr val="7030A0"/>
                </a:solidFill>
              </a:rPr>
              <a:t>Have a clear, easily understood solution</a:t>
            </a:r>
          </a:p>
          <a:p>
            <a:pPr marL="342900" indent="-342900">
              <a:buAutoNum type="arabicPeriod"/>
            </a:pPr>
            <a:r>
              <a:rPr lang="en-US" sz="2400" dirty="0">
                <a:solidFill>
                  <a:srgbClr val="7030A0"/>
                </a:solidFill>
              </a:rPr>
              <a:t>Be winnable</a:t>
            </a:r>
          </a:p>
          <a:p>
            <a:pPr lvl="1"/>
            <a:r>
              <a:rPr lang="en-US" dirty="0">
                <a:solidFill>
                  <a:srgbClr val="7030A0"/>
                </a:solidFill>
              </a:rPr>
              <a:t>Members should believe they can win, in a reasonable amount of time.</a:t>
            </a:r>
          </a:p>
          <a:p>
            <a:pPr marL="342900" indent="-342900">
              <a:buAutoNum type="arabicPeriod"/>
            </a:pPr>
            <a:r>
              <a:rPr lang="en-US" sz="2400" dirty="0">
                <a:solidFill>
                  <a:srgbClr val="7030A0"/>
                </a:solidFill>
              </a:rPr>
              <a:t>Build leadership and ownership</a:t>
            </a:r>
          </a:p>
          <a:p>
            <a:pPr lvl="1"/>
            <a:r>
              <a:rPr lang="en-US" dirty="0">
                <a:solidFill>
                  <a:srgbClr val="7030A0"/>
                </a:solidFill>
              </a:rPr>
              <a:t>Are there roles for members to play?</a:t>
            </a:r>
          </a:p>
          <a:p>
            <a:pPr marL="342900" indent="-342900">
              <a:buAutoNum type="arabicPeriod"/>
            </a:pPr>
            <a:r>
              <a:rPr lang="en-US" sz="2400" dirty="0">
                <a:solidFill>
                  <a:srgbClr val="7030A0"/>
                </a:solidFill>
              </a:rPr>
              <a:t>Give members a sense of their power.</a:t>
            </a:r>
          </a:p>
          <a:p>
            <a:pPr marL="342900" indent="-342900">
              <a:buAutoNum type="arabicPeriod"/>
            </a:pPr>
            <a:r>
              <a:rPr lang="en-US" sz="2400" dirty="0">
                <a:solidFill>
                  <a:srgbClr val="7030A0"/>
                </a:solidFill>
              </a:rPr>
              <a:t>Result in real improvement in members’ lives</a:t>
            </a:r>
          </a:p>
          <a:p>
            <a:pPr lvl="1"/>
            <a:r>
              <a:rPr lang="en-US" dirty="0">
                <a:solidFill>
                  <a:srgbClr val="7030A0"/>
                </a:solidFill>
              </a:rPr>
              <a:t>Members are taking a chance, is it worth it?</a:t>
            </a:r>
          </a:p>
          <a:p>
            <a:pPr marL="342900" indent="-342900">
              <a:buAutoNum type="arabicPeriod"/>
            </a:pPr>
            <a:r>
              <a:rPr lang="en-US" sz="2400" dirty="0">
                <a:solidFill>
                  <a:srgbClr val="7030A0"/>
                </a:solidFill>
              </a:rPr>
              <a:t> Alter the power dynamic in the workplace.</a:t>
            </a:r>
          </a:p>
          <a:p>
            <a:endParaRPr lang="en-US" dirty="0"/>
          </a:p>
        </p:txBody>
      </p:sp>
    </p:spTree>
    <p:extLst>
      <p:ext uri="{BB962C8B-B14F-4D97-AF65-F5344CB8AC3E}">
        <p14:creationId xmlns:p14="http://schemas.microsoft.com/office/powerpoint/2010/main" val="107684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1000"/>
                                        <p:tgtEl>
                                          <p:spTgt spid="5">
                                            <p:txEl>
                                              <p:pRg st="3" end="3"/>
                                            </p:txEl>
                                          </p:spTgt>
                                        </p:tgtEl>
                                      </p:cBhvr>
                                    </p:animEffect>
                                    <p:anim calcmode="lin" valueType="num">
                                      <p:cBhvr>
                                        <p:cTn id="2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1000"/>
                                        <p:tgtEl>
                                          <p:spTgt spid="5">
                                            <p:txEl>
                                              <p:pRg st="4" end="4"/>
                                            </p:txEl>
                                          </p:spTgt>
                                        </p:tgtEl>
                                      </p:cBhvr>
                                    </p:animEffect>
                                    <p:anim calcmode="lin" valueType="num">
                                      <p:cBhvr>
                                        <p:cTn id="3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fade">
                                      <p:cBhvr>
                                        <p:cTn id="38" dur="1000"/>
                                        <p:tgtEl>
                                          <p:spTgt spid="5">
                                            <p:txEl>
                                              <p:pRg st="5" end="5"/>
                                            </p:txEl>
                                          </p:spTgt>
                                        </p:tgtEl>
                                      </p:cBhvr>
                                    </p:animEffect>
                                    <p:anim calcmode="lin" valueType="num">
                                      <p:cBhvr>
                                        <p:cTn id="39"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Effect transition="in" filter="fade">
                                      <p:cBhvr>
                                        <p:cTn id="43" dur="1000"/>
                                        <p:tgtEl>
                                          <p:spTgt spid="5">
                                            <p:txEl>
                                              <p:pRg st="6" end="6"/>
                                            </p:txEl>
                                          </p:spTgt>
                                        </p:tgtEl>
                                      </p:cBhvr>
                                    </p:animEffect>
                                    <p:anim calcmode="lin" valueType="num">
                                      <p:cBhvr>
                                        <p:cTn id="44"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5">
                                            <p:txEl>
                                              <p:pRg st="7" end="7"/>
                                            </p:txEl>
                                          </p:spTgt>
                                        </p:tgtEl>
                                        <p:attrNameLst>
                                          <p:attrName>style.visibility</p:attrName>
                                        </p:attrNameLst>
                                      </p:cBhvr>
                                      <p:to>
                                        <p:strVal val="visible"/>
                                      </p:to>
                                    </p:set>
                                    <p:animEffect transition="in" filter="fade">
                                      <p:cBhvr>
                                        <p:cTn id="50" dur="1000"/>
                                        <p:tgtEl>
                                          <p:spTgt spid="5">
                                            <p:txEl>
                                              <p:pRg st="7" end="7"/>
                                            </p:txEl>
                                          </p:spTgt>
                                        </p:tgtEl>
                                      </p:cBhvr>
                                    </p:animEffect>
                                    <p:anim calcmode="lin" valueType="num">
                                      <p:cBhvr>
                                        <p:cTn id="51"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5">
                                            <p:txEl>
                                              <p:pRg st="8" end="8"/>
                                            </p:txEl>
                                          </p:spTgt>
                                        </p:tgtEl>
                                        <p:attrNameLst>
                                          <p:attrName>style.visibility</p:attrName>
                                        </p:attrNameLst>
                                      </p:cBhvr>
                                      <p:to>
                                        <p:strVal val="visible"/>
                                      </p:to>
                                    </p:set>
                                    <p:animEffect transition="in" filter="fade">
                                      <p:cBhvr>
                                        <p:cTn id="57" dur="1000"/>
                                        <p:tgtEl>
                                          <p:spTgt spid="5">
                                            <p:txEl>
                                              <p:pRg st="8" end="8"/>
                                            </p:txEl>
                                          </p:spTgt>
                                        </p:tgtEl>
                                      </p:cBhvr>
                                    </p:animEffect>
                                    <p:anim calcmode="lin" valueType="num">
                                      <p:cBhvr>
                                        <p:cTn id="5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5">
                                            <p:txEl>
                                              <p:pRg st="8" end="8"/>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5">
                                            <p:txEl>
                                              <p:pRg st="9" end="9"/>
                                            </p:txEl>
                                          </p:spTgt>
                                        </p:tgtEl>
                                        <p:attrNameLst>
                                          <p:attrName>style.visibility</p:attrName>
                                        </p:attrNameLst>
                                      </p:cBhvr>
                                      <p:to>
                                        <p:strVal val="visible"/>
                                      </p:to>
                                    </p:set>
                                    <p:animEffect transition="in" filter="fade">
                                      <p:cBhvr>
                                        <p:cTn id="62" dur="1000"/>
                                        <p:tgtEl>
                                          <p:spTgt spid="5">
                                            <p:txEl>
                                              <p:pRg st="9" end="9"/>
                                            </p:txEl>
                                          </p:spTgt>
                                        </p:tgtEl>
                                      </p:cBhvr>
                                    </p:animEffect>
                                    <p:anim calcmode="lin" valueType="num">
                                      <p:cBhvr>
                                        <p:cTn id="63"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64"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5">
                                            <p:txEl>
                                              <p:pRg st="10" end="10"/>
                                            </p:txEl>
                                          </p:spTgt>
                                        </p:tgtEl>
                                        <p:attrNameLst>
                                          <p:attrName>style.visibility</p:attrName>
                                        </p:attrNameLst>
                                      </p:cBhvr>
                                      <p:to>
                                        <p:strVal val="visible"/>
                                      </p:to>
                                    </p:set>
                                    <p:animEffect transition="in" filter="fade">
                                      <p:cBhvr>
                                        <p:cTn id="69" dur="1000"/>
                                        <p:tgtEl>
                                          <p:spTgt spid="5">
                                            <p:txEl>
                                              <p:pRg st="10" end="10"/>
                                            </p:txEl>
                                          </p:spTgt>
                                        </p:tgtEl>
                                      </p:cBhvr>
                                    </p:animEffect>
                                    <p:anim calcmode="lin" valueType="num">
                                      <p:cBhvr>
                                        <p:cTn id="70"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71" dur="1000" fill="hold"/>
                                        <p:tgtEl>
                                          <p:spTgt spid="5">
                                            <p:txEl>
                                              <p:pRg st="10" end="10"/>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5">
                                            <p:txEl>
                                              <p:pRg st="11" end="11"/>
                                            </p:txEl>
                                          </p:spTgt>
                                        </p:tgtEl>
                                        <p:attrNameLst>
                                          <p:attrName>style.visibility</p:attrName>
                                        </p:attrNameLst>
                                      </p:cBhvr>
                                      <p:to>
                                        <p:strVal val="visible"/>
                                      </p:to>
                                    </p:set>
                                    <p:animEffect transition="in" filter="fade">
                                      <p:cBhvr>
                                        <p:cTn id="74" dur="1000"/>
                                        <p:tgtEl>
                                          <p:spTgt spid="5">
                                            <p:txEl>
                                              <p:pRg st="11" end="11"/>
                                            </p:txEl>
                                          </p:spTgt>
                                        </p:tgtEl>
                                      </p:cBhvr>
                                    </p:animEffect>
                                    <p:anim calcmode="lin" valueType="num">
                                      <p:cBhvr>
                                        <p:cTn id="75" dur="1000" fill="hold"/>
                                        <p:tgtEl>
                                          <p:spTgt spid="5">
                                            <p:txEl>
                                              <p:pRg st="11" end="11"/>
                                            </p:txEl>
                                          </p:spTgt>
                                        </p:tgtEl>
                                        <p:attrNameLst>
                                          <p:attrName>ppt_x</p:attrName>
                                        </p:attrNameLst>
                                      </p:cBhvr>
                                      <p:tavLst>
                                        <p:tav tm="0">
                                          <p:val>
                                            <p:strVal val="#ppt_x"/>
                                          </p:val>
                                        </p:tav>
                                        <p:tav tm="100000">
                                          <p:val>
                                            <p:strVal val="#ppt_x"/>
                                          </p:val>
                                        </p:tav>
                                      </p:tavLst>
                                    </p:anim>
                                    <p:anim calcmode="lin" valueType="num">
                                      <p:cBhvr>
                                        <p:cTn id="76" dur="1000" fill="hold"/>
                                        <p:tgtEl>
                                          <p:spTgt spid="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5">
                                            <p:txEl>
                                              <p:pRg st="12" end="12"/>
                                            </p:txEl>
                                          </p:spTgt>
                                        </p:tgtEl>
                                        <p:attrNameLst>
                                          <p:attrName>style.visibility</p:attrName>
                                        </p:attrNameLst>
                                      </p:cBhvr>
                                      <p:to>
                                        <p:strVal val="visible"/>
                                      </p:to>
                                    </p:set>
                                    <p:animEffect transition="in" filter="fade">
                                      <p:cBhvr>
                                        <p:cTn id="81" dur="1000"/>
                                        <p:tgtEl>
                                          <p:spTgt spid="5">
                                            <p:txEl>
                                              <p:pRg st="12" end="12"/>
                                            </p:txEl>
                                          </p:spTgt>
                                        </p:tgtEl>
                                      </p:cBhvr>
                                    </p:animEffect>
                                    <p:anim calcmode="lin" valueType="num">
                                      <p:cBhvr>
                                        <p:cTn id="82" dur="1000" fill="hold"/>
                                        <p:tgtEl>
                                          <p:spTgt spid="5">
                                            <p:txEl>
                                              <p:pRg st="12" end="12"/>
                                            </p:txEl>
                                          </p:spTgt>
                                        </p:tgtEl>
                                        <p:attrNameLst>
                                          <p:attrName>ppt_x</p:attrName>
                                        </p:attrNameLst>
                                      </p:cBhvr>
                                      <p:tavLst>
                                        <p:tav tm="0">
                                          <p:val>
                                            <p:strVal val="#ppt_x"/>
                                          </p:val>
                                        </p:tav>
                                        <p:tav tm="100000">
                                          <p:val>
                                            <p:strVal val="#ppt_x"/>
                                          </p:val>
                                        </p:tav>
                                      </p:tavLst>
                                    </p:anim>
                                    <p:anim calcmode="lin" valueType="num">
                                      <p:cBhvr>
                                        <p:cTn id="83" dur="1000" fill="hold"/>
                                        <p:tgtEl>
                                          <p:spTgt spid="5">
                                            <p:txEl>
                                              <p:pRg st="12" end="12"/>
                                            </p:txEl>
                                          </p:spTgt>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5">
                                            <p:txEl>
                                              <p:pRg st="13" end="13"/>
                                            </p:txEl>
                                          </p:spTgt>
                                        </p:tgtEl>
                                        <p:attrNameLst>
                                          <p:attrName>style.visibility</p:attrName>
                                        </p:attrNameLst>
                                      </p:cBhvr>
                                      <p:to>
                                        <p:strVal val="visible"/>
                                      </p:to>
                                    </p:set>
                                    <p:animEffect transition="in" filter="fade">
                                      <p:cBhvr>
                                        <p:cTn id="86" dur="1000"/>
                                        <p:tgtEl>
                                          <p:spTgt spid="5">
                                            <p:txEl>
                                              <p:pRg st="13" end="13"/>
                                            </p:txEl>
                                          </p:spTgt>
                                        </p:tgtEl>
                                      </p:cBhvr>
                                    </p:animEffect>
                                    <p:anim calcmode="lin" valueType="num">
                                      <p:cBhvr>
                                        <p:cTn id="87" dur="1000" fill="hold"/>
                                        <p:tgtEl>
                                          <p:spTgt spid="5">
                                            <p:txEl>
                                              <p:pRg st="13" end="13"/>
                                            </p:txEl>
                                          </p:spTgt>
                                        </p:tgtEl>
                                        <p:attrNameLst>
                                          <p:attrName>ppt_x</p:attrName>
                                        </p:attrNameLst>
                                      </p:cBhvr>
                                      <p:tavLst>
                                        <p:tav tm="0">
                                          <p:val>
                                            <p:strVal val="#ppt_x"/>
                                          </p:val>
                                        </p:tav>
                                        <p:tav tm="100000">
                                          <p:val>
                                            <p:strVal val="#ppt_x"/>
                                          </p:val>
                                        </p:tav>
                                      </p:tavLst>
                                    </p:anim>
                                    <p:anim calcmode="lin" valueType="num">
                                      <p:cBhvr>
                                        <p:cTn id="88" dur="1000" fill="hold"/>
                                        <p:tgtEl>
                                          <p:spTgt spid="5">
                                            <p:txEl>
                                              <p:pRg st="13" end="13"/>
                                            </p:txEl>
                                          </p:spTgt>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5">
                                            <p:txEl>
                                              <p:pRg st="14" end="14"/>
                                            </p:txEl>
                                          </p:spTgt>
                                        </p:tgtEl>
                                        <p:attrNameLst>
                                          <p:attrName>style.visibility</p:attrName>
                                        </p:attrNameLst>
                                      </p:cBhvr>
                                      <p:to>
                                        <p:strVal val="visible"/>
                                      </p:to>
                                    </p:set>
                                    <p:animEffect transition="in" filter="fade">
                                      <p:cBhvr>
                                        <p:cTn id="91" dur="1000"/>
                                        <p:tgtEl>
                                          <p:spTgt spid="5">
                                            <p:txEl>
                                              <p:pRg st="14" end="14"/>
                                            </p:txEl>
                                          </p:spTgt>
                                        </p:tgtEl>
                                      </p:cBhvr>
                                    </p:animEffect>
                                    <p:anim calcmode="lin" valueType="num">
                                      <p:cBhvr>
                                        <p:cTn id="92" dur="1000" fill="hold"/>
                                        <p:tgtEl>
                                          <p:spTgt spid="5">
                                            <p:txEl>
                                              <p:pRg st="14" end="14"/>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14" end="14"/>
                                            </p:txEl>
                                          </p:spTgt>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5">
                                            <p:txEl>
                                              <p:pRg st="15" end="15"/>
                                            </p:txEl>
                                          </p:spTgt>
                                        </p:tgtEl>
                                        <p:attrNameLst>
                                          <p:attrName>style.visibility</p:attrName>
                                        </p:attrNameLst>
                                      </p:cBhvr>
                                      <p:to>
                                        <p:strVal val="visible"/>
                                      </p:to>
                                    </p:set>
                                    <p:animEffect transition="in" filter="fade">
                                      <p:cBhvr>
                                        <p:cTn id="96" dur="1000"/>
                                        <p:tgtEl>
                                          <p:spTgt spid="5">
                                            <p:txEl>
                                              <p:pRg st="15" end="15"/>
                                            </p:txEl>
                                          </p:spTgt>
                                        </p:tgtEl>
                                      </p:cBhvr>
                                    </p:animEffect>
                                    <p:anim calcmode="lin" valueType="num">
                                      <p:cBhvr>
                                        <p:cTn id="97" dur="1000" fill="hold"/>
                                        <p:tgtEl>
                                          <p:spTgt spid="5">
                                            <p:txEl>
                                              <p:pRg st="15" end="15"/>
                                            </p:txEl>
                                          </p:spTgt>
                                        </p:tgtEl>
                                        <p:attrNameLst>
                                          <p:attrName>ppt_x</p:attrName>
                                        </p:attrNameLst>
                                      </p:cBhvr>
                                      <p:tavLst>
                                        <p:tav tm="0">
                                          <p:val>
                                            <p:strVal val="#ppt_x"/>
                                          </p:val>
                                        </p:tav>
                                        <p:tav tm="100000">
                                          <p:val>
                                            <p:strVal val="#ppt_x"/>
                                          </p:val>
                                        </p:tav>
                                      </p:tavLst>
                                    </p:anim>
                                    <p:anim calcmode="lin" valueType="num">
                                      <p:cBhvr>
                                        <p:cTn id="98" dur="1000" fill="hold"/>
                                        <p:tgtEl>
                                          <p:spTgt spid="5">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13EE3-BF7B-97E9-C968-DA934486145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E3B5EC5-EDF5-9497-D3EB-821B4B2800E3}"/>
              </a:ext>
            </a:extLst>
          </p:cNvPr>
          <p:cNvSpPr>
            <a:spLocks noGrp="1"/>
          </p:cNvSpPr>
          <p:nvPr>
            <p:ph idx="1"/>
          </p:nvPr>
        </p:nvSpPr>
        <p:spPr/>
        <p:txBody>
          <a:bodyPr>
            <a:normAutofit/>
          </a:bodyPr>
          <a:lstStyle/>
          <a:p>
            <a:pPr marL="0" indent="0">
              <a:buNone/>
            </a:pPr>
            <a:r>
              <a:rPr lang="en-US" sz="4000" dirty="0">
                <a:solidFill>
                  <a:srgbClr val="7030A0"/>
                </a:solidFill>
              </a:rPr>
              <a:t>What are some issues at your worksite that would make good workplace action issues?</a:t>
            </a:r>
          </a:p>
        </p:txBody>
      </p:sp>
      <p:pic>
        <p:nvPicPr>
          <p:cNvPr id="4" name="Picture 4" descr="A purple and orange rectangular frame&#10;&#10;Description automatically generated">
            <a:extLst>
              <a:ext uri="{FF2B5EF4-FFF2-40B4-BE49-F238E27FC236}">
                <a16:creationId xmlns:a16="http://schemas.microsoft.com/office/drawing/2014/main" id="{A91B34CA-EBE8-6BCA-3293-5B4322382D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5723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13EE3-BF7B-97E9-C968-DA9344861459}"/>
              </a:ext>
            </a:extLst>
          </p:cNvPr>
          <p:cNvSpPr>
            <a:spLocks noGrp="1"/>
          </p:cNvSpPr>
          <p:nvPr>
            <p:ph type="title"/>
          </p:nvPr>
        </p:nvSpPr>
        <p:spPr/>
        <p:txBody>
          <a:bodyPr/>
          <a:lstStyle/>
          <a:p>
            <a:r>
              <a:rPr lang="en-US" dirty="0"/>
              <a:t> </a:t>
            </a:r>
            <a:r>
              <a:rPr lang="en-US" dirty="0" err="1"/>
              <a:t>i</a:t>
            </a:r>
            <a:endParaRPr lang="en-US" dirty="0"/>
          </a:p>
        </p:txBody>
      </p:sp>
      <p:sp>
        <p:nvSpPr>
          <p:cNvPr id="3" name="Content Placeholder 2">
            <a:extLst>
              <a:ext uri="{FF2B5EF4-FFF2-40B4-BE49-F238E27FC236}">
                <a16:creationId xmlns:a16="http://schemas.microsoft.com/office/drawing/2014/main" id="{9E3B5EC5-EDF5-9497-D3EB-821B4B2800E3}"/>
              </a:ext>
            </a:extLst>
          </p:cNvPr>
          <p:cNvSpPr>
            <a:spLocks noGrp="1"/>
          </p:cNvSpPr>
          <p:nvPr>
            <p:ph idx="1"/>
          </p:nvPr>
        </p:nvSpPr>
        <p:spPr>
          <a:xfrm>
            <a:off x="838200" y="1825625"/>
            <a:ext cx="10515600" cy="638175"/>
          </a:xfrm>
        </p:spPr>
        <p:txBody>
          <a:bodyPr>
            <a:normAutofit/>
          </a:bodyPr>
          <a:lstStyle/>
          <a:p>
            <a:pPr marL="0" indent="0">
              <a:buNone/>
            </a:pPr>
            <a:r>
              <a:rPr lang="en-US" sz="3200" b="1" dirty="0">
                <a:solidFill>
                  <a:srgbClr val="7030A0"/>
                </a:solidFill>
              </a:rPr>
              <a:t>What makes a good workplace action?</a:t>
            </a:r>
          </a:p>
        </p:txBody>
      </p:sp>
      <p:pic>
        <p:nvPicPr>
          <p:cNvPr id="4" name="Picture 4" descr="A purple and orange rectangular frame&#10;&#10;Description automatically generated">
            <a:extLst>
              <a:ext uri="{FF2B5EF4-FFF2-40B4-BE49-F238E27FC236}">
                <a16:creationId xmlns:a16="http://schemas.microsoft.com/office/drawing/2014/main" id="{A91B34CA-EBE8-6BCA-3293-5B4322382D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B0E1E09-B65C-A1DB-C2EC-05220713C4C0}"/>
              </a:ext>
            </a:extLst>
          </p:cNvPr>
          <p:cNvSpPr txBox="1"/>
          <p:nvPr/>
        </p:nvSpPr>
        <p:spPr>
          <a:xfrm>
            <a:off x="330200" y="2882900"/>
            <a:ext cx="11671300" cy="3416320"/>
          </a:xfrm>
          <a:prstGeom prst="rect">
            <a:avLst/>
          </a:prstGeom>
          <a:noFill/>
        </p:spPr>
        <p:txBody>
          <a:bodyPr wrap="square" numCol="2" spcCol="457200" rtlCol="0">
            <a:spAutoFit/>
          </a:bodyPr>
          <a:lstStyle/>
          <a:p>
            <a:pPr marL="342900" indent="-342900">
              <a:buAutoNum type="arabicPeriod"/>
            </a:pPr>
            <a:r>
              <a:rPr lang="en-US" sz="2800" dirty="0">
                <a:solidFill>
                  <a:srgbClr val="7030A0"/>
                </a:solidFill>
              </a:rPr>
              <a:t>It is appropriate for the problem</a:t>
            </a:r>
          </a:p>
          <a:p>
            <a:pPr marL="342900" indent="-342900">
              <a:buAutoNum type="arabicPeriod"/>
            </a:pPr>
            <a:r>
              <a:rPr lang="en-US" sz="2800" dirty="0">
                <a:solidFill>
                  <a:srgbClr val="7030A0"/>
                </a:solidFill>
              </a:rPr>
              <a:t>It has a clear “target”</a:t>
            </a:r>
          </a:p>
          <a:p>
            <a:pPr marL="342900" indent="-342900">
              <a:buAutoNum type="arabicPeriod"/>
            </a:pPr>
            <a:r>
              <a:rPr lang="en-US" sz="2800" dirty="0">
                <a:solidFill>
                  <a:srgbClr val="7030A0"/>
                </a:solidFill>
              </a:rPr>
              <a:t>It will move the “target” to action</a:t>
            </a:r>
          </a:p>
          <a:p>
            <a:pPr marL="342900" indent="-342900">
              <a:buAutoNum type="arabicPeriod"/>
            </a:pPr>
            <a:r>
              <a:rPr lang="en-US" sz="2800" dirty="0">
                <a:solidFill>
                  <a:srgbClr val="7030A0"/>
                </a:solidFill>
              </a:rPr>
              <a:t>Workers are willing to do it</a:t>
            </a:r>
          </a:p>
          <a:p>
            <a:pPr lvl="1"/>
            <a:r>
              <a:rPr lang="en-US" sz="2000" dirty="0">
                <a:solidFill>
                  <a:srgbClr val="7030A0"/>
                </a:solidFill>
              </a:rPr>
              <a:t>Stress test</a:t>
            </a:r>
          </a:p>
          <a:p>
            <a:pPr marL="342900" indent="-342900">
              <a:buAutoNum type="arabicPeriod"/>
            </a:pPr>
            <a:r>
              <a:rPr lang="en-US" sz="2800" dirty="0">
                <a:solidFill>
                  <a:srgbClr val="7030A0"/>
                </a:solidFill>
              </a:rPr>
              <a:t>It is practical</a:t>
            </a:r>
          </a:p>
          <a:p>
            <a:pPr marL="342900" indent="-342900">
              <a:buAutoNum type="arabicPeriod"/>
            </a:pPr>
            <a:r>
              <a:rPr lang="en-US" sz="2800" dirty="0">
                <a:solidFill>
                  <a:srgbClr val="7030A0"/>
                </a:solidFill>
              </a:rPr>
              <a:t>It is fun</a:t>
            </a:r>
          </a:p>
          <a:p>
            <a:pPr marL="342900" indent="-342900">
              <a:buAutoNum type="arabicPeriod"/>
            </a:pPr>
            <a:r>
              <a:rPr lang="en-US" sz="2800" dirty="0">
                <a:solidFill>
                  <a:srgbClr val="7030A0"/>
                </a:solidFill>
              </a:rPr>
              <a:t>It is creative</a:t>
            </a:r>
          </a:p>
          <a:p>
            <a:pPr marL="342900" indent="-342900">
              <a:buAutoNum type="arabicPeriod"/>
            </a:pPr>
            <a:r>
              <a:rPr lang="en-US" sz="2800" dirty="0">
                <a:solidFill>
                  <a:srgbClr val="7030A0"/>
                </a:solidFill>
              </a:rPr>
              <a:t>Does it create buzz, will people pay attention?</a:t>
            </a:r>
          </a:p>
          <a:p>
            <a:pPr marL="342900" indent="-342900">
              <a:buAutoNum type="arabicPeriod"/>
            </a:pPr>
            <a:r>
              <a:rPr lang="en-US" sz="2800" dirty="0">
                <a:solidFill>
                  <a:srgbClr val="7030A0"/>
                </a:solidFill>
              </a:rPr>
              <a:t>If it requires resources, are they available?</a:t>
            </a:r>
          </a:p>
          <a:p>
            <a:pPr marL="342900" indent="-342900">
              <a:buAutoNum type="arabicPeriod"/>
            </a:pPr>
            <a:r>
              <a:rPr lang="en-US" sz="2800" dirty="0">
                <a:solidFill>
                  <a:srgbClr val="7030A0"/>
                </a:solidFill>
              </a:rPr>
              <a:t>What are the next steps or escalations?</a:t>
            </a:r>
          </a:p>
        </p:txBody>
      </p:sp>
    </p:spTree>
    <p:extLst>
      <p:ext uri="{BB962C8B-B14F-4D97-AF65-F5344CB8AC3E}">
        <p14:creationId xmlns:p14="http://schemas.microsoft.com/office/powerpoint/2010/main" val="184813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additive="base">
                                        <p:cTn id="2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additive="base">
                                        <p:cTn id="3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 calcmode="lin" valueType="num">
                                      <p:cBhvr additive="base">
                                        <p:cTn id="4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 calcmode="lin" valueType="num">
                                      <p:cBhvr additive="base">
                                        <p:cTn id="4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
                                            <p:txEl>
                                              <p:pRg st="8" end="8"/>
                                            </p:txEl>
                                          </p:spTgt>
                                        </p:tgtEl>
                                        <p:attrNameLst>
                                          <p:attrName>style.visibility</p:attrName>
                                        </p:attrNameLst>
                                      </p:cBhvr>
                                      <p:to>
                                        <p:strVal val="visible"/>
                                      </p:to>
                                    </p:set>
                                    <p:anim calcmode="lin" valueType="num">
                                      <p:cBhvr additive="base">
                                        <p:cTn id="5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8" end="8"/>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 calcmode="lin" valueType="num">
                                      <p:cBhvr additive="base">
                                        <p:cTn id="57"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9" end="9"/>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
                                            <p:txEl>
                                              <p:pRg st="10" end="10"/>
                                            </p:txEl>
                                          </p:spTgt>
                                        </p:tgtEl>
                                        <p:attrNameLst>
                                          <p:attrName>style.visibility</p:attrName>
                                        </p:attrNameLst>
                                      </p:cBhvr>
                                      <p:to>
                                        <p:strVal val="visible"/>
                                      </p:to>
                                    </p:set>
                                    <p:anim calcmode="lin" valueType="num">
                                      <p:cBhvr additive="base">
                                        <p:cTn id="61"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13EE3-BF7B-97E9-C968-DA934486145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E3B5EC5-EDF5-9497-D3EB-821B4B2800E3}"/>
              </a:ext>
            </a:extLst>
          </p:cNvPr>
          <p:cNvSpPr>
            <a:spLocks noGrp="1"/>
          </p:cNvSpPr>
          <p:nvPr>
            <p:ph idx="1"/>
          </p:nvPr>
        </p:nvSpPr>
        <p:spPr/>
        <p:txBody>
          <a:bodyPr>
            <a:normAutofit lnSpcReduction="10000"/>
          </a:bodyPr>
          <a:lstStyle/>
          <a:p>
            <a:pPr marL="0" indent="0">
              <a:buNone/>
            </a:pPr>
            <a:r>
              <a:rPr lang="en-US" sz="4000" dirty="0">
                <a:solidFill>
                  <a:srgbClr val="7030A0"/>
                </a:solidFill>
              </a:rPr>
              <a:t>What are some “actions” that meet the criteria?</a:t>
            </a:r>
          </a:p>
          <a:p>
            <a:pPr marL="0" indent="0">
              <a:buNone/>
            </a:pPr>
            <a:endParaRPr lang="en-US" sz="4000" dirty="0">
              <a:solidFill>
                <a:srgbClr val="7030A0"/>
              </a:solidFill>
            </a:endParaRPr>
          </a:p>
          <a:p>
            <a:pPr marL="0" indent="0">
              <a:buNone/>
            </a:pPr>
            <a:endParaRPr lang="en-US" sz="4000" dirty="0">
              <a:solidFill>
                <a:srgbClr val="7030A0"/>
              </a:solidFill>
            </a:endParaRPr>
          </a:p>
          <a:p>
            <a:pPr marL="0" indent="0">
              <a:buNone/>
            </a:pPr>
            <a:r>
              <a:rPr lang="en-US" dirty="0">
                <a:solidFill>
                  <a:srgbClr val="7030A0"/>
                </a:solidFill>
              </a:rPr>
              <a:t>Pick one of the workplace issues. </a:t>
            </a:r>
          </a:p>
          <a:p>
            <a:pPr marL="0" indent="0">
              <a:buNone/>
            </a:pPr>
            <a:r>
              <a:rPr lang="en-US" dirty="0">
                <a:solidFill>
                  <a:srgbClr val="7030A0"/>
                </a:solidFill>
              </a:rPr>
              <a:t>-Define the problem</a:t>
            </a:r>
          </a:p>
          <a:p>
            <a:pPr marL="0" indent="0">
              <a:buNone/>
            </a:pPr>
            <a:r>
              <a:rPr lang="en-US" dirty="0">
                <a:solidFill>
                  <a:srgbClr val="7030A0"/>
                </a:solidFill>
              </a:rPr>
              <a:t>-State the solution</a:t>
            </a:r>
          </a:p>
          <a:p>
            <a:pPr marL="0" indent="0">
              <a:buNone/>
            </a:pPr>
            <a:r>
              <a:rPr lang="en-US" dirty="0">
                <a:solidFill>
                  <a:srgbClr val="7030A0"/>
                </a:solidFill>
              </a:rPr>
              <a:t>-Identify the target</a:t>
            </a:r>
          </a:p>
          <a:p>
            <a:pPr marL="0" indent="0">
              <a:buNone/>
            </a:pPr>
            <a:r>
              <a:rPr lang="en-US" dirty="0">
                <a:solidFill>
                  <a:srgbClr val="7030A0"/>
                </a:solidFill>
              </a:rPr>
              <a:t>-Select ONE collective action</a:t>
            </a:r>
          </a:p>
          <a:p>
            <a:pPr marL="0" indent="0">
              <a:buNone/>
            </a:pPr>
            <a:endParaRPr lang="en-US" dirty="0">
              <a:solidFill>
                <a:srgbClr val="7030A0"/>
              </a:solidFill>
            </a:endParaRPr>
          </a:p>
          <a:p>
            <a:pPr marL="0" indent="0">
              <a:buNone/>
            </a:pPr>
            <a:endParaRPr lang="en-US" sz="4000" dirty="0">
              <a:solidFill>
                <a:srgbClr val="7030A0"/>
              </a:solidFill>
            </a:endParaRPr>
          </a:p>
        </p:txBody>
      </p:sp>
      <p:pic>
        <p:nvPicPr>
          <p:cNvPr id="4" name="Picture 4" descr="A purple and orange rectangular frame&#10;&#10;Description automatically generated">
            <a:extLst>
              <a:ext uri="{FF2B5EF4-FFF2-40B4-BE49-F238E27FC236}">
                <a16:creationId xmlns:a16="http://schemas.microsoft.com/office/drawing/2014/main" id="{A91B34CA-EBE8-6BCA-3293-5B4322382D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47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3328-1F34-9E55-33C2-03DB6B3F3181}"/>
              </a:ext>
            </a:extLst>
          </p:cNvPr>
          <p:cNvSpPr>
            <a:spLocks noGrp="1"/>
          </p:cNvSpPr>
          <p:nvPr>
            <p:ph type="title"/>
          </p:nvPr>
        </p:nvSpPr>
        <p:spPr>
          <a:xfrm>
            <a:off x="625549" y="1825625"/>
            <a:ext cx="10515600" cy="1325563"/>
          </a:xfrm>
        </p:spPr>
        <p:txBody>
          <a:bodyPr/>
          <a:lstStyle/>
          <a:p>
            <a:r>
              <a:rPr lang="en-US" b="1" dirty="0">
                <a:ea typeface="Calibri Light"/>
                <a:cs typeface="Calibri Light"/>
              </a:rPr>
              <a:t>Role Play</a:t>
            </a:r>
            <a:endParaRPr lang="en-US" dirty="0"/>
          </a:p>
        </p:txBody>
      </p:sp>
      <p:sp>
        <p:nvSpPr>
          <p:cNvPr id="3" name="Content Placeholder 2">
            <a:extLst>
              <a:ext uri="{FF2B5EF4-FFF2-40B4-BE49-F238E27FC236}">
                <a16:creationId xmlns:a16="http://schemas.microsoft.com/office/drawing/2014/main" id="{D2CFDB8D-AA52-2C22-8F66-F08ECA52F24C}"/>
              </a:ext>
            </a:extLst>
          </p:cNvPr>
          <p:cNvSpPr>
            <a:spLocks noGrp="1"/>
          </p:cNvSpPr>
          <p:nvPr>
            <p:ph idx="1"/>
          </p:nvPr>
        </p:nvSpPr>
        <p:spPr>
          <a:xfrm>
            <a:off x="625549" y="3151188"/>
            <a:ext cx="10515600" cy="2959026"/>
          </a:xfrm>
        </p:spPr>
        <p:txBody>
          <a:bodyPr vert="horz" lIns="91440" tIns="45720" rIns="91440" bIns="45720" rtlCol="0" anchor="t">
            <a:normAutofit fontScale="92500" lnSpcReduction="10000"/>
          </a:bodyPr>
          <a:lstStyle/>
          <a:p>
            <a:pPr marL="0" indent="0">
              <a:buNone/>
            </a:pPr>
            <a:r>
              <a:rPr lang="en-US" dirty="0">
                <a:cs typeface="Calibri" panose="020F0502020204030204"/>
              </a:rPr>
              <a:t>Remember Ms. Smith from yesterday?</a:t>
            </a:r>
          </a:p>
          <a:p>
            <a:pPr marL="0" indent="0">
              <a:buNone/>
            </a:pPr>
            <a:endParaRPr lang="en-US" dirty="0">
              <a:cs typeface="Calibri" panose="020F0502020204030204"/>
            </a:endParaRPr>
          </a:p>
          <a:p>
            <a:pPr marL="0" indent="0">
              <a:buNone/>
            </a:pPr>
            <a:r>
              <a:rPr lang="en-US" dirty="0">
                <a:cs typeface="Calibri" panose="020F0502020204030204"/>
              </a:rPr>
              <a:t>It's time to meet her principal.</a:t>
            </a:r>
            <a:endParaRPr lang="en-US" dirty="0">
              <a:ea typeface="Calibri"/>
              <a:cs typeface="Calibri" panose="020F0502020204030204"/>
            </a:endParaRPr>
          </a:p>
          <a:p>
            <a:pPr marL="0" indent="0">
              <a:buNone/>
            </a:pPr>
            <a:endParaRPr lang="en-US" dirty="0">
              <a:cs typeface="Calibri" panose="020F0502020204030204"/>
            </a:endParaRPr>
          </a:p>
          <a:p>
            <a:pPr marL="0" indent="0">
              <a:buNone/>
            </a:pPr>
            <a:r>
              <a:rPr lang="en-US" dirty="0">
                <a:cs typeface="Calibri" panose="020F0502020204030204"/>
              </a:rPr>
              <a:t>She has been called in to “discuss” the incident, she has requested union representation. </a:t>
            </a:r>
          </a:p>
          <a:p>
            <a:pPr marL="0" indent="0">
              <a:buNone/>
            </a:pPr>
            <a:r>
              <a:rPr lang="en-US" dirty="0">
                <a:cs typeface="Calibri" panose="020F0502020204030204"/>
              </a:rPr>
              <a:t>Additional facts?</a:t>
            </a:r>
            <a:endParaRPr lang="en-US" dirty="0"/>
          </a:p>
        </p:txBody>
      </p:sp>
      <p:pic>
        <p:nvPicPr>
          <p:cNvPr id="4" name="Picture 4" descr="A purple and orange rectangular frame&#10;&#10;Description automatically generated">
            <a:extLst>
              <a:ext uri="{FF2B5EF4-FFF2-40B4-BE49-F238E27FC236}">
                <a16:creationId xmlns:a16="http://schemas.microsoft.com/office/drawing/2014/main" id="{D7EBCBCA-43F0-3D75-4408-6E7D30DA31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0640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3328-1F34-9E55-33C2-03DB6B3F3181}"/>
              </a:ext>
            </a:extLst>
          </p:cNvPr>
          <p:cNvSpPr>
            <a:spLocks noGrp="1"/>
          </p:cNvSpPr>
          <p:nvPr>
            <p:ph type="title"/>
          </p:nvPr>
        </p:nvSpPr>
        <p:spPr>
          <a:xfrm>
            <a:off x="625549" y="1825625"/>
            <a:ext cx="10515600" cy="1325563"/>
          </a:xfrm>
        </p:spPr>
        <p:txBody>
          <a:bodyPr/>
          <a:lstStyle/>
          <a:p>
            <a:r>
              <a:rPr lang="en-US" b="1" dirty="0">
                <a:cs typeface="Calibri Light"/>
              </a:rPr>
              <a:t>Meeting with Admin</a:t>
            </a:r>
            <a:endParaRPr lang="en-US" dirty="0"/>
          </a:p>
        </p:txBody>
      </p:sp>
      <p:sp>
        <p:nvSpPr>
          <p:cNvPr id="3" name="Content Placeholder 2">
            <a:extLst>
              <a:ext uri="{FF2B5EF4-FFF2-40B4-BE49-F238E27FC236}">
                <a16:creationId xmlns:a16="http://schemas.microsoft.com/office/drawing/2014/main" id="{D2CFDB8D-AA52-2C22-8F66-F08ECA52F24C}"/>
              </a:ext>
            </a:extLst>
          </p:cNvPr>
          <p:cNvSpPr>
            <a:spLocks noGrp="1"/>
          </p:cNvSpPr>
          <p:nvPr>
            <p:ph idx="1"/>
          </p:nvPr>
        </p:nvSpPr>
        <p:spPr>
          <a:xfrm>
            <a:off x="625549" y="3151188"/>
            <a:ext cx="10515600" cy="2959026"/>
          </a:xfrm>
        </p:spPr>
        <p:txBody>
          <a:bodyPr vert="horz" lIns="91440" tIns="45720" rIns="91440" bIns="45720" rtlCol="0" anchor="t">
            <a:normAutofit lnSpcReduction="10000"/>
          </a:bodyPr>
          <a:lstStyle/>
          <a:p>
            <a:pPr marL="285750" indent="-285750">
              <a:buFont typeface="Arial"/>
              <a:buChar char="•"/>
            </a:pPr>
            <a:r>
              <a:rPr lang="en-US" sz="2800" dirty="0">
                <a:cs typeface="Calibri" panose="020F0502020204030204"/>
              </a:rPr>
              <a:t>Remember you are an equal to admin in your role as a Rep</a:t>
            </a:r>
          </a:p>
          <a:p>
            <a:pPr marL="285750" indent="-285750">
              <a:buFont typeface="Arial"/>
              <a:buChar char="•"/>
            </a:pPr>
            <a:r>
              <a:rPr lang="en-US" sz="2800" dirty="0">
                <a:cs typeface="Calibri" panose="020F0502020204030204"/>
              </a:rPr>
              <a:t>Seek to find solutions</a:t>
            </a:r>
          </a:p>
          <a:p>
            <a:pPr marL="285750" indent="-285750">
              <a:buFont typeface="Arial"/>
              <a:buChar char="•"/>
            </a:pPr>
            <a:r>
              <a:rPr lang="en-US" sz="2800" dirty="0">
                <a:cs typeface="Calibri" panose="020F0502020204030204"/>
              </a:rPr>
              <a:t>Avoid losing your temper.</a:t>
            </a:r>
          </a:p>
          <a:p>
            <a:pPr marL="285750" indent="-285750">
              <a:buFont typeface="Arial"/>
              <a:buChar char="•"/>
            </a:pPr>
            <a:r>
              <a:rPr lang="en-US" dirty="0">
                <a:cs typeface="Calibri" panose="020F0502020204030204"/>
              </a:rPr>
              <a:t>Prepare before. Know the facts and know the admin, if possible</a:t>
            </a:r>
          </a:p>
          <a:p>
            <a:pPr marL="285750" indent="-285750">
              <a:buFont typeface="Arial"/>
              <a:buChar char="•"/>
            </a:pPr>
            <a:r>
              <a:rPr lang="en-US" dirty="0">
                <a:cs typeface="Calibri" panose="020F0502020204030204"/>
              </a:rPr>
              <a:t>Always be truthful</a:t>
            </a:r>
          </a:p>
          <a:p>
            <a:pPr marL="285750" indent="-285750">
              <a:buFont typeface="Arial"/>
              <a:buChar char="•"/>
            </a:pPr>
            <a:r>
              <a:rPr lang="en-US" dirty="0">
                <a:cs typeface="Calibri" panose="020F0502020204030204"/>
              </a:rPr>
              <a:t>Caucus if necessary</a:t>
            </a:r>
          </a:p>
        </p:txBody>
      </p:sp>
      <p:pic>
        <p:nvPicPr>
          <p:cNvPr id="4" name="Picture 4" descr="A purple and orange rectangular frame&#10;&#10;Description automatically generated">
            <a:extLst>
              <a:ext uri="{FF2B5EF4-FFF2-40B4-BE49-F238E27FC236}">
                <a16:creationId xmlns:a16="http://schemas.microsoft.com/office/drawing/2014/main" id="{D7EBCBCA-43F0-3D75-4408-6E7D30DA31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5872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2456116" y="1582172"/>
            <a:ext cx="6929342" cy="830997"/>
          </a:xfrm>
          <a:prstGeom prst="rect">
            <a:avLst/>
          </a:prstGeom>
          <a:noFill/>
        </p:spPr>
        <p:txBody>
          <a:bodyPr wrap="square" lIns="91440" tIns="45720" rIns="91440" bIns="45720" rtlCol="0" anchor="t">
            <a:spAutoFit/>
          </a:bodyPr>
          <a:lstStyle/>
          <a:p>
            <a:pPr algn="ctr"/>
            <a:r>
              <a:rPr lang="en-US" sz="4800" dirty="0">
                <a:latin typeface="Cooper Black"/>
              </a:rPr>
              <a:t>Types of Managers</a:t>
            </a:r>
            <a:endParaRPr lang="en-US" dirty="0"/>
          </a:p>
        </p:txBody>
      </p:sp>
      <p:sp>
        <p:nvSpPr>
          <p:cNvPr id="3" name="Rectangle 2">
            <a:extLst>
              <a:ext uri="{FF2B5EF4-FFF2-40B4-BE49-F238E27FC236}">
                <a16:creationId xmlns:a16="http://schemas.microsoft.com/office/drawing/2014/main" id="{C79416E2-9AB1-01D4-5F3D-12DA84559D30}"/>
              </a:ext>
            </a:extLst>
          </p:cNvPr>
          <p:cNvSpPr/>
          <p:nvPr/>
        </p:nvSpPr>
        <p:spPr>
          <a:xfrm>
            <a:off x="657956" y="2533149"/>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6" name="TextBox 5">
            <a:extLst>
              <a:ext uri="{FF2B5EF4-FFF2-40B4-BE49-F238E27FC236}">
                <a16:creationId xmlns:a16="http://schemas.microsoft.com/office/drawing/2014/main" id="{ADC12FC0-3352-6E79-D99D-8CF2E0915743}"/>
              </a:ext>
            </a:extLst>
          </p:cNvPr>
          <p:cNvSpPr txBox="1"/>
          <p:nvPr/>
        </p:nvSpPr>
        <p:spPr>
          <a:xfrm>
            <a:off x="5645029" y="3876026"/>
            <a:ext cx="196453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ea typeface="Calibri"/>
                <a:cs typeface="Calibri"/>
              </a:rPr>
              <a:t>UNINFORMED</a:t>
            </a:r>
            <a:endParaRPr lang="en-US" sz="2000" b="1" dirty="0">
              <a:cs typeface="Calibri"/>
            </a:endParaRPr>
          </a:p>
        </p:txBody>
      </p:sp>
      <p:sp>
        <p:nvSpPr>
          <p:cNvPr id="12" name="TextBox 11">
            <a:extLst>
              <a:ext uri="{FF2B5EF4-FFF2-40B4-BE49-F238E27FC236}">
                <a16:creationId xmlns:a16="http://schemas.microsoft.com/office/drawing/2014/main" id="{DE35225F-6ECC-0282-3046-1210B801B8E7}"/>
              </a:ext>
            </a:extLst>
          </p:cNvPr>
          <p:cNvSpPr txBox="1"/>
          <p:nvPr/>
        </p:nvSpPr>
        <p:spPr>
          <a:xfrm>
            <a:off x="6999947" y="4513899"/>
            <a:ext cx="275332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ea typeface="Calibri"/>
                <a:cs typeface="Calibri"/>
              </a:rPr>
              <a:t>CONFUSED</a:t>
            </a:r>
          </a:p>
        </p:txBody>
      </p:sp>
      <p:sp>
        <p:nvSpPr>
          <p:cNvPr id="13" name="TextBox 12">
            <a:extLst>
              <a:ext uri="{FF2B5EF4-FFF2-40B4-BE49-F238E27FC236}">
                <a16:creationId xmlns:a16="http://schemas.microsoft.com/office/drawing/2014/main" id="{6CEE9AB6-CE0B-1742-85B7-511DD2CC7FD0}"/>
              </a:ext>
            </a:extLst>
          </p:cNvPr>
          <p:cNvSpPr txBox="1"/>
          <p:nvPr/>
        </p:nvSpPr>
        <p:spPr>
          <a:xfrm>
            <a:off x="9315827" y="5693662"/>
            <a:ext cx="373558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cs typeface="Calibri"/>
              </a:rPr>
              <a:t>AGGRESSIVE</a:t>
            </a:r>
          </a:p>
        </p:txBody>
      </p:sp>
      <p:sp>
        <p:nvSpPr>
          <p:cNvPr id="14" name="TextBox 13">
            <a:extLst>
              <a:ext uri="{FF2B5EF4-FFF2-40B4-BE49-F238E27FC236}">
                <a16:creationId xmlns:a16="http://schemas.microsoft.com/office/drawing/2014/main" id="{BE22E35B-02CA-2393-DAB2-2132D2C18E59}"/>
              </a:ext>
            </a:extLst>
          </p:cNvPr>
          <p:cNvSpPr txBox="1"/>
          <p:nvPr/>
        </p:nvSpPr>
        <p:spPr>
          <a:xfrm>
            <a:off x="8326335" y="5085784"/>
            <a:ext cx="133887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ea typeface="Calibri"/>
                <a:cs typeface="Calibri"/>
              </a:rPr>
              <a:t>FEARFUL</a:t>
            </a:r>
          </a:p>
        </p:txBody>
      </p:sp>
      <p:sp>
        <p:nvSpPr>
          <p:cNvPr id="8" name="TextBox 7">
            <a:extLst>
              <a:ext uri="{FF2B5EF4-FFF2-40B4-BE49-F238E27FC236}">
                <a16:creationId xmlns:a16="http://schemas.microsoft.com/office/drawing/2014/main" id="{83B1D5B9-98B7-6B37-DF0A-9E05B36F1629}"/>
              </a:ext>
            </a:extLst>
          </p:cNvPr>
          <p:cNvSpPr txBox="1"/>
          <p:nvPr/>
        </p:nvSpPr>
        <p:spPr>
          <a:xfrm>
            <a:off x="4054309" y="3240115"/>
            <a:ext cx="21695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cs typeface="Calibri"/>
              </a:rPr>
              <a:t>RULE FOLLOWER</a:t>
            </a:r>
          </a:p>
        </p:txBody>
      </p:sp>
      <p:sp>
        <p:nvSpPr>
          <p:cNvPr id="9" name="TextBox 8">
            <a:extLst>
              <a:ext uri="{FF2B5EF4-FFF2-40B4-BE49-F238E27FC236}">
                <a16:creationId xmlns:a16="http://schemas.microsoft.com/office/drawing/2014/main" id="{FFFBBCAB-CE13-7753-B054-49E59B3002CD}"/>
              </a:ext>
            </a:extLst>
          </p:cNvPr>
          <p:cNvSpPr txBox="1"/>
          <p:nvPr/>
        </p:nvSpPr>
        <p:spPr>
          <a:xfrm>
            <a:off x="1736869" y="2586455"/>
            <a:ext cx="339195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COLLABORATIVE LEADER</a:t>
            </a:r>
          </a:p>
        </p:txBody>
      </p:sp>
      <p:sp>
        <p:nvSpPr>
          <p:cNvPr id="16" name="Hexagon 15">
            <a:extLst>
              <a:ext uri="{FF2B5EF4-FFF2-40B4-BE49-F238E27FC236}">
                <a16:creationId xmlns:a16="http://schemas.microsoft.com/office/drawing/2014/main" id="{B5C93AE1-F37D-8A50-4F5C-ECA743871C6B}"/>
              </a:ext>
            </a:extLst>
          </p:cNvPr>
          <p:cNvSpPr/>
          <p:nvPr/>
        </p:nvSpPr>
        <p:spPr>
          <a:xfrm>
            <a:off x="1254778" y="3427488"/>
            <a:ext cx="3156856" cy="2761011"/>
          </a:xfrm>
          <a:prstGeom prst="hexagon">
            <a:avLst/>
          </a:prstGeom>
          <a:solidFill>
            <a:srgbClr val="820727"/>
          </a:solid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F510099-EAD9-31C5-5BDB-8055EA1A92C8}"/>
              </a:ext>
            </a:extLst>
          </p:cNvPr>
          <p:cNvSpPr txBox="1"/>
          <p:nvPr/>
        </p:nvSpPr>
        <p:spPr>
          <a:xfrm>
            <a:off x="1618974" y="3511776"/>
            <a:ext cx="2424992" cy="22775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200" b="1">
              <a:solidFill>
                <a:schemeClr val="bg1"/>
              </a:solidFill>
              <a:cs typeface="Calibri"/>
            </a:endParaRPr>
          </a:p>
          <a:p>
            <a:pPr algn="ctr"/>
            <a:r>
              <a:rPr lang="en-US" sz="2400" b="1">
                <a:solidFill>
                  <a:schemeClr val="bg1"/>
                </a:solidFill>
                <a:cs typeface="Calibri"/>
              </a:rPr>
              <a:t>KNOW YOUR AUDIENCE AND PLAN YOUR ARGUMENT ACCORDINGLY</a:t>
            </a:r>
          </a:p>
        </p:txBody>
      </p:sp>
      <p:pic>
        <p:nvPicPr>
          <p:cNvPr id="11" name="Picture 4" descr="A purple and orange rectangular frame&#10;&#10;Description automatically generated">
            <a:extLst>
              <a:ext uri="{FF2B5EF4-FFF2-40B4-BE49-F238E27FC236}">
                <a16:creationId xmlns:a16="http://schemas.microsoft.com/office/drawing/2014/main" id="{8A41F18D-0CB4-B03D-1097-4CB9252F63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8401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281B7-7AE8-C395-B690-680F36066DA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4E6FCE6-491E-628A-5E1B-7F0A1CD73F4A}"/>
              </a:ext>
            </a:extLst>
          </p:cNvPr>
          <p:cNvSpPr>
            <a:spLocks noGrp="1"/>
          </p:cNvSpPr>
          <p:nvPr>
            <p:ph idx="1"/>
          </p:nvPr>
        </p:nvSpPr>
        <p:spPr/>
        <p:txBody>
          <a:bodyPr/>
          <a:lstStyle/>
          <a:p>
            <a:pPr marL="0" indent="0">
              <a:buNone/>
            </a:pPr>
            <a:r>
              <a:rPr lang="en-US" dirty="0">
                <a:solidFill>
                  <a:srgbClr val="7030A0"/>
                </a:solidFill>
              </a:rPr>
              <a:t>What worked?</a:t>
            </a:r>
          </a:p>
        </p:txBody>
      </p:sp>
      <p:pic>
        <p:nvPicPr>
          <p:cNvPr id="4" name="Picture 4" descr="A purple and orange rectangular frame&#10;&#10;Description automatically generated">
            <a:extLst>
              <a:ext uri="{FF2B5EF4-FFF2-40B4-BE49-F238E27FC236}">
                <a16:creationId xmlns:a16="http://schemas.microsoft.com/office/drawing/2014/main" id="{B906B620-A7BD-F83A-2930-A9B95D9F9F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7931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25B1-8DAD-A73A-46E2-5549E6368652}"/>
              </a:ext>
            </a:extLst>
          </p:cNvPr>
          <p:cNvSpPr>
            <a:spLocks noGrp="1"/>
          </p:cNvSpPr>
          <p:nvPr>
            <p:ph type="title"/>
          </p:nvPr>
        </p:nvSpPr>
        <p:spPr>
          <a:xfrm>
            <a:off x="685800" y="1825625"/>
            <a:ext cx="10515600" cy="1325563"/>
          </a:xfrm>
        </p:spPr>
        <p:txBody>
          <a:bodyPr/>
          <a:lstStyle/>
          <a:p>
            <a:r>
              <a:rPr lang="en-US" dirty="0">
                <a:cs typeface="Calibri Light"/>
              </a:rPr>
              <a:t>WHOVA EVALUATION</a:t>
            </a:r>
          </a:p>
        </p:txBody>
      </p:sp>
      <p:sp>
        <p:nvSpPr>
          <p:cNvPr id="3" name="Content Placeholder 2">
            <a:extLst>
              <a:ext uri="{FF2B5EF4-FFF2-40B4-BE49-F238E27FC236}">
                <a16:creationId xmlns:a16="http://schemas.microsoft.com/office/drawing/2014/main" id="{E6D32BFB-E859-54A7-1F02-6112D5D188D7}"/>
              </a:ext>
            </a:extLst>
          </p:cNvPr>
          <p:cNvSpPr>
            <a:spLocks noGrp="1"/>
          </p:cNvSpPr>
          <p:nvPr>
            <p:ph idx="1"/>
          </p:nvPr>
        </p:nvSpPr>
        <p:spPr>
          <a:xfrm>
            <a:off x="685800" y="3151188"/>
            <a:ext cx="10515600" cy="2263775"/>
          </a:xfrm>
        </p:spPr>
        <p:txBody>
          <a:bodyPr vert="horz" lIns="91440" tIns="45720" rIns="91440" bIns="45720" rtlCol="0" anchor="t">
            <a:normAutofit/>
          </a:bodyPr>
          <a:lstStyle/>
          <a:p>
            <a:pPr marL="0" indent="0">
              <a:buNone/>
            </a:pPr>
            <a:r>
              <a:rPr lang="en-US" dirty="0">
                <a:cs typeface="Calibri" panose="020F0502020204030204"/>
              </a:rPr>
              <a:t>Please take some time to fill out the evaluation for this course. Your feedback is important to us and we will use it to improve the course for next year's participants. </a:t>
            </a:r>
          </a:p>
        </p:txBody>
      </p:sp>
      <p:pic>
        <p:nvPicPr>
          <p:cNvPr id="4" name="Picture 4" descr="A purple and orange rectangular frame&#10;&#10;Description automatically generated">
            <a:extLst>
              <a:ext uri="{FF2B5EF4-FFF2-40B4-BE49-F238E27FC236}">
                <a16:creationId xmlns:a16="http://schemas.microsoft.com/office/drawing/2014/main" id="{D7C355E4-0A62-A8EA-7CDF-145B86B20C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3525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25B1-8DAD-A73A-46E2-5549E6368652}"/>
              </a:ext>
            </a:extLst>
          </p:cNvPr>
          <p:cNvSpPr>
            <a:spLocks noGrp="1"/>
          </p:cNvSpPr>
          <p:nvPr>
            <p:ph type="title"/>
          </p:nvPr>
        </p:nvSpPr>
        <p:spPr>
          <a:xfrm>
            <a:off x="685800" y="1825625"/>
            <a:ext cx="10515600" cy="892175"/>
          </a:xfrm>
        </p:spPr>
        <p:txBody>
          <a:bodyPr/>
          <a:lstStyle/>
          <a:p>
            <a:r>
              <a:rPr lang="en-US" b="1" dirty="0">
                <a:solidFill>
                  <a:srgbClr val="7030A0"/>
                </a:solidFill>
                <a:cs typeface="Calibri Light"/>
              </a:rPr>
              <a:t>Solidarity is Everything</a:t>
            </a:r>
          </a:p>
        </p:txBody>
      </p:sp>
      <p:sp>
        <p:nvSpPr>
          <p:cNvPr id="3" name="Content Placeholder 2">
            <a:extLst>
              <a:ext uri="{FF2B5EF4-FFF2-40B4-BE49-F238E27FC236}">
                <a16:creationId xmlns:a16="http://schemas.microsoft.com/office/drawing/2014/main" id="{E6D32BFB-E859-54A7-1F02-6112D5D188D7}"/>
              </a:ext>
            </a:extLst>
          </p:cNvPr>
          <p:cNvSpPr>
            <a:spLocks noGrp="1"/>
          </p:cNvSpPr>
          <p:nvPr>
            <p:ph idx="1"/>
          </p:nvPr>
        </p:nvSpPr>
        <p:spPr>
          <a:xfrm>
            <a:off x="685800" y="2810670"/>
            <a:ext cx="10515600" cy="1103312"/>
          </a:xfrm>
        </p:spPr>
        <p:txBody>
          <a:bodyPr vert="horz" lIns="91440" tIns="45720" rIns="91440" bIns="45720" rtlCol="0" anchor="t">
            <a:noAutofit/>
          </a:bodyPr>
          <a:lstStyle/>
          <a:p>
            <a:pPr marL="0" indent="0">
              <a:buNone/>
            </a:pPr>
            <a:r>
              <a:rPr lang="en-US" sz="3200" dirty="0">
                <a:solidFill>
                  <a:srgbClr val="7030A0"/>
                </a:solidFill>
                <a:cs typeface="Calibri" panose="020F0502020204030204"/>
              </a:rPr>
              <a:t>Any final questions?</a:t>
            </a:r>
          </a:p>
          <a:p>
            <a:pPr marL="0" indent="0">
              <a:buNone/>
            </a:pPr>
            <a:endParaRPr lang="en-US" sz="3200" dirty="0">
              <a:solidFill>
                <a:srgbClr val="7030A0"/>
              </a:solidFill>
              <a:cs typeface="Calibri" panose="020F0502020204030204"/>
            </a:endParaRPr>
          </a:p>
          <a:p>
            <a:pPr marL="0" indent="0">
              <a:buNone/>
            </a:pPr>
            <a:r>
              <a:rPr lang="en-US" sz="3200" dirty="0">
                <a:solidFill>
                  <a:srgbClr val="7030A0"/>
                </a:solidFill>
                <a:cs typeface="Calibri" panose="020F0502020204030204"/>
              </a:rPr>
              <a:t>rgenovese@mseanea.org </a:t>
            </a:r>
          </a:p>
        </p:txBody>
      </p:sp>
      <p:pic>
        <p:nvPicPr>
          <p:cNvPr id="4" name="Picture 4" descr="A purple and orange rectangular frame&#10;&#10;Description automatically generated">
            <a:extLst>
              <a:ext uri="{FF2B5EF4-FFF2-40B4-BE49-F238E27FC236}">
                <a16:creationId xmlns:a16="http://schemas.microsoft.com/office/drawing/2014/main" id="{D7C355E4-0A62-A8EA-7CDF-145B86B20C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8133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9D76727C-D9F7-49C0-A779-F5E3351BA955}">
  <ds:schemaRefs>
    <ds:schemaRef ds:uri="http://schemas.microsoft.com/sharepoint/v3/contenttype/forms"/>
  </ds:schemaRefs>
</ds:datastoreItem>
</file>

<file path=customXml/itemProps2.xml><?xml version="1.0" encoding="utf-8"?>
<ds:datastoreItem xmlns:ds="http://schemas.openxmlformats.org/officeDocument/2006/customXml" ds:itemID="{CAEC5E05-F163-4BB1-A003-02886A32862E}"/>
</file>

<file path=customXml/itemProps3.xml><?xml version="1.0" encoding="utf-8"?>
<ds:datastoreItem xmlns:ds="http://schemas.openxmlformats.org/officeDocument/2006/customXml" ds:itemID="{D36B0A5F-82D3-4B13-8157-762A6C379C38}"/>
</file>

<file path=docProps/app.xml><?xml version="1.0" encoding="utf-8"?>
<Properties xmlns="http://schemas.openxmlformats.org/officeDocument/2006/extended-properties" xmlns:vt="http://schemas.openxmlformats.org/officeDocument/2006/docPropsVTypes">
  <TotalTime>1860</TotalTime>
  <Words>4231</Words>
  <Application>Microsoft Office PowerPoint</Application>
  <PresentationFormat>Widescreen</PresentationFormat>
  <Paragraphs>546</Paragraphs>
  <Slides>83</Slides>
  <Notes>15</Notes>
  <HiddenSlides>4</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Office Theme</vt:lpstr>
      <vt:lpstr>PowerPoint Presentation</vt:lpstr>
      <vt:lpstr>PowerPoint Presentation</vt:lpstr>
      <vt:lpstr>PowerPoint Presentation</vt:lpstr>
      <vt:lpstr>PowerPoint Presentation</vt:lpstr>
      <vt:lpstr>Understanding Your Contract </vt:lpstr>
      <vt:lpstr>Understanding Your Contract </vt:lpstr>
      <vt:lpstr>PowerPoint Presentation</vt:lpstr>
      <vt:lpstr>PowerPoint Presentation</vt:lpstr>
      <vt:lpstr>PowerPoint Presentation</vt:lpstr>
      <vt:lpstr>PowerPoint Presentation</vt:lpstr>
      <vt:lpstr>PowerPoint Presentation</vt:lpstr>
      <vt:lpstr>What is Representation?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Members often react in one of three 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THINGS THAT ARE (LIKELY) NOT RETALIATION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vt:lpstr>
      <vt:lpstr>PowerPoint Presentation</vt:lpstr>
      <vt:lpstr>PowerPoint Presentation</vt:lpstr>
      <vt:lpstr>PowerPoint Presentation</vt:lpstr>
      <vt:lpstr>PowerPoint Presentation</vt:lpstr>
      <vt:lpstr> i</vt:lpstr>
      <vt:lpstr>PowerPoint Presentation</vt:lpstr>
      <vt:lpstr>Role Play</vt:lpstr>
      <vt:lpstr>Meeting with Admin</vt:lpstr>
      <vt:lpstr>PowerPoint Presentation</vt:lpstr>
      <vt:lpstr>PowerPoint Presentation</vt:lpstr>
      <vt:lpstr>WHOVA EVALUATION</vt:lpstr>
      <vt:lpstr>Solidarity is Everything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Elizabeth [MD]</dc:creator>
  <cp:lastModifiedBy>Ryan Genovese</cp:lastModifiedBy>
  <cp:revision>684</cp:revision>
  <dcterms:created xsi:type="dcterms:W3CDTF">2023-06-27T14:44:47Z</dcterms:created>
  <dcterms:modified xsi:type="dcterms:W3CDTF">2025-07-17T18:26:32Z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