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slideMasters/slideMaster1.xml" ContentType="application/vnd.openxmlformats-officedocument.presentationml.slideMaster+xml"/>
  <Override PartName="/ppt/notesSlides/notesSlide3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44.xml" ContentType="application/vnd.openxmlformats-officedocument.presentationml.notesSlide+xml"/>
  <Override PartName="/ppt/notesSlides/notesSlide5.xml" ContentType="application/vnd.openxmlformats-officedocument.presentationml.notesSlide+xml"/>
  <Override PartName="/ppt/notesSlides/notesSlide36.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30.xml" ContentType="application/vnd.openxmlformats-officedocument.presentationml.notesSlide+xml"/>
  <Override PartName="/ppt/notesSlides/notesSlide43.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313" r:id="rId2"/>
    <p:sldId id="314" r:id="rId3"/>
    <p:sldId id="315" r:id="rId4"/>
    <p:sldId id="316" r:id="rId5"/>
    <p:sldId id="317" r:id="rId6"/>
    <p:sldId id="306" r:id="rId7"/>
    <p:sldId id="308" r:id="rId8"/>
    <p:sldId id="318" r:id="rId9"/>
    <p:sldId id="319" r:id="rId10"/>
    <p:sldId id="299" r:id="rId11"/>
    <p:sldId id="320" r:id="rId12"/>
    <p:sldId id="321" r:id="rId13"/>
    <p:sldId id="259" r:id="rId14"/>
    <p:sldId id="258" r:id="rId15"/>
    <p:sldId id="322" r:id="rId16"/>
    <p:sldId id="323" r:id="rId17"/>
    <p:sldId id="324" r:id="rId18"/>
    <p:sldId id="325" r:id="rId19"/>
    <p:sldId id="326" r:id="rId20"/>
    <p:sldId id="327" r:id="rId21"/>
    <p:sldId id="328" r:id="rId22"/>
    <p:sldId id="329" r:id="rId23"/>
    <p:sldId id="330" r:id="rId24"/>
    <p:sldId id="271" r:id="rId25"/>
    <p:sldId id="270" r:id="rId26"/>
    <p:sldId id="272" r:id="rId27"/>
    <p:sldId id="301" r:id="rId28"/>
    <p:sldId id="273" r:id="rId29"/>
    <p:sldId id="274" r:id="rId30"/>
    <p:sldId id="331" r:id="rId31"/>
    <p:sldId id="276" r:id="rId32"/>
    <p:sldId id="277" r:id="rId33"/>
    <p:sldId id="302" r:id="rId34"/>
    <p:sldId id="278" r:id="rId35"/>
    <p:sldId id="279" r:id="rId36"/>
    <p:sldId id="280" r:id="rId37"/>
    <p:sldId id="284" r:id="rId38"/>
    <p:sldId id="285" r:id="rId39"/>
    <p:sldId id="303" r:id="rId40"/>
    <p:sldId id="286" r:id="rId41"/>
    <p:sldId id="287" r:id="rId42"/>
    <p:sldId id="288" r:id="rId43"/>
    <p:sldId id="289" r:id="rId44"/>
    <p:sldId id="290" r:id="rId45"/>
    <p:sldId id="291" r:id="rId46"/>
    <p:sldId id="292" r:id="rId47"/>
    <p:sldId id="293" r:id="rId48"/>
    <p:sldId id="294" r:id="rId49"/>
    <p:sldId id="295" r:id="rId50"/>
    <p:sldId id="296" r:id="rId51"/>
    <p:sldId id="257"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629507-3D48-07C7-6302-FDBDC7903128}" v="1" dt="2024-07-08T15:33:58.9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customXml" Target="../customXml/item2.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62"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766f09707c6172dff5efff09605fd2ebf18b32977312b6f653f94fe083c00a4::" providerId="AD" clId="Web-{FC629507-3D48-07C7-6302-FDBDC7903128}"/>
    <pc:docChg chg="delSld">
      <pc:chgData name="Guest User" userId="S::urn:spo:anon#6766f09707c6172dff5efff09605fd2ebf18b32977312b6f653f94fe083c00a4::" providerId="AD" clId="Web-{FC629507-3D48-07C7-6302-FDBDC7903128}" dt="2024-07-08T15:33:58.907" v="0"/>
      <pc:docMkLst>
        <pc:docMk/>
      </pc:docMkLst>
      <pc:sldChg chg="del">
        <pc:chgData name="Guest User" userId="S::urn:spo:anon#6766f09707c6172dff5efff09605fd2ebf18b32977312b6f653f94fe083c00a4::" providerId="AD" clId="Web-{FC629507-3D48-07C7-6302-FDBDC7903128}" dt="2024-07-08T15:33:58.907" v="0"/>
        <pc:sldMkLst>
          <pc:docMk/>
          <pc:sldMk cId="4025056307" sldId="305"/>
        </pc:sldMkLst>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_rels/data5.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2.svg"/><Relationship Id="rId5" Type="http://schemas.openxmlformats.org/officeDocument/2006/relationships/image" Target="../media/image51.png"/><Relationship Id="rId10" Type="http://schemas.openxmlformats.org/officeDocument/2006/relationships/image" Target="../media/image6.svg"/><Relationship Id="rId4" Type="http://schemas.openxmlformats.org/officeDocument/2006/relationships/image" Target="../media/image50.svg"/><Relationship Id="rId9" Type="http://schemas.openxmlformats.org/officeDocument/2006/relationships/image" Target="../media/image5.png"/></Relationships>
</file>

<file path=ppt/diagrams/_rels/drawing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_rels/drawing5.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2.svg"/><Relationship Id="rId5" Type="http://schemas.openxmlformats.org/officeDocument/2006/relationships/image" Target="../media/image51.png"/><Relationship Id="rId10" Type="http://schemas.openxmlformats.org/officeDocument/2006/relationships/image" Target="../media/image6.svg"/><Relationship Id="rId4" Type="http://schemas.openxmlformats.org/officeDocument/2006/relationships/image" Target="../media/image50.svg"/><Relationship Id="rId9"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8BDED1-EFAB-47B4-9F20-7C93F3744C1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F551D9C-530E-48CC-925C-0A3721057A9F}">
      <dgm:prSet/>
      <dgm:spPr/>
      <dgm:t>
        <a:bodyPr/>
        <a:lstStyle/>
        <a:p>
          <a:r>
            <a:rPr lang="en-US" b="1" i="1" dirty="0"/>
            <a:t>Topics will include:</a:t>
          </a:r>
          <a:endParaRPr lang="en-US" dirty="0"/>
        </a:p>
      </dgm:t>
    </dgm:pt>
    <dgm:pt modelId="{9EA04CB7-B4FB-465F-98B5-26E32579210B}" type="parTrans" cxnId="{1D626AD2-731B-45CE-AEAF-EDD931A0208C}">
      <dgm:prSet/>
      <dgm:spPr/>
      <dgm:t>
        <a:bodyPr/>
        <a:lstStyle/>
        <a:p>
          <a:endParaRPr lang="en-US"/>
        </a:p>
      </dgm:t>
    </dgm:pt>
    <dgm:pt modelId="{D2E816C3-D451-408D-8315-B8981A93115F}" type="sibTrans" cxnId="{1D626AD2-731B-45CE-AEAF-EDD931A0208C}">
      <dgm:prSet/>
      <dgm:spPr/>
      <dgm:t>
        <a:bodyPr/>
        <a:lstStyle/>
        <a:p>
          <a:endParaRPr lang="en-US"/>
        </a:p>
      </dgm:t>
    </dgm:pt>
    <dgm:pt modelId="{0C2AA0F7-297E-4BAF-A45B-0C3C5DF17962}">
      <dgm:prSet/>
      <dgm:spPr/>
      <dgm:t>
        <a:bodyPr/>
        <a:lstStyle/>
        <a:p>
          <a:r>
            <a:rPr lang="en-US" b="1" i="0" dirty="0">
              <a:latin typeface="Montserrat" panose="00000500000000000000" pitchFamily="2" charset="0"/>
            </a:rPr>
            <a:t>Identifying organizational priorities</a:t>
          </a:r>
          <a:endParaRPr lang="en-US" dirty="0">
            <a:latin typeface="Montserrat" panose="00000500000000000000" pitchFamily="2" charset="0"/>
          </a:endParaRPr>
        </a:p>
      </dgm:t>
    </dgm:pt>
    <dgm:pt modelId="{7AF96EA1-3061-4F6A-ADFE-127933D9E60F}" type="parTrans" cxnId="{6CE569A2-1E8C-4F82-8C83-164AA3BC857B}">
      <dgm:prSet/>
      <dgm:spPr/>
      <dgm:t>
        <a:bodyPr/>
        <a:lstStyle/>
        <a:p>
          <a:endParaRPr lang="en-US"/>
        </a:p>
      </dgm:t>
    </dgm:pt>
    <dgm:pt modelId="{008D86E5-1E0C-4A8E-B495-19551315B4AC}" type="sibTrans" cxnId="{6CE569A2-1E8C-4F82-8C83-164AA3BC857B}">
      <dgm:prSet/>
      <dgm:spPr/>
      <dgm:t>
        <a:bodyPr/>
        <a:lstStyle/>
        <a:p>
          <a:endParaRPr lang="en-US"/>
        </a:p>
      </dgm:t>
    </dgm:pt>
    <dgm:pt modelId="{24A7C9A0-ABD7-41B1-A7D7-FB6D6F2C184E}">
      <dgm:prSet/>
      <dgm:spPr/>
      <dgm:t>
        <a:bodyPr/>
        <a:lstStyle/>
        <a:p>
          <a:r>
            <a:rPr lang="en-US" b="1" i="0">
              <a:latin typeface="Montserrat" panose="00000500000000000000" pitchFamily="2" charset="0"/>
            </a:rPr>
            <a:t>Knowing your resources</a:t>
          </a:r>
          <a:endParaRPr lang="en-US">
            <a:latin typeface="Montserrat" panose="00000500000000000000" pitchFamily="2" charset="0"/>
          </a:endParaRPr>
        </a:p>
      </dgm:t>
    </dgm:pt>
    <dgm:pt modelId="{103B08A0-4D57-46B5-8CEB-7F2CBDE9DE63}" type="parTrans" cxnId="{CD8C7ED0-0FFB-4A97-AA06-DF8DD39DDF0C}">
      <dgm:prSet/>
      <dgm:spPr/>
      <dgm:t>
        <a:bodyPr/>
        <a:lstStyle/>
        <a:p>
          <a:endParaRPr lang="en-US"/>
        </a:p>
      </dgm:t>
    </dgm:pt>
    <dgm:pt modelId="{7CB2AAB7-E998-4AB7-A97E-DE6196C7DA24}" type="sibTrans" cxnId="{CD8C7ED0-0FFB-4A97-AA06-DF8DD39DDF0C}">
      <dgm:prSet/>
      <dgm:spPr/>
      <dgm:t>
        <a:bodyPr/>
        <a:lstStyle/>
        <a:p>
          <a:endParaRPr lang="en-US"/>
        </a:p>
      </dgm:t>
    </dgm:pt>
    <dgm:pt modelId="{B4FDC1C2-8EDD-4273-AFC7-685AD13DFDDD}">
      <dgm:prSet/>
      <dgm:spPr/>
      <dgm:t>
        <a:bodyPr/>
        <a:lstStyle/>
        <a:p>
          <a:r>
            <a:rPr lang="en-US" b="1" i="0" dirty="0">
              <a:latin typeface="Montserrat" panose="00000500000000000000" pitchFamily="2" charset="0"/>
            </a:rPr>
            <a:t>The Basics- Building relations in your building</a:t>
          </a:r>
          <a:endParaRPr lang="en-US" dirty="0">
            <a:latin typeface="Montserrat" panose="00000500000000000000" pitchFamily="2" charset="0"/>
          </a:endParaRPr>
        </a:p>
      </dgm:t>
    </dgm:pt>
    <dgm:pt modelId="{78E7B3A8-7F3D-4EE9-8FA2-FE26C68F1DD1}" type="parTrans" cxnId="{F17C1C7A-D461-441E-A4F7-B226980E742A}">
      <dgm:prSet/>
      <dgm:spPr/>
      <dgm:t>
        <a:bodyPr/>
        <a:lstStyle/>
        <a:p>
          <a:endParaRPr lang="en-US"/>
        </a:p>
      </dgm:t>
    </dgm:pt>
    <dgm:pt modelId="{229DF94E-251E-433E-94D7-7DD6A7EEE094}" type="sibTrans" cxnId="{F17C1C7A-D461-441E-A4F7-B226980E742A}">
      <dgm:prSet/>
      <dgm:spPr/>
      <dgm:t>
        <a:bodyPr/>
        <a:lstStyle/>
        <a:p>
          <a:endParaRPr lang="en-US"/>
        </a:p>
      </dgm:t>
    </dgm:pt>
    <dgm:pt modelId="{C9D17E37-6F4B-4561-9DD8-755DCEAABAA8}">
      <dgm:prSet/>
      <dgm:spPr/>
      <dgm:t>
        <a:bodyPr/>
        <a:lstStyle/>
        <a:p>
          <a:r>
            <a:rPr lang="en-US" b="1" i="0" dirty="0">
              <a:latin typeface="Montserrat" panose="00000500000000000000" pitchFamily="2" charset="0"/>
            </a:rPr>
            <a:t>How to hold a great 10-minute meeting</a:t>
          </a:r>
          <a:endParaRPr lang="en-US" dirty="0">
            <a:latin typeface="Montserrat" panose="00000500000000000000" pitchFamily="2" charset="0"/>
          </a:endParaRPr>
        </a:p>
      </dgm:t>
    </dgm:pt>
    <dgm:pt modelId="{23D543AA-1A80-49A3-9459-4B481F769314}" type="parTrans" cxnId="{5F387A81-B7EB-4F4C-9BC8-28A88B87AB0C}">
      <dgm:prSet/>
      <dgm:spPr/>
      <dgm:t>
        <a:bodyPr/>
        <a:lstStyle/>
        <a:p>
          <a:endParaRPr lang="en-US"/>
        </a:p>
      </dgm:t>
    </dgm:pt>
    <dgm:pt modelId="{C32F53CB-27F5-4D9C-B878-9615F906CCF8}" type="sibTrans" cxnId="{5F387A81-B7EB-4F4C-9BC8-28A88B87AB0C}">
      <dgm:prSet/>
      <dgm:spPr/>
      <dgm:t>
        <a:bodyPr/>
        <a:lstStyle/>
        <a:p>
          <a:endParaRPr lang="en-US"/>
        </a:p>
      </dgm:t>
    </dgm:pt>
    <dgm:pt modelId="{BC32494F-233F-4A29-8381-441DA88DBAFD}" type="pres">
      <dgm:prSet presAssocID="{A68BDED1-EFAB-47B4-9F20-7C93F3744C15}" presName="linear" presStyleCnt="0">
        <dgm:presLayoutVars>
          <dgm:animLvl val="lvl"/>
          <dgm:resizeHandles val="exact"/>
        </dgm:presLayoutVars>
      </dgm:prSet>
      <dgm:spPr/>
    </dgm:pt>
    <dgm:pt modelId="{5DB2F0CE-1021-40B4-A8E3-5D974A28E8A3}" type="pres">
      <dgm:prSet presAssocID="{8F551D9C-530E-48CC-925C-0A3721057A9F}" presName="parentText" presStyleLbl="node1" presStyleIdx="0" presStyleCnt="1">
        <dgm:presLayoutVars>
          <dgm:chMax val="0"/>
          <dgm:bulletEnabled val="1"/>
        </dgm:presLayoutVars>
      </dgm:prSet>
      <dgm:spPr/>
    </dgm:pt>
    <dgm:pt modelId="{049DB868-D35C-4D05-B36B-C96A886FB7CF}" type="pres">
      <dgm:prSet presAssocID="{8F551D9C-530E-48CC-925C-0A3721057A9F}" presName="childText" presStyleLbl="revTx" presStyleIdx="0" presStyleCnt="1">
        <dgm:presLayoutVars>
          <dgm:bulletEnabled val="1"/>
        </dgm:presLayoutVars>
      </dgm:prSet>
      <dgm:spPr/>
    </dgm:pt>
  </dgm:ptLst>
  <dgm:cxnLst>
    <dgm:cxn modelId="{AC173D74-F774-4C4B-9867-89256C9C991F}" type="presOf" srcId="{0C2AA0F7-297E-4BAF-A45B-0C3C5DF17962}" destId="{049DB868-D35C-4D05-B36B-C96A886FB7CF}" srcOrd="0" destOrd="0" presId="urn:microsoft.com/office/officeart/2005/8/layout/vList2"/>
    <dgm:cxn modelId="{4E488576-5AFB-4E6B-B43B-634B6222EE64}" type="presOf" srcId="{8F551D9C-530E-48CC-925C-0A3721057A9F}" destId="{5DB2F0CE-1021-40B4-A8E3-5D974A28E8A3}" srcOrd="0" destOrd="0" presId="urn:microsoft.com/office/officeart/2005/8/layout/vList2"/>
    <dgm:cxn modelId="{F17C1C7A-D461-441E-A4F7-B226980E742A}" srcId="{8F551D9C-530E-48CC-925C-0A3721057A9F}" destId="{B4FDC1C2-8EDD-4273-AFC7-685AD13DFDDD}" srcOrd="2" destOrd="0" parTransId="{78E7B3A8-7F3D-4EE9-8FA2-FE26C68F1DD1}" sibTransId="{229DF94E-251E-433E-94D7-7DD6A7EEE094}"/>
    <dgm:cxn modelId="{5F387A81-B7EB-4F4C-9BC8-28A88B87AB0C}" srcId="{8F551D9C-530E-48CC-925C-0A3721057A9F}" destId="{C9D17E37-6F4B-4561-9DD8-755DCEAABAA8}" srcOrd="3" destOrd="0" parTransId="{23D543AA-1A80-49A3-9459-4B481F769314}" sibTransId="{C32F53CB-27F5-4D9C-B878-9615F906CCF8}"/>
    <dgm:cxn modelId="{51C3C994-9529-4A0E-A121-63409B9AD6B1}" type="presOf" srcId="{24A7C9A0-ABD7-41B1-A7D7-FB6D6F2C184E}" destId="{049DB868-D35C-4D05-B36B-C96A886FB7CF}" srcOrd="0" destOrd="1" presId="urn:microsoft.com/office/officeart/2005/8/layout/vList2"/>
    <dgm:cxn modelId="{4C1ACD95-7DD1-4248-AF8B-F5F6FBE55898}" type="presOf" srcId="{C9D17E37-6F4B-4561-9DD8-755DCEAABAA8}" destId="{049DB868-D35C-4D05-B36B-C96A886FB7CF}" srcOrd="0" destOrd="3" presId="urn:microsoft.com/office/officeart/2005/8/layout/vList2"/>
    <dgm:cxn modelId="{8F193C96-85E9-4B7F-8370-01B3FACA22EF}" type="presOf" srcId="{B4FDC1C2-8EDD-4273-AFC7-685AD13DFDDD}" destId="{049DB868-D35C-4D05-B36B-C96A886FB7CF}" srcOrd="0" destOrd="2" presId="urn:microsoft.com/office/officeart/2005/8/layout/vList2"/>
    <dgm:cxn modelId="{6CE569A2-1E8C-4F82-8C83-164AA3BC857B}" srcId="{8F551D9C-530E-48CC-925C-0A3721057A9F}" destId="{0C2AA0F7-297E-4BAF-A45B-0C3C5DF17962}" srcOrd="0" destOrd="0" parTransId="{7AF96EA1-3061-4F6A-ADFE-127933D9E60F}" sibTransId="{008D86E5-1E0C-4A8E-B495-19551315B4AC}"/>
    <dgm:cxn modelId="{476801BE-E170-4A41-B3CC-FD1233052A67}" type="presOf" srcId="{A68BDED1-EFAB-47B4-9F20-7C93F3744C15}" destId="{BC32494F-233F-4A29-8381-441DA88DBAFD}" srcOrd="0" destOrd="0" presId="urn:microsoft.com/office/officeart/2005/8/layout/vList2"/>
    <dgm:cxn modelId="{CD8C7ED0-0FFB-4A97-AA06-DF8DD39DDF0C}" srcId="{8F551D9C-530E-48CC-925C-0A3721057A9F}" destId="{24A7C9A0-ABD7-41B1-A7D7-FB6D6F2C184E}" srcOrd="1" destOrd="0" parTransId="{103B08A0-4D57-46B5-8CEB-7F2CBDE9DE63}" sibTransId="{7CB2AAB7-E998-4AB7-A97E-DE6196C7DA24}"/>
    <dgm:cxn modelId="{1D626AD2-731B-45CE-AEAF-EDD931A0208C}" srcId="{A68BDED1-EFAB-47B4-9F20-7C93F3744C15}" destId="{8F551D9C-530E-48CC-925C-0A3721057A9F}" srcOrd="0" destOrd="0" parTransId="{9EA04CB7-B4FB-465F-98B5-26E32579210B}" sibTransId="{D2E816C3-D451-408D-8315-B8981A93115F}"/>
    <dgm:cxn modelId="{958AECFF-6B51-49C1-A764-32D35F671215}" type="presParOf" srcId="{BC32494F-233F-4A29-8381-441DA88DBAFD}" destId="{5DB2F0CE-1021-40B4-A8E3-5D974A28E8A3}" srcOrd="0" destOrd="0" presId="urn:microsoft.com/office/officeart/2005/8/layout/vList2"/>
    <dgm:cxn modelId="{C98141EA-E043-444B-842E-DAA864DF601F}" type="presParOf" srcId="{BC32494F-233F-4A29-8381-441DA88DBAFD}" destId="{049DB868-D35C-4D05-B36B-C96A886FB7CF}"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C07140-9750-4465-8169-424E7052023C}"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C2C3FD18-C6B4-47EF-80DE-34713F7262AD}">
      <dgm:prSet/>
      <dgm:spPr/>
      <dgm:t>
        <a:bodyPr/>
        <a:lstStyle/>
        <a:p>
          <a:pPr>
            <a:lnSpc>
              <a:spcPct val="100000"/>
            </a:lnSpc>
            <a:defRPr cap="all"/>
          </a:pPr>
          <a:r>
            <a:rPr lang="en-US" b="1" i="0"/>
            <a:t>Why do one on one conversations and how to do them well</a:t>
          </a:r>
          <a:endParaRPr lang="en-US"/>
        </a:p>
      </dgm:t>
    </dgm:pt>
    <dgm:pt modelId="{57D14AF4-F5DD-4837-BC22-40A322B77931}" type="parTrans" cxnId="{591FCF22-E07B-4A93-86A2-82E144A9D464}">
      <dgm:prSet/>
      <dgm:spPr/>
      <dgm:t>
        <a:bodyPr/>
        <a:lstStyle/>
        <a:p>
          <a:endParaRPr lang="en-US"/>
        </a:p>
      </dgm:t>
    </dgm:pt>
    <dgm:pt modelId="{10DB4E6B-4A7C-4641-9055-87C6E59EAE68}" type="sibTrans" cxnId="{591FCF22-E07B-4A93-86A2-82E144A9D464}">
      <dgm:prSet/>
      <dgm:spPr/>
      <dgm:t>
        <a:bodyPr/>
        <a:lstStyle/>
        <a:p>
          <a:endParaRPr lang="en-US"/>
        </a:p>
      </dgm:t>
    </dgm:pt>
    <dgm:pt modelId="{F265BAA0-DF13-4380-B6C7-E59EE603CEC0}">
      <dgm:prSet/>
      <dgm:spPr/>
      <dgm:t>
        <a:bodyPr/>
        <a:lstStyle/>
        <a:p>
          <a:pPr>
            <a:lnSpc>
              <a:spcPct val="100000"/>
            </a:lnSpc>
            <a:defRPr cap="all"/>
          </a:pPr>
          <a:r>
            <a:rPr lang="en-US" b="1" i="0"/>
            <a:t>Issue identification and organizing</a:t>
          </a:r>
          <a:endParaRPr lang="en-US"/>
        </a:p>
      </dgm:t>
    </dgm:pt>
    <dgm:pt modelId="{E53FD7BE-2E67-401E-AEB8-928410574B30}" type="parTrans" cxnId="{C534292E-1227-475F-92FC-A3997DAB22FA}">
      <dgm:prSet/>
      <dgm:spPr/>
      <dgm:t>
        <a:bodyPr/>
        <a:lstStyle/>
        <a:p>
          <a:endParaRPr lang="en-US"/>
        </a:p>
      </dgm:t>
    </dgm:pt>
    <dgm:pt modelId="{DFA57CCA-BA9E-45BE-BC9C-063598DC8EDC}" type="sibTrans" cxnId="{C534292E-1227-475F-92FC-A3997DAB22FA}">
      <dgm:prSet/>
      <dgm:spPr/>
      <dgm:t>
        <a:bodyPr/>
        <a:lstStyle/>
        <a:p>
          <a:endParaRPr lang="en-US"/>
        </a:p>
      </dgm:t>
    </dgm:pt>
    <dgm:pt modelId="{CE3CAB43-1E78-4B12-B77E-955953AC44A2}">
      <dgm:prSet/>
      <dgm:spPr/>
      <dgm:t>
        <a:bodyPr/>
        <a:lstStyle/>
        <a:p>
          <a:pPr>
            <a:lnSpc>
              <a:spcPct val="100000"/>
            </a:lnSpc>
            <a:defRPr cap="all"/>
          </a:pPr>
          <a:r>
            <a:rPr lang="en-US" b="1" i="0"/>
            <a:t>Building mapping</a:t>
          </a:r>
          <a:endParaRPr lang="en-US"/>
        </a:p>
      </dgm:t>
    </dgm:pt>
    <dgm:pt modelId="{9022C532-34D4-4CA5-B0BB-DAB0A1FED7CD}" type="parTrans" cxnId="{9ACE24E8-77D4-43A3-BC5C-00B004AD57A4}">
      <dgm:prSet/>
      <dgm:spPr/>
      <dgm:t>
        <a:bodyPr/>
        <a:lstStyle/>
        <a:p>
          <a:endParaRPr lang="en-US"/>
        </a:p>
      </dgm:t>
    </dgm:pt>
    <dgm:pt modelId="{1EA9DAB8-3FA2-4A63-8247-147200A4DC34}" type="sibTrans" cxnId="{9ACE24E8-77D4-43A3-BC5C-00B004AD57A4}">
      <dgm:prSet/>
      <dgm:spPr/>
      <dgm:t>
        <a:bodyPr/>
        <a:lstStyle/>
        <a:p>
          <a:endParaRPr lang="en-US"/>
        </a:p>
      </dgm:t>
    </dgm:pt>
    <dgm:pt modelId="{1CE33699-1DE2-4805-B7CA-3B4E2B09FA28}">
      <dgm:prSet/>
      <dgm:spPr/>
      <dgm:t>
        <a:bodyPr/>
        <a:lstStyle/>
        <a:p>
          <a:pPr>
            <a:lnSpc>
              <a:spcPct val="100000"/>
            </a:lnSpc>
            <a:defRPr cap="all"/>
          </a:pPr>
          <a:r>
            <a:rPr lang="en-US" b="1" i="0"/>
            <a:t>Building your team</a:t>
          </a:r>
          <a:endParaRPr lang="en-US"/>
        </a:p>
      </dgm:t>
    </dgm:pt>
    <dgm:pt modelId="{82A2E9F9-FD31-4C76-9994-C932A4712890}" type="parTrans" cxnId="{9E88E45D-26F6-41EB-8B51-B36308A6AF79}">
      <dgm:prSet/>
      <dgm:spPr/>
      <dgm:t>
        <a:bodyPr/>
        <a:lstStyle/>
        <a:p>
          <a:endParaRPr lang="en-US"/>
        </a:p>
      </dgm:t>
    </dgm:pt>
    <dgm:pt modelId="{0C86FD17-D022-4058-9930-8B5FF0FABF14}" type="sibTrans" cxnId="{9E88E45D-26F6-41EB-8B51-B36308A6AF79}">
      <dgm:prSet/>
      <dgm:spPr/>
      <dgm:t>
        <a:bodyPr/>
        <a:lstStyle/>
        <a:p>
          <a:endParaRPr lang="en-US"/>
        </a:p>
      </dgm:t>
    </dgm:pt>
    <dgm:pt modelId="{62C712BF-6217-42A3-9D79-9973C7527717}">
      <dgm:prSet/>
      <dgm:spPr/>
      <dgm:t>
        <a:bodyPr/>
        <a:lstStyle/>
        <a:p>
          <a:pPr>
            <a:lnSpc>
              <a:spcPct val="100000"/>
            </a:lnSpc>
            <a:defRPr cap="all"/>
          </a:pPr>
          <a:r>
            <a:rPr lang="en-US" b="1" i="0"/>
            <a:t>Advocacy and Problem </a:t>
          </a:r>
          <a:r>
            <a:rPr lang="en-US" b="1"/>
            <a:t>Solving</a:t>
          </a:r>
          <a:endParaRPr lang="en-US"/>
        </a:p>
      </dgm:t>
    </dgm:pt>
    <dgm:pt modelId="{BA64FD94-8086-4CDB-A411-F8AC77AF0C40}" type="parTrans" cxnId="{6AA9412F-90EE-48BF-8A23-8A535489734B}">
      <dgm:prSet/>
      <dgm:spPr/>
      <dgm:t>
        <a:bodyPr/>
        <a:lstStyle/>
        <a:p>
          <a:endParaRPr lang="en-US"/>
        </a:p>
      </dgm:t>
    </dgm:pt>
    <dgm:pt modelId="{3FCD9D40-C6F1-4DB9-A92C-45FE13E5E6AF}" type="sibTrans" cxnId="{6AA9412F-90EE-48BF-8A23-8A535489734B}">
      <dgm:prSet/>
      <dgm:spPr/>
      <dgm:t>
        <a:bodyPr/>
        <a:lstStyle/>
        <a:p>
          <a:endParaRPr lang="en-US"/>
        </a:p>
      </dgm:t>
    </dgm:pt>
    <dgm:pt modelId="{070230E9-7225-49A9-8E6A-E1B4952CEB62}" type="pres">
      <dgm:prSet presAssocID="{1FC07140-9750-4465-8169-424E7052023C}" presName="root" presStyleCnt="0">
        <dgm:presLayoutVars>
          <dgm:dir/>
          <dgm:resizeHandles val="exact"/>
        </dgm:presLayoutVars>
      </dgm:prSet>
      <dgm:spPr/>
    </dgm:pt>
    <dgm:pt modelId="{F3E1BDC3-B490-47D7-83E2-67197AAD0FA1}" type="pres">
      <dgm:prSet presAssocID="{C2C3FD18-C6B4-47EF-80DE-34713F7262AD}" presName="compNode" presStyleCnt="0"/>
      <dgm:spPr/>
    </dgm:pt>
    <dgm:pt modelId="{B85EE019-AF45-442B-AB33-35EF717F1B2D}" type="pres">
      <dgm:prSet presAssocID="{C2C3FD18-C6B4-47EF-80DE-34713F7262AD}" presName="iconBgRect" presStyleLbl="bgShp" presStyleIdx="0" presStyleCnt="5"/>
      <dgm:spPr/>
    </dgm:pt>
    <dgm:pt modelId="{8789E250-8710-4BA0-8CEA-98C5D84AB42E}" type="pres">
      <dgm:prSet presAssocID="{C2C3FD18-C6B4-47EF-80DE-34713F7262AD}"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at"/>
        </a:ext>
      </dgm:extLst>
    </dgm:pt>
    <dgm:pt modelId="{48FF0F59-71BA-4055-8D59-D85497702EE5}" type="pres">
      <dgm:prSet presAssocID="{C2C3FD18-C6B4-47EF-80DE-34713F7262AD}" presName="spaceRect" presStyleCnt="0"/>
      <dgm:spPr/>
    </dgm:pt>
    <dgm:pt modelId="{FAD2850C-4E02-499B-9BB1-11B1CAF7ABC1}" type="pres">
      <dgm:prSet presAssocID="{C2C3FD18-C6B4-47EF-80DE-34713F7262AD}" presName="textRect" presStyleLbl="revTx" presStyleIdx="0" presStyleCnt="5">
        <dgm:presLayoutVars>
          <dgm:chMax val="1"/>
          <dgm:chPref val="1"/>
        </dgm:presLayoutVars>
      </dgm:prSet>
      <dgm:spPr/>
    </dgm:pt>
    <dgm:pt modelId="{B0203C61-BC4A-4735-A39E-56426F526AC4}" type="pres">
      <dgm:prSet presAssocID="{10DB4E6B-4A7C-4641-9055-87C6E59EAE68}" presName="sibTrans" presStyleCnt="0"/>
      <dgm:spPr/>
    </dgm:pt>
    <dgm:pt modelId="{EFBBB70C-A2C2-43AB-81FE-D5A6091E664E}" type="pres">
      <dgm:prSet presAssocID="{F265BAA0-DF13-4380-B6C7-E59EE603CEC0}" presName="compNode" presStyleCnt="0"/>
      <dgm:spPr/>
    </dgm:pt>
    <dgm:pt modelId="{6AD49685-B3CF-4232-8FE2-DA30D0A63303}" type="pres">
      <dgm:prSet presAssocID="{F265BAA0-DF13-4380-B6C7-E59EE603CEC0}" presName="iconBgRect" presStyleLbl="bgShp" presStyleIdx="1" presStyleCnt="5"/>
      <dgm:spPr/>
    </dgm:pt>
    <dgm:pt modelId="{785BE05D-9A7E-4063-A489-1CD75F0C005B}" type="pres">
      <dgm:prSet presAssocID="{F265BAA0-DF13-4380-B6C7-E59EE603CEC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agnifying glass"/>
        </a:ext>
      </dgm:extLst>
    </dgm:pt>
    <dgm:pt modelId="{86A4B7EB-76DA-4A21-A4D6-4E85A56565FE}" type="pres">
      <dgm:prSet presAssocID="{F265BAA0-DF13-4380-B6C7-E59EE603CEC0}" presName="spaceRect" presStyleCnt="0"/>
      <dgm:spPr/>
    </dgm:pt>
    <dgm:pt modelId="{67DBA031-5DF0-438C-96AC-0E70459AED17}" type="pres">
      <dgm:prSet presAssocID="{F265BAA0-DF13-4380-B6C7-E59EE603CEC0}" presName="textRect" presStyleLbl="revTx" presStyleIdx="1" presStyleCnt="5">
        <dgm:presLayoutVars>
          <dgm:chMax val="1"/>
          <dgm:chPref val="1"/>
        </dgm:presLayoutVars>
      </dgm:prSet>
      <dgm:spPr/>
    </dgm:pt>
    <dgm:pt modelId="{AF7AEA41-AB4D-4766-934E-37B34C95916F}" type="pres">
      <dgm:prSet presAssocID="{DFA57CCA-BA9E-45BE-BC9C-063598DC8EDC}" presName="sibTrans" presStyleCnt="0"/>
      <dgm:spPr/>
    </dgm:pt>
    <dgm:pt modelId="{94AD2CC0-930A-46FF-9FC4-86A9591DA3EE}" type="pres">
      <dgm:prSet presAssocID="{CE3CAB43-1E78-4B12-B77E-955953AC44A2}" presName="compNode" presStyleCnt="0"/>
      <dgm:spPr/>
    </dgm:pt>
    <dgm:pt modelId="{19B34D81-5BD0-4F46-909B-ED14DB2091B9}" type="pres">
      <dgm:prSet presAssocID="{CE3CAB43-1E78-4B12-B77E-955953AC44A2}" presName="iconBgRect" presStyleLbl="bgShp" presStyleIdx="2" presStyleCnt="5"/>
      <dgm:spPr/>
    </dgm:pt>
    <dgm:pt modelId="{5FEB2B79-E03E-4424-9DBF-9BFF57378A85}" type="pres">
      <dgm:prSet presAssocID="{CE3CAB43-1E78-4B12-B77E-955953AC44A2}"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ap with pin"/>
        </a:ext>
      </dgm:extLst>
    </dgm:pt>
    <dgm:pt modelId="{AB02982A-E3E7-4517-81AD-2A2DECD2807D}" type="pres">
      <dgm:prSet presAssocID="{CE3CAB43-1E78-4B12-B77E-955953AC44A2}" presName="spaceRect" presStyleCnt="0"/>
      <dgm:spPr/>
    </dgm:pt>
    <dgm:pt modelId="{0626E50C-9ABF-4F7D-9E9E-E39D1D99B33A}" type="pres">
      <dgm:prSet presAssocID="{CE3CAB43-1E78-4B12-B77E-955953AC44A2}" presName="textRect" presStyleLbl="revTx" presStyleIdx="2" presStyleCnt="5">
        <dgm:presLayoutVars>
          <dgm:chMax val="1"/>
          <dgm:chPref val="1"/>
        </dgm:presLayoutVars>
      </dgm:prSet>
      <dgm:spPr/>
    </dgm:pt>
    <dgm:pt modelId="{07368336-6D55-4584-9640-076DE225E308}" type="pres">
      <dgm:prSet presAssocID="{1EA9DAB8-3FA2-4A63-8247-147200A4DC34}" presName="sibTrans" presStyleCnt="0"/>
      <dgm:spPr/>
    </dgm:pt>
    <dgm:pt modelId="{97C23479-AAFC-4DD8-A4EC-144DA16B0E17}" type="pres">
      <dgm:prSet presAssocID="{1CE33699-1DE2-4805-B7CA-3B4E2B09FA28}" presName="compNode" presStyleCnt="0"/>
      <dgm:spPr/>
    </dgm:pt>
    <dgm:pt modelId="{68BBF711-3EBD-44BA-8564-9202C2B3EB5F}" type="pres">
      <dgm:prSet presAssocID="{1CE33699-1DE2-4805-B7CA-3B4E2B09FA28}" presName="iconBgRect" presStyleLbl="bgShp" presStyleIdx="3" presStyleCnt="5"/>
      <dgm:spPr/>
    </dgm:pt>
    <dgm:pt modelId="{3F95A703-5308-46F0-8782-B84CCB24E958}" type="pres">
      <dgm:prSet presAssocID="{1CE33699-1DE2-4805-B7CA-3B4E2B09FA28}"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Users"/>
        </a:ext>
      </dgm:extLst>
    </dgm:pt>
    <dgm:pt modelId="{563F81C8-C667-4B44-A5D3-4735F30934FA}" type="pres">
      <dgm:prSet presAssocID="{1CE33699-1DE2-4805-B7CA-3B4E2B09FA28}" presName="spaceRect" presStyleCnt="0"/>
      <dgm:spPr/>
    </dgm:pt>
    <dgm:pt modelId="{195A7311-CF79-4A0E-B0C2-5939BBDDE1C1}" type="pres">
      <dgm:prSet presAssocID="{1CE33699-1DE2-4805-B7CA-3B4E2B09FA28}" presName="textRect" presStyleLbl="revTx" presStyleIdx="3" presStyleCnt="5">
        <dgm:presLayoutVars>
          <dgm:chMax val="1"/>
          <dgm:chPref val="1"/>
        </dgm:presLayoutVars>
      </dgm:prSet>
      <dgm:spPr/>
    </dgm:pt>
    <dgm:pt modelId="{6895F2DB-C10C-4DD3-B986-8B50A5C744D9}" type="pres">
      <dgm:prSet presAssocID="{0C86FD17-D022-4058-9930-8B5FF0FABF14}" presName="sibTrans" presStyleCnt="0"/>
      <dgm:spPr/>
    </dgm:pt>
    <dgm:pt modelId="{FE542063-3191-4AAD-93C5-420CECBB64AC}" type="pres">
      <dgm:prSet presAssocID="{62C712BF-6217-42A3-9D79-9973C7527717}" presName="compNode" presStyleCnt="0"/>
      <dgm:spPr/>
    </dgm:pt>
    <dgm:pt modelId="{44375D1A-6506-4B0A-A125-8ED009EE75A9}" type="pres">
      <dgm:prSet presAssocID="{62C712BF-6217-42A3-9D79-9973C7527717}" presName="iconBgRect" presStyleLbl="bgShp" presStyleIdx="4" presStyleCnt="5"/>
      <dgm:spPr/>
    </dgm:pt>
    <dgm:pt modelId="{00309F2F-3F7D-49E3-941E-6798DFADB091}" type="pres">
      <dgm:prSet presAssocID="{62C712BF-6217-42A3-9D79-9973C7527717}"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Megaphone"/>
        </a:ext>
      </dgm:extLst>
    </dgm:pt>
    <dgm:pt modelId="{D6F6C29E-8989-4615-AC6F-B4BCA8E4AB92}" type="pres">
      <dgm:prSet presAssocID="{62C712BF-6217-42A3-9D79-9973C7527717}" presName="spaceRect" presStyleCnt="0"/>
      <dgm:spPr/>
    </dgm:pt>
    <dgm:pt modelId="{E49CD91A-AA9D-4CDE-AB6D-3214C6368301}" type="pres">
      <dgm:prSet presAssocID="{62C712BF-6217-42A3-9D79-9973C7527717}" presName="textRect" presStyleLbl="revTx" presStyleIdx="4" presStyleCnt="5">
        <dgm:presLayoutVars>
          <dgm:chMax val="1"/>
          <dgm:chPref val="1"/>
        </dgm:presLayoutVars>
      </dgm:prSet>
      <dgm:spPr/>
    </dgm:pt>
  </dgm:ptLst>
  <dgm:cxnLst>
    <dgm:cxn modelId="{591FCF22-E07B-4A93-86A2-82E144A9D464}" srcId="{1FC07140-9750-4465-8169-424E7052023C}" destId="{C2C3FD18-C6B4-47EF-80DE-34713F7262AD}" srcOrd="0" destOrd="0" parTransId="{57D14AF4-F5DD-4837-BC22-40A322B77931}" sibTransId="{10DB4E6B-4A7C-4641-9055-87C6E59EAE68}"/>
    <dgm:cxn modelId="{C534292E-1227-475F-92FC-A3997DAB22FA}" srcId="{1FC07140-9750-4465-8169-424E7052023C}" destId="{F265BAA0-DF13-4380-B6C7-E59EE603CEC0}" srcOrd="1" destOrd="0" parTransId="{E53FD7BE-2E67-401E-AEB8-928410574B30}" sibTransId="{DFA57CCA-BA9E-45BE-BC9C-063598DC8EDC}"/>
    <dgm:cxn modelId="{6AA9412F-90EE-48BF-8A23-8A535489734B}" srcId="{1FC07140-9750-4465-8169-424E7052023C}" destId="{62C712BF-6217-42A3-9D79-9973C7527717}" srcOrd="4" destOrd="0" parTransId="{BA64FD94-8086-4CDB-A411-F8AC77AF0C40}" sibTransId="{3FCD9D40-C6F1-4DB9-A92C-45FE13E5E6AF}"/>
    <dgm:cxn modelId="{3BE1A32F-8577-404C-A9E7-A86F1E4856FC}" type="presOf" srcId="{F265BAA0-DF13-4380-B6C7-E59EE603CEC0}" destId="{67DBA031-5DF0-438C-96AC-0E70459AED17}" srcOrd="0" destOrd="0" presId="urn:microsoft.com/office/officeart/2018/5/layout/IconCircleLabelList"/>
    <dgm:cxn modelId="{F305BD34-F43A-42BE-BD55-206F557FF166}" type="presOf" srcId="{1CE33699-1DE2-4805-B7CA-3B4E2B09FA28}" destId="{195A7311-CF79-4A0E-B0C2-5939BBDDE1C1}" srcOrd="0" destOrd="0" presId="urn:microsoft.com/office/officeart/2018/5/layout/IconCircleLabelList"/>
    <dgm:cxn modelId="{9E88E45D-26F6-41EB-8B51-B36308A6AF79}" srcId="{1FC07140-9750-4465-8169-424E7052023C}" destId="{1CE33699-1DE2-4805-B7CA-3B4E2B09FA28}" srcOrd="3" destOrd="0" parTransId="{82A2E9F9-FD31-4C76-9994-C932A4712890}" sibTransId="{0C86FD17-D022-4058-9930-8B5FF0FABF14}"/>
    <dgm:cxn modelId="{297E179A-9498-4063-9E9E-507885FCC4E0}" type="presOf" srcId="{1FC07140-9750-4465-8169-424E7052023C}" destId="{070230E9-7225-49A9-8E6A-E1B4952CEB62}" srcOrd="0" destOrd="0" presId="urn:microsoft.com/office/officeart/2018/5/layout/IconCircleLabelList"/>
    <dgm:cxn modelId="{02FA53C3-2B40-40F5-9DDB-5B95B244F757}" type="presOf" srcId="{62C712BF-6217-42A3-9D79-9973C7527717}" destId="{E49CD91A-AA9D-4CDE-AB6D-3214C6368301}" srcOrd="0" destOrd="0" presId="urn:microsoft.com/office/officeart/2018/5/layout/IconCircleLabelList"/>
    <dgm:cxn modelId="{B945AEC7-2B05-4793-940B-F7C766691014}" type="presOf" srcId="{C2C3FD18-C6B4-47EF-80DE-34713F7262AD}" destId="{FAD2850C-4E02-499B-9BB1-11B1CAF7ABC1}" srcOrd="0" destOrd="0" presId="urn:microsoft.com/office/officeart/2018/5/layout/IconCircleLabelList"/>
    <dgm:cxn modelId="{CF17F8D5-F70A-492D-BEE4-55EBD4824884}" type="presOf" srcId="{CE3CAB43-1E78-4B12-B77E-955953AC44A2}" destId="{0626E50C-9ABF-4F7D-9E9E-E39D1D99B33A}" srcOrd="0" destOrd="0" presId="urn:microsoft.com/office/officeart/2018/5/layout/IconCircleLabelList"/>
    <dgm:cxn modelId="{9ACE24E8-77D4-43A3-BC5C-00B004AD57A4}" srcId="{1FC07140-9750-4465-8169-424E7052023C}" destId="{CE3CAB43-1E78-4B12-B77E-955953AC44A2}" srcOrd="2" destOrd="0" parTransId="{9022C532-34D4-4CA5-B0BB-DAB0A1FED7CD}" sibTransId="{1EA9DAB8-3FA2-4A63-8247-147200A4DC34}"/>
    <dgm:cxn modelId="{DDA8D213-06EB-487B-BC0B-25F82D8F6A13}" type="presParOf" srcId="{070230E9-7225-49A9-8E6A-E1B4952CEB62}" destId="{F3E1BDC3-B490-47D7-83E2-67197AAD0FA1}" srcOrd="0" destOrd="0" presId="urn:microsoft.com/office/officeart/2018/5/layout/IconCircleLabelList"/>
    <dgm:cxn modelId="{1D8EE425-A3B9-48ED-863D-E900DFB9ED8A}" type="presParOf" srcId="{F3E1BDC3-B490-47D7-83E2-67197AAD0FA1}" destId="{B85EE019-AF45-442B-AB33-35EF717F1B2D}" srcOrd="0" destOrd="0" presId="urn:microsoft.com/office/officeart/2018/5/layout/IconCircleLabelList"/>
    <dgm:cxn modelId="{C97B98D5-4B18-4A8A-8B9D-7DC165298460}" type="presParOf" srcId="{F3E1BDC3-B490-47D7-83E2-67197AAD0FA1}" destId="{8789E250-8710-4BA0-8CEA-98C5D84AB42E}" srcOrd="1" destOrd="0" presId="urn:microsoft.com/office/officeart/2018/5/layout/IconCircleLabelList"/>
    <dgm:cxn modelId="{C443CEDF-45C6-4864-A530-1A00F0EF7587}" type="presParOf" srcId="{F3E1BDC3-B490-47D7-83E2-67197AAD0FA1}" destId="{48FF0F59-71BA-4055-8D59-D85497702EE5}" srcOrd="2" destOrd="0" presId="urn:microsoft.com/office/officeart/2018/5/layout/IconCircleLabelList"/>
    <dgm:cxn modelId="{2427FE61-E59D-486E-AC85-34971C52172B}" type="presParOf" srcId="{F3E1BDC3-B490-47D7-83E2-67197AAD0FA1}" destId="{FAD2850C-4E02-499B-9BB1-11B1CAF7ABC1}" srcOrd="3" destOrd="0" presId="urn:microsoft.com/office/officeart/2018/5/layout/IconCircleLabelList"/>
    <dgm:cxn modelId="{44195CD6-A79C-4A97-AB24-C5EF61454031}" type="presParOf" srcId="{070230E9-7225-49A9-8E6A-E1B4952CEB62}" destId="{B0203C61-BC4A-4735-A39E-56426F526AC4}" srcOrd="1" destOrd="0" presId="urn:microsoft.com/office/officeart/2018/5/layout/IconCircleLabelList"/>
    <dgm:cxn modelId="{555C4AA7-5323-4CD4-95E0-F733DF69C520}" type="presParOf" srcId="{070230E9-7225-49A9-8E6A-E1B4952CEB62}" destId="{EFBBB70C-A2C2-43AB-81FE-D5A6091E664E}" srcOrd="2" destOrd="0" presId="urn:microsoft.com/office/officeart/2018/5/layout/IconCircleLabelList"/>
    <dgm:cxn modelId="{1F0A8367-62B1-4E70-B9AF-CC6CC913554F}" type="presParOf" srcId="{EFBBB70C-A2C2-43AB-81FE-D5A6091E664E}" destId="{6AD49685-B3CF-4232-8FE2-DA30D0A63303}" srcOrd="0" destOrd="0" presId="urn:microsoft.com/office/officeart/2018/5/layout/IconCircleLabelList"/>
    <dgm:cxn modelId="{2C54D35A-4BF1-4401-9FEF-18F7AE445C47}" type="presParOf" srcId="{EFBBB70C-A2C2-43AB-81FE-D5A6091E664E}" destId="{785BE05D-9A7E-4063-A489-1CD75F0C005B}" srcOrd="1" destOrd="0" presId="urn:microsoft.com/office/officeart/2018/5/layout/IconCircleLabelList"/>
    <dgm:cxn modelId="{B87E0E72-1C23-456D-93B5-123BAC3B7746}" type="presParOf" srcId="{EFBBB70C-A2C2-43AB-81FE-D5A6091E664E}" destId="{86A4B7EB-76DA-4A21-A4D6-4E85A56565FE}" srcOrd="2" destOrd="0" presId="urn:microsoft.com/office/officeart/2018/5/layout/IconCircleLabelList"/>
    <dgm:cxn modelId="{424353A2-8458-472A-931F-58793243858A}" type="presParOf" srcId="{EFBBB70C-A2C2-43AB-81FE-D5A6091E664E}" destId="{67DBA031-5DF0-438C-96AC-0E70459AED17}" srcOrd="3" destOrd="0" presId="urn:microsoft.com/office/officeart/2018/5/layout/IconCircleLabelList"/>
    <dgm:cxn modelId="{8473EB7C-4464-4314-A19A-9E406EFD44E4}" type="presParOf" srcId="{070230E9-7225-49A9-8E6A-E1B4952CEB62}" destId="{AF7AEA41-AB4D-4766-934E-37B34C95916F}" srcOrd="3" destOrd="0" presId="urn:microsoft.com/office/officeart/2018/5/layout/IconCircleLabelList"/>
    <dgm:cxn modelId="{2844BA65-2000-4B73-A36F-E90BA5099F7B}" type="presParOf" srcId="{070230E9-7225-49A9-8E6A-E1B4952CEB62}" destId="{94AD2CC0-930A-46FF-9FC4-86A9591DA3EE}" srcOrd="4" destOrd="0" presId="urn:microsoft.com/office/officeart/2018/5/layout/IconCircleLabelList"/>
    <dgm:cxn modelId="{1D2E513A-7C5A-4CAD-82F0-4959078A7F1A}" type="presParOf" srcId="{94AD2CC0-930A-46FF-9FC4-86A9591DA3EE}" destId="{19B34D81-5BD0-4F46-909B-ED14DB2091B9}" srcOrd="0" destOrd="0" presId="urn:microsoft.com/office/officeart/2018/5/layout/IconCircleLabelList"/>
    <dgm:cxn modelId="{3B65C492-E3D6-4474-98DB-B8533568A77E}" type="presParOf" srcId="{94AD2CC0-930A-46FF-9FC4-86A9591DA3EE}" destId="{5FEB2B79-E03E-4424-9DBF-9BFF57378A85}" srcOrd="1" destOrd="0" presId="urn:microsoft.com/office/officeart/2018/5/layout/IconCircleLabelList"/>
    <dgm:cxn modelId="{5DFE93AF-B90D-4A22-98D6-D22730EF7130}" type="presParOf" srcId="{94AD2CC0-930A-46FF-9FC4-86A9591DA3EE}" destId="{AB02982A-E3E7-4517-81AD-2A2DECD2807D}" srcOrd="2" destOrd="0" presId="urn:microsoft.com/office/officeart/2018/5/layout/IconCircleLabelList"/>
    <dgm:cxn modelId="{C7EB3BB0-3ACB-4509-A4DE-08084BFD28F5}" type="presParOf" srcId="{94AD2CC0-930A-46FF-9FC4-86A9591DA3EE}" destId="{0626E50C-9ABF-4F7D-9E9E-E39D1D99B33A}" srcOrd="3" destOrd="0" presId="urn:microsoft.com/office/officeart/2018/5/layout/IconCircleLabelList"/>
    <dgm:cxn modelId="{7E7BC5AD-3C83-47D5-B827-2A1457B58BBF}" type="presParOf" srcId="{070230E9-7225-49A9-8E6A-E1B4952CEB62}" destId="{07368336-6D55-4584-9640-076DE225E308}" srcOrd="5" destOrd="0" presId="urn:microsoft.com/office/officeart/2018/5/layout/IconCircleLabelList"/>
    <dgm:cxn modelId="{CB503E7A-6808-4C2E-93EC-29A1FEFE2503}" type="presParOf" srcId="{070230E9-7225-49A9-8E6A-E1B4952CEB62}" destId="{97C23479-AAFC-4DD8-A4EC-144DA16B0E17}" srcOrd="6" destOrd="0" presId="urn:microsoft.com/office/officeart/2018/5/layout/IconCircleLabelList"/>
    <dgm:cxn modelId="{BEA2CE49-394D-4DA1-9938-6D26870AED76}" type="presParOf" srcId="{97C23479-AAFC-4DD8-A4EC-144DA16B0E17}" destId="{68BBF711-3EBD-44BA-8564-9202C2B3EB5F}" srcOrd="0" destOrd="0" presId="urn:microsoft.com/office/officeart/2018/5/layout/IconCircleLabelList"/>
    <dgm:cxn modelId="{131F2939-C6B8-4D1B-AEAC-362AF0A50CE7}" type="presParOf" srcId="{97C23479-AAFC-4DD8-A4EC-144DA16B0E17}" destId="{3F95A703-5308-46F0-8782-B84CCB24E958}" srcOrd="1" destOrd="0" presId="urn:microsoft.com/office/officeart/2018/5/layout/IconCircleLabelList"/>
    <dgm:cxn modelId="{36A0DD06-48E3-4226-90B7-0C2C00AF68A3}" type="presParOf" srcId="{97C23479-AAFC-4DD8-A4EC-144DA16B0E17}" destId="{563F81C8-C667-4B44-A5D3-4735F30934FA}" srcOrd="2" destOrd="0" presId="urn:microsoft.com/office/officeart/2018/5/layout/IconCircleLabelList"/>
    <dgm:cxn modelId="{2E6FC15A-DF22-4BCD-A77F-D96BC0165DFD}" type="presParOf" srcId="{97C23479-AAFC-4DD8-A4EC-144DA16B0E17}" destId="{195A7311-CF79-4A0E-B0C2-5939BBDDE1C1}" srcOrd="3" destOrd="0" presId="urn:microsoft.com/office/officeart/2018/5/layout/IconCircleLabelList"/>
    <dgm:cxn modelId="{FD3E1A8E-F52D-4952-A1B3-30E81A866896}" type="presParOf" srcId="{070230E9-7225-49A9-8E6A-E1B4952CEB62}" destId="{6895F2DB-C10C-4DD3-B986-8B50A5C744D9}" srcOrd="7" destOrd="0" presId="urn:microsoft.com/office/officeart/2018/5/layout/IconCircleLabelList"/>
    <dgm:cxn modelId="{17A017DB-C2DA-41F3-9388-D3EED902E096}" type="presParOf" srcId="{070230E9-7225-49A9-8E6A-E1B4952CEB62}" destId="{FE542063-3191-4AAD-93C5-420CECBB64AC}" srcOrd="8" destOrd="0" presId="urn:microsoft.com/office/officeart/2018/5/layout/IconCircleLabelList"/>
    <dgm:cxn modelId="{E345E742-3535-4BE5-B28C-933A4FE2C4B1}" type="presParOf" srcId="{FE542063-3191-4AAD-93C5-420CECBB64AC}" destId="{44375D1A-6506-4B0A-A125-8ED009EE75A9}" srcOrd="0" destOrd="0" presId="urn:microsoft.com/office/officeart/2018/5/layout/IconCircleLabelList"/>
    <dgm:cxn modelId="{F8D7E6A7-0A00-4A49-9367-3F0ADF135F62}" type="presParOf" srcId="{FE542063-3191-4AAD-93C5-420CECBB64AC}" destId="{00309F2F-3F7D-49E3-941E-6798DFADB091}" srcOrd="1" destOrd="0" presId="urn:microsoft.com/office/officeart/2018/5/layout/IconCircleLabelList"/>
    <dgm:cxn modelId="{065D68D8-C4CB-4CEF-843D-1AFA7272D632}" type="presParOf" srcId="{FE542063-3191-4AAD-93C5-420CECBB64AC}" destId="{D6F6C29E-8989-4615-AC6F-B4BCA8E4AB92}" srcOrd="2" destOrd="0" presId="urn:microsoft.com/office/officeart/2018/5/layout/IconCircleLabelList"/>
    <dgm:cxn modelId="{6A42C821-3291-4821-827E-759732C56338}" type="presParOf" srcId="{FE542063-3191-4AAD-93C5-420CECBB64AC}" destId="{E49CD91A-AA9D-4CDE-AB6D-3214C6368301}" srcOrd="3" destOrd="0" presId="urn:microsoft.com/office/officeart/2018/5/layout/IconCircleLabel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17DC5B-6788-4FBA-B988-4197C81C3FD6}" type="doc">
      <dgm:prSet loTypeId="urn:microsoft.com/office/officeart/2016/7/layout/BasicLinearProcessNumbered" loCatId="process" qsTypeId="urn:microsoft.com/office/officeart/2005/8/quickstyle/simple1" qsCatId="simple" csTypeId="urn:microsoft.com/office/officeart/2005/8/colors/accent1_2" csCatId="accent1" phldr="1"/>
      <dgm:spPr/>
      <dgm:t>
        <a:bodyPr/>
        <a:lstStyle/>
        <a:p>
          <a:endParaRPr lang="en-US"/>
        </a:p>
      </dgm:t>
    </dgm:pt>
    <dgm:pt modelId="{D926E1D6-8C12-4F44-8585-0F76ABFF60D9}">
      <dgm:prSet custT="1"/>
      <dgm:spPr/>
      <dgm:t>
        <a:bodyPr/>
        <a:lstStyle/>
        <a:p>
          <a:r>
            <a:rPr lang="en-US" sz="1600" b="1" dirty="0">
              <a:latin typeface="Montserrat" panose="00000500000000000000" pitchFamily="2" charset="0"/>
            </a:rPr>
            <a:t>Introduce yourself and the union.</a:t>
          </a:r>
        </a:p>
      </dgm:t>
    </dgm:pt>
    <dgm:pt modelId="{D9F29B81-9C0F-421F-B080-F9BB9194B665}" type="parTrans" cxnId="{1353D56C-5408-4242-A13A-5DA636940BDC}">
      <dgm:prSet/>
      <dgm:spPr/>
      <dgm:t>
        <a:bodyPr/>
        <a:lstStyle/>
        <a:p>
          <a:endParaRPr lang="en-US"/>
        </a:p>
      </dgm:t>
    </dgm:pt>
    <dgm:pt modelId="{879B1195-C760-47AA-9A49-3A9158D68ADD}" type="sibTrans" cxnId="{1353D56C-5408-4242-A13A-5DA636940BDC}">
      <dgm:prSet phldrT="1" phldr="0"/>
      <dgm:spPr/>
      <dgm:t>
        <a:bodyPr/>
        <a:lstStyle/>
        <a:p>
          <a:r>
            <a:rPr lang="en-US"/>
            <a:t>1</a:t>
          </a:r>
        </a:p>
      </dgm:t>
    </dgm:pt>
    <dgm:pt modelId="{BF60C937-2917-4B84-A82B-27E4ABF92542}">
      <dgm:prSet custT="1"/>
      <dgm:spPr/>
      <dgm:t>
        <a:bodyPr/>
        <a:lstStyle/>
        <a:p>
          <a:r>
            <a:rPr lang="en-US" sz="1600" b="1" dirty="0">
              <a:latin typeface="Montserrat" panose="00000500000000000000" pitchFamily="2" charset="0"/>
            </a:rPr>
            <a:t>Assess how much they know about it.</a:t>
          </a:r>
        </a:p>
      </dgm:t>
    </dgm:pt>
    <dgm:pt modelId="{A4CCE43C-0185-4837-B25A-55F47877EB57}" type="parTrans" cxnId="{20932D3D-2353-42A5-8B17-BDB85C68881B}">
      <dgm:prSet/>
      <dgm:spPr/>
      <dgm:t>
        <a:bodyPr/>
        <a:lstStyle/>
        <a:p>
          <a:endParaRPr lang="en-US"/>
        </a:p>
      </dgm:t>
    </dgm:pt>
    <dgm:pt modelId="{6DDF59AA-3F9E-4F09-9CC1-77CF13171EBF}" type="sibTrans" cxnId="{20932D3D-2353-42A5-8B17-BDB85C68881B}">
      <dgm:prSet phldrT="2" phldr="0"/>
      <dgm:spPr/>
      <dgm:t>
        <a:bodyPr/>
        <a:lstStyle/>
        <a:p>
          <a:r>
            <a:rPr lang="en-US"/>
            <a:t>2</a:t>
          </a:r>
        </a:p>
      </dgm:t>
    </dgm:pt>
    <dgm:pt modelId="{D1EE3A07-7AB0-4E19-A4E4-1FF1CA292803}">
      <dgm:prSet custT="1"/>
      <dgm:spPr/>
      <dgm:t>
        <a:bodyPr/>
        <a:lstStyle/>
        <a:p>
          <a:r>
            <a:rPr lang="en-US" sz="1600" b="1" dirty="0">
              <a:latin typeface="Montserrat" panose="00000500000000000000" pitchFamily="2" charset="0"/>
            </a:rPr>
            <a:t>Ask them to join</a:t>
          </a:r>
        </a:p>
      </dgm:t>
    </dgm:pt>
    <dgm:pt modelId="{5BA4FF6E-4EF7-4DC8-9D66-9FE2F238C942}" type="parTrans" cxnId="{22CC02BB-796A-41B0-89E1-C698AC2A095E}">
      <dgm:prSet/>
      <dgm:spPr/>
      <dgm:t>
        <a:bodyPr/>
        <a:lstStyle/>
        <a:p>
          <a:endParaRPr lang="en-US"/>
        </a:p>
      </dgm:t>
    </dgm:pt>
    <dgm:pt modelId="{8307153C-2512-4DEF-B148-963DA9E5AE34}" type="sibTrans" cxnId="{22CC02BB-796A-41B0-89E1-C698AC2A095E}">
      <dgm:prSet phldrT="3" phldr="0"/>
      <dgm:spPr/>
      <dgm:t>
        <a:bodyPr/>
        <a:lstStyle/>
        <a:p>
          <a:r>
            <a:rPr lang="en-US"/>
            <a:t>3</a:t>
          </a:r>
        </a:p>
      </dgm:t>
    </dgm:pt>
    <dgm:pt modelId="{83CC5B39-E53E-4871-8AF6-DA3AF61F40A4}" type="pres">
      <dgm:prSet presAssocID="{B417DC5B-6788-4FBA-B988-4197C81C3FD6}" presName="Name0" presStyleCnt="0">
        <dgm:presLayoutVars>
          <dgm:animLvl val="lvl"/>
          <dgm:resizeHandles val="exact"/>
        </dgm:presLayoutVars>
      </dgm:prSet>
      <dgm:spPr/>
    </dgm:pt>
    <dgm:pt modelId="{230E89AC-C0D4-419C-9760-C0DD71B24836}" type="pres">
      <dgm:prSet presAssocID="{D926E1D6-8C12-4F44-8585-0F76ABFF60D9}" presName="compositeNode" presStyleCnt="0">
        <dgm:presLayoutVars>
          <dgm:bulletEnabled val="1"/>
        </dgm:presLayoutVars>
      </dgm:prSet>
      <dgm:spPr/>
    </dgm:pt>
    <dgm:pt modelId="{030C187E-111E-4756-9856-FE0E1E141588}" type="pres">
      <dgm:prSet presAssocID="{D926E1D6-8C12-4F44-8585-0F76ABFF60D9}" presName="bgRect" presStyleLbl="bgAccFollowNode1" presStyleIdx="0" presStyleCnt="3" custScaleY="98951"/>
      <dgm:spPr/>
    </dgm:pt>
    <dgm:pt modelId="{0E890585-E31F-4F54-B90B-F23D66BFF40C}" type="pres">
      <dgm:prSet presAssocID="{879B1195-C760-47AA-9A49-3A9158D68ADD}" presName="sibTransNodeCircle" presStyleLbl="alignNode1" presStyleIdx="0" presStyleCnt="6">
        <dgm:presLayoutVars>
          <dgm:chMax val="0"/>
          <dgm:bulletEnabled/>
        </dgm:presLayoutVars>
      </dgm:prSet>
      <dgm:spPr/>
    </dgm:pt>
    <dgm:pt modelId="{6EE4F6DE-ABE7-4780-888F-B725A2BF204D}" type="pres">
      <dgm:prSet presAssocID="{D926E1D6-8C12-4F44-8585-0F76ABFF60D9}" presName="bottomLine" presStyleLbl="alignNode1" presStyleIdx="1" presStyleCnt="6">
        <dgm:presLayoutVars/>
      </dgm:prSet>
      <dgm:spPr/>
    </dgm:pt>
    <dgm:pt modelId="{EBB0D9B6-75A3-42F0-A2C4-3FD125C832A3}" type="pres">
      <dgm:prSet presAssocID="{D926E1D6-8C12-4F44-8585-0F76ABFF60D9}" presName="nodeText" presStyleLbl="bgAccFollowNode1" presStyleIdx="0" presStyleCnt="3">
        <dgm:presLayoutVars>
          <dgm:bulletEnabled val="1"/>
        </dgm:presLayoutVars>
      </dgm:prSet>
      <dgm:spPr/>
    </dgm:pt>
    <dgm:pt modelId="{294CF518-389E-4DF9-A9E6-D14F821C6AA5}" type="pres">
      <dgm:prSet presAssocID="{879B1195-C760-47AA-9A49-3A9158D68ADD}" presName="sibTrans" presStyleCnt="0"/>
      <dgm:spPr/>
    </dgm:pt>
    <dgm:pt modelId="{D939C932-7BEC-4B5E-BE05-C1878DBDEAB5}" type="pres">
      <dgm:prSet presAssocID="{BF60C937-2917-4B84-A82B-27E4ABF92542}" presName="compositeNode" presStyleCnt="0">
        <dgm:presLayoutVars>
          <dgm:bulletEnabled val="1"/>
        </dgm:presLayoutVars>
      </dgm:prSet>
      <dgm:spPr/>
    </dgm:pt>
    <dgm:pt modelId="{5439E6D7-6CB2-4A1C-A529-CD90A6908E6F}" type="pres">
      <dgm:prSet presAssocID="{BF60C937-2917-4B84-A82B-27E4ABF92542}" presName="bgRect" presStyleLbl="bgAccFollowNode1" presStyleIdx="1" presStyleCnt="3" custScaleX="76253" custScaleY="126139"/>
      <dgm:spPr/>
    </dgm:pt>
    <dgm:pt modelId="{66653FD4-6578-4872-B861-062670411FA0}" type="pres">
      <dgm:prSet presAssocID="{6DDF59AA-3F9E-4F09-9CC1-77CF13171EBF}" presName="sibTransNodeCircle" presStyleLbl="alignNode1" presStyleIdx="2" presStyleCnt="6">
        <dgm:presLayoutVars>
          <dgm:chMax val="0"/>
          <dgm:bulletEnabled/>
        </dgm:presLayoutVars>
      </dgm:prSet>
      <dgm:spPr/>
    </dgm:pt>
    <dgm:pt modelId="{F6C0CDA7-7345-4148-851B-54EE79BEB6B6}" type="pres">
      <dgm:prSet presAssocID="{BF60C937-2917-4B84-A82B-27E4ABF92542}" presName="bottomLine" presStyleLbl="alignNode1" presStyleIdx="3" presStyleCnt="6">
        <dgm:presLayoutVars/>
      </dgm:prSet>
      <dgm:spPr/>
    </dgm:pt>
    <dgm:pt modelId="{35B13685-0804-42F8-8C21-B4495C0FDE80}" type="pres">
      <dgm:prSet presAssocID="{BF60C937-2917-4B84-A82B-27E4ABF92542}" presName="nodeText" presStyleLbl="bgAccFollowNode1" presStyleIdx="1" presStyleCnt="3">
        <dgm:presLayoutVars>
          <dgm:bulletEnabled val="1"/>
        </dgm:presLayoutVars>
      </dgm:prSet>
      <dgm:spPr/>
    </dgm:pt>
    <dgm:pt modelId="{FC5565BB-3ECE-4EF9-A081-B6C067A14F71}" type="pres">
      <dgm:prSet presAssocID="{6DDF59AA-3F9E-4F09-9CC1-77CF13171EBF}" presName="sibTrans" presStyleCnt="0"/>
      <dgm:spPr/>
    </dgm:pt>
    <dgm:pt modelId="{307285B2-7DD4-414F-9D57-BEDF15E4A37B}" type="pres">
      <dgm:prSet presAssocID="{D1EE3A07-7AB0-4E19-A4E4-1FF1CA292803}" presName="compositeNode" presStyleCnt="0">
        <dgm:presLayoutVars>
          <dgm:bulletEnabled val="1"/>
        </dgm:presLayoutVars>
      </dgm:prSet>
      <dgm:spPr/>
    </dgm:pt>
    <dgm:pt modelId="{37256A98-71B3-4B60-A5C3-7690D05FBE55}" type="pres">
      <dgm:prSet presAssocID="{D1EE3A07-7AB0-4E19-A4E4-1FF1CA292803}" presName="bgRect" presStyleLbl="bgAccFollowNode1" presStyleIdx="2" presStyleCnt="3" custScaleY="149522"/>
      <dgm:spPr/>
    </dgm:pt>
    <dgm:pt modelId="{A74A409A-1EA3-4257-8D63-03E03EF92BFB}" type="pres">
      <dgm:prSet presAssocID="{8307153C-2512-4DEF-B148-963DA9E5AE34}" presName="sibTransNodeCircle" presStyleLbl="alignNode1" presStyleIdx="4" presStyleCnt="6">
        <dgm:presLayoutVars>
          <dgm:chMax val="0"/>
          <dgm:bulletEnabled/>
        </dgm:presLayoutVars>
      </dgm:prSet>
      <dgm:spPr/>
    </dgm:pt>
    <dgm:pt modelId="{B284B9D3-50C3-4965-8FC6-70A597076F1F}" type="pres">
      <dgm:prSet presAssocID="{D1EE3A07-7AB0-4E19-A4E4-1FF1CA292803}" presName="bottomLine" presStyleLbl="alignNode1" presStyleIdx="5" presStyleCnt="6">
        <dgm:presLayoutVars/>
      </dgm:prSet>
      <dgm:spPr/>
    </dgm:pt>
    <dgm:pt modelId="{5FE7A21B-527E-430F-89F1-653F5FA37716}" type="pres">
      <dgm:prSet presAssocID="{D1EE3A07-7AB0-4E19-A4E4-1FF1CA292803}" presName="nodeText" presStyleLbl="bgAccFollowNode1" presStyleIdx="2" presStyleCnt="3">
        <dgm:presLayoutVars>
          <dgm:bulletEnabled val="1"/>
        </dgm:presLayoutVars>
      </dgm:prSet>
      <dgm:spPr/>
    </dgm:pt>
  </dgm:ptLst>
  <dgm:cxnLst>
    <dgm:cxn modelId="{8D173313-B662-4CCF-A0CB-69BDE7B9B87C}" type="presOf" srcId="{D926E1D6-8C12-4F44-8585-0F76ABFF60D9}" destId="{030C187E-111E-4756-9856-FE0E1E141588}" srcOrd="0" destOrd="0" presId="urn:microsoft.com/office/officeart/2016/7/layout/BasicLinearProcessNumbered"/>
    <dgm:cxn modelId="{DDBDA71A-4156-49E0-A890-54B7BA0E8132}" type="presOf" srcId="{BF60C937-2917-4B84-A82B-27E4ABF92542}" destId="{35B13685-0804-42F8-8C21-B4495C0FDE80}" srcOrd="1" destOrd="0" presId="urn:microsoft.com/office/officeart/2016/7/layout/BasicLinearProcessNumbered"/>
    <dgm:cxn modelId="{20932D3D-2353-42A5-8B17-BDB85C68881B}" srcId="{B417DC5B-6788-4FBA-B988-4197C81C3FD6}" destId="{BF60C937-2917-4B84-A82B-27E4ABF92542}" srcOrd="1" destOrd="0" parTransId="{A4CCE43C-0185-4837-B25A-55F47877EB57}" sibTransId="{6DDF59AA-3F9E-4F09-9CC1-77CF13171EBF}"/>
    <dgm:cxn modelId="{957E654A-2542-44B7-A122-053F338961F0}" type="presOf" srcId="{D1EE3A07-7AB0-4E19-A4E4-1FF1CA292803}" destId="{37256A98-71B3-4B60-A5C3-7690D05FBE55}" srcOrd="0" destOrd="0" presId="urn:microsoft.com/office/officeart/2016/7/layout/BasicLinearProcessNumbered"/>
    <dgm:cxn modelId="{08E1266C-D465-4D24-B4C6-ED2414443401}" type="presOf" srcId="{8307153C-2512-4DEF-B148-963DA9E5AE34}" destId="{A74A409A-1EA3-4257-8D63-03E03EF92BFB}" srcOrd="0" destOrd="0" presId="urn:microsoft.com/office/officeart/2016/7/layout/BasicLinearProcessNumbered"/>
    <dgm:cxn modelId="{1353D56C-5408-4242-A13A-5DA636940BDC}" srcId="{B417DC5B-6788-4FBA-B988-4197C81C3FD6}" destId="{D926E1D6-8C12-4F44-8585-0F76ABFF60D9}" srcOrd="0" destOrd="0" parTransId="{D9F29B81-9C0F-421F-B080-F9BB9194B665}" sibTransId="{879B1195-C760-47AA-9A49-3A9158D68ADD}"/>
    <dgm:cxn modelId="{9BE30171-AF62-4E57-B5F0-BC5047D81AB2}" type="presOf" srcId="{B417DC5B-6788-4FBA-B988-4197C81C3FD6}" destId="{83CC5B39-E53E-4871-8AF6-DA3AF61F40A4}" srcOrd="0" destOrd="0" presId="urn:microsoft.com/office/officeart/2016/7/layout/BasicLinearProcessNumbered"/>
    <dgm:cxn modelId="{40B9D452-DAFE-44AD-BD7D-B7B95A2D434B}" type="presOf" srcId="{BF60C937-2917-4B84-A82B-27E4ABF92542}" destId="{5439E6D7-6CB2-4A1C-A529-CD90A6908E6F}" srcOrd="0" destOrd="0" presId="urn:microsoft.com/office/officeart/2016/7/layout/BasicLinearProcessNumbered"/>
    <dgm:cxn modelId="{986F1C54-5F18-44D0-BF1C-CCAC03798612}" type="presOf" srcId="{879B1195-C760-47AA-9A49-3A9158D68ADD}" destId="{0E890585-E31F-4F54-B90B-F23D66BFF40C}" srcOrd="0" destOrd="0" presId="urn:microsoft.com/office/officeart/2016/7/layout/BasicLinearProcessNumbered"/>
    <dgm:cxn modelId="{DA1AC075-A711-434F-A780-B1EA893F6BB3}" type="presOf" srcId="{6DDF59AA-3F9E-4F09-9CC1-77CF13171EBF}" destId="{66653FD4-6578-4872-B861-062670411FA0}" srcOrd="0" destOrd="0" presId="urn:microsoft.com/office/officeart/2016/7/layout/BasicLinearProcessNumbered"/>
    <dgm:cxn modelId="{3A77898F-A179-4D3E-A20E-DDF85B7D9D39}" type="presOf" srcId="{D1EE3A07-7AB0-4E19-A4E4-1FF1CA292803}" destId="{5FE7A21B-527E-430F-89F1-653F5FA37716}" srcOrd="1" destOrd="0" presId="urn:microsoft.com/office/officeart/2016/7/layout/BasicLinearProcessNumbered"/>
    <dgm:cxn modelId="{120D8BA6-9D5B-4D17-A857-C2C7CE70D735}" type="presOf" srcId="{D926E1D6-8C12-4F44-8585-0F76ABFF60D9}" destId="{EBB0D9B6-75A3-42F0-A2C4-3FD125C832A3}" srcOrd="1" destOrd="0" presId="urn:microsoft.com/office/officeart/2016/7/layout/BasicLinearProcessNumbered"/>
    <dgm:cxn modelId="{22CC02BB-796A-41B0-89E1-C698AC2A095E}" srcId="{B417DC5B-6788-4FBA-B988-4197C81C3FD6}" destId="{D1EE3A07-7AB0-4E19-A4E4-1FF1CA292803}" srcOrd="2" destOrd="0" parTransId="{5BA4FF6E-4EF7-4DC8-9D66-9FE2F238C942}" sibTransId="{8307153C-2512-4DEF-B148-963DA9E5AE34}"/>
    <dgm:cxn modelId="{7824A150-ECBE-42B8-B0A2-129C82DAAFCC}" type="presParOf" srcId="{83CC5B39-E53E-4871-8AF6-DA3AF61F40A4}" destId="{230E89AC-C0D4-419C-9760-C0DD71B24836}" srcOrd="0" destOrd="0" presId="urn:microsoft.com/office/officeart/2016/7/layout/BasicLinearProcessNumbered"/>
    <dgm:cxn modelId="{6EBF2CD2-EEB7-4F14-BA2C-C4C8C1267892}" type="presParOf" srcId="{230E89AC-C0D4-419C-9760-C0DD71B24836}" destId="{030C187E-111E-4756-9856-FE0E1E141588}" srcOrd="0" destOrd="0" presId="urn:microsoft.com/office/officeart/2016/7/layout/BasicLinearProcessNumbered"/>
    <dgm:cxn modelId="{C69DE8D7-63C9-46C9-A8CF-0B9CBCBA02E7}" type="presParOf" srcId="{230E89AC-C0D4-419C-9760-C0DD71B24836}" destId="{0E890585-E31F-4F54-B90B-F23D66BFF40C}" srcOrd="1" destOrd="0" presId="urn:microsoft.com/office/officeart/2016/7/layout/BasicLinearProcessNumbered"/>
    <dgm:cxn modelId="{506BAF19-9664-49E5-AF34-3D5508C634C7}" type="presParOf" srcId="{230E89AC-C0D4-419C-9760-C0DD71B24836}" destId="{6EE4F6DE-ABE7-4780-888F-B725A2BF204D}" srcOrd="2" destOrd="0" presId="urn:microsoft.com/office/officeart/2016/7/layout/BasicLinearProcessNumbered"/>
    <dgm:cxn modelId="{7C9BEB8D-84D5-408F-8661-41F4DA1D783B}" type="presParOf" srcId="{230E89AC-C0D4-419C-9760-C0DD71B24836}" destId="{EBB0D9B6-75A3-42F0-A2C4-3FD125C832A3}" srcOrd="3" destOrd="0" presId="urn:microsoft.com/office/officeart/2016/7/layout/BasicLinearProcessNumbered"/>
    <dgm:cxn modelId="{891EC99D-F00B-4DF1-9ED9-B03DD7D38C76}" type="presParOf" srcId="{83CC5B39-E53E-4871-8AF6-DA3AF61F40A4}" destId="{294CF518-389E-4DF9-A9E6-D14F821C6AA5}" srcOrd="1" destOrd="0" presId="urn:microsoft.com/office/officeart/2016/7/layout/BasicLinearProcessNumbered"/>
    <dgm:cxn modelId="{8267F227-A071-47F8-AB31-EB2F7DC77627}" type="presParOf" srcId="{83CC5B39-E53E-4871-8AF6-DA3AF61F40A4}" destId="{D939C932-7BEC-4B5E-BE05-C1878DBDEAB5}" srcOrd="2" destOrd="0" presId="urn:microsoft.com/office/officeart/2016/7/layout/BasicLinearProcessNumbered"/>
    <dgm:cxn modelId="{3F475A97-E166-4F81-B60D-AA6BDED0DE21}" type="presParOf" srcId="{D939C932-7BEC-4B5E-BE05-C1878DBDEAB5}" destId="{5439E6D7-6CB2-4A1C-A529-CD90A6908E6F}" srcOrd="0" destOrd="0" presId="urn:microsoft.com/office/officeart/2016/7/layout/BasicLinearProcessNumbered"/>
    <dgm:cxn modelId="{BAF42F4C-EEB0-4FCB-9710-4D8B93733812}" type="presParOf" srcId="{D939C932-7BEC-4B5E-BE05-C1878DBDEAB5}" destId="{66653FD4-6578-4872-B861-062670411FA0}" srcOrd="1" destOrd="0" presId="urn:microsoft.com/office/officeart/2016/7/layout/BasicLinearProcessNumbered"/>
    <dgm:cxn modelId="{8EF1B86C-8224-4D44-87DC-48B9677F4BC6}" type="presParOf" srcId="{D939C932-7BEC-4B5E-BE05-C1878DBDEAB5}" destId="{F6C0CDA7-7345-4148-851B-54EE79BEB6B6}" srcOrd="2" destOrd="0" presId="urn:microsoft.com/office/officeart/2016/7/layout/BasicLinearProcessNumbered"/>
    <dgm:cxn modelId="{81E8D87B-D051-4EC2-ADE2-01FFCFF68F8A}" type="presParOf" srcId="{D939C932-7BEC-4B5E-BE05-C1878DBDEAB5}" destId="{35B13685-0804-42F8-8C21-B4495C0FDE80}" srcOrd="3" destOrd="0" presId="urn:microsoft.com/office/officeart/2016/7/layout/BasicLinearProcessNumbered"/>
    <dgm:cxn modelId="{88FC817A-90A4-4054-BE51-AC22F850A52F}" type="presParOf" srcId="{83CC5B39-E53E-4871-8AF6-DA3AF61F40A4}" destId="{FC5565BB-3ECE-4EF9-A081-B6C067A14F71}" srcOrd="3" destOrd="0" presId="urn:microsoft.com/office/officeart/2016/7/layout/BasicLinearProcessNumbered"/>
    <dgm:cxn modelId="{9E9567CF-31A9-4957-9B05-78AE6D3DD87C}" type="presParOf" srcId="{83CC5B39-E53E-4871-8AF6-DA3AF61F40A4}" destId="{307285B2-7DD4-414F-9D57-BEDF15E4A37B}" srcOrd="4" destOrd="0" presId="urn:microsoft.com/office/officeart/2016/7/layout/BasicLinearProcessNumbered"/>
    <dgm:cxn modelId="{90C25A74-6587-416B-A198-31F8A3F63DA3}" type="presParOf" srcId="{307285B2-7DD4-414F-9D57-BEDF15E4A37B}" destId="{37256A98-71B3-4B60-A5C3-7690D05FBE55}" srcOrd="0" destOrd="0" presId="urn:microsoft.com/office/officeart/2016/7/layout/BasicLinearProcessNumbered"/>
    <dgm:cxn modelId="{E5DD6ACF-DA6C-40BF-8B0C-7966C43EBE13}" type="presParOf" srcId="{307285B2-7DD4-414F-9D57-BEDF15E4A37B}" destId="{A74A409A-1EA3-4257-8D63-03E03EF92BFB}" srcOrd="1" destOrd="0" presId="urn:microsoft.com/office/officeart/2016/7/layout/BasicLinearProcessNumbered"/>
    <dgm:cxn modelId="{BB5712CF-AC47-4921-9135-CE431B7098FE}" type="presParOf" srcId="{307285B2-7DD4-414F-9D57-BEDF15E4A37B}" destId="{B284B9D3-50C3-4965-8FC6-70A597076F1F}" srcOrd="2" destOrd="0" presId="urn:microsoft.com/office/officeart/2016/7/layout/BasicLinearProcessNumbered"/>
    <dgm:cxn modelId="{E35AD7FA-528D-439D-8BCB-C92251CB4CC9}" type="presParOf" srcId="{307285B2-7DD4-414F-9D57-BEDF15E4A37B}" destId="{5FE7A21B-527E-430F-89F1-653F5FA37716}"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417DC5B-6788-4FBA-B988-4197C81C3FD6}" type="doc">
      <dgm:prSet loTypeId="urn:microsoft.com/office/officeart/2016/7/layout/BasicLinearProcessNumbered" loCatId="process" qsTypeId="urn:microsoft.com/office/officeart/2005/8/quickstyle/simple1" qsCatId="simple" csTypeId="urn:microsoft.com/office/officeart/2005/8/colors/accent1_2" csCatId="accent1" phldr="1"/>
      <dgm:spPr/>
      <dgm:t>
        <a:bodyPr/>
        <a:lstStyle/>
        <a:p>
          <a:endParaRPr lang="en-US"/>
        </a:p>
      </dgm:t>
    </dgm:pt>
    <dgm:pt modelId="{D926E1D6-8C12-4F44-8585-0F76ABFF60D9}">
      <dgm:prSet custT="1"/>
      <dgm:spPr/>
      <dgm:t>
        <a:bodyPr/>
        <a:lstStyle/>
        <a:p>
          <a:r>
            <a:rPr lang="en-US" sz="1600" b="1" dirty="0">
              <a:latin typeface="Montserrat" panose="00000500000000000000" pitchFamily="2" charset="0"/>
            </a:rPr>
            <a:t>Introduce yourself and the union</a:t>
          </a:r>
          <a:r>
            <a:rPr lang="en-US" sz="1600" dirty="0">
              <a:latin typeface="Montserrat" panose="00000500000000000000" pitchFamily="2" charset="0"/>
            </a:rPr>
            <a:t>.</a:t>
          </a:r>
        </a:p>
      </dgm:t>
    </dgm:pt>
    <dgm:pt modelId="{D9F29B81-9C0F-421F-B080-F9BB9194B665}" type="parTrans" cxnId="{1353D56C-5408-4242-A13A-5DA636940BDC}">
      <dgm:prSet/>
      <dgm:spPr/>
      <dgm:t>
        <a:bodyPr/>
        <a:lstStyle/>
        <a:p>
          <a:endParaRPr lang="en-US"/>
        </a:p>
      </dgm:t>
    </dgm:pt>
    <dgm:pt modelId="{879B1195-C760-47AA-9A49-3A9158D68ADD}" type="sibTrans" cxnId="{1353D56C-5408-4242-A13A-5DA636940BDC}">
      <dgm:prSet phldrT="1" phldr="0"/>
      <dgm:spPr/>
      <dgm:t>
        <a:bodyPr/>
        <a:lstStyle/>
        <a:p>
          <a:r>
            <a:rPr lang="en-US"/>
            <a:t>1</a:t>
          </a:r>
        </a:p>
      </dgm:t>
    </dgm:pt>
    <dgm:pt modelId="{BF60C937-2917-4B84-A82B-27E4ABF92542}">
      <dgm:prSet custT="1"/>
      <dgm:spPr/>
      <dgm:t>
        <a:bodyPr/>
        <a:lstStyle/>
        <a:p>
          <a:r>
            <a:rPr lang="en-US" sz="1600" b="1" dirty="0">
              <a:latin typeface="Montserrat" panose="00000500000000000000" pitchFamily="2" charset="0"/>
            </a:rPr>
            <a:t>Assess how much they know about it and/or why they haven’t joined</a:t>
          </a:r>
          <a:r>
            <a:rPr lang="en-US" sz="1600" dirty="0">
              <a:latin typeface="Montserrat" panose="00000500000000000000" pitchFamily="2" charset="0"/>
            </a:rPr>
            <a:t>.</a:t>
          </a:r>
        </a:p>
      </dgm:t>
    </dgm:pt>
    <dgm:pt modelId="{A4CCE43C-0185-4837-B25A-55F47877EB57}" type="parTrans" cxnId="{20932D3D-2353-42A5-8B17-BDB85C68881B}">
      <dgm:prSet/>
      <dgm:spPr/>
      <dgm:t>
        <a:bodyPr/>
        <a:lstStyle/>
        <a:p>
          <a:endParaRPr lang="en-US"/>
        </a:p>
      </dgm:t>
    </dgm:pt>
    <dgm:pt modelId="{6DDF59AA-3F9E-4F09-9CC1-77CF13171EBF}" type="sibTrans" cxnId="{20932D3D-2353-42A5-8B17-BDB85C68881B}">
      <dgm:prSet phldrT="2" phldr="0"/>
      <dgm:spPr/>
      <dgm:t>
        <a:bodyPr/>
        <a:lstStyle/>
        <a:p>
          <a:r>
            <a:rPr lang="en-US"/>
            <a:t>2</a:t>
          </a:r>
        </a:p>
      </dgm:t>
    </dgm:pt>
    <dgm:pt modelId="{D1EE3A07-7AB0-4E19-A4E4-1FF1CA292803}">
      <dgm:prSet custT="1"/>
      <dgm:spPr/>
      <dgm:t>
        <a:bodyPr/>
        <a:lstStyle/>
        <a:p>
          <a:r>
            <a:rPr lang="en-US" sz="1600" b="1" dirty="0">
              <a:latin typeface="Montserrat" panose="00000500000000000000" pitchFamily="2" charset="0"/>
            </a:rPr>
            <a:t>Ask them to join</a:t>
          </a:r>
        </a:p>
      </dgm:t>
    </dgm:pt>
    <dgm:pt modelId="{5BA4FF6E-4EF7-4DC8-9D66-9FE2F238C942}" type="parTrans" cxnId="{22CC02BB-796A-41B0-89E1-C698AC2A095E}">
      <dgm:prSet/>
      <dgm:spPr/>
      <dgm:t>
        <a:bodyPr/>
        <a:lstStyle/>
        <a:p>
          <a:endParaRPr lang="en-US"/>
        </a:p>
      </dgm:t>
    </dgm:pt>
    <dgm:pt modelId="{8307153C-2512-4DEF-B148-963DA9E5AE34}" type="sibTrans" cxnId="{22CC02BB-796A-41B0-89E1-C698AC2A095E}">
      <dgm:prSet phldrT="3" phldr="0"/>
      <dgm:spPr/>
      <dgm:t>
        <a:bodyPr/>
        <a:lstStyle/>
        <a:p>
          <a:r>
            <a:rPr lang="en-US"/>
            <a:t>3</a:t>
          </a:r>
        </a:p>
      </dgm:t>
    </dgm:pt>
    <dgm:pt modelId="{83CC5B39-E53E-4871-8AF6-DA3AF61F40A4}" type="pres">
      <dgm:prSet presAssocID="{B417DC5B-6788-4FBA-B988-4197C81C3FD6}" presName="Name0" presStyleCnt="0">
        <dgm:presLayoutVars>
          <dgm:animLvl val="lvl"/>
          <dgm:resizeHandles val="exact"/>
        </dgm:presLayoutVars>
      </dgm:prSet>
      <dgm:spPr/>
    </dgm:pt>
    <dgm:pt modelId="{230E89AC-C0D4-419C-9760-C0DD71B24836}" type="pres">
      <dgm:prSet presAssocID="{D926E1D6-8C12-4F44-8585-0F76ABFF60D9}" presName="compositeNode" presStyleCnt="0">
        <dgm:presLayoutVars>
          <dgm:bulletEnabled val="1"/>
        </dgm:presLayoutVars>
      </dgm:prSet>
      <dgm:spPr/>
    </dgm:pt>
    <dgm:pt modelId="{030C187E-111E-4756-9856-FE0E1E141588}" type="pres">
      <dgm:prSet presAssocID="{D926E1D6-8C12-4F44-8585-0F76ABFF60D9}" presName="bgRect" presStyleLbl="bgAccFollowNode1" presStyleIdx="0" presStyleCnt="3"/>
      <dgm:spPr/>
    </dgm:pt>
    <dgm:pt modelId="{0E890585-E31F-4F54-B90B-F23D66BFF40C}" type="pres">
      <dgm:prSet presAssocID="{879B1195-C760-47AA-9A49-3A9158D68ADD}" presName="sibTransNodeCircle" presStyleLbl="alignNode1" presStyleIdx="0" presStyleCnt="6">
        <dgm:presLayoutVars>
          <dgm:chMax val="0"/>
          <dgm:bulletEnabled/>
        </dgm:presLayoutVars>
      </dgm:prSet>
      <dgm:spPr/>
    </dgm:pt>
    <dgm:pt modelId="{6EE4F6DE-ABE7-4780-888F-B725A2BF204D}" type="pres">
      <dgm:prSet presAssocID="{D926E1D6-8C12-4F44-8585-0F76ABFF60D9}" presName="bottomLine" presStyleLbl="alignNode1" presStyleIdx="1" presStyleCnt="6">
        <dgm:presLayoutVars/>
      </dgm:prSet>
      <dgm:spPr/>
    </dgm:pt>
    <dgm:pt modelId="{EBB0D9B6-75A3-42F0-A2C4-3FD125C832A3}" type="pres">
      <dgm:prSet presAssocID="{D926E1D6-8C12-4F44-8585-0F76ABFF60D9}" presName="nodeText" presStyleLbl="bgAccFollowNode1" presStyleIdx="0" presStyleCnt="3">
        <dgm:presLayoutVars>
          <dgm:bulletEnabled val="1"/>
        </dgm:presLayoutVars>
      </dgm:prSet>
      <dgm:spPr/>
    </dgm:pt>
    <dgm:pt modelId="{294CF518-389E-4DF9-A9E6-D14F821C6AA5}" type="pres">
      <dgm:prSet presAssocID="{879B1195-C760-47AA-9A49-3A9158D68ADD}" presName="sibTrans" presStyleCnt="0"/>
      <dgm:spPr/>
    </dgm:pt>
    <dgm:pt modelId="{D939C932-7BEC-4B5E-BE05-C1878DBDEAB5}" type="pres">
      <dgm:prSet presAssocID="{BF60C937-2917-4B84-A82B-27E4ABF92542}" presName="compositeNode" presStyleCnt="0">
        <dgm:presLayoutVars>
          <dgm:bulletEnabled val="1"/>
        </dgm:presLayoutVars>
      </dgm:prSet>
      <dgm:spPr/>
    </dgm:pt>
    <dgm:pt modelId="{5439E6D7-6CB2-4A1C-A529-CD90A6908E6F}" type="pres">
      <dgm:prSet presAssocID="{BF60C937-2917-4B84-A82B-27E4ABF92542}" presName="bgRect" presStyleLbl="bgAccFollowNode1" presStyleIdx="1" presStyleCnt="3" custScaleY="120263"/>
      <dgm:spPr/>
    </dgm:pt>
    <dgm:pt modelId="{66653FD4-6578-4872-B861-062670411FA0}" type="pres">
      <dgm:prSet presAssocID="{6DDF59AA-3F9E-4F09-9CC1-77CF13171EBF}" presName="sibTransNodeCircle" presStyleLbl="alignNode1" presStyleIdx="2" presStyleCnt="6">
        <dgm:presLayoutVars>
          <dgm:chMax val="0"/>
          <dgm:bulletEnabled/>
        </dgm:presLayoutVars>
      </dgm:prSet>
      <dgm:spPr/>
    </dgm:pt>
    <dgm:pt modelId="{F6C0CDA7-7345-4148-851B-54EE79BEB6B6}" type="pres">
      <dgm:prSet presAssocID="{BF60C937-2917-4B84-A82B-27E4ABF92542}" presName="bottomLine" presStyleLbl="alignNode1" presStyleIdx="3" presStyleCnt="6">
        <dgm:presLayoutVars/>
      </dgm:prSet>
      <dgm:spPr/>
    </dgm:pt>
    <dgm:pt modelId="{35B13685-0804-42F8-8C21-B4495C0FDE80}" type="pres">
      <dgm:prSet presAssocID="{BF60C937-2917-4B84-A82B-27E4ABF92542}" presName="nodeText" presStyleLbl="bgAccFollowNode1" presStyleIdx="1" presStyleCnt="3">
        <dgm:presLayoutVars>
          <dgm:bulletEnabled val="1"/>
        </dgm:presLayoutVars>
      </dgm:prSet>
      <dgm:spPr/>
    </dgm:pt>
    <dgm:pt modelId="{FC5565BB-3ECE-4EF9-A081-B6C067A14F71}" type="pres">
      <dgm:prSet presAssocID="{6DDF59AA-3F9E-4F09-9CC1-77CF13171EBF}" presName="sibTrans" presStyleCnt="0"/>
      <dgm:spPr/>
    </dgm:pt>
    <dgm:pt modelId="{307285B2-7DD4-414F-9D57-BEDF15E4A37B}" type="pres">
      <dgm:prSet presAssocID="{D1EE3A07-7AB0-4E19-A4E4-1FF1CA292803}" presName="compositeNode" presStyleCnt="0">
        <dgm:presLayoutVars>
          <dgm:bulletEnabled val="1"/>
        </dgm:presLayoutVars>
      </dgm:prSet>
      <dgm:spPr/>
    </dgm:pt>
    <dgm:pt modelId="{37256A98-71B3-4B60-A5C3-7690D05FBE55}" type="pres">
      <dgm:prSet presAssocID="{D1EE3A07-7AB0-4E19-A4E4-1FF1CA292803}" presName="bgRect" presStyleLbl="bgAccFollowNode1" presStyleIdx="2" presStyleCnt="3" custScaleY="142324"/>
      <dgm:spPr/>
    </dgm:pt>
    <dgm:pt modelId="{A74A409A-1EA3-4257-8D63-03E03EF92BFB}" type="pres">
      <dgm:prSet presAssocID="{8307153C-2512-4DEF-B148-963DA9E5AE34}" presName="sibTransNodeCircle" presStyleLbl="alignNode1" presStyleIdx="4" presStyleCnt="6">
        <dgm:presLayoutVars>
          <dgm:chMax val="0"/>
          <dgm:bulletEnabled/>
        </dgm:presLayoutVars>
      </dgm:prSet>
      <dgm:spPr/>
    </dgm:pt>
    <dgm:pt modelId="{B284B9D3-50C3-4965-8FC6-70A597076F1F}" type="pres">
      <dgm:prSet presAssocID="{D1EE3A07-7AB0-4E19-A4E4-1FF1CA292803}" presName="bottomLine" presStyleLbl="alignNode1" presStyleIdx="5" presStyleCnt="6">
        <dgm:presLayoutVars/>
      </dgm:prSet>
      <dgm:spPr/>
    </dgm:pt>
    <dgm:pt modelId="{5FE7A21B-527E-430F-89F1-653F5FA37716}" type="pres">
      <dgm:prSet presAssocID="{D1EE3A07-7AB0-4E19-A4E4-1FF1CA292803}" presName="nodeText" presStyleLbl="bgAccFollowNode1" presStyleIdx="2" presStyleCnt="3">
        <dgm:presLayoutVars>
          <dgm:bulletEnabled val="1"/>
        </dgm:presLayoutVars>
      </dgm:prSet>
      <dgm:spPr/>
    </dgm:pt>
  </dgm:ptLst>
  <dgm:cxnLst>
    <dgm:cxn modelId="{8D173313-B662-4CCF-A0CB-69BDE7B9B87C}" type="presOf" srcId="{D926E1D6-8C12-4F44-8585-0F76ABFF60D9}" destId="{030C187E-111E-4756-9856-FE0E1E141588}" srcOrd="0" destOrd="0" presId="urn:microsoft.com/office/officeart/2016/7/layout/BasicLinearProcessNumbered"/>
    <dgm:cxn modelId="{DDBDA71A-4156-49E0-A890-54B7BA0E8132}" type="presOf" srcId="{BF60C937-2917-4B84-A82B-27E4ABF92542}" destId="{35B13685-0804-42F8-8C21-B4495C0FDE80}" srcOrd="1" destOrd="0" presId="urn:microsoft.com/office/officeart/2016/7/layout/BasicLinearProcessNumbered"/>
    <dgm:cxn modelId="{20932D3D-2353-42A5-8B17-BDB85C68881B}" srcId="{B417DC5B-6788-4FBA-B988-4197C81C3FD6}" destId="{BF60C937-2917-4B84-A82B-27E4ABF92542}" srcOrd="1" destOrd="0" parTransId="{A4CCE43C-0185-4837-B25A-55F47877EB57}" sibTransId="{6DDF59AA-3F9E-4F09-9CC1-77CF13171EBF}"/>
    <dgm:cxn modelId="{957E654A-2542-44B7-A122-053F338961F0}" type="presOf" srcId="{D1EE3A07-7AB0-4E19-A4E4-1FF1CA292803}" destId="{37256A98-71B3-4B60-A5C3-7690D05FBE55}" srcOrd="0" destOrd="0" presId="urn:microsoft.com/office/officeart/2016/7/layout/BasicLinearProcessNumbered"/>
    <dgm:cxn modelId="{08E1266C-D465-4D24-B4C6-ED2414443401}" type="presOf" srcId="{8307153C-2512-4DEF-B148-963DA9E5AE34}" destId="{A74A409A-1EA3-4257-8D63-03E03EF92BFB}" srcOrd="0" destOrd="0" presId="urn:microsoft.com/office/officeart/2016/7/layout/BasicLinearProcessNumbered"/>
    <dgm:cxn modelId="{1353D56C-5408-4242-A13A-5DA636940BDC}" srcId="{B417DC5B-6788-4FBA-B988-4197C81C3FD6}" destId="{D926E1D6-8C12-4F44-8585-0F76ABFF60D9}" srcOrd="0" destOrd="0" parTransId="{D9F29B81-9C0F-421F-B080-F9BB9194B665}" sibTransId="{879B1195-C760-47AA-9A49-3A9158D68ADD}"/>
    <dgm:cxn modelId="{9BE30171-AF62-4E57-B5F0-BC5047D81AB2}" type="presOf" srcId="{B417DC5B-6788-4FBA-B988-4197C81C3FD6}" destId="{83CC5B39-E53E-4871-8AF6-DA3AF61F40A4}" srcOrd="0" destOrd="0" presId="urn:microsoft.com/office/officeart/2016/7/layout/BasicLinearProcessNumbered"/>
    <dgm:cxn modelId="{40B9D452-DAFE-44AD-BD7D-B7B95A2D434B}" type="presOf" srcId="{BF60C937-2917-4B84-A82B-27E4ABF92542}" destId="{5439E6D7-6CB2-4A1C-A529-CD90A6908E6F}" srcOrd="0" destOrd="0" presId="urn:microsoft.com/office/officeart/2016/7/layout/BasicLinearProcessNumbered"/>
    <dgm:cxn modelId="{986F1C54-5F18-44D0-BF1C-CCAC03798612}" type="presOf" srcId="{879B1195-C760-47AA-9A49-3A9158D68ADD}" destId="{0E890585-E31F-4F54-B90B-F23D66BFF40C}" srcOrd="0" destOrd="0" presId="urn:microsoft.com/office/officeart/2016/7/layout/BasicLinearProcessNumbered"/>
    <dgm:cxn modelId="{DA1AC075-A711-434F-A780-B1EA893F6BB3}" type="presOf" srcId="{6DDF59AA-3F9E-4F09-9CC1-77CF13171EBF}" destId="{66653FD4-6578-4872-B861-062670411FA0}" srcOrd="0" destOrd="0" presId="urn:microsoft.com/office/officeart/2016/7/layout/BasicLinearProcessNumbered"/>
    <dgm:cxn modelId="{3A77898F-A179-4D3E-A20E-DDF85B7D9D39}" type="presOf" srcId="{D1EE3A07-7AB0-4E19-A4E4-1FF1CA292803}" destId="{5FE7A21B-527E-430F-89F1-653F5FA37716}" srcOrd="1" destOrd="0" presId="urn:microsoft.com/office/officeart/2016/7/layout/BasicLinearProcessNumbered"/>
    <dgm:cxn modelId="{120D8BA6-9D5B-4D17-A857-C2C7CE70D735}" type="presOf" srcId="{D926E1D6-8C12-4F44-8585-0F76ABFF60D9}" destId="{EBB0D9B6-75A3-42F0-A2C4-3FD125C832A3}" srcOrd="1" destOrd="0" presId="urn:microsoft.com/office/officeart/2016/7/layout/BasicLinearProcessNumbered"/>
    <dgm:cxn modelId="{22CC02BB-796A-41B0-89E1-C698AC2A095E}" srcId="{B417DC5B-6788-4FBA-B988-4197C81C3FD6}" destId="{D1EE3A07-7AB0-4E19-A4E4-1FF1CA292803}" srcOrd="2" destOrd="0" parTransId="{5BA4FF6E-4EF7-4DC8-9D66-9FE2F238C942}" sibTransId="{8307153C-2512-4DEF-B148-963DA9E5AE34}"/>
    <dgm:cxn modelId="{7824A150-ECBE-42B8-B0A2-129C82DAAFCC}" type="presParOf" srcId="{83CC5B39-E53E-4871-8AF6-DA3AF61F40A4}" destId="{230E89AC-C0D4-419C-9760-C0DD71B24836}" srcOrd="0" destOrd="0" presId="urn:microsoft.com/office/officeart/2016/7/layout/BasicLinearProcessNumbered"/>
    <dgm:cxn modelId="{6EBF2CD2-EEB7-4F14-BA2C-C4C8C1267892}" type="presParOf" srcId="{230E89AC-C0D4-419C-9760-C0DD71B24836}" destId="{030C187E-111E-4756-9856-FE0E1E141588}" srcOrd="0" destOrd="0" presId="urn:microsoft.com/office/officeart/2016/7/layout/BasicLinearProcessNumbered"/>
    <dgm:cxn modelId="{C69DE8D7-63C9-46C9-A8CF-0B9CBCBA02E7}" type="presParOf" srcId="{230E89AC-C0D4-419C-9760-C0DD71B24836}" destId="{0E890585-E31F-4F54-B90B-F23D66BFF40C}" srcOrd="1" destOrd="0" presId="urn:microsoft.com/office/officeart/2016/7/layout/BasicLinearProcessNumbered"/>
    <dgm:cxn modelId="{506BAF19-9664-49E5-AF34-3D5508C634C7}" type="presParOf" srcId="{230E89AC-C0D4-419C-9760-C0DD71B24836}" destId="{6EE4F6DE-ABE7-4780-888F-B725A2BF204D}" srcOrd="2" destOrd="0" presId="urn:microsoft.com/office/officeart/2016/7/layout/BasicLinearProcessNumbered"/>
    <dgm:cxn modelId="{7C9BEB8D-84D5-408F-8661-41F4DA1D783B}" type="presParOf" srcId="{230E89AC-C0D4-419C-9760-C0DD71B24836}" destId="{EBB0D9B6-75A3-42F0-A2C4-3FD125C832A3}" srcOrd="3" destOrd="0" presId="urn:microsoft.com/office/officeart/2016/7/layout/BasicLinearProcessNumbered"/>
    <dgm:cxn modelId="{891EC99D-F00B-4DF1-9ED9-B03DD7D38C76}" type="presParOf" srcId="{83CC5B39-E53E-4871-8AF6-DA3AF61F40A4}" destId="{294CF518-389E-4DF9-A9E6-D14F821C6AA5}" srcOrd="1" destOrd="0" presId="urn:microsoft.com/office/officeart/2016/7/layout/BasicLinearProcessNumbered"/>
    <dgm:cxn modelId="{8267F227-A071-47F8-AB31-EB2F7DC77627}" type="presParOf" srcId="{83CC5B39-E53E-4871-8AF6-DA3AF61F40A4}" destId="{D939C932-7BEC-4B5E-BE05-C1878DBDEAB5}" srcOrd="2" destOrd="0" presId="urn:microsoft.com/office/officeart/2016/7/layout/BasicLinearProcessNumbered"/>
    <dgm:cxn modelId="{3F475A97-E166-4F81-B60D-AA6BDED0DE21}" type="presParOf" srcId="{D939C932-7BEC-4B5E-BE05-C1878DBDEAB5}" destId="{5439E6D7-6CB2-4A1C-A529-CD90A6908E6F}" srcOrd="0" destOrd="0" presId="urn:microsoft.com/office/officeart/2016/7/layout/BasicLinearProcessNumbered"/>
    <dgm:cxn modelId="{BAF42F4C-EEB0-4FCB-9710-4D8B93733812}" type="presParOf" srcId="{D939C932-7BEC-4B5E-BE05-C1878DBDEAB5}" destId="{66653FD4-6578-4872-B861-062670411FA0}" srcOrd="1" destOrd="0" presId="urn:microsoft.com/office/officeart/2016/7/layout/BasicLinearProcessNumbered"/>
    <dgm:cxn modelId="{8EF1B86C-8224-4D44-87DC-48B9677F4BC6}" type="presParOf" srcId="{D939C932-7BEC-4B5E-BE05-C1878DBDEAB5}" destId="{F6C0CDA7-7345-4148-851B-54EE79BEB6B6}" srcOrd="2" destOrd="0" presId="urn:microsoft.com/office/officeart/2016/7/layout/BasicLinearProcessNumbered"/>
    <dgm:cxn modelId="{81E8D87B-D051-4EC2-ADE2-01FFCFF68F8A}" type="presParOf" srcId="{D939C932-7BEC-4B5E-BE05-C1878DBDEAB5}" destId="{35B13685-0804-42F8-8C21-B4495C0FDE80}" srcOrd="3" destOrd="0" presId="urn:microsoft.com/office/officeart/2016/7/layout/BasicLinearProcessNumbered"/>
    <dgm:cxn modelId="{88FC817A-90A4-4054-BE51-AC22F850A52F}" type="presParOf" srcId="{83CC5B39-E53E-4871-8AF6-DA3AF61F40A4}" destId="{FC5565BB-3ECE-4EF9-A081-B6C067A14F71}" srcOrd="3" destOrd="0" presId="urn:microsoft.com/office/officeart/2016/7/layout/BasicLinearProcessNumbered"/>
    <dgm:cxn modelId="{9E9567CF-31A9-4957-9B05-78AE6D3DD87C}" type="presParOf" srcId="{83CC5B39-E53E-4871-8AF6-DA3AF61F40A4}" destId="{307285B2-7DD4-414F-9D57-BEDF15E4A37B}" srcOrd="4" destOrd="0" presId="urn:microsoft.com/office/officeart/2016/7/layout/BasicLinearProcessNumbered"/>
    <dgm:cxn modelId="{90C25A74-6587-416B-A198-31F8A3F63DA3}" type="presParOf" srcId="{307285B2-7DD4-414F-9D57-BEDF15E4A37B}" destId="{37256A98-71B3-4B60-A5C3-7690D05FBE55}" srcOrd="0" destOrd="0" presId="urn:microsoft.com/office/officeart/2016/7/layout/BasicLinearProcessNumbered"/>
    <dgm:cxn modelId="{E5DD6ACF-DA6C-40BF-8B0C-7966C43EBE13}" type="presParOf" srcId="{307285B2-7DD4-414F-9D57-BEDF15E4A37B}" destId="{A74A409A-1EA3-4257-8D63-03E03EF92BFB}" srcOrd="1" destOrd="0" presId="urn:microsoft.com/office/officeart/2016/7/layout/BasicLinearProcessNumbered"/>
    <dgm:cxn modelId="{BB5712CF-AC47-4921-9135-CE431B7098FE}" type="presParOf" srcId="{307285B2-7DD4-414F-9D57-BEDF15E4A37B}" destId="{B284B9D3-50C3-4965-8FC6-70A597076F1F}" srcOrd="2" destOrd="0" presId="urn:microsoft.com/office/officeart/2016/7/layout/BasicLinearProcessNumbered"/>
    <dgm:cxn modelId="{E35AD7FA-528D-439D-8BCB-C92251CB4CC9}" type="presParOf" srcId="{307285B2-7DD4-414F-9D57-BEDF15E4A37B}" destId="{5FE7A21B-527E-430F-89F1-653F5FA37716}" srcOrd="3" destOrd="0" presId="urn:microsoft.com/office/officeart/2016/7/layout/BasicLinearProcessNumbered"/>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98304D8-58B8-41F2-AE97-95ED0C2A5BD9}"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DE0FFE13-D7C9-4D0B-B2AD-87C664FF2BDC}">
      <dgm:prSet/>
      <dgm:spPr/>
      <dgm:t>
        <a:bodyPr/>
        <a:lstStyle/>
        <a:p>
          <a:pPr>
            <a:lnSpc>
              <a:spcPct val="100000"/>
            </a:lnSpc>
          </a:pPr>
          <a:r>
            <a:rPr lang="en-US" b="1" dirty="0">
              <a:latin typeface="Montserrat" panose="00000500000000000000" pitchFamily="2" charset="0"/>
            </a:rPr>
            <a:t>The Cafeteria doesn’t serve enough vegetarian dishes.</a:t>
          </a:r>
          <a:endParaRPr lang="en-US" dirty="0">
            <a:latin typeface="Montserrat" panose="00000500000000000000" pitchFamily="2" charset="0"/>
          </a:endParaRPr>
        </a:p>
      </dgm:t>
    </dgm:pt>
    <dgm:pt modelId="{D5593F0B-6386-4C55-AE6A-54D7DBF65B4F}" type="parTrans" cxnId="{A4103BB6-A485-4480-9E8E-C922E9E72534}">
      <dgm:prSet/>
      <dgm:spPr/>
      <dgm:t>
        <a:bodyPr/>
        <a:lstStyle/>
        <a:p>
          <a:endParaRPr lang="en-US"/>
        </a:p>
      </dgm:t>
    </dgm:pt>
    <dgm:pt modelId="{A9AF34DB-EF05-4730-973D-15A5B1B34678}" type="sibTrans" cxnId="{A4103BB6-A485-4480-9E8E-C922E9E72534}">
      <dgm:prSet/>
      <dgm:spPr/>
      <dgm:t>
        <a:bodyPr/>
        <a:lstStyle/>
        <a:p>
          <a:endParaRPr lang="en-US"/>
        </a:p>
      </dgm:t>
    </dgm:pt>
    <dgm:pt modelId="{51C8731C-92CE-4421-8804-AD9ADB517AF9}">
      <dgm:prSet/>
      <dgm:spPr/>
      <dgm:t>
        <a:bodyPr/>
        <a:lstStyle/>
        <a:p>
          <a:pPr>
            <a:lnSpc>
              <a:spcPct val="100000"/>
            </a:lnSpc>
          </a:pPr>
          <a:r>
            <a:rPr lang="en-US" b="1" dirty="0">
              <a:latin typeface="Montserrat" panose="00000500000000000000" pitchFamily="2" charset="0"/>
            </a:rPr>
            <a:t>The principal removes “casual Friday” dress regulations.</a:t>
          </a:r>
          <a:endParaRPr lang="en-US" dirty="0">
            <a:latin typeface="Montserrat" panose="00000500000000000000" pitchFamily="2" charset="0"/>
          </a:endParaRPr>
        </a:p>
      </dgm:t>
    </dgm:pt>
    <dgm:pt modelId="{F3894DFE-7AAF-4100-962E-B04F13C4681D}" type="parTrans" cxnId="{0D532B8D-8571-4388-B9DE-68BB34D300AC}">
      <dgm:prSet/>
      <dgm:spPr/>
      <dgm:t>
        <a:bodyPr/>
        <a:lstStyle/>
        <a:p>
          <a:endParaRPr lang="en-US"/>
        </a:p>
      </dgm:t>
    </dgm:pt>
    <dgm:pt modelId="{2799CFE8-7980-4F05-B5E0-B9A26359CD05}" type="sibTrans" cxnId="{0D532B8D-8571-4388-B9DE-68BB34D300AC}">
      <dgm:prSet/>
      <dgm:spPr/>
      <dgm:t>
        <a:bodyPr/>
        <a:lstStyle/>
        <a:p>
          <a:endParaRPr lang="en-US"/>
        </a:p>
      </dgm:t>
    </dgm:pt>
    <dgm:pt modelId="{A1575A4C-BF73-4297-9F01-A06712ACC80C}">
      <dgm:prSet/>
      <dgm:spPr/>
      <dgm:t>
        <a:bodyPr/>
        <a:lstStyle/>
        <a:p>
          <a:pPr>
            <a:lnSpc>
              <a:spcPct val="100000"/>
            </a:lnSpc>
          </a:pPr>
          <a:r>
            <a:rPr lang="en-US" b="1" dirty="0">
              <a:latin typeface="Montserrat" panose="00000500000000000000" pitchFamily="2" charset="0"/>
            </a:rPr>
            <a:t>You are not interviewed for a transfer you requested.</a:t>
          </a:r>
          <a:endParaRPr lang="en-US" dirty="0">
            <a:latin typeface="Montserrat" panose="00000500000000000000" pitchFamily="2" charset="0"/>
          </a:endParaRPr>
        </a:p>
      </dgm:t>
    </dgm:pt>
    <dgm:pt modelId="{0215389A-45F4-452D-B738-7D927802EF17}" type="parTrans" cxnId="{9EB192B5-3F77-4F53-83FF-F87BD69372F9}">
      <dgm:prSet/>
      <dgm:spPr/>
      <dgm:t>
        <a:bodyPr/>
        <a:lstStyle/>
        <a:p>
          <a:endParaRPr lang="en-US"/>
        </a:p>
      </dgm:t>
    </dgm:pt>
    <dgm:pt modelId="{6FD7741A-7B0F-4A4C-A182-9F600023D6CB}" type="sibTrans" cxnId="{9EB192B5-3F77-4F53-83FF-F87BD69372F9}">
      <dgm:prSet/>
      <dgm:spPr/>
      <dgm:t>
        <a:bodyPr/>
        <a:lstStyle/>
        <a:p>
          <a:endParaRPr lang="en-US"/>
        </a:p>
      </dgm:t>
    </dgm:pt>
    <dgm:pt modelId="{92C95195-B4D4-4BFC-A11B-58EC086EC3A3}">
      <dgm:prSet/>
      <dgm:spPr/>
      <dgm:t>
        <a:bodyPr/>
        <a:lstStyle/>
        <a:p>
          <a:pPr>
            <a:lnSpc>
              <a:spcPct val="100000"/>
            </a:lnSpc>
          </a:pPr>
          <a:r>
            <a:rPr lang="en-US" b="1" dirty="0">
              <a:latin typeface="Montserrat" panose="00000500000000000000" pitchFamily="2" charset="0"/>
            </a:rPr>
            <a:t>You don’t like the music that the principal plays in the office.</a:t>
          </a:r>
          <a:endParaRPr lang="en-US" dirty="0">
            <a:latin typeface="Montserrat" panose="00000500000000000000" pitchFamily="2" charset="0"/>
          </a:endParaRPr>
        </a:p>
      </dgm:t>
    </dgm:pt>
    <dgm:pt modelId="{B0CA6442-6BA1-4368-ABC3-CC4FFB1974F7}" type="parTrans" cxnId="{C59E9560-DA38-4DAF-92B7-7DFD61545A4F}">
      <dgm:prSet/>
      <dgm:spPr/>
      <dgm:t>
        <a:bodyPr/>
        <a:lstStyle/>
        <a:p>
          <a:endParaRPr lang="en-US"/>
        </a:p>
      </dgm:t>
    </dgm:pt>
    <dgm:pt modelId="{94A1AF0D-51EA-4680-9AAB-7C5249D8348B}" type="sibTrans" cxnId="{C59E9560-DA38-4DAF-92B7-7DFD61545A4F}">
      <dgm:prSet/>
      <dgm:spPr/>
      <dgm:t>
        <a:bodyPr/>
        <a:lstStyle/>
        <a:p>
          <a:endParaRPr lang="en-US"/>
        </a:p>
      </dgm:t>
    </dgm:pt>
    <dgm:pt modelId="{6F49DE00-380B-4683-87AB-76C03652988A}">
      <dgm:prSet/>
      <dgm:spPr/>
      <dgm:t>
        <a:bodyPr/>
        <a:lstStyle/>
        <a:p>
          <a:pPr>
            <a:lnSpc>
              <a:spcPct val="100000"/>
            </a:lnSpc>
          </a:pPr>
          <a:r>
            <a:rPr lang="en-US" b="1" dirty="0">
              <a:latin typeface="Montserrat" panose="00000500000000000000" pitchFamily="2" charset="0"/>
            </a:rPr>
            <a:t>You don’t think your vice principal has a good rapport with students.</a:t>
          </a:r>
          <a:endParaRPr lang="en-US" dirty="0">
            <a:latin typeface="Montserrat" panose="00000500000000000000" pitchFamily="2" charset="0"/>
          </a:endParaRPr>
        </a:p>
      </dgm:t>
    </dgm:pt>
    <dgm:pt modelId="{4289B37A-5E22-476A-822B-E3A960870F7C}" type="parTrans" cxnId="{9681C5FF-F878-4169-AFC2-AD8D87A6D2AE}">
      <dgm:prSet/>
      <dgm:spPr/>
      <dgm:t>
        <a:bodyPr/>
        <a:lstStyle/>
        <a:p>
          <a:endParaRPr lang="en-US"/>
        </a:p>
      </dgm:t>
    </dgm:pt>
    <dgm:pt modelId="{41F946C6-347B-4301-94A8-B8CFD7649D20}" type="sibTrans" cxnId="{9681C5FF-F878-4169-AFC2-AD8D87A6D2AE}">
      <dgm:prSet/>
      <dgm:spPr/>
      <dgm:t>
        <a:bodyPr/>
        <a:lstStyle/>
        <a:p>
          <a:endParaRPr lang="en-US"/>
        </a:p>
      </dgm:t>
    </dgm:pt>
    <dgm:pt modelId="{94FC6A38-28C6-4A62-A31E-A7408DB983A6}" type="pres">
      <dgm:prSet presAssocID="{198304D8-58B8-41F2-AE97-95ED0C2A5BD9}" presName="root" presStyleCnt="0">
        <dgm:presLayoutVars>
          <dgm:dir/>
          <dgm:resizeHandles val="exact"/>
        </dgm:presLayoutVars>
      </dgm:prSet>
      <dgm:spPr/>
    </dgm:pt>
    <dgm:pt modelId="{421FCA30-5CF1-4238-A17A-BE081CF7C8DD}" type="pres">
      <dgm:prSet presAssocID="{DE0FFE13-D7C9-4D0B-B2AD-87C664FF2BDC}" presName="compNode" presStyleCnt="0"/>
      <dgm:spPr/>
    </dgm:pt>
    <dgm:pt modelId="{AB815508-AE8E-4D4D-98B6-F5F5A23BD9F8}" type="pres">
      <dgm:prSet presAssocID="{DE0FFE13-D7C9-4D0B-B2AD-87C664FF2BDC}" presName="bgRect" presStyleLbl="bgShp" presStyleIdx="0" presStyleCnt="5"/>
      <dgm:spPr/>
    </dgm:pt>
    <dgm:pt modelId="{3B429CD1-6345-4EE8-B4AE-0AB8F6095D15}" type="pres">
      <dgm:prSet presAssocID="{DE0FFE13-D7C9-4D0B-B2AD-87C664FF2BDC}"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ork and knife"/>
        </a:ext>
      </dgm:extLst>
    </dgm:pt>
    <dgm:pt modelId="{6C7EF07C-5438-4463-BB1A-641CC037FFB7}" type="pres">
      <dgm:prSet presAssocID="{DE0FFE13-D7C9-4D0B-B2AD-87C664FF2BDC}" presName="spaceRect" presStyleCnt="0"/>
      <dgm:spPr/>
    </dgm:pt>
    <dgm:pt modelId="{E18E9A40-2D3D-476D-B678-39386F170732}" type="pres">
      <dgm:prSet presAssocID="{DE0FFE13-D7C9-4D0B-B2AD-87C664FF2BDC}" presName="parTx" presStyleLbl="revTx" presStyleIdx="0" presStyleCnt="5">
        <dgm:presLayoutVars>
          <dgm:chMax val="0"/>
          <dgm:chPref val="0"/>
        </dgm:presLayoutVars>
      </dgm:prSet>
      <dgm:spPr/>
    </dgm:pt>
    <dgm:pt modelId="{99346816-1545-4DED-9459-964D77A22558}" type="pres">
      <dgm:prSet presAssocID="{A9AF34DB-EF05-4730-973D-15A5B1B34678}" presName="sibTrans" presStyleCnt="0"/>
      <dgm:spPr/>
    </dgm:pt>
    <dgm:pt modelId="{C5EFBE61-DB1D-48C1-AB66-6D994DC05891}" type="pres">
      <dgm:prSet presAssocID="{51C8731C-92CE-4421-8804-AD9ADB517AF9}" presName="compNode" presStyleCnt="0"/>
      <dgm:spPr/>
    </dgm:pt>
    <dgm:pt modelId="{216A1CBB-2D9D-496F-A377-2D982630F4CA}" type="pres">
      <dgm:prSet presAssocID="{51C8731C-92CE-4421-8804-AD9ADB517AF9}" presName="bgRect" presStyleLbl="bgShp" presStyleIdx="1" presStyleCnt="5"/>
      <dgm:spPr/>
    </dgm:pt>
    <dgm:pt modelId="{40C7173C-3B4F-49A5-9784-9CE4F84A13F7}" type="pres">
      <dgm:prSet presAssocID="{51C8731C-92CE-4421-8804-AD9ADB517AF9}" presName="iconRect" presStyleLbl="node1" presStyleIdx="1" presStyleCnt="5"/>
      <dgm:spPr>
        <a:prstGeom prst="irregularSeal1">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ress"/>
        </a:ext>
      </dgm:extLst>
    </dgm:pt>
    <dgm:pt modelId="{4F2A9450-AD64-4621-8828-D012EA3D55EE}" type="pres">
      <dgm:prSet presAssocID="{51C8731C-92CE-4421-8804-AD9ADB517AF9}" presName="spaceRect" presStyleCnt="0"/>
      <dgm:spPr/>
    </dgm:pt>
    <dgm:pt modelId="{B118062E-9F4A-4D4E-A1BB-541D1B6DB898}" type="pres">
      <dgm:prSet presAssocID="{51C8731C-92CE-4421-8804-AD9ADB517AF9}" presName="parTx" presStyleLbl="revTx" presStyleIdx="1" presStyleCnt="5">
        <dgm:presLayoutVars>
          <dgm:chMax val="0"/>
          <dgm:chPref val="0"/>
        </dgm:presLayoutVars>
      </dgm:prSet>
      <dgm:spPr/>
    </dgm:pt>
    <dgm:pt modelId="{9F299698-8550-41A7-B951-C36E4C4B703E}" type="pres">
      <dgm:prSet presAssocID="{2799CFE8-7980-4F05-B5E0-B9A26359CD05}" presName="sibTrans" presStyleCnt="0"/>
      <dgm:spPr/>
    </dgm:pt>
    <dgm:pt modelId="{C079D47C-73F3-483C-B993-BA75EBBD36B5}" type="pres">
      <dgm:prSet presAssocID="{A1575A4C-BF73-4297-9F01-A06712ACC80C}" presName="compNode" presStyleCnt="0"/>
      <dgm:spPr/>
    </dgm:pt>
    <dgm:pt modelId="{0335DEE0-15CA-4A76-91D8-3202734E9AD4}" type="pres">
      <dgm:prSet presAssocID="{A1575A4C-BF73-4297-9F01-A06712ACC80C}" presName="bgRect" presStyleLbl="bgShp" presStyleIdx="2" presStyleCnt="5"/>
      <dgm:spPr/>
    </dgm:pt>
    <dgm:pt modelId="{6F504271-75EE-488D-8A2D-33263C9CA74A}" type="pres">
      <dgm:prSet presAssocID="{A1575A4C-BF73-4297-9F01-A06712ACC80C}"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hare With Person"/>
        </a:ext>
      </dgm:extLst>
    </dgm:pt>
    <dgm:pt modelId="{73CA9BC5-3669-4B77-B0D8-92A048324AA8}" type="pres">
      <dgm:prSet presAssocID="{A1575A4C-BF73-4297-9F01-A06712ACC80C}" presName="spaceRect" presStyleCnt="0"/>
      <dgm:spPr/>
    </dgm:pt>
    <dgm:pt modelId="{0D4EC9C4-0638-4FDB-8699-BC8FA9726805}" type="pres">
      <dgm:prSet presAssocID="{A1575A4C-BF73-4297-9F01-A06712ACC80C}" presName="parTx" presStyleLbl="revTx" presStyleIdx="2" presStyleCnt="5">
        <dgm:presLayoutVars>
          <dgm:chMax val="0"/>
          <dgm:chPref val="0"/>
        </dgm:presLayoutVars>
      </dgm:prSet>
      <dgm:spPr/>
    </dgm:pt>
    <dgm:pt modelId="{77080E24-18F0-4C78-9FEB-4D62F8338659}" type="pres">
      <dgm:prSet presAssocID="{6FD7741A-7B0F-4A4C-A182-9F600023D6CB}" presName="sibTrans" presStyleCnt="0"/>
      <dgm:spPr/>
    </dgm:pt>
    <dgm:pt modelId="{2EC7416F-3579-4330-A7C3-605546B6E41F}" type="pres">
      <dgm:prSet presAssocID="{92C95195-B4D4-4BFC-A11B-58EC086EC3A3}" presName="compNode" presStyleCnt="0"/>
      <dgm:spPr/>
    </dgm:pt>
    <dgm:pt modelId="{98A3FEA8-A9F2-491E-9F94-DD86305220CE}" type="pres">
      <dgm:prSet presAssocID="{92C95195-B4D4-4BFC-A11B-58EC086EC3A3}" presName="bgRect" presStyleLbl="bgShp" presStyleIdx="3" presStyleCnt="5"/>
      <dgm:spPr/>
    </dgm:pt>
    <dgm:pt modelId="{36511FCE-ED94-4305-821A-896AF781CEC2}" type="pres">
      <dgm:prSet presAssocID="{92C95195-B4D4-4BFC-A11B-58EC086EC3A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Treble clef"/>
        </a:ext>
      </dgm:extLst>
    </dgm:pt>
    <dgm:pt modelId="{7F9BA44F-1D3A-41D9-AB89-ACDDF18DAD78}" type="pres">
      <dgm:prSet presAssocID="{92C95195-B4D4-4BFC-A11B-58EC086EC3A3}" presName="spaceRect" presStyleCnt="0"/>
      <dgm:spPr/>
    </dgm:pt>
    <dgm:pt modelId="{B17B6A97-0D20-4F94-8893-BB7A449CF6DB}" type="pres">
      <dgm:prSet presAssocID="{92C95195-B4D4-4BFC-A11B-58EC086EC3A3}" presName="parTx" presStyleLbl="revTx" presStyleIdx="3" presStyleCnt="5">
        <dgm:presLayoutVars>
          <dgm:chMax val="0"/>
          <dgm:chPref val="0"/>
        </dgm:presLayoutVars>
      </dgm:prSet>
      <dgm:spPr/>
    </dgm:pt>
    <dgm:pt modelId="{AC5B97B4-F195-47A1-9763-AA2F5EDD45C2}" type="pres">
      <dgm:prSet presAssocID="{94A1AF0D-51EA-4680-9AAB-7C5249D8348B}" presName="sibTrans" presStyleCnt="0"/>
      <dgm:spPr/>
    </dgm:pt>
    <dgm:pt modelId="{2D75AA36-1B7B-41D7-8794-0E64969223FD}" type="pres">
      <dgm:prSet presAssocID="{6F49DE00-380B-4683-87AB-76C03652988A}" presName="compNode" presStyleCnt="0"/>
      <dgm:spPr/>
    </dgm:pt>
    <dgm:pt modelId="{3EE354EC-8E82-4028-913E-625B30A522E3}" type="pres">
      <dgm:prSet presAssocID="{6F49DE00-380B-4683-87AB-76C03652988A}" presName="bgRect" presStyleLbl="bgShp" presStyleIdx="4" presStyleCnt="5"/>
      <dgm:spPr/>
    </dgm:pt>
    <dgm:pt modelId="{AEBA648F-0CEC-4AAA-B444-55801300DC1A}" type="pres">
      <dgm:prSet presAssocID="{6F49DE00-380B-4683-87AB-76C03652988A}"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Chat"/>
        </a:ext>
      </dgm:extLst>
    </dgm:pt>
    <dgm:pt modelId="{CBA1628B-F2A7-4593-B70D-2403D4F75E10}" type="pres">
      <dgm:prSet presAssocID="{6F49DE00-380B-4683-87AB-76C03652988A}" presName="spaceRect" presStyleCnt="0"/>
      <dgm:spPr/>
    </dgm:pt>
    <dgm:pt modelId="{1B718F4B-D9D7-4399-9944-2D71C0D41EF6}" type="pres">
      <dgm:prSet presAssocID="{6F49DE00-380B-4683-87AB-76C03652988A}" presName="parTx" presStyleLbl="revTx" presStyleIdx="4" presStyleCnt="5">
        <dgm:presLayoutVars>
          <dgm:chMax val="0"/>
          <dgm:chPref val="0"/>
        </dgm:presLayoutVars>
      </dgm:prSet>
      <dgm:spPr/>
    </dgm:pt>
  </dgm:ptLst>
  <dgm:cxnLst>
    <dgm:cxn modelId="{41AB0228-B862-4712-9DD4-9610CB658344}" type="presOf" srcId="{A1575A4C-BF73-4297-9F01-A06712ACC80C}" destId="{0D4EC9C4-0638-4FDB-8699-BC8FA9726805}" srcOrd="0" destOrd="0" presId="urn:microsoft.com/office/officeart/2018/2/layout/IconVerticalSolidList"/>
    <dgm:cxn modelId="{97313B2B-4C0C-482E-AF46-B01DC294EC30}" type="presOf" srcId="{DE0FFE13-D7C9-4D0B-B2AD-87C664FF2BDC}" destId="{E18E9A40-2D3D-476D-B678-39386F170732}" srcOrd="0" destOrd="0" presId="urn:microsoft.com/office/officeart/2018/2/layout/IconVerticalSolidList"/>
    <dgm:cxn modelId="{C59E9560-DA38-4DAF-92B7-7DFD61545A4F}" srcId="{198304D8-58B8-41F2-AE97-95ED0C2A5BD9}" destId="{92C95195-B4D4-4BFC-A11B-58EC086EC3A3}" srcOrd="3" destOrd="0" parTransId="{B0CA6442-6BA1-4368-ABC3-CC4FFB1974F7}" sibTransId="{94A1AF0D-51EA-4680-9AAB-7C5249D8348B}"/>
    <dgm:cxn modelId="{7758C870-B77D-4B74-B2B8-7D12DFBFFA73}" type="presOf" srcId="{51C8731C-92CE-4421-8804-AD9ADB517AF9}" destId="{B118062E-9F4A-4D4E-A1BB-541D1B6DB898}" srcOrd="0" destOrd="0" presId="urn:microsoft.com/office/officeart/2018/2/layout/IconVerticalSolidList"/>
    <dgm:cxn modelId="{0E8FD584-3D86-4404-84F2-8E16643990EE}" type="presOf" srcId="{92C95195-B4D4-4BFC-A11B-58EC086EC3A3}" destId="{B17B6A97-0D20-4F94-8893-BB7A449CF6DB}" srcOrd="0" destOrd="0" presId="urn:microsoft.com/office/officeart/2018/2/layout/IconVerticalSolidList"/>
    <dgm:cxn modelId="{0D532B8D-8571-4388-B9DE-68BB34D300AC}" srcId="{198304D8-58B8-41F2-AE97-95ED0C2A5BD9}" destId="{51C8731C-92CE-4421-8804-AD9ADB517AF9}" srcOrd="1" destOrd="0" parTransId="{F3894DFE-7AAF-4100-962E-B04F13C4681D}" sibTransId="{2799CFE8-7980-4F05-B5E0-B9A26359CD05}"/>
    <dgm:cxn modelId="{4C4B42A1-CABD-4263-B173-BD0E6D1B3D47}" type="presOf" srcId="{198304D8-58B8-41F2-AE97-95ED0C2A5BD9}" destId="{94FC6A38-28C6-4A62-A31E-A7408DB983A6}" srcOrd="0" destOrd="0" presId="urn:microsoft.com/office/officeart/2018/2/layout/IconVerticalSolidList"/>
    <dgm:cxn modelId="{9EB192B5-3F77-4F53-83FF-F87BD69372F9}" srcId="{198304D8-58B8-41F2-AE97-95ED0C2A5BD9}" destId="{A1575A4C-BF73-4297-9F01-A06712ACC80C}" srcOrd="2" destOrd="0" parTransId="{0215389A-45F4-452D-B738-7D927802EF17}" sibTransId="{6FD7741A-7B0F-4A4C-A182-9F600023D6CB}"/>
    <dgm:cxn modelId="{A4103BB6-A485-4480-9E8E-C922E9E72534}" srcId="{198304D8-58B8-41F2-AE97-95ED0C2A5BD9}" destId="{DE0FFE13-D7C9-4D0B-B2AD-87C664FF2BDC}" srcOrd="0" destOrd="0" parTransId="{D5593F0B-6386-4C55-AE6A-54D7DBF65B4F}" sibTransId="{A9AF34DB-EF05-4730-973D-15A5B1B34678}"/>
    <dgm:cxn modelId="{E8961CC8-A035-46DA-99B7-DFEEC8909C9F}" type="presOf" srcId="{6F49DE00-380B-4683-87AB-76C03652988A}" destId="{1B718F4B-D9D7-4399-9944-2D71C0D41EF6}" srcOrd="0" destOrd="0" presId="urn:microsoft.com/office/officeart/2018/2/layout/IconVerticalSolidList"/>
    <dgm:cxn modelId="{9681C5FF-F878-4169-AFC2-AD8D87A6D2AE}" srcId="{198304D8-58B8-41F2-AE97-95ED0C2A5BD9}" destId="{6F49DE00-380B-4683-87AB-76C03652988A}" srcOrd="4" destOrd="0" parTransId="{4289B37A-5E22-476A-822B-E3A960870F7C}" sibTransId="{41F946C6-347B-4301-94A8-B8CFD7649D20}"/>
    <dgm:cxn modelId="{80D735C6-AC54-4354-8A02-DFC54DF63547}" type="presParOf" srcId="{94FC6A38-28C6-4A62-A31E-A7408DB983A6}" destId="{421FCA30-5CF1-4238-A17A-BE081CF7C8DD}" srcOrd="0" destOrd="0" presId="urn:microsoft.com/office/officeart/2018/2/layout/IconVerticalSolidList"/>
    <dgm:cxn modelId="{4761D18D-9B76-4AF0-AE5F-36BA8751B1CC}" type="presParOf" srcId="{421FCA30-5CF1-4238-A17A-BE081CF7C8DD}" destId="{AB815508-AE8E-4D4D-98B6-F5F5A23BD9F8}" srcOrd="0" destOrd="0" presId="urn:microsoft.com/office/officeart/2018/2/layout/IconVerticalSolidList"/>
    <dgm:cxn modelId="{5C9007C8-F1FC-495B-9B91-9FB215336605}" type="presParOf" srcId="{421FCA30-5CF1-4238-A17A-BE081CF7C8DD}" destId="{3B429CD1-6345-4EE8-B4AE-0AB8F6095D15}" srcOrd="1" destOrd="0" presId="urn:microsoft.com/office/officeart/2018/2/layout/IconVerticalSolidList"/>
    <dgm:cxn modelId="{90ED900A-9797-4D58-B188-9B56D937CFC5}" type="presParOf" srcId="{421FCA30-5CF1-4238-A17A-BE081CF7C8DD}" destId="{6C7EF07C-5438-4463-BB1A-641CC037FFB7}" srcOrd="2" destOrd="0" presId="urn:microsoft.com/office/officeart/2018/2/layout/IconVerticalSolidList"/>
    <dgm:cxn modelId="{9CA947FF-01DA-4600-9EB9-8C84E3D137FD}" type="presParOf" srcId="{421FCA30-5CF1-4238-A17A-BE081CF7C8DD}" destId="{E18E9A40-2D3D-476D-B678-39386F170732}" srcOrd="3" destOrd="0" presId="urn:microsoft.com/office/officeart/2018/2/layout/IconVerticalSolidList"/>
    <dgm:cxn modelId="{509A6439-336D-424B-A725-224EFE7E9870}" type="presParOf" srcId="{94FC6A38-28C6-4A62-A31E-A7408DB983A6}" destId="{99346816-1545-4DED-9459-964D77A22558}" srcOrd="1" destOrd="0" presId="urn:microsoft.com/office/officeart/2018/2/layout/IconVerticalSolidList"/>
    <dgm:cxn modelId="{8184BDC7-7E28-4A46-9BE9-174C55A9942B}" type="presParOf" srcId="{94FC6A38-28C6-4A62-A31E-A7408DB983A6}" destId="{C5EFBE61-DB1D-48C1-AB66-6D994DC05891}" srcOrd="2" destOrd="0" presId="urn:microsoft.com/office/officeart/2018/2/layout/IconVerticalSolidList"/>
    <dgm:cxn modelId="{AE7008D9-2ECC-462E-874C-D1DC4CC6ACC3}" type="presParOf" srcId="{C5EFBE61-DB1D-48C1-AB66-6D994DC05891}" destId="{216A1CBB-2D9D-496F-A377-2D982630F4CA}" srcOrd="0" destOrd="0" presId="urn:microsoft.com/office/officeart/2018/2/layout/IconVerticalSolidList"/>
    <dgm:cxn modelId="{EE1CD48A-99C4-4FBA-93B1-4076A451E712}" type="presParOf" srcId="{C5EFBE61-DB1D-48C1-AB66-6D994DC05891}" destId="{40C7173C-3B4F-49A5-9784-9CE4F84A13F7}" srcOrd="1" destOrd="0" presId="urn:microsoft.com/office/officeart/2018/2/layout/IconVerticalSolidList"/>
    <dgm:cxn modelId="{5E251ACF-4074-4689-AEF4-0C50606517B1}" type="presParOf" srcId="{C5EFBE61-DB1D-48C1-AB66-6D994DC05891}" destId="{4F2A9450-AD64-4621-8828-D012EA3D55EE}" srcOrd="2" destOrd="0" presId="urn:microsoft.com/office/officeart/2018/2/layout/IconVerticalSolidList"/>
    <dgm:cxn modelId="{58E339FC-3692-4EFF-B780-1C96944B02B7}" type="presParOf" srcId="{C5EFBE61-DB1D-48C1-AB66-6D994DC05891}" destId="{B118062E-9F4A-4D4E-A1BB-541D1B6DB898}" srcOrd="3" destOrd="0" presId="urn:microsoft.com/office/officeart/2018/2/layout/IconVerticalSolidList"/>
    <dgm:cxn modelId="{EF0EFADD-0FFB-4858-88F4-D8C281180F65}" type="presParOf" srcId="{94FC6A38-28C6-4A62-A31E-A7408DB983A6}" destId="{9F299698-8550-41A7-B951-C36E4C4B703E}" srcOrd="3" destOrd="0" presId="urn:microsoft.com/office/officeart/2018/2/layout/IconVerticalSolidList"/>
    <dgm:cxn modelId="{5698C04F-536D-4391-ADCE-790A2760CD0A}" type="presParOf" srcId="{94FC6A38-28C6-4A62-A31E-A7408DB983A6}" destId="{C079D47C-73F3-483C-B993-BA75EBBD36B5}" srcOrd="4" destOrd="0" presId="urn:microsoft.com/office/officeart/2018/2/layout/IconVerticalSolidList"/>
    <dgm:cxn modelId="{9115BF64-5453-481D-A1B9-3A2A7D57C815}" type="presParOf" srcId="{C079D47C-73F3-483C-B993-BA75EBBD36B5}" destId="{0335DEE0-15CA-4A76-91D8-3202734E9AD4}" srcOrd="0" destOrd="0" presId="urn:microsoft.com/office/officeart/2018/2/layout/IconVerticalSolidList"/>
    <dgm:cxn modelId="{2D7C11B2-CC2E-4885-81B2-2B4B00BF3397}" type="presParOf" srcId="{C079D47C-73F3-483C-B993-BA75EBBD36B5}" destId="{6F504271-75EE-488D-8A2D-33263C9CA74A}" srcOrd="1" destOrd="0" presId="urn:microsoft.com/office/officeart/2018/2/layout/IconVerticalSolidList"/>
    <dgm:cxn modelId="{ACE8FE4E-3996-4A6F-A19D-479A38B74413}" type="presParOf" srcId="{C079D47C-73F3-483C-B993-BA75EBBD36B5}" destId="{73CA9BC5-3669-4B77-B0D8-92A048324AA8}" srcOrd="2" destOrd="0" presId="urn:microsoft.com/office/officeart/2018/2/layout/IconVerticalSolidList"/>
    <dgm:cxn modelId="{E57935D7-33C5-4358-A420-4A0FF8D83877}" type="presParOf" srcId="{C079D47C-73F3-483C-B993-BA75EBBD36B5}" destId="{0D4EC9C4-0638-4FDB-8699-BC8FA9726805}" srcOrd="3" destOrd="0" presId="urn:microsoft.com/office/officeart/2018/2/layout/IconVerticalSolidList"/>
    <dgm:cxn modelId="{3A49F84A-8966-4C47-8BD8-E6EB5EF17FB2}" type="presParOf" srcId="{94FC6A38-28C6-4A62-A31E-A7408DB983A6}" destId="{77080E24-18F0-4C78-9FEB-4D62F8338659}" srcOrd="5" destOrd="0" presId="urn:microsoft.com/office/officeart/2018/2/layout/IconVerticalSolidList"/>
    <dgm:cxn modelId="{FFC42B61-69EC-4F8A-99CE-078552EC4218}" type="presParOf" srcId="{94FC6A38-28C6-4A62-A31E-A7408DB983A6}" destId="{2EC7416F-3579-4330-A7C3-605546B6E41F}" srcOrd="6" destOrd="0" presId="urn:microsoft.com/office/officeart/2018/2/layout/IconVerticalSolidList"/>
    <dgm:cxn modelId="{CD28E4EE-BD14-4C72-A5F2-79D49311E412}" type="presParOf" srcId="{2EC7416F-3579-4330-A7C3-605546B6E41F}" destId="{98A3FEA8-A9F2-491E-9F94-DD86305220CE}" srcOrd="0" destOrd="0" presId="urn:microsoft.com/office/officeart/2018/2/layout/IconVerticalSolidList"/>
    <dgm:cxn modelId="{CC4226B9-72EC-43D7-9497-4C4D23493149}" type="presParOf" srcId="{2EC7416F-3579-4330-A7C3-605546B6E41F}" destId="{36511FCE-ED94-4305-821A-896AF781CEC2}" srcOrd="1" destOrd="0" presId="urn:microsoft.com/office/officeart/2018/2/layout/IconVerticalSolidList"/>
    <dgm:cxn modelId="{56411A4E-6011-4F5A-98C5-1D86BC3E43DF}" type="presParOf" srcId="{2EC7416F-3579-4330-A7C3-605546B6E41F}" destId="{7F9BA44F-1D3A-41D9-AB89-ACDDF18DAD78}" srcOrd="2" destOrd="0" presId="urn:microsoft.com/office/officeart/2018/2/layout/IconVerticalSolidList"/>
    <dgm:cxn modelId="{096EAAD7-95FE-4A1E-B63C-0CFABB476359}" type="presParOf" srcId="{2EC7416F-3579-4330-A7C3-605546B6E41F}" destId="{B17B6A97-0D20-4F94-8893-BB7A449CF6DB}" srcOrd="3" destOrd="0" presId="urn:microsoft.com/office/officeart/2018/2/layout/IconVerticalSolidList"/>
    <dgm:cxn modelId="{FFF55AAE-2153-451E-B1E8-CF8782735793}" type="presParOf" srcId="{94FC6A38-28C6-4A62-A31E-A7408DB983A6}" destId="{AC5B97B4-F195-47A1-9763-AA2F5EDD45C2}" srcOrd="7" destOrd="0" presId="urn:microsoft.com/office/officeart/2018/2/layout/IconVerticalSolidList"/>
    <dgm:cxn modelId="{0F4716A2-72E4-49E9-A09F-84079FD8FCB1}" type="presParOf" srcId="{94FC6A38-28C6-4A62-A31E-A7408DB983A6}" destId="{2D75AA36-1B7B-41D7-8794-0E64969223FD}" srcOrd="8" destOrd="0" presId="urn:microsoft.com/office/officeart/2018/2/layout/IconVerticalSolidList"/>
    <dgm:cxn modelId="{0B91321E-14E8-4C4C-A428-32A2110E8E97}" type="presParOf" srcId="{2D75AA36-1B7B-41D7-8794-0E64969223FD}" destId="{3EE354EC-8E82-4028-913E-625B30A522E3}" srcOrd="0" destOrd="0" presId="urn:microsoft.com/office/officeart/2018/2/layout/IconVerticalSolidList"/>
    <dgm:cxn modelId="{E4C13036-224C-47D7-A0B5-75343199EF35}" type="presParOf" srcId="{2D75AA36-1B7B-41D7-8794-0E64969223FD}" destId="{AEBA648F-0CEC-4AAA-B444-55801300DC1A}" srcOrd="1" destOrd="0" presId="urn:microsoft.com/office/officeart/2018/2/layout/IconVerticalSolidList"/>
    <dgm:cxn modelId="{9059CDF6-5B9D-4664-B601-963E36A48B14}" type="presParOf" srcId="{2D75AA36-1B7B-41D7-8794-0E64969223FD}" destId="{CBA1628B-F2A7-4593-B70D-2403D4F75E10}" srcOrd="2" destOrd="0" presId="urn:microsoft.com/office/officeart/2018/2/layout/IconVerticalSolidList"/>
    <dgm:cxn modelId="{9839B119-AB4C-4B60-9538-177F2F427E4B}" type="presParOf" srcId="{2D75AA36-1B7B-41D7-8794-0E64969223FD}" destId="{1B718F4B-D9D7-4399-9944-2D71C0D41EF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B2F0CE-1021-40B4-A8E3-5D974A28E8A3}">
      <dsp:nvSpPr>
        <dsp:cNvPr id="0" name=""/>
        <dsp:cNvSpPr/>
      </dsp:nvSpPr>
      <dsp:spPr>
        <a:xfrm>
          <a:off x="0" y="34921"/>
          <a:ext cx="4559425" cy="8874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b="1" i="1" kern="1200" dirty="0"/>
            <a:t>Topics will include:</a:t>
          </a:r>
          <a:endParaRPr lang="en-US" sz="3700" kern="1200" dirty="0"/>
        </a:p>
      </dsp:txBody>
      <dsp:txXfrm>
        <a:off x="43321" y="78242"/>
        <a:ext cx="4472783" cy="800803"/>
      </dsp:txXfrm>
    </dsp:sp>
    <dsp:sp modelId="{049DB868-D35C-4D05-B36B-C96A886FB7CF}">
      <dsp:nvSpPr>
        <dsp:cNvPr id="0" name=""/>
        <dsp:cNvSpPr/>
      </dsp:nvSpPr>
      <dsp:spPr>
        <a:xfrm>
          <a:off x="0" y="922366"/>
          <a:ext cx="4559425" cy="4442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62" tIns="46990" rIns="263144" bIns="46990" numCol="1" spcCol="1270" anchor="t" anchorCtr="0">
          <a:noAutofit/>
        </a:bodyPr>
        <a:lstStyle/>
        <a:p>
          <a:pPr marL="285750" lvl="1" indent="-285750" algn="l" defTabSz="1289050">
            <a:lnSpc>
              <a:spcPct val="90000"/>
            </a:lnSpc>
            <a:spcBef>
              <a:spcPct val="0"/>
            </a:spcBef>
            <a:spcAft>
              <a:spcPct val="20000"/>
            </a:spcAft>
            <a:buChar char="•"/>
          </a:pPr>
          <a:r>
            <a:rPr lang="en-US" sz="2900" b="1" i="0" kern="1200" dirty="0">
              <a:latin typeface="Montserrat" panose="00000500000000000000" pitchFamily="2" charset="0"/>
            </a:rPr>
            <a:t>Identifying organizational priorities</a:t>
          </a:r>
          <a:endParaRPr lang="en-US" sz="2900" kern="1200" dirty="0">
            <a:latin typeface="Montserrat" panose="00000500000000000000" pitchFamily="2" charset="0"/>
          </a:endParaRPr>
        </a:p>
        <a:p>
          <a:pPr marL="285750" lvl="1" indent="-285750" algn="l" defTabSz="1289050">
            <a:lnSpc>
              <a:spcPct val="90000"/>
            </a:lnSpc>
            <a:spcBef>
              <a:spcPct val="0"/>
            </a:spcBef>
            <a:spcAft>
              <a:spcPct val="20000"/>
            </a:spcAft>
            <a:buChar char="•"/>
          </a:pPr>
          <a:r>
            <a:rPr lang="en-US" sz="2900" b="1" i="0" kern="1200">
              <a:latin typeface="Montserrat" panose="00000500000000000000" pitchFamily="2" charset="0"/>
            </a:rPr>
            <a:t>Knowing your resources</a:t>
          </a:r>
          <a:endParaRPr lang="en-US" sz="2900" kern="1200">
            <a:latin typeface="Montserrat" panose="00000500000000000000" pitchFamily="2" charset="0"/>
          </a:endParaRPr>
        </a:p>
        <a:p>
          <a:pPr marL="285750" lvl="1" indent="-285750" algn="l" defTabSz="1289050">
            <a:lnSpc>
              <a:spcPct val="90000"/>
            </a:lnSpc>
            <a:spcBef>
              <a:spcPct val="0"/>
            </a:spcBef>
            <a:spcAft>
              <a:spcPct val="20000"/>
            </a:spcAft>
            <a:buChar char="•"/>
          </a:pPr>
          <a:r>
            <a:rPr lang="en-US" sz="2900" b="1" i="0" kern="1200" dirty="0">
              <a:latin typeface="Montserrat" panose="00000500000000000000" pitchFamily="2" charset="0"/>
            </a:rPr>
            <a:t>The Basics- Building relations in your building</a:t>
          </a:r>
          <a:endParaRPr lang="en-US" sz="2900" kern="1200" dirty="0">
            <a:latin typeface="Montserrat" panose="00000500000000000000" pitchFamily="2" charset="0"/>
          </a:endParaRPr>
        </a:p>
        <a:p>
          <a:pPr marL="285750" lvl="1" indent="-285750" algn="l" defTabSz="1289050">
            <a:lnSpc>
              <a:spcPct val="90000"/>
            </a:lnSpc>
            <a:spcBef>
              <a:spcPct val="0"/>
            </a:spcBef>
            <a:spcAft>
              <a:spcPct val="20000"/>
            </a:spcAft>
            <a:buChar char="•"/>
          </a:pPr>
          <a:r>
            <a:rPr lang="en-US" sz="2900" b="1" i="0" kern="1200" dirty="0">
              <a:latin typeface="Montserrat" panose="00000500000000000000" pitchFamily="2" charset="0"/>
            </a:rPr>
            <a:t>How to hold a great 10-minute meeting</a:t>
          </a:r>
          <a:endParaRPr lang="en-US" sz="2900" kern="1200" dirty="0">
            <a:latin typeface="Montserrat" panose="00000500000000000000" pitchFamily="2" charset="0"/>
          </a:endParaRPr>
        </a:p>
      </dsp:txBody>
      <dsp:txXfrm>
        <a:off x="0" y="922366"/>
        <a:ext cx="4559425" cy="44422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5EE019-AF45-442B-AB33-35EF717F1B2D}">
      <dsp:nvSpPr>
        <dsp:cNvPr id="0" name=""/>
        <dsp:cNvSpPr/>
      </dsp:nvSpPr>
      <dsp:spPr>
        <a:xfrm>
          <a:off x="384930" y="928"/>
          <a:ext cx="785970" cy="78597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89E250-8710-4BA0-8CEA-98C5D84AB42E}">
      <dsp:nvSpPr>
        <dsp:cNvPr id="0" name=""/>
        <dsp:cNvSpPr/>
      </dsp:nvSpPr>
      <dsp:spPr>
        <a:xfrm>
          <a:off x="552432" y="168430"/>
          <a:ext cx="450966" cy="45096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D2850C-4E02-499B-9BB1-11B1CAF7ABC1}">
      <dsp:nvSpPr>
        <dsp:cNvPr id="0" name=""/>
        <dsp:cNvSpPr/>
      </dsp:nvSpPr>
      <dsp:spPr>
        <a:xfrm>
          <a:off x="133677" y="1031709"/>
          <a:ext cx="1288476" cy="515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i="0" kern="1200"/>
            <a:t>Why do one on one conversations and how to do them well</a:t>
          </a:r>
          <a:endParaRPr lang="en-US" sz="1100" kern="1200"/>
        </a:p>
      </dsp:txBody>
      <dsp:txXfrm>
        <a:off x="133677" y="1031709"/>
        <a:ext cx="1288476" cy="515390"/>
      </dsp:txXfrm>
    </dsp:sp>
    <dsp:sp modelId="{6AD49685-B3CF-4232-8FE2-DA30D0A63303}">
      <dsp:nvSpPr>
        <dsp:cNvPr id="0" name=""/>
        <dsp:cNvSpPr/>
      </dsp:nvSpPr>
      <dsp:spPr>
        <a:xfrm>
          <a:off x="1898890" y="928"/>
          <a:ext cx="785970" cy="78597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5BE05D-9A7E-4063-A489-1CD75F0C005B}">
      <dsp:nvSpPr>
        <dsp:cNvPr id="0" name=""/>
        <dsp:cNvSpPr/>
      </dsp:nvSpPr>
      <dsp:spPr>
        <a:xfrm>
          <a:off x="2066392" y="168430"/>
          <a:ext cx="450966" cy="45096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DBA031-5DF0-438C-96AC-0E70459AED17}">
      <dsp:nvSpPr>
        <dsp:cNvPr id="0" name=""/>
        <dsp:cNvSpPr/>
      </dsp:nvSpPr>
      <dsp:spPr>
        <a:xfrm>
          <a:off x="1647637" y="1031709"/>
          <a:ext cx="1288476" cy="515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i="0" kern="1200"/>
            <a:t>Issue identification and organizing</a:t>
          </a:r>
          <a:endParaRPr lang="en-US" sz="1100" kern="1200"/>
        </a:p>
      </dsp:txBody>
      <dsp:txXfrm>
        <a:off x="1647637" y="1031709"/>
        <a:ext cx="1288476" cy="515390"/>
      </dsp:txXfrm>
    </dsp:sp>
    <dsp:sp modelId="{19B34D81-5BD0-4F46-909B-ED14DB2091B9}">
      <dsp:nvSpPr>
        <dsp:cNvPr id="0" name=""/>
        <dsp:cNvSpPr/>
      </dsp:nvSpPr>
      <dsp:spPr>
        <a:xfrm>
          <a:off x="3412850" y="928"/>
          <a:ext cx="785970" cy="78597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EB2B79-E03E-4424-9DBF-9BFF57378A85}">
      <dsp:nvSpPr>
        <dsp:cNvPr id="0" name=""/>
        <dsp:cNvSpPr/>
      </dsp:nvSpPr>
      <dsp:spPr>
        <a:xfrm>
          <a:off x="3580352" y="168430"/>
          <a:ext cx="450966" cy="45096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26E50C-9ABF-4F7D-9E9E-E39D1D99B33A}">
      <dsp:nvSpPr>
        <dsp:cNvPr id="0" name=""/>
        <dsp:cNvSpPr/>
      </dsp:nvSpPr>
      <dsp:spPr>
        <a:xfrm>
          <a:off x="3161597" y="1031709"/>
          <a:ext cx="1288476" cy="515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i="0" kern="1200"/>
            <a:t>Building mapping</a:t>
          </a:r>
          <a:endParaRPr lang="en-US" sz="1100" kern="1200"/>
        </a:p>
      </dsp:txBody>
      <dsp:txXfrm>
        <a:off x="3161597" y="1031709"/>
        <a:ext cx="1288476" cy="515390"/>
      </dsp:txXfrm>
    </dsp:sp>
    <dsp:sp modelId="{68BBF711-3EBD-44BA-8564-9202C2B3EB5F}">
      <dsp:nvSpPr>
        <dsp:cNvPr id="0" name=""/>
        <dsp:cNvSpPr/>
      </dsp:nvSpPr>
      <dsp:spPr>
        <a:xfrm>
          <a:off x="4926810" y="928"/>
          <a:ext cx="785970" cy="78597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95A703-5308-46F0-8782-B84CCB24E958}">
      <dsp:nvSpPr>
        <dsp:cNvPr id="0" name=""/>
        <dsp:cNvSpPr/>
      </dsp:nvSpPr>
      <dsp:spPr>
        <a:xfrm>
          <a:off x="5094312" y="168430"/>
          <a:ext cx="450966" cy="45096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5A7311-CF79-4A0E-B0C2-5939BBDDE1C1}">
      <dsp:nvSpPr>
        <dsp:cNvPr id="0" name=""/>
        <dsp:cNvSpPr/>
      </dsp:nvSpPr>
      <dsp:spPr>
        <a:xfrm>
          <a:off x="4675557" y="1031709"/>
          <a:ext cx="1288476" cy="515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i="0" kern="1200"/>
            <a:t>Building your team</a:t>
          </a:r>
          <a:endParaRPr lang="en-US" sz="1100" kern="1200"/>
        </a:p>
      </dsp:txBody>
      <dsp:txXfrm>
        <a:off x="4675557" y="1031709"/>
        <a:ext cx="1288476" cy="515390"/>
      </dsp:txXfrm>
    </dsp:sp>
    <dsp:sp modelId="{44375D1A-6506-4B0A-A125-8ED009EE75A9}">
      <dsp:nvSpPr>
        <dsp:cNvPr id="0" name=""/>
        <dsp:cNvSpPr/>
      </dsp:nvSpPr>
      <dsp:spPr>
        <a:xfrm>
          <a:off x="2655870" y="1869219"/>
          <a:ext cx="785970" cy="78597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309F2F-3F7D-49E3-941E-6798DFADB091}">
      <dsp:nvSpPr>
        <dsp:cNvPr id="0" name=""/>
        <dsp:cNvSpPr/>
      </dsp:nvSpPr>
      <dsp:spPr>
        <a:xfrm>
          <a:off x="2823372" y="2036721"/>
          <a:ext cx="450966" cy="45096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9CD91A-AA9D-4CDE-AB6D-3214C6368301}">
      <dsp:nvSpPr>
        <dsp:cNvPr id="0" name=""/>
        <dsp:cNvSpPr/>
      </dsp:nvSpPr>
      <dsp:spPr>
        <a:xfrm>
          <a:off x="2404617" y="2900000"/>
          <a:ext cx="1288476" cy="515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i="0" kern="1200"/>
            <a:t>Advocacy and Problem </a:t>
          </a:r>
          <a:r>
            <a:rPr lang="en-US" sz="1100" b="1" kern="1200"/>
            <a:t>Solving</a:t>
          </a:r>
          <a:endParaRPr lang="en-US" sz="1100" kern="1200"/>
        </a:p>
      </dsp:txBody>
      <dsp:txXfrm>
        <a:off x="2404617" y="2900000"/>
        <a:ext cx="1288476" cy="5153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0C187E-111E-4756-9856-FE0E1E141588}">
      <dsp:nvSpPr>
        <dsp:cNvPr id="0" name=""/>
        <dsp:cNvSpPr/>
      </dsp:nvSpPr>
      <dsp:spPr>
        <a:xfrm>
          <a:off x="0" y="2"/>
          <a:ext cx="1512439" cy="209520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916" tIns="330200" rIns="117916" bIns="330200" numCol="1" spcCol="1270" anchor="t" anchorCtr="0">
          <a:noAutofit/>
        </a:bodyPr>
        <a:lstStyle/>
        <a:p>
          <a:pPr marL="0" lvl="0" indent="0" algn="l" defTabSz="711200">
            <a:lnSpc>
              <a:spcPct val="90000"/>
            </a:lnSpc>
            <a:spcBef>
              <a:spcPct val="0"/>
            </a:spcBef>
            <a:spcAft>
              <a:spcPct val="35000"/>
            </a:spcAft>
            <a:buNone/>
          </a:pPr>
          <a:r>
            <a:rPr lang="en-US" sz="1600" b="1" kern="1200" dirty="0">
              <a:latin typeface="Montserrat" panose="00000500000000000000" pitchFamily="2" charset="0"/>
            </a:rPr>
            <a:t>Introduce yourself and the union.</a:t>
          </a:r>
        </a:p>
      </dsp:txBody>
      <dsp:txXfrm>
        <a:off x="0" y="796179"/>
        <a:ext cx="1512439" cy="1257121"/>
      </dsp:txXfrm>
    </dsp:sp>
    <dsp:sp modelId="{0E890585-E31F-4F54-B90B-F23D66BFF40C}">
      <dsp:nvSpPr>
        <dsp:cNvPr id="0" name=""/>
        <dsp:cNvSpPr/>
      </dsp:nvSpPr>
      <dsp:spPr>
        <a:xfrm>
          <a:off x="438607" y="200637"/>
          <a:ext cx="635224" cy="635224"/>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25" tIns="12700" rIns="49525" bIns="12700" numCol="1" spcCol="1270" anchor="ctr" anchorCtr="0">
          <a:noAutofit/>
        </a:bodyPr>
        <a:lstStyle/>
        <a:p>
          <a:pPr marL="0" lvl="0" indent="0" algn="ctr" defTabSz="1333500">
            <a:lnSpc>
              <a:spcPct val="90000"/>
            </a:lnSpc>
            <a:spcBef>
              <a:spcPct val="0"/>
            </a:spcBef>
            <a:spcAft>
              <a:spcPct val="35000"/>
            </a:spcAft>
            <a:buNone/>
          </a:pPr>
          <a:r>
            <a:rPr lang="en-US" sz="3000" kern="1200"/>
            <a:t>1</a:t>
          </a:r>
        </a:p>
      </dsp:txBody>
      <dsp:txXfrm>
        <a:off x="531633" y="293663"/>
        <a:ext cx="449172" cy="449172"/>
      </dsp:txXfrm>
    </dsp:sp>
    <dsp:sp modelId="{6EE4F6DE-ABE7-4780-888F-B725A2BF204D}">
      <dsp:nvSpPr>
        <dsp:cNvPr id="0" name=""/>
        <dsp:cNvSpPr/>
      </dsp:nvSpPr>
      <dsp:spPr>
        <a:xfrm>
          <a:off x="0" y="2106238"/>
          <a:ext cx="1512439"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39E6D7-6CB2-4A1C-A529-CD90A6908E6F}">
      <dsp:nvSpPr>
        <dsp:cNvPr id="0" name=""/>
        <dsp:cNvSpPr/>
      </dsp:nvSpPr>
      <dsp:spPr>
        <a:xfrm>
          <a:off x="1843262" y="2"/>
          <a:ext cx="1153280" cy="267088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916" tIns="330200" rIns="117916" bIns="330200" numCol="1" spcCol="1270" anchor="t" anchorCtr="0">
          <a:noAutofit/>
        </a:bodyPr>
        <a:lstStyle/>
        <a:p>
          <a:pPr marL="0" lvl="0" indent="0" algn="l" defTabSz="711200">
            <a:lnSpc>
              <a:spcPct val="90000"/>
            </a:lnSpc>
            <a:spcBef>
              <a:spcPct val="0"/>
            </a:spcBef>
            <a:spcAft>
              <a:spcPct val="35000"/>
            </a:spcAft>
            <a:buNone/>
          </a:pPr>
          <a:r>
            <a:rPr lang="en-US" sz="1600" b="1" kern="1200" dirty="0">
              <a:latin typeface="Montserrat" panose="00000500000000000000" pitchFamily="2" charset="0"/>
            </a:rPr>
            <a:t>Assess how much they know about it.</a:t>
          </a:r>
        </a:p>
      </dsp:txBody>
      <dsp:txXfrm>
        <a:off x="1843262" y="1014938"/>
        <a:ext cx="1153280" cy="1602531"/>
      </dsp:txXfrm>
    </dsp:sp>
    <dsp:sp modelId="{66653FD4-6578-4872-B861-062670411FA0}">
      <dsp:nvSpPr>
        <dsp:cNvPr id="0" name=""/>
        <dsp:cNvSpPr/>
      </dsp:nvSpPr>
      <dsp:spPr>
        <a:xfrm>
          <a:off x="2102290" y="488479"/>
          <a:ext cx="635224" cy="635224"/>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25" tIns="12700" rIns="49525" bIns="12700" numCol="1" spcCol="1270" anchor="ctr" anchorCtr="0">
          <a:noAutofit/>
        </a:bodyPr>
        <a:lstStyle/>
        <a:p>
          <a:pPr marL="0" lvl="0" indent="0" algn="ctr" defTabSz="1333500">
            <a:lnSpc>
              <a:spcPct val="90000"/>
            </a:lnSpc>
            <a:spcBef>
              <a:spcPct val="0"/>
            </a:spcBef>
            <a:spcAft>
              <a:spcPct val="35000"/>
            </a:spcAft>
            <a:buNone/>
          </a:pPr>
          <a:r>
            <a:rPr lang="en-US" sz="3000" kern="1200"/>
            <a:t>2</a:t>
          </a:r>
        </a:p>
      </dsp:txBody>
      <dsp:txXfrm>
        <a:off x="2195316" y="581505"/>
        <a:ext cx="449172" cy="449172"/>
      </dsp:txXfrm>
    </dsp:sp>
    <dsp:sp modelId="{F6C0CDA7-7345-4148-851B-54EE79BEB6B6}">
      <dsp:nvSpPr>
        <dsp:cNvPr id="0" name=""/>
        <dsp:cNvSpPr/>
      </dsp:nvSpPr>
      <dsp:spPr>
        <a:xfrm>
          <a:off x="1663682" y="2394080"/>
          <a:ext cx="1512439"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256A98-71B3-4B60-A5C3-7690D05FBE55}">
      <dsp:nvSpPr>
        <dsp:cNvPr id="0" name=""/>
        <dsp:cNvSpPr/>
      </dsp:nvSpPr>
      <dsp:spPr>
        <a:xfrm>
          <a:off x="3327365" y="2"/>
          <a:ext cx="1512439" cy="31660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916" tIns="330200" rIns="117916" bIns="330200" numCol="1" spcCol="1270" anchor="t" anchorCtr="0">
          <a:noAutofit/>
        </a:bodyPr>
        <a:lstStyle/>
        <a:p>
          <a:pPr marL="0" lvl="0" indent="0" algn="l" defTabSz="711200">
            <a:lnSpc>
              <a:spcPct val="90000"/>
            </a:lnSpc>
            <a:spcBef>
              <a:spcPct val="0"/>
            </a:spcBef>
            <a:spcAft>
              <a:spcPct val="35000"/>
            </a:spcAft>
            <a:buNone/>
          </a:pPr>
          <a:r>
            <a:rPr lang="en-US" sz="1600" b="1" kern="1200" dirty="0">
              <a:latin typeface="Montserrat" panose="00000500000000000000" pitchFamily="2" charset="0"/>
            </a:rPr>
            <a:t>Ask them to join</a:t>
          </a:r>
        </a:p>
      </dsp:txBody>
      <dsp:txXfrm>
        <a:off x="3327365" y="1203082"/>
        <a:ext cx="1512439" cy="1899600"/>
      </dsp:txXfrm>
    </dsp:sp>
    <dsp:sp modelId="{A74A409A-1EA3-4257-8D63-03E03EF92BFB}">
      <dsp:nvSpPr>
        <dsp:cNvPr id="0" name=""/>
        <dsp:cNvSpPr/>
      </dsp:nvSpPr>
      <dsp:spPr>
        <a:xfrm>
          <a:off x="3765973" y="736036"/>
          <a:ext cx="635224" cy="635224"/>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25" tIns="12700" rIns="49525" bIns="12700" numCol="1" spcCol="1270" anchor="ctr" anchorCtr="0">
          <a:noAutofit/>
        </a:bodyPr>
        <a:lstStyle/>
        <a:p>
          <a:pPr marL="0" lvl="0" indent="0" algn="ctr" defTabSz="1333500">
            <a:lnSpc>
              <a:spcPct val="90000"/>
            </a:lnSpc>
            <a:spcBef>
              <a:spcPct val="0"/>
            </a:spcBef>
            <a:spcAft>
              <a:spcPct val="35000"/>
            </a:spcAft>
            <a:buNone/>
          </a:pPr>
          <a:r>
            <a:rPr lang="en-US" sz="3000" kern="1200"/>
            <a:t>3</a:t>
          </a:r>
        </a:p>
      </dsp:txBody>
      <dsp:txXfrm>
        <a:off x="3858999" y="829062"/>
        <a:ext cx="449172" cy="449172"/>
      </dsp:txXfrm>
    </dsp:sp>
    <dsp:sp modelId="{B284B9D3-50C3-4965-8FC6-70A597076F1F}">
      <dsp:nvSpPr>
        <dsp:cNvPr id="0" name=""/>
        <dsp:cNvSpPr/>
      </dsp:nvSpPr>
      <dsp:spPr>
        <a:xfrm>
          <a:off x="3327365" y="2641637"/>
          <a:ext cx="1512439"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0C187E-111E-4756-9856-FE0E1E141588}">
      <dsp:nvSpPr>
        <dsp:cNvPr id="0" name=""/>
        <dsp:cNvSpPr/>
      </dsp:nvSpPr>
      <dsp:spPr>
        <a:xfrm>
          <a:off x="0" y="76207"/>
          <a:ext cx="1512439" cy="211741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916" tIns="330200" rIns="117916" bIns="330200" numCol="1" spcCol="1270" anchor="t" anchorCtr="0">
          <a:noAutofit/>
        </a:bodyPr>
        <a:lstStyle/>
        <a:p>
          <a:pPr marL="0" lvl="0" indent="0" algn="l" defTabSz="711200">
            <a:lnSpc>
              <a:spcPct val="90000"/>
            </a:lnSpc>
            <a:spcBef>
              <a:spcPct val="0"/>
            </a:spcBef>
            <a:spcAft>
              <a:spcPct val="35000"/>
            </a:spcAft>
            <a:buNone/>
          </a:pPr>
          <a:r>
            <a:rPr lang="en-US" sz="1600" b="1" kern="1200" dirty="0">
              <a:latin typeface="Montserrat" panose="00000500000000000000" pitchFamily="2" charset="0"/>
            </a:rPr>
            <a:t>Introduce yourself and the union</a:t>
          </a:r>
          <a:r>
            <a:rPr lang="en-US" sz="1600" kern="1200" dirty="0">
              <a:latin typeface="Montserrat" panose="00000500000000000000" pitchFamily="2" charset="0"/>
            </a:rPr>
            <a:t>.</a:t>
          </a:r>
        </a:p>
      </dsp:txBody>
      <dsp:txXfrm>
        <a:off x="0" y="880825"/>
        <a:ext cx="1512439" cy="1270448"/>
      </dsp:txXfrm>
    </dsp:sp>
    <dsp:sp modelId="{0E890585-E31F-4F54-B90B-F23D66BFF40C}">
      <dsp:nvSpPr>
        <dsp:cNvPr id="0" name=""/>
        <dsp:cNvSpPr/>
      </dsp:nvSpPr>
      <dsp:spPr>
        <a:xfrm>
          <a:off x="438607" y="287949"/>
          <a:ext cx="635224" cy="635224"/>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25" tIns="12700" rIns="49525" bIns="12700" numCol="1" spcCol="1270" anchor="ctr" anchorCtr="0">
          <a:noAutofit/>
        </a:bodyPr>
        <a:lstStyle/>
        <a:p>
          <a:pPr marL="0" lvl="0" indent="0" algn="ctr" defTabSz="1333500">
            <a:lnSpc>
              <a:spcPct val="90000"/>
            </a:lnSpc>
            <a:spcBef>
              <a:spcPct val="0"/>
            </a:spcBef>
            <a:spcAft>
              <a:spcPct val="35000"/>
            </a:spcAft>
            <a:buNone/>
          </a:pPr>
          <a:r>
            <a:rPr lang="en-US" sz="3000" kern="1200"/>
            <a:t>1</a:t>
          </a:r>
        </a:p>
      </dsp:txBody>
      <dsp:txXfrm>
        <a:off x="531633" y="380975"/>
        <a:ext cx="449172" cy="449172"/>
      </dsp:txXfrm>
    </dsp:sp>
    <dsp:sp modelId="{6EE4F6DE-ABE7-4780-888F-B725A2BF204D}">
      <dsp:nvSpPr>
        <dsp:cNvPr id="0" name=""/>
        <dsp:cNvSpPr/>
      </dsp:nvSpPr>
      <dsp:spPr>
        <a:xfrm>
          <a:off x="0" y="2193550"/>
          <a:ext cx="1512439"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39E6D7-6CB2-4A1C-A529-CD90A6908E6F}">
      <dsp:nvSpPr>
        <dsp:cNvPr id="0" name=""/>
        <dsp:cNvSpPr/>
      </dsp:nvSpPr>
      <dsp:spPr>
        <a:xfrm>
          <a:off x="1663682" y="76207"/>
          <a:ext cx="1512439" cy="254646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916" tIns="330200" rIns="117916" bIns="330200" numCol="1" spcCol="1270" anchor="t" anchorCtr="0">
          <a:noAutofit/>
        </a:bodyPr>
        <a:lstStyle/>
        <a:p>
          <a:pPr marL="0" lvl="0" indent="0" algn="l" defTabSz="711200">
            <a:lnSpc>
              <a:spcPct val="90000"/>
            </a:lnSpc>
            <a:spcBef>
              <a:spcPct val="0"/>
            </a:spcBef>
            <a:spcAft>
              <a:spcPct val="35000"/>
            </a:spcAft>
            <a:buNone/>
          </a:pPr>
          <a:r>
            <a:rPr lang="en-US" sz="1600" b="1" kern="1200" dirty="0">
              <a:latin typeface="Montserrat" panose="00000500000000000000" pitchFamily="2" charset="0"/>
            </a:rPr>
            <a:t>Assess how much they know about it and/or why they haven’t joined</a:t>
          </a:r>
          <a:r>
            <a:rPr lang="en-US" sz="1600" kern="1200" dirty="0">
              <a:latin typeface="Montserrat" panose="00000500000000000000" pitchFamily="2" charset="0"/>
            </a:rPr>
            <a:t>.</a:t>
          </a:r>
        </a:p>
      </dsp:txBody>
      <dsp:txXfrm>
        <a:off x="1663682" y="1043865"/>
        <a:ext cx="1512439" cy="1527879"/>
      </dsp:txXfrm>
    </dsp:sp>
    <dsp:sp modelId="{66653FD4-6578-4872-B861-062670411FA0}">
      <dsp:nvSpPr>
        <dsp:cNvPr id="0" name=""/>
        <dsp:cNvSpPr/>
      </dsp:nvSpPr>
      <dsp:spPr>
        <a:xfrm>
          <a:off x="2102290" y="502475"/>
          <a:ext cx="635224" cy="635224"/>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25" tIns="12700" rIns="49525" bIns="12700" numCol="1" spcCol="1270" anchor="ctr" anchorCtr="0">
          <a:noAutofit/>
        </a:bodyPr>
        <a:lstStyle/>
        <a:p>
          <a:pPr marL="0" lvl="0" indent="0" algn="ctr" defTabSz="1333500">
            <a:lnSpc>
              <a:spcPct val="90000"/>
            </a:lnSpc>
            <a:spcBef>
              <a:spcPct val="0"/>
            </a:spcBef>
            <a:spcAft>
              <a:spcPct val="35000"/>
            </a:spcAft>
            <a:buNone/>
          </a:pPr>
          <a:r>
            <a:rPr lang="en-US" sz="3000" kern="1200"/>
            <a:t>2</a:t>
          </a:r>
        </a:p>
      </dsp:txBody>
      <dsp:txXfrm>
        <a:off x="2195316" y="595501"/>
        <a:ext cx="449172" cy="449172"/>
      </dsp:txXfrm>
    </dsp:sp>
    <dsp:sp modelId="{F6C0CDA7-7345-4148-851B-54EE79BEB6B6}">
      <dsp:nvSpPr>
        <dsp:cNvPr id="0" name=""/>
        <dsp:cNvSpPr/>
      </dsp:nvSpPr>
      <dsp:spPr>
        <a:xfrm>
          <a:off x="1663682" y="2408076"/>
          <a:ext cx="1512439"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256A98-71B3-4B60-A5C3-7690D05FBE55}">
      <dsp:nvSpPr>
        <dsp:cNvPr id="0" name=""/>
        <dsp:cNvSpPr/>
      </dsp:nvSpPr>
      <dsp:spPr>
        <a:xfrm>
          <a:off x="3327365" y="76207"/>
          <a:ext cx="1512439" cy="301358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7916" tIns="330200" rIns="117916" bIns="330200" numCol="1" spcCol="1270" anchor="t" anchorCtr="0">
          <a:noAutofit/>
        </a:bodyPr>
        <a:lstStyle/>
        <a:p>
          <a:pPr marL="0" lvl="0" indent="0" algn="l" defTabSz="711200">
            <a:lnSpc>
              <a:spcPct val="90000"/>
            </a:lnSpc>
            <a:spcBef>
              <a:spcPct val="0"/>
            </a:spcBef>
            <a:spcAft>
              <a:spcPct val="35000"/>
            </a:spcAft>
            <a:buNone/>
          </a:pPr>
          <a:r>
            <a:rPr lang="en-US" sz="1600" b="1" kern="1200" dirty="0">
              <a:latin typeface="Montserrat" panose="00000500000000000000" pitchFamily="2" charset="0"/>
            </a:rPr>
            <a:t>Ask them to join</a:t>
          </a:r>
        </a:p>
      </dsp:txBody>
      <dsp:txXfrm>
        <a:off x="3327365" y="1221371"/>
        <a:ext cx="1512439" cy="1808153"/>
      </dsp:txXfrm>
    </dsp:sp>
    <dsp:sp modelId="{A74A409A-1EA3-4257-8D63-03E03EF92BFB}">
      <dsp:nvSpPr>
        <dsp:cNvPr id="0" name=""/>
        <dsp:cNvSpPr/>
      </dsp:nvSpPr>
      <dsp:spPr>
        <a:xfrm>
          <a:off x="3765973" y="736036"/>
          <a:ext cx="635224" cy="635224"/>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25" tIns="12700" rIns="49525" bIns="12700" numCol="1" spcCol="1270" anchor="ctr" anchorCtr="0">
          <a:noAutofit/>
        </a:bodyPr>
        <a:lstStyle/>
        <a:p>
          <a:pPr marL="0" lvl="0" indent="0" algn="ctr" defTabSz="1333500">
            <a:lnSpc>
              <a:spcPct val="90000"/>
            </a:lnSpc>
            <a:spcBef>
              <a:spcPct val="0"/>
            </a:spcBef>
            <a:spcAft>
              <a:spcPct val="35000"/>
            </a:spcAft>
            <a:buNone/>
          </a:pPr>
          <a:r>
            <a:rPr lang="en-US" sz="3000" kern="1200"/>
            <a:t>3</a:t>
          </a:r>
        </a:p>
      </dsp:txBody>
      <dsp:txXfrm>
        <a:off x="3858999" y="829062"/>
        <a:ext cx="449172" cy="449172"/>
      </dsp:txXfrm>
    </dsp:sp>
    <dsp:sp modelId="{B284B9D3-50C3-4965-8FC6-70A597076F1F}">
      <dsp:nvSpPr>
        <dsp:cNvPr id="0" name=""/>
        <dsp:cNvSpPr/>
      </dsp:nvSpPr>
      <dsp:spPr>
        <a:xfrm>
          <a:off x="3327365" y="2641637"/>
          <a:ext cx="1512439"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815508-AE8E-4D4D-98B6-F5F5A23BD9F8}">
      <dsp:nvSpPr>
        <dsp:cNvPr id="0" name=""/>
        <dsp:cNvSpPr/>
      </dsp:nvSpPr>
      <dsp:spPr>
        <a:xfrm>
          <a:off x="0" y="2966"/>
          <a:ext cx="4598400" cy="63196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429CD1-6345-4EE8-B4AE-0AB8F6095D15}">
      <dsp:nvSpPr>
        <dsp:cNvPr id="0" name=""/>
        <dsp:cNvSpPr/>
      </dsp:nvSpPr>
      <dsp:spPr>
        <a:xfrm>
          <a:off x="191168" y="145158"/>
          <a:ext cx="347578" cy="34757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8E9A40-2D3D-476D-B678-39386F170732}">
      <dsp:nvSpPr>
        <dsp:cNvPr id="0" name=""/>
        <dsp:cNvSpPr/>
      </dsp:nvSpPr>
      <dsp:spPr>
        <a:xfrm>
          <a:off x="729914" y="2966"/>
          <a:ext cx="3868485" cy="6319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883" tIns="66883" rIns="66883" bIns="66883" numCol="1" spcCol="1270" anchor="ctr" anchorCtr="0">
          <a:noAutofit/>
        </a:bodyPr>
        <a:lstStyle/>
        <a:p>
          <a:pPr marL="0" lvl="0" indent="0" algn="l" defTabSz="711200">
            <a:lnSpc>
              <a:spcPct val="100000"/>
            </a:lnSpc>
            <a:spcBef>
              <a:spcPct val="0"/>
            </a:spcBef>
            <a:spcAft>
              <a:spcPct val="35000"/>
            </a:spcAft>
            <a:buNone/>
          </a:pPr>
          <a:r>
            <a:rPr lang="en-US" sz="1600" b="1" kern="1200" dirty="0">
              <a:latin typeface="Montserrat" panose="00000500000000000000" pitchFamily="2" charset="0"/>
            </a:rPr>
            <a:t>The Cafeteria doesn’t serve enough vegetarian dishes.</a:t>
          </a:r>
          <a:endParaRPr lang="en-US" sz="1600" kern="1200" dirty="0">
            <a:latin typeface="Montserrat" panose="00000500000000000000" pitchFamily="2" charset="0"/>
          </a:endParaRPr>
        </a:p>
      </dsp:txBody>
      <dsp:txXfrm>
        <a:off x="729914" y="2966"/>
        <a:ext cx="3868485" cy="631961"/>
      </dsp:txXfrm>
    </dsp:sp>
    <dsp:sp modelId="{216A1CBB-2D9D-496F-A377-2D982630F4CA}">
      <dsp:nvSpPr>
        <dsp:cNvPr id="0" name=""/>
        <dsp:cNvSpPr/>
      </dsp:nvSpPr>
      <dsp:spPr>
        <a:xfrm>
          <a:off x="0" y="792918"/>
          <a:ext cx="4598400" cy="63196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C7173C-3B4F-49A5-9784-9CE4F84A13F7}">
      <dsp:nvSpPr>
        <dsp:cNvPr id="0" name=""/>
        <dsp:cNvSpPr/>
      </dsp:nvSpPr>
      <dsp:spPr>
        <a:xfrm>
          <a:off x="191168" y="935109"/>
          <a:ext cx="347578" cy="347578"/>
        </a:xfrm>
        <a:prstGeom prst="irregularSeal1">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18062E-9F4A-4D4E-A1BB-541D1B6DB898}">
      <dsp:nvSpPr>
        <dsp:cNvPr id="0" name=""/>
        <dsp:cNvSpPr/>
      </dsp:nvSpPr>
      <dsp:spPr>
        <a:xfrm>
          <a:off x="729914" y="792918"/>
          <a:ext cx="3868485" cy="6319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883" tIns="66883" rIns="66883" bIns="66883" numCol="1" spcCol="1270" anchor="ctr" anchorCtr="0">
          <a:noAutofit/>
        </a:bodyPr>
        <a:lstStyle/>
        <a:p>
          <a:pPr marL="0" lvl="0" indent="0" algn="l" defTabSz="711200">
            <a:lnSpc>
              <a:spcPct val="100000"/>
            </a:lnSpc>
            <a:spcBef>
              <a:spcPct val="0"/>
            </a:spcBef>
            <a:spcAft>
              <a:spcPct val="35000"/>
            </a:spcAft>
            <a:buNone/>
          </a:pPr>
          <a:r>
            <a:rPr lang="en-US" sz="1600" b="1" kern="1200" dirty="0">
              <a:latin typeface="Montserrat" panose="00000500000000000000" pitchFamily="2" charset="0"/>
            </a:rPr>
            <a:t>The principal removes “casual Friday” dress regulations.</a:t>
          </a:r>
          <a:endParaRPr lang="en-US" sz="1600" kern="1200" dirty="0">
            <a:latin typeface="Montserrat" panose="00000500000000000000" pitchFamily="2" charset="0"/>
          </a:endParaRPr>
        </a:p>
      </dsp:txBody>
      <dsp:txXfrm>
        <a:off x="729914" y="792918"/>
        <a:ext cx="3868485" cy="631961"/>
      </dsp:txXfrm>
    </dsp:sp>
    <dsp:sp modelId="{0335DEE0-15CA-4A76-91D8-3202734E9AD4}">
      <dsp:nvSpPr>
        <dsp:cNvPr id="0" name=""/>
        <dsp:cNvSpPr/>
      </dsp:nvSpPr>
      <dsp:spPr>
        <a:xfrm>
          <a:off x="0" y="1582869"/>
          <a:ext cx="4598400" cy="63196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504271-75EE-488D-8A2D-33263C9CA74A}">
      <dsp:nvSpPr>
        <dsp:cNvPr id="0" name=""/>
        <dsp:cNvSpPr/>
      </dsp:nvSpPr>
      <dsp:spPr>
        <a:xfrm>
          <a:off x="191168" y="1725060"/>
          <a:ext cx="347578" cy="34757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4EC9C4-0638-4FDB-8699-BC8FA9726805}">
      <dsp:nvSpPr>
        <dsp:cNvPr id="0" name=""/>
        <dsp:cNvSpPr/>
      </dsp:nvSpPr>
      <dsp:spPr>
        <a:xfrm>
          <a:off x="729914" y="1582869"/>
          <a:ext cx="3868485" cy="6319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883" tIns="66883" rIns="66883" bIns="66883" numCol="1" spcCol="1270" anchor="ctr" anchorCtr="0">
          <a:noAutofit/>
        </a:bodyPr>
        <a:lstStyle/>
        <a:p>
          <a:pPr marL="0" lvl="0" indent="0" algn="l" defTabSz="711200">
            <a:lnSpc>
              <a:spcPct val="100000"/>
            </a:lnSpc>
            <a:spcBef>
              <a:spcPct val="0"/>
            </a:spcBef>
            <a:spcAft>
              <a:spcPct val="35000"/>
            </a:spcAft>
            <a:buNone/>
          </a:pPr>
          <a:r>
            <a:rPr lang="en-US" sz="1600" b="1" kern="1200" dirty="0">
              <a:latin typeface="Montserrat" panose="00000500000000000000" pitchFamily="2" charset="0"/>
            </a:rPr>
            <a:t>You are not interviewed for a transfer you requested.</a:t>
          </a:r>
          <a:endParaRPr lang="en-US" sz="1600" kern="1200" dirty="0">
            <a:latin typeface="Montserrat" panose="00000500000000000000" pitchFamily="2" charset="0"/>
          </a:endParaRPr>
        </a:p>
      </dsp:txBody>
      <dsp:txXfrm>
        <a:off x="729914" y="1582869"/>
        <a:ext cx="3868485" cy="631961"/>
      </dsp:txXfrm>
    </dsp:sp>
    <dsp:sp modelId="{98A3FEA8-A9F2-491E-9F94-DD86305220CE}">
      <dsp:nvSpPr>
        <dsp:cNvPr id="0" name=""/>
        <dsp:cNvSpPr/>
      </dsp:nvSpPr>
      <dsp:spPr>
        <a:xfrm>
          <a:off x="0" y="2372820"/>
          <a:ext cx="4598400" cy="63196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511FCE-ED94-4305-821A-896AF781CEC2}">
      <dsp:nvSpPr>
        <dsp:cNvPr id="0" name=""/>
        <dsp:cNvSpPr/>
      </dsp:nvSpPr>
      <dsp:spPr>
        <a:xfrm>
          <a:off x="191168" y="2515011"/>
          <a:ext cx="347578" cy="34757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7B6A97-0D20-4F94-8893-BB7A449CF6DB}">
      <dsp:nvSpPr>
        <dsp:cNvPr id="0" name=""/>
        <dsp:cNvSpPr/>
      </dsp:nvSpPr>
      <dsp:spPr>
        <a:xfrm>
          <a:off x="729914" y="2372820"/>
          <a:ext cx="3868485" cy="6319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883" tIns="66883" rIns="66883" bIns="66883" numCol="1" spcCol="1270" anchor="ctr" anchorCtr="0">
          <a:noAutofit/>
        </a:bodyPr>
        <a:lstStyle/>
        <a:p>
          <a:pPr marL="0" lvl="0" indent="0" algn="l" defTabSz="711200">
            <a:lnSpc>
              <a:spcPct val="100000"/>
            </a:lnSpc>
            <a:spcBef>
              <a:spcPct val="0"/>
            </a:spcBef>
            <a:spcAft>
              <a:spcPct val="35000"/>
            </a:spcAft>
            <a:buNone/>
          </a:pPr>
          <a:r>
            <a:rPr lang="en-US" sz="1600" b="1" kern="1200" dirty="0">
              <a:latin typeface="Montserrat" panose="00000500000000000000" pitchFamily="2" charset="0"/>
            </a:rPr>
            <a:t>You don’t like the music that the principal plays in the office.</a:t>
          </a:r>
          <a:endParaRPr lang="en-US" sz="1600" kern="1200" dirty="0">
            <a:latin typeface="Montserrat" panose="00000500000000000000" pitchFamily="2" charset="0"/>
          </a:endParaRPr>
        </a:p>
      </dsp:txBody>
      <dsp:txXfrm>
        <a:off x="729914" y="2372820"/>
        <a:ext cx="3868485" cy="631961"/>
      </dsp:txXfrm>
    </dsp:sp>
    <dsp:sp modelId="{3EE354EC-8E82-4028-913E-625B30A522E3}">
      <dsp:nvSpPr>
        <dsp:cNvPr id="0" name=""/>
        <dsp:cNvSpPr/>
      </dsp:nvSpPr>
      <dsp:spPr>
        <a:xfrm>
          <a:off x="0" y="3162772"/>
          <a:ext cx="4598400" cy="63196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BA648F-0CEC-4AAA-B444-55801300DC1A}">
      <dsp:nvSpPr>
        <dsp:cNvPr id="0" name=""/>
        <dsp:cNvSpPr/>
      </dsp:nvSpPr>
      <dsp:spPr>
        <a:xfrm>
          <a:off x="191168" y="3304963"/>
          <a:ext cx="347578" cy="34757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718F4B-D9D7-4399-9944-2D71C0D41EF6}">
      <dsp:nvSpPr>
        <dsp:cNvPr id="0" name=""/>
        <dsp:cNvSpPr/>
      </dsp:nvSpPr>
      <dsp:spPr>
        <a:xfrm>
          <a:off x="729914" y="3162772"/>
          <a:ext cx="3868485" cy="6319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883" tIns="66883" rIns="66883" bIns="66883" numCol="1" spcCol="1270" anchor="ctr" anchorCtr="0">
          <a:noAutofit/>
        </a:bodyPr>
        <a:lstStyle/>
        <a:p>
          <a:pPr marL="0" lvl="0" indent="0" algn="l" defTabSz="711200">
            <a:lnSpc>
              <a:spcPct val="100000"/>
            </a:lnSpc>
            <a:spcBef>
              <a:spcPct val="0"/>
            </a:spcBef>
            <a:spcAft>
              <a:spcPct val="35000"/>
            </a:spcAft>
            <a:buNone/>
          </a:pPr>
          <a:r>
            <a:rPr lang="en-US" sz="1600" b="1" kern="1200" dirty="0">
              <a:latin typeface="Montserrat" panose="00000500000000000000" pitchFamily="2" charset="0"/>
            </a:rPr>
            <a:t>You don’t think your vice principal has a good rapport with students.</a:t>
          </a:r>
          <a:endParaRPr lang="en-US" sz="1600" kern="1200" dirty="0">
            <a:latin typeface="Montserrat" panose="00000500000000000000" pitchFamily="2" charset="0"/>
          </a:endParaRPr>
        </a:p>
      </dsp:txBody>
      <dsp:txXfrm>
        <a:off x="729914" y="3162772"/>
        <a:ext cx="3868485" cy="63196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14BDFB-3FE6-481E-972E-F43682670729}" type="datetimeFigureOut">
              <a:rPr lang="en-US" smtClean="0"/>
              <a:t>7/8/2024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89668A-8957-4DD0-8011-D86A2B8C802C}" type="slidenum">
              <a:rPr lang="en-US" smtClean="0"/>
              <a:t>‹#›</a:t>
            </a:fld>
            <a:endParaRPr lang="en-US"/>
          </a:p>
        </p:txBody>
      </p:sp>
    </p:spTree>
    <p:extLst>
      <p:ext uri="{BB962C8B-B14F-4D97-AF65-F5344CB8AC3E}">
        <p14:creationId xmlns:p14="http://schemas.microsoft.com/office/powerpoint/2010/main" val="4193729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youtube.com/watch?v=LLGoKqPAhSk"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youtube.com/watch?v=qHrN5Mf5sgo"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youtube.com/watch?v=4VOubVB4CTU"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youtube.com/watch?v=3znzIslrQXg"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youtube.com/watch?v=C4gH6O-KTpw"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“Your presenters for this class are”. Let every presenter introduce themselves over 3 slides. </a:t>
            </a:r>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2</a:t>
            </a:fld>
            <a:endParaRPr lang="en-US"/>
          </a:p>
        </p:txBody>
      </p:sp>
    </p:spTree>
    <p:extLst>
      <p:ext uri="{BB962C8B-B14F-4D97-AF65-F5344CB8AC3E}">
        <p14:creationId xmlns:p14="http://schemas.microsoft.com/office/powerpoint/2010/main" val="3324485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“Your presenters for this class are”. Let every presenter introduce themselves over 3 slides. </a:t>
            </a:r>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3</a:t>
            </a:fld>
            <a:endParaRPr lang="en-US"/>
          </a:p>
        </p:txBody>
      </p:sp>
    </p:spTree>
    <p:extLst>
      <p:ext uri="{BB962C8B-B14F-4D97-AF65-F5344CB8AC3E}">
        <p14:creationId xmlns:p14="http://schemas.microsoft.com/office/powerpoint/2010/main" val="2433432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“Your presenters for this class are”. Let very presenter introduce themselves over 3 slides. </a:t>
            </a:r>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4</a:t>
            </a:fld>
            <a:endParaRPr lang="en-US"/>
          </a:p>
        </p:txBody>
      </p:sp>
    </p:spTree>
    <p:extLst>
      <p:ext uri="{BB962C8B-B14F-4D97-AF65-F5344CB8AC3E}">
        <p14:creationId xmlns:p14="http://schemas.microsoft.com/office/powerpoint/2010/main" val="2230680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During this workshop we will have a parking lot. The parking lot is for questions/comments you might have that are not directly related to the topic we are disusing. We will address the parking lot after breaks or the end of the day. </a:t>
            </a:r>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5</a:t>
            </a:fld>
            <a:endParaRPr lang="en-US"/>
          </a:p>
        </p:txBody>
      </p:sp>
    </p:spTree>
    <p:extLst>
      <p:ext uri="{BB962C8B-B14F-4D97-AF65-F5344CB8AC3E}">
        <p14:creationId xmlns:p14="http://schemas.microsoft.com/office/powerpoint/2010/main" val="2283887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Topics to be covered over the next three days.</a:t>
            </a:r>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8</a:t>
            </a:fld>
            <a:endParaRPr lang="en-US"/>
          </a:p>
        </p:txBody>
      </p:sp>
    </p:spTree>
    <p:extLst>
      <p:ext uri="{BB962C8B-B14F-4D97-AF65-F5344CB8AC3E}">
        <p14:creationId xmlns:p14="http://schemas.microsoft.com/office/powerpoint/2010/main" val="2299445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https://www.youtube.com/watch?v=LLGoKqPAhSk</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dirty="0" err="1"/>
              <a:t>2m</a:t>
            </a:r>
            <a:r>
              <a:rPr lang="en-US" dirty="0"/>
              <a:t> </a:t>
            </a:r>
            <a:r>
              <a:rPr lang="en-US" dirty="0" err="1"/>
              <a:t>41s</a:t>
            </a:r>
            <a:endParaRPr lang="en-US" dirty="0"/>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9</a:t>
            </a:fld>
            <a:endParaRPr lang="en-US"/>
          </a:p>
        </p:txBody>
      </p:sp>
    </p:spTree>
    <p:extLst>
      <p:ext uri="{BB962C8B-B14F-4D97-AF65-F5344CB8AC3E}">
        <p14:creationId xmlns:p14="http://schemas.microsoft.com/office/powerpoint/2010/main" val="2839385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icebreaker involves your keys. Everybody should get out their keys and we will take turns telling what each key is for. In addition, tell us if a certain key has a significant meaning for you.   </a:t>
            </a:r>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10</a:t>
            </a:fld>
            <a:endParaRPr lang="en-US"/>
          </a:p>
        </p:txBody>
      </p:sp>
    </p:spTree>
    <p:extLst>
      <p:ext uri="{BB962C8B-B14F-4D97-AF65-F5344CB8AC3E}">
        <p14:creationId xmlns:p14="http://schemas.microsoft.com/office/powerpoint/2010/main" val="276859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11</a:t>
            </a:fld>
            <a:endParaRPr lang="en-US"/>
          </a:p>
        </p:txBody>
      </p:sp>
    </p:spTree>
    <p:extLst>
      <p:ext uri="{BB962C8B-B14F-4D97-AF65-F5344CB8AC3E}">
        <p14:creationId xmlns:p14="http://schemas.microsoft.com/office/powerpoint/2010/main" val="204813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dk1"/>
                </a:solidFill>
                <a:latin typeface="Calibri"/>
                <a:ea typeface="Calibri"/>
                <a:cs typeface="Calibri"/>
                <a:sym typeface="Calibri"/>
              </a:rPr>
              <a:t>Activity:</a:t>
            </a:r>
            <a:r>
              <a:rPr lang="en-US" dirty="0">
                <a:solidFill>
                  <a:schemeClr val="dk1"/>
                </a:solidFill>
                <a:latin typeface="Calibri"/>
                <a:ea typeface="Calibri"/>
                <a:cs typeface="Calibri"/>
                <a:sym typeface="Calibri"/>
              </a:rPr>
              <a:t> during</a:t>
            </a:r>
            <a:r>
              <a:rPr lang="en-US" sz="1200" b="0" i="0" u="none" strike="noStrike" cap="none" dirty="0">
                <a:solidFill>
                  <a:schemeClr val="dk1"/>
                </a:solidFill>
                <a:latin typeface="Calibri"/>
                <a:ea typeface="Calibri"/>
                <a:cs typeface="Calibri"/>
                <a:sym typeface="Calibri"/>
              </a:rPr>
              <a:t> this slide pose the following questions:</a:t>
            </a:r>
            <a:endParaRPr lang="en-US" dirty="0"/>
          </a:p>
          <a:p>
            <a:pPr marL="0" marR="0" lvl="0" indent="0" algn="l" rtl="0">
              <a:spcBef>
                <a:spcPts val="0"/>
              </a:spcBef>
              <a:spcAft>
                <a:spcPts val="0"/>
              </a:spcAft>
              <a:buNone/>
            </a:pPr>
            <a:r>
              <a:rPr lang="en-US" dirty="0">
                <a:solidFill>
                  <a:schemeClr val="dk1"/>
                </a:solidFill>
                <a:latin typeface="Calibri"/>
                <a:ea typeface="Calibri"/>
                <a:cs typeface="Calibri"/>
                <a:sym typeface="Calibri"/>
              </a:rPr>
              <a:t>Do</a:t>
            </a:r>
            <a:r>
              <a:rPr lang="en-US" sz="1200" b="0" i="0" u="none" strike="noStrike" cap="none" dirty="0">
                <a:solidFill>
                  <a:schemeClr val="dk1"/>
                </a:solidFill>
                <a:latin typeface="Calibri"/>
                <a:ea typeface="Calibri"/>
                <a:cs typeface="Calibri"/>
                <a:sym typeface="Calibri"/>
              </a:rPr>
              <a:t> you know what our organizational priorities are at the national, state, and local level? ( give participants time to respond)</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13</a:t>
            </a:fld>
            <a:endParaRPr lang="en-US"/>
          </a:p>
        </p:txBody>
      </p:sp>
    </p:spTree>
    <p:extLst>
      <p:ext uri="{BB962C8B-B14F-4D97-AF65-F5344CB8AC3E}">
        <p14:creationId xmlns:p14="http://schemas.microsoft.com/office/powerpoint/2010/main" val="2889105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Priorities:</a:t>
            </a:r>
            <a:endParaRPr lang="en-US" dirty="0"/>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1. </a:t>
            </a:r>
            <a:r>
              <a:rPr lang="en-US" sz="1200" b="1" i="0" u="none" strike="noStrike" cap="none" dirty="0">
                <a:solidFill>
                  <a:schemeClr val="dk1"/>
                </a:solidFill>
                <a:latin typeface="Calibri"/>
                <a:ea typeface="Calibri"/>
                <a:cs typeface="Calibri"/>
                <a:sym typeface="Calibri"/>
              </a:rPr>
              <a:t>Building Strong Locals- </a:t>
            </a:r>
            <a:r>
              <a:rPr lang="en-US" sz="1200" b="0" i="0" u="none" strike="noStrike" cap="none" dirty="0">
                <a:solidFill>
                  <a:schemeClr val="dk1"/>
                </a:solidFill>
                <a:latin typeface="Calibri"/>
                <a:ea typeface="Calibri"/>
                <a:cs typeface="Calibri"/>
                <a:sym typeface="Calibri"/>
              </a:rPr>
              <a:t>Building strong locals is an ongoing process, with the goals of ensuring that members are informed, engaged, and empowered, and that a local both has and is able to execute plans to organizing, bargain for, grow, and represent its membership successfully.</a:t>
            </a:r>
            <a:endParaRPr lang="en-US" dirty="0"/>
          </a:p>
          <a:p>
            <a:r>
              <a:rPr lang="en-US" sz="1200" b="0" i="0" u="none" strike="noStrike" cap="none" dirty="0">
                <a:solidFill>
                  <a:schemeClr val="dk1"/>
                </a:solidFill>
                <a:latin typeface="Calibri"/>
                <a:ea typeface="Calibri"/>
                <a:cs typeface="Calibri"/>
                <a:sym typeface="Calibri"/>
              </a:rPr>
              <a:t>2. </a:t>
            </a:r>
            <a:r>
              <a:rPr lang="en-US" sz="1200" b="1" i="0" u="none" strike="noStrike" cap="none" dirty="0">
                <a:solidFill>
                  <a:schemeClr val="dk1"/>
                </a:solidFill>
                <a:latin typeface="Calibri"/>
                <a:ea typeface="Calibri"/>
                <a:cs typeface="Calibri"/>
                <a:sym typeface="Calibri"/>
              </a:rPr>
              <a:t>Culture of organizing- </a:t>
            </a:r>
            <a:r>
              <a:rPr lang="en-US" sz="1200" b="0" i="0" u="none" strike="noStrike" cap="none" dirty="0">
                <a:solidFill>
                  <a:schemeClr val="dk1"/>
                </a:solidFill>
                <a:latin typeface="Calibri"/>
                <a:ea typeface="Calibri"/>
                <a:cs typeface="Calibri"/>
                <a:sym typeface="Calibri"/>
              </a:rPr>
              <a:t>A culture organizing leads to deliberate processes and outreach to continually engage members, develop strong relationships, and effectively reflect and mobilize membership.</a:t>
            </a:r>
            <a:r>
              <a:rPr lang="en-US" dirty="0">
                <a:solidFill>
                  <a:schemeClr val="dk1"/>
                </a:solidFill>
                <a:latin typeface="Calibri"/>
                <a:ea typeface="Calibri"/>
                <a:cs typeface="Calibri"/>
                <a:sym typeface="Calibri"/>
              </a:rPr>
              <a:t> </a:t>
            </a:r>
            <a:endParaRPr lang="en-US" dirty="0"/>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3. </a:t>
            </a:r>
            <a:r>
              <a:rPr lang="en-US" sz="1200" b="1" i="0" u="none" strike="noStrike" cap="none" dirty="0">
                <a:solidFill>
                  <a:schemeClr val="dk1"/>
                </a:solidFill>
                <a:latin typeface="Calibri"/>
                <a:ea typeface="Calibri"/>
                <a:cs typeface="Calibri"/>
                <a:sym typeface="Calibri"/>
              </a:rPr>
              <a:t>Leading the Profession- </a:t>
            </a:r>
            <a:r>
              <a:rPr lang="en-US" sz="1200" b="0" i="0" u="none" strike="noStrike" cap="none" dirty="0">
                <a:solidFill>
                  <a:schemeClr val="dk1"/>
                </a:solidFill>
                <a:latin typeface="Calibri"/>
                <a:ea typeface="Calibri"/>
                <a:cs typeface="Calibri"/>
                <a:sym typeface="Calibri"/>
              </a:rPr>
              <a:t>Educators lead the profession by proactively driving and improving policy and professional practice at local, state, and federal levels.</a:t>
            </a:r>
            <a:endParaRPr lang="en-US" sz="1200" b="0" i="0" u="none" strike="noStrike" cap="none" dirty="0">
              <a:solidFill>
                <a:schemeClr val="dk1"/>
              </a:solidFill>
              <a:latin typeface="Calibri"/>
              <a:ea typeface="Calibri"/>
              <a:cs typeface="Calibri"/>
            </a:endParaRPr>
          </a:p>
          <a:p>
            <a:r>
              <a:rPr lang="en-US" dirty="0">
                <a:cs typeface="Calibri"/>
              </a:rPr>
              <a:t>(Any answer given by participants should fit in one of the triangles).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14</a:t>
            </a:fld>
            <a:endParaRPr lang="en-US"/>
          </a:p>
        </p:txBody>
      </p:sp>
    </p:spTree>
    <p:extLst>
      <p:ext uri="{BB962C8B-B14F-4D97-AF65-F5344CB8AC3E}">
        <p14:creationId xmlns:p14="http://schemas.microsoft.com/office/powerpoint/2010/main" val="2598313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n-US" dirty="0">
                <a:solidFill>
                  <a:schemeClr val="dk1"/>
                </a:solidFill>
                <a:latin typeface="Calibri"/>
                <a:ea typeface="Calibri"/>
                <a:cs typeface="Calibri"/>
                <a:sym typeface="Calibri"/>
              </a:rPr>
              <a:t>Ask</a:t>
            </a:r>
            <a:r>
              <a:rPr lang="en-US" sz="1200" b="0" i="0" u="none" strike="noStrike" cap="none" dirty="0">
                <a:solidFill>
                  <a:schemeClr val="dk1"/>
                </a:solidFill>
                <a:latin typeface="Calibri"/>
                <a:ea typeface="Calibri"/>
                <a:cs typeface="Calibri"/>
                <a:sym typeface="Calibri"/>
              </a:rPr>
              <a:t> the participants to identify the resources that they believe are available to them for use.</a:t>
            </a:r>
            <a:r>
              <a:rPr lang="en-US" dirty="0">
                <a:solidFill>
                  <a:schemeClr val="dk1"/>
                </a:solidFill>
                <a:latin typeface="Calibri"/>
                <a:ea typeface="Calibri"/>
                <a:cs typeface="Calibri"/>
                <a:sym typeface="Calibri"/>
              </a:rPr>
              <a:t>  </a:t>
            </a:r>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16</a:t>
            </a:fld>
            <a:endParaRPr lang="en-US"/>
          </a:p>
        </p:txBody>
      </p:sp>
    </p:spTree>
    <p:extLst>
      <p:ext uri="{BB962C8B-B14F-4D97-AF65-F5344CB8AC3E}">
        <p14:creationId xmlns:p14="http://schemas.microsoft.com/office/powerpoint/2010/main" val="3092214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17</a:t>
            </a:fld>
            <a:endParaRPr lang="en-US"/>
          </a:p>
        </p:txBody>
      </p:sp>
    </p:spTree>
    <p:extLst>
      <p:ext uri="{BB962C8B-B14F-4D97-AF65-F5344CB8AC3E}">
        <p14:creationId xmlns:p14="http://schemas.microsoft.com/office/powerpoint/2010/main" val="2908063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dk1"/>
                </a:solidFill>
                <a:latin typeface="Calibri"/>
                <a:ea typeface="Calibri"/>
                <a:cs typeface="Calibri"/>
                <a:sym typeface="Calibri"/>
              </a:rPr>
              <a:t>Activity:</a:t>
            </a:r>
            <a:r>
              <a:rPr lang="en-US" dirty="0">
                <a:solidFill>
                  <a:schemeClr val="dk1"/>
                </a:solidFill>
                <a:latin typeface="Calibri"/>
                <a:ea typeface="Calibri"/>
                <a:cs typeface="Calibri"/>
                <a:sym typeface="Calibri"/>
              </a:rPr>
              <a:t> </a:t>
            </a:r>
          </a:p>
          <a:p>
            <a:r>
              <a:rPr lang="en-US" dirty="0">
                <a:solidFill>
                  <a:schemeClr val="dk1"/>
                </a:solidFill>
                <a:latin typeface="Calibri"/>
                <a:ea typeface="Calibri"/>
                <a:cs typeface="Calibri"/>
              </a:rPr>
              <a:t>1. How many people are reps their building? </a:t>
            </a:r>
          </a:p>
          <a:p>
            <a:r>
              <a:rPr lang="en-US" dirty="0">
                <a:solidFill>
                  <a:schemeClr val="dk1"/>
                </a:solidFill>
                <a:latin typeface="Calibri"/>
                <a:ea typeface="Calibri"/>
                <a:cs typeface="Calibri"/>
              </a:rPr>
              <a:t>2. Who is not? Do you know who your rep is?</a:t>
            </a:r>
          </a:p>
          <a:p>
            <a:r>
              <a:rPr lang="en-US" dirty="0">
                <a:solidFill>
                  <a:schemeClr val="dk1"/>
                </a:solidFill>
                <a:latin typeface="Calibri"/>
                <a:ea typeface="Calibri"/>
                <a:cs typeface="Calibri"/>
              </a:rPr>
              <a:t>3. </a:t>
            </a:r>
            <a:r>
              <a:rPr lang="en-US" dirty="0">
                <a:solidFill>
                  <a:schemeClr val="dk1"/>
                </a:solidFill>
                <a:latin typeface="Calibri"/>
                <a:ea typeface="Calibri"/>
                <a:cs typeface="Calibri"/>
                <a:sym typeface="Calibri"/>
              </a:rPr>
              <a:t>Does everyone in the room know</a:t>
            </a:r>
            <a:r>
              <a:rPr lang="en-US" sz="1200" b="0" i="0" u="none" strike="noStrike" cap="none" dirty="0">
                <a:solidFill>
                  <a:schemeClr val="dk1"/>
                </a:solidFill>
                <a:latin typeface="Calibri"/>
                <a:ea typeface="Calibri"/>
                <a:cs typeface="Calibri"/>
                <a:sym typeface="Calibri"/>
              </a:rPr>
              <a:t> and understand what </a:t>
            </a:r>
            <a:r>
              <a:rPr lang="en-US" dirty="0">
                <a:solidFill>
                  <a:schemeClr val="dk1"/>
                </a:solidFill>
                <a:latin typeface="Calibri"/>
                <a:ea typeface="Calibri"/>
                <a:cs typeface="Calibri"/>
                <a:sym typeface="Calibri"/>
              </a:rPr>
              <a:t>the</a:t>
            </a:r>
            <a:r>
              <a:rPr lang="en-US" sz="1200" b="0" i="0" u="none" strike="noStrike" cap="none" dirty="0">
                <a:solidFill>
                  <a:schemeClr val="dk1"/>
                </a:solidFill>
                <a:latin typeface="Calibri"/>
                <a:ea typeface="Calibri"/>
                <a:cs typeface="Calibri"/>
                <a:sym typeface="Calibri"/>
              </a:rPr>
              <a:t> job entails?</a:t>
            </a:r>
            <a:r>
              <a:rPr lang="en-US" dirty="0">
                <a:solidFill>
                  <a:schemeClr val="dk1"/>
                </a:solidFill>
                <a:latin typeface="Calibri"/>
                <a:ea typeface="Calibri"/>
                <a:cs typeface="Calibri"/>
                <a:sym typeface="Calibri"/>
              </a:rPr>
              <a:t> </a:t>
            </a:r>
            <a:endParaRPr lang="en-US" dirty="0">
              <a:cs typeface="Calibri"/>
            </a:endParaRPr>
          </a:p>
          <a:p>
            <a:endParaRPr lang="en-US" dirty="0"/>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18</a:t>
            </a:fld>
            <a:endParaRPr lang="en-US"/>
          </a:p>
        </p:txBody>
      </p:sp>
    </p:spTree>
    <p:extLst>
      <p:ext uri="{BB962C8B-B14F-4D97-AF65-F5344CB8AC3E}">
        <p14:creationId xmlns:p14="http://schemas.microsoft.com/office/powerpoint/2010/main" val="1935439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chemeClr val="dk1"/>
                </a:solidFill>
                <a:latin typeface="Montserrat ExtraLight"/>
                <a:ea typeface="Calibri"/>
                <a:cs typeface="Calibri"/>
                <a:sym typeface="Calibri"/>
              </a:rPr>
              <a:t>As a building representative, you are responsible for acting in various roles.</a:t>
            </a:r>
            <a:r>
              <a:rPr lang="en-US" b="1" dirty="0">
                <a:solidFill>
                  <a:schemeClr val="dk1"/>
                </a:solidFill>
                <a:latin typeface="Montserrat ExtraLight"/>
                <a:ea typeface="Calibri"/>
                <a:cs typeface="Calibri"/>
                <a:sym typeface="Calibri"/>
              </a:rPr>
              <a:t> </a:t>
            </a:r>
            <a:endParaRPr lang="en-US" b="1" dirty="0">
              <a:latin typeface="Montserrat ExtraLight" panose="00000300000000000000" pitchFamily="2" charset="0"/>
            </a:endParaRPr>
          </a:p>
          <a:p>
            <a:r>
              <a:rPr lang="en-US" dirty="0">
                <a:cs typeface="Calibri"/>
              </a:rPr>
              <a:t>Different hats in different scenarios. </a:t>
            </a:r>
          </a:p>
          <a:p>
            <a:r>
              <a:rPr lang="en-US" dirty="0">
                <a:cs typeface="Calibri"/>
              </a:rPr>
              <a:t>Most of what you heard fits. Differences by county or building. </a:t>
            </a:r>
          </a:p>
          <a:p>
            <a:r>
              <a:rPr lang="en-US" dirty="0">
                <a:cs typeface="Calibri"/>
              </a:rPr>
              <a:t>Here split out in three different "buckets" . </a:t>
            </a:r>
          </a:p>
          <a:p>
            <a:endParaRPr lang="en-US" dirty="0"/>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19</a:t>
            </a:fld>
            <a:endParaRPr lang="en-US"/>
          </a:p>
        </p:txBody>
      </p:sp>
    </p:spTree>
    <p:extLst>
      <p:ext uri="{BB962C8B-B14F-4D97-AF65-F5344CB8AC3E}">
        <p14:creationId xmlns:p14="http://schemas.microsoft.com/office/powerpoint/2010/main" val="4084267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https://www.youtube.com/watch?v=qHrN5Mf5sgo</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(The Office)</a:t>
            </a:r>
          </a:p>
          <a:p>
            <a:r>
              <a:rPr lang="en-US" sz="1200" dirty="0" err="1">
                <a:effectLst/>
                <a:latin typeface="Calibri" panose="020F0502020204030204" pitchFamily="34" charset="0"/>
                <a:ea typeface="Calibri" panose="020F0502020204030204" pitchFamily="34" charset="0"/>
                <a:cs typeface="Times New Roman" panose="02020603050405020304" pitchFamily="18" charset="0"/>
              </a:rPr>
              <a:t>2m25</a:t>
            </a:r>
            <a:endParaRPr lang="en-US" dirty="0"/>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20</a:t>
            </a:fld>
            <a:endParaRPr lang="en-US"/>
          </a:p>
        </p:txBody>
      </p:sp>
    </p:spTree>
    <p:extLst>
      <p:ext uri="{BB962C8B-B14F-4D97-AF65-F5344CB8AC3E}">
        <p14:creationId xmlns:p14="http://schemas.microsoft.com/office/powerpoint/2010/main" val="4197772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50000"/>
              </a:lnSpc>
              <a:buClr>
                <a:schemeClr val="dk1"/>
              </a:buClr>
              <a:buSzPts val="2400"/>
              <a:buFont typeface="Arial"/>
              <a:buChar char="•"/>
            </a:pPr>
            <a:r>
              <a:rPr lang="en-US" sz="1200" b="1" dirty="0">
                <a:solidFill>
                  <a:schemeClr val="dk1"/>
                </a:solidFill>
                <a:latin typeface="Montserrat ExtraLight"/>
                <a:ea typeface="Calibri"/>
                <a:cs typeface="Calibri"/>
                <a:sym typeface="Calibri"/>
              </a:rPr>
              <a:t>Local News. It is your responsibility to know what is going on in your local and to pass that information on to the membership.</a:t>
            </a:r>
            <a:r>
              <a:rPr lang="en-US" b="1" dirty="0">
                <a:solidFill>
                  <a:schemeClr val="dk1"/>
                </a:solidFill>
                <a:latin typeface="Montserrat ExtraLight"/>
                <a:ea typeface="Calibri"/>
                <a:cs typeface="Calibri"/>
                <a:sym typeface="Calibri"/>
              </a:rPr>
              <a:t> </a:t>
            </a:r>
            <a:r>
              <a:rPr lang="en-US" sz="1200" b="1" dirty="0">
                <a:solidFill>
                  <a:schemeClr val="dk1"/>
                </a:solidFill>
                <a:latin typeface="Montserrat ExtraLight"/>
                <a:ea typeface="Calibri"/>
                <a:cs typeface="Calibri"/>
                <a:sym typeface="Calibri"/>
              </a:rPr>
              <a:t> Where does this information come from?</a:t>
            </a:r>
            <a:r>
              <a:rPr lang="en-US" b="1" dirty="0">
                <a:solidFill>
                  <a:schemeClr val="dk1"/>
                </a:solidFill>
                <a:latin typeface="Montserrat ExtraLight"/>
                <a:ea typeface="Calibri"/>
                <a:cs typeface="Calibri"/>
                <a:sym typeface="Calibri"/>
              </a:rPr>
              <a:t> </a:t>
            </a:r>
            <a:r>
              <a:rPr lang="en-US" sz="1200" b="1" dirty="0">
                <a:solidFill>
                  <a:schemeClr val="dk1"/>
                </a:solidFill>
                <a:latin typeface="Montserrat ExtraLight"/>
                <a:ea typeface="Calibri"/>
                <a:cs typeface="Calibri"/>
                <a:sym typeface="Calibri"/>
              </a:rPr>
              <a:t> The information usually comes from the </a:t>
            </a:r>
            <a:r>
              <a:rPr lang="en-US" b="1" dirty="0">
                <a:solidFill>
                  <a:schemeClr val="dk1"/>
                </a:solidFill>
                <a:latin typeface="Montserrat ExtraLight"/>
                <a:ea typeface="Calibri"/>
                <a:cs typeface="Calibri"/>
                <a:sym typeface="Calibri"/>
              </a:rPr>
              <a:t>rep meeting and the UniServ Director.</a:t>
            </a:r>
            <a:endParaRPr lang="en-US" sz="1200" b="1" dirty="0">
              <a:latin typeface="Montserrat ExtraLight" panose="00000300000000000000" pitchFamily="2" charset="0"/>
            </a:endParaRPr>
          </a:p>
          <a:p>
            <a:pPr marL="285750" indent="-285750">
              <a:lnSpc>
                <a:spcPct val="150000"/>
              </a:lnSpc>
              <a:buClr>
                <a:schemeClr val="dk1"/>
              </a:buClr>
              <a:buSzPts val="2400"/>
              <a:buFont typeface="Arial"/>
              <a:buChar char="•"/>
            </a:pPr>
            <a:r>
              <a:rPr lang="en-US" sz="1200" b="1" dirty="0">
                <a:solidFill>
                  <a:schemeClr val="dk1"/>
                </a:solidFill>
                <a:latin typeface="Montserrat ExtraLight"/>
                <a:ea typeface="Calibri"/>
                <a:cs typeface="Calibri"/>
                <a:sym typeface="Calibri"/>
              </a:rPr>
              <a:t>Try. Individuals are expecting that you try to have answers to their question.</a:t>
            </a:r>
            <a:r>
              <a:rPr lang="en-US" b="1" dirty="0">
                <a:solidFill>
                  <a:schemeClr val="dk1"/>
                </a:solidFill>
                <a:latin typeface="Montserrat ExtraLight"/>
                <a:ea typeface="Calibri"/>
                <a:cs typeface="Calibri"/>
                <a:sym typeface="Calibri"/>
              </a:rPr>
              <a:t> </a:t>
            </a:r>
            <a:endParaRPr lang="en-US" sz="1200" b="1" dirty="0">
              <a:latin typeface="Montserrat ExtraLight" panose="00000300000000000000" pitchFamily="2" charset="0"/>
            </a:endParaRPr>
          </a:p>
          <a:p>
            <a:pPr marL="285750" indent="-285750">
              <a:lnSpc>
                <a:spcPct val="150000"/>
              </a:lnSpc>
              <a:buClr>
                <a:schemeClr val="dk1"/>
              </a:buClr>
              <a:buSzPts val="2400"/>
              <a:buFont typeface="Arial"/>
              <a:buChar char="•"/>
            </a:pPr>
            <a:r>
              <a:rPr lang="en-US" sz="1200" b="1" dirty="0">
                <a:solidFill>
                  <a:schemeClr val="dk1"/>
                </a:solidFill>
                <a:latin typeface="Montserrat ExtraLight"/>
                <a:ea typeface="Calibri"/>
                <a:cs typeface="Calibri"/>
                <a:sym typeface="Calibri"/>
              </a:rPr>
              <a:t>If you do not know, ask. When you do not have the answer to a question just inform the individual that you will look into it and get back to them</a:t>
            </a:r>
            <a:r>
              <a:rPr lang="en-US" b="1" dirty="0">
                <a:solidFill>
                  <a:schemeClr val="dk1"/>
                </a:solidFill>
                <a:latin typeface="Montserrat ExtraLight"/>
                <a:ea typeface="Calibri"/>
                <a:cs typeface="Calibri"/>
                <a:sym typeface="Calibri"/>
              </a:rPr>
              <a:t>. Don't come up with something from the cuff. Ask UD or pose questions during rep meeting.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21</a:t>
            </a:fld>
            <a:endParaRPr lang="en-US"/>
          </a:p>
        </p:txBody>
      </p:sp>
    </p:spTree>
    <p:extLst>
      <p:ext uri="{BB962C8B-B14F-4D97-AF65-F5344CB8AC3E}">
        <p14:creationId xmlns:p14="http://schemas.microsoft.com/office/powerpoint/2010/main" val="8444698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50000"/>
              </a:lnSpc>
              <a:buClr>
                <a:schemeClr val="dk1"/>
              </a:buClr>
              <a:buSzPts val="2200"/>
              <a:buFont typeface="Arial"/>
              <a:buChar char="•"/>
            </a:pPr>
            <a:r>
              <a:rPr lang="en-US" sz="1200" b="1" dirty="0">
                <a:solidFill>
                  <a:schemeClr val="dk1"/>
                </a:solidFill>
                <a:latin typeface="Montserrat ExtraLight"/>
                <a:ea typeface="Calibri"/>
                <a:cs typeface="Calibri"/>
                <a:sym typeface="Calibri"/>
              </a:rPr>
              <a:t>Administration. Set up a time to meet with administration to apprise them of your role as the building representative. </a:t>
            </a:r>
            <a:r>
              <a:rPr lang="en-US" b="1" dirty="0">
                <a:solidFill>
                  <a:schemeClr val="dk1"/>
                </a:solidFill>
                <a:latin typeface="Montserrat ExtraLight"/>
                <a:ea typeface="Calibri"/>
                <a:cs typeface="Calibri"/>
                <a:sym typeface="Calibri"/>
              </a:rPr>
              <a:t>Sometimes reps meet on a regular basis with admin. </a:t>
            </a:r>
            <a:endParaRPr lang="en-US" sz="1200" b="1" dirty="0">
              <a:latin typeface="Montserrat ExtraLight" panose="00000300000000000000" pitchFamily="2" charset="0"/>
            </a:endParaRPr>
          </a:p>
          <a:p>
            <a:pPr marL="285750" indent="-285750">
              <a:lnSpc>
                <a:spcPct val="150000"/>
              </a:lnSpc>
              <a:buClr>
                <a:schemeClr val="dk1"/>
              </a:buClr>
              <a:buSzPts val="2200"/>
              <a:buFont typeface="Arial"/>
              <a:buChar char="•"/>
            </a:pPr>
            <a:r>
              <a:rPr lang="en-US" sz="1200" b="1" dirty="0">
                <a:solidFill>
                  <a:schemeClr val="dk1"/>
                </a:solidFill>
                <a:latin typeface="Montserrat ExtraLight"/>
                <a:ea typeface="Calibri"/>
                <a:cs typeface="Calibri"/>
                <a:sym typeface="Calibri"/>
              </a:rPr>
              <a:t>Membership. Obtain a school roster and introduce yourself to the members in the building. This is your way of letting everyone know that you are the rep.</a:t>
            </a:r>
            <a:r>
              <a:rPr lang="en-US" b="1" dirty="0">
                <a:solidFill>
                  <a:schemeClr val="dk1"/>
                </a:solidFill>
                <a:latin typeface="Montserrat ExtraLight"/>
                <a:ea typeface="Calibri"/>
                <a:cs typeface="Calibri"/>
                <a:sym typeface="Calibri"/>
              </a:rPr>
              <a:t> </a:t>
            </a:r>
            <a:endParaRPr lang="en-US" sz="1200" b="1" dirty="0">
              <a:latin typeface="Montserrat ExtraLight" panose="00000300000000000000" pitchFamily="2" charset="0"/>
            </a:endParaRPr>
          </a:p>
          <a:p>
            <a:pPr marL="285750" indent="-285750">
              <a:lnSpc>
                <a:spcPct val="150000"/>
              </a:lnSpc>
              <a:buClr>
                <a:schemeClr val="dk1"/>
              </a:buClr>
              <a:buSzPts val="2200"/>
              <a:buFont typeface="Arial"/>
              <a:buChar char="•"/>
            </a:pPr>
            <a:r>
              <a:rPr lang="en-US" sz="1200" b="1" dirty="0">
                <a:solidFill>
                  <a:schemeClr val="dk1"/>
                </a:solidFill>
                <a:latin typeface="Montserrat ExtraLight"/>
                <a:ea typeface="Calibri"/>
                <a:cs typeface="Calibri"/>
                <a:sym typeface="Calibri"/>
              </a:rPr>
              <a:t>Potential Members. Once you have a membership list you will know who the members are in your building.</a:t>
            </a:r>
            <a:r>
              <a:rPr lang="en-US" b="1" dirty="0">
                <a:solidFill>
                  <a:schemeClr val="dk1"/>
                </a:solidFill>
                <a:latin typeface="Montserrat ExtraLight"/>
                <a:ea typeface="Calibri"/>
                <a:cs typeface="Calibri"/>
                <a:sym typeface="Calibri"/>
              </a:rPr>
              <a:t> </a:t>
            </a:r>
            <a:r>
              <a:rPr lang="en-US" sz="1200" b="1" dirty="0">
                <a:solidFill>
                  <a:schemeClr val="dk1"/>
                </a:solidFill>
                <a:latin typeface="Montserrat ExtraLight"/>
                <a:ea typeface="Calibri"/>
                <a:cs typeface="Calibri"/>
                <a:sym typeface="Calibri"/>
              </a:rPr>
              <a:t> Approach potential members by saying hello and let them know that if they change their mind about membership, you will be happy to welcome them to the organization.</a:t>
            </a:r>
            <a:endParaRPr lang="en-US" sz="1200" b="1" dirty="0">
              <a:latin typeface="Montserrat ExtraLight"/>
            </a:endParaRPr>
          </a:p>
          <a:p>
            <a:endParaRPr lang="en-US" dirty="0"/>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22</a:t>
            </a:fld>
            <a:endParaRPr lang="en-US"/>
          </a:p>
        </p:txBody>
      </p:sp>
    </p:spTree>
    <p:extLst>
      <p:ext uri="{BB962C8B-B14F-4D97-AF65-F5344CB8AC3E}">
        <p14:creationId xmlns:p14="http://schemas.microsoft.com/office/powerpoint/2010/main" val="30609314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50000"/>
              </a:lnSpc>
              <a:buClr>
                <a:schemeClr val="dk1"/>
              </a:buClr>
              <a:buSzPts val="2400"/>
              <a:buFont typeface="Arial"/>
              <a:buChar char="•"/>
            </a:pPr>
            <a:r>
              <a:rPr lang="en-US" sz="1200" b="1" dirty="0">
                <a:solidFill>
                  <a:schemeClr val="dk1"/>
                </a:solidFill>
                <a:latin typeface="Montserrat ExtraLight"/>
                <a:ea typeface="Calibri"/>
                <a:cs typeface="Calibri"/>
                <a:sym typeface="Calibri"/>
              </a:rPr>
              <a:t>Build leadership teams at building level</a:t>
            </a:r>
            <a:r>
              <a:rPr lang="en-US" b="1" dirty="0">
                <a:solidFill>
                  <a:schemeClr val="dk1"/>
                </a:solidFill>
                <a:latin typeface="Montserrat ExtraLight"/>
                <a:ea typeface="Calibri"/>
                <a:cs typeface="Calibri"/>
                <a:sym typeface="Calibri"/>
              </a:rPr>
              <a:t> </a:t>
            </a:r>
            <a:endParaRPr lang="en-US" b="1" dirty="0">
              <a:latin typeface="Montserrat ExtraLight" panose="00000300000000000000" pitchFamily="2" charset="0"/>
            </a:endParaRPr>
          </a:p>
          <a:p>
            <a:pPr marL="285750" marR="0" lvl="0" indent="-285750" algn="l" rtl="0">
              <a:lnSpc>
                <a:spcPct val="150000"/>
              </a:lnSpc>
              <a:spcBef>
                <a:spcPts val="0"/>
              </a:spcBef>
              <a:spcAft>
                <a:spcPts val="0"/>
              </a:spcAft>
              <a:buClr>
                <a:schemeClr val="dk1"/>
              </a:buClr>
              <a:buSzPts val="2400"/>
              <a:buFont typeface="Arial"/>
              <a:buChar char="•"/>
            </a:pPr>
            <a:r>
              <a:rPr lang="en-US" sz="1200" b="1" dirty="0">
                <a:solidFill>
                  <a:schemeClr val="dk1"/>
                </a:solidFill>
                <a:latin typeface="Montserrat ExtraLight"/>
                <a:ea typeface="Calibri"/>
                <a:cs typeface="Calibri"/>
                <a:sym typeface="Calibri"/>
              </a:rPr>
              <a:t>Engage membership, non-members</a:t>
            </a:r>
            <a:r>
              <a:rPr lang="en-US" b="1" dirty="0">
                <a:solidFill>
                  <a:schemeClr val="dk1"/>
                </a:solidFill>
                <a:latin typeface="Montserrat ExtraLight"/>
                <a:ea typeface="Calibri"/>
                <a:cs typeface="Calibri"/>
                <a:sym typeface="Calibri"/>
              </a:rPr>
              <a:t>,</a:t>
            </a:r>
            <a:r>
              <a:rPr lang="en-US" sz="1200" b="1" dirty="0">
                <a:solidFill>
                  <a:schemeClr val="dk1"/>
                </a:solidFill>
                <a:latin typeface="Montserrat ExtraLight"/>
                <a:ea typeface="Calibri"/>
                <a:cs typeface="Calibri"/>
                <a:sym typeface="Calibri"/>
              </a:rPr>
              <a:t> and administration</a:t>
            </a:r>
            <a:endParaRPr lang="en-US" sz="1200" b="1" dirty="0">
              <a:solidFill>
                <a:schemeClr val="dk1"/>
              </a:solidFill>
              <a:latin typeface="Montserrat ExtraLight"/>
              <a:ea typeface="Calibri"/>
              <a:cs typeface="Calibri"/>
            </a:endParaRPr>
          </a:p>
          <a:p>
            <a:pPr marL="285750" indent="-285750">
              <a:lnSpc>
                <a:spcPct val="150000"/>
              </a:lnSpc>
              <a:buClr>
                <a:schemeClr val="dk1"/>
              </a:buClr>
              <a:buSzPts val="2400"/>
              <a:buFont typeface="Arial"/>
              <a:buChar char="•"/>
            </a:pPr>
            <a:r>
              <a:rPr lang="en-US" sz="1200" b="1" dirty="0">
                <a:solidFill>
                  <a:schemeClr val="dk1"/>
                </a:solidFill>
                <a:latin typeface="Montserrat ExtraLight"/>
                <a:ea typeface="Calibri"/>
                <a:cs typeface="Calibri"/>
                <a:sym typeface="Calibri"/>
              </a:rPr>
              <a:t>Building level representation</a:t>
            </a:r>
            <a:r>
              <a:rPr lang="en-US" b="1" dirty="0">
                <a:solidFill>
                  <a:schemeClr val="dk1"/>
                </a:solidFill>
                <a:latin typeface="Montserrat ExtraLight"/>
                <a:ea typeface="Calibri"/>
                <a:cs typeface="Calibri"/>
                <a:sym typeface="Calibri"/>
              </a:rPr>
              <a:t>: representing in disciplinary meetings.  </a:t>
            </a:r>
            <a:endParaRPr lang="en-US" b="1" dirty="0">
              <a:latin typeface="Montserrat ExtraLight" panose="00000300000000000000" pitchFamily="2" charset="0"/>
            </a:endParaRPr>
          </a:p>
          <a:p>
            <a:pPr marL="285750" marR="0" lvl="0" indent="-285750" algn="l" rtl="0">
              <a:lnSpc>
                <a:spcPct val="150000"/>
              </a:lnSpc>
              <a:spcBef>
                <a:spcPts val="0"/>
              </a:spcBef>
              <a:spcAft>
                <a:spcPts val="0"/>
              </a:spcAft>
              <a:buClr>
                <a:schemeClr val="dk1"/>
              </a:buClr>
              <a:buSzPts val="2400"/>
              <a:buFont typeface="Arial"/>
              <a:buChar char="•"/>
            </a:pPr>
            <a:r>
              <a:rPr lang="en-US" sz="1200" b="1" dirty="0">
                <a:solidFill>
                  <a:schemeClr val="dk1"/>
                </a:solidFill>
                <a:latin typeface="Montserrat ExtraLight"/>
                <a:ea typeface="Calibri"/>
                <a:cs typeface="Calibri"/>
                <a:sym typeface="Calibri"/>
              </a:rPr>
              <a:t>USE IT or LOSE THEM. It is imperative that you use this information to effectively communicate with your membership</a:t>
            </a:r>
            <a:endParaRPr lang="en-US" dirty="0">
              <a:latin typeface="Montserrat ExtraLight"/>
            </a:endParaRPr>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23</a:t>
            </a:fld>
            <a:endParaRPr lang="en-US"/>
          </a:p>
        </p:txBody>
      </p:sp>
    </p:spTree>
    <p:extLst>
      <p:ext uri="{BB962C8B-B14F-4D97-AF65-F5344CB8AC3E}">
        <p14:creationId xmlns:p14="http://schemas.microsoft.com/office/powerpoint/2010/main" val="3898397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1 on 1 conversations to make three roles work. </a:t>
            </a:r>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24</a:t>
            </a:fld>
            <a:endParaRPr lang="en-US"/>
          </a:p>
        </p:txBody>
      </p:sp>
    </p:spTree>
    <p:extLst>
      <p:ext uri="{BB962C8B-B14F-4D97-AF65-F5344CB8AC3E}">
        <p14:creationId xmlns:p14="http://schemas.microsoft.com/office/powerpoint/2010/main" val="16630258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Conversations with potential members. </a:t>
            </a:r>
            <a:endParaRPr lang="en-US" dirty="0"/>
          </a:p>
          <a:p>
            <a:r>
              <a:rPr lang="en-US" dirty="0"/>
              <a:t>Some trainers say that if you don’t end an organizing conversation uncomfortably then you’re doing it wrong.</a:t>
            </a:r>
            <a:endParaRPr lang="en-US" dirty="0">
              <a:cs typeface="Calibri"/>
            </a:endParaRPr>
          </a:p>
          <a:p>
            <a:pPr marL="0" lvl="0" indent="0">
              <a:spcBef>
                <a:spcPts val="0"/>
              </a:spcBef>
              <a:spcAft>
                <a:spcPts val="0"/>
              </a:spcAft>
              <a:buNone/>
            </a:pPr>
            <a:r>
              <a:rPr lang="en-US" dirty="0"/>
              <a:t>Don’t go that far, but you can probe into some stuff people don’t typically discuss with coworkers.</a:t>
            </a:r>
            <a:endParaRPr lang="en-US" dirty="0">
              <a:cs typeface="Calibri"/>
            </a:endParaRPr>
          </a:p>
          <a:p>
            <a:pPr marL="0" lvl="0" indent="0">
              <a:spcBef>
                <a:spcPts val="0"/>
              </a:spcBef>
              <a:spcAft>
                <a:spcPts val="0"/>
              </a:spcAft>
              <a:buNone/>
            </a:pPr>
            <a:endParaRPr lang="en-US" dirty="0"/>
          </a:p>
          <a:p>
            <a:pPr marL="0" lvl="0" indent="0" rtl="0">
              <a:spcBef>
                <a:spcPts val="0"/>
              </a:spcBef>
              <a:spcAft>
                <a:spcPts val="0"/>
              </a:spcAft>
              <a:buNone/>
            </a:pPr>
            <a:r>
              <a:rPr lang="en-US" b="1" dirty="0"/>
              <a:t>Loop back here for organizing conversation role plays.</a:t>
            </a:r>
            <a:endParaRPr lang="en-US" b="1" dirty="0">
              <a:cs typeface="Calibri"/>
            </a:endParaRPr>
          </a:p>
          <a:p>
            <a:endParaRPr lang="en-US" dirty="0"/>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25</a:t>
            </a:fld>
            <a:endParaRPr lang="en-US"/>
          </a:p>
        </p:txBody>
      </p:sp>
    </p:spTree>
    <p:extLst>
      <p:ext uri="{BB962C8B-B14F-4D97-AF65-F5344CB8AC3E}">
        <p14:creationId xmlns:p14="http://schemas.microsoft.com/office/powerpoint/2010/main" val="40343430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n-US" dirty="0"/>
              <a:t>We as educators and activists like to talk.</a:t>
            </a:r>
          </a:p>
          <a:p>
            <a:pPr marL="0" marR="0" lvl="0" indent="0" algn="l" rtl="0">
              <a:spcBef>
                <a:spcPts val="0"/>
              </a:spcBef>
              <a:spcAft>
                <a:spcPts val="0"/>
              </a:spcAft>
              <a:buNone/>
            </a:pPr>
            <a:endParaRPr lang="en-US" dirty="0"/>
          </a:p>
          <a:p>
            <a:pPr marL="0" marR="0" lvl="0" indent="0" algn="l" rtl="0">
              <a:spcBef>
                <a:spcPts val="0"/>
              </a:spcBef>
              <a:spcAft>
                <a:spcPts val="0"/>
              </a:spcAft>
              <a:buNone/>
            </a:pPr>
            <a:r>
              <a:rPr lang="en-US" dirty="0"/>
              <a:t>Organizing conversations are 80% listening and 20% talking. </a:t>
            </a:r>
          </a:p>
          <a:p>
            <a:pPr marL="0" marR="0" lvl="0" indent="0" algn="l" rtl="0">
              <a:spcBef>
                <a:spcPts val="0"/>
              </a:spcBef>
              <a:spcAft>
                <a:spcPts val="0"/>
              </a:spcAft>
              <a:buNone/>
            </a:pPr>
            <a:r>
              <a:rPr lang="en-US" dirty="0"/>
              <a:t>Most of the first part of the conversation is you asking questions.</a:t>
            </a:r>
          </a:p>
          <a:p>
            <a:pPr marL="0" marR="0" lvl="0" indent="0" algn="l" rtl="0">
              <a:spcBef>
                <a:spcPts val="0"/>
              </a:spcBef>
              <a:spcAft>
                <a:spcPts val="0"/>
              </a:spcAft>
              <a:buNone/>
            </a:pPr>
            <a:r>
              <a:rPr lang="en-US" dirty="0"/>
              <a:t>	ESPECIALLY if it’s someone you don’t know particularly well</a:t>
            </a:r>
          </a:p>
          <a:p>
            <a:pPr marL="0" marR="0" lvl="0" indent="0" algn="l" rtl="0">
              <a:spcBef>
                <a:spcPts val="0"/>
              </a:spcBef>
              <a:spcAft>
                <a:spcPts val="0"/>
              </a:spcAft>
              <a:buNone/>
            </a:pPr>
            <a:endParaRPr lang="en-US" dirty="0"/>
          </a:p>
          <a:p>
            <a:pPr marL="0" marR="0" lvl="0" indent="0" algn="l" rtl="0">
              <a:spcBef>
                <a:spcPts val="0"/>
              </a:spcBef>
              <a:spcAft>
                <a:spcPts val="0"/>
              </a:spcAft>
              <a:buNone/>
            </a:pPr>
            <a:r>
              <a:rPr lang="en-US" dirty="0"/>
              <a:t>This is probably the hardest thing to master if you’re not already a natural listener.</a:t>
            </a:r>
          </a:p>
          <a:p>
            <a:endParaRPr lang="en-US" dirty="0"/>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26</a:t>
            </a:fld>
            <a:endParaRPr lang="en-US"/>
          </a:p>
        </p:txBody>
      </p:sp>
    </p:spTree>
    <p:extLst>
      <p:ext uri="{BB962C8B-B14F-4D97-AF65-F5344CB8AC3E}">
        <p14:creationId xmlns:p14="http://schemas.microsoft.com/office/powerpoint/2010/main" val="41556676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sz="1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endParaRPr>
          </a:p>
          <a:p>
            <a:pPr marL="0" marR="0">
              <a:lnSpc>
                <a:spcPct val="107000"/>
              </a:lnSpc>
              <a:spcBef>
                <a:spcPts val="0"/>
              </a:spcBef>
              <a:spcAft>
                <a:spcPts val="800"/>
              </a:spcAft>
            </a:pPr>
            <a:r>
              <a:rPr lang="en-US" sz="1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https://www.youtube.com/watch?v=4VOubVB4CTU</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(Everybody Loves Raymond – giraffe)</a:t>
            </a:r>
          </a:p>
          <a:p>
            <a:pPr marL="0" marR="0">
              <a:lnSpc>
                <a:spcPct val="107000"/>
              </a:lnSpc>
              <a:spcBef>
                <a:spcPts val="0"/>
              </a:spcBef>
              <a:spcAft>
                <a:spcPts val="800"/>
              </a:spcAft>
            </a:pP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2m58</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gn="l" rtl="0">
              <a:spcBef>
                <a:spcPts val="0"/>
              </a:spcBef>
              <a:spcAft>
                <a:spcPts val="0"/>
              </a:spcAft>
              <a:buNone/>
            </a:pP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89668A-8957-4DD0-8011-D86A2B8C80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9197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you’ve listened to their story, educate them on the issue that your union is current confronting. </a:t>
            </a:r>
          </a:p>
          <a:p>
            <a:r>
              <a:rPr lang="en-US" dirty="0"/>
              <a:t>Try to stick to facts if you don’t have an immediate rapport with the person (or, often, even if you do.)</a:t>
            </a:r>
          </a:p>
          <a:p>
            <a:r>
              <a:rPr lang="en-US" dirty="0"/>
              <a:t>Continue to ask questions! Let people be heard.</a:t>
            </a:r>
          </a:p>
          <a:p>
            <a:pPr marL="0" marR="0" lvl="0" indent="0" algn="l">
              <a:spcBef>
                <a:spcPts val="0"/>
              </a:spcBef>
              <a:spcAft>
                <a:spcPts val="0"/>
              </a:spcAft>
              <a:buNone/>
            </a:pPr>
            <a:r>
              <a:rPr lang="en-US" b="1" dirty="0"/>
              <a:t>TIP: </a:t>
            </a:r>
            <a:r>
              <a:rPr lang="en-US" dirty="0"/>
              <a:t>Make sure your message and facts are consistent among you and your team! It isn’t good organizing if you all are communicating different information.</a:t>
            </a:r>
            <a:endParaRPr lang="en-US" dirty="0">
              <a:cs typeface="Calibri"/>
            </a:endParaRPr>
          </a:p>
          <a:p>
            <a:pPr marL="0" marR="0" lvl="0" indent="0" algn="l" rtl="0">
              <a:spcBef>
                <a:spcPts val="0"/>
              </a:spcBef>
              <a:spcAft>
                <a:spcPts val="0"/>
              </a:spcAft>
              <a:buNone/>
            </a:pPr>
            <a:endParaRPr lang="en-US" dirty="0"/>
          </a:p>
          <a:p>
            <a:pPr marL="0" marR="0" lvl="0" indent="0" algn="l" rtl="0">
              <a:spcBef>
                <a:spcPts val="0"/>
              </a:spcBef>
              <a:spcAft>
                <a:spcPts val="0"/>
              </a:spcAft>
              <a:buNone/>
            </a:pPr>
            <a:r>
              <a:rPr lang="en-US" dirty="0"/>
              <a:t>People will talk about these conversations with other coworkers. That’s part of what makes it so important to be consistent.</a:t>
            </a:r>
            <a:endParaRPr lang="en-US" dirty="0">
              <a:cs typeface="Calibri"/>
            </a:endParaRPr>
          </a:p>
          <a:p>
            <a:pPr marL="0" marR="0" lvl="0" indent="0" algn="l" rtl="0">
              <a:spcBef>
                <a:spcPts val="0"/>
              </a:spcBef>
              <a:spcAft>
                <a:spcPts val="0"/>
              </a:spcAft>
              <a:buNone/>
            </a:pPr>
            <a:endParaRPr lang="en-US" dirty="0"/>
          </a:p>
          <a:p>
            <a:r>
              <a:rPr lang="en-US" b="1" dirty="0"/>
              <a:t>Activity: discuss what “facts” are.</a:t>
            </a:r>
            <a:endParaRPr lang="en-US" b="1" dirty="0">
              <a:cs typeface="Calibri"/>
            </a:endParaRPr>
          </a:p>
          <a:p>
            <a:pPr marL="0" marR="0" lvl="0" indent="0" algn="l" rtl="0">
              <a:spcBef>
                <a:spcPts val="0"/>
              </a:spcBef>
              <a:spcAft>
                <a:spcPts val="0"/>
              </a:spcAft>
              <a:buNone/>
            </a:pPr>
            <a:endParaRPr lang="en-US" sz="1200" b="0" i="0" u="none" strike="noStrike" cap="none" dirty="0">
              <a:solidFill>
                <a:schemeClr val="dk1"/>
              </a:solidFill>
              <a:latin typeface="Calibri"/>
              <a:ea typeface="Calibri"/>
              <a:cs typeface="Calibri"/>
              <a:sym typeface="Calibri"/>
            </a:endParaRPr>
          </a:p>
          <a:p>
            <a:endParaRPr lang="en-US" dirty="0"/>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28</a:t>
            </a:fld>
            <a:endParaRPr lang="en-US"/>
          </a:p>
        </p:txBody>
      </p:sp>
    </p:spTree>
    <p:extLst>
      <p:ext uri="{BB962C8B-B14F-4D97-AF65-F5344CB8AC3E}">
        <p14:creationId xmlns:p14="http://schemas.microsoft.com/office/powerpoint/2010/main" val="26350636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n-US" b="1" dirty="0"/>
              <a:t>TIP: </a:t>
            </a:r>
            <a:r>
              <a:rPr lang="en-US" dirty="0"/>
              <a:t>This is very difficult. You want to get them agitated with the facts, but not agitated with YOU, especially if you’re really digging deep.</a:t>
            </a:r>
          </a:p>
          <a:p>
            <a:pPr marL="0" marR="0" lvl="0" indent="0" algn="l" rtl="0">
              <a:spcBef>
                <a:spcPts val="0"/>
              </a:spcBef>
              <a:spcAft>
                <a:spcPts val="0"/>
              </a:spcAft>
              <a:buNone/>
            </a:pPr>
            <a:r>
              <a:rPr lang="en-US" dirty="0"/>
              <a:t>Tell the story about Mike Fusillo.</a:t>
            </a:r>
            <a:endParaRPr lang="en-US" dirty="0">
              <a:cs typeface="Calibri"/>
            </a:endParaRPr>
          </a:p>
          <a:p>
            <a:pPr marL="0" marR="0" lvl="0" indent="0" algn="l" rtl="0">
              <a:spcBef>
                <a:spcPts val="0"/>
              </a:spcBef>
              <a:spcAft>
                <a:spcPts val="0"/>
              </a:spcAft>
              <a:buNone/>
            </a:pPr>
            <a:endParaRPr lang="en-US" dirty="0"/>
          </a:p>
          <a:p>
            <a:r>
              <a:rPr lang="en-US" b="1" dirty="0"/>
              <a:t>Activity: </a:t>
            </a:r>
            <a:r>
              <a:rPr lang="en-US" dirty="0"/>
              <a:t>What are some other good agitational questions?</a:t>
            </a:r>
            <a:endParaRPr lang="en-US" dirty="0">
              <a:cs typeface="Calibri"/>
            </a:endParaRPr>
          </a:p>
          <a:p>
            <a:pPr marL="0" lvl="0" indent="457200" rtl="0">
              <a:spcBef>
                <a:spcPts val="0"/>
              </a:spcBef>
              <a:spcAft>
                <a:spcPts val="0"/>
              </a:spcAft>
              <a:buSzPts val="1100"/>
              <a:buNone/>
            </a:pPr>
            <a:r>
              <a:rPr lang="en-US" dirty="0"/>
              <a:t>How much longer are you willing to put up with this? Etc.</a:t>
            </a:r>
            <a:endParaRPr lang="en-US" dirty="0">
              <a:cs typeface="Calibri"/>
            </a:endParaRPr>
          </a:p>
          <a:p>
            <a:pPr marL="0" lvl="0" indent="0" rtl="0">
              <a:spcBef>
                <a:spcPts val="0"/>
              </a:spcBef>
              <a:spcAft>
                <a:spcPts val="0"/>
              </a:spcAft>
              <a:buSzPts val="1100"/>
              <a:buNone/>
            </a:pPr>
            <a:endParaRPr lang="en-US" dirty="0"/>
          </a:p>
          <a:p>
            <a:pPr>
              <a:buSzPts val="1100"/>
            </a:pPr>
            <a:r>
              <a:rPr lang="en-US" dirty="0"/>
              <a:t>Recognize if you’ve pushed too far and need to back off for a follow up conversation. </a:t>
            </a:r>
            <a:endParaRPr lang="en-US" dirty="0">
              <a:cs typeface="Calibri"/>
            </a:endParaRPr>
          </a:p>
          <a:p>
            <a:pPr marL="0" lvl="0" indent="0" rtl="0">
              <a:spcBef>
                <a:spcPts val="0"/>
              </a:spcBef>
              <a:spcAft>
                <a:spcPts val="0"/>
              </a:spcAft>
              <a:buSzPts val="1100"/>
              <a:buNone/>
            </a:pPr>
            <a:endParaRPr lang="en-US" dirty="0"/>
          </a:p>
          <a:p>
            <a:pPr marL="0" lvl="0" indent="0" rtl="0">
              <a:spcBef>
                <a:spcPts val="0"/>
              </a:spcBef>
              <a:spcAft>
                <a:spcPts val="0"/>
              </a:spcAft>
              <a:buClr>
                <a:schemeClr val="dk1"/>
              </a:buClr>
              <a:buSzPts val="1100"/>
              <a:buFont typeface="Arial"/>
              <a:buNone/>
            </a:pPr>
            <a:r>
              <a:rPr lang="en-US" dirty="0"/>
              <a:t>We’ll discuss more of this in “Issue identification” and “Organizing.”</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29</a:t>
            </a:fld>
            <a:endParaRPr lang="en-US"/>
          </a:p>
        </p:txBody>
      </p:sp>
    </p:spTree>
    <p:extLst>
      <p:ext uri="{BB962C8B-B14F-4D97-AF65-F5344CB8AC3E}">
        <p14:creationId xmlns:p14="http://schemas.microsoft.com/office/powerpoint/2010/main" val="17696436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Listen-Educate-Agitate-inoculate: Just like you inoculate against a disease, you’re inoculating them against management’s arguments.</a:t>
            </a:r>
          </a:p>
          <a:p>
            <a:pPr marL="0" marR="0" lvl="0" indent="0" algn="l" rtl="0">
              <a:spcBef>
                <a:spcPts val="0"/>
              </a:spcBef>
              <a:spcAft>
                <a:spcPts val="0"/>
              </a:spcAft>
              <a:buNone/>
            </a:pPr>
            <a:endParaRPr lang="en-US" dirty="0"/>
          </a:p>
          <a:p>
            <a:r>
              <a:rPr lang="en-US" dirty="0"/>
              <a:t>Present management's argument, then offer the union's counter argument.</a:t>
            </a:r>
            <a:endParaRPr lang="en-US" dirty="0">
              <a:cs typeface="Calibri"/>
            </a:endParaRPr>
          </a:p>
          <a:p>
            <a:pPr marL="0" marR="0" lvl="0" indent="0" algn="l" rtl="0">
              <a:spcBef>
                <a:spcPts val="0"/>
              </a:spcBef>
              <a:spcAft>
                <a:spcPts val="0"/>
              </a:spcAft>
              <a:buNone/>
            </a:pPr>
            <a:r>
              <a:rPr lang="en-US" dirty="0"/>
              <a:t>When they hear it from management, it builds your credibility and they already have a counterargument in mind.</a:t>
            </a:r>
            <a:endParaRPr lang="en-US" dirty="0">
              <a:cs typeface="Calibri"/>
            </a:endParaRPr>
          </a:p>
          <a:p>
            <a:r>
              <a:rPr lang="en-US" b="1" dirty="0"/>
              <a:t>Activity:</a:t>
            </a:r>
            <a:r>
              <a:rPr lang="en-US" dirty="0"/>
              <a:t> what are arguments against things you’ve been pursuing? </a:t>
            </a:r>
            <a:endParaRPr lang="en-US" dirty="0">
              <a:cs typeface="Calibri"/>
            </a:endParaRPr>
          </a:p>
          <a:p>
            <a:r>
              <a:rPr lang="en-US" dirty="0"/>
              <a:t>The slide just shows a number of examples.</a:t>
            </a:r>
            <a:endParaRPr lang="en-US" dirty="0">
              <a:cs typeface="Calibri"/>
            </a:endParaRPr>
          </a:p>
          <a:p>
            <a:pPr marL="0" marR="0" lvl="0" indent="0" algn="l" rtl="0">
              <a:spcBef>
                <a:spcPts val="0"/>
              </a:spcBef>
              <a:spcAft>
                <a:spcPts val="0"/>
              </a:spcAft>
              <a:buNone/>
            </a:pPr>
            <a:endParaRPr lang="en-US" sz="1200" b="0" i="0" u="none" strike="noStrike" cap="none" dirty="0">
              <a:solidFill>
                <a:schemeClr val="dk1"/>
              </a:solidFill>
              <a:latin typeface="Calibri"/>
              <a:ea typeface="Calibri"/>
              <a:cs typeface="Calibri"/>
              <a:sym typeface="Calibri"/>
            </a:endParaRPr>
          </a:p>
          <a:p>
            <a:endParaRPr lang="en-US" dirty="0"/>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30</a:t>
            </a:fld>
            <a:endParaRPr lang="en-US"/>
          </a:p>
        </p:txBody>
      </p:sp>
    </p:spTree>
    <p:extLst>
      <p:ext uri="{BB962C8B-B14F-4D97-AF65-F5344CB8AC3E}">
        <p14:creationId xmlns:p14="http://schemas.microsoft.com/office/powerpoint/2010/main" val="24652106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n-US" dirty="0"/>
              <a:t>Try to know what you don’t know and ask questions about it.</a:t>
            </a:r>
          </a:p>
          <a:p>
            <a:r>
              <a:rPr lang="en-US" dirty="0"/>
              <a:t>Who else should I talk to? </a:t>
            </a:r>
            <a:endParaRPr lang="en-US" dirty="0">
              <a:cs typeface="Calibri"/>
            </a:endParaRPr>
          </a:p>
          <a:p>
            <a:pPr marL="0" marR="0" lvl="0" indent="0" algn="l" rtl="0">
              <a:spcBef>
                <a:spcPts val="0"/>
              </a:spcBef>
              <a:spcAft>
                <a:spcPts val="0"/>
              </a:spcAft>
              <a:buNone/>
            </a:pPr>
            <a:r>
              <a:rPr lang="en-US" dirty="0"/>
              <a:t>Who do you know that has good ideas on this issue?</a:t>
            </a:r>
            <a:endParaRPr lang="en-US" dirty="0">
              <a:cs typeface="Calibri"/>
            </a:endParaRPr>
          </a:p>
          <a:p>
            <a:pPr marL="0" marR="0" lvl="0" indent="0" algn="l" rtl="0">
              <a:spcBef>
                <a:spcPts val="0"/>
              </a:spcBef>
              <a:spcAft>
                <a:spcPts val="0"/>
              </a:spcAft>
              <a:buNone/>
            </a:pPr>
            <a:r>
              <a:rPr lang="en-US" dirty="0"/>
              <a:t>Who has been supporting you on this?</a:t>
            </a:r>
            <a:endParaRPr lang="en-US" dirty="0">
              <a:cs typeface="Calibri"/>
            </a:endParaRPr>
          </a:p>
          <a:p>
            <a:pPr marL="0" marR="0" lvl="0" indent="0" algn="l" rtl="0">
              <a:spcBef>
                <a:spcPts val="0"/>
              </a:spcBef>
              <a:spcAft>
                <a:spcPts val="0"/>
              </a:spcAft>
              <a:buNone/>
            </a:pPr>
            <a:r>
              <a:rPr lang="en-US" dirty="0"/>
              <a:t>Who do you count on for good advice?</a:t>
            </a:r>
            <a:endParaRPr lang="en-US" dirty="0">
              <a:cs typeface="Calibri"/>
            </a:endParaRPr>
          </a:p>
          <a:p>
            <a:r>
              <a:rPr lang="en-US" dirty="0"/>
              <a:t>Who do other people listen to?</a:t>
            </a:r>
            <a:endParaRPr lang="en-US" dirty="0">
              <a:cs typeface="Calibri"/>
            </a:endParaRPr>
          </a:p>
          <a:p>
            <a:pPr marL="0" marR="0" lvl="0" indent="0" algn="l" rtl="0">
              <a:spcBef>
                <a:spcPts val="0"/>
              </a:spcBef>
              <a:spcAft>
                <a:spcPts val="0"/>
              </a:spcAft>
              <a:buNone/>
            </a:pPr>
            <a:endParaRPr lang="en-US" dirty="0"/>
          </a:p>
          <a:p>
            <a:pPr marL="0" marR="0" lvl="0" indent="0" algn="l" rtl="0">
              <a:spcBef>
                <a:spcPts val="0"/>
              </a:spcBef>
              <a:spcAft>
                <a:spcPts val="0"/>
              </a:spcAft>
              <a:buNone/>
            </a:pPr>
            <a:r>
              <a:rPr lang="en-US" dirty="0"/>
              <a:t>This is also great for leadership identification--basically just asking who the leaders are and who the decision makers are on a given issue.</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89668A-8957-4DD0-8011-D86A2B8C80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7678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89668A-8957-4DD0-8011-D86A2B8C80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39086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Effective Communication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https://www.youtube.com/watch?v=3znzIslrQXg</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(most aggressive telemarketer vacation packages)</a:t>
            </a:r>
          </a:p>
          <a:p>
            <a:r>
              <a:rPr lang="en-US" sz="1800" dirty="0" err="1">
                <a:effectLst/>
                <a:latin typeface="Calibri" panose="020F0502020204030204" pitchFamily="34" charset="0"/>
                <a:ea typeface="Calibri" panose="020F0502020204030204" pitchFamily="34" charset="0"/>
                <a:cs typeface="Times New Roman" panose="02020603050405020304" pitchFamily="18" charset="0"/>
              </a:rPr>
              <a:t>3m26</a:t>
            </a:r>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33</a:t>
            </a:fld>
            <a:endParaRPr lang="en-US"/>
          </a:p>
        </p:txBody>
      </p:sp>
    </p:spTree>
    <p:extLst>
      <p:ext uri="{BB962C8B-B14F-4D97-AF65-F5344CB8AC3E}">
        <p14:creationId xmlns:p14="http://schemas.microsoft.com/office/powerpoint/2010/main" val="10952344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34</a:t>
            </a:fld>
            <a:endParaRPr lang="en-US"/>
          </a:p>
        </p:txBody>
      </p:sp>
    </p:spTree>
    <p:extLst>
      <p:ext uri="{BB962C8B-B14F-4D97-AF65-F5344CB8AC3E}">
        <p14:creationId xmlns:p14="http://schemas.microsoft.com/office/powerpoint/2010/main" val="32168469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Talk members through how to speak with administrators:</a:t>
            </a:r>
          </a:p>
          <a:p>
            <a:pPr marL="171450" indent="-171450">
              <a:buFont typeface="Arial"/>
              <a:buChar char="•"/>
            </a:pPr>
            <a:r>
              <a:rPr lang="en-US" dirty="0">
                <a:cs typeface="Calibri"/>
              </a:rPr>
              <a:t>Professional, collegial, transparent, at same level in role rep. </a:t>
            </a:r>
          </a:p>
          <a:p>
            <a:pPr marL="171450" indent="-171450">
              <a:buFont typeface="Arial"/>
              <a:buChar char="•"/>
            </a:pPr>
            <a:r>
              <a:rPr lang="en-US" dirty="0">
                <a:cs typeface="Calibri"/>
              </a:rPr>
              <a:t>Pose problems </a:t>
            </a:r>
            <a:r>
              <a:rPr lang="en-US" b="1" dirty="0">
                <a:cs typeface="Calibri"/>
              </a:rPr>
              <a:t>and</a:t>
            </a:r>
            <a:r>
              <a:rPr lang="en-US" dirty="0">
                <a:cs typeface="Calibri"/>
              </a:rPr>
              <a:t> solutions.</a:t>
            </a:r>
          </a:p>
          <a:p>
            <a:pPr marL="171450" indent="-171450">
              <a:buFont typeface="Arial"/>
              <a:buChar char="•"/>
            </a:pPr>
            <a:r>
              <a:rPr lang="en-US" dirty="0">
                <a:cs typeface="Calibri"/>
              </a:rPr>
              <a:t>Memorialize conversations in writing (especially deliverables –what you agree upon)</a:t>
            </a:r>
            <a:endParaRPr lang="en-US" dirty="0"/>
          </a:p>
          <a:p>
            <a:pPr marL="171450" indent="-171450">
              <a:buFont typeface="Arial"/>
              <a:buChar char="•"/>
            </a:pPr>
            <a:r>
              <a:rPr lang="en-US" dirty="0">
                <a:cs typeface="Calibri"/>
              </a:rPr>
              <a:t>Thank for time and effort to work together. </a:t>
            </a:r>
          </a:p>
          <a:p>
            <a:pPr marL="171450" indent="-171450">
              <a:buFont typeface="Arial"/>
              <a:buChar char="•"/>
            </a:pPr>
            <a:endParaRPr lang="en-US" dirty="0">
              <a:cs typeface="Calibri"/>
            </a:endParaRPr>
          </a:p>
          <a:p>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35</a:t>
            </a:fld>
            <a:endParaRPr lang="en-US"/>
          </a:p>
        </p:txBody>
      </p:sp>
    </p:spTree>
    <p:extLst>
      <p:ext uri="{BB962C8B-B14F-4D97-AF65-F5344CB8AC3E}">
        <p14:creationId xmlns:p14="http://schemas.microsoft.com/office/powerpoint/2010/main" val="26269267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Afternoon program. </a:t>
            </a:r>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36</a:t>
            </a:fld>
            <a:endParaRPr lang="en-US"/>
          </a:p>
        </p:txBody>
      </p:sp>
    </p:spTree>
    <p:extLst>
      <p:ext uri="{BB962C8B-B14F-4D97-AF65-F5344CB8AC3E}">
        <p14:creationId xmlns:p14="http://schemas.microsoft.com/office/powerpoint/2010/main" val="19538327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Talk members through how to speak with administrators:</a:t>
            </a:r>
          </a:p>
          <a:p>
            <a:pPr marL="171450" indent="-171450">
              <a:buFont typeface="Arial"/>
              <a:buChar char="•"/>
            </a:pPr>
            <a:r>
              <a:rPr lang="en-US" dirty="0">
                <a:cs typeface="Calibri"/>
              </a:rPr>
              <a:t>Professional, collegial, transparent, at same level in role rep. </a:t>
            </a:r>
          </a:p>
          <a:p>
            <a:pPr marL="171450" indent="-171450">
              <a:buFont typeface="Arial"/>
              <a:buChar char="•"/>
            </a:pPr>
            <a:r>
              <a:rPr lang="en-US" dirty="0">
                <a:cs typeface="Calibri"/>
              </a:rPr>
              <a:t>Pose problems </a:t>
            </a:r>
            <a:r>
              <a:rPr lang="en-US" b="1" dirty="0">
                <a:cs typeface="Calibri"/>
              </a:rPr>
              <a:t>and</a:t>
            </a:r>
            <a:r>
              <a:rPr lang="en-US" dirty="0">
                <a:cs typeface="Calibri"/>
              </a:rPr>
              <a:t> solutions.</a:t>
            </a:r>
          </a:p>
          <a:p>
            <a:pPr marL="171450" indent="-171450">
              <a:buFont typeface="Arial"/>
              <a:buChar char="•"/>
            </a:pPr>
            <a:r>
              <a:rPr lang="en-US" dirty="0">
                <a:cs typeface="Calibri"/>
              </a:rPr>
              <a:t>Memorialize conversations in writing (especially deliverables –what you agree upon)</a:t>
            </a:r>
            <a:endParaRPr lang="en-US" dirty="0"/>
          </a:p>
          <a:p>
            <a:pPr marL="171450" indent="-171450">
              <a:buFont typeface="Arial"/>
              <a:buChar char="•"/>
            </a:pPr>
            <a:r>
              <a:rPr lang="en-US" dirty="0">
                <a:cs typeface="Calibri"/>
              </a:rPr>
              <a:t>Thank for time and effort to work together. </a:t>
            </a:r>
          </a:p>
          <a:p>
            <a:pPr marL="171450" indent="-171450">
              <a:buFont typeface="Arial"/>
              <a:buChar char="•"/>
            </a:pPr>
            <a:endParaRPr lang="en-US" dirty="0">
              <a:cs typeface="Calibri"/>
            </a:endParaRPr>
          </a:p>
          <a:p>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37</a:t>
            </a:fld>
            <a:endParaRPr lang="en-US"/>
          </a:p>
        </p:txBody>
      </p:sp>
    </p:spTree>
    <p:extLst>
      <p:ext uri="{BB962C8B-B14F-4D97-AF65-F5344CB8AC3E}">
        <p14:creationId xmlns:p14="http://schemas.microsoft.com/office/powerpoint/2010/main" val="32281698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Building relationships: </a:t>
            </a:r>
          </a:p>
          <a:p>
            <a:pPr marL="0" marR="0">
              <a:lnSpc>
                <a:spcPct val="107000"/>
              </a:lnSpc>
              <a:spcBef>
                <a:spcPts val="0"/>
              </a:spcBef>
              <a:spcAft>
                <a:spcPts val="800"/>
              </a:spcAft>
            </a:pPr>
            <a:r>
              <a:rPr lang="en-US"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https://www.youtube.com/watch?v=C4gH6O-KTpw</a:t>
            </a: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 (comedian re building a raft). </a:t>
            </a:r>
          </a:p>
          <a:p>
            <a:r>
              <a:rPr lang="en-US" sz="1200" dirty="0" err="1">
                <a:effectLst/>
                <a:latin typeface="Calibri" panose="020F0502020204030204" pitchFamily="34" charset="0"/>
                <a:ea typeface="Calibri" panose="020F0502020204030204" pitchFamily="34" charset="0"/>
                <a:cs typeface="Times New Roman" panose="02020603050405020304" pitchFamily="18" charset="0"/>
              </a:rPr>
              <a:t>1m30</a:t>
            </a:r>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38</a:t>
            </a:fld>
            <a:endParaRPr lang="en-US"/>
          </a:p>
        </p:txBody>
      </p:sp>
    </p:spTree>
    <p:extLst>
      <p:ext uri="{BB962C8B-B14F-4D97-AF65-F5344CB8AC3E}">
        <p14:creationId xmlns:p14="http://schemas.microsoft.com/office/powerpoint/2010/main" val="33604565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are going to talk about building your team. As a building rep you can’t do everything yourself. Nor would you want to. It should be your goal to engage members in your building to assist you in building strong representation at your building. </a:t>
            </a:r>
          </a:p>
          <a:p>
            <a:endParaRPr lang="en-US" dirty="0"/>
          </a:p>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39</a:t>
            </a:fld>
            <a:endParaRPr lang="en-US"/>
          </a:p>
        </p:txBody>
      </p:sp>
    </p:spTree>
    <p:extLst>
      <p:ext uri="{BB962C8B-B14F-4D97-AF65-F5344CB8AC3E}">
        <p14:creationId xmlns:p14="http://schemas.microsoft.com/office/powerpoint/2010/main" val="13012077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spcAft>
                <a:spcPts val="0"/>
              </a:spcAft>
              <a:buNone/>
            </a:pPr>
            <a:r>
              <a:rPr lang="en-US" dirty="0"/>
              <a:t>You want leaders on your team.</a:t>
            </a:r>
          </a:p>
          <a:p>
            <a:pPr marL="0" lvl="0" indent="0">
              <a:spcBef>
                <a:spcPts val="0"/>
              </a:spcBef>
              <a:spcAft>
                <a:spcPts val="0"/>
              </a:spcAft>
              <a:buNone/>
            </a:pPr>
            <a:r>
              <a:rPr lang="en-US" dirty="0"/>
              <a:t>Natural Leaders are people who…</a:t>
            </a:r>
            <a:endParaRPr lang="en-US" dirty="0">
              <a:cs typeface="Calibri"/>
            </a:endParaRPr>
          </a:p>
          <a:p>
            <a:pPr marL="0" lvl="0" indent="457200" rtl="0">
              <a:spcBef>
                <a:spcPts val="0"/>
              </a:spcBef>
              <a:spcAft>
                <a:spcPts val="0"/>
              </a:spcAft>
              <a:buNone/>
            </a:pPr>
            <a:r>
              <a:rPr lang="en-US" dirty="0"/>
              <a:t>Organize happy hours</a:t>
            </a:r>
            <a:endParaRPr lang="en-US" dirty="0">
              <a:cs typeface="Calibri"/>
            </a:endParaRPr>
          </a:p>
          <a:p>
            <a:pPr marL="0" lvl="0" indent="457200" rtl="0">
              <a:spcBef>
                <a:spcPts val="0"/>
              </a:spcBef>
              <a:spcAft>
                <a:spcPts val="0"/>
              </a:spcAft>
              <a:buNone/>
            </a:pPr>
            <a:r>
              <a:rPr lang="en-US" dirty="0"/>
              <a:t>Gather donations for sick or struggling coworkers</a:t>
            </a:r>
            <a:endParaRPr lang="en-US" dirty="0">
              <a:cs typeface="Calibri"/>
            </a:endParaRPr>
          </a:p>
          <a:p>
            <a:pPr marL="0" lvl="0" indent="457200" rtl="0">
              <a:spcBef>
                <a:spcPts val="0"/>
              </a:spcBef>
              <a:spcAft>
                <a:spcPts val="0"/>
              </a:spcAft>
              <a:buNone/>
            </a:pPr>
            <a:r>
              <a:rPr lang="en-US" dirty="0"/>
              <a:t>Are respected for their professional ability</a:t>
            </a:r>
            <a:endParaRPr lang="en-US" dirty="0">
              <a:cs typeface="Calibri"/>
            </a:endParaRPr>
          </a:p>
          <a:p>
            <a:pPr marL="0" lvl="0" indent="457200" rtl="0">
              <a:spcBef>
                <a:spcPts val="0"/>
              </a:spcBef>
              <a:spcAft>
                <a:spcPts val="0"/>
              </a:spcAft>
              <a:buNone/>
            </a:pPr>
            <a:r>
              <a:rPr lang="en-US" dirty="0"/>
              <a:t>Bring cupcakes on people’s birthday</a:t>
            </a:r>
            <a:endParaRPr lang="en-US" dirty="0">
              <a:cs typeface="Calibri"/>
            </a:endParaRPr>
          </a:p>
          <a:p>
            <a:pPr marL="0" lvl="0" indent="0" rtl="0">
              <a:spcBef>
                <a:spcPts val="0"/>
              </a:spcBef>
              <a:spcAft>
                <a:spcPts val="0"/>
              </a:spcAft>
              <a:buNone/>
            </a:pPr>
            <a:endParaRPr lang="en-US" dirty="0"/>
          </a:p>
          <a:p>
            <a:pPr marL="0" lvl="0" indent="0" rtl="0">
              <a:spcBef>
                <a:spcPts val="0"/>
              </a:spcBef>
              <a:spcAft>
                <a:spcPts val="0"/>
              </a:spcAft>
              <a:buNone/>
            </a:pPr>
            <a:r>
              <a:rPr lang="en-US" dirty="0"/>
              <a:t>Leaders have followers:</a:t>
            </a:r>
            <a:endParaRPr lang="en-US" dirty="0">
              <a:cs typeface="Calibri"/>
            </a:endParaRPr>
          </a:p>
          <a:p>
            <a:pPr marL="0" lvl="0" indent="0">
              <a:spcBef>
                <a:spcPts val="0"/>
              </a:spcBef>
              <a:spcAft>
                <a:spcPts val="0"/>
              </a:spcAft>
              <a:buNone/>
            </a:pPr>
            <a:r>
              <a:rPr lang="en-US" dirty="0"/>
              <a:t>	A follower can just be someone who asks them for information.</a:t>
            </a:r>
            <a:endParaRPr lang="en-US" dirty="0">
              <a:cs typeface="Calibri"/>
            </a:endParaRPr>
          </a:p>
          <a:p>
            <a:pPr marL="0" lvl="0" indent="0">
              <a:spcBef>
                <a:spcPts val="0"/>
              </a:spcBef>
              <a:spcAft>
                <a:spcPts val="0"/>
              </a:spcAft>
              <a:buNone/>
            </a:pPr>
            <a:r>
              <a:rPr lang="en-US" dirty="0"/>
              <a:t>	</a:t>
            </a:r>
            <a:endParaRPr lang="en-US" dirty="0">
              <a:cs typeface="Calibri"/>
            </a:endParaRPr>
          </a:p>
          <a:p>
            <a:pPr marL="0" lvl="0" indent="0">
              <a:spcBef>
                <a:spcPts val="0"/>
              </a:spcBef>
              <a:spcAft>
                <a:spcPts val="0"/>
              </a:spcAft>
              <a:buNone/>
            </a:pPr>
            <a:r>
              <a:rPr lang="en-US" dirty="0"/>
              <a:t>Potential Leaders/Activists:</a:t>
            </a:r>
            <a:endParaRPr lang="en-US" dirty="0">
              <a:cs typeface="Calibri"/>
            </a:endParaRPr>
          </a:p>
          <a:p>
            <a:pPr marL="0" lvl="0" indent="0">
              <a:spcBef>
                <a:spcPts val="0"/>
              </a:spcBef>
              <a:spcAft>
                <a:spcPts val="0"/>
              </a:spcAft>
              <a:buNone/>
            </a:pPr>
            <a:r>
              <a:rPr lang="en-US" dirty="0"/>
              <a:t>	People who want to be involved, but don’t have followers</a:t>
            </a:r>
            <a:endParaRPr lang="en-US" dirty="0">
              <a:cs typeface="Calibri"/>
            </a:endParaRPr>
          </a:p>
          <a:p>
            <a:r>
              <a:rPr lang="en-US" dirty="0"/>
              <a:t>	This will most often be younger folks that haven’t established themselves in the building yet. E.g. active outside of school. </a:t>
            </a:r>
            <a:endParaRPr lang="en-US" dirty="0">
              <a:cs typeface="Calibri"/>
            </a:endParaRPr>
          </a:p>
          <a:p>
            <a:pPr marL="0" lvl="0" indent="0" rtl="0">
              <a:spcBef>
                <a:spcPts val="0"/>
              </a:spcBef>
              <a:spcAft>
                <a:spcPts val="0"/>
              </a:spcAft>
              <a:buNone/>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40</a:t>
            </a:fld>
            <a:endParaRPr lang="en-US"/>
          </a:p>
        </p:txBody>
      </p:sp>
    </p:spTree>
    <p:extLst>
      <p:ext uri="{BB962C8B-B14F-4D97-AF65-F5344CB8AC3E}">
        <p14:creationId xmlns:p14="http://schemas.microsoft.com/office/powerpoint/2010/main" val="27325472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Clarifying natural vs potential leaders. Just griping not offering solutions. </a:t>
            </a:r>
            <a:endParaRPr lang="en-US" dirty="0"/>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41</a:t>
            </a:fld>
            <a:endParaRPr lang="en-US"/>
          </a:p>
        </p:txBody>
      </p:sp>
    </p:spTree>
    <p:extLst>
      <p:ext uri="{BB962C8B-B14F-4D97-AF65-F5344CB8AC3E}">
        <p14:creationId xmlns:p14="http://schemas.microsoft.com/office/powerpoint/2010/main" val="886845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want to build up your credibility with your coworkers. </a:t>
            </a:r>
            <a:endParaRPr lang="en-US" dirty="0">
              <a:cs typeface="Calibri"/>
            </a:endParaRPr>
          </a:p>
          <a:p>
            <a:r>
              <a:rPr lang="en-US" sz="1200" b="1" dirty="0">
                <a:latin typeface="Montserrat ExtraLight"/>
              </a:rPr>
              <a:t>When you’ve identified folks to be on your team, you’ll all want to be intentional about each </a:t>
            </a:r>
            <a:r>
              <a:rPr lang="en-US" b="1" dirty="0">
                <a:latin typeface="Montserrat ExtraLight"/>
              </a:rPr>
              <a:t>others'</a:t>
            </a:r>
            <a:r>
              <a:rPr lang="en-US" sz="1200" b="1" dirty="0">
                <a:latin typeface="Montserrat ExtraLight"/>
              </a:rPr>
              <a:t> leadership development.</a:t>
            </a:r>
            <a:r>
              <a:rPr lang="en-US" b="1" dirty="0">
                <a:latin typeface="Montserrat ExtraLight"/>
              </a:rPr>
              <a:t> Play on people's strength. </a:t>
            </a:r>
            <a:endParaRPr lang="en-US" sz="1200" b="1" dirty="0">
              <a:latin typeface="Montserrat ExtraLight"/>
            </a:endParaRPr>
          </a:p>
          <a:p>
            <a:r>
              <a:rPr lang="en-US" sz="1200" b="1" dirty="0">
                <a:latin typeface="Montserrat ExtraLight"/>
              </a:rPr>
              <a:t>Lead democratically and include members in decision making.</a:t>
            </a:r>
            <a:r>
              <a:rPr lang="en-US" b="1" dirty="0">
                <a:latin typeface="Montserrat ExtraLight"/>
              </a:rPr>
              <a:t> Reputation means being inclusive. </a:t>
            </a:r>
            <a:endParaRPr lang="en-US" b="1" dirty="0">
              <a:latin typeface="Montserrat ExtraLight" panose="00000300000000000000" pitchFamily="2" charset="0"/>
            </a:endParaRPr>
          </a:p>
          <a:p>
            <a:r>
              <a:rPr lang="en-US" sz="1200" b="1" dirty="0">
                <a:latin typeface="Montserrat ExtraLight"/>
              </a:rPr>
              <a:t>Encourage learning by sharing articles, newsletters and other updates to build each other’s capacity.</a:t>
            </a:r>
          </a:p>
          <a:p>
            <a:r>
              <a:rPr lang="en-US" sz="1200" b="1" dirty="0">
                <a:latin typeface="Montserrat ExtraLight"/>
              </a:rPr>
              <a:t>Communicate with each other and the membership often.</a:t>
            </a:r>
            <a:r>
              <a:rPr lang="en-US" b="1" dirty="0">
                <a:latin typeface="Montserrat ExtraLight"/>
              </a:rPr>
              <a:t> </a:t>
            </a:r>
            <a:endParaRPr lang="en-US" sz="1200" b="1" dirty="0">
              <a:latin typeface="Montserrat ExtraLight" panose="00000300000000000000" pitchFamily="2" charset="0"/>
            </a:endParaRPr>
          </a:p>
          <a:p>
            <a:pPr marL="0" lvl="0" indent="0">
              <a:spcBef>
                <a:spcPts val="0"/>
              </a:spcBef>
              <a:spcAft>
                <a:spcPts val="0"/>
              </a:spcAft>
              <a:buNone/>
            </a:pPr>
            <a:endParaRPr lang="en-US" dirty="0"/>
          </a:p>
          <a:p>
            <a:pPr marL="0" lvl="0" indent="0">
              <a:spcBef>
                <a:spcPts val="0"/>
              </a:spcBef>
              <a:spcAft>
                <a:spcPts val="0"/>
              </a:spcAft>
              <a:buNone/>
            </a:pPr>
            <a:r>
              <a:rPr lang="en-US" b="1" dirty="0"/>
              <a:t>Developing other people:</a:t>
            </a:r>
            <a:endParaRPr lang="en-US" b="1" dirty="0">
              <a:cs typeface="Calibri"/>
            </a:endParaRPr>
          </a:p>
          <a:p>
            <a:r>
              <a:rPr lang="en-US" dirty="0"/>
              <a:t>Ask people to do stuff. Being inclusive. </a:t>
            </a:r>
            <a:endParaRPr lang="en-US" dirty="0">
              <a:cs typeface="Calibri"/>
            </a:endParaRPr>
          </a:p>
          <a:p>
            <a:pPr marL="0" lvl="0" indent="0">
              <a:spcBef>
                <a:spcPts val="0"/>
              </a:spcBef>
              <a:spcAft>
                <a:spcPts val="0"/>
              </a:spcAft>
              <a:buNone/>
            </a:pPr>
            <a:r>
              <a:rPr lang="en-US" dirty="0"/>
              <a:t>What’s an example you all can think of where someone more active in the union has asked you to do something?</a:t>
            </a:r>
            <a:endParaRPr lang="en-US" dirty="0">
              <a:cs typeface="Calibri"/>
            </a:endParaRPr>
          </a:p>
          <a:p>
            <a:r>
              <a:rPr lang="en-US" dirty="0"/>
              <a:t>Why are you here?</a:t>
            </a:r>
            <a:endParaRPr lang="en-US" dirty="0">
              <a:cs typeface="Calibri"/>
            </a:endParaRPr>
          </a:p>
          <a:p>
            <a:pPr marL="0" lvl="0" indent="0">
              <a:spcBef>
                <a:spcPts val="0"/>
              </a:spcBef>
              <a:spcAft>
                <a:spcPts val="0"/>
              </a:spcAft>
              <a:buNone/>
            </a:pPr>
            <a:endParaRPr lang="en-US" dirty="0"/>
          </a:p>
          <a:p>
            <a:pPr marL="0" lvl="0" indent="0">
              <a:spcBef>
                <a:spcPts val="0"/>
              </a:spcBef>
              <a:spcAft>
                <a:spcPts val="0"/>
              </a:spcAft>
              <a:buNone/>
            </a:pPr>
            <a:r>
              <a:rPr lang="en-US" dirty="0"/>
              <a:t>Align your asks with their interests.</a:t>
            </a:r>
            <a:endParaRPr lang="en-US" dirty="0">
              <a:cs typeface="Calibri"/>
            </a:endParaRPr>
          </a:p>
          <a:p>
            <a:r>
              <a:rPr lang="en-US" dirty="0"/>
              <a:t>Interested in finances? Serve on the budget committee</a:t>
            </a:r>
            <a:endParaRPr lang="en-US" dirty="0">
              <a:cs typeface="Calibri"/>
            </a:endParaRPr>
          </a:p>
          <a:p>
            <a:r>
              <a:rPr lang="en-US" dirty="0"/>
              <a:t>Interested in professional practices? There’s a committee for that too</a:t>
            </a:r>
            <a:endParaRPr lang="en-US" dirty="0">
              <a:cs typeface="Calibri"/>
            </a:endParaRPr>
          </a:p>
          <a:p>
            <a:r>
              <a:rPr lang="en-US" dirty="0"/>
              <a:t>Interested in being an advocate? Come to SLC to learn to be more effective at it</a:t>
            </a:r>
            <a:endParaRPr lang="en-US" dirty="0">
              <a:cs typeface="Calibri"/>
            </a:endParaRPr>
          </a:p>
          <a:p>
            <a:r>
              <a:rPr lang="en-US" dirty="0"/>
              <a:t>Interested in a particular issue before the BoE? Come give a speech about it in public comment</a:t>
            </a:r>
            <a:endParaRPr lang="en-US" dirty="0">
              <a:cs typeface="Calibri"/>
            </a:endParaRPr>
          </a:p>
          <a:p>
            <a:pPr marL="0" lvl="0" indent="0">
              <a:spcBef>
                <a:spcPts val="0"/>
              </a:spcBef>
              <a:spcAft>
                <a:spcPts val="0"/>
              </a:spcAft>
              <a:buNone/>
            </a:pPr>
            <a:endParaRPr lang="en-US" dirty="0"/>
          </a:p>
          <a:p>
            <a:pPr marL="0" lvl="0" indent="0">
              <a:spcBef>
                <a:spcPts val="0"/>
              </a:spcBef>
              <a:spcAft>
                <a:spcPts val="0"/>
              </a:spcAft>
              <a:buNone/>
            </a:pPr>
            <a:r>
              <a:rPr lang="en-US" dirty="0"/>
              <a:t>Asks do not need to be limited to things in the building, but keeping tasks local will help them build credibility with their colleagues.</a:t>
            </a:r>
            <a:endParaRPr lang="en-US" dirty="0">
              <a:cs typeface="Calibri"/>
            </a:endParaRPr>
          </a:p>
          <a:p>
            <a:endParaRPr lang="en-US" dirty="0"/>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42</a:t>
            </a:fld>
            <a:endParaRPr lang="en-US"/>
          </a:p>
        </p:txBody>
      </p:sp>
    </p:spTree>
    <p:extLst>
      <p:ext uri="{BB962C8B-B14F-4D97-AF65-F5344CB8AC3E}">
        <p14:creationId xmlns:p14="http://schemas.microsoft.com/office/powerpoint/2010/main" val="35530508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spcAft>
                <a:spcPts val="0"/>
              </a:spcAft>
              <a:buNone/>
            </a:pPr>
            <a:r>
              <a:rPr lang="en-US" dirty="0"/>
              <a:t>Who has seen one of these before?</a:t>
            </a:r>
          </a:p>
          <a:p>
            <a:pPr marL="0" lvl="0" indent="0">
              <a:spcBef>
                <a:spcPts val="0"/>
              </a:spcBef>
              <a:spcAft>
                <a:spcPts val="0"/>
              </a:spcAft>
              <a:buNone/>
            </a:pPr>
            <a:r>
              <a:rPr lang="en-US" dirty="0"/>
              <a:t>Why is having a running membership chart important?</a:t>
            </a:r>
            <a:endParaRPr lang="en-US" dirty="0">
              <a:cs typeface="Calibri"/>
            </a:endParaRPr>
          </a:p>
          <a:p>
            <a:pPr marL="0" lvl="0" indent="0">
              <a:spcBef>
                <a:spcPts val="0"/>
              </a:spcBef>
              <a:spcAft>
                <a:spcPts val="0"/>
              </a:spcAft>
              <a:buNone/>
            </a:pPr>
            <a:r>
              <a:rPr lang="en-US" dirty="0"/>
              <a:t>Best practices:</a:t>
            </a:r>
            <a:endParaRPr lang="en-US" dirty="0">
              <a:cs typeface="Calibri"/>
            </a:endParaRPr>
          </a:p>
          <a:p>
            <a:pPr marL="0" lvl="0" indent="0">
              <a:spcBef>
                <a:spcPts val="0"/>
              </a:spcBef>
              <a:spcAft>
                <a:spcPts val="0"/>
              </a:spcAft>
              <a:buNone/>
            </a:pPr>
            <a:r>
              <a:rPr lang="en-US" dirty="0"/>
              <a:t>	Google Drive with Leaders</a:t>
            </a:r>
            <a:endParaRPr lang="en-US" dirty="0">
              <a:cs typeface="Calibri"/>
            </a:endParaRPr>
          </a:p>
          <a:p>
            <a:pPr marL="0" lvl="0" indent="0">
              <a:spcBef>
                <a:spcPts val="0"/>
              </a:spcBef>
              <a:spcAft>
                <a:spcPts val="0"/>
              </a:spcAft>
              <a:buNone/>
            </a:pPr>
            <a:r>
              <a:rPr lang="en-US" dirty="0"/>
              <a:t>	Keep it confidential</a:t>
            </a:r>
            <a:endParaRPr lang="en-US" dirty="0">
              <a:cs typeface="Calibri"/>
            </a:endParaRPr>
          </a:p>
          <a:p>
            <a:pPr marL="0" lvl="0" indent="0">
              <a:spcBef>
                <a:spcPts val="0"/>
              </a:spcBef>
              <a:spcAft>
                <a:spcPts val="0"/>
              </a:spcAft>
              <a:buNone/>
            </a:pPr>
            <a:r>
              <a:rPr lang="en-US" dirty="0"/>
              <a:t>	Include Assessments</a:t>
            </a:r>
            <a:endParaRPr lang="en-US" dirty="0">
              <a:cs typeface="Calibri"/>
            </a:endParaRPr>
          </a:p>
          <a:p>
            <a:pPr marL="0" lvl="0" indent="0">
              <a:spcBef>
                <a:spcPts val="0"/>
              </a:spcBef>
              <a:spcAft>
                <a:spcPts val="0"/>
              </a:spcAft>
              <a:buNone/>
            </a:pPr>
            <a:r>
              <a:rPr lang="en-US" dirty="0"/>
              <a:t>Color Coding is helpful</a:t>
            </a:r>
            <a:endParaRPr lang="en-US" dirty="0">
              <a:cs typeface="Calibri"/>
            </a:endParaRPr>
          </a:p>
          <a:p>
            <a:pPr marL="0" lvl="0" indent="0">
              <a:spcBef>
                <a:spcPts val="0"/>
              </a:spcBef>
              <a:spcAft>
                <a:spcPts val="0"/>
              </a:spcAft>
              <a:buNone/>
            </a:pPr>
            <a:r>
              <a:rPr lang="en-US" dirty="0"/>
              <a:t>Include: jobs, departments, shifts worked, ed/ep, interests, relationships, activities attended.</a:t>
            </a:r>
            <a:endParaRPr lang="en-US" dirty="0">
              <a:cs typeface="Calibri"/>
            </a:endParaRPr>
          </a:p>
          <a:p>
            <a:pPr marL="0" lvl="0" indent="0">
              <a:spcBef>
                <a:spcPts val="0"/>
              </a:spcBef>
              <a:spcAft>
                <a:spcPts val="0"/>
              </a:spcAft>
              <a:buNone/>
            </a:pPr>
            <a:r>
              <a:rPr lang="en-US" dirty="0"/>
              <a:t>This is something MSEA is working towards doing more of.</a:t>
            </a:r>
            <a:endParaRPr lang="en-US" dirty="0">
              <a:cs typeface="Calibri"/>
            </a:endParaRPr>
          </a:p>
          <a:p>
            <a:pPr marL="0" lvl="0" indent="0">
              <a:spcBef>
                <a:spcPts val="0"/>
              </a:spcBef>
              <a:spcAft>
                <a:spcPts val="0"/>
              </a:spcAft>
              <a:buNone/>
            </a:pPr>
            <a:r>
              <a:rPr lang="en-US" dirty="0"/>
              <a:t>Update information as necessary</a:t>
            </a:r>
            <a:endParaRPr lang="en-US" dirty="0">
              <a:cs typeface="Calibri"/>
            </a:endParaRPr>
          </a:p>
          <a:p>
            <a:pPr marL="0" lvl="0" indent="0">
              <a:spcBef>
                <a:spcPts val="0"/>
              </a:spcBef>
              <a:spcAft>
                <a:spcPts val="0"/>
              </a:spcAft>
              <a:buNone/>
            </a:pPr>
            <a:r>
              <a:rPr lang="en-US" dirty="0"/>
              <a:t>Lots of people basically keep these in their head. It’s helpful to put it on paper.</a:t>
            </a:r>
            <a:endParaRPr lang="en-US" dirty="0">
              <a:cs typeface="Calibri"/>
            </a:endParaRPr>
          </a:p>
          <a:p>
            <a:endParaRPr lang="en-US" dirty="0"/>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43</a:t>
            </a:fld>
            <a:endParaRPr lang="en-US"/>
          </a:p>
        </p:txBody>
      </p:sp>
    </p:spTree>
    <p:extLst>
      <p:ext uri="{BB962C8B-B14F-4D97-AF65-F5344CB8AC3E}">
        <p14:creationId xmlns:p14="http://schemas.microsoft.com/office/powerpoint/2010/main" val="38896956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What is it?</a:t>
            </a:r>
            <a:endParaRPr lang="en-US" dirty="0"/>
          </a:p>
          <a:p>
            <a:r>
              <a:rPr lang="en-US" b="1" dirty="0"/>
              <a:t>A Building Map is a visual to help support the work of union leaders at the worksite. Take your chart and put it on a map.</a:t>
            </a:r>
            <a:endParaRPr lang="en-US" dirty="0"/>
          </a:p>
          <a:p>
            <a:endParaRPr lang="en-US" dirty="0">
              <a:solidFill>
                <a:schemeClr val="dk1"/>
              </a:solidFill>
              <a:latin typeface="Calibri"/>
              <a:ea typeface="Calibri"/>
              <a:cs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Why is it important?</a:t>
            </a:r>
            <a:endParaRPr lang="en-US" dirty="0"/>
          </a:p>
          <a:p>
            <a:pPr marL="457200" indent="-342900">
              <a:buFont typeface="Calibri,Sans-Serif"/>
              <a:buChar char="●"/>
            </a:pPr>
            <a:r>
              <a:rPr lang="en-US" b="1" dirty="0"/>
              <a:t>Helps you make sure you know where people are</a:t>
            </a:r>
            <a:endParaRPr lang="en-US" dirty="0"/>
          </a:p>
          <a:p>
            <a:pPr marL="457200" indent="-342900">
              <a:buFont typeface="Calibri,Sans-Serif"/>
              <a:buChar char="●"/>
            </a:pPr>
            <a:r>
              <a:rPr lang="en-US" b="1" dirty="0"/>
              <a:t>Helps you be aware of natural groups in the building</a:t>
            </a:r>
            <a:endParaRPr lang="en-US" dirty="0">
              <a:cs typeface="Calibri" panose="020F0502020204030204"/>
            </a:endParaRPr>
          </a:p>
          <a:p>
            <a:pPr marL="457200" indent="-342900">
              <a:buFont typeface="Calibri,Sans-Serif"/>
              <a:buChar char="●"/>
            </a:pPr>
            <a:r>
              <a:rPr lang="en-US" b="1" dirty="0"/>
              <a:t>Good team-building activity for your local leaders</a:t>
            </a:r>
            <a:endParaRPr lang="en-US" dirty="0"/>
          </a:p>
          <a:p>
            <a:pPr marL="457200" indent="-342900">
              <a:buFont typeface="Calibri,Sans-Serif"/>
              <a:buChar char="●"/>
            </a:pPr>
            <a:r>
              <a:rPr lang="en-US" b="1" dirty="0"/>
              <a:t>Makes it easy to spot sections where membership is low</a:t>
            </a:r>
            <a:endParaRPr lang="en-US" dirty="0"/>
          </a:p>
          <a:p>
            <a:endParaRPr lang="en-US" dirty="0">
              <a:solidFill>
                <a:schemeClr val="dk1"/>
              </a:solidFill>
              <a:latin typeface="Calibri"/>
              <a:ea typeface="Calibri"/>
              <a:cs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Who does it?</a:t>
            </a:r>
            <a:endParaRPr lang="en-US" dirty="0"/>
          </a:p>
          <a:p>
            <a:r>
              <a:rPr lang="en-US" sz="1200" b="0" i="0" u="none" strike="noStrike" cap="none" dirty="0">
                <a:solidFill>
                  <a:schemeClr val="dk1"/>
                </a:solidFill>
                <a:latin typeface="Calibri"/>
                <a:ea typeface="Calibri"/>
                <a:cs typeface="Calibri"/>
                <a:sym typeface="Calibri"/>
              </a:rPr>
              <a:t>Do you do it alone?</a:t>
            </a:r>
            <a:endParaRPr lang="en-US" dirty="0"/>
          </a:p>
          <a:p>
            <a:pPr marL="0" marR="0" lvl="0" indent="0" algn="l" rtl="0">
              <a:spcBef>
                <a:spcPts val="0"/>
              </a:spcBef>
              <a:spcAft>
                <a:spcPts val="0"/>
              </a:spcAft>
              <a:buNone/>
            </a:pPr>
            <a:r>
              <a:rPr lang="en-US" dirty="0"/>
              <a:t>You do it with your team!</a:t>
            </a:r>
            <a:endParaRPr lang="en-US" dirty="0">
              <a:cs typeface="Calibri"/>
            </a:endParaRPr>
          </a:p>
          <a:p>
            <a:pPr marL="0" marR="0" lvl="0" indent="0" algn="l" rtl="0">
              <a:spcBef>
                <a:spcPts val="0"/>
              </a:spcBef>
              <a:spcAft>
                <a:spcPts val="0"/>
              </a:spcAft>
              <a:buNone/>
            </a:pPr>
            <a:endParaRPr lang="en-US" dirty="0"/>
          </a:p>
          <a:p>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44</a:t>
            </a:fld>
            <a:endParaRPr lang="en-US"/>
          </a:p>
        </p:txBody>
      </p:sp>
    </p:spTree>
    <p:extLst>
      <p:ext uri="{BB962C8B-B14F-4D97-AF65-F5344CB8AC3E}">
        <p14:creationId xmlns:p14="http://schemas.microsoft.com/office/powerpoint/2010/main" val="35584737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n-US" b="1" dirty="0">
                <a:highlight>
                  <a:srgbClr val="FFFF00"/>
                </a:highlight>
              </a:rPr>
              <a:t>Take out the yellow highlight?????</a:t>
            </a:r>
          </a:p>
          <a:p>
            <a:pPr marL="0" marR="0" lvl="0" indent="0" algn="l" rtl="0">
              <a:spcBef>
                <a:spcPts val="0"/>
              </a:spcBef>
              <a:spcAft>
                <a:spcPts val="0"/>
              </a:spcAft>
              <a:buNone/>
            </a:pPr>
            <a:r>
              <a:rPr lang="en-US" dirty="0"/>
              <a:t>A grievance is a contractual violation. You need to be able to point to a contract article that is being violated, or cite a well established and mutually understood past practice that arises from an article of the contract, to file a grievance.</a:t>
            </a:r>
          </a:p>
          <a:p>
            <a:pPr marL="0" marR="0" lvl="0" indent="0" algn="l" rtl="0">
              <a:spcBef>
                <a:spcPts val="0"/>
              </a:spcBef>
              <a:spcAft>
                <a:spcPts val="0"/>
              </a:spcAft>
              <a:buNone/>
            </a:pPr>
            <a:endParaRPr lang="en-US" dirty="0"/>
          </a:p>
          <a:p>
            <a:pPr marL="0" marR="0" lvl="0" indent="0" algn="l" rtl="0">
              <a:spcBef>
                <a:spcPts val="0"/>
              </a:spcBef>
              <a:spcAft>
                <a:spcPts val="0"/>
              </a:spcAft>
              <a:buNone/>
            </a:pPr>
            <a:r>
              <a:rPr lang="en-US" dirty="0"/>
              <a:t>A gripe is typically more a matter of an opinion, or the result in a change in culture/norms.</a:t>
            </a:r>
            <a:endParaRPr lang="en-US" dirty="0">
              <a:cs typeface="Calibri"/>
            </a:endParaRPr>
          </a:p>
          <a:p>
            <a:pPr marL="0" marR="0" lvl="0" indent="0" algn="l">
              <a:spcBef>
                <a:spcPts val="0"/>
              </a:spcBef>
              <a:spcAft>
                <a:spcPts val="0"/>
              </a:spcAft>
              <a:buNone/>
            </a:pPr>
            <a:endParaRPr lang="en-US" dirty="0">
              <a:cs typeface="Calibri"/>
            </a:endParaRPr>
          </a:p>
          <a:p>
            <a:r>
              <a:rPr lang="en-US" dirty="0">
                <a:cs typeface="Calibri"/>
              </a:rPr>
              <a:t>Grievances cannot be filed against co-workers. Mediation might be the solution. Grievances can only be filed against administration. </a:t>
            </a:r>
          </a:p>
          <a:p>
            <a:endParaRPr lang="en-US" dirty="0">
              <a:cs typeface="Calibri"/>
            </a:endParaRPr>
          </a:p>
          <a:p>
            <a:r>
              <a:rPr lang="en-US" b="1" dirty="0">
                <a:cs typeface="Calibri"/>
              </a:rPr>
              <a:t>Activity:</a:t>
            </a:r>
            <a:r>
              <a:rPr lang="en-US" dirty="0">
                <a:cs typeface="Calibri"/>
              </a:rPr>
              <a:t> what more could be a gripe or a grievance? </a:t>
            </a:r>
          </a:p>
          <a:p>
            <a:pPr marL="0" marR="0" lvl="0" indent="0" algn="l" rtl="0">
              <a:spcBef>
                <a:spcPts val="0"/>
              </a:spcBef>
              <a:spcAft>
                <a:spcPts val="0"/>
              </a:spcAft>
              <a:buNone/>
            </a:pPr>
            <a:endParaRPr lang="en-US" sz="1200" b="0" i="0" u="none" strike="noStrike" cap="none" dirty="0">
              <a:solidFill>
                <a:schemeClr val="dk1"/>
              </a:solidFill>
              <a:latin typeface="Calibri"/>
              <a:ea typeface="Calibri"/>
              <a:cs typeface="Calibri"/>
            </a:endParaRPr>
          </a:p>
          <a:p>
            <a:endParaRPr lang="en-US" dirty="0"/>
          </a:p>
          <a:p>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46</a:t>
            </a:fld>
            <a:endParaRPr lang="en-US"/>
          </a:p>
        </p:txBody>
      </p:sp>
    </p:spTree>
    <p:extLst>
      <p:ext uri="{BB962C8B-B14F-4D97-AF65-F5344CB8AC3E}">
        <p14:creationId xmlns:p14="http://schemas.microsoft.com/office/powerpoint/2010/main" val="29502943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n-US" b="1" dirty="0"/>
              <a:t>Define all of these. Put in disclaimer that not all of these need to be present to take on a case (see below). </a:t>
            </a:r>
          </a:p>
          <a:p>
            <a:pPr marL="0" marR="0" lvl="0" indent="0" algn="l" rtl="0">
              <a:spcBef>
                <a:spcPts val="0"/>
              </a:spcBef>
              <a:spcAft>
                <a:spcPts val="0"/>
              </a:spcAft>
              <a:buNone/>
            </a:pPr>
            <a:endParaRPr lang="en-US" dirty="0"/>
          </a:p>
          <a:p>
            <a:r>
              <a:rPr lang="en-US" dirty="0">
                <a:cs typeface="Calibri" panose="020F0502020204030204"/>
              </a:rPr>
              <a:t>Sometimes more difficult to organize around a grievance because of this. E.g. a grievance might only affect one person. A gripe might come from different people. E.g. being pulled to cover. </a:t>
            </a:r>
            <a:endParaRPr lang="en-US" dirty="0"/>
          </a:p>
          <a:p>
            <a:pPr marL="0" marR="0" lvl="0" indent="0" algn="l" rtl="0">
              <a:spcBef>
                <a:spcPts val="0"/>
              </a:spcBef>
              <a:spcAft>
                <a:spcPts val="0"/>
              </a:spcAft>
              <a:buNone/>
            </a:pPr>
            <a:r>
              <a:rPr lang="en-US" dirty="0"/>
              <a:t>What issues have you organized around in the past?</a:t>
            </a:r>
            <a:endParaRPr lang="en-US" dirty="0">
              <a:cs typeface="Calibri"/>
            </a:endParaRPr>
          </a:p>
          <a:p>
            <a:pPr marL="0" marR="0" lvl="0" indent="0" algn="l" rtl="0">
              <a:spcBef>
                <a:spcPts val="0"/>
              </a:spcBef>
              <a:spcAft>
                <a:spcPts val="0"/>
              </a:spcAft>
              <a:buNone/>
            </a:pPr>
            <a:endParaRPr lang="en-US" dirty="0"/>
          </a:p>
          <a:p>
            <a:pPr marL="0" marR="0" lvl="0" indent="0" algn="l" rtl="0">
              <a:spcBef>
                <a:spcPts val="0"/>
              </a:spcBef>
              <a:spcAft>
                <a:spcPts val="0"/>
              </a:spcAft>
              <a:buNone/>
            </a:pPr>
            <a:r>
              <a:rPr lang="en-US" dirty="0"/>
              <a:t>Did they hit all of these criteria?</a:t>
            </a:r>
            <a:endParaRPr lang="en-US" dirty="0">
              <a:cs typeface="Calibri"/>
            </a:endParaRPr>
          </a:p>
          <a:p>
            <a:pPr marL="0" marR="0" lvl="0" indent="0" algn="l" rtl="0">
              <a:spcBef>
                <a:spcPts val="0"/>
              </a:spcBef>
              <a:spcAft>
                <a:spcPts val="0"/>
              </a:spcAft>
              <a:buNone/>
            </a:pPr>
            <a:endParaRPr lang="en-US" dirty="0"/>
          </a:p>
          <a:p>
            <a:pPr marL="0" marR="0" lvl="0" indent="0" algn="l" rtl="0">
              <a:spcBef>
                <a:spcPts val="0"/>
              </a:spcBef>
              <a:spcAft>
                <a:spcPts val="0"/>
              </a:spcAft>
              <a:buNone/>
            </a:pPr>
            <a:r>
              <a:rPr lang="en-US" dirty="0"/>
              <a:t>Which ones did, and which ones didn’t?</a:t>
            </a:r>
            <a:endParaRPr lang="en-US" dirty="0">
              <a:cs typeface="Calibri"/>
            </a:endParaRPr>
          </a:p>
          <a:p>
            <a:pPr marL="0" marR="0" lvl="0" indent="0" algn="l" rtl="0">
              <a:spcBef>
                <a:spcPts val="0"/>
              </a:spcBef>
              <a:spcAft>
                <a:spcPts val="0"/>
              </a:spcAft>
              <a:buNone/>
            </a:pPr>
            <a:endParaRPr lang="en-US" dirty="0"/>
          </a:p>
          <a:p>
            <a:pPr marL="0" marR="0" lvl="0" indent="0" algn="l" rtl="0">
              <a:spcBef>
                <a:spcPts val="0"/>
              </a:spcBef>
              <a:spcAft>
                <a:spcPts val="0"/>
              </a:spcAft>
              <a:buNone/>
            </a:pPr>
            <a:r>
              <a:rPr lang="en-US" dirty="0"/>
              <a:t>Why?</a:t>
            </a:r>
            <a:endParaRPr lang="en-US" dirty="0">
              <a:cs typeface="Calibri"/>
            </a:endParaRPr>
          </a:p>
          <a:p>
            <a:pPr marL="0" marR="0" lvl="0" indent="0" algn="l" rtl="0">
              <a:spcBef>
                <a:spcPts val="0"/>
              </a:spcBef>
              <a:spcAft>
                <a:spcPts val="0"/>
              </a:spcAft>
              <a:buNone/>
            </a:pPr>
            <a:endParaRPr lang="en-US" dirty="0"/>
          </a:p>
          <a:p>
            <a:pPr marL="0" marR="0" lvl="0" indent="0" algn="l" rtl="0">
              <a:spcBef>
                <a:spcPts val="0"/>
              </a:spcBef>
              <a:spcAft>
                <a:spcPts val="0"/>
              </a:spcAft>
              <a:buNone/>
            </a:pPr>
            <a:r>
              <a:rPr lang="en-US" dirty="0"/>
              <a:t>Is there ever a reason to pursue an issue you may lose?</a:t>
            </a:r>
            <a:endParaRPr lang="en-US" dirty="0">
              <a:cs typeface="Calibri"/>
            </a:endParaRPr>
          </a:p>
          <a:p>
            <a:pPr marL="0" marR="0" lvl="0" indent="0" algn="l" rtl="0">
              <a:spcBef>
                <a:spcPts val="0"/>
              </a:spcBef>
              <a:spcAft>
                <a:spcPts val="0"/>
              </a:spcAft>
              <a:buNone/>
            </a:pPr>
            <a:r>
              <a:rPr lang="en-US" dirty="0"/>
              <a:t>Is there ever a reason to fight for something that only affects a few employees?</a:t>
            </a:r>
            <a:endParaRPr lang="en-US" dirty="0">
              <a:cs typeface="Calibri"/>
            </a:endParaRPr>
          </a:p>
          <a:p>
            <a:pPr marL="0" marR="0" lvl="0" indent="0" algn="l" rtl="0">
              <a:spcBef>
                <a:spcPts val="0"/>
              </a:spcBef>
              <a:spcAft>
                <a:spcPts val="0"/>
              </a:spcAft>
              <a:buNone/>
            </a:pPr>
            <a:r>
              <a:rPr lang="en-US" dirty="0"/>
              <a:t>Should the organization refuse to work on what the workers want?</a:t>
            </a:r>
            <a:endParaRPr lang="en-US" dirty="0">
              <a:cs typeface="Calibri"/>
            </a:endParaRPr>
          </a:p>
          <a:p>
            <a:endParaRPr lang="en-US" dirty="0"/>
          </a:p>
          <a:p>
            <a:pPr marL="0" marR="0" lvl="0" indent="0" algn="l">
              <a:spcBef>
                <a:spcPts val="0"/>
              </a:spcBef>
              <a:spcAft>
                <a:spcPts val="0"/>
              </a:spcAft>
              <a:buNone/>
            </a:pPr>
            <a:r>
              <a:rPr lang="en-US" dirty="0"/>
              <a:t>Ex: About 70% of my members wanted to arm a small group of school employees after a shooting in St. Mary’s. What would you have done?</a:t>
            </a:r>
            <a:endParaRPr lang="en-US" dirty="0">
              <a:cs typeface="Calibri"/>
            </a:endParaRPr>
          </a:p>
          <a:p>
            <a:pPr marL="0" marR="0" lvl="0" indent="0" algn="l" rtl="0">
              <a:spcBef>
                <a:spcPts val="0"/>
              </a:spcBef>
              <a:spcAft>
                <a:spcPts val="0"/>
              </a:spcAft>
              <a:buNone/>
            </a:pPr>
            <a:endParaRPr lang="en-US" sz="1200" b="0" i="0" u="none" strike="noStrike" cap="none" dirty="0">
              <a:solidFill>
                <a:schemeClr val="dk1"/>
              </a:solidFill>
              <a:latin typeface="Calibri"/>
              <a:ea typeface="Calibri"/>
              <a:cs typeface="Calibri"/>
              <a:sym typeface="Calibri"/>
            </a:endParaRPr>
          </a:p>
          <a:p>
            <a:endParaRPr lang="en-US" dirty="0"/>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47</a:t>
            </a:fld>
            <a:endParaRPr lang="en-US"/>
          </a:p>
        </p:txBody>
      </p:sp>
    </p:spTree>
    <p:extLst>
      <p:ext uri="{BB962C8B-B14F-4D97-AF65-F5344CB8AC3E}">
        <p14:creationId xmlns:p14="http://schemas.microsoft.com/office/powerpoint/2010/main" val="6873364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E.g. special teachers more pulled than others for coverage. </a:t>
            </a:r>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48</a:t>
            </a:fld>
            <a:endParaRPr lang="en-US"/>
          </a:p>
        </p:txBody>
      </p:sp>
    </p:spTree>
    <p:extLst>
      <p:ext uri="{BB962C8B-B14F-4D97-AF65-F5344CB8AC3E}">
        <p14:creationId xmlns:p14="http://schemas.microsoft.com/office/powerpoint/2010/main" val="35419844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n-US" dirty="0"/>
              <a:t>What tactics have you used in the past?</a:t>
            </a:r>
          </a:p>
          <a:p>
            <a:pPr marL="0" marR="0" lvl="0" indent="0" algn="l" rtl="0">
              <a:spcBef>
                <a:spcPts val="0"/>
              </a:spcBef>
              <a:spcAft>
                <a:spcPts val="0"/>
              </a:spcAft>
              <a:buNone/>
            </a:pPr>
            <a:r>
              <a:rPr lang="en-US" dirty="0"/>
              <a:t>What has worked well?</a:t>
            </a:r>
            <a:endParaRPr lang="en-US" dirty="0">
              <a:cs typeface="Calibri"/>
            </a:endParaRPr>
          </a:p>
          <a:p>
            <a:pPr marL="0" marR="0" lvl="0" indent="0" algn="l" rtl="0">
              <a:spcBef>
                <a:spcPts val="0"/>
              </a:spcBef>
              <a:spcAft>
                <a:spcPts val="0"/>
              </a:spcAft>
              <a:buNone/>
            </a:pPr>
            <a:r>
              <a:rPr lang="en-US" dirty="0"/>
              <a:t>What hasn’t been successful?</a:t>
            </a:r>
            <a:endParaRPr lang="en-US" dirty="0">
              <a:cs typeface="Calibri"/>
            </a:endParaRPr>
          </a:p>
          <a:p>
            <a:pPr marL="0" marR="0" lvl="0" indent="0" algn="l" rtl="0">
              <a:spcBef>
                <a:spcPts val="0"/>
              </a:spcBef>
              <a:spcAft>
                <a:spcPts val="0"/>
              </a:spcAft>
              <a:buNone/>
            </a:pPr>
            <a:r>
              <a:rPr lang="en-US" dirty="0"/>
              <a:t>Did your tactics fit the issue?</a:t>
            </a:r>
            <a:endParaRPr lang="en-US" dirty="0">
              <a:cs typeface="Calibri"/>
            </a:endParaRPr>
          </a:p>
          <a:p>
            <a:pPr marL="0" marR="0" lvl="0" indent="0" algn="l" rtl="0">
              <a:spcBef>
                <a:spcPts val="0"/>
              </a:spcBef>
              <a:spcAft>
                <a:spcPts val="0"/>
              </a:spcAft>
              <a:buNone/>
            </a:pPr>
            <a:r>
              <a:rPr lang="en-US" dirty="0"/>
              <a:t>Was is strategic?</a:t>
            </a:r>
            <a:endParaRPr lang="en-US" dirty="0">
              <a:cs typeface="Calibri"/>
            </a:endParaRPr>
          </a:p>
          <a:p>
            <a:pPr marL="0" marR="0" lvl="0" indent="0" algn="l" rtl="0">
              <a:spcBef>
                <a:spcPts val="0"/>
              </a:spcBef>
              <a:spcAft>
                <a:spcPts val="0"/>
              </a:spcAft>
              <a:buNone/>
            </a:pPr>
            <a:endParaRPr lang="en-US" dirty="0"/>
          </a:p>
          <a:p>
            <a:pPr marL="0" marR="0" lvl="0" indent="0" algn="l" rtl="0">
              <a:spcBef>
                <a:spcPts val="0"/>
              </a:spcBef>
              <a:spcAft>
                <a:spcPts val="0"/>
              </a:spcAft>
              <a:buNone/>
            </a:pPr>
            <a:r>
              <a:rPr lang="en-US" dirty="0"/>
              <a:t>Consider:</a:t>
            </a:r>
            <a:endParaRPr lang="en-US" dirty="0">
              <a:cs typeface="Calibri"/>
            </a:endParaRPr>
          </a:p>
          <a:p>
            <a:r>
              <a:rPr lang="en-US" dirty="0"/>
              <a:t>Who, what, what, where, when, why? </a:t>
            </a:r>
          </a:p>
          <a:p>
            <a:pPr marL="0" marR="0" lvl="0" indent="0" algn="l" rtl="0">
              <a:spcBef>
                <a:spcPts val="0"/>
              </a:spcBef>
              <a:spcAft>
                <a:spcPts val="0"/>
              </a:spcAft>
              <a:buNone/>
            </a:pPr>
            <a:r>
              <a:rPr lang="en-US" dirty="0"/>
              <a:t>Include your leadership team</a:t>
            </a:r>
            <a:endParaRPr lang="en-US" dirty="0">
              <a:cs typeface="Calibri"/>
            </a:endParaRPr>
          </a:p>
          <a:p>
            <a:pPr marL="0" marR="0" lvl="0" indent="0" algn="l" rtl="0">
              <a:spcBef>
                <a:spcPts val="0"/>
              </a:spcBef>
              <a:spcAft>
                <a:spcPts val="0"/>
              </a:spcAft>
              <a:buNone/>
            </a:pPr>
            <a:r>
              <a:rPr lang="en-US" dirty="0"/>
              <a:t>Utilize conversations to come up with a plan</a:t>
            </a:r>
            <a:endParaRPr lang="en-US" dirty="0">
              <a:cs typeface="Calibri"/>
            </a:endParaRPr>
          </a:p>
          <a:p>
            <a:pPr marL="0" marR="0" lvl="0" indent="0" algn="l" rtl="0">
              <a:spcBef>
                <a:spcPts val="0"/>
              </a:spcBef>
              <a:spcAft>
                <a:spcPts val="0"/>
              </a:spcAft>
              <a:buNone/>
            </a:pPr>
            <a:r>
              <a:rPr lang="en-US" dirty="0"/>
              <a:t>Roll it out, even if it’s not perfect if you’re on a deadline. You don’t want to miss an opportunity.</a:t>
            </a:r>
            <a:endParaRPr lang="en-US" dirty="0">
              <a:cs typeface="Calibri"/>
            </a:endParaRPr>
          </a:p>
          <a:p>
            <a:pPr marL="0" marR="0" lvl="0" indent="0" algn="l" rtl="0">
              <a:spcBef>
                <a:spcPts val="0"/>
              </a:spcBef>
              <a:spcAft>
                <a:spcPts val="0"/>
              </a:spcAft>
              <a:buNone/>
            </a:pPr>
            <a:endParaRPr lang="en-US" dirty="0"/>
          </a:p>
          <a:p>
            <a:r>
              <a:rPr lang="en-US" b="1" dirty="0"/>
              <a:t>ACTIVITY: Talk about different strategies. E.g. walk in ore walk out. Organize members to go to BOE meeting. Petitions. Emails to BOE members. </a:t>
            </a:r>
            <a:endParaRPr lang="en-US" b="1" dirty="0">
              <a:cs typeface="Calibri"/>
            </a:endParaRPr>
          </a:p>
          <a:p>
            <a:endParaRPr lang="en-US" b="1" dirty="0">
              <a:cs typeface="Calibri"/>
            </a:endParaRPr>
          </a:p>
          <a:p>
            <a:endParaRPr lang="en-US" b="1" dirty="0">
              <a:cs typeface="Calibri"/>
            </a:endParaRPr>
          </a:p>
          <a:p>
            <a:endParaRPr lang="en-US" b="1" dirty="0"/>
          </a:p>
          <a:p>
            <a:pPr marL="0" marR="0" lvl="0" indent="0" algn="l" rtl="0">
              <a:spcBef>
                <a:spcPts val="0"/>
              </a:spcBef>
              <a:spcAft>
                <a:spcPts val="0"/>
              </a:spcAft>
              <a:buNone/>
            </a:pPr>
            <a:endParaRPr lang="en-US" sz="1200" b="0" i="0" u="none" strike="noStrike" cap="none" dirty="0">
              <a:solidFill>
                <a:schemeClr val="dk1"/>
              </a:solidFill>
              <a:latin typeface="Calibri"/>
              <a:ea typeface="Calibri"/>
              <a:cs typeface="Calibri"/>
              <a:sym typeface="Calibri"/>
            </a:endParaRPr>
          </a:p>
          <a:p>
            <a:endParaRPr lang="en-US" dirty="0"/>
          </a:p>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49</a:t>
            </a:fld>
            <a:endParaRPr lang="en-US"/>
          </a:p>
        </p:txBody>
      </p:sp>
    </p:spTree>
    <p:extLst>
      <p:ext uri="{BB962C8B-B14F-4D97-AF65-F5344CB8AC3E}">
        <p14:creationId xmlns:p14="http://schemas.microsoft.com/office/powerpoint/2010/main" val="38053384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89668A-8957-4DD0-8011-D86A2B8C802C}" type="slidenum">
              <a:rPr lang="en-US" smtClean="0"/>
              <a:t>50</a:t>
            </a:fld>
            <a:endParaRPr lang="en-US"/>
          </a:p>
        </p:txBody>
      </p:sp>
    </p:spTree>
    <p:extLst>
      <p:ext uri="{BB962C8B-B14F-4D97-AF65-F5344CB8AC3E}">
        <p14:creationId xmlns:p14="http://schemas.microsoft.com/office/powerpoint/2010/main" val="175039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346F6-8299-625A-26D1-692401B847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B07BC2-C188-AB7F-EDEE-CA184B0FDB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9338818-7327-9D29-F789-B5DB38E35EA9}"/>
              </a:ext>
            </a:extLst>
          </p:cNvPr>
          <p:cNvSpPr>
            <a:spLocks noGrp="1"/>
          </p:cNvSpPr>
          <p:nvPr>
            <p:ph type="dt" sz="half" idx="10"/>
          </p:nvPr>
        </p:nvSpPr>
        <p:spPr/>
        <p:txBody>
          <a:bodyPr/>
          <a:lstStyle/>
          <a:p>
            <a:fld id="{3036E9C3-C9BD-42F4-8A30-CC103E8B5B66}" type="datetimeFigureOut">
              <a:rPr lang="en-US" smtClean="0"/>
              <a:t>7/8/2024</a:t>
            </a:fld>
            <a:endParaRPr lang="en-US"/>
          </a:p>
        </p:txBody>
      </p:sp>
      <p:sp>
        <p:nvSpPr>
          <p:cNvPr id="5" name="Footer Placeholder 4">
            <a:extLst>
              <a:ext uri="{FF2B5EF4-FFF2-40B4-BE49-F238E27FC236}">
                <a16:creationId xmlns:a16="http://schemas.microsoft.com/office/drawing/2014/main" id="{3750DC1F-9E34-7C36-FEB5-901EFF16AC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5D5E9F-6D2A-8B4E-4B2B-E19895C21DB4}"/>
              </a:ext>
            </a:extLst>
          </p:cNvPr>
          <p:cNvSpPr>
            <a:spLocks noGrp="1"/>
          </p:cNvSpPr>
          <p:nvPr>
            <p:ph type="sldNum" sz="quarter" idx="12"/>
          </p:nvPr>
        </p:nvSpPr>
        <p:spPr/>
        <p:txBody>
          <a:bodyPr/>
          <a:lstStyle/>
          <a:p>
            <a:fld id="{EBAB99E0-226A-4460-8694-83F9A3969257}" type="slidenum">
              <a:rPr lang="en-US" smtClean="0"/>
              <a:t>‹#›</a:t>
            </a:fld>
            <a:endParaRPr lang="en-US"/>
          </a:p>
        </p:txBody>
      </p:sp>
    </p:spTree>
    <p:extLst>
      <p:ext uri="{BB962C8B-B14F-4D97-AF65-F5344CB8AC3E}">
        <p14:creationId xmlns:p14="http://schemas.microsoft.com/office/powerpoint/2010/main" val="3379903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823FA-CA3D-E0FB-8CE4-1D9144E1D8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59B45A-FB45-E9DF-E57E-985904A146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30AFD0-4136-979C-5B3B-20040680BDED}"/>
              </a:ext>
            </a:extLst>
          </p:cNvPr>
          <p:cNvSpPr>
            <a:spLocks noGrp="1"/>
          </p:cNvSpPr>
          <p:nvPr>
            <p:ph type="dt" sz="half" idx="10"/>
          </p:nvPr>
        </p:nvSpPr>
        <p:spPr/>
        <p:txBody>
          <a:bodyPr/>
          <a:lstStyle/>
          <a:p>
            <a:fld id="{3036E9C3-C9BD-42F4-8A30-CC103E8B5B66}" type="datetimeFigureOut">
              <a:rPr lang="en-US" smtClean="0"/>
              <a:t>7/8/2024</a:t>
            </a:fld>
            <a:endParaRPr lang="en-US"/>
          </a:p>
        </p:txBody>
      </p:sp>
      <p:sp>
        <p:nvSpPr>
          <p:cNvPr id="5" name="Footer Placeholder 4">
            <a:extLst>
              <a:ext uri="{FF2B5EF4-FFF2-40B4-BE49-F238E27FC236}">
                <a16:creationId xmlns:a16="http://schemas.microsoft.com/office/drawing/2014/main" id="{F3CCE098-50C4-3BFB-E7B7-B09DFE10E1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ABA839-D682-1761-CFB7-0FFC6282DA6B}"/>
              </a:ext>
            </a:extLst>
          </p:cNvPr>
          <p:cNvSpPr>
            <a:spLocks noGrp="1"/>
          </p:cNvSpPr>
          <p:nvPr>
            <p:ph type="sldNum" sz="quarter" idx="12"/>
          </p:nvPr>
        </p:nvSpPr>
        <p:spPr/>
        <p:txBody>
          <a:bodyPr/>
          <a:lstStyle/>
          <a:p>
            <a:fld id="{EBAB99E0-226A-4460-8694-83F9A3969257}" type="slidenum">
              <a:rPr lang="en-US" smtClean="0"/>
              <a:t>‹#›</a:t>
            </a:fld>
            <a:endParaRPr lang="en-US"/>
          </a:p>
        </p:txBody>
      </p:sp>
    </p:spTree>
    <p:extLst>
      <p:ext uri="{BB962C8B-B14F-4D97-AF65-F5344CB8AC3E}">
        <p14:creationId xmlns:p14="http://schemas.microsoft.com/office/powerpoint/2010/main" val="423320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8385D-CB3C-B9C3-4D7C-796B293FAD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9FBFE43-908A-77A6-F036-04E793DBFA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AD0AC5-2559-560D-E277-8E942A205355}"/>
              </a:ext>
            </a:extLst>
          </p:cNvPr>
          <p:cNvSpPr>
            <a:spLocks noGrp="1"/>
          </p:cNvSpPr>
          <p:nvPr>
            <p:ph type="dt" sz="half" idx="10"/>
          </p:nvPr>
        </p:nvSpPr>
        <p:spPr/>
        <p:txBody>
          <a:bodyPr/>
          <a:lstStyle/>
          <a:p>
            <a:fld id="{3036E9C3-C9BD-42F4-8A30-CC103E8B5B66}" type="datetimeFigureOut">
              <a:rPr lang="en-US" smtClean="0"/>
              <a:t>7/8/2024</a:t>
            </a:fld>
            <a:endParaRPr lang="en-US"/>
          </a:p>
        </p:txBody>
      </p:sp>
      <p:sp>
        <p:nvSpPr>
          <p:cNvPr id="5" name="Footer Placeholder 4">
            <a:extLst>
              <a:ext uri="{FF2B5EF4-FFF2-40B4-BE49-F238E27FC236}">
                <a16:creationId xmlns:a16="http://schemas.microsoft.com/office/drawing/2014/main" id="{D7F555CA-3BF6-2505-BE59-C4D1CF43AD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79DBC3-AE69-2392-DA9E-AA874548BA07}"/>
              </a:ext>
            </a:extLst>
          </p:cNvPr>
          <p:cNvSpPr>
            <a:spLocks noGrp="1"/>
          </p:cNvSpPr>
          <p:nvPr>
            <p:ph type="sldNum" sz="quarter" idx="12"/>
          </p:nvPr>
        </p:nvSpPr>
        <p:spPr/>
        <p:txBody>
          <a:bodyPr/>
          <a:lstStyle/>
          <a:p>
            <a:fld id="{EBAB99E0-226A-4460-8694-83F9A3969257}" type="slidenum">
              <a:rPr lang="en-US" smtClean="0"/>
              <a:t>‹#›</a:t>
            </a:fld>
            <a:endParaRPr lang="en-US"/>
          </a:p>
        </p:txBody>
      </p:sp>
    </p:spTree>
    <p:extLst>
      <p:ext uri="{BB962C8B-B14F-4D97-AF65-F5344CB8AC3E}">
        <p14:creationId xmlns:p14="http://schemas.microsoft.com/office/powerpoint/2010/main" val="3822416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93073-26D5-3E7F-0348-D74F1ED6C6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7626A9-B813-177E-CEA6-E978AD95097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420ADDE-B742-0EC9-F50B-B9BD809AFD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3762353-A2AE-06A4-A55D-4C640ED24708}"/>
              </a:ext>
            </a:extLst>
          </p:cNvPr>
          <p:cNvSpPr>
            <a:spLocks noGrp="1"/>
          </p:cNvSpPr>
          <p:nvPr>
            <p:ph type="dt" sz="half" idx="10"/>
          </p:nvPr>
        </p:nvSpPr>
        <p:spPr/>
        <p:txBody>
          <a:bodyPr/>
          <a:lstStyle/>
          <a:p>
            <a:fld id="{3036E9C3-C9BD-42F4-8A30-CC103E8B5B66}" type="datetimeFigureOut">
              <a:rPr lang="en-US" smtClean="0"/>
              <a:t>7/8/2024</a:t>
            </a:fld>
            <a:endParaRPr lang="en-US"/>
          </a:p>
        </p:txBody>
      </p:sp>
      <p:sp>
        <p:nvSpPr>
          <p:cNvPr id="6" name="Footer Placeholder 5">
            <a:extLst>
              <a:ext uri="{FF2B5EF4-FFF2-40B4-BE49-F238E27FC236}">
                <a16:creationId xmlns:a16="http://schemas.microsoft.com/office/drawing/2014/main" id="{2A872977-945B-BD12-DA52-945E1A9BB3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2B5585-6C2F-91EB-1448-74D7719A3294}"/>
              </a:ext>
            </a:extLst>
          </p:cNvPr>
          <p:cNvSpPr>
            <a:spLocks noGrp="1"/>
          </p:cNvSpPr>
          <p:nvPr>
            <p:ph type="sldNum" sz="quarter" idx="12"/>
          </p:nvPr>
        </p:nvSpPr>
        <p:spPr/>
        <p:txBody>
          <a:bodyPr/>
          <a:lstStyle/>
          <a:p>
            <a:fld id="{EBAB99E0-226A-4460-8694-83F9A3969257}" type="slidenum">
              <a:rPr lang="en-US" smtClean="0"/>
              <a:t>‹#›</a:t>
            </a:fld>
            <a:endParaRPr lang="en-US"/>
          </a:p>
        </p:txBody>
      </p:sp>
    </p:spTree>
    <p:extLst>
      <p:ext uri="{BB962C8B-B14F-4D97-AF65-F5344CB8AC3E}">
        <p14:creationId xmlns:p14="http://schemas.microsoft.com/office/powerpoint/2010/main" val="1091576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39CEE-7364-1980-A076-2C49FECF699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56A6C3E-5C48-0AEB-321B-BD84C613AC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6448D9F-620A-6733-47B8-467620D3297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31C5D1-D542-2112-2DB2-45FC99AAEB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5C2280-3EAF-A694-7EA6-84C803994C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505A91-F643-609F-DCCB-2D052BA26B32}"/>
              </a:ext>
            </a:extLst>
          </p:cNvPr>
          <p:cNvSpPr>
            <a:spLocks noGrp="1"/>
          </p:cNvSpPr>
          <p:nvPr>
            <p:ph type="dt" sz="half" idx="10"/>
          </p:nvPr>
        </p:nvSpPr>
        <p:spPr/>
        <p:txBody>
          <a:bodyPr/>
          <a:lstStyle/>
          <a:p>
            <a:fld id="{3036E9C3-C9BD-42F4-8A30-CC103E8B5B66}" type="datetimeFigureOut">
              <a:rPr lang="en-US" smtClean="0"/>
              <a:t>7/8/2024</a:t>
            </a:fld>
            <a:endParaRPr lang="en-US"/>
          </a:p>
        </p:txBody>
      </p:sp>
      <p:sp>
        <p:nvSpPr>
          <p:cNvPr id="8" name="Footer Placeholder 7">
            <a:extLst>
              <a:ext uri="{FF2B5EF4-FFF2-40B4-BE49-F238E27FC236}">
                <a16:creationId xmlns:a16="http://schemas.microsoft.com/office/drawing/2014/main" id="{7D8CC25E-7A6D-8A55-6EEB-88229F2DFC0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A4378C-5FD7-DCDA-E4BC-5181904BCDCE}"/>
              </a:ext>
            </a:extLst>
          </p:cNvPr>
          <p:cNvSpPr>
            <a:spLocks noGrp="1"/>
          </p:cNvSpPr>
          <p:nvPr>
            <p:ph type="sldNum" sz="quarter" idx="12"/>
          </p:nvPr>
        </p:nvSpPr>
        <p:spPr/>
        <p:txBody>
          <a:bodyPr/>
          <a:lstStyle/>
          <a:p>
            <a:fld id="{EBAB99E0-226A-4460-8694-83F9A3969257}" type="slidenum">
              <a:rPr lang="en-US" smtClean="0"/>
              <a:t>‹#›</a:t>
            </a:fld>
            <a:endParaRPr lang="en-US"/>
          </a:p>
        </p:txBody>
      </p:sp>
    </p:spTree>
    <p:extLst>
      <p:ext uri="{BB962C8B-B14F-4D97-AF65-F5344CB8AC3E}">
        <p14:creationId xmlns:p14="http://schemas.microsoft.com/office/powerpoint/2010/main" val="1206931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02922-4EA7-B3E7-5B46-9AD269BB8AD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965757-1DBB-11A7-39A4-50310E66A24C}"/>
              </a:ext>
            </a:extLst>
          </p:cNvPr>
          <p:cNvSpPr>
            <a:spLocks noGrp="1"/>
          </p:cNvSpPr>
          <p:nvPr>
            <p:ph type="dt" sz="half" idx="10"/>
          </p:nvPr>
        </p:nvSpPr>
        <p:spPr/>
        <p:txBody>
          <a:bodyPr/>
          <a:lstStyle/>
          <a:p>
            <a:fld id="{3036E9C3-C9BD-42F4-8A30-CC103E8B5B66}" type="datetimeFigureOut">
              <a:rPr lang="en-US" smtClean="0"/>
              <a:t>7/8/2024</a:t>
            </a:fld>
            <a:endParaRPr lang="en-US"/>
          </a:p>
        </p:txBody>
      </p:sp>
      <p:sp>
        <p:nvSpPr>
          <p:cNvPr id="4" name="Footer Placeholder 3">
            <a:extLst>
              <a:ext uri="{FF2B5EF4-FFF2-40B4-BE49-F238E27FC236}">
                <a16:creationId xmlns:a16="http://schemas.microsoft.com/office/drawing/2014/main" id="{AE7BFDFF-1C80-600E-80D8-D6EEB7B27C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EC76F25-D01B-D440-CA31-381827093D28}"/>
              </a:ext>
            </a:extLst>
          </p:cNvPr>
          <p:cNvSpPr>
            <a:spLocks noGrp="1"/>
          </p:cNvSpPr>
          <p:nvPr>
            <p:ph type="sldNum" sz="quarter" idx="12"/>
          </p:nvPr>
        </p:nvSpPr>
        <p:spPr/>
        <p:txBody>
          <a:bodyPr/>
          <a:lstStyle/>
          <a:p>
            <a:fld id="{EBAB99E0-226A-4460-8694-83F9A3969257}" type="slidenum">
              <a:rPr lang="en-US" smtClean="0"/>
              <a:t>‹#›</a:t>
            </a:fld>
            <a:endParaRPr lang="en-US"/>
          </a:p>
        </p:txBody>
      </p:sp>
    </p:spTree>
    <p:extLst>
      <p:ext uri="{BB962C8B-B14F-4D97-AF65-F5344CB8AC3E}">
        <p14:creationId xmlns:p14="http://schemas.microsoft.com/office/powerpoint/2010/main" val="2612715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249FEB-503B-71EA-6A7A-AE5584B412E8}"/>
              </a:ext>
            </a:extLst>
          </p:cNvPr>
          <p:cNvSpPr>
            <a:spLocks noGrp="1"/>
          </p:cNvSpPr>
          <p:nvPr>
            <p:ph type="dt" sz="half" idx="10"/>
          </p:nvPr>
        </p:nvSpPr>
        <p:spPr/>
        <p:txBody>
          <a:bodyPr/>
          <a:lstStyle/>
          <a:p>
            <a:fld id="{3036E9C3-C9BD-42F4-8A30-CC103E8B5B66}" type="datetimeFigureOut">
              <a:rPr lang="en-US" smtClean="0"/>
              <a:t>7/8/2024</a:t>
            </a:fld>
            <a:endParaRPr lang="en-US"/>
          </a:p>
        </p:txBody>
      </p:sp>
      <p:sp>
        <p:nvSpPr>
          <p:cNvPr id="3" name="Footer Placeholder 2">
            <a:extLst>
              <a:ext uri="{FF2B5EF4-FFF2-40B4-BE49-F238E27FC236}">
                <a16:creationId xmlns:a16="http://schemas.microsoft.com/office/drawing/2014/main" id="{74C15C6C-F721-80BB-93D9-623804D4E6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BDAA337-1C49-4215-1C58-EC1409E200AC}"/>
              </a:ext>
            </a:extLst>
          </p:cNvPr>
          <p:cNvSpPr>
            <a:spLocks noGrp="1"/>
          </p:cNvSpPr>
          <p:nvPr>
            <p:ph type="sldNum" sz="quarter" idx="12"/>
          </p:nvPr>
        </p:nvSpPr>
        <p:spPr/>
        <p:txBody>
          <a:bodyPr/>
          <a:lstStyle/>
          <a:p>
            <a:fld id="{EBAB99E0-226A-4460-8694-83F9A3969257}" type="slidenum">
              <a:rPr lang="en-US" smtClean="0"/>
              <a:t>‹#›</a:t>
            </a:fld>
            <a:endParaRPr lang="en-US"/>
          </a:p>
        </p:txBody>
      </p:sp>
    </p:spTree>
    <p:extLst>
      <p:ext uri="{BB962C8B-B14F-4D97-AF65-F5344CB8AC3E}">
        <p14:creationId xmlns:p14="http://schemas.microsoft.com/office/powerpoint/2010/main" val="3394386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F1067-EF7B-FEC8-E656-5E7B3A98FC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EBA880-49C7-AAB0-FDAD-3D407CEB19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56732B-5F64-D859-0576-E08E0D2B36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3BF049-47DB-0FBE-A852-7A15B2FC6F5A}"/>
              </a:ext>
            </a:extLst>
          </p:cNvPr>
          <p:cNvSpPr>
            <a:spLocks noGrp="1"/>
          </p:cNvSpPr>
          <p:nvPr>
            <p:ph type="dt" sz="half" idx="10"/>
          </p:nvPr>
        </p:nvSpPr>
        <p:spPr/>
        <p:txBody>
          <a:bodyPr/>
          <a:lstStyle/>
          <a:p>
            <a:fld id="{3036E9C3-C9BD-42F4-8A30-CC103E8B5B66}" type="datetimeFigureOut">
              <a:rPr lang="en-US" smtClean="0"/>
              <a:t>7/8/2024</a:t>
            </a:fld>
            <a:endParaRPr lang="en-US"/>
          </a:p>
        </p:txBody>
      </p:sp>
      <p:sp>
        <p:nvSpPr>
          <p:cNvPr id="6" name="Footer Placeholder 5">
            <a:extLst>
              <a:ext uri="{FF2B5EF4-FFF2-40B4-BE49-F238E27FC236}">
                <a16:creationId xmlns:a16="http://schemas.microsoft.com/office/drawing/2014/main" id="{83CDEF12-431F-9192-781E-06240492F0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275954-19FC-3F0A-4D58-FB6098B6E16A}"/>
              </a:ext>
            </a:extLst>
          </p:cNvPr>
          <p:cNvSpPr>
            <a:spLocks noGrp="1"/>
          </p:cNvSpPr>
          <p:nvPr>
            <p:ph type="sldNum" sz="quarter" idx="12"/>
          </p:nvPr>
        </p:nvSpPr>
        <p:spPr/>
        <p:txBody>
          <a:bodyPr/>
          <a:lstStyle/>
          <a:p>
            <a:fld id="{EBAB99E0-226A-4460-8694-83F9A3969257}" type="slidenum">
              <a:rPr lang="en-US" smtClean="0"/>
              <a:t>‹#›</a:t>
            </a:fld>
            <a:endParaRPr lang="en-US"/>
          </a:p>
        </p:txBody>
      </p:sp>
    </p:spTree>
    <p:extLst>
      <p:ext uri="{BB962C8B-B14F-4D97-AF65-F5344CB8AC3E}">
        <p14:creationId xmlns:p14="http://schemas.microsoft.com/office/powerpoint/2010/main" val="3367603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A7856-5FE4-8515-3B48-43E0A409DC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208695-C95F-1304-94A8-135A0BE59C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ABE5B68-0E88-92A4-D44C-5B3AFB2DD1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4EBC74-C0E2-8FF3-D4BB-E449355C9C23}"/>
              </a:ext>
            </a:extLst>
          </p:cNvPr>
          <p:cNvSpPr>
            <a:spLocks noGrp="1"/>
          </p:cNvSpPr>
          <p:nvPr>
            <p:ph type="dt" sz="half" idx="10"/>
          </p:nvPr>
        </p:nvSpPr>
        <p:spPr/>
        <p:txBody>
          <a:bodyPr/>
          <a:lstStyle/>
          <a:p>
            <a:fld id="{3036E9C3-C9BD-42F4-8A30-CC103E8B5B66}" type="datetimeFigureOut">
              <a:rPr lang="en-US" smtClean="0"/>
              <a:t>7/8/2024</a:t>
            </a:fld>
            <a:endParaRPr lang="en-US"/>
          </a:p>
        </p:txBody>
      </p:sp>
      <p:sp>
        <p:nvSpPr>
          <p:cNvPr id="6" name="Footer Placeholder 5">
            <a:extLst>
              <a:ext uri="{FF2B5EF4-FFF2-40B4-BE49-F238E27FC236}">
                <a16:creationId xmlns:a16="http://schemas.microsoft.com/office/drawing/2014/main" id="{99E8F20A-9662-D6D6-13C7-898AB7E45F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24CFA9-A382-3C55-7F49-08334D66E521}"/>
              </a:ext>
            </a:extLst>
          </p:cNvPr>
          <p:cNvSpPr>
            <a:spLocks noGrp="1"/>
          </p:cNvSpPr>
          <p:nvPr>
            <p:ph type="sldNum" sz="quarter" idx="12"/>
          </p:nvPr>
        </p:nvSpPr>
        <p:spPr/>
        <p:txBody>
          <a:bodyPr/>
          <a:lstStyle/>
          <a:p>
            <a:fld id="{EBAB99E0-226A-4460-8694-83F9A3969257}" type="slidenum">
              <a:rPr lang="en-US" smtClean="0"/>
              <a:t>‹#›</a:t>
            </a:fld>
            <a:endParaRPr lang="en-US"/>
          </a:p>
        </p:txBody>
      </p:sp>
    </p:spTree>
    <p:extLst>
      <p:ext uri="{BB962C8B-B14F-4D97-AF65-F5344CB8AC3E}">
        <p14:creationId xmlns:p14="http://schemas.microsoft.com/office/powerpoint/2010/main" val="4272743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09440-2B5B-40F3-3CDA-4C5D19B8876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54DCFD-492B-9A6D-EC48-BF976BB45F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D3F1A7-80A2-E2B2-A7B5-B010E10917CB}"/>
              </a:ext>
            </a:extLst>
          </p:cNvPr>
          <p:cNvSpPr>
            <a:spLocks noGrp="1"/>
          </p:cNvSpPr>
          <p:nvPr>
            <p:ph type="dt" sz="half" idx="10"/>
          </p:nvPr>
        </p:nvSpPr>
        <p:spPr/>
        <p:txBody>
          <a:bodyPr/>
          <a:lstStyle/>
          <a:p>
            <a:fld id="{3036E9C3-C9BD-42F4-8A30-CC103E8B5B66}" type="datetimeFigureOut">
              <a:rPr lang="en-US" smtClean="0"/>
              <a:t>7/8/2024</a:t>
            </a:fld>
            <a:endParaRPr lang="en-US"/>
          </a:p>
        </p:txBody>
      </p:sp>
      <p:sp>
        <p:nvSpPr>
          <p:cNvPr id="5" name="Footer Placeholder 4">
            <a:extLst>
              <a:ext uri="{FF2B5EF4-FFF2-40B4-BE49-F238E27FC236}">
                <a16:creationId xmlns:a16="http://schemas.microsoft.com/office/drawing/2014/main" id="{DABD7E89-F03F-5465-A52D-96AB4B32B5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03D36C-CF6F-87C0-4F97-0C5986B80F65}"/>
              </a:ext>
            </a:extLst>
          </p:cNvPr>
          <p:cNvSpPr>
            <a:spLocks noGrp="1"/>
          </p:cNvSpPr>
          <p:nvPr>
            <p:ph type="sldNum" sz="quarter" idx="12"/>
          </p:nvPr>
        </p:nvSpPr>
        <p:spPr/>
        <p:txBody>
          <a:bodyPr/>
          <a:lstStyle/>
          <a:p>
            <a:fld id="{EBAB99E0-226A-4460-8694-83F9A3969257}" type="slidenum">
              <a:rPr lang="en-US" smtClean="0"/>
              <a:t>‹#›</a:t>
            </a:fld>
            <a:endParaRPr lang="en-US"/>
          </a:p>
        </p:txBody>
      </p:sp>
    </p:spTree>
    <p:extLst>
      <p:ext uri="{BB962C8B-B14F-4D97-AF65-F5344CB8AC3E}">
        <p14:creationId xmlns:p14="http://schemas.microsoft.com/office/powerpoint/2010/main" val="189939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D85949-AB1A-FCF9-310B-AA6E61FD29D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A7514D-AF52-C7EC-1B1B-D24FCC6A1D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826DDF-891B-99F0-8CF2-A6D8193ED60B}"/>
              </a:ext>
            </a:extLst>
          </p:cNvPr>
          <p:cNvSpPr>
            <a:spLocks noGrp="1"/>
          </p:cNvSpPr>
          <p:nvPr>
            <p:ph type="dt" sz="half" idx="10"/>
          </p:nvPr>
        </p:nvSpPr>
        <p:spPr/>
        <p:txBody>
          <a:bodyPr/>
          <a:lstStyle/>
          <a:p>
            <a:fld id="{3036E9C3-C9BD-42F4-8A30-CC103E8B5B66}" type="datetimeFigureOut">
              <a:rPr lang="en-US" smtClean="0"/>
              <a:t>7/8/2024</a:t>
            </a:fld>
            <a:endParaRPr lang="en-US"/>
          </a:p>
        </p:txBody>
      </p:sp>
      <p:sp>
        <p:nvSpPr>
          <p:cNvPr id="5" name="Footer Placeholder 4">
            <a:extLst>
              <a:ext uri="{FF2B5EF4-FFF2-40B4-BE49-F238E27FC236}">
                <a16:creationId xmlns:a16="http://schemas.microsoft.com/office/drawing/2014/main" id="{E72BE064-BF1A-F125-C54C-55E0D90DBA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D5E764-436E-288D-0FBC-4A3A7A6BA89B}"/>
              </a:ext>
            </a:extLst>
          </p:cNvPr>
          <p:cNvSpPr>
            <a:spLocks noGrp="1"/>
          </p:cNvSpPr>
          <p:nvPr>
            <p:ph type="sldNum" sz="quarter" idx="12"/>
          </p:nvPr>
        </p:nvSpPr>
        <p:spPr/>
        <p:txBody>
          <a:bodyPr/>
          <a:lstStyle/>
          <a:p>
            <a:fld id="{EBAB99E0-226A-4460-8694-83F9A3969257}" type="slidenum">
              <a:rPr lang="en-US" smtClean="0"/>
              <a:t>‹#›</a:t>
            </a:fld>
            <a:endParaRPr lang="en-US"/>
          </a:p>
        </p:txBody>
      </p:sp>
    </p:spTree>
    <p:extLst>
      <p:ext uri="{BB962C8B-B14F-4D97-AF65-F5344CB8AC3E}">
        <p14:creationId xmlns:p14="http://schemas.microsoft.com/office/powerpoint/2010/main" val="4108491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9F3A6B-56D8-1028-0D30-846E0B61F0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D9525A-E3F9-83BB-92DC-235056DC03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59A379-71DA-B8BD-6993-8E954BA9A5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36E9C3-C9BD-42F4-8A30-CC103E8B5B66}" type="datetimeFigureOut">
              <a:rPr lang="en-US" smtClean="0"/>
              <a:t>7/8/2024</a:t>
            </a:fld>
            <a:endParaRPr lang="en-US"/>
          </a:p>
        </p:txBody>
      </p:sp>
      <p:sp>
        <p:nvSpPr>
          <p:cNvPr id="5" name="Footer Placeholder 4">
            <a:extLst>
              <a:ext uri="{FF2B5EF4-FFF2-40B4-BE49-F238E27FC236}">
                <a16:creationId xmlns:a16="http://schemas.microsoft.com/office/drawing/2014/main" id="{47C67DCE-9EF9-DD15-7868-21D0CB7661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6F6C12F-D761-D156-4A5E-2DDD451C28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AB99E0-226A-4460-8694-83F9A3969257}" type="slidenum">
              <a:rPr lang="en-US" smtClean="0"/>
              <a:t>‹#›</a:t>
            </a:fld>
            <a:endParaRPr lang="en-US"/>
          </a:p>
        </p:txBody>
      </p:sp>
    </p:spTree>
    <p:extLst>
      <p:ext uri="{BB962C8B-B14F-4D97-AF65-F5344CB8AC3E}">
        <p14:creationId xmlns:p14="http://schemas.microsoft.com/office/powerpoint/2010/main" val="36261346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2.jp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2.jp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5.jpg"/></Relationships>
</file>

<file path=ppt/slides/_rels/slide34.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image" Target="../media/image4.png"/><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7.jpg"/></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42.jpg"/><Relationship Id="rId4" Type="http://schemas.openxmlformats.org/officeDocument/2006/relationships/image" Target="../media/image41.jpg"/></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21.png"/><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4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red rectangular sign with text&#10;&#10;Description automatically generated">
            <a:extLst>
              <a:ext uri="{FF2B5EF4-FFF2-40B4-BE49-F238E27FC236}">
                <a16:creationId xmlns:a16="http://schemas.microsoft.com/office/drawing/2014/main" id="{AFF81779-8AAE-E9C2-51A1-215A2FB9B61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529869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urple and orange rectangular frame&#10;&#10;Description automatically generated">
            <a:extLst>
              <a:ext uri="{FF2B5EF4-FFF2-40B4-BE49-F238E27FC236}">
                <a16:creationId xmlns:a16="http://schemas.microsoft.com/office/drawing/2014/main" id="{9FD792D7-BBEF-EFF7-3FA1-4D3EE3C5FAFC}"/>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EAAE56AC-5ACA-A21D-23EA-F729B45A0794}"/>
              </a:ext>
            </a:extLst>
          </p:cNvPr>
          <p:cNvSpPr txBox="1"/>
          <p:nvPr/>
        </p:nvSpPr>
        <p:spPr>
          <a:xfrm>
            <a:off x="2219218" y="2266706"/>
            <a:ext cx="6978721" cy="3970318"/>
          </a:xfrm>
          <a:prstGeom prst="rect">
            <a:avLst/>
          </a:prstGeom>
          <a:noFill/>
        </p:spPr>
        <p:txBody>
          <a:bodyPr wrap="square">
            <a:spAutoFit/>
          </a:bodyPr>
          <a:lstStyle/>
          <a:p>
            <a:r>
              <a:rPr lang="en-US" sz="3600" b="1" dirty="0">
                <a:latin typeface="Montserrat" panose="00000500000000000000" pitchFamily="2" charset="0"/>
                <a:ea typeface="Verdana" panose="020B0604030504040204" pitchFamily="34" charset="0"/>
              </a:rPr>
              <a:t>Your presenters:</a:t>
            </a:r>
          </a:p>
          <a:p>
            <a:endParaRPr lang="en-US" sz="3600" b="1" dirty="0">
              <a:latin typeface="Montserrat" panose="00000500000000000000" pitchFamily="2" charset="0"/>
              <a:ea typeface="Verdana" panose="020B0604030504040204" pitchFamily="34" charset="0"/>
            </a:endParaRPr>
          </a:p>
          <a:p>
            <a:r>
              <a:rPr lang="en-US" sz="3600" b="1" dirty="0">
                <a:latin typeface="Montserrat" panose="00000500000000000000" pitchFamily="2" charset="0"/>
                <a:ea typeface="Verdana" panose="020B0604030504040204" pitchFamily="34" charset="0"/>
              </a:rPr>
              <a:t>Randy Mickens – UniServ Director Prince George’s County </a:t>
            </a:r>
          </a:p>
          <a:p>
            <a:endParaRPr lang="en-US" sz="3600" b="1" dirty="0">
              <a:latin typeface="Montserrat" panose="00000500000000000000" pitchFamily="2" charset="0"/>
              <a:ea typeface="Verdana" panose="020B0604030504040204" pitchFamily="34" charset="0"/>
            </a:endParaRPr>
          </a:p>
          <a:p>
            <a:r>
              <a:rPr lang="en-US" sz="3600" b="1" dirty="0">
                <a:latin typeface="Montserrat" panose="00000500000000000000" pitchFamily="2" charset="0"/>
                <a:ea typeface="Verdana" panose="020B0604030504040204" pitchFamily="34" charset="0"/>
              </a:rPr>
              <a:t>rmickens@mseanea.org</a:t>
            </a:r>
          </a:p>
        </p:txBody>
      </p:sp>
    </p:spTree>
    <p:extLst>
      <p:ext uri="{BB962C8B-B14F-4D97-AF65-F5344CB8AC3E}">
        <p14:creationId xmlns:p14="http://schemas.microsoft.com/office/powerpoint/2010/main" val="4285010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urple and orange rectangular frame&#10;&#10;Description automatically generated">
            <a:extLst>
              <a:ext uri="{FF2B5EF4-FFF2-40B4-BE49-F238E27FC236}">
                <a16:creationId xmlns:a16="http://schemas.microsoft.com/office/drawing/2014/main" id="{9FD792D7-BBEF-EFF7-3FA1-4D3EE3C5FAFC}"/>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EAAE56AC-5ACA-A21D-23EA-F729B45A0794}"/>
              </a:ext>
            </a:extLst>
          </p:cNvPr>
          <p:cNvSpPr txBox="1"/>
          <p:nvPr/>
        </p:nvSpPr>
        <p:spPr>
          <a:xfrm>
            <a:off x="1859622" y="2266706"/>
            <a:ext cx="7338317" cy="4462760"/>
          </a:xfrm>
          <a:prstGeom prst="rect">
            <a:avLst/>
          </a:prstGeom>
          <a:noFill/>
        </p:spPr>
        <p:txBody>
          <a:bodyPr wrap="square">
            <a:spAutoFit/>
          </a:bodyPr>
          <a:lstStyle/>
          <a:p>
            <a:r>
              <a:rPr lang="en-US" sz="3600" b="1" dirty="0">
                <a:latin typeface="Montserrat" panose="00000500000000000000" pitchFamily="2" charset="0"/>
                <a:ea typeface="Verdana" panose="020B0604030504040204" pitchFamily="34" charset="0"/>
              </a:rPr>
              <a:t>Your presenters:</a:t>
            </a:r>
          </a:p>
          <a:p>
            <a:endParaRPr lang="en-US" sz="3600" b="1" dirty="0">
              <a:latin typeface="Montserrat" panose="00000500000000000000" pitchFamily="2" charset="0"/>
              <a:ea typeface="Verdana" panose="020B0604030504040204" pitchFamily="34" charset="0"/>
            </a:endParaRPr>
          </a:p>
          <a:p>
            <a:r>
              <a:rPr lang="en-US" sz="3600" b="1" dirty="0">
                <a:latin typeface="Montserrat" panose="00000500000000000000" pitchFamily="2" charset="0"/>
                <a:ea typeface="Verdana" panose="020B0604030504040204" pitchFamily="34" charset="0"/>
              </a:rPr>
              <a:t>Marinus van Kuilenburg – UniServ Director Wicomico County </a:t>
            </a:r>
          </a:p>
          <a:p>
            <a:endParaRPr lang="en-US" sz="3600" b="1" dirty="0">
              <a:latin typeface="Montserrat" panose="00000500000000000000" pitchFamily="2" charset="0"/>
              <a:ea typeface="Verdana" panose="020B0604030504040204" pitchFamily="34" charset="0"/>
            </a:endParaRPr>
          </a:p>
          <a:p>
            <a:r>
              <a:rPr lang="en-US" sz="3200" b="1" dirty="0">
                <a:latin typeface="Montserrat" panose="00000500000000000000" pitchFamily="2" charset="0"/>
                <a:ea typeface="Verdana" panose="020B0604030504040204" pitchFamily="34" charset="0"/>
              </a:rPr>
              <a:t>mvankuilenburg@mseanea.org</a:t>
            </a:r>
          </a:p>
          <a:p>
            <a:endParaRPr lang="en-US" sz="3600" b="1" dirty="0">
              <a:latin typeface="Montserrat" panose="00000500000000000000" pitchFamily="2" charset="0"/>
              <a:ea typeface="Verdana" panose="020B0604030504040204" pitchFamily="34" charset="0"/>
            </a:endParaRPr>
          </a:p>
        </p:txBody>
      </p:sp>
    </p:spTree>
    <p:extLst>
      <p:ext uri="{BB962C8B-B14F-4D97-AF65-F5344CB8AC3E}">
        <p14:creationId xmlns:p14="http://schemas.microsoft.com/office/powerpoint/2010/main" val="4232831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urple and orange rectangular frame&#10;&#10;Description automatically generated">
            <a:extLst>
              <a:ext uri="{FF2B5EF4-FFF2-40B4-BE49-F238E27FC236}">
                <a16:creationId xmlns:a16="http://schemas.microsoft.com/office/drawing/2014/main" id="{9FD792D7-BBEF-EFF7-3FA1-4D3EE3C5FAFC}"/>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EAAE56AC-5ACA-A21D-23EA-F729B45A0794}"/>
              </a:ext>
            </a:extLst>
          </p:cNvPr>
          <p:cNvSpPr txBox="1"/>
          <p:nvPr/>
        </p:nvSpPr>
        <p:spPr>
          <a:xfrm>
            <a:off x="1859622" y="2266706"/>
            <a:ext cx="7338317" cy="5632311"/>
          </a:xfrm>
          <a:prstGeom prst="rect">
            <a:avLst/>
          </a:prstGeom>
          <a:noFill/>
        </p:spPr>
        <p:txBody>
          <a:bodyPr wrap="square">
            <a:spAutoFit/>
          </a:bodyPr>
          <a:lstStyle/>
          <a:p>
            <a:r>
              <a:rPr lang="en-US" sz="3600" b="1" dirty="0">
                <a:latin typeface="Montserrat" panose="00000500000000000000" pitchFamily="2" charset="0"/>
                <a:ea typeface="Verdana" panose="020B0604030504040204" pitchFamily="34" charset="0"/>
              </a:rPr>
              <a:t>Your presenters:</a:t>
            </a:r>
          </a:p>
          <a:p>
            <a:endParaRPr lang="en-US" sz="3600" b="1" dirty="0">
              <a:latin typeface="Montserrat" panose="00000500000000000000" pitchFamily="2" charset="0"/>
              <a:ea typeface="Verdana" panose="020B0604030504040204" pitchFamily="34" charset="0"/>
            </a:endParaRPr>
          </a:p>
          <a:p>
            <a:r>
              <a:rPr lang="en-US" sz="3600" b="1" dirty="0">
                <a:latin typeface="Montserrat" panose="00000500000000000000" pitchFamily="2" charset="0"/>
                <a:ea typeface="Verdana" panose="020B0604030504040204" pitchFamily="34" charset="0"/>
              </a:rPr>
              <a:t>Cindy Poper – ESP vice President Harford County </a:t>
            </a:r>
          </a:p>
          <a:p>
            <a:endParaRPr lang="en-US" sz="3600" b="1" dirty="0">
              <a:latin typeface="Montserrat" panose="00000500000000000000" pitchFamily="2" charset="0"/>
              <a:ea typeface="Verdana" panose="020B0604030504040204" pitchFamily="34" charset="0"/>
            </a:endParaRPr>
          </a:p>
          <a:p>
            <a:endParaRPr lang="en-US" sz="3600" b="1" dirty="0">
              <a:latin typeface="Montserrat" panose="00000500000000000000" pitchFamily="2" charset="0"/>
              <a:ea typeface="Verdana" panose="020B0604030504040204" pitchFamily="34" charset="0"/>
            </a:endParaRPr>
          </a:p>
          <a:p>
            <a:r>
              <a:rPr lang="en-US" sz="3200" b="1" dirty="0">
                <a:latin typeface="Montserrat" panose="00000500000000000000" pitchFamily="2" charset="0"/>
                <a:ea typeface="Verdana" panose="020B0604030504040204" pitchFamily="34" charset="0"/>
              </a:rPr>
              <a:t>cynpoper@gmail.com</a:t>
            </a:r>
          </a:p>
          <a:p>
            <a:endParaRPr lang="en-US" sz="3600" b="1" dirty="0">
              <a:latin typeface="Montserrat" panose="00000500000000000000" pitchFamily="2" charset="0"/>
              <a:ea typeface="Verdana" panose="020B0604030504040204" pitchFamily="34" charset="0"/>
            </a:endParaRPr>
          </a:p>
          <a:p>
            <a:endParaRPr lang="en-US" sz="3600" b="1" dirty="0">
              <a:latin typeface="Montserrat" panose="00000500000000000000" pitchFamily="2" charset="0"/>
              <a:ea typeface="Verdana" panose="020B0604030504040204" pitchFamily="34" charset="0"/>
            </a:endParaRPr>
          </a:p>
          <a:p>
            <a:endParaRPr lang="en-US" sz="3600" b="1" dirty="0">
              <a:latin typeface="Montserrat" panose="00000500000000000000" pitchFamily="2" charset="0"/>
              <a:ea typeface="Verdana" panose="020B0604030504040204" pitchFamily="34" charset="0"/>
            </a:endParaRPr>
          </a:p>
        </p:txBody>
      </p:sp>
    </p:spTree>
    <p:extLst>
      <p:ext uri="{BB962C8B-B14F-4D97-AF65-F5344CB8AC3E}">
        <p14:creationId xmlns:p14="http://schemas.microsoft.com/office/powerpoint/2010/main" val="1910662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AA67C3D-6D28-4C64-81F8-295FC9396E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12" name="Freeform: Shape 11">
            <a:extLst>
              <a:ext uri="{FF2B5EF4-FFF2-40B4-BE49-F238E27FC236}">
                <a16:creationId xmlns:a16="http://schemas.microsoft.com/office/drawing/2014/main" id="{8DBEAE55-3EA1-41D7-A212-5F7D8986C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212206"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CFC5F0E7-644F-4101-BE72-12825CF537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17551"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5" name="Picture 4" descr="A purple and orange rectangular frame&#10;&#10;Description automatically generated">
            <a:extLst>
              <a:ext uri="{FF2B5EF4-FFF2-40B4-BE49-F238E27FC236}">
                <a16:creationId xmlns:a16="http://schemas.microsoft.com/office/drawing/2014/main" id="{9FD792D7-BBEF-EFF7-3FA1-4D3EE3C5FAFC}"/>
              </a:ext>
            </a:extLst>
          </p:cNvPr>
          <p:cNvPicPr>
            <a:picLocks noChangeAspect="1"/>
          </p:cNvPicPr>
          <p:nvPr/>
        </p:nvPicPr>
        <p:blipFill rotWithShape="1">
          <a:blip r:embed="rId3"/>
          <a:srcRect r="2" b="36454"/>
          <a:stretch/>
        </p:blipFill>
        <p:spPr>
          <a:xfrm>
            <a:off x="2664294" y="-1"/>
            <a:ext cx="9526226" cy="3405188"/>
          </a:xfrm>
          <a:custGeom>
            <a:avLst/>
            <a:gdLst/>
            <a:ahLst/>
            <a:cxnLst/>
            <a:rect l="l" t="t" r="r" b="b"/>
            <a:pathLst>
              <a:path w="9526226" h="3405188">
                <a:moveTo>
                  <a:pt x="1617925" y="0"/>
                </a:moveTo>
                <a:lnTo>
                  <a:pt x="2711158" y="0"/>
                </a:lnTo>
                <a:lnTo>
                  <a:pt x="3027357" y="0"/>
                </a:lnTo>
                <a:lnTo>
                  <a:pt x="3491324" y="0"/>
                </a:lnTo>
                <a:lnTo>
                  <a:pt x="5200853" y="0"/>
                </a:lnTo>
                <a:lnTo>
                  <a:pt x="9526226" y="0"/>
                </a:lnTo>
                <a:lnTo>
                  <a:pt x="9526226" y="3405188"/>
                </a:lnTo>
                <a:lnTo>
                  <a:pt x="0" y="3405188"/>
                </a:lnTo>
                <a:lnTo>
                  <a:pt x="1596" y="3337395"/>
                </a:lnTo>
                <a:cubicBezTo>
                  <a:pt x="68390" y="1928213"/>
                  <a:pt x="632836" y="708413"/>
                  <a:pt x="1595801" y="14997"/>
                </a:cubicBezTo>
                <a:close/>
              </a:path>
            </a:pathLst>
          </a:custGeom>
        </p:spPr>
      </p:pic>
      <p:sp>
        <p:nvSpPr>
          <p:cNvPr id="16" name="Freeform: Shape 15">
            <a:extLst>
              <a:ext uri="{FF2B5EF4-FFF2-40B4-BE49-F238E27FC236}">
                <a16:creationId xmlns:a16="http://schemas.microsoft.com/office/drawing/2014/main" id="{74283919-7E00-4FC2-BFC9-3F56E58808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64294" y="0"/>
            <a:ext cx="1953741" cy="3405188"/>
          </a:xfrm>
          <a:custGeom>
            <a:avLst/>
            <a:gdLst>
              <a:gd name="connsiteX0" fmla="*/ 340960 w 1953741"/>
              <a:gd name="connsiteY0" fmla="*/ 0 h 3405188"/>
              <a:gd name="connsiteX1" fmla="*/ 0 w 1953741"/>
              <a:gd name="connsiteY1" fmla="*/ 0 h 3405188"/>
              <a:gd name="connsiteX2" fmla="*/ 0 w 1953741"/>
              <a:gd name="connsiteY2" fmla="*/ 1 h 3405188"/>
              <a:gd name="connsiteX3" fmla="*/ 121075 w 1953741"/>
              <a:gd name="connsiteY3" fmla="*/ 1 h 3405188"/>
              <a:gd name="connsiteX4" fmla="*/ 143661 w 1953741"/>
              <a:gd name="connsiteY4" fmla="*/ 14998 h 3405188"/>
              <a:gd name="connsiteX5" fmla="*/ 1771120 w 1953741"/>
              <a:gd name="connsiteY5" fmla="*/ 3337396 h 3405188"/>
              <a:gd name="connsiteX6" fmla="*/ 1772750 w 1953741"/>
              <a:gd name="connsiteY6" fmla="*/ 3405188 h 3405188"/>
              <a:gd name="connsiteX7" fmla="*/ 1953741 w 1953741"/>
              <a:gd name="connsiteY7" fmla="*/ 3405188 h 3405188"/>
              <a:gd name="connsiteX8" fmla="*/ 1937324 w 1953741"/>
              <a:gd name="connsiteY8" fmla="*/ 3058183 h 3405188"/>
              <a:gd name="connsiteX9" fmla="*/ 363084 w 1953741"/>
              <a:gd name="connsiteY9" fmla="*/ 14997 h 340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3741" h="3405188">
                <a:moveTo>
                  <a:pt x="340960" y="0"/>
                </a:moveTo>
                <a:lnTo>
                  <a:pt x="0" y="0"/>
                </a:lnTo>
                <a:lnTo>
                  <a:pt x="0" y="1"/>
                </a:lnTo>
                <a:lnTo>
                  <a:pt x="121075" y="1"/>
                </a:lnTo>
                <a:lnTo>
                  <a:pt x="143661" y="14998"/>
                </a:lnTo>
                <a:cubicBezTo>
                  <a:pt x="1126713" y="708414"/>
                  <a:pt x="1702933" y="1928214"/>
                  <a:pt x="1771120" y="3337396"/>
                </a:cubicBezTo>
                <a:lnTo>
                  <a:pt x="1772750" y="3405188"/>
                </a:lnTo>
                <a:lnTo>
                  <a:pt x="1953741" y="3405188"/>
                </a:lnTo>
                <a:lnTo>
                  <a:pt x="1937324" y="3058183"/>
                </a:lnTo>
                <a:cubicBezTo>
                  <a:pt x="1813464" y="1767912"/>
                  <a:pt x="1261851" y="662186"/>
                  <a:pt x="363084" y="14997"/>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 name="Content Placeholder 4" descr="A parking lot with white lines">
            <a:extLst>
              <a:ext uri="{FF2B5EF4-FFF2-40B4-BE49-F238E27FC236}">
                <a16:creationId xmlns:a16="http://schemas.microsoft.com/office/drawing/2014/main" id="{63B3E1E3-1238-9DB1-4CDD-E98ED1AF3797}"/>
              </a:ext>
            </a:extLst>
          </p:cNvPr>
          <p:cNvPicPr>
            <a:picLocks noChangeAspect="1"/>
          </p:cNvPicPr>
          <p:nvPr/>
        </p:nvPicPr>
        <p:blipFill rotWithShape="1">
          <a:blip r:embed="rId4">
            <a:extLst>
              <a:ext uri="{28A0092B-C50C-407E-A947-70E740481C1C}">
                <a14:useLocalDpi xmlns:a14="http://schemas.microsoft.com/office/drawing/2010/main" val="0"/>
              </a:ext>
            </a:extLst>
          </a:blip>
          <a:srcRect r="-1" b="32054"/>
          <a:stretch/>
        </p:blipFill>
        <p:spPr>
          <a:xfrm>
            <a:off x="2660676" y="3452815"/>
            <a:ext cx="9531324" cy="3405187"/>
          </a:xfrm>
          <a:custGeom>
            <a:avLst/>
            <a:gdLst/>
            <a:ahLst/>
            <a:cxnLst/>
            <a:rect l="l" t="t" r="r" b="b"/>
            <a:pathLst>
              <a:path w="9531324" h="3405187">
                <a:moveTo>
                  <a:pt x="3977" y="0"/>
                </a:moveTo>
                <a:lnTo>
                  <a:pt x="9531324" y="0"/>
                </a:lnTo>
                <a:lnTo>
                  <a:pt x="9531324" y="3405187"/>
                </a:lnTo>
                <a:lnTo>
                  <a:pt x="5205951" y="3405187"/>
                </a:lnTo>
                <a:lnTo>
                  <a:pt x="3496422" y="3405187"/>
                </a:lnTo>
                <a:lnTo>
                  <a:pt x="3032455" y="3405187"/>
                </a:lnTo>
                <a:lnTo>
                  <a:pt x="2716256" y="3405187"/>
                </a:lnTo>
                <a:lnTo>
                  <a:pt x="2502754" y="3405187"/>
                </a:lnTo>
                <a:lnTo>
                  <a:pt x="2390998" y="3327786"/>
                </a:lnTo>
                <a:cubicBezTo>
                  <a:pt x="2217180" y="3200295"/>
                  <a:pt x="2046553" y="3062584"/>
                  <a:pt x="1874350" y="2922001"/>
                </a:cubicBezTo>
                <a:cubicBezTo>
                  <a:pt x="928725" y="2150026"/>
                  <a:pt x="0" y="1516318"/>
                  <a:pt x="0" y="168843"/>
                </a:cubicBezTo>
                <a:close/>
              </a:path>
            </a:pathLst>
          </a:custGeom>
        </p:spPr>
      </p:pic>
      <p:sp>
        <p:nvSpPr>
          <p:cNvPr id="18" name="Freeform: Shape 17">
            <a:extLst>
              <a:ext uri="{FF2B5EF4-FFF2-40B4-BE49-F238E27FC236}">
                <a16:creationId xmlns:a16="http://schemas.microsoft.com/office/drawing/2014/main" id="{2217FF4A-5EDF-43B7-90EE-BDD9F1E9EA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60676" y="3452813"/>
            <a:ext cx="2740990" cy="3405187"/>
          </a:xfrm>
          <a:custGeom>
            <a:avLst/>
            <a:gdLst>
              <a:gd name="connsiteX0" fmla="*/ 2737014 w 2740990"/>
              <a:gd name="connsiteY0" fmla="*/ 0 h 3405187"/>
              <a:gd name="connsiteX1" fmla="*/ 2550901 w 2740990"/>
              <a:gd name="connsiteY1" fmla="*/ 0 h 3405187"/>
              <a:gd name="connsiteX2" fmla="*/ 2554960 w 2740990"/>
              <a:gd name="connsiteY2" fmla="*/ 168844 h 3405187"/>
              <a:gd name="connsiteX3" fmla="*/ 641512 w 2740990"/>
              <a:gd name="connsiteY3" fmla="*/ 2922002 h 3405187"/>
              <a:gd name="connsiteX4" fmla="*/ 114085 w 2740990"/>
              <a:gd name="connsiteY4" fmla="*/ 3327787 h 3405187"/>
              <a:gd name="connsiteX5" fmla="*/ 0 w 2740990"/>
              <a:gd name="connsiteY5" fmla="*/ 3405187 h 3405187"/>
              <a:gd name="connsiteX6" fmla="*/ 24734 w 2740990"/>
              <a:gd name="connsiteY6" fmla="*/ 3405187 h 3405187"/>
              <a:gd name="connsiteX7" fmla="*/ 238236 w 2740990"/>
              <a:gd name="connsiteY7" fmla="*/ 3405187 h 3405187"/>
              <a:gd name="connsiteX8" fmla="*/ 349992 w 2740990"/>
              <a:gd name="connsiteY8" fmla="*/ 3327786 h 3405187"/>
              <a:gd name="connsiteX9" fmla="*/ 866640 w 2740990"/>
              <a:gd name="connsiteY9" fmla="*/ 2922001 h 3405187"/>
              <a:gd name="connsiteX10" fmla="*/ 2740990 w 2740990"/>
              <a:gd name="connsiteY10" fmla="*/ 168843 h 3405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0990" h="3405187">
                <a:moveTo>
                  <a:pt x="2737014" y="0"/>
                </a:moveTo>
                <a:lnTo>
                  <a:pt x="2550901" y="0"/>
                </a:lnTo>
                <a:lnTo>
                  <a:pt x="2554960" y="168844"/>
                </a:lnTo>
                <a:cubicBezTo>
                  <a:pt x="2554960" y="1516319"/>
                  <a:pt x="1606862" y="2150027"/>
                  <a:pt x="641512" y="2922002"/>
                </a:cubicBezTo>
                <a:cubicBezTo>
                  <a:pt x="465716" y="3062585"/>
                  <a:pt x="291530" y="3200296"/>
                  <a:pt x="114085" y="3327787"/>
                </a:cubicBezTo>
                <a:lnTo>
                  <a:pt x="0" y="3405187"/>
                </a:lnTo>
                <a:lnTo>
                  <a:pt x="24734" y="3405187"/>
                </a:lnTo>
                <a:lnTo>
                  <a:pt x="238236" y="3405187"/>
                </a:lnTo>
                <a:lnTo>
                  <a:pt x="349992" y="3327786"/>
                </a:lnTo>
                <a:cubicBezTo>
                  <a:pt x="523810" y="3200295"/>
                  <a:pt x="694437" y="3062584"/>
                  <a:pt x="866640" y="2922001"/>
                </a:cubicBezTo>
                <a:cubicBezTo>
                  <a:pt x="1812265" y="2150026"/>
                  <a:pt x="2740990" y="1516318"/>
                  <a:pt x="2740990" y="168843"/>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88319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1AD71-194E-B469-2DCD-3AA7C585132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2F2FDED5-CED5-EB33-CB3D-DC5D5C9687FE}"/>
              </a:ext>
            </a:extLst>
          </p:cNvPr>
          <p:cNvSpPr>
            <a:spLocks noGrp="1"/>
          </p:cNvSpPr>
          <p:nvPr>
            <p:ph idx="1"/>
          </p:nvPr>
        </p:nvSpPr>
        <p:spPr/>
        <p:txBody>
          <a:bodyPr/>
          <a:lstStyle/>
          <a:p>
            <a:r>
              <a:rPr lang="en-US" dirty="0"/>
              <a:t>Copy is provided of this presentation</a:t>
            </a:r>
          </a:p>
          <a:p>
            <a:r>
              <a:rPr lang="en-US" dirty="0"/>
              <a:t>Acronym list</a:t>
            </a:r>
          </a:p>
          <a:p>
            <a:r>
              <a:rPr lang="en-US" dirty="0"/>
              <a:t>CC on videos</a:t>
            </a:r>
          </a:p>
          <a:p>
            <a:r>
              <a:rPr lang="en-US" dirty="0"/>
              <a:t>Large print for vision issues?</a:t>
            </a:r>
          </a:p>
          <a:p>
            <a:r>
              <a:rPr lang="en-US"/>
              <a:t>Parking lot </a:t>
            </a:r>
            <a:endParaRPr lang="en-US" dirty="0"/>
          </a:p>
        </p:txBody>
      </p:sp>
    </p:spTree>
    <p:extLst>
      <p:ext uri="{BB962C8B-B14F-4D97-AF65-F5344CB8AC3E}">
        <p14:creationId xmlns:p14="http://schemas.microsoft.com/office/powerpoint/2010/main" val="3758081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6095990"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720BCC3-7E07-121A-95FE-61D43CBB175E}"/>
              </a:ext>
            </a:extLst>
          </p:cNvPr>
          <p:cNvSpPr txBox="1"/>
          <p:nvPr/>
        </p:nvSpPr>
        <p:spPr>
          <a:xfrm>
            <a:off x="1155557" y="4551036"/>
            <a:ext cx="4284420" cy="1687143"/>
          </a:xfrm>
          <a:prstGeom prst="rect">
            <a:avLst/>
          </a:prstGeom>
        </p:spPr>
        <p:txBody>
          <a:bodyPr vert="horz" lIns="91440" tIns="45720" rIns="91440" bIns="45720" rtlCol="0" anchor="t">
            <a:normAutofit fontScale="92500"/>
          </a:bodyPr>
          <a:lstStyle/>
          <a:p>
            <a:pPr marR="0" lvl="0">
              <a:lnSpc>
                <a:spcPct val="90000"/>
              </a:lnSpc>
              <a:spcBef>
                <a:spcPct val="0"/>
              </a:spcBef>
              <a:spcAft>
                <a:spcPts val="600"/>
              </a:spcAft>
            </a:pPr>
            <a:r>
              <a:rPr lang="en-US" sz="3700" b="1" i="0" u="none" strike="noStrike" cap="none" dirty="0">
                <a:solidFill>
                  <a:schemeClr val="bg1"/>
                </a:solidFill>
                <a:latin typeface="Montserrat" panose="00000500000000000000" pitchFamily="2" charset="0"/>
                <a:ea typeface="+mj-ea"/>
                <a:cs typeface="+mj-cs"/>
                <a:sym typeface="Calibri"/>
              </a:rPr>
              <a:t>Association Representation – The Foundation</a:t>
            </a:r>
            <a:endParaRPr lang="en-US" sz="3700" b="1" dirty="0">
              <a:solidFill>
                <a:schemeClr val="bg1"/>
              </a:solidFill>
              <a:latin typeface="Montserrat" panose="00000500000000000000" pitchFamily="2" charset="0"/>
              <a:ea typeface="+mj-ea"/>
              <a:cs typeface="+mj-cs"/>
            </a:endParaRPr>
          </a:p>
        </p:txBody>
      </p:sp>
      <p:sp>
        <p:nvSpPr>
          <p:cNvPr id="29" name="Rectangle 28">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5990"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red and black text&#10;&#10;Description automatically generated">
            <a:extLst>
              <a:ext uri="{FF2B5EF4-FFF2-40B4-BE49-F238E27FC236}">
                <a16:creationId xmlns:a16="http://schemas.microsoft.com/office/drawing/2014/main" id="{258B47C8-B6D3-86FC-9F97-603E0865417F}"/>
              </a:ext>
            </a:extLst>
          </p:cNvPr>
          <p:cNvPicPr>
            <a:picLocks noGrp="1" noChangeAspect="1"/>
          </p:cNvPicPr>
          <p:nvPr>
            <p:ph idx="1"/>
          </p:nvPr>
        </p:nvPicPr>
        <p:blipFill rotWithShape="1">
          <a:blip r:embed="rId2"/>
          <a:srcRect t="11880" r="-2" b="1431"/>
          <a:stretch/>
        </p:blipFill>
        <p:spPr>
          <a:xfrm>
            <a:off x="1155556" y="637762"/>
            <a:ext cx="9889765" cy="3579308"/>
          </a:xfrm>
          <a:prstGeom prst="rect">
            <a:avLst/>
          </a:prstGeom>
        </p:spPr>
      </p:pic>
      <p:sp>
        <p:nvSpPr>
          <p:cNvPr id="31" name="Rectangle 30">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4650" y="4544112"/>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3A8A305-A000-1C5A-3C96-6733F77DF3A3}"/>
              </a:ext>
            </a:extLst>
          </p:cNvPr>
          <p:cNvSpPr txBox="1"/>
          <p:nvPr/>
        </p:nvSpPr>
        <p:spPr>
          <a:xfrm>
            <a:off x="6734649" y="4750698"/>
            <a:ext cx="4310672" cy="1463834"/>
          </a:xfrm>
          <a:prstGeom prst="rect">
            <a:avLst/>
          </a:prstGeom>
        </p:spPr>
        <p:txBody>
          <a:bodyPr vert="horz" lIns="91440" tIns="45720" rIns="91440" bIns="45720" rtlCol="0">
            <a:noAutofit/>
          </a:bodyPr>
          <a:lstStyle/>
          <a:p>
            <a:pPr marR="0" lvl="0">
              <a:lnSpc>
                <a:spcPct val="90000"/>
              </a:lnSpc>
              <a:spcBef>
                <a:spcPts val="0"/>
              </a:spcBef>
              <a:spcAft>
                <a:spcPts val="600"/>
              </a:spcAft>
            </a:pPr>
            <a:r>
              <a:rPr lang="en-US" sz="2000" b="1" i="0" u="none" strike="noStrike" cap="none" dirty="0">
                <a:latin typeface="Montserrat" panose="00000500000000000000" pitchFamily="2" charset="0"/>
                <a:sym typeface="Calibri"/>
              </a:rPr>
              <a:t>Participants will explore elements needed to build a foundation for the role Association Representatives play in their school and the larger association.</a:t>
            </a:r>
            <a:endParaRPr lang="en-US" sz="2000" b="1" dirty="0">
              <a:latin typeface="Montserrat" panose="00000500000000000000" pitchFamily="2" charset="0"/>
            </a:endParaRPr>
          </a:p>
        </p:txBody>
      </p:sp>
    </p:spTree>
    <p:extLst>
      <p:ext uri="{BB962C8B-B14F-4D97-AF65-F5344CB8AC3E}">
        <p14:creationId xmlns:p14="http://schemas.microsoft.com/office/powerpoint/2010/main" val="2069658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2" name="Rectangle 3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Rectangle 3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urple and orange rectangular frame&#10;&#10;Description automatically generated">
            <a:extLst>
              <a:ext uri="{FF2B5EF4-FFF2-40B4-BE49-F238E27FC236}">
                <a16:creationId xmlns:a16="http://schemas.microsoft.com/office/drawing/2014/main" id="{9FD792D7-BBEF-EFF7-3FA1-4D3EE3C5FAFC}"/>
              </a:ext>
            </a:extLst>
          </p:cNvPr>
          <p:cNvPicPr>
            <a:picLocks noChangeAspect="1"/>
          </p:cNvPicPr>
          <p:nvPr/>
        </p:nvPicPr>
        <p:blipFill rotWithShape="1">
          <a:blip r:embed="rId3"/>
          <a:srcRect r="41974" b="2"/>
          <a:stretch/>
        </p:blipFill>
        <p:spPr>
          <a:xfrm>
            <a:off x="5977788" y="799352"/>
            <a:ext cx="5425410" cy="5259296"/>
          </a:xfrm>
          <a:prstGeom prst="rect">
            <a:avLst/>
          </a:prstGeom>
        </p:spPr>
      </p:pic>
      <p:graphicFrame>
        <p:nvGraphicFramePr>
          <p:cNvPr id="41" name="TextBox 2">
            <a:extLst>
              <a:ext uri="{FF2B5EF4-FFF2-40B4-BE49-F238E27FC236}">
                <a16:creationId xmlns:a16="http://schemas.microsoft.com/office/drawing/2014/main" id="{60BD610C-4311-25C4-6427-7DC7009C5497}"/>
              </a:ext>
            </a:extLst>
          </p:cNvPr>
          <p:cNvGraphicFramePr/>
          <p:nvPr>
            <p:extLst>
              <p:ext uri="{D42A27DB-BD31-4B8C-83A1-F6EECF244321}">
                <p14:modId xmlns:p14="http://schemas.microsoft.com/office/powerpoint/2010/main" val="89316929"/>
              </p:ext>
            </p:extLst>
          </p:nvPr>
        </p:nvGraphicFramePr>
        <p:xfrm>
          <a:off x="665085" y="1083483"/>
          <a:ext cx="4559425" cy="53995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45" name="TextBox 3">
            <a:extLst>
              <a:ext uri="{FF2B5EF4-FFF2-40B4-BE49-F238E27FC236}">
                <a16:creationId xmlns:a16="http://schemas.microsoft.com/office/drawing/2014/main" id="{99DB8C02-1DFC-9E03-AE05-FE5120FB0EF3}"/>
              </a:ext>
            </a:extLst>
          </p:cNvPr>
          <p:cNvGraphicFramePr/>
          <p:nvPr>
            <p:extLst>
              <p:ext uri="{D42A27DB-BD31-4B8C-83A1-F6EECF244321}">
                <p14:modId xmlns:p14="http://schemas.microsoft.com/office/powerpoint/2010/main" val="3534253900"/>
              </p:ext>
            </p:extLst>
          </p:nvPr>
        </p:nvGraphicFramePr>
        <p:xfrm>
          <a:off x="5796159" y="2551519"/>
          <a:ext cx="6097712" cy="341632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3862200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orange rectangular frame&#10;&#10;Description automatically generated">
            <a:extLst>
              <a:ext uri="{FF2B5EF4-FFF2-40B4-BE49-F238E27FC236}">
                <a16:creationId xmlns:a16="http://schemas.microsoft.com/office/drawing/2014/main" id="{CFF55B30-495F-C909-3A60-719EDEB23C89}"/>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AECD4B67-2328-3D65-E254-AF3D3BB8A203}"/>
              </a:ext>
            </a:extLst>
          </p:cNvPr>
          <p:cNvSpPr txBox="1"/>
          <p:nvPr/>
        </p:nvSpPr>
        <p:spPr>
          <a:xfrm>
            <a:off x="2653863" y="3293325"/>
            <a:ext cx="6272212" cy="923330"/>
          </a:xfrm>
          <a:prstGeom prst="rect">
            <a:avLst/>
          </a:prstGeom>
          <a:noFill/>
        </p:spPr>
        <p:txBody>
          <a:bodyPr wrap="square" lIns="91440" tIns="45720" rIns="91440" bIns="45720" anchor="t">
            <a:spAutoFit/>
          </a:bodyPr>
          <a:lstStyle/>
          <a:p>
            <a:pPr marL="0" marR="0" lvl="0" indent="0" algn="ctr" rtl="0">
              <a:spcBef>
                <a:spcPts val="0"/>
              </a:spcBef>
              <a:spcAft>
                <a:spcPts val="0"/>
              </a:spcAft>
              <a:buNone/>
            </a:pPr>
            <a:r>
              <a:rPr lang="en-US" sz="5400" b="1" dirty="0">
                <a:solidFill>
                  <a:schemeClr val="dk1"/>
                </a:solidFill>
                <a:latin typeface="Montserrat" panose="00000500000000000000" pitchFamily="2" charset="0"/>
              </a:rPr>
              <a:t>Just another cog </a:t>
            </a:r>
          </a:p>
        </p:txBody>
      </p:sp>
    </p:spTree>
    <p:extLst>
      <p:ext uri="{BB962C8B-B14F-4D97-AF65-F5344CB8AC3E}">
        <p14:creationId xmlns:p14="http://schemas.microsoft.com/office/powerpoint/2010/main" val="2502746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45E1927C-B3C8-4E1E-A8D4-048EFA2B61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9" name="TextBox 8">
            <a:extLst>
              <a:ext uri="{FF2B5EF4-FFF2-40B4-BE49-F238E27FC236}">
                <a16:creationId xmlns:a16="http://schemas.microsoft.com/office/drawing/2014/main" id="{BAD07F47-E3A2-283B-486F-067307FAE0CD}"/>
              </a:ext>
            </a:extLst>
          </p:cNvPr>
          <p:cNvSpPr txBox="1"/>
          <p:nvPr/>
        </p:nvSpPr>
        <p:spPr>
          <a:xfrm>
            <a:off x="4944979" y="3554960"/>
            <a:ext cx="6769184" cy="1757135"/>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b="1" kern="1200" dirty="0">
                <a:solidFill>
                  <a:schemeClr val="tx1"/>
                </a:solidFill>
                <a:latin typeface="Montserrat" panose="00000500000000000000" pitchFamily="2" charset="0"/>
                <a:ea typeface="+mj-ea"/>
                <a:cs typeface="+mj-cs"/>
              </a:rPr>
              <a:t>Ice Breaker</a:t>
            </a:r>
          </a:p>
        </p:txBody>
      </p:sp>
      <p:pic>
        <p:nvPicPr>
          <p:cNvPr id="7" name="Picture 6" descr="A boat on ice in the snow&#10;&#10;Description automatically generated">
            <a:extLst>
              <a:ext uri="{FF2B5EF4-FFF2-40B4-BE49-F238E27FC236}">
                <a16:creationId xmlns:a16="http://schemas.microsoft.com/office/drawing/2014/main" id="{D90B02E2-6DBE-EBA6-FCCC-479C86F70531}"/>
              </a:ext>
            </a:extLst>
          </p:cNvPr>
          <p:cNvPicPr>
            <a:picLocks noChangeAspect="1"/>
          </p:cNvPicPr>
          <p:nvPr/>
        </p:nvPicPr>
        <p:blipFill rotWithShape="1">
          <a:blip r:embed="rId3">
            <a:extLst>
              <a:ext uri="{28A0092B-C50C-407E-A947-70E740481C1C}">
                <a14:useLocalDpi xmlns:a14="http://schemas.microsoft.com/office/drawing/2010/main" val="0"/>
              </a:ext>
            </a:extLst>
          </a:blip>
          <a:srcRect l="17261" r="12259"/>
          <a:stretch/>
        </p:blipFill>
        <p:spPr>
          <a:xfrm>
            <a:off x="-5" y="1676465"/>
            <a:ext cx="4211054" cy="5181530"/>
          </a:xfrm>
          <a:custGeom>
            <a:avLst/>
            <a:gdLst/>
            <a:ahLst/>
            <a:cxnLst/>
            <a:rect l="l" t="t" r="r" b="b"/>
            <a:pathLst>
              <a:path w="4211054" h="5181530">
                <a:moveTo>
                  <a:pt x="1165310" y="990"/>
                </a:moveTo>
                <a:cubicBezTo>
                  <a:pt x="1578456" y="12730"/>
                  <a:pt x="2002082" y="129252"/>
                  <a:pt x="2418078" y="367333"/>
                </a:cubicBezTo>
                <a:cubicBezTo>
                  <a:pt x="3905879" y="1218825"/>
                  <a:pt x="4719574" y="3276464"/>
                  <a:pt x="3861693" y="4749397"/>
                </a:cubicBezTo>
                <a:cubicBezTo>
                  <a:pt x="3781266" y="4887488"/>
                  <a:pt x="3691172" y="4998345"/>
                  <a:pt x="3592887" y="5091022"/>
                </a:cubicBezTo>
                <a:lnTo>
                  <a:pt x="3483153" y="5181530"/>
                </a:lnTo>
                <a:lnTo>
                  <a:pt x="0" y="5181530"/>
                </a:lnTo>
                <a:lnTo>
                  <a:pt x="0" y="251609"/>
                </a:lnTo>
                <a:lnTo>
                  <a:pt x="158783" y="182603"/>
                </a:lnTo>
                <a:cubicBezTo>
                  <a:pt x="479801" y="54981"/>
                  <a:pt x="818871" y="-8854"/>
                  <a:pt x="1165310" y="990"/>
                </a:cubicBezTo>
                <a:close/>
              </a:path>
            </a:pathLst>
          </a:custGeom>
        </p:spPr>
      </p:pic>
      <p:pic>
        <p:nvPicPr>
          <p:cNvPr id="3" name="Picture 2">
            <a:extLst>
              <a:ext uri="{FF2B5EF4-FFF2-40B4-BE49-F238E27FC236}">
                <a16:creationId xmlns:a16="http://schemas.microsoft.com/office/drawing/2014/main" id="{F358AC0A-DD4C-EF32-F845-D3D4D4AF5ECF}"/>
              </a:ext>
            </a:extLst>
          </p:cNvPr>
          <p:cNvPicPr>
            <a:picLocks noChangeAspect="1"/>
          </p:cNvPicPr>
          <p:nvPr/>
        </p:nvPicPr>
        <p:blipFill rotWithShape="1">
          <a:blip r:embed="rId4">
            <a:extLst>
              <a:ext uri="{28A0092B-C50C-407E-A947-70E740481C1C}">
                <a14:useLocalDpi xmlns:a14="http://schemas.microsoft.com/office/drawing/2010/main" val="0"/>
              </a:ext>
            </a:extLst>
          </a:blip>
          <a:srcRect r="-3" b="494"/>
          <a:stretch/>
        </p:blipFill>
        <p:spPr>
          <a:xfrm>
            <a:off x="3336555" y="3"/>
            <a:ext cx="3997527" cy="2646947"/>
          </a:xfrm>
          <a:custGeom>
            <a:avLst/>
            <a:gdLst/>
            <a:ahLst/>
            <a:cxnLst/>
            <a:rect l="l" t="t" r="r" b="b"/>
            <a:pathLst>
              <a:path w="3997527" h="2646947">
                <a:moveTo>
                  <a:pt x="292993" y="0"/>
                </a:moveTo>
                <a:lnTo>
                  <a:pt x="3828920" y="0"/>
                </a:lnTo>
                <a:lnTo>
                  <a:pt x="3877162" y="126877"/>
                </a:lnTo>
                <a:cubicBezTo>
                  <a:pt x="3956137" y="365716"/>
                  <a:pt x="3997527" y="630123"/>
                  <a:pt x="3997527" y="908578"/>
                </a:cubicBezTo>
                <a:cubicBezTo>
                  <a:pt x="3997527" y="1130767"/>
                  <a:pt x="3933446" y="1309091"/>
                  <a:pt x="3789844" y="1486825"/>
                </a:cubicBezTo>
                <a:cubicBezTo>
                  <a:pt x="3639637" y="1672742"/>
                  <a:pt x="3413939" y="1843981"/>
                  <a:pt x="3174946" y="2025257"/>
                </a:cubicBezTo>
                <a:cubicBezTo>
                  <a:pt x="3130853" y="2058662"/>
                  <a:pt x="3085302" y="2093247"/>
                  <a:pt x="3039752" y="2128254"/>
                </a:cubicBezTo>
                <a:cubicBezTo>
                  <a:pt x="2632020" y="2441546"/>
                  <a:pt x="2334435" y="2646947"/>
                  <a:pt x="1928851" y="2646947"/>
                </a:cubicBezTo>
                <a:cubicBezTo>
                  <a:pt x="1310863" y="2646947"/>
                  <a:pt x="873195" y="2394813"/>
                  <a:pt x="465463" y="1803828"/>
                </a:cubicBezTo>
                <a:cubicBezTo>
                  <a:pt x="412107" y="1726474"/>
                  <a:pt x="359949" y="1656124"/>
                  <a:pt x="309509" y="1588134"/>
                </a:cubicBezTo>
                <a:cubicBezTo>
                  <a:pt x="100453" y="1306222"/>
                  <a:pt x="0" y="1159615"/>
                  <a:pt x="0" y="908578"/>
                </a:cubicBezTo>
                <a:cubicBezTo>
                  <a:pt x="0" y="659312"/>
                  <a:pt x="62965" y="413080"/>
                  <a:pt x="187010" y="176721"/>
                </a:cubicBezTo>
                <a:cubicBezTo>
                  <a:pt x="217356" y="118918"/>
                  <a:pt x="250961" y="62336"/>
                  <a:pt x="287751" y="7075"/>
                </a:cubicBezTo>
                <a:close/>
              </a:path>
            </a:pathLst>
          </a:custGeom>
        </p:spPr>
      </p:pic>
      <p:pic>
        <p:nvPicPr>
          <p:cNvPr id="6" name="Picture 5" descr="A red text on a black background&#10;&#10;Description automatically generated">
            <a:extLst>
              <a:ext uri="{FF2B5EF4-FFF2-40B4-BE49-F238E27FC236}">
                <a16:creationId xmlns:a16="http://schemas.microsoft.com/office/drawing/2014/main" id="{C2BF4100-4C6B-B00D-5397-B37A307EA1FA}"/>
              </a:ext>
            </a:extLst>
          </p:cNvPr>
          <p:cNvPicPr>
            <a:picLocks noChangeAspect="1"/>
          </p:cNvPicPr>
          <p:nvPr/>
        </p:nvPicPr>
        <p:blipFill rotWithShape="1">
          <a:blip r:embed="rId5"/>
          <a:srcRect l="15747" r="45718" b="1"/>
          <a:stretch/>
        </p:blipFill>
        <p:spPr>
          <a:xfrm>
            <a:off x="8253666" y="2"/>
            <a:ext cx="3938337" cy="3321595"/>
          </a:xfrm>
          <a:custGeom>
            <a:avLst/>
            <a:gdLst/>
            <a:ahLst/>
            <a:cxnLst/>
            <a:rect l="l" t="t" r="r" b="b"/>
            <a:pathLst>
              <a:path w="3938337" h="3321595">
                <a:moveTo>
                  <a:pt x="412520" y="0"/>
                </a:moveTo>
                <a:lnTo>
                  <a:pt x="3217629" y="0"/>
                </a:lnTo>
                <a:lnTo>
                  <a:pt x="3871410" y="0"/>
                </a:lnTo>
                <a:lnTo>
                  <a:pt x="3938337" y="0"/>
                </a:lnTo>
                <a:lnTo>
                  <a:pt x="3938337" y="59511"/>
                </a:lnTo>
                <a:lnTo>
                  <a:pt x="3938337" y="699247"/>
                </a:lnTo>
                <a:lnTo>
                  <a:pt x="3938337" y="2518435"/>
                </a:lnTo>
                <a:lnTo>
                  <a:pt x="3856842" y="2618704"/>
                </a:lnTo>
                <a:cubicBezTo>
                  <a:pt x="3439614" y="3108658"/>
                  <a:pt x="2979779" y="3321595"/>
                  <a:pt x="2362292" y="3321595"/>
                </a:cubicBezTo>
                <a:cubicBezTo>
                  <a:pt x="1899140" y="3321595"/>
                  <a:pt x="1559319" y="3095023"/>
                  <a:pt x="1093716" y="2749441"/>
                </a:cubicBezTo>
                <a:cubicBezTo>
                  <a:pt x="1041701" y="2710827"/>
                  <a:pt x="989684" y="2672676"/>
                  <a:pt x="939333" y="2635829"/>
                </a:cubicBezTo>
                <a:cubicBezTo>
                  <a:pt x="666418" y="2435869"/>
                  <a:pt x="408686" y="2246981"/>
                  <a:pt x="237160" y="2041901"/>
                </a:cubicBezTo>
                <a:cubicBezTo>
                  <a:pt x="73176" y="1845849"/>
                  <a:pt x="0" y="1649145"/>
                  <a:pt x="0" y="1404055"/>
                </a:cubicBezTo>
                <a:cubicBezTo>
                  <a:pt x="0" y="866538"/>
                  <a:pt x="144750" y="376466"/>
                  <a:pt x="410955" y="1974"/>
                </a:cubicBezTo>
                <a:close/>
              </a:path>
            </a:pathLst>
          </a:custGeom>
        </p:spPr>
      </p:pic>
      <p:sp>
        <p:nvSpPr>
          <p:cNvPr id="43" name="Freeform: Shape 42">
            <a:extLst>
              <a:ext uri="{FF2B5EF4-FFF2-40B4-BE49-F238E27FC236}">
                <a16:creationId xmlns:a16="http://schemas.microsoft.com/office/drawing/2014/main" id="{C24CD456-79B8-4425-95A0-5344971EA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76470"/>
            <a:ext cx="4211054" cy="5181530"/>
          </a:xfrm>
          <a:custGeom>
            <a:avLst/>
            <a:gdLst>
              <a:gd name="connsiteX0" fmla="*/ 1165310 w 4211054"/>
              <a:gd name="connsiteY0" fmla="*/ 990 h 5181530"/>
              <a:gd name="connsiteX1" fmla="*/ 2418078 w 4211054"/>
              <a:gd name="connsiteY1" fmla="*/ 367333 h 5181530"/>
              <a:gd name="connsiteX2" fmla="*/ 3861693 w 4211054"/>
              <a:gd name="connsiteY2" fmla="*/ 4749397 h 5181530"/>
              <a:gd name="connsiteX3" fmla="*/ 3592887 w 4211054"/>
              <a:gd name="connsiteY3" fmla="*/ 5091022 h 5181530"/>
              <a:gd name="connsiteX4" fmla="*/ 3483152 w 4211054"/>
              <a:gd name="connsiteY4" fmla="*/ 5181530 h 5181530"/>
              <a:gd name="connsiteX5" fmla="*/ 0 w 4211054"/>
              <a:gd name="connsiteY5" fmla="*/ 5181530 h 5181530"/>
              <a:gd name="connsiteX6" fmla="*/ 0 w 4211054"/>
              <a:gd name="connsiteY6" fmla="*/ 5181528 h 5181530"/>
              <a:gd name="connsiteX7" fmla="*/ 2981677 w 4211054"/>
              <a:gd name="connsiteY7" fmla="*/ 5181528 h 5181530"/>
              <a:gd name="connsiteX8" fmla="*/ 3028606 w 4211054"/>
              <a:gd name="connsiteY8" fmla="*/ 5160626 h 5181530"/>
              <a:gd name="connsiteX9" fmla="*/ 3747110 w 4211054"/>
              <a:gd name="connsiteY9" fmla="*/ 4553549 h 5181530"/>
              <a:gd name="connsiteX10" fmla="*/ 2353269 w 4211054"/>
              <a:gd name="connsiteY10" fmla="*/ 527791 h 5181530"/>
              <a:gd name="connsiteX11" fmla="*/ 1162923 w 4211054"/>
              <a:gd name="connsiteY11" fmla="*/ 185179 h 5181530"/>
              <a:gd name="connsiteX12" fmla="*/ 80119 w 4211054"/>
              <a:gd name="connsiteY12" fmla="*/ 399295 h 5181530"/>
              <a:gd name="connsiteX13" fmla="*/ 0 w 4211054"/>
              <a:gd name="connsiteY13" fmla="*/ 438059 h 5181530"/>
              <a:gd name="connsiteX14" fmla="*/ 0 w 4211054"/>
              <a:gd name="connsiteY14" fmla="*/ 251609 h 5181530"/>
              <a:gd name="connsiteX15" fmla="*/ 158783 w 4211054"/>
              <a:gd name="connsiteY15" fmla="*/ 182603 h 5181530"/>
              <a:gd name="connsiteX16" fmla="*/ 1165310 w 4211054"/>
              <a:gd name="connsiteY16" fmla="*/ 990 h 5181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11054" h="5181530">
                <a:moveTo>
                  <a:pt x="1165310" y="990"/>
                </a:moveTo>
                <a:cubicBezTo>
                  <a:pt x="1578456" y="12730"/>
                  <a:pt x="2002082" y="129252"/>
                  <a:pt x="2418078" y="367333"/>
                </a:cubicBezTo>
                <a:cubicBezTo>
                  <a:pt x="3905879" y="1218825"/>
                  <a:pt x="4719574" y="3276464"/>
                  <a:pt x="3861693" y="4749397"/>
                </a:cubicBezTo>
                <a:cubicBezTo>
                  <a:pt x="3781266" y="4887488"/>
                  <a:pt x="3691172" y="4998345"/>
                  <a:pt x="3592887" y="5091022"/>
                </a:cubicBezTo>
                <a:lnTo>
                  <a:pt x="3483152" y="5181530"/>
                </a:lnTo>
                <a:lnTo>
                  <a:pt x="0" y="5181530"/>
                </a:lnTo>
                <a:lnTo>
                  <a:pt x="0" y="5181528"/>
                </a:lnTo>
                <a:lnTo>
                  <a:pt x="2981677" y="5181528"/>
                </a:lnTo>
                <a:lnTo>
                  <a:pt x="3028606" y="5160626"/>
                </a:lnTo>
                <a:cubicBezTo>
                  <a:pt x="3311277" y="5028098"/>
                  <a:pt x="3558318" y="4869020"/>
                  <a:pt x="3747110" y="4553549"/>
                </a:cubicBezTo>
                <a:cubicBezTo>
                  <a:pt x="4552598" y="3207566"/>
                  <a:pt x="3769268" y="1316508"/>
                  <a:pt x="2353269" y="527791"/>
                </a:cubicBezTo>
                <a:cubicBezTo>
                  <a:pt x="1957349" y="307263"/>
                  <a:pt x="1554872" y="198154"/>
                  <a:pt x="1162923" y="185179"/>
                </a:cubicBezTo>
                <a:cubicBezTo>
                  <a:pt x="787306" y="172747"/>
                  <a:pt x="421359" y="248602"/>
                  <a:pt x="80119" y="399295"/>
                </a:cubicBezTo>
                <a:lnTo>
                  <a:pt x="0" y="438059"/>
                </a:lnTo>
                <a:lnTo>
                  <a:pt x="0" y="251609"/>
                </a:lnTo>
                <a:lnTo>
                  <a:pt x="158783" y="182603"/>
                </a:lnTo>
                <a:cubicBezTo>
                  <a:pt x="479801" y="54981"/>
                  <a:pt x="818871" y="-8854"/>
                  <a:pt x="1165310" y="99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45" name="Freeform: Shape 44">
            <a:extLst>
              <a:ext uri="{FF2B5EF4-FFF2-40B4-BE49-F238E27FC236}">
                <a16:creationId xmlns:a16="http://schemas.microsoft.com/office/drawing/2014/main" id="{3C9C3854-C672-47D2-8FD3-15A88F6CE9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63824" y="-15902"/>
            <a:ext cx="4289727" cy="2866417"/>
          </a:xfrm>
          <a:custGeom>
            <a:avLst/>
            <a:gdLst>
              <a:gd name="connsiteX0" fmla="*/ 237339 w 4130517"/>
              <a:gd name="connsiteY0" fmla="*/ 0 h 2806419"/>
              <a:gd name="connsiteX1" fmla="*/ 3997489 w 4130517"/>
              <a:gd name="connsiteY1" fmla="*/ 0 h 2806419"/>
              <a:gd name="connsiteX2" fmla="*/ 4006148 w 4130517"/>
              <a:gd name="connsiteY2" fmla="*/ 24333 h 2806419"/>
              <a:gd name="connsiteX3" fmla="*/ 4130517 w 4130517"/>
              <a:gd name="connsiteY3" fmla="*/ 887307 h 2806419"/>
              <a:gd name="connsiteX4" fmla="*/ 3915925 w 4130517"/>
              <a:gd name="connsiteY4" fmla="*/ 1525677 h 2806419"/>
              <a:gd name="connsiteX5" fmla="*/ 3280571 w 4130517"/>
              <a:gd name="connsiteY5" fmla="*/ 2120090 h 2806419"/>
              <a:gd name="connsiteX6" fmla="*/ 3140878 w 4130517"/>
              <a:gd name="connsiteY6" fmla="*/ 2233796 h 2806419"/>
              <a:gd name="connsiteX7" fmla="*/ 1993019 w 4130517"/>
              <a:gd name="connsiteY7" fmla="*/ 2806419 h 2806419"/>
              <a:gd name="connsiteX8" fmla="*/ 480948 w 4130517"/>
              <a:gd name="connsiteY8" fmla="*/ 1875638 h 2806419"/>
              <a:gd name="connsiteX9" fmla="*/ 319805 w 4130517"/>
              <a:gd name="connsiteY9" fmla="*/ 1637519 h 2806419"/>
              <a:gd name="connsiteX10" fmla="*/ 0 w 4130517"/>
              <a:gd name="connsiteY10" fmla="*/ 887307 h 2806419"/>
              <a:gd name="connsiteX11" fmla="*/ 193231 w 4130517"/>
              <a:gd name="connsiteY11" fmla="*/ 79360 h 280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30517" h="2806419">
                <a:moveTo>
                  <a:pt x="237339" y="0"/>
                </a:moveTo>
                <a:lnTo>
                  <a:pt x="3997489" y="0"/>
                </a:lnTo>
                <a:lnTo>
                  <a:pt x="4006148" y="24333"/>
                </a:lnTo>
                <a:cubicBezTo>
                  <a:pt x="4087750" y="288004"/>
                  <a:pt x="4130517" y="579903"/>
                  <a:pt x="4130517" y="887307"/>
                </a:cubicBezTo>
                <a:cubicBezTo>
                  <a:pt x="4130517" y="1132599"/>
                  <a:pt x="4064304" y="1329464"/>
                  <a:pt x="3915925" y="1525677"/>
                </a:cubicBezTo>
                <a:cubicBezTo>
                  <a:pt x="3760721" y="1730924"/>
                  <a:pt x="3527514" y="1919967"/>
                  <a:pt x="3280571" y="2120090"/>
                </a:cubicBezTo>
                <a:cubicBezTo>
                  <a:pt x="3235011" y="2156968"/>
                  <a:pt x="3187944" y="2195151"/>
                  <a:pt x="3140878" y="2233796"/>
                </a:cubicBezTo>
                <a:cubicBezTo>
                  <a:pt x="2719582" y="2579662"/>
                  <a:pt x="2412097" y="2806419"/>
                  <a:pt x="1993019" y="2806419"/>
                </a:cubicBezTo>
                <a:cubicBezTo>
                  <a:pt x="1354472" y="2806419"/>
                  <a:pt x="902244" y="2528070"/>
                  <a:pt x="480948" y="1875638"/>
                </a:cubicBezTo>
                <a:cubicBezTo>
                  <a:pt x="425816" y="1790244"/>
                  <a:pt x="371924" y="1712578"/>
                  <a:pt x="319805" y="1637519"/>
                </a:cubicBezTo>
                <a:cubicBezTo>
                  <a:pt x="103795" y="1326296"/>
                  <a:pt x="0" y="1164446"/>
                  <a:pt x="0" y="887307"/>
                </a:cubicBezTo>
                <a:cubicBezTo>
                  <a:pt x="0" y="612125"/>
                  <a:pt x="65060" y="340293"/>
                  <a:pt x="193231" y="79360"/>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47" name="Freeform: Shape 46">
            <a:extLst>
              <a:ext uri="{FF2B5EF4-FFF2-40B4-BE49-F238E27FC236}">
                <a16:creationId xmlns:a16="http://schemas.microsoft.com/office/drawing/2014/main" id="{AE886DDB-D248-47D2-9A3C-8E203F697C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36555" y="1"/>
            <a:ext cx="3997527" cy="2646947"/>
          </a:xfrm>
          <a:custGeom>
            <a:avLst/>
            <a:gdLst>
              <a:gd name="connsiteX0" fmla="*/ 478501 w 3997527"/>
              <a:gd name="connsiteY0" fmla="*/ 2 h 2646947"/>
              <a:gd name="connsiteX1" fmla="*/ 382993 w 3997527"/>
              <a:gd name="connsiteY1" fmla="*/ 123929 h 2646947"/>
              <a:gd name="connsiteX2" fmla="*/ 290041 w 3997527"/>
              <a:gd name="connsiteY2" fmla="*/ 274421 h 2646947"/>
              <a:gd name="connsiteX3" fmla="*/ 117491 w 3997527"/>
              <a:gd name="connsiteY3" fmla="*/ 923641 h 2646947"/>
              <a:gd name="connsiteX4" fmla="*/ 403069 w 3997527"/>
              <a:gd name="connsiteY4" fmla="*/ 1526467 h 2646947"/>
              <a:gd name="connsiteX5" fmla="*/ 546966 w 3997527"/>
              <a:gd name="connsiteY5" fmla="*/ 1717806 h 2646947"/>
              <a:gd name="connsiteX6" fmla="*/ 1897207 w 3997527"/>
              <a:gd name="connsiteY6" fmla="*/ 2465727 h 2646947"/>
              <a:gd name="connsiteX7" fmla="*/ 2922217 w 3997527"/>
              <a:gd name="connsiteY7" fmla="*/ 2005601 h 2646947"/>
              <a:gd name="connsiteX8" fmla="*/ 3046959 w 3997527"/>
              <a:gd name="connsiteY8" fmla="*/ 1914233 h 2646947"/>
              <a:gd name="connsiteX9" fmla="*/ 3614314 w 3997527"/>
              <a:gd name="connsiteY9" fmla="*/ 1436596 h 2646947"/>
              <a:gd name="connsiteX10" fmla="*/ 3805939 w 3997527"/>
              <a:gd name="connsiteY10" fmla="*/ 923641 h 2646947"/>
              <a:gd name="connsiteX11" fmla="*/ 3633781 w 3997527"/>
              <a:gd name="connsiteY11" fmla="*/ 75714 h 2646947"/>
              <a:gd name="connsiteX12" fmla="*/ 3595267 w 3997527"/>
              <a:gd name="connsiteY12" fmla="*/ 2 h 2646947"/>
              <a:gd name="connsiteX13" fmla="*/ 292993 w 3997527"/>
              <a:gd name="connsiteY13" fmla="*/ 0 h 2646947"/>
              <a:gd name="connsiteX14" fmla="*/ 3828920 w 3997527"/>
              <a:gd name="connsiteY14" fmla="*/ 0 h 2646947"/>
              <a:gd name="connsiteX15" fmla="*/ 3877162 w 3997527"/>
              <a:gd name="connsiteY15" fmla="*/ 126877 h 2646947"/>
              <a:gd name="connsiteX16" fmla="*/ 3997527 w 3997527"/>
              <a:gd name="connsiteY16" fmla="*/ 908578 h 2646947"/>
              <a:gd name="connsiteX17" fmla="*/ 3789844 w 3997527"/>
              <a:gd name="connsiteY17" fmla="*/ 1486825 h 2646947"/>
              <a:gd name="connsiteX18" fmla="*/ 3174946 w 3997527"/>
              <a:gd name="connsiteY18" fmla="*/ 2025257 h 2646947"/>
              <a:gd name="connsiteX19" fmla="*/ 3039752 w 3997527"/>
              <a:gd name="connsiteY19" fmla="*/ 2128254 h 2646947"/>
              <a:gd name="connsiteX20" fmla="*/ 1928850 w 3997527"/>
              <a:gd name="connsiteY20" fmla="*/ 2646947 h 2646947"/>
              <a:gd name="connsiteX21" fmla="*/ 465463 w 3997527"/>
              <a:gd name="connsiteY21" fmla="*/ 1803828 h 2646947"/>
              <a:gd name="connsiteX22" fmla="*/ 309508 w 3997527"/>
              <a:gd name="connsiteY22" fmla="*/ 1588134 h 2646947"/>
              <a:gd name="connsiteX23" fmla="*/ 0 w 3997527"/>
              <a:gd name="connsiteY23" fmla="*/ 908578 h 2646947"/>
              <a:gd name="connsiteX24" fmla="*/ 187010 w 3997527"/>
              <a:gd name="connsiteY24" fmla="*/ 176721 h 2646947"/>
              <a:gd name="connsiteX25" fmla="*/ 287750 w 3997527"/>
              <a:gd name="connsiteY25" fmla="*/ 7075 h 2646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7527" h="2646947">
                <a:moveTo>
                  <a:pt x="478501" y="2"/>
                </a:moveTo>
                <a:lnTo>
                  <a:pt x="382993" y="123929"/>
                </a:lnTo>
                <a:cubicBezTo>
                  <a:pt x="349048" y="172951"/>
                  <a:pt x="318041" y="223144"/>
                  <a:pt x="290041" y="274421"/>
                </a:cubicBezTo>
                <a:cubicBezTo>
                  <a:pt x="175588" y="484093"/>
                  <a:pt x="117491" y="702521"/>
                  <a:pt x="117491" y="923641"/>
                </a:cubicBezTo>
                <a:cubicBezTo>
                  <a:pt x="117491" y="1146334"/>
                  <a:pt x="210177" y="1276386"/>
                  <a:pt x="403069" y="1526467"/>
                </a:cubicBezTo>
                <a:cubicBezTo>
                  <a:pt x="449609" y="1586781"/>
                  <a:pt x="497735" y="1649187"/>
                  <a:pt x="546966" y="1717806"/>
                </a:cubicBezTo>
                <a:cubicBezTo>
                  <a:pt x="923173" y="2242063"/>
                  <a:pt x="1327000" y="2465727"/>
                  <a:pt x="1897207" y="2465727"/>
                </a:cubicBezTo>
                <a:cubicBezTo>
                  <a:pt x="2271434" y="2465727"/>
                  <a:pt x="2546010" y="2283518"/>
                  <a:pt x="2922217" y="2005601"/>
                </a:cubicBezTo>
                <a:cubicBezTo>
                  <a:pt x="2964245" y="1974547"/>
                  <a:pt x="3006275" y="1943867"/>
                  <a:pt x="3046959" y="1914233"/>
                </a:cubicBezTo>
                <a:cubicBezTo>
                  <a:pt x="3267474" y="1753426"/>
                  <a:pt x="3475721" y="1601521"/>
                  <a:pt x="3614314" y="1436596"/>
                </a:cubicBezTo>
                <a:cubicBezTo>
                  <a:pt x="3746813" y="1278931"/>
                  <a:pt x="3805939" y="1120743"/>
                  <a:pt x="3805939" y="923641"/>
                </a:cubicBezTo>
                <a:cubicBezTo>
                  <a:pt x="3805939" y="614875"/>
                  <a:pt x="3746267" y="325578"/>
                  <a:pt x="3633781" y="75714"/>
                </a:cubicBezTo>
                <a:lnTo>
                  <a:pt x="3595267" y="2"/>
                </a:lnTo>
                <a:close/>
                <a:moveTo>
                  <a:pt x="292993" y="0"/>
                </a:moveTo>
                <a:lnTo>
                  <a:pt x="3828920" y="0"/>
                </a:lnTo>
                <a:lnTo>
                  <a:pt x="3877162" y="126877"/>
                </a:lnTo>
                <a:cubicBezTo>
                  <a:pt x="3956137" y="365716"/>
                  <a:pt x="3997527" y="630123"/>
                  <a:pt x="3997527" y="908578"/>
                </a:cubicBezTo>
                <a:cubicBezTo>
                  <a:pt x="3997527" y="1130767"/>
                  <a:pt x="3933446" y="1309091"/>
                  <a:pt x="3789844" y="1486825"/>
                </a:cubicBezTo>
                <a:cubicBezTo>
                  <a:pt x="3639637" y="1672742"/>
                  <a:pt x="3413939" y="1843981"/>
                  <a:pt x="3174946" y="2025257"/>
                </a:cubicBezTo>
                <a:cubicBezTo>
                  <a:pt x="3130853" y="2058662"/>
                  <a:pt x="3085302" y="2093247"/>
                  <a:pt x="3039752" y="2128254"/>
                </a:cubicBezTo>
                <a:cubicBezTo>
                  <a:pt x="2632020" y="2441546"/>
                  <a:pt x="2334435" y="2646947"/>
                  <a:pt x="1928850" y="2646947"/>
                </a:cubicBezTo>
                <a:cubicBezTo>
                  <a:pt x="1310863" y="2646947"/>
                  <a:pt x="873195" y="2394813"/>
                  <a:pt x="465463" y="1803828"/>
                </a:cubicBezTo>
                <a:cubicBezTo>
                  <a:pt x="412107" y="1726474"/>
                  <a:pt x="359949" y="1656124"/>
                  <a:pt x="309508" y="1588134"/>
                </a:cubicBezTo>
                <a:cubicBezTo>
                  <a:pt x="100453" y="1306222"/>
                  <a:pt x="0" y="1159615"/>
                  <a:pt x="0" y="908578"/>
                </a:cubicBezTo>
                <a:cubicBezTo>
                  <a:pt x="0" y="659312"/>
                  <a:pt x="62965" y="413080"/>
                  <a:pt x="187010" y="176721"/>
                </a:cubicBezTo>
                <a:cubicBezTo>
                  <a:pt x="217356" y="118918"/>
                  <a:pt x="250961" y="62336"/>
                  <a:pt x="287750" y="7075"/>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49" name="Freeform: Shape 48">
            <a:extLst>
              <a:ext uri="{FF2B5EF4-FFF2-40B4-BE49-F238E27FC236}">
                <a16:creationId xmlns:a16="http://schemas.microsoft.com/office/drawing/2014/main" id="{F36FEC56-B33E-40ED-923C-498D3BEEEC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471" y="1473959"/>
            <a:ext cx="4454769" cy="5404513"/>
          </a:xfrm>
          <a:custGeom>
            <a:avLst/>
            <a:gdLst>
              <a:gd name="connsiteX0" fmla="*/ 1149113 w 4454769"/>
              <a:gd name="connsiteY0" fmla="*/ 1055 h 5404513"/>
              <a:gd name="connsiteX1" fmla="*/ 2508788 w 4454769"/>
              <a:gd name="connsiteY1" fmla="*/ 391365 h 5404513"/>
              <a:gd name="connsiteX2" fmla="*/ 4075595 w 4454769"/>
              <a:gd name="connsiteY2" fmla="*/ 5060115 h 5404513"/>
              <a:gd name="connsiteX3" fmla="*/ 3862163 w 4454769"/>
              <a:gd name="connsiteY3" fmla="*/ 5346252 h 5404513"/>
              <a:gd name="connsiteX4" fmla="*/ 3803547 w 4454769"/>
              <a:gd name="connsiteY4" fmla="*/ 5404513 h 5404513"/>
              <a:gd name="connsiteX5" fmla="*/ 0 w 4454769"/>
              <a:gd name="connsiteY5" fmla="*/ 5404513 h 5404513"/>
              <a:gd name="connsiteX6" fmla="*/ 0 w 4454769"/>
              <a:gd name="connsiteY6" fmla="*/ 218736 h 5404513"/>
              <a:gd name="connsiteX7" fmla="*/ 56694 w 4454769"/>
              <a:gd name="connsiteY7" fmla="*/ 194549 h 5404513"/>
              <a:gd name="connsiteX8" fmla="*/ 1149113 w 4454769"/>
              <a:gd name="connsiteY8" fmla="*/ 1055 h 5404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4769" h="5404513">
                <a:moveTo>
                  <a:pt x="1149113" y="1055"/>
                </a:moveTo>
                <a:cubicBezTo>
                  <a:pt x="1597515" y="13563"/>
                  <a:pt x="2057293" y="137708"/>
                  <a:pt x="2508788" y="391365"/>
                </a:cubicBezTo>
                <a:cubicBezTo>
                  <a:pt x="4123552" y="1298564"/>
                  <a:pt x="5006684" y="3490819"/>
                  <a:pt x="4075595" y="5060115"/>
                </a:cubicBezTo>
                <a:cubicBezTo>
                  <a:pt x="4010128" y="5170459"/>
                  <a:pt x="3938758" y="5264482"/>
                  <a:pt x="3862163" y="5346252"/>
                </a:cubicBezTo>
                <a:lnTo>
                  <a:pt x="3803547" y="5404513"/>
                </a:lnTo>
                <a:lnTo>
                  <a:pt x="0" y="5404513"/>
                </a:lnTo>
                <a:lnTo>
                  <a:pt x="0" y="218736"/>
                </a:lnTo>
                <a:lnTo>
                  <a:pt x="56694" y="194549"/>
                </a:lnTo>
                <a:cubicBezTo>
                  <a:pt x="405107" y="58578"/>
                  <a:pt x="773111" y="-9433"/>
                  <a:pt x="1149113" y="1055"/>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D99B66FE-83E7-4E7B-9C00-1A61ADF87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51951" y="-11953"/>
            <a:ext cx="4152001" cy="3562347"/>
          </a:xfrm>
          <a:custGeom>
            <a:avLst/>
            <a:gdLst>
              <a:gd name="connsiteX0" fmla="*/ 305212 w 4069058"/>
              <a:gd name="connsiteY0" fmla="*/ 0 h 3547008"/>
              <a:gd name="connsiteX1" fmla="*/ 4069058 w 4069058"/>
              <a:gd name="connsiteY1" fmla="*/ 0 h 3547008"/>
              <a:gd name="connsiteX2" fmla="*/ 4069058 w 4069058"/>
              <a:gd name="connsiteY2" fmla="*/ 2865785 h 3547008"/>
              <a:gd name="connsiteX3" fmla="*/ 3996814 w 4069058"/>
              <a:gd name="connsiteY3" fmla="*/ 2947457 h 3547008"/>
              <a:gd name="connsiteX4" fmla="*/ 2732780 w 4069058"/>
              <a:gd name="connsiteY4" fmla="*/ 3541640 h 3547008"/>
              <a:gd name="connsiteX5" fmla="*/ 1317550 w 4069058"/>
              <a:gd name="connsiteY5" fmla="*/ 3015110 h 3547008"/>
              <a:gd name="connsiteX6" fmla="*/ 1140977 w 4069058"/>
              <a:gd name="connsiteY6" fmla="*/ 2901419 h 3547008"/>
              <a:gd name="connsiteX7" fmla="*/ 330269 w 4069058"/>
              <a:gd name="connsiteY7" fmla="*/ 2297252 h 3547008"/>
              <a:gd name="connsiteX8" fmla="*/ 13299 w 4069058"/>
              <a:gd name="connsiteY8" fmla="*/ 1599966 h 3547008"/>
              <a:gd name="connsiteX9" fmla="*/ 217457 w 4069058"/>
              <a:gd name="connsiteY9" fmla="*/ 178659 h 35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69058" h="3547008">
                <a:moveTo>
                  <a:pt x="305212" y="0"/>
                </a:moveTo>
                <a:lnTo>
                  <a:pt x="4069058" y="0"/>
                </a:lnTo>
                <a:lnTo>
                  <a:pt x="4069058" y="2865785"/>
                </a:lnTo>
                <a:lnTo>
                  <a:pt x="3996814" y="2947457"/>
                </a:lnTo>
                <a:cubicBezTo>
                  <a:pt x="3654887" y="3311545"/>
                  <a:pt x="3252443" y="3496175"/>
                  <a:pt x="2732780" y="3541640"/>
                </a:cubicBezTo>
                <a:cubicBezTo>
                  <a:pt x="2236701" y="3585041"/>
                  <a:pt x="1850359" y="3361306"/>
                  <a:pt x="1317550" y="3015110"/>
                </a:cubicBezTo>
                <a:cubicBezTo>
                  <a:pt x="1258026" y="2976425"/>
                  <a:pt x="1198546" y="2938265"/>
                  <a:pt x="1140977" y="2901419"/>
                </a:cubicBezTo>
                <a:cubicBezTo>
                  <a:pt x="828927" y="2701433"/>
                  <a:pt x="534230" y="2512513"/>
                  <a:pt x="330269" y="2297252"/>
                </a:cubicBezTo>
                <a:cubicBezTo>
                  <a:pt x="135278" y="2091465"/>
                  <a:pt x="37487" y="1876435"/>
                  <a:pt x="13299" y="1599966"/>
                </a:cubicBezTo>
                <a:cubicBezTo>
                  <a:pt x="-32170" y="1080250"/>
                  <a:pt x="39709" y="589889"/>
                  <a:pt x="217457" y="178659"/>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3" name="Freeform: Shape 52">
            <a:extLst>
              <a:ext uri="{FF2B5EF4-FFF2-40B4-BE49-F238E27FC236}">
                <a16:creationId xmlns:a16="http://schemas.microsoft.com/office/drawing/2014/main" id="{7EB76DC5-F703-43FB-A5D9-A9ADE420A1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253663" y="0"/>
            <a:ext cx="3938337" cy="3321595"/>
          </a:xfrm>
          <a:custGeom>
            <a:avLst/>
            <a:gdLst>
              <a:gd name="connsiteX0" fmla="*/ 1166365 w 3938337"/>
              <a:gd name="connsiteY0" fmla="*/ 0 h 3321595"/>
              <a:gd name="connsiteX1" fmla="*/ 107576 w 3938337"/>
              <a:gd name="connsiteY1" fmla="*/ 0 h 3321595"/>
              <a:gd name="connsiteX2" fmla="*/ 66927 w 3938337"/>
              <a:gd name="connsiteY2" fmla="*/ 0 h 3321595"/>
              <a:gd name="connsiteX3" fmla="*/ 0 w 3938337"/>
              <a:gd name="connsiteY3" fmla="*/ 0 h 3321595"/>
              <a:gd name="connsiteX4" fmla="*/ 0 w 3938337"/>
              <a:gd name="connsiteY4" fmla="*/ 59511 h 3321595"/>
              <a:gd name="connsiteX5" fmla="*/ 0 w 3938337"/>
              <a:gd name="connsiteY5" fmla="*/ 155390 h 3321595"/>
              <a:gd name="connsiteX6" fmla="*/ 0 w 3938337"/>
              <a:gd name="connsiteY6" fmla="*/ 901114 h 3321595"/>
              <a:gd name="connsiteX7" fmla="*/ 4 w 3938337"/>
              <a:gd name="connsiteY7" fmla="*/ 901114 h 3321595"/>
              <a:gd name="connsiteX8" fmla="*/ 4 w 3938337"/>
              <a:gd name="connsiteY8" fmla="*/ 471771 h 3321595"/>
              <a:gd name="connsiteX9" fmla="*/ 50187 w 3938337"/>
              <a:gd name="connsiteY9" fmla="*/ 407556 h 3321595"/>
              <a:gd name="connsiteX10" fmla="*/ 352921 w 3938337"/>
              <a:gd name="connsiteY10" fmla="*/ 118259 h 3321595"/>
              <a:gd name="connsiteX11" fmla="*/ 514890 w 3938337"/>
              <a:gd name="connsiteY11" fmla="*/ 2 h 3321595"/>
              <a:gd name="connsiteX12" fmla="*/ 1166365 w 3938337"/>
              <a:gd name="connsiteY12" fmla="*/ 2 h 3321595"/>
              <a:gd name="connsiteX13" fmla="*/ 3525817 w 3938337"/>
              <a:gd name="connsiteY13" fmla="*/ 0 h 3321595"/>
              <a:gd name="connsiteX14" fmla="*/ 3384145 w 3938337"/>
              <a:gd name="connsiteY14" fmla="*/ 0 h 3321595"/>
              <a:gd name="connsiteX15" fmla="*/ 3385646 w 3938337"/>
              <a:gd name="connsiteY15" fmla="*/ 1904 h 3321595"/>
              <a:gd name="connsiteX16" fmla="*/ 3780089 w 3938337"/>
              <a:gd name="connsiteY16" fmla="*/ 1354125 h 3321595"/>
              <a:gd name="connsiteX17" fmla="*/ 3552458 w 3938337"/>
              <a:gd name="connsiteY17" fmla="*/ 1969288 h 3321595"/>
              <a:gd name="connsiteX18" fmla="*/ 3414534 w 3938337"/>
              <a:gd name="connsiteY18" fmla="*/ 2115111 h 3321595"/>
              <a:gd name="connsiteX19" fmla="*/ 3395732 w 3938337"/>
              <a:gd name="connsiteY19" fmla="*/ 2131585 h 3321595"/>
              <a:gd name="connsiteX20" fmla="*/ 3390273 w 3938337"/>
              <a:gd name="connsiteY20" fmla="*/ 2137223 h 3321595"/>
              <a:gd name="connsiteX21" fmla="*/ 3348116 w 3938337"/>
              <a:gd name="connsiteY21" fmla="*/ 2173305 h 3321595"/>
              <a:gd name="connsiteX22" fmla="*/ 3251972 w 3938337"/>
              <a:gd name="connsiteY22" fmla="*/ 2257543 h 3321595"/>
              <a:gd name="connsiteX23" fmla="*/ 2878500 w 3938337"/>
              <a:gd name="connsiteY23" fmla="*/ 2542096 h 3321595"/>
              <a:gd name="connsiteX24" fmla="*/ 2730320 w 3938337"/>
              <a:gd name="connsiteY24" fmla="*/ 2651667 h 3321595"/>
              <a:gd name="connsiteX25" fmla="*/ 1512716 w 3938337"/>
              <a:gd name="connsiteY25" fmla="*/ 3203474 h 3321595"/>
              <a:gd name="connsiteX26" fmla="*/ 78219 w 3938337"/>
              <a:gd name="connsiteY26" fmla="*/ 2525579 h 3321595"/>
              <a:gd name="connsiteX27" fmla="*/ 0 w 3938337"/>
              <a:gd name="connsiteY27" fmla="*/ 2428877 h 3321595"/>
              <a:gd name="connsiteX28" fmla="*/ 0 w 3938337"/>
              <a:gd name="connsiteY28" fmla="*/ 2518435 h 3321595"/>
              <a:gd name="connsiteX29" fmla="*/ 81495 w 3938337"/>
              <a:gd name="connsiteY29" fmla="*/ 2618704 h 3321595"/>
              <a:gd name="connsiteX30" fmla="*/ 1576046 w 3938337"/>
              <a:gd name="connsiteY30" fmla="*/ 3321595 h 3321595"/>
              <a:gd name="connsiteX31" fmla="*/ 2844621 w 3938337"/>
              <a:gd name="connsiteY31" fmla="*/ 2749441 h 3321595"/>
              <a:gd name="connsiteX32" fmla="*/ 2999005 w 3938337"/>
              <a:gd name="connsiteY32" fmla="*/ 2635829 h 3321595"/>
              <a:gd name="connsiteX33" fmla="*/ 3701177 w 3938337"/>
              <a:gd name="connsiteY33" fmla="*/ 2041901 h 3321595"/>
              <a:gd name="connsiteX34" fmla="*/ 3938337 w 3938337"/>
              <a:gd name="connsiteY34" fmla="*/ 1404055 h 3321595"/>
              <a:gd name="connsiteX35" fmla="*/ 3527383 w 3938337"/>
              <a:gd name="connsiteY35" fmla="*/ 1974 h 33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38337" h="3321595">
                <a:moveTo>
                  <a:pt x="1166365" y="0"/>
                </a:moveTo>
                <a:lnTo>
                  <a:pt x="107576" y="0"/>
                </a:lnTo>
                <a:lnTo>
                  <a:pt x="66927" y="0"/>
                </a:lnTo>
                <a:lnTo>
                  <a:pt x="0" y="0"/>
                </a:lnTo>
                <a:lnTo>
                  <a:pt x="0" y="59511"/>
                </a:lnTo>
                <a:lnTo>
                  <a:pt x="0" y="155390"/>
                </a:lnTo>
                <a:lnTo>
                  <a:pt x="0" y="901114"/>
                </a:lnTo>
                <a:lnTo>
                  <a:pt x="4" y="901114"/>
                </a:lnTo>
                <a:lnTo>
                  <a:pt x="4" y="471771"/>
                </a:lnTo>
                <a:lnTo>
                  <a:pt x="50187" y="407556"/>
                </a:lnTo>
                <a:cubicBezTo>
                  <a:pt x="138559" y="305382"/>
                  <a:pt x="239680" y="208703"/>
                  <a:pt x="352921" y="118259"/>
                </a:cubicBezTo>
                <a:lnTo>
                  <a:pt x="514890" y="2"/>
                </a:lnTo>
                <a:lnTo>
                  <a:pt x="1166365" y="2"/>
                </a:lnTo>
                <a:close/>
                <a:moveTo>
                  <a:pt x="3525817" y="0"/>
                </a:moveTo>
                <a:lnTo>
                  <a:pt x="3384145" y="0"/>
                </a:lnTo>
                <a:lnTo>
                  <a:pt x="3385646" y="1904"/>
                </a:lnTo>
                <a:cubicBezTo>
                  <a:pt x="3641155" y="363079"/>
                  <a:pt x="3780089" y="835723"/>
                  <a:pt x="3780089" y="1354125"/>
                </a:cubicBezTo>
                <a:cubicBezTo>
                  <a:pt x="3780089" y="1590500"/>
                  <a:pt x="3709854" y="1780209"/>
                  <a:pt x="3552458" y="1969288"/>
                </a:cubicBezTo>
                <a:cubicBezTo>
                  <a:pt x="3511300" y="2018735"/>
                  <a:pt x="3464970" y="2067206"/>
                  <a:pt x="3414534" y="2115111"/>
                </a:cubicBezTo>
                <a:lnTo>
                  <a:pt x="3395732" y="2131585"/>
                </a:lnTo>
                <a:lnTo>
                  <a:pt x="3390273" y="2137223"/>
                </a:lnTo>
                <a:lnTo>
                  <a:pt x="3348116" y="2173305"/>
                </a:lnTo>
                <a:lnTo>
                  <a:pt x="3251972" y="2257543"/>
                </a:lnTo>
                <a:cubicBezTo>
                  <a:pt x="3136805" y="2351916"/>
                  <a:pt x="3009474" y="2445671"/>
                  <a:pt x="2878500" y="2542096"/>
                </a:cubicBezTo>
                <a:cubicBezTo>
                  <a:pt x="2830172" y="2577632"/>
                  <a:pt x="2780245" y="2614426"/>
                  <a:pt x="2730320" y="2651667"/>
                </a:cubicBezTo>
                <a:cubicBezTo>
                  <a:pt x="2283426" y="2984960"/>
                  <a:pt x="1957258" y="3203474"/>
                  <a:pt x="1512716" y="3203474"/>
                </a:cubicBezTo>
                <a:cubicBezTo>
                  <a:pt x="920041" y="3203474"/>
                  <a:pt x="478682" y="2998110"/>
                  <a:pt x="78219" y="2525579"/>
                </a:cubicBezTo>
                <a:lnTo>
                  <a:pt x="0" y="2428877"/>
                </a:lnTo>
                <a:lnTo>
                  <a:pt x="0" y="2518435"/>
                </a:lnTo>
                <a:lnTo>
                  <a:pt x="81495" y="2618704"/>
                </a:lnTo>
                <a:cubicBezTo>
                  <a:pt x="498723" y="3108658"/>
                  <a:pt x="958559" y="3321595"/>
                  <a:pt x="1576046" y="3321595"/>
                </a:cubicBezTo>
                <a:cubicBezTo>
                  <a:pt x="2039197" y="3321595"/>
                  <a:pt x="2379018" y="3095023"/>
                  <a:pt x="2844621" y="2749441"/>
                </a:cubicBezTo>
                <a:cubicBezTo>
                  <a:pt x="2896636" y="2710827"/>
                  <a:pt x="2948653" y="2672676"/>
                  <a:pt x="2999005" y="2635829"/>
                </a:cubicBezTo>
                <a:cubicBezTo>
                  <a:pt x="3271919" y="2435869"/>
                  <a:pt x="3529651" y="2246981"/>
                  <a:pt x="3701177" y="2041901"/>
                </a:cubicBezTo>
                <a:cubicBezTo>
                  <a:pt x="3865161" y="1845849"/>
                  <a:pt x="3938337" y="1649145"/>
                  <a:pt x="3938337" y="1404055"/>
                </a:cubicBezTo>
                <a:cubicBezTo>
                  <a:pt x="3938337" y="866538"/>
                  <a:pt x="3793587" y="376466"/>
                  <a:pt x="3527383" y="1974"/>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629781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orange rectangular frame&#10;&#10;Description automatically generated">
            <a:extLst>
              <a:ext uri="{FF2B5EF4-FFF2-40B4-BE49-F238E27FC236}">
                <a16:creationId xmlns:a16="http://schemas.microsoft.com/office/drawing/2014/main" id="{CFF55B30-495F-C909-3A60-719EDEB23C89}"/>
              </a:ext>
            </a:extLst>
          </p:cNvPr>
          <p:cNvPicPr>
            <a:picLocks noChangeAspect="1"/>
          </p:cNvPicPr>
          <p:nvPr/>
        </p:nvPicPr>
        <p:blipFill>
          <a:blip r:embed="rId3"/>
          <a:stretch>
            <a:fillRect/>
          </a:stretch>
        </p:blipFill>
        <p:spPr>
          <a:xfrm>
            <a:off x="0" y="0"/>
            <a:ext cx="12192000" cy="6858000"/>
          </a:xfrm>
          <a:prstGeom prst="rect">
            <a:avLst/>
          </a:prstGeom>
        </p:spPr>
      </p:pic>
      <p:sp>
        <p:nvSpPr>
          <p:cNvPr id="3" name="Oval 2">
            <a:extLst>
              <a:ext uri="{FF2B5EF4-FFF2-40B4-BE49-F238E27FC236}">
                <a16:creationId xmlns:a16="http://schemas.microsoft.com/office/drawing/2014/main" id="{F09D15F0-7823-E3DF-83A7-0B4D18C01FD0}"/>
              </a:ext>
            </a:extLst>
          </p:cNvPr>
          <p:cNvSpPr/>
          <p:nvPr/>
        </p:nvSpPr>
        <p:spPr>
          <a:xfrm>
            <a:off x="408138" y="2476499"/>
            <a:ext cx="3295650" cy="3267075"/>
          </a:xfrm>
          <a:prstGeom prst="ellipse">
            <a:avLst/>
          </a:prstGeom>
          <a:solidFill>
            <a:srgbClr val="8138F9"/>
          </a:solidFill>
          <a:ln>
            <a:solidFill>
              <a:srgbClr val="004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Montserrat" panose="00000500000000000000" pitchFamily="2" charset="0"/>
              </a:rPr>
              <a:t>Local Union</a:t>
            </a:r>
          </a:p>
        </p:txBody>
      </p:sp>
      <p:sp>
        <p:nvSpPr>
          <p:cNvPr id="4" name="Oval 3">
            <a:extLst>
              <a:ext uri="{FF2B5EF4-FFF2-40B4-BE49-F238E27FC236}">
                <a16:creationId xmlns:a16="http://schemas.microsoft.com/office/drawing/2014/main" id="{A76F3A2C-8AC0-180B-D04C-109E29D0AC87}"/>
              </a:ext>
            </a:extLst>
          </p:cNvPr>
          <p:cNvSpPr/>
          <p:nvPr/>
        </p:nvSpPr>
        <p:spPr>
          <a:xfrm>
            <a:off x="4358136" y="2476500"/>
            <a:ext cx="3295650" cy="3267075"/>
          </a:xfrm>
          <a:prstGeom prst="ellipse">
            <a:avLst/>
          </a:prstGeom>
          <a:solidFill>
            <a:srgbClr val="8138F9"/>
          </a:solidFill>
          <a:ln>
            <a:solidFill>
              <a:srgbClr val="004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Montserrat" panose="00000500000000000000" pitchFamily="2" charset="0"/>
              </a:rPr>
              <a:t>MSEA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Montserrat" panose="00000500000000000000" pitchFamily="2" charset="0"/>
              </a:rPr>
              <a:t>75,000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Montserrat" panose="00000500000000000000" pitchFamily="2" charset="0"/>
              </a:rPr>
              <a:t>members</a:t>
            </a:r>
          </a:p>
        </p:txBody>
      </p:sp>
      <p:sp>
        <p:nvSpPr>
          <p:cNvPr id="6" name="Oval 5">
            <a:extLst>
              <a:ext uri="{FF2B5EF4-FFF2-40B4-BE49-F238E27FC236}">
                <a16:creationId xmlns:a16="http://schemas.microsoft.com/office/drawing/2014/main" id="{E01D1051-8C4A-BE7F-8AC9-1D7E3F70826E}"/>
              </a:ext>
            </a:extLst>
          </p:cNvPr>
          <p:cNvSpPr/>
          <p:nvPr/>
        </p:nvSpPr>
        <p:spPr>
          <a:xfrm>
            <a:off x="8488212" y="2476499"/>
            <a:ext cx="3295650" cy="3267075"/>
          </a:xfrm>
          <a:prstGeom prst="ellipse">
            <a:avLst/>
          </a:prstGeom>
          <a:solidFill>
            <a:srgbClr val="8138F9"/>
          </a:solidFill>
          <a:ln>
            <a:solidFill>
              <a:srgbClr val="004B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Montserrat" panose="00000500000000000000" pitchFamily="2" charset="0"/>
              </a:rPr>
              <a:t>NEA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Montserrat" panose="00000500000000000000" pitchFamily="2" charset="0"/>
              </a:rPr>
              <a:t>3 million members</a:t>
            </a:r>
            <a:endParaRPr kumimoji="0" lang="en-US" sz="3200" b="1" i="0" u="none" strike="noStrike" kern="1200" cap="none" spc="0" normalizeH="0" baseline="0" noProof="0" dirty="0">
              <a:ln>
                <a:noFill/>
              </a:ln>
              <a:solidFill>
                <a:prstClr val="white"/>
              </a:solidFill>
              <a:effectLst/>
              <a:uLnTx/>
              <a:uFillTx/>
              <a:latin typeface="Montserrat" panose="00000500000000000000" pitchFamily="2" charset="0"/>
            </a:endParaRPr>
          </a:p>
        </p:txBody>
      </p:sp>
    </p:spTree>
    <p:extLst>
      <p:ext uri="{BB962C8B-B14F-4D97-AF65-F5344CB8AC3E}">
        <p14:creationId xmlns:p14="http://schemas.microsoft.com/office/powerpoint/2010/main" val="3303087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5A3EC01-8FCB-397E-C9F4-B43C8FF54CEB}"/>
              </a:ext>
            </a:extLst>
          </p:cNvPr>
          <p:cNvSpPr txBox="1"/>
          <p:nvPr/>
        </p:nvSpPr>
        <p:spPr>
          <a:xfrm>
            <a:off x="818984" y="4230093"/>
            <a:ext cx="4150581" cy="1800165"/>
          </a:xfrm>
          <a:prstGeom prst="rect">
            <a:avLst/>
          </a:prstGeom>
        </p:spPr>
        <p:txBody>
          <a:bodyPr vert="horz" lIns="91440" tIns="45720" rIns="91440" bIns="45720" rtlCol="0" anchor="t">
            <a:normAutofit/>
          </a:bodyPr>
          <a:lstStyle/>
          <a:p>
            <a:pPr algn="r">
              <a:lnSpc>
                <a:spcPct val="90000"/>
              </a:lnSpc>
              <a:spcBef>
                <a:spcPct val="0"/>
              </a:spcBef>
              <a:spcAft>
                <a:spcPts val="600"/>
              </a:spcAft>
            </a:pPr>
            <a:r>
              <a:rPr lang="en-US" sz="4000" b="1" kern="1200" dirty="0">
                <a:solidFill>
                  <a:schemeClr val="tx1"/>
                </a:solidFill>
                <a:latin typeface="Montserrat" panose="00000500000000000000" pitchFamily="2" charset="0"/>
                <a:ea typeface="+mj-ea"/>
                <a:cs typeface="+mj-cs"/>
                <a:sym typeface="Calibri"/>
              </a:rPr>
              <a:t>Why Statement </a:t>
            </a:r>
            <a:endParaRPr lang="en-US" sz="4000" kern="1200" dirty="0">
              <a:solidFill>
                <a:schemeClr val="tx1"/>
              </a:solidFill>
              <a:latin typeface="Montserrat" panose="00000500000000000000" pitchFamily="2" charset="0"/>
              <a:ea typeface="+mj-ea"/>
              <a:cs typeface="+mj-cs"/>
            </a:endParaRPr>
          </a:p>
        </p:txBody>
      </p:sp>
      <p:pic>
        <p:nvPicPr>
          <p:cNvPr id="4" name="Content Placeholder 3" descr="A red text on a black background&#10;&#10;Description automatically generated">
            <a:extLst>
              <a:ext uri="{FF2B5EF4-FFF2-40B4-BE49-F238E27FC236}">
                <a16:creationId xmlns:a16="http://schemas.microsoft.com/office/drawing/2014/main" id="{DAFFCF13-7524-99CA-AB29-87AB40B4C954}"/>
              </a:ext>
            </a:extLst>
          </p:cNvPr>
          <p:cNvPicPr>
            <a:picLocks noChangeAspect="1"/>
          </p:cNvPicPr>
          <p:nvPr/>
        </p:nvPicPr>
        <p:blipFill>
          <a:blip r:embed="rId2"/>
          <a:stretch>
            <a:fillRect/>
          </a:stretch>
        </p:blipFill>
        <p:spPr>
          <a:xfrm>
            <a:off x="810601" y="457200"/>
            <a:ext cx="10631759" cy="3455325"/>
          </a:xfrm>
          <a:prstGeom prst="rect">
            <a:avLst/>
          </a:prstGeom>
        </p:spPr>
      </p:pic>
      <p:sp>
        <p:nvSpPr>
          <p:cNvPr id="7" name="Shape 127">
            <a:extLst>
              <a:ext uri="{FF2B5EF4-FFF2-40B4-BE49-F238E27FC236}">
                <a16:creationId xmlns:a16="http://schemas.microsoft.com/office/drawing/2014/main" id="{6110D45B-25AC-A582-6AA1-F3858287F6B0}"/>
              </a:ext>
            </a:extLst>
          </p:cNvPr>
          <p:cNvSpPr txBox="1">
            <a:spLocks/>
          </p:cNvSpPr>
          <p:nvPr/>
        </p:nvSpPr>
        <p:spPr>
          <a:xfrm>
            <a:off x="5246415" y="4230094"/>
            <a:ext cx="6235268" cy="1800164"/>
          </a:xfrm>
          <a:prstGeom prst="rect">
            <a:avLst/>
          </a:prstGeom>
        </p:spPr>
        <p:txBody>
          <a:bodyPr spcFirstLastPara="1" vert="horz" lIns="91440" tIns="45720" rIns="91440" bIns="4572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en-US" sz="2000" b="1" dirty="0">
                <a:latin typeface="Montserrat" panose="00000500000000000000" pitchFamily="2" charset="0"/>
                <a:sym typeface="Calibri"/>
              </a:rPr>
              <a:t>MSEA empowers members to make a positive difference in their professional lives in order to elevate the quality of public education for </a:t>
            </a:r>
            <a:r>
              <a:rPr lang="en-US" sz="2000" b="1" i="1" dirty="0">
                <a:latin typeface="Montserrat" panose="00000500000000000000" pitchFamily="2" charset="0"/>
                <a:sym typeface="Calibri"/>
              </a:rPr>
              <a:t>all</a:t>
            </a:r>
            <a:r>
              <a:rPr lang="en-US" sz="2000" b="1" dirty="0">
                <a:latin typeface="Montserrat" panose="00000500000000000000" pitchFamily="2" charset="0"/>
                <a:sym typeface="Calibri"/>
              </a:rPr>
              <a:t> students. </a:t>
            </a:r>
            <a:endParaRPr lang="en-US" sz="2000" b="1" dirty="0">
              <a:latin typeface="Montserrat" panose="00000500000000000000" pitchFamily="2" charset="0"/>
            </a:endParaRPr>
          </a:p>
        </p:txBody>
      </p:sp>
      <p:sp>
        <p:nvSpPr>
          <p:cNvPr id="27" name="Rectangle 26">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6824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orange rectangular frame&#10;&#10;Description automatically generated">
            <a:extLst>
              <a:ext uri="{FF2B5EF4-FFF2-40B4-BE49-F238E27FC236}">
                <a16:creationId xmlns:a16="http://schemas.microsoft.com/office/drawing/2014/main" id="{CFF55B30-495F-C909-3A60-719EDEB23C89}"/>
              </a:ext>
            </a:extLst>
          </p:cNvPr>
          <p:cNvPicPr>
            <a:picLocks noChangeAspect="1"/>
          </p:cNvPicPr>
          <p:nvPr/>
        </p:nvPicPr>
        <p:blipFill>
          <a:blip r:embed="rId3"/>
          <a:stretch>
            <a:fillRect/>
          </a:stretch>
        </p:blipFill>
        <p:spPr>
          <a:xfrm>
            <a:off x="0" y="0"/>
            <a:ext cx="12192000" cy="6858000"/>
          </a:xfrm>
          <a:prstGeom prst="rect">
            <a:avLst/>
          </a:prstGeom>
        </p:spPr>
      </p:pic>
      <p:sp>
        <p:nvSpPr>
          <p:cNvPr id="2" name="Shape 103">
            <a:extLst>
              <a:ext uri="{FF2B5EF4-FFF2-40B4-BE49-F238E27FC236}">
                <a16:creationId xmlns:a16="http://schemas.microsoft.com/office/drawing/2014/main" id="{9D3BF00B-C5E9-D18F-7193-60287D35B5B3}"/>
              </a:ext>
            </a:extLst>
          </p:cNvPr>
          <p:cNvSpPr txBox="1"/>
          <p:nvPr/>
        </p:nvSpPr>
        <p:spPr>
          <a:xfrm>
            <a:off x="1955800" y="1727306"/>
            <a:ext cx="8280400"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b="1" dirty="0">
                <a:solidFill>
                  <a:srgbClr val="442BA1"/>
                </a:solidFill>
                <a:latin typeface="Montserrat" panose="00000500000000000000" pitchFamily="2" charset="0"/>
                <a:ea typeface="Calibri"/>
                <a:cs typeface="Calibri"/>
                <a:sym typeface="Calibri"/>
              </a:rPr>
              <a:t>ORGANIZATIONAL</a:t>
            </a:r>
            <a:r>
              <a:rPr lang="en-US" sz="2800" b="1" dirty="0">
                <a:solidFill>
                  <a:srgbClr val="442BA1"/>
                </a:solidFill>
                <a:latin typeface="Montserrat" panose="00000500000000000000" pitchFamily="2" charset="0"/>
                <a:ea typeface="Calibri"/>
                <a:cs typeface="Calibri"/>
                <a:sym typeface="Calibri"/>
              </a:rPr>
              <a:t>  </a:t>
            </a:r>
            <a:endParaRPr lang="en-US" sz="4800" b="1" dirty="0">
              <a:solidFill>
                <a:srgbClr val="442BA1"/>
              </a:solidFill>
              <a:latin typeface="Montserrat" panose="00000500000000000000" pitchFamily="2" charset="0"/>
              <a:ea typeface="Calibri"/>
              <a:cs typeface="Calibri"/>
              <a:sym typeface="Calibri"/>
            </a:endParaRPr>
          </a:p>
        </p:txBody>
      </p:sp>
      <p:pic>
        <p:nvPicPr>
          <p:cNvPr id="3" name="Shape 104">
            <a:extLst>
              <a:ext uri="{FF2B5EF4-FFF2-40B4-BE49-F238E27FC236}">
                <a16:creationId xmlns:a16="http://schemas.microsoft.com/office/drawing/2014/main" id="{4036B074-7764-C04B-E3C0-2B06B271C38F}"/>
              </a:ext>
            </a:extLst>
          </p:cNvPr>
          <p:cNvPicPr preferRelativeResize="0"/>
          <p:nvPr/>
        </p:nvPicPr>
        <p:blipFill rotWithShape="1">
          <a:blip r:embed="rId4">
            <a:alphaModFix/>
          </a:blip>
          <a:srcRect/>
          <a:stretch/>
        </p:blipFill>
        <p:spPr>
          <a:xfrm>
            <a:off x="3238065" y="2806326"/>
            <a:ext cx="5715869" cy="3803651"/>
          </a:xfrm>
          <a:prstGeom prst="rect">
            <a:avLst/>
          </a:prstGeom>
          <a:noFill/>
          <a:ln>
            <a:noFill/>
          </a:ln>
        </p:spPr>
      </p:pic>
    </p:spTree>
    <p:extLst>
      <p:ext uri="{BB962C8B-B14F-4D97-AF65-F5344CB8AC3E}">
        <p14:creationId xmlns:p14="http://schemas.microsoft.com/office/powerpoint/2010/main" val="3945165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urple and orange rectangular frame&#10;&#10;Description automatically generated">
            <a:extLst>
              <a:ext uri="{FF2B5EF4-FFF2-40B4-BE49-F238E27FC236}">
                <a16:creationId xmlns:a16="http://schemas.microsoft.com/office/drawing/2014/main" id="{9FD792D7-BBEF-EFF7-3FA1-4D3EE3C5FAFC}"/>
              </a:ext>
            </a:extLst>
          </p:cNvPr>
          <p:cNvPicPr>
            <a:picLocks noChangeAspect="1"/>
          </p:cNvPicPr>
          <p:nvPr/>
        </p:nvPicPr>
        <p:blipFill>
          <a:blip r:embed="rId3"/>
          <a:stretch>
            <a:fillRect/>
          </a:stretch>
        </p:blipFill>
        <p:spPr>
          <a:xfrm>
            <a:off x="0" y="0"/>
            <a:ext cx="12192000" cy="6858000"/>
          </a:xfrm>
          <a:prstGeom prst="rect">
            <a:avLst/>
          </a:prstGeom>
        </p:spPr>
      </p:pic>
      <p:grpSp>
        <p:nvGrpSpPr>
          <p:cNvPr id="2" name="Shape 135">
            <a:extLst>
              <a:ext uri="{FF2B5EF4-FFF2-40B4-BE49-F238E27FC236}">
                <a16:creationId xmlns:a16="http://schemas.microsoft.com/office/drawing/2014/main" id="{DDF676FD-3739-441B-CA91-357F62C91E4C}"/>
              </a:ext>
            </a:extLst>
          </p:cNvPr>
          <p:cNvGrpSpPr/>
          <p:nvPr/>
        </p:nvGrpSpPr>
        <p:grpSpPr>
          <a:xfrm>
            <a:off x="3920331" y="2254250"/>
            <a:ext cx="4351338" cy="4351338"/>
            <a:chOff x="3082131" y="0"/>
            <a:chExt cx="4351338" cy="4351338"/>
          </a:xfrm>
        </p:grpSpPr>
        <p:sp>
          <p:nvSpPr>
            <p:cNvPr id="3" name="Shape 136">
              <a:extLst>
                <a:ext uri="{FF2B5EF4-FFF2-40B4-BE49-F238E27FC236}">
                  <a16:creationId xmlns:a16="http://schemas.microsoft.com/office/drawing/2014/main" id="{128C3494-CBE7-6CAC-863C-65582812E60E}"/>
                </a:ext>
              </a:extLst>
            </p:cNvPr>
            <p:cNvSpPr/>
            <p:nvPr/>
          </p:nvSpPr>
          <p:spPr>
            <a:xfrm>
              <a:off x="4169965" y="0"/>
              <a:ext cx="2175669" cy="2175669"/>
            </a:xfrm>
            <a:prstGeom prst="triangle">
              <a:avLst>
                <a:gd name="adj" fmla="val 50000"/>
              </a:avLst>
            </a:prstGeom>
            <a:gradFill>
              <a:gsLst>
                <a:gs pos="0">
                  <a:srgbClr val="4B732F"/>
                </a:gs>
                <a:gs pos="48000">
                  <a:srgbClr val="73B148"/>
                </a:gs>
                <a:gs pos="100000">
                  <a:srgbClr val="A8D08C"/>
                </a:gs>
              </a:gsLst>
              <a:lin ang="16200000" scaled="0"/>
            </a:gra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 name="Shape 137">
              <a:extLst>
                <a:ext uri="{FF2B5EF4-FFF2-40B4-BE49-F238E27FC236}">
                  <a16:creationId xmlns:a16="http://schemas.microsoft.com/office/drawing/2014/main" id="{BB8A5A90-AC7E-5C2A-17CF-9ED0C88963ED}"/>
                </a:ext>
              </a:extLst>
            </p:cNvPr>
            <p:cNvSpPr txBox="1"/>
            <p:nvPr/>
          </p:nvSpPr>
          <p:spPr>
            <a:xfrm>
              <a:off x="4713882" y="1087835"/>
              <a:ext cx="1087835" cy="1087834"/>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FFF900"/>
                </a:buClr>
                <a:buSzPts val="1700"/>
                <a:buFont typeface="Calibri"/>
                <a:buNone/>
              </a:pPr>
              <a:r>
                <a:rPr lang="en-US" sz="1700" b="1">
                  <a:solidFill>
                    <a:srgbClr val="FFF900"/>
                  </a:solidFill>
                  <a:latin typeface="Calibri"/>
                  <a:ea typeface="Calibri"/>
                  <a:cs typeface="Calibri"/>
                  <a:sym typeface="Calibri"/>
                </a:rPr>
                <a:t>Building Strong Locals</a:t>
              </a:r>
              <a:endParaRPr/>
            </a:p>
          </p:txBody>
        </p:sp>
        <p:sp>
          <p:nvSpPr>
            <p:cNvPr id="6" name="Shape 138">
              <a:extLst>
                <a:ext uri="{FF2B5EF4-FFF2-40B4-BE49-F238E27FC236}">
                  <a16:creationId xmlns:a16="http://schemas.microsoft.com/office/drawing/2014/main" id="{D0E71EDB-BB1C-E18E-BF58-98B250D9E70B}"/>
                </a:ext>
              </a:extLst>
            </p:cNvPr>
            <p:cNvSpPr/>
            <p:nvPr/>
          </p:nvSpPr>
          <p:spPr>
            <a:xfrm>
              <a:off x="3082131" y="2175669"/>
              <a:ext cx="2175669" cy="2175669"/>
            </a:xfrm>
            <a:prstGeom prst="triangle">
              <a:avLst>
                <a:gd name="adj" fmla="val 50000"/>
              </a:avLst>
            </a:prstGeom>
            <a:gradFill>
              <a:gsLst>
                <a:gs pos="0">
                  <a:srgbClr val="4B732F"/>
                </a:gs>
                <a:gs pos="48000">
                  <a:srgbClr val="73B148"/>
                </a:gs>
                <a:gs pos="100000">
                  <a:srgbClr val="A8D08C"/>
                </a:gs>
              </a:gsLst>
              <a:lin ang="16200000" scaled="0"/>
            </a:gra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 name="Shape 139">
              <a:extLst>
                <a:ext uri="{FF2B5EF4-FFF2-40B4-BE49-F238E27FC236}">
                  <a16:creationId xmlns:a16="http://schemas.microsoft.com/office/drawing/2014/main" id="{DB6B733E-0AA6-E542-CDE3-37A184AE12A7}"/>
                </a:ext>
              </a:extLst>
            </p:cNvPr>
            <p:cNvSpPr txBox="1"/>
            <p:nvPr/>
          </p:nvSpPr>
          <p:spPr>
            <a:xfrm>
              <a:off x="3626048" y="3263504"/>
              <a:ext cx="1087835" cy="1087834"/>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FFF900"/>
                </a:buClr>
                <a:buSzPts val="1700"/>
                <a:buFont typeface="Calibri"/>
                <a:buNone/>
              </a:pPr>
              <a:r>
                <a:rPr lang="en-US" sz="1700" b="1">
                  <a:solidFill>
                    <a:srgbClr val="FFF900"/>
                  </a:solidFill>
                  <a:latin typeface="Calibri"/>
                  <a:ea typeface="Calibri"/>
                  <a:cs typeface="Calibri"/>
                  <a:sym typeface="Calibri"/>
                </a:rPr>
                <a:t>Culture of Organizing</a:t>
              </a:r>
              <a:endParaRPr/>
            </a:p>
          </p:txBody>
        </p:sp>
        <p:sp>
          <p:nvSpPr>
            <p:cNvPr id="8" name="Shape 140">
              <a:extLst>
                <a:ext uri="{FF2B5EF4-FFF2-40B4-BE49-F238E27FC236}">
                  <a16:creationId xmlns:a16="http://schemas.microsoft.com/office/drawing/2014/main" id="{45C7B871-F6E0-8AFB-D03D-D8009B258798}"/>
                </a:ext>
              </a:extLst>
            </p:cNvPr>
            <p:cNvSpPr/>
            <p:nvPr/>
          </p:nvSpPr>
          <p:spPr>
            <a:xfrm rot="10800000">
              <a:off x="4169965" y="2175669"/>
              <a:ext cx="2175669" cy="2175669"/>
            </a:xfrm>
            <a:prstGeom prst="triangle">
              <a:avLst>
                <a:gd name="adj" fmla="val 50000"/>
              </a:avLst>
            </a:prstGeom>
            <a:gradFill>
              <a:gsLst>
                <a:gs pos="0">
                  <a:srgbClr val="FEE599"/>
                </a:gs>
                <a:gs pos="46000">
                  <a:srgbClr val="FFC20C"/>
                </a:gs>
                <a:gs pos="100000">
                  <a:srgbClr val="997300"/>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 name="Shape 141">
              <a:extLst>
                <a:ext uri="{FF2B5EF4-FFF2-40B4-BE49-F238E27FC236}">
                  <a16:creationId xmlns:a16="http://schemas.microsoft.com/office/drawing/2014/main" id="{6B830DA7-6187-4E5A-9A5E-16CE7908AA47}"/>
                </a:ext>
              </a:extLst>
            </p:cNvPr>
            <p:cNvSpPr txBox="1"/>
            <p:nvPr/>
          </p:nvSpPr>
          <p:spPr>
            <a:xfrm>
              <a:off x="4713882" y="2175669"/>
              <a:ext cx="1087835" cy="1087834"/>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dk1"/>
                </a:buClr>
                <a:buSzPts val="1700"/>
                <a:buFont typeface="Calibri"/>
                <a:buNone/>
              </a:pPr>
              <a:r>
                <a:rPr lang="en-US" sz="1700" b="1">
                  <a:solidFill>
                    <a:schemeClr val="dk1"/>
                  </a:solidFill>
                  <a:latin typeface="Calibri"/>
                  <a:ea typeface="Calibri"/>
                  <a:cs typeface="Calibri"/>
                  <a:sym typeface="Calibri"/>
                </a:rPr>
                <a:t>MSEA Priorities</a:t>
              </a:r>
              <a:endParaRPr/>
            </a:p>
          </p:txBody>
        </p:sp>
        <p:sp>
          <p:nvSpPr>
            <p:cNvPr id="10" name="Shape 142">
              <a:extLst>
                <a:ext uri="{FF2B5EF4-FFF2-40B4-BE49-F238E27FC236}">
                  <a16:creationId xmlns:a16="http://schemas.microsoft.com/office/drawing/2014/main" id="{ECA154D0-65DF-EE29-FDAD-43553433B2D9}"/>
                </a:ext>
              </a:extLst>
            </p:cNvPr>
            <p:cNvSpPr/>
            <p:nvPr/>
          </p:nvSpPr>
          <p:spPr>
            <a:xfrm>
              <a:off x="5257800" y="2175669"/>
              <a:ext cx="2175669" cy="2175669"/>
            </a:xfrm>
            <a:prstGeom prst="triangle">
              <a:avLst>
                <a:gd name="adj" fmla="val 50000"/>
              </a:avLst>
            </a:prstGeom>
            <a:gradFill>
              <a:gsLst>
                <a:gs pos="0">
                  <a:srgbClr val="4B732F"/>
                </a:gs>
                <a:gs pos="48000">
                  <a:srgbClr val="73B148"/>
                </a:gs>
                <a:gs pos="100000">
                  <a:srgbClr val="A8D08C"/>
                </a:gs>
              </a:gsLst>
              <a:lin ang="16200000" scaled="0"/>
            </a:gra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 name="Shape 143">
              <a:extLst>
                <a:ext uri="{FF2B5EF4-FFF2-40B4-BE49-F238E27FC236}">
                  <a16:creationId xmlns:a16="http://schemas.microsoft.com/office/drawing/2014/main" id="{6228942B-BC16-BA80-6726-10058EF3726E}"/>
                </a:ext>
              </a:extLst>
            </p:cNvPr>
            <p:cNvSpPr txBox="1"/>
            <p:nvPr/>
          </p:nvSpPr>
          <p:spPr>
            <a:xfrm>
              <a:off x="5801717" y="3263504"/>
              <a:ext cx="1087835" cy="1087834"/>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FFF900"/>
                </a:buClr>
                <a:buSzPts val="1700"/>
                <a:buFont typeface="Calibri"/>
                <a:buNone/>
              </a:pPr>
              <a:r>
                <a:rPr lang="en-US" sz="1700" b="1">
                  <a:solidFill>
                    <a:srgbClr val="FFF900"/>
                  </a:solidFill>
                  <a:latin typeface="Calibri"/>
                  <a:ea typeface="Calibri"/>
                  <a:cs typeface="Calibri"/>
                  <a:sym typeface="Calibri"/>
                </a:rPr>
                <a:t>Leading the Profession</a:t>
              </a:r>
              <a:endParaRPr/>
            </a:p>
          </p:txBody>
        </p:sp>
      </p:grpSp>
      <p:sp>
        <p:nvSpPr>
          <p:cNvPr id="12" name="Shape 134">
            <a:extLst>
              <a:ext uri="{FF2B5EF4-FFF2-40B4-BE49-F238E27FC236}">
                <a16:creationId xmlns:a16="http://schemas.microsoft.com/office/drawing/2014/main" id="{0BF07430-DCA3-EF93-CEA7-C67C07C2194E}"/>
              </a:ext>
            </a:extLst>
          </p:cNvPr>
          <p:cNvSpPr txBox="1">
            <a:spLocks/>
          </p:cNvSpPr>
          <p:nvPr/>
        </p:nvSpPr>
        <p:spPr>
          <a:xfrm>
            <a:off x="2067917" y="1060449"/>
            <a:ext cx="9144000" cy="2387600"/>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
                <a:srgbClr val="7030A0"/>
              </a:buClr>
              <a:buSzPts val="3600"/>
              <a:buFont typeface="Calibri"/>
              <a:buNone/>
            </a:pPr>
            <a:r>
              <a:rPr lang="en-US" sz="3600" b="1">
                <a:solidFill>
                  <a:srgbClr val="7030A0"/>
                </a:solidFill>
                <a:latin typeface="Montserrat" panose="00000500000000000000" pitchFamily="2" charset="0"/>
                <a:ea typeface="Calibri"/>
                <a:cs typeface="Calibri"/>
                <a:sym typeface="Calibri"/>
              </a:rPr>
              <a:t>Prioritizing our past, present, and future…</a:t>
            </a:r>
            <a:endParaRPr lang="en-US" sz="3600" b="1" dirty="0">
              <a:solidFill>
                <a:srgbClr val="7030A0"/>
              </a:solidFill>
              <a:latin typeface="Montserrat" panose="00000500000000000000" pitchFamily="2" charset="0"/>
              <a:ea typeface="Calibri"/>
              <a:cs typeface="Calibri"/>
              <a:sym typeface="Calibri"/>
            </a:endParaRPr>
          </a:p>
        </p:txBody>
      </p:sp>
    </p:spTree>
    <p:extLst>
      <p:ext uri="{BB962C8B-B14F-4D97-AF65-F5344CB8AC3E}">
        <p14:creationId xmlns:p14="http://schemas.microsoft.com/office/powerpoint/2010/main" val="1950928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C886788-700E-4D20-9F80-E0E96837A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1850674C-4E08-4C62-A3E2-6337FE4F7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BCE4FF05-2B0C-4C97-A9B4-E163085A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hape 151">
            <a:extLst>
              <a:ext uri="{FF2B5EF4-FFF2-40B4-BE49-F238E27FC236}">
                <a16:creationId xmlns:a16="http://schemas.microsoft.com/office/drawing/2014/main" id="{B40CCCB9-720F-B637-704C-B7B166A43C89}"/>
              </a:ext>
            </a:extLst>
          </p:cNvPr>
          <p:cNvSpPr txBox="1">
            <a:spLocks/>
          </p:cNvSpPr>
          <p:nvPr/>
        </p:nvSpPr>
        <p:spPr>
          <a:xfrm>
            <a:off x="475488" y="1124712"/>
            <a:ext cx="4023360" cy="3200400"/>
          </a:xfrm>
          <a:prstGeom prst="rect">
            <a:avLst/>
          </a:prstGeom>
        </p:spPr>
        <p:txBody>
          <a:bodyPr spcFirstLastPara="1" vert="horz" lIns="91440" tIns="45720" rIns="91440" bIns="45720" rtlCol="0" anchor="b"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800" b="1">
                <a:sym typeface="Calibri"/>
              </a:rPr>
              <a:t>KNOWING YOUR  </a:t>
            </a:r>
          </a:p>
        </p:txBody>
      </p:sp>
      <p:sp>
        <p:nvSpPr>
          <p:cNvPr id="16" name="Rectangle 15">
            <a:extLst>
              <a:ext uri="{FF2B5EF4-FFF2-40B4-BE49-F238E27FC236}">
                <a16:creationId xmlns:a16="http://schemas.microsoft.com/office/drawing/2014/main" id="{529C2A7A-A6B6-4A56-B11C-8E967D88A6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Shape 152" descr="A person holding a pen&#10;&#10;Description automatically generated">
            <a:extLst>
              <a:ext uri="{FF2B5EF4-FFF2-40B4-BE49-F238E27FC236}">
                <a16:creationId xmlns:a16="http://schemas.microsoft.com/office/drawing/2014/main" id="{DA757B20-8464-A64A-1643-62DE87B15013}"/>
              </a:ext>
            </a:extLst>
          </p:cNvPr>
          <p:cNvPicPr preferRelativeResize="0"/>
          <p:nvPr/>
        </p:nvPicPr>
        <p:blipFill rotWithShape="1">
          <a:blip r:embed="rId2"/>
          <a:stretch/>
        </p:blipFill>
        <p:spPr>
          <a:xfrm>
            <a:off x="5546903" y="898852"/>
            <a:ext cx="5989326" cy="2395730"/>
          </a:xfrm>
          <a:prstGeom prst="rect">
            <a:avLst/>
          </a:prstGeom>
          <a:noFill/>
        </p:spPr>
      </p:pic>
      <p:sp>
        <p:nvSpPr>
          <p:cNvPr id="18" name="Rectangle 17">
            <a:extLst>
              <a:ext uri="{FF2B5EF4-FFF2-40B4-BE49-F238E27FC236}">
                <a16:creationId xmlns:a16="http://schemas.microsoft.com/office/drawing/2014/main" id="{FDBD7205-E536-4134-8768-AC3E1A3C5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blue circle with white letters and a black background&#10;&#10;Description automatically generated">
            <a:extLst>
              <a:ext uri="{FF2B5EF4-FFF2-40B4-BE49-F238E27FC236}">
                <a16:creationId xmlns:a16="http://schemas.microsoft.com/office/drawing/2014/main" id="{998E4035-B023-EFB9-FA5C-8814928EA05A}"/>
              </a:ext>
            </a:extLst>
          </p:cNvPr>
          <p:cNvPicPr>
            <a:picLocks noChangeAspect="1"/>
          </p:cNvPicPr>
          <p:nvPr/>
        </p:nvPicPr>
        <p:blipFill>
          <a:blip r:embed="rId3"/>
          <a:stretch>
            <a:fillRect/>
          </a:stretch>
        </p:blipFill>
        <p:spPr>
          <a:xfrm>
            <a:off x="7622065" y="3896106"/>
            <a:ext cx="2340864" cy="2340864"/>
          </a:xfrm>
          <a:prstGeom prst="rect">
            <a:avLst/>
          </a:prstGeom>
        </p:spPr>
      </p:pic>
    </p:spTree>
    <p:extLst>
      <p:ext uri="{BB962C8B-B14F-4D97-AF65-F5344CB8AC3E}">
        <p14:creationId xmlns:p14="http://schemas.microsoft.com/office/powerpoint/2010/main" val="2391814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Shape 161">
            <a:extLst>
              <a:ext uri="{FF2B5EF4-FFF2-40B4-BE49-F238E27FC236}">
                <a16:creationId xmlns:a16="http://schemas.microsoft.com/office/drawing/2014/main" id="{7F294EC1-7797-4422-7E99-3496FD51F639}"/>
              </a:ext>
            </a:extLst>
          </p:cNvPr>
          <p:cNvPicPr preferRelativeResize="0"/>
          <p:nvPr/>
        </p:nvPicPr>
        <p:blipFill rotWithShape="1">
          <a:blip r:embed="rId3"/>
          <a:srcRect t="4645" b="11320"/>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a:noFill/>
        </p:spPr>
      </p:pic>
      <p:pic>
        <p:nvPicPr>
          <p:cNvPr id="5" name="Picture 4" descr="A blue and orange rectangular frame&#10;&#10;Description automatically generated">
            <a:extLst>
              <a:ext uri="{FF2B5EF4-FFF2-40B4-BE49-F238E27FC236}">
                <a16:creationId xmlns:a16="http://schemas.microsoft.com/office/drawing/2014/main" id="{CFF55B30-495F-C909-3A60-719EDEB23C89}"/>
              </a:ext>
            </a:extLst>
          </p:cNvPr>
          <p:cNvPicPr>
            <a:picLocks noChangeAspect="1"/>
          </p:cNvPicPr>
          <p:nvPr/>
        </p:nvPicPr>
        <p:blipFill rotWithShape="1">
          <a:blip r:embed="rId4"/>
          <a:srcRect r="-2" b="18151"/>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28" name="Freeform: Shape 27">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0" name="Freeform: Shape 29">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Shape 158">
            <a:extLst>
              <a:ext uri="{FF2B5EF4-FFF2-40B4-BE49-F238E27FC236}">
                <a16:creationId xmlns:a16="http://schemas.microsoft.com/office/drawing/2014/main" id="{40EA8DB4-3769-9E18-5128-5086CD78F0C6}"/>
              </a:ext>
            </a:extLst>
          </p:cNvPr>
          <p:cNvSpPr txBox="1"/>
          <p:nvPr/>
        </p:nvSpPr>
        <p:spPr>
          <a:xfrm>
            <a:off x="448056" y="859536"/>
            <a:ext cx="4832802" cy="1243584"/>
          </a:xfrm>
          <a:prstGeom prst="rect">
            <a:avLst/>
          </a:prstGeom>
        </p:spPr>
        <p:txBody>
          <a:bodyPr spcFirstLastPara="1" vert="horz" lIns="91440" tIns="45720" rIns="91440" bIns="45720" rtlCol="0" anchor="ctr" anchorCtr="0">
            <a:normAutofit fontScale="92500" lnSpcReduction="20000"/>
          </a:bodyPr>
          <a:lstStyle/>
          <a:p>
            <a:pPr marL="0" marR="0" lvl="0" indent="0">
              <a:lnSpc>
                <a:spcPct val="90000"/>
              </a:lnSpc>
              <a:spcBef>
                <a:spcPct val="0"/>
              </a:spcBef>
              <a:spcAft>
                <a:spcPts val="600"/>
              </a:spcAft>
            </a:pPr>
            <a:r>
              <a:rPr lang="en-US" sz="3400" b="1" kern="1200" dirty="0">
                <a:solidFill>
                  <a:schemeClr val="tx1"/>
                </a:solidFill>
                <a:latin typeface="Montserrat" panose="00000500000000000000" pitchFamily="2" charset="0"/>
                <a:ea typeface="+mj-ea"/>
                <a:cs typeface="+mj-cs"/>
                <a:sym typeface="Calibri"/>
              </a:rPr>
              <a:t>Getting Started as a Building Representative</a:t>
            </a:r>
            <a:endParaRPr lang="en-US" sz="3400" b="1" kern="1200" dirty="0">
              <a:solidFill>
                <a:schemeClr val="tx1"/>
              </a:solidFill>
              <a:latin typeface="Montserrat" panose="00000500000000000000" pitchFamily="2" charset="0"/>
              <a:ea typeface="+mj-ea"/>
              <a:cs typeface="+mj-cs"/>
            </a:endParaRPr>
          </a:p>
        </p:txBody>
      </p:sp>
      <p:sp>
        <p:nvSpPr>
          <p:cNvPr id="32" name="Rectangle 31">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34" name="Rectangle 33">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TextBox 6">
            <a:extLst>
              <a:ext uri="{FF2B5EF4-FFF2-40B4-BE49-F238E27FC236}">
                <a16:creationId xmlns:a16="http://schemas.microsoft.com/office/drawing/2014/main" id="{9761A863-7A39-34FD-817F-76923508C5B6}"/>
              </a:ext>
            </a:extLst>
          </p:cNvPr>
          <p:cNvSpPr txBox="1"/>
          <p:nvPr/>
        </p:nvSpPr>
        <p:spPr>
          <a:xfrm>
            <a:off x="479162" y="2812977"/>
            <a:ext cx="4832803" cy="3664351"/>
          </a:xfrm>
          <a:prstGeom prst="rect">
            <a:avLst/>
          </a:prstGeom>
        </p:spPr>
        <p:txBody>
          <a:bodyPr vert="horz" lIns="91440" tIns="45720" rIns="91440" bIns="45720" rtlCol="0">
            <a:normAutofit lnSpcReduction="10000"/>
          </a:bodyPr>
          <a:lstStyle/>
          <a:p>
            <a:pPr marL="571500" marR="0" lvl="0" indent="-228600">
              <a:lnSpc>
                <a:spcPct val="90000"/>
              </a:lnSpc>
              <a:spcBef>
                <a:spcPts val="0"/>
              </a:spcBef>
              <a:spcAft>
                <a:spcPts val="600"/>
              </a:spcAft>
              <a:buClr>
                <a:schemeClr val="dk1"/>
              </a:buClr>
              <a:buSzPts val="4400"/>
              <a:buFont typeface="Arial" panose="020B0604020202020204" pitchFamily="34" charset="0"/>
              <a:buChar char="•"/>
            </a:pPr>
            <a:endParaRPr lang="en-US" sz="2000" b="1" dirty="0">
              <a:latin typeface="Montserrat" panose="00000500000000000000" pitchFamily="2" charset="0"/>
              <a:sym typeface="Calibri"/>
            </a:endParaRPr>
          </a:p>
          <a:p>
            <a:pPr marL="571500" marR="0" lvl="0" indent="-228600">
              <a:lnSpc>
                <a:spcPct val="90000"/>
              </a:lnSpc>
              <a:spcBef>
                <a:spcPts val="0"/>
              </a:spcBef>
              <a:spcAft>
                <a:spcPts val="600"/>
              </a:spcAft>
              <a:buClr>
                <a:schemeClr val="dk1"/>
              </a:buClr>
              <a:buSzPts val="4400"/>
              <a:buFont typeface="Arial" panose="020B0604020202020204" pitchFamily="34" charset="0"/>
              <a:buChar char="•"/>
            </a:pPr>
            <a:r>
              <a:rPr lang="en-US" sz="3200" b="1" dirty="0">
                <a:latin typeface="Montserrat" panose="00000500000000000000" pitchFamily="2" charset="0"/>
                <a:sym typeface="Calibri"/>
              </a:rPr>
              <a:t>Identifying your resources</a:t>
            </a:r>
            <a:endParaRPr lang="en-US" sz="3200" b="1" dirty="0">
              <a:latin typeface="Montserrat" panose="00000500000000000000" pitchFamily="2" charset="0"/>
            </a:endParaRPr>
          </a:p>
          <a:p>
            <a:pPr marL="571500" marR="0" lvl="0" indent="-228600">
              <a:lnSpc>
                <a:spcPct val="90000"/>
              </a:lnSpc>
              <a:spcBef>
                <a:spcPts val="0"/>
              </a:spcBef>
              <a:spcAft>
                <a:spcPts val="600"/>
              </a:spcAft>
              <a:buClr>
                <a:schemeClr val="dk1"/>
              </a:buClr>
              <a:buSzPts val="4400"/>
              <a:buFont typeface="Arial" panose="020B0604020202020204" pitchFamily="34" charset="0"/>
              <a:buChar char="•"/>
            </a:pPr>
            <a:endParaRPr lang="en-US" sz="3200" b="1" dirty="0">
              <a:latin typeface="Montserrat" panose="00000500000000000000" pitchFamily="2" charset="0"/>
              <a:sym typeface="Calibri"/>
            </a:endParaRPr>
          </a:p>
          <a:p>
            <a:pPr marL="571500" marR="0" lvl="0" indent="-228600">
              <a:lnSpc>
                <a:spcPct val="90000"/>
              </a:lnSpc>
              <a:spcBef>
                <a:spcPts val="0"/>
              </a:spcBef>
              <a:spcAft>
                <a:spcPts val="600"/>
              </a:spcAft>
              <a:buClr>
                <a:schemeClr val="dk1"/>
              </a:buClr>
              <a:buSzPts val="4400"/>
              <a:buFont typeface="Arial" panose="020B0604020202020204" pitchFamily="34" charset="0"/>
              <a:buChar char="•"/>
            </a:pPr>
            <a:endParaRPr lang="en-US" sz="3200" b="1" dirty="0">
              <a:latin typeface="Montserrat" panose="00000500000000000000" pitchFamily="2" charset="0"/>
              <a:sym typeface="Calibri"/>
            </a:endParaRPr>
          </a:p>
          <a:p>
            <a:pPr marL="571500" marR="0" lvl="0" indent="-228600">
              <a:lnSpc>
                <a:spcPct val="90000"/>
              </a:lnSpc>
              <a:spcBef>
                <a:spcPts val="0"/>
              </a:spcBef>
              <a:spcAft>
                <a:spcPts val="600"/>
              </a:spcAft>
              <a:buClr>
                <a:schemeClr val="dk1"/>
              </a:buClr>
              <a:buSzPts val="4400"/>
              <a:buFont typeface="Arial" panose="020B0604020202020204" pitchFamily="34" charset="0"/>
              <a:buChar char="•"/>
            </a:pPr>
            <a:r>
              <a:rPr lang="en-US" sz="3200" b="1" dirty="0">
                <a:latin typeface="Montserrat" panose="00000500000000000000" pitchFamily="2" charset="0"/>
                <a:sym typeface="Calibri"/>
              </a:rPr>
              <a:t>Understanding how to use your resources</a:t>
            </a:r>
            <a:endParaRPr lang="en-US" sz="3200" b="1" dirty="0">
              <a:latin typeface="Montserrat" panose="00000500000000000000" pitchFamily="2" charset="0"/>
            </a:endParaRPr>
          </a:p>
        </p:txBody>
      </p:sp>
    </p:spTree>
    <p:extLst>
      <p:ext uri="{BB962C8B-B14F-4D97-AF65-F5344CB8AC3E}">
        <p14:creationId xmlns:p14="http://schemas.microsoft.com/office/powerpoint/2010/main" val="2868620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orange rectangular frame&#10;&#10;Description automatically generated">
            <a:extLst>
              <a:ext uri="{FF2B5EF4-FFF2-40B4-BE49-F238E27FC236}">
                <a16:creationId xmlns:a16="http://schemas.microsoft.com/office/drawing/2014/main" id="{CFF55B30-495F-C909-3A60-719EDEB23C89}"/>
              </a:ext>
            </a:extLst>
          </p:cNvPr>
          <p:cNvPicPr>
            <a:picLocks noChangeAspect="1"/>
          </p:cNvPicPr>
          <p:nvPr/>
        </p:nvPicPr>
        <p:blipFill>
          <a:blip r:embed="rId3"/>
          <a:stretch>
            <a:fillRect/>
          </a:stretch>
        </p:blipFill>
        <p:spPr>
          <a:xfrm>
            <a:off x="0" y="0"/>
            <a:ext cx="12192000" cy="6858000"/>
          </a:xfrm>
          <a:prstGeom prst="rect">
            <a:avLst/>
          </a:prstGeom>
        </p:spPr>
      </p:pic>
      <p:sp>
        <p:nvSpPr>
          <p:cNvPr id="4" name="Shape 167">
            <a:extLst>
              <a:ext uri="{FF2B5EF4-FFF2-40B4-BE49-F238E27FC236}">
                <a16:creationId xmlns:a16="http://schemas.microsoft.com/office/drawing/2014/main" id="{EDAB52BA-2A97-0A83-B9EF-9C39D5CA1BD1}"/>
              </a:ext>
            </a:extLst>
          </p:cNvPr>
          <p:cNvSpPr txBox="1">
            <a:spLocks/>
          </p:cNvSpPr>
          <p:nvPr/>
        </p:nvSpPr>
        <p:spPr>
          <a:xfrm>
            <a:off x="2141681" y="1437247"/>
            <a:ext cx="8509000" cy="967870"/>
          </a:xfrm>
          <a:prstGeom prst="rect">
            <a:avLst/>
          </a:prstGeom>
          <a:noFill/>
          <a:ln>
            <a:noFill/>
          </a:ln>
        </p:spPr>
        <p:txBody>
          <a:bodyPr spcFirstLastPara="1" vert="horz" wrap="square" lIns="91425" tIns="45700" rIns="91425" bIns="4570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Bef>
                <a:spcPts val="0"/>
              </a:spcBef>
              <a:buClr>
                <a:srgbClr val="7030A0"/>
              </a:buClr>
              <a:buSzPts val="3600"/>
              <a:buFont typeface="Calibri"/>
              <a:buNone/>
            </a:pPr>
            <a:r>
              <a:rPr lang="en-US" sz="3600" b="1" dirty="0">
                <a:solidFill>
                  <a:srgbClr val="7030A0"/>
                </a:solidFill>
                <a:latin typeface="Montserrat" panose="00000500000000000000" pitchFamily="2" charset="0"/>
                <a:ea typeface="Calibri"/>
                <a:cs typeface="Calibri"/>
                <a:sym typeface="Calibri"/>
              </a:rPr>
              <a:t>Resources/Tools</a:t>
            </a:r>
            <a:endParaRPr lang="en-US" b="1" dirty="0">
              <a:latin typeface="Montserrat" panose="00000500000000000000" pitchFamily="2" charset="0"/>
            </a:endParaRPr>
          </a:p>
        </p:txBody>
      </p:sp>
      <p:sp>
        <p:nvSpPr>
          <p:cNvPr id="6" name="Shape 169">
            <a:extLst>
              <a:ext uri="{FF2B5EF4-FFF2-40B4-BE49-F238E27FC236}">
                <a16:creationId xmlns:a16="http://schemas.microsoft.com/office/drawing/2014/main" id="{54C77F99-CC26-9EF2-EAFF-4DFFF57F2BD6}"/>
              </a:ext>
            </a:extLst>
          </p:cNvPr>
          <p:cNvSpPr txBox="1"/>
          <p:nvPr/>
        </p:nvSpPr>
        <p:spPr>
          <a:xfrm>
            <a:off x="1183888" y="2054726"/>
            <a:ext cx="10424585" cy="4459090"/>
          </a:xfrm>
          <a:prstGeom prst="rect">
            <a:avLst/>
          </a:prstGeom>
          <a:noFill/>
          <a:ln>
            <a:noFill/>
          </a:ln>
        </p:spPr>
        <p:txBody>
          <a:bodyPr spcFirstLastPara="1" wrap="square" lIns="91425" tIns="45700" rIns="91425" bIns="45700" anchor="t" anchorCtr="0">
            <a:noAutofit/>
          </a:bodyPr>
          <a:lstStyle/>
          <a:p>
            <a:pPr marL="342900" marR="0" lvl="0" indent="-342900" algn="l" rtl="0">
              <a:lnSpc>
                <a:spcPct val="200000"/>
              </a:lnSpc>
              <a:spcBef>
                <a:spcPts val="0"/>
              </a:spcBef>
              <a:spcAft>
                <a:spcPts val="0"/>
              </a:spcAft>
              <a:buClr>
                <a:schemeClr val="dk1"/>
              </a:buClr>
              <a:buSzPts val="3200"/>
              <a:buFont typeface="Calibri"/>
              <a:buAutoNum type="arabicPeriod"/>
            </a:pPr>
            <a:r>
              <a:rPr lang="en-US" sz="2600" b="1" dirty="0">
                <a:solidFill>
                  <a:schemeClr val="dk1"/>
                </a:solidFill>
                <a:latin typeface="Montserrat" panose="00000500000000000000" pitchFamily="2" charset="0"/>
                <a:ea typeface="Calibri"/>
                <a:cs typeface="Calibri"/>
                <a:sym typeface="Calibri"/>
              </a:rPr>
              <a:t> Local Association Agreement (also known as your contract)</a:t>
            </a:r>
            <a:endParaRPr sz="2600" b="1" dirty="0">
              <a:latin typeface="Montserrat" panose="00000500000000000000" pitchFamily="2" charset="0"/>
            </a:endParaRPr>
          </a:p>
          <a:p>
            <a:pPr marL="342900" marR="0" lvl="0" indent="-342900" algn="l" rtl="0">
              <a:lnSpc>
                <a:spcPct val="200000"/>
              </a:lnSpc>
              <a:spcBef>
                <a:spcPts val="0"/>
              </a:spcBef>
              <a:spcAft>
                <a:spcPts val="0"/>
              </a:spcAft>
              <a:buClr>
                <a:schemeClr val="dk1"/>
              </a:buClr>
              <a:buSzPts val="3200"/>
              <a:buFont typeface="Calibri"/>
              <a:buAutoNum type="arabicPeriod"/>
            </a:pPr>
            <a:r>
              <a:rPr lang="en-US" sz="2600" b="1" dirty="0">
                <a:solidFill>
                  <a:schemeClr val="dk1"/>
                </a:solidFill>
                <a:latin typeface="Montserrat" panose="00000500000000000000" pitchFamily="2" charset="0"/>
                <a:ea typeface="Calibri"/>
                <a:cs typeface="Calibri"/>
                <a:sym typeface="Calibri"/>
              </a:rPr>
              <a:t>Membership Roster (this would be specific to a building)</a:t>
            </a:r>
            <a:endParaRPr sz="2600" b="1" dirty="0">
              <a:latin typeface="Montserrat" panose="00000500000000000000" pitchFamily="2" charset="0"/>
            </a:endParaRPr>
          </a:p>
          <a:p>
            <a:pPr marL="342900" marR="0" lvl="0" indent="-342900" algn="l" rtl="0">
              <a:lnSpc>
                <a:spcPct val="200000"/>
              </a:lnSpc>
              <a:spcBef>
                <a:spcPts val="0"/>
              </a:spcBef>
              <a:spcAft>
                <a:spcPts val="0"/>
              </a:spcAft>
              <a:buClr>
                <a:schemeClr val="dk1"/>
              </a:buClr>
              <a:buSzPts val="3200"/>
              <a:buFont typeface="Calibri"/>
              <a:buAutoNum type="arabicPeriod"/>
            </a:pPr>
            <a:r>
              <a:rPr lang="en-US" sz="2600" b="1" dirty="0">
                <a:solidFill>
                  <a:schemeClr val="dk1"/>
                </a:solidFill>
                <a:latin typeface="Montserrat" panose="00000500000000000000" pitchFamily="2" charset="0"/>
                <a:ea typeface="Calibri"/>
                <a:cs typeface="Calibri"/>
                <a:sym typeface="Calibri"/>
              </a:rPr>
              <a:t>A contact listing of local and statewide leadership and staff</a:t>
            </a:r>
          </a:p>
          <a:p>
            <a:pPr marL="342900" marR="0" lvl="0" indent="-342900" algn="l" rtl="0">
              <a:lnSpc>
                <a:spcPct val="200000"/>
              </a:lnSpc>
              <a:spcBef>
                <a:spcPts val="0"/>
              </a:spcBef>
              <a:spcAft>
                <a:spcPts val="0"/>
              </a:spcAft>
              <a:buClr>
                <a:schemeClr val="dk1"/>
              </a:buClr>
              <a:buSzPts val="3200"/>
              <a:buFont typeface="Calibri"/>
              <a:buAutoNum type="arabicPeriod"/>
            </a:pPr>
            <a:r>
              <a:rPr lang="en-US" sz="2600" b="1" dirty="0">
                <a:solidFill>
                  <a:schemeClr val="dk1"/>
                </a:solidFill>
                <a:latin typeface="Montserrat" panose="00000500000000000000" pitchFamily="2" charset="0"/>
                <a:cs typeface="Calibri"/>
                <a:sym typeface="Calibri"/>
              </a:rPr>
              <a:t>The Ten-Minute Meeting</a:t>
            </a:r>
            <a:endParaRPr sz="2600" b="1" dirty="0">
              <a:latin typeface="Montserrat" panose="00000500000000000000" pitchFamily="2" charset="0"/>
            </a:endParaRPr>
          </a:p>
        </p:txBody>
      </p:sp>
    </p:spTree>
    <p:extLst>
      <p:ext uri="{BB962C8B-B14F-4D97-AF65-F5344CB8AC3E}">
        <p14:creationId xmlns:p14="http://schemas.microsoft.com/office/powerpoint/2010/main" val="1805554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orange rectangular frame&#10;&#10;Description automatically generated">
            <a:extLst>
              <a:ext uri="{FF2B5EF4-FFF2-40B4-BE49-F238E27FC236}">
                <a16:creationId xmlns:a16="http://schemas.microsoft.com/office/drawing/2014/main" id="{CFF55B30-495F-C909-3A60-719EDEB23C89}"/>
              </a:ext>
            </a:extLst>
          </p:cNvPr>
          <p:cNvPicPr>
            <a:picLocks noChangeAspect="1"/>
          </p:cNvPicPr>
          <p:nvPr/>
        </p:nvPicPr>
        <p:blipFill>
          <a:blip r:embed="rId3"/>
          <a:stretch>
            <a:fillRect/>
          </a:stretch>
        </p:blipFill>
        <p:spPr>
          <a:xfrm>
            <a:off x="0" y="0"/>
            <a:ext cx="12192000" cy="6858000"/>
          </a:xfrm>
          <a:prstGeom prst="rect">
            <a:avLst/>
          </a:prstGeom>
        </p:spPr>
      </p:pic>
      <p:sp>
        <p:nvSpPr>
          <p:cNvPr id="2" name="Shape 167">
            <a:extLst>
              <a:ext uri="{FF2B5EF4-FFF2-40B4-BE49-F238E27FC236}">
                <a16:creationId xmlns:a16="http://schemas.microsoft.com/office/drawing/2014/main" id="{F523A71A-C213-B346-11BA-A04480780423}"/>
              </a:ext>
            </a:extLst>
          </p:cNvPr>
          <p:cNvSpPr txBox="1">
            <a:spLocks/>
          </p:cNvSpPr>
          <p:nvPr/>
        </p:nvSpPr>
        <p:spPr>
          <a:xfrm>
            <a:off x="2141681" y="1632456"/>
            <a:ext cx="8509000" cy="967870"/>
          </a:xfrm>
          <a:prstGeom prst="rect">
            <a:avLst/>
          </a:prstGeom>
          <a:noFill/>
          <a:ln>
            <a:noFill/>
          </a:ln>
        </p:spPr>
        <p:txBody>
          <a:bodyPr spcFirstLastPara="1" vert="horz" wrap="square" lIns="91425" tIns="45700" rIns="91425" bIns="4570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rtl="0">
              <a:spcBef>
                <a:spcPts val="0"/>
              </a:spcBef>
              <a:spcAft>
                <a:spcPts val="0"/>
              </a:spcAft>
              <a:buNone/>
            </a:pPr>
            <a:r>
              <a:rPr lang="en-US" sz="3600" b="1" dirty="0">
                <a:solidFill>
                  <a:srgbClr val="442BA1"/>
                </a:solidFill>
                <a:latin typeface="Montserrat" panose="00000500000000000000" pitchFamily="2" charset="0"/>
                <a:ea typeface="Calibri"/>
                <a:cs typeface="Calibri"/>
                <a:sym typeface="Calibri"/>
              </a:rPr>
              <a:t>KNOWING  THE </a:t>
            </a:r>
          </a:p>
        </p:txBody>
      </p:sp>
      <p:pic>
        <p:nvPicPr>
          <p:cNvPr id="3" name="Picture 2" descr="A close-up of a word">
            <a:extLst>
              <a:ext uri="{FF2B5EF4-FFF2-40B4-BE49-F238E27FC236}">
                <a16:creationId xmlns:a16="http://schemas.microsoft.com/office/drawing/2014/main" id="{90EAE467-64E7-6FC3-87EB-0DDEEAF770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2261" y="2713795"/>
            <a:ext cx="4259707" cy="2834640"/>
          </a:xfrm>
          <a:prstGeom prst="rect">
            <a:avLst/>
          </a:prstGeom>
        </p:spPr>
      </p:pic>
      <p:sp>
        <p:nvSpPr>
          <p:cNvPr id="4" name="Shape 178">
            <a:extLst>
              <a:ext uri="{FF2B5EF4-FFF2-40B4-BE49-F238E27FC236}">
                <a16:creationId xmlns:a16="http://schemas.microsoft.com/office/drawing/2014/main" id="{A909BD0C-2D4D-9390-5EB1-BE5C271DDE45}"/>
              </a:ext>
            </a:extLst>
          </p:cNvPr>
          <p:cNvSpPr txBox="1"/>
          <p:nvPr/>
        </p:nvSpPr>
        <p:spPr>
          <a:xfrm>
            <a:off x="4633599" y="5668239"/>
            <a:ext cx="3525164" cy="8309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b="1" dirty="0">
                <a:solidFill>
                  <a:srgbClr val="442BA1"/>
                </a:solidFill>
                <a:latin typeface="Montserrat" panose="00000500000000000000" pitchFamily="2" charset="0"/>
                <a:ea typeface="Calibri"/>
                <a:cs typeface="Calibri"/>
                <a:sym typeface="Calibri"/>
              </a:rPr>
              <a:t>of the Job</a:t>
            </a:r>
            <a:endParaRPr sz="4000" b="1" dirty="0">
              <a:latin typeface="Montserrat" panose="00000500000000000000" pitchFamily="2" charset="0"/>
            </a:endParaRPr>
          </a:p>
        </p:txBody>
      </p:sp>
    </p:spTree>
    <p:extLst>
      <p:ext uri="{BB962C8B-B14F-4D97-AF65-F5344CB8AC3E}">
        <p14:creationId xmlns:p14="http://schemas.microsoft.com/office/powerpoint/2010/main" val="903046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urple and orange rectangular frame&#10;&#10;Description automatically generated">
            <a:extLst>
              <a:ext uri="{FF2B5EF4-FFF2-40B4-BE49-F238E27FC236}">
                <a16:creationId xmlns:a16="http://schemas.microsoft.com/office/drawing/2014/main" id="{9FD792D7-BBEF-EFF7-3FA1-4D3EE3C5FAFC}"/>
              </a:ext>
            </a:extLst>
          </p:cNvPr>
          <p:cNvPicPr>
            <a:picLocks noChangeAspect="1"/>
          </p:cNvPicPr>
          <p:nvPr/>
        </p:nvPicPr>
        <p:blipFill>
          <a:blip r:embed="rId3"/>
          <a:stretch>
            <a:fillRect/>
          </a:stretch>
        </p:blipFill>
        <p:spPr>
          <a:xfrm>
            <a:off x="0" y="0"/>
            <a:ext cx="12192000" cy="6858000"/>
          </a:xfrm>
          <a:prstGeom prst="rect">
            <a:avLst/>
          </a:prstGeom>
        </p:spPr>
      </p:pic>
      <p:sp>
        <p:nvSpPr>
          <p:cNvPr id="2" name="Shape 167">
            <a:extLst>
              <a:ext uri="{FF2B5EF4-FFF2-40B4-BE49-F238E27FC236}">
                <a16:creationId xmlns:a16="http://schemas.microsoft.com/office/drawing/2014/main" id="{B2311D78-3D74-3C1D-B81F-13C8FE90AB79}"/>
              </a:ext>
            </a:extLst>
          </p:cNvPr>
          <p:cNvSpPr txBox="1">
            <a:spLocks/>
          </p:cNvSpPr>
          <p:nvPr/>
        </p:nvSpPr>
        <p:spPr>
          <a:xfrm>
            <a:off x="2141681" y="1632456"/>
            <a:ext cx="8509000" cy="967870"/>
          </a:xfrm>
          <a:prstGeom prst="rect">
            <a:avLst/>
          </a:prstGeom>
          <a:noFill/>
          <a:ln>
            <a:noFill/>
          </a:ln>
        </p:spPr>
        <p:txBody>
          <a:bodyPr spcFirstLastPara="1" vert="horz" wrap="square" lIns="91425" tIns="45700" rIns="91425" bIns="4570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rtl="0">
              <a:spcBef>
                <a:spcPts val="0"/>
              </a:spcBef>
              <a:spcAft>
                <a:spcPts val="0"/>
              </a:spcAft>
              <a:buNone/>
            </a:pPr>
            <a:r>
              <a:rPr lang="en-US" sz="3600" b="1" dirty="0">
                <a:solidFill>
                  <a:srgbClr val="442BA1"/>
                </a:solidFill>
                <a:latin typeface="Montserrat" panose="00000500000000000000" pitchFamily="2" charset="0"/>
                <a:ea typeface="Calibri"/>
                <a:cs typeface="Calibri"/>
                <a:sym typeface="Calibri"/>
              </a:rPr>
              <a:t>The Basics</a:t>
            </a:r>
            <a:endParaRPr lang="en-US" sz="1050" b="1" dirty="0">
              <a:latin typeface="Montserrat" panose="00000500000000000000" pitchFamily="2" charset="0"/>
            </a:endParaRPr>
          </a:p>
        </p:txBody>
      </p:sp>
      <p:sp>
        <p:nvSpPr>
          <p:cNvPr id="3" name="Shape 169">
            <a:extLst>
              <a:ext uri="{FF2B5EF4-FFF2-40B4-BE49-F238E27FC236}">
                <a16:creationId xmlns:a16="http://schemas.microsoft.com/office/drawing/2014/main" id="{BB5BC8F7-230E-A3FF-21D4-8DF4406B78E0}"/>
              </a:ext>
            </a:extLst>
          </p:cNvPr>
          <p:cNvSpPr txBox="1"/>
          <p:nvPr/>
        </p:nvSpPr>
        <p:spPr>
          <a:xfrm>
            <a:off x="3838575" y="2838449"/>
            <a:ext cx="7769899" cy="479135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b="1" dirty="0">
                <a:solidFill>
                  <a:schemeClr val="dk1"/>
                </a:solidFill>
                <a:latin typeface="Montserrat" panose="00000500000000000000" pitchFamily="2" charset="0"/>
                <a:ea typeface="Calibri"/>
                <a:cs typeface="Calibri"/>
                <a:sym typeface="Calibri"/>
              </a:rPr>
              <a:t>Various roles:</a:t>
            </a:r>
            <a:endParaRPr lang="en-US" sz="2800" b="1" dirty="0">
              <a:solidFill>
                <a:schemeClr val="dk1"/>
              </a:solidFill>
              <a:latin typeface="Montserrat" panose="00000500000000000000" pitchFamily="2" charset="0"/>
            </a:endParaRPr>
          </a:p>
          <a:p>
            <a:pPr marL="0" marR="0" lvl="0" indent="0" algn="l" rtl="0">
              <a:spcBef>
                <a:spcPts val="0"/>
              </a:spcBef>
              <a:spcAft>
                <a:spcPts val="0"/>
              </a:spcAft>
              <a:buNone/>
            </a:pPr>
            <a:endParaRPr lang="en-US" sz="2800" b="1" dirty="0">
              <a:solidFill>
                <a:schemeClr val="dk1"/>
              </a:solidFill>
              <a:latin typeface="Montserrat" panose="00000500000000000000" pitchFamily="2" charset="0"/>
              <a:ea typeface="Calibri"/>
              <a:cs typeface="Calibri"/>
              <a:sym typeface="Calibri"/>
            </a:endParaRPr>
          </a:p>
          <a:p>
            <a:pPr marL="571500" indent="-571500">
              <a:buFont typeface="Arial"/>
              <a:buChar char="•"/>
            </a:pPr>
            <a:r>
              <a:rPr lang="en-US" sz="2800" b="1" dirty="0">
                <a:latin typeface="Montserrat" panose="00000500000000000000" pitchFamily="2" charset="0"/>
              </a:rPr>
              <a:t>Provide information</a:t>
            </a:r>
          </a:p>
          <a:p>
            <a:pPr marL="571500" indent="-571500">
              <a:buFont typeface="Arial"/>
              <a:buChar char="•"/>
            </a:pPr>
            <a:r>
              <a:rPr lang="en-US" sz="2800" b="1" dirty="0">
                <a:latin typeface="Montserrat" panose="00000500000000000000" pitchFamily="2" charset="0"/>
              </a:rPr>
              <a:t>Relationship building</a:t>
            </a:r>
          </a:p>
          <a:p>
            <a:pPr marL="571500" indent="-571500">
              <a:buFont typeface="Arial"/>
              <a:buChar char="•"/>
            </a:pPr>
            <a:r>
              <a:rPr lang="en-US" sz="2800" b="1" dirty="0">
                <a:latin typeface="Montserrat" panose="00000500000000000000" pitchFamily="2" charset="0"/>
              </a:rPr>
              <a:t>Advocacy and Problem solving </a:t>
            </a:r>
          </a:p>
        </p:txBody>
      </p:sp>
    </p:spTree>
    <p:extLst>
      <p:ext uri="{BB962C8B-B14F-4D97-AF65-F5344CB8AC3E}">
        <p14:creationId xmlns:p14="http://schemas.microsoft.com/office/powerpoint/2010/main" val="967644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orange rectangular frame&#10;&#10;Description automatically generated">
            <a:extLst>
              <a:ext uri="{FF2B5EF4-FFF2-40B4-BE49-F238E27FC236}">
                <a16:creationId xmlns:a16="http://schemas.microsoft.com/office/drawing/2014/main" id="{CFF55B30-495F-C909-3A60-719EDEB23C89}"/>
              </a:ext>
            </a:extLst>
          </p:cNvPr>
          <p:cNvPicPr>
            <a:picLocks noChangeAspect="1"/>
          </p:cNvPicPr>
          <p:nvPr/>
        </p:nvPicPr>
        <p:blipFill>
          <a:blip r:embed="rId3"/>
          <a:stretch>
            <a:fillRect/>
          </a:stretch>
        </p:blipFill>
        <p:spPr>
          <a:xfrm>
            <a:off x="0" y="0"/>
            <a:ext cx="12192000" cy="6858000"/>
          </a:xfrm>
          <a:prstGeom prst="rect">
            <a:avLst/>
          </a:prstGeom>
        </p:spPr>
      </p:pic>
      <p:sp>
        <p:nvSpPr>
          <p:cNvPr id="2" name="Shape 169">
            <a:extLst>
              <a:ext uri="{FF2B5EF4-FFF2-40B4-BE49-F238E27FC236}">
                <a16:creationId xmlns:a16="http://schemas.microsoft.com/office/drawing/2014/main" id="{EFF4DC27-6FD1-5C70-6B53-1DC80E799969}"/>
              </a:ext>
            </a:extLst>
          </p:cNvPr>
          <p:cNvSpPr txBox="1"/>
          <p:nvPr/>
        </p:nvSpPr>
        <p:spPr>
          <a:xfrm>
            <a:off x="3764147" y="2066647"/>
            <a:ext cx="7769899" cy="479135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lang="en-US" sz="2800" b="1" dirty="0">
              <a:latin typeface="Montserrat" panose="00000500000000000000" pitchFamily="2" charset="0"/>
            </a:endParaRPr>
          </a:p>
          <a:p>
            <a:pPr marL="0" marR="0" lvl="0" indent="0" algn="l" rtl="0">
              <a:spcBef>
                <a:spcPts val="0"/>
              </a:spcBef>
              <a:spcAft>
                <a:spcPts val="0"/>
              </a:spcAft>
              <a:buNone/>
            </a:pPr>
            <a:endParaRPr lang="en-US" sz="2800" b="1" dirty="0">
              <a:latin typeface="Montserrat" panose="00000500000000000000" pitchFamily="2" charset="0"/>
            </a:endParaRPr>
          </a:p>
          <a:p>
            <a:pPr marL="0" marR="0" lvl="0" indent="0" algn="l" rtl="0">
              <a:spcBef>
                <a:spcPts val="0"/>
              </a:spcBef>
              <a:spcAft>
                <a:spcPts val="0"/>
              </a:spcAft>
              <a:buNone/>
            </a:pPr>
            <a:endParaRPr lang="en-US" sz="2800" b="1" dirty="0">
              <a:latin typeface="Montserrat" panose="00000500000000000000" pitchFamily="2" charset="0"/>
            </a:endParaRPr>
          </a:p>
          <a:p>
            <a:pPr marL="0" marR="0" lvl="0" indent="0" algn="l" rtl="0">
              <a:spcBef>
                <a:spcPts val="0"/>
              </a:spcBef>
              <a:spcAft>
                <a:spcPts val="0"/>
              </a:spcAft>
              <a:buNone/>
            </a:pPr>
            <a:r>
              <a:rPr lang="en-US" sz="4800" b="1" dirty="0">
                <a:latin typeface="Montserrat" panose="00000500000000000000" pitchFamily="2" charset="0"/>
              </a:rPr>
              <a:t>The Basics </a:t>
            </a:r>
          </a:p>
        </p:txBody>
      </p:sp>
    </p:spTree>
    <p:extLst>
      <p:ext uri="{BB962C8B-B14F-4D97-AF65-F5344CB8AC3E}">
        <p14:creationId xmlns:p14="http://schemas.microsoft.com/office/powerpoint/2010/main" val="1823193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red text on a black background&#10;&#10;Description automatically generated">
            <a:extLst>
              <a:ext uri="{FF2B5EF4-FFF2-40B4-BE49-F238E27FC236}">
                <a16:creationId xmlns:a16="http://schemas.microsoft.com/office/drawing/2014/main" id="{926C7BF9-8FDC-80ED-F759-DF61A29EC300}"/>
              </a:ext>
            </a:extLst>
          </p:cNvPr>
          <p:cNvPicPr>
            <a:picLocks noChangeAspect="1"/>
          </p:cNvPicPr>
          <p:nvPr/>
        </p:nvPicPr>
        <p:blipFill rotWithShape="1">
          <a:blip r:embed="rId3"/>
          <a:srcRect t="5534" b="821"/>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C9926F29-0185-61B7-227A-48076F07FF6F}"/>
              </a:ext>
            </a:extLst>
          </p:cNvPr>
          <p:cNvSpPr>
            <a:spLocks noGrp="1"/>
          </p:cNvSpPr>
          <p:nvPr>
            <p:ph idx="1"/>
          </p:nvPr>
        </p:nvSpPr>
        <p:spPr>
          <a:xfrm>
            <a:off x="1669313" y="3987060"/>
            <a:ext cx="9784902" cy="2494924"/>
          </a:xfrm>
        </p:spPr>
        <p:txBody>
          <a:bodyPr anchor="ctr">
            <a:noAutofit/>
          </a:bodyPr>
          <a:lstStyle/>
          <a:p>
            <a:pPr marL="0" marR="0" lvl="0" indent="0" rtl="0">
              <a:spcBef>
                <a:spcPts val="0"/>
              </a:spcBef>
              <a:spcAft>
                <a:spcPts val="0"/>
              </a:spcAft>
              <a:buNone/>
            </a:pPr>
            <a:r>
              <a:rPr lang="en-US" sz="4000" b="1" dirty="0">
                <a:latin typeface="Montserrat" panose="00000500000000000000" pitchFamily="2" charset="0"/>
                <a:ea typeface="Calibri"/>
                <a:cs typeface="Calibri"/>
                <a:sym typeface="Calibri"/>
              </a:rPr>
              <a:t>Role 1: Provide information</a:t>
            </a:r>
            <a:endParaRPr lang="en-US" sz="4000" b="1" dirty="0">
              <a:latin typeface="Montserrat" panose="00000500000000000000" pitchFamily="2" charset="0"/>
              <a:sym typeface="Calibri"/>
            </a:endParaRPr>
          </a:p>
          <a:p>
            <a:pPr marL="0" marR="0" lvl="0" indent="0" rtl="0">
              <a:spcBef>
                <a:spcPts val="0"/>
              </a:spcBef>
              <a:spcAft>
                <a:spcPts val="0"/>
              </a:spcAft>
              <a:buNone/>
            </a:pPr>
            <a:endParaRPr lang="en-US" sz="4000" b="1" dirty="0">
              <a:latin typeface="Montserrat" panose="00000500000000000000" pitchFamily="2" charset="0"/>
              <a:ea typeface="Calibri"/>
              <a:cs typeface="Calibri"/>
              <a:sym typeface="Calibri"/>
            </a:endParaRPr>
          </a:p>
          <a:p>
            <a:pPr lvl="2">
              <a:spcBef>
                <a:spcPts val="0"/>
              </a:spcBef>
            </a:pPr>
            <a:r>
              <a:rPr lang="en-US" sz="4000" b="1" dirty="0">
                <a:latin typeface="Montserrat" panose="00000500000000000000" pitchFamily="2" charset="0"/>
                <a:ea typeface="Calibri"/>
                <a:cs typeface="Calibri"/>
                <a:sym typeface="Calibri"/>
              </a:rPr>
              <a:t>Local News – source? </a:t>
            </a:r>
            <a:endParaRPr lang="en-US" sz="4000" b="1" dirty="0">
              <a:latin typeface="Montserrat" panose="00000500000000000000" pitchFamily="2" charset="0"/>
              <a:sym typeface="Calibri"/>
            </a:endParaRPr>
          </a:p>
          <a:p>
            <a:pPr lvl="2">
              <a:spcBef>
                <a:spcPts val="0"/>
              </a:spcBef>
            </a:pPr>
            <a:r>
              <a:rPr lang="en-US" sz="4000" b="1" dirty="0">
                <a:latin typeface="Montserrat" panose="00000500000000000000" pitchFamily="2" charset="0"/>
                <a:ea typeface="Calibri"/>
                <a:cs typeface="Calibri"/>
                <a:sym typeface="Calibri"/>
              </a:rPr>
              <a:t>Try</a:t>
            </a:r>
          </a:p>
          <a:p>
            <a:pPr lvl="2">
              <a:spcBef>
                <a:spcPts val="0"/>
              </a:spcBef>
            </a:pPr>
            <a:r>
              <a:rPr lang="en-US" sz="4000" b="1" dirty="0">
                <a:latin typeface="Montserrat" panose="00000500000000000000" pitchFamily="2" charset="0"/>
                <a:ea typeface="Calibri"/>
                <a:cs typeface="Calibri"/>
                <a:sym typeface="Calibri"/>
              </a:rPr>
              <a:t>Ask </a:t>
            </a:r>
          </a:p>
          <a:p>
            <a:endParaRPr lang="en-US" sz="4000" dirty="0"/>
          </a:p>
        </p:txBody>
      </p:sp>
    </p:spTree>
    <p:extLst>
      <p:ext uri="{BB962C8B-B14F-4D97-AF65-F5344CB8AC3E}">
        <p14:creationId xmlns:p14="http://schemas.microsoft.com/office/powerpoint/2010/main" val="1291799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red text on a black background&#10;&#10;Description automatically generated">
            <a:extLst>
              <a:ext uri="{FF2B5EF4-FFF2-40B4-BE49-F238E27FC236}">
                <a16:creationId xmlns:a16="http://schemas.microsoft.com/office/drawing/2014/main" id="{926C7BF9-8FDC-80ED-F759-DF61A29EC300}"/>
              </a:ext>
            </a:extLst>
          </p:cNvPr>
          <p:cNvPicPr>
            <a:picLocks noChangeAspect="1"/>
          </p:cNvPicPr>
          <p:nvPr/>
        </p:nvPicPr>
        <p:blipFill rotWithShape="1">
          <a:blip r:embed="rId3"/>
          <a:srcRect t="5534" b="821"/>
          <a:stretch/>
        </p:blipFill>
        <p:spPr>
          <a:xfrm>
            <a:off x="159508" y="-281603"/>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6" name="Shape 195">
            <a:extLst>
              <a:ext uri="{FF2B5EF4-FFF2-40B4-BE49-F238E27FC236}">
                <a16:creationId xmlns:a16="http://schemas.microsoft.com/office/drawing/2014/main" id="{7B4F7B79-C1E8-D0BA-82CE-C12FA4F9A822}"/>
              </a:ext>
            </a:extLst>
          </p:cNvPr>
          <p:cNvSpPr txBox="1">
            <a:spLocks noGrp="1"/>
          </p:cNvSpPr>
          <p:nvPr>
            <p:ph idx="1"/>
          </p:nvPr>
        </p:nvSpPr>
        <p:spPr>
          <a:xfrm>
            <a:off x="838200" y="3080267"/>
            <a:ext cx="10515600" cy="4351338"/>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400" b="1" dirty="0">
                <a:solidFill>
                  <a:schemeClr val="dk1"/>
                </a:solidFill>
                <a:latin typeface="Montserrat" panose="00000500000000000000" pitchFamily="2" charset="0"/>
                <a:ea typeface="Calibri"/>
                <a:cs typeface="Calibri"/>
                <a:sym typeface="Calibri"/>
              </a:rPr>
              <a:t>Role 2: Relationship Building</a:t>
            </a:r>
            <a:endParaRPr lang="en-US" sz="4400" b="1" dirty="0">
              <a:latin typeface="Montserrat" panose="00000500000000000000" pitchFamily="2" charset="0"/>
              <a:sym typeface="Calibri"/>
            </a:endParaRPr>
          </a:p>
          <a:p>
            <a:pPr marL="0" marR="0" lvl="0" indent="0" algn="ctr" rtl="0">
              <a:spcBef>
                <a:spcPts val="0"/>
              </a:spcBef>
              <a:spcAft>
                <a:spcPts val="0"/>
              </a:spcAft>
              <a:buNone/>
            </a:pPr>
            <a:endParaRPr lang="en-US" sz="3600" b="1" dirty="0">
              <a:solidFill>
                <a:schemeClr val="dk1"/>
              </a:solidFill>
              <a:latin typeface="Montserrat" panose="00000500000000000000" pitchFamily="2" charset="0"/>
              <a:ea typeface="Calibri"/>
              <a:cs typeface="Calibri"/>
              <a:sym typeface="Calibri"/>
            </a:endParaRPr>
          </a:p>
          <a:p>
            <a:pPr marL="0" marR="0" lvl="0" indent="0" algn="ctr" rtl="0">
              <a:spcBef>
                <a:spcPts val="0"/>
              </a:spcBef>
              <a:spcAft>
                <a:spcPts val="0"/>
              </a:spcAft>
              <a:buNone/>
            </a:pPr>
            <a:endParaRPr lang="en-US" sz="3600" b="1" dirty="0">
              <a:solidFill>
                <a:schemeClr val="dk1"/>
              </a:solidFill>
              <a:latin typeface="Montserrat" panose="00000500000000000000" pitchFamily="2" charset="0"/>
              <a:ea typeface="Calibri"/>
              <a:cs typeface="Calibri"/>
              <a:sym typeface="Calibri"/>
            </a:endParaRPr>
          </a:p>
          <a:p>
            <a:pPr lvl="2">
              <a:spcBef>
                <a:spcPts val="0"/>
              </a:spcBef>
            </a:pPr>
            <a:r>
              <a:rPr lang="en-US" sz="4000" b="1" dirty="0">
                <a:solidFill>
                  <a:schemeClr val="dk1"/>
                </a:solidFill>
                <a:latin typeface="Montserrat" panose="00000500000000000000" pitchFamily="2" charset="0"/>
                <a:ea typeface="Calibri"/>
                <a:cs typeface="Calibri"/>
                <a:sym typeface="Calibri"/>
              </a:rPr>
              <a:t>Administration</a:t>
            </a:r>
          </a:p>
          <a:p>
            <a:pPr lvl="2">
              <a:spcBef>
                <a:spcPts val="0"/>
              </a:spcBef>
            </a:pPr>
            <a:r>
              <a:rPr lang="en-US" sz="4000" b="1" dirty="0">
                <a:solidFill>
                  <a:schemeClr val="dk1"/>
                </a:solidFill>
                <a:latin typeface="Montserrat" panose="00000500000000000000" pitchFamily="2" charset="0"/>
                <a:ea typeface="Calibri"/>
                <a:cs typeface="Calibri"/>
                <a:sym typeface="Calibri"/>
              </a:rPr>
              <a:t>Membership</a:t>
            </a:r>
          </a:p>
          <a:p>
            <a:pPr lvl="2">
              <a:spcBef>
                <a:spcPts val="0"/>
              </a:spcBef>
            </a:pPr>
            <a:r>
              <a:rPr lang="en-US" sz="4000" b="1" dirty="0">
                <a:solidFill>
                  <a:schemeClr val="dk1"/>
                </a:solidFill>
                <a:latin typeface="Montserrat" panose="00000500000000000000" pitchFamily="2" charset="0"/>
                <a:ea typeface="Calibri"/>
                <a:cs typeface="Calibri"/>
                <a:sym typeface="Calibri"/>
              </a:rPr>
              <a:t>Potential Members</a:t>
            </a:r>
          </a:p>
          <a:p>
            <a:pPr marL="0" marR="0" lvl="0" indent="0" algn="l" rtl="0">
              <a:spcBef>
                <a:spcPts val="0"/>
              </a:spcBef>
              <a:spcAft>
                <a:spcPts val="0"/>
              </a:spcAft>
              <a:buNone/>
            </a:pPr>
            <a:endParaRPr lang="en-US" sz="4400" b="1" dirty="0">
              <a:solidFill>
                <a:schemeClr val="dk1"/>
              </a:solidFill>
              <a:latin typeface="Montserrat" panose="00000500000000000000" pitchFamily="2" charset="0"/>
              <a:ea typeface="Calibri"/>
              <a:cs typeface="Calibri"/>
              <a:sym typeface="Calibri"/>
            </a:endParaRPr>
          </a:p>
        </p:txBody>
      </p:sp>
    </p:spTree>
    <p:extLst>
      <p:ext uri="{BB962C8B-B14F-4D97-AF65-F5344CB8AC3E}">
        <p14:creationId xmlns:p14="http://schemas.microsoft.com/office/powerpoint/2010/main" val="3775757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red text on a black background&#10;&#10;Description automatically generated">
            <a:extLst>
              <a:ext uri="{FF2B5EF4-FFF2-40B4-BE49-F238E27FC236}">
                <a16:creationId xmlns:a16="http://schemas.microsoft.com/office/drawing/2014/main" id="{926C7BF9-8FDC-80ED-F759-DF61A29EC300}"/>
              </a:ext>
            </a:extLst>
          </p:cNvPr>
          <p:cNvPicPr>
            <a:picLocks noChangeAspect="1"/>
          </p:cNvPicPr>
          <p:nvPr/>
        </p:nvPicPr>
        <p:blipFill rotWithShape="1">
          <a:blip r:embed="rId3"/>
          <a:srcRect t="5534" b="821"/>
          <a:stretch/>
        </p:blipFill>
        <p:spPr>
          <a:xfrm>
            <a:off x="233936" y="-5315"/>
            <a:ext cx="10228501" cy="3113022"/>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2" name="Shape 195">
            <a:extLst>
              <a:ext uri="{FF2B5EF4-FFF2-40B4-BE49-F238E27FC236}">
                <a16:creationId xmlns:a16="http://schemas.microsoft.com/office/drawing/2014/main" id="{166DF6C1-3B22-6C24-CB8A-2D9C08F5E5CD}"/>
              </a:ext>
            </a:extLst>
          </p:cNvPr>
          <p:cNvSpPr txBox="1">
            <a:spLocks noGrp="1"/>
          </p:cNvSpPr>
          <p:nvPr>
            <p:ph idx="1"/>
          </p:nvPr>
        </p:nvSpPr>
        <p:spPr>
          <a:xfrm>
            <a:off x="1050871" y="2707611"/>
            <a:ext cx="10515600" cy="43513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b="1" dirty="0">
                <a:solidFill>
                  <a:schemeClr val="dk1"/>
                </a:solidFill>
                <a:latin typeface="Montserrat" panose="00000500000000000000" pitchFamily="2" charset="0"/>
                <a:ea typeface="Calibri"/>
                <a:cs typeface="Calibri"/>
                <a:sym typeface="Calibri"/>
              </a:rPr>
              <a:t>Role 3: Advocacy &amp; Problem Solving</a:t>
            </a:r>
            <a:endParaRPr lang="en-US" sz="4000" b="1" dirty="0">
              <a:latin typeface="Montserrat" panose="00000500000000000000" pitchFamily="2" charset="0"/>
            </a:endParaRPr>
          </a:p>
          <a:p>
            <a:pPr marL="285750" marR="0" lvl="0" indent="-285750" algn="l" rtl="0">
              <a:lnSpc>
                <a:spcPct val="150000"/>
              </a:lnSpc>
              <a:spcBef>
                <a:spcPts val="0"/>
              </a:spcBef>
              <a:spcAft>
                <a:spcPts val="0"/>
              </a:spcAft>
              <a:buClr>
                <a:schemeClr val="dk1"/>
              </a:buClr>
              <a:buSzPts val="2400"/>
              <a:buFont typeface="Arial"/>
              <a:buChar char="•"/>
            </a:pPr>
            <a:r>
              <a:rPr lang="en-US" sz="4000" b="1" dirty="0">
                <a:solidFill>
                  <a:schemeClr val="dk1"/>
                </a:solidFill>
                <a:latin typeface="Montserrat" panose="00000500000000000000" pitchFamily="2" charset="0"/>
                <a:ea typeface="Calibri"/>
                <a:cs typeface="Calibri"/>
                <a:sym typeface="Calibri"/>
              </a:rPr>
              <a:t>Build</a:t>
            </a:r>
          </a:p>
          <a:p>
            <a:pPr marL="285750" marR="0" lvl="0" indent="-285750" algn="l" rtl="0">
              <a:lnSpc>
                <a:spcPct val="150000"/>
              </a:lnSpc>
              <a:spcBef>
                <a:spcPts val="0"/>
              </a:spcBef>
              <a:spcAft>
                <a:spcPts val="0"/>
              </a:spcAft>
              <a:buClr>
                <a:schemeClr val="dk1"/>
              </a:buClr>
              <a:buSzPts val="2400"/>
              <a:buFont typeface="Arial"/>
              <a:buChar char="•"/>
            </a:pPr>
            <a:r>
              <a:rPr lang="en-US" sz="4000" b="1" dirty="0">
                <a:solidFill>
                  <a:schemeClr val="dk1"/>
                </a:solidFill>
                <a:latin typeface="Montserrat" panose="00000500000000000000" pitchFamily="2" charset="0"/>
                <a:ea typeface="Calibri"/>
                <a:cs typeface="Calibri"/>
                <a:sym typeface="Calibri"/>
              </a:rPr>
              <a:t>Engage </a:t>
            </a:r>
          </a:p>
          <a:p>
            <a:pPr marL="285750" marR="0" lvl="0" indent="-285750" algn="l" rtl="0">
              <a:lnSpc>
                <a:spcPct val="150000"/>
              </a:lnSpc>
              <a:spcBef>
                <a:spcPts val="0"/>
              </a:spcBef>
              <a:spcAft>
                <a:spcPts val="0"/>
              </a:spcAft>
              <a:buClr>
                <a:schemeClr val="dk1"/>
              </a:buClr>
              <a:buSzPts val="2400"/>
              <a:buFont typeface="Arial"/>
              <a:buChar char="•"/>
            </a:pPr>
            <a:r>
              <a:rPr lang="en-US" sz="4000" b="1" dirty="0">
                <a:solidFill>
                  <a:schemeClr val="dk1"/>
                </a:solidFill>
                <a:latin typeface="Montserrat" panose="00000500000000000000" pitchFamily="2" charset="0"/>
                <a:ea typeface="Calibri"/>
                <a:cs typeface="Calibri"/>
                <a:sym typeface="Calibri"/>
              </a:rPr>
              <a:t>Building level representation  </a:t>
            </a:r>
            <a:endParaRPr lang="en-US" sz="4000" b="1" dirty="0">
              <a:latin typeface="Montserrat" panose="00000500000000000000" pitchFamily="2" charset="0"/>
            </a:endParaRPr>
          </a:p>
          <a:p>
            <a:pPr marL="285750" marR="0" lvl="0" indent="-285750" algn="l" rtl="0">
              <a:lnSpc>
                <a:spcPct val="150000"/>
              </a:lnSpc>
              <a:spcBef>
                <a:spcPts val="0"/>
              </a:spcBef>
              <a:spcAft>
                <a:spcPts val="0"/>
              </a:spcAft>
              <a:buClr>
                <a:schemeClr val="dk1"/>
              </a:buClr>
              <a:buSzPts val="2400"/>
              <a:buFont typeface="Arial"/>
              <a:buChar char="•"/>
            </a:pPr>
            <a:r>
              <a:rPr lang="en-US" sz="4000" b="1" dirty="0">
                <a:solidFill>
                  <a:schemeClr val="dk1"/>
                </a:solidFill>
                <a:latin typeface="Montserrat" panose="00000500000000000000" pitchFamily="2" charset="0"/>
                <a:ea typeface="Calibri"/>
                <a:cs typeface="Calibri"/>
                <a:sym typeface="Calibri"/>
              </a:rPr>
              <a:t>USE IT or LOSE THEM. </a:t>
            </a:r>
          </a:p>
          <a:p>
            <a:pPr marL="0" marR="0" lvl="0" indent="0" algn="l" rtl="0">
              <a:spcBef>
                <a:spcPts val="0"/>
              </a:spcBef>
              <a:spcAft>
                <a:spcPts val="0"/>
              </a:spcAft>
              <a:buNone/>
            </a:pPr>
            <a:endParaRPr lang="en-US" sz="4000" b="1" dirty="0">
              <a:solidFill>
                <a:schemeClr val="dk1"/>
              </a:solidFill>
              <a:latin typeface="Montserrat" panose="00000500000000000000" pitchFamily="2" charset="0"/>
              <a:ea typeface="Calibri"/>
              <a:cs typeface="Calibri"/>
              <a:sym typeface="Calibri"/>
            </a:endParaRPr>
          </a:p>
        </p:txBody>
      </p:sp>
    </p:spTree>
    <p:extLst>
      <p:ext uri="{BB962C8B-B14F-4D97-AF65-F5344CB8AC3E}">
        <p14:creationId xmlns:p14="http://schemas.microsoft.com/office/powerpoint/2010/main" val="690171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erson digging in the ground&#10;&#10;Description automatically generated with low confidence">
            <a:extLst>
              <a:ext uri="{FF2B5EF4-FFF2-40B4-BE49-F238E27FC236}">
                <a16:creationId xmlns:a16="http://schemas.microsoft.com/office/drawing/2014/main" id="{C852EE51-FB48-C676-ED7A-3F6821F412AC}"/>
              </a:ext>
            </a:extLst>
          </p:cNvPr>
          <p:cNvPicPr>
            <a:picLocks noChangeAspect="1"/>
          </p:cNvPicPr>
          <p:nvPr/>
        </p:nvPicPr>
        <p:blipFill rotWithShape="1">
          <a:blip r:embed="rId3">
            <a:extLst>
              <a:ext uri="{28A0092B-C50C-407E-A947-70E740481C1C}">
                <a14:useLocalDpi xmlns:a14="http://schemas.microsoft.com/office/drawing/2010/main" val="0"/>
              </a:ext>
            </a:extLst>
          </a:blip>
          <a:srcRect l="14218" r="18762" b="-2"/>
          <a:stretch/>
        </p:blipFill>
        <p:spPr>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p:spPr>
      </p:pic>
      <p:sp>
        <p:nvSpPr>
          <p:cNvPr id="2" name="Shape 218">
            <a:extLst>
              <a:ext uri="{FF2B5EF4-FFF2-40B4-BE49-F238E27FC236}">
                <a16:creationId xmlns:a16="http://schemas.microsoft.com/office/drawing/2014/main" id="{AAA4FCA8-E8AD-0071-2D4F-26B3A4FF7B5E}"/>
              </a:ext>
            </a:extLst>
          </p:cNvPr>
          <p:cNvSpPr txBox="1"/>
          <p:nvPr/>
        </p:nvSpPr>
        <p:spPr>
          <a:xfrm>
            <a:off x="6343650" y="3962400"/>
            <a:ext cx="5505814" cy="1690409"/>
          </a:xfrm>
          <a:prstGeom prst="rect">
            <a:avLst/>
          </a:prstGeom>
        </p:spPr>
        <p:txBody>
          <a:bodyPr spcFirstLastPara="1" vert="horz" lIns="91440" tIns="45720" rIns="91440" bIns="45720" rtlCol="0" anchor="b" anchorCtr="0">
            <a:normAutofit/>
          </a:bodyPr>
          <a:lstStyle/>
          <a:p>
            <a:pPr marL="0" marR="0" lvl="0" indent="0">
              <a:lnSpc>
                <a:spcPct val="90000"/>
              </a:lnSpc>
              <a:spcBef>
                <a:spcPct val="0"/>
              </a:spcBef>
              <a:spcAft>
                <a:spcPts val="600"/>
              </a:spcAft>
            </a:pPr>
            <a:r>
              <a:rPr lang="en-US" sz="4400" b="1" kern="1200" dirty="0">
                <a:solidFill>
                  <a:schemeClr val="tx1"/>
                </a:solidFill>
                <a:latin typeface="Montserrat" panose="00000500000000000000" pitchFamily="2" charset="0"/>
                <a:ea typeface="+mj-ea"/>
                <a:cs typeface="+mj-cs"/>
                <a:sym typeface="Calibri"/>
              </a:rPr>
              <a:t>So Now…We are digging in </a:t>
            </a:r>
          </a:p>
        </p:txBody>
      </p:sp>
      <p:pic>
        <p:nvPicPr>
          <p:cNvPr id="3" name="Picture 2" descr="A red and black text&#10;&#10;Description automatically generated">
            <a:extLst>
              <a:ext uri="{FF2B5EF4-FFF2-40B4-BE49-F238E27FC236}">
                <a16:creationId xmlns:a16="http://schemas.microsoft.com/office/drawing/2014/main" id="{8FBB0B30-A998-8581-22CC-0E7B232FD919}"/>
              </a:ext>
            </a:extLst>
          </p:cNvPr>
          <p:cNvPicPr>
            <a:picLocks noChangeAspect="1"/>
          </p:cNvPicPr>
          <p:nvPr/>
        </p:nvPicPr>
        <p:blipFill>
          <a:blip r:embed="rId4"/>
          <a:stretch>
            <a:fillRect/>
          </a:stretch>
        </p:blipFill>
        <p:spPr>
          <a:xfrm>
            <a:off x="5155588" y="-626140"/>
            <a:ext cx="7200900" cy="2997200"/>
          </a:xfrm>
          <a:prstGeom prst="rect">
            <a:avLst/>
          </a:prstGeom>
        </p:spPr>
      </p:pic>
    </p:spTree>
    <p:extLst>
      <p:ext uri="{BB962C8B-B14F-4D97-AF65-F5344CB8AC3E}">
        <p14:creationId xmlns:p14="http://schemas.microsoft.com/office/powerpoint/2010/main" val="464139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c 11">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2" name="Picture 1" descr="A red text on a black background&#10;&#10;Description automatically generated">
            <a:extLst>
              <a:ext uri="{FF2B5EF4-FFF2-40B4-BE49-F238E27FC236}">
                <a16:creationId xmlns:a16="http://schemas.microsoft.com/office/drawing/2014/main" id="{6D3E62B8-F9D0-2874-B5B6-295ED2B1A2DF}"/>
              </a:ext>
            </a:extLst>
          </p:cNvPr>
          <p:cNvPicPr>
            <a:picLocks noChangeAspect="1"/>
          </p:cNvPicPr>
          <p:nvPr/>
        </p:nvPicPr>
        <p:blipFill>
          <a:blip r:embed="rId3"/>
          <a:stretch>
            <a:fillRect/>
          </a:stretch>
        </p:blipFill>
        <p:spPr>
          <a:xfrm>
            <a:off x="1546047" y="471528"/>
            <a:ext cx="9099905" cy="2957472"/>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5" name="Shape 344">
            <a:extLst>
              <a:ext uri="{FF2B5EF4-FFF2-40B4-BE49-F238E27FC236}">
                <a16:creationId xmlns:a16="http://schemas.microsoft.com/office/drawing/2014/main" id="{9DBC985C-1D48-5C88-59BB-60824A9D85F6}"/>
              </a:ext>
            </a:extLst>
          </p:cNvPr>
          <p:cNvSpPr txBox="1"/>
          <p:nvPr/>
        </p:nvSpPr>
        <p:spPr>
          <a:xfrm>
            <a:off x="4673123" y="2732744"/>
            <a:ext cx="6382966" cy="2216512"/>
          </a:xfrm>
          <a:prstGeom prst="rect">
            <a:avLst/>
          </a:prstGeom>
        </p:spPr>
        <p:txBody>
          <a:bodyPr spcFirstLastPara="1" vert="horz" lIns="91440" tIns="45720" rIns="91440" bIns="45720" rtlCol="0" anchorCtr="0">
            <a:noAutofit/>
          </a:bodyPr>
          <a:lstStyle/>
          <a:p>
            <a:pPr marL="0" marR="0" lvl="0" indent="-228600">
              <a:lnSpc>
                <a:spcPct val="90000"/>
              </a:lnSpc>
              <a:spcBef>
                <a:spcPts val="0"/>
              </a:spcBef>
              <a:spcAft>
                <a:spcPts val="600"/>
              </a:spcAft>
              <a:buFont typeface="Arial" panose="020B0604020202020204" pitchFamily="34" charset="0"/>
              <a:buChar char="•"/>
            </a:pPr>
            <a:r>
              <a:rPr lang="en-US" sz="3200" b="1" dirty="0">
                <a:latin typeface="Montserrat" panose="00000500000000000000" pitchFamily="2" charset="0"/>
                <a:sym typeface="Calibri"/>
              </a:rPr>
              <a:t>Organizing Conversations</a:t>
            </a:r>
          </a:p>
          <a:p>
            <a:pPr marL="0" marR="0" lvl="0" indent="-228600">
              <a:lnSpc>
                <a:spcPct val="90000"/>
              </a:lnSpc>
              <a:spcBef>
                <a:spcPts val="0"/>
              </a:spcBef>
              <a:spcAft>
                <a:spcPts val="600"/>
              </a:spcAft>
              <a:buFont typeface="Arial" panose="020B0604020202020204" pitchFamily="34" charset="0"/>
              <a:buChar char="•"/>
            </a:pPr>
            <a:endParaRPr lang="en-US" sz="3200" b="1" dirty="0">
              <a:latin typeface="Montserrat" panose="00000500000000000000" pitchFamily="2" charset="0"/>
              <a:sym typeface="Calibri"/>
            </a:endParaRPr>
          </a:p>
          <a:p>
            <a:pPr marL="0" marR="0" lvl="0" indent="-228600">
              <a:lnSpc>
                <a:spcPct val="90000"/>
              </a:lnSpc>
              <a:spcBef>
                <a:spcPts val="0"/>
              </a:spcBef>
              <a:spcAft>
                <a:spcPts val="600"/>
              </a:spcAft>
              <a:buFont typeface="Arial" panose="020B0604020202020204" pitchFamily="34" charset="0"/>
              <a:buChar char="•"/>
            </a:pPr>
            <a:r>
              <a:rPr lang="en-US" sz="3200" b="1" dirty="0">
                <a:latin typeface="Montserrat" panose="00000500000000000000" pitchFamily="2" charset="0"/>
                <a:sym typeface="Calibri"/>
              </a:rPr>
              <a:t>80/20</a:t>
            </a:r>
          </a:p>
          <a:p>
            <a:pPr marL="0" marR="0" lvl="0" indent="-228600">
              <a:lnSpc>
                <a:spcPct val="90000"/>
              </a:lnSpc>
              <a:spcBef>
                <a:spcPts val="0"/>
              </a:spcBef>
              <a:spcAft>
                <a:spcPts val="600"/>
              </a:spcAft>
              <a:buFont typeface="Arial" panose="020B0604020202020204" pitchFamily="34" charset="0"/>
              <a:buChar char="•"/>
            </a:pPr>
            <a:r>
              <a:rPr lang="en-US" sz="3200" b="1" dirty="0">
                <a:latin typeface="Montserrat" panose="00000500000000000000" pitchFamily="2" charset="0"/>
                <a:sym typeface="Calibri"/>
              </a:rPr>
              <a:t>Educate</a:t>
            </a:r>
          </a:p>
          <a:p>
            <a:pPr marL="0" marR="0" lvl="0" indent="-228600">
              <a:lnSpc>
                <a:spcPct val="90000"/>
              </a:lnSpc>
              <a:spcBef>
                <a:spcPts val="0"/>
              </a:spcBef>
              <a:spcAft>
                <a:spcPts val="600"/>
              </a:spcAft>
              <a:buFont typeface="Arial" panose="020B0604020202020204" pitchFamily="34" charset="0"/>
              <a:buChar char="•"/>
            </a:pPr>
            <a:r>
              <a:rPr lang="en-US" sz="3200" b="1" dirty="0">
                <a:latin typeface="Montserrat" panose="00000500000000000000" pitchFamily="2" charset="0"/>
                <a:sym typeface="Calibri"/>
              </a:rPr>
              <a:t>Agitate</a:t>
            </a:r>
          </a:p>
          <a:p>
            <a:pPr marL="0" marR="0" lvl="0" indent="-228600">
              <a:lnSpc>
                <a:spcPct val="90000"/>
              </a:lnSpc>
              <a:spcBef>
                <a:spcPts val="0"/>
              </a:spcBef>
              <a:spcAft>
                <a:spcPts val="600"/>
              </a:spcAft>
              <a:buFont typeface="Arial" panose="020B0604020202020204" pitchFamily="34" charset="0"/>
              <a:buChar char="•"/>
            </a:pPr>
            <a:r>
              <a:rPr lang="en-US" sz="3200" b="1" dirty="0">
                <a:latin typeface="Montserrat" panose="00000500000000000000" pitchFamily="2" charset="0"/>
                <a:sym typeface="Calibri"/>
              </a:rPr>
              <a:t>Inoculate</a:t>
            </a:r>
          </a:p>
          <a:p>
            <a:pPr marL="0" marR="0" lvl="0" indent="-228600">
              <a:lnSpc>
                <a:spcPct val="90000"/>
              </a:lnSpc>
              <a:spcBef>
                <a:spcPts val="0"/>
              </a:spcBef>
              <a:spcAft>
                <a:spcPts val="600"/>
              </a:spcAft>
              <a:buFont typeface="Arial" panose="020B0604020202020204" pitchFamily="34" charset="0"/>
              <a:buChar char="•"/>
            </a:pPr>
            <a:r>
              <a:rPr lang="en-US" sz="3200" b="1" dirty="0">
                <a:latin typeface="Montserrat" panose="00000500000000000000" pitchFamily="2" charset="0"/>
                <a:sym typeface="Calibri"/>
              </a:rPr>
              <a:t>Discover</a:t>
            </a:r>
          </a:p>
          <a:p>
            <a:pPr marL="0" marR="0" lvl="0" indent="-228600">
              <a:lnSpc>
                <a:spcPct val="90000"/>
              </a:lnSpc>
              <a:spcBef>
                <a:spcPts val="0"/>
              </a:spcBef>
              <a:spcAft>
                <a:spcPts val="600"/>
              </a:spcAft>
              <a:buFont typeface="Arial" panose="020B0604020202020204" pitchFamily="34" charset="0"/>
              <a:buChar char="•"/>
            </a:pPr>
            <a:r>
              <a:rPr lang="en-US" sz="3200" b="1" dirty="0">
                <a:latin typeface="Montserrat" panose="00000500000000000000" pitchFamily="2" charset="0"/>
                <a:sym typeface="Calibri"/>
              </a:rPr>
              <a:t>Move to Action</a:t>
            </a:r>
          </a:p>
          <a:p>
            <a:pPr marL="0" marR="0" lvl="0" indent="-228600">
              <a:lnSpc>
                <a:spcPct val="90000"/>
              </a:lnSpc>
              <a:spcBef>
                <a:spcPts val="0"/>
              </a:spcBef>
              <a:spcAft>
                <a:spcPts val="600"/>
              </a:spcAft>
              <a:buFont typeface="Arial" panose="020B0604020202020204" pitchFamily="34" charset="0"/>
              <a:buChar char="•"/>
            </a:pPr>
            <a:endParaRPr lang="en-US" sz="3200" b="1" dirty="0">
              <a:latin typeface="Montserrat" panose="00000500000000000000" pitchFamily="2" charset="0"/>
              <a:sym typeface="Calibri"/>
            </a:endParaRPr>
          </a:p>
          <a:p>
            <a:pPr marL="285750" marR="0" lvl="0" indent="-228600">
              <a:lnSpc>
                <a:spcPct val="90000"/>
              </a:lnSpc>
              <a:spcBef>
                <a:spcPts val="0"/>
              </a:spcBef>
              <a:spcAft>
                <a:spcPts val="600"/>
              </a:spcAft>
              <a:buClr>
                <a:schemeClr val="dk1"/>
              </a:buClr>
              <a:buSzPts val="1800"/>
              <a:buFont typeface="Arial" panose="020B0604020202020204" pitchFamily="34" charset="0"/>
              <a:buChar char="•"/>
            </a:pPr>
            <a:endParaRPr lang="en-US" sz="3200" b="1" dirty="0">
              <a:latin typeface="Montserrat" panose="00000500000000000000" pitchFamily="2" charset="0"/>
              <a:sym typeface="Calibri"/>
            </a:endParaRPr>
          </a:p>
          <a:p>
            <a:pPr marL="0" marR="0" lvl="0" indent="-228600">
              <a:lnSpc>
                <a:spcPct val="90000"/>
              </a:lnSpc>
              <a:spcBef>
                <a:spcPts val="0"/>
              </a:spcBef>
              <a:spcAft>
                <a:spcPts val="600"/>
              </a:spcAft>
              <a:buFont typeface="Arial" panose="020B0604020202020204" pitchFamily="34" charset="0"/>
              <a:buChar char="•"/>
            </a:pPr>
            <a:endParaRPr lang="en-US" sz="3200" b="1" dirty="0">
              <a:latin typeface="Montserrat" panose="00000500000000000000" pitchFamily="2" charset="0"/>
              <a:sym typeface="Calibri"/>
            </a:endParaRPr>
          </a:p>
        </p:txBody>
      </p:sp>
    </p:spTree>
    <p:extLst>
      <p:ext uri="{BB962C8B-B14F-4D97-AF65-F5344CB8AC3E}">
        <p14:creationId xmlns:p14="http://schemas.microsoft.com/office/powerpoint/2010/main" val="4062799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351">
            <a:extLst>
              <a:ext uri="{FF2B5EF4-FFF2-40B4-BE49-F238E27FC236}">
                <a16:creationId xmlns:a16="http://schemas.microsoft.com/office/drawing/2014/main" id="{901DF86C-DA83-7684-8F25-0C8C18304913}"/>
              </a:ext>
            </a:extLst>
          </p:cNvPr>
          <p:cNvSpPr txBox="1"/>
          <p:nvPr/>
        </p:nvSpPr>
        <p:spPr>
          <a:xfrm>
            <a:off x="3546765" y="476824"/>
            <a:ext cx="7281900" cy="1107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6600" b="1" dirty="0">
                <a:solidFill>
                  <a:schemeClr val="lt1"/>
                </a:solidFill>
                <a:latin typeface="Montserrat ExtraLight" panose="00000300000000000000" pitchFamily="2" charset="0"/>
                <a:ea typeface="Calibri"/>
                <a:cs typeface="Calibri"/>
                <a:sym typeface="Calibri"/>
              </a:rPr>
              <a:t>80/20</a:t>
            </a:r>
            <a:endParaRPr b="1" dirty="0">
              <a:latin typeface="Montserrat ExtraLight" panose="00000300000000000000" pitchFamily="2" charset="0"/>
            </a:endParaRPr>
          </a:p>
        </p:txBody>
      </p:sp>
      <p:sp>
        <p:nvSpPr>
          <p:cNvPr id="3" name="Shape 351">
            <a:extLst>
              <a:ext uri="{FF2B5EF4-FFF2-40B4-BE49-F238E27FC236}">
                <a16:creationId xmlns:a16="http://schemas.microsoft.com/office/drawing/2014/main" id="{9178FFFB-DF89-7F12-7396-AE3F97235950}"/>
              </a:ext>
            </a:extLst>
          </p:cNvPr>
          <p:cNvSpPr txBox="1"/>
          <p:nvPr/>
        </p:nvSpPr>
        <p:spPr>
          <a:xfrm>
            <a:off x="3699165" y="629224"/>
            <a:ext cx="7281900" cy="1107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6600" b="1" dirty="0">
                <a:latin typeface="Montserrat" panose="00000500000000000000" pitchFamily="2" charset="0"/>
                <a:ea typeface="Calibri"/>
                <a:cs typeface="Calibri"/>
                <a:sym typeface="Calibri"/>
              </a:rPr>
              <a:t>80/20</a:t>
            </a:r>
            <a:endParaRPr b="1" dirty="0">
              <a:latin typeface="Montserrat" panose="00000500000000000000" pitchFamily="2" charset="0"/>
            </a:endParaRPr>
          </a:p>
        </p:txBody>
      </p:sp>
      <p:sp>
        <p:nvSpPr>
          <p:cNvPr id="6" name="Shape 353">
            <a:extLst>
              <a:ext uri="{FF2B5EF4-FFF2-40B4-BE49-F238E27FC236}">
                <a16:creationId xmlns:a16="http://schemas.microsoft.com/office/drawing/2014/main" id="{26C1E33D-3712-F885-6BB2-99DD2FADE463}"/>
              </a:ext>
            </a:extLst>
          </p:cNvPr>
          <p:cNvSpPr txBox="1"/>
          <p:nvPr/>
        </p:nvSpPr>
        <p:spPr>
          <a:xfrm>
            <a:off x="1488601" y="4431626"/>
            <a:ext cx="2245200" cy="174034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2400" b="1" dirty="0">
              <a:latin typeface="Montserrat" panose="00000500000000000000" pitchFamily="2" charset="0"/>
            </a:endParaRPr>
          </a:p>
          <a:p>
            <a:pPr marL="0" lvl="0" indent="0" algn="ctr">
              <a:spcBef>
                <a:spcPts val="0"/>
              </a:spcBef>
              <a:spcAft>
                <a:spcPts val="0"/>
              </a:spcAft>
              <a:buNone/>
            </a:pPr>
            <a:r>
              <a:rPr lang="en-US" sz="3200" b="1" dirty="0">
                <a:latin typeface="Montserrat" panose="00000500000000000000" pitchFamily="2" charset="0"/>
              </a:rPr>
              <a:t>80% Listening</a:t>
            </a:r>
            <a:endParaRPr sz="3200" b="1" dirty="0">
              <a:latin typeface="Montserrat" panose="00000500000000000000" pitchFamily="2" charset="0"/>
            </a:endParaRPr>
          </a:p>
        </p:txBody>
      </p:sp>
      <p:sp>
        <p:nvSpPr>
          <p:cNvPr id="8" name="Shape 354">
            <a:extLst>
              <a:ext uri="{FF2B5EF4-FFF2-40B4-BE49-F238E27FC236}">
                <a16:creationId xmlns:a16="http://schemas.microsoft.com/office/drawing/2014/main" id="{9440AF0C-2BE9-2F91-3E74-A0B02BBE75B7}"/>
              </a:ext>
            </a:extLst>
          </p:cNvPr>
          <p:cNvSpPr txBox="1"/>
          <p:nvPr/>
        </p:nvSpPr>
        <p:spPr>
          <a:xfrm>
            <a:off x="8802879" y="4293142"/>
            <a:ext cx="1846800" cy="1587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2400" b="1" dirty="0">
              <a:latin typeface="Montserrat" panose="00000500000000000000" pitchFamily="2" charset="0"/>
            </a:endParaRPr>
          </a:p>
          <a:p>
            <a:pPr marL="0" lvl="0" indent="0" algn="ctr" rtl="0">
              <a:spcBef>
                <a:spcPts val="0"/>
              </a:spcBef>
              <a:spcAft>
                <a:spcPts val="0"/>
              </a:spcAft>
              <a:buNone/>
            </a:pPr>
            <a:r>
              <a:rPr lang="en-US" sz="3200" b="1" dirty="0">
                <a:latin typeface="Montserrat" panose="00000500000000000000" pitchFamily="2" charset="0"/>
              </a:rPr>
              <a:t>20% Talking</a:t>
            </a:r>
            <a:endParaRPr sz="3200" b="1" dirty="0">
              <a:latin typeface="Montserrat" panose="00000500000000000000" pitchFamily="2" charset="0"/>
            </a:endParaRPr>
          </a:p>
        </p:txBody>
      </p:sp>
      <p:pic>
        <p:nvPicPr>
          <p:cNvPr id="9" name="Picture 8" descr="A group of people sitting at a table&#10;&#10;Description automatically generated">
            <a:extLst>
              <a:ext uri="{FF2B5EF4-FFF2-40B4-BE49-F238E27FC236}">
                <a16:creationId xmlns:a16="http://schemas.microsoft.com/office/drawing/2014/main" id="{EE05F998-8D58-9182-A4E0-D777C3E00C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9163" y="4079112"/>
            <a:ext cx="4962906" cy="2243709"/>
          </a:xfrm>
          <a:prstGeom prst="rect">
            <a:avLst/>
          </a:prstGeom>
        </p:spPr>
      </p:pic>
      <p:pic>
        <p:nvPicPr>
          <p:cNvPr id="5" name="Picture 4" descr="A red circle with white letters and a black background&#10;&#10;Description automatically generated">
            <a:extLst>
              <a:ext uri="{FF2B5EF4-FFF2-40B4-BE49-F238E27FC236}">
                <a16:creationId xmlns:a16="http://schemas.microsoft.com/office/drawing/2014/main" id="{2E01293B-C752-C583-5672-D44EE40DCBF8}"/>
              </a:ext>
            </a:extLst>
          </p:cNvPr>
          <p:cNvPicPr>
            <a:picLocks noChangeAspect="1"/>
          </p:cNvPicPr>
          <p:nvPr/>
        </p:nvPicPr>
        <p:blipFill>
          <a:blip r:embed="rId4"/>
          <a:stretch>
            <a:fillRect/>
          </a:stretch>
        </p:blipFill>
        <p:spPr>
          <a:xfrm>
            <a:off x="1210935" y="879947"/>
            <a:ext cx="1650602" cy="1650602"/>
          </a:xfrm>
          <a:prstGeom prst="rect">
            <a:avLst/>
          </a:prstGeom>
        </p:spPr>
      </p:pic>
    </p:spTree>
    <p:extLst>
      <p:ext uri="{BB962C8B-B14F-4D97-AF65-F5344CB8AC3E}">
        <p14:creationId xmlns:p14="http://schemas.microsoft.com/office/powerpoint/2010/main" val="5663136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0A597D97-203B-498B-95D3-E90DC961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talking to a person">
            <a:extLst>
              <a:ext uri="{FF2B5EF4-FFF2-40B4-BE49-F238E27FC236}">
                <a16:creationId xmlns:a16="http://schemas.microsoft.com/office/drawing/2014/main" id="{B47FA069-492F-DEA4-C511-CD231371EAA2}"/>
              </a:ext>
            </a:extLst>
          </p:cNvPr>
          <p:cNvPicPr>
            <a:picLocks noChangeAspect="1"/>
          </p:cNvPicPr>
          <p:nvPr/>
        </p:nvPicPr>
        <p:blipFill rotWithShape="1">
          <a:blip r:embed="rId3">
            <a:extLst>
              <a:ext uri="{28A0092B-C50C-407E-A947-70E740481C1C}">
                <a14:useLocalDpi xmlns:a14="http://schemas.microsoft.com/office/drawing/2010/main" val="0"/>
              </a:ext>
            </a:extLst>
          </a:blip>
          <a:srcRect r="1" b="32713"/>
          <a:stretch/>
        </p:blipFill>
        <p:spPr>
          <a:xfrm>
            <a:off x="4650916" y="3474720"/>
            <a:ext cx="7555832" cy="3383280"/>
          </a:xfrm>
          <a:prstGeom prst="rect">
            <a:avLst/>
          </a:prstGeom>
        </p:spPr>
      </p:pic>
      <p:sp useBgFill="1">
        <p:nvSpPr>
          <p:cNvPr id="50" name="Freeform: Shape 49">
            <a:extLst>
              <a:ext uri="{FF2B5EF4-FFF2-40B4-BE49-F238E27FC236}">
                <a16:creationId xmlns:a16="http://schemas.microsoft.com/office/drawing/2014/main" id="{6A6EF10E-DF41-4BD3-8EB4-6F646531D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44272" cy="6858000"/>
          </a:xfrm>
          <a:custGeom>
            <a:avLst/>
            <a:gdLst>
              <a:gd name="connsiteX0" fmla="*/ 0 w 6244272"/>
              <a:gd name="connsiteY0" fmla="*/ 0 h 6858000"/>
              <a:gd name="connsiteX1" fmla="*/ 732568 w 6244272"/>
              <a:gd name="connsiteY1" fmla="*/ 0 h 6858000"/>
              <a:gd name="connsiteX2" fmla="*/ 947849 w 6244272"/>
              <a:gd name="connsiteY2" fmla="*/ 0 h 6858000"/>
              <a:gd name="connsiteX3" fmla="*/ 1823619 w 6244272"/>
              <a:gd name="connsiteY3" fmla="*/ 0 h 6858000"/>
              <a:gd name="connsiteX4" fmla="*/ 5235673 w 6244272"/>
              <a:gd name="connsiteY4" fmla="*/ 0 h 6858000"/>
              <a:gd name="connsiteX5" fmla="*/ 4933297 w 6244272"/>
              <a:gd name="connsiteY5" fmla="*/ 110269 h 6858000"/>
              <a:gd name="connsiteX6" fmla="*/ 4976910 w 6244272"/>
              <a:gd name="connsiteY6" fmla="*/ 135168 h 6858000"/>
              <a:gd name="connsiteX7" fmla="*/ 5238580 w 6244272"/>
              <a:gd name="connsiteY7" fmla="*/ 71141 h 6858000"/>
              <a:gd name="connsiteX8" fmla="*/ 5290914 w 6244272"/>
              <a:gd name="connsiteY8" fmla="*/ 88927 h 6858000"/>
              <a:gd name="connsiteX9" fmla="*/ 5264747 w 6244272"/>
              <a:gd name="connsiteY9" fmla="*/ 163625 h 6858000"/>
              <a:gd name="connsiteX10" fmla="*/ 5151357 w 6244272"/>
              <a:gd name="connsiteY10" fmla="*/ 192082 h 6858000"/>
              <a:gd name="connsiteX11" fmla="*/ 4974002 w 6244272"/>
              <a:gd name="connsiteY11" fmla="*/ 373491 h 6858000"/>
              <a:gd name="connsiteX12" fmla="*/ 5241488 w 6244272"/>
              <a:gd name="connsiteY12" fmla="*/ 352148 h 6858000"/>
              <a:gd name="connsiteX13" fmla="*/ 5288007 w 6244272"/>
              <a:gd name="connsiteY13" fmla="*/ 394834 h 6858000"/>
              <a:gd name="connsiteX14" fmla="*/ 5305452 w 6244272"/>
              <a:gd name="connsiteY14" fmla="*/ 451747 h 6858000"/>
              <a:gd name="connsiteX15" fmla="*/ 5383953 w 6244272"/>
              <a:gd name="connsiteY15" fmla="*/ 359262 h 6858000"/>
              <a:gd name="connsiteX16" fmla="*/ 5450825 w 6244272"/>
              <a:gd name="connsiteY16" fmla="*/ 334364 h 6858000"/>
              <a:gd name="connsiteX17" fmla="*/ 5471177 w 6244272"/>
              <a:gd name="connsiteY17" fmla="*/ 416176 h 6858000"/>
              <a:gd name="connsiteX18" fmla="*/ 5410121 w 6244272"/>
              <a:gd name="connsiteY18" fmla="*/ 505101 h 6858000"/>
              <a:gd name="connsiteX19" fmla="*/ 5247303 w 6244272"/>
              <a:gd name="connsiteY19" fmla="*/ 558458 h 6858000"/>
              <a:gd name="connsiteX20" fmla="*/ 5421750 w 6244272"/>
              <a:gd name="connsiteY20" fmla="*/ 558458 h 6858000"/>
              <a:gd name="connsiteX21" fmla="*/ 5622364 w 6244272"/>
              <a:gd name="connsiteY21" fmla="*/ 522887 h 6858000"/>
              <a:gd name="connsiteX22" fmla="*/ 5834608 w 6244272"/>
              <a:gd name="connsiteY22" fmla="*/ 533558 h 6858000"/>
              <a:gd name="connsiteX23" fmla="*/ 6035223 w 6244272"/>
              <a:gd name="connsiteY23" fmla="*/ 462417 h 6858000"/>
              <a:gd name="connsiteX24" fmla="*/ 6238745 w 6244272"/>
              <a:gd name="connsiteY24" fmla="*/ 465975 h 6858000"/>
              <a:gd name="connsiteX25" fmla="*/ 5337434 w 6244272"/>
              <a:gd name="connsiteY25" fmla="*/ 910606 h 6858000"/>
              <a:gd name="connsiteX26" fmla="*/ 5381046 w 6244272"/>
              <a:gd name="connsiteY26" fmla="*/ 921277 h 6858000"/>
              <a:gd name="connsiteX27" fmla="*/ 5439195 w 6244272"/>
              <a:gd name="connsiteY27" fmla="*/ 949734 h 6858000"/>
              <a:gd name="connsiteX28" fmla="*/ 5395583 w 6244272"/>
              <a:gd name="connsiteY28" fmla="*/ 1006647 h 6858000"/>
              <a:gd name="connsiteX29" fmla="*/ 5160079 w 6244272"/>
              <a:gd name="connsiteY29" fmla="*/ 1113358 h 6858000"/>
              <a:gd name="connsiteX30" fmla="*/ 5101930 w 6244272"/>
              <a:gd name="connsiteY30" fmla="*/ 1220069 h 6858000"/>
              <a:gd name="connsiteX31" fmla="*/ 5174617 w 6244272"/>
              <a:gd name="connsiteY31" fmla="*/ 1209399 h 6858000"/>
              <a:gd name="connsiteX32" fmla="*/ 5238580 w 6244272"/>
              <a:gd name="connsiteY32" fmla="*/ 1230741 h 6858000"/>
              <a:gd name="connsiteX33" fmla="*/ 5212414 w 6244272"/>
              <a:gd name="connsiteY33" fmla="*/ 1365909 h 6858000"/>
              <a:gd name="connsiteX34" fmla="*/ 4878056 w 6244272"/>
              <a:gd name="connsiteY34" fmla="*/ 1540204 h 6858000"/>
              <a:gd name="connsiteX35" fmla="*/ 4848982 w 6244272"/>
              <a:gd name="connsiteY35" fmla="*/ 1597117 h 6858000"/>
              <a:gd name="connsiteX36" fmla="*/ 4889686 w 6244272"/>
              <a:gd name="connsiteY36" fmla="*/ 1636245 h 6858000"/>
              <a:gd name="connsiteX37" fmla="*/ 4997261 w 6244272"/>
              <a:gd name="connsiteY37" fmla="*/ 1657587 h 6858000"/>
              <a:gd name="connsiteX38" fmla="*/ 4846074 w 6244272"/>
              <a:gd name="connsiteY38" fmla="*/ 1849668 h 6858000"/>
              <a:gd name="connsiteX39" fmla="*/ 4790832 w 6244272"/>
              <a:gd name="connsiteY39" fmla="*/ 1903025 h 6858000"/>
              <a:gd name="connsiteX40" fmla="*/ 4694886 w 6244272"/>
              <a:gd name="connsiteY40" fmla="*/ 1984836 h 6858000"/>
              <a:gd name="connsiteX41" fmla="*/ 4694886 w 6244272"/>
              <a:gd name="connsiteY41" fmla="*/ 2013292 h 6858000"/>
              <a:gd name="connsiteX42" fmla="*/ 4822814 w 6244272"/>
              <a:gd name="connsiteY42" fmla="*/ 2102219 h 6858000"/>
              <a:gd name="connsiteX43" fmla="*/ 5055411 w 6244272"/>
              <a:gd name="connsiteY43" fmla="*/ 2077320 h 6858000"/>
              <a:gd name="connsiteX44" fmla="*/ 4712331 w 6244272"/>
              <a:gd name="connsiteY44" fmla="*/ 2208931 h 6858000"/>
              <a:gd name="connsiteX45" fmla="*/ 5822979 w 6244272"/>
              <a:gd name="connsiteY45" fmla="*/ 1892353 h 6858000"/>
              <a:gd name="connsiteX46" fmla="*/ 5753200 w 6244272"/>
              <a:gd name="connsiteY46" fmla="*/ 1974165 h 6858000"/>
              <a:gd name="connsiteX47" fmla="*/ 5363601 w 6244272"/>
              <a:gd name="connsiteY47" fmla="*/ 2191146 h 6858000"/>
              <a:gd name="connsiteX48" fmla="*/ 5253118 w 6244272"/>
              <a:gd name="connsiteY48" fmla="*/ 2326314 h 6858000"/>
              <a:gd name="connsiteX49" fmla="*/ 5136819 w 6244272"/>
              <a:gd name="connsiteY49" fmla="*/ 2401012 h 6858000"/>
              <a:gd name="connsiteX50" fmla="*/ 4974002 w 6244272"/>
              <a:gd name="connsiteY50" fmla="*/ 2401012 h 6858000"/>
              <a:gd name="connsiteX51" fmla="*/ 4857704 w 6244272"/>
              <a:gd name="connsiteY51" fmla="*/ 2518395 h 6858000"/>
              <a:gd name="connsiteX52" fmla="*/ 4976910 w 6244272"/>
              <a:gd name="connsiteY52" fmla="*/ 2543294 h 6858000"/>
              <a:gd name="connsiteX53" fmla="*/ 5116467 w 6244272"/>
              <a:gd name="connsiteY53" fmla="*/ 2525509 h 6858000"/>
              <a:gd name="connsiteX54" fmla="*/ 5273470 w 6244272"/>
              <a:gd name="connsiteY54" fmla="*/ 2564636 h 6858000"/>
              <a:gd name="connsiteX55" fmla="*/ 5418843 w 6244272"/>
              <a:gd name="connsiteY55" fmla="*/ 2532623 h 6858000"/>
              <a:gd name="connsiteX56" fmla="*/ 5593290 w 6244272"/>
              <a:gd name="connsiteY56" fmla="*/ 2553965 h 6858000"/>
              <a:gd name="connsiteX57" fmla="*/ 5648532 w 6244272"/>
              <a:gd name="connsiteY57" fmla="*/ 2692689 h 6858000"/>
              <a:gd name="connsiteX58" fmla="*/ 5665976 w 6244272"/>
              <a:gd name="connsiteY58" fmla="*/ 2703362 h 6858000"/>
              <a:gd name="connsiteX59" fmla="*/ 5988704 w 6244272"/>
              <a:gd name="connsiteY59" fmla="*/ 2923898 h 6858000"/>
              <a:gd name="connsiteX60" fmla="*/ 6078835 w 6244272"/>
              <a:gd name="connsiteY60" fmla="*/ 2941684 h 6858000"/>
              <a:gd name="connsiteX61" fmla="*/ 5546771 w 6244272"/>
              <a:gd name="connsiteY61" fmla="*/ 3329402 h 6858000"/>
              <a:gd name="connsiteX62" fmla="*/ 5904388 w 6244272"/>
              <a:gd name="connsiteY62" fmla="*/ 3229805 h 6858000"/>
              <a:gd name="connsiteX63" fmla="*/ 5953814 w 6244272"/>
              <a:gd name="connsiteY63" fmla="*/ 3393429 h 6858000"/>
              <a:gd name="connsiteX64" fmla="*/ 5785182 w 6244272"/>
              <a:gd name="connsiteY64" fmla="*/ 3539269 h 6858000"/>
              <a:gd name="connsiteX65" fmla="*/ 5724125 w 6244272"/>
              <a:gd name="connsiteY65" fmla="*/ 3827390 h 6858000"/>
              <a:gd name="connsiteX66" fmla="*/ 5753200 w 6244272"/>
              <a:gd name="connsiteY66" fmla="*/ 4090612 h 6858000"/>
              <a:gd name="connsiteX67" fmla="*/ 5825886 w 6244272"/>
              <a:gd name="connsiteY67" fmla="*/ 4172424 h 6858000"/>
              <a:gd name="connsiteX68" fmla="*/ 5930554 w 6244272"/>
              <a:gd name="connsiteY68" fmla="*/ 4321821 h 6858000"/>
              <a:gd name="connsiteX69" fmla="*/ 5994519 w 6244272"/>
              <a:gd name="connsiteY69" fmla="*/ 4414305 h 6858000"/>
              <a:gd name="connsiteX70" fmla="*/ 6218393 w 6244272"/>
              <a:gd name="connsiteY70" fmla="*/ 4378734 h 6858000"/>
              <a:gd name="connsiteX71" fmla="*/ 5918925 w 6244272"/>
              <a:gd name="connsiteY71" fmla="*/ 4613499 h 6858000"/>
              <a:gd name="connsiteX72" fmla="*/ 6160243 w 6244272"/>
              <a:gd name="connsiteY72" fmla="*/ 4585042 h 6858000"/>
              <a:gd name="connsiteX73" fmla="*/ 6238745 w 6244272"/>
              <a:gd name="connsiteY73" fmla="*/ 4602828 h 6858000"/>
              <a:gd name="connsiteX74" fmla="*/ 6195133 w 6244272"/>
              <a:gd name="connsiteY74" fmla="*/ 4677526 h 6858000"/>
              <a:gd name="connsiteX75" fmla="*/ 6017778 w 6244272"/>
              <a:gd name="connsiteY75" fmla="*/ 4805580 h 6858000"/>
              <a:gd name="connsiteX76" fmla="*/ 5651439 w 6244272"/>
              <a:gd name="connsiteY76" fmla="*/ 5154171 h 6858000"/>
              <a:gd name="connsiteX77" fmla="*/ 6006149 w 6244272"/>
              <a:gd name="connsiteY77" fmla="*/ 4994104 h 6858000"/>
              <a:gd name="connsiteX78" fmla="*/ 5633994 w 6244272"/>
              <a:gd name="connsiteY78" fmla="*/ 5353367 h 6858000"/>
              <a:gd name="connsiteX79" fmla="*/ 5552586 w 6244272"/>
              <a:gd name="connsiteY79" fmla="*/ 5474306 h 6858000"/>
              <a:gd name="connsiteX80" fmla="*/ 5383953 w 6244272"/>
              <a:gd name="connsiteY80" fmla="*/ 5769542 h 6858000"/>
              <a:gd name="connsiteX81" fmla="*/ 5392675 w 6244272"/>
              <a:gd name="connsiteY81" fmla="*/ 5801555 h 6858000"/>
              <a:gd name="connsiteX82" fmla="*/ 5584568 w 6244272"/>
              <a:gd name="connsiteY82" fmla="*/ 5755314 h 6858000"/>
              <a:gd name="connsiteX83" fmla="*/ 5334526 w 6244272"/>
              <a:gd name="connsiteY83" fmla="*/ 6004307 h 6858000"/>
              <a:gd name="connsiteX84" fmla="*/ 5075763 w 6244272"/>
              <a:gd name="connsiteY84" fmla="*/ 6196388 h 6858000"/>
              <a:gd name="connsiteX85" fmla="*/ 5258933 w 6244272"/>
              <a:gd name="connsiteY85" fmla="*/ 6167932 h 6858000"/>
              <a:gd name="connsiteX86" fmla="*/ 5511881 w 6244272"/>
              <a:gd name="connsiteY86" fmla="*/ 6057663 h 6858000"/>
              <a:gd name="connsiteX87" fmla="*/ 5599105 w 6244272"/>
              <a:gd name="connsiteY87" fmla="*/ 6100347 h 6858000"/>
              <a:gd name="connsiteX88" fmla="*/ 5360693 w 6244272"/>
              <a:gd name="connsiteY88" fmla="*/ 6281757 h 6858000"/>
              <a:gd name="connsiteX89" fmla="*/ 5224043 w 6244272"/>
              <a:gd name="connsiteY89" fmla="*/ 6367127 h 6858000"/>
              <a:gd name="connsiteX90" fmla="*/ 5168801 w 6244272"/>
              <a:gd name="connsiteY90" fmla="*/ 6431153 h 6858000"/>
              <a:gd name="connsiteX91" fmla="*/ 5011799 w 6244272"/>
              <a:gd name="connsiteY91" fmla="*/ 6658805 h 6858000"/>
              <a:gd name="connsiteX92" fmla="*/ 4651275 w 6244272"/>
              <a:gd name="connsiteY92" fmla="*/ 6858000 h 6858000"/>
              <a:gd name="connsiteX93" fmla="*/ 1823619 w 6244272"/>
              <a:gd name="connsiteY93" fmla="*/ 6858000 h 6858000"/>
              <a:gd name="connsiteX94" fmla="*/ 947849 w 6244272"/>
              <a:gd name="connsiteY94" fmla="*/ 6858000 h 6858000"/>
              <a:gd name="connsiteX95" fmla="*/ 732568 w 6244272"/>
              <a:gd name="connsiteY95" fmla="*/ 6858000 h 6858000"/>
              <a:gd name="connsiteX96" fmla="*/ 0 w 6244272"/>
              <a:gd name="connsiteY9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244272" h="6858000">
                <a:moveTo>
                  <a:pt x="0" y="0"/>
                </a:moveTo>
                <a:lnTo>
                  <a:pt x="732568" y="0"/>
                </a:lnTo>
                <a:lnTo>
                  <a:pt x="947849" y="0"/>
                </a:lnTo>
                <a:lnTo>
                  <a:pt x="1823619" y="0"/>
                </a:lnTo>
                <a:lnTo>
                  <a:pt x="5235673" y="0"/>
                </a:lnTo>
                <a:cubicBezTo>
                  <a:pt x="5133912" y="35571"/>
                  <a:pt x="5035058" y="78255"/>
                  <a:pt x="4933297" y="110269"/>
                </a:cubicBezTo>
                <a:cubicBezTo>
                  <a:pt x="4947835" y="145839"/>
                  <a:pt x="4962372" y="138725"/>
                  <a:pt x="4976910" y="135168"/>
                </a:cubicBezTo>
                <a:cubicBezTo>
                  <a:pt x="5064133" y="120941"/>
                  <a:pt x="5154264" y="110269"/>
                  <a:pt x="5238580" y="71141"/>
                </a:cubicBezTo>
                <a:cubicBezTo>
                  <a:pt x="5258933" y="64027"/>
                  <a:pt x="5282192" y="64027"/>
                  <a:pt x="5290914" y="88927"/>
                </a:cubicBezTo>
                <a:cubicBezTo>
                  <a:pt x="5305452" y="124497"/>
                  <a:pt x="5285100" y="145839"/>
                  <a:pt x="5264747" y="163625"/>
                </a:cubicBezTo>
                <a:cubicBezTo>
                  <a:pt x="5229858" y="195638"/>
                  <a:pt x="5189154" y="188525"/>
                  <a:pt x="5151357" y="192082"/>
                </a:cubicBezTo>
                <a:cubicBezTo>
                  <a:pt x="5046689" y="209867"/>
                  <a:pt x="4997261" y="259665"/>
                  <a:pt x="4974002" y="373491"/>
                </a:cubicBezTo>
                <a:cubicBezTo>
                  <a:pt x="5064133" y="327250"/>
                  <a:pt x="5154264" y="384162"/>
                  <a:pt x="5241488" y="352148"/>
                </a:cubicBezTo>
                <a:cubicBezTo>
                  <a:pt x="5264747" y="345034"/>
                  <a:pt x="5299637" y="355706"/>
                  <a:pt x="5288007" y="394834"/>
                </a:cubicBezTo>
                <a:cubicBezTo>
                  <a:pt x="5276378" y="430405"/>
                  <a:pt x="5238580" y="458860"/>
                  <a:pt x="5305452" y="451747"/>
                </a:cubicBezTo>
                <a:cubicBezTo>
                  <a:pt x="5354879" y="448189"/>
                  <a:pt x="5369416" y="405504"/>
                  <a:pt x="5383953" y="359262"/>
                </a:cubicBezTo>
                <a:cubicBezTo>
                  <a:pt x="5395583" y="334364"/>
                  <a:pt x="5427565" y="320135"/>
                  <a:pt x="5450825" y="334364"/>
                </a:cubicBezTo>
                <a:cubicBezTo>
                  <a:pt x="5479899" y="348592"/>
                  <a:pt x="5471177" y="387720"/>
                  <a:pt x="5471177" y="416176"/>
                </a:cubicBezTo>
                <a:cubicBezTo>
                  <a:pt x="5474085" y="469532"/>
                  <a:pt x="5450825" y="494431"/>
                  <a:pt x="5410121" y="505101"/>
                </a:cubicBezTo>
                <a:cubicBezTo>
                  <a:pt x="5360693" y="519330"/>
                  <a:pt x="5311267" y="537116"/>
                  <a:pt x="5247303" y="558458"/>
                </a:cubicBezTo>
                <a:cubicBezTo>
                  <a:pt x="5317082" y="594028"/>
                  <a:pt x="5369416" y="586915"/>
                  <a:pt x="5421750" y="558458"/>
                </a:cubicBezTo>
                <a:cubicBezTo>
                  <a:pt x="5485714" y="526444"/>
                  <a:pt x="5570030" y="483759"/>
                  <a:pt x="5622364" y="522887"/>
                </a:cubicBezTo>
                <a:cubicBezTo>
                  <a:pt x="5700865" y="579800"/>
                  <a:pt x="5764829" y="544229"/>
                  <a:pt x="5834608" y="533558"/>
                </a:cubicBezTo>
                <a:cubicBezTo>
                  <a:pt x="5979982" y="512216"/>
                  <a:pt x="5889850" y="480203"/>
                  <a:pt x="6035223" y="462417"/>
                </a:cubicBezTo>
                <a:cubicBezTo>
                  <a:pt x="6093372" y="455303"/>
                  <a:pt x="6154429" y="426847"/>
                  <a:pt x="6238745" y="465975"/>
                </a:cubicBezTo>
                <a:cubicBezTo>
                  <a:pt x="5857868" y="672284"/>
                  <a:pt x="5677606" y="658055"/>
                  <a:pt x="5337434" y="910606"/>
                </a:cubicBezTo>
                <a:cubicBezTo>
                  <a:pt x="5351971" y="935506"/>
                  <a:pt x="5366508" y="924835"/>
                  <a:pt x="5381046" y="921277"/>
                </a:cubicBezTo>
                <a:cubicBezTo>
                  <a:pt x="5404305" y="917720"/>
                  <a:pt x="5433380" y="903491"/>
                  <a:pt x="5439195" y="949734"/>
                </a:cubicBezTo>
                <a:cubicBezTo>
                  <a:pt x="5442103" y="985305"/>
                  <a:pt x="5424657" y="1003089"/>
                  <a:pt x="5395583" y="1006647"/>
                </a:cubicBezTo>
                <a:cubicBezTo>
                  <a:pt x="5311267" y="1020875"/>
                  <a:pt x="5235673" y="1070674"/>
                  <a:pt x="5160079" y="1113358"/>
                </a:cubicBezTo>
                <a:cubicBezTo>
                  <a:pt x="5125190" y="1131144"/>
                  <a:pt x="5087393" y="1156043"/>
                  <a:pt x="5101930" y="1220069"/>
                </a:cubicBezTo>
                <a:cubicBezTo>
                  <a:pt x="5131004" y="1237855"/>
                  <a:pt x="5151357" y="1212955"/>
                  <a:pt x="5174617" y="1209399"/>
                </a:cubicBezTo>
                <a:cubicBezTo>
                  <a:pt x="5197876" y="1205842"/>
                  <a:pt x="5253118" y="1220069"/>
                  <a:pt x="5238580" y="1230741"/>
                </a:cubicBezTo>
                <a:cubicBezTo>
                  <a:pt x="5171709" y="1269868"/>
                  <a:pt x="5293822" y="1365909"/>
                  <a:pt x="5212414" y="1365909"/>
                </a:cubicBezTo>
                <a:cubicBezTo>
                  <a:pt x="5078671" y="1365909"/>
                  <a:pt x="5005984" y="1536647"/>
                  <a:pt x="4878056" y="1540204"/>
                </a:cubicBezTo>
                <a:cubicBezTo>
                  <a:pt x="4857704" y="1540204"/>
                  <a:pt x="4848982" y="1572219"/>
                  <a:pt x="4848982" y="1597117"/>
                </a:cubicBezTo>
                <a:cubicBezTo>
                  <a:pt x="4848982" y="1629132"/>
                  <a:pt x="4869333" y="1632688"/>
                  <a:pt x="4889686" y="1636245"/>
                </a:cubicBezTo>
                <a:cubicBezTo>
                  <a:pt x="4921668" y="1639802"/>
                  <a:pt x="4956557" y="1597117"/>
                  <a:pt x="4997261" y="1657587"/>
                </a:cubicBezTo>
                <a:cubicBezTo>
                  <a:pt x="4921668" y="1693158"/>
                  <a:pt x="4843167" y="1728729"/>
                  <a:pt x="4846074" y="1849668"/>
                </a:cubicBezTo>
                <a:cubicBezTo>
                  <a:pt x="4846074" y="1881683"/>
                  <a:pt x="4814092" y="1895910"/>
                  <a:pt x="4790832" y="1903025"/>
                </a:cubicBezTo>
                <a:cubicBezTo>
                  <a:pt x="4750128" y="1917252"/>
                  <a:pt x="4718146" y="1938595"/>
                  <a:pt x="4694886" y="1984836"/>
                </a:cubicBezTo>
                <a:cubicBezTo>
                  <a:pt x="4694886" y="1995507"/>
                  <a:pt x="4694886" y="2002622"/>
                  <a:pt x="4694886" y="2013292"/>
                </a:cubicBezTo>
                <a:cubicBezTo>
                  <a:pt x="4700701" y="2123562"/>
                  <a:pt x="4758850" y="2120004"/>
                  <a:pt x="4822814" y="2102219"/>
                </a:cubicBezTo>
                <a:cubicBezTo>
                  <a:pt x="4898408" y="2080877"/>
                  <a:pt x="4974002" y="2038192"/>
                  <a:pt x="5055411" y="2077320"/>
                </a:cubicBezTo>
                <a:cubicBezTo>
                  <a:pt x="4942020" y="2130676"/>
                  <a:pt x="4817000" y="2134233"/>
                  <a:pt x="4712331" y="2208931"/>
                </a:cubicBezTo>
                <a:cubicBezTo>
                  <a:pt x="5101930" y="2223159"/>
                  <a:pt x="5445010" y="1984836"/>
                  <a:pt x="5822979" y="1892353"/>
                </a:cubicBezTo>
                <a:cubicBezTo>
                  <a:pt x="5811349" y="1952823"/>
                  <a:pt x="5779367" y="1967051"/>
                  <a:pt x="5753200" y="1974165"/>
                </a:cubicBezTo>
                <a:cubicBezTo>
                  <a:pt x="5613642" y="2020407"/>
                  <a:pt x="5491529" y="2112891"/>
                  <a:pt x="5363601" y="2191146"/>
                </a:cubicBezTo>
                <a:cubicBezTo>
                  <a:pt x="5311267" y="2223159"/>
                  <a:pt x="5273470" y="2258731"/>
                  <a:pt x="5253118" y="2326314"/>
                </a:cubicBezTo>
                <a:cubicBezTo>
                  <a:pt x="5235673" y="2390340"/>
                  <a:pt x="5200783" y="2418796"/>
                  <a:pt x="5136819" y="2401012"/>
                </a:cubicBezTo>
                <a:cubicBezTo>
                  <a:pt x="5084485" y="2386784"/>
                  <a:pt x="5029243" y="2393898"/>
                  <a:pt x="4974002" y="2401012"/>
                </a:cubicBezTo>
                <a:cubicBezTo>
                  <a:pt x="4912946" y="2408126"/>
                  <a:pt x="4843167" y="2479267"/>
                  <a:pt x="4857704" y="2518395"/>
                </a:cubicBezTo>
                <a:cubicBezTo>
                  <a:pt x="4886778" y="2582422"/>
                  <a:pt x="4936205" y="2550408"/>
                  <a:pt x="4976910" y="2543294"/>
                </a:cubicBezTo>
                <a:cubicBezTo>
                  <a:pt x="5026336" y="2536181"/>
                  <a:pt x="5116467" y="2518395"/>
                  <a:pt x="5116467" y="2525509"/>
                </a:cubicBezTo>
                <a:cubicBezTo>
                  <a:pt x="5148450" y="2685576"/>
                  <a:pt x="5221136" y="2564636"/>
                  <a:pt x="5273470" y="2564636"/>
                </a:cubicBezTo>
                <a:cubicBezTo>
                  <a:pt x="5322897" y="2564636"/>
                  <a:pt x="5372323" y="2546851"/>
                  <a:pt x="5418843" y="2532623"/>
                </a:cubicBezTo>
                <a:cubicBezTo>
                  <a:pt x="5479899" y="2514837"/>
                  <a:pt x="5535140" y="2546851"/>
                  <a:pt x="5593290" y="2553965"/>
                </a:cubicBezTo>
                <a:cubicBezTo>
                  <a:pt x="5645624" y="2561080"/>
                  <a:pt x="5616550" y="2653563"/>
                  <a:pt x="5648532" y="2692689"/>
                </a:cubicBezTo>
                <a:cubicBezTo>
                  <a:pt x="5654346" y="2703362"/>
                  <a:pt x="5660161" y="2703362"/>
                  <a:pt x="5665976" y="2703362"/>
                </a:cubicBezTo>
                <a:cubicBezTo>
                  <a:pt x="5683421" y="2980812"/>
                  <a:pt x="5988704" y="2913227"/>
                  <a:pt x="5988704" y="2923898"/>
                </a:cubicBezTo>
                <a:cubicBezTo>
                  <a:pt x="6014871" y="2941684"/>
                  <a:pt x="6046853" y="2899000"/>
                  <a:pt x="6078835" y="2941684"/>
                </a:cubicBezTo>
                <a:cubicBezTo>
                  <a:pt x="5942185" y="3137322"/>
                  <a:pt x="5732847" y="3183563"/>
                  <a:pt x="5546771" y="3329402"/>
                </a:cubicBezTo>
                <a:cubicBezTo>
                  <a:pt x="5700865" y="3379202"/>
                  <a:pt x="5790997" y="3208463"/>
                  <a:pt x="5904388" y="3229805"/>
                </a:cubicBezTo>
                <a:cubicBezTo>
                  <a:pt x="5959629" y="3283162"/>
                  <a:pt x="5793904" y="3368530"/>
                  <a:pt x="5953814" y="3393429"/>
                </a:cubicBezTo>
                <a:cubicBezTo>
                  <a:pt x="5884036" y="3439672"/>
                  <a:pt x="5834608" y="3485914"/>
                  <a:pt x="5785182" y="3539269"/>
                </a:cubicBezTo>
                <a:cubicBezTo>
                  <a:pt x="5700865" y="3635309"/>
                  <a:pt x="5683421" y="3699337"/>
                  <a:pt x="5724125" y="3827390"/>
                </a:cubicBezTo>
                <a:cubicBezTo>
                  <a:pt x="5750293" y="3912759"/>
                  <a:pt x="5788089" y="3991015"/>
                  <a:pt x="5753200" y="4090612"/>
                </a:cubicBezTo>
                <a:cubicBezTo>
                  <a:pt x="5729940" y="4158196"/>
                  <a:pt x="5738663" y="4204438"/>
                  <a:pt x="5825886" y="4172424"/>
                </a:cubicBezTo>
                <a:cubicBezTo>
                  <a:pt x="5918925" y="4140411"/>
                  <a:pt x="5953814" y="4200882"/>
                  <a:pt x="5930554" y="4321821"/>
                </a:cubicBezTo>
                <a:cubicBezTo>
                  <a:pt x="5916018" y="4400076"/>
                  <a:pt x="5930554" y="4424975"/>
                  <a:pt x="5994519" y="4414305"/>
                </a:cubicBezTo>
                <a:cubicBezTo>
                  <a:pt x="6064297" y="4403633"/>
                  <a:pt x="6131169" y="4353835"/>
                  <a:pt x="6218393" y="4378734"/>
                </a:cubicBezTo>
                <a:cubicBezTo>
                  <a:pt x="6148614" y="4521016"/>
                  <a:pt x="6000333" y="4478331"/>
                  <a:pt x="5918925" y="4613499"/>
                </a:cubicBezTo>
                <a:cubicBezTo>
                  <a:pt x="6014871" y="4613499"/>
                  <a:pt x="6090465" y="4613499"/>
                  <a:pt x="6160243" y="4585042"/>
                </a:cubicBezTo>
                <a:cubicBezTo>
                  <a:pt x="6189318" y="4574373"/>
                  <a:pt x="6221300" y="4560144"/>
                  <a:pt x="6238745" y="4602828"/>
                </a:cubicBezTo>
                <a:cubicBezTo>
                  <a:pt x="6259098" y="4652628"/>
                  <a:pt x="6218393" y="4670412"/>
                  <a:pt x="6195133" y="4677526"/>
                </a:cubicBezTo>
                <a:cubicBezTo>
                  <a:pt x="6128261" y="4702425"/>
                  <a:pt x="6075928" y="4759339"/>
                  <a:pt x="6017778" y="4805580"/>
                </a:cubicBezTo>
                <a:cubicBezTo>
                  <a:pt x="5892758" y="4905177"/>
                  <a:pt x="5756107" y="4990547"/>
                  <a:pt x="5651439" y="5154171"/>
                </a:cubicBezTo>
                <a:cubicBezTo>
                  <a:pt x="5782275" y="5111487"/>
                  <a:pt x="5881128" y="5011889"/>
                  <a:pt x="6006149" y="4994104"/>
                </a:cubicBezTo>
                <a:cubicBezTo>
                  <a:pt x="5898572" y="5143500"/>
                  <a:pt x="5761922" y="5243097"/>
                  <a:pt x="5633994" y="5353367"/>
                </a:cubicBezTo>
                <a:cubicBezTo>
                  <a:pt x="5596197" y="5385379"/>
                  <a:pt x="5558400" y="5406721"/>
                  <a:pt x="5552586" y="5474306"/>
                </a:cubicBezTo>
                <a:cubicBezTo>
                  <a:pt x="5535140" y="5605917"/>
                  <a:pt x="5488622" y="5712629"/>
                  <a:pt x="5383953" y="5769542"/>
                </a:cubicBezTo>
                <a:cubicBezTo>
                  <a:pt x="5383953" y="5769542"/>
                  <a:pt x="5389768" y="5790884"/>
                  <a:pt x="5392675" y="5801555"/>
                </a:cubicBezTo>
                <a:cubicBezTo>
                  <a:pt x="5456640" y="5805112"/>
                  <a:pt x="5506066" y="5726858"/>
                  <a:pt x="5584568" y="5755314"/>
                </a:cubicBezTo>
                <a:cubicBezTo>
                  <a:pt x="5506066" y="5862025"/>
                  <a:pt x="5442103" y="5954508"/>
                  <a:pt x="5334526" y="6004307"/>
                </a:cubicBezTo>
                <a:cubicBezTo>
                  <a:pt x="5247303" y="6043434"/>
                  <a:pt x="5139727" y="6068335"/>
                  <a:pt x="5075763" y="6196388"/>
                </a:cubicBezTo>
                <a:cubicBezTo>
                  <a:pt x="5148450" y="6221287"/>
                  <a:pt x="5203691" y="6189274"/>
                  <a:pt x="5258933" y="6167932"/>
                </a:cubicBezTo>
                <a:cubicBezTo>
                  <a:pt x="5343249" y="6132361"/>
                  <a:pt x="5427565" y="6093234"/>
                  <a:pt x="5511881" y="6057663"/>
                </a:cubicBezTo>
                <a:cubicBezTo>
                  <a:pt x="5543864" y="6043434"/>
                  <a:pt x="5578753" y="6036320"/>
                  <a:pt x="5599105" y="6100347"/>
                </a:cubicBezTo>
                <a:cubicBezTo>
                  <a:pt x="5491529" y="6114575"/>
                  <a:pt x="5427565" y="6199945"/>
                  <a:pt x="5360693" y="6281757"/>
                </a:cubicBezTo>
                <a:cubicBezTo>
                  <a:pt x="5322897" y="6327999"/>
                  <a:pt x="5290914" y="6388469"/>
                  <a:pt x="5224043" y="6367127"/>
                </a:cubicBezTo>
                <a:cubicBezTo>
                  <a:pt x="5189154" y="6356456"/>
                  <a:pt x="5165894" y="6388469"/>
                  <a:pt x="5168801" y="6431153"/>
                </a:cubicBezTo>
                <a:cubicBezTo>
                  <a:pt x="5183339" y="6580550"/>
                  <a:pt x="5099022" y="6630349"/>
                  <a:pt x="5011799" y="6658805"/>
                </a:cubicBezTo>
                <a:cubicBezTo>
                  <a:pt x="4883871" y="6701489"/>
                  <a:pt x="4770480" y="6786859"/>
                  <a:pt x="4651275" y="6858000"/>
                </a:cubicBezTo>
                <a:lnTo>
                  <a:pt x="1823619" y="6858000"/>
                </a:lnTo>
                <a:lnTo>
                  <a:pt x="947849" y="6858000"/>
                </a:lnTo>
                <a:lnTo>
                  <a:pt x="732568"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0E3ED4DA-ADC9-1BEB-AEEC-05B0B3BA2890}"/>
              </a:ext>
            </a:extLst>
          </p:cNvPr>
          <p:cNvSpPr txBox="1"/>
          <p:nvPr/>
        </p:nvSpPr>
        <p:spPr>
          <a:xfrm>
            <a:off x="643468" y="609600"/>
            <a:ext cx="3992700" cy="3877197"/>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b="1" kern="1200" dirty="0">
                <a:solidFill>
                  <a:schemeClr val="tx1"/>
                </a:solidFill>
                <a:latin typeface="+mj-lt"/>
                <a:ea typeface="+mj-ea"/>
                <a:cs typeface="+mj-cs"/>
              </a:rPr>
              <a:t>Active Listening </a:t>
            </a:r>
          </a:p>
        </p:txBody>
      </p:sp>
      <p:sp>
        <p:nvSpPr>
          <p:cNvPr id="2" name="Shape 218">
            <a:extLst>
              <a:ext uri="{FF2B5EF4-FFF2-40B4-BE49-F238E27FC236}">
                <a16:creationId xmlns:a16="http://schemas.microsoft.com/office/drawing/2014/main" id="{AAA4FCA8-E8AD-0071-2D4F-26B3A4FF7B5E}"/>
              </a:ext>
            </a:extLst>
          </p:cNvPr>
          <p:cNvSpPr txBox="1"/>
          <p:nvPr/>
        </p:nvSpPr>
        <p:spPr>
          <a:xfrm>
            <a:off x="643468" y="609600"/>
            <a:ext cx="3992700" cy="2698679"/>
          </a:xfrm>
          <a:prstGeom prst="rect">
            <a:avLst/>
          </a:prstGeom>
        </p:spPr>
        <p:txBody>
          <a:bodyPr spcFirstLastPara="1" vert="horz" lIns="91440" tIns="45720" rIns="91440" bIns="45720" rtlCol="0" anchor="b" anchorCtr="0">
            <a:normAutofit/>
          </a:bodyPr>
          <a:lstStyle/>
          <a:p>
            <a:pPr marL="0" marR="0" lvl="0" indent="0" fontAlgn="auto">
              <a:lnSpc>
                <a:spcPct val="90000"/>
              </a:lnSpc>
              <a:spcBef>
                <a:spcPct val="0"/>
              </a:spcBef>
              <a:spcAft>
                <a:spcPts val="600"/>
              </a:spcAft>
              <a:buClrTx/>
              <a:buSzTx/>
              <a:tabLst/>
              <a:defRPr/>
            </a:pPr>
            <a:endParaRPr kumimoji="0" lang="en-US" sz="6000" b="1" i="0" u="none" strike="noStrike" kern="1200" cap="none" spc="0" normalizeH="0" baseline="0" noProof="0" dirty="0">
              <a:ln>
                <a:noFill/>
              </a:ln>
              <a:solidFill>
                <a:schemeClr val="tx1"/>
              </a:solidFill>
              <a:effectLst/>
              <a:uLnTx/>
              <a:uFillTx/>
              <a:latin typeface="Montserrat" panose="00000500000000000000" pitchFamily="2" charset="0"/>
              <a:ea typeface="+mj-ea"/>
              <a:cs typeface="+mj-cs"/>
              <a:sym typeface="Calibri"/>
            </a:endParaRPr>
          </a:p>
        </p:txBody>
      </p:sp>
      <p:pic>
        <p:nvPicPr>
          <p:cNvPr id="4" name="Picture 3" descr="A red and black text&#10;&#10;Description automatically generated">
            <a:extLst>
              <a:ext uri="{FF2B5EF4-FFF2-40B4-BE49-F238E27FC236}">
                <a16:creationId xmlns:a16="http://schemas.microsoft.com/office/drawing/2014/main" id="{27B63640-E995-E7D4-219F-62B4A37F105A}"/>
              </a:ext>
            </a:extLst>
          </p:cNvPr>
          <p:cNvPicPr>
            <a:picLocks noChangeAspect="1"/>
          </p:cNvPicPr>
          <p:nvPr/>
        </p:nvPicPr>
        <p:blipFill>
          <a:blip r:embed="rId4"/>
          <a:stretch>
            <a:fillRect/>
          </a:stretch>
        </p:blipFill>
        <p:spPr>
          <a:xfrm>
            <a:off x="2997179" y="-252582"/>
            <a:ext cx="7200900" cy="2997200"/>
          </a:xfrm>
          <a:prstGeom prst="rect">
            <a:avLst/>
          </a:prstGeom>
        </p:spPr>
      </p:pic>
    </p:spTree>
    <p:extLst>
      <p:ext uri="{BB962C8B-B14F-4D97-AF65-F5344CB8AC3E}">
        <p14:creationId xmlns:p14="http://schemas.microsoft.com/office/powerpoint/2010/main" val="8340878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8351BB0B-CBD3-992D-79B1-B73726189314}"/>
              </a:ext>
            </a:extLst>
          </p:cNvPr>
          <p:cNvSpPr>
            <a:spLocks noGrp="1"/>
          </p:cNvSpPr>
          <p:nvPr>
            <p:ph type="title"/>
          </p:nvPr>
        </p:nvSpPr>
        <p:spPr>
          <a:xfrm>
            <a:off x="838200" y="448721"/>
            <a:ext cx="4707671" cy="1225650"/>
          </a:xfrm>
        </p:spPr>
        <p:txBody>
          <a:bodyPr anchor="b">
            <a:normAutofit/>
          </a:bodyPr>
          <a:lstStyle/>
          <a:p>
            <a:r>
              <a:rPr lang="en-US" sz="3800" b="1" dirty="0">
                <a:solidFill>
                  <a:schemeClr val="bg1"/>
                </a:solidFill>
                <a:latin typeface="Montserrat" panose="00000500000000000000" pitchFamily="2" charset="0"/>
                <a:ea typeface="Calibri"/>
                <a:cs typeface="Calibri"/>
                <a:sym typeface="Calibri"/>
              </a:rPr>
              <a:t>Educate</a:t>
            </a:r>
            <a:br>
              <a:rPr lang="en-US" sz="3800" b="1" dirty="0">
                <a:solidFill>
                  <a:schemeClr val="bg1"/>
                </a:solidFill>
                <a:latin typeface="Montserrat" panose="00000500000000000000" pitchFamily="2" charset="0"/>
              </a:rPr>
            </a:br>
            <a:endParaRPr lang="en-US" sz="3800" dirty="0">
              <a:solidFill>
                <a:schemeClr val="bg1"/>
              </a:solidFill>
              <a:latin typeface="Montserrat" panose="00000500000000000000" pitchFamily="2" charset="0"/>
            </a:endParaRPr>
          </a:p>
        </p:txBody>
      </p:sp>
      <p:cxnSp>
        <p:nvCxnSpPr>
          <p:cNvPr id="13" name="Straight Connector 1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Shape 365">
            <a:extLst>
              <a:ext uri="{FF2B5EF4-FFF2-40B4-BE49-F238E27FC236}">
                <a16:creationId xmlns:a16="http://schemas.microsoft.com/office/drawing/2014/main" id="{0B232E19-9282-6049-8759-C763E0A9EEDD}"/>
              </a:ext>
            </a:extLst>
          </p:cNvPr>
          <p:cNvSpPr txBox="1">
            <a:spLocks noGrp="1"/>
          </p:cNvSpPr>
          <p:nvPr>
            <p:ph idx="1"/>
          </p:nvPr>
        </p:nvSpPr>
        <p:spPr>
          <a:xfrm>
            <a:off x="897769" y="1909192"/>
            <a:ext cx="4586513" cy="3647710"/>
          </a:xfrm>
          <a:prstGeom prst="rect">
            <a:avLst/>
          </a:prstGeom>
        </p:spPr>
        <p:txBody>
          <a:bodyPr spcFirstLastPara="1" lIns="91425" tIns="45700" rIns="91425" bIns="45700" anchor="ctr" anchorCtr="0">
            <a:normAutofit/>
          </a:bodyPr>
          <a:lstStyle/>
          <a:p>
            <a:r>
              <a:rPr lang="en-US" sz="1700" b="1" dirty="0">
                <a:solidFill>
                  <a:schemeClr val="bg1"/>
                </a:solidFill>
                <a:latin typeface="Montserrat" panose="00000500000000000000" pitchFamily="2" charset="0"/>
                <a:ea typeface="Calibri"/>
                <a:cs typeface="Calibri"/>
              </a:rPr>
              <a:t>Listen – Educate on union issues</a:t>
            </a:r>
            <a:endParaRPr lang="en-US" sz="1700" dirty="0">
              <a:solidFill>
                <a:schemeClr val="bg1"/>
              </a:solidFill>
              <a:latin typeface="Montserrat" panose="00000500000000000000" pitchFamily="2" charset="0"/>
            </a:endParaRPr>
          </a:p>
          <a:p>
            <a:pPr marL="0" marR="0" lvl="0" indent="0" rtl="0">
              <a:spcBef>
                <a:spcPts val="0"/>
              </a:spcBef>
              <a:spcAft>
                <a:spcPts val="0"/>
              </a:spcAft>
              <a:buNone/>
            </a:pPr>
            <a:endParaRPr lang="en-US" sz="1700" b="1" dirty="0">
              <a:solidFill>
                <a:schemeClr val="bg1"/>
              </a:solidFill>
              <a:latin typeface="Montserrat" panose="00000500000000000000" pitchFamily="2" charset="0"/>
              <a:ea typeface="Calibri"/>
              <a:cs typeface="Calibri"/>
              <a:sym typeface="Calibri"/>
            </a:endParaRPr>
          </a:p>
          <a:p>
            <a:r>
              <a:rPr lang="en-US" sz="1700" b="1" dirty="0">
                <a:solidFill>
                  <a:schemeClr val="bg1"/>
                </a:solidFill>
                <a:latin typeface="Montserrat" panose="00000500000000000000" pitchFamily="2" charset="0"/>
                <a:ea typeface="Calibri"/>
                <a:cs typeface="Calibri"/>
                <a:sym typeface="Calibri"/>
              </a:rPr>
              <a:t>Facts </a:t>
            </a:r>
            <a:endParaRPr lang="en-US" sz="1700" b="1" dirty="0">
              <a:solidFill>
                <a:schemeClr val="bg1"/>
              </a:solidFill>
              <a:latin typeface="Montserrat" panose="00000500000000000000" pitchFamily="2" charset="0"/>
              <a:ea typeface="Calibri"/>
              <a:cs typeface="Calibri"/>
            </a:endParaRPr>
          </a:p>
          <a:p>
            <a:pPr marL="0" marR="0" lvl="0" indent="0">
              <a:spcBef>
                <a:spcPts val="0"/>
              </a:spcBef>
              <a:spcAft>
                <a:spcPts val="0"/>
              </a:spcAft>
              <a:buNone/>
            </a:pPr>
            <a:endParaRPr lang="en-US" sz="1700" b="1" dirty="0">
              <a:solidFill>
                <a:schemeClr val="bg1"/>
              </a:solidFill>
              <a:latin typeface="Montserrat" panose="00000500000000000000" pitchFamily="2" charset="0"/>
              <a:ea typeface="Calibri"/>
              <a:cs typeface="Calibri"/>
            </a:endParaRPr>
          </a:p>
          <a:p>
            <a:r>
              <a:rPr lang="en-US" sz="1700" b="1" dirty="0">
                <a:solidFill>
                  <a:schemeClr val="bg1"/>
                </a:solidFill>
                <a:latin typeface="Montserrat" panose="00000500000000000000" pitchFamily="2" charset="0"/>
                <a:ea typeface="Calibri"/>
                <a:cs typeface="Calibri"/>
              </a:rPr>
              <a:t>Yes: "did you know that?"</a:t>
            </a:r>
          </a:p>
          <a:p>
            <a:r>
              <a:rPr lang="en-US" sz="1700" b="1" dirty="0">
                <a:solidFill>
                  <a:schemeClr val="bg1"/>
                </a:solidFill>
                <a:latin typeface="Montserrat" panose="00000500000000000000" pitchFamily="2" charset="0"/>
                <a:ea typeface="Calibri"/>
                <a:cs typeface="Calibri"/>
              </a:rPr>
              <a:t>No:   "have you heard?"</a:t>
            </a:r>
          </a:p>
          <a:p>
            <a:r>
              <a:rPr lang="en-US" sz="1700" b="1" dirty="0">
                <a:solidFill>
                  <a:schemeClr val="bg1"/>
                </a:solidFill>
                <a:latin typeface="Montserrat" panose="00000500000000000000" pitchFamily="2" charset="0"/>
                <a:ea typeface="Calibri"/>
                <a:cs typeface="Calibri"/>
              </a:rPr>
              <a:t>Yes: "this is what we are fighting for"</a:t>
            </a:r>
            <a:br>
              <a:rPr lang="en-US" sz="1700" b="1" dirty="0">
                <a:solidFill>
                  <a:schemeClr val="bg1"/>
                </a:solidFill>
                <a:latin typeface="Montserrat" panose="00000500000000000000" pitchFamily="2" charset="0"/>
                <a:ea typeface="Calibri"/>
                <a:cs typeface="Calibri"/>
              </a:rPr>
            </a:br>
            <a:r>
              <a:rPr lang="en-US" sz="1700" b="1" dirty="0">
                <a:solidFill>
                  <a:schemeClr val="bg1"/>
                </a:solidFill>
                <a:latin typeface="Montserrat" panose="00000500000000000000" pitchFamily="2" charset="0"/>
                <a:ea typeface="Calibri"/>
                <a:cs typeface="Calibri"/>
              </a:rPr>
              <a:t>No:  "our</a:t>
            </a:r>
            <a:r>
              <a:rPr lang="en-US" sz="1700" b="1" dirty="0">
                <a:solidFill>
                  <a:schemeClr val="bg1"/>
                </a:solidFill>
                <a:latin typeface="Montserrat" panose="00000500000000000000" pitchFamily="2" charset="0"/>
                <a:ea typeface="Calibri"/>
                <a:cs typeface="Calibri"/>
                <a:sym typeface="Calibri"/>
              </a:rPr>
              <a:t> stupid 				president.”</a:t>
            </a:r>
            <a:endParaRPr lang="en-US" sz="1700" b="1" dirty="0">
              <a:solidFill>
                <a:schemeClr val="bg1"/>
              </a:solidFill>
              <a:latin typeface="Montserrat" panose="00000500000000000000" pitchFamily="2" charset="0"/>
              <a:ea typeface="Calibri"/>
              <a:cs typeface="Calibri"/>
            </a:endParaRPr>
          </a:p>
          <a:p>
            <a:endParaRPr lang="en-US" sz="1700" b="1" dirty="0">
              <a:solidFill>
                <a:schemeClr val="bg1"/>
              </a:solidFill>
              <a:latin typeface="Montserrat" panose="00000500000000000000" pitchFamily="2" charset="0"/>
              <a:ea typeface="Calibri"/>
              <a:cs typeface="Calibri"/>
              <a:sym typeface="Calibri"/>
            </a:endParaRPr>
          </a:p>
          <a:p>
            <a:pPr marL="0" marR="0" lvl="0" indent="0" rtl="0">
              <a:spcBef>
                <a:spcPts val="0"/>
              </a:spcBef>
              <a:spcAft>
                <a:spcPts val="0"/>
              </a:spcAft>
              <a:buNone/>
            </a:pPr>
            <a:r>
              <a:rPr lang="en-US" sz="1700" b="1" dirty="0">
                <a:solidFill>
                  <a:schemeClr val="bg1"/>
                </a:solidFill>
                <a:latin typeface="Montserrat" panose="00000500000000000000" pitchFamily="2" charset="0"/>
                <a:ea typeface="Calibri"/>
                <a:cs typeface="Calibri"/>
                <a:sym typeface="Calibri"/>
              </a:rPr>
              <a:t>	</a:t>
            </a:r>
            <a:endParaRPr lang="en-US" sz="1700" b="1" dirty="0">
              <a:solidFill>
                <a:schemeClr val="bg1"/>
              </a:solidFill>
              <a:latin typeface="Montserrat" panose="00000500000000000000" pitchFamily="2" charset="0"/>
              <a:ea typeface="Calibri"/>
              <a:cs typeface="Calibri"/>
            </a:endParaRPr>
          </a:p>
        </p:txBody>
      </p:sp>
      <p:pic>
        <p:nvPicPr>
          <p:cNvPr id="4" name="Picture 3" descr="A red circle with white letters and a black background&#10;&#10;Description automatically generated with medium confidence">
            <a:extLst>
              <a:ext uri="{FF2B5EF4-FFF2-40B4-BE49-F238E27FC236}">
                <a16:creationId xmlns:a16="http://schemas.microsoft.com/office/drawing/2014/main" id="{260F5EC3-78AF-FF10-3272-EC653ED9C8AB}"/>
              </a:ext>
            </a:extLst>
          </p:cNvPr>
          <p:cNvPicPr>
            <a:picLocks noChangeAspect="1"/>
          </p:cNvPicPr>
          <p:nvPr/>
        </p:nvPicPr>
        <p:blipFill rotWithShape="1">
          <a:blip r:embed="rId3"/>
          <a:srcRect t="13127" r="3" b="26908"/>
          <a:stretch/>
        </p:blipFill>
        <p:spPr>
          <a:xfrm>
            <a:off x="6525453" y="1"/>
            <a:ext cx="5666547" cy="3398024"/>
          </a:xfrm>
          <a:prstGeom prst="rect">
            <a:avLst/>
          </a:prstGeom>
        </p:spPr>
      </p:pic>
      <p:cxnSp>
        <p:nvCxnSpPr>
          <p:cNvPr id="15" name="Straight Connector 14">
            <a:extLst>
              <a:ext uri="{FF2B5EF4-FFF2-40B4-BE49-F238E27FC236}">
                <a16:creationId xmlns:a16="http://schemas.microsoft.com/office/drawing/2014/main" id="{CA240C79-242E-4918-9F28-B101847D1C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2277" y="3386960"/>
            <a:ext cx="5669723"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Shape 366" descr="A person holding a piece of paper&#10;&#10;Description automatically generated with medium confidence">
            <a:extLst>
              <a:ext uri="{FF2B5EF4-FFF2-40B4-BE49-F238E27FC236}">
                <a16:creationId xmlns:a16="http://schemas.microsoft.com/office/drawing/2014/main" id="{69010DDB-FFE9-3181-1871-F97312B2473F}"/>
              </a:ext>
            </a:extLst>
          </p:cNvPr>
          <p:cNvPicPr preferRelativeResize="0"/>
          <p:nvPr/>
        </p:nvPicPr>
        <p:blipFill rotWithShape="1">
          <a:blip r:embed="rId4"/>
          <a:srcRect l="8067" r="-1" b="-1"/>
          <a:stretch/>
        </p:blipFill>
        <p:spPr>
          <a:xfrm>
            <a:off x="6522277" y="3398024"/>
            <a:ext cx="5669723" cy="3469076"/>
          </a:xfrm>
          <a:prstGeom prst="rect">
            <a:avLst/>
          </a:prstGeom>
          <a:noFill/>
        </p:spPr>
      </p:pic>
    </p:spTree>
    <p:extLst>
      <p:ext uri="{BB962C8B-B14F-4D97-AF65-F5344CB8AC3E}">
        <p14:creationId xmlns:p14="http://schemas.microsoft.com/office/powerpoint/2010/main" val="3724055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8351BB0B-CBD3-992D-79B1-B73726189314}"/>
              </a:ext>
            </a:extLst>
          </p:cNvPr>
          <p:cNvSpPr>
            <a:spLocks noGrp="1"/>
          </p:cNvSpPr>
          <p:nvPr>
            <p:ph type="title"/>
          </p:nvPr>
        </p:nvSpPr>
        <p:spPr>
          <a:xfrm>
            <a:off x="838200" y="448721"/>
            <a:ext cx="4707671" cy="1225650"/>
          </a:xfrm>
        </p:spPr>
        <p:txBody>
          <a:bodyPr anchor="b">
            <a:normAutofit/>
          </a:bodyPr>
          <a:lstStyle/>
          <a:p>
            <a:pPr marL="0" marR="0" lvl="0" indent="0" algn="ctr" rtl="0">
              <a:spcBef>
                <a:spcPts val="0"/>
              </a:spcBef>
              <a:spcAft>
                <a:spcPts val="0"/>
              </a:spcAft>
              <a:buNone/>
            </a:pPr>
            <a:r>
              <a:rPr lang="en-US" sz="4000" b="1" dirty="0">
                <a:solidFill>
                  <a:schemeClr val="lt1"/>
                </a:solidFill>
                <a:latin typeface="Montserrat" panose="00000500000000000000" pitchFamily="2" charset="0"/>
                <a:ea typeface="Calibri"/>
                <a:cs typeface="Calibri"/>
                <a:sym typeface="Calibri"/>
              </a:rPr>
              <a:t>Agitate</a:t>
            </a:r>
            <a:endParaRPr lang="en-US" sz="1600" b="1" dirty="0">
              <a:latin typeface="Montserrat" panose="00000500000000000000" pitchFamily="2" charset="0"/>
            </a:endParaRPr>
          </a:p>
        </p:txBody>
      </p:sp>
      <p:cxnSp>
        <p:nvCxnSpPr>
          <p:cNvPr id="13" name="Straight Connector 1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Shape 365">
            <a:extLst>
              <a:ext uri="{FF2B5EF4-FFF2-40B4-BE49-F238E27FC236}">
                <a16:creationId xmlns:a16="http://schemas.microsoft.com/office/drawing/2014/main" id="{0B232E19-9282-6049-8759-C763E0A9EEDD}"/>
              </a:ext>
            </a:extLst>
          </p:cNvPr>
          <p:cNvSpPr txBox="1">
            <a:spLocks noGrp="1"/>
          </p:cNvSpPr>
          <p:nvPr>
            <p:ph idx="1"/>
          </p:nvPr>
        </p:nvSpPr>
        <p:spPr>
          <a:xfrm>
            <a:off x="897770" y="1909192"/>
            <a:ext cx="3948442" cy="3647710"/>
          </a:xfrm>
          <a:prstGeom prst="rect">
            <a:avLst/>
          </a:prstGeom>
        </p:spPr>
        <p:txBody>
          <a:bodyPr spcFirstLastPara="1" lIns="91425" tIns="45700" rIns="91425" bIns="45700" anchor="ctr" anchorCtr="0">
            <a:normAutofit/>
          </a:bodyPr>
          <a:lstStyle/>
          <a:p>
            <a:r>
              <a:rPr lang="en-US" sz="2000" b="1" dirty="0">
                <a:solidFill>
                  <a:schemeClr val="bg2"/>
                </a:solidFill>
                <a:latin typeface="Montserrat" pitchFamily="2" charset="0"/>
                <a:ea typeface="Calibri"/>
                <a:cs typeface="Calibri"/>
                <a:sym typeface="Calibri"/>
              </a:rPr>
              <a:t>You know their story (listen)</a:t>
            </a:r>
          </a:p>
          <a:p>
            <a:pPr marL="0" marR="0" lvl="0" indent="0" algn="l" rtl="0">
              <a:spcBef>
                <a:spcPts val="0"/>
              </a:spcBef>
              <a:spcAft>
                <a:spcPts val="0"/>
              </a:spcAft>
              <a:buNone/>
            </a:pPr>
            <a:endParaRPr lang="en-US" sz="2000" b="1" dirty="0">
              <a:solidFill>
                <a:schemeClr val="bg2"/>
              </a:solidFill>
              <a:latin typeface="Montserrat" pitchFamily="2" charset="0"/>
              <a:ea typeface="Calibri"/>
              <a:cs typeface="Calibri"/>
              <a:sym typeface="Calibri"/>
            </a:endParaRPr>
          </a:p>
          <a:p>
            <a:r>
              <a:rPr lang="en-US" sz="2000" b="1" dirty="0">
                <a:solidFill>
                  <a:schemeClr val="bg2"/>
                </a:solidFill>
                <a:latin typeface="Montserrat" pitchFamily="2" charset="0"/>
                <a:ea typeface="Calibri"/>
                <a:cs typeface="Calibri"/>
                <a:sym typeface="Calibri"/>
              </a:rPr>
              <a:t>You have presented them with facts (educate)</a:t>
            </a:r>
          </a:p>
          <a:p>
            <a:pPr marL="0" marR="0" lvl="0" indent="0" algn="l" rtl="0">
              <a:spcBef>
                <a:spcPts val="0"/>
              </a:spcBef>
              <a:spcAft>
                <a:spcPts val="0"/>
              </a:spcAft>
              <a:buNone/>
            </a:pPr>
            <a:endParaRPr lang="en-US" sz="2000" b="1" dirty="0">
              <a:solidFill>
                <a:schemeClr val="bg2"/>
              </a:solidFill>
              <a:latin typeface="Montserrat" pitchFamily="2" charset="0"/>
              <a:ea typeface="Calibri"/>
              <a:cs typeface="Calibri"/>
              <a:sym typeface="Calibri"/>
            </a:endParaRPr>
          </a:p>
          <a:p>
            <a:pPr marL="0" marR="0" lvl="0" indent="0" algn="l" rtl="0">
              <a:spcBef>
                <a:spcPts val="0"/>
              </a:spcBef>
              <a:spcAft>
                <a:spcPts val="0"/>
              </a:spcAft>
              <a:buNone/>
            </a:pPr>
            <a:r>
              <a:rPr lang="en-US" sz="2000" b="1" dirty="0">
                <a:solidFill>
                  <a:schemeClr val="bg2"/>
                </a:solidFill>
                <a:latin typeface="Montserrat" pitchFamily="2" charset="0"/>
                <a:ea typeface="Calibri"/>
                <a:cs typeface="Calibri"/>
                <a:sym typeface="Calibri"/>
              </a:rPr>
              <a:t>Now you need to bring those two things together and ask:</a:t>
            </a:r>
          </a:p>
          <a:p>
            <a:pPr marL="0" marR="0" lvl="0" indent="0" algn="l" rtl="0">
              <a:spcBef>
                <a:spcPts val="0"/>
              </a:spcBef>
              <a:spcAft>
                <a:spcPts val="0"/>
              </a:spcAft>
              <a:buNone/>
            </a:pPr>
            <a:endParaRPr lang="en-US" sz="2000" b="1" dirty="0">
              <a:solidFill>
                <a:schemeClr val="bg2"/>
              </a:solidFill>
              <a:latin typeface="Calibri"/>
              <a:ea typeface="Calibri"/>
              <a:cs typeface="Calibri"/>
              <a:sym typeface="Calibri"/>
            </a:endParaRPr>
          </a:p>
          <a:p>
            <a:pPr marL="0" marR="0" lvl="0" indent="0" algn="l" rtl="0">
              <a:spcBef>
                <a:spcPts val="0"/>
              </a:spcBef>
              <a:spcAft>
                <a:spcPts val="0"/>
              </a:spcAft>
              <a:buNone/>
            </a:pPr>
            <a:endParaRPr lang="en-US" sz="2000" b="1" dirty="0">
              <a:solidFill>
                <a:schemeClr val="bg2"/>
              </a:solidFill>
              <a:latin typeface="Calibri"/>
              <a:ea typeface="Calibri"/>
              <a:cs typeface="Calibri"/>
              <a:sym typeface="Calibri"/>
            </a:endParaRPr>
          </a:p>
          <a:p>
            <a:pPr marL="0" marR="0" lvl="0" indent="0" algn="l" rtl="0">
              <a:spcBef>
                <a:spcPts val="0"/>
              </a:spcBef>
              <a:spcAft>
                <a:spcPts val="0"/>
              </a:spcAft>
              <a:buNone/>
            </a:pPr>
            <a:endParaRPr lang="en-US" sz="2000" b="1" dirty="0">
              <a:solidFill>
                <a:schemeClr val="bg2"/>
              </a:solidFill>
              <a:latin typeface="Calibri"/>
              <a:ea typeface="Calibri"/>
              <a:cs typeface="Calibri"/>
              <a:sym typeface="Calibri"/>
            </a:endParaRPr>
          </a:p>
          <a:p>
            <a:pPr marL="0" marR="0" lvl="0" indent="0" algn="ctr" rtl="0">
              <a:spcBef>
                <a:spcPts val="0"/>
              </a:spcBef>
              <a:spcAft>
                <a:spcPts val="0"/>
              </a:spcAft>
              <a:buNone/>
            </a:pPr>
            <a:endParaRPr lang="en-US" sz="2000" b="1" dirty="0">
              <a:solidFill>
                <a:schemeClr val="bg2"/>
              </a:solidFill>
              <a:latin typeface="Calibri"/>
              <a:ea typeface="Calibri"/>
              <a:cs typeface="Calibri"/>
              <a:sym typeface="Calibri"/>
            </a:endParaRPr>
          </a:p>
        </p:txBody>
      </p:sp>
      <p:pic>
        <p:nvPicPr>
          <p:cNvPr id="4" name="Picture 3" descr="A red circle with white letters and a black background&#10;&#10;Description automatically generated with medium confidence">
            <a:extLst>
              <a:ext uri="{FF2B5EF4-FFF2-40B4-BE49-F238E27FC236}">
                <a16:creationId xmlns:a16="http://schemas.microsoft.com/office/drawing/2014/main" id="{260F5EC3-78AF-FF10-3272-EC653ED9C8AB}"/>
              </a:ext>
            </a:extLst>
          </p:cNvPr>
          <p:cNvPicPr>
            <a:picLocks noChangeAspect="1"/>
          </p:cNvPicPr>
          <p:nvPr/>
        </p:nvPicPr>
        <p:blipFill rotWithShape="1">
          <a:blip r:embed="rId3"/>
          <a:srcRect t="13127" r="3" b="26908"/>
          <a:stretch/>
        </p:blipFill>
        <p:spPr>
          <a:xfrm>
            <a:off x="6525453" y="1"/>
            <a:ext cx="5666547" cy="3398024"/>
          </a:xfrm>
          <a:prstGeom prst="rect">
            <a:avLst/>
          </a:prstGeom>
        </p:spPr>
      </p:pic>
      <p:cxnSp>
        <p:nvCxnSpPr>
          <p:cNvPr id="15" name="Straight Connector 14">
            <a:extLst>
              <a:ext uri="{FF2B5EF4-FFF2-40B4-BE49-F238E27FC236}">
                <a16:creationId xmlns:a16="http://schemas.microsoft.com/office/drawing/2014/main" id="{CA240C79-242E-4918-9F28-B101847D1C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2277" y="3386960"/>
            <a:ext cx="5669723"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Shape 378">
            <a:extLst>
              <a:ext uri="{FF2B5EF4-FFF2-40B4-BE49-F238E27FC236}">
                <a16:creationId xmlns:a16="http://schemas.microsoft.com/office/drawing/2014/main" id="{E0A263E5-ABB5-7501-9171-AA0380C3B2CD}"/>
              </a:ext>
            </a:extLst>
          </p:cNvPr>
          <p:cNvSpPr txBox="1"/>
          <p:nvPr/>
        </p:nvSpPr>
        <p:spPr>
          <a:xfrm>
            <a:off x="8198075" y="3554858"/>
            <a:ext cx="3547200" cy="280484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4400" dirty="0">
              <a:solidFill>
                <a:schemeClr val="bg2"/>
              </a:solidFill>
              <a:latin typeface="Calibri"/>
              <a:ea typeface="Calibri"/>
              <a:cs typeface="Calibri"/>
              <a:sym typeface="Calibri"/>
            </a:endParaRPr>
          </a:p>
          <a:p>
            <a:pPr marL="0" marR="0" lvl="0" indent="0" algn="ctr" rtl="0">
              <a:spcBef>
                <a:spcPts val="0"/>
              </a:spcBef>
              <a:spcAft>
                <a:spcPts val="0"/>
              </a:spcAft>
              <a:buNone/>
            </a:pPr>
            <a:r>
              <a:rPr lang="en-US" sz="4400" b="1" dirty="0">
                <a:solidFill>
                  <a:schemeClr val="bg2"/>
                </a:solidFill>
                <a:latin typeface="Montserrat" pitchFamily="2" charset="0"/>
                <a:ea typeface="Calibri"/>
                <a:cs typeface="Calibri"/>
                <a:sym typeface="Calibri"/>
              </a:rPr>
              <a:t>Is</a:t>
            </a:r>
            <a:r>
              <a:rPr lang="en-US" sz="4400" dirty="0">
                <a:solidFill>
                  <a:schemeClr val="bg2"/>
                </a:solidFill>
                <a:latin typeface="Montserrat" pitchFamily="2" charset="0"/>
                <a:ea typeface="Calibri"/>
                <a:cs typeface="Calibri"/>
                <a:sym typeface="Calibri"/>
              </a:rPr>
              <a:t> </a:t>
            </a:r>
            <a:endParaRPr sz="4400" dirty="0">
              <a:solidFill>
                <a:schemeClr val="bg2"/>
              </a:solidFill>
              <a:latin typeface="Montserrat" pitchFamily="2" charset="0"/>
              <a:ea typeface="Calibri"/>
              <a:cs typeface="Calibri"/>
              <a:sym typeface="Calibri"/>
            </a:endParaRPr>
          </a:p>
          <a:p>
            <a:pPr marL="0" marR="0" lvl="0" indent="0" algn="ctr" rtl="0">
              <a:spcBef>
                <a:spcPts val="0"/>
              </a:spcBef>
              <a:spcAft>
                <a:spcPts val="0"/>
              </a:spcAft>
              <a:buNone/>
            </a:pPr>
            <a:r>
              <a:rPr lang="en-US" sz="4400" dirty="0">
                <a:solidFill>
                  <a:schemeClr val="bg2"/>
                </a:solidFill>
                <a:latin typeface="Montserrat" pitchFamily="2" charset="0"/>
                <a:ea typeface="Calibri"/>
                <a:cs typeface="Calibri"/>
                <a:sym typeface="Calibri"/>
              </a:rPr>
              <a:t>this fair?</a:t>
            </a:r>
            <a:endParaRPr sz="4400" dirty="0">
              <a:solidFill>
                <a:schemeClr val="bg2"/>
              </a:solidFill>
              <a:latin typeface="Montserrat" pitchFamily="2" charset="0"/>
              <a:ea typeface="Calibri"/>
              <a:cs typeface="Calibri"/>
              <a:sym typeface="Calibri"/>
            </a:endParaRPr>
          </a:p>
          <a:p>
            <a:pPr marL="0" marR="0" lvl="0" indent="0" algn="l" rtl="0">
              <a:spcBef>
                <a:spcPts val="0"/>
              </a:spcBef>
              <a:spcAft>
                <a:spcPts val="0"/>
              </a:spcAft>
              <a:buNone/>
            </a:pPr>
            <a:endParaRPr sz="4400" dirty="0">
              <a:solidFill>
                <a:schemeClr val="bg2"/>
              </a:solidFill>
              <a:latin typeface="Calibri"/>
              <a:ea typeface="Calibri"/>
              <a:cs typeface="Calibri"/>
              <a:sym typeface="Calibri"/>
            </a:endParaRPr>
          </a:p>
          <a:p>
            <a:pPr marL="0" marR="0" lvl="0" indent="0" algn="l" rtl="0">
              <a:spcBef>
                <a:spcPts val="0"/>
              </a:spcBef>
              <a:spcAft>
                <a:spcPts val="0"/>
              </a:spcAft>
              <a:buNone/>
            </a:pPr>
            <a:endParaRPr sz="4400" dirty="0">
              <a:solidFill>
                <a:schemeClr val="bg2"/>
              </a:solidFill>
              <a:latin typeface="Calibri"/>
              <a:ea typeface="Calibri"/>
              <a:cs typeface="Calibri"/>
              <a:sym typeface="Calibri"/>
            </a:endParaRPr>
          </a:p>
          <a:p>
            <a:pPr marL="0" marR="0" lvl="0" indent="0" algn="l" rtl="0">
              <a:spcBef>
                <a:spcPts val="0"/>
              </a:spcBef>
              <a:spcAft>
                <a:spcPts val="0"/>
              </a:spcAft>
              <a:buNone/>
            </a:pPr>
            <a:endParaRPr sz="4400" dirty="0">
              <a:solidFill>
                <a:schemeClr val="bg2"/>
              </a:solidFill>
              <a:latin typeface="Calibri"/>
              <a:ea typeface="Calibri"/>
              <a:cs typeface="Calibri"/>
              <a:sym typeface="Calibri"/>
            </a:endParaRPr>
          </a:p>
          <a:p>
            <a:pPr marL="0" marR="0" lvl="0" indent="0" algn="l" rtl="0">
              <a:spcBef>
                <a:spcPts val="0"/>
              </a:spcBef>
              <a:spcAft>
                <a:spcPts val="0"/>
              </a:spcAft>
              <a:buNone/>
            </a:pPr>
            <a:endParaRPr sz="4400" dirty="0">
              <a:solidFill>
                <a:schemeClr val="bg2"/>
              </a:solidFill>
              <a:latin typeface="Calibri"/>
              <a:ea typeface="Calibri"/>
              <a:cs typeface="Calibri"/>
              <a:sym typeface="Calibri"/>
            </a:endParaRPr>
          </a:p>
          <a:p>
            <a:pPr marL="0" marR="0" lvl="0" indent="0" algn="l" rtl="0">
              <a:spcBef>
                <a:spcPts val="0"/>
              </a:spcBef>
              <a:spcAft>
                <a:spcPts val="0"/>
              </a:spcAft>
              <a:buNone/>
            </a:pPr>
            <a:endParaRPr sz="4400" dirty="0">
              <a:solidFill>
                <a:schemeClr val="bg2"/>
              </a:solidFill>
              <a:latin typeface="Calibri"/>
              <a:ea typeface="Calibri"/>
              <a:cs typeface="Calibri"/>
              <a:sym typeface="Calibri"/>
            </a:endParaRPr>
          </a:p>
          <a:p>
            <a:pPr marL="0" marR="0" lvl="0" indent="0" algn="l" rtl="0">
              <a:spcBef>
                <a:spcPts val="0"/>
              </a:spcBef>
              <a:spcAft>
                <a:spcPts val="0"/>
              </a:spcAft>
              <a:buNone/>
            </a:pPr>
            <a:endParaRPr sz="4400" dirty="0">
              <a:solidFill>
                <a:schemeClr val="bg2"/>
              </a:solidFill>
              <a:latin typeface="Calibri"/>
              <a:ea typeface="Calibri"/>
              <a:cs typeface="Calibri"/>
              <a:sym typeface="Calibri"/>
            </a:endParaRPr>
          </a:p>
          <a:p>
            <a:pPr marL="0" marR="0" lvl="0" indent="0" algn="l" rtl="0">
              <a:spcBef>
                <a:spcPts val="0"/>
              </a:spcBef>
              <a:spcAft>
                <a:spcPts val="0"/>
              </a:spcAft>
              <a:buNone/>
            </a:pPr>
            <a:endParaRPr sz="4400" dirty="0">
              <a:solidFill>
                <a:schemeClr val="bg2"/>
              </a:solidFill>
              <a:latin typeface="Calibri"/>
              <a:ea typeface="Calibri"/>
              <a:cs typeface="Calibri"/>
              <a:sym typeface="Calibri"/>
            </a:endParaRPr>
          </a:p>
          <a:p>
            <a:pPr marL="0" marR="0" lvl="0" indent="0" algn="ctr" rtl="0">
              <a:spcBef>
                <a:spcPts val="0"/>
              </a:spcBef>
              <a:spcAft>
                <a:spcPts val="0"/>
              </a:spcAft>
              <a:buNone/>
            </a:pPr>
            <a:endParaRPr sz="4400" b="1" dirty="0">
              <a:solidFill>
                <a:schemeClr val="bg2"/>
              </a:solidFill>
              <a:latin typeface="Calibri"/>
              <a:ea typeface="Calibri"/>
              <a:cs typeface="Calibri"/>
              <a:sym typeface="Calibri"/>
            </a:endParaRPr>
          </a:p>
        </p:txBody>
      </p:sp>
      <p:pic>
        <p:nvPicPr>
          <p:cNvPr id="8" name="Picture 7" descr="A person pointing her finger&#10;&#10;Description automatically generated with medium confidence">
            <a:extLst>
              <a:ext uri="{FF2B5EF4-FFF2-40B4-BE49-F238E27FC236}">
                <a16:creationId xmlns:a16="http://schemas.microsoft.com/office/drawing/2014/main" id="{008EED27-4427-F60E-DF41-16A5B80553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6212" y="3956217"/>
            <a:ext cx="3847477" cy="2560320"/>
          </a:xfrm>
          <a:prstGeom prst="rect">
            <a:avLst/>
          </a:prstGeom>
        </p:spPr>
      </p:pic>
    </p:spTree>
    <p:extLst>
      <p:ext uri="{BB962C8B-B14F-4D97-AF65-F5344CB8AC3E}">
        <p14:creationId xmlns:p14="http://schemas.microsoft.com/office/powerpoint/2010/main" val="2083098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red text on a black background&#10;&#10;Description automatically generated">
            <a:extLst>
              <a:ext uri="{FF2B5EF4-FFF2-40B4-BE49-F238E27FC236}">
                <a16:creationId xmlns:a16="http://schemas.microsoft.com/office/drawing/2014/main" id="{3683F33E-7D26-C44C-6E81-4170A7C40E7D}"/>
              </a:ext>
            </a:extLst>
          </p:cNvPr>
          <p:cNvPicPr>
            <a:picLocks noChangeAspect="1"/>
          </p:cNvPicPr>
          <p:nvPr/>
        </p:nvPicPr>
        <p:blipFill>
          <a:blip r:embed="rId3"/>
          <a:stretch>
            <a:fillRect/>
          </a:stretch>
        </p:blipFill>
        <p:spPr>
          <a:xfrm>
            <a:off x="2209800" y="-126183"/>
            <a:ext cx="7772400" cy="2523631"/>
          </a:xfrm>
          <a:prstGeom prst="rect">
            <a:avLst/>
          </a:prstGeom>
        </p:spPr>
      </p:pic>
      <p:sp>
        <p:nvSpPr>
          <p:cNvPr id="6" name="TextBox 5">
            <a:extLst>
              <a:ext uri="{FF2B5EF4-FFF2-40B4-BE49-F238E27FC236}">
                <a16:creationId xmlns:a16="http://schemas.microsoft.com/office/drawing/2014/main" id="{2FBCCD57-6B37-9F72-E9B1-003B5020E9AB}"/>
              </a:ext>
            </a:extLst>
          </p:cNvPr>
          <p:cNvSpPr txBox="1"/>
          <p:nvPr/>
        </p:nvSpPr>
        <p:spPr>
          <a:xfrm>
            <a:off x="2109394" y="1825625"/>
            <a:ext cx="6097772" cy="461665"/>
          </a:xfrm>
          <a:prstGeom prst="rect">
            <a:avLst/>
          </a:prstGeom>
          <a:noFill/>
        </p:spPr>
        <p:txBody>
          <a:bodyPr wrap="square">
            <a:spAutoFit/>
          </a:bodyPr>
          <a:lstStyle/>
          <a:p>
            <a:pPr marL="0" marR="0" lvl="0" indent="0" algn="ctr" rtl="0">
              <a:spcBef>
                <a:spcPts val="0"/>
              </a:spcBef>
              <a:spcAft>
                <a:spcPts val="0"/>
              </a:spcAft>
              <a:buNone/>
            </a:pPr>
            <a:r>
              <a:rPr lang="en-US" sz="2400" b="1" dirty="0">
                <a:latin typeface="Montserrat" pitchFamily="2" charset="0"/>
                <a:ea typeface="Calibri"/>
                <a:cs typeface="Calibri"/>
                <a:sym typeface="Calibri"/>
              </a:rPr>
              <a:t>Inoculate</a:t>
            </a:r>
          </a:p>
        </p:txBody>
      </p:sp>
      <p:sp>
        <p:nvSpPr>
          <p:cNvPr id="7" name="Shape 388">
            <a:extLst>
              <a:ext uri="{FF2B5EF4-FFF2-40B4-BE49-F238E27FC236}">
                <a16:creationId xmlns:a16="http://schemas.microsoft.com/office/drawing/2014/main" id="{8F77BF5F-721E-0E78-4E05-5F6695193C8D}"/>
              </a:ext>
            </a:extLst>
          </p:cNvPr>
          <p:cNvSpPr txBox="1">
            <a:spLocks noGrp="1"/>
          </p:cNvSpPr>
          <p:nvPr>
            <p:ph idx="1"/>
          </p:nvPr>
        </p:nvSpPr>
        <p:spPr>
          <a:xfrm>
            <a:off x="838200" y="1825625"/>
            <a:ext cx="3786963" cy="43513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dirty="0">
                <a:latin typeface="Montserrat" panose="00000500000000000000" pitchFamily="2" charset="0"/>
              </a:rPr>
              <a:t>We don’t have funding for that this year, we’ll put it in the budget next year.</a:t>
            </a:r>
            <a:endParaRPr sz="1600" b="1" dirty="0">
              <a:latin typeface="Montserrat" panose="00000500000000000000" pitchFamily="2" charset="0"/>
            </a:endParaRPr>
          </a:p>
          <a:p>
            <a:pPr marL="0" marR="0" lvl="0" indent="0" algn="l" rtl="0">
              <a:spcBef>
                <a:spcPts val="0"/>
              </a:spcBef>
              <a:spcAft>
                <a:spcPts val="0"/>
              </a:spcAft>
              <a:buNone/>
            </a:pPr>
            <a:endParaRPr sz="1600" b="1" dirty="0">
              <a:latin typeface="Montserrat" panose="00000500000000000000" pitchFamily="2" charset="0"/>
            </a:endParaRPr>
          </a:p>
          <a:p>
            <a:pPr marL="0" marR="0" lvl="0" indent="0" algn="l" rtl="0">
              <a:spcBef>
                <a:spcPts val="0"/>
              </a:spcBef>
              <a:spcAft>
                <a:spcPts val="0"/>
              </a:spcAft>
              <a:buNone/>
            </a:pPr>
            <a:endParaRPr lang="en-US" sz="1600" b="1" dirty="0">
              <a:latin typeface="Montserrat" panose="00000500000000000000" pitchFamily="2" charset="0"/>
            </a:endParaRPr>
          </a:p>
          <a:p>
            <a:pPr marL="0" marR="0" lvl="0" indent="0" algn="l" rtl="0">
              <a:spcBef>
                <a:spcPts val="0"/>
              </a:spcBef>
              <a:spcAft>
                <a:spcPts val="0"/>
              </a:spcAft>
              <a:buNone/>
            </a:pPr>
            <a:r>
              <a:rPr lang="en-US" sz="1600" b="1" dirty="0">
                <a:latin typeface="Montserrat" panose="00000500000000000000" pitchFamily="2" charset="0"/>
              </a:rPr>
              <a:t>We don’t need to put it in the contract, we can just come to our own agreement.</a:t>
            </a:r>
            <a:endParaRPr sz="1600" b="1" dirty="0">
              <a:latin typeface="Montserrat" panose="00000500000000000000" pitchFamily="2" charset="0"/>
            </a:endParaRPr>
          </a:p>
          <a:p>
            <a:pPr marL="0" marR="0" lvl="0" indent="0" algn="l" rtl="0">
              <a:spcBef>
                <a:spcPts val="0"/>
              </a:spcBef>
              <a:spcAft>
                <a:spcPts val="0"/>
              </a:spcAft>
              <a:buNone/>
            </a:pPr>
            <a:endParaRPr sz="1600" b="1" dirty="0">
              <a:latin typeface="Montserrat" panose="00000500000000000000" pitchFamily="2" charset="0"/>
            </a:endParaRPr>
          </a:p>
          <a:p>
            <a:pPr marL="0" marR="0" lvl="0" indent="0" algn="l" rtl="0">
              <a:spcBef>
                <a:spcPts val="0"/>
              </a:spcBef>
              <a:spcAft>
                <a:spcPts val="0"/>
              </a:spcAft>
              <a:buNone/>
            </a:pPr>
            <a:r>
              <a:rPr lang="en-US" sz="1600" b="1" dirty="0">
                <a:latin typeface="Montserrat" panose="00000500000000000000" pitchFamily="2" charset="0"/>
              </a:rPr>
              <a:t>If we do this, we’re going to have to cut jobs.</a:t>
            </a:r>
            <a:endParaRPr sz="1600" b="1" dirty="0">
              <a:latin typeface="Montserrat" panose="00000500000000000000" pitchFamily="2" charset="0"/>
            </a:endParaRPr>
          </a:p>
          <a:p>
            <a:pPr marL="0" marR="0" lvl="0" indent="0" algn="l" rtl="0">
              <a:spcBef>
                <a:spcPts val="0"/>
              </a:spcBef>
              <a:spcAft>
                <a:spcPts val="0"/>
              </a:spcAft>
              <a:buNone/>
            </a:pPr>
            <a:endParaRPr sz="1600" b="1" dirty="0">
              <a:latin typeface="Montserrat" panose="00000500000000000000" pitchFamily="2" charset="0"/>
            </a:endParaRPr>
          </a:p>
          <a:p>
            <a:pPr marL="0" marR="0" lvl="0" indent="0" algn="l" rtl="0">
              <a:spcBef>
                <a:spcPts val="0"/>
              </a:spcBef>
              <a:spcAft>
                <a:spcPts val="0"/>
              </a:spcAft>
              <a:buNone/>
            </a:pPr>
            <a:endParaRPr lang="en-US" sz="1600" b="1" dirty="0">
              <a:latin typeface="Montserrat" panose="00000500000000000000" pitchFamily="2" charset="0"/>
            </a:endParaRPr>
          </a:p>
          <a:p>
            <a:pPr marL="0" marR="0" lvl="0" indent="0" algn="l" rtl="0">
              <a:spcBef>
                <a:spcPts val="0"/>
              </a:spcBef>
              <a:spcAft>
                <a:spcPts val="0"/>
              </a:spcAft>
              <a:buNone/>
            </a:pPr>
            <a:r>
              <a:rPr lang="en-US" sz="1600" b="1" dirty="0">
                <a:latin typeface="Montserrat" panose="00000500000000000000" pitchFamily="2" charset="0"/>
              </a:rPr>
              <a:t>If you want more planning time we’ll have to extend the work day.</a:t>
            </a:r>
            <a:endParaRPr sz="1600" b="1" dirty="0">
              <a:latin typeface="Montserrat" panose="00000500000000000000" pitchFamily="2" charset="0"/>
            </a:endParaRPr>
          </a:p>
          <a:p>
            <a:pPr marL="0" marR="0" lvl="0" indent="0" algn="l" rtl="0">
              <a:spcBef>
                <a:spcPts val="0"/>
              </a:spcBef>
              <a:spcAft>
                <a:spcPts val="0"/>
              </a:spcAft>
              <a:buNone/>
            </a:pPr>
            <a:endParaRPr sz="1600" b="1" dirty="0">
              <a:latin typeface="Montserrat" panose="00000500000000000000" pitchFamily="2" charset="0"/>
            </a:endParaRPr>
          </a:p>
          <a:p>
            <a:pPr marL="0" marR="0" lvl="0" indent="0" algn="l" rtl="0">
              <a:spcBef>
                <a:spcPts val="0"/>
              </a:spcBef>
              <a:spcAft>
                <a:spcPts val="0"/>
              </a:spcAft>
              <a:buNone/>
            </a:pPr>
            <a:r>
              <a:rPr lang="en-US" sz="1600" b="1" dirty="0">
                <a:latin typeface="Montserrat" panose="00000500000000000000" pitchFamily="2" charset="0"/>
              </a:rPr>
              <a:t>We don’t have the resources to provide you with appropriate curriculum materials.</a:t>
            </a:r>
            <a:endParaRPr sz="1600" b="1" dirty="0">
              <a:latin typeface="Montserrat" panose="00000500000000000000" pitchFamily="2" charset="0"/>
            </a:endParaRPr>
          </a:p>
          <a:p>
            <a:pPr marL="0" marR="0" lvl="0" indent="0" algn="l" rtl="0">
              <a:spcBef>
                <a:spcPts val="0"/>
              </a:spcBef>
              <a:spcAft>
                <a:spcPts val="0"/>
              </a:spcAft>
              <a:buNone/>
            </a:pPr>
            <a:endParaRPr sz="1600" b="1" dirty="0">
              <a:latin typeface="Montserrat" panose="00000500000000000000" pitchFamily="2" charset="0"/>
            </a:endParaRPr>
          </a:p>
          <a:p>
            <a:pPr marL="0" marR="0" lvl="0" indent="0" algn="l" rtl="0">
              <a:spcBef>
                <a:spcPts val="0"/>
              </a:spcBef>
              <a:spcAft>
                <a:spcPts val="0"/>
              </a:spcAft>
              <a:buNone/>
            </a:pPr>
            <a:r>
              <a:rPr lang="en-US" sz="1600" b="1" dirty="0">
                <a:latin typeface="Montserrat" panose="00000500000000000000" pitchFamily="2" charset="0"/>
              </a:rPr>
              <a:t>Can’t do it, it’s against COMAR.</a:t>
            </a:r>
            <a:endParaRPr sz="1600" b="1" dirty="0">
              <a:latin typeface="Montserrat" panose="00000500000000000000" pitchFamily="2" charset="0"/>
            </a:endParaRPr>
          </a:p>
        </p:txBody>
      </p:sp>
      <p:sp>
        <p:nvSpPr>
          <p:cNvPr id="8" name="Shape 391">
            <a:extLst>
              <a:ext uri="{FF2B5EF4-FFF2-40B4-BE49-F238E27FC236}">
                <a16:creationId xmlns:a16="http://schemas.microsoft.com/office/drawing/2014/main" id="{0DA0A312-B35D-26E3-31B6-07770702266F}"/>
              </a:ext>
            </a:extLst>
          </p:cNvPr>
          <p:cNvSpPr txBox="1"/>
          <p:nvPr/>
        </p:nvSpPr>
        <p:spPr>
          <a:xfrm>
            <a:off x="6450034" y="1997497"/>
            <a:ext cx="4598400" cy="358664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dirty="0">
                <a:latin typeface="Montserrat" panose="00000500000000000000" pitchFamily="2" charset="0"/>
              </a:rPr>
              <a:t>The budget is a matter of priorities, and we just need to make it known this is our priority.</a:t>
            </a:r>
            <a:endParaRPr sz="1600" b="1" dirty="0">
              <a:latin typeface="Montserrat" panose="00000500000000000000" pitchFamily="2" charset="0"/>
            </a:endParaRPr>
          </a:p>
          <a:p>
            <a:pPr marL="0" marR="0" lvl="0" indent="0" algn="l" rtl="0">
              <a:spcBef>
                <a:spcPts val="0"/>
              </a:spcBef>
              <a:spcAft>
                <a:spcPts val="0"/>
              </a:spcAft>
              <a:buNone/>
            </a:pPr>
            <a:endParaRPr sz="1600" b="1" dirty="0">
              <a:latin typeface="Montserrat" panose="00000500000000000000" pitchFamily="2" charset="0"/>
            </a:endParaRPr>
          </a:p>
          <a:p>
            <a:pPr marL="0" marR="0" lvl="0" indent="0" algn="l" rtl="0">
              <a:spcBef>
                <a:spcPts val="0"/>
              </a:spcBef>
              <a:spcAft>
                <a:spcPts val="0"/>
              </a:spcAft>
              <a:buNone/>
            </a:pPr>
            <a:r>
              <a:rPr lang="en-US" sz="1600" b="1" dirty="0">
                <a:latin typeface="Montserrat" panose="00000500000000000000" pitchFamily="2" charset="0"/>
              </a:rPr>
              <a:t>If we don’t put it in writing then we have no guarantee it will stay that way long term.</a:t>
            </a:r>
            <a:endParaRPr sz="1600" b="1" dirty="0">
              <a:latin typeface="Montserrat" panose="00000500000000000000" pitchFamily="2" charset="0"/>
            </a:endParaRPr>
          </a:p>
          <a:p>
            <a:pPr marL="0" marR="0" lvl="0" indent="0" algn="l" rtl="0">
              <a:spcBef>
                <a:spcPts val="0"/>
              </a:spcBef>
              <a:spcAft>
                <a:spcPts val="0"/>
              </a:spcAft>
              <a:buNone/>
            </a:pPr>
            <a:endParaRPr sz="1600" b="1" dirty="0">
              <a:latin typeface="Montserrat" panose="00000500000000000000" pitchFamily="2" charset="0"/>
            </a:endParaRPr>
          </a:p>
          <a:p>
            <a:pPr marL="0" marR="0" lvl="0" indent="0" algn="l" rtl="0">
              <a:spcBef>
                <a:spcPts val="0"/>
              </a:spcBef>
              <a:spcAft>
                <a:spcPts val="0"/>
              </a:spcAft>
              <a:buNone/>
            </a:pPr>
            <a:r>
              <a:rPr lang="en-US" sz="1600" b="1" dirty="0">
                <a:latin typeface="Montserrat" panose="00000500000000000000" pitchFamily="2" charset="0"/>
              </a:rPr>
              <a:t>How money is allocated is a matter of prioritizing.</a:t>
            </a:r>
            <a:endParaRPr sz="1600" b="1" dirty="0">
              <a:latin typeface="Montserrat" panose="00000500000000000000" pitchFamily="2" charset="0"/>
            </a:endParaRPr>
          </a:p>
          <a:p>
            <a:pPr marL="0" marR="0" lvl="0" indent="0" algn="l" rtl="0">
              <a:spcBef>
                <a:spcPts val="0"/>
              </a:spcBef>
              <a:spcAft>
                <a:spcPts val="0"/>
              </a:spcAft>
              <a:buNone/>
            </a:pPr>
            <a:endParaRPr sz="1600" b="1" dirty="0">
              <a:latin typeface="Montserrat" panose="00000500000000000000" pitchFamily="2" charset="0"/>
            </a:endParaRPr>
          </a:p>
          <a:p>
            <a:pPr marL="0" marR="0" lvl="0" indent="0" algn="l" rtl="0">
              <a:spcBef>
                <a:spcPts val="0"/>
              </a:spcBef>
              <a:spcAft>
                <a:spcPts val="0"/>
              </a:spcAft>
              <a:buNone/>
            </a:pPr>
            <a:r>
              <a:rPr lang="en-US" sz="1600" b="1" dirty="0">
                <a:latin typeface="Montserrat" panose="00000500000000000000" pitchFamily="2" charset="0"/>
              </a:rPr>
              <a:t>There are plenty of school districts that offer more planning time during the day.</a:t>
            </a:r>
            <a:endParaRPr sz="1600" b="1" dirty="0">
              <a:latin typeface="Montserrat" panose="00000500000000000000" pitchFamily="2" charset="0"/>
            </a:endParaRPr>
          </a:p>
          <a:p>
            <a:pPr marL="0" marR="0" lvl="0" indent="0" algn="l" rtl="0">
              <a:spcBef>
                <a:spcPts val="0"/>
              </a:spcBef>
              <a:spcAft>
                <a:spcPts val="0"/>
              </a:spcAft>
              <a:buNone/>
            </a:pPr>
            <a:endParaRPr sz="1600" b="1" dirty="0">
              <a:latin typeface="Montserrat" panose="00000500000000000000" pitchFamily="2" charset="0"/>
            </a:endParaRPr>
          </a:p>
          <a:p>
            <a:pPr marL="0" marR="0" lvl="0" indent="0" algn="l" rtl="0">
              <a:spcBef>
                <a:spcPts val="0"/>
              </a:spcBef>
              <a:spcAft>
                <a:spcPts val="0"/>
              </a:spcAft>
              <a:buNone/>
            </a:pPr>
            <a:r>
              <a:rPr lang="en-US" sz="1600" b="1" dirty="0">
                <a:latin typeface="Montserrat" panose="00000500000000000000" pitchFamily="2" charset="0"/>
              </a:rPr>
              <a:t>We can’t do our job effectively without appropriate curriculum materials.</a:t>
            </a:r>
            <a:endParaRPr sz="1600" b="1" dirty="0">
              <a:latin typeface="Montserrat" panose="00000500000000000000" pitchFamily="2" charset="0"/>
            </a:endParaRPr>
          </a:p>
          <a:p>
            <a:pPr marL="0" marR="0" lvl="0" indent="0" algn="l" rtl="0">
              <a:spcBef>
                <a:spcPts val="0"/>
              </a:spcBef>
              <a:spcAft>
                <a:spcPts val="0"/>
              </a:spcAft>
              <a:buNone/>
            </a:pPr>
            <a:endParaRPr sz="1600" b="1" dirty="0">
              <a:latin typeface="Montserrat" panose="00000500000000000000" pitchFamily="2" charset="0"/>
            </a:endParaRPr>
          </a:p>
          <a:p>
            <a:pPr marL="0" marR="0" lvl="0" indent="0" algn="l" rtl="0">
              <a:spcBef>
                <a:spcPts val="0"/>
              </a:spcBef>
              <a:spcAft>
                <a:spcPts val="0"/>
              </a:spcAft>
              <a:buNone/>
            </a:pPr>
            <a:r>
              <a:rPr lang="en-US" sz="1600" b="1" dirty="0">
                <a:latin typeface="Montserrat" panose="00000500000000000000" pitchFamily="2" charset="0"/>
              </a:rPr>
              <a:t>[DEPENDS] Didn’t stop them from doing something similar in the past.</a:t>
            </a:r>
            <a:endParaRPr sz="1600" b="1" dirty="0">
              <a:latin typeface="Montserrat" panose="00000500000000000000" pitchFamily="2" charset="0"/>
            </a:endParaRPr>
          </a:p>
        </p:txBody>
      </p:sp>
    </p:spTree>
    <p:extLst>
      <p:ext uri="{BB962C8B-B14F-4D97-AF65-F5344CB8AC3E}">
        <p14:creationId xmlns:p14="http://schemas.microsoft.com/office/powerpoint/2010/main" val="17624567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D55CA618-78A6-47F6-B865-E9315164F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1"/>
            <a:ext cx="7649490" cy="5728133"/>
            <a:chOff x="329184" y="1"/>
            <a:chExt cx="524256" cy="5728133"/>
          </a:xfrm>
        </p:grpSpPr>
        <p:cxnSp>
          <p:nvCxnSpPr>
            <p:cNvPr id="51" name="Straight Connector 50">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4" name="Rectangle 53">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318045"/>
            <a:ext cx="10999072" cy="532513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hape 218">
            <a:extLst>
              <a:ext uri="{FF2B5EF4-FFF2-40B4-BE49-F238E27FC236}">
                <a16:creationId xmlns:a16="http://schemas.microsoft.com/office/drawing/2014/main" id="{AAA4FCA8-E8AD-0071-2D4F-26B3A4FF7B5E}"/>
              </a:ext>
            </a:extLst>
          </p:cNvPr>
          <p:cNvSpPr txBox="1"/>
          <p:nvPr/>
        </p:nvSpPr>
        <p:spPr>
          <a:xfrm>
            <a:off x="1060232" y="3941205"/>
            <a:ext cx="10071536" cy="929750"/>
          </a:xfrm>
          <a:prstGeom prst="rect">
            <a:avLst/>
          </a:prstGeom>
        </p:spPr>
        <p:txBody>
          <a:bodyPr spcFirstLastPara="1" vert="horz" lIns="91440" tIns="45720" rIns="91440" bIns="45720" rtlCol="0" anchor="b" anchorCtr="0">
            <a:normAutofit/>
          </a:bodyPr>
          <a:lstStyle/>
          <a:p>
            <a:pPr marL="0" marR="0" lvl="0" indent="0" algn="ctr" fontAlgn="auto">
              <a:lnSpc>
                <a:spcPct val="90000"/>
              </a:lnSpc>
              <a:spcBef>
                <a:spcPct val="0"/>
              </a:spcBef>
              <a:spcAft>
                <a:spcPts val="600"/>
              </a:spcAft>
              <a:buClrTx/>
              <a:buSzTx/>
              <a:tabLst/>
              <a:defRPr/>
            </a:pPr>
            <a:r>
              <a:rPr kumimoji="0" lang="en-US" sz="5200" b="1" i="0" u="none" strike="noStrike" cap="none" spc="0" normalizeH="0" baseline="0" noProof="0">
                <a:ln>
                  <a:noFill/>
                </a:ln>
                <a:effectLst/>
                <a:uLnTx/>
                <a:uFillTx/>
                <a:latin typeface="+mj-lt"/>
                <a:ea typeface="+mj-ea"/>
                <a:cs typeface="+mj-cs"/>
                <a:sym typeface="Calibri"/>
              </a:rPr>
              <a:t>Discover</a:t>
            </a:r>
          </a:p>
        </p:txBody>
      </p:sp>
      <p:pic>
        <p:nvPicPr>
          <p:cNvPr id="3" name="Picture 2">
            <a:extLst>
              <a:ext uri="{FF2B5EF4-FFF2-40B4-BE49-F238E27FC236}">
                <a16:creationId xmlns:a16="http://schemas.microsoft.com/office/drawing/2014/main" id="{1268A45C-0768-EA4C-0F06-59DBF2A1FE35}"/>
              </a:ext>
            </a:extLst>
          </p:cNvPr>
          <p:cNvPicPr>
            <a:picLocks noChangeAspect="1"/>
          </p:cNvPicPr>
          <p:nvPr/>
        </p:nvPicPr>
        <p:blipFill>
          <a:blip r:embed="rId3"/>
          <a:stretch>
            <a:fillRect/>
          </a:stretch>
        </p:blipFill>
        <p:spPr>
          <a:xfrm>
            <a:off x="897717" y="2025067"/>
            <a:ext cx="5069590" cy="291500"/>
          </a:xfrm>
          <a:prstGeom prst="rect">
            <a:avLst/>
          </a:prstGeom>
        </p:spPr>
      </p:pic>
      <p:pic>
        <p:nvPicPr>
          <p:cNvPr id="6" name="Picture 5" descr="A person standing on a hill with hot air balloons in the sky&#10;&#10;Description automatically generated with low confidence">
            <a:extLst>
              <a:ext uri="{FF2B5EF4-FFF2-40B4-BE49-F238E27FC236}">
                <a16:creationId xmlns:a16="http://schemas.microsoft.com/office/drawing/2014/main" id="{D90790D6-6F5D-81B5-E898-14B170EE4F2B}"/>
              </a:ext>
            </a:extLst>
          </p:cNvPr>
          <p:cNvPicPr>
            <a:picLocks noChangeAspect="1"/>
          </p:cNvPicPr>
          <p:nvPr/>
        </p:nvPicPr>
        <p:blipFill rotWithShape="1">
          <a:blip r:embed="rId4">
            <a:extLst>
              <a:ext uri="{28A0092B-C50C-407E-A947-70E740481C1C}">
                <a14:useLocalDpi xmlns:a14="http://schemas.microsoft.com/office/drawing/2010/main" val="0"/>
              </a:ext>
            </a:extLst>
          </a:blip>
          <a:srcRect t="14962" r="1" b="14496"/>
          <a:stretch/>
        </p:blipFill>
        <p:spPr>
          <a:xfrm>
            <a:off x="6228507" y="1036663"/>
            <a:ext cx="5065776" cy="2268307"/>
          </a:xfrm>
          <a:prstGeom prst="rect">
            <a:avLst/>
          </a:prstGeom>
        </p:spPr>
      </p:pic>
    </p:spTree>
    <p:extLst>
      <p:ext uri="{BB962C8B-B14F-4D97-AF65-F5344CB8AC3E}">
        <p14:creationId xmlns:p14="http://schemas.microsoft.com/office/powerpoint/2010/main" val="9935479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4" name="Rectangle 83">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87">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7200" y="8482"/>
            <a:ext cx="3568276"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Freeform: Shape 89">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2" name="Rectangle 91">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hape 218">
            <a:extLst>
              <a:ext uri="{FF2B5EF4-FFF2-40B4-BE49-F238E27FC236}">
                <a16:creationId xmlns:a16="http://schemas.microsoft.com/office/drawing/2014/main" id="{AAA4FCA8-E8AD-0071-2D4F-26B3A4FF7B5E}"/>
              </a:ext>
            </a:extLst>
          </p:cNvPr>
          <p:cNvSpPr txBox="1"/>
          <p:nvPr/>
        </p:nvSpPr>
        <p:spPr>
          <a:xfrm>
            <a:off x="662180" y="2862471"/>
            <a:ext cx="3041803" cy="2907802"/>
          </a:xfrm>
          <a:prstGeom prst="rect">
            <a:avLst/>
          </a:prstGeom>
        </p:spPr>
        <p:txBody>
          <a:bodyPr spcFirstLastPara="1" vert="horz" lIns="91440" tIns="45720" rIns="91440" bIns="45720" rtlCol="0" anchor="t" anchorCtr="0">
            <a:normAutofit/>
          </a:bodyPr>
          <a:lstStyle/>
          <a:p>
            <a:pPr marL="0" marR="0" lvl="0" indent="0" fontAlgn="auto">
              <a:lnSpc>
                <a:spcPct val="90000"/>
              </a:lnSpc>
              <a:spcBef>
                <a:spcPct val="0"/>
              </a:spcBef>
              <a:spcAft>
                <a:spcPts val="600"/>
              </a:spcAft>
              <a:buClrTx/>
              <a:buSzTx/>
              <a:tabLst/>
              <a:defRPr/>
            </a:pPr>
            <a:r>
              <a:rPr kumimoji="0" lang="en-US" sz="4000" b="1" i="0" u="none" strike="noStrike" cap="none" spc="0" normalizeH="0" baseline="0" noProof="0">
                <a:ln>
                  <a:noFill/>
                </a:ln>
                <a:solidFill>
                  <a:srgbClr val="FFFFFF"/>
                </a:solidFill>
                <a:effectLst/>
                <a:uLnTx/>
                <a:uFillTx/>
                <a:latin typeface="+mj-lt"/>
                <a:ea typeface="+mj-ea"/>
                <a:cs typeface="+mj-cs"/>
                <a:sym typeface="Calibri"/>
              </a:rPr>
              <a:t>New Hires vs Potential Members</a:t>
            </a:r>
          </a:p>
        </p:txBody>
      </p:sp>
      <p:pic>
        <p:nvPicPr>
          <p:cNvPr id="3" name="Shape 227">
            <a:extLst>
              <a:ext uri="{FF2B5EF4-FFF2-40B4-BE49-F238E27FC236}">
                <a16:creationId xmlns:a16="http://schemas.microsoft.com/office/drawing/2014/main" id="{655698A2-96DB-7BC3-D58B-31B85B49A573}"/>
              </a:ext>
            </a:extLst>
          </p:cNvPr>
          <p:cNvPicPr preferRelativeResize="0"/>
          <p:nvPr/>
        </p:nvPicPr>
        <p:blipFill rotWithShape="1">
          <a:blip r:embed="rId3"/>
          <a:stretch/>
        </p:blipFill>
        <p:spPr>
          <a:xfrm>
            <a:off x="4754470" y="478713"/>
            <a:ext cx="3234147" cy="2695123"/>
          </a:xfrm>
          <a:prstGeom prst="rect">
            <a:avLst/>
          </a:prstGeom>
          <a:noFill/>
        </p:spPr>
      </p:pic>
      <p:pic>
        <p:nvPicPr>
          <p:cNvPr id="6" name="Shape 228">
            <a:extLst>
              <a:ext uri="{FF2B5EF4-FFF2-40B4-BE49-F238E27FC236}">
                <a16:creationId xmlns:a16="http://schemas.microsoft.com/office/drawing/2014/main" id="{702CBD21-6A43-ECD3-1A86-566F9D8F72B3}"/>
              </a:ext>
            </a:extLst>
          </p:cNvPr>
          <p:cNvPicPr preferRelativeResize="0"/>
          <p:nvPr/>
        </p:nvPicPr>
        <p:blipFill rotWithShape="1">
          <a:blip r:embed="rId4"/>
          <a:stretch/>
        </p:blipFill>
        <p:spPr>
          <a:xfrm>
            <a:off x="8293930" y="1140916"/>
            <a:ext cx="3419533" cy="2032918"/>
          </a:xfrm>
          <a:prstGeom prst="rect">
            <a:avLst/>
          </a:prstGeom>
          <a:noFill/>
        </p:spPr>
      </p:pic>
      <p:pic>
        <p:nvPicPr>
          <p:cNvPr id="4" name="Picture 3" descr="A red and black text&#10;&#10;Description automatically generated">
            <a:extLst>
              <a:ext uri="{FF2B5EF4-FFF2-40B4-BE49-F238E27FC236}">
                <a16:creationId xmlns:a16="http://schemas.microsoft.com/office/drawing/2014/main" id="{E7D4184C-49B4-FB97-C761-A74794799F27}"/>
              </a:ext>
            </a:extLst>
          </p:cNvPr>
          <p:cNvPicPr>
            <a:picLocks noChangeAspect="1"/>
          </p:cNvPicPr>
          <p:nvPr/>
        </p:nvPicPr>
        <p:blipFill>
          <a:blip r:embed="rId5"/>
          <a:stretch>
            <a:fillRect/>
          </a:stretch>
        </p:blipFill>
        <p:spPr>
          <a:xfrm>
            <a:off x="4699211" y="3429000"/>
            <a:ext cx="6916081" cy="2887465"/>
          </a:xfrm>
          <a:prstGeom prst="rect">
            <a:avLst/>
          </a:prstGeom>
        </p:spPr>
      </p:pic>
    </p:spTree>
    <p:extLst>
      <p:ext uri="{BB962C8B-B14F-4D97-AF65-F5344CB8AC3E}">
        <p14:creationId xmlns:p14="http://schemas.microsoft.com/office/powerpoint/2010/main" val="31495882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D55CA618-78A6-47F6-B865-E9315164F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1"/>
            <a:ext cx="7649490" cy="5728133"/>
            <a:chOff x="329184" y="1"/>
            <a:chExt cx="524256" cy="5728133"/>
          </a:xfrm>
        </p:grpSpPr>
        <p:cxnSp>
          <p:nvCxnSpPr>
            <p:cNvPr id="30" name="Straight Connector 29">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3" name="Rectangle 32">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318045"/>
            <a:ext cx="10999072" cy="532513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hape 246">
            <a:extLst>
              <a:ext uri="{FF2B5EF4-FFF2-40B4-BE49-F238E27FC236}">
                <a16:creationId xmlns:a16="http://schemas.microsoft.com/office/drawing/2014/main" id="{9CE43A2D-FC32-6038-292C-6A360779C105}"/>
              </a:ext>
            </a:extLst>
          </p:cNvPr>
          <p:cNvSpPr txBox="1">
            <a:spLocks/>
          </p:cNvSpPr>
          <p:nvPr/>
        </p:nvSpPr>
        <p:spPr>
          <a:xfrm>
            <a:off x="1060232" y="3941205"/>
            <a:ext cx="10071536" cy="929750"/>
          </a:xfrm>
          <a:prstGeom prst="rect">
            <a:avLst/>
          </a:prstGeom>
        </p:spPr>
        <p:txBody>
          <a:bodyPr spcFirstLastPara="1" vert="horz" lIns="91440" tIns="45720" rIns="91440" bIns="45720" rtlCol="0" anchor="b"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ts val="600"/>
              </a:spcAft>
              <a:buClr>
                <a:schemeClr val="dk1"/>
              </a:buClr>
              <a:buSzPts val="2800"/>
              <a:buNone/>
            </a:pPr>
            <a:r>
              <a:rPr lang="en-US" sz="5200" b="1">
                <a:latin typeface="+mj-lt"/>
                <a:ea typeface="+mj-ea"/>
                <a:cs typeface="+mj-cs"/>
              </a:rPr>
              <a:t>Effective communication</a:t>
            </a:r>
          </a:p>
        </p:txBody>
      </p:sp>
      <p:pic>
        <p:nvPicPr>
          <p:cNvPr id="3" name="Picture 2" descr="A red text on a black background&#10;&#10;Description automatically generated">
            <a:extLst>
              <a:ext uri="{FF2B5EF4-FFF2-40B4-BE49-F238E27FC236}">
                <a16:creationId xmlns:a16="http://schemas.microsoft.com/office/drawing/2014/main" id="{AC63F029-E5D5-2B24-2A18-7BDCD9C17D8B}"/>
              </a:ext>
            </a:extLst>
          </p:cNvPr>
          <p:cNvPicPr>
            <a:picLocks noChangeAspect="1"/>
          </p:cNvPicPr>
          <p:nvPr/>
        </p:nvPicPr>
        <p:blipFill>
          <a:blip r:embed="rId3"/>
          <a:stretch>
            <a:fillRect/>
          </a:stretch>
        </p:blipFill>
        <p:spPr>
          <a:xfrm>
            <a:off x="897717" y="1347008"/>
            <a:ext cx="5069590" cy="1647618"/>
          </a:xfrm>
          <a:prstGeom prst="rect">
            <a:avLst/>
          </a:prstGeom>
        </p:spPr>
      </p:pic>
      <p:pic>
        <p:nvPicPr>
          <p:cNvPr id="4" name="Picture 3" descr="A person wearing headphones giving a thumbs up">
            <a:extLst>
              <a:ext uri="{FF2B5EF4-FFF2-40B4-BE49-F238E27FC236}">
                <a16:creationId xmlns:a16="http://schemas.microsoft.com/office/drawing/2014/main" id="{DF65FC36-D9C1-B45A-7257-5690DFC9FF18}"/>
              </a:ext>
            </a:extLst>
          </p:cNvPr>
          <p:cNvPicPr>
            <a:picLocks noChangeAspect="1"/>
          </p:cNvPicPr>
          <p:nvPr/>
        </p:nvPicPr>
        <p:blipFill rotWithShape="1">
          <a:blip r:embed="rId4">
            <a:extLst>
              <a:ext uri="{28A0092B-C50C-407E-A947-70E740481C1C}">
                <a14:useLocalDpi xmlns:a14="http://schemas.microsoft.com/office/drawing/2010/main" val="0"/>
              </a:ext>
            </a:extLst>
          </a:blip>
          <a:srcRect l="3294" r="-2" b="-2"/>
          <a:stretch/>
        </p:blipFill>
        <p:spPr>
          <a:xfrm>
            <a:off x="6582102" y="671201"/>
            <a:ext cx="4358585" cy="2999232"/>
          </a:xfrm>
          <a:prstGeom prst="rect">
            <a:avLst/>
          </a:prstGeom>
        </p:spPr>
      </p:pic>
    </p:spTree>
    <p:extLst>
      <p:ext uri="{BB962C8B-B14F-4D97-AF65-F5344CB8AC3E}">
        <p14:creationId xmlns:p14="http://schemas.microsoft.com/office/powerpoint/2010/main" val="23797906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Shape 238">
            <a:extLst>
              <a:ext uri="{FF2B5EF4-FFF2-40B4-BE49-F238E27FC236}">
                <a16:creationId xmlns:a16="http://schemas.microsoft.com/office/drawing/2014/main" id="{FEF34C54-61CF-F920-E8B7-13C44A8EE60A}"/>
              </a:ext>
            </a:extLst>
          </p:cNvPr>
          <p:cNvGraphicFramePr/>
          <p:nvPr>
            <p:extLst>
              <p:ext uri="{D42A27DB-BD31-4B8C-83A1-F6EECF244321}">
                <p14:modId xmlns:p14="http://schemas.microsoft.com/office/powerpoint/2010/main" val="1166869132"/>
              </p:ext>
            </p:extLst>
          </p:nvPr>
        </p:nvGraphicFramePr>
        <p:xfrm>
          <a:off x="1002533" y="3234795"/>
          <a:ext cx="4839805" cy="31660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Shape 238">
            <a:extLst>
              <a:ext uri="{FF2B5EF4-FFF2-40B4-BE49-F238E27FC236}">
                <a16:creationId xmlns:a16="http://schemas.microsoft.com/office/drawing/2014/main" id="{422C6F65-A759-1618-BBC0-28E4B984D1AB}"/>
              </a:ext>
            </a:extLst>
          </p:cNvPr>
          <p:cNvGraphicFramePr/>
          <p:nvPr>
            <p:extLst>
              <p:ext uri="{D42A27DB-BD31-4B8C-83A1-F6EECF244321}">
                <p14:modId xmlns:p14="http://schemas.microsoft.com/office/powerpoint/2010/main" val="3830490615"/>
              </p:ext>
            </p:extLst>
          </p:nvPr>
        </p:nvGraphicFramePr>
        <p:xfrm>
          <a:off x="6349662" y="3149123"/>
          <a:ext cx="4839805" cy="316600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Shape 236">
            <a:extLst>
              <a:ext uri="{FF2B5EF4-FFF2-40B4-BE49-F238E27FC236}">
                <a16:creationId xmlns:a16="http://schemas.microsoft.com/office/drawing/2014/main" id="{49B09F5D-20EC-E977-88DE-211A09DE0B1E}"/>
              </a:ext>
            </a:extLst>
          </p:cNvPr>
          <p:cNvSpPr txBox="1"/>
          <p:nvPr/>
        </p:nvSpPr>
        <p:spPr>
          <a:xfrm>
            <a:off x="2631707" y="1947720"/>
            <a:ext cx="2184176" cy="973200"/>
          </a:xfrm>
          <a:prstGeom prst="rect">
            <a:avLst/>
          </a:prstGeom>
          <a:noFill/>
          <a:ln>
            <a:noFill/>
          </a:ln>
        </p:spPr>
        <p:txBody>
          <a:bodyPr spcFirstLastPara="1" wrap="square" lIns="91425" tIns="45700" rIns="91425" bIns="45700" anchor="t" anchorCtr="0">
            <a:noAutofit/>
          </a:bodyPr>
          <a:lstStyle/>
          <a:p>
            <a:pPr defTabSz="841248">
              <a:spcAft>
                <a:spcPts val="600"/>
              </a:spcAft>
            </a:pPr>
            <a:r>
              <a:rPr lang="en-US" sz="3312" b="1" kern="1200" dirty="0">
                <a:solidFill>
                  <a:schemeClr val="dk1"/>
                </a:solidFill>
                <a:latin typeface="Montserrat" panose="00000500000000000000" pitchFamily="2" charset="0"/>
                <a:ea typeface="+mn-ea"/>
                <a:cs typeface="Calibri"/>
                <a:sym typeface="Calibri"/>
              </a:rPr>
              <a:t>New Hires !</a:t>
            </a:r>
            <a:endParaRPr lang="en-US" b="1" dirty="0">
              <a:latin typeface="Montserrat" panose="00000500000000000000" pitchFamily="2" charset="0"/>
            </a:endParaRPr>
          </a:p>
        </p:txBody>
      </p:sp>
      <p:sp>
        <p:nvSpPr>
          <p:cNvPr id="9" name="Shape 237">
            <a:extLst>
              <a:ext uri="{FF2B5EF4-FFF2-40B4-BE49-F238E27FC236}">
                <a16:creationId xmlns:a16="http://schemas.microsoft.com/office/drawing/2014/main" id="{110BD3D6-5AE3-5265-7C51-071B9F7A1826}"/>
              </a:ext>
            </a:extLst>
          </p:cNvPr>
          <p:cNvSpPr txBox="1"/>
          <p:nvPr/>
        </p:nvSpPr>
        <p:spPr>
          <a:xfrm>
            <a:off x="6672487" y="1947720"/>
            <a:ext cx="3486707" cy="973201"/>
          </a:xfrm>
          <a:prstGeom prst="rect">
            <a:avLst/>
          </a:prstGeom>
          <a:noFill/>
          <a:ln>
            <a:noFill/>
          </a:ln>
        </p:spPr>
        <p:txBody>
          <a:bodyPr spcFirstLastPara="1" wrap="square" lIns="91425" tIns="45700" rIns="91425" bIns="45700" anchor="t" anchorCtr="0">
            <a:noAutofit/>
          </a:bodyPr>
          <a:lstStyle/>
          <a:p>
            <a:pPr defTabSz="841248">
              <a:spcAft>
                <a:spcPts val="600"/>
              </a:spcAft>
            </a:pPr>
            <a:r>
              <a:rPr lang="en-US" sz="3312" b="1" kern="1200" dirty="0">
                <a:solidFill>
                  <a:schemeClr val="dk1"/>
                </a:solidFill>
                <a:latin typeface="Montserrat" panose="00000500000000000000" pitchFamily="2" charset="0"/>
                <a:ea typeface="+mn-ea"/>
                <a:cs typeface="Calibri"/>
                <a:sym typeface="Calibri"/>
              </a:rPr>
              <a:t>Potential Members</a:t>
            </a:r>
            <a:endParaRPr lang="en-US" b="1" dirty="0">
              <a:latin typeface="Montserrat" panose="00000500000000000000" pitchFamily="2" charset="0"/>
            </a:endParaRPr>
          </a:p>
        </p:txBody>
      </p:sp>
      <p:pic>
        <p:nvPicPr>
          <p:cNvPr id="4" name="Picture 3" descr="A red and black text">
            <a:extLst>
              <a:ext uri="{FF2B5EF4-FFF2-40B4-BE49-F238E27FC236}">
                <a16:creationId xmlns:a16="http://schemas.microsoft.com/office/drawing/2014/main" id="{91E1E79A-9C46-39EA-30C4-36ABB4685AB3}"/>
              </a:ext>
            </a:extLst>
          </p:cNvPr>
          <p:cNvPicPr>
            <a:picLocks noChangeAspect="1"/>
          </p:cNvPicPr>
          <p:nvPr/>
        </p:nvPicPr>
        <p:blipFill>
          <a:blip r:embed="rId13"/>
          <a:stretch>
            <a:fillRect/>
          </a:stretch>
        </p:blipFill>
        <p:spPr>
          <a:xfrm>
            <a:off x="3637364" y="457200"/>
            <a:ext cx="6521830" cy="1176645"/>
          </a:xfrm>
          <a:prstGeom prst="rect">
            <a:avLst/>
          </a:prstGeom>
        </p:spPr>
      </p:pic>
    </p:spTree>
    <p:extLst>
      <p:ext uri="{BB962C8B-B14F-4D97-AF65-F5344CB8AC3E}">
        <p14:creationId xmlns:p14="http://schemas.microsoft.com/office/powerpoint/2010/main" val="9242014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B33DC6A-1F1C-4A06-834E-CFF88F1C0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0FE1D5CF-87B8-4A8A-AD3C-01D06A607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08641" cy="6858000"/>
          </a:xfrm>
          <a:custGeom>
            <a:avLst/>
            <a:gdLst>
              <a:gd name="connsiteX0" fmla="*/ 0 w 6208641"/>
              <a:gd name="connsiteY0" fmla="*/ 0 h 6858000"/>
              <a:gd name="connsiteX1" fmla="*/ 5464181 w 6208641"/>
              <a:gd name="connsiteY1" fmla="*/ 0 h 6858000"/>
              <a:gd name="connsiteX2" fmla="*/ 5538086 w 6208641"/>
              <a:gd name="connsiteY2" fmla="*/ 159684 h 6858000"/>
              <a:gd name="connsiteX3" fmla="*/ 6208641 w 6208641"/>
              <a:gd name="connsiteY3" fmla="*/ 3706589 h 6858000"/>
              <a:gd name="connsiteX4" fmla="*/ 5734754 w 6208641"/>
              <a:gd name="connsiteY4" fmla="*/ 6730443 h 6858000"/>
              <a:gd name="connsiteX5" fmla="*/ 5689361 w 6208641"/>
              <a:gd name="connsiteY5" fmla="*/ 6858000 h 6858000"/>
              <a:gd name="connsiteX6" fmla="*/ 0 w 620864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8641" h="6858000">
                <a:moveTo>
                  <a:pt x="0" y="0"/>
                </a:moveTo>
                <a:lnTo>
                  <a:pt x="5464181" y="0"/>
                </a:lnTo>
                <a:lnTo>
                  <a:pt x="5538086" y="159684"/>
                </a:lnTo>
                <a:cubicBezTo>
                  <a:pt x="5961440" y="1172168"/>
                  <a:pt x="6208641" y="2392735"/>
                  <a:pt x="6208641" y="3706589"/>
                </a:cubicBezTo>
                <a:cubicBezTo>
                  <a:pt x="6208641" y="4801467"/>
                  <a:pt x="6036974" y="5831563"/>
                  <a:pt x="5734754" y="6730443"/>
                </a:cubicBezTo>
                <a:lnTo>
                  <a:pt x="568936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60926200-45C2-41E9-839F-31CD5FE4C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03325" cy="6858000"/>
          </a:xfrm>
          <a:custGeom>
            <a:avLst/>
            <a:gdLst>
              <a:gd name="connsiteX0" fmla="*/ 0 w 6203325"/>
              <a:gd name="connsiteY0" fmla="*/ 0 h 6858000"/>
              <a:gd name="connsiteX1" fmla="*/ 5458865 w 6203325"/>
              <a:gd name="connsiteY1" fmla="*/ 0 h 6858000"/>
              <a:gd name="connsiteX2" fmla="*/ 5532770 w 6203325"/>
              <a:gd name="connsiteY2" fmla="*/ 159684 h 6858000"/>
              <a:gd name="connsiteX3" fmla="*/ 6203325 w 6203325"/>
              <a:gd name="connsiteY3" fmla="*/ 3706589 h 6858000"/>
              <a:gd name="connsiteX4" fmla="*/ 5729438 w 6203325"/>
              <a:gd name="connsiteY4" fmla="*/ 6730443 h 6858000"/>
              <a:gd name="connsiteX5" fmla="*/ 5684045 w 6203325"/>
              <a:gd name="connsiteY5" fmla="*/ 6858000 h 6858000"/>
              <a:gd name="connsiteX6" fmla="*/ 0 w 620332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3325" h="6858000">
                <a:moveTo>
                  <a:pt x="0" y="0"/>
                </a:moveTo>
                <a:lnTo>
                  <a:pt x="5458865" y="0"/>
                </a:lnTo>
                <a:lnTo>
                  <a:pt x="5532770" y="159684"/>
                </a:lnTo>
                <a:cubicBezTo>
                  <a:pt x="5956124" y="1172168"/>
                  <a:pt x="6203325" y="2392735"/>
                  <a:pt x="6203325" y="3706589"/>
                </a:cubicBezTo>
                <a:cubicBezTo>
                  <a:pt x="6203325" y="4801467"/>
                  <a:pt x="6031658" y="5831563"/>
                  <a:pt x="5729438" y="6730443"/>
                </a:cubicBezTo>
                <a:lnTo>
                  <a:pt x="568404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hape 386">
            <a:extLst>
              <a:ext uri="{FF2B5EF4-FFF2-40B4-BE49-F238E27FC236}">
                <a16:creationId xmlns:a16="http://schemas.microsoft.com/office/drawing/2014/main" id="{84FD91C2-2CE3-EE25-DBD9-0A1C7F2C0837}"/>
              </a:ext>
            </a:extLst>
          </p:cNvPr>
          <p:cNvSpPr txBox="1"/>
          <p:nvPr/>
        </p:nvSpPr>
        <p:spPr>
          <a:xfrm>
            <a:off x="297712" y="1106034"/>
            <a:ext cx="5560828" cy="3204134"/>
          </a:xfrm>
          <a:prstGeom prst="rect">
            <a:avLst/>
          </a:prstGeom>
        </p:spPr>
        <p:txBody>
          <a:bodyPr spcFirstLastPara="1" vert="horz" lIns="91440" tIns="45720" rIns="91440" bIns="45720" rtlCol="0" anchor="b" anchorCtr="0">
            <a:normAutofit/>
          </a:bodyPr>
          <a:lstStyle/>
          <a:p>
            <a:pPr>
              <a:lnSpc>
                <a:spcPct val="90000"/>
              </a:lnSpc>
              <a:spcBef>
                <a:spcPct val="0"/>
              </a:spcBef>
              <a:spcAft>
                <a:spcPts val="600"/>
              </a:spcAft>
            </a:pPr>
            <a:r>
              <a:rPr lang="en-US" sz="5400" b="1" dirty="0">
                <a:latin typeface="Montserrat" panose="00000500000000000000" pitchFamily="2" charset="0"/>
                <a:ea typeface="+mj-ea"/>
                <a:cs typeface="+mj-cs"/>
                <a:sym typeface="Calibri"/>
              </a:rPr>
              <a:t>Talking with administrators </a:t>
            </a:r>
            <a:endParaRPr lang="en-US" sz="5400" b="1" dirty="0">
              <a:latin typeface="Montserrat" panose="00000500000000000000" pitchFamily="2" charset="0"/>
              <a:ea typeface="+mj-ea"/>
              <a:cs typeface="+mj-cs"/>
            </a:endParaRPr>
          </a:p>
        </p:txBody>
      </p:sp>
      <p:sp>
        <p:nvSpPr>
          <p:cNvPr id="23" name="Rectangle 2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3" name="Picture 2" descr="A group of people sitting at a table">
            <a:extLst>
              <a:ext uri="{FF2B5EF4-FFF2-40B4-BE49-F238E27FC236}">
                <a16:creationId xmlns:a16="http://schemas.microsoft.com/office/drawing/2014/main" id="{147FA8DD-F8F6-F56F-B6B4-FE0943A40596}"/>
              </a:ext>
            </a:extLst>
          </p:cNvPr>
          <p:cNvPicPr>
            <a:picLocks noChangeAspect="1"/>
          </p:cNvPicPr>
          <p:nvPr/>
        </p:nvPicPr>
        <p:blipFill rotWithShape="1">
          <a:blip r:embed="rId3">
            <a:extLst>
              <a:ext uri="{28A0092B-C50C-407E-A947-70E740481C1C}">
                <a14:useLocalDpi xmlns:a14="http://schemas.microsoft.com/office/drawing/2010/main" val="0"/>
              </a:ext>
            </a:extLst>
          </a:blip>
          <a:srcRect b="20041"/>
          <a:stretch/>
        </p:blipFill>
        <p:spPr>
          <a:xfrm>
            <a:off x="6994071" y="943046"/>
            <a:ext cx="4708831" cy="2108473"/>
          </a:xfrm>
          <a:prstGeom prst="rect">
            <a:avLst/>
          </a:prstGeom>
        </p:spPr>
      </p:pic>
      <p:sp>
        <p:nvSpPr>
          <p:cNvPr id="25" name="Rectangle 2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546920"/>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A red text on a black background&#10;&#10;Description automatically generated">
            <a:extLst>
              <a:ext uri="{FF2B5EF4-FFF2-40B4-BE49-F238E27FC236}">
                <a16:creationId xmlns:a16="http://schemas.microsoft.com/office/drawing/2014/main" id="{E1483FF3-715E-749D-2C42-6B0E2D3C0E04}"/>
              </a:ext>
            </a:extLst>
          </p:cNvPr>
          <p:cNvPicPr>
            <a:picLocks noChangeAspect="1"/>
          </p:cNvPicPr>
          <p:nvPr/>
        </p:nvPicPr>
        <p:blipFill>
          <a:blip r:embed="rId4"/>
          <a:stretch>
            <a:fillRect/>
          </a:stretch>
        </p:blipFill>
        <p:spPr>
          <a:xfrm>
            <a:off x="6994071" y="4156723"/>
            <a:ext cx="4708833" cy="1530372"/>
          </a:xfrm>
          <a:prstGeom prst="rect">
            <a:avLst/>
          </a:prstGeom>
        </p:spPr>
      </p:pic>
    </p:spTree>
    <p:extLst>
      <p:ext uri="{BB962C8B-B14F-4D97-AF65-F5344CB8AC3E}">
        <p14:creationId xmlns:p14="http://schemas.microsoft.com/office/powerpoint/2010/main" val="16278311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D55CA618-78A6-47F6-B865-E9315164F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1"/>
            <a:ext cx="7649490" cy="5728133"/>
            <a:chOff x="329184" y="1"/>
            <a:chExt cx="524256" cy="5728133"/>
          </a:xfrm>
        </p:grpSpPr>
        <p:cxnSp>
          <p:nvCxnSpPr>
            <p:cNvPr id="23" name="Straight Connector 22">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6" name="Rectangle 25">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318045"/>
            <a:ext cx="10999072" cy="532513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hape 246">
            <a:extLst>
              <a:ext uri="{FF2B5EF4-FFF2-40B4-BE49-F238E27FC236}">
                <a16:creationId xmlns:a16="http://schemas.microsoft.com/office/drawing/2014/main" id="{9CE43A2D-FC32-6038-292C-6A360779C105}"/>
              </a:ext>
            </a:extLst>
          </p:cNvPr>
          <p:cNvSpPr txBox="1">
            <a:spLocks/>
          </p:cNvSpPr>
          <p:nvPr/>
        </p:nvSpPr>
        <p:spPr>
          <a:xfrm>
            <a:off x="1060232" y="3941205"/>
            <a:ext cx="10071536" cy="929750"/>
          </a:xfrm>
          <a:prstGeom prst="rect">
            <a:avLst/>
          </a:prstGeom>
        </p:spPr>
        <p:txBody>
          <a:bodyPr spcFirstLastPara="1" vert="horz" lIns="9144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ts val="600"/>
              </a:spcAft>
              <a:buClr>
                <a:schemeClr val="dk1"/>
              </a:buClr>
              <a:buSzPts val="2800"/>
              <a:buNone/>
            </a:pPr>
            <a:endParaRPr lang="en-US" sz="4000" b="1" dirty="0">
              <a:latin typeface="Montserrat" panose="00000500000000000000" pitchFamily="2" charset="0"/>
              <a:ea typeface="+mj-ea"/>
              <a:cs typeface="+mj-cs"/>
            </a:endParaRPr>
          </a:p>
          <a:p>
            <a:pPr marL="0" indent="0" algn="ctr">
              <a:spcBef>
                <a:spcPct val="0"/>
              </a:spcBef>
              <a:spcAft>
                <a:spcPts val="600"/>
              </a:spcAft>
              <a:buSzPts val="2800"/>
              <a:buNone/>
            </a:pPr>
            <a:r>
              <a:rPr lang="en-US" sz="4000" b="1" dirty="0">
                <a:latin typeface="Montserrat" panose="00000500000000000000" pitchFamily="2" charset="0"/>
                <a:ea typeface="+mj-ea"/>
                <a:cs typeface="+mj-cs"/>
              </a:rPr>
              <a:t>Role play one-on-one</a:t>
            </a:r>
          </a:p>
        </p:txBody>
      </p:sp>
      <p:pic>
        <p:nvPicPr>
          <p:cNvPr id="3" name="Picture 2" descr="A red and black text&#10;&#10;Description automatically generated">
            <a:extLst>
              <a:ext uri="{FF2B5EF4-FFF2-40B4-BE49-F238E27FC236}">
                <a16:creationId xmlns:a16="http://schemas.microsoft.com/office/drawing/2014/main" id="{299294EE-2C39-EB25-B2AD-1762E4F2C3F7}"/>
              </a:ext>
            </a:extLst>
          </p:cNvPr>
          <p:cNvPicPr>
            <a:picLocks noChangeAspect="1"/>
          </p:cNvPicPr>
          <p:nvPr/>
        </p:nvPicPr>
        <p:blipFill>
          <a:blip r:embed="rId3"/>
          <a:stretch>
            <a:fillRect/>
          </a:stretch>
        </p:blipFill>
        <p:spPr>
          <a:xfrm>
            <a:off x="897717" y="1112540"/>
            <a:ext cx="5069590" cy="2116554"/>
          </a:xfrm>
          <a:prstGeom prst="rect">
            <a:avLst/>
          </a:prstGeom>
        </p:spPr>
      </p:pic>
      <p:pic>
        <p:nvPicPr>
          <p:cNvPr id="6" name="Picture 5" descr="A group of men sitting at a table&#10;&#10;Description automatically generated with medium confidence">
            <a:extLst>
              <a:ext uri="{FF2B5EF4-FFF2-40B4-BE49-F238E27FC236}">
                <a16:creationId xmlns:a16="http://schemas.microsoft.com/office/drawing/2014/main" id="{70D402B0-B75D-70F7-5536-8CB2DF4AAE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7874" y="671201"/>
            <a:ext cx="4507042" cy="2999232"/>
          </a:xfrm>
          <a:prstGeom prst="rect">
            <a:avLst/>
          </a:prstGeom>
        </p:spPr>
      </p:pic>
    </p:spTree>
    <p:extLst>
      <p:ext uri="{BB962C8B-B14F-4D97-AF65-F5344CB8AC3E}">
        <p14:creationId xmlns:p14="http://schemas.microsoft.com/office/powerpoint/2010/main" val="32359696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80">
            <a:extLst>
              <a:ext uri="{FF2B5EF4-FFF2-40B4-BE49-F238E27FC236}">
                <a16:creationId xmlns:a16="http://schemas.microsoft.com/office/drawing/2014/main" id="{A86CABFF-F568-B540-B267-D95BBF2F22B9}"/>
              </a:ext>
            </a:extLst>
          </p:cNvPr>
          <p:cNvSpPr txBox="1"/>
          <p:nvPr/>
        </p:nvSpPr>
        <p:spPr>
          <a:xfrm>
            <a:off x="657140" y="2395200"/>
            <a:ext cx="10611600" cy="44628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200" b="1" dirty="0">
                <a:solidFill>
                  <a:schemeClr val="dk1"/>
                </a:solidFill>
                <a:latin typeface="Montserrat" panose="00000500000000000000" pitchFamily="2" charset="0"/>
                <a:ea typeface="Calibri"/>
                <a:cs typeface="Calibri"/>
                <a:sym typeface="Calibri"/>
              </a:rPr>
              <a:t>Today’s Agenda</a:t>
            </a:r>
          </a:p>
          <a:p>
            <a:pPr marL="0" marR="0" lvl="0" indent="0" algn="l" rtl="0">
              <a:spcBef>
                <a:spcPts val="0"/>
              </a:spcBef>
              <a:spcAft>
                <a:spcPts val="0"/>
              </a:spcAft>
              <a:buNone/>
            </a:pPr>
            <a:endParaRPr lang="en-US" sz="3200" b="1" dirty="0">
              <a:solidFill>
                <a:schemeClr val="dk1"/>
              </a:solidFill>
              <a:latin typeface="Montserrat" panose="00000500000000000000" pitchFamily="2" charset="0"/>
              <a:ea typeface="Calibri"/>
              <a:cs typeface="Calibri"/>
              <a:sym typeface="Calibri"/>
            </a:endParaRPr>
          </a:p>
          <a:p>
            <a:pPr marL="0" marR="0" lvl="0" indent="0" algn="ctr" rtl="0">
              <a:lnSpc>
                <a:spcPct val="150000"/>
              </a:lnSpc>
              <a:spcBef>
                <a:spcPts val="0"/>
              </a:spcBef>
              <a:spcAft>
                <a:spcPts val="0"/>
              </a:spcAft>
              <a:buNone/>
            </a:pPr>
            <a:r>
              <a:rPr lang="en-US" sz="2400" b="1" dirty="0">
                <a:solidFill>
                  <a:schemeClr val="dk1"/>
                </a:solidFill>
                <a:latin typeface="Montserrat" panose="00000500000000000000" pitchFamily="2" charset="0"/>
                <a:ea typeface="Calibri"/>
                <a:cs typeface="Calibri"/>
                <a:sym typeface="Calibri"/>
              </a:rPr>
              <a:t>Building Your Leadership Team</a:t>
            </a:r>
            <a:endParaRPr lang="en-US" sz="2400" b="1" dirty="0">
              <a:solidFill>
                <a:schemeClr val="dk1"/>
              </a:solidFill>
              <a:latin typeface="Montserrat" panose="00000500000000000000" pitchFamily="2" charset="0"/>
              <a:ea typeface="Calibri"/>
              <a:cs typeface="Calibri"/>
            </a:endParaRPr>
          </a:p>
          <a:p>
            <a:pPr marL="0" marR="0" lvl="0" indent="0" algn="ctr" rtl="0">
              <a:lnSpc>
                <a:spcPct val="150000"/>
              </a:lnSpc>
              <a:spcBef>
                <a:spcPts val="0"/>
              </a:spcBef>
              <a:spcAft>
                <a:spcPts val="0"/>
              </a:spcAft>
              <a:buNone/>
            </a:pPr>
            <a:r>
              <a:rPr lang="en-US" sz="2400" b="1" dirty="0">
                <a:solidFill>
                  <a:schemeClr val="dk1"/>
                </a:solidFill>
                <a:latin typeface="Montserrat" panose="00000500000000000000" pitchFamily="2" charset="0"/>
                <a:ea typeface="Calibri"/>
                <a:cs typeface="Calibri"/>
                <a:sym typeface="Calibri"/>
              </a:rPr>
              <a:t>Charting and Mapping Your Building</a:t>
            </a:r>
            <a:endParaRPr lang="en-US" sz="2400" b="1" dirty="0">
              <a:solidFill>
                <a:schemeClr val="dk1"/>
              </a:solidFill>
              <a:latin typeface="Montserrat" panose="00000500000000000000" pitchFamily="2" charset="0"/>
              <a:ea typeface="Calibri"/>
              <a:cs typeface="Calibri"/>
            </a:endParaRPr>
          </a:p>
          <a:p>
            <a:pPr marL="0" marR="0" lvl="0" indent="0" algn="ctr" rtl="0">
              <a:lnSpc>
                <a:spcPct val="150000"/>
              </a:lnSpc>
              <a:spcBef>
                <a:spcPts val="0"/>
              </a:spcBef>
              <a:spcAft>
                <a:spcPts val="0"/>
              </a:spcAft>
              <a:buNone/>
            </a:pPr>
            <a:r>
              <a:rPr lang="en-US" sz="2400" b="1" dirty="0">
                <a:solidFill>
                  <a:schemeClr val="dk1"/>
                </a:solidFill>
                <a:latin typeface="Montserrat" panose="00000500000000000000" pitchFamily="2" charset="0"/>
                <a:ea typeface="Calibri"/>
                <a:cs typeface="Calibri"/>
                <a:sym typeface="Calibri"/>
              </a:rPr>
              <a:t>Issue Identification</a:t>
            </a:r>
            <a:endParaRPr lang="en-US" sz="2400" b="1" dirty="0">
              <a:solidFill>
                <a:schemeClr val="dk1"/>
              </a:solidFill>
              <a:latin typeface="Montserrat" panose="00000500000000000000" pitchFamily="2" charset="0"/>
              <a:ea typeface="Calibri"/>
              <a:cs typeface="Calibri"/>
            </a:endParaRPr>
          </a:p>
          <a:p>
            <a:pPr marL="0" marR="0" lvl="0" indent="0" algn="ctr" rtl="0">
              <a:lnSpc>
                <a:spcPct val="150000"/>
              </a:lnSpc>
              <a:spcBef>
                <a:spcPts val="0"/>
              </a:spcBef>
              <a:spcAft>
                <a:spcPts val="0"/>
              </a:spcAft>
              <a:buNone/>
            </a:pPr>
            <a:r>
              <a:rPr lang="en-US" sz="2400" b="1" dirty="0">
                <a:solidFill>
                  <a:schemeClr val="dk1"/>
                </a:solidFill>
                <a:latin typeface="Montserrat" panose="00000500000000000000" pitchFamily="2" charset="0"/>
                <a:ea typeface="Calibri"/>
                <a:cs typeface="Calibri"/>
                <a:sym typeface="Calibri"/>
              </a:rPr>
              <a:t>Making Your Plan to Address Issues</a:t>
            </a:r>
            <a:endParaRPr lang="en-US" sz="2400" b="1" dirty="0">
              <a:solidFill>
                <a:schemeClr val="dk1"/>
              </a:solidFill>
              <a:latin typeface="Montserrat" panose="00000500000000000000" pitchFamily="2" charset="0"/>
              <a:ea typeface="Calibri"/>
              <a:cs typeface="Calibri"/>
            </a:endParaRPr>
          </a:p>
          <a:p>
            <a:pPr marL="285750" marR="0" lvl="0" indent="-171450" algn="l" rtl="0">
              <a:spcBef>
                <a:spcPts val="0"/>
              </a:spcBef>
              <a:spcAft>
                <a:spcPts val="0"/>
              </a:spcAft>
              <a:buClr>
                <a:schemeClr val="dk1"/>
              </a:buClr>
              <a:buSzPts val="1800"/>
              <a:buFont typeface="Arial"/>
              <a:buNone/>
            </a:pPr>
            <a:endParaRPr lang="en-US" sz="1800" dirty="0">
              <a:solidFill>
                <a:schemeClr val="dk1"/>
              </a:solidFill>
              <a:latin typeface="Montserrat" panose="00000500000000000000" pitchFamily="2" charset="0"/>
              <a:ea typeface="Calibri"/>
              <a:cs typeface="Calibri"/>
              <a:sym typeface="Calibri"/>
            </a:endParaRPr>
          </a:p>
          <a:p>
            <a:pPr marL="0" marR="0" lvl="0" indent="0" algn="l" rtl="0">
              <a:spcBef>
                <a:spcPts val="0"/>
              </a:spcBef>
              <a:spcAft>
                <a:spcPts val="0"/>
              </a:spcAft>
              <a:buNone/>
            </a:pPr>
            <a:endParaRPr lang="en-US" sz="1800" dirty="0">
              <a:solidFill>
                <a:schemeClr val="dk1"/>
              </a:solidFill>
              <a:latin typeface="Montserrat" panose="00000500000000000000" pitchFamily="2" charset="0"/>
              <a:ea typeface="Calibri"/>
              <a:cs typeface="Calibri"/>
              <a:sym typeface="Calibri"/>
            </a:endParaRPr>
          </a:p>
        </p:txBody>
      </p:sp>
      <p:pic>
        <p:nvPicPr>
          <p:cNvPr id="3" name="Picture 2" descr="A red text on a black background&#10;&#10;Description automatically generated">
            <a:extLst>
              <a:ext uri="{FF2B5EF4-FFF2-40B4-BE49-F238E27FC236}">
                <a16:creationId xmlns:a16="http://schemas.microsoft.com/office/drawing/2014/main" id="{9F4CBD05-E5E2-B084-BA41-8FCA0FD30EDE}"/>
              </a:ext>
            </a:extLst>
          </p:cNvPr>
          <p:cNvPicPr>
            <a:picLocks noChangeAspect="1"/>
          </p:cNvPicPr>
          <p:nvPr/>
        </p:nvPicPr>
        <p:blipFill>
          <a:blip r:embed="rId3"/>
          <a:stretch>
            <a:fillRect/>
          </a:stretch>
        </p:blipFill>
        <p:spPr>
          <a:xfrm>
            <a:off x="1654692" y="-77459"/>
            <a:ext cx="7772400" cy="2523631"/>
          </a:xfrm>
          <a:prstGeom prst="rect">
            <a:avLst/>
          </a:prstGeom>
        </p:spPr>
      </p:pic>
    </p:spTree>
    <p:extLst>
      <p:ext uri="{BB962C8B-B14F-4D97-AF65-F5344CB8AC3E}">
        <p14:creationId xmlns:p14="http://schemas.microsoft.com/office/powerpoint/2010/main" val="33698527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BFFB6EAD-767A-4A95-9246-C39976AD11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hape 286">
            <a:extLst>
              <a:ext uri="{FF2B5EF4-FFF2-40B4-BE49-F238E27FC236}">
                <a16:creationId xmlns:a16="http://schemas.microsoft.com/office/drawing/2014/main" id="{0346C928-4F00-D6E5-B091-433268BC6DEB}"/>
              </a:ext>
            </a:extLst>
          </p:cNvPr>
          <p:cNvSpPr txBox="1"/>
          <p:nvPr/>
        </p:nvSpPr>
        <p:spPr>
          <a:xfrm>
            <a:off x="6639611" y="753626"/>
            <a:ext cx="5081925" cy="3004145"/>
          </a:xfrm>
          <a:prstGeom prst="rect">
            <a:avLst/>
          </a:prstGeom>
        </p:spPr>
        <p:txBody>
          <a:bodyPr spcFirstLastPara="1" vert="horz" lIns="91440" tIns="45720" rIns="91440" bIns="45720" rtlCol="0" anchor="b" anchorCtr="0">
            <a:normAutofit/>
          </a:bodyPr>
          <a:lstStyle/>
          <a:p>
            <a:pPr marL="0" lvl="0" indent="0" algn="ctr">
              <a:lnSpc>
                <a:spcPct val="90000"/>
              </a:lnSpc>
              <a:spcBef>
                <a:spcPct val="0"/>
              </a:spcBef>
              <a:spcAft>
                <a:spcPts val="600"/>
              </a:spcAft>
            </a:pPr>
            <a:r>
              <a:rPr lang="en-US" sz="6000" b="1" dirty="0">
                <a:latin typeface="Montserrat" panose="00000500000000000000" pitchFamily="2" charset="0"/>
                <a:ea typeface="+mj-ea"/>
                <a:cs typeface="+mj-cs"/>
                <a:sym typeface="Calibri"/>
              </a:rPr>
              <a:t>Team Building </a:t>
            </a:r>
          </a:p>
        </p:txBody>
      </p:sp>
      <p:sp>
        <p:nvSpPr>
          <p:cNvPr id="42" name="Freeform: Shape 41">
            <a:extLst>
              <a:ext uri="{FF2B5EF4-FFF2-40B4-BE49-F238E27FC236}">
                <a16:creationId xmlns:a16="http://schemas.microsoft.com/office/drawing/2014/main" id="{07062BB1-E215-424E-80C4-7E1CF179A3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0301"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dirty="0"/>
          </a:p>
        </p:txBody>
      </p:sp>
      <p:sp>
        <p:nvSpPr>
          <p:cNvPr id="44" name="Freeform: Shape 43">
            <a:extLst>
              <a:ext uri="{FF2B5EF4-FFF2-40B4-BE49-F238E27FC236}">
                <a16:creationId xmlns:a16="http://schemas.microsoft.com/office/drawing/2014/main" id="{B368E167-B2D7-4904-BB6B-AE0486A2C6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3295758"/>
            <a:ext cx="1261243" cy="1648694"/>
          </a:xfrm>
          <a:custGeom>
            <a:avLst/>
            <a:gdLst>
              <a:gd name="connsiteX0" fmla="*/ 824347 w 1261243"/>
              <a:gd name="connsiteY0" fmla="*/ 0 h 1648694"/>
              <a:gd name="connsiteX1" fmla="*/ 1145220 w 1261243"/>
              <a:gd name="connsiteY1" fmla="*/ 64781 h 1648694"/>
              <a:gd name="connsiteX2" fmla="*/ 1261243 w 1261243"/>
              <a:gd name="connsiteY2" fmla="*/ 127757 h 1648694"/>
              <a:gd name="connsiteX3" fmla="*/ 1261243 w 1261243"/>
              <a:gd name="connsiteY3" fmla="*/ 1520938 h 1648694"/>
              <a:gd name="connsiteX4" fmla="*/ 1145220 w 1261243"/>
              <a:gd name="connsiteY4" fmla="*/ 1583913 h 1648694"/>
              <a:gd name="connsiteX5" fmla="*/ 824347 w 1261243"/>
              <a:gd name="connsiteY5" fmla="*/ 1648694 h 1648694"/>
              <a:gd name="connsiteX6" fmla="*/ 0 w 1261243"/>
              <a:gd name="connsiteY6" fmla="*/ 824347 h 1648694"/>
              <a:gd name="connsiteX7" fmla="*/ 824347 w 1261243"/>
              <a:gd name="connsiteY7" fmla="*/ 0 h 164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1243" h="1648694">
                <a:moveTo>
                  <a:pt x="824347" y="0"/>
                </a:moveTo>
                <a:cubicBezTo>
                  <a:pt x="938165" y="0"/>
                  <a:pt x="1046596" y="23067"/>
                  <a:pt x="1145220" y="64781"/>
                </a:cubicBezTo>
                <a:lnTo>
                  <a:pt x="1261243" y="127757"/>
                </a:lnTo>
                <a:lnTo>
                  <a:pt x="1261243" y="1520938"/>
                </a:lnTo>
                <a:lnTo>
                  <a:pt x="1145220" y="1583913"/>
                </a:lnTo>
                <a:cubicBezTo>
                  <a:pt x="1046596" y="1625627"/>
                  <a:pt x="938165" y="1648694"/>
                  <a:pt x="824347" y="1648694"/>
                </a:cubicBezTo>
                <a:cubicBezTo>
                  <a:pt x="369073" y="1648694"/>
                  <a:pt x="0" y="1279621"/>
                  <a:pt x="0" y="824347"/>
                </a:cubicBezTo>
                <a:cubicBezTo>
                  <a:pt x="0" y="369073"/>
                  <a:pt x="369073" y="0"/>
                  <a:pt x="824347" y="0"/>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6" name="Oval 45">
            <a:extLst>
              <a:ext uri="{FF2B5EF4-FFF2-40B4-BE49-F238E27FC236}">
                <a16:creationId xmlns:a16="http://schemas.microsoft.com/office/drawing/2014/main" id="{6FD0FBFA-B43E-40C1-A6E4-B88234171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112432" y="4748447"/>
            <a:ext cx="569514" cy="569514"/>
          </a:xfrm>
          <a:prstGeom prst="ellipse">
            <a:avLst/>
          </a:prstGeom>
          <a:noFill/>
          <a:ln w="127000">
            <a:solidFill>
              <a:schemeClr val="accent5">
                <a:alpha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hand holding a pink and white ball&#10;&#10;Description automatically generated">
            <a:extLst>
              <a:ext uri="{FF2B5EF4-FFF2-40B4-BE49-F238E27FC236}">
                <a16:creationId xmlns:a16="http://schemas.microsoft.com/office/drawing/2014/main" id="{243B0265-3613-C4D4-7847-6148CF7673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2220" y="2209653"/>
            <a:ext cx="2565029" cy="2565029"/>
          </a:xfrm>
          <a:custGeom>
            <a:avLst/>
            <a:gdLst/>
            <a:ahLst/>
            <a:cxnLst/>
            <a:rect l="l" t="t" r="r" b="b"/>
            <a:pathLst>
              <a:path w="1964763" h="1856167">
                <a:moveTo>
                  <a:pt x="34265" y="0"/>
                </a:moveTo>
                <a:lnTo>
                  <a:pt x="1930498" y="0"/>
                </a:lnTo>
                <a:cubicBezTo>
                  <a:pt x="1949422" y="0"/>
                  <a:pt x="1964763" y="15341"/>
                  <a:pt x="1964763" y="34265"/>
                </a:cubicBezTo>
                <a:lnTo>
                  <a:pt x="1964763" y="1821902"/>
                </a:lnTo>
                <a:cubicBezTo>
                  <a:pt x="1964763" y="1840826"/>
                  <a:pt x="1949422" y="1856167"/>
                  <a:pt x="1930498" y="1856167"/>
                </a:cubicBezTo>
                <a:lnTo>
                  <a:pt x="34265" y="1856167"/>
                </a:lnTo>
                <a:cubicBezTo>
                  <a:pt x="15341" y="1856167"/>
                  <a:pt x="0" y="1840826"/>
                  <a:pt x="0" y="1821902"/>
                </a:cubicBezTo>
                <a:lnTo>
                  <a:pt x="0" y="34265"/>
                </a:lnTo>
                <a:cubicBezTo>
                  <a:pt x="0" y="15341"/>
                  <a:pt x="15341" y="0"/>
                  <a:pt x="34265" y="0"/>
                </a:cubicBezTo>
                <a:close/>
              </a:path>
            </a:pathLst>
          </a:custGeom>
        </p:spPr>
      </p:pic>
      <p:sp>
        <p:nvSpPr>
          <p:cNvPr id="48" name="Freeform: Shape 47">
            <a:extLst>
              <a:ext uri="{FF2B5EF4-FFF2-40B4-BE49-F238E27FC236}">
                <a16:creationId xmlns:a16="http://schemas.microsoft.com/office/drawing/2014/main" id="{70A21480-D93D-46BE-9A94-B5A80469D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33E49524-66B4-4DB0-AD09-DC8B9874E1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98354" y="6039059"/>
            <a:ext cx="1978348" cy="818941"/>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2" name="Freeform: Shape 51">
            <a:extLst>
              <a:ext uri="{FF2B5EF4-FFF2-40B4-BE49-F238E27FC236}">
                <a16:creationId xmlns:a16="http://schemas.microsoft.com/office/drawing/2014/main" id="{E5EBF8F5-ABE5-4029-A8FC-4E32622D70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136562" flipH="1">
            <a:off x="3441866" y="5166681"/>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8886650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Arc 26">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Shape 286">
            <a:extLst>
              <a:ext uri="{FF2B5EF4-FFF2-40B4-BE49-F238E27FC236}">
                <a16:creationId xmlns:a16="http://schemas.microsoft.com/office/drawing/2014/main" id="{0346C928-4F00-D6E5-B091-433268BC6DEB}"/>
              </a:ext>
            </a:extLst>
          </p:cNvPr>
          <p:cNvSpPr txBox="1"/>
          <p:nvPr/>
        </p:nvSpPr>
        <p:spPr>
          <a:xfrm>
            <a:off x="892817" y="1370171"/>
            <a:ext cx="4425551" cy="2387600"/>
          </a:xfrm>
          <a:prstGeom prst="rect">
            <a:avLst/>
          </a:prstGeom>
        </p:spPr>
        <p:txBody>
          <a:bodyPr spcFirstLastPara="1" vert="horz" lIns="91440" tIns="45720" rIns="91440" bIns="45720" rtlCol="0" anchor="b" anchorCtr="0">
            <a:normAutofit/>
          </a:bodyPr>
          <a:lstStyle/>
          <a:p>
            <a:pPr marL="0" lvl="0" indent="0">
              <a:lnSpc>
                <a:spcPct val="90000"/>
              </a:lnSpc>
              <a:spcBef>
                <a:spcPct val="0"/>
              </a:spcBef>
              <a:spcAft>
                <a:spcPts val="600"/>
              </a:spcAft>
            </a:pPr>
            <a:r>
              <a:rPr lang="en-US" sz="6000" b="1" dirty="0">
                <a:solidFill>
                  <a:srgbClr val="FFFFFF"/>
                </a:solidFill>
                <a:latin typeface="+mj-lt"/>
                <a:ea typeface="+mj-ea"/>
                <a:cs typeface="+mj-cs"/>
                <a:sym typeface="Calibri"/>
              </a:rPr>
              <a:t>Building </a:t>
            </a:r>
            <a:r>
              <a:rPr lang="en-US" sz="6000" b="1" dirty="0">
                <a:solidFill>
                  <a:srgbClr val="FFFFFF"/>
                </a:solidFill>
                <a:latin typeface="Montserrat" panose="00000500000000000000" pitchFamily="2" charset="0"/>
                <a:ea typeface="+mj-ea"/>
                <a:cs typeface="+mj-cs"/>
                <a:sym typeface="Calibri"/>
              </a:rPr>
              <a:t>Your</a:t>
            </a:r>
            <a:r>
              <a:rPr lang="en-US" sz="6000" b="1" dirty="0">
                <a:solidFill>
                  <a:srgbClr val="FFFFFF"/>
                </a:solidFill>
                <a:latin typeface="+mj-lt"/>
                <a:ea typeface="+mj-ea"/>
                <a:cs typeface="+mj-cs"/>
                <a:sym typeface="Calibri"/>
              </a:rPr>
              <a:t> Team</a:t>
            </a:r>
          </a:p>
        </p:txBody>
      </p:sp>
      <p:sp>
        <p:nvSpPr>
          <p:cNvPr id="24" name="Oval 23">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5976" y="2130090"/>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11156773-3FB3-46D9-9F87-821287404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3872" y="3116072"/>
            <a:ext cx="4378128" cy="3741928"/>
          </a:xfrm>
          <a:custGeom>
            <a:avLst/>
            <a:gdLst>
              <a:gd name="connsiteX0" fmla="*/ 2605183 w 4378128"/>
              <a:gd name="connsiteY0" fmla="*/ 0 h 3741928"/>
              <a:gd name="connsiteX1" fmla="*/ 4262321 w 4378128"/>
              <a:gd name="connsiteY1" fmla="*/ 594897 h 3741928"/>
              <a:gd name="connsiteX2" fmla="*/ 4378128 w 4378128"/>
              <a:gd name="connsiteY2" fmla="*/ 700149 h 3741928"/>
              <a:gd name="connsiteX3" fmla="*/ 4378128 w 4378128"/>
              <a:gd name="connsiteY3" fmla="*/ 3741928 h 3741928"/>
              <a:gd name="connsiteX4" fmla="*/ 263831 w 4378128"/>
              <a:gd name="connsiteY4" fmla="*/ 3741928 h 3741928"/>
              <a:gd name="connsiteX5" fmla="*/ 204729 w 4378128"/>
              <a:gd name="connsiteY5" fmla="*/ 3619238 h 3741928"/>
              <a:gd name="connsiteX6" fmla="*/ 0 w 4378128"/>
              <a:gd name="connsiteY6" fmla="*/ 2605183 h 3741928"/>
              <a:gd name="connsiteX7" fmla="*/ 2605183 w 4378128"/>
              <a:gd name="connsiteY7" fmla="*/ 0 h 374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8128" h="3741928">
                <a:moveTo>
                  <a:pt x="2605183" y="0"/>
                </a:moveTo>
                <a:cubicBezTo>
                  <a:pt x="3234659" y="0"/>
                  <a:pt x="3811992" y="223253"/>
                  <a:pt x="4262321" y="594897"/>
                </a:cubicBezTo>
                <a:lnTo>
                  <a:pt x="4378128" y="700149"/>
                </a:lnTo>
                <a:lnTo>
                  <a:pt x="4378128" y="3741928"/>
                </a:lnTo>
                <a:lnTo>
                  <a:pt x="263831" y="3741928"/>
                </a:lnTo>
                <a:lnTo>
                  <a:pt x="204729" y="3619238"/>
                </a:lnTo>
                <a:cubicBezTo>
                  <a:pt x="72899" y="3307558"/>
                  <a:pt x="0" y="2964884"/>
                  <a:pt x="0" y="2605183"/>
                </a:cubicBezTo>
                <a:cubicBezTo>
                  <a:pt x="0" y="1166380"/>
                  <a:pt x="1166380" y="0"/>
                  <a:pt x="260518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E8EA24D0-C854-4AA8-B8FD-D252660D8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99731" y="1"/>
            <a:ext cx="4208478" cy="3678281"/>
          </a:xfrm>
          <a:custGeom>
            <a:avLst/>
            <a:gdLst>
              <a:gd name="connsiteX0" fmla="*/ 711074 w 4208478"/>
              <a:gd name="connsiteY0" fmla="*/ 0 h 3678281"/>
              <a:gd name="connsiteX1" fmla="*/ 3497404 w 4208478"/>
              <a:gd name="connsiteY1" fmla="*/ 0 h 3678281"/>
              <a:gd name="connsiteX2" fmla="*/ 3592161 w 4208478"/>
              <a:gd name="connsiteY2" fmla="*/ 86120 h 3678281"/>
              <a:gd name="connsiteX3" fmla="*/ 4208478 w 4208478"/>
              <a:gd name="connsiteY3" fmla="*/ 1574042 h 3678281"/>
              <a:gd name="connsiteX4" fmla="*/ 2104239 w 4208478"/>
              <a:gd name="connsiteY4" fmla="*/ 3678281 h 3678281"/>
              <a:gd name="connsiteX5" fmla="*/ 0 w 4208478"/>
              <a:gd name="connsiteY5" fmla="*/ 1574042 h 3678281"/>
              <a:gd name="connsiteX6" fmla="*/ 616318 w 4208478"/>
              <a:gd name="connsiteY6" fmla="*/ 86120 h 3678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8478" h="3678281">
                <a:moveTo>
                  <a:pt x="711074" y="0"/>
                </a:moveTo>
                <a:lnTo>
                  <a:pt x="3497404" y="0"/>
                </a:lnTo>
                <a:lnTo>
                  <a:pt x="3592161" y="86120"/>
                </a:lnTo>
                <a:cubicBezTo>
                  <a:pt x="3972953" y="466913"/>
                  <a:pt x="4208478" y="992973"/>
                  <a:pt x="4208478" y="1574042"/>
                </a:cubicBezTo>
                <a:cubicBezTo>
                  <a:pt x="4208478" y="2736181"/>
                  <a:pt x="3266378" y="3678281"/>
                  <a:pt x="2104239" y="3678281"/>
                </a:cubicBezTo>
                <a:cubicBezTo>
                  <a:pt x="942100" y="3678281"/>
                  <a:pt x="0" y="2736181"/>
                  <a:pt x="0" y="1574042"/>
                </a:cubicBezTo>
                <a:cubicBezTo>
                  <a:pt x="0" y="992973"/>
                  <a:pt x="235525" y="466913"/>
                  <a:pt x="616318" y="8612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A group of people putting their hands together">
            <a:extLst>
              <a:ext uri="{FF2B5EF4-FFF2-40B4-BE49-F238E27FC236}">
                <a16:creationId xmlns:a16="http://schemas.microsoft.com/office/drawing/2014/main" id="{2C161FCD-49E2-1C16-5093-7130417B9E0F}"/>
              </a:ext>
            </a:extLst>
          </p:cNvPr>
          <p:cNvPicPr>
            <a:picLocks noChangeAspect="1"/>
          </p:cNvPicPr>
          <p:nvPr/>
        </p:nvPicPr>
        <p:blipFill rotWithShape="1">
          <a:blip r:embed="rId3">
            <a:extLst>
              <a:ext uri="{28A0092B-C50C-407E-A947-70E740481C1C}">
                <a14:useLocalDpi xmlns:a14="http://schemas.microsoft.com/office/drawing/2010/main" val="0"/>
              </a:ext>
            </a:extLst>
          </a:blip>
          <a:srcRect b="131"/>
          <a:stretch/>
        </p:blipFill>
        <p:spPr>
          <a:xfrm>
            <a:off x="6170029" y="671892"/>
            <a:ext cx="2867881" cy="1905943"/>
          </a:xfrm>
          <a:custGeom>
            <a:avLst/>
            <a:gdLst/>
            <a:ahLst/>
            <a:cxnLst/>
            <a:rect l="l" t="t" r="r" b="b"/>
            <a:pathLst>
              <a:path w="2833631" h="267701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p:spPr>
      </p:pic>
      <p:pic>
        <p:nvPicPr>
          <p:cNvPr id="2" name="Picture 1" descr="A red and black text&#10;&#10;Description automatically generated">
            <a:extLst>
              <a:ext uri="{FF2B5EF4-FFF2-40B4-BE49-F238E27FC236}">
                <a16:creationId xmlns:a16="http://schemas.microsoft.com/office/drawing/2014/main" id="{800B39DD-1A35-48EC-313A-140A66F9197C}"/>
              </a:ext>
            </a:extLst>
          </p:cNvPr>
          <p:cNvPicPr>
            <a:picLocks noChangeAspect="1"/>
          </p:cNvPicPr>
          <p:nvPr/>
        </p:nvPicPr>
        <p:blipFill>
          <a:blip r:embed="rId4"/>
          <a:stretch>
            <a:fillRect/>
          </a:stretch>
        </p:blipFill>
        <p:spPr>
          <a:xfrm>
            <a:off x="8782279" y="4562464"/>
            <a:ext cx="2899242" cy="1210433"/>
          </a:xfrm>
          <a:custGeom>
            <a:avLst/>
            <a:gdLst/>
            <a:ahLst/>
            <a:cxnLst/>
            <a:rect l="l" t="t" r="r" b="b"/>
            <a:pathLst>
              <a:path w="2833631" h="267701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p:spPr>
      </p:pic>
    </p:spTree>
    <p:extLst>
      <p:ext uri="{BB962C8B-B14F-4D97-AF65-F5344CB8AC3E}">
        <p14:creationId xmlns:p14="http://schemas.microsoft.com/office/powerpoint/2010/main" val="5503325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hape 292">
            <a:extLst>
              <a:ext uri="{FF2B5EF4-FFF2-40B4-BE49-F238E27FC236}">
                <a16:creationId xmlns:a16="http://schemas.microsoft.com/office/drawing/2014/main" id="{DE511C84-8786-B53F-40A6-7115DE89C1ED}"/>
              </a:ext>
            </a:extLst>
          </p:cNvPr>
          <p:cNvSpPr txBox="1"/>
          <p:nvPr/>
        </p:nvSpPr>
        <p:spPr>
          <a:xfrm>
            <a:off x="2879651" y="770810"/>
            <a:ext cx="10515600" cy="1133693"/>
          </a:xfrm>
          <a:prstGeom prst="rect">
            <a:avLst/>
          </a:prstGeom>
        </p:spPr>
        <p:txBody>
          <a:bodyPr spcFirstLastPara="1" vert="horz" lIns="91440" tIns="45720" rIns="91440" bIns="45720" rtlCol="0" anchor="ctr" anchorCtr="0">
            <a:normAutofit/>
          </a:bodyPr>
          <a:lstStyle/>
          <a:p>
            <a:pPr marL="0" lvl="0" indent="0">
              <a:lnSpc>
                <a:spcPct val="90000"/>
              </a:lnSpc>
              <a:spcBef>
                <a:spcPct val="0"/>
              </a:spcBef>
              <a:spcAft>
                <a:spcPts val="600"/>
              </a:spcAft>
            </a:pPr>
            <a:r>
              <a:rPr lang="en-US" sz="5200" b="1" kern="1200" dirty="0">
                <a:solidFill>
                  <a:schemeClr val="tx1"/>
                </a:solidFill>
                <a:latin typeface="Montserrat" panose="00000500000000000000" pitchFamily="2" charset="0"/>
                <a:ea typeface="+mj-ea"/>
                <a:cs typeface="+mj-cs"/>
              </a:rPr>
              <a:t>Leadership Identification</a:t>
            </a:r>
          </a:p>
        </p:txBody>
      </p:sp>
      <p:pic>
        <p:nvPicPr>
          <p:cNvPr id="5" name="Picture 4" descr="A group of people smiling&#10;&#10;Description automatically generated">
            <a:extLst>
              <a:ext uri="{FF2B5EF4-FFF2-40B4-BE49-F238E27FC236}">
                <a16:creationId xmlns:a16="http://schemas.microsoft.com/office/drawing/2014/main" id="{70BEF1C4-7A72-C50A-CABC-33F7D3DB2C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5196" y="1965960"/>
            <a:ext cx="2198558" cy="1463040"/>
          </a:xfrm>
          <a:prstGeom prst="rect">
            <a:avLst/>
          </a:prstGeom>
        </p:spPr>
      </p:pic>
      <p:pic>
        <p:nvPicPr>
          <p:cNvPr id="7" name="Picture 6" descr="A person in a black suit&#10;&#10;Description automatically generated">
            <a:extLst>
              <a:ext uri="{FF2B5EF4-FFF2-40B4-BE49-F238E27FC236}">
                <a16:creationId xmlns:a16="http://schemas.microsoft.com/office/drawing/2014/main" id="{59561EAB-1477-BBE6-317F-1BC12CD120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8417" y="4221978"/>
            <a:ext cx="2782468" cy="1463040"/>
          </a:xfrm>
          <a:prstGeom prst="rect">
            <a:avLst/>
          </a:prstGeom>
        </p:spPr>
      </p:pic>
      <p:sp>
        <p:nvSpPr>
          <p:cNvPr id="8" name="Shape 296">
            <a:extLst>
              <a:ext uri="{FF2B5EF4-FFF2-40B4-BE49-F238E27FC236}">
                <a16:creationId xmlns:a16="http://schemas.microsoft.com/office/drawing/2014/main" id="{B1D4816D-B386-FF32-CC36-910FB098DF69}"/>
              </a:ext>
            </a:extLst>
          </p:cNvPr>
          <p:cNvSpPr txBox="1"/>
          <p:nvPr/>
        </p:nvSpPr>
        <p:spPr>
          <a:xfrm>
            <a:off x="1488417" y="5779582"/>
            <a:ext cx="2826731" cy="401565"/>
          </a:xfrm>
          <a:prstGeom prst="rect">
            <a:avLst/>
          </a:prstGeom>
          <a:noFill/>
          <a:ln>
            <a:noFill/>
          </a:ln>
        </p:spPr>
        <p:txBody>
          <a:bodyPr spcFirstLastPara="1" wrap="square" lIns="91425" tIns="91425" rIns="91425" bIns="91425" anchor="t" anchorCtr="0">
            <a:noAutofit/>
          </a:bodyPr>
          <a:lstStyle/>
          <a:p>
            <a:pPr algn="ctr" defTabSz="685800">
              <a:spcAft>
                <a:spcPts val="600"/>
              </a:spcAft>
            </a:pPr>
            <a:r>
              <a:rPr lang="en-US" sz="1800" b="1" kern="1200" dirty="0">
                <a:solidFill>
                  <a:schemeClr val="tx1"/>
                </a:solidFill>
                <a:latin typeface="Montserrat" panose="00000500000000000000" pitchFamily="2" charset="0"/>
              </a:rPr>
              <a:t>Natural Leaders</a:t>
            </a:r>
            <a:endParaRPr lang="en-US" sz="2400" b="1" dirty="0">
              <a:latin typeface="Montserrat" panose="00000500000000000000" pitchFamily="2" charset="0"/>
            </a:endParaRPr>
          </a:p>
        </p:txBody>
      </p:sp>
      <p:sp>
        <p:nvSpPr>
          <p:cNvPr id="9" name="Shape 297">
            <a:extLst>
              <a:ext uri="{FF2B5EF4-FFF2-40B4-BE49-F238E27FC236}">
                <a16:creationId xmlns:a16="http://schemas.microsoft.com/office/drawing/2014/main" id="{38914829-16A5-C630-D0AB-3F3CD5D076BC}"/>
              </a:ext>
            </a:extLst>
          </p:cNvPr>
          <p:cNvSpPr txBox="1"/>
          <p:nvPr/>
        </p:nvSpPr>
        <p:spPr>
          <a:xfrm>
            <a:off x="8205945" y="5800249"/>
            <a:ext cx="2241284" cy="380898"/>
          </a:xfrm>
          <a:prstGeom prst="rect">
            <a:avLst/>
          </a:prstGeom>
          <a:noFill/>
          <a:ln>
            <a:noFill/>
          </a:ln>
        </p:spPr>
        <p:txBody>
          <a:bodyPr spcFirstLastPara="1" wrap="square" lIns="91425" tIns="91425" rIns="91425" bIns="91425" anchor="t" anchorCtr="0">
            <a:noAutofit/>
          </a:bodyPr>
          <a:lstStyle/>
          <a:p>
            <a:pPr algn="ctr" defTabSz="685800">
              <a:spcAft>
                <a:spcPts val="600"/>
              </a:spcAft>
            </a:pPr>
            <a:r>
              <a:rPr lang="en-US" sz="1800" b="1" kern="1200" dirty="0">
                <a:solidFill>
                  <a:schemeClr val="tx1"/>
                </a:solidFill>
                <a:latin typeface="Montserrat" panose="00000500000000000000" pitchFamily="2" charset="0"/>
              </a:rPr>
              <a:t>Potential Leaders</a:t>
            </a:r>
            <a:endParaRPr lang="en-US" sz="2400" b="1" dirty="0">
              <a:latin typeface="Montserrat" panose="00000500000000000000" pitchFamily="2" charset="0"/>
            </a:endParaRPr>
          </a:p>
        </p:txBody>
      </p:sp>
      <p:pic>
        <p:nvPicPr>
          <p:cNvPr id="11" name="Picture 10" descr="A group of people sitting in a room&#10;&#10;Description automatically generated">
            <a:extLst>
              <a:ext uri="{FF2B5EF4-FFF2-40B4-BE49-F238E27FC236}">
                <a16:creationId xmlns:a16="http://schemas.microsoft.com/office/drawing/2014/main" id="{02745175-C571-06BB-D352-DAE1854AAB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0445" y="4221978"/>
            <a:ext cx="2198558" cy="1463040"/>
          </a:xfrm>
          <a:prstGeom prst="rect">
            <a:avLst/>
          </a:prstGeom>
        </p:spPr>
      </p:pic>
      <p:pic>
        <p:nvPicPr>
          <p:cNvPr id="3" name="Picture 2" descr="A red circle with white letters and a black background&#10;&#10;Description automatically generated">
            <a:extLst>
              <a:ext uri="{FF2B5EF4-FFF2-40B4-BE49-F238E27FC236}">
                <a16:creationId xmlns:a16="http://schemas.microsoft.com/office/drawing/2014/main" id="{88494084-9DEA-8E44-C604-4A9A9B84127A}"/>
              </a:ext>
            </a:extLst>
          </p:cNvPr>
          <p:cNvPicPr>
            <a:picLocks noChangeAspect="1"/>
          </p:cNvPicPr>
          <p:nvPr/>
        </p:nvPicPr>
        <p:blipFill>
          <a:blip r:embed="rId6"/>
          <a:stretch>
            <a:fillRect/>
          </a:stretch>
        </p:blipFill>
        <p:spPr>
          <a:xfrm>
            <a:off x="1082801" y="929889"/>
            <a:ext cx="1181100" cy="1181100"/>
          </a:xfrm>
          <a:prstGeom prst="rect">
            <a:avLst/>
          </a:prstGeom>
        </p:spPr>
      </p:pic>
    </p:spTree>
    <p:extLst>
      <p:ext uri="{BB962C8B-B14F-4D97-AF65-F5344CB8AC3E}">
        <p14:creationId xmlns:p14="http://schemas.microsoft.com/office/powerpoint/2010/main" val="4148703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hape 303">
            <a:extLst>
              <a:ext uri="{FF2B5EF4-FFF2-40B4-BE49-F238E27FC236}">
                <a16:creationId xmlns:a16="http://schemas.microsoft.com/office/drawing/2014/main" id="{CF28ABEC-F4EA-E7E9-7B06-A1571A72D303}"/>
              </a:ext>
            </a:extLst>
          </p:cNvPr>
          <p:cNvSpPr txBox="1"/>
          <p:nvPr/>
        </p:nvSpPr>
        <p:spPr>
          <a:xfrm>
            <a:off x="721243" y="330994"/>
            <a:ext cx="5092194" cy="4351338"/>
          </a:xfrm>
          <a:prstGeom prst="rect">
            <a:avLst/>
          </a:prstGeom>
        </p:spPr>
        <p:txBody>
          <a:bodyPr spcFirstLastPara="1" vert="horz" lIns="91440" tIns="45720" rIns="91440" bIns="45720" rtlCol="0" anchorCtr="0">
            <a:noAutofit/>
          </a:bodyPr>
          <a:lstStyle/>
          <a:p>
            <a:pPr marL="0" lvl="0" indent="-228600">
              <a:lnSpc>
                <a:spcPct val="90000"/>
              </a:lnSpc>
              <a:spcBef>
                <a:spcPts val="0"/>
              </a:spcBef>
              <a:spcAft>
                <a:spcPts val="600"/>
              </a:spcAft>
              <a:buFont typeface="Arial" panose="020B0604020202020204" pitchFamily="34" charset="0"/>
              <a:buChar char="•"/>
            </a:pPr>
            <a:endParaRPr lang="en-US" sz="3200" dirty="0">
              <a:latin typeface="Montserrat" panose="00000500000000000000" pitchFamily="2" charset="0"/>
            </a:endParaRPr>
          </a:p>
          <a:p>
            <a:pPr marL="0" lvl="0" indent="-228600">
              <a:lnSpc>
                <a:spcPct val="90000"/>
              </a:lnSpc>
              <a:spcBef>
                <a:spcPts val="0"/>
              </a:spcBef>
              <a:spcAft>
                <a:spcPts val="600"/>
              </a:spcAft>
              <a:buFont typeface="Arial" panose="020B0604020202020204" pitchFamily="34" charset="0"/>
              <a:buChar char="•"/>
            </a:pPr>
            <a:endParaRPr lang="en-US" sz="3200" dirty="0">
              <a:latin typeface="Montserrat" panose="00000500000000000000" pitchFamily="2" charset="0"/>
            </a:endParaRPr>
          </a:p>
          <a:p>
            <a:pPr marL="0" lvl="0" indent="-228600">
              <a:lnSpc>
                <a:spcPct val="90000"/>
              </a:lnSpc>
              <a:spcBef>
                <a:spcPts val="0"/>
              </a:spcBef>
              <a:spcAft>
                <a:spcPts val="600"/>
              </a:spcAft>
              <a:buFont typeface="Arial" panose="020B0604020202020204" pitchFamily="34" charset="0"/>
              <a:buChar char="•"/>
            </a:pPr>
            <a:endParaRPr lang="en-US" sz="3200" dirty="0">
              <a:latin typeface="Montserrat" panose="00000500000000000000" pitchFamily="2" charset="0"/>
            </a:endParaRPr>
          </a:p>
          <a:p>
            <a:pPr lvl="0">
              <a:lnSpc>
                <a:spcPct val="90000"/>
              </a:lnSpc>
              <a:spcBef>
                <a:spcPts val="0"/>
              </a:spcBef>
              <a:spcAft>
                <a:spcPts val="600"/>
              </a:spcAft>
            </a:pPr>
            <a:r>
              <a:rPr lang="en-US" sz="3200" b="1" dirty="0">
                <a:latin typeface="Montserrat" panose="00000500000000000000" pitchFamily="2" charset="0"/>
              </a:rPr>
              <a:t>The loudest person about an issue doesn’t necessarily make them a leader on that issue. </a:t>
            </a:r>
          </a:p>
          <a:p>
            <a:pPr lvl="0">
              <a:lnSpc>
                <a:spcPct val="90000"/>
              </a:lnSpc>
              <a:spcBef>
                <a:spcPts val="0"/>
              </a:spcBef>
              <a:spcAft>
                <a:spcPts val="600"/>
              </a:spcAft>
            </a:pPr>
            <a:endParaRPr lang="en-US" sz="3200" b="1" dirty="0">
              <a:latin typeface="Montserrat" panose="00000500000000000000" pitchFamily="2" charset="0"/>
            </a:endParaRPr>
          </a:p>
          <a:p>
            <a:pPr lvl="0">
              <a:lnSpc>
                <a:spcPct val="90000"/>
              </a:lnSpc>
              <a:spcBef>
                <a:spcPts val="0"/>
              </a:spcBef>
              <a:spcAft>
                <a:spcPts val="600"/>
              </a:spcAft>
            </a:pPr>
            <a:endParaRPr lang="en-US" sz="3200" b="1" dirty="0">
              <a:latin typeface="Montserrat" panose="00000500000000000000" pitchFamily="2" charset="0"/>
            </a:endParaRPr>
          </a:p>
          <a:p>
            <a:pPr lvl="0">
              <a:lnSpc>
                <a:spcPct val="90000"/>
              </a:lnSpc>
              <a:spcBef>
                <a:spcPts val="0"/>
              </a:spcBef>
              <a:spcAft>
                <a:spcPts val="600"/>
              </a:spcAft>
            </a:pPr>
            <a:r>
              <a:rPr lang="en-US" sz="3200" b="1" dirty="0">
                <a:latin typeface="Montserrat" panose="00000500000000000000" pitchFamily="2" charset="0"/>
              </a:rPr>
              <a:t>It just makes them loud</a:t>
            </a:r>
            <a:r>
              <a:rPr lang="en-US" sz="3200" dirty="0">
                <a:latin typeface="Montserrat" panose="00000500000000000000" pitchFamily="2" charset="0"/>
              </a:rPr>
              <a:t>.</a:t>
            </a:r>
          </a:p>
        </p:txBody>
      </p:sp>
      <p:sp>
        <p:nvSpPr>
          <p:cNvPr id="18" name="Oval 17">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Picture 5" descr="A person yelling into a megaphone&#10;&#10;Description automatically generated">
            <a:extLst>
              <a:ext uri="{FF2B5EF4-FFF2-40B4-BE49-F238E27FC236}">
                <a16:creationId xmlns:a16="http://schemas.microsoft.com/office/drawing/2014/main" id="{6BC73AC1-239C-8E14-19AF-273FB5A66E9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l="27229" r="3640" b="1"/>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20" name="Arc 19">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2" name="Picture 1" descr="A blue circle with white letters and a black background&#10;&#10;Description automatically generated">
            <a:extLst>
              <a:ext uri="{FF2B5EF4-FFF2-40B4-BE49-F238E27FC236}">
                <a16:creationId xmlns:a16="http://schemas.microsoft.com/office/drawing/2014/main" id="{C5DAB4A7-7B72-DD5A-3B0A-6A2C2EBF0C17}"/>
              </a:ext>
            </a:extLst>
          </p:cNvPr>
          <p:cNvPicPr>
            <a:picLocks noChangeAspect="1"/>
          </p:cNvPicPr>
          <p:nvPr/>
        </p:nvPicPr>
        <p:blipFill rotWithShape="1">
          <a:blip r:embed="rId5"/>
          <a:srcRect t="7932" r="-4" b="6595"/>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41673574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53E60C6D-4E85-4E14-BCDF-BF15C241F7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hape 309">
            <a:extLst>
              <a:ext uri="{FF2B5EF4-FFF2-40B4-BE49-F238E27FC236}">
                <a16:creationId xmlns:a16="http://schemas.microsoft.com/office/drawing/2014/main" id="{3F147558-0311-CD5E-9DFC-C6E456711717}"/>
              </a:ext>
            </a:extLst>
          </p:cNvPr>
          <p:cNvSpPr txBox="1"/>
          <p:nvPr/>
        </p:nvSpPr>
        <p:spPr>
          <a:xfrm>
            <a:off x="6151294" y="486184"/>
            <a:ext cx="5397237" cy="1325563"/>
          </a:xfrm>
          <a:prstGeom prst="rect">
            <a:avLst/>
          </a:prstGeom>
        </p:spPr>
        <p:txBody>
          <a:bodyPr spcFirstLastPara="1" vert="horz" lIns="91440" tIns="45720" rIns="91440" bIns="45720" rtlCol="0" anchor="ctr" anchorCtr="0">
            <a:normAutofit/>
          </a:bodyPr>
          <a:lstStyle/>
          <a:p>
            <a:pPr marL="0" lvl="0" indent="0">
              <a:lnSpc>
                <a:spcPct val="90000"/>
              </a:lnSpc>
              <a:spcBef>
                <a:spcPct val="0"/>
              </a:spcBef>
              <a:spcAft>
                <a:spcPts val="600"/>
              </a:spcAft>
            </a:pPr>
            <a:r>
              <a:rPr lang="en-US" sz="4100" b="1" dirty="0">
                <a:latin typeface="Montserrat" panose="00000500000000000000" pitchFamily="2" charset="0"/>
                <a:ea typeface="+mj-ea"/>
                <a:cs typeface="+mj-cs"/>
              </a:rPr>
              <a:t>Leadership Development</a:t>
            </a:r>
          </a:p>
        </p:txBody>
      </p:sp>
      <p:pic>
        <p:nvPicPr>
          <p:cNvPr id="8" name="Picture 7" descr="A person in a blue shirt and suspenders">
            <a:extLst>
              <a:ext uri="{FF2B5EF4-FFF2-40B4-BE49-F238E27FC236}">
                <a16:creationId xmlns:a16="http://schemas.microsoft.com/office/drawing/2014/main" id="{89FC32A0-2104-D89E-DD8A-8770B6CF77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353" y="598677"/>
            <a:ext cx="3279952" cy="2733294"/>
          </a:xfrm>
          <a:custGeom>
            <a:avLst/>
            <a:gdLst/>
            <a:ahLst/>
            <a:cxnLst/>
            <a:rect l="l" t="t" r="r" b="b"/>
            <a:pathLst>
              <a:path w="4555700" h="2733294">
                <a:moveTo>
                  <a:pt x="82217" y="0"/>
                </a:moveTo>
                <a:lnTo>
                  <a:pt x="4473483" y="0"/>
                </a:lnTo>
                <a:cubicBezTo>
                  <a:pt x="4518890" y="0"/>
                  <a:pt x="4555700" y="36810"/>
                  <a:pt x="4555700" y="82217"/>
                </a:cubicBezTo>
                <a:lnTo>
                  <a:pt x="4555700" y="2651077"/>
                </a:lnTo>
                <a:cubicBezTo>
                  <a:pt x="4555700" y="2696484"/>
                  <a:pt x="4518890" y="2733294"/>
                  <a:pt x="4473483" y="2733294"/>
                </a:cubicBezTo>
                <a:lnTo>
                  <a:pt x="82217" y="2733294"/>
                </a:lnTo>
                <a:cubicBezTo>
                  <a:pt x="36810" y="2733294"/>
                  <a:pt x="0" y="2696484"/>
                  <a:pt x="0" y="2651077"/>
                </a:cubicBezTo>
                <a:lnTo>
                  <a:pt x="0" y="82217"/>
                </a:lnTo>
                <a:cubicBezTo>
                  <a:pt x="0" y="36810"/>
                  <a:pt x="36810" y="0"/>
                  <a:pt x="82217" y="0"/>
                </a:cubicBezTo>
                <a:close/>
              </a:path>
            </a:pathLst>
          </a:custGeom>
        </p:spPr>
      </p:pic>
      <p:sp>
        <p:nvSpPr>
          <p:cNvPr id="15" name="Freeform: Shape 14">
            <a:extLst>
              <a:ext uri="{FF2B5EF4-FFF2-40B4-BE49-F238E27FC236}">
                <a16:creationId xmlns:a16="http://schemas.microsoft.com/office/drawing/2014/main" id="{7D42D292-4C48-479B-9E59-E29CD9871C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black and white logo&#10;&#10;Description automatically generated">
            <a:extLst>
              <a:ext uri="{FF2B5EF4-FFF2-40B4-BE49-F238E27FC236}">
                <a16:creationId xmlns:a16="http://schemas.microsoft.com/office/drawing/2014/main" id="{3E610B8B-4401-5334-63CD-58EB94B67CA3}"/>
              </a:ext>
            </a:extLst>
          </p:cNvPr>
          <p:cNvPicPr>
            <a:picLocks noChangeAspect="1"/>
          </p:cNvPicPr>
          <p:nvPr/>
        </p:nvPicPr>
        <p:blipFill>
          <a:blip r:embed="rId4"/>
          <a:stretch>
            <a:fillRect/>
          </a:stretch>
        </p:blipFill>
        <p:spPr>
          <a:xfrm>
            <a:off x="698353" y="3526029"/>
            <a:ext cx="2733293" cy="2733293"/>
          </a:xfrm>
          <a:custGeom>
            <a:avLst/>
            <a:gdLst/>
            <a:ahLst/>
            <a:cxnLst/>
            <a:rect l="l" t="t" r="r" b="b"/>
            <a:pathLst>
              <a:path w="4438338" h="2323972">
                <a:moveTo>
                  <a:pt x="69905" y="0"/>
                </a:moveTo>
                <a:lnTo>
                  <a:pt x="4368433" y="0"/>
                </a:lnTo>
                <a:cubicBezTo>
                  <a:pt x="4407040" y="0"/>
                  <a:pt x="4438338" y="31298"/>
                  <a:pt x="4438338" y="69905"/>
                </a:cubicBezTo>
                <a:lnTo>
                  <a:pt x="4438338" y="2254067"/>
                </a:lnTo>
                <a:cubicBezTo>
                  <a:pt x="4438338" y="2292674"/>
                  <a:pt x="4407040" y="2323972"/>
                  <a:pt x="4368433" y="2323972"/>
                </a:cubicBezTo>
                <a:lnTo>
                  <a:pt x="69905" y="2323972"/>
                </a:lnTo>
                <a:cubicBezTo>
                  <a:pt x="31298" y="2323972"/>
                  <a:pt x="0" y="2292674"/>
                  <a:pt x="0" y="2254067"/>
                </a:cubicBezTo>
                <a:lnTo>
                  <a:pt x="0" y="69905"/>
                </a:lnTo>
                <a:cubicBezTo>
                  <a:pt x="0" y="31298"/>
                  <a:pt x="31298" y="0"/>
                  <a:pt x="69905" y="0"/>
                </a:cubicBezTo>
                <a:close/>
              </a:path>
            </a:pathLst>
          </a:custGeom>
        </p:spPr>
      </p:pic>
      <p:sp>
        <p:nvSpPr>
          <p:cNvPr id="6" name="Shape 311">
            <a:extLst>
              <a:ext uri="{FF2B5EF4-FFF2-40B4-BE49-F238E27FC236}">
                <a16:creationId xmlns:a16="http://schemas.microsoft.com/office/drawing/2014/main" id="{2F7C9922-C41A-6C15-6D78-BF734675539D}"/>
              </a:ext>
            </a:extLst>
          </p:cNvPr>
          <p:cNvSpPr txBox="1"/>
          <p:nvPr/>
        </p:nvSpPr>
        <p:spPr>
          <a:xfrm>
            <a:off x="6151294" y="1946684"/>
            <a:ext cx="5397237" cy="4351338"/>
          </a:xfrm>
          <a:prstGeom prst="rect">
            <a:avLst/>
          </a:prstGeom>
        </p:spPr>
        <p:txBody>
          <a:bodyPr spcFirstLastPara="1" vert="horz" lIns="91440" tIns="45720" rIns="91440" bIns="45720" rtlCol="0" anchorCtr="0">
            <a:normAutofit/>
          </a:bodyPr>
          <a:lstStyle/>
          <a:p>
            <a:pPr marL="0" lvl="0" indent="-228600">
              <a:lnSpc>
                <a:spcPct val="90000"/>
              </a:lnSpc>
              <a:spcBef>
                <a:spcPts val="0"/>
              </a:spcBef>
              <a:spcAft>
                <a:spcPts val="600"/>
              </a:spcAft>
              <a:buFont typeface="Arial" panose="020B0604020202020204" pitchFamily="34" charset="0"/>
              <a:buChar char="•"/>
            </a:pPr>
            <a:r>
              <a:rPr lang="en-US" sz="3200" b="1" dirty="0">
                <a:latin typeface="Montserrat" panose="00000500000000000000" pitchFamily="2" charset="0"/>
              </a:rPr>
              <a:t>Intentional leadership development</a:t>
            </a:r>
          </a:p>
          <a:p>
            <a:pPr marL="0" lvl="0" indent="-228600">
              <a:lnSpc>
                <a:spcPct val="90000"/>
              </a:lnSpc>
              <a:spcBef>
                <a:spcPts val="0"/>
              </a:spcBef>
              <a:spcAft>
                <a:spcPts val="600"/>
              </a:spcAft>
              <a:buFont typeface="Arial" panose="020B0604020202020204" pitchFamily="34" charset="0"/>
              <a:buChar char="•"/>
            </a:pPr>
            <a:endParaRPr lang="en-US" sz="3200" b="1" dirty="0">
              <a:latin typeface="Montserrat" panose="00000500000000000000" pitchFamily="2" charset="0"/>
            </a:endParaRPr>
          </a:p>
          <a:p>
            <a:pPr marL="0" lvl="0" indent="-228600">
              <a:lnSpc>
                <a:spcPct val="90000"/>
              </a:lnSpc>
              <a:spcBef>
                <a:spcPts val="0"/>
              </a:spcBef>
              <a:spcAft>
                <a:spcPts val="600"/>
              </a:spcAft>
              <a:buFont typeface="Arial" panose="020B0604020202020204" pitchFamily="34" charset="0"/>
              <a:buChar char="•"/>
            </a:pPr>
            <a:r>
              <a:rPr lang="en-US" sz="3200" b="1" dirty="0">
                <a:latin typeface="Montserrat" panose="00000500000000000000" pitchFamily="2" charset="0"/>
              </a:rPr>
              <a:t>Lead democratically </a:t>
            </a:r>
          </a:p>
          <a:p>
            <a:pPr marL="0" lvl="0" indent="-228600">
              <a:lnSpc>
                <a:spcPct val="90000"/>
              </a:lnSpc>
              <a:spcBef>
                <a:spcPts val="0"/>
              </a:spcBef>
              <a:spcAft>
                <a:spcPts val="600"/>
              </a:spcAft>
              <a:buFont typeface="Arial" panose="020B0604020202020204" pitchFamily="34" charset="0"/>
              <a:buChar char="•"/>
            </a:pPr>
            <a:endParaRPr lang="en-US" sz="3200" b="1" dirty="0">
              <a:latin typeface="Montserrat" panose="00000500000000000000" pitchFamily="2" charset="0"/>
            </a:endParaRPr>
          </a:p>
          <a:p>
            <a:pPr marL="0" lvl="0" indent="-228600">
              <a:lnSpc>
                <a:spcPct val="90000"/>
              </a:lnSpc>
              <a:spcBef>
                <a:spcPts val="0"/>
              </a:spcBef>
              <a:spcAft>
                <a:spcPts val="600"/>
              </a:spcAft>
              <a:buFont typeface="Arial" panose="020B0604020202020204" pitchFamily="34" charset="0"/>
              <a:buChar char="•"/>
            </a:pPr>
            <a:r>
              <a:rPr lang="en-US" sz="3200" b="1" dirty="0">
                <a:latin typeface="Montserrat" panose="00000500000000000000" pitchFamily="2" charset="0"/>
              </a:rPr>
              <a:t>Encourage learning</a:t>
            </a:r>
          </a:p>
          <a:p>
            <a:pPr marL="0" lvl="0" indent="-228600">
              <a:lnSpc>
                <a:spcPct val="90000"/>
              </a:lnSpc>
              <a:spcBef>
                <a:spcPts val="0"/>
              </a:spcBef>
              <a:spcAft>
                <a:spcPts val="600"/>
              </a:spcAft>
              <a:buFont typeface="Arial" panose="020B0604020202020204" pitchFamily="34" charset="0"/>
              <a:buChar char="•"/>
            </a:pPr>
            <a:endParaRPr lang="en-US" sz="3200" b="1" dirty="0">
              <a:latin typeface="Montserrat" panose="00000500000000000000" pitchFamily="2" charset="0"/>
            </a:endParaRPr>
          </a:p>
          <a:p>
            <a:pPr marL="0" lvl="0" indent="-228600">
              <a:lnSpc>
                <a:spcPct val="90000"/>
              </a:lnSpc>
              <a:spcBef>
                <a:spcPts val="0"/>
              </a:spcBef>
              <a:spcAft>
                <a:spcPts val="600"/>
              </a:spcAft>
              <a:buFont typeface="Arial" panose="020B0604020202020204" pitchFamily="34" charset="0"/>
              <a:buChar char="•"/>
            </a:pPr>
            <a:r>
              <a:rPr lang="en-US" sz="3200" b="1" dirty="0">
                <a:latin typeface="Montserrat" panose="00000500000000000000" pitchFamily="2" charset="0"/>
              </a:rPr>
              <a:t>Communicate</a:t>
            </a:r>
          </a:p>
        </p:txBody>
      </p:sp>
      <p:sp>
        <p:nvSpPr>
          <p:cNvPr id="17" name="Arc 16">
            <a:extLst>
              <a:ext uri="{FF2B5EF4-FFF2-40B4-BE49-F238E27FC236}">
                <a16:creationId xmlns:a16="http://schemas.microsoft.com/office/drawing/2014/main" id="{533DF362-939D-4EEE-8DC4-6B54607E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95198">
            <a:off x="1539683" y="162676"/>
            <a:ext cx="4083433" cy="4083433"/>
          </a:xfrm>
          <a:prstGeom prst="arc">
            <a:avLst>
              <a:gd name="adj1" fmla="val 17445962"/>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10388559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318">
            <a:extLst>
              <a:ext uri="{FF2B5EF4-FFF2-40B4-BE49-F238E27FC236}">
                <a16:creationId xmlns:a16="http://schemas.microsoft.com/office/drawing/2014/main" id="{BAD4BB63-475D-76A7-09D9-0889C3CCC4F7}"/>
              </a:ext>
            </a:extLst>
          </p:cNvPr>
          <p:cNvSpPr txBox="1"/>
          <p:nvPr/>
        </p:nvSpPr>
        <p:spPr>
          <a:xfrm>
            <a:off x="2545000" y="799550"/>
            <a:ext cx="8761200" cy="10359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US" sz="4800" dirty="0">
                <a:latin typeface="Montserrat" pitchFamily="2" charset="0"/>
              </a:rPr>
              <a:t>Membership Charting</a:t>
            </a:r>
            <a:endParaRPr sz="4800" dirty="0">
              <a:latin typeface="Montserrat" pitchFamily="2" charset="0"/>
            </a:endParaRPr>
          </a:p>
        </p:txBody>
      </p:sp>
      <p:graphicFrame>
        <p:nvGraphicFramePr>
          <p:cNvPr id="5" name="Shape 317">
            <a:extLst>
              <a:ext uri="{FF2B5EF4-FFF2-40B4-BE49-F238E27FC236}">
                <a16:creationId xmlns:a16="http://schemas.microsoft.com/office/drawing/2014/main" id="{39D41FA3-C2AF-3A31-8FDC-9A8A17D821B5}"/>
              </a:ext>
            </a:extLst>
          </p:cNvPr>
          <p:cNvGraphicFramePr/>
          <p:nvPr>
            <p:extLst>
              <p:ext uri="{D42A27DB-BD31-4B8C-83A1-F6EECF244321}">
                <p14:modId xmlns:p14="http://schemas.microsoft.com/office/powerpoint/2010/main" val="3525528214"/>
              </p:ext>
            </p:extLst>
          </p:nvPr>
        </p:nvGraphicFramePr>
        <p:xfrm>
          <a:off x="1148425" y="2230075"/>
          <a:ext cx="10253375" cy="3805125"/>
        </p:xfrm>
        <a:graphic>
          <a:graphicData uri="http://schemas.openxmlformats.org/drawingml/2006/table">
            <a:tbl>
              <a:tblPr>
                <a:noFill/>
              </a:tblPr>
              <a:tblGrid>
                <a:gridCol w="1582550">
                  <a:extLst>
                    <a:ext uri="{9D8B030D-6E8A-4147-A177-3AD203B41FA5}">
                      <a16:colId xmlns:a16="http://schemas.microsoft.com/office/drawing/2014/main" val="20000"/>
                    </a:ext>
                  </a:extLst>
                </a:gridCol>
                <a:gridCol w="2103625">
                  <a:extLst>
                    <a:ext uri="{9D8B030D-6E8A-4147-A177-3AD203B41FA5}">
                      <a16:colId xmlns:a16="http://schemas.microsoft.com/office/drawing/2014/main" val="20001"/>
                    </a:ext>
                  </a:extLst>
                </a:gridCol>
                <a:gridCol w="1009825">
                  <a:extLst>
                    <a:ext uri="{9D8B030D-6E8A-4147-A177-3AD203B41FA5}">
                      <a16:colId xmlns:a16="http://schemas.microsoft.com/office/drawing/2014/main" val="20002"/>
                    </a:ext>
                  </a:extLst>
                </a:gridCol>
                <a:gridCol w="869125">
                  <a:extLst>
                    <a:ext uri="{9D8B030D-6E8A-4147-A177-3AD203B41FA5}">
                      <a16:colId xmlns:a16="http://schemas.microsoft.com/office/drawing/2014/main" val="20003"/>
                    </a:ext>
                  </a:extLst>
                </a:gridCol>
                <a:gridCol w="563000">
                  <a:extLst>
                    <a:ext uri="{9D8B030D-6E8A-4147-A177-3AD203B41FA5}">
                      <a16:colId xmlns:a16="http://schemas.microsoft.com/office/drawing/2014/main" val="20004"/>
                    </a:ext>
                  </a:extLst>
                </a:gridCol>
                <a:gridCol w="4125250">
                  <a:extLst>
                    <a:ext uri="{9D8B030D-6E8A-4147-A177-3AD203B41FA5}">
                      <a16:colId xmlns:a16="http://schemas.microsoft.com/office/drawing/2014/main" val="20005"/>
                    </a:ext>
                  </a:extLst>
                </a:gridCol>
              </a:tblGrid>
              <a:tr h="516975">
                <a:tc>
                  <a:txBody>
                    <a:bodyPr/>
                    <a:lstStyle/>
                    <a:p>
                      <a:pPr marL="0" lvl="0" indent="0" rtl="0">
                        <a:spcBef>
                          <a:spcPts val="0"/>
                        </a:spcBef>
                        <a:spcAft>
                          <a:spcPts val="0"/>
                        </a:spcAft>
                        <a:buNone/>
                      </a:pPr>
                      <a:r>
                        <a:rPr lang="en-US" sz="1000" b="1" dirty="0">
                          <a:latin typeface="Montserrat" panose="00000500000000000000" pitchFamily="2" charset="0"/>
                        </a:rPr>
                        <a:t>NAME</a:t>
                      </a:r>
                      <a:endParaRPr sz="1000" b="1" dirty="0">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ROOM</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Assignment</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TITLE</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MBR?</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NOTES</a:t>
                      </a:r>
                      <a:endParaRPr sz="1000" b="1">
                        <a:latin typeface="Montserrat" panose="00000500000000000000" pitchFamily="2" charset="0"/>
                      </a:endParaRPr>
                    </a:p>
                  </a:txBody>
                  <a:tcPr marL="91425" marR="91425" marT="91425" marB="91425"/>
                </a:tc>
                <a:extLst>
                  <a:ext uri="{0D108BD9-81ED-4DB2-BD59-A6C34878D82A}">
                    <a16:rowId xmlns:a16="http://schemas.microsoft.com/office/drawing/2014/main" val="10000"/>
                  </a:ext>
                </a:extLst>
              </a:tr>
              <a:tr h="410875">
                <a:tc>
                  <a:txBody>
                    <a:bodyPr/>
                    <a:lstStyle/>
                    <a:p>
                      <a:pPr marL="0" lvl="0" indent="0" rtl="0">
                        <a:spcBef>
                          <a:spcPts val="0"/>
                        </a:spcBef>
                        <a:spcAft>
                          <a:spcPts val="0"/>
                        </a:spcAft>
                        <a:buNone/>
                      </a:pPr>
                      <a:r>
                        <a:rPr lang="en-US" sz="1000" b="1">
                          <a:latin typeface="Montserrat" panose="00000500000000000000" pitchFamily="2" charset="0"/>
                        </a:rPr>
                        <a:t>Mary M. Bethune</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dirty="0">
                          <a:latin typeface="Montserrat" panose="00000500000000000000" pitchFamily="2" charset="0"/>
                        </a:rPr>
                        <a:t>Broadway A/1</a:t>
                      </a:r>
                      <a:endParaRPr sz="1000" b="1" dirty="0">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K</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Teacher</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N</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Has Kids at neighboring school/Time concerns </a:t>
                      </a:r>
                      <a:endParaRPr sz="1000" b="1">
                        <a:latin typeface="Montserrat" panose="00000500000000000000" pitchFamily="2" charset="0"/>
                      </a:endParaRPr>
                    </a:p>
                  </a:txBody>
                  <a:tcPr marL="91425" marR="91425" marT="91425" marB="91425"/>
                </a:tc>
                <a:extLst>
                  <a:ext uri="{0D108BD9-81ED-4DB2-BD59-A6C34878D82A}">
                    <a16:rowId xmlns:a16="http://schemas.microsoft.com/office/drawing/2014/main" val="10001"/>
                  </a:ext>
                </a:extLst>
              </a:tr>
              <a:tr h="410875">
                <a:tc>
                  <a:txBody>
                    <a:bodyPr/>
                    <a:lstStyle/>
                    <a:p>
                      <a:pPr marL="0" lvl="0" indent="0" rtl="0">
                        <a:spcBef>
                          <a:spcPts val="0"/>
                        </a:spcBef>
                        <a:spcAft>
                          <a:spcPts val="0"/>
                        </a:spcAft>
                        <a:buNone/>
                      </a:pPr>
                      <a:r>
                        <a:rPr lang="en-US" sz="1000" b="1">
                          <a:latin typeface="Montserrat" panose="00000500000000000000" pitchFamily="2" charset="0"/>
                        </a:rPr>
                        <a:t>Sheryl Mathis</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dirty="0">
                          <a:latin typeface="Montserrat" panose="00000500000000000000" pitchFamily="2" charset="0"/>
                        </a:rPr>
                        <a:t>Broadway B/2</a:t>
                      </a:r>
                      <a:endParaRPr sz="1000" b="1" dirty="0">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K</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Teacher</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Y</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Went to Loundon County Memorial Day Parade with LEA</a:t>
                      </a:r>
                      <a:endParaRPr sz="1000" b="1">
                        <a:latin typeface="Montserrat" panose="00000500000000000000" pitchFamily="2" charset="0"/>
                      </a:endParaRPr>
                    </a:p>
                  </a:txBody>
                  <a:tcPr marL="91425" marR="91425" marT="91425" marB="91425"/>
                </a:tc>
                <a:extLst>
                  <a:ext uri="{0D108BD9-81ED-4DB2-BD59-A6C34878D82A}">
                    <a16:rowId xmlns:a16="http://schemas.microsoft.com/office/drawing/2014/main" val="10002"/>
                  </a:ext>
                </a:extLst>
              </a:tr>
              <a:tr h="410875">
                <a:tc>
                  <a:txBody>
                    <a:bodyPr/>
                    <a:lstStyle/>
                    <a:p>
                      <a:pPr marL="0" lvl="0" indent="0" rtl="0">
                        <a:spcBef>
                          <a:spcPts val="0"/>
                        </a:spcBef>
                        <a:spcAft>
                          <a:spcPts val="0"/>
                        </a:spcAft>
                        <a:buNone/>
                      </a:pPr>
                      <a:r>
                        <a:rPr lang="en-US" sz="1000" b="1">
                          <a:latin typeface="Montserrat" panose="00000500000000000000" pitchFamily="2" charset="0"/>
                        </a:rPr>
                        <a:t>H.T. Nguyen</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Broadway C/3</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K</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Teacher</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Y</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Association Rep</a:t>
                      </a:r>
                      <a:endParaRPr sz="1000" b="1">
                        <a:latin typeface="Montserrat" panose="00000500000000000000" pitchFamily="2" charset="0"/>
                      </a:endParaRPr>
                    </a:p>
                  </a:txBody>
                  <a:tcPr marL="91425" marR="91425" marT="91425" marB="91425"/>
                </a:tc>
                <a:extLst>
                  <a:ext uri="{0D108BD9-81ED-4DB2-BD59-A6C34878D82A}">
                    <a16:rowId xmlns:a16="http://schemas.microsoft.com/office/drawing/2014/main" val="10003"/>
                  </a:ext>
                </a:extLst>
              </a:tr>
              <a:tr h="304775">
                <a:tc>
                  <a:txBody>
                    <a:bodyPr/>
                    <a:lstStyle/>
                    <a:p>
                      <a:pPr marL="0" lvl="0" indent="0" rtl="0">
                        <a:spcBef>
                          <a:spcPts val="0"/>
                        </a:spcBef>
                        <a:spcAft>
                          <a:spcPts val="0"/>
                        </a:spcAft>
                        <a:buNone/>
                      </a:pPr>
                      <a:r>
                        <a:rPr lang="en-US" sz="1000" b="1">
                          <a:latin typeface="Montserrat" panose="00000500000000000000" pitchFamily="2" charset="0"/>
                        </a:rPr>
                        <a:t>Phillip Randolph</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Hallway/(Alcove)/4</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CUST</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ESP</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N</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Recently Dropped due to "high dues", wife works at Walmart</a:t>
                      </a:r>
                      <a:endParaRPr sz="1000" b="1">
                        <a:latin typeface="Montserrat" panose="00000500000000000000" pitchFamily="2" charset="0"/>
                      </a:endParaRPr>
                    </a:p>
                  </a:txBody>
                  <a:tcPr marL="91425" marR="91425" marT="91425" marB="91425"/>
                </a:tc>
                <a:extLst>
                  <a:ext uri="{0D108BD9-81ED-4DB2-BD59-A6C34878D82A}">
                    <a16:rowId xmlns:a16="http://schemas.microsoft.com/office/drawing/2014/main" val="10004"/>
                  </a:ext>
                </a:extLst>
              </a:tr>
              <a:tr h="410875">
                <a:tc>
                  <a:txBody>
                    <a:bodyPr/>
                    <a:lstStyle/>
                    <a:p>
                      <a:pPr marL="0" lvl="0" indent="0" rtl="0">
                        <a:spcBef>
                          <a:spcPts val="0"/>
                        </a:spcBef>
                        <a:spcAft>
                          <a:spcPts val="0"/>
                        </a:spcAft>
                        <a:buNone/>
                      </a:pPr>
                      <a:r>
                        <a:rPr lang="en-US" sz="1000" b="1" dirty="0">
                          <a:latin typeface="Montserrat" panose="00000500000000000000" pitchFamily="2" charset="0"/>
                        </a:rPr>
                        <a:t>Mike Calvert</a:t>
                      </a:r>
                      <a:endParaRPr sz="1000" b="1" dirty="0">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Kentucky/5</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1</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Teacher</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N</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First Year Teacher, concerned about making waves.</a:t>
                      </a:r>
                      <a:endParaRPr sz="1000" b="1">
                        <a:latin typeface="Montserrat" panose="00000500000000000000" pitchFamily="2" charset="0"/>
                      </a:endParaRPr>
                    </a:p>
                  </a:txBody>
                  <a:tcPr marL="91425" marR="91425" marT="91425" marB="91425"/>
                </a:tc>
                <a:extLst>
                  <a:ext uri="{0D108BD9-81ED-4DB2-BD59-A6C34878D82A}">
                    <a16:rowId xmlns:a16="http://schemas.microsoft.com/office/drawing/2014/main" val="10005"/>
                  </a:ext>
                </a:extLst>
              </a:tr>
              <a:tr h="304775">
                <a:tc>
                  <a:txBody>
                    <a:bodyPr/>
                    <a:lstStyle/>
                    <a:p>
                      <a:pPr marL="0" lvl="0" indent="0" rtl="0">
                        <a:spcBef>
                          <a:spcPts val="0"/>
                        </a:spcBef>
                        <a:spcAft>
                          <a:spcPts val="0"/>
                        </a:spcAft>
                        <a:buNone/>
                      </a:pPr>
                      <a:r>
                        <a:rPr lang="en-US" sz="1000" b="1">
                          <a:latin typeface="Montserrat" panose="00000500000000000000" pitchFamily="2" charset="0"/>
                        </a:rPr>
                        <a:t>Rachelle Johnson</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Staff Lounge/C. Ballroom/6</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ESP</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ESP</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Y</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Doesn’t make a living wage, non active member</a:t>
                      </a:r>
                      <a:endParaRPr sz="1000" b="1">
                        <a:latin typeface="Montserrat" panose="00000500000000000000" pitchFamily="2" charset="0"/>
                      </a:endParaRPr>
                    </a:p>
                  </a:txBody>
                  <a:tcPr marL="91425" marR="91425" marT="91425" marB="91425"/>
                </a:tc>
                <a:extLst>
                  <a:ext uri="{0D108BD9-81ED-4DB2-BD59-A6C34878D82A}">
                    <a16:rowId xmlns:a16="http://schemas.microsoft.com/office/drawing/2014/main" val="10006"/>
                  </a:ext>
                </a:extLst>
              </a:tr>
              <a:tr h="410875">
                <a:tc>
                  <a:txBody>
                    <a:bodyPr/>
                    <a:lstStyle/>
                    <a:p>
                      <a:pPr marL="0" lvl="0" indent="0" rtl="0">
                        <a:spcBef>
                          <a:spcPts val="0"/>
                        </a:spcBef>
                        <a:spcAft>
                          <a:spcPts val="0"/>
                        </a:spcAft>
                        <a:buNone/>
                      </a:pPr>
                      <a:r>
                        <a:rPr lang="en-US" sz="1000" b="1">
                          <a:latin typeface="Montserrat" panose="00000500000000000000" pitchFamily="2" charset="0"/>
                        </a:rPr>
                        <a:t>Arnold Duncan</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Louis XVI/7</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1</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TEacher</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N</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Complains about pay, planning time, resources</a:t>
                      </a:r>
                      <a:endParaRPr sz="1000" b="1">
                        <a:latin typeface="Montserrat" panose="00000500000000000000" pitchFamily="2" charset="0"/>
                      </a:endParaRPr>
                    </a:p>
                  </a:txBody>
                  <a:tcPr marL="91425" marR="91425" marT="91425" marB="91425"/>
                </a:tc>
                <a:extLst>
                  <a:ext uri="{0D108BD9-81ED-4DB2-BD59-A6C34878D82A}">
                    <a16:rowId xmlns:a16="http://schemas.microsoft.com/office/drawing/2014/main" val="10007"/>
                  </a:ext>
                </a:extLst>
              </a:tr>
              <a:tr h="410875">
                <a:tc>
                  <a:txBody>
                    <a:bodyPr/>
                    <a:lstStyle/>
                    <a:p>
                      <a:pPr marL="0" lvl="0" indent="0" rtl="0">
                        <a:spcBef>
                          <a:spcPts val="0"/>
                        </a:spcBef>
                        <a:spcAft>
                          <a:spcPts val="0"/>
                        </a:spcAft>
                        <a:buNone/>
                      </a:pPr>
                      <a:r>
                        <a:rPr lang="en-US" sz="1000" b="1">
                          <a:latin typeface="Montserrat" panose="00000500000000000000" pitchFamily="2" charset="0"/>
                        </a:rPr>
                        <a:t>Fred Froebel</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Boardroom/8</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2</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Teacher</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a:latin typeface="Montserrat" panose="00000500000000000000" pitchFamily="2" charset="0"/>
                        </a:rPr>
                        <a:t>Y</a:t>
                      </a:r>
                      <a:endParaRPr sz="1000" b="1">
                        <a:latin typeface="Montserrat" panose="00000500000000000000" pitchFamily="2" charset="0"/>
                      </a:endParaRPr>
                    </a:p>
                  </a:txBody>
                  <a:tcPr marL="91425" marR="91425" marT="91425" marB="91425"/>
                </a:tc>
                <a:tc>
                  <a:txBody>
                    <a:bodyPr/>
                    <a:lstStyle/>
                    <a:p>
                      <a:pPr marL="0" lvl="0" indent="0" rtl="0">
                        <a:spcBef>
                          <a:spcPts val="0"/>
                        </a:spcBef>
                        <a:spcAft>
                          <a:spcPts val="0"/>
                        </a:spcAft>
                        <a:buNone/>
                      </a:pPr>
                      <a:r>
                        <a:rPr lang="en-US" sz="1000" b="1" dirty="0">
                          <a:latin typeface="Montserrat" panose="00000500000000000000" pitchFamily="2" charset="0"/>
                        </a:rPr>
                        <a:t>Fourth </a:t>
                      </a:r>
                      <a:r>
                        <a:rPr lang="en-US" sz="1000" b="1" dirty="0" err="1">
                          <a:latin typeface="Montserrat" panose="00000500000000000000" pitchFamily="2" charset="0"/>
                        </a:rPr>
                        <a:t>yr</a:t>
                      </a:r>
                      <a:r>
                        <a:rPr lang="en-US" sz="1000" b="1" dirty="0">
                          <a:latin typeface="Montserrat" panose="00000500000000000000" pitchFamily="2" charset="0"/>
                        </a:rPr>
                        <a:t> teacher, married to Kshama Sawant</a:t>
                      </a:r>
                      <a:endParaRPr sz="1000" b="1" dirty="0">
                        <a:latin typeface="Montserrat" panose="00000500000000000000" pitchFamily="2" charset="0"/>
                      </a:endParaRPr>
                    </a:p>
                  </a:txBody>
                  <a:tcPr marL="91425" marR="91425" marT="91425" marB="91425"/>
                </a:tc>
                <a:extLst>
                  <a:ext uri="{0D108BD9-81ED-4DB2-BD59-A6C34878D82A}">
                    <a16:rowId xmlns:a16="http://schemas.microsoft.com/office/drawing/2014/main" val="10008"/>
                  </a:ext>
                </a:extLst>
              </a:tr>
            </a:tbl>
          </a:graphicData>
        </a:graphic>
      </p:graphicFrame>
      <p:pic>
        <p:nvPicPr>
          <p:cNvPr id="2" name="Picture 1" descr="A red circle with white letters and a black background&#10;&#10;Description automatically generated">
            <a:extLst>
              <a:ext uri="{FF2B5EF4-FFF2-40B4-BE49-F238E27FC236}">
                <a16:creationId xmlns:a16="http://schemas.microsoft.com/office/drawing/2014/main" id="{EC4C9EFA-6649-921A-D78E-726213B6BACA}"/>
              </a:ext>
            </a:extLst>
          </p:cNvPr>
          <p:cNvPicPr>
            <a:picLocks noChangeAspect="1"/>
          </p:cNvPicPr>
          <p:nvPr/>
        </p:nvPicPr>
        <p:blipFill>
          <a:blip r:embed="rId3"/>
          <a:stretch>
            <a:fillRect/>
          </a:stretch>
        </p:blipFill>
        <p:spPr>
          <a:xfrm>
            <a:off x="885800" y="465278"/>
            <a:ext cx="1181100" cy="1181100"/>
          </a:xfrm>
          <a:prstGeom prst="rect">
            <a:avLst/>
          </a:prstGeom>
        </p:spPr>
      </p:pic>
    </p:spTree>
    <p:extLst>
      <p:ext uri="{BB962C8B-B14F-4D97-AF65-F5344CB8AC3E}">
        <p14:creationId xmlns:p14="http://schemas.microsoft.com/office/powerpoint/2010/main" val="27299281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325">
            <a:extLst>
              <a:ext uri="{FF2B5EF4-FFF2-40B4-BE49-F238E27FC236}">
                <a16:creationId xmlns:a16="http://schemas.microsoft.com/office/drawing/2014/main" id="{DD1809DA-47A9-1248-DA19-D63DB28C9207}"/>
              </a:ext>
            </a:extLst>
          </p:cNvPr>
          <p:cNvSpPr txBox="1"/>
          <p:nvPr/>
        </p:nvSpPr>
        <p:spPr>
          <a:xfrm>
            <a:off x="3546765" y="476824"/>
            <a:ext cx="7281949" cy="110799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5400" b="1" dirty="0">
                <a:latin typeface="Montserrat" panose="00000500000000000000" pitchFamily="2" charset="0"/>
                <a:ea typeface="Calibri"/>
                <a:cs typeface="Calibri"/>
                <a:sym typeface="Calibri"/>
              </a:rPr>
              <a:t>Building Mapping</a:t>
            </a:r>
            <a:endParaRPr sz="5400" b="1" dirty="0">
              <a:latin typeface="Montserrat" panose="00000500000000000000" pitchFamily="2" charset="0"/>
            </a:endParaRPr>
          </a:p>
        </p:txBody>
      </p:sp>
      <p:sp>
        <p:nvSpPr>
          <p:cNvPr id="3" name="Shape 327">
            <a:extLst>
              <a:ext uri="{FF2B5EF4-FFF2-40B4-BE49-F238E27FC236}">
                <a16:creationId xmlns:a16="http://schemas.microsoft.com/office/drawing/2014/main" id="{3548C928-CAD1-32C0-0504-B05D60CE5DD1}"/>
              </a:ext>
            </a:extLst>
          </p:cNvPr>
          <p:cNvSpPr txBox="1"/>
          <p:nvPr/>
        </p:nvSpPr>
        <p:spPr>
          <a:xfrm>
            <a:off x="474723" y="2881068"/>
            <a:ext cx="2648989"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b="1" dirty="0">
                <a:latin typeface="Montserrat" panose="00000500000000000000" pitchFamily="2" charset="0"/>
                <a:ea typeface="Calibri"/>
                <a:cs typeface="Calibri"/>
                <a:sym typeface="Calibri"/>
              </a:rPr>
              <a:t>What is a Building Map</a:t>
            </a:r>
            <a:r>
              <a:rPr lang="en-US" sz="4000" dirty="0">
                <a:latin typeface="Montserrat" panose="00000500000000000000" pitchFamily="2" charset="0"/>
                <a:ea typeface="Calibri"/>
                <a:cs typeface="Calibri"/>
                <a:sym typeface="Calibri"/>
              </a:rPr>
              <a:t>?</a:t>
            </a:r>
            <a:endParaRPr lang="en-US" sz="4000" dirty="0">
              <a:latin typeface="Montserrat" panose="00000500000000000000" pitchFamily="2" charset="0"/>
              <a:cs typeface="Calibri"/>
            </a:endParaRPr>
          </a:p>
        </p:txBody>
      </p:sp>
      <p:sp>
        <p:nvSpPr>
          <p:cNvPr id="5" name="Shape 329">
            <a:extLst>
              <a:ext uri="{FF2B5EF4-FFF2-40B4-BE49-F238E27FC236}">
                <a16:creationId xmlns:a16="http://schemas.microsoft.com/office/drawing/2014/main" id="{0A514641-6B77-F491-2769-5CB18E74CA95}"/>
              </a:ext>
            </a:extLst>
          </p:cNvPr>
          <p:cNvSpPr txBox="1"/>
          <p:nvPr/>
        </p:nvSpPr>
        <p:spPr>
          <a:xfrm>
            <a:off x="467126" y="4915979"/>
            <a:ext cx="5414100" cy="452100"/>
          </a:xfrm>
          <a:prstGeom prst="rect">
            <a:avLst/>
          </a:prstGeom>
          <a:noFill/>
          <a:ln>
            <a:noFill/>
          </a:ln>
        </p:spPr>
        <p:txBody>
          <a:bodyPr spcFirstLastPara="1" wrap="square" lIns="91425" tIns="91425" rIns="91425" bIns="91425" anchor="t" anchorCtr="0">
            <a:noAutofit/>
          </a:bodyPr>
          <a:lstStyle/>
          <a:p>
            <a:r>
              <a:rPr lang="en-US" sz="3600" b="1" dirty="0">
                <a:latin typeface="Montserrat" panose="00000500000000000000" pitchFamily="2" charset="0"/>
                <a:ea typeface="Calibri"/>
                <a:cs typeface="Calibri"/>
                <a:sym typeface="Calibri"/>
              </a:rPr>
              <a:t>Why make a building map?</a:t>
            </a:r>
            <a:endParaRPr lang="en-US" sz="2800" b="1" dirty="0">
              <a:latin typeface="Montserrat" panose="00000500000000000000" pitchFamily="2" charset="0"/>
              <a:ea typeface="Calibri"/>
              <a:cs typeface="Calibri"/>
            </a:endParaRPr>
          </a:p>
        </p:txBody>
      </p:sp>
      <p:pic>
        <p:nvPicPr>
          <p:cNvPr id="7" name="Picture 6" descr="A map of a university building">
            <a:extLst>
              <a:ext uri="{FF2B5EF4-FFF2-40B4-BE49-F238E27FC236}">
                <a16:creationId xmlns:a16="http://schemas.microsoft.com/office/drawing/2014/main" id="{7BBFC4A1-2A55-6F5D-1110-C9BBC8713C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2626" y="2316126"/>
            <a:ext cx="4616088" cy="3566160"/>
          </a:xfrm>
          <a:prstGeom prst="rect">
            <a:avLst/>
          </a:prstGeom>
        </p:spPr>
      </p:pic>
      <p:pic>
        <p:nvPicPr>
          <p:cNvPr id="6" name="Picture 5" descr="A blue circle with white letters and a black background&#10;&#10;Description automatically generated">
            <a:extLst>
              <a:ext uri="{FF2B5EF4-FFF2-40B4-BE49-F238E27FC236}">
                <a16:creationId xmlns:a16="http://schemas.microsoft.com/office/drawing/2014/main" id="{AF37ABCC-01C3-5C0C-8428-4ECF00CC498F}"/>
              </a:ext>
            </a:extLst>
          </p:cNvPr>
          <p:cNvPicPr>
            <a:picLocks noChangeAspect="1"/>
          </p:cNvPicPr>
          <p:nvPr/>
        </p:nvPicPr>
        <p:blipFill>
          <a:blip r:embed="rId4"/>
          <a:stretch>
            <a:fillRect/>
          </a:stretch>
        </p:blipFill>
        <p:spPr>
          <a:xfrm>
            <a:off x="1062813" y="624939"/>
            <a:ext cx="1181100" cy="1181100"/>
          </a:xfrm>
          <a:prstGeom prst="rect">
            <a:avLst/>
          </a:prstGeom>
        </p:spPr>
      </p:pic>
    </p:spTree>
    <p:extLst>
      <p:ext uri="{BB962C8B-B14F-4D97-AF65-F5344CB8AC3E}">
        <p14:creationId xmlns:p14="http://schemas.microsoft.com/office/powerpoint/2010/main" val="26197766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Arc 18">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descr="A red text on a black background&#10;&#10;Description automatically generated">
            <a:extLst>
              <a:ext uri="{FF2B5EF4-FFF2-40B4-BE49-F238E27FC236}">
                <a16:creationId xmlns:a16="http://schemas.microsoft.com/office/drawing/2014/main" id="{8530787C-D051-97C1-0DCC-068FD82E375E}"/>
              </a:ext>
            </a:extLst>
          </p:cNvPr>
          <p:cNvPicPr>
            <a:picLocks noChangeAspect="1"/>
          </p:cNvPicPr>
          <p:nvPr/>
        </p:nvPicPr>
        <p:blipFill>
          <a:blip r:embed="rId2"/>
          <a:stretch>
            <a:fillRect/>
          </a:stretch>
        </p:blipFill>
        <p:spPr>
          <a:xfrm>
            <a:off x="703182" y="2567803"/>
            <a:ext cx="4777381" cy="155265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2" name="Shape 421">
            <a:extLst>
              <a:ext uri="{FF2B5EF4-FFF2-40B4-BE49-F238E27FC236}">
                <a16:creationId xmlns:a16="http://schemas.microsoft.com/office/drawing/2014/main" id="{378697E1-6653-FB7A-12F6-57D5F9BDD563}"/>
              </a:ext>
            </a:extLst>
          </p:cNvPr>
          <p:cNvSpPr txBox="1"/>
          <p:nvPr/>
        </p:nvSpPr>
        <p:spPr>
          <a:xfrm>
            <a:off x="5788637" y="1452815"/>
            <a:ext cx="5458838" cy="4192520"/>
          </a:xfrm>
          <a:prstGeom prst="rect">
            <a:avLst/>
          </a:prstGeom>
        </p:spPr>
        <p:txBody>
          <a:bodyPr spcFirstLastPara="1" vert="horz" lIns="91440" tIns="45720" rIns="91440" bIns="45720" rtlCol="0" anchorCtr="0">
            <a:noAutofit/>
          </a:bodyPr>
          <a:lstStyle/>
          <a:p>
            <a:pPr marL="0" marR="0" lvl="0" indent="-228600">
              <a:lnSpc>
                <a:spcPct val="90000"/>
              </a:lnSpc>
              <a:spcBef>
                <a:spcPts val="0"/>
              </a:spcBef>
              <a:spcAft>
                <a:spcPts val="600"/>
              </a:spcAft>
              <a:buFont typeface="Arial" panose="020B0604020202020204" pitchFamily="34" charset="0"/>
              <a:buChar char="•"/>
            </a:pPr>
            <a:r>
              <a:rPr lang="en-US" sz="4000" b="1" dirty="0">
                <a:latin typeface="Montserrat" panose="00000500000000000000" pitchFamily="2" charset="0"/>
                <a:sym typeface="Calibri"/>
              </a:rPr>
              <a:t>Issue Identification</a:t>
            </a:r>
          </a:p>
          <a:p>
            <a:pPr marL="0" marR="0" lvl="0" indent="-228600">
              <a:lnSpc>
                <a:spcPct val="90000"/>
              </a:lnSpc>
              <a:spcBef>
                <a:spcPts val="0"/>
              </a:spcBef>
              <a:spcAft>
                <a:spcPts val="600"/>
              </a:spcAft>
              <a:buFont typeface="Arial" panose="020B0604020202020204" pitchFamily="34" charset="0"/>
              <a:buChar char="•"/>
            </a:pPr>
            <a:endParaRPr lang="en-US" sz="4000" b="1" dirty="0">
              <a:latin typeface="Montserrat" panose="00000500000000000000" pitchFamily="2" charset="0"/>
              <a:sym typeface="Calibri"/>
            </a:endParaRPr>
          </a:p>
          <a:p>
            <a:pPr marL="0" marR="0" lvl="0" indent="-228600">
              <a:lnSpc>
                <a:spcPct val="90000"/>
              </a:lnSpc>
              <a:spcBef>
                <a:spcPts val="0"/>
              </a:spcBef>
              <a:spcAft>
                <a:spcPts val="600"/>
              </a:spcAft>
              <a:buFont typeface="Arial" panose="020B0604020202020204" pitchFamily="34" charset="0"/>
              <a:buChar char="•"/>
            </a:pPr>
            <a:r>
              <a:rPr lang="en-US" sz="4000" b="1" dirty="0">
                <a:latin typeface="Montserrat" panose="00000500000000000000" pitchFamily="2" charset="0"/>
                <a:sym typeface="Calibri"/>
              </a:rPr>
              <a:t>Gripes vs. Grievances</a:t>
            </a:r>
          </a:p>
          <a:p>
            <a:pPr marL="0" lvl="0" indent="-228600">
              <a:lnSpc>
                <a:spcPct val="90000"/>
              </a:lnSpc>
              <a:spcBef>
                <a:spcPts val="0"/>
              </a:spcBef>
              <a:spcAft>
                <a:spcPts val="600"/>
              </a:spcAft>
              <a:buClr>
                <a:schemeClr val="dk1"/>
              </a:buClr>
              <a:buFont typeface="Arial" panose="020B0604020202020204" pitchFamily="34" charset="0"/>
              <a:buChar char="•"/>
            </a:pPr>
            <a:r>
              <a:rPr lang="en-US" sz="4000" b="1" dirty="0">
                <a:latin typeface="Montserrat" panose="00000500000000000000" pitchFamily="2" charset="0"/>
                <a:sym typeface="Calibri"/>
              </a:rPr>
              <a:t>Organizing Issues</a:t>
            </a:r>
          </a:p>
          <a:p>
            <a:pPr marL="0" marR="0" lvl="0" indent="-228600">
              <a:lnSpc>
                <a:spcPct val="90000"/>
              </a:lnSpc>
              <a:spcBef>
                <a:spcPts val="0"/>
              </a:spcBef>
              <a:spcAft>
                <a:spcPts val="600"/>
              </a:spcAft>
              <a:buFont typeface="Arial" panose="020B0604020202020204" pitchFamily="34" charset="0"/>
              <a:buChar char="•"/>
            </a:pPr>
            <a:r>
              <a:rPr lang="en-US" sz="4000" b="1" dirty="0">
                <a:latin typeface="Montserrat" panose="00000500000000000000" pitchFamily="2" charset="0"/>
                <a:sym typeface="Calibri"/>
              </a:rPr>
              <a:t>Contractual Issues</a:t>
            </a:r>
          </a:p>
          <a:p>
            <a:pPr marL="0" marR="0" lvl="0" indent="-228600">
              <a:lnSpc>
                <a:spcPct val="90000"/>
              </a:lnSpc>
              <a:spcBef>
                <a:spcPts val="0"/>
              </a:spcBef>
              <a:spcAft>
                <a:spcPts val="600"/>
              </a:spcAft>
              <a:buFont typeface="Arial" panose="020B0604020202020204" pitchFamily="34" charset="0"/>
              <a:buChar char="•"/>
            </a:pPr>
            <a:r>
              <a:rPr lang="en-US" sz="4000" b="1" dirty="0">
                <a:latin typeface="Montserrat" panose="00000500000000000000" pitchFamily="2" charset="0"/>
                <a:sym typeface="Calibri"/>
              </a:rPr>
              <a:t>Making Your Plan </a:t>
            </a:r>
          </a:p>
          <a:p>
            <a:pPr marL="0" marR="0" lvl="0" indent="-228600">
              <a:lnSpc>
                <a:spcPct val="90000"/>
              </a:lnSpc>
              <a:spcBef>
                <a:spcPts val="0"/>
              </a:spcBef>
              <a:spcAft>
                <a:spcPts val="600"/>
              </a:spcAft>
              <a:buFont typeface="Arial" panose="020B0604020202020204" pitchFamily="34" charset="0"/>
              <a:buChar char="•"/>
            </a:pPr>
            <a:endParaRPr lang="en-US" sz="4000" b="1" dirty="0">
              <a:latin typeface="Montserrat" panose="00000500000000000000" pitchFamily="2" charset="0"/>
              <a:sym typeface="Calibri"/>
            </a:endParaRPr>
          </a:p>
          <a:p>
            <a:pPr marL="0" marR="0" lvl="0" indent="-228600">
              <a:lnSpc>
                <a:spcPct val="90000"/>
              </a:lnSpc>
              <a:spcBef>
                <a:spcPts val="0"/>
              </a:spcBef>
              <a:spcAft>
                <a:spcPts val="600"/>
              </a:spcAft>
              <a:buFont typeface="Arial" panose="020B0604020202020204" pitchFamily="34" charset="0"/>
              <a:buChar char="•"/>
            </a:pPr>
            <a:endParaRPr lang="en-US" sz="4000" b="1" dirty="0">
              <a:latin typeface="Montserrat" panose="00000500000000000000" pitchFamily="2" charset="0"/>
              <a:sym typeface="Calibri"/>
            </a:endParaRPr>
          </a:p>
          <a:p>
            <a:pPr marL="285750" marR="0" lvl="0" indent="-228600">
              <a:lnSpc>
                <a:spcPct val="90000"/>
              </a:lnSpc>
              <a:spcBef>
                <a:spcPts val="0"/>
              </a:spcBef>
              <a:spcAft>
                <a:spcPts val="600"/>
              </a:spcAft>
              <a:buClr>
                <a:schemeClr val="dk1"/>
              </a:buClr>
              <a:buSzPts val="1800"/>
              <a:buFont typeface="Arial" panose="020B0604020202020204" pitchFamily="34" charset="0"/>
              <a:buChar char="•"/>
            </a:pPr>
            <a:endParaRPr lang="en-US" sz="4000" b="1" dirty="0">
              <a:latin typeface="Montserrat" panose="00000500000000000000" pitchFamily="2" charset="0"/>
              <a:sym typeface="Calibri"/>
            </a:endParaRPr>
          </a:p>
          <a:p>
            <a:pPr marL="0" marR="0" lvl="0" indent="-228600">
              <a:lnSpc>
                <a:spcPct val="90000"/>
              </a:lnSpc>
              <a:spcBef>
                <a:spcPts val="0"/>
              </a:spcBef>
              <a:spcAft>
                <a:spcPts val="600"/>
              </a:spcAft>
              <a:buFont typeface="Arial" panose="020B0604020202020204" pitchFamily="34" charset="0"/>
              <a:buChar char="•"/>
            </a:pPr>
            <a:endParaRPr lang="en-US" sz="4000" b="1" dirty="0">
              <a:latin typeface="Montserrat" panose="00000500000000000000" pitchFamily="2" charset="0"/>
              <a:sym typeface="Calibri"/>
            </a:endParaRPr>
          </a:p>
        </p:txBody>
      </p:sp>
    </p:spTree>
    <p:extLst>
      <p:ext uri="{BB962C8B-B14F-4D97-AF65-F5344CB8AC3E}">
        <p14:creationId xmlns:p14="http://schemas.microsoft.com/office/powerpoint/2010/main" val="25031979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28">
            <a:extLst>
              <a:ext uri="{FF2B5EF4-FFF2-40B4-BE49-F238E27FC236}">
                <a16:creationId xmlns:a16="http://schemas.microsoft.com/office/drawing/2014/main" id="{45DDB413-012D-51A0-0B7D-6847FB93F224}"/>
              </a:ext>
            </a:extLst>
          </p:cNvPr>
          <p:cNvSpPr txBox="1"/>
          <p:nvPr/>
        </p:nvSpPr>
        <p:spPr>
          <a:xfrm>
            <a:off x="2601542" y="733678"/>
            <a:ext cx="7281900" cy="1107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400" b="1" dirty="0">
                <a:latin typeface="Montserrat" panose="00000500000000000000" pitchFamily="2" charset="0"/>
                <a:ea typeface="Calibri"/>
                <a:cs typeface="Calibri"/>
                <a:sym typeface="Calibri"/>
              </a:rPr>
              <a:t>Gripes v. Grievances</a:t>
            </a:r>
            <a:endParaRPr sz="4400" b="1" dirty="0">
              <a:latin typeface="Montserrat" panose="00000500000000000000" pitchFamily="2" charset="0"/>
              <a:ea typeface="Calibri"/>
              <a:cs typeface="Calibri"/>
              <a:sym typeface="Calibri"/>
            </a:endParaRPr>
          </a:p>
        </p:txBody>
      </p:sp>
      <p:sp>
        <p:nvSpPr>
          <p:cNvPr id="5" name="Shape 432">
            <a:extLst>
              <a:ext uri="{FF2B5EF4-FFF2-40B4-BE49-F238E27FC236}">
                <a16:creationId xmlns:a16="http://schemas.microsoft.com/office/drawing/2014/main" id="{3B6DB63D-EB4A-983A-8AF7-46A6017AB140}"/>
              </a:ext>
            </a:extLst>
          </p:cNvPr>
          <p:cNvSpPr txBox="1"/>
          <p:nvPr/>
        </p:nvSpPr>
        <p:spPr>
          <a:xfrm>
            <a:off x="6460275" y="2065075"/>
            <a:ext cx="4598400" cy="3797700"/>
          </a:xfrm>
          <a:prstGeom prst="rect">
            <a:avLst/>
          </a:prstGeom>
          <a:solidFill>
            <a:srgbClr val="FF99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dirty="0">
                <a:latin typeface="Montserrat" panose="00000500000000000000" pitchFamily="2" charset="0"/>
              </a:rPr>
              <a:t>You are asked to attend a meeting during your planning time.</a:t>
            </a:r>
            <a:endParaRPr sz="1600" b="1" dirty="0">
              <a:latin typeface="Montserrat" panose="00000500000000000000" pitchFamily="2" charset="0"/>
            </a:endParaRPr>
          </a:p>
          <a:p>
            <a:pPr marL="0" marR="0" lvl="0" indent="0" algn="l" rtl="0">
              <a:spcBef>
                <a:spcPts val="0"/>
              </a:spcBef>
              <a:spcAft>
                <a:spcPts val="0"/>
              </a:spcAft>
              <a:buNone/>
            </a:pPr>
            <a:endParaRPr sz="1600" b="1" dirty="0">
              <a:latin typeface="Montserrat" panose="00000500000000000000" pitchFamily="2" charset="0"/>
            </a:endParaRPr>
          </a:p>
          <a:p>
            <a:pPr marL="0" marR="0" lvl="0" indent="0" algn="l" rtl="0">
              <a:spcBef>
                <a:spcPts val="0"/>
              </a:spcBef>
              <a:spcAft>
                <a:spcPts val="0"/>
              </a:spcAft>
              <a:buNone/>
            </a:pPr>
            <a:r>
              <a:rPr lang="en-US" sz="1600" b="1" dirty="0">
                <a:latin typeface="Montserrat" panose="00000500000000000000" pitchFamily="2" charset="0"/>
              </a:rPr>
              <a:t>You are called away during lunch to handle a problem with a student.</a:t>
            </a:r>
            <a:endParaRPr sz="1600" b="1" dirty="0">
              <a:latin typeface="Montserrat" panose="00000500000000000000" pitchFamily="2" charset="0"/>
            </a:endParaRPr>
          </a:p>
          <a:p>
            <a:pPr marL="0" marR="0" lvl="0" indent="0" algn="l" rtl="0">
              <a:spcBef>
                <a:spcPts val="0"/>
              </a:spcBef>
              <a:spcAft>
                <a:spcPts val="0"/>
              </a:spcAft>
              <a:buNone/>
            </a:pPr>
            <a:endParaRPr sz="1600" b="1" dirty="0">
              <a:latin typeface="Montserrat" panose="00000500000000000000" pitchFamily="2" charset="0"/>
            </a:endParaRPr>
          </a:p>
          <a:p>
            <a:pPr marL="0" marR="0" lvl="0" indent="0" algn="l" rtl="0">
              <a:spcBef>
                <a:spcPts val="0"/>
              </a:spcBef>
              <a:spcAft>
                <a:spcPts val="0"/>
              </a:spcAft>
              <a:buNone/>
            </a:pPr>
            <a:r>
              <a:rPr lang="en-US" sz="1600" b="1" dirty="0">
                <a:latin typeface="Montserrat" panose="00000500000000000000" pitchFamily="2" charset="0"/>
              </a:rPr>
              <a:t>Your check is short a day of pay.</a:t>
            </a:r>
            <a:endParaRPr sz="1600" b="1" dirty="0">
              <a:latin typeface="Montserrat" panose="00000500000000000000" pitchFamily="2" charset="0"/>
            </a:endParaRPr>
          </a:p>
          <a:p>
            <a:pPr marL="0" marR="0" lvl="0" indent="0" algn="l" rtl="0">
              <a:spcBef>
                <a:spcPts val="0"/>
              </a:spcBef>
              <a:spcAft>
                <a:spcPts val="0"/>
              </a:spcAft>
              <a:buNone/>
            </a:pPr>
            <a:endParaRPr sz="1600" b="1" dirty="0">
              <a:latin typeface="Montserrat" panose="00000500000000000000" pitchFamily="2" charset="0"/>
            </a:endParaRPr>
          </a:p>
          <a:p>
            <a:pPr marL="0" marR="0" lvl="0" indent="0" algn="l" rtl="0">
              <a:spcBef>
                <a:spcPts val="0"/>
              </a:spcBef>
              <a:spcAft>
                <a:spcPts val="0"/>
              </a:spcAft>
              <a:buNone/>
            </a:pPr>
            <a:r>
              <a:rPr lang="en-US" sz="1600" b="1" dirty="0">
                <a:highlight>
                  <a:srgbClr val="FFFF00"/>
                </a:highlight>
                <a:latin typeface="Montserrat" panose="00000500000000000000" pitchFamily="2" charset="0"/>
              </a:rPr>
              <a:t>You receive a bad evaluation for talking to loudly to a colleague.</a:t>
            </a:r>
            <a:endParaRPr sz="1600" b="1" dirty="0">
              <a:highlight>
                <a:srgbClr val="FFFF00"/>
              </a:highlight>
              <a:latin typeface="Montserrat" panose="00000500000000000000" pitchFamily="2" charset="0"/>
            </a:endParaRPr>
          </a:p>
          <a:p>
            <a:pPr marL="0" marR="0" lvl="0" indent="0" algn="l" rtl="0">
              <a:spcBef>
                <a:spcPts val="0"/>
              </a:spcBef>
              <a:spcAft>
                <a:spcPts val="0"/>
              </a:spcAft>
              <a:buNone/>
            </a:pPr>
            <a:endParaRPr sz="1600" b="1" dirty="0">
              <a:latin typeface="Montserrat" panose="00000500000000000000" pitchFamily="2" charset="0"/>
            </a:endParaRPr>
          </a:p>
          <a:p>
            <a:pPr marL="0" marR="0" lvl="0" indent="0" algn="l" rtl="0">
              <a:spcBef>
                <a:spcPts val="0"/>
              </a:spcBef>
              <a:spcAft>
                <a:spcPts val="0"/>
              </a:spcAft>
              <a:buNone/>
            </a:pPr>
            <a:r>
              <a:rPr lang="en-US" sz="1600" b="1" dirty="0">
                <a:latin typeface="Montserrat" panose="00000500000000000000" pitchFamily="2" charset="0"/>
              </a:rPr>
              <a:t>You receive a written reprimand for teaching a controversial topic.</a:t>
            </a:r>
            <a:endParaRPr sz="1600" b="1" dirty="0">
              <a:latin typeface="Montserrat" panose="00000500000000000000" pitchFamily="2" charset="0"/>
            </a:endParaRPr>
          </a:p>
        </p:txBody>
      </p:sp>
      <p:graphicFrame>
        <p:nvGraphicFramePr>
          <p:cNvPr id="7" name="Shape 430">
            <a:extLst>
              <a:ext uri="{FF2B5EF4-FFF2-40B4-BE49-F238E27FC236}">
                <a16:creationId xmlns:a16="http://schemas.microsoft.com/office/drawing/2014/main" id="{DD6F35C9-F045-4B91-F173-EB65E072E4F1}"/>
              </a:ext>
            </a:extLst>
          </p:cNvPr>
          <p:cNvGraphicFramePr/>
          <p:nvPr>
            <p:extLst>
              <p:ext uri="{D42A27DB-BD31-4B8C-83A1-F6EECF244321}">
                <p14:modId xmlns:p14="http://schemas.microsoft.com/office/powerpoint/2010/main" val="396916153"/>
              </p:ext>
            </p:extLst>
          </p:nvPr>
        </p:nvGraphicFramePr>
        <p:xfrm>
          <a:off x="1315675" y="2065075"/>
          <a:ext cx="4598400" cy="3797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A black and white logo&#10;&#10;Description automatically generated">
            <a:extLst>
              <a:ext uri="{FF2B5EF4-FFF2-40B4-BE49-F238E27FC236}">
                <a16:creationId xmlns:a16="http://schemas.microsoft.com/office/drawing/2014/main" id="{71B9AC33-1B2F-B51B-3811-7143A158CCA7}"/>
              </a:ext>
            </a:extLst>
          </p:cNvPr>
          <p:cNvPicPr>
            <a:picLocks noChangeAspect="1"/>
          </p:cNvPicPr>
          <p:nvPr/>
        </p:nvPicPr>
        <p:blipFill>
          <a:blip r:embed="rId8"/>
          <a:stretch>
            <a:fillRect/>
          </a:stretch>
        </p:blipFill>
        <p:spPr>
          <a:xfrm>
            <a:off x="725125" y="404675"/>
            <a:ext cx="1181100" cy="1181100"/>
          </a:xfrm>
          <a:prstGeom prst="rect">
            <a:avLst/>
          </a:prstGeom>
        </p:spPr>
      </p:pic>
    </p:spTree>
    <p:extLst>
      <p:ext uri="{BB962C8B-B14F-4D97-AF65-F5344CB8AC3E}">
        <p14:creationId xmlns:p14="http://schemas.microsoft.com/office/powerpoint/2010/main" val="23298776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C68A55F-7B32-44D8-AEE5-1AF4053265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hape 439">
            <a:extLst>
              <a:ext uri="{FF2B5EF4-FFF2-40B4-BE49-F238E27FC236}">
                <a16:creationId xmlns:a16="http://schemas.microsoft.com/office/drawing/2014/main" id="{D3F923DC-AA4F-CE2F-9F7B-DAB2D46A7D92}"/>
              </a:ext>
            </a:extLst>
          </p:cNvPr>
          <p:cNvSpPr txBox="1"/>
          <p:nvPr/>
        </p:nvSpPr>
        <p:spPr>
          <a:xfrm>
            <a:off x="655319" y="429030"/>
            <a:ext cx="3197490" cy="5457589"/>
          </a:xfrm>
          <a:prstGeom prst="rect">
            <a:avLst/>
          </a:prstGeom>
        </p:spPr>
        <p:txBody>
          <a:bodyPr spcFirstLastPara="1" vert="horz" lIns="91440" tIns="45720" rIns="91440" bIns="45720" rtlCol="0" anchor="ctr" anchorCtr="0">
            <a:normAutofit/>
          </a:bodyPr>
          <a:lstStyle/>
          <a:p>
            <a:pPr marL="0" marR="0" lvl="0" indent="0">
              <a:lnSpc>
                <a:spcPct val="90000"/>
              </a:lnSpc>
              <a:spcBef>
                <a:spcPct val="0"/>
              </a:spcBef>
              <a:spcAft>
                <a:spcPts val="600"/>
              </a:spcAft>
            </a:pPr>
            <a:r>
              <a:rPr lang="en-US" sz="4000" b="1" kern="1200" dirty="0">
                <a:solidFill>
                  <a:schemeClr val="tx1"/>
                </a:solidFill>
                <a:latin typeface="Montserrat" panose="00000500000000000000" pitchFamily="2" charset="0"/>
                <a:ea typeface="+mj-ea"/>
                <a:cs typeface="+mj-cs"/>
                <a:sym typeface="Calibri"/>
              </a:rPr>
              <a:t>Organizing Issues</a:t>
            </a:r>
          </a:p>
        </p:txBody>
      </p:sp>
      <p:sp>
        <p:nvSpPr>
          <p:cNvPr id="17" name="Rectangle 16">
            <a:extLst>
              <a:ext uri="{FF2B5EF4-FFF2-40B4-BE49-F238E27FC236}">
                <a16:creationId xmlns:a16="http://schemas.microsoft.com/office/drawing/2014/main" id="{CD1AAA2C-FBBE-42AA-B869-31D524B765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5320" y="6112341"/>
            <a:ext cx="10835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5F937BBF-9326-4230-AB1B-F1795E350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045208" y="4686084"/>
            <a:ext cx="54864" cy="2834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Shape 441">
            <a:extLst>
              <a:ext uri="{FF2B5EF4-FFF2-40B4-BE49-F238E27FC236}">
                <a16:creationId xmlns:a16="http://schemas.microsoft.com/office/drawing/2014/main" id="{D7565216-D84F-A8A8-40BF-8432C38C33BD}"/>
              </a:ext>
            </a:extLst>
          </p:cNvPr>
          <p:cNvSpPr txBox="1"/>
          <p:nvPr/>
        </p:nvSpPr>
        <p:spPr>
          <a:xfrm>
            <a:off x="4446409" y="2386091"/>
            <a:ext cx="2139551" cy="1078953"/>
          </a:xfrm>
          <a:prstGeom prst="rect">
            <a:avLst/>
          </a:prstGeom>
          <a:solidFill>
            <a:srgbClr val="FF0000"/>
          </a:solidFill>
          <a:ln>
            <a:noFill/>
          </a:ln>
        </p:spPr>
        <p:txBody>
          <a:bodyPr spcFirstLastPara="1" wrap="square" lIns="91425" tIns="91425" rIns="91425" bIns="91425" anchor="ctr" anchorCtr="0">
            <a:noAutofit/>
          </a:bodyPr>
          <a:lstStyle/>
          <a:p>
            <a:pPr algn="ctr" defTabSz="612648">
              <a:spcAft>
                <a:spcPts val="600"/>
              </a:spcAft>
            </a:pPr>
            <a:r>
              <a:rPr lang="en-US" sz="2010" b="1" kern="1200" dirty="0">
                <a:solidFill>
                  <a:schemeClr val="tx1"/>
                </a:solidFill>
                <a:latin typeface="Montserrat" panose="00000500000000000000" pitchFamily="2" charset="0"/>
              </a:rPr>
              <a:t>Be Deeply Felt</a:t>
            </a:r>
            <a:endParaRPr lang="en-US" sz="3000" b="1" dirty="0">
              <a:latin typeface="Montserrat" panose="00000500000000000000" pitchFamily="2" charset="0"/>
            </a:endParaRPr>
          </a:p>
        </p:txBody>
      </p:sp>
      <p:sp>
        <p:nvSpPr>
          <p:cNvPr id="5" name="Shape 442">
            <a:extLst>
              <a:ext uri="{FF2B5EF4-FFF2-40B4-BE49-F238E27FC236}">
                <a16:creationId xmlns:a16="http://schemas.microsoft.com/office/drawing/2014/main" id="{1DECF7F8-F0DC-A997-C46E-B9D3E723BDAC}"/>
              </a:ext>
            </a:extLst>
          </p:cNvPr>
          <p:cNvSpPr txBox="1"/>
          <p:nvPr/>
        </p:nvSpPr>
        <p:spPr>
          <a:xfrm>
            <a:off x="6854491" y="2386091"/>
            <a:ext cx="2139551" cy="1078953"/>
          </a:xfrm>
          <a:prstGeom prst="rect">
            <a:avLst/>
          </a:prstGeom>
          <a:solidFill>
            <a:srgbClr val="FF9900"/>
          </a:solidFill>
          <a:ln>
            <a:noFill/>
          </a:ln>
        </p:spPr>
        <p:txBody>
          <a:bodyPr spcFirstLastPara="1" wrap="square" lIns="91425" tIns="91425" rIns="91425" bIns="91425" anchor="ctr" anchorCtr="0">
            <a:noAutofit/>
          </a:bodyPr>
          <a:lstStyle/>
          <a:p>
            <a:pPr algn="ctr" defTabSz="612648">
              <a:spcAft>
                <a:spcPts val="600"/>
              </a:spcAft>
            </a:pPr>
            <a:r>
              <a:rPr lang="en-US" sz="2010" b="1" kern="1200" dirty="0">
                <a:solidFill>
                  <a:schemeClr val="tx1"/>
                </a:solidFill>
                <a:latin typeface="Montserrat" panose="00000500000000000000" pitchFamily="2" charset="0"/>
              </a:rPr>
              <a:t>Be Widely Felt</a:t>
            </a:r>
            <a:endParaRPr lang="en-US" sz="3000" b="1" dirty="0">
              <a:latin typeface="Montserrat" panose="00000500000000000000" pitchFamily="2" charset="0"/>
            </a:endParaRPr>
          </a:p>
        </p:txBody>
      </p:sp>
      <p:sp>
        <p:nvSpPr>
          <p:cNvPr id="6" name="Shape 443">
            <a:extLst>
              <a:ext uri="{FF2B5EF4-FFF2-40B4-BE49-F238E27FC236}">
                <a16:creationId xmlns:a16="http://schemas.microsoft.com/office/drawing/2014/main" id="{D99FF9F5-7813-3256-3D21-716BA575873F}"/>
              </a:ext>
            </a:extLst>
          </p:cNvPr>
          <p:cNvSpPr txBox="1"/>
          <p:nvPr/>
        </p:nvSpPr>
        <p:spPr>
          <a:xfrm>
            <a:off x="9354457" y="2386091"/>
            <a:ext cx="2139551" cy="1078953"/>
          </a:xfrm>
          <a:prstGeom prst="rect">
            <a:avLst/>
          </a:prstGeom>
          <a:solidFill>
            <a:srgbClr val="FFFF00"/>
          </a:solidFill>
          <a:ln>
            <a:noFill/>
          </a:ln>
        </p:spPr>
        <p:txBody>
          <a:bodyPr spcFirstLastPara="1" wrap="square" lIns="91425" tIns="91425" rIns="91425" bIns="91425" anchor="ctr" anchorCtr="0">
            <a:noAutofit/>
          </a:bodyPr>
          <a:lstStyle/>
          <a:p>
            <a:pPr algn="ctr" defTabSz="612648">
              <a:spcAft>
                <a:spcPts val="600"/>
              </a:spcAft>
            </a:pPr>
            <a:r>
              <a:rPr lang="en-US" sz="2010" b="1" kern="1200" dirty="0">
                <a:solidFill>
                  <a:schemeClr val="tx1"/>
                </a:solidFill>
                <a:latin typeface="Montserrat" panose="00000500000000000000" pitchFamily="2" charset="0"/>
              </a:rPr>
              <a:t>Be Winnable</a:t>
            </a:r>
            <a:endParaRPr lang="en-US" sz="3000" b="1" dirty="0">
              <a:latin typeface="Montserrat" panose="00000500000000000000" pitchFamily="2" charset="0"/>
            </a:endParaRPr>
          </a:p>
        </p:txBody>
      </p:sp>
      <p:sp>
        <p:nvSpPr>
          <p:cNvPr id="7" name="Shape 444">
            <a:extLst>
              <a:ext uri="{FF2B5EF4-FFF2-40B4-BE49-F238E27FC236}">
                <a16:creationId xmlns:a16="http://schemas.microsoft.com/office/drawing/2014/main" id="{1576B59F-AF9A-BC02-A115-0D106884F3A7}"/>
              </a:ext>
            </a:extLst>
          </p:cNvPr>
          <p:cNvSpPr txBox="1"/>
          <p:nvPr/>
        </p:nvSpPr>
        <p:spPr>
          <a:xfrm>
            <a:off x="4446409" y="3956098"/>
            <a:ext cx="2139551" cy="1078953"/>
          </a:xfrm>
          <a:prstGeom prst="rect">
            <a:avLst/>
          </a:prstGeom>
          <a:solidFill>
            <a:schemeClr val="accent5"/>
          </a:solidFill>
          <a:ln>
            <a:noFill/>
          </a:ln>
        </p:spPr>
        <p:txBody>
          <a:bodyPr spcFirstLastPara="1" wrap="square" lIns="91425" tIns="91425" rIns="91425" bIns="91425" anchor="ctr" anchorCtr="0">
            <a:noAutofit/>
          </a:bodyPr>
          <a:lstStyle/>
          <a:p>
            <a:pPr algn="ctr" defTabSz="612648">
              <a:spcAft>
                <a:spcPts val="600"/>
              </a:spcAft>
            </a:pPr>
            <a:r>
              <a:rPr lang="en-US" sz="2010" b="1" kern="1200" dirty="0">
                <a:solidFill>
                  <a:schemeClr val="tx1"/>
                </a:solidFill>
                <a:latin typeface="Montserrat" panose="00000500000000000000" pitchFamily="2" charset="0"/>
              </a:rPr>
              <a:t>Be Worthwhile</a:t>
            </a:r>
            <a:endParaRPr lang="en-US" sz="3000" b="1" dirty="0">
              <a:latin typeface="Montserrat" panose="00000500000000000000" pitchFamily="2" charset="0"/>
            </a:endParaRPr>
          </a:p>
        </p:txBody>
      </p:sp>
      <p:sp>
        <p:nvSpPr>
          <p:cNvPr id="8" name="Shape 445">
            <a:extLst>
              <a:ext uri="{FF2B5EF4-FFF2-40B4-BE49-F238E27FC236}">
                <a16:creationId xmlns:a16="http://schemas.microsoft.com/office/drawing/2014/main" id="{1FCE13BD-AE4F-0755-ABF7-EF1115736ABB}"/>
              </a:ext>
            </a:extLst>
          </p:cNvPr>
          <p:cNvSpPr txBox="1"/>
          <p:nvPr/>
        </p:nvSpPr>
        <p:spPr>
          <a:xfrm>
            <a:off x="6854491" y="3956098"/>
            <a:ext cx="2139551" cy="1078953"/>
          </a:xfrm>
          <a:prstGeom prst="rect">
            <a:avLst/>
          </a:prstGeom>
          <a:solidFill>
            <a:srgbClr val="00FFFF"/>
          </a:solidFill>
          <a:ln>
            <a:noFill/>
          </a:ln>
        </p:spPr>
        <p:txBody>
          <a:bodyPr spcFirstLastPara="1" wrap="square" lIns="91425" tIns="91425" rIns="91425" bIns="91425" anchor="ctr" anchorCtr="0">
            <a:noAutofit/>
          </a:bodyPr>
          <a:lstStyle/>
          <a:p>
            <a:pPr algn="ctr" defTabSz="612648">
              <a:spcAft>
                <a:spcPts val="600"/>
              </a:spcAft>
            </a:pPr>
            <a:r>
              <a:rPr lang="en-US" sz="2010" b="1" kern="1200" dirty="0">
                <a:solidFill>
                  <a:schemeClr val="tx1"/>
                </a:solidFill>
                <a:latin typeface="Montserrat" panose="00000500000000000000" pitchFamily="2" charset="0"/>
              </a:rPr>
              <a:t>Consistent with Long Term Goals</a:t>
            </a:r>
            <a:endParaRPr lang="en-US" sz="3000" b="1" dirty="0">
              <a:latin typeface="Montserrat" panose="00000500000000000000" pitchFamily="2" charset="0"/>
            </a:endParaRPr>
          </a:p>
        </p:txBody>
      </p:sp>
      <p:sp>
        <p:nvSpPr>
          <p:cNvPr id="9" name="Shape 446">
            <a:extLst>
              <a:ext uri="{FF2B5EF4-FFF2-40B4-BE49-F238E27FC236}">
                <a16:creationId xmlns:a16="http://schemas.microsoft.com/office/drawing/2014/main" id="{FE9FA960-5524-486A-31A7-FB76F20DBECB}"/>
              </a:ext>
            </a:extLst>
          </p:cNvPr>
          <p:cNvSpPr txBox="1"/>
          <p:nvPr/>
        </p:nvSpPr>
        <p:spPr>
          <a:xfrm>
            <a:off x="9354457" y="3956098"/>
            <a:ext cx="2139551" cy="1078953"/>
          </a:xfrm>
          <a:prstGeom prst="rect">
            <a:avLst/>
          </a:prstGeom>
          <a:solidFill>
            <a:srgbClr val="FF00FF"/>
          </a:solidFill>
          <a:ln>
            <a:noFill/>
          </a:ln>
        </p:spPr>
        <p:txBody>
          <a:bodyPr spcFirstLastPara="1" wrap="square" lIns="91425" tIns="91425" rIns="91425" bIns="91425" anchor="ctr" anchorCtr="0">
            <a:noAutofit/>
          </a:bodyPr>
          <a:lstStyle/>
          <a:p>
            <a:pPr algn="ctr" defTabSz="612648">
              <a:spcAft>
                <a:spcPts val="600"/>
              </a:spcAft>
            </a:pPr>
            <a:r>
              <a:rPr lang="en-US" sz="2010" b="1" kern="1200" dirty="0">
                <a:solidFill>
                  <a:schemeClr val="tx1"/>
                </a:solidFill>
                <a:latin typeface="Montserrat" panose="00000500000000000000" pitchFamily="2" charset="0"/>
              </a:rPr>
              <a:t>Build the Union</a:t>
            </a:r>
            <a:endParaRPr lang="en-US" sz="3000" b="1" dirty="0">
              <a:latin typeface="Montserrat" panose="00000500000000000000" pitchFamily="2" charset="0"/>
            </a:endParaRPr>
          </a:p>
        </p:txBody>
      </p:sp>
      <p:pic>
        <p:nvPicPr>
          <p:cNvPr id="10" name="Picture 9" descr="A red circle with white letters and a black background&#10;&#10;Description automatically generated">
            <a:extLst>
              <a:ext uri="{FF2B5EF4-FFF2-40B4-BE49-F238E27FC236}">
                <a16:creationId xmlns:a16="http://schemas.microsoft.com/office/drawing/2014/main" id="{D3381081-2AA2-A859-91F9-F970BD4475FE}"/>
              </a:ext>
            </a:extLst>
          </p:cNvPr>
          <p:cNvPicPr>
            <a:picLocks noChangeAspect="1"/>
          </p:cNvPicPr>
          <p:nvPr/>
        </p:nvPicPr>
        <p:blipFill>
          <a:blip r:embed="rId3"/>
          <a:stretch>
            <a:fillRect/>
          </a:stretch>
        </p:blipFill>
        <p:spPr>
          <a:xfrm>
            <a:off x="1179771" y="635399"/>
            <a:ext cx="1181100" cy="1181100"/>
          </a:xfrm>
          <a:prstGeom prst="rect">
            <a:avLst/>
          </a:prstGeom>
        </p:spPr>
      </p:pic>
    </p:spTree>
    <p:extLst>
      <p:ext uri="{BB962C8B-B14F-4D97-AF65-F5344CB8AC3E}">
        <p14:creationId xmlns:p14="http://schemas.microsoft.com/office/powerpoint/2010/main" val="30113552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0">
            <a:extLst>
              <a:ext uri="{FF2B5EF4-FFF2-40B4-BE49-F238E27FC236}">
                <a16:creationId xmlns:a16="http://schemas.microsoft.com/office/drawing/2014/main" id="{7A203437-703A-4E00-A8C0-91D328D6C7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3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hape 453">
            <a:extLst>
              <a:ext uri="{FF2B5EF4-FFF2-40B4-BE49-F238E27FC236}">
                <a16:creationId xmlns:a16="http://schemas.microsoft.com/office/drawing/2014/main" id="{1232B68A-E9B8-AE82-B488-454DAC8A3142}"/>
              </a:ext>
            </a:extLst>
          </p:cNvPr>
          <p:cNvSpPr txBox="1"/>
          <p:nvPr/>
        </p:nvSpPr>
        <p:spPr>
          <a:xfrm>
            <a:off x="589009" y="502400"/>
            <a:ext cx="3367171" cy="1818064"/>
          </a:xfrm>
          <a:prstGeom prst="rect">
            <a:avLst/>
          </a:prstGeom>
        </p:spPr>
        <p:txBody>
          <a:bodyPr spcFirstLastPara="1" vert="horz" lIns="91440" tIns="45720" rIns="91440" bIns="45720" rtlCol="0" anchor="ctr" anchorCtr="0">
            <a:normAutofit/>
          </a:bodyPr>
          <a:lstStyle/>
          <a:p>
            <a:pPr marL="0" marR="0" lvl="0" indent="0" algn="ctr">
              <a:lnSpc>
                <a:spcPct val="90000"/>
              </a:lnSpc>
              <a:spcBef>
                <a:spcPct val="0"/>
              </a:spcBef>
              <a:spcAft>
                <a:spcPts val="600"/>
              </a:spcAft>
            </a:pPr>
            <a:r>
              <a:rPr lang="en-US" sz="2800" b="1" kern="1200" dirty="0">
                <a:solidFill>
                  <a:schemeClr val="tx1"/>
                </a:solidFill>
                <a:latin typeface="Montserrat" panose="00000500000000000000" pitchFamily="2" charset="0"/>
                <a:ea typeface="+mj-ea"/>
                <a:cs typeface="+mj-cs"/>
                <a:sym typeface="Calibri"/>
              </a:rPr>
              <a:t>Contractual Issues</a:t>
            </a:r>
          </a:p>
        </p:txBody>
      </p:sp>
      <p:sp>
        <p:nvSpPr>
          <p:cNvPr id="24" name="Rectangle 12">
            <a:extLst>
              <a:ext uri="{FF2B5EF4-FFF2-40B4-BE49-F238E27FC236}">
                <a16:creationId xmlns:a16="http://schemas.microsoft.com/office/drawing/2014/main" id="{CD84038B-4A56-439B-A184-79B2D45066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62729"/>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6" name="Picture 5" descr="A person with half of her face&#10;&#10;Description automatically generated">
            <a:extLst>
              <a:ext uri="{FF2B5EF4-FFF2-40B4-BE49-F238E27FC236}">
                <a16:creationId xmlns:a16="http://schemas.microsoft.com/office/drawing/2014/main" id="{1325C76D-4FD1-199B-6D04-EBB60A75CB23}"/>
              </a:ext>
            </a:extLst>
          </p:cNvPr>
          <p:cNvPicPr>
            <a:picLocks noChangeAspect="1"/>
          </p:cNvPicPr>
          <p:nvPr/>
        </p:nvPicPr>
        <p:blipFill rotWithShape="1">
          <a:blip r:embed="rId3">
            <a:extLst>
              <a:ext uri="{28A0092B-C50C-407E-A947-70E740481C1C}">
                <a14:useLocalDpi xmlns:a14="http://schemas.microsoft.com/office/drawing/2010/main" val="0"/>
              </a:ext>
            </a:extLst>
          </a:blip>
          <a:srcRect l="15165" r="1" b="1"/>
          <a:stretch/>
        </p:blipFill>
        <p:spPr>
          <a:xfrm>
            <a:off x="-1" y="2826737"/>
            <a:ext cx="4565779" cy="4031263"/>
          </a:xfrm>
          <a:prstGeom prst="rect">
            <a:avLst/>
          </a:prstGeom>
        </p:spPr>
      </p:pic>
      <p:sp>
        <p:nvSpPr>
          <p:cNvPr id="3" name="Shape 457">
            <a:extLst>
              <a:ext uri="{FF2B5EF4-FFF2-40B4-BE49-F238E27FC236}">
                <a16:creationId xmlns:a16="http://schemas.microsoft.com/office/drawing/2014/main" id="{F46A0506-5A11-FF2B-E1B1-A76DC227E31A}"/>
              </a:ext>
            </a:extLst>
          </p:cNvPr>
          <p:cNvSpPr txBox="1"/>
          <p:nvPr/>
        </p:nvSpPr>
        <p:spPr>
          <a:xfrm>
            <a:off x="5449633" y="3455208"/>
            <a:ext cx="5742432" cy="2344708"/>
          </a:xfrm>
          <a:prstGeom prst="rect">
            <a:avLst/>
          </a:prstGeom>
        </p:spPr>
        <p:txBody>
          <a:bodyPr spcFirstLastPara="1" vert="horz" lIns="91440" tIns="45720" rIns="91440" bIns="45720" rtlCol="0" anchor="ctr" anchorCtr="0">
            <a:noAutofit/>
          </a:bodyPr>
          <a:lstStyle/>
          <a:p>
            <a:pPr marL="457200" lvl="0" indent="-228600">
              <a:lnSpc>
                <a:spcPct val="90000"/>
              </a:lnSpc>
              <a:spcBef>
                <a:spcPts val="0"/>
              </a:spcBef>
              <a:spcAft>
                <a:spcPts val="600"/>
              </a:spcAft>
              <a:buClr>
                <a:srgbClr val="FFFFFF"/>
              </a:buClr>
              <a:buSzPts val="1800"/>
              <a:buFont typeface="Arial" panose="020B0604020202020204" pitchFamily="34" charset="0"/>
              <a:buChar char="•"/>
            </a:pPr>
            <a:r>
              <a:rPr lang="en-US" sz="1600" b="1" dirty="0">
                <a:latin typeface="Montserrat" panose="00000500000000000000" pitchFamily="2" charset="0"/>
              </a:rPr>
              <a:t>Talk to your UniServ about filing a grievance.</a:t>
            </a:r>
          </a:p>
          <a:p>
            <a:pPr marL="342900" lvl="0" indent="-228600">
              <a:lnSpc>
                <a:spcPct val="90000"/>
              </a:lnSpc>
              <a:spcBef>
                <a:spcPts val="0"/>
              </a:spcBef>
              <a:spcAft>
                <a:spcPts val="600"/>
              </a:spcAft>
              <a:buFont typeface="Arial" panose="020B0604020202020204" pitchFamily="34" charset="0"/>
              <a:buChar char="•"/>
            </a:pPr>
            <a:endParaRPr lang="en-US" sz="1600" b="1" dirty="0">
              <a:latin typeface="Montserrat" panose="00000500000000000000" pitchFamily="2" charset="0"/>
            </a:endParaRPr>
          </a:p>
          <a:p>
            <a:pPr marL="457200" lvl="0" indent="-228600">
              <a:lnSpc>
                <a:spcPct val="90000"/>
              </a:lnSpc>
              <a:spcBef>
                <a:spcPts val="0"/>
              </a:spcBef>
              <a:spcAft>
                <a:spcPts val="600"/>
              </a:spcAft>
              <a:buClr>
                <a:srgbClr val="FFFFFF"/>
              </a:buClr>
              <a:buSzPts val="1800"/>
              <a:buFont typeface="Arial" panose="020B0604020202020204" pitchFamily="34" charset="0"/>
              <a:buChar char="•"/>
            </a:pPr>
            <a:r>
              <a:rPr lang="en-US" sz="1600" b="1" dirty="0">
                <a:latin typeface="Montserrat" panose="00000500000000000000" pitchFamily="2" charset="0"/>
              </a:rPr>
              <a:t>Discuss with the member if they are comfortable having the information about their grievance being public.</a:t>
            </a:r>
          </a:p>
          <a:p>
            <a:pPr marL="342900" lvl="0" indent="-228600">
              <a:lnSpc>
                <a:spcPct val="90000"/>
              </a:lnSpc>
              <a:spcBef>
                <a:spcPts val="0"/>
              </a:spcBef>
              <a:spcAft>
                <a:spcPts val="600"/>
              </a:spcAft>
              <a:buFont typeface="Arial" panose="020B0604020202020204" pitchFamily="34" charset="0"/>
              <a:buChar char="•"/>
            </a:pPr>
            <a:endParaRPr lang="en-US" sz="1600" b="1" dirty="0">
              <a:latin typeface="Montserrat" panose="00000500000000000000" pitchFamily="2" charset="0"/>
            </a:endParaRPr>
          </a:p>
          <a:p>
            <a:pPr marL="457200" lvl="0" indent="-228600">
              <a:lnSpc>
                <a:spcPct val="90000"/>
              </a:lnSpc>
              <a:spcBef>
                <a:spcPts val="0"/>
              </a:spcBef>
              <a:spcAft>
                <a:spcPts val="600"/>
              </a:spcAft>
              <a:buClr>
                <a:srgbClr val="FFFFFF"/>
              </a:buClr>
              <a:buSzPts val="1800"/>
              <a:buFont typeface="Arial" panose="020B0604020202020204" pitchFamily="34" charset="0"/>
              <a:buChar char="•"/>
            </a:pPr>
            <a:r>
              <a:rPr lang="en-US" sz="1600" b="1" dirty="0">
                <a:latin typeface="Montserrat" panose="00000500000000000000" pitchFamily="2" charset="0"/>
              </a:rPr>
              <a:t>Evaluate if the subject of their grievance is a good organizing issue.</a:t>
            </a:r>
          </a:p>
          <a:p>
            <a:pPr marL="342900" lvl="0" indent="-228600">
              <a:lnSpc>
                <a:spcPct val="90000"/>
              </a:lnSpc>
              <a:spcBef>
                <a:spcPts val="0"/>
              </a:spcBef>
              <a:spcAft>
                <a:spcPts val="600"/>
              </a:spcAft>
              <a:buFont typeface="Arial" panose="020B0604020202020204" pitchFamily="34" charset="0"/>
              <a:buChar char="•"/>
            </a:pPr>
            <a:endParaRPr lang="en-US" sz="1600" b="1" dirty="0">
              <a:latin typeface="Montserrat" panose="00000500000000000000" pitchFamily="2" charset="0"/>
            </a:endParaRPr>
          </a:p>
          <a:p>
            <a:pPr marL="457200" lvl="0" indent="-228600">
              <a:lnSpc>
                <a:spcPct val="90000"/>
              </a:lnSpc>
              <a:spcBef>
                <a:spcPts val="0"/>
              </a:spcBef>
              <a:spcAft>
                <a:spcPts val="600"/>
              </a:spcAft>
              <a:buClr>
                <a:srgbClr val="FFFFFF"/>
              </a:buClr>
              <a:buSzPts val="1800"/>
              <a:buFont typeface="Arial" panose="020B0604020202020204" pitchFamily="34" charset="0"/>
              <a:buChar char="•"/>
            </a:pPr>
            <a:r>
              <a:rPr lang="en-US" sz="1600" b="1" dirty="0">
                <a:latin typeface="Montserrat" panose="00000500000000000000" pitchFamily="2" charset="0"/>
              </a:rPr>
              <a:t>Make a plan to bring other members into the fold in support of the grievance or issue.</a:t>
            </a:r>
          </a:p>
        </p:txBody>
      </p:sp>
      <p:sp>
        <p:nvSpPr>
          <p:cNvPr id="25" name="Rectangle 14">
            <a:extLst>
              <a:ext uri="{FF2B5EF4-FFF2-40B4-BE49-F238E27FC236}">
                <a16:creationId xmlns:a16="http://schemas.microsoft.com/office/drawing/2014/main" id="{4F96EE13-2C4D-4262-812E-DDE5FC35F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5823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pic>
        <p:nvPicPr>
          <p:cNvPr id="4" name="Picture 3" descr="A red text on a black background&#10;&#10;Description automatically generated">
            <a:extLst>
              <a:ext uri="{FF2B5EF4-FFF2-40B4-BE49-F238E27FC236}">
                <a16:creationId xmlns:a16="http://schemas.microsoft.com/office/drawing/2014/main" id="{6C5EA358-11BC-579A-50CA-27DD96E099C0}"/>
              </a:ext>
            </a:extLst>
          </p:cNvPr>
          <p:cNvPicPr>
            <a:picLocks noChangeAspect="1"/>
          </p:cNvPicPr>
          <p:nvPr/>
        </p:nvPicPr>
        <p:blipFill>
          <a:blip r:embed="rId4"/>
          <a:stretch>
            <a:fillRect/>
          </a:stretch>
        </p:blipFill>
        <p:spPr>
          <a:xfrm>
            <a:off x="5008609" y="303106"/>
            <a:ext cx="7772400" cy="2523631"/>
          </a:xfrm>
          <a:prstGeom prst="rect">
            <a:avLst/>
          </a:prstGeom>
        </p:spPr>
      </p:pic>
    </p:spTree>
    <p:extLst>
      <p:ext uri="{BB962C8B-B14F-4D97-AF65-F5344CB8AC3E}">
        <p14:creationId xmlns:p14="http://schemas.microsoft.com/office/powerpoint/2010/main" val="33277048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6234BCC6-39B9-47D9-8BF8-C665401A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looking at a board with pictures&#10;&#10;Description automatically generated">
            <a:extLst>
              <a:ext uri="{FF2B5EF4-FFF2-40B4-BE49-F238E27FC236}">
                <a16:creationId xmlns:a16="http://schemas.microsoft.com/office/drawing/2014/main" id="{14C6FCA6-6576-44CB-19AC-DBBB3D6EB50F}"/>
              </a:ext>
            </a:extLst>
          </p:cNvPr>
          <p:cNvPicPr>
            <a:picLocks noChangeAspect="1"/>
          </p:cNvPicPr>
          <p:nvPr/>
        </p:nvPicPr>
        <p:blipFill rotWithShape="1">
          <a:blip r:embed="rId3">
            <a:extLst>
              <a:ext uri="{28A0092B-C50C-407E-A947-70E740481C1C}">
                <a14:useLocalDpi xmlns:a14="http://schemas.microsoft.com/office/drawing/2010/main" val="0"/>
              </a:ext>
            </a:extLst>
          </a:blip>
          <a:srcRect t="24043" b="6772"/>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3" name="Picture 2" descr="A red text on a black background&#10;&#10;Description automatically generated">
            <a:extLst>
              <a:ext uri="{FF2B5EF4-FFF2-40B4-BE49-F238E27FC236}">
                <a16:creationId xmlns:a16="http://schemas.microsoft.com/office/drawing/2014/main" id="{0B561B2A-3469-0778-E138-E34B4F601983}"/>
              </a:ext>
            </a:extLst>
          </p:cNvPr>
          <p:cNvPicPr>
            <a:picLocks noChangeAspect="1"/>
          </p:cNvPicPr>
          <p:nvPr/>
        </p:nvPicPr>
        <p:blipFill rotWithShape="1">
          <a:blip r:embed="rId4"/>
          <a:srcRect r="29409" b="2"/>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24" name="Freeform: Shape 23">
            <a:extLst>
              <a:ext uri="{FF2B5EF4-FFF2-40B4-BE49-F238E27FC236}">
                <a16:creationId xmlns:a16="http://schemas.microsoft.com/office/drawing/2014/main" id="{72A9CE9D-DAC3-40AF-B504-78A64A909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506D7452-6CDE-4381-86CE-07B2459383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hape 465">
            <a:extLst>
              <a:ext uri="{FF2B5EF4-FFF2-40B4-BE49-F238E27FC236}">
                <a16:creationId xmlns:a16="http://schemas.microsoft.com/office/drawing/2014/main" id="{413BD5B7-3180-1783-FB6A-9427B80B936D}"/>
              </a:ext>
            </a:extLst>
          </p:cNvPr>
          <p:cNvSpPr txBox="1"/>
          <p:nvPr/>
        </p:nvSpPr>
        <p:spPr>
          <a:xfrm>
            <a:off x="438912" y="1524659"/>
            <a:ext cx="5019074" cy="2774088"/>
          </a:xfrm>
          <a:prstGeom prst="rect">
            <a:avLst/>
          </a:prstGeom>
        </p:spPr>
        <p:txBody>
          <a:bodyPr spcFirstLastPara="1" vert="horz" lIns="91440" tIns="45720" rIns="91440" bIns="45720" rtlCol="0" anchor="b" anchorCtr="0">
            <a:normAutofit/>
          </a:bodyPr>
          <a:lstStyle/>
          <a:p>
            <a:pPr marL="0" lvl="0" indent="0">
              <a:lnSpc>
                <a:spcPct val="90000"/>
              </a:lnSpc>
              <a:spcBef>
                <a:spcPct val="0"/>
              </a:spcBef>
              <a:spcAft>
                <a:spcPts val="600"/>
              </a:spcAft>
            </a:pPr>
            <a:r>
              <a:rPr lang="en-US" sz="5400" b="1" kern="1200">
                <a:solidFill>
                  <a:schemeClr val="tx1"/>
                </a:solidFill>
                <a:latin typeface="+mj-lt"/>
                <a:ea typeface="+mj-ea"/>
                <a:cs typeface="+mj-cs"/>
              </a:rPr>
              <a:t>Making Your Plan</a:t>
            </a:r>
          </a:p>
        </p:txBody>
      </p:sp>
      <p:sp>
        <p:nvSpPr>
          <p:cNvPr id="23" name="Rectangle 22">
            <a:extLst>
              <a:ext uri="{FF2B5EF4-FFF2-40B4-BE49-F238E27FC236}">
                <a16:creationId xmlns:a16="http://schemas.microsoft.com/office/drawing/2014/main" id="{762DA937-8B55-4317-BD32-98D7AF30E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sp>
        <p:nvSpPr>
          <p:cNvPr id="25" name="Rectangle 24">
            <a:extLst>
              <a:ext uri="{FF2B5EF4-FFF2-40B4-BE49-F238E27FC236}">
                <a16:creationId xmlns:a16="http://schemas.microsoft.com/office/drawing/2014/main" id="{C52EE5A8-045B-4D39-8ED1-51333408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461119"/>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67308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Shape 344">
            <a:extLst>
              <a:ext uri="{FF2B5EF4-FFF2-40B4-BE49-F238E27FC236}">
                <a16:creationId xmlns:a16="http://schemas.microsoft.com/office/drawing/2014/main" id="{9DBC985C-1D48-5C88-59BB-60824A9D85F6}"/>
              </a:ext>
            </a:extLst>
          </p:cNvPr>
          <p:cNvSpPr txBox="1"/>
          <p:nvPr/>
        </p:nvSpPr>
        <p:spPr>
          <a:xfrm>
            <a:off x="660041" y="2767106"/>
            <a:ext cx="2880828" cy="3071906"/>
          </a:xfrm>
          <a:prstGeom prst="rect">
            <a:avLst/>
          </a:prstGeom>
        </p:spPr>
        <p:txBody>
          <a:bodyPr spcFirstLastPara="1" vert="horz" lIns="91440" tIns="45720" rIns="91440" bIns="45720" rtlCol="0" anchor="t" anchorCtr="0">
            <a:normAutofit/>
          </a:bodyPr>
          <a:lstStyle/>
          <a:p>
            <a:pPr>
              <a:lnSpc>
                <a:spcPct val="90000"/>
              </a:lnSpc>
              <a:spcBef>
                <a:spcPct val="0"/>
              </a:spcBef>
              <a:spcAft>
                <a:spcPts val="600"/>
              </a:spcAft>
            </a:pPr>
            <a:r>
              <a:rPr lang="en-US" sz="4000" b="1" kern="1200">
                <a:solidFill>
                  <a:srgbClr val="FFFFFF"/>
                </a:solidFill>
                <a:latin typeface="+mj-lt"/>
                <a:ea typeface="+mj-ea"/>
                <a:cs typeface="+mj-cs"/>
                <a:sym typeface="Calibri"/>
              </a:rPr>
              <a:t>Review Association Rep Manual</a:t>
            </a:r>
            <a:endParaRPr lang="en-US" sz="4000" kern="1200">
              <a:solidFill>
                <a:srgbClr val="FFFFFF"/>
              </a:solidFill>
              <a:latin typeface="+mj-lt"/>
              <a:ea typeface="+mj-ea"/>
              <a:cs typeface="+mj-cs"/>
            </a:endParaRPr>
          </a:p>
        </p:txBody>
      </p:sp>
      <p:pic>
        <p:nvPicPr>
          <p:cNvPr id="2" name="Picture 1" descr="A red text on a black background&#10;&#10;Description automatically generated">
            <a:extLst>
              <a:ext uri="{FF2B5EF4-FFF2-40B4-BE49-F238E27FC236}">
                <a16:creationId xmlns:a16="http://schemas.microsoft.com/office/drawing/2014/main" id="{B70F3712-1611-571F-1BFC-758D6AB232F7}"/>
              </a:ext>
            </a:extLst>
          </p:cNvPr>
          <p:cNvPicPr>
            <a:picLocks noChangeAspect="1"/>
          </p:cNvPicPr>
          <p:nvPr/>
        </p:nvPicPr>
        <p:blipFill>
          <a:blip r:embed="rId3"/>
          <a:stretch>
            <a:fillRect/>
          </a:stretch>
        </p:blipFill>
        <p:spPr>
          <a:xfrm>
            <a:off x="4502428" y="2254815"/>
            <a:ext cx="7225748" cy="2348370"/>
          </a:xfrm>
          <a:prstGeom prst="rect">
            <a:avLst/>
          </a:prstGeom>
        </p:spPr>
      </p:pic>
    </p:spTree>
    <p:extLst>
      <p:ext uri="{BB962C8B-B14F-4D97-AF65-F5344CB8AC3E}">
        <p14:creationId xmlns:p14="http://schemas.microsoft.com/office/powerpoint/2010/main" val="41006914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red rectangular sign with text&#10;&#10;Description automatically generated">
            <a:extLst>
              <a:ext uri="{FF2B5EF4-FFF2-40B4-BE49-F238E27FC236}">
                <a16:creationId xmlns:a16="http://schemas.microsoft.com/office/drawing/2014/main" id="{AFF81779-8AAE-E9C2-51A1-215A2FB9B61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5839972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19B66957-AA2E-44D9-B7E1-3F8AFE2DE01C}"/>
</file>

<file path=customXml/itemProps2.xml><?xml version="1.0" encoding="utf-8"?>
<ds:datastoreItem xmlns:ds="http://schemas.openxmlformats.org/officeDocument/2006/customXml" ds:itemID="{2DD2CEA4-AA83-44E8-88D6-8D7F21131A4C}"/>
</file>

<file path=customXml/itemProps3.xml><?xml version="1.0" encoding="utf-8"?>
<ds:datastoreItem xmlns:ds="http://schemas.openxmlformats.org/officeDocument/2006/customXml" ds:itemID="{7DE6A73B-0DD4-4EE8-90C0-8290A1296798}"/>
</file>

<file path=docProps/app.xml><?xml version="1.0" encoding="utf-8"?>
<Properties xmlns="http://schemas.openxmlformats.org/officeDocument/2006/extended-properties" xmlns:vt="http://schemas.openxmlformats.org/officeDocument/2006/docPropsVTypes">
  <TotalTime>3486</TotalTime>
  <Words>3507</Words>
  <Application>Microsoft Office PowerPoint</Application>
  <PresentationFormat>Widescreen</PresentationFormat>
  <Paragraphs>563</Paragraphs>
  <Slides>51</Slides>
  <Notes>44</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Educate </vt:lpstr>
      <vt:lpstr>Agitate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van Kuilenburg, Marinus [MD]</dc:creator>
  <cp:lastModifiedBy>van Kuilenburg, Marinus [MD]</cp:lastModifiedBy>
  <cp:revision>29</cp:revision>
  <dcterms:created xsi:type="dcterms:W3CDTF">2023-06-29T18:21:14Z</dcterms:created>
  <dcterms:modified xsi:type="dcterms:W3CDTF">2024-07-08T15:33:59Z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