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7" r:id="rId2"/>
    <p:sldId id="259" r:id="rId3"/>
    <p:sldId id="276" r:id="rId4"/>
    <p:sldId id="260" r:id="rId5"/>
    <p:sldId id="278" r:id="rId6"/>
    <p:sldId id="263" r:id="rId7"/>
    <p:sldId id="285" r:id="rId8"/>
    <p:sldId id="269" r:id="rId9"/>
    <p:sldId id="270" r:id="rId10"/>
    <p:sldId id="267" r:id="rId11"/>
    <p:sldId id="268" r:id="rId12"/>
    <p:sldId id="265" r:id="rId13"/>
    <p:sldId id="261" r:id="rId14"/>
    <p:sldId id="273" r:id="rId15"/>
    <p:sldId id="272" r:id="rId16"/>
    <p:sldId id="277" r:id="rId17"/>
    <p:sldId id="279" r:id="rId18"/>
    <p:sldId id="274" r:id="rId19"/>
    <p:sldId id="283" r:id="rId20"/>
    <p:sldId id="280" r:id="rId21"/>
    <p:sldId id="275" r:id="rId22"/>
    <p:sldId id="284" r:id="rId23"/>
    <p:sldId id="282" r:id="rId24"/>
    <p:sldId id="281" r:id="rId25"/>
    <p:sldId id="256" r:id="rId26"/>
    <p:sldId id="25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9A3"/>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D3478F-CCDA-C77E-BC66-01142686C09D}" v="6" dt="2025-07-29T17:05:19.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76633" autoAdjust="0"/>
  </p:normalViewPr>
  <p:slideViewPr>
    <p:cSldViewPr snapToGrid="0">
      <p:cViewPr varScale="1">
        <p:scale>
          <a:sx n="69" d="100"/>
          <a:sy n="69" d="100"/>
        </p:scale>
        <p:origin x="90"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ntz, Allison [MD]" userId="S::aheintz@mseanea.org::076319d8-5c14-4737-b77a-f6f695ea9b6c" providerId="AD" clId="Web-{40D3478F-CCDA-C77E-BC66-01142686C09D}"/>
    <pc:docChg chg="modSld">
      <pc:chgData name="Heintz, Allison [MD]" userId="S::aheintz@mseanea.org::076319d8-5c14-4737-b77a-f6f695ea9b6c" providerId="AD" clId="Web-{40D3478F-CCDA-C77E-BC66-01142686C09D}" dt="2025-07-29T17:05:16.354" v="142"/>
      <pc:docMkLst>
        <pc:docMk/>
      </pc:docMkLst>
      <pc:sldChg chg="modNotes">
        <pc:chgData name="Heintz, Allison [MD]" userId="S::aheintz@mseanea.org::076319d8-5c14-4737-b77a-f6f695ea9b6c" providerId="AD" clId="Web-{40D3478F-CCDA-C77E-BC66-01142686C09D}" dt="2025-07-29T17:05:16.354" v="142"/>
        <pc:sldMkLst>
          <pc:docMk/>
          <pc:sldMk cId="2606607574" sldId="261"/>
        </pc:sldMkLst>
      </pc:sldChg>
      <pc:sldChg chg="modNotes">
        <pc:chgData name="Heintz, Allison [MD]" userId="S::aheintz@mseanea.org::076319d8-5c14-4737-b77a-f6f695ea9b6c" providerId="AD" clId="Web-{40D3478F-CCDA-C77E-BC66-01142686C09D}" dt="2025-07-29T17:03:59.885" v="90"/>
        <pc:sldMkLst>
          <pc:docMk/>
          <pc:sldMk cId="2174599524" sldId="268"/>
        </pc:sldMkLst>
      </pc:sldChg>
      <pc:sldChg chg="delSp modSp">
        <pc:chgData name="Heintz, Allison [MD]" userId="S::aheintz@mseanea.org::076319d8-5c14-4737-b77a-f6f695ea9b6c" providerId="AD" clId="Web-{40D3478F-CCDA-C77E-BC66-01142686C09D}" dt="2025-07-29T16:59:17.775" v="1"/>
        <pc:sldMkLst>
          <pc:docMk/>
          <pc:sldMk cId="4112493030" sldId="269"/>
        </pc:sldMkLst>
        <pc:spChg chg="del mod">
          <ac:chgData name="Heintz, Allison [MD]" userId="S::aheintz@mseanea.org::076319d8-5c14-4737-b77a-f6f695ea9b6c" providerId="AD" clId="Web-{40D3478F-CCDA-C77E-BC66-01142686C09D}" dt="2025-07-29T16:59:17.775" v="1"/>
          <ac:spMkLst>
            <pc:docMk/>
            <pc:sldMk cId="4112493030" sldId="269"/>
            <ac:spMk id="4" creationId="{62A3E767-105E-692E-0C56-4A33181D933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6F7CB0-8ACC-4164-958C-F447FBDA0C1C}" type="datetimeFigureOut">
              <a:rPr lang="en-US" smtClean="0"/>
              <a:t>7/29/2025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059676-8CB7-454B-9D57-9AC8ACED8A4F}" type="slidenum">
              <a:rPr lang="en-US" smtClean="0"/>
              <a:t>‹#›</a:t>
            </a:fld>
            <a:endParaRPr lang="en-US"/>
          </a:p>
        </p:txBody>
      </p:sp>
    </p:spTree>
    <p:extLst>
      <p:ext uri="{BB962C8B-B14F-4D97-AF65-F5344CB8AC3E}">
        <p14:creationId xmlns:p14="http://schemas.microsoft.com/office/powerpoint/2010/main" val="3531195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PRIZES FOR FIRST PEOPLE WITH M, S, E, AND A SHAPE COMPLETE</a:t>
            </a:r>
          </a:p>
          <a:p>
            <a:r>
              <a:rPr lang="en-US" dirty="0"/>
              <a:t>Introduce someone you met and what you learned about them on BINGO</a:t>
            </a:r>
          </a:p>
        </p:txBody>
      </p:sp>
      <p:sp>
        <p:nvSpPr>
          <p:cNvPr id="4" name="Slide Number Placeholder 3"/>
          <p:cNvSpPr>
            <a:spLocks noGrp="1"/>
          </p:cNvSpPr>
          <p:nvPr>
            <p:ph type="sldNum" sz="quarter" idx="5"/>
          </p:nvPr>
        </p:nvSpPr>
        <p:spPr/>
        <p:txBody>
          <a:bodyPr/>
          <a:lstStyle/>
          <a:p>
            <a:fld id="{31059676-8CB7-454B-9D57-9AC8ACED8A4F}" type="slidenum">
              <a:rPr lang="en-US" smtClean="0"/>
              <a:t>4</a:t>
            </a:fld>
            <a:endParaRPr lang="en-US"/>
          </a:p>
        </p:txBody>
      </p:sp>
    </p:spTree>
    <p:extLst>
      <p:ext uri="{BB962C8B-B14F-4D97-AF65-F5344CB8AC3E}">
        <p14:creationId xmlns:p14="http://schemas.microsoft.com/office/powerpoint/2010/main" val="3290113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(15 total) Stand up, sit down</a:t>
            </a:r>
          </a:p>
          <a:p>
            <a:endParaRPr lang="en-US" dirty="0"/>
          </a:p>
          <a:p>
            <a:r>
              <a:rPr lang="en-US" dirty="0"/>
              <a:t>Brand new rep</a:t>
            </a:r>
          </a:p>
          <a:p>
            <a:r>
              <a:rPr lang="en-US" dirty="0"/>
              <a:t>Been a rep for 1-2 years</a:t>
            </a:r>
          </a:p>
          <a:p>
            <a:r>
              <a:rPr lang="en-US" dirty="0"/>
              <a:t>Rep for 3-5 years</a:t>
            </a:r>
          </a:p>
          <a:p>
            <a:r>
              <a:rPr lang="en-US" dirty="0"/>
              <a:t>5-8</a:t>
            </a:r>
          </a:p>
          <a:p>
            <a:r>
              <a:rPr lang="en-US" dirty="0"/>
              <a:t>8 and up?</a:t>
            </a:r>
          </a:p>
          <a:p>
            <a:endParaRPr lang="en-US" dirty="0"/>
          </a:p>
          <a:p>
            <a:r>
              <a:rPr lang="en-US" dirty="0"/>
              <a:t>2</a:t>
            </a:r>
            <a:r>
              <a:rPr lang="en-US" baseline="30000" dirty="0"/>
              <a:t>nd</a:t>
            </a:r>
            <a:r>
              <a:rPr lang="en-US" dirty="0"/>
              <a:t> round</a:t>
            </a:r>
          </a:p>
          <a:p>
            <a:r>
              <a:rPr lang="en-US" dirty="0"/>
              <a:t>Never been to a rep assembly (stand up)</a:t>
            </a:r>
          </a:p>
          <a:p>
            <a:r>
              <a:rPr lang="en-US" dirty="0"/>
              <a:t>Never been trained</a:t>
            </a:r>
          </a:p>
          <a:p>
            <a:r>
              <a:rPr lang="en-US" dirty="0"/>
              <a:t>No idea what I’m doing but had some training</a:t>
            </a:r>
          </a:p>
          <a:p>
            <a:endParaRPr lang="en-US" dirty="0"/>
          </a:p>
        </p:txBody>
      </p:sp>
      <p:sp>
        <p:nvSpPr>
          <p:cNvPr id="4" name="Slide Number Placeholder 3"/>
          <p:cNvSpPr>
            <a:spLocks noGrp="1"/>
          </p:cNvSpPr>
          <p:nvPr>
            <p:ph type="sldNum" sz="quarter" idx="5"/>
          </p:nvPr>
        </p:nvSpPr>
        <p:spPr/>
        <p:txBody>
          <a:bodyPr/>
          <a:lstStyle/>
          <a:p>
            <a:fld id="{31059676-8CB7-454B-9D57-9AC8ACED8A4F}" type="slidenum">
              <a:rPr lang="en-US" smtClean="0"/>
              <a:t>5</a:t>
            </a:fld>
            <a:endParaRPr lang="en-US"/>
          </a:p>
        </p:txBody>
      </p:sp>
    </p:spTree>
    <p:extLst>
      <p:ext uri="{BB962C8B-B14F-4D97-AF65-F5344CB8AC3E}">
        <p14:creationId xmlns:p14="http://schemas.microsoft.com/office/powerpoint/2010/main" val="304573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(20 total)</a:t>
            </a:r>
          </a:p>
        </p:txBody>
      </p:sp>
      <p:sp>
        <p:nvSpPr>
          <p:cNvPr id="4" name="Slide Number Placeholder 3"/>
          <p:cNvSpPr>
            <a:spLocks noGrp="1"/>
          </p:cNvSpPr>
          <p:nvPr>
            <p:ph type="sldNum" sz="quarter" idx="5"/>
          </p:nvPr>
        </p:nvSpPr>
        <p:spPr/>
        <p:txBody>
          <a:bodyPr/>
          <a:lstStyle/>
          <a:p>
            <a:fld id="{31059676-8CB7-454B-9D57-9AC8ACED8A4F}" type="slidenum">
              <a:rPr lang="en-US" smtClean="0"/>
              <a:t>6</a:t>
            </a:fld>
            <a:endParaRPr lang="en-US"/>
          </a:p>
        </p:txBody>
      </p:sp>
    </p:spTree>
    <p:extLst>
      <p:ext uri="{BB962C8B-B14F-4D97-AF65-F5344CB8AC3E}">
        <p14:creationId xmlns:p14="http://schemas.microsoft.com/office/powerpoint/2010/main" val="562809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1307-5A2B-E2CC-D27E-39F613DCB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2AE14-4022-F80C-2A2F-6426B34FD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70B8F3-960A-4875-0453-E38AFF4DCCB1}"/>
              </a:ext>
            </a:extLst>
          </p:cNvPr>
          <p:cNvSpPr>
            <a:spLocks noGrp="1"/>
          </p:cNvSpPr>
          <p:nvPr>
            <p:ph type="body" idx="1"/>
          </p:nvPr>
        </p:nvSpPr>
        <p:spPr/>
        <p:txBody>
          <a:bodyPr/>
          <a:lstStyle/>
          <a:p>
            <a:r>
              <a:rPr lang="en-US" dirty="0"/>
              <a:t>5 MIN (25 TOTAL) Let’s take a look at the by-laws for your local. The by-laws lay out the expectations for leaders within the organization. Anything in your bylaws that we did not talk about?</a:t>
            </a:r>
          </a:p>
          <a:p>
            <a:endParaRPr lang="en-US" dirty="0"/>
          </a:p>
        </p:txBody>
      </p:sp>
      <p:sp>
        <p:nvSpPr>
          <p:cNvPr id="4" name="Slide Number Placeholder 3">
            <a:extLst>
              <a:ext uri="{FF2B5EF4-FFF2-40B4-BE49-F238E27FC236}">
                <a16:creationId xmlns:a16="http://schemas.microsoft.com/office/drawing/2014/main" id="{D51D4517-1DDC-9613-6FD2-E21D1A514706}"/>
              </a:ext>
            </a:extLst>
          </p:cNvPr>
          <p:cNvSpPr>
            <a:spLocks noGrp="1"/>
          </p:cNvSpPr>
          <p:nvPr>
            <p:ph type="sldNum" sz="quarter" idx="5"/>
          </p:nvPr>
        </p:nvSpPr>
        <p:spPr/>
        <p:txBody>
          <a:bodyPr/>
          <a:lstStyle/>
          <a:p>
            <a:fld id="{31059676-8CB7-454B-9D57-9AC8ACED8A4F}" type="slidenum">
              <a:rPr lang="en-US" smtClean="0"/>
              <a:t>7</a:t>
            </a:fld>
            <a:endParaRPr lang="en-US"/>
          </a:p>
        </p:txBody>
      </p:sp>
    </p:spTree>
    <p:extLst>
      <p:ext uri="{BB962C8B-B14F-4D97-AF65-F5344CB8AC3E}">
        <p14:creationId xmlns:p14="http://schemas.microsoft.com/office/powerpoint/2010/main" val="2529643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(27 total)</a:t>
            </a:r>
          </a:p>
        </p:txBody>
      </p:sp>
      <p:sp>
        <p:nvSpPr>
          <p:cNvPr id="4" name="Slide Number Placeholder 3"/>
          <p:cNvSpPr>
            <a:spLocks noGrp="1"/>
          </p:cNvSpPr>
          <p:nvPr>
            <p:ph type="sldNum" sz="quarter" idx="5"/>
          </p:nvPr>
        </p:nvSpPr>
        <p:spPr/>
        <p:txBody>
          <a:bodyPr/>
          <a:lstStyle/>
          <a:p>
            <a:fld id="{31059676-8CB7-454B-9D57-9AC8ACED8A4F}" type="slidenum">
              <a:rPr lang="en-US" smtClean="0"/>
              <a:t>8</a:t>
            </a:fld>
            <a:endParaRPr lang="en-US"/>
          </a:p>
        </p:txBody>
      </p:sp>
    </p:spTree>
    <p:extLst>
      <p:ext uri="{BB962C8B-B14F-4D97-AF65-F5344CB8AC3E}">
        <p14:creationId xmlns:p14="http://schemas.microsoft.com/office/powerpoint/2010/main" val="259198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(30 total)</a:t>
            </a:r>
          </a:p>
        </p:txBody>
      </p:sp>
      <p:sp>
        <p:nvSpPr>
          <p:cNvPr id="4" name="Slide Number Placeholder 3"/>
          <p:cNvSpPr>
            <a:spLocks noGrp="1"/>
          </p:cNvSpPr>
          <p:nvPr>
            <p:ph type="sldNum" sz="quarter" idx="5"/>
          </p:nvPr>
        </p:nvSpPr>
        <p:spPr/>
        <p:txBody>
          <a:bodyPr/>
          <a:lstStyle/>
          <a:p>
            <a:fld id="{31059676-8CB7-454B-9D57-9AC8ACED8A4F}" type="slidenum">
              <a:rPr lang="en-US" smtClean="0"/>
              <a:t>9</a:t>
            </a:fld>
            <a:endParaRPr lang="en-US"/>
          </a:p>
        </p:txBody>
      </p:sp>
    </p:spTree>
    <p:extLst>
      <p:ext uri="{BB962C8B-B14F-4D97-AF65-F5344CB8AC3E}">
        <p14:creationId xmlns:p14="http://schemas.microsoft.com/office/powerpoint/2010/main" val="2334332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(40 total)</a:t>
            </a:r>
          </a:p>
          <a:p>
            <a:r>
              <a:rPr lang="en-US" dirty="0"/>
              <a:t>Use 3 pieces of chart paper: Fast, Efficient, Effective</a:t>
            </a:r>
          </a:p>
          <a:p>
            <a:r>
              <a:rPr lang="en-US" dirty="0"/>
              <a:t>Have participants sticky notes on chart paper that fits with communication style </a:t>
            </a:r>
          </a:p>
          <a:p>
            <a:r>
              <a:rPr lang="en-US" dirty="0"/>
              <a:t>Discuss as group</a:t>
            </a:r>
          </a:p>
          <a:p>
            <a:r>
              <a:rPr lang="en-US" dirty="0"/>
              <a:t>Aim to get group to recognize email is fastest, but not always effective or efficient in reaching all members</a:t>
            </a:r>
          </a:p>
        </p:txBody>
      </p:sp>
      <p:sp>
        <p:nvSpPr>
          <p:cNvPr id="4" name="Slide Number Placeholder 3"/>
          <p:cNvSpPr>
            <a:spLocks noGrp="1"/>
          </p:cNvSpPr>
          <p:nvPr>
            <p:ph type="sldNum" sz="quarter" idx="5"/>
          </p:nvPr>
        </p:nvSpPr>
        <p:spPr/>
        <p:txBody>
          <a:bodyPr/>
          <a:lstStyle/>
          <a:p>
            <a:fld id="{31059676-8CB7-454B-9D57-9AC8ACED8A4F}" type="slidenum">
              <a:rPr lang="en-US" smtClean="0"/>
              <a:t>10</a:t>
            </a:fld>
            <a:endParaRPr lang="en-US"/>
          </a:p>
        </p:txBody>
      </p:sp>
    </p:spTree>
    <p:extLst>
      <p:ext uri="{BB962C8B-B14F-4D97-AF65-F5344CB8AC3E}">
        <p14:creationId xmlns:p14="http://schemas.microsoft.com/office/powerpoint/2010/main" val="189726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(50 total) In your handbook; 1:13, 2:12</a:t>
            </a:r>
          </a:p>
          <a:p>
            <a:r>
              <a:rPr lang="en-US" dirty="0"/>
              <a:t>Why do we want to keep these at 10 minutes?</a:t>
            </a:r>
          </a:p>
          <a:p>
            <a:r>
              <a:rPr lang="en-US" dirty="0"/>
              <a:t>Have any of you had 10 minute meetings? Get some feedback on best practices if available; good opportunity for Ali to show experience/expertise</a:t>
            </a:r>
          </a:p>
          <a:p>
            <a:endParaRPr lang="en-US" dirty="0"/>
          </a:p>
        </p:txBody>
      </p:sp>
      <p:sp>
        <p:nvSpPr>
          <p:cNvPr id="4" name="Slide Number Placeholder 3"/>
          <p:cNvSpPr>
            <a:spLocks noGrp="1"/>
          </p:cNvSpPr>
          <p:nvPr>
            <p:ph type="sldNum" sz="quarter" idx="5"/>
          </p:nvPr>
        </p:nvSpPr>
        <p:spPr/>
        <p:txBody>
          <a:bodyPr/>
          <a:lstStyle/>
          <a:p>
            <a:fld id="{31059676-8CB7-454B-9D57-9AC8ACED8A4F}" type="slidenum">
              <a:rPr lang="en-US" smtClean="0"/>
              <a:t>11</a:t>
            </a:fld>
            <a:endParaRPr lang="en-US"/>
          </a:p>
        </p:txBody>
      </p:sp>
    </p:spTree>
    <p:extLst>
      <p:ext uri="{BB962C8B-B14F-4D97-AF65-F5344CB8AC3E}">
        <p14:creationId xmlns:p14="http://schemas.microsoft.com/office/powerpoint/2010/main" val="3696354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including 5 min break (55 total); 5 MIN AFTER BREAK; how do we use these resources</a:t>
            </a:r>
          </a:p>
          <a:p>
            <a:r>
              <a:rPr lang="en-US" dirty="0"/>
              <a:t>Typical answers:</a:t>
            </a:r>
          </a:p>
          <a:p>
            <a:r>
              <a:rPr lang="en-US" dirty="0"/>
              <a:t>Contract</a:t>
            </a:r>
          </a:p>
          <a:p>
            <a:r>
              <a:rPr lang="en-US" dirty="0"/>
              <a:t>Building membership list</a:t>
            </a:r>
          </a:p>
          <a:p>
            <a:r>
              <a:rPr lang="en-US" dirty="0"/>
              <a:t>UD contact</a:t>
            </a:r>
          </a:p>
          <a:p>
            <a:r>
              <a:rPr lang="en-US" dirty="0"/>
              <a:t>AR/BR manual</a:t>
            </a:r>
          </a:p>
          <a:p>
            <a:r>
              <a:rPr lang="en-US" dirty="0"/>
              <a:t>BR peers</a:t>
            </a:r>
          </a:p>
          <a:p>
            <a:r>
              <a:rPr lang="en-US" dirty="0"/>
              <a:t>RA meetings</a:t>
            </a:r>
          </a:p>
          <a:p>
            <a:endParaRPr lang="en-US" dirty="0"/>
          </a:p>
          <a:p>
            <a:endParaRPr lang="en-US" dirty="0"/>
          </a:p>
        </p:txBody>
      </p:sp>
      <p:sp>
        <p:nvSpPr>
          <p:cNvPr id="4" name="Slide Number Placeholder 3"/>
          <p:cNvSpPr>
            <a:spLocks noGrp="1"/>
          </p:cNvSpPr>
          <p:nvPr>
            <p:ph type="sldNum" sz="quarter" idx="5"/>
          </p:nvPr>
        </p:nvSpPr>
        <p:spPr/>
        <p:txBody>
          <a:bodyPr/>
          <a:lstStyle/>
          <a:p>
            <a:fld id="{31059676-8CB7-454B-9D57-9AC8ACED8A4F}" type="slidenum">
              <a:rPr lang="en-US" smtClean="0"/>
              <a:t>12</a:t>
            </a:fld>
            <a:endParaRPr lang="en-US"/>
          </a:p>
        </p:txBody>
      </p:sp>
    </p:spTree>
    <p:extLst>
      <p:ext uri="{BB962C8B-B14F-4D97-AF65-F5344CB8AC3E}">
        <p14:creationId xmlns:p14="http://schemas.microsoft.com/office/powerpoint/2010/main" val="243538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(65 total) BUCKETS OF CONTRACT KNOWLEDGE</a:t>
            </a:r>
          </a:p>
          <a:p>
            <a:r>
              <a:rPr lang="en-US" dirty="0"/>
              <a:t>Resources are useless unless we use them. </a:t>
            </a:r>
          </a:p>
          <a:p>
            <a:r>
              <a:rPr lang="en-US" dirty="0"/>
              <a:t>Things we can find in our contract and use a sticky note to label so always </a:t>
            </a:r>
            <a:r>
              <a:rPr lang="en-US" dirty="0" err="1"/>
              <a:t>availalble</a:t>
            </a:r>
          </a:p>
        </p:txBody>
      </p:sp>
      <p:sp>
        <p:nvSpPr>
          <p:cNvPr id="4" name="Slide Number Placeholder 3"/>
          <p:cNvSpPr>
            <a:spLocks noGrp="1"/>
          </p:cNvSpPr>
          <p:nvPr>
            <p:ph type="sldNum" sz="quarter" idx="5"/>
          </p:nvPr>
        </p:nvSpPr>
        <p:spPr/>
        <p:txBody>
          <a:bodyPr/>
          <a:lstStyle/>
          <a:p>
            <a:fld id="{31059676-8CB7-454B-9D57-9AC8ACED8A4F}" type="slidenum">
              <a:rPr lang="en-US" smtClean="0"/>
              <a:t>13</a:t>
            </a:fld>
            <a:endParaRPr lang="en-US"/>
          </a:p>
        </p:txBody>
      </p:sp>
    </p:spTree>
    <p:extLst>
      <p:ext uri="{BB962C8B-B14F-4D97-AF65-F5344CB8AC3E}">
        <p14:creationId xmlns:p14="http://schemas.microsoft.com/office/powerpoint/2010/main" val="3529022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(80 total)</a:t>
            </a:r>
          </a:p>
          <a:p>
            <a:endParaRPr lang="en-US" dirty="0"/>
          </a:p>
          <a:p>
            <a:r>
              <a:rPr lang="en-US" dirty="0"/>
              <a:t>Any surprises? Anyone find language they don’t understand? </a:t>
            </a:r>
          </a:p>
          <a:p>
            <a:endParaRPr lang="en-US" dirty="0"/>
          </a:p>
          <a:p>
            <a:r>
              <a:rPr lang="en-US" dirty="0"/>
              <a:t>What do we do when we don’t know the answer? Or don’t understand the contract?</a:t>
            </a:r>
          </a:p>
        </p:txBody>
      </p:sp>
      <p:sp>
        <p:nvSpPr>
          <p:cNvPr id="4" name="Slide Number Placeholder 3"/>
          <p:cNvSpPr>
            <a:spLocks noGrp="1"/>
          </p:cNvSpPr>
          <p:nvPr>
            <p:ph type="sldNum" sz="quarter" idx="5"/>
          </p:nvPr>
        </p:nvSpPr>
        <p:spPr/>
        <p:txBody>
          <a:bodyPr/>
          <a:lstStyle/>
          <a:p>
            <a:fld id="{31059676-8CB7-454B-9D57-9AC8ACED8A4F}" type="slidenum">
              <a:rPr lang="en-US" smtClean="0"/>
              <a:t>14</a:t>
            </a:fld>
            <a:endParaRPr lang="en-US"/>
          </a:p>
        </p:txBody>
      </p:sp>
    </p:spTree>
    <p:extLst>
      <p:ext uri="{BB962C8B-B14F-4D97-AF65-F5344CB8AC3E}">
        <p14:creationId xmlns:p14="http://schemas.microsoft.com/office/powerpoint/2010/main" val="2814047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 (100 total)</a:t>
            </a:r>
          </a:p>
        </p:txBody>
      </p:sp>
      <p:sp>
        <p:nvSpPr>
          <p:cNvPr id="4" name="Slide Number Placeholder 3"/>
          <p:cNvSpPr>
            <a:spLocks noGrp="1"/>
          </p:cNvSpPr>
          <p:nvPr>
            <p:ph type="sldNum" sz="quarter" idx="5"/>
          </p:nvPr>
        </p:nvSpPr>
        <p:spPr/>
        <p:txBody>
          <a:bodyPr/>
          <a:lstStyle/>
          <a:p>
            <a:fld id="{31059676-8CB7-454B-9D57-9AC8ACED8A4F}" type="slidenum">
              <a:rPr lang="en-US" smtClean="0"/>
              <a:t>15</a:t>
            </a:fld>
            <a:endParaRPr lang="en-US"/>
          </a:p>
        </p:txBody>
      </p:sp>
    </p:spTree>
    <p:extLst>
      <p:ext uri="{BB962C8B-B14F-4D97-AF65-F5344CB8AC3E}">
        <p14:creationId xmlns:p14="http://schemas.microsoft.com/office/powerpoint/2010/main" val="273961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530B-9F06-180F-7570-EFCE1D2B9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79640-ED5D-5464-C880-47FB1F177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A1542-B943-90BD-4CE5-4EF2676296E7}"/>
              </a:ext>
            </a:extLst>
          </p:cNvPr>
          <p:cNvSpPr>
            <a:spLocks noGrp="1"/>
          </p:cNvSpPr>
          <p:nvPr>
            <p:ph type="body" idx="1"/>
          </p:nvPr>
        </p:nvSpPr>
        <p:spPr/>
        <p:txBody>
          <a:bodyPr/>
          <a:lstStyle/>
          <a:p>
            <a:r>
              <a:rPr lang="en-US" dirty="0"/>
              <a:t>2 MIN (22 total)</a:t>
            </a:r>
          </a:p>
        </p:txBody>
      </p:sp>
      <p:sp>
        <p:nvSpPr>
          <p:cNvPr id="4" name="Slide Number Placeholder 3">
            <a:extLst>
              <a:ext uri="{FF2B5EF4-FFF2-40B4-BE49-F238E27FC236}">
                <a16:creationId xmlns:a16="http://schemas.microsoft.com/office/drawing/2014/main" id="{498723E7-1F9C-C6D7-8C4B-474E40C0B0BA}"/>
              </a:ext>
            </a:extLst>
          </p:cNvPr>
          <p:cNvSpPr>
            <a:spLocks noGrp="1"/>
          </p:cNvSpPr>
          <p:nvPr>
            <p:ph type="sldNum" sz="quarter" idx="5"/>
          </p:nvPr>
        </p:nvSpPr>
        <p:spPr/>
        <p:txBody>
          <a:bodyPr/>
          <a:lstStyle/>
          <a:p>
            <a:fld id="{31059676-8CB7-454B-9D57-9AC8ACED8A4F}" type="slidenum">
              <a:rPr lang="en-US" smtClean="0"/>
              <a:t>17</a:t>
            </a:fld>
            <a:endParaRPr lang="en-US"/>
          </a:p>
        </p:txBody>
      </p:sp>
    </p:spTree>
    <p:extLst>
      <p:ext uri="{BB962C8B-B14F-4D97-AF65-F5344CB8AC3E}">
        <p14:creationId xmlns:p14="http://schemas.microsoft.com/office/powerpoint/2010/main" val="568796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059676-8CB7-454B-9D57-9AC8ACED8A4F}" type="slidenum">
              <a:rPr lang="en-US" smtClean="0"/>
              <a:t>21</a:t>
            </a:fld>
            <a:endParaRPr lang="en-US"/>
          </a:p>
        </p:txBody>
      </p:sp>
    </p:spTree>
    <p:extLst>
      <p:ext uri="{BB962C8B-B14F-4D97-AF65-F5344CB8AC3E}">
        <p14:creationId xmlns:p14="http://schemas.microsoft.com/office/powerpoint/2010/main" val="2270885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(105 TOTAL)</a:t>
            </a:r>
          </a:p>
        </p:txBody>
      </p:sp>
      <p:sp>
        <p:nvSpPr>
          <p:cNvPr id="4" name="Slide Number Placeholder 3"/>
          <p:cNvSpPr>
            <a:spLocks noGrp="1"/>
          </p:cNvSpPr>
          <p:nvPr>
            <p:ph type="sldNum" sz="quarter" idx="5"/>
          </p:nvPr>
        </p:nvSpPr>
        <p:spPr/>
        <p:txBody>
          <a:bodyPr/>
          <a:lstStyle/>
          <a:p>
            <a:fld id="{31059676-8CB7-454B-9D57-9AC8ACED8A4F}" type="slidenum">
              <a:rPr lang="en-US" smtClean="0"/>
              <a:t>24</a:t>
            </a:fld>
            <a:endParaRPr lang="en-US"/>
          </a:p>
        </p:txBody>
      </p:sp>
    </p:spTree>
    <p:extLst>
      <p:ext uri="{BB962C8B-B14F-4D97-AF65-F5344CB8AC3E}">
        <p14:creationId xmlns:p14="http://schemas.microsoft.com/office/powerpoint/2010/main" val="384543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(8 min to develop, 7 min to share out)</a:t>
            </a:r>
          </a:p>
        </p:txBody>
      </p:sp>
      <p:sp>
        <p:nvSpPr>
          <p:cNvPr id="4" name="Slide Number Placeholder 3"/>
          <p:cNvSpPr>
            <a:spLocks noGrp="1"/>
          </p:cNvSpPr>
          <p:nvPr>
            <p:ph type="sldNum" sz="quarter" idx="5"/>
          </p:nvPr>
        </p:nvSpPr>
        <p:spPr/>
        <p:txBody>
          <a:bodyPr/>
          <a:lstStyle/>
          <a:p>
            <a:fld id="{31059676-8CB7-454B-9D57-9AC8ACED8A4F}" type="slidenum">
              <a:rPr lang="en-US" smtClean="0"/>
              <a:t>25</a:t>
            </a:fld>
            <a:endParaRPr lang="en-US"/>
          </a:p>
        </p:txBody>
      </p:sp>
    </p:spTree>
    <p:extLst>
      <p:ext uri="{BB962C8B-B14F-4D97-AF65-F5344CB8AC3E}">
        <p14:creationId xmlns:p14="http://schemas.microsoft.com/office/powerpoint/2010/main" val="3580953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C71C4-99D5-E9FE-35F1-3CF914CECC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C2603-D633-E29F-6B25-8A2153C2D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1E3B08-1B18-3F5A-DB96-F1347A921F4B}"/>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5" name="Footer Placeholder 4">
            <a:extLst>
              <a:ext uri="{FF2B5EF4-FFF2-40B4-BE49-F238E27FC236}">
                <a16:creationId xmlns:a16="http://schemas.microsoft.com/office/drawing/2014/main" id="{7D0A5F31-7152-5EE4-5354-88BEAE608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4C97B7-879E-59AF-D759-25D2FFD28188}"/>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83127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6A4D-E70D-D646-8D68-97CAA8CD5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5ACDAD-A9F0-A73D-0A4A-765E4267D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F04BA-7890-2EE1-3724-40C84D855C9E}"/>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5" name="Footer Placeholder 4">
            <a:extLst>
              <a:ext uri="{FF2B5EF4-FFF2-40B4-BE49-F238E27FC236}">
                <a16:creationId xmlns:a16="http://schemas.microsoft.com/office/drawing/2014/main" id="{858E1152-9FF5-6B3B-80D9-DF33C9ECB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E7B572-E24B-1E46-A101-BCACCA8D4152}"/>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47457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D5A32-5089-685D-8A55-B8C45D7EBD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C453AF-C3D9-1B9C-E050-2F17284D0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E2E565-621C-0057-621E-B6171AD7CDDE}"/>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5" name="Footer Placeholder 4">
            <a:extLst>
              <a:ext uri="{FF2B5EF4-FFF2-40B4-BE49-F238E27FC236}">
                <a16:creationId xmlns:a16="http://schemas.microsoft.com/office/drawing/2014/main" id="{9F7CB79E-B9B9-1C1B-73D0-FE2DE8817F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70789-FD3C-F708-572C-8D714A6C60BE}"/>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296569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D9E33-54E4-DDD9-6F9B-E5F62CA57B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CBA339-E03F-0F58-E4D3-B507C5871F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2F95C8-56F1-CADD-4A50-085568D07F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E59D03-F1BD-37D4-6B52-D034812F9941}"/>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6" name="Footer Placeholder 5">
            <a:extLst>
              <a:ext uri="{FF2B5EF4-FFF2-40B4-BE49-F238E27FC236}">
                <a16:creationId xmlns:a16="http://schemas.microsoft.com/office/drawing/2014/main" id="{AC8EB13E-97BD-E1FA-83AA-0313B70CA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119F6A-0749-40C2-7439-EB9135386354}"/>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270635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AC9E-EF5A-FB6F-C7BA-CFA155F645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FE2C76-E90F-A253-E33C-B8F7A69800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62C541-1274-AECC-FD7A-35B2284ED2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A5E783-4C08-1B69-07CA-59B43BA9A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4FE6C9-1B1F-C772-18DC-0BFB245601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D84FD-CA9B-0A65-ADE4-EE628402D507}"/>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8" name="Footer Placeholder 7">
            <a:extLst>
              <a:ext uri="{FF2B5EF4-FFF2-40B4-BE49-F238E27FC236}">
                <a16:creationId xmlns:a16="http://schemas.microsoft.com/office/drawing/2014/main" id="{D3E8870C-6D6C-50C0-BC54-7710366439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D45F27-089E-CCF6-E112-7CB71E588B1F}"/>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05405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0B19-F844-481F-F96D-B59112EC8E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DDA6FA-AAF7-B09D-B180-9AED3F888540}"/>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4" name="Footer Placeholder 3">
            <a:extLst>
              <a:ext uri="{FF2B5EF4-FFF2-40B4-BE49-F238E27FC236}">
                <a16:creationId xmlns:a16="http://schemas.microsoft.com/office/drawing/2014/main" id="{BCF78F90-3890-3122-4B82-E17827EE13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9C52AD-E1D0-F678-912B-C808292FF541}"/>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25560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6BC922-5B2D-44FC-5224-2DB11D4F059C}"/>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3" name="Footer Placeholder 2">
            <a:extLst>
              <a:ext uri="{FF2B5EF4-FFF2-40B4-BE49-F238E27FC236}">
                <a16:creationId xmlns:a16="http://schemas.microsoft.com/office/drawing/2014/main" id="{537B2EFF-3C6C-FE3C-389C-AC7D99BF03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8F26BD-E4A2-83EA-D0B2-7D05767E5620}"/>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145537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179D6-60DE-1A80-C9DE-B514E3519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A9E524-72B6-623F-3EA6-FDDA26BF4D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343D7E-086B-FB23-0B5F-CF689A267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B40F-C698-69F8-D640-C79ACBC7FCF1}"/>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6" name="Footer Placeholder 5">
            <a:extLst>
              <a:ext uri="{FF2B5EF4-FFF2-40B4-BE49-F238E27FC236}">
                <a16:creationId xmlns:a16="http://schemas.microsoft.com/office/drawing/2014/main" id="{B351DFFD-F21B-3D8A-0B87-A1038BB947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D89102-79EA-F710-136E-7C352E36F0C2}"/>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2740840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0A9A-719D-8B8D-5E9A-2DD2DF0F2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7EC84A-4DB3-D312-4FB0-C7DD69764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5F1E04-0DCF-634C-C696-3618A92973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DE809B-9D62-830B-95A7-7EECD8AE5800}"/>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6" name="Footer Placeholder 5">
            <a:extLst>
              <a:ext uri="{FF2B5EF4-FFF2-40B4-BE49-F238E27FC236}">
                <a16:creationId xmlns:a16="http://schemas.microsoft.com/office/drawing/2014/main" id="{327EC2F6-AD43-EFE2-CA71-190CC063C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84CED9-6FDF-6C07-817D-DACFC546F633}"/>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41898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D9219-9050-B065-632B-7B32DA5169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338603-A0FF-82C4-E5FA-BEBE6656E6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8201BC-B9EE-70B3-8EEB-716E59896FCB}"/>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5" name="Footer Placeholder 4">
            <a:extLst>
              <a:ext uri="{FF2B5EF4-FFF2-40B4-BE49-F238E27FC236}">
                <a16:creationId xmlns:a16="http://schemas.microsoft.com/office/drawing/2014/main" id="{63DE5A76-0019-569E-22B9-C0E17DF1C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56DAD9-EDAE-13D7-1D7B-54FFB947F093}"/>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169058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E1EB2D-0830-7C4E-DC62-DFCDA6F10D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39A4B1-9D3E-88DB-B4A7-FCC4969F8F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2C850-974E-D84E-F703-076EA19F2883}"/>
              </a:ext>
            </a:extLst>
          </p:cNvPr>
          <p:cNvSpPr>
            <a:spLocks noGrp="1"/>
          </p:cNvSpPr>
          <p:nvPr>
            <p:ph type="dt" sz="half" idx="10"/>
          </p:nvPr>
        </p:nvSpPr>
        <p:spPr/>
        <p:txBody>
          <a:bodyPr/>
          <a:lstStyle/>
          <a:p>
            <a:fld id="{19A18ACD-00FE-2F4A-9767-3293F62D02EB}" type="datetimeFigureOut">
              <a:rPr lang="en-US" smtClean="0"/>
              <a:t>7/29/2025</a:t>
            </a:fld>
            <a:endParaRPr lang="en-US"/>
          </a:p>
        </p:txBody>
      </p:sp>
      <p:sp>
        <p:nvSpPr>
          <p:cNvPr id="5" name="Footer Placeholder 4">
            <a:extLst>
              <a:ext uri="{FF2B5EF4-FFF2-40B4-BE49-F238E27FC236}">
                <a16:creationId xmlns:a16="http://schemas.microsoft.com/office/drawing/2014/main" id="{AAE4B80E-105C-5859-9F4A-DD9B76FCFF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9E6246-0981-D7A8-90AB-1E53552CD51B}"/>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1393538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26B1C1-8ECA-376B-2125-509AD3452F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38E56F-874F-7D7E-5AC5-A5747E49C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F5B4F0-B1A4-452D-CCB7-A243DFE863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18ACD-00FE-2F4A-9767-3293F62D02EB}" type="datetimeFigureOut">
              <a:rPr lang="en-US" smtClean="0"/>
              <a:t>7/29/2025</a:t>
            </a:fld>
            <a:endParaRPr lang="en-US"/>
          </a:p>
        </p:txBody>
      </p:sp>
      <p:sp>
        <p:nvSpPr>
          <p:cNvPr id="5" name="Footer Placeholder 4">
            <a:extLst>
              <a:ext uri="{FF2B5EF4-FFF2-40B4-BE49-F238E27FC236}">
                <a16:creationId xmlns:a16="http://schemas.microsoft.com/office/drawing/2014/main" id="{6425E6B8-5F1C-6B54-5D32-DF5ADA058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966706-3538-1514-FDD3-8B8A4AA89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D8725B-3CE7-4F48-A8D3-7D52334B6143}" type="slidenum">
              <a:rPr lang="en-US" smtClean="0"/>
              <a:t>‹#›</a:t>
            </a:fld>
            <a:endParaRPr lang="en-US"/>
          </a:p>
        </p:txBody>
      </p:sp>
    </p:spTree>
    <p:extLst>
      <p:ext uri="{BB962C8B-B14F-4D97-AF65-F5344CB8AC3E}">
        <p14:creationId xmlns:p14="http://schemas.microsoft.com/office/powerpoint/2010/main" val="311451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rectangular sign with yellow text&#10;&#10;Description automatically generated">
            <a:extLst>
              <a:ext uri="{FF2B5EF4-FFF2-40B4-BE49-F238E27FC236}">
                <a16:creationId xmlns:a16="http://schemas.microsoft.com/office/drawing/2014/main" id="{EF4B26C1-BC31-BD66-52AF-8F7C701AFBD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2986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and blue rectangle with red and blue text&#10;&#10;Description automatically generated">
            <a:extLst>
              <a:ext uri="{FF2B5EF4-FFF2-40B4-BE49-F238E27FC236}">
                <a16:creationId xmlns:a16="http://schemas.microsoft.com/office/drawing/2014/main" id="{1FF86611-FF89-E698-A68E-73D7ACCEF469}"/>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3835CD3-A93E-FB1F-D6B1-B59954B65F67}"/>
              </a:ext>
            </a:extLst>
          </p:cNvPr>
          <p:cNvSpPr txBox="1"/>
          <p:nvPr/>
        </p:nvSpPr>
        <p:spPr>
          <a:xfrm>
            <a:off x="1795345" y="1714374"/>
            <a:ext cx="9244361" cy="1569660"/>
          </a:xfrm>
          <a:prstGeom prst="rect">
            <a:avLst/>
          </a:prstGeom>
          <a:noFill/>
        </p:spPr>
        <p:txBody>
          <a:bodyPr wrap="square" rtlCol="0">
            <a:spAutoFit/>
          </a:bodyPr>
          <a:lstStyle/>
          <a:p>
            <a:pPr algn="ctr"/>
            <a:r>
              <a:rPr lang="en-US" sz="4800" b="1" dirty="0">
                <a:latin typeface="Montserrat Black" pitchFamily="2" charset="0"/>
              </a:rPr>
              <a:t>Association Representative 1</a:t>
            </a:r>
          </a:p>
        </p:txBody>
      </p:sp>
      <p:sp>
        <p:nvSpPr>
          <p:cNvPr id="4" name="TextBox 3">
            <a:extLst>
              <a:ext uri="{FF2B5EF4-FFF2-40B4-BE49-F238E27FC236}">
                <a16:creationId xmlns:a16="http://schemas.microsoft.com/office/drawing/2014/main" id="{8AA0981D-63C6-0CF5-9CF7-316C30DCCD1B}"/>
              </a:ext>
            </a:extLst>
          </p:cNvPr>
          <p:cNvSpPr txBox="1"/>
          <p:nvPr/>
        </p:nvSpPr>
        <p:spPr>
          <a:xfrm>
            <a:off x="2732047" y="3284034"/>
            <a:ext cx="7370956" cy="769441"/>
          </a:xfrm>
          <a:prstGeom prst="rect">
            <a:avLst/>
          </a:prstGeom>
          <a:noFill/>
        </p:spPr>
        <p:txBody>
          <a:bodyPr wrap="square" rtlCol="0">
            <a:spAutoFit/>
          </a:bodyPr>
          <a:lstStyle/>
          <a:p>
            <a:pPr algn="ctr"/>
            <a:r>
              <a:rPr lang="en-US" sz="4400" dirty="0">
                <a:latin typeface="Montserrat Black" pitchFamily="2" charset="0"/>
              </a:rPr>
              <a:t>TRAINERS:</a:t>
            </a:r>
          </a:p>
        </p:txBody>
      </p:sp>
      <p:sp>
        <p:nvSpPr>
          <p:cNvPr id="6" name="Rectangle: Rounded Corners 5">
            <a:extLst>
              <a:ext uri="{FF2B5EF4-FFF2-40B4-BE49-F238E27FC236}">
                <a16:creationId xmlns:a16="http://schemas.microsoft.com/office/drawing/2014/main" id="{AF707978-A100-C3FE-FC1E-2A18CF3DBD42}"/>
              </a:ext>
            </a:extLst>
          </p:cNvPr>
          <p:cNvSpPr/>
          <p:nvPr/>
        </p:nvSpPr>
        <p:spPr>
          <a:xfrm>
            <a:off x="223025" y="4301709"/>
            <a:ext cx="3635297" cy="15696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C8B255D8-11AD-7F88-EC82-B774FAFD12F2}"/>
              </a:ext>
            </a:extLst>
          </p:cNvPr>
          <p:cNvSpPr/>
          <p:nvPr/>
        </p:nvSpPr>
        <p:spPr>
          <a:xfrm>
            <a:off x="4155688" y="4301709"/>
            <a:ext cx="3635297" cy="15696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2A80883-7044-674B-6BF4-7C621483D894}"/>
              </a:ext>
            </a:extLst>
          </p:cNvPr>
          <p:cNvSpPr/>
          <p:nvPr/>
        </p:nvSpPr>
        <p:spPr>
          <a:xfrm>
            <a:off x="8088352" y="4301709"/>
            <a:ext cx="3635297" cy="15696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0DF7C5D-2C92-E2B9-D92A-5F3C1ADA3EF0}"/>
              </a:ext>
            </a:extLst>
          </p:cNvPr>
          <p:cNvSpPr txBox="1"/>
          <p:nvPr/>
        </p:nvSpPr>
        <p:spPr>
          <a:xfrm>
            <a:off x="345688" y="4490576"/>
            <a:ext cx="3341649" cy="1261884"/>
          </a:xfrm>
          <a:prstGeom prst="rect">
            <a:avLst/>
          </a:prstGeom>
          <a:noFill/>
        </p:spPr>
        <p:txBody>
          <a:bodyPr wrap="square" rtlCol="0">
            <a:spAutoFit/>
          </a:bodyPr>
          <a:lstStyle/>
          <a:p>
            <a:pPr algn="ctr"/>
            <a:r>
              <a:rPr lang="en-US" sz="2800" dirty="0">
                <a:latin typeface="Montserrat Black" pitchFamily="2" charset="0"/>
              </a:rPr>
              <a:t>Allison Heintz</a:t>
            </a:r>
          </a:p>
          <a:p>
            <a:pPr algn="ctr"/>
            <a:r>
              <a:rPr lang="en-US" sz="1600" dirty="0" err="1">
                <a:latin typeface="Montserrat Black" pitchFamily="2" charset="0"/>
              </a:rPr>
              <a:t>UniServ</a:t>
            </a:r>
            <a:r>
              <a:rPr lang="en-US" sz="1600" dirty="0">
                <a:latin typeface="Montserrat Black" pitchFamily="2" charset="0"/>
              </a:rPr>
              <a:t> Director</a:t>
            </a:r>
          </a:p>
          <a:p>
            <a:pPr algn="ctr"/>
            <a:r>
              <a:rPr lang="en-US" sz="1600" dirty="0">
                <a:latin typeface="Montserrat Black" pitchFamily="2" charset="0"/>
              </a:rPr>
              <a:t>Harford County</a:t>
            </a:r>
          </a:p>
          <a:p>
            <a:pPr algn="ctr"/>
            <a:r>
              <a:rPr lang="en-US" sz="1600" dirty="0">
                <a:latin typeface="Montserrat Black" pitchFamily="2" charset="0"/>
              </a:rPr>
              <a:t>Aheintz@mseanea.org</a:t>
            </a:r>
          </a:p>
        </p:txBody>
      </p:sp>
      <p:sp>
        <p:nvSpPr>
          <p:cNvPr id="10" name="TextBox 9">
            <a:extLst>
              <a:ext uri="{FF2B5EF4-FFF2-40B4-BE49-F238E27FC236}">
                <a16:creationId xmlns:a16="http://schemas.microsoft.com/office/drawing/2014/main" id="{31563A25-2D51-FE1C-A0FD-370A6B9D3457}"/>
              </a:ext>
            </a:extLst>
          </p:cNvPr>
          <p:cNvSpPr txBox="1"/>
          <p:nvPr/>
        </p:nvSpPr>
        <p:spPr>
          <a:xfrm>
            <a:off x="4278352" y="4490575"/>
            <a:ext cx="3341649" cy="1261884"/>
          </a:xfrm>
          <a:prstGeom prst="rect">
            <a:avLst/>
          </a:prstGeom>
          <a:noFill/>
        </p:spPr>
        <p:txBody>
          <a:bodyPr wrap="square" rtlCol="0">
            <a:spAutoFit/>
          </a:bodyPr>
          <a:lstStyle/>
          <a:p>
            <a:pPr algn="ctr"/>
            <a:r>
              <a:rPr lang="en-US" sz="2800" dirty="0">
                <a:latin typeface="Montserrat Black" pitchFamily="2" charset="0"/>
              </a:rPr>
              <a:t>Liz Jones</a:t>
            </a:r>
          </a:p>
          <a:p>
            <a:pPr algn="ctr"/>
            <a:r>
              <a:rPr lang="en-US" sz="1600" dirty="0" err="1">
                <a:latin typeface="Montserrat Black" pitchFamily="2" charset="0"/>
              </a:rPr>
              <a:t>UniServ</a:t>
            </a:r>
            <a:r>
              <a:rPr lang="en-US" sz="1600" dirty="0">
                <a:latin typeface="Montserrat Black" pitchFamily="2" charset="0"/>
              </a:rPr>
              <a:t> Director</a:t>
            </a:r>
          </a:p>
          <a:p>
            <a:pPr algn="ctr"/>
            <a:r>
              <a:rPr lang="en-US" sz="1600" dirty="0">
                <a:latin typeface="Montserrat Black" pitchFamily="2" charset="0"/>
              </a:rPr>
              <a:t>Harford County</a:t>
            </a:r>
          </a:p>
          <a:p>
            <a:pPr algn="ctr"/>
            <a:r>
              <a:rPr lang="en-US" sz="1600" dirty="0">
                <a:latin typeface="Montserrat Black" pitchFamily="2" charset="0"/>
              </a:rPr>
              <a:t>Ejones@mseanea.org</a:t>
            </a:r>
          </a:p>
        </p:txBody>
      </p:sp>
      <p:sp>
        <p:nvSpPr>
          <p:cNvPr id="11" name="TextBox 10">
            <a:extLst>
              <a:ext uri="{FF2B5EF4-FFF2-40B4-BE49-F238E27FC236}">
                <a16:creationId xmlns:a16="http://schemas.microsoft.com/office/drawing/2014/main" id="{926F1285-2846-9658-8928-479AB6BBEAF6}"/>
              </a:ext>
            </a:extLst>
          </p:cNvPr>
          <p:cNvSpPr txBox="1"/>
          <p:nvPr/>
        </p:nvSpPr>
        <p:spPr>
          <a:xfrm>
            <a:off x="8088351" y="4301709"/>
            <a:ext cx="3635297" cy="1446550"/>
          </a:xfrm>
          <a:prstGeom prst="rect">
            <a:avLst/>
          </a:prstGeom>
          <a:noFill/>
        </p:spPr>
        <p:txBody>
          <a:bodyPr wrap="square" rtlCol="0">
            <a:spAutoFit/>
          </a:bodyPr>
          <a:lstStyle/>
          <a:p>
            <a:pPr algn="ctr"/>
            <a:r>
              <a:rPr lang="en-US" sz="2800" dirty="0">
                <a:latin typeface="Montserrat Black" pitchFamily="2" charset="0"/>
              </a:rPr>
              <a:t>Ali Weedn-Hughes</a:t>
            </a:r>
          </a:p>
          <a:p>
            <a:pPr algn="ctr"/>
            <a:r>
              <a:rPr lang="en-US" sz="1600" dirty="0" err="1">
                <a:latin typeface="Montserrat Black" pitchFamily="2" charset="0"/>
              </a:rPr>
              <a:t>HarfordCEA</a:t>
            </a:r>
            <a:r>
              <a:rPr lang="en-US" sz="1600" dirty="0">
                <a:latin typeface="Montserrat Black" pitchFamily="2" charset="0"/>
              </a:rPr>
              <a:t> Secretary and Building Rep</a:t>
            </a:r>
          </a:p>
        </p:txBody>
      </p:sp>
    </p:spTree>
    <p:extLst>
      <p:ext uri="{BB962C8B-B14F-4D97-AF65-F5344CB8AC3E}">
        <p14:creationId xmlns:p14="http://schemas.microsoft.com/office/powerpoint/2010/main" val="2502746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a fist holding a pencil&#10;&#10;Description automatically generated">
            <a:extLst>
              <a:ext uri="{FF2B5EF4-FFF2-40B4-BE49-F238E27FC236}">
                <a16:creationId xmlns:a16="http://schemas.microsoft.com/office/drawing/2014/main" id="{AD68F892-2EC4-4DC1-53DE-6BA66FF1E610}"/>
              </a:ext>
            </a:extLst>
          </p:cNvPr>
          <p:cNvPicPr>
            <a:picLocks noChangeAspect="1"/>
          </p:cNvPicPr>
          <p:nvPr/>
        </p:nvPicPr>
        <p:blipFill>
          <a:blip r:embed="rId2"/>
          <a:stretch>
            <a:fillRect/>
          </a:stretch>
        </p:blipFill>
        <p:spPr>
          <a:xfrm>
            <a:off x="0" y="4614844"/>
            <a:ext cx="2263698" cy="2263698"/>
          </a:xfrm>
          <a:prstGeom prst="rect">
            <a:avLst/>
          </a:prstGeom>
        </p:spPr>
      </p:pic>
      <p:pic>
        <p:nvPicPr>
          <p:cNvPr id="12" name="Picture 11" descr="A red and blue text&#10;&#10;Description automatically generated">
            <a:extLst>
              <a:ext uri="{FF2B5EF4-FFF2-40B4-BE49-F238E27FC236}">
                <a16:creationId xmlns:a16="http://schemas.microsoft.com/office/drawing/2014/main" id="{2D604FF1-197C-7C38-380C-82FB16AE813A}"/>
              </a:ext>
            </a:extLst>
          </p:cNvPr>
          <p:cNvPicPr>
            <a:picLocks noChangeAspect="1"/>
          </p:cNvPicPr>
          <p:nvPr/>
        </p:nvPicPr>
        <p:blipFill>
          <a:blip r:embed="rId3"/>
          <a:stretch>
            <a:fillRect/>
          </a:stretch>
        </p:blipFill>
        <p:spPr>
          <a:xfrm>
            <a:off x="8424038" y="84966"/>
            <a:ext cx="3767962" cy="1643473"/>
          </a:xfrm>
          <a:prstGeom prst="rect">
            <a:avLst/>
          </a:prstGeom>
        </p:spPr>
      </p:pic>
      <p:sp>
        <p:nvSpPr>
          <p:cNvPr id="4" name="TextBox 3">
            <a:extLst>
              <a:ext uri="{FF2B5EF4-FFF2-40B4-BE49-F238E27FC236}">
                <a16:creationId xmlns:a16="http://schemas.microsoft.com/office/drawing/2014/main" id="{3AB4DDF4-1B2D-750B-6180-26D0CC3211D1}"/>
              </a:ext>
            </a:extLst>
          </p:cNvPr>
          <p:cNvSpPr txBox="1"/>
          <p:nvPr/>
        </p:nvSpPr>
        <p:spPr>
          <a:xfrm>
            <a:off x="2509026" y="2380332"/>
            <a:ext cx="7844110" cy="2585323"/>
          </a:xfrm>
          <a:prstGeom prst="rect">
            <a:avLst/>
          </a:prstGeom>
          <a:noFill/>
        </p:spPr>
        <p:txBody>
          <a:bodyPr wrap="square" rtlCol="0">
            <a:spAutoFit/>
          </a:bodyPr>
          <a:lstStyle/>
          <a:p>
            <a:pPr algn="ctr"/>
            <a:r>
              <a:rPr lang="en-US" sz="5400" dirty="0">
                <a:latin typeface="Montserrat SemiBold" pitchFamily="2" charset="0"/>
              </a:rPr>
              <a:t>Day 1: Association/Building Rep Basics</a:t>
            </a:r>
          </a:p>
        </p:txBody>
      </p:sp>
    </p:spTree>
    <p:extLst>
      <p:ext uri="{BB962C8B-B14F-4D97-AF65-F5344CB8AC3E}">
        <p14:creationId xmlns:p14="http://schemas.microsoft.com/office/powerpoint/2010/main" val="3345198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rectangular object with red text&#10;&#10;Description automatically generated">
            <a:extLst>
              <a:ext uri="{FF2B5EF4-FFF2-40B4-BE49-F238E27FC236}">
                <a16:creationId xmlns:a16="http://schemas.microsoft.com/office/drawing/2014/main" id="{CF5EF3CA-F783-CEE9-3E6F-675ECB32550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2303689-DCD6-D2E9-936A-D60BFF12BE1A}"/>
              </a:ext>
            </a:extLst>
          </p:cNvPr>
          <p:cNvSpPr txBox="1"/>
          <p:nvPr/>
        </p:nvSpPr>
        <p:spPr>
          <a:xfrm>
            <a:off x="308118" y="1724041"/>
            <a:ext cx="5234249" cy="1015663"/>
          </a:xfrm>
          <a:prstGeom prst="rect">
            <a:avLst/>
          </a:prstGeom>
          <a:noFill/>
        </p:spPr>
        <p:txBody>
          <a:bodyPr wrap="square" rtlCol="0">
            <a:spAutoFit/>
          </a:bodyPr>
          <a:lstStyle/>
          <a:p>
            <a:pPr algn="ctr"/>
            <a:r>
              <a:rPr lang="en-US" sz="6000" dirty="0">
                <a:latin typeface="Montserrat ExtraBold" pitchFamily="2" charset="0"/>
              </a:rPr>
              <a:t>Icebreaker</a:t>
            </a:r>
          </a:p>
        </p:txBody>
      </p:sp>
      <p:pic>
        <p:nvPicPr>
          <p:cNvPr id="5" name="Picture 4" descr="A colorful balls and cards&#10;&#10;AI-generated content may be incorrect.">
            <a:extLst>
              <a:ext uri="{FF2B5EF4-FFF2-40B4-BE49-F238E27FC236}">
                <a16:creationId xmlns:a16="http://schemas.microsoft.com/office/drawing/2014/main" id="{BCF6922B-E1AA-0BF3-F713-9922DBCDD005}"/>
              </a:ext>
            </a:extLst>
          </p:cNvPr>
          <p:cNvPicPr>
            <a:picLocks noChangeAspect="1"/>
          </p:cNvPicPr>
          <p:nvPr/>
        </p:nvPicPr>
        <p:blipFill>
          <a:blip r:embed="rId4"/>
          <a:stretch>
            <a:fillRect/>
          </a:stretch>
        </p:blipFill>
        <p:spPr>
          <a:xfrm rot="547661">
            <a:off x="5785523" y="2169210"/>
            <a:ext cx="5869059" cy="3359394"/>
          </a:xfrm>
          <a:prstGeom prst="rect">
            <a:avLst/>
          </a:prstGeom>
        </p:spPr>
      </p:pic>
      <p:sp>
        <p:nvSpPr>
          <p:cNvPr id="6" name="TextBox 5">
            <a:extLst>
              <a:ext uri="{FF2B5EF4-FFF2-40B4-BE49-F238E27FC236}">
                <a16:creationId xmlns:a16="http://schemas.microsoft.com/office/drawing/2014/main" id="{5CF5A8ED-EB8A-B92D-3317-2272BAC114F5}"/>
              </a:ext>
            </a:extLst>
          </p:cNvPr>
          <p:cNvSpPr txBox="1"/>
          <p:nvPr/>
        </p:nvSpPr>
        <p:spPr>
          <a:xfrm>
            <a:off x="3100937" y="2684672"/>
            <a:ext cx="1231912" cy="4154984"/>
          </a:xfrm>
          <a:prstGeom prst="rect">
            <a:avLst/>
          </a:prstGeom>
          <a:noFill/>
        </p:spPr>
        <p:txBody>
          <a:bodyPr wrap="square" rtlCol="0">
            <a:spAutoFit/>
          </a:bodyPr>
          <a:lstStyle/>
          <a:p>
            <a:r>
              <a:rPr lang="en-US" sz="6600" dirty="0">
                <a:latin typeface="Montserrat Black" pitchFamily="2" charset="0"/>
              </a:rPr>
              <a:t>M</a:t>
            </a:r>
          </a:p>
          <a:p>
            <a:r>
              <a:rPr lang="en-US" sz="6600" dirty="0">
                <a:latin typeface="Montserrat Black" pitchFamily="2" charset="0"/>
              </a:rPr>
              <a:t>S</a:t>
            </a:r>
          </a:p>
          <a:p>
            <a:r>
              <a:rPr lang="en-US" sz="6600" dirty="0">
                <a:latin typeface="Montserrat Black" pitchFamily="2" charset="0"/>
              </a:rPr>
              <a:t>E</a:t>
            </a:r>
          </a:p>
          <a:p>
            <a:r>
              <a:rPr lang="en-US" sz="6600" dirty="0">
                <a:latin typeface="Montserrat Black" pitchFamily="2" charset="0"/>
              </a:rPr>
              <a:t>A</a:t>
            </a:r>
          </a:p>
        </p:txBody>
      </p:sp>
    </p:spTree>
    <p:extLst>
      <p:ext uri="{BB962C8B-B14F-4D97-AF65-F5344CB8AC3E}">
        <p14:creationId xmlns:p14="http://schemas.microsoft.com/office/powerpoint/2010/main" val="1277789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72678-AF9D-0A08-5BCA-9EDE8409B895}"/>
            </a:ext>
          </a:extLst>
        </p:cNvPr>
        <p:cNvGrpSpPr/>
        <p:nvPr/>
      </p:nvGrpSpPr>
      <p:grpSpPr>
        <a:xfrm>
          <a:off x="0" y="0"/>
          <a:ext cx="0" cy="0"/>
          <a:chOff x="0" y="0"/>
          <a:chExt cx="0" cy="0"/>
        </a:xfrm>
      </p:grpSpPr>
      <p:pic>
        <p:nvPicPr>
          <p:cNvPr id="2" name="Picture 1" descr="A logo with a fist holding a pencil&#10;&#10;Description automatically generated">
            <a:extLst>
              <a:ext uri="{FF2B5EF4-FFF2-40B4-BE49-F238E27FC236}">
                <a16:creationId xmlns:a16="http://schemas.microsoft.com/office/drawing/2014/main" id="{F764B8F5-36FC-1991-9CB6-725BD0F2B850}"/>
              </a:ext>
            </a:extLst>
          </p:cNvPr>
          <p:cNvPicPr>
            <a:picLocks noChangeAspect="1"/>
          </p:cNvPicPr>
          <p:nvPr/>
        </p:nvPicPr>
        <p:blipFill>
          <a:blip r:embed="rId3"/>
          <a:stretch>
            <a:fillRect/>
          </a:stretch>
        </p:blipFill>
        <p:spPr>
          <a:xfrm>
            <a:off x="172186" y="163165"/>
            <a:ext cx="3035335" cy="3035335"/>
          </a:xfrm>
          <a:prstGeom prst="rect">
            <a:avLst/>
          </a:prstGeom>
        </p:spPr>
      </p:pic>
      <p:pic>
        <p:nvPicPr>
          <p:cNvPr id="5" name="Picture 4">
            <a:extLst>
              <a:ext uri="{FF2B5EF4-FFF2-40B4-BE49-F238E27FC236}">
                <a16:creationId xmlns:a16="http://schemas.microsoft.com/office/drawing/2014/main" id="{37061839-A042-CD03-27B4-7F4F98E903FE}"/>
              </a:ext>
            </a:extLst>
          </p:cNvPr>
          <p:cNvPicPr>
            <a:picLocks noChangeAspect="1"/>
          </p:cNvPicPr>
          <p:nvPr/>
        </p:nvPicPr>
        <p:blipFill>
          <a:blip r:embed="rId4"/>
          <a:stretch>
            <a:fillRect/>
          </a:stretch>
        </p:blipFill>
        <p:spPr>
          <a:xfrm>
            <a:off x="0" y="6454350"/>
            <a:ext cx="12857871" cy="480970"/>
          </a:xfrm>
          <a:prstGeom prst="rect">
            <a:avLst/>
          </a:prstGeom>
        </p:spPr>
      </p:pic>
      <p:pic>
        <p:nvPicPr>
          <p:cNvPr id="4" name="Picture 3" descr="A black and white logo&#10;&#10;Description automatically generated">
            <a:extLst>
              <a:ext uri="{FF2B5EF4-FFF2-40B4-BE49-F238E27FC236}">
                <a16:creationId xmlns:a16="http://schemas.microsoft.com/office/drawing/2014/main" id="{36FCD0C9-A969-89D7-3968-428D55CCBEE7}"/>
              </a:ext>
            </a:extLst>
          </p:cNvPr>
          <p:cNvPicPr>
            <a:picLocks noChangeAspect="1"/>
          </p:cNvPicPr>
          <p:nvPr/>
        </p:nvPicPr>
        <p:blipFill>
          <a:blip r:embed="rId5"/>
          <a:stretch>
            <a:fillRect/>
          </a:stretch>
        </p:blipFill>
        <p:spPr>
          <a:xfrm>
            <a:off x="10803260" y="5632691"/>
            <a:ext cx="1181100" cy="1181100"/>
          </a:xfrm>
          <a:prstGeom prst="rect">
            <a:avLst/>
          </a:prstGeom>
        </p:spPr>
      </p:pic>
      <p:sp>
        <p:nvSpPr>
          <p:cNvPr id="3" name="TextBox 2">
            <a:extLst>
              <a:ext uri="{FF2B5EF4-FFF2-40B4-BE49-F238E27FC236}">
                <a16:creationId xmlns:a16="http://schemas.microsoft.com/office/drawing/2014/main" id="{82DA3582-80B0-E88A-9E19-C6755556152C}"/>
              </a:ext>
            </a:extLst>
          </p:cNvPr>
          <p:cNvSpPr txBox="1"/>
          <p:nvPr/>
        </p:nvSpPr>
        <p:spPr>
          <a:xfrm>
            <a:off x="3602182" y="1751950"/>
            <a:ext cx="6968836" cy="1446550"/>
          </a:xfrm>
          <a:prstGeom prst="rect">
            <a:avLst/>
          </a:prstGeom>
          <a:noFill/>
        </p:spPr>
        <p:txBody>
          <a:bodyPr wrap="square" rtlCol="0">
            <a:spAutoFit/>
          </a:bodyPr>
          <a:lstStyle/>
          <a:p>
            <a:pPr algn="ctr"/>
            <a:r>
              <a:rPr lang="en-US" sz="4400" dirty="0">
                <a:latin typeface="Montserrat Black" pitchFamily="2" charset="0"/>
              </a:rPr>
              <a:t>What’s your experience as a Rep?</a:t>
            </a:r>
          </a:p>
        </p:txBody>
      </p:sp>
    </p:spTree>
    <p:extLst>
      <p:ext uri="{BB962C8B-B14F-4D97-AF65-F5344CB8AC3E}">
        <p14:creationId xmlns:p14="http://schemas.microsoft.com/office/powerpoint/2010/main" val="3975851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A106A9CD-2DE4-3A7B-BF37-CBED571642D2}"/>
              </a:ext>
            </a:extLst>
          </p:cNvPr>
          <p:cNvPicPr>
            <a:picLocks noChangeAspect="1"/>
          </p:cNvPicPr>
          <p:nvPr/>
        </p:nvPicPr>
        <p:blipFill>
          <a:blip r:embed="rId3"/>
          <a:stretch>
            <a:fillRect/>
          </a:stretch>
        </p:blipFill>
        <p:spPr>
          <a:xfrm>
            <a:off x="0" y="-241470"/>
            <a:ext cx="12192000" cy="6858000"/>
          </a:xfrm>
          <a:prstGeom prst="rect">
            <a:avLst/>
          </a:prstGeom>
        </p:spPr>
      </p:pic>
      <p:pic>
        <p:nvPicPr>
          <p:cNvPr id="5" name="Picture 4" descr="A purple square with white dots&#10;&#10;Description automatically generated">
            <a:extLst>
              <a:ext uri="{FF2B5EF4-FFF2-40B4-BE49-F238E27FC236}">
                <a16:creationId xmlns:a16="http://schemas.microsoft.com/office/drawing/2014/main" id="{DD7ECC32-8E23-CD79-4585-1C11F5ACD3B2}"/>
              </a:ext>
            </a:extLst>
          </p:cNvPr>
          <p:cNvPicPr>
            <a:picLocks noChangeAspect="1"/>
          </p:cNvPicPr>
          <p:nvPr/>
        </p:nvPicPr>
        <p:blipFill>
          <a:blip r:embed="rId4"/>
          <a:stretch>
            <a:fillRect/>
          </a:stretch>
        </p:blipFill>
        <p:spPr>
          <a:xfrm>
            <a:off x="0" y="1212139"/>
            <a:ext cx="12192000" cy="5645862"/>
          </a:xfrm>
          <a:prstGeom prst="rect">
            <a:avLst/>
          </a:prstGeom>
        </p:spPr>
      </p:pic>
      <p:sp>
        <p:nvSpPr>
          <p:cNvPr id="2" name="TextBox 1">
            <a:extLst>
              <a:ext uri="{FF2B5EF4-FFF2-40B4-BE49-F238E27FC236}">
                <a16:creationId xmlns:a16="http://schemas.microsoft.com/office/drawing/2014/main" id="{5D1B753D-5B57-B532-15BE-BDEF3EE3EC92}"/>
              </a:ext>
            </a:extLst>
          </p:cNvPr>
          <p:cNvSpPr txBox="1"/>
          <p:nvPr/>
        </p:nvSpPr>
        <p:spPr>
          <a:xfrm>
            <a:off x="2062976" y="2118732"/>
            <a:ext cx="8129239" cy="3416320"/>
          </a:xfrm>
          <a:prstGeom prst="rect">
            <a:avLst/>
          </a:prstGeom>
          <a:noFill/>
        </p:spPr>
        <p:txBody>
          <a:bodyPr wrap="square" rtlCol="0">
            <a:spAutoFit/>
          </a:bodyPr>
          <a:lstStyle/>
          <a:p>
            <a:pPr algn="ctr"/>
            <a:r>
              <a:rPr lang="en-US" sz="3600" dirty="0">
                <a:solidFill>
                  <a:schemeClr val="bg1"/>
                </a:solidFill>
                <a:latin typeface="Montserrat Black" pitchFamily="2" charset="0"/>
              </a:rPr>
              <a:t>With your group:</a:t>
            </a:r>
          </a:p>
          <a:p>
            <a:pPr algn="ctr"/>
            <a:endParaRPr lang="en-US" sz="3600" dirty="0">
              <a:solidFill>
                <a:schemeClr val="bg1"/>
              </a:solidFill>
              <a:latin typeface="Montserrat Black" pitchFamily="2" charset="0"/>
            </a:endParaRPr>
          </a:p>
          <a:p>
            <a:r>
              <a:rPr lang="en-US" sz="3600" dirty="0">
                <a:solidFill>
                  <a:schemeClr val="bg1"/>
                </a:solidFill>
                <a:latin typeface="Montserrat Black" pitchFamily="2" charset="0"/>
              </a:rPr>
              <a:t>On chart paper, develop a list of the roles and responsibilities of a(n) Building/Association Rep.</a:t>
            </a:r>
          </a:p>
        </p:txBody>
      </p:sp>
    </p:spTree>
    <p:extLst>
      <p:ext uri="{BB962C8B-B14F-4D97-AF65-F5344CB8AC3E}">
        <p14:creationId xmlns:p14="http://schemas.microsoft.com/office/powerpoint/2010/main" val="176125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8303A-43DC-96A7-F064-01A1C4D335A8}"/>
            </a:ext>
          </a:extLst>
        </p:cNvPr>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9CD556E7-6414-EA1B-87C6-70A18915D519}"/>
              </a:ext>
            </a:extLst>
          </p:cNvPr>
          <p:cNvPicPr>
            <a:picLocks noChangeAspect="1"/>
          </p:cNvPicPr>
          <p:nvPr/>
        </p:nvPicPr>
        <p:blipFill>
          <a:blip r:embed="rId3"/>
          <a:stretch>
            <a:fillRect/>
          </a:stretch>
        </p:blipFill>
        <p:spPr>
          <a:xfrm>
            <a:off x="0" y="-76006"/>
            <a:ext cx="12192000" cy="6858000"/>
          </a:xfrm>
          <a:prstGeom prst="rect">
            <a:avLst/>
          </a:prstGeom>
        </p:spPr>
      </p:pic>
      <p:sp>
        <p:nvSpPr>
          <p:cNvPr id="17" name="TextBox 16">
            <a:extLst>
              <a:ext uri="{FF2B5EF4-FFF2-40B4-BE49-F238E27FC236}">
                <a16:creationId xmlns:a16="http://schemas.microsoft.com/office/drawing/2014/main" id="{6F169949-49B1-3EBE-2CEA-CA253D9001D6}"/>
              </a:ext>
            </a:extLst>
          </p:cNvPr>
          <p:cNvSpPr txBox="1"/>
          <p:nvPr/>
        </p:nvSpPr>
        <p:spPr>
          <a:xfrm>
            <a:off x="3355226" y="55224"/>
            <a:ext cx="7328439" cy="1200329"/>
          </a:xfrm>
          <a:prstGeom prst="rect">
            <a:avLst/>
          </a:prstGeom>
          <a:noFill/>
        </p:spPr>
        <p:txBody>
          <a:bodyPr wrap="square" rtlCol="0">
            <a:spAutoFit/>
          </a:bodyPr>
          <a:lstStyle/>
          <a:p>
            <a:pPr algn="ctr"/>
            <a:r>
              <a:rPr lang="en-US" sz="3600" dirty="0">
                <a:solidFill>
                  <a:schemeClr val="bg1"/>
                </a:solidFill>
                <a:latin typeface="Montserrat Black" pitchFamily="2" charset="0"/>
              </a:rPr>
              <a:t>COMMON CONTRACT BUCKETS</a:t>
            </a:r>
          </a:p>
        </p:txBody>
      </p:sp>
      <p:sp>
        <p:nvSpPr>
          <p:cNvPr id="2" name="Rectangle 1">
            <a:extLst>
              <a:ext uri="{FF2B5EF4-FFF2-40B4-BE49-F238E27FC236}">
                <a16:creationId xmlns:a16="http://schemas.microsoft.com/office/drawing/2014/main" id="{6B13AF39-3973-CC49-F4F0-888FE52CDA01}"/>
              </a:ext>
            </a:extLst>
          </p:cNvPr>
          <p:cNvSpPr/>
          <p:nvPr/>
        </p:nvSpPr>
        <p:spPr>
          <a:xfrm>
            <a:off x="3309828" y="2967335"/>
            <a:ext cx="5572358" cy="1754326"/>
          </a:xfrm>
          <a:prstGeom prst="rect">
            <a:avLst/>
          </a:prstGeom>
          <a:noFill/>
        </p:spPr>
        <p:txBody>
          <a:bodyPr wrap="none" lIns="91440" tIns="45720" rIns="91440" bIns="45720">
            <a:spAutoFit/>
          </a:bodyPr>
          <a:lstStyle/>
          <a:p>
            <a:pPr algn="ctr"/>
            <a:r>
              <a:rPr lang="en-US" sz="5400" b="1" cap="none" spc="0" dirty="0">
                <a:ln w="22225">
                  <a:solidFill>
                    <a:srgbClr val="002060"/>
                  </a:solidFill>
                  <a:prstDash val="solid"/>
                </a:ln>
                <a:solidFill>
                  <a:srgbClr val="7030A0"/>
                </a:solidFill>
                <a:effectLst/>
                <a:latin typeface="Montserrat Black" pitchFamily="2" charset="0"/>
              </a:rPr>
              <a:t>ASSOCIATION </a:t>
            </a:r>
          </a:p>
          <a:p>
            <a:pPr algn="ctr"/>
            <a:r>
              <a:rPr lang="en-US" sz="5400" b="1" cap="none" spc="0" dirty="0">
                <a:ln w="22225">
                  <a:solidFill>
                    <a:srgbClr val="002060"/>
                  </a:solidFill>
                  <a:prstDash val="solid"/>
                </a:ln>
                <a:solidFill>
                  <a:srgbClr val="7030A0"/>
                </a:solidFill>
                <a:effectLst/>
                <a:latin typeface="Montserrat Black" pitchFamily="2" charset="0"/>
              </a:rPr>
              <a:t>BY-LAWS</a:t>
            </a:r>
          </a:p>
        </p:txBody>
      </p:sp>
    </p:spTree>
    <p:extLst>
      <p:ext uri="{BB962C8B-B14F-4D97-AF65-F5344CB8AC3E}">
        <p14:creationId xmlns:p14="http://schemas.microsoft.com/office/powerpoint/2010/main" val="2306899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F4C4-E78A-7017-9764-69DF059FE842}"/>
            </a:ext>
          </a:extLst>
        </p:cNvPr>
        <p:cNvGrpSpPr/>
        <p:nvPr/>
      </p:nvGrpSpPr>
      <p:grpSpPr>
        <a:xfrm>
          <a:off x="0" y="0"/>
          <a:ext cx="0" cy="0"/>
          <a:chOff x="0" y="0"/>
          <a:chExt cx="0" cy="0"/>
        </a:xfrm>
      </p:grpSpPr>
      <p:pic>
        <p:nvPicPr>
          <p:cNvPr id="3" name="Picture 2" descr="A yellow and blue rectangle with red and blue text&#10;&#10;Description automatically generated">
            <a:extLst>
              <a:ext uri="{FF2B5EF4-FFF2-40B4-BE49-F238E27FC236}">
                <a16:creationId xmlns:a16="http://schemas.microsoft.com/office/drawing/2014/main" id="{871124AD-279B-DD0B-2698-F964BCCEF7B8}"/>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66B7E3EB-0AD5-D4DB-0B2F-FF37400908F6}"/>
              </a:ext>
            </a:extLst>
          </p:cNvPr>
          <p:cNvSpPr txBox="1"/>
          <p:nvPr/>
        </p:nvSpPr>
        <p:spPr>
          <a:xfrm>
            <a:off x="1629936" y="1411960"/>
            <a:ext cx="8932127" cy="1569660"/>
          </a:xfrm>
          <a:prstGeom prst="rect">
            <a:avLst/>
          </a:prstGeom>
          <a:noFill/>
        </p:spPr>
        <p:txBody>
          <a:bodyPr wrap="square" rtlCol="0">
            <a:spAutoFit/>
          </a:bodyPr>
          <a:lstStyle/>
          <a:p>
            <a:pPr algn="ctr"/>
            <a:endParaRPr lang="en-US" sz="3200" dirty="0">
              <a:latin typeface="Montserrat Black" pitchFamily="2" charset="0"/>
            </a:endParaRPr>
          </a:p>
          <a:p>
            <a:pPr algn="ctr"/>
            <a:r>
              <a:rPr lang="en-US" sz="3200" dirty="0">
                <a:latin typeface="Montserrat Black" pitchFamily="2" charset="0"/>
              </a:rPr>
              <a:t>What is the MOST IMPORTANT job of a AR/Building Rep?</a:t>
            </a:r>
          </a:p>
        </p:txBody>
      </p:sp>
    </p:spTree>
    <p:extLst>
      <p:ext uri="{BB962C8B-B14F-4D97-AF65-F5344CB8AC3E}">
        <p14:creationId xmlns:p14="http://schemas.microsoft.com/office/powerpoint/2010/main" val="4112493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AC5E2-5B7C-F9EC-13D4-4E1C55B09A90}"/>
            </a:ext>
          </a:extLst>
        </p:cNvPr>
        <p:cNvGrpSpPr/>
        <p:nvPr/>
      </p:nvGrpSpPr>
      <p:grpSpPr>
        <a:xfrm>
          <a:off x="0" y="0"/>
          <a:ext cx="0" cy="0"/>
          <a:chOff x="0" y="0"/>
          <a:chExt cx="0" cy="0"/>
        </a:xfrm>
      </p:grpSpPr>
      <p:pic>
        <p:nvPicPr>
          <p:cNvPr id="5" name="Picture 4" descr="A white rectangular object with a black border&#10;&#10;Description automatically generated with medium confidence">
            <a:extLst>
              <a:ext uri="{FF2B5EF4-FFF2-40B4-BE49-F238E27FC236}">
                <a16:creationId xmlns:a16="http://schemas.microsoft.com/office/drawing/2014/main" id="{162B23E0-7FEE-682E-7B3B-4B82FEECEBDC}"/>
              </a:ext>
            </a:extLst>
          </p:cNvPr>
          <p:cNvPicPr>
            <a:picLocks noChangeAspect="1"/>
          </p:cNvPicPr>
          <p:nvPr/>
        </p:nvPicPr>
        <p:blipFill>
          <a:blip r:embed="rId3"/>
          <a:stretch>
            <a:fillRect/>
          </a:stretch>
        </p:blipFill>
        <p:spPr>
          <a:xfrm>
            <a:off x="-4124" y="2317"/>
            <a:ext cx="12196124" cy="6855683"/>
          </a:xfrm>
          <a:prstGeom prst="rect">
            <a:avLst/>
          </a:prstGeom>
        </p:spPr>
      </p:pic>
      <p:pic>
        <p:nvPicPr>
          <p:cNvPr id="2" name="Picture 1">
            <a:extLst>
              <a:ext uri="{FF2B5EF4-FFF2-40B4-BE49-F238E27FC236}">
                <a16:creationId xmlns:a16="http://schemas.microsoft.com/office/drawing/2014/main" id="{E91463B4-F3E3-15C0-35B1-005CC65371FA}"/>
              </a:ext>
            </a:extLst>
          </p:cNvPr>
          <p:cNvPicPr>
            <a:picLocks noChangeAspect="1"/>
          </p:cNvPicPr>
          <p:nvPr/>
        </p:nvPicPr>
        <p:blipFill>
          <a:blip r:embed="rId4"/>
          <a:stretch>
            <a:fillRect/>
          </a:stretch>
        </p:blipFill>
        <p:spPr>
          <a:xfrm>
            <a:off x="2919104" y="6180551"/>
            <a:ext cx="7772400" cy="435522"/>
          </a:xfrm>
          <a:prstGeom prst="rect">
            <a:avLst/>
          </a:prstGeom>
        </p:spPr>
      </p:pic>
      <p:pic>
        <p:nvPicPr>
          <p:cNvPr id="4" name="Picture 3" descr="A black and white logo&#10;&#10;Description automatically generated">
            <a:extLst>
              <a:ext uri="{FF2B5EF4-FFF2-40B4-BE49-F238E27FC236}">
                <a16:creationId xmlns:a16="http://schemas.microsoft.com/office/drawing/2014/main" id="{0B938458-05E1-4634-AAA4-8B2A3FC69148}"/>
              </a:ext>
            </a:extLst>
          </p:cNvPr>
          <p:cNvPicPr>
            <a:picLocks noChangeAspect="1"/>
          </p:cNvPicPr>
          <p:nvPr/>
        </p:nvPicPr>
        <p:blipFill>
          <a:blip r:embed="rId5"/>
          <a:stretch>
            <a:fillRect/>
          </a:stretch>
        </p:blipFill>
        <p:spPr>
          <a:xfrm>
            <a:off x="163045" y="266624"/>
            <a:ext cx="1181100" cy="1181100"/>
          </a:xfrm>
          <a:prstGeom prst="rect">
            <a:avLst/>
          </a:prstGeom>
        </p:spPr>
      </p:pic>
      <p:sp>
        <p:nvSpPr>
          <p:cNvPr id="3" name="TextBox 2">
            <a:extLst>
              <a:ext uri="{FF2B5EF4-FFF2-40B4-BE49-F238E27FC236}">
                <a16:creationId xmlns:a16="http://schemas.microsoft.com/office/drawing/2014/main" id="{E7E56F59-401C-2479-A396-0CE065E1B36C}"/>
              </a:ext>
            </a:extLst>
          </p:cNvPr>
          <p:cNvSpPr txBox="1"/>
          <p:nvPr/>
        </p:nvSpPr>
        <p:spPr>
          <a:xfrm>
            <a:off x="2252546" y="1013942"/>
            <a:ext cx="8263054" cy="4154984"/>
          </a:xfrm>
          <a:prstGeom prst="rect">
            <a:avLst/>
          </a:prstGeom>
          <a:noFill/>
        </p:spPr>
        <p:txBody>
          <a:bodyPr wrap="square" rtlCol="0">
            <a:spAutoFit/>
          </a:bodyPr>
          <a:lstStyle/>
          <a:p>
            <a:pPr algn="ctr"/>
            <a:endParaRPr lang="en-US" sz="4400" dirty="0">
              <a:latin typeface="Montserrat Black" pitchFamily="2" charset="0"/>
            </a:endParaRPr>
          </a:p>
          <a:p>
            <a:pPr algn="ctr"/>
            <a:r>
              <a:rPr lang="en-US" sz="4400" dirty="0">
                <a:latin typeface="Montserrat Black" pitchFamily="2" charset="0"/>
              </a:rPr>
              <a:t>Come up with ways to communicate with members </a:t>
            </a:r>
          </a:p>
          <a:p>
            <a:pPr algn="ctr"/>
            <a:endParaRPr lang="en-US" sz="4400" dirty="0">
              <a:latin typeface="Montserrat Black" pitchFamily="2" charset="0"/>
            </a:endParaRPr>
          </a:p>
          <a:p>
            <a:pPr algn="ctr"/>
            <a:r>
              <a:rPr lang="en-US" sz="4400" dirty="0">
                <a:solidFill>
                  <a:srgbClr val="C00000"/>
                </a:solidFill>
                <a:latin typeface="Montserrat Black" pitchFamily="2" charset="0"/>
              </a:rPr>
              <a:t>1 example per sticky note</a:t>
            </a:r>
          </a:p>
        </p:txBody>
      </p:sp>
    </p:spTree>
    <p:extLst>
      <p:ext uri="{BB962C8B-B14F-4D97-AF65-F5344CB8AC3E}">
        <p14:creationId xmlns:p14="http://schemas.microsoft.com/office/powerpoint/2010/main" val="1427100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8ECC4-F584-B439-3ECD-A13DFAEA636F}"/>
            </a:ext>
          </a:extLst>
        </p:cNvPr>
        <p:cNvGrpSpPr/>
        <p:nvPr/>
      </p:nvGrpSpPr>
      <p:grpSpPr>
        <a:xfrm>
          <a:off x="0" y="0"/>
          <a:ext cx="0" cy="0"/>
          <a:chOff x="0" y="0"/>
          <a:chExt cx="0" cy="0"/>
        </a:xfrm>
      </p:grpSpPr>
      <p:pic>
        <p:nvPicPr>
          <p:cNvPr id="3" name="Picture 2" descr="A blue and white rectangular object with red text&#10;&#10;Description automatically generated">
            <a:extLst>
              <a:ext uri="{FF2B5EF4-FFF2-40B4-BE49-F238E27FC236}">
                <a16:creationId xmlns:a16="http://schemas.microsoft.com/office/drawing/2014/main" id="{6353F80C-029A-0115-983B-68A292D439F9}"/>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FC5A8B8B-FF12-CCF7-1820-6C622A6CCE9C}"/>
              </a:ext>
            </a:extLst>
          </p:cNvPr>
          <p:cNvSpPr txBox="1"/>
          <p:nvPr/>
        </p:nvSpPr>
        <p:spPr>
          <a:xfrm>
            <a:off x="3633439" y="1948070"/>
            <a:ext cx="4925122" cy="707886"/>
          </a:xfrm>
          <a:prstGeom prst="rect">
            <a:avLst/>
          </a:prstGeom>
          <a:noFill/>
        </p:spPr>
        <p:txBody>
          <a:bodyPr wrap="square" rtlCol="0">
            <a:spAutoFit/>
          </a:bodyPr>
          <a:lstStyle/>
          <a:p>
            <a:pPr algn="ctr"/>
            <a:r>
              <a:rPr lang="en-US" sz="4000" dirty="0">
                <a:latin typeface="Montserrat Black" pitchFamily="2" charset="0"/>
              </a:rPr>
              <a:t>Communication</a:t>
            </a:r>
          </a:p>
        </p:txBody>
      </p:sp>
      <p:sp>
        <p:nvSpPr>
          <p:cNvPr id="5" name="TextBox 4">
            <a:extLst>
              <a:ext uri="{FF2B5EF4-FFF2-40B4-BE49-F238E27FC236}">
                <a16:creationId xmlns:a16="http://schemas.microsoft.com/office/drawing/2014/main" id="{A33A7BFD-1343-A52B-04DD-767C802CC4C0}"/>
              </a:ext>
            </a:extLst>
          </p:cNvPr>
          <p:cNvSpPr txBox="1"/>
          <p:nvPr/>
        </p:nvSpPr>
        <p:spPr>
          <a:xfrm>
            <a:off x="1336288" y="3936378"/>
            <a:ext cx="2141034" cy="769441"/>
          </a:xfrm>
          <a:prstGeom prst="rect">
            <a:avLst/>
          </a:prstGeom>
          <a:noFill/>
        </p:spPr>
        <p:txBody>
          <a:bodyPr wrap="square" rtlCol="0">
            <a:spAutoFit/>
          </a:bodyPr>
          <a:lstStyle/>
          <a:p>
            <a:pPr algn="ctr"/>
            <a:r>
              <a:rPr lang="en-US" sz="4400" dirty="0">
                <a:latin typeface="Montserrat SemiBold" pitchFamily="2" charset="0"/>
              </a:rPr>
              <a:t>Fast</a:t>
            </a:r>
          </a:p>
        </p:txBody>
      </p:sp>
      <p:sp>
        <p:nvSpPr>
          <p:cNvPr id="6" name="Oval 5">
            <a:extLst>
              <a:ext uri="{FF2B5EF4-FFF2-40B4-BE49-F238E27FC236}">
                <a16:creationId xmlns:a16="http://schemas.microsoft.com/office/drawing/2014/main" id="{C70360CD-0D27-D614-F510-B8C1C2A25917}"/>
              </a:ext>
            </a:extLst>
          </p:cNvPr>
          <p:cNvSpPr/>
          <p:nvPr/>
        </p:nvSpPr>
        <p:spPr>
          <a:xfrm>
            <a:off x="773151" y="3217126"/>
            <a:ext cx="3267307" cy="246999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80177DE-9A54-9BB9-1260-4A8A07123ED3}"/>
              </a:ext>
            </a:extLst>
          </p:cNvPr>
          <p:cNvSpPr/>
          <p:nvPr/>
        </p:nvSpPr>
        <p:spPr>
          <a:xfrm>
            <a:off x="4462347" y="3217126"/>
            <a:ext cx="3267307" cy="246999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40F951A-E853-F893-9962-BB0E7B07596B}"/>
              </a:ext>
            </a:extLst>
          </p:cNvPr>
          <p:cNvSpPr/>
          <p:nvPr/>
        </p:nvSpPr>
        <p:spPr>
          <a:xfrm>
            <a:off x="8303943" y="3217126"/>
            <a:ext cx="3267307" cy="246999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3CB92B5-2B3C-8838-9732-993805B26B67}"/>
              </a:ext>
            </a:extLst>
          </p:cNvPr>
          <p:cNvSpPr txBox="1"/>
          <p:nvPr/>
        </p:nvSpPr>
        <p:spPr>
          <a:xfrm>
            <a:off x="4789449" y="3936378"/>
            <a:ext cx="2765503" cy="769441"/>
          </a:xfrm>
          <a:prstGeom prst="rect">
            <a:avLst/>
          </a:prstGeom>
          <a:noFill/>
        </p:spPr>
        <p:txBody>
          <a:bodyPr wrap="square" rtlCol="0">
            <a:spAutoFit/>
          </a:bodyPr>
          <a:lstStyle/>
          <a:p>
            <a:pPr algn="ctr"/>
            <a:r>
              <a:rPr lang="en-US" sz="4400" dirty="0">
                <a:latin typeface="Montserrat SemiBold" pitchFamily="2" charset="0"/>
              </a:rPr>
              <a:t>Efficient</a:t>
            </a:r>
          </a:p>
        </p:txBody>
      </p:sp>
      <p:sp>
        <p:nvSpPr>
          <p:cNvPr id="10" name="TextBox 9">
            <a:extLst>
              <a:ext uri="{FF2B5EF4-FFF2-40B4-BE49-F238E27FC236}">
                <a16:creationId xmlns:a16="http://schemas.microsoft.com/office/drawing/2014/main" id="{C8321D55-65FA-3845-A4EA-DA8AB4F33356}"/>
              </a:ext>
            </a:extLst>
          </p:cNvPr>
          <p:cNvSpPr txBox="1"/>
          <p:nvPr/>
        </p:nvSpPr>
        <p:spPr>
          <a:xfrm>
            <a:off x="8303943" y="3936380"/>
            <a:ext cx="3267306" cy="769441"/>
          </a:xfrm>
          <a:prstGeom prst="rect">
            <a:avLst/>
          </a:prstGeom>
          <a:noFill/>
        </p:spPr>
        <p:txBody>
          <a:bodyPr wrap="square" rtlCol="0">
            <a:spAutoFit/>
          </a:bodyPr>
          <a:lstStyle/>
          <a:p>
            <a:pPr algn="ctr"/>
            <a:r>
              <a:rPr lang="en-US" sz="4400" dirty="0">
                <a:latin typeface="Montserrat SemiBold" pitchFamily="2" charset="0"/>
              </a:rPr>
              <a:t>Effective</a:t>
            </a:r>
          </a:p>
        </p:txBody>
      </p:sp>
    </p:spTree>
    <p:extLst>
      <p:ext uri="{BB962C8B-B14F-4D97-AF65-F5344CB8AC3E}">
        <p14:creationId xmlns:p14="http://schemas.microsoft.com/office/powerpoint/2010/main" val="3694903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8118-5332-5ED6-1D52-B93A08D9263A}"/>
            </a:ext>
          </a:extLst>
        </p:cNvPr>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DA11D245-ED6C-EBC5-6677-CBEB924905D4}"/>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descr="A black wall clock on a yellow background">
            <a:extLst>
              <a:ext uri="{FF2B5EF4-FFF2-40B4-BE49-F238E27FC236}">
                <a16:creationId xmlns:a16="http://schemas.microsoft.com/office/drawing/2014/main" id="{493FC581-2566-675F-622C-E880518853A3}"/>
              </a:ext>
            </a:extLst>
          </p:cNvPr>
          <p:cNvPicPr>
            <a:picLocks noChangeAspect="1"/>
          </p:cNvPicPr>
          <p:nvPr/>
        </p:nvPicPr>
        <p:blipFill>
          <a:blip r:embed="rId4"/>
          <a:stretch>
            <a:fillRect/>
          </a:stretch>
        </p:blipFill>
        <p:spPr>
          <a:xfrm>
            <a:off x="0" y="1329396"/>
            <a:ext cx="12192000" cy="5528604"/>
          </a:xfrm>
          <a:prstGeom prst="rect">
            <a:avLst/>
          </a:prstGeom>
        </p:spPr>
      </p:pic>
      <p:sp>
        <p:nvSpPr>
          <p:cNvPr id="5" name="TextBox 4">
            <a:extLst>
              <a:ext uri="{FF2B5EF4-FFF2-40B4-BE49-F238E27FC236}">
                <a16:creationId xmlns:a16="http://schemas.microsoft.com/office/drawing/2014/main" id="{8E727C69-D7DC-1DBD-6D07-80094A0DBEAA}"/>
              </a:ext>
            </a:extLst>
          </p:cNvPr>
          <p:cNvSpPr txBox="1"/>
          <p:nvPr/>
        </p:nvSpPr>
        <p:spPr>
          <a:xfrm>
            <a:off x="2977375" y="2921168"/>
            <a:ext cx="8884091" cy="923330"/>
          </a:xfrm>
          <a:prstGeom prst="rect">
            <a:avLst/>
          </a:prstGeom>
          <a:noFill/>
        </p:spPr>
        <p:txBody>
          <a:bodyPr wrap="square" rtlCol="0">
            <a:spAutoFit/>
          </a:bodyPr>
          <a:lstStyle/>
          <a:p>
            <a:pPr algn="ctr"/>
            <a:r>
              <a:rPr lang="en-US" sz="5400" dirty="0">
                <a:latin typeface="Montserrat Black" pitchFamily="2" charset="0"/>
              </a:rPr>
              <a:t>10-minute meetings</a:t>
            </a:r>
          </a:p>
        </p:txBody>
      </p:sp>
    </p:spTree>
    <p:extLst>
      <p:ext uri="{BB962C8B-B14F-4D97-AF65-F5344CB8AC3E}">
        <p14:creationId xmlns:p14="http://schemas.microsoft.com/office/powerpoint/2010/main" val="217459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5BDE3-8F36-8795-ECEC-7E5F5053B1C2}"/>
            </a:ext>
          </a:extLst>
        </p:cNvPr>
        <p:cNvGrpSpPr/>
        <p:nvPr/>
      </p:nvGrpSpPr>
      <p:grpSpPr>
        <a:xfrm>
          <a:off x="0" y="0"/>
          <a:ext cx="0" cy="0"/>
          <a:chOff x="0" y="0"/>
          <a:chExt cx="0" cy="0"/>
        </a:xfrm>
      </p:grpSpPr>
      <p:pic>
        <p:nvPicPr>
          <p:cNvPr id="2" name="Picture 1" descr="A logo with a fist holding a pencil&#10;&#10;Description automatically generated">
            <a:extLst>
              <a:ext uri="{FF2B5EF4-FFF2-40B4-BE49-F238E27FC236}">
                <a16:creationId xmlns:a16="http://schemas.microsoft.com/office/drawing/2014/main" id="{CCA57954-A77E-6BE5-F876-6A906652D419}"/>
              </a:ext>
            </a:extLst>
          </p:cNvPr>
          <p:cNvPicPr>
            <a:picLocks noChangeAspect="1"/>
          </p:cNvPicPr>
          <p:nvPr/>
        </p:nvPicPr>
        <p:blipFill>
          <a:blip r:embed="rId3"/>
          <a:stretch>
            <a:fillRect/>
          </a:stretch>
        </p:blipFill>
        <p:spPr>
          <a:xfrm>
            <a:off x="172187" y="163166"/>
            <a:ext cx="2106780" cy="2106780"/>
          </a:xfrm>
          <a:prstGeom prst="rect">
            <a:avLst/>
          </a:prstGeom>
        </p:spPr>
      </p:pic>
      <p:pic>
        <p:nvPicPr>
          <p:cNvPr id="5" name="Picture 4">
            <a:extLst>
              <a:ext uri="{FF2B5EF4-FFF2-40B4-BE49-F238E27FC236}">
                <a16:creationId xmlns:a16="http://schemas.microsoft.com/office/drawing/2014/main" id="{ACA758A5-09D3-73DA-D84D-3AF027985FCE}"/>
              </a:ext>
            </a:extLst>
          </p:cNvPr>
          <p:cNvPicPr>
            <a:picLocks noChangeAspect="1"/>
          </p:cNvPicPr>
          <p:nvPr/>
        </p:nvPicPr>
        <p:blipFill>
          <a:blip r:embed="rId4"/>
          <a:stretch>
            <a:fillRect/>
          </a:stretch>
        </p:blipFill>
        <p:spPr>
          <a:xfrm>
            <a:off x="0" y="6454350"/>
            <a:ext cx="12857871" cy="480970"/>
          </a:xfrm>
          <a:prstGeom prst="rect">
            <a:avLst/>
          </a:prstGeom>
        </p:spPr>
      </p:pic>
      <p:pic>
        <p:nvPicPr>
          <p:cNvPr id="4" name="Picture 3" descr="A black and white logo&#10;&#10;Description automatically generated">
            <a:extLst>
              <a:ext uri="{FF2B5EF4-FFF2-40B4-BE49-F238E27FC236}">
                <a16:creationId xmlns:a16="http://schemas.microsoft.com/office/drawing/2014/main" id="{C38B424B-7131-7705-5789-AC47051F40DE}"/>
              </a:ext>
            </a:extLst>
          </p:cNvPr>
          <p:cNvPicPr>
            <a:picLocks noChangeAspect="1"/>
          </p:cNvPicPr>
          <p:nvPr/>
        </p:nvPicPr>
        <p:blipFill>
          <a:blip r:embed="rId5"/>
          <a:stretch>
            <a:fillRect/>
          </a:stretch>
        </p:blipFill>
        <p:spPr>
          <a:xfrm>
            <a:off x="10803260" y="5632691"/>
            <a:ext cx="1181100" cy="1181100"/>
          </a:xfrm>
          <a:prstGeom prst="rect">
            <a:avLst/>
          </a:prstGeom>
        </p:spPr>
      </p:pic>
      <p:sp>
        <p:nvSpPr>
          <p:cNvPr id="6" name="TextBox 5">
            <a:extLst>
              <a:ext uri="{FF2B5EF4-FFF2-40B4-BE49-F238E27FC236}">
                <a16:creationId xmlns:a16="http://schemas.microsoft.com/office/drawing/2014/main" id="{40435185-CDA2-6066-0D61-05E8F899309D}"/>
              </a:ext>
            </a:extLst>
          </p:cNvPr>
          <p:cNvSpPr txBox="1"/>
          <p:nvPr/>
        </p:nvSpPr>
        <p:spPr>
          <a:xfrm>
            <a:off x="1989892" y="376430"/>
            <a:ext cx="9615954" cy="1446550"/>
          </a:xfrm>
          <a:prstGeom prst="rect">
            <a:avLst/>
          </a:prstGeom>
          <a:noFill/>
        </p:spPr>
        <p:txBody>
          <a:bodyPr wrap="square" rtlCol="0">
            <a:spAutoFit/>
          </a:bodyPr>
          <a:lstStyle/>
          <a:p>
            <a:pPr algn="ctr"/>
            <a:r>
              <a:rPr lang="en-US" sz="4400" dirty="0">
                <a:latin typeface="Montserrat Black" pitchFamily="2" charset="0"/>
              </a:rPr>
              <a:t>What resources do we have/need to do our job well?</a:t>
            </a:r>
          </a:p>
        </p:txBody>
      </p:sp>
      <p:pic>
        <p:nvPicPr>
          <p:cNvPr id="8" name="Picture 7" descr="A colorful hands with a heart in the center&#10;&#10;AI-generated content may be incorrect.">
            <a:extLst>
              <a:ext uri="{FF2B5EF4-FFF2-40B4-BE49-F238E27FC236}">
                <a16:creationId xmlns:a16="http://schemas.microsoft.com/office/drawing/2014/main" id="{1352119D-60B0-1E7B-6127-0C66C0BFC6B8}"/>
              </a:ext>
            </a:extLst>
          </p:cNvPr>
          <p:cNvPicPr>
            <a:picLocks noChangeAspect="1"/>
          </p:cNvPicPr>
          <p:nvPr/>
        </p:nvPicPr>
        <p:blipFill>
          <a:blip r:embed="rId6"/>
          <a:stretch>
            <a:fillRect/>
          </a:stretch>
        </p:blipFill>
        <p:spPr>
          <a:xfrm>
            <a:off x="4181278" y="1822980"/>
            <a:ext cx="4495314" cy="4495314"/>
          </a:xfrm>
          <a:prstGeom prst="rect">
            <a:avLst/>
          </a:prstGeom>
        </p:spPr>
      </p:pic>
      <p:sp>
        <p:nvSpPr>
          <p:cNvPr id="9" name="TextBox 8">
            <a:extLst>
              <a:ext uri="{FF2B5EF4-FFF2-40B4-BE49-F238E27FC236}">
                <a16:creationId xmlns:a16="http://schemas.microsoft.com/office/drawing/2014/main" id="{AF9153CF-A381-E8AC-A141-18257D48D61F}"/>
              </a:ext>
            </a:extLst>
          </p:cNvPr>
          <p:cNvSpPr txBox="1"/>
          <p:nvPr/>
        </p:nvSpPr>
        <p:spPr>
          <a:xfrm rot="882305">
            <a:off x="8071844" y="3476946"/>
            <a:ext cx="3422073" cy="1323439"/>
          </a:xfrm>
          <a:prstGeom prst="rect">
            <a:avLst/>
          </a:prstGeom>
          <a:noFill/>
        </p:spPr>
        <p:txBody>
          <a:bodyPr wrap="square" rtlCol="0">
            <a:spAutoFit/>
          </a:bodyPr>
          <a:lstStyle/>
          <a:p>
            <a:pPr algn="ctr"/>
            <a:r>
              <a:rPr lang="en-US" sz="4000" dirty="0">
                <a:solidFill>
                  <a:srgbClr val="FF33CC"/>
                </a:solidFill>
                <a:latin typeface="Montserrat Black" pitchFamily="2" charset="0"/>
              </a:rPr>
              <a:t>5 min brain break</a:t>
            </a:r>
          </a:p>
        </p:txBody>
      </p:sp>
      <p:sp>
        <p:nvSpPr>
          <p:cNvPr id="10" name="TextBox 9">
            <a:extLst>
              <a:ext uri="{FF2B5EF4-FFF2-40B4-BE49-F238E27FC236}">
                <a16:creationId xmlns:a16="http://schemas.microsoft.com/office/drawing/2014/main" id="{0A0465A3-A7EC-5EEA-C101-4D601A9CE9DA}"/>
              </a:ext>
            </a:extLst>
          </p:cNvPr>
          <p:cNvSpPr txBox="1"/>
          <p:nvPr/>
        </p:nvSpPr>
        <p:spPr>
          <a:xfrm>
            <a:off x="431645" y="2177811"/>
            <a:ext cx="3116493" cy="3785652"/>
          </a:xfrm>
          <a:prstGeom prst="rect">
            <a:avLst/>
          </a:prstGeom>
          <a:noFill/>
        </p:spPr>
        <p:txBody>
          <a:bodyPr wrap="square" rtlCol="0">
            <a:spAutoFit/>
          </a:bodyPr>
          <a:lstStyle/>
          <a:p>
            <a:pPr algn="ctr"/>
            <a:r>
              <a:rPr lang="en-US" sz="4000" dirty="0">
                <a:solidFill>
                  <a:srgbClr val="7030A0"/>
                </a:solidFill>
                <a:latin typeface="Montserrat Black" pitchFamily="2" charset="0"/>
              </a:rPr>
              <a:t>Put sticky note on chart paper on your way out</a:t>
            </a:r>
          </a:p>
        </p:txBody>
      </p:sp>
    </p:spTree>
    <p:extLst>
      <p:ext uri="{BB962C8B-B14F-4D97-AF65-F5344CB8AC3E}">
        <p14:creationId xmlns:p14="http://schemas.microsoft.com/office/powerpoint/2010/main" val="850295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8A79D085-BBF0-065C-6EBB-2F3E1190A148}"/>
              </a:ext>
            </a:extLst>
          </p:cNvPr>
          <p:cNvPicPr>
            <a:picLocks noChangeAspect="1"/>
          </p:cNvPicPr>
          <p:nvPr/>
        </p:nvPicPr>
        <p:blipFill>
          <a:blip r:embed="rId3"/>
          <a:stretch>
            <a:fillRect/>
          </a:stretch>
        </p:blipFill>
        <p:spPr>
          <a:xfrm>
            <a:off x="0" y="-76006"/>
            <a:ext cx="12192000" cy="6858000"/>
          </a:xfrm>
          <a:prstGeom prst="rect">
            <a:avLst/>
          </a:prstGeom>
        </p:spPr>
      </p:pic>
      <p:pic>
        <p:nvPicPr>
          <p:cNvPr id="7" name="Picture 6" descr="A blue bucket with a handle&#10;&#10;AI-generated content may be incorrect.">
            <a:extLst>
              <a:ext uri="{FF2B5EF4-FFF2-40B4-BE49-F238E27FC236}">
                <a16:creationId xmlns:a16="http://schemas.microsoft.com/office/drawing/2014/main" id="{45EAE5B0-A045-7131-79A2-3D67122C64CA}"/>
              </a:ext>
            </a:extLst>
          </p:cNvPr>
          <p:cNvPicPr>
            <a:picLocks noChangeAspect="1"/>
          </p:cNvPicPr>
          <p:nvPr/>
        </p:nvPicPr>
        <p:blipFill>
          <a:blip r:embed="rId4"/>
          <a:stretch>
            <a:fillRect/>
          </a:stretch>
        </p:blipFill>
        <p:spPr>
          <a:xfrm>
            <a:off x="0" y="1634290"/>
            <a:ext cx="2119149" cy="2119149"/>
          </a:xfrm>
          <a:prstGeom prst="rect">
            <a:avLst/>
          </a:prstGeom>
        </p:spPr>
      </p:pic>
      <p:pic>
        <p:nvPicPr>
          <p:cNvPr id="8" name="Picture 7" descr="A blue bucket with a handle&#10;&#10;AI-generated content may be incorrect.">
            <a:extLst>
              <a:ext uri="{FF2B5EF4-FFF2-40B4-BE49-F238E27FC236}">
                <a16:creationId xmlns:a16="http://schemas.microsoft.com/office/drawing/2014/main" id="{D8A2DED5-0DD1-1D26-2444-F0484419033D}"/>
              </a:ext>
            </a:extLst>
          </p:cNvPr>
          <p:cNvPicPr>
            <a:picLocks noChangeAspect="1"/>
          </p:cNvPicPr>
          <p:nvPr/>
        </p:nvPicPr>
        <p:blipFill>
          <a:blip r:embed="rId4"/>
          <a:stretch>
            <a:fillRect/>
          </a:stretch>
        </p:blipFill>
        <p:spPr>
          <a:xfrm>
            <a:off x="3454199" y="4473403"/>
            <a:ext cx="2232438" cy="2232438"/>
          </a:xfrm>
          <a:prstGeom prst="rect">
            <a:avLst/>
          </a:prstGeom>
        </p:spPr>
      </p:pic>
      <p:pic>
        <p:nvPicPr>
          <p:cNvPr id="9" name="Picture 8" descr="A blue bucket with a handle&#10;&#10;AI-generated content may be incorrect.">
            <a:extLst>
              <a:ext uri="{FF2B5EF4-FFF2-40B4-BE49-F238E27FC236}">
                <a16:creationId xmlns:a16="http://schemas.microsoft.com/office/drawing/2014/main" id="{682E1942-D64B-2D3F-7871-C1414947888A}"/>
              </a:ext>
            </a:extLst>
          </p:cNvPr>
          <p:cNvPicPr>
            <a:picLocks noChangeAspect="1"/>
          </p:cNvPicPr>
          <p:nvPr/>
        </p:nvPicPr>
        <p:blipFill>
          <a:blip r:embed="rId4"/>
          <a:stretch>
            <a:fillRect/>
          </a:stretch>
        </p:blipFill>
        <p:spPr>
          <a:xfrm>
            <a:off x="3988014" y="1902648"/>
            <a:ext cx="1698623" cy="1698623"/>
          </a:xfrm>
          <a:prstGeom prst="rect">
            <a:avLst/>
          </a:prstGeom>
        </p:spPr>
      </p:pic>
      <p:pic>
        <p:nvPicPr>
          <p:cNvPr id="10" name="Picture 9" descr="A blue bucket with a handle&#10;&#10;AI-generated content may be incorrect.">
            <a:extLst>
              <a:ext uri="{FF2B5EF4-FFF2-40B4-BE49-F238E27FC236}">
                <a16:creationId xmlns:a16="http://schemas.microsoft.com/office/drawing/2014/main" id="{F5982A49-8728-D77F-E434-985009078789}"/>
              </a:ext>
            </a:extLst>
          </p:cNvPr>
          <p:cNvPicPr>
            <a:picLocks noChangeAspect="1"/>
          </p:cNvPicPr>
          <p:nvPr/>
        </p:nvPicPr>
        <p:blipFill>
          <a:blip r:embed="rId4"/>
          <a:stretch>
            <a:fillRect/>
          </a:stretch>
        </p:blipFill>
        <p:spPr>
          <a:xfrm>
            <a:off x="9764969" y="4485244"/>
            <a:ext cx="2232438" cy="2232438"/>
          </a:xfrm>
          <a:prstGeom prst="rect">
            <a:avLst/>
          </a:prstGeom>
        </p:spPr>
      </p:pic>
      <p:sp>
        <p:nvSpPr>
          <p:cNvPr id="13" name="TextBox 12">
            <a:extLst>
              <a:ext uri="{FF2B5EF4-FFF2-40B4-BE49-F238E27FC236}">
                <a16:creationId xmlns:a16="http://schemas.microsoft.com/office/drawing/2014/main" id="{677B2046-2EE9-1165-AD7D-626E623B722E}"/>
              </a:ext>
            </a:extLst>
          </p:cNvPr>
          <p:cNvSpPr txBox="1"/>
          <p:nvPr/>
        </p:nvSpPr>
        <p:spPr>
          <a:xfrm rot="20989926">
            <a:off x="1231167" y="1966826"/>
            <a:ext cx="1675454" cy="493687"/>
          </a:xfrm>
          <a:prstGeom prst="rect">
            <a:avLst/>
          </a:prstGeom>
          <a:noFill/>
        </p:spPr>
        <p:txBody>
          <a:bodyPr wrap="square" rtlCol="0">
            <a:prstTxWarp prst="textArchUp">
              <a:avLst/>
            </a:prstTxWarp>
            <a:spAutoFit/>
          </a:bodyPr>
          <a:lstStyle/>
          <a:p>
            <a:pPr algn="ctr"/>
            <a:r>
              <a:rPr lang="en-US" sz="3200" b="1" dirty="0">
                <a:ln w="22225">
                  <a:solidFill>
                    <a:schemeClr val="tx1"/>
                  </a:solidFill>
                  <a:prstDash val="solid"/>
                </a:ln>
                <a:solidFill>
                  <a:schemeClr val="accent2"/>
                </a:solidFill>
                <a:latin typeface="Montserrat Black" pitchFamily="2" charset="0"/>
              </a:rPr>
              <a:t>LEAVE</a:t>
            </a:r>
            <a:endParaRPr lang="en-US" sz="2000" b="1" dirty="0">
              <a:ln w="22225">
                <a:solidFill>
                  <a:schemeClr val="tx1"/>
                </a:solidFill>
                <a:prstDash val="solid"/>
              </a:ln>
              <a:solidFill>
                <a:schemeClr val="accent2"/>
              </a:solidFill>
              <a:latin typeface="Montserrat Black" pitchFamily="2" charset="0"/>
            </a:endParaRPr>
          </a:p>
        </p:txBody>
      </p:sp>
      <p:sp>
        <p:nvSpPr>
          <p:cNvPr id="14" name="Rectangle 13">
            <a:extLst>
              <a:ext uri="{FF2B5EF4-FFF2-40B4-BE49-F238E27FC236}">
                <a16:creationId xmlns:a16="http://schemas.microsoft.com/office/drawing/2014/main" id="{872B5A88-624C-7172-FC46-167137D17010}"/>
              </a:ext>
            </a:extLst>
          </p:cNvPr>
          <p:cNvSpPr/>
          <p:nvPr/>
        </p:nvSpPr>
        <p:spPr>
          <a:xfrm rot="2065891">
            <a:off x="8543804" y="4343822"/>
            <a:ext cx="3059322" cy="1496764"/>
          </a:xfrm>
          <a:prstGeom prst="rect">
            <a:avLst/>
          </a:prstGeom>
          <a:noFill/>
          <a:ln>
            <a:noFill/>
          </a:ln>
        </p:spPr>
        <p:txBody>
          <a:bodyPr wrap="none" lIns="91440" tIns="45720" rIns="91440" bIns="45720">
            <a:prstTxWarp prst="textArchUp">
              <a:avLst/>
            </a:prstTxWarp>
            <a:spAutoFit/>
          </a:bodyPr>
          <a:lstStyle/>
          <a:p>
            <a:pPr algn="ctr"/>
            <a:r>
              <a:rPr lang="en-US" sz="3200" b="1" dirty="0">
                <a:ln w="22225">
                  <a:solidFill>
                    <a:schemeClr val="tx1"/>
                  </a:solidFill>
                  <a:prstDash val="solid"/>
                </a:ln>
                <a:solidFill>
                  <a:schemeClr val="accent2"/>
                </a:solidFill>
                <a:latin typeface="Montserrat Black" pitchFamily="2" charset="0"/>
              </a:rPr>
              <a:t>LUNCH/</a:t>
            </a:r>
          </a:p>
          <a:p>
            <a:pPr algn="ctr"/>
            <a:r>
              <a:rPr lang="en-US" sz="3200" b="1" dirty="0">
                <a:ln w="22225">
                  <a:solidFill>
                    <a:schemeClr val="tx1"/>
                  </a:solidFill>
                  <a:prstDash val="solid"/>
                </a:ln>
                <a:solidFill>
                  <a:schemeClr val="accent2"/>
                </a:solidFill>
                <a:latin typeface="Montserrat Black" pitchFamily="2" charset="0"/>
              </a:rPr>
              <a:t>BREAKS</a:t>
            </a:r>
          </a:p>
        </p:txBody>
      </p:sp>
      <p:sp>
        <p:nvSpPr>
          <p:cNvPr id="15" name="Rectangle 14">
            <a:extLst>
              <a:ext uri="{FF2B5EF4-FFF2-40B4-BE49-F238E27FC236}">
                <a16:creationId xmlns:a16="http://schemas.microsoft.com/office/drawing/2014/main" id="{038DC91A-05F4-89A2-179D-8A5D32A67F85}"/>
              </a:ext>
            </a:extLst>
          </p:cNvPr>
          <p:cNvSpPr/>
          <p:nvPr/>
        </p:nvSpPr>
        <p:spPr>
          <a:xfrm rot="1140476">
            <a:off x="2412306" y="4172034"/>
            <a:ext cx="1855978" cy="814060"/>
          </a:xfrm>
          <a:prstGeom prst="rect">
            <a:avLst/>
          </a:prstGeom>
          <a:noFill/>
        </p:spPr>
        <p:txBody>
          <a:bodyPr wrap="none" lIns="91440" tIns="45720" rIns="91440" bIns="45720">
            <a:prstTxWarp prst="textArchUp">
              <a:avLst/>
            </a:prstTxWarp>
            <a:spAutoFit/>
          </a:bodyPr>
          <a:lstStyle/>
          <a:p>
            <a:pPr algn="ctr"/>
            <a:r>
              <a:rPr lang="en-US" sz="4800" b="1" cap="none" spc="0" dirty="0">
                <a:ln w="22225">
                  <a:solidFill>
                    <a:schemeClr val="tx1"/>
                  </a:solidFill>
                  <a:prstDash val="solid"/>
                </a:ln>
                <a:solidFill>
                  <a:schemeClr val="accent2"/>
                </a:solidFill>
                <a:effectLst/>
                <a:latin typeface="Montserrat Black" pitchFamily="2" charset="0"/>
              </a:rPr>
              <a:t>DISCIPLINE</a:t>
            </a:r>
          </a:p>
        </p:txBody>
      </p:sp>
      <p:sp>
        <p:nvSpPr>
          <p:cNvPr id="16" name="Rectangle 15">
            <a:extLst>
              <a:ext uri="{FF2B5EF4-FFF2-40B4-BE49-F238E27FC236}">
                <a16:creationId xmlns:a16="http://schemas.microsoft.com/office/drawing/2014/main" id="{BAF5DFF0-76E4-77BF-0160-A05084E7BBD0}"/>
              </a:ext>
            </a:extLst>
          </p:cNvPr>
          <p:cNvSpPr/>
          <p:nvPr/>
        </p:nvSpPr>
        <p:spPr>
          <a:xfrm rot="20495012">
            <a:off x="4877060" y="1856088"/>
            <a:ext cx="2850792" cy="912601"/>
          </a:xfrm>
          <a:prstGeom prst="rect">
            <a:avLst/>
          </a:prstGeom>
          <a:noFill/>
        </p:spPr>
        <p:txBody>
          <a:bodyPr wrap="none" lIns="91440" tIns="45720" rIns="91440" bIns="45720">
            <a:prstTxWarp prst="textArchUp">
              <a:avLst/>
            </a:prstTxWarp>
            <a:spAutoFit/>
          </a:bodyPr>
          <a:lstStyle/>
          <a:p>
            <a:pPr algn="ctr"/>
            <a:r>
              <a:rPr lang="en-US" sz="3200" b="1" dirty="0">
                <a:ln w="22225">
                  <a:solidFill>
                    <a:schemeClr val="tx1"/>
                  </a:solidFill>
                  <a:prstDash val="solid"/>
                </a:ln>
                <a:solidFill>
                  <a:schemeClr val="accent2"/>
                </a:solidFill>
                <a:latin typeface="Montserrat Black" pitchFamily="2" charset="0"/>
              </a:rPr>
              <a:t>DUTY DAY</a:t>
            </a:r>
            <a:endParaRPr lang="en-US" sz="3200" b="1" cap="none" spc="0" dirty="0">
              <a:ln w="22225">
                <a:solidFill>
                  <a:schemeClr val="tx1"/>
                </a:solidFill>
                <a:prstDash val="solid"/>
              </a:ln>
              <a:solidFill>
                <a:schemeClr val="accent2"/>
              </a:solidFill>
              <a:effectLst/>
              <a:latin typeface="Montserrat Black" pitchFamily="2" charset="0"/>
            </a:endParaRPr>
          </a:p>
        </p:txBody>
      </p:sp>
      <p:sp>
        <p:nvSpPr>
          <p:cNvPr id="17" name="TextBox 16">
            <a:extLst>
              <a:ext uri="{FF2B5EF4-FFF2-40B4-BE49-F238E27FC236}">
                <a16:creationId xmlns:a16="http://schemas.microsoft.com/office/drawing/2014/main" id="{CCFFD75B-3A25-DE37-8D09-6B140E9A54B1}"/>
              </a:ext>
            </a:extLst>
          </p:cNvPr>
          <p:cNvSpPr txBox="1"/>
          <p:nvPr/>
        </p:nvSpPr>
        <p:spPr>
          <a:xfrm>
            <a:off x="3355226" y="55224"/>
            <a:ext cx="7328439" cy="1200329"/>
          </a:xfrm>
          <a:prstGeom prst="rect">
            <a:avLst/>
          </a:prstGeom>
          <a:noFill/>
        </p:spPr>
        <p:txBody>
          <a:bodyPr wrap="square" rtlCol="0">
            <a:spAutoFit/>
          </a:bodyPr>
          <a:lstStyle/>
          <a:p>
            <a:pPr algn="ctr"/>
            <a:r>
              <a:rPr lang="en-US" sz="3600" dirty="0">
                <a:solidFill>
                  <a:schemeClr val="bg1"/>
                </a:solidFill>
                <a:latin typeface="Montserrat Black" pitchFamily="2" charset="0"/>
              </a:rPr>
              <a:t>COMMON CONTRACT BUCKETS</a:t>
            </a:r>
          </a:p>
        </p:txBody>
      </p:sp>
      <p:pic>
        <p:nvPicPr>
          <p:cNvPr id="21" name="Picture 20" descr="A blue bucket with a handle&#10;&#10;AI-generated content may be incorrect.">
            <a:extLst>
              <a:ext uri="{FF2B5EF4-FFF2-40B4-BE49-F238E27FC236}">
                <a16:creationId xmlns:a16="http://schemas.microsoft.com/office/drawing/2014/main" id="{ABA60EFD-09AE-A694-2B0C-C2936FC3558A}"/>
              </a:ext>
            </a:extLst>
          </p:cNvPr>
          <p:cNvPicPr>
            <a:picLocks noChangeAspect="1"/>
          </p:cNvPicPr>
          <p:nvPr/>
        </p:nvPicPr>
        <p:blipFill>
          <a:blip r:embed="rId4"/>
          <a:stretch>
            <a:fillRect/>
          </a:stretch>
        </p:blipFill>
        <p:spPr>
          <a:xfrm>
            <a:off x="1215254" y="5266146"/>
            <a:ext cx="1605440" cy="1605440"/>
          </a:xfrm>
          <a:prstGeom prst="rect">
            <a:avLst/>
          </a:prstGeom>
        </p:spPr>
      </p:pic>
      <p:pic>
        <p:nvPicPr>
          <p:cNvPr id="22" name="Picture 21" descr="A blue bucket with a handle&#10;&#10;AI-generated content may be incorrect.">
            <a:extLst>
              <a:ext uri="{FF2B5EF4-FFF2-40B4-BE49-F238E27FC236}">
                <a16:creationId xmlns:a16="http://schemas.microsoft.com/office/drawing/2014/main" id="{DD7227C5-29F8-6268-0850-80F6E7DF6A11}"/>
              </a:ext>
            </a:extLst>
          </p:cNvPr>
          <p:cNvPicPr>
            <a:picLocks noChangeAspect="1"/>
          </p:cNvPicPr>
          <p:nvPr/>
        </p:nvPicPr>
        <p:blipFill>
          <a:blip r:embed="rId4"/>
          <a:stretch>
            <a:fillRect/>
          </a:stretch>
        </p:blipFill>
        <p:spPr>
          <a:xfrm>
            <a:off x="7191339" y="4659985"/>
            <a:ext cx="1861935" cy="1861935"/>
          </a:xfrm>
          <a:prstGeom prst="rect">
            <a:avLst/>
          </a:prstGeom>
        </p:spPr>
      </p:pic>
      <p:sp>
        <p:nvSpPr>
          <p:cNvPr id="23" name="Rectangle 22">
            <a:extLst>
              <a:ext uri="{FF2B5EF4-FFF2-40B4-BE49-F238E27FC236}">
                <a16:creationId xmlns:a16="http://schemas.microsoft.com/office/drawing/2014/main" id="{42D5FC87-C341-1665-6009-495B0D9314B4}"/>
              </a:ext>
            </a:extLst>
          </p:cNvPr>
          <p:cNvSpPr/>
          <p:nvPr/>
        </p:nvSpPr>
        <p:spPr>
          <a:xfrm rot="1831950">
            <a:off x="5492424" y="4534726"/>
            <a:ext cx="2629984" cy="365039"/>
          </a:xfrm>
          <a:prstGeom prst="rect">
            <a:avLst/>
          </a:prstGeom>
          <a:noFill/>
        </p:spPr>
        <p:txBody>
          <a:bodyPr wrap="none" lIns="91440" tIns="45720" rIns="91440" bIns="45720">
            <a:prstTxWarp prst="textArchUp">
              <a:avLst/>
            </a:prstTxWarp>
            <a:spAutoFit/>
          </a:bodyPr>
          <a:lstStyle/>
          <a:p>
            <a:pPr algn="ctr"/>
            <a:r>
              <a:rPr lang="en-US" sz="4000" b="1" dirty="0">
                <a:ln w="22225">
                  <a:solidFill>
                    <a:schemeClr val="tx1"/>
                  </a:solidFill>
                  <a:prstDash val="solid"/>
                </a:ln>
                <a:solidFill>
                  <a:schemeClr val="accent2"/>
                </a:solidFill>
                <a:latin typeface="Montserrat Black" pitchFamily="2" charset="0"/>
              </a:rPr>
              <a:t>GRIEVANCE </a:t>
            </a:r>
          </a:p>
          <a:p>
            <a:pPr algn="ctr"/>
            <a:r>
              <a:rPr lang="en-US" sz="4000" b="1" dirty="0">
                <a:ln w="22225">
                  <a:solidFill>
                    <a:schemeClr val="tx1"/>
                  </a:solidFill>
                  <a:prstDash val="solid"/>
                </a:ln>
                <a:solidFill>
                  <a:schemeClr val="accent2"/>
                </a:solidFill>
                <a:latin typeface="Montserrat Black" pitchFamily="2" charset="0"/>
              </a:rPr>
              <a:t>TIMELINES</a:t>
            </a:r>
            <a:endParaRPr lang="en-US" sz="4000" b="1" cap="none" spc="0" dirty="0">
              <a:ln w="22225">
                <a:solidFill>
                  <a:schemeClr val="tx1"/>
                </a:solidFill>
                <a:prstDash val="solid"/>
              </a:ln>
              <a:solidFill>
                <a:schemeClr val="accent2"/>
              </a:solidFill>
              <a:effectLst/>
              <a:latin typeface="Montserrat Black" pitchFamily="2" charset="0"/>
            </a:endParaRPr>
          </a:p>
        </p:txBody>
      </p:sp>
      <p:sp>
        <p:nvSpPr>
          <p:cNvPr id="20" name="Rectangle 19">
            <a:extLst>
              <a:ext uri="{FF2B5EF4-FFF2-40B4-BE49-F238E27FC236}">
                <a16:creationId xmlns:a16="http://schemas.microsoft.com/office/drawing/2014/main" id="{5937ECAB-3F55-DB43-D51D-A4003B21E091}"/>
              </a:ext>
            </a:extLst>
          </p:cNvPr>
          <p:cNvSpPr/>
          <p:nvPr/>
        </p:nvSpPr>
        <p:spPr>
          <a:xfrm rot="1610407">
            <a:off x="49025" y="4965044"/>
            <a:ext cx="2163320" cy="445403"/>
          </a:xfrm>
          <a:prstGeom prst="rect">
            <a:avLst/>
          </a:prstGeom>
          <a:noFill/>
        </p:spPr>
        <p:txBody>
          <a:bodyPr wrap="none" lIns="91440" tIns="45720" rIns="91440" bIns="45720">
            <a:prstTxWarp prst="textArchUp">
              <a:avLst/>
            </a:prstTxWarp>
            <a:spAutoFit/>
          </a:bodyPr>
          <a:lstStyle/>
          <a:p>
            <a:pPr algn="ctr"/>
            <a:r>
              <a:rPr lang="en-US" sz="4000" b="1" cap="none" spc="0" dirty="0">
                <a:ln w="22225">
                  <a:solidFill>
                    <a:schemeClr val="tx1"/>
                  </a:solidFill>
                  <a:prstDash val="solid"/>
                </a:ln>
                <a:solidFill>
                  <a:schemeClr val="accent2"/>
                </a:solidFill>
                <a:effectLst/>
                <a:latin typeface="Montserrat Black" pitchFamily="2" charset="0"/>
              </a:rPr>
              <a:t>PLANNING</a:t>
            </a:r>
          </a:p>
        </p:txBody>
      </p:sp>
      <p:pic>
        <p:nvPicPr>
          <p:cNvPr id="24" name="Picture 23" descr="A blue bucket with a handle&#10;&#10;AI-generated content may be incorrect.">
            <a:extLst>
              <a:ext uri="{FF2B5EF4-FFF2-40B4-BE49-F238E27FC236}">
                <a16:creationId xmlns:a16="http://schemas.microsoft.com/office/drawing/2014/main" id="{0C95F5E9-B963-3B33-A208-88C54D75ED4C}"/>
              </a:ext>
            </a:extLst>
          </p:cNvPr>
          <p:cNvPicPr>
            <a:picLocks noChangeAspect="1"/>
          </p:cNvPicPr>
          <p:nvPr/>
        </p:nvPicPr>
        <p:blipFill>
          <a:blip r:embed="rId4"/>
          <a:stretch>
            <a:fillRect/>
          </a:stretch>
        </p:blipFill>
        <p:spPr>
          <a:xfrm>
            <a:off x="7555502" y="2290894"/>
            <a:ext cx="1861935" cy="1861935"/>
          </a:xfrm>
          <a:prstGeom prst="rect">
            <a:avLst/>
          </a:prstGeom>
        </p:spPr>
      </p:pic>
      <p:sp>
        <p:nvSpPr>
          <p:cNvPr id="25" name="Rectangle 24">
            <a:extLst>
              <a:ext uri="{FF2B5EF4-FFF2-40B4-BE49-F238E27FC236}">
                <a16:creationId xmlns:a16="http://schemas.microsoft.com/office/drawing/2014/main" id="{CC8C649F-EF5E-FDF1-3DB4-173E873CC976}"/>
              </a:ext>
            </a:extLst>
          </p:cNvPr>
          <p:cNvSpPr/>
          <p:nvPr/>
        </p:nvSpPr>
        <p:spPr>
          <a:xfrm rot="20880583">
            <a:off x="8278742" y="2253959"/>
            <a:ext cx="3589444" cy="954107"/>
          </a:xfrm>
          <a:prstGeom prst="rect">
            <a:avLst/>
          </a:prstGeom>
          <a:noFill/>
        </p:spPr>
        <p:txBody>
          <a:bodyPr wrap="none" lIns="91440" tIns="45720" rIns="91440" bIns="45720">
            <a:prstTxWarp prst="textArchUp">
              <a:avLst/>
            </a:prstTxWarp>
            <a:spAutoFit/>
          </a:bodyPr>
          <a:lstStyle/>
          <a:p>
            <a:pPr algn="ctr"/>
            <a:r>
              <a:rPr lang="en-US" sz="2800" b="1" dirty="0">
                <a:ln w="22225">
                  <a:solidFill>
                    <a:schemeClr val="tx1"/>
                  </a:solidFill>
                  <a:prstDash val="solid"/>
                </a:ln>
                <a:solidFill>
                  <a:schemeClr val="accent2"/>
                </a:solidFill>
                <a:latin typeface="Montserrat Black" pitchFamily="2" charset="0"/>
              </a:rPr>
              <a:t>ASSAULT LEAVE/ </a:t>
            </a:r>
          </a:p>
          <a:p>
            <a:pPr algn="ctr"/>
            <a:r>
              <a:rPr lang="en-US" sz="2800" b="1" cap="none" spc="0" dirty="0">
                <a:ln w="22225">
                  <a:solidFill>
                    <a:schemeClr val="tx1"/>
                  </a:solidFill>
                  <a:prstDash val="solid"/>
                </a:ln>
                <a:solidFill>
                  <a:schemeClr val="accent2"/>
                </a:solidFill>
                <a:effectLst/>
                <a:latin typeface="Montserrat Black" pitchFamily="2" charset="0"/>
              </a:rPr>
              <a:t>WORKER’S COMP</a:t>
            </a:r>
          </a:p>
        </p:txBody>
      </p:sp>
    </p:spTree>
    <p:extLst>
      <p:ext uri="{BB962C8B-B14F-4D97-AF65-F5344CB8AC3E}">
        <p14:creationId xmlns:p14="http://schemas.microsoft.com/office/powerpoint/2010/main" val="2606607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05EB8-F768-5A2D-7167-BB109B46842C}"/>
            </a:ext>
          </a:extLst>
        </p:cNvPr>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1751EECC-045C-3AB5-8760-71FC47A64CC3}"/>
              </a:ext>
            </a:extLst>
          </p:cNvPr>
          <p:cNvPicPr>
            <a:picLocks noChangeAspect="1"/>
          </p:cNvPicPr>
          <p:nvPr/>
        </p:nvPicPr>
        <p:blipFill>
          <a:blip r:embed="rId3"/>
          <a:stretch>
            <a:fillRect/>
          </a:stretch>
        </p:blipFill>
        <p:spPr>
          <a:xfrm>
            <a:off x="0" y="-241470"/>
            <a:ext cx="12192000" cy="6858000"/>
          </a:xfrm>
          <a:prstGeom prst="rect">
            <a:avLst/>
          </a:prstGeom>
        </p:spPr>
      </p:pic>
      <p:pic>
        <p:nvPicPr>
          <p:cNvPr id="5" name="Picture 4" descr="A purple square with white dots&#10;&#10;Description automatically generated">
            <a:extLst>
              <a:ext uri="{FF2B5EF4-FFF2-40B4-BE49-F238E27FC236}">
                <a16:creationId xmlns:a16="http://schemas.microsoft.com/office/drawing/2014/main" id="{16D043B9-3111-77C8-573F-A41275669D46}"/>
              </a:ext>
            </a:extLst>
          </p:cNvPr>
          <p:cNvPicPr>
            <a:picLocks noChangeAspect="1"/>
          </p:cNvPicPr>
          <p:nvPr/>
        </p:nvPicPr>
        <p:blipFill>
          <a:blip r:embed="rId4"/>
          <a:stretch>
            <a:fillRect/>
          </a:stretch>
        </p:blipFill>
        <p:spPr>
          <a:xfrm>
            <a:off x="0" y="1212139"/>
            <a:ext cx="12192000" cy="5645862"/>
          </a:xfrm>
          <a:prstGeom prst="rect">
            <a:avLst/>
          </a:prstGeom>
        </p:spPr>
      </p:pic>
      <p:sp>
        <p:nvSpPr>
          <p:cNvPr id="2" name="Rectangle 1">
            <a:extLst>
              <a:ext uri="{FF2B5EF4-FFF2-40B4-BE49-F238E27FC236}">
                <a16:creationId xmlns:a16="http://schemas.microsoft.com/office/drawing/2014/main" id="{989FCC96-F5E4-C3A9-8CE6-FFE3F891A94F}"/>
              </a:ext>
            </a:extLst>
          </p:cNvPr>
          <p:cNvSpPr/>
          <p:nvPr/>
        </p:nvSpPr>
        <p:spPr>
          <a:xfrm>
            <a:off x="914400" y="2690244"/>
            <a:ext cx="10307782" cy="2123658"/>
          </a:xfrm>
          <a:prstGeom prst="rect">
            <a:avLst/>
          </a:prstGeom>
          <a:noFill/>
        </p:spPr>
        <p:txBody>
          <a:bodyPr wrap="square" lIns="91440" tIns="45720" rIns="91440" bIns="45720">
            <a:spAutoFit/>
          </a:bodyPr>
          <a:lstStyle/>
          <a:p>
            <a:pPr algn="ctr"/>
            <a:r>
              <a:rPr lang="en-US"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Montserrat Black" pitchFamily="2" charset="0"/>
              </a:rPr>
              <a:t>Contract Scavenger Hunt</a:t>
            </a:r>
          </a:p>
        </p:txBody>
      </p:sp>
    </p:spTree>
    <p:extLst>
      <p:ext uri="{BB962C8B-B14F-4D97-AF65-F5344CB8AC3E}">
        <p14:creationId xmlns:p14="http://schemas.microsoft.com/office/powerpoint/2010/main" val="286745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1901-6B0D-712A-4F25-9B00A7778D5F}"/>
            </a:ext>
          </a:extLst>
        </p:cNvPr>
        <p:cNvGrpSpPr/>
        <p:nvPr/>
      </p:nvGrpSpPr>
      <p:grpSpPr>
        <a:xfrm>
          <a:off x="0" y="0"/>
          <a:ext cx="0" cy="0"/>
          <a:chOff x="0" y="0"/>
          <a:chExt cx="0" cy="0"/>
        </a:xfrm>
      </p:grpSpPr>
      <p:pic>
        <p:nvPicPr>
          <p:cNvPr id="5" name="Picture 4" descr="A white rectangular object with a black border&#10;&#10;Description automatically generated with medium confidence">
            <a:extLst>
              <a:ext uri="{FF2B5EF4-FFF2-40B4-BE49-F238E27FC236}">
                <a16:creationId xmlns:a16="http://schemas.microsoft.com/office/drawing/2014/main" id="{3BA2E772-AA32-EB89-3178-B7E464B8E93E}"/>
              </a:ext>
            </a:extLst>
          </p:cNvPr>
          <p:cNvPicPr>
            <a:picLocks noChangeAspect="1"/>
          </p:cNvPicPr>
          <p:nvPr/>
        </p:nvPicPr>
        <p:blipFill>
          <a:blip r:embed="rId3"/>
          <a:stretch>
            <a:fillRect/>
          </a:stretch>
        </p:blipFill>
        <p:spPr>
          <a:xfrm>
            <a:off x="0" y="2316"/>
            <a:ext cx="12196124" cy="6855683"/>
          </a:xfrm>
          <a:prstGeom prst="rect">
            <a:avLst/>
          </a:prstGeom>
        </p:spPr>
      </p:pic>
      <p:pic>
        <p:nvPicPr>
          <p:cNvPr id="2" name="Picture 1">
            <a:extLst>
              <a:ext uri="{FF2B5EF4-FFF2-40B4-BE49-F238E27FC236}">
                <a16:creationId xmlns:a16="http://schemas.microsoft.com/office/drawing/2014/main" id="{935C6BE8-2F11-E2D5-BA06-B0E79403D3C2}"/>
              </a:ext>
            </a:extLst>
          </p:cNvPr>
          <p:cNvPicPr>
            <a:picLocks noChangeAspect="1"/>
          </p:cNvPicPr>
          <p:nvPr/>
        </p:nvPicPr>
        <p:blipFill>
          <a:blip r:embed="rId4"/>
          <a:stretch>
            <a:fillRect/>
          </a:stretch>
        </p:blipFill>
        <p:spPr>
          <a:xfrm>
            <a:off x="2919104" y="6180551"/>
            <a:ext cx="7772400" cy="435522"/>
          </a:xfrm>
          <a:prstGeom prst="rect">
            <a:avLst/>
          </a:prstGeom>
        </p:spPr>
      </p:pic>
      <p:pic>
        <p:nvPicPr>
          <p:cNvPr id="4" name="Picture 3" descr="A black and white logo&#10;&#10;Description automatically generated">
            <a:extLst>
              <a:ext uri="{FF2B5EF4-FFF2-40B4-BE49-F238E27FC236}">
                <a16:creationId xmlns:a16="http://schemas.microsoft.com/office/drawing/2014/main" id="{2AA91BC1-659D-6F0B-3407-85A306F4BE5E}"/>
              </a:ext>
            </a:extLst>
          </p:cNvPr>
          <p:cNvPicPr>
            <a:picLocks noChangeAspect="1"/>
          </p:cNvPicPr>
          <p:nvPr/>
        </p:nvPicPr>
        <p:blipFill>
          <a:blip r:embed="rId5"/>
          <a:stretch>
            <a:fillRect/>
          </a:stretch>
        </p:blipFill>
        <p:spPr>
          <a:xfrm>
            <a:off x="163045" y="266624"/>
            <a:ext cx="1181100" cy="1181100"/>
          </a:xfrm>
          <a:prstGeom prst="rect">
            <a:avLst/>
          </a:prstGeom>
        </p:spPr>
      </p:pic>
      <p:sp>
        <p:nvSpPr>
          <p:cNvPr id="3" name="Rectangle 2">
            <a:extLst>
              <a:ext uri="{FF2B5EF4-FFF2-40B4-BE49-F238E27FC236}">
                <a16:creationId xmlns:a16="http://schemas.microsoft.com/office/drawing/2014/main" id="{DF0DCC1F-09A3-290A-CDF6-B28644DFBF8C}"/>
              </a:ext>
            </a:extLst>
          </p:cNvPr>
          <p:cNvSpPr/>
          <p:nvPr/>
        </p:nvSpPr>
        <p:spPr>
          <a:xfrm>
            <a:off x="2224594" y="857174"/>
            <a:ext cx="8324715" cy="923330"/>
          </a:xfrm>
          <a:prstGeom prst="rect">
            <a:avLst/>
          </a:prstGeom>
          <a:noFill/>
        </p:spPr>
        <p:txBody>
          <a:bodyPr wrap="none" lIns="91440" tIns="45720" rIns="91440" bIns="45720">
            <a:spAutoFit/>
          </a:bodyPr>
          <a:lstStyle/>
          <a:p>
            <a:pPr algn="ctr"/>
            <a:r>
              <a:rPr lang="en-US" sz="5400" b="1" dirty="0">
                <a:ln w="22225">
                  <a:solidFill>
                    <a:schemeClr val="bg1"/>
                  </a:solidFill>
                  <a:prstDash val="solid"/>
                </a:ln>
                <a:solidFill>
                  <a:srgbClr val="7030A0"/>
                </a:solidFill>
                <a:latin typeface="Montserrat Black" pitchFamily="2" charset="0"/>
              </a:rPr>
              <a:t>GRIPE OR GRIEVANCE</a:t>
            </a:r>
            <a:endParaRPr lang="en-US" sz="5400" b="1" cap="none" spc="0" dirty="0">
              <a:ln w="22225">
                <a:solidFill>
                  <a:schemeClr val="bg1"/>
                </a:solidFill>
                <a:prstDash val="solid"/>
              </a:ln>
              <a:solidFill>
                <a:srgbClr val="7030A0"/>
              </a:solidFill>
              <a:effectLst/>
              <a:latin typeface="Montserrat Black" pitchFamily="2" charset="0"/>
            </a:endParaRPr>
          </a:p>
        </p:txBody>
      </p:sp>
      <p:sp>
        <p:nvSpPr>
          <p:cNvPr id="6" name="TextBox 5">
            <a:extLst>
              <a:ext uri="{FF2B5EF4-FFF2-40B4-BE49-F238E27FC236}">
                <a16:creationId xmlns:a16="http://schemas.microsoft.com/office/drawing/2014/main" id="{0281E0A5-87EC-D572-0A0F-1EFCD4989D90}"/>
              </a:ext>
            </a:extLst>
          </p:cNvPr>
          <p:cNvSpPr txBox="1"/>
          <p:nvPr/>
        </p:nvSpPr>
        <p:spPr>
          <a:xfrm>
            <a:off x="1830908" y="2279601"/>
            <a:ext cx="9112086" cy="3477875"/>
          </a:xfrm>
          <a:prstGeom prst="rect">
            <a:avLst/>
          </a:prstGeom>
          <a:noFill/>
        </p:spPr>
        <p:txBody>
          <a:bodyPr wrap="square" rtlCol="0">
            <a:spAutoFit/>
          </a:bodyPr>
          <a:lstStyle/>
          <a:p>
            <a:pPr algn="ctr"/>
            <a:r>
              <a:rPr lang="en-US" sz="4400" dirty="0">
                <a:solidFill>
                  <a:srgbClr val="7030A0"/>
                </a:solidFill>
                <a:latin typeface="Montserrat Black" pitchFamily="2" charset="0"/>
              </a:rPr>
              <a:t>FOR EACH EXAMPLE, MOVE TO THE “GRIPE”, “GRIEVANCE”, OR “IT’S COMPLICATED” SIGN IN THE ROOM</a:t>
            </a:r>
          </a:p>
        </p:txBody>
      </p:sp>
    </p:spTree>
    <p:extLst>
      <p:ext uri="{BB962C8B-B14F-4D97-AF65-F5344CB8AC3E}">
        <p14:creationId xmlns:p14="http://schemas.microsoft.com/office/powerpoint/2010/main" val="2692339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D89D3-D5F8-E50E-A469-C35F2A5A18CA}"/>
            </a:ext>
          </a:extLst>
        </p:cNvPr>
        <p:cNvGrpSpPr/>
        <p:nvPr/>
      </p:nvGrpSpPr>
      <p:grpSpPr>
        <a:xfrm>
          <a:off x="0" y="0"/>
          <a:ext cx="0" cy="0"/>
          <a:chOff x="0" y="0"/>
          <a:chExt cx="0" cy="0"/>
        </a:xfrm>
      </p:grpSpPr>
      <p:pic>
        <p:nvPicPr>
          <p:cNvPr id="2" name="Picture 1" descr="A logo with a fist holding a pencil&#10;&#10;Description automatically generated">
            <a:extLst>
              <a:ext uri="{FF2B5EF4-FFF2-40B4-BE49-F238E27FC236}">
                <a16:creationId xmlns:a16="http://schemas.microsoft.com/office/drawing/2014/main" id="{8AE3480A-1A20-2213-6882-5E9765B05FA9}"/>
              </a:ext>
            </a:extLst>
          </p:cNvPr>
          <p:cNvPicPr>
            <a:picLocks noChangeAspect="1"/>
          </p:cNvPicPr>
          <p:nvPr/>
        </p:nvPicPr>
        <p:blipFill>
          <a:blip r:embed="rId2"/>
          <a:stretch>
            <a:fillRect/>
          </a:stretch>
        </p:blipFill>
        <p:spPr>
          <a:xfrm>
            <a:off x="172186" y="163165"/>
            <a:ext cx="3035335" cy="3035335"/>
          </a:xfrm>
          <a:prstGeom prst="rect">
            <a:avLst/>
          </a:prstGeom>
        </p:spPr>
      </p:pic>
      <p:pic>
        <p:nvPicPr>
          <p:cNvPr id="5" name="Picture 4">
            <a:extLst>
              <a:ext uri="{FF2B5EF4-FFF2-40B4-BE49-F238E27FC236}">
                <a16:creationId xmlns:a16="http://schemas.microsoft.com/office/drawing/2014/main" id="{C239FDD3-84D8-6F1F-6D44-E46A20BD1F73}"/>
              </a:ext>
            </a:extLst>
          </p:cNvPr>
          <p:cNvPicPr>
            <a:picLocks noChangeAspect="1"/>
          </p:cNvPicPr>
          <p:nvPr/>
        </p:nvPicPr>
        <p:blipFill>
          <a:blip r:embed="rId3"/>
          <a:stretch>
            <a:fillRect/>
          </a:stretch>
        </p:blipFill>
        <p:spPr>
          <a:xfrm>
            <a:off x="0" y="6454350"/>
            <a:ext cx="12857871" cy="480970"/>
          </a:xfrm>
          <a:prstGeom prst="rect">
            <a:avLst/>
          </a:prstGeom>
        </p:spPr>
      </p:pic>
      <p:pic>
        <p:nvPicPr>
          <p:cNvPr id="4" name="Picture 3" descr="A black and white logo&#10;&#10;Description automatically generated">
            <a:extLst>
              <a:ext uri="{FF2B5EF4-FFF2-40B4-BE49-F238E27FC236}">
                <a16:creationId xmlns:a16="http://schemas.microsoft.com/office/drawing/2014/main" id="{ACBD0E85-1B7A-BA4D-CDB9-9B03AE1FE80A}"/>
              </a:ext>
            </a:extLst>
          </p:cNvPr>
          <p:cNvPicPr>
            <a:picLocks noChangeAspect="1"/>
          </p:cNvPicPr>
          <p:nvPr/>
        </p:nvPicPr>
        <p:blipFill>
          <a:blip r:embed="rId4"/>
          <a:stretch>
            <a:fillRect/>
          </a:stretch>
        </p:blipFill>
        <p:spPr>
          <a:xfrm>
            <a:off x="10803260" y="5632691"/>
            <a:ext cx="1181100" cy="1181100"/>
          </a:xfrm>
          <a:prstGeom prst="rect">
            <a:avLst/>
          </a:prstGeom>
        </p:spPr>
      </p:pic>
      <p:sp>
        <p:nvSpPr>
          <p:cNvPr id="3" name="TextBox 2">
            <a:extLst>
              <a:ext uri="{FF2B5EF4-FFF2-40B4-BE49-F238E27FC236}">
                <a16:creationId xmlns:a16="http://schemas.microsoft.com/office/drawing/2014/main" id="{4C415336-1F65-2859-D109-5E4B512CE397}"/>
              </a:ext>
            </a:extLst>
          </p:cNvPr>
          <p:cNvSpPr txBox="1"/>
          <p:nvPr/>
        </p:nvSpPr>
        <p:spPr>
          <a:xfrm>
            <a:off x="2665447" y="1351508"/>
            <a:ext cx="8728363" cy="4154984"/>
          </a:xfrm>
          <a:prstGeom prst="rect">
            <a:avLst/>
          </a:prstGeom>
          <a:noFill/>
        </p:spPr>
        <p:txBody>
          <a:bodyPr wrap="square" rtlCol="0">
            <a:spAutoFit/>
          </a:bodyPr>
          <a:lstStyle/>
          <a:p>
            <a:pPr algn="ctr"/>
            <a:r>
              <a:rPr lang="en-US" sz="4400" dirty="0">
                <a:solidFill>
                  <a:srgbClr val="2329A3"/>
                </a:solidFill>
                <a:latin typeface="Montserrat Black" pitchFamily="2" charset="0"/>
              </a:rPr>
              <a:t>Staff has come to you regarding the principal’s lack of communication and not responding to emails. They want to file a grievance.</a:t>
            </a:r>
          </a:p>
        </p:txBody>
      </p:sp>
    </p:spTree>
    <p:extLst>
      <p:ext uri="{BB962C8B-B14F-4D97-AF65-F5344CB8AC3E}">
        <p14:creationId xmlns:p14="http://schemas.microsoft.com/office/powerpoint/2010/main" val="3193894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E2B35-FA01-7018-08F0-2C4885435693}"/>
            </a:ext>
          </a:extLst>
        </p:cNvPr>
        <p:cNvGrpSpPr/>
        <p:nvPr/>
      </p:nvGrpSpPr>
      <p:grpSpPr>
        <a:xfrm>
          <a:off x="0" y="0"/>
          <a:ext cx="0" cy="0"/>
          <a:chOff x="0" y="0"/>
          <a:chExt cx="0" cy="0"/>
        </a:xfrm>
      </p:grpSpPr>
      <p:pic>
        <p:nvPicPr>
          <p:cNvPr id="3" name="Picture 2" descr="A yellow and blue rectangle with red and blue text&#10;&#10;Description automatically generated">
            <a:extLst>
              <a:ext uri="{FF2B5EF4-FFF2-40B4-BE49-F238E27FC236}">
                <a16:creationId xmlns:a16="http://schemas.microsoft.com/office/drawing/2014/main" id="{70ACA955-A699-542A-14C0-FC47C75F19FA}"/>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267DCD4-BE61-8CF9-DC64-6D3EB37CD648}"/>
              </a:ext>
            </a:extLst>
          </p:cNvPr>
          <p:cNvSpPr txBox="1"/>
          <p:nvPr/>
        </p:nvSpPr>
        <p:spPr>
          <a:xfrm>
            <a:off x="750173" y="1265464"/>
            <a:ext cx="10691654" cy="5016758"/>
          </a:xfrm>
          <a:prstGeom prst="rect">
            <a:avLst/>
          </a:prstGeom>
          <a:noFill/>
        </p:spPr>
        <p:txBody>
          <a:bodyPr wrap="square" rtlCol="0">
            <a:spAutoFit/>
          </a:bodyPr>
          <a:lstStyle/>
          <a:p>
            <a:pPr algn="ctr"/>
            <a:endParaRPr lang="en-US" sz="4000" dirty="0">
              <a:latin typeface="Montserrat Black" pitchFamily="2" charset="0"/>
            </a:endParaRPr>
          </a:p>
          <a:p>
            <a:pPr algn="ctr"/>
            <a:r>
              <a:rPr lang="en-US" sz="4000" dirty="0">
                <a:latin typeface="Montserrat Black" pitchFamily="2" charset="0"/>
              </a:rPr>
              <a:t>The principal asked a paraeducator to supervise 2 children during lunch. The para was told they could eat their lunch in peace because the kids wouldn’t be a bother because they were coloring and doing independent work.</a:t>
            </a:r>
          </a:p>
        </p:txBody>
      </p:sp>
    </p:spTree>
    <p:extLst>
      <p:ext uri="{BB962C8B-B14F-4D97-AF65-F5344CB8AC3E}">
        <p14:creationId xmlns:p14="http://schemas.microsoft.com/office/powerpoint/2010/main" val="377874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E83E8-EDCD-005C-2A90-394463519869}"/>
            </a:ext>
          </a:extLst>
        </p:cNvPr>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E0217F60-BA9E-BC70-FD8E-151E1B4CDCBA}"/>
              </a:ext>
            </a:extLst>
          </p:cNvPr>
          <p:cNvPicPr>
            <a:picLocks noChangeAspect="1"/>
          </p:cNvPicPr>
          <p:nvPr/>
        </p:nvPicPr>
        <p:blipFill>
          <a:blip r:embed="rId2"/>
          <a:stretch>
            <a:fillRect/>
          </a:stretch>
        </p:blipFill>
        <p:spPr>
          <a:xfrm>
            <a:off x="0" y="-241470"/>
            <a:ext cx="12192000" cy="6858000"/>
          </a:xfrm>
          <a:prstGeom prst="rect">
            <a:avLst/>
          </a:prstGeom>
        </p:spPr>
      </p:pic>
      <p:pic>
        <p:nvPicPr>
          <p:cNvPr id="5" name="Picture 4" descr="A purple square with white dots&#10;&#10;Description automatically generated">
            <a:extLst>
              <a:ext uri="{FF2B5EF4-FFF2-40B4-BE49-F238E27FC236}">
                <a16:creationId xmlns:a16="http://schemas.microsoft.com/office/drawing/2014/main" id="{3AECBFF4-1833-9653-CB55-6906C0D95ED7}"/>
              </a:ext>
            </a:extLst>
          </p:cNvPr>
          <p:cNvPicPr>
            <a:picLocks noChangeAspect="1"/>
          </p:cNvPicPr>
          <p:nvPr/>
        </p:nvPicPr>
        <p:blipFill>
          <a:blip r:embed="rId3"/>
          <a:stretch>
            <a:fillRect/>
          </a:stretch>
        </p:blipFill>
        <p:spPr>
          <a:xfrm>
            <a:off x="0" y="1212139"/>
            <a:ext cx="12192000" cy="5645862"/>
          </a:xfrm>
          <a:prstGeom prst="rect">
            <a:avLst/>
          </a:prstGeom>
        </p:spPr>
      </p:pic>
      <p:sp>
        <p:nvSpPr>
          <p:cNvPr id="2" name="TextBox 1">
            <a:extLst>
              <a:ext uri="{FF2B5EF4-FFF2-40B4-BE49-F238E27FC236}">
                <a16:creationId xmlns:a16="http://schemas.microsoft.com/office/drawing/2014/main" id="{9536FE46-3805-62FD-C2BD-5EF518DFDE87}"/>
              </a:ext>
            </a:extLst>
          </p:cNvPr>
          <p:cNvSpPr txBox="1"/>
          <p:nvPr/>
        </p:nvSpPr>
        <p:spPr>
          <a:xfrm>
            <a:off x="1343891" y="1496291"/>
            <a:ext cx="9601200" cy="4708981"/>
          </a:xfrm>
          <a:prstGeom prst="rect">
            <a:avLst/>
          </a:prstGeom>
          <a:noFill/>
        </p:spPr>
        <p:txBody>
          <a:bodyPr wrap="square" rtlCol="0">
            <a:spAutoFit/>
          </a:bodyPr>
          <a:lstStyle/>
          <a:p>
            <a:pPr algn="ctr"/>
            <a:r>
              <a:rPr lang="en-US" sz="6000" dirty="0">
                <a:solidFill>
                  <a:schemeClr val="bg1"/>
                </a:solidFill>
                <a:latin typeface="Montserrat SemiBold" pitchFamily="2" charset="0"/>
              </a:rPr>
              <a:t>One of your members comes to you complaining that their co-worker is swearing at them.  </a:t>
            </a:r>
          </a:p>
        </p:txBody>
      </p:sp>
    </p:spTree>
    <p:extLst>
      <p:ext uri="{BB962C8B-B14F-4D97-AF65-F5344CB8AC3E}">
        <p14:creationId xmlns:p14="http://schemas.microsoft.com/office/powerpoint/2010/main" val="403764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04D94-1648-F058-0270-DF1A9C32FEE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3BB864-73FA-6857-7571-8AEFFFA69C6E}"/>
              </a:ext>
            </a:extLst>
          </p:cNvPr>
          <p:cNvSpPr/>
          <p:nvPr/>
        </p:nvSpPr>
        <p:spPr>
          <a:xfrm>
            <a:off x="-110836" y="0"/>
            <a:ext cx="12676909" cy="7481455"/>
          </a:xfrm>
          <a:prstGeom prst="rect">
            <a:avLst/>
          </a:prstGeom>
          <a:solidFill>
            <a:srgbClr val="2329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56851B2-7179-00C8-B69A-48DBB4676DAC}"/>
              </a:ext>
            </a:extLst>
          </p:cNvPr>
          <p:cNvPicPr>
            <a:picLocks noChangeAspect="1"/>
          </p:cNvPicPr>
          <p:nvPr/>
        </p:nvPicPr>
        <p:blipFill>
          <a:blip r:embed="rId2"/>
          <a:stretch>
            <a:fillRect/>
          </a:stretch>
        </p:blipFill>
        <p:spPr>
          <a:xfrm>
            <a:off x="-201318" y="6916508"/>
            <a:ext cx="12857871" cy="480970"/>
          </a:xfrm>
          <a:prstGeom prst="rect">
            <a:avLst/>
          </a:prstGeom>
        </p:spPr>
      </p:pic>
      <p:sp>
        <p:nvSpPr>
          <p:cNvPr id="5" name="TextBox 4">
            <a:extLst>
              <a:ext uri="{FF2B5EF4-FFF2-40B4-BE49-F238E27FC236}">
                <a16:creationId xmlns:a16="http://schemas.microsoft.com/office/drawing/2014/main" id="{1BF80E89-C4ED-4EA7-37B6-DE98EA983D7E}"/>
              </a:ext>
            </a:extLst>
          </p:cNvPr>
          <p:cNvSpPr txBox="1"/>
          <p:nvPr/>
        </p:nvSpPr>
        <p:spPr>
          <a:xfrm>
            <a:off x="1440873" y="1385455"/>
            <a:ext cx="9878291" cy="3785652"/>
          </a:xfrm>
          <a:prstGeom prst="rect">
            <a:avLst/>
          </a:prstGeom>
          <a:noFill/>
        </p:spPr>
        <p:txBody>
          <a:bodyPr wrap="square" rtlCol="0">
            <a:spAutoFit/>
          </a:bodyPr>
          <a:lstStyle/>
          <a:p>
            <a:r>
              <a:rPr lang="en-US" sz="4000" dirty="0">
                <a:solidFill>
                  <a:schemeClr val="bg1"/>
                </a:solidFill>
                <a:latin typeface="Montserrat Black" pitchFamily="2" charset="0"/>
              </a:rPr>
              <a:t>Due to escalated behaviors at arrival, the principal stated that starting Monday morning, all staff will be ready to supervise children in the hallway 10 minutes before the duty day begins.</a:t>
            </a:r>
          </a:p>
        </p:txBody>
      </p:sp>
    </p:spTree>
    <p:extLst>
      <p:ext uri="{BB962C8B-B14F-4D97-AF65-F5344CB8AC3E}">
        <p14:creationId xmlns:p14="http://schemas.microsoft.com/office/powerpoint/2010/main" val="1789351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726BE-CA6D-19C7-CDAA-79C461138CDD}"/>
            </a:ext>
          </a:extLst>
        </p:cNvPr>
        <p:cNvGrpSpPr/>
        <p:nvPr/>
      </p:nvGrpSpPr>
      <p:grpSpPr>
        <a:xfrm>
          <a:off x="0" y="0"/>
          <a:ext cx="0" cy="0"/>
          <a:chOff x="0" y="0"/>
          <a:chExt cx="0" cy="0"/>
        </a:xfrm>
      </p:grpSpPr>
      <p:pic>
        <p:nvPicPr>
          <p:cNvPr id="2" name="Picture 1" descr="A logo with a fist holding a pencil&#10;&#10;Description automatically generated">
            <a:extLst>
              <a:ext uri="{FF2B5EF4-FFF2-40B4-BE49-F238E27FC236}">
                <a16:creationId xmlns:a16="http://schemas.microsoft.com/office/drawing/2014/main" id="{C8C9BCBC-B806-B243-51E8-87E90BA65D70}"/>
              </a:ext>
            </a:extLst>
          </p:cNvPr>
          <p:cNvPicPr>
            <a:picLocks noChangeAspect="1"/>
          </p:cNvPicPr>
          <p:nvPr/>
        </p:nvPicPr>
        <p:blipFill>
          <a:blip r:embed="rId2"/>
          <a:stretch>
            <a:fillRect/>
          </a:stretch>
        </p:blipFill>
        <p:spPr>
          <a:xfrm>
            <a:off x="130623" y="58084"/>
            <a:ext cx="1525287" cy="1525287"/>
          </a:xfrm>
          <a:prstGeom prst="rect">
            <a:avLst/>
          </a:prstGeom>
        </p:spPr>
      </p:pic>
      <p:pic>
        <p:nvPicPr>
          <p:cNvPr id="5" name="Picture 4">
            <a:extLst>
              <a:ext uri="{FF2B5EF4-FFF2-40B4-BE49-F238E27FC236}">
                <a16:creationId xmlns:a16="http://schemas.microsoft.com/office/drawing/2014/main" id="{C6030217-2FE1-4905-9FF5-AA3A0B0260E0}"/>
              </a:ext>
            </a:extLst>
          </p:cNvPr>
          <p:cNvPicPr>
            <a:picLocks noChangeAspect="1"/>
          </p:cNvPicPr>
          <p:nvPr/>
        </p:nvPicPr>
        <p:blipFill>
          <a:blip r:embed="rId3"/>
          <a:stretch>
            <a:fillRect/>
          </a:stretch>
        </p:blipFill>
        <p:spPr>
          <a:xfrm>
            <a:off x="0" y="6454350"/>
            <a:ext cx="12857871" cy="480970"/>
          </a:xfrm>
          <a:prstGeom prst="rect">
            <a:avLst/>
          </a:prstGeom>
        </p:spPr>
      </p:pic>
      <p:pic>
        <p:nvPicPr>
          <p:cNvPr id="4" name="Picture 3" descr="A black and white logo&#10;&#10;Description automatically generated">
            <a:extLst>
              <a:ext uri="{FF2B5EF4-FFF2-40B4-BE49-F238E27FC236}">
                <a16:creationId xmlns:a16="http://schemas.microsoft.com/office/drawing/2014/main" id="{F118231A-2688-4311-59D2-D2F20D2FC489}"/>
              </a:ext>
            </a:extLst>
          </p:cNvPr>
          <p:cNvPicPr>
            <a:picLocks noChangeAspect="1"/>
          </p:cNvPicPr>
          <p:nvPr/>
        </p:nvPicPr>
        <p:blipFill>
          <a:blip r:embed="rId4"/>
          <a:stretch>
            <a:fillRect/>
          </a:stretch>
        </p:blipFill>
        <p:spPr>
          <a:xfrm>
            <a:off x="10803260" y="5632691"/>
            <a:ext cx="1181100" cy="1181100"/>
          </a:xfrm>
          <a:prstGeom prst="rect">
            <a:avLst/>
          </a:prstGeom>
        </p:spPr>
      </p:pic>
      <p:sp>
        <p:nvSpPr>
          <p:cNvPr id="3" name="TextBox 2">
            <a:extLst>
              <a:ext uri="{FF2B5EF4-FFF2-40B4-BE49-F238E27FC236}">
                <a16:creationId xmlns:a16="http://schemas.microsoft.com/office/drawing/2014/main" id="{29F0E03C-78D5-1AC5-E672-0668F7B7524A}"/>
              </a:ext>
            </a:extLst>
          </p:cNvPr>
          <p:cNvSpPr txBox="1"/>
          <p:nvPr/>
        </p:nvSpPr>
        <p:spPr>
          <a:xfrm>
            <a:off x="1360712" y="1698926"/>
            <a:ext cx="10363377" cy="4524315"/>
          </a:xfrm>
          <a:prstGeom prst="rect">
            <a:avLst/>
          </a:prstGeom>
          <a:noFill/>
        </p:spPr>
        <p:txBody>
          <a:bodyPr wrap="square" rtlCol="0">
            <a:spAutoFit/>
          </a:bodyPr>
          <a:lstStyle/>
          <a:p>
            <a:pPr algn="ctr"/>
            <a:r>
              <a:rPr lang="en-US" sz="3600" dirty="0">
                <a:solidFill>
                  <a:srgbClr val="2329A3"/>
                </a:solidFill>
                <a:latin typeface="Montserrat Black" pitchFamily="2" charset="0"/>
              </a:rPr>
              <a:t>During a staff meeting, a member raises their hand and says they don’t understand the new grading policy. The assistant principal yells for the staffer to sit down and shut up and that they should expect a meeting tomorrow morning to discuss how they will be disciplined.</a:t>
            </a:r>
          </a:p>
        </p:txBody>
      </p:sp>
    </p:spTree>
    <p:extLst>
      <p:ext uri="{BB962C8B-B14F-4D97-AF65-F5344CB8AC3E}">
        <p14:creationId xmlns:p14="http://schemas.microsoft.com/office/powerpoint/2010/main" val="1612490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30DE7-1891-D868-9FB3-3DAF9350D3D7}"/>
            </a:ext>
          </a:extLst>
        </p:cNvPr>
        <p:cNvGrpSpPr/>
        <p:nvPr/>
      </p:nvGrpSpPr>
      <p:grpSpPr>
        <a:xfrm>
          <a:off x="0" y="0"/>
          <a:ext cx="0" cy="0"/>
          <a:chOff x="0" y="0"/>
          <a:chExt cx="0" cy="0"/>
        </a:xfrm>
      </p:grpSpPr>
      <p:pic>
        <p:nvPicPr>
          <p:cNvPr id="5" name="Picture 4" descr="A white rectangular object with a black border&#10;&#10;Description automatically generated with medium confidence">
            <a:extLst>
              <a:ext uri="{FF2B5EF4-FFF2-40B4-BE49-F238E27FC236}">
                <a16:creationId xmlns:a16="http://schemas.microsoft.com/office/drawing/2014/main" id="{6A1B9465-0D97-957A-4397-4F1D7B56EB04}"/>
              </a:ext>
            </a:extLst>
          </p:cNvPr>
          <p:cNvPicPr>
            <a:picLocks noChangeAspect="1"/>
          </p:cNvPicPr>
          <p:nvPr/>
        </p:nvPicPr>
        <p:blipFill>
          <a:blip r:embed="rId3"/>
          <a:stretch>
            <a:fillRect/>
          </a:stretch>
        </p:blipFill>
        <p:spPr>
          <a:xfrm>
            <a:off x="0" y="2317"/>
            <a:ext cx="12196124" cy="6855683"/>
          </a:xfrm>
          <a:prstGeom prst="rect">
            <a:avLst/>
          </a:prstGeom>
        </p:spPr>
      </p:pic>
      <p:pic>
        <p:nvPicPr>
          <p:cNvPr id="2" name="Picture 1">
            <a:extLst>
              <a:ext uri="{FF2B5EF4-FFF2-40B4-BE49-F238E27FC236}">
                <a16:creationId xmlns:a16="http://schemas.microsoft.com/office/drawing/2014/main" id="{78ED42B2-2581-D1A9-37D1-84487F011A50}"/>
              </a:ext>
            </a:extLst>
          </p:cNvPr>
          <p:cNvPicPr>
            <a:picLocks noChangeAspect="1"/>
          </p:cNvPicPr>
          <p:nvPr/>
        </p:nvPicPr>
        <p:blipFill>
          <a:blip r:embed="rId4"/>
          <a:stretch>
            <a:fillRect/>
          </a:stretch>
        </p:blipFill>
        <p:spPr>
          <a:xfrm>
            <a:off x="2470081" y="6153245"/>
            <a:ext cx="7772400" cy="435522"/>
          </a:xfrm>
          <a:prstGeom prst="rect">
            <a:avLst/>
          </a:prstGeom>
        </p:spPr>
      </p:pic>
      <p:pic>
        <p:nvPicPr>
          <p:cNvPr id="4" name="Picture 3" descr="A black and white logo&#10;&#10;Description automatically generated">
            <a:extLst>
              <a:ext uri="{FF2B5EF4-FFF2-40B4-BE49-F238E27FC236}">
                <a16:creationId xmlns:a16="http://schemas.microsoft.com/office/drawing/2014/main" id="{D63AEFF9-62DE-2BD6-E7AD-FAFE5D5F3417}"/>
              </a:ext>
            </a:extLst>
          </p:cNvPr>
          <p:cNvPicPr>
            <a:picLocks noChangeAspect="1"/>
          </p:cNvPicPr>
          <p:nvPr/>
        </p:nvPicPr>
        <p:blipFill>
          <a:blip r:embed="rId5"/>
          <a:stretch>
            <a:fillRect/>
          </a:stretch>
        </p:blipFill>
        <p:spPr>
          <a:xfrm>
            <a:off x="163045" y="266624"/>
            <a:ext cx="1181100" cy="1181100"/>
          </a:xfrm>
          <a:prstGeom prst="rect">
            <a:avLst/>
          </a:prstGeom>
        </p:spPr>
      </p:pic>
      <p:sp>
        <p:nvSpPr>
          <p:cNvPr id="3" name="TextBox 2">
            <a:extLst>
              <a:ext uri="{FF2B5EF4-FFF2-40B4-BE49-F238E27FC236}">
                <a16:creationId xmlns:a16="http://schemas.microsoft.com/office/drawing/2014/main" id="{AB25DE41-3EFE-95AC-E72A-D05903ADFBEA}"/>
              </a:ext>
            </a:extLst>
          </p:cNvPr>
          <p:cNvSpPr txBox="1"/>
          <p:nvPr/>
        </p:nvSpPr>
        <p:spPr>
          <a:xfrm>
            <a:off x="1507190" y="1447724"/>
            <a:ext cx="9698182" cy="3477875"/>
          </a:xfrm>
          <a:prstGeom prst="rect">
            <a:avLst/>
          </a:prstGeom>
          <a:noFill/>
        </p:spPr>
        <p:txBody>
          <a:bodyPr wrap="square" rtlCol="0">
            <a:spAutoFit/>
          </a:bodyPr>
          <a:lstStyle/>
          <a:p>
            <a:pPr algn="ctr"/>
            <a:r>
              <a:rPr lang="en-US" sz="4400" dirty="0">
                <a:latin typeface="Montserrat SemiBold" pitchFamily="2" charset="0"/>
              </a:rPr>
              <a:t>Food services staff has been asking for fresh vegetables and more healthy options to serve to students. They feel they have been ignored by administration.</a:t>
            </a:r>
          </a:p>
        </p:txBody>
      </p:sp>
    </p:spTree>
    <p:extLst>
      <p:ext uri="{BB962C8B-B14F-4D97-AF65-F5344CB8AC3E}">
        <p14:creationId xmlns:p14="http://schemas.microsoft.com/office/powerpoint/2010/main" val="1463131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93849-F70A-899A-BDFB-89F359702F0D}"/>
            </a:ext>
          </a:extLst>
        </p:cNvPr>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71504115-0D72-7FF4-CBD6-19F33E05F0B6}"/>
              </a:ext>
            </a:extLst>
          </p:cNvPr>
          <p:cNvPicPr>
            <a:picLocks noChangeAspect="1"/>
          </p:cNvPicPr>
          <p:nvPr/>
        </p:nvPicPr>
        <p:blipFill>
          <a:blip r:embed="rId2"/>
          <a:stretch>
            <a:fillRect/>
          </a:stretch>
        </p:blipFill>
        <p:spPr>
          <a:xfrm>
            <a:off x="0" y="-241470"/>
            <a:ext cx="12192000" cy="6858000"/>
          </a:xfrm>
          <a:prstGeom prst="rect">
            <a:avLst/>
          </a:prstGeom>
        </p:spPr>
      </p:pic>
      <p:pic>
        <p:nvPicPr>
          <p:cNvPr id="5" name="Picture 4" descr="A purple square with white dots&#10;&#10;Description automatically generated">
            <a:extLst>
              <a:ext uri="{FF2B5EF4-FFF2-40B4-BE49-F238E27FC236}">
                <a16:creationId xmlns:a16="http://schemas.microsoft.com/office/drawing/2014/main" id="{4DFD3ECB-EC13-5945-E2AE-F2F540E2318F}"/>
              </a:ext>
            </a:extLst>
          </p:cNvPr>
          <p:cNvPicPr>
            <a:picLocks noChangeAspect="1"/>
          </p:cNvPicPr>
          <p:nvPr/>
        </p:nvPicPr>
        <p:blipFill>
          <a:blip r:embed="rId3"/>
          <a:stretch>
            <a:fillRect/>
          </a:stretch>
        </p:blipFill>
        <p:spPr>
          <a:xfrm>
            <a:off x="0" y="1212139"/>
            <a:ext cx="12192000" cy="5645862"/>
          </a:xfrm>
          <a:prstGeom prst="rect">
            <a:avLst/>
          </a:prstGeom>
        </p:spPr>
      </p:pic>
      <p:sp>
        <p:nvSpPr>
          <p:cNvPr id="2" name="TextBox 1">
            <a:extLst>
              <a:ext uri="{FF2B5EF4-FFF2-40B4-BE49-F238E27FC236}">
                <a16:creationId xmlns:a16="http://schemas.microsoft.com/office/drawing/2014/main" id="{8724BC5A-2BED-D456-2DFB-D9CAFBC9D88A}"/>
              </a:ext>
            </a:extLst>
          </p:cNvPr>
          <p:cNvSpPr txBox="1"/>
          <p:nvPr/>
        </p:nvSpPr>
        <p:spPr>
          <a:xfrm>
            <a:off x="845126" y="1496291"/>
            <a:ext cx="10238509" cy="4524315"/>
          </a:xfrm>
          <a:prstGeom prst="rect">
            <a:avLst/>
          </a:prstGeom>
          <a:noFill/>
        </p:spPr>
        <p:txBody>
          <a:bodyPr wrap="square" rtlCol="0">
            <a:spAutoFit/>
          </a:bodyPr>
          <a:lstStyle/>
          <a:p>
            <a:pPr algn="ctr"/>
            <a:r>
              <a:rPr lang="en-US" sz="4800" dirty="0">
                <a:solidFill>
                  <a:schemeClr val="bg1"/>
                </a:solidFill>
                <a:latin typeface="Montserrat SemiBold" pitchFamily="2" charset="0"/>
              </a:rPr>
              <a:t>At the beginning of the year, a staff member requested personal 3 days personal leave in May. The principal denied it because he doesn’t know what staffing will look like in May.</a:t>
            </a:r>
          </a:p>
        </p:txBody>
      </p:sp>
    </p:spTree>
    <p:extLst>
      <p:ext uri="{BB962C8B-B14F-4D97-AF65-F5344CB8AC3E}">
        <p14:creationId xmlns:p14="http://schemas.microsoft.com/office/powerpoint/2010/main" val="3636483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06E91-F770-0199-1110-8F20DD7159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640C55-47D1-70B3-5542-47FEB7EF7A9B}"/>
              </a:ext>
            </a:extLst>
          </p:cNvPr>
          <p:cNvSpPr/>
          <p:nvPr/>
        </p:nvSpPr>
        <p:spPr>
          <a:xfrm>
            <a:off x="-110836" y="0"/>
            <a:ext cx="12676909" cy="7481455"/>
          </a:xfrm>
          <a:prstGeom prst="rect">
            <a:avLst/>
          </a:prstGeom>
          <a:solidFill>
            <a:srgbClr val="2329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792000A-7568-9847-532B-5AC6CD85D043}"/>
              </a:ext>
            </a:extLst>
          </p:cNvPr>
          <p:cNvPicPr>
            <a:picLocks noChangeAspect="1"/>
          </p:cNvPicPr>
          <p:nvPr/>
        </p:nvPicPr>
        <p:blipFill>
          <a:blip r:embed="rId2"/>
          <a:stretch>
            <a:fillRect/>
          </a:stretch>
        </p:blipFill>
        <p:spPr>
          <a:xfrm>
            <a:off x="-110836" y="7000485"/>
            <a:ext cx="12857871" cy="480970"/>
          </a:xfrm>
          <a:prstGeom prst="rect">
            <a:avLst/>
          </a:prstGeom>
        </p:spPr>
      </p:pic>
      <p:sp>
        <p:nvSpPr>
          <p:cNvPr id="5" name="TextBox 4">
            <a:extLst>
              <a:ext uri="{FF2B5EF4-FFF2-40B4-BE49-F238E27FC236}">
                <a16:creationId xmlns:a16="http://schemas.microsoft.com/office/drawing/2014/main" id="{54C30298-366C-C4CB-E0FD-44A66289FEA3}"/>
              </a:ext>
            </a:extLst>
          </p:cNvPr>
          <p:cNvSpPr txBox="1"/>
          <p:nvPr/>
        </p:nvSpPr>
        <p:spPr>
          <a:xfrm>
            <a:off x="969818" y="961086"/>
            <a:ext cx="10252363" cy="5078313"/>
          </a:xfrm>
          <a:prstGeom prst="rect">
            <a:avLst/>
          </a:prstGeom>
          <a:noFill/>
        </p:spPr>
        <p:txBody>
          <a:bodyPr wrap="square" rtlCol="0">
            <a:spAutoFit/>
          </a:bodyPr>
          <a:lstStyle/>
          <a:p>
            <a:pPr algn="ctr"/>
            <a:r>
              <a:rPr lang="en-US" sz="3600" dirty="0">
                <a:solidFill>
                  <a:schemeClr val="bg1"/>
                </a:solidFill>
                <a:latin typeface="Montserrat Black" pitchFamily="2" charset="0"/>
              </a:rPr>
              <a:t>The school is participating in a pilot program that removes special educators from the class in order to give them more time for caseload management and paperwork. </a:t>
            </a:r>
          </a:p>
          <a:p>
            <a:pPr algn="ctr"/>
            <a:endParaRPr lang="en-US" sz="3600" dirty="0">
              <a:solidFill>
                <a:schemeClr val="bg1"/>
              </a:solidFill>
              <a:latin typeface="Montserrat Black" pitchFamily="2" charset="0"/>
            </a:endParaRPr>
          </a:p>
          <a:p>
            <a:pPr algn="ctr"/>
            <a:r>
              <a:rPr lang="en-US" sz="3600" dirty="0">
                <a:solidFill>
                  <a:schemeClr val="bg1"/>
                </a:solidFill>
                <a:latin typeface="Montserrat Black" pitchFamily="2" charset="0"/>
              </a:rPr>
              <a:t>Many teachers, including special educators, are complaining that this isn’t working for kids. </a:t>
            </a:r>
          </a:p>
        </p:txBody>
      </p:sp>
    </p:spTree>
    <p:extLst>
      <p:ext uri="{BB962C8B-B14F-4D97-AF65-F5344CB8AC3E}">
        <p14:creationId xmlns:p14="http://schemas.microsoft.com/office/powerpoint/2010/main" val="752404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9563E-D87E-DBCD-8EF2-B8EF26B348E7}"/>
            </a:ext>
          </a:extLst>
        </p:cNvPr>
        <p:cNvGrpSpPr/>
        <p:nvPr/>
      </p:nvGrpSpPr>
      <p:grpSpPr>
        <a:xfrm>
          <a:off x="0" y="0"/>
          <a:ext cx="0" cy="0"/>
          <a:chOff x="0" y="0"/>
          <a:chExt cx="0" cy="0"/>
        </a:xfrm>
      </p:grpSpPr>
      <p:pic>
        <p:nvPicPr>
          <p:cNvPr id="5" name="Picture 4" descr="A white rectangular object with a black border&#10;&#10;Description automatically generated with medium confidence">
            <a:extLst>
              <a:ext uri="{FF2B5EF4-FFF2-40B4-BE49-F238E27FC236}">
                <a16:creationId xmlns:a16="http://schemas.microsoft.com/office/drawing/2014/main" id="{B7E8AB2B-EB92-D48C-DF45-9CAB0CBA0C55}"/>
              </a:ext>
            </a:extLst>
          </p:cNvPr>
          <p:cNvPicPr>
            <a:picLocks noChangeAspect="1"/>
          </p:cNvPicPr>
          <p:nvPr/>
        </p:nvPicPr>
        <p:blipFill>
          <a:blip r:embed="rId3"/>
          <a:stretch>
            <a:fillRect/>
          </a:stretch>
        </p:blipFill>
        <p:spPr>
          <a:xfrm>
            <a:off x="0" y="2316"/>
            <a:ext cx="12196124" cy="6855683"/>
          </a:xfrm>
          <a:prstGeom prst="rect">
            <a:avLst/>
          </a:prstGeom>
        </p:spPr>
      </p:pic>
      <p:pic>
        <p:nvPicPr>
          <p:cNvPr id="2" name="Picture 1">
            <a:extLst>
              <a:ext uri="{FF2B5EF4-FFF2-40B4-BE49-F238E27FC236}">
                <a16:creationId xmlns:a16="http://schemas.microsoft.com/office/drawing/2014/main" id="{FBE9BB01-C157-5AAA-25A3-870E65D14E33}"/>
              </a:ext>
            </a:extLst>
          </p:cNvPr>
          <p:cNvPicPr>
            <a:picLocks noChangeAspect="1"/>
          </p:cNvPicPr>
          <p:nvPr/>
        </p:nvPicPr>
        <p:blipFill>
          <a:blip r:embed="rId4"/>
          <a:stretch>
            <a:fillRect/>
          </a:stretch>
        </p:blipFill>
        <p:spPr>
          <a:xfrm>
            <a:off x="2919104" y="6180551"/>
            <a:ext cx="7772400" cy="435522"/>
          </a:xfrm>
          <a:prstGeom prst="rect">
            <a:avLst/>
          </a:prstGeom>
        </p:spPr>
      </p:pic>
      <p:pic>
        <p:nvPicPr>
          <p:cNvPr id="4" name="Picture 3" descr="A black and white logo&#10;&#10;Description automatically generated">
            <a:extLst>
              <a:ext uri="{FF2B5EF4-FFF2-40B4-BE49-F238E27FC236}">
                <a16:creationId xmlns:a16="http://schemas.microsoft.com/office/drawing/2014/main" id="{2E7D8062-D1E6-03A7-1CAF-9C073E0C2BA0}"/>
              </a:ext>
            </a:extLst>
          </p:cNvPr>
          <p:cNvPicPr>
            <a:picLocks noChangeAspect="1"/>
          </p:cNvPicPr>
          <p:nvPr/>
        </p:nvPicPr>
        <p:blipFill>
          <a:blip r:embed="rId5"/>
          <a:stretch>
            <a:fillRect/>
          </a:stretch>
        </p:blipFill>
        <p:spPr>
          <a:xfrm>
            <a:off x="163045" y="266624"/>
            <a:ext cx="1181100" cy="1181100"/>
          </a:xfrm>
          <a:prstGeom prst="rect">
            <a:avLst/>
          </a:prstGeom>
        </p:spPr>
      </p:pic>
      <p:sp>
        <p:nvSpPr>
          <p:cNvPr id="3" name="TextBox 2">
            <a:extLst>
              <a:ext uri="{FF2B5EF4-FFF2-40B4-BE49-F238E27FC236}">
                <a16:creationId xmlns:a16="http://schemas.microsoft.com/office/drawing/2014/main" id="{D285A266-6DE6-DCEC-2ECC-AE24DB1A1783}"/>
              </a:ext>
            </a:extLst>
          </p:cNvPr>
          <p:cNvSpPr txBox="1"/>
          <p:nvPr/>
        </p:nvSpPr>
        <p:spPr>
          <a:xfrm>
            <a:off x="983672" y="1828799"/>
            <a:ext cx="10945091"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Montserrat SemiBold" pitchFamily="2" charset="0"/>
              </a:rPr>
              <a:t>Know your grievance timelines.</a:t>
            </a:r>
          </a:p>
          <a:p>
            <a:pPr marL="457200" indent="-457200">
              <a:buFont typeface="Arial" panose="020B0604020202020204" pitchFamily="34" charset="0"/>
              <a:buChar char="•"/>
            </a:pPr>
            <a:r>
              <a:rPr lang="en-US" sz="3200" dirty="0">
                <a:latin typeface="Montserrat SemiBold" pitchFamily="2" charset="0"/>
              </a:rPr>
              <a:t>Report breeches of contract to your UD immediately.</a:t>
            </a:r>
          </a:p>
          <a:p>
            <a:pPr marL="457200" indent="-457200">
              <a:buFont typeface="Arial" panose="020B0604020202020204" pitchFamily="34" charset="0"/>
              <a:buChar char="•"/>
            </a:pPr>
            <a:r>
              <a:rPr lang="en-US" sz="3200" dirty="0">
                <a:latin typeface="Montserrat SemiBold" pitchFamily="2" charset="0"/>
              </a:rPr>
              <a:t>When in doubt, ASK!</a:t>
            </a:r>
          </a:p>
          <a:p>
            <a:pPr marL="457200" indent="-457200">
              <a:buFont typeface="Arial" panose="020B0604020202020204" pitchFamily="34" charset="0"/>
              <a:buChar char="•"/>
            </a:pPr>
            <a:r>
              <a:rPr lang="en-US" sz="3200" dirty="0">
                <a:latin typeface="Montserrat SemiBold" pitchFamily="2" charset="0"/>
              </a:rPr>
              <a:t>If you cannot grieve something, you have other options for resolution.</a:t>
            </a:r>
          </a:p>
          <a:p>
            <a:pPr marL="457200" indent="-457200">
              <a:buFont typeface="Arial" panose="020B0604020202020204" pitchFamily="34" charset="0"/>
              <a:buChar char="•"/>
            </a:pPr>
            <a:r>
              <a:rPr lang="en-US" sz="3200" dirty="0">
                <a:latin typeface="Montserrat SemiBold" pitchFamily="2" charset="0"/>
              </a:rPr>
              <a:t>CONFIDENTIATLITY! </a:t>
            </a:r>
          </a:p>
        </p:txBody>
      </p:sp>
      <p:sp>
        <p:nvSpPr>
          <p:cNvPr id="6" name="Rectangle 5">
            <a:extLst>
              <a:ext uri="{FF2B5EF4-FFF2-40B4-BE49-F238E27FC236}">
                <a16:creationId xmlns:a16="http://schemas.microsoft.com/office/drawing/2014/main" id="{38A3107E-E2F7-CD60-13A9-F26E445598D8}"/>
              </a:ext>
            </a:extLst>
          </p:cNvPr>
          <p:cNvSpPr/>
          <p:nvPr/>
        </p:nvSpPr>
        <p:spPr>
          <a:xfrm>
            <a:off x="4167769" y="486701"/>
            <a:ext cx="4576895" cy="923330"/>
          </a:xfrm>
          <a:prstGeom prst="rect">
            <a:avLst/>
          </a:prstGeom>
          <a:noFill/>
        </p:spPr>
        <p:txBody>
          <a:bodyPr wrap="none" lIns="91440" tIns="45720" rIns="91440" bIns="45720">
            <a:spAutoFit/>
          </a:bodyPr>
          <a:lstStyle/>
          <a:p>
            <a:pPr algn="ctr"/>
            <a:r>
              <a:rPr lang="en-US" sz="5400" b="1" cap="none" spc="0" dirty="0">
                <a:ln w="22225">
                  <a:solidFill>
                    <a:schemeClr val="tx1"/>
                  </a:solidFill>
                  <a:prstDash val="solid"/>
                </a:ln>
                <a:solidFill>
                  <a:srgbClr val="002060"/>
                </a:solidFill>
                <a:effectLst/>
                <a:latin typeface="Montserrat SemiBold" pitchFamily="2" charset="0"/>
              </a:rPr>
              <a:t>REMINDERS</a:t>
            </a:r>
          </a:p>
        </p:txBody>
      </p:sp>
    </p:spTree>
    <p:extLst>
      <p:ext uri="{BB962C8B-B14F-4D97-AF65-F5344CB8AC3E}">
        <p14:creationId xmlns:p14="http://schemas.microsoft.com/office/powerpoint/2010/main" val="26324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rectangular sign with a pencil and a hand holding a pencil&#10;&#10;Description automatically generated">
            <a:extLst>
              <a:ext uri="{FF2B5EF4-FFF2-40B4-BE49-F238E27FC236}">
                <a16:creationId xmlns:a16="http://schemas.microsoft.com/office/drawing/2014/main" id="{14D42346-9700-7735-569C-4A89B4EAF722}"/>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9D02496E-8762-FB0D-6668-95892B0BBDDF}"/>
              </a:ext>
            </a:extLst>
          </p:cNvPr>
          <p:cNvSpPr/>
          <p:nvPr/>
        </p:nvSpPr>
        <p:spPr>
          <a:xfrm>
            <a:off x="1288473" y="1773381"/>
            <a:ext cx="9615054" cy="307570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11B4066-21D0-4795-53F1-68CB4A8D6F02}"/>
              </a:ext>
            </a:extLst>
          </p:cNvPr>
          <p:cNvSpPr txBox="1"/>
          <p:nvPr/>
        </p:nvSpPr>
        <p:spPr>
          <a:xfrm>
            <a:off x="1953491" y="2036618"/>
            <a:ext cx="8312727" cy="2308324"/>
          </a:xfrm>
          <a:prstGeom prst="rect">
            <a:avLst/>
          </a:prstGeom>
          <a:noFill/>
        </p:spPr>
        <p:txBody>
          <a:bodyPr wrap="square" rtlCol="0">
            <a:spAutoFit/>
          </a:bodyPr>
          <a:lstStyle/>
          <a:p>
            <a:pPr algn="ctr"/>
            <a:r>
              <a:rPr lang="en-US" sz="3600" dirty="0">
                <a:latin typeface="Montserrat Black" pitchFamily="2" charset="0"/>
              </a:rPr>
              <a:t>Take some time to write down a plan for how you will assure everyone in the building knows you are a building rep.</a:t>
            </a:r>
          </a:p>
        </p:txBody>
      </p:sp>
    </p:spTree>
    <p:extLst>
      <p:ext uri="{BB962C8B-B14F-4D97-AF65-F5344CB8AC3E}">
        <p14:creationId xmlns:p14="http://schemas.microsoft.com/office/powerpoint/2010/main" val="1753663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E2D119D3-B0AC-9C22-DDA5-45777498D881}"/>
              </a:ext>
            </a:extLst>
          </p:cNvPr>
          <p:cNvPicPr>
            <a:picLocks noChangeAspect="1"/>
          </p:cNvPicPr>
          <p:nvPr/>
        </p:nvPicPr>
        <p:blipFill>
          <a:blip r:embed="rId2"/>
          <a:stretch>
            <a:fillRect/>
          </a:stretch>
        </p:blipFill>
        <p:spPr>
          <a:xfrm>
            <a:off x="8763445" y="5185487"/>
            <a:ext cx="1181100" cy="1181100"/>
          </a:xfrm>
          <a:prstGeom prst="rect">
            <a:avLst/>
          </a:prstGeom>
        </p:spPr>
      </p:pic>
      <p:pic>
        <p:nvPicPr>
          <p:cNvPr id="3" name="Picture 2">
            <a:extLst>
              <a:ext uri="{FF2B5EF4-FFF2-40B4-BE49-F238E27FC236}">
                <a16:creationId xmlns:a16="http://schemas.microsoft.com/office/drawing/2014/main" id="{A76EC18A-E3C5-FFDA-B449-62BC64E827C9}"/>
              </a:ext>
            </a:extLst>
          </p:cNvPr>
          <p:cNvPicPr>
            <a:picLocks noChangeAspect="1"/>
          </p:cNvPicPr>
          <p:nvPr/>
        </p:nvPicPr>
        <p:blipFill>
          <a:blip r:embed="rId3"/>
          <a:stretch>
            <a:fillRect/>
          </a:stretch>
        </p:blipFill>
        <p:spPr>
          <a:xfrm>
            <a:off x="647008" y="5931065"/>
            <a:ext cx="7772400" cy="435522"/>
          </a:xfrm>
          <a:prstGeom prst="rect">
            <a:avLst/>
          </a:prstGeom>
        </p:spPr>
      </p:pic>
      <p:pic>
        <p:nvPicPr>
          <p:cNvPr id="6" name="Picture 5" descr="A red circle with white text&#10;&#10;Description automatically generated">
            <a:extLst>
              <a:ext uri="{FF2B5EF4-FFF2-40B4-BE49-F238E27FC236}">
                <a16:creationId xmlns:a16="http://schemas.microsoft.com/office/drawing/2014/main" id="{7761A388-AAD0-7FDA-F07F-F8F850DD7807}"/>
              </a:ext>
            </a:extLst>
          </p:cNvPr>
          <p:cNvPicPr>
            <a:picLocks noChangeAspect="1"/>
          </p:cNvPicPr>
          <p:nvPr/>
        </p:nvPicPr>
        <p:blipFill>
          <a:blip r:embed="rId4"/>
          <a:stretch>
            <a:fillRect/>
          </a:stretch>
        </p:blipFill>
        <p:spPr>
          <a:xfrm>
            <a:off x="10288582" y="4827999"/>
            <a:ext cx="1378699" cy="1378699"/>
          </a:xfrm>
          <a:prstGeom prst="rect">
            <a:avLst/>
          </a:prstGeom>
        </p:spPr>
      </p:pic>
      <p:pic>
        <p:nvPicPr>
          <p:cNvPr id="8" name="Picture 7" descr="A logo with black text&#10;&#10;Description automatically generated">
            <a:extLst>
              <a:ext uri="{FF2B5EF4-FFF2-40B4-BE49-F238E27FC236}">
                <a16:creationId xmlns:a16="http://schemas.microsoft.com/office/drawing/2014/main" id="{F3E22DFA-499C-A00A-A297-8816FEDA92D0}"/>
              </a:ext>
            </a:extLst>
          </p:cNvPr>
          <p:cNvPicPr>
            <a:picLocks noChangeAspect="1"/>
          </p:cNvPicPr>
          <p:nvPr/>
        </p:nvPicPr>
        <p:blipFill>
          <a:blip r:embed="rId5"/>
          <a:stretch>
            <a:fillRect/>
          </a:stretch>
        </p:blipFill>
        <p:spPr>
          <a:xfrm>
            <a:off x="5514059" y="4398961"/>
            <a:ext cx="2850929" cy="1255126"/>
          </a:xfrm>
          <a:prstGeom prst="rect">
            <a:avLst/>
          </a:prstGeom>
        </p:spPr>
      </p:pic>
      <p:pic>
        <p:nvPicPr>
          <p:cNvPr id="10" name="Picture 9" descr="A logo with a fist holding a pencil&#10;&#10;Description automatically generated">
            <a:extLst>
              <a:ext uri="{FF2B5EF4-FFF2-40B4-BE49-F238E27FC236}">
                <a16:creationId xmlns:a16="http://schemas.microsoft.com/office/drawing/2014/main" id="{AD68F892-2EC4-4DC1-53DE-6BA66FF1E610}"/>
              </a:ext>
            </a:extLst>
          </p:cNvPr>
          <p:cNvPicPr>
            <a:picLocks noChangeAspect="1"/>
          </p:cNvPicPr>
          <p:nvPr/>
        </p:nvPicPr>
        <p:blipFill>
          <a:blip r:embed="rId6"/>
          <a:stretch>
            <a:fillRect/>
          </a:stretch>
        </p:blipFill>
        <p:spPr>
          <a:xfrm>
            <a:off x="734894" y="261638"/>
            <a:ext cx="3035335" cy="3035335"/>
          </a:xfrm>
          <a:prstGeom prst="rect">
            <a:avLst/>
          </a:prstGeom>
        </p:spPr>
      </p:pic>
      <p:pic>
        <p:nvPicPr>
          <p:cNvPr id="12" name="Picture 11" descr="A red and blue text&#10;&#10;Description automatically generated">
            <a:extLst>
              <a:ext uri="{FF2B5EF4-FFF2-40B4-BE49-F238E27FC236}">
                <a16:creationId xmlns:a16="http://schemas.microsoft.com/office/drawing/2014/main" id="{2D604FF1-197C-7C38-380C-82FB16AE813A}"/>
              </a:ext>
            </a:extLst>
          </p:cNvPr>
          <p:cNvPicPr>
            <a:picLocks noChangeAspect="1"/>
          </p:cNvPicPr>
          <p:nvPr/>
        </p:nvPicPr>
        <p:blipFill>
          <a:blip r:embed="rId7"/>
          <a:stretch>
            <a:fillRect/>
          </a:stretch>
        </p:blipFill>
        <p:spPr>
          <a:xfrm>
            <a:off x="6793418" y="419502"/>
            <a:ext cx="4775200" cy="2082800"/>
          </a:xfrm>
          <a:prstGeom prst="rect">
            <a:avLst/>
          </a:prstGeom>
        </p:spPr>
      </p:pic>
      <p:pic>
        <p:nvPicPr>
          <p:cNvPr id="16" name="Picture 15">
            <a:extLst>
              <a:ext uri="{FF2B5EF4-FFF2-40B4-BE49-F238E27FC236}">
                <a16:creationId xmlns:a16="http://schemas.microsoft.com/office/drawing/2014/main" id="{C5462044-4D53-0FA3-72AA-9CA170C67145}"/>
              </a:ext>
            </a:extLst>
          </p:cNvPr>
          <p:cNvPicPr>
            <a:picLocks noChangeAspect="1"/>
          </p:cNvPicPr>
          <p:nvPr/>
        </p:nvPicPr>
        <p:blipFill>
          <a:blip r:embed="rId8"/>
          <a:stretch>
            <a:fillRect/>
          </a:stretch>
        </p:blipFill>
        <p:spPr>
          <a:xfrm>
            <a:off x="1958737" y="3561027"/>
            <a:ext cx="10248900" cy="406772"/>
          </a:xfrm>
          <a:prstGeom prst="rect">
            <a:avLst/>
          </a:prstGeom>
        </p:spPr>
      </p:pic>
      <p:pic>
        <p:nvPicPr>
          <p:cNvPr id="18" name="Picture 17" descr="A red and blue text&#10;&#10;Description automatically generated">
            <a:extLst>
              <a:ext uri="{FF2B5EF4-FFF2-40B4-BE49-F238E27FC236}">
                <a16:creationId xmlns:a16="http://schemas.microsoft.com/office/drawing/2014/main" id="{1F4EE774-3881-E15F-BB2C-9CECB0026E73}"/>
              </a:ext>
            </a:extLst>
          </p:cNvPr>
          <p:cNvPicPr>
            <a:picLocks noChangeAspect="1"/>
          </p:cNvPicPr>
          <p:nvPr/>
        </p:nvPicPr>
        <p:blipFill>
          <a:blip r:embed="rId9"/>
          <a:stretch>
            <a:fillRect/>
          </a:stretch>
        </p:blipFill>
        <p:spPr>
          <a:xfrm>
            <a:off x="824808" y="4126338"/>
            <a:ext cx="4612606" cy="746002"/>
          </a:xfrm>
          <a:prstGeom prst="rect">
            <a:avLst/>
          </a:prstGeom>
        </p:spPr>
      </p:pic>
    </p:spTree>
    <p:extLst>
      <p:ext uri="{BB962C8B-B14F-4D97-AF65-F5344CB8AC3E}">
        <p14:creationId xmlns:p14="http://schemas.microsoft.com/office/powerpoint/2010/main" val="4285010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9BBD6894-1576-4C4B-A2D4-4C326EA7E984}"/>
</file>

<file path=customXml/itemProps2.xml><?xml version="1.0" encoding="utf-8"?>
<ds:datastoreItem xmlns:ds="http://schemas.openxmlformats.org/officeDocument/2006/customXml" ds:itemID="{96EFAC65-C1E5-441F-AAC3-F9148E425DC2}"/>
</file>

<file path=customXml/itemProps3.xml><?xml version="1.0" encoding="utf-8"?>
<ds:datastoreItem xmlns:ds="http://schemas.openxmlformats.org/officeDocument/2006/customXml" ds:itemID="{A04CA059-9B9D-40D1-863F-B0984DD8A3A7}"/>
</file>

<file path=docProps/app.xml><?xml version="1.0" encoding="utf-8"?>
<Properties xmlns="http://schemas.openxmlformats.org/officeDocument/2006/extended-properties" xmlns:vt="http://schemas.openxmlformats.org/officeDocument/2006/docPropsVTypes">
  <TotalTime>6115</TotalTime>
  <Words>873</Words>
  <Application>Microsoft Office PowerPoint</Application>
  <PresentationFormat>Widescreen</PresentationFormat>
  <Paragraphs>132</Paragraphs>
  <Slides>26</Slides>
  <Notes>16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Brion McCarthy</dc:creator>
  <cp:lastModifiedBy>Jones, Elizabeth [MD]</cp:lastModifiedBy>
  <cp:revision>38</cp:revision>
  <dcterms:created xsi:type="dcterms:W3CDTF">2022-09-09T16:10:59Z</dcterms:created>
  <dcterms:modified xsi:type="dcterms:W3CDTF">2025-07-29T17:05:20Z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