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30"/>
    <p:restoredTop sz="92721"/>
  </p:normalViewPr>
  <p:slideViewPr>
    <p:cSldViewPr snapToGrid="0" snapToObjects="1">
      <p:cViewPr varScale="1">
        <p:scale>
          <a:sx n="107" d="100"/>
          <a:sy n="107" d="100"/>
        </p:scale>
        <p:origin x="17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/>
              <a:t>2/26/23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/>
              <a:t>2/26/23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/>
              <a:t>2/26/23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/>
              <a:t>2/26/23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/>
              <a:t>2/26/23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/>
              <a:t>2/26/23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/>
              <a:t>2/26/23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/>
              <a:t>2/26/23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/>
              <a:t>2/26/23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/>
              <a:t>2/26/23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/>
              <a:t>2/26/23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/>
              <a:pPr/>
              <a:t>2/26/23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My Role as A Union </a:t>
            </a:r>
            <a:r>
              <a:rPr lang="en-US" dirty="0" err="1"/>
              <a:t>ReP.</a:t>
            </a:r>
            <a:r>
              <a:rPr lang="en-US" dirty="0"/>
              <a:t>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7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24128" y="408697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Level One</a:t>
            </a:r>
            <a:r>
              <a:rPr lang="en-US" dirty="0"/>
              <a:t>: </a:t>
            </a:r>
            <a:r>
              <a:rPr lang="en-US" sz="3200" dirty="0" err="1">
                <a:solidFill>
                  <a:schemeClr val="accent5"/>
                </a:solidFill>
              </a:rPr>
              <a:t>Wth</a:t>
            </a:r>
            <a:r>
              <a:rPr lang="en-US" sz="3200" dirty="0">
                <a:solidFill>
                  <a:schemeClr val="accent5"/>
                </a:solidFill>
              </a:rPr>
              <a:t>! </a:t>
            </a:r>
            <a:r>
              <a:rPr lang="en-US" sz="3200" cap="none" dirty="0">
                <a:solidFill>
                  <a:schemeClr val="accent5"/>
                </a:solidFill>
              </a:rPr>
              <a:t>I Have to Do Stuff?</a:t>
            </a:r>
            <a:br>
              <a:rPr lang="en-US" sz="3200" cap="none" dirty="0">
                <a:solidFill>
                  <a:schemeClr val="accent5"/>
                </a:solidFill>
              </a:rPr>
            </a:br>
            <a:r>
              <a:rPr lang="en-US" sz="3600" cap="none" dirty="0"/>
              <a:t>(The First Year)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24128" y="1908313"/>
            <a:ext cx="9720073" cy="471777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q"/>
            </a:pPr>
            <a:r>
              <a:rPr lang="en-US" sz="2600" dirty="0"/>
              <a:t>  Introduce Yourself to the Staff </a:t>
            </a:r>
          </a:p>
          <a:p>
            <a:pPr>
              <a:buFont typeface="Wingdings" charset="2"/>
              <a:buChar char="q"/>
            </a:pPr>
            <a:r>
              <a:rPr lang="en-US" sz="2600" dirty="0"/>
              <a:t>  Keep a </a:t>
            </a:r>
            <a:r>
              <a:rPr lang="en-US" sz="2600" u="sng" dirty="0"/>
              <a:t>Copy of Contract </a:t>
            </a:r>
            <a:r>
              <a:rPr lang="en-US" sz="2600" dirty="0"/>
              <a:t>Handy </a:t>
            </a:r>
          </a:p>
          <a:p>
            <a:pPr>
              <a:buFont typeface="Wingdings" charset="2"/>
              <a:buChar char="q"/>
            </a:pPr>
            <a:r>
              <a:rPr lang="en-US" sz="2600" dirty="0"/>
              <a:t>  Connect with </a:t>
            </a:r>
            <a:r>
              <a:rPr lang="en-US" sz="2600" u="sng" dirty="0"/>
              <a:t>New Teachers </a:t>
            </a:r>
            <a:r>
              <a:rPr lang="en-US" sz="2600" dirty="0"/>
              <a:t>in Your Building </a:t>
            </a:r>
          </a:p>
          <a:p>
            <a:pPr>
              <a:buFont typeface="Wingdings" charset="2"/>
              <a:buChar char="q"/>
            </a:pPr>
            <a:r>
              <a:rPr lang="en-US" sz="2600" dirty="0"/>
              <a:t>  Attend </a:t>
            </a:r>
            <a:r>
              <a:rPr lang="en-US" sz="2600" u="sng" dirty="0"/>
              <a:t>Union Rep Meetings</a:t>
            </a:r>
          </a:p>
          <a:p>
            <a:pPr>
              <a:buFont typeface="Wingdings" charset="2"/>
              <a:buChar char="q"/>
            </a:pPr>
            <a:r>
              <a:rPr lang="en-US" sz="2600" dirty="0"/>
              <a:t>  </a:t>
            </a:r>
            <a:r>
              <a:rPr lang="en-US" sz="2600" u="sng" dirty="0"/>
              <a:t>Read Pres. Emails</a:t>
            </a:r>
            <a:r>
              <a:rPr lang="en-US" sz="2600" dirty="0"/>
              <a:t>/Minutes for Rep Meetings</a:t>
            </a:r>
          </a:p>
          <a:p>
            <a:pPr>
              <a:buFont typeface="Wingdings" charset="2"/>
              <a:buChar char="q"/>
            </a:pPr>
            <a:r>
              <a:rPr lang="en-US" sz="2600" dirty="0"/>
              <a:t>  </a:t>
            </a:r>
            <a:r>
              <a:rPr lang="en-US" sz="2600" u="sng" dirty="0"/>
              <a:t>Attend </a:t>
            </a:r>
            <a:r>
              <a:rPr lang="en-US" sz="2600" dirty="0"/>
              <a:t>Meetings with Principal</a:t>
            </a:r>
          </a:p>
          <a:p>
            <a:pPr>
              <a:buFont typeface="Wingdings" charset="2"/>
              <a:buChar char="q"/>
            </a:pPr>
            <a:r>
              <a:rPr lang="en-US" sz="2600" dirty="0"/>
              <a:t>  </a:t>
            </a:r>
            <a:r>
              <a:rPr lang="en-US" sz="2600" u="sng" dirty="0"/>
              <a:t>Help</a:t>
            </a:r>
            <a:r>
              <a:rPr lang="en-US" sz="2600" dirty="0"/>
              <a:t> with Building Union Newsletter/Communication</a:t>
            </a:r>
          </a:p>
          <a:p>
            <a:pPr>
              <a:buFont typeface="Wingdings" charset="2"/>
              <a:buChar char="q"/>
            </a:pPr>
            <a:r>
              <a:rPr lang="en-US" sz="2600" dirty="0"/>
              <a:t>  </a:t>
            </a:r>
            <a:r>
              <a:rPr lang="en-US" sz="2600" u="sng" dirty="0"/>
              <a:t>Help</a:t>
            </a:r>
            <a:r>
              <a:rPr lang="en-US" sz="2600" dirty="0"/>
              <a:t> Run Union Building Meeting (once a month)</a:t>
            </a:r>
          </a:p>
          <a:p>
            <a:pPr>
              <a:buFont typeface="Wingdings" charset="2"/>
              <a:buChar char="q"/>
            </a:pPr>
            <a:r>
              <a:rPr lang="en-US" sz="2600" dirty="0"/>
              <a:t>  </a:t>
            </a:r>
            <a:r>
              <a:rPr lang="en-US" sz="2600" u="sng" dirty="0"/>
              <a:t>Seek Advice </a:t>
            </a:r>
            <a:r>
              <a:rPr lang="en-US" sz="2600" dirty="0"/>
              <a:t>from Senior Reps</a:t>
            </a:r>
          </a:p>
          <a:p>
            <a:pPr>
              <a:buFont typeface="Wingdings" charset="2"/>
              <a:buChar char="q"/>
            </a:pPr>
            <a:r>
              <a:rPr lang="en-US" sz="2600" dirty="0"/>
              <a:t>  Lie to your spouse and say your getting paid for this</a:t>
            </a:r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9801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637786" cy="1499616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Level TWO</a:t>
            </a:r>
            <a:r>
              <a:rPr lang="en-US" dirty="0"/>
              <a:t>: </a:t>
            </a:r>
            <a:r>
              <a:rPr lang="en-US" sz="3200" cap="none" dirty="0">
                <a:solidFill>
                  <a:schemeClr val="accent5"/>
                </a:solidFill>
              </a:rPr>
              <a:t>Darn It</a:t>
            </a:r>
            <a:r>
              <a:rPr lang="en-US" sz="3200" dirty="0">
                <a:solidFill>
                  <a:schemeClr val="accent5"/>
                </a:solidFill>
              </a:rPr>
              <a:t>! </a:t>
            </a:r>
            <a:r>
              <a:rPr lang="en-US" sz="3200" cap="none" dirty="0">
                <a:solidFill>
                  <a:schemeClr val="accent5"/>
                </a:solidFill>
              </a:rPr>
              <a:t>Why Didn’t I Get Someone Else to Do This</a:t>
            </a:r>
            <a:r>
              <a:rPr lang="en-US" sz="4000" cap="none" dirty="0">
                <a:solidFill>
                  <a:schemeClr val="accent5"/>
                </a:solidFill>
              </a:rPr>
              <a:t>? </a:t>
            </a:r>
            <a:br>
              <a:rPr lang="en-US" sz="4000" cap="none" dirty="0">
                <a:solidFill>
                  <a:schemeClr val="accent5"/>
                </a:solidFill>
              </a:rPr>
            </a:br>
            <a:r>
              <a:rPr lang="en-US" sz="3600" cap="none" dirty="0">
                <a:solidFill>
                  <a:schemeClr val="accent5"/>
                </a:solidFill>
              </a:rPr>
              <a:t>(</a:t>
            </a:r>
            <a:r>
              <a:rPr lang="en-US" sz="3600" cap="none" dirty="0"/>
              <a:t>Year 2-3)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24128" y="1908312"/>
            <a:ext cx="9720073" cy="4949687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q"/>
            </a:pPr>
            <a:r>
              <a:rPr lang="en-US" sz="2400" dirty="0"/>
              <a:t>  Continue with Level 1 Stuff</a:t>
            </a:r>
          </a:p>
          <a:p>
            <a:pPr>
              <a:buFont typeface="Wingdings" charset="2"/>
              <a:buChar char="q"/>
            </a:pPr>
            <a:r>
              <a:rPr lang="en-US" sz="2400" dirty="0"/>
              <a:t>  Think about being on </a:t>
            </a:r>
            <a:r>
              <a:rPr lang="en-US" sz="2400" u="sng" dirty="0"/>
              <a:t>Building Leadership Committee</a:t>
            </a:r>
          </a:p>
          <a:p>
            <a:pPr>
              <a:buFont typeface="Wingdings" charset="2"/>
              <a:buChar char="q"/>
            </a:pPr>
            <a:r>
              <a:rPr lang="en-US" sz="2400" dirty="0"/>
              <a:t>  </a:t>
            </a:r>
            <a:r>
              <a:rPr lang="en-US" sz="2400" u="sng" dirty="0"/>
              <a:t>Represent Teachers </a:t>
            </a:r>
            <a:r>
              <a:rPr lang="en-US" sz="2400" dirty="0"/>
              <a:t>on Contract Issues</a:t>
            </a:r>
          </a:p>
          <a:p>
            <a:pPr>
              <a:buFont typeface="Wingdings" charset="2"/>
              <a:buChar char="q"/>
            </a:pPr>
            <a:r>
              <a:rPr lang="en-US" sz="2400" dirty="0"/>
              <a:t>  </a:t>
            </a:r>
            <a:r>
              <a:rPr lang="en-US" sz="2400" u="sng" dirty="0"/>
              <a:t>Lead</a:t>
            </a:r>
            <a:r>
              <a:rPr lang="en-US" sz="2400" dirty="0"/>
              <a:t> Union Building Meetings</a:t>
            </a:r>
          </a:p>
          <a:p>
            <a:pPr>
              <a:buFont typeface="Wingdings" charset="2"/>
              <a:buChar char="q"/>
            </a:pPr>
            <a:r>
              <a:rPr lang="en-US" sz="2400" dirty="0"/>
              <a:t>  </a:t>
            </a:r>
            <a:r>
              <a:rPr lang="en-US" sz="2400" u="sng" dirty="0"/>
              <a:t>Write</a:t>
            </a:r>
            <a:r>
              <a:rPr lang="en-US" sz="2400" dirty="0"/>
              <a:t> Building Union Newsletter/Communication (Monthly)</a:t>
            </a:r>
          </a:p>
          <a:p>
            <a:pPr>
              <a:buFont typeface="Wingdings" charset="2"/>
              <a:buChar char="q"/>
            </a:pPr>
            <a:r>
              <a:rPr lang="en-US" sz="2400" dirty="0"/>
              <a:t>  </a:t>
            </a:r>
            <a:r>
              <a:rPr lang="en-US" sz="2400" u="sng" dirty="0"/>
              <a:t>Talk to Non-Members </a:t>
            </a:r>
            <a:r>
              <a:rPr lang="en-US" sz="2400" dirty="0"/>
              <a:t>about Joining</a:t>
            </a:r>
          </a:p>
          <a:p>
            <a:pPr>
              <a:buFont typeface="Wingdings" charset="2"/>
              <a:buChar char="q"/>
            </a:pPr>
            <a:r>
              <a:rPr lang="en-US" sz="2400" dirty="0"/>
              <a:t>  Attend </a:t>
            </a:r>
            <a:r>
              <a:rPr lang="en-US" sz="2400" u="sng" dirty="0"/>
              <a:t>MEA Leadership Training</a:t>
            </a:r>
          </a:p>
          <a:p>
            <a:pPr>
              <a:buFont typeface="Wingdings" charset="2"/>
              <a:buChar char="q"/>
            </a:pPr>
            <a:r>
              <a:rPr lang="en-US" sz="2400" dirty="0"/>
              <a:t>  Lead meeting with Principal </a:t>
            </a:r>
          </a:p>
          <a:p>
            <a:pPr marL="0" indent="0">
              <a:buNone/>
            </a:pPr>
            <a:endParaRPr lang="en-US" sz="2800" dirty="0">
              <a:solidFill>
                <a:schemeClr val="accent5"/>
              </a:solidFill>
            </a:endParaRPr>
          </a:p>
          <a:p>
            <a:pPr lvl="4">
              <a:buFont typeface="Arial" charset="0"/>
              <a:buChar char="•"/>
            </a:pPr>
            <a:endParaRPr lang="en-US" sz="24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9168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24128" y="408697"/>
            <a:ext cx="10810064" cy="1499616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Level THREE</a:t>
            </a:r>
            <a:r>
              <a:rPr lang="en-US" dirty="0"/>
              <a:t>: </a:t>
            </a:r>
            <a:r>
              <a:rPr lang="en-US" sz="3600" cap="none" dirty="0">
                <a:solidFill>
                  <a:schemeClr val="accent5"/>
                </a:solidFill>
              </a:rPr>
              <a:t>I Have Nothing Better Going On In My Life! </a:t>
            </a:r>
            <a:br>
              <a:rPr lang="en-US" sz="3600" cap="none" dirty="0">
                <a:solidFill>
                  <a:schemeClr val="accent5"/>
                </a:solidFill>
              </a:rPr>
            </a:br>
            <a:r>
              <a:rPr lang="en-US" sz="3600" cap="none" dirty="0"/>
              <a:t>(Year 4)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24128" y="1908313"/>
            <a:ext cx="9720073" cy="4717774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q"/>
            </a:pPr>
            <a:r>
              <a:rPr lang="en-US" sz="3200" dirty="0"/>
              <a:t> </a:t>
            </a:r>
            <a:r>
              <a:rPr lang="en-US" sz="2800" dirty="0"/>
              <a:t>Continue with Level 1-2 Stuff</a:t>
            </a:r>
          </a:p>
          <a:p>
            <a:pPr>
              <a:buFont typeface="Wingdings" charset="2"/>
              <a:buChar char="q"/>
            </a:pPr>
            <a:r>
              <a:rPr lang="en-US" sz="2800" dirty="0"/>
              <a:t>  </a:t>
            </a:r>
            <a:r>
              <a:rPr lang="en-US" sz="2800" u="sng" dirty="0"/>
              <a:t>Train New Building Reps</a:t>
            </a:r>
          </a:p>
          <a:p>
            <a:pPr>
              <a:buFont typeface="Wingdings" charset="2"/>
              <a:buChar char="q"/>
            </a:pPr>
            <a:r>
              <a:rPr lang="en-US" sz="2800" dirty="0"/>
              <a:t>  Represent Member in </a:t>
            </a:r>
            <a:r>
              <a:rPr lang="en-US" sz="2800" u="sng" dirty="0"/>
              <a:t>Disciplinary Meeting </a:t>
            </a:r>
            <a:r>
              <a:rPr lang="en-US" sz="2800" dirty="0"/>
              <a:t>(training)</a:t>
            </a:r>
          </a:p>
          <a:p>
            <a:pPr>
              <a:buFont typeface="Wingdings" charset="2"/>
              <a:buChar char="q"/>
            </a:pPr>
            <a:r>
              <a:rPr lang="en-US" sz="2800" dirty="0"/>
              <a:t>  Think about </a:t>
            </a:r>
            <a:r>
              <a:rPr lang="en-US" sz="2800" u="sng" dirty="0"/>
              <a:t>Running for Union Executive Board</a:t>
            </a:r>
          </a:p>
          <a:p>
            <a:pPr>
              <a:buFont typeface="Wingdings" charset="2"/>
              <a:buChar char="q"/>
            </a:pPr>
            <a:r>
              <a:rPr lang="en-US" sz="2800" dirty="0"/>
              <a:t>  </a:t>
            </a:r>
            <a:r>
              <a:rPr lang="en-US" sz="2800" u="sng" dirty="0"/>
              <a:t>Attend</a:t>
            </a:r>
            <a:r>
              <a:rPr lang="en-US" sz="2800" dirty="0"/>
              <a:t> MEA </a:t>
            </a:r>
            <a:r>
              <a:rPr lang="en-US" sz="2800" u="sng" dirty="0"/>
              <a:t>Conferences</a:t>
            </a:r>
            <a:r>
              <a:rPr lang="en-US" sz="2800" dirty="0"/>
              <a:t>/Rep Assembly </a:t>
            </a:r>
          </a:p>
          <a:p>
            <a:pPr>
              <a:buFont typeface="Wingdings" charset="2"/>
              <a:buChar char="q"/>
            </a:pPr>
            <a:endParaRPr lang="en-US" sz="2400" dirty="0"/>
          </a:p>
          <a:p>
            <a:pPr>
              <a:buFont typeface="Wingdings" charset="2"/>
              <a:buChar char="q"/>
            </a:pPr>
            <a:endParaRPr lang="en-US" sz="3200" dirty="0"/>
          </a:p>
          <a:p>
            <a:pPr>
              <a:buFont typeface="Wingdings" charset="2"/>
              <a:buChar char="q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9439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24127" y="585216"/>
            <a:ext cx="10810064" cy="1323097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Level four</a:t>
            </a:r>
            <a:r>
              <a:rPr lang="en-US" dirty="0"/>
              <a:t>: </a:t>
            </a:r>
            <a:r>
              <a:rPr lang="en-US" sz="3200" dirty="0"/>
              <a:t> </a:t>
            </a:r>
            <a:r>
              <a:rPr lang="en-US" sz="3200" cap="none" dirty="0">
                <a:solidFill>
                  <a:schemeClr val="accent5"/>
                </a:solidFill>
              </a:rPr>
              <a:t>Yay! I Reached Union Thug Status!! </a:t>
            </a:r>
            <a:r>
              <a:rPr lang="en-US" sz="3200" cap="none" dirty="0"/>
              <a:t>(Year 5 and beyond)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24128" y="1908313"/>
            <a:ext cx="9720073" cy="4717774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q"/>
            </a:pPr>
            <a:r>
              <a:rPr lang="en-US" sz="3200" dirty="0"/>
              <a:t>  Continue with Level 1-3 Stuff</a:t>
            </a:r>
          </a:p>
          <a:p>
            <a:pPr>
              <a:buFont typeface="Wingdings" charset="2"/>
              <a:buChar char="q"/>
            </a:pPr>
            <a:r>
              <a:rPr lang="en-US" sz="3200" dirty="0"/>
              <a:t>  Become an Executive Officer or on Negotiations Team</a:t>
            </a:r>
          </a:p>
          <a:p>
            <a:pPr>
              <a:buFont typeface="Wingdings" charset="2"/>
              <a:buChar char="q"/>
            </a:pPr>
            <a:r>
              <a:rPr lang="en-US" sz="3200" dirty="0"/>
              <a:t>  Become President!!!!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86450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BF6E0EEF-5D77-4DDC-A3C4-0667290E7644}"/>
</file>

<file path=customXml/itemProps2.xml><?xml version="1.0" encoding="utf-8"?>
<ds:datastoreItem xmlns:ds="http://schemas.openxmlformats.org/officeDocument/2006/customXml" ds:itemID="{42015FD7-D36F-4549-8021-90778CED91BA}"/>
</file>

<file path=customXml/itemProps3.xml><?xml version="1.0" encoding="utf-8"?>
<ds:datastoreItem xmlns:ds="http://schemas.openxmlformats.org/officeDocument/2006/customXml" ds:itemID="{A8958D75-6F87-4FDC-AA70-57A881324EFC}"/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189</TotalTime>
  <Words>265</Words>
  <Application>Microsoft Macintosh PowerPoint</Application>
  <PresentationFormat>Widescreen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Tw Cen MT</vt:lpstr>
      <vt:lpstr>Tw Cen MT Condensed</vt:lpstr>
      <vt:lpstr>Wingdings</vt:lpstr>
      <vt:lpstr>Wingdings 3</vt:lpstr>
      <vt:lpstr>Integral</vt:lpstr>
      <vt:lpstr>What is My Role as A Union ReP.?</vt:lpstr>
      <vt:lpstr>Level One: Wth! I Have to Do Stuff? (The First Year)</vt:lpstr>
      <vt:lpstr>Level TWO: Darn It! Why Didn’t I Get Someone Else to Do This?  (Year 2-3)</vt:lpstr>
      <vt:lpstr>Level THREE: I Have Nothing Better Going On In My Life!  (Year 4)</vt:lpstr>
      <vt:lpstr>Level four:  Yay! I Reached Union Thug Status!! (Year 5 and beyond)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My Role as A Bea ReP?</dc:title>
  <dc:creator>Scott Warrow</dc:creator>
  <cp:lastModifiedBy>Scott Warrow</cp:lastModifiedBy>
  <cp:revision>18</cp:revision>
  <dcterms:created xsi:type="dcterms:W3CDTF">2017-09-27T19:11:49Z</dcterms:created>
  <dcterms:modified xsi:type="dcterms:W3CDTF">2023-02-26T10:32:25Z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