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Roboto"/>
      <p:regular r:id="rId13"/>
      <p:bold r:id="rId14"/>
      <p:italic r:id="rId15"/>
      <p:boldItalic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3" Type="http://schemas.openxmlformats.org/officeDocument/2006/relationships/font" Target="fonts/Roboto-regular.fntdata"/><Relationship Id="rId8" Type="http://schemas.openxmlformats.org/officeDocument/2006/relationships/slide" Target="slides/slide3.xml"/><Relationship Id="rId18" Type="http://schemas.openxmlformats.org/officeDocument/2006/relationships/customXml" Target="../customXml/item2.xml"/><Relationship Id="rId3" Type="http://schemas.openxmlformats.org/officeDocument/2006/relationships/presProps" Target="presProps.xml"/><Relationship Id="rId12" Type="http://schemas.openxmlformats.org/officeDocument/2006/relationships/slide" Target="slides/slide7.xml"/><Relationship Id="rId7" Type="http://schemas.openxmlformats.org/officeDocument/2006/relationships/slide" Target="slides/slide2.xml"/><Relationship Id="rId17" Type="http://schemas.openxmlformats.org/officeDocument/2006/relationships/customXml" Target="../customXml/item1.xml"/><Relationship Id="rId2" Type="http://schemas.openxmlformats.org/officeDocument/2006/relationships/viewProps" Target="viewProps.xml"/><Relationship Id="rId16" Type="http://schemas.openxmlformats.org/officeDocument/2006/relationships/font" Target="fonts/Roboto-boldItalic.fntdata"/><Relationship Id="rId11" Type="http://schemas.openxmlformats.org/officeDocument/2006/relationships/slide" Target="slides/slide6.xml"/><Relationship Id="rId1" Type="http://schemas.openxmlformats.org/officeDocument/2006/relationships/theme" Target="theme/theme1.xml"/><Relationship Id="rId6" Type="http://schemas.openxmlformats.org/officeDocument/2006/relationships/slide" Target="slides/slide1.xml"/><Relationship Id="rId15" Type="http://schemas.openxmlformats.org/officeDocument/2006/relationships/font" Target="fonts/Roboto-italic.fntdata"/><Relationship Id="rId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customXml" Target="../customXml/item3.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font" Target="fonts/Robo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226e1452176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226e1452176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26e1452176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26e145217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Madelaine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26e1452176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26e1452176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Alice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26e145217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26e145217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226e1452176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226e1452176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26e1452176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26e1452176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 name="Shape 9"/>
        <p:cNvGrpSpPr/>
        <p:nvPr/>
      </p:nvGrpSpPr>
      <p:grpSpPr>
        <a:xfrm>
          <a:off x="0" y="0"/>
          <a:ext cx="0" cy="0"/>
          <a:chOff x="0" y="0"/>
          <a:chExt cx="0" cy="0"/>
        </a:xfrm>
      </p:grpSpPr>
      <p:grpSp>
        <p:nvGrpSpPr>
          <p:cNvPr id="10" name="Google Shape;10;p2"/>
          <p:cNvGrpSpPr/>
          <p:nvPr/>
        </p:nvGrpSpPr>
        <p:grpSpPr>
          <a:xfrm>
            <a:off x="6098378" y="5"/>
            <a:ext cx="3045625" cy="2030570"/>
            <a:chOff x="6098378" y="5"/>
            <a:chExt cx="3045625" cy="2030570"/>
          </a:xfrm>
        </p:grpSpPr>
        <p:sp>
          <p:nvSpPr>
            <p:cNvPr id="11" name="Google Shape;11;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 name="Google Shape;16;p2"/>
          <p:cNvSpPr txBox="1"/>
          <p:nvPr>
            <p:ph type="ctrTitle"/>
          </p:nvPr>
        </p:nvSpPr>
        <p:spPr>
          <a:xfrm>
            <a:off x="598100" y="1775222"/>
            <a:ext cx="8222100" cy="8388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17" name="Google Shape;17;p2"/>
          <p:cNvSpPr txBox="1"/>
          <p:nvPr>
            <p:ph idx="1" type="subTitle"/>
          </p:nvPr>
        </p:nvSpPr>
        <p:spPr>
          <a:xfrm>
            <a:off x="598088" y="2715913"/>
            <a:ext cx="8222100" cy="4329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1"/>
              </a:buClr>
              <a:buSzPts val="2100"/>
              <a:buNone/>
              <a:defRPr sz="2100">
                <a:solidFill>
                  <a:schemeClr val="lt1"/>
                </a:solidFill>
              </a:defRPr>
            </a:lvl1pPr>
            <a:lvl2pPr lvl="1">
              <a:lnSpc>
                <a:spcPct val="100000"/>
              </a:lnSpc>
              <a:spcBef>
                <a:spcPts val="0"/>
              </a:spcBef>
              <a:spcAft>
                <a:spcPts val="0"/>
              </a:spcAft>
              <a:buClr>
                <a:schemeClr val="lt1"/>
              </a:buClr>
              <a:buSzPts val="2100"/>
              <a:buNone/>
              <a:defRPr sz="2100">
                <a:solidFill>
                  <a:schemeClr val="lt1"/>
                </a:solidFill>
              </a:defRPr>
            </a:lvl2pPr>
            <a:lvl3pPr lvl="2">
              <a:lnSpc>
                <a:spcPct val="100000"/>
              </a:lnSpc>
              <a:spcBef>
                <a:spcPts val="0"/>
              </a:spcBef>
              <a:spcAft>
                <a:spcPts val="0"/>
              </a:spcAft>
              <a:buClr>
                <a:schemeClr val="lt1"/>
              </a:buClr>
              <a:buSzPts val="2100"/>
              <a:buNone/>
              <a:defRPr sz="2100">
                <a:solidFill>
                  <a:schemeClr val="lt1"/>
                </a:solidFill>
              </a:defRPr>
            </a:lvl3pPr>
            <a:lvl4pPr lvl="3">
              <a:lnSpc>
                <a:spcPct val="100000"/>
              </a:lnSpc>
              <a:spcBef>
                <a:spcPts val="0"/>
              </a:spcBef>
              <a:spcAft>
                <a:spcPts val="0"/>
              </a:spcAft>
              <a:buClr>
                <a:schemeClr val="lt1"/>
              </a:buClr>
              <a:buSzPts val="2100"/>
              <a:buNone/>
              <a:defRPr sz="2100">
                <a:solidFill>
                  <a:schemeClr val="lt1"/>
                </a:solidFill>
              </a:defRPr>
            </a:lvl4pPr>
            <a:lvl5pPr lvl="4">
              <a:lnSpc>
                <a:spcPct val="100000"/>
              </a:lnSpc>
              <a:spcBef>
                <a:spcPts val="0"/>
              </a:spcBef>
              <a:spcAft>
                <a:spcPts val="0"/>
              </a:spcAft>
              <a:buClr>
                <a:schemeClr val="lt1"/>
              </a:buClr>
              <a:buSzPts val="2100"/>
              <a:buNone/>
              <a:defRPr sz="2100">
                <a:solidFill>
                  <a:schemeClr val="lt1"/>
                </a:solidFill>
              </a:defRPr>
            </a:lvl5pPr>
            <a:lvl6pPr lvl="5">
              <a:lnSpc>
                <a:spcPct val="100000"/>
              </a:lnSpc>
              <a:spcBef>
                <a:spcPts val="0"/>
              </a:spcBef>
              <a:spcAft>
                <a:spcPts val="0"/>
              </a:spcAft>
              <a:buClr>
                <a:schemeClr val="lt1"/>
              </a:buClr>
              <a:buSzPts val="2100"/>
              <a:buNone/>
              <a:defRPr sz="2100">
                <a:solidFill>
                  <a:schemeClr val="lt1"/>
                </a:solidFill>
              </a:defRPr>
            </a:lvl6pPr>
            <a:lvl7pPr lvl="6">
              <a:lnSpc>
                <a:spcPct val="100000"/>
              </a:lnSpc>
              <a:spcBef>
                <a:spcPts val="0"/>
              </a:spcBef>
              <a:spcAft>
                <a:spcPts val="0"/>
              </a:spcAft>
              <a:buClr>
                <a:schemeClr val="lt1"/>
              </a:buClr>
              <a:buSzPts val="2100"/>
              <a:buNone/>
              <a:defRPr sz="2100">
                <a:solidFill>
                  <a:schemeClr val="lt1"/>
                </a:solidFill>
              </a:defRPr>
            </a:lvl7pPr>
            <a:lvl8pPr lvl="7">
              <a:lnSpc>
                <a:spcPct val="100000"/>
              </a:lnSpc>
              <a:spcBef>
                <a:spcPts val="0"/>
              </a:spcBef>
              <a:spcAft>
                <a:spcPts val="0"/>
              </a:spcAft>
              <a:buClr>
                <a:schemeClr val="lt1"/>
              </a:buClr>
              <a:buSzPts val="2100"/>
              <a:buNone/>
              <a:defRPr sz="2100">
                <a:solidFill>
                  <a:schemeClr val="lt1"/>
                </a:solidFill>
              </a:defRPr>
            </a:lvl8pPr>
            <a:lvl9pPr lvl="8">
              <a:lnSpc>
                <a:spcPct val="100000"/>
              </a:lnSpc>
              <a:spcBef>
                <a:spcPts val="0"/>
              </a:spcBef>
              <a:spcAft>
                <a:spcPts val="0"/>
              </a:spcAft>
              <a:buClr>
                <a:schemeClr val="lt1"/>
              </a:buClr>
              <a:buSzPts val="2100"/>
              <a:buNone/>
              <a:defRPr sz="2100">
                <a:solidFill>
                  <a:schemeClr val="lt1"/>
                </a:solidFill>
              </a:defRPr>
            </a:lvl9pPr>
          </a:lstStyle>
          <a:p/>
        </p:txBody>
      </p:sp>
      <p:sp>
        <p:nvSpPr>
          <p:cNvPr id="18" name="Google Shape;18;p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9" name="Shape 19"/>
        <p:cNvGrpSpPr/>
        <p:nvPr/>
      </p:nvGrpSpPr>
      <p:grpSpPr>
        <a:xfrm>
          <a:off x="0" y="0"/>
          <a:ext cx="0" cy="0"/>
          <a:chOff x="0" y="0"/>
          <a:chExt cx="0" cy="0"/>
        </a:xfrm>
      </p:grpSpPr>
      <p:grpSp>
        <p:nvGrpSpPr>
          <p:cNvPr id="20" name="Google Shape;20;p3"/>
          <p:cNvGrpSpPr/>
          <p:nvPr/>
        </p:nvGrpSpPr>
        <p:grpSpPr>
          <a:xfrm>
            <a:off x="6098378" y="5"/>
            <a:ext cx="3045625" cy="2030570"/>
            <a:chOff x="6098378" y="5"/>
            <a:chExt cx="3045625" cy="2030570"/>
          </a:xfrm>
        </p:grpSpPr>
        <p:sp>
          <p:nvSpPr>
            <p:cNvPr id="21" name="Google Shape;21;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 name="Google Shape;26;p3"/>
          <p:cNvSpPr txBox="1"/>
          <p:nvPr>
            <p:ph type="title"/>
          </p:nvPr>
        </p:nvSpPr>
        <p:spPr>
          <a:xfrm>
            <a:off x="598100" y="2152347"/>
            <a:ext cx="8222100" cy="838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200"/>
              <a:buNone/>
              <a:defRPr sz="4200">
                <a:solidFill>
                  <a:schemeClr val="lt1"/>
                </a:solidFill>
              </a:defRPr>
            </a:lvl1pPr>
            <a:lvl2pPr lvl="1">
              <a:spcBef>
                <a:spcPts val="0"/>
              </a:spcBef>
              <a:spcAft>
                <a:spcPts val="0"/>
              </a:spcAft>
              <a:buClr>
                <a:schemeClr val="lt1"/>
              </a:buClr>
              <a:buSzPts val="4200"/>
              <a:buNone/>
              <a:defRPr sz="4200">
                <a:solidFill>
                  <a:schemeClr val="lt1"/>
                </a:solidFill>
              </a:defRPr>
            </a:lvl2pPr>
            <a:lvl3pPr lvl="2">
              <a:spcBef>
                <a:spcPts val="0"/>
              </a:spcBef>
              <a:spcAft>
                <a:spcPts val="0"/>
              </a:spcAft>
              <a:buClr>
                <a:schemeClr val="lt1"/>
              </a:buClr>
              <a:buSzPts val="4200"/>
              <a:buNone/>
              <a:defRPr sz="4200">
                <a:solidFill>
                  <a:schemeClr val="lt1"/>
                </a:solidFill>
              </a:defRPr>
            </a:lvl3pPr>
            <a:lvl4pPr lvl="3">
              <a:spcBef>
                <a:spcPts val="0"/>
              </a:spcBef>
              <a:spcAft>
                <a:spcPts val="0"/>
              </a:spcAft>
              <a:buClr>
                <a:schemeClr val="lt1"/>
              </a:buClr>
              <a:buSzPts val="4200"/>
              <a:buNone/>
              <a:defRPr sz="4200">
                <a:solidFill>
                  <a:schemeClr val="lt1"/>
                </a:solidFill>
              </a:defRPr>
            </a:lvl4pPr>
            <a:lvl5pPr lvl="4">
              <a:spcBef>
                <a:spcPts val="0"/>
              </a:spcBef>
              <a:spcAft>
                <a:spcPts val="0"/>
              </a:spcAft>
              <a:buClr>
                <a:schemeClr val="lt1"/>
              </a:buClr>
              <a:buSzPts val="4200"/>
              <a:buNone/>
              <a:defRPr sz="4200">
                <a:solidFill>
                  <a:schemeClr val="lt1"/>
                </a:solidFill>
              </a:defRPr>
            </a:lvl5pPr>
            <a:lvl6pPr lvl="5">
              <a:spcBef>
                <a:spcPts val="0"/>
              </a:spcBef>
              <a:spcAft>
                <a:spcPts val="0"/>
              </a:spcAft>
              <a:buClr>
                <a:schemeClr val="lt1"/>
              </a:buClr>
              <a:buSzPts val="4200"/>
              <a:buNone/>
              <a:defRPr sz="4200">
                <a:solidFill>
                  <a:schemeClr val="lt1"/>
                </a:solidFill>
              </a:defRPr>
            </a:lvl6pPr>
            <a:lvl7pPr lvl="6">
              <a:spcBef>
                <a:spcPts val="0"/>
              </a:spcBef>
              <a:spcAft>
                <a:spcPts val="0"/>
              </a:spcAft>
              <a:buClr>
                <a:schemeClr val="lt1"/>
              </a:buClr>
              <a:buSzPts val="4200"/>
              <a:buNone/>
              <a:defRPr sz="4200">
                <a:solidFill>
                  <a:schemeClr val="lt1"/>
                </a:solidFill>
              </a:defRPr>
            </a:lvl7pPr>
            <a:lvl8pPr lvl="7">
              <a:spcBef>
                <a:spcPts val="0"/>
              </a:spcBef>
              <a:spcAft>
                <a:spcPts val="0"/>
              </a:spcAft>
              <a:buClr>
                <a:schemeClr val="lt1"/>
              </a:buClr>
              <a:buSzPts val="4200"/>
              <a:buNone/>
              <a:defRPr sz="4200">
                <a:solidFill>
                  <a:schemeClr val="lt1"/>
                </a:solidFill>
              </a:defRPr>
            </a:lvl8pPr>
            <a:lvl9pPr lvl="8">
              <a:spcBef>
                <a:spcPts val="0"/>
              </a:spcBef>
              <a:spcAft>
                <a:spcPts val="0"/>
              </a:spcAft>
              <a:buClr>
                <a:schemeClr val="lt1"/>
              </a:buClr>
              <a:buSzPts val="4200"/>
              <a:buNone/>
              <a:defRPr sz="4200">
                <a:solidFill>
                  <a:schemeClr val="lt1"/>
                </a:solidFill>
              </a:defRPr>
            </a:lvl9pPr>
          </a:lstStyle>
          <a:p/>
        </p:txBody>
      </p:sp>
      <p:sp>
        <p:nvSpPr>
          <p:cNvPr id="27" name="Google Shape;27;p3"/>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8" name="Shape 28"/>
        <p:cNvGrpSpPr/>
        <p:nvPr/>
      </p:nvGrpSpPr>
      <p:grpSpPr>
        <a:xfrm>
          <a:off x="0" y="0"/>
          <a:ext cx="0" cy="0"/>
          <a:chOff x="0" y="0"/>
          <a:chExt cx="0" cy="0"/>
        </a:xfrm>
      </p:grpSpPr>
      <p:grpSp>
        <p:nvGrpSpPr>
          <p:cNvPr id="29" name="Google Shape;29;p4"/>
          <p:cNvGrpSpPr/>
          <p:nvPr/>
        </p:nvGrpSpPr>
        <p:grpSpPr>
          <a:xfrm>
            <a:off x="0" y="3903669"/>
            <a:ext cx="9144000" cy="1239925"/>
            <a:chOff x="0" y="3903669"/>
            <a:chExt cx="9144000" cy="1239925"/>
          </a:xfrm>
        </p:grpSpPr>
        <p:sp>
          <p:nvSpPr>
            <p:cNvPr id="30" name="Google Shape;30;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5" name="Google Shape;35;p4"/>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6" name="Google Shape;36;p4"/>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7" name="Google Shape;37;p4"/>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 name="Shape 38"/>
        <p:cNvGrpSpPr/>
        <p:nvPr/>
      </p:nvGrpSpPr>
      <p:grpSpPr>
        <a:xfrm>
          <a:off x="0" y="0"/>
          <a:ext cx="0" cy="0"/>
          <a:chOff x="0" y="0"/>
          <a:chExt cx="0" cy="0"/>
        </a:xfrm>
      </p:grpSpPr>
      <p:sp>
        <p:nvSpPr>
          <p:cNvPr id="39" name="Google Shape;39;p5"/>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0" name="Google Shape;40;p5"/>
          <p:cNvSpPr txBox="1"/>
          <p:nvPr>
            <p:ph idx="1" type="body"/>
          </p:nvPr>
        </p:nvSpPr>
        <p:spPr>
          <a:xfrm>
            <a:off x="3117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1" name="Google Shape;41;p5"/>
          <p:cNvSpPr txBox="1"/>
          <p:nvPr>
            <p:ph idx="2" type="body"/>
          </p:nvPr>
        </p:nvSpPr>
        <p:spPr>
          <a:xfrm>
            <a:off x="4832400" y="1229975"/>
            <a:ext cx="3999900" cy="33390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2" name="Google Shape;42;p5"/>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6"/>
          <p:cNvSpPr txBox="1"/>
          <p:nvPr>
            <p:ph type="title"/>
          </p:nvPr>
        </p:nvSpPr>
        <p:spPr>
          <a:xfrm>
            <a:off x="311700" y="410000"/>
            <a:ext cx="8520600" cy="607800"/>
          </a:xfrm>
          <a:prstGeom prst="rect">
            <a:avLst/>
          </a:prstGeom>
        </p:spPr>
        <p:txBody>
          <a:bodyPr anchorCtr="0" anchor="t"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45" name="Google Shape;45;p6"/>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6" name="Shape 46"/>
        <p:cNvGrpSpPr/>
        <p:nvPr/>
      </p:nvGrpSpPr>
      <p:grpSpPr>
        <a:xfrm>
          <a:off x="0" y="0"/>
          <a:ext cx="0" cy="0"/>
          <a:chOff x="0" y="0"/>
          <a:chExt cx="0" cy="0"/>
        </a:xfrm>
      </p:grpSpPr>
      <p:sp>
        <p:nvSpPr>
          <p:cNvPr id="47" name="Google Shape;4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8" name="Google Shape;48;p7"/>
          <p:cNvSpPr txBox="1"/>
          <p:nvPr>
            <p:ph idx="1" type="body"/>
          </p:nvPr>
        </p:nvSpPr>
        <p:spPr>
          <a:xfrm>
            <a:off x="311700" y="1465804"/>
            <a:ext cx="2808000" cy="310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9" name="Google Shape;49;p7"/>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0" name="Shape 50"/>
        <p:cNvGrpSpPr/>
        <p:nvPr/>
      </p:nvGrpSpPr>
      <p:grpSpPr>
        <a:xfrm>
          <a:off x="0" y="0"/>
          <a:ext cx="0" cy="0"/>
          <a:chOff x="0" y="0"/>
          <a:chExt cx="0" cy="0"/>
        </a:xfrm>
      </p:grpSpPr>
      <p:grpSp>
        <p:nvGrpSpPr>
          <p:cNvPr id="51" name="Google Shape;51;p8"/>
          <p:cNvGrpSpPr/>
          <p:nvPr/>
        </p:nvGrpSpPr>
        <p:grpSpPr>
          <a:xfrm>
            <a:off x="6098378" y="5"/>
            <a:ext cx="3045625" cy="2030570"/>
            <a:chOff x="6098378" y="5"/>
            <a:chExt cx="3045625" cy="2030570"/>
          </a:xfrm>
        </p:grpSpPr>
        <p:sp>
          <p:nvSpPr>
            <p:cNvPr id="52" name="Google Shape;52;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7" name="Google Shape;57;p8"/>
          <p:cNvSpPr txBox="1"/>
          <p:nvPr>
            <p:ph type="title"/>
          </p:nvPr>
        </p:nvSpPr>
        <p:spPr>
          <a:xfrm>
            <a:off x="490250" y="526350"/>
            <a:ext cx="5618700" cy="40908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p:txBody>
      </p:sp>
      <p:sp>
        <p:nvSpPr>
          <p:cNvPr id="58" name="Google Shape;58;p8"/>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9" name="Shape 59"/>
        <p:cNvGrpSpPr/>
        <p:nvPr/>
      </p:nvGrpSpPr>
      <p:grpSpPr>
        <a:xfrm>
          <a:off x="0" y="0"/>
          <a:ext cx="0" cy="0"/>
          <a:chOff x="0" y="0"/>
          <a:chExt cx="0" cy="0"/>
        </a:xfrm>
      </p:grpSpPr>
      <p:sp>
        <p:nvSpPr>
          <p:cNvPr id="60" name="Google Shape;60;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1" name="Google Shape;61;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2" name="Google Shape;62;p9"/>
          <p:cNvSpPr txBox="1"/>
          <p:nvPr>
            <p:ph type="title"/>
          </p:nvPr>
        </p:nvSpPr>
        <p:spPr>
          <a:xfrm>
            <a:off x="265500" y="1151100"/>
            <a:ext cx="4045200" cy="15645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63" name="Google Shape;63;p9"/>
          <p:cNvSpPr txBox="1"/>
          <p:nvPr>
            <p:ph idx="1" type="subTitle"/>
          </p:nvPr>
        </p:nvSpPr>
        <p:spPr>
          <a:xfrm>
            <a:off x="265500" y="2769001"/>
            <a:ext cx="4045200" cy="12693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64" name="Google Shape;64;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65" name="Google Shape;65;p9"/>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6" name="Shape 66"/>
        <p:cNvGrpSpPr/>
        <p:nvPr/>
      </p:nvGrpSpPr>
      <p:grpSpPr>
        <a:xfrm>
          <a:off x="0" y="0"/>
          <a:ext cx="0" cy="0"/>
          <a:chOff x="0" y="0"/>
          <a:chExt cx="0" cy="0"/>
        </a:xfrm>
      </p:grpSpPr>
      <p:sp>
        <p:nvSpPr>
          <p:cNvPr id="67" name="Google Shape;67;p10"/>
          <p:cNvSpPr txBox="1"/>
          <p:nvPr>
            <p:ph idx="1" type="body"/>
          </p:nvPr>
        </p:nvSpPr>
        <p:spPr>
          <a:xfrm>
            <a:off x="319500" y="4230575"/>
            <a:ext cx="5998800" cy="5988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8" name="Google Shape;68;p10"/>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9" name="Shape 69"/>
        <p:cNvGrpSpPr/>
        <p:nvPr/>
      </p:nvGrpSpPr>
      <p:grpSpPr>
        <a:xfrm>
          <a:off x="0" y="0"/>
          <a:ext cx="0" cy="0"/>
          <a:chOff x="0" y="0"/>
          <a:chExt cx="0" cy="0"/>
        </a:xfrm>
      </p:grpSpPr>
      <p:grpSp>
        <p:nvGrpSpPr>
          <p:cNvPr id="70" name="Google Shape;70;p11"/>
          <p:cNvGrpSpPr/>
          <p:nvPr/>
        </p:nvGrpSpPr>
        <p:grpSpPr>
          <a:xfrm>
            <a:off x="6098378" y="5"/>
            <a:ext cx="3045625" cy="2030570"/>
            <a:chOff x="6098378" y="5"/>
            <a:chExt cx="3045625" cy="2030570"/>
          </a:xfrm>
        </p:grpSpPr>
        <p:sp>
          <p:nvSpPr>
            <p:cNvPr id="71" name="Google Shape;71;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 name="Google Shape;76;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12000"/>
              <a:buNone/>
              <a:defRPr sz="12000">
                <a:solidFill>
                  <a:schemeClr val="lt1"/>
                </a:solidFill>
              </a:defRPr>
            </a:lvl1pPr>
            <a:lvl2pPr lvl="1" algn="ctr">
              <a:spcBef>
                <a:spcPts val="0"/>
              </a:spcBef>
              <a:spcAft>
                <a:spcPts val="0"/>
              </a:spcAft>
              <a:buClr>
                <a:schemeClr val="lt1"/>
              </a:buClr>
              <a:buSzPts val="12000"/>
              <a:buNone/>
              <a:defRPr sz="12000">
                <a:solidFill>
                  <a:schemeClr val="lt1"/>
                </a:solidFill>
              </a:defRPr>
            </a:lvl2pPr>
            <a:lvl3pPr lvl="2" algn="ctr">
              <a:spcBef>
                <a:spcPts val="0"/>
              </a:spcBef>
              <a:spcAft>
                <a:spcPts val="0"/>
              </a:spcAft>
              <a:buClr>
                <a:schemeClr val="lt1"/>
              </a:buClr>
              <a:buSzPts val="12000"/>
              <a:buNone/>
              <a:defRPr sz="12000">
                <a:solidFill>
                  <a:schemeClr val="lt1"/>
                </a:solidFill>
              </a:defRPr>
            </a:lvl3pPr>
            <a:lvl4pPr lvl="3" algn="ctr">
              <a:spcBef>
                <a:spcPts val="0"/>
              </a:spcBef>
              <a:spcAft>
                <a:spcPts val="0"/>
              </a:spcAft>
              <a:buClr>
                <a:schemeClr val="lt1"/>
              </a:buClr>
              <a:buSzPts val="12000"/>
              <a:buNone/>
              <a:defRPr sz="12000">
                <a:solidFill>
                  <a:schemeClr val="lt1"/>
                </a:solidFill>
              </a:defRPr>
            </a:lvl4pPr>
            <a:lvl5pPr lvl="4" algn="ctr">
              <a:spcBef>
                <a:spcPts val="0"/>
              </a:spcBef>
              <a:spcAft>
                <a:spcPts val="0"/>
              </a:spcAft>
              <a:buClr>
                <a:schemeClr val="lt1"/>
              </a:buClr>
              <a:buSzPts val="12000"/>
              <a:buNone/>
              <a:defRPr sz="12000">
                <a:solidFill>
                  <a:schemeClr val="lt1"/>
                </a:solidFill>
              </a:defRPr>
            </a:lvl5pPr>
            <a:lvl6pPr lvl="5" algn="ctr">
              <a:spcBef>
                <a:spcPts val="0"/>
              </a:spcBef>
              <a:spcAft>
                <a:spcPts val="0"/>
              </a:spcAft>
              <a:buClr>
                <a:schemeClr val="lt1"/>
              </a:buClr>
              <a:buSzPts val="12000"/>
              <a:buNone/>
              <a:defRPr sz="12000">
                <a:solidFill>
                  <a:schemeClr val="lt1"/>
                </a:solidFill>
              </a:defRPr>
            </a:lvl6pPr>
            <a:lvl7pPr lvl="6" algn="ctr">
              <a:spcBef>
                <a:spcPts val="0"/>
              </a:spcBef>
              <a:spcAft>
                <a:spcPts val="0"/>
              </a:spcAft>
              <a:buClr>
                <a:schemeClr val="lt1"/>
              </a:buClr>
              <a:buSzPts val="12000"/>
              <a:buNone/>
              <a:defRPr sz="12000">
                <a:solidFill>
                  <a:schemeClr val="lt1"/>
                </a:solidFill>
              </a:defRPr>
            </a:lvl7pPr>
            <a:lvl8pPr lvl="7" algn="ctr">
              <a:spcBef>
                <a:spcPts val="0"/>
              </a:spcBef>
              <a:spcAft>
                <a:spcPts val="0"/>
              </a:spcAft>
              <a:buClr>
                <a:schemeClr val="lt1"/>
              </a:buClr>
              <a:buSzPts val="12000"/>
              <a:buNone/>
              <a:defRPr sz="12000">
                <a:solidFill>
                  <a:schemeClr val="lt1"/>
                </a:solidFill>
              </a:defRPr>
            </a:lvl8pPr>
            <a:lvl9pPr lvl="8" algn="ctr">
              <a:spcBef>
                <a:spcPts val="0"/>
              </a:spcBef>
              <a:spcAft>
                <a:spcPts val="0"/>
              </a:spcAft>
              <a:buClr>
                <a:schemeClr val="lt1"/>
              </a:buClr>
              <a:buSzPts val="12000"/>
              <a:buNone/>
              <a:defRPr sz="12000">
                <a:solidFill>
                  <a:schemeClr val="lt1"/>
                </a:solidFill>
              </a:defRPr>
            </a:lvl9pPr>
          </a:lstStyle>
          <a:p>
            <a:r>
              <a:t>xx%</a:t>
            </a:r>
          </a:p>
        </p:txBody>
      </p:sp>
      <p:sp>
        <p:nvSpPr>
          <p:cNvPr id="77" name="Google Shape;77;p11"/>
          <p:cNvSpPr txBox="1"/>
          <p:nvPr>
            <p:ph idx="1" type="body"/>
          </p:nvPr>
        </p:nvSpPr>
        <p:spPr>
          <a:xfrm>
            <a:off x="311700" y="3369225"/>
            <a:ext cx="8520600" cy="12819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Clr>
                <a:schemeClr val="lt1"/>
              </a:buClr>
              <a:buSzPts val="1800"/>
              <a:buChar char="●"/>
              <a:defRPr>
                <a:solidFill>
                  <a:schemeClr val="lt1"/>
                </a:solidFill>
              </a:defRPr>
            </a:lvl1pPr>
            <a:lvl2pPr indent="-317500" lvl="1" marL="914400" algn="ctr">
              <a:spcBef>
                <a:spcPts val="0"/>
              </a:spcBef>
              <a:spcAft>
                <a:spcPts val="0"/>
              </a:spcAft>
              <a:buClr>
                <a:schemeClr val="lt1"/>
              </a:buClr>
              <a:buSzPts val="1400"/>
              <a:buChar char="○"/>
              <a:defRPr>
                <a:solidFill>
                  <a:schemeClr val="lt1"/>
                </a:solidFill>
              </a:defRPr>
            </a:lvl2pPr>
            <a:lvl3pPr indent="-317500" lvl="2" marL="1371600" algn="ctr">
              <a:spcBef>
                <a:spcPts val="0"/>
              </a:spcBef>
              <a:spcAft>
                <a:spcPts val="0"/>
              </a:spcAft>
              <a:buClr>
                <a:schemeClr val="lt1"/>
              </a:buClr>
              <a:buSzPts val="1400"/>
              <a:buChar char="■"/>
              <a:defRPr>
                <a:solidFill>
                  <a:schemeClr val="lt1"/>
                </a:solidFill>
              </a:defRPr>
            </a:lvl3pPr>
            <a:lvl4pPr indent="-317500" lvl="3" marL="1828800" algn="ctr">
              <a:spcBef>
                <a:spcPts val="0"/>
              </a:spcBef>
              <a:spcAft>
                <a:spcPts val="0"/>
              </a:spcAft>
              <a:buClr>
                <a:schemeClr val="lt1"/>
              </a:buClr>
              <a:buSzPts val="1400"/>
              <a:buChar char="●"/>
              <a:defRPr>
                <a:solidFill>
                  <a:schemeClr val="lt1"/>
                </a:solidFill>
              </a:defRPr>
            </a:lvl4pPr>
            <a:lvl5pPr indent="-317500" lvl="4" marL="2286000" algn="ctr">
              <a:spcBef>
                <a:spcPts val="0"/>
              </a:spcBef>
              <a:spcAft>
                <a:spcPts val="0"/>
              </a:spcAft>
              <a:buClr>
                <a:schemeClr val="lt1"/>
              </a:buClr>
              <a:buSzPts val="1400"/>
              <a:buChar char="○"/>
              <a:defRPr>
                <a:solidFill>
                  <a:schemeClr val="lt1"/>
                </a:solidFill>
              </a:defRPr>
            </a:lvl5pPr>
            <a:lvl6pPr indent="-317500" lvl="5" marL="2743200" algn="ctr">
              <a:spcBef>
                <a:spcPts val="0"/>
              </a:spcBef>
              <a:spcAft>
                <a:spcPts val="0"/>
              </a:spcAft>
              <a:buClr>
                <a:schemeClr val="lt1"/>
              </a:buClr>
              <a:buSzPts val="1400"/>
              <a:buChar char="■"/>
              <a:defRPr>
                <a:solidFill>
                  <a:schemeClr val="lt1"/>
                </a:solidFill>
              </a:defRPr>
            </a:lvl6pPr>
            <a:lvl7pPr indent="-317500" lvl="6" marL="3200400" algn="ctr">
              <a:spcBef>
                <a:spcPts val="0"/>
              </a:spcBef>
              <a:spcAft>
                <a:spcPts val="0"/>
              </a:spcAft>
              <a:buClr>
                <a:schemeClr val="lt1"/>
              </a:buClr>
              <a:buSzPts val="1400"/>
              <a:buChar char="●"/>
              <a:defRPr>
                <a:solidFill>
                  <a:schemeClr val="lt1"/>
                </a:solidFill>
              </a:defRPr>
            </a:lvl7pPr>
            <a:lvl8pPr indent="-317500" lvl="7" marL="3657600" algn="ctr">
              <a:spcBef>
                <a:spcPts val="0"/>
              </a:spcBef>
              <a:spcAft>
                <a:spcPts val="0"/>
              </a:spcAft>
              <a:buClr>
                <a:schemeClr val="lt1"/>
              </a:buClr>
              <a:buSzPts val="1400"/>
              <a:buChar char="○"/>
              <a:defRPr>
                <a:solidFill>
                  <a:schemeClr val="lt1"/>
                </a:solidFill>
              </a:defRPr>
            </a:lvl8pPr>
            <a:lvl9pPr indent="-317500" lvl="8" marL="4114800" algn="ctr">
              <a:spcBef>
                <a:spcPts val="0"/>
              </a:spcBef>
              <a:spcAft>
                <a:spcPts val="0"/>
              </a:spcAft>
              <a:buClr>
                <a:schemeClr val="lt1"/>
              </a:buClr>
              <a:buSzPts val="1400"/>
              <a:buChar char="■"/>
              <a:defRPr>
                <a:solidFill>
                  <a:schemeClr val="lt1"/>
                </a:solidFill>
              </a:defRPr>
            </a:lvl9pPr>
          </a:lstStyle>
          <a:p/>
        </p:txBody>
      </p:sp>
      <p:sp>
        <p:nvSpPr>
          <p:cNvPr id="78" name="Google Shape;78;p11"/>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9" name="Shape 79"/>
        <p:cNvGrpSpPr/>
        <p:nvPr/>
      </p:nvGrpSpPr>
      <p:grpSpPr>
        <a:xfrm>
          <a:off x="0" y="0"/>
          <a:ext cx="0" cy="0"/>
          <a:chOff x="0" y="0"/>
          <a:chExt cx="0" cy="0"/>
        </a:xfrm>
      </p:grpSpPr>
      <p:sp>
        <p:nvSpPr>
          <p:cNvPr id="80" name="Google Shape;80;p12"/>
          <p:cNvSpPr txBox="1"/>
          <p:nvPr>
            <p:ph idx="12" type="sldNum"/>
          </p:nvPr>
        </p:nvSpPr>
        <p:spPr>
          <a:xfrm>
            <a:off x="8460431" y="4651190"/>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a:lnSpc>
                <a:spcPct val="115000"/>
              </a:lnSpc>
              <a:spcBef>
                <a:spcPts val="0"/>
              </a:spcBef>
              <a:spcAft>
                <a:spcPts val="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Roboto"/>
                <a:ea typeface="Roboto"/>
                <a:cs typeface="Roboto"/>
                <a:sym typeface="Roboto"/>
              </a:defRPr>
            </a:lvl1pPr>
            <a:lvl2pPr lvl="1" algn="r">
              <a:buNone/>
              <a:defRPr sz="1000">
                <a:solidFill>
                  <a:schemeClr val="lt1"/>
                </a:solidFill>
                <a:latin typeface="Roboto"/>
                <a:ea typeface="Roboto"/>
                <a:cs typeface="Roboto"/>
                <a:sym typeface="Roboto"/>
              </a:defRPr>
            </a:lvl2pPr>
            <a:lvl3pPr lvl="2" algn="r">
              <a:buNone/>
              <a:defRPr sz="1000">
                <a:solidFill>
                  <a:schemeClr val="lt1"/>
                </a:solidFill>
                <a:latin typeface="Roboto"/>
                <a:ea typeface="Roboto"/>
                <a:cs typeface="Roboto"/>
                <a:sym typeface="Roboto"/>
              </a:defRPr>
            </a:lvl3pPr>
            <a:lvl4pPr lvl="3" algn="r">
              <a:buNone/>
              <a:defRPr sz="1000">
                <a:solidFill>
                  <a:schemeClr val="lt1"/>
                </a:solidFill>
                <a:latin typeface="Roboto"/>
                <a:ea typeface="Roboto"/>
                <a:cs typeface="Roboto"/>
                <a:sym typeface="Roboto"/>
              </a:defRPr>
            </a:lvl4pPr>
            <a:lvl5pPr lvl="4" algn="r">
              <a:buNone/>
              <a:defRPr sz="1000">
                <a:solidFill>
                  <a:schemeClr val="lt1"/>
                </a:solidFill>
                <a:latin typeface="Roboto"/>
                <a:ea typeface="Roboto"/>
                <a:cs typeface="Roboto"/>
                <a:sym typeface="Roboto"/>
              </a:defRPr>
            </a:lvl5pPr>
            <a:lvl6pPr lvl="5" algn="r">
              <a:buNone/>
              <a:defRPr sz="1000">
                <a:solidFill>
                  <a:schemeClr val="lt1"/>
                </a:solidFill>
                <a:latin typeface="Roboto"/>
                <a:ea typeface="Roboto"/>
                <a:cs typeface="Roboto"/>
                <a:sym typeface="Roboto"/>
              </a:defRPr>
            </a:lvl6pPr>
            <a:lvl7pPr lvl="6" algn="r">
              <a:buNone/>
              <a:defRPr sz="1000">
                <a:solidFill>
                  <a:schemeClr val="lt1"/>
                </a:solidFill>
                <a:latin typeface="Roboto"/>
                <a:ea typeface="Roboto"/>
                <a:cs typeface="Roboto"/>
                <a:sym typeface="Roboto"/>
              </a:defRPr>
            </a:lvl7pPr>
            <a:lvl8pPr lvl="7" algn="r">
              <a:buNone/>
              <a:defRPr sz="1000">
                <a:solidFill>
                  <a:schemeClr val="lt1"/>
                </a:solidFill>
                <a:latin typeface="Roboto"/>
                <a:ea typeface="Roboto"/>
                <a:cs typeface="Roboto"/>
                <a:sym typeface="Roboto"/>
              </a:defRPr>
            </a:lvl8pPr>
            <a:lvl9pPr lvl="8"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3"/>
          <p:cNvSpPr txBox="1"/>
          <p:nvPr>
            <p:ph type="ctrTitle"/>
          </p:nvPr>
        </p:nvSpPr>
        <p:spPr>
          <a:xfrm>
            <a:off x="311705" y="744575"/>
            <a:ext cx="3759600" cy="19344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Just Cause</a:t>
            </a:r>
            <a:endParaRPr/>
          </a:p>
        </p:txBody>
      </p:sp>
      <p:sp>
        <p:nvSpPr>
          <p:cNvPr id="86" name="Google Shape;86;p13"/>
          <p:cNvSpPr txBox="1"/>
          <p:nvPr>
            <p:ph idx="1" type="subTitle"/>
          </p:nvPr>
        </p:nvSpPr>
        <p:spPr>
          <a:xfrm>
            <a:off x="311700" y="2834125"/>
            <a:ext cx="3135600" cy="1716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
                <a:solidFill>
                  <a:schemeClr val="dk1"/>
                </a:solidFill>
              </a:rPr>
              <a:t>Why do MNEA leaders need to know this?</a:t>
            </a:r>
            <a:endParaRPr/>
          </a:p>
        </p:txBody>
      </p:sp>
      <p:pic>
        <p:nvPicPr>
          <p:cNvPr id="87" name="Google Shape;87;p13"/>
          <p:cNvPicPr preferRelativeResize="0"/>
          <p:nvPr/>
        </p:nvPicPr>
        <p:blipFill>
          <a:blip r:embed="rId3">
            <a:alphaModFix/>
          </a:blip>
          <a:stretch>
            <a:fillRect/>
          </a:stretch>
        </p:blipFill>
        <p:spPr>
          <a:xfrm>
            <a:off x="3164950" y="360925"/>
            <a:ext cx="5814249" cy="45887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4"/>
          <p:cNvSpPr txBox="1"/>
          <p:nvPr>
            <p:ph type="ctrTitle"/>
          </p:nvPr>
        </p:nvSpPr>
        <p:spPr>
          <a:xfrm>
            <a:off x="676775" y="1993125"/>
            <a:ext cx="7304700" cy="18612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sz="2500">
                <a:latin typeface="Arial"/>
                <a:ea typeface="Arial"/>
                <a:cs typeface="Arial"/>
                <a:sym typeface="Arial"/>
              </a:rPr>
              <a:t>Index cards on the tables: write down</a:t>
            </a:r>
            <a:endParaRPr sz="2500">
              <a:latin typeface="Arial"/>
              <a:ea typeface="Arial"/>
              <a:cs typeface="Arial"/>
              <a:sym typeface="Arial"/>
            </a:endParaRPr>
          </a:p>
          <a:p>
            <a:pPr indent="0" lvl="0" marL="0" rtl="0" algn="l">
              <a:spcBef>
                <a:spcPts val="0"/>
              </a:spcBef>
              <a:spcAft>
                <a:spcPts val="0"/>
              </a:spcAft>
              <a:buNone/>
            </a:pPr>
            <a:r>
              <a:rPr lang="en" sz="2500">
                <a:latin typeface="Arial"/>
                <a:ea typeface="Arial"/>
                <a:cs typeface="Arial"/>
                <a:sym typeface="Arial"/>
              </a:rPr>
              <a:t> </a:t>
            </a:r>
            <a:endParaRPr sz="2500">
              <a:latin typeface="Arial"/>
              <a:ea typeface="Arial"/>
              <a:cs typeface="Arial"/>
              <a:sym typeface="Arial"/>
            </a:endParaRPr>
          </a:p>
          <a:p>
            <a:pPr indent="-362584" lvl="0" marL="457200" rtl="0" algn="l">
              <a:spcBef>
                <a:spcPts val="0"/>
              </a:spcBef>
              <a:spcAft>
                <a:spcPts val="0"/>
              </a:spcAft>
              <a:buSzPct val="100000"/>
              <a:buFont typeface="Arial"/>
              <a:buChar char="●"/>
            </a:pPr>
            <a:r>
              <a:rPr lang="en" sz="2344">
                <a:latin typeface="Arial"/>
                <a:ea typeface="Arial"/>
                <a:cs typeface="Arial"/>
                <a:sym typeface="Arial"/>
              </a:rPr>
              <a:t>W</a:t>
            </a:r>
            <a:r>
              <a:rPr b="0" lang="en" sz="2344">
                <a:latin typeface="Arial"/>
                <a:ea typeface="Arial"/>
                <a:cs typeface="Arial"/>
                <a:sym typeface="Arial"/>
              </a:rPr>
              <a:t>hat you know about just cause or progressive discipline? </a:t>
            </a:r>
            <a:endParaRPr b="0" sz="2344">
              <a:latin typeface="Arial"/>
              <a:ea typeface="Arial"/>
              <a:cs typeface="Arial"/>
              <a:sym typeface="Arial"/>
            </a:endParaRPr>
          </a:p>
          <a:p>
            <a:pPr indent="0" lvl="0" marL="457200" rtl="0" algn="l">
              <a:spcBef>
                <a:spcPts val="0"/>
              </a:spcBef>
              <a:spcAft>
                <a:spcPts val="0"/>
              </a:spcAft>
              <a:buNone/>
            </a:pPr>
            <a:br>
              <a:rPr b="0" lang="en" sz="2344">
                <a:latin typeface="Arial"/>
                <a:ea typeface="Arial"/>
                <a:cs typeface="Arial"/>
                <a:sym typeface="Arial"/>
              </a:rPr>
            </a:br>
            <a:r>
              <a:rPr b="0" lang="en" sz="2344">
                <a:latin typeface="Arial"/>
                <a:ea typeface="Arial"/>
                <a:cs typeface="Arial"/>
                <a:sym typeface="Arial"/>
              </a:rPr>
              <a:t>AND/OR</a:t>
            </a:r>
            <a:endParaRPr b="0" sz="2344">
              <a:latin typeface="Arial"/>
              <a:ea typeface="Arial"/>
              <a:cs typeface="Arial"/>
              <a:sym typeface="Arial"/>
            </a:endParaRPr>
          </a:p>
          <a:p>
            <a:pPr indent="0" lvl="0" marL="457200" rtl="0" algn="l">
              <a:spcBef>
                <a:spcPts val="0"/>
              </a:spcBef>
              <a:spcAft>
                <a:spcPts val="0"/>
              </a:spcAft>
              <a:buNone/>
            </a:pPr>
            <a:r>
              <a:t/>
            </a:r>
            <a:endParaRPr sz="2344">
              <a:latin typeface="Arial"/>
              <a:ea typeface="Arial"/>
              <a:cs typeface="Arial"/>
              <a:sym typeface="Arial"/>
            </a:endParaRPr>
          </a:p>
          <a:p>
            <a:pPr indent="-362584" lvl="0" marL="457200" rtl="0" algn="l">
              <a:spcBef>
                <a:spcPts val="0"/>
              </a:spcBef>
              <a:spcAft>
                <a:spcPts val="0"/>
              </a:spcAft>
              <a:buSzPct val="100000"/>
              <a:buFont typeface="Arial"/>
              <a:buChar char="●"/>
            </a:pPr>
            <a:r>
              <a:rPr b="0" lang="en" sz="2344">
                <a:latin typeface="Arial"/>
                <a:ea typeface="Arial"/>
                <a:cs typeface="Arial"/>
                <a:sym typeface="Arial"/>
              </a:rPr>
              <a:t>WHY is just cause/progressive discipline is important? </a:t>
            </a:r>
            <a:endParaRPr sz="5444"/>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5"/>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What is just cause?</a:t>
            </a:r>
            <a:endParaRPr/>
          </a:p>
          <a:p>
            <a:pPr indent="0" lvl="0" marL="0" rtl="0" algn="l">
              <a:spcBef>
                <a:spcPts val="0"/>
              </a:spcBef>
              <a:spcAft>
                <a:spcPts val="0"/>
              </a:spcAft>
              <a:buNone/>
            </a:pPr>
            <a:r>
              <a:t/>
            </a:r>
            <a:endParaRPr/>
          </a:p>
        </p:txBody>
      </p:sp>
      <p:sp>
        <p:nvSpPr>
          <p:cNvPr id="98" name="Google Shape;98;p15"/>
          <p:cNvSpPr txBox="1"/>
          <p:nvPr>
            <p:ph idx="1" type="body"/>
          </p:nvPr>
        </p:nvSpPr>
        <p:spPr>
          <a:xfrm>
            <a:off x="150350" y="11793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750">
                <a:solidFill>
                  <a:srgbClr val="231F20"/>
                </a:solidFill>
                <a:latin typeface="Arial"/>
                <a:ea typeface="Arial"/>
                <a:cs typeface="Arial"/>
                <a:sym typeface="Arial"/>
              </a:rPr>
              <a:t>One of the main reasons workers join unions is to gain protection against unfair and unjust discipline that employers hand out. </a:t>
            </a:r>
            <a:endParaRPr sz="1750">
              <a:solidFill>
                <a:srgbClr val="231F20"/>
              </a:solidFill>
              <a:latin typeface="Arial"/>
              <a:ea typeface="Arial"/>
              <a:cs typeface="Arial"/>
              <a:sym typeface="Arial"/>
            </a:endParaRPr>
          </a:p>
          <a:p>
            <a:pPr indent="0" lvl="0" marL="0" rtl="0" algn="l">
              <a:spcBef>
                <a:spcPts val="1200"/>
              </a:spcBef>
              <a:spcAft>
                <a:spcPts val="0"/>
              </a:spcAft>
              <a:buNone/>
            </a:pPr>
            <a:r>
              <a:t/>
            </a:r>
            <a:endParaRPr sz="1750">
              <a:solidFill>
                <a:srgbClr val="231F20"/>
              </a:solidFill>
              <a:latin typeface="Arial"/>
              <a:ea typeface="Arial"/>
              <a:cs typeface="Arial"/>
              <a:sym typeface="Arial"/>
            </a:endParaRPr>
          </a:p>
          <a:p>
            <a:pPr indent="0" lvl="0" marL="0" rtl="0" algn="l">
              <a:spcBef>
                <a:spcPts val="1200"/>
              </a:spcBef>
              <a:spcAft>
                <a:spcPts val="0"/>
              </a:spcAft>
              <a:buNone/>
            </a:pPr>
            <a:r>
              <a:rPr lang="en" sz="1750">
                <a:solidFill>
                  <a:srgbClr val="231F20"/>
                </a:solidFill>
                <a:latin typeface="Arial"/>
                <a:ea typeface="Arial"/>
                <a:cs typeface="Arial"/>
                <a:sym typeface="Arial"/>
              </a:rPr>
              <a:t>“Our main contractual weapon is often summed up in one short sentence, “Employees shall be disciplined or discharged only for just cause.”’</a:t>
            </a:r>
            <a:endParaRPr sz="1750">
              <a:solidFill>
                <a:srgbClr val="231F20"/>
              </a:solidFill>
              <a:latin typeface="Arial"/>
              <a:ea typeface="Arial"/>
              <a:cs typeface="Arial"/>
              <a:sym typeface="Arial"/>
            </a:endParaRPr>
          </a:p>
          <a:p>
            <a:pPr indent="0" lvl="0" marL="0" rtl="0" algn="l">
              <a:spcBef>
                <a:spcPts val="1200"/>
              </a:spcBef>
              <a:spcAft>
                <a:spcPts val="0"/>
              </a:spcAft>
              <a:buNone/>
            </a:pPr>
            <a:r>
              <a:t/>
            </a:r>
            <a:endParaRPr sz="1750">
              <a:solidFill>
                <a:srgbClr val="231F20"/>
              </a:solidFill>
              <a:latin typeface="Arial"/>
              <a:ea typeface="Arial"/>
              <a:cs typeface="Arial"/>
              <a:sym typeface="Arial"/>
            </a:endParaRPr>
          </a:p>
          <a:p>
            <a:pPr indent="0" lvl="0" marL="0" rtl="0" algn="l">
              <a:spcBef>
                <a:spcPts val="1200"/>
              </a:spcBef>
              <a:spcAft>
                <a:spcPts val="1200"/>
              </a:spcAft>
              <a:buNone/>
            </a:pPr>
            <a:r>
              <a:rPr lang="en" sz="1750">
                <a:solidFill>
                  <a:srgbClr val="231F20"/>
                </a:solidFill>
                <a:latin typeface="Arial"/>
                <a:ea typeface="Arial"/>
                <a:cs typeface="Arial"/>
                <a:sym typeface="Arial"/>
              </a:rPr>
              <a:t>What is egregious? </a:t>
            </a:r>
            <a:endParaRPr sz="1750">
              <a:solidFill>
                <a:srgbClr val="231F2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History of Just cause &amp; the NLRA</a:t>
            </a:r>
            <a:endParaRPr/>
          </a:p>
        </p:txBody>
      </p:sp>
      <p:sp>
        <p:nvSpPr>
          <p:cNvPr id="104" name="Google Shape;104;p16"/>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 sz="1150">
                <a:solidFill>
                  <a:srgbClr val="231F20"/>
                </a:solidFill>
                <a:latin typeface="Arial"/>
                <a:ea typeface="Arial"/>
                <a:cs typeface="Arial"/>
                <a:sym typeface="Arial"/>
              </a:rPr>
              <a:t> In 1964, labor arbitrator Carroll Daugherty introduced “The seven tests of just cause” in the form of seven questions.</a:t>
            </a:r>
            <a:endParaRPr/>
          </a:p>
        </p:txBody>
      </p:sp>
      <p:pic>
        <p:nvPicPr>
          <p:cNvPr id="105" name="Google Shape;105;p16"/>
          <p:cNvPicPr preferRelativeResize="0"/>
          <p:nvPr/>
        </p:nvPicPr>
        <p:blipFill>
          <a:blip r:embed="rId3">
            <a:alphaModFix/>
          </a:blip>
          <a:stretch>
            <a:fillRect/>
          </a:stretch>
        </p:blipFill>
        <p:spPr>
          <a:xfrm>
            <a:off x="4790046" y="1870796"/>
            <a:ext cx="4184926" cy="3089325"/>
          </a:xfrm>
          <a:prstGeom prst="rect">
            <a:avLst/>
          </a:prstGeom>
          <a:noFill/>
          <a:ln>
            <a:noFill/>
          </a:ln>
        </p:spPr>
      </p:pic>
      <p:pic>
        <p:nvPicPr>
          <p:cNvPr id="106" name="Google Shape;106;p16"/>
          <p:cNvPicPr preferRelativeResize="0"/>
          <p:nvPr/>
        </p:nvPicPr>
        <p:blipFill>
          <a:blip r:embed="rId4">
            <a:alphaModFix/>
          </a:blip>
          <a:stretch>
            <a:fillRect/>
          </a:stretch>
        </p:blipFill>
        <p:spPr>
          <a:xfrm>
            <a:off x="161697" y="2305700"/>
            <a:ext cx="3235450" cy="25146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7"/>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Why Does just cause matter for ESPs?</a:t>
            </a:r>
            <a:endParaRPr/>
          </a:p>
        </p:txBody>
      </p:sp>
      <p:sp>
        <p:nvSpPr>
          <p:cNvPr id="112" name="Google Shape;112;p17"/>
          <p:cNvSpPr txBox="1"/>
          <p:nvPr>
            <p:ph idx="1" type="body"/>
          </p:nvPr>
        </p:nvSpPr>
        <p:spPr>
          <a:xfrm>
            <a:off x="311700" y="1229875"/>
            <a:ext cx="8520600" cy="33390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0"/>
              </a:spcAft>
              <a:buNone/>
            </a:pPr>
            <a:r>
              <a:rPr lang="en" sz="2200"/>
              <a:t>Missouri DOES NOT have labor laws that provide specific protections for public sector employees. </a:t>
            </a:r>
            <a:endParaRPr sz="2200"/>
          </a:p>
          <a:p>
            <a:pPr indent="0" lvl="0" marL="0" rtl="0" algn="l">
              <a:spcBef>
                <a:spcPts val="1200"/>
              </a:spcBef>
              <a:spcAft>
                <a:spcPts val="0"/>
              </a:spcAft>
              <a:buNone/>
            </a:pPr>
            <a:r>
              <a:rPr lang="en" sz="2200"/>
              <a:t>Without a law, the  only way to be protected from random or discriminatory </a:t>
            </a:r>
            <a:r>
              <a:rPr lang="en" sz="2200"/>
              <a:t>discrimination is to get it into a CBA.</a:t>
            </a:r>
            <a:endParaRPr sz="2200"/>
          </a:p>
          <a:p>
            <a:pPr indent="0" lvl="0" marL="0" rtl="0" algn="l">
              <a:spcBef>
                <a:spcPts val="1200"/>
              </a:spcBef>
              <a:spcAft>
                <a:spcPts val="0"/>
              </a:spcAft>
              <a:buNone/>
            </a:pPr>
            <a:r>
              <a:rPr lang="en" sz="2200"/>
              <a:t>At will vs just cause</a:t>
            </a:r>
            <a:endParaRPr sz="2200"/>
          </a:p>
          <a:p>
            <a:pPr indent="-336867" lvl="0" marL="457200" rtl="0" algn="l">
              <a:spcBef>
                <a:spcPts val="1200"/>
              </a:spcBef>
              <a:spcAft>
                <a:spcPts val="0"/>
              </a:spcAft>
              <a:buSzPct val="100000"/>
              <a:buChar char="●"/>
            </a:pPr>
            <a:r>
              <a:rPr lang="en" sz="2200"/>
              <a:t>Not officially a right unless it is in a contract</a:t>
            </a:r>
            <a:endParaRPr sz="2200"/>
          </a:p>
          <a:p>
            <a:pPr indent="-336867" lvl="0" marL="457200" rtl="0" algn="l">
              <a:spcBef>
                <a:spcPts val="0"/>
              </a:spcBef>
              <a:spcAft>
                <a:spcPts val="0"/>
              </a:spcAft>
              <a:buSzPct val="100000"/>
              <a:buChar char="●"/>
            </a:pPr>
            <a:r>
              <a:rPr lang="en" sz="2200"/>
              <a:t>Without just cause language in a CBA or policy, employees can be written up or fired for anything. JUST BECAUSE. </a:t>
            </a:r>
            <a:endParaRPr sz="2200"/>
          </a:p>
          <a:p>
            <a:pPr indent="-336867" lvl="0" marL="457200" rtl="0" algn="l">
              <a:spcBef>
                <a:spcPts val="0"/>
              </a:spcBef>
              <a:spcAft>
                <a:spcPts val="0"/>
              </a:spcAft>
              <a:buSzPct val="100000"/>
              <a:buChar char="●"/>
            </a:pPr>
            <a:r>
              <a:rPr lang="en" sz="2200"/>
              <a:t>Teacher Tenure law and just cause </a:t>
            </a:r>
            <a:endParaRPr sz="2200"/>
          </a:p>
          <a:p>
            <a:pPr indent="-336867" lvl="1" marL="914400" rtl="0" algn="l">
              <a:spcBef>
                <a:spcPts val="0"/>
              </a:spcBef>
              <a:spcAft>
                <a:spcPts val="0"/>
              </a:spcAft>
              <a:buSzPct val="100000"/>
              <a:buChar char="○"/>
            </a:pPr>
            <a:r>
              <a:rPr lang="en" sz="2200"/>
              <a:t>Tenure law has a process and parts of just cause </a:t>
            </a:r>
            <a:endParaRPr sz="22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8"/>
          <p:cNvSpPr txBox="1"/>
          <p:nvPr>
            <p:ph type="title"/>
          </p:nvPr>
        </p:nvSpPr>
        <p:spPr>
          <a:xfrm>
            <a:off x="311700" y="410000"/>
            <a:ext cx="8520600" cy="607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7 tests of just cause </a:t>
            </a:r>
            <a:endParaRPr/>
          </a:p>
        </p:txBody>
      </p:sp>
      <p:sp>
        <p:nvSpPr>
          <p:cNvPr id="118" name="Google Shape;118;p18"/>
          <p:cNvSpPr txBox="1"/>
          <p:nvPr>
            <p:ph idx="1" type="body"/>
          </p:nvPr>
        </p:nvSpPr>
        <p:spPr>
          <a:xfrm>
            <a:off x="311700" y="1229875"/>
            <a:ext cx="8520600" cy="3339000"/>
          </a:xfrm>
          <a:prstGeom prst="rect">
            <a:avLst/>
          </a:prstGeom>
        </p:spPr>
        <p:txBody>
          <a:bodyPr anchorCtr="0" anchor="t" bIns="91425" lIns="91425" spcFirstLastPara="1" rIns="91425" wrap="square" tIns="91425">
            <a:normAutofit/>
          </a:bodyPr>
          <a:lstStyle/>
          <a:p>
            <a:pPr indent="-381000" lvl="0" marL="457200" rtl="0" algn="l">
              <a:spcBef>
                <a:spcPts val="0"/>
              </a:spcBef>
              <a:spcAft>
                <a:spcPts val="0"/>
              </a:spcAft>
              <a:buSzPts val="2400"/>
              <a:buAutoNum type="arabicPeriod"/>
            </a:pPr>
            <a:r>
              <a:rPr lang="en" sz="2400"/>
              <a:t>Fair Notice of Rules</a:t>
            </a:r>
            <a:endParaRPr sz="2400"/>
          </a:p>
          <a:p>
            <a:pPr indent="-381000" lvl="0" marL="457200" rtl="0" algn="l">
              <a:spcBef>
                <a:spcPts val="0"/>
              </a:spcBef>
              <a:spcAft>
                <a:spcPts val="0"/>
              </a:spcAft>
              <a:buSzPts val="2400"/>
              <a:buAutoNum type="arabicPeriod"/>
            </a:pPr>
            <a:r>
              <a:rPr lang="en" sz="2400"/>
              <a:t>Prior Enforcement</a:t>
            </a:r>
            <a:endParaRPr sz="2400"/>
          </a:p>
          <a:p>
            <a:pPr indent="-381000" lvl="0" marL="457200" rtl="0" algn="l">
              <a:spcBef>
                <a:spcPts val="0"/>
              </a:spcBef>
              <a:spcAft>
                <a:spcPts val="0"/>
              </a:spcAft>
              <a:buSzPts val="2400"/>
              <a:buAutoNum type="arabicPeriod"/>
            </a:pPr>
            <a:r>
              <a:rPr lang="en" sz="2400"/>
              <a:t>Due Process during investigations</a:t>
            </a:r>
            <a:endParaRPr sz="2400"/>
          </a:p>
          <a:p>
            <a:pPr indent="-381000" lvl="0" marL="457200" rtl="0" algn="l">
              <a:spcBef>
                <a:spcPts val="0"/>
              </a:spcBef>
              <a:spcAft>
                <a:spcPts val="0"/>
              </a:spcAft>
              <a:buSzPts val="2400"/>
              <a:buAutoNum type="arabicPeriod"/>
            </a:pPr>
            <a:r>
              <a:rPr lang="en" sz="2400"/>
              <a:t>Substantial Evidence</a:t>
            </a:r>
            <a:endParaRPr sz="2400"/>
          </a:p>
          <a:p>
            <a:pPr indent="-381000" lvl="0" marL="457200" rtl="0" algn="l">
              <a:spcBef>
                <a:spcPts val="0"/>
              </a:spcBef>
              <a:spcAft>
                <a:spcPts val="0"/>
              </a:spcAft>
              <a:buSzPts val="2400"/>
              <a:buAutoNum type="arabicPeriod"/>
            </a:pPr>
            <a:r>
              <a:rPr lang="en" sz="2400"/>
              <a:t>Equal Treatment Compared to other employees</a:t>
            </a:r>
            <a:endParaRPr sz="2400"/>
          </a:p>
          <a:p>
            <a:pPr indent="-381000" lvl="0" marL="457200" rtl="0" algn="l">
              <a:spcBef>
                <a:spcPts val="0"/>
              </a:spcBef>
              <a:spcAft>
                <a:spcPts val="0"/>
              </a:spcAft>
              <a:buSzPts val="2400"/>
              <a:buAutoNum type="arabicPeriod"/>
            </a:pPr>
            <a:r>
              <a:rPr lang="en" sz="2400"/>
              <a:t>Progressive Discipline</a:t>
            </a:r>
            <a:endParaRPr sz="2400"/>
          </a:p>
          <a:p>
            <a:pPr indent="-381000" lvl="0" marL="457200" rtl="0" algn="l">
              <a:spcBef>
                <a:spcPts val="0"/>
              </a:spcBef>
              <a:spcAft>
                <a:spcPts val="0"/>
              </a:spcAft>
              <a:buSzPts val="2400"/>
              <a:buAutoNum type="arabicPeriod"/>
            </a:pPr>
            <a:r>
              <a:rPr lang="en" sz="2400"/>
              <a:t>Mitigating and Extenuating Circumstances</a:t>
            </a:r>
            <a:endParaRPr sz="24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9"/>
          <p:cNvSpPr txBox="1"/>
          <p:nvPr>
            <p:ph idx="1" type="body"/>
          </p:nvPr>
        </p:nvSpPr>
        <p:spPr>
          <a:xfrm>
            <a:off x="52800" y="154775"/>
            <a:ext cx="8844300" cy="9039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rgbClr val="231F20"/>
              </a:buClr>
              <a:buSzPts val="1400"/>
              <a:buFont typeface="Times New Roman"/>
              <a:buChar char="●"/>
            </a:pPr>
            <a:r>
              <a:rPr lang="en" sz="1400">
                <a:solidFill>
                  <a:srgbClr val="231F20"/>
                </a:solidFill>
                <a:latin typeface="Times New Roman"/>
                <a:ea typeface="Times New Roman"/>
                <a:cs typeface="Times New Roman"/>
                <a:sym typeface="Times New Roman"/>
              </a:rPr>
              <a:t>Relevant </a:t>
            </a:r>
            <a:r>
              <a:rPr lang="en" sz="1400">
                <a:solidFill>
                  <a:srgbClr val="231F20"/>
                </a:solidFill>
                <a:latin typeface="Times New Roman"/>
                <a:ea typeface="Times New Roman"/>
                <a:cs typeface="Times New Roman"/>
                <a:sym typeface="Times New Roman"/>
              </a:rPr>
              <a:t>District Policy: Termination of Professional Staff Members or Termination of Support Staff Members </a:t>
            </a:r>
            <a:endParaRPr sz="1400">
              <a:solidFill>
                <a:srgbClr val="231F20"/>
              </a:solidFill>
              <a:latin typeface="Times New Roman"/>
              <a:ea typeface="Times New Roman"/>
              <a:cs typeface="Times New Roman"/>
              <a:sym typeface="Times New Roman"/>
            </a:endParaRPr>
          </a:p>
          <a:p>
            <a:pPr indent="-317500" lvl="0" marL="457200" rtl="0" algn="l">
              <a:spcBef>
                <a:spcPts val="0"/>
              </a:spcBef>
              <a:spcAft>
                <a:spcPts val="0"/>
              </a:spcAft>
              <a:buClr>
                <a:srgbClr val="231F20"/>
              </a:buClr>
              <a:buSzPts val="1400"/>
              <a:buFont typeface="Times New Roman"/>
              <a:buChar char="●"/>
            </a:pPr>
            <a:r>
              <a:rPr lang="en" sz="1400">
                <a:solidFill>
                  <a:srgbClr val="231F20"/>
                </a:solidFill>
                <a:latin typeface="Times New Roman"/>
                <a:ea typeface="Times New Roman"/>
                <a:cs typeface="Times New Roman"/>
                <a:sym typeface="Times New Roman"/>
              </a:rPr>
              <a:t>CBA language: </a:t>
            </a:r>
            <a:r>
              <a:rPr lang="en" sz="1400">
                <a:solidFill>
                  <a:srgbClr val="231F20"/>
                </a:solidFill>
                <a:latin typeface="Times New Roman"/>
                <a:ea typeface="Times New Roman"/>
                <a:cs typeface="Times New Roman"/>
                <a:sym typeface="Times New Roman"/>
              </a:rPr>
              <a:t>Add to Employee Rights sections of CBAs in employee discipline or due process sections.</a:t>
            </a:r>
            <a:endParaRPr sz="1400">
              <a:solidFill>
                <a:srgbClr val="231F20"/>
              </a:solidFill>
              <a:latin typeface="Times New Roman"/>
              <a:ea typeface="Times New Roman"/>
              <a:cs typeface="Times New Roman"/>
              <a:sym typeface="Times New Roman"/>
            </a:endParaRPr>
          </a:p>
          <a:p>
            <a:pPr indent="0" lvl="0" marL="533400" marR="457200" rtl="0" algn="l">
              <a:spcBef>
                <a:spcPts val="1500"/>
              </a:spcBef>
              <a:spcAft>
                <a:spcPts val="0"/>
              </a:spcAft>
              <a:buNone/>
            </a:pPr>
            <a:r>
              <a:rPr lang="en" sz="1400">
                <a:solidFill>
                  <a:schemeClr val="dk2"/>
                </a:solidFill>
                <a:latin typeface="Times New Roman"/>
                <a:ea typeface="Times New Roman"/>
                <a:cs typeface="Times New Roman"/>
                <a:sym typeface="Times New Roman"/>
              </a:rPr>
              <a:t>The district shall use progressive discipline to improve, correct, and prevent recurrent Board policy violations by an employee. Progressive discipline shall include at least the following steps: an informal discussion, formal discussion with written documentation, written reprimand, and disciplinary action following the outcome of an investigation.</a:t>
            </a:r>
            <a:r>
              <a:rPr lang="en" sz="1400">
                <a:solidFill>
                  <a:schemeClr val="dk2"/>
                </a:solidFill>
                <a:latin typeface="Arial"/>
                <a:ea typeface="Arial"/>
                <a:cs typeface="Arial"/>
                <a:sym typeface="Arial"/>
              </a:rPr>
              <a:t> </a:t>
            </a:r>
            <a:r>
              <a:rPr lang="en" sz="1400">
                <a:solidFill>
                  <a:schemeClr val="dk2"/>
                </a:solidFill>
                <a:latin typeface="Times New Roman"/>
                <a:ea typeface="Times New Roman"/>
                <a:cs typeface="Times New Roman"/>
                <a:sym typeface="Times New Roman"/>
              </a:rPr>
              <a:t>The district shall not discharge any employee except upon just cause. Except in the cases of the most serious violations of board policy, a single act shall not subject an employee to discharge. The district shall utilize the hearing process required by Board policy and law for the termination of tenured teachers, prior to termination of any bargaining unit member covered by this Agreement. </a:t>
            </a:r>
            <a:r>
              <a:rPr lang="en" sz="1400">
                <a:solidFill>
                  <a:schemeClr val="dk2"/>
                </a:solidFill>
                <a:latin typeface="Times New Roman"/>
                <a:ea typeface="Times New Roman"/>
                <a:cs typeface="Times New Roman"/>
                <a:sym typeface="Times New Roman"/>
              </a:rPr>
              <a:t>Violations of this (article/section/procedure) shall be subject to the grievance procedure.</a:t>
            </a:r>
            <a:r>
              <a:rPr lang="en" sz="1400">
                <a:solidFill>
                  <a:schemeClr val="dk2"/>
                </a:solidFill>
                <a:latin typeface="Times New Roman"/>
                <a:ea typeface="Times New Roman"/>
                <a:cs typeface="Times New Roman"/>
                <a:sym typeface="Times New Roman"/>
              </a:rPr>
              <a:t> For the purposes of this agreement, just cause means:</a:t>
            </a:r>
            <a:endParaRPr sz="1400">
              <a:solidFill>
                <a:schemeClr val="dk2"/>
              </a:solidFill>
              <a:latin typeface="Times New Roman"/>
              <a:ea typeface="Times New Roman"/>
              <a:cs typeface="Times New Roman"/>
              <a:sym typeface="Times New Roman"/>
            </a:endParaRPr>
          </a:p>
          <a:p>
            <a:pPr indent="-317500" lvl="0" marL="457200" marR="457200" rtl="0" algn="l">
              <a:lnSpc>
                <a:spcPct val="100000"/>
              </a:lnSpc>
              <a:spcBef>
                <a:spcPts val="600"/>
              </a:spcBef>
              <a:spcAft>
                <a:spcPts val="0"/>
              </a:spcAft>
              <a:buClr>
                <a:schemeClr val="dk2"/>
              </a:buClr>
              <a:buSzPts val="1400"/>
              <a:buFont typeface="Times New Roman"/>
              <a:buChar char="●"/>
            </a:pPr>
            <a:r>
              <a:rPr lang="en" sz="1400">
                <a:solidFill>
                  <a:schemeClr val="dk2"/>
                </a:solidFill>
                <a:latin typeface="Times New Roman"/>
                <a:ea typeface="Times New Roman"/>
                <a:cs typeface="Times New Roman"/>
                <a:sym typeface="Times New Roman"/>
              </a:rPr>
              <a:t>prior notice of specific rule/consequence,</a:t>
            </a:r>
            <a:endParaRPr sz="1400">
              <a:solidFill>
                <a:schemeClr val="dk2"/>
              </a:solidFill>
              <a:latin typeface="Times New Roman"/>
              <a:ea typeface="Times New Roman"/>
              <a:cs typeface="Times New Roman"/>
              <a:sym typeface="Times New Roman"/>
            </a:endParaRPr>
          </a:p>
          <a:p>
            <a:pPr indent="-317500" lvl="0" marL="457200" marR="457200" rtl="0" algn="l">
              <a:lnSpc>
                <a:spcPct val="100000"/>
              </a:lnSpc>
              <a:spcBef>
                <a:spcPts val="0"/>
              </a:spcBef>
              <a:spcAft>
                <a:spcPts val="0"/>
              </a:spcAft>
              <a:buClr>
                <a:schemeClr val="dk2"/>
              </a:buClr>
              <a:buSzPts val="1400"/>
              <a:buFont typeface="Times New Roman"/>
              <a:buChar char="●"/>
            </a:pPr>
            <a:r>
              <a:rPr lang="en" sz="1400">
                <a:solidFill>
                  <a:schemeClr val="dk2"/>
                </a:solidFill>
                <a:latin typeface="Times New Roman"/>
                <a:ea typeface="Times New Roman"/>
                <a:cs typeface="Times New Roman"/>
                <a:sym typeface="Times New Roman"/>
              </a:rPr>
              <a:t>reasonable relation to orderly, efficient and safe operation of the District,</a:t>
            </a:r>
            <a:endParaRPr sz="1400">
              <a:solidFill>
                <a:schemeClr val="dk2"/>
              </a:solidFill>
              <a:latin typeface="Times New Roman"/>
              <a:ea typeface="Times New Roman"/>
              <a:cs typeface="Times New Roman"/>
              <a:sym typeface="Times New Roman"/>
            </a:endParaRPr>
          </a:p>
          <a:p>
            <a:pPr indent="-317500" lvl="0" marL="457200" marR="457200" rtl="0" algn="l">
              <a:lnSpc>
                <a:spcPct val="100000"/>
              </a:lnSpc>
              <a:spcBef>
                <a:spcPts val="0"/>
              </a:spcBef>
              <a:spcAft>
                <a:spcPts val="0"/>
              </a:spcAft>
              <a:buClr>
                <a:schemeClr val="dk2"/>
              </a:buClr>
              <a:buSzPts val="1400"/>
              <a:buFont typeface="Times New Roman"/>
              <a:buChar char="●"/>
            </a:pPr>
            <a:r>
              <a:rPr lang="en" sz="1400">
                <a:solidFill>
                  <a:schemeClr val="dk2"/>
                </a:solidFill>
                <a:latin typeface="Times New Roman"/>
                <a:ea typeface="Times New Roman"/>
                <a:cs typeface="Times New Roman"/>
                <a:sym typeface="Times New Roman"/>
              </a:rPr>
              <a:t>due process,</a:t>
            </a:r>
            <a:endParaRPr sz="1400">
              <a:solidFill>
                <a:schemeClr val="dk2"/>
              </a:solidFill>
              <a:latin typeface="Times New Roman"/>
              <a:ea typeface="Times New Roman"/>
              <a:cs typeface="Times New Roman"/>
              <a:sym typeface="Times New Roman"/>
            </a:endParaRPr>
          </a:p>
          <a:p>
            <a:pPr indent="-317500" lvl="0" marL="457200" marR="457200" rtl="0" algn="l">
              <a:lnSpc>
                <a:spcPct val="100000"/>
              </a:lnSpc>
              <a:spcBef>
                <a:spcPts val="0"/>
              </a:spcBef>
              <a:spcAft>
                <a:spcPts val="0"/>
              </a:spcAft>
              <a:buClr>
                <a:schemeClr val="dk2"/>
              </a:buClr>
              <a:buSzPts val="1400"/>
              <a:buFont typeface="Times New Roman"/>
              <a:buChar char="●"/>
            </a:pPr>
            <a:r>
              <a:rPr lang="en" sz="1400">
                <a:solidFill>
                  <a:schemeClr val="dk2"/>
                </a:solidFill>
                <a:latin typeface="Times New Roman"/>
                <a:ea typeface="Times New Roman"/>
                <a:cs typeface="Times New Roman"/>
                <a:sym typeface="Times New Roman"/>
              </a:rPr>
              <a:t>fair and objective investigation,</a:t>
            </a:r>
            <a:endParaRPr sz="1400">
              <a:solidFill>
                <a:schemeClr val="dk2"/>
              </a:solidFill>
              <a:latin typeface="Times New Roman"/>
              <a:ea typeface="Times New Roman"/>
              <a:cs typeface="Times New Roman"/>
              <a:sym typeface="Times New Roman"/>
            </a:endParaRPr>
          </a:p>
          <a:p>
            <a:pPr indent="-317500" lvl="0" marL="457200" marR="457200" rtl="0" algn="l">
              <a:lnSpc>
                <a:spcPct val="100000"/>
              </a:lnSpc>
              <a:spcBef>
                <a:spcPts val="0"/>
              </a:spcBef>
              <a:spcAft>
                <a:spcPts val="0"/>
              </a:spcAft>
              <a:buClr>
                <a:schemeClr val="dk2"/>
              </a:buClr>
              <a:buSzPts val="1400"/>
              <a:buFont typeface="Times New Roman"/>
              <a:buChar char="●"/>
            </a:pPr>
            <a:r>
              <a:rPr lang="en" sz="1400">
                <a:solidFill>
                  <a:schemeClr val="dk2"/>
                </a:solidFill>
                <a:latin typeface="Times New Roman"/>
                <a:ea typeface="Times New Roman"/>
                <a:cs typeface="Times New Roman"/>
                <a:sym typeface="Times New Roman"/>
              </a:rPr>
              <a:t>substantial evidence of misconduct,</a:t>
            </a:r>
            <a:endParaRPr sz="1400">
              <a:solidFill>
                <a:schemeClr val="dk2"/>
              </a:solidFill>
              <a:latin typeface="Times New Roman"/>
              <a:ea typeface="Times New Roman"/>
              <a:cs typeface="Times New Roman"/>
              <a:sym typeface="Times New Roman"/>
            </a:endParaRPr>
          </a:p>
          <a:p>
            <a:pPr indent="-317500" lvl="0" marL="457200" marR="457200" rtl="0" algn="l">
              <a:lnSpc>
                <a:spcPct val="100000"/>
              </a:lnSpc>
              <a:spcBef>
                <a:spcPts val="0"/>
              </a:spcBef>
              <a:spcAft>
                <a:spcPts val="0"/>
              </a:spcAft>
              <a:buClr>
                <a:schemeClr val="dk2"/>
              </a:buClr>
              <a:buSzPts val="1400"/>
              <a:buFont typeface="Times New Roman"/>
              <a:buChar char="●"/>
            </a:pPr>
            <a:r>
              <a:rPr lang="en" sz="1400">
                <a:solidFill>
                  <a:schemeClr val="dk2"/>
                </a:solidFill>
                <a:latin typeface="Times New Roman"/>
                <a:ea typeface="Times New Roman"/>
                <a:cs typeface="Times New Roman"/>
                <a:sym typeface="Times New Roman"/>
              </a:rPr>
              <a:t>equal application of rules,</a:t>
            </a:r>
            <a:endParaRPr sz="1400">
              <a:solidFill>
                <a:schemeClr val="dk2"/>
              </a:solidFill>
              <a:latin typeface="Times New Roman"/>
              <a:ea typeface="Times New Roman"/>
              <a:cs typeface="Times New Roman"/>
              <a:sym typeface="Times New Roman"/>
            </a:endParaRPr>
          </a:p>
          <a:p>
            <a:pPr indent="-317500" lvl="0" marL="457200" marR="457200" rtl="0" algn="l">
              <a:lnSpc>
                <a:spcPct val="100000"/>
              </a:lnSpc>
              <a:spcBef>
                <a:spcPts val="0"/>
              </a:spcBef>
              <a:spcAft>
                <a:spcPts val="0"/>
              </a:spcAft>
              <a:buClr>
                <a:schemeClr val="dk2"/>
              </a:buClr>
              <a:buSzPts val="1400"/>
              <a:buFont typeface="Times New Roman"/>
              <a:buChar char="●"/>
            </a:pPr>
            <a:r>
              <a:rPr lang="en" sz="1400">
                <a:solidFill>
                  <a:schemeClr val="dk2"/>
                </a:solidFill>
                <a:latin typeface="Times New Roman"/>
                <a:ea typeface="Times New Roman"/>
                <a:cs typeface="Times New Roman"/>
                <a:sym typeface="Times New Roman"/>
              </a:rPr>
              <a:t>order and penalties to all employees, and</a:t>
            </a:r>
            <a:endParaRPr sz="1400">
              <a:solidFill>
                <a:schemeClr val="dk2"/>
              </a:solidFill>
              <a:latin typeface="Times New Roman"/>
              <a:ea typeface="Times New Roman"/>
              <a:cs typeface="Times New Roman"/>
              <a:sym typeface="Times New Roman"/>
            </a:endParaRPr>
          </a:p>
          <a:p>
            <a:pPr indent="-317500" lvl="0" marL="457200" marR="457200" rtl="0" algn="l">
              <a:lnSpc>
                <a:spcPct val="100000"/>
              </a:lnSpc>
              <a:spcBef>
                <a:spcPts val="0"/>
              </a:spcBef>
              <a:spcAft>
                <a:spcPts val="0"/>
              </a:spcAft>
              <a:buClr>
                <a:schemeClr val="dk2"/>
              </a:buClr>
              <a:buSzPts val="1400"/>
              <a:buFont typeface="Times New Roman"/>
              <a:buChar char="●"/>
            </a:pPr>
            <a:r>
              <a:rPr lang="en" sz="1400">
                <a:solidFill>
                  <a:schemeClr val="dk2"/>
                </a:solidFill>
                <a:latin typeface="Times New Roman"/>
                <a:ea typeface="Times New Roman"/>
                <a:cs typeface="Times New Roman"/>
                <a:sym typeface="Times New Roman"/>
              </a:rPr>
              <a:t>evaluation of seriousness of offense with the record of service of employee.</a:t>
            </a:r>
            <a:endParaRPr sz="1400">
              <a:solidFill>
                <a:schemeClr val="dk2"/>
              </a:solidFill>
              <a:latin typeface="Times New Roman"/>
              <a:ea typeface="Times New Roman"/>
              <a:cs typeface="Times New Roman"/>
              <a:sym typeface="Times New Roman"/>
            </a:endParaRPr>
          </a:p>
          <a:p>
            <a:pPr indent="0" lvl="0" marL="533400" marR="457200" rtl="0" algn="l">
              <a:spcBef>
                <a:spcPts val="1500"/>
              </a:spcBef>
              <a:spcAft>
                <a:spcPts val="0"/>
              </a:spcAft>
              <a:buNone/>
            </a:pPr>
            <a:r>
              <a:t/>
            </a:r>
            <a:endParaRPr sz="1400">
              <a:solidFill>
                <a:schemeClr val="dk2"/>
              </a:solidFill>
              <a:latin typeface="Times New Roman"/>
              <a:ea typeface="Times New Roman"/>
              <a:cs typeface="Times New Roman"/>
              <a:sym typeface="Times New Roman"/>
            </a:endParaRPr>
          </a:p>
          <a:p>
            <a:pPr indent="0" lvl="0" marL="190500" marR="381000" rtl="0" algn="ctr">
              <a:lnSpc>
                <a:spcPct val="240000"/>
              </a:lnSpc>
              <a:spcBef>
                <a:spcPts val="600"/>
              </a:spcBef>
              <a:spcAft>
                <a:spcPts val="0"/>
              </a:spcAft>
              <a:buNone/>
            </a:pPr>
            <a:r>
              <a:rPr lang="en" sz="750">
                <a:solidFill>
                  <a:schemeClr val="dk2"/>
                </a:solidFill>
                <a:highlight>
                  <a:srgbClr val="69797E"/>
                </a:highlight>
                <a:latin typeface="Roboto"/>
                <a:ea typeface="Roboto"/>
                <a:cs typeface="Roboto"/>
                <a:sym typeface="Roboto"/>
              </a:rPr>
              <a:t>AF</a:t>
            </a:r>
            <a:endParaRPr sz="750">
              <a:solidFill>
                <a:schemeClr val="dk2"/>
              </a:solidFill>
              <a:highlight>
                <a:srgbClr val="69797E"/>
              </a:highlight>
              <a:latin typeface="Roboto"/>
              <a:ea typeface="Roboto"/>
              <a:cs typeface="Roboto"/>
              <a:sym typeface="Roboto"/>
            </a:endParaRPr>
          </a:p>
          <a:p>
            <a:pPr indent="0" lvl="0" marL="0" rtl="0" algn="l">
              <a:spcBef>
                <a:spcPts val="600"/>
              </a:spcBef>
              <a:spcAft>
                <a:spcPts val="1200"/>
              </a:spcAft>
              <a:buNone/>
            </a:pPr>
            <a:r>
              <a:t/>
            </a:r>
            <a:endParaRPr sz="1700">
              <a:solidFill>
                <a:srgbClr val="231F20"/>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020EBFBB-F495-46FB-BD19-533208A51321}"/>
</file>

<file path=customXml/itemProps2.xml><?xml version="1.0" encoding="utf-8"?>
<ds:datastoreItem xmlns:ds="http://schemas.openxmlformats.org/officeDocument/2006/customXml" ds:itemID="{577F3805-C1C1-4DA0-9E03-55223C2415C0}"/>
</file>

<file path=customXml/itemProps3.xml><?xml version="1.0" encoding="utf-8"?>
<ds:datastoreItem xmlns:ds="http://schemas.openxmlformats.org/officeDocument/2006/customXml" ds:itemID="{222118AD-B675-4C69-8785-98AFE6BC8790}"/>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